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2.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3.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ags/tag4.xml" ContentType="application/vnd.openxmlformats-officedocument.presentationml.tag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ags/tag5.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6.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7.xml" ContentType="application/vnd.openxmlformats-officedocument.presentationml.tags+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tags/tag8.xml" ContentType="application/vnd.openxmlformats-officedocument.presentationml.tags+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tags/tag9.xml" ContentType="application/vnd.openxmlformats-officedocument.presentationml.tags+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ags/tag10.xml" ContentType="application/vnd.openxmlformats-officedocument.presentationml.tags+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ags/tag11.xml" ContentType="application/vnd.openxmlformats-officedocument.presentationml.tags+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tags/tag12.xml" ContentType="application/vnd.openxmlformats-officedocument.presentationml.tags+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tags/tag13.xml" ContentType="application/vnd.openxmlformats-officedocument.presentationml.tags+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26"/>
  </p:notesMasterIdLst>
  <p:handoutMasterIdLst>
    <p:handoutMasterId r:id="rId227"/>
  </p:handoutMasterIdLst>
  <p:sldIdLst>
    <p:sldId id="671" r:id="rId2"/>
    <p:sldId id="670" r:id="rId3"/>
    <p:sldId id="672" r:id="rId4"/>
    <p:sldId id="669" r:id="rId5"/>
    <p:sldId id="487" r:id="rId6"/>
    <p:sldId id="438" r:id="rId7"/>
    <p:sldId id="439" r:id="rId8"/>
    <p:sldId id="440" r:id="rId9"/>
    <p:sldId id="441" r:id="rId10"/>
    <p:sldId id="442" r:id="rId11"/>
    <p:sldId id="443" r:id="rId12"/>
    <p:sldId id="444" r:id="rId13"/>
    <p:sldId id="445" r:id="rId14"/>
    <p:sldId id="446" r:id="rId15"/>
    <p:sldId id="447" r:id="rId16"/>
    <p:sldId id="448" r:id="rId17"/>
    <p:sldId id="449" r:id="rId18"/>
    <p:sldId id="450" r:id="rId19"/>
    <p:sldId id="451" r:id="rId20"/>
    <p:sldId id="454" r:id="rId21"/>
    <p:sldId id="455" r:id="rId22"/>
    <p:sldId id="456" r:id="rId23"/>
    <p:sldId id="457" r:id="rId24"/>
    <p:sldId id="458" r:id="rId25"/>
    <p:sldId id="459" r:id="rId26"/>
    <p:sldId id="460" r:id="rId27"/>
    <p:sldId id="461" r:id="rId28"/>
    <p:sldId id="462" r:id="rId29"/>
    <p:sldId id="489" r:id="rId30"/>
    <p:sldId id="464" r:id="rId31"/>
    <p:sldId id="465" r:id="rId32"/>
    <p:sldId id="490" r:id="rId33"/>
    <p:sldId id="668" r:id="rId34"/>
    <p:sldId id="667" r:id="rId35"/>
    <p:sldId id="491" r:id="rId36"/>
    <p:sldId id="492" r:id="rId37"/>
    <p:sldId id="493" r:id="rId38"/>
    <p:sldId id="494" r:id="rId39"/>
    <p:sldId id="495" r:id="rId40"/>
    <p:sldId id="498" r:id="rId41"/>
    <p:sldId id="496" r:id="rId42"/>
    <p:sldId id="497" r:id="rId43"/>
    <p:sldId id="499" r:id="rId44"/>
    <p:sldId id="500" r:id="rId45"/>
    <p:sldId id="501" r:id="rId46"/>
    <p:sldId id="502" r:id="rId47"/>
    <p:sldId id="503" r:id="rId48"/>
    <p:sldId id="504" r:id="rId49"/>
    <p:sldId id="505" r:id="rId50"/>
    <p:sldId id="506" r:id="rId51"/>
    <p:sldId id="507" r:id="rId52"/>
    <p:sldId id="508" r:id="rId53"/>
    <p:sldId id="509" r:id="rId54"/>
    <p:sldId id="510" r:id="rId55"/>
    <p:sldId id="511" r:id="rId56"/>
    <p:sldId id="512" r:id="rId57"/>
    <p:sldId id="513" r:id="rId58"/>
    <p:sldId id="514" r:id="rId59"/>
    <p:sldId id="515" r:id="rId60"/>
    <p:sldId id="516" r:id="rId61"/>
    <p:sldId id="517" r:id="rId62"/>
    <p:sldId id="473" r:id="rId63"/>
    <p:sldId id="474" r:id="rId64"/>
    <p:sldId id="475" r:id="rId65"/>
    <p:sldId id="520" r:id="rId66"/>
    <p:sldId id="518" r:id="rId67"/>
    <p:sldId id="519" r:id="rId68"/>
    <p:sldId id="521" r:id="rId69"/>
    <p:sldId id="522" r:id="rId70"/>
    <p:sldId id="523" r:id="rId71"/>
    <p:sldId id="527" r:id="rId72"/>
    <p:sldId id="528" r:id="rId73"/>
    <p:sldId id="529" r:id="rId74"/>
    <p:sldId id="530" r:id="rId75"/>
    <p:sldId id="524" r:id="rId76"/>
    <p:sldId id="525" r:id="rId77"/>
    <p:sldId id="526" r:id="rId78"/>
    <p:sldId id="531" r:id="rId79"/>
    <p:sldId id="532" r:id="rId80"/>
    <p:sldId id="542" r:id="rId81"/>
    <p:sldId id="543" r:id="rId82"/>
    <p:sldId id="533" r:id="rId83"/>
    <p:sldId id="534" r:id="rId84"/>
    <p:sldId id="535" r:id="rId85"/>
    <p:sldId id="536" r:id="rId86"/>
    <p:sldId id="537" r:id="rId87"/>
    <p:sldId id="538" r:id="rId88"/>
    <p:sldId id="539" r:id="rId89"/>
    <p:sldId id="540" r:id="rId90"/>
    <p:sldId id="541" r:id="rId91"/>
    <p:sldId id="544" r:id="rId92"/>
    <p:sldId id="395" r:id="rId93"/>
    <p:sldId id="545" r:id="rId94"/>
    <p:sldId id="546" r:id="rId95"/>
    <p:sldId id="547" r:id="rId96"/>
    <p:sldId id="548" r:id="rId97"/>
    <p:sldId id="549" r:id="rId98"/>
    <p:sldId id="394" r:id="rId99"/>
    <p:sldId id="550" r:id="rId100"/>
    <p:sldId id="551" r:id="rId101"/>
    <p:sldId id="552" r:id="rId102"/>
    <p:sldId id="452" r:id="rId103"/>
    <p:sldId id="453" r:id="rId104"/>
    <p:sldId id="396" r:id="rId105"/>
    <p:sldId id="554" r:id="rId106"/>
    <p:sldId id="561" r:id="rId107"/>
    <p:sldId id="559" r:id="rId108"/>
    <p:sldId id="560" r:id="rId109"/>
    <p:sldId id="555" r:id="rId110"/>
    <p:sldId id="556" r:id="rId111"/>
    <p:sldId id="557" r:id="rId112"/>
    <p:sldId id="399" r:id="rId113"/>
    <p:sldId id="558" r:id="rId114"/>
    <p:sldId id="562" r:id="rId115"/>
    <p:sldId id="563" r:id="rId116"/>
    <p:sldId id="564" r:id="rId117"/>
    <p:sldId id="565" r:id="rId118"/>
    <p:sldId id="568" r:id="rId119"/>
    <p:sldId id="566" r:id="rId120"/>
    <p:sldId id="567" r:id="rId121"/>
    <p:sldId id="569" r:id="rId122"/>
    <p:sldId id="570" r:id="rId123"/>
    <p:sldId id="571" r:id="rId124"/>
    <p:sldId id="572" r:id="rId125"/>
    <p:sldId id="573" r:id="rId126"/>
    <p:sldId id="574" r:id="rId127"/>
    <p:sldId id="575" r:id="rId128"/>
    <p:sldId id="576" r:id="rId129"/>
    <p:sldId id="577" r:id="rId130"/>
    <p:sldId id="583" r:id="rId131"/>
    <p:sldId id="584" r:id="rId132"/>
    <p:sldId id="582" r:id="rId133"/>
    <p:sldId id="585" r:id="rId134"/>
    <p:sldId id="578" r:id="rId135"/>
    <p:sldId id="579" r:id="rId136"/>
    <p:sldId id="580" r:id="rId137"/>
    <p:sldId id="581" r:id="rId138"/>
    <p:sldId id="586" r:id="rId139"/>
    <p:sldId id="587" r:id="rId140"/>
    <p:sldId id="588" r:id="rId141"/>
    <p:sldId id="589" r:id="rId142"/>
    <p:sldId id="590" r:id="rId143"/>
    <p:sldId id="591" r:id="rId144"/>
    <p:sldId id="592" r:id="rId145"/>
    <p:sldId id="593" r:id="rId146"/>
    <p:sldId id="594" r:id="rId147"/>
    <p:sldId id="595" r:id="rId148"/>
    <p:sldId id="596" r:id="rId149"/>
    <p:sldId id="597" r:id="rId150"/>
    <p:sldId id="598" r:id="rId151"/>
    <p:sldId id="599" r:id="rId152"/>
    <p:sldId id="600" r:id="rId153"/>
    <p:sldId id="601" r:id="rId154"/>
    <p:sldId id="602" r:id="rId155"/>
    <p:sldId id="603" r:id="rId156"/>
    <p:sldId id="604" r:id="rId157"/>
    <p:sldId id="605" r:id="rId158"/>
    <p:sldId id="606" r:id="rId159"/>
    <p:sldId id="608" r:id="rId160"/>
    <p:sldId id="609" r:id="rId161"/>
    <p:sldId id="610" r:id="rId162"/>
    <p:sldId id="607" r:id="rId163"/>
    <p:sldId id="611" r:id="rId164"/>
    <p:sldId id="612" r:id="rId165"/>
    <p:sldId id="613" r:id="rId166"/>
    <p:sldId id="620" r:id="rId167"/>
    <p:sldId id="621" r:id="rId168"/>
    <p:sldId id="673" r:id="rId169"/>
    <p:sldId id="614" r:id="rId170"/>
    <p:sldId id="615" r:id="rId171"/>
    <p:sldId id="616" r:id="rId172"/>
    <p:sldId id="617" r:id="rId173"/>
    <p:sldId id="618" r:id="rId174"/>
    <p:sldId id="404" r:id="rId175"/>
    <p:sldId id="619" r:id="rId176"/>
    <p:sldId id="622" r:id="rId177"/>
    <p:sldId id="623" r:id="rId178"/>
    <p:sldId id="624" r:id="rId179"/>
    <p:sldId id="405" r:id="rId180"/>
    <p:sldId id="406" r:id="rId181"/>
    <p:sldId id="407" r:id="rId182"/>
    <p:sldId id="408" r:id="rId183"/>
    <p:sldId id="625" r:id="rId184"/>
    <p:sldId id="626" r:id="rId185"/>
    <p:sldId id="627" r:id="rId186"/>
    <p:sldId id="628" r:id="rId187"/>
    <p:sldId id="629" r:id="rId188"/>
    <p:sldId id="630" r:id="rId189"/>
    <p:sldId id="631" r:id="rId190"/>
    <p:sldId id="632" r:id="rId191"/>
    <p:sldId id="633" r:id="rId192"/>
    <p:sldId id="634" r:id="rId193"/>
    <p:sldId id="635" r:id="rId194"/>
    <p:sldId id="639" r:id="rId195"/>
    <p:sldId id="640" r:id="rId196"/>
    <p:sldId id="644" r:id="rId197"/>
    <p:sldId id="645" r:id="rId198"/>
    <p:sldId id="650" r:id="rId199"/>
    <p:sldId id="651" r:id="rId200"/>
    <p:sldId id="652" r:id="rId201"/>
    <p:sldId id="653" r:id="rId202"/>
    <p:sldId id="654" r:id="rId203"/>
    <p:sldId id="642" r:id="rId204"/>
    <p:sldId id="643" r:id="rId205"/>
    <p:sldId id="646" r:id="rId206"/>
    <p:sldId id="647" r:id="rId207"/>
    <p:sldId id="648" r:id="rId208"/>
    <p:sldId id="649" r:id="rId209"/>
    <p:sldId id="655" r:id="rId210"/>
    <p:sldId id="656" r:id="rId211"/>
    <p:sldId id="657" r:id="rId212"/>
    <p:sldId id="658" r:id="rId213"/>
    <p:sldId id="636" r:id="rId214"/>
    <p:sldId id="637" r:id="rId215"/>
    <p:sldId id="638" r:id="rId216"/>
    <p:sldId id="661" r:id="rId217"/>
    <p:sldId id="662" r:id="rId218"/>
    <p:sldId id="663" r:id="rId219"/>
    <p:sldId id="664" r:id="rId220"/>
    <p:sldId id="665" r:id="rId221"/>
    <p:sldId id="666" r:id="rId222"/>
    <p:sldId id="659" r:id="rId223"/>
    <p:sldId id="660" r:id="rId224"/>
    <p:sldId id="641" r:id="rId225"/>
  </p:sldIdLst>
  <p:sldSz cx="9144000" cy="6858000" type="screen4x3"/>
  <p:notesSz cx="6797675" cy="9874250"/>
  <p:custDataLst>
    <p:tags r:id="rId228"/>
  </p:custDataLst>
  <p:defaultTextStyle>
    <a:defPPr>
      <a:defRPr lang="fr-FR"/>
    </a:defPPr>
    <a:lvl1pPr algn="l" rtl="0" fontAlgn="base">
      <a:spcBef>
        <a:spcPct val="0"/>
      </a:spcBef>
      <a:spcAft>
        <a:spcPct val="0"/>
      </a:spcAft>
      <a:defRPr kern="1200">
        <a:solidFill>
          <a:srgbClr val="000066"/>
        </a:solidFill>
        <a:latin typeface="Arial" charset="0"/>
        <a:ea typeface="+mn-ea"/>
        <a:cs typeface="Arial" charset="0"/>
      </a:defRPr>
    </a:lvl1pPr>
    <a:lvl2pPr marL="457200" algn="l" rtl="0" fontAlgn="base">
      <a:spcBef>
        <a:spcPct val="0"/>
      </a:spcBef>
      <a:spcAft>
        <a:spcPct val="0"/>
      </a:spcAft>
      <a:defRPr kern="1200">
        <a:solidFill>
          <a:srgbClr val="000066"/>
        </a:solidFill>
        <a:latin typeface="Arial" charset="0"/>
        <a:ea typeface="+mn-ea"/>
        <a:cs typeface="Arial" charset="0"/>
      </a:defRPr>
    </a:lvl2pPr>
    <a:lvl3pPr marL="914400" algn="l" rtl="0" fontAlgn="base">
      <a:spcBef>
        <a:spcPct val="0"/>
      </a:spcBef>
      <a:spcAft>
        <a:spcPct val="0"/>
      </a:spcAft>
      <a:defRPr kern="1200">
        <a:solidFill>
          <a:srgbClr val="000066"/>
        </a:solidFill>
        <a:latin typeface="Arial" charset="0"/>
        <a:ea typeface="+mn-ea"/>
        <a:cs typeface="Arial" charset="0"/>
      </a:defRPr>
    </a:lvl3pPr>
    <a:lvl4pPr marL="1371600" algn="l" rtl="0" fontAlgn="base">
      <a:spcBef>
        <a:spcPct val="0"/>
      </a:spcBef>
      <a:spcAft>
        <a:spcPct val="0"/>
      </a:spcAft>
      <a:defRPr kern="1200">
        <a:solidFill>
          <a:srgbClr val="000066"/>
        </a:solidFill>
        <a:latin typeface="Arial" charset="0"/>
        <a:ea typeface="+mn-ea"/>
        <a:cs typeface="Arial" charset="0"/>
      </a:defRPr>
    </a:lvl4pPr>
    <a:lvl5pPr marL="1828800" algn="l" rtl="0" fontAlgn="base">
      <a:spcBef>
        <a:spcPct val="0"/>
      </a:spcBef>
      <a:spcAft>
        <a:spcPct val="0"/>
      </a:spcAft>
      <a:defRPr kern="1200">
        <a:solidFill>
          <a:srgbClr val="000066"/>
        </a:solidFill>
        <a:latin typeface="Arial" charset="0"/>
        <a:ea typeface="+mn-ea"/>
        <a:cs typeface="Arial" charset="0"/>
      </a:defRPr>
    </a:lvl5pPr>
    <a:lvl6pPr marL="2286000" algn="l" defTabSz="914400" rtl="0" eaLnBrk="1" latinLnBrk="0" hangingPunct="1">
      <a:defRPr kern="1200">
        <a:solidFill>
          <a:srgbClr val="000066"/>
        </a:solidFill>
        <a:latin typeface="Arial" charset="0"/>
        <a:ea typeface="+mn-ea"/>
        <a:cs typeface="Arial" charset="0"/>
      </a:defRPr>
    </a:lvl6pPr>
    <a:lvl7pPr marL="2743200" algn="l" defTabSz="914400" rtl="0" eaLnBrk="1" latinLnBrk="0" hangingPunct="1">
      <a:defRPr kern="1200">
        <a:solidFill>
          <a:srgbClr val="000066"/>
        </a:solidFill>
        <a:latin typeface="Arial" charset="0"/>
        <a:ea typeface="+mn-ea"/>
        <a:cs typeface="Arial" charset="0"/>
      </a:defRPr>
    </a:lvl7pPr>
    <a:lvl8pPr marL="3200400" algn="l" defTabSz="914400" rtl="0" eaLnBrk="1" latinLnBrk="0" hangingPunct="1">
      <a:defRPr kern="1200">
        <a:solidFill>
          <a:srgbClr val="000066"/>
        </a:solidFill>
        <a:latin typeface="Arial" charset="0"/>
        <a:ea typeface="+mn-ea"/>
        <a:cs typeface="Arial" charset="0"/>
      </a:defRPr>
    </a:lvl8pPr>
    <a:lvl9pPr marL="3657600" algn="l" defTabSz="914400" rtl="0" eaLnBrk="1" latinLnBrk="0" hangingPunct="1">
      <a:defRPr kern="1200">
        <a:solidFill>
          <a:srgbClr val="000066"/>
        </a:solidFill>
        <a:latin typeface="Arial" charset="0"/>
        <a:ea typeface="+mn-ea"/>
        <a:cs typeface="Arial"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3113" userDrawn="1">
          <p15:clr>
            <a:srgbClr val="A4A3A4"/>
          </p15:clr>
        </p15:guide>
        <p15:guide id="2" pos="2142"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Utilisateur de Microsoft Office" initials="Office" lastIdx="5"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66"/>
    <a:srgbClr val="FFFFFF"/>
    <a:srgbClr val="FF6600"/>
    <a:srgbClr val="00FFFF"/>
    <a:srgbClr val="FF00FF"/>
    <a:srgbClr val="E7F3F4"/>
    <a:srgbClr val="F3F9FA"/>
    <a:srgbClr val="FF9933"/>
    <a:srgbClr val="FF9966"/>
    <a:srgbClr val="0000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019" autoAdjust="0"/>
    <p:restoredTop sz="80239" autoAdjust="0"/>
  </p:normalViewPr>
  <p:slideViewPr>
    <p:cSldViewPr snapToGrid="0" snapToObjects="1">
      <p:cViewPr varScale="1">
        <p:scale>
          <a:sx n="122" d="100"/>
          <a:sy n="122" d="100"/>
        </p:scale>
        <p:origin x="1040" y="208"/>
      </p:cViewPr>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snapToGrid="0" snapToObjects="1">
      <p:cViewPr>
        <p:scale>
          <a:sx n="125" d="100"/>
          <a:sy n="125" d="100"/>
        </p:scale>
        <p:origin x="2232" y="-1590"/>
      </p:cViewPr>
      <p:guideLst>
        <p:guide orient="horz" pos="3113"/>
        <p:guide pos="2142"/>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handoutMaster" Target="handoutMasters/handoutMaster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tags" Target="tags/tag1.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commentAuthors" Target="commentAuthors.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presProps" Target="presProp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6" Type="http://schemas.openxmlformats.org/officeDocument/2006/relationships/slide" Target="slides/slide25.xml"/><Relationship Id="rId231" Type="http://schemas.openxmlformats.org/officeDocument/2006/relationships/viewProps" Target="view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theme" Target="theme/theme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tableStyles" Target="tableStyles.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s>
</file>

<file path=ppt/charts/_rels/chart1.xml.rels><?xml version="1.0" encoding="UTF-8" standalone="yes"?>
<Relationships xmlns="http://schemas.openxmlformats.org/package/2006/relationships"><Relationship Id="rId3" Type="http://schemas.openxmlformats.org/officeDocument/2006/relationships/package" Target="../embeddings/Feuille_de_calcul_Microsoft_Excel.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Feuille_de_calcul_Microsoft_Excel9.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Feuille_de_calcul_Microsoft_Excel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Feuille_de_calcul_Microsoft_Excel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Feuille_de_calcul_Microsoft_Excel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Feuille_de_calcul_Microsoft_Excel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Feuille_de_calcul_Microsoft_Excel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Feuille_de_calcul_Microsoft_Excel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Feuille_de_calcul_Microsoft_Excel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Feuille_de_calcul_Microsoft_Excel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814330800652698E-2"/>
          <c:y val="6.0388144391145898E-2"/>
          <c:w val="0.85055939400788405"/>
          <c:h val="0.59806033605758202"/>
        </c:manualLayout>
      </c:layout>
      <c:barChart>
        <c:barDir val="col"/>
        <c:grouping val="clustered"/>
        <c:varyColors val="0"/>
        <c:ser>
          <c:idx val="0"/>
          <c:order val="0"/>
          <c:tx>
            <c:strRef>
              <c:f>Feuil1!$B$1</c:f>
              <c:strCache>
                <c:ptCount val="1"/>
                <c:pt idx="0">
                  <c:v>≥ 2 %</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Feuil1!$B$2:$B$8</c:f>
              <c:numCache>
                <c:formatCode>General</c:formatCode>
                <c:ptCount val="7"/>
                <c:pt idx="0">
                  <c:v>19.7</c:v>
                </c:pt>
                <c:pt idx="1">
                  <c:v>19.8</c:v>
                </c:pt>
                <c:pt idx="2">
                  <c:v>25.5</c:v>
                </c:pt>
                <c:pt idx="3">
                  <c:v>21.6</c:v>
                </c:pt>
                <c:pt idx="4">
                  <c:v>13.6</c:v>
                </c:pt>
                <c:pt idx="5">
                  <c:v>15.4</c:v>
                </c:pt>
                <c:pt idx="6">
                  <c:v>27.4</c:v>
                </c:pt>
              </c:numCache>
            </c:numRef>
          </c:val>
          <c:extLst>
            <c:ext xmlns:c16="http://schemas.microsoft.com/office/drawing/2014/chart" uri="{C3380CC4-5D6E-409C-BE32-E72D297353CC}">
              <c16:uniqueId val="{00000000-219F-4284-8362-864AEDE7B044}"/>
            </c:ext>
          </c:extLst>
        </c:ser>
        <c:ser>
          <c:idx val="1"/>
          <c:order val="1"/>
          <c:tx>
            <c:strRef>
              <c:f>Feuil1!$C$1</c:f>
              <c:strCache>
                <c:ptCount val="1"/>
                <c:pt idx="0">
                  <c:v>&gt; 20 %</c:v>
                </c:pt>
              </c:strCache>
            </c:strRef>
          </c:tx>
          <c:spPr>
            <a:solidFill>
              <a:srgbClr val="FF9933"/>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Feuil1!$C$2:$C$8</c:f>
              <c:numCache>
                <c:formatCode>General</c:formatCode>
                <c:ptCount val="7"/>
                <c:pt idx="0">
                  <c:v>8.3000000000000007</c:v>
                </c:pt>
                <c:pt idx="1">
                  <c:v>8.5</c:v>
                </c:pt>
                <c:pt idx="2">
                  <c:v>12.4</c:v>
                </c:pt>
                <c:pt idx="3">
                  <c:v>10.1</c:v>
                </c:pt>
                <c:pt idx="4">
                  <c:v>3.7</c:v>
                </c:pt>
                <c:pt idx="5">
                  <c:v>4</c:v>
                </c:pt>
                <c:pt idx="6">
                  <c:v>11</c:v>
                </c:pt>
              </c:numCache>
            </c:numRef>
          </c:val>
          <c:extLst>
            <c:ext xmlns:c16="http://schemas.microsoft.com/office/drawing/2014/chart" uri="{C3380CC4-5D6E-409C-BE32-E72D297353CC}">
              <c16:uniqueId val="{00000001-219F-4284-8362-864AEDE7B044}"/>
            </c:ext>
          </c:extLst>
        </c:ser>
        <c:dLbls>
          <c:showLegendKey val="0"/>
          <c:showVal val="0"/>
          <c:showCatName val="0"/>
          <c:showSerName val="0"/>
          <c:showPercent val="0"/>
          <c:showBubbleSize val="0"/>
        </c:dLbls>
        <c:gapWidth val="147"/>
        <c:axId val="1020349920"/>
        <c:axId val="1020348832"/>
      </c:barChart>
      <c:catAx>
        <c:axId val="1020349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1" i="0" u="none" strike="noStrike" kern="1200" baseline="0">
                <a:solidFill>
                  <a:srgbClr val="000066"/>
                </a:solidFill>
                <a:latin typeface="+mn-lt"/>
                <a:ea typeface="+mn-ea"/>
                <a:cs typeface="+mn-cs"/>
              </a:defRPr>
            </a:pPr>
            <a:endParaRPr lang="fr-FR"/>
          </a:p>
        </c:txPr>
        <c:crossAx val="1020348832"/>
        <c:crosses val="autoZero"/>
        <c:auto val="1"/>
        <c:lblAlgn val="ctr"/>
        <c:lblOffset val="100"/>
        <c:noMultiLvlLbl val="0"/>
      </c:catAx>
      <c:valAx>
        <c:axId val="1020348832"/>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1020349920"/>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400" b="1" i="0" u="none" strike="noStrike" kern="1200" baseline="0">
                <a:solidFill>
                  <a:srgbClr val="000066"/>
                </a:solidFill>
                <a:latin typeface="+mn-lt"/>
                <a:ea typeface="+mn-ea"/>
                <a:cs typeface="+mn-cs"/>
              </a:defRPr>
            </a:pPr>
            <a:endParaRPr lang="fr-FR"/>
          </a:p>
        </c:txPr>
      </c:legendEntry>
      <c:legendEntry>
        <c:idx val="1"/>
        <c:txPr>
          <a:bodyPr rot="0" spcFirstLastPara="1" vertOverflow="ellipsis" vert="horz" wrap="square" anchor="ctr" anchorCtr="1"/>
          <a:lstStyle/>
          <a:p>
            <a:pPr>
              <a:defRPr sz="1400" b="1" i="0" u="none" strike="noStrike" kern="1200" baseline="0">
                <a:solidFill>
                  <a:srgbClr val="000066"/>
                </a:solidFill>
                <a:latin typeface="+mn-lt"/>
                <a:ea typeface="+mn-ea"/>
                <a:cs typeface="+mn-cs"/>
              </a:defRPr>
            </a:pPr>
            <a:endParaRPr lang="fr-FR"/>
          </a:p>
        </c:txPr>
      </c:legendEntry>
      <c:layout>
        <c:manualLayout>
          <c:xMode val="edge"/>
          <c:yMode val="edge"/>
          <c:x val="0.86734139789916098"/>
          <c:y val="6.4096481047726195E-2"/>
          <c:w val="0.13105137815137799"/>
          <c:h val="0.21635395591177101"/>
        </c:manualLayout>
      </c:layout>
      <c:overlay val="0"/>
      <c:spPr>
        <a:noFill/>
        <a:ln>
          <a:noFill/>
        </a:ln>
        <a:effectLst/>
      </c:spPr>
      <c:txPr>
        <a:bodyPr rot="0" spcFirstLastPara="1" vertOverflow="ellipsis" vert="horz" wrap="square" anchor="ctr" anchorCtr="1"/>
        <a:lstStyle/>
        <a:p>
          <a:pPr>
            <a:defRPr sz="1200" b="1" i="0" u="none" strike="noStrike" kern="1200" baseline="0">
              <a:solidFill>
                <a:srgbClr val="000066"/>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000066"/>
          </a:solidFill>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BIC/FTC/TAF (n = 282)</c:v>
                </c:pt>
              </c:strCache>
            </c:strRef>
          </c:tx>
          <c:spPr>
            <a:solidFill>
              <a:srgbClr val="FF993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Feuil1!$A$2:$A$4</c:f>
              <c:numCache>
                <c:formatCode>General</c:formatCode>
                <c:ptCount val="3"/>
              </c:numCache>
            </c:numRef>
          </c:cat>
          <c:val>
            <c:numRef>
              <c:f>Feuil1!$B$2:$B$4</c:f>
              <c:numCache>
                <c:formatCode>General</c:formatCode>
                <c:ptCount val="3"/>
                <c:pt idx="0">
                  <c:v>1.1000000000000001</c:v>
                </c:pt>
                <c:pt idx="1">
                  <c:v>93.6</c:v>
                </c:pt>
                <c:pt idx="2">
                  <c:v>5.3</c:v>
                </c:pt>
              </c:numCache>
            </c:numRef>
          </c:val>
          <c:extLst>
            <c:ext xmlns:c16="http://schemas.microsoft.com/office/drawing/2014/chart" uri="{C3380CC4-5D6E-409C-BE32-E72D297353CC}">
              <c16:uniqueId val="{00000000-107B-4A67-BFE6-719D9F579864}"/>
            </c:ext>
          </c:extLst>
        </c:ser>
        <c:ser>
          <c:idx val="1"/>
          <c:order val="1"/>
          <c:tx>
            <c:strRef>
              <c:f>Feuil1!$C$1</c:f>
              <c:strCache>
                <c:ptCount val="1"/>
                <c:pt idx="0">
                  <c:v>DTG/ABC/3TC (n = 281)</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Feuil1!$A$2:$A$4</c:f>
              <c:numCache>
                <c:formatCode>General</c:formatCode>
                <c:ptCount val="3"/>
              </c:numCache>
            </c:numRef>
          </c:cat>
          <c:val>
            <c:numRef>
              <c:f>Feuil1!$C$2:$C$4</c:f>
              <c:numCache>
                <c:formatCode>General</c:formatCode>
                <c:ptCount val="3"/>
                <c:pt idx="0">
                  <c:v>0.4</c:v>
                </c:pt>
                <c:pt idx="1">
                  <c:v>95</c:v>
                </c:pt>
                <c:pt idx="2">
                  <c:v>4.5999999999999996</c:v>
                </c:pt>
              </c:numCache>
            </c:numRef>
          </c:val>
          <c:extLst>
            <c:ext xmlns:c16="http://schemas.microsoft.com/office/drawing/2014/chart" uri="{C3380CC4-5D6E-409C-BE32-E72D297353CC}">
              <c16:uniqueId val="{00000001-107B-4A67-BFE6-719D9F579864}"/>
            </c:ext>
          </c:extLst>
        </c:ser>
        <c:dLbls>
          <c:showLegendKey val="0"/>
          <c:showVal val="0"/>
          <c:showCatName val="0"/>
          <c:showSerName val="0"/>
          <c:showPercent val="0"/>
          <c:showBubbleSize val="0"/>
        </c:dLbls>
        <c:gapWidth val="219"/>
        <c:overlap val="-27"/>
        <c:axId val="1112496896"/>
        <c:axId val="1112503424"/>
      </c:barChart>
      <c:catAx>
        <c:axId val="11124968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112503424"/>
        <c:crosses val="autoZero"/>
        <c:auto val="1"/>
        <c:lblAlgn val="ctr"/>
        <c:lblOffset val="100"/>
        <c:noMultiLvlLbl val="0"/>
      </c:catAx>
      <c:valAx>
        <c:axId val="1112503424"/>
        <c:scaling>
          <c:orientation val="minMax"/>
          <c:max val="10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1112496896"/>
        <c:crosses val="autoZero"/>
        <c:crossBetween val="between"/>
        <c:majorUnit val="20"/>
      </c:valAx>
      <c:spPr>
        <a:noFill/>
        <a:ln>
          <a:noFill/>
        </a:ln>
        <a:effectLst/>
      </c:spPr>
    </c:plotArea>
    <c:legend>
      <c:legendPos val="b"/>
      <c:layout>
        <c:manualLayout>
          <c:xMode val="edge"/>
          <c:yMode val="edge"/>
          <c:x val="0.691388922097944"/>
          <c:y val="0.13778835884305199"/>
          <c:w val="0.26528450810770698"/>
          <c:h val="0.33824082853759202"/>
        </c:manualLayout>
      </c:layout>
      <c:overlay val="0"/>
      <c:spPr>
        <a:noFill/>
        <a:ln>
          <a:noFill/>
        </a:ln>
        <a:effectLst/>
      </c:spPr>
      <c:txPr>
        <a:bodyPr rot="0" spcFirstLastPara="1" vertOverflow="ellipsis" vert="horz" wrap="square" anchor="ctr" anchorCtr="1"/>
        <a:lstStyle/>
        <a:p>
          <a:pPr>
            <a:defRPr sz="1197" b="1" i="0" u="none" strike="noStrike" kern="1200" baseline="0">
              <a:solidFill>
                <a:srgbClr val="000066"/>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 2 %</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Feuil1!$B$2:$B$8</c:f>
              <c:numCache>
                <c:formatCode>General</c:formatCode>
                <c:ptCount val="7"/>
                <c:pt idx="0">
                  <c:v>9</c:v>
                </c:pt>
                <c:pt idx="1">
                  <c:v>9.5</c:v>
                </c:pt>
                <c:pt idx="2">
                  <c:v>7.7</c:v>
                </c:pt>
                <c:pt idx="3">
                  <c:v>11.2</c:v>
                </c:pt>
                <c:pt idx="4">
                  <c:v>6.4</c:v>
                </c:pt>
                <c:pt idx="5">
                  <c:v>6.6</c:v>
                </c:pt>
                <c:pt idx="6">
                  <c:v>6.8</c:v>
                </c:pt>
              </c:numCache>
            </c:numRef>
          </c:val>
          <c:extLst>
            <c:ext xmlns:c16="http://schemas.microsoft.com/office/drawing/2014/chart" uri="{C3380CC4-5D6E-409C-BE32-E72D297353CC}">
              <c16:uniqueId val="{00000000-3A9F-47F7-8BC9-3BA8F700E1F1}"/>
            </c:ext>
          </c:extLst>
        </c:ser>
        <c:ser>
          <c:idx val="1"/>
          <c:order val="1"/>
          <c:tx>
            <c:strRef>
              <c:f>Feuil1!$C$1</c:f>
              <c:strCache>
                <c:ptCount val="1"/>
                <c:pt idx="0">
                  <c:v>&gt; 20 %</c:v>
                </c:pt>
              </c:strCache>
            </c:strRef>
          </c:tx>
          <c:spPr>
            <a:solidFill>
              <a:srgbClr val="FF9933"/>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Feuil1!$C$2:$C$8</c:f>
              <c:numCache>
                <c:formatCode>General</c:formatCode>
                <c:ptCount val="7"/>
                <c:pt idx="0">
                  <c:v>2.1</c:v>
                </c:pt>
                <c:pt idx="1">
                  <c:v>2.7</c:v>
                </c:pt>
                <c:pt idx="2">
                  <c:v>2</c:v>
                </c:pt>
                <c:pt idx="3">
                  <c:v>2.6</c:v>
                </c:pt>
                <c:pt idx="4">
                  <c:v>0.9</c:v>
                </c:pt>
                <c:pt idx="5">
                  <c:v>0.9</c:v>
                </c:pt>
                <c:pt idx="6">
                  <c:v>0</c:v>
                </c:pt>
              </c:numCache>
            </c:numRef>
          </c:val>
          <c:extLst>
            <c:ext xmlns:c16="http://schemas.microsoft.com/office/drawing/2014/chart" uri="{C3380CC4-5D6E-409C-BE32-E72D297353CC}">
              <c16:uniqueId val="{00000001-3A9F-47F7-8BC9-3BA8F700E1F1}"/>
            </c:ext>
          </c:extLst>
        </c:ser>
        <c:dLbls>
          <c:showLegendKey val="0"/>
          <c:showVal val="0"/>
          <c:showCatName val="0"/>
          <c:showSerName val="0"/>
          <c:showPercent val="0"/>
          <c:showBubbleSize val="0"/>
        </c:dLbls>
        <c:gapWidth val="219"/>
        <c:overlap val="-27"/>
        <c:axId val="1020351008"/>
        <c:axId val="1020352640"/>
      </c:barChart>
      <c:catAx>
        <c:axId val="1020351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52640"/>
        <c:crosses val="autoZero"/>
        <c:auto val="1"/>
        <c:lblAlgn val="ctr"/>
        <c:lblOffset val="100"/>
        <c:noMultiLvlLbl val="0"/>
      </c:catAx>
      <c:valAx>
        <c:axId val="1020352640"/>
        <c:scaling>
          <c:orientation val="minMax"/>
          <c:max val="2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51008"/>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rgbClr val="000066"/>
          </a:solidFill>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 2 %</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Feuil1!$B$2:$B$8</c:f>
              <c:numCache>
                <c:formatCode>General</c:formatCode>
                <c:ptCount val="7"/>
                <c:pt idx="0">
                  <c:v>0.9</c:v>
                </c:pt>
                <c:pt idx="1">
                  <c:v>0.9</c:v>
                </c:pt>
                <c:pt idx="2">
                  <c:v>0.4</c:v>
                </c:pt>
                <c:pt idx="3">
                  <c:v>1.1000000000000001</c:v>
                </c:pt>
                <c:pt idx="4">
                  <c:v>0.3</c:v>
                </c:pt>
                <c:pt idx="5">
                  <c:v>1.7</c:v>
                </c:pt>
                <c:pt idx="6">
                  <c:v>0</c:v>
                </c:pt>
              </c:numCache>
            </c:numRef>
          </c:val>
          <c:extLst>
            <c:ext xmlns:c16="http://schemas.microsoft.com/office/drawing/2014/chart" uri="{C3380CC4-5D6E-409C-BE32-E72D297353CC}">
              <c16:uniqueId val="{00000000-2D7D-40C2-9E54-18617AE10C68}"/>
            </c:ext>
          </c:extLst>
        </c:ser>
        <c:ser>
          <c:idx val="1"/>
          <c:order val="1"/>
          <c:tx>
            <c:strRef>
              <c:f>Feuil1!$C$1</c:f>
              <c:strCache>
                <c:ptCount val="1"/>
                <c:pt idx="0">
                  <c:v>&gt; 20 %</c:v>
                </c:pt>
              </c:strCache>
            </c:strRef>
          </c:tx>
          <c:spPr>
            <a:solidFill>
              <a:srgbClr val="FF9933"/>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Feuil1!$C$2:$C$8</c:f>
              <c:numCache>
                <c:formatCode>General</c:formatCode>
                <c:ptCount val="7"/>
                <c:pt idx="0">
                  <c:v>0</c:v>
                </c:pt>
                <c:pt idx="1">
                  <c:v>0</c:v>
                </c:pt>
                <c:pt idx="2">
                  <c:v>0</c:v>
                </c:pt>
                <c:pt idx="3">
                  <c:v>0.2</c:v>
                </c:pt>
                <c:pt idx="4">
                  <c:v>0</c:v>
                </c:pt>
                <c:pt idx="5">
                  <c:v>0.6</c:v>
                </c:pt>
                <c:pt idx="6">
                  <c:v>0</c:v>
                </c:pt>
              </c:numCache>
            </c:numRef>
          </c:val>
          <c:extLst>
            <c:ext xmlns:c16="http://schemas.microsoft.com/office/drawing/2014/chart" uri="{C3380CC4-5D6E-409C-BE32-E72D297353CC}">
              <c16:uniqueId val="{00000001-2D7D-40C2-9E54-18617AE10C68}"/>
            </c:ext>
          </c:extLst>
        </c:ser>
        <c:dLbls>
          <c:showLegendKey val="0"/>
          <c:showVal val="0"/>
          <c:showCatName val="0"/>
          <c:showSerName val="0"/>
          <c:showPercent val="0"/>
          <c:showBubbleSize val="0"/>
        </c:dLbls>
        <c:gapWidth val="219"/>
        <c:overlap val="-27"/>
        <c:axId val="1020351552"/>
        <c:axId val="1020356992"/>
      </c:barChart>
      <c:catAx>
        <c:axId val="10203515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56992"/>
        <c:crosses val="autoZero"/>
        <c:auto val="1"/>
        <c:lblAlgn val="ctr"/>
        <c:lblOffset val="100"/>
        <c:noMultiLvlLbl val="0"/>
      </c:catAx>
      <c:valAx>
        <c:axId val="1020356992"/>
        <c:scaling>
          <c:orientation val="minMax"/>
          <c:max val="2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51552"/>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rgbClr val="000066"/>
          </a:solidFill>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 2 %</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Feuil1!$B$2:$B$8</c:f>
              <c:numCache>
                <c:formatCode>General</c:formatCode>
                <c:ptCount val="7"/>
                <c:pt idx="0">
                  <c:v>6.1</c:v>
                </c:pt>
                <c:pt idx="1">
                  <c:v>5.9</c:v>
                </c:pt>
                <c:pt idx="2">
                  <c:v>8.4</c:v>
                </c:pt>
                <c:pt idx="3">
                  <c:v>5.5</c:v>
                </c:pt>
                <c:pt idx="4">
                  <c:v>4.0999999999999996</c:v>
                </c:pt>
                <c:pt idx="5">
                  <c:v>4.8</c:v>
                </c:pt>
                <c:pt idx="6">
                  <c:v>19.2</c:v>
                </c:pt>
              </c:numCache>
            </c:numRef>
          </c:val>
          <c:extLst>
            <c:ext xmlns:c16="http://schemas.microsoft.com/office/drawing/2014/chart" uri="{C3380CC4-5D6E-409C-BE32-E72D297353CC}">
              <c16:uniqueId val="{00000000-9C97-42E0-B930-72267244ADEB}"/>
            </c:ext>
          </c:extLst>
        </c:ser>
        <c:ser>
          <c:idx val="1"/>
          <c:order val="1"/>
          <c:tx>
            <c:strRef>
              <c:f>Feuil1!$C$1</c:f>
              <c:strCache>
                <c:ptCount val="1"/>
                <c:pt idx="0">
                  <c:v>&gt; 20 %</c:v>
                </c:pt>
              </c:strCache>
            </c:strRef>
          </c:tx>
          <c:spPr>
            <a:solidFill>
              <a:srgbClr val="FF9933"/>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Feuil1!$C$2:$C$8</c:f>
              <c:numCache>
                <c:formatCode>General</c:formatCode>
                <c:ptCount val="7"/>
                <c:pt idx="0">
                  <c:v>2.7</c:v>
                </c:pt>
                <c:pt idx="1">
                  <c:v>3.3</c:v>
                </c:pt>
                <c:pt idx="2">
                  <c:v>2.7</c:v>
                </c:pt>
                <c:pt idx="3">
                  <c:v>2.6</c:v>
                </c:pt>
                <c:pt idx="4">
                  <c:v>0.9</c:v>
                </c:pt>
                <c:pt idx="5">
                  <c:v>1.8</c:v>
                </c:pt>
                <c:pt idx="6">
                  <c:v>8.2000000000000011</c:v>
                </c:pt>
              </c:numCache>
            </c:numRef>
          </c:val>
          <c:extLst>
            <c:ext xmlns:c16="http://schemas.microsoft.com/office/drawing/2014/chart" uri="{C3380CC4-5D6E-409C-BE32-E72D297353CC}">
              <c16:uniqueId val="{00000001-9C97-42E0-B930-72267244ADEB}"/>
            </c:ext>
          </c:extLst>
        </c:ser>
        <c:dLbls>
          <c:showLegendKey val="0"/>
          <c:showVal val="0"/>
          <c:showCatName val="0"/>
          <c:showSerName val="0"/>
          <c:showPercent val="0"/>
          <c:showBubbleSize val="0"/>
        </c:dLbls>
        <c:gapWidth val="219"/>
        <c:overlap val="-27"/>
        <c:axId val="1020359168"/>
        <c:axId val="1020354272"/>
      </c:barChart>
      <c:catAx>
        <c:axId val="1020359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54272"/>
        <c:crosses val="autoZero"/>
        <c:auto val="1"/>
        <c:lblAlgn val="ctr"/>
        <c:lblOffset val="100"/>
        <c:noMultiLvlLbl val="0"/>
      </c:catAx>
      <c:valAx>
        <c:axId val="1020354272"/>
        <c:scaling>
          <c:orientation val="minMax"/>
          <c:max val="2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59168"/>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rgbClr val="000066"/>
          </a:solidFill>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 2 %</c:v>
                </c:pt>
              </c:strCache>
            </c:strRef>
          </c:tx>
          <c:spPr>
            <a:solidFill>
              <a:srgbClr val="0070C0"/>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Feuil1!$B$2:$B$8</c:f>
              <c:numCache>
                <c:formatCode>General</c:formatCode>
                <c:ptCount val="7"/>
                <c:pt idx="0">
                  <c:v>7</c:v>
                </c:pt>
                <c:pt idx="1">
                  <c:v>6.8</c:v>
                </c:pt>
                <c:pt idx="2">
                  <c:v>11.7</c:v>
                </c:pt>
                <c:pt idx="3">
                  <c:v>7.7</c:v>
                </c:pt>
                <c:pt idx="4">
                  <c:v>4.0999999999999996</c:v>
                </c:pt>
                <c:pt idx="5">
                  <c:v>5.7</c:v>
                </c:pt>
                <c:pt idx="6">
                  <c:v>5.5</c:v>
                </c:pt>
              </c:numCache>
            </c:numRef>
          </c:val>
          <c:extLst>
            <c:ext xmlns:c16="http://schemas.microsoft.com/office/drawing/2014/chart" uri="{C3380CC4-5D6E-409C-BE32-E72D297353CC}">
              <c16:uniqueId val="{00000000-CFAC-4F61-B86E-DC91B862D904}"/>
            </c:ext>
          </c:extLst>
        </c:ser>
        <c:ser>
          <c:idx val="1"/>
          <c:order val="1"/>
          <c:tx>
            <c:strRef>
              <c:f>Feuil1!$C$1</c:f>
              <c:strCache>
                <c:ptCount val="1"/>
                <c:pt idx="0">
                  <c:v>&gt; 20 %</c:v>
                </c:pt>
              </c:strCache>
            </c:strRef>
          </c:tx>
          <c:spPr>
            <a:solidFill>
              <a:srgbClr val="FF9933"/>
            </a:solidFill>
            <a:ln>
              <a:noFill/>
            </a:ln>
            <a:effectLst/>
          </c:spPr>
          <c:invertIfNegative val="0"/>
          <c:dLbls>
            <c:spPr>
              <a:noFill/>
              <a:ln>
                <a:noFill/>
              </a:ln>
              <a:effectLst/>
            </c:spPr>
            <c:txPr>
              <a:bodyPr rot="0" spcFirstLastPara="1" vertOverflow="ellipsis" vert="horz" wrap="square" anchor="ctr" anchorCtr="1"/>
              <a:lstStyle/>
              <a:p>
                <a:pPr>
                  <a:defRPr sz="1000"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Feuil1!$A$2:$A$8</c:f>
              <c:strCache>
                <c:ptCount val="7"/>
                <c:pt idx="0">
                  <c:v>Total</c:v>
                </c:pt>
                <c:pt idx="1">
                  <c:v>Europe</c:v>
                </c:pt>
                <c:pt idx="2">
                  <c:v>Etats-Unis</c:v>
                </c:pt>
                <c:pt idx="3">
                  <c:v>Amérique Latine</c:v>
                </c:pt>
                <c:pt idx="4">
                  <c:v>Afrique</c:v>
                </c:pt>
                <c:pt idx="5">
                  <c:v>Asie</c:v>
                </c:pt>
                <c:pt idx="6">
                  <c:v>Australie</c:v>
                </c:pt>
              </c:strCache>
            </c:strRef>
          </c:cat>
          <c:val>
            <c:numRef>
              <c:f>Feuil1!$C$2:$C$8</c:f>
              <c:numCache>
                <c:formatCode>General</c:formatCode>
                <c:ptCount val="7"/>
                <c:pt idx="0">
                  <c:v>4.3</c:v>
                </c:pt>
                <c:pt idx="1">
                  <c:v>3.3</c:v>
                </c:pt>
                <c:pt idx="2">
                  <c:v>9.4</c:v>
                </c:pt>
                <c:pt idx="3">
                  <c:v>5.8</c:v>
                </c:pt>
                <c:pt idx="4">
                  <c:v>2.1</c:v>
                </c:pt>
                <c:pt idx="5">
                  <c:v>2.2000000000000002</c:v>
                </c:pt>
                <c:pt idx="6">
                  <c:v>2.7</c:v>
                </c:pt>
              </c:numCache>
            </c:numRef>
          </c:val>
          <c:extLst>
            <c:ext xmlns:c16="http://schemas.microsoft.com/office/drawing/2014/chart" uri="{C3380CC4-5D6E-409C-BE32-E72D297353CC}">
              <c16:uniqueId val="{00000001-CFAC-4F61-B86E-DC91B862D904}"/>
            </c:ext>
          </c:extLst>
        </c:ser>
        <c:dLbls>
          <c:showLegendKey val="0"/>
          <c:showVal val="0"/>
          <c:showCatName val="0"/>
          <c:showSerName val="0"/>
          <c:showPercent val="0"/>
          <c:showBubbleSize val="0"/>
        </c:dLbls>
        <c:gapWidth val="219"/>
        <c:overlap val="-27"/>
        <c:axId val="1020347744"/>
        <c:axId val="1020360800"/>
      </c:barChart>
      <c:catAx>
        <c:axId val="1020347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60800"/>
        <c:crosses val="autoZero"/>
        <c:auto val="1"/>
        <c:lblAlgn val="ctr"/>
        <c:lblOffset val="100"/>
        <c:noMultiLvlLbl val="0"/>
      </c:catAx>
      <c:valAx>
        <c:axId val="1020360800"/>
        <c:scaling>
          <c:orientation val="minMax"/>
          <c:max val="2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rgbClr val="000066"/>
                </a:solidFill>
                <a:latin typeface="+mn-lt"/>
                <a:ea typeface="+mn-ea"/>
                <a:cs typeface="+mn-cs"/>
              </a:defRPr>
            </a:pPr>
            <a:endParaRPr lang="fr-FR"/>
          </a:p>
        </c:txPr>
        <c:crossAx val="1020347744"/>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rgbClr val="000066"/>
          </a:solidFill>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rgbClr val="002060"/>
            </a:solidFill>
            <a:ln>
              <a:noFill/>
            </a:ln>
            <a:effectLst/>
          </c:spPr>
          <c:invertIfNegative val="0"/>
          <c:cat>
            <c:numRef>
              <c:f>Feuil1!$A$2:$A$4</c:f>
              <c:numCache>
                <c:formatCode>General</c:formatCode>
                <c:ptCount val="3"/>
              </c:numCache>
            </c:numRef>
          </c:cat>
          <c:val>
            <c:numRef>
              <c:f>Feuil1!$B$2:$B$4</c:f>
              <c:numCache>
                <c:formatCode>General</c:formatCode>
                <c:ptCount val="3"/>
                <c:pt idx="0">
                  <c:v>91</c:v>
                </c:pt>
                <c:pt idx="1">
                  <c:v>3</c:v>
                </c:pt>
                <c:pt idx="2">
                  <c:v>6</c:v>
                </c:pt>
              </c:numCache>
            </c:numRef>
          </c:val>
          <c:extLst>
            <c:ext xmlns:c16="http://schemas.microsoft.com/office/drawing/2014/chart" uri="{C3380CC4-5D6E-409C-BE32-E72D297353CC}">
              <c16:uniqueId val="{00000000-65DD-4597-A95F-25BE9A5A36A1}"/>
            </c:ext>
          </c:extLst>
        </c:ser>
        <c:ser>
          <c:idx val="1"/>
          <c:order val="1"/>
          <c:tx>
            <c:strRef>
              <c:f>Feuil1!$C$1</c:f>
              <c:strCache>
                <c:ptCount val="1"/>
                <c:pt idx="0">
                  <c:v>Série 2</c:v>
                </c:pt>
              </c:strCache>
            </c:strRef>
          </c:tx>
          <c:spPr>
            <a:solidFill>
              <a:srgbClr val="00B050"/>
            </a:solidFill>
            <a:ln>
              <a:noFill/>
            </a:ln>
            <a:effectLst/>
          </c:spPr>
          <c:invertIfNegative val="0"/>
          <c:cat>
            <c:numRef>
              <c:f>Feuil1!$A$2:$A$4</c:f>
              <c:numCache>
                <c:formatCode>General</c:formatCode>
                <c:ptCount val="3"/>
              </c:numCache>
            </c:numRef>
          </c:cat>
          <c:val>
            <c:numRef>
              <c:f>Feuil1!$C$2:$C$4</c:f>
              <c:numCache>
                <c:formatCode>General</c:formatCode>
                <c:ptCount val="3"/>
                <c:pt idx="0">
                  <c:v>100</c:v>
                </c:pt>
                <c:pt idx="1">
                  <c:v>0</c:v>
                </c:pt>
                <c:pt idx="2">
                  <c:v>0</c:v>
                </c:pt>
              </c:numCache>
            </c:numRef>
          </c:val>
          <c:extLst>
            <c:ext xmlns:c16="http://schemas.microsoft.com/office/drawing/2014/chart" uri="{C3380CC4-5D6E-409C-BE32-E72D297353CC}">
              <c16:uniqueId val="{00000001-65DD-4597-A95F-25BE9A5A36A1}"/>
            </c:ext>
          </c:extLst>
        </c:ser>
        <c:ser>
          <c:idx val="2"/>
          <c:order val="2"/>
          <c:tx>
            <c:strRef>
              <c:f>Feuil1!$D$1</c:f>
              <c:strCache>
                <c:ptCount val="1"/>
                <c:pt idx="0">
                  <c:v>Série 3</c:v>
                </c:pt>
              </c:strCache>
            </c:strRef>
          </c:tx>
          <c:spPr>
            <a:solidFill>
              <a:srgbClr val="00B0F0"/>
            </a:solidFill>
            <a:ln>
              <a:noFill/>
            </a:ln>
            <a:effectLst/>
          </c:spPr>
          <c:invertIfNegative val="0"/>
          <c:cat>
            <c:numRef>
              <c:f>Feuil1!$A$2:$A$4</c:f>
              <c:numCache>
                <c:formatCode>General</c:formatCode>
                <c:ptCount val="3"/>
              </c:numCache>
            </c:numRef>
          </c:cat>
          <c:val>
            <c:numRef>
              <c:f>Feuil1!$D$2:$D$4</c:f>
              <c:numCache>
                <c:formatCode>General</c:formatCode>
                <c:ptCount val="3"/>
                <c:pt idx="0">
                  <c:v>92</c:v>
                </c:pt>
                <c:pt idx="1">
                  <c:v>2</c:v>
                </c:pt>
                <c:pt idx="2">
                  <c:v>6</c:v>
                </c:pt>
              </c:numCache>
            </c:numRef>
          </c:val>
          <c:extLst>
            <c:ext xmlns:c16="http://schemas.microsoft.com/office/drawing/2014/chart" uri="{C3380CC4-5D6E-409C-BE32-E72D297353CC}">
              <c16:uniqueId val="{00000003-65DD-4597-A95F-25BE9A5A36A1}"/>
            </c:ext>
          </c:extLst>
        </c:ser>
        <c:ser>
          <c:idx val="3"/>
          <c:order val="3"/>
          <c:tx>
            <c:strRef>
              <c:f>Feuil1!$E$1</c:f>
              <c:strCache>
                <c:ptCount val="1"/>
                <c:pt idx="0">
                  <c:v>Série 4</c:v>
                </c:pt>
              </c:strCache>
            </c:strRef>
          </c:tx>
          <c:spPr>
            <a:solidFill>
              <a:srgbClr val="7030A0"/>
            </a:solidFill>
            <a:ln>
              <a:noFill/>
            </a:ln>
            <a:effectLst/>
          </c:spPr>
          <c:invertIfNegative val="0"/>
          <c:cat>
            <c:numRef>
              <c:f>Feuil1!$A$2:$A$4</c:f>
              <c:numCache>
                <c:formatCode>General</c:formatCode>
                <c:ptCount val="3"/>
              </c:numCache>
            </c:numRef>
          </c:cat>
          <c:val>
            <c:numRef>
              <c:f>Feuil1!$E$2:$E$4</c:f>
              <c:numCache>
                <c:formatCode>General</c:formatCode>
                <c:ptCount val="3"/>
                <c:pt idx="0">
                  <c:v>88</c:v>
                </c:pt>
                <c:pt idx="1">
                  <c:v>0</c:v>
                </c:pt>
                <c:pt idx="2">
                  <c:v>13</c:v>
                </c:pt>
              </c:numCache>
            </c:numRef>
          </c:val>
          <c:extLst>
            <c:ext xmlns:c16="http://schemas.microsoft.com/office/drawing/2014/chart" uri="{C3380CC4-5D6E-409C-BE32-E72D297353CC}">
              <c16:uniqueId val="{00000004-65DD-4597-A95F-25BE9A5A36A1}"/>
            </c:ext>
          </c:extLst>
        </c:ser>
        <c:ser>
          <c:idx val="4"/>
          <c:order val="4"/>
          <c:tx>
            <c:strRef>
              <c:f>Feuil1!$F$1</c:f>
              <c:strCache>
                <c:ptCount val="1"/>
                <c:pt idx="0">
                  <c:v>Série 5</c:v>
                </c:pt>
              </c:strCache>
            </c:strRef>
          </c:tx>
          <c:spPr>
            <a:solidFill>
              <a:srgbClr val="FF6600"/>
            </a:solidFill>
            <a:ln>
              <a:noFill/>
            </a:ln>
            <a:effectLst/>
          </c:spPr>
          <c:invertIfNegative val="0"/>
          <c:cat>
            <c:numRef>
              <c:f>Feuil1!$A$2:$A$4</c:f>
              <c:numCache>
                <c:formatCode>General</c:formatCode>
                <c:ptCount val="3"/>
              </c:numCache>
            </c:numRef>
          </c:cat>
          <c:val>
            <c:numRef>
              <c:f>Feuil1!$F$2:$F$4</c:f>
              <c:numCache>
                <c:formatCode>General</c:formatCode>
                <c:ptCount val="3"/>
                <c:pt idx="0">
                  <c:v>90</c:v>
                </c:pt>
                <c:pt idx="1">
                  <c:v>0</c:v>
                </c:pt>
                <c:pt idx="2">
                  <c:v>11</c:v>
                </c:pt>
              </c:numCache>
            </c:numRef>
          </c:val>
          <c:extLst>
            <c:ext xmlns:c16="http://schemas.microsoft.com/office/drawing/2014/chart" uri="{C3380CC4-5D6E-409C-BE32-E72D297353CC}">
              <c16:uniqueId val="{00000005-65DD-4597-A95F-25BE9A5A36A1}"/>
            </c:ext>
          </c:extLst>
        </c:ser>
        <c:ser>
          <c:idx val="5"/>
          <c:order val="5"/>
          <c:tx>
            <c:strRef>
              <c:f>Feuil1!$G$1</c:f>
              <c:strCache>
                <c:ptCount val="1"/>
                <c:pt idx="0">
                  <c:v>Série 6</c:v>
                </c:pt>
              </c:strCache>
            </c:strRef>
          </c:tx>
          <c:spPr>
            <a:solidFill>
              <a:srgbClr val="FF00FF"/>
            </a:solidFill>
            <a:ln>
              <a:noFill/>
            </a:ln>
            <a:effectLst/>
          </c:spPr>
          <c:invertIfNegative val="0"/>
          <c:cat>
            <c:numRef>
              <c:f>Feuil1!$A$2:$A$4</c:f>
              <c:numCache>
                <c:formatCode>General</c:formatCode>
                <c:ptCount val="3"/>
              </c:numCache>
            </c:numRef>
          </c:cat>
          <c:val>
            <c:numRef>
              <c:f>Feuil1!$G$2:$G$4</c:f>
              <c:numCache>
                <c:formatCode>General</c:formatCode>
                <c:ptCount val="3"/>
                <c:pt idx="0">
                  <c:v>94</c:v>
                </c:pt>
                <c:pt idx="1">
                  <c:v>0</c:v>
                </c:pt>
                <c:pt idx="2">
                  <c:v>6</c:v>
                </c:pt>
              </c:numCache>
            </c:numRef>
          </c:val>
          <c:extLst>
            <c:ext xmlns:c16="http://schemas.microsoft.com/office/drawing/2014/chart" uri="{C3380CC4-5D6E-409C-BE32-E72D297353CC}">
              <c16:uniqueId val="{00000006-65DD-4597-A95F-25BE9A5A36A1}"/>
            </c:ext>
          </c:extLst>
        </c:ser>
        <c:dLbls>
          <c:showLegendKey val="0"/>
          <c:showVal val="0"/>
          <c:showCatName val="0"/>
          <c:showSerName val="0"/>
          <c:showPercent val="0"/>
          <c:showBubbleSize val="0"/>
        </c:dLbls>
        <c:gapWidth val="136"/>
        <c:overlap val="-44"/>
        <c:axId val="1112498528"/>
        <c:axId val="1112501248"/>
      </c:barChart>
      <c:catAx>
        <c:axId val="1112498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112501248"/>
        <c:crosses val="autoZero"/>
        <c:auto val="1"/>
        <c:lblAlgn val="ctr"/>
        <c:lblOffset val="100"/>
        <c:noMultiLvlLbl val="0"/>
      </c:catAx>
      <c:valAx>
        <c:axId val="1112501248"/>
        <c:scaling>
          <c:orientation val="minMax"/>
          <c:max val="10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2060"/>
                </a:solidFill>
                <a:latin typeface="+mn-lt"/>
                <a:ea typeface="+mn-ea"/>
                <a:cs typeface="+mn-cs"/>
              </a:defRPr>
            </a:pPr>
            <a:endParaRPr lang="fr-FR"/>
          </a:p>
        </c:txPr>
        <c:crossAx val="1112498528"/>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RPV/FTC/TAF</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Feuil1!$A$2:$A$7</c:f>
              <c:numCache>
                <c:formatCode>General</c:formatCode>
                <c:ptCount val="6"/>
              </c:numCache>
            </c:numRef>
          </c:cat>
          <c:val>
            <c:numRef>
              <c:f>Feuil1!$B$2:$B$7</c:f>
              <c:numCache>
                <c:formatCode>General</c:formatCode>
                <c:ptCount val="6"/>
                <c:pt idx="0">
                  <c:v>90</c:v>
                </c:pt>
                <c:pt idx="1">
                  <c:v>1</c:v>
                </c:pt>
                <c:pt idx="2">
                  <c:v>9</c:v>
                </c:pt>
                <c:pt idx="3">
                  <c:v>85</c:v>
                </c:pt>
                <c:pt idx="4">
                  <c:v>1</c:v>
                </c:pt>
                <c:pt idx="5">
                  <c:v>14</c:v>
                </c:pt>
              </c:numCache>
            </c:numRef>
          </c:val>
          <c:extLst>
            <c:ext xmlns:c16="http://schemas.microsoft.com/office/drawing/2014/chart" uri="{C3380CC4-5D6E-409C-BE32-E72D297353CC}">
              <c16:uniqueId val="{00000000-C68B-4F93-9839-2BDEF7D32F93}"/>
            </c:ext>
          </c:extLst>
        </c:ser>
        <c:ser>
          <c:idx val="1"/>
          <c:order val="1"/>
          <c:tx>
            <c:strRef>
              <c:f>Feuil1!$C$1</c:f>
              <c:strCache>
                <c:ptCount val="1"/>
                <c:pt idx="0">
                  <c:v>EFV/FTC/TDF</c:v>
                </c:pt>
              </c:strCache>
            </c:strRef>
          </c:tx>
          <c:spPr>
            <a:solidFill>
              <a:srgbClr val="7030A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Feuil1!$A$2:$A$7</c:f>
              <c:numCache>
                <c:formatCode>General</c:formatCode>
                <c:ptCount val="6"/>
              </c:numCache>
            </c:numRef>
          </c:cat>
          <c:val>
            <c:numRef>
              <c:f>Feuil1!$C$2:$C$7</c:f>
              <c:numCache>
                <c:formatCode>General</c:formatCode>
                <c:ptCount val="6"/>
                <c:pt idx="0">
                  <c:v>92</c:v>
                </c:pt>
                <c:pt idx="1">
                  <c:v>1</c:v>
                </c:pt>
                <c:pt idx="2">
                  <c:v>7</c:v>
                </c:pt>
                <c:pt idx="3">
                  <c:v>85</c:v>
                </c:pt>
                <c:pt idx="4">
                  <c:v>1</c:v>
                </c:pt>
                <c:pt idx="5">
                  <c:v>14</c:v>
                </c:pt>
              </c:numCache>
            </c:numRef>
          </c:val>
          <c:extLst>
            <c:ext xmlns:c16="http://schemas.microsoft.com/office/drawing/2014/chart" uri="{C3380CC4-5D6E-409C-BE32-E72D297353CC}">
              <c16:uniqueId val="{00000001-C68B-4F93-9839-2BDEF7D32F93}"/>
            </c:ext>
          </c:extLst>
        </c:ser>
        <c:dLbls>
          <c:showLegendKey val="0"/>
          <c:showVal val="0"/>
          <c:showCatName val="0"/>
          <c:showSerName val="0"/>
          <c:showPercent val="0"/>
          <c:showBubbleSize val="0"/>
        </c:dLbls>
        <c:gapWidth val="153"/>
        <c:axId val="1112490912"/>
        <c:axId val="1112493632"/>
      </c:barChart>
      <c:catAx>
        <c:axId val="1112490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112493632"/>
        <c:crosses val="autoZero"/>
        <c:auto val="1"/>
        <c:lblAlgn val="ctr"/>
        <c:lblOffset val="100"/>
        <c:noMultiLvlLbl val="0"/>
      </c:catAx>
      <c:valAx>
        <c:axId val="1112493632"/>
        <c:scaling>
          <c:orientation val="minMax"/>
          <c:max val="10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1112490912"/>
        <c:crosses val="autoZero"/>
        <c:crossBetween val="between"/>
        <c:majorUnit val="20"/>
      </c:valAx>
      <c:spPr>
        <a:noFill/>
        <a:ln>
          <a:noFill/>
        </a:ln>
        <a:effectLst/>
      </c:spPr>
    </c:plotArea>
    <c:legend>
      <c:legendPos val="b"/>
      <c:layout>
        <c:manualLayout>
          <c:xMode val="edge"/>
          <c:yMode val="edge"/>
          <c:x val="0.247805047430146"/>
          <c:y val="5.12192680624632E-2"/>
          <c:w val="0.26528450810770698"/>
          <c:h val="0.165102646976414"/>
        </c:manualLayout>
      </c:layout>
      <c:overlay val="0"/>
      <c:spPr>
        <a:noFill/>
        <a:ln>
          <a:noFill/>
        </a:ln>
        <a:effectLst/>
      </c:spPr>
      <c:txPr>
        <a:bodyPr rot="0" spcFirstLastPara="1" vertOverflow="ellipsis" vert="horz" wrap="square" anchor="ctr" anchorCtr="1"/>
        <a:lstStyle/>
        <a:p>
          <a:pPr>
            <a:defRPr sz="1197" b="1" i="0" u="none" strike="noStrike" kern="1200" baseline="0">
              <a:solidFill>
                <a:srgbClr val="000066"/>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RPV/FTC/TAF</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Feuil1!$A$2:$A$7</c:f>
              <c:numCache>
                <c:formatCode>General</c:formatCode>
                <c:ptCount val="6"/>
              </c:numCache>
            </c:numRef>
          </c:cat>
          <c:val>
            <c:numRef>
              <c:f>Feuil1!$B$2:$B$7</c:f>
              <c:numCache>
                <c:formatCode>General</c:formatCode>
                <c:ptCount val="6"/>
                <c:pt idx="0">
                  <c:v>94</c:v>
                </c:pt>
                <c:pt idx="1">
                  <c:v>1</c:v>
                </c:pt>
                <c:pt idx="2">
                  <c:v>6</c:v>
                </c:pt>
                <c:pt idx="3">
                  <c:v>89</c:v>
                </c:pt>
                <c:pt idx="4">
                  <c:v>1</c:v>
                </c:pt>
                <c:pt idx="5">
                  <c:v>10</c:v>
                </c:pt>
              </c:numCache>
            </c:numRef>
          </c:val>
          <c:extLst>
            <c:ext xmlns:c16="http://schemas.microsoft.com/office/drawing/2014/chart" uri="{C3380CC4-5D6E-409C-BE32-E72D297353CC}">
              <c16:uniqueId val="{00000000-1742-479E-95C1-D16249D7A780}"/>
            </c:ext>
          </c:extLst>
        </c:ser>
        <c:ser>
          <c:idx val="1"/>
          <c:order val="1"/>
          <c:tx>
            <c:strRef>
              <c:f>Feuil1!$C$1</c:f>
              <c:strCache>
                <c:ptCount val="1"/>
                <c:pt idx="0">
                  <c:v>RPV/FTC/TDF</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Feuil1!$A$2:$A$7</c:f>
              <c:numCache>
                <c:formatCode>General</c:formatCode>
                <c:ptCount val="6"/>
              </c:numCache>
            </c:numRef>
          </c:cat>
          <c:val>
            <c:numRef>
              <c:f>Feuil1!$C$2:$C$7</c:f>
              <c:numCache>
                <c:formatCode>General</c:formatCode>
                <c:ptCount val="6"/>
                <c:pt idx="0">
                  <c:v>94</c:v>
                </c:pt>
                <c:pt idx="1">
                  <c:v>0</c:v>
                </c:pt>
                <c:pt idx="2">
                  <c:v>6</c:v>
                </c:pt>
                <c:pt idx="3">
                  <c:v>88</c:v>
                </c:pt>
                <c:pt idx="4">
                  <c:v>1</c:v>
                </c:pt>
                <c:pt idx="5">
                  <c:v>11</c:v>
                </c:pt>
              </c:numCache>
            </c:numRef>
          </c:val>
          <c:extLst>
            <c:ext xmlns:c16="http://schemas.microsoft.com/office/drawing/2014/chart" uri="{C3380CC4-5D6E-409C-BE32-E72D297353CC}">
              <c16:uniqueId val="{00000001-1742-479E-95C1-D16249D7A780}"/>
            </c:ext>
          </c:extLst>
        </c:ser>
        <c:dLbls>
          <c:showLegendKey val="0"/>
          <c:showVal val="0"/>
          <c:showCatName val="0"/>
          <c:showSerName val="0"/>
          <c:showPercent val="0"/>
          <c:showBubbleSize val="0"/>
        </c:dLbls>
        <c:gapWidth val="142"/>
        <c:axId val="1112500160"/>
        <c:axId val="1112493088"/>
      </c:barChart>
      <c:catAx>
        <c:axId val="11125001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112493088"/>
        <c:crosses val="autoZero"/>
        <c:auto val="1"/>
        <c:lblAlgn val="ctr"/>
        <c:lblOffset val="100"/>
        <c:noMultiLvlLbl val="0"/>
      </c:catAx>
      <c:valAx>
        <c:axId val="1112493088"/>
        <c:scaling>
          <c:orientation val="minMax"/>
          <c:max val="10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1112500160"/>
        <c:crosses val="autoZero"/>
        <c:crossBetween val="between"/>
        <c:majorUnit val="20"/>
      </c:valAx>
      <c:spPr>
        <a:noFill/>
        <a:ln>
          <a:noFill/>
        </a:ln>
        <a:effectLst/>
      </c:spPr>
    </c:plotArea>
    <c:legend>
      <c:legendPos val="b"/>
      <c:layout>
        <c:manualLayout>
          <c:xMode val="edge"/>
          <c:yMode val="edge"/>
          <c:x val="0.24206306326265001"/>
          <c:y val="6.4888071869924693E-2"/>
          <c:w val="0.26528450810770698"/>
          <c:h val="0.165102646976414"/>
        </c:manualLayout>
      </c:layout>
      <c:overlay val="0"/>
      <c:spPr>
        <a:noFill/>
        <a:ln>
          <a:noFill/>
        </a:ln>
        <a:effectLst/>
      </c:spPr>
      <c:txPr>
        <a:bodyPr rot="0" spcFirstLastPara="1" vertOverflow="ellipsis" vert="horz" wrap="square" anchor="ctr" anchorCtr="1"/>
        <a:lstStyle/>
        <a:p>
          <a:pPr>
            <a:defRPr sz="1197" b="1" i="0" u="none" strike="noStrike" kern="1200" baseline="0">
              <a:solidFill>
                <a:srgbClr val="000066"/>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6551428446100106E-2"/>
          <c:y val="4.1585693158088299E-2"/>
          <c:w val="0.89627369910996901"/>
          <c:h val="0.725948577756512"/>
        </c:manualLayout>
      </c:layout>
      <c:barChart>
        <c:barDir val="col"/>
        <c:grouping val="clustered"/>
        <c:varyColors val="0"/>
        <c:ser>
          <c:idx val="0"/>
          <c:order val="0"/>
          <c:tx>
            <c:strRef>
              <c:f>Feuil1!$B$1</c:f>
              <c:strCache>
                <c:ptCount val="1"/>
                <c:pt idx="0">
                  <c:v>TFV</c:v>
                </c:pt>
              </c:strCache>
            </c:strRef>
          </c:tx>
          <c:spPr>
            <a:solidFill>
              <a:srgbClr val="0000C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Feuil1!$A$2:$A$5</c:f>
              <c:numCache>
                <c:formatCode>General</c:formatCode>
                <c:ptCount val="4"/>
              </c:numCache>
            </c:numRef>
          </c:cat>
          <c:val>
            <c:numRef>
              <c:f>Feuil1!$B$2:$B$5</c:f>
              <c:numCache>
                <c:formatCode>General</c:formatCode>
                <c:ptCount val="4"/>
                <c:pt idx="0">
                  <c:v>320</c:v>
                </c:pt>
                <c:pt idx="1">
                  <c:v>460</c:v>
                </c:pt>
                <c:pt idx="2">
                  <c:v>610</c:v>
                </c:pt>
                <c:pt idx="3" formatCode="#,##0">
                  <c:v>8720</c:v>
                </c:pt>
              </c:numCache>
            </c:numRef>
          </c:val>
          <c:extLst>
            <c:ext xmlns:c16="http://schemas.microsoft.com/office/drawing/2014/chart" uri="{C3380CC4-5D6E-409C-BE32-E72D297353CC}">
              <c16:uniqueId val="{00000000-FBC6-4661-A5FB-E7A95E327733}"/>
            </c:ext>
          </c:extLst>
        </c:ser>
        <c:ser>
          <c:idx val="1"/>
          <c:order val="1"/>
          <c:tx>
            <c:strRef>
              <c:f>Feuil1!$C$1</c:f>
              <c:strCache>
                <c:ptCount val="1"/>
                <c:pt idx="0">
                  <c:v>FTC</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Feuil1!$A$2:$A$5</c:f>
              <c:numCache>
                <c:formatCode>General</c:formatCode>
                <c:ptCount val="4"/>
              </c:numCache>
            </c:numRef>
          </c:cat>
          <c:val>
            <c:numRef>
              <c:f>Feuil1!$C$2:$C$5</c:f>
              <c:numCache>
                <c:formatCode>#,##0</c:formatCode>
                <c:ptCount val="4"/>
                <c:pt idx="0">
                  <c:v>11400</c:v>
                </c:pt>
                <c:pt idx="1">
                  <c:v>17600</c:v>
                </c:pt>
                <c:pt idx="2">
                  <c:v>23000</c:v>
                </c:pt>
                <c:pt idx="3">
                  <c:v>62930</c:v>
                </c:pt>
              </c:numCache>
            </c:numRef>
          </c:val>
          <c:extLst>
            <c:ext xmlns:c16="http://schemas.microsoft.com/office/drawing/2014/chart" uri="{C3380CC4-5D6E-409C-BE32-E72D297353CC}">
              <c16:uniqueId val="{00000001-FBC6-4661-A5FB-E7A95E327733}"/>
            </c:ext>
          </c:extLst>
        </c:ser>
        <c:dLbls>
          <c:showLegendKey val="0"/>
          <c:showVal val="0"/>
          <c:showCatName val="0"/>
          <c:showSerName val="0"/>
          <c:showPercent val="0"/>
          <c:showBubbleSize val="0"/>
        </c:dLbls>
        <c:gapWidth val="219"/>
        <c:overlap val="-27"/>
        <c:axId val="1112502336"/>
        <c:axId val="1112497440"/>
      </c:barChart>
      <c:catAx>
        <c:axId val="11125023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112497440"/>
        <c:crosses val="autoZero"/>
        <c:auto val="1"/>
        <c:lblAlgn val="ctr"/>
        <c:lblOffset val="100"/>
        <c:noMultiLvlLbl val="0"/>
      </c:catAx>
      <c:valAx>
        <c:axId val="1112497440"/>
        <c:scaling>
          <c:orientation val="minMax"/>
        </c:scaling>
        <c:delete val="0"/>
        <c:axPos val="l"/>
        <c:numFmt formatCode="General" sourceLinked="1"/>
        <c:majorTickMark val="out"/>
        <c:minorTickMark val="none"/>
        <c:tickLblPos val="none"/>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1112502336"/>
        <c:crosses val="autoZero"/>
        <c:crossBetween val="between"/>
      </c:valAx>
      <c:spPr>
        <a:noFill/>
        <a:ln>
          <a:noFill/>
        </a:ln>
        <a:effectLst/>
      </c:spPr>
    </c:plotArea>
    <c:legend>
      <c:legendPos val="b"/>
      <c:layout>
        <c:manualLayout>
          <c:xMode val="edge"/>
          <c:yMode val="edge"/>
          <c:x val="0.43212781390989718"/>
          <c:y val="7.8807871115029196E-2"/>
          <c:w val="0.16672212195098501"/>
          <c:h val="0.116253316522942"/>
        </c:manualLayout>
      </c:layout>
      <c:overlay val="0"/>
      <c:spPr>
        <a:noFill/>
        <a:ln>
          <a:noFill/>
        </a:ln>
        <a:effectLst/>
      </c:spPr>
      <c:txPr>
        <a:bodyPr rot="0" spcFirstLastPara="1" vertOverflow="ellipsis" vert="horz" wrap="square" anchor="ctr" anchorCtr="1"/>
        <a:lstStyle/>
        <a:p>
          <a:pPr>
            <a:defRPr sz="1400" b="1" i="0" u="none" strike="noStrike" kern="1200" baseline="0">
              <a:solidFill>
                <a:srgbClr val="000066"/>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D52DFC9-7562-BF4C-9553-3EBFDFCF8ABA}" type="doc">
      <dgm:prSet loTypeId="urn:microsoft.com/office/officeart/2005/8/layout/orgChart1" loCatId="" qsTypeId="urn:microsoft.com/office/officeart/2005/8/quickstyle/simple4" qsCatId="simple" csTypeId="urn:microsoft.com/office/officeart/2005/8/colors/accent1_2" csCatId="accent1" phldr="1"/>
      <dgm:spPr/>
      <dgm:t>
        <a:bodyPr/>
        <a:lstStyle/>
        <a:p>
          <a:endParaRPr lang="fr-FR"/>
        </a:p>
      </dgm:t>
    </dgm:pt>
    <dgm:pt modelId="{C9E6BF79-E032-0447-8013-8BBF2F7C3B1A}">
      <dgm:prSet phldrT="[Texte]" custT="1">
        <dgm:style>
          <a:lnRef idx="1">
            <a:schemeClr val="accent1"/>
          </a:lnRef>
          <a:fillRef idx="2">
            <a:schemeClr val="accent1"/>
          </a:fillRef>
          <a:effectRef idx="1">
            <a:schemeClr val="accent1"/>
          </a:effectRef>
          <a:fontRef idx="minor">
            <a:schemeClr val="dk1"/>
          </a:fontRef>
        </dgm:style>
      </dgm:prSet>
      <dgm:spPr/>
      <dgm:t>
        <a:bodyPr/>
        <a:lstStyle/>
        <a:p>
          <a:r>
            <a:rPr lang="fr-FR" sz="1400" b="1" dirty="0">
              <a:solidFill>
                <a:srgbClr val="000066"/>
              </a:solidFill>
            </a:rPr>
            <a:t>HSH démarrant la </a:t>
          </a:r>
          <a:r>
            <a:rPr lang="fr-FR" sz="1400" b="1" dirty="0" err="1">
              <a:solidFill>
                <a:srgbClr val="000066"/>
              </a:solidFill>
            </a:rPr>
            <a:t>PrEP</a:t>
          </a:r>
          <a:r>
            <a:rPr lang="fr-FR" sz="1400" b="1" dirty="0">
              <a:solidFill>
                <a:srgbClr val="000066"/>
              </a:solidFill>
            </a:rPr>
            <a:t> </a:t>
          </a:r>
          <a:br>
            <a:rPr lang="fr-FR" sz="1400" b="1" dirty="0">
              <a:solidFill>
                <a:srgbClr val="000066"/>
              </a:solidFill>
            </a:rPr>
          </a:br>
          <a:r>
            <a:rPr lang="fr-FR" sz="1400" b="0" dirty="0">
              <a:solidFill>
                <a:srgbClr val="000066"/>
              </a:solidFill>
            </a:rPr>
            <a:t>(n = 1 258)</a:t>
          </a:r>
        </a:p>
      </dgm:t>
    </dgm:pt>
    <dgm:pt modelId="{89518240-0311-E945-991D-917C676CF379}" type="parTrans" cxnId="{B013838E-5C55-C343-8DDE-A0B454F745F9}">
      <dgm:prSet/>
      <dgm:spPr/>
      <dgm:t>
        <a:bodyPr/>
        <a:lstStyle/>
        <a:p>
          <a:endParaRPr lang="fr-FR"/>
        </a:p>
      </dgm:t>
    </dgm:pt>
    <dgm:pt modelId="{EB7F71CA-C5D2-434A-99EF-C5BC50FDD05A}" type="sibTrans" cxnId="{B013838E-5C55-C343-8DDE-A0B454F745F9}">
      <dgm:prSet/>
      <dgm:spPr/>
      <dgm:t>
        <a:bodyPr/>
        <a:lstStyle/>
        <a:p>
          <a:endParaRPr lang="fr-FR"/>
        </a:p>
      </dgm:t>
    </dgm:pt>
    <dgm:pt modelId="{5D99A580-43F4-EC44-889E-E0B0B644E706}">
      <dgm:prSet phldrT="[Texte]" custT="1">
        <dgm:style>
          <a:lnRef idx="1">
            <a:schemeClr val="accent1"/>
          </a:lnRef>
          <a:fillRef idx="2">
            <a:schemeClr val="accent1"/>
          </a:fillRef>
          <a:effectRef idx="1">
            <a:schemeClr val="accent1"/>
          </a:effectRef>
          <a:fontRef idx="minor">
            <a:schemeClr val="dk1"/>
          </a:fontRef>
        </dgm:style>
      </dgm:prSet>
      <dgm:spPr/>
      <dgm:t>
        <a:bodyPr/>
        <a:lstStyle/>
        <a:p>
          <a:r>
            <a:rPr lang="fr-FR" sz="1400" b="1" dirty="0">
              <a:solidFill>
                <a:srgbClr val="000066"/>
              </a:solidFill>
            </a:rPr>
            <a:t>Utilisation constante </a:t>
          </a:r>
          <a:br>
            <a:rPr lang="fr-FR" sz="1400" b="1" dirty="0">
              <a:solidFill>
                <a:srgbClr val="000066"/>
              </a:solidFill>
            </a:rPr>
          </a:br>
          <a:r>
            <a:rPr lang="fr-FR" sz="1400" b="1" dirty="0">
              <a:solidFill>
                <a:srgbClr val="000066"/>
              </a:solidFill>
            </a:rPr>
            <a:t>36 % </a:t>
          </a:r>
          <a:r>
            <a:rPr lang="fr-FR" sz="1400" b="0" dirty="0">
              <a:solidFill>
                <a:srgbClr val="000066"/>
              </a:solidFill>
            </a:rPr>
            <a:t>(n = 450)</a:t>
          </a:r>
        </a:p>
      </dgm:t>
    </dgm:pt>
    <dgm:pt modelId="{71CC6280-BB71-AF4D-A19C-7AF94FDC53C9}" type="parTrans" cxnId="{D00FA4A3-EDB1-A34A-93C6-095BB4E019EE}">
      <dgm:prSet/>
      <dgm:spPr/>
      <dgm:t>
        <a:bodyPr/>
        <a:lstStyle/>
        <a:p>
          <a:endParaRPr lang="fr-FR"/>
        </a:p>
      </dgm:t>
    </dgm:pt>
    <dgm:pt modelId="{6663A4F0-4583-F341-AAC3-E28AECAC5856}" type="sibTrans" cxnId="{D00FA4A3-EDB1-A34A-93C6-095BB4E019EE}">
      <dgm:prSet/>
      <dgm:spPr/>
      <dgm:t>
        <a:bodyPr/>
        <a:lstStyle/>
        <a:p>
          <a:endParaRPr lang="fr-FR"/>
        </a:p>
      </dgm:t>
    </dgm:pt>
    <dgm:pt modelId="{C9014365-07A4-6045-8CA8-6E28A15D74DE}">
      <dgm:prSet phldrT="[Texte]" custT="1">
        <dgm:style>
          <a:lnRef idx="1">
            <a:schemeClr val="accent1"/>
          </a:lnRef>
          <a:fillRef idx="2">
            <a:schemeClr val="accent1"/>
          </a:fillRef>
          <a:effectRef idx="1">
            <a:schemeClr val="accent1"/>
          </a:effectRef>
          <a:fontRef idx="minor">
            <a:schemeClr val="dk1"/>
          </a:fontRef>
        </dgm:style>
      </dgm:prSet>
      <dgm:spPr/>
      <dgm:t>
        <a:bodyPr/>
        <a:lstStyle/>
        <a:p>
          <a:r>
            <a:rPr lang="fr-FR" sz="1400" b="1" dirty="0">
              <a:solidFill>
                <a:srgbClr val="000066"/>
              </a:solidFill>
            </a:rPr>
            <a:t>Arrêt définitif </a:t>
          </a:r>
          <a:br>
            <a:rPr lang="fr-FR" sz="1400" b="1" dirty="0">
              <a:solidFill>
                <a:srgbClr val="000066"/>
              </a:solidFill>
            </a:rPr>
          </a:br>
          <a:r>
            <a:rPr lang="fr-FR" sz="1400" b="1" dirty="0">
              <a:solidFill>
                <a:srgbClr val="000066"/>
              </a:solidFill>
            </a:rPr>
            <a:t>17 % </a:t>
          </a:r>
          <a:r>
            <a:rPr lang="fr-FR" sz="1400" b="0" dirty="0">
              <a:solidFill>
                <a:srgbClr val="000066"/>
              </a:solidFill>
            </a:rPr>
            <a:t>(n = 214)</a:t>
          </a:r>
        </a:p>
      </dgm:t>
    </dgm:pt>
    <dgm:pt modelId="{5FBFED78-711C-4449-8053-291B59E6D8E3}" type="parTrans" cxnId="{F8549847-08E0-854B-A00C-D8D155516DA7}">
      <dgm:prSet/>
      <dgm:spPr/>
      <dgm:t>
        <a:bodyPr/>
        <a:lstStyle/>
        <a:p>
          <a:endParaRPr lang="fr-FR"/>
        </a:p>
      </dgm:t>
    </dgm:pt>
    <dgm:pt modelId="{D23781E2-6730-1C44-92A5-91C82D4A91AD}" type="sibTrans" cxnId="{F8549847-08E0-854B-A00C-D8D155516DA7}">
      <dgm:prSet/>
      <dgm:spPr/>
      <dgm:t>
        <a:bodyPr/>
        <a:lstStyle/>
        <a:p>
          <a:endParaRPr lang="fr-FR"/>
        </a:p>
      </dgm:t>
    </dgm:pt>
    <dgm:pt modelId="{4D0731A6-5846-934D-B79A-C323939F5B57}">
      <dgm:prSet phldrT="[Texte]" custT="1">
        <dgm:style>
          <a:lnRef idx="1">
            <a:schemeClr val="accent1"/>
          </a:lnRef>
          <a:fillRef idx="2">
            <a:schemeClr val="accent1"/>
          </a:fillRef>
          <a:effectRef idx="1">
            <a:schemeClr val="accent1"/>
          </a:effectRef>
          <a:fontRef idx="minor">
            <a:schemeClr val="dk1"/>
          </a:fontRef>
        </dgm:style>
      </dgm:prSet>
      <dgm:spPr/>
      <dgm:t>
        <a:bodyPr/>
        <a:lstStyle/>
        <a:p>
          <a:r>
            <a:rPr lang="fr-FR" sz="1400" b="1" dirty="0">
              <a:solidFill>
                <a:srgbClr val="000066"/>
              </a:solidFill>
            </a:rPr>
            <a:t>Perdu de vue </a:t>
          </a:r>
          <a:br>
            <a:rPr lang="fr-FR" sz="1400" b="1" dirty="0">
              <a:solidFill>
                <a:srgbClr val="000066"/>
              </a:solidFill>
            </a:rPr>
          </a:br>
          <a:r>
            <a:rPr lang="fr-FR" sz="1400" b="1" dirty="0">
              <a:solidFill>
                <a:srgbClr val="000066"/>
              </a:solidFill>
            </a:rPr>
            <a:t>38 % </a:t>
          </a:r>
          <a:r>
            <a:rPr lang="fr-FR" sz="1400" b="0" dirty="0">
              <a:solidFill>
                <a:srgbClr val="000066"/>
              </a:solidFill>
            </a:rPr>
            <a:t>(n = 480)</a:t>
          </a:r>
        </a:p>
      </dgm:t>
    </dgm:pt>
    <dgm:pt modelId="{6C9641BC-A176-D040-9490-E55683E07694}" type="parTrans" cxnId="{2A566EEB-C44A-704D-A53B-E6477ABD643A}">
      <dgm:prSet/>
      <dgm:spPr/>
      <dgm:t>
        <a:bodyPr/>
        <a:lstStyle/>
        <a:p>
          <a:endParaRPr lang="fr-FR"/>
        </a:p>
      </dgm:t>
    </dgm:pt>
    <dgm:pt modelId="{31F21FF3-D834-7642-A00D-E7006F62D3F3}" type="sibTrans" cxnId="{2A566EEB-C44A-704D-A53B-E6477ABD643A}">
      <dgm:prSet/>
      <dgm:spPr/>
      <dgm:t>
        <a:bodyPr/>
        <a:lstStyle/>
        <a:p>
          <a:endParaRPr lang="fr-FR"/>
        </a:p>
      </dgm:t>
    </dgm:pt>
    <dgm:pt modelId="{B8731388-FDD5-5548-BDA5-ED8F83380084}">
      <dgm:prSet custT="1">
        <dgm:style>
          <a:lnRef idx="1">
            <a:schemeClr val="accent1"/>
          </a:lnRef>
          <a:fillRef idx="2">
            <a:schemeClr val="accent1"/>
          </a:fillRef>
          <a:effectRef idx="1">
            <a:schemeClr val="accent1"/>
          </a:effectRef>
          <a:fontRef idx="minor">
            <a:schemeClr val="dk1"/>
          </a:fontRef>
        </dgm:style>
      </dgm:prSet>
      <dgm:spPr/>
      <dgm:t>
        <a:bodyPr/>
        <a:lstStyle/>
        <a:p>
          <a:r>
            <a:rPr lang="fr-FR" sz="1400" b="1" dirty="0">
              <a:solidFill>
                <a:srgbClr val="000066"/>
              </a:solidFill>
            </a:rPr>
            <a:t>Arrêt provisoire </a:t>
          </a:r>
          <a:br>
            <a:rPr lang="fr-FR" sz="1400" b="1" dirty="0">
              <a:solidFill>
                <a:srgbClr val="000066"/>
              </a:solidFill>
            </a:rPr>
          </a:br>
          <a:r>
            <a:rPr lang="fr-FR" sz="1400" b="1" dirty="0">
              <a:solidFill>
                <a:srgbClr val="000066"/>
              </a:solidFill>
            </a:rPr>
            <a:t>9 % </a:t>
          </a:r>
          <a:r>
            <a:rPr lang="fr-FR" sz="1400" b="0" dirty="0">
              <a:solidFill>
                <a:srgbClr val="000066"/>
              </a:solidFill>
            </a:rPr>
            <a:t>(n = 114)</a:t>
          </a:r>
        </a:p>
      </dgm:t>
    </dgm:pt>
    <dgm:pt modelId="{09C5A4E2-A777-1447-836E-571F31B12F2E}" type="parTrans" cxnId="{ED4E40DB-DC53-7945-A1DE-527606D59F56}">
      <dgm:prSet/>
      <dgm:spPr/>
      <dgm:t>
        <a:bodyPr/>
        <a:lstStyle/>
        <a:p>
          <a:endParaRPr lang="fr-FR"/>
        </a:p>
      </dgm:t>
    </dgm:pt>
    <dgm:pt modelId="{490921FC-421B-4E42-A9BE-2996A559720F}" type="sibTrans" cxnId="{ED4E40DB-DC53-7945-A1DE-527606D59F56}">
      <dgm:prSet/>
      <dgm:spPr/>
      <dgm:t>
        <a:bodyPr/>
        <a:lstStyle/>
        <a:p>
          <a:endParaRPr lang="fr-FR"/>
        </a:p>
      </dgm:t>
    </dgm:pt>
    <dgm:pt modelId="{2EE933B0-BAE9-954D-AB38-6FFD98244FCB}" type="pres">
      <dgm:prSet presAssocID="{3D52DFC9-7562-BF4C-9553-3EBFDFCF8ABA}" presName="hierChild1" presStyleCnt="0">
        <dgm:presLayoutVars>
          <dgm:orgChart val="1"/>
          <dgm:chPref val="1"/>
          <dgm:dir/>
          <dgm:animOne val="branch"/>
          <dgm:animLvl val="lvl"/>
          <dgm:resizeHandles/>
        </dgm:presLayoutVars>
      </dgm:prSet>
      <dgm:spPr/>
    </dgm:pt>
    <dgm:pt modelId="{C9D078CF-D9DE-674B-845D-368B63EE5A09}" type="pres">
      <dgm:prSet presAssocID="{C9E6BF79-E032-0447-8013-8BBF2F7C3B1A}" presName="hierRoot1" presStyleCnt="0">
        <dgm:presLayoutVars>
          <dgm:hierBranch/>
        </dgm:presLayoutVars>
      </dgm:prSet>
      <dgm:spPr/>
    </dgm:pt>
    <dgm:pt modelId="{F7D3BAEB-DD51-0F4A-9516-9C2938E22E87}" type="pres">
      <dgm:prSet presAssocID="{C9E6BF79-E032-0447-8013-8BBF2F7C3B1A}" presName="rootComposite1" presStyleCnt="0"/>
      <dgm:spPr/>
    </dgm:pt>
    <dgm:pt modelId="{3BF2201D-E7DF-334E-9BBA-3FE469316F2A}" type="pres">
      <dgm:prSet presAssocID="{C9E6BF79-E032-0447-8013-8BBF2F7C3B1A}" presName="rootText1" presStyleLbl="node0" presStyleIdx="0" presStyleCnt="1" custScaleX="214195" custScaleY="88358">
        <dgm:presLayoutVars>
          <dgm:chPref val="3"/>
        </dgm:presLayoutVars>
      </dgm:prSet>
      <dgm:spPr/>
    </dgm:pt>
    <dgm:pt modelId="{FFA497B9-E2ED-CF41-BFE9-FD276E4F2883}" type="pres">
      <dgm:prSet presAssocID="{C9E6BF79-E032-0447-8013-8BBF2F7C3B1A}" presName="rootConnector1" presStyleLbl="node1" presStyleIdx="0" presStyleCnt="0"/>
      <dgm:spPr/>
    </dgm:pt>
    <dgm:pt modelId="{CF92C9DC-80F3-044B-8588-0CD154270FEE}" type="pres">
      <dgm:prSet presAssocID="{C9E6BF79-E032-0447-8013-8BBF2F7C3B1A}" presName="hierChild2" presStyleCnt="0"/>
      <dgm:spPr/>
    </dgm:pt>
    <dgm:pt modelId="{7C5678A2-8A84-9B4A-8BAC-7308162F7EDD}" type="pres">
      <dgm:prSet presAssocID="{71CC6280-BB71-AF4D-A19C-7AF94FDC53C9}" presName="Name35" presStyleLbl="parChTrans1D2" presStyleIdx="0" presStyleCnt="4"/>
      <dgm:spPr/>
    </dgm:pt>
    <dgm:pt modelId="{014ECC2C-D009-EF46-A463-2F0FDC93F5CB}" type="pres">
      <dgm:prSet presAssocID="{5D99A580-43F4-EC44-889E-E0B0B644E706}" presName="hierRoot2" presStyleCnt="0">
        <dgm:presLayoutVars>
          <dgm:hierBranch val="init"/>
        </dgm:presLayoutVars>
      </dgm:prSet>
      <dgm:spPr/>
    </dgm:pt>
    <dgm:pt modelId="{5BA11D1C-6D40-8644-B223-F5EB3A67E377}" type="pres">
      <dgm:prSet presAssocID="{5D99A580-43F4-EC44-889E-E0B0B644E706}" presName="rootComposite" presStyleCnt="0"/>
      <dgm:spPr/>
    </dgm:pt>
    <dgm:pt modelId="{63D00430-2767-3441-BB13-F5E676300119}" type="pres">
      <dgm:prSet presAssocID="{5D99A580-43F4-EC44-889E-E0B0B644E706}" presName="rootText" presStyleLbl="node2" presStyleIdx="0" presStyleCnt="4" custScaleX="187464">
        <dgm:presLayoutVars>
          <dgm:chPref val="3"/>
        </dgm:presLayoutVars>
      </dgm:prSet>
      <dgm:spPr/>
    </dgm:pt>
    <dgm:pt modelId="{9D1F7A49-A983-CB4B-A2BC-1DD490CBD1FB}" type="pres">
      <dgm:prSet presAssocID="{5D99A580-43F4-EC44-889E-E0B0B644E706}" presName="rootConnector" presStyleLbl="node2" presStyleIdx="0" presStyleCnt="4"/>
      <dgm:spPr/>
    </dgm:pt>
    <dgm:pt modelId="{C252CF1A-4437-E441-8CCB-793953CF512F}" type="pres">
      <dgm:prSet presAssocID="{5D99A580-43F4-EC44-889E-E0B0B644E706}" presName="hierChild4" presStyleCnt="0"/>
      <dgm:spPr/>
    </dgm:pt>
    <dgm:pt modelId="{251F9F11-DEDC-7E4D-9BFE-80AAC2F691F1}" type="pres">
      <dgm:prSet presAssocID="{5D99A580-43F4-EC44-889E-E0B0B644E706}" presName="hierChild5" presStyleCnt="0"/>
      <dgm:spPr/>
    </dgm:pt>
    <dgm:pt modelId="{125EF9DD-1B5F-2344-8815-B41B01CF2F5D}" type="pres">
      <dgm:prSet presAssocID="{09C5A4E2-A777-1447-836E-571F31B12F2E}" presName="Name35" presStyleLbl="parChTrans1D2" presStyleIdx="1" presStyleCnt="4"/>
      <dgm:spPr/>
    </dgm:pt>
    <dgm:pt modelId="{A4570ADC-5E2A-A34C-855E-7F27F1F56278}" type="pres">
      <dgm:prSet presAssocID="{B8731388-FDD5-5548-BDA5-ED8F83380084}" presName="hierRoot2" presStyleCnt="0">
        <dgm:presLayoutVars>
          <dgm:hierBranch val="init"/>
        </dgm:presLayoutVars>
      </dgm:prSet>
      <dgm:spPr/>
    </dgm:pt>
    <dgm:pt modelId="{BD56A0E1-E544-AB4E-B6A1-F22B94FE36FA}" type="pres">
      <dgm:prSet presAssocID="{B8731388-FDD5-5548-BDA5-ED8F83380084}" presName="rootComposite" presStyleCnt="0"/>
      <dgm:spPr/>
    </dgm:pt>
    <dgm:pt modelId="{8FDC71DF-70E4-7C41-B8BE-E7E50797BB2D}" type="pres">
      <dgm:prSet presAssocID="{B8731388-FDD5-5548-BDA5-ED8F83380084}" presName="rootText" presStyleLbl="node2" presStyleIdx="1" presStyleCnt="4" custScaleX="153958">
        <dgm:presLayoutVars>
          <dgm:chPref val="3"/>
        </dgm:presLayoutVars>
      </dgm:prSet>
      <dgm:spPr/>
    </dgm:pt>
    <dgm:pt modelId="{BB09DBDB-2B01-6C48-9134-D226B80C0119}" type="pres">
      <dgm:prSet presAssocID="{B8731388-FDD5-5548-BDA5-ED8F83380084}" presName="rootConnector" presStyleLbl="node2" presStyleIdx="1" presStyleCnt="4"/>
      <dgm:spPr/>
    </dgm:pt>
    <dgm:pt modelId="{B9E1FEF5-8799-184E-91B8-7A61A50A6062}" type="pres">
      <dgm:prSet presAssocID="{B8731388-FDD5-5548-BDA5-ED8F83380084}" presName="hierChild4" presStyleCnt="0"/>
      <dgm:spPr/>
    </dgm:pt>
    <dgm:pt modelId="{ADD1C724-6C87-D94F-902E-E54EF9D3C5ED}" type="pres">
      <dgm:prSet presAssocID="{B8731388-FDD5-5548-BDA5-ED8F83380084}" presName="hierChild5" presStyleCnt="0"/>
      <dgm:spPr/>
    </dgm:pt>
    <dgm:pt modelId="{90D51D63-5625-3141-ADC2-52171E8D139A}" type="pres">
      <dgm:prSet presAssocID="{5FBFED78-711C-4449-8053-291B59E6D8E3}" presName="Name35" presStyleLbl="parChTrans1D2" presStyleIdx="2" presStyleCnt="4"/>
      <dgm:spPr/>
    </dgm:pt>
    <dgm:pt modelId="{6FDE663B-24D1-D649-8957-670031728781}" type="pres">
      <dgm:prSet presAssocID="{C9014365-07A4-6045-8CA8-6E28A15D74DE}" presName="hierRoot2" presStyleCnt="0">
        <dgm:presLayoutVars>
          <dgm:hierBranch val="init"/>
        </dgm:presLayoutVars>
      </dgm:prSet>
      <dgm:spPr/>
    </dgm:pt>
    <dgm:pt modelId="{010D7BDE-B15D-214B-8D0A-85C56CEDD0C8}" type="pres">
      <dgm:prSet presAssocID="{C9014365-07A4-6045-8CA8-6E28A15D74DE}" presName="rootComposite" presStyleCnt="0"/>
      <dgm:spPr/>
    </dgm:pt>
    <dgm:pt modelId="{A8D78589-3891-D846-BF41-91064BA74A42}" type="pres">
      <dgm:prSet presAssocID="{C9014365-07A4-6045-8CA8-6E28A15D74DE}" presName="rootText" presStyleLbl="node2" presStyleIdx="2" presStyleCnt="4" custScaleX="152950">
        <dgm:presLayoutVars>
          <dgm:chPref val="3"/>
        </dgm:presLayoutVars>
      </dgm:prSet>
      <dgm:spPr/>
    </dgm:pt>
    <dgm:pt modelId="{E8A44ACC-14E6-6348-A8D9-2981BA3F4927}" type="pres">
      <dgm:prSet presAssocID="{C9014365-07A4-6045-8CA8-6E28A15D74DE}" presName="rootConnector" presStyleLbl="node2" presStyleIdx="2" presStyleCnt="4"/>
      <dgm:spPr/>
    </dgm:pt>
    <dgm:pt modelId="{E40C858D-7FC5-A54D-96B9-673ADEA9C8FA}" type="pres">
      <dgm:prSet presAssocID="{C9014365-07A4-6045-8CA8-6E28A15D74DE}" presName="hierChild4" presStyleCnt="0"/>
      <dgm:spPr/>
    </dgm:pt>
    <dgm:pt modelId="{6C663765-78E8-A44B-BAAB-55C021477FA7}" type="pres">
      <dgm:prSet presAssocID="{C9014365-07A4-6045-8CA8-6E28A15D74DE}" presName="hierChild5" presStyleCnt="0"/>
      <dgm:spPr/>
    </dgm:pt>
    <dgm:pt modelId="{08100C45-3D4D-4149-B9E4-BED9B79EA598}" type="pres">
      <dgm:prSet presAssocID="{6C9641BC-A176-D040-9490-E55683E07694}" presName="Name35" presStyleLbl="parChTrans1D2" presStyleIdx="3" presStyleCnt="4"/>
      <dgm:spPr/>
    </dgm:pt>
    <dgm:pt modelId="{A2A8E51A-6236-7747-85CB-B71BEFE3D56C}" type="pres">
      <dgm:prSet presAssocID="{4D0731A6-5846-934D-B79A-C323939F5B57}" presName="hierRoot2" presStyleCnt="0">
        <dgm:presLayoutVars>
          <dgm:hierBranch/>
        </dgm:presLayoutVars>
      </dgm:prSet>
      <dgm:spPr/>
    </dgm:pt>
    <dgm:pt modelId="{89F81B09-2018-1B41-9BA6-EDBFF4D5A9AC}" type="pres">
      <dgm:prSet presAssocID="{4D0731A6-5846-934D-B79A-C323939F5B57}" presName="rootComposite" presStyleCnt="0"/>
      <dgm:spPr/>
    </dgm:pt>
    <dgm:pt modelId="{88C7608B-1754-274D-AAE8-C219BF6905C2}" type="pres">
      <dgm:prSet presAssocID="{4D0731A6-5846-934D-B79A-C323939F5B57}" presName="rootText" presStyleLbl="node2" presStyleIdx="3" presStyleCnt="4" custScaleX="148388">
        <dgm:presLayoutVars>
          <dgm:chPref val="3"/>
        </dgm:presLayoutVars>
      </dgm:prSet>
      <dgm:spPr/>
    </dgm:pt>
    <dgm:pt modelId="{FD2A0B1C-0C93-1B45-AB03-E2FC6449300B}" type="pres">
      <dgm:prSet presAssocID="{4D0731A6-5846-934D-B79A-C323939F5B57}" presName="rootConnector" presStyleLbl="node2" presStyleIdx="3" presStyleCnt="4"/>
      <dgm:spPr/>
    </dgm:pt>
    <dgm:pt modelId="{F95F4428-C3A5-F349-91B6-F3E44D1214E2}" type="pres">
      <dgm:prSet presAssocID="{4D0731A6-5846-934D-B79A-C323939F5B57}" presName="hierChild4" presStyleCnt="0"/>
      <dgm:spPr/>
    </dgm:pt>
    <dgm:pt modelId="{5D289167-CEC3-8A45-BDD2-9783E163777D}" type="pres">
      <dgm:prSet presAssocID="{4D0731A6-5846-934D-B79A-C323939F5B57}" presName="hierChild5" presStyleCnt="0"/>
      <dgm:spPr/>
    </dgm:pt>
    <dgm:pt modelId="{B50AFC1E-32F7-1748-AC6B-EAA4AD2530F9}" type="pres">
      <dgm:prSet presAssocID="{C9E6BF79-E032-0447-8013-8BBF2F7C3B1A}" presName="hierChild3" presStyleCnt="0"/>
      <dgm:spPr/>
    </dgm:pt>
  </dgm:ptLst>
  <dgm:cxnLst>
    <dgm:cxn modelId="{33D0A505-17DD-44E7-96D6-9C79547E1C70}" type="presOf" srcId="{5FBFED78-711C-4449-8053-291B59E6D8E3}" destId="{90D51D63-5625-3141-ADC2-52171E8D139A}" srcOrd="0" destOrd="0" presId="urn:microsoft.com/office/officeart/2005/8/layout/orgChart1"/>
    <dgm:cxn modelId="{56402335-2646-4D3D-AD50-52417C73137B}" type="presOf" srcId="{5D99A580-43F4-EC44-889E-E0B0B644E706}" destId="{9D1F7A49-A983-CB4B-A2BC-1DD490CBD1FB}" srcOrd="1" destOrd="0" presId="urn:microsoft.com/office/officeart/2005/8/layout/orgChart1"/>
    <dgm:cxn modelId="{F8549847-08E0-854B-A00C-D8D155516DA7}" srcId="{C9E6BF79-E032-0447-8013-8BBF2F7C3B1A}" destId="{C9014365-07A4-6045-8CA8-6E28A15D74DE}" srcOrd="2" destOrd="0" parTransId="{5FBFED78-711C-4449-8053-291B59E6D8E3}" sibTransId="{D23781E2-6730-1C44-92A5-91C82D4A91AD}"/>
    <dgm:cxn modelId="{40D04853-2F80-494B-9317-35F001172A94}" type="presOf" srcId="{4D0731A6-5846-934D-B79A-C323939F5B57}" destId="{FD2A0B1C-0C93-1B45-AB03-E2FC6449300B}" srcOrd="1" destOrd="0" presId="urn:microsoft.com/office/officeart/2005/8/layout/orgChart1"/>
    <dgm:cxn modelId="{5BF14963-B403-455D-88EA-1420C1A740AA}" type="presOf" srcId="{B8731388-FDD5-5548-BDA5-ED8F83380084}" destId="{8FDC71DF-70E4-7C41-B8BE-E7E50797BB2D}" srcOrd="0" destOrd="0" presId="urn:microsoft.com/office/officeart/2005/8/layout/orgChart1"/>
    <dgm:cxn modelId="{04E62A75-145F-4823-A108-07AF082E3953}" type="presOf" srcId="{71CC6280-BB71-AF4D-A19C-7AF94FDC53C9}" destId="{7C5678A2-8A84-9B4A-8BAC-7308162F7EDD}" srcOrd="0" destOrd="0" presId="urn:microsoft.com/office/officeart/2005/8/layout/orgChart1"/>
    <dgm:cxn modelId="{75D86688-BF9A-4BC4-B282-6D50F2A37379}" type="presOf" srcId="{6C9641BC-A176-D040-9490-E55683E07694}" destId="{08100C45-3D4D-4149-B9E4-BED9B79EA598}" srcOrd="0" destOrd="0" presId="urn:microsoft.com/office/officeart/2005/8/layout/orgChart1"/>
    <dgm:cxn modelId="{B013838E-5C55-C343-8DDE-A0B454F745F9}" srcId="{3D52DFC9-7562-BF4C-9553-3EBFDFCF8ABA}" destId="{C9E6BF79-E032-0447-8013-8BBF2F7C3B1A}" srcOrd="0" destOrd="0" parTransId="{89518240-0311-E945-991D-917C676CF379}" sibTransId="{EB7F71CA-C5D2-434A-99EF-C5BC50FDD05A}"/>
    <dgm:cxn modelId="{B4359B90-146D-4F4B-8506-FCF2D0E073B6}" type="presOf" srcId="{4D0731A6-5846-934D-B79A-C323939F5B57}" destId="{88C7608B-1754-274D-AAE8-C219BF6905C2}" srcOrd="0" destOrd="0" presId="urn:microsoft.com/office/officeart/2005/8/layout/orgChart1"/>
    <dgm:cxn modelId="{83322497-2948-4F16-8233-BF231BC06F55}" type="presOf" srcId="{3D52DFC9-7562-BF4C-9553-3EBFDFCF8ABA}" destId="{2EE933B0-BAE9-954D-AB38-6FFD98244FCB}" srcOrd="0" destOrd="0" presId="urn:microsoft.com/office/officeart/2005/8/layout/orgChart1"/>
    <dgm:cxn modelId="{D00FA4A3-EDB1-A34A-93C6-095BB4E019EE}" srcId="{C9E6BF79-E032-0447-8013-8BBF2F7C3B1A}" destId="{5D99A580-43F4-EC44-889E-E0B0B644E706}" srcOrd="0" destOrd="0" parTransId="{71CC6280-BB71-AF4D-A19C-7AF94FDC53C9}" sibTransId="{6663A4F0-4583-F341-AAC3-E28AECAC5856}"/>
    <dgm:cxn modelId="{F693E4B1-4885-42EE-8B1D-C7A0A1E3A05B}" type="presOf" srcId="{5D99A580-43F4-EC44-889E-E0B0B644E706}" destId="{63D00430-2767-3441-BB13-F5E676300119}" srcOrd="0" destOrd="0" presId="urn:microsoft.com/office/officeart/2005/8/layout/orgChart1"/>
    <dgm:cxn modelId="{7CC8B7C3-D78E-4F1E-9757-2F5BE7E80D94}" type="presOf" srcId="{B8731388-FDD5-5548-BDA5-ED8F83380084}" destId="{BB09DBDB-2B01-6C48-9134-D226B80C0119}" srcOrd="1" destOrd="0" presId="urn:microsoft.com/office/officeart/2005/8/layout/orgChart1"/>
    <dgm:cxn modelId="{0021A5D3-74B7-411E-BF66-CD05CC9725DF}" type="presOf" srcId="{C9E6BF79-E032-0447-8013-8BBF2F7C3B1A}" destId="{3BF2201D-E7DF-334E-9BBA-3FE469316F2A}" srcOrd="0" destOrd="0" presId="urn:microsoft.com/office/officeart/2005/8/layout/orgChart1"/>
    <dgm:cxn modelId="{A26FEFD4-1971-4116-86F3-F1718770A901}" type="presOf" srcId="{C9014365-07A4-6045-8CA8-6E28A15D74DE}" destId="{A8D78589-3891-D846-BF41-91064BA74A42}" srcOrd="0" destOrd="0" presId="urn:microsoft.com/office/officeart/2005/8/layout/orgChart1"/>
    <dgm:cxn modelId="{ED4E40DB-DC53-7945-A1DE-527606D59F56}" srcId="{C9E6BF79-E032-0447-8013-8BBF2F7C3B1A}" destId="{B8731388-FDD5-5548-BDA5-ED8F83380084}" srcOrd="1" destOrd="0" parTransId="{09C5A4E2-A777-1447-836E-571F31B12F2E}" sibTransId="{490921FC-421B-4E42-A9BE-2996A559720F}"/>
    <dgm:cxn modelId="{6ED7E1DF-1E00-4ACE-BD48-BE13044AF6C1}" type="presOf" srcId="{C9014365-07A4-6045-8CA8-6E28A15D74DE}" destId="{E8A44ACC-14E6-6348-A8D9-2981BA3F4927}" srcOrd="1" destOrd="0" presId="urn:microsoft.com/office/officeart/2005/8/layout/orgChart1"/>
    <dgm:cxn modelId="{8E5619E9-71B4-4DC6-A67E-33FC2F4713FE}" type="presOf" srcId="{C9E6BF79-E032-0447-8013-8BBF2F7C3B1A}" destId="{FFA497B9-E2ED-CF41-BFE9-FD276E4F2883}" srcOrd="1" destOrd="0" presId="urn:microsoft.com/office/officeart/2005/8/layout/orgChart1"/>
    <dgm:cxn modelId="{7BE9E9E9-9DAD-4617-AFAB-98003E34C3AF}" type="presOf" srcId="{09C5A4E2-A777-1447-836E-571F31B12F2E}" destId="{125EF9DD-1B5F-2344-8815-B41B01CF2F5D}" srcOrd="0" destOrd="0" presId="urn:microsoft.com/office/officeart/2005/8/layout/orgChart1"/>
    <dgm:cxn modelId="{2A566EEB-C44A-704D-A53B-E6477ABD643A}" srcId="{C9E6BF79-E032-0447-8013-8BBF2F7C3B1A}" destId="{4D0731A6-5846-934D-B79A-C323939F5B57}" srcOrd="3" destOrd="0" parTransId="{6C9641BC-A176-D040-9490-E55683E07694}" sibTransId="{31F21FF3-D834-7642-A00D-E7006F62D3F3}"/>
    <dgm:cxn modelId="{70CEE5FE-022D-4775-9FAF-9B9261A8C181}" type="presParOf" srcId="{2EE933B0-BAE9-954D-AB38-6FFD98244FCB}" destId="{C9D078CF-D9DE-674B-845D-368B63EE5A09}" srcOrd="0" destOrd="0" presId="urn:microsoft.com/office/officeart/2005/8/layout/orgChart1"/>
    <dgm:cxn modelId="{78C6B110-C02A-49B7-AC18-F1E87CBF766D}" type="presParOf" srcId="{C9D078CF-D9DE-674B-845D-368B63EE5A09}" destId="{F7D3BAEB-DD51-0F4A-9516-9C2938E22E87}" srcOrd="0" destOrd="0" presId="urn:microsoft.com/office/officeart/2005/8/layout/orgChart1"/>
    <dgm:cxn modelId="{1B3EE76B-0CF5-4E5D-9F66-BE4012D2F573}" type="presParOf" srcId="{F7D3BAEB-DD51-0F4A-9516-9C2938E22E87}" destId="{3BF2201D-E7DF-334E-9BBA-3FE469316F2A}" srcOrd="0" destOrd="0" presId="urn:microsoft.com/office/officeart/2005/8/layout/orgChart1"/>
    <dgm:cxn modelId="{DD8211DD-A844-4084-8AF1-3AA5FF63A3F5}" type="presParOf" srcId="{F7D3BAEB-DD51-0F4A-9516-9C2938E22E87}" destId="{FFA497B9-E2ED-CF41-BFE9-FD276E4F2883}" srcOrd="1" destOrd="0" presId="urn:microsoft.com/office/officeart/2005/8/layout/orgChart1"/>
    <dgm:cxn modelId="{8301C2D1-4FD4-408A-B77A-969D3226CE39}" type="presParOf" srcId="{C9D078CF-D9DE-674B-845D-368B63EE5A09}" destId="{CF92C9DC-80F3-044B-8588-0CD154270FEE}" srcOrd="1" destOrd="0" presId="urn:microsoft.com/office/officeart/2005/8/layout/orgChart1"/>
    <dgm:cxn modelId="{58079A76-5D05-44D2-9F34-AFD4EB5DAF7D}" type="presParOf" srcId="{CF92C9DC-80F3-044B-8588-0CD154270FEE}" destId="{7C5678A2-8A84-9B4A-8BAC-7308162F7EDD}" srcOrd="0" destOrd="0" presId="urn:microsoft.com/office/officeart/2005/8/layout/orgChart1"/>
    <dgm:cxn modelId="{60460F08-98C2-4480-9058-B9532E5274B1}" type="presParOf" srcId="{CF92C9DC-80F3-044B-8588-0CD154270FEE}" destId="{014ECC2C-D009-EF46-A463-2F0FDC93F5CB}" srcOrd="1" destOrd="0" presId="urn:microsoft.com/office/officeart/2005/8/layout/orgChart1"/>
    <dgm:cxn modelId="{09171C4B-F005-4F8B-B038-92BB6FF32259}" type="presParOf" srcId="{014ECC2C-D009-EF46-A463-2F0FDC93F5CB}" destId="{5BA11D1C-6D40-8644-B223-F5EB3A67E377}" srcOrd="0" destOrd="0" presId="urn:microsoft.com/office/officeart/2005/8/layout/orgChart1"/>
    <dgm:cxn modelId="{3EFDAD14-F657-447C-BC2A-3A9E2C1CAED9}" type="presParOf" srcId="{5BA11D1C-6D40-8644-B223-F5EB3A67E377}" destId="{63D00430-2767-3441-BB13-F5E676300119}" srcOrd="0" destOrd="0" presId="urn:microsoft.com/office/officeart/2005/8/layout/orgChart1"/>
    <dgm:cxn modelId="{70697A2F-DBCA-4251-9C8C-18B10562DD2A}" type="presParOf" srcId="{5BA11D1C-6D40-8644-B223-F5EB3A67E377}" destId="{9D1F7A49-A983-CB4B-A2BC-1DD490CBD1FB}" srcOrd="1" destOrd="0" presId="urn:microsoft.com/office/officeart/2005/8/layout/orgChart1"/>
    <dgm:cxn modelId="{1DD6F928-7CFA-4BBF-AE5A-E79E5529810E}" type="presParOf" srcId="{014ECC2C-D009-EF46-A463-2F0FDC93F5CB}" destId="{C252CF1A-4437-E441-8CCB-793953CF512F}" srcOrd="1" destOrd="0" presId="urn:microsoft.com/office/officeart/2005/8/layout/orgChart1"/>
    <dgm:cxn modelId="{E52C4D5E-27FB-4DD3-9016-FFD54F512B2F}" type="presParOf" srcId="{014ECC2C-D009-EF46-A463-2F0FDC93F5CB}" destId="{251F9F11-DEDC-7E4D-9BFE-80AAC2F691F1}" srcOrd="2" destOrd="0" presId="urn:microsoft.com/office/officeart/2005/8/layout/orgChart1"/>
    <dgm:cxn modelId="{F94BFD9B-A62B-412B-8D0D-F537D00587DA}" type="presParOf" srcId="{CF92C9DC-80F3-044B-8588-0CD154270FEE}" destId="{125EF9DD-1B5F-2344-8815-B41B01CF2F5D}" srcOrd="2" destOrd="0" presId="urn:microsoft.com/office/officeart/2005/8/layout/orgChart1"/>
    <dgm:cxn modelId="{CD8619DA-8DD0-4475-9E6D-29CE62211399}" type="presParOf" srcId="{CF92C9DC-80F3-044B-8588-0CD154270FEE}" destId="{A4570ADC-5E2A-A34C-855E-7F27F1F56278}" srcOrd="3" destOrd="0" presId="urn:microsoft.com/office/officeart/2005/8/layout/orgChart1"/>
    <dgm:cxn modelId="{4AD5F8C6-4119-43D9-B80A-9DC1731D33E4}" type="presParOf" srcId="{A4570ADC-5E2A-A34C-855E-7F27F1F56278}" destId="{BD56A0E1-E544-AB4E-B6A1-F22B94FE36FA}" srcOrd="0" destOrd="0" presId="urn:microsoft.com/office/officeart/2005/8/layout/orgChart1"/>
    <dgm:cxn modelId="{934FD299-C6DC-4E76-8528-B8162F60DFC3}" type="presParOf" srcId="{BD56A0E1-E544-AB4E-B6A1-F22B94FE36FA}" destId="{8FDC71DF-70E4-7C41-B8BE-E7E50797BB2D}" srcOrd="0" destOrd="0" presId="urn:microsoft.com/office/officeart/2005/8/layout/orgChart1"/>
    <dgm:cxn modelId="{E4E31D92-150B-4B6D-84EF-902050E45F6F}" type="presParOf" srcId="{BD56A0E1-E544-AB4E-B6A1-F22B94FE36FA}" destId="{BB09DBDB-2B01-6C48-9134-D226B80C0119}" srcOrd="1" destOrd="0" presId="urn:microsoft.com/office/officeart/2005/8/layout/orgChart1"/>
    <dgm:cxn modelId="{7216A12E-5718-4D5E-B98A-AE6E37BB8CFE}" type="presParOf" srcId="{A4570ADC-5E2A-A34C-855E-7F27F1F56278}" destId="{B9E1FEF5-8799-184E-91B8-7A61A50A6062}" srcOrd="1" destOrd="0" presId="urn:microsoft.com/office/officeart/2005/8/layout/orgChart1"/>
    <dgm:cxn modelId="{195EB977-4184-4AD5-8139-CE2C4CC70F7F}" type="presParOf" srcId="{A4570ADC-5E2A-A34C-855E-7F27F1F56278}" destId="{ADD1C724-6C87-D94F-902E-E54EF9D3C5ED}" srcOrd="2" destOrd="0" presId="urn:microsoft.com/office/officeart/2005/8/layout/orgChart1"/>
    <dgm:cxn modelId="{B3DC8B45-15C1-4DDC-9B70-B8D55F857858}" type="presParOf" srcId="{CF92C9DC-80F3-044B-8588-0CD154270FEE}" destId="{90D51D63-5625-3141-ADC2-52171E8D139A}" srcOrd="4" destOrd="0" presId="urn:microsoft.com/office/officeart/2005/8/layout/orgChart1"/>
    <dgm:cxn modelId="{37B0BC32-4442-4759-8CAF-5FC53890600E}" type="presParOf" srcId="{CF92C9DC-80F3-044B-8588-0CD154270FEE}" destId="{6FDE663B-24D1-D649-8957-670031728781}" srcOrd="5" destOrd="0" presId="urn:microsoft.com/office/officeart/2005/8/layout/orgChart1"/>
    <dgm:cxn modelId="{4414BC92-CDF7-4AD8-99BE-7E68DE889531}" type="presParOf" srcId="{6FDE663B-24D1-D649-8957-670031728781}" destId="{010D7BDE-B15D-214B-8D0A-85C56CEDD0C8}" srcOrd="0" destOrd="0" presId="urn:microsoft.com/office/officeart/2005/8/layout/orgChart1"/>
    <dgm:cxn modelId="{3C3EA25F-163B-4C61-9927-8993653A76BF}" type="presParOf" srcId="{010D7BDE-B15D-214B-8D0A-85C56CEDD0C8}" destId="{A8D78589-3891-D846-BF41-91064BA74A42}" srcOrd="0" destOrd="0" presId="urn:microsoft.com/office/officeart/2005/8/layout/orgChart1"/>
    <dgm:cxn modelId="{B332ED02-2FD8-4753-9036-B78E9A9C774B}" type="presParOf" srcId="{010D7BDE-B15D-214B-8D0A-85C56CEDD0C8}" destId="{E8A44ACC-14E6-6348-A8D9-2981BA3F4927}" srcOrd="1" destOrd="0" presId="urn:microsoft.com/office/officeart/2005/8/layout/orgChart1"/>
    <dgm:cxn modelId="{118ECE99-40D6-49E3-A541-2F8A6C0E67BD}" type="presParOf" srcId="{6FDE663B-24D1-D649-8957-670031728781}" destId="{E40C858D-7FC5-A54D-96B9-673ADEA9C8FA}" srcOrd="1" destOrd="0" presId="urn:microsoft.com/office/officeart/2005/8/layout/orgChart1"/>
    <dgm:cxn modelId="{8A78DCDE-DE9F-485E-8C60-AF734E514DD0}" type="presParOf" srcId="{6FDE663B-24D1-D649-8957-670031728781}" destId="{6C663765-78E8-A44B-BAAB-55C021477FA7}" srcOrd="2" destOrd="0" presId="urn:microsoft.com/office/officeart/2005/8/layout/orgChart1"/>
    <dgm:cxn modelId="{CC7541C4-8CA0-4373-AFF7-192942E920ED}" type="presParOf" srcId="{CF92C9DC-80F3-044B-8588-0CD154270FEE}" destId="{08100C45-3D4D-4149-B9E4-BED9B79EA598}" srcOrd="6" destOrd="0" presId="urn:microsoft.com/office/officeart/2005/8/layout/orgChart1"/>
    <dgm:cxn modelId="{67FB6944-3657-4FDC-8DC8-138EB6254D30}" type="presParOf" srcId="{CF92C9DC-80F3-044B-8588-0CD154270FEE}" destId="{A2A8E51A-6236-7747-85CB-B71BEFE3D56C}" srcOrd="7" destOrd="0" presId="urn:microsoft.com/office/officeart/2005/8/layout/orgChart1"/>
    <dgm:cxn modelId="{662E3B61-0BA2-446D-B044-AA29FB2B832F}" type="presParOf" srcId="{A2A8E51A-6236-7747-85CB-B71BEFE3D56C}" destId="{89F81B09-2018-1B41-9BA6-EDBFF4D5A9AC}" srcOrd="0" destOrd="0" presId="urn:microsoft.com/office/officeart/2005/8/layout/orgChart1"/>
    <dgm:cxn modelId="{62A859E9-DB0F-4204-AFE6-6E6030644DE3}" type="presParOf" srcId="{89F81B09-2018-1B41-9BA6-EDBFF4D5A9AC}" destId="{88C7608B-1754-274D-AAE8-C219BF6905C2}" srcOrd="0" destOrd="0" presId="urn:microsoft.com/office/officeart/2005/8/layout/orgChart1"/>
    <dgm:cxn modelId="{8F9275C6-712E-4A20-9717-C406FA2D40B9}" type="presParOf" srcId="{89F81B09-2018-1B41-9BA6-EDBFF4D5A9AC}" destId="{FD2A0B1C-0C93-1B45-AB03-E2FC6449300B}" srcOrd="1" destOrd="0" presId="urn:microsoft.com/office/officeart/2005/8/layout/orgChart1"/>
    <dgm:cxn modelId="{90A223C3-0673-478E-A779-A7F13CBB73D0}" type="presParOf" srcId="{A2A8E51A-6236-7747-85CB-B71BEFE3D56C}" destId="{F95F4428-C3A5-F349-91B6-F3E44D1214E2}" srcOrd="1" destOrd="0" presId="urn:microsoft.com/office/officeart/2005/8/layout/orgChart1"/>
    <dgm:cxn modelId="{259F8DEB-6048-4825-8D39-513BDC191671}" type="presParOf" srcId="{A2A8E51A-6236-7747-85CB-B71BEFE3D56C}" destId="{5D289167-CEC3-8A45-BDD2-9783E163777D}" srcOrd="2" destOrd="0" presId="urn:microsoft.com/office/officeart/2005/8/layout/orgChart1"/>
    <dgm:cxn modelId="{253B9864-8D0C-4B22-908C-8D03C44BF1A2}" type="presParOf" srcId="{C9D078CF-D9DE-674B-845D-368B63EE5A09}" destId="{B50AFC1E-32F7-1748-AC6B-EAA4AD2530F9}" srcOrd="2" destOrd="0" presId="urn:microsoft.com/office/officeart/2005/8/layout/orgChart1"/>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100C45-3D4D-4149-B9E4-BED9B79EA598}">
      <dsp:nvSpPr>
        <dsp:cNvPr id="0" name=""/>
        <dsp:cNvSpPr/>
      </dsp:nvSpPr>
      <dsp:spPr>
        <a:xfrm>
          <a:off x="3894666" y="687609"/>
          <a:ext cx="3073856" cy="231626"/>
        </a:xfrm>
        <a:custGeom>
          <a:avLst/>
          <a:gdLst/>
          <a:ahLst/>
          <a:cxnLst/>
          <a:rect l="0" t="0" r="0" b="0"/>
          <a:pathLst>
            <a:path>
              <a:moveTo>
                <a:pt x="0" y="0"/>
              </a:moveTo>
              <a:lnTo>
                <a:pt x="0" y="115813"/>
              </a:lnTo>
              <a:lnTo>
                <a:pt x="3073856" y="115813"/>
              </a:lnTo>
              <a:lnTo>
                <a:pt x="3073856" y="231626"/>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90D51D63-5625-3141-ADC2-52171E8D139A}">
      <dsp:nvSpPr>
        <dsp:cNvPr id="0" name=""/>
        <dsp:cNvSpPr/>
      </dsp:nvSpPr>
      <dsp:spPr>
        <a:xfrm>
          <a:off x="3894666" y="687609"/>
          <a:ext cx="1180378" cy="231626"/>
        </a:xfrm>
        <a:custGeom>
          <a:avLst/>
          <a:gdLst/>
          <a:ahLst/>
          <a:cxnLst/>
          <a:rect l="0" t="0" r="0" b="0"/>
          <a:pathLst>
            <a:path>
              <a:moveTo>
                <a:pt x="0" y="0"/>
              </a:moveTo>
              <a:lnTo>
                <a:pt x="0" y="115813"/>
              </a:lnTo>
              <a:lnTo>
                <a:pt x="1180378" y="115813"/>
              </a:lnTo>
              <a:lnTo>
                <a:pt x="1180378" y="231626"/>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125EF9DD-1B5F-2344-8815-B41B01CF2F5D}">
      <dsp:nvSpPr>
        <dsp:cNvPr id="0" name=""/>
        <dsp:cNvSpPr/>
      </dsp:nvSpPr>
      <dsp:spPr>
        <a:xfrm>
          <a:off x="3150849" y="687609"/>
          <a:ext cx="743817" cy="231626"/>
        </a:xfrm>
        <a:custGeom>
          <a:avLst/>
          <a:gdLst/>
          <a:ahLst/>
          <a:cxnLst/>
          <a:rect l="0" t="0" r="0" b="0"/>
          <a:pathLst>
            <a:path>
              <a:moveTo>
                <a:pt x="743817" y="0"/>
              </a:moveTo>
              <a:lnTo>
                <a:pt x="743817" y="115813"/>
              </a:lnTo>
              <a:lnTo>
                <a:pt x="0" y="115813"/>
              </a:lnTo>
              <a:lnTo>
                <a:pt x="0" y="231626"/>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7C5678A2-8A84-9B4A-8BAC-7308162F7EDD}">
      <dsp:nvSpPr>
        <dsp:cNvPr id="0" name=""/>
        <dsp:cNvSpPr/>
      </dsp:nvSpPr>
      <dsp:spPr>
        <a:xfrm>
          <a:off x="1036311" y="687609"/>
          <a:ext cx="2858355" cy="231626"/>
        </a:xfrm>
        <a:custGeom>
          <a:avLst/>
          <a:gdLst/>
          <a:ahLst/>
          <a:cxnLst/>
          <a:rect l="0" t="0" r="0" b="0"/>
          <a:pathLst>
            <a:path>
              <a:moveTo>
                <a:pt x="2858355" y="0"/>
              </a:moveTo>
              <a:lnTo>
                <a:pt x="2858355" y="115813"/>
              </a:lnTo>
              <a:lnTo>
                <a:pt x="0" y="115813"/>
              </a:lnTo>
              <a:lnTo>
                <a:pt x="0" y="231626"/>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3BF2201D-E7DF-334E-9BBA-3FE469316F2A}">
      <dsp:nvSpPr>
        <dsp:cNvPr id="0" name=""/>
        <dsp:cNvSpPr/>
      </dsp:nvSpPr>
      <dsp:spPr>
        <a:xfrm>
          <a:off x="2713400" y="200323"/>
          <a:ext cx="2362532" cy="487286"/>
        </a:xfrm>
        <a:prstGeom prst="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9525" cap="flat" cmpd="sng" algn="ctr">
          <a:solidFill>
            <a:schemeClr val="accent1">
              <a:shade val="95000"/>
              <a:satMod val="105000"/>
            </a:schemeClr>
          </a:solidFill>
          <a:prstDash val="solid"/>
        </a:ln>
        <a:effectLst>
          <a:outerShdw blurRad="40000" dist="20000" dir="5400000" rotWithShape="0">
            <a:srgbClr val="000000">
              <a:alpha val="38000"/>
            </a:srgbClr>
          </a:outerShdw>
        </a:effectLst>
      </dsp:spPr>
      <dsp:style>
        <a:lnRef idx="1">
          <a:schemeClr val="accent1"/>
        </a:lnRef>
        <a:fillRef idx="2">
          <a:schemeClr val="accent1"/>
        </a:fillRef>
        <a:effectRef idx="1">
          <a:schemeClr val="accent1"/>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fr-FR" sz="1400" b="1" kern="1200" dirty="0">
              <a:solidFill>
                <a:srgbClr val="000066"/>
              </a:solidFill>
            </a:rPr>
            <a:t>HSH démarrant la </a:t>
          </a:r>
          <a:r>
            <a:rPr lang="fr-FR" sz="1400" b="1" kern="1200" dirty="0" err="1">
              <a:solidFill>
                <a:srgbClr val="000066"/>
              </a:solidFill>
            </a:rPr>
            <a:t>PrEP</a:t>
          </a:r>
          <a:r>
            <a:rPr lang="fr-FR" sz="1400" b="1" kern="1200" dirty="0">
              <a:solidFill>
                <a:srgbClr val="000066"/>
              </a:solidFill>
            </a:rPr>
            <a:t> </a:t>
          </a:r>
          <a:br>
            <a:rPr lang="fr-FR" sz="1400" b="1" kern="1200" dirty="0">
              <a:solidFill>
                <a:srgbClr val="000066"/>
              </a:solidFill>
            </a:rPr>
          </a:br>
          <a:r>
            <a:rPr lang="fr-FR" sz="1400" b="0" kern="1200" dirty="0">
              <a:solidFill>
                <a:srgbClr val="000066"/>
              </a:solidFill>
            </a:rPr>
            <a:t>(n = 1 258)</a:t>
          </a:r>
        </a:p>
      </dsp:txBody>
      <dsp:txXfrm>
        <a:off x="2713400" y="200323"/>
        <a:ext cx="2362532" cy="487286"/>
      </dsp:txXfrm>
    </dsp:sp>
    <dsp:sp modelId="{63D00430-2767-3441-BB13-F5E676300119}">
      <dsp:nvSpPr>
        <dsp:cNvPr id="0" name=""/>
        <dsp:cNvSpPr/>
      </dsp:nvSpPr>
      <dsp:spPr>
        <a:xfrm>
          <a:off x="2464" y="919235"/>
          <a:ext cx="2067693" cy="551490"/>
        </a:xfrm>
        <a:prstGeom prst="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9525" cap="flat" cmpd="sng" algn="ctr">
          <a:solidFill>
            <a:schemeClr val="accent1">
              <a:shade val="95000"/>
              <a:satMod val="105000"/>
            </a:schemeClr>
          </a:solidFill>
          <a:prstDash val="solid"/>
        </a:ln>
        <a:effectLst>
          <a:outerShdw blurRad="40000" dist="20000" dir="5400000" rotWithShape="0">
            <a:srgbClr val="000000">
              <a:alpha val="38000"/>
            </a:srgbClr>
          </a:outerShdw>
        </a:effectLst>
      </dsp:spPr>
      <dsp:style>
        <a:lnRef idx="1">
          <a:schemeClr val="accent1"/>
        </a:lnRef>
        <a:fillRef idx="2">
          <a:schemeClr val="accent1"/>
        </a:fillRef>
        <a:effectRef idx="1">
          <a:schemeClr val="accent1"/>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fr-FR" sz="1400" b="1" kern="1200" dirty="0">
              <a:solidFill>
                <a:srgbClr val="000066"/>
              </a:solidFill>
            </a:rPr>
            <a:t>Utilisation constante </a:t>
          </a:r>
          <a:br>
            <a:rPr lang="fr-FR" sz="1400" b="1" kern="1200" dirty="0">
              <a:solidFill>
                <a:srgbClr val="000066"/>
              </a:solidFill>
            </a:rPr>
          </a:br>
          <a:r>
            <a:rPr lang="fr-FR" sz="1400" b="1" kern="1200" dirty="0">
              <a:solidFill>
                <a:srgbClr val="000066"/>
              </a:solidFill>
            </a:rPr>
            <a:t>36 % </a:t>
          </a:r>
          <a:r>
            <a:rPr lang="fr-FR" sz="1400" b="0" kern="1200" dirty="0">
              <a:solidFill>
                <a:srgbClr val="000066"/>
              </a:solidFill>
            </a:rPr>
            <a:t>(n = 450)</a:t>
          </a:r>
        </a:p>
      </dsp:txBody>
      <dsp:txXfrm>
        <a:off x="2464" y="919235"/>
        <a:ext cx="2067693" cy="551490"/>
      </dsp:txXfrm>
    </dsp:sp>
    <dsp:sp modelId="{8FDC71DF-70E4-7C41-B8BE-E7E50797BB2D}">
      <dsp:nvSpPr>
        <dsp:cNvPr id="0" name=""/>
        <dsp:cNvSpPr/>
      </dsp:nvSpPr>
      <dsp:spPr>
        <a:xfrm>
          <a:off x="2301784" y="919235"/>
          <a:ext cx="1698128" cy="551490"/>
        </a:xfrm>
        <a:prstGeom prst="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9525" cap="flat" cmpd="sng" algn="ctr">
          <a:solidFill>
            <a:schemeClr val="accent1">
              <a:shade val="95000"/>
              <a:satMod val="105000"/>
            </a:schemeClr>
          </a:solidFill>
          <a:prstDash val="solid"/>
        </a:ln>
        <a:effectLst>
          <a:outerShdw blurRad="40000" dist="20000" dir="5400000" rotWithShape="0">
            <a:srgbClr val="000000">
              <a:alpha val="38000"/>
            </a:srgbClr>
          </a:outerShdw>
        </a:effectLst>
      </dsp:spPr>
      <dsp:style>
        <a:lnRef idx="1">
          <a:schemeClr val="accent1"/>
        </a:lnRef>
        <a:fillRef idx="2">
          <a:schemeClr val="accent1"/>
        </a:fillRef>
        <a:effectRef idx="1">
          <a:schemeClr val="accent1"/>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fr-FR" sz="1400" b="1" kern="1200" dirty="0">
              <a:solidFill>
                <a:srgbClr val="000066"/>
              </a:solidFill>
            </a:rPr>
            <a:t>Arrêt provisoire </a:t>
          </a:r>
          <a:br>
            <a:rPr lang="fr-FR" sz="1400" b="1" kern="1200" dirty="0">
              <a:solidFill>
                <a:srgbClr val="000066"/>
              </a:solidFill>
            </a:rPr>
          </a:br>
          <a:r>
            <a:rPr lang="fr-FR" sz="1400" b="1" kern="1200" dirty="0">
              <a:solidFill>
                <a:srgbClr val="000066"/>
              </a:solidFill>
            </a:rPr>
            <a:t>9 % </a:t>
          </a:r>
          <a:r>
            <a:rPr lang="fr-FR" sz="1400" b="0" kern="1200" dirty="0">
              <a:solidFill>
                <a:srgbClr val="000066"/>
              </a:solidFill>
            </a:rPr>
            <a:t>(n = 114)</a:t>
          </a:r>
        </a:p>
      </dsp:txBody>
      <dsp:txXfrm>
        <a:off x="2301784" y="919235"/>
        <a:ext cx="1698128" cy="551490"/>
      </dsp:txXfrm>
    </dsp:sp>
    <dsp:sp modelId="{A8D78589-3891-D846-BF41-91064BA74A42}">
      <dsp:nvSpPr>
        <dsp:cNvPr id="0" name=""/>
        <dsp:cNvSpPr/>
      </dsp:nvSpPr>
      <dsp:spPr>
        <a:xfrm>
          <a:off x="4231539" y="919235"/>
          <a:ext cx="1687010" cy="551490"/>
        </a:xfrm>
        <a:prstGeom prst="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9525" cap="flat" cmpd="sng" algn="ctr">
          <a:solidFill>
            <a:schemeClr val="accent1">
              <a:shade val="95000"/>
              <a:satMod val="105000"/>
            </a:schemeClr>
          </a:solidFill>
          <a:prstDash val="solid"/>
        </a:ln>
        <a:effectLst>
          <a:outerShdw blurRad="40000" dist="20000" dir="5400000" rotWithShape="0">
            <a:srgbClr val="000000">
              <a:alpha val="38000"/>
            </a:srgbClr>
          </a:outerShdw>
        </a:effectLst>
      </dsp:spPr>
      <dsp:style>
        <a:lnRef idx="1">
          <a:schemeClr val="accent1"/>
        </a:lnRef>
        <a:fillRef idx="2">
          <a:schemeClr val="accent1"/>
        </a:fillRef>
        <a:effectRef idx="1">
          <a:schemeClr val="accent1"/>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fr-FR" sz="1400" b="1" kern="1200" dirty="0">
              <a:solidFill>
                <a:srgbClr val="000066"/>
              </a:solidFill>
            </a:rPr>
            <a:t>Arrêt définitif </a:t>
          </a:r>
          <a:br>
            <a:rPr lang="fr-FR" sz="1400" b="1" kern="1200" dirty="0">
              <a:solidFill>
                <a:srgbClr val="000066"/>
              </a:solidFill>
            </a:rPr>
          </a:br>
          <a:r>
            <a:rPr lang="fr-FR" sz="1400" b="1" kern="1200" dirty="0">
              <a:solidFill>
                <a:srgbClr val="000066"/>
              </a:solidFill>
            </a:rPr>
            <a:t>17 % </a:t>
          </a:r>
          <a:r>
            <a:rPr lang="fr-FR" sz="1400" b="0" kern="1200" dirty="0">
              <a:solidFill>
                <a:srgbClr val="000066"/>
              </a:solidFill>
            </a:rPr>
            <a:t>(n = 214)</a:t>
          </a:r>
        </a:p>
      </dsp:txBody>
      <dsp:txXfrm>
        <a:off x="4231539" y="919235"/>
        <a:ext cx="1687010" cy="551490"/>
      </dsp:txXfrm>
    </dsp:sp>
    <dsp:sp modelId="{88C7608B-1754-274D-AAE8-C219BF6905C2}">
      <dsp:nvSpPr>
        <dsp:cNvPr id="0" name=""/>
        <dsp:cNvSpPr/>
      </dsp:nvSpPr>
      <dsp:spPr>
        <a:xfrm>
          <a:off x="6150176" y="919235"/>
          <a:ext cx="1636692" cy="551490"/>
        </a:xfrm>
        <a:prstGeom prst="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9525" cap="flat" cmpd="sng" algn="ctr">
          <a:solidFill>
            <a:schemeClr val="accent1">
              <a:shade val="95000"/>
              <a:satMod val="105000"/>
            </a:schemeClr>
          </a:solidFill>
          <a:prstDash val="solid"/>
        </a:ln>
        <a:effectLst>
          <a:outerShdw blurRad="40000" dist="20000" dir="5400000" rotWithShape="0">
            <a:srgbClr val="000000">
              <a:alpha val="38000"/>
            </a:srgbClr>
          </a:outerShdw>
        </a:effectLst>
      </dsp:spPr>
      <dsp:style>
        <a:lnRef idx="1">
          <a:schemeClr val="accent1"/>
        </a:lnRef>
        <a:fillRef idx="2">
          <a:schemeClr val="accent1"/>
        </a:fillRef>
        <a:effectRef idx="1">
          <a:schemeClr val="accent1"/>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fr-FR" sz="1400" b="1" kern="1200" dirty="0">
              <a:solidFill>
                <a:srgbClr val="000066"/>
              </a:solidFill>
            </a:rPr>
            <a:t>Perdu de vue </a:t>
          </a:r>
          <a:br>
            <a:rPr lang="fr-FR" sz="1400" b="1" kern="1200" dirty="0">
              <a:solidFill>
                <a:srgbClr val="000066"/>
              </a:solidFill>
            </a:rPr>
          </a:br>
          <a:r>
            <a:rPr lang="fr-FR" sz="1400" b="1" kern="1200" dirty="0">
              <a:solidFill>
                <a:srgbClr val="000066"/>
              </a:solidFill>
            </a:rPr>
            <a:t>38 % </a:t>
          </a:r>
          <a:r>
            <a:rPr lang="fr-FR" sz="1400" b="0" kern="1200" dirty="0">
              <a:solidFill>
                <a:srgbClr val="000066"/>
              </a:solidFill>
            </a:rPr>
            <a:t>(n = 480)</a:t>
          </a:r>
        </a:p>
      </dsp:txBody>
      <dsp:txXfrm>
        <a:off x="6150176" y="919235"/>
        <a:ext cx="1636692" cy="551490"/>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2" name="Rectangle 8"/>
          <p:cNvSpPr txBox="1">
            <a:spLocks noGrp="1" noChangeArrowheads="1"/>
          </p:cNvSpPr>
          <p:nvPr/>
        </p:nvSpPr>
        <p:spPr bwMode="auto">
          <a:xfrm>
            <a:off x="0" y="0"/>
            <a:ext cx="3179950" cy="494709"/>
          </a:xfrm>
          <a:prstGeom prst="rect">
            <a:avLst/>
          </a:prstGeom>
          <a:noFill/>
          <a:ln w="9525">
            <a:noFill/>
            <a:miter lim="800000"/>
            <a:headEnd/>
            <a:tailEnd/>
          </a:ln>
        </p:spPr>
        <p:txBody>
          <a:bodyPr lIns="96172" tIns="48086" rIns="96172" bIns="48086"/>
          <a:lstStyle/>
          <a:p>
            <a:pPr defTabSz="961920">
              <a:defRPr/>
            </a:pPr>
            <a:r>
              <a:rPr lang="fr-FR" sz="1200" dirty="0">
                <a:solidFill>
                  <a:schemeClr val="tx1"/>
                </a:solidFill>
                <a:latin typeface="Trebuchet MS" pitchFamily="34" charset="0"/>
                <a:ea typeface="Arial Unicode MS" pitchFamily="34" charset="-128"/>
                <a:cs typeface="Arial Unicode MS" pitchFamily="34" charset="-128"/>
              </a:rPr>
              <a:t>Le Meilleur de … la CROI 2018</a:t>
            </a:r>
          </a:p>
          <a:p>
            <a:pPr defTabSz="961920">
              <a:defRPr/>
            </a:pPr>
            <a:r>
              <a:rPr lang="fr-FR" sz="800" dirty="0">
                <a:solidFill>
                  <a:schemeClr val="tx1"/>
                </a:solidFill>
                <a:latin typeface="Trebuchet MS" pitchFamily="34" charset="0"/>
                <a:ea typeface="Arial Unicode MS" pitchFamily="34" charset="-128"/>
                <a:cs typeface="Arial Unicode MS" pitchFamily="34" charset="-128"/>
              </a:rPr>
              <a:t>C. Charpentier, J. Ghosn, G. </a:t>
            </a:r>
            <a:r>
              <a:rPr lang="fr-FR" sz="800" dirty="0" err="1">
                <a:solidFill>
                  <a:schemeClr val="tx1"/>
                </a:solidFill>
                <a:latin typeface="Trebuchet MS" pitchFamily="34" charset="0"/>
                <a:ea typeface="Arial Unicode MS" pitchFamily="34" charset="-128"/>
                <a:cs typeface="Arial Unicode MS" pitchFamily="34" charset="-128"/>
              </a:rPr>
              <a:t>Peytavin</a:t>
            </a:r>
            <a:r>
              <a:rPr lang="fr-FR" sz="800" dirty="0">
                <a:solidFill>
                  <a:schemeClr val="tx1"/>
                </a:solidFill>
                <a:latin typeface="Trebuchet MS" pitchFamily="34" charset="0"/>
                <a:ea typeface="Arial Unicode MS" pitchFamily="34" charset="-128"/>
                <a:cs typeface="Arial Unicode MS" pitchFamily="34" charset="-128"/>
              </a:rPr>
              <a:t>, F. Raffi et J. </a:t>
            </a:r>
            <a:r>
              <a:rPr lang="fr-FR" sz="800" dirty="0" err="1">
                <a:solidFill>
                  <a:schemeClr val="tx1"/>
                </a:solidFill>
                <a:latin typeface="Trebuchet MS" pitchFamily="34" charset="0"/>
                <a:ea typeface="Arial Unicode MS" pitchFamily="34" charset="-128"/>
                <a:cs typeface="Arial Unicode MS" pitchFamily="34" charset="-128"/>
              </a:rPr>
              <a:t>Reynes</a:t>
            </a:r>
            <a:r>
              <a:rPr lang="fr-FR" sz="1200" dirty="0">
                <a:solidFill>
                  <a:schemeClr val="tx1"/>
                </a:solidFill>
                <a:latin typeface="Trebuchet MS" pitchFamily="34" charset="0"/>
                <a:ea typeface="Arial Unicode MS" pitchFamily="34" charset="-128"/>
                <a:cs typeface="Arial Unicode MS" pitchFamily="34" charset="-128"/>
              </a:rPr>
              <a:t> </a:t>
            </a:r>
          </a:p>
        </p:txBody>
      </p:sp>
      <p:sp>
        <p:nvSpPr>
          <p:cNvPr id="4" name="Rectangle 7"/>
          <p:cNvSpPr txBox="1">
            <a:spLocks noGrp="1" noChangeArrowheads="1"/>
          </p:cNvSpPr>
          <p:nvPr/>
        </p:nvSpPr>
        <p:spPr bwMode="auto">
          <a:xfrm>
            <a:off x="3854853" y="9356568"/>
            <a:ext cx="2942822" cy="496240"/>
          </a:xfrm>
          <a:prstGeom prst="rect">
            <a:avLst/>
          </a:prstGeom>
          <a:noFill/>
          <a:ln w="9525">
            <a:noFill/>
            <a:miter lim="800000"/>
            <a:headEnd/>
            <a:tailEnd/>
          </a:ln>
        </p:spPr>
        <p:txBody>
          <a:bodyPr lIns="88544" tIns="44272" rIns="88544" bIns="44272" anchor="b"/>
          <a:lstStyle/>
          <a:p>
            <a:pPr algn="r" defTabSz="887105">
              <a:defRPr/>
            </a:pPr>
            <a:fld id="{55AE31D2-396E-42F0-8F88-E730219846DE}" type="slidenum">
              <a:rPr lang="fr-FR" sz="1200">
                <a:solidFill>
                  <a:schemeClr val="tx1"/>
                </a:solidFill>
                <a:ea typeface="Arial Unicode MS" pitchFamily="34" charset="-128"/>
                <a:cs typeface="Arial Unicode MS" pitchFamily="34" charset="-128"/>
              </a:rPr>
              <a:pPr algn="r" defTabSz="887105">
                <a:defRPr/>
              </a:pPr>
              <a:t>‹N°›</a:t>
            </a:fld>
            <a:endParaRPr lang="fr-FR" sz="1200">
              <a:solidFill>
                <a:schemeClr val="tx1"/>
              </a:solidFill>
              <a:ea typeface="Arial Unicode MS" pitchFamily="34" charset="-128"/>
              <a:cs typeface="Arial Unicode MS" pitchFamily="34" charset="-128"/>
            </a:endParaRPr>
          </a:p>
        </p:txBody>
      </p:sp>
    </p:spTree>
    <p:extLst>
      <p:ext uri="{BB962C8B-B14F-4D97-AF65-F5344CB8AC3E}">
        <p14:creationId xmlns:p14="http://schemas.microsoft.com/office/powerpoint/2010/main" val="28023063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4"/>
          <p:cNvSpPr>
            <a:spLocks noGrp="1" noRot="1" noChangeAspect="1" noChangeArrowheads="1" noTextEdit="1"/>
          </p:cNvSpPr>
          <p:nvPr>
            <p:ph type="sldImg" idx="2"/>
          </p:nvPr>
        </p:nvSpPr>
        <p:spPr bwMode="auto">
          <a:xfrm>
            <a:off x="931863" y="741363"/>
            <a:ext cx="4935537" cy="3702050"/>
          </a:xfrm>
          <a:prstGeom prst="rect">
            <a:avLst/>
          </a:prstGeom>
          <a:noFill/>
          <a:ln w="9525">
            <a:solidFill>
              <a:srgbClr val="000000"/>
            </a:solidFill>
            <a:miter lim="800000"/>
            <a:headEnd/>
            <a:tailEnd/>
          </a:ln>
        </p:spPr>
      </p:sp>
      <p:sp>
        <p:nvSpPr>
          <p:cNvPr id="18437" name="Rectangle 5"/>
          <p:cNvSpPr>
            <a:spLocks noGrp="1" noChangeArrowheads="1"/>
          </p:cNvSpPr>
          <p:nvPr>
            <p:ph type="body" sz="quarter" idx="3"/>
          </p:nvPr>
        </p:nvSpPr>
        <p:spPr bwMode="auto">
          <a:xfrm>
            <a:off x="679464" y="4689771"/>
            <a:ext cx="5438748" cy="4443183"/>
          </a:xfrm>
          <a:prstGeom prst="rect">
            <a:avLst/>
          </a:prstGeom>
          <a:noFill/>
          <a:ln w="9525">
            <a:noFill/>
            <a:miter lim="800000"/>
            <a:headEnd/>
            <a:tailEnd/>
          </a:ln>
          <a:effectLst/>
        </p:spPr>
        <p:txBody>
          <a:bodyPr vert="horz" wrap="square" lIns="91852" tIns="45926" rIns="91852" bIns="45926" numCol="1" anchor="t" anchorCtr="0" compatLnSpc="1">
            <a:prstTxWarp prst="textNoShape">
              <a:avLst/>
            </a:prstTxWarp>
          </a:bodyPr>
          <a:lstStyle/>
          <a:p>
            <a:pPr lvl="0"/>
            <a:r>
              <a:rPr lang="fr-FR" noProof="0" dirty="0"/>
              <a:t>Cliquez pour modifier les styles du texte du masque</a:t>
            </a:r>
          </a:p>
          <a:p>
            <a:pPr lvl="1"/>
            <a:r>
              <a:rPr lang="fr-FR" noProof="0" dirty="0"/>
              <a:t>Deuxième niveau</a:t>
            </a:r>
          </a:p>
          <a:p>
            <a:pPr lvl="2"/>
            <a:r>
              <a:rPr lang="fr-FR" noProof="0" dirty="0"/>
              <a:t>Troisième niveau</a:t>
            </a:r>
          </a:p>
          <a:p>
            <a:pPr lvl="3"/>
            <a:r>
              <a:rPr lang="fr-FR" noProof="0" dirty="0"/>
              <a:t>Quatrième niveau</a:t>
            </a:r>
          </a:p>
          <a:p>
            <a:pPr lvl="4"/>
            <a:r>
              <a:rPr lang="fr-FR" noProof="0" dirty="0"/>
              <a:t>Cinquième niveau</a:t>
            </a:r>
          </a:p>
        </p:txBody>
      </p:sp>
      <p:sp>
        <p:nvSpPr>
          <p:cNvPr id="5127" name="Rectangle 7"/>
          <p:cNvSpPr txBox="1">
            <a:spLocks noGrp="1" noChangeArrowheads="1"/>
          </p:cNvSpPr>
          <p:nvPr/>
        </p:nvSpPr>
        <p:spPr bwMode="auto">
          <a:xfrm>
            <a:off x="3854853" y="9356568"/>
            <a:ext cx="2942822" cy="496240"/>
          </a:xfrm>
          <a:prstGeom prst="rect">
            <a:avLst/>
          </a:prstGeom>
          <a:noFill/>
          <a:ln w="9525">
            <a:noFill/>
            <a:miter lim="800000"/>
            <a:headEnd/>
            <a:tailEnd/>
          </a:ln>
        </p:spPr>
        <p:txBody>
          <a:bodyPr lIns="88544" tIns="44272" rIns="88544" bIns="44272" anchor="b"/>
          <a:lstStyle/>
          <a:p>
            <a:pPr algn="r" defTabSz="887105">
              <a:defRPr/>
            </a:pPr>
            <a:fld id="{0D728B8A-657C-4A11-B8C4-EA7A238BB8E2}" type="slidenum">
              <a:rPr lang="fr-FR" sz="1200">
                <a:solidFill>
                  <a:schemeClr val="tx1"/>
                </a:solidFill>
                <a:ea typeface="Arial Unicode MS" pitchFamily="34" charset="-128"/>
                <a:cs typeface="Arial Unicode MS" pitchFamily="34" charset="-128"/>
              </a:rPr>
              <a:pPr algn="r" defTabSz="887105">
                <a:defRPr/>
              </a:pPr>
              <a:t>‹N°›</a:t>
            </a:fld>
            <a:endParaRPr lang="fr-FR" sz="1200">
              <a:solidFill>
                <a:schemeClr val="tx1"/>
              </a:solidFill>
              <a:ea typeface="Arial Unicode MS" pitchFamily="34" charset="-128"/>
              <a:cs typeface="Arial Unicode MS" pitchFamily="34" charset="-128"/>
            </a:endParaRPr>
          </a:p>
        </p:txBody>
      </p:sp>
      <p:sp>
        <p:nvSpPr>
          <p:cNvPr id="7" name="Rectangle 8">
            <a:extLst>
              <a:ext uri="{FF2B5EF4-FFF2-40B4-BE49-F238E27FC236}">
                <a16:creationId xmlns:a16="http://schemas.microsoft.com/office/drawing/2014/main" id="{DFB6D13A-41B1-49A4-BEDB-313A383762EB}"/>
              </a:ext>
            </a:extLst>
          </p:cNvPr>
          <p:cNvSpPr txBox="1">
            <a:spLocks noGrp="1" noChangeArrowheads="1"/>
          </p:cNvSpPr>
          <p:nvPr/>
        </p:nvSpPr>
        <p:spPr bwMode="auto">
          <a:xfrm>
            <a:off x="0" y="0"/>
            <a:ext cx="3179950" cy="494709"/>
          </a:xfrm>
          <a:prstGeom prst="rect">
            <a:avLst/>
          </a:prstGeom>
          <a:noFill/>
          <a:ln w="9525">
            <a:noFill/>
            <a:miter lim="800000"/>
            <a:headEnd/>
            <a:tailEnd/>
          </a:ln>
        </p:spPr>
        <p:txBody>
          <a:bodyPr lIns="96172" tIns="48086" rIns="96172" bIns="48086"/>
          <a:lstStyle/>
          <a:p>
            <a:pPr defTabSz="961920">
              <a:defRPr/>
            </a:pPr>
            <a:r>
              <a:rPr lang="fr-FR" sz="1200" dirty="0">
                <a:solidFill>
                  <a:schemeClr val="tx1"/>
                </a:solidFill>
                <a:latin typeface="Trebuchet MS" pitchFamily="34" charset="0"/>
                <a:ea typeface="Arial Unicode MS" pitchFamily="34" charset="-128"/>
                <a:cs typeface="Arial Unicode MS" pitchFamily="34" charset="-128"/>
              </a:rPr>
              <a:t>Le Meilleur de … la CROI 2018</a:t>
            </a:r>
          </a:p>
          <a:p>
            <a:pPr defTabSz="961920">
              <a:defRPr/>
            </a:pPr>
            <a:r>
              <a:rPr lang="fr-FR" sz="800" dirty="0">
                <a:solidFill>
                  <a:schemeClr val="tx1"/>
                </a:solidFill>
                <a:latin typeface="Trebuchet MS" pitchFamily="34" charset="0"/>
                <a:ea typeface="Arial Unicode MS" pitchFamily="34" charset="-128"/>
                <a:cs typeface="Arial Unicode MS" pitchFamily="34" charset="-128"/>
              </a:rPr>
              <a:t>C. Charpentier, J. Ghosn, G. </a:t>
            </a:r>
            <a:r>
              <a:rPr lang="fr-FR" sz="800" dirty="0" err="1">
                <a:solidFill>
                  <a:schemeClr val="tx1"/>
                </a:solidFill>
                <a:latin typeface="Trebuchet MS" pitchFamily="34" charset="0"/>
                <a:ea typeface="Arial Unicode MS" pitchFamily="34" charset="-128"/>
                <a:cs typeface="Arial Unicode MS" pitchFamily="34" charset="-128"/>
              </a:rPr>
              <a:t>Peytavin</a:t>
            </a:r>
            <a:r>
              <a:rPr lang="fr-FR" sz="800" dirty="0">
                <a:solidFill>
                  <a:schemeClr val="tx1"/>
                </a:solidFill>
                <a:latin typeface="Trebuchet MS" pitchFamily="34" charset="0"/>
                <a:ea typeface="Arial Unicode MS" pitchFamily="34" charset="-128"/>
                <a:cs typeface="Arial Unicode MS" pitchFamily="34" charset="-128"/>
              </a:rPr>
              <a:t>, F. Raffi et J. </a:t>
            </a:r>
            <a:r>
              <a:rPr lang="fr-FR" sz="800" dirty="0" err="1">
                <a:solidFill>
                  <a:schemeClr val="tx1"/>
                </a:solidFill>
                <a:latin typeface="Trebuchet MS" pitchFamily="34" charset="0"/>
                <a:ea typeface="Arial Unicode MS" pitchFamily="34" charset="-128"/>
                <a:cs typeface="Arial Unicode MS" pitchFamily="34" charset="-128"/>
              </a:rPr>
              <a:t>Reynes</a:t>
            </a:r>
            <a:r>
              <a:rPr lang="fr-FR" sz="1200" dirty="0">
                <a:solidFill>
                  <a:schemeClr val="tx1"/>
                </a:solidFill>
                <a:latin typeface="Trebuchet MS" pitchFamily="34" charset="0"/>
                <a:ea typeface="Arial Unicode MS" pitchFamily="34" charset="-128"/>
                <a:cs typeface="Arial Unicode MS" pitchFamily="34" charset="-128"/>
              </a:rPr>
              <a:t> </a:t>
            </a:r>
          </a:p>
        </p:txBody>
      </p:sp>
    </p:spTree>
    <p:extLst>
      <p:ext uri="{BB962C8B-B14F-4D97-AF65-F5344CB8AC3E}">
        <p14:creationId xmlns:p14="http://schemas.microsoft.com/office/powerpoint/2010/main" val="2025298470"/>
      </p:ext>
    </p:extLst>
  </p:cSld>
  <p:clrMap bg1="lt1" tx1="dk1" bg2="lt2" tx2="dk2" accent1="accent1" accent2="accent2" accent3="accent3" accent4="accent4" accent5="accent5" accent6="accent6" hlink="hlink" folHlink="folHlink"/>
  <p:hf ftr="0" dt="0"/>
  <p:notesStyle>
    <a:lvl1pPr algn="l" rtl="0" eaLnBrk="0" fontAlgn="base" hangingPunct="0">
      <a:spcBef>
        <a:spcPct val="30000"/>
      </a:spcBef>
      <a:spcAft>
        <a:spcPct val="0"/>
      </a:spcAft>
      <a:defRPr sz="1000" kern="1200">
        <a:solidFill>
          <a:schemeClr val="tx1"/>
        </a:solidFill>
        <a:latin typeface="Arial" charset="0"/>
        <a:ea typeface="+mn-ea"/>
        <a:cs typeface="+mn-cs"/>
      </a:defRPr>
    </a:lvl1pPr>
    <a:lvl2pPr marL="457200" algn="l" rtl="0" eaLnBrk="0" fontAlgn="base" hangingPunct="0">
      <a:spcBef>
        <a:spcPct val="30000"/>
      </a:spcBef>
      <a:spcAft>
        <a:spcPct val="0"/>
      </a:spcAft>
      <a:defRPr sz="1000" kern="1200">
        <a:solidFill>
          <a:schemeClr val="tx1"/>
        </a:solidFill>
        <a:latin typeface="Arial" charset="0"/>
        <a:ea typeface="+mn-ea"/>
        <a:cs typeface="+mn-cs"/>
      </a:defRPr>
    </a:lvl2pPr>
    <a:lvl3pPr marL="914400" algn="l" rtl="0" eaLnBrk="0" fontAlgn="base" hangingPunct="0">
      <a:spcBef>
        <a:spcPct val="30000"/>
      </a:spcBef>
      <a:spcAft>
        <a:spcPct val="0"/>
      </a:spcAft>
      <a:defRPr sz="1000" kern="1200">
        <a:solidFill>
          <a:schemeClr val="tx1"/>
        </a:solidFill>
        <a:latin typeface="Arial" charset="0"/>
        <a:ea typeface="+mn-ea"/>
        <a:cs typeface="+mn-cs"/>
      </a:defRPr>
    </a:lvl3pPr>
    <a:lvl4pPr marL="1371600" algn="l" rtl="0" eaLnBrk="0" fontAlgn="base" hangingPunct="0">
      <a:spcBef>
        <a:spcPct val="30000"/>
      </a:spcBef>
      <a:spcAft>
        <a:spcPct val="0"/>
      </a:spcAft>
      <a:defRPr sz="1000" kern="1200">
        <a:solidFill>
          <a:schemeClr val="tx1"/>
        </a:solidFill>
        <a:latin typeface="Arial" charset="0"/>
        <a:ea typeface="+mn-ea"/>
        <a:cs typeface="+mn-cs"/>
      </a:defRPr>
    </a:lvl4pPr>
    <a:lvl5pPr marL="1828800" algn="l" rtl="0" eaLnBrk="0" fontAlgn="base" hangingPunct="0">
      <a:spcBef>
        <a:spcPct val="30000"/>
      </a:spcBef>
      <a:spcAft>
        <a:spcPct val="0"/>
      </a:spcAft>
      <a:defRPr sz="10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083263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82213">
              <a:defRPr/>
            </a:pPr>
            <a:r>
              <a:rPr lang="fr-FR" dirty="0"/>
              <a:t>Référence pour le</a:t>
            </a:r>
            <a:r>
              <a:rPr lang="fr-FR" baseline="0" dirty="0"/>
              <a:t> travail sur les mutations compensatrices dans l’enveloppe </a:t>
            </a:r>
            <a:r>
              <a:rPr lang="fr-FR" i="1" baseline="0" dirty="0"/>
              <a:t>: </a:t>
            </a:r>
            <a:br>
              <a:rPr lang="fr-FR" i="1" baseline="0" dirty="0"/>
            </a:br>
            <a:r>
              <a:rPr lang="fr-FR" i="1" baseline="0" dirty="0" err="1"/>
              <a:t>Fujii</a:t>
            </a:r>
            <a:r>
              <a:rPr lang="fr-FR" i="1" baseline="0" dirty="0"/>
              <a:t> K. </a:t>
            </a:r>
            <a:r>
              <a:rPr lang="fr-FR" i="1" baseline="0" dirty="0" err="1"/>
              <a:t>Functional</a:t>
            </a:r>
            <a:r>
              <a:rPr lang="fr-FR" i="1" baseline="0" dirty="0"/>
              <a:t> </a:t>
            </a:r>
            <a:r>
              <a:rPr lang="fr-FR" i="1" baseline="0" dirty="0" err="1"/>
              <a:t>role</a:t>
            </a:r>
            <a:r>
              <a:rPr lang="fr-FR" i="1" baseline="0" dirty="0"/>
              <a:t> of Alix in HIV-1 </a:t>
            </a:r>
            <a:r>
              <a:rPr lang="fr-FR" i="1" baseline="0" dirty="0" err="1"/>
              <a:t>replication</a:t>
            </a:r>
            <a:r>
              <a:rPr lang="fr-FR" i="1" baseline="0" dirty="0"/>
              <a:t>. </a:t>
            </a:r>
            <a:r>
              <a:rPr lang="fr-FR" i="1" baseline="0" dirty="0" err="1"/>
              <a:t>Virology</a:t>
            </a:r>
            <a:r>
              <a:rPr lang="fr-FR" i="1" baseline="0" dirty="0"/>
              <a:t>. 2009 Sep 1;391(2):284-92.</a:t>
            </a:r>
            <a:r>
              <a:rPr lang="fr-FR" baseline="0" dirty="0"/>
              <a:t> </a:t>
            </a:r>
          </a:p>
          <a:p>
            <a:pPr defTabSz="882213">
              <a:defRPr/>
            </a:pPr>
            <a:endParaRPr lang="fr-FR" dirty="0"/>
          </a:p>
        </p:txBody>
      </p:sp>
    </p:spTree>
    <p:extLst>
      <p:ext uri="{BB962C8B-B14F-4D97-AF65-F5344CB8AC3E}">
        <p14:creationId xmlns:p14="http://schemas.microsoft.com/office/powerpoint/2010/main" val="33301661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Le délai de survenue de l’échec virologique par </a:t>
            </a:r>
            <a:r>
              <a:rPr lang="fr-FR" dirty="0" err="1"/>
              <a:t>tertile</a:t>
            </a:r>
            <a:r>
              <a:rPr lang="fr-FR" dirty="0"/>
              <a:t> reste similaire lorsque l’on stratifie sur le sexe.</a:t>
            </a:r>
          </a:p>
        </p:txBody>
      </p:sp>
    </p:spTree>
    <p:extLst>
      <p:ext uri="{BB962C8B-B14F-4D97-AF65-F5344CB8AC3E}">
        <p14:creationId xmlns:p14="http://schemas.microsoft.com/office/powerpoint/2010/main" val="299651768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r>
              <a:rPr lang="fr-FR" dirty="0"/>
              <a:t>A noter, qu’une faible corrélation entre évaluation de l’observance par auto-questionnaires et mesures de concentrations capillaires a également été rapportée dans plusieurs essais de PrEP.</a:t>
            </a:r>
          </a:p>
          <a:p>
            <a:endParaRPr lang="fr-FR" dirty="0"/>
          </a:p>
        </p:txBody>
      </p:sp>
      <p:sp>
        <p:nvSpPr>
          <p:cNvPr id="3" name="Espace réservé de l'image des diapositives 2"/>
          <p:cNvSpPr>
            <a:spLocks noGrp="1" noRot="1" noChangeAspect="1"/>
          </p:cNvSpPr>
          <p:nvPr>
            <p:ph type="sldImg"/>
          </p:nvPr>
        </p:nvSpPr>
        <p:spPr/>
      </p:sp>
    </p:spTree>
    <p:extLst>
      <p:ext uri="{BB962C8B-B14F-4D97-AF65-F5344CB8AC3E}">
        <p14:creationId xmlns:p14="http://schemas.microsoft.com/office/powerpoint/2010/main" val="148237246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56722544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30815723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endParaRPr lang="fr-FR" dirty="0"/>
          </a:p>
        </p:txBody>
      </p:sp>
      <p:sp>
        <p:nvSpPr>
          <p:cNvPr id="3" name="Espace réservé de l'image des diapositives 2"/>
          <p:cNvSpPr>
            <a:spLocks noGrp="1" noRot="1" noChangeAspect="1"/>
          </p:cNvSpPr>
          <p:nvPr>
            <p:ph type="sldImg"/>
          </p:nvPr>
        </p:nvSpPr>
        <p:spPr/>
      </p:sp>
    </p:spTree>
    <p:extLst>
      <p:ext uri="{BB962C8B-B14F-4D97-AF65-F5344CB8AC3E}">
        <p14:creationId xmlns:p14="http://schemas.microsoft.com/office/powerpoint/2010/main" val="89909919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57367349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9825004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59312124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90721258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208355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82213">
              <a:defRPr/>
            </a:pPr>
            <a:r>
              <a:rPr lang="fr-FR" dirty="0"/>
              <a:t>A</a:t>
            </a:r>
            <a:r>
              <a:rPr lang="fr-FR" baseline="0" dirty="0"/>
              <a:t> noter que les autres INI n’ont pas été testés.</a:t>
            </a:r>
          </a:p>
          <a:p>
            <a:pPr defTabSz="882213">
              <a:defRPr/>
            </a:pPr>
            <a:r>
              <a:rPr lang="fr-FR" baseline="0" dirty="0"/>
              <a:t>La concentration de DTG donnant lieu à la sélection de mutations </a:t>
            </a:r>
            <a:r>
              <a:rPr lang="fr-FR" i="1" baseline="0" dirty="0" err="1"/>
              <a:t>env</a:t>
            </a:r>
            <a:r>
              <a:rPr lang="fr-FR" baseline="0" dirty="0"/>
              <a:t> est très faible : relevance in vivo ?</a:t>
            </a:r>
            <a:endParaRPr lang="fr-FR" dirty="0"/>
          </a:p>
        </p:txBody>
      </p:sp>
    </p:spTree>
    <p:extLst>
      <p:ext uri="{BB962C8B-B14F-4D97-AF65-F5344CB8AC3E}">
        <p14:creationId xmlns:p14="http://schemas.microsoft.com/office/powerpoint/2010/main" val="54229288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0908834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00150488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90242724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defRPr/>
            </a:pPr>
            <a:r>
              <a:rPr lang="fr-FR" sz="1000" dirty="0"/>
              <a:t>Pays ayant participé à l’étude (pourcentage d’inclusion)</a:t>
            </a:r>
            <a:r>
              <a:rPr lang="fr-FR" sz="1000" baseline="0" dirty="0"/>
              <a:t> </a:t>
            </a:r>
            <a:r>
              <a:rPr lang="fr-FR" sz="1000" dirty="0"/>
              <a:t>: Ouganda : (27 %), Russie : (24 %), Thaïlande : (22 %), Etats-Unis : (15 %), République Dominicaine : (12 %).</a:t>
            </a:r>
          </a:p>
          <a:p>
            <a:pPr eaLnBrk="1" hangingPunct="1">
              <a:spcBef>
                <a:spcPct val="0"/>
              </a:spcBef>
            </a:pPr>
            <a:endParaRPr lang="fr-FR" dirty="0"/>
          </a:p>
        </p:txBody>
      </p:sp>
    </p:spTree>
    <p:extLst>
      <p:ext uri="{BB962C8B-B14F-4D97-AF65-F5344CB8AC3E}">
        <p14:creationId xmlns:p14="http://schemas.microsoft.com/office/powerpoint/2010/main" val="179905792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lvl="0"/>
            <a:r>
              <a:rPr lang="fr-FR" dirty="0"/>
              <a:t>Les EI retrouvés chez &gt; 2 adolescents : infections virales respiratoires hautes (n = 9) et basses (n = 3), mal de tête (n = 7), vomissements (n = 5), diarrhées (n = 4), acné (n = 6) et rhinites (n = 3).</a:t>
            </a:r>
          </a:p>
          <a:p>
            <a:pPr lvl="0"/>
            <a:r>
              <a:rPr lang="fr-FR" dirty="0"/>
              <a:t>Observance moyenne (ET) : 93 % (10 %) avec 20/28 adolescents présentant &gt; 95 % d’observance.</a:t>
            </a:r>
          </a:p>
        </p:txBody>
      </p:sp>
    </p:spTree>
    <p:extLst>
      <p:ext uri="{BB962C8B-B14F-4D97-AF65-F5344CB8AC3E}">
        <p14:creationId xmlns:p14="http://schemas.microsoft.com/office/powerpoint/2010/main" val="155139287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r>
              <a:rPr lang="fr-FR" dirty="0"/>
              <a:t>Pour les doses de FTC/TAF de 200/25 mg et 200/10 mg, les ASC plasma de FTC sont de l’ordre de 14 300 </a:t>
            </a:r>
            <a:r>
              <a:rPr lang="fr-FR" dirty="0" err="1"/>
              <a:t>ng.h</a:t>
            </a:r>
            <a:r>
              <a:rPr lang="fr-FR" dirty="0"/>
              <a:t>/ml (42,5 %) et 14 800 </a:t>
            </a:r>
            <a:r>
              <a:rPr lang="fr-FR" dirty="0" err="1"/>
              <a:t>ng.h</a:t>
            </a:r>
            <a:r>
              <a:rPr lang="fr-FR" dirty="0"/>
              <a:t>/ml (30,3 %).</a:t>
            </a:r>
          </a:p>
          <a:p>
            <a:r>
              <a:rPr lang="fr-FR" dirty="0"/>
              <a:t>Les expositions plasmatiques de FTC, TAF et TFV selon le 3</a:t>
            </a:r>
            <a:r>
              <a:rPr lang="fr-FR" baseline="30000" dirty="0"/>
              <a:t>ème</a:t>
            </a:r>
            <a:r>
              <a:rPr lang="fr-FR" dirty="0"/>
              <a:t> agent (EFV ou LPV/r) sont cohérentes avec les valeurs historiques chez les adultes.</a:t>
            </a:r>
          </a:p>
          <a:p>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236373552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a:t>Les EI les plus fréquents : infections virales respiratoires hautes (n = 5), mal de tête (n = 2), douleurs abdominales (n = 2), pharyngite (n = 2), diarrhées (n = 4), grippe (n = 2), teigne </a:t>
            </a:r>
            <a:br>
              <a:rPr lang="fr-FR" dirty="0"/>
            </a:br>
            <a:r>
              <a:rPr lang="fr-FR" dirty="0"/>
              <a:t>(n = 2) et rhinite allergique (n = 2).</a:t>
            </a:r>
          </a:p>
          <a:p>
            <a:endParaRPr lang="fr-FR" dirty="0"/>
          </a:p>
          <a:p>
            <a:pPr eaLnBrk="1" hangingPunct="1">
              <a:spcBef>
                <a:spcPct val="0"/>
              </a:spcBef>
            </a:pPr>
            <a:endParaRPr lang="fr-FR" dirty="0"/>
          </a:p>
        </p:txBody>
      </p:sp>
    </p:spTree>
    <p:extLst>
      <p:ext uri="{BB962C8B-B14F-4D97-AF65-F5344CB8AC3E}">
        <p14:creationId xmlns:p14="http://schemas.microsoft.com/office/powerpoint/2010/main" val="27452050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2337921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87576611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defTabSz="879470" eaLnBrk="1" hangingPunct="1">
              <a:spcBef>
                <a:spcPct val="0"/>
              </a:spcBef>
              <a:defRPr/>
            </a:pPr>
            <a:r>
              <a:rPr lang="fr-FR" dirty="0"/>
              <a:t>Evaluation dans le contexte de pays à ressources limitées de la trithérapie DTG  + 2 INTI vs la trithérapie LPV/r + 2 INTI recommandée par l’OMS dans les échecs  de 1</a:t>
            </a:r>
            <a:r>
              <a:rPr lang="fr-FR" baseline="30000" dirty="0"/>
              <a:t>ère</a:t>
            </a:r>
            <a:r>
              <a:rPr lang="fr-FR" dirty="0"/>
              <a:t> ligne (INNTI + 2 INTI).</a:t>
            </a:r>
          </a:p>
        </p:txBody>
      </p:sp>
    </p:spTree>
    <p:extLst>
      <p:ext uri="{BB962C8B-B14F-4D97-AF65-F5344CB8AC3E}">
        <p14:creationId xmlns:p14="http://schemas.microsoft.com/office/powerpoint/2010/main" val="6028986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56768820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99958538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281339849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11336691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74205597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61221000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19085033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79470">
              <a:defRPr/>
            </a:pPr>
            <a:r>
              <a:rPr lang="fr-FR" dirty="0"/>
              <a:t>Au Kenya, l’indice de fécondité est proche de 4. En considérant que l’espérance de vie d’une femme est de 63 ans dans ce pays, que la durée moyenne de la grossesse et de la période d’allaitement est de 1,75 ans, une femme Kenyane passerait 10 % de sa vie (soit environ 7 ans) avec un sur-risque d’acquisition du VIH.</a:t>
            </a:r>
          </a:p>
          <a:p>
            <a:endParaRPr lang="fr-FR" dirty="0"/>
          </a:p>
        </p:txBody>
      </p:sp>
    </p:spTree>
    <p:extLst>
      <p:ext uri="{BB962C8B-B14F-4D97-AF65-F5344CB8AC3E}">
        <p14:creationId xmlns:p14="http://schemas.microsoft.com/office/powerpoint/2010/main" val="184694938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73763109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90695501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3149815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12757433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Pas de différence entre les 4 combinaisons thérapeutiques concernant les paramètres </a:t>
            </a:r>
            <a:r>
              <a:rPr lang="fr-FR" dirty="0" err="1"/>
              <a:t>immuno-virologiques</a:t>
            </a:r>
            <a:r>
              <a:rPr lang="fr-FR" dirty="0"/>
              <a:t>.</a:t>
            </a:r>
          </a:p>
          <a:p>
            <a:r>
              <a:rPr lang="fr-FR" dirty="0"/>
              <a:t>Modification de traitement ARV significativement plus fréquente sous RAL, avec une tendance à plus de modifications sous ATV/r.</a:t>
            </a:r>
          </a:p>
          <a:p>
            <a:r>
              <a:rPr lang="fr-FR" dirty="0"/>
              <a:t>En revanche, peu de modifications du traitement ARV à base de RAL quand la femme est déjà sous RAL au moment de la conception (66 % des 103 femmes qui étaient déjà sous RAL au moment de la conception ont gardé le même traitement pendant toute la grossesse).</a:t>
            </a:r>
          </a:p>
          <a:p>
            <a:endParaRPr lang="fr-FR" dirty="0"/>
          </a:p>
        </p:txBody>
      </p:sp>
    </p:spTree>
    <p:extLst>
      <p:ext uri="{BB962C8B-B14F-4D97-AF65-F5344CB8AC3E}">
        <p14:creationId xmlns:p14="http://schemas.microsoft.com/office/powerpoint/2010/main" val="249534747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417166515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79470">
              <a:defRPr/>
            </a:pPr>
            <a:r>
              <a:rPr lang="fr-FR" dirty="0"/>
              <a:t>Augmentation progressive</a:t>
            </a:r>
            <a:r>
              <a:rPr lang="fr-FR" baseline="0" dirty="0"/>
              <a:t> de l’utilisation de RAL, pendant la grossesse, entre 2008 et 2016.</a:t>
            </a:r>
            <a:endParaRPr lang="fr-FR" dirty="0"/>
          </a:p>
          <a:p>
            <a:pPr marL="0" marR="0" indent="0" algn="l" defTabSz="914400" rtl="0" eaLnBrk="0" fontAlgn="base" latinLnBrk="0" hangingPunct="0">
              <a:lnSpc>
                <a:spcPct val="100000"/>
              </a:lnSpc>
              <a:spcBef>
                <a:spcPct val="30000"/>
              </a:spcBef>
              <a:spcAft>
                <a:spcPct val="0"/>
              </a:spcAft>
              <a:buClrTx/>
              <a:buSzTx/>
              <a:buFontTx/>
              <a:buNone/>
              <a:tabLst/>
              <a:defRPr/>
            </a:pPr>
            <a:r>
              <a:rPr lang="fr-FR" dirty="0"/>
              <a:t>Données rassurantes sur l’utilisation</a:t>
            </a:r>
            <a:r>
              <a:rPr lang="fr-FR" baseline="0" dirty="0"/>
              <a:t> de RAL au 1</a:t>
            </a:r>
            <a:r>
              <a:rPr lang="fr-FR" baseline="30000" dirty="0"/>
              <a:t>er</a:t>
            </a:r>
            <a:r>
              <a:rPr lang="fr-FR" baseline="0" dirty="0"/>
              <a:t> trimestre de la grossesse.</a:t>
            </a:r>
            <a:r>
              <a:rPr lang="fr-FR" dirty="0"/>
              <a:t> </a:t>
            </a:r>
          </a:p>
          <a:p>
            <a:pPr marL="0" marR="0" indent="0" algn="l" defTabSz="914400" rtl="0" eaLnBrk="0" fontAlgn="base" latinLnBrk="0" hangingPunct="0">
              <a:lnSpc>
                <a:spcPct val="100000"/>
              </a:lnSpc>
              <a:spcBef>
                <a:spcPct val="30000"/>
              </a:spcBef>
              <a:spcAft>
                <a:spcPct val="0"/>
              </a:spcAft>
              <a:buClrTx/>
              <a:buSzTx/>
              <a:buFontTx/>
              <a:buNone/>
              <a:tabLst/>
              <a:defRPr/>
            </a:pPr>
            <a:endParaRPr lang="fr-FR" dirty="0"/>
          </a:p>
          <a:p>
            <a:pPr marL="0" marR="0" indent="0" algn="l" defTabSz="914400" rtl="0" eaLnBrk="0" fontAlgn="base" latinLnBrk="0" hangingPunct="0">
              <a:lnSpc>
                <a:spcPct val="100000"/>
              </a:lnSpc>
              <a:spcBef>
                <a:spcPct val="30000"/>
              </a:spcBef>
              <a:spcAft>
                <a:spcPct val="0"/>
              </a:spcAft>
              <a:buClrTx/>
              <a:buSzTx/>
              <a:buFontTx/>
              <a:buNone/>
              <a:tabLst/>
              <a:defRPr/>
            </a:pPr>
            <a:r>
              <a:rPr lang="fr-FR" i="1" dirty="0"/>
              <a:t>EUROCAT : </a:t>
            </a:r>
            <a:r>
              <a:rPr lang="fr-FR" i="1" dirty="0" err="1"/>
              <a:t>European</a:t>
            </a:r>
            <a:r>
              <a:rPr lang="fr-FR" i="1" dirty="0"/>
              <a:t> surveillance of </a:t>
            </a:r>
            <a:r>
              <a:rPr lang="fr-FR" i="1" dirty="0" err="1"/>
              <a:t>congenital</a:t>
            </a:r>
            <a:r>
              <a:rPr lang="fr-FR" i="1" dirty="0"/>
              <a:t> anomalies.</a:t>
            </a:r>
          </a:p>
          <a:p>
            <a:endParaRPr lang="fr-FR" i="1" dirty="0"/>
          </a:p>
        </p:txBody>
      </p:sp>
    </p:spTree>
    <p:extLst>
      <p:ext uri="{BB962C8B-B14F-4D97-AF65-F5344CB8AC3E}">
        <p14:creationId xmlns:p14="http://schemas.microsoft.com/office/powerpoint/2010/main" val="350429957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Essai conduit en</a:t>
            </a:r>
            <a:r>
              <a:rPr lang="fr-FR" baseline="0" dirty="0"/>
              <a:t> Afrique du Sud et en Ouganda.</a:t>
            </a:r>
            <a:endParaRPr lang="fr-FR" dirty="0"/>
          </a:p>
        </p:txBody>
      </p:sp>
    </p:spTree>
    <p:extLst>
      <p:ext uri="{BB962C8B-B14F-4D97-AF65-F5344CB8AC3E}">
        <p14:creationId xmlns:p14="http://schemas.microsoft.com/office/powerpoint/2010/main" val="214489473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10256880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77706033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89700009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164901" indent="-164901">
              <a:buFont typeface="Arial" panose="020B0604020202020204" pitchFamily="34" charset="0"/>
              <a:buChar char="•"/>
            </a:pPr>
            <a:r>
              <a:rPr lang="fr-FR" dirty="0"/>
              <a:t>Augmentation, dès la naissance, des marqueurs d’inflammation et d’activation </a:t>
            </a:r>
            <a:r>
              <a:rPr lang="fr-FR" dirty="0" err="1"/>
              <a:t>monocytaire</a:t>
            </a:r>
            <a:r>
              <a:rPr lang="fr-FR" dirty="0"/>
              <a:t> chez les enfants exposés non-infectés par rapport aux non-exposés.</a:t>
            </a:r>
          </a:p>
          <a:p>
            <a:pPr marL="164901" indent="-164901">
              <a:buFont typeface="Arial" panose="020B0604020202020204" pitchFamily="34" charset="0"/>
              <a:buChar char="•"/>
            </a:pPr>
            <a:r>
              <a:rPr lang="fr-FR" dirty="0"/>
              <a:t>Cette augmentation peut persister jusqu’à 6 mois de vie.</a:t>
            </a:r>
          </a:p>
          <a:p>
            <a:endParaRPr lang="fr-FR" dirty="0"/>
          </a:p>
        </p:txBody>
      </p:sp>
    </p:spTree>
    <p:extLst>
      <p:ext uri="{BB962C8B-B14F-4D97-AF65-F5344CB8AC3E}">
        <p14:creationId xmlns:p14="http://schemas.microsoft.com/office/powerpoint/2010/main" val="326376257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244452580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Vérification diminution mortalité à 6 et 12 mois.</a:t>
            </a:r>
          </a:p>
        </p:txBody>
      </p:sp>
    </p:spTree>
    <p:extLst>
      <p:ext uri="{BB962C8B-B14F-4D97-AF65-F5344CB8AC3E}">
        <p14:creationId xmlns:p14="http://schemas.microsoft.com/office/powerpoint/2010/main" val="37296776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Tree>
    <p:extLst>
      <p:ext uri="{BB962C8B-B14F-4D97-AF65-F5344CB8AC3E}">
        <p14:creationId xmlns:p14="http://schemas.microsoft.com/office/powerpoint/2010/main" val="383838021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23080235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45894786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09016099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Cette étude montre</a:t>
            </a:r>
            <a:r>
              <a:rPr lang="fr-FR" baseline="0" dirty="0"/>
              <a:t> de manière non univoque le bénéfice du test de screening urine-LAM et urine-</a:t>
            </a:r>
            <a:r>
              <a:rPr lang="fr-FR" baseline="0" dirty="0" err="1"/>
              <a:t>Xpert</a:t>
            </a:r>
            <a:r>
              <a:rPr lang="fr-FR" baseline="0" dirty="0"/>
              <a:t> :</a:t>
            </a:r>
          </a:p>
          <a:p>
            <a:pPr marL="164901" indent="-164901">
              <a:buFont typeface="Arial" panose="020B0604020202020204" pitchFamily="34" charset="0"/>
              <a:buChar char="•"/>
            </a:pPr>
            <a:r>
              <a:rPr lang="fr-FR" baseline="0" dirty="0"/>
              <a:t>pour le dépistage de la tuberculose dans une population de patients VIH à haute prévalence de tuberculose ;</a:t>
            </a:r>
          </a:p>
          <a:p>
            <a:pPr marL="164901" indent="-164901">
              <a:buFont typeface="Arial" panose="020B0604020202020204" pitchFamily="34" charset="0"/>
              <a:buChar char="•"/>
            </a:pPr>
            <a:r>
              <a:rPr lang="fr-FR" baseline="0" dirty="0"/>
              <a:t>pour réduire la mortalité chez les patients avec hémoglobine &lt; 8 g/dl, ou CD4 &lt; 100/mm</a:t>
            </a:r>
            <a:r>
              <a:rPr lang="fr-FR" baseline="30000" dirty="0"/>
              <a:t>3</a:t>
            </a:r>
            <a:r>
              <a:rPr lang="fr-FR" baseline="0" dirty="0"/>
              <a:t> ou avec suspicion clinique de tuberculose.</a:t>
            </a:r>
          </a:p>
          <a:p>
            <a:r>
              <a:rPr lang="fr-FR" baseline="0" dirty="0"/>
              <a:t>L’OMS ne recommande </a:t>
            </a:r>
            <a:r>
              <a:rPr lang="fr-FR" dirty="0"/>
              <a:t>pas actuellement </a:t>
            </a:r>
            <a:r>
              <a:rPr lang="fr-FR" baseline="0" dirty="0"/>
              <a:t>(2018) l’utilisation du test urinaire LAM pour le dépistage de la tuberculose : cette étude amène à discuter cette recommandation.</a:t>
            </a:r>
            <a:endParaRPr lang="fr-FR" dirty="0"/>
          </a:p>
        </p:txBody>
      </p:sp>
    </p:spTree>
    <p:extLst>
      <p:ext uri="{BB962C8B-B14F-4D97-AF65-F5344CB8AC3E}">
        <p14:creationId xmlns:p14="http://schemas.microsoft.com/office/powerpoint/2010/main" val="175809975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38845995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0772316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61772547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17995427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Etude réalisée au Pérou.</a:t>
            </a:r>
          </a:p>
        </p:txBody>
      </p:sp>
    </p:spTree>
    <p:extLst>
      <p:ext uri="{BB962C8B-B14F-4D97-AF65-F5344CB8AC3E}">
        <p14:creationId xmlns:p14="http://schemas.microsoft.com/office/powerpoint/2010/main" val="60010995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592025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i="0" dirty="0"/>
              <a:t>Cas rapportés de </a:t>
            </a:r>
            <a:r>
              <a:rPr lang="fr-FR" i="0" baseline="0" dirty="0"/>
              <a:t>sélection de E157Q à l’échec de RAL : </a:t>
            </a:r>
          </a:p>
          <a:p>
            <a:pPr marL="171450" indent="-171450">
              <a:buFont typeface="Arial" panose="020B0604020202020204" pitchFamily="34" charset="0"/>
              <a:buChar char="•"/>
            </a:pPr>
            <a:r>
              <a:rPr lang="fr-FR" i="1" dirty="0"/>
              <a:t>Malet I, </a:t>
            </a:r>
            <a:r>
              <a:rPr lang="fr-FR" i="1" dirty="0" err="1"/>
              <a:t>Delelis</a:t>
            </a:r>
            <a:r>
              <a:rPr lang="fr-FR" i="1" dirty="0"/>
              <a:t> O, </a:t>
            </a:r>
            <a:r>
              <a:rPr lang="fr-FR" i="1" dirty="0" err="1"/>
              <a:t>Valantin</a:t>
            </a:r>
            <a:r>
              <a:rPr lang="fr-FR" i="1" dirty="0"/>
              <a:t> M-A et al. Mutations </a:t>
            </a:r>
            <a:r>
              <a:rPr lang="fr-FR" i="1" dirty="0" err="1"/>
              <a:t>associated</a:t>
            </a:r>
            <a:r>
              <a:rPr lang="fr-FR" i="1" dirty="0"/>
              <a:t> </a:t>
            </a:r>
            <a:r>
              <a:rPr lang="fr-FR" i="1" dirty="0" err="1"/>
              <a:t>with</a:t>
            </a:r>
            <a:r>
              <a:rPr lang="fr-FR" i="1" dirty="0"/>
              <a:t> </a:t>
            </a:r>
            <a:r>
              <a:rPr lang="fr-FR" i="1" dirty="0" err="1"/>
              <a:t>failure</a:t>
            </a:r>
            <a:r>
              <a:rPr lang="fr-FR" i="1" dirty="0"/>
              <a:t> of </a:t>
            </a:r>
            <a:r>
              <a:rPr lang="fr-FR" i="1" dirty="0" err="1"/>
              <a:t>raltegravir</a:t>
            </a:r>
            <a:r>
              <a:rPr lang="fr-FR" i="1" dirty="0"/>
              <a:t> </a:t>
            </a:r>
            <a:r>
              <a:rPr lang="fr-FR" i="1" dirty="0" err="1"/>
              <a:t>treatment</a:t>
            </a:r>
            <a:r>
              <a:rPr lang="fr-FR" i="1" dirty="0"/>
              <a:t> affect </a:t>
            </a:r>
            <a:r>
              <a:rPr lang="fr-FR" i="1" dirty="0" err="1"/>
              <a:t>integrase</a:t>
            </a:r>
            <a:r>
              <a:rPr lang="fr-FR" i="1" dirty="0"/>
              <a:t> </a:t>
            </a:r>
            <a:r>
              <a:rPr lang="fr-FR" i="1" dirty="0" err="1"/>
              <a:t>sensitivity</a:t>
            </a:r>
            <a:r>
              <a:rPr lang="fr-FR" i="1" dirty="0"/>
              <a:t> to the </a:t>
            </a:r>
            <a:r>
              <a:rPr lang="fr-FR" i="1" dirty="0" err="1"/>
              <a:t>inhibitor</a:t>
            </a:r>
            <a:r>
              <a:rPr lang="fr-FR" i="1" dirty="0"/>
              <a:t> in vitro. </a:t>
            </a:r>
            <a:r>
              <a:rPr lang="fr-FR" i="1" dirty="0" err="1"/>
              <a:t>Antimicrob</a:t>
            </a:r>
            <a:r>
              <a:rPr lang="fr-FR" i="1" dirty="0"/>
              <a:t> Agents </a:t>
            </a:r>
            <a:r>
              <a:rPr lang="fr-FR" i="1" dirty="0" err="1"/>
              <a:t>Chemother</a:t>
            </a:r>
            <a:r>
              <a:rPr lang="fr-FR" i="1" dirty="0"/>
              <a:t> 2008;52:1351–8.</a:t>
            </a:r>
          </a:p>
          <a:p>
            <a:pPr marL="171450" indent="-171450">
              <a:buFont typeface="Arial" panose="020B0604020202020204" pitchFamily="34" charset="0"/>
              <a:buChar char="•"/>
            </a:pPr>
            <a:r>
              <a:rPr lang="fr-FR" i="1" dirty="0" err="1"/>
              <a:t>Ghosn</a:t>
            </a:r>
            <a:r>
              <a:rPr lang="fr-FR" i="1" dirty="0"/>
              <a:t> J, Mazet A-A, </a:t>
            </a:r>
            <a:r>
              <a:rPr lang="fr-FR" i="1" dirty="0" err="1"/>
              <a:t>Avettand-Fenoel</a:t>
            </a:r>
            <a:r>
              <a:rPr lang="fr-FR" i="1" dirty="0"/>
              <a:t> V et al. Rapid </a:t>
            </a:r>
            <a:r>
              <a:rPr lang="fr-FR" i="1" dirty="0" err="1"/>
              <a:t>selection</a:t>
            </a:r>
            <a:r>
              <a:rPr lang="fr-FR" i="1" dirty="0"/>
              <a:t> and </a:t>
            </a:r>
            <a:r>
              <a:rPr lang="fr-FR" i="1" dirty="0" err="1"/>
              <a:t>archiving</a:t>
            </a:r>
            <a:r>
              <a:rPr lang="fr-FR" i="1" dirty="0"/>
              <a:t> of mutation E157Q in HIV-1 DNA </a:t>
            </a:r>
            <a:r>
              <a:rPr lang="fr-FR" i="1" dirty="0" err="1"/>
              <a:t>during</a:t>
            </a:r>
            <a:r>
              <a:rPr lang="fr-FR" i="1" dirty="0"/>
              <a:t> short-</a:t>
            </a:r>
            <a:r>
              <a:rPr lang="fr-FR" i="1" dirty="0" err="1"/>
              <a:t>term</a:t>
            </a:r>
            <a:r>
              <a:rPr lang="fr-FR" i="1" dirty="0"/>
              <a:t> </a:t>
            </a:r>
            <a:r>
              <a:rPr lang="fr-FR" i="1" dirty="0" err="1"/>
              <a:t>low-level</a:t>
            </a:r>
            <a:r>
              <a:rPr lang="fr-FR" i="1" dirty="0"/>
              <a:t> </a:t>
            </a:r>
            <a:r>
              <a:rPr lang="fr-FR" i="1" dirty="0" err="1"/>
              <a:t>replication</a:t>
            </a:r>
            <a:r>
              <a:rPr lang="fr-FR" i="1" dirty="0"/>
              <a:t> on a </a:t>
            </a:r>
            <a:r>
              <a:rPr lang="fr-FR" i="1" dirty="0" err="1"/>
              <a:t>raltegravir-containing</a:t>
            </a:r>
            <a:r>
              <a:rPr lang="fr-FR" i="1" dirty="0"/>
              <a:t> </a:t>
            </a:r>
            <a:r>
              <a:rPr lang="fr-FR" i="1" dirty="0" err="1"/>
              <a:t>regimen</a:t>
            </a:r>
            <a:r>
              <a:rPr lang="fr-FR" i="1" dirty="0"/>
              <a:t>. J </a:t>
            </a:r>
            <a:r>
              <a:rPr lang="fr-FR" i="1" dirty="0" err="1"/>
              <a:t>Antimicrob</a:t>
            </a:r>
            <a:r>
              <a:rPr lang="fr-FR" i="1" dirty="0"/>
              <a:t> </a:t>
            </a:r>
            <a:r>
              <a:rPr lang="fr-FR" i="1" dirty="0" err="1"/>
              <a:t>Chemother</a:t>
            </a:r>
            <a:r>
              <a:rPr lang="fr-FR" i="1" dirty="0"/>
              <a:t> 2009;64:433–4. </a:t>
            </a:r>
          </a:p>
          <a:p>
            <a:endParaRPr lang="fr-FR" i="1" dirty="0"/>
          </a:p>
        </p:txBody>
      </p:sp>
    </p:spTree>
    <p:extLst>
      <p:ext uri="{BB962C8B-B14F-4D97-AF65-F5344CB8AC3E}">
        <p14:creationId xmlns:p14="http://schemas.microsoft.com/office/powerpoint/2010/main" val="279407538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13858785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Pays</a:t>
            </a:r>
            <a:r>
              <a:rPr lang="fr-FR" baseline="0" dirty="0"/>
              <a:t> participants : Afrique du Sud, Pérou, Botswana, Haïti, Thaïlande, Malawi, Brésil, Kenya, Zimbabwe, Etats-Unis.</a:t>
            </a:r>
            <a:endParaRPr lang="fr-FR" dirty="0"/>
          </a:p>
        </p:txBody>
      </p:sp>
    </p:spTree>
    <p:extLst>
      <p:ext uri="{BB962C8B-B14F-4D97-AF65-F5344CB8AC3E}">
        <p14:creationId xmlns:p14="http://schemas.microsoft.com/office/powerpoint/2010/main" val="67332945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Parmi les patients avec tuberculose, testés pour la sensibilité du BK (12/33 INH 9M et 15/21 INH/</a:t>
            </a:r>
            <a:r>
              <a:rPr lang="fr-FR" dirty="0" err="1"/>
              <a:t>rifapentine</a:t>
            </a:r>
            <a:r>
              <a:rPr lang="fr-FR" dirty="0"/>
              <a:t> 1M)</a:t>
            </a:r>
            <a:r>
              <a:rPr lang="fr-FR" baseline="0" dirty="0"/>
              <a:t> on observe :</a:t>
            </a:r>
            <a:endParaRPr lang="fr-FR" dirty="0"/>
          </a:p>
          <a:p>
            <a:pPr marL="164901" indent="-164901">
              <a:buFont typeface="Arial" panose="020B0604020202020204" pitchFamily="34" charset="0"/>
              <a:buChar char="•"/>
            </a:pPr>
            <a:r>
              <a:rPr lang="fr-FR" dirty="0"/>
              <a:t>Résistance à INH chez respectivement 1/12 et 2/15.</a:t>
            </a:r>
          </a:p>
          <a:p>
            <a:pPr marL="164901" indent="-164901">
              <a:buFont typeface="Arial" panose="020B0604020202020204" pitchFamily="34" charset="0"/>
              <a:buChar char="•"/>
            </a:pPr>
            <a:r>
              <a:rPr lang="fr-FR" dirty="0"/>
              <a:t>Résistance</a:t>
            </a:r>
            <a:r>
              <a:rPr lang="fr-FR" baseline="0" dirty="0"/>
              <a:t> à RIF chez respectivement 1/12 et 1/15.</a:t>
            </a:r>
            <a:endParaRPr lang="fr-FR" dirty="0"/>
          </a:p>
        </p:txBody>
      </p:sp>
    </p:spTree>
    <p:extLst>
      <p:ext uri="{BB962C8B-B14F-4D97-AF65-F5344CB8AC3E}">
        <p14:creationId xmlns:p14="http://schemas.microsoft.com/office/powerpoint/2010/main" val="140676841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362347837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68491690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3899669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368509105"/>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28630512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Une étude, réalisée au sein de la cohorte suisse </a:t>
            </a:r>
            <a:r>
              <a:rPr lang="fr-FR" i="1" dirty="0"/>
              <a:t>(Salazar-</a:t>
            </a:r>
            <a:r>
              <a:rPr lang="fr-FR" i="1" dirty="0" err="1"/>
              <a:t>Vizcaya</a:t>
            </a:r>
            <a:r>
              <a:rPr lang="fr-FR" i="1" dirty="0"/>
              <a:t> L, CROI</a:t>
            </a:r>
            <a:r>
              <a:rPr lang="fr-FR" i="1" baseline="0" dirty="0"/>
              <a:t> 2018, Abs. 130</a:t>
            </a:r>
            <a:r>
              <a:rPr lang="fr-FR" i="1" dirty="0"/>
              <a:t>)</a:t>
            </a:r>
            <a:r>
              <a:rPr lang="fr-FR" dirty="0"/>
              <a:t> met en évidence qu’environ un tiers des transmissions VHC chez les HSH en Suisse se produit avec des personnes résidant dans un autre pays d’Europe, témoignant</a:t>
            </a:r>
            <a:r>
              <a:rPr lang="fr-FR" baseline="0" dirty="0"/>
              <a:t> de « l’internationalisation » de l’épidémie chez les HSH.</a:t>
            </a:r>
            <a:endParaRPr lang="fr-FR" dirty="0"/>
          </a:p>
        </p:txBody>
      </p:sp>
    </p:spTree>
    <p:extLst>
      <p:ext uri="{BB962C8B-B14F-4D97-AF65-F5344CB8AC3E}">
        <p14:creationId xmlns:p14="http://schemas.microsoft.com/office/powerpoint/2010/main" val="593743941"/>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SHCS : </a:t>
            </a:r>
            <a:r>
              <a:rPr lang="fr-FR" dirty="0" err="1"/>
              <a:t>Swiss</a:t>
            </a:r>
            <a:r>
              <a:rPr lang="fr-FR" dirty="0"/>
              <a:t> HIV </a:t>
            </a:r>
            <a:r>
              <a:rPr lang="fr-FR" dirty="0" err="1"/>
              <a:t>Cohort</a:t>
            </a:r>
            <a:r>
              <a:rPr lang="fr-FR" baseline="0" dirty="0"/>
              <a:t> </a:t>
            </a:r>
            <a:r>
              <a:rPr lang="fr-FR" baseline="0" dirty="0" err="1"/>
              <a:t>Study</a:t>
            </a:r>
            <a:r>
              <a:rPr lang="fr-FR" baseline="0" dirty="0"/>
              <a:t>.</a:t>
            </a:r>
            <a:endParaRPr lang="fr-FR" dirty="0"/>
          </a:p>
        </p:txBody>
      </p:sp>
    </p:spTree>
    <p:extLst>
      <p:ext uri="{BB962C8B-B14F-4D97-AF65-F5344CB8AC3E}">
        <p14:creationId xmlns:p14="http://schemas.microsoft.com/office/powerpoint/2010/main" val="5342488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56052492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07728703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77805294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GLE/PIB</a:t>
            </a:r>
            <a:r>
              <a:rPr lang="fr-FR" baseline="0" dirty="0"/>
              <a:t> : </a:t>
            </a:r>
            <a:r>
              <a:rPr lang="fr-FR" baseline="0" dirty="0" err="1"/>
              <a:t>Maviret</a:t>
            </a:r>
            <a:r>
              <a:rPr lang="fr-FR" baseline="30000" dirty="0"/>
              <a:t>®</a:t>
            </a:r>
            <a:r>
              <a:rPr lang="fr-FR" dirty="0"/>
              <a:t>.</a:t>
            </a:r>
            <a:endParaRPr lang="fr-FR" baseline="30000" dirty="0"/>
          </a:p>
        </p:txBody>
      </p:sp>
    </p:spTree>
    <p:extLst>
      <p:ext uri="{BB962C8B-B14F-4D97-AF65-F5344CB8AC3E}">
        <p14:creationId xmlns:p14="http://schemas.microsoft.com/office/powerpoint/2010/main" val="197234536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24932322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73915139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81925359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86486835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14341055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42915330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7478234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14911347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La sous-étude de réactivité plaquettaire a été réalisé</a:t>
            </a:r>
            <a:r>
              <a:rPr lang="fr-FR" baseline="0" dirty="0"/>
              <a:t> dans les centres de Dublin et de Londres. </a:t>
            </a:r>
            <a:endParaRPr lang="fr-FR" dirty="0"/>
          </a:p>
        </p:txBody>
      </p:sp>
    </p:spTree>
    <p:extLst>
      <p:ext uri="{BB962C8B-B14F-4D97-AF65-F5344CB8AC3E}">
        <p14:creationId xmlns:p14="http://schemas.microsoft.com/office/powerpoint/2010/main" val="51380768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69638713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64222346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15466104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Ces résultats sont à prendre avec beaucoup de réserve :</a:t>
            </a:r>
          </a:p>
          <a:p>
            <a:pPr marL="164901" indent="-164901">
              <a:buFont typeface="Arial" panose="020B0604020202020204" pitchFamily="34" charset="0"/>
              <a:buChar char="•"/>
            </a:pPr>
            <a:r>
              <a:rPr lang="fr-FR" dirty="0"/>
              <a:t>Population très particulière (Vétérans, Etats-Unis</a:t>
            </a:r>
            <a:r>
              <a:rPr lang="fr-FR" baseline="0" dirty="0"/>
              <a:t>).</a:t>
            </a:r>
          </a:p>
          <a:p>
            <a:pPr marL="164901" indent="-164901">
              <a:buFont typeface="Arial" panose="020B0604020202020204" pitchFamily="34" charset="0"/>
              <a:buChar char="•"/>
            </a:pPr>
            <a:r>
              <a:rPr lang="fr-FR" baseline="0" dirty="0"/>
              <a:t>Nombreuses </a:t>
            </a:r>
            <a:r>
              <a:rPr lang="fr-FR" baseline="0" dirty="0" err="1"/>
              <a:t>co-morbidités</a:t>
            </a:r>
            <a:r>
              <a:rPr lang="fr-FR" baseline="0" dirty="0"/>
              <a:t> interférentes pouvant laisser persister des facteurs de confusion malgré le score de propension.</a:t>
            </a:r>
          </a:p>
          <a:p>
            <a:pPr marL="164901" indent="-164901">
              <a:buFont typeface="Arial" panose="020B0604020202020204" pitchFamily="34" charset="0"/>
              <a:buChar char="•"/>
            </a:pPr>
            <a:r>
              <a:rPr lang="fr-FR" baseline="0" dirty="0"/>
              <a:t>La réduction du risque de cancer sida sous statine est significative chez les non VIH, mais pas chez les patients VIH !</a:t>
            </a:r>
          </a:p>
          <a:p>
            <a:pPr marL="164901" indent="-164901" defTabSz="879470">
              <a:buFont typeface="Arial" panose="020B0604020202020204" pitchFamily="34" charset="0"/>
              <a:buChar char="•"/>
              <a:defRPr/>
            </a:pPr>
            <a:r>
              <a:rPr lang="fr-FR" dirty="0"/>
              <a:t>De</a:t>
            </a:r>
            <a:r>
              <a:rPr lang="fr-FR" baseline="0" dirty="0"/>
              <a:t> même, les cancers </a:t>
            </a:r>
            <a:r>
              <a:rPr lang="fr-FR" baseline="0" dirty="0" err="1"/>
              <a:t>viro</a:t>
            </a:r>
            <a:r>
              <a:rPr lang="fr-FR" baseline="0" dirty="0"/>
              <a:t>-induits sont significativement en cas de traitement par statine chez les non VIH, mais pas chez les patients VIH !</a:t>
            </a:r>
          </a:p>
          <a:p>
            <a:pPr marL="164901" indent="-164901">
              <a:buFontTx/>
              <a:buChar char="-"/>
            </a:pPr>
            <a:endParaRPr lang="fr-FR" dirty="0"/>
          </a:p>
        </p:txBody>
      </p:sp>
    </p:spTree>
    <p:extLst>
      <p:ext uri="{BB962C8B-B14F-4D97-AF65-F5344CB8AC3E}">
        <p14:creationId xmlns:p14="http://schemas.microsoft.com/office/powerpoint/2010/main" val="21734574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sz="1000" dirty="0"/>
              <a:t>CITN-12 : </a:t>
            </a:r>
            <a:r>
              <a:rPr lang="fr-FR" sz="1000" i="1" dirty="0"/>
              <a:t>Cancer </a:t>
            </a:r>
            <a:r>
              <a:rPr lang="fr-FR" sz="1000" i="1" dirty="0" err="1"/>
              <a:t>Immunotherapy</a:t>
            </a:r>
            <a:r>
              <a:rPr lang="fr-FR" sz="1000" i="1" dirty="0"/>
              <a:t> Trials Network.</a:t>
            </a:r>
          </a:p>
          <a:p>
            <a:endParaRPr lang="fr-FR" i="1" dirty="0"/>
          </a:p>
          <a:p>
            <a:r>
              <a:rPr lang="fr-FR" dirty="0"/>
              <a:t>La chimiothérapie anti PD-1, dans ses indications semble pouvoir être proposée chez les patients VIH avec cancer. </a:t>
            </a:r>
          </a:p>
          <a:p>
            <a:r>
              <a:rPr lang="fr-FR" dirty="0"/>
              <a:t>Un essai avec le </a:t>
            </a:r>
            <a:r>
              <a:rPr lang="fr-FR" dirty="0" err="1"/>
              <a:t>pembrolizumab</a:t>
            </a:r>
            <a:r>
              <a:rPr lang="fr-FR" dirty="0"/>
              <a:t> comme première ligne de chimiothérapie chez les patients avec sarcome de Kaposi doit débuter en 2018.</a:t>
            </a:r>
          </a:p>
        </p:txBody>
      </p:sp>
    </p:spTree>
    <p:extLst>
      <p:ext uri="{BB962C8B-B14F-4D97-AF65-F5344CB8AC3E}">
        <p14:creationId xmlns:p14="http://schemas.microsoft.com/office/powerpoint/2010/main" val="110906739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02345017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195059184"/>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Sur</a:t>
            </a:r>
            <a:r>
              <a:rPr lang="fr-FR" baseline="0" dirty="0"/>
              <a:t> le graphique : </a:t>
            </a:r>
          </a:p>
          <a:p>
            <a:pPr marL="171450" indent="-171450">
              <a:buFont typeface="Arial" panose="020B0604020202020204" pitchFamily="34" charset="0"/>
              <a:buChar char="•"/>
            </a:pPr>
            <a:r>
              <a:rPr lang="fr-FR" baseline="0" dirty="0"/>
              <a:t>le</a:t>
            </a:r>
            <a:r>
              <a:rPr lang="fr-FR" dirty="0"/>
              <a:t>s histogrammes</a:t>
            </a:r>
            <a:r>
              <a:rPr lang="fr-FR" baseline="0" dirty="0"/>
              <a:t> </a:t>
            </a:r>
            <a:r>
              <a:rPr lang="fr-FR" dirty="0"/>
              <a:t>indiquent le pourcentage de détectabilité ; </a:t>
            </a:r>
          </a:p>
          <a:p>
            <a:pPr marL="171450" indent="-171450">
              <a:buFont typeface="Arial" panose="020B0604020202020204" pitchFamily="34" charset="0"/>
              <a:buChar char="•"/>
            </a:pPr>
            <a:r>
              <a:rPr lang="fr-FR" dirty="0"/>
              <a:t>les traits représentent l’IC 95 %.</a:t>
            </a:r>
          </a:p>
          <a:p>
            <a:r>
              <a:rPr lang="fr-FR" dirty="0"/>
              <a:t>AC = associé aux cellules.</a:t>
            </a:r>
          </a:p>
          <a:p>
            <a:endParaRPr lang="fr-FR" dirty="0"/>
          </a:p>
        </p:txBody>
      </p:sp>
      <p:sp>
        <p:nvSpPr>
          <p:cNvPr id="5" name="Espace réservé de l'image des diapositives 4">
            <a:extLst>
              <a:ext uri="{FF2B5EF4-FFF2-40B4-BE49-F238E27FC236}">
                <a16:creationId xmlns:a16="http://schemas.microsoft.com/office/drawing/2014/main" id="{EF954E00-4EE5-4F49-B47B-A7E077463DC4}"/>
              </a:ext>
            </a:extLst>
          </p:cNvPr>
          <p:cNvSpPr>
            <a:spLocks noGrp="1" noRot="1" noChangeAspect="1"/>
          </p:cNvSpPr>
          <p:nvPr>
            <p:ph type="sldImg"/>
          </p:nvPr>
        </p:nvSpPr>
        <p:spPr/>
      </p:sp>
    </p:spTree>
    <p:extLst>
      <p:ext uri="{BB962C8B-B14F-4D97-AF65-F5344CB8AC3E}">
        <p14:creationId xmlns:p14="http://schemas.microsoft.com/office/powerpoint/2010/main" val="152701419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6774242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13283450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12276465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11896238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57636127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66488140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91100761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662568387"/>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84155074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01361615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56625599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1884425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a:t>Les</a:t>
            </a:r>
            <a:r>
              <a:rPr lang="fr-FR" baseline="0"/>
              <a:t> concentrations d’INI étaient efficaces dans le groupe succès et dans le groupe échec.</a:t>
            </a:r>
            <a:endParaRPr lang="fr-FR"/>
          </a:p>
        </p:txBody>
      </p:sp>
    </p:spTree>
    <p:extLst>
      <p:ext uri="{BB962C8B-B14F-4D97-AF65-F5344CB8AC3E}">
        <p14:creationId xmlns:p14="http://schemas.microsoft.com/office/powerpoint/2010/main" val="307938154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CI</a:t>
            </a:r>
            <a:r>
              <a:rPr lang="fr-FR" baseline="-25000" dirty="0"/>
              <a:t>90</a:t>
            </a:r>
            <a:r>
              <a:rPr lang="fr-FR" dirty="0"/>
              <a:t>-AP : concentration inhibitrice 90 % ajustée aux protéines plasmatiques.</a:t>
            </a:r>
          </a:p>
        </p:txBody>
      </p:sp>
    </p:spTree>
    <p:extLst>
      <p:ext uri="{BB962C8B-B14F-4D97-AF65-F5344CB8AC3E}">
        <p14:creationId xmlns:p14="http://schemas.microsoft.com/office/powerpoint/2010/main" val="40177018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Pas de données présentées sur les réservoirs cellulaires</a:t>
            </a:r>
            <a:r>
              <a:rPr lang="fr-FR" baseline="0" dirty="0"/>
              <a:t> (PBMC) et ganglionnaires.</a:t>
            </a:r>
            <a:endParaRPr lang="fr-FR" dirty="0"/>
          </a:p>
        </p:txBody>
      </p:sp>
    </p:spTree>
    <p:extLst>
      <p:ext uri="{BB962C8B-B14F-4D97-AF65-F5344CB8AC3E}">
        <p14:creationId xmlns:p14="http://schemas.microsoft.com/office/powerpoint/2010/main" val="244173273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14902685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00765454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4716171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61877333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98099320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79562972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68591404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3128951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3608277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La région</a:t>
            </a:r>
            <a:r>
              <a:rPr lang="fr-FR" baseline="0" dirty="0"/>
              <a:t> 3’-PPT (ou </a:t>
            </a:r>
            <a:r>
              <a:rPr lang="fr-FR" baseline="0" dirty="0" err="1"/>
              <a:t>PolyPurine</a:t>
            </a:r>
            <a:r>
              <a:rPr lang="fr-FR" baseline="0" dirty="0"/>
              <a:t> Tract) sert d’initiation pour la </a:t>
            </a:r>
            <a:r>
              <a:rPr lang="fr-FR" baseline="0"/>
              <a:t>transcription inverse</a:t>
            </a:r>
            <a:r>
              <a:rPr lang="fr-FR" baseline="0" dirty="0"/>
              <a:t>.</a:t>
            </a:r>
          </a:p>
          <a:p>
            <a:r>
              <a:rPr lang="fr-FR" dirty="0"/>
              <a:t>Le virus</a:t>
            </a:r>
            <a:r>
              <a:rPr lang="fr-FR" baseline="0" dirty="0"/>
              <a:t> mutant catalytique correspond à une intégrase mutée dans son domaine catalytique, donc complétement inactive (contrôle positif d’intégrase mutante pour les expériences).</a:t>
            </a:r>
            <a:endParaRPr lang="fr-FR" dirty="0"/>
          </a:p>
        </p:txBody>
      </p:sp>
    </p:spTree>
    <p:extLst>
      <p:ext uri="{BB962C8B-B14F-4D97-AF65-F5344CB8AC3E}">
        <p14:creationId xmlns:p14="http://schemas.microsoft.com/office/powerpoint/2010/main" val="1613842149"/>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dirty="0"/>
              <a:t>La détection d’un inhibiteur de la </a:t>
            </a:r>
            <a:r>
              <a:rPr lang="fr-FR" dirty="0" err="1"/>
              <a:t>phosphodiestérase</a:t>
            </a:r>
            <a:r>
              <a:rPr lang="fr-FR" dirty="0"/>
              <a:t> de type 5 est retrouvée </a:t>
            </a:r>
            <a:r>
              <a:rPr lang="fr-FR"/>
              <a:t>chez 31</a:t>
            </a:r>
            <a:r>
              <a:rPr lang="fr-FR" baseline="0"/>
              <a:t> </a:t>
            </a:r>
            <a:r>
              <a:rPr lang="fr-FR"/>
              <a:t>participants </a:t>
            </a:r>
            <a:r>
              <a:rPr lang="fr-FR" dirty="0"/>
              <a:t>(45 %), une amphétamine ou dérivée chez 41 participants (60 %).</a:t>
            </a:r>
          </a:p>
          <a:p>
            <a:pPr eaLnBrk="1" hangingPunct="1">
              <a:spcBef>
                <a:spcPct val="0"/>
              </a:spcBef>
            </a:pPr>
            <a:endParaRPr lang="fr-FR" dirty="0"/>
          </a:p>
        </p:txBody>
      </p:sp>
    </p:spTree>
    <p:extLst>
      <p:ext uri="{BB962C8B-B14F-4D97-AF65-F5344CB8AC3E}">
        <p14:creationId xmlns:p14="http://schemas.microsoft.com/office/powerpoint/2010/main" val="363080931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3997833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Tree>
    <p:extLst>
      <p:ext uri="{BB962C8B-B14F-4D97-AF65-F5344CB8AC3E}">
        <p14:creationId xmlns:p14="http://schemas.microsoft.com/office/powerpoint/2010/main" val="21697213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22423099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79470">
              <a:defRPr/>
            </a:pPr>
            <a:r>
              <a:rPr lang="fr-FR" dirty="0"/>
              <a:t>Voir également l’étude de </a:t>
            </a:r>
            <a:r>
              <a:rPr lang="fr-FR" dirty="0" err="1"/>
              <a:t>Golub</a:t>
            </a:r>
            <a:r>
              <a:rPr lang="fr-FR" dirty="0"/>
              <a:t> SA, CROI 2018 Abs. 1025</a:t>
            </a:r>
            <a:r>
              <a:rPr lang="fr-FR" baseline="0" dirty="0"/>
              <a:t> : le nombre de partenaires, et non pas l’utilisation du préservatif, est associé à l’incidence des IST sous PrEP.</a:t>
            </a:r>
            <a:endParaRPr lang="fr-FR" dirty="0"/>
          </a:p>
          <a:p>
            <a:r>
              <a:rPr lang="fr-FR" dirty="0"/>
              <a:t>A noter, l’incidence élevée d’hépatite C aiguë dans cette cohorte de HSH sous PrEP à Amsterdam.</a:t>
            </a:r>
          </a:p>
        </p:txBody>
      </p:sp>
    </p:spTree>
    <p:extLst>
      <p:ext uri="{BB962C8B-B14F-4D97-AF65-F5344CB8AC3E}">
        <p14:creationId xmlns:p14="http://schemas.microsoft.com/office/powerpoint/2010/main" val="357470286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Lors d’une infection VHC aiguë, l’élévation des transaminases</a:t>
            </a:r>
            <a:r>
              <a:rPr lang="fr-FR" baseline="0" dirty="0"/>
              <a:t> est souvent retardée et précède l’apparition des anticorps (fenêtre sérologique).</a:t>
            </a:r>
            <a:r>
              <a:rPr lang="fr-FR" dirty="0"/>
              <a:t> Un diagnostic précoce permettrait de mettre en place des mesures de réduction des risques et un traitement anti-VHC afin de limiter les transmissions secondaires.</a:t>
            </a:r>
          </a:p>
          <a:p>
            <a:endParaRPr lang="fr-FR" dirty="0"/>
          </a:p>
        </p:txBody>
      </p:sp>
    </p:spTree>
    <p:extLst>
      <p:ext uri="{BB962C8B-B14F-4D97-AF65-F5344CB8AC3E}">
        <p14:creationId xmlns:p14="http://schemas.microsoft.com/office/powerpoint/2010/main" val="312182583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79470">
              <a:defRPr/>
            </a:pPr>
            <a:r>
              <a:rPr lang="fr-FR" dirty="0"/>
              <a:t>Il faut souligner l’importance de ces tests dans le contexte de l’épidémie VHC chez les HSH en France et en Europe.</a:t>
            </a:r>
          </a:p>
          <a:p>
            <a:endParaRPr lang="fr-FR" dirty="0"/>
          </a:p>
        </p:txBody>
      </p:sp>
    </p:spTree>
    <p:extLst>
      <p:ext uri="{BB962C8B-B14F-4D97-AF65-F5344CB8AC3E}">
        <p14:creationId xmlns:p14="http://schemas.microsoft.com/office/powerpoint/2010/main" val="2067555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88487769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13466626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Tree>
    <p:extLst>
      <p:ext uri="{BB962C8B-B14F-4D97-AF65-F5344CB8AC3E}">
        <p14:creationId xmlns:p14="http://schemas.microsoft.com/office/powerpoint/2010/main" val="9014722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698286132"/>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7995145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90806876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93622929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94515538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3468349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66144299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90814690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2524847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Les 441 diagnostics VIH proviennent</a:t>
            </a:r>
            <a:r>
              <a:rPr lang="fr-FR" baseline="0" dirty="0"/>
              <a:t> de 420 foyers sur les 6 660 visités, mettant en évidence une épidémie </a:t>
            </a:r>
            <a:r>
              <a:rPr lang="fr-FR" baseline="0" dirty="0" err="1"/>
              <a:t>hyperconcentrée</a:t>
            </a:r>
            <a:r>
              <a:rPr lang="fr-FR" baseline="0" dirty="0"/>
              <a:t> en micro-foyers.</a:t>
            </a:r>
            <a:endParaRPr lang="fr-FR" dirty="0"/>
          </a:p>
        </p:txBody>
      </p:sp>
    </p:spTree>
    <p:extLst>
      <p:ext uri="{BB962C8B-B14F-4D97-AF65-F5344CB8AC3E}">
        <p14:creationId xmlns:p14="http://schemas.microsoft.com/office/powerpoint/2010/main" val="142138194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Les taux de rétention et de</a:t>
            </a:r>
            <a:r>
              <a:rPr lang="fr-FR" baseline="0" dirty="0"/>
              <a:t> succès virologique sont significativement meilleurs dans le groupe Test and </a:t>
            </a:r>
            <a:r>
              <a:rPr lang="fr-FR" baseline="0" dirty="0" err="1"/>
              <a:t>Treat</a:t>
            </a:r>
            <a:r>
              <a:rPr lang="fr-FR" baseline="0" dirty="0"/>
              <a:t> le même jour à domicile. Cependant, cette stratégie a des limites, comme l’atteste la faible proportion de patients en succès virologique à M12 et est difficilement extrapolable à d’autres contextes socioéconomiques et épidémiologiques.</a:t>
            </a:r>
            <a:endParaRPr lang="fr-FR" dirty="0"/>
          </a:p>
        </p:txBody>
      </p:sp>
    </p:spTree>
    <p:extLst>
      <p:ext uri="{BB962C8B-B14F-4D97-AF65-F5344CB8AC3E}">
        <p14:creationId xmlns:p14="http://schemas.microsoft.com/office/powerpoint/2010/main" val="37221280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171450" indent="-171450" defTabSz="882213">
              <a:buFont typeface="Arial" panose="020B0604020202020204" pitchFamily="34" charset="0"/>
              <a:buChar char="•"/>
              <a:defRPr/>
            </a:pPr>
            <a:r>
              <a:rPr lang="fr-FR" dirty="0"/>
              <a:t>T97A : mutation de résistance</a:t>
            </a:r>
            <a:r>
              <a:rPr lang="fr-FR" baseline="0" dirty="0"/>
              <a:t> secondaire qui peut être présente en polymorphisme chez des patients naïfs d’INI.</a:t>
            </a:r>
          </a:p>
          <a:p>
            <a:pPr marL="171450" indent="-171450" defTabSz="882213">
              <a:buFont typeface="Arial" panose="020B0604020202020204" pitchFamily="34" charset="0"/>
              <a:buChar char="•"/>
              <a:defRPr/>
            </a:pPr>
            <a:r>
              <a:rPr lang="fr-FR" dirty="0"/>
              <a:t>Pour les IP,</a:t>
            </a:r>
            <a:r>
              <a:rPr lang="fr-FR" baseline="0" dirty="0"/>
              <a:t> uniquement les mutations de résistance majeures </a:t>
            </a:r>
            <a:r>
              <a:rPr lang="fr-FR" i="1" baseline="0" dirty="0"/>
              <a:t>(2017 Update of the Drug Resistance Mutations in HIV-1. </a:t>
            </a:r>
            <a:r>
              <a:rPr lang="fr-FR" i="1" baseline="0" dirty="0" err="1"/>
              <a:t>Wensing</a:t>
            </a:r>
            <a:r>
              <a:rPr lang="fr-FR" i="1" baseline="0" dirty="0"/>
              <a:t> AM et al, Calvez V, </a:t>
            </a:r>
            <a:r>
              <a:rPr lang="fr-FR" i="1" baseline="0" dirty="0" err="1"/>
              <a:t>Günthard</a:t>
            </a:r>
            <a:r>
              <a:rPr lang="fr-FR" i="1" baseline="0" dirty="0"/>
              <a:t> HF, Johnson VA, Paredes R, </a:t>
            </a:r>
            <a:r>
              <a:rPr lang="fr-FR" i="1" baseline="0" dirty="0" err="1"/>
              <a:t>Pillay</a:t>
            </a:r>
            <a:r>
              <a:rPr lang="fr-FR" i="1" baseline="0" dirty="0"/>
              <a:t> D, </a:t>
            </a:r>
            <a:r>
              <a:rPr lang="fr-FR" i="1" baseline="0" dirty="0" err="1"/>
              <a:t>Shafer</a:t>
            </a:r>
            <a:r>
              <a:rPr lang="fr-FR" i="1" baseline="0" dirty="0"/>
              <a:t> RW, Richman DD. Top </a:t>
            </a:r>
            <a:r>
              <a:rPr lang="fr-FR" i="1" baseline="0" dirty="0" err="1"/>
              <a:t>Antivir</a:t>
            </a:r>
            <a:r>
              <a:rPr lang="fr-FR" i="1" baseline="0" dirty="0"/>
              <a:t> Med. 2017 24(4):132-3).</a:t>
            </a:r>
          </a:p>
          <a:p>
            <a:pPr marL="171450" indent="-171450" defTabSz="882213">
              <a:buFont typeface="Arial" panose="020B0604020202020204" pitchFamily="34" charset="0"/>
              <a:buChar char="•"/>
              <a:defRPr/>
            </a:pPr>
            <a:r>
              <a:rPr lang="fr-FR" baseline="0" dirty="0"/>
              <a:t>Le score de sensibilité génotypique (GSS) a été calculé avec l’algorithme de l’ANRS (non présenté dans le poster).</a:t>
            </a:r>
          </a:p>
          <a:p>
            <a:pPr defTabSz="882213">
              <a:defRPr/>
            </a:pPr>
            <a:endParaRPr lang="fr-FR" dirty="0"/>
          </a:p>
        </p:txBody>
      </p:sp>
    </p:spTree>
    <p:extLst>
      <p:ext uri="{BB962C8B-B14F-4D97-AF65-F5344CB8AC3E}">
        <p14:creationId xmlns:p14="http://schemas.microsoft.com/office/powerpoint/2010/main" val="194646347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93716787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Cette campagne australienne a été réalisée dans toutes les cliniques prenant en charge des HSH, sous l’égide du Ministère de la Santé.</a:t>
            </a:r>
          </a:p>
          <a:p>
            <a:pPr defTabSz="879470">
              <a:defRPr/>
            </a:pPr>
            <a:r>
              <a:rPr lang="fr-FR" dirty="0"/>
              <a:t>La campagne a eu un tel succès qu’au total 7 600 HSH ont initié la PrEP en 18 mois.</a:t>
            </a:r>
            <a:br>
              <a:rPr lang="fr-FR" dirty="0"/>
            </a:br>
            <a:endParaRPr lang="fr-FR" dirty="0"/>
          </a:p>
          <a:p>
            <a:endParaRPr lang="fr-FR" dirty="0"/>
          </a:p>
        </p:txBody>
      </p:sp>
    </p:spTree>
    <p:extLst>
      <p:ext uri="{BB962C8B-B14F-4D97-AF65-F5344CB8AC3E}">
        <p14:creationId xmlns:p14="http://schemas.microsoft.com/office/powerpoint/2010/main" val="627500742"/>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La déclaration Suisse en 2008, puis la démonstration de l’effet protecteur du </a:t>
            </a:r>
            <a:r>
              <a:rPr lang="fr-FR" dirty="0" err="1"/>
              <a:t>TasP</a:t>
            </a:r>
            <a:r>
              <a:rPr lang="fr-FR" dirty="0"/>
              <a:t> sur le risque de transmission sexuelle du VIH, pourraient avoir induit un relâchement dans les comportements sexuels chez les HSH aussi bien VIH+ que VIH-.</a:t>
            </a:r>
          </a:p>
          <a:p>
            <a:endParaRPr lang="fr-FR" dirty="0"/>
          </a:p>
          <a:p>
            <a:endParaRPr lang="fr-FR" dirty="0"/>
          </a:p>
        </p:txBody>
      </p:sp>
    </p:spTree>
    <p:extLst>
      <p:ext uri="{BB962C8B-B14F-4D97-AF65-F5344CB8AC3E}">
        <p14:creationId xmlns:p14="http://schemas.microsoft.com/office/powerpoint/2010/main" val="286714870"/>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73048838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On estime à</a:t>
            </a:r>
            <a:r>
              <a:rPr lang="fr-FR" baseline="0" dirty="0"/>
              <a:t> un million le nombre de personnes éligibles à la PrEP aux Etats-Unis. A ce jour, environ 100 000 personnes ont reçu au moins une ordonnance de PrEP. Cette faible couverture, par rapport au nombre estimé de personnes éligibles (1,2 million), n’est pas en faveur du rôle de la PrEP dans l’augmentation des IST aux Etats-Unis.</a:t>
            </a:r>
            <a:endParaRPr lang="fr-FR" dirty="0"/>
          </a:p>
        </p:txBody>
      </p:sp>
    </p:spTree>
    <p:extLst>
      <p:ext uri="{BB962C8B-B14F-4D97-AF65-F5344CB8AC3E}">
        <p14:creationId xmlns:p14="http://schemas.microsoft.com/office/powerpoint/2010/main" val="11988875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Tree>
    <p:extLst>
      <p:ext uri="{BB962C8B-B14F-4D97-AF65-F5344CB8AC3E}">
        <p14:creationId xmlns:p14="http://schemas.microsoft.com/office/powerpoint/2010/main" val="13755246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a:t>L'affinité d'un inhibiteur pour une enzyme est donnée par la constante d'inhibition Ki, qui représente la concentration en inhibiteur pour laquelle la moitié des sites enzymatiques sont occupés. </a:t>
            </a:r>
          </a:p>
        </p:txBody>
      </p:sp>
    </p:spTree>
    <p:extLst>
      <p:ext uri="{BB962C8B-B14F-4D97-AF65-F5344CB8AC3E}">
        <p14:creationId xmlns:p14="http://schemas.microsoft.com/office/powerpoint/2010/main" val="83333957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5411620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9622017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311600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7797374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9857797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441801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Rappel sur les stades </a:t>
            </a:r>
            <a:r>
              <a:rPr lang="fr-FR" dirty="0" err="1"/>
              <a:t>Fiebig</a:t>
            </a:r>
            <a:r>
              <a:rPr lang="fr-FR" dirty="0"/>
              <a:t> (primo-infection VIH) :</a:t>
            </a:r>
          </a:p>
          <a:p>
            <a:pPr marL="171450" indent="-171450">
              <a:buFont typeface="Arial" panose="020B0604020202020204" pitchFamily="34" charset="0"/>
              <a:buChar char="•"/>
            </a:pPr>
            <a:r>
              <a:rPr lang="fr-FR" dirty="0" err="1"/>
              <a:t>Fiebig</a:t>
            </a:r>
            <a:r>
              <a:rPr lang="fr-FR" baseline="0" dirty="0"/>
              <a:t> 1 : ARN positif. </a:t>
            </a:r>
          </a:p>
          <a:p>
            <a:pPr marL="171450" indent="-171450">
              <a:buFont typeface="Arial" panose="020B0604020202020204" pitchFamily="34" charset="0"/>
              <a:buChar char="•"/>
            </a:pPr>
            <a:r>
              <a:rPr lang="fr-FR" baseline="0" dirty="0" err="1"/>
              <a:t>Fiebig</a:t>
            </a:r>
            <a:r>
              <a:rPr lang="fr-FR" baseline="0" dirty="0"/>
              <a:t> 2 : p24 positive. </a:t>
            </a:r>
          </a:p>
          <a:p>
            <a:pPr marL="171450" indent="-171450">
              <a:buFont typeface="Arial" panose="020B0604020202020204" pitchFamily="34" charset="0"/>
              <a:buChar char="•"/>
            </a:pPr>
            <a:r>
              <a:rPr lang="fr-FR" baseline="0" dirty="0" err="1"/>
              <a:t>Fiebig</a:t>
            </a:r>
            <a:r>
              <a:rPr lang="fr-FR" baseline="0" dirty="0"/>
              <a:t> 3 : Sérologie positive.</a:t>
            </a:r>
          </a:p>
          <a:p>
            <a:pPr marL="171450" indent="-171450">
              <a:buFont typeface="Arial" panose="020B0604020202020204" pitchFamily="34" charset="0"/>
              <a:buChar char="•"/>
            </a:pPr>
            <a:r>
              <a:rPr lang="fr-FR" baseline="0" dirty="0" err="1"/>
              <a:t>Fiebig</a:t>
            </a:r>
            <a:r>
              <a:rPr lang="fr-FR" baseline="0" dirty="0"/>
              <a:t> 4 : 1</a:t>
            </a:r>
            <a:r>
              <a:rPr lang="fr-FR" baseline="30000" dirty="0"/>
              <a:t>ère</a:t>
            </a:r>
            <a:r>
              <a:rPr lang="fr-FR" baseline="0" dirty="0"/>
              <a:t> bande sur le WB.</a:t>
            </a:r>
          </a:p>
          <a:p>
            <a:pPr marL="171450" indent="-171450">
              <a:buFont typeface="Arial" panose="020B0604020202020204" pitchFamily="34" charset="0"/>
              <a:buChar char="•"/>
            </a:pPr>
            <a:r>
              <a:rPr lang="fr-FR" baseline="0" dirty="0" err="1"/>
              <a:t>Fiebig</a:t>
            </a:r>
            <a:r>
              <a:rPr lang="fr-FR" baseline="0" dirty="0"/>
              <a:t> 5 : WB complet.</a:t>
            </a:r>
            <a:endParaRPr lang="fr-FR" dirty="0"/>
          </a:p>
        </p:txBody>
      </p:sp>
    </p:spTree>
    <p:extLst>
      <p:ext uri="{BB962C8B-B14F-4D97-AF65-F5344CB8AC3E}">
        <p14:creationId xmlns:p14="http://schemas.microsoft.com/office/powerpoint/2010/main" val="299507199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77733856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Pour les patients VIH+ non traités, l'information sur le délai entre la</a:t>
            </a:r>
            <a:r>
              <a:rPr lang="fr-FR" baseline="0" dirty="0"/>
              <a:t> date présumée de l’infection VIH et la biopsie ganglionnaire n’a pas été donnée.</a:t>
            </a:r>
            <a:endParaRPr lang="fr-FR" dirty="0"/>
          </a:p>
        </p:txBody>
      </p:sp>
    </p:spTree>
    <p:extLst>
      <p:ext uri="{BB962C8B-B14F-4D97-AF65-F5344CB8AC3E}">
        <p14:creationId xmlns:p14="http://schemas.microsoft.com/office/powerpoint/2010/main" val="5964399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668281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8023017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0126034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56181712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38756531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9024454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7961245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279965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4581674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Références</a:t>
            </a:r>
            <a:r>
              <a:rPr lang="fr-FR" baseline="0" dirty="0"/>
              <a:t> pour les essais randomisés d’intensification avec RAL </a:t>
            </a:r>
            <a:r>
              <a:rPr lang="fr-FR" i="1" baseline="0" dirty="0"/>
              <a:t>: </a:t>
            </a:r>
            <a:r>
              <a:rPr lang="fr-FR" i="1" baseline="0" dirty="0" err="1"/>
              <a:t>Buzon</a:t>
            </a:r>
            <a:r>
              <a:rPr lang="fr-FR" i="1" baseline="0" dirty="0"/>
              <a:t> et al., Nat Med. 2010 ; </a:t>
            </a:r>
            <a:r>
              <a:rPr lang="fr-FR" i="1" baseline="0" dirty="0" err="1"/>
              <a:t>Hatano</a:t>
            </a:r>
            <a:r>
              <a:rPr lang="fr-FR" i="1" baseline="0" dirty="0"/>
              <a:t> et al. J </a:t>
            </a:r>
            <a:r>
              <a:rPr lang="fr-FR" i="1" baseline="0" dirty="0" err="1"/>
              <a:t>Inf</a:t>
            </a:r>
            <a:r>
              <a:rPr lang="fr-FR" i="1" baseline="0" dirty="0"/>
              <a:t> Dis, 2013.</a:t>
            </a:r>
            <a:endParaRPr lang="fr-FR" i="1" dirty="0"/>
          </a:p>
        </p:txBody>
      </p:sp>
    </p:spTree>
    <p:extLst>
      <p:ext uri="{BB962C8B-B14F-4D97-AF65-F5344CB8AC3E}">
        <p14:creationId xmlns:p14="http://schemas.microsoft.com/office/powerpoint/2010/main" val="8497594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Hypothèses pour</a:t>
            </a:r>
            <a:r>
              <a:rPr lang="fr-FR" baseline="0" dirty="0"/>
              <a:t> expliquer les discordances avec les essais RAL :</a:t>
            </a:r>
          </a:p>
          <a:p>
            <a:pPr marL="171450" indent="-171450">
              <a:buFont typeface="Arial" panose="020B0604020202020204" pitchFamily="34" charset="0"/>
              <a:buChar char="•"/>
            </a:pPr>
            <a:r>
              <a:rPr lang="fr-FR" baseline="0" dirty="0"/>
              <a:t>La différence de pénétration dans les compartiments entre RAL et DTG.</a:t>
            </a:r>
          </a:p>
          <a:p>
            <a:pPr marL="171450" indent="-171450">
              <a:buFont typeface="Arial" panose="020B0604020202020204" pitchFamily="34" charset="0"/>
              <a:buChar char="•"/>
            </a:pPr>
            <a:r>
              <a:rPr lang="fr-FR" baseline="0" dirty="0"/>
              <a:t>La plus faible proportion de patients sous IP dans cet essai DTG (14 %) que dans les essais RAL (IP : classe connue pour être associée plus fréquemment à de la virémie résiduelle).</a:t>
            </a:r>
          </a:p>
          <a:p>
            <a:pPr marL="171450" indent="-171450">
              <a:buFont typeface="Arial" panose="020B0604020202020204" pitchFamily="34" charset="0"/>
              <a:buChar char="•"/>
            </a:pPr>
            <a:r>
              <a:rPr lang="fr-FR" baseline="0" dirty="0"/>
              <a:t>Pas d’analyse de tissus. </a:t>
            </a:r>
          </a:p>
          <a:p>
            <a:pPr marL="171450" indent="-171450">
              <a:buFont typeface="Arial" panose="020B0604020202020204" pitchFamily="34" charset="0"/>
              <a:buChar char="•"/>
            </a:pPr>
            <a:r>
              <a:rPr lang="fr-FR" baseline="0" dirty="0"/>
              <a:t>Le critère statistique utilisé : au moins une augmentation d’un facteur 3 des cercles 2-LTR, critère qui n’a peut être pas permis de voir de faibles différences.</a:t>
            </a:r>
          </a:p>
          <a:p>
            <a:pPr marL="165415" indent="-165415">
              <a:buFontTx/>
              <a:buChar char="-"/>
            </a:pPr>
            <a:endParaRPr lang="fr-FR" baseline="0" dirty="0"/>
          </a:p>
          <a:p>
            <a:r>
              <a:rPr lang="fr-FR" baseline="0" dirty="0"/>
              <a:t>Et, de plus, aucune donnée sur les interactions avec les ARV en cours dans cette étude. </a:t>
            </a:r>
            <a:endParaRPr lang="fr-FR" dirty="0"/>
          </a:p>
        </p:txBody>
      </p:sp>
    </p:spTree>
    <p:extLst>
      <p:ext uri="{BB962C8B-B14F-4D97-AF65-F5344CB8AC3E}">
        <p14:creationId xmlns:p14="http://schemas.microsoft.com/office/powerpoint/2010/main" val="42567287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34944853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a:t>Limite : la définition du </a:t>
            </a:r>
            <a:r>
              <a:rPr lang="fr-FR" err="1"/>
              <a:t>blip</a:t>
            </a:r>
            <a:r>
              <a:rPr lang="fr-FR"/>
              <a:t> en termes de niveau de CV n’a pas été donnée.</a:t>
            </a:r>
          </a:p>
        </p:txBody>
      </p:sp>
    </p:spTree>
    <p:extLst>
      <p:ext uri="{BB962C8B-B14F-4D97-AF65-F5344CB8AC3E}">
        <p14:creationId xmlns:p14="http://schemas.microsoft.com/office/powerpoint/2010/main" val="315379668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mr-IN" dirty="0"/>
              <a:t>X5-R6</a:t>
            </a:r>
            <a:r>
              <a:rPr lang="fr-FR" dirty="0"/>
              <a:t> : cellules</a:t>
            </a:r>
            <a:r>
              <a:rPr lang="fr-FR" baseline="0" dirty="0"/>
              <a:t> de phénotype </a:t>
            </a:r>
            <a:r>
              <a:rPr lang="mr-IN" dirty="0"/>
              <a:t>CXCR5-CCR6</a:t>
            </a:r>
            <a:r>
              <a:rPr lang="fr-FR" dirty="0"/>
              <a:t>.</a:t>
            </a:r>
          </a:p>
        </p:txBody>
      </p:sp>
    </p:spTree>
    <p:extLst>
      <p:ext uri="{BB962C8B-B14F-4D97-AF65-F5344CB8AC3E}">
        <p14:creationId xmlns:p14="http://schemas.microsoft.com/office/powerpoint/2010/main" val="9702271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TN : T naïves, TCM : T Centrales Mémoires,</a:t>
            </a:r>
            <a:r>
              <a:rPr lang="fr-FR" baseline="0" dirty="0"/>
              <a:t> TTM : T Transitionnelles Mémoires, TEM : T Effectrices Mémoires.</a:t>
            </a:r>
            <a:endParaRPr lang="fr-FR" dirty="0"/>
          </a:p>
        </p:txBody>
      </p:sp>
    </p:spTree>
    <p:extLst>
      <p:ext uri="{BB962C8B-B14F-4D97-AF65-F5344CB8AC3E}">
        <p14:creationId xmlns:p14="http://schemas.microsoft.com/office/powerpoint/2010/main" val="38268039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0844599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5735245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665547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216457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Tous les patients</a:t>
            </a:r>
            <a:r>
              <a:rPr lang="fr-FR" baseline="0" dirty="0"/>
              <a:t> de ces 4 études avaient des CV &lt; 50 c/ml, toutefois leurs caractéristiques (ancienneté d’infection, nadir CD4, </a:t>
            </a:r>
            <a:r>
              <a:rPr lang="fr-FR" baseline="0" dirty="0" err="1"/>
              <a:t>etc</a:t>
            </a:r>
            <a:r>
              <a:rPr lang="fr-FR" baseline="0" dirty="0"/>
              <a:t>, </a:t>
            </a:r>
            <a:r>
              <a:rPr lang="mr-IN" baseline="0" dirty="0"/>
              <a:t>…</a:t>
            </a:r>
            <a:r>
              <a:rPr lang="fr-FR" baseline="0" dirty="0"/>
              <a:t>) ne sont pas détaillées et pourraient être très différentes. Concernant le tri des populations cellulaires, les méthodes peuvent également différer.</a:t>
            </a:r>
          </a:p>
          <a:p>
            <a:r>
              <a:rPr lang="fr-FR" dirty="0"/>
              <a:t>De plus,</a:t>
            </a:r>
            <a:r>
              <a:rPr lang="fr-FR" baseline="0" dirty="0"/>
              <a:t> à la CROI 2018, </a:t>
            </a:r>
            <a:r>
              <a:rPr lang="fr-FR" dirty="0"/>
              <a:t>4</a:t>
            </a:r>
            <a:r>
              <a:rPr lang="fr-FR" baseline="0" dirty="0"/>
              <a:t> posters ont également rapporté des analyses sur les populations cellulaires les CD4+ CD32+ :</a:t>
            </a:r>
          </a:p>
          <a:p>
            <a:pPr marL="171450" indent="-171450">
              <a:buFont typeface="Arial" panose="020B0604020202020204" pitchFamily="34" charset="0"/>
              <a:buChar char="•"/>
            </a:pPr>
            <a:r>
              <a:rPr lang="fr-FR" baseline="0" dirty="0" err="1"/>
              <a:t>Badia</a:t>
            </a:r>
            <a:r>
              <a:rPr lang="fr-FR" baseline="0" dirty="0"/>
              <a:t> R, CROI 2018, Abs. 385 : association entre niveau d’expression du CD32 et niveau d’activation cellulaire.</a:t>
            </a:r>
          </a:p>
          <a:p>
            <a:pPr marL="171450" indent="-171450" defTabSz="882213">
              <a:buFont typeface="Arial" panose="020B0604020202020204" pitchFamily="34" charset="0"/>
              <a:buChar char="•"/>
              <a:defRPr/>
            </a:pPr>
            <a:r>
              <a:rPr lang="fr-FR" baseline="0" dirty="0" err="1"/>
              <a:t>Wittner</a:t>
            </a:r>
            <a:r>
              <a:rPr lang="fr-FR" baseline="0" dirty="0"/>
              <a:t> M, CROI 2018, Abs. 387 : association entre niveau d’expression du CD32 et niveau d’activation cellulaire.</a:t>
            </a:r>
          </a:p>
          <a:p>
            <a:pPr marL="171450" indent="-171450" defTabSz="882213">
              <a:buFont typeface="Arial" panose="020B0604020202020204" pitchFamily="34" charset="0"/>
              <a:buChar char="•"/>
              <a:defRPr/>
            </a:pPr>
            <a:r>
              <a:rPr lang="fr-FR" baseline="0" dirty="0" err="1"/>
              <a:t>Spivak</a:t>
            </a:r>
            <a:r>
              <a:rPr lang="fr-FR" baseline="0" dirty="0"/>
              <a:t> AM, CROI 2018, Abs. 389 : les CD4+CD32+ ne sont pas enrichies en ADN VIH.</a:t>
            </a:r>
          </a:p>
          <a:p>
            <a:pPr marL="171450" indent="-171450" defTabSz="882213">
              <a:buFont typeface="Arial" panose="020B0604020202020204" pitchFamily="34" charset="0"/>
              <a:buChar char="•"/>
              <a:defRPr/>
            </a:pPr>
            <a:r>
              <a:rPr lang="fr-FR" baseline="0" dirty="0" err="1"/>
              <a:t>Peinado</a:t>
            </a:r>
            <a:r>
              <a:rPr lang="fr-FR" baseline="0" dirty="0"/>
              <a:t> CS, CROI 2018, Abs. 390 : les CD4+CD32+ sont le siège de la transcription du VIH. </a:t>
            </a:r>
          </a:p>
          <a:p>
            <a:pPr marL="165415" indent="-165415">
              <a:buFontTx/>
              <a:buChar char="-"/>
            </a:pPr>
            <a:endParaRPr lang="fr-FR" dirty="0"/>
          </a:p>
        </p:txBody>
      </p:sp>
    </p:spTree>
    <p:extLst>
      <p:ext uri="{BB962C8B-B14F-4D97-AF65-F5344CB8AC3E}">
        <p14:creationId xmlns:p14="http://schemas.microsoft.com/office/powerpoint/2010/main" val="21337695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4161162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0806401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50367924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26824817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31680933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HIC = HIV </a:t>
            </a:r>
            <a:r>
              <a:rPr lang="fr-FR" dirty="0" err="1"/>
              <a:t>controllers</a:t>
            </a:r>
            <a:r>
              <a:rPr lang="fr-FR" dirty="0"/>
              <a:t> selon la définition de la cohorte ANRS CO21 Codex.</a:t>
            </a:r>
          </a:p>
        </p:txBody>
      </p:sp>
    </p:spTree>
    <p:extLst>
      <p:ext uri="{BB962C8B-B14F-4D97-AF65-F5344CB8AC3E}">
        <p14:creationId xmlns:p14="http://schemas.microsoft.com/office/powerpoint/2010/main" val="125732923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9775165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38886637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Définition : avoir 2/3 des CV réalisées &lt; 400 c/ml</a:t>
            </a:r>
            <a:r>
              <a:rPr lang="fr-FR" baseline="0" dirty="0"/>
              <a:t> sans traitement ARV pendant au moins 6 mois.</a:t>
            </a:r>
            <a:endParaRPr lang="fr-FR" dirty="0"/>
          </a:p>
        </p:txBody>
      </p:sp>
    </p:spTree>
    <p:extLst>
      <p:ext uri="{BB962C8B-B14F-4D97-AF65-F5344CB8AC3E}">
        <p14:creationId xmlns:p14="http://schemas.microsoft.com/office/powerpoint/2010/main" val="40941123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242410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Les</a:t>
            </a:r>
            <a:r>
              <a:rPr lang="fr-FR" baseline="0" dirty="0"/>
              <a:t> contrôleurs post-traitement avec pic de charge virale post-arrêt ≥ 1 000 c/ml ont eu une diminution en médiane de la CV de 1,4 log</a:t>
            </a:r>
            <a:r>
              <a:rPr lang="fr-FR" baseline="-25000" dirty="0"/>
              <a:t>10</a:t>
            </a:r>
            <a:r>
              <a:rPr lang="fr-FR" baseline="0" dirty="0"/>
              <a:t> c/ml dans les 1 à 2 semaines qui suivent.</a:t>
            </a:r>
            <a:endParaRPr lang="fr-FR" dirty="0"/>
          </a:p>
        </p:txBody>
      </p:sp>
    </p:spTree>
    <p:extLst>
      <p:ext uri="{BB962C8B-B14F-4D97-AF65-F5344CB8AC3E}">
        <p14:creationId xmlns:p14="http://schemas.microsoft.com/office/powerpoint/2010/main" val="8716489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08952713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Anticorps</a:t>
            </a:r>
            <a:r>
              <a:rPr lang="fr-FR" baseline="0" dirty="0"/>
              <a:t> PGT121 : sites glycanes de la boucle V3 de la gp120.</a:t>
            </a:r>
          </a:p>
          <a:p>
            <a:pPr marL="0" lvl="1" defTabSz="882213">
              <a:defRPr/>
            </a:pPr>
            <a:r>
              <a:rPr lang="fr-FR" baseline="0" dirty="0"/>
              <a:t>Agoniste du TLR-7 : immunomodulateur qui va augmenter la présentation de l’antigène et l’activation des cellules NK, CD4 et CD8.</a:t>
            </a:r>
          </a:p>
          <a:p>
            <a:pPr marL="0" lvl="1" defTabSz="882213">
              <a:defRPr/>
            </a:pPr>
            <a:endParaRPr lang="fr-FR" baseline="0" dirty="0"/>
          </a:p>
          <a:p>
            <a:pPr marL="0" lvl="1" defTabSz="882213">
              <a:defRPr/>
            </a:pPr>
            <a:endParaRPr lang="fr-FR" dirty="0"/>
          </a:p>
        </p:txBody>
      </p:sp>
    </p:spTree>
    <p:extLst>
      <p:ext uri="{BB962C8B-B14F-4D97-AF65-F5344CB8AC3E}">
        <p14:creationId xmlns:p14="http://schemas.microsoft.com/office/powerpoint/2010/main" val="409559536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62818149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Les étude de phase 1b d’escalade</a:t>
            </a:r>
            <a:r>
              <a:rPr lang="fr-FR" baseline="0" dirty="0"/>
              <a:t> de dose avec le GS-9620 chez les patients virologiquement contrôlés ont débuté et un dérivé du PGT121, le GS-9722, vient également d’entrer en phase 1.</a:t>
            </a:r>
            <a:endParaRPr lang="fr-FR" dirty="0"/>
          </a:p>
        </p:txBody>
      </p:sp>
    </p:spTree>
    <p:extLst>
      <p:ext uri="{BB962C8B-B14F-4D97-AF65-F5344CB8AC3E}">
        <p14:creationId xmlns:p14="http://schemas.microsoft.com/office/powerpoint/2010/main" val="28081001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871744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21854503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Après traitement des cellules</a:t>
            </a:r>
            <a:r>
              <a:rPr lang="fr-FR" baseline="0" dirty="0"/>
              <a:t> par la </a:t>
            </a:r>
            <a:r>
              <a:rPr lang="fr-FR" baseline="0" dirty="0" err="1"/>
              <a:t>concanamycine</a:t>
            </a:r>
            <a:r>
              <a:rPr lang="fr-FR" baseline="0" dirty="0"/>
              <a:t> A, on observe une diminution des événements de transcription au cours du temps.</a:t>
            </a:r>
            <a:endParaRPr lang="fr-FR" dirty="0"/>
          </a:p>
        </p:txBody>
      </p:sp>
    </p:spTree>
    <p:extLst>
      <p:ext uri="{BB962C8B-B14F-4D97-AF65-F5344CB8AC3E}">
        <p14:creationId xmlns:p14="http://schemas.microsoft.com/office/powerpoint/2010/main" val="157764223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93214175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5283285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Tree>
    <p:extLst>
      <p:ext uri="{BB962C8B-B14F-4D97-AF65-F5344CB8AC3E}">
        <p14:creationId xmlns:p14="http://schemas.microsoft.com/office/powerpoint/2010/main" val="102802658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4205326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sz="1000" dirty="0"/>
              <a:t>MK-8591 (4’-ethynyl-2-fluoro-2’-deoxyadenosine) est un inhibiteur</a:t>
            </a:r>
            <a:r>
              <a:rPr lang="fr-FR" sz="1000" baseline="0" dirty="0"/>
              <a:t> de reverse transcriptase bloquant la translocation agissant comme terminateur de chaine non obligatoire </a:t>
            </a:r>
            <a:r>
              <a:rPr lang="fr-FR" sz="1000" i="1" baseline="0" dirty="0"/>
              <a:t>(</a:t>
            </a:r>
            <a:r>
              <a:rPr lang="fr-FR" sz="1000" i="1" baseline="0" dirty="0" err="1"/>
              <a:t>Grobler</a:t>
            </a:r>
            <a:r>
              <a:rPr lang="fr-FR" sz="1000" i="1" baseline="0" dirty="0"/>
              <a:t> J. CROI 2016, Abs. 98).</a:t>
            </a:r>
          </a:p>
          <a:p>
            <a:r>
              <a:rPr lang="fr-FR" sz="1000" baseline="0" dirty="0"/>
              <a:t>Caractéristiques :</a:t>
            </a:r>
          </a:p>
          <a:p>
            <a:pPr marL="171450" indent="-171450">
              <a:buFont typeface="Arial" panose="020B0604020202020204" pitchFamily="34" charset="0"/>
              <a:buChar char="•"/>
            </a:pPr>
            <a:r>
              <a:rPr lang="fr-FR" sz="1000" baseline="0" dirty="0"/>
              <a:t>Puissante activité in vitro (CE</a:t>
            </a:r>
            <a:r>
              <a:rPr lang="fr-FR" sz="1000" baseline="-25000" dirty="0"/>
              <a:t>50</a:t>
            </a:r>
            <a:r>
              <a:rPr lang="fr-FR" sz="1000" baseline="0" dirty="0"/>
              <a:t> sur PBMC = 0,2 </a:t>
            </a:r>
            <a:r>
              <a:rPr lang="fr-FR" sz="1000" baseline="0" dirty="0" err="1"/>
              <a:t>nM</a:t>
            </a:r>
            <a:r>
              <a:rPr lang="fr-FR" sz="1000" baseline="0" dirty="0"/>
              <a:t>).</a:t>
            </a:r>
          </a:p>
          <a:p>
            <a:pPr marL="171450" indent="-171450">
              <a:buFont typeface="Arial" panose="020B0604020202020204" pitchFamily="34" charset="0"/>
              <a:buChar char="•"/>
            </a:pPr>
            <a:r>
              <a:rPr lang="fr-FR" sz="1000" baseline="0" dirty="0"/>
              <a:t>Activité sur VIH-1, VIH-2, souches multirésistantes.</a:t>
            </a:r>
          </a:p>
          <a:p>
            <a:pPr marL="171450" indent="-171450">
              <a:buFont typeface="Arial" panose="020B0604020202020204" pitchFamily="34" charset="0"/>
              <a:buChar char="•"/>
            </a:pPr>
            <a:r>
              <a:rPr lang="fr-FR" sz="1000" baseline="0" dirty="0"/>
              <a:t>T</a:t>
            </a:r>
            <a:r>
              <a:rPr lang="fr-FR" sz="1000" baseline="-25000" dirty="0"/>
              <a:t>1/2</a:t>
            </a:r>
            <a:r>
              <a:rPr lang="fr-FR" sz="1000" baseline="0" dirty="0"/>
              <a:t> intracellulaire du composé </a:t>
            </a:r>
            <a:r>
              <a:rPr lang="fr-FR" sz="1000" baseline="0" dirty="0" err="1"/>
              <a:t>triphosphorylé</a:t>
            </a:r>
            <a:r>
              <a:rPr lang="fr-FR" sz="1000" baseline="0" dirty="0"/>
              <a:t> dans PBMC macaques rhesus &gt; environ 50 heures : possible administration 1 fois/semaine.</a:t>
            </a:r>
          </a:p>
          <a:p>
            <a:pPr marL="171450" indent="-171450">
              <a:buFontTx/>
              <a:buChar char="-"/>
            </a:pPr>
            <a:endParaRPr lang="fr-FR" sz="1000" baseline="0" dirty="0"/>
          </a:p>
          <a:p>
            <a:pPr marL="0" indent="0">
              <a:buFontTx/>
              <a:buNone/>
            </a:pPr>
            <a:r>
              <a:rPr lang="fr-FR" sz="1000" baseline="0" dirty="0"/>
              <a:t>Modèle infection SIV macaque : efficacité maximale (réduction charge virale avec dose de </a:t>
            </a:r>
            <a:br>
              <a:rPr lang="fr-FR" sz="1000" baseline="0" dirty="0"/>
            </a:br>
            <a:r>
              <a:rPr lang="fr-FR" sz="1000" baseline="0" dirty="0"/>
              <a:t>3,9 mg/kg x 1/semaine (cible : C7j intracellulaire de MK-5891-TP intracellulaire de </a:t>
            </a:r>
            <a:br>
              <a:rPr lang="fr-FR" sz="1000" baseline="0" dirty="0"/>
            </a:br>
            <a:r>
              <a:rPr lang="fr-FR" sz="1000" baseline="0" dirty="0"/>
              <a:t>0,53 </a:t>
            </a:r>
            <a:r>
              <a:rPr lang="fr-FR" sz="1000" baseline="0" dirty="0" err="1"/>
              <a:t>pmol</a:t>
            </a:r>
            <a:r>
              <a:rPr lang="fr-FR" sz="1000" baseline="0" dirty="0"/>
              <a:t>/10</a:t>
            </a:r>
            <a:r>
              <a:rPr lang="fr-FR" sz="1000" baseline="30000" dirty="0"/>
              <a:t>6</a:t>
            </a:r>
            <a:r>
              <a:rPr lang="fr-FR" sz="1000" baseline="0" dirty="0"/>
              <a:t> PBMC).</a:t>
            </a:r>
            <a:endParaRPr lang="fr-FR" sz="1000" dirty="0"/>
          </a:p>
          <a:p>
            <a:pPr eaLnBrk="1" hangingPunct="1">
              <a:spcBef>
                <a:spcPct val="0"/>
              </a:spcBef>
            </a:pPr>
            <a:endParaRPr lang="fr-FR" dirty="0"/>
          </a:p>
        </p:txBody>
      </p:sp>
    </p:spTree>
    <p:extLst>
      <p:ext uri="{BB962C8B-B14F-4D97-AF65-F5344CB8AC3E}">
        <p14:creationId xmlns:p14="http://schemas.microsoft.com/office/powerpoint/2010/main" val="243828813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26462199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67267393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71830547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53243106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88038786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20861986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7302906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defRPr/>
            </a:pPr>
            <a:r>
              <a:rPr lang="fr-FR" sz="1000" dirty="0"/>
              <a:t>Sur un plan franco-français, cette association oblige juste à utiliser DRV/c/FTC/TAF + DTG puisque DRV/c n’est pas disponible.</a:t>
            </a:r>
          </a:p>
          <a:p>
            <a:pPr eaLnBrk="1" hangingPunct="1">
              <a:spcBef>
                <a:spcPct val="0"/>
              </a:spcBef>
            </a:pPr>
            <a:endParaRPr lang="fr-FR" dirty="0"/>
          </a:p>
        </p:txBody>
      </p:sp>
    </p:spTree>
    <p:extLst>
      <p:ext uri="{BB962C8B-B14F-4D97-AF65-F5344CB8AC3E}">
        <p14:creationId xmlns:p14="http://schemas.microsoft.com/office/powerpoint/2010/main" val="368692090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Conclusions :</a:t>
            </a:r>
          </a:p>
          <a:p>
            <a:pPr marL="171450" indent="-171450">
              <a:buFont typeface="Arial" panose="020B0604020202020204" pitchFamily="34" charset="0"/>
              <a:buChar char="•"/>
            </a:pPr>
            <a:r>
              <a:rPr lang="fr-FR" dirty="0"/>
              <a:t>Augmentation d’un facteur 2,4 de la prévalence de la transmission de résistance avec la technologie du séquençage haut débit.</a:t>
            </a:r>
          </a:p>
          <a:p>
            <a:pPr marL="171450" indent="-171450">
              <a:buFont typeface="Arial" panose="020B0604020202020204" pitchFamily="34" charset="0"/>
              <a:buChar char="•"/>
            </a:pPr>
            <a:r>
              <a:rPr lang="fr-FR" dirty="0"/>
              <a:t>Disparités de la prévalence de la TDR entre les régions du monde : plus élevée aux Etats-Unis et en Australie, plus faible en Afrique. </a:t>
            </a:r>
          </a:p>
          <a:p>
            <a:pPr marL="171450" indent="-171450">
              <a:buFont typeface="Arial" panose="020B0604020202020204" pitchFamily="34" charset="0"/>
              <a:buChar char="•"/>
            </a:pPr>
            <a:r>
              <a:rPr lang="fr-FR" dirty="0"/>
              <a:t>Virus avec résistance aux INI : un seul cas (0,05 %) de virus avec mutations Q148H détecté en séquençage standard ; prévalence faible de variants minoritaires (n = 12/2194 ; 0,55 %) les plus fréquents étant Y143H, Y143C et T66I. </a:t>
            </a:r>
          </a:p>
          <a:p>
            <a:pPr marL="171450" indent="-171450">
              <a:buFont typeface="Arial" panose="020B0604020202020204" pitchFamily="34" charset="0"/>
              <a:buChar char="•"/>
            </a:pPr>
            <a:r>
              <a:rPr lang="fr-FR" dirty="0"/>
              <a:t>Analyse de l’impact de la présence des variants résistants minoritaires sur la réponse virologique à venir.</a:t>
            </a:r>
          </a:p>
        </p:txBody>
      </p:sp>
      <p:sp>
        <p:nvSpPr>
          <p:cNvPr id="5" name="Espace réservé de l'image des diapositives 4">
            <a:extLst>
              <a:ext uri="{FF2B5EF4-FFF2-40B4-BE49-F238E27FC236}">
                <a16:creationId xmlns:a16="http://schemas.microsoft.com/office/drawing/2014/main" id="{9287890C-1B99-4270-A67C-87C68E45CBA5}"/>
              </a:ext>
            </a:extLst>
          </p:cNvPr>
          <p:cNvSpPr>
            <a:spLocks noGrp="1" noRot="1" noChangeAspect="1"/>
          </p:cNvSpPr>
          <p:nvPr>
            <p:ph type="sldImg"/>
          </p:nvPr>
        </p:nvSpPr>
        <p:spPr/>
      </p:sp>
    </p:spTree>
    <p:extLst>
      <p:ext uri="{BB962C8B-B14F-4D97-AF65-F5344CB8AC3E}">
        <p14:creationId xmlns:p14="http://schemas.microsoft.com/office/powerpoint/2010/main" val="314283520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46020282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4340093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48324526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CA" sz="1000" kern="1200" noProof="0" dirty="0">
                <a:solidFill>
                  <a:schemeClr val="tx1"/>
                </a:solidFill>
                <a:effectLst/>
                <a:latin typeface="Arial" charset="0"/>
                <a:ea typeface="+mn-ea"/>
                <a:cs typeface="+mn-cs"/>
              </a:rPr>
              <a:t>Rappel sur le Flip-Flop :</a:t>
            </a:r>
          </a:p>
          <a:p>
            <a:pPr marL="171450" indent="-171450">
              <a:buFont typeface="Arial" panose="020B0604020202020204" pitchFamily="34" charset="0"/>
              <a:buChar char="•"/>
            </a:pPr>
            <a:r>
              <a:rPr lang="fr-CA" sz="1000" kern="1200" noProof="0" dirty="0">
                <a:solidFill>
                  <a:schemeClr val="tx1"/>
                </a:solidFill>
                <a:effectLst/>
                <a:latin typeface="Arial" charset="0"/>
                <a:ea typeface="+mn-ea"/>
                <a:cs typeface="+mn-cs"/>
              </a:rPr>
              <a:t>Pour les voies</a:t>
            </a:r>
            <a:r>
              <a:rPr lang="fr-CA" sz="1000" kern="1200" baseline="0" noProof="0" dirty="0">
                <a:solidFill>
                  <a:schemeClr val="tx1"/>
                </a:solidFill>
                <a:effectLst/>
                <a:latin typeface="Arial" charset="0"/>
                <a:ea typeface="+mn-ea"/>
                <a:cs typeface="+mn-cs"/>
              </a:rPr>
              <a:t> IM</a:t>
            </a:r>
            <a:r>
              <a:rPr lang="fr-CA" sz="1000" kern="1200" noProof="0" dirty="0">
                <a:solidFill>
                  <a:schemeClr val="tx1"/>
                </a:solidFill>
                <a:effectLst/>
                <a:latin typeface="Arial" charset="0"/>
                <a:ea typeface="+mn-ea"/>
                <a:cs typeface="+mn-cs"/>
              </a:rPr>
              <a:t> et SC, les demi-vies sont souvent plus longues que pour la voie IV (référence) notamment si on utilise des formulations galéniques de type suspension. </a:t>
            </a:r>
            <a:endParaRPr lang="fr-CA" noProof="0" dirty="0"/>
          </a:p>
          <a:p>
            <a:pPr marL="171450" indent="-171450">
              <a:buFont typeface="Arial" panose="020B0604020202020204" pitchFamily="34" charset="0"/>
              <a:buChar char="•"/>
            </a:pPr>
            <a:r>
              <a:rPr lang="fr-CA" sz="1000" kern="1200" noProof="0" dirty="0">
                <a:solidFill>
                  <a:schemeClr val="tx1"/>
                </a:solidFill>
                <a:effectLst/>
                <a:latin typeface="Arial" charset="0"/>
                <a:ea typeface="+mn-ea"/>
                <a:cs typeface="+mn-cs"/>
              </a:rPr>
              <a:t>L’absorption du médicament à partir de son site d’administration est alors plus lente que sa vitesse d’</a:t>
            </a:r>
            <a:r>
              <a:rPr lang="fr-CA" sz="1000" kern="1200" noProof="0" dirty="0" err="1">
                <a:solidFill>
                  <a:schemeClr val="tx1"/>
                </a:solidFill>
                <a:effectLst/>
                <a:latin typeface="Arial" charset="0"/>
                <a:ea typeface="+mn-ea"/>
                <a:cs typeface="+mn-cs"/>
              </a:rPr>
              <a:t>élimination</a:t>
            </a:r>
            <a:r>
              <a:rPr lang="fr-CA" sz="1000" kern="1200" noProof="0" dirty="0">
                <a:solidFill>
                  <a:schemeClr val="tx1"/>
                </a:solidFill>
                <a:effectLst/>
                <a:latin typeface="Arial" charset="0"/>
                <a:ea typeface="+mn-ea"/>
                <a:cs typeface="+mn-cs"/>
              </a:rPr>
              <a:t>. La pente de la phase terminale traduit la vitesse d’absorption et son temps de demi-vie correspond à un temps de demi-absorption et non un temps de </a:t>
            </a:r>
            <a:r>
              <a:rPr lang="fr-CA" sz="1000" kern="1200" noProof="0" dirty="0" err="1">
                <a:solidFill>
                  <a:schemeClr val="tx1"/>
                </a:solidFill>
                <a:effectLst/>
                <a:latin typeface="Arial" charset="0"/>
                <a:ea typeface="+mn-ea"/>
                <a:cs typeface="+mn-cs"/>
              </a:rPr>
              <a:t>demi-élimination</a:t>
            </a:r>
            <a:r>
              <a:rPr lang="fr-CA" sz="1000" kern="1200" noProof="0" dirty="0">
                <a:solidFill>
                  <a:schemeClr val="tx1"/>
                </a:solidFill>
                <a:effectLst/>
                <a:latin typeface="Arial" charset="0"/>
                <a:ea typeface="+mn-ea"/>
                <a:cs typeface="+mn-cs"/>
              </a:rPr>
              <a:t>.</a:t>
            </a:r>
            <a:r>
              <a:rPr lang="fr-CA" sz="1000" kern="1200" baseline="0" noProof="0" dirty="0">
                <a:solidFill>
                  <a:schemeClr val="tx1"/>
                </a:solidFill>
                <a:effectLst/>
                <a:latin typeface="Arial" charset="0"/>
                <a:ea typeface="+mn-ea"/>
                <a:cs typeface="+mn-cs"/>
              </a:rPr>
              <a:t> Ce </a:t>
            </a:r>
            <a:r>
              <a:rPr lang="fr-CA" sz="1000" kern="1200" noProof="0" dirty="0">
                <a:solidFill>
                  <a:schemeClr val="tx1"/>
                </a:solidFill>
                <a:effectLst/>
                <a:latin typeface="Arial" charset="0"/>
                <a:ea typeface="+mn-ea"/>
                <a:cs typeface="+mn-cs"/>
              </a:rPr>
              <a:t>phénomène est</a:t>
            </a:r>
            <a:r>
              <a:rPr lang="fr-CA" sz="1000" kern="1200" baseline="0" noProof="0" dirty="0">
                <a:solidFill>
                  <a:schemeClr val="tx1"/>
                </a:solidFill>
                <a:effectLst/>
                <a:latin typeface="Arial" charset="0"/>
                <a:ea typeface="+mn-ea"/>
                <a:cs typeface="+mn-cs"/>
              </a:rPr>
              <a:t> appelé l</a:t>
            </a:r>
            <a:r>
              <a:rPr lang="fr-CA" sz="1000" kern="1200" noProof="0" dirty="0">
                <a:solidFill>
                  <a:schemeClr val="tx1"/>
                </a:solidFill>
                <a:effectLst/>
                <a:latin typeface="Arial" charset="0"/>
                <a:ea typeface="+mn-ea"/>
                <a:cs typeface="+mn-cs"/>
              </a:rPr>
              <a:t>e Flip-Flop. </a:t>
            </a:r>
            <a:endParaRPr lang="fr-CA" noProof="0" dirty="0"/>
          </a:p>
          <a:p>
            <a:pPr eaLnBrk="1" hangingPunct="1">
              <a:spcBef>
                <a:spcPct val="0"/>
              </a:spcBef>
            </a:pPr>
            <a:endParaRPr lang="fr-FR" dirty="0"/>
          </a:p>
        </p:txBody>
      </p:sp>
    </p:spTree>
    <p:extLst>
      <p:ext uri="{BB962C8B-B14F-4D97-AF65-F5344CB8AC3E}">
        <p14:creationId xmlns:p14="http://schemas.microsoft.com/office/powerpoint/2010/main" val="38558203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36813832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12479531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Ces résultats doivent être confirmés chez des patients </a:t>
            </a:r>
            <a:r>
              <a:rPr lang="fr-FR" dirty="0" err="1"/>
              <a:t>co</a:t>
            </a:r>
            <a:r>
              <a:rPr lang="fr-FR" dirty="0"/>
              <a:t>-infectés VIH et TB.</a:t>
            </a:r>
          </a:p>
          <a:p>
            <a:pPr eaLnBrk="1" hangingPunct="1">
              <a:spcBef>
                <a:spcPct val="0"/>
              </a:spcBef>
            </a:pPr>
            <a:endParaRPr lang="fr-FR" dirty="0"/>
          </a:p>
        </p:txBody>
      </p:sp>
    </p:spTree>
    <p:extLst>
      <p:ext uri="{BB962C8B-B14F-4D97-AF65-F5344CB8AC3E}">
        <p14:creationId xmlns:p14="http://schemas.microsoft.com/office/powerpoint/2010/main" val="390724330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120783874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Bonne tolérance générale de tous les participants, qui ont tous terminé l’étude.</a:t>
            </a:r>
          </a:p>
          <a:p>
            <a:pPr eaLnBrk="1" hangingPunct="1">
              <a:spcBef>
                <a:spcPct val="0"/>
              </a:spcBef>
            </a:pPr>
            <a:endParaRPr lang="fr-FR" dirty="0"/>
          </a:p>
        </p:txBody>
      </p:sp>
    </p:spTree>
    <p:extLst>
      <p:ext uri="{BB962C8B-B14F-4D97-AF65-F5344CB8AC3E}">
        <p14:creationId xmlns:p14="http://schemas.microsoft.com/office/powerpoint/2010/main" val="37751877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8144591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73888402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9308939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40603901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Parmi les 62 patients ayant initié le traitement ARV avec INI, pour </a:t>
            </a:r>
            <a:r>
              <a:rPr lang="fr-FR" baseline="0" dirty="0"/>
              <a:t>55 cas il s’agissait de RAL.</a:t>
            </a:r>
            <a:endParaRPr lang="fr-FR" dirty="0"/>
          </a:p>
        </p:txBody>
      </p:sp>
    </p:spTree>
    <p:extLst>
      <p:ext uri="{BB962C8B-B14F-4D97-AF65-F5344CB8AC3E}">
        <p14:creationId xmlns:p14="http://schemas.microsoft.com/office/powerpoint/2010/main" val="187734608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14408140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98244072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84981076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9469922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76308242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 produit symbiotique utilisé</a:t>
            </a:r>
            <a:r>
              <a:rPr lang="fr-FR" baseline="0" dirty="0"/>
              <a:t> dans cette étude est le PMT25341, dosé à 30 g 1 fois/jour, constitué de </a:t>
            </a:r>
            <a:r>
              <a:rPr lang="fr-FR" baseline="0" dirty="0" err="1"/>
              <a:t>prébiotiques</a:t>
            </a:r>
            <a:r>
              <a:rPr lang="fr-FR" baseline="0" dirty="0"/>
              <a:t>, </a:t>
            </a:r>
            <a:r>
              <a:rPr lang="fr-FR" baseline="0" dirty="0" err="1"/>
              <a:t>probiotiques</a:t>
            </a:r>
            <a:r>
              <a:rPr lang="fr-FR" baseline="0" dirty="0"/>
              <a:t>, oligo-éléments, acide </a:t>
            </a:r>
            <a:r>
              <a:rPr lang="fr-FR" baseline="0" dirty="0" err="1"/>
              <a:t>docosahexaenoique</a:t>
            </a:r>
            <a:r>
              <a:rPr lang="fr-FR" baseline="0" dirty="0"/>
              <a:t> (DHA), acide </a:t>
            </a:r>
            <a:r>
              <a:rPr lang="fr-FR" baseline="0" dirty="0" err="1"/>
              <a:t>eicosapentaenoique</a:t>
            </a:r>
            <a:r>
              <a:rPr lang="fr-FR" baseline="0" dirty="0"/>
              <a:t> (EPA), acide gamma-</a:t>
            </a:r>
            <a:r>
              <a:rPr lang="fr-FR" baseline="0" dirty="0" err="1"/>
              <a:t>linolénique</a:t>
            </a:r>
            <a:r>
              <a:rPr lang="fr-FR" baseline="0" dirty="0"/>
              <a:t> (GLA), acides aminés essentiels, vitamine D et </a:t>
            </a:r>
            <a:r>
              <a:rPr lang="fr-FR" i="1" baseline="0" dirty="0"/>
              <a:t>Saccharomyces </a:t>
            </a:r>
            <a:r>
              <a:rPr lang="fr-FR" i="1" baseline="0" dirty="0" err="1"/>
              <a:t>boulardii</a:t>
            </a:r>
            <a:r>
              <a:rPr lang="fr-FR" i="1" baseline="0" dirty="0"/>
              <a:t>.</a:t>
            </a:r>
            <a:br>
              <a:rPr lang="fr-FR" i="1" baseline="0" dirty="0"/>
            </a:br>
            <a:r>
              <a:rPr lang="fr-FR" baseline="0" dirty="0"/>
              <a:t>Sur le plan de la tolérance, un goût désagréable a été rapporté dans 11 % des cas.</a:t>
            </a:r>
            <a:endParaRPr lang="fr-FR" dirty="0"/>
          </a:p>
        </p:txBody>
      </p:sp>
    </p:spTree>
    <p:extLst>
      <p:ext uri="{BB962C8B-B14F-4D97-AF65-F5344CB8AC3E}">
        <p14:creationId xmlns:p14="http://schemas.microsoft.com/office/powerpoint/2010/main" val="107930364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r>
              <a:rPr lang="fr-FR" dirty="0"/>
              <a:t>L’observance au long cours du traitement ARV aussi bien dans le traitement que dans la prévention de l’infection VIH est déterminante du succès des stratégies.</a:t>
            </a:r>
          </a:p>
          <a:p>
            <a:r>
              <a:rPr lang="fr-FR" dirty="0"/>
              <a:t>Les auto-évaluations de l’observance en particulier en PrEP montrent leurs limites.</a:t>
            </a:r>
          </a:p>
          <a:p>
            <a:r>
              <a:rPr lang="fr-FR" dirty="0"/>
              <a:t>L’utilisation des cheveux pour mesurer des médicaments ou des drogues a été initialement développé en toxicologie médico-légale.</a:t>
            </a:r>
          </a:p>
          <a:p>
            <a:r>
              <a:rPr lang="fr-FR" dirty="0"/>
              <a:t>Les objectifs de cette sous-étude étaient d’évaluer la relation entre concentrations capillaires des ARV et réponse virologique dans l’ACTG A5257 (ATV/r + FTC/TDF vs RAL + FTC/TDF  vs DRV/r + FTC/TDF) dans lequel le bras RAL est supérieur aux autres bras en termes de tolérance et d’efficacité antivirale.</a:t>
            </a:r>
          </a:p>
          <a:p>
            <a:r>
              <a:rPr lang="fr-FR" dirty="0"/>
              <a:t>L’analyse statistique par modèle de régression a estimé l’association entre exposition capillaire (dernière mesure avant) et échec virologique.</a:t>
            </a:r>
          </a:p>
        </p:txBody>
      </p:sp>
      <p:sp>
        <p:nvSpPr>
          <p:cNvPr id="5" name="Espace réservé de l'image des diapositives 4"/>
          <p:cNvSpPr>
            <a:spLocks noGrp="1" noRot="1" noChangeAspect="1"/>
          </p:cNvSpPr>
          <p:nvPr>
            <p:ph type="sldImg"/>
          </p:nvPr>
        </p:nvSpPr>
        <p:spPr/>
      </p:sp>
    </p:spTree>
    <p:extLst>
      <p:ext uri="{BB962C8B-B14F-4D97-AF65-F5344CB8AC3E}">
        <p14:creationId xmlns:p14="http://schemas.microsoft.com/office/powerpoint/2010/main" val="28322850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lgn="l">
              <a:defRPr/>
            </a:lvl1pPr>
          </a:lstStyle>
          <a:p>
            <a:r>
              <a:rPr lang="fr-FR" dirty="0"/>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re de section">
    <p:spTree>
      <p:nvGrpSpPr>
        <p:cNvPr id="1" name=""/>
        <p:cNvGrpSpPr/>
        <p:nvPr/>
      </p:nvGrpSpPr>
      <p:grpSpPr>
        <a:xfrm>
          <a:off x="0" y="0"/>
          <a:ext cx="0" cy="0"/>
          <a:chOff x="0" y="0"/>
          <a:chExt cx="0" cy="0"/>
        </a:xfrm>
      </p:grpSpPr>
      <p:sp>
        <p:nvSpPr>
          <p:cNvPr id="3" name="Espace réservé du texte 2"/>
          <p:cNvSpPr>
            <a:spLocks noGrp="1"/>
          </p:cNvSpPr>
          <p:nvPr>
            <p:ph type="body" idx="1"/>
          </p:nvPr>
        </p:nvSpPr>
        <p:spPr>
          <a:xfrm>
            <a:off x="722313" y="2906713"/>
            <a:ext cx="7772400" cy="1500187"/>
          </a:xfrm>
        </p:spPr>
        <p:txBody>
          <a:bodyPr anchor="ctr"/>
          <a:lstStyle>
            <a:lvl1pPr marL="0" indent="0" algn="ctr">
              <a:buNone/>
              <a:defRPr sz="2800" b="1">
                <a:solidFill>
                  <a:srgbClr val="0070C0"/>
                </a:solidFill>
                <a:latin typeface="Trebuchet MS"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dirty="0"/>
              <a:t>Cliquez pour modifier les styles du texte du masque</a:t>
            </a:r>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sz="half" idx="1"/>
          </p:nvPr>
        </p:nvSpPr>
        <p:spPr>
          <a:xfrm>
            <a:off x="457200" y="1341438"/>
            <a:ext cx="426561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875213" y="1341438"/>
            <a:ext cx="4267200"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wmf"/><Relationship Id="rId5" Type="http://schemas.openxmlformats.org/officeDocument/2006/relationships/slideLayout" Target="../slideLayouts/slideLayout5.xml"/><Relationship Id="rId10"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9">
            <a:lum/>
          </a:blip>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547813" y="115888"/>
            <a:ext cx="7523162" cy="936625"/>
          </a:xfrm>
          <a:prstGeom prst="rect">
            <a:avLst/>
          </a:prstGeom>
          <a:noFill/>
          <a:ln>
            <a:noFill/>
            <a:headEnd/>
            <a:tailEnd/>
          </a:ln>
        </p:spPr>
        <p:style>
          <a:lnRef idx="2">
            <a:schemeClr val="dk1"/>
          </a:lnRef>
          <a:fillRef idx="1">
            <a:schemeClr val="lt1"/>
          </a:fillRef>
          <a:effectRef idx="0">
            <a:schemeClr val="dk1"/>
          </a:effectRef>
          <a:fontRef idx="none"/>
        </p:style>
        <p:txBody>
          <a:bodyPr vert="horz" wrap="square" lIns="91440" tIns="45720" rIns="91440" bIns="45720" numCol="1" anchor="ctr" anchorCtr="0" compatLnSpc="1">
            <a:prstTxWarp prst="textNoShape">
              <a:avLst/>
            </a:prstTxWarp>
          </a:bodyPr>
          <a:lstStyle/>
          <a:p>
            <a:pPr lvl="0"/>
            <a:r>
              <a:rPr lang="fr-FR" dirty="0"/>
              <a:t>Cliquez et modifiez le titre</a:t>
            </a:r>
          </a:p>
        </p:txBody>
      </p:sp>
      <p:sp>
        <p:nvSpPr>
          <p:cNvPr id="1029" name="Rectangle 3"/>
          <p:cNvSpPr>
            <a:spLocks noGrp="1" noChangeArrowheads="1"/>
          </p:cNvSpPr>
          <p:nvPr>
            <p:ph type="body" idx="1"/>
          </p:nvPr>
        </p:nvSpPr>
        <p:spPr bwMode="auto">
          <a:xfrm>
            <a:off x="457200" y="1341438"/>
            <a:ext cx="8507413" cy="51117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grpSp>
        <p:nvGrpSpPr>
          <p:cNvPr id="1030" name="Group 19"/>
          <p:cNvGrpSpPr>
            <a:grpSpLocks/>
          </p:cNvGrpSpPr>
          <p:nvPr userDrawn="1"/>
        </p:nvGrpSpPr>
        <p:grpSpPr bwMode="auto">
          <a:xfrm>
            <a:off x="0" y="44450"/>
            <a:ext cx="1597025" cy="919163"/>
            <a:chOff x="0" y="28"/>
            <a:chExt cx="1006" cy="579"/>
          </a:xfrm>
        </p:grpSpPr>
        <p:graphicFrame>
          <p:nvGraphicFramePr>
            <p:cNvPr id="2" name="Object 20"/>
            <p:cNvGraphicFramePr>
              <a:graphicFrameLocks noChangeAspect="1"/>
            </p:cNvGraphicFramePr>
            <p:nvPr/>
          </p:nvGraphicFramePr>
          <p:xfrm>
            <a:off x="54" y="28"/>
            <a:ext cx="567" cy="426"/>
          </p:xfrm>
          <a:graphic>
            <a:graphicData uri="http://schemas.openxmlformats.org/presentationml/2006/ole">
              <mc:AlternateContent xmlns:mc="http://schemas.openxmlformats.org/markup-compatibility/2006">
                <mc:Choice xmlns:v="urn:schemas-microsoft-com:vml" Requires="v">
                  <p:oleObj spid="_x0000_s1290" name="Document Flash" r:id="rId10" imgW="2889360" imgH="2171520" progId="Flash.Movie">
                    <p:embed/>
                  </p:oleObj>
                </mc:Choice>
                <mc:Fallback>
                  <p:oleObj name="Document Flash" r:id="rId10" imgW="2889360" imgH="2171520" progId="Flash.Movie">
                    <p:embed/>
                    <p:pic>
                      <p:nvPicPr>
                        <p:cNvPr id="0" name="Object 2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 y="28"/>
                          <a:ext cx="567" cy="426"/>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1045" name="Text Box 21"/>
            <p:cNvSpPr txBox="1">
              <a:spLocks noChangeArrowheads="1"/>
            </p:cNvSpPr>
            <p:nvPr userDrawn="1"/>
          </p:nvSpPr>
          <p:spPr bwMode="auto">
            <a:xfrm>
              <a:off x="226" y="61"/>
              <a:ext cx="237" cy="231"/>
            </a:xfrm>
            <a:prstGeom prst="rect">
              <a:avLst/>
            </a:prstGeom>
            <a:noFill/>
            <a:ln w="9525">
              <a:noFill/>
              <a:miter lim="800000"/>
              <a:headEnd/>
              <a:tailEnd/>
            </a:ln>
            <a:effectLst/>
          </p:spPr>
          <p:txBody>
            <a:bodyPr wrap="none">
              <a:spAutoFit/>
            </a:bodyPr>
            <a:lstStyle/>
            <a:p>
              <a:pPr>
                <a:defRPr/>
              </a:pPr>
              <a:r>
                <a:rPr lang="fr-FR">
                  <a:solidFill>
                    <a:schemeClr val="accent1"/>
                  </a:solidFill>
                  <a:latin typeface="Trebuchet MS" pitchFamily="16" charset="0"/>
                  <a:cs typeface="+mn-cs"/>
                </a:rPr>
                <a:t>le</a:t>
              </a:r>
            </a:p>
          </p:txBody>
        </p:sp>
        <p:sp>
          <p:nvSpPr>
            <p:cNvPr id="1046" name="Text Box 22"/>
            <p:cNvSpPr txBox="1">
              <a:spLocks noChangeArrowheads="1"/>
            </p:cNvSpPr>
            <p:nvPr userDrawn="1"/>
          </p:nvSpPr>
          <p:spPr bwMode="auto">
            <a:xfrm>
              <a:off x="55" y="184"/>
              <a:ext cx="472" cy="173"/>
            </a:xfrm>
            <a:prstGeom prst="rect">
              <a:avLst/>
            </a:prstGeom>
            <a:noFill/>
            <a:ln w="9525">
              <a:noFill/>
              <a:miter lim="800000"/>
              <a:headEnd/>
              <a:tailEnd/>
            </a:ln>
            <a:effectLst/>
          </p:spPr>
          <p:txBody>
            <a:bodyPr wrap="none">
              <a:spAutoFit/>
            </a:bodyPr>
            <a:lstStyle/>
            <a:p>
              <a:pPr>
                <a:defRPr/>
              </a:pPr>
              <a:r>
                <a:rPr lang="fr-FR" sz="1200">
                  <a:solidFill>
                    <a:schemeClr val="bg1"/>
                  </a:solidFill>
                  <a:latin typeface="Trebuchet MS" pitchFamily="16" charset="0"/>
                  <a:cs typeface="+mn-cs"/>
                </a:rPr>
                <a:t>meilleur</a:t>
              </a:r>
            </a:p>
          </p:txBody>
        </p:sp>
        <p:sp>
          <p:nvSpPr>
            <p:cNvPr id="1047" name="Rectangle 23"/>
            <p:cNvSpPr>
              <a:spLocks noChangeArrowheads="1"/>
            </p:cNvSpPr>
            <p:nvPr userDrawn="1"/>
          </p:nvSpPr>
          <p:spPr bwMode="auto">
            <a:xfrm>
              <a:off x="0" y="433"/>
              <a:ext cx="1006" cy="174"/>
            </a:xfrm>
            <a:prstGeom prst="rect">
              <a:avLst/>
            </a:prstGeom>
            <a:noFill/>
            <a:ln w="9525">
              <a:noFill/>
              <a:miter lim="800000"/>
              <a:headEnd/>
              <a:tailEnd/>
            </a:ln>
            <a:effectLst/>
          </p:spPr>
          <p:txBody>
            <a:bodyPr>
              <a:spAutoFit/>
            </a:bodyPr>
            <a:lstStyle/>
            <a:p>
              <a:pPr algn="ctr">
                <a:defRPr/>
              </a:pPr>
              <a:r>
                <a:rPr lang="fr-FR" sz="1200">
                  <a:solidFill>
                    <a:schemeClr val="accent1"/>
                  </a:solidFill>
                  <a:latin typeface="Trebuchet MS" pitchFamily="34" charset="0"/>
                  <a:cs typeface="+mn-cs"/>
                </a:rPr>
                <a:t>…</a:t>
              </a:r>
              <a:r>
                <a:rPr lang="fr-FR" sz="1100">
                  <a:solidFill>
                    <a:schemeClr val="accent1"/>
                  </a:solidFill>
                  <a:latin typeface="Trebuchet MS" pitchFamily="34" charset="0"/>
                  <a:cs typeface="+mn-cs"/>
                </a:rPr>
                <a:t>de la</a:t>
              </a:r>
              <a:r>
                <a:rPr lang="fr-FR" sz="1100" baseline="0">
                  <a:solidFill>
                    <a:schemeClr val="accent1"/>
                  </a:solidFill>
                  <a:latin typeface="Trebuchet MS" pitchFamily="34" charset="0"/>
                  <a:cs typeface="+mn-cs"/>
                </a:rPr>
                <a:t> CROI</a:t>
              </a:r>
              <a:r>
                <a:rPr lang="fr-FR" sz="1100">
                  <a:solidFill>
                    <a:schemeClr val="accent1"/>
                  </a:solidFill>
                  <a:latin typeface="Trebuchet MS" pitchFamily="34" charset="0"/>
                  <a:cs typeface="+mn-cs"/>
                </a:rPr>
                <a:t> 2018</a:t>
              </a:r>
              <a:endParaRPr lang="fr-FR" sz="1200">
                <a:solidFill>
                  <a:schemeClr val="accent1"/>
                </a:solidFill>
                <a:latin typeface="Trebuchet MS" pitchFamily="34" charset="0"/>
                <a:cs typeface="+mn-cs"/>
              </a:endParaRPr>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6" r:id="rId6"/>
  </p:sldLayoutIdLst>
  <p:transition/>
  <p:txStyles>
    <p:title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p:titleStyle>
    <p:body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2.xml"/><Relationship Id="rId1" Type="http://schemas.openxmlformats.org/officeDocument/2006/relationships/tags" Target="../tags/tag7.xml"/></Relationships>
</file>

<file path=ppt/slides/_rels/slide10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6.xml"/><Relationship Id="rId1" Type="http://schemas.openxmlformats.org/officeDocument/2006/relationships/slideLayout" Target="../slideLayouts/slideLayout1.xml"/><Relationship Id="rId4" Type="http://schemas.openxmlformats.org/officeDocument/2006/relationships/chart" Target="../charts/chart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2.xml"/><Relationship Id="rId1" Type="http://schemas.openxmlformats.org/officeDocument/2006/relationships/tags" Target="../tags/tag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2.xml"/><Relationship Id="rId1" Type="http://schemas.openxmlformats.org/officeDocument/2006/relationships/tags" Target="../tags/tag10.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3.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2.xml"/><Relationship Id="rId1" Type="http://schemas.openxmlformats.org/officeDocument/2006/relationships/tags" Target="../tags/tag1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86.xml"/><Relationship Id="rId2" Type="http://schemas.openxmlformats.org/officeDocument/2006/relationships/slideLayout" Target="../slideLayouts/slideLayout2.xml"/><Relationship Id="rId1" Type="http://schemas.openxmlformats.org/officeDocument/2006/relationships/tags" Target="../tags/tag1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4.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4.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07.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211.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2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12.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4.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9.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5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6.xml"/><Relationship Id="rId1" Type="http://schemas.openxmlformats.org/officeDocument/2006/relationships/slideLayout" Target="../slideLayouts/slideLayout1.xml"/><Relationship Id="rId4" Type="http://schemas.openxmlformats.org/officeDocument/2006/relationships/image" Target="../media/image8.jpe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6.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notesSlide" Target="../notesSlides/notesSlide81.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9.png"/></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1482133"/>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Identification de mutations dans l’enveloppe conférant de la résistance aux ARV (1)</a:t>
            </a:r>
          </a:p>
        </p:txBody>
      </p:sp>
      <p:sp>
        <p:nvSpPr>
          <p:cNvPr id="4" name="Espace réservé du contenu 3"/>
          <p:cNvSpPr>
            <a:spLocks noGrp="1"/>
          </p:cNvSpPr>
          <p:nvPr>
            <p:ph idx="1"/>
          </p:nvPr>
        </p:nvSpPr>
        <p:spPr>
          <a:xfrm>
            <a:off x="231913" y="1155910"/>
            <a:ext cx="8686798" cy="2447153"/>
          </a:xfrm>
        </p:spPr>
        <p:txBody>
          <a:bodyPr/>
          <a:lstStyle/>
          <a:p>
            <a:r>
              <a:rPr lang="fr-FR" sz="1800" b="1" dirty="0"/>
              <a:t>Contexte : </a:t>
            </a:r>
            <a:r>
              <a:rPr lang="fr-FR" sz="1800" dirty="0"/>
              <a:t>identification de mutations dans l’enveloppe (P81S, Y61H dans gp120 et A556T dans gp41) restaurant la capacité réplicative de virus mutants </a:t>
            </a:r>
            <a:r>
              <a:rPr lang="fr-FR" sz="1400" i="1" dirty="0"/>
              <a:t>(</a:t>
            </a:r>
            <a:r>
              <a:rPr lang="fr-FR" sz="1400" i="1" dirty="0" err="1"/>
              <a:t>Fujii</a:t>
            </a:r>
            <a:r>
              <a:rPr lang="fr-FR" sz="1400" i="1" dirty="0"/>
              <a:t> K, </a:t>
            </a:r>
            <a:r>
              <a:rPr lang="fr-FR" sz="1400" i="1" dirty="0" err="1"/>
              <a:t>Virology</a:t>
            </a:r>
            <a:r>
              <a:rPr lang="fr-FR" sz="1400" i="1" dirty="0"/>
              <a:t>, 2009)</a:t>
            </a:r>
          </a:p>
          <a:p>
            <a:endParaRPr lang="fr-FR" sz="900" dirty="0"/>
          </a:p>
          <a:p>
            <a:r>
              <a:rPr lang="fr-FR" sz="1800" b="1" dirty="0"/>
              <a:t>Objectif :</a:t>
            </a:r>
            <a:r>
              <a:rPr lang="fr-FR" sz="1800" dirty="0"/>
              <a:t> caractériser la capacité de ces mutants dans l’enveloppe à :</a:t>
            </a:r>
          </a:p>
          <a:p>
            <a:pPr lvl="1"/>
            <a:r>
              <a:rPr lang="fr-FR" sz="1600" dirty="0"/>
              <a:t>conférer un avantage réplicatif sur un grand nombre de mutants défectifs </a:t>
            </a:r>
          </a:p>
          <a:p>
            <a:pPr lvl="1"/>
            <a:r>
              <a:rPr lang="fr-FR" sz="1600" dirty="0"/>
              <a:t>surmonter et/ou échapper à l'inhibition par les ARV</a:t>
            </a:r>
          </a:p>
          <a:p>
            <a:endParaRPr lang="fr-FR" sz="900" b="1" dirty="0"/>
          </a:p>
          <a:p>
            <a:r>
              <a:rPr lang="fr-FR" sz="1800" dirty="0"/>
              <a:t>Les mutations compensatrices dans </a:t>
            </a:r>
            <a:r>
              <a:rPr lang="fr-FR" sz="1800" i="1" dirty="0" err="1"/>
              <a:t>env</a:t>
            </a:r>
            <a:r>
              <a:rPr lang="fr-FR" sz="1800" dirty="0"/>
              <a:t> permettent de récupérer </a:t>
            </a:r>
          </a:p>
          <a:p>
            <a:pPr marL="0" indent="0">
              <a:buNone/>
              <a:tabLst>
                <a:tab pos="352425" algn="l"/>
              </a:tabLst>
            </a:pPr>
            <a:r>
              <a:rPr lang="fr-FR" sz="1800" dirty="0"/>
              <a:t>	la réplication d’un mutant dans le domaine catalytique de l’intégrase (N155E)</a:t>
            </a:r>
          </a:p>
        </p:txBody>
      </p:sp>
      <p:sp>
        <p:nvSpPr>
          <p:cNvPr id="5"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Van </a:t>
            </a:r>
            <a:r>
              <a:rPr lang="fr-FR" sz="1200" i="1" err="1">
                <a:solidFill>
                  <a:srgbClr val="0070C0"/>
                </a:solidFill>
              </a:rPr>
              <a:t>Duyne</a:t>
            </a:r>
            <a:r>
              <a:rPr lang="fr-FR" sz="1200" i="1">
                <a:solidFill>
                  <a:srgbClr val="0070C0"/>
                </a:solidFill>
              </a:rPr>
              <a:t> R, CROI 2018, Abs. 111</a:t>
            </a:r>
          </a:p>
        </p:txBody>
      </p:sp>
      <p:sp>
        <p:nvSpPr>
          <p:cNvPr id="8" name="Rectangle 76"/>
          <p:cNvSpPr>
            <a:spLocks noChangeArrowheads="1"/>
          </p:cNvSpPr>
          <p:nvPr/>
        </p:nvSpPr>
        <p:spPr bwMode="auto">
          <a:xfrm>
            <a:off x="2325685" y="3689002"/>
            <a:ext cx="3596690" cy="235449"/>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Activité TI des virus mutants (</a:t>
            </a:r>
            <a:r>
              <a:rPr lang="fr-FR" b="1" dirty="0" err="1">
                <a:solidFill>
                  <a:srgbClr val="0070C0"/>
                </a:solidFill>
                <a:latin typeface="Calibri" panose="020F0502020204030204" pitchFamily="34" charset="0"/>
                <a:ea typeface="ＭＳ Ｐゴシック" pitchFamily="34" charset="-128"/>
              </a:rPr>
              <a:t>cpm</a:t>
            </a:r>
            <a:r>
              <a:rPr lang="fr-FR" b="1" dirty="0">
                <a:solidFill>
                  <a:srgbClr val="0070C0"/>
                </a:solidFill>
                <a:latin typeface="Calibri" panose="020F0502020204030204" pitchFamily="34" charset="0"/>
                <a:ea typeface="ＭＳ Ｐゴシック" pitchFamily="34" charset="-128"/>
              </a:rPr>
              <a:t>/µl)</a:t>
            </a:r>
            <a:endParaRPr lang="fr-FR" sz="1600" dirty="0">
              <a:solidFill>
                <a:srgbClr val="0070C0"/>
              </a:solidFill>
              <a:latin typeface="Calibri" panose="020F0502020204030204" pitchFamily="34" charset="0"/>
              <a:ea typeface="ＭＳ Ｐゴシック" pitchFamily="34" charset="-128"/>
            </a:endParaRPr>
          </a:p>
        </p:txBody>
      </p:sp>
      <p:grpSp>
        <p:nvGrpSpPr>
          <p:cNvPr id="134" name="Grouper 133"/>
          <p:cNvGrpSpPr>
            <a:grpSpLocks noChangeAspect="1"/>
          </p:cNvGrpSpPr>
          <p:nvPr/>
        </p:nvGrpSpPr>
        <p:grpSpPr>
          <a:xfrm>
            <a:off x="713236" y="4010934"/>
            <a:ext cx="5629495" cy="2756820"/>
            <a:chOff x="984273" y="4386738"/>
            <a:chExt cx="4844363" cy="2372333"/>
          </a:xfrm>
        </p:grpSpPr>
        <p:cxnSp>
          <p:nvCxnSpPr>
            <p:cNvPr id="135" name="Connecteur droit 134">
              <a:extLst>
                <a:ext uri="{FF2B5EF4-FFF2-40B4-BE49-F238E27FC236}">
                  <a16:creationId xmlns:a16="http://schemas.microsoft.com/office/drawing/2014/main" id="{7150B575-5E93-4291-9C6E-03C4A5987ABE}"/>
                </a:ext>
              </a:extLst>
            </p:cNvPr>
            <p:cNvCxnSpPr>
              <a:cxnSpLocks/>
            </p:cNvCxnSpPr>
            <p:nvPr/>
          </p:nvCxnSpPr>
          <p:spPr bwMode="auto">
            <a:xfrm>
              <a:off x="1637212" y="4489853"/>
              <a:ext cx="0" cy="188976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6" name="Connecteur droit 135">
              <a:extLst>
                <a:ext uri="{FF2B5EF4-FFF2-40B4-BE49-F238E27FC236}">
                  <a16:creationId xmlns:a16="http://schemas.microsoft.com/office/drawing/2014/main" id="{4528CBD9-7516-4DC8-B118-4C5542DE939D}"/>
                </a:ext>
              </a:extLst>
            </p:cNvPr>
            <p:cNvCxnSpPr/>
            <p:nvPr/>
          </p:nvCxnSpPr>
          <p:spPr bwMode="auto">
            <a:xfrm>
              <a:off x="1596271" y="6339839"/>
              <a:ext cx="423236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7" name="Connecteur droit 136">
              <a:extLst>
                <a:ext uri="{FF2B5EF4-FFF2-40B4-BE49-F238E27FC236}">
                  <a16:creationId xmlns:a16="http://schemas.microsoft.com/office/drawing/2014/main" id="{793D1BCD-A566-4859-A794-8FDBFF42E957}"/>
                </a:ext>
              </a:extLst>
            </p:cNvPr>
            <p:cNvCxnSpPr/>
            <p:nvPr/>
          </p:nvCxnSpPr>
          <p:spPr bwMode="auto">
            <a:xfrm>
              <a:off x="1593885" y="4502786"/>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8" name="Connecteur droit 137">
              <a:extLst>
                <a:ext uri="{FF2B5EF4-FFF2-40B4-BE49-F238E27FC236}">
                  <a16:creationId xmlns:a16="http://schemas.microsoft.com/office/drawing/2014/main" id="{03453FE7-5C53-40B8-8140-F091CEC70D08}"/>
                </a:ext>
              </a:extLst>
            </p:cNvPr>
            <p:cNvCxnSpPr/>
            <p:nvPr/>
          </p:nvCxnSpPr>
          <p:spPr bwMode="auto">
            <a:xfrm>
              <a:off x="1593885" y="4851888"/>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9" name="Connecteur droit 138">
              <a:extLst>
                <a:ext uri="{FF2B5EF4-FFF2-40B4-BE49-F238E27FC236}">
                  <a16:creationId xmlns:a16="http://schemas.microsoft.com/office/drawing/2014/main" id="{4A257D07-220A-4A73-88D5-D3EF72ECF89F}"/>
                </a:ext>
              </a:extLst>
            </p:cNvPr>
            <p:cNvCxnSpPr/>
            <p:nvPr/>
          </p:nvCxnSpPr>
          <p:spPr bwMode="auto">
            <a:xfrm>
              <a:off x="1593885" y="5211623"/>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0" name="Connecteur droit 139">
              <a:extLst>
                <a:ext uri="{FF2B5EF4-FFF2-40B4-BE49-F238E27FC236}">
                  <a16:creationId xmlns:a16="http://schemas.microsoft.com/office/drawing/2014/main" id="{036A8940-89B6-4CD4-AA79-F0535306D4F4}"/>
                </a:ext>
              </a:extLst>
            </p:cNvPr>
            <p:cNvCxnSpPr/>
            <p:nvPr/>
          </p:nvCxnSpPr>
          <p:spPr bwMode="auto">
            <a:xfrm>
              <a:off x="1593885" y="5581989"/>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1" name="Connecteur droit 140">
              <a:extLst>
                <a:ext uri="{FF2B5EF4-FFF2-40B4-BE49-F238E27FC236}">
                  <a16:creationId xmlns:a16="http://schemas.microsoft.com/office/drawing/2014/main" id="{1341C915-A582-41DE-8B11-3EF766079CD2}"/>
                </a:ext>
              </a:extLst>
            </p:cNvPr>
            <p:cNvCxnSpPr/>
            <p:nvPr/>
          </p:nvCxnSpPr>
          <p:spPr bwMode="auto">
            <a:xfrm>
              <a:off x="1593885" y="5948813"/>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2" name="Connecteur droit 141">
              <a:extLst>
                <a:ext uri="{FF2B5EF4-FFF2-40B4-BE49-F238E27FC236}">
                  <a16:creationId xmlns:a16="http://schemas.microsoft.com/office/drawing/2014/main" id="{FBAC8216-BA36-41B1-AC52-C007267B6F08}"/>
                </a:ext>
              </a:extLst>
            </p:cNvPr>
            <p:cNvCxnSpPr>
              <a:cxnSpLocks/>
            </p:cNvCxnSpPr>
            <p:nvPr/>
          </p:nvCxnSpPr>
          <p:spPr bwMode="auto">
            <a:xfrm rot="5400000">
              <a:off x="2518647" y="6365966"/>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3" name="Connecteur droit 142">
              <a:extLst>
                <a:ext uri="{FF2B5EF4-FFF2-40B4-BE49-F238E27FC236}">
                  <a16:creationId xmlns:a16="http://schemas.microsoft.com/office/drawing/2014/main" id="{B3D043ED-15BE-4795-B5CC-1E4E661F5DB7}"/>
                </a:ext>
              </a:extLst>
            </p:cNvPr>
            <p:cNvCxnSpPr>
              <a:cxnSpLocks/>
            </p:cNvCxnSpPr>
            <p:nvPr/>
          </p:nvCxnSpPr>
          <p:spPr bwMode="auto">
            <a:xfrm rot="5400000">
              <a:off x="3468489" y="6365966"/>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4" name="Connecteur droit 143">
              <a:extLst>
                <a:ext uri="{FF2B5EF4-FFF2-40B4-BE49-F238E27FC236}">
                  <a16:creationId xmlns:a16="http://schemas.microsoft.com/office/drawing/2014/main" id="{A83507B2-62E6-4961-952E-672003DF82D4}"/>
                </a:ext>
              </a:extLst>
            </p:cNvPr>
            <p:cNvCxnSpPr>
              <a:cxnSpLocks/>
            </p:cNvCxnSpPr>
            <p:nvPr/>
          </p:nvCxnSpPr>
          <p:spPr bwMode="auto">
            <a:xfrm rot="5400000">
              <a:off x="4467952" y="6365966"/>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5" name="Connecteur droit 144">
              <a:extLst>
                <a:ext uri="{FF2B5EF4-FFF2-40B4-BE49-F238E27FC236}">
                  <a16:creationId xmlns:a16="http://schemas.microsoft.com/office/drawing/2014/main" id="{C78F1EF0-01BE-49EB-B240-824FEFDCFD1A}"/>
                </a:ext>
              </a:extLst>
            </p:cNvPr>
            <p:cNvCxnSpPr>
              <a:cxnSpLocks/>
            </p:cNvCxnSpPr>
            <p:nvPr/>
          </p:nvCxnSpPr>
          <p:spPr bwMode="auto">
            <a:xfrm rot="5400000">
              <a:off x="5525899" y="6365966"/>
              <a:ext cx="417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6" name="Forme libre : forme 21">
              <a:extLst>
                <a:ext uri="{FF2B5EF4-FFF2-40B4-BE49-F238E27FC236}">
                  <a16:creationId xmlns:a16="http://schemas.microsoft.com/office/drawing/2014/main" id="{84461B59-38C6-4121-A70C-CDA4BD88E8DC}"/>
                </a:ext>
              </a:extLst>
            </p:cNvPr>
            <p:cNvSpPr/>
            <p:nvPr/>
          </p:nvSpPr>
          <p:spPr bwMode="auto">
            <a:xfrm>
              <a:off x="1988288" y="4699591"/>
              <a:ext cx="3551275" cy="1616149"/>
            </a:xfrm>
            <a:custGeom>
              <a:avLst/>
              <a:gdLst>
                <a:gd name="connsiteX0" fmla="*/ 0 w 3551275"/>
                <a:gd name="connsiteY0" fmla="*/ 1520456 h 1616149"/>
                <a:gd name="connsiteX1" fmla="*/ 691117 w 3551275"/>
                <a:gd name="connsiteY1" fmla="*/ 0 h 1616149"/>
                <a:gd name="connsiteX2" fmla="*/ 1095154 w 3551275"/>
                <a:gd name="connsiteY2" fmla="*/ 967562 h 1616149"/>
                <a:gd name="connsiteX3" fmla="*/ 1483242 w 3551275"/>
                <a:gd name="connsiteY3" fmla="*/ 1376916 h 1616149"/>
                <a:gd name="connsiteX4" fmla="*/ 1913861 w 3551275"/>
                <a:gd name="connsiteY4" fmla="*/ 1568302 h 1616149"/>
                <a:gd name="connsiteX5" fmla="*/ 3110024 w 3551275"/>
                <a:gd name="connsiteY5" fmla="*/ 1605516 h 1616149"/>
                <a:gd name="connsiteX6" fmla="*/ 3551275 w 3551275"/>
                <a:gd name="connsiteY6" fmla="*/ 1616149 h 161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1275" h="1616149">
                  <a:moveTo>
                    <a:pt x="0" y="1520456"/>
                  </a:moveTo>
                  <a:lnTo>
                    <a:pt x="691117" y="0"/>
                  </a:lnTo>
                  <a:lnTo>
                    <a:pt x="1095154" y="967562"/>
                  </a:lnTo>
                  <a:lnTo>
                    <a:pt x="1483242" y="1376916"/>
                  </a:lnTo>
                  <a:lnTo>
                    <a:pt x="1913861" y="1568302"/>
                  </a:lnTo>
                  <a:lnTo>
                    <a:pt x="3110024" y="1605516"/>
                  </a:lnTo>
                  <a:lnTo>
                    <a:pt x="3551275" y="1616149"/>
                  </a:lnTo>
                </a:path>
              </a:pathLst>
            </a:custGeom>
            <a:noFill/>
            <a:ln w="19050"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7" name="Forme libre : forme 22">
              <a:extLst>
                <a:ext uri="{FF2B5EF4-FFF2-40B4-BE49-F238E27FC236}">
                  <a16:creationId xmlns:a16="http://schemas.microsoft.com/office/drawing/2014/main" id="{924DA63E-B099-4FC7-B276-A2FDB71027B3}"/>
                </a:ext>
              </a:extLst>
            </p:cNvPr>
            <p:cNvSpPr/>
            <p:nvPr/>
          </p:nvSpPr>
          <p:spPr bwMode="auto">
            <a:xfrm>
              <a:off x="1993605" y="4460358"/>
              <a:ext cx="3524693" cy="1759689"/>
            </a:xfrm>
            <a:custGeom>
              <a:avLst/>
              <a:gdLst>
                <a:gd name="connsiteX0" fmla="*/ 0 w 3524693"/>
                <a:gd name="connsiteY0" fmla="*/ 1759689 h 1759689"/>
                <a:gd name="connsiteX1" fmla="*/ 366823 w 3524693"/>
                <a:gd name="connsiteY1" fmla="*/ 1584251 h 1759689"/>
                <a:gd name="connsiteX2" fmla="*/ 728330 w 3524693"/>
                <a:gd name="connsiteY2" fmla="*/ 1669312 h 1759689"/>
                <a:gd name="connsiteX3" fmla="*/ 1089837 w 3524693"/>
                <a:gd name="connsiteY3" fmla="*/ 1536405 h 1759689"/>
                <a:gd name="connsiteX4" fmla="*/ 1456660 w 3524693"/>
                <a:gd name="connsiteY4" fmla="*/ 1180214 h 1759689"/>
                <a:gd name="connsiteX5" fmla="*/ 1791586 w 3524693"/>
                <a:gd name="connsiteY5" fmla="*/ 579475 h 1759689"/>
                <a:gd name="connsiteX6" fmla="*/ 2153093 w 3524693"/>
                <a:gd name="connsiteY6" fmla="*/ 0 h 1759689"/>
                <a:gd name="connsiteX7" fmla="*/ 2567762 w 3524693"/>
                <a:gd name="connsiteY7" fmla="*/ 478465 h 1759689"/>
                <a:gd name="connsiteX8" fmla="*/ 3046228 w 3524693"/>
                <a:gd name="connsiteY8" fmla="*/ 1323754 h 1759689"/>
                <a:gd name="connsiteX9" fmla="*/ 3524693 w 3524693"/>
                <a:gd name="connsiteY9" fmla="*/ 1642730 h 175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693" h="1759689">
                  <a:moveTo>
                    <a:pt x="0" y="1759689"/>
                  </a:moveTo>
                  <a:lnTo>
                    <a:pt x="366823" y="1584251"/>
                  </a:lnTo>
                  <a:lnTo>
                    <a:pt x="728330" y="1669312"/>
                  </a:lnTo>
                  <a:lnTo>
                    <a:pt x="1089837" y="1536405"/>
                  </a:lnTo>
                  <a:lnTo>
                    <a:pt x="1456660" y="1180214"/>
                  </a:lnTo>
                  <a:lnTo>
                    <a:pt x="1791586" y="579475"/>
                  </a:lnTo>
                  <a:lnTo>
                    <a:pt x="2153093" y="0"/>
                  </a:lnTo>
                  <a:lnTo>
                    <a:pt x="2567762" y="478465"/>
                  </a:lnTo>
                  <a:lnTo>
                    <a:pt x="3046228" y="1323754"/>
                  </a:lnTo>
                  <a:lnTo>
                    <a:pt x="3524693" y="1642730"/>
                  </a:lnTo>
                </a:path>
              </a:pathLst>
            </a:custGeom>
            <a:noFill/>
            <a:ln w="19050"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8" name="Forme libre : forme 23">
              <a:extLst>
                <a:ext uri="{FF2B5EF4-FFF2-40B4-BE49-F238E27FC236}">
                  <a16:creationId xmlns:a16="http://schemas.microsoft.com/office/drawing/2014/main" id="{CB0BDC2C-0EA2-4E88-9C7B-C6DCFA3BBBF1}"/>
                </a:ext>
              </a:extLst>
            </p:cNvPr>
            <p:cNvSpPr/>
            <p:nvPr/>
          </p:nvSpPr>
          <p:spPr bwMode="auto">
            <a:xfrm>
              <a:off x="1977656" y="5443870"/>
              <a:ext cx="3147237" cy="839972"/>
            </a:xfrm>
            <a:custGeom>
              <a:avLst/>
              <a:gdLst>
                <a:gd name="connsiteX0" fmla="*/ 0 w 3147237"/>
                <a:gd name="connsiteY0" fmla="*/ 770860 h 839972"/>
                <a:gd name="connsiteX1" fmla="*/ 366823 w 3147237"/>
                <a:gd name="connsiteY1" fmla="*/ 79744 h 839972"/>
                <a:gd name="connsiteX2" fmla="*/ 728330 w 3147237"/>
                <a:gd name="connsiteY2" fmla="*/ 0 h 839972"/>
                <a:gd name="connsiteX3" fmla="*/ 1499191 w 3147237"/>
                <a:gd name="connsiteY3" fmla="*/ 643270 h 839972"/>
                <a:gd name="connsiteX4" fmla="*/ 1908544 w 3147237"/>
                <a:gd name="connsiteY4" fmla="*/ 786809 h 839972"/>
                <a:gd name="connsiteX5" fmla="*/ 2307265 w 3147237"/>
                <a:gd name="connsiteY5" fmla="*/ 754911 h 839972"/>
                <a:gd name="connsiteX6" fmla="*/ 2705986 w 3147237"/>
                <a:gd name="connsiteY6" fmla="*/ 760228 h 839972"/>
                <a:gd name="connsiteX7" fmla="*/ 3147237 w 3147237"/>
                <a:gd name="connsiteY7" fmla="*/ 839972 h 83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7237" h="839972">
                  <a:moveTo>
                    <a:pt x="0" y="770860"/>
                  </a:moveTo>
                  <a:lnTo>
                    <a:pt x="366823" y="79744"/>
                  </a:lnTo>
                  <a:lnTo>
                    <a:pt x="728330" y="0"/>
                  </a:lnTo>
                  <a:lnTo>
                    <a:pt x="1499191" y="643270"/>
                  </a:lnTo>
                  <a:lnTo>
                    <a:pt x="1908544" y="786809"/>
                  </a:lnTo>
                  <a:lnTo>
                    <a:pt x="2307265" y="754911"/>
                  </a:lnTo>
                  <a:lnTo>
                    <a:pt x="2705986" y="760228"/>
                  </a:lnTo>
                  <a:lnTo>
                    <a:pt x="3147237" y="839972"/>
                  </a:lnTo>
                </a:path>
              </a:pathLst>
            </a:custGeom>
            <a:noFill/>
            <a:ln w="19050" cap="flat" cmpd="sng" algn="ctr">
              <a:solidFill>
                <a:srgbClr val="FFC000"/>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9" name="Forme libre : forme 24">
              <a:extLst>
                <a:ext uri="{FF2B5EF4-FFF2-40B4-BE49-F238E27FC236}">
                  <a16:creationId xmlns:a16="http://schemas.microsoft.com/office/drawing/2014/main" id="{2ECA4168-073E-4E84-BB1A-B73D1CB58472}"/>
                </a:ext>
              </a:extLst>
            </p:cNvPr>
            <p:cNvSpPr/>
            <p:nvPr/>
          </p:nvSpPr>
          <p:spPr bwMode="auto">
            <a:xfrm>
              <a:off x="2004237" y="5289698"/>
              <a:ext cx="3524693" cy="994144"/>
            </a:xfrm>
            <a:custGeom>
              <a:avLst/>
              <a:gdLst>
                <a:gd name="connsiteX0" fmla="*/ 0 w 3524693"/>
                <a:gd name="connsiteY0" fmla="*/ 930349 h 994144"/>
                <a:gd name="connsiteX1" fmla="*/ 340242 w 3524693"/>
                <a:gd name="connsiteY1" fmla="*/ 526312 h 994144"/>
                <a:gd name="connsiteX2" fmla="*/ 717698 w 3524693"/>
                <a:gd name="connsiteY2" fmla="*/ 414670 h 994144"/>
                <a:gd name="connsiteX3" fmla="*/ 1063256 w 3524693"/>
                <a:gd name="connsiteY3" fmla="*/ 0 h 994144"/>
                <a:gd name="connsiteX4" fmla="*/ 1461977 w 3524693"/>
                <a:gd name="connsiteY4" fmla="*/ 425302 h 994144"/>
                <a:gd name="connsiteX5" fmla="*/ 1876647 w 3524693"/>
                <a:gd name="connsiteY5" fmla="*/ 754912 h 994144"/>
                <a:gd name="connsiteX6" fmla="*/ 2254103 w 3524693"/>
                <a:gd name="connsiteY6" fmla="*/ 898451 h 994144"/>
                <a:gd name="connsiteX7" fmla="*/ 2679405 w 3524693"/>
                <a:gd name="connsiteY7" fmla="*/ 972879 h 994144"/>
                <a:gd name="connsiteX8" fmla="*/ 3524693 w 3524693"/>
                <a:gd name="connsiteY8" fmla="*/ 994144 h 99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4693" h="994144">
                  <a:moveTo>
                    <a:pt x="0" y="930349"/>
                  </a:moveTo>
                  <a:lnTo>
                    <a:pt x="340242" y="526312"/>
                  </a:lnTo>
                  <a:lnTo>
                    <a:pt x="717698" y="414670"/>
                  </a:lnTo>
                  <a:lnTo>
                    <a:pt x="1063256" y="0"/>
                  </a:lnTo>
                  <a:lnTo>
                    <a:pt x="1461977" y="425302"/>
                  </a:lnTo>
                  <a:lnTo>
                    <a:pt x="1876647" y="754912"/>
                  </a:lnTo>
                  <a:lnTo>
                    <a:pt x="2254103" y="898451"/>
                  </a:lnTo>
                  <a:lnTo>
                    <a:pt x="2679405" y="972879"/>
                  </a:lnTo>
                  <a:lnTo>
                    <a:pt x="3524693" y="994144"/>
                  </a:lnTo>
                </a:path>
              </a:pathLst>
            </a:custGeom>
            <a:noFill/>
            <a:ln w="19050" cap="flat" cmpd="sng" algn="ctr">
              <a:solidFill>
                <a:srgbClr val="0000CC"/>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0" name="Forme libre : forme 25">
              <a:extLst>
                <a:ext uri="{FF2B5EF4-FFF2-40B4-BE49-F238E27FC236}">
                  <a16:creationId xmlns:a16="http://schemas.microsoft.com/office/drawing/2014/main" id="{C8CD1631-3039-446D-A2CD-5F1723C122C2}"/>
                </a:ext>
              </a:extLst>
            </p:cNvPr>
            <p:cNvSpPr/>
            <p:nvPr/>
          </p:nvSpPr>
          <p:spPr bwMode="auto">
            <a:xfrm>
              <a:off x="2004237" y="5103628"/>
              <a:ext cx="3540642" cy="1201479"/>
            </a:xfrm>
            <a:custGeom>
              <a:avLst/>
              <a:gdLst>
                <a:gd name="connsiteX0" fmla="*/ 0 w 3540642"/>
                <a:gd name="connsiteY0" fmla="*/ 1196163 h 1201479"/>
                <a:gd name="connsiteX1" fmla="*/ 345558 w 3540642"/>
                <a:gd name="connsiteY1" fmla="*/ 1010093 h 1201479"/>
                <a:gd name="connsiteX2" fmla="*/ 723014 w 3540642"/>
                <a:gd name="connsiteY2" fmla="*/ 903767 h 1201479"/>
                <a:gd name="connsiteX3" fmla="*/ 1052623 w 3540642"/>
                <a:gd name="connsiteY3" fmla="*/ 47846 h 1201479"/>
                <a:gd name="connsiteX4" fmla="*/ 1446028 w 3540642"/>
                <a:gd name="connsiteY4" fmla="*/ 0 h 1201479"/>
                <a:gd name="connsiteX5" fmla="*/ 1839433 w 3540642"/>
                <a:gd name="connsiteY5" fmla="*/ 510363 h 1201479"/>
                <a:gd name="connsiteX6" fmla="*/ 2270051 w 3540642"/>
                <a:gd name="connsiteY6" fmla="*/ 1084521 h 1201479"/>
                <a:gd name="connsiteX7" fmla="*/ 2690037 w 3540642"/>
                <a:gd name="connsiteY7" fmla="*/ 1143000 h 1201479"/>
                <a:gd name="connsiteX8" fmla="*/ 3110023 w 3540642"/>
                <a:gd name="connsiteY8" fmla="*/ 1196163 h 1201479"/>
                <a:gd name="connsiteX9" fmla="*/ 3540642 w 3540642"/>
                <a:gd name="connsiteY9" fmla="*/ 1201479 h 120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0642" h="1201479">
                  <a:moveTo>
                    <a:pt x="0" y="1196163"/>
                  </a:moveTo>
                  <a:lnTo>
                    <a:pt x="345558" y="1010093"/>
                  </a:lnTo>
                  <a:lnTo>
                    <a:pt x="723014" y="903767"/>
                  </a:lnTo>
                  <a:lnTo>
                    <a:pt x="1052623" y="47846"/>
                  </a:lnTo>
                  <a:lnTo>
                    <a:pt x="1446028" y="0"/>
                  </a:lnTo>
                  <a:lnTo>
                    <a:pt x="1839433" y="510363"/>
                  </a:lnTo>
                  <a:lnTo>
                    <a:pt x="2270051" y="1084521"/>
                  </a:lnTo>
                  <a:lnTo>
                    <a:pt x="2690037" y="1143000"/>
                  </a:lnTo>
                  <a:lnTo>
                    <a:pt x="3110023" y="1196163"/>
                  </a:lnTo>
                  <a:lnTo>
                    <a:pt x="3540642" y="1201479"/>
                  </a:lnTo>
                </a:path>
              </a:pathLst>
            </a:custGeom>
            <a:noFill/>
            <a:ln w="19050" cap="flat" cmpd="sng" algn="ctr">
              <a:solidFill>
                <a:srgbClr val="FF0000"/>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1" name="Forme libre : forme 26">
              <a:extLst>
                <a:ext uri="{FF2B5EF4-FFF2-40B4-BE49-F238E27FC236}">
                  <a16:creationId xmlns:a16="http://schemas.microsoft.com/office/drawing/2014/main" id="{A285A812-4C74-401B-AA13-4822765A9FDE}"/>
                </a:ext>
              </a:extLst>
            </p:cNvPr>
            <p:cNvSpPr/>
            <p:nvPr/>
          </p:nvSpPr>
          <p:spPr bwMode="auto">
            <a:xfrm>
              <a:off x="1997122" y="6205182"/>
              <a:ext cx="3534771" cy="118281"/>
            </a:xfrm>
            <a:custGeom>
              <a:avLst/>
              <a:gdLst>
                <a:gd name="connsiteX0" fmla="*/ 0 w 3534771"/>
                <a:gd name="connsiteY0" fmla="*/ 27296 h 118281"/>
                <a:gd name="connsiteX1" fmla="*/ 63690 w 3534771"/>
                <a:gd name="connsiteY1" fmla="*/ 0 h 118281"/>
                <a:gd name="connsiteX2" fmla="*/ 696036 w 3534771"/>
                <a:gd name="connsiteY2" fmla="*/ 63690 h 118281"/>
                <a:gd name="connsiteX3" fmla="*/ 1114568 w 3534771"/>
                <a:gd name="connsiteY3" fmla="*/ 118281 h 118281"/>
                <a:gd name="connsiteX4" fmla="*/ 1887941 w 3534771"/>
                <a:gd name="connsiteY4" fmla="*/ 81887 h 118281"/>
                <a:gd name="connsiteX5" fmla="*/ 2247332 w 3534771"/>
                <a:gd name="connsiteY5" fmla="*/ 109182 h 118281"/>
                <a:gd name="connsiteX6" fmla="*/ 3534771 w 3534771"/>
                <a:gd name="connsiteY6" fmla="*/ 109182 h 11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4771" h="118281">
                  <a:moveTo>
                    <a:pt x="0" y="27296"/>
                  </a:moveTo>
                  <a:lnTo>
                    <a:pt x="63690" y="0"/>
                  </a:lnTo>
                  <a:lnTo>
                    <a:pt x="696036" y="63690"/>
                  </a:lnTo>
                  <a:lnTo>
                    <a:pt x="1114568" y="118281"/>
                  </a:lnTo>
                  <a:lnTo>
                    <a:pt x="1887941" y="81887"/>
                  </a:lnTo>
                  <a:lnTo>
                    <a:pt x="2247332" y="109182"/>
                  </a:lnTo>
                  <a:lnTo>
                    <a:pt x="3534771" y="109182"/>
                  </a:lnTo>
                </a:path>
              </a:pathLst>
            </a:custGeom>
            <a:noFill/>
            <a:ln w="19050" cap="flat" cmpd="sng" algn="ctr">
              <a:solidFill>
                <a:srgbClr val="002060"/>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2" name="Forme libre : forme 27">
              <a:extLst>
                <a:ext uri="{FF2B5EF4-FFF2-40B4-BE49-F238E27FC236}">
                  <a16:creationId xmlns:a16="http://schemas.microsoft.com/office/drawing/2014/main" id="{FD62A85C-85FA-44C0-A12D-826CF04DBBFA}"/>
                </a:ext>
              </a:extLst>
            </p:cNvPr>
            <p:cNvSpPr/>
            <p:nvPr/>
          </p:nvSpPr>
          <p:spPr bwMode="auto">
            <a:xfrm>
              <a:off x="2001672" y="6264322"/>
              <a:ext cx="3539319" cy="63690"/>
            </a:xfrm>
            <a:custGeom>
              <a:avLst/>
              <a:gdLst>
                <a:gd name="connsiteX0" fmla="*/ 0 w 3539319"/>
                <a:gd name="connsiteY0" fmla="*/ 63690 h 63690"/>
                <a:gd name="connsiteX1" fmla="*/ 777922 w 3539319"/>
                <a:gd name="connsiteY1" fmla="*/ 36394 h 63690"/>
                <a:gd name="connsiteX2" fmla="*/ 1082722 w 3539319"/>
                <a:gd name="connsiteY2" fmla="*/ 0 h 63690"/>
                <a:gd name="connsiteX3" fmla="*/ 1501253 w 3539319"/>
                <a:gd name="connsiteY3" fmla="*/ 50042 h 63690"/>
                <a:gd name="connsiteX4" fmla="*/ 2179092 w 3539319"/>
                <a:gd name="connsiteY4" fmla="*/ 63690 h 63690"/>
                <a:gd name="connsiteX5" fmla="*/ 3539319 w 3539319"/>
                <a:gd name="connsiteY5" fmla="*/ 63690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9319" h="63690">
                  <a:moveTo>
                    <a:pt x="0" y="63690"/>
                  </a:moveTo>
                  <a:lnTo>
                    <a:pt x="777922" y="36394"/>
                  </a:lnTo>
                  <a:lnTo>
                    <a:pt x="1082722" y="0"/>
                  </a:lnTo>
                  <a:lnTo>
                    <a:pt x="1501253" y="50042"/>
                  </a:lnTo>
                  <a:lnTo>
                    <a:pt x="2179092" y="63690"/>
                  </a:lnTo>
                  <a:lnTo>
                    <a:pt x="3539319" y="63690"/>
                  </a:lnTo>
                </a:path>
              </a:pathLst>
            </a:custGeom>
            <a:noFill/>
            <a:ln w="19050" cap="flat" cmpd="sng" algn="ctr">
              <a:solidFill>
                <a:schemeClr val="bg1">
                  <a:lumMod val="50000"/>
                </a:schemeClr>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3" name="ZoneTexte 152">
              <a:extLst>
                <a:ext uri="{FF2B5EF4-FFF2-40B4-BE49-F238E27FC236}">
                  <a16:creationId xmlns:a16="http://schemas.microsoft.com/office/drawing/2014/main" id="{9D0589B4-6D69-4C88-B1BD-E12A246E1FA5}"/>
                </a:ext>
              </a:extLst>
            </p:cNvPr>
            <p:cNvSpPr txBox="1"/>
            <p:nvPr/>
          </p:nvSpPr>
          <p:spPr>
            <a:xfrm>
              <a:off x="984273" y="4386738"/>
              <a:ext cx="652743" cy="276999"/>
            </a:xfrm>
            <a:prstGeom prst="rect">
              <a:avLst/>
            </a:prstGeom>
            <a:noFill/>
          </p:spPr>
          <p:txBody>
            <a:bodyPr wrap="none" rtlCol="0">
              <a:spAutoFit/>
            </a:bodyPr>
            <a:lstStyle/>
            <a:p>
              <a:pPr algn="r"/>
              <a:r>
                <a:rPr lang="fr-FR" sz="1200" dirty="0"/>
                <a:t>10 000</a:t>
              </a:r>
            </a:p>
          </p:txBody>
        </p:sp>
        <p:sp>
          <p:nvSpPr>
            <p:cNvPr id="154" name="ZoneTexte 153">
              <a:extLst>
                <a:ext uri="{FF2B5EF4-FFF2-40B4-BE49-F238E27FC236}">
                  <a16:creationId xmlns:a16="http://schemas.microsoft.com/office/drawing/2014/main" id="{B1CE45AB-DB90-4B34-8892-C5AFE5AB76EB}"/>
                </a:ext>
              </a:extLst>
            </p:cNvPr>
            <p:cNvSpPr txBox="1"/>
            <p:nvPr/>
          </p:nvSpPr>
          <p:spPr>
            <a:xfrm>
              <a:off x="1069233" y="4729573"/>
              <a:ext cx="567784" cy="276999"/>
            </a:xfrm>
            <a:prstGeom prst="rect">
              <a:avLst/>
            </a:prstGeom>
            <a:noFill/>
          </p:spPr>
          <p:txBody>
            <a:bodyPr wrap="none" rtlCol="0">
              <a:spAutoFit/>
            </a:bodyPr>
            <a:lstStyle/>
            <a:p>
              <a:pPr algn="r"/>
              <a:r>
                <a:rPr lang="fr-FR" sz="1200"/>
                <a:t>8 000</a:t>
              </a:r>
            </a:p>
          </p:txBody>
        </p:sp>
        <p:sp>
          <p:nvSpPr>
            <p:cNvPr id="155" name="ZoneTexte 154">
              <a:extLst>
                <a:ext uri="{FF2B5EF4-FFF2-40B4-BE49-F238E27FC236}">
                  <a16:creationId xmlns:a16="http://schemas.microsoft.com/office/drawing/2014/main" id="{B2C698F6-0052-4A6A-A89F-BFC34B02F402}"/>
                </a:ext>
              </a:extLst>
            </p:cNvPr>
            <p:cNvSpPr txBox="1"/>
            <p:nvPr/>
          </p:nvSpPr>
          <p:spPr>
            <a:xfrm>
              <a:off x="1069233" y="5109968"/>
              <a:ext cx="567784" cy="276999"/>
            </a:xfrm>
            <a:prstGeom prst="rect">
              <a:avLst/>
            </a:prstGeom>
            <a:noFill/>
          </p:spPr>
          <p:txBody>
            <a:bodyPr wrap="none" rtlCol="0">
              <a:spAutoFit/>
            </a:bodyPr>
            <a:lstStyle/>
            <a:p>
              <a:pPr algn="r"/>
              <a:r>
                <a:rPr lang="fr-FR" sz="1200"/>
                <a:t>6 000</a:t>
              </a:r>
            </a:p>
          </p:txBody>
        </p:sp>
        <p:sp>
          <p:nvSpPr>
            <p:cNvPr id="156" name="ZoneTexte 155">
              <a:extLst>
                <a:ext uri="{FF2B5EF4-FFF2-40B4-BE49-F238E27FC236}">
                  <a16:creationId xmlns:a16="http://schemas.microsoft.com/office/drawing/2014/main" id="{B7713019-0411-4310-9113-F0E4E0810CD0}"/>
                </a:ext>
              </a:extLst>
            </p:cNvPr>
            <p:cNvSpPr txBox="1"/>
            <p:nvPr/>
          </p:nvSpPr>
          <p:spPr>
            <a:xfrm>
              <a:off x="1069233" y="5458173"/>
              <a:ext cx="567784" cy="276999"/>
            </a:xfrm>
            <a:prstGeom prst="rect">
              <a:avLst/>
            </a:prstGeom>
            <a:noFill/>
          </p:spPr>
          <p:txBody>
            <a:bodyPr wrap="none" rtlCol="0">
              <a:spAutoFit/>
            </a:bodyPr>
            <a:lstStyle/>
            <a:p>
              <a:pPr algn="r"/>
              <a:r>
                <a:rPr lang="fr-FR" sz="1200"/>
                <a:t>4 000</a:t>
              </a:r>
            </a:p>
          </p:txBody>
        </p:sp>
        <p:sp>
          <p:nvSpPr>
            <p:cNvPr id="157" name="ZoneTexte 156">
              <a:extLst>
                <a:ext uri="{FF2B5EF4-FFF2-40B4-BE49-F238E27FC236}">
                  <a16:creationId xmlns:a16="http://schemas.microsoft.com/office/drawing/2014/main" id="{E7B7355B-0121-4539-B19D-BCCF40E7061E}"/>
                </a:ext>
              </a:extLst>
            </p:cNvPr>
            <p:cNvSpPr txBox="1"/>
            <p:nvPr/>
          </p:nvSpPr>
          <p:spPr>
            <a:xfrm>
              <a:off x="1069233" y="5828673"/>
              <a:ext cx="567784" cy="276999"/>
            </a:xfrm>
            <a:prstGeom prst="rect">
              <a:avLst/>
            </a:prstGeom>
            <a:noFill/>
          </p:spPr>
          <p:txBody>
            <a:bodyPr wrap="none" rtlCol="0">
              <a:spAutoFit/>
            </a:bodyPr>
            <a:lstStyle/>
            <a:p>
              <a:pPr algn="r"/>
              <a:r>
                <a:rPr lang="fr-FR" sz="1200"/>
                <a:t>2 000</a:t>
              </a:r>
            </a:p>
          </p:txBody>
        </p:sp>
        <p:sp>
          <p:nvSpPr>
            <p:cNvPr id="158" name="ZoneTexte 157">
              <a:extLst>
                <a:ext uri="{FF2B5EF4-FFF2-40B4-BE49-F238E27FC236}">
                  <a16:creationId xmlns:a16="http://schemas.microsoft.com/office/drawing/2014/main" id="{46BB56EE-F8F0-411C-86B0-A04FA16A6C23}"/>
                </a:ext>
              </a:extLst>
            </p:cNvPr>
            <p:cNvSpPr txBox="1"/>
            <p:nvPr/>
          </p:nvSpPr>
          <p:spPr>
            <a:xfrm>
              <a:off x="1367391" y="6209071"/>
              <a:ext cx="269626" cy="276999"/>
            </a:xfrm>
            <a:prstGeom prst="rect">
              <a:avLst/>
            </a:prstGeom>
            <a:noFill/>
          </p:spPr>
          <p:txBody>
            <a:bodyPr wrap="none" rtlCol="0">
              <a:spAutoFit/>
            </a:bodyPr>
            <a:lstStyle/>
            <a:p>
              <a:pPr algn="r"/>
              <a:r>
                <a:rPr lang="fr-FR" sz="1200"/>
                <a:t>0</a:t>
              </a:r>
            </a:p>
          </p:txBody>
        </p:sp>
        <p:sp>
          <p:nvSpPr>
            <p:cNvPr id="159" name="ZoneTexte 158">
              <a:extLst>
                <a:ext uri="{FF2B5EF4-FFF2-40B4-BE49-F238E27FC236}">
                  <a16:creationId xmlns:a16="http://schemas.microsoft.com/office/drawing/2014/main" id="{C860850F-735A-4BFB-9645-F48468FE7FC3}"/>
                </a:ext>
              </a:extLst>
            </p:cNvPr>
            <p:cNvSpPr txBox="1"/>
            <p:nvPr/>
          </p:nvSpPr>
          <p:spPr>
            <a:xfrm>
              <a:off x="1481308" y="6355730"/>
              <a:ext cx="269626" cy="276999"/>
            </a:xfrm>
            <a:prstGeom prst="rect">
              <a:avLst/>
            </a:prstGeom>
            <a:noFill/>
          </p:spPr>
          <p:txBody>
            <a:bodyPr wrap="none" rtlCol="0">
              <a:spAutoFit/>
            </a:bodyPr>
            <a:lstStyle/>
            <a:p>
              <a:pPr algn="r"/>
              <a:r>
                <a:rPr lang="fr-FR" sz="1200" dirty="0"/>
                <a:t>0</a:t>
              </a:r>
            </a:p>
          </p:txBody>
        </p:sp>
        <p:sp>
          <p:nvSpPr>
            <p:cNvPr id="160" name="ZoneTexte 159">
              <a:extLst>
                <a:ext uri="{FF2B5EF4-FFF2-40B4-BE49-F238E27FC236}">
                  <a16:creationId xmlns:a16="http://schemas.microsoft.com/office/drawing/2014/main" id="{69EE393B-01EA-4E59-A431-E1A0448B0870}"/>
                </a:ext>
              </a:extLst>
            </p:cNvPr>
            <p:cNvSpPr txBox="1"/>
            <p:nvPr/>
          </p:nvSpPr>
          <p:spPr>
            <a:xfrm>
              <a:off x="2380374" y="6355730"/>
              <a:ext cx="269626" cy="276999"/>
            </a:xfrm>
            <a:prstGeom prst="rect">
              <a:avLst/>
            </a:prstGeom>
            <a:noFill/>
          </p:spPr>
          <p:txBody>
            <a:bodyPr wrap="none" rtlCol="0">
              <a:spAutoFit/>
            </a:bodyPr>
            <a:lstStyle/>
            <a:p>
              <a:pPr algn="r"/>
              <a:r>
                <a:rPr lang="fr-FR" sz="1200"/>
                <a:t>5</a:t>
              </a:r>
            </a:p>
          </p:txBody>
        </p:sp>
        <p:sp>
          <p:nvSpPr>
            <p:cNvPr id="161" name="ZoneTexte 160">
              <a:extLst>
                <a:ext uri="{FF2B5EF4-FFF2-40B4-BE49-F238E27FC236}">
                  <a16:creationId xmlns:a16="http://schemas.microsoft.com/office/drawing/2014/main" id="{16291F68-8B8B-43DA-ABD9-796DE17E70B0}"/>
                </a:ext>
              </a:extLst>
            </p:cNvPr>
            <p:cNvSpPr txBox="1"/>
            <p:nvPr/>
          </p:nvSpPr>
          <p:spPr>
            <a:xfrm>
              <a:off x="3306990" y="6355730"/>
              <a:ext cx="354584" cy="276999"/>
            </a:xfrm>
            <a:prstGeom prst="rect">
              <a:avLst/>
            </a:prstGeom>
            <a:noFill/>
          </p:spPr>
          <p:txBody>
            <a:bodyPr wrap="none" rtlCol="0">
              <a:spAutoFit/>
            </a:bodyPr>
            <a:lstStyle/>
            <a:p>
              <a:pPr algn="ctr"/>
              <a:r>
                <a:rPr lang="fr-FR" sz="1200"/>
                <a:t>10</a:t>
              </a:r>
            </a:p>
          </p:txBody>
        </p:sp>
        <p:sp>
          <p:nvSpPr>
            <p:cNvPr id="162" name="ZoneTexte 161">
              <a:extLst>
                <a:ext uri="{FF2B5EF4-FFF2-40B4-BE49-F238E27FC236}">
                  <a16:creationId xmlns:a16="http://schemas.microsoft.com/office/drawing/2014/main" id="{518A4942-49C9-4628-B3E5-5F7972D01AC3}"/>
                </a:ext>
              </a:extLst>
            </p:cNvPr>
            <p:cNvSpPr txBox="1"/>
            <p:nvPr/>
          </p:nvSpPr>
          <p:spPr>
            <a:xfrm>
              <a:off x="4310905" y="6355730"/>
              <a:ext cx="354584" cy="276999"/>
            </a:xfrm>
            <a:prstGeom prst="rect">
              <a:avLst/>
            </a:prstGeom>
            <a:noFill/>
          </p:spPr>
          <p:txBody>
            <a:bodyPr wrap="none" rtlCol="0">
              <a:spAutoFit/>
            </a:bodyPr>
            <a:lstStyle/>
            <a:p>
              <a:pPr algn="ctr"/>
              <a:r>
                <a:rPr lang="fr-FR" sz="1200"/>
                <a:t>15</a:t>
              </a:r>
            </a:p>
          </p:txBody>
        </p:sp>
        <p:sp>
          <p:nvSpPr>
            <p:cNvPr id="163" name="ZoneTexte 162">
              <a:extLst>
                <a:ext uri="{FF2B5EF4-FFF2-40B4-BE49-F238E27FC236}">
                  <a16:creationId xmlns:a16="http://schemas.microsoft.com/office/drawing/2014/main" id="{B91E1A9F-CCC9-4397-8006-E7EB1C1F5A6E}"/>
                </a:ext>
              </a:extLst>
            </p:cNvPr>
            <p:cNvSpPr txBox="1"/>
            <p:nvPr/>
          </p:nvSpPr>
          <p:spPr>
            <a:xfrm>
              <a:off x="5363699" y="6355730"/>
              <a:ext cx="354584" cy="276999"/>
            </a:xfrm>
            <a:prstGeom prst="rect">
              <a:avLst/>
            </a:prstGeom>
            <a:noFill/>
          </p:spPr>
          <p:txBody>
            <a:bodyPr wrap="none" rtlCol="0">
              <a:spAutoFit/>
            </a:bodyPr>
            <a:lstStyle/>
            <a:p>
              <a:pPr algn="ctr"/>
              <a:r>
                <a:rPr lang="fr-FR" sz="1200"/>
                <a:t>20</a:t>
              </a:r>
            </a:p>
          </p:txBody>
        </p:sp>
        <p:sp>
          <p:nvSpPr>
            <p:cNvPr id="164" name="ZoneTexte 163">
              <a:extLst>
                <a:ext uri="{FF2B5EF4-FFF2-40B4-BE49-F238E27FC236}">
                  <a16:creationId xmlns:a16="http://schemas.microsoft.com/office/drawing/2014/main" id="{1AF6D14D-3E76-4F5C-9006-67C9D54C677D}"/>
                </a:ext>
              </a:extLst>
            </p:cNvPr>
            <p:cNvSpPr txBox="1"/>
            <p:nvPr/>
          </p:nvSpPr>
          <p:spPr>
            <a:xfrm>
              <a:off x="2669418" y="6520704"/>
              <a:ext cx="1637667" cy="238367"/>
            </a:xfrm>
            <a:prstGeom prst="rect">
              <a:avLst/>
            </a:prstGeom>
            <a:noFill/>
          </p:spPr>
          <p:txBody>
            <a:bodyPr wrap="none" rtlCol="0">
              <a:spAutoFit/>
            </a:bodyPr>
            <a:lstStyle/>
            <a:p>
              <a:pPr algn="ctr"/>
              <a:r>
                <a:rPr lang="fr-FR" sz="1200" b="1" dirty="0"/>
                <a:t>Jours post-transfection</a:t>
              </a:r>
            </a:p>
          </p:txBody>
        </p:sp>
        <p:sp>
          <p:nvSpPr>
            <p:cNvPr id="173" name="Ellipse 172">
              <a:extLst>
                <a:ext uri="{FF2B5EF4-FFF2-40B4-BE49-F238E27FC236}">
                  <a16:creationId xmlns:a16="http://schemas.microsoft.com/office/drawing/2014/main" id="{3E11E20B-BCEB-462A-B008-746468B8700B}"/>
                </a:ext>
              </a:extLst>
            </p:cNvPr>
            <p:cNvSpPr/>
            <p:nvPr/>
          </p:nvSpPr>
          <p:spPr bwMode="auto">
            <a:xfrm>
              <a:off x="4097489" y="4444030"/>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4" name="Ellipse 173">
              <a:extLst>
                <a:ext uri="{FF2B5EF4-FFF2-40B4-BE49-F238E27FC236}">
                  <a16:creationId xmlns:a16="http://schemas.microsoft.com/office/drawing/2014/main" id="{38C7055A-FD80-4202-8BEC-D61A77A67B6D}"/>
                </a:ext>
              </a:extLst>
            </p:cNvPr>
            <p:cNvSpPr/>
            <p:nvPr/>
          </p:nvSpPr>
          <p:spPr bwMode="auto">
            <a:xfrm>
              <a:off x="4535023" y="4903580"/>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5" name="Ellipse 174">
              <a:extLst>
                <a:ext uri="{FF2B5EF4-FFF2-40B4-BE49-F238E27FC236}">
                  <a16:creationId xmlns:a16="http://schemas.microsoft.com/office/drawing/2014/main" id="{D6D21F73-868A-4AC9-919E-01B4A55A6043}"/>
                </a:ext>
              </a:extLst>
            </p:cNvPr>
            <p:cNvSpPr/>
            <p:nvPr/>
          </p:nvSpPr>
          <p:spPr bwMode="auto">
            <a:xfrm>
              <a:off x="5014678" y="5739855"/>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6" name="Ellipse 175">
              <a:extLst>
                <a:ext uri="{FF2B5EF4-FFF2-40B4-BE49-F238E27FC236}">
                  <a16:creationId xmlns:a16="http://schemas.microsoft.com/office/drawing/2014/main" id="{DB517798-3205-4369-A312-B4498B090BCF}"/>
                </a:ext>
              </a:extLst>
            </p:cNvPr>
            <p:cNvSpPr/>
            <p:nvPr/>
          </p:nvSpPr>
          <p:spPr bwMode="auto">
            <a:xfrm>
              <a:off x="5477913" y="6074757"/>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7" name="Ellipse 176">
              <a:extLst>
                <a:ext uri="{FF2B5EF4-FFF2-40B4-BE49-F238E27FC236}">
                  <a16:creationId xmlns:a16="http://schemas.microsoft.com/office/drawing/2014/main" id="{5D672EE8-5F29-49F1-BB69-AFAF9B5688EB}"/>
                </a:ext>
              </a:extLst>
            </p:cNvPr>
            <p:cNvSpPr/>
            <p:nvPr/>
          </p:nvSpPr>
          <p:spPr bwMode="auto">
            <a:xfrm>
              <a:off x="3762451" y="5015566"/>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8" name="Ellipse 177">
              <a:extLst>
                <a:ext uri="{FF2B5EF4-FFF2-40B4-BE49-F238E27FC236}">
                  <a16:creationId xmlns:a16="http://schemas.microsoft.com/office/drawing/2014/main" id="{3282EC19-1B67-49B7-AF51-0FA6E196556F}"/>
                </a:ext>
              </a:extLst>
            </p:cNvPr>
            <p:cNvSpPr/>
            <p:nvPr/>
          </p:nvSpPr>
          <p:spPr bwMode="auto">
            <a:xfrm>
              <a:off x="3415413" y="5605424"/>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9" name="Ellipse 178">
              <a:extLst>
                <a:ext uri="{FF2B5EF4-FFF2-40B4-BE49-F238E27FC236}">
                  <a16:creationId xmlns:a16="http://schemas.microsoft.com/office/drawing/2014/main" id="{010E673A-C7F8-4EDA-9B1D-6F8401499F58}"/>
                </a:ext>
              </a:extLst>
            </p:cNvPr>
            <p:cNvSpPr/>
            <p:nvPr/>
          </p:nvSpPr>
          <p:spPr bwMode="auto">
            <a:xfrm>
              <a:off x="3043093" y="5946846"/>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0" name="Ellipse 179">
              <a:extLst>
                <a:ext uri="{FF2B5EF4-FFF2-40B4-BE49-F238E27FC236}">
                  <a16:creationId xmlns:a16="http://schemas.microsoft.com/office/drawing/2014/main" id="{34AA2BDE-87FD-44CA-B496-FE36BAEA6DB0}"/>
                </a:ext>
              </a:extLst>
            </p:cNvPr>
            <p:cNvSpPr/>
            <p:nvPr/>
          </p:nvSpPr>
          <p:spPr bwMode="auto">
            <a:xfrm>
              <a:off x="2674337" y="6083565"/>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1" name="Ellipse 180">
              <a:extLst>
                <a:ext uri="{FF2B5EF4-FFF2-40B4-BE49-F238E27FC236}">
                  <a16:creationId xmlns:a16="http://schemas.microsoft.com/office/drawing/2014/main" id="{403A6721-F741-41E8-BE8C-A8B686386E34}"/>
                </a:ext>
              </a:extLst>
            </p:cNvPr>
            <p:cNvSpPr/>
            <p:nvPr/>
          </p:nvSpPr>
          <p:spPr bwMode="auto">
            <a:xfrm>
              <a:off x="2302311" y="6005134"/>
              <a:ext cx="73953" cy="7395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2" name="Ellipse 181">
              <a:extLst>
                <a:ext uri="{FF2B5EF4-FFF2-40B4-BE49-F238E27FC236}">
                  <a16:creationId xmlns:a16="http://schemas.microsoft.com/office/drawing/2014/main" id="{BB35AC6B-4E20-4638-80AB-A9FB99480A4C}"/>
                </a:ext>
              </a:extLst>
            </p:cNvPr>
            <p:cNvSpPr/>
            <p:nvPr/>
          </p:nvSpPr>
          <p:spPr bwMode="auto">
            <a:xfrm>
              <a:off x="1964297" y="6169930"/>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3" name="Ellipse 182">
              <a:extLst>
                <a:ext uri="{FF2B5EF4-FFF2-40B4-BE49-F238E27FC236}">
                  <a16:creationId xmlns:a16="http://schemas.microsoft.com/office/drawing/2014/main" id="{3C0BE7F6-F96B-4A34-A4BE-A941101DFB68}"/>
                </a:ext>
              </a:extLst>
            </p:cNvPr>
            <p:cNvSpPr/>
            <p:nvPr/>
          </p:nvSpPr>
          <p:spPr bwMode="auto">
            <a:xfrm>
              <a:off x="2308207" y="5784298"/>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4" name="Ellipse 183">
              <a:extLst>
                <a:ext uri="{FF2B5EF4-FFF2-40B4-BE49-F238E27FC236}">
                  <a16:creationId xmlns:a16="http://schemas.microsoft.com/office/drawing/2014/main" id="{D639DB42-A283-4B77-8B09-0B69EE886D80}"/>
                </a:ext>
              </a:extLst>
            </p:cNvPr>
            <p:cNvSpPr/>
            <p:nvPr/>
          </p:nvSpPr>
          <p:spPr bwMode="auto">
            <a:xfrm>
              <a:off x="2674337" y="5681736"/>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5" name="Ellipse 184">
              <a:extLst>
                <a:ext uri="{FF2B5EF4-FFF2-40B4-BE49-F238E27FC236}">
                  <a16:creationId xmlns:a16="http://schemas.microsoft.com/office/drawing/2014/main" id="{15ABF58D-6680-45F5-AD98-3BBD802EDE0A}"/>
                </a:ext>
              </a:extLst>
            </p:cNvPr>
            <p:cNvSpPr/>
            <p:nvPr/>
          </p:nvSpPr>
          <p:spPr bwMode="auto">
            <a:xfrm>
              <a:off x="3022645" y="5264888"/>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6" name="Ellipse 185">
              <a:extLst>
                <a:ext uri="{FF2B5EF4-FFF2-40B4-BE49-F238E27FC236}">
                  <a16:creationId xmlns:a16="http://schemas.microsoft.com/office/drawing/2014/main" id="{7EE553A4-627F-42C5-A732-44A8C028680C}"/>
                </a:ext>
              </a:extLst>
            </p:cNvPr>
            <p:cNvSpPr/>
            <p:nvPr/>
          </p:nvSpPr>
          <p:spPr bwMode="auto">
            <a:xfrm>
              <a:off x="3412450" y="5679377"/>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7" name="Ellipse 186">
              <a:extLst>
                <a:ext uri="{FF2B5EF4-FFF2-40B4-BE49-F238E27FC236}">
                  <a16:creationId xmlns:a16="http://schemas.microsoft.com/office/drawing/2014/main" id="{0107B96D-B8DB-44A0-AD6A-E6AE7B5D8AB1}"/>
                </a:ext>
              </a:extLst>
            </p:cNvPr>
            <p:cNvSpPr/>
            <p:nvPr/>
          </p:nvSpPr>
          <p:spPr bwMode="auto">
            <a:xfrm>
              <a:off x="3808459" y="5990321"/>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8" name="Ellipse 187">
              <a:extLst>
                <a:ext uri="{FF2B5EF4-FFF2-40B4-BE49-F238E27FC236}">
                  <a16:creationId xmlns:a16="http://schemas.microsoft.com/office/drawing/2014/main" id="{91533A5F-A87B-429D-892F-E99673047C30}"/>
                </a:ext>
              </a:extLst>
            </p:cNvPr>
            <p:cNvSpPr/>
            <p:nvPr/>
          </p:nvSpPr>
          <p:spPr bwMode="auto">
            <a:xfrm>
              <a:off x="4236952" y="6163983"/>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9" name="Ellipse 188">
              <a:extLst>
                <a:ext uri="{FF2B5EF4-FFF2-40B4-BE49-F238E27FC236}">
                  <a16:creationId xmlns:a16="http://schemas.microsoft.com/office/drawing/2014/main" id="{5A394234-8CFD-4BCE-B252-07E081C322D7}"/>
                </a:ext>
              </a:extLst>
            </p:cNvPr>
            <p:cNvSpPr/>
            <p:nvPr/>
          </p:nvSpPr>
          <p:spPr bwMode="auto">
            <a:xfrm>
              <a:off x="4651348" y="6226636"/>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0" name="Ellipse 189">
              <a:extLst>
                <a:ext uri="{FF2B5EF4-FFF2-40B4-BE49-F238E27FC236}">
                  <a16:creationId xmlns:a16="http://schemas.microsoft.com/office/drawing/2014/main" id="{0C669355-B986-4B08-B88E-6A3A6069E678}"/>
                </a:ext>
              </a:extLst>
            </p:cNvPr>
            <p:cNvSpPr/>
            <p:nvPr/>
          </p:nvSpPr>
          <p:spPr bwMode="auto">
            <a:xfrm>
              <a:off x="5507902" y="6253181"/>
              <a:ext cx="73953" cy="7395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1" name="Ellipse 190">
              <a:extLst>
                <a:ext uri="{FF2B5EF4-FFF2-40B4-BE49-F238E27FC236}">
                  <a16:creationId xmlns:a16="http://schemas.microsoft.com/office/drawing/2014/main" id="{598D6215-BA86-45B9-AFFE-DC3309FCB8C7}"/>
                </a:ext>
              </a:extLst>
            </p:cNvPr>
            <p:cNvSpPr/>
            <p:nvPr/>
          </p:nvSpPr>
          <p:spPr bwMode="auto">
            <a:xfrm>
              <a:off x="1967842" y="6257440"/>
              <a:ext cx="73953" cy="73953"/>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2" name="Ellipse 191">
              <a:extLst>
                <a:ext uri="{FF2B5EF4-FFF2-40B4-BE49-F238E27FC236}">
                  <a16:creationId xmlns:a16="http://schemas.microsoft.com/office/drawing/2014/main" id="{65D13772-09E3-4AB6-91F4-DB7369EA1353}"/>
                </a:ext>
              </a:extLst>
            </p:cNvPr>
            <p:cNvSpPr/>
            <p:nvPr/>
          </p:nvSpPr>
          <p:spPr bwMode="auto">
            <a:xfrm>
              <a:off x="2312943" y="6074757"/>
              <a:ext cx="73953" cy="73953"/>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3" name="Ellipse 192">
              <a:extLst>
                <a:ext uri="{FF2B5EF4-FFF2-40B4-BE49-F238E27FC236}">
                  <a16:creationId xmlns:a16="http://schemas.microsoft.com/office/drawing/2014/main" id="{8E208DF8-9D52-421F-9188-8873F51F0B26}"/>
                </a:ext>
              </a:extLst>
            </p:cNvPr>
            <p:cNvSpPr/>
            <p:nvPr/>
          </p:nvSpPr>
          <p:spPr bwMode="auto">
            <a:xfrm>
              <a:off x="2678400" y="5980640"/>
              <a:ext cx="73953" cy="73953"/>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4" name="Ellipse 193">
              <a:extLst>
                <a:ext uri="{FF2B5EF4-FFF2-40B4-BE49-F238E27FC236}">
                  <a16:creationId xmlns:a16="http://schemas.microsoft.com/office/drawing/2014/main" id="{81EF2226-9DB7-40C5-8EB4-F67DE966583A}"/>
                </a:ext>
              </a:extLst>
            </p:cNvPr>
            <p:cNvSpPr/>
            <p:nvPr/>
          </p:nvSpPr>
          <p:spPr bwMode="auto">
            <a:xfrm>
              <a:off x="3022645" y="5124941"/>
              <a:ext cx="73953" cy="73953"/>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5" name="Ellipse 194">
              <a:extLst>
                <a:ext uri="{FF2B5EF4-FFF2-40B4-BE49-F238E27FC236}">
                  <a16:creationId xmlns:a16="http://schemas.microsoft.com/office/drawing/2014/main" id="{1885D4D1-33D0-4D24-9EB0-52097D1EEEB4}"/>
                </a:ext>
              </a:extLst>
            </p:cNvPr>
            <p:cNvSpPr/>
            <p:nvPr/>
          </p:nvSpPr>
          <p:spPr bwMode="auto">
            <a:xfrm>
              <a:off x="3391308" y="5075540"/>
              <a:ext cx="73953" cy="73953"/>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6" name="Ellipse 195">
              <a:extLst>
                <a:ext uri="{FF2B5EF4-FFF2-40B4-BE49-F238E27FC236}">
                  <a16:creationId xmlns:a16="http://schemas.microsoft.com/office/drawing/2014/main" id="{649EC141-8F4A-430A-A1C4-8AAA4040C85B}"/>
                </a:ext>
              </a:extLst>
            </p:cNvPr>
            <p:cNvSpPr/>
            <p:nvPr/>
          </p:nvSpPr>
          <p:spPr bwMode="auto">
            <a:xfrm>
              <a:off x="3792167" y="5562189"/>
              <a:ext cx="73953" cy="73953"/>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7" name="Ellipse 196">
              <a:extLst>
                <a:ext uri="{FF2B5EF4-FFF2-40B4-BE49-F238E27FC236}">
                  <a16:creationId xmlns:a16="http://schemas.microsoft.com/office/drawing/2014/main" id="{204ED855-4D95-4E83-AA22-2EABBF3C8D8C}"/>
                </a:ext>
              </a:extLst>
            </p:cNvPr>
            <p:cNvSpPr/>
            <p:nvPr/>
          </p:nvSpPr>
          <p:spPr bwMode="auto">
            <a:xfrm>
              <a:off x="2312943" y="5494312"/>
              <a:ext cx="73953" cy="73953"/>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8" name="Ellipse 197">
              <a:extLst>
                <a:ext uri="{FF2B5EF4-FFF2-40B4-BE49-F238E27FC236}">
                  <a16:creationId xmlns:a16="http://schemas.microsoft.com/office/drawing/2014/main" id="{694B5AD4-28B2-4F31-BD58-AAD788A15B86}"/>
                </a:ext>
              </a:extLst>
            </p:cNvPr>
            <p:cNvSpPr/>
            <p:nvPr/>
          </p:nvSpPr>
          <p:spPr bwMode="auto">
            <a:xfrm>
              <a:off x="2661748" y="5406893"/>
              <a:ext cx="73953" cy="73953"/>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9" name="Ellipse 198">
              <a:extLst>
                <a:ext uri="{FF2B5EF4-FFF2-40B4-BE49-F238E27FC236}">
                  <a16:creationId xmlns:a16="http://schemas.microsoft.com/office/drawing/2014/main" id="{45F0B006-041D-407C-BDDE-E0865890FF09}"/>
                </a:ext>
              </a:extLst>
            </p:cNvPr>
            <p:cNvSpPr/>
            <p:nvPr/>
          </p:nvSpPr>
          <p:spPr bwMode="auto">
            <a:xfrm>
              <a:off x="3032368" y="5705901"/>
              <a:ext cx="73953" cy="73953"/>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0" name="Ellipse 199">
              <a:extLst>
                <a:ext uri="{FF2B5EF4-FFF2-40B4-BE49-F238E27FC236}">
                  <a16:creationId xmlns:a16="http://schemas.microsoft.com/office/drawing/2014/main" id="{955E780D-C9D0-40CF-8F06-A57D4443317B}"/>
                </a:ext>
              </a:extLst>
            </p:cNvPr>
            <p:cNvSpPr/>
            <p:nvPr/>
          </p:nvSpPr>
          <p:spPr bwMode="auto">
            <a:xfrm>
              <a:off x="3439703" y="6045442"/>
              <a:ext cx="73953" cy="73953"/>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1" name="Ellipse 200">
              <a:extLst>
                <a:ext uri="{FF2B5EF4-FFF2-40B4-BE49-F238E27FC236}">
                  <a16:creationId xmlns:a16="http://schemas.microsoft.com/office/drawing/2014/main" id="{1D485FF9-D397-4D66-B79E-32478590C4E8}"/>
                </a:ext>
              </a:extLst>
            </p:cNvPr>
            <p:cNvSpPr/>
            <p:nvPr/>
          </p:nvSpPr>
          <p:spPr bwMode="auto">
            <a:xfrm>
              <a:off x="3831149" y="6193707"/>
              <a:ext cx="73953" cy="73953"/>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2" name="Ellipse 201">
              <a:extLst>
                <a:ext uri="{FF2B5EF4-FFF2-40B4-BE49-F238E27FC236}">
                  <a16:creationId xmlns:a16="http://schemas.microsoft.com/office/drawing/2014/main" id="{8540F883-F755-4F95-A00A-202D85B8CD1A}"/>
                </a:ext>
              </a:extLst>
            </p:cNvPr>
            <p:cNvSpPr/>
            <p:nvPr/>
          </p:nvSpPr>
          <p:spPr bwMode="auto">
            <a:xfrm>
              <a:off x="4640715" y="6157382"/>
              <a:ext cx="73953" cy="73953"/>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grpSp>
        <p:nvGrpSpPr>
          <p:cNvPr id="2" name="Groupe 1">
            <a:extLst>
              <a:ext uri="{FF2B5EF4-FFF2-40B4-BE49-F238E27FC236}">
                <a16:creationId xmlns:a16="http://schemas.microsoft.com/office/drawing/2014/main" id="{738E0C6F-E0A3-4356-BBEA-E1F890B23546}"/>
              </a:ext>
            </a:extLst>
          </p:cNvPr>
          <p:cNvGrpSpPr/>
          <p:nvPr/>
        </p:nvGrpSpPr>
        <p:grpSpPr>
          <a:xfrm>
            <a:off x="6482281" y="4433755"/>
            <a:ext cx="1916378" cy="1384995"/>
            <a:chOff x="6482281" y="4433755"/>
            <a:chExt cx="1916378" cy="1384995"/>
          </a:xfrm>
        </p:grpSpPr>
        <p:sp>
          <p:nvSpPr>
            <p:cNvPr id="203" name="ZoneTexte 202">
              <a:extLst>
                <a:ext uri="{FF2B5EF4-FFF2-40B4-BE49-F238E27FC236}">
                  <a16:creationId xmlns:a16="http://schemas.microsoft.com/office/drawing/2014/main" id="{0D452058-C515-4947-A638-7BC9BA86441E}"/>
                </a:ext>
              </a:extLst>
            </p:cNvPr>
            <p:cNvSpPr txBox="1"/>
            <p:nvPr/>
          </p:nvSpPr>
          <p:spPr>
            <a:xfrm>
              <a:off x="6703964" y="4433755"/>
              <a:ext cx="1694695" cy="1384995"/>
            </a:xfrm>
            <a:prstGeom prst="rect">
              <a:avLst/>
            </a:prstGeom>
            <a:noFill/>
          </p:spPr>
          <p:txBody>
            <a:bodyPr wrap="none" rtlCol="0">
              <a:spAutoFit/>
            </a:bodyPr>
            <a:lstStyle/>
            <a:p>
              <a:r>
                <a:rPr lang="fr-FR" sz="1200" b="1" dirty="0"/>
                <a:t>WT</a:t>
              </a:r>
            </a:p>
            <a:p>
              <a:r>
                <a:rPr lang="fr-FR" sz="1200" b="1" dirty="0"/>
                <a:t>IN-N155E</a:t>
              </a:r>
            </a:p>
            <a:p>
              <a:r>
                <a:rPr lang="fr-FR" sz="1200" b="1" dirty="0"/>
                <a:t>Env-Y61H/IN-N155E</a:t>
              </a:r>
            </a:p>
            <a:p>
              <a:r>
                <a:rPr lang="fr-FR" sz="1200" b="1" dirty="0"/>
                <a:t>Env-P81S/IN-N155E</a:t>
              </a:r>
            </a:p>
            <a:p>
              <a:r>
                <a:rPr lang="fr-FR" sz="1200" b="1" dirty="0"/>
                <a:t>Env-A556T/IN-N155E</a:t>
              </a:r>
            </a:p>
            <a:p>
              <a:r>
                <a:rPr lang="fr-FR" sz="1200" b="1" dirty="0" err="1"/>
                <a:t>Env</a:t>
              </a:r>
              <a:r>
                <a:rPr lang="fr-FR" sz="1200" b="1" dirty="0"/>
                <a:t> (-)</a:t>
              </a:r>
            </a:p>
            <a:p>
              <a:r>
                <a:rPr lang="fr-FR" sz="1200" b="1" dirty="0"/>
                <a:t>Contrôle négatif</a:t>
              </a:r>
            </a:p>
          </p:txBody>
        </p:sp>
        <p:cxnSp>
          <p:nvCxnSpPr>
            <p:cNvPr id="204" name="Connecteur droit 203">
              <a:extLst>
                <a:ext uri="{FF2B5EF4-FFF2-40B4-BE49-F238E27FC236}">
                  <a16:creationId xmlns:a16="http://schemas.microsoft.com/office/drawing/2014/main" id="{2FDD5056-5E80-4C48-84BC-26CD6747D4BA}"/>
                </a:ext>
              </a:extLst>
            </p:cNvPr>
            <p:cNvCxnSpPr/>
            <p:nvPr/>
          </p:nvCxnSpPr>
          <p:spPr bwMode="auto">
            <a:xfrm>
              <a:off x="6482281" y="4575807"/>
              <a:ext cx="240513" cy="0"/>
            </a:xfrm>
            <a:prstGeom prst="line">
              <a:avLst/>
            </a:prstGeom>
            <a:solidFill>
              <a:schemeClr val="accent1"/>
            </a:solidFill>
            <a:ln w="19050" cap="flat" cmpd="sng" algn="ctr">
              <a:solidFill>
                <a:schemeClr val="accent1">
                  <a:lumMod val="25000"/>
                </a:schemeClr>
              </a:solidFill>
              <a:prstDash val="solid"/>
              <a:round/>
              <a:headEnd type="none" w="med" len="med"/>
              <a:tailEnd type="none" w="med" len="med"/>
            </a:ln>
            <a:effectLst/>
          </p:spPr>
        </p:cxnSp>
        <p:cxnSp>
          <p:nvCxnSpPr>
            <p:cNvPr id="205" name="Connecteur droit 204">
              <a:extLst>
                <a:ext uri="{FF2B5EF4-FFF2-40B4-BE49-F238E27FC236}">
                  <a16:creationId xmlns:a16="http://schemas.microsoft.com/office/drawing/2014/main" id="{5DB3CDB6-07AB-46A4-B3EF-75B986A6784B}"/>
                </a:ext>
              </a:extLst>
            </p:cNvPr>
            <p:cNvCxnSpPr/>
            <p:nvPr/>
          </p:nvCxnSpPr>
          <p:spPr bwMode="auto">
            <a:xfrm>
              <a:off x="6482281" y="4758741"/>
              <a:ext cx="240513" cy="0"/>
            </a:xfrm>
            <a:prstGeom prst="line">
              <a:avLst/>
            </a:prstGeom>
            <a:solidFill>
              <a:schemeClr val="accent1"/>
            </a:solidFill>
            <a:ln w="19050" cap="flat" cmpd="sng" algn="ctr">
              <a:solidFill>
                <a:srgbClr val="00B050"/>
              </a:solidFill>
              <a:prstDash val="solid"/>
              <a:round/>
              <a:headEnd type="none" w="med" len="med"/>
              <a:tailEnd type="none" w="med" len="med"/>
            </a:ln>
            <a:effectLst/>
          </p:spPr>
        </p:cxnSp>
        <p:cxnSp>
          <p:nvCxnSpPr>
            <p:cNvPr id="206" name="Connecteur droit 205">
              <a:extLst>
                <a:ext uri="{FF2B5EF4-FFF2-40B4-BE49-F238E27FC236}">
                  <a16:creationId xmlns:a16="http://schemas.microsoft.com/office/drawing/2014/main" id="{CD88C413-152D-4DD9-92DE-2159756931AB}"/>
                </a:ext>
              </a:extLst>
            </p:cNvPr>
            <p:cNvCxnSpPr/>
            <p:nvPr/>
          </p:nvCxnSpPr>
          <p:spPr bwMode="auto">
            <a:xfrm>
              <a:off x="6482281" y="4941675"/>
              <a:ext cx="240513" cy="0"/>
            </a:xfrm>
            <a:prstGeom prst="line">
              <a:avLst/>
            </a:prstGeom>
            <a:solidFill>
              <a:schemeClr val="accent1"/>
            </a:solidFill>
            <a:ln w="19050" cap="flat" cmpd="sng" algn="ctr">
              <a:solidFill>
                <a:srgbClr val="0000CC"/>
              </a:solidFill>
              <a:prstDash val="sysDash"/>
              <a:round/>
              <a:headEnd type="none" w="med" len="med"/>
              <a:tailEnd type="none" w="med" len="med"/>
            </a:ln>
            <a:effectLst/>
          </p:spPr>
        </p:cxnSp>
        <p:cxnSp>
          <p:nvCxnSpPr>
            <p:cNvPr id="207" name="Connecteur droit 206">
              <a:extLst>
                <a:ext uri="{FF2B5EF4-FFF2-40B4-BE49-F238E27FC236}">
                  <a16:creationId xmlns:a16="http://schemas.microsoft.com/office/drawing/2014/main" id="{D92BA18B-14E1-41A3-8DE4-9D00A45D3FFB}"/>
                </a:ext>
              </a:extLst>
            </p:cNvPr>
            <p:cNvCxnSpPr/>
            <p:nvPr/>
          </p:nvCxnSpPr>
          <p:spPr bwMode="auto">
            <a:xfrm>
              <a:off x="6482281" y="5124609"/>
              <a:ext cx="240513" cy="0"/>
            </a:xfrm>
            <a:prstGeom prst="line">
              <a:avLst/>
            </a:prstGeom>
            <a:solidFill>
              <a:schemeClr val="accent1"/>
            </a:solidFill>
            <a:ln w="19050" cap="flat" cmpd="sng" algn="ctr">
              <a:solidFill>
                <a:srgbClr val="FF0000"/>
              </a:solidFill>
              <a:prstDash val="sysDash"/>
              <a:round/>
              <a:headEnd type="none" w="med" len="med"/>
              <a:tailEnd type="none" w="med" len="med"/>
            </a:ln>
            <a:effectLst/>
          </p:spPr>
        </p:cxnSp>
        <p:cxnSp>
          <p:nvCxnSpPr>
            <p:cNvPr id="208" name="Connecteur droit 207">
              <a:extLst>
                <a:ext uri="{FF2B5EF4-FFF2-40B4-BE49-F238E27FC236}">
                  <a16:creationId xmlns:a16="http://schemas.microsoft.com/office/drawing/2014/main" id="{711E41BF-9CE1-4EFC-A785-10F344294848}"/>
                </a:ext>
              </a:extLst>
            </p:cNvPr>
            <p:cNvCxnSpPr/>
            <p:nvPr/>
          </p:nvCxnSpPr>
          <p:spPr bwMode="auto">
            <a:xfrm>
              <a:off x="6482281" y="5307543"/>
              <a:ext cx="240513" cy="0"/>
            </a:xfrm>
            <a:prstGeom prst="line">
              <a:avLst/>
            </a:prstGeom>
            <a:solidFill>
              <a:schemeClr val="accent1"/>
            </a:solidFill>
            <a:ln w="19050" cap="flat" cmpd="sng" algn="ctr">
              <a:solidFill>
                <a:srgbClr val="FFC000"/>
              </a:solidFill>
              <a:prstDash val="sysDash"/>
              <a:round/>
              <a:headEnd type="none" w="med" len="med"/>
              <a:tailEnd type="none" w="med" len="med"/>
            </a:ln>
            <a:effectLst/>
          </p:spPr>
        </p:cxnSp>
        <p:cxnSp>
          <p:nvCxnSpPr>
            <p:cNvPr id="209" name="Connecteur droit 208">
              <a:extLst>
                <a:ext uri="{FF2B5EF4-FFF2-40B4-BE49-F238E27FC236}">
                  <a16:creationId xmlns:a16="http://schemas.microsoft.com/office/drawing/2014/main" id="{8CCFEB63-05D3-4F51-8986-4467C1DD328D}"/>
                </a:ext>
              </a:extLst>
            </p:cNvPr>
            <p:cNvCxnSpPr/>
            <p:nvPr/>
          </p:nvCxnSpPr>
          <p:spPr bwMode="auto">
            <a:xfrm>
              <a:off x="6482281" y="5490477"/>
              <a:ext cx="240513" cy="0"/>
            </a:xfrm>
            <a:prstGeom prst="line">
              <a:avLst/>
            </a:prstGeom>
            <a:solidFill>
              <a:schemeClr val="accent1"/>
            </a:solidFill>
            <a:ln w="19050" cap="flat" cmpd="sng" algn="ctr">
              <a:solidFill>
                <a:srgbClr val="000066"/>
              </a:solidFill>
              <a:prstDash val="sysDash"/>
              <a:round/>
              <a:headEnd type="none" w="med" len="med"/>
              <a:tailEnd type="none" w="med" len="med"/>
            </a:ln>
            <a:effectLst/>
          </p:spPr>
        </p:cxnSp>
        <p:cxnSp>
          <p:nvCxnSpPr>
            <p:cNvPr id="210" name="Connecteur droit 209">
              <a:extLst>
                <a:ext uri="{FF2B5EF4-FFF2-40B4-BE49-F238E27FC236}">
                  <a16:creationId xmlns:a16="http://schemas.microsoft.com/office/drawing/2014/main" id="{23DFA741-A91A-4C39-AA29-A19DDD0826E3}"/>
                </a:ext>
              </a:extLst>
            </p:cNvPr>
            <p:cNvCxnSpPr/>
            <p:nvPr/>
          </p:nvCxnSpPr>
          <p:spPr bwMode="auto">
            <a:xfrm>
              <a:off x="6482281" y="5673413"/>
              <a:ext cx="240513" cy="0"/>
            </a:xfrm>
            <a:prstGeom prst="line">
              <a:avLst/>
            </a:prstGeom>
            <a:solidFill>
              <a:schemeClr val="accent1"/>
            </a:solidFill>
            <a:ln w="19050" cap="flat" cmpd="sng" algn="ctr">
              <a:solidFill>
                <a:schemeClr val="bg1">
                  <a:lumMod val="50000"/>
                </a:schemeClr>
              </a:solidFill>
              <a:prstDash val="sysDash"/>
              <a:round/>
              <a:headEnd type="none" w="med" len="med"/>
              <a:tailEnd type="none" w="med" len="med"/>
            </a:ln>
            <a:effectLst/>
          </p:spPr>
        </p:cxnSp>
      </p:grpSp>
      <p:sp>
        <p:nvSpPr>
          <p:cNvPr id="75" name="ZoneTexte 74">
            <a:extLst>
              <a:ext uri="{FF2B5EF4-FFF2-40B4-BE49-F238E27FC236}">
                <a16:creationId xmlns:a16="http://schemas.microsoft.com/office/drawing/2014/main" id="{1ADD4E50-F555-440F-A808-FE1C9C3EE1C7}"/>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6</a:t>
            </a:r>
          </a:p>
        </p:txBody>
      </p:sp>
    </p:spTree>
    <p:extLst>
      <p:ext uri="{BB962C8B-B14F-4D97-AF65-F5344CB8AC3E}">
        <p14:creationId xmlns:p14="http://schemas.microsoft.com/office/powerpoint/2010/main" val="1891368948"/>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Essai ACTG A5257 : réponse virologique </a:t>
            </a:r>
            <a:br>
              <a:rPr lang="fr-FR" dirty="0"/>
            </a:br>
            <a:r>
              <a:rPr lang="fr-FR" dirty="0"/>
              <a:t>et concentration capillaire des ARV (2)</a:t>
            </a:r>
          </a:p>
        </p:txBody>
      </p:sp>
      <p:sp>
        <p:nvSpPr>
          <p:cNvPr id="6"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Ghandi M, CROI 2018, Abs. 24</a:t>
            </a:r>
          </a:p>
        </p:txBody>
      </p:sp>
      <p:sp>
        <p:nvSpPr>
          <p:cNvPr id="5" name="Text Box 2"/>
          <p:cNvSpPr txBox="1">
            <a:spLocks noChangeArrowheads="1"/>
          </p:cNvSpPr>
          <p:nvPr/>
        </p:nvSpPr>
        <p:spPr bwMode="auto">
          <a:xfrm>
            <a:off x="4376384" y="1096321"/>
            <a:ext cx="4104195"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Délai de survenue de l’échec virologique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par </a:t>
            </a:r>
            <a:r>
              <a:rPr lang="fr-FR" b="1" dirty="0" err="1">
                <a:solidFill>
                  <a:srgbClr val="0070C0"/>
                </a:solidFill>
                <a:latin typeface="Calibri" pitchFamily="34" charset="0"/>
                <a:ea typeface="ＭＳ Ｐゴシック" pitchFamily="34" charset="-128"/>
              </a:rPr>
              <a:t>tertiles</a:t>
            </a:r>
            <a:r>
              <a:rPr lang="fr-FR" b="1" dirty="0">
                <a:solidFill>
                  <a:srgbClr val="0070C0"/>
                </a:solidFill>
                <a:latin typeface="Calibri" pitchFamily="34" charset="0"/>
                <a:ea typeface="ＭＳ Ｐゴシック" pitchFamily="34" charset="-128"/>
              </a:rPr>
              <a:t> de concentrations capillaires</a:t>
            </a:r>
          </a:p>
        </p:txBody>
      </p:sp>
      <p:sp>
        <p:nvSpPr>
          <p:cNvPr id="13" name="Text Box 2"/>
          <p:cNvSpPr txBox="1">
            <a:spLocks noChangeArrowheads="1"/>
          </p:cNvSpPr>
          <p:nvPr/>
        </p:nvSpPr>
        <p:spPr bwMode="auto">
          <a:xfrm>
            <a:off x="1198083" y="3933538"/>
            <a:ext cx="6721188"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Risque d’échec virologique : analyse multivariée</a:t>
            </a:r>
          </a:p>
        </p:txBody>
      </p:sp>
      <p:graphicFrame>
        <p:nvGraphicFramePr>
          <p:cNvPr id="22" name="Tableau 21">
            <a:extLst>
              <a:ext uri="{FF2B5EF4-FFF2-40B4-BE49-F238E27FC236}">
                <a16:creationId xmlns:a16="http://schemas.microsoft.com/office/drawing/2014/main" id="{6216748A-45D0-4C7D-A2AE-A56D057327AF}"/>
              </a:ext>
            </a:extLst>
          </p:cNvPr>
          <p:cNvGraphicFramePr>
            <a:graphicFrameLocks noGrp="1"/>
          </p:cNvGraphicFramePr>
          <p:nvPr>
            <p:extLst>
              <p:ext uri="{D42A27DB-BD31-4B8C-83A1-F6EECF244321}">
                <p14:modId xmlns:p14="http://schemas.microsoft.com/office/powerpoint/2010/main" val="4234075865"/>
              </p:ext>
            </p:extLst>
          </p:nvPr>
        </p:nvGraphicFramePr>
        <p:xfrm>
          <a:off x="220662" y="4266883"/>
          <a:ext cx="8766175" cy="2316480"/>
        </p:xfrm>
        <a:graphic>
          <a:graphicData uri="http://schemas.openxmlformats.org/drawingml/2006/table">
            <a:tbl>
              <a:tblPr firstRow="1" bandRow="1">
                <a:tableStyleId>{5C22544A-7EE6-4342-B048-85BDC9FD1C3A}</a:tableStyleId>
              </a:tblPr>
              <a:tblGrid>
                <a:gridCol w="3314390">
                  <a:extLst>
                    <a:ext uri="{9D8B030D-6E8A-4147-A177-3AD203B41FA5}">
                      <a16:colId xmlns:a16="http://schemas.microsoft.com/office/drawing/2014/main" val="2190513071"/>
                    </a:ext>
                  </a:extLst>
                </a:gridCol>
                <a:gridCol w="1923068">
                  <a:extLst>
                    <a:ext uri="{9D8B030D-6E8A-4147-A177-3AD203B41FA5}">
                      <a16:colId xmlns:a16="http://schemas.microsoft.com/office/drawing/2014/main" val="439442800"/>
                    </a:ext>
                  </a:extLst>
                </a:gridCol>
                <a:gridCol w="952107">
                  <a:extLst>
                    <a:ext uri="{9D8B030D-6E8A-4147-A177-3AD203B41FA5}">
                      <a16:colId xmlns:a16="http://schemas.microsoft.com/office/drawing/2014/main" val="4117743256"/>
                    </a:ext>
                  </a:extLst>
                </a:gridCol>
                <a:gridCol w="2576610">
                  <a:extLst>
                    <a:ext uri="{9D8B030D-6E8A-4147-A177-3AD203B41FA5}">
                      <a16:colId xmlns:a16="http://schemas.microsoft.com/office/drawing/2014/main" val="3186984975"/>
                    </a:ext>
                  </a:extLst>
                </a:gridCol>
              </a:tblGrid>
              <a:tr h="193230">
                <a:tc>
                  <a:txBody>
                    <a:bodyPr/>
                    <a:lstStyle/>
                    <a:p>
                      <a:pPr>
                        <a:lnSpc>
                          <a:spcPts val="1200"/>
                        </a:lnSpc>
                      </a:pPr>
                      <a:r>
                        <a:rPr lang="fr-FR" sz="1200" dirty="0">
                          <a:solidFill>
                            <a:srgbClr val="000066"/>
                          </a:solidFill>
                        </a:rPr>
                        <a:t>Paramètre</a:t>
                      </a:r>
                    </a:p>
                  </a:txBody>
                  <a:tcPr anchor="ctr"/>
                </a:tc>
                <a:tc>
                  <a:txBody>
                    <a:bodyPr/>
                    <a:lstStyle/>
                    <a:p>
                      <a:pPr algn="ctr">
                        <a:lnSpc>
                          <a:spcPts val="1200"/>
                        </a:lnSpc>
                      </a:pPr>
                      <a:r>
                        <a:rPr lang="fr-FR" sz="1200" dirty="0">
                          <a:solidFill>
                            <a:srgbClr val="000066"/>
                          </a:solidFill>
                        </a:rPr>
                        <a:t>Hazard ratio (IC 95 %)</a:t>
                      </a:r>
                    </a:p>
                  </a:txBody>
                  <a:tcPr anchor="ctr"/>
                </a:tc>
                <a:tc>
                  <a:txBody>
                    <a:bodyPr/>
                    <a:lstStyle/>
                    <a:p>
                      <a:pPr algn="ctr">
                        <a:lnSpc>
                          <a:spcPts val="1200"/>
                        </a:lnSpc>
                      </a:pPr>
                      <a:r>
                        <a:rPr lang="fr-FR" sz="1200" baseline="0" dirty="0">
                          <a:solidFill>
                            <a:srgbClr val="000066"/>
                          </a:solidFill>
                        </a:rPr>
                        <a:t>p</a:t>
                      </a:r>
                      <a:endParaRPr lang="fr-FR" sz="1200" dirty="0">
                        <a:solidFill>
                          <a:srgbClr val="000066"/>
                        </a:solidFill>
                      </a:endParaRPr>
                    </a:p>
                  </a:txBody>
                  <a:tcPr anchor="ctr"/>
                </a:tc>
                <a:tc>
                  <a:txBody>
                    <a:bodyPr/>
                    <a:lstStyle/>
                    <a:p>
                      <a:pPr algn="ctr">
                        <a:lnSpc>
                          <a:spcPts val="1200"/>
                        </a:lnSpc>
                      </a:pPr>
                      <a:r>
                        <a:rPr lang="fr-FR" sz="1200" dirty="0">
                          <a:solidFill>
                            <a:srgbClr val="000066"/>
                          </a:solidFill>
                        </a:rPr>
                        <a:t>Médiane,</a:t>
                      </a:r>
                      <a:r>
                        <a:rPr lang="fr-FR" sz="1200" baseline="0" dirty="0">
                          <a:solidFill>
                            <a:srgbClr val="000066"/>
                          </a:solidFill>
                        </a:rPr>
                        <a:t> extrêmes</a:t>
                      </a:r>
                      <a:endParaRPr lang="fr-FR" sz="1200" dirty="0">
                        <a:solidFill>
                          <a:srgbClr val="000066"/>
                        </a:solidFill>
                      </a:endParaRPr>
                    </a:p>
                  </a:txBody>
                  <a:tcPr anchor="ctr"/>
                </a:tc>
                <a:extLst>
                  <a:ext uri="{0D108BD9-81ED-4DB2-BD59-A6C34878D82A}">
                    <a16:rowId xmlns:a16="http://schemas.microsoft.com/office/drawing/2014/main" val="1175843791"/>
                  </a:ext>
                </a:extLst>
              </a:tr>
              <a:tr h="377886">
                <a:tc>
                  <a:txBody>
                    <a:bodyPr/>
                    <a:lstStyle/>
                    <a:p>
                      <a:pPr>
                        <a:lnSpc>
                          <a:spcPts val="1200"/>
                        </a:lnSpc>
                      </a:pPr>
                      <a:r>
                        <a:rPr lang="fr-FR" sz="1200" dirty="0">
                          <a:solidFill>
                            <a:srgbClr val="000066"/>
                          </a:solidFill>
                        </a:rPr>
                        <a:t>Par </a:t>
                      </a:r>
                      <a:r>
                        <a:rPr lang="fr-FR" sz="1200" dirty="0">
                          <a:solidFill>
                            <a:srgbClr val="000066"/>
                          </a:solidFill>
                          <a:sym typeface="Wingdings" panose="05000000000000000000" pitchFamily="2" charset="2"/>
                        </a:rPr>
                        <a:t></a:t>
                      </a:r>
                      <a:r>
                        <a:rPr lang="fr-FR" sz="1200" baseline="0" dirty="0">
                          <a:solidFill>
                            <a:srgbClr val="000066"/>
                          </a:solidFill>
                        </a:rPr>
                        <a:t> de moitié de la concentration capillaire</a:t>
                      </a:r>
                      <a:endParaRPr lang="fr-FR" sz="1200" dirty="0">
                        <a:solidFill>
                          <a:srgbClr val="000066"/>
                        </a:solidFill>
                      </a:endParaRPr>
                    </a:p>
                  </a:txBody>
                  <a:tcPr anchor="ctr"/>
                </a:tc>
                <a:tc>
                  <a:txBody>
                    <a:bodyPr/>
                    <a:lstStyle/>
                    <a:p>
                      <a:pPr algn="ctr">
                        <a:lnSpc>
                          <a:spcPts val="1200"/>
                        </a:lnSpc>
                      </a:pPr>
                      <a:r>
                        <a:rPr lang="fr-FR" sz="1200" dirty="0">
                          <a:solidFill>
                            <a:srgbClr val="000066"/>
                          </a:solidFill>
                        </a:rPr>
                        <a:t>2,43 (1,96 - 3,13)</a:t>
                      </a:r>
                    </a:p>
                  </a:txBody>
                  <a:tcPr anchor="ctr"/>
                </a:tc>
                <a:tc>
                  <a:txBody>
                    <a:bodyPr/>
                    <a:lstStyle/>
                    <a:p>
                      <a:pPr algn="ctr">
                        <a:lnSpc>
                          <a:spcPts val="1200"/>
                        </a:lnSpc>
                      </a:pPr>
                      <a:r>
                        <a:rPr lang="fr-FR" sz="1200" kern="1200" dirty="0">
                          <a:solidFill>
                            <a:srgbClr val="000066"/>
                          </a:solidFill>
                          <a:latin typeface="+mn-lt"/>
                          <a:ea typeface="+mn-ea"/>
                          <a:cs typeface="+mn-cs"/>
                        </a:rPr>
                        <a:t>&lt; 0,0001</a:t>
                      </a:r>
                    </a:p>
                  </a:txBody>
                  <a:tcPr anchor="ctr"/>
                </a:tc>
                <a:tc>
                  <a:txBody>
                    <a:bodyPr/>
                    <a:lstStyle/>
                    <a:p>
                      <a:pPr algn="ctr">
                        <a:lnSpc>
                          <a:spcPts val="1200"/>
                        </a:lnSpc>
                      </a:pPr>
                      <a:r>
                        <a:rPr lang="fr-FR" sz="1200" dirty="0">
                          <a:solidFill>
                            <a:srgbClr val="000066"/>
                          </a:solidFill>
                        </a:rPr>
                        <a:t>ATV : 3,52 (0,05 - 17,3) </a:t>
                      </a:r>
                      <a:r>
                        <a:rPr lang="fr-FR" sz="1200" dirty="0" err="1">
                          <a:solidFill>
                            <a:srgbClr val="000066"/>
                          </a:solidFill>
                        </a:rPr>
                        <a:t>ng</a:t>
                      </a:r>
                      <a:r>
                        <a:rPr lang="fr-FR" sz="1200" dirty="0">
                          <a:solidFill>
                            <a:srgbClr val="000066"/>
                          </a:solidFill>
                        </a:rPr>
                        <a:t>/mg</a:t>
                      </a:r>
                    </a:p>
                    <a:p>
                      <a:pPr algn="ctr">
                        <a:lnSpc>
                          <a:spcPts val="1200"/>
                        </a:lnSpc>
                      </a:pPr>
                      <a:r>
                        <a:rPr lang="fr-FR" sz="1200" dirty="0">
                          <a:solidFill>
                            <a:srgbClr val="000066"/>
                          </a:solidFill>
                        </a:rPr>
                        <a:t>DRV : 2,71 (0,028 - 21) </a:t>
                      </a:r>
                      <a:r>
                        <a:rPr lang="fr-FR" sz="1200" dirty="0" err="1">
                          <a:solidFill>
                            <a:srgbClr val="000066"/>
                          </a:solidFill>
                        </a:rPr>
                        <a:t>ng</a:t>
                      </a:r>
                      <a:r>
                        <a:rPr lang="fr-FR" sz="1200" dirty="0">
                          <a:solidFill>
                            <a:srgbClr val="000066"/>
                          </a:solidFill>
                        </a:rPr>
                        <a:t>/mg</a:t>
                      </a:r>
                    </a:p>
                    <a:p>
                      <a:pPr algn="ctr">
                        <a:lnSpc>
                          <a:spcPts val="1200"/>
                        </a:lnSpc>
                      </a:pPr>
                      <a:r>
                        <a:rPr lang="fr-FR" sz="1200" dirty="0">
                          <a:solidFill>
                            <a:srgbClr val="000066"/>
                          </a:solidFill>
                        </a:rPr>
                        <a:t>RAL : 0,54 (0,02 - 4,42) </a:t>
                      </a:r>
                      <a:r>
                        <a:rPr lang="fr-FR" sz="1200" dirty="0" err="1">
                          <a:solidFill>
                            <a:srgbClr val="000066"/>
                          </a:solidFill>
                        </a:rPr>
                        <a:t>ng</a:t>
                      </a:r>
                      <a:r>
                        <a:rPr lang="fr-FR" sz="1200" dirty="0">
                          <a:solidFill>
                            <a:srgbClr val="000066"/>
                          </a:solidFill>
                        </a:rPr>
                        <a:t>/mg</a:t>
                      </a:r>
                    </a:p>
                  </a:txBody>
                  <a:tcPr anchor="ctr"/>
                </a:tc>
                <a:extLst>
                  <a:ext uri="{0D108BD9-81ED-4DB2-BD59-A6C34878D82A}">
                    <a16:rowId xmlns:a16="http://schemas.microsoft.com/office/drawing/2014/main" val="1829973621"/>
                  </a:ext>
                </a:extLst>
              </a:tr>
              <a:tr h="377886">
                <a:tc>
                  <a:txBody>
                    <a:bodyPr/>
                    <a:lstStyle/>
                    <a:p>
                      <a:pPr marL="182563" indent="0">
                        <a:lnSpc>
                          <a:spcPts val="1200"/>
                        </a:lnSpc>
                      </a:pPr>
                      <a:r>
                        <a:rPr lang="fr-FR" sz="1200" dirty="0">
                          <a:solidFill>
                            <a:srgbClr val="000066"/>
                          </a:solidFill>
                        </a:rPr>
                        <a:t>Ethnie</a:t>
                      </a:r>
                      <a:r>
                        <a:rPr lang="fr-FR" sz="1200" baseline="0" dirty="0">
                          <a:solidFill>
                            <a:srgbClr val="000066"/>
                          </a:solidFill>
                        </a:rPr>
                        <a:t> </a:t>
                      </a:r>
                      <a:r>
                        <a:rPr lang="fr-FR" sz="1200" dirty="0">
                          <a:solidFill>
                            <a:srgbClr val="000066"/>
                          </a:solidFill>
                        </a:rPr>
                        <a:t>blanche (réf)</a:t>
                      </a:r>
                      <a:br>
                        <a:rPr lang="fr-FR" sz="1200" dirty="0">
                          <a:solidFill>
                            <a:srgbClr val="000066"/>
                          </a:solidFill>
                        </a:rPr>
                      </a:br>
                      <a:r>
                        <a:rPr lang="fr-FR" sz="1200" dirty="0">
                          <a:solidFill>
                            <a:srgbClr val="000066"/>
                          </a:solidFill>
                        </a:rPr>
                        <a:t>Noire</a:t>
                      </a:r>
                    </a:p>
                    <a:p>
                      <a:pPr marL="182563" indent="0">
                        <a:lnSpc>
                          <a:spcPts val="1200"/>
                        </a:lnSpc>
                      </a:pPr>
                      <a:r>
                        <a:rPr lang="fr-FR" sz="1200" dirty="0">
                          <a:solidFill>
                            <a:srgbClr val="000066"/>
                          </a:solidFill>
                        </a:rPr>
                        <a:t>Hispanique</a:t>
                      </a:r>
                    </a:p>
                  </a:txBody>
                  <a:tcPr anchor="ctr"/>
                </a:tc>
                <a:tc>
                  <a:txBody>
                    <a:bodyPr/>
                    <a:lstStyle/>
                    <a:p>
                      <a:pPr algn="ctr">
                        <a:lnSpc>
                          <a:spcPts val="1200"/>
                        </a:lnSpc>
                      </a:pPr>
                      <a:r>
                        <a:rPr lang="fr-FR" sz="1200" dirty="0">
                          <a:solidFill>
                            <a:srgbClr val="000066"/>
                          </a:solidFill>
                        </a:rPr>
                        <a:t>1,00</a:t>
                      </a:r>
                      <a:br>
                        <a:rPr lang="fr-FR" sz="1200" dirty="0">
                          <a:solidFill>
                            <a:srgbClr val="000066"/>
                          </a:solidFill>
                        </a:rPr>
                      </a:br>
                      <a:r>
                        <a:rPr lang="fr-FR" sz="1200" dirty="0">
                          <a:solidFill>
                            <a:srgbClr val="000066"/>
                          </a:solidFill>
                        </a:rPr>
                        <a:t>4,5 (1,6 - 12,8)</a:t>
                      </a:r>
                      <a:br>
                        <a:rPr lang="fr-FR" sz="1200" dirty="0">
                          <a:solidFill>
                            <a:srgbClr val="000066"/>
                          </a:solidFill>
                        </a:rPr>
                      </a:br>
                      <a:r>
                        <a:rPr lang="fr-FR" sz="1200" dirty="0">
                          <a:solidFill>
                            <a:srgbClr val="000066"/>
                          </a:solidFill>
                        </a:rPr>
                        <a:t>2,3 (0,82 - 6,6)</a:t>
                      </a:r>
                    </a:p>
                  </a:txBody>
                  <a:tcPr anchor="ctr"/>
                </a:tc>
                <a:tc>
                  <a:txBody>
                    <a:bodyPr/>
                    <a:lstStyle/>
                    <a:p>
                      <a:pPr algn="ctr">
                        <a:lnSpc>
                          <a:spcPts val="1200"/>
                        </a:lnSpc>
                      </a:pPr>
                      <a:endParaRPr lang="fr-FR" sz="1200" kern="1200" dirty="0">
                        <a:solidFill>
                          <a:srgbClr val="000066"/>
                        </a:solidFill>
                        <a:latin typeface="+mn-lt"/>
                        <a:ea typeface="+mn-ea"/>
                        <a:cs typeface="+mn-cs"/>
                      </a:endParaRPr>
                    </a:p>
                    <a:p>
                      <a:pPr algn="ctr">
                        <a:lnSpc>
                          <a:spcPts val="1200"/>
                        </a:lnSpc>
                      </a:pPr>
                      <a:r>
                        <a:rPr lang="fr-FR" sz="1200" kern="1200" dirty="0">
                          <a:solidFill>
                            <a:srgbClr val="000066"/>
                          </a:solidFill>
                          <a:latin typeface="+mn-lt"/>
                          <a:ea typeface="+mn-ea"/>
                          <a:cs typeface="+mn-cs"/>
                        </a:rPr>
                        <a:t>0,006</a:t>
                      </a:r>
                    </a:p>
                    <a:p>
                      <a:pPr algn="ctr">
                        <a:lnSpc>
                          <a:spcPts val="1200"/>
                        </a:lnSpc>
                      </a:pPr>
                      <a:r>
                        <a:rPr lang="fr-FR" sz="1200" kern="1200" dirty="0">
                          <a:solidFill>
                            <a:srgbClr val="000066"/>
                          </a:solidFill>
                          <a:latin typeface="+mn-lt"/>
                          <a:ea typeface="+mn-ea"/>
                          <a:cs typeface="+mn-cs"/>
                        </a:rPr>
                        <a:t>0,11</a:t>
                      </a:r>
                    </a:p>
                  </a:txBody>
                  <a:tcPr anchor="ctr"/>
                </a:tc>
                <a:tc>
                  <a:txBody>
                    <a:bodyPr/>
                    <a:lstStyle/>
                    <a:p>
                      <a:pPr algn="ctr">
                        <a:lnSpc>
                          <a:spcPts val="1200"/>
                        </a:lnSpc>
                      </a:pPr>
                      <a:endParaRPr lang="fr-FR" sz="1200" dirty="0">
                        <a:solidFill>
                          <a:srgbClr val="000066"/>
                        </a:solidFill>
                      </a:endParaRPr>
                    </a:p>
                  </a:txBody>
                  <a:tcPr anchor="ctr"/>
                </a:tc>
                <a:extLst>
                  <a:ext uri="{0D108BD9-81ED-4DB2-BD59-A6C34878D82A}">
                    <a16:rowId xmlns:a16="http://schemas.microsoft.com/office/drawing/2014/main" val="373122557"/>
                  </a:ext>
                </a:extLst>
              </a:tr>
              <a:tr h="167949">
                <a:tc>
                  <a:txBody>
                    <a:bodyPr/>
                    <a:lstStyle/>
                    <a:p>
                      <a:pPr>
                        <a:lnSpc>
                          <a:spcPts val="1200"/>
                        </a:lnSpc>
                      </a:pPr>
                      <a:r>
                        <a:rPr lang="fr-FR" sz="1200" dirty="0">
                          <a:solidFill>
                            <a:srgbClr val="000066"/>
                          </a:solidFill>
                        </a:rPr>
                        <a:t>CV à J0</a:t>
                      </a:r>
                      <a:r>
                        <a:rPr lang="fr-FR" sz="1200" baseline="0" dirty="0">
                          <a:solidFill>
                            <a:srgbClr val="000066"/>
                          </a:solidFill>
                        </a:rPr>
                        <a:t> </a:t>
                      </a:r>
                      <a:r>
                        <a:rPr lang="fr-FR" sz="1200" u="sng" dirty="0">
                          <a:solidFill>
                            <a:srgbClr val="000066"/>
                          </a:solidFill>
                        </a:rPr>
                        <a:t>&gt;</a:t>
                      </a:r>
                      <a:r>
                        <a:rPr lang="fr-FR" sz="1200" dirty="0">
                          <a:solidFill>
                            <a:srgbClr val="000066"/>
                          </a:solidFill>
                        </a:rPr>
                        <a:t> 100 000 c/ml</a:t>
                      </a:r>
                    </a:p>
                  </a:txBody>
                  <a:tcPr anchor="ctr"/>
                </a:tc>
                <a:tc>
                  <a:txBody>
                    <a:bodyPr/>
                    <a:lstStyle/>
                    <a:p>
                      <a:pPr algn="ctr">
                        <a:lnSpc>
                          <a:spcPts val="1200"/>
                        </a:lnSpc>
                      </a:pPr>
                      <a:r>
                        <a:rPr lang="fr-FR" sz="1200" dirty="0">
                          <a:solidFill>
                            <a:srgbClr val="000066"/>
                          </a:solidFill>
                        </a:rPr>
                        <a:t>2,1 (0,97 - 4,6)</a:t>
                      </a:r>
                    </a:p>
                  </a:txBody>
                  <a:tcPr anchor="ctr"/>
                </a:tc>
                <a:tc>
                  <a:txBody>
                    <a:bodyPr/>
                    <a:lstStyle/>
                    <a:p>
                      <a:pPr algn="ctr">
                        <a:lnSpc>
                          <a:spcPts val="1200"/>
                        </a:lnSpc>
                      </a:pPr>
                      <a:r>
                        <a:rPr lang="fr-FR" sz="1200" kern="1200" dirty="0">
                          <a:solidFill>
                            <a:srgbClr val="000066"/>
                          </a:solidFill>
                          <a:latin typeface="+mn-lt"/>
                          <a:ea typeface="+mn-ea"/>
                          <a:cs typeface="+mn-cs"/>
                        </a:rPr>
                        <a:t>0,06</a:t>
                      </a:r>
                    </a:p>
                  </a:txBody>
                  <a:tcPr anchor="ctr"/>
                </a:tc>
                <a:tc>
                  <a:txBody>
                    <a:bodyPr/>
                    <a:lstStyle/>
                    <a:p>
                      <a:pPr algn="ctr">
                        <a:lnSpc>
                          <a:spcPts val="1200"/>
                        </a:lnSpc>
                      </a:pPr>
                      <a:endParaRPr lang="fr-FR" sz="1200" dirty="0">
                        <a:solidFill>
                          <a:srgbClr val="000066"/>
                        </a:solidFill>
                      </a:endParaRPr>
                    </a:p>
                  </a:txBody>
                  <a:tcPr anchor="ctr"/>
                </a:tc>
                <a:extLst>
                  <a:ext uri="{0D108BD9-81ED-4DB2-BD59-A6C34878D82A}">
                    <a16:rowId xmlns:a16="http://schemas.microsoft.com/office/drawing/2014/main" val="3879875838"/>
                  </a:ext>
                </a:extLst>
              </a:tr>
              <a:tr h="167949">
                <a:tc>
                  <a:txBody>
                    <a:bodyPr/>
                    <a:lstStyle/>
                    <a:p>
                      <a:pPr>
                        <a:lnSpc>
                          <a:spcPts val="1200"/>
                        </a:lnSpc>
                      </a:pPr>
                      <a:r>
                        <a:rPr lang="fr-FR" sz="1200" dirty="0">
                          <a:solidFill>
                            <a:srgbClr val="000066"/>
                          </a:solidFill>
                        </a:rPr>
                        <a:t>Sexe : femmes vs hommes</a:t>
                      </a:r>
                    </a:p>
                  </a:txBody>
                  <a:tcPr anchor="ctr"/>
                </a:tc>
                <a:tc>
                  <a:txBody>
                    <a:bodyPr/>
                    <a:lstStyle/>
                    <a:p>
                      <a:pPr algn="ctr">
                        <a:lnSpc>
                          <a:spcPts val="1200"/>
                        </a:lnSpc>
                      </a:pPr>
                      <a:r>
                        <a:rPr lang="fr-FR" sz="1200" dirty="0">
                          <a:solidFill>
                            <a:srgbClr val="000066"/>
                          </a:solidFill>
                        </a:rPr>
                        <a:t>0,94 (0,45 - 1,94)</a:t>
                      </a:r>
                    </a:p>
                  </a:txBody>
                  <a:tcPr anchor="ctr"/>
                </a:tc>
                <a:tc>
                  <a:txBody>
                    <a:bodyPr/>
                    <a:lstStyle/>
                    <a:p>
                      <a:pPr algn="ctr">
                        <a:lnSpc>
                          <a:spcPts val="1200"/>
                        </a:lnSpc>
                      </a:pPr>
                      <a:r>
                        <a:rPr lang="fr-FR" sz="1200" kern="1200" dirty="0">
                          <a:solidFill>
                            <a:srgbClr val="000066"/>
                          </a:solidFill>
                          <a:latin typeface="+mn-lt"/>
                          <a:ea typeface="+mn-ea"/>
                          <a:cs typeface="+mn-cs"/>
                        </a:rPr>
                        <a:t>0,86</a:t>
                      </a:r>
                    </a:p>
                  </a:txBody>
                  <a:tcPr anchor="ctr"/>
                </a:tc>
                <a:tc>
                  <a:txBody>
                    <a:bodyPr/>
                    <a:lstStyle/>
                    <a:p>
                      <a:pPr algn="ctr">
                        <a:lnSpc>
                          <a:spcPts val="1200"/>
                        </a:lnSpc>
                      </a:pPr>
                      <a:endParaRPr lang="fr-FR" sz="1200" dirty="0">
                        <a:solidFill>
                          <a:srgbClr val="000066"/>
                        </a:solidFill>
                      </a:endParaRPr>
                    </a:p>
                  </a:txBody>
                  <a:tcPr anchor="ctr"/>
                </a:tc>
                <a:extLst>
                  <a:ext uri="{0D108BD9-81ED-4DB2-BD59-A6C34878D82A}">
                    <a16:rowId xmlns:a16="http://schemas.microsoft.com/office/drawing/2014/main" val="3624751193"/>
                  </a:ext>
                </a:extLst>
              </a:tr>
              <a:tr h="167949">
                <a:tc>
                  <a:txBody>
                    <a:bodyPr/>
                    <a:lstStyle/>
                    <a:p>
                      <a:pPr>
                        <a:lnSpc>
                          <a:spcPts val="1200"/>
                        </a:lnSpc>
                      </a:pPr>
                      <a:r>
                        <a:rPr lang="fr-FR" sz="1200" dirty="0">
                          <a:solidFill>
                            <a:srgbClr val="000066"/>
                          </a:solidFill>
                        </a:rPr>
                        <a:t>Age (par décennie)</a:t>
                      </a:r>
                    </a:p>
                  </a:txBody>
                  <a:tcPr anchor="ctr"/>
                </a:tc>
                <a:tc>
                  <a:txBody>
                    <a:bodyPr/>
                    <a:lstStyle/>
                    <a:p>
                      <a:pPr algn="ctr">
                        <a:lnSpc>
                          <a:spcPts val="1200"/>
                        </a:lnSpc>
                      </a:pPr>
                      <a:r>
                        <a:rPr lang="fr-FR" sz="1200" dirty="0">
                          <a:solidFill>
                            <a:srgbClr val="000066"/>
                          </a:solidFill>
                        </a:rPr>
                        <a:t>0,86 (0,63 - 1,19)</a:t>
                      </a:r>
                    </a:p>
                  </a:txBody>
                  <a:tcPr anchor="ctr"/>
                </a:tc>
                <a:tc>
                  <a:txBody>
                    <a:bodyPr/>
                    <a:lstStyle/>
                    <a:p>
                      <a:pPr algn="ctr">
                        <a:lnSpc>
                          <a:spcPts val="1200"/>
                        </a:lnSpc>
                      </a:pPr>
                      <a:r>
                        <a:rPr lang="fr-FR" sz="1200" kern="1200" dirty="0">
                          <a:solidFill>
                            <a:srgbClr val="000066"/>
                          </a:solidFill>
                          <a:latin typeface="+mn-lt"/>
                          <a:ea typeface="+mn-ea"/>
                          <a:cs typeface="+mn-cs"/>
                        </a:rPr>
                        <a:t>0,43</a:t>
                      </a:r>
                    </a:p>
                  </a:txBody>
                  <a:tcPr anchor="ctr"/>
                </a:tc>
                <a:tc>
                  <a:txBody>
                    <a:bodyPr/>
                    <a:lstStyle/>
                    <a:p>
                      <a:pPr algn="ctr">
                        <a:lnSpc>
                          <a:spcPts val="1200"/>
                        </a:lnSpc>
                      </a:pPr>
                      <a:endParaRPr lang="fr-FR" sz="1200" dirty="0">
                        <a:solidFill>
                          <a:srgbClr val="000066"/>
                        </a:solidFill>
                      </a:endParaRPr>
                    </a:p>
                  </a:txBody>
                  <a:tcPr anchor="ctr"/>
                </a:tc>
                <a:extLst>
                  <a:ext uri="{0D108BD9-81ED-4DB2-BD59-A6C34878D82A}">
                    <a16:rowId xmlns:a16="http://schemas.microsoft.com/office/drawing/2014/main" val="1450952306"/>
                  </a:ext>
                </a:extLst>
              </a:tr>
              <a:tr h="193230">
                <a:tc>
                  <a:txBody>
                    <a:bodyPr/>
                    <a:lstStyle/>
                    <a:p>
                      <a:pPr>
                        <a:lnSpc>
                          <a:spcPts val="1200"/>
                        </a:lnSpc>
                      </a:pPr>
                      <a:r>
                        <a:rPr lang="fr-FR" sz="1200" dirty="0">
                          <a:solidFill>
                            <a:srgbClr val="000066"/>
                          </a:solidFill>
                        </a:rPr>
                        <a:t>Niveau</a:t>
                      </a:r>
                      <a:r>
                        <a:rPr lang="fr-FR" sz="1200" baseline="0" dirty="0">
                          <a:solidFill>
                            <a:srgbClr val="000066"/>
                          </a:solidFill>
                        </a:rPr>
                        <a:t> d’étude : non sup. vs supérieures</a:t>
                      </a:r>
                      <a:endParaRPr lang="fr-FR" sz="1200" dirty="0">
                        <a:solidFill>
                          <a:srgbClr val="000066"/>
                        </a:solidFill>
                      </a:endParaRPr>
                    </a:p>
                  </a:txBody>
                  <a:tcPr anchor="ctr"/>
                </a:tc>
                <a:tc>
                  <a:txBody>
                    <a:bodyPr/>
                    <a:lstStyle/>
                    <a:p>
                      <a:pPr algn="ctr">
                        <a:lnSpc>
                          <a:spcPts val="1200"/>
                        </a:lnSpc>
                      </a:pPr>
                      <a:r>
                        <a:rPr lang="fr-FR" sz="1200" dirty="0">
                          <a:solidFill>
                            <a:srgbClr val="000066"/>
                          </a:solidFill>
                        </a:rPr>
                        <a:t>2,9 (1,3 - 6,3)</a:t>
                      </a:r>
                    </a:p>
                  </a:txBody>
                  <a:tcPr anchor="ctr"/>
                </a:tc>
                <a:tc>
                  <a:txBody>
                    <a:bodyPr/>
                    <a:lstStyle/>
                    <a:p>
                      <a:pPr algn="ctr">
                        <a:lnSpc>
                          <a:spcPts val="1200"/>
                        </a:lnSpc>
                      </a:pPr>
                      <a:r>
                        <a:rPr lang="fr-FR" sz="1200" kern="1200" dirty="0">
                          <a:solidFill>
                            <a:srgbClr val="000066"/>
                          </a:solidFill>
                          <a:latin typeface="+mn-lt"/>
                          <a:ea typeface="+mn-ea"/>
                          <a:cs typeface="+mn-cs"/>
                        </a:rPr>
                        <a:t>0,009</a:t>
                      </a:r>
                    </a:p>
                  </a:txBody>
                  <a:tcPr anchor="ctr"/>
                </a:tc>
                <a:tc>
                  <a:txBody>
                    <a:bodyPr/>
                    <a:lstStyle/>
                    <a:p>
                      <a:pPr algn="ctr">
                        <a:lnSpc>
                          <a:spcPts val="1200"/>
                        </a:lnSpc>
                      </a:pPr>
                      <a:endParaRPr lang="fr-FR" sz="1200" dirty="0">
                        <a:solidFill>
                          <a:srgbClr val="000066"/>
                        </a:solidFill>
                      </a:endParaRPr>
                    </a:p>
                  </a:txBody>
                  <a:tcPr anchor="ctr"/>
                </a:tc>
                <a:extLst>
                  <a:ext uri="{0D108BD9-81ED-4DB2-BD59-A6C34878D82A}">
                    <a16:rowId xmlns:a16="http://schemas.microsoft.com/office/drawing/2014/main" val="2194611758"/>
                  </a:ext>
                </a:extLst>
              </a:tr>
            </a:tbl>
          </a:graphicData>
        </a:graphic>
      </p:graphicFrame>
      <p:grpSp>
        <p:nvGrpSpPr>
          <p:cNvPr id="4" name="Groupe 3">
            <a:extLst>
              <a:ext uri="{FF2B5EF4-FFF2-40B4-BE49-F238E27FC236}">
                <a16:creationId xmlns:a16="http://schemas.microsoft.com/office/drawing/2014/main" id="{9DAF25F9-79BF-4F41-B0B3-BD17223B0AD3}"/>
              </a:ext>
            </a:extLst>
          </p:cNvPr>
          <p:cNvGrpSpPr/>
          <p:nvPr/>
        </p:nvGrpSpPr>
        <p:grpSpPr>
          <a:xfrm>
            <a:off x="3971925" y="1704444"/>
            <a:ext cx="4999273" cy="2180053"/>
            <a:chOff x="3971925" y="1704444"/>
            <a:chExt cx="4999273" cy="2180053"/>
          </a:xfrm>
        </p:grpSpPr>
        <p:sp>
          <p:nvSpPr>
            <p:cNvPr id="3" name="ZoneTexte 2"/>
            <p:cNvSpPr txBox="1"/>
            <p:nvPr/>
          </p:nvSpPr>
          <p:spPr>
            <a:xfrm>
              <a:off x="7693188" y="3633550"/>
              <a:ext cx="1278009" cy="250947"/>
            </a:xfrm>
            <a:prstGeom prst="rect">
              <a:avLst/>
            </a:prstGeom>
            <a:noFill/>
          </p:spPr>
          <p:txBody>
            <a:bodyPr wrap="none" rtlCol="0">
              <a:spAutoFit/>
            </a:bodyPr>
            <a:lstStyle/>
            <a:p>
              <a:pPr algn="ctr"/>
              <a:r>
                <a:rPr lang="fr-FR" sz="1200" b="1" dirty="0"/>
                <a:t>Semaines</a:t>
              </a:r>
            </a:p>
          </p:txBody>
        </p:sp>
        <p:sp>
          <p:nvSpPr>
            <p:cNvPr id="11" name="Freeform 5">
              <a:extLst>
                <a:ext uri="{FF2B5EF4-FFF2-40B4-BE49-F238E27FC236}">
                  <a16:creationId xmlns:a16="http://schemas.microsoft.com/office/drawing/2014/main" id="{784D853D-03CB-481E-99A0-35420738733F}"/>
                </a:ext>
              </a:extLst>
            </p:cNvPr>
            <p:cNvSpPr>
              <a:spLocks noEditPoints="1"/>
            </p:cNvSpPr>
            <p:nvPr/>
          </p:nvSpPr>
          <p:spPr bwMode="auto">
            <a:xfrm>
              <a:off x="4542032" y="1932800"/>
              <a:ext cx="3045930" cy="1751718"/>
            </a:xfrm>
            <a:custGeom>
              <a:avLst/>
              <a:gdLst>
                <a:gd name="T0" fmla="*/ 1353 w 1353"/>
                <a:gd name="T1" fmla="*/ 1181 h 1218"/>
                <a:gd name="T2" fmla="*/ 34 w 1353"/>
                <a:gd name="T3" fmla="*/ 1181 h 1218"/>
                <a:gd name="T4" fmla="*/ 34 w 1353"/>
                <a:gd name="T5" fmla="*/ 0 h 1218"/>
                <a:gd name="T6" fmla="*/ 1343 w 1353"/>
                <a:gd name="T7" fmla="*/ 1218 h 1218"/>
                <a:gd name="T8" fmla="*/ 1343 w 1353"/>
                <a:gd name="T9" fmla="*/ 1181 h 1218"/>
                <a:gd name="T10" fmla="*/ 44 w 1353"/>
                <a:gd name="T11" fmla="*/ 1218 h 1218"/>
                <a:gd name="T12" fmla="*/ 44 w 1353"/>
                <a:gd name="T13" fmla="*/ 1181 h 1218"/>
                <a:gd name="T14" fmla="*/ 369 w 1353"/>
                <a:gd name="T15" fmla="*/ 1218 h 1218"/>
                <a:gd name="T16" fmla="*/ 369 w 1353"/>
                <a:gd name="T17" fmla="*/ 1181 h 1218"/>
                <a:gd name="T18" fmla="*/ 694 w 1353"/>
                <a:gd name="T19" fmla="*/ 1218 h 1218"/>
                <a:gd name="T20" fmla="*/ 694 w 1353"/>
                <a:gd name="T21" fmla="*/ 1181 h 1218"/>
                <a:gd name="T22" fmla="*/ 1019 w 1353"/>
                <a:gd name="T23" fmla="*/ 1218 h 1218"/>
                <a:gd name="T24" fmla="*/ 1019 w 1353"/>
                <a:gd name="T25" fmla="*/ 1181 h 1218"/>
                <a:gd name="T26" fmla="*/ 0 w 1353"/>
                <a:gd name="T27" fmla="*/ 210 h 1218"/>
                <a:gd name="T28" fmla="*/ 34 w 1353"/>
                <a:gd name="T29" fmla="*/ 210 h 1218"/>
                <a:gd name="T30" fmla="*/ 0 w 1353"/>
                <a:gd name="T31" fmla="*/ 401 h 1218"/>
                <a:gd name="T32" fmla="*/ 34 w 1353"/>
                <a:gd name="T33" fmla="*/ 401 h 1218"/>
                <a:gd name="T34" fmla="*/ 0 w 1353"/>
                <a:gd name="T35" fmla="*/ 593 h 1218"/>
                <a:gd name="T36" fmla="*/ 34 w 1353"/>
                <a:gd name="T37" fmla="*/ 593 h 1218"/>
                <a:gd name="T38" fmla="*/ 0 w 1353"/>
                <a:gd name="T39" fmla="*/ 784 h 1218"/>
                <a:gd name="T40" fmla="*/ 34 w 1353"/>
                <a:gd name="T41" fmla="*/ 784 h 1218"/>
                <a:gd name="T42" fmla="*/ 0 w 1353"/>
                <a:gd name="T43" fmla="*/ 976 h 1218"/>
                <a:gd name="T44" fmla="*/ 34 w 1353"/>
                <a:gd name="T45" fmla="*/ 976 h 1218"/>
                <a:gd name="T46" fmla="*/ 0 w 1353"/>
                <a:gd name="T47" fmla="*/ 1168 h 1218"/>
                <a:gd name="T48" fmla="*/ 34 w 1353"/>
                <a:gd name="T49" fmla="*/ 1168 h 1218"/>
                <a:gd name="T50" fmla="*/ 0 w 1353"/>
                <a:gd name="T51" fmla="*/ 18 h 1218"/>
                <a:gd name="T52" fmla="*/ 34 w 1353"/>
                <a:gd name="T53" fmla="*/ 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3" h="1218">
                  <a:moveTo>
                    <a:pt x="1353" y="1181"/>
                  </a:moveTo>
                  <a:lnTo>
                    <a:pt x="34" y="1181"/>
                  </a:lnTo>
                  <a:lnTo>
                    <a:pt x="34" y="0"/>
                  </a:lnTo>
                  <a:moveTo>
                    <a:pt x="1343" y="1218"/>
                  </a:moveTo>
                  <a:lnTo>
                    <a:pt x="1343" y="1181"/>
                  </a:lnTo>
                  <a:moveTo>
                    <a:pt x="44" y="1218"/>
                  </a:moveTo>
                  <a:lnTo>
                    <a:pt x="44" y="1181"/>
                  </a:lnTo>
                  <a:moveTo>
                    <a:pt x="369" y="1218"/>
                  </a:moveTo>
                  <a:lnTo>
                    <a:pt x="369" y="1181"/>
                  </a:lnTo>
                  <a:moveTo>
                    <a:pt x="694" y="1218"/>
                  </a:moveTo>
                  <a:lnTo>
                    <a:pt x="694" y="1181"/>
                  </a:lnTo>
                  <a:moveTo>
                    <a:pt x="1019" y="1218"/>
                  </a:moveTo>
                  <a:lnTo>
                    <a:pt x="1019" y="1181"/>
                  </a:lnTo>
                  <a:moveTo>
                    <a:pt x="0" y="210"/>
                  </a:moveTo>
                  <a:lnTo>
                    <a:pt x="34" y="210"/>
                  </a:lnTo>
                  <a:moveTo>
                    <a:pt x="0" y="401"/>
                  </a:moveTo>
                  <a:lnTo>
                    <a:pt x="34" y="401"/>
                  </a:lnTo>
                  <a:moveTo>
                    <a:pt x="0" y="593"/>
                  </a:moveTo>
                  <a:lnTo>
                    <a:pt x="34" y="593"/>
                  </a:lnTo>
                  <a:moveTo>
                    <a:pt x="0" y="784"/>
                  </a:moveTo>
                  <a:lnTo>
                    <a:pt x="34" y="784"/>
                  </a:lnTo>
                  <a:moveTo>
                    <a:pt x="0" y="976"/>
                  </a:moveTo>
                  <a:lnTo>
                    <a:pt x="34" y="976"/>
                  </a:lnTo>
                  <a:moveTo>
                    <a:pt x="0" y="1168"/>
                  </a:moveTo>
                  <a:lnTo>
                    <a:pt x="34" y="1168"/>
                  </a:lnTo>
                  <a:moveTo>
                    <a:pt x="0" y="18"/>
                  </a:moveTo>
                  <a:lnTo>
                    <a:pt x="34" y="18"/>
                  </a:lnTo>
                </a:path>
              </a:pathLst>
            </a:custGeom>
            <a:noFill/>
            <a:ln w="4763"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Freeform 6">
              <a:extLst>
                <a:ext uri="{FF2B5EF4-FFF2-40B4-BE49-F238E27FC236}">
                  <a16:creationId xmlns:a16="http://schemas.microsoft.com/office/drawing/2014/main" id="{56C6E7DB-0BCC-4082-9597-0B75411A277A}"/>
                </a:ext>
              </a:extLst>
            </p:cNvPr>
            <p:cNvSpPr>
              <a:spLocks/>
            </p:cNvSpPr>
            <p:nvPr/>
          </p:nvSpPr>
          <p:spPr bwMode="auto">
            <a:xfrm>
              <a:off x="4888723" y="1950059"/>
              <a:ext cx="2651964" cy="192718"/>
            </a:xfrm>
            <a:custGeom>
              <a:avLst/>
              <a:gdLst>
                <a:gd name="T0" fmla="*/ 1178 w 1178"/>
                <a:gd name="T1" fmla="*/ 134 h 134"/>
                <a:gd name="T2" fmla="*/ 1140 w 1178"/>
                <a:gd name="T3" fmla="*/ 134 h 134"/>
                <a:gd name="T4" fmla="*/ 1140 w 1178"/>
                <a:gd name="T5" fmla="*/ 107 h 134"/>
                <a:gd name="T6" fmla="*/ 711 w 1178"/>
                <a:gd name="T7" fmla="*/ 107 h 134"/>
                <a:gd name="T8" fmla="*/ 711 w 1178"/>
                <a:gd name="T9" fmla="*/ 79 h 134"/>
                <a:gd name="T10" fmla="*/ 507 w 1178"/>
                <a:gd name="T11" fmla="*/ 79 h 134"/>
                <a:gd name="T12" fmla="*/ 507 w 1178"/>
                <a:gd name="T13" fmla="*/ 47 h 134"/>
                <a:gd name="T14" fmla="*/ 493 w 1178"/>
                <a:gd name="T15" fmla="*/ 47 h 134"/>
                <a:gd name="T16" fmla="*/ 493 w 1178"/>
                <a:gd name="T17" fmla="*/ 0 h 134"/>
                <a:gd name="T18" fmla="*/ 0 w 1178"/>
                <a:gd name="T1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8" h="134">
                  <a:moveTo>
                    <a:pt x="1178" y="134"/>
                  </a:moveTo>
                  <a:lnTo>
                    <a:pt x="1140" y="134"/>
                  </a:lnTo>
                  <a:lnTo>
                    <a:pt x="1140" y="107"/>
                  </a:lnTo>
                  <a:lnTo>
                    <a:pt x="711" y="107"/>
                  </a:lnTo>
                  <a:lnTo>
                    <a:pt x="711" y="79"/>
                  </a:lnTo>
                  <a:lnTo>
                    <a:pt x="507" y="79"/>
                  </a:lnTo>
                  <a:lnTo>
                    <a:pt x="507" y="47"/>
                  </a:lnTo>
                  <a:lnTo>
                    <a:pt x="493" y="47"/>
                  </a:lnTo>
                  <a:lnTo>
                    <a:pt x="493" y="0"/>
                  </a:lnTo>
                  <a:lnTo>
                    <a:pt x="0" y="0"/>
                  </a:lnTo>
                </a:path>
              </a:pathLst>
            </a:custGeom>
            <a:noFill/>
            <a:ln w="28575" cap="rnd">
              <a:solidFill>
                <a:srgbClr val="0066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Freeform 7">
              <a:extLst>
                <a:ext uri="{FF2B5EF4-FFF2-40B4-BE49-F238E27FC236}">
                  <a16:creationId xmlns:a16="http://schemas.microsoft.com/office/drawing/2014/main" id="{9D148ECF-084F-405F-BE62-B3FE66519D34}"/>
                </a:ext>
              </a:extLst>
            </p:cNvPr>
            <p:cNvSpPr>
              <a:spLocks/>
            </p:cNvSpPr>
            <p:nvPr/>
          </p:nvSpPr>
          <p:spPr bwMode="auto">
            <a:xfrm>
              <a:off x="4877466" y="1958688"/>
              <a:ext cx="2694736" cy="313526"/>
            </a:xfrm>
            <a:custGeom>
              <a:avLst/>
              <a:gdLst>
                <a:gd name="T0" fmla="*/ 1197 w 1197"/>
                <a:gd name="T1" fmla="*/ 218 h 218"/>
                <a:gd name="T2" fmla="*/ 911 w 1197"/>
                <a:gd name="T3" fmla="*/ 218 h 218"/>
                <a:gd name="T4" fmla="*/ 911 w 1197"/>
                <a:gd name="T5" fmla="*/ 194 h 218"/>
                <a:gd name="T6" fmla="*/ 708 w 1197"/>
                <a:gd name="T7" fmla="*/ 194 h 218"/>
                <a:gd name="T8" fmla="*/ 708 w 1197"/>
                <a:gd name="T9" fmla="*/ 170 h 218"/>
                <a:gd name="T10" fmla="*/ 519 w 1197"/>
                <a:gd name="T11" fmla="*/ 170 h 218"/>
                <a:gd name="T12" fmla="*/ 519 w 1197"/>
                <a:gd name="T13" fmla="*/ 137 h 218"/>
                <a:gd name="T14" fmla="*/ 504 w 1197"/>
                <a:gd name="T15" fmla="*/ 137 h 218"/>
                <a:gd name="T16" fmla="*/ 504 w 1197"/>
                <a:gd name="T17" fmla="*/ 108 h 218"/>
                <a:gd name="T18" fmla="*/ 97 w 1197"/>
                <a:gd name="T19" fmla="*/ 108 h 218"/>
                <a:gd name="T20" fmla="*/ 97 w 1197"/>
                <a:gd name="T21" fmla="*/ 0 h 218"/>
                <a:gd name="T22" fmla="*/ 0 w 1197"/>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7" h="218">
                  <a:moveTo>
                    <a:pt x="1197" y="218"/>
                  </a:moveTo>
                  <a:lnTo>
                    <a:pt x="911" y="218"/>
                  </a:lnTo>
                  <a:lnTo>
                    <a:pt x="911" y="194"/>
                  </a:lnTo>
                  <a:lnTo>
                    <a:pt x="708" y="194"/>
                  </a:lnTo>
                  <a:lnTo>
                    <a:pt x="708" y="170"/>
                  </a:lnTo>
                  <a:lnTo>
                    <a:pt x="519" y="170"/>
                  </a:lnTo>
                  <a:lnTo>
                    <a:pt x="519" y="137"/>
                  </a:lnTo>
                  <a:lnTo>
                    <a:pt x="504" y="137"/>
                  </a:lnTo>
                  <a:lnTo>
                    <a:pt x="504" y="108"/>
                  </a:lnTo>
                  <a:lnTo>
                    <a:pt x="97" y="108"/>
                  </a:lnTo>
                  <a:lnTo>
                    <a:pt x="97" y="0"/>
                  </a:lnTo>
                  <a:lnTo>
                    <a:pt x="0" y="0"/>
                  </a:lnTo>
                </a:path>
              </a:pathLst>
            </a:custGeom>
            <a:noFill/>
            <a:ln w="28575" cap="rnd">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Freeform 8">
              <a:extLst>
                <a:ext uri="{FF2B5EF4-FFF2-40B4-BE49-F238E27FC236}">
                  <a16:creationId xmlns:a16="http://schemas.microsoft.com/office/drawing/2014/main" id="{7497EE01-09A4-46D8-844B-90D772B6913F}"/>
                </a:ext>
              </a:extLst>
            </p:cNvPr>
            <p:cNvSpPr>
              <a:spLocks/>
            </p:cNvSpPr>
            <p:nvPr/>
          </p:nvSpPr>
          <p:spPr bwMode="auto">
            <a:xfrm>
              <a:off x="4866211" y="2203180"/>
              <a:ext cx="2629451" cy="1209519"/>
            </a:xfrm>
            <a:custGeom>
              <a:avLst/>
              <a:gdLst>
                <a:gd name="T0" fmla="*/ 1168 w 1168"/>
                <a:gd name="T1" fmla="*/ 841 h 841"/>
                <a:gd name="T2" fmla="*/ 1168 w 1168"/>
                <a:gd name="T3" fmla="*/ 815 h 841"/>
                <a:gd name="T4" fmla="*/ 1148 w 1168"/>
                <a:gd name="T5" fmla="*/ 815 h 841"/>
                <a:gd name="T6" fmla="*/ 1148 w 1168"/>
                <a:gd name="T7" fmla="*/ 798 h 841"/>
                <a:gd name="T8" fmla="*/ 1139 w 1168"/>
                <a:gd name="T9" fmla="*/ 798 h 841"/>
                <a:gd name="T10" fmla="*/ 1139 w 1168"/>
                <a:gd name="T11" fmla="*/ 777 h 841"/>
                <a:gd name="T12" fmla="*/ 1122 w 1168"/>
                <a:gd name="T13" fmla="*/ 777 h 841"/>
                <a:gd name="T14" fmla="*/ 1122 w 1168"/>
                <a:gd name="T15" fmla="*/ 759 h 841"/>
                <a:gd name="T16" fmla="*/ 1113 w 1168"/>
                <a:gd name="T17" fmla="*/ 759 h 841"/>
                <a:gd name="T18" fmla="*/ 1113 w 1168"/>
                <a:gd name="T19" fmla="*/ 734 h 841"/>
                <a:gd name="T20" fmla="*/ 1101 w 1168"/>
                <a:gd name="T21" fmla="*/ 734 h 841"/>
                <a:gd name="T22" fmla="*/ 1101 w 1168"/>
                <a:gd name="T23" fmla="*/ 718 h 841"/>
                <a:gd name="T24" fmla="*/ 943 w 1168"/>
                <a:gd name="T25" fmla="*/ 718 h 841"/>
                <a:gd name="T26" fmla="*/ 943 w 1168"/>
                <a:gd name="T27" fmla="*/ 693 h 841"/>
                <a:gd name="T28" fmla="*/ 933 w 1168"/>
                <a:gd name="T29" fmla="*/ 693 h 841"/>
                <a:gd name="T30" fmla="*/ 933 w 1168"/>
                <a:gd name="T31" fmla="*/ 669 h 841"/>
                <a:gd name="T32" fmla="*/ 916 w 1168"/>
                <a:gd name="T33" fmla="*/ 669 h 841"/>
                <a:gd name="T34" fmla="*/ 916 w 1168"/>
                <a:gd name="T35" fmla="*/ 645 h 841"/>
                <a:gd name="T36" fmla="*/ 719 w 1168"/>
                <a:gd name="T37" fmla="*/ 645 h 841"/>
                <a:gd name="T38" fmla="*/ 719 w 1168"/>
                <a:gd name="T39" fmla="*/ 618 h 841"/>
                <a:gd name="T40" fmla="*/ 611 w 1168"/>
                <a:gd name="T41" fmla="*/ 618 h 841"/>
                <a:gd name="T42" fmla="*/ 611 w 1168"/>
                <a:gd name="T43" fmla="*/ 582 h 841"/>
                <a:gd name="T44" fmla="*/ 535 w 1168"/>
                <a:gd name="T45" fmla="*/ 582 h 841"/>
                <a:gd name="T46" fmla="*/ 535 w 1168"/>
                <a:gd name="T47" fmla="*/ 551 h 841"/>
                <a:gd name="T48" fmla="*/ 513 w 1168"/>
                <a:gd name="T49" fmla="*/ 551 h 841"/>
                <a:gd name="T50" fmla="*/ 513 w 1168"/>
                <a:gd name="T51" fmla="*/ 520 h 841"/>
                <a:gd name="T52" fmla="*/ 499 w 1168"/>
                <a:gd name="T53" fmla="*/ 520 h 841"/>
                <a:gd name="T54" fmla="*/ 499 w 1168"/>
                <a:gd name="T55" fmla="*/ 486 h 841"/>
                <a:gd name="T56" fmla="*/ 364 w 1168"/>
                <a:gd name="T57" fmla="*/ 486 h 841"/>
                <a:gd name="T58" fmla="*/ 364 w 1168"/>
                <a:gd name="T59" fmla="*/ 448 h 841"/>
                <a:gd name="T60" fmla="*/ 292 w 1168"/>
                <a:gd name="T61" fmla="*/ 448 h 841"/>
                <a:gd name="T62" fmla="*/ 292 w 1168"/>
                <a:gd name="T63" fmla="*/ 392 h 841"/>
                <a:gd name="T64" fmla="*/ 231 w 1168"/>
                <a:gd name="T65" fmla="*/ 392 h 841"/>
                <a:gd name="T66" fmla="*/ 231 w 1168"/>
                <a:gd name="T67" fmla="*/ 337 h 841"/>
                <a:gd name="T68" fmla="*/ 202 w 1168"/>
                <a:gd name="T69" fmla="*/ 337 h 841"/>
                <a:gd name="T70" fmla="*/ 202 w 1168"/>
                <a:gd name="T71" fmla="*/ 229 h 841"/>
                <a:gd name="T72" fmla="*/ 193 w 1168"/>
                <a:gd name="T73" fmla="*/ 229 h 841"/>
                <a:gd name="T74" fmla="*/ 193 w 1168"/>
                <a:gd name="T75" fmla="*/ 173 h 841"/>
                <a:gd name="T76" fmla="*/ 179 w 1168"/>
                <a:gd name="T77" fmla="*/ 173 h 841"/>
                <a:gd name="T78" fmla="*/ 179 w 1168"/>
                <a:gd name="T79" fmla="*/ 118 h 841"/>
                <a:gd name="T80" fmla="*/ 114 w 1168"/>
                <a:gd name="T81" fmla="*/ 118 h 841"/>
                <a:gd name="T82" fmla="*/ 114 w 1168"/>
                <a:gd name="T83" fmla="*/ 54 h 841"/>
                <a:gd name="T84" fmla="*/ 99 w 1168"/>
                <a:gd name="T85" fmla="*/ 54 h 841"/>
                <a:gd name="T86" fmla="*/ 99 w 1168"/>
                <a:gd name="T87" fmla="*/ 0 h 841"/>
                <a:gd name="T88" fmla="*/ 0 w 1168"/>
                <a:gd name="T89"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8" h="841">
                  <a:moveTo>
                    <a:pt x="1168" y="841"/>
                  </a:moveTo>
                  <a:lnTo>
                    <a:pt x="1168" y="815"/>
                  </a:lnTo>
                  <a:lnTo>
                    <a:pt x="1148" y="815"/>
                  </a:lnTo>
                  <a:lnTo>
                    <a:pt x="1148" y="798"/>
                  </a:lnTo>
                  <a:lnTo>
                    <a:pt x="1139" y="798"/>
                  </a:lnTo>
                  <a:lnTo>
                    <a:pt x="1139" y="777"/>
                  </a:lnTo>
                  <a:lnTo>
                    <a:pt x="1122" y="777"/>
                  </a:lnTo>
                  <a:lnTo>
                    <a:pt x="1122" y="759"/>
                  </a:lnTo>
                  <a:lnTo>
                    <a:pt x="1113" y="759"/>
                  </a:lnTo>
                  <a:lnTo>
                    <a:pt x="1113" y="734"/>
                  </a:lnTo>
                  <a:lnTo>
                    <a:pt x="1101" y="734"/>
                  </a:lnTo>
                  <a:lnTo>
                    <a:pt x="1101" y="718"/>
                  </a:lnTo>
                  <a:lnTo>
                    <a:pt x="943" y="718"/>
                  </a:lnTo>
                  <a:lnTo>
                    <a:pt x="943" y="693"/>
                  </a:lnTo>
                  <a:lnTo>
                    <a:pt x="933" y="693"/>
                  </a:lnTo>
                  <a:lnTo>
                    <a:pt x="933" y="669"/>
                  </a:lnTo>
                  <a:lnTo>
                    <a:pt x="916" y="669"/>
                  </a:lnTo>
                  <a:lnTo>
                    <a:pt x="916" y="645"/>
                  </a:lnTo>
                  <a:lnTo>
                    <a:pt x="719" y="645"/>
                  </a:lnTo>
                  <a:lnTo>
                    <a:pt x="719" y="618"/>
                  </a:lnTo>
                  <a:lnTo>
                    <a:pt x="611" y="618"/>
                  </a:lnTo>
                  <a:lnTo>
                    <a:pt x="611" y="582"/>
                  </a:lnTo>
                  <a:lnTo>
                    <a:pt x="535" y="582"/>
                  </a:lnTo>
                  <a:lnTo>
                    <a:pt x="535" y="551"/>
                  </a:lnTo>
                  <a:lnTo>
                    <a:pt x="513" y="551"/>
                  </a:lnTo>
                  <a:lnTo>
                    <a:pt x="513" y="520"/>
                  </a:lnTo>
                  <a:lnTo>
                    <a:pt x="499" y="520"/>
                  </a:lnTo>
                  <a:lnTo>
                    <a:pt x="499" y="486"/>
                  </a:lnTo>
                  <a:lnTo>
                    <a:pt x="364" y="486"/>
                  </a:lnTo>
                  <a:lnTo>
                    <a:pt x="364" y="448"/>
                  </a:lnTo>
                  <a:lnTo>
                    <a:pt x="292" y="448"/>
                  </a:lnTo>
                  <a:lnTo>
                    <a:pt x="292" y="392"/>
                  </a:lnTo>
                  <a:lnTo>
                    <a:pt x="231" y="392"/>
                  </a:lnTo>
                  <a:lnTo>
                    <a:pt x="231" y="337"/>
                  </a:lnTo>
                  <a:lnTo>
                    <a:pt x="202" y="337"/>
                  </a:lnTo>
                  <a:lnTo>
                    <a:pt x="202" y="229"/>
                  </a:lnTo>
                  <a:lnTo>
                    <a:pt x="193" y="229"/>
                  </a:lnTo>
                  <a:lnTo>
                    <a:pt x="193" y="173"/>
                  </a:lnTo>
                  <a:lnTo>
                    <a:pt x="179" y="173"/>
                  </a:lnTo>
                  <a:lnTo>
                    <a:pt x="179" y="118"/>
                  </a:lnTo>
                  <a:lnTo>
                    <a:pt x="114" y="118"/>
                  </a:lnTo>
                  <a:lnTo>
                    <a:pt x="114" y="54"/>
                  </a:lnTo>
                  <a:lnTo>
                    <a:pt x="99" y="54"/>
                  </a:lnTo>
                  <a:lnTo>
                    <a:pt x="99" y="0"/>
                  </a:lnTo>
                  <a:lnTo>
                    <a:pt x="0" y="0"/>
                  </a:lnTo>
                </a:path>
              </a:pathLst>
            </a:custGeom>
            <a:noFill/>
            <a:ln w="28575" cap="rnd">
              <a:solidFill>
                <a:srgbClr val="00CC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ZoneTexte 20">
              <a:extLst>
                <a:ext uri="{FF2B5EF4-FFF2-40B4-BE49-F238E27FC236}">
                  <a16:creationId xmlns:a16="http://schemas.microsoft.com/office/drawing/2014/main" id="{289F8E8E-E407-4B58-BB09-A22F812E1A4F}"/>
                </a:ext>
              </a:extLst>
            </p:cNvPr>
            <p:cNvSpPr txBox="1"/>
            <p:nvPr/>
          </p:nvSpPr>
          <p:spPr>
            <a:xfrm>
              <a:off x="4448659" y="3632741"/>
              <a:ext cx="382358" cy="250947"/>
            </a:xfrm>
            <a:prstGeom prst="rect">
              <a:avLst/>
            </a:prstGeom>
            <a:noFill/>
          </p:spPr>
          <p:txBody>
            <a:bodyPr wrap="none" rtlCol="0">
              <a:spAutoFit/>
            </a:bodyPr>
            <a:lstStyle/>
            <a:p>
              <a:pPr algn="ctr"/>
              <a:r>
                <a:rPr lang="fr-FR" sz="1200" dirty="0"/>
                <a:t>0</a:t>
              </a:r>
            </a:p>
          </p:txBody>
        </p:sp>
        <p:sp>
          <p:nvSpPr>
            <p:cNvPr id="23" name="ZoneTexte 22">
              <a:extLst>
                <a:ext uri="{FF2B5EF4-FFF2-40B4-BE49-F238E27FC236}">
                  <a16:creationId xmlns:a16="http://schemas.microsoft.com/office/drawing/2014/main" id="{AF4DDA4B-8A27-42B0-88E3-D1D002910914}"/>
                </a:ext>
              </a:extLst>
            </p:cNvPr>
            <p:cNvSpPr txBox="1"/>
            <p:nvPr/>
          </p:nvSpPr>
          <p:spPr>
            <a:xfrm>
              <a:off x="5106489" y="3632741"/>
              <a:ext cx="502838" cy="250947"/>
            </a:xfrm>
            <a:prstGeom prst="rect">
              <a:avLst/>
            </a:prstGeom>
            <a:noFill/>
          </p:spPr>
          <p:txBody>
            <a:bodyPr wrap="none" rtlCol="0">
              <a:spAutoFit/>
            </a:bodyPr>
            <a:lstStyle/>
            <a:p>
              <a:pPr algn="ctr"/>
              <a:r>
                <a:rPr lang="fr-FR" sz="1200" dirty="0"/>
                <a:t>26</a:t>
              </a:r>
            </a:p>
          </p:txBody>
        </p:sp>
        <p:sp>
          <p:nvSpPr>
            <p:cNvPr id="24" name="ZoneTexte 23">
              <a:extLst>
                <a:ext uri="{FF2B5EF4-FFF2-40B4-BE49-F238E27FC236}">
                  <a16:creationId xmlns:a16="http://schemas.microsoft.com/office/drawing/2014/main" id="{590179FE-8B23-4CAE-A738-0A3AB5075B48}"/>
                </a:ext>
              </a:extLst>
            </p:cNvPr>
            <p:cNvSpPr txBox="1"/>
            <p:nvPr/>
          </p:nvSpPr>
          <p:spPr>
            <a:xfrm>
              <a:off x="5850698" y="3632741"/>
              <a:ext cx="502838" cy="250947"/>
            </a:xfrm>
            <a:prstGeom prst="rect">
              <a:avLst/>
            </a:prstGeom>
            <a:noFill/>
          </p:spPr>
          <p:txBody>
            <a:bodyPr wrap="none" rtlCol="0">
              <a:spAutoFit/>
            </a:bodyPr>
            <a:lstStyle/>
            <a:p>
              <a:pPr algn="ctr"/>
              <a:r>
                <a:rPr lang="fr-FR" sz="1200" dirty="0"/>
                <a:t>52</a:t>
              </a:r>
            </a:p>
          </p:txBody>
        </p:sp>
        <p:sp>
          <p:nvSpPr>
            <p:cNvPr id="25" name="ZoneTexte 24">
              <a:extLst>
                <a:ext uri="{FF2B5EF4-FFF2-40B4-BE49-F238E27FC236}">
                  <a16:creationId xmlns:a16="http://schemas.microsoft.com/office/drawing/2014/main" id="{DB4F6C82-1F89-477E-9B9E-CFD71069380A}"/>
                </a:ext>
              </a:extLst>
            </p:cNvPr>
            <p:cNvSpPr txBox="1"/>
            <p:nvPr/>
          </p:nvSpPr>
          <p:spPr>
            <a:xfrm>
              <a:off x="6583624" y="3632741"/>
              <a:ext cx="502838" cy="250947"/>
            </a:xfrm>
            <a:prstGeom prst="rect">
              <a:avLst/>
            </a:prstGeom>
            <a:noFill/>
          </p:spPr>
          <p:txBody>
            <a:bodyPr wrap="none" rtlCol="0">
              <a:spAutoFit/>
            </a:bodyPr>
            <a:lstStyle/>
            <a:p>
              <a:pPr algn="ctr"/>
              <a:r>
                <a:rPr lang="fr-FR" sz="1200" dirty="0"/>
                <a:t>78</a:t>
              </a:r>
            </a:p>
          </p:txBody>
        </p:sp>
        <p:sp>
          <p:nvSpPr>
            <p:cNvPr id="26" name="ZoneTexte 25">
              <a:extLst>
                <a:ext uri="{FF2B5EF4-FFF2-40B4-BE49-F238E27FC236}">
                  <a16:creationId xmlns:a16="http://schemas.microsoft.com/office/drawing/2014/main" id="{6655FBF3-D862-433D-8A33-F7509D0884EC}"/>
                </a:ext>
              </a:extLst>
            </p:cNvPr>
            <p:cNvSpPr txBox="1"/>
            <p:nvPr/>
          </p:nvSpPr>
          <p:spPr>
            <a:xfrm>
              <a:off x="7255881" y="3632741"/>
              <a:ext cx="623320" cy="250947"/>
            </a:xfrm>
            <a:prstGeom prst="rect">
              <a:avLst/>
            </a:prstGeom>
            <a:noFill/>
          </p:spPr>
          <p:txBody>
            <a:bodyPr wrap="none" rtlCol="0">
              <a:spAutoFit/>
            </a:bodyPr>
            <a:lstStyle/>
            <a:p>
              <a:pPr algn="ctr"/>
              <a:r>
                <a:rPr lang="fr-FR" sz="1200" dirty="0"/>
                <a:t>104</a:t>
              </a:r>
            </a:p>
          </p:txBody>
        </p:sp>
        <p:sp>
          <p:nvSpPr>
            <p:cNvPr id="27" name="ZoneTexte 26">
              <a:extLst>
                <a:ext uri="{FF2B5EF4-FFF2-40B4-BE49-F238E27FC236}">
                  <a16:creationId xmlns:a16="http://schemas.microsoft.com/office/drawing/2014/main" id="{5921B367-34F0-4623-883D-E71CB37D390A}"/>
                </a:ext>
              </a:extLst>
            </p:cNvPr>
            <p:cNvSpPr txBox="1"/>
            <p:nvPr/>
          </p:nvSpPr>
          <p:spPr>
            <a:xfrm>
              <a:off x="4092407" y="3479809"/>
              <a:ext cx="502838" cy="250947"/>
            </a:xfrm>
            <a:prstGeom prst="rect">
              <a:avLst/>
            </a:prstGeom>
            <a:noFill/>
          </p:spPr>
          <p:txBody>
            <a:bodyPr wrap="none" rtlCol="0">
              <a:spAutoFit/>
            </a:bodyPr>
            <a:lstStyle/>
            <a:p>
              <a:pPr algn="r"/>
              <a:r>
                <a:rPr lang="fr-FR" sz="1200" dirty="0"/>
                <a:t>70</a:t>
              </a:r>
            </a:p>
          </p:txBody>
        </p:sp>
        <p:sp>
          <p:nvSpPr>
            <p:cNvPr id="28" name="ZoneTexte 27">
              <a:extLst>
                <a:ext uri="{FF2B5EF4-FFF2-40B4-BE49-F238E27FC236}">
                  <a16:creationId xmlns:a16="http://schemas.microsoft.com/office/drawing/2014/main" id="{6D114E5B-5954-4C34-8BCD-EA7C73B17903}"/>
                </a:ext>
              </a:extLst>
            </p:cNvPr>
            <p:cNvSpPr txBox="1"/>
            <p:nvPr/>
          </p:nvSpPr>
          <p:spPr>
            <a:xfrm>
              <a:off x="4092407" y="3203940"/>
              <a:ext cx="502838" cy="250947"/>
            </a:xfrm>
            <a:prstGeom prst="rect">
              <a:avLst/>
            </a:prstGeom>
            <a:noFill/>
          </p:spPr>
          <p:txBody>
            <a:bodyPr wrap="none" rtlCol="0">
              <a:spAutoFit/>
            </a:bodyPr>
            <a:lstStyle/>
            <a:p>
              <a:pPr algn="r"/>
              <a:r>
                <a:rPr lang="fr-FR" sz="1200" dirty="0"/>
                <a:t>75</a:t>
              </a:r>
            </a:p>
          </p:txBody>
        </p:sp>
        <p:sp>
          <p:nvSpPr>
            <p:cNvPr id="29" name="ZoneTexte 28">
              <a:extLst>
                <a:ext uri="{FF2B5EF4-FFF2-40B4-BE49-F238E27FC236}">
                  <a16:creationId xmlns:a16="http://schemas.microsoft.com/office/drawing/2014/main" id="{4C35E594-45AF-4EF8-AA63-740F3483E484}"/>
                </a:ext>
              </a:extLst>
            </p:cNvPr>
            <p:cNvSpPr txBox="1"/>
            <p:nvPr/>
          </p:nvSpPr>
          <p:spPr>
            <a:xfrm>
              <a:off x="4092407" y="2928069"/>
              <a:ext cx="502838" cy="250947"/>
            </a:xfrm>
            <a:prstGeom prst="rect">
              <a:avLst/>
            </a:prstGeom>
            <a:noFill/>
          </p:spPr>
          <p:txBody>
            <a:bodyPr wrap="none" rtlCol="0">
              <a:spAutoFit/>
            </a:bodyPr>
            <a:lstStyle/>
            <a:p>
              <a:pPr algn="r"/>
              <a:r>
                <a:rPr lang="fr-FR" sz="1200" dirty="0"/>
                <a:t>80</a:t>
              </a:r>
            </a:p>
          </p:txBody>
        </p:sp>
        <p:sp>
          <p:nvSpPr>
            <p:cNvPr id="30" name="ZoneTexte 29">
              <a:extLst>
                <a:ext uri="{FF2B5EF4-FFF2-40B4-BE49-F238E27FC236}">
                  <a16:creationId xmlns:a16="http://schemas.microsoft.com/office/drawing/2014/main" id="{B53E83AC-D36F-402C-911A-8E471DF8C84D}"/>
                </a:ext>
              </a:extLst>
            </p:cNvPr>
            <p:cNvSpPr txBox="1"/>
            <p:nvPr/>
          </p:nvSpPr>
          <p:spPr>
            <a:xfrm>
              <a:off x="4092407" y="2652198"/>
              <a:ext cx="502838" cy="250947"/>
            </a:xfrm>
            <a:prstGeom prst="rect">
              <a:avLst/>
            </a:prstGeom>
            <a:noFill/>
          </p:spPr>
          <p:txBody>
            <a:bodyPr wrap="none" rtlCol="0">
              <a:spAutoFit/>
            </a:bodyPr>
            <a:lstStyle/>
            <a:p>
              <a:pPr algn="r"/>
              <a:r>
                <a:rPr lang="fr-FR" sz="1200" dirty="0"/>
                <a:t>85</a:t>
              </a:r>
            </a:p>
          </p:txBody>
        </p:sp>
        <p:sp>
          <p:nvSpPr>
            <p:cNvPr id="31" name="ZoneTexte 30">
              <a:extLst>
                <a:ext uri="{FF2B5EF4-FFF2-40B4-BE49-F238E27FC236}">
                  <a16:creationId xmlns:a16="http://schemas.microsoft.com/office/drawing/2014/main" id="{D634FC66-3593-464A-BC30-742FE03D1582}"/>
                </a:ext>
              </a:extLst>
            </p:cNvPr>
            <p:cNvSpPr txBox="1"/>
            <p:nvPr/>
          </p:nvSpPr>
          <p:spPr>
            <a:xfrm>
              <a:off x="4092407" y="2376327"/>
              <a:ext cx="502838" cy="250947"/>
            </a:xfrm>
            <a:prstGeom prst="rect">
              <a:avLst/>
            </a:prstGeom>
            <a:noFill/>
          </p:spPr>
          <p:txBody>
            <a:bodyPr wrap="none" rtlCol="0">
              <a:spAutoFit/>
            </a:bodyPr>
            <a:lstStyle/>
            <a:p>
              <a:pPr algn="r"/>
              <a:r>
                <a:rPr lang="fr-FR" sz="1200" dirty="0"/>
                <a:t>90</a:t>
              </a:r>
            </a:p>
          </p:txBody>
        </p:sp>
        <p:sp>
          <p:nvSpPr>
            <p:cNvPr id="32" name="ZoneTexte 31">
              <a:extLst>
                <a:ext uri="{FF2B5EF4-FFF2-40B4-BE49-F238E27FC236}">
                  <a16:creationId xmlns:a16="http://schemas.microsoft.com/office/drawing/2014/main" id="{2C6B8876-C3BD-4000-A106-FE3C4EF62023}"/>
                </a:ext>
              </a:extLst>
            </p:cNvPr>
            <p:cNvSpPr txBox="1"/>
            <p:nvPr/>
          </p:nvSpPr>
          <p:spPr>
            <a:xfrm>
              <a:off x="4092407" y="2100456"/>
              <a:ext cx="502838" cy="250947"/>
            </a:xfrm>
            <a:prstGeom prst="rect">
              <a:avLst/>
            </a:prstGeom>
            <a:noFill/>
          </p:spPr>
          <p:txBody>
            <a:bodyPr wrap="none" rtlCol="0">
              <a:spAutoFit/>
            </a:bodyPr>
            <a:lstStyle/>
            <a:p>
              <a:pPr algn="r"/>
              <a:r>
                <a:rPr lang="fr-FR" sz="1200" dirty="0"/>
                <a:t>95</a:t>
              </a:r>
            </a:p>
          </p:txBody>
        </p:sp>
        <p:sp>
          <p:nvSpPr>
            <p:cNvPr id="33" name="ZoneTexte 32">
              <a:extLst>
                <a:ext uri="{FF2B5EF4-FFF2-40B4-BE49-F238E27FC236}">
                  <a16:creationId xmlns:a16="http://schemas.microsoft.com/office/drawing/2014/main" id="{EB6A34D5-66EC-4C56-BAF1-50266C97A504}"/>
                </a:ext>
              </a:extLst>
            </p:cNvPr>
            <p:cNvSpPr txBox="1"/>
            <p:nvPr/>
          </p:nvSpPr>
          <p:spPr>
            <a:xfrm>
              <a:off x="3971925" y="1824585"/>
              <a:ext cx="623320" cy="250947"/>
            </a:xfrm>
            <a:prstGeom prst="rect">
              <a:avLst/>
            </a:prstGeom>
            <a:noFill/>
          </p:spPr>
          <p:txBody>
            <a:bodyPr wrap="none" rtlCol="0">
              <a:spAutoFit/>
            </a:bodyPr>
            <a:lstStyle/>
            <a:p>
              <a:pPr algn="r"/>
              <a:r>
                <a:rPr lang="fr-FR" sz="1200" dirty="0"/>
                <a:t>100</a:t>
              </a:r>
            </a:p>
          </p:txBody>
        </p:sp>
        <p:sp>
          <p:nvSpPr>
            <p:cNvPr id="34" name="ZoneTexte 33">
              <a:extLst>
                <a:ext uri="{FF2B5EF4-FFF2-40B4-BE49-F238E27FC236}">
                  <a16:creationId xmlns:a16="http://schemas.microsoft.com/office/drawing/2014/main" id="{EDF54033-2FE1-4740-B2D6-2F55B961265A}"/>
                </a:ext>
              </a:extLst>
            </p:cNvPr>
            <p:cNvSpPr txBox="1"/>
            <p:nvPr/>
          </p:nvSpPr>
          <p:spPr>
            <a:xfrm>
              <a:off x="7540687" y="3265058"/>
              <a:ext cx="1082239" cy="276999"/>
            </a:xfrm>
            <a:prstGeom prst="rect">
              <a:avLst/>
            </a:prstGeom>
            <a:noFill/>
          </p:spPr>
          <p:txBody>
            <a:bodyPr wrap="none" rtlCol="0">
              <a:spAutoFit/>
            </a:bodyPr>
            <a:lstStyle/>
            <a:p>
              <a:r>
                <a:rPr lang="fr-FR" sz="1200" b="1" dirty="0" err="1"/>
                <a:t>Tertile</a:t>
              </a:r>
              <a:r>
                <a:rPr lang="fr-FR" sz="1200" b="1" dirty="0"/>
                <a:t> 1</a:t>
              </a:r>
            </a:p>
          </p:txBody>
        </p:sp>
        <p:sp>
          <p:nvSpPr>
            <p:cNvPr id="35" name="ZoneTexte 34">
              <a:extLst>
                <a:ext uri="{FF2B5EF4-FFF2-40B4-BE49-F238E27FC236}">
                  <a16:creationId xmlns:a16="http://schemas.microsoft.com/office/drawing/2014/main" id="{46895BAE-B6AC-4DAC-B21E-D2C48C5CBF22}"/>
                </a:ext>
              </a:extLst>
            </p:cNvPr>
            <p:cNvSpPr txBox="1"/>
            <p:nvPr/>
          </p:nvSpPr>
          <p:spPr>
            <a:xfrm>
              <a:off x="7551944" y="2172628"/>
              <a:ext cx="1082239" cy="276999"/>
            </a:xfrm>
            <a:prstGeom prst="rect">
              <a:avLst/>
            </a:prstGeom>
            <a:noFill/>
          </p:spPr>
          <p:txBody>
            <a:bodyPr wrap="none" rtlCol="0">
              <a:spAutoFit/>
            </a:bodyPr>
            <a:lstStyle/>
            <a:p>
              <a:r>
                <a:rPr lang="fr-FR" sz="1200" b="1" dirty="0" err="1"/>
                <a:t>Tertile</a:t>
              </a:r>
              <a:r>
                <a:rPr lang="fr-FR" sz="1200" b="1" dirty="0"/>
                <a:t> 2</a:t>
              </a:r>
            </a:p>
          </p:txBody>
        </p:sp>
        <p:sp>
          <p:nvSpPr>
            <p:cNvPr id="36" name="ZoneTexte 35">
              <a:extLst>
                <a:ext uri="{FF2B5EF4-FFF2-40B4-BE49-F238E27FC236}">
                  <a16:creationId xmlns:a16="http://schemas.microsoft.com/office/drawing/2014/main" id="{90D78B7D-62FC-4D39-BF77-EC61D0C6C435}"/>
                </a:ext>
              </a:extLst>
            </p:cNvPr>
            <p:cNvSpPr txBox="1"/>
            <p:nvPr/>
          </p:nvSpPr>
          <p:spPr>
            <a:xfrm>
              <a:off x="7551944" y="1958688"/>
              <a:ext cx="1082239" cy="276999"/>
            </a:xfrm>
            <a:prstGeom prst="rect">
              <a:avLst/>
            </a:prstGeom>
            <a:noFill/>
          </p:spPr>
          <p:txBody>
            <a:bodyPr wrap="none" rtlCol="0">
              <a:spAutoFit/>
            </a:bodyPr>
            <a:lstStyle/>
            <a:p>
              <a:r>
                <a:rPr lang="fr-FR" sz="1200" b="1" dirty="0" err="1"/>
                <a:t>Tertile</a:t>
              </a:r>
              <a:r>
                <a:rPr lang="fr-FR" sz="1200" b="1" dirty="0"/>
                <a:t> 3</a:t>
              </a:r>
            </a:p>
          </p:txBody>
        </p:sp>
        <p:sp>
          <p:nvSpPr>
            <p:cNvPr id="37" name="ZoneTexte 36">
              <a:extLst>
                <a:ext uri="{FF2B5EF4-FFF2-40B4-BE49-F238E27FC236}">
                  <a16:creationId xmlns:a16="http://schemas.microsoft.com/office/drawing/2014/main" id="{11905766-AA70-4062-B32C-86E54D4EDBB0}"/>
                </a:ext>
              </a:extLst>
            </p:cNvPr>
            <p:cNvSpPr txBox="1"/>
            <p:nvPr/>
          </p:nvSpPr>
          <p:spPr>
            <a:xfrm>
              <a:off x="6488886" y="2878865"/>
              <a:ext cx="2482312" cy="261610"/>
            </a:xfrm>
            <a:prstGeom prst="rect">
              <a:avLst/>
            </a:prstGeom>
            <a:noFill/>
          </p:spPr>
          <p:txBody>
            <a:bodyPr wrap="square" rtlCol="0">
              <a:spAutoFit/>
            </a:bodyPr>
            <a:lstStyle/>
            <a:p>
              <a:r>
                <a:rPr lang="fr-FR" sz="1100" dirty="0"/>
                <a:t>HR = 6,79 (2,65 - 23,00) ; p = 0,004</a:t>
              </a:r>
            </a:p>
          </p:txBody>
        </p:sp>
        <p:sp>
          <p:nvSpPr>
            <p:cNvPr id="38" name="ZoneTexte 37">
              <a:extLst>
                <a:ext uri="{FF2B5EF4-FFF2-40B4-BE49-F238E27FC236}">
                  <a16:creationId xmlns:a16="http://schemas.microsoft.com/office/drawing/2014/main" id="{EDEBD5A2-EC12-4AFF-BE07-F3A44B4E3A74}"/>
                </a:ext>
              </a:extLst>
            </p:cNvPr>
            <p:cNvSpPr txBox="1"/>
            <p:nvPr/>
          </p:nvSpPr>
          <p:spPr>
            <a:xfrm>
              <a:off x="6224835" y="2385188"/>
              <a:ext cx="2398092" cy="261610"/>
            </a:xfrm>
            <a:prstGeom prst="rect">
              <a:avLst/>
            </a:prstGeom>
            <a:noFill/>
          </p:spPr>
          <p:txBody>
            <a:bodyPr wrap="square" rtlCol="0">
              <a:spAutoFit/>
            </a:bodyPr>
            <a:lstStyle/>
            <a:p>
              <a:r>
                <a:rPr lang="fr-FR" sz="1100" dirty="0"/>
                <a:t>HR = 1,71 (0,52 - 6,53) ; p = 0,39</a:t>
              </a:r>
            </a:p>
          </p:txBody>
        </p:sp>
        <p:sp>
          <p:nvSpPr>
            <p:cNvPr id="39" name="ZoneTexte 38">
              <a:extLst>
                <a:ext uri="{FF2B5EF4-FFF2-40B4-BE49-F238E27FC236}">
                  <a16:creationId xmlns:a16="http://schemas.microsoft.com/office/drawing/2014/main" id="{BF3AD201-1387-460C-AEE8-C5021D532F95}"/>
                </a:ext>
              </a:extLst>
            </p:cNvPr>
            <p:cNvSpPr txBox="1"/>
            <p:nvPr/>
          </p:nvSpPr>
          <p:spPr>
            <a:xfrm>
              <a:off x="6488885" y="1880976"/>
              <a:ext cx="1166620" cy="237005"/>
            </a:xfrm>
            <a:prstGeom prst="rect">
              <a:avLst/>
            </a:prstGeom>
            <a:noFill/>
          </p:spPr>
          <p:txBody>
            <a:bodyPr wrap="none" rtlCol="0">
              <a:spAutoFit/>
            </a:bodyPr>
            <a:lstStyle/>
            <a:p>
              <a:r>
                <a:rPr lang="fr-FR" sz="1100" dirty="0"/>
                <a:t>HR = 1,00</a:t>
              </a:r>
            </a:p>
          </p:txBody>
        </p:sp>
        <p:sp>
          <p:nvSpPr>
            <p:cNvPr id="2" name="ZoneTexte 1"/>
            <p:cNvSpPr txBox="1"/>
            <p:nvPr/>
          </p:nvSpPr>
          <p:spPr>
            <a:xfrm>
              <a:off x="4400744" y="1704444"/>
              <a:ext cx="487979" cy="195181"/>
            </a:xfrm>
            <a:prstGeom prst="rect">
              <a:avLst/>
            </a:prstGeom>
            <a:noFill/>
          </p:spPr>
          <p:txBody>
            <a:bodyPr wrap="square" rtlCol="0">
              <a:spAutoFit/>
            </a:bodyPr>
            <a:lstStyle/>
            <a:p>
              <a:r>
                <a:rPr lang="fr-FR" sz="800" dirty="0"/>
                <a:t>%</a:t>
              </a:r>
            </a:p>
          </p:txBody>
        </p:sp>
      </p:grpSp>
      <p:graphicFrame>
        <p:nvGraphicFramePr>
          <p:cNvPr id="7" name="Tableau 6"/>
          <p:cNvGraphicFramePr>
            <a:graphicFrameLocks noGrp="1"/>
          </p:cNvGraphicFramePr>
          <p:nvPr>
            <p:extLst/>
          </p:nvPr>
        </p:nvGraphicFramePr>
        <p:xfrm>
          <a:off x="197512" y="2193476"/>
          <a:ext cx="3528717" cy="1118208"/>
        </p:xfrm>
        <a:graphic>
          <a:graphicData uri="http://schemas.openxmlformats.org/drawingml/2006/table">
            <a:tbl>
              <a:tblPr firstRow="1" bandRow="1">
                <a:tableStyleId>{5C22544A-7EE6-4342-B048-85BDC9FD1C3A}</a:tableStyleId>
              </a:tblPr>
              <a:tblGrid>
                <a:gridCol w="1903274">
                  <a:extLst>
                    <a:ext uri="{9D8B030D-6E8A-4147-A177-3AD203B41FA5}">
                      <a16:colId xmlns:a16="http://schemas.microsoft.com/office/drawing/2014/main" val="20000"/>
                    </a:ext>
                  </a:extLst>
                </a:gridCol>
                <a:gridCol w="1625443">
                  <a:extLst>
                    <a:ext uri="{9D8B030D-6E8A-4147-A177-3AD203B41FA5}">
                      <a16:colId xmlns:a16="http://schemas.microsoft.com/office/drawing/2014/main" val="20001"/>
                    </a:ext>
                  </a:extLst>
                </a:gridCol>
              </a:tblGrid>
              <a:tr h="372736">
                <a:tc>
                  <a:txBody>
                    <a:bodyPr/>
                    <a:lstStyle/>
                    <a:p>
                      <a:pPr algn="l">
                        <a:lnSpc>
                          <a:spcPts val="1200"/>
                        </a:lnSpc>
                      </a:pPr>
                      <a:r>
                        <a:rPr lang="fr-FR" sz="1200" b="1" kern="1200" dirty="0" err="1">
                          <a:solidFill>
                            <a:srgbClr val="000066"/>
                          </a:solidFill>
                          <a:latin typeface="+mn-lt"/>
                          <a:ea typeface="+mn-ea"/>
                          <a:cs typeface="+mn-cs"/>
                        </a:rPr>
                        <a:t>Tertile</a:t>
                      </a:r>
                      <a:r>
                        <a:rPr lang="fr-FR" sz="1200" b="1" kern="1200" dirty="0">
                          <a:solidFill>
                            <a:srgbClr val="000066"/>
                          </a:solidFill>
                          <a:latin typeface="+mn-lt"/>
                          <a:ea typeface="+mn-ea"/>
                          <a:cs typeface="+mn-cs"/>
                        </a:rPr>
                        <a:t> 1</a:t>
                      </a:r>
                    </a:p>
                  </a:txBody>
                  <a:tcPr anchor="ctr">
                    <a:lnB w="12700" cap="flat" cmpd="sng" algn="ctr">
                      <a:solidFill>
                        <a:schemeClr val="bg1"/>
                      </a:solidFill>
                      <a:prstDash val="solid"/>
                      <a:round/>
                      <a:headEnd type="none" w="med" len="med"/>
                      <a:tailEnd type="none" w="med" len="med"/>
                    </a:lnB>
                    <a:solidFill>
                      <a:srgbClr val="F3F9FA"/>
                    </a:solidFill>
                  </a:tcPr>
                </a:tc>
                <a:tc>
                  <a:txBody>
                    <a:bodyPr/>
                    <a:lstStyle/>
                    <a:p>
                      <a:pPr algn="ctr">
                        <a:lnSpc>
                          <a:spcPts val="1200"/>
                        </a:lnSpc>
                      </a:pPr>
                      <a:r>
                        <a:rPr lang="fr-FR" sz="1200" dirty="0">
                          <a:solidFill>
                            <a:srgbClr val="000066"/>
                          </a:solidFill>
                        </a:rPr>
                        <a:t>3 %</a:t>
                      </a:r>
                    </a:p>
                  </a:txBody>
                  <a:tcPr anchor="ctr">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10000"/>
                  </a:ext>
                </a:extLst>
              </a:tr>
              <a:tr h="372736">
                <a:tc>
                  <a:txBody>
                    <a:bodyPr/>
                    <a:lstStyle/>
                    <a:p>
                      <a:pPr algn="l">
                        <a:lnSpc>
                          <a:spcPts val="1200"/>
                        </a:lnSpc>
                      </a:pPr>
                      <a:r>
                        <a:rPr lang="fr-FR" sz="1200" b="1" kern="1200" dirty="0" err="1">
                          <a:solidFill>
                            <a:srgbClr val="000066"/>
                          </a:solidFill>
                          <a:latin typeface="+mn-lt"/>
                          <a:ea typeface="+mn-ea"/>
                          <a:cs typeface="+mn-cs"/>
                        </a:rPr>
                        <a:t>Tertile</a:t>
                      </a:r>
                      <a:r>
                        <a:rPr lang="fr-FR" sz="1200" b="1" kern="1200" dirty="0">
                          <a:solidFill>
                            <a:srgbClr val="000066"/>
                          </a:solidFill>
                          <a:latin typeface="+mn-lt"/>
                          <a:ea typeface="+mn-ea"/>
                          <a:cs typeface="+mn-cs"/>
                        </a:rPr>
                        <a:t> 2</a:t>
                      </a:r>
                    </a:p>
                  </a:txBody>
                  <a:tcPr anchor="ctr">
                    <a:lnT w="12700" cap="flat" cmpd="sng" algn="ctr">
                      <a:solidFill>
                        <a:schemeClr val="bg1"/>
                      </a:solidFill>
                      <a:prstDash val="solid"/>
                      <a:round/>
                      <a:headEnd type="none" w="med" len="med"/>
                      <a:tailEnd type="none" w="med" len="med"/>
                    </a:lnT>
                  </a:tcPr>
                </a:tc>
                <a:tc>
                  <a:txBody>
                    <a:bodyPr/>
                    <a:lstStyle/>
                    <a:p>
                      <a:pPr algn="ctr">
                        <a:lnSpc>
                          <a:spcPts val="1200"/>
                        </a:lnSpc>
                      </a:pPr>
                      <a:r>
                        <a:rPr lang="fr-FR" sz="1200" dirty="0">
                          <a:solidFill>
                            <a:srgbClr val="000066"/>
                          </a:solidFill>
                        </a:rPr>
                        <a:t>6 %</a:t>
                      </a:r>
                    </a:p>
                  </a:txBody>
                  <a:tcPr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372736">
                <a:tc>
                  <a:txBody>
                    <a:bodyPr/>
                    <a:lstStyle/>
                    <a:p>
                      <a:pPr algn="l">
                        <a:lnSpc>
                          <a:spcPts val="1200"/>
                        </a:lnSpc>
                      </a:pPr>
                      <a:r>
                        <a:rPr lang="fr-FR" sz="1200" b="1" kern="1200" dirty="0" err="1">
                          <a:solidFill>
                            <a:srgbClr val="000066"/>
                          </a:solidFill>
                          <a:latin typeface="+mn-lt"/>
                          <a:ea typeface="+mn-ea"/>
                          <a:cs typeface="+mn-cs"/>
                        </a:rPr>
                        <a:t>Tertile</a:t>
                      </a:r>
                      <a:r>
                        <a:rPr lang="fr-FR" sz="1200" b="1" kern="1200" dirty="0">
                          <a:solidFill>
                            <a:srgbClr val="000066"/>
                          </a:solidFill>
                          <a:latin typeface="+mn-lt"/>
                          <a:ea typeface="+mn-ea"/>
                          <a:cs typeface="+mn-cs"/>
                        </a:rPr>
                        <a:t> 3</a:t>
                      </a:r>
                    </a:p>
                  </a:txBody>
                  <a:tcPr anchor="ctr"/>
                </a:tc>
                <a:tc>
                  <a:txBody>
                    <a:bodyPr/>
                    <a:lstStyle/>
                    <a:p>
                      <a:pPr algn="ctr">
                        <a:lnSpc>
                          <a:spcPts val="1200"/>
                        </a:lnSpc>
                      </a:pPr>
                      <a:r>
                        <a:rPr lang="fr-FR" sz="1200" dirty="0">
                          <a:solidFill>
                            <a:srgbClr val="000066"/>
                          </a:solidFill>
                        </a:rPr>
                        <a:t>26 %</a:t>
                      </a:r>
                    </a:p>
                  </a:txBody>
                  <a:tcPr anchor="ctr"/>
                </a:tc>
                <a:extLst>
                  <a:ext uri="{0D108BD9-81ED-4DB2-BD59-A6C34878D82A}">
                    <a16:rowId xmlns:a16="http://schemas.microsoft.com/office/drawing/2014/main" val="10002"/>
                  </a:ext>
                </a:extLst>
              </a:tr>
            </a:tbl>
          </a:graphicData>
        </a:graphic>
      </p:graphicFrame>
      <p:sp>
        <p:nvSpPr>
          <p:cNvPr id="40" name="Text Box 2"/>
          <p:cNvSpPr txBox="1">
            <a:spLocks noChangeArrowheads="1"/>
          </p:cNvSpPr>
          <p:nvPr/>
        </p:nvSpPr>
        <p:spPr bwMode="auto">
          <a:xfrm>
            <a:off x="197512" y="1639919"/>
            <a:ext cx="3528717"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 échec virologique à S104</a:t>
            </a:r>
          </a:p>
        </p:txBody>
      </p:sp>
      <p:sp>
        <p:nvSpPr>
          <p:cNvPr id="41" name="ZoneTexte 40">
            <a:extLst>
              <a:ext uri="{FF2B5EF4-FFF2-40B4-BE49-F238E27FC236}">
                <a16:creationId xmlns:a16="http://schemas.microsoft.com/office/drawing/2014/main" id="{A785348F-8937-40E4-8351-9D3144491D58}"/>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96</a:t>
            </a:r>
          </a:p>
        </p:txBody>
      </p:sp>
    </p:spTree>
    <p:extLst>
      <p:ext uri="{BB962C8B-B14F-4D97-AF65-F5344CB8AC3E}">
        <p14:creationId xmlns:p14="http://schemas.microsoft.com/office/powerpoint/2010/main" val="358685960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Essai ACTG A5257 : réponse virologique </a:t>
            </a:r>
            <a:br>
              <a:rPr lang="fr-FR"/>
            </a:br>
            <a:r>
              <a:rPr lang="fr-FR"/>
              <a:t>et concentration capillaire des ARV (3)</a:t>
            </a:r>
            <a:endParaRPr lang="fr-FR" dirty="0"/>
          </a:p>
        </p:txBody>
      </p:sp>
      <p:sp>
        <p:nvSpPr>
          <p:cNvPr id="5123" name="Rectangle 3"/>
          <p:cNvSpPr>
            <a:spLocks noGrp="1" noChangeArrowheads="1"/>
          </p:cNvSpPr>
          <p:nvPr>
            <p:ph idx="1"/>
          </p:nvPr>
        </p:nvSpPr>
        <p:spPr/>
        <p:txBody>
          <a:bodyPr/>
          <a:lstStyle/>
          <a:p>
            <a:r>
              <a:rPr lang="fr-FR" sz="1800" b="1" dirty="0">
                <a:cs typeface="Calibri" panose="020F0502020204030204" pitchFamily="34" charset="0"/>
              </a:rPr>
              <a:t>Résultats</a:t>
            </a:r>
          </a:p>
          <a:p>
            <a:pPr lvl="1"/>
            <a:r>
              <a:rPr lang="fr-FR" sz="1600" dirty="0"/>
              <a:t>Faible corrélation entre les résultats d’observance issus des auto-questionnaires (médiane de 100 % dans chacun des bras) et ceux issus des concentrations capillaires : ATV (r = 0,18) ; DRV (r = 0,15) et RAL (p = -0,04) (Pearson)</a:t>
            </a:r>
          </a:p>
          <a:p>
            <a:pPr lvl="1"/>
            <a:r>
              <a:rPr lang="fr-FR" sz="1600" dirty="0"/>
              <a:t>Les concentrations capillaires d’ATV les plus élevées étaient prédictives des </a:t>
            </a:r>
            <a:r>
              <a:rPr lang="fr-FR" sz="1600" dirty="0" err="1"/>
              <a:t>hyperbilirubinémies</a:t>
            </a:r>
            <a:endParaRPr lang="fr-FR" sz="1600" dirty="0"/>
          </a:p>
          <a:p>
            <a:endParaRPr lang="fr-FR" sz="1600" dirty="0"/>
          </a:p>
          <a:p>
            <a:r>
              <a:rPr lang="fr-FR" sz="2000" b="1" dirty="0">
                <a:solidFill>
                  <a:srgbClr val="0070C0"/>
                </a:solidFill>
                <a:latin typeface="Calibri" panose="020F0502020204030204" pitchFamily="34" charset="0"/>
                <a:cs typeface="Calibri" panose="020F0502020204030204" pitchFamily="34" charset="0"/>
              </a:rPr>
              <a:t>Conclusions</a:t>
            </a:r>
          </a:p>
          <a:p>
            <a:pPr lvl="1"/>
            <a:r>
              <a:rPr lang="fr-FR" sz="1600" dirty="0"/>
              <a:t>Les concentrations capillaires se sont révélées un bon marqueur prédictif indépendant du succès virologique dans cet essai clinique randomisé</a:t>
            </a:r>
          </a:p>
          <a:p>
            <a:pPr lvl="1"/>
            <a:r>
              <a:rPr lang="fr-FR" sz="1600" dirty="0"/>
              <a:t>Les autres facteurs prédictifs d’échec virologique étaient la CV à J0 élevée, les afro-américains et le faible niveau d’éducation (comme précédemment rapporté)</a:t>
            </a:r>
          </a:p>
          <a:p>
            <a:pPr lvl="1"/>
            <a:endParaRPr lang="fr-FR" sz="1600" dirty="0"/>
          </a:p>
          <a:p>
            <a:r>
              <a:rPr lang="fr-FR" sz="1800" b="1" dirty="0">
                <a:cs typeface="Calibri" panose="020F0502020204030204" pitchFamily="34" charset="0"/>
              </a:rPr>
              <a:t>Limites</a:t>
            </a:r>
          </a:p>
          <a:p>
            <a:pPr lvl="1"/>
            <a:r>
              <a:rPr lang="fr-FR" sz="1600" dirty="0"/>
              <a:t>Les cheveux ne peuvent être considérés comme un marqueur de l’observance précoce du fait de la pousse des cheveux et de la durée nécessaire à l’incorporation des ARV (4-6 semaines)</a:t>
            </a:r>
          </a:p>
          <a:p>
            <a:pPr lvl="1"/>
            <a:r>
              <a:rPr lang="fr-FR" sz="1600" dirty="0"/>
              <a:t>L’analyse segmentaire des cheveux permet l’étude longitudinale de l’observance</a:t>
            </a:r>
          </a:p>
          <a:p>
            <a:pPr lvl="1"/>
            <a:r>
              <a:rPr lang="fr-FR" sz="1600" dirty="0"/>
              <a:t>Tous les patients/participants n’ont pas forcément de cheveux !</a:t>
            </a:r>
          </a:p>
          <a:p>
            <a:endParaRPr lang="fr-FR" sz="1600" dirty="0"/>
          </a:p>
        </p:txBody>
      </p:sp>
      <p:sp>
        <p:nvSpPr>
          <p:cNvPr id="6"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Ghandi M, CROI 2018, Abs. 24</a:t>
            </a:r>
          </a:p>
        </p:txBody>
      </p:sp>
      <p:sp>
        <p:nvSpPr>
          <p:cNvPr id="5" name="ZoneTexte 4">
            <a:extLst>
              <a:ext uri="{FF2B5EF4-FFF2-40B4-BE49-F238E27FC236}">
                <a16:creationId xmlns:a16="http://schemas.microsoft.com/office/drawing/2014/main" id="{25541E76-420E-4AF1-8489-A09E5DEDD8C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97</a:t>
            </a:r>
          </a:p>
        </p:txBody>
      </p:sp>
    </p:spTree>
    <p:extLst>
      <p:ext uri="{BB962C8B-B14F-4D97-AF65-F5344CB8AC3E}">
        <p14:creationId xmlns:p14="http://schemas.microsoft.com/office/powerpoint/2010/main" val="34740244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e 5"/>
          <p:cNvGrpSpPr/>
          <p:nvPr/>
        </p:nvGrpSpPr>
        <p:grpSpPr>
          <a:xfrm>
            <a:off x="797668" y="3393598"/>
            <a:ext cx="7315964" cy="3324087"/>
            <a:chOff x="1317172" y="3276862"/>
            <a:chExt cx="6353061" cy="2728135"/>
          </a:xfrm>
        </p:grpSpPr>
        <p:graphicFrame>
          <p:nvGraphicFramePr>
            <p:cNvPr id="10" name="Graphique 9">
              <a:extLst>
                <a:ext uri="{FF2B5EF4-FFF2-40B4-BE49-F238E27FC236}">
                  <a16:creationId xmlns:a16="http://schemas.microsoft.com/office/drawing/2014/main" id="{3B104C5E-F975-41B3-BB34-0608B70BECCC}"/>
                </a:ext>
              </a:extLst>
            </p:cNvPr>
            <p:cNvGraphicFramePr/>
            <p:nvPr>
              <p:extLst/>
            </p:nvPr>
          </p:nvGraphicFramePr>
          <p:xfrm>
            <a:off x="1317172" y="3412673"/>
            <a:ext cx="6096000" cy="2481943"/>
          </p:xfrm>
          <a:graphic>
            <a:graphicData uri="http://schemas.openxmlformats.org/drawingml/2006/chart">
              <c:chart xmlns:c="http://schemas.openxmlformats.org/drawingml/2006/chart" xmlns:r="http://schemas.openxmlformats.org/officeDocument/2006/relationships" r:id="rId3"/>
            </a:graphicData>
          </a:graphic>
        </p:graphicFrame>
        <p:sp>
          <p:nvSpPr>
            <p:cNvPr id="18" name="ZoneTexte 17">
              <a:extLst>
                <a:ext uri="{FF2B5EF4-FFF2-40B4-BE49-F238E27FC236}">
                  <a16:creationId xmlns:a16="http://schemas.microsoft.com/office/drawing/2014/main" id="{1BC19B19-AD43-4CA6-A171-77863B4F304A}"/>
                </a:ext>
              </a:extLst>
            </p:cNvPr>
            <p:cNvSpPr txBox="1"/>
            <p:nvPr/>
          </p:nvSpPr>
          <p:spPr>
            <a:xfrm>
              <a:off x="6213900" y="3447504"/>
              <a:ext cx="1456333" cy="227338"/>
            </a:xfrm>
            <a:prstGeom prst="rect">
              <a:avLst/>
            </a:prstGeom>
            <a:noFill/>
          </p:spPr>
          <p:txBody>
            <a:bodyPr wrap="none" rtlCol="0">
              <a:spAutoFit/>
            </a:bodyPr>
            <a:lstStyle/>
            <a:p>
              <a:r>
                <a:rPr lang="fr-FR" sz="1200" b="1" dirty="0"/>
                <a:t>INI-R majeure (n = 6)</a:t>
              </a:r>
            </a:p>
          </p:txBody>
        </p:sp>
        <p:sp>
          <p:nvSpPr>
            <p:cNvPr id="11" name="Rectangle 10">
              <a:extLst>
                <a:ext uri="{FF2B5EF4-FFF2-40B4-BE49-F238E27FC236}">
                  <a16:creationId xmlns:a16="http://schemas.microsoft.com/office/drawing/2014/main" id="{5231FF42-82AC-441E-B7A0-9A334238584E}"/>
                </a:ext>
              </a:extLst>
            </p:cNvPr>
            <p:cNvSpPr/>
            <p:nvPr/>
          </p:nvSpPr>
          <p:spPr bwMode="auto">
            <a:xfrm>
              <a:off x="3887634" y="3477199"/>
              <a:ext cx="174171" cy="174171"/>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 name="Rectangle 11">
              <a:extLst>
                <a:ext uri="{FF2B5EF4-FFF2-40B4-BE49-F238E27FC236}">
                  <a16:creationId xmlns:a16="http://schemas.microsoft.com/office/drawing/2014/main" id="{79010334-EBBA-46F4-AC34-97C4A3F4287E}"/>
                </a:ext>
              </a:extLst>
            </p:cNvPr>
            <p:cNvSpPr/>
            <p:nvPr/>
          </p:nvSpPr>
          <p:spPr bwMode="auto">
            <a:xfrm>
              <a:off x="6039678" y="3477199"/>
              <a:ext cx="174171" cy="174171"/>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13" name="Rectangle 12">
              <a:extLst>
                <a:ext uri="{FF2B5EF4-FFF2-40B4-BE49-F238E27FC236}">
                  <a16:creationId xmlns:a16="http://schemas.microsoft.com/office/drawing/2014/main" id="{05E37D02-0AC5-49DD-AA26-A4AF6A9B2EE8}"/>
                </a:ext>
              </a:extLst>
            </p:cNvPr>
            <p:cNvSpPr/>
            <p:nvPr/>
          </p:nvSpPr>
          <p:spPr bwMode="auto">
            <a:xfrm>
              <a:off x="3887634" y="3731763"/>
              <a:ext cx="174171" cy="174171"/>
            </a:xfrm>
            <a:prstGeom prst="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14" name="Rectangle 13">
              <a:extLst>
                <a:ext uri="{FF2B5EF4-FFF2-40B4-BE49-F238E27FC236}">
                  <a16:creationId xmlns:a16="http://schemas.microsoft.com/office/drawing/2014/main" id="{1B235789-77B8-4D2C-A688-C0E918A690AD}"/>
                </a:ext>
              </a:extLst>
            </p:cNvPr>
            <p:cNvSpPr/>
            <p:nvPr/>
          </p:nvSpPr>
          <p:spPr bwMode="auto">
            <a:xfrm>
              <a:off x="6039678" y="3731763"/>
              <a:ext cx="174171" cy="174171"/>
            </a:xfrm>
            <a:prstGeom prst="rect">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 name="Rectangle 14">
              <a:extLst>
                <a:ext uri="{FF2B5EF4-FFF2-40B4-BE49-F238E27FC236}">
                  <a16:creationId xmlns:a16="http://schemas.microsoft.com/office/drawing/2014/main" id="{8DCCF9D2-6364-41A4-8BCD-8E4DF196680E}"/>
                </a:ext>
              </a:extLst>
            </p:cNvPr>
            <p:cNvSpPr/>
            <p:nvPr/>
          </p:nvSpPr>
          <p:spPr bwMode="auto">
            <a:xfrm>
              <a:off x="3887634" y="3986325"/>
              <a:ext cx="174171" cy="174171"/>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16" name="Rectangle 15">
              <a:extLst>
                <a:ext uri="{FF2B5EF4-FFF2-40B4-BE49-F238E27FC236}">
                  <a16:creationId xmlns:a16="http://schemas.microsoft.com/office/drawing/2014/main" id="{8382282A-05C3-4495-9545-A4EC99EC387A}"/>
                </a:ext>
              </a:extLst>
            </p:cNvPr>
            <p:cNvSpPr/>
            <p:nvPr/>
          </p:nvSpPr>
          <p:spPr bwMode="auto">
            <a:xfrm>
              <a:off x="6039678" y="3986325"/>
              <a:ext cx="174171" cy="174171"/>
            </a:xfrm>
            <a:prstGeom prst="rect">
              <a:avLst/>
            </a:prstGeom>
            <a:solidFill>
              <a:srgbClr val="FF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17" name="ZoneTexte 16">
              <a:extLst>
                <a:ext uri="{FF2B5EF4-FFF2-40B4-BE49-F238E27FC236}">
                  <a16:creationId xmlns:a16="http://schemas.microsoft.com/office/drawing/2014/main" id="{9F00C51D-471C-4007-9EFB-A6E3BD1112E9}"/>
                </a:ext>
              </a:extLst>
            </p:cNvPr>
            <p:cNvSpPr txBox="1"/>
            <p:nvPr/>
          </p:nvSpPr>
          <p:spPr>
            <a:xfrm>
              <a:off x="4066836" y="3453758"/>
              <a:ext cx="1053872" cy="227338"/>
            </a:xfrm>
            <a:prstGeom prst="rect">
              <a:avLst/>
            </a:prstGeom>
            <a:noFill/>
          </p:spPr>
          <p:txBody>
            <a:bodyPr wrap="none" rtlCol="0">
              <a:spAutoFit/>
            </a:bodyPr>
            <a:lstStyle/>
            <a:p>
              <a:r>
                <a:rPr lang="fr-FR" sz="1200" b="1" dirty="0"/>
                <a:t>Total (n = 634)</a:t>
              </a:r>
            </a:p>
          </p:txBody>
        </p:sp>
        <p:sp>
          <p:nvSpPr>
            <p:cNvPr id="19" name="ZoneTexte 18">
              <a:extLst>
                <a:ext uri="{FF2B5EF4-FFF2-40B4-BE49-F238E27FC236}">
                  <a16:creationId xmlns:a16="http://schemas.microsoft.com/office/drawing/2014/main" id="{A8D97F7E-007D-48BA-9378-0048C6BA7D52}"/>
                </a:ext>
              </a:extLst>
            </p:cNvPr>
            <p:cNvSpPr txBox="1"/>
            <p:nvPr/>
          </p:nvSpPr>
          <p:spPr>
            <a:xfrm>
              <a:off x="4066836" y="3702264"/>
              <a:ext cx="1834962" cy="227338"/>
            </a:xfrm>
            <a:prstGeom prst="rect">
              <a:avLst/>
            </a:prstGeom>
            <a:noFill/>
          </p:spPr>
          <p:txBody>
            <a:bodyPr wrap="none" rtlCol="0">
              <a:spAutoFit/>
            </a:bodyPr>
            <a:lstStyle/>
            <a:p>
              <a:r>
                <a:rPr lang="fr-FR" sz="1200" b="1" dirty="0"/>
                <a:t>INI-R secondaire  (n = 325)</a:t>
              </a:r>
            </a:p>
          </p:txBody>
        </p:sp>
        <p:sp>
          <p:nvSpPr>
            <p:cNvPr id="20" name="ZoneTexte 19">
              <a:extLst>
                <a:ext uri="{FF2B5EF4-FFF2-40B4-BE49-F238E27FC236}">
                  <a16:creationId xmlns:a16="http://schemas.microsoft.com/office/drawing/2014/main" id="{A764D3D2-0D6F-4CF3-A78A-679483A50254}"/>
                </a:ext>
              </a:extLst>
            </p:cNvPr>
            <p:cNvSpPr txBox="1"/>
            <p:nvPr/>
          </p:nvSpPr>
          <p:spPr>
            <a:xfrm>
              <a:off x="6213900" y="3708518"/>
              <a:ext cx="1063783" cy="227338"/>
            </a:xfrm>
            <a:prstGeom prst="rect">
              <a:avLst/>
            </a:prstGeom>
            <a:noFill/>
          </p:spPr>
          <p:txBody>
            <a:bodyPr wrap="none" rtlCol="0">
              <a:spAutoFit/>
            </a:bodyPr>
            <a:lstStyle/>
            <a:p>
              <a:r>
                <a:rPr lang="fr-FR" sz="1200" b="1" dirty="0"/>
                <a:t>INTI-R (n = 16)</a:t>
              </a:r>
            </a:p>
          </p:txBody>
        </p:sp>
        <p:sp>
          <p:nvSpPr>
            <p:cNvPr id="21" name="ZoneTexte 20">
              <a:extLst>
                <a:ext uri="{FF2B5EF4-FFF2-40B4-BE49-F238E27FC236}">
                  <a16:creationId xmlns:a16="http://schemas.microsoft.com/office/drawing/2014/main" id="{1CFD3D8D-EE2C-449D-A225-B202D2F843D1}"/>
                </a:ext>
              </a:extLst>
            </p:cNvPr>
            <p:cNvSpPr txBox="1"/>
            <p:nvPr/>
          </p:nvSpPr>
          <p:spPr>
            <a:xfrm>
              <a:off x="4066836" y="3962989"/>
              <a:ext cx="1159832" cy="227338"/>
            </a:xfrm>
            <a:prstGeom prst="rect">
              <a:avLst/>
            </a:prstGeom>
            <a:noFill/>
          </p:spPr>
          <p:txBody>
            <a:bodyPr wrap="none" rtlCol="0">
              <a:spAutoFit/>
            </a:bodyPr>
            <a:lstStyle/>
            <a:p>
              <a:r>
                <a:rPr lang="fr-FR" sz="1200" b="1" dirty="0"/>
                <a:t>INNTI-R (n = 76)</a:t>
              </a:r>
            </a:p>
          </p:txBody>
        </p:sp>
        <p:sp>
          <p:nvSpPr>
            <p:cNvPr id="22" name="ZoneTexte 21">
              <a:extLst>
                <a:ext uri="{FF2B5EF4-FFF2-40B4-BE49-F238E27FC236}">
                  <a16:creationId xmlns:a16="http://schemas.microsoft.com/office/drawing/2014/main" id="{D5611F94-9D5A-4001-B123-AB4368AF7C30}"/>
                </a:ext>
              </a:extLst>
            </p:cNvPr>
            <p:cNvSpPr txBox="1"/>
            <p:nvPr/>
          </p:nvSpPr>
          <p:spPr>
            <a:xfrm>
              <a:off x="6213900" y="3962989"/>
              <a:ext cx="937109" cy="227338"/>
            </a:xfrm>
            <a:prstGeom prst="rect">
              <a:avLst/>
            </a:prstGeom>
            <a:noFill/>
          </p:spPr>
          <p:txBody>
            <a:bodyPr wrap="none" rtlCol="0">
              <a:spAutoFit/>
            </a:bodyPr>
            <a:lstStyle/>
            <a:p>
              <a:r>
                <a:rPr lang="fr-FR" sz="1200" b="1" dirty="0"/>
                <a:t>IP-R (n = 16)</a:t>
              </a:r>
            </a:p>
          </p:txBody>
        </p:sp>
        <p:sp>
          <p:nvSpPr>
            <p:cNvPr id="23" name="ZoneTexte 22">
              <a:extLst>
                <a:ext uri="{FF2B5EF4-FFF2-40B4-BE49-F238E27FC236}">
                  <a16:creationId xmlns:a16="http://schemas.microsoft.com/office/drawing/2014/main" id="{1AC51D56-1078-4B68-9421-C079273E0036}"/>
                </a:ext>
              </a:extLst>
            </p:cNvPr>
            <p:cNvSpPr txBox="1"/>
            <p:nvPr/>
          </p:nvSpPr>
          <p:spPr>
            <a:xfrm>
              <a:off x="1530335" y="3276862"/>
              <a:ext cx="298480" cy="246221"/>
            </a:xfrm>
            <a:prstGeom prst="rect">
              <a:avLst/>
            </a:prstGeom>
            <a:noFill/>
          </p:spPr>
          <p:txBody>
            <a:bodyPr wrap="none" rtlCol="0">
              <a:spAutoFit/>
            </a:bodyPr>
            <a:lstStyle/>
            <a:p>
              <a:r>
                <a:rPr lang="fr-FR" sz="1000" b="1"/>
                <a:t>%</a:t>
              </a:r>
              <a:endParaRPr lang="fr-FR" sz="1000" b="1" dirty="0"/>
            </a:p>
          </p:txBody>
        </p:sp>
        <p:sp>
          <p:nvSpPr>
            <p:cNvPr id="24" name="ZoneTexte 23">
              <a:extLst>
                <a:ext uri="{FF2B5EF4-FFF2-40B4-BE49-F238E27FC236}">
                  <a16:creationId xmlns:a16="http://schemas.microsoft.com/office/drawing/2014/main" id="{EFF8509C-90EC-4942-A895-4B0404B9DCE6}"/>
                </a:ext>
              </a:extLst>
            </p:cNvPr>
            <p:cNvSpPr txBox="1"/>
            <p:nvPr/>
          </p:nvSpPr>
          <p:spPr>
            <a:xfrm>
              <a:off x="2205582" y="5751081"/>
              <a:ext cx="981359" cy="253916"/>
            </a:xfrm>
            <a:prstGeom prst="rect">
              <a:avLst/>
            </a:prstGeom>
            <a:noFill/>
          </p:spPr>
          <p:txBody>
            <a:bodyPr wrap="none" rtlCol="0">
              <a:spAutoFit/>
            </a:bodyPr>
            <a:lstStyle/>
            <a:p>
              <a:pPr algn="ctr"/>
              <a:r>
                <a:rPr lang="fr-FR" sz="1050" b="1" dirty="0"/>
                <a:t>CV &lt; 50 c/ml</a:t>
              </a:r>
            </a:p>
          </p:txBody>
        </p:sp>
        <p:sp>
          <p:nvSpPr>
            <p:cNvPr id="25" name="ZoneTexte 24">
              <a:extLst>
                <a:ext uri="{FF2B5EF4-FFF2-40B4-BE49-F238E27FC236}">
                  <a16:creationId xmlns:a16="http://schemas.microsoft.com/office/drawing/2014/main" id="{8091D24D-2642-49F6-8453-D05715F57BAD}"/>
                </a:ext>
              </a:extLst>
            </p:cNvPr>
            <p:cNvSpPr txBox="1"/>
            <p:nvPr/>
          </p:nvSpPr>
          <p:spPr>
            <a:xfrm>
              <a:off x="4034581" y="5751081"/>
              <a:ext cx="981359" cy="253916"/>
            </a:xfrm>
            <a:prstGeom prst="rect">
              <a:avLst/>
            </a:prstGeom>
            <a:noFill/>
          </p:spPr>
          <p:txBody>
            <a:bodyPr wrap="none" rtlCol="0">
              <a:spAutoFit/>
            </a:bodyPr>
            <a:lstStyle/>
            <a:p>
              <a:pPr algn="ctr"/>
              <a:r>
                <a:rPr lang="fr-FR" sz="1050" b="1" dirty="0"/>
                <a:t>CV </a:t>
              </a:r>
              <a:r>
                <a:rPr lang="fr-FR" sz="1050" b="1" u="sng" dirty="0"/>
                <a:t>&gt;</a:t>
              </a:r>
              <a:r>
                <a:rPr lang="fr-FR" sz="1050" b="1" dirty="0"/>
                <a:t> 50 c/ml</a:t>
              </a:r>
            </a:p>
          </p:txBody>
        </p:sp>
        <p:sp>
          <p:nvSpPr>
            <p:cNvPr id="26" name="ZoneTexte 25">
              <a:extLst>
                <a:ext uri="{FF2B5EF4-FFF2-40B4-BE49-F238E27FC236}">
                  <a16:creationId xmlns:a16="http://schemas.microsoft.com/office/drawing/2014/main" id="{7B1DF06C-1E38-486F-9BFD-8ADE5775FB64}"/>
                </a:ext>
              </a:extLst>
            </p:cNvPr>
            <p:cNvSpPr txBox="1"/>
            <p:nvPr/>
          </p:nvSpPr>
          <p:spPr>
            <a:xfrm>
              <a:off x="5410051" y="5751081"/>
              <a:ext cx="1893467" cy="253916"/>
            </a:xfrm>
            <a:prstGeom prst="rect">
              <a:avLst/>
            </a:prstGeom>
            <a:noFill/>
          </p:spPr>
          <p:txBody>
            <a:bodyPr wrap="none" rtlCol="0">
              <a:spAutoFit/>
            </a:bodyPr>
            <a:lstStyle/>
            <a:p>
              <a:pPr algn="ctr"/>
              <a:r>
                <a:rPr lang="fr-FR" sz="1050" b="1" dirty="0"/>
                <a:t>Pas de donnée virologique</a:t>
              </a:r>
            </a:p>
          </p:txBody>
        </p:sp>
        <p:sp>
          <p:nvSpPr>
            <p:cNvPr id="45" name="ZoneTexte 44">
              <a:extLst>
                <a:ext uri="{FF2B5EF4-FFF2-40B4-BE49-F238E27FC236}">
                  <a16:creationId xmlns:a16="http://schemas.microsoft.com/office/drawing/2014/main" id="{964D4726-6DB6-41DB-896E-6F80A5233B77}"/>
                </a:ext>
              </a:extLst>
            </p:cNvPr>
            <p:cNvSpPr txBox="1"/>
            <p:nvPr/>
          </p:nvSpPr>
          <p:spPr>
            <a:xfrm>
              <a:off x="1758777" y="3528259"/>
              <a:ext cx="325731" cy="246221"/>
            </a:xfrm>
            <a:prstGeom prst="rect">
              <a:avLst/>
            </a:prstGeom>
            <a:noFill/>
          </p:spPr>
          <p:txBody>
            <a:bodyPr wrap="none" rtlCol="0">
              <a:spAutoFit/>
            </a:bodyPr>
            <a:lstStyle/>
            <a:p>
              <a:pPr algn="ctr"/>
              <a:r>
                <a:rPr lang="fr-FR" sz="1000" b="1" dirty="0"/>
                <a:t>91</a:t>
              </a:r>
            </a:p>
          </p:txBody>
        </p:sp>
        <p:sp>
          <p:nvSpPr>
            <p:cNvPr id="46" name="ZoneTexte 45">
              <a:extLst>
                <a:ext uri="{FF2B5EF4-FFF2-40B4-BE49-F238E27FC236}">
                  <a16:creationId xmlns:a16="http://schemas.microsoft.com/office/drawing/2014/main" id="{2B4E65FD-CD43-419C-BC12-E34566FA4901}"/>
                </a:ext>
              </a:extLst>
            </p:cNvPr>
            <p:cNvSpPr txBox="1"/>
            <p:nvPr/>
          </p:nvSpPr>
          <p:spPr>
            <a:xfrm>
              <a:off x="2017085" y="3298706"/>
              <a:ext cx="396263" cy="246221"/>
            </a:xfrm>
            <a:prstGeom prst="rect">
              <a:avLst/>
            </a:prstGeom>
            <a:noFill/>
          </p:spPr>
          <p:txBody>
            <a:bodyPr wrap="none" rtlCol="0">
              <a:spAutoFit/>
            </a:bodyPr>
            <a:lstStyle/>
            <a:p>
              <a:pPr algn="ctr"/>
              <a:r>
                <a:rPr lang="fr-FR" sz="1000" b="1" dirty="0"/>
                <a:t>100</a:t>
              </a:r>
            </a:p>
          </p:txBody>
        </p:sp>
        <p:sp>
          <p:nvSpPr>
            <p:cNvPr id="47" name="ZoneTexte 46">
              <a:extLst>
                <a:ext uri="{FF2B5EF4-FFF2-40B4-BE49-F238E27FC236}">
                  <a16:creationId xmlns:a16="http://schemas.microsoft.com/office/drawing/2014/main" id="{2380C377-7269-4157-AC6A-15BF3E4B3710}"/>
                </a:ext>
              </a:extLst>
            </p:cNvPr>
            <p:cNvSpPr txBox="1"/>
            <p:nvPr/>
          </p:nvSpPr>
          <p:spPr>
            <a:xfrm>
              <a:off x="2342805" y="3499004"/>
              <a:ext cx="325731" cy="246221"/>
            </a:xfrm>
            <a:prstGeom prst="rect">
              <a:avLst/>
            </a:prstGeom>
            <a:noFill/>
          </p:spPr>
          <p:txBody>
            <a:bodyPr wrap="none" rtlCol="0">
              <a:spAutoFit/>
            </a:bodyPr>
            <a:lstStyle/>
            <a:p>
              <a:pPr algn="ctr"/>
              <a:r>
                <a:rPr lang="fr-FR" sz="1000" b="1" dirty="0"/>
                <a:t>92</a:t>
              </a:r>
            </a:p>
          </p:txBody>
        </p:sp>
        <p:sp>
          <p:nvSpPr>
            <p:cNvPr id="48" name="ZoneTexte 47">
              <a:extLst>
                <a:ext uri="{FF2B5EF4-FFF2-40B4-BE49-F238E27FC236}">
                  <a16:creationId xmlns:a16="http://schemas.microsoft.com/office/drawing/2014/main" id="{D3CC10ED-B48F-4113-BB5C-1F6F6F543064}"/>
                </a:ext>
              </a:extLst>
            </p:cNvPr>
            <p:cNvSpPr txBox="1"/>
            <p:nvPr/>
          </p:nvSpPr>
          <p:spPr>
            <a:xfrm>
              <a:off x="2615518" y="3550347"/>
              <a:ext cx="325731" cy="246221"/>
            </a:xfrm>
            <a:prstGeom prst="rect">
              <a:avLst/>
            </a:prstGeom>
            <a:noFill/>
          </p:spPr>
          <p:txBody>
            <a:bodyPr wrap="none" rtlCol="0">
              <a:spAutoFit/>
            </a:bodyPr>
            <a:lstStyle/>
            <a:p>
              <a:pPr algn="ctr"/>
              <a:r>
                <a:rPr lang="fr-FR" sz="1000" b="1" dirty="0"/>
                <a:t>88</a:t>
              </a:r>
            </a:p>
          </p:txBody>
        </p:sp>
        <p:sp>
          <p:nvSpPr>
            <p:cNvPr id="49" name="ZoneTexte 48">
              <a:extLst>
                <a:ext uri="{FF2B5EF4-FFF2-40B4-BE49-F238E27FC236}">
                  <a16:creationId xmlns:a16="http://schemas.microsoft.com/office/drawing/2014/main" id="{F209106C-5313-41E5-A566-B747DD8F7313}"/>
                </a:ext>
              </a:extLst>
            </p:cNvPr>
            <p:cNvSpPr txBox="1"/>
            <p:nvPr/>
          </p:nvSpPr>
          <p:spPr>
            <a:xfrm>
              <a:off x="2899127" y="3521990"/>
              <a:ext cx="325731" cy="246221"/>
            </a:xfrm>
            <a:prstGeom prst="rect">
              <a:avLst/>
            </a:prstGeom>
            <a:noFill/>
          </p:spPr>
          <p:txBody>
            <a:bodyPr wrap="none" rtlCol="0">
              <a:spAutoFit/>
            </a:bodyPr>
            <a:lstStyle/>
            <a:p>
              <a:pPr algn="ctr"/>
              <a:r>
                <a:rPr lang="fr-FR" sz="1000" b="1" dirty="0"/>
                <a:t>90</a:t>
              </a:r>
            </a:p>
          </p:txBody>
        </p:sp>
        <p:sp>
          <p:nvSpPr>
            <p:cNvPr id="50" name="ZoneTexte 49">
              <a:extLst>
                <a:ext uri="{FF2B5EF4-FFF2-40B4-BE49-F238E27FC236}">
                  <a16:creationId xmlns:a16="http://schemas.microsoft.com/office/drawing/2014/main" id="{1CE25E84-6F58-412C-A8C2-051D15318585}"/>
                </a:ext>
              </a:extLst>
            </p:cNvPr>
            <p:cNvSpPr txBox="1"/>
            <p:nvPr/>
          </p:nvSpPr>
          <p:spPr>
            <a:xfrm>
              <a:off x="3191158" y="3450513"/>
              <a:ext cx="325731" cy="246221"/>
            </a:xfrm>
            <a:prstGeom prst="rect">
              <a:avLst/>
            </a:prstGeom>
            <a:noFill/>
          </p:spPr>
          <p:txBody>
            <a:bodyPr wrap="none" rtlCol="0">
              <a:spAutoFit/>
            </a:bodyPr>
            <a:lstStyle/>
            <a:p>
              <a:pPr algn="ctr"/>
              <a:r>
                <a:rPr lang="fr-FR" sz="1000" b="1" dirty="0"/>
                <a:t>94</a:t>
              </a:r>
            </a:p>
          </p:txBody>
        </p:sp>
        <p:sp>
          <p:nvSpPr>
            <p:cNvPr id="51" name="ZoneTexte 50">
              <a:extLst>
                <a:ext uri="{FF2B5EF4-FFF2-40B4-BE49-F238E27FC236}">
                  <a16:creationId xmlns:a16="http://schemas.microsoft.com/office/drawing/2014/main" id="{04C1BA78-901B-499E-8B56-AD96AAF48CFF}"/>
                </a:ext>
              </a:extLst>
            </p:cNvPr>
            <p:cNvSpPr txBox="1"/>
            <p:nvPr/>
          </p:nvSpPr>
          <p:spPr>
            <a:xfrm>
              <a:off x="3692629" y="5383730"/>
              <a:ext cx="255198" cy="246221"/>
            </a:xfrm>
            <a:prstGeom prst="rect">
              <a:avLst/>
            </a:prstGeom>
            <a:noFill/>
          </p:spPr>
          <p:txBody>
            <a:bodyPr wrap="none" rtlCol="0">
              <a:spAutoFit/>
            </a:bodyPr>
            <a:lstStyle/>
            <a:p>
              <a:pPr algn="ctr"/>
              <a:r>
                <a:rPr lang="fr-FR" sz="1000" b="1" dirty="0"/>
                <a:t>3</a:t>
              </a:r>
            </a:p>
          </p:txBody>
        </p:sp>
        <p:sp>
          <p:nvSpPr>
            <p:cNvPr id="52" name="ZoneTexte 51">
              <a:extLst>
                <a:ext uri="{FF2B5EF4-FFF2-40B4-BE49-F238E27FC236}">
                  <a16:creationId xmlns:a16="http://schemas.microsoft.com/office/drawing/2014/main" id="{17982C17-678A-4967-9A69-57DE01E7A24D}"/>
                </a:ext>
              </a:extLst>
            </p:cNvPr>
            <p:cNvSpPr txBox="1"/>
            <p:nvPr/>
          </p:nvSpPr>
          <p:spPr>
            <a:xfrm>
              <a:off x="3934901" y="5443366"/>
              <a:ext cx="255198" cy="246221"/>
            </a:xfrm>
            <a:prstGeom prst="rect">
              <a:avLst/>
            </a:prstGeom>
            <a:noFill/>
          </p:spPr>
          <p:txBody>
            <a:bodyPr wrap="none" rtlCol="0">
              <a:spAutoFit/>
            </a:bodyPr>
            <a:lstStyle/>
            <a:p>
              <a:pPr algn="ctr"/>
              <a:r>
                <a:rPr lang="fr-FR" sz="1000" b="1" dirty="0"/>
                <a:t>0</a:t>
              </a:r>
            </a:p>
          </p:txBody>
        </p:sp>
        <p:sp>
          <p:nvSpPr>
            <p:cNvPr id="53" name="ZoneTexte 52">
              <a:extLst>
                <a:ext uri="{FF2B5EF4-FFF2-40B4-BE49-F238E27FC236}">
                  <a16:creationId xmlns:a16="http://schemas.microsoft.com/office/drawing/2014/main" id="{977AD901-D23A-4B60-9143-111C2B5436F1}"/>
                </a:ext>
              </a:extLst>
            </p:cNvPr>
            <p:cNvSpPr txBox="1"/>
            <p:nvPr/>
          </p:nvSpPr>
          <p:spPr>
            <a:xfrm>
              <a:off x="4234795" y="5410193"/>
              <a:ext cx="255198" cy="246221"/>
            </a:xfrm>
            <a:prstGeom prst="rect">
              <a:avLst/>
            </a:prstGeom>
            <a:noFill/>
          </p:spPr>
          <p:txBody>
            <a:bodyPr wrap="none" rtlCol="0">
              <a:spAutoFit/>
            </a:bodyPr>
            <a:lstStyle/>
            <a:p>
              <a:pPr algn="ctr"/>
              <a:r>
                <a:rPr lang="fr-FR" sz="1000" b="1" dirty="0"/>
                <a:t>2</a:t>
              </a:r>
            </a:p>
          </p:txBody>
        </p:sp>
        <p:sp>
          <p:nvSpPr>
            <p:cNvPr id="54" name="ZoneTexte 53">
              <a:extLst>
                <a:ext uri="{FF2B5EF4-FFF2-40B4-BE49-F238E27FC236}">
                  <a16:creationId xmlns:a16="http://schemas.microsoft.com/office/drawing/2014/main" id="{CBE9DC5F-4B7B-4E58-9FF8-45446B5CCD33}"/>
                </a:ext>
              </a:extLst>
            </p:cNvPr>
            <p:cNvSpPr txBox="1"/>
            <p:nvPr/>
          </p:nvSpPr>
          <p:spPr>
            <a:xfrm>
              <a:off x="4517829" y="5466266"/>
              <a:ext cx="255198" cy="246221"/>
            </a:xfrm>
            <a:prstGeom prst="rect">
              <a:avLst/>
            </a:prstGeom>
            <a:noFill/>
          </p:spPr>
          <p:txBody>
            <a:bodyPr wrap="none" rtlCol="0">
              <a:spAutoFit/>
            </a:bodyPr>
            <a:lstStyle/>
            <a:p>
              <a:pPr algn="ctr"/>
              <a:r>
                <a:rPr lang="fr-FR" sz="1000" b="1" dirty="0"/>
                <a:t>0</a:t>
              </a:r>
            </a:p>
          </p:txBody>
        </p:sp>
        <p:sp>
          <p:nvSpPr>
            <p:cNvPr id="55" name="ZoneTexte 54">
              <a:extLst>
                <a:ext uri="{FF2B5EF4-FFF2-40B4-BE49-F238E27FC236}">
                  <a16:creationId xmlns:a16="http://schemas.microsoft.com/office/drawing/2014/main" id="{840E1E11-34CE-4B31-8375-5926BB962974}"/>
                </a:ext>
              </a:extLst>
            </p:cNvPr>
            <p:cNvSpPr txBox="1"/>
            <p:nvPr/>
          </p:nvSpPr>
          <p:spPr>
            <a:xfrm>
              <a:off x="4801285" y="5466266"/>
              <a:ext cx="255198" cy="246221"/>
            </a:xfrm>
            <a:prstGeom prst="rect">
              <a:avLst/>
            </a:prstGeom>
            <a:noFill/>
          </p:spPr>
          <p:txBody>
            <a:bodyPr wrap="none" rtlCol="0">
              <a:spAutoFit/>
            </a:bodyPr>
            <a:lstStyle/>
            <a:p>
              <a:pPr algn="ctr"/>
              <a:r>
                <a:rPr lang="fr-FR" sz="1000" b="1" dirty="0"/>
                <a:t>0</a:t>
              </a:r>
            </a:p>
          </p:txBody>
        </p:sp>
        <p:sp>
          <p:nvSpPr>
            <p:cNvPr id="56" name="ZoneTexte 55">
              <a:extLst>
                <a:ext uri="{FF2B5EF4-FFF2-40B4-BE49-F238E27FC236}">
                  <a16:creationId xmlns:a16="http://schemas.microsoft.com/office/drawing/2014/main" id="{F8677E0D-39FE-4060-9274-E33F695DAF4B}"/>
                </a:ext>
              </a:extLst>
            </p:cNvPr>
            <p:cNvSpPr txBox="1"/>
            <p:nvPr/>
          </p:nvSpPr>
          <p:spPr>
            <a:xfrm>
              <a:off x="5084319" y="5466266"/>
              <a:ext cx="255198" cy="246221"/>
            </a:xfrm>
            <a:prstGeom prst="rect">
              <a:avLst/>
            </a:prstGeom>
            <a:noFill/>
          </p:spPr>
          <p:txBody>
            <a:bodyPr wrap="none" rtlCol="0">
              <a:spAutoFit/>
            </a:bodyPr>
            <a:lstStyle/>
            <a:p>
              <a:pPr algn="ctr"/>
              <a:r>
                <a:rPr lang="fr-FR" sz="1000" b="1" dirty="0"/>
                <a:t>0</a:t>
              </a:r>
            </a:p>
          </p:txBody>
        </p:sp>
        <p:sp>
          <p:nvSpPr>
            <p:cNvPr id="57" name="ZoneTexte 56">
              <a:extLst>
                <a:ext uri="{FF2B5EF4-FFF2-40B4-BE49-F238E27FC236}">
                  <a16:creationId xmlns:a16="http://schemas.microsoft.com/office/drawing/2014/main" id="{6A48D0D4-A4B7-468E-8CDF-31BE6B045C7F}"/>
                </a:ext>
              </a:extLst>
            </p:cNvPr>
            <p:cNvSpPr txBox="1"/>
            <p:nvPr/>
          </p:nvSpPr>
          <p:spPr>
            <a:xfrm>
              <a:off x="5515885" y="5348653"/>
              <a:ext cx="255198" cy="246221"/>
            </a:xfrm>
            <a:prstGeom prst="rect">
              <a:avLst/>
            </a:prstGeom>
            <a:noFill/>
          </p:spPr>
          <p:txBody>
            <a:bodyPr wrap="none" rtlCol="0">
              <a:spAutoFit/>
            </a:bodyPr>
            <a:lstStyle/>
            <a:p>
              <a:pPr algn="ctr"/>
              <a:r>
                <a:rPr lang="fr-FR" sz="1000" b="1" dirty="0"/>
                <a:t>6</a:t>
              </a:r>
            </a:p>
          </p:txBody>
        </p:sp>
        <p:sp>
          <p:nvSpPr>
            <p:cNvPr id="58" name="ZoneTexte 57">
              <a:extLst>
                <a:ext uri="{FF2B5EF4-FFF2-40B4-BE49-F238E27FC236}">
                  <a16:creationId xmlns:a16="http://schemas.microsoft.com/office/drawing/2014/main" id="{03B88E7B-0717-4292-8849-FCE7D20831D7}"/>
                </a:ext>
              </a:extLst>
            </p:cNvPr>
            <p:cNvSpPr txBox="1"/>
            <p:nvPr/>
          </p:nvSpPr>
          <p:spPr>
            <a:xfrm>
              <a:off x="5798919" y="5466730"/>
              <a:ext cx="255198" cy="246221"/>
            </a:xfrm>
            <a:prstGeom prst="rect">
              <a:avLst/>
            </a:prstGeom>
            <a:noFill/>
          </p:spPr>
          <p:txBody>
            <a:bodyPr wrap="none" rtlCol="0">
              <a:spAutoFit/>
            </a:bodyPr>
            <a:lstStyle/>
            <a:p>
              <a:pPr algn="ctr"/>
              <a:r>
                <a:rPr lang="fr-FR" sz="1000" b="1" dirty="0"/>
                <a:t>0</a:t>
              </a:r>
            </a:p>
          </p:txBody>
        </p:sp>
        <p:sp>
          <p:nvSpPr>
            <p:cNvPr id="59" name="ZoneTexte 58">
              <a:extLst>
                <a:ext uri="{FF2B5EF4-FFF2-40B4-BE49-F238E27FC236}">
                  <a16:creationId xmlns:a16="http://schemas.microsoft.com/office/drawing/2014/main" id="{7012DEAF-02E2-450C-88D7-0613713AE43F}"/>
                </a:ext>
              </a:extLst>
            </p:cNvPr>
            <p:cNvSpPr txBox="1"/>
            <p:nvPr/>
          </p:nvSpPr>
          <p:spPr>
            <a:xfrm>
              <a:off x="6039678" y="5364044"/>
              <a:ext cx="255198" cy="246221"/>
            </a:xfrm>
            <a:prstGeom prst="rect">
              <a:avLst/>
            </a:prstGeom>
            <a:noFill/>
          </p:spPr>
          <p:txBody>
            <a:bodyPr wrap="none" rtlCol="0">
              <a:spAutoFit/>
            </a:bodyPr>
            <a:lstStyle/>
            <a:p>
              <a:pPr algn="ctr"/>
              <a:r>
                <a:rPr lang="fr-FR" sz="1000" b="1" dirty="0"/>
                <a:t>6</a:t>
              </a:r>
            </a:p>
          </p:txBody>
        </p:sp>
        <p:sp>
          <p:nvSpPr>
            <p:cNvPr id="60" name="ZoneTexte 59">
              <a:extLst>
                <a:ext uri="{FF2B5EF4-FFF2-40B4-BE49-F238E27FC236}">
                  <a16:creationId xmlns:a16="http://schemas.microsoft.com/office/drawing/2014/main" id="{12E68C29-D9D9-4910-BB53-5A27615E7070}"/>
                </a:ext>
              </a:extLst>
            </p:cNvPr>
            <p:cNvSpPr txBox="1"/>
            <p:nvPr/>
          </p:nvSpPr>
          <p:spPr>
            <a:xfrm>
              <a:off x="6309942" y="5177789"/>
              <a:ext cx="325731" cy="246221"/>
            </a:xfrm>
            <a:prstGeom prst="rect">
              <a:avLst/>
            </a:prstGeom>
            <a:noFill/>
          </p:spPr>
          <p:txBody>
            <a:bodyPr wrap="none" rtlCol="0">
              <a:spAutoFit/>
            </a:bodyPr>
            <a:lstStyle/>
            <a:p>
              <a:pPr algn="ctr"/>
              <a:r>
                <a:rPr lang="fr-FR" sz="1000" b="1" dirty="0"/>
                <a:t>13</a:t>
              </a:r>
            </a:p>
          </p:txBody>
        </p:sp>
        <p:sp>
          <p:nvSpPr>
            <p:cNvPr id="61" name="ZoneTexte 60">
              <a:extLst>
                <a:ext uri="{FF2B5EF4-FFF2-40B4-BE49-F238E27FC236}">
                  <a16:creationId xmlns:a16="http://schemas.microsoft.com/office/drawing/2014/main" id="{5E8DC345-C4E1-4F0A-873F-7A71EABBF279}"/>
                </a:ext>
              </a:extLst>
            </p:cNvPr>
            <p:cNvSpPr txBox="1"/>
            <p:nvPr/>
          </p:nvSpPr>
          <p:spPr>
            <a:xfrm>
              <a:off x="6614834" y="5240933"/>
              <a:ext cx="325731" cy="246221"/>
            </a:xfrm>
            <a:prstGeom prst="rect">
              <a:avLst/>
            </a:prstGeom>
            <a:noFill/>
          </p:spPr>
          <p:txBody>
            <a:bodyPr wrap="none" rtlCol="0">
              <a:spAutoFit/>
            </a:bodyPr>
            <a:lstStyle/>
            <a:p>
              <a:pPr algn="ctr"/>
              <a:r>
                <a:rPr lang="fr-FR" sz="1000" b="1" dirty="0"/>
                <a:t>11</a:t>
              </a:r>
            </a:p>
          </p:txBody>
        </p:sp>
        <p:sp>
          <p:nvSpPr>
            <p:cNvPr id="62" name="ZoneTexte 61">
              <a:extLst>
                <a:ext uri="{FF2B5EF4-FFF2-40B4-BE49-F238E27FC236}">
                  <a16:creationId xmlns:a16="http://schemas.microsoft.com/office/drawing/2014/main" id="{A4D1B3AA-9745-4660-847D-F42E53F052EC}"/>
                </a:ext>
              </a:extLst>
            </p:cNvPr>
            <p:cNvSpPr txBox="1"/>
            <p:nvPr/>
          </p:nvSpPr>
          <p:spPr>
            <a:xfrm>
              <a:off x="6921687" y="5349396"/>
              <a:ext cx="255198" cy="246221"/>
            </a:xfrm>
            <a:prstGeom prst="rect">
              <a:avLst/>
            </a:prstGeom>
            <a:noFill/>
          </p:spPr>
          <p:txBody>
            <a:bodyPr wrap="none" rtlCol="0">
              <a:spAutoFit/>
            </a:bodyPr>
            <a:lstStyle/>
            <a:p>
              <a:pPr algn="ctr"/>
              <a:r>
                <a:rPr lang="fr-FR" sz="1000" b="1" dirty="0"/>
                <a:t>6</a:t>
              </a:r>
            </a:p>
          </p:txBody>
        </p:sp>
      </p:grpSp>
      <p:sp>
        <p:nvSpPr>
          <p:cNvPr id="3" name="Titre 2"/>
          <p:cNvSpPr>
            <a:spLocks noGrp="1"/>
          </p:cNvSpPr>
          <p:nvPr>
            <p:ph type="title"/>
          </p:nvPr>
        </p:nvSpPr>
        <p:spPr/>
        <p:txBody>
          <a:bodyPr/>
          <a:lstStyle/>
          <a:p>
            <a:r>
              <a:rPr lang="fr-FR" sz="2600" dirty="0"/>
              <a:t>Analyses combinées de la résistance dans les essais </a:t>
            </a:r>
            <a:r>
              <a:rPr lang="fr-FR" sz="2600" dirty="0">
                <a:solidFill>
                  <a:srgbClr val="FFFFFF"/>
                </a:solidFill>
              </a:rPr>
              <a:t>BIC/FTC/TAF</a:t>
            </a:r>
            <a:r>
              <a:rPr lang="fr-FR" sz="2600" dirty="0"/>
              <a:t> chez les patients naïfs (1)</a:t>
            </a:r>
          </a:p>
        </p:txBody>
      </p:sp>
      <p:sp>
        <p:nvSpPr>
          <p:cNvPr id="4" name="Espace réservé du contenu 3"/>
          <p:cNvSpPr>
            <a:spLocks noGrp="1"/>
          </p:cNvSpPr>
          <p:nvPr>
            <p:ph idx="1"/>
          </p:nvPr>
        </p:nvSpPr>
        <p:spPr>
          <a:xfrm>
            <a:off x="351180" y="1182414"/>
            <a:ext cx="8719795" cy="1904118"/>
          </a:xfrm>
        </p:spPr>
        <p:txBody>
          <a:bodyPr/>
          <a:lstStyle/>
          <a:p>
            <a:r>
              <a:rPr lang="fr-FR" sz="1800" dirty="0"/>
              <a:t>Essais GS-US-330-1489 et GS-US-330-1490 (n = 634 patients bras BIC ; </a:t>
            </a:r>
          </a:p>
          <a:p>
            <a:pPr marL="357188" indent="-357188">
              <a:buNone/>
            </a:pPr>
            <a:r>
              <a:rPr lang="fr-FR" sz="1800" dirty="0"/>
              <a:t>	11,2 % sous-types non-B)</a:t>
            </a:r>
          </a:p>
          <a:p>
            <a:endParaRPr lang="fr-FR" sz="900" dirty="0"/>
          </a:p>
          <a:p>
            <a:r>
              <a:rPr lang="fr-FR" sz="1800" b="1" dirty="0"/>
              <a:t>Prévalence des mutations de résistance à J0 </a:t>
            </a:r>
            <a:r>
              <a:rPr lang="fr-FR" sz="1400" dirty="0"/>
              <a:t>(séquençage haut débit, seuil : 15 %)</a:t>
            </a:r>
          </a:p>
          <a:p>
            <a:pPr lvl="1"/>
            <a:r>
              <a:rPr lang="fr-FR" sz="1500" dirty="0"/>
              <a:t>INTI : TAM (2,5 %) ; K65R (0 %) et M184V (0 %)</a:t>
            </a:r>
          </a:p>
          <a:p>
            <a:pPr lvl="1"/>
            <a:r>
              <a:rPr lang="fr-FR" sz="1500" dirty="0"/>
              <a:t>Mutations primaires INI (1 %) : T97A (n = 5 ; 0,8 %) ; Q148H (n = 1 ; 0,2 %),</a:t>
            </a:r>
          </a:p>
          <a:p>
            <a:pPr lvl="1"/>
            <a:r>
              <a:rPr lang="fr-FR" sz="1500" dirty="0"/>
              <a:t>Mutations secondaires INI (51 %) : S119P/R/T (n = 197, 31 %) ; E157K/Q (n = 35 ; 5,5 %)</a:t>
            </a:r>
          </a:p>
        </p:txBody>
      </p:sp>
      <p:sp>
        <p:nvSpPr>
          <p:cNvPr id="5" name="Text Box 3"/>
          <p:cNvSpPr txBox="1">
            <a:spLocks noChangeArrowheads="1"/>
          </p:cNvSpPr>
          <p:nvPr/>
        </p:nvSpPr>
        <p:spPr bwMode="auto">
          <a:xfrm>
            <a:off x="4406901" y="6582095"/>
            <a:ext cx="4737100"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White K, CROI 2018, Abs. 532</a:t>
            </a:r>
          </a:p>
        </p:txBody>
      </p:sp>
      <p:sp>
        <p:nvSpPr>
          <p:cNvPr id="7" name="Rectangle 76"/>
          <p:cNvSpPr>
            <a:spLocks noChangeArrowheads="1"/>
          </p:cNvSpPr>
          <p:nvPr/>
        </p:nvSpPr>
        <p:spPr bwMode="auto">
          <a:xfrm>
            <a:off x="580821" y="3087604"/>
            <a:ext cx="8129213" cy="261610"/>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Réponse virologique à S48 selon la présence de mutations de résistance à J0 </a:t>
            </a:r>
            <a:endParaRPr lang="fr-FR" dirty="0">
              <a:solidFill>
                <a:srgbClr val="0070C0"/>
              </a:solidFill>
              <a:latin typeface="Calibri" panose="020F0502020204030204" pitchFamily="34" charset="0"/>
              <a:ea typeface="ＭＳ Ｐゴシック" pitchFamily="34" charset="-128"/>
            </a:endParaRPr>
          </a:p>
        </p:txBody>
      </p:sp>
      <p:sp>
        <p:nvSpPr>
          <p:cNvPr id="42" name="ZoneTexte 41">
            <a:extLst>
              <a:ext uri="{FF2B5EF4-FFF2-40B4-BE49-F238E27FC236}">
                <a16:creationId xmlns:a16="http://schemas.microsoft.com/office/drawing/2014/main" id="{834D38F7-ACDE-494A-BD4F-10608CA6E75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98</a:t>
            </a:r>
          </a:p>
        </p:txBody>
      </p:sp>
    </p:spTree>
    <p:extLst>
      <p:ext uri="{BB962C8B-B14F-4D97-AF65-F5344CB8AC3E}">
        <p14:creationId xmlns:p14="http://schemas.microsoft.com/office/powerpoint/2010/main" val="136229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600" dirty="0">
                <a:solidFill>
                  <a:srgbClr val="FFFFFF"/>
                </a:solidFill>
              </a:rPr>
              <a:t>Analyses combinées de la résistance dans les essais BIC/FTC/TAF chez les patients naïfs (2)</a:t>
            </a:r>
            <a:endParaRPr lang="fr-FR" sz="2600" dirty="0"/>
          </a:p>
        </p:txBody>
      </p:sp>
      <p:sp>
        <p:nvSpPr>
          <p:cNvPr id="3" name="Espace réservé du contenu 2"/>
          <p:cNvSpPr>
            <a:spLocks noGrp="1"/>
          </p:cNvSpPr>
          <p:nvPr>
            <p:ph idx="1"/>
          </p:nvPr>
        </p:nvSpPr>
        <p:spPr>
          <a:xfrm>
            <a:off x="457199" y="1248674"/>
            <a:ext cx="8613769" cy="5111750"/>
          </a:xfrm>
        </p:spPr>
        <p:txBody>
          <a:bodyPr/>
          <a:lstStyle/>
          <a:p>
            <a:r>
              <a:rPr lang="fr-FR" sz="1800" b="1" dirty="0"/>
              <a:t>Contexte pour analyse de la résistance : </a:t>
            </a:r>
            <a:r>
              <a:rPr lang="fr-FR" sz="1800" dirty="0"/>
              <a:t>8 patients (1,3 %) </a:t>
            </a:r>
          </a:p>
          <a:p>
            <a:pPr lvl="1"/>
            <a:r>
              <a:rPr lang="fr-FR" sz="1800" dirty="0"/>
              <a:t>CV médiane = 4,14 log</a:t>
            </a:r>
            <a:r>
              <a:rPr lang="fr-FR" sz="1800" baseline="-25000" dirty="0"/>
              <a:t>10</a:t>
            </a:r>
            <a:r>
              <a:rPr lang="fr-FR" sz="1800" dirty="0"/>
              <a:t> c/ml</a:t>
            </a:r>
          </a:p>
          <a:p>
            <a:pPr lvl="1"/>
            <a:r>
              <a:rPr lang="fr-FR" sz="1800" dirty="0"/>
              <a:t>Arrêt précoce des ARV de l’essai (n = 5), échec virologique </a:t>
            </a:r>
          </a:p>
          <a:p>
            <a:pPr marL="457200" lvl="1" indent="0">
              <a:buNone/>
              <a:tabLst>
                <a:tab pos="754063" algn="l"/>
              </a:tabLst>
            </a:pPr>
            <a:r>
              <a:rPr lang="fr-FR" sz="1800" dirty="0"/>
              <a:t>	(2 CV consécutives &gt; 50 c/ml, n = 2), CV &gt; 200 c/ml à S48 (n = 1)</a:t>
            </a:r>
          </a:p>
          <a:p>
            <a:pPr lvl="1"/>
            <a:endParaRPr lang="fr-FR" sz="900" dirty="0"/>
          </a:p>
          <a:p>
            <a:pPr marL="409575" lvl="1" indent="-409575">
              <a:buFont typeface="Arial" charset="0"/>
              <a:buChar char="•"/>
            </a:pPr>
            <a:r>
              <a:rPr lang="fr-FR" sz="1800" b="1" dirty="0">
                <a:ea typeface=""/>
                <a:cs typeface=""/>
              </a:rPr>
              <a:t>Aucune sélection de mutation de résistance à l’échec </a:t>
            </a:r>
            <a:r>
              <a:rPr lang="fr-FR" sz="1800" dirty="0">
                <a:ea typeface=""/>
                <a:cs typeface=""/>
              </a:rPr>
              <a:t>(TI et intégrase)</a:t>
            </a:r>
          </a:p>
          <a:p>
            <a:pPr lvl="1"/>
            <a:endParaRPr lang="fr-FR" sz="900" dirty="0"/>
          </a:p>
          <a:p>
            <a:pPr marL="409575" lvl="1" indent="-409575">
              <a:buFont typeface="Arial" charset="0"/>
              <a:buChar char="•"/>
            </a:pPr>
            <a:r>
              <a:rPr lang="fr-FR" sz="1800" b="1" dirty="0">
                <a:ea typeface=""/>
                <a:cs typeface=""/>
              </a:rPr>
              <a:t>Description du cas du patient avec un virus double mutant G140S-Q148H à J0 de BIC/FTC/TAF </a:t>
            </a:r>
            <a:r>
              <a:rPr lang="fr-FR" sz="1800" dirty="0">
                <a:ea typeface=""/>
                <a:cs typeface=""/>
              </a:rPr>
              <a:t>(FC BIC = 2,1 ; FC DTG = 4,5) </a:t>
            </a:r>
            <a:r>
              <a:rPr lang="fr-FR" sz="1600" dirty="0">
                <a:ea typeface=""/>
                <a:cs typeface=""/>
              </a:rPr>
              <a:t>: </a:t>
            </a:r>
            <a:r>
              <a:rPr lang="fr-FR" sz="1800" dirty="0">
                <a:ea typeface=""/>
                <a:cs typeface=""/>
              </a:rPr>
              <a:t>CV &lt; 50 c/ml dès S4</a:t>
            </a:r>
          </a:p>
        </p:txBody>
      </p:sp>
      <p:sp>
        <p:nvSpPr>
          <p:cNvPr id="6" name="Rectangle 76"/>
          <p:cNvSpPr>
            <a:spLocks noChangeArrowheads="1"/>
          </p:cNvSpPr>
          <p:nvPr/>
        </p:nvSpPr>
        <p:spPr bwMode="auto">
          <a:xfrm>
            <a:off x="3948338" y="3798449"/>
            <a:ext cx="1548501" cy="263918"/>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CV (log</a:t>
            </a:r>
            <a:r>
              <a:rPr lang="fr-FR" sz="2000" b="1" baseline="-25000" dirty="0">
                <a:solidFill>
                  <a:srgbClr val="0070C0"/>
                </a:solidFill>
                <a:latin typeface="Calibri" panose="020F0502020204030204" pitchFamily="34" charset="0"/>
                <a:ea typeface="ＭＳ Ｐゴシック" pitchFamily="34" charset="-128"/>
              </a:rPr>
              <a:t>10</a:t>
            </a:r>
            <a:r>
              <a:rPr lang="fr-FR" sz="2000" b="1" dirty="0">
                <a:solidFill>
                  <a:srgbClr val="0070C0"/>
                </a:solidFill>
                <a:latin typeface="Calibri" panose="020F0502020204030204" pitchFamily="34" charset="0"/>
                <a:ea typeface="ＭＳ Ｐゴシック" pitchFamily="34" charset="-128"/>
              </a:rPr>
              <a:t> c/ml)</a:t>
            </a:r>
            <a:endParaRPr lang="fr-FR" dirty="0">
              <a:solidFill>
                <a:srgbClr val="0070C0"/>
              </a:solidFill>
              <a:latin typeface="Calibri" panose="020F0502020204030204" pitchFamily="34" charset="0"/>
              <a:ea typeface="ＭＳ Ｐゴシック" pitchFamily="34" charset="-128"/>
            </a:endParaRPr>
          </a:p>
        </p:txBody>
      </p:sp>
      <p:grpSp>
        <p:nvGrpSpPr>
          <p:cNvPr id="7" name="Grouper 6"/>
          <p:cNvGrpSpPr/>
          <p:nvPr/>
        </p:nvGrpSpPr>
        <p:grpSpPr>
          <a:xfrm>
            <a:off x="2424937" y="3981851"/>
            <a:ext cx="3800059" cy="2647927"/>
            <a:chOff x="2605912" y="3854851"/>
            <a:chExt cx="3800059" cy="2647927"/>
          </a:xfrm>
        </p:grpSpPr>
        <p:grpSp>
          <p:nvGrpSpPr>
            <p:cNvPr id="8" name="Groupe 34">
              <a:extLst>
                <a:ext uri="{FF2B5EF4-FFF2-40B4-BE49-F238E27FC236}">
                  <a16:creationId xmlns:a16="http://schemas.microsoft.com/office/drawing/2014/main" id="{F4E61F42-F258-438A-B3B1-9E5442CDD45A}"/>
                </a:ext>
              </a:extLst>
            </p:cNvPr>
            <p:cNvGrpSpPr/>
            <p:nvPr/>
          </p:nvGrpSpPr>
          <p:grpSpPr>
            <a:xfrm>
              <a:off x="3436714" y="3967385"/>
              <a:ext cx="2835275" cy="2274888"/>
              <a:chOff x="3311526" y="4168775"/>
              <a:chExt cx="2835275" cy="2274888"/>
            </a:xfrm>
          </p:grpSpPr>
          <p:sp>
            <p:nvSpPr>
              <p:cNvPr id="23" name="Freeform 5">
                <a:extLst>
                  <a:ext uri="{FF2B5EF4-FFF2-40B4-BE49-F238E27FC236}">
                    <a16:creationId xmlns:a16="http://schemas.microsoft.com/office/drawing/2014/main" id="{26446865-5D6D-43E9-A3B4-6C2F521F0EC7}"/>
                  </a:ext>
                </a:extLst>
              </p:cNvPr>
              <p:cNvSpPr>
                <a:spLocks/>
              </p:cNvSpPr>
              <p:nvPr/>
            </p:nvSpPr>
            <p:spPr bwMode="auto">
              <a:xfrm>
                <a:off x="3386138" y="4168775"/>
                <a:ext cx="2751138" cy="2192338"/>
              </a:xfrm>
              <a:custGeom>
                <a:avLst/>
                <a:gdLst>
                  <a:gd name="T0" fmla="*/ 1733 w 1733"/>
                  <a:gd name="T1" fmla="*/ 1381 h 1381"/>
                  <a:gd name="T2" fmla="*/ 0 w 1733"/>
                  <a:gd name="T3" fmla="*/ 1381 h 1381"/>
                  <a:gd name="T4" fmla="*/ 0 w 1733"/>
                  <a:gd name="T5" fmla="*/ 0 h 1381"/>
                </a:gdLst>
                <a:ahLst/>
                <a:cxnLst>
                  <a:cxn ang="0">
                    <a:pos x="T0" y="T1"/>
                  </a:cxn>
                  <a:cxn ang="0">
                    <a:pos x="T2" y="T3"/>
                  </a:cxn>
                  <a:cxn ang="0">
                    <a:pos x="T4" y="T5"/>
                  </a:cxn>
                </a:cxnLst>
                <a:rect l="0" t="0" r="r" b="b"/>
                <a:pathLst>
                  <a:path w="1733" h="1381">
                    <a:moveTo>
                      <a:pt x="1733" y="1381"/>
                    </a:moveTo>
                    <a:lnTo>
                      <a:pt x="0" y="1381"/>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6">
                <a:extLst>
                  <a:ext uri="{FF2B5EF4-FFF2-40B4-BE49-F238E27FC236}">
                    <a16:creationId xmlns:a16="http://schemas.microsoft.com/office/drawing/2014/main" id="{B4418C13-2AAE-46FF-B49A-8D6DFA625AC7}"/>
                  </a:ext>
                </a:extLst>
              </p:cNvPr>
              <p:cNvSpPr>
                <a:spLocks noChangeShapeType="1"/>
              </p:cNvSpPr>
              <p:nvPr/>
            </p:nvSpPr>
            <p:spPr bwMode="auto">
              <a:xfrm flipV="1">
                <a:off x="5654676"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7">
                <a:extLst>
                  <a:ext uri="{FF2B5EF4-FFF2-40B4-BE49-F238E27FC236}">
                    <a16:creationId xmlns:a16="http://schemas.microsoft.com/office/drawing/2014/main" id="{10C13F2E-5A37-4754-9265-9777AAC26764}"/>
                  </a:ext>
                </a:extLst>
              </p:cNvPr>
              <p:cNvSpPr>
                <a:spLocks noChangeShapeType="1"/>
              </p:cNvSpPr>
              <p:nvPr/>
            </p:nvSpPr>
            <p:spPr bwMode="auto">
              <a:xfrm flipV="1">
                <a:off x="6108701"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8">
                <a:extLst>
                  <a:ext uri="{FF2B5EF4-FFF2-40B4-BE49-F238E27FC236}">
                    <a16:creationId xmlns:a16="http://schemas.microsoft.com/office/drawing/2014/main" id="{DEFCEA9B-844B-4517-A0C5-E37803D750C5}"/>
                  </a:ext>
                </a:extLst>
              </p:cNvPr>
              <p:cNvSpPr>
                <a:spLocks noChangeShapeType="1"/>
              </p:cNvSpPr>
              <p:nvPr/>
            </p:nvSpPr>
            <p:spPr bwMode="auto">
              <a:xfrm flipV="1">
                <a:off x="3386138"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9">
                <a:extLst>
                  <a:ext uri="{FF2B5EF4-FFF2-40B4-BE49-F238E27FC236}">
                    <a16:creationId xmlns:a16="http://schemas.microsoft.com/office/drawing/2014/main" id="{50342829-6DAC-4865-915E-312D9CF54CB6}"/>
                  </a:ext>
                </a:extLst>
              </p:cNvPr>
              <p:cNvSpPr>
                <a:spLocks noChangeShapeType="1"/>
              </p:cNvSpPr>
              <p:nvPr/>
            </p:nvSpPr>
            <p:spPr bwMode="auto">
              <a:xfrm flipV="1">
                <a:off x="3840163"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10">
                <a:extLst>
                  <a:ext uri="{FF2B5EF4-FFF2-40B4-BE49-F238E27FC236}">
                    <a16:creationId xmlns:a16="http://schemas.microsoft.com/office/drawing/2014/main" id="{6C22BFBD-19A0-40E2-9356-A9EAD5957F30}"/>
                  </a:ext>
                </a:extLst>
              </p:cNvPr>
              <p:cNvSpPr>
                <a:spLocks noChangeShapeType="1"/>
              </p:cNvSpPr>
              <p:nvPr/>
            </p:nvSpPr>
            <p:spPr bwMode="auto">
              <a:xfrm flipV="1">
                <a:off x="4746626"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11">
                <a:extLst>
                  <a:ext uri="{FF2B5EF4-FFF2-40B4-BE49-F238E27FC236}">
                    <a16:creationId xmlns:a16="http://schemas.microsoft.com/office/drawing/2014/main" id="{757DFA20-2DCD-4BB7-B202-EBE50AA06B36}"/>
                  </a:ext>
                </a:extLst>
              </p:cNvPr>
              <p:cNvSpPr>
                <a:spLocks noChangeShapeType="1"/>
              </p:cNvSpPr>
              <p:nvPr/>
            </p:nvSpPr>
            <p:spPr bwMode="auto">
              <a:xfrm flipV="1">
                <a:off x="4294188"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12">
                <a:extLst>
                  <a:ext uri="{FF2B5EF4-FFF2-40B4-BE49-F238E27FC236}">
                    <a16:creationId xmlns:a16="http://schemas.microsoft.com/office/drawing/2014/main" id="{CDB52809-79E5-41CA-A1A6-6C0D5F0F3E19}"/>
                  </a:ext>
                </a:extLst>
              </p:cNvPr>
              <p:cNvSpPr>
                <a:spLocks noChangeShapeType="1"/>
              </p:cNvSpPr>
              <p:nvPr/>
            </p:nvSpPr>
            <p:spPr bwMode="auto">
              <a:xfrm flipV="1">
                <a:off x="5200651" y="6361113"/>
                <a:ext cx="0" cy="8255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13">
                <a:extLst>
                  <a:ext uri="{FF2B5EF4-FFF2-40B4-BE49-F238E27FC236}">
                    <a16:creationId xmlns:a16="http://schemas.microsoft.com/office/drawing/2014/main" id="{D19DCB33-64EB-430E-AC90-4220C9A9056E}"/>
                  </a:ext>
                </a:extLst>
              </p:cNvPr>
              <p:cNvSpPr>
                <a:spLocks noChangeShapeType="1"/>
              </p:cNvSpPr>
              <p:nvPr/>
            </p:nvSpPr>
            <p:spPr bwMode="auto">
              <a:xfrm>
                <a:off x="3311526" y="4624388"/>
                <a:ext cx="7461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14">
                <a:extLst>
                  <a:ext uri="{FF2B5EF4-FFF2-40B4-BE49-F238E27FC236}">
                    <a16:creationId xmlns:a16="http://schemas.microsoft.com/office/drawing/2014/main" id="{12FCE216-BD38-4640-93A4-71A0E8B0E932}"/>
                  </a:ext>
                </a:extLst>
              </p:cNvPr>
              <p:cNvSpPr>
                <a:spLocks noChangeShapeType="1"/>
              </p:cNvSpPr>
              <p:nvPr/>
            </p:nvSpPr>
            <p:spPr bwMode="auto">
              <a:xfrm>
                <a:off x="3311526" y="5059363"/>
                <a:ext cx="7461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15">
                <a:extLst>
                  <a:ext uri="{FF2B5EF4-FFF2-40B4-BE49-F238E27FC236}">
                    <a16:creationId xmlns:a16="http://schemas.microsoft.com/office/drawing/2014/main" id="{2507CAC9-18EF-4097-A46F-F711E5AA85A6}"/>
                  </a:ext>
                </a:extLst>
              </p:cNvPr>
              <p:cNvSpPr>
                <a:spLocks noChangeShapeType="1"/>
              </p:cNvSpPr>
              <p:nvPr/>
            </p:nvSpPr>
            <p:spPr bwMode="auto">
              <a:xfrm>
                <a:off x="3311526" y="5492750"/>
                <a:ext cx="7461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16">
                <a:extLst>
                  <a:ext uri="{FF2B5EF4-FFF2-40B4-BE49-F238E27FC236}">
                    <a16:creationId xmlns:a16="http://schemas.microsoft.com/office/drawing/2014/main" id="{54DDDF84-339E-4708-AEDC-4373E8197809}"/>
                  </a:ext>
                </a:extLst>
              </p:cNvPr>
              <p:cNvSpPr>
                <a:spLocks noChangeShapeType="1"/>
              </p:cNvSpPr>
              <p:nvPr/>
            </p:nvSpPr>
            <p:spPr bwMode="auto">
              <a:xfrm>
                <a:off x="3311526" y="5927725"/>
                <a:ext cx="7461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17">
                <a:extLst>
                  <a:ext uri="{FF2B5EF4-FFF2-40B4-BE49-F238E27FC236}">
                    <a16:creationId xmlns:a16="http://schemas.microsoft.com/office/drawing/2014/main" id="{06BC7239-9662-4F73-8A02-26CFD3BBDD61}"/>
                  </a:ext>
                </a:extLst>
              </p:cNvPr>
              <p:cNvSpPr>
                <a:spLocks noChangeShapeType="1"/>
              </p:cNvSpPr>
              <p:nvPr/>
            </p:nvSpPr>
            <p:spPr bwMode="auto">
              <a:xfrm>
                <a:off x="3311526" y="6361113"/>
                <a:ext cx="7461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18">
                <a:extLst>
                  <a:ext uri="{FF2B5EF4-FFF2-40B4-BE49-F238E27FC236}">
                    <a16:creationId xmlns:a16="http://schemas.microsoft.com/office/drawing/2014/main" id="{E488A230-EC0C-47A7-910F-E16CDBDDBA12}"/>
                  </a:ext>
                </a:extLst>
              </p:cNvPr>
              <p:cNvSpPr>
                <a:spLocks noChangeShapeType="1"/>
              </p:cNvSpPr>
              <p:nvPr/>
            </p:nvSpPr>
            <p:spPr bwMode="auto">
              <a:xfrm>
                <a:off x="3311526" y="4191000"/>
                <a:ext cx="7461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19">
                <a:extLst>
                  <a:ext uri="{FF2B5EF4-FFF2-40B4-BE49-F238E27FC236}">
                    <a16:creationId xmlns:a16="http://schemas.microsoft.com/office/drawing/2014/main" id="{C27E0EE8-19A1-46AC-BD1D-6C47CD380C89}"/>
                  </a:ext>
                </a:extLst>
              </p:cNvPr>
              <p:cNvSpPr>
                <a:spLocks noChangeShapeType="1"/>
              </p:cNvSpPr>
              <p:nvPr/>
            </p:nvSpPr>
            <p:spPr bwMode="auto">
              <a:xfrm>
                <a:off x="3311526" y="6064250"/>
                <a:ext cx="2825750" cy="0"/>
              </a:xfrm>
              <a:prstGeom prst="line">
                <a:avLst/>
              </a:prstGeom>
              <a:noFill/>
              <a:ln w="6350" cap="rnd">
                <a:solidFill>
                  <a:srgbClr val="000000"/>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Freeform 20">
                <a:extLst>
                  <a:ext uri="{FF2B5EF4-FFF2-40B4-BE49-F238E27FC236}">
                    <a16:creationId xmlns:a16="http://schemas.microsoft.com/office/drawing/2014/main" id="{BB288CD7-9AAC-4789-A716-39D43DC87AA9}"/>
                  </a:ext>
                </a:extLst>
              </p:cNvPr>
              <p:cNvSpPr>
                <a:spLocks/>
              </p:cNvSpPr>
              <p:nvPr/>
            </p:nvSpPr>
            <p:spPr bwMode="auto">
              <a:xfrm>
                <a:off x="3386138" y="4832350"/>
                <a:ext cx="2722563" cy="1528763"/>
              </a:xfrm>
              <a:custGeom>
                <a:avLst/>
                <a:gdLst>
                  <a:gd name="T0" fmla="*/ 1715 w 1715"/>
                  <a:gd name="T1" fmla="*/ 963 h 963"/>
                  <a:gd name="T2" fmla="*/ 1429 w 1715"/>
                  <a:gd name="T3" fmla="*/ 963 h 963"/>
                  <a:gd name="T4" fmla="*/ 1135 w 1715"/>
                  <a:gd name="T5" fmla="*/ 928 h 963"/>
                  <a:gd name="T6" fmla="*/ 853 w 1715"/>
                  <a:gd name="T7" fmla="*/ 916 h 963"/>
                  <a:gd name="T8" fmla="*/ 572 w 1715"/>
                  <a:gd name="T9" fmla="*/ 963 h 963"/>
                  <a:gd name="T10" fmla="*/ 286 w 1715"/>
                  <a:gd name="T11" fmla="*/ 963 h 963"/>
                  <a:gd name="T12" fmla="*/ 184 w 1715"/>
                  <a:gd name="T13" fmla="*/ 866 h 963"/>
                  <a:gd name="T14" fmla="*/ 94 w 1715"/>
                  <a:gd name="T15" fmla="*/ 911 h 963"/>
                  <a:gd name="T16" fmla="*/ 0 w 1715"/>
                  <a:gd name="T17" fmla="*/ 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5" h="963">
                    <a:moveTo>
                      <a:pt x="1715" y="963"/>
                    </a:moveTo>
                    <a:lnTo>
                      <a:pt x="1429" y="963"/>
                    </a:lnTo>
                    <a:lnTo>
                      <a:pt x="1135" y="928"/>
                    </a:lnTo>
                    <a:lnTo>
                      <a:pt x="853" y="916"/>
                    </a:lnTo>
                    <a:lnTo>
                      <a:pt x="572" y="963"/>
                    </a:lnTo>
                    <a:lnTo>
                      <a:pt x="286" y="963"/>
                    </a:lnTo>
                    <a:lnTo>
                      <a:pt x="184" y="866"/>
                    </a:lnTo>
                    <a:lnTo>
                      <a:pt x="94" y="911"/>
                    </a:lnTo>
                    <a:lnTo>
                      <a:pt x="0" y="0"/>
                    </a:lnTo>
                  </a:path>
                </a:pathLst>
              </a:custGeom>
              <a:noFill/>
              <a:ln w="22225" cap="rnd">
                <a:solidFill>
                  <a:srgbClr val="0099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Freeform 21">
                <a:extLst>
                  <a:ext uri="{FF2B5EF4-FFF2-40B4-BE49-F238E27FC236}">
                    <a16:creationId xmlns:a16="http://schemas.microsoft.com/office/drawing/2014/main" id="{EE6A88DC-66BA-44B2-9D3E-9BA42029F871}"/>
                  </a:ext>
                </a:extLst>
              </p:cNvPr>
              <p:cNvSpPr>
                <a:spLocks/>
              </p:cNvSpPr>
              <p:nvPr/>
            </p:nvSpPr>
            <p:spPr bwMode="auto">
              <a:xfrm>
                <a:off x="3346451" y="4795838"/>
                <a:ext cx="77788" cy="76200"/>
              </a:xfrm>
              <a:custGeom>
                <a:avLst/>
                <a:gdLst>
                  <a:gd name="T0" fmla="*/ 35 w 41"/>
                  <a:gd name="T1" fmla="*/ 35 h 41"/>
                  <a:gd name="T2" fmla="*/ 41 w 41"/>
                  <a:gd name="T3" fmla="*/ 20 h 41"/>
                  <a:gd name="T4" fmla="*/ 35 w 41"/>
                  <a:gd name="T5" fmla="*/ 6 h 41"/>
                  <a:gd name="T6" fmla="*/ 21 w 41"/>
                  <a:gd name="T7" fmla="*/ 0 h 41"/>
                  <a:gd name="T8" fmla="*/ 6 w 41"/>
                  <a:gd name="T9" fmla="*/ 6 h 41"/>
                  <a:gd name="T10" fmla="*/ 0 w 41"/>
                  <a:gd name="T11" fmla="*/ 20 h 41"/>
                  <a:gd name="T12" fmla="*/ 6 w 41"/>
                  <a:gd name="T13" fmla="*/ 35 h 41"/>
                  <a:gd name="T14" fmla="*/ 21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0"/>
                    </a:cubicBezTo>
                    <a:cubicBezTo>
                      <a:pt x="41" y="15"/>
                      <a:pt x="39" y="10"/>
                      <a:pt x="35" y="6"/>
                    </a:cubicBezTo>
                    <a:cubicBezTo>
                      <a:pt x="31" y="2"/>
                      <a:pt x="26" y="0"/>
                      <a:pt x="21" y="0"/>
                    </a:cubicBezTo>
                    <a:cubicBezTo>
                      <a:pt x="15" y="0"/>
                      <a:pt x="10" y="2"/>
                      <a:pt x="6" y="6"/>
                    </a:cubicBezTo>
                    <a:cubicBezTo>
                      <a:pt x="2" y="10"/>
                      <a:pt x="0" y="15"/>
                      <a:pt x="0" y="20"/>
                    </a:cubicBezTo>
                    <a:cubicBezTo>
                      <a:pt x="0" y="26"/>
                      <a:pt x="2" y="31"/>
                      <a:pt x="6" y="35"/>
                    </a:cubicBezTo>
                    <a:cubicBezTo>
                      <a:pt x="10" y="39"/>
                      <a:pt x="15" y="41"/>
                      <a:pt x="21"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22">
                <a:extLst>
                  <a:ext uri="{FF2B5EF4-FFF2-40B4-BE49-F238E27FC236}">
                    <a16:creationId xmlns:a16="http://schemas.microsoft.com/office/drawing/2014/main" id="{8CDC73F1-8D8F-4FBF-8556-5D4F5FB9E856}"/>
                  </a:ext>
                </a:extLst>
              </p:cNvPr>
              <p:cNvSpPr>
                <a:spLocks/>
              </p:cNvSpPr>
              <p:nvPr/>
            </p:nvSpPr>
            <p:spPr bwMode="auto">
              <a:xfrm>
                <a:off x="3495676" y="6240463"/>
                <a:ext cx="76200" cy="76200"/>
              </a:xfrm>
              <a:custGeom>
                <a:avLst/>
                <a:gdLst>
                  <a:gd name="T0" fmla="*/ 35 w 41"/>
                  <a:gd name="T1" fmla="*/ 35 h 41"/>
                  <a:gd name="T2" fmla="*/ 41 w 41"/>
                  <a:gd name="T3" fmla="*/ 20 h 41"/>
                  <a:gd name="T4" fmla="*/ 35 w 41"/>
                  <a:gd name="T5" fmla="*/ 6 h 41"/>
                  <a:gd name="T6" fmla="*/ 21 w 41"/>
                  <a:gd name="T7" fmla="*/ 0 h 41"/>
                  <a:gd name="T8" fmla="*/ 6 w 41"/>
                  <a:gd name="T9" fmla="*/ 6 h 41"/>
                  <a:gd name="T10" fmla="*/ 0 w 41"/>
                  <a:gd name="T11" fmla="*/ 20 h 41"/>
                  <a:gd name="T12" fmla="*/ 6 w 41"/>
                  <a:gd name="T13" fmla="*/ 35 h 41"/>
                  <a:gd name="T14" fmla="*/ 21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0"/>
                    </a:cubicBezTo>
                    <a:cubicBezTo>
                      <a:pt x="41" y="15"/>
                      <a:pt x="39" y="10"/>
                      <a:pt x="35" y="6"/>
                    </a:cubicBezTo>
                    <a:cubicBezTo>
                      <a:pt x="31" y="2"/>
                      <a:pt x="26" y="0"/>
                      <a:pt x="21" y="0"/>
                    </a:cubicBezTo>
                    <a:cubicBezTo>
                      <a:pt x="15" y="0"/>
                      <a:pt x="10" y="2"/>
                      <a:pt x="6" y="6"/>
                    </a:cubicBezTo>
                    <a:cubicBezTo>
                      <a:pt x="2" y="10"/>
                      <a:pt x="0" y="15"/>
                      <a:pt x="0" y="20"/>
                    </a:cubicBezTo>
                    <a:cubicBezTo>
                      <a:pt x="0" y="26"/>
                      <a:pt x="2" y="31"/>
                      <a:pt x="6" y="35"/>
                    </a:cubicBezTo>
                    <a:cubicBezTo>
                      <a:pt x="10" y="39"/>
                      <a:pt x="15" y="41"/>
                      <a:pt x="21"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23">
                <a:extLst>
                  <a:ext uri="{FF2B5EF4-FFF2-40B4-BE49-F238E27FC236}">
                    <a16:creationId xmlns:a16="http://schemas.microsoft.com/office/drawing/2014/main" id="{90961457-D341-45CE-B1B2-C533FE16C8ED}"/>
                  </a:ext>
                </a:extLst>
              </p:cNvPr>
              <p:cNvSpPr>
                <a:spLocks/>
              </p:cNvSpPr>
              <p:nvPr/>
            </p:nvSpPr>
            <p:spPr bwMode="auto">
              <a:xfrm>
                <a:off x="3638551" y="6167438"/>
                <a:ext cx="77788" cy="76200"/>
              </a:xfrm>
              <a:custGeom>
                <a:avLst/>
                <a:gdLst>
                  <a:gd name="T0" fmla="*/ 35 w 41"/>
                  <a:gd name="T1" fmla="*/ 35 h 41"/>
                  <a:gd name="T2" fmla="*/ 41 w 41"/>
                  <a:gd name="T3" fmla="*/ 21 h 41"/>
                  <a:gd name="T4" fmla="*/ 35 w 41"/>
                  <a:gd name="T5" fmla="*/ 6 h 41"/>
                  <a:gd name="T6" fmla="*/ 21 w 41"/>
                  <a:gd name="T7" fmla="*/ 0 h 41"/>
                  <a:gd name="T8" fmla="*/ 6 w 41"/>
                  <a:gd name="T9" fmla="*/ 6 h 41"/>
                  <a:gd name="T10" fmla="*/ 0 w 41"/>
                  <a:gd name="T11" fmla="*/ 21 h 41"/>
                  <a:gd name="T12" fmla="*/ 6 w 41"/>
                  <a:gd name="T13" fmla="*/ 35 h 41"/>
                  <a:gd name="T14" fmla="*/ 21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1"/>
                    </a:cubicBezTo>
                    <a:cubicBezTo>
                      <a:pt x="41" y="15"/>
                      <a:pt x="39" y="10"/>
                      <a:pt x="35" y="6"/>
                    </a:cubicBezTo>
                    <a:cubicBezTo>
                      <a:pt x="31" y="2"/>
                      <a:pt x="26" y="0"/>
                      <a:pt x="21" y="0"/>
                    </a:cubicBezTo>
                    <a:cubicBezTo>
                      <a:pt x="15" y="0"/>
                      <a:pt x="10" y="2"/>
                      <a:pt x="6" y="6"/>
                    </a:cubicBezTo>
                    <a:cubicBezTo>
                      <a:pt x="2" y="10"/>
                      <a:pt x="0" y="15"/>
                      <a:pt x="0" y="21"/>
                    </a:cubicBezTo>
                    <a:cubicBezTo>
                      <a:pt x="0" y="26"/>
                      <a:pt x="2" y="31"/>
                      <a:pt x="6" y="35"/>
                    </a:cubicBezTo>
                    <a:cubicBezTo>
                      <a:pt x="10" y="39"/>
                      <a:pt x="15" y="41"/>
                      <a:pt x="21"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4">
                <a:extLst>
                  <a:ext uri="{FF2B5EF4-FFF2-40B4-BE49-F238E27FC236}">
                    <a16:creationId xmlns:a16="http://schemas.microsoft.com/office/drawing/2014/main" id="{62DB208B-C19D-4B5D-BEA8-29747813A40D}"/>
                  </a:ext>
                </a:extLst>
              </p:cNvPr>
              <p:cNvSpPr>
                <a:spLocks/>
              </p:cNvSpPr>
              <p:nvPr/>
            </p:nvSpPr>
            <p:spPr bwMode="auto">
              <a:xfrm>
                <a:off x="3800476" y="6324600"/>
                <a:ext cx="76200" cy="76200"/>
              </a:xfrm>
              <a:custGeom>
                <a:avLst/>
                <a:gdLst>
                  <a:gd name="T0" fmla="*/ 35 w 41"/>
                  <a:gd name="T1" fmla="*/ 35 h 41"/>
                  <a:gd name="T2" fmla="*/ 41 w 41"/>
                  <a:gd name="T3" fmla="*/ 20 h 41"/>
                  <a:gd name="T4" fmla="*/ 35 w 41"/>
                  <a:gd name="T5" fmla="*/ 6 h 41"/>
                  <a:gd name="T6" fmla="*/ 21 w 41"/>
                  <a:gd name="T7" fmla="*/ 0 h 41"/>
                  <a:gd name="T8" fmla="*/ 6 w 41"/>
                  <a:gd name="T9" fmla="*/ 6 h 41"/>
                  <a:gd name="T10" fmla="*/ 0 w 41"/>
                  <a:gd name="T11" fmla="*/ 20 h 41"/>
                  <a:gd name="T12" fmla="*/ 6 w 41"/>
                  <a:gd name="T13" fmla="*/ 35 h 41"/>
                  <a:gd name="T14" fmla="*/ 21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0"/>
                    </a:cubicBezTo>
                    <a:cubicBezTo>
                      <a:pt x="41" y="15"/>
                      <a:pt x="39" y="10"/>
                      <a:pt x="35" y="6"/>
                    </a:cubicBezTo>
                    <a:cubicBezTo>
                      <a:pt x="31" y="2"/>
                      <a:pt x="26" y="0"/>
                      <a:pt x="21" y="0"/>
                    </a:cubicBezTo>
                    <a:cubicBezTo>
                      <a:pt x="15" y="0"/>
                      <a:pt x="10" y="2"/>
                      <a:pt x="6" y="6"/>
                    </a:cubicBezTo>
                    <a:cubicBezTo>
                      <a:pt x="2" y="10"/>
                      <a:pt x="0" y="15"/>
                      <a:pt x="0" y="20"/>
                    </a:cubicBezTo>
                    <a:cubicBezTo>
                      <a:pt x="0" y="26"/>
                      <a:pt x="2" y="31"/>
                      <a:pt x="6" y="35"/>
                    </a:cubicBezTo>
                    <a:cubicBezTo>
                      <a:pt x="10" y="39"/>
                      <a:pt x="15" y="41"/>
                      <a:pt x="21"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3" name="Freeform 25">
                <a:extLst>
                  <a:ext uri="{FF2B5EF4-FFF2-40B4-BE49-F238E27FC236}">
                    <a16:creationId xmlns:a16="http://schemas.microsoft.com/office/drawing/2014/main" id="{48740CBA-6EF7-445B-80B7-00F2228F101B}"/>
                  </a:ext>
                </a:extLst>
              </p:cNvPr>
              <p:cNvSpPr>
                <a:spLocks/>
              </p:cNvSpPr>
              <p:nvPr/>
            </p:nvSpPr>
            <p:spPr bwMode="auto">
              <a:xfrm>
                <a:off x="4254501" y="6324600"/>
                <a:ext cx="76200" cy="76200"/>
              </a:xfrm>
              <a:custGeom>
                <a:avLst/>
                <a:gdLst>
                  <a:gd name="T0" fmla="*/ 35 w 41"/>
                  <a:gd name="T1" fmla="*/ 35 h 41"/>
                  <a:gd name="T2" fmla="*/ 41 w 41"/>
                  <a:gd name="T3" fmla="*/ 20 h 41"/>
                  <a:gd name="T4" fmla="*/ 35 w 41"/>
                  <a:gd name="T5" fmla="*/ 6 h 41"/>
                  <a:gd name="T6" fmla="*/ 21 w 41"/>
                  <a:gd name="T7" fmla="*/ 0 h 41"/>
                  <a:gd name="T8" fmla="*/ 6 w 41"/>
                  <a:gd name="T9" fmla="*/ 6 h 41"/>
                  <a:gd name="T10" fmla="*/ 0 w 41"/>
                  <a:gd name="T11" fmla="*/ 20 h 41"/>
                  <a:gd name="T12" fmla="*/ 6 w 41"/>
                  <a:gd name="T13" fmla="*/ 35 h 41"/>
                  <a:gd name="T14" fmla="*/ 21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0"/>
                    </a:cubicBezTo>
                    <a:cubicBezTo>
                      <a:pt x="41" y="15"/>
                      <a:pt x="39" y="10"/>
                      <a:pt x="35" y="6"/>
                    </a:cubicBezTo>
                    <a:cubicBezTo>
                      <a:pt x="31" y="2"/>
                      <a:pt x="26" y="0"/>
                      <a:pt x="21" y="0"/>
                    </a:cubicBezTo>
                    <a:cubicBezTo>
                      <a:pt x="15" y="0"/>
                      <a:pt x="10" y="2"/>
                      <a:pt x="6" y="6"/>
                    </a:cubicBezTo>
                    <a:cubicBezTo>
                      <a:pt x="2" y="10"/>
                      <a:pt x="0" y="15"/>
                      <a:pt x="0" y="20"/>
                    </a:cubicBezTo>
                    <a:cubicBezTo>
                      <a:pt x="0" y="26"/>
                      <a:pt x="2" y="31"/>
                      <a:pt x="6" y="35"/>
                    </a:cubicBezTo>
                    <a:cubicBezTo>
                      <a:pt x="10" y="39"/>
                      <a:pt x="15" y="41"/>
                      <a:pt x="21"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4" name="Freeform 26">
                <a:extLst>
                  <a:ext uri="{FF2B5EF4-FFF2-40B4-BE49-F238E27FC236}">
                    <a16:creationId xmlns:a16="http://schemas.microsoft.com/office/drawing/2014/main" id="{5FB2CD01-0CC5-4DA3-85FA-2F27F4808031}"/>
                  </a:ext>
                </a:extLst>
              </p:cNvPr>
              <p:cNvSpPr>
                <a:spLocks/>
              </p:cNvSpPr>
              <p:nvPr/>
            </p:nvSpPr>
            <p:spPr bwMode="auto">
              <a:xfrm>
                <a:off x="4702176" y="6248400"/>
                <a:ext cx="76200" cy="76200"/>
              </a:xfrm>
              <a:custGeom>
                <a:avLst/>
                <a:gdLst>
                  <a:gd name="T0" fmla="*/ 35 w 41"/>
                  <a:gd name="T1" fmla="*/ 35 h 41"/>
                  <a:gd name="T2" fmla="*/ 41 w 41"/>
                  <a:gd name="T3" fmla="*/ 21 h 41"/>
                  <a:gd name="T4" fmla="*/ 35 w 41"/>
                  <a:gd name="T5" fmla="*/ 6 h 41"/>
                  <a:gd name="T6" fmla="*/ 21 w 41"/>
                  <a:gd name="T7" fmla="*/ 0 h 41"/>
                  <a:gd name="T8" fmla="*/ 6 w 41"/>
                  <a:gd name="T9" fmla="*/ 6 h 41"/>
                  <a:gd name="T10" fmla="*/ 0 w 41"/>
                  <a:gd name="T11" fmla="*/ 21 h 41"/>
                  <a:gd name="T12" fmla="*/ 6 w 41"/>
                  <a:gd name="T13" fmla="*/ 35 h 41"/>
                  <a:gd name="T14" fmla="*/ 21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1"/>
                    </a:cubicBezTo>
                    <a:cubicBezTo>
                      <a:pt x="41" y="15"/>
                      <a:pt x="39" y="10"/>
                      <a:pt x="35" y="6"/>
                    </a:cubicBezTo>
                    <a:cubicBezTo>
                      <a:pt x="31" y="2"/>
                      <a:pt x="26" y="0"/>
                      <a:pt x="21" y="0"/>
                    </a:cubicBezTo>
                    <a:cubicBezTo>
                      <a:pt x="15" y="0"/>
                      <a:pt x="10" y="2"/>
                      <a:pt x="6" y="6"/>
                    </a:cubicBezTo>
                    <a:cubicBezTo>
                      <a:pt x="2" y="10"/>
                      <a:pt x="0" y="15"/>
                      <a:pt x="0" y="21"/>
                    </a:cubicBezTo>
                    <a:cubicBezTo>
                      <a:pt x="0" y="26"/>
                      <a:pt x="2" y="31"/>
                      <a:pt x="6" y="35"/>
                    </a:cubicBezTo>
                    <a:cubicBezTo>
                      <a:pt x="10" y="39"/>
                      <a:pt x="15" y="41"/>
                      <a:pt x="21"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27">
                <a:extLst>
                  <a:ext uri="{FF2B5EF4-FFF2-40B4-BE49-F238E27FC236}">
                    <a16:creationId xmlns:a16="http://schemas.microsoft.com/office/drawing/2014/main" id="{6D839F36-9200-40F9-A930-27EA485DF57E}"/>
                  </a:ext>
                </a:extLst>
              </p:cNvPr>
              <p:cNvSpPr>
                <a:spLocks/>
              </p:cNvSpPr>
              <p:nvPr/>
            </p:nvSpPr>
            <p:spPr bwMode="auto">
              <a:xfrm>
                <a:off x="5149851" y="6269038"/>
                <a:ext cx="74613" cy="76200"/>
              </a:xfrm>
              <a:custGeom>
                <a:avLst/>
                <a:gdLst>
                  <a:gd name="T0" fmla="*/ 34 w 40"/>
                  <a:gd name="T1" fmla="*/ 35 h 41"/>
                  <a:gd name="T2" fmla="*/ 40 w 40"/>
                  <a:gd name="T3" fmla="*/ 20 h 41"/>
                  <a:gd name="T4" fmla="*/ 34 w 40"/>
                  <a:gd name="T5" fmla="*/ 6 h 41"/>
                  <a:gd name="T6" fmla="*/ 20 w 40"/>
                  <a:gd name="T7" fmla="*/ 0 h 41"/>
                  <a:gd name="T8" fmla="*/ 6 w 40"/>
                  <a:gd name="T9" fmla="*/ 6 h 41"/>
                  <a:gd name="T10" fmla="*/ 0 w 40"/>
                  <a:gd name="T11" fmla="*/ 20 h 41"/>
                  <a:gd name="T12" fmla="*/ 6 w 40"/>
                  <a:gd name="T13" fmla="*/ 35 h 41"/>
                  <a:gd name="T14" fmla="*/ 20 w 40"/>
                  <a:gd name="T15" fmla="*/ 41 h 41"/>
                  <a:gd name="T16" fmla="*/ 34 w 40"/>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1">
                    <a:moveTo>
                      <a:pt x="34" y="35"/>
                    </a:moveTo>
                    <a:cubicBezTo>
                      <a:pt x="38" y="31"/>
                      <a:pt x="40" y="26"/>
                      <a:pt x="40" y="20"/>
                    </a:cubicBezTo>
                    <a:cubicBezTo>
                      <a:pt x="40" y="15"/>
                      <a:pt x="38" y="10"/>
                      <a:pt x="34" y="6"/>
                    </a:cubicBezTo>
                    <a:cubicBezTo>
                      <a:pt x="30" y="2"/>
                      <a:pt x="26" y="0"/>
                      <a:pt x="20" y="0"/>
                    </a:cubicBezTo>
                    <a:cubicBezTo>
                      <a:pt x="14" y="0"/>
                      <a:pt x="10" y="2"/>
                      <a:pt x="6" y="6"/>
                    </a:cubicBezTo>
                    <a:cubicBezTo>
                      <a:pt x="2" y="10"/>
                      <a:pt x="0" y="15"/>
                      <a:pt x="0" y="20"/>
                    </a:cubicBezTo>
                    <a:cubicBezTo>
                      <a:pt x="0" y="26"/>
                      <a:pt x="2" y="31"/>
                      <a:pt x="6" y="35"/>
                    </a:cubicBezTo>
                    <a:cubicBezTo>
                      <a:pt x="10" y="39"/>
                      <a:pt x="14" y="41"/>
                      <a:pt x="20" y="41"/>
                    </a:cubicBezTo>
                    <a:cubicBezTo>
                      <a:pt x="26" y="41"/>
                      <a:pt x="30" y="39"/>
                      <a:pt x="34"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28">
                <a:extLst>
                  <a:ext uri="{FF2B5EF4-FFF2-40B4-BE49-F238E27FC236}">
                    <a16:creationId xmlns:a16="http://schemas.microsoft.com/office/drawing/2014/main" id="{0BAF8B9D-AD0A-4A77-AAE0-542617FEC644}"/>
                  </a:ext>
                </a:extLst>
              </p:cNvPr>
              <p:cNvSpPr>
                <a:spLocks/>
              </p:cNvSpPr>
              <p:nvPr/>
            </p:nvSpPr>
            <p:spPr bwMode="auto">
              <a:xfrm>
                <a:off x="5616576" y="6324600"/>
                <a:ext cx="76200" cy="76200"/>
              </a:xfrm>
              <a:custGeom>
                <a:avLst/>
                <a:gdLst>
                  <a:gd name="T0" fmla="*/ 35 w 41"/>
                  <a:gd name="T1" fmla="*/ 35 h 41"/>
                  <a:gd name="T2" fmla="*/ 41 w 41"/>
                  <a:gd name="T3" fmla="*/ 20 h 41"/>
                  <a:gd name="T4" fmla="*/ 35 w 41"/>
                  <a:gd name="T5" fmla="*/ 6 h 41"/>
                  <a:gd name="T6" fmla="*/ 20 w 41"/>
                  <a:gd name="T7" fmla="*/ 0 h 41"/>
                  <a:gd name="T8" fmla="*/ 6 w 41"/>
                  <a:gd name="T9" fmla="*/ 6 h 41"/>
                  <a:gd name="T10" fmla="*/ 0 w 41"/>
                  <a:gd name="T11" fmla="*/ 20 h 41"/>
                  <a:gd name="T12" fmla="*/ 6 w 41"/>
                  <a:gd name="T13" fmla="*/ 35 h 41"/>
                  <a:gd name="T14" fmla="*/ 20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0"/>
                    </a:cubicBezTo>
                    <a:cubicBezTo>
                      <a:pt x="41" y="15"/>
                      <a:pt x="39" y="10"/>
                      <a:pt x="35" y="6"/>
                    </a:cubicBezTo>
                    <a:cubicBezTo>
                      <a:pt x="31" y="2"/>
                      <a:pt x="26" y="0"/>
                      <a:pt x="20" y="0"/>
                    </a:cubicBezTo>
                    <a:cubicBezTo>
                      <a:pt x="15" y="0"/>
                      <a:pt x="10" y="2"/>
                      <a:pt x="6" y="6"/>
                    </a:cubicBezTo>
                    <a:cubicBezTo>
                      <a:pt x="2" y="10"/>
                      <a:pt x="0" y="15"/>
                      <a:pt x="0" y="20"/>
                    </a:cubicBezTo>
                    <a:cubicBezTo>
                      <a:pt x="0" y="26"/>
                      <a:pt x="2" y="31"/>
                      <a:pt x="6" y="35"/>
                    </a:cubicBezTo>
                    <a:cubicBezTo>
                      <a:pt x="10" y="39"/>
                      <a:pt x="15" y="41"/>
                      <a:pt x="20"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29">
                <a:extLst>
                  <a:ext uri="{FF2B5EF4-FFF2-40B4-BE49-F238E27FC236}">
                    <a16:creationId xmlns:a16="http://schemas.microsoft.com/office/drawing/2014/main" id="{C5666558-0575-47BE-8481-0524B0EEA1BE}"/>
                  </a:ext>
                </a:extLst>
              </p:cNvPr>
              <p:cNvSpPr>
                <a:spLocks/>
              </p:cNvSpPr>
              <p:nvPr/>
            </p:nvSpPr>
            <p:spPr bwMode="auto">
              <a:xfrm>
                <a:off x="6070601" y="6324600"/>
                <a:ext cx="76200" cy="76200"/>
              </a:xfrm>
              <a:custGeom>
                <a:avLst/>
                <a:gdLst>
                  <a:gd name="T0" fmla="*/ 35 w 41"/>
                  <a:gd name="T1" fmla="*/ 35 h 41"/>
                  <a:gd name="T2" fmla="*/ 41 w 41"/>
                  <a:gd name="T3" fmla="*/ 20 h 41"/>
                  <a:gd name="T4" fmla="*/ 35 w 41"/>
                  <a:gd name="T5" fmla="*/ 6 h 41"/>
                  <a:gd name="T6" fmla="*/ 20 w 41"/>
                  <a:gd name="T7" fmla="*/ 0 h 41"/>
                  <a:gd name="T8" fmla="*/ 6 w 41"/>
                  <a:gd name="T9" fmla="*/ 6 h 41"/>
                  <a:gd name="T10" fmla="*/ 0 w 41"/>
                  <a:gd name="T11" fmla="*/ 20 h 41"/>
                  <a:gd name="T12" fmla="*/ 6 w 41"/>
                  <a:gd name="T13" fmla="*/ 35 h 41"/>
                  <a:gd name="T14" fmla="*/ 20 w 41"/>
                  <a:gd name="T15" fmla="*/ 41 h 41"/>
                  <a:gd name="T16" fmla="*/ 35 w 4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35" y="35"/>
                    </a:moveTo>
                    <a:cubicBezTo>
                      <a:pt x="39" y="31"/>
                      <a:pt x="41" y="26"/>
                      <a:pt x="41" y="20"/>
                    </a:cubicBezTo>
                    <a:cubicBezTo>
                      <a:pt x="41" y="15"/>
                      <a:pt x="39" y="10"/>
                      <a:pt x="35" y="6"/>
                    </a:cubicBezTo>
                    <a:cubicBezTo>
                      <a:pt x="31" y="2"/>
                      <a:pt x="26" y="0"/>
                      <a:pt x="20" y="0"/>
                    </a:cubicBezTo>
                    <a:cubicBezTo>
                      <a:pt x="15" y="0"/>
                      <a:pt x="10" y="2"/>
                      <a:pt x="6" y="6"/>
                    </a:cubicBezTo>
                    <a:cubicBezTo>
                      <a:pt x="2" y="10"/>
                      <a:pt x="0" y="15"/>
                      <a:pt x="0" y="20"/>
                    </a:cubicBezTo>
                    <a:cubicBezTo>
                      <a:pt x="0" y="26"/>
                      <a:pt x="2" y="31"/>
                      <a:pt x="6" y="35"/>
                    </a:cubicBezTo>
                    <a:cubicBezTo>
                      <a:pt x="10" y="39"/>
                      <a:pt x="15" y="41"/>
                      <a:pt x="20" y="41"/>
                    </a:cubicBezTo>
                    <a:cubicBezTo>
                      <a:pt x="26" y="41"/>
                      <a:pt x="31" y="39"/>
                      <a:pt x="35" y="35"/>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9" name="ZoneTexte 8">
              <a:extLst>
                <a:ext uri="{FF2B5EF4-FFF2-40B4-BE49-F238E27FC236}">
                  <a16:creationId xmlns:a16="http://schemas.microsoft.com/office/drawing/2014/main" id="{B7A495E5-D87A-4514-A421-DBFF1EABF7F0}"/>
                </a:ext>
              </a:extLst>
            </p:cNvPr>
            <p:cNvSpPr txBox="1"/>
            <p:nvPr/>
          </p:nvSpPr>
          <p:spPr>
            <a:xfrm>
              <a:off x="3375720" y="6225779"/>
              <a:ext cx="269626" cy="276999"/>
            </a:xfrm>
            <a:prstGeom prst="rect">
              <a:avLst/>
            </a:prstGeom>
            <a:noFill/>
          </p:spPr>
          <p:txBody>
            <a:bodyPr wrap="none" rtlCol="0">
              <a:spAutoFit/>
            </a:bodyPr>
            <a:lstStyle/>
            <a:p>
              <a:pPr algn="ctr"/>
              <a:r>
                <a:rPr lang="fr-FR" sz="1200" dirty="0"/>
                <a:t>0</a:t>
              </a:r>
            </a:p>
          </p:txBody>
        </p:sp>
        <p:sp>
          <p:nvSpPr>
            <p:cNvPr id="10" name="ZoneTexte 9">
              <a:extLst>
                <a:ext uri="{FF2B5EF4-FFF2-40B4-BE49-F238E27FC236}">
                  <a16:creationId xmlns:a16="http://schemas.microsoft.com/office/drawing/2014/main" id="{4687BA35-EF12-40FF-8230-ED5566498ECA}"/>
                </a:ext>
              </a:extLst>
            </p:cNvPr>
            <p:cNvSpPr txBox="1"/>
            <p:nvPr/>
          </p:nvSpPr>
          <p:spPr>
            <a:xfrm>
              <a:off x="3786265" y="6225779"/>
              <a:ext cx="354584" cy="276999"/>
            </a:xfrm>
            <a:prstGeom prst="rect">
              <a:avLst/>
            </a:prstGeom>
            <a:noFill/>
          </p:spPr>
          <p:txBody>
            <a:bodyPr wrap="none" rtlCol="0">
              <a:spAutoFit/>
            </a:bodyPr>
            <a:lstStyle/>
            <a:p>
              <a:pPr algn="ctr"/>
              <a:r>
                <a:rPr lang="fr-FR" sz="1200" dirty="0"/>
                <a:t>12</a:t>
              </a:r>
            </a:p>
          </p:txBody>
        </p:sp>
        <p:sp>
          <p:nvSpPr>
            <p:cNvPr id="11" name="ZoneTexte 10">
              <a:extLst>
                <a:ext uri="{FF2B5EF4-FFF2-40B4-BE49-F238E27FC236}">
                  <a16:creationId xmlns:a16="http://schemas.microsoft.com/office/drawing/2014/main" id="{96B045D1-9EE6-4177-B092-F7D88BDEBEF0}"/>
                </a:ext>
              </a:extLst>
            </p:cNvPr>
            <p:cNvSpPr txBox="1"/>
            <p:nvPr/>
          </p:nvSpPr>
          <p:spPr>
            <a:xfrm>
              <a:off x="4239289" y="6225779"/>
              <a:ext cx="354584" cy="276999"/>
            </a:xfrm>
            <a:prstGeom prst="rect">
              <a:avLst/>
            </a:prstGeom>
            <a:noFill/>
          </p:spPr>
          <p:txBody>
            <a:bodyPr wrap="none" rtlCol="0">
              <a:spAutoFit/>
            </a:bodyPr>
            <a:lstStyle/>
            <a:p>
              <a:pPr algn="ctr"/>
              <a:r>
                <a:rPr lang="fr-FR" sz="1200" dirty="0"/>
                <a:t>24</a:t>
              </a:r>
            </a:p>
          </p:txBody>
        </p:sp>
        <p:sp>
          <p:nvSpPr>
            <p:cNvPr id="12" name="ZoneTexte 11">
              <a:extLst>
                <a:ext uri="{FF2B5EF4-FFF2-40B4-BE49-F238E27FC236}">
                  <a16:creationId xmlns:a16="http://schemas.microsoft.com/office/drawing/2014/main" id="{8A2F5AEE-5BC8-404E-9661-03DF43794432}"/>
                </a:ext>
              </a:extLst>
            </p:cNvPr>
            <p:cNvSpPr txBox="1"/>
            <p:nvPr/>
          </p:nvSpPr>
          <p:spPr>
            <a:xfrm>
              <a:off x="4692313" y="6225779"/>
              <a:ext cx="354584" cy="276999"/>
            </a:xfrm>
            <a:prstGeom prst="rect">
              <a:avLst/>
            </a:prstGeom>
            <a:noFill/>
          </p:spPr>
          <p:txBody>
            <a:bodyPr wrap="none" rtlCol="0">
              <a:spAutoFit/>
            </a:bodyPr>
            <a:lstStyle/>
            <a:p>
              <a:pPr algn="ctr"/>
              <a:r>
                <a:rPr lang="fr-FR" sz="1200" dirty="0"/>
                <a:t>36</a:t>
              </a:r>
            </a:p>
          </p:txBody>
        </p:sp>
        <p:sp>
          <p:nvSpPr>
            <p:cNvPr id="13" name="ZoneTexte 12">
              <a:extLst>
                <a:ext uri="{FF2B5EF4-FFF2-40B4-BE49-F238E27FC236}">
                  <a16:creationId xmlns:a16="http://schemas.microsoft.com/office/drawing/2014/main" id="{E52B0314-3C8F-4E85-AF48-C53A273049B0}"/>
                </a:ext>
              </a:extLst>
            </p:cNvPr>
            <p:cNvSpPr txBox="1"/>
            <p:nvPr/>
          </p:nvSpPr>
          <p:spPr>
            <a:xfrm>
              <a:off x="5145337" y="6225779"/>
              <a:ext cx="354584" cy="276999"/>
            </a:xfrm>
            <a:prstGeom prst="rect">
              <a:avLst/>
            </a:prstGeom>
            <a:noFill/>
          </p:spPr>
          <p:txBody>
            <a:bodyPr wrap="none" rtlCol="0">
              <a:spAutoFit/>
            </a:bodyPr>
            <a:lstStyle/>
            <a:p>
              <a:pPr algn="ctr"/>
              <a:r>
                <a:rPr lang="fr-FR" sz="1200" dirty="0"/>
                <a:t>48</a:t>
              </a:r>
            </a:p>
          </p:txBody>
        </p:sp>
        <p:sp>
          <p:nvSpPr>
            <p:cNvPr id="14" name="ZoneTexte 13">
              <a:extLst>
                <a:ext uri="{FF2B5EF4-FFF2-40B4-BE49-F238E27FC236}">
                  <a16:creationId xmlns:a16="http://schemas.microsoft.com/office/drawing/2014/main" id="{217CE9B7-F814-4E95-ABC7-8D201DA6648A}"/>
                </a:ext>
              </a:extLst>
            </p:cNvPr>
            <p:cNvSpPr txBox="1"/>
            <p:nvPr/>
          </p:nvSpPr>
          <p:spPr>
            <a:xfrm>
              <a:off x="5598361" y="6225779"/>
              <a:ext cx="354584" cy="276999"/>
            </a:xfrm>
            <a:prstGeom prst="rect">
              <a:avLst/>
            </a:prstGeom>
            <a:noFill/>
          </p:spPr>
          <p:txBody>
            <a:bodyPr wrap="none" rtlCol="0">
              <a:spAutoFit/>
            </a:bodyPr>
            <a:lstStyle/>
            <a:p>
              <a:pPr algn="ctr"/>
              <a:r>
                <a:rPr lang="fr-FR" sz="1200" dirty="0"/>
                <a:t>60</a:t>
              </a:r>
            </a:p>
          </p:txBody>
        </p:sp>
        <p:sp>
          <p:nvSpPr>
            <p:cNvPr id="15" name="ZoneTexte 14">
              <a:extLst>
                <a:ext uri="{FF2B5EF4-FFF2-40B4-BE49-F238E27FC236}">
                  <a16:creationId xmlns:a16="http://schemas.microsoft.com/office/drawing/2014/main" id="{C3472293-0759-40CA-881E-07FC98F8A359}"/>
                </a:ext>
              </a:extLst>
            </p:cNvPr>
            <p:cNvSpPr txBox="1"/>
            <p:nvPr/>
          </p:nvSpPr>
          <p:spPr>
            <a:xfrm>
              <a:off x="6051387" y="6225779"/>
              <a:ext cx="354584" cy="276999"/>
            </a:xfrm>
            <a:prstGeom prst="rect">
              <a:avLst/>
            </a:prstGeom>
            <a:noFill/>
          </p:spPr>
          <p:txBody>
            <a:bodyPr wrap="none" rtlCol="0">
              <a:spAutoFit/>
            </a:bodyPr>
            <a:lstStyle/>
            <a:p>
              <a:pPr algn="ctr"/>
              <a:r>
                <a:rPr lang="fr-FR" sz="1200" dirty="0"/>
                <a:t>72</a:t>
              </a:r>
            </a:p>
          </p:txBody>
        </p:sp>
        <p:sp>
          <p:nvSpPr>
            <p:cNvPr id="16" name="ZoneTexte 15">
              <a:extLst>
                <a:ext uri="{FF2B5EF4-FFF2-40B4-BE49-F238E27FC236}">
                  <a16:creationId xmlns:a16="http://schemas.microsoft.com/office/drawing/2014/main" id="{AE56DCD9-4F6F-43FF-A8C8-421CEBC8C185}"/>
                </a:ext>
              </a:extLst>
            </p:cNvPr>
            <p:cNvSpPr txBox="1"/>
            <p:nvPr/>
          </p:nvSpPr>
          <p:spPr>
            <a:xfrm>
              <a:off x="3117271" y="6028252"/>
              <a:ext cx="354584" cy="276999"/>
            </a:xfrm>
            <a:prstGeom prst="rect">
              <a:avLst/>
            </a:prstGeom>
            <a:noFill/>
          </p:spPr>
          <p:txBody>
            <a:bodyPr wrap="none" rtlCol="0">
              <a:spAutoFit/>
            </a:bodyPr>
            <a:lstStyle/>
            <a:p>
              <a:pPr algn="r"/>
              <a:r>
                <a:rPr lang="fr-FR" sz="1200" dirty="0"/>
                <a:t>10</a:t>
              </a:r>
            </a:p>
          </p:txBody>
        </p:sp>
        <p:sp>
          <p:nvSpPr>
            <p:cNvPr id="17" name="ZoneTexte 16">
              <a:extLst>
                <a:ext uri="{FF2B5EF4-FFF2-40B4-BE49-F238E27FC236}">
                  <a16:creationId xmlns:a16="http://schemas.microsoft.com/office/drawing/2014/main" id="{CA400D5A-5D48-4EB6-88A7-79C35E948762}"/>
                </a:ext>
              </a:extLst>
            </p:cNvPr>
            <p:cNvSpPr txBox="1"/>
            <p:nvPr/>
          </p:nvSpPr>
          <p:spPr>
            <a:xfrm>
              <a:off x="3032311" y="5593571"/>
              <a:ext cx="439544" cy="276999"/>
            </a:xfrm>
            <a:prstGeom prst="rect">
              <a:avLst/>
            </a:prstGeom>
            <a:noFill/>
          </p:spPr>
          <p:txBody>
            <a:bodyPr wrap="none" rtlCol="0">
              <a:spAutoFit/>
            </a:bodyPr>
            <a:lstStyle/>
            <a:p>
              <a:pPr algn="r"/>
              <a:r>
                <a:rPr lang="fr-FR" sz="1200" dirty="0"/>
                <a:t>100</a:t>
              </a:r>
            </a:p>
          </p:txBody>
        </p:sp>
        <p:sp>
          <p:nvSpPr>
            <p:cNvPr id="18" name="ZoneTexte 17">
              <a:extLst>
                <a:ext uri="{FF2B5EF4-FFF2-40B4-BE49-F238E27FC236}">
                  <a16:creationId xmlns:a16="http://schemas.microsoft.com/office/drawing/2014/main" id="{38CC7FE8-1A81-4FD1-8CA0-DF4051AFA7FB}"/>
                </a:ext>
              </a:extLst>
            </p:cNvPr>
            <p:cNvSpPr txBox="1"/>
            <p:nvPr/>
          </p:nvSpPr>
          <p:spPr>
            <a:xfrm>
              <a:off x="2904071" y="5158891"/>
              <a:ext cx="567784" cy="276999"/>
            </a:xfrm>
            <a:prstGeom prst="rect">
              <a:avLst/>
            </a:prstGeom>
            <a:noFill/>
          </p:spPr>
          <p:txBody>
            <a:bodyPr wrap="none" rtlCol="0">
              <a:spAutoFit/>
            </a:bodyPr>
            <a:lstStyle/>
            <a:p>
              <a:pPr algn="r"/>
              <a:r>
                <a:rPr lang="fr-FR" sz="1200" dirty="0"/>
                <a:t>1 000</a:t>
              </a:r>
            </a:p>
          </p:txBody>
        </p:sp>
        <p:sp>
          <p:nvSpPr>
            <p:cNvPr id="19" name="ZoneTexte 18">
              <a:extLst>
                <a:ext uri="{FF2B5EF4-FFF2-40B4-BE49-F238E27FC236}">
                  <a16:creationId xmlns:a16="http://schemas.microsoft.com/office/drawing/2014/main" id="{8CF71352-6332-4FA4-946C-A30F351766FC}"/>
                </a:ext>
              </a:extLst>
            </p:cNvPr>
            <p:cNvSpPr txBox="1"/>
            <p:nvPr/>
          </p:nvSpPr>
          <p:spPr>
            <a:xfrm>
              <a:off x="2819112" y="4724211"/>
              <a:ext cx="652743" cy="276999"/>
            </a:xfrm>
            <a:prstGeom prst="rect">
              <a:avLst/>
            </a:prstGeom>
            <a:noFill/>
          </p:spPr>
          <p:txBody>
            <a:bodyPr wrap="none" rtlCol="0">
              <a:spAutoFit/>
            </a:bodyPr>
            <a:lstStyle/>
            <a:p>
              <a:pPr algn="r"/>
              <a:r>
                <a:rPr lang="fr-FR" sz="1200" dirty="0"/>
                <a:t>10 000</a:t>
              </a:r>
            </a:p>
          </p:txBody>
        </p:sp>
        <p:sp>
          <p:nvSpPr>
            <p:cNvPr id="20" name="ZoneTexte 19">
              <a:extLst>
                <a:ext uri="{FF2B5EF4-FFF2-40B4-BE49-F238E27FC236}">
                  <a16:creationId xmlns:a16="http://schemas.microsoft.com/office/drawing/2014/main" id="{E8E3A4C2-80C4-41D1-80F5-1314010FD444}"/>
                </a:ext>
              </a:extLst>
            </p:cNvPr>
            <p:cNvSpPr txBox="1"/>
            <p:nvPr/>
          </p:nvSpPr>
          <p:spPr>
            <a:xfrm>
              <a:off x="2734153" y="4289531"/>
              <a:ext cx="737702" cy="276999"/>
            </a:xfrm>
            <a:prstGeom prst="rect">
              <a:avLst/>
            </a:prstGeom>
            <a:noFill/>
          </p:spPr>
          <p:txBody>
            <a:bodyPr wrap="none" rtlCol="0">
              <a:spAutoFit/>
            </a:bodyPr>
            <a:lstStyle/>
            <a:p>
              <a:pPr algn="r"/>
              <a:r>
                <a:rPr lang="fr-FR" sz="1200" dirty="0"/>
                <a:t>100 000</a:t>
              </a:r>
            </a:p>
          </p:txBody>
        </p:sp>
        <p:sp>
          <p:nvSpPr>
            <p:cNvPr id="21" name="ZoneTexte 20">
              <a:extLst>
                <a:ext uri="{FF2B5EF4-FFF2-40B4-BE49-F238E27FC236}">
                  <a16:creationId xmlns:a16="http://schemas.microsoft.com/office/drawing/2014/main" id="{23AFBA66-A950-4FB2-95DA-F1857EE0BE81}"/>
                </a:ext>
              </a:extLst>
            </p:cNvPr>
            <p:cNvSpPr txBox="1"/>
            <p:nvPr/>
          </p:nvSpPr>
          <p:spPr>
            <a:xfrm>
              <a:off x="2605912" y="3854851"/>
              <a:ext cx="865943" cy="276999"/>
            </a:xfrm>
            <a:prstGeom prst="rect">
              <a:avLst/>
            </a:prstGeom>
            <a:noFill/>
          </p:spPr>
          <p:txBody>
            <a:bodyPr wrap="none" rtlCol="0">
              <a:spAutoFit/>
            </a:bodyPr>
            <a:lstStyle/>
            <a:p>
              <a:pPr algn="r"/>
              <a:r>
                <a:rPr lang="fr-FR" sz="1200" dirty="0"/>
                <a:t>1 000 000</a:t>
              </a:r>
            </a:p>
          </p:txBody>
        </p:sp>
        <p:sp>
          <p:nvSpPr>
            <p:cNvPr id="22" name="ZoneTexte 21">
              <a:extLst>
                <a:ext uri="{FF2B5EF4-FFF2-40B4-BE49-F238E27FC236}">
                  <a16:creationId xmlns:a16="http://schemas.microsoft.com/office/drawing/2014/main" id="{7AEE80B0-8954-4CFE-AF77-65D52ABF52B9}"/>
                </a:ext>
              </a:extLst>
            </p:cNvPr>
            <p:cNvSpPr txBox="1"/>
            <p:nvPr/>
          </p:nvSpPr>
          <p:spPr>
            <a:xfrm>
              <a:off x="3125716" y="5723906"/>
              <a:ext cx="354584" cy="276999"/>
            </a:xfrm>
            <a:prstGeom prst="rect">
              <a:avLst/>
            </a:prstGeom>
            <a:noFill/>
          </p:spPr>
          <p:txBody>
            <a:bodyPr wrap="none" rtlCol="0">
              <a:spAutoFit/>
            </a:bodyPr>
            <a:lstStyle/>
            <a:p>
              <a:pPr algn="r"/>
              <a:r>
                <a:rPr lang="fr-FR" sz="1200" dirty="0"/>
                <a:t>50</a:t>
              </a:r>
            </a:p>
          </p:txBody>
        </p:sp>
      </p:grpSp>
      <p:sp>
        <p:nvSpPr>
          <p:cNvPr id="48" name="ZoneTexte 47">
            <a:extLst>
              <a:ext uri="{FF2B5EF4-FFF2-40B4-BE49-F238E27FC236}">
                <a16:creationId xmlns:a16="http://schemas.microsoft.com/office/drawing/2014/main" id="{1AF6D14D-3E76-4F5C-9006-67C9D54C677D}"/>
              </a:ext>
            </a:extLst>
          </p:cNvPr>
          <p:cNvSpPr txBox="1"/>
          <p:nvPr/>
        </p:nvSpPr>
        <p:spPr>
          <a:xfrm>
            <a:off x="6037158" y="6135200"/>
            <a:ext cx="901209" cy="276999"/>
          </a:xfrm>
          <a:prstGeom prst="rect">
            <a:avLst/>
          </a:prstGeom>
          <a:noFill/>
        </p:spPr>
        <p:txBody>
          <a:bodyPr wrap="none" rtlCol="0">
            <a:spAutoFit/>
          </a:bodyPr>
          <a:lstStyle/>
          <a:p>
            <a:pPr algn="ctr"/>
            <a:r>
              <a:rPr lang="fr-FR" sz="1200" b="1" dirty="0"/>
              <a:t>Semaines</a:t>
            </a:r>
          </a:p>
        </p:txBody>
      </p:sp>
      <p:sp>
        <p:nvSpPr>
          <p:cNvPr id="49" name="Text Box 3"/>
          <p:cNvSpPr txBox="1">
            <a:spLocks noChangeArrowheads="1"/>
          </p:cNvSpPr>
          <p:nvPr/>
        </p:nvSpPr>
        <p:spPr bwMode="auto">
          <a:xfrm>
            <a:off x="4406901" y="6582095"/>
            <a:ext cx="4737100"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White K, CROI 2018, Abs. 532</a:t>
            </a:r>
          </a:p>
        </p:txBody>
      </p:sp>
      <p:sp>
        <p:nvSpPr>
          <p:cNvPr id="50" name="ZoneTexte 49">
            <a:extLst>
              <a:ext uri="{FF2B5EF4-FFF2-40B4-BE49-F238E27FC236}">
                <a16:creationId xmlns:a16="http://schemas.microsoft.com/office/drawing/2014/main" id="{48A93F60-5F6E-4B8E-A418-8BBC0BEAD599}"/>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99</a:t>
            </a:r>
          </a:p>
        </p:txBody>
      </p:sp>
    </p:spTree>
    <p:extLst>
      <p:ext uri="{BB962C8B-B14F-4D97-AF65-F5344CB8AC3E}">
        <p14:creationId xmlns:p14="http://schemas.microsoft.com/office/powerpoint/2010/main" val="1592429514"/>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Essai ANDES : bithérapie DRV/r + 3TC </a:t>
            </a:r>
            <a:br>
              <a:rPr lang="fr-FR" dirty="0"/>
            </a:br>
            <a:r>
              <a:rPr lang="fr-FR" dirty="0"/>
              <a:t>en 1</a:t>
            </a:r>
            <a:r>
              <a:rPr lang="fr-FR" baseline="30000" dirty="0"/>
              <a:t>ère</a:t>
            </a:r>
            <a:r>
              <a:rPr lang="fr-FR" dirty="0"/>
              <a:t> ligne </a:t>
            </a:r>
            <a:r>
              <a:rPr lang="mr-IN" dirty="0"/>
              <a:t>–</a:t>
            </a:r>
            <a:r>
              <a:rPr lang="fr-FR" dirty="0"/>
              <a:t> Résultats à S48</a:t>
            </a:r>
          </a:p>
        </p:txBody>
      </p:sp>
      <p:sp>
        <p:nvSpPr>
          <p:cNvPr id="5123" name="Rectangle 3"/>
          <p:cNvSpPr>
            <a:spLocks noGrp="1" noChangeArrowheads="1"/>
          </p:cNvSpPr>
          <p:nvPr>
            <p:ph idx="1"/>
          </p:nvPr>
        </p:nvSpPr>
        <p:spPr>
          <a:xfrm>
            <a:off x="421265" y="1237528"/>
            <a:ext cx="8507413" cy="1297854"/>
          </a:xfrm>
        </p:spPr>
        <p:txBody>
          <a:bodyPr/>
          <a:lstStyle/>
          <a:p>
            <a:pPr eaLnBrk="1" hangingPunct="1"/>
            <a:r>
              <a:rPr lang="fr-FR" sz="1800" dirty="0"/>
              <a:t>Schéma : essai randomisé, ouvert, multicentrique (Argentine)</a:t>
            </a:r>
          </a:p>
          <a:p>
            <a:pPr eaLnBrk="1" hangingPunct="1"/>
            <a:r>
              <a:rPr lang="fr-FR" sz="1800" dirty="0"/>
              <a:t>Critères d’inclusion </a:t>
            </a:r>
          </a:p>
          <a:p>
            <a:pPr lvl="1" eaLnBrk="1" hangingPunct="1"/>
            <a:r>
              <a:rPr lang="fr-FR" sz="1600" dirty="0"/>
              <a:t>Adultes VIH, naïfs d’ARV, Ag </a:t>
            </a:r>
            <a:r>
              <a:rPr lang="fr-FR" sz="1600" dirty="0" err="1"/>
              <a:t>HBs</a:t>
            </a:r>
            <a:r>
              <a:rPr lang="fr-FR" sz="1600" dirty="0"/>
              <a:t>-, CV &gt; 1 000 c/ml</a:t>
            </a:r>
          </a:p>
          <a:p>
            <a:pPr lvl="1" eaLnBrk="1" hangingPunct="1"/>
            <a:r>
              <a:rPr lang="fr-FR" sz="1600" dirty="0"/>
              <a:t>Absence de résistance aux INTI et IP</a:t>
            </a:r>
          </a:p>
        </p:txBody>
      </p:sp>
      <p:sp>
        <p:nvSpPr>
          <p:cNvPr id="5" name="Text Box 3"/>
          <p:cNvSpPr txBox="1">
            <a:spLocks noChangeArrowheads="1"/>
          </p:cNvSpPr>
          <p:nvPr/>
        </p:nvSpPr>
        <p:spPr bwMode="auto">
          <a:xfrm>
            <a:off x="5937505" y="6568422"/>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Figueroa MI, CROI 2018, Abs. 489</a:t>
            </a:r>
          </a:p>
        </p:txBody>
      </p:sp>
      <p:sp>
        <p:nvSpPr>
          <p:cNvPr id="13" name="Rectangle 3">
            <a:extLst>
              <a:ext uri="{FF2B5EF4-FFF2-40B4-BE49-F238E27FC236}">
                <a16:creationId xmlns:a16="http://schemas.microsoft.com/office/drawing/2014/main" id="{2311120B-22E0-404D-98BC-87B4DFE941D9}"/>
              </a:ext>
            </a:extLst>
          </p:cNvPr>
          <p:cNvSpPr txBox="1">
            <a:spLocks noChangeArrowheads="1"/>
          </p:cNvSpPr>
          <p:nvPr/>
        </p:nvSpPr>
        <p:spPr bwMode="auto">
          <a:xfrm>
            <a:off x="277314" y="3724186"/>
            <a:ext cx="8855471" cy="63520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kern="0" dirty="0"/>
              <a:t>Caractéristiques à l’inclusion : âge médian : 33 ans, hommes : 91 %, </a:t>
            </a:r>
            <a:br>
              <a:rPr lang="fr-FR" sz="1800" kern="0" dirty="0"/>
            </a:br>
            <a:r>
              <a:rPr lang="fr-FR" sz="1800" kern="0" dirty="0"/>
              <a:t>CV médiane : 4,5 log</a:t>
            </a:r>
            <a:r>
              <a:rPr lang="fr-FR" sz="1800" kern="0" baseline="-25000" dirty="0"/>
              <a:t>10</a:t>
            </a:r>
            <a:r>
              <a:rPr lang="fr-FR" sz="1800" kern="0" dirty="0"/>
              <a:t> c/ml, CV &gt; 100 000 c/ml : 24 %, CD4, médiane : 383/mm</a:t>
            </a:r>
            <a:r>
              <a:rPr lang="fr-FR" sz="1800" kern="0" baseline="30000" dirty="0"/>
              <a:t>3</a:t>
            </a:r>
            <a:r>
              <a:rPr lang="fr-FR" sz="1800" kern="0" dirty="0"/>
              <a:t> </a:t>
            </a:r>
            <a:br>
              <a:rPr lang="fr-FR" sz="1800" kern="0" dirty="0"/>
            </a:br>
            <a:endParaRPr lang="fr-FR" sz="1800" kern="0" dirty="0"/>
          </a:p>
        </p:txBody>
      </p:sp>
      <p:grpSp>
        <p:nvGrpSpPr>
          <p:cNvPr id="3" name="Groupe 2">
            <a:extLst>
              <a:ext uri="{FF2B5EF4-FFF2-40B4-BE49-F238E27FC236}">
                <a16:creationId xmlns:a16="http://schemas.microsoft.com/office/drawing/2014/main" id="{7D930B20-80F3-4851-9E2C-AF819372C755}"/>
              </a:ext>
            </a:extLst>
          </p:cNvPr>
          <p:cNvGrpSpPr/>
          <p:nvPr/>
        </p:nvGrpSpPr>
        <p:grpSpPr>
          <a:xfrm>
            <a:off x="372727" y="1795796"/>
            <a:ext cx="8353943" cy="1868603"/>
            <a:chOff x="941506" y="2278594"/>
            <a:chExt cx="8353943" cy="1868603"/>
          </a:xfrm>
        </p:grpSpPr>
        <p:sp>
          <p:nvSpPr>
            <p:cNvPr id="6" name="Line 6">
              <a:extLst>
                <a:ext uri="{FF2B5EF4-FFF2-40B4-BE49-F238E27FC236}">
                  <a16:creationId xmlns:a16="http://schemas.microsoft.com/office/drawing/2014/main" id="{332ABE56-BE74-4699-B42D-096DDCF29D1A}"/>
                </a:ext>
              </a:extLst>
            </p:cNvPr>
            <p:cNvSpPr>
              <a:spLocks noChangeShapeType="1"/>
            </p:cNvSpPr>
            <p:nvPr/>
          </p:nvSpPr>
          <p:spPr bwMode="auto">
            <a:xfrm>
              <a:off x="2659001" y="3396685"/>
              <a:ext cx="215996" cy="0"/>
            </a:xfrm>
            <a:prstGeom prst="line">
              <a:avLst/>
            </a:prstGeom>
            <a:noFill/>
            <a:ln w="19050">
              <a:solidFill>
                <a:srgbClr val="0070C0"/>
              </a:solidFill>
              <a:round/>
              <a:headEnd/>
              <a:tailEnd/>
            </a:ln>
          </p:spPr>
          <p:txBody>
            <a:bodyPr/>
            <a:lstStyle/>
            <a:p>
              <a:endParaRPr lang="fr-FR" sz="1200"/>
            </a:p>
          </p:txBody>
        </p:sp>
        <p:sp>
          <p:nvSpPr>
            <p:cNvPr id="7" name="Left Bracket 5">
              <a:extLst>
                <a:ext uri="{FF2B5EF4-FFF2-40B4-BE49-F238E27FC236}">
                  <a16:creationId xmlns:a16="http://schemas.microsoft.com/office/drawing/2014/main" id="{7069BA83-73AA-47F9-BF06-DE870F157829}"/>
                </a:ext>
              </a:extLst>
            </p:cNvPr>
            <p:cNvSpPr>
              <a:spLocks/>
            </p:cNvSpPr>
            <p:nvPr/>
          </p:nvSpPr>
          <p:spPr bwMode="auto">
            <a:xfrm>
              <a:off x="2869538" y="3171086"/>
              <a:ext cx="287999" cy="467993"/>
            </a:xfrm>
            <a:prstGeom prst="leftBracket">
              <a:avLst>
                <a:gd name="adj" fmla="val 0"/>
              </a:avLst>
            </a:prstGeom>
            <a:noFill/>
            <a:ln w="19050" algn="ctr">
              <a:solidFill>
                <a:srgbClr val="0070C0"/>
              </a:solidFill>
              <a:round/>
              <a:headEnd/>
              <a:tailEnd/>
            </a:ln>
          </p:spPr>
          <p:txBody>
            <a:bodyPr/>
            <a:lstStyle/>
            <a:p>
              <a:pPr algn="ctr"/>
              <a:endParaRPr lang="fr-FR" sz="1100" baseline="-25000">
                <a:solidFill>
                  <a:srgbClr val="000000"/>
                </a:solidFill>
                <a:ea typeface="MS PGothic" pitchFamily="34" charset="-128"/>
              </a:endParaRPr>
            </a:p>
          </p:txBody>
        </p:sp>
        <p:sp>
          <p:nvSpPr>
            <p:cNvPr id="8" name="Rectangle : coins arrondis 7">
              <a:extLst>
                <a:ext uri="{FF2B5EF4-FFF2-40B4-BE49-F238E27FC236}">
                  <a16:creationId xmlns:a16="http://schemas.microsoft.com/office/drawing/2014/main" id="{DBD33521-87C7-4604-8889-453E4607E01E}"/>
                </a:ext>
              </a:extLst>
            </p:cNvPr>
            <p:cNvSpPr/>
            <p:nvPr/>
          </p:nvSpPr>
          <p:spPr bwMode="auto">
            <a:xfrm>
              <a:off x="3149818" y="2960519"/>
              <a:ext cx="5569172" cy="431999"/>
            </a:xfrm>
            <a:prstGeom prst="roundRect">
              <a:avLst/>
            </a:prstGeom>
            <a:solidFill>
              <a:srgbClr val="FF00FF"/>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buClr>
                  <a:srgbClr val="990000"/>
                </a:buClr>
                <a:buSzPct val="120000"/>
                <a:defRPr/>
              </a:pPr>
              <a:r>
                <a:rPr lang="fr-FR" sz="1400" b="1" dirty="0">
                  <a:solidFill>
                    <a:srgbClr val="FFFFFF"/>
                  </a:solidFill>
                  <a:latin typeface="Arial"/>
                  <a:ea typeface="MS Mincho" pitchFamily="49" charset="-128"/>
                  <a:cs typeface="Arial" charset="0"/>
                </a:rPr>
                <a:t>DRV/r 800/100 mg qd + 3TC 300 mg </a:t>
              </a:r>
              <a:r>
                <a:rPr lang="fr-FR" sz="1400" b="1" dirty="0" err="1">
                  <a:solidFill>
                    <a:srgbClr val="FFFFFF"/>
                  </a:solidFill>
                  <a:latin typeface="Arial"/>
                  <a:ea typeface="MS Mincho" pitchFamily="49" charset="-128"/>
                  <a:cs typeface="Arial" charset="0"/>
                </a:rPr>
                <a:t>qd</a:t>
              </a:r>
              <a:r>
                <a:rPr lang="fr-FR" sz="1400" b="1" dirty="0">
                  <a:solidFill>
                    <a:srgbClr val="FFFFFF"/>
                  </a:solidFill>
                  <a:latin typeface="Arial"/>
                  <a:ea typeface="MS Mincho" pitchFamily="49" charset="-128"/>
                  <a:cs typeface="Arial" charset="0"/>
                </a:rPr>
                <a:t> (n = 75)</a:t>
              </a:r>
              <a:endParaRPr lang="fr-FR" sz="1400" dirty="0">
                <a:solidFill>
                  <a:srgbClr val="FFFFFF"/>
                </a:solidFill>
                <a:latin typeface="Arial"/>
                <a:ea typeface="MS Mincho" pitchFamily="49" charset="-128"/>
                <a:cs typeface="Arial" charset="0"/>
              </a:endParaRPr>
            </a:p>
          </p:txBody>
        </p:sp>
        <p:sp>
          <p:nvSpPr>
            <p:cNvPr id="12" name="Rectangle : coins arrondis 11">
              <a:extLst>
                <a:ext uri="{FF2B5EF4-FFF2-40B4-BE49-F238E27FC236}">
                  <a16:creationId xmlns:a16="http://schemas.microsoft.com/office/drawing/2014/main" id="{0797E912-0106-4B20-8FFF-AABFC15953A7}"/>
                </a:ext>
              </a:extLst>
            </p:cNvPr>
            <p:cNvSpPr/>
            <p:nvPr/>
          </p:nvSpPr>
          <p:spPr bwMode="auto">
            <a:xfrm>
              <a:off x="3149818" y="3423095"/>
              <a:ext cx="5580000" cy="431999"/>
            </a:xfrm>
            <a:prstGeom prst="roundRect">
              <a:avLst/>
            </a:prstGeom>
            <a:solidFill>
              <a:srgbClr val="0000C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buClr>
                  <a:srgbClr val="990000"/>
                </a:buClr>
                <a:buSzPct val="120000"/>
                <a:defRPr/>
              </a:pPr>
              <a:r>
                <a:rPr lang="fr-FR" sz="1400" b="1" dirty="0">
                  <a:solidFill>
                    <a:srgbClr val="FFFFFF"/>
                  </a:solidFill>
                  <a:latin typeface="Arial"/>
                  <a:ea typeface="MS Mincho" pitchFamily="49" charset="-128"/>
                  <a:cs typeface="Arial" charset="0"/>
                </a:rPr>
                <a:t>DRV/r 800/100 mg qd + 3TC/TDF 300/300 mg </a:t>
              </a:r>
              <a:r>
                <a:rPr lang="fr-FR" sz="1400" b="1" dirty="0" err="1">
                  <a:solidFill>
                    <a:srgbClr val="FFFFFF"/>
                  </a:solidFill>
                  <a:latin typeface="Arial"/>
                  <a:ea typeface="MS Mincho" pitchFamily="49" charset="-128"/>
                  <a:cs typeface="Arial" charset="0"/>
                </a:rPr>
                <a:t>qd</a:t>
              </a:r>
              <a:r>
                <a:rPr lang="fr-FR" sz="1400" b="1" dirty="0">
                  <a:solidFill>
                    <a:srgbClr val="FFFFFF"/>
                  </a:solidFill>
                  <a:latin typeface="Arial"/>
                  <a:ea typeface="MS Mincho" pitchFamily="49" charset="-128"/>
                  <a:cs typeface="Arial" charset="0"/>
                </a:rPr>
                <a:t> (n = 70)</a:t>
              </a:r>
              <a:endParaRPr lang="fr-FR" sz="1400" dirty="0">
                <a:solidFill>
                  <a:srgbClr val="FFFFFF"/>
                </a:solidFill>
                <a:latin typeface="Arial"/>
                <a:ea typeface="MS Mincho" pitchFamily="49" charset="-128"/>
                <a:cs typeface="Arial" charset="0"/>
              </a:endParaRPr>
            </a:p>
          </p:txBody>
        </p:sp>
        <p:sp>
          <p:nvSpPr>
            <p:cNvPr id="20" name="ZoneTexte 19">
              <a:extLst>
                <a:ext uri="{FF2B5EF4-FFF2-40B4-BE49-F238E27FC236}">
                  <a16:creationId xmlns:a16="http://schemas.microsoft.com/office/drawing/2014/main" id="{E9CFE530-62D8-429B-AD1D-0EE16CB327BC}"/>
                </a:ext>
              </a:extLst>
            </p:cNvPr>
            <p:cNvSpPr txBox="1"/>
            <p:nvPr/>
          </p:nvSpPr>
          <p:spPr>
            <a:xfrm>
              <a:off x="7956621" y="2278594"/>
              <a:ext cx="1338828" cy="461665"/>
            </a:xfrm>
            <a:prstGeom prst="rect">
              <a:avLst/>
            </a:prstGeom>
            <a:noFill/>
          </p:spPr>
          <p:txBody>
            <a:bodyPr wrap="none" rtlCol="0">
              <a:spAutoFit/>
            </a:bodyPr>
            <a:lstStyle/>
            <a:p>
              <a:pPr algn="ctr"/>
              <a:r>
                <a:rPr lang="fr-FR" sz="1200" b="1" dirty="0"/>
                <a:t>S48 </a:t>
              </a:r>
            </a:p>
            <a:p>
              <a:pPr algn="ctr"/>
              <a:r>
                <a:rPr lang="fr-FR" sz="1200" b="1" dirty="0"/>
                <a:t>critère principal</a:t>
              </a:r>
            </a:p>
          </p:txBody>
        </p:sp>
        <p:sp>
          <p:nvSpPr>
            <p:cNvPr id="16" name="ZoneTexte 15">
              <a:extLst>
                <a:ext uri="{FF2B5EF4-FFF2-40B4-BE49-F238E27FC236}">
                  <a16:creationId xmlns:a16="http://schemas.microsoft.com/office/drawing/2014/main" id="{5AC70430-3744-4D3B-BF1C-E784DC8E9D73}"/>
                </a:ext>
              </a:extLst>
            </p:cNvPr>
            <p:cNvSpPr txBox="1"/>
            <p:nvPr/>
          </p:nvSpPr>
          <p:spPr>
            <a:xfrm>
              <a:off x="3157537" y="3870198"/>
              <a:ext cx="2389244" cy="276999"/>
            </a:xfrm>
            <a:prstGeom prst="rect">
              <a:avLst/>
            </a:prstGeom>
            <a:noFill/>
          </p:spPr>
          <p:txBody>
            <a:bodyPr wrap="none" rtlCol="0">
              <a:spAutoFit/>
            </a:bodyPr>
            <a:lstStyle/>
            <a:p>
              <a:r>
                <a:rPr lang="fr-FR" sz="1200" dirty="0"/>
                <a:t>DRV/r </a:t>
              </a:r>
              <a:r>
                <a:rPr lang="fr-FR" sz="1200" dirty="0" err="1"/>
                <a:t>coformulation</a:t>
              </a:r>
              <a:r>
                <a:rPr lang="fr-FR" sz="1200" dirty="0"/>
                <a:t> (générique)</a:t>
              </a:r>
            </a:p>
          </p:txBody>
        </p:sp>
        <p:sp>
          <p:nvSpPr>
            <p:cNvPr id="19" name="ZoneTexte 18">
              <a:extLst>
                <a:ext uri="{FF2B5EF4-FFF2-40B4-BE49-F238E27FC236}">
                  <a16:creationId xmlns:a16="http://schemas.microsoft.com/office/drawing/2014/main" id="{142FD751-AB29-4577-896D-90F67DE4DB50}"/>
                </a:ext>
              </a:extLst>
            </p:cNvPr>
            <p:cNvSpPr txBox="1"/>
            <p:nvPr/>
          </p:nvSpPr>
          <p:spPr>
            <a:xfrm>
              <a:off x="941506" y="2965473"/>
              <a:ext cx="1664048" cy="919401"/>
            </a:xfrm>
            <a:prstGeom prst="roundRect">
              <a:avLst/>
            </a:prstGeom>
            <a:ln/>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sz="1200" b="1" dirty="0">
                  <a:solidFill>
                    <a:srgbClr val="000066"/>
                  </a:solidFill>
                </a:rPr>
                <a:t>Randomisation</a:t>
              </a:r>
              <a:endParaRPr lang="fr-FR" sz="1200" b="1" baseline="30000" dirty="0">
                <a:solidFill>
                  <a:srgbClr val="000066"/>
                </a:solidFill>
              </a:endParaRPr>
            </a:p>
            <a:p>
              <a:pPr algn="ctr"/>
              <a:r>
                <a:rPr lang="fr-FR" sz="1200" b="1" dirty="0">
                  <a:solidFill>
                    <a:srgbClr val="000066"/>
                  </a:solidFill>
                </a:rPr>
                <a:t>1:1</a:t>
              </a:r>
            </a:p>
            <a:p>
              <a:pPr algn="ctr"/>
              <a:r>
                <a:rPr lang="fr-FR" sz="1200" b="1" dirty="0">
                  <a:solidFill>
                    <a:srgbClr val="000066"/>
                  </a:solidFill>
                </a:rPr>
                <a:t>stratifiée sur CV </a:t>
              </a:r>
            </a:p>
            <a:p>
              <a:pPr algn="ctr"/>
              <a:r>
                <a:rPr lang="fr-FR" sz="1200" b="1" dirty="0">
                  <a:solidFill>
                    <a:srgbClr val="000066"/>
                  </a:solidFill>
                </a:rPr>
                <a:t>&lt; ou &gt; 100 000 c/ml</a:t>
              </a:r>
            </a:p>
          </p:txBody>
        </p:sp>
        <p:cxnSp>
          <p:nvCxnSpPr>
            <p:cNvPr id="21" name="Connecteur droit avec flèche 20">
              <a:extLst>
                <a:ext uri="{FF2B5EF4-FFF2-40B4-BE49-F238E27FC236}">
                  <a16:creationId xmlns:a16="http://schemas.microsoft.com/office/drawing/2014/main" id="{F52F222D-7BAD-4001-81E9-DCF0C16D8699}"/>
                </a:ext>
              </a:extLst>
            </p:cNvPr>
            <p:cNvCxnSpPr/>
            <p:nvPr/>
          </p:nvCxnSpPr>
          <p:spPr bwMode="auto">
            <a:xfrm>
              <a:off x="8686169" y="2784116"/>
              <a:ext cx="0" cy="145391"/>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graphicFrame>
        <p:nvGraphicFramePr>
          <p:cNvPr id="4" name="Tableau 3"/>
          <p:cNvGraphicFramePr>
            <a:graphicFrameLocks noGrp="1"/>
          </p:cNvGraphicFramePr>
          <p:nvPr>
            <p:extLst/>
          </p:nvPr>
        </p:nvGraphicFramePr>
        <p:xfrm>
          <a:off x="190562" y="4773375"/>
          <a:ext cx="4898796" cy="1432560"/>
        </p:xfrm>
        <a:graphic>
          <a:graphicData uri="http://schemas.openxmlformats.org/drawingml/2006/table">
            <a:tbl>
              <a:tblPr firstRow="1" bandRow="1">
                <a:tableStyleId>{5C22544A-7EE6-4342-B048-85BDC9FD1C3A}</a:tableStyleId>
              </a:tblPr>
              <a:tblGrid>
                <a:gridCol w="2444354">
                  <a:extLst>
                    <a:ext uri="{9D8B030D-6E8A-4147-A177-3AD203B41FA5}">
                      <a16:colId xmlns:a16="http://schemas.microsoft.com/office/drawing/2014/main" val="20000"/>
                    </a:ext>
                  </a:extLst>
                </a:gridCol>
                <a:gridCol w="930698">
                  <a:extLst>
                    <a:ext uri="{9D8B030D-6E8A-4147-A177-3AD203B41FA5}">
                      <a16:colId xmlns:a16="http://schemas.microsoft.com/office/drawing/2014/main" val="20001"/>
                    </a:ext>
                  </a:extLst>
                </a:gridCol>
                <a:gridCol w="1523744">
                  <a:extLst>
                    <a:ext uri="{9D8B030D-6E8A-4147-A177-3AD203B41FA5}">
                      <a16:colId xmlns:a16="http://schemas.microsoft.com/office/drawing/2014/main" val="20002"/>
                    </a:ext>
                  </a:extLst>
                </a:gridCol>
              </a:tblGrid>
              <a:tr h="189638">
                <a:tc>
                  <a:txBody>
                    <a:bodyPr/>
                    <a:lstStyle/>
                    <a:p>
                      <a:endParaRPr lang="fr-FR" sz="1400" dirty="0">
                        <a:solidFill>
                          <a:srgbClr val="000066"/>
                        </a:solidFill>
                        <a:latin typeface="+mn-lt"/>
                      </a:endParaRPr>
                    </a:p>
                  </a:txBody>
                  <a:tcPr/>
                </a:tc>
                <a:tc>
                  <a:txBody>
                    <a:bodyPr/>
                    <a:lstStyle/>
                    <a:p>
                      <a:pPr algn="ctr"/>
                      <a:r>
                        <a:rPr lang="fr-FR" sz="1400" dirty="0">
                          <a:solidFill>
                            <a:schemeClr val="bg1"/>
                          </a:solidFill>
                        </a:rPr>
                        <a:t>DRV/r </a:t>
                      </a:r>
                    </a:p>
                    <a:p>
                      <a:pPr algn="ctr"/>
                      <a:r>
                        <a:rPr lang="fr-FR" sz="1400" dirty="0">
                          <a:solidFill>
                            <a:schemeClr val="bg1"/>
                          </a:solidFill>
                        </a:rPr>
                        <a:t>+ 3TC</a:t>
                      </a:r>
                      <a:endParaRPr lang="fr-FR" sz="1400" dirty="0">
                        <a:solidFill>
                          <a:schemeClr val="bg1"/>
                        </a:solidFill>
                        <a:latin typeface="+mn-lt"/>
                      </a:endParaRPr>
                    </a:p>
                  </a:txBody>
                  <a:tcPr>
                    <a:solidFill>
                      <a:srgbClr val="FF00FF"/>
                    </a:solidFill>
                  </a:tcPr>
                </a:tc>
                <a:tc>
                  <a:txBody>
                    <a:bodyPr/>
                    <a:lstStyle/>
                    <a:p>
                      <a:pPr algn="ctr"/>
                      <a:r>
                        <a:rPr lang="fr-FR" sz="1400" dirty="0">
                          <a:solidFill>
                            <a:schemeClr val="bg1"/>
                          </a:solidFill>
                        </a:rPr>
                        <a:t>DRV/r </a:t>
                      </a:r>
                      <a:br>
                        <a:rPr lang="fr-FR" sz="1400" dirty="0">
                          <a:solidFill>
                            <a:schemeClr val="bg1"/>
                          </a:solidFill>
                        </a:rPr>
                      </a:br>
                      <a:r>
                        <a:rPr lang="fr-FR" sz="1400" dirty="0">
                          <a:solidFill>
                            <a:schemeClr val="bg1"/>
                          </a:solidFill>
                        </a:rPr>
                        <a:t>+</a:t>
                      </a:r>
                      <a:r>
                        <a:rPr lang="fr-FR" sz="1400" baseline="0" dirty="0">
                          <a:solidFill>
                            <a:schemeClr val="bg1"/>
                          </a:solidFill>
                        </a:rPr>
                        <a:t> </a:t>
                      </a:r>
                      <a:r>
                        <a:rPr lang="fr-FR" sz="1400" dirty="0">
                          <a:solidFill>
                            <a:schemeClr val="bg1"/>
                          </a:solidFill>
                        </a:rPr>
                        <a:t>3TC/TDF</a:t>
                      </a:r>
                      <a:endParaRPr lang="fr-FR" sz="1400" dirty="0">
                        <a:solidFill>
                          <a:schemeClr val="bg1"/>
                        </a:solidFill>
                        <a:latin typeface="+mn-lt"/>
                      </a:endParaRPr>
                    </a:p>
                  </a:txBody>
                  <a:tcPr>
                    <a:solidFill>
                      <a:srgbClr val="0000CC"/>
                    </a:solidFill>
                  </a:tcPr>
                </a:tc>
                <a:extLst>
                  <a:ext uri="{0D108BD9-81ED-4DB2-BD59-A6C34878D82A}">
                    <a16:rowId xmlns:a16="http://schemas.microsoft.com/office/drawing/2014/main" val="10000"/>
                  </a:ext>
                </a:extLst>
              </a:tr>
              <a:tr h="189638">
                <a:tc>
                  <a:txBody>
                    <a:bodyPr/>
                    <a:lstStyle/>
                    <a:p>
                      <a:r>
                        <a:rPr lang="fr-FR" sz="1400" dirty="0">
                          <a:solidFill>
                            <a:srgbClr val="000066"/>
                          </a:solidFill>
                        </a:rPr>
                        <a:t>ITT- Tous</a:t>
                      </a:r>
                      <a:r>
                        <a:rPr lang="fr-FR" sz="1400" baseline="0" dirty="0">
                          <a:solidFill>
                            <a:srgbClr val="000066"/>
                          </a:solidFill>
                        </a:rPr>
                        <a:t> </a:t>
                      </a:r>
                      <a:r>
                        <a:rPr lang="fr-FR" sz="1400" dirty="0">
                          <a:solidFill>
                            <a:srgbClr val="000066"/>
                          </a:solidFill>
                        </a:rPr>
                        <a:t>patients</a:t>
                      </a:r>
                      <a:endParaRPr lang="fr-FR" sz="1400" dirty="0">
                        <a:solidFill>
                          <a:srgbClr val="000066"/>
                        </a:solidFill>
                        <a:latin typeface="+mn-lt"/>
                      </a:endParaRPr>
                    </a:p>
                  </a:txBody>
                  <a:tcPr/>
                </a:tc>
                <a:tc>
                  <a:txBody>
                    <a:bodyPr/>
                    <a:lstStyle/>
                    <a:p>
                      <a:pPr algn="ctr"/>
                      <a:r>
                        <a:rPr lang="fr-FR" sz="1400" dirty="0">
                          <a:solidFill>
                            <a:srgbClr val="000066"/>
                          </a:solidFill>
                        </a:rPr>
                        <a:t>93</a:t>
                      </a:r>
                      <a:endParaRPr lang="fr-FR" sz="1400" dirty="0">
                        <a:solidFill>
                          <a:srgbClr val="000066"/>
                        </a:solidFill>
                        <a:latin typeface="+mn-lt"/>
                      </a:endParaRPr>
                    </a:p>
                  </a:txBody>
                  <a:tcPr/>
                </a:tc>
                <a:tc>
                  <a:txBody>
                    <a:bodyPr/>
                    <a:lstStyle/>
                    <a:p>
                      <a:pPr algn="ctr"/>
                      <a:r>
                        <a:rPr lang="fr-FR" sz="1400" dirty="0">
                          <a:solidFill>
                            <a:srgbClr val="000066"/>
                          </a:solidFill>
                        </a:rPr>
                        <a:t>94</a:t>
                      </a:r>
                      <a:endParaRPr lang="fr-FR" sz="1400" dirty="0">
                        <a:solidFill>
                          <a:srgbClr val="000066"/>
                        </a:solidFill>
                        <a:latin typeface="+mn-lt"/>
                      </a:endParaRPr>
                    </a:p>
                  </a:txBody>
                  <a:tcPr/>
                </a:tc>
                <a:extLst>
                  <a:ext uri="{0D108BD9-81ED-4DB2-BD59-A6C34878D82A}">
                    <a16:rowId xmlns:a16="http://schemas.microsoft.com/office/drawing/2014/main" val="10001"/>
                  </a:ext>
                </a:extLst>
              </a:tr>
              <a:tr h="189638">
                <a:tc>
                  <a:txBody>
                    <a:bodyPr/>
                    <a:lstStyle/>
                    <a:p>
                      <a:r>
                        <a:rPr lang="fr-FR" sz="1400" dirty="0">
                          <a:solidFill>
                            <a:srgbClr val="000066"/>
                          </a:solidFill>
                        </a:rPr>
                        <a:t>ITT</a:t>
                      </a:r>
                      <a:r>
                        <a:rPr lang="fr-FR" sz="1400" baseline="0" dirty="0">
                          <a:solidFill>
                            <a:srgbClr val="000066"/>
                          </a:solidFill>
                        </a:rPr>
                        <a:t> </a:t>
                      </a:r>
                      <a:r>
                        <a:rPr lang="mr-IN" sz="1400" baseline="0" dirty="0">
                          <a:solidFill>
                            <a:srgbClr val="000066"/>
                          </a:solidFill>
                        </a:rPr>
                        <a:t>–</a:t>
                      </a:r>
                      <a:r>
                        <a:rPr lang="fr-FR" sz="1400" baseline="0" dirty="0">
                          <a:solidFill>
                            <a:srgbClr val="000066"/>
                          </a:solidFill>
                        </a:rPr>
                        <a:t> CV J0 &gt; 100 000 c/ml</a:t>
                      </a:r>
                      <a:endParaRPr lang="fr-FR" sz="1400" dirty="0">
                        <a:solidFill>
                          <a:srgbClr val="000066"/>
                        </a:solidFill>
                        <a:latin typeface="+mn-lt"/>
                      </a:endParaRPr>
                    </a:p>
                  </a:txBody>
                  <a:tcPr/>
                </a:tc>
                <a:tc>
                  <a:txBody>
                    <a:bodyPr/>
                    <a:lstStyle/>
                    <a:p>
                      <a:pPr algn="ctr"/>
                      <a:r>
                        <a:rPr lang="fr-FR" sz="1400" dirty="0">
                          <a:solidFill>
                            <a:srgbClr val="000066"/>
                          </a:solidFill>
                        </a:rPr>
                        <a:t>91</a:t>
                      </a:r>
                      <a:endParaRPr lang="fr-FR" sz="1400" dirty="0">
                        <a:solidFill>
                          <a:srgbClr val="000066"/>
                        </a:solidFill>
                        <a:latin typeface="+mn-lt"/>
                      </a:endParaRPr>
                    </a:p>
                  </a:txBody>
                  <a:tcPr/>
                </a:tc>
                <a:tc>
                  <a:txBody>
                    <a:bodyPr/>
                    <a:lstStyle/>
                    <a:p>
                      <a:pPr algn="ctr"/>
                      <a:r>
                        <a:rPr lang="fr-FR" sz="1400" dirty="0">
                          <a:solidFill>
                            <a:srgbClr val="000066"/>
                          </a:solidFill>
                        </a:rPr>
                        <a:t>92</a:t>
                      </a:r>
                      <a:endParaRPr lang="fr-FR" sz="1400" dirty="0">
                        <a:solidFill>
                          <a:srgbClr val="000066"/>
                        </a:solidFill>
                        <a:latin typeface="+mn-lt"/>
                      </a:endParaRPr>
                    </a:p>
                  </a:txBody>
                  <a:tcPr/>
                </a:tc>
                <a:extLst>
                  <a:ext uri="{0D108BD9-81ED-4DB2-BD59-A6C34878D82A}">
                    <a16:rowId xmlns:a16="http://schemas.microsoft.com/office/drawing/2014/main" val="10002"/>
                  </a:ext>
                </a:extLst>
              </a:tr>
              <a:tr h="189638">
                <a:tc>
                  <a:txBody>
                    <a:bodyPr/>
                    <a:lstStyle/>
                    <a:p>
                      <a:r>
                        <a:rPr lang="fr-FR" sz="1400" dirty="0">
                          <a:solidFill>
                            <a:srgbClr val="000066"/>
                          </a:solidFill>
                        </a:rPr>
                        <a:t>Per protocole</a:t>
                      </a:r>
                      <a:endParaRPr lang="fr-FR" sz="1400" dirty="0">
                        <a:solidFill>
                          <a:srgbClr val="000066"/>
                        </a:solidFill>
                        <a:latin typeface="+mn-lt"/>
                      </a:endParaRPr>
                    </a:p>
                  </a:txBody>
                  <a:tcPr/>
                </a:tc>
                <a:tc>
                  <a:txBody>
                    <a:bodyPr/>
                    <a:lstStyle/>
                    <a:p>
                      <a:pPr algn="ctr"/>
                      <a:r>
                        <a:rPr lang="fr-FR" sz="1400" dirty="0">
                          <a:solidFill>
                            <a:srgbClr val="000066"/>
                          </a:solidFill>
                        </a:rPr>
                        <a:t>100</a:t>
                      </a:r>
                      <a:endParaRPr lang="fr-FR" sz="1400" dirty="0">
                        <a:solidFill>
                          <a:srgbClr val="000066"/>
                        </a:solidFill>
                        <a:latin typeface="+mn-lt"/>
                      </a:endParaRPr>
                    </a:p>
                  </a:txBody>
                  <a:tcPr/>
                </a:tc>
                <a:tc>
                  <a:txBody>
                    <a:bodyPr/>
                    <a:lstStyle/>
                    <a:p>
                      <a:pPr algn="ctr"/>
                      <a:r>
                        <a:rPr lang="fr-FR" sz="1400" dirty="0">
                          <a:solidFill>
                            <a:srgbClr val="000066"/>
                          </a:solidFill>
                        </a:rPr>
                        <a:t>99</a:t>
                      </a:r>
                      <a:endParaRPr lang="fr-FR" sz="1400" dirty="0">
                        <a:solidFill>
                          <a:srgbClr val="000066"/>
                        </a:solidFill>
                        <a:latin typeface="+mn-lt"/>
                      </a:endParaRPr>
                    </a:p>
                  </a:txBody>
                  <a:tcPr/>
                </a:tc>
                <a:extLst>
                  <a:ext uri="{0D108BD9-81ED-4DB2-BD59-A6C34878D82A}">
                    <a16:rowId xmlns:a16="http://schemas.microsoft.com/office/drawing/2014/main" val="10003"/>
                  </a:ext>
                </a:extLst>
              </a:tr>
            </a:tbl>
          </a:graphicData>
        </a:graphic>
      </p:graphicFrame>
      <p:sp>
        <p:nvSpPr>
          <p:cNvPr id="22" name="Text Box 2"/>
          <p:cNvSpPr txBox="1">
            <a:spLocks noChangeArrowheads="1"/>
          </p:cNvSpPr>
          <p:nvPr/>
        </p:nvSpPr>
        <p:spPr bwMode="auto">
          <a:xfrm>
            <a:off x="1547813" y="4366329"/>
            <a:ext cx="2854015" cy="400110"/>
          </a:xfrm>
          <a:prstGeom prst="rect">
            <a:avLst/>
          </a:prstGeom>
          <a:noFill/>
          <a:ln w="9525">
            <a:noFill/>
            <a:miter lim="800000"/>
            <a:headEnd/>
            <a:tailEnd/>
          </a:ln>
        </p:spPr>
        <p:txBody>
          <a:bodyPr wrap="square">
            <a:spAutoFit/>
          </a:bodyPr>
          <a:lstStyle/>
          <a:p>
            <a:pPr algn="ctr"/>
            <a:r>
              <a:rPr lang="da-DK" sz="2000" b="1" dirty="0">
                <a:solidFill>
                  <a:srgbClr val="0070C0"/>
                </a:solidFill>
                <a:latin typeface="Calibri" pitchFamily="34" charset="0"/>
                <a:ea typeface="ＭＳ Ｐゴシック" pitchFamily="34" charset="-128"/>
              </a:rPr>
              <a:t>% CV &lt; 50 c/ml à S48</a:t>
            </a:r>
            <a:endParaRPr lang="fr-FR" sz="2000" b="1" dirty="0">
              <a:solidFill>
                <a:srgbClr val="0070C0"/>
              </a:solidFill>
              <a:latin typeface="Calibri" pitchFamily="34" charset="0"/>
              <a:ea typeface="ＭＳ Ｐゴシック" pitchFamily="34" charset="-128"/>
            </a:endParaRPr>
          </a:p>
        </p:txBody>
      </p:sp>
      <p:sp>
        <p:nvSpPr>
          <p:cNvPr id="23" name="Rectangle 3"/>
          <p:cNvSpPr txBox="1">
            <a:spLocks noChangeArrowheads="1"/>
          </p:cNvSpPr>
          <p:nvPr/>
        </p:nvSpPr>
        <p:spPr bwMode="auto">
          <a:xfrm>
            <a:off x="5163261" y="4558128"/>
            <a:ext cx="4022792" cy="12978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dirty="0"/>
              <a:t>Evénements indésirables les plus fréquents : gastro-intestinaux</a:t>
            </a:r>
          </a:p>
          <a:p>
            <a:pPr marL="685800" lvl="1" eaLnBrk="1" hangingPunct="1">
              <a:buFontTx/>
              <a:buChar char="-"/>
            </a:pPr>
            <a:r>
              <a:rPr lang="fr-FR" sz="1600" dirty="0"/>
              <a:t>Bithérapie : 7 %</a:t>
            </a:r>
          </a:p>
          <a:p>
            <a:pPr marL="685800" lvl="1" eaLnBrk="1" hangingPunct="1">
              <a:buFontTx/>
              <a:buChar char="-"/>
            </a:pPr>
            <a:r>
              <a:rPr lang="fr-FR" sz="1600" dirty="0"/>
              <a:t>Trithérapie : 14 %</a:t>
            </a:r>
          </a:p>
          <a:p>
            <a:pPr marL="285750" eaLnBrk="1" hangingPunct="1">
              <a:buFont typeface="Arial" panose="020B0604020202020204" pitchFamily="34" charset="0"/>
              <a:buChar char="•"/>
            </a:pPr>
            <a:r>
              <a:rPr lang="fr-FR" sz="1800" dirty="0">
                <a:latin typeface="Wingdings"/>
                <a:ea typeface="Wingdings"/>
                <a:cs typeface="Wingdings"/>
                <a:sym typeface="Wingdings"/>
              </a:rPr>
              <a:t></a:t>
            </a:r>
            <a:r>
              <a:rPr lang="fr-FR" sz="1800" dirty="0">
                <a:sym typeface="Wingdings"/>
              </a:rPr>
              <a:t> </a:t>
            </a:r>
            <a:r>
              <a:rPr lang="fr-FR" sz="1800" dirty="0"/>
              <a:t>lipides (cholestérol total, LDL-cholestérol, triglycérides) moindre dans le groupe trithérapie</a:t>
            </a:r>
          </a:p>
        </p:txBody>
      </p:sp>
      <p:sp>
        <p:nvSpPr>
          <p:cNvPr id="18" name="ZoneTexte 17">
            <a:extLst>
              <a:ext uri="{FF2B5EF4-FFF2-40B4-BE49-F238E27FC236}">
                <a16:creationId xmlns:a16="http://schemas.microsoft.com/office/drawing/2014/main" id="{4F7F9154-0EA2-4374-B918-B156EABBDAD1}"/>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100</a:t>
            </a:r>
          </a:p>
        </p:txBody>
      </p:sp>
    </p:spTree>
    <p:extLst>
      <p:ext uri="{BB962C8B-B14F-4D97-AF65-F5344CB8AC3E}">
        <p14:creationId xmlns:p14="http://schemas.microsoft.com/office/powerpoint/2010/main" val="178144267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III. Traitements antirétroviraux</a:t>
            </a:r>
            <a:br>
              <a:rPr lang="fr-FR" sz="4000" dirty="0"/>
            </a:br>
            <a:endParaRPr lang="fr-FR" sz="4000" dirty="0"/>
          </a:p>
          <a:p>
            <a:r>
              <a:rPr lang="fr-FR" sz="3200" dirty="0"/>
              <a:t>III. 2. Patients prétraités</a:t>
            </a:r>
          </a:p>
        </p:txBody>
      </p:sp>
      <p:sp>
        <p:nvSpPr>
          <p:cNvPr id="4" name="ZoneTexte 3">
            <a:extLst>
              <a:ext uri="{FF2B5EF4-FFF2-40B4-BE49-F238E27FC236}">
                <a16:creationId xmlns:a16="http://schemas.microsoft.com/office/drawing/2014/main" id="{3AF41F22-703C-43F3-B670-3C3655577A29}"/>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101</a:t>
            </a:r>
          </a:p>
        </p:txBody>
      </p:sp>
    </p:spTree>
    <p:custDataLst>
      <p:tags r:id="rId1"/>
    </p:custDataLst>
    <p:extLst>
      <p:ext uri="{BB962C8B-B14F-4D97-AF65-F5344CB8AC3E}">
        <p14:creationId xmlns:p14="http://schemas.microsoft.com/office/powerpoint/2010/main" val="3445160194"/>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600"/>
              <a:t>Switch de RPV/FTC/TDF ou de EFV/FTC/TDF vers RPV/FTC/TAF : résultats à 96 semaines</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151908"/>
            <a:ext cx="8686800" cy="468353"/>
          </a:xfrm>
        </p:spPr>
        <p:txBody>
          <a:bodyPr/>
          <a:lstStyle/>
          <a:p>
            <a:r>
              <a:rPr lang="fr-FR" sz="1800" dirty="0"/>
              <a:t>2 essais randomisés, double aveugle (Amérique du Nord, Europe)</a:t>
            </a:r>
          </a:p>
        </p:txBody>
      </p:sp>
      <p:sp>
        <p:nvSpPr>
          <p:cNvPr id="4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Mills A, CROI 2018, Abs. 504</a:t>
            </a:r>
          </a:p>
        </p:txBody>
      </p:sp>
      <p:sp>
        <p:nvSpPr>
          <p:cNvPr id="61" name="Espace réservé du contenu 2">
            <a:extLst>
              <a:ext uri="{FF2B5EF4-FFF2-40B4-BE49-F238E27FC236}">
                <a16:creationId xmlns:a16="http://schemas.microsoft.com/office/drawing/2014/main" id="{4024140F-EA89-4EF3-B639-ED75B03BBC96}"/>
              </a:ext>
            </a:extLst>
          </p:cNvPr>
          <p:cNvSpPr txBox="1">
            <a:spLocks/>
          </p:cNvSpPr>
          <p:nvPr/>
        </p:nvSpPr>
        <p:spPr bwMode="auto">
          <a:xfrm>
            <a:off x="457200" y="5310998"/>
            <a:ext cx="8507413" cy="936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kern="0" dirty="0"/>
              <a:t>Pas d’émergence de résistance détectée dans les bras RPV/FTC/TAF</a:t>
            </a:r>
          </a:p>
          <a:p>
            <a:r>
              <a:rPr lang="fr-FR" sz="1800" kern="0" dirty="0"/>
              <a:t>5 arrêts (0,7 %) pour EI liées aux ARV dans les bras RPV/FTC/TAF : diarrhée, diminution DFG, </a:t>
            </a:r>
            <a:r>
              <a:rPr lang="fr-FR" sz="1800" kern="0" dirty="0" err="1"/>
              <a:t>dysgueusie</a:t>
            </a:r>
            <a:r>
              <a:rPr lang="fr-FR" sz="1800" kern="0" dirty="0"/>
              <a:t>, prurit généralisé, vomissements et anxiété</a:t>
            </a:r>
          </a:p>
          <a:p>
            <a:r>
              <a:rPr lang="fr-FR" sz="1800" kern="0" dirty="0"/>
              <a:t>Amélioration des biomarqueurs tubulaires et de la densité minérale osseuse  dans les bras RPV/FTC/TAF</a:t>
            </a:r>
          </a:p>
        </p:txBody>
      </p:sp>
      <p:sp>
        <p:nvSpPr>
          <p:cNvPr id="2" name="ZoneTexte 1">
            <a:extLst>
              <a:ext uri="{FF2B5EF4-FFF2-40B4-BE49-F238E27FC236}">
                <a16:creationId xmlns:a16="http://schemas.microsoft.com/office/drawing/2014/main" id="{F0E0E4E1-7577-45DF-9E35-7323837BE440}"/>
              </a:ext>
            </a:extLst>
          </p:cNvPr>
          <p:cNvSpPr txBox="1"/>
          <p:nvPr/>
        </p:nvSpPr>
        <p:spPr>
          <a:xfrm>
            <a:off x="1172026" y="1526337"/>
            <a:ext cx="3163045" cy="800219"/>
          </a:xfrm>
          <a:prstGeom prst="rect">
            <a:avLst/>
          </a:prstGeom>
          <a:noFill/>
        </p:spPr>
        <p:txBody>
          <a:bodyPr wrap="none" rtlCol="0">
            <a:spAutoFit/>
          </a:bodyPr>
          <a:lstStyle/>
          <a:p>
            <a:pPr algn="ctr"/>
            <a:r>
              <a:rPr lang="fr-FR" b="1">
                <a:solidFill>
                  <a:srgbClr val="0070C0"/>
                </a:solidFill>
                <a:latin typeface="Calibri" panose="020F0502020204030204" pitchFamily="34" charset="0"/>
                <a:cs typeface="Calibri" panose="020F0502020204030204" pitchFamily="34" charset="0"/>
              </a:rPr>
              <a:t>Essai 1160</a:t>
            </a:r>
          </a:p>
          <a:p>
            <a:pPr algn="ctr"/>
            <a:r>
              <a:rPr lang="fr-FR" sz="1400"/>
              <a:t>RPV/FTC/TAF (n = 438) </a:t>
            </a:r>
            <a:br>
              <a:rPr lang="fr-FR" sz="1400"/>
            </a:br>
            <a:r>
              <a:rPr lang="fr-FR" sz="1400"/>
              <a:t>vs poursuite EFV/FTC/TDF (n = 437) </a:t>
            </a:r>
            <a:endParaRPr lang="fr-FR" sz="1400" b="1">
              <a:solidFill>
                <a:srgbClr val="0070C0"/>
              </a:solidFill>
              <a:latin typeface="Calibri" panose="020F0502020204030204" pitchFamily="34" charset="0"/>
              <a:cs typeface="Calibri" panose="020F0502020204030204" pitchFamily="34" charset="0"/>
            </a:endParaRPr>
          </a:p>
        </p:txBody>
      </p:sp>
      <p:sp>
        <p:nvSpPr>
          <p:cNvPr id="30" name="ZoneTexte 29">
            <a:extLst>
              <a:ext uri="{FF2B5EF4-FFF2-40B4-BE49-F238E27FC236}">
                <a16:creationId xmlns:a16="http://schemas.microsoft.com/office/drawing/2014/main" id="{FE8D24D0-C460-403B-92D7-3DC47CA22059}"/>
              </a:ext>
            </a:extLst>
          </p:cNvPr>
          <p:cNvSpPr txBox="1"/>
          <p:nvPr/>
        </p:nvSpPr>
        <p:spPr>
          <a:xfrm>
            <a:off x="5435832" y="1526337"/>
            <a:ext cx="3134191" cy="800219"/>
          </a:xfrm>
          <a:prstGeom prst="rect">
            <a:avLst/>
          </a:prstGeom>
          <a:noFill/>
        </p:spPr>
        <p:txBody>
          <a:bodyPr wrap="none" rtlCol="0">
            <a:spAutoFit/>
          </a:bodyPr>
          <a:lstStyle/>
          <a:p>
            <a:pPr algn="ctr"/>
            <a:r>
              <a:rPr lang="fr-FR" b="1">
                <a:solidFill>
                  <a:srgbClr val="0070C0"/>
                </a:solidFill>
                <a:latin typeface="Calibri" panose="020F0502020204030204" pitchFamily="34" charset="0"/>
                <a:cs typeface="Calibri" panose="020F0502020204030204" pitchFamily="34" charset="0"/>
              </a:rPr>
              <a:t>Essai 1216</a:t>
            </a:r>
          </a:p>
          <a:p>
            <a:pPr algn="ctr"/>
            <a:r>
              <a:rPr lang="fr-FR" sz="1400">
                <a:latin typeface="+mn-lt"/>
                <a:cs typeface="Calibri" panose="020F0502020204030204" pitchFamily="34" charset="0"/>
              </a:rPr>
              <a:t>RPV/FTC/TAF (n = 316) </a:t>
            </a:r>
            <a:br>
              <a:rPr lang="fr-FR" sz="1400">
                <a:latin typeface="+mn-lt"/>
                <a:cs typeface="Calibri" panose="020F0502020204030204" pitchFamily="34" charset="0"/>
              </a:rPr>
            </a:br>
            <a:r>
              <a:rPr lang="fr-FR" sz="1400">
                <a:latin typeface="+mn-lt"/>
                <a:cs typeface="Calibri" panose="020F0502020204030204" pitchFamily="34" charset="0"/>
              </a:rPr>
              <a:t>vs poursuite </a:t>
            </a:r>
            <a:r>
              <a:rPr lang="fr-FR" sz="1400"/>
              <a:t>RPV/FTC/TDF </a:t>
            </a:r>
            <a:r>
              <a:rPr lang="fr-FR" sz="1400">
                <a:latin typeface="+mn-lt"/>
                <a:cs typeface="Calibri" panose="020F0502020204030204" pitchFamily="34" charset="0"/>
              </a:rPr>
              <a:t>(n = 314)</a:t>
            </a:r>
            <a:endParaRPr lang="fr-FR" b="1">
              <a:solidFill>
                <a:srgbClr val="0070C0"/>
              </a:solidFill>
              <a:latin typeface="Calibri" panose="020F0502020204030204" pitchFamily="34" charset="0"/>
              <a:cs typeface="Calibri" panose="020F0502020204030204" pitchFamily="34" charset="0"/>
            </a:endParaRPr>
          </a:p>
        </p:txBody>
      </p:sp>
      <p:grpSp>
        <p:nvGrpSpPr>
          <p:cNvPr id="4" name="Groupe 3">
            <a:extLst>
              <a:ext uri="{FF2B5EF4-FFF2-40B4-BE49-F238E27FC236}">
                <a16:creationId xmlns:a16="http://schemas.microsoft.com/office/drawing/2014/main" id="{D04EA512-A961-4C09-AAB3-2DEB6C36E846}"/>
              </a:ext>
            </a:extLst>
          </p:cNvPr>
          <p:cNvGrpSpPr/>
          <p:nvPr/>
        </p:nvGrpSpPr>
        <p:grpSpPr>
          <a:xfrm>
            <a:off x="393710" y="2341770"/>
            <a:ext cx="4487559" cy="2969228"/>
            <a:chOff x="393710" y="2341770"/>
            <a:chExt cx="4487559" cy="2969228"/>
          </a:xfrm>
        </p:grpSpPr>
        <p:graphicFrame>
          <p:nvGraphicFramePr>
            <p:cNvPr id="25" name="Graphique 24">
              <a:extLst>
                <a:ext uri="{FF2B5EF4-FFF2-40B4-BE49-F238E27FC236}">
                  <a16:creationId xmlns:a16="http://schemas.microsoft.com/office/drawing/2014/main" id="{0C76A732-0BE3-4AE5-89E9-13A74ED5EC4D}"/>
                </a:ext>
              </a:extLst>
            </p:cNvPr>
            <p:cNvGraphicFramePr/>
            <p:nvPr>
              <p:extLst>
                <p:ext uri="{D42A27DB-BD31-4B8C-83A1-F6EECF244321}">
                  <p14:modId xmlns:p14="http://schemas.microsoft.com/office/powerpoint/2010/main" val="2983289814"/>
                </p:ext>
              </p:extLst>
            </p:nvPr>
          </p:nvGraphicFramePr>
          <p:xfrm>
            <a:off x="393710" y="2523629"/>
            <a:ext cx="4423558" cy="2787369"/>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Connecteur droit 5">
              <a:extLst>
                <a:ext uri="{FF2B5EF4-FFF2-40B4-BE49-F238E27FC236}">
                  <a16:creationId xmlns:a16="http://schemas.microsoft.com/office/drawing/2014/main" id="{C2FAF96E-3F21-403B-99A0-BA2E413B2DD3}"/>
                </a:ext>
              </a:extLst>
            </p:cNvPr>
            <p:cNvCxnSpPr/>
            <p:nvPr/>
          </p:nvCxnSpPr>
          <p:spPr bwMode="auto">
            <a:xfrm flipV="1">
              <a:off x="2755075" y="2400846"/>
              <a:ext cx="0" cy="2408660"/>
            </a:xfrm>
            <a:prstGeom prst="line">
              <a:avLst/>
            </a:prstGeom>
            <a:solidFill>
              <a:schemeClr val="accent1"/>
            </a:solidFill>
            <a:ln w="9525" cap="flat" cmpd="sng" algn="ctr">
              <a:solidFill>
                <a:schemeClr val="tx1"/>
              </a:solidFill>
              <a:prstDash val="sysDash"/>
              <a:round/>
              <a:headEnd type="none" w="med" len="med"/>
              <a:tailEnd type="none" w="med" len="med"/>
            </a:ln>
            <a:effectLst/>
          </p:spPr>
        </p:cxnSp>
        <p:sp>
          <p:nvSpPr>
            <p:cNvPr id="10" name="ZoneTexte 9">
              <a:extLst>
                <a:ext uri="{FF2B5EF4-FFF2-40B4-BE49-F238E27FC236}">
                  <a16:creationId xmlns:a16="http://schemas.microsoft.com/office/drawing/2014/main" id="{7C928090-2981-4009-921E-1B94CD60FEAA}"/>
                </a:ext>
              </a:extLst>
            </p:cNvPr>
            <p:cNvSpPr txBox="1"/>
            <p:nvPr/>
          </p:nvSpPr>
          <p:spPr>
            <a:xfrm>
              <a:off x="1626490" y="2357327"/>
              <a:ext cx="548548" cy="338554"/>
            </a:xfrm>
            <a:prstGeom prst="rect">
              <a:avLst/>
            </a:prstGeom>
            <a:noFill/>
          </p:spPr>
          <p:txBody>
            <a:bodyPr wrap="none" rtlCol="0">
              <a:spAutoFit/>
            </a:bodyPr>
            <a:lstStyle/>
            <a:p>
              <a:r>
                <a:rPr lang="fr-FR" sz="1600" b="1">
                  <a:solidFill>
                    <a:srgbClr val="0070C0"/>
                  </a:solidFill>
                </a:rPr>
                <a:t>S48</a:t>
              </a:r>
            </a:p>
          </p:txBody>
        </p:sp>
        <p:sp>
          <p:nvSpPr>
            <p:cNvPr id="35" name="ZoneTexte 34">
              <a:extLst>
                <a:ext uri="{FF2B5EF4-FFF2-40B4-BE49-F238E27FC236}">
                  <a16:creationId xmlns:a16="http://schemas.microsoft.com/office/drawing/2014/main" id="{1F67625F-791B-4C6B-9157-B0F64F3D5C17}"/>
                </a:ext>
              </a:extLst>
            </p:cNvPr>
            <p:cNvSpPr txBox="1"/>
            <p:nvPr/>
          </p:nvSpPr>
          <p:spPr>
            <a:xfrm>
              <a:off x="3511898" y="2357327"/>
              <a:ext cx="548548" cy="338554"/>
            </a:xfrm>
            <a:prstGeom prst="rect">
              <a:avLst/>
            </a:prstGeom>
            <a:noFill/>
          </p:spPr>
          <p:txBody>
            <a:bodyPr wrap="none" rtlCol="0">
              <a:spAutoFit/>
            </a:bodyPr>
            <a:lstStyle/>
            <a:p>
              <a:r>
                <a:rPr lang="fr-FR" sz="1600" b="1">
                  <a:solidFill>
                    <a:srgbClr val="0070C0"/>
                  </a:solidFill>
                </a:rPr>
                <a:t>S96</a:t>
              </a:r>
            </a:p>
          </p:txBody>
        </p:sp>
        <p:sp>
          <p:nvSpPr>
            <p:cNvPr id="12" name="ZoneTexte 11">
              <a:extLst>
                <a:ext uri="{FF2B5EF4-FFF2-40B4-BE49-F238E27FC236}">
                  <a16:creationId xmlns:a16="http://schemas.microsoft.com/office/drawing/2014/main" id="{F610FF68-7920-47D4-A66B-5F3723385324}"/>
                </a:ext>
              </a:extLst>
            </p:cNvPr>
            <p:cNvSpPr txBox="1"/>
            <p:nvPr/>
          </p:nvSpPr>
          <p:spPr>
            <a:xfrm>
              <a:off x="531047" y="2341770"/>
              <a:ext cx="364202" cy="276999"/>
            </a:xfrm>
            <a:prstGeom prst="rect">
              <a:avLst/>
            </a:prstGeom>
            <a:noFill/>
          </p:spPr>
          <p:txBody>
            <a:bodyPr wrap="none" rtlCol="0">
              <a:spAutoFit/>
            </a:bodyPr>
            <a:lstStyle/>
            <a:p>
              <a:r>
                <a:rPr lang="fr-FR" sz="1200" b="1"/>
                <a:t> %</a:t>
              </a:r>
            </a:p>
          </p:txBody>
        </p:sp>
        <p:sp>
          <p:nvSpPr>
            <p:cNvPr id="13" name="ZoneTexte 12">
              <a:extLst>
                <a:ext uri="{FF2B5EF4-FFF2-40B4-BE49-F238E27FC236}">
                  <a16:creationId xmlns:a16="http://schemas.microsoft.com/office/drawing/2014/main" id="{64B2B4A3-A191-4A39-90E1-42876A01D3B1}"/>
                </a:ext>
              </a:extLst>
            </p:cNvPr>
            <p:cNvSpPr txBox="1"/>
            <p:nvPr/>
          </p:nvSpPr>
          <p:spPr>
            <a:xfrm>
              <a:off x="759829" y="4807980"/>
              <a:ext cx="707245" cy="400110"/>
            </a:xfrm>
            <a:prstGeom prst="rect">
              <a:avLst/>
            </a:prstGeom>
            <a:noFill/>
          </p:spPr>
          <p:txBody>
            <a:bodyPr wrap="none" rtlCol="0">
              <a:spAutoFit/>
            </a:bodyPr>
            <a:lstStyle/>
            <a:p>
              <a:pPr algn="ctr"/>
              <a:r>
                <a:rPr lang="fr-FR" sz="1000"/>
                <a:t>CV </a:t>
              </a:r>
              <a:br>
                <a:rPr lang="fr-FR" sz="1000"/>
              </a:br>
              <a:r>
                <a:rPr lang="fr-FR" sz="1000"/>
                <a:t>&lt; 50 c/ml</a:t>
              </a:r>
            </a:p>
          </p:txBody>
        </p:sp>
        <p:sp>
          <p:nvSpPr>
            <p:cNvPr id="41" name="ZoneTexte 40">
              <a:extLst>
                <a:ext uri="{FF2B5EF4-FFF2-40B4-BE49-F238E27FC236}">
                  <a16:creationId xmlns:a16="http://schemas.microsoft.com/office/drawing/2014/main" id="{F0893823-DD7D-43CB-AC9D-124C494BD23B}"/>
                </a:ext>
              </a:extLst>
            </p:cNvPr>
            <p:cNvSpPr txBox="1"/>
            <p:nvPr/>
          </p:nvSpPr>
          <p:spPr>
            <a:xfrm>
              <a:off x="1367652" y="4807980"/>
              <a:ext cx="801823" cy="400110"/>
            </a:xfrm>
            <a:prstGeom prst="rect">
              <a:avLst/>
            </a:prstGeom>
            <a:noFill/>
          </p:spPr>
          <p:txBody>
            <a:bodyPr wrap="none" rtlCol="0">
              <a:spAutoFit/>
            </a:bodyPr>
            <a:lstStyle/>
            <a:p>
              <a:pPr algn="ctr"/>
              <a:r>
                <a:rPr lang="fr-FR" sz="1000"/>
                <a:t>Echec</a:t>
              </a:r>
            </a:p>
            <a:p>
              <a:pPr algn="ctr"/>
              <a:r>
                <a:rPr lang="fr-FR" sz="1000"/>
                <a:t>virologique</a:t>
              </a:r>
            </a:p>
          </p:txBody>
        </p:sp>
        <p:sp>
          <p:nvSpPr>
            <p:cNvPr id="42" name="ZoneTexte 41">
              <a:extLst>
                <a:ext uri="{FF2B5EF4-FFF2-40B4-BE49-F238E27FC236}">
                  <a16:creationId xmlns:a16="http://schemas.microsoft.com/office/drawing/2014/main" id="{27431EB2-45BC-4482-930A-07068659D536}"/>
                </a:ext>
              </a:extLst>
            </p:cNvPr>
            <p:cNvSpPr txBox="1"/>
            <p:nvPr/>
          </p:nvSpPr>
          <p:spPr>
            <a:xfrm>
              <a:off x="2079023" y="4807980"/>
              <a:ext cx="784189" cy="400110"/>
            </a:xfrm>
            <a:prstGeom prst="rect">
              <a:avLst/>
            </a:prstGeom>
            <a:noFill/>
          </p:spPr>
          <p:txBody>
            <a:bodyPr wrap="none" rtlCol="0">
              <a:spAutoFit/>
            </a:bodyPr>
            <a:lstStyle/>
            <a:p>
              <a:pPr algn="ctr"/>
              <a:r>
                <a:rPr lang="fr-FR" sz="1000"/>
                <a:t>Absence </a:t>
              </a:r>
              <a:br>
                <a:rPr lang="fr-FR" sz="1000"/>
              </a:br>
              <a:r>
                <a:rPr lang="fr-FR" sz="1000"/>
                <a:t>de donnée</a:t>
              </a:r>
            </a:p>
          </p:txBody>
        </p:sp>
        <p:sp>
          <p:nvSpPr>
            <p:cNvPr id="43" name="ZoneTexte 42">
              <a:extLst>
                <a:ext uri="{FF2B5EF4-FFF2-40B4-BE49-F238E27FC236}">
                  <a16:creationId xmlns:a16="http://schemas.microsoft.com/office/drawing/2014/main" id="{EF509563-0916-4E39-9A43-C76E6775C994}"/>
                </a:ext>
              </a:extLst>
            </p:cNvPr>
            <p:cNvSpPr txBox="1"/>
            <p:nvPr/>
          </p:nvSpPr>
          <p:spPr>
            <a:xfrm>
              <a:off x="2777886" y="4798945"/>
              <a:ext cx="707245" cy="400110"/>
            </a:xfrm>
            <a:prstGeom prst="rect">
              <a:avLst/>
            </a:prstGeom>
            <a:noFill/>
          </p:spPr>
          <p:txBody>
            <a:bodyPr wrap="none" rtlCol="0">
              <a:spAutoFit/>
            </a:bodyPr>
            <a:lstStyle/>
            <a:p>
              <a:pPr algn="ctr"/>
              <a:r>
                <a:rPr lang="fr-FR" sz="1000"/>
                <a:t>CV </a:t>
              </a:r>
              <a:br>
                <a:rPr lang="fr-FR" sz="1000"/>
              </a:br>
              <a:r>
                <a:rPr lang="fr-FR" sz="1000"/>
                <a:t>&lt; 50 c/ml</a:t>
              </a:r>
            </a:p>
          </p:txBody>
        </p:sp>
        <p:sp>
          <p:nvSpPr>
            <p:cNvPr id="44" name="ZoneTexte 43">
              <a:extLst>
                <a:ext uri="{FF2B5EF4-FFF2-40B4-BE49-F238E27FC236}">
                  <a16:creationId xmlns:a16="http://schemas.microsoft.com/office/drawing/2014/main" id="{5CDC008F-13F1-4A8D-A165-DF5185809718}"/>
                </a:ext>
              </a:extLst>
            </p:cNvPr>
            <p:cNvSpPr txBox="1"/>
            <p:nvPr/>
          </p:nvSpPr>
          <p:spPr>
            <a:xfrm>
              <a:off x="3385709" y="4798945"/>
              <a:ext cx="801823" cy="400110"/>
            </a:xfrm>
            <a:prstGeom prst="rect">
              <a:avLst/>
            </a:prstGeom>
            <a:noFill/>
          </p:spPr>
          <p:txBody>
            <a:bodyPr wrap="none" rtlCol="0">
              <a:spAutoFit/>
            </a:bodyPr>
            <a:lstStyle/>
            <a:p>
              <a:pPr algn="ctr"/>
              <a:r>
                <a:rPr lang="fr-FR" sz="1000"/>
                <a:t>Echec</a:t>
              </a:r>
            </a:p>
            <a:p>
              <a:pPr algn="ctr"/>
              <a:r>
                <a:rPr lang="fr-FR" sz="1000"/>
                <a:t>virologique</a:t>
              </a:r>
            </a:p>
          </p:txBody>
        </p:sp>
        <p:sp>
          <p:nvSpPr>
            <p:cNvPr id="47" name="ZoneTexte 46">
              <a:extLst>
                <a:ext uri="{FF2B5EF4-FFF2-40B4-BE49-F238E27FC236}">
                  <a16:creationId xmlns:a16="http://schemas.microsoft.com/office/drawing/2014/main" id="{A489E9C1-B3E8-441B-B92A-BEEDD687BE55}"/>
                </a:ext>
              </a:extLst>
            </p:cNvPr>
            <p:cNvSpPr txBox="1"/>
            <p:nvPr/>
          </p:nvSpPr>
          <p:spPr>
            <a:xfrm>
              <a:off x="4097080" y="4798945"/>
              <a:ext cx="784189" cy="400110"/>
            </a:xfrm>
            <a:prstGeom prst="rect">
              <a:avLst/>
            </a:prstGeom>
            <a:noFill/>
          </p:spPr>
          <p:txBody>
            <a:bodyPr wrap="none" rtlCol="0">
              <a:spAutoFit/>
            </a:bodyPr>
            <a:lstStyle/>
            <a:p>
              <a:pPr algn="ctr"/>
              <a:r>
                <a:rPr lang="fr-FR" sz="1000"/>
                <a:t>Absence </a:t>
              </a:r>
              <a:br>
                <a:rPr lang="fr-FR" sz="1000"/>
              </a:br>
              <a:r>
                <a:rPr lang="fr-FR" sz="1000"/>
                <a:t>de donnée</a:t>
              </a:r>
            </a:p>
          </p:txBody>
        </p:sp>
      </p:grpSp>
      <p:grpSp>
        <p:nvGrpSpPr>
          <p:cNvPr id="5" name="Groupe 4">
            <a:extLst>
              <a:ext uri="{FF2B5EF4-FFF2-40B4-BE49-F238E27FC236}">
                <a16:creationId xmlns:a16="http://schemas.microsoft.com/office/drawing/2014/main" id="{363A2F29-2802-4159-B23B-7A73E2CD4AB2}"/>
              </a:ext>
            </a:extLst>
          </p:cNvPr>
          <p:cNvGrpSpPr/>
          <p:nvPr/>
        </p:nvGrpSpPr>
        <p:grpSpPr>
          <a:xfrm>
            <a:off x="4647417" y="2357327"/>
            <a:ext cx="4462030" cy="2997030"/>
            <a:chOff x="4647417" y="2357327"/>
            <a:chExt cx="4462030" cy="2997030"/>
          </a:xfrm>
        </p:grpSpPr>
        <p:graphicFrame>
          <p:nvGraphicFramePr>
            <p:cNvPr id="27" name="Graphique 26">
              <a:extLst>
                <a:ext uri="{FF2B5EF4-FFF2-40B4-BE49-F238E27FC236}">
                  <a16:creationId xmlns:a16="http://schemas.microsoft.com/office/drawing/2014/main" id="{4C1DBB05-4F82-46B2-93C5-E9FA7EF40567}"/>
                </a:ext>
              </a:extLst>
            </p:cNvPr>
            <p:cNvGraphicFramePr/>
            <p:nvPr>
              <p:extLst>
                <p:ext uri="{D42A27DB-BD31-4B8C-83A1-F6EECF244321}">
                  <p14:modId xmlns:p14="http://schemas.microsoft.com/office/powerpoint/2010/main" val="3041025134"/>
                </p:ext>
              </p:extLst>
            </p:nvPr>
          </p:nvGraphicFramePr>
          <p:xfrm>
            <a:off x="4647417" y="2566988"/>
            <a:ext cx="4423558" cy="2787369"/>
          </p:xfrm>
          <a:graphic>
            <a:graphicData uri="http://schemas.openxmlformats.org/drawingml/2006/chart">
              <c:chart xmlns:c="http://schemas.openxmlformats.org/drawingml/2006/chart" xmlns:r="http://schemas.openxmlformats.org/officeDocument/2006/relationships" r:id="rId4"/>
            </a:graphicData>
          </a:graphic>
        </p:graphicFrame>
        <p:cxnSp>
          <p:nvCxnSpPr>
            <p:cNvPr id="31" name="Connecteur droit 30">
              <a:extLst>
                <a:ext uri="{FF2B5EF4-FFF2-40B4-BE49-F238E27FC236}">
                  <a16:creationId xmlns:a16="http://schemas.microsoft.com/office/drawing/2014/main" id="{7181FF5D-B1C1-4B36-AE44-BD52072142F6}"/>
                </a:ext>
              </a:extLst>
            </p:cNvPr>
            <p:cNvCxnSpPr/>
            <p:nvPr/>
          </p:nvCxnSpPr>
          <p:spPr bwMode="auto">
            <a:xfrm flipV="1">
              <a:off x="7004462" y="2424596"/>
              <a:ext cx="0" cy="2408660"/>
            </a:xfrm>
            <a:prstGeom prst="line">
              <a:avLst/>
            </a:prstGeom>
            <a:solidFill>
              <a:schemeClr val="accent1"/>
            </a:solidFill>
            <a:ln w="9525" cap="flat" cmpd="sng" algn="ctr">
              <a:solidFill>
                <a:schemeClr val="tx1"/>
              </a:solidFill>
              <a:prstDash val="sysDash"/>
              <a:round/>
              <a:headEnd type="none" w="med" len="med"/>
              <a:tailEnd type="none" w="med" len="med"/>
            </a:ln>
            <a:effectLst/>
          </p:spPr>
        </p:cxnSp>
        <p:sp>
          <p:nvSpPr>
            <p:cNvPr id="37" name="ZoneTexte 36">
              <a:extLst>
                <a:ext uri="{FF2B5EF4-FFF2-40B4-BE49-F238E27FC236}">
                  <a16:creationId xmlns:a16="http://schemas.microsoft.com/office/drawing/2014/main" id="{C3EB5128-18A8-4AB1-ADCB-883E43FE65E1}"/>
                </a:ext>
              </a:extLst>
            </p:cNvPr>
            <p:cNvSpPr txBox="1"/>
            <p:nvPr/>
          </p:nvSpPr>
          <p:spPr>
            <a:xfrm>
              <a:off x="5790747" y="2357327"/>
              <a:ext cx="548548" cy="338554"/>
            </a:xfrm>
            <a:prstGeom prst="rect">
              <a:avLst/>
            </a:prstGeom>
            <a:noFill/>
          </p:spPr>
          <p:txBody>
            <a:bodyPr wrap="none" rtlCol="0">
              <a:spAutoFit/>
            </a:bodyPr>
            <a:lstStyle/>
            <a:p>
              <a:r>
                <a:rPr lang="fr-FR" sz="1600" b="1">
                  <a:solidFill>
                    <a:srgbClr val="0070C0"/>
                  </a:solidFill>
                </a:rPr>
                <a:t>S48</a:t>
              </a:r>
            </a:p>
          </p:txBody>
        </p:sp>
        <p:sp>
          <p:nvSpPr>
            <p:cNvPr id="38" name="ZoneTexte 37">
              <a:extLst>
                <a:ext uri="{FF2B5EF4-FFF2-40B4-BE49-F238E27FC236}">
                  <a16:creationId xmlns:a16="http://schemas.microsoft.com/office/drawing/2014/main" id="{304E36AD-B4B0-4BAC-A0C0-81586E8DB3E0}"/>
                </a:ext>
              </a:extLst>
            </p:cNvPr>
            <p:cNvSpPr txBox="1"/>
            <p:nvPr/>
          </p:nvSpPr>
          <p:spPr>
            <a:xfrm>
              <a:off x="7676155" y="2357327"/>
              <a:ext cx="548548" cy="338554"/>
            </a:xfrm>
            <a:prstGeom prst="rect">
              <a:avLst/>
            </a:prstGeom>
            <a:noFill/>
          </p:spPr>
          <p:txBody>
            <a:bodyPr wrap="none" rtlCol="0">
              <a:spAutoFit/>
            </a:bodyPr>
            <a:lstStyle/>
            <a:p>
              <a:r>
                <a:rPr lang="fr-FR" sz="1600" b="1">
                  <a:solidFill>
                    <a:srgbClr val="0070C0"/>
                  </a:solidFill>
                </a:rPr>
                <a:t>S96</a:t>
              </a:r>
            </a:p>
          </p:txBody>
        </p:sp>
        <p:sp>
          <p:nvSpPr>
            <p:cNvPr id="48" name="ZoneTexte 47">
              <a:extLst>
                <a:ext uri="{FF2B5EF4-FFF2-40B4-BE49-F238E27FC236}">
                  <a16:creationId xmlns:a16="http://schemas.microsoft.com/office/drawing/2014/main" id="{C96DFA3E-A627-4FD6-8756-4414393787F4}"/>
                </a:ext>
              </a:extLst>
            </p:cNvPr>
            <p:cNvSpPr txBox="1"/>
            <p:nvPr/>
          </p:nvSpPr>
          <p:spPr>
            <a:xfrm>
              <a:off x="4978071" y="4839692"/>
              <a:ext cx="707245" cy="400110"/>
            </a:xfrm>
            <a:prstGeom prst="rect">
              <a:avLst/>
            </a:prstGeom>
            <a:noFill/>
          </p:spPr>
          <p:txBody>
            <a:bodyPr wrap="none" rtlCol="0">
              <a:spAutoFit/>
            </a:bodyPr>
            <a:lstStyle/>
            <a:p>
              <a:pPr algn="ctr"/>
              <a:r>
                <a:rPr lang="fr-FR" sz="1000"/>
                <a:t>CV </a:t>
              </a:r>
              <a:br>
                <a:rPr lang="fr-FR" sz="1000"/>
              </a:br>
              <a:r>
                <a:rPr lang="fr-FR" sz="1000"/>
                <a:t>&lt; 50 c/ml</a:t>
              </a:r>
            </a:p>
          </p:txBody>
        </p:sp>
        <p:sp>
          <p:nvSpPr>
            <p:cNvPr id="50" name="ZoneTexte 49">
              <a:extLst>
                <a:ext uri="{FF2B5EF4-FFF2-40B4-BE49-F238E27FC236}">
                  <a16:creationId xmlns:a16="http://schemas.microsoft.com/office/drawing/2014/main" id="{CE2E99B3-74A8-4383-9196-E5DA9C60D003}"/>
                </a:ext>
              </a:extLst>
            </p:cNvPr>
            <p:cNvSpPr txBox="1"/>
            <p:nvPr/>
          </p:nvSpPr>
          <p:spPr>
            <a:xfrm>
              <a:off x="5585894" y="4839692"/>
              <a:ext cx="801823" cy="400110"/>
            </a:xfrm>
            <a:prstGeom prst="rect">
              <a:avLst/>
            </a:prstGeom>
            <a:noFill/>
          </p:spPr>
          <p:txBody>
            <a:bodyPr wrap="none" rtlCol="0">
              <a:spAutoFit/>
            </a:bodyPr>
            <a:lstStyle/>
            <a:p>
              <a:pPr algn="ctr"/>
              <a:r>
                <a:rPr lang="fr-FR" sz="1000"/>
                <a:t>Echec</a:t>
              </a:r>
            </a:p>
            <a:p>
              <a:pPr algn="ctr"/>
              <a:r>
                <a:rPr lang="fr-FR" sz="1000"/>
                <a:t>virologique</a:t>
              </a:r>
            </a:p>
          </p:txBody>
        </p:sp>
        <p:sp>
          <p:nvSpPr>
            <p:cNvPr id="51" name="ZoneTexte 50">
              <a:extLst>
                <a:ext uri="{FF2B5EF4-FFF2-40B4-BE49-F238E27FC236}">
                  <a16:creationId xmlns:a16="http://schemas.microsoft.com/office/drawing/2014/main" id="{DDFB3B07-C673-436E-8D3B-CA54AD4215C4}"/>
                </a:ext>
              </a:extLst>
            </p:cNvPr>
            <p:cNvSpPr txBox="1"/>
            <p:nvPr/>
          </p:nvSpPr>
          <p:spPr>
            <a:xfrm>
              <a:off x="6297265" y="4839692"/>
              <a:ext cx="784189" cy="400110"/>
            </a:xfrm>
            <a:prstGeom prst="rect">
              <a:avLst/>
            </a:prstGeom>
            <a:noFill/>
          </p:spPr>
          <p:txBody>
            <a:bodyPr wrap="none" rtlCol="0">
              <a:spAutoFit/>
            </a:bodyPr>
            <a:lstStyle/>
            <a:p>
              <a:pPr algn="ctr"/>
              <a:r>
                <a:rPr lang="fr-FR" sz="1000"/>
                <a:t>Absence </a:t>
              </a:r>
              <a:br>
                <a:rPr lang="fr-FR" sz="1000"/>
              </a:br>
              <a:r>
                <a:rPr lang="fr-FR" sz="1000"/>
                <a:t>de donnée</a:t>
              </a:r>
            </a:p>
          </p:txBody>
        </p:sp>
        <p:sp>
          <p:nvSpPr>
            <p:cNvPr id="52" name="ZoneTexte 51">
              <a:extLst>
                <a:ext uri="{FF2B5EF4-FFF2-40B4-BE49-F238E27FC236}">
                  <a16:creationId xmlns:a16="http://schemas.microsoft.com/office/drawing/2014/main" id="{EAC72A38-4ACF-41B9-AEB4-660E21179A5C}"/>
                </a:ext>
              </a:extLst>
            </p:cNvPr>
            <p:cNvSpPr txBox="1"/>
            <p:nvPr/>
          </p:nvSpPr>
          <p:spPr>
            <a:xfrm>
              <a:off x="7006064" y="4807004"/>
              <a:ext cx="707245" cy="400110"/>
            </a:xfrm>
            <a:prstGeom prst="rect">
              <a:avLst/>
            </a:prstGeom>
            <a:noFill/>
          </p:spPr>
          <p:txBody>
            <a:bodyPr wrap="none" rtlCol="0">
              <a:spAutoFit/>
            </a:bodyPr>
            <a:lstStyle/>
            <a:p>
              <a:pPr algn="ctr"/>
              <a:r>
                <a:rPr lang="fr-FR" sz="1000"/>
                <a:t>CV </a:t>
              </a:r>
              <a:br>
                <a:rPr lang="fr-FR" sz="1000"/>
              </a:br>
              <a:r>
                <a:rPr lang="fr-FR" sz="1000"/>
                <a:t>&lt; 50 c/ml</a:t>
              </a:r>
            </a:p>
          </p:txBody>
        </p:sp>
        <p:sp>
          <p:nvSpPr>
            <p:cNvPr id="53" name="ZoneTexte 52">
              <a:extLst>
                <a:ext uri="{FF2B5EF4-FFF2-40B4-BE49-F238E27FC236}">
                  <a16:creationId xmlns:a16="http://schemas.microsoft.com/office/drawing/2014/main" id="{6ECAC993-CD25-4B3F-9A8E-C072FCA00231}"/>
                </a:ext>
              </a:extLst>
            </p:cNvPr>
            <p:cNvSpPr txBox="1"/>
            <p:nvPr/>
          </p:nvSpPr>
          <p:spPr>
            <a:xfrm>
              <a:off x="7613887" y="4807004"/>
              <a:ext cx="801823" cy="400110"/>
            </a:xfrm>
            <a:prstGeom prst="rect">
              <a:avLst/>
            </a:prstGeom>
            <a:noFill/>
          </p:spPr>
          <p:txBody>
            <a:bodyPr wrap="none" rtlCol="0">
              <a:spAutoFit/>
            </a:bodyPr>
            <a:lstStyle/>
            <a:p>
              <a:pPr algn="ctr"/>
              <a:r>
                <a:rPr lang="fr-FR" sz="1000"/>
                <a:t>Echec</a:t>
              </a:r>
            </a:p>
            <a:p>
              <a:pPr algn="ctr"/>
              <a:r>
                <a:rPr lang="fr-FR" sz="1000"/>
                <a:t>virologique</a:t>
              </a:r>
            </a:p>
          </p:txBody>
        </p:sp>
        <p:sp>
          <p:nvSpPr>
            <p:cNvPr id="54" name="ZoneTexte 53">
              <a:extLst>
                <a:ext uri="{FF2B5EF4-FFF2-40B4-BE49-F238E27FC236}">
                  <a16:creationId xmlns:a16="http://schemas.microsoft.com/office/drawing/2014/main" id="{36FCCFFE-FB04-472F-8ACE-14F82C4F7DA5}"/>
                </a:ext>
              </a:extLst>
            </p:cNvPr>
            <p:cNvSpPr txBox="1"/>
            <p:nvPr/>
          </p:nvSpPr>
          <p:spPr>
            <a:xfrm>
              <a:off x="8325258" y="4807004"/>
              <a:ext cx="784189" cy="400110"/>
            </a:xfrm>
            <a:prstGeom prst="rect">
              <a:avLst/>
            </a:prstGeom>
            <a:noFill/>
          </p:spPr>
          <p:txBody>
            <a:bodyPr wrap="none" rtlCol="0">
              <a:spAutoFit/>
            </a:bodyPr>
            <a:lstStyle/>
            <a:p>
              <a:pPr algn="ctr"/>
              <a:r>
                <a:rPr lang="fr-FR" sz="1000"/>
                <a:t>Absence </a:t>
              </a:r>
              <a:br>
                <a:rPr lang="fr-FR" sz="1000"/>
              </a:br>
              <a:r>
                <a:rPr lang="fr-FR" sz="1000"/>
                <a:t>de donnée</a:t>
              </a:r>
            </a:p>
          </p:txBody>
        </p:sp>
        <p:sp>
          <p:nvSpPr>
            <p:cNvPr id="32" name="ZoneTexte 31">
              <a:extLst>
                <a:ext uri="{FF2B5EF4-FFF2-40B4-BE49-F238E27FC236}">
                  <a16:creationId xmlns:a16="http://schemas.microsoft.com/office/drawing/2014/main" id="{F610FF68-7920-47D4-A66B-5F3723385324}"/>
                </a:ext>
              </a:extLst>
            </p:cNvPr>
            <p:cNvSpPr txBox="1"/>
            <p:nvPr/>
          </p:nvSpPr>
          <p:spPr>
            <a:xfrm>
              <a:off x="4785902" y="2418882"/>
              <a:ext cx="364202" cy="276999"/>
            </a:xfrm>
            <a:prstGeom prst="rect">
              <a:avLst/>
            </a:prstGeom>
            <a:noFill/>
          </p:spPr>
          <p:txBody>
            <a:bodyPr wrap="none" rtlCol="0">
              <a:spAutoFit/>
            </a:bodyPr>
            <a:lstStyle/>
            <a:p>
              <a:r>
                <a:rPr lang="fr-FR" sz="1200" b="1"/>
                <a:t> %</a:t>
              </a:r>
            </a:p>
          </p:txBody>
        </p:sp>
      </p:grpSp>
      <p:sp>
        <p:nvSpPr>
          <p:cNvPr id="33" name="ZoneTexte 32">
            <a:extLst>
              <a:ext uri="{FF2B5EF4-FFF2-40B4-BE49-F238E27FC236}">
                <a16:creationId xmlns:a16="http://schemas.microsoft.com/office/drawing/2014/main" id="{F1030A21-951A-442A-8DB4-6940BC99BDC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102</a:t>
            </a:r>
          </a:p>
        </p:txBody>
      </p:sp>
    </p:spTree>
    <p:extLst>
      <p:ext uri="{BB962C8B-B14F-4D97-AF65-F5344CB8AC3E}">
        <p14:creationId xmlns:p14="http://schemas.microsoft.com/office/powerpoint/2010/main" val="94966792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600"/>
              <a:t>Essai GS-US-292-1825 : EVG/c/FTC/TAF chez </a:t>
            </a:r>
            <a:br>
              <a:rPr lang="fr-FR" sz="2600"/>
            </a:br>
            <a:r>
              <a:rPr lang="fr-FR" sz="2600"/>
              <a:t>des adultes VIH+ en hémodialyse chronique (1)</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24170" y="1323347"/>
            <a:ext cx="8507413" cy="376660"/>
          </a:xfrm>
        </p:spPr>
        <p:txBody>
          <a:bodyPr/>
          <a:lstStyle/>
          <a:p>
            <a:r>
              <a:rPr lang="fr-FR" sz="1600" dirty="0"/>
              <a:t>Essai de switch vers E/C/F/TAF, </a:t>
            </a:r>
            <a:r>
              <a:rPr lang="fr-FR" sz="1600" dirty="0" err="1"/>
              <a:t>monobras</a:t>
            </a:r>
            <a:r>
              <a:rPr lang="fr-FR" sz="1600" dirty="0"/>
              <a:t>, multicentrique (Amérique du Nord, Europe)</a:t>
            </a:r>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err="1">
                <a:solidFill>
                  <a:srgbClr val="0070C0"/>
                </a:solidFill>
              </a:rPr>
              <a:t>Eron</a:t>
            </a:r>
            <a:r>
              <a:rPr lang="en-GB" sz="1200" i="1">
                <a:solidFill>
                  <a:srgbClr val="0070C0"/>
                </a:solidFill>
              </a:rPr>
              <a:t> J, CROI 2018, Abs. 732</a:t>
            </a:r>
          </a:p>
        </p:txBody>
      </p:sp>
      <p:grpSp>
        <p:nvGrpSpPr>
          <p:cNvPr id="2" name="Groupe 1">
            <a:extLst>
              <a:ext uri="{FF2B5EF4-FFF2-40B4-BE49-F238E27FC236}">
                <a16:creationId xmlns:a16="http://schemas.microsoft.com/office/drawing/2014/main" id="{3FF59B41-8B34-461F-9E3F-35398CF71647}"/>
              </a:ext>
            </a:extLst>
          </p:cNvPr>
          <p:cNvGrpSpPr/>
          <p:nvPr/>
        </p:nvGrpSpPr>
        <p:grpSpPr>
          <a:xfrm>
            <a:off x="310631" y="1783330"/>
            <a:ext cx="7775687" cy="2402193"/>
            <a:chOff x="310631" y="1783330"/>
            <a:chExt cx="7775687" cy="2402193"/>
          </a:xfrm>
        </p:grpSpPr>
        <p:sp>
          <p:nvSpPr>
            <p:cNvPr id="47" name="Line 6">
              <a:extLst>
                <a:ext uri="{FF2B5EF4-FFF2-40B4-BE49-F238E27FC236}">
                  <a16:creationId xmlns:a16="http://schemas.microsoft.com/office/drawing/2014/main" id="{F7478F0B-4827-4688-9124-303FCC02354D}"/>
                </a:ext>
              </a:extLst>
            </p:cNvPr>
            <p:cNvSpPr>
              <a:spLocks noChangeShapeType="1"/>
            </p:cNvSpPr>
            <p:nvPr/>
          </p:nvSpPr>
          <p:spPr bwMode="auto">
            <a:xfrm>
              <a:off x="3628775" y="3276477"/>
              <a:ext cx="348428" cy="0"/>
            </a:xfrm>
            <a:prstGeom prst="line">
              <a:avLst/>
            </a:prstGeom>
            <a:noFill/>
            <a:ln w="19050">
              <a:solidFill>
                <a:srgbClr val="0070C0"/>
              </a:solidFill>
              <a:round/>
              <a:headEnd/>
              <a:tailEnd/>
            </a:ln>
          </p:spPr>
          <p:txBody>
            <a:bodyPr/>
            <a:lstStyle/>
            <a:p>
              <a:endParaRPr lang="fr-FR"/>
            </a:p>
          </p:txBody>
        </p:sp>
        <p:sp>
          <p:nvSpPr>
            <p:cNvPr id="48" name="Text Box 36">
              <a:extLst>
                <a:ext uri="{FF2B5EF4-FFF2-40B4-BE49-F238E27FC236}">
                  <a16:creationId xmlns:a16="http://schemas.microsoft.com/office/drawing/2014/main" id="{12BAE36C-65CD-4D2C-B043-515FDE04C2C1}"/>
                </a:ext>
              </a:extLst>
            </p:cNvPr>
            <p:cNvSpPr txBox="1">
              <a:spLocks noChangeArrowheads="1"/>
            </p:cNvSpPr>
            <p:nvPr/>
          </p:nvSpPr>
          <p:spPr bwMode="auto">
            <a:xfrm>
              <a:off x="4859214" y="1783330"/>
              <a:ext cx="2211430" cy="276999"/>
            </a:xfrm>
            <a:prstGeom prst="rect">
              <a:avLst/>
            </a:prstGeom>
            <a:noFill/>
            <a:ln w="9525">
              <a:noFill/>
              <a:miter lim="800000"/>
              <a:headEnd/>
              <a:tailEnd/>
            </a:ln>
          </p:spPr>
          <p:txBody>
            <a:bodyPr>
              <a:spAutoFit/>
            </a:bodyPr>
            <a:lstStyle/>
            <a:p>
              <a:pPr algn="ctr"/>
              <a:r>
                <a:rPr lang="fr-FR" sz="1200" b="1" dirty="0">
                  <a:solidFill>
                    <a:srgbClr val="CC0000"/>
                  </a:solidFill>
                  <a:ea typeface="MS PGothic" pitchFamily="34" charset="-128"/>
                </a:rPr>
                <a:t>Critère principal</a:t>
              </a:r>
            </a:p>
          </p:txBody>
        </p:sp>
        <p:sp>
          <p:nvSpPr>
            <p:cNvPr id="50" name="TextBox 11">
              <a:extLst>
                <a:ext uri="{FF2B5EF4-FFF2-40B4-BE49-F238E27FC236}">
                  <a16:creationId xmlns:a16="http://schemas.microsoft.com/office/drawing/2014/main" id="{D7F62FB6-6B0A-49FB-9B31-F85098839EFD}"/>
                </a:ext>
              </a:extLst>
            </p:cNvPr>
            <p:cNvSpPr txBox="1">
              <a:spLocks noChangeArrowheads="1"/>
            </p:cNvSpPr>
            <p:nvPr/>
          </p:nvSpPr>
          <p:spPr bwMode="auto">
            <a:xfrm>
              <a:off x="3425383" y="2251960"/>
              <a:ext cx="1038225" cy="261610"/>
            </a:xfrm>
            <a:prstGeom prst="rect">
              <a:avLst/>
            </a:prstGeom>
            <a:noFill/>
            <a:ln w="9525">
              <a:noFill/>
              <a:miter lim="800000"/>
              <a:headEnd/>
              <a:tailEnd/>
            </a:ln>
          </p:spPr>
          <p:txBody>
            <a:bodyPr>
              <a:spAutoFit/>
            </a:bodyPr>
            <a:lstStyle/>
            <a:p>
              <a:pPr algn="ctr"/>
              <a:r>
                <a:rPr lang="fr-FR" altLang="en-US" sz="1100" b="1">
                  <a:ea typeface="MS PGothic" pitchFamily="34" charset="-128"/>
                </a:rPr>
                <a:t>J1</a:t>
              </a:r>
            </a:p>
          </p:txBody>
        </p:sp>
        <p:cxnSp>
          <p:nvCxnSpPr>
            <p:cNvPr id="51" name="Straight Connector 43">
              <a:extLst>
                <a:ext uri="{FF2B5EF4-FFF2-40B4-BE49-F238E27FC236}">
                  <a16:creationId xmlns:a16="http://schemas.microsoft.com/office/drawing/2014/main" id="{C6FCF306-7102-4DE5-ACA1-B29C09D9D0BE}"/>
                </a:ext>
              </a:extLst>
            </p:cNvPr>
            <p:cNvCxnSpPr>
              <a:cxnSpLocks/>
            </p:cNvCxnSpPr>
            <p:nvPr/>
          </p:nvCxnSpPr>
          <p:spPr bwMode="auto">
            <a:xfrm>
              <a:off x="3943154" y="2636923"/>
              <a:ext cx="3833300" cy="0"/>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2" name="Isosceles Triangle 19">
              <a:extLst>
                <a:ext uri="{FF2B5EF4-FFF2-40B4-BE49-F238E27FC236}">
                  <a16:creationId xmlns:a16="http://schemas.microsoft.com/office/drawing/2014/main" id="{A73CC435-CF99-405E-8C44-4A05B6B8F63C}"/>
                </a:ext>
              </a:extLst>
            </p:cNvPr>
            <p:cNvSpPr/>
            <p:nvPr/>
          </p:nvSpPr>
          <p:spPr bwMode="auto">
            <a:xfrm flipV="1">
              <a:off x="5867204" y="2052723"/>
              <a:ext cx="182562" cy="228600"/>
            </a:xfrm>
            <a:prstGeom prst="triangle">
              <a:avLst/>
            </a:prstGeom>
            <a:solidFill>
              <a:srgbClr val="CC00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lnSpc>
                  <a:spcPct val="90000"/>
                </a:lnSpc>
                <a:spcBef>
                  <a:spcPts val="0"/>
                </a:spcBef>
                <a:spcAft>
                  <a:spcPts val="0"/>
                </a:spcAft>
                <a:defRPr/>
              </a:pPr>
              <a:endParaRPr lang="fr-FR">
                <a:solidFill>
                  <a:prstClr val="white"/>
                </a:solidFill>
              </a:endParaRPr>
            </a:p>
          </p:txBody>
        </p:sp>
        <p:sp>
          <p:nvSpPr>
            <p:cNvPr id="53" name="Rectangle : coins arrondis 52">
              <a:extLst>
                <a:ext uri="{FF2B5EF4-FFF2-40B4-BE49-F238E27FC236}">
                  <a16:creationId xmlns:a16="http://schemas.microsoft.com/office/drawing/2014/main" id="{AE72C2BE-A606-43F2-9E4D-B421939FB2AB}"/>
                </a:ext>
              </a:extLst>
            </p:cNvPr>
            <p:cNvSpPr/>
            <p:nvPr/>
          </p:nvSpPr>
          <p:spPr bwMode="auto">
            <a:xfrm>
              <a:off x="3977203" y="2835902"/>
              <a:ext cx="3839952" cy="814524"/>
            </a:xfrm>
            <a:prstGeom prst="roundRect">
              <a:avLst/>
            </a:prstGeom>
            <a:solidFill>
              <a:srgbClr val="7030A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30000"/>
                </a:lnSpc>
                <a:spcBef>
                  <a:spcPct val="20000"/>
                </a:spcBef>
                <a:buClr>
                  <a:srgbClr val="990000"/>
                </a:buClr>
                <a:buSzPct val="120000"/>
                <a:defRPr/>
              </a:pPr>
              <a:r>
                <a:rPr lang="fr-FR" sz="1400" b="1" dirty="0">
                  <a:solidFill>
                    <a:srgbClr val="FFFFFF"/>
                  </a:solidFill>
                  <a:ea typeface="MS Mincho" pitchFamily="49" charset="-128"/>
                  <a:cs typeface="Arial" charset="0"/>
                </a:rPr>
                <a:t>EVG/c/FTC/TAF qd</a:t>
              </a:r>
              <a:endParaRPr lang="fr-FR" sz="1400" b="1" baseline="30000" dirty="0">
                <a:solidFill>
                  <a:srgbClr val="FFFFFF"/>
                </a:solidFill>
                <a:ea typeface="MS Mincho" pitchFamily="49" charset="-128"/>
                <a:cs typeface="Arial" charset="0"/>
              </a:endParaRPr>
            </a:p>
          </p:txBody>
        </p:sp>
        <p:sp>
          <p:nvSpPr>
            <p:cNvPr id="55" name="Right Bracket 5">
              <a:extLst>
                <a:ext uri="{FF2B5EF4-FFF2-40B4-BE49-F238E27FC236}">
                  <a16:creationId xmlns:a16="http://schemas.microsoft.com/office/drawing/2014/main" id="{468EEC35-81FC-4FB4-B852-48928C426DA8}"/>
                </a:ext>
              </a:extLst>
            </p:cNvPr>
            <p:cNvSpPr/>
            <p:nvPr/>
          </p:nvSpPr>
          <p:spPr bwMode="auto">
            <a:xfrm rot="5400000">
              <a:off x="5793318" y="648647"/>
              <a:ext cx="132972" cy="3833300"/>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56" name="TextBox 11">
              <a:extLst>
                <a:ext uri="{FF2B5EF4-FFF2-40B4-BE49-F238E27FC236}">
                  <a16:creationId xmlns:a16="http://schemas.microsoft.com/office/drawing/2014/main" id="{1F1CBAA2-1202-426D-81C0-A94FB9490B99}"/>
                </a:ext>
              </a:extLst>
            </p:cNvPr>
            <p:cNvSpPr txBox="1">
              <a:spLocks noChangeArrowheads="1"/>
            </p:cNvSpPr>
            <p:nvPr/>
          </p:nvSpPr>
          <p:spPr bwMode="auto">
            <a:xfrm>
              <a:off x="7479893" y="2251960"/>
              <a:ext cx="606425" cy="261610"/>
            </a:xfrm>
            <a:prstGeom prst="rect">
              <a:avLst/>
            </a:prstGeom>
            <a:noFill/>
            <a:ln w="9525">
              <a:noFill/>
              <a:miter lim="800000"/>
              <a:headEnd/>
              <a:tailEnd/>
            </a:ln>
          </p:spPr>
          <p:txBody>
            <a:bodyPr>
              <a:spAutoFit/>
            </a:bodyPr>
            <a:lstStyle/>
            <a:p>
              <a:pPr algn="ctr"/>
              <a:r>
                <a:rPr lang="fr-FR" altLang="en-US" sz="1100" b="1">
                  <a:ea typeface="MS PGothic" pitchFamily="34" charset="-128"/>
                </a:rPr>
                <a:t>S96</a:t>
              </a:r>
            </a:p>
          </p:txBody>
        </p:sp>
        <p:sp>
          <p:nvSpPr>
            <p:cNvPr id="57" name="Right Bracket 36">
              <a:extLst>
                <a:ext uri="{FF2B5EF4-FFF2-40B4-BE49-F238E27FC236}">
                  <a16:creationId xmlns:a16="http://schemas.microsoft.com/office/drawing/2014/main" id="{BA2CCDDE-E2A9-48AD-A81A-DB2B8319E837}"/>
                </a:ext>
              </a:extLst>
            </p:cNvPr>
            <p:cNvSpPr/>
            <p:nvPr/>
          </p:nvSpPr>
          <p:spPr bwMode="auto">
            <a:xfrm rot="5400000">
              <a:off x="4879174" y="1562792"/>
              <a:ext cx="132971" cy="2005012"/>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58" name="TextBox 11">
              <a:extLst>
                <a:ext uri="{FF2B5EF4-FFF2-40B4-BE49-F238E27FC236}">
                  <a16:creationId xmlns:a16="http://schemas.microsoft.com/office/drawing/2014/main" id="{D38D3168-52F1-4B11-B850-C143B07E4C8A}"/>
                </a:ext>
              </a:extLst>
            </p:cNvPr>
            <p:cNvSpPr txBox="1">
              <a:spLocks noChangeArrowheads="1"/>
            </p:cNvSpPr>
            <p:nvPr/>
          </p:nvSpPr>
          <p:spPr bwMode="auto">
            <a:xfrm>
              <a:off x="5675394" y="2251960"/>
              <a:ext cx="585788" cy="261610"/>
            </a:xfrm>
            <a:prstGeom prst="rect">
              <a:avLst/>
            </a:prstGeom>
            <a:noFill/>
            <a:ln w="9525">
              <a:noFill/>
              <a:miter lim="800000"/>
              <a:headEnd/>
              <a:tailEnd/>
            </a:ln>
          </p:spPr>
          <p:txBody>
            <a:bodyPr>
              <a:spAutoFit/>
            </a:bodyPr>
            <a:lstStyle/>
            <a:p>
              <a:pPr algn="ctr"/>
              <a:r>
                <a:rPr lang="fr-FR" altLang="en-US" sz="1100" b="1">
                  <a:ea typeface="MS PGothic" pitchFamily="34" charset="-128"/>
                </a:rPr>
                <a:t>S48</a:t>
              </a:r>
            </a:p>
          </p:txBody>
        </p:sp>
        <p:sp>
          <p:nvSpPr>
            <p:cNvPr id="59" name="TextBox 21">
              <a:extLst>
                <a:ext uri="{FF2B5EF4-FFF2-40B4-BE49-F238E27FC236}">
                  <a16:creationId xmlns:a16="http://schemas.microsoft.com/office/drawing/2014/main" id="{98A3F04E-ABDA-4873-9630-459FF46C2480}"/>
                </a:ext>
              </a:extLst>
            </p:cNvPr>
            <p:cNvSpPr txBox="1">
              <a:spLocks noChangeArrowheads="1"/>
            </p:cNvSpPr>
            <p:nvPr/>
          </p:nvSpPr>
          <p:spPr bwMode="auto">
            <a:xfrm>
              <a:off x="310631" y="2388368"/>
              <a:ext cx="3396836" cy="1797155"/>
            </a:xfrm>
            <a:prstGeom prst="roundRect">
              <a:avLst>
                <a:gd name="adj" fmla="val 13225"/>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nSpc>
                  <a:spcPct val="110000"/>
                </a:lnSpc>
                <a:defRPr/>
              </a:pPr>
              <a:r>
                <a:rPr lang="fr-FR" sz="1400" b="1" dirty="0">
                  <a:solidFill>
                    <a:srgbClr val="000066"/>
                  </a:solidFill>
                </a:rPr>
                <a:t>55 patients VIH+</a:t>
              </a:r>
            </a:p>
            <a:p>
              <a:pPr marL="285750" indent="-285750">
                <a:lnSpc>
                  <a:spcPct val="110000"/>
                </a:lnSpc>
                <a:buFont typeface="Arial" panose="020B0604020202020204" pitchFamily="34" charset="0"/>
                <a:buChar char="•"/>
                <a:defRPr/>
              </a:pPr>
              <a:r>
                <a:rPr lang="fr-FR" sz="1300" b="1" dirty="0">
                  <a:solidFill>
                    <a:srgbClr val="000066"/>
                  </a:solidFill>
                </a:rPr>
                <a:t>CV &lt; 50 c/ml sous ARV</a:t>
              </a:r>
            </a:p>
            <a:p>
              <a:pPr marL="285750" indent="-285750">
                <a:lnSpc>
                  <a:spcPct val="110000"/>
                </a:lnSpc>
                <a:buFont typeface="Arial" panose="020B0604020202020204" pitchFamily="34" charset="0"/>
                <a:buChar char="•"/>
                <a:defRPr/>
              </a:pPr>
              <a:r>
                <a:rPr lang="fr-FR" sz="1300" b="1" dirty="0" err="1">
                  <a:solidFill>
                    <a:srgbClr val="000066"/>
                  </a:solidFill>
                </a:rPr>
                <a:t>DFGe</a:t>
              </a:r>
              <a:r>
                <a:rPr lang="fr-FR" sz="1300" b="1" dirty="0">
                  <a:solidFill>
                    <a:srgbClr val="000066"/>
                  </a:solidFill>
                </a:rPr>
                <a:t> &lt; 15 ml/min</a:t>
              </a:r>
            </a:p>
            <a:p>
              <a:pPr marL="285750" indent="-285750">
                <a:lnSpc>
                  <a:spcPct val="110000"/>
                </a:lnSpc>
                <a:buFont typeface="Arial" panose="020B0604020202020204" pitchFamily="34" charset="0"/>
                <a:buChar char="•"/>
                <a:defRPr/>
              </a:pPr>
              <a:r>
                <a:rPr lang="fr-FR" sz="1300" b="1" dirty="0">
                  <a:solidFill>
                    <a:srgbClr val="000066"/>
                  </a:solidFill>
                </a:rPr>
                <a:t>En hémodialyse depuis au moins 6 mois</a:t>
              </a:r>
            </a:p>
            <a:p>
              <a:pPr marL="285750" indent="-285750">
                <a:lnSpc>
                  <a:spcPct val="110000"/>
                </a:lnSpc>
                <a:buFont typeface="Arial" panose="020B0604020202020204" pitchFamily="34" charset="0"/>
                <a:buChar char="•"/>
                <a:defRPr/>
              </a:pPr>
              <a:r>
                <a:rPr lang="fr-FR" sz="1300" b="1" dirty="0">
                  <a:solidFill>
                    <a:srgbClr val="000066"/>
                  </a:solidFill>
                </a:rPr>
                <a:t>Pas de résistance documentée </a:t>
              </a:r>
              <a:br>
                <a:rPr lang="fr-FR" sz="1300" b="1" dirty="0">
                  <a:solidFill>
                    <a:srgbClr val="000066"/>
                  </a:solidFill>
                </a:rPr>
              </a:br>
              <a:r>
                <a:rPr lang="fr-FR" sz="1300" b="1" dirty="0">
                  <a:solidFill>
                    <a:srgbClr val="000066"/>
                  </a:solidFill>
                </a:rPr>
                <a:t>à EVG, FTC/TFV</a:t>
              </a:r>
            </a:p>
          </p:txBody>
        </p:sp>
        <p:cxnSp>
          <p:nvCxnSpPr>
            <p:cNvPr id="6" name="Connecteur droit 5">
              <a:extLst>
                <a:ext uri="{FF2B5EF4-FFF2-40B4-BE49-F238E27FC236}">
                  <a16:creationId xmlns:a16="http://schemas.microsoft.com/office/drawing/2014/main" id="{056A9244-4D13-4F2A-B4C2-7A517034501E}"/>
                </a:ext>
              </a:extLst>
            </p:cNvPr>
            <p:cNvCxnSpPr/>
            <p:nvPr/>
          </p:nvCxnSpPr>
          <p:spPr bwMode="auto">
            <a:xfrm>
              <a:off x="4572000" y="2498811"/>
              <a:ext cx="0" cy="13811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6" name="TextBox 11">
              <a:extLst>
                <a:ext uri="{FF2B5EF4-FFF2-40B4-BE49-F238E27FC236}">
                  <a16:creationId xmlns:a16="http://schemas.microsoft.com/office/drawing/2014/main" id="{FFAC9F35-BB00-47E9-AF81-977E6490FC4F}"/>
                </a:ext>
              </a:extLst>
            </p:cNvPr>
            <p:cNvSpPr txBox="1">
              <a:spLocks noChangeArrowheads="1"/>
            </p:cNvSpPr>
            <p:nvPr/>
          </p:nvSpPr>
          <p:spPr bwMode="auto">
            <a:xfrm>
              <a:off x="3867641" y="2082683"/>
              <a:ext cx="1647581" cy="430887"/>
            </a:xfrm>
            <a:prstGeom prst="rect">
              <a:avLst/>
            </a:prstGeom>
            <a:noFill/>
            <a:ln w="9525">
              <a:noFill/>
              <a:miter lim="800000"/>
              <a:headEnd/>
              <a:tailEnd/>
            </a:ln>
          </p:spPr>
          <p:txBody>
            <a:bodyPr wrap="square">
              <a:spAutoFit/>
            </a:bodyPr>
            <a:lstStyle/>
            <a:p>
              <a:pPr algn="ctr"/>
              <a:r>
                <a:rPr lang="fr-FR" altLang="en-US" sz="1100" b="1">
                  <a:ea typeface="MS PGothic" pitchFamily="34" charset="-128"/>
                </a:rPr>
                <a:t>S2 ou S4</a:t>
              </a:r>
            </a:p>
            <a:p>
              <a:pPr algn="ctr"/>
              <a:r>
                <a:rPr lang="fr-FR" altLang="en-US" sz="1100" b="1">
                  <a:ea typeface="MS PGothic" pitchFamily="34" charset="-128"/>
                </a:rPr>
                <a:t>Sous-étude PK</a:t>
              </a:r>
            </a:p>
          </p:txBody>
        </p:sp>
      </p:grpSp>
      <p:sp>
        <p:nvSpPr>
          <p:cNvPr id="68" name="Espace réservé du contenu 2">
            <a:extLst>
              <a:ext uri="{FF2B5EF4-FFF2-40B4-BE49-F238E27FC236}">
                <a16:creationId xmlns:a16="http://schemas.microsoft.com/office/drawing/2014/main" id="{58596780-3D6D-4C5F-94A2-B2AF10493717}"/>
              </a:ext>
            </a:extLst>
          </p:cNvPr>
          <p:cNvSpPr txBox="1">
            <a:spLocks/>
          </p:cNvSpPr>
          <p:nvPr/>
        </p:nvSpPr>
        <p:spPr bwMode="auto">
          <a:xfrm>
            <a:off x="318292" y="4485595"/>
            <a:ext cx="8825707" cy="209776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lnSpc>
                <a:spcPts val="1700"/>
              </a:lnSpc>
            </a:pPr>
            <a:r>
              <a:rPr lang="fr-FR" sz="1600" b="1" kern="0" dirty="0"/>
              <a:t>Evénements indésirables : </a:t>
            </a:r>
            <a:r>
              <a:rPr lang="fr-FR" sz="1600" kern="0" dirty="0"/>
              <a:t>aucun grade </a:t>
            </a:r>
            <a:r>
              <a:rPr lang="fr-FR" sz="1600" u="sng" kern="0" dirty="0"/>
              <a:t>&gt;</a:t>
            </a:r>
            <a:r>
              <a:rPr lang="fr-FR" sz="1600" kern="0" dirty="0"/>
              <a:t> 3 relié au traitement ou ayant conduit </a:t>
            </a:r>
            <a:br>
              <a:rPr lang="fr-FR" sz="1600" kern="0" dirty="0"/>
            </a:br>
            <a:r>
              <a:rPr lang="fr-FR" sz="1600" kern="0" dirty="0"/>
              <a:t>à l’arrêt du traitement ARV</a:t>
            </a:r>
            <a:br>
              <a:rPr lang="fr-FR" sz="1600" kern="0" dirty="0"/>
            </a:br>
            <a:endParaRPr lang="fr-FR" sz="1600" kern="0" dirty="0"/>
          </a:p>
          <a:p>
            <a:pPr>
              <a:lnSpc>
                <a:spcPts val="1700"/>
              </a:lnSpc>
            </a:pPr>
            <a:r>
              <a:rPr lang="fr-FR" sz="1600" b="1" kern="0" dirty="0"/>
              <a:t>Sous-étude PK </a:t>
            </a:r>
            <a:r>
              <a:rPr lang="fr-FR" sz="1600" kern="0" dirty="0"/>
              <a:t>(n = 12) : exposition élevée au TFV et FTC / patients normo-rénaux </a:t>
            </a:r>
            <a:br>
              <a:rPr lang="fr-FR" sz="1600" kern="0" dirty="0"/>
            </a:br>
            <a:endParaRPr lang="fr-FR" sz="1600" kern="0" dirty="0"/>
          </a:p>
          <a:p>
            <a:pPr>
              <a:lnSpc>
                <a:spcPts val="1700"/>
              </a:lnSpc>
            </a:pPr>
            <a:r>
              <a:rPr lang="fr-FR" sz="1600" b="1" kern="0" dirty="0"/>
              <a:t>Efficacité à S48 : </a:t>
            </a:r>
            <a:r>
              <a:rPr lang="fr-FR" sz="1600" kern="0" dirty="0"/>
              <a:t>1 échec virologique chez un patient ayant une résistance </a:t>
            </a:r>
            <a:r>
              <a:rPr lang="fr-FR" sz="1600" kern="0" dirty="0" err="1"/>
              <a:t>pré-existante</a:t>
            </a:r>
            <a:r>
              <a:rPr lang="fr-FR" sz="1600" kern="0" dirty="0"/>
              <a:t> </a:t>
            </a:r>
            <a:br>
              <a:rPr lang="fr-FR" sz="1600" kern="0" dirty="0"/>
            </a:br>
            <a:r>
              <a:rPr lang="fr-FR" sz="1600" kern="0" dirty="0"/>
              <a:t>à FTC (M184V) et EVG (G140S, Q148H) et ayant développé une résistance à TAF (K65R)</a:t>
            </a:r>
            <a:br>
              <a:rPr lang="fr-FR" sz="1600" kern="0" dirty="0"/>
            </a:br>
            <a:endParaRPr lang="fr-FR" sz="1600" kern="0" dirty="0"/>
          </a:p>
          <a:p>
            <a:pPr>
              <a:lnSpc>
                <a:spcPts val="1700"/>
              </a:lnSpc>
            </a:pPr>
            <a:r>
              <a:rPr lang="fr-FR" sz="1600" b="1" kern="0" dirty="0"/>
              <a:t>Questionnaire de satisfaction : </a:t>
            </a:r>
            <a:r>
              <a:rPr lang="fr-FR" sz="1600" kern="0" dirty="0"/>
              <a:t>78 % de patients plus satisfaits du STR en comparaison au traitement antérieur</a:t>
            </a:r>
          </a:p>
        </p:txBody>
      </p:sp>
      <p:sp>
        <p:nvSpPr>
          <p:cNvPr id="19" name="ZoneTexte 18">
            <a:extLst>
              <a:ext uri="{FF2B5EF4-FFF2-40B4-BE49-F238E27FC236}">
                <a16:creationId xmlns:a16="http://schemas.microsoft.com/office/drawing/2014/main" id="{510C066A-F01B-4FB1-9A8B-1A06172D0EEA}"/>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103</a:t>
            </a:r>
          </a:p>
        </p:txBody>
      </p:sp>
    </p:spTree>
    <p:extLst>
      <p:ext uri="{BB962C8B-B14F-4D97-AF65-F5344CB8AC3E}">
        <p14:creationId xmlns:p14="http://schemas.microsoft.com/office/powerpoint/2010/main" val="207859395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600" dirty="0"/>
              <a:t>Essai GS-US-292-1825 : EVG/c/FTC/TAF chez </a:t>
            </a:r>
            <a:br>
              <a:rPr lang="fr-FR" sz="2600" dirty="0"/>
            </a:br>
            <a:r>
              <a:rPr lang="fr-FR" sz="2600" dirty="0"/>
              <a:t>des adultes VIH+ en hémodialyse chronique (2)</a:t>
            </a:r>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err="1">
                <a:solidFill>
                  <a:srgbClr val="0070C0"/>
                </a:solidFill>
              </a:rPr>
              <a:t>Eron</a:t>
            </a:r>
            <a:r>
              <a:rPr lang="en-GB" sz="1200" i="1">
                <a:solidFill>
                  <a:srgbClr val="0070C0"/>
                </a:solidFill>
              </a:rPr>
              <a:t> J, CROI 2018, Abs. 732</a:t>
            </a:r>
          </a:p>
        </p:txBody>
      </p:sp>
      <p:graphicFrame>
        <p:nvGraphicFramePr>
          <p:cNvPr id="5" name="Tableau 4">
            <a:extLst>
              <a:ext uri="{FF2B5EF4-FFF2-40B4-BE49-F238E27FC236}">
                <a16:creationId xmlns:a16="http://schemas.microsoft.com/office/drawing/2014/main" id="{17C908A4-B6E5-4168-AED1-52E1604E38BF}"/>
              </a:ext>
            </a:extLst>
          </p:cNvPr>
          <p:cNvGraphicFramePr>
            <a:graphicFrameLocks noGrp="1"/>
          </p:cNvGraphicFramePr>
          <p:nvPr>
            <p:extLst>
              <p:ext uri="{D42A27DB-BD31-4B8C-83A1-F6EECF244321}">
                <p14:modId xmlns:p14="http://schemas.microsoft.com/office/powerpoint/2010/main" val="261557481"/>
              </p:ext>
            </p:extLst>
          </p:nvPr>
        </p:nvGraphicFramePr>
        <p:xfrm>
          <a:off x="571362" y="1727087"/>
          <a:ext cx="7889173" cy="1866259"/>
        </p:xfrm>
        <a:graphic>
          <a:graphicData uri="http://schemas.openxmlformats.org/drawingml/2006/table">
            <a:tbl>
              <a:tblPr firstRow="1" bandRow="1">
                <a:tableStyleId>{5C22544A-7EE6-4342-B048-85BDC9FD1C3A}</a:tableStyleId>
              </a:tblPr>
              <a:tblGrid>
                <a:gridCol w="1672591">
                  <a:extLst>
                    <a:ext uri="{9D8B030D-6E8A-4147-A177-3AD203B41FA5}">
                      <a16:colId xmlns:a16="http://schemas.microsoft.com/office/drawing/2014/main" val="1215066898"/>
                    </a:ext>
                  </a:extLst>
                </a:gridCol>
                <a:gridCol w="1198809">
                  <a:extLst>
                    <a:ext uri="{9D8B030D-6E8A-4147-A177-3AD203B41FA5}">
                      <a16:colId xmlns:a16="http://schemas.microsoft.com/office/drawing/2014/main" val="4223794960"/>
                    </a:ext>
                  </a:extLst>
                </a:gridCol>
                <a:gridCol w="1672591">
                  <a:extLst>
                    <a:ext uri="{9D8B030D-6E8A-4147-A177-3AD203B41FA5}">
                      <a16:colId xmlns:a16="http://schemas.microsoft.com/office/drawing/2014/main" val="3214676712"/>
                    </a:ext>
                  </a:extLst>
                </a:gridCol>
                <a:gridCol w="814107">
                  <a:extLst>
                    <a:ext uri="{9D8B030D-6E8A-4147-A177-3AD203B41FA5}">
                      <a16:colId xmlns:a16="http://schemas.microsoft.com/office/drawing/2014/main" val="234588058"/>
                    </a:ext>
                  </a:extLst>
                </a:gridCol>
                <a:gridCol w="2531075">
                  <a:extLst>
                    <a:ext uri="{9D8B030D-6E8A-4147-A177-3AD203B41FA5}">
                      <a16:colId xmlns:a16="http://schemas.microsoft.com/office/drawing/2014/main" val="3737154746"/>
                    </a:ext>
                  </a:extLst>
                </a:gridCol>
              </a:tblGrid>
              <a:tr h="342259">
                <a:tc>
                  <a:txBody>
                    <a:bodyPr/>
                    <a:lstStyle/>
                    <a:p>
                      <a:endParaRPr lang="fr-FR" sz="1400" dirty="0">
                        <a:solidFill>
                          <a:srgbClr val="000066"/>
                        </a:solidFill>
                      </a:endParaRPr>
                    </a:p>
                  </a:txBody>
                  <a:tcPr anchor="ctr"/>
                </a:tc>
                <a:tc>
                  <a:txBody>
                    <a:bodyPr/>
                    <a:lstStyle/>
                    <a:p>
                      <a:pPr algn="ctr"/>
                      <a:r>
                        <a:rPr lang="fr-FR" sz="1400" b="1">
                          <a:solidFill>
                            <a:srgbClr val="000066"/>
                          </a:solidFill>
                        </a:rPr>
                        <a:t>n</a:t>
                      </a:r>
                    </a:p>
                  </a:txBody>
                  <a:tcPr anchor="ctr"/>
                </a:tc>
                <a:tc>
                  <a:txBody>
                    <a:bodyPr/>
                    <a:lstStyle/>
                    <a:p>
                      <a:pPr algn="ctr"/>
                      <a:r>
                        <a:rPr lang="fr-FR" sz="1400" b="1">
                          <a:solidFill>
                            <a:srgbClr val="000066"/>
                          </a:solidFill>
                        </a:rPr>
                        <a:t>Hémodialyse</a:t>
                      </a:r>
                    </a:p>
                  </a:txBody>
                  <a:tcPr anchor="ctr"/>
                </a:tc>
                <a:tc>
                  <a:txBody>
                    <a:bodyPr/>
                    <a:lstStyle/>
                    <a:p>
                      <a:pPr algn="ctr"/>
                      <a:r>
                        <a:rPr lang="fr-FR" sz="1400" b="1">
                          <a:solidFill>
                            <a:srgbClr val="000066"/>
                          </a:solidFill>
                        </a:rPr>
                        <a:t>n</a:t>
                      </a:r>
                    </a:p>
                  </a:txBody>
                  <a:tcPr anchor="ctr"/>
                </a:tc>
                <a:tc>
                  <a:txBody>
                    <a:bodyPr/>
                    <a:lstStyle/>
                    <a:p>
                      <a:pPr algn="ctr"/>
                      <a:r>
                        <a:rPr lang="fr-FR" sz="1400" b="1" dirty="0">
                          <a:solidFill>
                            <a:srgbClr val="000066"/>
                          </a:solidFill>
                        </a:rPr>
                        <a:t>Normo-rénal (historique)</a:t>
                      </a:r>
                    </a:p>
                  </a:txBody>
                  <a:tcPr anchor="ctr"/>
                </a:tc>
                <a:extLst>
                  <a:ext uri="{0D108BD9-81ED-4DB2-BD59-A6C34878D82A}">
                    <a16:rowId xmlns:a16="http://schemas.microsoft.com/office/drawing/2014/main" val="3913562303"/>
                  </a:ext>
                </a:extLst>
              </a:tr>
              <a:tr h="240615">
                <a:tc>
                  <a:txBody>
                    <a:bodyPr/>
                    <a:lstStyle/>
                    <a:p>
                      <a:r>
                        <a:rPr lang="fr-FR" sz="1400" b="1" kern="1200" dirty="0">
                          <a:solidFill>
                            <a:srgbClr val="000066"/>
                          </a:solidFill>
                          <a:latin typeface="+mn-lt"/>
                          <a:ea typeface="+mn-ea"/>
                          <a:cs typeface="+mn-cs"/>
                        </a:rPr>
                        <a:t>EVG</a:t>
                      </a:r>
                    </a:p>
                  </a:txBody>
                  <a:tcPr anchor="ctr">
                    <a:solidFill>
                      <a:srgbClr val="E7F3F4"/>
                    </a:solidFill>
                  </a:tcPr>
                </a:tc>
                <a:tc>
                  <a:txBody>
                    <a:bodyPr/>
                    <a:lstStyle/>
                    <a:p>
                      <a:pPr algn="ctr"/>
                      <a:r>
                        <a:rPr lang="fr-FR" sz="1400" dirty="0">
                          <a:solidFill>
                            <a:srgbClr val="000066"/>
                          </a:solidFill>
                        </a:rPr>
                        <a:t>10</a:t>
                      </a:r>
                    </a:p>
                  </a:txBody>
                  <a:tcPr anchor="ctr"/>
                </a:tc>
                <a:tc>
                  <a:txBody>
                    <a:bodyPr/>
                    <a:lstStyle/>
                    <a:p>
                      <a:pPr algn="ctr"/>
                      <a:r>
                        <a:rPr lang="fr-FR" sz="1400" dirty="0">
                          <a:solidFill>
                            <a:srgbClr val="000066"/>
                          </a:solidFill>
                        </a:rPr>
                        <a:t>14 300 (55)</a:t>
                      </a:r>
                    </a:p>
                  </a:txBody>
                  <a:tcPr anchor="ctr"/>
                </a:tc>
                <a:tc>
                  <a:txBody>
                    <a:bodyPr/>
                    <a:lstStyle/>
                    <a:p>
                      <a:pPr algn="ctr"/>
                      <a:r>
                        <a:rPr lang="fr-FR" sz="1400">
                          <a:solidFill>
                            <a:srgbClr val="000066"/>
                          </a:solidFill>
                        </a:rPr>
                        <a:t>18</a:t>
                      </a:r>
                    </a:p>
                  </a:txBody>
                  <a:tcPr anchor="ctr"/>
                </a:tc>
                <a:tc>
                  <a:txBody>
                    <a:bodyPr/>
                    <a:lstStyle/>
                    <a:p>
                      <a:pPr algn="ctr"/>
                      <a:r>
                        <a:rPr lang="fr-FR" sz="1400">
                          <a:solidFill>
                            <a:srgbClr val="000066"/>
                          </a:solidFill>
                        </a:rPr>
                        <a:t>22 600 (36)</a:t>
                      </a:r>
                    </a:p>
                  </a:txBody>
                  <a:tcPr anchor="ctr"/>
                </a:tc>
                <a:extLst>
                  <a:ext uri="{0D108BD9-81ED-4DB2-BD59-A6C34878D82A}">
                    <a16:rowId xmlns:a16="http://schemas.microsoft.com/office/drawing/2014/main" val="2164662386"/>
                  </a:ext>
                </a:extLst>
              </a:tr>
              <a:tr h="240615">
                <a:tc>
                  <a:txBody>
                    <a:bodyPr/>
                    <a:lstStyle/>
                    <a:p>
                      <a:r>
                        <a:rPr lang="fr-FR" sz="1400" b="1" kern="1200" dirty="0">
                          <a:solidFill>
                            <a:srgbClr val="000066"/>
                          </a:solidFill>
                          <a:latin typeface="+mn-lt"/>
                          <a:ea typeface="+mn-ea"/>
                          <a:cs typeface="+mn-cs"/>
                        </a:rPr>
                        <a:t>COBI</a:t>
                      </a:r>
                    </a:p>
                  </a:txBody>
                  <a:tcPr anchor="ctr">
                    <a:solidFill>
                      <a:srgbClr val="F3F9FA"/>
                    </a:solidFill>
                  </a:tcPr>
                </a:tc>
                <a:tc>
                  <a:txBody>
                    <a:bodyPr/>
                    <a:lstStyle/>
                    <a:p>
                      <a:pPr algn="ctr"/>
                      <a:r>
                        <a:rPr lang="fr-FR" sz="1400">
                          <a:solidFill>
                            <a:srgbClr val="000066"/>
                          </a:solidFill>
                        </a:rPr>
                        <a:t>11</a:t>
                      </a:r>
                    </a:p>
                  </a:txBody>
                  <a:tcPr anchor="ctr"/>
                </a:tc>
                <a:tc>
                  <a:txBody>
                    <a:bodyPr/>
                    <a:lstStyle/>
                    <a:p>
                      <a:pPr algn="ctr"/>
                      <a:r>
                        <a:rPr lang="fr-FR" sz="1400">
                          <a:solidFill>
                            <a:srgbClr val="000066"/>
                          </a:solidFill>
                        </a:rPr>
                        <a:t>10 200 (59)</a:t>
                      </a:r>
                    </a:p>
                  </a:txBody>
                  <a:tcPr anchor="ctr"/>
                </a:tc>
                <a:tc>
                  <a:txBody>
                    <a:bodyPr/>
                    <a:lstStyle/>
                    <a:p>
                      <a:pPr algn="ctr"/>
                      <a:r>
                        <a:rPr lang="fr-FR" sz="1400">
                          <a:solidFill>
                            <a:srgbClr val="000066"/>
                          </a:solidFill>
                        </a:rPr>
                        <a:t>18</a:t>
                      </a:r>
                    </a:p>
                  </a:txBody>
                  <a:tcPr anchor="ctr"/>
                </a:tc>
                <a:tc>
                  <a:txBody>
                    <a:bodyPr/>
                    <a:lstStyle/>
                    <a:p>
                      <a:pPr algn="ctr"/>
                      <a:r>
                        <a:rPr lang="fr-FR" sz="1400" dirty="0">
                          <a:solidFill>
                            <a:srgbClr val="000066"/>
                          </a:solidFill>
                        </a:rPr>
                        <a:t>9 500 (34)</a:t>
                      </a:r>
                    </a:p>
                  </a:txBody>
                  <a:tcPr anchor="ctr"/>
                </a:tc>
                <a:extLst>
                  <a:ext uri="{0D108BD9-81ED-4DB2-BD59-A6C34878D82A}">
                    <a16:rowId xmlns:a16="http://schemas.microsoft.com/office/drawing/2014/main" val="1578032782"/>
                  </a:ext>
                </a:extLst>
              </a:tr>
              <a:tr h="240615">
                <a:tc>
                  <a:txBody>
                    <a:bodyPr/>
                    <a:lstStyle/>
                    <a:p>
                      <a:r>
                        <a:rPr lang="fr-FR" sz="1400" b="1" kern="1200" dirty="0">
                          <a:solidFill>
                            <a:srgbClr val="000066"/>
                          </a:solidFill>
                          <a:latin typeface="+mn-lt"/>
                          <a:ea typeface="+mn-ea"/>
                          <a:cs typeface="+mn-cs"/>
                        </a:rPr>
                        <a:t>FTC</a:t>
                      </a:r>
                    </a:p>
                  </a:txBody>
                  <a:tcPr anchor="ctr">
                    <a:solidFill>
                      <a:srgbClr val="E7F3F4"/>
                    </a:solidFill>
                  </a:tcPr>
                </a:tc>
                <a:tc>
                  <a:txBody>
                    <a:bodyPr/>
                    <a:lstStyle/>
                    <a:p>
                      <a:pPr algn="ctr"/>
                      <a:r>
                        <a:rPr lang="fr-FR" sz="1400">
                          <a:solidFill>
                            <a:srgbClr val="000066"/>
                          </a:solidFill>
                        </a:rPr>
                        <a:t>11</a:t>
                      </a:r>
                    </a:p>
                  </a:txBody>
                  <a:tcPr anchor="ctr"/>
                </a:tc>
                <a:tc>
                  <a:txBody>
                    <a:bodyPr/>
                    <a:lstStyle/>
                    <a:p>
                      <a:pPr algn="ctr"/>
                      <a:r>
                        <a:rPr lang="fr-FR" sz="1400">
                          <a:solidFill>
                            <a:srgbClr val="000066"/>
                          </a:solidFill>
                        </a:rPr>
                        <a:t>62 900 (48)</a:t>
                      </a:r>
                    </a:p>
                  </a:txBody>
                  <a:tcPr anchor="ctr"/>
                </a:tc>
                <a:tc>
                  <a:txBody>
                    <a:bodyPr/>
                    <a:lstStyle/>
                    <a:p>
                      <a:pPr algn="ctr"/>
                      <a:r>
                        <a:rPr lang="fr-FR" sz="1400">
                          <a:solidFill>
                            <a:srgbClr val="000066"/>
                          </a:solidFill>
                        </a:rPr>
                        <a:t>18</a:t>
                      </a:r>
                    </a:p>
                  </a:txBody>
                  <a:tcPr anchor="ctr"/>
                </a:tc>
                <a:tc>
                  <a:txBody>
                    <a:bodyPr/>
                    <a:lstStyle/>
                    <a:p>
                      <a:pPr algn="ctr"/>
                      <a:r>
                        <a:rPr lang="fr-FR" sz="1400">
                          <a:solidFill>
                            <a:srgbClr val="000066"/>
                          </a:solidFill>
                        </a:rPr>
                        <a:t>11 400 (12)</a:t>
                      </a:r>
                    </a:p>
                  </a:txBody>
                  <a:tcPr anchor="ctr"/>
                </a:tc>
                <a:extLst>
                  <a:ext uri="{0D108BD9-81ED-4DB2-BD59-A6C34878D82A}">
                    <a16:rowId xmlns:a16="http://schemas.microsoft.com/office/drawing/2014/main" val="3349362230"/>
                  </a:ext>
                </a:extLst>
              </a:tr>
              <a:tr h="240615">
                <a:tc>
                  <a:txBody>
                    <a:bodyPr/>
                    <a:lstStyle/>
                    <a:p>
                      <a:r>
                        <a:rPr lang="fr-FR" sz="1400" b="1" kern="1200" dirty="0">
                          <a:solidFill>
                            <a:srgbClr val="000066"/>
                          </a:solidFill>
                          <a:latin typeface="+mn-lt"/>
                          <a:ea typeface="+mn-ea"/>
                          <a:cs typeface="+mn-cs"/>
                        </a:rPr>
                        <a:t>TAF</a:t>
                      </a:r>
                    </a:p>
                  </a:txBody>
                  <a:tcPr anchor="ctr">
                    <a:solidFill>
                      <a:srgbClr val="F3F9FA"/>
                    </a:solidFill>
                  </a:tcPr>
                </a:tc>
                <a:tc>
                  <a:txBody>
                    <a:bodyPr/>
                    <a:lstStyle/>
                    <a:p>
                      <a:pPr algn="ctr"/>
                      <a:r>
                        <a:rPr lang="fr-FR" sz="1400">
                          <a:solidFill>
                            <a:srgbClr val="000066"/>
                          </a:solidFill>
                        </a:rPr>
                        <a:t>12</a:t>
                      </a:r>
                    </a:p>
                  </a:txBody>
                  <a:tcPr anchor="ctr"/>
                </a:tc>
                <a:tc>
                  <a:txBody>
                    <a:bodyPr/>
                    <a:lstStyle/>
                    <a:p>
                      <a:pPr algn="ctr"/>
                      <a:r>
                        <a:rPr lang="fr-FR" sz="1400">
                          <a:solidFill>
                            <a:srgbClr val="000066"/>
                          </a:solidFill>
                        </a:rPr>
                        <a:t>232 (53)</a:t>
                      </a:r>
                    </a:p>
                  </a:txBody>
                  <a:tcPr anchor="ctr"/>
                </a:tc>
                <a:tc>
                  <a:txBody>
                    <a:bodyPr/>
                    <a:lstStyle/>
                    <a:p>
                      <a:pPr algn="ctr"/>
                      <a:r>
                        <a:rPr lang="fr-FR" sz="1400">
                          <a:solidFill>
                            <a:srgbClr val="000066"/>
                          </a:solidFill>
                        </a:rPr>
                        <a:t>18</a:t>
                      </a:r>
                    </a:p>
                  </a:txBody>
                  <a:tcPr anchor="ctr"/>
                </a:tc>
                <a:tc>
                  <a:txBody>
                    <a:bodyPr/>
                    <a:lstStyle/>
                    <a:p>
                      <a:pPr algn="ctr"/>
                      <a:r>
                        <a:rPr lang="fr-FR" sz="1400">
                          <a:solidFill>
                            <a:srgbClr val="000066"/>
                          </a:solidFill>
                        </a:rPr>
                        <a:t>230 (47)</a:t>
                      </a:r>
                    </a:p>
                  </a:txBody>
                  <a:tcPr anchor="ctr"/>
                </a:tc>
                <a:extLst>
                  <a:ext uri="{0D108BD9-81ED-4DB2-BD59-A6C34878D82A}">
                    <a16:rowId xmlns:a16="http://schemas.microsoft.com/office/drawing/2014/main" val="1888662737"/>
                  </a:ext>
                </a:extLst>
              </a:tr>
              <a:tr h="240615">
                <a:tc>
                  <a:txBody>
                    <a:bodyPr/>
                    <a:lstStyle/>
                    <a:p>
                      <a:r>
                        <a:rPr lang="fr-FR" sz="1400" b="1" kern="1200" dirty="0">
                          <a:solidFill>
                            <a:srgbClr val="000066"/>
                          </a:solidFill>
                          <a:latin typeface="+mn-lt"/>
                          <a:ea typeface="+mn-ea"/>
                          <a:cs typeface="+mn-cs"/>
                        </a:rPr>
                        <a:t>TFV</a:t>
                      </a:r>
                    </a:p>
                  </a:txBody>
                  <a:tcPr anchor="ctr">
                    <a:solidFill>
                      <a:srgbClr val="E7F3F4"/>
                    </a:solidFill>
                  </a:tcPr>
                </a:tc>
                <a:tc>
                  <a:txBody>
                    <a:bodyPr/>
                    <a:lstStyle/>
                    <a:p>
                      <a:pPr algn="ctr"/>
                      <a:r>
                        <a:rPr lang="fr-FR" sz="1400">
                          <a:solidFill>
                            <a:srgbClr val="000066"/>
                          </a:solidFill>
                        </a:rPr>
                        <a:t>10</a:t>
                      </a:r>
                    </a:p>
                  </a:txBody>
                  <a:tcPr anchor="ctr"/>
                </a:tc>
                <a:tc>
                  <a:txBody>
                    <a:bodyPr/>
                    <a:lstStyle/>
                    <a:p>
                      <a:pPr algn="ctr"/>
                      <a:r>
                        <a:rPr lang="fr-FR" sz="1400">
                          <a:solidFill>
                            <a:srgbClr val="000066"/>
                          </a:solidFill>
                        </a:rPr>
                        <a:t>8 720 (39)</a:t>
                      </a:r>
                    </a:p>
                  </a:txBody>
                  <a:tcPr anchor="ctr"/>
                </a:tc>
                <a:tc>
                  <a:txBody>
                    <a:bodyPr/>
                    <a:lstStyle/>
                    <a:p>
                      <a:pPr algn="ctr"/>
                      <a:r>
                        <a:rPr lang="fr-FR" sz="1400">
                          <a:solidFill>
                            <a:srgbClr val="000066"/>
                          </a:solidFill>
                        </a:rPr>
                        <a:t>18</a:t>
                      </a:r>
                    </a:p>
                  </a:txBody>
                  <a:tcPr anchor="ctr"/>
                </a:tc>
                <a:tc>
                  <a:txBody>
                    <a:bodyPr/>
                    <a:lstStyle/>
                    <a:p>
                      <a:pPr algn="ctr"/>
                      <a:r>
                        <a:rPr lang="fr-FR" sz="1400" dirty="0">
                          <a:solidFill>
                            <a:srgbClr val="000066"/>
                          </a:solidFill>
                        </a:rPr>
                        <a:t>320 (15)</a:t>
                      </a:r>
                    </a:p>
                  </a:txBody>
                  <a:tcPr anchor="ctr"/>
                </a:tc>
                <a:extLst>
                  <a:ext uri="{0D108BD9-81ED-4DB2-BD59-A6C34878D82A}">
                    <a16:rowId xmlns:a16="http://schemas.microsoft.com/office/drawing/2014/main" val="160113540"/>
                  </a:ext>
                </a:extLst>
              </a:tr>
            </a:tbl>
          </a:graphicData>
        </a:graphic>
      </p:graphicFrame>
      <p:sp>
        <p:nvSpPr>
          <p:cNvPr id="40" name="ZoneTexte 39">
            <a:extLst>
              <a:ext uri="{FF2B5EF4-FFF2-40B4-BE49-F238E27FC236}">
                <a16:creationId xmlns:a16="http://schemas.microsoft.com/office/drawing/2014/main" id="{84D22E6B-27E4-4E67-98C2-DC7756CD323B}"/>
              </a:ext>
            </a:extLst>
          </p:cNvPr>
          <p:cNvSpPr txBox="1"/>
          <p:nvPr/>
        </p:nvSpPr>
        <p:spPr>
          <a:xfrm>
            <a:off x="3210857" y="3793632"/>
            <a:ext cx="2458814" cy="369332"/>
          </a:xfrm>
          <a:prstGeom prst="rect">
            <a:avLst/>
          </a:prstGeom>
          <a:noFill/>
        </p:spPr>
        <p:txBody>
          <a:bodyPr wrap="none" rtlCol="0">
            <a:spAutoFit/>
          </a:bodyPr>
          <a:lstStyle/>
          <a:p>
            <a:pPr algn="r"/>
            <a:r>
              <a:rPr lang="fr-FR" b="1" dirty="0">
                <a:solidFill>
                  <a:srgbClr val="0070C0"/>
                </a:solidFill>
                <a:latin typeface="Calibri" panose="020F0502020204030204" pitchFamily="34" charset="0"/>
                <a:cs typeface="Calibri" panose="020F0502020204030204" pitchFamily="34" charset="0"/>
              </a:rPr>
              <a:t>ASC moyenne (</a:t>
            </a:r>
            <a:r>
              <a:rPr lang="fr-FR" b="1" dirty="0" err="1">
                <a:solidFill>
                  <a:srgbClr val="0070C0"/>
                </a:solidFill>
                <a:latin typeface="Calibri" panose="020F0502020204030204" pitchFamily="34" charset="0"/>
                <a:cs typeface="Calibri" panose="020F0502020204030204" pitchFamily="34" charset="0"/>
              </a:rPr>
              <a:t>ng.h</a:t>
            </a:r>
            <a:r>
              <a:rPr lang="fr-FR" b="1" dirty="0">
                <a:solidFill>
                  <a:srgbClr val="0070C0"/>
                </a:solidFill>
                <a:latin typeface="Calibri" panose="020F0502020204030204" pitchFamily="34" charset="0"/>
                <a:cs typeface="Calibri" panose="020F0502020204030204" pitchFamily="34" charset="0"/>
              </a:rPr>
              <a:t>/ml)</a:t>
            </a:r>
          </a:p>
        </p:txBody>
      </p:sp>
      <p:grpSp>
        <p:nvGrpSpPr>
          <p:cNvPr id="2" name="Groupe 1">
            <a:extLst>
              <a:ext uri="{FF2B5EF4-FFF2-40B4-BE49-F238E27FC236}">
                <a16:creationId xmlns:a16="http://schemas.microsoft.com/office/drawing/2014/main" id="{D031C654-7523-4CCB-8198-8CCCDD2C1378}"/>
              </a:ext>
            </a:extLst>
          </p:cNvPr>
          <p:cNvGrpSpPr/>
          <p:nvPr/>
        </p:nvGrpSpPr>
        <p:grpSpPr>
          <a:xfrm>
            <a:off x="323299" y="4188902"/>
            <a:ext cx="8005261" cy="2394461"/>
            <a:chOff x="323299" y="4188902"/>
            <a:chExt cx="8005261" cy="2394461"/>
          </a:xfrm>
        </p:grpSpPr>
        <p:graphicFrame>
          <p:nvGraphicFramePr>
            <p:cNvPr id="9" name="Graphique 8">
              <a:extLst>
                <a:ext uri="{FF2B5EF4-FFF2-40B4-BE49-F238E27FC236}">
                  <a16:creationId xmlns:a16="http://schemas.microsoft.com/office/drawing/2014/main" id="{53D256FF-1800-4A47-BB9C-F0BA46229352}"/>
                </a:ext>
              </a:extLst>
            </p:cNvPr>
            <p:cNvGraphicFramePr/>
            <p:nvPr>
              <p:extLst>
                <p:ext uri="{D42A27DB-BD31-4B8C-83A1-F6EECF244321}">
                  <p14:modId xmlns:p14="http://schemas.microsoft.com/office/powerpoint/2010/main" val="274885165"/>
                </p:ext>
              </p:extLst>
            </p:nvPr>
          </p:nvGraphicFramePr>
          <p:xfrm>
            <a:off x="851064" y="4236402"/>
            <a:ext cx="7477496" cy="2346961"/>
          </p:xfrm>
          <a:graphic>
            <a:graphicData uri="http://schemas.openxmlformats.org/drawingml/2006/chart">
              <c:chart xmlns:c="http://schemas.openxmlformats.org/drawingml/2006/chart" xmlns:r="http://schemas.openxmlformats.org/officeDocument/2006/relationships" r:id="rId3"/>
            </a:graphicData>
          </a:graphic>
        </p:graphicFrame>
        <p:sp>
          <p:nvSpPr>
            <p:cNvPr id="10" name="ZoneTexte 9">
              <a:extLst>
                <a:ext uri="{FF2B5EF4-FFF2-40B4-BE49-F238E27FC236}">
                  <a16:creationId xmlns:a16="http://schemas.microsoft.com/office/drawing/2014/main" id="{C2297642-C7EC-4300-BC01-6BD69C8F4336}"/>
                </a:ext>
              </a:extLst>
            </p:cNvPr>
            <p:cNvSpPr txBox="1"/>
            <p:nvPr/>
          </p:nvSpPr>
          <p:spPr>
            <a:xfrm>
              <a:off x="789713" y="4188902"/>
              <a:ext cx="652743" cy="276999"/>
            </a:xfrm>
            <a:prstGeom prst="rect">
              <a:avLst/>
            </a:prstGeom>
            <a:noFill/>
          </p:spPr>
          <p:txBody>
            <a:bodyPr wrap="none" rtlCol="0">
              <a:spAutoFit/>
            </a:bodyPr>
            <a:lstStyle/>
            <a:p>
              <a:pPr algn="r"/>
              <a:r>
                <a:rPr lang="fr-FR" sz="1200"/>
                <a:t>70 000</a:t>
              </a:r>
            </a:p>
          </p:txBody>
        </p:sp>
        <p:sp>
          <p:nvSpPr>
            <p:cNvPr id="26" name="ZoneTexte 25">
              <a:extLst>
                <a:ext uri="{FF2B5EF4-FFF2-40B4-BE49-F238E27FC236}">
                  <a16:creationId xmlns:a16="http://schemas.microsoft.com/office/drawing/2014/main" id="{5F803AA0-3F88-4184-9F72-DFE5961776D4}"/>
                </a:ext>
              </a:extLst>
            </p:cNvPr>
            <p:cNvSpPr txBox="1"/>
            <p:nvPr/>
          </p:nvSpPr>
          <p:spPr>
            <a:xfrm>
              <a:off x="789713" y="4429519"/>
              <a:ext cx="652743" cy="276999"/>
            </a:xfrm>
            <a:prstGeom prst="rect">
              <a:avLst/>
            </a:prstGeom>
            <a:noFill/>
          </p:spPr>
          <p:txBody>
            <a:bodyPr wrap="none" rtlCol="0">
              <a:spAutoFit/>
            </a:bodyPr>
            <a:lstStyle/>
            <a:p>
              <a:pPr algn="r"/>
              <a:r>
                <a:rPr lang="fr-FR" sz="1200"/>
                <a:t>60 000</a:t>
              </a:r>
            </a:p>
          </p:txBody>
        </p:sp>
        <p:sp>
          <p:nvSpPr>
            <p:cNvPr id="27" name="ZoneTexte 26">
              <a:extLst>
                <a:ext uri="{FF2B5EF4-FFF2-40B4-BE49-F238E27FC236}">
                  <a16:creationId xmlns:a16="http://schemas.microsoft.com/office/drawing/2014/main" id="{102C633C-58B6-4DD5-B011-AD33A868F506}"/>
                </a:ext>
              </a:extLst>
            </p:cNvPr>
            <p:cNvSpPr txBox="1"/>
            <p:nvPr/>
          </p:nvSpPr>
          <p:spPr>
            <a:xfrm>
              <a:off x="789713" y="4670136"/>
              <a:ext cx="652743" cy="276999"/>
            </a:xfrm>
            <a:prstGeom prst="rect">
              <a:avLst/>
            </a:prstGeom>
            <a:noFill/>
          </p:spPr>
          <p:txBody>
            <a:bodyPr wrap="none" rtlCol="0">
              <a:spAutoFit/>
            </a:bodyPr>
            <a:lstStyle/>
            <a:p>
              <a:pPr algn="r"/>
              <a:r>
                <a:rPr lang="fr-FR" sz="1200"/>
                <a:t>50 000</a:t>
              </a:r>
            </a:p>
          </p:txBody>
        </p:sp>
        <p:sp>
          <p:nvSpPr>
            <p:cNvPr id="28" name="ZoneTexte 27">
              <a:extLst>
                <a:ext uri="{FF2B5EF4-FFF2-40B4-BE49-F238E27FC236}">
                  <a16:creationId xmlns:a16="http://schemas.microsoft.com/office/drawing/2014/main" id="{BF6B5E5C-4569-4B53-A990-421DB626249D}"/>
                </a:ext>
              </a:extLst>
            </p:cNvPr>
            <p:cNvSpPr txBox="1"/>
            <p:nvPr/>
          </p:nvSpPr>
          <p:spPr>
            <a:xfrm>
              <a:off x="789713" y="4910753"/>
              <a:ext cx="652743" cy="276999"/>
            </a:xfrm>
            <a:prstGeom prst="rect">
              <a:avLst/>
            </a:prstGeom>
            <a:noFill/>
          </p:spPr>
          <p:txBody>
            <a:bodyPr wrap="none" rtlCol="0">
              <a:spAutoFit/>
            </a:bodyPr>
            <a:lstStyle/>
            <a:p>
              <a:pPr algn="r"/>
              <a:r>
                <a:rPr lang="fr-FR" sz="1200"/>
                <a:t>40 000</a:t>
              </a:r>
            </a:p>
          </p:txBody>
        </p:sp>
        <p:sp>
          <p:nvSpPr>
            <p:cNvPr id="29" name="ZoneTexte 28">
              <a:extLst>
                <a:ext uri="{FF2B5EF4-FFF2-40B4-BE49-F238E27FC236}">
                  <a16:creationId xmlns:a16="http://schemas.microsoft.com/office/drawing/2014/main" id="{6086575A-CC57-4200-B3AF-39D5C1B48E0C}"/>
                </a:ext>
              </a:extLst>
            </p:cNvPr>
            <p:cNvSpPr txBox="1"/>
            <p:nvPr/>
          </p:nvSpPr>
          <p:spPr>
            <a:xfrm>
              <a:off x="789713" y="5151370"/>
              <a:ext cx="652743" cy="276999"/>
            </a:xfrm>
            <a:prstGeom prst="rect">
              <a:avLst/>
            </a:prstGeom>
            <a:noFill/>
          </p:spPr>
          <p:txBody>
            <a:bodyPr wrap="none" rtlCol="0">
              <a:spAutoFit/>
            </a:bodyPr>
            <a:lstStyle/>
            <a:p>
              <a:pPr algn="r"/>
              <a:r>
                <a:rPr lang="fr-FR" sz="1200"/>
                <a:t>30 000</a:t>
              </a:r>
            </a:p>
          </p:txBody>
        </p:sp>
        <p:sp>
          <p:nvSpPr>
            <p:cNvPr id="30" name="ZoneTexte 29">
              <a:extLst>
                <a:ext uri="{FF2B5EF4-FFF2-40B4-BE49-F238E27FC236}">
                  <a16:creationId xmlns:a16="http://schemas.microsoft.com/office/drawing/2014/main" id="{297CB72A-9526-4550-97EE-A54A2DC73E6F}"/>
                </a:ext>
              </a:extLst>
            </p:cNvPr>
            <p:cNvSpPr txBox="1"/>
            <p:nvPr/>
          </p:nvSpPr>
          <p:spPr>
            <a:xfrm>
              <a:off x="789713" y="5391987"/>
              <a:ext cx="652743" cy="276999"/>
            </a:xfrm>
            <a:prstGeom prst="rect">
              <a:avLst/>
            </a:prstGeom>
            <a:noFill/>
          </p:spPr>
          <p:txBody>
            <a:bodyPr wrap="none" rtlCol="0">
              <a:spAutoFit/>
            </a:bodyPr>
            <a:lstStyle/>
            <a:p>
              <a:pPr algn="r"/>
              <a:r>
                <a:rPr lang="fr-FR" sz="1200"/>
                <a:t>20 000</a:t>
              </a:r>
            </a:p>
          </p:txBody>
        </p:sp>
        <p:sp>
          <p:nvSpPr>
            <p:cNvPr id="31" name="ZoneTexte 30">
              <a:extLst>
                <a:ext uri="{FF2B5EF4-FFF2-40B4-BE49-F238E27FC236}">
                  <a16:creationId xmlns:a16="http://schemas.microsoft.com/office/drawing/2014/main" id="{C2243C1E-F78A-4856-99AC-EA66705346DD}"/>
                </a:ext>
              </a:extLst>
            </p:cNvPr>
            <p:cNvSpPr txBox="1"/>
            <p:nvPr/>
          </p:nvSpPr>
          <p:spPr>
            <a:xfrm>
              <a:off x="789713" y="5632604"/>
              <a:ext cx="652743" cy="276999"/>
            </a:xfrm>
            <a:prstGeom prst="rect">
              <a:avLst/>
            </a:prstGeom>
            <a:noFill/>
          </p:spPr>
          <p:txBody>
            <a:bodyPr wrap="none" rtlCol="0">
              <a:spAutoFit/>
            </a:bodyPr>
            <a:lstStyle/>
            <a:p>
              <a:pPr algn="r"/>
              <a:r>
                <a:rPr lang="fr-FR" sz="1200"/>
                <a:t>10 000</a:t>
              </a:r>
            </a:p>
          </p:txBody>
        </p:sp>
        <p:sp>
          <p:nvSpPr>
            <p:cNvPr id="32" name="ZoneTexte 31">
              <a:extLst>
                <a:ext uri="{FF2B5EF4-FFF2-40B4-BE49-F238E27FC236}">
                  <a16:creationId xmlns:a16="http://schemas.microsoft.com/office/drawing/2014/main" id="{EF74785D-2042-4CC3-B98F-26AEBE551838}"/>
                </a:ext>
              </a:extLst>
            </p:cNvPr>
            <p:cNvSpPr txBox="1"/>
            <p:nvPr/>
          </p:nvSpPr>
          <p:spPr>
            <a:xfrm>
              <a:off x="1172830" y="5873223"/>
              <a:ext cx="269626" cy="276999"/>
            </a:xfrm>
            <a:prstGeom prst="rect">
              <a:avLst/>
            </a:prstGeom>
            <a:noFill/>
          </p:spPr>
          <p:txBody>
            <a:bodyPr wrap="none" rtlCol="0">
              <a:spAutoFit/>
            </a:bodyPr>
            <a:lstStyle/>
            <a:p>
              <a:pPr algn="r"/>
              <a:r>
                <a:rPr lang="fr-FR" sz="1200"/>
                <a:t>0</a:t>
              </a:r>
            </a:p>
          </p:txBody>
        </p:sp>
        <p:sp>
          <p:nvSpPr>
            <p:cNvPr id="33" name="ZoneTexte 32">
              <a:extLst>
                <a:ext uri="{FF2B5EF4-FFF2-40B4-BE49-F238E27FC236}">
                  <a16:creationId xmlns:a16="http://schemas.microsoft.com/office/drawing/2014/main" id="{F818BC73-8337-496C-BE30-2028AFB1E44F}"/>
                </a:ext>
              </a:extLst>
            </p:cNvPr>
            <p:cNvSpPr txBox="1"/>
            <p:nvPr/>
          </p:nvSpPr>
          <p:spPr>
            <a:xfrm>
              <a:off x="1974118" y="6025623"/>
              <a:ext cx="487634" cy="461665"/>
            </a:xfrm>
            <a:prstGeom prst="rect">
              <a:avLst/>
            </a:prstGeom>
            <a:noFill/>
          </p:spPr>
          <p:txBody>
            <a:bodyPr wrap="none" rtlCol="0">
              <a:spAutoFit/>
            </a:bodyPr>
            <a:lstStyle/>
            <a:p>
              <a:pPr algn="ctr"/>
              <a:r>
                <a:rPr lang="fr-FR" sz="1200" u="sng"/>
                <a:t>&gt;</a:t>
              </a:r>
              <a:r>
                <a:rPr lang="fr-FR" sz="1200"/>
                <a:t> 90</a:t>
              </a:r>
              <a:br>
                <a:rPr lang="fr-FR" sz="1200"/>
              </a:br>
              <a:r>
                <a:rPr lang="fr-FR" sz="1200"/>
                <a:t>18</a:t>
              </a:r>
            </a:p>
          </p:txBody>
        </p:sp>
        <p:sp>
          <p:nvSpPr>
            <p:cNvPr id="34" name="ZoneTexte 33">
              <a:extLst>
                <a:ext uri="{FF2B5EF4-FFF2-40B4-BE49-F238E27FC236}">
                  <a16:creationId xmlns:a16="http://schemas.microsoft.com/office/drawing/2014/main" id="{33130090-FD47-4A3D-8807-152D998522DC}"/>
                </a:ext>
              </a:extLst>
            </p:cNvPr>
            <p:cNvSpPr txBox="1"/>
            <p:nvPr/>
          </p:nvSpPr>
          <p:spPr>
            <a:xfrm>
              <a:off x="3575698" y="6025623"/>
              <a:ext cx="662361" cy="461665"/>
            </a:xfrm>
            <a:prstGeom prst="rect">
              <a:avLst/>
            </a:prstGeom>
            <a:noFill/>
          </p:spPr>
          <p:txBody>
            <a:bodyPr wrap="none" rtlCol="0">
              <a:spAutoFit/>
            </a:bodyPr>
            <a:lstStyle/>
            <a:p>
              <a:pPr algn="ctr"/>
              <a:r>
                <a:rPr lang="fr-FR" sz="1200"/>
                <a:t>60 - 89</a:t>
              </a:r>
            </a:p>
            <a:p>
              <a:pPr algn="ctr"/>
              <a:r>
                <a:rPr lang="fr-FR" sz="1200"/>
                <a:t>11</a:t>
              </a:r>
            </a:p>
          </p:txBody>
        </p:sp>
        <p:sp>
          <p:nvSpPr>
            <p:cNvPr id="35" name="ZoneTexte 34">
              <a:extLst>
                <a:ext uri="{FF2B5EF4-FFF2-40B4-BE49-F238E27FC236}">
                  <a16:creationId xmlns:a16="http://schemas.microsoft.com/office/drawing/2014/main" id="{0A9F2EE1-2AF0-4A52-B8BF-2C88E3473A8A}"/>
                </a:ext>
              </a:extLst>
            </p:cNvPr>
            <p:cNvSpPr txBox="1"/>
            <p:nvPr/>
          </p:nvSpPr>
          <p:spPr>
            <a:xfrm>
              <a:off x="5266983" y="6025623"/>
              <a:ext cx="662361" cy="461665"/>
            </a:xfrm>
            <a:prstGeom prst="rect">
              <a:avLst/>
            </a:prstGeom>
            <a:noFill/>
          </p:spPr>
          <p:txBody>
            <a:bodyPr wrap="none" rtlCol="0">
              <a:spAutoFit/>
            </a:bodyPr>
            <a:lstStyle/>
            <a:p>
              <a:pPr algn="ctr"/>
              <a:r>
                <a:rPr lang="fr-FR" sz="1200"/>
                <a:t>30 - 59</a:t>
              </a:r>
              <a:br>
                <a:rPr lang="fr-FR" sz="1200"/>
              </a:br>
              <a:r>
                <a:rPr lang="fr-FR" sz="1200"/>
                <a:t>18</a:t>
              </a:r>
            </a:p>
          </p:txBody>
        </p:sp>
        <p:sp>
          <p:nvSpPr>
            <p:cNvPr id="37" name="ZoneTexte 36">
              <a:extLst>
                <a:ext uri="{FF2B5EF4-FFF2-40B4-BE49-F238E27FC236}">
                  <a16:creationId xmlns:a16="http://schemas.microsoft.com/office/drawing/2014/main" id="{5FB20EB1-FE20-4401-870D-59809D4B4A23}"/>
                </a:ext>
              </a:extLst>
            </p:cNvPr>
            <p:cNvSpPr txBox="1"/>
            <p:nvPr/>
          </p:nvSpPr>
          <p:spPr>
            <a:xfrm>
              <a:off x="6861502" y="6184310"/>
              <a:ext cx="354584" cy="276999"/>
            </a:xfrm>
            <a:prstGeom prst="rect">
              <a:avLst/>
            </a:prstGeom>
            <a:noFill/>
          </p:spPr>
          <p:txBody>
            <a:bodyPr wrap="none" rtlCol="0">
              <a:spAutoFit/>
            </a:bodyPr>
            <a:lstStyle/>
            <a:p>
              <a:pPr algn="ctr"/>
              <a:r>
                <a:rPr lang="fr-FR" sz="1200"/>
                <a:t>10</a:t>
              </a:r>
            </a:p>
          </p:txBody>
        </p:sp>
        <p:sp>
          <p:nvSpPr>
            <p:cNvPr id="38" name="ZoneTexte 37">
              <a:extLst>
                <a:ext uri="{FF2B5EF4-FFF2-40B4-BE49-F238E27FC236}">
                  <a16:creationId xmlns:a16="http://schemas.microsoft.com/office/drawing/2014/main" id="{8998F1E7-D6EB-4781-9B19-A9E8DC7D69FD}"/>
                </a:ext>
              </a:extLst>
            </p:cNvPr>
            <p:cNvSpPr txBox="1"/>
            <p:nvPr/>
          </p:nvSpPr>
          <p:spPr>
            <a:xfrm>
              <a:off x="7388842" y="6193930"/>
              <a:ext cx="343171" cy="276999"/>
            </a:xfrm>
            <a:prstGeom prst="rect">
              <a:avLst/>
            </a:prstGeom>
            <a:noFill/>
          </p:spPr>
          <p:txBody>
            <a:bodyPr wrap="none" rtlCol="0">
              <a:spAutoFit/>
            </a:bodyPr>
            <a:lstStyle/>
            <a:p>
              <a:pPr algn="ctr"/>
              <a:r>
                <a:rPr lang="fr-FR" sz="1200"/>
                <a:t>11</a:t>
              </a:r>
            </a:p>
          </p:txBody>
        </p:sp>
        <p:sp>
          <p:nvSpPr>
            <p:cNvPr id="39" name="ZoneTexte 38">
              <a:extLst>
                <a:ext uri="{FF2B5EF4-FFF2-40B4-BE49-F238E27FC236}">
                  <a16:creationId xmlns:a16="http://schemas.microsoft.com/office/drawing/2014/main" id="{45622C86-7A21-4AB5-ABC2-C069DEF3B2F5}"/>
                </a:ext>
              </a:extLst>
            </p:cNvPr>
            <p:cNvSpPr txBox="1"/>
            <p:nvPr/>
          </p:nvSpPr>
          <p:spPr>
            <a:xfrm>
              <a:off x="323299" y="6025623"/>
              <a:ext cx="1011815" cy="461665"/>
            </a:xfrm>
            <a:prstGeom prst="rect">
              <a:avLst/>
            </a:prstGeom>
            <a:noFill/>
          </p:spPr>
          <p:txBody>
            <a:bodyPr wrap="none" rtlCol="0">
              <a:spAutoFit/>
            </a:bodyPr>
            <a:lstStyle/>
            <a:p>
              <a:pPr algn="r"/>
              <a:r>
                <a:rPr lang="fr-FR" sz="1200" err="1"/>
                <a:t>ClCr</a:t>
              </a:r>
              <a:r>
                <a:rPr lang="fr-FR" sz="1200"/>
                <a:t>, ml/min</a:t>
              </a:r>
              <a:br>
                <a:rPr lang="fr-FR" sz="1200"/>
              </a:br>
              <a:r>
                <a:rPr lang="fr-FR" sz="1200"/>
                <a:t>n =</a:t>
              </a:r>
            </a:p>
          </p:txBody>
        </p:sp>
        <p:sp>
          <p:nvSpPr>
            <p:cNvPr id="23" name="ZoneTexte 22">
              <a:extLst>
                <a:ext uri="{FF2B5EF4-FFF2-40B4-BE49-F238E27FC236}">
                  <a16:creationId xmlns:a16="http://schemas.microsoft.com/office/drawing/2014/main" id="{69B65497-AC7C-4AC4-B8E2-5399CBE22F04}"/>
                </a:ext>
              </a:extLst>
            </p:cNvPr>
            <p:cNvSpPr txBox="1"/>
            <p:nvPr/>
          </p:nvSpPr>
          <p:spPr>
            <a:xfrm>
              <a:off x="6539096" y="6038841"/>
              <a:ext cx="1476686" cy="276999"/>
            </a:xfrm>
            <a:prstGeom prst="rect">
              <a:avLst/>
            </a:prstGeom>
            <a:noFill/>
          </p:spPr>
          <p:txBody>
            <a:bodyPr wrap="none" rtlCol="0">
              <a:spAutoFit/>
            </a:bodyPr>
            <a:lstStyle/>
            <a:p>
              <a:pPr algn="ctr"/>
              <a:r>
                <a:rPr lang="fr-FR" sz="1200"/>
                <a:t>&lt; 15, hémodialysé </a:t>
              </a:r>
            </a:p>
          </p:txBody>
        </p:sp>
        <p:cxnSp>
          <p:nvCxnSpPr>
            <p:cNvPr id="3" name="Connecteur droit 2">
              <a:extLst>
                <a:ext uri="{FF2B5EF4-FFF2-40B4-BE49-F238E27FC236}">
                  <a16:creationId xmlns:a16="http://schemas.microsoft.com/office/drawing/2014/main" id="{59BEF3BC-14E8-453C-8661-3C8A99CE8F81}"/>
                </a:ext>
              </a:extLst>
            </p:cNvPr>
            <p:cNvCxnSpPr/>
            <p:nvPr/>
          </p:nvCxnSpPr>
          <p:spPr bwMode="auto">
            <a:xfrm>
              <a:off x="1775638" y="5137730"/>
              <a:ext cx="4447536"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sp>
          <p:nvSpPr>
            <p:cNvPr id="4" name="ZoneTexte 3">
              <a:extLst>
                <a:ext uri="{FF2B5EF4-FFF2-40B4-BE49-F238E27FC236}">
                  <a16:creationId xmlns:a16="http://schemas.microsoft.com/office/drawing/2014/main" id="{DA45AD5D-DAE6-481C-A65C-1A17A3DED8C6}"/>
                </a:ext>
              </a:extLst>
            </p:cNvPr>
            <p:cNvSpPr txBox="1"/>
            <p:nvPr/>
          </p:nvSpPr>
          <p:spPr>
            <a:xfrm>
              <a:off x="2930488" y="4848072"/>
              <a:ext cx="1952779" cy="307777"/>
            </a:xfrm>
            <a:prstGeom prst="rect">
              <a:avLst/>
            </a:prstGeom>
            <a:noFill/>
          </p:spPr>
          <p:txBody>
            <a:bodyPr wrap="none" rtlCol="0">
              <a:spAutoFit/>
            </a:bodyPr>
            <a:lstStyle/>
            <a:p>
              <a:r>
                <a:rPr lang="fr-FR" sz="1400" b="1" dirty="0"/>
                <a:t>Données historiques</a:t>
              </a:r>
            </a:p>
          </p:txBody>
        </p:sp>
      </p:grpSp>
      <p:sp>
        <p:nvSpPr>
          <p:cNvPr id="25" name="ZoneTexte 24">
            <a:extLst>
              <a:ext uri="{FF2B5EF4-FFF2-40B4-BE49-F238E27FC236}">
                <a16:creationId xmlns:a16="http://schemas.microsoft.com/office/drawing/2014/main" id="{84D22E6B-27E4-4E67-98C2-DC7756CD323B}"/>
              </a:ext>
            </a:extLst>
          </p:cNvPr>
          <p:cNvSpPr txBox="1"/>
          <p:nvPr/>
        </p:nvSpPr>
        <p:spPr>
          <a:xfrm>
            <a:off x="1558206" y="1254983"/>
            <a:ext cx="6002221" cy="369332"/>
          </a:xfrm>
          <a:prstGeom prst="rect">
            <a:avLst/>
          </a:prstGeom>
          <a:noFill/>
        </p:spPr>
        <p:txBody>
          <a:bodyPr wrap="none" rtlCol="0">
            <a:spAutoFit/>
          </a:bodyPr>
          <a:lstStyle/>
          <a:p>
            <a:pPr algn="r"/>
            <a:r>
              <a:rPr lang="fr-FR" b="1" dirty="0" err="1">
                <a:solidFill>
                  <a:srgbClr val="0070C0"/>
                </a:solidFill>
                <a:latin typeface="Calibri" panose="020F0502020204030204" pitchFamily="34" charset="0"/>
                <a:cs typeface="Calibri" panose="020F0502020204030204" pitchFamily="34" charset="0"/>
              </a:rPr>
              <a:t>ASC</a:t>
            </a:r>
            <a:r>
              <a:rPr lang="fr-FR" b="1" baseline="-25000" dirty="0" err="1">
                <a:solidFill>
                  <a:srgbClr val="0070C0"/>
                </a:solidFill>
                <a:latin typeface="Calibri" panose="020F0502020204030204" pitchFamily="34" charset="0"/>
                <a:cs typeface="Calibri" panose="020F0502020204030204" pitchFamily="34" charset="0"/>
              </a:rPr>
              <a:t>tau</a:t>
            </a:r>
            <a:r>
              <a:rPr lang="fr-FR" b="1" dirty="0">
                <a:solidFill>
                  <a:srgbClr val="0070C0"/>
                </a:solidFill>
                <a:latin typeface="Calibri" panose="020F0502020204030204" pitchFamily="34" charset="0"/>
                <a:cs typeface="Calibri" panose="020F0502020204030204" pitchFamily="34" charset="0"/>
              </a:rPr>
              <a:t> (</a:t>
            </a:r>
            <a:r>
              <a:rPr lang="fr-FR" b="1" dirty="0" err="1">
                <a:solidFill>
                  <a:srgbClr val="0070C0"/>
                </a:solidFill>
                <a:latin typeface="Calibri" panose="020F0502020204030204" pitchFamily="34" charset="0"/>
                <a:cs typeface="Calibri" panose="020F0502020204030204" pitchFamily="34" charset="0"/>
              </a:rPr>
              <a:t>ng.h</a:t>
            </a:r>
            <a:r>
              <a:rPr lang="fr-FR" b="1" dirty="0">
                <a:solidFill>
                  <a:srgbClr val="0070C0"/>
                </a:solidFill>
                <a:latin typeface="Calibri" panose="020F0502020204030204" pitchFamily="34" charset="0"/>
                <a:cs typeface="Calibri" panose="020F0502020204030204" pitchFamily="34" charset="0"/>
              </a:rPr>
              <a:t>/ml), moyenne (% CV) à S2-S4 de EVG/c/FTC/TAF </a:t>
            </a:r>
          </a:p>
        </p:txBody>
      </p:sp>
      <p:sp>
        <p:nvSpPr>
          <p:cNvPr id="36" name="ZoneTexte 35">
            <a:extLst>
              <a:ext uri="{FF2B5EF4-FFF2-40B4-BE49-F238E27FC236}">
                <a16:creationId xmlns:a16="http://schemas.microsoft.com/office/drawing/2014/main" id="{BCFDECAE-752C-404B-B5DB-DFA2166897B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104</a:t>
            </a:r>
          </a:p>
        </p:txBody>
      </p:sp>
    </p:spTree>
    <p:extLst>
      <p:ext uri="{BB962C8B-B14F-4D97-AF65-F5344CB8AC3E}">
        <p14:creationId xmlns:p14="http://schemas.microsoft.com/office/powerpoint/2010/main" val="406328370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dirty="0"/>
              <a:t>Essai 380-1844 : BIC/FTC/TAF en switch </a:t>
            </a:r>
            <a:br>
              <a:rPr lang="fr-FR" dirty="0"/>
            </a:br>
            <a:r>
              <a:rPr lang="fr-FR" dirty="0"/>
              <a:t>de DTG/ABC/3TC (1)</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277938"/>
            <a:ext cx="8507413" cy="936625"/>
          </a:xfrm>
        </p:spPr>
        <p:txBody>
          <a:bodyPr/>
          <a:lstStyle/>
          <a:p>
            <a:r>
              <a:rPr lang="fr-FR" sz="1800" dirty="0"/>
              <a:t>Essai de phase 3, multicentrique (Amérique du Nord, Europe, Australie), randomisé en double aveugle</a:t>
            </a:r>
          </a:p>
        </p:txBody>
      </p:sp>
      <p:sp>
        <p:nvSpPr>
          <p:cNvPr id="4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Molina JM, CROI 2018, Abs. 22</a:t>
            </a:r>
          </a:p>
        </p:txBody>
      </p:sp>
      <p:sp>
        <p:nvSpPr>
          <p:cNvPr id="21" name="TextBox 11">
            <a:extLst>
              <a:ext uri="{FF2B5EF4-FFF2-40B4-BE49-F238E27FC236}">
                <a16:creationId xmlns:a16="http://schemas.microsoft.com/office/drawing/2014/main" id="{2E9CEBF9-592B-4A0A-953C-54167EF5ED34}"/>
              </a:ext>
            </a:extLst>
          </p:cNvPr>
          <p:cNvSpPr txBox="1">
            <a:spLocks noChangeArrowheads="1"/>
          </p:cNvSpPr>
          <p:nvPr/>
        </p:nvSpPr>
        <p:spPr bwMode="auto">
          <a:xfrm>
            <a:off x="3425383" y="1978832"/>
            <a:ext cx="1038225" cy="261610"/>
          </a:xfrm>
          <a:prstGeom prst="rect">
            <a:avLst/>
          </a:prstGeom>
          <a:noFill/>
          <a:ln w="9525">
            <a:noFill/>
            <a:miter lim="800000"/>
            <a:headEnd/>
            <a:tailEnd/>
          </a:ln>
        </p:spPr>
        <p:txBody>
          <a:bodyPr>
            <a:spAutoFit/>
          </a:bodyPr>
          <a:lstStyle/>
          <a:p>
            <a:pPr algn="ctr"/>
            <a:r>
              <a:rPr lang="fr-FR" altLang="en-US" sz="1100" b="1" dirty="0">
                <a:ea typeface="MS PGothic" pitchFamily="34" charset="-128"/>
              </a:rPr>
              <a:t>J0</a:t>
            </a:r>
          </a:p>
        </p:txBody>
      </p:sp>
      <p:cxnSp>
        <p:nvCxnSpPr>
          <p:cNvPr id="22" name="Straight Connector 43">
            <a:extLst>
              <a:ext uri="{FF2B5EF4-FFF2-40B4-BE49-F238E27FC236}">
                <a16:creationId xmlns:a16="http://schemas.microsoft.com/office/drawing/2014/main" id="{9A1FAC07-9BCF-4EDC-9177-FE931F981904}"/>
              </a:ext>
            </a:extLst>
          </p:cNvPr>
          <p:cNvCxnSpPr>
            <a:cxnSpLocks/>
          </p:cNvCxnSpPr>
          <p:nvPr/>
        </p:nvCxnSpPr>
        <p:spPr bwMode="auto">
          <a:xfrm>
            <a:off x="3931279" y="2297837"/>
            <a:ext cx="3648371" cy="0"/>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 coins arrondis 23">
            <a:extLst>
              <a:ext uri="{FF2B5EF4-FFF2-40B4-BE49-F238E27FC236}">
                <a16:creationId xmlns:a16="http://schemas.microsoft.com/office/drawing/2014/main" id="{6959FD74-8EC5-4E58-B36E-E0F6FF98B1E0}"/>
              </a:ext>
            </a:extLst>
          </p:cNvPr>
          <p:cNvSpPr/>
          <p:nvPr/>
        </p:nvSpPr>
        <p:spPr bwMode="auto">
          <a:xfrm>
            <a:off x="3977203" y="2360899"/>
            <a:ext cx="3619519" cy="455202"/>
          </a:xfrm>
          <a:prstGeom prst="roundRect">
            <a:avLst/>
          </a:prstGeom>
          <a:solidFill>
            <a:srgbClr val="FF9933"/>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30000"/>
              </a:lnSpc>
              <a:spcBef>
                <a:spcPct val="20000"/>
              </a:spcBef>
              <a:buClr>
                <a:srgbClr val="990000"/>
              </a:buClr>
              <a:buSzPct val="120000"/>
              <a:defRPr/>
            </a:pPr>
            <a:r>
              <a:rPr lang="fr-FR" sz="1400" b="1" dirty="0">
                <a:solidFill>
                  <a:srgbClr val="FFFFFF"/>
                </a:solidFill>
                <a:ea typeface="MS Mincho" pitchFamily="49" charset="-128"/>
                <a:cs typeface="Arial" charset="0"/>
              </a:rPr>
              <a:t>BIC/FTC/TAF 50/200/25 mg qd</a:t>
            </a:r>
            <a:endParaRPr lang="fr-FR" sz="1400" b="1" baseline="30000" dirty="0">
              <a:solidFill>
                <a:srgbClr val="FFFFFF"/>
              </a:solidFill>
              <a:ea typeface="MS Mincho" pitchFamily="49" charset="-128"/>
              <a:cs typeface="Arial" charset="0"/>
            </a:endParaRPr>
          </a:p>
        </p:txBody>
      </p:sp>
      <p:sp>
        <p:nvSpPr>
          <p:cNvPr id="28" name="TextBox 11">
            <a:extLst>
              <a:ext uri="{FF2B5EF4-FFF2-40B4-BE49-F238E27FC236}">
                <a16:creationId xmlns:a16="http://schemas.microsoft.com/office/drawing/2014/main" id="{5B707D30-F1C1-4638-842A-EE3BA5C8CCA7}"/>
              </a:ext>
            </a:extLst>
          </p:cNvPr>
          <p:cNvSpPr txBox="1">
            <a:spLocks noChangeArrowheads="1"/>
          </p:cNvSpPr>
          <p:nvPr/>
        </p:nvSpPr>
        <p:spPr bwMode="auto">
          <a:xfrm>
            <a:off x="7266689" y="1978832"/>
            <a:ext cx="585788" cy="261610"/>
          </a:xfrm>
          <a:prstGeom prst="rect">
            <a:avLst/>
          </a:prstGeom>
          <a:noFill/>
          <a:ln w="9525">
            <a:noFill/>
            <a:miter lim="800000"/>
            <a:headEnd/>
            <a:tailEnd/>
          </a:ln>
        </p:spPr>
        <p:txBody>
          <a:bodyPr>
            <a:spAutoFit/>
          </a:bodyPr>
          <a:lstStyle/>
          <a:p>
            <a:pPr algn="ctr"/>
            <a:r>
              <a:rPr lang="fr-FR" altLang="en-US" sz="1100" b="1">
                <a:ea typeface="MS PGothic" pitchFamily="34" charset="-128"/>
              </a:rPr>
              <a:t>S48</a:t>
            </a:r>
          </a:p>
        </p:txBody>
      </p:sp>
      <p:sp>
        <p:nvSpPr>
          <p:cNvPr id="29" name="TextBox 21">
            <a:extLst>
              <a:ext uri="{FF2B5EF4-FFF2-40B4-BE49-F238E27FC236}">
                <a16:creationId xmlns:a16="http://schemas.microsoft.com/office/drawing/2014/main" id="{AAD23685-69E8-4296-8EB0-AAC61E4F67C9}"/>
              </a:ext>
            </a:extLst>
          </p:cNvPr>
          <p:cNvSpPr txBox="1">
            <a:spLocks noChangeArrowheads="1"/>
          </p:cNvSpPr>
          <p:nvPr/>
        </p:nvSpPr>
        <p:spPr bwMode="auto">
          <a:xfrm>
            <a:off x="225629" y="2491471"/>
            <a:ext cx="3018879" cy="1917120"/>
          </a:xfrm>
          <a:prstGeom prst="roundRect">
            <a:avLst>
              <a:gd name="adj" fmla="val 9721"/>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nSpc>
                <a:spcPct val="110000"/>
              </a:lnSpc>
              <a:defRPr/>
            </a:pPr>
            <a:r>
              <a:rPr lang="fr-FR" sz="1200" b="1" dirty="0">
                <a:solidFill>
                  <a:srgbClr val="000066"/>
                </a:solidFill>
              </a:rPr>
              <a:t>Adultes VIH+</a:t>
            </a:r>
          </a:p>
          <a:p>
            <a:pPr marL="285750" indent="-285750">
              <a:lnSpc>
                <a:spcPct val="110000"/>
              </a:lnSpc>
              <a:buFont typeface="Arial" panose="020B0604020202020204" pitchFamily="34" charset="0"/>
              <a:buChar char="•"/>
              <a:defRPr/>
            </a:pPr>
            <a:r>
              <a:rPr lang="fr-FR" sz="1200" b="1" dirty="0">
                <a:solidFill>
                  <a:srgbClr val="000066"/>
                </a:solidFill>
              </a:rPr>
              <a:t>CV &lt; 50 c/ml </a:t>
            </a:r>
            <a:r>
              <a:rPr lang="fr-FR" sz="1200" b="1" u="sng" dirty="0">
                <a:solidFill>
                  <a:srgbClr val="000066"/>
                </a:solidFill>
              </a:rPr>
              <a:t>&gt;</a:t>
            </a:r>
            <a:r>
              <a:rPr lang="fr-FR" sz="1200" b="1" dirty="0">
                <a:solidFill>
                  <a:srgbClr val="000066"/>
                </a:solidFill>
              </a:rPr>
              <a:t> 3 mois </a:t>
            </a:r>
            <a:br>
              <a:rPr lang="fr-FR" sz="1200" b="1" dirty="0">
                <a:solidFill>
                  <a:srgbClr val="000066"/>
                </a:solidFill>
              </a:rPr>
            </a:br>
            <a:r>
              <a:rPr lang="fr-FR" sz="1200" b="1" dirty="0">
                <a:solidFill>
                  <a:srgbClr val="000066"/>
                </a:solidFill>
              </a:rPr>
              <a:t>sous DTG + ABC/3TC </a:t>
            </a:r>
            <a:br>
              <a:rPr lang="fr-FR" sz="1200" b="1" dirty="0">
                <a:solidFill>
                  <a:srgbClr val="000066"/>
                </a:solidFill>
              </a:rPr>
            </a:br>
            <a:r>
              <a:rPr lang="fr-FR" sz="1200" b="1" dirty="0">
                <a:solidFill>
                  <a:srgbClr val="000066"/>
                </a:solidFill>
              </a:rPr>
              <a:t>ou DTG/ABC/3TC</a:t>
            </a:r>
          </a:p>
          <a:p>
            <a:pPr marL="285750" indent="-285750">
              <a:lnSpc>
                <a:spcPct val="110000"/>
              </a:lnSpc>
              <a:buFont typeface="Arial" panose="020B0604020202020204" pitchFamily="34" charset="0"/>
              <a:buChar char="•"/>
              <a:defRPr/>
            </a:pPr>
            <a:r>
              <a:rPr lang="fr-FR" sz="1200" b="1" dirty="0" err="1">
                <a:solidFill>
                  <a:srgbClr val="000066"/>
                </a:solidFill>
              </a:rPr>
              <a:t>DFGe</a:t>
            </a:r>
            <a:r>
              <a:rPr lang="fr-FR" sz="1200" b="1" dirty="0">
                <a:solidFill>
                  <a:srgbClr val="000066"/>
                </a:solidFill>
              </a:rPr>
              <a:t> </a:t>
            </a:r>
            <a:r>
              <a:rPr lang="fr-FR" sz="1200" b="1" u="sng" dirty="0">
                <a:solidFill>
                  <a:srgbClr val="000066"/>
                </a:solidFill>
              </a:rPr>
              <a:t>&gt;</a:t>
            </a:r>
            <a:r>
              <a:rPr lang="fr-FR" sz="1200" b="1" dirty="0">
                <a:solidFill>
                  <a:srgbClr val="000066"/>
                </a:solidFill>
              </a:rPr>
              <a:t> 50 ml/min</a:t>
            </a:r>
          </a:p>
          <a:p>
            <a:pPr marL="285750" indent="-285750">
              <a:lnSpc>
                <a:spcPct val="110000"/>
              </a:lnSpc>
              <a:buFont typeface="Arial" panose="020B0604020202020204" pitchFamily="34" charset="0"/>
              <a:buChar char="•"/>
              <a:defRPr/>
            </a:pPr>
            <a:r>
              <a:rPr lang="fr-FR" sz="1200" b="1" dirty="0">
                <a:solidFill>
                  <a:srgbClr val="000066"/>
                </a:solidFill>
              </a:rPr>
              <a:t>Pas d’infection VHB active</a:t>
            </a:r>
          </a:p>
          <a:p>
            <a:pPr marL="285750" indent="-285750">
              <a:lnSpc>
                <a:spcPct val="110000"/>
              </a:lnSpc>
              <a:buFont typeface="Arial" panose="020B0604020202020204" pitchFamily="34" charset="0"/>
              <a:buChar char="•"/>
              <a:defRPr/>
            </a:pPr>
            <a:r>
              <a:rPr lang="fr-FR" sz="1200" b="1" dirty="0">
                <a:solidFill>
                  <a:srgbClr val="000066"/>
                </a:solidFill>
              </a:rPr>
              <a:t>Pas de résistance connue </a:t>
            </a:r>
            <a:br>
              <a:rPr lang="fr-FR" sz="1200" b="1" dirty="0">
                <a:solidFill>
                  <a:srgbClr val="000066"/>
                </a:solidFill>
              </a:rPr>
            </a:br>
            <a:r>
              <a:rPr lang="fr-FR" sz="1200" b="1" dirty="0">
                <a:solidFill>
                  <a:srgbClr val="000066"/>
                </a:solidFill>
              </a:rPr>
              <a:t>aux ARV de l’étude</a:t>
            </a:r>
          </a:p>
        </p:txBody>
      </p:sp>
      <p:sp>
        <p:nvSpPr>
          <p:cNvPr id="32" name="Rectangle : coins arrondis 31">
            <a:extLst>
              <a:ext uri="{FF2B5EF4-FFF2-40B4-BE49-F238E27FC236}">
                <a16:creationId xmlns:a16="http://schemas.microsoft.com/office/drawing/2014/main" id="{134BEE6D-81F1-460D-B594-E46BCB102F6A}"/>
              </a:ext>
            </a:extLst>
          </p:cNvPr>
          <p:cNvSpPr/>
          <p:nvPr/>
        </p:nvSpPr>
        <p:spPr bwMode="auto">
          <a:xfrm>
            <a:off x="3977203" y="2809070"/>
            <a:ext cx="3619519" cy="455202"/>
          </a:xfrm>
          <a:prstGeom prst="roundRect">
            <a:avLst/>
          </a:prstGeom>
          <a:solidFill>
            <a:schemeClr val="bg1">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30000"/>
              </a:lnSpc>
              <a:spcBef>
                <a:spcPct val="20000"/>
              </a:spcBef>
              <a:buClr>
                <a:srgbClr val="990000"/>
              </a:buClr>
              <a:buSzPct val="120000"/>
              <a:defRPr/>
            </a:pPr>
            <a:r>
              <a:rPr lang="fr-FR" sz="1400" b="1">
                <a:solidFill>
                  <a:srgbClr val="FFFFFF"/>
                </a:solidFill>
                <a:ea typeface="MS Mincho" pitchFamily="49" charset="-128"/>
                <a:cs typeface="Arial" charset="0"/>
              </a:rPr>
              <a:t>Placebo DTG/ABC/3TC qd</a:t>
            </a:r>
            <a:endParaRPr lang="fr-FR" sz="1400" b="1" baseline="30000">
              <a:solidFill>
                <a:srgbClr val="FFFFFF"/>
              </a:solidFill>
              <a:ea typeface="MS Mincho" pitchFamily="49" charset="-128"/>
              <a:cs typeface="Arial" charset="0"/>
            </a:endParaRPr>
          </a:p>
        </p:txBody>
      </p:sp>
      <p:sp>
        <p:nvSpPr>
          <p:cNvPr id="33" name="Rectangle : coins arrondis 32">
            <a:extLst>
              <a:ext uri="{FF2B5EF4-FFF2-40B4-BE49-F238E27FC236}">
                <a16:creationId xmlns:a16="http://schemas.microsoft.com/office/drawing/2014/main" id="{8CAF35B7-B210-4F84-B643-C613AFA6F6D0}"/>
              </a:ext>
            </a:extLst>
          </p:cNvPr>
          <p:cNvSpPr/>
          <p:nvPr/>
        </p:nvSpPr>
        <p:spPr bwMode="auto">
          <a:xfrm>
            <a:off x="3977203" y="3642168"/>
            <a:ext cx="3619519" cy="455202"/>
          </a:xfrm>
          <a:prstGeom prst="roundRect">
            <a:avLst/>
          </a:prstGeom>
          <a:solidFill>
            <a:srgbClr val="FF00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30000"/>
              </a:lnSpc>
              <a:spcBef>
                <a:spcPct val="20000"/>
              </a:spcBef>
              <a:buClr>
                <a:srgbClr val="990000"/>
              </a:buClr>
              <a:buSzPct val="120000"/>
              <a:defRPr/>
            </a:pPr>
            <a:r>
              <a:rPr lang="fr-FR" sz="1400" b="1">
                <a:solidFill>
                  <a:srgbClr val="FFFFFF"/>
                </a:solidFill>
                <a:ea typeface="MS Mincho" pitchFamily="49" charset="-128"/>
                <a:cs typeface="Arial" charset="0"/>
              </a:rPr>
              <a:t>DTG/ABC/3TC 50/600/300 mg qd</a:t>
            </a:r>
            <a:endParaRPr lang="fr-FR" sz="1400" b="1" baseline="30000">
              <a:solidFill>
                <a:srgbClr val="FFFFFF"/>
              </a:solidFill>
              <a:ea typeface="MS Mincho" pitchFamily="49" charset="-128"/>
              <a:cs typeface="Arial" charset="0"/>
            </a:endParaRPr>
          </a:p>
        </p:txBody>
      </p:sp>
      <p:sp>
        <p:nvSpPr>
          <p:cNvPr id="34" name="Rectangle : coins arrondis 33">
            <a:extLst>
              <a:ext uri="{FF2B5EF4-FFF2-40B4-BE49-F238E27FC236}">
                <a16:creationId xmlns:a16="http://schemas.microsoft.com/office/drawing/2014/main" id="{C1CC669B-F006-4CAC-84DB-59A2972FA229}"/>
              </a:ext>
            </a:extLst>
          </p:cNvPr>
          <p:cNvSpPr/>
          <p:nvPr/>
        </p:nvSpPr>
        <p:spPr bwMode="auto">
          <a:xfrm>
            <a:off x="3977204" y="4090339"/>
            <a:ext cx="3619517" cy="455202"/>
          </a:xfrm>
          <a:prstGeom prst="roundRect">
            <a:avLst/>
          </a:prstGeom>
          <a:solidFill>
            <a:schemeClr val="bg1">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30000"/>
              </a:lnSpc>
              <a:spcBef>
                <a:spcPct val="20000"/>
              </a:spcBef>
              <a:buClr>
                <a:srgbClr val="990000"/>
              </a:buClr>
              <a:buSzPct val="120000"/>
              <a:defRPr/>
            </a:pPr>
            <a:r>
              <a:rPr lang="fr-FR" sz="1400" b="1">
                <a:solidFill>
                  <a:srgbClr val="FFFFFF"/>
                </a:solidFill>
                <a:ea typeface="MS Mincho" pitchFamily="49" charset="-128"/>
                <a:cs typeface="Arial" charset="0"/>
              </a:rPr>
              <a:t>Placebo BIC/FTC/TAF qd </a:t>
            </a:r>
            <a:endParaRPr lang="fr-FR" sz="1400" b="1" baseline="30000">
              <a:solidFill>
                <a:srgbClr val="FFFFFF"/>
              </a:solidFill>
              <a:ea typeface="MS Mincho" pitchFamily="49" charset="-128"/>
              <a:cs typeface="Arial" charset="0"/>
            </a:endParaRPr>
          </a:p>
        </p:txBody>
      </p:sp>
      <p:cxnSp>
        <p:nvCxnSpPr>
          <p:cNvPr id="4" name="Connecteur : en angle 3">
            <a:extLst>
              <a:ext uri="{FF2B5EF4-FFF2-40B4-BE49-F238E27FC236}">
                <a16:creationId xmlns:a16="http://schemas.microsoft.com/office/drawing/2014/main" id="{6D78D4EA-0791-455F-8C1B-1685E9DE3B9E}"/>
              </a:ext>
            </a:extLst>
          </p:cNvPr>
          <p:cNvCxnSpPr>
            <a:cxnSpLocks/>
            <a:stCxn id="29" idx="3"/>
          </p:cNvCxnSpPr>
          <p:nvPr/>
        </p:nvCxnSpPr>
        <p:spPr bwMode="auto">
          <a:xfrm flipV="1">
            <a:off x="3244508" y="2818759"/>
            <a:ext cx="744569" cy="631272"/>
          </a:xfrm>
          <a:prstGeom prst="bentConnector3">
            <a:avLst/>
          </a:prstGeom>
          <a:solidFill>
            <a:schemeClr val="accent1"/>
          </a:solidFill>
          <a:ln w="19050" cap="flat" cmpd="sng" algn="ctr">
            <a:solidFill>
              <a:srgbClr val="0070C0"/>
            </a:solidFill>
            <a:prstDash val="solid"/>
            <a:round/>
            <a:headEnd type="none" w="med" len="med"/>
            <a:tailEnd type="triangle"/>
          </a:ln>
          <a:effectLst/>
        </p:spPr>
      </p:cxnSp>
      <p:cxnSp>
        <p:nvCxnSpPr>
          <p:cNvPr id="7" name="Connecteur : en angle 6">
            <a:extLst>
              <a:ext uri="{FF2B5EF4-FFF2-40B4-BE49-F238E27FC236}">
                <a16:creationId xmlns:a16="http://schemas.microsoft.com/office/drawing/2014/main" id="{52F7C002-D7C4-4ABE-A2F0-A9417AFD0CAD}"/>
              </a:ext>
            </a:extLst>
          </p:cNvPr>
          <p:cNvCxnSpPr>
            <a:cxnSpLocks/>
            <a:stCxn id="29" idx="3"/>
          </p:cNvCxnSpPr>
          <p:nvPr/>
        </p:nvCxnSpPr>
        <p:spPr bwMode="auto">
          <a:xfrm>
            <a:off x="3244508" y="3450031"/>
            <a:ext cx="744569" cy="627051"/>
          </a:xfrm>
          <a:prstGeom prst="bentConnector3">
            <a:avLst/>
          </a:prstGeom>
          <a:solidFill>
            <a:schemeClr val="accent1"/>
          </a:solidFill>
          <a:ln w="19050" cap="flat" cmpd="sng" algn="ctr">
            <a:solidFill>
              <a:srgbClr val="0070C0"/>
            </a:solidFill>
            <a:prstDash val="solid"/>
            <a:round/>
            <a:headEnd type="none" w="med" len="med"/>
            <a:tailEnd type="triangle"/>
          </a:ln>
          <a:effectLst/>
        </p:spPr>
      </p:cxnSp>
      <p:sp>
        <p:nvSpPr>
          <p:cNvPr id="8" name="ZoneTexte 7">
            <a:extLst>
              <a:ext uri="{FF2B5EF4-FFF2-40B4-BE49-F238E27FC236}">
                <a16:creationId xmlns:a16="http://schemas.microsoft.com/office/drawing/2014/main" id="{88133589-871A-4074-9D43-7AFF4B075F8C}"/>
              </a:ext>
            </a:extLst>
          </p:cNvPr>
          <p:cNvSpPr txBox="1"/>
          <p:nvPr/>
        </p:nvSpPr>
        <p:spPr>
          <a:xfrm>
            <a:off x="3266752" y="2516247"/>
            <a:ext cx="710451" cy="276999"/>
          </a:xfrm>
          <a:prstGeom prst="rect">
            <a:avLst/>
          </a:prstGeom>
          <a:noFill/>
        </p:spPr>
        <p:txBody>
          <a:bodyPr wrap="none" rtlCol="0">
            <a:spAutoFit/>
          </a:bodyPr>
          <a:lstStyle/>
          <a:p>
            <a:r>
              <a:rPr lang="fr-FR" sz="1200" b="1"/>
              <a:t>n = 282</a:t>
            </a:r>
          </a:p>
        </p:txBody>
      </p:sp>
      <p:sp>
        <p:nvSpPr>
          <p:cNvPr id="40" name="ZoneTexte 39">
            <a:extLst>
              <a:ext uri="{FF2B5EF4-FFF2-40B4-BE49-F238E27FC236}">
                <a16:creationId xmlns:a16="http://schemas.microsoft.com/office/drawing/2014/main" id="{928C7CDA-C349-4094-B67C-18751235D80D}"/>
              </a:ext>
            </a:extLst>
          </p:cNvPr>
          <p:cNvSpPr txBox="1"/>
          <p:nvPr/>
        </p:nvSpPr>
        <p:spPr>
          <a:xfrm>
            <a:off x="3317739" y="4152557"/>
            <a:ext cx="710451" cy="276999"/>
          </a:xfrm>
          <a:prstGeom prst="rect">
            <a:avLst/>
          </a:prstGeom>
          <a:noFill/>
        </p:spPr>
        <p:txBody>
          <a:bodyPr wrap="none" rtlCol="0">
            <a:spAutoFit/>
          </a:bodyPr>
          <a:lstStyle/>
          <a:p>
            <a:r>
              <a:rPr lang="fr-FR" sz="1200" b="1"/>
              <a:t>n = 281</a:t>
            </a:r>
          </a:p>
        </p:txBody>
      </p:sp>
      <p:sp>
        <p:nvSpPr>
          <p:cNvPr id="9" name="Flèche : pentagone 8">
            <a:extLst>
              <a:ext uri="{FF2B5EF4-FFF2-40B4-BE49-F238E27FC236}">
                <a16:creationId xmlns:a16="http://schemas.microsoft.com/office/drawing/2014/main" id="{FCCAE992-B66C-44B2-B79E-73B32CA1591F}"/>
              </a:ext>
            </a:extLst>
          </p:cNvPr>
          <p:cNvSpPr/>
          <p:nvPr/>
        </p:nvSpPr>
        <p:spPr bwMode="auto">
          <a:xfrm>
            <a:off x="7596722" y="2643303"/>
            <a:ext cx="1326845" cy="1613455"/>
          </a:xfrm>
          <a:prstGeom prst="homePlate">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 name="ZoneTexte 10">
            <a:extLst>
              <a:ext uri="{FF2B5EF4-FFF2-40B4-BE49-F238E27FC236}">
                <a16:creationId xmlns:a16="http://schemas.microsoft.com/office/drawing/2014/main" id="{D59C3258-1CB5-47F8-B25D-826BA8007A48}"/>
              </a:ext>
            </a:extLst>
          </p:cNvPr>
          <p:cNvSpPr txBox="1"/>
          <p:nvPr/>
        </p:nvSpPr>
        <p:spPr>
          <a:xfrm>
            <a:off x="7613768" y="3101956"/>
            <a:ext cx="1121859" cy="769441"/>
          </a:xfrm>
          <a:prstGeom prst="rect">
            <a:avLst/>
          </a:prstGeom>
          <a:noFill/>
        </p:spPr>
        <p:txBody>
          <a:bodyPr wrap="square" rtlCol="0">
            <a:spAutoFit/>
          </a:bodyPr>
          <a:lstStyle/>
          <a:p>
            <a:r>
              <a:rPr lang="fr-FR" sz="1100" b="1" dirty="0"/>
              <a:t>Phase </a:t>
            </a:r>
            <a:br>
              <a:rPr lang="fr-FR" sz="1100" b="1" dirty="0"/>
            </a:br>
            <a:r>
              <a:rPr lang="fr-FR" sz="1100" b="1" dirty="0"/>
              <a:t>extension ouverte BIC/FTC/TAF  </a:t>
            </a:r>
          </a:p>
        </p:txBody>
      </p:sp>
      <p:cxnSp>
        <p:nvCxnSpPr>
          <p:cNvPr id="36" name="Connecteur droit 35">
            <a:extLst>
              <a:ext uri="{FF2B5EF4-FFF2-40B4-BE49-F238E27FC236}">
                <a16:creationId xmlns:a16="http://schemas.microsoft.com/office/drawing/2014/main" id="{71B7DF6C-1A6B-4E97-AB5D-4686A379AB16}"/>
              </a:ext>
            </a:extLst>
          </p:cNvPr>
          <p:cNvCxnSpPr/>
          <p:nvPr/>
        </p:nvCxnSpPr>
        <p:spPr bwMode="auto">
          <a:xfrm flipV="1">
            <a:off x="3943154" y="2179087"/>
            <a:ext cx="1342" cy="123354"/>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60" name="Connecteur droit 59">
            <a:extLst>
              <a:ext uri="{FF2B5EF4-FFF2-40B4-BE49-F238E27FC236}">
                <a16:creationId xmlns:a16="http://schemas.microsoft.com/office/drawing/2014/main" id="{065FCA67-B384-4A87-BA4D-6F0E4AB222C6}"/>
              </a:ext>
            </a:extLst>
          </p:cNvPr>
          <p:cNvCxnSpPr/>
          <p:nvPr/>
        </p:nvCxnSpPr>
        <p:spPr bwMode="auto">
          <a:xfrm flipV="1">
            <a:off x="7539394" y="2179087"/>
            <a:ext cx="1342" cy="123353"/>
          </a:xfrm>
          <a:prstGeom prst="line">
            <a:avLst/>
          </a:prstGeom>
          <a:solidFill>
            <a:schemeClr val="accent1"/>
          </a:solidFill>
          <a:ln w="9525" cap="flat" cmpd="sng" algn="ctr">
            <a:solidFill>
              <a:srgbClr val="000066"/>
            </a:solidFill>
            <a:prstDash val="solid"/>
            <a:round/>
            <a:headEnd type="none" w="med" len="med"/>
            <a:tailEnd type="none" w="med" len="med"/>
          </a:ln>
          <a:effectLst/>
        </p:spPr>
      </p:cxnSp>
      <p:sp>
        <p:nvSpPr>
          <p:cNvPr id="61" name="Espace réservé du contenu 2">
            <a:extLst>
              <a:ext uri="{FF2B5EF4-FFF2-40B4-BE49-F238E27FC236}">
                <a16:creationId xmlns:a16="http://schemas.microsoft.com/office/drawing/2014/main" id="{4024140F-EA89-4EF3-B639-ED75B03BBC96}"/>
              </a:ext>
            </a:extLst>
          </p:cNvPr>
          <p:cNvSpPr txBox="1">
            <a:spLocks/>
          </p:cNvSpPr>
          <p:nvPr/>
        </p:nvSpPr>
        <p:spPr bwMode="auto">
          <a:xfrm>
            <a:off x="457200" y="4726043"/>
            <a:ext cx="8507413" cy="169498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b="1" kern="0" dirty="0"/>
              <a:t>Critère principal : </a:t>
            </a:r>
            <a:r>
              <a:rPr lang="fr-FR" sz="1800" kern="0" dirty="0"/>
              <a:t>CV </a:t>
            </a:r>
            <a:r>
              <a:rPr lang="fr-FR" sz="1800" u="sng" kern="0" dirty="0"/>
              <a:t>&gt;</a:t>
            </a:r>
            <a:r>
              <a:rPr lang="fr-FR" sz="1800" kern="0" dirty="0"/>
              <a:t> 50 c/ml à S48 : analyse ITT-snapshot, </a:t>
            </a:r>
            <a:br>
              <a:rPr lang="fr-FR" sz="1800" kern="0" dirty="0"/>
            </a:br>
            <a:r>
              <a:rPr lang="fr-FR" sz="1800" kern="0" dirty="0"/>
              <a:t>borne de non infériorité à 4 %</a:t>
            </a:r>
            <a:br>
              <a:rPr lang="fr-FR" sz="1800" kern="0" dirty="0"/>
            </a:br>
            <a:endParaRPr lang="fr-FR" sz="1800" kern="0" dirty="0"/>
          </a:p>
          <a:p>
            <a:r>
              <a:rPr lang="fr-FR" sz="1800" kern="0" dirty="0"/>
              <a:t>Caractéristiques médianes des patients à l’inclusion</a:t>
            </a:r>
          </a:p>
          <a:p>
            <a:pPr lvl="1"/>
            <a:r>
              <a:rPr lang="fr-FR" sz="1600" kern="0" dirty="0"/>
              <a:t>Age : 46 ans, hommes : 89 %</a:t>
            </a:r>
          </a:p>
          <a:p>
            <a:pPr lvl="1"/>
            <a:r>
              <a:rPr lang="fr-FR" sz="1600" kern="0" dirty="0"/>
              <a:t>CD4/mm</a:t>
            </a:r>
            <a:r>
              <a:rPr lang="fr-FR" sz="1600" kern="0" baseline="30000" dirty="0"/>
              <a:t>3</a:t>
            </a:r>
            <a:r>
              <a:rPr lang="fr-FR" sz="1600" kern="0" dirty="0"/>
              <a:t> (IQR) : 732 (554 - 936) et 661 (478 - 874)</a:t>
            </a:r>
          </a:p>
          <a:p>
            <a:pPr lvl="1"/>
            <a:r>
              <a:rPr lang="fr-FR" sz="1600" kern="0" dirty="0" err="1"/>
              <a:t>DFGe</a:t>
            </a:r>
            <a:r>
              <a:rPr lang="fr-FR" sz="1600" kern="0" dirty="0"/>
              <a:t> (</a:t>
            </a:r>
            <a:r>
              <a:rPr lang="fr-FR" sz="1600" kern="0" dirty="0" err="1"/>
              <a:t>Cockroft</a:t>
            </a:r>
            <a:r>
              <a:rPr lang="fr-FR" sz="1600" kern="0" dirty="0"/>
              <a:t> Gault) : 101 ml/min</a:t>
            </a:r>
          </a:p>
        </p:txBody>
      </p:sp>
      <p:sp>
        <p:nvSpPr>
          <p:cNvPr id="23" name="ZoneTexte 22">
            <a:extLst>
              <a:ext uri="{FF2B5EF4-FFF2-40B4-BE49-F238E27FC236}">
                <a16:creationId xmlns:a16="http://schemas.microsoft.com/office/drawing/2014/main" id="{95E8782B-9273-4C8A-9738-D3F295A7698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105</a:t>
            </a:r>
          </a:p>
        </p:txBody>
      </p:sp>
    </p:spTree>
    <p:extLst>
      <p:ext uri="{BB962C8B-B14F-4D97-AF65-F5344CB8AC3E}">
        <p14:creationId xmlns:p14="http://schemas.microsoft.com/office/powerpoint/2010/main" val="30135154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Identification de mutations dans l’enveloppe conférant de la résistance aux ARV (2)</a:t>
            </a:r>
          </a:p>
        </p:txBody>
      </p:sp>
      <p:sp>
        <p:nvSpPr>
          <p:cNvPr id="4" name="Espace réservé du contenu 3"/>
          <p:cNvSpPr>
            <a:spLocks noGrp="1"/>
          </p:cNvSpPr>
          <p:nvPr>
            <p:ph idx="1"/>
          </p:nvPr>
        </p:nvSpPr>
        <p:spPr>
          <a:xfrm>
            <a:off x="231913" y="1169162"/>
            <a:ext cx="8723551" cy="830847"/>
          </a:xfrm>
        </p:spPr>
        <p:txBody>
          <a:bodyPr/>
          <a:lstStyle/>
          <a:p>
            <a:r>
              <a:rPr lang="fr-FR" sz="1800" dirty="0"/>
              <a:t>Les mutants </a:t>
            </a:r>
            <a:r>
              <a:rPr lang="fr-FR" sz="1800" i="1" dirty="0" err="1"/>
              <a:t>env</a:t>
            </a:r>
            <a:r>
              <a:rPr lang="fr-FR" sz="1800" dirty="0"/>
              <a:t> confèrent de la résistance à FTC, TFV, EFV, RPV, NFV, RTV </a:t>
            </a:r>
            <a:br>
              <a:rPr lang="fr-FR" sz="1800" dirty="0"/>
            </a:br>
            <a:r>
              <a:rPr lang="fr-FR" sz="1800" dirty="0"/>
              <a:t>et DTG</a:t>
            </a:r>
          </a:p>
          <a:p>
            <a:r>
              <a:rPr lang="fr-FR" sz="1800" dirty="0"/>
              <a:t>Les mutants </a:t>
            </a:r>
            <a:r>
              <a:rPr lang="fr-FR" sz="1800" i="1" dirty="0" err="1"/>
              <a:t>env</a:t>
            </a:r>
            <a:r>
              <a:rPr lang="fr-FR" sz="1800" dirty="0"/>
              <a:t> (Y61H ou P81S ou A556T) confèrent de la résistance </a:t>
            </a:r>
          </a:p>
          <a:p>
            <a:pPr marL="0" indent="0">
              <a:buNone/>
              <a:tabLst>
                <a:tab pos="352425" algn="l"/>
              </a:tabLst>
            </a:pPr>
            <a:r>
              <a:rPr lang="fr-FR" sz="1800" dirty="0"/>
              <a:t>	aux IP (NFV et RTV) et INI (DTG) sans mutations sur les gènes cibles</a:t>
            </a:r>
          </a:p>
          <a:p>
            <a:pPr marL="0" indent="0">
              <a:buNone/>
              <a:tabLst>
                <a:tab pos="352425" algn="l"/>
              </a:tabLst>
            </a:pPr>
            <a:endParaRPr lang="fr-FR" sz="1800" dirty="0"/>
          </a:p>
        </p:txBody>
      </p:sp>
      <p:sp>
        <p:nvSpPr>
          <p:cNvPr id="5"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Van </a:t>
            </a:r>
            <a:r>
              <a:rPr lang="fr-FR" sz="1200" i="1" err="1">
                <a:solidFill>
                  <a:srgbClr val="0070C0"/>
                </a:solidFill>
              </a:rPr>
              <a:t>Duyne</a:t>
            </a:r>
            <a:r>
              <a:rPr lang="fr-FR" sz="1200" i="1">
                <a:solidFill>
                  <a:srgbClr val="0070C0"/>
                </a:solidFill>
              </a:rPr>
              <a:t> R, CROI 2018, Abs. 111</a:t>
            </a:r>
          </a:p>
        </p:txBody>
      </p:sp>
      <p:sp>
        <p:nvSpPr>
          <p:cNvPr id="8" name="Rectangle 76"/>
          <p:cNvSpPr>
            <a:spLocks noChangeArrowheads="1"/>
          </p:cNvSpPr>
          <p:nvPr/>
        </p:nvSpPr>
        <p:spPr bwMode="auto">
          <a:xfrm>
            <a:off x="2711692" y="2456390"/>
            <a:ext cx="3596690" cy="235449"/>
          </a:xfrm>
          <a:prstGeom prst="rect">
            <a:avLst/>
          </a:prstGeom>
          <a:noFill/>
          <a:ln w="9525">
            <a:noFill/>
            <a:miter lim="800000"/>
            <a:headEnd/>
            <a:tailEnd/>
          </a:ln>
        </p:spPr>
        <p:txBody>
          <a:bodyPr wrap="none" lIns="0" tIns="0" rIns="0" bIns="0">
            <a:spAutoFit/>
          </a:bodyPr>
          <a:lstStyle/>
          <a:p>
            <a:pPr algn="ctr">
              <a:lnSpc>
                <a:spcPct val="85000"/>
              </a:lnSpc>
            </a:pPr>
            <a:r>
              <a:rPr lang="fr-FR" b="1">
                <a:solidFill>
                  <a:srgbClr val="0070C0"/>
                </a:solidFill>
                <a:latin typeface="Calibri" panose="020F0502020204030204" pitchFamily="34" charset="0"/>
                <a:ea typeface="ＭＳ Ｐゴシック" pitchFamily="34" charset="-128"/>
              </a:rPr>
              <a:t>Activité TI des virus mutants (</a:t>
            </a:r>
            <a:r>
              <a:rPr lang="fr-FR" b="1" err="1">
                <a:solidFill>
                  <a:srgbClr val="0070C0"/>
                </a:solidFill>
                <a:latin typeface="Calibri" panose="020F0502020204030204" pitchFamily="34" charset="0"/>
                <a:ea typeface="ＭＳ Ｐゴシック" pitchFamily="34" charset="-128"/>
              </a:rPr>
              <a:t>cpm</a:t>
            </a:r>
            <a:r>
              <a:rPr lang="fr-FR" b="1">
                <a:solidFill>
                  <a:srgbClr val="0070C0"/>
                </a:solidFill>
                <a:latin typeface="Calibri" panose="020F0502020204030204" pitchFamily="34" charset="0"/>
                <a:ea typeface="ＭＳ Ｐゴシック" pitchFamily="34" charset="-128"/>
              </a:rPr>
              <a:t>/µl)</a:t>
            </a:r>
            <a:endParaRPr lang="fr-FR" sz="1600">
              <a:solidFill>
                <a:srgbClr val="0070C0"/>
              </a:solidFill>
              <a:latin typeface="Calibri" panose="020F0502020204030204" pitchFamily="34" charset="0"/>
              <a:ea typeface="ＭＳ Ｐゴシック" pitchFamily="34" charset="-128"/>
            </a:endParaRPr>
          </a:p>
        </p:txBody>
      </p:sp>
      <p:sp>
        <p:nvSpPr>
          <p:cNvPr id="83" name="Espace réservé du contenu 3"/>
          <p:cNvSpPr txBox="1">
            <a:spLocks/>
          </p:cNvSpPr>
          <p:nvPr/>
        </p:nvSpPr>
        <p:spPr bwMode="auto">
          <a:xfrm>
            <a:off x="231913" y="6256931"/>
            <a:ext cx="7098527" cy="42951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tabLst>
                <a:tab pos="352425" algn="l"/>
              </a:tabLst>
            </a:pPr>
            <a:r>
              <a:rPr lang="fr-FR" sz="1800" kern="0" dirty="0"/>
              <a:t>Résistance à DTG, RTV et RPV du virus mutant A539V-env</a:t>
            </a:r>
          </a:p>
        </p:txBody>
      </p:sp>
      <p:grpSp>
        <p:nvGrpSpPr>
          <p:cNvPr id="2" name="Groupe 1">
            <a:extLst>
              <a:ext uri="{FF2B5EF4-FFF2-40B4-BE49-F238E27FC236}">
                <a16:creationId xmlns:a16="http://schemas.microsoft.com/office/drawing/2014/main" id="{1277E1B4-BE46-4AAA-A63D-122E5B692123}"/>
              </a:ext>
            </a:extLst>
          </p:cNvPr>
          <p:cNvGrpSpPr/>
          <p:nvPr/>
        </p:nvGrpSpPr>
        <p:grpSpPr>
          <a:xfrm>
            <a:off x="908619" y="2996040"/>
            <a:ext cx="7961060" cy="3105471"/>
            <a:chOff x="908619" y="2845114"/>
            <a:chExt cx="7961060" cy="3105471"/>
          </a:xfrm>
        </p:grpSpPr>
        <p:sp>
          <p:nvSpPr>
            <p:cNvPr id="89" name="ZoneTexte 88"/>
            <p:cNvSpPr txBox="1"/>
            <p:nvPr/>
          </p:nvSpPr>
          <p:spPr>
            <a:xfrm>
              <a:off x="5820830" y="2845114"/>
              <a:ext cx="3048849" cy="646331"/>
            </a:xfrm>
            <a:prstGeom prst="rect">
              <a:avLst/>
            </a:prstGeom>
            <a:noFill/>
            <a:ln w="28575">
              <a:solidFill>
                <a:srgbClr val="000066"/>
              </a:solidFill>
            </a:ln>
          </p:spPr>
          <p:txBody>
            <a:bodyPr wrap="square" rtlCol="0">
              <a:spAutoFit/>
            </a:bodyPr>
            <a:lstStyle/>
            <a:p>
              <a:r>
                <a:rPr lang="fr-FR" sz="1200" b="1" dirty="0"/>
                <a:t>Sélection de mutations </a:t>
              </a:r>
              <a:r>
                <a:rPr lang="fr-FR" sz="1200" b="1" i="1" dirty="0" err="1"/>
                <a:t>env</a:t>
              </a:r>
              <a:r>
                <a:rPr lang="fr-FR" sz="1200" b="1" i="1" dirty="0"/>
                <a:t> </a:t>
              </a:r>
              <a:r>
                <a:rPr lang="fr-FR" sz="1200" b="1" dirty="0"/>
                <a:t>sous DTG </a:t>
              </a:r>
              <a:r>
                <a:rPr lang="fr-FR" sz="1200" dirty="0"/>
                <a:t>:</a:t>
              </a:r>
            </a:p>
            <a:p>
              <a:r>
                <a:rPr lang="fr-FR" sz="1200" dirty="0"/>
                <a:t>E209K (gp120)</a:t>
              </a:r>
            </a:p>
            <a:p>
              <a:r>
                <a:rPr lang="fr-FR" sz="1200" dirty="0"/>
                <a:t>A539V et H641Y (gp41)</a:t>
              </a:r>
            </a:p>
          </p:txBody>
        </p:sp>
        <p:cxnSp>
          <p:nvCxnSpPr>
            <p:cNvPr id="90" name="Connecteur droit avec flèche 89"/>
            <p:cNvCxnSpPr>
              <a:cxnSpLocks/>
              <a:stCxn id="89" idx="1"/>
            </p:cNvCxnSpPr>
            <p:nvPr/>
          </p:nvCxnSpPr>
          <p:spPr bwMode="auto">
            <a:xfrm flipH="1">
              <a:off x="4980382" y="3168280"/>
              <a:ext cx="840448" cy="708538"/>
            </a:xfrm>
            <a:prstGeom prst="straightConnector1">
              <a:avLst/>
            </a:prstGeom>
            <a:solidFill>
              <a:schemeClr val="accent1"/>
            </a:solidFill>
            <a:ln w="19050" cap="flat" cmpd="sng" algn="ctr">
              <a:solidFill>
                <a:srgbClr val="000066"/>
              </a:solidFill>
              <a:prstDash val="solid"/>
              <a:round/>
              <a:headEnd type="none" w="med" len="med"/>
              <a:tailEnd type="triangle"/>
            </a:ln>
            <a:effectLst/>
          </p:spPr>
        </p:cxnSp>
        <p:sp>
          <p:nvSpPr>
            <p:cNvPr id="91" name="ZoneTexte 90">
              <a:extLst>
                <a:ext uri="{FF2B5EF4-FFF2-40B4-BE49-F238E27FC236}">
                  <a16:creationId xmlns:a16="http://schemas.microsoft.com/office/drawing/2014/main" id="{C94BEDE4-3EDD-4838-BBE9-BD503F70CAA5}"/>
                </a:ext>
              </a:extLst>
            </p:cNvPr>
            <p:cNvSpPr txBox="1"/>
            <p:nvPr/>
          </p:nvSpPr>
          <p:spPr>
            <a:xfrm>
              <a:off x="6384460" y="3775864"/>
              <a:ext cx="1366080" cy="983062"/>
            </a:xfrm>
            <a:prstGeom prst="rect">
              <a:avLst/>
            </a:prstGeom>
            <a:noFill/>
          </p:spPr>
          <p:txBody>
            <a:bodyPr wrap="none" rtlCol="0">
              <a:spAutoFit/>
            </a:bodyPr>
            <a:lstStyle/>
            <a:p>
              <a:r>
                <a:rPr lang="fr-FR" sz="1200" b="1" dirty="0"/>
                <a:t>WT + DMSO</a:t>
              </a:r>
            </a:p>
            <a:p>
              <a:r>
                <a:rPr lang="fr-FR" sz="1200" b="1" dirty="0"/>
                <a:t>WT</a:t>
              </a:r>
            </a:p>
            <a:p>
              <a:r>
                <a:rPr lang="fr-FR" sz="1200" b="1" dirty="0"/>
                <a:t>Env-Y61H</a:t>
              </a:r>
            </a:p>
            <a:p>
              <a:r>
                <a:rPr lang="fr-FR" sz="1200" b="1" dirty="0"/>
                <a:t>Env-P81S</a:t>
              </a:r>
            </a:p>
            <a:p>
              <a:r>
                <a:rPr lang="fr-FR" sz="1200" b="1" dirty="0"/>
                <a:t>Env-A556T</a:t>
              </a:r>
            </a:p>
            <a:p>
              <a:r>
                <a:rPr lang="fr-FR" sz="1200" b="1" dirty="0"/>
                <a:t>Contrôle négatif</a:t>
              </a:r>
            </a:p>
          </p:txBody>
        </p:sp>
        <p:cxnSp>
          <p:nvCxnSpPr>
            <p:cNvPr id="92" name="Connecteur droit 91">
              <a:extLst>
                <a:ext uri="{FF2B5EF4-FFF2-40B4-BE49-F238E27FC236}">
                  <a16:creationId xmlns:a16="http://schemas.microsoft.com/office/drawing/2014/main" id="{7B7ADCE5-7B20-479F-9F5F-BE71514CFBC3}"/>
                </a:ext>
              </a:extLst>
            </p:cNvPr>
            <p:cNvCxnSpPr/>
            <p:nvPr/>
          </p:nvCxnSpPr>
          <p:spPr bwMode="auto">
            <a:xfrm>
              <a:off x="6177626" y="3910202"/>
              <a:ext cx="240513" cy="0"/>
            </a:xfrm>
            <a:prstGeom prst="line">
              <a:avLst/>
            </a:prstGeom>
            <a:solidFill>
              <a:schemeClr val="accent1"/>
            </a:solidFill>
            <a:ln w="19050" cap="flat" cmpd="sng" algn="ctr">
              <a:solidFill>
                <a:schemeClr val="accent1">
                  <a:lumMod val="25000"/>
                </a:schemeClr>
              </a:solidFill>
              <a:prstDash val="solid"/>
              <a:round/>
              <a:headEnd type="none" w="med" len="med"/>
              <a:tailEnd type="none" w="med" len="med"/>
            </a:ln>
            <a:effectLst/>
          </p:spPr>
        </p:cxnSp>
        <p:cxnSp>
          <p:nvCxnSpPr>
            <p:cNvPr id="93" name="Connecteur droit 92">
              <a:extLst>
                <a:ext uri="{FF2B5EF4-FFF2-40B4-BE49-F238E27FC236}">
                  <a16:creationId xmlns:a16="http://schemas.microsoft.com/office/drawing/2014/main" id="{02B0915C-1BEB-4938-B4F5-A7A24759C2DD}"/>
                </a:ext>
              </a:extLst>
            </p:cNvPr>
            <p:cNvCxnSpPr/>
            <p:nvPr/>
          </p:nvCxnSpPr>
          <p:spPr bwMode="auto">
            <a:xfrm>
              <a:off x="6177626" y="4094520"/>
              <a:ext cx="240513" cy="0"/>
            </a:xfrm>
            <a:prstGeom prst="line">
              <a:avLst/>
            </a:prstGeom>
            <a:solidFill>
              <a:schemeClr val="accent1"/>
            </a:solidFill>
            <a:ln w="19050" cap="flat" cmpd="sng" algn="ctr">
              <a:solidFill>
                <a:srgbClr val="7030A0"/>
              </a:solidFill>
              <a:prstDash val="solid"/>
              <a:round/>
              <a:headEnd type="none" w="med" len="med"/>
              <a:tailEnd type="none" w="med" len="med"/>
            </a:ln>
            <a:effectLst/>
          </p:spPr>
        </p:cxnSp>
        <p:cxnSp>
          <p:nvCxnSpPr>
            <p:cNvPr id="94" name="Connecteur droit 93">
              <a:extLst>
                <a:ext uri="{FF2B5EF4-FFF2-40B4-BE49-F238E27FC236}">
                  <a16:creationId xmlns:a16="http://schemas.microsoft.com/office/drawing/2014/main" id="{5519E882-2698-4F1F-899D-745AE21EFB7B}"/>
                </a:ext>
              </a:extLst>
            </p:cNvPr>
            <p:cNvCxnSpPr/>
            <p:nvPr/>
          </p:nvCxnSpPr>
          <p:spPr bwMode="auto">
            <a:xfrm>
              <a:off x="6177626" y="4278838"/>
              <a:ext cx="240513" cy="0"/>
            </a:xfrm>
            <a:prstGeom prst="line">
              <a:avLst/>
            </a:prstGeom>
            <a:solidFill>
              <a:schemeClr val="accent1"/>
            </a:solidFill>
            <a:ln w="19050" cap="flat" cmpd="sng" algn="ctr">
              <a:solidFill>
                <a:srgbClr val="0000CC"/>
              </a:solidFill>
              <a:prstDash val="solid"/>
              <a:round/>
              <a:headEnd type="none" w="med" len="med"/>
              <a:tailEnd type="none" w="med" len="med"/>
            </a:ln>
            <a:effectLst/>
          </p:spPr>
        </p:cxnSp>
        <p:cxnSp>
          <p:nvCxnSpPr>
            <p:cNvPr id="95" name="Connecteur droit 94">
              <a:extLst>
                <a:ext uri="{FF2B5EF4-FFF2-40B4-BE49-F238E27FC236}">
                  <a16:creationId xmlns:a16="http://schemas.microsoft.com/office/drawing/2014/main" id="{E305C2E1-972E-4E17-B765-E0FA8FB89BCB}"/>
                </a:ext>
              </a:extLst>
            </p:cNvPr>
            <p:cNvCxnSpPr/>
            <p:nvPr/>
          </p:nvCxnSpPr>
          <p:spPr bwMode="auto">
            <a:xfrm>
              <a:off x="6177626" y="4463156"/>
              <a:ext cx="240513"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96" name="Connecteur droit 95">
              <a:extLst>
                <a:ext uri="{FF2B5EF4-FFF2-40B4-BE49-F238E27FC236}">
                  <a16:creationId xmlns:a16="http://schemas.microsoft.com/office/drawing/2014/main" id="{C921A57D-FA62-4C7C-A9DC-52ADD1CBC43D}"/>
                </a:ext>
              </a:extLst>
            </p:cNvPr>
            <p:cNvCxnSpPr/>
            <p:nvPr/>
          </p:nvCxnSpPr>
          <p:spPr bwMode="auto">
            <a:xfrm>
              <a:off x="6177626" y="4647474"/>
              <a:ext cx="240513" cy="0"/>
            </a:xfrm>
            <a:prstGeom prst="line">
              <a:avLst/>
            </a:prstGeom>
            <a:solidFill>
              <a:schemeClr val="accent1"/>
            </a:solidFill>
            <a:ln w="19050" cap="flat" cmpd="sng" algn="ctr">
              <a:solidFill>
                <a:srgbClr val="FFC000"/>
              </a:solidFill>
              <a:prstDash val="solid"/>
              <a:round/>
              <a:headEnd type="none" w="med" len="med"/>
              <a:tailEnd type="none" w="med" len="med"/>
            </a:ln>
            <a:effectLst/>
          </p:spPr>
        </p:cxnSp>
        <p:cxnSp>
          <p:nvCxnSpPr>
            <p:cNvPr id="97" name="Connecteur droit 96">
              <a:extLst>
                <a:ext uri="{FF2B5EF4-FFF2-40B4-BE49-F238E27FC236}">
                  <a16:creationId xmlns:a16="http://schemas.microsoft.com/office/drawing/2014/main" id="{32A174D1-78EC-4B95-B559-2BB65821C24E}"/>
                </a:ext>
              </a:extLst>
            </p:cNvPr>
            <p:cNvCxnSpPr/>
            <p:nvPr/>
          </p:nvCxnSpPr>
          <p:spPr bwMode="auto">
            <a:xfrm>
              <a:off x="6177626" y="4831791"/>
              <a:ext cx="240513" cy="0"/>
            </a:xfrm>
            <a:prstGeom prst="line">
              <a:avLst/>
            </a:prstGeom>
            <a:solidFill>
              <a:schemeClr val="accent1"/>
            </a:solidFill>
            <a:ln w="19050" cap="flat" cmpd="sng" algn="ctr">
              <a:solidFill>
                <a:schemeClr val="bg1">
                  <a:lumMod val="50000"/>
                </a:schemeClr>
              </a:solidFill>
              <a:prstDash val="sysDash"/>
              <a:round/>
              <a:headEnd type="none" w="med" len="med"/>
              <a:tailEnd type="none" w="med" len="med"/>
            </a:ln>
            <a:effectLst/>
          </p:spPr>
        </p:cxnSp>
        <p:cxnSp>
          <p:nvCxnSpPr>
            <p:cNvPr id="98" name="Connecteur droit 97">
              <a:extLst>
                <a:ext uri="{FF2B5EF4-FFF2-40B4-BE49-F238E27FC236}">
                  <a16:creationId xmlns:a16="http://schemas.microsoft.com/office/drawing/2014/main" id="{3D4CFA0A-CFEF-4E79-8649-1DB7F76B9E59}"/>
                </a:ext>
              </a:extLst>
            </p:cNvPr>
            <p:cNvCxnSpPr>
              <a:cxnSpLocks/>
            </p:cNvCxnSpPr>
            <p:nvPr/>
          </p:nvCxnSpPr>
          <p:spPr bwMode="auto">
            <a:xfrm>
              <a:off x="1576846" y="3046222"/>
              <a:ext cx="0" cy="24310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9" name="Connecteur droit 98">
              <a:extLst>
                <a:ext uri="{FF2B5EF4-FFF2-40B4-BE49-F238E27FC236}">
                  <a16:creationId xmlns:a16="http://schemas.microsoft.com/office/drawing/2014/main" id="{12B784DC-1261-416A-A1E6-EAAA6BB1EFD5}"/>
                </a:ext>
              </a:extLst>
            </p:cNvPr>
            <p:cNvCxnSpPr/>
            <p:nvPr/>
          </p:nvCxnSpPr>
          <p:spPr bwMode="auto">
            <a:xfrm>
              <a:off x="1514702" y="5409233"/>
              <a:ext cx="441698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0" name="Connecteur droit 99">
              <a:extLst>
                <a:ext uri="{FF2B5EF4-FFF2-40B4-BE49-F238E27FC236}">
                  <a16:creationId xmlns:a16="http://schemas.microsoft.com/office/drawing/2014/main" id="{3F7B2459-F3D5-45EA-A967-D2ECE1AEE600}"/>
                </a:ext>
              </a:extLst>
            </p:cNvPr>
            <p:cNvCxnSpPr/>
            <p:nvPr/>
          </p:nvCxnSpPr>
          <p:spPr bwMode="auto">
            <a:xfrm flipH="1">
              <a:off x="1505599" y="3051303"/>
              <a:ext cx="6823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1" name="Connecteur droit 100">
              <a:extLst>
                <a:ext uri="{FF2B5EF4-FFF2-40B4-BE49-F238E27FC236}">
                  <a16:creationId xmlns:a16="http://schemas.microsoft.com/office/drawing/2014/main" id="{70FC2150-948D-4361-AC22-5B1B9F714552}"/>
                </a:ext>
              </a:extLst>
            </p:cNvPr>
            <p:cNvCxnSpPr/>
            <p:nvPr/>
          </p:nvCxnSpPr>
          <p:spPr bwMode="auto">
            <a:xfrm flipH="1">
              <a:off x="1505599" y="3513476"/>
              <a:ext cx="6823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2" name="Connecteur droit 101">
              <a:extLst>
                <a:ext uri="{FF2B5EF4-FFF2-40B4-BE49-F238E27FC236}">
                  <a16:creationId xmlns:a16="http://schemas.microsoft.com/office/drawing/2014/main" id="{684B8759-7BC3-4C41-AE80-2FBC36D65A53}"/>
                </a:ext>
              </a:extLst>
            </p:cNvPr>
            <p:cNvCxnSpPr/>
            <p:nvPr/>
          </p:nvCxnSpPr>
          <p:spPr bwMode="auto">
            <a:xfrm flipH="1">
              <a:off x="1505599" y="3986313"/>
              <a:ext cx="6823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a:extLst>
                <a:ext uri="{FF2B5EF4-FFF2-40B4-BE49-F238E27FC236}">
                  <a16:creationId xmlns:a16="http://schemas.microsoft.com/office/drawing/2014/main" id="{9242F798-B27D-4A9F-9925-B313CEFA862C}"/>
                </a:ext>
              </a:extLst>
            </p:cNvPr>
            <p:cNvCxnSpPr/>
            <p:nvPr/>
          </p:nvCxnSpPr>
          <p:spPr bwMode="auto">
            <a:xfrm flipH="1">
              <a:off x="1505599" y="4455764"/>
              <a:ext cx="6823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4" name="Connecteur droit 103">
              <a:extLst>
                <a:ext uri="{FF2B5EF4-FFF2-40B4-BE49-F238E27FC236}">
                  <a16:creationId xmlns:a16="http://schemas.microsoft.com/office/drawing/2014/main" id="{3CBE462F-641C-4467-AC0B-8ECED0170B3F}"/>
                </a:ext>
              </a:extLst>
            </p:cNvPr>
            <p:cNvCxnSpPr/>
            <p:nvPr/>
          </p:nvCxnSpPr>
          <p:spPr bwMode="auto">
            <a:xfrm flipH="1">
              <a:off x="1505599" y="4936396"/>
              <a:ext cx="6823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5" name="Forme libre : forme 27">
              <a:extLst>
                <a:ext uri="{FF2B5EF4-FFF2-40B4-BE49-F238E27FC236}">
                  <a16:creationId xmlns:a16="http://schemas.microsoft.com/office/drawing/2014/main" id="{609D54BB-4347-435F-9A1A-8E883B099D3A}"/>
                </a:ext>
              </a:extLst>
            </p:cNvPr>
            <p:cNvSpPr/>
            <p:nvPr/>
          </p:nvSpPr>
          <p:spPr bwMode="auto">
            <a:xfrm>
              <a:off x="1774011" y="3296698"/>
              <a:ext cx="3036627" cy="2106946"/>
            </a:xfrm>
            <a:custGeom>
              <a:avLst/>
              <a:gdLst>
                <a:gd name="connsiteX0" fmla="*/ 0 w 3036627"/>
                <a:gd name="connsiteY0" fmla="*/ 2552131 h 2572603"/>
                <a:gd name="connsiteX1" fmla="*/ 286603 w 3036627"/>
                <a:gd name="connsiteY1" fmla="*/ 2558955 h 2572603"/>
                <a:gd name="connsiteX2" fmla="*/ 539087 w 3036627"/>
                <a:gd name="connsiteY2" fmla="*/ 2245056 h 2572603"/>
                <a:gd name="connsiteX3" fmla="*/ 743803 w 3036627"/>
                <a:gd name="connsiteY3" fmla="*/ 900752 h 2572603"/>
                <a:gd name="connsiteX4" fmla="*/ 962167 w 3036627"/>
                <a:gd name="connsiteY4" fmla="*/ 0 h 2572603"/>
                <a:gd name="connsiteX5" fmla="*/ 1282890 w 3036627"/>
                <a:gd name="connsiteY5" fmla="*/ 2163170 h 2572603"/>
                <a:gd name="connsiteX6" fmla="*/ 1549021 w 3036627"/>
                <a:gd name="connsiteY6" fmla="*/ 2333767 h 2572603"/>
                <a:gd name="connsiteX7" fmla="*/ 1821976 w 3036627"/>
                <a:gd name="connsiteY7" fmla="*/ 2524836 h 2572603"/>
                <a:gd name="connsiteX8" fmla="*/ 2081284 w 3036627"/>
                <a:gd name="connsiteY8" fmla="*/ 2565779 h 2572603"/>
                <a:gd name="connsiteX9" fmla="*/ 2381534 w 3036627"/>
                <a:gd name="connsiteY9" fmla="*/ 2565779 h 2572603"/>
                <a:gd name="connsiteX10" fmla="*/ 2763672 w 3036627"/>
                <a:gd name="connsiteY10" fmla="*/ 2558955 h 2572603"/>
                <a:gd name="connsiteX11" fmla="*/ 3036627 w 3036627"/>
                <a:gd name="connsiteY11" fmla="*/ 2572603 h 257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6627" h="2572603">
                  <a:moveTo>
                    <a:pt x="0" y="2552131"/>
                  </a:moveTo>
                  <a:lnTo>
                    <a:pt x="286603" y="2558955"/>
                  </a:lnTo>
                  <a:lnTo>
                    <a:pt x="539087" y="2245056"/>
                  </a:lnTo>
                  <a:lnTo>
                    <a:pt x="743803" y="900752"/>
                  </a:lnTo>
                  <a:lnTo>
                    <a:pt x="962167" y="0"/>
                  </a:lnTo>
                  <a:lnTo>
                    <a:pt x="1282890" y="2163170"/>
                  </a:lnTo>
                  <a:lnTo>
                    <a:pt x="1549021" y="2333767"/>
                  </a:lnTo>
                  <a:lnTo>
                    <a:pt x="1821976" y="2524836"/>
                  </a:lnTo>
                  <a:lnTo>
                    <a:pt x="2081284" y="2565779"/>
                  </a:lnTo>
                  <a:lnTo>
                    <a:pt x="2381534" y="2565779"/>
                  </a:lnTo>
                  <a:lnTo>
                    <a:pt x="2763672" y="2558955"/>
                  </a:lnTo>
                  <a:lnTo>
                    <a:pt x="3036627" y="2572603"/>
                  </a:ln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6" name="Forme libre : forme 28">
              <a:extLst>
                <a:ext uri="{FF2B5EF4-FFF2-40B4-BE49-F238E27FC236}">
                  <a16:creationId xmlns:a16="http://schemas.microsoft.com/office/drawing/2014/main" id="{153FD1D2-7FD2-4B86-83EC-374C61D8369B}"/>
                </a:ext>
              </a:extLst>
            </p:cNvPr>
            <p:cNvSpPr/>
            <p:nvPr/>
          </p:nvSpPr>
          <p:spPr bwMode="auto">
            <a:xfrm>
              <a:off x="2074262" y="3810860"/>
              <a:ext cx="3780430" cy="1581607"/>
            </a:xfrm>
            <a:custGeom>
              <a:avLst/>
              <a:gdLst>
                <a:gd name="connsiteX0" fmla="*/ 0 w 3780430"/>
                <a:gd name="connsiteY0" fmla="*/ 1931158 h 1931158"/>
                <a:gd name="connsiteX1" fmla="*/ 484495 w 3780430"/>
                <a:gd name="connsiteY1" fmla="*/ 1821976 h 1931158"/>
                <a:gd name="connsiteX2" fmla="*/ 757451 w 3780430"/>
                <a:gd name="connsiteY2" fmla="*/ 1890215 h 1931158"/>
                <a:gd name="connsiteX3" fmla="*/ 1009934 w 3780430"/>
                <a:gd name="connsiteY3" fmla="*/ 1883391 h 1931158"/>
                <a:gd name="connsiteX4" fmla="*/ 1269242 w 3780430"/>
                <a:gd name="connsiteY4" fmla="*/ 1862919 h 1931158"/>
                <a:gd name="connsiteX5" fmla="*/ 1787857 w 3780430"/>
                <a:gd name="connsiteY5" fmla="*/ 1862919 h 1931158"/>
                <a:gd name="connsiteX6" fmla="*/ 2094931 w 3780430"/>
                <a:gd name="connsiteY6" fmla="*/ 1903862 h 1931158"/>
                <a:gd name="connsiteX7" fmla="*/ 2477068 w 3780430"/>
                <a:gd name="connsiteY7" fmla="*/ 1890215 h 1931158"/>
                <a:gd name="connsiteX8" fmla="*/ 2695433 w 3780430"/>
                <a:gd name="connsiteY8" fmla="*/ 1787856 h 1931158"/>
                <a:gd name="connsiteX9" fmla="*/ 2797791 w 3780430"/>
                <a:gd name="connsiteY9" fmla="*/ 0 h 1931158"/>
                <a:gd name="connsiteX10" fmla="*/ 3091218 w 3780430"/>
                <a:gd name="connsiteY10" fmla="*/ 525439 h 1931158"/>
                <a:gd name="connsiteX11" fmla="*/ 3439236 w 3780430"/>
                <a:gd name="connsiteY11" fmla="*/ 1248770 h 1931158"/>
                <a:gd name="connsiteX12" fmla="*/ 3780430 w 3780430"/>
                <a:gd name="connsiteY12" fmla="*/ 1705970 h 193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80430" h="1931158">
                  <a:moveTo>
                    <a:pt x="0" y="1931158"/>
                  </a:moveTo>
                  <a:lnTo>
                    <a:pt x="484495" y="1821976"/>
                  </a:lnTo>
                  <a:lnTo>
                    <a:pt x="757451" y="1890215"/>
                  </a:lnTo>
                  <a:lnTo>
                    <a:pt x="1009934" y="1883391"/>
                  </a:lnTo>
                  <a:lnTo>
                    <a:pt x="1269242" y="1862919"/>
                  </a:lnTo>
                  <a:lnTo>
                    <a:pt x="1787857" y="1862919"/>
                  </a:lnTo>
                  <a:lnTo>
                    <a:pt x="2094931" y="1903862"/>
                  </a:lnTo>
                  <a:lnTo>
                    <a:pt x="2477068" y="1890215"/>
                  </a:lnTo>
                  <a:lnTo>
                    <a:pt x="2695433" y="1787856"/>
                  </a:lnTo>
                  <a:lnTo>
                    <a:pt x="2797791" y="0"/>
                  </a:lnTo>
                  <a:lnTo>
                    <a:pt x="3091218" y="525439"/>
                  </a:lnTo>
                  <a:lnTo>
                    <a:pt x="3439236" y="1248770"/>
                  </a:lnTo>
                  <a:lnTo>
                    <a:pt x="3780430" y="1705970"/>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7" name="Forme libre : forme 29">
              <a:extLst>
                <a:ext uri="{FF2B5EF4-FFF2-40B4-BE49-F238E27FC236}">
                  <a16:creationId xmlns:a16="http://schemas.microsoft.com/office/drawing/2014/main" id="{DAEDEB6A-0006-42E0-80E1-E027018B8098}"/>
                </a:ext>
              </a:extLst>
            </p:cNvPr>
            <p:cNvSpPr/>
            <p:nvPr/>
          </p:nvSpPr>
          <p:spPr bwMode="auto">
            <a:xfrm>
              <a:off x="2060614" y="3833215"/>
              <a:ext cx="1016758" cy="1570430"/>
            </a:xfrm>
            <a:custGeom>
              <a:avLst/>
              <a:gdLst>
                <a:gd name="connsiteX0" fmla="*/ 0 w 1016758"/>
                <a:gd name="connsiteY0" fmla="*/ 1917511 h 1917511"/>
                <a:gd name="connsiteX1" fmla="*/ 218364 w 1016758"/>
                <a:gd name="connsiteY1" fmla="*/ 716508 h 1917511"/>
                <a:gd name="connsiteX2" fmla="*/ 464024 w 1016758"/>
                <a:gd name="connsiteY2" fmla="*/ 0 h 1917511"/>
                <a:gd name="connsiteX3" fmla="*/ 709684 w 1016758"/>
                <a:gd name="connsiteY3" fmla="*/ 477672 h 1917511"/>
                <a:gd name="connsiteX4" fmla="*/ 1016758 w 1016758"/>
                <a:gd name="connsiteY4" fmla="*/ 1862920 h 1917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758" h="1917511">
                  <a:moveTo>
                    <a:pt x="0" y="1917511"/>
                  </a:moveTo>
                  <a:lnTo>
                    <a:pt x="218364" y="716508"/>
                  </a:lnTo>
                  <a:lnTo>
                    <a:pt x="464024" y="0"/>
                  </a:lnTo>
                  <a:lnTo>
                    <a:pt x="709684" y="477672"/>
                  </a:lnTo>
                  <a:lnTo>
                    <a:pt x="1016758" y="1862920"/>
                  </a:lnTo>
                </a:path>
              </a:pathLst>
            </a:custGeom>
            <a:noFill/>
            <a:ln w="19050"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8" name="Forme libre : forme 30">
              <a:extLst>
                <a:ext uri="{FF2B5EF4-FFF2-40B4-BE49-F238E27FC236}">
                  <a16:creationId xmlns:a16="http://schemas.microsoft.com/office/drawing/2014/main" id="{1AB206DD-E9B8-4424-BEFF-AAE7C45FB507}"/>
                </a:ext>
              </a:extLst>
            </p:cNvPr>
            <p:cNvSpPr/>
            <p:nvPr/>
          </p:nvSpPr>
          <p:spPr bwMode="auto">
            <a:xfrm>
              <a:off x="2067438" y="3497891"/>
              <a:ext cx="2483892" cy="1905753"/>
            </a:xfrm>
            <a:custGeom>
              <a:avLst/>
              <a:gdLst>
                <a:gd name="connsiteX0" fmla="*/ 0 w 2483892"/>
                <a:gd name="connsiteY0" fmla="*/ 2326944 h 2326944"/>
                <a:gd name="connsiteX1" fmla="*/ 252484 w 2483892"/>
                <a:gd name="connsiteY1" fmla="*/ 2183642 h 2326944"/>
                <a:gd name="connsiteX2" fmla="*/ 464024 w 2483892"/>
                <a:gd name="connsiteY2" fmla="*/ 1651380 h 2326944"/>
                <a:gd name="connsiteX3" fmla="*/ 730155 w 2483892"/>
                <a:gd name="connsiteY3" fmla="*/ 1542197 h 2326944"/>
                <a:gd name="connsiteX4" fmla="*/ 914400 w 2483892"/>
                <a:gd name="connsiteY4" fmla="*/ 0 h 2326944"/>
                <a:gd name="connsiteX5" fmla="*/ 1501254 w 2483892"/>
                <a:gd name="connsiteY5" fmla="*/ 1740090 h 2326944"/>
                <a:gd name="connsiteX6" fmla="*/ 1801504 w 2483892"/>
                <a:gd name="connsiteY6" fmla="*/ 2163171 h 2326944"/>
                <a:gd name="connsiteX7" fmla="*/ 2074460 w 2483892"/>
                <a:gd name="connsiteY7" fmla="*/ 2265529 h 2326944"/>
                <a:gd name="connsiteX8" fmla="*/ 2483892 w 2483892"/>
                <a:gd name="connsiteY8" fmla="*/ 2292824 h 232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892" h="2326944">
                  <a:moveTo>
                    <a:pt x="0" y="2326944"/>
                  </a:moveTo>
                  <a:lnTo>
                    <a:pt x="252484" y="2183642"/>
                  </a:lnTo>
                  <a:lnTo>
                    <a:pt x="464024" y="1651380"/>
                  </a:lnTo>
                  <a:lnTo>
                    <a:pt x="730155" y="1542197"/>
                  </a:lnTo>
                  <a:lnTo>
                    <a:pt x="914400" y="0"/>
                  </a:lnTo>
                  <a:lnTo>
                    <a:pt x="1501254" y="1740090"/>
                  </a:lnTo>
                  <a:lnTo>
                    <a:pt x="1801504" y="2163171"/>
                  </a:lnTo>
                  <a:lnTo>
                    <a:pt x="2074460" y="2265529"/>
                  </a:lnTo>
                  <a:lnTo>
                    <a:pt x="2483892" y="2292824"/>
                  </a:lnTo>
                </a:path>
              </a:pathLst>
            </a:custGeom>
            <a:noFill/>
            <a:ln w="1905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9" name="Forme libre : forme 31">
              <a:extLst>
                <a:ext uri="{FF2B5EF4-FFF2-40B4-BE49-F238E27FC236}">
                  <a16:creationId xmlns:a16="http://schemas.microsoft.com/office/drawing/2014/main" id="{9BF597E9-1924-4B5B-A589-557125ADE45C}"/>
                </a:ext>
              </a:extLst>
            </p:cNvPr>
            <p:cNvSpPr/>
            <p:nvPr/>
          </p:nvSpPr>
          <p:spPr bwMode="auto">
            <a:xfrm>
              <a:off x="2074262" y="3799683"/>
              <a:ext cx="2449773" cy="1631906"/>
            </a:xfrm>
            <a:custGeom>
              <a:avLst/>
              <a:gdLst>
                <a:gd name="connsiteX0" fmla="*/ 0 w 2449773"/>
                <a:gd name="connsiteY0" fmla="*/ 1992574 h 1992574"/>
                <a:gd name="connsiteX1" fmla="*/ 252483 w 2449773"/>
                <a:gd name="connsiteY1" fmla="*/ 1931159 h 1992574"/>
                <a:gd name="connsiteX2" fmla="*/ 464024 w 2449773"/>
                <a:gd name="connsiteY2" fmla="*/ 1521726 h 1992574"/>
                <a:gd name="connsiteX3" fmla="*/ 730155 w 2449773"/>
                <a:gd name="connsiteY3" fmla="*/ 1617260 h 1992574"/>
                <a:gd name="connsiteX4" fmla="*/ 914400 w 2449773"/>
                <a:gd name="connsiteY4" fmla="*/ 0 h 1992574"/>
                <a:gd name="connsiteX5" fmla="*/ 1201003 w 2449773"/>
                <a:gd name="connsiteY5" fmla="*/ 218365 h 1992574"/>
                <a:gd name="connsiteX6" fmla="*/ 1480782 w 2449773"/>
                <a:gd name="connsiteY6" fmla="*/ 1132765 h 1992574"/>
                <a:gd name="connsiteX7" fmla="*/ 1760561 w 2449773"/>
                <a:gd name="connsiteY7" fmla="*/ 1583141 h 1992574"/>
                <a:gd name="connsiteX8" fmla="*/ 2060812 w 2449773"/>
                <a:gd name="connsiteY8" fmla="*/ 1842448 h 1992574"/>
                <a:gd name="connsiteX9" fmla="*/ 2449773 w 2449773"/>
                <a:gd name="connsiteY9" fmla="*/ 1856096 h 1992574"/>
                <a:gd name="connsiteX0" fmla="*/ 0 w 2449773"/>
                <a:gd name="connsiteY0" fmla="*/ 1992574 h 1992574"/>
                <a:gd name="connsiteX1" fmla="*/ 252483 w 2449773"/>
                <a:gd name="connsiteY1" fmla="*/ 1931159 h 1992574"/>
                <a:gd name="connsiteX2" fmla="*/ 464024 w 2449773"/>
                <a:gd name="connsiteY2" fmla="*/ 1521726 h 1992574"/>
                <a:gd name="connsiteX3" fmla="*/ 730155 w 2449773"/>
                <a:gd name="connsiteY3" fmla="*/ 1617260 h 1992574"/>
                <a:gd name="connsiteX4" fmla="*/ 914400 w 2449773"/>
                <a:gd name="connsiteY4" fmla="*/ 0 h 1992574"/>
                <a:gd name="connsiteX5" fmla="*/ 1201003 w 2449773"/>
                <a:gd name="connsiteY5" fmla="*/ 218365 h 1992574"/>
                <a:gd name="connsiteX6" fmla="*/ 1480782 w 2449773"/>
                <a:gd name="connsiteY6" fmla="*/ 1132765 h 1992574"/>
                <a:gd name="connsiteX7" fmla="*/ 1760561 w 2449773"/>
                <a:gd name="connsiteY7" fmla="*/ 1583141 h 1992574"/>
                <a:gd name="connsiteX8" fmla="*/ 2060812 w 2449773"/>
                <a:gd name="connsiteY8" fmla="*/ 1842448 h 1992574"/>
                <a:gd name="connsiteX9" fmla="*/ 2449773 w 2449773"/>
                <a:gd name="connsiteY9" fmla="*/ 1904864 h 199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9773" h="1992574">
                  <a:moveTo>
                    <a:pt x="0" y="1992574"/>
                  </a:moveTo>
                  <a:lnTo>
                    <a:pt x="252483" y="1931159"/>
                  </a:lnTo>
                  <a:lnTo>
                    <a:pt x="464024" y="1521726"/>
                  </a:lnTo>
                  <a:lnTo>
                    <a:pt x="730155" y="1617260"/>
                  </a:lnTo>
                  <a:lnTo>
                    <a:pt x="914400" y="0"/>
                  </a:lnTo>
                  <a:lnTo>
                    <a:pt x="1201003" y="218365"/>
                  </a:lnTo>
                  <a:lnTo>
                    <a:pt x="1480782" y="1132765"/>
                  </a:lnTo>
                  <a:lnTo>
                    <a:pt x="1760561" y="1583141"/>
                  </a:lnTo>
                  <a:lnTo>
                    <a:pt x="2060812" y="1842448"/>
                  </a:lnTo>
                  <a:lnTo>
                    <a:pt x="2449773" y="1904864"/>
                  </a:lnTo>
                </a:path>
              </a:pathLst>
            </a:custGeom>
            <a:noFill/>
            <a:ln w="1905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0" name="Forme libre : forme 32">
              <a:extLst>
                <a:ext uri="{FF2B5EF4-FFF2-40B4-BE49-F238E27FC236}">
                  <a16:creationId xmlns:a16="http://schemas.microsoft.com/office/drawing/2014/main" id="{C99645B9-EB55-484B-91CD-82101D714DA1}"/>
                </a:ext>
              </a:extLst>
            </p:cNvPr>
            <p:cNvSpPr/>
            <p:nvPr/>
          </p:nvSpPr>
          <p:spPr bwMode="auto">
            <a:xfrm>
              <a:off x="2060614" y="5336580"/>
              <a:ext cx="3814549" cy="67065"/>
            </a:xfrm>
            <a:custGeom>
              <a:avLst/>
              <a:gdLst>
                <a:gd name="connsiteX0" fmla="*/ 0 w 3814549"/>
                <a:gd name="connsiteY0" fmla="*/ 81887 h 81887"/>
                <a:gd name="connsiteX1" fmla="*/ 348018 w 3814549"/>
                <a:gd name="connsiteY1" fmla="*/ 47767 h 81887"/>
                <a:gd name="connsiteX2" fmla="*/ 518615 w 3814549"/>
                <a:gd name="connsiteY2" fmla="*/ 0 h 81887"/>
                <a:gd name="connsiteX3" fmla="*/ 743803 w 3814549"/>
                <a:gd name="connsiteY3" fmla="*/ 68239 h 81887"/>
                <a:gd name="connsiteX4" fmla="*/ 1030406 w 3814549"/>
                <a:gd name="connsiteY4" fmla="*/ 13648 h 81887"/>
                <a:gd name="connsiteX5" fmla="*/ 1542197 w 3814549"/>
                <a:gd name="connsiteY5" fmla="*/ 68239 h 81887"/>
                <a:gd name="connsiteX6" fmla="*/ 2743200 w 3814549"/>
                <a:gd name="connsiteY6" fmla="*/ 54591 h 81887"/>
                <a:gd name="connsiteX7" fmla="*/ 3016155 w 3814549"/>
                <a:gd name="connsiteY7" fmla="*/ 20472 h 81887"/>
                <a:gd name="connsiteX8" fmla="*/ 3343702 w 3814549"/>
                <a:gd name="connsiteY8" fmla="*/ 54591 h 81887"/>
                <a:gd name="connsiteX9" fmla="*/ 3814549 w 3814549"/>
                <a:gd name="connsiteY9" fmla="*/ 54591 h 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4549" h="81887">
                  <a:moveTo>
                    <a:pt x="0" y="81887"/>
                  </a:moveTo>
                  <a:lnTo>
                    <a:pt x="348018" y="47767"/>
                  </a:lnTo>
                  <a:lnTo>
                    <a:pt x="518615" y="0"/>
                  </a:lnTo>
                  <a:lnTo>
                    <a:pt x="743803" y="68239"/>
                  </a:lnTo>
                  <a:lnTo>
                    <a:pt x="1030406" y="13648"/>
                  </a:lnTo>
                  <a:lnTo>
                    <a:pt x="1542197" y="68239"/>
                  </a:lnTo>
                  <a:lnTo>
                    <a:pt x="2743200" y="54591"/>
                  </a:lnTo>
                  <a:lnTo>
                    <a:pt x="3016155" y="20472"/>
                  </a:lnTo>
                  <a:lnTo>
                    <a:pt x="3343702" y="54591"/>
                  </a:lnTo>
                  <a:lnTo>
                    <a:pt x="3814549" y="54591"/>
                  </a:lnTo>
                </a:path>
              </a:pathLst>
            </a:custGeom>
            <a:noFill/>
            <a:ln w="19050" cap="flat" cmpd="sng" algn="ctr">
              <a:solidFill>
                <a:schemeClr val="bg1">
                  <a:lumMod val="50000"/>
                </a:schemeClr>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1" name="Ellipse 110">
              <a:extLst>
                <a:ext uri="{FF2B5EF4-FFF2-40B4-BE49-F238E27FC236}">
                  <a16:creationId xmlns:a16="http://schemas.microsoft.com/office/drawing/2014/main" id="{221362F3-4B65-4085-9625-4DE8F99664AC}"/>
                </a:ext>
              </a:extLst>
            </p:cNvPr>
            <p:cNvSpPr/>
            <p:nvPr/>
          </p:nvSpPr>
          <p:spPr bwMode="auto">
            <a:xfrm>
              <a:off x="2698373" y="3263621"/>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2" name="Ellipse 111">
              <a:extLst>
                <a:ext uri="{FF2B5EF4-FFF2-40B4-BE49-F238E27FC236}">
                  <a16:creationId xmlns:a16="http://schemas.microsoft.com/office/drawing/2014/main" id="{8A4DF1D3-ADA0-4714-AC0F-BD7B6049F3B9}"/>
                </a:ext>
              </a:extLst>
            </p:cNvPr>
            <p:cNvSpPr/>
            <p:nvPr/>
          </p:nvSpPr>
          <p:spPr bwMode="auto">
            <a:xfrm>
              <a:off x="2482848" y="4023524"/>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3" name="Ellipse 112">
              <a:extLst>
                <a:ext uri="{FF2B5EF4-FFF2-40B4-BE49-F238E27FC236}">
                  <a16:creationId xmlns:a16="http://schemas.microsoft.com/office/drawing/2014/main" id="{442E8F55-F8FD-4678-8754-08DB74623A71}"/>
                </a:ext>
              </a:extLst>
            </p:cNvPr>
            <p:cNvSpPr/>
            <p:nvPr/>
          </p:nvSpPr>
          <p:spPr bwMode="auto">
            <a:xfrm>
              <a:off x="2271718" y="5113294"/>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4" name="Ellipse 113">
              <a:extLst>
                <a:ext uri="{FF2B5EF4-FFF2-40B4-BE49-F238E27FC236}">
                  <a16:creationId xmlns:a16="http://schemas.microsoft.com/office/drawing/2014/main" id="{0423DDE9-5BB6-46FF-BADE-95DD736667CC}"/>
                </a:ext>
              </a:extLst>
            </p:cNvPr>
            <p:cNvSpPr/>
            <p:nvPr/>
          </p:nvSpPr>
          <p:spPr bwMode="auto">
            <a:xfrm>
              <a:off x="2024350" y="5357049"/>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5" name="Ellipse 114">
              <a:extLst>
                <a:ext uri="{FF2B5EF4-FFF2-40B4-BE49-F238E27FC236}">
                  <a16:creationId xmlns:a16="http://schemas.microsoft.com/office/drawing/2014/main" id="{E8EDB76A-5793-456E-8E7C-F6A5D5ACE3BD}"/>
                </a:ext>
              </a:extLst>
            </p:cNvPr>
            <p:cNvSpPr/>
            <p:nvPr/>
          </p:nvSpPr>
          <p:spPr bwMode="auto">
            <a:xfrm>
              <a:off x="1759329" y="5357049"/>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6" name="Ellipse 115">
              <a:extLst>
                <a:ext uri="{FF2B5EF4-FFF2-40B4-BE49-F238E27FC236}">
                  <a16:creationId xmlns:a16="http://schemas.microsoft.com/office/drawing/2014/main" id="{9C66915A-B682-4924-B933-12329033E01C}"/>
                </a:ext>
              </a:extLst>
            </p:cNvPr>
            <p:cNvSpPr/>
            <p:nvPr/>
          </p:nvSpPr>
          <p:spPr bwMode="auto">
            <a:xfrm>
              <a:off x="3001462" y="5006071"/>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7" name="Ellipse 116">
              <a:extLst>
                <a:ext uri="{FF2B5EF4-FFF2-40B4-BE49-F238E27FC236}">
                  <a16:creationId xmlns:a16="http://schemas.microsoft.com/office/drawing/2014/main" id="{8A707E85-0FC2-4D84-B728-4F081AAC0EEB}"/>
                </a:ext>
              </a:extLst>
            </p:cNvPr>
            <p:cNvSpPr/>
            <p:nvPr/>
          </p:nvSpPr>
          <p:spPr bwMode="auto">
            <a:xfrm>
              <a:off x="3283533" y="5175871"/>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8" name="Ellipse 117">
              <a:extLst>
                <a:ext uri="{FF2B5EF4-FFF2-40B4-BE49-F238E27FC236}">
                  <a16:creationId xmlns:a16="http://schemas.microsoft.com/office/drawing/2014/main" id="{5544E0E4-C7BC-4891-800B-1701131C37B9}"/>
                </a:ext>
              </a:extLst>
            </p:cNvPr>
            <p:cNvSpPr/>
            <p:nvPr/>
          </p:nvSpPr>
          <p:spPr bwMode="auto">
            <a:xfrm>
              <a:off x="3562422" y="5306296"/>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9" name="Ellipse 118">
              <a:extLst>
                <a:ext uri="{FF2B5EF4-FFF2-40B4-BE49-F238E27FC236}">
                  <a16:creationId xmlns:a16="http://schemas.microsoft.com/office/drawing/2014/main" id="{AA831142-7080-409C-B995-AF87A5908525}"/>
                </a:ext>
              </a:extLst>
            </p:cNvPr>
            <p:cNvSpPr/>
            <p:nvPr/>
          </p:nvSpPr>
          <p:spPr bwMode="auto">
            <a:xfrm>
              <a:off x="3826730" y="5355652"/>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0" name="Ellipse 119">
              <a:extLst>
                <a:ext uri="{FF2B5EF4-FFF2-40B4-BE49-F238E27FC236}">
                  <a16:creationId xmlns:a16="http://schemas.microsoft.com/office/drawing/2014/main" id="{92AC36EC-6130-4468-BCBD-B261BFA0FEBF}"/>
                </a:ext>
              </a:extLst>
            </p:cNvPr>
            <p:cNvSpPr/>
            <p:nvPr/>
          </p:nvSpPr>
          <p:spPr bwMode="auto">
            <a:xfrm>
              <a:off x="4508975" y="5373129"/>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1" name="Ellipse 120">
              <a:extLst>
                <a:ext uri="{FF2B5EF4-FFF2-40B4-BE49-F238E27FC236}">
                  <a16:creationId xmlns:a16="http://schemas.microsoft.com/office/drawing/2014/main" id="{9B796556-4954-4FA2-BF2C-18869EBAE46E}"/>
                </a:ext>
              </a:extLst>
            </p:cNvPr>
            <p:cNvSpPr/>
            <p:nvPr/>
          </p:nvSpPr>
          <p:spPr bwMode="auto">
            <a:xfrm>
              <a:off x="4754636" y="5373128"/>
              <a:ext cx="73953" cy="60567"/>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2" name="Ellipse 121">
              <a:extLst>
                <a:ext uri="{FF2B5EF4-FFF2-40B4-BE49-F238E27FC236}">
                  <a16:creationId xmlns:a16="http://schemas.microsoft.com/office/drawing/2014/main" id="{64A06BB1-53FB-4611-A438-E4E00DBE9B0A}"/>
                </a:ext>
              </a:extLst>
            </p:cNvPr>
            <p:cNvSpPr/>
            <p:nvPr/>
          </p:nvSpPr>
          <p:spPr bwMode="auto">
            <a:xfrm>
              <a:off x="5801210" y="5158618"/>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123" name="Ellipse 122">
              <a:extLst>
                <a:ext uri="{FF2B5EF4-FFF2-40B4-BE49-F238E27FC236}">
                  <a16:creationId xmlns:a16="http://schemas.microsoft.com/office/drawing/2014/main" id="{8BF66462-08CA-40EB-8C5E-D1C59676F17D}"/>
                </a:ext>
              </a:extLst>
            </p:cNvPr>
            <p:cNvSpPr/>
            <p:nvPr/>
          </p:nvSpPr>
          <p:spPr bwMode="auto">
            <a:xfrm>
              <a:off x="5469433" y="4785202"/>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4" name="Ellipse 123">
              <a:extLst>
                <a:ext uri="{FF2B5EF4-FFF2-40B4-BE49-F238E27FC236}">
                  <a16:creationId xmlns:a16="http://schemas.microsoft.com/office/drawing/2014/main" id="{D7F88448-AABA-4F14-9AF2-8E83AA50744A}"/>
                </a:ext>
              </a:extLst>
            </p:cNvPr>
            <p:cNvSpPr/>
            <p:nvPr/>
          </p:nvSpPr>
          <p:spPr bwMode="auto">
            <a:xfrm>
              <a:off x="5126043" y="4196937"/>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5" name="Ellipse 124">
              <a:extLst>
                <a:ext uri="{FF2B5EF4-FFF2-40B4-BE49-F238E27FC236}">
                  <a16:creationId xmlns:a16="http://schemas.microsoft.com/office/drawing/2014/main" id="{042EADF0-0DA6-42CF-9869-5CC6F32AFE04}"/>
                </a:ext>
              </a:extLst>
            </p:cNvPr>
            <p:cNvSpPr/>
            <p:nvPr/>
          </p:nvSpPr>
          <p:spPr bwMode="auto">
            <a:xfrm>
              <a:off x="4838337" y="3782916"/>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6" name="Ellipse 125">
              <a:extLst>
                <a:ext uri="{FF2B5EF4-FFF2-40B4-BE49-F238E27FC236}">
                  <a16:creationId xmlns:a16="http://schemas.microsoft.com/office/drawing/2014/main" id="{B628A429-5A40-4885-B776-768A25445C3B}"/>
                </a:ext>
              </a:extLst>
            </p:cNvPr>
            <p:cNvSpPr/>
            <p:nvPr/>
          </p:nvSpPr>
          <p:spPr bwMode="auto">
            <a:xfrm>
              <a:off x="4739705" y="5237851"/>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7" name="Ellipse 126">
              <a:extLst>
                <a:ext uri="{FF2B5EF4-FFF2-40B4-BE49-F238E27FC236}">
                  <a16:creationId xmlns:a16="http://schemas.microsoft.com/office/drawing/2014/main" id="{8E005CF6-34F1-429C-B354-7CF4B0BC86DA}"/>
                </a:ext>
              </a:extLst>
            </p:cNvPr>
            <p:cNvSpPr/>
            <p:nvPr/>
          </p:nvSpPr>
          <p:spPr bwMode="auto">
            <a:xfrm>
              <a:off x="4487058" y="5306973"/>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8" name="Ellipse 127">
              <a:extLst>
                <a:ext uri="{FF2B5EF4-FFF2-40B4-BE49-F238E27FC236}">
                  <a16:creationId xmlns:a16="http://schemas.microsoft.com/office/drawing/2014/main" id="{DDE6549A-DB6A-4CD8-A5EF-E991CA616C3D}"/>
                </a:ext>
              </a:extLst>
            </p:cNvPr>
            <p:cNvSpPr/>
            <p:nvPr/>
          </p:nvSpPr>
          <p:spPr bwMode="auto">
            <a:xfrm>
              <a:off x="4098096" y="5330048"/>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9" name="Ellipse 128">
              <a:extLst>
                <a:ext uri="{FF2B5EF4-FFF2-40B4-BE49-F238E27FC236}">
                  <a16:creationId xmlns:a16="http://schemas.microsoft.com/office/drawing/2014/main" id="{A7161225-D15C-4D12-83D0-59470919293C}"/>
                </a:ext>
              </a:extLst>
            </p:cNvPr>
            <p:cNvSpPr/>
            <p:nvPr/>
          </p:nvSpPr>
          <p:spPr bwMode="auto">
            <a:xfrm>
              <a:off x="3286481" y="5295859"/>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0" name="Ellipse 129">
              <a:extLst>
                <a:ext uri="{FF2B5EF4-FFF2-40B4-BE49-F238E27FC236}">
                  <a16:creationId xmlns:a16="http://schemas.microsoft.com/office/drawing/2014/main" id="{1F1C2730-E3DC-498D-8ADC-12A65258FD42}"/>
                </a:ext>
              </a:extLst>
            </p:cNvPr>
            <p:cNvSpPr/>
            <p:nvPr/>
          </p:nvSpPr>
          <p:spPr bwMode="auto">
            <a:xfrm>
              <a:off x="3819200" y="5300459"/>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1" name="Ellipse 130">
              <a:extLst>
                <a:ext uri="{FF2B5EF4-FFF2-40B4-BE49-F238E27FC236}">
                  <a16:creationId xmlns:a16="http://schemas.microsoft.com/office/drawing/2014/main" id="{1D3DA6C3-CE18-49CB-BF75-F9BA147B0D6C}"/>
                </a:ext>
              </a:extLst>
            </p:cNvPr>
            <p:cNvSpPr/>
            <p:nvPr/>
          </p:nvSpPr>
          <p:spPr bwMode="auto">
            <a:xfrm>
              <a:off x="3040395" y="5323536"/>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2" name="Ellipse 131">
              <a:extLst>
                <a:ext uri="{FF2B5EF4-FFF2-40B4-BE49-F238E27FC236}">
                  <a16:creationId xmlns:a16="http://schemas.microsoft.com/office/drawing/2014/main" id="{FB056CD2-0953-4532-AB06-DAFBE0218F65}"/>
                </a:ext>
              </a:extLst>
            </p:cNvPr>
            <p:cNvSpPr/>
            <p:nvPr/>
          </p:nvSpPr>
          <p:spPr bwMode="auto">
            <a:xfrm>
              <a:off x="2761965" y="5312561"/>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3" name="Ellipse 132">
              <a:extLst>
                <a:ext uri="{FF2B5EF4-FFF2-40B4-BE49-F238E27FC236}">
                  <a16:creationId xmlns:a16="http://schemas.microsoft.com/office/drawing/2014/main" id="{EA5132D0-6A87-49B5-A4B1-75B88E869EB8}"/>
                </a:ext>
              </a:extLst>
            </p:cNvPr>
            <p:cNvSpPr/>
            <p:nvPr/>
          </p:nvSpPr>
          <p:spPr bwMode="auto">
            <a:xfrm>
              <a:off x="2530507" y="5262969"/>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4" name="Ellipse 133">
              <a:extLst>
                <a:ext uri="{FF2B5EF4-FFF2-40B4-BE49-F238E27FC236}">
                  <a16:creationId xmlns:a16="http://schemas.microsoft.com/office/drawing/2014/main" id="{C2136AFB-20E7-4E8C-AEB8-91F0C30DE531}"/>
                </a:ext>
              </a:extLst>
            </p:cNvPr>
            <p:cNvSpPr/>
            <p:nvPr/>
          </p:nvSpPr>
          <p:spPr bwMode="auto">
            <a:xfrm>
              <a:off x="2298180" y="5323536"/>
              <a:ext cx="73953" cy="60567"/>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5" name="Ellipse 134">
              <a:extLst>
                <a:ext uri="{FF2B5EF4-FFF2-40B4-BE49-F238E27FC236}">
                  <a16:creationId xmlns:a16="http://schemas.microsoft.com/office/drawing/2014/main" id="{00D36172-AF49-4453-B39B-0A184100390C}"/>
                </a:ext>
              </a:extLst>
            </p:cNvPr>
            <p:cNvSpPr/>
            <p:nvPr/>
          </p:nvSpPr>
          <p:spPr bwMode="auto">
            <a:xfrm>
              <a:off x="4083252" y="5262969"/>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6" name="Ellipse 135">
              <a:extLst>
                <a:ext uri="{FF2B5EF4-FFF2-40B4-BE49-F238E27FC236}">
                  <a16:creationId xmlns:a16="http://schemas.microsoft.com/office/drawing/2014/main" id="{96DA7E28-FD4C-42FC-9639-09D92A33FD49}"/>
                </a:ext>
              </a:extLst>
            </p:cNvPr>
            <p:cNvSpPr/>
            <p:nvPr/>
          </p:nvSpPr>
          <p:spPr bwMode="auto">
            <a:xfrm>
              <a:off x="3776660" y="5052727"/>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7" name="Ellipse 136">
              <a:extLst>
                <a:ext uri="{FF2B5EF4-FFF2-40B4-BE49-F238E27FC236}">
                  <a16:creationId xmlns:a16="http://schemas.microsoft.com/office/drawing/2014/main" id="{7D5A135C-C075-4FC3-91BB-F66483828E71}"/>
                </a:ext>
              </a:extLst>
            </p:cNvPr>
            <p:cNvSpPr/>
            <p:nvPr/>
          </p:nvSpPr>
          <p:spPr bwMode="auto">
            <a:xfrm>
              <a:off x="3525445" y="4675908"/>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8" name="Ellipse 137">
              <a:extLst>
                <a:ext uri="{FF2B5EF4-FFF2-40B4-BE49-F238E27FC236}">
                  <a16:creationId xmlns:a16="http://schemas.microsoft.com/office/drawing/2014/main" id="{BD59A0C1-42ED-4250-8941-76F5889F41DC}"/>
                </a:ext>
              </a:extLst>
            </p:cNvPr>
            <p:cNvSpPr/>
            <p:nvPr/>
          </p:nvSpPr>
          <p:spPr bwMode="auto">
            <a:xfrm>
              <a:off x="3224370" y="3932919"/>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9" name="Ellipse 138">
              <a:extLst>
                <a:ext uri="{FF2B5EF4-FFF2-40B4-BE49-F238E27FC236}">
                  <a16:creationId xmlns:a16="http://schemas.microsoft.com/office/drawing/2014/main" id="{F5DECB3C-8E66-4C1B-999E-42C6288FC84C}"/>
                </a:ext>
              </a:extLst>
            </p:cNvPr>
            <p:cNvSpPr/>
            <p:nvPr/>
          </p:nvSpPr>
          <p:spPr bwMode="auto">
            <a:xfrm>
              <a:off x="2974049" y="3782916"/>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0" name="Ellipse 139">
              <a:extLst>
                <a:ext uri="{FF2B5EF4-FFF2-40B4-BE49-F238E27FC236}">
                  <a16:creationId xmlns:a16="http://schemas.microsoft.com/office/drawing/2014/main" id="{BF4B16AE-3122-4382-98D6-240F45F1B647}"/>
                </a:ext>
              </a:extLst>
            </p:cNvPr>
            <p:cNvSpPr/>
            <p:nvPr/>
          </p:nvSpPr>
          <p:spPr bwMode="auto">
            <a:xfrm>
              <a:off x="2777787" y="5088629"/>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1" name="Ellipse 140">
              <a:extLst>
                <a:ext uri="{FF2B5EF4-FFF2-40B4-BE49-F238E27FC236}">
                  <a16:creationId xmlns:a16="http://schemas.microsoft.com/office/drawing/2014/main" id="{8EF481CA-E2E7-485A-9D71-3EE5F5A74569}"/>
                </a:ext>
              </a:extLst>
            </p:cNvPr>
            <p:cNvSpPr/>
            <p:nvPr/>
          </p:nvSpPr>
          <p:spPr bwMode="auto">
            <a:xfrm>
              <a:off x="2511627" y="5016056"/>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2" name="Ellipse 141">
              <a:extLst>
                <a:ext uri="{FF2B5EF4-FFF2-40B4-BE49-F238E27FC236}">
                  <a16:creationId xmlns:a16="http://schemas.microsoft.com/office/drawing/2014/main" id="{CCD0172A-8D21-4F3F-9C51-DD830D40434C}"/>
                </a:ext>
              </a:extLst>
            </p:cNvPr>
            <p:cNvSpPr/>
            <p:nvPr/>
          </p:nvSpPr>
          <p:spPr bwMode="auto">
            <a:xfrm>
              <a:off x="2064581" y="5392376"/>
              <a:ext cx="73953" cy="60567"/>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3" name="Ellipse 142">
              <a:extLst>
                <a:ext uri="{FF2B5EF4-FFF2-40B4-BE49-F238E27FC236}">
                  <a16:creationId xmlns:a16="http://schemas.microsoft.com/office/drawing/2014/main" id="{266CDE24-09F3-4DD2-8C50-29ABE059AD5C}"/>
                </a:ext>
              </a:extLst>
            </p:cNvPr>
            <p:cNvSpPr/>
            <p:nvPr/>
          </p:nvSpPr>
          <p:spPr bwMode="auto">
            <a:xfrm>
              <a:off x="2493530" y="4833239"/>
              <a:ext cx="73953" cy="60567"/>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4" name="Ellipse 143">
              <a:extLst>
                <a:ext uri="{FF2B5EF4-FFF2-40B4-BE49-F238E27FC236}">
                  <a16:creationId xmlns:a16="http://schemas.microsoft.com/office/drawing/2014/main" id="{C28EAB13-3E2E-4CE5-9F4C-D43B8F6F8690}"/>
                </a:ext>
              </a:extLst>
            </p:cNvPr>
            <p:cNvSpPr/>
            <p:nvPr/>
          </p:nvSpPr>
          <p:spPr bwMode="auto">
            <a:xfrm>
              <a:off x="2271199" y="5249326"/>
              <a:ext cx="73953" cy="60567"/>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5" name="Ellipse 144">
              <a:extLst>
                <a:ext uri="{FF2B5EF4-FFF2-40B4-BE49-F238E27FC236}">
                  <a16:creationId xmlns:a16="http://schemas.microsoft.com/office/drawing/2014/main" id="{6F8303A0-B871-4910-AA7B-ACE8FC46E435}"/>
                </a:ext>
              </a:extLst>
            </p:cNvPr>
            <p:cNvSpPr/>
            <p:nvPr/>
          </p:nvSpPr>
          <p:spPr bwMode="auto">
            <a:xfrm>
              <a:off x="2761965" y="4722555"/>
              <a:ext cx="73953" cy="60567"/>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6" name="Ellipse 145">
              <a:extLst>
                <a:ext uri="{FF2B5EF4-FFF2-40B4-BE49-F238E27FC236}">
                  <a16:creationId xmlns:a16="http://schemas.microsoft.com/office/drawing/2014/main" id="{82A0EA62-9618-412C-9064-08EEFA33A937}"/>
                </a:ext>
              </a:extLst>
            </p:cNvPr>
            <p:cNvSpPr/>
            <p:nvPr/>
          </p:nvSpPr>
          <p:spPr bwMode="auto">
            <a:xfrm>
              <a:off x="2937072" y="3482996"/>
              <a:ext cx="73953" cy="60567"/>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7" name="Ellipse 146">
              <a:extLst>
                <a:ext uri="{FF2B5EF4-FFF2-40B4-BE49-F238E27FC236}">
                  <a16:creationId xmlns:a16="http://schemas.microsoft.com/office/drawing/2014/main" id="{B7F2B811-B322-4CE3-B2A6-4645F130DB19}"/>
                </a:ext>
              </a:extLst>
            </p:cNvPr>
            <p:cNvSpPr/>
            <p:nvPr/>
          </p:nvSpPr>
          <p:spPr bwMode="auto">
            <a:xfrm>
              <a:off x="3525445" y="4879895"/>
              <a:ext cx="73953" cy="60567"/>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8" name="Ellipse 147">
              <a:extLst>
                <a:ext uri="{FF2B5EF4-FFF2-40B4-BE49-F238E27FC236}">
                  <a16:creationId xmlns:a16="http://schemas.microsoft.com/office/drawing/2014/main" id="{B05CE340-06AC-4097-8436-77F445B32FDA}"/>
                </a:ext>
              </a:extLst>
            </p:cNvPr>
            <p:cNvSpPr/>
            <p:nvPr/>
          </p:nvSpPr>
          <p:spPr bwMode="auto">
            <a:xfrm>
              <a:off x="3819200" y="5237590"/>
              <a:ext cx="73953" cy="60567"/>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9" name="ZoneTexte 148">
              <a:extLst>
                <a:ext uri="{FF2B5EF4-FFF2-40B4-BE49-F238E27FC236}">
                  <a16:creationId xmlns:a16="http://schemas.microsoft.com/office/drawing/2014/main" id="{FE06D4B5-5D77-4FA9-B6B0-F8EC6DC6867D}"/>
                </a:ext>
              </a:extLst>
            </p:cNvPr>
            <p:cNvSpPr txBox="1"/>
            <p:nvPr/>
          </p:nvSpPr>
          <p:spPr>
            <a:xfrm>
              <a:off x="1291737" y="5253404"/>
              <a:ext cx="269625" cy="226860"/>
            </a:xfrm>
            <a:prstGeom prst="rect">
              <a:avLst/>
            </a:prstGeom>
            <a:noFill/>
          </p:spPr>
          <p:txBody>
            <a:bodyPr wrap="none" rtlCol="0">
              <a:spAutoFit/>
            </a:bodyPr>
            <a:lstStyle/>
            <a:p>
              <a:pPr algn="r"/>
              <a:r>
                <a:rPr lang="fr-FR" sz="1200" dirty="0"/>
                <a:t>0</a:t>
              </a:r>
            </a:p>
          </p:txBody>
        </p:sp>
        <p:sp>
          <p:nvSpPr>
            <p:cNvPr id="150" name="ZoneTexte 149">
              <a:extLst>
                <a:ext uri="{FF2B5EF4-FFF2-40B4-BE49-F238E27FC236}">
                  <a16:creationId xmlns:a16="http://schemas.microsoft.com/office/drawing/2014/main" id="{3FED34B5-72C1-4CF5-97FF-FC44E59AEF56}"/>
                </a:ext>
              </a:extLst>
            </p:cNvPr>
            <p:cNvSpPr txBox="1"/>
            <p:nvPr/>
          </p:nvSpPr>
          <p:spPr>
            <a:xfrm>
              <a:off x="908619" y="3357899"/>
              <a:ext cx="652743" cy="226860"/>
            </a:xfrm>
            <a:prstGeom prst="rect">
              <a:avLst/>
            </a:prstGeom>
            <a:noFill/>
          </p:spPr>
          <p:txBody>
            <a:bodyPr wrap="none" rtlCol="0">
              <a:spAutoFit/>
            </a:bodyPr>
            <a:lstStyle/>
            <a:p>
              <a:pPr algn="r"/>
              <a:r>
                <a:rPr lang="fr-FR" sz="1200"/>
                <a:t>40 000</a:t>
              </a:r>
            </a:p>
          </p:txBody>
        </p:sp>
        <p:sp>
          <p:nvSpPr>
            <p:cNvPr id="151" name="ZoneTexte 150">
              <a:extLst>
                <a:ext uri="{FF2B5EF4-FFF2-40B4-BE49-F238E27FC236}">
                  <a16:creationId xmlns:a16="http://schemas.microsoft.com/office/drawing/2014/main" id="{22EF83D0-62B2-48FA-9D13-488C47A890E3}"/>
                </a:ext>
              </a:extLst>
            </p:cNvPr>
            <p:cNvSpPr txBox="1"/>
            <p:nvPr/>
          </p:nvSpPr>
          <p:spPr>
            <a:xfrm>
              <a:off x="908619" y="3831775"/>
              <a:ext cx="652743" cy="226860"/>
            </a:xfrm>
            <a:prstGeom prst="rect">
              <a:avLst/>
            </a:prstGeom>
            <a:noFill/>
          </p:spPr>
          <p:txBody>
            <a:bodyPr wrap="none" rtlCol="0">
              <a:spAutoFit/>
            </a:bodyPr>
            <a:lstStyle/>
            <a:p>
              <a:pPr algn="r"/>
              <a:r>
                <a:rPr lang="fr-FR" sz="1200"/>
                <a:t>30 000</a:t>
              </a:r>
            </a:p>
          </p:txBody>
        </p:sp>
        <p:sp>
          <p:nvSpPr>
            <p:cNvPr id="152" name="ZoneTexte 151">
              <a:extLst>
                <a:ext uri="{FF2B5EF4-FFF2-40B4-BE49-F238E27FC236}">
                  <a16:creationId xmlns:a16="http://schemas.microsoft.com/office/drawing/2014/main" id="{CC8BD493-41C9-4EED-8A19-B5CF0C58BD59}"/>
                </a:ext>
              </a:extLst>
            </p:cNvPr>
            <p:cNvSpPr txBox="1"/>
            <p:nvPr/>
          </p:nvSpPr>
          <p:spPr>
            <a:xfrm>
              <a:off x="908619" y="4305651"/>
              <a:ext cx="652743" cy="226860"/>
            </a:xfrm>
            <a:prstGeom prst="rect">
              <a:avLst/>
            </a:prstGeom>
            <a:noFill/>
          </p:spPr>
          <p:txBody>
            <a:bodyPr wrap="none" rtlCol="0">
              <a:spAutoFit/>
            </a:bodyPr>
            <a:lstStyle/>
            <a:p>
              <a:pPr algn="r"/>
              <a:r>
                <a:rPr lang="fr-FR" sz="1200"/>
                <a:t>20 000</a:t>
              </a:r>
            </a:p>
          </p:txBody>
        </p:sp>
        <p:sp>
          <p:nvSpPr>
            <p:cNvPr id="153" name="ZoneTexte 152">
              <a:extLst>
                <a:ext uri="{FF2B5EF4-FFF2-40B4-BE49-F238E27FC236}">
                  <a16:creationId xmlns:a16="http://schemas.microsoft.com/office/drawing/2014/main" id="{4F3F3BBC-A82B-4956-9F21-0BA307DA1239}"/>
                </a:ext>
              </a:extLst>
            </p:cNvPr>
            <p:cNvSpPr txBox="1"/>
            <p:nvPr/>
          </p:nvSpPr>
          <p:spPr>
            <a:xfrm>
              <a:off x="908619" y="4779527"/>
              <a:ext cx="652743" cy="226860"/>
            </a:xfrm>
            <a:prstGeom prst="rect">
              <a:avLst/>
            </a:prstGeom>
            <a:noFill/>
          </p:spPr>
          <p:txBody>
            <a:bodyPr wrap="none" rtlCol="0">
              <a:spAutoFit/>
            </a:bodyPr>
            <a:lstStyle/>
            <a:p>
              <a:pPr algn="r"/>
              <a:r>
                <a:rPr lang="fr-FR" sz="1200"/>
                <a:t>10 000</a:t>
              </a:r>
            </a:p>
          </p:txBody>
        </p:sp>
        <p:sp>
          <p:nvSpPr>
            <p:cNvPr id="154" name="ZoneTexte 153">
              <a:extLst>
                <a:ext uri="{FF2B5EF4-FFF2-40B4-BE49-F238E27FC236}">
                  <a16:creationId xmlns:a16="http://schemas.microsoft.com/office/drawing/2014/main" id="{6631EF07-5C13-4567-8CDF-DB4154B203E8}"/>
                </a:ext>
              </a:extLst>
            </p:cNvPr>
            <p:cNvSpPr txBox="1"/>
            <p:nvPr/>
          </p:nvSpPr>
          <p:spPr>
            <a:xfrm>
              <a:off x="908619" y="2884023"/>
              <a:ext cx="652743" cy="226860"/>
            </a:xfrm>
            <a:prstGeom prst="rect">
              <a:avLst/>
            </a:prstGeom>
            <a:noFill/>
          </p:spPr>
          <p:txBody>
            <a:bodyPr wrap="none" rtlCol="0">
              <a:spAutoFit/>
            </a:bodyPr>
            <a:lstStyle/>
            <a:p>
              <a:pPr algn="r"/>
              <a:r>
                <a:rPr lang="fr-FR" sz="1200"/>
                <a:t>50 000</a:t>
              </a:r>
            </a:p>
          </p:txBody>
        </p:sp>
        <p:sp>
          <p:nvSpPr>
            <p:cNvPr id="155" name="ZoneTexte 154">
              <a:extLst>
                <a:ext uri="{FF2B5EF4-FFF2-40B4-BE49-F238E27FC236}">
                  <a16:creationId xmlns:a16="http://schemas.microsoft.com/office/drawing/2014/main" id="{2608AA30-7E48-4E5F-8768-D606375C1294}"/>
                </a:ext>
              </a:extLst>
            </p:cNvPr>
            <p:cNvSpPr txBox="1"/>
            <p:nvPr/>
          </p:nvSpPr>
          <p:spPr>
            <a:xfrm>
              <a:off x="1435074" y="5431562"/>
              <a:ext cx="269625" cy="226860"/>
            </a:xfrm>
            <a:prstGeom prst="rect">
              <a:avLst/>
            </a:prstGeom>
            <a:noFill/>
          </p:spPr>
          <p:txBody>
            <a:bodyPr wrap="none" rtlCol="0">
              <a:spAutoFit/>
            </a:bodyPr>
            <a:lstStyle/>
            <a:p>
              <a:pPr algn="r"/>
              <a:r>
                <a:rPr lang="fr-FR" sz="1200" dirty="0"/>
                <a:t>0</a:t>
              </a:r>
            </a:p>
          </p:txBody>
        </p:sp>
        <p:sp>
          <p:nvSpPr>
            <p:cNvPr id="156" name="ZoneTexte 155">
              <a:extLst>
                <a:ext uri="{FF2B5EF4-FFF2-40B4-BE49-F238E27FC236}">
                  <a16:creationId xmlns:a16="http://schemas.microsoft.com/office/drawing/2014/main" id="{81CC1222-FBB0-4B48-A6A7-125872493A07}"/>
                </a:ext>
              </a:extLst>
            </p:cNvPr>
            <p:cNvSpPr txBox="1"/>
            <p:nvPr/>
          </p:nvSpPr>
          <p:spPr>
            <a:xfrm>
              <a:off x="2026152" y="5431562"/>
              <a:ext cx="269625" cy="226860"/>
            </a:xfrm>
            <a:prstGeom prst="rect">
              <a:avLst/>
            </a:prstGeom>
            <a:noFill/>
          </p:spPr>
          <p:txBody>
            <a:bodyPr wrap="none" rtlCol="0">
              <a:spAutoFit/>
            </a:bodyPr>
            <a:lstStyle/>
            <a:p>
              <a:pPr algn="r"/>
              <a:r>
                <a:rPr lang="fr-FR" sz="1200"/>
                <a:t>5</a:t>
              </a:r>
            </a:p>
          </p:txBody>
        </p:sp>
        <p:sp>
          <p:nvSpPr>
            <p:cNvPr id="157" name="ZoneTexte 156">
              <a:extLst>
                <a:ext uri="{FF2B5EF4-FFF2-40B4-BE49-F238E27FC236}">
                  <a16:creationId xmlns:a16="http://schemas.microsoft.com/office/drawing/2014/main" id="{9A084756-7C3F-4402-B554-DC76E3A5392F}"/>
                </a:ext>
              </a:extLst>
            </p:cNvPr>
            <p:cNvSpPr txBox="1"/>
            <p:nvPr/>
          </p:nvSpPr>
          <p:spPr>
            <a:xfrm>
              <a:off x="2617230" y="5431562"/>
              <a:ext cx="354584" cy="226860"/>
            </a:xfrm>
            <a:prstGeom prst="rect">
              <a:avLst/>
            </a:prstGeom>
            <a:noFill/>
          </p:spPr>
          <p:txBody>
            <a:bodyPr wrap="none" rtlCol="0">
              <a:spAutoFit/>
            </a:bodyPr>
            <a:lstStyle/>
            <a:p>
              <a:pPr algn="ctr"/>
              <a:r>
                <a:rPr lang="fr-FR" sz="1200"/>
                <a:t>10</a:t>
              </a:r>
            </a:p>
          </p:txBody>
        </p:sp>
        <p:sp>
          <p:nvSpPr>
            <p:cNvPr id="158" name="ZoneTexte 157">
              <a:extLst>
                <a:ext uri="{FF2B5EF4-FFF2-40B4-BE49-F238E27FC236}">
                  <a16:creationId xmlns:a16="http://schemas.microsoft.com/office/drawing/2014/main" id="{5D0D05CB-063D-494B-9508-AC403F70581E}"/>
                </a:ext>
              </a:extLst>
            </p:cNvPr>
            <p:cNvSpPr txBox="1"/>
            <p:nvPr/>
          </p:nvSpPr>
          <p:spPr>
            <a:xfrm>
              <a:off x="3293267" y="5431562"/>
              <a:ext cx="354584" cy="226860"/>
            </a:xfrm>
            <a:prstGeom prst="rect">
              <a:avLst/>
            </a:prstGeom>
            <a:noFill/>
          </p:spPr>
          <p:txBody>
            <a:bodyPr wrap="none" rtlCol="0">
              <a:spAutoFit/>
            </a:bodyPr>
            <a:lstStyle/>
            <a:p>
              <a:pPr algn="ctr"/>
              <a:r>
                <a:rPr lang="fr-FR" sz="1200"/>
                <a:t>15</a:t>
              </a:r>
            </a:p>
          </p:txBody>
        </p:sp>
        <p:sp>
          <p:nvSpPr>
            <p:cNvPr id="159" name="ZoneTexte 158">
              <a:extLst>
                <a:ext uri="{FF2B5EF4-FFF2-40B4-BE49-F238E27FC236}">
                  <a16:creationId xmlns:a16="http://schemas.microsoft.com/office/drawing/2014/main" id="{57000AF8-9597-43DA-8268-9CCFAF36CFAF}"/>
                </a:ext>
              </a:extLst>
            </p:cNvPr>
            <p:cNvSpPr txBox="1"/>
            <p:nvPr/>
          </p:nvSpPr>
          <p:spPr>
            <a:xfrm>
              <a:off x="3969304" y="5431562"/>
              <a:ext cx="354584" cy="226860"/>
            </a:xfrm>
            <a:prstGeom prst="rect">
              <a:avLst/>
            </a:prstGeom>
            <a:noFill/>
          </p:spPr>
          <p:txBody>
            <a:bodyPr wrap="none" rtlCol="0">
              <a:spAutoFit/>
            </a:bodyPr>
            <a:lstStyle/>
            <a:p>
              <a:pPr algn="ctr"/>
              <a:r>
                <a:rPr lang="fr-FR" sz="1200"/>
                <a:t>20</a:t>
              </a:r>
            </a:p>
          </p:txBody>
        </p:sp>
        <p:sp>
          <p:nvSpPr>
            <p:cNvPr id="160" name="ZoneTexte 159">
              <a:extLst>
                <a:ext uri="{FF2B5EF4-FFF2-40B4-BE49-F238E27FC236}">
                  <a16:creationId xmlns:a16="http://schemas.microsoft.com/office/drawing/2014/main" id="{B1D54134-0204-41EC-A492-BEDAA94B9169}"/>
                </a:ext>
              </a:extLst>
            </p:cNvPr>
            <p:cNvSpPr txBox="1"/>
            <p:nvPr/>
          </p:nvSpPr>
          <p:spPr>
            <a:xfrm>
              <a:off x="4645341" y="5431562"/>
              <a:ext cx="354584" cy="226860"/>
            </a:xfrm>
            <a:prstGeom prst="rect">
              <a:avLst/>
            </a:prstGeom>
            <a:noFill/>
          </p:spPr>
          <p:txBody>
            <a:bodyPr wrap="none" rtlCol="0">
              <a:spAutoFit/>
            </a:bodyPr>
            <a:lstStyle/>
            <a:p>
              <a:pPr algn="ctr"/>
              <a:r>
                <a:rPr lang="fr-FR" sz="1200"/>
                <a:t>25</a:t>
              </a:r>
            </a:p>
          </p:txBody>
        </p:sp>
        <p:sp>
          <p:nvSpPr>
            <p:cNvPr id="161" name="ZoneTexte 160">
              <a:extLst>
                <a:ext uri="{FF2B5EF4-FFF2-40B4-BE49-F238E27FC236}">
                  <a16:creationId xmlns:a16="http://schemas.microsoft.com/office/drawing/2014/main" id="{068941CC-E6D4-4A69-BD70-0E2D081FE5A2}"/>
                </a:ext>
              </a:extLst>
            </p:cNvPr>
            <p:cNvSpPr txBox="1"/>
            <p:nvPr/>
          </p:nvSpPr>
          <p:spPr>
            <a:xfrm>
              <a:off x="5321380" y="5431562"/>
              <a:ext cx="354584" cy="226860"/>
            </a:xfrm>
            <a:prstGeom prst="rect">
              <a:avLst/>
            </a:prstGeom>
            <a:noFill/>
          </p:spPr>
          <p:txBody>
            <a:bodyPr wrap="none" rtlCol="0">
              <a:spAutoFit/>
            </a:bodyPr>
            <a:lstStyle/>
            <a:p>
              <a:pPr algn="ctr"/>
              <a:r>
                <a:rPr lang="fr-FR" sz="1200"/>
                <a:t>30</a:t>
              </a:r>
            </a:p>
          </p:txBody>
        </p:sp>
        <p:sp>
          <p:nvSpPr>
            <p:cNvPr id="162" name="Accolade fermante 161">
              <a:extLst>
                <a:ext uri="{FF2B5EF4-FFF2-40B4-BE49-F238E27FC236}">
                  <a16:creationId xmlns:a16="http://schemas.microsoft.com/office/drawing/2014/main" id="{91FE5FAE-DF04-49EF-A2BB-27137AD2397B}"/>
                </a:ext>
              </a:extLst>
            </p:cNvPr>
            <p:cNvSpPr/>
            <p:nvPr/>
          </p:nvSpPr>
          <p:spPr bwMode="auto">
            <a:xfrm>
              <a:off x="7330440" y="4060319"/>
              <a:ext cx="114375" cy="589749"/>
            </a:xfrm>
            <a:prstGeom prst="rightBrace">
              <a:avLst/>
            </a:prstGeom>
            <a:noFill/>
            <a:ln w="19050" cap="flat" cmpd="sng" algn="ctr">
              <a:solidFill>
                <a:srgbClr val="0000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163" name="ZoneTexte 162">
              <a:extLst>
                <a:ext uri="{FF2B5EF4-FFF2-40B4-BE49-F238E27FC236}">
                  <a16:creationId xmlns:a16="http://schemas.microsoft.com/office/drawing/2014/main" id="{41CEC8D8-C938-4232-9DD3-BF35941F0A37}"/>
                </a:ext>
              </a:extLst>
            </p:cNvPr>
            <p:cNvSpPr txBox="1"/>
            <p:nvPr/>
          </p:nvSpPr>
          <p:spPr>
            <a:xfrm>
              <a:off x="7444815" y="4207222"/>
              <a:ext cx="1165704" cy="226860"/>
            </a:xfrm>
            <a:prstGeom prst="rect">
              <a:avLst/>
            </a:prstGeom>
            <a:noFill/>
          </p:spPr>
          <p:txBody>
            <a:bodyPr wrap="none" rtlCol="0">
              <a:spAutoFit/>
            </a:bodyPr>
            <a:lstStyle/>
            <a:p>
              <a:r>
                <a:rPr lang="fr-FR" sz="1200" b="1" dirty="0"/>
                <a:t>+ DTG 3,0 </a:t>
              </a:r>
              <a:r>
                <a:rPr lang="fr-FR" sz="1200" b="1" dirty="0" err="1"/>
                <a:t>nM</a:t>
              </a:r>
              <a:endParaRPr lang="fr-FR" sz="1200" b="1" dirty="0"/>
            </a:p>
          </p:txBody>
        </p:sp>
        <p:sp>
          <p:nvSpPr>
            <p:cNvPr id="164" name="ZoneTexte 163">
              <a:extLst>
                <a:ext uri="{FF2B5EF4-FFF2-40B4-BE49-F238E27FC236}">
                  <a16:creationId xmlns:a16="http://schemas.microsoft.com/office/drawing/2014/main" id="{1AF6D14D-3E76-4F5C-9006-67C9D54C677D}"/>
                </a:ext>
              </a:extLst>
            </p:cNvPr>
            <p:cNvSpPr txBox="1"/>
            <p:nvPr/>
          </p:nvSpPr>
          <p:spPr>
            <a:xfrm>
              <a:off x="2910573" y="5673586"/>
              <a:ext cx="1903085" cy="276999"/>
            </a:xfrm>
            <a:prstGeom prst="rect">
              <a:avLst/>
            </a:prstGeom>
            <a:noFill/>
          </p:spPr>
          <p:txBody>
            <a:bodyPr wrap="none" rtlCol="0">
              <a:spAutoFit/>
            </a:bodyPr>
            <a:lstStyle/>
            <a:p>
              <a:pPr algn="ctr"/>
              <a:r>
                <a:rPr lang="fr-FR" sz="1200" b="1" dirty="0"/>
                <a:t>Jours post-transfection</a:t>
              </a:r>
            </a:p>
          </p:txBody>
        </p:sp>
        <p:cxnSp>
          <p:nvCxnSpPr>
            <p:cNvPr id="84" name="Connecteur droit 83">
              <a:extLst>
                <a:ext uri="{FF2B5EF4-FFF2-40B4-BE49-F238E27FC236}">
                  <a16:creationId xmlns:a16="http://schemas.microsoft.com/office/drawing/2014/main" id="{3D4CFA0A-CFEF-4E79-8649-1DB7F76B9E59}"/>
                </a:ext>
              </a:extLst>
            </p:cNvPr>
            <p:cNvCxnSpPr>
              <a:cxnSpLocks/>
            </p:cNvCxnSpPr>
            <p:nvPr/>
          </p:nvCxnSpPr>
          <p:spPr bwMode="auto">
            <a:xfrm>
              <a:off x="2166126" y="5412409"/>
              <a:ext cx="0" cy="6109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a:extLst>
                <a:ext uri="{FF2B5EF4-FFF2-40B4-BE49-F238E27FC236}">
                  <a16:creationId xmlns:a16="http://schemas.microsoft.com/office/drawing/2014/main" id="{3D4CFA0A-CFEF-4E79-8649-1DB7F76B9E59}"/>
                </a:ext>
              </a:extLst>
            </p:cNvPr>
            <p:cNvCxnSpPr>
              <a:cxnSpLocks/>
            </p:cNvCxnSpPr>
            <p:nvPr/>
          </p:nvCxnSpPr>
          <p:spPr bwMode="auto">
            <a:xfrm>
              <a:off x="2796681" y="5412409"/>
              <a:ext cx="0" cy="6109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8" name="Connecteur droit 87">
              <a:extLst>
                <a:ext uri="{FF2B5EF4-FFF2-40B4-BE49-F238E27FC236}">
                  <a16:creationId xmlns:a16="http://schemas.microsoft.com/office/drawing/2014/main" id="{3D4CFA0A-CFEF-4E79-8649-1DB7F76B9E59}"/>
                </a:ext>
              </a:extLst>
            </p:cNvPr>
            <p:cNvCxnSpPr>
              <a:cxnSpLocks/>
            </p:cNvCxnSpPr>
            <p:nvPr/>
          </p:nvCxnSpPr>
          <p:spPr bwMode="auto">
            <a:xfrm>
              <a:off x="3467241" y="5412409"/>
              <a:ext cx="0" cy="6109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5" name="Connecteur droit 164">
              <a:extLst>
                <a:ext uri="{FF2B5EF4-FFF2-40B4-BE49-F238E27FC236}">
                  <a16:creationId xmlns:a16="http://schemas.microsoft.com/office/drawing/2014/main" id="{3D4CFA0A-CFEF-4E79-8649-1DB7F76B9E59}"/>
                </a:ext>
              </a:extLst>
            </p:cNvPr>
            <p:cNvCxnSpPr>
              <a:cxnSpLocks/>
            </p:cNvCxnSpPr>
            <p:nvPr/>
          </p:nvCxnSpPr>
          <p:spPr bwMode="auto">
            <a:xfrm>
              <a:off x="4147821" y="5412409"/>
              <a:ext cx="0" cy="6109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6" name="Connecteur droit 165">
              <a:extLst>
                <a:ext uri="{FF2B5EF4-FFF2-40B4-BE49-F238E27FC236}">
                  <a16:creationId xmlns:a16="http://schemas.microsoft.com/office/drawing/2014/main" id="{3D4CFA0A-CFEF-4E79-8649-1DB7F76B9E59}"/>
                </a:ext>
              </a:extLst>
            </p:cNvPr>
            <p:cNvCxnSpPr>
              <a:cxnSpLocks/>
            </p:cNvCxnSpPr>
            <p:nvPr/>
          </p:nvCxnSpPr>
          <p:spPr bwMode="auto">
            <a:xfrm>
              <a:off x="4825415" y="5412409"/>
              <a:ext cx="0" cy="6109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7" name="Connecteur droit 166">
              <a:extLst>
                <a:ext uri="{FF2B5EF4-FFF2-40B4-BE49-F238E27FC236}">
                  <a16:creationId xmlns:a16="http://schemas.microsoft.com/office/drawing/2014/main" id="{3D4CFA0A-CFEF-4E79-8649-1DB7F76B9E59}"/>
                </a:ext>
              </a:extLst>
            </p:cNvPr>
            <p:cNvCxnSpPr>
              <a:cxnSpLocks/>
            </p:cNvCxnSpPr>
            <p:nvPr/>
          </p:nvCxnSpPr>
          <p:spPr bwMode="auto">
            <a:xfrm>
              <a:off x="5494070" y="5412409"/>
              <a:ext cx="0" cy="610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68" name="ZoneTexte 167">
            <a:extLst>
              <a:ext uri="{FF2B5EF4-FFF2-40B4-BE49-F238E27FC236}">
                <a16:creationId xmlns:a16="http://schemas.microsoft.com/office/drawing/2014/main" id="{38F62F79-5581-4C7A-B79B-1D69B9D4ECCF}"/>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7</a:t>
            </a:r>
          </a:p>
        </p:txBody>
      </p:sp>
    </p:spTree>
    <p:extLst>
      <p:ext uri="{BB962C8B-B14F-4D97-AF65-F5344CB8AC3E}">
        <p14:creationId xmlns:p14="http://schemas.microsoft.com/office/powerpoint/2010/main" val="3024572640"/>
      </p:ext>
    </p:ext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a:t>Essai 380-1844 : BIC/FTC/TAF en switch </a:t>
            </a:r>
            <a:br>
              <a:rPr lang="fr-FR"/>
            </a:br>
            <a:r>
              <a:rPr lang="fr-FR"/>
              <a:t>de DTG/ABC/3TC (2)</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463190"/>
            <a:ext cx="4612000" cy="400110"/>
          </a:xfrm>
          <a:noFill/>
        </p:spPr>
        <p:txBody>
          <a:bodyPr wrap="square" rtlCol="0">
            <a:spAutoFit/>
          </a:bodyPr>
          <a:lstStyle/>
          <a:p>
            <a:pPr marL="0" indent="0" algn="ctr">
              <a:buNone/>
            </a:pPr>
            <a:r>
              <a:rPr lang="fr-FR" sz="2000" b="1" kern="1200" dirty="0">
                <a:solidFill>
                  <a:srgbClr val="0070C0"/>
                </a:solidFill>
                <a:latin typeface="Calibri" panose="020F0502020204030204" pitchFamily="34" charset="0"/>
                <a:cs typeface="Calibri" panose="020F0502020204030204" pitchFamily="34" charset="0"/>
              </a:rPr>
              <a:t>Résultats virologiques</a:t>
            </a:r>
          </a:p>
        </p:txBody>
      </p:sp>
      <p:sp>
        <p:nvSpPr>
          <p:cNvPr id="61" name="Espace réservé du contenu 2">
            <a:extLst>
              <a:ext uri="{FF2B5EF4-FFF2-40B4-BE49-F238E27FC236}">
                <a16:creationId xmlns:a16="http://schemas.microsoft.com/office/drawing/2014/main" id="{4024140F-EA89-4EF3-B639-ED75B03BBC96}"/>
              </a:ext>
            </a:extLst>
          </p:cNvPr>
          <p:cNvSpPr txBox="1">
            <a:spLocks/>
          </p:cNvSpPr>
          <p:nvPr/>
        </p:nvSpPr>
        <p:spPr bwMode="auto">
          <a:xfrm>
            <a:off x="457200" y="5265084"/>
            <a:ext cx="8507413" cy="936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kern="0"/>
              <a:t>Le switch vers BIC/FTC/TAF est non inférieur au maintien sous DTG/ABC/3TC</a:t>
            </a:r>
            <a:br>
              <a:rPr lang="fr-FR" sz="1800" kern="0"/>
            </a:br>
            <a:endParaRPr lang="fr-FR" sz="1800" kern="0"/>
          </a:p>
          <a:p>
            <a:r>
              <a:rPr lang="fr-FR" sz="1800" kern="0"/>
              <a:t>Aucune émergence de résistance identifiée aux ARV de l’étude</a:t>
            </a:r>
          </a:p>
        </p:txBody>
      </p:sp>
      <p:sp>
        <p:nvSpPr>
          <p:cNvPr id="25" name="Text Box 3">
            <a:extLst>
              <a:ext uri="{FF2B5EF4-FFF2-40B4-BE49-F238E27FC236}">
                <a16:creationId xmlns:a16="http://schemas.microsoft.com/office/drawing/2014/main" id="{A6A912F9-433D-455D-9336-4B345E5D026A}"/>
              </a:ext>
            </a:extLst>
          </p:cNvPr>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Molina JM, CROI 2018, Abs. 22</a:t>
            </a:r>
          </a:p>
        </p:txBody>
      </p:sp>
      <p:grpSp>
        <p:nvGrpSpPr>
          <p:cNvPr id="2" name="Groupe 1">
            <a:extLst>
              <a:ext uri="{FF2B5EF4-FFF2-40B4-BE49-F238E27FC236}">
                <a16:creationId xmlns:a16="http://schemas.microsoft.com/office/drawing/2014/main" id="{CF9E26EE-6D45-4C2A-91A0-5612CBC03DD5}"/>
              </a:ext>
            </a:extLst>
          </p:cNvPr>
          <p:cNvGrpSpPr/>
          <p:nvPr/>
        </p:nvGrpSpPr>
        <p:grpSpPr>
          <a:xfrm>
            <a:off x="353763" y="1989750"/>
            <a:ext cx="4801234" cy="3042030"/>
            <a:chOff x="353763" y="1989750"/>
            <a:chExt cx="4801234" cy="3042030"/>
          </a:xfrm>
        </p:grpSpPr>
        <p:graphicFrame>
          <p:nvGraphicFramePr>
            <p:cNvPr id="6" name="Graphique 5">
              <a:extLst>
                <a:ext uri="{FF2B5EF4-FFF2-40B4-BE49-F238E27FC236}">
                  <a16:creationId xmlns:a16="http://schemas.microsoft.com/office/drawing/2014/main" id="{99BE84CD-2B87-4869-A2EF-B8DF1053C971}"/>
                </a:ext>
              </a:extLst>
            </p:cNvPr>
            <p:cNvGraphicFramePr/>
            <p:nvPr>
              <p:extLst>
                <p:ext uri="{D42A27DB-BD31-4B8C-83A1-F6EECF244321}">
                  <p14:modId xmlns:p14="http://schemas.microsoft.com/office/powerpoint/2010/main" val="3639681963"/>
                </p:ext>
              </p:extLst>
            </p:nvPr>
          </p:nvGraphicFramePr>
          <p:xfrm>
            <a:off x="353763" y="2203431"/>
            <a:ext cx="4801234" cy="2787369"/>
          </p:xfrm>
          <a:graphic>
            <a:graphicData uri="http://schemas.openxmlformats.org/drawingml/2006/chart">
              <c:chart xmlns:c="http://schemas.openxmlformats.org/drawingml/2006/chart" xmlns:r="http://schemas.openxmlformats.org/officeDocument/2006/relationships" r:id="rId3"/>
            </a:graphicData>
          </a:graphic>
        </p:graphicFrame>
        <p:sp>
          <p:nvSpPr>
            <p:cNvPr id="10" name="ZoneTexte 9">
              <a:extLst>
                <a:ext uri="{FF2B5EF4-FFF2-40B4-BE49-F238E27FC236}">
                  <a16:creationId xmlns:a16="http://schemas.microsoft.com/office/drawing/2014/main" id="{A45339B3-C2C2-46C0-91B5-134A508C0FF3}"/>
                </a:ext>
              </a:extLst>
            </p:cNvPr>
            <p:cNvSpPr txBox="1"/>
            <p:nvPr/>
          </p:nvSpPr>
          <p:spPr>
            <a:xfrm>
              <a:off x="482024" y="1989750"/>
              <a:ext cx="394660" cy="307777"/>
            </a:xfrm>
            <a:prstGeom prst="rect">
              <a:avLst/>
            </a:prstGeom>
            <a:noFill/>
          </p:spPr>
          <p:txBody>
            <a:bodyPr wrap="none" rtlCol="0">
              <a:spAutoFit/>
            </a:bodyPr>
            <a:lstStyle/>
            <a:p>
              <a:r>
                <a:rPr lang="fr-FR" sz="1400"/>
                <a:t> %</a:t>
              </a:r>
            </a:p>
          </p:txBody>
        </p:sp>
        <p:sp>
          <p:nvSpPr>
            <p:cNvPr id="13" name="ZoneTexte 12">
              <a:extLst>
                <a:ext uri="{FF2B5EF4-FFF2-40B4-BE49-F238E27FC236}">
                  <a16:creationId xmlns:a16="http://schemas.microsoft.com/office/drawing/2014/main" id="{097BBDBB-CC19-449D-8B7D-AD2D542E762E}"/>
                </a:ext>
              </a:extLst>
            </p:cNvPr>
            <p:cNvSpPr txBox="1"/>
            <p:nvPr/>
          </p:nvSpPr>
          <p:spPr>
            <a:xfrm>
              <a:off x="892960" y="4508560"/>
              <a:ext cx="1245854" cy="307777"/>
            </a:xfrm>
            <a:prstGeom prst="rect">
              <a:avLst/>
            </a:prstGeom>
            <a:noFill/>
          </p:spPr>
          <p:txBody>
            <a:bodyPr wrap="none" rtlCol="0">
              <a:spAutoFit/>
            </a:bodyPr>
            <a:lstStyle/>
            <a:p>
              <a:pPr algn="ctr"/>
              <a:r>
                <a:rPr lang="fr-FR" sz="1400" b="1" dirty="0"/>
                <a:t>CV </a:t>
              </a:r>
              <a:r>
                <a:rPr lang="fr-FR" sz="1400" b="1" u="sng" dirty="0"/>
                <a:t>&gt;</a:t>
              </a:r>
              <a:r>
                <a:rPr lang="fr-FR" sz="1400" b="1" dirty="0"/>
                <a:t> 50 c/ml</a:t>
              </a:r>
            </a:p>
          </p:txBody>
        </p:sp>
        <p:sp>
          <p:nvSpPr>
            <p:cNvPr id="35" name="ZoneTexte 34">
              <a:extLst>
                <a:ext uri="{FF2B5EF4-FFF2-40B4-BE49-F238E27FC236}">
                  <a16:creationId xmlns:a16="http://schemas.microsoft.com/office/drawing/2014/main" id="{A3BC06DE-09D5-4D6E-9C33-D939CA753B76}"/>
                </a:ext>
              </a:extLst>
            </p:cNvPr>
            <p:cNvSpPr txBox="1"/>
            <p:nvPr/>
          </p:nvSpPr>
          <p:spPr>
            <a:xfrm>
              <a:off x="2337367" y="4508560"/>
              <a:ext cx="1245854" cy="307777"/>
            </a:xfrm>
            <a:prstGeom prst="rect">
              <a:avLst/>
            </a:prstGeom>
            <a:noFill/>
          </p:spPr>
          <p:txBody>
            <a:bodyPr wrap="none" rtlCol="0">
              <a:spAutoFit/>
            </a:bodyPr>
            <a:lstStyle/>
            <a:p>
              <a:pPr algn="ctr"/>
              <a:r>
                <a:rPr lang="fr-FR" sz="1400" b="1"/>
                <a:t>CV &lt; 50 c/ml</a:t>
              </a:r>
            </a:p>
          </p:txBody>
        </p:sp>
        <p:sp>
          <p:nvSpPr>
            <p:cNvPr id="37" name="ZoneTexte 36">
              <a:extLst>
                <a:ext uri="{FF2B5EF4-FFF2-40B4-BE49-F238E27FC236}">
                  <a16:creationId xmlns:a16="http://schemas.microsoft.com/office/drawing/2014/main" id="{220D3343-9022-4E1D-832A-83EC9003A590}"/>
                </a:ext>
              </a:extLst>
            </p:cNvPr>
            <p:cNvSpPr txBox="1"/>
            <p:nvPr/>
          </p:nvSpPr>
          <p:spPr>
            <a:xfrm>
              <a:off x="3622971" y="4508560"/>
              <a:ext cx="1446229" cy="523220"/>
            </a:xfrm>
            <a:prstGeom prst="rect">
              <a:avLst/>
            </a:prstGeom>
            <a:noFill/>
          </p:spPr>
          <p:txBody>
            <a:bodyPr wrap="none" rtlCol="0">
              <a:spAutoFit/>
            </a:bodyPr>
            <a:lstStyle/>
            <a:p>
              <a:pPr algn="ctr"/>
              <a:r>
                <a:rPr lang="fr-FR" sz="1400" b="1" dirty="0"/>
                <a:t>Pas de donnée</a:t>
              </a:r>
              <a:br>
                <a:rPr lang="fr-FR" sz="1400" b="1" dirty="0"/>
              </a:br>
              <a:r>
                <a:rPr lang="fr-FR" sz="1400" b="1" dirty="0"/>
                <a:t>virologique</a:t>
              </a:r>
            </a:p>
          </p:txBody>
        </p:sp>
      </p:grpSp>
      <p:grpSp>
        <p:nvGrpSpPr>
          <p:cNvPr id="4" name="Groupe 3">
            <a:extLst>
              <a:ext uri="{FF2B5EF4-FFF2-40B4-BE49-F238E27FC236}">
                <a16:creationId xmlns:a16="http://schemas.microsoft.com/office/drawing/2014/main" id="{B0346D31-386F-4A90-AA54-5736229B120A}"/>
              </a:ext>
            </a:extLst>
          </p:cNvPr>
          <p:cNvGrpSpPr/>
          <p:nvPr/>
        </p:nvGrpSpPr>
        <p:grpSpPr>
          <a:xfrm>
            <a:off x="5398790" y="2184017"/>
            <a:ext cx="3569255" cy="2967394"/>
            <a:chOff x="5398790" y="2184017"/>
            <a:chExt cx="3569255" cy="2967394"/>
          </a:xfrm>
        </p:grpSpPr>
        <p:cxnSp>
          <p:nvCxnSpPr>
            <p:cNvPr id="18" name="Connecteur droit 17">
              <a:extLst>
                <a:ext uri="{FF2B5EF4-FFF2-40B4-BE49-F238E27FC236}">
                  <a16:creationId xmlns:a16="http://schemas.microsoft.com/office/drawing/2014/main" id="{BAA323E2-EB15-4E0D-8772-8623E6BC0846}"/>
                </a:ext>
              </a:extLst>
            </p:cNvPr>
            <p:cNvCxnSpPr/>
            <p:nvPr/>
          </p:nvCxnSpPr>
          <p:spPr bwMode="auto">
            <a:xfrm>
              <a:off x="5645850" y="2600325"/>
              <a:ext cx="0" cy="1877910"/>
            </a:xfrm>
            <a:prstGeom prst="line">
              <a:avLst/>
            </a:prstGeom>
            <a:solidFill>
              <a:schemeClr val="accent1"/>
            </a:solidFill>
            <a:ln w="9525" cap="flat" cmpd="sng" algn="ctr">
              <a:solidFill>
                <a:schemeClr val="tx1"/>
              </a:solidFill>
              <a:prstDash val="dash"/>
              <a:round/>
              <a:headEnd type="none" w="med" len="med"/>
              <a:tailEnd type="none" w="med" len="med"/>
            </a:ln>
            <a:effectLst/>
          </p:spPr>
        </p:cxnSp>
        <p:cxnSp>
          <p:nvCxnSpPr>
            <p:cNvPr id="16" name="Connecteur droit 15">
              <a:extLst>
                <a:ext uri="{FF2B5EF4-FFF2-40B4-BE49-F238E27FC236}">
                  <a16:creationId xmlns:a16="http://schemas.microsoft.com/office/drawing/2014/main" id="{5BF37A42-487E-4798-AA81-2B61901AC6FA}"/>
                </a:ext>
              </a:extLst>
            </p:cNvPr>
            <p:cNvCxnSpPr/>
            <p:nvPr/>
          </p:nvCxnSpPr>
          <p:spPr bwMode="auto">
            <a:xfrm>
              <a:off x="5638800" y="4478235"/>
              <a:ext cx="271462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a:extLst>
                <a:ext uri="{FF2B5EF4-FFF2-40B4-BE49-F238E27FC236}">
                  <a16:creationId xmlns:a16="http://schemas.microsoft.com/office/drawing/2014/main" id="{3054BF04-049E-4A05-B866-25AFD8D5ABDF}"/>
                </a:ext>
              </a:extLst>
            </p:cNvPr>
            <p:cNvCxnSpPr/>
            <p:nvPr/>
          </p:nvCxnSpPr>
          <p:spPr bwMode="auto">
            <a:xfrm>
              <a:off x="8343900" y="2604910"/>
              <a:ext cx="0" cy="1877910"/>
            </a:xfrm>
            <a:prstGeom prst="line">
              <a:avLst/>
            </a:prstGeom>
            <a:solidFill>
              <a:schemeClr val="accent1"/>
            </a:solidFill>
            <a:ln w="9525" cap="flat" cmpd="sng" algn="ctr">
              <a:solidFill>
                <a:schemeClr val="tx1"/>
              </a:solidFill>
              <a:prstDash val="dash"/>
              <a:round/>
              <a:headEnd type="none" w="med" len="med"/>
              <a:tailEnd type="none" w="med" len="med"/>
            </a:ln>
            <a:effectLst/>
          </p:spPr>
        </p:cxnSp>
        <p:cxnSp>
          <p:nvCxnSpPr>
            <p:cNvPr id="50" name="Connecteur droit 49">
              <a:extLst>
                <a:ext uri="{FF2B5EF4-FFF2-40B4-BE49-F238E27FC236}">
                  <a16:creationId xmlns:a16="http://schemas.microsoft.com/office/drawing/2014/main" id="{AA5DA4E4-D1E2-40A5-B824-E4BE1D536CA5}"/>
                </a:ext>
              </a:extLst>
            </p:cNvPr>
            <p:cNvCxnSpPr/>
            <p:nvPr/>
          </p:nvCxnSpPr>
          <p:spPr bwMode="auto">
            <a:xfrm>
              <a:off x="6996112" y="2600325"/>
              <a:ext cx="0" cy="187791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9" name="Flèche : droite 18">
              <a:extLst>
                <a:ext uri="{FF2B5EF4-FFF2-40B4-BE49-F238E27FC236}">
                  <a16:creationId xmlns:a16="http://schemas.microsoft.com/office/drawing/2014/main" id="{976071A7-2A00-40DB-839C-0B7A2F997809}"/>
                </a:ext>
              </a:extLst>
            </p:cNvPr>
            <p:cNvSpPr/>
            <p:nvPr/>
          </p:nvSpPr>
          <p:spPr bwMode="auto">
            <a:xfrm>
              <a:off x="7000329" y="2184017"/>
              <a:ext cx="1381659" cy="772429"/>
            </a:xfrm>
            <a:prstGeom prst="rightArrow">
              <a:avLst/>
            </a:prstGeom>
            <a:solidFill>
              <a:srgbClr val="FF0000"/>
            </a:solidFill>
            <a:ln w="9525" cap="flat" cmpd="sng" algn="ctr">
              <a:noFill/>
              <a:prstDash val="solid"/>
              <a:round/>
              <a:headEnd type="none" w="med" len="med"/>
              <a:tailEnd type="none" w="med" len="med"/>
            </a:ln>
            <a:effectLst/>
          </p:spPr>
          <p:txBody>
            <a:bodyPr vert="horz" wrap="square" lIns="36000" tIns="45720" rIns="36000" bIns="45720" numCol="1" rtlCol="0" anchor="ctr" anchorCtr="0" compatLnSpc="1">
              <a:prstTxWarp prst="textNoShape">
                <a:avLst/>
              </a:prstTxWarp>
            </a:bodyPr>
            <a:lstStyle/>
            <a:p>
              <a:r>
                <a:rPr lang="fr-FR" sz="1200" b="1" dirty="0">
                  <a:solidFill>
                    <a:schemeClr val="accent3"/>
                  </a:solidFill>
                  <a:ea typeface="MS Mincho" pitchFamily="49" charset="-128"/>
                </a:rPr>
                <a:t>En faveur de</a:t>
              </a:r>
              <a:br>
                <a:rPr lang="fr-FR" sz="1200" b="1" dirty="0">
                  <a:solidFill>
                    <a:schemeClr val="accent3"/>
                  </a:solidFill>
                  <a:ea typeface="MS Mincho" pitchFamily="49" charset="-128"/>
                </a:rPr>
              </a:br>
              <a:r>
                <a:rPr lang="fr-FR" sz="1200" b="1" dirty="0">
                  <a:solidFill>
                    <a:schemeClr val="accent3"/>
                  </a:solidFill>
                  <a:ea typeface="MS Mincho" pitchFamily="49" charset="-128"/>
                </a:rPr>
                <a:t>DTG/ABC/3TC</a:t>
              </a:r>
              <a:endParaRPr kumimoji="0" lang="fr-FR" sz="1200" b="0" i="0" u="none" strike="noStrike" cap="none" normalizeH="0" baseline="0" dirty="0">
                <a:ln>
                  <a:noFill/>
                </a:ln>
                <a:solidFill>
                  <a:schemeClr val="accent3"/>
                </a:solidFill>
                <a:effectLst/>
              </a:endParaRPr>
            </a:p>
          </p:txBody>
        </p:sp>
        <p:sp>
          <p:nvSpPr>
            <p:cNvPr id="52" name="Flèche : droite 51">
              <a:extLst>
                <a:ext uri="{FF2B5EF4-FFF2-40B4-BE49-F238E27FC236}">
                  <a16:creationId xmlns:a16="http://schemas.microsoft.com/office/drawing/2014/main" id="{933CB5B7-357B-4965-9FA9-4C2B8F500B04}"/>
                </a:ext>
              </a:extLst>
            </p:cNvPr>
            <p:cNvSpPr/>
            <p:nvPr/>
          </p:nvSpPr>
          <p:spPr bwMode="auto">
            <a:xfrm flipH="1">
              <a:off x="5604691" y="2184017"/>
              <a:ext cx="1395637" cy="772429"/>
            </a:xfrm>
            <a:prstGeom prst="rightArrow">
              <a:avLst/>
            </a:prstGeom>
            <a:solidFill>
              <a:srgbClr val="FF9933"/>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b="1" dirty="0">
                  <a:solidFill>
                    <a:schemeClr val="bg1"/>
                  </a:solidFill>
                  <a:ea typeface="MS Mincho" pitchFamily="49" charset="-128"/>
                </a:rPr>
                <a:t>En faveur de</a:t>
              </a:r>
              <a:br>
                <a:rPr lang="fr-FR" sz="1200" b="1" dirty="0">
                  <a:solidFill>
                    <a:schemeClr val="bg1"/>
                  </a:solidFill>
                  <a:ea typeface="MS Mincho" pitchFamily="49" charset="-128"/>
                </a:rPr>
              </a:br>
              <a:r>
                <a:rPr lang="fr-FR" sz="1200" b="1" dirty="0">
                  <a:solidFill>
                    <a:schemeClr val="bg1"/>
                  </a:solidFill>
                  <a:ea typeface="MS Mincho" pitchFamily="49" charset="-128"/>
                </a:rPr>
                <a:t>BIC/FTC/TAF</a:t>
              </a:r>
              <a:endParaRPr kumimoji="0" lang="fr-FR" sz="1200" b="0" i="0" u="none" strike="noStrike" cap="none" normalizeH="0" baseline="0" dirty="0">
                <a:ln>
                  <a:noFill/>
                </a:ln>
                <a:solidFill>
                  <a:schemeClr val="bg1"/>
                </a:solidFill>
                <a:effectLst/>
              </a:endParaRPr>
            </a:p>
          </p:txBody>
        </p:sp>
        <p:cxnSp>
          <p:nvCxnSpPr>
            <p:cNvPr id="23" name="Connecteur droit 22">
              <a:extLst>
                <a:ext uri="{FF2B5EF4-FFF2-40B4-BE49-F238E27FC236}">
                  <a16:creationId xmlns:a16="http://schemas.microsoft.com/office/drawing/2014/main" id="{EF65A53E-0FCC-43DE-95ED-A86CFA09D9D5}"/>
                </a:ext>
              </a:extLst>
            </p:cNvPr>
            <p:cNvCxnSpPr/>
            <p:nvPr/>
          </p:nvCxnSpPr>
          <p:spPr bwMode="auto">
            <a:xfrm>
              <a:off x="6657430" y="3731829"/>
              <a:ext cx="134330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7" name="Rectangle 26">
              <a:extLst>
                <a:ext uri="{FF2B5EF4-FFF2-40B4-BE49-F238E27FC236}">
                  <a16:creationId xmlns:a16="http://schemas.microsoft.com/office/drawing/2014/main" id="{FE3D2E54-AC23-4FA5-8555-6E4201DFAE73}"/>
                </a:ext>
              </a:extLst>
            </p:cNvPr>
            <p:cNvSpPr/>
            <p:nvPr/>
          </p:nvSpPr>
          <p:spPr bwMode="auto">
            <a:xfrm>
              <a:off x="7199273" y="3680935"/>
              <a:ext cx="129808" cy="129808"/>
            </a:xfrm>
            <a:prstGeom prst="rect">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0" name="ZoneTexte 29">
              <a:extLst>
                <a:ext uri="{FF2B5EF4-FFF2-40B4-BE49-F238E27FC236}">
                  <a16:creationId xmlns:a16="http://schemas.microsoft.com/office/drawing/2014/main" id="{9E04CBC3-ED9F-4C71-8E09-94FAD4FAA9D1}"/>
                </a:ext>
              </a:extLst>
            </p:cNvPr>
            <p:cNvSpPr txBox="1"/>
            <p:nvPr/>
          </p:nvSpPr>
          <p:spPr>
            <a:xfrm>
              <a:off x="5398790" y="4505080"/>
              <a:ext cx="543739" cy="276999"/>
            </a:xfrm>
            <a:prstGeom prst="rect">
              <a:avLst/>
            </a:prstGeom>
            <a:noFill/>
          </p:spPr>
          <p:txBody>
            <a:bodyPr wrap="none" rtlCol="0">
              <a:spAutoFit/>
            </a:bodyPr>
            <a:lstStyle/>
            <a:p>
              <a:r>
                <a:rPr lang="fr-FR" sz="1200" dirty="0"/>
                <a:t>- 4 %</a:t>
              </a:r>
            </a:p>
          </p:txBody>
        </p:sp>
        <p:sp>
          <p:nvSpPr>
            <p:cNvPr id="56" name="ZoneTexte 55">
              <a:extLst>
                <a:ext uri="{FF2B5EF4-FFF2-40B4-BE49-F238E27FC236}">
                  <a16:creationId xmlns:a16="http://schemas.microsoft.com/office/drawing/2014/main" id="{0FFB530F-7BF3-449B-8791-792DEC28E168}"/>
                </a:ext>
              </a:extLst>
            </p:cNvPr>
            <p:cNvSpPr txBox="1"/>
            <p:nvPr/>
          </p:nvSpPr>
          <p:spPr>
            <a:xfrm>
              <a:off x="6860183" y="4505080"/>
              <a:ext cx="269626" cy="276999"/>
            </a:xfrm>
            <a:prstGeom prst="rect">
              <a:avLst/>
            </a:prstGeom>
            <a:noFill/>
          </p:spPr>
          <p:txBody>
            <a:bodyPr wrap="none" rtlCol="0">
              <a:spAutoFit/>
            </a:bodyPr>
            <a:lstStyle/>
            <a:p>
              <a:r>
                <a:rPr lang="fr-FR" sz="1200"/>
                <a:t>0</a:t>
              </a:r>
            </a:p>
          </p:txBody>
        </p:sp>
        <p:sp>
          <p:nvSpPr>
            <p:cNvPr id="57" name="ZoneTexte 56">
              <a:extLst>
                <a:ext uri="{FF2B5EF4-FFF2-40B4-BE49-F238E27FC236}">
                  <a16:creationId xmlns:a16="http://schemas.microsoft.com/office/drawing/2014/main" id="{E753B81A-A998-4D26-B054-53A42E022FFC}"/>
                </a:ext>
              </a:extLst>
            </p:cNvPr>
            <p:cNvSpPr txBox="1"/>
            <p:nvPr/>
          </p:nvSpPr>
          <p:spPr>
            <a:xfrm>
              <a:off x="7795929" y="4505080"/>
              <a:ext cx="1172116" cy="646331"/>
            </a:xfrm>
            <a:prstGeom prst="rect">
              <a:avLst/>
            </a:prstGeom>
            <a:noFill/>
          </p:spPr>
          <p:txBody>
            <a:bodyPr wrap="none" rtlCol="0">
              <a:spAutoFit/>
            </a:bodyPr>
            <a:lstStyle/>
            <a:p>
              <a:pPr algn="ctr"/>
              <a:r>
                <a:rPr lang="fr-FR" sz="1200" dirty="0"/>
                <a:t>4 %</a:t>
              </a:r>
              <a:br>
                <a:rPr lang="fr-FR" sz="1200" dirty="0"/>
              </a:br>
              <a:r>
                <a:rPr lang="fr-FR" sz="1200" dirty="0"/>
                <a:t>(Borne de </a:t>
              </a:r>
              <a:br>
                <a:rPr lang="fr-FR" sz="1200" dirty="0"/>
              </a:br>
              <a:r>
                <a:rPr lang="fr-FR" sz="1200" dirty="0"/>
                <a:t>non-infériorité)</a:t>
              </a:r>
            </a:p>
          </p:txBody>
        </p:sp>
        <p:sp>
          <p:nvSpPr>
            <p:cNvPr id="58" name="ZoneTexte 57">
              <a:extLst>
                <a:ext uri="{FF2B5EF4-FFF2-40B4-BE49-F238E27FC236}">
                  <a16:creationId xmlns:a16="http://schemas.microsoft.com/office/drawing/2014/main" id="{BD40F727-6D71-4A77-AF8C-B4A88403A8B7}"/>
                </a:ext>
              </a:extLst>
            </p:cNvPr>
            <p:cNvSpPr txBox="1"/>
            <p:nvPr/>
          </p:nvSpPr>
          <p:spPr>
            <a:xfrm>
              <a:off x="6400464" y="3752065"/>
              <a:ext cx="492443" cy="276999"/>
            </a:xfrm>
            <a:prstGeom prst="rect">
              <a:avLst/>
            </a:prstGeom>
            <a:noFill/>
          </p:spPr>
          <p:txBody>
            <a:bodyPr wrap="none" rtlCol="0">
              <a:spAutoFit/>
            </a:bodyPr>
            <a:lstStyle/>
            <a:p>
              <a:r>
                <a:rPr lang="fr-FR" sz="1200" b="1" dirty="0"/>
                <a:t>- 1,0</a:t>
              </a:r>
            </a:p>
          </p:txBody>
        </p:sp>
        <p:sp>
          <p:nvSpPr>
            <p:cNvPr id="59" name="ZoneTexte 58">
              <a:extLst>
                <a:ext uri="{FF2B5EF4-FFF2-40B4-BE49-F238E27FC236}">
                  <a16:creationId xmlns:a16="http://schemas.microsoft.com/office/drawing/2014/main" id="{F9C89D70-8E2B-4D2B-9587-655AC22B86E8}"/>
                </a:ext>
              </a:extLst>
            </p:cNvPr>
            <p:cNvSpPr txBox="1"/>
            <p:nvPr/>
          </p:nvSpPr>
          <p:spPr>
            <a:xfrm>
              <a:off x="7744294" y="3745839"/>
              <a:ext cx="397866" cy="276999"/>
            </a:xfrm>
            <a:prstGeom prst="rect">
              <a:avLst/>
            </a:prstGeom>
            <a:noFill/>
          </p:spPr>
          <p:txBody>
            <a:bodyPr wrap="none" rtlCol="0">
              <a:spAutoFit/>
            </a:bodyPr>
            <a:lstStyle/>
            <a:p>
              <a:r>
                <a:rPr lang="fr-FR" sz="1200" b="1"/>
                <a:t>2,8</a:t>
              </a:r>
            </a:p>
          </p:txBody>
        </p:sp>
        <p:sp>
          <p:nvSpPr>
            <p:cNvPr id="62" name="ZoneTexte 61">
              <a:extLst>
                <a:ext uri="{FF2B5EF4-FFF2-40B4-BE49-F238E27FC236}">
                  <a16:creationId xmlns:a16="http://schemas.microsoft.com/office/drawing/2014/main" id="{4153D109-6CBC-4CB0-9DF8-2E4AE56290B6}"/>
                </a:ext>
              </a:extLst>
            </p:cNvPr>
            <p:cNvSpPr txBox="1"/>
            <p:nvPr/>
          </p:nvSpPr>
          <p:spPr>
            <a:xfrm>
              <a:off x="7129809" y="3400780"/>
              <a:ext cx="397866" cy="276999"/>
            </a:xfrm>
            <a:prstGeom prst="rect">
              <a:avLst/>
            </a:prstGeom>
            <a:noFill/>
          </p:spPr>
          <p:txBody>
            <a:bodyPr wrap="none" rtlCol="0">
              <a:spAutoFit/>
            </a:bodyPr>
            <a:lstStyle/>
            <a:p>
              <a:r>
                <a:rPr lang="fr-FR" sz="1200" b="1"/>
                <a:t>0,7</a:t>
              </a:r>
            </a:p>
          </p:txBody>
        </p:sp>
      </p:grpSp>
      <p:sp>
        <p:nvSpPr>
          <p:cNvPr id="53" name="ZoneTexte 52">
            <a:extLst>
              <a:ext uri="{FF2B5EF4-FFF2-40B4-BE49-F238E27FC236}">
                <a16:creationId xmlns:a16="http://schemas.microsoft.com/office/drawing/2014/main" id="{70FAC035-FE46-491F-9BA1-457E54D133F5}"/>
              </a:ext>
            </a:extLst>
          </p:cNvPr>
          <p:cNvSpPr txBox="1"/>
          <p:nvPr/>
        </p:nvSpPr>
        <p:spPr>
          <a:xfrm>
            <a:off x="5576682" y="1463190"/>
            <a:ext cx="2966245"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Différence  % CV </a:t>
            </a:r>
            <a:r>
              <a:rPr lang="fr-FR" sz="2000" b="1" u="sng" dirty="0">
                <a:solidFill>
                  <a:srgbClr val="0070C0"/>
                </a:solidFill>
                <a:latin typeface="Calibri" panose="020F0502020204030204" pitchFamily="34" charset="0"/>
                <a:cs typeface="Calibri" panose="020F0502020204030204" pitchFamily="34" charset="0"/>
              </a:rPr>
              <a:t>&gt;</a:t>
            </a:r>
            <a:r>
              <a:rPr lang="fr-FR" sz="2000" b="1" dirty="0">
                <a:solidFill>
                  <a:srgbClr val="0070C0"/>
                </a:solidFill>
                <a:latin typeface="Calibri" panose="020F0502020204030204" pitchFamily="34" charset="0"/>
                <a:cs typeface="Calibri" panose="020F0502020204030204" pitchFamily="34" charset="0"/>
              </a:rPr>
              <a:t> 50 c/ml</a:t>
            </a:r>
          </a:p>
        </p:txBody>
      </p:sp>
      <p:sp>
        <p:nvSpPr>
          <p:cNvPr id="26" name="ZoneTexte 25">
            <a:extLst>
              <a:ext uri="{FF2B5EF4-FFF2-40B4-BE49-F238E27FC236}">
                <a16:creationId xmlns:a16="http://schemas.microsoft.com/office/drawing/2014/main" id="{3AF8DC08-6FAE-467F-A923-74F9D420434A}"/>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106</a:t>
            </a:r>
          </a:p>
        </p:txBody>
      </p:sp>
    </p:spTree>
    <p:extLst>
      <p:ext uri="{BB962C8B-B14F-4D97-AF65-F5344CB8AC3E}">
        <p14:creationId xmlns:p14="http://schemas.microsoft.com/office/powerpoint/2010/main" val="42697832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3">
            <a:extLst>
              <a:ext uri="{FF2B5EF4-FFF2-40B4-BE49-F238E27FC236}">
                <a16:creationId xmlns:a16="http://schemas.microsoft.com/office/drawing/2014/main" id="{EAE636DB-2DCF-437F-A9E2-6F7C54F49731}"/>
              </a:ext>
            </a:extLst>
          </p:cNvPr>
          <p:cNvGraphicFramePr>
            <a:graphicFrameLocks noGrp="1"/>
          </p:cNvGraphicFramePr>
          <p:nvPr>
            <p:extLst/>
          </p:nvPr>
        </p:nvGraphicFramePr>
        <p:xfrm>
          <a:off x="214727" y="1573963"/>
          <a:ext cx="8671821" cy="4937760"/>
        </p:xfrm>
        <a:graphic>
          <a:graphicData uri="http://schemas.openxmlformats.org/drawingml/2006/table">
            <a:tbl>
              <a:tblPr firstRow="1" bandRow="1">
                <a:tableStyleId>{5C22544A-7EE6-4342-B048-85BDC9FD1C3A}</a:tableStyleId>
              </a:tblPr>
              <a:tblGrid>
                <a:gridCol w="3256029">
                  <a:extLst>
                    <a:ext uri="{9D8B030D-6E8A-4147-A177-3AD203B41FA5}">
                      <a16:colId xmlns:a16="http://schemas.microsoft.com/office/drawing/2014/main" val="256353577"/>
                    </a:ext>
                  </a:extLst>
                </a:gridCol>
                <a:gridCol w="2977198">
                  <a:extLst>
                    <a:ext uri="{9D8B030D-6E8A-4147-A177-3AD203B41FA5}">
                      <a16:colId xmlns:a16="http://schemas.microsoft.com/office/drawing/2014/main" val="37736417"/>
                    </a:ext>
                  </a:extLst>
                </a:gridCol>
                <a:gridCol w="1610763">
                  <a:extLst>
                    <a:ext uri="{9D8B030D-6E8A-4147-A177-3AD203B41FA5}">
                      <a16:colId xmlns:a16="http://schemas.microsoft.com/office/drawing/2014/main" val="20002"/>
                    </a:ext>
                  </a:extLst>
                </a:gridCol>
                <a:gridCol w="827831">
                  <a:extLst>
                    <a:ext uri="{9D8B030D-6E8A-4147-A177-3AD203B41FA5}">
                      <a16:colId xmlns:a16="http://schemas.microsoft.com/office/drawing/2014/main" val="20003"/>
                    </a:ext>
                  </a:extLst>
                </a:gridCol>
              </a:tblGrid>
              <a:tr h="134696">
                <a:tc>
                  <a:txBody>
                    <a:bodyPr/>
                    <a:lstStyle/>
                    <a:p>
                      <a:endParaRPr lang="fr-FR" sz="1400" dirty="0">
                        <a:solidFill>
                          <a:srgbClr val="000066"/>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dirty="0">
                          <a:solidFill>
                            <a:schemeClr val="bg1"/>
                          </a:solidFill>
                          <a:ea typeface="MS Mincho" pitchFamily="49" charset="-128"/>
                        </a:rPr>
                        <a:t>BIC/FTC/TAF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cap="none" normalizeH="0" baseline="0" dirty="0">
                          <a:ln>
                            <a:noFill/>
                          </a:ln>
                          <a:solidFill>
                            <a:schemeClr val="bg1"/>
                          </a:solidFill>
                          <a:effectLst/>
                          <a:ea typeface="MS Mincho" pitchFamily="49" charset="-128"/>
                        </a:rPr>
                        <a:t>(n = 282)</a:t>
                      </a:r>
                      <a:endParaRPr lang="fr-FR" sz="1400" b="0" dirty="0">
                        <a:solidFill>
                          <a:schemeClr val="bg1"/>
                        </a:solidFill>
                      </a:endParaRPr>
                    </a:p>
                  </a:txBody>
                  <a:tcPr anchor="ctr">
                    <a:solidFill>
                      <a:srgbClr val="FF993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dirty="0">
                          <a:solidFill>
                            <a:schemeClr val="bg1"/>
                          </a:solidFill>
                          <a:ea typeface="MS Mincho" pitchFamily="49" charset="-128"/>
                        </a:rPr>
                        <a:t>DTG/ABC/3TC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cap="none" normalizeH="0" baseline="0" dirty="0">
                          <a:ln>
                            <a:noFill/>
                          </a:ln>
                          <a:solidFill>
                            <a:schemeClr val="bg1"/>
                          </a:solidFill>
                          <a:effectLst/>
                          <a:ea typeface="MS Mincho" pitchFamily="49" charset="-128"/>
                        </a:rPr>
                        <a:t>(n = 281)</a:t>
                      </a:r>
                      <a:endParaRPr lang="fr-FR" sz="1400" b="0" dirty="0">
                        <a:solidFill>
                          <a:schemeClr val="bg1"/>
                        </a:solidFill>
                      </a:endParaRPr>
                    </a:p>
                  </a:txBody>
                  <a:tcPr anchor="ctr">
                    <a:solidFill>
                      <a:srgbClr val="FF0000"/>
                    </a:solidFill>
                  </a:tcPr>
                </a:tc>
                <a:tc>
                  <a:txBody>
                    <a:bodyPr/>
                    <a:lstStyle/>
                    <a:p>
                      <a:pPr algn="ctr"/>
                      <a:r>
                        <a:rPr lang="fr-FR" sz="1400" dirty="0">
                          <a:solidFill>
                            <a:srgbClr val="000066"/>
                          </a:solidFill>
                        </a:rPr>
                        <a:t>p</a:t>
                      </a:r>
                    </a:p>
                  </a:txBody>
                  <a:tcPr anchor="ctr"/>
                </a:tc>
                <a:extLst>
                  <a:ext uri="{0D108BD9-81ED-4DB2-BD59-A6C34878D82A}">
                    <a16:rowId xmlns:a16="http://schemas.microsoft.com/office/drawing/2014/main" val="2049204646"/>
                  </a:ext>
                </a:extLst>
              </a:tr>
              <a:tr h="245623">
                <a:tc>
                  <a:txBody>
                    <a:bodyPr/>
                    <a:lstStyle/>
                    <a:p>
                      <a:r>
                        <a:rPr lang="fr-FR" sz="1400" dirty="0">
                          <a:solidFill>
                            <a:srgbClr val="000066"/>
                          </a:solidFill>
                        </a:rPr>
                        <a:t>Evénements indésirables conduisant à l’arrêt du traitement</a:t>
                      </a:r>
                    </a:p>
                  </a:txBody>
                  <a:tcPr anchor="ctr"/>
                </a:tc>
                <a:tc>
                  <a:txBody>
                    <a:bodyPr/>
                    <a:lstStyle/>
                    <a:p>
                      <a:pPr algn="ctr"/>
                      <a:r>
                        <a:rPr lang="fr-FR" sz="1400" dirty="0">
                          <a:solidFill>
                            <a:srgbClr val="000066"/>
                          </a:solidFill>
                        </a:rPr>
                        <a:t>6 (2 %)</a:t>
                      </a:r>
                    </a:p>
                    <a:p>
                      <a:pPr algn="ctr"/>
                      <a:r>
                        <a:rPr lang="fr-FR" sz="1400" dirty="0">
                          <a:solidFill>
                            <a:srgbClr val="000066"/>
                          </a:solidFill>
                        </a:rPr>
                        <a:t>Céphalées (n = 2), vomissements, AVC, rêves anormaux, idées suicidaires non liées aux ARV</a:t>
                      </a:r>
                    </a:p>
                  </a:txBody>
                  <a:tcPr anchor="ctr"/>
                </a:tc>
                <a:tc>
                  <a:txBody>
                    <a:bodyPr/>
                    <a:lstStyle/>
                    <a:p>
                      <a:pPr algn="ctr"/>
                      <a:r>
                        <a:rPr lang="fr-FR" sz="1400" dirty="0">
                          <a:solidFill>
                            <a:srgbClr val="000066"/>
                          </a:solidFill>
                        </a:rPr>
                        <a:t>2 (1 %)</a:t>
                      </a:r>
                    </a:p>
                    <a:p>
                      <a:pPr algn="ctr"/>
                      <a:r>
                        <a:rPr lang="fr-FR" sz="1400" dirty="0">
                          <a:solidFill>
                            <a:srgbClr val="000066"/>
                          </a:solidFill>
                        </a:rPr>
                        <a:t>Céphalées, prurit</a:t>
                      </a:r>
                    </a:p>
                  </a:txBody>
                  <a:tcPr anchor="ctr"/>
                </a:tc>
                <a:tc>
                  <a:txBody>
                    <a:bodyPr/>
                    <a:lstStyle/>
                    <a:p>
                      <a:endParaRPr lang="fr-FR"/>
                    </a:p>
                  </a:txBody>
                  <a:tcPr anchor="ctr"/>
                </a:tc>
                <a:extLst>
                  <a:ext uri="{0D108BD9-81ED-4DB2-BD59-A6C34878D82A}">
                    <a16:rowId xmlns:a16="http://schemas.microsoft.com/office/drawing/2014/main" val="2514297654"/>
                  </a:ext>
                </a:extLst>
              </a:tr>
              <a:tr h="245623">
                <a:tc>
                  <a:txBody>
                    <a:bodyPr/>
                    <a:lstStyle/>
                    <a:p>
                      <a:pPr marL="0" indent="0">
                        <a:buFont typeface="Arial" panose="020B0604020202020204" pitchFamily="34" charset="0"/>
                        <a:buNone/>
                      </a:pPr>
                      <a:r>
                        <a:rPr lang="fr-FR" sz="1400" dirty="0">
                          <a:solidFill>
                            <a:srgbClr val="000066"/>
                          </a:solidFill>
                        </a:rPr>
                        <a:t>EI</a:t>
                      </a:r>
                      <a:r>
                        <a:rPr lang="fr-FR" sz="1400" baseline="0" dirty="0">
                          <a:solidFill>
                            <a:srgbClr val="000066"/>
                          </a:solidFill>
                        </a:rPr>
                        <a:t> </a:t>
                      </a:r>
                      <a:r>
                        <a:rPr lang="fr-FR" sz="1400" dirty="0">
                          <a:solidFill>
                            <a:srgbClr val="000066"/>
                          </a:solidFill>
                        </a:rPr>
                        <a:t>de tous grades liés aux ARV, fréquence </a:t>
                      </a:r>
                      <a:r>
                        <a:rPr lang="fr-FR" sz="1400" u="sng" dirty="0">
                          <a:solidFill>
                            <a:srgbClr val="000066"/>
                          </a:solidFill>
                        </a:rPr>
                        <a:t>&gt;</a:t>
                      </a:r>
                      <a:r>
                        <a:rPr lang="fr-FR" sz="1400" dirty="0">
                          <a:solidFill>
                            <a:srgbClr val="000066"/>
                          </a:solidFill>
                        </a:rPr>
                        <a:t> 1 %</a:t>
                      </a:r>
                    </a:p>
                    <a:p>
                      <a:pPr marL="285750" indent="-285750">
                        <a:buFont typeface="Arial" panose="020B0604020202020204" pitchFamily="34" charset="0"/>
                        <a:buChar char="•"/>
                      </a:pPr>
                      <a:r>
                        <a:rPr lang="fr-FR" sz="1400" dirty="0">
                          <a:solidFill>
                            <a:srgbClr val="000066"/>
                          </a:solidFill>
                        </a:rPr>
                        <a:t>Céphalée</a:t>
                      </a:r>
                    </a:p>
                    <a:p>
                      <a:pPr marL="285750" indent="-285750">
                        <a:buFont typeface="Arial" panose="020B0604020202020204" pitchFamily="34" charset="0"/>
                        <a:buChar char="•"/>
                      </a:pPr>
                      <a:r>
                        <a:rPr lang="fr-FR" sz="1400" dirty="0">
                          <a:solidFill>
                            <a:srgbClr val="000066"/>
                          </a:solidFill>
                        </a:rPr>
                        <a:t>Rêves anormaux</a:t>
                      </a:r>
                    </a:p>
                    <a:p>
                      <a:pPr marL="285750" indent="-285750">
                        <a:buFont typeface="Arial" panose="020B0604020202020204" pitchFamily="34" charset="0"/>
                        <a:buChar char="•"/>
                      </a:pPr>
                      <a:r>
                        <a:rPr lang="fr-FR" sz="1400" dirty="0">
                          <a:solidFill>
                            <a:srgbClr val="000066"/>
                          </a:solidFill>
                        </a:rPr>
                        <a:t>Insomnie</a:t>
                      </a:r>
                    </a:p>
                    <a:p>
                      <a:pPr marL="285750" indent="-285750">
                        <a:buFont typeface="Arial" panose="020B0604020202020204" pitchFamily="34" charset="0"/>
                        <a:buChar char="•"/>
                      </a:pPr>
                      <a:r>
                        <a:rPr lang="fr-FR" sz="1400" dirty="0">
                          <a:solidFill>
                            <a:srgbClr val="000066"/>
                          </a:solidFill>
                        </a:rPr>
                        <a:t>Flatulence</a:t>
                      </a:r>
                    </a:p>
                    <a:p>
                      <a:pPr marL="285750" indent="-285750">
                        <a:buFont typeface="Arial" panose="020B0604020202020204" pitchFamily="34" charset="0"/>
                        <a:buChar char="•"/>
                      </a:pPr>
                      <a:r>
                        <a:rPr lang="fr-FR" sz="1400" dirty="0">
                          <a:solidFill>
                            <a:srgbClr val="000066"/>
                          </a:solidFill>
                        </a:rPr>
                        <a:t>Nausées</a:t>
                      </a:r>
                    </a:p>
                    <a:p>
                      <a:pPr marL="285750" indent="-285750">
                        <a:buFont typeface="Arial" panose="020B0604020202020204" pitchFamily="34" charset="0"/>
                        <a:buChar char="•"/>
                      </a:pPr>
                      <a:r>
                        <a:rPr lang="fr-FR" sz="1400" dirty="0">
                          <a:solidFill>
                            <a:srgbClr val="000066"/>
                          </a:solidFill>
                        </a:rPr>
                        <a:t>Diarrhée</a:t>
                      </a:r>
                    </a:p>
                    <a:p>
                      <a:pPr marL="285750" indent="-285750">
                        <a:buFont typeface="Arial" panose="020B0604020202020204" pitchFamily="34" charset="0"/>
                        <a:buChar char="•"/>
                      </a:pPr>
                      <a:r>
                        <a:rPr lang="fr-FR" sz="1400" dirty="0">
                          <a:solidFill>
                            <a:srgbClr val="000066"/>
                          </a:solidFill>
                        </a:rPr>
                        <a:t>Asthénie</a:t>
                      </a:r>
                    </a:p>
                  </a:txBody>
                  <a:tcPr anchor="ctr"/>
                </a:tc>
                <a:tc>
                  <a:txBody>
                    <a:bodyPr/>
                    <a:lstStyle/>
                    <a:p>
                      <a:pPr algn="ctr"/>
                      <a:endParaRPr lang="fr-FR" sz="1400" dirty="0">
                        <a:solidFill>
                          <a:srgbClr val="000066"/>
                        </a:solidFill>
                      </a:endParaRPr>
                    </a:p>
                    <a:p>
                      <a:pPr algn="ctr"/>
                      <a:r>
                        <a:rPr lang="fr-FR" sz="1400" dirty="0">
                          <a:solidFill>
                            <a:srgbClr val="000066"/>
                          </a:solidFill>
                        </a:rPr>
                        <a:t>23 (8 %)</a:t>
                      </a:r>
                      <a:br>
                        <a:rPr lang="fr-FR" sz="1400" dirty="0">
                          <a:solidFill>
                            <a:srgbClr val="000066"/>
                          </a:solidFill>
                        </a:rPr>
                      </a:br>
                      <a:r>
                        <a:rPr lang="fr-FR" sz="1400" dirty="0">
                          <a:solidFill>
                            <a:srgbClr val="000066"/>
                          </a:solidFill>
                        </a:rPr>
                        <a:t>7 (3 %)</a:t>
                      </a:r>
                    </a:p>
                    <a:p>
                      <a:pPr algn="ctr"/>
                      <a:r>
                        <a:rPr lang="fr-FR" sz="1400" dirty="0">
                          <a:solidFill>
                            <a:srgbClr val="000066"/>
                          </a:solidFill>
                        </a:rPr>
                        <a:t>1 (&lt; 1 %)</a:t>
                      </a:r>
                    </a:p>
                    <a:p>
                      <a:pPr algn="ctr"/>
                      <a:r>
                        <a:rPr lang="fr-FR" sz="1400" dirty="0">
                          <a:solidFill>
                            <a:srgbClr val="000066"/>
                          </a:solidFill>
                        </a:rPr>
                        <a:t>0</a:t>
                      </a:r>
                    </a:p>
                    <a:p>
                      <a:pPr algn="ctr"/>
                      <a:r>
                        <a:rPr lang="fr-FR" sz="1400" dirty="0">
                          <a:solidFill>
                            <a:srgbClr val="000066"/>
                          </a:solidFill>
                        </a:rPr>
                        <a:t>0</a:t>
                      </a:r>
                    </a:p>
                    <a:p>
                      <a:pPr algn="ctr"/>
                      <a:r>
                        <a:rPr lang="fr-FR" sz="1400" dirty="0">
                          <a:solidFill>
                            <a:srgbClr val="000066"/>
                          </a:solidFill>
                        </a:rPr>
                        <a:t>0</a:t>
                      </a:r>
                    </a:p>
                    <a:p>
                      <a:pPr algn="ctr"/>
                      <a:r>
                        <a:rPr lang="fr-FR" sz="1400" dirty="0">
                          <a:solidFill>
                            <a:srgbClr val="000066"/>
                          </a:solidFill>
                        </a:rPr>
                        <a:t>2 (&lt; 1 %)</a:t>
                      </a:r>
                    </a:p>
                    <a:p>
                      <a:pPr algn="ctr"/>
                      <a:r>
                        <a:rPr lang="fr-FR" sz="1400" dirty="0">
                          <a:solidFill>
                            <a:srgbClr val="000066"/>
                          </a:solidFill>
                        </a:rPr>
                        <a:t>1 (&lt; 1 %)</a:t>
                      </a:r>
                    </a:p>
                  </a:txBody>
                  <a:tcPr anchor="ctr"/>
                </a:tc>
                <a:tc>
                  <a:txBody>
                    <a:bodyPr/>
                    <a:lstStyle/>
                    <a:p>
                      <a:pPr algn="ctr"/>
                      <a:endParaRPr lang="fr-FR" sz="1400" dirty="0">
                        <a:solidFill>
                          <a:srgbClr val="000066"/>
                        </a:solidFill>
                      </a:endParaRPr>
                    </a:p>
                    <a:p>
                      <a:pPr algn="ctr"/>
                      <a:r>
                        <a:rPr lang="fr-FR" sz="1400" dirty="0">
                          <a:solidFill>
                            <a:srgbClr val="000066"/>
                          </a:solidFill>
                        </a:rPr>
                        <a:t>44 (16 %)</a:t>
                      </a:r>
                      <a:br>
                        <a:rPr lang="fr-FR" sz="1400" dirty="0">
                          <a:solidFill>
                            <a:srgbClr val="000066"/>
                          </a:solidFill>
                        </a:rPr>
                      </a:br>
                      <a:r>
                        <a:rPr lang="fr-FR" sz="1400" dirty="0">
                          <a:solidFill>
                            <a:srgbClr val="000066"/>
                          </a:solidFill>
                        </a:rPr>
                        <a:t>8 (3 %)</a:t>
                      </a:r>
                    </a:p>
                    <a:p>
                      <a:pPr algn="ctr"/>
                      <a:r>
                        <a:rPr lang="fr-FR" sz="1400" dirty="0">
                          <a:solidFill>
                            <a:srgbClr val="000066"/>
                          </a:solidFill>
                        </a:rPr>
                        <a:t>5 (2 %)</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3 (1 %)</a:t>
                      </a:r>
                    </a:p>
                    <a:p>
                      <a:pPr algn="ctr"/>
                      <a:r>
                        <a:rPr lang="fr-FR" sz="1400" dirty="0">
                          <a:solidFill>
                            <a:srgbClr val="000066"/>
                          </a:solidFill>
                        </a:rPr>
                        <a:t>5 (2 %)</a:t>
                      </a:r>
                    </a:p>
                    <a:p>
                      <a:pPr algn="ctr"/>
                      <a:r>
                        <a:rPr lang="fr-FR" sz="1400" dirty="0">
                          <a:solidFill>
                            <a:srgbClr val="000066"/>
                          </a:solidFill>
                        </a:rPr>
                        <a:t>5 (2 %)</a:t>
                      </a:r>
                    </a:p>
                    <a:p>
                      <a:pPr algn="ctr"/>
                      <a:r>
                        <a:rPr lang="fr-FR" sz="1400" dirty="0">
                          <a:solidFill>
                            <a:srgbClr val="000066"/>
                          </a:solidFill>
                        </a:rPr>
                        <a:t>4 (1 %)</a:t>
                      </a:r>
                    </a:p>
                    <a:p>
                      <a:pPr algn="ctr"/>
                      <a:r>
                        <a:rPr lang="fr-FR" sz="1400" dirty="0">
                          <a:solidFill>
                            <a:srgbClr val="000066"/>
                          </a:solidFill>
                        </a:rPr>
                        <a:t>3 (1 %)</a:t>
                      </a:r>
                    </a:p>
                  </a:txBody>
                  <a:tcPr anchor="ctr"/>
                </a:tc>
                <a:tc>
                  <a:txBody>
                    <a:bodyPr/>
                    <a:lstStyle/>
                    <a:p>
                      <a:pPr algn="ctr"/>
                      <a:endParaRPr lang="fr-FR" sz="1400" dirty="0">
                        <a:solidFill>
                          <a:srgbClr val="000066"/>
                        </a:solidFill>
                      </a:endParaRPr>
                    </a:p>
                    <a:p>
                      <a:pPr algn="ctr"/>
                      <a:r>
                        <a:rPr lang="fr-FR" sz="1400" dirty="0">
                          <a:solidFill>
                            <a:srgbClr val="000066"/>
                          </a:solidFill>
                        </a:rPr>
                        <a:t>0,01</a:t>
                      </a:r>
                    </a:p>
                  </a:txBody>
                  <a:tcPr/>
                </a:tc>
                <a:extLst>
                  <a:ext uri="{0D108BD9-81ED-4DB2-BD59-A6C34878D82A}">
                    <a16:rowId xmlns:a16="http://schemas.microsoft.com/office/drawing/2014/main" val="975878957"/>
                  </a:ext>
                </a:extLst>
              </a:tr>
              <a:tr h="245623">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400" dirty="0">
                          <a:solidFill>
                            <a:srgbClr val="000066"/>
                          </a:solidFill>
                        </a:rPr>
                        <a:t>Anomalies biologiques grade 3 ou 4</a:t>
                      </a: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400" dirty="0">
                          <a:solidFill>
                            <a:srgbClr val="000066"/>
                          </a:solidFill>
                        </a:rPr>
                        <a:t>Elévation</a:t>
                      </a:r>
                      <a:r>
                        <a:rPr lang="fr-FR" sz="1400" baseline="0" dirty="0">
                          <a:solidFill>
                            <a:srgbClr val="000066"/>
                          </a:solidFill>
                        </a:rPr>
                        <a:t> LDL</a:t>
                      </a: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400" baseline="0" dirty="0">
                          <a:solidFill>
                            <a:srgbClr val="000066"/>
                          </a:solidFill>
                        </a:rPr>
                        <a:t>Elévation ALAT</a:t>
                      </a:r>
                    </a:p>
                    <a:p>
                      <a:pPr marL="285750" marR="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400" baseline="0" dirty="0">
                          <a:solidFill>
                            <a:srgbClr val="000066"/>
                          </a:solidFill>
                        </a:rPr>
                        <a:t>Elévation CPK</a:t>
                      </a:r>
                      <a:r>
                        <a:rPr lang="fr-FR" sz="1100" baseline="0" dirty="0">
                          <a:solidFill>
                            <a:srgbClr val="000066"/>
                          </a:solidFill>
                        </a:rPr>
                        <a:t> (pas de </a:t>
                      </a:r>
                      <a:r>
                        <a:rPr lang="fr-FR" sz="1100" baseline="0" dirty="0" err="1">
                          <a:solidFill>
                            <a:srgbClr val="000066"/>
                          </a:solidFill>
                        </a:rPr>
                        <a:t>rhabdomyolyse</a:t>
                      </a:r>
                      <a:r>
                        <a:rPr lang="fr-FR" sz="1100" baseline="0" dirty="0">
                          <a:solidFill>
                            <a:srgbClr val="000066"/>
                          </a:solidFill>
                        </a:rPr>
                        <a:t>)</a:t>
                      </a:r>
                      <a:endParaRPr lang="fr-FR" sz="1400" dirty="0">
                        <a:solidFill>
                          <a:srgbClr val="000066"/>
                        </a:solidFill>
                      </a:endParaRPr>
                    </a:p>
                  </a:txBody>
                  <a:tcPr anchor="ctr"/>
                </a:tc>
                <a:tc>
                  <a:txBody>
                    <a:bodyPr/>
                    <a:lstStyle/>
                    <a:p>
                      <a:pPr algn="ctr"/>
                      <a:endParaRPr lang="fr-FR" sz="1400" dirty="0">
                        <a:solidFill>
                          <a:srgbClr val="000066"/>
                        </a:solidFill>
                      </a:endParaRPr>
                    </a:p>
                    <a:p>
                      <a:pPr algn="ctr"/>
                      <a:r>
                        <a:rPr lang="fr-FR" sz="1400" dirty="0">
                          <a:solidFill>
                            <a:srgbClr val="000066"/>
                          </a:solidFill>
                        </a:rPr>
                        <a:t>5 %</a:t>
                      </a:r>
                    </a:p>
                    <a:p>
                      <a:pPr algn="ctr"/>
                      <a:r>
                        <a:rPr lang="fr-FR" sz="1400" dirty="0">
                          <a:solidFill>
                            <a:srgbClr val="000066"/>
                          </a:solidFill>
                        </a:rPr>
                        <a:t>2 %</a:t>
                      </a:r>
                    </a:p>
                    <a:p>
                      <a:pPr algn="ctr"/>
                      <a:r>
                        <a:rPr lang="fr-FR" sz="1400" dirty="0">
                          <a:solidFill>
                            <a:srgbClr val="000066"/>
                          </a:solidFill>
                        </a:rPr>
                        <a:t>2 %</a:t>
                      </a:r>
                    </a:p>
                  </a:txBody>
                  <a:tcPr anchor="ctr"/>
                </a:tc>
                <a:tc>
                  <a:txBody>
                    <a:bodyPr/>
                    <a:lstStyle/>
                    <a:p>
                      <a:pPr algn="ctr"/>
                      <a:endParaRPr lang="fr-FR" sz="1400" dirty="0">
                        <a:solidFill>
                          <a:srgbClr val="000066"/>
                        </a:solidFill>
                      </a:endParaRPr>
                    </a:p>
                    <a:p>
                      <a:pPr algn="ctr"/>
                      <a:r>
                        <a:rPr lang="fr-FR" sz="1400" dirty="0">
                          <a:solidFill>
                            <a:srgbClr val="000066"/>
                          </a:solidFill>
                        </a:rPr>
                        <a:t>5 %</a:t>
                      </a:r>
                    </a:p>
                    <a:p>
                      <a:pPr algn="ctr"/>
                      <a:r>
                        <a:rPr lang="fr-FR" sz="1400" dirty="0">
                          <a:solidFill>
                            <a:srgbClr val="000066"/>
                          </a:solidFill>
                        </a:rPr>
                        <a:t>0</a:t>
                      </a:r>
                      <a:r>
                        <a:rPr lang="fr-FR" sz="1400" baseline="0" dirty="0">
                          <a:solidFill>
                            <a:srgbClr val="000066"/>
                          </a:solidFill>
                        </a:rPr>
                        <a:t> %</a:t>
                      </a:r>
                    </a:p>
                    <a:p>
                      <a:pPr algn="ctr"/>
                      <a:r>
                        <a:rPr lang="fr-FR" sz="1400" dirty="0">
                          <a:solidFill>
                            <a:srgbClr val="000066"/>
                          </a:solidFill>
                        </a:rPr>
                        <a:t>2 %</a:t>
                      </a:r>
                    </a:p>
                  </a:txBody>
                  <a:tcPr anchor="ctr"/>
                </a:tc>
                <a:tc>
                  <a:txBody>
                    <a:bodyPr/>
                    <a:lstStyle/>
                    <a:p>
                      <a:pPr algn="ctr"/>
                      <a:endParaRPr lang="fr-FR" sz="1400" dirty="0">
                        <a:solidFill>
                          <a:srgbClr val="000066"/>
                        </a:solidFill>
                      </a:endParaRPr>
                    </a:p>
                  </a:txBody>
                  <a:tcPr/>
                </a:tc>
                <a:extLst>
                  <a:ext uri="{0D108BD9-81ED-4DB2-BD59-A6C34878D82A}">
                    <a16:rowId xmlns:a16="http://schemas.microsoft.com/office/drawing/2014/main" val="10003"/>
                  </a:ext>
                </a:extLst>
              </a:tr>
              <a:tr h="245623">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400" dirty="0">
                          <a:solidFill>
                            <a:srgbClr val="000066"/>
                          </a:solidFill>
                        </a:rPr>
                        <a:t>Modification médiane </a:t>
                      </a:r>
                      <a:r>
                        <a:rPr lang="fr-FR" sz="1400" dirty="0" err="1">
                          <a:solidFill>
                            <a:srgbClr val="000066"/>
                          </a:solidFill>
                        </a:rPr>
                        <a:t>DFGe</a:t>
                      </a:r>
                      <a:r>
                        <a:rPr lang="fr-FR" sz="1400" dirty="0">
                          <a:solidFill>
                            <a:srgbClr val="000066"/>
                          </a:solidFill>
                        </a:rPr>
                        <a:t>-CG à S48, ml/min</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+ 1,0</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- 1,8</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&lt; 0,001</a:t>
                      </a:r>
                    </a:p>
                  </a:txBody>
                  <a:tcPr/>
                </a:tc>
                <a:extLst>
                  <a:ext uri="{0D108BD9-81ED-4DB2-BD59-A6C34878D82A}">
                    <a16:rowId xmlns:a16="http://schemas.microsoft.com/office/drawing/2014/main" val="10004"/>
                  </a:ext>
                </a:extLst>
              </a:tr>
            </a:tbl>
          </a:graphicData>
        </a:graphic>
      </p:graphicFrame>
      <p:sp>
        <p:nvSpPr>
          <p:cNvPr id="6146" name="Titre 1"/>
          <p:cNvSpPr>
            <a:spLocks noGrp="1"/>
          </p:cNvSpPr>
          <p:nvPr>
            <p:ph type="title"/>
          </p:nvPr>
        </p:nvSpPr>
        <p:spPr/>
        <p:txBody>
          <a:bodyPr/>
          <a:lstStyle/>
          <a:p>
            <a:pPr eaLnBrk="1" hangingPunct="1">
              <a:defRPr/>
            </a:pPr>
            <a:r>
              <a:rPr lang="fr-FR"/>
              <a:t>Essai 380-1844 : BIC/FTC/TAF en switch </a:t>
            </a:r>
            <a:br>
              <a:rPr lang="fr-FR"/>
            </a:br>
            <a:r>
              <a:rPr lang="fr-FR"/>
              <a:t>de DTG/ABC/3TC (3)</a:t>
            </a:r>
          </a:p>
        </p:txBody>
      </p:sp>
      <p:sp>
        <p:nvSpPr>
          <p:cNvPr id="25" name="Text Box 3">
            <a:extLst>
              <a:ext uri="{FF2B5EF4-FFF2-40B4-BE49-F238E27FC236}">
                <a16:creationId xmlns:a16="http://schemas.microsoft.com/office/drawing/2014/main" id="{A6A912F9-433D-455D-9336-4B345E5D026A}"/>
              </a:ext>
            </a:extLst>
          </p:cNvPr>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Molina JM, CROI 2018, Abs. 22</a:t>
            </a:r>
          </a:p>
        </p:txBody>
      </p:sp>
      <p:sp>
        <p:nvSpPr>
          <p:cNvPr id="2" name="Espace réservé du contenu 1">
            <a:extLst>
              <a:ext uri="{FF2B5EF4-FFF2-40B4-BE49-F238E27FC236}">
                <a16:creationId xmlns:a16="http://schemas.microsoft.com/office/drawing/2014/main" id="{BB4DA27D-0509-4FB7-B992-4CD2A282AAB2}"/>
              </a:ext>
            </a:extLst>
          </p:cNvPr>
          <p:cNvSpPr>
            <a:spLocks noGrp="1"/>
          </p:cNvSpPr>
          <p:nvPr>
            <p:ph idx="1"/>
          </p:nvPr>
        </p:nvSpPr>
        <p:spPr>
          <a:xfrm>
            <a:off x="457200" y="1163638"/>
            <a:ext cx="8507413" cy="558614"/>
          </a:xfrm>
        </p:spPr>
        <p:txBody>
          <a:bodyPr/>
          <a:lstStyle/>
          <a:p>
            <a:pPr marL="0" indent="0" algn="ctr">
              <a:buNone/>
            </a:pPr>
            <a:r>
              <a:rPr lang="fr-FR" b="1">
                <a:solidFill>
                  <a:srgbClr val="0070C0"/>
                </a:solidFill>
              </a:rPr>
              <a:t>Tolérance</a:t>
            </a:r>
          </a:p>
        </p:txBody>
      </p:sp>
      <p:sp>
        <p:nvSpPr>
          <p:cNvPr id="6" name="ZoneTexte 5">
            <a:extLst>
              <a:ext uri="{FF2B5EF4-FFF2-40B4-BE49-F238E27FC236}">
                <a16:creationId xmlns:a16="http://schemas.microsoft.com/office/drawing/2014/main" id="{0FA8FE80-630D-492A-A55E-D60DFCAACB0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107</a:t>
            </a:r>
          </a:p>
        </p:txBody>
      </p:sp>
    </p:spTree>
    <p:extLst>
      <p:ext uri="{BB962C8B-B14F-4D97-AF65-F5344CB8AC3E}">
        <p14:creationId xmlns:p14="http://schemas.microsoft.com/office/powerpoint/2010/main" val="158803648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Switch pour BIC/FTC/TAF : </a:t>
            </a:r>
            <a:br>
              <a:rPr lang="fr-FR" dirty="0"/>
            </a:br>
            <a:r>
              <a:rPr lang="fr-FR" dirty="0"/>
              <a:t>analyse de la résistance</a:t>
            </a:r>
          </a:p>
        </p:txBody>
      </p:sp>
      <p:sp>
        <p:nvSpPr>
          <p:cNvPr id="4" name="Espace réservé du contenu 3"/>
          <p:cNvSpPr>
            <a:spLocks noGrp="1"/>
          </p:cNvSpPr>
          <p:nvPr>
            <p:ph idx="1"/>
          </p:nvPr>
        </p:nvSpPr>
        <p:spPr>
          <a:xfrm>
            <a:off x="457200" y="1341438"/>
            <a:ext cx="8686800" cy="5111750"/>
          </a:xfrm>
        </p:spPr>
        <p:txBody>
          <a:bodyPr/>
          <a:lstStyle/>
          <a:p>
            <a:r>
              <a:rPr lang="fr-FR" sz="2000" dirty="0"/>
              <a:t>Essais GS-US-380-1878 et 1844 : switch chez des patients avec </a:t>
            </a:r>
            <a:br>
              <a:rPr lang="fr-FR" sz="2000" dirty="0"/>
            </a:br>
            <a:r>
              <a:rPr lang="fr-FR" sz="2000" dirty="0"/>
              <a:t>CV &lt; 50 c/ml pour BIC/FTC/TAF</a:t>
            </a:r>
          </a:p>
          <a:p>
            <a:pPr lvl="1"/>
            <a:r>
              <a:rPr lang="fr-FR" sz="1800" dirty="0"/>
              <a:t>Echec virologique (CV ≥ 50 c/ml, ITT </a:t>
            </a:r>
            <a:r>
              <a:rPr lang="fr-FR" sz="1800" dirty="0" err="1"/>
              <a:t>snapshot</a:t>
            </a:r>
            <a:r>
              <a:rPr lang="fr-FR" sz="1800" dirty="0"/>
              <a:t>) à S48 = 1,4 %</a:t>
            </a:r>
          </a:p>
          <a:p>
            <a:pPr lvl="1"/>
            <a:r>
              <a:rPr lang="fr-FR" sz="1800" dirty="0"/>
              <a:t>Aucune émergence de résistance </a:t>
            </a:r>
          </a:p>
          <a:p>
            <a:pPr lvl="1"/>
            <a:r>
              <a:rPr lang="fr-FR" sz="1800" dirty="0"/>
              <a:t>Maintien du succès virologique (CV &lt; 50 c/ml) à S48 chez les patients avec mutations de résistance archivées (génotype ADN VIH PBMC au switch) </a:t>
            </a:r>
            <a:br>
              <a:rPr lang="fr-FR" sz="1800" dirty="0"/>
            </a:br>
            <a:endParaRPr lang="fr-FR" sz="1800" dirty="0"/>
          </a:p>
          <a:p>
            <a:pPr lvl="1"/>
            <a:endParaRPr lang="fr-FR" sz="1800" dirty="0"/>
          </a:p>
          <a:p>
            <a:pPr lvl="1"/>
            <a:endParaRPr lang="fr-FR" sz="1800" dirty="0"/>
          </a:p>
          <a:p>
            <a:pPr lvl="1"/>
            <a:endParaRPr lang="fr-FR" sz="1800" dirty="0"/>
          </a:p>
          <a:p>
            <a:pPr lvl="1"/>
            <a:endParaRPr lang="fr-FR" sz="1800" dirty="0"/>
          </a:p>
          <a:p>
            <a:pPr lvl="1"/>
            <a:endParaRPr lang="fr-FR" sz="1800" dirty="0"/>
          </a:p>
          <a:p>
            <a:pPr lvl="1"/>
            <a:endParaRPr lang="fr-FR" sz="1800" dirty="0"/>
          </a:p>
          <a:p>
            <a:pPr lvl="1"/>
            <a:r>
              <a:rPr lang="fr-FR" sz="1800" dirty="0"/>
              <a:t>Parmi les 170 patients avec génotype ADN sur l’intégrase au switch, présence de polymorphisme aux INI chez 87 patients (T97A, n = 1, </a:t>
            </a:r>
            <a:br>
              <a:rPr lang="fr-FR" sz="1800" dirty="0"/>
            </a:br>
            <a:r>
              <a:rPr lang="fr-FR" sz="1800" dirty="0"/>
              <a:t>M50I = 30 et S119P/R/T = 54, E157K/Q = 8)</a:t>
            </a:r>
          </a:p>
          <a:p>
            <a:pPr lvl="2"/>
            <a:r>
              <a:rPr lang="fr-FR" sz="1800" dirty="0"/>
              <a:t>Echec virologique à S48 = 4/87 patients avec polymorphisme à J0 </a:t>
            </a:r>
            <a:br>
              <a:rPr lang="fr-FR" sz="1800" dirty="0"/>
            </a:br>
            <a:r>
              <a:rPr lang="fr-FR" sz="1800" dirty="0"/>
              <a:t>dont 2 avec S119P/T et 1 avec M50I</a:t>
            </a:r>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Andreatta</a:t>
            </a:r>
            <a:r>
              <a:rPr lang="en-GB" sz="1200" i="1" dirty="0">
                <a:solidFill>
                  <a:srgbClr val="0070C0"/>
                </a:solidFill>
              </a:rPr>
              <a:t> K, CROI 2018, Abs. 506</a:t>
            </a:r>
          </a:p>
        </p:txBody>
      </p:sp>
      <p:graphicFrame>
        <p:nvGraphicFramePr>
          <p:cNvPr id="2" name="Tableau 1"/>
          <p:cNvGraphicFramePr>
            <a:graphicFrameLocks noGrp="1"/>
          </p:cNvGraphicFramePr>
          <p:nvPr>
            <p:extLst>
              <p:ext uri="{D42A27DB-BD31-4B8C-83A1-F6EECF244321}">
                <p14:modId xmlns:p14="http://schemas.microsoft.com/office/powerpoint/2010/main" val="3377452989"/>
              </p:ext>
            </p:extLst>
          </p:nvPr>
        </p:nvGraphicFramePr>
        <p:xfrm>
          <a:off x="1248031" y="3193686"/>
          <a:ext cx="5854106" cy="1676400"/>
        </p:xfrm>
        <a:graphic>
          <a:graphicData uri="http://schemas.openxmlformats.org/drawingml/2006/table">
            <a:tbl>
              <a:tblPr firstRow="1" bandRow="1">
                <a:tableStyleId>{5C22544A-7EE6-4342-B048-85BDC9FD1C3A}</a:tableStyleId>
              </a:tblPr>
              <a:tblGrid>
                <a:gridCol w="3821119">
                  <a:extLst>
                    <a:ext uri="{9D8B030D-6E8A-4147-A177-3AD203B41FA5}">
                      <a16:colId xmlns:a16="http://schemas.microsoft.com/office/drawing/2014/main" val="20000"/>
                    </a:ext>
                  </a:extLst>
                </a:gridCol>
                <a:gridCol w="2032987">
                  <a:extLst>
                    <a:ext uri="{9D8B030D-6E8A-4147-A177-3AD203B41FA5}">
                      <a16:colId xmlns:a16="http://schemas.microsoft.com/office/drawing/2014/main" val="20001"/>
                    </a:ext>
                  </a:extLst>
                </a:gridCol>
              </a:tblGrid>
              <a:tr h="286315">
                <a:tc>
                  <a:txBody>
                    <a:bodyPr/>
                    <a:lstStyle/>
                    <a:p>
                      <a:r>
                        <a:rPr lang="fr-FR" sz="1600" dirty="0">
                          <a:solidFill>
                            <a:srgbClr val="000066"/>
                          </a:solidFill>
                        </a:rPr>
                        <a:t>Mutation de résistance</a:t>
                      </a:r>
                      <a:r>
                        <a:rPr lang="fr-FR" sz="1600" baseline="0" dirty="0">
                          <a:solidFill>
                            <a:srgbClr val="000066"/>
                          </a:solidFill>
                        </a:rPr>
                        <a:t> à FTC/TAF</a:t>
                      </a:r>
                      <a:endParaRPr lang="fr-FR" sz="1600" dirty="0">
                        <a:solidFill>
                          <a:srgbClr val="000066"/>
                        </a:solidFill>
                      </a:endParaRPr>
                    </a:p>
                  </a:txBody>
                  <a:tcPr/>
                </a:tc>
                <a:tc>
                  <a:txBody>
                    <a:bodyPr/>
                    <a:lstStyle/>
                    <a:p>
                      <a:pPr algn="ctr"/>
                      <a:r>
                        <a:rPr lang="fr-FR" sz="1600" dirty="0">
                          <a:solidFill>
                            <a:srgbClr val="000066"/>
                          </a:solidFill>
                        </a:rPr>
                        <a:t>35/36 (97 %)</a:t>
                      </a:r>
                    </a:p>
                  </a:txBody>
                  <a:tcPr/>
                </a:tc>
                <a:extLst>
                  <a:ext uri="{0D108BD9-81ED-4DB2-BD59-A6C34878D82A}">
                    <a16:rowId xmlns:a16="http://schemas.microsoft.com/office/drawing/2014/main" val="10000"/>
                  </a:ext>
                </a:extLst>
              </a:tr>
              <a:tr h="286315">
                <a:tc>
                  <a:txBody>
                    <a:bodyPr/>
                    <a:lstStyle/>
                    <a:p>
                      <a:r>
                        <a:rPr lang="fr-FR" sz="1600" dirty="0">
                          <a:solidFill>
                            <a:srgbClr val="000066"/>
                          </a:solidFill>
                        </a:rPr>
                        <a:t>K65K/N</a:t>
                      </a:r>
                    </a:p>
                  </a:txBody>
                  <a:tcPr/>
                </a:tc>
                <a:tc>
                  <a:txBody>
                    <a:bodyPr/>
                    <a:lstStyle/>
                    <a:p>
                      <a:pPr algn="ctr"/>
                      <a:r>
                        <a:rPr lang="fr-FR" sz="1600" dirty="0">
                          <a:solidFill>
                            <a:srgbClr val="000066"/>
                          </a:solidFill>
                        </a:rPr>
                        <a:t>5/5</a:t>
                      </a:r>
                    </a:p>
                  </a:txBody>
                  <a:tcPr/>
                </a:tc>
                <a:extLst>
                  <a:ext uri="{0D108BD9-81ED-4DB2-BD59-A6C34878D82A}">
                    <a16:rowId xmlns:a16="http://schemas.microsoft.com/office/drawing/2014/main" val="10001"/>
                  </a:ext>
                </a:extLst>
              </a:tr>
              <a:tr h="286315">
                <a:tc>
                  <a:txBody>
                    <a:bodyPr/>
                    <a:lstStyle/>
                    <a:p>
                      <a:r>
                        <a:rPr lang="fr-FR" sz="1600" dirty="0">
                          <a:solidFill>
                            <a:srgbClr val="000066"/>
                          </a:solidFill>
                        </a:rPr>
                        <a:t>M184V/I/T</a:t>
                      </a:r>
                    </a:p>
                  </a:txBody>
                  <a:tcPr/>
                </a:tc>
                <a:tc>
                  <a:txBody>
                    <a:bodyPr/>
                    <a:lstStyle/>
                    <a:p>
                      <a:pPr algn="ctr"/>
                      <a:r>
                        <a:rPr lang="fr-FR" sz="1600" dirty="0">
                          <a:solidFill>
                            <a:srgbClr val="000066"/>
                          </a:solidFill>
                        </a:rPr>
                        <a:t>18/18</a:t>
                      </a:r>
                    </a:p>
                  </a:txBody>
                  <a:tcPr/>
                </a:tc>
                <a:extLst>
                  <a:ext uri="{0D108BD9-81ED-4DB2-BD59-A6C34878D82A}">
                    <a16:rowId xmlns:a16="http://schemas.microsoft.com/office/drawing/2014/main" val="10002"/>
                  </a:ext>
                </a:extLst>
              </a:tr>
              <a:tr h="286315">
                <a:tc>
                  <a:txBody>
                    <a:bodyPr/>
                    <a:lstStyle/>
                    <a:p>
                      <a:r>
                        <a:rPr lang="fr-FR" sz="1600" dirty="0">
                          <a:solidFill>
                            <a:srgbClr val="000066"/>
                          </a:solidFill>
                        </a:rPr>
                        <a:t>M184 + autre(s) mutation(s)</a:t>
                      </a:r>
                      <a:r>
                        <a:rPr lang="fr-FR" sz="1600" baseline="0" dirty="0">
                          <a:solidFill>
                            <a:srgbClr val="000066"/>
                          </a:solidFill>
                        </a:rPr>
                        <a:t> INTI</a:t>
                      </a:r>
                      <a:r>
                        <a:rPr lang="fr-FR" sz="1600" dirty="0">
                          <a:solidFill>
                            <a:srgbClr val="000066"/>
                          </a:solidFill>
                        </a:rPr>
                        <a:t> </a:t>
                      </a:r>
                    </a:p>
                  </a:txBody>
                  <a:tcPr/>
                </a:tc>
                <a:tc>
                  <a:txBody>
                    <a:bodyPr/>
                    <a:lstStyle/>
                    <a:p>
                      <a:pPr algn="ctr"/>
                      <a:r>
                        <a:rPr lang="fr-FR" sz="1600" dirty="0">
                          <a:solidFill>
                            <a:srgbClr val="000066"/>
                          </a:solidFill>
                        </a:rPr>
                        <a:t>12/13</a:t>
                      </a:r>
                    </a:p>
                  </a:txBody>
                  <a:tcPr/>
                </a:tc>
                <a:extLst>
                  <a:ext uri="{0D108BD9-81ED-4DB2-BD59-A6C34878D82A}">
                    <a16:rowId xmlns:a16="http://schemas.microsoft.com/office/drawing/2014/main" val="10003"/>
                  </a:ext>
                </a:extLst>
              </a:tr>
              <a:tr h="286315">
                <a:tc>
                  <a:txBody>
                    <a:bodyPr/>
                    <a:lstStyle/>
                    <a:p>
                      <a:r>
                        <a:rPr lang="fr-FR" sz="1600" dirty="0">
                          <a:solidFill>
                            <a:srgbClr val="000066"/>
                          </a:solidFill>
                        </a:rPr>
                        <a:t>≥ 2 TAM sans M184V </a:t>
                      </a:r>
                    </a:p>
                  </a:txBody>
                  <a:tcPr/>
                </a:tc>
                <a:tc>
                  <a:txBody>
                    <a:bodyPr/>
                    <a:lstStyle/>
                    <a:p>
                      <a:pPr algn="ctr"/>
                      <a:r>
                        <a:rPr lang="fr-FR" sz="1600" dirty="0">
                          <a:solidFill>
                            <a:srgbClr val="000066"/>
                          </a:solidFill>
                        </a:rPr>
                        <a:t>4/4</a:t>
                      </a:r>
                    </a:p>
                  </a:txBody>
                  <a:tcPr/>
                </a:tc>
                <a:extLst>
                  <a:ext uri="{0D108BD9-81ED-4DB2-BD59-A6C34878D82A}">
                    <a16:rowId xmlns:a16="http://schemas.microsoft.com/office/drawing/2014/main" val="10004"/>
                  </a:ext>
                </a:extLst>
              </a:tr>
            </a:tbl>
          </a:graphicData>
        </a:graphic>
      </p:graphicFrame>
      <p:sp>
        <p:nvSpPr>
          <p:cNvPr id="6" name="ZoneTexte 5">
            <a:extLst>
              <a:ext uri="{FF2B5EF4-FFF2-40B4-BE49-F238E27FC236}">
                <a16:creationId xmlns:a16="http://schemas.microsoft.com/office/drawing/2014/main" id="{D26067D9-0F86-4E39-BC4B-B9B47A1F97F9}"/>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108</a:t>
            </a:r>
          </a:p>
        </p:txBody>
      </p:sp>
    </p:spTree>
    <p:extLst>
      <p:ext uri="{BB962C8B-B14F-4D97-AF65-F5344CB8AC3E}">
        <p14:creationId xmlns:p14="http://schemas.microsoft.com/office/powerpoint/2010/main" val="2869918803"/>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Essai 380-1961 : BIC/FTC/TAF en switch </a:t>
            </a:r>
            <a:br>
              <a:rPr lang="fr-FR" dirty="0"/>
            </a:br>
            <a:r>
              <a:rPr lang="fr-FR" dirty="0"/>
              <a:t>chez les femmes</a:t>
            </a:r>
            <a:endParaRPr lang="fr-FR" i="1" dirty="0"/>
          </a:p>
        </p:txBody>
      </p:sp>
      <p:sp>
        <p:nvSpPr>
          <p:cNvPr id="5123" name="Rectangle 3"/>
          <p:cNvSpPr>
            <a:spLocks noGrp="1" noChangeArrowheads="1"/>
          </p:cNvSpPr>
          <p:nvPr>
            <p:ph idx="1"/>
          </p:nvPr>
        </p:nvSpPr>
        <p:spPr>
          <a:xfrm>
            <a:off x="219696" y="1341438"/>
            <a:ext cx="8924302" cy="824246"/>
          </a:xfrm>
        </p:spPr>
        <p:txBody>
          <a:bodyPr/>
          <a:lstStyle/>
          <a:p>
            <a:pPr eaLnBrk="1" hangingPunct="1"/>
            <a:r>
              <a:rPr lang="fr-FR" sz="1800" dirty="0"/>
              <a:t>Essai phase 3, randomisé ouvert, multicentrique</a:t>
            </a:r>
          </a:p>
        </p:txBody>
      </p:sp>
      <p:sp>
        <p:nvSpPr>
          <p:cNvPr id="5" name="Text Box 3"/>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err="1">
                <a:solidFill>
                  <a:srgbClr val="0070C0"/>
                </a:solidFill>
              </a:rPr>
              <a:t>Kityo</a:t>
            </a:r>
            <a:r>
              <a:rPr lang="en-GB" sz="1200" i="1">
                <a:solidFill>
                  <a:srgbClr val="0070C0"/>
                </a:solidFill>
              </a:rPr>
              <a:t> C, CROI 2018, Abs. 500</a:t>
            </a:r>
          </a:p>
        </p:txBody>
      </p:sp>
      <p:grpSp>
        <p:nvGrpSpPr>
          <p:cNvPr id="2" name="Groupe 1">
            <a:extLst>
              <a:ext uri="{FF2B5EF4-FFF2-40B4-BE49-F238E27FC236}">
                <a16:creationId xmlns:a16="http://schemas.microsoft.com/office/drawing/2014/main" id="{29F49532-8AF1-4946-B151-B0FD141DB3FC}"/>
              </a:ext>
            </a:extLst>
          </p:cNvPr>
          <p:cNvGrpSpPr/>
          <p:nvPr/>
        </p:nvGrpSpPr>
        <p:grpSpPr>
          <a:xfrm>
            <a:off x="323147" y="1718053"/>
            <a:ext cx="8451220" cy="2238933"/>
            <a:chOff x="323147" y="1718053"/>
            <a:chExt cx="8451220" cy="2238933"/>
          </a:xfrm>
        </p:grpSpPr>
        <p:sp>
          <p:nvSpPr>
            <p:cNvPr id="7" name="Line 6"/>
            <p:cNvSpPr>
              <a:spLocks noChangeShapeType="1"/>
            </p:cNvSpPr>
            <p:nvPr/>
          </p:nvSpPr>
          <p:spPr bwMode="auto">
            <a:xfrm>
              <a:off x="3066745" y="3249458"/>
              <a:ext cx="613849" cy="0"/>
            </a:xfrm>
            <a:prstGeom prst="line">
              <a:avLst/>
            </a:prstGeom>
            <a:noFill/>
            <a:ln w="19050">
              <a:solidFill>
                <a:srgbClr val="0070C0"/>
              </a:solidFill>
              <a:round/>
              <a:headEnd/>
              <a:tailEnd/>
            </a:ln>
          </p:spPr>
          <p:txBody>
            <a:bodyPr/>
            <a:lstStyle/>
            <a:p>
              <a:endParaRPr lang="fr-FR"/>
            </a:p>
          </p:txBody>
        </p:sp>
        <p:sp>
          <p:nvSpPr>
            <p:cNvPr id="9" name="Left Bracket 5"/>
            <p:cNvSpPr>
              <a:spLocks/>
            </p:cNvSpPr>
            <p:nvPr/>
          </p:nvSpPr>
          <p:spPr bwMode="auto">
            <a:xfrm>
              <a:off x="3680595" y="2946471"/>
              <a:ext cx="634996" cy="666526"/>
            </a:xfrm>
            <a:prstGeom prst="leftBracket">
              <a:avLst>
                <a:gd name="adj" fmla="val 0"/>
              </a:avLst>
            </a:prstGeom>
            <a:solidFill>
              <a:schemeClr val="bg1"/>
            </a:solidFill>
            <a:ln w="19050" algn="ctr">
              <a:solidFill>
                <a:srgbClr val="0070C0"/>
              </a:solidFill>
              <a:round/>
              <a:headEnd/>
              <a:tailEnd/>
            </a:ln>
          </p:spPr>
          <p:txBody>
            <a:bodyPr/>
            <a:lstStyle/>
            <a:p>
              <a:pPr algn="ctr"/>
              <a:endParaRPr lang="fr-FR" sz="1600" baseline="-25000">
                <a:solidFill>
                  <a:srgbClr val="000000"/>
                </a:solidFill>
                <a:ea typeface="MS PGothic" pitchFamily="34" charset="-128"/>
              </a:endParaRPr>
            </a:p>
          </p:txBody>
        </p:sp>
        <p:sp>
          <p:nvSpPr>
            <p:cNvPr id="10" name="TextBox 11"/>
            <p:cNvSpPr txBox="1">
              <a:spLocks noChangeArrowheads="1"/>
            </p:cNvSpPr>
            <p:nvPr/>
          </p:nvSpPr>
          <p:spPr bwMode="auto">
            <a:xfrm>
              <a:off x="3797820" y="2152300"/>
              <a:ext cx="1038225" cy="307975"/>
            </a:xfrm>
            <a:prstGeom prst="rect">
              <a:avLst/>
            </a:prstGeom>
            <a:noFill/>
            <a:ln w="9525">
              <a:noFill/>
              <a:miter lim="800000"/>
              <a:headEnd/>
              <a:tailEnd/>
            </a:ln>
          </p:spPr>
          <p:txBody>
            <a:bodyPr>
              <a:spAutoFit/>
            </a:bodyPr>
            <a:lstStyle/>
            <a:p>
              <a:pPr algn="ctr"/>
              <a:r>
                <a:rPr lang="fr-FR" altLang="en-US" sz="1400" b="1">
                  <a:ea typeface="MS PGothic" pitchFamily="34" charset="-128"/>
                </a:rPr>
                <a:t>S0</a:t>
              </a:r>
            </a:p>
          </p:txBody>
        </p:sp>
        <p:cxnSp>
          <p:nvCxnSpPr>
            <p:cNvPr id="11" name="Straight Connector 43"/>
            <p:cNvCxnSpPr/>
            <p:nvPr/>
          </p:nvCxnSpPr>
          <p:spPr bwMode="auto">
            <a:xfrm>
              <a:off x="4315591" y="2537263"/>
              <a:ext cx="4352413" cy="0"/>
            </a:xfrm>
            <a:prstGeom prst="line">
              <a:avLst/>
            </a:prstGeom>
            <a:ln w="19050">
              <a:solidFill>
                <a:srgbClr val="000066"/>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 name="Rectangle : coins arrondis 51"/>
            <p:cNvSpPr/>
            <p:nvPr/>
          </p:nvSpPr>
          <p:spPr bwMode="auto">
            <a:xfrm>
              <a:off x="4315591" y="2654738"/>
              <a:ext cx="2375741" cy="593906"/>
            </a:xfrm>
            <a:prstGeom prst="roundRect">
              <a:avLst/>
            </a:prstGeom>
            <a:solidFill>
              <a:srgbClr val="FF996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500" b="1">
                  <a:solidFill>
                    <a:srgbClr val="000066"/>
                  </a:solidFill>
                  <a:ea typeface="MS Mincho" pitchFamily="49" charset="-128"/>
                  <a:cs typeface="Arial" charset="0"/>
                </a:rPr>
                <a:t>BIC/FTC/TAF</a:t>
              </a:r>
              <a:endParaRPr lang="fr-FR" sz="1500" b="1" baseline="30000">
                <a:solidFill>
                  <a:srgbClr val="000066"/>
                </a:solidFill>
                <a:ea typeface="MS Mincho" pitchFamily="49" charset="-128"/>
                <a:cs typeface="Arial" charset="0"/>
              </a:endParaRPr>
            </a:p>
          </p:txBody>
        </p:sp>
        <p:sp>
          <p:nvSpPr>
            <p:cNvPr id="14" name="Rectangle : coins arrondis 52"/>
            <p:cNvSpPr/>
            <p:nvPr/>
          </p:nvSpPr>
          <p:spPr bwMode="auto">
            <a:xfrm>
              <a:off x="4315591" y="3315657"/>
              <a:ext cx="2375741" cy="589631"/>
            </a:xfrm>
            <a:prstGeom prst="roundRect">
              <a:avLst/>
            </a:prstGeom>
            <a:solidFill>
              <a:srgbClr val="92D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500" b="1" dirty="0">
                  <a:solidFill>
                    <a:schemeClr val="bg1"/>
                  </a:solidFill>
                  <a:ea typeface="MS Mincho" pitchFamily="49" charset="-128"/>
                  <a:cs typeface="Arial" charset="0"/>
                </a:rPr>
                <a:t>Poursuite traitement</a:t>
              </a:r>
              <a:endParaRPr lang="fr-FR" sz="1500" b="1" baseline="30000" dirty="0">
                <a:solidFill>
                  <a:schemeClr val="bg1"/>
                </a:solidFill>
                <a:ea typeface="MS Mincho" pitchFamily="49" charset="-128"/>
                <a:cs typeface="Arial" charset="0"/>
              </a:endParaRPr>
            </a:p>
          </p:txBody>
        </p:sp>
        <p:sp>
          <p:nvSpPr>
            <p:cNvPr id="18" name="TextBox 11"/>
            <p:cNvSpPr txBox="1">
              <a:spLocks noChangeArrowheads="1"/>
            </p:cNvSpPr>
            <p:nvPr/>
          </p:nvSpPr>
          <p:spPr bwMode="auto">
            <a:xfrm>
              <a:off x="6323324" y="2152300"/>
              <a:ext cx="585788" cy="307975"/>
            </a:xfrm>
            <a:prstGeom prst="rect">
              <a:avLst/>
            </a:prstGeom>
            <a:noFill/>
            <a:ln w="9525">
              <a:noFill/>
              <a:miter lim="800000"/>
              <a:headEnd/>
              <a:tailEnd/>
            </a:ln>
          </p:spPr>
          <p:txBody>
            <a:bodyPr>
              <a:spAutoFit/>
            </a:bodyPr>
            <a:lstStyle/>
            <a:p>
              <a:pPr algn="ctr"/>
              <a:r>
                <a:rPr lang="fr-FR" altLang="en-US" sz="1400" b="1">
                  <a:ea typeface="MS PGothic" pitchFamily="34" charset="-128"/>
                </a:rPr>
                <a:t>S48</a:t>
              </a:r>
            </a:p>
          </p:txBody>
        </p:sp>
        <p:sp>
          <p:nvSpPr>
            <p:cNvPr id="19" name="TextBox 21"/>
            <p:cNvSpPr txBox="1">
              <a:spLocks noChangeArrowheads="1"/>
            </p:cNvSpPr>
            <p:nvPr/>
          </p:nvSpPr>
          <p:spPr bwMode="auto">
            <a:xfrm>
              <a:off x="323147" y="2509813"/>
              <a:ext cx="2771901" cy="1447173"/>
            </a:xfrm>
            <a:prstGeom prst="roundRect">
              <a:avLst>
                <a:gd name="adj" fmla="val 8850"/>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nSpc>
                  <a:spcPct val="110000"/>
                </a:lnSpc>
                <a:defRPr/>
              </a:pPr>
              <a:r>
                <a:rPr lang="fr-FR" sz="1400" b="1" dirty="0">
                  <a:solidFill>
                    <a:srgbClr val="000066"/>
                  </a:solidFill>
                </a:rPr>
                <a:t>470 femmes VIH+</a:t>
              </a:r>
            </a:p>
            <a:p>
              <a:pPr>
                <a:lnSpc>
                  <a:spcPct val="110000"/>
                </a:lnSpc>
                <a:defRPr/>
              </a:pPr>
              <a:r>
                <a:rPr lang="fr-FR" sz="1400" b="1" dirty="0">
                  <a:solidFill>
                    <a:srgbClr val="000066"/>
                  </a:solidFill>
                </a:rPr>
                <a:t>CV &lt; 50 c/ml </a:t>
              </a:r>
              <a:r>
                <a:rPr lang="fr-FR" sz="1400" b="1" u="sng" dirty="0">
                  <a:solidFill>
                    <a:srgbClr val="000066"/>
                  </a:solidFill>
                </a:rPr>
                <a:t>&gt;</a:t>
              </a:r>
              <a:r>
                <a:rPr lang="fr-FR" sz="1400" b="1" dirty="0">
                  <a:solidFill>
                    <a:srgbClr val="000066"/>
                  </a:solidFill>
                </a:rPr>
                <a:t> 6 mois</a:t>
              </a:r>
            </a:p>
            <a:p>
              <a:pPr>
                <a:lnSpc>
                  <a:spcPct val="110000"/>
                </a:lnSpc>
                <a:defRPr/>
              </a:pPr>
              <a:r>
                <a:rPr lang="fr-FR" sz="1400" b="1" dirty="0">
                  <a:solidFill>
                    <a:srgbClr val="000066"/>
                  </a:solidFill>
                </a:rPr>
                <a:t>Sous EVG/c/FTC/TAF (53 %)</a:t>
              </a:r>
            </a:p>
            <a:p>
              <a:pPr>
                <a:lnSpc>
                  <a:spcPct val="110000"/>
                </a:lnSpc>
                <a:defRPr/>
              </a:pPr>
              <a:r>
                <a:rPr lang="fr-FR" sz="1400" b="1" dirty="0">
                  <a:solidFill>
                    <a:srgbClr val="000066"/>
                  </a:solidFill>
                </a:rPr>
                <a:t>ou EVG/c/FTC/TDF (42 %)</a:t>
              </a:r>
            </a:p>
            <a:p>
              <a:pPr>
                <a:lnSpc>
                  <a:spcPct val="110000"/>
                </a:lnSpc>
                <a:defRPr/>
              </a:pPr>
              <a:r>
                <a:rPr lang="fr-FR" sz="1400" b="1" dirty="0">
                  <a:solidFill>
                    <a:srgbClr val="000066"/>
                  </a:solidFill>
                </a:rPr>
                <a:t>ou FTC/TDF + ATV/r (5 %) </a:t>
              </a:r>
            </a:p>
          </p:txBody>
        </p:sp>
        <p:sp>
          <p:nvSpPr>
            <p:cNvPr id="20" name="TextBox 11"/>
            <p:cNvSpPr txBox="1">
              <a:spLocks noChangeArrowheads="1"/>
            </p:cNvSpPr>
            <p:nvPr/>
          </p:nvSpPr>
          <p:spPr bwMode="auto">
            <a:xfrm>
              <a:off x="3437666" y="2687671"/>
              <a:ext cx="1038456" cy="307878"/>
            </a:xfrm>
            <a:prstGeom prst="rect">
              <a:avLst/>
            </a:prstGeom>
            <a:noFill/>
            <a:ln w="9525">
              <a:noFill/>
              <a:miter lim="800000"/>
              <a:headEnd/>
              <a:tailEnd/>
            </a:ln>
          </p:spPr>
          <p:txBody>
            <a:bodyPr>
              <a:spAutoFit/>
            </a:bodyPr>
            <a:lstStyle/>
            <a:p>
              <a:pPr algn="ctr"/>
              <a:r>
                <a:rPr lang="fr-FR" altLang="en-US" sz="1400" b="1">
                  <a:ea typeface="MS PGothic" pitchFamily="34" charset="-128"/>
                </a:rPr>
                <a:t>n = 234</a:t>
              </a:r>
            </a:p>
          </p:txBody>
        </p:sp>
        <p:sp>
          <p:nvSpPr>
            <p:cNvPr id="21" name="TextBox 11"/>
            <p:cNvSpPr txBox="1">
              <a:spLocks noChangeArrowheads="1"/>
            </p:cNvSpPr>
            <p:nvPr/>
          </p:nvSpPr>
          <p:spPr bwMode="auto">
            <a:xfrm>
              <a:off x="3445543" y="3600261"/>
              <a:ext cx="1038456" cy="307878"/>
            </a:xfrm>
            <a:prstGeom prst="rect">
              <a:avLst/>
            </a:prstGeom>
            <a:noFill/>
            <a:ln w="9525">
              <a:noFill/>
              <a:miter lim="800000"/>
              <a:headEnd/>
              <a:tailEnd/>
            </a:ln>
          </p:spPr>
          <p:txBody>
            <a:bodyPr>
              <a:spAutoFit/>
            </a:bodyPr>
            <a:lstStyle/>
            <a:p>
              <a:pPr algn="ctr"/>
              <a:r>
                <a:rPr lang="fr-FR" altLang="en-US" sz="1400" b="1" dirty="0">
                  <a:ea typeface="MS PGothic" pitchFamily="34" charset="-128"/>
                </a:rPr>
                <a:t>n = 236</a:t>
              </a:r>
            </a:p>
          </p:txBody>
        </p:sp>
        <p:cxnSp>
          <p:nvCxnSpPr>
            <p:cNvPr id="22" name="Connecteur droit 66"/>
            <p:cNvCxnSpPr>
              <a:cxnSpLocks noChangeShapeType="1"/>
            </p:cNvCxnSpPr>
            <p:nvPr/>
          </p:nvCxnSpPr>
          <p:spPr bwMode="auto">
            <a:xfrm>
              <a:off x="3415441" y="2399151"/>
              <a:ext cx="0" cy="643930"/>
            </a:xfrm>
            <a:prstGeom prst="line">
              <a:avLst/>
            </a:prstGeom>
            <a:noFill/>
            <a:ln w="28575">
              <a:solidFill>
                <a:srgbClr val="0070C0"/>
              </a:solidFill>
              <a:round/>
              <a:headEnd/>
              <a:tailEnd type="triangle" w="med" len="med"/>
            </a:ln>
          </p:spPr>
        </p:cxnSp>
        <p:sp>
          <p:nvSpPr>
            <p:cNvPr id="23" name="Oval 170"/>
            <p:cNvSpPr>
              <a:spLocks noChangeArrowheads="1"/>
            </p:cNvSpPr>
            <p:nvPr/>
          </p:nvSpPr>
          <p:spPr bwMode="auto">
            <a:xfrm>
              <a:off x="2310541" y="1718053"/>
              <a:ext cx="2203450" cy="788987"/>
            </a:xfrm>
            <a:prstGeom prst="ellipse">
              <a:avLst/>
            </a:prstGeom>
            <a:noFill/>
            <a:ln w="9525">
              <a:noFill/>
              <a:round/>
              <a:headEnd/>
              <a:tailEnd/>
            </a:ln>
            <a:effectLst>
              <a:prstShdw prst="shdw17" dist="17961" dir="2700000">
                <a:srgbClr val="898994">
                  <a:alpha val="74997"/>
                </a:srgbClr>
              </a:prstShdw>
            </a:effectLst>
          </p:spPr>
          <p:txBody>
            <a:bodyPr wrap="none" anchor="ctr"/>
            <a:lstStyle/>
            <a:p>
              <a:pPr algn="ctr">
                <a:defRPr/>
              </a:pPr>
              <a:r>
                <a:rPr lang="fr-FR" sz="1400" b="1">
                  <a:latin typeface="+mj-lt"/>
                </a:rPr>
                <a:t>Randomisation</a:t>
              </a:r>
            </a:p>
            <a:p>
              <a:pPr algn="ctr">
                <a:defRPr/>
              </a:pPr>
              <a:r>
                <a:rPr lang="fr-FR" sz="1400" b="1">
                  <a:latin typeface="+mj-lt"/>
                </a:rPr>
                <a:t>1 : 1</a:t>
              </a:r>
            </a:p>
          </p:txBody>
        </p:sp>
        <p:sp>
          <p:nvSpPr>
            <p:cNvPr id="3" name="Pentagone 2"/>
            <p:cNvSpPr/>
            <p:nvPr/>
          </p:nvSpPr>
          <p:spPr bwMode="auto">
            <a:xfrm>
              <a:off x="6691333" y="2671007"/>
              <a:ext cx="2083034" cy="577637"/>
            </a:xfrm>
            <a:prstGeom prst="homePlate">
              <a:avLst/>
            </a:prstGeom>
            <a:solidFill>
              <a:schemeClr val="accent1">
                <a:alpha val="50196"/>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500" b="0" i="0" u="none" strike="noStrike" cap="none" normalizeH="0" baseline="0" dirty="0">
                  <a:ln>
                    <a:noFill/>
                  </a:ln>
                  <a:effectLst/>
                  <a:latin typeface="Arial" charset="0"/>
                </a:rPr>
                <a:t>   </a:t>
              </a:r>
              <a:r>
                <a:rPr kumimoji="0" lang="fr-FR" sz="1500" b="1" i="0" u="none" strike="noStrike" cap="none" normalizeH="0" baseline="0" dirty="0">
                  <a:ln>
                    <a:noFill/>
                  </a:ln>
                  <a:effectLst/>
                  <a:latin typeface="Arial" charset="0"/>
                </a:rPr>
                <a:t>Phase </a:t>
              </a:r>
              <a:br>
                <a:rPr kumimoji="0" lang="fr-FR" sz="1500" b="1" i="0" u="none" strike="noStrike" cap="none" normalizeH="0" baseline="0" dirty="0">
                  <a:ln>
                    <a:noFill/>
                  </a:ln>
                  <a:effectLst/>
                  <a:latin typeface="Arial" charset="0"/>
                </a:rPr>
              </a:br>
              <a:r>
                <a:rPr kumimoji="0" lang="fr-FR" sz="1500" b="1" i="0" u="none" strike="noStrike" cap="none" normalizeH="0" baseline="0" dirty="0">
                  <a:ln>
                    <a:noFill/>
                  </a:ln>
                  <a:effectLst/>
                  <a:latin typeface="Arial" charset="0"/>
                </a:rPr>
                <a:t>   d’extension</a:t>
              </a:r>
            </a:p>
          </p:txBody>
        </p:sp>
        <p:cxnSp>
          <p:nvCxnSpPr>
            <p:cNvPr id="26" name="Connecteur droit 25"/>
            <p:cNvCxnSpPr/>
            <p:nvPr/>
          </p:nvCxnSpPr>
          <p:spPr bwMode="auto">
            <a:xfrm>
              <a:off x="6610520" y="2460275"/>
              <a:ext cx="0" cy="67644"/>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bwMode="auto">
            <a:xfrm>
              <a:off x="4323211" y="2460275"/>
              <a:ext cx="0" cy="67644"/>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1" name="Rectangle 3">
            <a:extLst>
              <a:ext uri="{FF2B5EF4-FFF2-40B4-BE49-F238E27FC236}">
                <a16:creationId xmlns:a16="http://schemas.microsoft.com/office/drawing/2014/main" id="{96F5EF3B-9BA5-3344-9E72-81B84C55F012}"/>
              </a:ext>
            </a:extLst>
          </p:cNvPr>
          <p:cNvSpPr txBox="1">
            <a:spLocks noChangeArrowheads="1"/>
          </p:cNvSpPr>
          <p:nvPr/>
        </p:nvSpPr>
        <p:spPr bwMode="auto">
          <a:xfrm>
            <a:off x="4572000" y="4284699"/>
            <a:ext cx="4398710" cy="233776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600" kern="0" dirty="0"/>
              <a:t>1 résistance acquise (M184M/I/V) </a:t>
            </a:r>
            <a:br>
              <a:rPr lang="fr-FR" sz="1600" kern="0" dirty="0"/>
            </a:br>
            <a:r>
              <a:rPr lang="fr-FR" sz="1600" kern="0" dirty="0"/>
              <a:t>dans bras poursuite (E/C/F/TAF)</a:t>
            </a:r>
            <a:br>
              <a:rPr lang="fr-FR" sz="1600" kern="0" dirty="0"/>
            </a:br>
            <a:endParaRPr lang="fr-FR" sz="1600" kern="0" dirty="0"/>
          </a:p>
          <a:p>
            <a:r>
              <a:rPr lang="fr-FR" sz="1600" kern="0" dirty="0"/>
              <a:t>Aucun arrêt pour événement indésirable </a:t>
            </a:r>
            <a:br>
              <a:rPr lang="fr-FR" sz="1600" kern="0" dirty="0"/>
            </a:br>
            <a:r>
              <a:rPr lang="fr-FR" sz="1600" kern="0" dirty="0"/>
              <a:t>lié aux ARV</a:t>
            </a:r>
            <a:br>
              <a:rPr lang="fr-FR" sz="1600" kern="0" dirty="0"/>
            </a:br>
            <a:endParaRPr lang="fr-FR" sz="1600" kern="0" dirty="0"/>
          </a:p>
          <a:p>
            <a:r>
              <a:rPr lang="fr-FR" sz="1600" kern="0" dirty="0">
                <a:sym typeface="Wingdings" panose="05000000000000000000" pitchFamily="2" charset="2"/>
              </a:rPr>
              <a:t> </a:t>
            </a:r>
            <a:r>
              <a:rPr lang="fr-FR" sz="1600" kern="0" dirty="0" err="1"/>
              <a:t>DFGe</a:t>
            </a:r>
            <a:r>
              <a:rPr lang="fr-FR" sz="1600" kern="0" dirty="0"/>
              <a:t> (CG) : - 1,8 ml/min BIC/FTC/TAF vs - 2,7 ml/min poursuite</a:t>
            </a:r>
            <a:endParaRPr lang="fr-FR" sz="1400" kern="0" dirty="0"/>
          </a:p>
        </p:txBody>
      </p:sp>
      <p:grpSp>
        <p:nvGrpSpPr>
          <p:cNvPr id="4" name="Groupe 3">
            <a:extLst>
              <a:ext uri="{FF2B5EF4-FFF2-40B4-BE49-F238E27FC236}">
                <a16:creationId xmlns:a16="http://schemas.microsoft.com/office/drawing/2014/main" id="{384BC6FA-F40F-4E52-B954-0980FDF1DEF0}"/>
              </a:ext>
            </a:extLst>
          </p:cNvPr>
          <p:cNvGrpSpPr/>
          <p:nvPr/>
        </p:nvGrpSpPr>
        <p:grpSpPr>
          <a:xfrm>
            <a:off x="323147" y="4526625"/>
            <a:ext cx="3717078" cy="2227395"/>
            <a:chOff x="323147" y="4526625"/>
            <a:chExt cx="3717078" cy="2227395"/>
          </a:xfrm>
        </p:grpSpPr>
        <p:sp>
          <p:nvSpPr>
            <p:cNvPr id="33" name="Rectangle 40"/>
            <p:cNvSpPr>
              <a:spLocks noChangeArrowheads="1"/>
            </p:cNvSpPr>
            <p:nvPr/>
          </p:nvSpPr>
          <p:spPr bwMode="auto">
            <a:xfrm>
              <a:off x="928102" y="6042891"/>
              <a:ext cx="248466" cy="215444"/>
            </a:xfrm>
            <a:prstGeom prst="rect">
              <a:avLst/>
            </a:prstGeom>
            <a:noFill/>
            <a:ln w="9525">
              <a:noFill/>
              <a:miter lim="800000"/>
              <a:headEnd/>
              <a:tailEnd/>
            </a:ln>
          </p:spPr>
          <p:txBody>
            <a:bodyPr wrap="none" lIns="0" tIns="0" rIns="0" bIns="0">
              <a:spAutoFit/>
            </a:bodyPr>
            <a:lstStyle/>
            <a:p>
              <a:pPr algn="ctr"/>
              <a:r>
                <a:rPr lang="fr-FR" sz="1400" b="1" dirty="0"/>
                <a:t>1,7</a:t>
              </a:r>
            </a:p>
          </p:txBody>
        </p:sp>
        <p:sp>
          <p:nvSpPr>
            <p:cNvPr id="36" name="Rectangle 43"/>
            <p:cNvSpPr>
              <a:spLocks noChangeArrowheads="1"/>
            </p:cNvSpPr>
            <p:nvPr/>
          </p:nvSpPr>
          <p:spPr bwMode="auto">
            <a:xfrm>
              <a:off x="1347454" y="6042891"/>
              <a:ext cx="248466" cy="215444"/>
            </a:xfrm>
            <a:prstGeom prst="rect">
              <a:avLst/>
            </a:prstGeom>
            <a:noFill/>
            <a:ln w="9525">
              <a:noFill/>
              <a:miter lim="800000"/>
              <a:headEnd/>
              <a:tailEnd/>
            </a:ln>
          </p:spPr>
          <p:txBody>
            <a:bodyPr wrap="none" lIns="0" tIns="0" rIns="0" bIns="0">
              <a:spAutoFit/>
            </a:bodyPr>
            <a:lstStyle/>
            <a:p>
              <a:pPr algn="ctr"/>
              <a:r>
                <a:rPr lang="fr-FR" sz="1400" b="1" dirty="0"/>
                <a:t>1,7</a:t>
              </a:r>
              <a:endParaRPr lang="fr-FR" dirty="0"/>
            </a:p>
          </p:txBody>
        </p:sp>
        <p:sp>
          <p:nvSpPr>
            <p:cNvPr id="39" name="Rectangle 46"/>
            <p:cNvSpPr>
              <a:spLocks noChangeArrowheads="1"/>
            </p:cNvSpPr>
            <p:nvPr/>
          </p:nvSpPr>
          <p:spPr bwMode="auto">
            <a:xfrm>
              <a:off x="493064" y="6238392"/>
              <a:ext cx="84960" cy="184666"/>
            </a:xfrm>
            <a:prstGeom prst="rect">
              <a:avLst/>
            </a:prstGeom>
            <a:noFill/>
            <a:ln w="9525">
              <a:noFill/>
              <a:miter lim="800000"/>
              <a:headEnd/>
              <a:tailEnd/>
            </a:ln>
          </p:spPr>
          <p:txBody>
            <a:bodyPr wrap="none" lIns="0" tIns="0" rIns="0" bIns="0">
              <a:spAutoFit/>
            </a:bodyPr>
            <a:lstStyle/>
            <a:p>
              <a:pPr algn="r"/>
              <a:r>
                <a:rPr lang="fr-FR" sz="1200"/>
                <a:t>0</a:t>
              </a:r>
              <a:endParaRPr lang="fr-FR" sz="1600"/>
            </a:p>
          </p:txBody>
        </p:sp>
        <p:sp>
          <p:nvSpPr>
            <p:cNvPr id="40" name="Rectangle 47"/>
            <p:cNvSpPr>
              <a:spLocks noChangeArrowheads="1"/>
            </p:cNvSpPr>
            <p:nvPr/>
          </p:nvSpPr>
          <p:spPr bwMode="auto">
            <a:xfrm>
              <a:off x="408106" y="5937582"/>
              <a:ext cx="169918" cy="184666"/>
            </a:xfrm>
            <a:prstGeom prst="rect">
              <a:avLst/>
            </a:prstGeom>
            <a:noFill/>
            <a:ln w="9525">
              <a:noFill/>
              <a:miter lim="800000"/>
              <a:headEnd/>
              <a:tailEnd/>
            </a:ln>
          </p:spPr>
          <p:txBody>
            <a:bodyPr wrap="none" lIns="0" tIns="0" rIns="0" bIns="0">
              <a:spAutoFit/>
            </a:bodyPr>
            <a:lstStyle/>
            <a:p>
              <a:pPr algn="r"/>
              <a:r>
                <a:rPr lang="fr-FR" sz="1200"/>
                <a:t>20</a:t>
              </a:r>
              <a:endParaRPr lang="fr-FR" sz="1600"/>
            </a:p>
          </p:txBody>
        </p:sp>
        <p:sp>
          <p:nvSpPr>
            <p:cNvPr id="41" name="Rectangle 48"/>
            <p:cNvSpPr>
              <a:spLocks noChangeArrowheads="1"/>
            </p:cNvSpPr>
            <p:nvPr/>
          </p:nvSpPr>
          <p:spPr bwMode="auto">
            <a:xfrm>
              <a:off x="408106" y="5637622"/>
              <a:ext cx="169918" cy="184666"/>
            </a:xfrm>
            <a:prstGeom prst="rect">
              <a:avLst/>
            </a:prstGeom>
            <a:noFill/>
            <a:ln w="9525">
              <a:noFill/>
              <a:miter lim="800000"/>
              <a:headEnd/>
              <a:tailEnd/>
            </a:ln>
          </p:spPr>
          <p:txBody>
            <a:bodyPr wrap="none" lIns="0" tIns="0" rIns="0" bIns="0">
              <a:spAutoFit/>
            </a:bodyPr>
            <a:lstStyle/>
            <a:p>
              <a:pPr algn="r"/>
              <a:r>
                <a:rPr lang="fr-FR" sz="1200"/>
                <a:t>40</a:t>
              </a:r>
              <a:endParaRPr lang="fr-FR" sz="1600"/>
            </a:p>
          </p:txBody>
        </p:sp>
        <p:sp>
          <p:nvSpPr>
            <p:cNvPr id="42" name="Rectangle 49"/>
            <p:cNvSpPr>
              <a:spLocks noChangeArrowheads="1"/>
            </p:cNvSpPr>
            <p:nvPr/>
          </p:nvSpPr>
          <p:spPr bwMode="auto">
            <a:xfrm>
              <a:off x="408106" y="5336811"/>
              <a:ext cx="169918" cy="184666"/>
            </a:xfrm>
            <a:prstGeom prst="rect">
              <a:avLst/>
            </a:prstGeom>
            <a:noFill/>
            <a:ln w="9525">
              <a:noFill/>
              <a:miter lim="800000"/>
              <a:headEnd/>
              <a:tailEnd/>
            </a:ln>
          </p:spPr>
          <p:txBody>
            <a:bodyPr wrap="none" lIns="0" tIns="0" rIns="0" bIns="0">
              <a:spAutoFit/>
            </a:bodyPr>
            <a:lstStyle/>
            <a:p>
              <a:pPr algn="r"/>
              <a:r>
                <a:rPr lang="fr-FR" sz="1200"/>
                <a:t>60</a:t>
              </a:r>
              <a:endParaRPr lang="fr-FR" sz="1600"/>
            </a:p>
          </p:txBody>
        </p:sp>
        <p:sp>
          <p:nvSpPr>
            <p:cNvPr id="43" name="Rectangle 50"/>
            <p:cNvSpPr>
              <a:spLocks noChangeArrowheads="1"/>
            </p:cNvSpPr>
            <p:nvPr/>
          </p:nvSpPr>
          <p:spPr bwMode="auto">
            <a:xfrm>
              <a:off x="408106" y="5036850"/>
              <a:ext cx="169918" cy="184666"/>
            </a:xfrm>
            <a:prstGeom prst="rect">
              <a:avLst/>
            </a:prstGeom>
            <a:noFill/>
            <a:ln w="9525">
              <a:noFill/>
              <a:miter lim="800000"/>
              <a:headEnd/>
              <a:tailEnd/>
            </a:ln>
          </p:spPr>
          <p:txBody>
            <a:bodyPr wrap="none" lIns="0" tIns="0" rIns="0" bIns="0">
              <a:spAutoFit/>
            </a:bodyPr>
            <a:lstStyle/>
            <a:p>
              <a:pPr algn="r"/>
              <a:r>
                <a:rPr lang="fr-FR" sz="1200"/>
                <a:t>80</a:t>
              </a:r>
              <a:endParaRPr lang="fr-FR" sz="1600"/>
            </a:p>
          </p:txBody>
        </p:sp>
        <p:sp>
          <p:nvSpPr>
            <p:cNvPr id="44" name="Rectangle 51"/>
            <p:cNvSpPr>
              <a:spLocks noChangeArrowheads="1"/>
            </p:cNvSpPr>
            <p:nvPr/>
          </p:nvSpPr>
          <p:spPr bwMode="auto">
            <a:xfrm>
              <a:off x="323147" y="4729599"/>
              <a:ext cx="254877" cy="184666"/>
            </a:xfrm>
            <a:prstGeom prst="rect">
              <a:avLst/>
            </a:prstGeom>
            <a:noFill/>
            <a:ln w="9525">
              <a:noFill/>
              <a:miter lim="800000"/>
              <a:headEnd/>
              <a:tailEnd/>
            </a:ln>
          </p:spPr>
          <p:txBody>
            <a:bodyPr wrap="none" lIns="0" tIns="0" rIns="0" bIns="0">
              <a:spAutoFit/>
            </a:bodyPr>
            <a:lstStyle/>
            <a:p>
              <a:pPr algn="r"/>
              <a:r>
                <a:rPr lang="fr-FR" sz="1200" dirty="0"/>
                <a:t>100</a:t>
              </a:r>
              <a:endParaRPr lang="fr-FR" sz="1600" dirty="0"/>
            </a:p>
          </p:txBody>
        </p:sp>
        <p:sp>
          <p:nvSpPr>
            <p:cNvPr id="45" name="Rectangle 52"/>
            <p:cNvSpPr>
              <a:spLocks noChangeArrowheads="1"/>
            </p:cNvSpPr>
            <p:nvPr/>
          </p:nvSpPr>
          <p:spPr bwMode="auto">
            <a:xfrm>
              <a:off x="819262" y="6384688"/>
              <a:ext cx="910507" cy="184666"/>
            </a:xfrm>
            <a:prstGeom prst="rect">
              <a:avLst/>
            </a:prstGeom>
            <a:noFill/>
            <a:ln w="9525">
              <a:noFill/>
              <a:miter lim="800000"/>
              <a:headEnd/>
              <a:tailEnd/>
            </a:ln>
          </p:spPr>
          <p:txBody>
            <a:bodyPr wrap="none" lIns="0" tIns="0" rIns="0" bIns="0">
              <a:spAutoFit/>
            </a:bodyPr>
            <a:lstStyle/>
            <a:p>
              <a:pPr algn="ctr"/>
              <a:r>
                <a:rPr lang="fr-FR" sz="1200" b="1"/>
                <a:t>CV </a:t>
              </a:r>
              <a:r>
                <a:rPr lang="fr-FR" sz="1200" b="1" u="sng"/>
                <a:t>&gt;</a:t>
              </a:r>
              <a:r>
                <a:rPr lang="fr-FR" sz="1200" b="1"/>
                <a:t> 50 c/ml</a:t>
              </a:r>
              <a:endParaRPr lang="fr-FR" sz="1600" b="1"/>
            </a:p>
          </p:txBody>
        </p:sp>
        <p:sp>
          <p:nvSpPr>
            <p:cNvPr id="46" name="Rectangle 53"/>
            <p:cNvSpPr>
              <a:spLocks noChangeArrowheads="1"/>
            </p:cNvSpPr>
            <p:nvPr/>
          </p:nvSpPr>
          <p:spPr bwMode="auto">
            <a:xfrm>
              <a:off x="1912605" y="6384688"/>
              <a:ext cx="910507" cy="184666"/>
            </a:xfrm>
            <a:prstGeom prst="rect">
              <a:avLst/>
            </a:prstGeom>
            <a:noFill/>
            <a:ln w="9525">
              <a:noFill/>
              <a:miter lim="800000"/>
              <a:headEnd/>
              <a:tailEnd/>
            </a:ln>
          </p:spPr>
          <p:txBody>
            <a:bodyPr wrap="none" lIns="0" tIns="0" rIns="0" bIns="0">
              <a:spAutoFit/>
            </a:bodyPr>
            <a:lstStyle/>
            <a:p>
              <a:pPr algn="ctr"/>
              <a:r>
                <a:rPr lang="fr-FR" sz="1200" b="1"/>
                <a:t>CV &lt; 50 c/ml</a:t>
              </a:r>
              <a:endParaRPr lang="fr-FR" sz="1600" b="1"/>
            </a:p>
          </p:txBody>
        </p:sp>
        <p:sp>
          <p:nvSpPr>
            <p:cNvPr id="47" name="Rectangle 54"/>
            <p:cNvSpPr>
              <a:spLocks noChangeArrowheads="1"/>
            </p:cNvSpPr>
            <p:nvPr/>
          </p:nvSpPr>
          <p:spPr bwMode="auto">
            <a:xfrm>
              <a:off x="2953389" y="6384688"/>
              <a:ext cx="1086836" cy="369332"/>
            </a:xfrm>
            <a:prstGeom prst="rect">
              <a:avLst/>
            </a:prstGeom>
            <a:noFill/>
            <a:ln w="9525">
              <a:noFill/>
              <a:miter lim="800000"/>
              <a:headEnd/>
              <a:tailEnd/>
            </a:ln>
          </p:spPr>
          <p:txBody>
            <a:bodyPr wrap="none" lIns="0" tIns="0" rIns="0" bIns="0">
              <a:spAutoFit/>
            </a:bodyPr>
            <a:lstStyle/>
            <a:p>
              <a:pPr algn="ctr"/>
              <a:r>
                <a:rPr lang="fr-FR" sz="1200" b="1"/>
                <a:t>Pas de donnée</a:t>
              </a:r>
            </a:p>
            <a:p>
              <a:pPr algn="ctr"/>
              <a:r>
                <a:rPr lang="fr-FR" sz="1200" b="1"/>
                <a:t>virologique</a:t>
              </a:r>
              <a:endParaRPr lang="fr-FR" sz="1600" b="1"/>
            </a:p>
          </p:txBody>
        </p:sp>
        <p:sp>
          <p:nvSpPr>
            <p:cNvPr id="50" name="ZoneTexte 49"/>
            <p:cNvSpPr txBox="1"/>
            <p:nvPr/>
          </p:nvSpPr>
          <p:spPr>
            <a:xfrm>
              <a:off x="527553" y="4526625"/>
              <a:ext cx="344966" cy="307777"/>
            </a:xfrm>
            <a:prstGeom prst="rect">
              <a:avLst/>
            </a:prstGeom>
            <a:noFill/>
          </p:spPr>
          <p:txBody>
            <a:bodyPr wrap="none" rtlCol="0">
              <a:spAutoFit/>
            </a:bodyPr>
            <a:lstStyle/>
            <a:p>
              <a:r>
                <a:rPr lang="fr-FR" sz="1400" dirty="0"/>
                <a:t>%</a:t>
              </a:r>
            </a:p>
          </p:txBody>
        </p:sp>
        <p:sp>
          <p:nvSpPr>
            <p:cNvPr id="51" name="Freeform 8"/>
            <p:cNvSpPr>
              <a:spLocks/>
            </p:cNvSpPr>
            <p:nvPr/>
          </p:nvSpPr>
          <p:spPr bwMode="auto">
            <a:xfrm>
              <a:off x="693012" y="4839415"/>
              <a:ext cx="3341864" cy="1523155"/>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9"/>
            <p:cNvSpPr>
              <a:spLocks noChangeShapeType="1"/>
            </p:cNvSpPr>
            <p:nvPr/>
          </p:nvSpPr>
          <p:spPr bwMode="auto">
            <a:xfrm>
              <a:off x="619756" y="5151345"/>
              <a:ext cx="732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10"/>
            <p:cNvSpPr>
              <a:spLocks noChangeShapeType="1"/>
            </p:cNvSpPr>
            <p:nvPr/>
          </p:nvSpPr>
          <p:spPr bwMode="auto">
            <a:xfrm>
              <a:off x="619756" y="5453581"/>
              <a:ext cx="732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11"/>
            <p:cNvSpPr>
              <a:spLocks noChangeShapeType="1"/>
            </p:cNvSpPr>
            <p:nvPr/>
          </p:nvSpPr>
          <p:spPr bwMode="auto">
            <a:xfrm>
              <a:off x="619756" y="5756387"/>
              <a:ext cx="732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12"/>
            <p:cNvSpPr>
              <a:spLocks noChangeShapeType="1"/>
            </p:cNvSpPr>
            <p:nvPr/>
          </p:nvSpPr>
          <p:spPr bwMode="auto">
            <a:xfrm>
              <a:off x="619756" y="6059193"/>
              <a:ext cx="732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13"/>
            <p:cNvSpPr>
              <a:spLocks noChangeShapeType="1"/>
            </p:cNvSpPr>
            <p:nvPr/>
          </p:nvSpPr>
          <p:spPr bwMode="auto">
            <a:xfrm>
              <a:off x="619756" y="6362570"/>
              <a:ext cx="732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14"/>
            <p:cNvSpPr>
              <a:spLocks noChangeShapeType="1"/>
            </p:cNvSpPr>
            <p:nvPr/>
          </p:nvSpPr>
          <p:spPr bwMode="auto">
            <a:xfrm>
              <a:off x="619756" y="4848539"/>
              <a:ext cx="732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15"/>
            <p:cNvSpPr>
              <a:spLocks/>
            </p:cNvSpPr>
            <p:nvPr/>
          </p:nvSpPr>
          <p:spPr bwMode="auto">
            <a:xfrm>
              <a:off x="809599" y="6284264"/>
              <a:ext cx="428180" cy="77078"/>
            </a:xfrm>
            <a:custGeom>
              <a:avLst/>
              <a:gdLst>
                <a:gd name="T0" fmla="*/ 415 w 415"/>
                <a:gd name="T1" fmla="*/ 0 h 2575"/>
                <a:gd name="T2" fmla="*/ 0 w 415"/>
                <a:gd name="T3" fmla="*/ 0 h 2575"/>
                <a:gd name="T4" fmla="*/ 0 w 415"/>
                <a:gd name="T5" fmla="*/ 2575 h 2575"/>
                <a:gd name="T6" fmla="*/ 415 w 415"/>
                <a:gd name="T7" fmla="*/ 2575 h 2575"/>
                <a:gd name="T8" fmla="*/ 415 w 415"/>
                <a:gd name="T9" fmla="*/ 0 h 2575"/>
                <a:gd name="T10" fmla="*/ 415 w 415"/>
                <a:gd name="T11" fmla="*/ 0 h 2575"/>
              </a:gdLst>
              <a:ahLst/>
              <a:cxnLst>
                <a:cxn ang="0">
                  <a:pos x="T0" y="T1"/>
                </a:cxn>
                <a:cxn ang="0">
                  <a:pos x="T2" y="T3"/>
                </a:cxn>
                <a:cxn ang="0">
                  <a:pos x="T4" y="T5"/>
                </a:cxn>
                <a:cxn ang="0">
                  <a:pos x="T6" y="T7"/>
                </a:cxn>
                <a:cxn ang="0">
                  <a:pos x="T8" y="T9"/>
                </a:cxn>
                <a:cxn ang="0">
                  <a:pos x="T10" y="T11"/>
                </a:cxn>
              </a:cxnLst>
              <a:rect l="0" t="0" r="r" b="b"/>
              <a:pathLst>
                <a:path w="415" h="2575">
                  <a:moveTo>
                    <a:pt x="415" y="0"/>
                  </a:moveTo>
                  <a:lnTo>
                    <a:pt x="0" y="0"/>
                  </a:lnTo>
                  <a:lnTo>
                    <a:pt x="0" y="2575"/>
                  </a:lnTo>
                  <a:lnTo>
                    <a:pt x="415" y="2575"/>
                  </a:lnTo>
                  <a:lnTo>
                    <a:pt x="415" y="0"/>
                  </a:lnTo>
                  <a:lnTo>
                    <a:pt x="415" y="0"/>
                  </a:lnTo>
                  <a:close/>
                </a:path>
              </a:pathLst>
            </a:custGeom>
            <a:solidFill>
              <a:srgbClr val="FF996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pPr>
              <a:endParaRPr lang="fr-FR" sz="1500" b="1">
                <a:solidFill>
                  <a:srgbClr val="FFFFFF"/>
                </a:solidFill>
                <a:latin typeface="+mn-lt"/>
                <a:ea typeface="MS Mincho" pitchFamily="49" charset="-128"/>
              </a:endParaRPr>
            </a:p>
          </p:txBody>
        </p:sp>
        <p:sp>
          <p:nvSpPr>
            <p:cNvPr id="59" name="Freeform 16"/>
            <p:cNvSpPr>
              <a:spLocks/>
            </p:cNvSpPr>
            <p:nvPr/>
          </p:nvSpPr>
          <p:spPr bwMode="auto">
            <a:xfrm>
              <a:off x="1262541" y="6284263"/>
              <a:ext cx="429212" cy="77080"/>
            </a:xfrm>
            <a:custGeom>
              <a:avLst/>
              <a:gdLst>
                <a:gd name="T0" fmla="*/ 416 w 416"/>
                <a:gd name="T1" fmla="*/ 2463 h 2463"/>
                <a:gd name="T2" fmla="*/ 416 w 416"/>
                <a:gd name="T3" fmla="*/ 0 h 2463"/>
                <a:gd name="T4" fmla="*/ 0 w 416"/>
                <a:gd name="T5" fmla="*/ 0 h 2463"/>
                <a:gd name="T6" fmla="*/ 0 w 416"/>
                <a:gd name="T7" fmla="*/ 2463 h 2463"/>
                <a:gd name="T8" fmla="*/ 416 w 416"/>
                <a:gd name="T9" fmla="*/ 2463 h 2463"/>
                <a:gd name="T10" fmla="*/ 416 w 416"/>
                <a:gd name="T11" fmla="*/ 2463 h 2463"/>
              </a:gdLst>
              <a:ahLst/>
              <a:cxnLst>
                <a:cxn ang="0">
                  <a:pos x="T0" y="T1"/>
                </a:cxn>
                <a:cxn ang="0">
                  <a:pos x="T2" y="T3"/>
                </a:cxn>
                <a:cxn ang="0">
                  <a:pos x="T4" y="T5"/>
                </a:cxn>
                <a:cxn ang="0">
                  <a:pos x="T6" y="T7"/>
                </a:cxn>
                <a:cxn ang="0">
                  <a:pos x="T8" y="T9"/>
                </a:cxn>
                <a:cxn ang="0">
                  <a:pos x="T10" y="T11"/>
                </a:cxn>
              </a:cxnLst>
              <a:rect l="0" t="0" r="r" b="b"/>
              <a:pathLst>
                <a:path w="416" h="2463">
                  <a:moveTo>
                    <a:pt x="416" y="2463"/>
                  </a:moveTo>
                  <a:lnTo>
                    <a:pt x="416" y="0"/>
                  </a:lnTo>
                  <a:lnTo>
                    <a:pt x="0" y="0"/>
                  </a:lnTo>
                  <a:lnTo>
                    <a:pt x="0" y="2463"/>
                  </a:lnTo>
                  <a:lnTo>
                    <a:pt x="416" y="2463"/>
                  </a:lnTo>
                  <a:lnTo>
                    <a:pt x="416" y="2463"/>
                  </a:lnTo>
                  <a:close/>
                </a:path>
              </a:pathLst>
            </a:custGeom>
            <a:solidFill>
              <a:srgbClr val="92D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pPr>
              <a:endParaRPr lang="fr-FR" sz="1500" b="1">
                <a:solidFill>
                  <a:srgbClr val="FFFFFF"/>
                </a:solidFill>
                <a:latin typeface="+mn-lt"/>
                <a:ea typeface="MS Mincho" pitchFamily="49" charset="-128"/>
              </a:endParaRPr>
            </a:p>
          </p:txBody>
        </p:sp>
        <p:sp>
          <p:nvSpPr>
            <p:cNvPr id="62" name="Rectangle 19"/>
            <p:cNvSpPr>
              <a:spLocks noChangeArrowheads="1"/>
            </p:cNvSpPr>
            <p:nvPr/>
          </p:nvSpPr>
          <p:spPr bwMode="auto">
            <a:xfrm>
              <a:off x="2377872" y="4959774"/>
              <a:ext cx="428180" cy="1401567"/>
            </a:xfrm>
            <a:prstGeom prst="rect">
              <a:avLst/>
            </a:prstGeom>
            <a:solidFill>
              <a:srgbClr val="92D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pPr>
              <a:endParaRPr lang="fr-FR" sz="1500" b="1">
                <a:solidFill>
                  <a:srgbClr val="FFFFFF"/>
                </a:solidFill>
                <a:latin typeface="+mn-lt"/>
                <a:ea typeface="MS Mincho" pitchFamily="49" charset="-128"/>
              </a:endParaRPr>
            </a:p>
          </p:txBody>
        </p:sp>
        <p:sp>
          <p:nvSpPr>
            <p:cNvPr id="63" name="Rectangle 20"/>
            <p:cNvSpPr>
              <a:spLocks noChangeArrowheads="1"/>
            </p:cNvSpPr>
            <p:nvPr/>
          </p:nvSpPr>
          <p:spPr bwMode="auto">
            <a:xfrm>
              <a:off x="1923898" y="4934010"/>
              <a:ext cx="428180" cy="1427333"/>
            </a:xfrm>
            <a:prstGeom prst="rect">
              <a:avLst/>
            </a:prstGeom>
            <a:solidFill>
              <a:srgbClr val="FF996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pPr>
              <a:endParaRPr lang="fr-FR" sz="1500" b="1">
                <a:solidFill>
                  <a:srgbClr val="FFFFFF"/>
                </a:solidFill>
                <a:latin typeface="+mn-lt"/>
                <a:ea typeface="MS Mincho" pitchFamily="49" charset="-128"/>
              </a:endParaRPr>
            </a:p>
          </p:txBody>
        </p:sp>
        <p:sp>
          <p:nvSpPr>
            <p:cNvPr id="66" name="Rectangle 40"/>
            <p:cNvSpPr>
              <a:spLocks noChangeArrowheads="1"/>
            </p:cNvSpPr>
            <p:nvPr/>
          </p:nvSpPr>
          <p:spPr bwMode="auto">
            <a:xfrm>
              <a:off x="3266161" y="6042891"/>
              <a:ext cx="99386" cy="215444"/>
            </a:xfrm>
            <a:prstGeom prst="rect">
              <a:avLst/>
            </a:prstGeom>
            <a:noFill/>
            <a:ln w="9525">
              <a:noFill/>
              <a:miter lim="800000"/>
              <a:headEnd/>
              <a:tailEnd/>
            </a:ln>
          </p:spPr>
          <p:txBody>
            <a:bodyPr wrap="none" lIns="0" tIns="0" rIns="0" bIns="0">
              <a:spAutoFit/>
            </a:bodyPr>
            <a:lstStyle/>
            <a:p>
              <a:pPr algn="ctr"/>
              <a:r>
                <a:rPr lang="fr-FR" sz="1400" b="1"/>
                <a:t>3</a:t>
              </a:r>
            </a:p>
          </p:txBody>
        </p:sp>
        <p:sp>
          <p:nvSpPr>
            <p:cNvPr id="67" name="Rectangle 43"/>
            <p:cNvSpPr>
              <a:spLocks noChangeArrowheads="1"/>
            </p:cNvSpPr>
            <p:nvPr/>
          </p:nvSpPr>
          <p:spPr bwMode="auto">
            <a:xfrm>
              <a:off x="3685512" y="6042891"/>
              <a:ext cx="99387" cy="215444"/>
            </a:xfrm>
            <a:prstGeom prst="rect">
              <a:avLst/>
            </a:prstGeom>
            <a:noFill/>
            <a:ln w="9525">
              <a:noFill/>
              <a:miter lim="800000"/>
              <a:headEnd/>
              <a:tailEnd/>
            </a:ln>
          </p:spPr>
          <p:txBody>
            <a:bodyPr wrap="none" lIns="0" tIns="0" rIns="0" bIns="0">
              <a:spAutoFit/>
            </a:bodyPr>
            <a:lstStyle/>
            <a:p>
              <a:pPr algn="ctr"/>
              <a:r>
                <a:rPr lang="fr-FR" sz="1400" b="1"/>
                <a:t>3</a:t>
              </a:r>
              <a:endParaRPr lang="fr-FR"/>
            </a:p>
          </p:txBody>
        </p:sp>
        <p:sp>
          <p:nvSpPr>
            <p:cNvPr id="68" name="Freeform 15"/>
            <p:cNvSpPr>
              <a:spLocks/>
            </p:cNvSpPr>
            <p:nvPr/>
          </p:nvSpPr>
          <p:spPr bwMode="auto">
            <a:xfrm>
              <a:off x="3073118" y="6284264"/>
              <a:ext cx="428180" cy="77078"/>
            </a:xfrm>
            <a:custGeom>
              <a:avLst/>
              <a:gdLst>
                <a:gd name="T0" fmla="*/ 415 w 415"/>
                <a:gd name="T1" fmla="*/ 0 h 2575"/>
                <a:gd name="T2" fmla="*/ 0 w 415"/>
                <a:gd name="T3" fmla="*/ 0 h 2575"/>
                <a:gd name="T4" fmla="*/ 0 w 415"/>
                <a:gd name="T5" fmla="*/ 2575 h 2575"/>
                <a:gd name="T6" fmla="*/ 415 w 415"/>
                <a:gd name="T7" fmla="*/ 2575 h 2575"/>
                <a:gd name="T8" fmla="*/ 415 w 415"/>
                <a:gd name="T9" fmla="*/ 0 h 2575"/>
                <a:gd name="T10" fmla="*/ 415 w 415"/>
                <a:gd name="T11" fmla="*/ 0 h 2575"/>
              </a:gdLst>
              <a:ahLst/>
              <a:cxnLst>
                <a:cxn ang="0">
                  <a:pos x="T0" y="T1"/>
                </a:cxn>
                <a:cxn ang="0">
                  <a:pos x="T2" y="T3"/>
                </a:cxn>
                <a:cxn ang="0">
                  <a:pos x="T4" y="T5"/>
                </a:cxn>
                <a:cxn ang="0">
                  <a:pos x="T6" y="T7"/>
                </a:cxn>
                <a:cxn ang="0">
                  <a:pos x="T8" y="T9"/>
                </a:cxn>
                <a:cxn ang="0">
                  <a:pos x="T10" y="T11"/>
                </a:cxn>
              </a:cxnLst>
              <a:rect l="0" t="0" r="r" b="b"/>
              <a:pathLst>
                <a:path w="415" h="2575">
                  <a:moveTo>
                    <a:pt x="415" y="0"/>
                  </a:moveTo>
                  <a:lnTo>
                    <a:pt x="0" y="0"/>
                  </a:lnTo>
                  <a:lnTo>
                    <a:pt x="0" y="2575"/>
                  </a:lnTo>
                  <a:lnTo>
                    <a:pt x="415" y="2575"/>
                  </a:lnTo>
                  <a:lnTo>
                    <a:pt x="415" y="0"/>
                  </a:lnTo>
                  <a:lnTo>
                    <a:pt x="415" y="0"/>
                  </a:lnTo>
                  <a:close/>
                </a:path>
              </a:pathLst>
            </a:custGeom>
            <a:solidFill>
              <a:srgbClr val="FF996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pPr>
              <a:endParaRPr lang="fr-FR" sz="1500" b="1">
                <a:solidFill>
                  <a:srgbClr val="FFFFFF"/>
                </a:solidFill>
                <a:latin typeface="+mn-lt"/>
                <a:ea typeface="MS Mincho" pitchFamily="49" charset="-128"/>
              </a:endParaRPr>
            </a:p>
          </p:txBody>
        </p:sp>
        <p:sp>
          <p:nvSpPr>
            <p:cNvPr id="69" name="Freeform 16"/>
            <p:cNvSpPr>
              <a:spLocks/>
            </p:cNvSpPr>
            <p:nvPr/>
          </p:nvSpPr>
          <p:spPr bwMode="auto">
            <a:xfrm>
              <a:off x="3526060" y="6284263"/>
              <a:ext cx="429212" cy="77080"/>
            </a:xfrm>
            <a:custGeom>
              <a:avLst/>
              <a:gdLst>
                <a:gd name="T0" fmla="*/ 416 w 416"/>
                <a:gd name="T1" fmla="*/ 2463 h 2463"/>
                <a:gd name="T2" fmla="*/ 416 w 416"/>
                <a:gd name="T3" fmla="*/ 0 h 2463"/>
                <a:gd name="T4" fmla="*/ 0 w 416"/>
                <a:gd name="T5" fmla="*/ 0 h 2463"/>
                <a:gd name="T6" fmla="*/ 0 w 416"/>
                <a:gd name="T7" fmla="*/ 2463 h 2463"/>
                <a:gd name="T8" fmla="*/ 416 w 416"/>
                <a:gd name="T9" fmla="*/ 2463 h 2463"/>
                <a:gd name="T10" fmla="*/ 416 w 416"/>
                <a:gd name="T11" fmla="*/ 2463 h 2463"/>
              </a:gdLst>
              <a:ahLst/>
              <a:cxnLst>
                <a:cxn ang="0">
                  <a:pos x="T0" y="T1"/>
                </a:cxn>
                <a:cxn ang="0">
                  <a:pos x="T2" y="T3"/>
                </a:cxn>
                <a:cxn ang="0">
                  <a:pos x="T4" y="T5"/>
                </a:cxn>
                <a:cxn ang="0">
                  <a:pos x="T6" y="T7"/>
                </a:cxn>
                <a:cxn ang="0">
                  <a:pos x="T8" y="T9"/>
                </a:cxn>
                <a:cxn ang="0">
                  <a:pos x="T10" y="T11"/>
                </a:cxn>
              </a:cxnLst>
              <a:rect l="0" t="0" r="r" b="b"/>
              <a:pathLst>
                <a:path w="416" h="2463">
                  <a:moveTo>
                    <a:pt x="416" y="2463"/>
                  </a:moveTo>
                  <a:lnTo>
                    <a:pt x="416" y="0"/>
                  </a:lnTo>
                  <a:lnTo>
                    <a:pt x="0" y="0"/>
                  </a:lnTo>
                  <a:lnTo>
                    <a:pt x="0" y="2463"/>
                  </a:lnTo>
                  <a:lnTo>
                    <a:pt x="416" y="2463"/>
                  </a:lnTo>
                  <a:lnTo>
                    <a:pt x="416" y="2463"/>
                  </a:lnTo>
                  <a:close/>
                </a:path>
              </a:pathLst>
            </a:custGeom>
            <a:solidFill>
              <a:srgbClr val="92D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pPr>
              <a:endParaRPr lang="fr-FR" sz="1500" b="1">
                <a:solidFill>
                  <a:srgbClr val="FFFFFF"/>
                </a:solidFill>
                <a:latin typeface="+mn-lt"/>
                <a:ea typeface="MS Mincho" pitchFamily="49" charset="-128"/>
              </a:endParaRPr>
            </a:p>
          </p:txBody>
        </p:sp>
        <p:sp>
          <p:nvSpPr>
            <p:cNvPr id="70" name="Rectangle 40"/>
            <p:cNvSpPr>
              <a:spLocks noChangeArrowheads="1"/>
            </p:cNvSpPr>
            <p:nvPr/>
          </p:nvSpPr>
          <p:spPr bwMode="auto">
            <a:xfrm>
              <a:off x="2040912" y="4697939"/>
              <a:ext cx="198773" cy="215444"/>
            </a:xfrm>
            <a:prstGeom prst="rect">
              <a:avLst/>
            </a:prstGeom>
            <a:noFill/>
            <a:ln w="9525">
              <a:noFill/>
              <a:miter lim="800000"/>
              <a:headEnd/>
              <a:tailEnd/>
            </a:ln>
          </p:spPr>
          <p:txBody>
            <a:bodyPr wrap="none" lIns="0" tIns="0" rIns="0" bIns="0">
              <a:spAutoFit/>
            </a:bodyPr>
            <a:lstStyle/>
            <a:p>
              <a:pPr algn="ctr"/>
              <a:r>
                <a:rPr lang="fr-FR" sz="1400" b="1"/>
                <a:t>96</a:t>
              </a:r>
            </a:p>
          </p:txBody>
        </p:sp>
        <p:sp>
          <p:nvSpPr>
            <p:cNvPr id="71" name="Rectangle 43"/>
            <p:cNvSpPr>
              <a:spLocks noChangeArrowheads="1"/>
            </p:cNvSpPr>
            <p:nvPr/>
          </p:nvSpPr>
          <p:spPr bwMode="auto">
            <a:xfrm>
              <a:off x="2493648" y="4743101"/>
              <a:ext cx="198773" cy="215444"/>
            </a:xfrm>
            <a:prstGeom prst="rect">
              <a:avLst/>
            </a:prstGeom>
            <a:noFill/>
            <a:ln w="9525">
              <a:noFill/>
              <a:miter lim="800000"/>
              <a:headEnd/>
              <a:tailEnd/>
            </a:ln>
          </p:spPr>
          <p:txBody>
            <a:bodyPr wrap="none" lIns="0" tIns="0" rIns="0" bIns="0">
              <a:spAutoFit/>
            </a:bodyPr>
            <a:lstStyle/>
            <a:p>
              <a:pPr algn="ctr"/>
              <a:r>
                <a:rPr lang="fr-FR" sz="1400" b="1"/>
                <a:t>95</a:t>
              </a:r>
              <a:endParaRPr lang="fr-FR"/>
            </a:p>
          </p:txBody>
        </p:sp>
      </p:grpSp>
      <p:sp>
        <p:nvSpPr>
          <p:cNvPr id="72" name="Rectangle 43"/>
          <p:cNvSpPr>
            <a:spLocks noChangeArrowheads="1"/>
          </p:cNvSpPr>
          <p:nvPr/>
        </p:nvSpPr>
        <p:spPr bwMode="auto">
          <a:xfrm>
            <a:off x="937508" y="4252248"/>
            <a:ext cx="2520626" cy="369332"/>
          </a:xfrm>
          <a:prstGeom prst="rect">
            <a:avLst/>
          </a:prstGeom>
          <a:noFill/>
          <a:ln w="9525">
            <a:noFill/>
            <a:miter lim="800000"/>
            <a:headEnd/>
            <a:tailEnd/>
          </a:ln>
        </p:spPr>
        <p:txBody>
          <a:bodyPr wrap="none" lIns="0" tIns="0" rIns="0" bIns="0">
            <a:spAutoFit/>
          </a:bodyPr>
          <a:lstStyle/>
          <a:p>
            <a:pPr algn="ctr"/>
            <a:r>
              <a:rPr lang="fr-FR" b="1">
                <a:solidFill>
                  <a:srgbClr val="0070C0"/>
                </a:solidFill>
                <a:latin typeface="Calibri" panose="020F0502020204030204" pitchFamily="34" charset="0"/>
                <a:cs typeface="Calibri" panose="020F0502020204030204" pitchFamily="34" charset="0"/>
              </a:rPr>
              <a:t>Résultats à S48 (</a:t>
            </a:r>
            <a:r>
              <a:rPr lang="fr-FR" b="1" err="1">
                <a:solidFill>
                  <a:srgbClr val="0070C0"/>
                </a:solidFill>
                <a:latin typeface="Calibri" panose="020F0502020204030204" pitchFamily="34" charset="0"/>
                <a:cs typeface="Calibri" panose="020F0502020204030204" pitchFamily="34" charset="0"/>
              </a:rPr>
              <a:t>Snapshot</a:t>
            </a:r>
            <a:r>
              <a:rPr lang="fr-FR" b="1">
                <a:solidFill>
                  <a:srgbClr val="0070C0"/>
                </a:solidFill>
                <a:latin typeface="Calibri" panose="020F0502020204030204" pitchFamily="34" charset="0"/>
                <a:cs typeface="Calibri" panose="020F0502020204030204" pitchFamily="34" charset="0"/>
              </a:rPr>
              <a:t>)</a:t>
            </a:r>
            <a:endParaRPr lang="fr-FR" sz="2400">
              <a:solidFill>
                <a:srgbClr val="0070C0"/>
              </a:solidFill>
              <a:latin typeface="Calibri" panose="020F0502020204030204" pitchFamily="34" charset="0"/>
              <a:cs typeface="Calibri" panose="020F0502020204030204" pitchFamily="34" charset="0"/>
            </a:endParaRPr>
          </a:p>
        </p:txBody>
      </p:sp>
      <p:sp>
        <p:nvSpPr>
          <p:cNvPr id="60" name="ZoneTexte 59">
            <a:extLst>
              <a:ext uri="{FF2B5EF4-FFF2-40B4-BE49-F238E27FC236}">
                <a16:creationId xmlns:a16="http://schemas.microsoft.com/office/drawing/2014/main" id="{1A52783B-164F-45A0-AEF7-EEDC513217B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109</a:t>
            </a:r>
          </a:p>
        </p:txBody>
      </p:sp>
    </p:spTree>
    <p:extLst>
      <p:ext uri="{BB962C8B-B14F-4D97-AF65-F5344CB8AC3E}">
        <p14:creationId xmlns:p14="http://schemas.microsoft.com/office/powerpoint/2010/main" val="239788982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Efficacité, tolérance et PK de FTC/TAF </a:t>
            </a:r>
            <a:br>
              <a:rPr lang="fr-FR" dirty="0"/>
            </a:br>
            <a:r>
              <a:rPr lang="fr-FR" dirty="0"/>
              <a:t>chez des adolescents VIH+ (1)</a:t>
            </a:r>
          </a:p>
        </p:txBody>
      </p:sp>
      <p:sp>
        <p:nvSpPr>
          <p:cNvPr id="5123" name="Rectangle 3"/>
          <p:cNvSpPr>
            <a:spLocks noGrp="1" noChangeArrowheads="1"/>
          </p:cNvSpPr>
          <p:nvPr>
            <p:ph idx="1"/>
          </p:nvPr>
        </p:nvSpPr>
        <p:spPr>
          <a:xfrm>
            <a:off x="457200" y="1341438"/>
            <a:ext cx="8507413" cy="5069522"/>
          </a:xfrm>
        </p:spPr>
        <p:txBody>
          <a:bodyPr/>
          <a:lstStyle/>
          <a:p>
            <a:pPr eaLnBrk="1" hangingPunct="1"/>
            <a:r>
              <a:rPr lang="fr-FR" sz="1600" b="1" dirty="0"/>
              <a:t>Objectifs : </a:t>
            </a:r>
            <a:r>
              <a:rPr lang="fr-FR" sz="1600" dirty="0"/>
              <a:t>déterminer les PK plasma de FTC, TAF et TFV chez des adolescents VIH+ virologiquement contrôlés et recevant FTC/TAF dans leur traitement ARV</a:t>
            </a:r>
          </a:p>
          <a:p>
            <a:pPr eaLnBrk="1" hangingPunct="1"/>
            <a:endParaRPr lang="fr-FR" sz="1600" dirty="0"/>
          </a:p>
          <a:p>
            <a:pPr eaLnBrk="1" hangingPunct="1"/>
            <a:r>
              <a:rPr lang="fr-FR" sz="1600" b="1" dirty="0"/>
              <a:t>Méthode</a:t>
            </a:r>
          </a:p>
          <a:p>
            <a:pPr lvl="1" eaLnBrk="1" hangingPunct="1"/>
            <a:r>
              <a:rPr lang="fr-FR" sz="1600" dirty="0"/>
              <a:t>Etude de phase 2/3, ouverte, multicentrique, mono-bras </a:t>
            </a:r>
            <a:r>
              <a:rPr lang="is-IS" sz="1600" dirty="0"/>
              <a:t>(NCT02285114)</a:t>
            </a:r>
          </a:p>
          <a:p>
            <a:pPr lvl="1" eaLnBrk="1" hangingPunct="1"/>
            <a:r>
              <a:rPr lang="is-IS" sz="1600" dirty="0"/>
              <a:t>CV &lt; 50 c/ml depuis </a:t>
            </a:r>
            <a:r>
              <a:rPr lang="is-IS" sz="1600" u="sng" dirty="0"/>
              <a:t>&gt;</a:t>
            </a:r>
            <a:r>
              <a:rPr lang="is-IS" sz="1600" dirty="0"/>
              <a:t> 6 mois sous traitement stable avec 2 INTI </a:t>
            </a:r>
            <a:r>
              <a:rPr lang="fr-FR" sz="1600" dirty="0"/>
              <a:t>+ 3</a:t>
            </a:r>
            <a:r>
              <a:rPr lang="fr-FR" sz="1600" baseline="30000" dirty="0"/>
              <a:t>ème</a:t>
            </a:r>
            <a:r>
              <a:rPr lang="fr-FR" sz="1600" dirty="0"/>
              <a:t> agent</a:t>
            </a:r>
          </a:p>
          <a:p>
            <a:pPr lvl="1" eaLnBrk="1" hangingPunct="1"/>
            <a:r>
              <a:rPr lang="fr-FR" sz="1600" dirty="0"/>
              <a:t>CD4 </a:t>
            </a:r>
            <a:r>
              <a:rPr lang="fr-FR" sz="1600" u="sng" dirty="0"/>
              <a:t>&gt;</a:t>
            </a:r>
            <a:r>
              <a:rPr lang="fr-FR" sz="1600" dirty="0"/>
              <a:t> 200/mm</a:t>
            </a:r>
            <a:r>
              <a:rPr lang="fr-FR" sz="1600" baseline="30000" dirty="0"/>
              <a:t>3</a:t>
            </a:r>
          </a:p>
          <a:p>
            <a:pPr lvl="1" eaLnBrk="1" hangingPunct="1"/>
            <a:r>
              <a:rPr lang="fr-FR" sz="1600" dirty="0"/>
              <a:t>Fonction rénale </a:t>
            </a:r>
            <a:r>
              <a:rPr lang="fr-FR" sz="1600" dirty="0" err="1"/>
              <a:t>DFGe</a:t>
            </a:r>
            <a:r>
              <a:rPr lang="fr-FR" sz="1600" dirty="0"/>
              <a:t> </a:t>
            </a:r>
            <a:r>
              <a:rPr lang="fr-FR" sz="1600" u="sng" dirty="0"/>
              <a:t>&gt;</a:t>
            </a:r>
            <a:r>
              <a:rPr lang="fr-FR" sz="1600" dirty="0"/>
              <a:t> 90 ml/min/1,73 m</a:t>
            </a:r>
            <a:r>
              <a:rPr lang="fr-FR" sz="1600" baseline="30000" dirty="0"/>
              <a:t>2</a:t>
            </a:r>
          </a:p>
          <a:p>
            <a:pPr lvl="1" eaLnBrk="1" hangingPunct="1"/>
            <a:r>
              <a:rPr lang="fr-FR" sz="1600" dirty="0"/>
              <a:t>Dose de TAF de 10 mg avec booster et 25 mg sans booster</a:t>
            </a:r>
          </a:p>
          <a:p>
            <a:pPr lvl="1" eaLnBrk="1" hangingPunct="1"/>
            <a:r>
              <a:rPr lang="fr-FR" sz="1600" b="1" dirty="0"/>
              <a:t>Caractéristiques des 28 adolescents à J0 (médiane) : </a:t>
            </a:r>
            <a:r>
              <a:rPr lang="fr-FR" sz="1600" dirty="0"/>
              <a:t>âge 14 ans (extrêmes = 12-17), poids 45,3 kg ; 16 garçons, CV &lt; 50 c/ml (n = 27) ; CD4 = 909 /mm</a:t>
            </a:r>
            <a:r>
              <a:rPr lang="fr-FR" sz="1600" baseline="30000" dirty="0"/>
              <a:t>3</a:t>
            </a:r>
            <a:r>
              <a:rPr lang="fr-FR" sz="1600" dirty="0"/>
              <a:t> ; </a:t>
            </a:r>
            <a:br>
              <a:rPr lang="fr-FR" sz="1600" dirty="0"/>
            </a:br>
            <a:r>
              <a:rPr lang="fr-FR" sz="1600" dirty="0" err="1"/>
              <a:t>DFGe</a:t>
            </a:r>
            <a:r>
              <a:rPr lang="fr-FR" sz="1600" dirty="0"/>
              <a:t> = 157 ml/min/1,73 m</a:t>
            </a:r>
            <a:r>
              <a:rPr lang="fr-FR" sz="1600" baseline="30000" dirty="0"/>
              <a:t>2</a:t>
            </a:r>
            <a:r>
              <a:rPr lang="fr-FR" sz="1600" dirty="0"/>
              <a:t>, transmission : verticale (n = 24), hétérosexuelle (n = 3) </a:t>
            </a:r>
            <a:br>
              <a:rPr lang="fr-FR" sz="1600" dirty="0"/>
            </a:br>
            <a:r>
              <a:rPr lang="fr-FR" sz="1600" dirty="0"/>
              <a:t>et inconnue (n = 2)</a:t>
            </a:r>
          </a:p>
          <a:p>
            <a:pPr lvl="1" eaLnBrk="1" hangingPunct="1"/>
            <a:r>
              <a:rPr lang="fr-FR" sz="1600" dirty="0"/>
              <a:t>Evaluation de l’efficacité et de la tolérance (EI cliniques, biologiques et DMO)</a:t>
            </a:r>
          </a:p>
          <a:p>
            <a:pPr lvl="1" eaLnBrk="1" hangingPunct="1"/>
            <a:r>
              <a:rPr lang="fr-FR" sz="1600" dirty="0"/>
              <a:t>Paramètres PK plasma à l’état d’équilibre chez 24 participants pour FTC, TAF </a:t>
            </a:r>
            <a:br>
              <a:rPr lang="fr-FR" sz="1600" dirty="0"/>
            </a:br>
            <a:r>
              <a:rPr lang="fr-FR" sz="1600" dirty="0"/>
              <a:t>et TFV et comparaison à des données historiques adultes</a:t>
            </a:r>
            <a:br>
              <a:rPr lang="fr-FR" sz="1600" dirty="0"/>
            </a:br>
            <a:endParaRPr lang="fr-FR" sz="1600" dirty="0"/>
          </a:p>
          <a:p>
            <a:pPr eaLnBrk="1" hangingPunct="1"/>
            <a:r>
              <a:rPr lang="fr-FR" sz="1600" b="1" dirty="0"/>
              <a:t>Résultats à S24</a:t>
            </a:r>
          </a:p>
          <a:p>
            <a:pPr lvl="1" eaLnBrk="1" hangingPunct="1"/>
            <a:r>
              <a:rPr lang="fr-FR" sz="1600" b="1" dirty="0"/>
              <a:t>Tolérance : </a:t>
            </a:r>
            <a:r>
              <a:rPr lang="fr-FR" sz="1600" dirty="0"/>
              <a:t>24 événements indésirables notifiés dont 3 grade 3/4, 5 reliés </a:t>
            </a:r>
            <a:br>
              <a:rPr lang="fr-FR" sz="1600" dirty="0"/>
            </a:br>
            <a:r>
              <a:rPr lang="fr-FR" sz="1600" dirty="0"/>
              <a:t>au traitement de l’étude, 2 sévères et aucun arrêt ou décès </a:t>
            </a:r>
          </a:p>
          <a:p>
            <a:pPr lvl="1" eaLnBrk="1" hangingPunct="1"/>
            <a:r>
              <a:rPr lang="fr-FR" sz="1600" b="1" dirty="0"/>
              <a:t>Efficacité</a:t>
            </a:r>
            <a:r>
              <a:rPr lang="fr-FR" sz="1600" dirty="0"/>
              <a:t> : CV &lt; 50 c/ml : 26/28 (92,9 %) 1 adolescent avec CV &gt; 50 c/ml </a:t>
            </a:r>
          </a:p>
          <a:p>
            <a:pPr lvl="1" eaLnBrk="1" hangingPunct="1"/>
            <a:endParaRPr lang="fr-FR" sz="1600" dirty="0"/>
          </a:p>
          <a:p>
            <a:pPr lvl="1" eaLnBrk="1" hangingPunct="1"/>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Chen J, CROI 2018, Abs. 843</a:t>
            </a:r>
          </a:p>
        </p:txBody>
      </p:sp>
      <p:sp>
        <p:nvSpPr>
          <p:cNvPr id="6" name="ZoneTexte 5">
            <a:extLst>
              <a:ext uri="{FF2B5EF4-FFF2-40B4-BE49-F238E27FC236}">
                <a16:creationId xmlns:a16="http://schemas.microsoft.com/office/drawing/2014/main" id="{B5378322-89E0-41A1-A6F1-7FFF892864F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110</a:t>
            </a:r>
          </a:p>
        </p:txBody>
      </p:sp>
    </p:spTree>
    <p:extLst>
      <p:ext uri="{BB962C8B-B14F-4D97-AF65-F5344CB8AC3E}">
        <p14:creationId xmlns:p14="http://schemas.microsoft.com/office/powerpoint/2010/main" val="167491587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Efficacité, tolérance et PK de FTC/TAF </a:t>
            </a:r>
            <a:br>
              <a:rPr lang="fr-FR" dirty="0"/>
            </a:br>
            <a:r>
              <a:rPr lang="fr-FR" dirty="0"/>
              <a:t>chez des adolescents VIH+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Chen J, CROI 2018, Abs. 843</a:t>
            </a:r>
          </a:p>
        </p:txBody>
      </p:sp>
      <p:sp>
        <p:nvSpPr>
          <p:cNvPr id="7" name="Text Box 2"/>
          <p:cNvSpPr txBox="1">
            <a:spLocks noChangeArrowheads="1"/>
          </p:cNvSpPr>
          <p:nvPr/>
        </p:nvSpPr>
        <p:spPr bwMode="auto">
          <a:xfrm>
            <a:off x="901700" y="1226228"/>
            <a:ext cx="7658100"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Paramètres PK moyens de TAF et TFV indépendamment du 3</a:t>
            </a:r>
            <a:r>
              <a:rPr lang="fr-FR" b="1" baseline="30000" dirty="0">
                <a:solidFill>
                  <a:srgbClr val="0070C0"/>
                </a:solidFill>
                <a:latin typeface="Calibri" pitchFamily="34" charset="0"/>
                <a:ea typeface="ＭＳ Ｐゴシック" pitchFamily="34" charset="-128"/>
              </a:rPr>
              <a:t>ème</a:t>
            </a:r>
            <a:r>
              <a:rPr lang="fr-FR" b="1" dirty="0">
                <a:solidFill>
                  <a:srgbClr val="0070C0"/>
                </a:solidFill>
                <a:latin typeface="Calibri" pitchFamily="34" charset="0"/>
                <a:ea typeface="ＭＳ Ｐゴシック" pitchFamily="34" charset="-128"/>
              </a:rPr>
              <a:t> agent (CV %)</a:t>
            </a:r>
          </a:p>
        </p:txBody>
      </p:sp>
      <p:graphicFrame>
        <p:nvGraphicFramePr>
          <p:cNvPr id="8" name="Tableau 7"/>
          <p:cNvGraphicFramePr>
            <a:graphicFrameLocks noGrp="1"/>
          </p:cNvGraphicFramePr>
          <p:nvPr>
            <p:extLst/>
          </p:nvPr>
        </p:nvGraphicFramePr>
        <p:xfrm>
          <a:off x="691285" y="1637142"/>
          <a:ext cx="7962902" cy="1463040"/>
        </p:xfrm>
        <a:graphic>
          <a:graphicData uri="http://schemas.openxmlformats.org/drawingml/2006/table">
            <a:tbl>
              <a:tblPr firstRow="1" bandRow="1">
                <a:tableStyleId>{5C22544A-7EE6-4342-B048-85BDC9FD1C3A}</a:tableStyleId>
              </a:tblPr>
              <a:tblGrid>
                <a:gridCol w="597281">
                  <a:extLst>
                    <a:ext uri="{9D8B030D-6E8A-4147-A177-3AD203B41FA5}">
                      <a16:colId xmlns:a16="http://schemas.microsoft.com/office/drawing/2014/main" val="20004"/>
                    </a:ext>
                  </a:extLst>
                </a:gridCol>
                <a:gridCol w="1965961">
                  <a:extLst>
                    <a:ext uri="{9D8B030D-6E8A-4147-A177-3AD203B41FA5}">
                      <a16:colId xmlns:a16="http://schemas.microsoft.com/office/drawing/2014/main" val="20001"/>
                    </a:ext>
                  </a:extLst>
                </a:gridCol>
                <a:gridCol w="585216">
                  <a:extLst>
                    <a:ext uri="{9D8B030D-6E8A-4147-A177-3AD203B41FA5}">
                      <a16:colId xmlns:a16="http://schemas.microsoft.com/office/drawing/2014/main" val="20005"/>
                    </a:ext>
                  </a:extLst>
                </a:gridCol>
                <a:gridCol w="1472184">
                  <a:extLst>
                    <a:ext uri="{9D8B030D-6E8A-4147-A177-3AD203B41FA5}">
                      <a16:colId xmlns:a16="http://schemas.microsoft.com/office/drawing/2014/main" val="20003"/>
                    </a:ext>
                  </a:extLst>
                </a:gridCol>
                <a:gridCol w="557784">
                  <a:extLst>
                    <a:ext uri="{9D8B030D-6E8A-4147-A177-3AD203B41FA5}">
                      <a16:colId xmlns:a16="http://schemas.microsoft.com/office/drawing/2014/main" val="20006"/>
                    </a:ext>
                  </a:extLst>
                </a:gridCol>
                <a:gridCol w="1472184">
                  <a:extLst>
                    <a:ext uri="{9D8B030D-6E8A-4147-A177-3AD203B41FA5}">
                      <a16:colId xmlns:a16="http://schemas.microsoft.com/office/drawing/2014/main" val="20007"/>
                    </a:ext>
                  </a:extLst>
                </a:gridCol>
                <a:gridCol w="1312292">
                  <a:extLst>
                    <a:ext uri="{9D8B030D-6E8A-4147-A177-3AD203B41FA5}">
                      <a16:colId xmlns:a16="http://schemas.microsoft.com/office/drawing/2014/main" val="20008"/>
                    </a:ext>
                  </a:extLst>
                </a:gridCol>
              </a:tblGrid>
              <a:tr h="118010">
                <a:tc rowSpan="2" grid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Dose TAF</a:t>
                      </a:r>
                    </a:p>
                  </a:txBody>
                  <a:tcPr anchor="ctr" horzOverflow="overflow"/>
                </a:tc>
                <a:tc rowSpan="2"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tc grid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Adolescent</a:t>
                      </a:r>
                    </a:p>
                  </a:txBody>
                  <a:tcPr anchor="ctr" horzOverflow="overflow">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txBody>
                  <a:tcPr anchor="ctr" horzOverflow="overflow">
                    <a:lnB w="12700" cap="flat" cmpd="sng" algn="ctr">
                      <a:solidFill>
                        <a:schemeClr val="bg1"/>
                      </a:solidFill>
                      <a:prstDash val="solid"/>
                      <a:round/>
                      <a:headEnd type="none" w="med" len="med"/>
                      <a:tailEnd type="none" w="med" len="med"/>
                    </a:lnB>
                  </a:tcPr>
                </a:tc>
                <a:tc grid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Adulte</a:t>
                      </a:r>
                    </a:p>
                  </a:txBody>
                  <a:tcPr anchor="ctr" horzOverflow="overflow">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txBody>
                  <a:tcPr anchor="ctr" horzOverflow="overflow">
                    <a:lnB w="12700" cap="flat" cmpd="sng" algn="ctr">
                      <a:solidFill>
                        <a:schemeClr val="bg1"/>
                      </a:solidFill>
                      <a:prstDash val="solid"/>
                      <a:round/>
                      <a:headEnd type="none" w="med" len="med"/>
                      <a:tailEnd type="none" w="med" len="med"/>
                    </a:lnB>
                  </a:tcPr>
                </a:tc>
                <a:tc row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RMG, %</a:t>
                      </a:r>
                      <a:br>
                        <a:rPr kumimoji="0" lang="fr-FR" sz="1200" b="1" i="0" u="none" strike="noStrike" cap="none" normalizeH="0" baseline="0" dirty="0">
                          <a:ln>
                            <a:noFill/>
                          </a:ln>
                          <a:solidFill>
                            <a:srgbClr val="000066"/>
                          </a:solidFill>
                          <a:effectLst/>
                          <a:latin typeface="Arial" charset="0"/>
                        </a:rPr>
                      </a:br>
                      <a:r>
                        <a:rPr kumimoji="0" lang="fr-FR" sz="1200" b="1" i="0" u="none" strike="noStrike" cap="none" normalizeH="0" baseline="0" dirty="0">
                          <a:ln>
                            <a:noFill/>
                          </a:ln>
                          <a:solidFill>
                            <a:srgbClr val="000066"/>
                          </a:solidFill>
                          <a:effectLst/>
                          <a:latin typeface="Arial" charset="0"/>
                        </a:rPr>
                        <a:t>(IC 90 %)</a:t>
                      </a:r>
                    </a:p>
                  </a:txBody>
                  <a:tcPr anchor="ctr" horzOverflow="overflow"/>
                </a:tc>
                <a:extLst>
                  <a:ext uri="{0D108BD9-81ED-4DB2-BD59-A6C34878D82A}">
                    <a16:rowId xmlns:a16="http://schemas.microsoft.com/office/drawing/2014/main" val="10006"/>
                  </a:ext>
                </a:extLst>
              </a:tr>
              <a:tr h="118010">
                <a:tc gridSpan="2" v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0" i="0" u="none" strike="noStrike" kern="1200" cap="none" normalizeH="0" baseline="0" dirty="0">
                        <a:ln>
                          <a:noFill/>
                        </a:ln>
                        <a:solidFill>
                          <a:srgbClr val="000066"/>
                        </a:solidFill>
                        <a:effectLst/>
                        <a:latin typeface="Arial" charset="0"/>
                        <a:ea typeface="+mn-ea"/>
                        <a:cs typeface="+mn-cs"/>
                      </a:endParaRPr>
                    </a:p>
                  </a:txBody>
                  <a:tcPr anchor="ctr" horzOverflow="overflow">
                    <a:lnT w="12700" cap="flat" cmpd="sng" algn="ctr">
                      <a:solidFill>
                        <a:schemeClr val="bg1"/>
                      </a:solidFill>
                      <a:prstDash val="solid"/>
                      <a:round/>
                      <a:headEnd type="none" w="med" len="med"/>
                      <a:tailEnd type="none" w="med" len="med"/>
                    </a:lnT>
                    <a:solidFill>
                      <a:srgbClr val="BBE0E3"/>
                    </a:solidFill>
                  </a:tcPr>
                </a:tc>
                <a:tc hMerge="1" vMerge="1">
                  <a:txBody>
                    <a:bodyPr/>
                    <a:lstStyle/>
                    <a:p>
                      <a:endParaRPr lang="fr-FR"/>
                    </a:p>
                  </a:txBody>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kern="1200" cap="none" normalizeH="0" baseline="0" dirty="0">
                          <a:ln>
                            <a:noFill/>
                          </a:ln>
                          <a:solidFill>
                            <a:srgbClr val="000066"/>
                          </a:solidFill>
                          <a:effectLst/>
                          <a:latin typeface="Arial" charset="0"/>
                          <a:ea typeface="+mn-ea"/>
                          <a:cs typeface="+mn-cs"/>
                        </a:rPr>
                        <a:t>n</a:t>
                      </a:r>
                    </a:p>
                  </a:txBody>
                  <a:tcPr anchor="ctr" horzOverflow="overflow">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kern="1200" cap="none" normalizeH="0" baseline="0" dirty="0" err="1">
                          <a:ln>
                            <a:noFill/>
                          </a:ln>
                          <a:solidFill>
                            <a:srgbClr val="000066"/>
                          </a:solidFill>
                          <a:effectLst/>
                          <a:latin typeface="Arial" charset="0"/>
                          <a:ea typeface="+mn-ea"/>
                          <a:cs typeface="+mn-cs"/>
                        </a:rPr>
                        <a:t>ASC</a:t>
                      </a:r>
                      <a:r>
                        <a:rPr kumimoji="0" lang="fr-FR" sz="1200" b="1" i="0" u="none" strike="noStrike" kern="1200" cap="none" normalizeH="0" baseline="-25000" dirty="0" err="1">
                          <a:ln>
                            <a:noFill/>
                          </a:ln>
                          <a:solidFill>
                            <a:srgbClr val="000066"/>
                          </a:solidFill>
                          <a:effectLst/>
                          <a:latin typeface="Arial" charset="0"/>
                          <a:ea typeface="+mn-ea"/>
                          <a:cs typeface="+mn-cs"/>
                        </a:rPr>
                        <a:t>tau</a:t>
                      </a:r>
                      <a:r>
                        <a:rPr kumimoji="0" lang="fr-FR" sz="1200" b="1" i="0" u="none" strike="noStrike" kern="1200" cap="none" normalizeH="0" baseline="0" dirty="0">
                          <a:ln>
                            <a:noFill/>
                          </a:ln>
                          <a:solidFill>
                            <a:srgbClr val="000066"/>
                          </a:solidFill>
                          <a:effectLst/>
                          <a:latin typeface="Arial" charset="0"/>
                          <a:ea typeface="+mn-ea"/>
                          <a:cs typeface="+mn-cs"/>
                        </a:rPr>
                        <a:t> (</a:t>
                      </a:r>
                      <a:r>
                        <a:rPr kumimoji="0" lang="fr-FR" sz="1200" b="1" i="0" u="none" strike="noStrike" kern="1200" cap="none" normalizeH="0" baseline="0" dirty="0" err="1">
                          <a:ln>
                            <a:noFill/>
                          </a:ln>
                          <a:solidFill>
                            <a:srgbClr val="000066"/>
                          </a:solidFill>
                          <a:effectLst/>
                          <a:latin typeface="Arial" charset="0"/>
                          <a:ea typeface="+mn-ea"/>
                          <a:cs typeface="+mn-cs"/>
                        </a:rPr>
                        <a:t>h.ng</a:t>
                      </a:r>
                      <a:r>
                        <a:rPr kumimoji="0" lang="fr-FR" sz="1200" b="1" i="0" u="none" strike="noStrike" kern="1200" cap="none" normalizeH="0" baseline="0" dirty="0">
                          <a:ln>
                            <a:noFill/>
                          </a:ln>
                          <a:solidFill>
                            <a:srgbClr val="000066"/>
                          </a:solidFill>
                          <a:effectLst/>
                          <a:latin typeface="Arial" charset="0"/>
                          <a:ea typeface="+mn-ea"/>
                          <a:cs typeface="+mn-cs"/>
                        </a:rPr>
                        <a:t>/ml)</a:t>
                      </a:r>
                    </a:p>
                  </a:txBody>
                  <a:tcPr anchor="ctr" horzOverflow="overflow">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kern="1200" cap="none" normalizeH="0" baseline="0" dirty="0">
                          <a:ln>
                            <a:noFill/>
                          </a:ln>
                          <a:solidFill>
                            <a:srgbClr val="000066"/>
                          </a:solidFill>
                          <a:effectLst/>
                          <a:latin typeface="Arial" charset="0"/>
                          <a:ea typeface="+mn-ea"/>
                          <a:cs typeface="+mn-cs"/>
                        </a:rPr>
                        <a:t>n</a:t>
                      </a:r>
                    </a:p>
                  </a:txBody>
                  <a:tcPr anchor="ctr" horzOverflow="overflow">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defRPr/>
                      </a:pPr>
                      <a:r>
                        <a:rPr kumimoji="0" lang="fr-FR" sz="1200" b="1" i="0" u="none" strike="noStrike" kern="1200" cap="none" normalizeH="0" baseline="0" dirty="0" err="1">
                          <a:ln>
                            <a:noFill/>
                          </a:ln>
                          <a:solidFill>
                            <a:srgbClr val="000066"/>
                          </a:solidFill>
                          <a:effectLst/>
                          <a:latin typeface="Arial" charset="0"/>
                          <a:ea typeface="+mn-ea"/>
                          <a:cs typeface="+mn-cs"/>
                        </a:rPr>
                        <a:t>ASC</a:t>
                      </a:r>
                      <a:r>
                        <a:rPr kumimoji="0" lang="fr-FR" sz="1200" b="1" i="0" u="none" strike="noStrike" kern="1200" cap="none" normalizeH="0" baseline="-25000" dirty="0" err="1">
                          <a:ln>
                            <a:noFill/>
                          </a:ln>
                          <a:solidFill>
                            <a:srgbClr val="000066"/>
                          </a:solidFill>
                          <a:effectLst/>
                          <a:latin typeface="Arial" charset="0"/>
                          <a:ea typeface="+mn-ea"/>
                          <a:cs typeface="+mn-cs"/>
                        </a:rPr>
                        <a:t>tau</a:t>
                      </a:r>
                      <a:r>
                        <a:rPr kumimoji="0" lang="fr-FR" sz="1200" b="1" i="0" u="none" strike="noStrike" kern="1200" cap="none" normalizeH="0" baseline="0" dirty="0">
                          <a:ln>
                            <a:noFill/>
                          </a:ln>
                          <a:solidFill>
                            <a:srgbClr val="000066"/>
                          </a:solidFill>
                          <a:effectLst/>
                          <a:latin typeface="Arial" charset="0"/>
                          <a:ea typeface="+mn-ea"/>
                          <a:cs typeface="+mn-cs"/>
                        </a:rPr>
                        <a:t> (</a:t>
                      </a:r>
                      <a:r>
                        <a:rPr kumimoji="0" lang="fr-FR" sz="1200" b="1" i="0" u="none" strike="noStrike" kern="1200" cap="none" normalizeH="0" baseline="0" dirty="0" err="1">
                          <a:ln>
                            <a:noFill/>
                          </a:ln>
                          <a:solidFill>
                            <a:srgbClr val="000066"/>
                          </a:solidFill>
                          <a:effectLst/>
                          <a:latin typeface="Arial" charset="0"/>
                          <a:ea typeface="+mn-ea"/>
                          <a:cs typeface="+mn-cs"/>
                        </a:rPr>
                        <a:t>h.ng</a:t>
                      </a:r>
                      <a:r>
                        <a:rPr kumimoji="0" lang="fr-FR" sz="1200" b="1" i="0" u="none" strike="noStrike" kern="1200" cap="none" normalizeH="0" baseline="0" dirty="0">
                          <a:ln>
                            <a:noFill/>
                          </a:ln>
                          <a:solidFill>
                            <a:srgbClr val="000066"/>
                          </a:solidFill>
                          <a:effectLst/>
                          <a:latin typeface="Arial" charset="0"/>
                          <a:ea typeface="+mn-ea"/>
                          <a:cs typeface="+mn-cs"/>
                        </a:rPr>
                        <a:t>/ml)</a:t>
                      </a:r>
                    </a:p>
                  </a:txBody>
                  <a:tcPr anchor="ctr" horzOverflow="overflow">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v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kern="1200" cap="none" normalizeH="0" baseline="0" dirty="0">
                        <a:ln>
                          <a:noFill/>
                        </a:ln>
                        <a:solidFill>
                          <a:srgbClr val="000066"/>
                        </a:solidFill>
                        <a:effectLst/>
                        <a:latin typeface="Arial" charset="0"/>
                        <a:ea typeface="+mn-ea"/>
                        <a:cs typeface="+mn-cs"/>
                      </a:endParaRPr>
                    </a:p>
                  </a:txBody>
                  <a:tcPr anchor="ctr" horzOverflow="overflow">
                    <a:lnT w="12700" cap="flat" cmpd="sng" algn="ctr">
                      <a:solidFill>
                        <a:schemeClr val="bg1"/>
                      </a:solidFill>
                      <a:prstDash val="solid"/>
                      <a:round/>
                      <a:headEnd type="none" w="med" len="med"/>
                      <a:tailEnd type="none" w="med" len="med"/>
                    </a:lnT>
                    <a:solidFill>
                      <a:srgbClr val="BBE0E3"/>
                    </a:solidFill>
                  </a:tcPr>
                </a:tc>
                <a:extLst>
                  <a:ext uri="{0D108BD9-81ED-4DB2-BD59-A6C34878D82A}">
                    <a16:rowId xmlns:a16="http://schemas.microsoft.com/office/drawing/2014/main" val="10001"/>
                  </a:ext>
                </a:extLst>
              </a:tr>
              <a:tr h="118010">
                <a:tc row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TAF</a:t>
                      </a:r>
                    </a:p>
                  </a:txBody>
                  <a:tcPr anchor="ctr" horzOverflow="overflow"/>
                </a:tc>
                <a:tc>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FTC/TAF 200/25 mg</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9</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201 (41,8)</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161</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167 (32,7)</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117 (93,7 ; 147)</a:t>
                      </a:r>
                    </a:p>
                  </a:txBody>
                  <a:tcPr anchor="ctr" horzOverflow="overflow"/>
                </a:tc>
                <a:extLst>
                  <a:ext uri="{0D108BD9-81ED-4DB2-BD59-A6C34878D82A}">
                    <a16:rowId xmlns:a16="http://schemas.microsoft.com/office/drawing/2014/main" val="10002"/>
                  </a:ext>
                </a:extLst>
              </a:tr>
              <a:tr h="118010">
                <a:tc v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FTC/TAF 200/10 mg</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9</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140 (80,9)</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131</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101 (60,2)</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116 (72,2 ; 185)</a:t>
                      </a:r>
                    </a:p>
                  </a:txBody>
                  <a:tcPr anchor="ctr" horzOverflow="overflow"/>
                </a:tc>
                <a:extLst>
                  <a:ext uri="{0D108BD9-81ED-4DB2-BD59-A6C34878D82A}">
                    <a16:rowId xmlns:a16="http://schemas.microsoft.com/office/drawing/2014/main" val="10003"/>
                  </a:ext>
                </a:extLst>
              </a:tr>
              <a:tr h="118010">
                <a:tc row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TFV</a:t>
                      </a:r>
                    </a:p>
                  </a:txBody>
                  <a:tcPr anchor="ctr" horzOverflow="overflow"/>
                </a:tc>
                <a:tc>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FTC/TAF 200/25 mg</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11</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193 (24,2)</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176</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356 (37,2)</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56 (49,0 ; 64,2)</a:t>
                      </a:r>
                    </a:p>
                  </a:txBody>
                  <a:tcPr anchor="ctr" horzOverflow="overflow"/>
                </a:tc>
                <a:extLst>
                  <a:ext uri="{0D108BD9-81ED-4DB2-BD59-A6C34878D82A}">
                    <a16:rowId xmlns:a16="http://schemas.microsoft.com/office/drawing/2014/main" val="10004"/>
                  </a:ext>
                </a:extLst>
              </a:tr>
              <a:tr h="118010">
                <a:tc v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FTC/TAF 200/10 mg</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13</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416 (25,5)</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152</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336 (43,1)</a:t>
                      </a:r>
                    </a:p>
                  </a:txBody>
                  <a:tcPr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128 (113 ; 145)</a:t>
                      </a:r>
                    </a:p>
                  </a:txBody>
                  <a:tcPr anchor="ctr" horzOverflow="overflow"/>
                </a:tc>
                <a:extLst>
                  <a:ext uri="{0D108BD9-81ED-4DB2-BD59-A6C34878D82A}">
                    <a16:rowId xmlns:a16="http://schemas.microsoft.com/office/drawing/2014/main" val="10005"/>
                  </a:ext>
                </a:extLst>
              </a:tr>
            </a:tbl>
          </a:graphicData>
        </a:graphic>
      </p:graphicFrame>
      <p:sp>
        <p:nvSpPr>
          <p:cNvPr id="9" name="ZoneTexte 8"/>
          <p:cNvSpPr txBox="1"/>
          <p:nvPr/>
        </p:nvSpPr>
        <p:spPr>
          <a:xfrm>
            <a:off x="691285" y="3100182"/>
            <a:ext cx="3171061" cy="276999"/>
          </a:xfrm>
          <a:prstGeom prst="rect">
            <a:avLst/>
          </a:prstGeom>
          <a:noFill/>
        </p:spPr>
        <p:txBody>
          <a:bodyPr wrap="none" rtlCol="0">
            <a:spAutoFit/>
          </a:bodyPr>
          <a:lstStyle/>
          <a:p>
            <a:r>
              <a:rPr lang="fr-FR" sz="1200" dirty="0"/>
              <a:t>RMG : rapport des moyennes géométriques</a:t>
            </a:r>
          </a:p>
        </p:txBody>
      </p:sp>
      <p:grpSp>
        <p:nvGrpSpPr>
          <p:cNvPr id="10" name="Groupe 9"/>
          <p:cNvGrpSpPr/>
          <p:nvPr/>
        </p:nvGrpSpPr>
        <p:grpSpPr>
          <a:xfrm>
            <a:off x="39302" y="3489985"/>
            <a:ext cx="9031673" cy="2940477"/>
            <a:chOff x="85726" y="1275406"/>
            <a:chExt cx="9031673" cy="2940477"/>
          </a:xfrm>
        </p:grpSpPr>
        <p:sp>
          <p:nvSpPr>
            <p:cNvPr id="11" name="Text Box 2"/>
            <p:cNvSpPr txBox="1">
              <a:spLocks noChangeArrowheads="1"/>
            </p:cNvSpPr>
            <p:nvPr/>
          </p:nvSpPr>
          <p:spPr bwMode="auto">
            <a:xfrm>
              <a:off x="85726" y="1275406"/>
              <a:ext cx="4117680"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Evolution moyenne du </a:t>
              </a:r>
              <a:r>
                <a:rPr lang="fr-FR" sz="1600" b="1" dirty="0" err="1">
                  <a:solidFill>
                    <a:srgbClr val="0070C0"/>
                  </a:solidFill>
                  <a:latin typeface="Calibri" pitchFamily="34" charset="0"/>
                  <a:ea typeface="ＭＳ Ｐゴシック" pitchFamily="34" charset="-128"/>
                </a:rPr>
                <a:t>DFGe</a:t>
              </a:r>
              <a:r>
                <a:rPr lang="fr-FR" sz="1600" b="1" dirty="0">
                  <a:solidFill>
                    <a:srgbClr val="0070C0"/>
                  </a:solidFill>
                  <a:latin typeface="Calibri" pitchFamily="34" charset="0"/>
                  <a:ea typeface="ＭＳ Ｐゴシック" pitchFamily="34" charset="-128"/>
                </a:rPr>
                <a:t> (</a:t>
              </a:r>
              <a:r>
                <a:rPr lang="mr-IN" sz="1600" b="1" dirty="0">
                  <a:solidFill>
                    <a:srgbClr val="0070C0"/>
                  </a:solidFill>
                  <a:latin typeface="Calibri" pitchFamily="34" charset="0"/>
                  <a:ea typeface="ＭＳ Ｐゴシック" pitchFamily="34" charset="-128"/>
                </a:rPr>
                <a:t>ml/min/1,73 m</a:t>
              </a:r>
              <a:r>
                <a:rPr lang="mr-IN" sz="1600" b="1" baseline="30000" dirty="0">
                  <a:solidFill>
                    <a:srgbClr val="0070C0"/>
                  </a:solidFill>
                  <a:latin typeface="Calibri" pitchFamily="34" charset="0"/>
                  <a:ea typeface="ＭＳ Ｐゴシック" pitchFamily="34" charset="-128"/>
                </a:rPr>
                <a:t>2</a:t>
              </a:r>
              <a:r>
                <a:rPr lang="fr-FR" sz="1600" b="1" dirty="0">
                  <a:solidFill>
                    <a:srgbClr val="0070C0"/>
                  </a:solidFill>
                  <a:latin typeface="Calibri" pitchFamily="34" charset="0"/>
                  <a:ea typeface="ＭＳ Ｐゴシック" pitchFamily="34" charset="-128"/>
                </a:rPr>
                <a:t>)</a:t>
              </a:r>
            </a:p>
          </p:txBody>
        </p:sp>
        <p:sp>
          <p:nvSpPr>
            <p:cNvPr id="12" name="ZoneTexte 11"/>
            <p:cNvSpPr txBox="1"/>
            <p:nvPr/>
          </p:nvSpPr>
          <p:spPr>
            <a:xfrm>
              <a:off x="1732341" y="3672584"/>
              <a:ext cx="738051" cy="276999"/>
            </a:xfrm>
            <a:prstGeom prst="rect">
              <a:avLst/>
            </a:prstGeom>
            <a:noFill/>
          </p:spPr>
          <p:txBody>
            <a:bodyPr wrap="none" rtlCol="0">
              <a:spAutoFit/>
            </a:bodyPr>
            <a:lstStyle/>
            <a:p>
              <a:r>
                <a:rPr lang="fr-FR" sz="1200" b="1" dirty="0"/>
                <a:t>Semaines</a:t>
              </a:r>
            </a:p>
          </p:txBody>
        </p:sp>
        <p:sp>
          <p:nvSpPr>
            <p:cNvPr id="13" name="Line 11">
              <a:extLst>
                <a:ext uri="{FF2B5EF4-FFF2-40B4-BE49-F238E27FC236}">
                  <a16:creationId xmlns:a16="http://schemas.microsoft.com/office/drawing/2014/main" id="{EE08223D-4ECF-3E42-8943-DBE791B942A0}"/>
                </a:ext>
              </a:extLst>
            </p:cNvPr>
            <p:cNvSpPr>
              <a:spLocks noChangeShapeType="1"/>
            </p:cNvSpPr>
            <p:nvPr/>
          </p:nvSpPr>
          <p:spPr bwMode="auto">
            <a:xfrm>
              <a:off x="378206" y="1690872"/>
              <a:ext cx="342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12276" y="1598539"/>
              <a:ext cx="13915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30</a:t>
              </a:r>
              <a:endParaRPr kumimoji="0" lang="fr-FR" sz="2800" b="0" i="0" u="none" strike="noStrike" cap="none" normalizeH="0" baseline="30000" dirty="0">
                <a:ln>
                  <a:noFill/>
                </a:ln>
                <a:effectLst/>
                <a:latin typeface="+mj-lt"/>
                <a:cs typeface="Arial" pitchFamily="34" charset="0"/>
              </a:endParaRPr>
            </a:p>
          </p:txBody>
        </p:sp>
        <p:sp>
          <p:nvSpPr>
            <p:cNvPr id="15" name="Line 11">
              <a:extLst>
                <a:ext uri="{FF2B5EF4-FFF2-40B4-BE49-F238E27FC236}">
                  <a16:creationId xmlns:a16="http://schemas.microsoft.com/office/drawing/2014/main" id="{EE08223D-4ECF-3E42-8943-DBE791B942A0}"/>
                </a:ext>
              </a:extLst>
            </p:cNvPr>
            <p:cNvSpPr>
              <a:spLocks noChangeShapeType="1"/>
            </p:cNvSpPr>
            <p:nvPr/>
          </p:nvSpPr>
          <p:spPr bwMode="auto">
            <a:xfrm>
              <a:off x="378206" y="2058537"/>
              <a:ext cx="342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12275" y="1955040"/>
              <a:ext cx="13915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20</a:t>
              </a:r>
              <a:endParaRPr kumimoji="0" lang="fr-FR" sz="2800" b="0" i="0" u="none" strike="noStrike" cap="none" normalizeH="0" baseline="30000" dirty="0">
                <a:ln>
                  <a:noFill/>
                </a:ln>
                <a:effectLst/>
                <a:latin typeface="+mj-lt"/>
                <a:cs typeface="Arial" pitchFamily="34" charset="0"/>
              </a:endParaRPr>
            </a:p>
          </p:txBody>
        </p:sp>
        <p:sp>
          <p:nvSpPr>
            <p:cNvPr id="17" name="Line 11">
              <a:extLst>
                <a:ext uri="{FF2B5EF4-FFF2-40B4-BE49-F238E27FC236}">
                  <a16:creationId xmlns:a16="http://schemas.microsoft.com/office/drawing/2014/main" id="{EE08223D-4ECF-3E42-8943-DBE791B942A0}"/>
                </a:ext>
              </a:extLst>
            </p:cNvPr>
            <p:cNvSpPr>
              <a:spLocks noChangeShapeType="1"/>
            </p:cNvSpPr>
            <p:nvPr/>
          </p:nvSpPr>
          <p:spPr bwMode="auto">
            <a:xfrm>
              <a:off x="378206" y="2411490"/>
              <a:ext cx="342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12275" y="2311541"/>
              <a:ext cx="13915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19" name="Line 11">
              <a:extLst>
                <a:ext uri="{FF2B5EF4-FFF2-40B4-BE49-F238E27FC236}">
                  <a16:creationId xmlns:a16="http://schemas.microsoft.com/office/drawing/2014/main" id="{EE08223D-4ECF-3E42-8943-DBE791B942A0}"/>
                </a:ext>
              </a:extLst>
            </p:cNvPr>
            <p:cNvSpPr>
              <a:spLocks noChangeShapeType="1"/>
            </p:cNvSpPr>
            <p:nvPr/>
          </p:nvSpPr>
          <p:spPr bwMode="auto">
            <a:xfrm>
              <a:off x="378206" y="2775345"/>
              <a:ext cx="382587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81853" y="2668042"/>
              <a:ext cx="6957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21" name="Line 11">
              <a:extLst>
                <a:ext uri="{FF2B5EF4-FFF2-40B4-BE49-F238E27FC236}">
                  <a16:creationId xmlns:a16="http://schemas.microsoft.com/office/drawing/2014/main" id="{EE08223D-4ECF-3E42-8943-DBE791B942A0}"/>
                </a:ext>
              </a:extLst>
            </p:cNvPr>
            <p:cNvSpPr>
              <a:spLocks noChangeShapeType="1"/>
            </p:cNvSpPr>
            <p:nvPr/>
          </p:nvSpPr>
          <p:spPr bwMode="auto">
            <a:xfrm>
              <a:off x="378206" y="3133228"/>
              <a:ext cx="342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0266" y="3024543"/>
              <a:ext cx="1811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23" name="Line 11">
              <a:extLst>
                <a:ext uri="{FF2B5EF4-FFF2-40B4-BE49-F238E27FC236}">
                  <a16:creationId xmlns:a16="http://schemas.microsoft.com/office/drawing/2014/main" id="{EE08223D-4ECF-3E42-8943-DBE791B942A0}"/>
                </a:ext>
              </a:extLst>
            </p:cNvPr>
            <p:cNvSpPr>
              <a:spLocks noChangeShapeType="1"/>
            </p:cNvSpPr>
            <p:nvPr/>
          </p:nvSpPr>
          <p:spPr bwMode="auto">
            <a:xfrm>
              <a:off x="378206" y="3494061"/>
              <a:ext cx="342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0266" y="3381044"/>
              <a:ext cx="1811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-20</a:t>
              </a:r>
              <a:endParaRPr kumimoji="0" lang="fr-FR" sz="2800" b="0" i="0" u="none" strike="noStrike" cap="none" normalizeH="0" baseline="30000" dirty="0">
                <a:ln>
                  <a:noFill/>
                </a:ln>
                <a:effectLst/>
                <a:latin typeface="+mj-lt"/>
                <a:cs typeface="Arial" pitchFamily="34" charset="0"/>
              </a:endParaRPr>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79049" y="3526617"/>
              <a:ext cx="6957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26" name="Line 11">
              <a:extLst>
                <a:ext uri="{FF2B5EF4-FFF2-40B4-BE49-F238E27FC236}">
                  <a16:creationId xmlns:a16="http://schemas.microsoft.com/office/drawing/2014/main" id="{EE08223D-4ECF-3E42-8943-DBE791B942A0}"/>
                </a:ext>
              </a:extLst>
            </p:cNvPr>
            <p:cNvSpPr>
              <a:spLocks noChangeShapeType="1"/>
            </p:cNvSpPr>
            <p:nvPr/>
          </p:nvSpPr>
          <p:spPr bwMode="auto">
            <a:xfrm>
              <a:off x="407283" y="1690872"/>
              <a:ext cx="0" cy="1840565"/>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11">
              <a:extLst>
                <a:ext uri="{FF2B5EF4-FFF2-40B4-BE49-F238E27FC236}">
                  <a16:creationId xmlns:a16="http://schemas.microsoft.com/office/drawing/2014/main" id="{EE08223D-4ECF-3E42-8943-DBE791B942A0}"/>
                </a:ext>
              </a:extLst>
            </p:cNvPr>
            <p:cNvSpPr>
              <a:spLocks noChangeShapeType="1"/>
            </p:cNvSpPr>
            <p:nvPr/>
          </p:nvSpPr>
          <p:spPr bwMode="auto">
            <a:xfrm>
              <a:off x="1040688" y="3493255"/>
              <a:ext cx="0" cy="38182"/>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005899" y="3526617"/>
              <a:ext cx="6957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4</a:t>
              </a:r>
              <a:endParaRPr kumimoji="0" lang="fr-FR" sz="2800" b="0" i="0" u="none" strike="noStrike" cap="none" normalizeH="0" baseline="30000" dirty="0">
                <a:ln>
                  <a:noFill/>
                </a:ln>
                <a:effectLst/>
                <a:latin typeface="+mj-lt"/>
                <a:cs typeface="Arial" pitchFamily="34" charset="0"/>
              </a:endParaRPr>
            </a:p>
          </p:txBody>
        </p:sp>
        <p:sp>
          <p:nvSpPr>
            <p:cNvPr id="29" name="Line 11">
              <a:extLst>
                <a:ext uri="{FF2B5EF4-FFF2-40B4-BE49-F238E27FC236}">
                  <a16:creationId xmlns:a16="http://schemas.microsoft.com/office/drawing/2014/main" id="{EE08223D-4ECF-3E42-8943-DBE791B942A0}"/>
                </a:ext>
              </a:extLst>
            </p:cNvPr>
            <p:cNvSpPr>
              <a:spLocks noChangeShapeType="1"/>
            </p:cNvSpPr>
            <p:nvPr/>
          </p:nvSpPr>
          <p:spPr bwMode="auto">
            <a:xfrm>
              <a:off x="1672533" y="3493255"/>
              <a:ext cx="0" cy="38182"/>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637744" y="3526617"/>
              <a:ext cx="6957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8</a:t>
              </a:r>
              <a:endParaRPr kumimoji="0" lang="fr-FR" sz="2800" b="0" i="0" u="none" strike="noStrike" cap="none" normalizeH="0" baseline="30000" dirty="0">
                <a:ln>
                  <a:noFill/>
                </a:ln>
                <a:effectLst/>
                <a:latin typeface="+mj-lt"/>
                <a:cs typeface="Arial" pitchFamily="34" charset="0"/>
              </a:endParaRPr>
            </a:p>
          </p:txBody>
        </p:sp>
        <p:sp>
          <p:nvSpPr>
            <p:cNvPr id="31" name="Line 11">
              <a:extLst>
                <a:ext uri="{FF2B5EF4-FFF2-40B4-BE49-F238E27FC236}">
                  <a16:creationId xmlns:a16="http://schemas.microsoft.com/office/drawing/2014/main" id="{EE08223D-4ECF-3E42-8943-DBE791B942A0}"/>
                </a:ext>
              </a:extLst>
            </p:cNvPr>
            <p:cNvSpPr>
              <a:spLocks noChangeShapeType="1"/>
            </p:cNvSpPr>
            <p:nvPr/>
          </p:nvSpPr>
          <p:spPr bwMode="auto">
            <a:xfrm>
              <a:off x="2302818" y="3493255"/>
              <a:ext cx="0" cy="38182"/>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198451" y="3526617"/>
              <a:ext cx="13915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12</a:t>
              </a:r>
              <a:endParaRPr kumimoji="0" lang="fr-FR" sz="2800" b="0" i="0" u="none" strike="noStrike" cap="none" normalizeH="0" baseline="30000" dirty="0">
                <a:ln>
                  <a:noFill/>
                </a:ln>
                <a:effectLst/>
                <a:latin typeface="+mj-lt"/>
                <a:cs typeface="Arial" pitchFamily="34" charset="0"/>
              </a:endParaRPr>
            </a:p>
          </p:txBody>
        </p:sp>
        <p:sp>
          <p:nvSpPr>
            <p:cNvPr id="33" name="Line 11">
              <a:extLst>
                <a:ext uri="{FF2B5EF4-FFF2-40B4-BE49-F238E27FC236}">
                  <a16:creationId xmlns:a16="http://schemas.microsoft.com/office/drawing/2014/main" id="{EE08223D-4ECF-3E42-8943-DBE791B942A0}"/>
                </a:ext>
              </a:extLst>
            </p:cNvPr>
            <p:cNvSpPr>
              <a:spLocks noChangeShapeType="1"/>
            </p:cNvSpPr>
            <p:nvPr/>
          </p:nvSpPr>
          <p:spPr bwMode="auto">
            <a:xfrm>
              <a:off x="2933103" y="3493255"/>
              <a:ext cx="0" cy="38182"/>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863525" y="3526617"/>
              <a:ext cx="13915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16</a:t>
              </a:r>
              <a:endParaRPr kumimoji="0" lang="fr-FR" sz="2800" b="0" i="0" u="none" strike="noStrike" cap="none" normalizeH="0" baseline="30000" dirty="0">
                <a:ln>
                  <a:noFill/>
                </a:ln>
                <a:effectLst/>
                <a:latin typeface="+mj-lt"/>
                <a:cs typeface="Arial" pitchFamily="34" charset="0"/>
              </a:endParaRPr>
            </a:p>
          </p:txBody>
        </p:sp>
        <p:sp>
          <p:nvSpPr>
            <p:cNvPr id="35" name="Line 11">
              <a:extLst>
                <a:ext uri="{FF2B5EF4-FFF2-40B4-BE49-F238E27FC236}">
                  <a16:creationId xmlns:a16="http://schemas.microsoft.com/office/drawing/2014/main" id="{EE08223D-4ECF-3E42-8943-DBE791B942A0}"/>
                </a:ext>
              </a:extLst>
            </p:cNvPr>
            <p:cNvSpPr>
              <a:spLocks noChangeShapeType="1"/>
            </p:cNvSpPr>
            <p:nvPr/>
          </p:nvSpPr>
          <p:spPr bwMode="auto">
            <a:xfrm>
              <a:off x="3579147" y="3493255"/>
              <a:ext cx="0" cy="38182"/>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509569" y="3526617"/>
              <a:ext cx="13915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20</a:t>
              </a:r>
              <a:endParaRPr kumimoji="0" lang="fr-FR" sz="2800" b="0" i="0" u="none" strike="noStrike" cap="none" normalizeH="0" baseline="30000" dirty="0">
                <a:ln>
                  <a:noFill/>
                </a:ln>
                <a:effectLst/>
                <a:latin typeface="+mj-lt"/>
                <a:cs typeface="Arial" pitchFamily="34" charset="0"/>
              </a:endParaRPr>
            </a:p>
          </p:txBody>
        </p:sp>
        <p:sp>
          <p:nvSpPr>
            <p:cNvPr id="37" name="Line 11">
              <a:extLst>
                <a:ext uri="{FF2B5EF4-FFF2-40B4-BE49-F238E27FC236}">
                  <a16:creationId xmlns:a16="http://schemas.microsoft.com/office/drawing/2014/main" id="{EE08223D-4ECF-3E42-8943-DBE791B942A0}"/>
                </a:ext>
              </a:extLst>
            </p:cNvPr>
            <p:cNvSpPr>
              <a:spLocks noChangeShapeType="1"/>
            </p:cNvSpPr>
            <p:nvPr/>
          </p:nvSpPr>
          <p:spPr bwMode="auto">
            <a:xfrm>
              <a:off x="4204077" y="3493255"/>
              <a:ext cx="0" cy="38182"/>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134500" y="3526617"/>
              <a:ext cx="13915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24</a:t>
              </a:r>
              <a:endParaRPr kumimoji="0" lang="fr-FR" sz="2800" b="0" i="0" u="none" strike="noStrike" cap="none" normalizeH="0" baseline="30000" dirty="0">
                <a:ln>
                  <a:noFill/>
                </a:ln>
                <a:effectLst/>
                <a:latin typeface="+mj-lt"/>
                <a:cs typeface="Arial" pitchFamily="34" charset="0"/>
              </a:endParaRPr>
            </a:p>
          </p:txBody>
        </p:sp>
        <p:sp>
          <p:nvSpPr>
            <p:cNvPr id="39" name="Ellipse 38"/>
            <p:cNvSpPr/>
            <p:nvPr/>
          </p:nvSpPr>
          <p:spPr bwMode="auto">
            <a:xfrm>
              <a:off x="2269255" y="2573797"/>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0" name="Ellipse 39"/>
            <p:cNvSpPr/>
            <p:nvPr/>
          </p:nvSpPr>
          <p:spPr bwMode="auto">
            <a:xfrm>
              <a:off x="4170514" y="2647114"/>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1" name="Ellipse 40"/>
            <p:cNvSpPr/>
            <p:nvPr/>
          </p:nvSpPr>
          <p:spPr bwMode="auto">
            <a:xfrm>
              <a:off x="1637744" y="2524011"/>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2" name="Ellipse 41"/>
            <p:cNvSpPr/>
            <p:nvPr/>
          </p:nvSpPr>
          <p:spPr bwMode="auto">
            <a:xfrm>
              <a:off x="1008351" y="2712682"/>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3" name="Ellipse 42"/>
            <p:cNvSpPr/>
            <p:nvPr/>
          </p:nvSpPr>
          <p:spPr bwMode="auto">
            <a:xfrm>
              <a:off x="693423" y="2808454"/>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4" name="Ellipse 43"/>
            <p:cNvSpPr/>
            <p:nvPr/>
          </p:nvSpPr>
          <p:spPr bwMode="auto">
            <a:xfrm>
              <a:off x="540532" y="2564993"/>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5" name="Ellipse 44"/>
            <p:cNvSpPr/>
            <p:nvPr/>
          </p:nvSpPr>
          <p:spPr bwMode="auto">
            <a:xfrm>
              <a:off x="366408" y="2729079"/>
              <a:ext cx="67126" cy="81965"/>
            </a:xfrm>
            <a:prstGeom prst="ellipse">
              <a:avLst/>
            </a:prstGeom>
            <a:solidFill>
              <a:srgbClr val="00D24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6" name="Forme libre 45"/>
            <p:cNvSpPr/>
            <p:nvPr/>
          </p:nvSpPr>
          <p:spPr bwMode="auto">
            <a:xfrm>
              <a:off x="402085" y="2558794"/>
              <a:ext cx="3800432" cy="304800"/>
            </a:xfrm>
            <a:custGeom>
              <a:avLst/>
              <a:gdLst>
                <a:gd name="connsiteX0" fmla="*/ 0 w 4640580"/>
                <a:gd name="connsiteY0" fmla="*/ 220980 h 304800"/>
                <a:gd name="connsiteX1" fmla="*/ 201930 w 4640580"/>
                <a:gd name="connsiteY1" fmla="*/ 49530 h 304800"/>
                <a:gd name="connsiteX2" fmla="*/ 392430 w 4640580"/>
                <a:gd name="connsiteY2" fmla="*/ 304800 h 304800"/>
                <a:gd name="connsiteX3" fmla="*/ 777240 w 4640580"/>
                <a:gd name="connsiteY3" fmla="*/ 186690 h 304800"/>
                <a:gd name="connsiteX4" fmla="*/ 1546860 w 4640580"/>
                <a:gd name="connsiteY4" fmla="*/ 0 h 304800"/>
                <a:gd name="connsiteX5" fmla="*/ 2320290 w 4640580"/>
                <a:gd name="connsiteY5" fmla="*/ 53340 h 304800"/>
                <a:gd name="connsiteX6" fmla="*/ 4640580 w 4640580"/>
                <a:gd name="connsiteY6" fmla="*/ 12192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0580" h="304800">
                  <a:moveTo>
                    <a:pt x="0" y="220980"/>
                  </a:moveTo>
                  <a:lnTo>
                    <a:pt x="201930" y="49530"/>
                  </a:lnTo>
                  <a:lnTo>
                    <a:pt x="392430" y="304800"/>
                  </a:lnTo>
                  <a:lnTo>
                    <a:pt x="777240" y="186690"/>
                  </a:lnTo>
                  <a:lnTo>
                    <a:pt x="1546860" y="0"/>
                  </a:lnTo>
                  <a:lnTo>
                    <a:pt x="2320290" y="53340"/>
                  </a:lnTo>
                  <a:lnTo>
                    <a:pt x="4640580" y="121920"/>
                  </a:lnTo>
                </a:path>
              </a:pathLst>
            </a:custGeom>
            <a:noFill/>
            <a:ln w="28575" cap="flat" cmpd="sng" algn="ctr">
              <a:solidFill>
                <a:srgbClr val="00D245"/>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nvGrpSpPr>
            <p:cNvPr id="47" name="Groupe 46"/>
            <p:cNvGrpSpPr/>
            <p:nvPr/>
          </p:nvGrpSpPr>
          <p:grpSpPr>
            <a:xfrm>
              <a:off x="4170514" y="2341624"/>
              <a:ext cx="67126" cy="909985"/>
              <a:chOff x="7142772" y="2225040"/>
              <a:chExt cx="81965" cy="909985"/>
            </a:xfrm>
          </p:grpSpPr>
          <p:cxnSp>
            <p:nvCxnSpPr>
              <p:cNvPr id="133" name="Connecteur droit 132"/>
              <p:cNvCxnSpPr/>
              <p:nvPr/>
            </p:nvCxnSpPr>
            <p:spPr bwMode="auto">
              <a:xfrm>
                <a:off x="7181850" y="2225040"/>
                <a:ext cx="0" cy="909985"/>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34" name="Connecteur droit 133"/>
              <p:cNvCxnSpPr/>
              <p:nvPr/>
            </p:nvCxnSpPr>
            <p:spPr bwMode="auto">
              <a:xfrm>
                <a:off x="7142772" y="2225040"/>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35" name="Connecteur droit 134"/>
              <p:cNvCxnSpPr/>
              <p:nvPr/>
            </p:nvCxnSpPr>
            <p:spPr bwMode="auto">
              <a:xfrm>
                <a:off x="7142772" y="3135025"/>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grpSp>
        <p:grpSp>
          <p:nvGrpSpPr>
            <p:cNvPr id="48" name="Groupe 47"/>
            <p:cNvGrpSpPr/>
            <p:nvPr/>
          </p:nvGrpSpPr>
          <p:grpSpPr>
            <a:xfrm>
              <a:off x="2269255" y="1970149"/>
              <a:ext cx="68353" cy="1163079"/>
              <a:chOff x="7142772" y="2225040"/>
              <a:chExt cx="81965" cy="909985"/>
            </a:xfrm>
          </p:grpSpPr>
          <p:cxnSp>
            <p:nvCxnSpPr>
              <p:cNvPr id="130" name="Connecteur droit 129"/>
              <p:cNvCxnSpPr/>
              <p:nvPr/>
            </p:nvCxnSpPr>
            <p:spPr bwMode="auto">
              <a:xfrm>
                <a:off x="7181850" y="2225040"/>
                <a:ext cx="0" cy="909985"/>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31" name="Connecteur droit 130"/>
              <p:cNvCxnSpPr/>
              <p:nvPr/>
            </p:nvCxnSpPr>
            <p:spPr bwMode="auto">
              <a:xfrm>
                <a:off x="7142772" y="2225040"/>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32" name="Connecteur droit 131"/>
              <p:cNvCxnSpPr/>
              <p:nvPr/>
            </p:nvCxnSpPr>
            <p:spPr bwMode="auto">
              <a:xfrm>
                <a:off x="7142772" y="3135025"/>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grpSp>
        <p:grpSp>
          <p:nvGrpSpPr>
            <p:cNvPr id="49" name="Groupe 48"/>
            <p:cNvGrpSpPr/>
            <p:nvPr/>
          </p:nvGrpSpPr>
          <p:grpSpPr>
            <a:xfrm>
              <a:off x="1635474" y="2298473"/>
              <a:ext cx="68353" cy="841860"/>
              <a:chOff x="7142772" y="2225040"/>
              <a:chExt cx="81965" cy="909985"/>
            </a:xfrm>
          </p:grpSpPr>
          <p:cxnSp>
            <p:nvCxnSpPr>
              <p:cNvPr id="127" name="Connecteur droit 126"/>
              <p:cNvCxnSpPr/>
              <p:nvPr/>
            </p:nvCxnSpPr>
            <p:spPr bwMode="auto">
              <a:xfrm>
                <a:off x="7181850" y="2225040"/>
                <a:ext cx="0" cy="909985"/>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8" name="Connecteur droit 127"/>
              <p:cNvCxnSpPr/>
              <p:nvPr/>
            </p:nvCxnSpPr>
            <p:spPr bwMode="auto">
              <a:xfrm>
                <a:off x="7142772" y="2225040"/>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9" name="Connecteur droit 128"/>
              <p:cNvCxnSpPr/>
              <p:nvPr/>
            </p:nvCxnSpPr>
            <p:spPr bwMode="auto">
              <a:xfrm>
                <a:off x="7142772" y="3135025"/>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grpSp>
        <p:grpSp>
          <p:nvGrpSpPr>
            <p:cNvPr id="50" name="Groupe 49"/>
            <p:cNvGrpSpPr/>
            <p:nvPr/>
          </p:nvGrpSpPr>
          <p:grpSpPr>
            <a:xfrm>
              <a:off x="1005899" y="2206180"/>
              <a:ext cx="68353" cy="886014"/>
              <a:chOff x="7142772" y="2225040"/>
              <a:chExt cx="81965" cy="909985"/>
            </a:xfrm>
          </p:grpSpPr>
          <p:cxnSp>
            <p:nvCxnSpPr>
              <p:cNvPr id="124" name="Connecteur droit 123"/>
              <p:cNvCxnSpPr/>
              <p:nvPr/>
            </p:nvCxnSpPr>
            <p:spPr bwMode="auto">
              <a:xfrm>
                <a:off x="7181850" y="2225040"/>
                <a:ext cx="0" cy="909985"/>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5" name="Connecteur droit 124"/>
              <p:cNvCxnSpPr/>
              <p:nvPr/>
            </p:nvCxnSpPr>
            <p:spPr bwMode="auto">
              <a:xfrm>
                <a:off x="7142772" y="2225040"/>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6" name="Connecteur droit 125"/>
              <p:cNvCxnSpPr/>
              <p:nvPr/>
            </p:nvCxnSpPr>
            <p:spPr bwMode="auto">
              <a:xfrm>
                <a:off x="7142772" y="3135025"/>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grpSp>
        <p:grpSp>
          <p:nvGrpSpPr>
            <p:cNvPr id="51" name="Groupe 50"/>
            <p:cNvGrpSpPr/>
            <p:nvPr/>
          </p:nvGrpSpPr>
          <p:grpSpPr>
            <a:xfrm>
              <a:off x="692196" y="2341623"/>
              <a:ext cx="68353" cy="763711"/>
              <a:chOff x="7142772" y="2225040"/>
              <a:chExt cx="81965" cy="909985"/>
            </a:xfrm>
          </p:grpSpPr>
          <p:cxnSp>
            <p:nvCxnSpPr>
              <p:cNvPr id="121" name="Connecteur droit 120"/>
              <p:cNvCxnSpPr/>
              <p:nvPr/>
            </p:nvCxnSpPr>
            <p:spPr bwMode="auto">
              <a:xfrm>
                <a:off x="7181850" y="2225040"/>
                <a:ext cx="0" cy="909985"/>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2" name="Connecteur droit 121"/>
              <p:cNvCxnSpPr/>
              <p:nvPr/>
            </p:nvCxnSpPr>
            <p:spPr bwMode="auto">
              <a:xfrm>
                <a:off x="7142772" y="2225040"/>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3" name="Connecteur droit 122"/>
              <p:cNvCxnSpPr/>
              <p:nvPr/>
            </p:nvCxnSpPr>
            <p:spPr bwMode="auto">
              <a:xfrm>
                <a:off x="7142772" y="3135025"/>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grpSp>
        <p:grpSp>
          <p:nvGrpSpPr>
            <p:cNvPr id="52" name="Groupe 51"/>
            <p:cNvGrpSpPr/>
            <p:nvPr/>
          </p:nvGrpSpPr>
          <p:grpSpPr>
            <a:xfrm>
              <a:off x="539305" y="2316860"/>
              <a:ext cx="68353" cy="823474"/>
              <a:chOff x="7142772" y="2225040"/>
              <a:chExt cx="81965" cy="909985"/>
            </a:xfrm>
          </p:grpSpPr>
          <p:cxnSp>
            <p:nvCxnSpPr>
              <p:cNvPr id="118" name="Connecteur droit 117"/>
              <p:cNvCxnSpPr/>
              <p:nvPr/>
            </p:nvCxnSpPr>
            <p:spPr bwMode="auto">
              <a:xfrm>
                <a:off x="7181850" y="2225040"/>
                <a:ext cx="0" cy="909985"/>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19" name="Connecteur droit 118"/>
              <p:cNvCxnSpPr/>
              <p:nvPr/>
            </p:nvCxnSpPr>
            <p:spPr bwMode="auto">
              <a:xfrm>
                <a:off x="7142772" y="2225040"/>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cxnSp>
            <p:nvCxnSpPr>
              <p:cNvPr id="120" name="Connecteur droit 119"/>
              <p:cNvCxnSpPr/>
              <p:nvPr/>
            </p:nvCxnSpPr>
            <p:spPr bwMode="auto">
              <a:xfrm>
                <a:off x="7142772" y="3135025"/>
                <a:ext cx="81965" cy="0"/>
              </a:xfrm>
              <a:prstGeom prst="line">
                <a:avLst/>
              </a:prstGeom>
              <a:solidFill>
                <a:schemeClr val="accent1"/>
              </a:solidFill>
              <a:ln w="9525" cap="flat" cmpd="sng" algn="ctr">
                <a:solidFill>
                  <a:srgbClr val="00D245"/>
                </a:solidFill>
                <a:prstDash val="solid"/>
                <a:round/>
                <a:headEnd type="none" w="med" len="med"/>
                <a:tailEnd type="none" w="med" len="med"/>
              </a:ln>
              <a:effectLst/>
            </p:spPr>
          </p:cxnSp>
        </p:grpSp>
        <p:sp>
          <p:nvSpPr>
            <p:cNvPr id="53" name="Text Box 2"/>
            <p:cNvSpPr txBox="1">
              <a:spLocks noChangeArrowheads="1"/>
            </p:cNvSpPr>
            <p:nvPr/>
          </p:nvSpPr>
          <p:spPr bwMode="auto">
            <a:xfrm>
              <a:off x="4204078" y="1284040"/>
              <a:ext cx="4913321"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Evolution médiane de DMO et Z-score (</a:t>
              </a:r>
              <a:r>
                <a:rPr lang="mr-IN" sz="1600" b="1" dirty="0">
                  <a:solidFill>
                    <a:srgbClr val="0070C0"/>
                  </a:solidFill>
                  <a:latin typeface="Calibri" pitchFamily="34" charset="0"/>
                  <a:ea typeface="ＭＳ Ｐゴシック" pitchFamily="34" charset="-128"/>
                </a:rPr>
                <a:t>ml/min/1,73 m</a:t>
              </a:r>
              <a:r>
                <a:rPr lang="mr-IN" sz="1600" b="1" baseline="30000" dirty="0">
                  <a:solidFill>
                    <a:srgbClr val="0070C0"/>
                  </a:solidFill>
                  <a:latin typeface="Calibri" pitchFamily="34" charset="0"/>
                  <a:ea typeface="ＭＳ Ｐゴシック" pitchFamily="34" charset="-128"/>
                </a:rPr>
                <a:t>2</a:t>
              </a:r>
              <a:r>
                <a:rPr lang="fr-FR" sz="1600" b="1" dirty="0">
                  <a:solidFill>
                    <a:srgbClr val="0070C0"/>
                  </a:solidFill>
                  <a:latin typeface="Calibri" pitchFamily="34" charset="0"/>
                  <a:ea typeface="ＭＳ Ｐゴシック" pitchFamily="34" charset="-128"/>
                </a:rPr>
                <a:t>)</a:t>
              </a:r>
            </a:p>
          </p:txBody>
        </p:sp>
        <p:sp>
          <p:nvSpPr>
            <p:cNvPr id="54" name="ZoneTexte 53"/>
            <p:cNvSpPr txBox="1"/>
            <p:nvPr/>
          </p:nvSpPr>
          <p:spPr>
            <a:xfrm>
              <a:off x="5002288" y="3557964"/>
              <a:ext cx="264366" cy="276999"/>
            </a:xfrm>
            <a:prstGeom prst="rect">
              <a:avLst/>
            </a:prstGeom>
            <a:noFill/>
          </p:spPr>
          <p:txBody>
            <a:bodyPr wrap="none" rtlCol="0">
              <a:spAutoFit/>
            </a:bodyPr>
            <a:lstStyle/>
            <a:p>
              <a:r>
                <a:rPr lang="fr-FR" sz="1200" dirty="0"/>
                <a:t>J0</a:t>
              </a:r>
            </a:p>
          </p:txBody>
        </p:sp>
        <p:sp>
          <p:nvSpPr>
            <p:cNvPr id="55" name="ZoneTexte 54"/>
            <p:cNvSpPr txBox="1"/>
            <p:nvPr/>
          </p:nvSpPr>
          <p:spPr>
            <a:xfrm>
              <a:off x="7487536" y="3542863"/>
              <a:ext cx="349102" cy="276999"/>
            </a:xfrm>
            <a:prstGeom prst="rect">
              <a:avLst/>
            </a:prstGeom>
            <a:noFill/>
          </p:spPr>
          <p:txBody>
            <a:bodyPr wrap="none" rtlCol="0">
              <a:spAutoFit/>
            </a:bodyPr>
            <a:lstStyle/>
            <a:p>
              <a:r>
                <a:rPr lang="fr-FR" sz="1200" dirty="0"/>
                <a:t>S24</a:t>
              </a:r>
            </a:p>
          </p:txBody>
        </p:sp>
        <p:sp>
          <p:nvSpPr>
            <p:cNvPr id="56" name="ZoneTexte 55"/>
            <p:cNvSpPr txBox="1"/>
            <p:nvPr/>
          </p:nvSpPr>
          <p:spPr>
            <a:xfrm rot="16200000">
              <a:off x="3479284" y="2669886"/>
              <a:ext cx="2089034" cy="210917"/>
            </a:xfrm>
            <a:prstGeom prst="rect">
              <a:avLst/>
            </a:prstGeom>
            <a:noFill/>
          </p:spPr>
          <p:txBody>
            <a:bodyPr wrap="none" rtlCol="0">
              <a:spAutoFit/>
            </a:bodyPr>
            <a:lstStyle/>
            <a:p>
              <a:pPr algn="ctr"/>
              <a:r>
                <a:rPr lang="fr-FR" sz="1200" b="1" dirty="0"/>
                <a:t>Densité Minérale osseuse</a:t>
              </a:r>
            </a:p>
          </p:txBody>
        </p:sp>
        <p:sp>
          <p:nvSpPr>
            <p:cNvPr id="57" name="ZoneTexte 56"/>
            <p:cNvSpPr txBox="1"/>
            <p:nvPr/>
          </p:nvSpPr>
          <p:spPr>
            <a:xfrm rot="16200000">
              <a:off x="7600712" y="2824655"/>
              <a:ext cx="2571538" cy="210917"/>
            </a:xfrm>
            <a:prstGeom prst="rect">
              <a:avLst/>
            </a:prstGeom>
            <a:noFill/>
          </p:spPr>
          <p:txBody>
            <a:bodyPr wrap="none" rtlCol="0">
              <a:spAutoFit/>
            </a:bodyPr>
            <a:lstStyle/>
            <a:p>
              <a:pPr algn="ctr"/>
              <a:r>
                <a:rPr lang="fr-FR" sz="1200" b="1" dirty="0"/>
                <a:t>Z-Score pondéré par taille et âge</a:t>
              </a:r>
            </a:p>
          </p:txBody>
        </p:sp>
        <p:sp>
          <p:nvSpPr>
            <p:cNvPr id="58" name="Line 11">
              <a:extLst>
                <a:ext uri="{FF2B5EF4-FFF2-40B4-BE49-F238E27FC236}">
                  <a16:creationId xmlns:a16="http://schemas.microsoft.com/office/drawing/2014/main" id="{EE08223D-4ECF-3E42-8943-DBE791B942A0}"/>
                </a:ext>
              </a:extLst>
            </p:cNvPr>
            <p:cNvSpPr>
              <a:spLocks noChangeShapeType="1"/>
            </p:cNvSpPr>
            <p:nvPr/>
          </p:nvSpPr>
          <p:spPr bwMode="auto">
            <a:xfrm>
              <a:off x="4847125" y="3849759"/>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18481" y="3736742"/>
              <a:ext cx="10375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-4</a:t>
              </a:r>
              <a:endParaRPr kumimoji="0" lang="fr-FR" sz="2800" b="0" i="0" u="none" strike="noStrike" cap="none" normalizeH="0" baseline="30000" dirty="0">
                <a:ln>
                  <a:noFill/>
                </a:ln>
                <a:effectLst/>
                <a:latin typeface="+mj-lt"/>
                <a:cs typeface="Arial" pitchFamily="34" charset="0"/>
              </a:endParaRPr>
            </a:p>
          </p:txBody>
        </p:sp>
        <p:sp>
          <p:nvSpPr>
            <p:cNvPr id="60" name="Line 11">
              <a:extLst>
                <a:ext uri="{FF2B5EF4-FFF2-40B4-BE49-F238E27FC236}">
                  <a16:creationId xmlns:a16="http://schemas.microsoft.com/office/drawing/2014/main" id="{EE08223D-4ECF-3E42-8943-DBE791B942A0}"/>
                </a:ext>
              </a:extLst>
            </p:cNvPr>
            <p:cNvSpPr>
              <a:spLocks noChangeShapeType="1"/>
            </p:cNvSpPr>
            <p:nvPr/>
          </p:nvSpPr>
          <p:spPr bwMode="auto">
            <a:xfrm>
              <a:off x="4874159" y="1792486"/>
              <a:ext cx="0" cy="2057274"/>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11">
              <a:extLst>
                <a:ext uri="{FF2B5EF4-FFF2-40B4-BE49-F238E27FC236}">
                  <a16:creationId xmlns:a16="http://schemas.microsoft.com/office/drawing/2014/main" id="{EE08223D-4ECF-3E42-8943-DBE791B942A0}"/>
                </a:ext>
              </a:extLst>
            </p:cNvPr>
            <p:cNvSpPr>
              <a:spLocks noChangeShapeType="1"/>
            </p:cNvSpPr>
            <p:nvPr/>
          </p:nvSpPr>
          <p:spPr bwMode="auto">
            <a:xfrm>
              <a:off x="4847125" y="3510669"/>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18481" y="3397652"/>
              <a:ext cx="10375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a:t>
              </a:r>
              <a:endParaRPr kumimoji="0" lang="fr-FR" sz="2800" b="0" i="0" u="none" strike="noStrike" cap="none" normalizeH="0" baseline="30000" dirty="0">
                <a:ln>
                  <a:noFill/>
                </a:ln>
                <a:effectLst/>
                <a:latin typeface="+mj-lt"/>
                <a:cs typeface="Arial" pitchFamily="34" charset="0"/>
              </a:endParaRPr>
            </a:p>
          </p:txBody>
        </p:sp>
        <p:sp>
          <p:nvSpPr>
            <p:cNvPr id="63" name="Line 11">
              <a:extLst>
                <a:ext uri="{FF2B5EF4-FFF2-40B4-BE49-F238E27FC236}">
                  <a16:creationId xmlns:a16="http://schemas.microsoft.com/office/drawing/2014/main" id="{EE08223D-4ECF-3E42-8943-DBE791B942A0}"/>
                </a:ext>
              </a:extLst>
            </p:cNvPr>
            <p:cNvSpPr>
              <a:spLocks noChangeShapeType="1"/>
            </p:cNvSpPr>
            <p:nvPr/>
          </p:nvSpPr>
          <p:spPr bwMode="auto">
            <a:xfrm>
              <a:off x="4847126" y="3173484"/>
              <a:ext cx="356168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57540" y="3060467"/>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65" name="Line 11">
              <a:extLst>
                <a:ext uri="{FF2B5EF4-FFF2-40B4-BE49-F238E27FC236}">
                  <a16:creationId xmlns:a16="http://schemas.microsoft.com/office/drawing/2014/main" id="{EE08223D-4ECF-3E42-8943-DBE791B942A0}"/>
                </a:ext>
              </a:extLst>
            </p:cNvPr>
            <p:cNvSpPr>
              <a:spLocks noChangeShapeType="1"/>
            </p:cNvSpPr>
            <p:nvPr/>
          </p:nvSpPr>
          <p:spPr bwMode="auto">
            <a:xfrm>
              <a:off x="4847125" y="2826774"/>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57540" y="2713757"/>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a:t>
              </a:r>
              <a:endParaRPr kumimoji="0" lang="fr-FR" sz="2800" b="0" i="0" u="none" strike="noStrike" cap="none" normalizeH="0" baseline="30000" dirty="0">
                <a:ln>
                  <a:noFill/>
                </a:ln>
                <a:effectLst/>
                <a:latin typeface="+mj-lt"/>
                <a:cs typeface="Arial" pitchFamily="34" charset="0"/>
              </a:endParaRPr>
            </a:p>
          </p:txBody>
        </p:sp>
        <p:sp>
          <p:nvSpPr>
            <p:cNvPr id="67" name="Line 11">
              <a:extLst>
                <a:ext uri="{FF2B5EF4-FFF2-40B4-BE49-F238E27FC236}">
                  <a16:creationId xmlns:a16="http://schemas.microsoft.com/office/drawing/2014/main" id="{EE08223D-4ECF-3E42-8943-DBE791B942A0}"/>
                </a:ext>
              </a:extLst>
            </p:cNvPr>
            <p:cNvSpPr>
              <a:spLocks noChangeShapeType="1"/>
            </p:cNvSpPr>
            <p:nvPr/>
          </p:nvSpPr>
          <p:spPr bwMode="auto">
            <a:xfrm>
              <a:off x="4847125" y="2476254"/>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57540" y="2363237"/>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4</a:t>
              </a:r>
              <a:endParaRPr kumimoji="0" lang="fr-FR" sz="2800" b="0" i="0" u="none" strike="noStrike" cap="none" normalizeH="0" baseline="30000" dirty="0">
                <a:ln>
                  <a:noFill/>
                </a:ln>
                <a:effectLst/>
                <a:latin typeface="+mj-lt"/>
                <a:cs typeface="Arial" pitchFamily="34" charset="0"/>
              </a:endParaRPr>
            </a:p>
          </p:txBody>
        </p:sp>
        <p:sp>
          <p:nvSpPr>
            <p:cNvPr id="69" name="Line 11">
              <a:extLst>
                <a:ext uri="{FF2B5EF4-FFF2-40B4-BE49-F238E27FC236}">
                  <a16:creationId xmlns:a16="http://schemas.microsoft.com/office/drawing/2014/main" id="{EE08223D-4ECF-3E42-8943-DBE791B942A0}"/>
                </a:ext>
              </a:extLst>
            </p:cNvPr>
            <p:cNvSpPr>
              <a:spLocks noChangeShapeType="1"/>
            </p:cNvSpPr>
            <p:nvPr/>
          </p:nvSpPr>
          <p:spPr bwMode="auto">
            <a:xfrm>
              <a:off x="4847125" y="2129670"/>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57540" y="2016653"/>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6</a:t>
              </a:r>
              <a:endParaRPr kumimoji="0" lang="fr-FR" sz="2800" b="0" i="0" u="none" strike="noStrike" cap="none" normalizeH="0" baseline="30000" dirty="0">
                <a:ln>
                  <a:noFill/>
                </a:ln>
                <a:effectLst/>
                <a:latin typeface="+mj-lt"/>
                <a:cs typeface="Arial" pitchFamily="34" charset="0"/>
              </a:endParaRPr>
            </a:p>
          </p:txBody>
        </p:sp>
        <p:sp>
          <p:nvSpPr>
            <p:cNvPr id="71" name="Line 11">
              <a:extLst>
                <a:ext uri="{FF2B5EF4-FFF2-40B4-BE49-F238E27FC236}">
                  <a16:creationId xmlns:a16="http://schemas.microsoft.com/office/drawing/2014/main" id="{EE08223D-4ECF-3E42-8943-DBE791B942A0}"/>
                </a:ext>
              </a:extLst>
            </p:cNvPr>
            <p:cNvSpPr>
              <a:spLocks noChangeShapeType="1"/>
            </p:cNvSpPr>
            <p:nvPr/>
          </p:nvSpPr>
          <p:spPr bwMode="auto">
            <a:xfrm>
              <a:off x="4847125" y="1792485"/>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57540" y="1679468"/>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8</a:t>
              </a:r>
              <a:endParaRPr kumimoji="0" lang="fr-FR" sz="2800" b="0" i="0" u="none" strike="noStrike" cap="none" normalizeH="0" baseline="30000" dirty="0">
                <a:ln>
                  <a:noFill/>
                </a:ln>
                <a:effectLst/>
                <a:latin typeface="+mj-lt"/>
                <a:cs typeface="Arial" pitchFamily="34" charset="0"/>
              </a:endParaRPr>
            </a:p>
          </p:txBody>
        </p:sp>
        <p:sp>
          <p:nvSpPr>
            <p:cNvPr id="7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88021" y="1829011"/>
              <a:ext cx="116306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Rachis</a:t>
              </a:r>
            </a:p>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dirty="0">
                  <a:ln>
                    <a:noFill/>
                  </a:ln>
                  <a:effectLst/>
                  <a:latin typeface="+mj-lt"/>
                  <a:cs typeface="Arial" pitchFamily="34" charset="0"/>
                </a:rPr>
                <a:t>Total </a:t>
              </a:r>
              <a:r>
                <a:rPr lang="fr-FR" sz="1200" b="1" dirty="0">
                  <a:latin typeface="+mj-lt"/>
                  <a:cs typeface="Arial" pitchFamily="34" charset="0"/>
                </a:rPr>
                <a:t>corps sans tête</a:t>
              </a:r>
              <a:endParaRPr kumimoji="0" lang="fr-FR" sz="2800" b="1" i="0" u="none" strike="noStrike" cap="none" normalizeH="0" baseline="30000" dirty="0">
                <a:ln>
                  <a:noFill/>
                </a:ln>
                <a:effectLst/>
                <a:latin typeface="+mj-lt"/>
                <a:cs typeface="Arial" pitchFamily="34" charset="0"/>
              </a:endParaRPr>
            </a:p>
          </p:txBody>
        </p:sp>
        <p:sp>
          <p:nvSpPr>
            <p:cNvPr id="7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627674" y="1653776"/>
              <a:ext cx="27337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DMO</a:t>
              </a:r>
              <a:endParaRPr kumimoji="0" lang="fr-FR" sz="2800" b="1" i="0" u="none" strike="noStrike" cap="none" normalizeH="0" baseline="30000" dirty="0">
                <a:ln>
                  <a:noFill/>
                </a:ln>
                <a:effectLst/>
                <a:latin typeface="+mj-lt"/>
                <a:cs typeface="Arial" pitchFamily="34" charset="0"/>
              </a:endParaRPr>
            </a:p>
          </p:txBody>
        </p:sp>
        <p:sp>
          <p:nvSpPr>
            <p:cNvPr id="7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052124" y="1644345"/>
              <a:ext cx="42232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Z-score</a:t>
              </a:r>
              <a:endParaRPr kumimoji="0" lang="fr-FR" sz="2800" b="1" i="0" u="none" strike="noStrike" cap="none" normalizeH="0" baseline="30000" dirty="0">
                <a:ln>
                  <a:noFill/>
                </a:ln>
                <a:effectLst/>
                <a:latin typeface="+mj-lt"/>
                <a:cs typeface="Arial" pitchFamily="34" charset="0"/>
              </a:endParaRPr>
            </a:p>
          </p:txBody>
        </p:sp>
        <p:cxnSp>
          <p:nvCxnSpPr>
            <p:cNvPr id="76" name="Connecteur droit 75"/>
            <p:cNvCxnSpPr/>
            <p:nvPr/>
          </p:nvCxnSpPr>
          <p:spPr bwMode="auto">
            <a:xfrm>
              <a:off x="6643558" y="1956717"/>
              <a:ext cx="244101" cy="0"/>
            </a:xfrm>
            <a:prstGeom prst="line">
              <a:avLst/>
            </a:prstGeom>
            <a:solidFill>
              <a:schemeClr val="accent1"/>
            </a:solidFill>
            <a:ln w="28575" cap="flat" cmpd="sng" algn="ctr">
              <a:solidFill>
                <a:srgbClr val="00AFEB"/>
              </a:solidFill>
              <a:prstDash val="solid"/>
              <a:round/>
              <a:headEnd type="none" w="med" len="med"/>
              <a:tailEnd type="none" w="med" len="med"/>
            </a:ln>
            <a:effectLst/>
          </p:spPr>
        </p:cxnSp>
        <p:cxnSp>
          <p:nvCxnSpPr>
            <p:cNvPr id="77" name="Connecteur droit 76"/>
            <p:cNvCxnSpPr/>
            <p:nvPr/>
          </p:nvCxnSpPr>
          <p:spPr bwMode="auto">
            <a:xfrm>
              <a:off x="7190750" y="1956717"/>
              <a:ext cx="393489" cy="0"/>
            </a:xfrm>
            <a:prstGeom prst="line">
              <a:avLst/>
            </a:prstGeom>
            <a:solidFill>
              <a:schemeClr val="accent1"/>
            </a:solidFill>
            <a:ln w="28575" cap="flat" cmpd="sng" algn="ctr">
              <a:solidFill>
                <a:srgbClr val="00AFEB"/>
              </a:solidFill>
              <a:prstDash val="sysDash"/>
              <a:round/>
              <a:headEnd type="none" w="med" len="med"/>
              <a:tailEnd type="none" w="med" len="med"/>
            </a:ln>
            <a:effectLst/>
          </p:spPr>
        </p:cxnSp>
        <p:cxnSp>
          <p:nvCxnSpPr>
            <p:cNvPr id="78" name="Connecteur droit 77"/>
            <p:cNvCxnSpPr/>
            <p:nvPr/>
          </p:nvCxnSpPr>
          <p:spPr bwMode="auto">
            <a:xfrm>
              <a:off x="6643558" y="2145069"/>
              <a:ext cx="244101" cy="0"/>
            </a:xfrm>
            <a:prstGeom prst="line">
              <a:avLst/>
            </a:prstGeom>
            <a:solidFill>
              <a:schemeClr val="accent1"/>
            </a:solidFill>
            <a:ln w="28575" cap="flat" cmpd="sng" algn="ctr">
              <a:solidFill>
                <a:srgbClr val="FF0000"/>
              </a:solidFill>
              <a:prstDash val="solid"/>
              <a:round/>
              <a:headEnd type="none" w="med" len="med"/>
              <a:tailEnd type="none" w="med" len="med"/>
            </a:ln>
            <a:effectLst/>
          </p:spPr>
        </p:cxnSp>
        <p:cxnSp>
          <p:nvCxnSpPr>
            <p:cNvPr id="79" name="Connecteur droit 78"/>
            <p:cNvCxnSpPr/>
            <p:nvPr/>
          </p:nvCxnSpPr>
          <p:spPr bwMode="auto">
            <a:xfrm>
              <a:off x="7190750" y="2145069"/>
              <a:ext cx="393489" cy="0"/>
            </a:xfrm>
            <a:prstGeom prst="line">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80" name="Connecteur droit 79"/>
            <p:cNvCxnSpPr/>
            <p:nvPr/>
          </p:nvCxnSpPr>
          <p:spPr bwMode="auto">
            <a:xfrm>
              <a:off x="5178286" y="3173484"/>
              <a:ext cx="2549071" cy="0"/>
            </a:xfrm>
            <a:prstGeom prst="line">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81" name="Connecteur droit 80"/>
            <p:cNvCxnSpPr/>
            <p:nvPr/>
          </p:nvCxnSpPr>
          <p:spPr bwMode="auto">
            <a:xfrm flipV="1">
              <a:off x="5139606" y="3150358"/>
              <a:ext cx="2539401" cy="23126"/>
            </a:xfrm>
            <a:prstGeom prst="line">
              <a:avLst/>
            </a:prstGeom>
            <a:solidFill>
              <a:schemeClr val="accent1"/>
            </a:solidFill>
            <a:ln w="28575" cap="flat" cmpd="sng" algn="ctr">
              <a:solidFill>
                <a:srgbClr val="00AFEB"/>
              </a:solidFill>
              <a:prstDash val="sysDash"/>
              <a:round/>
              <a:headEnd type="none" w="med" len="med"/>
              <a:tailEnd type="none" w="med" len="med"/>
            </a:ln>
            <a:effectLst/>
          </p:spPr>
        </p:cxnSp>
        <p:cxnSp>
          <p:nvCxnSpPr>
            <p:cNvPr id="82" name="Connecteur droit 81"/>
            <p:cNvCxnSpPr/>
            <p:nvPr/>
          </p:nvCxnSpPr>
          <p:spPr bwMode="auto">
            <a:xfrm flipH="1">
              <a:off x="5044837" y="2547903"/>
              <a:ext cx="2545203" cy="625581"/>
            </a:xfrm>
            <a:prstGeom prst="line">
              <a:avLst/>
            </a:prstGeom>
            <a:solidFill>
              <a:schemeClr val="accent1"/>
            </a:solidFill>
            <a:ln w="28575" cap="flat" cmpd="sng" algn="ctr">
              <a:solidFill>
                <a:srgbClr val="00AFEB"/>
              </a:solidFill>
              <a:prstDash val="solid"/>
              <a:round/>
              <a:headEnd type="none" w="med" len="med"/>
              <a:tailEnd type="none" w="med" len="med"/>
            </a:ln>
            <a:effectLst/>
          </p:spPr>
        </p:cxnSp>
        <p:cxnSp>
          <p:nvCxnSpPr>
            <p:cNvPr id="83" name="Connecteur droit 82"/>
            <p:cNvCxnSpPr/>
            <p:nvPr/>
          </p:nvCxnSpPr>
          <p:spPr bwMode="auto">
            <a:xfrm flipH="1">
              <a:off x="5093297" y="2898423"/>
              <a:ext cx="2539293" cy="275061"/>
            </a:xfrm>
            <a:prstGeom prst="line">
              <a:avLst/>
            </a:prstGeom>
            <a:solidFill>
              <a:schemeClr val="accent1"/>
            </a:solidFill>
            <a:ln w="28575" cap="flat" cmpd="sng" algn="ctr">
              <a:solidFill>
                <a:srgbClr val="FF0000"/>
              </a:solidFill>
              <a:prstDash val="solid"/>
              <a:round/>
              <a:headEnd type="none" w="med" len="med"/>
              <a:tailEnd type="none" w="med" len="med"/>
            </a:ln>
            <a:effectLst/>
          </p:spPr>
        </p:cxnSp>
        <p:sp>
          <p:nvSpPr>
            <p:cNvPr id="8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69808" y="2304037"/>
              <a:ext cx="46504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dirty="0">
                  <a:solidFill>
                    <a:srgbClr val="00AFEB"/>
                  </a:solidFill>
                  <a:latin typeface="+mj-lt"/>
                  <a:cs typeface="Arial" pitchFamily="34" charset="0"/>
                </a:rPr>
                <a:t>+ 3,56 %</a:t>
              </a:r>
              <a:endParaRPr kumimoji="0" lang="fr-FR" sz="2800" b="0" i="0" u="none" strike="noStrike" cap="none" normalizeH="0" baseline="30000" dirty="0">
                <a:ln>
                  <a:noFill/>
                </a:ln>
                <a:solidFill>
                  <a:srgbClr val="00AFEB"/>
                </a:solidFill>
                <a:effectLst/>
                <a:latin typeface="+mj-lt"/>
                <a:cs typeface="Arial" pitchFamily="34" charset="0"/>
              </a:endParaRPr>
            </a:p>
          </p:txBody>
        </p:sp>
        <p:sp>
          <p:nvSpPr>
            <p:cNvPr id="8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94950" y="2714121"/>
              <a:ext cx="46504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dirty="0">
                  <a:solidFill>
                    <a:srgbClr val="FF0000"/>
                  </a:solidFill>
                  <a:latin typeface="+mj-lt"/>
                  <a:cs typeface="Arial" pitchFamily="34" charset="0"/>
                </a:rPr>
                <a:t>+ 1,57 %</a:t>
              </a:r>
              <a:endParaRPr kumimoji="0" lang="fr-FR" sz="2800" b="0" i="0" u="none" strike="noStrike" cap="none" normalizeH="0" baseline="30000" dirty="0">
                <a:ln>
                  <a:noFill/>
                </a:ln>
                <a:solidFill>
                  <a:srgbClr val="FF0000"/>
                </a:solidFill>
                <a:effectLst/>
                <a:latin typeface="+mj-lt"/>
                <a:cs typeface="Arial" pitchFamily="34" charset="0"/>
              </a:endParaRPr>
            </a:p>
          </p:txBody>
        </p:sp>
        <p:sp>
          <p:nvSpPr>
            <p:cNvPr id="8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794960" y="2968498"/>
              <a:ext cx="32833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dirty="0">
                  <a:solidFill>
                    <a:srgbClr val="00AFEB"/>
                  </a:solidFill>
                  <a:latin typeface="+mj-lt"/>
                  <a:cs typeface="Arial" pitchFamily="34" charset="0"/>
                </a:rPr>
                <a:t>+ 0,03</a:t>
              </a:r>
              <a:endParaRPr kumimoji="0" lang="fr-FR" sz="2800" b="0" i="0" u="none" strike="noStrike" cap="none" normalizeH="0" baseline="30000" dirty="0">
                <a:ln>
                  <a:noFill/>
                </a:ln>
                <a:solidFill>
                  <a:srgbClr val="00AFEB"/>
                </a:solidFill>
                <a:effectLst/>
                <a:latin typeface="+mj-lt"/>
                <a:cs typeface="Arial" pitchFamily="34" charset="0"/>
              </a:endParaRPr>
            </a:p>
          </p:txBody>
        </p:sp>
        <p:sp>
          <p:nvSpPr>
            <p:cNvPr id="87" name="Line 11">
              <a:extLst>
                <a:ext uri="{FF2B5EF4-FFF2-40B4-BE49-F238E27FC236}">
                  <a16:creationId xmlns:a16="http://schemas.microsoft.com/office/drawing/2014/main" id="{EE08223D-4ECF-3E42-8943-DBE791B942A0}"/>
                </a:ext>
              </a:extLst>
            </p:cNvPr>
            <p:cNvSpPr>
              <a:spLocks noChangeShapeType="1"/>
            </p:cNvSpPr>
            <p:nvPr/>
          </p:nvSpPr>
          <p:spPr bwMode="auto">
            <a:xfrm>
              <a:off x="8376981" y="2826774"/>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2713757"/>
              <a:ext cx="16233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0,5</a:t>
              </a:r>
              <a:endParaRPr kumimoji="0" lang="fr-FR" sz="2800" b="0" i="0" u="none" strike="noStrike" cap="none" normalizeH="0" baseline="30000" dirty="0">
                <a:ln>
                  <a:noFill/>
                </a:ln>
                <a:effectLst/>
                <a:latin typeface="+mj-lt"/>
                <a:cs typeface="Arial" pitchFamily="34" charset="0"/>
              </a:endParaRPr>
            </a:p>
          </p:txBody>
        </p:sp>
        <p:sp>
          <p:nvSpPr>
            <p:cNvPr id="89" name="Line 11">
              <a:extLst>
                <a:ext uri="{FF2B5EF4-FFF2-40B4-BE49-F238E27FC236}">
                  <a16:creationId xmlns:a16="http://schemas.microsoft.com/office/drawing/2014/main" id="{EE08223D-4ECF-3E42-8943-DBE791B942A0}"/>
                </a:ext>
              </a:extLst>
            </p:cNvPr>
            <p:cNvSpPr>
              <a:spLocks noChangeShapeType="1"/>
            </p:cNvSpPr>
            <p:nvPr/>
          </p:nvSpPr>
          <p:spPr bwMode="auto">
            <a:xfrm>
              <a:off x="8376155" y="1786749"/>
              <a:ext cx="0" cy="2070631"/>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Line 11">
              <a:extLst>
                <a:ext uri="{FF2B5EF4-FFF2-40B4-BE49-F238E27FC236}">
                  <a16:creationId xmlns:a16="http://schemas.microsoft.com/office/drawing/2014/main" id="{EE08223D-4ECF-3E42-8943-DBE791B942A0}"/>
                </a:ext>
              </a:extLst>
            </p:cNvPr>
            <p:cNvSpPr>
              <a:spLocks noChangeShapeType="1"/>
            </p:cNvSpPr>
            <p:nvPr/>
          </p:nvSpPr>
          <p:spPr bwMode="auto">
            <a:xfrm>
              <a:off x="8376981" y="2473358"/>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2360341"/>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a:t>
              </a:r>
              <a:endParaRPr kumimoji="0" lang="fr-FR" sz="2800" b="0" i="0" u="none" strike="noStrike" cap="none" normalizeH="0" baseline="30000" dirty="0">
                <a:ln>
                  <a:noFill/>
                </a:ln>
                <a:effectLst/>
                <a:latin typeface="+mj-lt"/>
                <a:cs typeface="Arial" pitchFamily="34" charset="0"/>
              </a:endParaRPr>
            </a:p>
          </p:txBody>
        </p:sp>
        <p:sp>
          <p:nvSpPr>
            <p:cNvPr id="92" name="Line 11">
              <a:extLst>
                <a:ext uri="{FF2B5EF4-FFF2-40B4-BE49-F238E27FC236}">
                  <a16:creationId xmlns:a16="http://schemas.microsoft.com/office/drawing/2014/main" id="{EE08223D-4ECF-3E42-8943-DBE791B942A0}"/>
                </a:ext>
              </a:extLst>
            </p:cNvPr>
            <p:cNvSpPr>
              <a:spLocks noChangeShapeType="1"/>
            </p:cNvSpPr>
            <p:nvPr/>
          </p:nvSpPr>
          <p:spPr bwMode="auto">
            <a:xfrm>
              <a:off x="8376981" y="2129670"/>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2016653"/>
              <a:ext cx="16233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1,5</a:t>
              </a:r>
              <a:endParaRPr kumimoji="0" lang="fr-FR" sz="2800" b="0" i="0" u="none" strike="noStrike" cap="none" normalizeH="0" baseline="30000" dirty="0">
                <a:ln>
                  <a:noFill/>
                </a:ln>
                <a:effectLst/>
                <a:latin typeface="+mj-lt"/>
                <a:cs typeface="Arial" pitchFamily="34" charset="0"/>
              </a:endParaRPr>
            </a:p>
          </p:txBody>
        </p:sp>
        <p:sp>
          <p:nvSpPr>
            <p:cNvPr id="94" name="Line 11">
              <a:extLst>
                <a:ext uri="{FF2B5EF4-FFF2-40B4-BE49-F238E27FC236}">
                  <a16:creationId xmlns:a16="http://schemas.microsoft.com/office/drawing/2014/main" id="{EE08223D-4ECF-3E42-8943-DBE791B942A0}"/>
                </a:ext>
              </a:extLst>
            </p:cNvPr>
            <p:cNvSpPr>
              <a:spLocks noChangeShapeType="1"/>
            </p:cNvSpPr>
            <p:nvPr/>
          </p:nvSpPr>
          <p:spPr bwMode="auto">
            <a:xfrm>
              <a:off x="8376981" y="1789715"/>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1676698"/>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a:t>
              </a:r>
              <a:endParaRPr kumimoji="0" lang="fr-FR" sz="2800" b="0" i="0" u="none" strike="noStrike" cap="none" normalizeH="0" baseline="30000" dirty="0">
                <a:ln>
                  <a:noFill/>
                </a:ln>
                <a:effectLst/>
                <a:latin typeface="+mj-lt"/>
                <a:cs typeface="Arial" pitchFamily="34" charset="0"/>
              </a:endParaRPr>
            </a:p>
          </p:txBody>
        </p:sp>
        <p:sp>
          <p:nvSpPr>
            <p:cNvPr id="9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3058025"/>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97" name="Line 11">
              <a:extLst>
                <a:ext uri="{FF2B5EF4-FFF2-40B4-BE49-F238E27FC236}">
                  <a16:creationId xmlns:a16="http://schemas.microsoft.com/office/drawing/2014/main" id="{EE08223D-4ECF-3E42-8943-DBE791B942A0}"/>
                </a:ext>
              </a:extLst>
            </p:cNvPr>
            <p:cNvSpPr>
              <a:spLocks noChangeShapeType="1"/>
            </p:cNvSpPr>
            <p:nvPr/>
          </p:nvSpPr>
          <p:spPr bwMode="auto">
            <a:xfrm>
              <a:off x="8376981" y="3510669"/>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3397652"/>
              <a:ext cx="20139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-0,5</a:t>
              </a:r>
              <a:endParaRPr kumimoji="0" lang="fr-FR" sz="2800" b="0" i="0" u="none" strike="noStrike" cap="none" normalizeH="0" baseline="30000" dirty="0">
                <a:ln>
                  <a:noFill/>
                </a:ln>
                <a:effectLst/>
                <a:latin typeface="+mj-lt"/>
                <a:cs typeface="Arial" pitchFamily="34" charset="0"/>
              </a:endParaRPr>
            </a:p>
          </p:txBody>
        </p:sp>
        <p:sp>
          <p:nvSpPr>
            <p:cNvPr id="99" name="Line 11">
              <a:extLst>
                <a:ext uri="{FF2B5EF4-FFF2-40B4-BE49-F238E27FC236}">
                  <a16:creationId xmlns:a16="http://schemas.microsoft.com/office/drawing/2014/main" id="{EE08223D-4ECF-3E42-8943-DBE791B942A0}"/>
                </a:ext>
              </a:extLst>
            </p:cNvPr>
            <p:cNvSpPr>
              <a:spLocks noChangeShapeType="1"/>
            </p:cNvSpPr>
            <p:nvPr/>
          </p:nvSpPr>
          <p:spPr bwMode="auto">
            <a:xfrm>
              <a:off x="8376981" y="3852578"/>
              <a:ext cx="31830"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442296" y="3739561"/>
              <a:ext cx="10375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a:t>
              </a:r>
              <a:endParaRPr kumimoji="0" lang="fr-FR" sz="2800" b="0" i="0" u="none" strike="noStrike" cap="none" normalizeH="0" baseline="30000" dirty="0">
                <a:ln>
                  <a:noFill/>
                </a:ln>
                <a:effectLst/>
                <a:latin typeface="+mj-lt"/>
                <a:cs typeface="Arial" pitchFamily="34" charset="0"/>
              </a:endParaRPr>
            </a:p>
          </p:txBody>
        </p:sp>
        <p:sp>
          <p:nvSpPr>
            <p:cNvPr id="10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733775" y="3305319"/>
              <a:ext cx="646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dirty="0">
                  <a:solidFill>
                    <a:srgbClr val="FF0000"/>
                  </a:solidFill>
                  <a:latin typeface="+mj-lt"/>
                  <a:cs typeface="Arial" pitchFamily="34" charset="0"/>
                </a:rPr>
                <a:t>0</a:t>
              </a:r>
              <a:endParaRPr kumimoji="0" lang="fr-FR" sz="2800" b="0" i="0" u="none" strike="noStrike" cap="none" normalizeH="0" baseline="30000" dirty="0">
                <a:ln>
                  <a:noFill/>
                </a:ln>
                <a:solidFill>
                  <a:srgbClr val="FF0000"/>
                </a:solidFill>
                <a:effectLst/>
                <a:latin typeface="+mj-lt"/>
                <a:cs typeface="Arial" pitchFamily="34" charset="0"/>
              </a:endParaRPr>
            </a:p>
          </p:txBody>
        </p:sp>
        <p:grpSp>
          <p:nvGrpSpPr>
            <p:cNvPr id="102" name="Groupe 101"/>
            <p:cNvGrpSpPr/>
            <p:nvPr/>
          </p:nvGrpSpPr>
          <p:grpSpPr>
            <a:xfrm>
              <a:off x="7584239" y="2274693"/>
              <a:ext cx="42549" cy="1070610"/>
              <a:chOff x="5981700" y="4791075"/>
              <a:chExt cx="55880" cy="1070610"/>
            </a:xfrm>
          </p:grpSpPr>
          <p:cxnSp>
            <p:nvCxnSpPr>
              <p:cNvPr id="115" name="Connecteur droit 114"/>
              <p:cNvCxnSpPr/>
              <p:nvPr/>
            </p:nvCxnSpPr>
            <p:spPr bwMode="auto">
              <a:xfrm>
                <a:off x="5981700" y="4791075"/>
                <a:ext cx="55880" cy="0"/>
              </a:xfrm>
              <a:prstGeom prst="line">
                <a:avLst/>
              </a:prstGeom>
              <a:solidFill>
                <a:schemeClr val="accent1"/>
              </a:solidFill>
              <a:ln w="9525" cap="flat" cmpd="sng" algn="ctr">
                <a:solidFill>
                  <a:srgbClr val="00AFEB"/>
                </a:solidFill>
                <a:prstDash val="solid"/>
                <a:round/>
                <a:headEnd type="none" w="med" len="med"/>
                <a:tailEnd type="none" w="med" len="med"/>
              </a:ln>
              <a:effectLst/>
            </p:spPr>
          </p:cxnSp>
          <p:cxnSp>
            <p:nvCxnSpPr>
              <p:cNvPr id="116" name="Connecteur droit 115"/>
              <p:cNvCxnSpPr/>
              <p:nvPr/>
            </p:nvCxnSpPr>
            <p:spPr bwMode="auto">
              <a:xfrm>
                <a:off x="6012180" y="4791075"/>
                <a:ext cx="0" cy="1070610"/>
              </a:xfrm>
              <a:prstGeom prst="line">
                <a:avLst/>
              </a:prstGeom>
              <a:solidFill>
                <a:schemeClr val="accent1"/>
              </a:solidFill>
              <a:ln w="9525" cap="flat" cmpd="sng" algn="ctr">
                <a:solidFill>
                  <a:srgbClr val="00AFEB"/>
                </a:solidFill>
                <a:prstDash val="solid"/>
                <a:round/>
                <a:headEnd type="none" w="med" len="med"/>
                <a:tailEnd type="none" w="med" len="med"/>
              </a:ln>
              <a:effectLst/>
            </p:spPr>
          </p:cxnSp>
          <p:cxnSp>
            <p:nvCxnSpPr>
              <p:cNvPr id="117" name="Connecteur droit 116"/>
              <p:cNvCxnSpPr/>
              <p:nvPr/>
            </p:nvCxnSpPr>
            <p:spPr bwMode="auto">
              <a:xfrm>
                <a:off x="5981700" y="5861685"/>
                <a:ext cx="55880" cy="0"/>
              </a:xfrm>
              <a:prstGeom prst="line">
                <a:avLst/>
              </a:prstGeom>
              <a:solidFill>
                <a:schemeClr val="accent1"/>
              </a:solidFill>
              <a:ln w="9525" cap="flat" cmpd="sng" algn="ctr">
                <a:solidFill>
                  <a:srgbClr val="00AFEB"/>
                </a:solidFill>
                <a:prstDash val="solid"/>
                <a:round/>
                <a:headEnd type="none" w="med" len="med"/>
                <a:tailEnd type="none" w="med" len="med"/>
              </a:ln>
              <a:effectLst/>
            </p:spPr>
          </p:cxnSp>
        </p:grpSp>
        <p:grpSp>
          <p:nvGrpSpPr>
            <p:cNvPr id="103" name="Groupe 102"/>
            <p:cNvGrpSpPr/>
            <p:nvPr/>
          </p:nvGrpSpPr>
          <p:grpSpPr>
            <a:xfrm>
              <a:off x="7677073" y="3002403"/>
              <a:ext cx="42549" cy="342899"/>
              <a:chOff x="5981700" y="4791075"/>
              <a:chExt cx="55880" cy="1070610"/>
            </a:xfrm>
          </p:grpSpPr>
          <p:cxnSp>
            <p:nvCxnSpPr>
              <p:cNvPr id="112" name="Connecteur droit 111"/>
              <p:cNvCxnSpPr/>
              <p:nvPr/>
            </p:nvCxnSpPr>
            <p:spPr bwMode="auto">
              <a:xfrm>
                <a:off x="5981700" y="4791075"/>
                <a:ext cx="55880" cy="0"/>
              </a:xfrm>
              <a:prstGeom prst="line">
                <a:avLst/>
              </a:prstGeom>
              <a:solidFill>
                <a:schemeClr val="accent1"/>
              </a:solidFill>
              <a:ln w="9525" cap="flat" cmpd="sng" algn="ctr">
                <a:solidFill>
                  <a:srgbClr val="00AFEB"/>
                </a:solidFill>
                <a:prstDash val="solid"/>
                <a:round/>
                <a:headEnd type="none" w="med" len="med"/>
                <a:tailEnd type="none" w="med" len="med"/>
              </a:ln>
              <a:effectLst/>
            </p:spPr>
          </p:cxnSp>
          <p:cxnSp>
            <p:nvCxnSpPr>
              <p:cNvPr id="113" name="Connecteur droit 112"/>
              <p:cNvCxnSpPr/>
              <p:nvPr/>
            </p:nvCxnSpPr>
            <p:spPr bwMode="auto">
              <a:xfrm>
                <a:off x="6012180" y="4791075"/>
                <a:ext cx="0" cy="1070610"/>
              </a:xfrm>
              <a:prstGeom prst="line">
                <a:avLst/>
              </a:prstGeom>
              <a:solidFill>
                <a:schemeClr val="accent1"/>
              </a:solidFill>
              <a:ln w="9525" cap="flat" cmpd="sng" algn="ctr">
                <a:solidFill>
                  <a:srgbClr val="00AFEB"/>
                </a:solidFill>
                <a:prstDash val="solid"/>
                <a:round/>
                <a:headEnd type="none" w="med" len="med"/>
                <a:tailEnd type="none" w="med" len="med"/>
              </a:ln>
              <a:effectLst/>
            </p:spPr>
          </p:cxnSp>
          <p:cxnSp>
            <p:nvCxnSpPr>
              <p:cNvPr id="114" name="Connecteur droit 113"/>
              <p:cNvCxnSpPr/>
              <p:nvPr/>
            </p:nvCxnSpPr>
            <p:spPr bwMode="auto">
              <a:xfrm>
                <a:off x="5981700" y="5861685"/>
                <a:ext cx="55880" cy="0"/>
              </a:xfrm>
              <a:prstGeom prst="line">
                <a:avLst/>
              </a:prstGeom>
              <a:solidFill>
                <a:schemeClr val="accent1"/>
              </a:solidFill>
              <a:ln w="9525" cap="flat" cmpd="sng" algn="ctr">
                <a:solidFill>
                  <a:srgbClr val="00AFEB"/>
                </a:solidFill>
                <a:prstDash val="solid"/>
                <a:round/>
                <a:headEnd type="none" w="med" len="med"/>
                <a:tailEnd type="none" w="med" len="med"/>
              </a:ln>
              <a:effectLst/>
            </p:spPr>
          </p:cxnSp>
        </p:grpSp>
        <p:grpSp>
          <p:nvGrpSpPr>
            <p:cNvPr id="104" name="Groupe 103"/>
            <p:cNvGrpSpPr/>
            <p:nvPr/>
          </p:nvGrpSpPr>
          <p:grpSpPr>
            <a:xfrm>
              <a:off x="7719622" y="3080508"/>
              <a:ext cx="42549" cy="241299"/>
              <a:chOff x="5981700" y="4791075"/>
              <a:chExt cx="55880" cy="1070610"/>
            </a:xfrm>
          </p:grpSpPr>
          <p:cxnSp>
            <p:nvCxnSpPr>
              <p:cNvPr id="109" name="Connecteur droit 108"/>
              <p:cNvCxnSpPr/>
              <p:nvPr/>
            </p:nvCxnSpPr>
            <p:spPr bwMode="auto">
              <a:xfrm>
                <a:off x="5981700" y="4791075"/>
                <a:ext cx="5588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10" name="Connecteur droit 109"/>
              <p:cNvCxnSpPr/>
              <p:nvPr/>
            </p:nvCxnSpPr>
            <p:spPr bwMode="auto">
              <a:xfrm>
                <a:off x="6012180" y="4791075"/>
                <a:ext cx="0" cy="107061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11" name="Connecteur droit 110"/>
              <p:cNvCxnSpPr/>
              <p:nvPr/>
            </p:nvCxnSpPr>
            <p:spPr bwMode="auto">
              <a:xfrm>
                <a:off x="5981700" y="5861685"/>
                <a:ext cx="5588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grpSp>
        <p:grpSp>
          <p:nvGrpSpPr>
            <p:cNvPr id="105" name="Groupe 104"/>
            <p:cNvGrpSpPr/>
            <p:nvPr/>
          </p:nvGrpSpPr>
          <p:grpSpPr>
            <a:xfrm>
              <a:off x="7634524" y="2381374"/>
              <a:ext cx="42549" cy="730884"/>
              <a:chOff x="5981700" y="4791075"/>
              <a:chExt cx="55880" cy="1070610"/>
            </a:xfrm>
          </p:grpSpPr>
          <p:cxnSp>
            <p:nvCxnSpPr>
              <p:cNvPr id="106" name="Connecteur droit 105"/>
              <p:cNvCxnSpPr/>
              <p:nvPr/>
            </p:nvCxnSpPr>
            <p:spPr bwMode="auto">
              <a:xfrm>
                <a:off x="5981700" y="4791075"/>
                <a:ext cx="5588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07" name="Connecteur droit 106"/>
              <p:cNvCxnSpPr/>
              <p:nvPr/>
            </p:nvCxnSpPr>
            <p:spPr bwMode="auto">
              <a:xfrm>
                <a:off x="6012180" y="4791075"/>
                <a:ext cx="0" cy="1070610"/>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08" name="Connecteur droit 107"/>
              <p:cNvCxnSpPr/>
              <p:nvPr/>
            </p:nvCxnSpPr>
            <p:spPr bwMode="auto">
              <a:xfrm>
                <a:off x="5981700" y="5861685"/>
                <a:ext cx="55880" cy="0"/>
              </a:xfrm>
              <a:prstGeom prst="line">
                <a:avLst/>
              </a:prstGeom>
              <a:solidFill>
                <a:schemeClr val="accent1"/>
              </a:solidFill>
              <a:ln w="9525" cap="flat" cmpd="sng" algn="ctr">
                <a:solidFill>
                  <a:srgbClr val="FF0000"/>
                </a:solidFill>
                <a:prstDash val="solid"/>
                <a:round/>
                <a:headEnd type="none" w="med" len="med"/>
                <a:tailEnd type="none" w="med" len="med"/>
              </a:ln>
              <a:effectLst/>
            </p:spPr>
          </p:cxnSp>
        </p:grpSp>
      </p:grpSp>
      <p:sp>
        <p:nvSpPr>
          <p:cNvPr id="136" name="ZoneTexte 135">
            <a:extLst>
              <a:ext uri="{FF2B5EF4-FFF2-40B4-BE49-F238E27FC236}">
                <a16:creationId xmlns:a16="http://schemas.microsoft.com/office/drawing/2014/main" id="{BDA968D8-A357-4C9D-9E68-D05298FF981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111</a:t>
            </a:r>
          </a:p>
        </p:txBody>
      </p:sp>
    </p:spTree>
    <p:extLst>
      <p:ext uri="{BB962C8B-B14F-4D97-AF65-F5344CB8AC3E}">
        <p14:creationId xmlns:p14="http://schemas.microsoft.com/office/powerpoint/2010/main" val="229483997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Efficacité, tolérance et PK de BIC/FTC/TAF chez des adolescents VIH+ (1)</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Gaur A, CROI 2018, Abs. 844</a:t>
            </a:r>
          </a:p>
        </p:txBody>
      </p:sp>
      <p:sp>
        <p:nvSpPr>
          <p:cNvPr id="6" name="Rectangle 3"/>
          <p:cNvSpPr>
            <a:spLocks noGrp="1" noChangeArrowheads="1"/>
          </p:cNvSpPr>
          <p:nvPr>
            <p:ph idx="1"/>
          </p:nvPr>
        </p:nvSpPr>
        <p:spPr>
          <a:xfrm>
            <a:off x="457200" y="1341438"/>
            <a:ext cx="8507413" cy="3192462"/>
          </a:xfrm>
        </p:spPr>
        <p:txBody>
          <a:bodyPr/>
          <a:lstStyle/>
          <a:p>
            <a:pPr eaLnBrk="1" hangingPunct="1"/>
            <a:r>
              <a:rPr lang="fr-FR" sz="1600" b="1" dirty="0"/>
              <a:t>Objectifs</a:t>
            </a:r>
          </a:p>
          <a:p>
            <a:pPr lvl="1" eaLnBrk="1" hangingPunct="1"/>
            <a:r>
              <a:rPr lang="fr-FR" sz="1600" dirty="0"/>
              <a:t>Déterminer les PK plasma de BIC chez des </a:t>
            </a:r>
            <a:br>
              <a:rPr lang="fr-FR" sz="1600" dirty="0"/>
            </a:br>
            <a:r>
              <a:rPr lang="fr-FR" sz="1600" dirty="0"/>
              <a:t>adolescents VIH+ virologiquement contrôlés, </a:t>
            </a:r>
            <a:br>
              <a:rPr lang="fr-FR" sz="1600" dirty="0"/>
            </a:br>
            <a:r>
              <a:rPr lang="fr-FR" sz="1600" dirty="0"/>
              <a:t>en association à FTC/TAF (BIKTARVY</a:t>
            </a:r>
            <a:r>
              <a:rPr lang="fr-FR" sz="1600" baseline="30000" dirty="0"/>
              <a:t>®</a:t>
            </a:r>
            <a:r>
              <a:rPr lang="fr-FR" sz="1600" dirty="0"/>
              <a:t>)</a:t>
            </a:r>
          </a:p>
          <a:p>
            <a:pPr eaLnBrk="1" hangingPunct="1"/>
            <a:r>
              <a:rPr lang="fr-FR" sz="1600" b="1" dirty="0"/>
              <a:t>Méthode</a:t>
            </a:r>
          </a:p>
          <a:p>
            <a:pPr lvl="1" eaLnBrk="1" hangingPunct="1"/>
            <a:r>
              <a:rPr lang="fr-FR" sz="1600" dirty="0"/>
              <a:t>Etude de phase 2/3, ouverte, multicentrique, mono-bras </a:t>
            </a:r>
            <a:r>
              <a:rPr lang="is-IS" sz="1600" dirty="0"/>
              <a:t>(NCT02881320)</a:t>
            </a:r>
          </a:p>
          <a:p>
            <a:pPr lvl="1" eaLnBrk="1" hangingPunct="1"/>
            <a:r>
              <a:rPr lang="is-IS" sz="1600" dirty="0"/>
              <a:t>CV &lt; 50 c/ml depuis </a:t>
            </a:r>
            <a:r>
              <a:rPr lang="is-IS" sz="1600" u="sng" dirty="0"/>
              <a:t>&gt;</a:t>
            </a:r>
            <a:r>
              <a:rPr lang="is-IS" sz="1600" dirty="0"/>
              <a:t> 6 mois sous traitement stable</a:t>
            </a:r>
            <a:endParaRPr lang="fr-FR" sz="1600" dirty="0"/>
          </a:p>
          <a:p>
            <a:pPr lvl="1" eaLnBrk="1" hangingPunct="1"/>
            <a:r>
              <a:rPr lang="fr-FR" sz="1600" dirty="0"/>
              <a:t>CD4 </a:t>
            </a:r>
            <a:r>
              <a:rPr lang="fr-FR" sz="1600" u="sng" dirty="0"/>
              <a:t>&gt;</a:t>
            </a:r>
            <a:r>
              <a:rPr lang="fr-FR" sz="1600" dirty="0"/>
              <a:t> 200/mm</a:t>
            </a:r>
            <a:r>
              <a:rPr lang="fr-FR" sz="1600" baseline="30000" dirty="0"/>
              <a:t>3</a:t>
            </a:r>
          </a:p>
          <a:p>
            <a:pPr lvl="1" eaLnBrk="1" hangingPunct="1"/>
            <a:r>
              <a:rPr lang="fr-FR" sz="1600" dirty="0"/>
              <a:t>Fonction rénale </a:t>
            </a:r>
            <a:r>
              <a:rPr lang="fr-FR" sz="1600" dirty="0" err="1"/>
              <a:t>DFGe</a:t>
            </a:r>
            <a:r>
              <a:rPr lang="fr-FR" sz="1600" dirty="0"/>
              <a:t> </a:t>
            </a:r>
            <a:r>
              <a:rPr lang="fr-FR" sz="1600" u="sng" dirty="0"/>
              <a:t>&gt;</a:t>
            </a:r>
            <a:r>
              <a:rPr lang="fr-FR" sz="1600" dirty="0"/>
              <a:t> 90 ml/min/1,73 m</a:t>
            </a:r>
            <a:r>
              <a:rPr lang="fr-FR" sz="1600" baseline="30000" dirty="0"/>
              <a:t>2</a:t>
            </a:r>
          </a:p>
          <a:p>
            <a:pPr lvl="1" eaLnBrk="1" hangingPunct="1"/>
            <a:r>
              <a:rPr lang="fr-FR" sz="1600" b="1" dirty="0"/>
              <a:t>Caractéristiques des 24 adolescents à J0 (médiane) : </a:t>
            </a:r>
            <a:r>
              <a:rPr lang="fr-FR" sz="1600" dirty="0"/>
              <a:t>âge 15 ans (extrêmes = 12-17), poids 48,9 kg, 19 filles, CD4 = 708 /mm</a:t>
            </a:r>
            <a:r>
              <a:rPr lang="fr-FR" sz="1600" baseline="30000" dirty="0"/>
              <a:t>3</a:t>
            </a:r>
            <a:r>
              <a:rPr lang="fr-FR" sz="1600" dirty="0"/>
              <a:t>, </a:t>
            </a:r>
            <a:r>
              <a:rPr lang="fr-FR" sz="1600" dirty="0" err="1"/>
              <a:t>DFGe</a:t>
            </a:r>
            <a:r>
              <a:rPr lang="fr-FR" sz="1600" dirty="0"/>
              <a:t> = 143 ml/min/1,73 m</a:t>
            </a:r>
            <a:r>
              <a:rPr lang="fr-FR" sz="1600" baseline="30000" dirty="0"/>
              <a:t>2</a:t>
            </a:r>
            <a:r>
              <a:rPr lang="fr-FR" sz="1600" dirty="0"/>
              <a:t>, transmission : verticale (n = 21), horizontale (n = 1) et inconnue (n = 2)</a:t>
            </a:r>
          </a:p>
          <a:p>
            <a:pPr lvl="1" eaLnBrk="1" hangingPunct="1"/>
            <a:r>
              <a:rPr lang="fr-FR" sz="1600" dirty="0"/>
              <a:t>Evaluation de l’efficacité et la tolérance (EI cliniques, biologiques et DMO)</a:t>
            </a:r>
          </a:p>
          <a:p>
            <a:pPr lvl="1" eaLnBrk="1" hangingPunct="1"/>
            <a:r>
              <a:rPr lang="fr-FR" sz="1600" dirty="0"/>
              <a:t>Paramètres PK plasma à l’état d’équilibre (S2 ou S4) pour BIC, FTC et TAF </a:t>
            </a:r>
            <a:br>
              <a:rPr lang="fr-FR" sz="1600" dirty="0"/>
            </a:br>
            <a:r>
              <a:rPr lang="fr-FR" sz="1600" dirty="0"/>
              <a:t>et comparaison à des données historiques adultes</a:t>
            </a:r>
          </a:p>
          <a:p>
            <a:pPr eaLnBrk="1" hangingPunct="1"/>
            <a:r>
              <a:rPr lang="fr-FR" sz="1600" b="1" dirty="0"/>
              <a:t>Résultats à S24</a:t>
            </a:r>
          </a:p>
          <a:p>
            <a:pPr eaLnBrk="1" hangingPunct="1"/>
            <a:r>
              <a:rPr lang="fr-FR" sz="1600" b="1" dirty="0"/>
              <a:t>Tolérance </a:t>
            </a:r>
          </a:p>
          <a:p>
            <a:pPr lvl="1" eaLnBrk="1" hangingPunct="1"/>
            <a:r>
              <a:rPr lang="fr-FR" sz="1600" dirty="0"/>
              <a:t>Evénements indésirables : 15 notifiés (aucun de grade 3/4), 1 relié au traitement </a:t>
            </a:r>
            <a:br>
              <a:rPr lang="fr-FR" sz="1600" dirty="0"/>
            </a:br>
            <a:r>
              <a:rPr lang="fr-FR" sz="1600" dirty="0"/>
              <a:t>de l’étude, 1 sévère et aucun arrêt de traitement ou décès </a:t>
            </a:r>
          </a:p>
          <a:p>
            <a:pPr lvl="1" eaLnBrk="1" hangingPunct="1"/>
            <a:r>
              <a:rPr lang="fr-FR" sz="1600" b="1" dirty="0">
                <a:sym typeface="Wingdings" panose="05000000000000000000" pitchFamily="2" charset="2"/>
              </a:rPr>
              <a:t></a:t>
            </a:r>
            <a:r>
              <a:rPr lang="fr-FR" sz="1600" b="1" dirty="0"/>
              <a:t> </a:t>
            </a:r>
            <a:r>
              <a:rPr lang="fr-FR" sz="1600" dirty="0" err="1"/>
              <a:t>DFGe</a:t>
            </a:r>
            <a:r>
              <a:rPr lang="fr-FR" sz="1600" dirty="0"/>
              <a:t> : - 8,0 à - 14,0 ml/min/1,73 m</a:t>
            </a:r>
            <a:r>
              <a:rPr lang="fr-FR" sz="1600" baseline="30000" dirty="0"/>
              <a:t>2</a:t>
            </a:r>
            <a:r>
              <a:rPr lang="fr-FR" sz="1600" dirty="0"/>
              <a:t> (non cliniquement significatif)</a:t>
            </a:r>
          </a:p>
          <a:p>
            <a:pPr eaLnBrk="1" hangingPunct="1"/>
            <a:r>
              <a:rPr lang="fr-FR" sz="1600" b="1" dirty="0"/>
              <a:t>Efficacité : </a:t>
            </a:r>
            <a:r>
              <a:rPr lang="fr-FR" sz="1600" dirty="0"/>
              <a:t>CV &lt; 50 c/ml : 100 %</a:t>
            </a:r>
          </a:p>
          <a:p>
            <a:pPr lvl="1" eaLnBrk="1" hangingPunct="1"/>
            <a:endParaRPr lang="fr-FR" sz="1600" dirty="0"/>
          </a:p>
        </p:txBody>
      </p:sp>
      <p:pic>
        <p:nvPicPr>
          <p:cNvPr id="3" name="Image 2" descr="Capture d’écran 2018-03-09 à 00.03.46.png"/>
          <p:cNvPicPr>
            <a:picLocks noChangeAspect="1"/>
          </p:cNvPicPr>
          <p:nvPr/>
        </p:nvPicPr>
        <p:blipFill rotWithShape="1">
          <a:blip r:embed="rId3">
            <a:extLst>
              <a:ext uri="{28A0092B-C50C-407E-A947-70E740481C1C}">
                <a14:useLocalDpi xmlns:a14="http://schemas.microsoft.com/office/drawing/2010/main" val="0"/>
              </a:ext>
            </a:extLst>
          </a:blip>
          <a:srcRect l="4320" t="3451"/>
          <a:stretch/>
        </p:blipFill>
        <p:spPr>
          <a:xfrm>
            <a:off x="5718048" y="1111153"/>
            <a:ext cx="3281379" cy="1451478"/>
          </a:xfrm>
          <a:prstGeom prst="rect">
            <a:avLst/>
          </a:prstGeom>
        </p:spPr>
      </p:pic>
      <p:sp>
        <p:nvSpPr>
          <p:cNvPr id="7" name="ZoneTexte 6">
            <a:extLst>
              <a:ext uri="{FF2B5EF4-FFF2-40B4-BE49-F238E27FC236}">
                <a16:creationId xmlns:a16="http://schemas.microsoft.com/office/drawing/2014/main" id="{A5CCE2AE-CB0C-42BA-8409-EC763A10158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112</a:t>
            </a:r>
          </a:p>
        </p:txBody>
      </p:sp>
    </p:spTree>
    <p:extLst>
      <p:ext uri="{BB962C8B-B14F-4D97-AF65-F5344CB8AC3E}">
        <p14:creationId xmlns:p14="http://schemas.microsoft.com/office/powerpoint/2010/main" val="3482466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Efficacité, tolérance et PK de BIC/FTC/TAF chez des adolescents VIH+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Gaur A, CROI 2018, Abs. 844</a:t>
            </a:r>
          </a:p>
        </p:txBody>
      </p:sp>
      <p:sp>
        <p:nvSpPr>
          <p:cNvPr id="8" name="Rectangle 3"/>
          <p:cNvSpPr txBox="1">
            <a:spLocks noChangeArrowheads="1"/>
          </p:cNvSpPr>
          <p:nvPr/>
        </p:nvSpPr>
        <p:spPr bwMode="auto">
          <a:xfrm>
            <a:off x="266700" y="5065764"/>
            <a:ext cx="8729518" cy="936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dirty="0"/>
              <a:t>Les expositions plasmatiques de BIC, FTC et TAF sont cohérentes avec les valeurs historiques chez les adultes (pour des doses supposées administrées de BIC/FTC/TAF (50/200/25 mg </a:t>
            </a:r>
            <a:r>
              <a:rPr lang="fr-FR" sz="1600" dirty="0" err="1"/>
              <a:t>qd</a:t>
            </a:r>
            <a:r>
              <a:rPr lang="fr-FR" sz="1600" dirty="0"/>
              <a:t>) non mentionnées dans cette étude)</a:t>
            </a:r>
          </a:p>
        </p:txBody>
      </p:sp>
      <p:sp>
        <p:nvSpPr>
          <p:cNvPr id="9" name="Text Box 2"/>
          <p:cNvSpPr txBox="1">
            <a:spLocks noChangeArrowheads="1"/>
          </p:cNvSpPr>
          <p:nvPr/>
        </p:nvSpPr>
        <p:spPr bwMode="auto">
          <a:xfrm>
            <a:off x="838125" y="1253937"/>
            <a:ext cx="7658100"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Paramètres PK moyens de BIC, FTC et TAF (CV %)</a:t>
            </a:r>
          </a:p>
        </p:txBody>
      </p:sp>
      <p:graphicFrame>
        <p:nvGraphicFramePr>
          <p:cNvPr id="7" name="Tableau 6"/>
          <p:cNvGraphicFramePr>
            <a:graphicFrameLocks noGrp="1"/>
          </p:cNvGraphicFramePr>
          <p:nvPr>
            <p:extLst>
              <p:ext uri="{D42A27DB-BD31-4B8C-83A1-F6EECF244321}">
                <p14:modId xmlns:p14="http://schemas.microsoft.com/office/powerpoint/2010/main" val="2088954373"/>
              </p:ext>
            </p:extLst>
          </p:nvPr>
        </p:nvGraphicFramePr>
        <p:xfrm>
          <a:off x="514905" y="1323923"/>
          <a:ext cx="8398276" cy="3270660"/>
        </p:xfrm>
        <a:graphic>
          <a:graphicData uri="http://schemas.openxmlformats.org/drawingml/2006/table">
            <a:tbl>
              <a:tblPr firstRow="1" bandRow="1">
                <a:tableStyleId>{5C22544A-7EE6-4342-B048-85BDC9FD1C3A}</a:tableStyleId>
              </a:tblPr>
              <a:tblGrid>
                <a:gridCol w="684454">
                  <a:extLst>
                    <a:ext uri="{9D8B030D-6E8A-4147-A177-3AD203B41FA5}">
                      <a16:colId xmlns:a16="http://schemas.microsoft.com/office/drawing/2014/main" val="20005"/>
                    </a:ext>
                  </a:extLst>
                </a:gridCol>
                <a:gridCol w="1624437">
                  <a:extLst>
                    <a:ext uri="{9D8B030D-6E8A-4147-A177-3AD203B41FA5}">
                      <a16:colId xmlns:a16="http://schemas.microsoft.com/office/drawing/2014/main" val="20001"/>
                    </a:ext>
                  </a:extLst>
                </a:gridCol>
                <a:gridCol w="2117245">
                  <a:extLst>
                    <a:ext uri="{9D8B030D-6E8A-4147-A177-3AD203B41FA5}">
                      <a16:colId xmlns:a16="http://schemas.microsoft.com/office/drawing/2014/main" val="20002"/>
                    </a:ext>
                  </a:extLst>
                </a:gridCol>
                <a:gridCol w="1952975">
                  <a:extLst>
                    <a:ext uri="{9D8B030D-6E8A-4147-A177-3AD203B41FA5}">
                      <a16:colId xmlns:a16="http://schemas.microsoft.com/office/drawing/2014/main" val="20003"/>
                    </a:ext>
                  </a:extLst>
                </a:gridCol>
                <a:gridCol w="2019165">
                  <a:extLst>
                    <a:ext uri="{9D8B030D-6E8A-4147-A177-3AD203B41FA5}">
                      <a16:colId xmlns:a16="http://schemas.microsoft.com/office/drawing/2014/main" val="20004"/>
                    </a:ext>
                  </a:extLst>
                </a:gridCol>
              </a:tblGrid>
              <a:tr h="676760">
                <a:tc grid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kern="1200" cap="none" normalizeH="0" baseline="0" dirty="0">
                          <a:ln>
                            <a:noFill/>
                          </a:ln>
                          <a:solidFill>
                            <a:srgbClr val="000066"/>
                          </a:solidFill>
                          <a:effectLst/>
                          <a:latin typeface="Arial" charset="0"/>
                          <a:ea typeface="+mn-ea"/>
                          <a:cs typeface="+mn-cs"/>
                        </a:rPr>
                        <a:t>Paramètres PK</a:t>
                      </a:r>
                    </a:p>
                  </a:txBody>
                  <a:tcPr anchor="ctr" horzOverflow="overflow">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h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kern="1200" cap="none" normalizeH="0" baseline="0" dirty="0">
                        <a:ln>
                          <a:noFill/>
                        </a:ln>
                        <a:solidFill>
                          <a:srgbClr val="000066"/>
                        </a:solidFill>
                        <a:effectLst/>
                        <a:latin typeface="Arial" charset="0"/>
                        <a:ea typeface="+mn-ea"/>
                        <a:cs typeface="+mn-cs"/>
                      </a:endParaRPr>
                    </a:p>
                  </a:txBody>
                  <a:tcPr anchor="ctr" horzOverflow="overflow">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kern="1200" cap="none" normalizeH="0" baseline="0" dirty="0">
                          <a:ln>
                            <a:noFill/>
                          </a:ln>
                          <a:solidFill>
                            <a:srgbClr val="000066"/>
                          </a:solidFill>
                          <a:effectLst/>
                          <a:latin typeface="Arial" charset="0"/>
                          <a:ea typeface="+mn-ea"/>
                          <a:cs typeface="+mn-cs"/>
                        </a:rPr>
                        <a:t>Cohorte 1</a:t>
                      </a:r>
                      <a:br>
                        <a:rPr kumimoji="0" lang="fr-FR" sz="1400" b="1" i="0" u="none" strike="noStrike" kern="1200" cap="none" normalizeH="0" baseline="0" dirty="0">
                          <a:ln>
                            <a:noFill/>
                          </a:ln>
                          <a:solidFill>
                            <a:srgbClr val="000066"/>
                          </a:solidFill>
                          <a:effectLst/>
                          <a:latin typeface="Arial" charset="0"/>
                          <a:ea typeface="+mn-ea"/>
                          <a:cs typeface="+mn-cs"/>
                        </a:rPr>
                      </a:br>
                      <a:r>
                        <a:rPr kumimoji="0" lang="fr-FR" sz="1400" b="1" i="0" u="none" strike="noStrike" kern="1200" cap="none" normalizeH="0" baseline="0" dirty="0">
                          <a:ln>
                            <a:noFill/>
                          </a:ln>
                          <a:solidFill>
                            <a:srgbClr val="000066"/>
                          </a:solidFill>
                          <a:effectLst/>
                          <a:latin typeface="Arial" charset="0"/>
                          <a:ea typeface="+mn-ea"/>
                          <a:cs typeface="+mn-cs"/>
                        </a:rPr>
                        <a:t>12 - &lt; 18 ans ; &gt; 35 kg</a:t>
                      </a:r>
                      <a:br>
                        <a:rPr kumimoji="0" lang="fr-FR" sz="1400" b="1" i="0" u="none" strike="noStrike" kern="1200" cap="none" normalizeH="0" baseline="0" dirty="0">
                          <a:ln>
                            <a:noFill/>
                          </a:ln>
                          <a:solidFill>
                            <a:srgbClr val="000066"/>
                          </a:solidFill>
                          <a:effectLst/>
                          <a:latin typeface="Arial" charset="0"/>
                          <a:ea typeface="+mn-ea"/>
                          <a:cs typeface="+mn-cs"/>
                        </a:rPr>
                      </a:br>
                      <a:r>
                        <a:rPr kumimoji="0" lang="fr-FR" sz="1400" b="0" i="0" u="none" strike="noStrike" kern="1200" cap="none" normalizeH="0" baseline="0" dirty="0">
                          <a:ln>
                            <a:noFill/>
                          </a:ln>
                          <a:solidFill>
                            <a:srgbClr val="000066"/>
                          </a:solidFill>
                          <a:effectLst/>
                          <a:latin typeface="Arial" charset="0"/>
                          <a:ea typeface="+mn-ea"/>
                          <a:cs typeface="+mn-cs"/>
                        </a:rPr>
                        <a:t>(n = 24)</a:t>
                      </a:r>
                    </a:p>
                  </a:txBody>
                  <a:tcPr anchor="ctr" horzOverflow="overflow">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1" i="0" u="none" strike="noStrike" kern="1200" cap="none" normalizeH="0" baseline="0" dirty="0">
                          <a:ln>
                            <a:noFill/>
                          </a:ln>
                          <a:solidFill>
                            <a:srgbClr val="000066"/>
                          </a:solidFill>
                          <a:effectLst/>
                          <a:latin typeface="Arial" charset="0"/>
                          <a:ea typeface="+mn-ea"/>
                          <a:cs typeface="+mn-cs"/>
                        </a:rPr>
                        <a:t>BIC/FTC/TAF traités</a:t>
                      </a:r>
                      <a:br>
                        <a:rPr kumimoji="0" lang="fr-FR" sz="1400" b="1" i="0" u="none" strike="noStrike" kern="1200" cap="none" normalizeH="0" baseline="0" dirty="0">
                          <a:ln>
                            <a:noFill/>
                          </a:ln>
                          <a:solidFill>
                            <a:srgbClr val="000066"/>
                          </a:solidFill>
                          <a:effectLst/>
                          <a:latin typeface="Arial" charset="0"/>
                          <a:ea typeface="+mn-ea"/>
                          <a:cs typeface="+mn-cs"/>
                        </a:rPr>
                      </a:br>
                      <a:r>
                        <a:rPr kumimoji="0" lang="fr-FR" sz="1400" b="1" i="0" u="none" strike="noStrike" kern="1200" cap="none" normalizeH="0" baseline="0" dirty="0">
                          <a:ln>
                            <a:noFill/>
                          </a:ln>
                          <a:solidFill>
                            <a:srgbClr val="000066"/>
                          </a:solidFill>
                          <a:effectLst/>
                          <a:latin typeface="Arial" charset="0"/>
                          <a:ea typeface="+mn-ea"/>
                          <a:cs typeface="+mn-cs"/>
                        </a:rPr>
                        <a:t>Adultes</a:t>
                      </a:r>
                      <a:br>
                        <a:rPr kumimoji="0" lang="fr-FR" sz="1400" b="1" i="0" u="none" strike="noStrike" kern="1200" cap="none" normalizeH="0" baseline="0" dirty="0">
                          <a:ln>
                            <a:noFill/>
                          </a:ln>
                          <a:solidFill>
                            <a:srgbClr val="000066"/>
                          </a:solidFill>
                          <a:effectLst/>
                          <a:latin typeface="Arial" charset="0"/>
                          <a:ea typeface="+mn-ea"/>
                          <a:cs typeface="+mn-cs"/>
                        </a:rPr>
                      </a:br>
                      <a:r>
                        <a:rPr kumimoji="0" lang="fr-FR" sz="1400" b="0" i="0" u="none" strike="noStrike" kern="1200" cap="none" normalizeH="0" baseline="0" dirty="0">
                          <a:ln>
                            <a:noFill/>
                          </a:ln>
                          <a:solidFill>
                            <a:srgbClr val="000066"/>
                          </a:solidFill>
                          <a:effectLst/>
                          <a:latin typeface="Arial" charset="0"/>
                          <a:ea typeface="+mn-ea"/>
                          <a:cs typeface="+mn-cs"/>
                        </a:rPr>
                        <a:t>(n = 1 193)</a:t>
                      </a:r>
                    </a:p>
                  </a:txBody>
                  <a:tcPr anchor="ctr" horzOverflow="overflow">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Adolescents / adultes</a:t>
                      </a:r>
                      <a:br>
                        <a:rPr kumimoji="0" lang="fr-FR" sz="1400" b="1" i="0" u="none" strike="noStrike" cap="none" normalizeH="0" baseline="0" dirty="0">
                          <a:ln>
                            <a:noFill/>
                          </a:ln>
                          <a:solidFill>
                            <a:srgbClr val="000066"/>
                          </a:solidFill>
                          <a:effectLst/>
                          <a:latin typeface="Arial" charset="0"/>
                        </a:rPr>
                      </a:br>
                      <a:r>
                        <a:rPr kumimoji="0" lang="fr-FR" sz="1400" b="1" i="0" u="none" strike="noStrike" cap="none" normalizeH="0" baseline="0" dirty="0">
                          <a:ln>
                            <a:noFill/>
                          </a:ln>
                          <a:solidFill>
                            <a:srgbClr val="000066"/>
                          </a:solidFill>
                          <a:effectLst/>
                          <a:latin typeface="Arial" charset="0"/>
                        </a:rPr>
                        <a:t>RMG % (IC 90 %)</a:t>
                      </a:r>
                    </a:p>
                  </a:txBody>
                  <a:tcPr anchor="ctr" horzOverflow="overflow">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1"/>
                  </a:ext>
                </a:extLst>
              </a:tr>
              <a:tr h="338380">
                <a:tc rowSpan="3">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BIC</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Arial" charset="0"/>
                        </a:rPr>
                        <a:t>ASC</a:t>
                      </a:r>
                      <a:r>
                        <a:rPr kumimoji="0" lang="fr-FR" sz="1400" b="0" i="0" u="none" strike="noStrike" cap="none" normalizeH="0" baseline="-25000" dirty="0" err="1">
                          <a:ln>
                            <a:noFill/>
                          </a:ln>
                          <a:solidFill>
                            <a:srgbClr val="000066"/>
                          </a:solidFill>
                          <a:effectLst/>
                          <a:latin typeface="Arial" charset="0"/>
                        </a:rPr>
                        <a:t>tau</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h.ng</a:t>
                      </a:r>
                      <a:r>
                        <a:rPr kumimoji="0" lang="fr-FR" sz="1400" b="0" i="0" u="none" strike="noStrike" cap="none" normalizeH="0" baseline="0" dirty="0">
                          <a:ln>
                            <a:noFill/>
                          </a:ln>
                          <a:solidFill>
                            <a:srgbClr val="000066"/>
                          </a:solidFill>
                          <a:effectLst/>
                          <a:latin typeface="Arial" charset="0"/>
                        </a:rPr>
                        <a:t>/ml)</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109 668 (31)</a:t>
                      </a:r>
                    </a:p>
                  </a:txBody>
                  <a:tcPr anchor="ctr" horzOverflow="overflow">
                    <a:lnT w="38100" cap="flat" cmpd="sng" algn="ctr">
                      <a:solidFill>
                        <a:schemeClr val="bg1"/>
                      </a:solidFill>
                      <a:prstDash val="solid"/>
                      <a:round/>
                      <a:headEnd type="none" w="med" len="med"/>
                      <a:tailEnd type="none" w="med" len="med"/>
                    </a:lnT>
                  </a:tcPr>
                </a:tc>
                <a:tc>
                  <a:txBody>
                    <a:bodyPr/>
                    <a:lstStyle/>
                    <a:p>
                      <a:pPr algn="ctr">
                        <a:lnSpc>
                          <a:spcPct val="100000"/>
                        </a:lnSpc>
                      </a:pPr>
                      <a:r>
                        <a:rPr kumimoji="0" lang="fr-FR" sz="1400" b="0" i="0" u="none" strike="noStrike" kern="1200" cap="none" normalizeH="0" baseline="0" dirty="0">
                          <a:ln>
                            <a:noFill/>
                          </a:ln>
                          <a:solidFill>
                            <a:srgbClr val="000066"/>
                          </a:solidFill>
                          <a:effectLst/>
                          <a:latin typeface="Arial" charset="0"/>
                          <a:ea typeface="+mn-ea"/>
                          <a:cs typeface="+mn-cs"/>
                        </a:rPr>
                        <a:t>102 001 (27)</a:t>
                      </a:r>
                    </a:p>
                  </a:txBody>
                  <a:tcPr anchor="ctr" horzOverflow="overflow">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107 (97 - 118)</a:t>
                      </a:r>
                    </a:p>
                  </a:txBody>
                  <a:tcPr anchor="ctr" horzOverflow="overflow"/>
                </a:tc>
                <a:extLst>
                  <a:ext uri="{0D108BD9-81ED-4DB2-BD59-A6C34878D82A}">
                    <a16:rowId xmlns:a16="http://schemas.microsoft.com/office/drawing/2014/main" val="10002"/>
                  </a:ext>
                </a:extLst>
              </a:tr>
              <a:tr h="338380">
                <a:tc v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a:t>
                      </a:r>
                      <a:r>
                        <a:rPr kumimoji="0" lang="fr-FR" sz="1400" b="0" i="0" u="none" strike="noStrike" cap="none" normalizeH="0" baseline="-25000" dirty="0">
                          <a:ln>
                            <a:noFill/>
                          </a:ln>
                          <a:solidFill>
                            <a:srgbClr val="000066"/>
                          </a:solidFill>
                          <a:effectLst/>
                          <a:latin typeface="Arial" charset="0"/>
                        </a:rPr>
                        <a:t>max</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8 087 (30)</a:t>
                      </a:r>
                    </a:p>
                  </a:txBody>
                  <a:tcPr anchor="ctr" horzOverflow="overflow"/>
                </a:tc>
                <a:tc>
                  <a:txBody>
                    <a:bodyPr/>
                    <a:lstStyle/>
                    <a:p>
                      <a:pPr algn="ctr">
                        <a:lnSpc>
                          <a:spcPct val="100000"/>
                        </a:lnSpc>
                      </a:pPr>
                      <a:r>
                        <a:rPr kumimoji="0" lang="fr-FR" sz="1400" b="0" i="0" u="none" strike="noStrike" kern="1200" cap="none" normalizeH="0" baseline="0" dirty="0">
                          <a:ln>
                            <a:noFill/>
                          </a:ln>
                          <a:solidFill>
                            <a:srgbClr val="000066"/>
                          </a:solidFill>
                          <a:effectLst/>
                          <a:latin typeface="Arial" charset="0"/>
                          <a:ea typeface="+mn-ea"/>
                          <a:cs typeface="+mn-cs"/>
                        </a:rPr>
                        <a:t>6 146 (23)</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130 (119 - 143)</a:t>
                      </a:r>
                    </a:p>
                  </a:txBody>
                  <a:tcPr anchor="ctr" horzOverflow="overflow"/>
                </a:tc>
                <a:extLst>
                  <a:ext uri="{0D108BD9-81ED-4DB2-BD59-A6C34878D82A}">
                    <a16:rowId xmlns:a16="http://schemas.microsoft.com/office/drawing/2014/main" val="10003"/>
                  </a:ext>
                </a:extLst>
              </a:tr>
              <a:tr h="338380">
                <a:tc v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Arial" charset="0"/>
                        </a:rPr>
                        <a:t>C</a:t>
                      </a:r>
                      <a:r>
                        <a:rPr kumimoji="0" lang="fr-FR" sz="1400" b="0" i="0" u="none" strike="noStrike" cap="none" normalizeH="0" baseline="-25000" dirty="0" err="1">
                          <a:ln>
                            <a:noFill/>
                          </a:ln>
                          <a:solidFill>
                            <a:srgbClr val="000066"/>
                          </a:solidFill>
                          <a:effectLst/>
                          <a:latin typeface="Arial" charset="0"/>
                        </a:rPr>
                        <a:t>tau</a:t>
                      </a:r>
                      <a:r>
                        <a:rPr kumimoji="0" lang="fr-FR" sz="1400" b="0" i="0" u="none" strike="noStrike" cap="none" normalizeH="0" baseline="-2500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2 327 (49)</a:t>
                      </a:r>
                    </a:p>
                  </a:txBody>
                  <a:tcPr anchor="ctr" horzOverflow="overflow"/>
                </a:tc>
                <a:tc>
                  <a:txBody>
                    <a:bodyPr/>
                    <a:lstStyle/>
                    <a:p>
                      <a:pPr algn="ctr">
                        <a:lnSpc>
                          <a:spcPct val="100000"/>
                        </a:lnSpc>
                      </a:pPr>
                      <a:r>
                        <a:rPr kumimoji="0" lang="fr-FR" sz="1400" b="0" i="0" u="none" strike="noStrike" kern="1200" cap="none" normalizeH="0" baseline="0" dirty="0">
                          <a:ln>
                            <a:noFill/>
                          </a:ln>
                          <a:solidFill>
                            <a:srgbClr val="000066"/>
                          </a:solidFill>
                          <a:effectLst/>
                          <a:latin typeface="Arial" charset="0"/>
                          <a:ea typeface="+mn-ea"/>
                          <a:cs typeface="+mn-cs"/>
                        </a:rPr>
                        <a:t>2 610 (35)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86 (74 - 100)</a:t>
                      </a:r>
                    </a:p>
                  </a:txBody>
                  <a:tcPr anchor="ctr" horzOverflow="overflow"/>
                </a:tc>
                <a:extLst>
                  <a:ext uri="{0D108BD9-81ED-4DB2-BD59-A6C34878D82A}">
                    <a16:rowId xmlns:a16="http://schemas.microsoft.com/office/drawing/2014/main" val="10005"/>
                  </a:ext>
                </a:extLst>
              </a:tr>
              <a:tr h="300782">
                <a:tc rowSpan="3">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FTC</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Arial" charset="0"/>
                        </a:rPr>
                        <a:t>ASC</a:t>
                      </a:r>
                      <a:r>
                        <a:rPr kumimoji="0" lang="fr-FR" sz="1400" b="0" i="0" u="none" strike="noStrike" cap="none" normalizeH="0" baseline="-25000" dirty="0" err="1">
                          <a:ln>
                            <a:noFill/>
                          </a:ln>
                          <a:solidFill>
                            <a:srgbClr val="000066"/>
                          </a:solidFill>
                          <a:effectLst/>
                          <a:latin typeface="Arial" charset="0"/>
                        </a:rPr>
                        <a:t>tau</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h.ng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13 579 (22)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kern="1200" cap="none" normalizeH="0" baseline="0" dirty="0">
                          <a:ln>
                            <a:noFill/>
                          </a:ln>
                          <a:solidFill>
                            <a:srgbClr val="000066"/>
                          </a:solidFill>
                          <a:effectLst/>
                          <a:latin typeface="Arial" charset="0"/>
                          <a:ea typeface="+mn-ea"/>
                          <a:cs typeface="+mn-cs"/>
                        </a:rPr>
                        <a:t>12 294 (29)</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113 (102 - 124)</a:t>
                      </a:r>
                    </a:p>
                  </a:txBody>
                  <a:tcPr anchor="ctr" horzOverflow="overflow"/>
                </a:tc>
                <a:extLst>
                  <a:ext uri="{0D108BD9-81ED-4DB2-BD59-A6C34878D82A}">
                    <a16:rowId xmlns:a16="http://schemas.microsoft.com/office/drawing/2014/main" val="10006"/>
                  </a:ext>
                </a:extLst>
              </a:tr>
              <a:tr h="300782">
                <a:tc v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a:t>
                      </a:r>
                      <a:r>
                        <a:rPr kumimoji="0" lang="fr-FR" sz="1400" b="0" i="0" u="none" strike="noStrike" cap="none" normalizeH="0" baseline="-25000" dirty="0">
                          <a:ln>
                            <a:noFill/>
                          </a:ln>
                          <a:solidFill>
                            <a:srgbClr val="000066"/>
                          </a:solidFill>
                          <a:effectLst/>
                          <a:latin typeface="Arial" charset="0"/>
                        </a:rPr>
                        <a:t>max</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2 689 (34)</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kern="1200" cap="none" normalizeH="0" baseline="0" dirty="0">
                          <a:ln>
                            <a:noFill/>
                          </a:ln>
                          <a:solidFill>
                            <a:srgbClr val="000066"/>
                          </a:solidFill>
                          <a:effectLst/>
                          <a:latin typeface="Arial" charset="0"/>
                          <a:ea typeface="+mn-ea"/>
                          <a:cs typeface="+mn-cs"/>
                        </a:rPr>
                        <a:t>2 127 (35)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127 (111 - 145)</a:t>
                      </a:r>
                    </a:p>
                  </a:txBody>
                  <a:tcPr anchor="ctr" horzOverflow="overflow"/>
                </a:tc>
                <a:extLst>
                  <a:ext uri="{0D108BD9-81ED-4DB2-BD59-A6C34878D82A}">
                    <a16:rowId xmlns:a16="http://schemas.microsoft.com/office/drawing/2014/main" val="10007"/>
                  </a:ext>
                </a:extLst>
              </a:tr>
              <a:tr h="300782">
                <a:tc v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Arial" charset="0"/>
                        </a:rPr>
                        <a:t>C</a:t>
                      </a:r>
                      <a:r>
                        <a:rPr kumimoji="0" lang="fr-FR" sz="1400" b="0" i="0" u="none" strike="noStrike" cap="none" normalizeH="0" baseline="-25000" dirty="0" err="1">
                          <a:ln>
                            <a:noFill/>
                          </a:ln>
                          <a:solidFill>
                            <a:srgbClr val="000066"/>
                          </a:solidFill>
                          <a:effectLst/>
                          <a:latin typeface="Arial" charset="0"/>
                        </a:rPr>
                        <a:t>tau</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64 (25)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kern="1200" cap="none" normalizeH="0" baseline="0" dirty="0">
                          <a:ln>
                            <a:noFill/>
                          </a:ln>
                          <a:solidFill>
                            <a:srgbClr val="000066"/>
                          </a:solidFill>
                          <a:effectLst/>
                          <a:latin typeface="Arial" charset="0"/>
                          <a:ea typeface="+mn-ea"/>
                          <a:cs typeface="+mn-cs"/>
                        </a:rPr>
                        <a:t>96 (37)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69 (62 - 78)</a:t>
                      </a:r>
                    </a:p>
                  </a:txBody>
                  <a:tcPr anchor="ctr" horzOverflow="overflow"/>
                </a:tc>
                <a:extLst>
                  <a:ext uri="{0D108BD9-81ED-4DB2-BD59-A6C34878D82A}">
                    <a16:rowId xmlns:a16="http://schemas.microsoft.com/office/drawing/2014/main" val="10004"/>
                  </a:ext>
                </a:extLst>
              </a:tr>
              <a:tr h="300782">
                <a:tc row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TAF</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Arial" charset="0"/>
                        </a:rPr>
                        <a:t>ASC</a:t>
                      </a:r>
                      <a:r>
                        <a:rPr kumimoji="0" lang="fr-FR" sz="1400" b="0" i="0" u="none" strike="noStrike" cap="none" normalizeH="0" baseline="-25000" dirty="0" err="1">
                          <a:ln>
                            <a:noFill/>
                          </a:ln>
                          <a:solidFill>
                            <a:srgbClr val="000066"/>
                          </a:solidFill>
                          <a:effectLst/>
                          <a:latin typeface="Arial" charset="0"/>
                        </a:rPr>
                        <a:t>tau</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h.ng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271 (50)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kern="1200" cap="none" normalizeH="0" baseline="0" dirty="0">
                          <a:ln>
                            <a:noFill/>
                          </a:ln>
                          <a:solidFill>
                            <a:srgbClr val="000066"/>
                          </a:solidFill>
                          <a:effectLst/>
                          <a:latin typeface="Arial" charset="0"/>
                          <a:ea typeface="+mn-ea"/>
                          <a:cs typeface="+mn-cs"/>
                        </a:rPr>
                        <a:t>229 (63)</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125 (102 - 153)</a:t>
                      </a:r>
                    </a:p>
                  </a:txBody>
                  <a:tcPr anchor="ctr" horzOverflow="overflow"/>
                </a:tc>
                <a:extLst>
                  <a:ext uri="{0D108BD9-81ED-4DB2-BD59-A6C34878D82A}">
                    <a16:rowId xmlns:a16="http://schemas.microsoft.com/office/drawing/2014/main" val="10008"/>
                  </a:ext>
                </a:extLst>
              </a:tr>
              <a:tr h="300782">
                <a:tc v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a:t>
                      </a:r>
                      <a:r>
                        <a:rPr kumimoji="0" lang="fr-FR" sz="1400" b="0" i="0" u="none" strike="noStrike" cap="none" normalizeH="0" baseline="-25000" dirty="0">
                          <a:ln>
                            <a:noFill/>
                          </a:ln>
                          <a:solidFill>
                            <a:srgbClr val="000066"/>
                          </a:solidFill>
                          <a:effectLst/>
                          <a:latin typeface="Arial" charset="0"/>
                        </a:rPr>
                        <a:t>max</a:t>
                      </a:r>
                      <a:r>
                        <a:rPr kumimoji="0" lang="fr-FR" sz="1400" b="0" i="0" u="none" strike="noStrike" cap="none" normalizeH="0" baseline="0" dirty="0">
                          <a:ln>
                            <a:noFill/>
                          </a:ln>
                          <a:solidFill>
                            <a:srgbClr val="000066"/>
                          </a:solidFill>
                          <a:effectLst/>
                          <a:latin typeface="Arial" charset="0"/>
                        </a:rPr>
                        <a:t> (</a:t>
                      </a:r>
                      <a:r>
                        <a:rPr kumimoji="0" lang="fr-FR" sz="1400" b="0" i="0" u="none" strike="noStrike" cap="none" normalizeH="0" baseline="0" dirty="0" err="1">
                          <a:ln>
                            <a:noFill/>
                          </a:ln>
                          <a:solidFill>
                            <a:srgbClr val="000066"/>
                          </a:solidFill>
                          <a:effectLst/>
                          <a:latin typeface="Arial" charset="0"/>
                        </a:rPr>
                        <a:t>ng</a:t>
                      </a:r>
                      <a:r>
                        <a:rPr kumimoji="0" lang="fr-FR" sz="1400" b="0"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262 (45)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kern="1200" cap="none" normalizeH="0" baseline="0" dirty="0">
                          <a:ln>
                            <a:noFill/>
                          </a:ln>
                          <a:solidFill>
                            <a:srgbClr val="000066"/>
                          </a:solidFill>
                          <a:effectLst/>
                          <a:latin typeface="Arial" charset="0"/>
                          <a:ea typeface="+mn-ea"/>
                          <a:cs typeface="+mn-cs"/>
                        </a:rPr>
                        <a:t>277 (62)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101 (80 - 128)</a:t>
                      </a:r>
                    </a:p>
                  </a:txBody>
                  <a:tcPr anchor="ctr" horzOverflow="overflow"/>
                </a:tc>
                <a:extLst>
                  <a:ext uri="{0D108BD9-81ED-4DB2-BD59-A6C34878D82A}">
                    <a16:rowId xmlns:a16="http://schemas.microsoft.com/office/drawing/2014/main" val="10009"/>
                  </a:ext>
                </a:extLst>
              </a:tr>
            </a:tbl>
          </a:graphicData>
        </a:graphic>
      </p:graphicFrame>
      <p:sp>
        <p:nvSpPr>
          <p:cNvPr id="11" name="ZoneTexte 10"/>
          <p:cNvSpPr txBox="1"/>
          <p:nvPr/>
        </p:nvSpPr>
        <p:spPr>
          <a:xfrm>
            <a:off x="459394" y="4557315"/>
            <a:ext cx="3273653" cy="276999"/>
          </a:xfrm>
          <a:prstGeom prst="rect">
            <a:avLst/>
          </a:prstGeom>
          <a:noFill/>
        </p:spPr>
        <p:txBody>
          <a:bodyPr wrap="none" rtlCol="0">
            <a:spAutoFit/>
          </a:bodyPr>
          <a:lstStyle/>
          <a:p>
            <a:r>
              <a:rPr lang="fr-FR" sz="1200" dirty="0"/>
              <a:t>RMG : rapport des moyennes géométriques</a:t>
            </a:r>
          </a:p>
        </p:txBody>
      </p:sp>
      <p:sp>
        <p:nvSpPr>
          <p:cNvPr id="10" name="ZoneTexte 9">
            <a:extLst>
              <a:ext uri="{FF2B5EF4-FFF2-40B4-BE49-F238E27FC236}">
                <a16:creationId xmlns:a16="http://schemas.microsoft.com/office/drawing/2014/main" id="{CBA475CA-7FCD-42C3-8FCE-3A39193548AA}"/>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113</a:t>
            </a:r>
          </a:p>
        </p:txBody>
      </p:sp>
    </p:spTree>
    <p:extLst>
      <p:ext uri="{BB962C8B-B14F-4D97-AF65-F5344CB8AC3E}">
        <p14:creationId xmlns:p14="http://schemas.microsoft.com/office/powerpoint/2010/main" val="222567504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Essai DOMONO : facteurs prédictifs </a:t>
            </a:r>
            <a:br>
              <a:rPr lang="fr-FR" dirty="0"/>
            </a:br>
            <a:r>
              <a:rPr lang="fr-FR" dirty="0"/>
              <a:t>de l’échec de la monothérapie de DTG</a:t>
            </a:r>
          </a:p>
        </p:txBody>
      </p:sp>
      <p:sp>
        <p:nvSpPr>
          <p:cNvPr id="4" name="Espace réservé du contenu 3"/>
          <p:cNvSpPr>
            <a:spLocks noGrp="1"/>
          </p:cNvSpPr>
          <p:nvPr>
            <p:ph idx="1"/>
          </p:nvPr>
        </p:nvSpPr>
        <p:spPr>
          <a:xfrm>
            <a:off x="457200" y="1341438"/>
            <a:ext cx="8613775" cy="5111750"/>
          </a:xfrm>
        </p:spPr>
        <p:txBody>
          <a:bodyPr/>
          <a:lstStyle/>
          <a:p>
            <a:r>
              <a:rPr lang="fr-FR" sz="2000" dirty="0"/>
              <a:t>Rappel : essai randomisé, patients sous trithérapie avec CV indétectable, évaluant poursuite trithérapie vs switch pour monothérapie DTG. Essai interrompu pour échec de la monothérapie DTG avec émergence de résistance à DTG </a:t>
            </a:r>
            <a:r>
              <a:rPr lang="fr-FR" sz="2000" i="1" dirty="0"/>
              <a:t>(</a:t>
            </a:r>
            <a:r>
              <a:rPr lang="fr-FR" sz="1600" i="1" dirty="0" err="1"/>
              <a:t>Wijting</a:t>
            </a:r>
            <a:r>
              <a:rPr lang="fr-FR" sz="1600" i="1" dirty="0"/>
              <a:t> I, Lancet HIV;2017:4:e547-54</a:t>
            </a:r>
            <a:r>
              <a:rPr lang="fr-FR" sz="2000" i="1" dirty="0"/>
              <a:t>)</a:t>
            </a:r>
          </a:p>
          <a:p>
            <a:endParaRPr lang="fr-FR" sz="2000" dirty="0"/>
          </a:p>
          <a:p>
            <a:r>
              <a:rPr lang="fr-FR" sz="2000" dirty="0"/>
              <a:t>Recherche, en analyse univariée, des facteurs associés à l’échec </a:t>
            </a:r>
            <a:br>
              <a:rPr lang="fr-FR" sz="2000" dirty="0"/>
            </a:br>
            <a:r>
              <a:rPr lang="fr-FR" sz="2000" dirty="0"/>
              <a:t>de la monothérapie de DTG (8/95 patients) :</a:t>
            </a:r>
          </a:p>
          <a:p>
            <a:pPr lvl="1"/>
            <a:r>
              <a:rPr lang="fr-FR" sz="1800" dirty="0"/>
              <a:t>ADN VIH plus élevé (p = 0,037)</a:t>
            </a:r>
          </a:p>
          <a:p>
            <a:pPr lvl="1"/>
            <a:r>
              <a:rPr lang="fr-FR" sz="1800" dirty="0"/>
              <a:t>Nadir CD4 plus bas (p = 0,011)</a:t>
            </a:r>
          </a:p>
          <a:p>
            <a:pPr lvl="1"/>
            <a:r>
              <a:rPr lang="fr-FR" sz="1800" dirty="0"/>
              <a:t>Durée plus longue d’infection VIH avant le début du traitement ARV </a:t>
            </a:r>
            <a:br>
              <a:rPr lang="fr-FR" sz="1800" dirty="0"/>
            </a:br>
            <a:r>
              <a:rPr lang="fr-FR" sz="1800" dirty="0"/>
              <a:t>(p = 0,015)</a:t>
            </a:r>
            <a:br>
              <a:rPr lang="fr-FR" sz="1800" dirty="0"/>
            </a:br>
            <a:endParaRPr lang="fr-FR" sz="1800" dirty="0"/>
          </a:p>
          <a:p>
            <a:r>
              <a:rPr lang="fr-FR" sz="2000" dirty="0"/>
              <a:t>Tous les patients en échec avaient des concentrations plasmatiques </a:t>
            </a:r>
            <a:br>
              <a:rPr lang="fr-FR" sz="2000" dirty="0"/>
            </a:br>
            <a:r>
              <a:rPr lang="fr-FR" sz="2000" dirty="0"/>
              <a:t>de DTG adéquates</a:t>
            </a:r>
          </a:p>
          <a:p>
            <a:endParaRPr lang="fr-FR" sz="2000" dirty="0"/>
          </a:p>
          <a:p>
            <a:r>
              <a:rPr lang="fr-FR" sz="2000" b="1" dirty="0"/>
              <a:t>Limites</a:t>
            </a:r>
            <a:r>
              <a:rPr lang="fr-FR" sz="2000" dirty="0"/>
              <a:t> </a:t>
            </a:r>
          </a:p>
          <a:p>
            <a:pPr lvl="1"/>
            <a:r>
              <a:rPr lang="fr-FR" sz="1800" dirty="0"/>
              <a:t>Pas d’analyse </a:t>
            </a:r>
            <a:r>
              <a:rPr lang="fr-FR" sz="1800" dirty="0" err="1"/>
              <a:t>multivariée</a:t>
            </a:r>
            <a:r>
              <a:rPr lang="fr-FR" sz="1800" dirty="0"/>
              <a:t> (nombre trop faible d’échecs)</a:t>
            </a:r>
          </a:p>
          <a:p>
            <a:pPr lvl="1"/>
            <a:endParaRPr lang="fr-FR" sz="20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Wijting</a:t>
            </a:r>
            <a:r>
              <a:rPr lang="en-GB" sz="1200" i="1" dirty="0">
                <a:solidFill>
                  <a:srgbClr val="0070C0"/>
                </a:solidFill>
              </a:rPr>
              <a:t> IEA, CROI 2018, Abs. 505</a:t>
            </a:r>
          </a:p>
        </p:txBody>
      </p:sp>
      <p:sp>
        <p:nvSpPr>
          <p:cNvPr id="6" name="ZoneTexte 5">
            <a:extLst>
              <a:ext uri="{FF2B5EF4-FFF2-40B4-BE49-F238E27FC236}">
                <a16:creationId xmlns:a16="http://schemas.microsoft.com/office/drawing/2014/main" id="{4C9337F8-A42D-472B-9186-1C728EB4129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114</a:t>
            </a:r>
          </a:p>
        </p:txBody>
      </p:sp>
    </p:spTree>
    <p:extLst>
      <p:ext uri="{BB962C8B-B14F-4D97-AF65-F5344CB8AC3E}">
        <p14:creationId xmlns:p14="http://schemas.microsoft.com/office/powerpoint/2010/main" val="2895682225"/>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400" dirty="0"/>
              <a:t>Essai DAWNING : DTG + 2 INTI vs LPV/r + 2 INTI  </a:t>
            </a:r>
            <a:br>
              <a:rPr lang="fr-FR" sz="2400" dirty="0"/>
            </a:br>
            <a:r>
              <a:rPr lang="fr-FR" sz="2400" dirty="0"/>
              <a:t>en 2</a:t>
            </a:r>
            <a:r>
              <a:rPr lang="fr-FR" sz="2400" baseline="30000" dirty="0"/>
              <a:t>ème</a:t>
            </a:r>
            <a:r>
              <a:rPr lang="fr-FR" sz="2400" dirty="0"/>
              <a:t> ligne : résultats selon les INTI associés (1)</a:t>
            </a:r>
          </a:p>
        </p:txBody>
      </p:sp>
      <p:sp>
        <p:nvSpPr>
          <p:cNvPr id="5123" name="Rectangle 3"/>
          <p:cNvSpPr>
            <a:spLocks noGrp="1" noChangeArrowheads="1"/>
          </p:cNvSpPr>
          <p:nvPr>
            <p:ph idx="1"/>
          </p:nvPr>
        </p:nvSpPr>
        <p:spPr>
          <a:xfrm>
            <a:off x="195943" y="1204836"/>
            <a:ext cx="8502243" cy="1066240"/>
          </a:xfrm>
        </p:spPr>
        <p:txBody>
          <a:bodyPr/>
          <a:lstStyle/>
          <a:p>
            <a:pPr eaLnBrk="1" hangingPunct="1"/>
            <a:r>
              <a:rPr lang="fr-FR" sz="1600" dirty="0"/>
              <a:t>Essai international de phase 3b, randomisé (1:1), en ouvert</a:t>
            </a:r>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Aboud</a:t>
            </a:r>
            <a:r>
              <a:rPr lang="en-GB" sz="1200" i="1" dirty="0">
                <a:solidFill>
                  <a:srgbClr val="0070C0"/>
                </a:solidFill>
              </a:rPr>
              <a:t> M, CROI 2018, Abs. 508</a:t>
            </a:r>
          </a:p>
        </p:txBody>
      </p:sp>
      <p:sp>
        <p:nvSpPr>
          <p:cNvPr id="13" name="Rectangle 3">
            <a:extLst>
              <a:ext uri="{FF2B5EF4-FFF2-40B4-BE49-F238E27FC236}">
                <a16:creationId xmlns:a16="http://schemas.microsoft.com/office/drawing/2014/main" id="{2311120B-22E0-404D-98BC-87B4DFE941D9}"/>
              </a:ext>
            </a:extLst>
          </p:cNvPr>
          <p:cNvSpPr txBox="1">
            <a:spLocks noChangeArrowheads="1"/>
          </p:cNvSpPr>
          <p:nvPr/>
        </p:nvSpPr>
        <p:spPr bwMode="auto">
          <a:xfrm>
            <a:off x="274442" y="4781440"/>
            <a:ext cx="8758825" cy="164239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b="1" kern="0" dirty="0"/>
              <a:t>Critère principal : </a:t>
            </a:r>
            <a:r>
              <a:rPr lang="fr-FR" sz="1600" kern="0" dirty="0"/>
              <a:t>%</a:t>
            </a:r>
            <a:r>
              <a:rPr lang="fr-FR" sz="1600" b="1" kern="0" dirty="0"/>
              <a:t> </a:t>
            </a:r>
            <a:r>
              <a:rPr lang="fr-FR" sz="1600" kern="0" dirty="0"/>
              <a:t>CV &lt; 50 c/ml à S48 (ITT, snapshot, marge de non infériorité à 12 %)</a:t>
            </a:r>
            <a:br>
              <a:rPr lang="fr-FR" sz="1600" kern="0" dirty="0"/>
            </a:br>
            <a:endParaRPr lang="fr-FR" sz="1050" kern="0" dirty="0"/>
          </a:p>
          <a:p>
            <a:pPr eaLnBrk="1" hangingPunct="1"/>
            <a:r>
              <a:rPr lang="fr-FR" sz="1600" kern="0" dirty="0"/>
              <a:t>Au vu des résultats d’une analyse intermédiaire (tous les patients ayant atteint S24 et 52 % ayant atteint S52), recommandation du comité indépendant d’interrompre le bras LPV/r avec possibilité de switch vers l’autre bras </a:t>
            </a:r>
          </a:p>
          <a:p>
            <a:pPr lvl="1" eaLnBrk="1" hangingPunct="1"/>
            <a:r>
              <a:rPr lang="fr-FR" sz="1600" kern="0" dirty="0"/>
              <a:t>% CV &lt; 50 c/ml à S24 : DTG = 82 % vs LPV/r = 69 % (différence ajustée : 13,8 %, </a:t>
            </a:r>
            <a:br>
              <a:rPr lang="fr-FR" sz="1600" kern="0" dirty="0"/>
            </a:br>
            <a:r>
              <a:rPr lang="fr-FR" sz="1600" kern="0" dirty="0"/>
              <a:t>IC 95 % = 7,3 à 20,3)</a:t>
            </a:r>
          </a:p>
          <a:p>
            <a:pPr eaLnBrk="1" hangingPunct="1"/>
            <a:endParaRPr lang="fr-FR" sz="1600" kern="0" dirty="0"/>
          </a:p>
        </p:txBody>
      </p:sp>
      <p:grpSp>
        <p:nvGrpSpPr>
          <p:cNvPr id="3" name="Groupe 2">
            <a:extLst>
              <a:ext uri="{FF2B5EF4-FFF2-40B4-BE49-F238E27FC236}">
                <a16:creationId xmlns:a16="http://schemas.microsoft.com/office/drawing/2014/main" id="{A200C580-C146-40C0-9E7A-45D5EA6FD595}"/>
              </a:ext>
            </a:extLst>
          </p:cNvPr>
          <p:cNvGrpSpPr/>
          <p:nvPr/>
        </p:nvGrpSpPr>
        <p:grpSpPr>
          <a:xfrm>
            <a:off x="195945" y="1654834"/>
            <a:ext cx="8837322" cy="2941425"/>
            <a:chOff x="195945" y="2271076"/>
            <a:chExt cx="8837322" cy="2941425"/>
          </a:xfrm>
        </p:grpSpPr>
        <p:sp>
          <p:nvSpPr>
            <p:cNvPr id="25" name="ZoneTexte 24">
              <a:extLst>
                <a:ext uri="{FF2B5EF4-FFF2-40B4-BE49-F238E27FC236}">
                  <a16:creationId xmlns:a16="http://schemas.microsoft.com/office/drawing/2014/main" id="{E9CFE530-62D8-429B-AD1D-0EE16CB327BC}"/>
                </a:ext>
              </a:extLst>
            </p:cNvPr>
            <p:cNvSpPr txBox="1"/>
            <p:nvPr/>
          </p:nvSpPr>
          <p:spPr>
            <a:xfrm>
              <a:off x="6010778" y="2271076"/>
              <a:ext cx="1558440" cy="523220"/>
            </a:xfrm>
            <a:prstGeom prst="rect">
              <a:avLst/>
            </a:prstGeom>
            <a:noFill/>
          </p:spPr>
          <p:txBody>
            <a:bodyPr wrap="none" rtlCol="0">
              <a:spAutoFit/>
            </a:bodyPr>
            <a:lstStyle/>
            <a:p>
              <a:pPr algn="ctr"/>
              <a:r>
                <a:rPr lang="fr-FR" sz="1400" b="1" dirty="0"/>
                <a:t>Critère principal</a:t>
              </a:r>
            </a:p>
            <a:p>
              <a:pPr algn="ctr"/>
              <a:r>
                <a:rPr lang="fr-FR" sz="1400" b="1" dirty="0"/>
                <a:t>S48 </a:t>
              </a:r>
            </a:p>
          </p:txBody>
        </p:sp>
        <p:sp>
          <p:nvSpPr>
            <p:cNvPr id="6" name="Line 6">
              <a:extLst>
                <a:ext uri="{FF2B5EF4-FFF2-40B4-BE49-F238E27FC236}">
                  <a16:creationId xmlns:a16="http://schemas.microsoft.com/office/drawing/2014/main" id="{332ABE56-BE74-4699-B42D-096DDCF29D1A}"/>
                </a:ext>
              </a:extLst>
            </p:cNvPr>
            <p:cNvSpPr>
              <a:spLocks noChangeShapeType="1"/>
            </p:cNvSpPr>
            <p:nvPr/>
          </p:nvSpPr>
          <p:spPr bwMode="auto">
            <a:xfrm>
              <a:off x="3076434" y="3534185"/>
              <a:ext cx="477336" cy="0"/>
            </a:xfrm>
            <a:prstGeom prst="line">
              <a:avLst/>
            </a:prstGeom>
            <a:noFill/>
            <a:ln w="19050">
              <a:solidFill>
                <a:srgbClr val="0070C0"/>
              </a:solidFill>
              <a:round/>
              <a:headEnd/>
              <a:tailEnd/>
            </a:ln>
          </p:spPr>
          <p:txBody>
            <a:bodyPr/>
            <a:lstStyle/>
            <a:p>
              <a:endParaRPr lang="fr-FR" sz="1400"/>
            </a:p>
          </p:txBody>
        </p:sp>
        <p:sp>
          <p:nvSpPr>
            <p:cNvPr id="7" name="Left Bracket 5">
              <a:extLst>
                <a:ext uri="{FF2B5EF4-FFF2-40B4-BE49-F238E27FC236}">
                  <a16:creationId xmlns:a16="http://schemas.microsoft.com/office/drawing/2014/main" id="{7069BA83-73AA-47F9-BF06-DE870F157829}"/>
                </a:ext>
              </a:extLst>
            </p:cNvPr>
            <p:cNvSpPr>
              <a:spLocks/>
            </p:cNvSpPr>
            <p:nvPr/>
          </p:nvSpPr>
          <p:spPr bwMode="auto">
            <a:xfrm>
              <a:off x="3577520" y="3222855"/>
              <a:ext cx="243551" cy="719995"/>
            </a:xfrm>
            <a:prstGeom prst="leftBracket">
              <a:avLst>
                <a:gd name="adj" fmla="val 0"/>
              </a:avLst>
            </a:prstGeom>
            <a:solidFill>
              <a:schemeClr val="bg1"/>
            </a:solidFill>
            <a:ln w="19050" algn="ctr">
              <a:solidFill>
                <a:srgbClr val="0070C0"/>
              </a:solidFill>
              <a:round/>
              <a:headEnd/>
              <a:tailEnd/>
            </a:ln>
          </p:spPr>
          <p:txBody>
            <a:bodyPr/>
            <a:lstStyle/>
            <a:p>
              <a:pPr algn="ctr"/>
              <a:endParaRPr lang="fr-FR" sz="1200" baseline="-25000">
                <a:solidFill>
                  <a:srgbClr val="000000"/>
                </a:solidFill>
                <a:ea typeface="MS PGothic" pitchFamily="34" charset="-128"/>
              </a:endParaRPr>
            </a:p>
          </p:txBody>
        </p:sp>
        <p:sp>
          <p:nvSpPr>
            <p:cNvPr id="8" name="Rectangle : coins arrondis 7">
              <a:extLst>
                <a:ext uri="{FF2B5EF4-FFF2-40B4-BE49-F238E27FC236}">
                  <a16:creationId xmlns:a16="http://schemas.microsoft.com/office/drawing/2014/main" id="{DBD33521-87C7-4604-8889-453E4607E01E}"/>
                </a:ext>
              </a:extLst>
            </p:cNvPr>
            <p:cNvSpPr/>
            <p:nvPr/>
          </p:nvSpPr>
          <p:spPr bwMode="auto">
            <a:xfrm>
              <a:off x="3828835" y="2883623"/>
              <a:ext cx="3544731" cy="617619"/>
            </a:xfrm>
            <a:prstGeom prst="roundRect">
              <a:avLst/>
            </a:prstGeom>
            <a:solidFill>
              <a:srgbClr val="FF66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spcBef>
                  <a:spcPct val="20000"/>
                </a:spcBef>
                <a:buClr>
                  <a:srgbClr val="990000"/>
                </a:buClr>
                <a:buSzPct val="120000"/>
                <a:defRPr/>
              </a:pPr>
              <a:r>
                <a:rPr lang="fr-FR" sz="1600" b="1" dirty="0">
                  <a:solidFill>
                    <a:srgbClr val="FFFFFF"/>
                  </a:solidFill>
                  <a:ea typeface="MS Mincho" pitchFamily="49" charset="-128"/>
                  <a:cs typeface="Arial" charset="0"/>
                </a:rPr>
                <a:t>DTG + 2 INTI</a:t>
              </a:r>
              <a:br>
                <a:rPr lang="fr-FR" sz="1600" b="1" dirty="0">
                  <a:solidFill>
                    <a:srgbClr val="FFFFFF"/>
                  </a:solidFill>
                  <a:ea typeface="MS Mincho" pitchFamily="49" charset="-128"/>
                  <a:cs typeface="Arial" charset="0"/>
                </a:rPr>
              </a:br>
              <a:r>
                <a:rPr lang="fr-FR" sz="1600" dirty="0">
                  <a:solidFill>
                    <a:srgbClr val="FFFFFF"/>
                  </a:solidFill>
                  <a:ea typeface="MS Mincho" pitchFamily="49" charset="-128"/>
                  <a:cs typeface="Arial" charset="0"/>
                </a:rPr>
                <a:t>(n = 312)</a:t>
              </a:r>
            </a:p>
          </p:txBody>
        </p:sp>
        <p:sp>
          <p:nvSpPr>
            <p:cNvPr id="9" name="TextBox 21">
              <a:extLst>
                <a:ext uri="{FF2B5EF4-FFF2-40B4-BE49-F238E27FC236}">
                  <a16:creationId xmlns:a16="http://schemas.microsoft.com/office/drawing/2014/main" id="{8084C769-FC96-4947-866A-F05C51D615C1}"/>
                </a:ext>
              </a:extLst>
            </p:cNvPr>
            <p:cNvSpPr txBox="1">
              <a:spLocks noChangeArrowheads="1"/>
            </p:cNvSpPr>
            <p:nvPr/>
          </p:nvSpPr>
          <p:spPr bwMode="auto">
            <a:xfrm>
              <a:off x="195945" y="2959860"/>
              <a:ext cx="2880489" cy="1248990"/>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gn="ctr">
                <a:lnSpc>
                  <a:spcPct val="110000"/>
                </a:lnSpc>
                <a:defRPr/>
              </a:pPr>
              <a:r>
                <a:rPr lang="fr-FR" sz="1300" b="1" dirty="0">
                  <a:solidFill>
                    <a:srgbClr val="000066"/>
                  </a:solidFill>
                </a:rPr>
                <a:t>Patients VIH, </a:t>
              </a:r>
              <a:br>
                <a:rPr lang="fr-FR" sz="1300" b="1" dirty="0">
                  <a:solidFill>
                    <a:srgbClr val="000066"/>
                  </a:solidFill>
                </a:rPr>
              </a:br>
              <a:r>
                <a:rPr lang="fr-FR" sz="1300" b="1" dirty="0">
                  <a:solidFill>
                    <a:srgbClr val="000066"/>
                  </a:solidFill>
                </a:rPr>
                <a:t>en échec virologique</a:t>
              </a:r>
              <a:br>
                <a:rPr lang="fr-FR" sz="1300" b="1" dirty="0">
                  <a:solidFill>
                    <a:srgbClr val="000066"/>
                  </a:solidFill>
                </a:rPr>
              </a:br>
              <a:r>
                <a:rPr lang="fr-FR" sz="1300" b="1" dirty="0">
                  <a:solidFill>
                    <a:srgbClr val="000066"/>
                  </a:solidFill>
                </a:rPr>
                <a:t>(CV </a:t>
              </a:r>
              <a:r>
                <a:rPr lang="fr-FR" sz="1300" b="1" u="sng" dirty="0">
                  <a:solidFill>
                    <a:srgbClr val="000066"/>
                  </a:solidFill>
                </a:rPr>
                <a:t>&gt;</a:t>
              </a:r>
              <a:r>
                <a:rPr lang="fr-FR" sz="1300" b="1" dirty="0">
                  <a:solidFill>
                    <a:srgbClr val="000066"/>
                  </a:solidFill>
                </a:rPr>
                <a:t> 400 c/ml confirmée) </a:t>
              </a:r>
            </a:p>
            <a:p>
              <a:pPr algn="ctr">
                <a:lnSpc>
                  <a:spcPct val="110000"/>
                </a:lnSpc>
                <a:defRPr/>
              </a:pPr>
              <a:r>
                <a:rPr lang="fr-FR" sz="1300" b="1" dirty="0">
                  <a:solidFill>
                    <a:srgbClr val="000066"/>
                  </a:solidFill>
                </a:rPr>
                <a:t>sous 1</a:t>
              </a:r>
              <a:r>
                <a:rPr lang="fr-FR" sz="1300" b="1" baseline="30000" dirty="0">
                  <a:solidFill>
                    <a:srgbClr val="000066"/>
                  </a:solidFill>
                </a:rPr>
                <a:t>ère</a:t>
              </a:r>
              <a:r>
                <a:rPr lang="fr-FR" sz="1300" b="1" dirty="0">
                  <a:solidFill>
                    <a:srgbClr val="000066"/>
                  </a:solidFill>
                </a:rPr>
                <a:t> ligne INNTI + 2 INTI </a:t>
              </a:r>
            </a:p>
            <a:p>
              <a:pPr algn="ctr">
                <a:lnSpc>
                  <a:spcPct val="110000"/>
                </a:lnSpc>
                <a:defRPr/>
              </a:pPr>
              <a:r>
                <a:rPr lang="fr-FR" sz="1300" b="1" dirty="0">
                  <a:solidFill>
                    <a:srgbClr val="000066"/>
                  </a:solidFill>
                </a:rPr>
                <a:t>sans résistance aux IP ou INI</a:t>
              </a:r>
            </a:p>
          </p:txBody>
        </p:sp>
        <p:cxnSp>
          <p:nvCxnSpPr>
            <p:cNvPr id="18" name="Connecteur droit avec flèche 17">
              <a:extLst>
                <a:ext uri="{FF2B5EF4-FFF2-40B4-BE49-F238E27FC236}">
                  <a16:creationId xmlns:a16="http://schemas.microsoft.com/office/drawing/2014/main" id="{41FD1D3D-91D8-40BB-8502-8EDD3204C8D3}"/>
                </a:ext>
              </a:extLst>
            </p:cNvPr>
            <p:cNvCxnSpPr/>
            <p:nvPr/>
          </p:nvCxnSpPr>
          <p:spPr bwMode="auto">
            <a:xfrm>
              <a:off x="7311100" y="2765716"/>
              <a:ext cx="0" cy="126116"/>
            </a:xfrm>
            <a:prstGeom prst="straightConnector1">
              <a:avLst/>
            </a:prstGeom>
            <a:solidFill>
              <a:schemeClr val="accent1"/>
            </a:solidFill>
            <a:ln w="28575" cap="flat" cmpd="sng" algn="ctr">
              <a:solidFill>
                <a:srgbClr val="0070C0"/>
              </a:solidFill>
              <a:prstDash val="solid"/>
              <a:round/>
              <a:headEnd type="none" w="med" len="med"/>
              <a:tailEnd type="none" w="med" len="med"/>
            </a:ln>
            <a:effectLst/>
          </p:spPr>
        </p:cxnSp>
        <p:sp>
          <p:nvSpPr>
            <p:cNvPr id="20" name="ZoneTexte 19">
              <a:extLst>
                <a:ext uri="{FF2B5EF4-FFF2-40B4-BE49-F238E27FC236}">
                  <a16:creationId xmlns:a16="http://schemas.microsoft.com/office/drawing/2014/main" id="{E9CFE530-62D8-429B-AD1D-0EE16CB327BC}"/>
                </a:ext>
              </a:extLst>
            </p:cNvPr>
            <p:cNvSpPr txBox="1"/>
            <p:nvPr/>
          </p:nvSpPr>
          <p:spPr>
            <a:xfrm>
              <a:off x="7058173" y="2497858"/>
              <a:ext cx="553357" cy="307777"/>
            </a:xfrm>
            <a:prstGeom prst="rect">
              <a:avLst/>
            </a:prstGeom>
            <a:noFill/>
          </p:spPr>
          <p:txBody>
            <a:bodyPr wrap="none" rtlCol="0">
              <a:spAutoFit/>
            </a:bodyPr>
            <a:lstStyle/>
            <a:p>
              <a:pPr algn="ctr"/>
              <a:r>
                <a:rPr lang="fr-FR" sz="1400" b="1" dirty="0"/>
                <a:t>S52 </a:t>
              </a:r>
            </a:p>
          </p:txBody>
        </p:sp>
        <p:sp>
          <p:nvSpPr>
            <p:cNvPr id="2" name="ZoneTexte 1">
              <a:extLst>
                <a:ext uri="{FF2B5EF4-FFF2-40B4-BE49-F238E27FC236}">
                  <a16:creationId xmlns:a16="http://schemas.microsoft.com/office/drawing/2014/main" id="{142FD751-AB29-4577-896D-90F67DE4DB50}"/>
                </a:ext>
              </a:extLst>
            </p:cNvPr>
            <p:cNvSpPr txBox="1"/>
            <p:nvPr/>
          </p:nvSpPr>
          <p:spPr>
            <a:xfrm>
              <a:off x="661580" y="4258394"/>
              <a:ext cx="5214190" cy="954107"/>
            </a:xfrm>
            <a:prstGeom prst="rect">
              <a:avLst/>
            </a:prstGeom>
            <a:noFill/>
          </p:spPr>
          <p:txBody>
            <a:bodyPr wrap="square" rtlCol="0">
              <a:spAutoFit/>
            </a:bodyPr>
            <a:lstStyle/>
            <a:p>
              <a:pPr algn="ctr"/>
              <a:r>
                <a:rPr lang="fr-FR" sz="1400" dirty="0"/>
                <a:t>Randomisation</a:t>
              </a:r>
              <a:br>
                <a:rPr lang="fr-FR" sz="1400" dirty="0"/>
              </a:br>
              <a:r>
                <a:rPr lang="fr-FR" sz="1400" dirty="0"/>
                <a:t>stratifiée sur CV &lt; ou &gt; 100 000 c/ml, et nombre d’INTI actifs dans le </a:t>
              </a:r>
              <a:r>
                <a:rPr lang="fr-FR" sz="1400" dirty="0" err="1"/>
                <a:t>backbone</a:t>
              </a:r>
              <a:r>
                <a:rPr lang="fr-FR" sz="1400" dirty="0"/>
                <a:t>, sélectionné par l’investigateur</a:t>
              </a:r>
              <a:br>
                <a:rPr lang="fr-FR" sz="1400" dirty="0"/>
              </a:br>
              <a:r>
                <a:rPr lang="fr-FR" sz="1400" dirty="0"/>
                <a:t>selon le génotype à la pré-inclusion (2 ou &lt; 2)</a:t>
              </a:r>
            </a:p>
          </p:txBody>
        </p:sp>
        <p:cxnSp>
          <p:nvCxnSpPr>
            <p:cNvPr id="19" name="Connecteur droit avec flèche 18">
              <a:extLst>
                <a:ext uri="{FF2B5EF4-FFF2-40B4-BE49-F238E27FC236}">
                  <a16:creationId xmlns:a16="http://schemas.microsoft.com/office/drawing/2014/main" id="{E421044F-C8F0-4CB8-91A2-9A450EA2F2E7}"/>
                </a:ext>
              </a:extLst>
            </p:cNvPr>
            <p:cNvCxnSpPr>
              <a:cxnSpLocks/>
            </p:cNvCxnSpPr>
            <p:nvPr/>
          </p:nvCxnSpPr>
          <p:spPr bwMode="auto">
            <a:xfrm flipV="1">
              <a:off x="3276539" y="3594444"/>
              <a:ext cx="0" cy="684000"/>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sp>
          <p:nvSpPr>
            <p:cNvPr id="23" name="Rectangle : coins arrondis 22">
              <a:extLst>
                <a:ext uri="{FF2B5EF4-FFF2-40B4-BE49-F238E27FC236}">
                  <a16:creationId xmlns:a16="http://schemas.microsoft.com/office/drawing/2014/main" id="{FD7E82AA-9E09-4B47-A511-4AECBD6CD630}"/>
                </a:ext>
              </a:extLst>
            </p:cNvPr>
            <p:cNvSpPr/>
            <p:nvPr/>
          </p:nvSpPr>
          <p:spPr bwMode="auto">
            <a:xfrm>
              <a:off x="3828835" y="3640876"/>
              <a:ext cx="3544732" cy="617619"/>
            </a:xfrm>
            <a:prstGeom prst="roundRect">
              <a:avLst/>
            </a:prstGeom>
            <a:solidFill>
              <a:schemeClr val="accent6">
                <a:lumMod val="60000"/>
                <a:lumOff val="4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spcBef>
                  <a:spcPct val="20000"/>
                </a:spcBef>
                <a:buClr>
                  <a:srgbClr val="990000"/>
                </a:buClr>
                <a:buSzPct val="120000"/>
                <a:defRPr/>
              </a:pPr>
              <a:r>
                <a:rPr lang="fr-FR" sz="1600" b="1" dirty="0">
                  <a:solidFill>
                    <a:srgbClr val="FFFFFF"/>
                  </a:solidFill>
                  <a:ea typeface="MS Mincho" pitchFamily="49" charset="-128"/>
                  <a:cs typeface="Arial" charset="0"/>
                </a:rPr>
                <a:t>LPV/r + 2 INTI</a:t>
              </a:r>
              <a:br>
                <a:rPr lang="fr-FR" sz="1600" b="1" dirty="0">
                  <a:solidFill>
                    <a:srgbClr val="FFFFFF"/>
                  </a:solidFill>
                  <a:ea typeface="MS Mincho" pitchFamily="49" charset="-128"/>
                  <a:cs typeface="Arial" charset="0"/>
                </a:rPr>
              </a:br>
              <a:r>
                <a:rPr lang="fr-FR" sz="1600" dirty="0">
                  <a:solidFill>
                    <a:srgbClr val="FFFFFF"/>
                  </a:solidFill>
                  <a:ea typeface="MS Mincho" pitchFamily="49" charset="-128"/>
                  <a:cs typeface="Arial" charset="0"/>
                </a:rPr>
                <a:t>(n = 312)</a:t>
              </a:r>
            </a:p>
          </p:txBody>
        </p:sp>
        <p:cxnSp>
          <p:nvCxnSpPr>
            <p:cNvPr id="24" name="Connecteur droit avec flèche 23">
              <a:extLst>
                <a:ext uri="{FF2B5EF4-FFF2-40B4-BE49-F238E27FC236}">
                  <a16:creationId xmlns:a16="http://schemas.microsoft.com/office/drawing/2014/main" id="{41FD1D3D-91D8-40BB-8502-8EDD3204C8D3}"/>
                </a:ext>
              </a:extLst>
            </p:cNvPr>
            <p:cNvCxnSpPr/>
            <p:nvPr/>
          </p:nvCxnSpPr>
          <p:spPr bwMode="auto">
            <a:xfrm flipV="1">
              <a:off x="6789998" y="2765716"/>
              <a:ext cx="0" cy="126116"/>
            </a:xfrm>
            <a:prstGeom prst="straightConnector1">
              <a:avLst/>
            </a:prstGeom>
            <a:solidFill>
              <a:schemeClr val="accent1"/>
            </a:solidFill>
            <a:ln w="28575" cap="flat" cmpd="sng" algn="ctr">
              <a:solidFill>
                <a:srgbClr val="0070C0"/>
              </a:solidFill>
              <a:prstDash val="solid"/>
              <a:round/>
              <a:headEnd type="none" w="med" len="med"/>
              <a:tailEnd type="none" w="med" len="med"/>
            </a:ln>
            <a:effectLst/>
          </p:spPr>
        </p:cxnSp>
        <p:cxnSp>
          <p:nvCxnSpPr>
            <p:cNvPr id="26" name="Connecteur droit avec flèche 25">
              <a:extLst>
                <a:ext uri="{FF2B5EF4-FFF2-40B4-BE49-F238E27FC236}">
                  <a16:creationId xmlns:a16="http://schemas.microsoft.com/office/drawing/2014/main" id="{41FD1D3D-91D8-40BB-8502-8EDD3204C8D3}"/>
                </a:ext>
              </a:extLst>
            </p:cNvPr>
            <p:cNvCxnSpPr/>
            <p:nvPr/>
          </p:nvCxnSpPr>
          <p:spPr bwMode="auto">
            <a:xfrm flipV="1">
              <a:off x="5111023" y="2765716"/>
              <a:ext cx="0" cy="126116"/>
            </a:xfrm>
            <a:prstGeom prst="straightConnector1">
              <a:avLst/>
            </a:prstGeom>
            <a:solidFill>
              <a:schemeClr val="accent1"/>
            </a:solidFill>
            <a:ln w="28575" cap="flat" cmpd="sng" algn="ctr">
              <a:solidFill>
                <a:srgbClr val="0070C0"/>
              </a:solidFill>
              <a:prstDash val="solid"/>
              <a:round/>
              <a:headEnd type="none" w="med" len="med"/>
              <a:tailEnd type="none" w="med" len="med"/>
            </a:ln>
            <a:effectLst/>
          </p:spPr>
        </p:cxnSp>
        <p:sp>
          <p:nvSpPr>
            <p:cNvPr id="27" name="ZoneTexte 26">
              <a:extLst>
                <a:ext uri="{FF2B5EF4-FFF2-40B4-BE49-F238E27FC236}">
                  <a16:creationId xmlns:a16="http://schemas.microsoft.com/office/drawing/2014/main" id="{E9CFE530-62D8-429B-AD1D-0EE16CB327BC}"/>
                </a:ext>
              </a:extLst>
            </p:cNvPr>
            <p:cNvSpPr txBox="1"/>
            <p:nvPr/>
          </p:nvSpPr>
          <p:spPr>
            <a:xfrm>
              <a:off x="4088149" y="2271076"/>
              <a:ext cx="2045753" cy="523220"/>
            </a:xfrm>
            <a:prstGeom prst="rect">
              <a:avLst/>
            </a:prstGeom>
            <a:noFill/>
          </p:spPr>
          <p:txBody>
            <a:bodyPr wrap="none" rtlCol="0">
              <a:spAutoFit/>
            </a:bodyPr>
            <a:lstStyle/>
            <a:p>
              <a:pPr algn="ctr"/>
              <a:r>
                <a:rPr lang="fr-FR" sz="1400" b="1" dirty="0"/>
                <a:t>Analyse intermédiaire</a:t>
              </a:r>
            </a:p>
            <a:p>
              <a:pPr algn="ctr"/>
              <a:r>
                <a:rPr lang="fr-FR" sz="1400" b="1" dirty="0"/>
                <a:t>S24 </a:t>
              </a:r>
            </a:p>
          </p:txBody>
        </p:sp>
        <p:sp>
          <p:nvSpPr>
            <p:cNvPr id="28" name="Rectangle : coins arrondis 7">
              <a:extLst>
                <a:ext uri="{FF2B5EF4-FFF2-40B4-BE49-F238E27FC236}">
                  <a16:creationId xmlns:a16="http://schemas.microsoft.com/office/drawing/2014/main" id="{DBD33521-87C7-4604-8889-453E4607E01E}"/>
                </a:ext>
              </a:extLst>
            </p:cNvPr>
            <p:cNvSpPr/>
            <p:nvPr/>
          </p:nvSpPr>
          <p:spPr bwMode="auto">
            <a:xfrm>
              <a:off x="7423659" y="2883623"/>
              <a:ext cx="1609608" cy="617619"/>
            </a:xfrm>
            <a:prstGeom prst="roundRect">
              <a:avLst/>
            </a:prstGeom>
            <a:solidFill>
              <a:srgbClr val="FF66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buClr>
                  <a:srgbClr val="990000"/>
                </a:buClr>
                <a:buSzPct val="120000"/>
                <a:defRPr/>
              </a:pPr>
              <a:r>
                <a:rPr lang="fr-FR" sz="1600" b="1" dirty="0">
                  <a:solidFill>
                    <a:srgbClr val="FFFFFF"/>
                  </a:solidFill>
                  <a:ea typeface="MS Mincho" pitchFamily="49" charset="-128"/>
                  <a:cs typeface="Arial" charset="0"/>
                </a:rPr>
                <a:t>DTG + 2 INTI</a:t>
              </a:r>
              <a:br>
                <a:rPr lang="fr-FR" sz="1600" b="1" dirty="0">
                  <a:solidFill>
                    <a:srgbClr val="FFFFFF"/>
                  </a:solidFill>
                  <a:ea typeface="MS Mincho" pitchFamily="49" charset="-128"/>
                  <a:cs typeface="Arial" charset="0"/>
                </a:rPr>
              </a:br>
              <a:r>
                <a:rPr lang="fr-FR" sz="1400" dirty="0">
                  <a:solidFill>
                    <a:srgbClr val="FFFFFF"/>
                  </a:solidFill>
                  <a:ea typeface="MS Mincho" pitchFamily="49" charset="-128"/>
                  <a:cs typeface="Arial" charset="0"/>
                </a:rPr>
                <a:t>Phase poursuite</a:t>
              </a:r>
            </a:p>
          </p:txBody>
        </p:sp>
      </p:grpSp>
      <p:sp>
        <p:nvSpPr>
          <p:cNvPr id="21" name="ZoneTexte 20">
            <a:extLst>
              <a:ext uri="{FF2B5EF4-FFF2-40B4-BE49-F238E27FC236}">
                <a16:creationId xmlns:a16="http://schemas.microsoft.com/office/drawing/2014/main" id="{014B19F2-8F5C-4924-979E-8BCAE518B74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115</a:t>
            </a:r>
          </a:p>
        </p:txBody>
      </p:sp>
    </p:spTree>
    <p:extLst>
      <p:ext uri="{BB962C8B-B14F-4D97-AF65-F5344CB8AC3E}">
        <p14:creationId xmlns:p14="http://schemas.microsoft.com/office/powerpoint/2010/main" val="7576500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Identification de mutations dans l’enveloppe conférant de la résistance aux ARV (3)</a:t>
            </a:r>
          </a:p>
        </p:txBody>
      </p:sp>
      <p:sp>
        <p:nvSpPr>
          <p:cNvPr id="4" name="Espace réservé du contenu 3"/>
          <p:cNvSpPr>
            <a:spLocks noGrp="1"/>
          </p:cNvSpPr>
          <p:nvPr>
            <p:ph idx="1"/>
          </p:nvPr>
        </p:nvSpPr>
        <p:spPr>
          <a:xfrm>
            <a:off x="457200" y="1233766"/>
            <a:ext cx="8507413" cy="755910"/>
          </a:xfrm>
        </p:spPr>
        <p:txBody>
          <a:bodyPr/>
          <a:lstStyle/>
          <a:p>
            <a:r>
              <a:rPr lang="fr-FR" sz="2200" b="1" dirty="0"/>
              <a:t>Caractérisation in vitro du virus mutant A539V-env </a:t>
            </a:r>
          </a:p>
          <a:p>
            <a:pPr lvl="1"/>
            <a:r>
              <a:rPr lang="fr-FR" sz="2000" dirty="0" err="1"/>
              <a:t>Infectivité</a:t>
            </a:r>
            <a:r>
              <a:rPr lang="fr-FR" sz="2000" dirty="0"/>
              <a:t> et transmission cellules-cellules égales au virus WT</a:t>
            </a:r>
            <a:endParaRPr lang="fr-FR" dirty="0"/>
          </a:p>
        </p:txBody>
      </p:sp>
      <p:sp>
        <p:nvSpPr>
          <p:cNvPr id="7" name="Rectangle 76"/>
          <p:cNvSpPr>
            <a:spLocks noChangeArrowheads="1"/>
          </p:cNvSpPr>
          <p:nvPr/>
        </p:nvSpPr>
        <p:spPr bwMode="auto">
          <a:xfrm>
            <a:off x="1966095" y="2112927"/>
            <a:ext cx="1324273" cy="237501"/>
          </a:xfrm>
          <a:prstGeom prst="rect">
            <a:avLst/>
          </a:prstGeom>
          <a:noFill/>
          <a:ln w="9525">
            <a:noFill/>
            <a:miter lim="800000"/>
            <a:headEnd/>
            <a:tailEnd/>
          </a:ln>
        </p:spPr>
        <p:txBody>
          <a:bodyPr wrap="none" lIns="0" tIns="0" rIns="0" bIns="0">
            <a:spAutoFit/>
          </a:bodyPr>
          <a:lstStyle/>
          <a:p>
            <a:pPr algn="ctr">
              <a:lnSpc>
                <a:spcPct val="85000"/>
              </a:lnSpc>
            </a:pPr>
            <a:r>
              <a:rPr lang="fr-FR" b="1" dirty="0" err="1">
                <a:solidFill>
                  <a:srgbClr val="0070C0"/>
                </a:solidFill>
                <a:latin typeface="Calibri" panose="020F0502020204030204" pitchFamily="34" charset="0"/>
                <a:ea typeface="ＭＳ Ｐゴシック" pitchFamily="34" charset="-128"/>
              </a:rPr>
              <a:t>Infectivité</a:t>
            </a:r>
            <a:r>
              <a:rPr lang="fr-FR" b="1" dirty="0">
                <a:solidFill>
                  <a:srgbClr val="0070C0"/>
                </a:solidFill>
                <a:latin typeface="Calibri" panose="020F0502020204030204" pitchFamily="34" charset="0"/>
                <a:ea typeface="ＭＳ Ｐゴシック" pitchFamily="34" charset="-128"/>
              </a:rPr>
              <a:t> (%)</a:t>
            </a:r>
            <a:endParaRPr lang="fr-FR" sz="1600" dirty="0">
              <a:solidFill>
                <a:srgbClr val="0070C0"/>
              </a:solidFill>
              <a:latin typeface="Calibri" panose="020F0502020204030204" pitchFamily="34" charset="0"/>
              <a:ea typeface="ＭＳ Ｐゴシック" pitchFamily="34" charset="-128"/>
            </a:endParaRPr>
          </a:p>
        </p:txBody>
      </p:sp>
      <p:sp>
        <p:nvSpPr>
          <p:cNvPr id="9" name="Rectangle 76"/>
          <p:cNvSpPr>
            <a:spLocks noChangeArrowheads="1"/>
          </p:cNvSpPr>
          <p:nvPr/>
        </p:nvSpPr>
        <p:spPr bwMode="auto">
          <a:xfrm>
            <a:off x="4769139" y="2113953"/>
            <a:ext cx="3444213" cy="235449"/>
          </a:xfrm>
          <a:prstGeom prst="rect">
            <a:avLst/>
          </a:prstGeom>
          <a:noFill/>
          <a:ln w="9525">
            <a:noFill/>
            <a:miter lim="800000"/>
            <a:headEnd/>
            <a:tailEnd/>
          </a:ln>
        </p:spPr>
        <p:txBody>
          <a:bodyPr wrap="none" lIns="0" tIns="0" rIns="0" bIns="0">
            <a:spAutoFit/>
          </a:bodyPr>
          <a:lstStyle/>
          <a:p>
            <a:pPr lvl="1" algn="ctr">
              <a:lnSpc>
                <a:spcPct val="85000"/>
              </a:lnSpc>
            </a:pPr>
            <a:r>
              <a:rPr lang="fr-FR" b="1">
                <a:solidFill>
                  <a:srgbClr val="0070C0"/>
                </a:solidFill>
                <a:latin typeface="Calibri" panose="020F0502020204030204" pitchFamily="34" charset="0"/>
                <a:ea typeface="ＭＳ Ｐゴシック" pitchFamily="34" charset="-128"/>
              </a:rPr>
              <a:t>Transmission cellules à cellules </a:t>
            </a:r>
          </a:p>
        </p:txBody>
      </p:sp>
      <p:sp>
        <p:nvSpPr>
          <p:cNvPr id="12"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Van </a:t>
            </a:r>
            <a:r>
              <a:rPr lang="fr-FR" sz="1200" i="1" err="1">
                <a:solidFill>
                  <a:srgbClr val="0070C0"/>
                </a:solidFill>
              </a:rPr>
              <a:t>Duyne</a:t>
            </a:r>
            <a:r>
              <a:rPr lang="fr-FR" sz="1200" i="1">
                <a:solidFill>
                  <a:srgbClr val="0070C0"/>
                </a:solidFill>
              </a:rPr>
              <a:t> R, CROI 2018, Abs. 111</a:t>
            </a:r>
          </a:p>
        </p:txBody>
      </p:sp>
      <p:sp>
        <p:nvSpPr>
          <p:cNvPr id="14" name="Rectangle 76"/>
          <p:cNvSpPr>
            <a:spLocks noChangeArrowheads="1"/>
          </p:cNvSpPr>
          <p:nvPr/>
        </p:nvSpPr>
        <p:spPr bwMode="auto">
          <a:xfrm>
            <a:off x="263660" y="5496303"/>
            <a:ext cx="2375843" cy="472950"/>
          </a:xfrm>
          <a:prstGeom prst="rect">
            <a:avLst/>
          </a:prstGeom>
          <a:noFill/>
          <a:ln w="9525">
            <a:noFill/>
            <a:miter lim="800000"/>
            <a:headEnd/>
            <a:tailEnd/>
          </a:ln>
        </p:spPr>
        <p:txBody>
          <a:bodyPr wrap="none" lIns="0" tIns="0" rIns="0" bIns="0">
            <a:spAutoFit/>
          </a:bodyPr>
          <a:lstStyle/>
          <a:p>
            <a:pPr algn="ctr">
              <a:lnSpc>
                <a:spcPct val="85000"/>
              </a:lnSpc>
            </a:pPr>
            <a:r>
              <a:rPr lang="fr-FR" b="1">
                <a:solidFill>
                  <a:srgbClr val="0070C0"/>
                </a:solidFill>
                <a:latin typeface="Calibri" panose="020F0502020204030204" pitchFamily="34" charset="0"/>
                <a:ea typeface="ＭＳ Ｐゴシック" pitchFamily="34" charset="-128"/>
              </a:rPr>
              <a:t>Analyses phénotypiques </a:t>
            </a:r>
          </a:p>
          <a:p>
            <a:pPr algn="ctr">
              <a:lnSpc>
                <a:spcPct val="85000"/>
              </a:lnSpc>
            </a:pPr>
            <a:r>
              <a:rPr lang="fr-FR" b="1">
                <a:solidFill>
                  <a:srgbClr val="0070C0"/>
                </a:solidFill>
                <a:latin typeface="Calibri" panose="020F0502020204030204" pitchFamily="34" charset="0"/>
                <a:ea typeface="ＭＳ Ｐゴシック" pitchFamily="34" charset="-128"/>
              </a:rPr>
              <a:t>des virus mutants </a:t>
            </a:r>
            <a:r>
              <a:rPr lang="fr-FR" b="1" i="1" err="1">
                <a:solidFill>
                  <a:srgbClr val="0070C0"/>
                </a:solidFill>
                <a:latin typeface="Calibri" panose="020F0502020204030204" pitchFamily="34" charset="0"/>
                <a:ea typeface="ＭＳ Ｐゴシック" pitchFamily="34" charset="-128"/>
              </a:rPr>
              <a:t>env</a:t>
            </a:r>
            <a:endParaRPr lang="fr-FR" sz="1600" i="1">
              <a:solidFill>
                <a:srgbClr val="0070C0"/>
              </a:solidFill>
              <a:latin typeface="Calibri" panose="020F0502020204030204" pitchFamily="34" charset="0"/>
              <a:ea typeface="ＭＳ Ｐゴシック" pitchFamily="34" charset="-128"/>
            </a:endParaRPr>
          </a:p>
        </p:txBody>
      </p:sp>
      <p:grpSp>
        <p:nvGrpSpPr>
          <p:cNvPr id="2" name="Grouper 1"/>
          <p:cNvGrpSpPr/>
          <p:nvPr/>
        </p:nvGrpSpPr>
        <p:grpSpPr>
          <a:xfrm>
            <a:off x="559309" y="2317882"/>
            <a:ext cx="3815553" cy="2297120"/>
            <a:chOff x="559309" y="2104746"/>
            <a:chExt cx="3815553" cy="2297120"/>
          </a:xfrm>
        </p:grpSpPr>
        <p:cxnSp>
          <p:nvCxnSpPr>
            <p:cNvPr id="10" name="Connecteur droit 9">
              <a:extLst>
                <a:ext uri="{FF2B5EF4-FFF2-40B4-BE49-F238E27FC236}">
                  <a16:creationId xmlns:a16="http://schemas.microsoft.com/office/drawing/2014/main" id="{2599B827-1CAE-4A67-8CF5-72DF7DB135AE}"/>
                </a:ext>
              </a:extLst>
            </p:cNvPr>
            <p:cNvCxnSpPr>
              <a:cxnSpLocks/>
            </p:cNvCxnSpPr>
            <p:nvPr/>
          </p:nvCxnSpPr>
          <p:spPr bwMode="auto">
            <a:xfrm>
              <a:off x="1078011" y="4018709"/>
              <a:ext cx="275244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a:extLst>
                <a:ext uri="{FF2B5EF4-FFF2-40B4-BE49-F238E27FC236}">
                  <a16:creationId xmlns:a16="http://schemas.microsoft.com/office/drawing/2014/main" id="{A843B753-3ACA-4D4D-815C-24D624BB00AB}"/>
                </a:ext>
              </a:extLst>
            </p:cNvPr>
            <p:cNvCxnSpPr>
              <a:cxnSpLocks/>
            </p:cNvCxnSpPr>
            <p:nvPr/>
          </p:nvCxnSpPr>
          <p:spPr bwMode="auto">
            <a:xfrm flipV="1">
              <a:off x="1153896" y="2242895"/>
              <a:ext cx="0" cy="1775815"/>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9" name="Rectangle 18">
              <a:extLst>
                <a:ext uri="{FF2B5EF4-FFF2-40B4-BE49-F238E27FC236}">
                  <a16:creationId xmlns:a16="http://schemas.microsoft.com/office/drawing/2014/main" id="{84EDFD54-054C-43EB-AFBB-5DB7300BB615}"/>
                </a:ext>
              </a:extLst>
            </p:cNvPr>
            <p:cNvSpPr/>
            <p:nvPr/>
          </p:nvSpPr>
          <p:spPr bwMode="auto">
            <a:xfrm>
              <a:off x="3520031" y="2753372"/>
              <a:ext cx="234537" cy="1262424"/>
            </a:xfrm>
            <a:prstGeom prst="rect">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0" name="Rectangle 19">
              <a:extLst>
                <a:ext uri="{FF2B5EF4-FFF2-40B4-BE49-F238E27FC236}">
                  <a16:creationId xmlns:a16="http://schemas.microsoft.com/office/drawing/2014/main" id="{1F1B2BA8-6664-4487-B3F3-5267B56D9C8E}"/>
                </a:ext>
              </a:extLst>
            </p:cNvPr>
            <p:cNvSpPr/>
            <p:nvPr/>
          </p:nvSpPr>
          <p:spPr bwMode="auto">
            <a:xfrm flipV="1">
              <a:off x="2740236" y="3932990"/>
              <a:ext cx="234537" cy="75882"/>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1" name="Rectangle 20">
              <a:extLst>
                <a:ext uri="{FF2B5EF4-FFF2-40B4-BE49-F238E27FC236}">
                  <a16:creationId xmlns:a16="http://schemas.microsoft.com/office/drawing/2014/main" id="{D020DEA6-BEBC-475F-827B-674D1E416BA8}"/>
                </a:ext>
              </a:extLst>
            </p:cNvPr>
            <p:cNvSpPr/>
            <p:nvPr/>
          </p:nvSpPr>
          <p:spPr bwMode="auto">
            <a:xfrm flipV="1">
              <a:off x="2031675" y="2532625"/>
              <a:ext cx="234537" cy="1477395"/>
            </a:xfrm>
            <a:prstGeom prst="rect">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2" name="Rectangle 21">
              <a:extLst>
                <a:ext uri="{FF2B5EF4-FFF2-40B4-BE49-F238E27FC236}">
                  <a16:creationId xmlns:a16="http://schemas.microsoft.com/office/drawing/2014/main" id="{38C8FAEC-6C5F-40C7-A8E7-85F7DC722491}"/>
                </a:ext>
              </a:extLst>
            </p:cNvPr>
            <p:cNvSpPr/>
            <p:nvPr/>
          </p:nvSpPr>
          <p:spPr bwMode="auto">
            <a:xfrm flipV="1">
              <a:off x="1386480" y="3942828"/>
              <a:ext cx="234537" cy="75882"/>
            </a:xfrm>
            <a:prstGeom prst="rect">
              <a:avLst/>
            </a:prstGeom>
            <a:solidFill>
              <a:schemeClr val="bg1">
                <a:lumMod val="50000"/>
              </a:schemeClr>
            </a:solidFill>
            <a:ln w="952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cxnSp>
          <p:nvCxnSpPr>
            <p:cNvPr id="24" name="Connecteur droit 23">
              <a:extLst>
                <a:ext uri="{FF2B5EF4-FFF2-40B4-BE49-F238E27FC236}">
                  <a16:creationId xmlns:a16="http://schemas.microsoft.com/office/drawing/2014/main" id="{AD9CD807-0B40-4673-8D5F-AE82FBBBE9E0}"/>
                </a:ext>
              </a:extLst>
            </p:cNvPr>
            <p:cNvCxnSpPr>
              <a:endCxn id="19" idx="0"/>
            </p:cNvCxnSpPr>
            <p:nvPr/>
          </p:nvCxnSpPr>
          <p:spPr bwMode="auto">
            <a:xfrm>
              <a:off x="3637299" y="2532625"/>
              <a:ext cx="0" cy="220747"/>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a:extLst>
                <a:ext uri="{FF2B5EF4-FFF2-40B4-BE49-F238E27FC236}">
                  <a16:creationId xmlns:a16="http://schemas.microsoft.com/office/drawing/2014/main" id="{86483205-EC3F-4FC5-8E25-58EF9E13FD3D}"/>
                </a:ext>
              </a:extLst>
            </p:cNvPr>
            <p:cNvCxnSpPr/>
            <p:nvPr/>
          </p:nvCxnSpPr>
          <p:spPr bwMode="auto">
            <a:xfrm>
              <a:off x="2843422" y="3878377"/>
              <a:ext cx="0" cy="5461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a:extLst>
                <a:ext uri="{FF2B5EF4-FFF2-40B4-BE49-F238E27FC236}">
                  <a16:creationId xmlns:a16="http://schemas.microsoft.com/office/drawing/2014/main" id="{EFE508D3-5DB6-46E9-9A70-821DBD17368B}"/>
                </a:ext>
              </a:extLst>
            </p:cNvPr>
            <p:cNvCxnSpPr/>
            <p:nvPr/>
          </p:nvCxnSpPr>
          <p:spPr bwMode="auto">
            <a:xfrm>
              <a:off x="1506295" y="3879527"/>
              <a:ext cx="0" cy="5461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a:extLst>
                <a:ext uri="{FF2B5EF4-FFF2-40B4-BE49-F238E27FC236}">
                  <a16:creationId xmlns:a16="http://schemas.microsoft.com/office/drawing/2014/main" id="{876E8766-2485-41A7-BD1E-BCE23110886B}"/>
                </a:ext>
              </a:extLst>
            </p:cNvPr>
            <p:cNvCxnSpPr>
              <a:cxnSpLocks/>
            </p:cNvCxnSpPr>
            <p:nvPr/>
          </p:nvCxnSpPr>
          <p:spPr bwMode="auto">
            <a:xfrm>
              <a:off x="1091811" y="2242895"/>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a:extLst>
                <a:ext uri="{FF2B5EF4-FFF2-40B4-BE49-F238E27FC236}">
                  <a16:creationId xmlns:a16="http://schemas.microsoft.com/office/drawing/2014/main" id="{F3067831-8E68-4A6F-89D1-2618FCEFDE4A}"/>
                </a:ext>
              </a:extLst>
            </p:cNvPr>
            <p:cNvCxnSpPr>
              <a:cxnSpLocks/>
            </p:cNvCxnSpPr>
            <p:nvPr/>
          </p:nvCxnSpPr>
          <p:spPr bwMode="auto">
            <a:xfrm>
              <a:off x="1091811" y="2547576"/>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a:extLst>
                <a:ext uri="{FF2B5EF4-FFF2-40B4-BE49-F238E27FC236}">
                  <a16:creationId xmlns:a16="http://schemas.microsoft.com/office/drawing/2014/main" id="{F28002A2-213B-4EED-A2B4-7B2AD12F55CB}"/>
                </a:ext>
              </a:extLst>
            </p:cNvPr>
            <p:cNvCxnSpPr>
              <a:cxnSpLocks/>
            </p:cNvCxnSpPr>
            <p:nvPr/>
          </p:nvCxnSpPr>
          <p:spPr bwMode="auto">
            <a:xfrm>
              <a:off x="1091811" y="2838455"/>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Connecteur droit 32">
              <a:extLst>
                <a:ext uri="{FF2B5EF4-FFF2-40B4-BE49-F238E27FC236}">
                  <a16:creationId xmlns:a16="http://schemas.microsoft.com/office/drawing/2014/main" id="{08FD305F-A48C-4113-A872-8F6B34D7A6F8}"/>
                </a:ext>
              </a:extLst>
            </p:cNvPr>
            <p:cNvCxnSpPr>
              <a:cxnSpLocks/>
            </p:cNvCxnSpPr>
            <p:nvPr/>
          </p:nvCxnSpPr>
          <p:spPr bwMode="auto">
            <a:xfrm>
              <a:off x="1091811" y="3128186"/>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 name="Connecteur droit 33">
              <a:extLst>
                <a:ext uri="{FF2B5EF4-FFF2-40B4-BE49-F238E27FC236}">
                  <a16:creationId xmlns:a16="http://schemas.microsoft.com/office/drawing/2014/main" id="{B129B5DB-CF1D-4929-A6FB-C6178C55D4AE}"/>
                </a:ext>
              </a:extLst>
            </p:cNvPr>
            <p:cNvCxnSpPr>
              <a:cxnSpLocks/>
            </p:cNvCxnSpPr>
            <p:nvPr/>
          </p:nvCxnSpPr>
          <p:spPr bwMode="auto">
            <a:xfrm>
              <a:off x="1091811" y="3417922"/>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 name="Connecteur droit 34">
              <a:extLst>
                <a:ext uri="{FF2B5EF4-FFF2-40B4-BE49-F238E27FC236}">
                  <a16:creationId xmlns:a16="http://schemas.microsoft.com/office/drawing/2014/main" id="{D6AF3AA0-68B4-4CC6-AAC1-EA55F29ABD2B}"/>
                </a:ext>
              </a:extLst>
            </p:cNvPr>
            <p:cNvCxnSpPr>
              <a:cxnSpLocks/>
            </p:cNvCxnSpPr>
            <p:nvPr/>
          </p:nvCxnSpPr>
          <p:spPr bwMode="auto">
            <a:xfrm>
              <a:off x="1091811" y="3700754"/>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7" name="ZoneTexte 36">
              <a:extLst>
                <a:ext uri="{FF2B5EF4-FFF2-40B4-BE49-F238E27FC236}">
                  <a16:creationId xmlns:a16="http://schemas.microsoft.com/office/drawing/2014/main" id="{CB5CC1C3-2E18-4A70-A47D-D7DECEB0B3A6}"/>
                </a:ext>
              </a:extLst>
            </p:cNvPr>
            <p:cNvSpPr txBox="1"/>
            <p:nvPr/>
          </p:nvSpPr>
          <p:spPr>
            <a:xfrm>
              <a:off x="559309" y="2104746"/>
              <a:ext cx="593054" cy="276999"/>
            </a:xfrm>
            <a:prstGeom prst="rect">
              <a:avLst/>
            </a:prstGeom>
            <a:noFill/>
          </p:spPr>
          <p:txBody>
            <a:bodyPr wrap="square" rtlCol="0">
              <a:spAutoFit/>
            </a:bodyPr>
            <a:lstStyle/>
            <a:p>
              <a:pPr algn="r"/>
              <a:r>
                <a:rPr lang="fr-FR" sz="1200"/>
                <a:t>120</a:t>
              </a:r>
            </a:p>
          </p:txBody>
        </p:sp>
        <p:sp>
          <p:nvSpPr>
            <p:cNvPr id="38" name="ZoneTexte 37">
              <a:extLst>
                <a:ext uri="{FF2B5EF4-FFF2-40B4-BE49-F238E27FC236}">
                  <a16:creationId xmlns:a16="http://schemas.microsoft.com/office/drawing/2014/main" id="{7A98C8B7-7A8D-43FF-B365-0BCB8499976D}"/>
                </a:ext>
              </a:extLst>
            </p:cNvPr>
            <p:cNvSpPr txBox="1"/>
            <p:nvPr/>
          </p:nvSpPr>
          <p:spPr>
            <a:xfrm>
              <a:off x="640250" y="2409672"/>
              <a:ext cx="512113" cy="276999"/>
            </a:xfrm>
            <a:prstGeom prst="rect">
              <a:avLst/>
            </a:prstGeom>
            <a:noFill/>
          </p:spPr>
          <p:txBody>
            <a:bodyPr wrap="square" rtlCol="0">
              <a:spAutoFit/>
            </a:bodyPr>
            <a:lstStyle/>
            <a:p>
              <a:pPr algn="r"/>
              <a:r>
                <a:rPr lang="fr-FR" sz="1200"/>
                <a:t>100</a:t>
              </a:r>
            </a:p>
          </p:txBody>
        </p:sp>
        <p:sp>
          <p:nvSpPr>
            <p:cNvPr id="39" name="ZoneTexte 38">
              <a:extLst>
                <a:ext uri="{FF2B5EF4-FFF2-40B4-BE49-F238E27FC236}">
                  <a16:creationId xmlns:a16="http://schemas.microsoft.com/office/drawing/2014/main" id="{784AEDD5-1E72-4F35-A8B8-32FF53D22E64}"/>
                </a:ext>
              </a:extLst>
            </p:cNvPr>
            <p:cNvSpPr txBox="1"/>
            <p:nvPr/>
          </p:nvSpPr>
          <p:spPr>
            <a:xfrm>
              <a:off x="670625" y="2691161"/>
              <a:ext cx="481738" cy="276999"/>
            </a:xfrm>
            <a:prstGeom prst="rect">
              <a:avLst/>
            </a:prstGeom>
            <a:noFill/>
          </p:spPr>
          <p:txBody>
            <a:bodyPr wrap="square" rtlCol="0">
              <a:spAutoFit/>
            </a:bodyPr>
            <a:lstStyle/>
            <a:p>
              <a:pPr algn="r"/>
              <a:r>
                <a:rPr lang="fr-FR" sz="1200"/>
                <a:t>80</a:t>
              </a:r>
            </a:p>
          </p:txBody>
        </p:sp>
        <p:sp>
          <p:nvSpPr>
            <p:cNvPr id="40" name="ZoneTexte 39">
              <a:extLst>
                <a:ext uri="{FF2B5EF4-FFF2-40B4-BE49-F238E27FC236}">
                  <a16:creationId xmlns:a16="http://schemas.microsoft.com/office/drawing/2014/main" id="{7E3BAA3F-7377-46C4-B3A3-35CA701AA9A9}"/>
                </a:ext>
              </a:extLst>
            </p:cNvPr>
            <p:cNvSpPr txBox="1"/>
            <p:nvPr/>
          </p:nvSpPr>
          <p:spPr>
            <a:xfrm>
              <a:off x="670625" y="2981864"/>
              <a:ext cx="481738" cy="276999"/>
            </a:xfrm>
            <a:prstGeom prst="rect">
              <a:avLst/>
            </a:prstGeom>
            <a:noFill/>
          </p:spPr>
          <p:txBody>
            <a:bodyPr wrap="square" rtlCol="0">
              <a:spAutoFit/>
            </a:bodyPr>
            <a:lstStyle/>
            <a:p>
              <a:pPr algn="r"/>
              <a:r>
                <a:rPr lang="fr-FR" sz="1200"/>
                <a:t>60</a:t>
              </a:r>
            </a:p>
          </p:txBody>
        </p:sp>
        <p:sp>
          <p:nvSpPr>
            <p:cNvPr id="41" name="ZoneTexte 40">
              <a:extLst>
                <a:ext uri="{FF2B5EF4-FFF2-40B4-BE49-F238E27FC236}">
                  <a16:creationId xmlns:a16="http://schemas.microsoft.com/office/drawing/2014/main" id="{549D5DBF-7BDC-4026-87BD-9970ABF663DB}"/>
                </a:ext>
              </a:extLst>
            </p:cNvPr>
            <p:cNvSpPr txBox="1"/>
            <p:nvPr/>
          </p:nvSpPr>
          <p:spPr>
            <a:xfrm>
              <a:off x="670625" y="3273519"/>
              <a:ext cx="481738" cy="276999"/>
            </a:xfrm>
            <a:prstGeom prst="rect">
              <a:avLst/>
            </a:prstGeom>
            <a:noFill/>
          </p:spPr>
          <p:txBody>
            <a:bodyPr wrap="square" rtlCol="0">
              <a:spAutoFit/>
            </a:bodyPr>
            <a:lstStyle/>
            <a:p>
              <a:pPr algn="r"/>
              <a:r>
                <a:rPr lang="fr-FR" sz="1200"/>
                <a:t>40</a:t>
              </a:r>
            </a:p>
          </p:txBody>
        </p:sp>
        <p:sp>
          <p:nvSpPr>
            <p:cNvPr id="42" name="ZoneTexte 41">
              <a:extLst>
                <a:ext uri="{FF2B5EF4-FFF2-40B4-BE49-F238E27FC236}">
                  <a16:creationId xmlns:a16="http://schemas.microsoft.com/office/drawing/2014/main" id="{334D081B-483F-4F8E-9ADE-CB6F971F182E}"/>
                </a:ext>
              </a:extLst>
            </p:cNvPr>
            <p:cNvSpPr txBox="1"/>
            <p:nvPr/>
          </p:nvSpPr>
          <p:spPr>
            <a:xfrm>
              <a:off x="670625" y="3569661"/>
              <a:ext cx="481738" cy="276999"/>
            </a:xfrm>
            <a:prstGeom prst="rect">
              <a:avLst/>
            </a:prstGeom>
            <a:noFill/>
          </p:spPr>
          <p:txBody>
            <a:bodyPr wrap="square" rtlCol="0">
              <a:spAutoFit/>
            </a:bodyPr>
            <a:lstStyle/>
            <a:p>
              <a:pPr algn="r"/>
              <a:r>
                <a:rPr lang="fr-FR" sz="1200"/>
                <a:t>20</a:t>
              </a:r>
            </a:p>
          </p:txBody>
        </p:sp>
        <p:sp>
          <p:nvSpPr>
            <p:cNvPr id="43" name="ZoneTexte 42">
              <a:extLst>
                <a:ext uri="{FF2B5EF4-FFF2-40B4-BE49-F238E27FC236}">
                  <a16:creationId xmlns:a16="http://schemas.microsoft.com/office/drawing/2014/main" id="{10A43E3A-1217-4347-9DB0-0212061915FA}"/>
                </a:ext>
              </a:extLst>
            </p:cNvPr>
            <p:cNvSpPr txBox="1"/>
            <p:nvPr/>
          </p:nvSpPr>
          <p:spPr>
            <a:xfrm>
              <a:off x="670625" y="3859934"/>
              <a:ext cx="481738" cy="276999"/>
            </a:xfrm>
            <a:prstGeom prst="rect">
              <a:avLst/>
            </a:prstGeom>
            <a:noFill/>
          </p:spPr>
          <p:txBody>
            <a:bodyPr wrap="square" rtlCol="0">
              <a:spAutoFit/>
            </a:bodyPr>
            <a:lstStyle/>
            <a:p>
              <a:pPr algn="r"/>
              <a:r>
                <a:rPr lang="fr-FR" sz="1200"/>
                <a:t>0</a:t>
              </a:r>
            </a:p>
          </p:txBody>
        </p:sp>
        <p:sp>
          <p:nvSpPr>
            <p:cNvPr id="44" name="ZoneTexte 43">
              <a:extLst>
                <a:ext uri="{FF2B5EF4-FFF2-40B4-BE49-F238E27FC236}">
                  <a16:creationId xmlns:a16="http://schemas.microsoft.com/office/drawing/2014/main" id="{37BDAB91-ACF2-4E79-AD12-38F42420759F}"/>
                </a:ext>
              </a:extLst>
            </p:cNvPr>
            <p:cNvSpPr txBox="1"/>
            <p:nvPr/>
          </p:nvSpPr>
          <p:spPr>
            <a:xfrm>
              <a:off x="1104831" y="4021762"/>
              <a:ext cx="767456" cy="380104"/>
            </a:xfrm>
            <a:prstGeom prst="rect">
              <a:avLst/>
            </a:prstGeom>
            <a:noFill/>
          </p:spPr>
          <p:txBody>
            <a:bodyPr wrap="square" rtlCol="0">
              <a:spAutoFit/>
            </a:bodyPr>
            <a:lstStyle/>
            <a:p>
              <a:pPr algn="ctr">
                <a:lnSpc>
                  <a:spcPct val="85000"/>
                </a:lnSpc>
              </a:pPr>
              <a:r>
                <a:rPr lang="fr-FR" sz="1100" b="1" dirty="0"/>
                <a:t>Contrôle négatif</a:t>
              </a:r>
            </a:p>
          </p:txBody>
        </p:sp>
        <p:sp>
          <p:nvSpPr>
            <p:cNvPr id="45" name="ZoneTexte 44">
              <a:extLst>
                <a:ext uri="{FF2B5EF4-FFF2-40B4-BE49-F238E27FC236}">
                  <a16:creationId xmlns:a16="http://schemas.microsoft.com/office/drawing/2014/main" id="{FFBA3D57-8272-4369-8340-D69A41D4096F}"/>
                </a:ext>
              </a:extLst>
            </p:cNvPr>
            <p:cNvSpPr txBox="1"/>
            <p:nvPr/>
          </p:nvSpPr>
          <p:spPr>
            <a:xfrm>
              <a:off x="1749872" y="4021762"/>
              <a:ext cx="832462" cy="261610"/>
            </a:xfrm>
            <a:prstGeom prst="rect">
              <a:avLst/>
            </a:prstGeom>
            <a:noFill/>
          </p:spPr>
          <p:txBody>
            <a:bodyPr wrap="square" rtlCol="0">
              <a:spAutoFit/>
            </a:bodyPr>
            <a:lstStyle/>
            <a:p>
              <a:pPr algn="ctr"/>
              <a:r>
                <a:rPr lang="fr-FR" sz="1100" b="1"/>
                <a:t>Sauvage</a:t>
              </a:r>
              <a:endParaRPr lang="fr-FR" sz="1100" b="1" dirty="0"/>
            </a:p>
          </p:txBody>
        </p:sp>
        <p:sp>
          <p:nvSpPr>
            <p:cNvPr id="46" name="ZoneTexte 45">
              <a:extLst>
                <a:ext uri="{FF2B5EF4-FFF2-40B4-BE49-F238E27FC236}">
                  <a16:creationId xmlns:a16="http://schemas.microsoft.com/office/drawing/2014/main" id="{111AD8D2-28B2-4D76-9531-8ED0CD0D6491}"/>
                </a:ext>
              </a:extLst>
            </p:cNvPr>
            <p:cNvSpPr txBox="1"/>
            <p:nvPr/>
          </p:nvSpPr>
          <p:spPr>
            <a:xfrm>
              <a:off x="2463395" y="4021762"/>
              <a:ext cx="794033" cy="261610"/>
            </a:xfrm>
            <a:prstGeom prst="rect">
              <a:avLst/>
            </a:prstGeom>
            <a:noFill/>
          </p:spPr>
          <p:txBody>
            <a:bodyPr wrap="square" rtlCol="0">
              <a:spAutoFit/>
            </a:bodyPr>
            <a:lstStyle/>
            <a:p>
              <a:pPr algn="ctr"/>
              <a:r>
                <a:rPr lang="fr-FR" sz="1100" b="1" err="1"/>
                <a:t>Env</a:t>
              </a:r>
              <a:r>
                <a:rPr lang="fr-FR" sz="1100" b="1"/>
                <a:t> (-)</a:t>
              </a:r>
            </a:p>
          </p:txBody>
        </p:sp>
        <p:sp>
          <p:nvSpPr>
            <p:cNvPr id="47" name="ZoneTexte 46">
              <a:extLst>
                <a:ext uri="{FF2B5EF4-FFF2-40B4-BE49-F238E27FC236}">
                  <a16:creationId xmlns:a16="http://schemas.microsoft.com/office/drawing/2014/main" id="{741BEB56-E734-45B5-9E7F-072C52AA8273}"/>
                </a:ext>
              </a:extLst>
            </p:cNvPr>
            <p:cNvSpPr txBox="1"/>
            <p:nvPr/>
          </p:nvSpPr>
          <p:spPr>
            <a:xfrm>
              <a:off x="3015959" y="4021762"/>
              <a:ext cx="1358903" cy="261610"/>
            </a:xfrm>
            <a:prstGeom prst="rect">
              <a:avLst/>
            </a:prstGeom>
            <a:noFill/>
          </p:spPr>
          <p:txBody>
            <a:bodyPr wrap="square" rtlCol="0">
              <a:spAutoFit/>
            </a:bodyPr>
            <a:lstStyle/>
            <a:p>
              <a:pPr algn="ctr"/>
              <a:r>
                <a:rPr lang="fr-FR" sz="1100" b="1"/>
                <a:t>Env-A539V</a:t>
              </a:r>
            </a:p>
          </p:txBody>
        </p:sp>
      </p:grpSp>
      <p:sp>
        <p:nvSpPr>
          <p:cNvPr id="48" name="Espace réservé du contenu 3">
            <a:extLst>
              <a:ext uri="{FF2B5EF4-FFF2-40B4-BE49-F238E27FC236}">
                <a16:creationId xmlns:a16="http://schemas.microsoft.com/office/drawing/2014/main" id="{6D22FABA-590A-40C9-AFB7-C81711101587}"/>
              </a:ext>
            </a:extLst>
          </p:cNvPr>
          <p:cNvSpPr txBox="1">
            <a:spLocks/>
          </p:cNvSpPr>
          <p:nvPr/>
        </p:nvSpPr>
        <p:spPr bwMode="auto">
          <a:xfrm>
            <a:off x="470798" y="4692122"/>
            <a:ext cx="8507413" cy="38092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lvl="1"/>
            <a:r>
              <a:rPr lang="fr-FR" sz="2000" kern="0"/>
              <a:t>Résistance à DTG </a:t>
            </a:r>
            <a:endParaRPr lang="fr-FR" kern="0"/>
          </a:p>
        </p:txBody>
      </p:sp>
      <p:sp>
        <p:nvSpPr>
          <p:cNvPr id="105" name="ZoneTexte 104">
            <a:extLst>
              <a:ext uri="{FF2B5EF4-FFF2-40B4-BE49-F238E27FC236}">
                <a16:creationId xmlns:a16="http://schemas.microsoft.com/office/drawing/2014/main" id="{ABA66D0E-862C-44D3-B718-C1E19F38397C}"/>
              </a:ext>
            </a:extLst>
          </p:cNvPr>
          <p:cNvSpPr txBox="1"/>
          <p:nvPr/>
        </p:nvSpPr>
        <p:spPr>
          <a:xfrm>
            <a:off x="5509038" y="2279946"/>
            <a:ext cx="2688428" cy="307777"/>
          </a:xfrm>
          <a:prstGeom prst="rect">
            <a:avLst/>
          </a:prstGeom>
          <a:noFill/>
        </p:spPr>
        <p:txBody>
          <a:bodyPr wrap="square" rtlCol="0">
            <a:spAutoFit/>
          </a:bodyPr>
          <a:lstStyle/>
          <a:p>
            <a:pPr algn="ctr"/>
            <a:r>
              <a:rPr lang="fr-FR" sz="1400" b="1">
                <a:solidFill>
                  <a:srgbClr val="0070C0"/>
                </a:solidFill>
                <a:latin typeface="Calibri" charset="0"/>
                <a:ea typeface="Calibri" charset="0"/>
                <a:cs typeface="Calibri" charset="0"/>
              </a:rPr>
              <a:t>293T </a:t>
            </a:r>
            <a:r>
              <a:rPr lang="fr-FR" sz="1400" b="1">
                <a:solidFill>
                  <a:srgbClr val="0070C0"/>
                </a:solidFill>
                <a:latin typeface="Calibri" charset="0"/>
                <a:ea typeface="Calibri" charset="0"/>
                <a:cs typeface="Calibri" charset="0"/>
                <a:sym typeface="Wingdings" panose="05000000000000000000" pitchFamily="2" charset="2"/>
              </a:rPr>
              <a:t> </a:t>
            </a:r>
            <a:r>
              <a:rPr lang="fr-FR" sz="1400" b="1" err="1">
                <a:solidFill>
                  <a:srgbClr val="0070C0"/>
                </a:solidFill>
                <a:latin typeface="Calibri" charset="0"/>
                <a:ea typeface="Calibri" charset="0"/>
                <a:cs typeface="Calibri" charset="0"/>
                <a:sym typeface="Wingdings" panose="05000000000000000000" pitchFamily="2" charset="2"/>
              </a:rPr>
              <a:t>Jurkat</a:t>
            </a:r>
            <a:r>
              <a:rPr lang="fr-FR" sz="1400" b="1">
                <a:solidFill>
                  <a:srgbClr val="0070C0"/>
                </a:solidFill>
                <a:latin typeface="Calibri" charset="0"/>
                <a:ea typeface="Calibri" charset="0"/>
                <a:cs typeface="Calibri" charset="0"/>
                <a:sym typeface="Wingdings" panose="05000000000000000000" pitchFamily="2" charset="2"/>
              </a:rPr>
              <a:t> (% cellules cibles)</a:t>
            </a:r>
            <a:endParaRPr lang="fr-FR" sz="1400" b="1">
              <a:solidFill>
                <a:srgbClr val="0070C0"/>
              </a:solidFill>
              <a:latin typeface="Calibri" charset="0"/>
              <a:ea typeface="Calibri" charset="0"/>
              <a:cs typeface="Calibri" charset="0"/>
            </a:endParaRPr>
          </a:p>
        </p:txBody>
      </p:sp>
      <p:grpSp>
        <p:nvGrpSpPr>
          <p:cNvPr id="6" name="Groupe 5">
            <a:extLst>
              <a:ext uri="{FF2B5EF4-FFF2-40B4-BE49-F238E27FC236}">
                <a16:creationId xmlns:a16="http://schemas.microsoft.com/office/drawing/2014/main" id="{5519F4D7-ADB3-4239-9785-F20DEBC67BAD}"/>
              </a:ext>
            </a:extLst>
          </p:cNvPr>
          <p:cNvGrpSpPr/>
          <p:nvPr/>
        </p:nvGrpSpPr>
        <p:grpSpPr>
          <a:xfrm>
            <a:off x="5147162" y="2492777"/>
            <a:ext cx="3255348" cy="2084085"/>
            <a:chOff x="5147162" y="2492777"/>
            <a:chExt cx="3255348" cy="2084085"/>
          </a:xfrm>
        </p:grpSpPr>
        <p:sp>
          <p:nvSpPr>
            <p:cNvPr id="64" name="ZoneTexte 63">
              <a:extLst>
                <a:ext uri="{FF2B5EF4-FFF2-40B4-BE49-F238E27FC236}">
                  <a16:creationId xmlns:a16="http://schemas.microsoft.com/office/drawing/2014/main" id="{6C505038-B771-4A99-B8A5-6361FE6D93A6}"/>
                </a:ext>
              </a:extLst>
            </p:cNvPr>
            <p:cNvSpPr txBox="1"/>
            <p:nvPr/>
          </p:nvSpPr>
          <p:spPr>
            <a:xfrm>
              <a:off x="5675648" y="4315252"/>
              <a:ext cx="879767" cy="261610"/>
            </a:xfrm>
            <a:prstGeom prst="rect">
              <a:avLst/>
            </a:prstGeom>
            <a:noFill/>
          </p:spPr>
          <p:txBody>
            <a:bodyPr wrap="square" rtlCol="0">
              <a:spAutoFit/>
            </a:bodyPr>
            <a:lstStyle/>
            <a:p>
              <a:pPr algn="ctr"/>
              <a:r>
                <a:rPr lang="fr-FR" sz="1100" b="1" dirty="0"/>
                <a:t>Sauvage</a:t>
              </a:r>
            </a:p>
          </p:txBody>
        </p:sp>
        <p:sp>
          <p:nvSpPr>
            <p:cNvPr id="73" name="ZoneTexte 72">
              <a:extLst>
                <a:ext uri="{FF2B5EF4-FFF2-40B4-BE49-F238E27FC236}">
                  <a16:creationId xmlns:a16="http://schemas.microsoft.com/office/drawing/2014/main" id="{CB730B76-21D0-424A-9A21-DEBBDF951725}"/>
                </a:ext>
              </a:extLst>
            </p:cNvPr>
            <p:cNvSpPr txBox="1"/>
            <p:nvPr/>
          </p:nvSpPr>
          <p:spPr>
            <a:xfrm>
              <a:off x="6626969" y="4315252"/>
              <a:ext cx="664492" cy="261610"/>
            </a:xfrm>
            <a:prstGeom prst="rect">
              <a:avLst/>
            </a:prstGeom>
            <a:noFill/>
          </p:spPr>
          <p:txBody>
            <a:bodyPr wrap="square" rtlCol="0">
              <a:spAutoFit/>
            </a:bodyPr>
            <a:lstStyle/>
            <a:p>
              <a:pPr algn="ctr"/>
              <a:r>
                <a:rPr lang="fr-FR" sz="1100" b="1" err="1"/>
                <a:t>Env</a:t>
              </a:r>
              <a:r>
                <a:rPr lang="fr-FR" sz="1100" b="1"/>
                <a:t> (-)</a:t>
              </a:r>
            </a:p>
          </p:txBody>
        </p:sp>
        <p:sp>
          <p:nvSpPr>
            <p:cNvPr id="74" name="ZoneTexte 73">
              <a:extLst>
                <a:ext uri="{FF2B5EF4-FFF2-40B4-BE49-F238E27FC236}">
                  <a16:creationId xmlns:a16="http://schemas.microsoft.com/office/drawing/2014/main" id="{04E8AC53-5AD1-44D7-BFE7-FA634C7302BE}"/>
                </a:ext>
              </a:extLst>
            </p:cNvPr>
            <p:cNvSpPr txBox="1"/>
            <p:nvPr/>
          </p:nvSpPr>
          <p:spPr>
            <a:xfrm>
              <a:off x="7294714" y="4315252"/>
              <a:ext cx="1010698" cy="261610"/>
            </a:xfrm>
            <a:prstGeom prst="rect">
              <a:avLst/>
            </a:prstGeom>
            <a:noFill/>
          </p:spPr>
          <p:txBody>
            <a:bodyPr wrap="square" rtlCol="0">
              <a:spAutoFit/>
            </a:bodyPr>
            <a:lstStyle/>
            <a:p>
              <a:pPr algn="ctr"/>
              <a:r>
                <a:rPr lang="fr-FR" sz="1100" b="1"/>
                <a:t>Env-A539V</a:t>
              </a:r>
            </a:p>
          </p:txBody>
        </p:sp>
        <p:grpSp>
          <p:nvGrpSpPr>
            <p:cNvPr id="5" name="Grouper 4"/>
            <p:cNvGrpSpPr/>
            <p:nvPr/>
          </p:nvGrpSpPr>
          <p:grpSpPr>
            <a:xfrm>
              <a:off x="5147162" y="2492777"/>
              <a:ext cx="3255348" cy="1909945"/>
              <a:chOff x="5147162" y="2518177"/>
              <a:chExt cx="3255348" cy="1909945"/>
            </a:xfrm>
          </p:grpSpPr>
          <p:cxnSp>
            <p:nvCxnSpPr>
              <p:cNvPr id="57" name="Connecteur droit 56">
                <a:extLst>
                  <a:ext uri="{FF2B5EF4-FFF2-40B4-BE49-F238E27FC236}">
                    <a16:creationId xmlns:a16="http://schemas.microsoft.com/office/drawing/2014/main" id="{809109F7-8E74-465A-A602-4A3CF53F499F}"/>
                  </a:ext>
                </a:extLst>
              </p:cNvPr>
              <p:cNvCxnSpPr>
                <a:cxnSpLocks/>
              </p:cNvCxnSpPr>
              <p:nvPr/>
            </p:nvCxnSpPr>
            <p:spPr bwMode="auto">
              <a:xfrm flipV="1">
                <a:off x="5524727" y="2663015"/>
                <a:ext cx="0" cy="1641666"/>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8" name="Connecteur droit 57">
                <a:extLst>
                  <a:ext uri="{FF2B5EF4-FFF2-40B4-BE49-F238E27FC236}">
                    <a16:creationId xmlns:a16="http://schemas.microsoft.com/office/drawing/2014/main" id="{8BC89630-17E6-4D7F-95C9-9D4798809755}"/>
                  </a:ext>
                </a:extLst>
              </p:cNvPr>
              <p:cNvCxnSpPr>
                <a:cxnSpLocks/>
              </p:cNvCxnSpPr>
              <p:nvPr/>
            </p:nvCxnSpPr>
            <p:spPr bwMode="auto">
              <a:xfrm>
                <a:off x="5462642" y="2663015"/>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0" name="Connecteur droit 59">
                <a:extLst>
                  <a:ext uri="{FF2B5EF4-FFF2-40B4-BE49-F238E27FC236}">
                    <a16:creationId xmlns:a16="http://schemas.microsoft.com/office/drawing/2014/main" id="{234E19D3-CBB5-4F3B-987D-01F62C464AD2}"/>
                  </a:ext>
                </a:extLst>
              </p:cNvPr>
              <p:cNvCxnSpPr>
                <a:cxnSpLocks/>
              </p:cNvCxnSpPr>
              <p:nvPr/>
            </p:nvCxnSpPr>
            <p:spPr bwMode="auto">
              <a:xfrm>
                <a:off x="5462642" y="3189430"/>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2" name="Connecteur droit 61">
                <a:extLst>
                  <a:ext uri="{FF2B5EF4-FFF2-40B4-BE49-F238E27FC236}">
                    <a16:creationId xmlns:a16="http://schemas.microsoft.com/office/drawing/2014/main" id="{5956EC08-17FE-4B16-803A-D9191B5BBB36}"/>
                  </a:ext>
                </a:extLst>
              </p:cNvPr>
              <p:cNvCxnSpPr>
                <a:cxnSpLocks/>
              </p:cNvCxnSpPr>
              <p:nvPr/>
            </p:nvCxnSpPr>
            <p:spPr bwMode="auto">
              <a:xfrm>
                <a:off x="5462642" y="3721228"/>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3" name="Connecteur droit 62">
                <a:extLst>
                  <a:ext uri="{FF2B5EF4-FFF2-40B4-BE49-F238E27FC236}">
                    <a16:creationId xmlns:a16="http://schemas.microsoft.com/office/drawing/2014/main" id="{173C3624-83D9-41B1-B90A-B40E81F6C7EC}"/>
                  </a:ext>
                </a:extLst>
              </p:cNvPr>
              <p:cNvCxnSpPr>
                <a:cxnSpLocks/>
              </p:cNvCxnSpPr>
              <p:nvPr/>
            </p:nvCxnSpPr>
            <p:spPr bwMode="auto">
              <a:xfrm>
                <a:off x="5462642" y="4290086"/>
                <a:ext cx="29398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0" name="Connecteur droit 69">
                <a:extLst>
                  <a:ext uri="{FF2B5EF4-FFF2-40B4-BE49-F238E27FC236}">
                    <a16:creationId xmlns:a16="http://schemas.microsoft.com/office/drawing/2014/main" id="{39A9F486-AC6D-49E1-9EC4-707B72800416}"/>
                  </a:ext>
                </a:extLst>
              </p:cNvPr>
              <p:cNvCxnSpPr>
                <a:cxnSpLocks/>
              </p:cNvCxnSpPr>
              <p:nvPr/>
            </p:nvCxnSpPr>
            <p:spPr bwMode="auto">
              <a:xfrm rot="5400000">
                <a:off x="6048407" y="4321129"/>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1" name="Connecteur droit 70">
                <a:extLst>
                  <a:ext uri="{FF2B5EF4-FFF2-40B4-BE49-F238E27FC236}">
                    <a16:creationId xmlns:a16="http://schemas.microsoft.com/office/drawing/2014/main" id="{A0993052-53D3-41AA-96BF-93305FF9645D}"/>
                  </a:ext>
                </a:extLst>
              </p:cNvPr>
              <p:cNvCxnSpPr>
                <a:cxnSpLocks/>
              </p:cNvCxnSpPr>
              <p:nvPr/>
            </p:nvCxnSpPr>
            <p:spPr bwMode="auto">
              <a:xfrm rot="5400000">
                <a:off x="6889856" y="4321129"/>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2" name="Connecteur droit 71">
                <a:extLst>
                  <a:ext uri="{FF2B5EF4-FFF2-40B4-BE49-F238E27FC236}">
                    <a16:creationId xmlns:a16="http://schemas.microsoft.com/office/drawing/2014/main" id="{461B4D91-340E-4647-AF56-BA356A578931}"/>
                  </a:ext>
                </a:extLst>
              </p:cNvPr>
              <p:cNvCxnSpPr>
                <a:cxnSpLocks/>
              </p:cNvCxnSpPr>
              <p:nvPr/>
            </p:nvCxnSpPr>
            <p:spPr bwMode="auto">
              <a:xfrm rot="5400000">
                <a:off x="7744307" y="4321129"/>
                <a:ext cx="620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6" name="Connecteur droit 75">
                <a:extLst>
                  <a:ext uri="{FF2B5EF4-FFF2-40B4-BE49-F238E27FC236}">
                    <a16:creationId xmlns:a16="http://schemas.microsoft.com/office/drawing/2014/main" id="{AC96DC4A-3708-4346-915E-AE28BBB0544B}"/>
                  </a:ext>
                </a:extLst>
              </p:cNvPr>
              <p:cNvCxnSpPr/>
              <p:nvPr/>
            </p:nvCxnSpPr>
            <p:spPr bwMode="auto">
              <a:xfrm>
                <a:off x="7668329" y="2899211"/>
                <a:ext cx="0" cy="51871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a:extLst>
                  <a:ext uri="{FF2B5EF4-FFF2-40B4-BE49-F238E27FC236}">
                    <a16:creationId xmlns:a16="http://schemas.microsoft.com/office/drawing/2014/main" id="{83FC966E-69F6-49C6-953F-3E60327DF151}"/>
                  </a:ext>
                </a:extLst>
              </p:cNvPr>
              <p:cNvCxnSpPr/>
              <p:nvPr/>
            </p:nvCxnSpPr>
            <p:spPr bwMode="auto">
              <a:xfrm>
                <a:off x="7540550" y="2899211"/>
                <a:ext cx="25951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a:extLst>
                  <a:ext uri="{FF2B5EF4-FFF2-40B4-BE49-F238E27FC236}">
                    <a16:creationId xmlns:a16="http://schemas.microsoft.com/office/drawing/2014/main" id="{70E96EA3-6F03-4A76-81DE-FA0EC5F49863}"/>
                  </a:ext>
                </a:extLst>
              </p:cNvPr>
              <p:cNvCxnSpPr>
                <a:cxnSpLocks/>
              </p:cNvCxnSpPr>
              <p:nvPr/>
            </p:nvCxnSpPr>
            <p:spPr bwMode="auto">
              <a:xfrm>
                <a:off x="7415380" y="3158566"/>
                <a:ext cx="5412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1" name="Connecteur droit 80">
                <a:extLst>
                  <a:ext uri="{FF2B5EF4-FFF2-40B4-BE49-F238E27FC236}">
                    <a16:creationId xmlns:a16="http://schemas.microsoft.com/office/drawing/2014/main" id="{E2DFD590-878F-420D-9AE3-BCAD7593F11C}"/>
                  </a:ext>
                </a:extLst>
              </p:cNvPr>
              <p:cNvCxnSpPr/>
              <p:nvPr/>
            </p:nvCxnSpPr>
            <p:spPr bwMode="auto">
              <a:xfrm>
                <a:off x="7540549" y="3418644"/>
                <a:ext cx="25951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2" name="Connecteur droit 81">
                <a:extLst>
                  <a:ext uri="{FF2B5EF4-FFF2-40B4-BE49-F238E27FC236}">
                    <a16:creationId xmlns:a16="http://schemas.microsoft.com/office/drawing/2014/main" id="{A4809259-EC87-4A05-A42E-63378ECBE3C6}"/>
                  </a:ext>
                </a:extLst>
              </p:cNvPr>
              <p:cNvCxnSpPr>
                <a:cxnSpLocks/>
              </p:cNvCxnSpPr>
              <p:nvPr/>
            </p:nvCxnSpPr>
            <p:spPr bwMode="auto">
              <a:xfrm>
                <a:off x="6626969" y="4065080"/>
                <a:ext cx="55388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Connecteur droit 83">
                <a:extLst>
                  <a:ext uri="{FF2B5EF4-FFF2-40B4-BE49-F238E27FC236}">
                    <a16:creationId xmlns:a16="http://schemas.microsoft.com/office/drawing/2014/main" id="{4037BE1B-A69B-490E-B62D-DC8AE25B6526}"/>
                  </a:ext>
                </a:extLst>
              </p:cNvPr>
              <p:cNvCxnSpPr>
                <a:cxnSpLocks/>
              </p:cNvCxnSpPr>
              <p:nvPr/>
            </p:nvCxnSpPr>
            <p:spPr bwMode="auto">
              <a:xfrm>
                <a:off x="5811174" y="3524514"/>
                <a:ext cx="55388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5" name="Connecteur droit 84">
                <a:extLst>
                  <a:ext uri="{FF2B5EF4-FFF2-40B4-BE49-F238E27FC236}">
                    <a16:creationId xmlns:a16="http://schemas.microsoft.com/office/drawing/2014/main" id="{61D7CE99-0034-4BE8-A9CD-912C9F080B13}"/>
                  </a:ext>
                </a:extLst>
              </p:cNvPr>
              <p:cNvCxnSpPr>
                <a:cxnSpLocks/>
              </p:cNvCxnSpPr>
              <p:nvPr/>
            </p:nvCxnSpPr>
            <p:spPr bwMode="auto">
              <a:xfrm>
                <a:off x="5958353" y="3338889"/>
                <a:ext cx="2769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a:extLst>
                  <a:ext uri="{FF2B5EF4-FFF2-40B4-BE49-F238E27FC236}">
                    <a16:creationId xmlns:a16="http://schemas.microsoft.com/office/drawing/2014/main" id="{0C343F04-0EB2-44E8-8278-F113E27A4702}"/>
                  </a:ext>
                </a:extLst>
              </p:cNvPr>
              <p:cNvCxnSpPr>
                <a:cxnSpLocks/>
              </p:cNvCxnSpPr>
              <p:nvPr/>
            </p:nvCxnSpPr>
            <p:spPr bwMode="auto">
              <a:xfrm>
                <a:off x="5958353" y="3728263"/>
                <a:ext cx="2769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8" name="Connecteur droit 87">
                <a:extLst>
                  <a:ext uri="{FF2B5EF4-FFF2-40B4-BE49-F238E27FC236}">
                    <a16:creationId xmlns:a16="http://schemas.microsoft.com/office/drawing/2014/main" id="{81BB0DCA-7BB6-45A6-BF90-41874A7229B0}"/>
                  </a:ext>
                </a:extLst>
              </p:cNvPr>
              <p:cNvCxnSpPr>
                <a:cxnSpLocks/>
              </p:cNvCxnSpPr>
              <p:nvPr/>
            </p:nvCxnSpPr>
            <p:spPr bwMode="auto">
              <a:xfrm>
                <a:off x="6094490" y="3338889"/>
                <a:ext cx="0" cy="389374"/>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90" name="Ellipse 89">
                <a:extLst>
                  <a:ext uri="{FF2B5EF4-FFF2-40B4-BE49-F238E27FC236}">
                    <a16:creationId xmlns:a16="http://schemas.microsoft.com/office/drawing/2014/main" id="{B189FB30-03B3-4BCE-93EC-88BA3FE052AE}"/>
                  </a:ext>
                </a:extLst>
              </p:cNvPr>
              <p:cNvSpPr/>
              <p:nvPr/>
            </p:nvSpPr>
            <p:spPr bwMode="auto">
              <a:xfrm>
                <a:off x="7633613" y="2856831"/>
                <a:ext cx="69433" cy="69433"/>
              </a:xfrm>
              <a:prstGeom prst="ellips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1" name="Ellipse 90">
                <a:extLst>
                  <a:ext uri="{FF2B5EF4-FFF2-40B4-BE49-F238E27FC236}">
                    <a16:creationId xmlns:a16="http://schemas.microsoft.com/office/drawing/2014/main" id="{5B80F7ED-A0CD-4497-89EB-C655C0B37E94}"/>
                  </a:ext>
                </a:extLst>
              </p:cNvPr>
              <p:cNvSpPr/>
              <p:nvPr/>
            </p:nvSpPr>
            <p:spPr bwMode="auto">
              <a:xfrm>
                <a:off x="6740734" y="4023620"/>
                <a:ext cx="69433" cy="69433"/>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2" name="Ellipse 91">
                <a:extLst>
                  <a:ext uri="{FF2B5EF4-FFF2-40B4-BE49-F238E27FC236}">
                    <a16:creationId xmlns:a16="http://schemas.microsoft.com/office/drawing/2014/main" id="{7B650107-A279-4852-8779-AECDD8CC7343}"/>
                  </a:ext>
                </a:extLst>
              </p:cNvPr>
              <p:cNvSpPr/>
              <p:nvPr/>
            </p:nvSpPr>
            <p:spPr bwMode="auto">
              <a:xfrm>
                <a:off x="6059774" y="3294939"/>
                <a:ext cx="69433" cy="69433"/>
              </a:xfrm>
              <a:prstGeom prst="ellipse">
                <a:avLst/>
              </a:prstGeom>
              <a:solidFill>
                <a:schemeClr val="accent1">
                  <a:lumMod val="2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3" name="Rectangle 92">
                <a:extLst>
                  <a:ext uri="{FF2B5EF4-FFF2-40B4-BE49-F238E27FC236}">
                    <a16:creationId xmlns:a16="http://schemas.microsoft.com/office/drawing/2014/main" id="{CA8EB59E-FAE4-4EE2-84CB-A236E47BED84}"/>
                  </a:ext>
                </a:extLst>
              </p:cNvPr>
              <p:cNvSpPr/>
              <p:nvPr/>
            </p:nvSpPr>
            <p:spPr bwMode="auto">
              <a:xfrm>
                <a:off x="7640913" y="3141890"/>
                <a:ext cx="54832" cy="54832"/>
              </a:xfrm>
              <a:prstGeom prst="rect">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4" name="Rectangle 93">
                <a:extLst>
                  <a:ext uri="{FF2B5EF4-FFF2-40B4-BE49-F238E27FC236}">
                    <a16:creationId xmlns:a16="http://schemas.microsoft.com/office/drawing/2014/main" id="{0FC9EFE7-0C43-4F9E-9438-C8BBB4B5640F}"/>
                  </a:ext>
                </a:extLst>
              </p:cNvPr>
              <p:cNvSpPr/>
              <p:nvPr/>
            </p:nvSpPr>
            <p:spPr bwMode="auto">
              <a:xfrm>
                <a:off x="6876497" y="4050080"/>
                <a:ext cx="54832" cy="54832"/>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5" name="Rectangle 94">
                <a:extLst>
                  <a:ext uri="{FF2B5EF4-FFF2-40B4-BE49-F238E27FC236}">
                    <a16:creationId xmlns:a16="http://schemas.microsoft.com/office/drawing/2014/main" id="{13C8C4BA-1C58-4168-96B0-B599F020E600}"/>
                  </a:ext>
                </a:extLst>
              </p:cNvPr>
              <p:cNvSpPr/>
              <p:nvPr/>
            </p:nvSpPr>
            <p:spPr bwMode="auto">
              <a:xfrm>
                <a:off x="6067074" y="3675959"/>
                <a:ext cx="54832" cy="54832"/>
              </a:xfrm>
              <a:prstGeom prst="rect">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6" name="Triangle isocèle 95">
                <a:extLst>
                  <a:ext uri="{FF2B5EF4-FFF2-40B4-BE49-F238E27FC236}">
                    <a16:creationId xmlns:a16="http://schemas.microsoft.com/office/drawing/2014/main" id="{827134D6-5BA4-4457-8D54-AB5C5193D542}"/>
                  </a:ext>
                </a:extLst>
              </p:cNvPr>
              <p:cNvSpPr/>
              <p:nvPr/>
            </p:nvSpPr>
            <p:spPr bwMode="auto">
              <a:xfrm>
                <a:off x="6976298" y="4000744"/>
                <a:ext cx="81146" cy="83583"/>
              </a:xfrm>
              <a:prstGeom prst="triangl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7" name="Triangle isocèle 96">
                <a:extLst>
                  <a:ext uri="{FF2B5EF4-FFF2-40B4-BE49-F238E27FC236}">
                    <a16:creationId xmlns:a16="http://schemas.microsoft.com/office/drawing/2014/main" id="{0D455DA3-56E9-43CF-B4BF-6D3F221F28D2}"/>
                  </a:ext>
                </a:extLst>
              </p:cNvPr>
              <p:cNvSpPr/>
              <p:nvPr/>
            </p:nvSpPr>
            <p:spPr bwMode="auto">
              <a:xfrm>
                <a:off x="7627756" y="3355600"/>
                <a:ext cx="81146" cy="83583"/>
              </a:xfrm>
              <a:prstGeom prst="triangle">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8" name="Triangle isocèle 97">
                <a:extLst>
                  <a:ext uri="{FF2B5EF4-FFF2-40B4-BE49-F238E27FC236}">
                    <a16:creationId xmlns:a16="http://schemas.microsoft.com/office/drawing/2014/main" id="{8C1A8462-B64B-40DD-8811-8E762CC1647E}"/>
                  </a:ext>
                </a:extLst>
              </p:cNvPr>
              <p:cNvSpPr/>
              <p:nvPr/>
            </p:nvSpPr>
            <p:spPr bwMode="auto">
              <a:xfrm>
                <a:off x="6053917" y="3541581"/>
                <a:ext cx="81146" cy="83583"/>
              </a:xfrm>
              <a:prstGeom prst="triangle">
                <a:avLst/>
              </a:prstGeom>
              <a:solidFill>
                <a:schemeClr val="accent1">
                  <a:lumMod val="2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9" name="ZoneTexte 98">
                <a:extLst>
                  <a:ext uri="{FF2B5EF4-FFF2-40B4-BE49-F238E27FC236}">
                    <a16:creationId xmlns:a16="http://schemas.microsoft.com/office/drawing/2014/main" id="{B373B5BD-1FC5-402B-AB83-E16E924D5D78}"/>
                  </a:ext>
                </a:extLst>
              </p:cNvPr>
              <p:cNvSpPr txBox="1"/>
              <p:nvPr/>
            </p:nvSpPr>
            <p:spPr>
              <a:xfrm>
                <a:off x="5281209" y="4151123"/>
                <a:ext cx="236318" cy="276999"/>
              </a:xfrm>
              <a:prstGeom prst="rect">
                <a:avLst/>
              </a:prstGeom>
              <a:noFill/>
            </p:spPr>
            <p:txBody>
              <a:bodyPr wrap="square" rtlCol="0">
                <a:spAutoFit/>
              </a:bodyPr>
              <a:lstStyle/>
              <a:p>
                <a:pPr algn="r"/>
                <a:r>
                  <a:rPr lang="fr-FR" sz="1200"/>
                  <a:t>0</a:t>
                </a:r>
              </a:p>
            </p:txBody>
          </p:sp>
          <p:sp>
            <p:nvSpPr>
              <p:cNvPr id="100" name="ZoneTexte 99">
                <a:extLst>
                  <a:ext uri="{FF2B5EF4-FFF2-40B4-BE49-F238E27FC236}">
                    <a16:creationId xmlns:a16="http://schemas.microsoft.com/office/drawing/2014/main" id="{61479C78-4E61-46B1-A98C-55D6D54D37B1}"/>
                  </a:ext>
                </a:extLst>
              </p:cNvPr>
              <p:cNvSpPr txBox="1"/>
              <p:nvPr/>
            </p:nvSpPr>
            <p:spPr>
              <a:xfrm>
                <a:off x="5147162" y="3583581"/>
                <a:ext cx="377565" cy="276999"/>
              </a:xfrm>
              <a:prstGeom prst="rect">
                <a:avLst/>
              </a:prstGeom>
              <a:noFill/>
            </p:spPr>
            <p:txBody>
              <a:bodyPr wrap="square" rtlCol="0">
                <a:spAutoFit/>
              </a:bodyPr>
              <a:lstStyle/>
              <a:p>
                <a:pPr algn="r"/>
                <a:r>
                  <a:rPr lang="fr-FR" sz="1200"/>
                  <a:t>10</a:t>
                </a:r>
              </a:p>
            </p:txBody>
          </p:sp>
          <p:sp>
            <p:nvSpPr>
              <p:cNvPr id="101" name="ZoneTexte 100">
                <a:extLst>
                  <a:ext uri="{FF2B5EF4-FFF2-40B4-BE49-F238E27FC236}">
                    <a16:creationId xmlns:a16="http://schemas.microsoft.com/office/drawing/2014/main" id="{424FA1F4-743A-4EE1-9FAF-FF5B020577CC}"/>
                  </a:ext>
                </a:extLst>
              </p:cNvPr>
              <p:cNvSpPr txBox="1"/>
              <p:nvPr/>
            </p:nvSpPr>
            <p:spPr>
              <a:xfrm>
                <a:off x="5156071" y="3058222"/>
                <a:ext cx="377565" cy="276999"/>
              </a:xfrm>
              <a:prstGeom prst="rect">
                <a:avLst/>
              </a:prstGeom>
              <a:noFill/>
            </p:spPr>
            <p:txBody>
              <a:bodyPr wrap="square" rtlCol="0">
                <a:spAutoFit/>
              </a:bodyPr>
              <a:lstStyle/>
              <a:p>
                <a:pPr algn="r"/>
                <a:r>
                  <a:rPr lang="fr-FR" sz="1200"/>
                  <a:t>20</a:t>
                </a:r>
              </a:p>
            </p:txBody>
          </p:sp>
          <p:sp>
            <p:nvSpPr>
              <p:cNvPr id="102" name="ZoneTexte 101">
                <a:extLst>
                  <a:ext uri="{FF2B5EF4-FFF2-40B4-BE49-F238E27FC236}">
                    <a16:creationId xmlns:a16="http://schemas.microsoft.com/office/drawing/2014/main" id="{08D131CC-13CC-496A-87A0-8AA770F58F4C}"/>
                  </a:ext>
                </a:extLst>
              </p:cNvPr>
              <p:cNvSpPr txBox="1"/>
              <p:nvPr/>
            </p:nvSpPr>
            <p:spPr>
              <a:xfrm>
                <a:off x="5162853" y="2518177"/>
                <a:ext cx="377565" cy="276999"/>
              </a:xfrm>
              <a:prstGeom prst="rect">
                <a:avLst/>
              </a:prstGeom>
              <a:noFill/>
            </p:spPr>
            <p:txBody>
              <a:bodyPr wrap="square" rtlCol="0">
                <a:spAutoFit/>
              </a:bodyPr>
              <a:lstStyle/>
              <a:p>
                <a:pPr algn="r"/>
                <a:r>
                  <a:rPr lang="fr-FR" sz="1200"/>
                  <a:t>30</a:t>
                </a:r>
              </a:p>
            </p:txBody>
          </p:sp>
          <p:sp>
            <p:nvSpPr>
              <p:cNvPr id="104" name="ZoneTexte 103">
                <a:extLst>
                  <a:ext uri="{FF2B5EF4-FFF2-40B4-BE49-F238E27FC236}">
                    <a16:creationId xmlns:a16="http://schemas.microsoft.com/office/drawing/2014/main" id="{04750B97-46E3-4382-ACB2-17332C10523C}"/>
                  </a:ext>
                </a:extLst>
              </p:cNvPr>
              <p:cNvSpPr txBox="1"/>
              <p:nvPr/>
            </p:nvSpPr>
            <p:spPr>
              <a:xfrm>
                <a:off x="6175170" y="2610182"/>
                <a:ext cx="664492" cy="276999"/>
              </a:xfrm>
              <a:prstGeom prst="rect">
                <a:avLst/>
              </a:prstGeom>
              <a:noFill/>
            </p:spPr>
            <p:txBody>
              <a:bodyPr wrap="square" rtlCol="0">
                <a:spAutoFit/>
              </a:bodyPr>
              <a:lstStyle/>
              <a:p>
                <a:pPr algn="ctr"/>
                <a:r>
                  <a:rPr lang="fr-FR" sz="1200"/>
                  <a:t>**</a:t>
                </a:r>
              </a:p>
            </p:txBody>
          </p:sp>
          <p:cxnSp>
            <p:nvCxnSpPr>
              <p:cNvPr id="107" name="Connecteur droit 106">
                <a:extLst>
                  <a:ext uri="{FF2B5EF4-FFF2-40B4-BE49-F238E27FC236}">
                    <a16:creationId xmlns:a16="http://schemas.microsoft.com/office/drawing/2014/main" id="{E374647D-55DF-405E-A6C4-CDDE2E06BF7D}"/>
                  </a:ext>
                </a:extLst>
              </p:cNvPr>
              <p:cNvCxnSpPr/>
              <p:nvPr/>
            </p:nvCxnSpPr>
            <p:spPr bwMode="auto">
              <a:xfrm>
                <a:off x="6121363" y="2818081"/>
                <a:ext cx="799535"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109" name="Connecteur droit 108">
                <a:extLst>
                  <a:ext uri="{FF2B5EF4-FFF2-40B4-BE49-F238E27FC236}">
                    <a16:creationId xmlns:a16="http://schemas.microsoft.com/office/drawing/2014/main" id="{AA2006C9-D787-43D7-BC08-296A9E8C3593}"/>
                  </a:ext>
                </a:extLst>
              </p:cNvPr>
              <p:cNvCxnSpPr/>
              <p:nvPr/>
            </p:nvCxnSpPr>
            <p:spPr bwMode="auto">
              <a:xfrm>
                <a:off x="6121363" y="2819611"/>
                <a:ext cx="0" cy="6910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110" name="Connecteur droit 109">
                <a:extLst>
                  <a:ext uri="{FF2B5EF4-FFF2-40B4-BE49-F238E27FC236}">
                    <a16:creationId xmlns:a16="http://schemas.microsoft.com/office/drawing/2014/main" id="{C0044FAE-3A7A-4B88-8E96-A41D9260CC3D}"/>
                  </a:ext>
                </a:extLst>
              </p:cNvPr>
              <p:cNvCxnSpPr/>
              <p:nvPr/>
            </p:nvCxnSpPr>
            <p:spPr bwMode="auto">
              <a:xfrm>
                <a:off x="6918327" y="2813297"/>
                <a:ext cx="0" cy="69100"/>
              </a:xfrm>
              <a:prstGeom prst="line">
                <a:avLst/>
              </a:prstGeom>
              <a:solidFill>
                <a:schemeClr val="accent1"/>
              </a:solidFill>
              <a:ln w="9525" cap="flat" cmpd="sng" algn="ctr">
                <a:solidFill>
                  <a:srgbClr val="000066"/>
                </a:solidFill>
                <a:prstDash val="solid"/>
                <a:round/>
                <a:headEnd type="none" w="med" len="med"/>
                <a:tailEnd type="none" w="med" len="med"/>
              </a:ln>
              <a:effectLst/>
            </p:spPr>
          </p:cxnSp>
        </p:grpSp>
      </p:grpSp>
      <p:grpSp>
        <p:nvGrpSpPr>
          <p:cNvPr id="8" name="Groupe 7">
            <a:extLst>
              <a:ext uri="{FF2B5EF4-FFF2-40B4-BE49-F238E27FC236}">
                <a16:creationId xmlns:a16="http://schemas.microsoft.com/office/drawing/2014/main" id="{4371E07D-FABD-4B01-BE50-027C102F7D3D}"/>
              </a:ext>
            </a:extLst>
          </p:cNvPr>
          <p:cNvGrpSpPr/>
          <p:nvPr/>
        </p:nvGrpSpPr>
        <p:grpSpPr>
          <a:xfrm>
            <a:off x="2515608" y="5063292"/>
            <a:ext cx="5965213" cy="1717498"/>
            <a:chOff x="2515608" y="5063292"/>
            <a:chExt cx="5965213" cy="1717498"/>
          </a:xfrm>
        </p:grpSpPr>
        <p:sp>
          <p:nvSpPr>
            <p:cNvPr id="127" name="ZoneTexte 126">
              <a:extLst>
                <a:ext uri="{FF2B5EF4-FFF2-40B4-BE49-F238E27FC236}">
                  <a16:creationId xmlns:a16="http://schemas.microsoft.com/office/drawing/2014/main" id="{72ABDCF5-F1E0-4F17-AD1D-6361B64F4DD6}"/>
                </a:ext>
              </a:extLst>
            </p:cNvPr>
            <p:cNvSpPr txBox="1"/>
            <p:nvPr/>
          </p:nvSpPr>
          <p:spPr>
            <a:xfrm>
              <a:off x="5240914" y="5193346"/>
              <a:ext cx="902215" cy="646331"/>
            </a:xfrm>
            <a:prstGeom prst="rect">
              <a:avLst/>
            </a:prstGeom>
            <a:noFill/>
          </p:spPr>
          <p:txBody>
            <a:bodyPr wrap="square" rtlCol="0">
              <a:spAutoFit/>
            </a:bodyPr>
            <a:lstStyle/>
            <a:p>
              <a:r>
                <a:rPr lang="fr-FR" sz="1200" b="1" dirty="0"/>
                <a:t>Sauvage</a:t>
              </a:r>
            </a:p>
            <a:p>
              <a:r>
                <a:rPr lang="fr-FR" sz="1200" b="1" dirty="0"/>
                <a:t>A556T</a:t>
              </a:r>
            </a:p>
            <a:p>
              <a:r>
                <a:rPr lang="fr-FR" sz="1200" b="1" dirty="0"/>
                <a:t>A539V</a:t>
              </a:r>
            </a:p>
          </p:txBody>
        </p:sp>
        <p:cxnSp>
          <p:nvCxnSpPr>
            <p:cNvPr id="115" name="Connecteur droit 114">
              <a:extLst>
                <a:ext uri="{FF2B5EF4-FFF2-40B4-BE49-F238E27FC236}">
                  <a16:creationId xmlns:a16="http://schemas.microsoft.com/office/drawing/2014/main" id="{30DD1166-F5C9-4A2A-A364-D12A3340DCEE}"/>
                </a:ext>
              </a:extLst>
            </p:cNvPr>
            <p:cNvCxnSpPr/>
            <p:nvPr/>
          </p:nvCxnSpPr>
          <p:spPr bwMode="auto">
            <a:xfrm>
              <a:off x="3319207" y="6449329"/>
              <a:ext cx="282818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0" name="Connecteur droit 119">
              <a:extLst>
                <a:ext uri="{FF2B5EF4-FFF2-40B4-BE49-F238E27FC236}">
                  <a16:creationId xmlns:a16="http://schemas.microsoft.com/office/drawing/2014/main" id="{89FB79CE-97A3-4A2C-ACA6-A49698AB5FBE}"/>
                </a:ext>
              </a:extLst>
            </p:cNvPr>
            <p:cNvCxnSpPr/>
            <p:nvPr/>
          </p:nvCxnSpPr>
          <p:spPr bwMode="auto">
            <a:xfrm>
              <a:off x="3282985" y="5209136"/>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1" name="Connecteur droit 120">
              <a:extLst>
                <a:ext uri="{FF2B5EF4-FFF2-40B4-BE49-F238E27FC236}">
                  <a16:creationId xmlns:a16="http://schemas.microsoft.com/office/drawing/2014/main" id="{B552C94D-7784-42AC-AB2E-9D2475E67CA4}"/>
                </a:ext>
              </a:extLst>
            </p:cNvPr>
            <p:cNvCxnSpPr/>
            <p:nvPr/>
          </p:nvCxnSpPr>
          <p:spPr bwMode="auto">
            <a:xfrm>
              <a:off x="3282985" y="5625719"/>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2" name="Connecteur droit 121">
              <a:extLst>
                <a:ext uri="{FF2B5EF4-FFF2-40B4-BE49-F238E27FC236}">
                  <a16:creationId xmlns:a16="http://schemas.microsoft.com/office/drawing/2014/main" id="{6CF46A4E-117F-41E6-B056-788D485FF5D1}"/>
                </a:ext>
              </a:extLst>
            </p:cNvPr>
            <p:cNvCxnSpPr/>
            <p:nvPr/>
          </p:nvCxnSpPr>
          <p:spPr bwMode="auto">
            <a:xfrm>
              <a:off x="3282985" y="6051603"/>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3" name="Connecteur droit 122">
              <a:extLst>
                <a:ext uri="{FF2B5EF4-FFF2-40B4-BE49-F238E27FC236}">
                  <a16:creationId xmlns:a16="http://schemas.microsoft.com/office/drawing/2014/main" id="{2E283A95-57A8-4C0B-A4EB-D3B0A04BF49E}"/>
                </a:ext>
              </a:extLst>
            </p:cNvPr>
            <p:cNvCxnSpPr>
              <a:cxnSpLocks/>
            </p:cNvCxnSpPr>
            <p:nvPr/>
          </p:nvCxnSpPr>
          <p:spPr bwMode="auto">
            <a:xfrm rot="5400000">
              <a:off x="4012609" y="6486187"/>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4" name="Connecteur droit 123">
              <a:extLst>
                <a:ext uri="{FF2B5EF4-FFF2-40B4-BE49-F238E27FC236}">
                  <a16:creationId xmlns:a16="http://schemas.microsoft.com/office/drawing/2014/main" id="{3B8A4E0C-9890-4CB8-BCB4-D55D3A199ED9}"/>
                </a:ext>
              </a:extLst>
            </p:cNvPr>
            <p:cNvCxnSpPr>
              <a:cxnSpLocks/>
            </p:cNvCxnSpPr>
            <p:nvPr/>
          </p:nvCxnSpPr>
          <p:spPr bwMode="auto">
            <a:xfrm rot="5400000">
              <a:off x="4695339" y="6486187"/>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5" name="Connecteur droit 124">
              <a:extLst>
                <a:ext uri="{FF2B5EF4-FFF2-40B4-BE49-F238E27FC236}">
                  <a16:creationId xmlns:a16="http://schemas.microsoft.com/office/drawing/2014/main" id="{A2846920-26A3-48F7-BFF3-B36E1011AB93}"/>
                </a:ext>
              </a:extLst>
            </p:cNvPr>
            <p:cNvCxnSpPr>
              <a:cxnSpLocks/>
            </p:cNvCxnSpPr>
            <p:nvPr/>
          </p:nvCxnSpPr>
          <p:spPr bwMode="auto">
            <a:xfrm rot="5400000">
              <a:off x="5397832" y="6486187"/>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6" name="Connecteur droit 125">
              <a:extLst>
                <a:ext uri="{FF2B5EF4-FFF2-40B4-BE49-F238E27FC236}">
                  <a16:creationId xmlns:a16="http://schemas.microsoft.com/office/drawing/2014/main" id="{7B2824A2-AB65-4024-B820-C7B502238BF2}"/>
                </a:ext>
              </a:extLst>
            </p:cNvPr>
            <p:cNvCxnSpPr>
              <a:cxnSpLocks/>
            </p:cNvCxnSpPr>
            <p:nvPr/>
          </p:nvCxnSpPr>
          <p:spPr bwMode="auto">
            <a:xfrm rot="5400000">
              <a:off x="6100322" y="6486187"/>
              <a:ext cx="8561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9" name="ZoneTexte 128">
              <a:extLst>
                <a:ext uri="{FF2B5EF4-FFF2-40B4-BE49-F238E27FC236}">
                  <a16:creationId xmlns:a16="http://schemas.microsoft.com/office/drawing/2014/main" id="{46EEB4E9-60A2-47F2-96AC-6B966CC10B0E}"/>
                </a:ext>
              </a:extLst>
            </p:cNvPr>
            <p:cNvSpPr txBox="1"/>
            <p:nvPr/>
          </p:nvSpPr>
          <p:spPr>
            <a:xfrm>
              <a:off x="2527648" y="5072287"/>
              <a:ext cx="823176" cy="343148"/>
            </a:xfrm>
            <a:prstGeom prst="rect">
              <a:avLst/>
            </a:prstGeom>
            <a:noFill/>
          </p:spPr>
          <p:txBody>
            <a:bodyPr wrap="square" rtlCol="0">
              <a:spAutoFit/>
            </a:bodyPr>
            <a:lstStyle/>
            <a:p>
              <a:pPr algn="r"/>
              <a:r>
                <a:rPr lang="fr-FR" sz="1200" dirty="0"/>
                <a:t>6 000</a:t>
              </a:r>
            </a:p>
          </p:txBody>
        </p:sp>
        <p:sp>
          <p:nvSpPr>
            <p:cNvPr id="130" name="ZoneTexte 129">
              <a:extLst>
                <a:ext uri="{FF2B5EF4-FFF2-40B4-BE49-F238E27FC236}">
                  <a16:creationId xmlns:a16="http://schemas.microsoft.com/office/drawing/2014/main" id="{47C7E6D2-89C7-49FF-A77A-267BFCB4E377}"/>
                </a:ext>
              </a:extLst>
            </p:cNvPr>
            <p:cNvSpPr txBox="1"/>
            <p:nvPr/>
          </p:nvSpPr>
          <p:spPr>
            <a:xfrm>
              <a:off x="2515608" y="5477121"/>
              <a:ext cx="823176" cy="343148"/>
            </a:xfrm>
            <a:prstGeom prst="rect">
              <a:avLst/>
            </a:prstGeom>
            <a:noFill/>
          </p:spPr>
          <p:txBody>
            <a:bodyPr wrap="square" rtlCol="0">
              <a:spAutoFit/>
            </a:bodyPr>
            <a:lstStyle/>
            <a:p>
              <a:pPr algn="r"/>
              <a:r>
                <a:rPr lang="fr-FR" sz="1200" dirty="0"/>
                <a:t>4 000</a:t>
              </a:r>
            </a:p>
          </p:txBody>
        </p:sp>
        <p:sp>
          <p:nvSpPr>
            <p:cNvPr id="131" name="ZoneTexte 130">
              <a:extLst>
                <a:ext uri="{FF2B5EF4-FFF2-40B4-BE49-F238E27FC236}">
                  <a16:creationId xmlns:a16="http://schemas.microsoft.com/office/drawing/2014/main" id="{B4BEDE56-A636-4D9B-8313-1B8D41C4F598}"/>
                </a:ext>
              </a:extLst>
            </p:cNvPr>
            <p:cNvSpPr txBox="1"/>
            <p:nvPr/>
          </p:nvSpPr>
          <p:spPr>
            <a:xfrm>
              <a:off x="2525547" y="5889184"/>
              <a:ext cx="823176" cy="343148"/>
            </a:xfrm>
            <a:prstGeom prst="rect">
              <a:avLst/>
            </a:prstGeom>
            <a:noFill/>
          </p:spPr>
          <p:txBody>
            <a:bodyPr wrap="square" rtlCol="0">
              <a:spAutoFit/>
            </a:bodyPr>
            <a:lstStyle/>
            <a:p>
              <a:pPr algn="r"/>
              <a:r>
                <a:rPr lang="fr-FR" sz="1200" dirty="0"/>
                <a:t>2 000</a:t>
              </a:r>
            </a:p>
          </p:txBody>
        </p:sp>
        <p:sp>
          <p:nvSpPr>
            <p:cNvPr id="132" name="ZoneTexte 131">
              <a:extLst>
                <a:ext uri="{FF2B5EF4-FFF2-40B4-BE49-F238E27FC236}">
                  <a16:creationId xmlns:a16="http://schemas.microsoft.com/office/drawing/2014/main" id="{C0E6D62B-EEC4-40A6-AA18-B770441CBF2A}"/>
                </a:ext>
              </a:extLst>
            </p:cNvPr>
            <p:cNvSpPr txBox="1"/>
            <p:nvPr/>
          </p:nvSpPr>
          <p:spPr>
            <a:xfrm>
              <a:off x="3049196" y="6264589"/>
              <a:ext cx="331607" cy="343148"/>
            </a:xfrm>
            <a:prstGeom prst="rect">
              <a:avLst/>
            </a:prstGeom>
            <a:noFill/>
          </p:spPr>
          <p:txBody>
            <a:bodyPr wrap="square" rtlCol="0">
              <a:spAutoFit/>
            </a:bodyPr>
            <a:lstStyle/>
            <a:p>
              <a:pPr algn="r"/>
              <a:r>
                <a:rPr lang="fr-FR" sz="1200"/>
                <a:t>0</a:t>
              </a:r>
            </a:p>
          </p:txBody>
        </p:sp>
        <p:sp>
          <p:nvSpPr>
            <p:cNvPr id="133" name="ZoneTexte 132">
              <a:extLst>
                <a:ext uri="{FF2B5EF4-FFF2-40B4-BE49-F238E27FC236}">
                  <a16:creationId xmlns:a16="http://schemas.microsoft.com/office/drawing/2014/main" id="{CD59F967-0823-4DD2-9E43-E03C34BA61A8}"/>
                </a:ext>
              </a:extLst>
            </p:cNvPr>
            <p:cNvSpPr txBox="1"/>
            <p:nvPr/>
          </p:nvSpPr>
          <p:spPr>
            <a:xfrm>
              <a:off x="3113434" y="6503791"/>
              <a:ext cx="455771" cy="276999"/>
            </a:xfrm>
            <a:prstGeom prst="rect">
              <a:avLst/>
            </a:prstGeom>
            <a:noFill/>
          </p:spPr>
          <p:txBody>
            <a:bodyPr wrap="square" rtlCol="0">
              <a:spAutoFit/>
            </a:bodyPr>
            <a:lstStyle/>
            <a:p>
              <a:pPr algn="ctr"/>
              <a:r>
                <a:rPr lang="fr-FR" sz="1200" dirty="0"/>
                <a:t>-1</a:t>
              </a:r>
            </a:p>
          </p:txBody>
        </p:sp>
        <p:sp>
          <p:nvSpPr>
            <p:cNvPr id="134" name="ZoneTexte 133">
              <a:extLst>
                <a:ext uri="{FF2B5EF4-FFF2-40B4-BE49-F238E27FC236}">
                  <a16:creationId xmlns:a16="http://schemas.microsoft.com/office/drawing/2014/main" id="{AAFBB314-E3A5-40B4-82A5-43824F263DD9}"/>
                </a:ext>
              </a:extLst>
            </p:cNvPr>
            <p:cNvSpPr txBox="1"/>
            <p:nvPr/>
          </p:nvSpPr>
          <p:spPr>
            <a:xfrm>
              <a:off x="3835255" y="6503791"/>
              <a:ext cx="455771" cy="276999"/>
            </a:xfrm>
            <a:prstGeom prst="rect">
              <a:avLst/>
            </a:prstGeom>
            <a:noFill/>
          </p:spPr>
          <p:txBody>
            <a:bodyPr wrap="square" rtlCol="0">
              <a:spAutoFit/>
            </a:bodyPr>
            <a:lstStyle/>
            <a:p>
              <a:pPr algn="ctr"/>
              <a:r>
                <a:rPr lang="fr-FR" sz="1200"/>
                <a:t>0</a:t>
              </a:r>
            </a:p>
          </p:txBody>
        </p:sp>
        <p:sp>
          <p:nvSpPr>
            <p:cNvPr id="135" name="ZoneTexte 134">
              <a:extLst>
                <a:ext uri="{FF2B5EF4-FFF2-40B4-BE49-F238E27FC236}">
                  <a16:creationId xmlns:a16="http://schemas.microsoft.com/office/drawing/2014/main" id="{12D0488E-4502-4EC7-A134-98DCA92C143C}"/>
                </a:ext>
              </a:extLst>
            </p:cNvPr>
            <p:cNvSpPr txBox="1"/>
            <p:nvPr/>
          </p:nvSpPr>
          <p:spPr>
            <a:xfrm>
              <a:off x="4491543" y="6503791"/>
              <a:ext cx="455771" cy="276999"/>
            </a:xfrm>
            <a:prstGeom prst="rect">
              <a:avLst/>
            </a:prstGeom>
            <a:noFill/>
          </p:spPr>
          <p:txBody>
            <a:bodyPr wrap="square" rtlCol="0">
              <a:spAutoFit/>
            </a:bodyPr>
            <a:lstStyle/>
            <a:p>
              <a:pPr algn="ctr"/>
              <a:r>
                <a:rPr lang="fr-FR" sz="1200"/>
                <a:t>1</a:t>
              </a:r>
            </a:p>
          </p:txBody>
        </p:sp>
        <p:sp>
          <p:nvSpPr>
            <p:cNvPr id="136" name="ZoneTexte 135">
              <a:extLst>
                <a:ext uri="{FF2B5EF4-FFF2-40B4-BE49-F238E27FC236}">
                  <a16:creationId xmlns:a16="http://schemas.microsoft.com/office/drawing/2014/main" id="{5C5B3DDF-B3AD-46C5-A39D-EE319C6A9273}"/>
                </a:ext>
              </a:extLst>
            </p:cNvPr>
            <p:cNvSpPr txBox="1"/>
            <p:nvPr/>
          </p:nvSpPr>
          <p:spPr>
            <a:xfrm>
              <a:off x="5222740" y="6503791"/>
              <a:ext cx="455771" cy="276999"/>
            </a:xfrm>
            <a:prstGeom prst="rect">
              <a:avLst/>
            </a:prstGeom>
            <a:noFill/>
          </p:spPr>
          <p:txBody>
            <a:bodyPr wrap="square" rtlCol="0">
              <a:spAutoFit/>
            </a:bodyPr>
            <a:lstStyle/>
            <a:p>
              <a:pPr algn="ctr"/>
              <a:r>
                <a:rPr lang="fr-FR" sz="1200"/>
                <a:t>2</a:t>
              </a:r>
            </a:p>
          </p:txBody>
        </p:sp>
        <p:sp>
          <p:nvSpPr>
            <p:cNvPr id="137" name="ZoneTexte 136">
              <a:extLst>
                <a:ext uri="{FF2B5EF4-FFF2-40B4-BE49-F238E27FC236}">
                  <a16:creationId xmlns:a16="http://schemas.microsoft.com/office/drawing/2014/main" id="{A1060E32-FB61-4754-BE58-4273B9186210}"/>
                </a:ext>
              </a:extLst>
            </p:cNvPr>
            <p:cNvSpPr txBox="1"/>
            <p:nvPr/>
          </p:nvSpPr>
          <p:spPr>
            <a:xfrm>
              <a:off x="5904728" y="6503791"/>
              <a:ext cx="455771" cy="276999"/>
            </a:xfrm>
            <a:prstGeom prst="rect">
              <a:avLst/>
            </a:prstGeom>
            <a:noFill/>
          </p:spPr>
          <p:txBody>
            <a:bodyPr wrap="square" rtlCol="0">
              <a:spAutoFit/>
            </a:bodyPr>
            <a:lstStyle/>
            <a:p>
              <a:pPr algn="ctr"/>
              <a:r>
                <a:rPr lang="fr-FR" sz="1200"/>
                <a:t>3</a:t>
              </a:r>
            </a:p>
          </p:txBody>
        </p:sp>
        <p:sp>
          <p:nvSpPr>
            <p:cNvPr id="138" name="ZoneTexte 137">
              <a:extLst>
                <a:ext uri="{FF2B5EF4-FFF2-40B4-BE49-F238E27FC236}">
                  <a16:creationId xmlns:a16="http://schemas.microsoft.com/office/drawing/2014/main" id="{A4C5E671-469C-4629-8DB1-E5C47B2F7E6A}"/>
                </a:ext>
              </a:extLst>
            </p:cNvPr>
            <p:cNvSpPr txBox="1"/>
            <p:nvPr/>
          </p:nvSpPr>
          <p:spPr>
            <a:xfrm>
              <a:off x="5864049" y="6291517"/>
              <a:ext cx="1731968" cy="276999"/>
            </a:xfrm>
            <a:prstGeom prst="rect">
              <a:avLst/>
            </a:prstGeom>
            <a:noFill/>
          </p:spPr>
          <p:txBody>
            <a:bodyPr wrap="square" rtlCol="0">
              <a:spAutoFit/>
            </a:bodyPr>
            <a:lstStyle/>
            <a:p>
              <a:pPr algn="ctr"/>
              <a:r>
                <a:rPr lang="fr-FR" sz="1200" b="1" dirty="0"/>
                <a:t>log DTG (</a:t>
              </a:r>
              <a:r>
                <a:rPr lang="fr-FR" sz="1200" b="1" dirty="0" err="1"/>
                <a:t>nM</a:t>
              </a:r>
              <a:r>
                <a:rPr lang="fr-FR" sz="1200" b="1" dirty="0"/>
                <a:t>)</a:t>
              </a:r>
            </a:p>
          </p:txBody>
        </p:sp>
        <p:sp>
          <p:nvSpPr>
            <p:cNvPr id="140" name="Forme libre : forme 139">
              <a:extLst>
                <a:ext uri="{FF2B5EF4-FFF2-40B4-BE49-F238E27FC236}">
                  <a16:creationId xmlns:a16="http://schemas.microsoft.com/office/drawing/2014/main" id="{683D89BC-7005-4980-B593-7DB0AA7D2D21}"/>
                </a:ext>
              </a:extLst>
            </p:cNvPr>
            <p:cNvSpPr/>
            <p:nvPr/>
          </p:nvSpPr>
          <p:spPr bwMode="auto">
            <a:xfrm>
              <a:off x="3637125" y="5395595"/>
              <a:ext cx="2318215" cy="902259"/>
            </a:xfrm>
            <a:custGeom>
              <a:avLst/>
              <a:gdLst>
                <a:gd name="connsiteX0" fmla="*/ 0 w 1871331"/>
                <a:gd name="connsiteY0" fmla="*/ 5316 h 728330"/>
                <a:gd name="connsiteX1" fmla="*/ 622005 w 1871331"/>
                <a:gd name="connsiteY1" fmla="*/ 0 h 728330"/>
                <a:gd name="connsiteX2" fmla="*/ 675168 w 1871331"/>
                <a:gd name="connsiteY2" fmla="*/ 728330 h 728330"/>
                <a:gd name="connsiteX3" fmla="*/ 1871331 w 1871331"/>
                <a:gd name="connsiteY3" fmla="*/ 717698 h 728330"/>
              </a:gdLst>
              <a:ahLst/>
              <a:cxnLst>
                <a:cxn ang="0">
                  <a:pos x="connsiteX0" y="connsiteY0"/>
                </a:cxn>
                <a:cxn ang="0">
                  <a:pos x="connsiteX1" y="connsiteY1"/>
                </a:cxn>
                <a:cxn ang="0">
                  <a:pos x="connsiteX2" y="connsiteY2"/>
                </a:cxn>
                <a:cxn ang="0">
                  <a:pos x="connsiteX3" y="connsiteY3"/>
                </a:cxn>
              </a:cxnLst>
              <a:rect l="l" t="t" r="r" b="b"/>
              <a:pathLst>
                <a:path w="1871331" h="728330">
                  <a:moveTo>
                    <a:pt x="0" y="5316"/>
                  </a:moveTo>
                  <a:lnTo>
                    <a:pt x="622005" y="0"/>
                  </a:lnTo>
                  <a:lnTo>
                    <a:pt x="675168" y="728330"/>
                  </a:lnTo>
                  <a:lnTo>
                    <a:pt x="1871331" y="717698"/>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1" name="Forme libre : forme 140">
              <a:extLst>
                <a:ext uri="{FF2B5EF4-FFF2-40B4-BE49-F238E27FC236}">
                  <a16:creationId xmlns:a16="http://schemas.microsoft.com/office/drawing/2014/main" id="{A2A23D09-EAA3-4995-96E4-07D17196D573}"/>
                </a:ext>
              </a:extLst>
            </p:cNvPr>
            <p:cNvSpPr/>
            <p:nvPr/>
          </p:nvSpPr>
          <p:spPr bwMode="auto">
            <a:xfrm>
              <a:off x="3604196" y="5612927"/>
              <a:ext cx="2337971" cy="803471"/>
            </a:xfrm>
            <a:custGeom>
              <a:avLst/>
              <a:gdLst>
                <a:gd name="connsiteX0" fmla="*/ 0 w 1887279"/>
                <a:gd name="connsiteY0" fmla="*/ 0 h 648586"/>
                <a:gd name="connsiteX1" fmla="*/ 515679 w 1887279"/>
                <a:gd name="connsiteY1" fmla="*/ 5317 h 648586"/>
                <a:gd name="connsiteX2" fmla="*/ 707065 w 1887279"/>
                <a:gd name="connsiteY2" fmla="*/ 563526 h 648586"/>
                <a:gd name="connsiteX3" fmla="*/ 824023 w 1887279"/>
                <a:gd name="connsiteY3" fmla="*/ 648586 h 648586"/>
                <a:gd name="connsiteX4" fmla="*/ 1887279 w 1887279"/>
                <a:gd name="connsiteY4" fmla="*/ 637954 h 648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279" h="648586">
                  <a:moveTo>
                    <a:pt x="0" y="0"/>
                  </a:moveTo>
                  <a:lnTo>
                    <a:pt x="515679" y="5317"/>
                  </a:lnTo>
                  <a:lnTo>
                    <a:pt x="707065" y="563526"/>
                  </a:lnTo>
                  <a:lnTo>
                    <a:pt x="824023" y="648586"/>
                  </a:lnTo>
                  <a:lnTo>
                    <a:pt x="1887279" y="637954"/>
                  </a:ln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2" name="Forme libre : forme 141">
              <a:extLst>
                <a:ext uri="{FF2B5EF4-FFF2-40B4-BE49-F238E27FC236}">
                  <a16:creationId xmlns:a16="http://schemas.microsoft.com/office/drawing/2014/main" id="{027BDCA1-0D00-4A5A-974E-661649D7663F}"/>
                </a:ext>
              </a:extLst>
            </p:cNvPr>
            <p:cNvSpPr/>
            <p:nvPr/>
          </p:nvSpPr>
          <p:spPr bwMode="auto">
            <a:xfrm>
              <a:off x="3623954" y="5777573"/>
              <a:ext cx="2337971" cy="632240"/>
            </a:xfrm>
            <a:custGeom>
              <a:avLst/>
              <a:gdLst>
                <a:gd name="connsiteX0" fmla="*/ 0 w 1887279"/>
                <a:gd name="connsiteY0" fmla="*/ 0 h 510363"/>
                <a:gd name="connsiteX1" fmla="*/ 265814 w 1887279"/>
                <a:gd name="connsiteY1" fmla="*/ 5317 h 510363"/>
                <a:gd name="connsiteX2" fmla="*/ 345558 w 1887279"/>
                <a:gd name="connsiteY2" fmla="*/ 425303 h 510363"/>
                <a:gd name="connsiteX3" fmla="*/ 404037 w 1887279"/>
                <a:gd name="connsiteY3" fmla="*/ 510363 h 510363"/>
                <a:gd name="connsiteX4" fmla="*/ 1887279 w 1887279"/>
                <a:gd name="connsiteY4" fmla="*/ 494414 h 510363"/>
                <a:gd name="connsiteX0" fmla="*/ 0 w 1887279"/>
                <a:gd name="connsiteY0" fmla="*/ 0 h 510363"/>
                <a:gd name="connsiteX1" fmla="*/ 265814 w 1887279"/>
                <a:gd name="connsiteY1" fmla="*/ 5317 h 510363"/>
                <a:gd name="connsiteX2" fmla="*/ 345558 w 1887279"/>
                <a:gd name="connsiteY2" fmla="*/ 425303 h 510363"/>
                <a:gd name="connsiteX3" fmla="*/ 360931 w 1887279"/>
                <a:gd name="connsiteY3" fmla="*/ 481648 h 510363"/>
                <a:gd name="connsiteX4" fmla="*/ 404037 w 1887279"/>
                <a:gd name="connsiteY4" fmla="*/ 510363 h 510363"/>
                <a:gd name="connsiteX5" fmla="*/ 1887279 w 1887279"/>
                <a:gd name="connsiteY5" fmla="*/ 494414 h 51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279" h="510363">
                  <a:moveTo>
                    <a:pt x="0" y="0"/>
                  </a:moveTo>
                  <a:lnTo>
                    <a:pt x="265814" y="5317"/>
                  </a:lnTo>
                  <a:lnTo>
                    <a:pt x="345558" y="425303"/>
                  </a:lnTo>
                  <a:cubicBezTo>
                    <a:pt x="355536" y="442143"/>
                    <a:pt x="350953" y="464808"/>
                    <a:pt x="360931" y="481648"/>
                  </a:cubicBezTo>
                  <a:lnTo>
                    <a:pt x="404037" y="510363"/>
                  </a:lnTo>
                  <a:lnTo>
                    <a:pt x="1887279" y="494414"/>
                  </a:lnTo>
                </a:path>
              </a:pathLst>
            </a:custGeom>
            <a:noFill/>
            <a:ln w="19050"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3" name="Ellipse 142">
              <a:extLst>
                <a:ext uri="{FF2B5EF4-FFF2-40B4-BE49-F238E27FC236}">
                  <a16:creationId xmlns:a16="http://schemas.microsoft.com/office/drawing/2014/main" id="{1D8A96AF-A0EC-453A-B5F2-DAE6A0975DD2}"/>
                </a:ext>
              </a:extLst>
            </p:cNvPr>
            <p:cNvSpPr/>
            <p:nvPr/>
          </p:nvSpPr>
          <p:spPr bwMode="auto">
            <a:xfrm>
              <a:off x="3607420" y="5733827"/>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4" name="Ellipse 143">
              <a:extLst>
                <a:ext uri="{FF2B5EF4-FFF2-40B4-BE49-F238E27FC236}">
                  <a16:creationId xmlns:a16="http://schemas.microsoft.com/office/drawing/2014/main" id="{D9773B2D-2311-43A2-AB6B-3B6F3AC64E66}"/>
                </a:ext>
              </a:extLst>
            </p:cNvPr>
            <p:cNvSpPr/>
            <p:nvPr/>
          </p:nvSpPr>
          <p:spPr bwMode="auto">
            <a:xfrm>
              <a:off x="3814224" y="5733827"/>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5" name="Ellipse 144">
              <a:extLst>
                <a:ext uri="{FF2B5EF4-FFF2-40B4-BE49-F238E27FC236}">
                  <a16:creationId xmlns:a16="http://schemas.microsoft.com/office/drawing/2014/main" id="{240C1F22-D78A-4588-A739-ECFB27BDCC58}"/>
                </a:ext>
              </a:extLst>
            </p:cNvPr>
            <p:cNvSpPr/>
            <p:nvPr/>
          </p:nvSpPr>
          <p:spPr bwMode="auto">
            <a:xfrm>
              <a:off x="4020154" y="6253018"/>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6" name="Ellipse 145">
              <a:extLst>
                <a:ext uri="{FF2B5EF4-FFF2-40B4-BE49-F238E27FC236}">
                  <a16:creationId xmlns:a16="http://schemas.microsoft.com/office/drawing/2014/main" id="{3EA5AA92-EF1D-42E7-8551-335BB0F54A2B}"/>
                </a:ext>
              </a:extLst>
            </p:cNvPr>
            <p:cNvSpPr/>
            <p:nvPr/>
          </p:nvSpPr>
          <p:spPr bwMode="auto">
            <a:xfrm>
              <a:off x="4229862" y="6373680"/>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7" name="Ellipse 146">
              <a:extLst>
                <a:ext uri="{FF2B5EF4-FFF2-40B4-BE49-F238E27FC236}">
                  <a16:creationId xmlns:a16="http://schemas.microsoft.com/office/drawing/2014/main" id="{F34BEB63-A73F-44C9-B9E2-2E82A260437D}"/>
                </a:ext>
              </a:extLst>
            </p:cNvPr>
            <p:cNvSpPr/>
            <p:nvPr/>
          </p:nvSpPr>
          <p:spPr bwMode="auto">
            <a:xfrm>
              <a:off x="4429539" y="6378163"/>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8" name="Ellipse 147">
              <a:extLst>
                <a:ext uri="{FF2B5EF4-FFF2-40B4-BE49-F238E27FC236}">
                  <a16:creationId xmlns:a16="http://schemas.microsoft.com/office/drawing/2014/main" id="{EDAFD989-2D3D-411C-B897-0E06014BCAD1}"/>
                </a:ext>
              </a:extLst>
            </p:cNvPr>
            <p:cNvSpPr/>
            <p:nvPr/>
          </p:nvSpPr>
          <p:spPr bwMode="auto">
            <a:xfrm>
              <a:off x="4641095" y="6375423"/>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9" name="Ellipse 148">
              <a:extLst>
                <a:ext uri="{FF2B5EF4-FFF2-40B4-BE49-F238E27FC236}">
                  <a16:creationId xmlns:a16="http://schemas.microsoft.com/office/drawing/2014/main" id="{8B957E33-8562-428A-A9D7-37B716D68157}"/>
                </a:ext>
              </a:extLst>
            </p:cNvPr>
            <p:cNvSpPr/>
            <p:nvPr/>
          </p:nvSpPr>
          <p:spPr bwMode="auto">
            <a:xfrm>
              <a:off x="4847268" y="6374646"/>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0" name="Ellipse 149">
              <a:extLst>
                <a:ext uri="{FF2B5EF4-FFF2-40B4-BE49-F238E27FC236}">
                  <a16:creationId xmlns:a16="http://schemas.microsoft.com/office/drawing/2014/main" id="{843391C1-A02C-4D86-BE51-700218180A99}"/>
                </a:ext>
              </a:extLst>
            </p:cNvPr>
            <p:cNvSpPr/>
            <p:nvPr/>
          </p:nvSpPr>
          <p:spPr bwMode="auto">
            <a:xfrm>
              <a:off x="5063957" y="6382839"/>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1" name="Ellipse 150">
              <a:extLst>
                <a:ext uri="{FF2B5EF4-FFF2-40B4-BE49-F238E27FC236}">
                  <a16:creationId xmlns:a16="http://schemas.microsoft.com/office/drawing/2014/main" id="{A1506E64-4359-477B-94BD-1D3498F546A3}"/>
                </a:ext>
              </a:extLst>
            </p:cNvPr>
            <p:cNvSpPr/>
            <p:nvPr/>
          </p:nvSpPr>
          <p:spPr bwMode="auto">
            <a:xfrm>
              <a:off x="5276531" y="6368240"/>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2" name="Ellipse 151">
              <a:extLst>
                <a:ext uri="{FF2B5EF4-FFF2-40B4-BE49-F238E27FC236}">
                  <a16:creationId xmlns:a16="http://schemas.microsoft.com/office/drawing/2014/main" id="{610C82FB-87C3-4227-B7AC-7D844C406157}"/>
                </a:ext>
              </a:extLst>
            </p:cNvPr>
            <p:cNvSpPr/>
            <p:nvPr/>
          </p:nvSpPr>
          <p:spPr bwMode="auto">
            <a:xfrm>
              <a:off x="5497076" y="6368207"/>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3" name="Ellipse 152">
              <a:extLst>
                <a:ext uri="{FF2B5EF4-FFF2-40B4-BE49-F238E27FC236}">
                  <a16:creationId xmlns:a16="http://schemas.microsoft.com/office/drawing/2014/main" id="{8D0E5E75-D7AC-4598-9574-8BC43EE87965}"/>
                </a:ext>
              </a:extLst>
            </p:cNvPr>
            <p:cNvSpPr/>
            <p:nvPr/>
          </p:nvSpPr>
          <p:spPr bwMode="auto">
            <a:xfrm>
              <a:off x="5710928" y="6368207"/>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4" name="Ellipse 153">
              <a:extLst>
                <a:ext uri="{FF2B5EF4-FFF2-40B4-BE49-F238E27FC236}">
                  <a16:creationId xmlns:a16="http://schemas.microsoft.com/office/drawing/2014/main" id="{9FC6C047-D402-4F88-8946-51F3B7957C01}"/>
                </a:ext>
              </a:extLst>
            </p:cNvPr>
            <p:cNvSpPr/>
            <p:nvPr/>
          </p:nvSpPr>
          <p:spPr bwMode="auto">
            <a:xfrm>
              <a:off x="5930727" y="6362196"/>
              <a:ext cx="62396" cy="58001"/>
            </a:xfrm>
            <a:prstGeom prst="ellips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5" name="Ellipse 154">
              <a:extLst>
                <a:ext uri="{FF2B5EF4-FFF2-40B4-BE49-F238E27FC236}">
                  <a16:creationId xmlns:a16="http://schemas.microsoft.com/office/drawing/2014/main" id="{1DE0ABCB-2AD1-4685-ABDF-0654A0518012}"/>
                </a:ext>
              </a:extLst>
            </p:cNvPr>
            <p:cNvSpPr/>
            <p:nvPr/>
          </p:nvSpPr>
          <p:spPr bwMode="auto">
            <a:xfrm>
              <a:off x="5952595" y="5774775"/>
              <a:ext cx="62396" cy="58001"/>
            </a:xfrm>
            <a:prstGeom prst="ellipse">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6" name="Ellipse 155">
              <a:extLst>
                <a:ext uri="{FF2B5EF4-FFF2-40B4-BE49-F238E27FC236}">
                  <a16:creationId xmlns:a16="http://schemas.microsoft.com/office/drawing/2014/main" id="{61AAA11B-93DF-4395-A212-F441C8313627}"/>
                </a:ext>
              </a:extLst>
            </p:cNvPr>
            <p:cNvSpPr/>
            <p:nvPr/>
          </p:nvSpPr>
          <p:spPr bwMode="auto">
            <a:xfrm>
              <a:off x="5710928" y="6262986"/>
              <a:ext cx="62396" cy="58001"/>
            </a:xfrm>
            <a:prstGeom prst="ellipse">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7" name="Ellipse 156">
              <a:extLst>
                <a:ext uri="{FF2B5EF4-FFF2-40B4-BE49-F238E27FC236}">
                  <a16:creationId xmlns:a16="http://schemas.microsoft.com/office/drawing/2014/main" id="{01460C56-C84F-4D91-8995-A98B5C30023B}"/>
                </a:ext>
              </a:extLst>
            </p:cNvPr>
            <p:cNvSpPr/>
            <p:nvPr/>
          </p:nvSpPr>
          <p:spPr bwMode="auto">
            <a:xfrm>
              <a:off x="4429539" y="6062577"/>
              <a:ext cx="62396" cy="58001"/>
            </a:xfrm>
            <a:prstGeom prst="ellipse">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8" name="Ellipse 157">
              <a:extLst>
                <a:ext uri="{FF2B5EF4-FFF2-40B4-BE49-F238E27FC236}">
                  <a16:creationId xmlns:a16="http://schemas.microsoft.com/office/drawing/2014/main" id="{546BA9F5-5E6B-42F8-9D91-BA7135292580}"/>
                </a:ext>
              </a:extLst>
            </p:cNvPr>
            <p:cNvSpPr/>
            <p:nvPr/>
          </p:nvSpPr>
          <p:spPr bwMode="auto">
            <a:xfrm>
              <a:off x="4229022" y="5375679"/>
              <a:ext cx="62396" cy="58001"/>
            </a:xfrm>
            <a:prstGeom prst="ellipse">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9" name="Ellipse 158">
              <a:extLst>
                <a:ext uri="{FF2B5EF4-FFF2-40B4-BE49-F238E27FC236}">
                  <a16:creationId xmlns:a16="http://schemas.microsoft.com/office/drawing/2014/main" id="{65DAE65A-848F-47AC-8FB0-76EA4DE0CF35}"/>
                </a:ext>
              </a:extLst>
            </p:cNvPr>
            <p:cNvSpPr/>
            <p:nvPr/>
          </p:nvSpPr>
          <p:spPr bwMode="auto">
            <a:xfrm>
              <a:off x="4020154" y="5296208"/>
              <a:ext cx="62396" cy="58001"/>
            </a:xfrm>
            <a:prstGeom prst="ellipse">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0" name="Ellipse 159">
              <a:extLst>
                <a:ext uri="{FF2B5EF4-FFF2-40B4-BE49-F238E27FC236}">
                  <a16:creationId xmlns:a16="http://schemas.microsoft.com/office/drawing/2014/main" id="{6D825DC6-F124-434B-872A-FF97A82D8379}"/>
                </a:ext>
              </a:extLst>
            </p:cNvPr>
            <p:cNvSpPr/>
            <p:nvPr/>
          </p:nvSpPr>
          <p:spPr bwMode="auto">
            <a:xfrm>
              <a:off x="3809954" y="5277793"/>
              <a:ext cx="62396" cy="58001"/>
            </a:xfrm>
            <a:prstGeom prst="ellipse">
              <a:avLst/>
            </a:prstGeom>
            <a:solidFill>
              <a:srgbClr val="7030A0"/>
            </a:solidFill>
            <a:ln w="952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1" name="Ellipse 160">
              <a:extLst>
                <a:ext uri="{FF2B5EF4-FFF2-40B4-BE49-F238E27FC236}">
                  <a16:creationId xmlns:a16="http://schemas.microsoft.com/office/drawing/2014/main" id="{E15C3242-0914-4C57-9134-32CE6597E649}"/>
                </a:ext>
              </a:extLst>
            </p:cNvPr>
            <p:cNvSpPr/>
            <p:nvPr/>
          </p:nvSpPr>
          <p:spPr bwMode="auto">
            <a:xfrm>
              <a:off x="3804449" y="5427694"/>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2" name="Ellipse 161">
              <a:extLst>
                <a:ext uri="{FF2B5EF4-FFF2-40B4-BE49-F238E27FC236}">
                  <a16:creationId xmlns:a16="http://schemas.microsoft.com/office/drawing/2014/main" id="{2C0F9EA7-4854-4CB8-938C-4204D450AF2E}"/>
                </a:ext>
              </a:extLst>
            </p:cNvPr>
            <p:cNvSpPr/>
            <p:nvPr/>
          </p:nvSpPr>
          <p:spPr bwMode="auto">
            <a:xfrm>
              <a:off x="4026756" y="5732325"/>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3" name="Ellipse 162">
              <a:extLst>
                <a:ext uri="{FF2B5EF4-FFF2-40B4-BE49-F238E27FC236}">
                  <a16:creationId xmlns:a16="http://schemas.microsoft.com/office/drawing/2014/main" id="{52385D1E-DED9-424D-AE63-C4EF4B196B81}"/>
                </a:ext>
              </a:extLst>
            </p:cNvPr>
            <p:cNvSpPr/>
            <p:nvPr/>
          </p:nvSpPr>
          <p:spPr bwMode="auto">
            <a:xfrm>
              <a:off x="3607420" y="5565823"/>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4" name="Ellipse 163">
              <a:extLst>
                <a:ext uri="{FF2B5EF4-FFF2-40B4-BE49-F238E27FC236}">
                  <a16:creationId xmlns:a16="http://schemas.microsoft.com/office/drawing/2014/main" id="{83E8EAB2-89AD-4FE2-AEA9-CB71C60B5F11}"/>
                </a:ext>
              </a:extLst>
            </p:cNvPr>
            <p:cNvSpPr/>
            <p:nvPr/>
          </p:nvSpPr>
          <p:spPr bwMode="auto">
            <a:xfrm>
              <a:off x="4429539" y="6233986"/>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5" name="Ellipse 164">
              <a:extLst>
                <a:ext uri="{FF2B5EF4-FFF2-40B4-BE49-F238E27FC236}">
                  <a16:creationId xmlns:a16="http://schemas.microsoft.com/office/drawing/2014/main" id="{F3C3DB46-CB6A-415E-AED1-8B6C12ABA682}"/>
                </a:ext>
              </a:extLst>
            </p:cNvPr>
            <p:cNvSpPr/>
            <p:nvPr/>
          </p:nvSpPr>
          <p:spPr bwMode="auto">
            <a:xfrm>
              <a:off x="4633415" y="6381505"/>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6" name="Ellipse 165">
              <a:extLst>
                <a:ext uri="{FF2B5EF4-FFF2-40B4-BE49-F238E27FC236}">
                  <a16:creationId xmlns:a16="http://schemas.microsoft.com/office/drawing/2014/main" id="{7A891928-960B-40F9-8CA2-D5DA2A315A4F}"/>
                </a:ext>
              </a:extLst>
            </p:cNvPr>
            <p:cNvSpPr/>
            <p:nvPr/>
          </p:nvSpPr>
          <p:spPr bwMode="auto">
            <a:xfrm>
              <a:off x="4846497" y="6386417"/>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7" name="Ellipse 166">
              <a:extLst>
                <a:ext uri="{FF2B5EF4-FFF2-40B4-BE49-F238E27FC236}">
                  <a16:creationId xmlns:a16="http://schemas.microsoft.com/office/drawing/2014/main" id="{33C2AA8A-D9C6-4A35-B80B-87FFBC453831}"/>
                </a:ext>
              </a:extLst>
            </p:cNvPr>
            <p:cNvSpPr/>
            <p:nvPr/>
          </p:nvSpPr>
          <p:spPr bwMode="auto">
            <a:xfrm>
              <a:off x="5059515" y="6391196"/>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8" name="Ellipse 167">
              <a:extLst>
                <a:ext uri="{FF2B5EF4-FFF2-40B4-BE49-F238E27FC236}">
                  <a16:creationId xmlns:a16="http://schemas.microsoft.com/office/drawing/2014/main" id="{B85AE445-EDEB-4E34-BC79-C05A643ADBBE}"/>
                </a:ext>
              </a:extLst>
            </p:cNvPr>
            <p:cNvSpPr/>
            <p:nvPr/>
          </p:nvSpPr>
          <p:spPr bwMode="auto">
            <a:xfrm>
              <a:off x="5270619" y="6391196"/>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9" name="Ellipse 168">
              <a:extLst>
                <a:ext uri="{FF2B5EF4-FFF2-40B4-BE49-F238E27FC236}">
                  <a16:creationId xmlns:a16="http://schemas.microsoft.com/office/drawing/2014/main" id="{A550B0CB-9FDA-461C-83C4-A80003537D31}"/>
                </a:ext>
              </a:extLst>
            </p:cNvPr>
            <p:cNvSpPr/>
            <p:nvPr/>
          </p:nvSpPr>
          <p:spPr bwMode="auto">
            <a:xfrm>
              <a:off x="5499610" y="6380585"/>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0" name="Ellipse 169">
              <a:extLst>
                <a:ext uri="{FF2B5EF4-FFF2-40B4-BE49-F238E27FC236}">
                  <a16:creationId xmlns:a16="http://schemas.microsoft.com/office/drawing/2014/main" id="{4C2677AA-487A-4D3A-98BD-CB4482D0A34F}"/>
                </a:ext>
              </a:extLst>
            </p:cNvPr>
            <p:cNvSpPr/>
            <p:nvPr/>
          </p:nvSpPr>
          <p:spPr bwMode="auto">
            <a:xfrm>
              <a:off x="5705794" y="6377260"/>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1" name="Ellipse 170">
              <a:extLst>
                <a:ext uri="{FF2B5EF4-FFF2-40B4-BE49-F238E27FC236}">
                  <a16:creationId xmlns:a16="http://schemas.microsoft.com/office/drawing/2014/main" id="{7C5E414E-16CA-4D44-9064-4D82B00B79AE}"/>
                </a:ext>
              </a:extLst>
            </p:cNvPr>
            <p:cNvSpPr/>
            <p:nvPr/>
          </p:nvSpPr>
          <p:spPr bwMode="auto">
            <a:xfrm>
              <a:off x="5930727" y="6382411"/>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3" name="Connecteur droit 172">
              <a:extLst>
                <a:ext uri="{FF2B5EF4-FFF2-40B4-BE49-F238E27FC236}">
                  <a16:creationId xmlns:a16="http://schemas.microsoft.com/office/drawing/2014/main" id="{F5D855E4-76E5-4F47-8754-2E5BB81FF567}"/>
                </a:ext>
              </a:extLst>
            </p:cNvPr>
            <p:cNvCxnSpPr/>
            <p:nvPr/>
          </p:nvCxnSpPr>
          <p:spPr bwMode="auto">
            <a:xfrm>
              <a:off x="3835647" y="5063292"/>
              <a:ext cx="0" cy="472822"/>
            </a:xfrm>
            <a:prstGeom prst="line">
              <a:avLst/>
            </a:prstGeom>
            <a:solidFill>
              <a:schemeClr val="accent1"/>
            </a:solidFill>
            <a:ln w="9525" cap="flat" cmpd="sng" algn="ctr">
              <a:solidFill>
                <a:srgbClr val="7030A0"/>
              </a:solidFill>
              <a:prstDash val="solid"/>
              <a:round/>
              <a:headEnd type="none" w="med" len="med"/>
              <a:tailEnd type="none" w="med" len="med"/>
            </a:ln>
            <a:effectLst/>
          </p:spPr>
        </p:cxnSp>
        <p:cxnSp>
          <p:nvCxnSpPr>
            <p:cNvPr id="174" name="Connecteur droit 173">
              <a:extLst>
                <a:ext uri="{FF2B5EF4-FFF2-40B4-BE49-F238E27FC236}">
                  <a16:creationId xmlns:a16="http://schemas.microsoft.com/office/drawing/2014/main" id="{A54A4F9F-E1ED-4BCB-8FE4-3B0C2C89E305}"/>
                </a:ext>
              </a:extLst>
            </p:cNvPr>
            <p:cNvCxnSpPr>
              <a:cxnSpLocks/>
            </p:cNvCxnSpPr>
            <p:nvPr/>
          </p:nvCxnSpPr>
          <p:spPr bwMode="auto">
            <a:xfrm>
              <a:off x="4051614" y="5176904"/>
              <a:ext cx="0" cy="279790"/>
            </a:xfrm>
            <a:prstGeom prst="line">
              <a:avLst/>
            </a:prstGeom>
            <a:solidFill>
              <a:schemeClr val="accent1"/>
            </a:solidFill>
            <a:ln w="9525" cap="flat" cmpd="sng" algn="ctr">
              <a:solidFill>
                <a:srgbClr val="7030A0"/>
              </a:solidFill>
              <a:prstDash val="solid"/>
              <a:round/>
              <a:headEnd type="none" w="med" len="med"/>
              <a:tailEnd type="none" w="med" len="med"/>
            </a:ln>
            <a:effectLst/>
          </p:spPr>
        </p:cxnSp>
        <p:cxnSp>
          <p:nvCxnSpPr>
            <p:cNvPr id="176" name="Connecteur droit 175">
              <a:extLst>
                <a:ext uri="{FF2B5EF4-FFF2-40B4-BE49-F238E27FC236}">
                  <a16:creationId xmlns:a16="http://schemas.microsoft.com/office/drawing/2014/main" id="{027607E4-F466-4F33-8092-335083AC9776}"/>
                </a:ext>
              </a:extLst>
            </p:cNvPr>
            <p:cNvCxnSpPr>
              <a:cxnSpLocks/>
            </p:cNvCxnSpPr>
            <p:nvPr/>
          </p:nvCxnSpPr>
          <p:spPr bwMode="auto">
            <a:xfrm>
              <a:off x="4264089" y="5306794"/>
              <a:ext cx="0" cy="170621"/>
            </a:xfrm>
            <a:prstGeom prst="line">
              <a:avLst/>
            </a:prstGeom>
            <a:solidFill>
              <a:schemeClr val="accent1"/>
            </a:solidFill>
            <a:ln w="9525" cap="flat" cmpd="sng" algn="ctr">
              <a:solidFill>
                <a:srgbClr val="7030A0"/>
              </a:solidFill>
              <a:prstDash val="solid"/>
              <a:round/>
              <a:headEnd type="none" w="med" len="med"/>
              <a:tailEnd type="none" w="med" len="med"/>
            </a:ln>
            <a:effectLst/>
          </p:spPr>
        </p:cxnSp>
        <p:cxnSp>
          <p:nvCxnSpPr>
            <p:cNvPr id="178" name="Connecteur droit 177">
              <a:extLst>
                <a:ext uri="{FF2B5EF4-FFF2-40B4-BE49-F238E27FC236}">
                  <a16:creationId xmlns:a16="http://schemas.microsoft.com/office/drawing/2014/main" id="{E6A29D7E-FC78-47A5-AD7C-E976FD3FCB1F}"/>
                </a:ext>
              </a:extLst>
            </p:cNvPr>
            <p:cNvCxnSpPr>
              <a:cxnSpLocks/>
            </p:cNvCxnSpPr>
            <p:nvPr/>
          </p:nvCxnSpPr>
          <p:spPr bwMode="auto">
            <a:xfrm>
              <a:off x="5994877" y="5536114"/>
              <a:ext cx="0" cy="515489"/>
            </a:xfrm>
            <a:prstGeom prst="line">
              <a:avLst/>
            </a:prstGeom>
            <a:solidFill>
              <a:schemeClr val="accent1"/>
            </a:solidFill>
            <a:ln w="9525" cap="flat" cmpd="sng" algn="ctr">
              <a:solidFill>
                <a:srgbClr val="7030A0"/>
              </a:solidFill>
              <a:prstDash val="solid"/>
              <a:round/>
              <a:headEnd type="none" w="med" len="med"/>
              <a:tailEnd type="none" w="med" len="med"/>
            </a:ln>
            <a:effectLst/>
          </p:spPr>
        </p:cxnSp>
        <p:cxnSp>
          <p:nvCxnSpPr>
            <p:cNvPr id="180" name="Connecteur droit 179">
              <a:extLst>
                <a:ext uri="{FF2B5EF4-FFF2-40B4-BE49-F238E27FC236}">
                  <a16:creationId xmlns:a16="http://schemas.microsoft.com/office/drawing/2014/main" id="{F3CB816B-BCCD-4943-8CEE-AF52D1A9D26F}"/>
                </a:ext>
              </a:extLst>
            </p:cNvPr>
            <p:cNvCxnSpPr>
              <a:cxnSpLocks/>
            </p:cNvCxnSpPr>
            <p:nvPr/>
          </p:nvCxnSpPr>
          <p:spPr bwMode="auto">
            <a:xfrm>
              <a:off x="5742126" y="6228611"/>
              <a:ext cx="0" cy="133585"/>
            </a:xfrm>
            <a:prstGeom prst="line">
              <a:avLst/>
            </a:prstGeom>
            <a:solidFill>
              <a:schemeClr val="accent1"/>
            </a:solidFill>
            <a:ln w="9525" cap="flat" cmpd="sng" algn="ctr">
              <a:solidFill>
                <a:srgbClr val="7030A0"/>
              </a:solidFill>
              <a:prstDash val="solid"/>
              <a:round/>
              <a:headEnd type="none" w="med" len="med"/>
              <a:tailEnd type="none" w="med" len="med"/>
            </a:ln>
            <a:effectLst/>
          </p:spPr>
        </p:cxnSp>
        <p:cxnSp>
          <p:nvCxnSpPr>
            <p:cNvPr id="182" name="Connecteur droit 181">
              <a:extLst>
                <a:ext uri="{FF2B5EF4-FFF2-40B4-BE49-F238E27FC236}">
                  <a16:creationId xmlns:a16="http://schemas.microsoft.com/office/drawing/2014/main" id="{876AB715-3808-4C8A-9558-5A0AB4659A47}"/>
                </a:ext>
              </a:extLst>
            </p:cNvPr>
            <p:cNvCxnSpPr>
              <a:cxnSpLocks/>
              <a:endCxn id="143" idx="4"/>
            </p:cNvCxnSpPr>
            <p:nvPr/>
          </p:nvCxnSpPr>
          <p:spPr bwMode="auto">
            <a:xfrm>
              <a:off x="3637386" y="5433680"/>
              <a:ext cx="1233" cy="358148"/>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84" name="Connecteur droit 183">
              <a:extLst>
                <a:ext uri="{FF2B5EF4-FFF2-40B4-BE49-F238E27FC236}">
                  <a16:creationId xmlns:a16="http://schemas.microsoft.com/office/drawing/2014/main" id="{B97963E8-AC63-4C9B-B916-FC8875155502}"/>
                </a:ext>
              </a:extLst>
            </p:cNvPr>
            <p:cNvCxnSpPr>
              <a:cxnSpLocks/>
            </p:cNvCxnSpPr>
            <p:nvPr/>
          </p:nvCxnSpPr>
          <p:spPr bwMode="auto">
            <a:xfrm>
              <a:off x="3834414" y="5525274"/>
              <a:ext cx="0" cy="124452"/>
            </a:xfrm>
            <a:prstGeom prst="line">
              <a:avLst/>
            </a:prstGeom>
            <a:solidFill>
              <a:schemeClr val="accent1"/>
            </a:solidFill>
            <a:ln w="9525" cap="flat" cmpd="sng" algn="ctr">
              <a:solidFill>
                <a:srgbClr val="FF0000"/>
              </a:solidFill>
              <a:prstDash val="solid"/>
              <a:round/>
              <a:headEnd type="none" w="med" len="med"/>
              <a:tailEnd type="none" w="med" len="med"/>
            </a:ln>
            <a:effectLst/>
          </p:spPr>
        </p:cxnSp>
        <p:cxnSp>
          <p:nvCxnSpPr>
            <p:cNvPr id="186" name="Connecteur droit 185">
              <a:extLst>
                <a:ext uri="{FF2B5EF4-FFF2-40B4-BE49-F238E27FC236}">
                  <a16:creationId xmlns:a16="http://schemas.microsoft.com/office/drawing/2014/main" id="{26AFC090-171E-4399-9FAD-17177A91AB0E}"/>
                </a:ext>
              </a:extLst>
            </p:cNvPr>
            <p:cNvCxnSpPr>
              <a:cxnSpLocks/>
            </p:cNvCxnSpPr>
            <p:nvPr/>
          </p:nvCxnSpPr>
          <p:spPr bwMode="auto">
            <a:xfrm>
              <a:off x="4264089" y="5470652"/>
              <a:ext cx="0" cy="415677"/>
            </a:xfrm>
            <a:prstGeom prst="line">
              <a:avLst/>
            </a:prstGeom>
            <a:solidFill>
              <a:schemeClr val="accent1"/>
            </a:solidFill>
            <a:ln w="9525" cap="flat" cmpd="sng" algn="ctr">
              <a:solidFill>
                <a:srgbClr val="FF0000"/>
              </a:solidFill>
              <a:prstDash val="solid"/>
              <a:round/>
              <a:headEnd type="none" w="med" len="med"/>
              <a:tailEnd type="none" w="med" len="med"/>
            </a:ln>
            <a:effectLst/>
          </p:spPr>
        </p:cxnSp>
        <p:sp>
          <p:nvSpPr>
            <p:cNvPr id="188" name="Ellipse 187">
              <a:extLst>
                <a:ext uri="{FF2B5EF4-FFF2-40B4-BE49-F238E27FC236}">
                  <a16:creationId xmlns:a16="http://schemas.microsoft.com/office/drawing/2014/main" id="{C09818AE-8128-4A95-8228-1EBA42CA638A}"/>
                </a:ext>
              </a:extLst>
            </p:cNvPr>
            <p:cNvSpPr/>
            <p:nvPr/>
          </p:nvSpPr>
          <p:spPr bwMode="auto">
            <a:xfrm>
              <a:off x="4226416" y="5596400"/>
              <a:ext cx="62396" cy="58001"/>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90" name="Connecteur droit 189">
              <a:extLst>
                <a:ext uri="{FF2B5EF4-FFF2-40B4-BE49-F238E27FC236}">
                  <a16:creationId xmlns:a16="http://schemas.microsoft.com/office/drawing/2014/main" id="{DABBA4CF-D2F8-4B3F-A592-A3D6689D114A}"/>
                </a:ext>
              </a:extLst>
            </p:cNvPr>
            <p:cNvCxnSpPr>
              <a:cxnSpLocks/>
            </p:cNvCxnSpPr>
            <p:nvPr/>
          </p:nvCxnSpPr>
          <p:spPr bwMode="auto">
            <a:xfrm>
              <a:off x="3642365" y="5763954"/>
              <a:ext cx="0" cy="170840"/>
            </a:xfrm>
            <a:prstGeom prst="line">
              <a:avLst/>
            </a:prstGeom>
            <a:solidFill>
              <a:schemeClr val="accent1"/>
            </a:solidFill>
            <a:ln w="9525" cap="flat" cmpd="sng" algn="ctr">
              <a:solidFill>
                <a:schemeClr val="accent1">
                  <a:lumMod val="25000"/>
                </a:schemeClr>
              </a:solidFill>
              <a:prstDash val="solid"/>
              <a:round/>
              <a:headEnd type="none" w="med" len="med"/>
              <a:tailEnd type="none" w="med" len="med"/>
            </a:ln>
            <a:effectLst/>
          </p:spPr>
        </p:cxnSp>
        <p:cxnSp>
          <p:nvCxnSpPr>
            <p:cNvPr id="192" name="Connecteur droit 191">
              <a:extLst>
                <a:ext uri="{FF2B5EF4-FFF2-40B4-BE49-F238E27FC236}">
                  <a16:creationId xmlns:a16="http://schemas.microsoft.com/office/drawing/2014/main" id="{09F1B204-8129-4540-A0F0-9AF7A8839CC5}"/>
                </a:ext>
              </a:extLst>
            </p:cNvPr>
            <p:cNvCxnSpPr>
              <a:cxnSpLocks/>
            </p:cNvCxnSpPr>
            <p:nvPr/>
          </p:nvCxnSpPr>
          <p:spPr bwMode="auto">
            <a:xfrm>
              <a:off x="3845422" y="5675471"/>
              <a:ext cx="0" cy="177642"/>
            </a:xfrm>
            <a:prstGeom prst="line">
              <a:avLst/>
            </a:prstGeom>
            <a:solidFill>
              <a:schemeClr val="accent1">
                <a:lumMod val="25000"/>
              </a:schemeClr>
            </a:solidFill>
            <a:ln w="9525" cap="flat" cmpd="sng" algn="ctr">
              <a:solidFill>
                <a:schemeClr val="accent1">
                  <a:lumMod val="25000"/>
                </a:schemeClr>
              </a:solidFill>
              <a:prstDash val="solid"/>
              <a:round/>
              <a:headEnd type="none" w="med" len="med"/>
              <a:tailEnd type="none" w="med" len="med"/>
            </a:ln>
            <a:effectLst/>
          </p:spPr>
        </p:cxnSp>
        <p:cxnSp>
          <p:nvCxnSpPr>
            <p:cNvPr id="113" name="Connecteur droit 112">
              <a:extLst>
                <a:ext uri="{FF2B5EF4-FFF2-40B4-BE49-F238E27FC236}">
                  <a16:creationId xmlns:a16="http://schemas.microsoft.com/office/drawing/2014/main" id="{9EBCAFD5-19D5-49AB-B02D-F27466EBF440}"/>
                </a:ext>
              </a:extLst>
            </p:cNvPr>
            <p:cNvCxnSpPr/>
            <p:nvPr/>
          </p:nvCxnSpPr>
          <p:spPr bwMode="auto">
            <a:xfrm flipH="1">
              <a:off x="3365570" y="5195093"/>
              <a:ext cx="0" cy="131332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5" name="Connecteur droit 194">
              <a:extLst>
                <a:ext uri="{FF2B5EF4-FFF2-40B4-BE49-F238E27FC236}">
                  <a16:creationId xmlns:a16="http://schemas.microsoft.com/office/drawing/2014/main" id="{D0D6484C-11BD-4769-8E7F-FD2649FCB3A2}"/>
                </a:ext>
              </a:extLst>
            </p:cNvPr>
            <p:cNvCxnSpPr>
              <a:cxnSpLocks/>
            </p:cNvCxnSpPr>
            <p:nvPr/>
          </p:nvCxnSpPr>
          <p:spPr bwMode="auto">
            <a:xfrm>
              <a:off x="5067081" y="5349960"/>
              <a:ext cx="173834" cy="0"/>
            </a:xfrm>
            <a:prstGeom prst="line">
              <a:avLst/>
            </a:prstGeom>
            <a:solidFill>
              <a:schemeClr val="accent1"/>
            </a:solidFill>
            <a:ln w="19050" cap="flat" cmpd="sng" algn="ctr">
              <a:solidFill>
                <a:schemeClr val="accent1">
                  <a:lumMod val="25000"/>
                </a:schemeClr>
              </a:solidFill>
              <a:prstDash val="solid"/>
              <a:round/>
              <a:headEnd type="none" w="med" len="med"/>
              <a:tailEnd type="none" w="med" len="med"/>
            </a:ln>
            <a:effectLst/>
          </p:spPr>
        </p:cxnSp>
        <p:cxnSp>
          <p:nvCxnSpPr>
            <p:cNvPr id="197" name="Connecteur droit 196">
              <a:extLst>
                <a:ext uri="{FF2B5EF4-FFF2-40B4-BE49-F238E27FC236}">
                  <a16:creationId xmlns:a16="http://schemas.microsoft.com/office/drawing/2014/main" id="{F5A69B55-C333-40EE-A7EF-C628C976FB4D}"/>
                </a:ext>
              </a:extLst>
            </p:cNvPr>
            <p:cNvCxnSpPr>
              <a:cxnSpLocks/>
            </p:cNvCxnSpPr>
            <p:nvPr/>
          </p:nvCxnSpPr>
          <p:spPr bwMode="auto">
            <a:xfrm>
              <a:off x="5067081" y="5543146"/>
              <a:ext cx="173834" cy="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98" name="Connecteur droit 197">
              <a:extLst>
                <a:ext uri="{FF2B5EF4-FFF2-40B4-BE49-F238E27FC236}">
                  <a16:creationId xmlns:a16="http://schemas.microsoft.com/office/drawing/2014/main" id="{ECED0AF9-8EAC-4F6A-815D-A7D7736C2D1E}"/>
                </a:ext>
              </a:extLst>
            </p:cNvPr>
            <p:cNvCxnSpPr>
              <a:cxnSpLocks/>
            </p:cNvCxnSpPr>
            <p:nvPr/>
          </p:nvCxnSpPr>
          <p:spPr bwMode="auto">
            <a:xfrm>
              <a:off x="5067081" y="5719572"/>
              <a:ext cx="173834" cy="0"/>
            </a:xfrm>
            <a:prstGeom prst="line">
              <a:avLst/>
            </a:prstGeom>
            <a:solidFill>
              <a:schemeClr val="accent1"/>
            </a:solidFill>
            <a:ln w="19050" cap="flat" cmpd="sng" algn="ctr">
              <a:solidFill>
                <a:srgbClr val="7030A0"/>
              </a:solidFill>
              <a:prstDash val="solid"/>
              <a:round/>
              <a:headEnd type="none" w="med" len="med"/>
              <a:tailEnd type="none" w="med" len="med"/>
            </a:ln>
            <a:effectLst/>
          </p:spPr>
        </p:cxnSp>
        <p:sp>
          <p:nvSpPr>
            <p:cNvPr id="172" name="ZoneTexte 171"/>
            <p:cNvSpPr txBox="1"/>
            <p:nvPr/>
          </p:nvSpPr>
          <p:spPr>
            <a:xfrm>
              <a:off x="6362695" y="5365720"/>
              <a:ext cx="2118126" cy="584775"/>
            </a:xfrm>
            <a:prstGeom prst="rect">
              <a:avLst/>
            </a:prstGeom>
            <a:noFill/>
            <a:ln w="28575">
              <a:solidFill>
                <a:srgbClr val="000066"/>
              </a:solidFill>
            </a:ln>
          </p:spPr>
          <p:txBody>
            <a:bodyPr wrap="square" rtlCol="0">
              <a:spAutoFit/>
            </a:bodyPr>
            <a:lstStyle/>
            <a:p>
              <a:pPr marL="0" lvl="1"/>
              <a:r>
                <a:rPr lang="fr-FR" sz="1600"/>
                <a:t>FC DTG A539V = 5,3</a:t>
              </a:r>
            </a:p>
            <a:p>
              <a:pPr marL="0" lvl="1"/>
              <a:r>
                <a:rPr lang="fr-FR" sz="1600"/>
                <a:t>FC DTG A556T = 4,6</a:t>
              </a:r>
              <a:endParaRPr lang="fr-FR" sz="1400"/>
            </a:p>
          </p:txBody>
        </p:sp>
      </p:grpSp>
      <p:sp>
        <p:nvSpPr>
          <p:cNvPr id="175" name="ZoneTexte 174">
            <a:extLst>
              <a:ext uri="{FF2B5EF4-FFF2-40B4-BE49-F238E27FC236}">
                <a16:creationId xmlns:a16="http://schemas.microsoft.com/office/drawing/2014/main" id="{B5453338-14AC-4394-8694-835FEDF2B1AC}"/>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8</a:t>
            </a:r>
          </a:p>
        </p:txBody>
      </p:sp>
    </p:spTree>
    <p:extLst>
      <p:ext uri="{BB962C8B-B14F-4D97-AF65-F5344CB8AC3E}">
        <p14:creationId xmlns:p14="http://schemas.microsoft.com/office/powerpoint/2010/main" val="9883153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400" dirty="0"/>
              <a:t>Essai DAWNING : DTG + 2 INTI vs LPV/r + 2 INTI  </a:t>
            </a:r>
            <a:br>
              <a:rPr lang="fr-FR" sz="2400" dirty="0"/>
            </a:br>
            <a:r>
              <a:rPr lang="fr-FR" sz="2400" dirty="0"/>
              <a:t>en 2</a:t>
            </a:r>
            <a:r>
              <a:rPr lang="fr-FR" sz="2400" baseline="30000" dirty="0"/>
              <a:t>ème</a:t>
            </a:r>
            <a:r>
              <a:rPr lang="fr-FR" sz="2400" dirty="0"/>
              <a:t> ligne : résultats selon les INTI associés (2)</a:t>
            </a:r>
          </a:p>
        </p:txBody>
      </p:sp>
      <p:sp>
        <p:nvSpPr>
          <p:cNvPr id="25" name="Rectangle 6">
            <a:extLst>
              <a:ext uri="{FF2B5EF4-FFF2-40B4-BE49-F238E27FC236}">
                <a16:creationId xmlns:a16="http://schemas.microsoft.com/office/drawing/2014/main" id="{6F02D9C0-1AB5-4E00-8992-33A575BE3E6C}"/>
              </a:ext>
            </a:extLst>
          </p:cNvPr>
          <p:cNvSpPr>
            <a:spLocks noChangeArrowheads="1"/>
          </p:cNvSpPr>
          <p:nvPr/>
        </p:nvSpPr>
        <p:spPr bwMode="auto">
          <a:xfrm>
            <a:off x="878538" y="1130730"/>
            <a:ext cx="7481535" cy="400110"/>
          </a:xfrm>
          <a:prstGeom prst="rect">
            <a:avLst/>
          </a:prstGeom>
          <a:noFill/>
          <a:ln w="9525">
            <a:noFill/>
            <a:miter lim="800000"/>
            <a:headEnd/>
            <a:tailEnd/>
          </a:ln>
        </p:spPr>
        <p:txBody>
          <a:bodyPr wrap="none">
            <a:spAutoFit/>
          </a:bodyPr>
          <a:lstStyle/>
          <a:p>
            <a:pPr algn="ctr"/>
            <a:r>
              <a:rPr lang="fr-FR" sz="2000" b="1" dirty="0">
                <a:solidFill>
                  <a:srgbClr val="0070C0"/>
                </a:solidFill>
                <a:latin typeface="Calibri" pitchFamily="34" charset="0"/>
                <a:ea typeface="ＭＳ Ｐゴシック" pitchFamily="34" charset="-128"/>
              </a:rPr>
              <a:t>CV &lt; 50 c/ml à S24 (ITT-exposés </a:t>
            </a:r>
            <a:r>
              <a:rPr lang="fr-FR" sz="2000" b="1" dirty="0" err="1">
                <a:solidFill>
                  <a:srgbClr val="0070C0"/>
                </a:solidFill>
                <a:latin typeface="Calibri" pitchFamily="34" charset="0"/>
                <a:ea typeface="ＭＳ Ｐゴシック" pitchFamily="34" charset="-128"/>
              </a:rPr>
              <a:t>snapshot</a:t>
            </a:r>
            <a:r>
              <a:rPr lang="fr-FR" sz="2000" b="1" dirty="0">
                <a:solidFill>
                  <a:srgbClr val="0070C0"/>
                </a:solidFill>
                <a:latin typeface="Calibri" pitchFamily="34" charset="0"/>
                <a:ea typeface="ＭＳ Ｐゴシック" pitchFamily="34" charset="-128"/>
              </a:rPr>
              <a:t>) selon 1</a:t>
            </a:r>
            <a:r>
              <a:rPr lang="fr-FR" sz="2000" b="1" baseline="30000" dirty="0">
                <a:solidFill>
                  <a:srgbClr val="0070C0"/>
                </a:solidFill>
                <a:latin typeface="Calibri" pitchFamily="34" charset="0"/>
                <a:ea typeface="ＭＳ Ｐゴシック" pitchFamily="34" charset="-128"/>
              </a:rPr>
              <a:t>ère</a:t>
            </a:r>
            <a:r>
              <a:rPr lang="fr-FR" sz="2000" b="1" dirty="0">
                <a:solidFill>
                  <a:srgbClr val="0070C0"/>
                </a:solidFill>
                <a:latin typeface="Calibri" pitchFamily="34" charset="0"/>
                <a:ea typeface="ＭＳ Ｐゴシック" pitchFamily="34" charset="-128"/>
              </a:rPr>
              <a:t> et 2</a:t>
            </a:r>
            <a:r>
              <a:rPr lang="fr-FR" sz="2000" b="1" baseline="30000" dirty="0">
                <a:solidFill>
                  <a:srgbClr val="0070C0"/>
                </a:solidFill>
                <a:latin typeface="Calibri" pitchFamily="34" charset="0"/>
                <a:ea typeface="ＭＳ Ｐゴシック" pitchFamily="34" charset="-128"/>
              </a:rPr>
              <a:t>ème</a:t>
            </a:r>
            <a:r>
              <a:rPr lang="fr-FR" sz="2000" b="1" dirty="0">
                <a:solidFill>
                  <a:srgbClr val="0070C0"/>
                </a:solidFill>
                <a:latin typeface="Calibri" pitchFamily="34" charset="0"/>
                <a:ea typeface="ＭＳ Ｐゴシック" pitchFamily="34" charset="-128"/>
              </a:rPr>
              <a:t> ligne INTI</a:t>
            </a:r>
          </a:p>
        </p:txBody>
      </p:sp>
      <p:graphicFrame>
        <p:nvGraphicFramePr>
          <p:cNvPr id="9" name="Tableau 8"/>
          <p:cNvGraphicFramePr>
            <a:graphicFrameLocks noGrp="1"/>
          </p:cNvGraphicFramePr>
          <p:nvPr>
            <p:extLst/>
          </p:nvPr>
        </p:nvGraphicFramePr>
        <p:xfrm>
          <a:off x="45701" y="5095641"/>
          <a:ext cx="8959190" cy="914400"/>
        </p:xfrm>
        <a:graphic>
          <a:graphicData uri="http://schemas.openxmlformats.org/drawingml/2006/table">
            <a:tbl>
              <a:tblPr firstRow="1" bandRow="1">
                <a:tableStyleId>{5C22544A-7EE6-4342-B048-85BDC9FD1C3A}</a:tableStyleId>
              </a:tblPr>
              <a:tblGrid>
                <a:gridCol w="1564659">
                  <a:extLst>
                    <a:ext uri="{9D8B030D-6E8A-4147-A177-3AD203B41FA5}">
                      <a16:colId xmlns:a16="http://schemas.microsoft.com/office/drawing/2014/main" val="20000"/>
                    </a:ext>
                  </a:extLst>
                </a:gridCol>
                <a:gridCol w="1391920">
                  <a:extLst>
                    <a:ext uri="{9D8B030D-6E8A-4147-A177-3AD203B41FA5}">
                      <a16:colId xmlns:a16="http://schemas.microsoft.com/office/drawing/2014/main" val="20001"/>
                    </a:ext>
                  </a:extLst>
                </a:gridCol>
                <a:gridCol w="1427480">
                  <a:extLst>
                    <a:ext uri="{9D8B030D-6E8A-4147-A177-3AD203B41FA5}">
                      <a16:colId xmlns:a16="http://schemas.microsoft.com/office/drawing/2014/main" val="20002"/>
                    </a:ext>
                  </a:extLst>
                </a:gridCol>
                <a:gridCol w="1534160">
                  <a:extLst>
                    <a:ext uri="{9D8B030D-6E8A-4147-A177-3AD203B41FA5}">
                      <a16:colId xmlns:a16="http://schemas.microsoft.com/office/drawing/2014/main" val="20003"/>
                    </a:ext>
                  </a:extLst>
                </a:gridCol>
                <a:gridCol w="1478280">
                  <a:extLst>
                    <a:ext uri="{9D8B030D-6E8A-4147-A177-3AD203B41FA5}">
                      <a16:colId xmlns:a16="http://schemas.microsoft.com/office/drawing/2014/main" val="20004"/>
                    </a:ext>
                  </a:extLst>
                </a:gridCol>
                <a:gridCol w="1562691">
                  <a:extLst>
                    <a:ext uri="{9D8B030D-6E8A-4147-A177-3AD203B41FA5}">
                      <a16:colId xmlns:a16="http://schemas.microsoft.com/office/drawing/2014/main" val="20005"/>
                    </a:ext>
                  </a:extLst>
                </a:gridCol>
              </a:tblGrid>
              <a:tr h="457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1</a:t>
                      </a:r>
                      <a:r>
                        <a:rPr lang="fr-FR" sz="1200" b="1" baseline="30000" dirty="0">
                          <a:solidFill>
                            <a:srgbClr val="000066"/>
                          </a:solidFill>
                        </a:rPr>
                        <a:t>ère</a:t>
                      </a:r>
                      <a:r>
                        <a:rPr lang="fr-FR" sz="1200" b="1" dirty="0">
                          <a:solidFill>
                            <a:srgbClr val="000066"/>
                          </a:solidFill>
                        </a:rPr>
                        <a:t> ligne INTI</a:t>
                      </a:r>
                    </a:p>
                  </a:txBody>
                  <a:tcPr anchor="ctr"/>
                </a:tc>
                <a:tc>
                  <a:txBody>
                    <a:bodyPr/>
                    <a:lstStyle/>
                    <a:p>
                      <a:pPr algn="ctr"/>
                      <a:r>
                        <a:rPr lang="fr-FR" sz="1200" b="1" dirty="0">
                          <a:solidFill>
                            <a:srgbClr val="000066"/>
                          </a:solidFill>
                        </a:rPr>
                        <a:t>TDF + FTC </a:t>
                      </a:r>
                      <a:r>
                        <a:rPr lang="fr-FR" sz="1200" b="1" baseline="0" dirty="0">
                          <a:solidFill>
                            <a:srgbClr val="000066"/>
                          </a:solidFill>
                        </a:rPr>
                        <a:t>ou </a:t>
                      </a:r>
                      <a:r>
                        <a:rPr lang="fr-FR" sz="1200" b="1" dirty="0">
                          <a:solidFill>
                            <a:srgbClr val="000066"/>
                          </a:solidFill>
                        </a:rPr>
                        <a:t>3TC</a:t>
                      </a:r>
                    </a:p>
                  </a:txBody>
                  <a:tcPr anchor="ctr"/>
                </a:tc>
                <a:tc>
                  <a:txBody>
                    <a:bodyPr/>
                    <a:lstStyle/>
                    <a:p>
                      <a:pPr algn="ctr"/>
                      <a:r>
                        <a:rPr lang="fr-FR" sz="1200" b="1" dirty="0">
                          <a:solidFill>
                            <a:srgbClr val="000066"/>
                          </a:solidFill>
                        </a:rPr>
                        <a:t>ZDV + 3TC</a:t>
                      </a:r>
                    </a:p>
                  </a:txBody>
                  <a:tcPr anchor="ctr"/>
                </a:tc>
                <a:tc>
                  <a:txBody>
                    <a:bodyPr/>
                    <a:lstStyle/>
                    <a:p>
                      <a:pPr algn="ctr"/>
                      <a:r>
                        <a:rPr lang="fr-FR" sz="1200" b="1" dirty="0">
                          <a:solidFill>
                            <a:srgbClr val="000066"/>
                          </a:solidFill>
                        </a:rPr>
                        <a:t>ZDV</a:t>
                      </a:r>
                      <a:r>
                        <a:rPr lang="fr-FR" sz="1200" b="1" baseline="0" dirty="0">
                          <a:solidFill>
                            <a:srgbClr val="000066"/>
                          </a:solidFill>
                        </a:rPr>
                        <a:t> ou </a:t>
                      </a:r>
                      <a:r>
                        <a:rPr lang="fr-FR" sz="1200" b="1" dirty="0">
                          <a:solidFill>
                            <a:srgbClr val="000066"/>
                          </a:solidFill>
                        </a:rPr>
                        <a:t>d4T</a:t>
                      </a:r>
                      <a:r>
                        <a:rPr lang="fr-FR" sz="1200" b="1" baseline="0" dirty="0">
                          <a:solidFill>
                            <a:srgbClr val="000066"/>
                          </a:solidFill>
                        </a:rPr>
                        <a:t> + 3TC</a:t>
                      </a:r>
                      <a:endParaRPr lang="fr-FR" sz="1200" b="1" dirty="0">
                        <a:solidFill>
                          <a:srgbClr val="000066"/>
                        </a:solidFill>
                      </a:endParaRPr>
                    </a:p>
                  </a:txBody>
                  <a:tcPr anchor="ctr"/>
                </a:tc>
                <a:tc>
                  <a:txBody>
                    <a:bodyPr/>
                    <a:lstStyle/>
                    <a:p>
                      <a:pPr algn="ctr"/>
                      <a:r>
                        <a:rPr lang="fr-FR" sz="1200" b="1" dirty="0">
                          <a:solidFill>
                            <a:srgbClr val="000066"/>
                          </a:solidFill>
                        </a:rPr>
                        <a:t>ZDV + 3TC</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TDF + FTC</a:t>
                      </a:r>
                      <a:r>
                        <a:rPr lang="fr-FR" sz="1200" b="1" baseline="0" dirty="0">
                          <a:solidFill>
                            <a:srgbClr val="000066"/>
                          </a:solidFill>
                        </a:rPr>
                        <a:t> ou </a:t>
                      </a:r>
                      <a:r>
                        <a:rPr lang="fr-FR" sz="1200" b="1" dirty="0">
                          <a:solidFill>
                            <a:srgbClr val="000066"/>
                          </a:solidFill>
                        </a:rPr>
                        <a:t>3TC</a:t>
                      </a:r>
                    </a:p>
                  </a:txBody>
                  <a:tcPr anchor="ctr"/>
                </a:tc>
                <a:extLst>
                  <a:ext uri="{0D108BD9-81ED-4DB2-BD59-A6C34878D82A}">
                    <a16:rowId xmlns:a16="http://schemas.microsoft.com/office/drawing/2014/main" val="10000"/>
                  </a:ext>
                </a:extLst>
              </a:tr>
              <a:tr h="457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2</a:t>
                      </a:r>
                      <a:r>
                        <a:rPr lang="fr-FR" sz="1200" b="1" baseline="30000" dirty="0">
                          <a:solidFill>
                            <a:srgbClr val="000066"/>
                          </a:solidFill>
                        </a:rPr>
                        <a:t>ème</a:t>
                      </a:r>
                      <a:r>
                        <a:rPr lang="fr-FR" sz="1200" b="1" dirty="0">
                          <a:solidFill>
                            <a:srgbClr val="000066"/>
                          </a:solidFill>
                        </a:rPr>
                        <a:t> ligne INTI</a:t>
                      </a:r>
                    </a:p>
                  </a:txBody>
                  <a:tcPr anchor="ctr"/>
                </a:tc>
                <a:tc>
                  <a:txBody>
                    <a:bodyPr/>
                    <a:lstStyle/>
                    <a:p>
                      <a:pPr algn="ctr"/>
                      <a:r>
                        <a:rPr lang="fr-FR" sz="1200" b="1" dirty="0">
                          <a:solidFill>
                            <a:srgbClr val="000066"/>
                          </a:solidFill>
                        </a:rPr>
                        <a:t>ZDV + 3TC</a:t>
                      </a:r>
                    </a:p>
                  </a:txBody>
                  <a:tcPr anchor="ctr"/>
                </a:tc>
                <a:tc>
                  <a:txBody>
                    <a:bodyPr/>
                    <a:lstStyle/>
                    <a:p>
                      <a:pPr algn="ctr"/>
                      <a:r>
                        <a:rPr lang="fr-FR" sz="1200" b="1" dirty="0">
                          <a:solidFill>
                            <a:srgbClr val="000066"/>
                          </a:solidFill>
                        </a:rPr>
                        <a:t>ZDV + 3TC</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TDF + FTC</a:t>
                      </a:r>
                      <a:r>
                        <a:rPr lang="fr-FR" sz="1200" b="1" baseline="0" dirty="0">
                          <a:solidFill>
                            <a:srgbClr val="000066"/>
                          </a:solidFill>
                        </a:rPr>
                        <a:t> ou </a:t>
                      </a:r>
                      <a:r>
                        <a:rPr lang="fr-FR" sz="1200" b="1" dirty="0">
                          <a:solidFill>
                            <a:srgbClr val="000066"/>
                          </a:solidFill>
                        </a:rPr>
                        <a:t>3TC</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TDF + FTC</a:t>
                      </a:r>
                      <a:r>
                        <a:rPr lang="fr-FR" sz="1200" b="1" baseline="0" dirty="0">
                          <a:solidFill>
                            <a:srgbClr val="000066"/>
                          </a:solidFill>
                        </a:rPr>
                        <a:t> ou </a:t>
                      </a:r>
                      <a:r>
                        <a:rPr lang="fr-FR" sz="1200" b="1" dirty="0">
                          <a:solidFill>
                            <a:srgbClr val="000066"/>
                          </a:solidFill>
                        </a:rPr>
                        <a:t>3TC</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TDF + FTC</a:t>
                      </a:r>
                      <a:r>
                        <a:rPr lang="fr-FR" sz="1200" b="1" baseline="0" dirty="0">
                          <a:solidFill>
                            <a:srgbClr val="000066"/>
                          </a:solidFill>
                        </a:rPr>
                        <a:t> ou </a:t>
                      </a:r>
                      <a:r>
                        <a:rPr lang="fr-FR" sz="1200" b="1" dirty="0">
                          <a:solidFill>
                            <a:srgbClr val="000066"/>
                          </a:solidFill>
                        </a:rPr>
                        <a:t>3TC</a:t>
                      </a:r>
                    </a:p>
                  </a:txBody>
                  <a:tcPr anchor="ctr"/>
                </a:tc>
                <a:extLst>
                  <a:ext uri="{0D108BD9-81ED-4DB2-BD59-A6C34878D82A}">
                    <a16:rowId xmlns:a16="http://schemas.microsoft.com/office/drawing/2014/main" val="10001"/>
                  </a:ext>
                </a:extLst>
              </a:tr>
            </a:tbl>
          </a:graphicData>
        </a:graphic>
      </p:graphicFrame>
      <p:sp>
        <p:nvSpPr>
          <p:cNvPr id="142"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Aboud</a:t>
            </a:r>
            <a:r>
              <a:rPr lang="en-GB" sz="1200" i="1" dirty="0">
                <a:solidFill>
                  <a:srgbClr val="0070C0"/>
                </a:solidFill>
              </a:rPr>
              <a:t> M, CROI 2018, Abs. 508</a:t>
            </a:r>
          </a:p>
        </p:txBody>
      </p:sp>
      <p:cxnSp>
        <p:nvCxnSpPr>
          <p:cNvPr id="3" name="Connecteur droit 2"/>
          <p:cNvCxnSpPr/>
          <p:nvPr/>
        </p:nvCxnSpPr>
        <p:spPr bwMode="auto">
          <a:xfrm flipV="1">
            <a:off x="3002330" y="4895787"/>
            <a:ext cx="0" cy="1114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8" name="Connecteur droit 57"/>
          <p:cNvCxnSpPr/>
          <p:nvPr/>
        </p:nvCxnSpPr>
        <p:spPr bwMode="auto">
          <a:xfrm flipV="1">
            <a:off x="4434890" y="4895787"/>
            <a:ext cx="0" cy="1114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9" name="Connecteur droit 58"/>
          <p:cNvCxnSpPr/>
          <p:nvPr/>
        </p:nvCxnSpPr>
        <p:spPr bwMode="auto">
          <a:xfrm flipV="1">
            <a:off x="1610410" y="4895787"/>
            <a:ext cx="0" cy="1114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0" name="Connecteur droit 59"/>
          <p:cNvCxnSpPr/>
          <p:nvPr/>
        </p:nvCxnSpPr>
        <p:spPr bwMode="auto">
          <a:xfrm flipV="1">
            <a:off x="5962905" y="4895787"/>
            <a:ext cx="0" cy="1114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1" name="Connecteur droit 60"/>
          <p:cNvCxnSpPr/>
          <p:nvPr/>
        </p:nvCxnSpPr>
        <p:spPr bwMode="auto">
          <a:xfrm flipV="1">
            <a:off x="7441185" y="4895787"/>
            <a:ext cx="0" cy="1114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2" name="Connecteur droit 61"/>
          <p:cNvCxnSpPr/>
          <p:nvPr/>
        </p:nvCxnSpPr>
        <p:spPr bwMode="auto">
          <a:xfrm flipV="1">
            <a:off x="9004891" y="4895787"/>
            <a:ext cx="0" cy="1114254"/>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nvGrpSpPr>
          <p:cNvPr id="2" name="Groupe 1">
            <a:extLst>
              <a:ext uri="{FF2B5EF4-FFF2-40B4-BE49-F238E27FC236}">
                <a16:creationId xmlns:a16="http://schemas.microsoft.com/office/drawing/2014/main" id="{3A2DBD17-D228-4389-8B94-D1CD45507CFB}"/>
              </a:ext>
            </a:extLst>
          </p:cNvPr>
          <p:cNvGrpSpPr/>
          <p:nvPr/>
        </p:nvGrpSpPr>
        <p:grpSpPr>
          <a:xfrm>
            <a:off x="548391" y="1648538"/>
            <a:ext cx="8496524" cy="3431915"/>
            <a:chOff x="548391" y="1648538"/>
            <a:chExt cx="8496524" cy="3431915"/>
          </a:xfrm>
        </p:grpSpPr>
        <p:sp>
          <p:nvSpPr>
            <p:cNvPr id="71" name="Rectangle 70">
              <a:extLst>
                <a:ext uri="{FF2B5EF4-FFF2-40B4-BE49-F238E27FC236}">
                  <a16:creationId xmlns:a16="http://schemas.microsoft.com/office/drawing/2014/main" id="{E529B4A9-5FCA-4844-87A3-9A69C18421A5}"/>
                </a:ext>
              </a:extLst>
            </p:cNvPr>
            <p:cNvSpPr/>
            <p:nvPr/>
          </p:nvSpPr>
          <p:spPr bwMode="auto">
            <a:xfrm>
              <a:off x="4883769" y="1715971"/>
              <a:ext cx="180000" cy="180000"/>
            </a:xfrm>
            <a:prstGeom prst="rect">
              <a:avLst/>
            </a:prstGeom>
            <a:solidFill>
              <a:srgbClr val="7575D1"/>
            </a:solidFill>
            <a:ln w="9525" cap="flat" cmpd="sng" algn="ctr">
              <a:solidFill>
                <a:srgbClr val="7575D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72" name="Rectangle 71">
              <a:extLst>
                <a:ext uri="{FF2B5EF4-FFF2-40B4-BE49-F238E27FC236}">
                  <a16:creationId xmlns:a16="http://schemas.microsoft.com/office/drawing/2014/main" id="{498705BD-AAE9-4A40-A9AF-4C38D0FF44EC}"/>
                </a:ext>
              </a:extLst>
            </p:cNvPr>
            <p:cNvSpPr/>
            <p:nvPr/>
          </p:nvSpPr>
          <p:spPr bwMode="auto">
            <a:xfrm>
              <a:off x="2869771" y="1715971"/>
              <a:ext cx="180000" cy="180000"/>
            </a:xfrm>
            <a:prstGeom prst="rect">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73" name="ZoneTexte 72">
              <a:extLst>
                <a:ext uri="{FF2B5EF4-FFF2-40B4-BE49-F238E27FC236}">
                  <a16:creationId xmlns:a16="http://schemas.microsoft.com/office/drawing/2014/main" id="{AA4411B1-391E-4D30-B067-52AB24DF38F1}"/>
                </a:ext>
              </a:extLst>
            </p:cNvPr>
            <p:cNvSpPr txBox="1"/>
            <p:nvPr/>
          </p:nvSpPr>
          <p:spPr>
            <a:xfrm>
              <a:off x="5128211" y="1648538"/>
              <a:ext cx="1183337" cy="276999"/>
            </a:xfrm>
            <a:prstGeom prst="rect">
              <a:avLst/>
            </a:prstGeom>
            <a:noFill/>
          </p:spPr>
          <p:txBody>
            <a:bodyPr wrap="none" rtlCol="0">
              <a:spAutoFit/>
            </a:bodyPr>
            <a:lstStyle/>
            <a:p>
              <a:r>
                <a:rPr lang="fr-FR" sz="1200" b="1" dirty="0"/>
                <a:t>LPV/r + 2 INTI</a:t>
              </a:r>
            </a:p>
          </p:txBody>
        </p:sp>
        <p:sp>
          <p:nvSpPr>
            <p:cNvPr id="74" name="ZoneTexte 73">
              <a:extLst>
                <a:ext uri="{FF2B5EF4-FFF2-40B4-BE49-F238E27FC236}">
                  <a16:creationId xmlns:a16="http://schemas.microsoft.com/office/drawing/2014/main" id="{202C7484-26E3-4DDF-9FC6-ADD14013F82C}"/>
                </a:ext>
              </a:extLst>
            </p:cNvPr>
            <p:cNvSpPr txBox="1"/>
            <p:nvPr/>
          </p:nvSpPr>
          <p:spPr>
            <a:xfrm>
              <a:off x="3017570" y="1648538"/>
              <a:ext cx="1106393" cy="276999"/>
            </a:xfrm>
            <a:prstGeom prst="rect">
              <a:avLst/>
            </a:prstGeom>
            <a:noFill/>
          </p:spPr>
          <p:txBody>
            <a:bodyPr wrap="none" rtlCol="0">
              <a:spAutoFit/>
            </a:bodyPr>
            <a:lstStyle/>
            <a:p>
              <a:r>
                <a:rPr lang="fr-FR" sz="1200" b="1" dirty="0"/>
                <a:t>DTG + 2 INTI</a:t>
              </a:r>
            </a:p>
          </p:txBody>
        </p:sp>
        <p:sp>
          <p:nvSpPr>
            <p:cNvPr id="77" name="Rectangle 63">
              <a:extLst>
                <a:ext uri="{FF2B5EF4-FFF2-40B4-BE49-F238E27FC236}">
                  <a16:creationId xmlns:a16="http://schemas.microsoft.com/office/drawing/2014/main" id="{E3F1B19F-A49B-48AC-8DE5-F0414AF28814}"/>
                </a:ext>
              </a:extLst>
            </p:cNvPr>
            <p:cNvSpPr>
              <a:spLocks noChangeArrowheads="1"/>
            </p:cNvSpPr>
            <p:nvPr/>
          </p:nvSpPr>
          <p:spPr bwMode="auto">
            <a:xfrm>
              <a:off x="1928363" y="2215017"/>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87</a:t>
              </a:r>
              <a:endParaRPr lang="fr-FR" sz="1400" dirty="0">
                <a:latin typeface="+mn-lt"/>
              </a:endParaRPr>
            </a:p>
          </p:txBody>
        </p:sp>
        <p:sp>
          <p:nvSpPr>
            <p:cNvPr id="80" name="Line 52">
              <a:extLst>
                <a:ext uri="{FF2B5EF4-FFF2-40B4-BE49-F238E27FC236}">
                  <a16:creationId xmlns:a16="http://schemas.microsoft.com/office/drawing/2014/main" id="{7B32E1B1-B405-4453-9F35-3F5E2810DDE2}"/>
                </a:ext>
              </a:extLst>
            </p:cNvPr>
            <p:cNvSpPr>
              <a:spLocks noChangeShapeType="1"/>
            </p:cNvSpPr>
            <p:nvPr/>
          </p:nvSpPr>
          <p:spPr bwMode="auto">
            <a:xfrm>
              <a:off x="980916" y="2124981"/>
              <a:ext cx="0" cy="2889923"/>
            </a:xfrm>
            <a:prstGeom prst="line">
              <a:avLst/>
            </a:prstGeom>
            <a:noFill/>
            <a:ln w="9525">
              <a:solidFill>
                <a:schemeClr val="tx1"/>
              </a:solidFill>
              <a:round/>
              <a:headEnd/>
              <a:tailEnd/>
            </a:ln>
          </p:spPr>
          <p:txBody>
            <a:bodyPr/>
            <a:lstStyle/>
            <a:p>
              <a:endParaRPr lang="fr-FR" sz="1200">
                <a:latin typeface="+mn-lt"/>
              </a:endParaRPr>
            </a:p>
          </p:txBody>
        </p:sp>
        <p:sp>
          <p:nvSpPr>
            <p:cNvPr id="81" name="Rectangle 76">
              <a:extLst>
                <a:ext uri="{FF2B5EF4-FFF2-40B4-BE49-F238E27FC236}">
                  <a16:creationId xmlns:a16="http://schemas.microsoft.com/office/drawing/2014/main" id="{7D388533-02CC-484E-B4F5-342A5B93429E}"/>
                </a:ext>
              </a:extLst>
            </p:cNvPr>
            <p:cNvSpPr>
              <a:spLocks noChangeArrowheads="1"/>
            </p:cNvSpPr>
            <p:nvPr/>
          </p:nvSpPr>
          <p:spPr bwMode="auto">
            <a:xfrm>
              <a:off x="570096" y="2035968"/>
              <a:ext cx="254878" cy="184666"/>
            </a:xfrm>
            <a:prstGeom prst="rect">
              <a:avLst/>
            </a:prstGeom>
            <a:noFill/>
            <a:ln w="9525">
              <a:noFill/>
              <a:miter lim="800000"/>
              <a:headEnd/>
              <a:tailEnd/>
            </a:ln>
          </p:spPr>
          <p:txBody>
            <a:bodyPr wrap="none" lIns="0" tIns="0" rIns="0" bIns="0">
              <a:spAutoFit/>
            </a:bodyPr>
            <a:lstStyle/>
            <a:p>
              <a:pPr algn="r"/>
              <a:r>
                <a:rPr lang="fr-FR" sz="1200" dirty="0">
                  <a:latin typeface="+mn-lt"/>
                  <a:ea typeface="ＭＳ Ｐゴシック" pitchFamily="34" charset="-128"/>
                </a:rPr>
                <a:t>100</a:t>
              </a:r>
            </a:p>
          </p:txBody>
        </p:sp>
        <p:sp>
          <p:nvSpPr>
            <p:cNvPr id="83" name="Rectangle 76">
              <a:extLst>
                <a:ext uri="{FF2B5EF4-FFF2-40B4-BE49-F238E27FC236}">
                  <a16:creationId xmlns:a16="http://schemas.microsoft.com/office/drawing/2014/main" id="{899CE014-F3E1-4F41-AD8A-F017FB030D2E}"/>
                </a:ext>
              </a:extLst>
            </p:cNvPr>
            <p:cNvSpPr>
              <a:spLocks noChangeArrowheads="1"/>
            </p:cNvSpPr>
            <p:nvPr/>
          </p:nvSpPr>
          <p:spPr bwMode="auto">
            <a:xfrm>
              <a:off x="655056" y="2607932"/>
              <a:ext cx="169918" cy="184666"/>
            </a:xfrm>
            <a:prstGeom prst="rect">
              <a:avLst/>
            </a:prstGeom>
            <a:noFill/>
            <a:ln w="9525">
              <a:noFill/>
              <a:miter lim="800000"/>
              <a:headEnd/>
              <a:tailEnd/>
            </a:ln>
          </p:spPr>
          <p:txBody>
            <a:bodyPr wrap="none" lIns="0" tIns="0" rIns="0" bIns="0">
              <a:spAutoFit/>
            </a:bodyPr>
            <a:lstStyle/>
            <a:p>
              <a:pPr algn="r"/>
              <a:r>
                <a:rPr lang="fr-FR" sz="1200" dirty="0">
                  <a:latin typeface="+mn-lt"/>
                  <a:ea typeface="ＭＳ Ｐゴシック" pitchFamily="34" charset="-128"/>
                </a:rPr>
                <a:t>80</a:t>
              </a:r>
            </a:p>
          </p:txBody>
        </p:sp>
        <p:sp>
          <p:nvSpPr>
            <p:cNvPr id="85" name="Rectangle 76">
              <a:extLst>
                <a:ext uri="{FF2B5EF4-FFF2-40B4-BE49-F238E27FC236}">
                  <a16:creationId xmlns:a16="http://schemas.microsoft.com/office/drawing/2014/main" id="{6FF46D8A-71CA-4284-960D-CBA9F31A5AE2}"/>
                </a:ext>
              </a:extLst>
            </p:cNvPr>
            <p:cNvSpPr>
              <a:spLocks noChangeArrowheads="1"/>
            </p:cNvSpPr>
            <p:nvPr/>
          </p:nvSpPr>
          <p:spPr bwMode="auto">
            <a:xfrm>
              <a:off x="655055" y="3179896"/>
              <a:ext cx="169918" cy="184666"/>
            </a:xfrm>
            <a:prstGeom prst="rect">
              <a:avLst/>
            </a:prstGeom>
            <a:noFill/>
            <a:ln w="9525">
              <a:noFill/>
              <a:miter lim="800000"/>
              <a:headEnd/>
              <a:tailEnd/>
            </a:ln>
          </p:spPr>
          <p:txBody>
            <a:bodyPr wrap="none" lIns="0" tIns="0" rIns="0" bIns="0">
              <a:spAutoFit/>
            </a:bodyPr>
            <a:lstStyle/>
            <a:p>
              <a:pPr algn="r"/>
              <a:r>
                <a:rPr lang="fr-FR" sz="1200" dirty="0">
                  <a:latin typeface="+mn-lt"/>
                  <a:ea typeface="ＭＳ Ｐゴシック" pitchFamily="34" charset="-128"/>
                </a:rPr>
                <a:t>60</a:t>
              </a:r>
            </a:p>
          </p:txBody>
        </p:sp>
        <p:sp>
          <p:nvSpPr>
            <p:cNvPr id="87" name="Rectangle 76">
              <a:extLst>
                <a:ext uri="{FF2B5EF4-FFF2-40B4-BE49-F238E27FC236}">
                  <a16:creationId xmlns:a16="http://schemas.microsoft.com/office/drawing/2014/main" id="{2B9EB6B8-CA21-4372-ADA2-03C79512A8EF}"/>
                </a:ext>
              </a:extLst>
            </p:cNvPr>
            <p:cNvSpPr>
              <a:spLocks noChangeArrowheads="1"/>
            </p:cNvSpPr>
            <p:nvPr/>
          </p:nvSpPr>
          <p:spPr bwMode="auto">
            <a:xfrm>
              <a:off x="655056" y="3751860"/>
              <a:ext cx="169918" cy="184666"/>
            </a:xfrm>
            <a:prstGeom prst="rect">
              <a:avLst/>
            </a:prstGeom>
            <a:noFill/>
            <a:ln w="9525">
              <a:noFill/>
              <a:miter lim="800000"/>
              <a:headEnd/>
              <a:tailEnd/>
            </a:ln>
          </p:spPr>
          <p:txBody>
            <a:bodyPr wrap="none" lIns="0" tIns="0" rIns="0" bIns="0">
              <a:spAutoFit/>
            </a:bodyPr>
            <a:lstStyle/>
            <a:p>
              <a:pPr algn="r"/>
              <a:r>
                <a:rPr lang="fr-FR" sz="1200" dirty="0">
                  <a:latin typeface="+mn-lt"/>
                  <a:ea typeface="ＭＳ Ｐゴシック" pitchFamily="34" charset="-128"/>
                </a:rPr>
                <a:t>40</a:t>
              </a:r>
            </a:p>
          </p:txBody>
        </p:sp>
        <p:sp>
          <p:nvSpPr>
            <p:cNvPr id="89" name="Rectangle 76">
              <a:extLst>
                <a:ext uri="{FF2B5EF4-FFF2-40B4-BE49-F238E27FC236}">
                  <a16:creationId xmlns:a16="http://schemas.microsoft.com/office/drawing/2014/main" id="{6771A4A5-0FD5-4227-9840-560FCB369B5F}"/>
                </a:ext>
              </a:extLst>
            </p:cNvPr>
            <p:cNvSpPr>
              <a:spLocks noChangeArrowheads="1"/>
            </p:cNvSpPr>
            <p:nvPr/>
          </p:nvSpPr>
          <p:spPr bwMode="auto">
            <a:xfrm>
              <a:off x="655056" y="4323824"/>
              <a:ext cx="169918" cy="184666"/>
            </a:xfrm>
            <a:prstGeom prst="rect">
              <a:avLst/>
            </a:prstGeom>
            <a:noFill/>
            <a:ln w="9525">
              <a:noFill/>
              <a:miter lim="800000"/>
              <a:headEnd/>
              <a:tailEnd/>
            </a:ln>
          </p:spPr>
          <p:txBody>
            <a:bodyPr wrap="none" lIns="0" tIns="0" rIns="0" bIns="0">
              <a:spAutoFit/>
            </a:bodyPr>
            <a:lstStyle/>
            <a:p>
              <a:pPr algn="r"/>
              <a:r>
                <a:rPr lang="fr-FR" sz="1200" dirty="0">
                  <a:latin typeface="+mn-lt"/>
                  <a:ea typeface="ＭＳ Ｐゴシック" pitchFamily="34" charset="-128"/>
                </a:rPr>
                <a:t>20</a:t>
              </a:r>
            </a:p>
          </p:txBody>
        </p:sp>
        <p:sp>
          <p:nvSpPr>
            <p:cNvPr id="91" name="Rectangle 76">
              <a:extLst>
                <a:ext uri="{FF2B5EF4-FFF2-40B4-BE49-F238E27FC236}">
                  <a16:creationId xmlns:a16="http://schemas.microsoft.com/office/drawing/2014/main" id="{2AA9C508-BAAC-41B9-B5CA-FAF3ECE862C3}"/>
                </a:ext>
              </a:extLst>
            </p:cNvPr>
            <p:cNvSpPr>
              <a:spLocks noChangeArrowheads="1"/>
            </p:cNvSpPr>
            <p:nvPr/>
          </p:nvSpPr>
          <p:spPr bwMode="auto">
            <a:xfrm>
              <a:off x="740015" y="4895787"/>
              <a:ext cx="84960" cy="184666"/>
            </a:xfrm>
            <a:prstGeom prst="rect">
              <a:avLst/>
            </a:prstGeom>
            <a:noFill/>
            <a:ln w="9525">
              <a:noFill/>
              <a:miter lim="800000"/>
              <a:headEnd/>
              <a:tailEnd/>
            </a:ln>
          </p:spPr>
          <p:txBody>
            <a:bodyPr wrap="none" lIns="0" tIns="0" rIns="0" bIns="0">
              <a:spAutoFit/>
            </a:bodyPr>
            <a:lstStyle/>
            <a:p>
              <a:pPr algn="r"/>
              <a:r>
                <a:rPr lang="fr-FR" sz="1200" dirty="0">
                  <a:latin typeface="+mn-lt"/>
                  <a:ea typeface="ＭＳ Ｐゴシック" pitchFamily="34" charset="-128"/>
                </a:rPr>
                <a:t>0</a:t>
              </a:r>
            </a:p>
          </p:txBody>
        </p:sp>
        <p:sp>
          <p:nvSpPr>
            <p:cNvPr id="78" name="Rectangle 77">
              <a:extLst>
                <a:ext uri="{FF2B5EF4-FFF2-40B4-BE49-F238E27FC236}">
                  <a16:creationId xmlns:a16="http://schemas.microsoft.com/office/drawing/2014/main" id="{8A495D96-59D9-4923-9E41-26C8D949A69C}"/>
                </a:ext>
              </a:extLst>
            </p:cNvPr>
            <p:cNvSpPr/>
            <p:nvPr/>
          </p:nvSpPr>
          <p:spPr bwMode="auto">
            <a:xfrm>
              <a:off x="2343610" y="3028167"/>
              <a:ext cx="587995" cy="1980682"/>
            </a:xfrm>
            <a:prstGeom prst="rect">
              <a:avLst/>
            </a:prstGeom>
            <a:solidFill>
              <a:srgbClr val="7575D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79" name="Rectangle 78">
              <a:extLst>
                <a:ext uri="{FF2B5EF4-FFF2-40B4-BE49-F238E27FC236}">
                  <a16:creationId xmlns:a16="http://schemas.microsoft.com/office/drawing/2014/main" id="{5881BA35-806C-4935-ABAD-2F2C47E2DD2A}"/>
                </a:ext>
              </a:extLst>
            </p:cNvPr>
            <p:cNvSpPr/>
            <p:nvPr/>
          </p:nvSpPr>
          <p:spPr bwMode="auto">
            <a:xfrm>
              <a:off x="1745648" y="2439402"/>
              <a:ext cx="587995" cy="2569447"/>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dirty="0">
                <a:ln>
                  <a:noFill/>
                </a:ln>
                <a:effectLst/>
                <a:latin typeface="+mn-lt"/>
              </a:endParaRPr>
            </a:p>
          </p:txBody>
        </p:sp>
        <p:grpSp>
          <p:nvGrpSpPr>
            <p:cNvPr id="7" name="Groupe 6"/>
            <p:cNvGrpSpPr/>
            <p:nvPr/>
          </p:nvGrpSpPr>
          <p:grpSpPr>
            <a:xfrm>
              <a:off x="886650" y="2145932"/>
              <a:ext cx="94268" cy="2863628"/>
              <a:chOff x="741722" y="2855544"/>
              <a:chExt cx="141216" cy="2863628"/>
            </a:xfrm>
          </p:grpSpPr>
          <p:sp>
            <p:nvSpPr>
              <p:cNvPr id="82" name="Line 52">
                <a:extLst>
                  <a:ext uri="{FF2B5EF4-FFF2-40B4-BE49-F238E27FC236}">
                    <a16:creationId xmlns:a16="http://schemas.microsoft.com/office/drawing/2014/main" id="{B3C2CB3B-A17C-4064-BC67-83338DEC390B}"/>
                  </a:ext>
                </a:extLst>
              </p:cNvPr>
              <p:cNvSpPr>
                <a:spLocks noChangeShapeType="1"/>
              </p:cNvSpPr>
              <p:nvPr/>
            </p:nvSpPr>
            <p:spPr bwMode="auto">
              <a:xfrm flipH="1" flipV="1">
                <a:off x="741722" y="2855544"/>
                <a:ext cx="141216" cy="0"/>
              </a:xfrm>
              <a:prstGeom prst="line">
                <a:avLst/>
              </a:prstGeom>
              <a:noFill/>
              <a:ln w="9525">
                <a:solidFill>
                  <a:schemeClr val="tx1"/>
                </a:solidFill>
                <a:round/>
                <a:headEnd/>
                <a:tailEnd/>
              </a:ln>
            </p:spPr>
            <p:txBody>
              <a:bodyPr/>
              <a:lstStyle/>
              <a:p>
                <a:endParaRPr lang="fr-FR" sz="1200">
                  <a:latin typeface="+mn-lt"/>
                </a:endParaRPr>
              </a:p>
            </p:txBody>
          </p:sp>
          <p:sp>
            <p:nvSpPr>
              <p:cNvPr id="84" name="Line 52">
                <a:extLst>
                  <a:ext uri="{FF2B5EF4-FFF2-40B4-BE49-F238E27FC236}">
                    <a16:creationId xmlns:a16="http://schemas.microsoft.com/office/drawing/2014/main" id="{FAB876E7-5AB4-47CA-A6FC-1418CA7C8972}"/>
                  </a:ext>
                </a:extLst>
              </p:cNvPr>
              <p:cNvSpPr>
                <a:spLocks noChangeShapeType="1"/>
              </p:cNvSpPr>
              <p:nvPr/>
            </p:nvSpPr>
            <p:spPr bwMode="auto">
              <a:xfrm flipH="1" flipV="1">
                <a:off x="741722" y="3435635"/>
                <a:ext cx="141216" cy="0"/>
              </a:xfrm>
              <a:prstGeom prst="line">
                <a:avLst/>
              </a:prstGeom>
              <a:noFill/>
              <a:ln w="9525">
                <a:solidFill>
                  <a:schemeClr val="tx1"/>
                </a:solidFill>
                <a:round/>
                <a:headEnd/>
                <a:tailEnd/>
              </a:ln>
            </p:spPr>
            <p:txBody>
              <a:bodyPr/>
              <a:lstStyle/>
              <a:p>
                <a:endParaRPr lang="fr-FR" sz="1200">
                  <a:latin typeface="+mn-lt"/>
                </a:endParaRPr>
              </a:p>
            </p:txBody>
          </p:sp>
          <p:sp>
            <p:nvSpPr>
              <p:cNvPr id="86" name="Line 52">
                <a:extLst>
                  <a:ext uri="{FF2B5EF4-FFF2-40B4-BE49-F238E27FC236}">
                    <a16:creationId xmlns:a16="http://schemas.microsoft.com/office/drawing/2014/main" id="{862EF5C7-7466-4F1C-9CA1-8F2A40C8D708}"/>
                  </a:ext>
                </a:extLst>
              </p:cNvPr>
              <p:cNvSpPr>
                <a:spLocks noChangeShapeType="1"/>
              </p:cNvSpPr>
              <p:nvPr/>
            </p:nvSpPr>
            <p:spPr bwMode="auto">
              <a:xfrm flipH="1" flipV="1">
                <a:off x="741722" y="4001269"/>
                <a:ext cx="141216" cy="0"/>
              </a:xfrm>
              <a:prstGeom prst="line">
                <a:avLst/>
              </a:prstGeom>
              <a:noFill/>
              <a:ln w="9525">
                <a:solidFill>
                  <a:schemeClr val="tx1"/>
                </a:solidFill>
                <a:round/>
                <a:headEnd/>
                <a:tailEnd/>
              </a:ln>
            </p:spPr>
            <p:txBody>
              <a:bodyPr/>
              <a:lstStyle/>
              <a:p>
                <a:endParaRPr lang="fr-FR" sz="1200">
                  <a:latin typeface="+mn-lt"/>
                </a:endParaRPr>
              </a:p>
            </p:txBody>
          </p:sp>
          <p:sp>
            <p:nvSpPr>
              <p:cNvPr id="88" name="Line 52">
                <a:extLst>
                  <a:ext uri="{FF2B5EF4-FFF2-40B4-BE49-F238E27FC236}">
                    <a16:creationId xmlns:a16="http://schemas.microsoft.com/office/drawing/2014/main" id="{1FA84B79-31D0-4FC7-8D9C-F58F8BF065E7}"/>
                  </a:ext>
                </a:extLst>
              </p:cNvPr>
              <p:cNvSpPr>
                <a:spLocks noChangeShapeType="1"/>
              </p:cNvSpPr>
              <p:nvPr/>
            </p:nvSpPr>
            <p:spPr bwMode="auto">
              <a:xfrm flipH="1" flipV="1">
                <a:off x="741722" y="4566902"/>
                <a:ext cx="141216" cy="0"/>
              </a:xfrm>
              <a:prstGeom prst="line">
                <a:avLst/>
              </a:prstGeom>
              <a:noFill/>
              <a:ln w="9525">
                <a:solidFill>
                  <a:schemeClr val="tx1"/>
                </a:solidFill>
                <a:round/>
                <a:headEnd/>
                <a:tailEnd/>
              </a:ln>
            </p:spPr>
            <p:txBody>
              <a:bodyPr/>
              <a:lstStyle/>
              <a:p>
                <a:endParaRPr lang="fr-FR" sz="1200">
                  <a:latin typeface="+mn-lt"/>
                </a:endParaRPr>
              </a:p>
            </p:txBody>
          </p:sp>
          <p:sp>
            <p:nvSpPr>
              <p:cNvPr id="90" name="Line 52">
                <a:extLst>
                  <a:ext uri="{FF2B5EF4-FFF2-40B4-BE49-F238E27FC236}">
                    <a16:creationId xmlns:a16="http://schemas.microsoft.com/office/drawing/2014/main" id="{4CAA53AE-27EF-4108-96F0-4A826F527659}"/>
                  </a:ext>
                </a:extLst>
              </p:cNvPr>
              <p:cNvSpPr>
                <a:spLocks noChangeShapeType="1"/>
              </p:cNvSpPr>
              <p:nvPr/>
            </p:nvSpPr>
            <p:spPr bwMode="auto">
              <a:xfrm flipH="1" flipV="1">
                <a:off x="741722" y="5145745"/>
                <a:ext cx="141216" cy="0"/>
              </a:xfrm>
              <a:prstGeom prst="line">
                <a:avLst/>
              </a:prstGeom>
              <a:noFill/>
              <a:ln w="9525">
                <a:solidFill>
                  <a:schemeClr val="tx1"/>
                </a:solidFill>
                <a:round/>
                <a:headEnd/>
                <a:tailEnd/>
              </a:ln>
            </p:spPr>
            <p:txBody>
              <a:bodyPr/>
              <a:lstStyle/>
              <a:p>
                <a:endParaRPr lang="fr-FR" sz="1200">
                  <a:latin typeface="+mn-lt"/>
                </a:endParaRPr>
              </a:p>
            </p:txBody>
          </p:sp>
          <p:sp>
            <p:nvSpPr>
              <p:cNvPr id="92" name="Line 52">
                <a:extLst>
                  <a:ext uri="{FF2B5EF4-FFF2-40B4-BE49-F238E27FC236}">
                    <a16:creationId xmlns:a16="http://schemas.microsoft.com/office/drawing/2014/main" id="{5D78AEFF-3179-4F63-9550-46E52D989DB3}"/>
                  </a:ext>
                </a:extLst>
              </p:cNvPr>
              <p:cNvSpPr>
                <a:spLocks noChangeShapeType="1"/>
              </p:cNvSpPr>
              <p:nvPr/>
            </p:nvSpPr>
            <p:spPr bwMode="auto">
              <a:xfrm flipH="1" flipV="1">
                <a:off x="741722" y="5719172"/>
                <a:ext cx="141216" cy="0"/>
              </a:xfrm>
              <a:prstGeom prst="line">
                <a:avLst/>
              </a:prstGeom>
              <a:noFill/>
              <a:ln w="9525">
                <a:solidFill>
                  <a:schemeClr val="tx1"/>
                </a:solidFill>
                <a:round/>
                <a:headEnd/>
                <a:tailEnd/>
              </a:ln>
            </p:spPr>
            <p:txBody>
              <a:bodyPr/>
              <a:lstStyle/>
              <a:p>
                <a:endParaRPr lang="fr-FR" sz="1200">
                  <a:latin typeface="+mn-lt"/>
                </a:endParaRPr>
              </a:p>
            </p:txBody>
          </p:sp>
        </p:grpSp>
        <p:sp>
          <p:nvSpPr>
            <p:cNvPr id="93" name="Rectangle 92">
              <a:extLst>
                <a:ext uri="{FF2B5EF4-FFF2-40B4-BE49-F238E27FC236}">
                  <a16:creationId xmlns:a16="http://schemas.microsoft.com/office/drawing/2014/main" id="{8A495D96-59D9-4923-9E41-26C8D949A69C}"/>
                </a:ext>
              </a:extLst>
            </p:cNvPr>
            <p:cNvSpPr/>
            <p:nvPr/>
          </p:nvSpPr>
          <p:spPr bwMode="auto">
            <a:xfrm>
              <a:off x="3684184" y="3676848"/>
              <a:ext cx="587995" cy="1332000"/>
            </a:xfrm>
            <a:prstGeom prst="rect">
              <a:avLst/>
            </a:prstGeom>
            <a:solidFill>
              <a:srgbClr val="7575D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94" name="Rectangle 93">
              <a:extLst>
                <a:ext uri="{FF2B5EF4-FFF2-40B4-BE49-F238E27FC236}">
                  <a16:creationId xmlns:a16="http://schemas.microsoft.com/office/drawing/2014/main" id="{5881BA35-806C-4935-ABAD-2F2C47E2DD2A}"/>
                </a:ext>
              </a:extLst>
            </p:cNvPr>
            <p:cNvSpPr/>
            <p:nvPr/>
          </p:nvSpPr>
          <p:spPr bwMode="auto">
            <a:xfrm>
              <a:off x="3075035" y="3548045"/>
              <a:ext cx="587995" cy="1460803"/>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95" name="Rectangle 63">
              <a:extLst>
                <a:ext uri="{FF2B5EF4-FFF2-40B4-BE49-F238E27FC236}">
                  <a16:creationId xmlns:a16="http://schemas.microsoft.com/office/drawing/2014/main" id="{E3F1B19F-A49B-48AC-8DE5-F0414AF28814}"/>
                </a:ext>
              </a:extLst>
            </p:cNvPr>
            <p:cNvSpPr>
              <a:spLocks noChangeArrowheads="1"/>
            </p:cNvSpPr>
            <p:nvPr/>
          </p:nvSpPr>
          <p:spPr bwMode="auto">
            <a:xfrm>
              <a:off x="2538958" y="2806137"/>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71</a:t>
              </a:r>
              <a:endParaRPr lang="fr-FR" sz="1400" dirty="0">
                <a:latin typeface="+mn-lt"/>
              </a:endParaRPr>
            </a:p>
          </p:txBody>
        </p:sp>
        <p:sp>
          <p:nvSpPr>
            <p:cNvPr id="96" name="Rectangle 63">
              <a:extLst>
                <a:ext uri="{FF2B5EF4-FFF2-40B4-BE49-F238E27FC236}">
                  <a16:creationId xmlns:a16="http://schemas.microsoft.com/office/drawing/2014/main" id="{E3F1B19F-A49B-48AC-8DE5-F0414AF28814}"/>
                </a:ext>
              </a:extLst>
            </p:cNvPr>
            <p:cNvSpPr>
              <a:spLocks noChangeArrowheads="1"/>
            </p:cNvSpPr>
            <p:nvPr/>
          </p:nvSpPr>
          <p:spPr bwMode="auto">
            <a:xfrm>
              <a:off x="3270237" y="3319801"/>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50</a:t>
              </a:r>
              <a:endParaRPr lang="fr-FR" sz="1400" dirty="0">
                <a:latin typeface="+mn-lt"/>
              </a:endParaRPr>
            </a:p>
          </p:txBody>
        </p:sp>
        <p:sp>
          <p:nvSpPr>
            <p:cNvPr id="97" name="Rectangle 63">
              <a:extLst>
                <a:ext uri="{FF2B5EF4-FFF2-40B4-BE49-F238E27FC236}">
                  <a16:creationId xmlns:a16="http://schemas.microsoft.com/office/drawing/2014/main" id="{E3F1B19F-A49B-48AC-8DE5-F0414AF28814}"/>
                </a:ext>
              </a:extLst>
            </p:cNvPr>
            <p:cNvSpPr>
              <a:spLocks noChangeArrowheads="1"/>
            </p:cNvSpPr>
            <p:nvPr/>
          </p:nvSpPr>
          <p:spPr bwMode="auto">
            <a:xfrm>
              <a:off x="3899089" y="3457155"/>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46</a:t>
              </a:r>
              <a:endParaRPr lang="fr-FR" sz="1400" dirty="0">
                <a:latin typeface="+mn-lt"/>
              </a:endParaRPr>
            </a:p>
          </p:txBody>
        </p:sp>
        <p:sp>
          <p:nvSpPr>
            <p:cNvPr id="102" name="Line 52">
              <a:extLst>
                <a:ext uri="{FF2B5EF4-FFF2-40B4-BE49-F238E27FC236}">
                  <a16:creationId xmlns:a16="http://schemas.microsoft.com/office/drawing/2014/main" id="{918F92A5-0A8C-47CC-8360-6401C99B3601}"/>
                </a:ext>
              </a:extLst>
            </p:cNvPr>
            <p:cNvSpPr>
              <a:spLocks noChangeShapeType="1"/>
            </p:cNvSpPr>
            <p:nvPr/>
          </p:nvSpPr>
          <p:spPr bwMode="auto">
            <a:xfrm flipH="1" flipV="1">
              <a:off x="980915" y="5010209"/>
              <a:ext cx="8064000" cy="0"/>
            </a:xfrm>
            <a:prstGeom prst="line">
              <a:avLst/>
            </a:prstGeom>
            <a:noFill/>
            <a:ln w="9525">
              <a:solidFill>
                <a:schemeClr val="tx1"/>
              </a:solidFill>
              <a:round/>
              <a:headEnd/>
              <a:tailEnd/>
            </a:ln>
          </p:spPr>
          <p:txBody>
            <a:bodyPr/>
            <a:lstStyle/>
            <a:p>
              <a:endParaRPr lang="fr-FR" sz="1200">
                <a:latin typeface="+mn-lt"/>
              </a:endParaRPr>
            </a:p>
          </p:txBody>
        </p:sp>
        <p:sp>
          <p:nvSpPr>
            <p:cNvPr id="6" name="Rectangle 5"/>
            <p:cNvSpPr/>
            <p:nvPr/>
          </p:nvSpPr>
          <p:spPr>
            <a:xfrm>
              <a:off x="1827196" y="4726142"/>
              <a:ext cx="431080" cy="276999"/>
            </a:xfrm>
            <a:prstGeom prst="rect">
              <a:avLst/>
            </a:prstGeom>
          </p:spPr>
          <p:txBody>
            <a:bodyPr wrap="none">
              <a:spAutoFit/>
            </a:bodyPr>
            <a:lstStyle/>
            <a:p>
              <a:r>
                <a:rPr lang="fr-FR" sz="1200" b="1" dirty="0">
                  <a:solidFill>
                    <a:schemeClr val="bg1"/>
                  </a:solidFill>
                </a:rPr>
                <a:t>115</a:t>
              </a:r>
            </a:p>
          </p:txBody>
        </p:sp>
        <p:sp>
          <p:nvSpPr>
            <p:cNvPr id="68" name="Rectangle 67"/>
            <p:cNvSpPr/>
            <p:nvPr/>
          </p:nvSpPr>
          <p:spPr>
            <a:xfrm>
              <a:off x="2435297" y="4726142"/>
              <a:ext cx="439544" cy="276999"/>
            </a:xfrm>
            <a:prstGeom prst="rect">
              <a:avLst/>
            </a:prstGeom>
          </p:spPr>
          <p:txBody>
            <a:bodyPr wrap="none">
              <a:spAutoFit/>
            </a:bodyPr>
            <a:lstStyle/>
            <a:p>
              <a:r>
                <a:rPr lang="fr-FR" sz="1200" b="1" dirty="0">
                  <a:solidFill>
                    <a:schemeClr val="bg1"/>
                  </a:solidFill>
                </a:rPr>
                <a:t>102</a:t>
              </a:r>
            </a:p>
          </p:txBody>
        </p:sp>
        <p:sp>
          <p:nvSpPr>
            <p:cNvPr id="75" name="Rectangle 74"/>
            <p:cNvSpPr/>
            <p:nvPr/>
          </p:nvSpPr>
          <p:spPr>
            <a:xfrm>
              <a:off x="3185989" y="4726142"/>
              <a:ext cx="354584" cy="276999"/>
            </a:xfrm>
            <a:prstGeom prst="rect">
              <a:avLst/>
            </a:prstGeom>
          </p:spPr>
          <p:txBody>
            <a:bodyPr wrap="none">
              <a:spAutoFit/>
            </a:bodyPr>
            <a:lstStyle/>
            <a:p>
              <a:r>
                <a:rPr lang="fr-FR" sz="1200" b="1" dirty="0">
                  <a:solidFill>
                    <a:schemeClr val="bg1"/>
                  </a:solidFill>
                </a:rPr>
                <a:t>10</a:t>
              </a:r>
            </a:p>
          </p:txBody>
        </p:sp>
        <p:sp>
          <p:nvSpPr>
            <p:cNvPr id="76" name="Rectangle 75"/>
            <p:cNvSpPr/>
            <p:nvPr/>
          </p:nvSpPr>
          <p:spPr>
            <a:xfrm>
              <a:off x="3819334" y="4726142"/>
              <a:ext cx="354584" cy="276999"/>
            </a:xfrm>
            <a:prstGeom prst="rect">
              <a:avLst/>
            </a:prstGeom>
          </p:spPr>
          <p:txBody>
            <a:bodyPr wrap="none">
              <a:spAutoFit/>
            </a:bodyPr>
            <a:lstStyle/>
            <a:p>
              <a:r>
                <a:rPr lang="fr-FR" sz="1200" b="1" dirty="0">
                  <a:solidFill>
                    <a:schemeClr val="bg1"/>
                  </a:solidFill>
                </a:rPr>
                <a:t>13</a:t>
              </a:r>
            </a:p>
          </p:txBody>
        </p:sp>
        <p:sp>
          <p:nvSpPr>
            <p:cNvPr id="4" name="ZoneTexte 3">
              <a:extLst>
                <a:ext uri="{FF2B5EF4-FFF2-40B4-BE49-F238E27FC236}">
                  <a16:creationId xmlns:a16="http://schemas.microsoft.com/office/drawing/2014/main" id="{D5F23B24-13C7-4C17-B7F0-349BA23A2D5C}"/>
                </a:ext>
              </a:extLst>
            </p:cNvPr>
            <p:cNvSpPr txBox="1"/>
            <p:nvPr/>
          </p:nvSpPr>
          <p:spPr>
            <a:xfrm>
              <a:off x="548391" y="1736845"/>
              <a:ext cx="320922" cy="276999"/>
            </a:xfrm>
            <a:prstGeom prst="rect">
              <a:avLst/>
            </a:prstGeom>
            <a:noFill/>
          </p:spPr>
          <p:txBody>
            <a:bodyPr wrap="none" rtlCol="0">
              <a:spAutoFit/>
            </a:bodyPr>
            <a:lstStyle/>
            <a:p>
              <a:r>
                <a:rPr lang="fr-FR" sz="1200" b="1" dirty="0"/>
                <a:t>%</a:t>
              </a:r>
            </a:p>
          </p:txBody>
        </p:sp>
        <p:sp>
          <p:nvSpPr>
            <p:cNvPr id="99" name="Rectangle 98">
              <a:extLst>
                <a:ext uri="{FF2B5EF4-FFF2-40B4-BE49-F238E27FC236}">
                  <a16:creationId xmlns:a16="http://schemas.microsoft.com/office/drawing/2014/main" id="{8A495D96-59D9-4923-9E41-26C8D949A69C}"/>
                </a:ext>
              </a:extLst>
            </p:cNvPr>
            <p:cNvSpPr/>
            <p:nvPr/>
          </p:nvSpPr>
          <p:spPr bwMode="auto">
            <a:xfrm>
              <a:off x="5242305" y="2992850"/>
              <a:ext cx="587995" cy="2015999"/>
            </a:xfrm>
            <a:prstGeom prst="rect">
              <a:avLst/>
            </a:prstGeom>
            <a:solidFill>
              <a:srgbClr val="7575D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100" name="Rectangle 99">
              <a:extLst>
                <a:ext uri="{FF2B5EF4-FFF2-40B4-BE49-F238E27FC236}">
                  <a16:creationId xmlns:a16="http://schemas.microsoft.com/office/drawing/2014/main" id="{5881BA35-806C-4935-ABAD-2F2C47E2DD2A}"/>
                </a:ext>
              </a:extLst>
            </p:cNvPr>
            <p:cNvSpPr/>
            <p:nvPr/>
          </p:nvSpPr>
          <p:spPr bwMode="auto">
            <a:xfrm>
              <a:off x="4633156" y="2439402"/>
              <a:ext cx="587995" cy="2569447"/>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101" name="Rectangle 100"/>
            <p:cNvSpPr/>
            <p:nvPr/>
          </p:nvSpPr>
          <p:spPr>
            <a:xfrm>
              <a:off x="4781462" y="4726142"/>
              <a:ext cx="354584" cy="276999"/>
            </a:xfrm>
            <a:prstGeom prst="rect">
              <a:avLst/>
            </a:prstGeom>
          </p:spPr>
          <p:txBody>
            <a:bodyPr wrap="none">
              <a:spAutoFit/>
            </a:bodyPr>
            <a:lstStyle/>
            <a:p>
              <a:r>
                <a:rPr lang="fr-FR" sz="1200" b="1" dirty="0">
                  <a:solidFill>
                    <a:schemeClr val="bg1"/>
                  </a:solidFill>
                </a:rPr>
                <a:t>66</a:t>
              </a:r>
            </a:p>
          </p:txBody>
        </p:sp>
        <p:sp>
          <p:nvSpPr>
            <p:cNvPr id="103" name="Rectangle 102"/>
            <p:cNvSpPr/>
            <p:nvPr/>
          </p:nvSpPr>
          <p:spPr>
            <a:xfrm>
              <a:off x="5340103" y="4726142"/>
              <a:ext cx="354584" cy="276999"/>
            </a:xfrm>
            <a:prstGeom prst="rect">
              <a:avLst/>
            </a:prstGeom>
          </p:spPr>
          <p:txBody>
            <a:bodyPr wrap="none">
              <a:spAutoFit/>
            </a:bodyPr>
            <a:lstStyle/>
            <a:p>
              <a:r>
                <a:rPr lang="fr-FR" sz="1200" b="1" dirty="0">
                  <a:solidFill>
                    <a:schemeClr val="bg1"/>
                  </a:solidFill>
                </a:rPr>
                <a:t>64</a:t>
              </a:r>
            </a:p>
          </p:txBody>
        </p:sp>
        <p:sp>
          <p:nvSpPr>
            <p:cNvPr id="128" name="Rectangle 127">
              <a:extLst>
                <a:ext uri="{FF2B5EF4-FFF2-40B4-BE49-F238E27FC236}">
                  <a16:creationId xmlns:a16="http://schemas.microsoft.com/office/drawing/2014/main" id="{8A495D96-59D9-4923-9E41-26C8D949A69C}"/>
                </a:ext>
              </a:extLst>
            </p:cNvPr>
            <p:cNvSpPr/>
            <p:nvPr/>
          </p:nvSpPr>
          <p:spPr bwMode="auto">
            <a:xfrm>
              <a:off x="6711181" y="2848849"/>
              <a:ext cx="587995" cy="2160000"/>
            </a:xfrm>
            <a:prstGeom prst="rect">
              <a:avLst/>
            </a:prstGeom>
            <a:solidFill>
              <a:srgbClr val="7575D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129" name="Rectangle 128">
              <a:extLst>
                <a:ext uri="{FF2B5EF4-FFF2-40B4-BE49-F238E27FC236}">
                  <a16:creationId xmlns:a16="http://schemas.microsoft.com/office/drawing/2014/main" id="{5881BA35-806C-4935-ABAD-2F2C47E2DD2A}"/>
                </a:ext>
              </a:extLst>
            </p:cNvPr>
            <p:cNvSpPr/>
            <p:nvPr/>
          </p:nvSpPr>
          <p:spPr bwMode="auto">
            <a:xfrm>
              <a:off x="6102032" y="2374613"/>
              <a:ext cx="587995" cy="2634236"/>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130" name="Rectangle 129"/>
            <p:cNvSpPr/>
            <p:nvPr/>
          </p:nvSpPr>
          <p:spPr>
            <a:xfrm>
              <a:off x="6175634" y="4726142"/>
              <a:ext cx="354584" cy="276999"/>
            </a:xfrm>
            <a:prstGeom prst="rect">
              <a:avLst/>
            </a:prstGeom>
          </p:spPr>
          <p:txBody>
            <a:bodyPr wrap="none">
              <a:spAutoFit/>
            </a:bodyPr>
            <a:lstStyle/>
            <a:p>
              <a:r>
                <a:rPr lang="fr-FR" sz="1200" b="1" dirty="0">
                  <a:solidFill>
                    <a:schemeClr val="bg1"/>
                  </a:solidFill>
                </a:rPr>
                <a:t>59</a:t>
              </a:r>
            </a:p>
          </p:txBody>
        </p:sp>
        <p:sp>
          <p:nvSpPr>
            <p:cNvPr id="131" name="Rectangle 130"/>
            <p:cNvSpPr/>
            <p:nvPr/>
          </p:nvSpPr>
          <p:spPr>
            <a:xfrm>
              <a:off x="6808979" y="4726142"/>
              <a:ext cx="354584" cy="276999"/>
            </a:xfrm>
            <a:prstGeom prst="rect">
              <a:avLst/>
            </a:prstGeom>
          </p:spPr>
          <p:txBody>
            <a:bodyPr wrap="none">
              <a:spAutoFit/>
            </a:bodyPr>
            <a:lstStyle/>
            <a:p>
              <a:r>
                <a:rPr lang="fr-FR" sz="1200" b="1" dirty="0">
                  <a:solidFill>
                    <a:schemeClr val="bg1"/>
                  </a:solidFill>
                </a:rPr>
                <a:t>57</a:t>
              </a:r>
            </a:p>
          </p:txBody>
        </p:sp>
        <p:sp>
          <p:nvSpPr>
            <p:cNvPr id="132" name="Rectangle 131">
              <a:extLst>
                <a:ext uri="{FF2B5EF4-FFF2-40B4-BE49-F238E27FC236}">
                  <a16:creationId xmlns:a16="http://schemas.microsoft.com/office/drawing/2014/main" id="{8A495D96-59D9-4923-9E41-26C8D949A69C}"/>
                </a:ext>
              </a:extLst>
            </p:cNvPr>
            <p:cNvSpPr/>
            <p:nvPr/>
          </p:nvSpPr>
          <p:spPr bwMode="auto">
            <a:xfrm>
              <a:off x="8196316" y="3100849"/>
              <a:ext cx="587995" cy="1907999"/>
            </a:xfrm>
            <a:prstGeom prst="rect">
              <a:avLst/>
            </a:prstGeom>
            <a:solidFill>
              <a:srgbClr val="7575D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133" name="Rectangle 132">
              <a:extLst>
                <a:ext uri="{FF2B5EF4-FFF2-40B4-BE49-F238E27FC236}">
                  <a16:creationId xmlns:a16="http://schemas.microsoft.com/office/drawing/2014/main" id="{5881BA35-806C-4935-ABAD-2F2C47E2DD2A}"/>
                </a:ext>
              </a:extLst>
            </p:cNvPr>
            <p:cNvSpPr/>
            <p:nvPr/>
          </p:nvSpPr>
          <p:spPr bwMode="auto">
            <a:xfrm>
              <a:off x="7587167" y="2719511"/>
              <a:ext cx="587995" cy="2289337"/>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sp>
          <p:nvSpPr>
            <p:cNvPr id="134" name="Rectangle 133"/>
            <p:cNvSpPr/>
            <p:nvPr/>
          </p:nvSpPr>
          <p:spPr>
            <a:xfrm>
              <a:off x="7735473" y="4726142"/>
              <a:ext cx="354584" cy="276999"/>
            </a:xfrm>
            <a:prstGeom prst="rect">
              <a:avLst/>
            </a:prstGeom>
          </p:spPr>
          <p:txBody>
            <a:bodyPr wrap="none">
              <a:spAutoFit/>
            </a:bodyPr>
            <a:lstStyle/>
            <a:p>
              <a:r>
                <a:rPr lang="fr-FR" sz="1200" b="1" dirty="0">
                  <a:solidFill>
                    <a:schemeClr val="bg1"/>
                  </a:solidFill>
                </a:rPr>
                <a:t>48</a:t>
              </a:r>
            </a:p>
          </p:txBody>
        </p:sp>
        <p:sp>
          <p:nvSpPr>
            <p:cNvPr id="135" name="Rectangle 134"/>
            <p:cNvSpPr/>
            <p:nvPr/>
          </p:nvSpPr>
          <p:spPr>
            <a:xfrm>
              <a:off x="8331466" y="4726142"/>
              <a:ext cx="354584" cy="276999"/>
            </a:xfrm>
            <a:prstGeom prst="rect">
              <a:avLst/>
            </a:prstGeom>
          </p:spPr>
          <p:txBody>
            <a:bodyPr wrap="none">
              <a:spAutoFit/>
            </a:bodyPr>
            <a:lstStyle/>
            <a:p>
              <a:r>
                <a:rPr lang="fr-FR" sz="1200" b="1" dirty="0">
                  <a:solidFill>
                    <a:schemeClr val="bg1"/>
                  </a:solidFill>
                </a:rPr>
                <a:t>51</a:t>
              </a:r>
            </a:p>
          </p:txBody>
        </p:sp>
        <p:sp>
          <p:nvSpPr>
            <p:cNvPr id="136" name="Rectangle 63">
              <a:extLst>
                <a:ext uri="{FF2B5EF4-FFF2-40B4-BE49-F238E27FC236}">
                  <a16:creationId xmlns:a16="http://schemas.microsoft.com/office/drawing/2014/main" id="{E3F1B19F-A49B-48AC-8DE5-F0414AF28814}"/>
                </a:ext>
              </a:extLst>
            </p:cNvPr>
            <p:cNvSpPr>
              <a:spLocks noChangeArrowheads="1"/>
            </p:cNvSpPr>
            <p:nvPr/>
          </p:nvSpPr>
          <p:spPr bwMode="auto">
            <a:xfrm>
              <a:off x="4822214" y="2243789"/>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86</a:t>
              </a:r>
              <a:endParaRPr lang="fr-FR" sz="1400" dirty="0">
                <a:latin typeface="+mn-lt"/>
              </a:endParaRPr>
            </a:p>
          </p:txBody>
        </p:sp>
        <p:sp>
          <p:nvSpPr>
            <p:cNvPr id="137" name="Rectangle 63">
              <a:extLst>
                <a:ext uri="{FF2B5EF4-FFF2-40B4-BE49-F238E27FC236}">
                  <a16:creationId xmlns:a16="http://schemas.microsoft.com/office/drawing/2014/main" id="{E3F1B19F-A49B-48AC-8DE5-F0414AF28814}"/>
                </a:ext>
              </a:extLst>
            </p:cNvPr>
            <p:cNvSpPr>
              <a:spLocks noChangeArrowheads="1"/>
            </p:cNvSpPr>
            <p:nvPr/>
          </p:nvSpPr>
          <p:spPr bwMode="auto">
            <a:xfrm>
              <a:off x="5432809" y="2779624"/>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73</a:t>
              </a:r>
              <a:endParaRPr lang="fr-FR" sz="1400" dirty="0">
                <a:latin typeface="+mn-lt"/>
              </a:endParaRPr>
            </a:p>
          </p:txBody>
        </p:sp>
        <p:sp>
          <p:nvSpPr>
            <p:cNvPr id="138" name="Rectangle 63">
              <a:extLst>
                <a:ext uri="{FF2B5EF4-FFF2-40B4-BE49-F238E27FC236}">
                  <a16:creationId xmlns:a16="http://schemas.microsoft.com/office/drawing/2014/main" id="{E3F1B19F-A49B-48AC-8DE5-F0414AF28814}"/>
                </a:ext>
              </a:extLst>
            </p:cNvPr>
            <p:cNvSpPr>
              <a:spLocks noChangeArrowheads="1"/>
            </p:cNvSpPr>
            <p:nvPr/>
          </p:nvSpPr>
          <p:spPr bwMode="auto">
            <a:xfrm>
              <a:off x="6277787" y="2155681"/>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88</a:t>
              </a:r>
              <a:endParaRPr lang="fr-FR" sz="1400" dirty="0">
                <a:latin typeface="+mn-lt"/>
              </a:endParaRPr>
            </a:p>
          </p:txBody>
        </p:sp>
        <p:sp>
          <p:nvSpPr>
            <p:cNvPr id="139" name="Rectangle 63">
              <a:extLst>
                <a:ext uri="{FF2B5EF4-FFF2-40B4-BE49-F238E27FC236}">
                  <a16:creationId xmlns:a16="http://schemas.microsoft.com/office/drawing/2014/main" id="{E3F1B19F-A49B-48AC-8DE5-F0414AF28814}"/>
                </a:ext>
              </a:extLst>
            </p:cNvPr>
            <p:cNvSpPr>
              <a:spLocks noChangeArrowheads="1"/>
            </p:cNvSpPr>
            <p:nvPr/>
          </p:nvSpPr>
          <p:spPr bwMode="auto">
            <a:xfrm>
              <a:off x="6888382" y="2634901"/>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74</a:t>
              </a:r>
              <a:endParaRPr lang="fr-FR" sz="1400" dirty="0">
                <a:latin typeface="+mn-lt"/>
              </a:endParaRPr>
            </a:p>
          </p:txBody>
        </p:sp>
        <p:sp>
          <p:nvSpPr>
            <p:cNvPr id="140" name="Rectangle 63">
              <a:extLst>
                <a:ext uri="{FF2B5EF4-FFF2-40B4-BE49-F238E27FC236}">
                  <a16:creationId xmlns:a16="http://schemas.microsoft.com/office/drawing/2014/main" id="{E3F1B19F-A49B-48AC-8DE5-F0414AF28814}"/>
                </a:ext>
              </a:extLst>
            </p:cNvPr>
            <p:cNvSpPr>
              <a:spLocks noChangeArrowheads="1"/>
            </p:cNvSpPr>
            <p:nvPr/>
          </p:nvSpPr>
          <p:spPr bwMode="auto">
            <a:xfrm>
              <a:off x="7771073" y="2523946"/>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79</a:t>
              </a:r>
              <a:endParaRPr lang="fr-FR" sz="1400" dirty="0">
                <a:latin typeface="+mn-lt"/>
              </a:endParaRPr>
            </a:p>
          </p:txBody>
        </p:sp>
        <p:sp>
          <p:nvSpPr>
            <p:cNvPr id="141" name="Rectangle 63">
              <a:extLst>
                <a:ext uri="{FF2B5EF4-FFF2-40B4-BE49-F238E27FC236}">
                  <a16:creationId xmlns:a16="http://schemas.microsoft.com/office/drawing/2014/main" id="{E3F1B19F-A49B-48AC-8DE5-F0414AF28814}"/>
                </a:ext>
              </a:extLst>
            </p:cNvPr>
            <p:cNvSpPr>
              <a:spLocks noChangeArrowheads="1"/>
            </p:cNvSpPr>
            <p:nvPr/>
          </p:nvSpPr>
          <p:spPr bwMode="auto">
            <a:xfrm>
              <a:off x="8409372" y="2913859"/>
              <a:ext cx="198772" cy="215444"/>
            </a:xfrm>
            <a:prstGeom prst="rect">
              <a:avLst/>
            </a:prstGeom>
            <a:noFill/>
            <a:ln w="9525">
              <a:noFill/>
              <a:miter lim="800000"/>
              <a:headEnd/>
              <a:tailEnd/>
            </a:ln>
          </p:spPr>
          <p:txBody>
            <a:bodyPr wrap="none" lIns="0" tIns="0" rIns="0" bIns="0">
              <a:spAutoFit/>
            </a:bodyPr>
            <a:lstStyle/>
            <a:p>
              <a:pPr algn="ctr" defTabSz="914400"/>
              <a:r>
                <a:rPr lang="fr-FR" sz="1400" b="1" dirty="0">
                  <a:latin typeface="+mn-lt"/>
                </a:rPr>
                <a:t>67</a:t>
              </a:r>
              <a:endParaRPr lang="fr-FR" sz="1400" dirty="0">
                <a:latin typeface="+mn-lt"/>
              </a:endParaRPr>
            </a:p>
          </p:txBody>
        </p:sp>
        <p:sp>
          <p:nvSpPr>
            <p:cNvPr id="63" name="Rectangle 62"/>
            <p:cNvSpPr/>
            <p:nvPr/>
          </p:nvSpPr>
          <p:spPr>
            <a:xfrm>
              <a:off x="980915" y="4726142"/>
              <a:ext cx="279244" cy="276999"/>
            </a:xfrm>
            <a:prstGeom prst="rect">
              <a:avLst/>
            </a:prstGeom>
          </p:spPr>
          <p:txBody>
            <a:bodyPr wrap="none">
              <a:spAutoFit/>
            </a:bodyPr>
            <a:lstStyle/>
            <a:p>
              <a:r>
                <a:rPr lang="fr-FR" sz="1200" b="1" dirty="0"/>
                <a:t>n</a:t>
              </a:r>
            </a:p>
          </p:txBody>
        </p:sp>
      </p:grpSp>
      <p:sp>
        <p:nvSpPr>
          <p:cNvPr id="64" name="ZoneTexte 63">
            <a:extLst>
              <a:ext uri="{FF2B5EF4-FFF2-40B4-BE49-F238E27FC236}">
                <a16:creationId xmlns:a16="http://schemas.microsoft.com/office/drawing/2014/main" id="{79B41CAF-F360-4905-A2D4-A2CE9263BA2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116</a:t>
            </a:r>
          </a:p>
        </p:txBody>
      </p:sp>
    </p:spTree>
    <p:extLst>
      <p:ext uri="{BB962C8B-B14F-4D97-AF65-F5344CB8AC3E}">
        <p14:creationId xmlns:p14="http://schemas.microsoft.com/office/powerpoint/2010/main" val="422487148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IV. Grossesse - Enfant</a:t>
            </a:r>
          </a:p>
        </p:txBody>
      </p:sp>
      <p:sp>
        <p:nvSpPr>
          <p:cNvPr id="6" name="ZoneTexte 5">
            <a:extLst>
              <a:ext uri="{FF2B5EF4-FFF2-40B4-BE49-F238E27FC236}">
                <a16:creationId xmlns:a16="http://schemas.microsoft.com/office/drawing/2014/main" id="{1D1FA8CC-158B-454F-A548-528051BD35D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117</a:t>
            </a:r>
          </a:p>
        </p:txBody>
      </p:sp>
    </p:spTree>
    <p:custDataLst>
      <p:tags r:id="rId1"/>
    </p:custDataLst>
    <p:extLst>
      <p:ext uri="{BB962C8B-B14F-4D97-AF65-F5344CB8AC3E}">
        <p14:creationId xmlns:p14="http://schemas.microsoft.com/office/powerpoint/2010/main" val="1650791859"/>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Passage </a:t>
            </a:r>
            <a:r>
              <a:rPr lang="fr-FR" dirty="0" err="1"/>
              <a:t>transplacentaire</a:t>
            </a:r>
            <a:r>
              <a:rPr lang="fr-FR" dirty="0"/>
              <a:t> des ARV : évaluation par un modèle ex vivo (1)</a:t>
            </a:r>
          </a:p>
        </p:txBody>
      </p:sp>
      <p:sp>
        <p:nvSpPr>
          <p:cNvPr id="5123" name="Rectangle 3"/>
          <p:cNvSpPr>
            <a:spLocks noGrp="1" noChangeArrowheads="1"/>
          </p:cNvSpPr>
          <p:nvPr>
            <p:ph idx="1"/>
          </p:nvPr>
        </p:nvSpPr>
        <p:spPr>
          <a:xfrm>
            <a:off x="457200" y="1341438"/>
            <a:ext cx="8507413" cy="4128893"/>
          </a:xfrm>
        </p:spPr>
        <p:txBody>
          <a:bodyPr/>
          <a:lstStyle/>
          <a:p>
            <a:pPr eaLnBrk="1" hangingPunct="1"/>
            <a:r>
              <a:rPr lang="fr-FR" sz="1800" b="1" dirty="0"/>
              <a:t>Objectifs</a:t>
            </a:r>
          </a:p>
          <a:p>
            <a:pPr lvl="1" eaLnBrk="1" hangingPunct="1"/>
            <a:r>
              <a:rPr lang="fr-FR" sz="1600" dirty="0"/>
              <a:t>Evaluation de la corrélation entre 2 mesures du passage </a:t>
            </a:r>
            <a:r>
              <a:rPr lang="fr-FR" sz="1600" dirty="0" err="1"/>
              <a:t>transplacentaire</a:t>
            </a:r>
            <a:r>
              <a:rPr lang="fr-FR" sz="1600" dirty="0"/>
              <a:t> des ARV :</a:t>
            </a:r>
          </a:p>
          <a:p>
            <a:pPr lvl="2" eaLnBrk="1" hangingPunct="1"/>
            <a:r>
              <a:rPr lang="fr-FR" sz="1400" b="1" dirty="0"/>
              <a:t>In vivo, classique</a:t>
            </a:r>
            <a:r>
              <a:rPr lang="fr-FR" sz="1400" dirty="0"/>
              <a:t>, en utilisant le rapport des concentrations plasmatiques dans le sang de cordon/sang maternel prélevées à l’accouchement</a:t>
            </a:r>
          </a:p>
          <a:p>
            <a:pPr lvl="2" eaLnBrk="1" hangingPunct="1"/>
            <a:r>
              <a:rPr lang="fr-FR" sz="1400" b="1" dirty="0"/>
              <a:t>Ex vivo, alternative</a:t>
            </a:r>
            <a:r>
              <a:rPr lang="fr-FR" sz="1400" dirty="0"/>
              <a:t>, utilisant un modèle de double perfusion de cotylédon humain à terme</a:t>
            </a:r>
          </a:p>
          <a:p>
            <a:pPr eaLnBrk="1" hangingPunct="1"/>
            <a:endParaRPr lang="fr-FR" sz="1600" dirty="0"/>
          </a:p>
          <a:p>
            <a:pPr eaLnBrk="1" hangingPunct="1"/>
            <a:r>
              <a:rPr lang="fr-FR" sz="1800" b="1" dirty="0"/>
              <a:t>Méthode</a:t>
            </a:r>
            <a:br>
              <a:rPr lang="fr-FR" sz="1600" b="1" dirty="0"/>
            </a:br>
            <a:endParaRPr lang="fr-FR" sz="1600" b="1" dirty="0"/>
          </a:p>
          <a:p>
            <a:pPr lvl="1" eaLnBrk="1" hangingPunct="1"/>
            <a:r>
              <a:rPr lang="fr-FR" sz="1600" b="1" dirty="0"/>
              <a:t>In vivo, classique : </a:t>
            </a:r>
            <a:r>
              <a:rPr lang="fr-FR" sz="1600" dirty="0"/>
              <a:t>requête sur les 10 dernières années (2005-2016) portant sur les concentrations plasmatiques de 540 couples sang de cordon/sang maternel et calcul d’un taux de transfert observé</a:t>
            </a:r>
          </a:p>
          <a:p>
            <a:pPr lvl="1" eaLnBrk="1" hangingPunct="1"/>
            <a:endParaRPr lang="fr-FR" sz="1600" dirty="0"/>
          </a:p>
          <a:p>
            <a:pPr lvl="1" eaLnBrk="1" hangingPunct="1"/>
            <a:r>
              <a:rPr lang="fr-FR" sz="1600" b="1" dirty="0"/>
              <a:t>Ex vivo, alternative : </a:t>
            </a:r>
            <a:r>
              <a:rPr lang="fr-FR" sz="1600" dirty="0"/>
              <a:t>requête portant sur les données de la littérature rapportant les taux de transfert </a:t>
            </a:r>
            <a:r>
              <a:rPr lang="fr-FR" sz="1600" dirty="0" err="1"/>
              <a:t>materno</a:t>
            </a:r>
            <a:r>
              <a:rPr lang="fr-FR" sz="1600" dirty="0"/>
              <a:t>-fœtal des ARV sur le modèle de double perfusion de cotylédon humain à terme et calcul d’un taux de transfert (FTR) corrigé (%) selon la formule d’Hudson JR </a:t>
            </a:r>
            <a:r>
              <a:rPr lang="fr-FR" sz="1600" i="1" dirty="0"/>
              <a:t>(Clin </a:t>
            </a:r>
            <a:r>
              <a:rPr lang="fr-FR" sz="1600" i="1" dirty="0" err="1"/>
              <a:t>Pharmacol</a:t>
            </a:r>
            <a:r>
              <a:rPr lang="fr-FR" sz="1600" i="1" dirty="0"/>
              <a:t> </a:t>
            </a:r>
            <a:r>
              <a:rPr lang="fr-FR" sz="1600" i="1" dirty="0" err="1"/>
              <a:t>Ther</a:t>
            </a:r>
            <a:r>
              <a:rPr lang="fr-FR" sz="1600" i="1" dirty="0"/>
              <a:t> 2011</a:t>
            </a:r>
            <a:r>
              <a:rPr lang="fr-FR" sz="1600" dirty="0"/>
              <a:t>) tenant compte de la fixation protéique et de l’ionisation du composé au pH du compartiment :</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Madelain</a:t>
            </a:r>
            <a:r>
              <a:rPr lang="en-GB" sz="1200" i="1" dirty="0">
                <a:solidFill>
                  <a:srgbClr val="0070C0"/>
                </a:solidFill>
              </a:rPr>
              <a:t> V, CROI 2018, Abs. 810</a:t>
            </a:r>
          </a:p>
        </p:txBody>
      </p:sp>
      <p:grpSp>
        <p:nvGrpSpPr>
          <p:cNvPr id="3" name="Groupe 2">
            <a:extLst>
              <a:ext uri="{FF2B5EF4-FFF2-40B4-BE49-F238E27FC236}">
                <a16:creationId xmlns:a16="http://schemas.microsoft.com/office/drawing/2014/main" id="{C16283C0-99DE-4891-9070-769A4FABCB60}"/>
              </a:ext>
            </a:extLst>
          </p:cNvPr>
          <p:cNvGrpSpPr/>
          <p:nvPr/>
        </p:nvGrpSpPr>
        <p:grpSpPr>
          <a:xfrm>
            <a:off x="1110014" y="5657515"/>
            <a:ext cx="7214263" cy="672419"/>
            <a:chOff x="1110014" y="5657515"/>
            <a:chExt cx="7214263" cy="672419"/>
          </a:xfrm>
        </p:grpSpPr>
        <p:sp>
          <p:nvSpPr>
            <p:cNvPr id="8" name="ZoneTexte 7"/>
            <p:cNvSpPr txBox="1"/>
            <p:nvPr/>
          </p:nvSpPr>
          <p:spPr>
            <a:xfrm>
              <a:off x="5684789" y="5758934"/>
              <a:ext cx="505267" cy="369332"/>
            </a:xfrm>
            <a:prstGeom prst="rect">
              <a:avLst/>
            </a:prstGeom>
            <a:noFill/>
          </p:spPr>
          <p:txBody>
            <a:bodyPr wrap="none" rtlCol="0">
              <a:spAutoFit/>
            </a:bodyPr>
            <a:lstStyle/>
            <a:p>
              <a:r>
                <a:rPr lang="fr-CA" dirty="0"/>
                <a:t>ou </a:t>
              </a:r>
            </a:p>
          </p:txBody>
        </p:sp>
        <p:sp>
          <p:nvSpPr>
            <p:cNvPr id="9" name="ZoneTexte 8"/>
            <p:cNvSpPr txBox="1"/>
            <p:nvPr/>
          </p:nvSpPr>
          <p:spPr>
            <a:xfrm>
              <a:off x="1110014" y="5811445"/>
              <a:ext cx="1364476" cy="369332"/>
            </a:xfrm>
            <a:prstGeom prst="rect">
              <a:avLst/>
            </a:prstGeom>
            <a:noFill/>
          </p:spPr>
          <p:txBody>
            <a:bodyPr wrap="none" rtlCol="0">
              <a:spAutoFit/>
            </a:bodyPr>
            <a:lstStyle/>
            <a:p>
              <a:r>
                <a:rPr lang="fr-CA" dirty="0" err="1"/>
                <a:t>FTR</a:t>
              </a:r>
              <a:r>
                <a:rPr lang="fr-CA" baseline="-25000" dirty="0" err="1"/>
                <a:t>corrigé</a:t>
              </a:r>
              <a:r>
                <a:rPr lang="fr-CA" dirty="0"/>
                <a:t> = </a:t>
              </a:r>
            </a:p>
          </p:txBody>
        </p:sp>
        <p:sp>
          <p:nvSpPr>
            <p:cNvPr id="10" name="ZoneTexte 9"/>
            <p:cNvSpPr txBox="1"/>
            <p:nvPr/>
          </p:nvSpPr>
          <p:spPr>
            <a:xfrm>
              <a:off x="4972264" y="5794443"/>
              <a:ext cx="877163" cy="369332"/>
            </a:xfrm>
            <a:prstGeom prst="rect">
              <a:avLst/>
            </a:prstGeom>
            <a:noFill/>
          </p:spPr>
          <p:txBody>
            <a:bodyPr wrap="none" rtlCol="0">
              <a:spAutoFit/>
            </a:bodyPr>
            <a:lstStyle/>
            <a:p>
              <a:r>
                <a:rPr lang="fr-CA" dirty="0"/>
                <a:t>x FTR </a:t>
              </a:r>
            </a:p>
          </p:txBody>
        </p:sp>
        <p:sp>
          <p:nvSpPr>
            <p:cNvPr id="11" name="ZoneTexte 10"/>
            <p:cNvSpPr txBox="1"/>
            <p:nvPr/>
          </p:nvSpPr>
          <p:spPr>
            <a:xfrm>
              <a:off x="2557693" y="5657515"/>
              <a:ext cx="954295" cy="369332"/>
            </a:xfrm>
            <a:prstGeom prst="rect">
              <a:avLst/>
            </a:prstGeom>
            <a:noFill/>
          </p:spPr>
          <p:txBody>
            <a:bodyPr wrap="none" rtlCol="0">
              <a:spAutoFit/>
            </a:bodyPr>
            <a:lstStyle/>
            <a:p>
              <a:r>
                <a:rPr lang="fr-CA" dirty="0"/>
                <a:t>%</a:t>
              </a:r>
              <a:r>
                <a:rPr lang="fr-CA" dirty="0" err="1"/>
                <a:t>libre</a:t>
              </a:r>
              <a:r>
                <a:rPr lang="fr-CA" baseline="-25000" dirty="0" err="1"/>
                <a:t>M</a:t>
              </a:r>
              <a:endParaRPr lang="fr-CA" dirty="0"/>
            </a:p>
          </p:txBody>
        </p:sp>
        <p:sp>
          <p:nvSpPr>
            <p:cNvPr id="12" name="ZoneTexte 11"/>
            <p:cNvSpPr txBox="1"/>
            <p:nvPr/>
          </p:nvSpPr>
          <p:spPr>
            <a:xfrm>
              <a:off x="2557693" y="5960602"/>
              <a:ext cx="920106" cy="369332"/>
            </a:xfrm>
            <a:prstGeom prst="rect">
              <a:avLst/>
            </a:prstGeom>
            <a:noFill/>
          </p:spPr>
          <p:txBody>
            <a:bodyPr wrap="none" rtlCol="0">
              <a:spAutoFit/>
            </a:bodyPr>
            <a:lstStyle/>
            <a:p>
              <a:r>
                <a:rPr lang="fr-CA" dirty="0"/>
                <a:t>%</a:t>
              </a:r>
              <a:r>
                <a:rPr lang="fr-CA" dirty="0" err="1"/>
                <a:t>libre</a:t>
              </a:r>
              <a:r>
                <a:rPr lang="fr-CA" baseline="-25000" dirty="0" err="1"/>
                <a:t>F</a:t>
              </a:r>
              <a:endParaRPr lang="fr-CA" dirty="0"/>
            </a:p>
          </p:txBody>
        </p:sp>
        <p:sp>
          <p:nvSpPr>
            <p:cNvPr id="13" name="ZoneTexte 12"/>
            <p:cNvSpPr txBox="1"/>
            <p:nvPr/>
          </p:nvSpPr>
          <p:spPr>
            <a:xfrm>
              <a:off x="6942168" y="5657515"/>
              <a:ext cx="1158330" cy="369332"/>
            </a:xfrm>
            <a:prstGeom prst="rect">
              <a:avLst/>
            </a:prstGeom>
            <a:noFill/>
          </p:spPr>
          <p:txBody>
            <a:bodyPr wrap="none" rtlCol="0">
              <a:spAutoFit/>
            </a:bodyPr>
            <a:lstStyle/>
            <a:p>
              <a:r>
                <a:rPr lang="fr-CA" dirty="0"/>
                <a:t>[ARV]</a:t>
              </a:r>
              <a:r>
                <a:rPr lang="fr-CA" baseline="-25000" dirty="0"/>
                <a:t>fœtal</a:t>
              </a:r>
            </a:p>
          </p:txBody>
        </p:sp>
        <p:sp>
          <p:nvSpPr>
            <p:cNvPr id="14" name="ZoneTexte 13"/>
            <p:cNvSpPr txBox="1"/>
            <p:nvPr/>
          </p:nvSpPr>
          <p:spPr>
            <a:xfrm>
              <a:off x="6942168" y="5960602"/>
              <a:ext cx="1382109" cy="369332"/>
            </a:xfrm>
            <a:prstGeom prst="rect">
              <a:avLst/>
            </a:prstGeom>
            <a:noFill/>
          </p:spPr>
          <p:txBody>
            <a:bodyPr wrap="none" rtlCol="0">
              <a:spAutoFit/>
            </a:bodyPr>
            <a:lstStyle/>
            <a:p>
              <a:r>
                <a:rPr lang="fr-CA" dirty="0"/>
                <a:t>[ARV]</a:t>
              </a:r>
              <a:r>
                <a:rPr lang="fr-CA" baseline="-25000" dirty="0"/>
                <a:t>maternel</a:t>
              </a:r>
            </a:p>
          </p:txBody>
        </p:sp>
        <p:cxnSp>
          <p:nvCxnSpPr>
            <p:cNvPr id="15" name="Connecteur droit 14"/>
            <p:cNvCxnSpPr/>
            <p:nvPr/>
          </p:nvCxnSpPr>
          <p:spPr bwMode="auto">
            <a:xfrm>
              <a:off x="3705409" y="6005224"/>
              <a:ext cx="1328230" cy="0"/>
            </a:xfrm>
            <a:prstGeom prst="line">
              <a:avLst/>
            </a:prstGeom>
            <a:solidFill>
              <a:schemeClr val="accent1"/>
            </a:solidFill>
            <a:ln w="19050" cap="flat" cmpd="sng" algn="ctr">
              <a:solidFill>
                <a:srgbClr val="000066"/>
              </a:solidFill>
              <a:prstDash val="solid"/>
              <a:round/>
              <a:headEnd type="none" w="med" len="med"/>
              <a:tailEnd type="none" w="med" len="med"/>
            </a:ln>
            <a:effectLst/>
          </p:spPr>
        </p:cxnSp>
        <p:cxnSp>
          <p:nvCxnSpPr>
            <p:cNvPr id="16" name="Connecteur droit 15"/>
            <p:cNvCxnSpPr/>
            <p:nvPr/>
          </p:nvCxnSpPr>
          <p:spPr bwMode="auto">
            <a:xfrm>
              <a:off x="2646012" y="6005224"/>
              <a:ext cx="865976" cy="0"/>
            </a:xfrm>
            <a:prstGeom prst="line">
              <a:avLst/>
            </a:prstGeom>
            <a:solidFill>
              <a:schemeClr val="accent1"/>
            </a:solidFill>
            <a:ln w="19050" cap="flat" cmpd="sng" algn="ctr">
              <a:solidFill>
                <a:srgbClr val="000066"/>
              </a:solidFill>
              <a:prstDash val="solid"/>
              <a:round/>
              <a:headEnd type="none" w="med" len="med"/>
              <a:tailEnd type="none" w="med" len="med"/>
            </a:ln>
            <a:effectLst/>
          </p:spPr>
        </p:cxnSp>
        <p:sp>
          <p:nvSpPr>
            <p:cNvPr id="17" name="ZoneTexte 16"/>
            <p:cNvSpPr txBox="1"/>
            <p:nvPr/>
          </p:nvSpPr>
          <p:spPr>
            <a:xfrm>
              <a:off x="6089987" y="5794443"/>
              <a:ext cx="896399" cy="369332"/>
            </a:xfrm>
            <a:prstGeom prst="rect">
              <a:avLst/>
            </a:prstGeom>
            <a:noFill/>
          </p:spPr>
          <p:txBody>
            <a:bodyPr wrap="none" rtlCol="0">
              <a:spAutoFit/>
            </a:bodyPr>
            <a:lstStyle/>
            <a:p>
              <a:r>
                <a:rPr lang="fr-CA" dirty="0"/>
                <a:t>FTR = </a:t>
              </a:r>
            </a:p>
          </p:txBody>
        </p:sp>
        <p:sp>
          <p:nvSpPr>
            <p:cNvPr id="18" name="ZoneTexte 17"/>
            <p:cNvSpPr txBox="1"/>
            <p:nvPr/>
          </p:nvSpPr>
          <p:spPr>
            <a:xfrm>
              <a:off x="3592460" y="5657515"/>
              <a:ext cx="1420582" cy="369332"/>
            </a:xfrm>
            <a:prstGeom prst="rect">
              <a:avLst/>
            </a:prstGeom>
            <a:noFill/>
          </p:spPr>
          <p:txBody>
            <a:bodyPr wrap="none" rtlCol="0">
              <a:spAutoFit/>
            </a:bodyPr>
            <a:lstStyle/>
            <a:p>
              <a:r>
                <a:rPr lang="fr-CA" dirty="0"/>
                <a:t>1 + 10</a:t>
              </a:r>
              <a:r>
                <a:rPr lang="fr-CA" baseline="30000" dirty="0"/>
                <a:t>pka-pHF</a:t>
              </a:r>
            </a:p>
          </p:txBody>
        </p:sp>
        <p:sp>
          <p:nvSpPr>
            <p:cNvPr id="19" name="ZoneTexte 18"/>
            <p:cNvSpPr txBox="1"/>
            <p:nvPr/>
          </p:nvSpPr>
          <p:spPr>
            <a:xfrm>
              <a:off x="3592460" y="5960602"/>
              <a:ext cx="1454244" cy="369332"/>
            </a:xfrm>
            <a:prstGeom prst="rect">
              <a:avLst/>
            </a:prstGeom>
            <a:noFill/>
          </p:spPr>
          <p:txBody>
            <a:bodyPr wrap="none" rtlCol="0">
              <a:spAutoFit/>
            </a:bodyPr>
            <a:lstStyle/>
            <a:p>
              <a:r>
                <a:rPr lang="fr-CA" dirty="0"/>
                <a:t>1 + 10</a:t>
              </a:r>
              <a:r>
                <a:rPr lang="fr-CA" baseline="30000" dirty="0"/>
                <a:t>pka-pHM</a:t>
              </a:r>
            </a:p>
          </p:txBody>
        </p:sp>
        <p:cxnSp>
          <p:nvCxnSpPr>
            <p:cNvPr id="20" name="Connecteur droit 19"/>
            <p:cNvCxnSpPr/>
            <p:nvPr/>
          </p:nvCxnSpPr>
          <p:spPr bwMode="auto">
            <a:xfrm>
              <a:off x="6851304" y="6005224"/>
              <a:ext cx="1164235" cy="0"/>
            </a:xfrm>
            <a:prstGeom prst="line">
              <a:avLst/>
            </a:prstGeom>
            <a:solidFill>
              <a:schemeClr val="accent1"/>
            </a:solidFill>
            <a:ln w="19050" cap="flat" cmpd="sng" algn="ctr">
              <a:solidFill>
                <a:srgbClr val="000066"/>
              </a:solidFill>
              <a:prstDash val="solid"/>
              <a:round/>
              <a:headEnd type="none" w="med" len="med"/>
              <a:tailEnd type="none" w="med" len="med"/>
            </a:ln>
            <a:effectLst/>
          </p:spPr>
        </p:cxnSp>
      </p:grpSp>
      <p:sp>
        <p:nvSpPr>
          <p:cNvPr id="21" name="ZoneTexte 20">
            <a:extLst>
              <a:ext uri="{FF2B5EF4-FFF2-40B4-BE49-F238E27FC236}">
                <a16:creationId xmlns:a16="http://schemas.microsoft.com/office/drawing/2014/main" id="{B4FD1C35-192C-4E33-AE1C-E79511B195A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118</a:t>
            </a:r>
          </a:p>
        </p:txBody>
      </p:sp>
    </p:spTree>
    <p:extLst>
      <p:ext uri="{BB962C8B-B14F-4D97-AF65-F5344CB8AC3E}">
        <p14:creationId xmlns:p14="http://schemas.microsoft.com/office/powerpoint/2010/main" val="323940034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Passage </a:t>
            </a:r>
            <a:r>
              <a:rPr lang="fr-FR" dirty="0" err="1"/>
              <a:t>transplacentaire</a:t>
            </a:r>
            <a:r>
              <a:rPr lang="fr-FR" dirty="0"/>
              <a:t> des ARV : évaluation par un modèle ex vivo (2)</a:t>
            </a:r>
          </a:p>
        </p:txBody>
      </p:sp>
      <p:sp>
        <p:nvSpPr>
          <p:cNvPr id="5123" name="Rectangle 3"/>
          <p:cNvSpPr>
            <a:spLocks noGrp="1" noChangeArrowheads="1"/>
          </p:cNvSpPr>
          <p:nvPr>
            <p:ph idx="1"/>
          </p:nvPr>
        </p:nvSpPr>
        <p:spPr>
          <a:xfrm>
            <a:off x="185102" y="4088122"/>
            <a:ext cx="8885873" cy="2330351"/>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marL="742950" lvl="2" indent="-342900" eaLnBrk="1" hangingPunct="1">
              <a:buFont typeface="Arial" panose="020B0604020202020204" pitchFamily="34" charset="0"/>
              <a:buChar char="‒"/>
            </a:pPr>
            <a:r>
              <a:rPr lang="fr-FR" sz="1500" dirty="0"/>
              <a:t>Le modèle ex vivo de double perfusion de cotylédon humain à terme représente une bonne alternative à la méthode in vivo classique, en particulier pour des composés potentiellement toxiques pour le fœtus</a:t>
            </a:r>
          </a:p>
          <a:p>
            <a:pPr marL="742950" lvl="2" indent="-342900" eaLnBrk="1" hangingPunct="1">
              <a:buFont typeface="Arial" panose="020B0604020202020204" pitchFamily="34" charset="0"/>
              <a:buChar char="‒"/>
            </a:pPr>
            <a:r>
              <a:rPr lang="fr-FR" sz="1500" dirty="0"/>
              <a:t>Les INTI traversent bien la membrane placentaire pour s’accumuler dans le liquide amniotique (probablement en raison d’une réciprocité du passage moindre)</a:t>
            </a:r>
          </a:p>
          <a:p>
            <a:pPr lvl="1" eaLnBrk="1" hangingPunct="1">
              <a:buFont typeface="Arial" panose="020B0604020202020204" pitchFamily="34" charset="0"/>
              <a:buChar char="‒"/>
            </a:pPr>
            <a:r>
              <a:rPr lang="fr-FR" sz="1500" dirty="0"/>
              <a:t>Les IP (plus fixés aux protéines plasmatiques) traversent moins bien la membrane placentaire </a:t>
            </a:r>
          </a:p>
          <a:p>
            <a:pPr lvl="1" eaLnBrk="1" hangingPunct="1">
              <a:buFont typeface="Arial" panose="020B0604020202020204" pitchFamily="34" charset="0"/>
              <a:buChar char="‒"/>
            </a:pPr>
            <a:r>
              <a:rPr lang="fr-FR" sz="1500" dirty="0" err="1"/>
              <a:t>Enfurvirtide</a:t>
            </a:r>
            <a:r>
              <a:rPr lang="fr-FR" sz="1500" dirty="0"/>
              <a:t> ne passe pratiquement pas la membrane placentaire en raison de sa masse moléculaire élevée</a:t>
            </a:r>
          </a:p>
          <a:p>
            <a:pPr lvl="1" eaLnBrk="1" hangingPunct="1">
              <a:buFont typeface="Arial" panose="020B0604020202020204" pitchFamily="34" charset="0"/>
              <a:buChar char="‒"/>
            </a:pPr>
            <a:r>
              <a:rPr lang="fr-FR" sz="1500" dirty="0"/>
              <a:t>Le RAL présente une bonne diffusion à travers la membrane placentaire</a:t>
            </a:r>
          </a:p>
          <a:p>
            <a:pPr eaLnBrk="1" hangingPunct="1"/>
            <a:endParaRPr lang="fr-FR" sz="15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Madelain</a:t>
            </a:r>
            <a:r>
              <a:rPr lang="en-GB" sz="1200" i="1" dirty="0">
                <a:solidFill>
                  <a:srgbClr val="0070C0"/>
                </a:solidFill>
              </a:rPr>
              <a:t> V, CROI 2018, Abs. 810</a:t>
            </a:r>
          </a:p>
        </p:txBody>
      </p:sp>
      <p:sp>
        <p:nvSpPr>
          <p:cNvPr id="9" name="Text Box 2"/>
          <p:cNvSpPr txBox="1">
            <a:spLocks noChangeArrowheads="1"/>
          </p:cNvSpPr>
          <p:nvPr/>
        </p:nvSpPr>
        <p:spPr bwMode="auto">
          <a:xfrm>
            <a:off x="1447800" y="1128884"/>
            <a:ext cx="6819900"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Corrélation entre les 2 méthodes in vivo (référence) </a:t>
            </a:r>
          </a:p>
          <a:p>
            <a:pPr algn="ctr"/>
            <a:r>
              <a:rPr lang="fr-FR" b="1" dirty="0">
                <a:solidFill>
                  <a:srgbClr val="0070C0"/>
                </a:solidFill>
                <a:latin typeface="Calibri" pitchFamily="34" charset="0"/>
                <a:ea typeface="ＭＳ Ｐゴシック" pitchFamily="34" charset="-128"/>
              </a:rPr>
              <a:t>et ex vivo (alternative) </a:t>
            </a:r>
          </a:p>
        </p:txBody>
      </p:sp>
      <p:grpSp>
        <p:nvGrpSpPr>
          <p:cNvPr id="2" name="Groupe 1">
            <a:extLst>
              <a:ext uri="{FF2B5EF4-FFF2-40B4-BE49-F238E27FC236}">
                <a16:creationId xmlns:a16="http://schemas.microsoft.com/office/drawing/2014/main" id="{89389EC1-3588-4AC1-80F7-120611F0298A}"/>
              </a:ext>
            </a:extLst>
          </p:cNvPr>
          <p:cNvGrpSpPr/>
          <p:nvPr/>
        </p:nvGrpSpPr>
        <p:grpSpPr>
          <a:xfrm>
            <a:off x="2168266" y="1537765"/>
            <a:ext cx="5356632" cy="2635967"/>
            <a:chOff x="2168266" y="1537765"/>
            <a:chExt cx="5356632" cy="2635967"/>
          </a:xfrm>
        </p:grpSpPr>
        <p:sp>
          <p:nvSpPr>
            <p:cNvPr id="7" name="ZoneTexte 6"/>
            <p:cNvSpPr txBox="1"/>
            <p:nvPr/>
          </p:nvSpPr>
          <p:spPr>
            <a:xfrm>
              <a:off x="2473515" y="3896733"/>
              <a:ext cx="5051383" cy="276999"/>
            </a:xfrm>
            <a:prstGeom prst="rect">
              <a:avLst/>
            </a:prstGeom>
            <a:noFill/>
          </p:spPr>
          <p:txBody>
            <a:bodyPr wrap="none" rtlCol="0">
              <a:spAutoFit/>
            </a:bodyPr>
            <a:lstStyle/>
            <a:p>
              <a:r>
                <a:rPr lang="fr-FR" sz="1200" b="1" dirty="0"/>
                <a:t>Rapport observé des conc plasma sang de cordon / sang maternel</a:t>
              </a:r>
            </a:p>
          </p:txBody>
        </p:sp>
        <p:sp>
          <p:nvSpPr>
            <p:cNvPr id="8" name="Line 6">
              <a:extLst>
                <a:ext uri="{FF2B5EF4-FFF2-40B4-BE49-F238E27FC236}">
                  <a16:creationId xmlns:a16="http://schemas.microsoft.com/office/drawing/2014/main" id="{DAC5B9E9-E5F4-4943-BA47-108B83B80C32}"/>
                </a:ext>
              </a:extLst>
            </p:cNvPr>
            <p:cNvSpPr>
              <a:spLocks noChangeShapeType="1"/>
            </p:cNvSpPr>
            <p:nvPr/>
          </p:nvSpPr>
          <p:spPr bwMode="auto">
            <a:xfrm flipV="1">
              <a:off x="4290362" y="3651462"/>
              <a:ext cx="0" cy="39181"/>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8">
              <a:extLst>
                <a:ext uri="{FF2B5EF4-FFF2-40B4-BE49-F238E27FC236}">
                  <a16:creationId xmlns:a16="http://schemas.microsoft.com/office/drawing/2014/main" id="{442DDA5E-2C94-7F4F-8BE8-9A69A6FCC78C}"/>
                </a:ext>
              </a:extLst>
            </p:cNvPr>
            <p:cNvSpPr>
              <a:spLocks noChangeShapeType="1"/>
            </p:cNvSpPr>
            <p:nvPr/>
          </p:nvSpPr>
          <p:spPr bwMode="auto">
            <a:xfrm flipV="1">
              <a:off x="2911242" y="3651462"/>
              <a:ext cx="0" cy="39181"/>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9">
              <a:extLst>
                <a:ext uri="{FF2B5EF4-FFF2-40B4-BE49-F238E27FC236}">
                  <a16:creationId xmlns:a16="http://schemas.microsoft.com/office/drawing/2014/main" id="{6CDF21F8-7F8F-6D4C-85F6-F20804539F37}"/>
                </a:ext>
              </a:extLst>
            </p:cNvPr>
            <p:cNvSpPr>
              <a:spLocks noChangeShapeType="1"/>
            </p:cNvSpPr>
            <p:nvPr/>
          </p:nvSpPr>
          <p:spPr bwMode="auto">
            <a:xfrm flipV="1">
              <a:off x="6582046" y="3651462"/>
              <a:ext cx="0" cy="39181"/>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1">
              <a:extLst>
                <a:ext uri="{FF2B5EF4-FFF2-40B4-BE49-F238E27FC236}">
                  <a16:creationId xmlns:a16="http://schemas.microsoft.com/office/drawing/2014/main" id="{EE08223D-4ECF-3E42-8943-DBE791B942A0}"/>
                </a:ext>
              </a:extLst>
            </p:cNvPr>
            <p:cNvSpPr>
              <a:spLocks noChangeShapeType="1"/>
            </p:cNvSpPr>
            <p:nvPr/>
          </p:nvSpPr>
          <p:spPr bwMode="auto">
            <a:xfrm>
              <a:off x="2815932" y="1650782"/>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2">
              <a:extLst>
                <a:ext uri="{FF2B5EF4-FFF2-40B4-BE49-F238E27FC236}">
                  <a16:creationId xmlns:a16="http://schemas.microsoft.com/office/drawing/2014/main" id="{B7C7242B-A816-8A41-B771-0F051C202256}"/>
                </a:ext>
              </a:extLst>
            </p:cNvPr>
            <p:cNvSpPr>
              <a:spLocks noChangeShapeType="1"/>
            </p:cNvSpPr>
            <p:nvPr/>
          </p:nvSpPr>
          <p:spPr bwMode="auto">
            <a:xfrm>
              <a:off x="2815932" y="2277663"/>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4">
              <a:extLst>
                <a:ext uri="{FF2B5EF4-FFF2-40B4-BE49-F238E27FC236}">
                  <a16:creationId xmlns:a16="http://schemas.microsoft.com/office/drawing/2014/main" id="{4ADF9E08-4B7D-0E4A-9D92-915C6CE67389}"/>
                </a:ext>
              </a:extLst>
            </p:cNvPr>
            <p:cNvSpPr>
              <a:spLocks noChangeShapeType="1"/>
            </p:cNvSpPr>
            <p:nvPr/>
          </p:nvSpPr>
          <p:spPr bwMode="auto">
            <a:xfrm>
              <a:off x="3200512" y="3651462"/>
              <a:ext cx="0" cy="39181"/>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
              <a:extLst>
                <a:ext uri="{FF2B5EF4-FFF2-40B4-BE49-F238E27FC236}">
                  <a16:creationId xmlns:a16="http://schemas.microsoft.com/office/drawing/2014/main" id="{48470330-2FB2-DE48-82D4-64D38C6BB9BD}"/>
                </a:ext>
              </a:extLst>
            </p:cNvPr>
            <p:cNvSpPr>
              <a:spLocks noChangeShapeType="1"/>
            </p:cNvSpPr>
            <p:nvPr/>
          </p:nvSpPr>
          <p:spPr bwMode="auto">
            <a:xfrm>
              <a:off x="5444831" y="3651462"/>
              <a:ext cx="0" cy="39181"/>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9">
              <a:extLst>
                <a:ext uri="{FF2B5EF4-FFF2-40B4-BE49-F238E27FC236}">
                  <a16:creationId xmlns:a16="http://schemas.microsoft.com/office/drawing/2014/main" id="{D6A8EC07-4CF9-E040-849A-E39EBE2FFCF7}"/>
                </a:ext>
              </a:extLst>
            </p:cNvPr>
            <p:cNvSpPr>
              <a:spLocks noChangeShapeType="1"/>
            </p:cNvSpPr>
            <p:nvPr/>
          </p:nvSpPr>
          <p:spPr bwMode="auto">
            <a:xfrm>
              <a:off x="2815932" y="2904812"/>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22">
              <a:extLst>
                <a:ext uri="{FF2B5EF4-FFF2-40B4-BE49-F238E27FC236}">
                  <a16:creationId xmlns:a16="http://schemas.microsoft.com/office/drawing/2014/main" id="{40C905EC-26E5-EC4F-8F6F-5F15742D49AB}"/>
                </a:ext>
              </a:extLst>
            </p:cNvPr>
            <p:cNvSpPr>
              <a:spLocks noChangeShapeType="1"/>
            </p:cNvSpPr>
            <p:nvPr/>
          </p:nvSpPr>
          <p:spPr bwMode="auto">
            <a:xfrm>
              <a:off x="2815932" y="3545534"/>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Rectangle 107">
              <a:extLst>
                <a:ext uri="{FF2B5EF4-FFF2-40B4-BE49-F238E27FC236}">
                  <a16:creationId xmlns:a16="http://schemas.microsoft.com/office/drawing/2014/main" id="{C0EFDDEA-5178-3843-877B-6CAABCCAACAB}"/>
                </a:ext>
              </a:extLst>
            </p:cNvPr>
            <p:cNvSpPr>
              <a:spLocks noChangeArrowheads="1"/>
            </p:cNvSpPr>
            <p:nvPr/>
          </p:nvSpPr>
          <p:spPr bwMode="auto">
            <a:xfrm>
              <a:off x="3011070" y="371714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0,0</a:t>
              </a:r>
            </a:p>
          </p:txBody>
        </p:sp>
        <p:sp>
          <p:nvSpPr>
            <p:cNvPr id="19" name="Rectangle 109">
              <a:extLst>
                <a:ext uri="{FF2B5EF4-FFF2-40B4-BE49-F238E27FC236}">
                  <a16:creationId xmlns:a16="http://schemas.microsoft.com/office/drawing/2014/main" id="{5E12927D-FA1F-4949-96C4-B672DDD7B4A7}"/>
                </a:ext>
              </a:extLst>
            </p:cNvPr>
            <p:cNvSpPr>
              <a:spLocks noChangeArrowheads="1"/>
            </p:cNvSpPr>
            <p:nvPr/>
          </p:nvSpPr>
          <p:spPr bwMode="auto">
            <a:xfrm>
              <a:off x="4187939" y="371714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0,4</a:t>
              </a:r>
            </a:p>
          </p:txBody>
        </p:sp>
        <p:sp>
          <p:nvSpPr>
            <p:cNvPr id="20" name="Rectangle 110">
              <a:extLst>
                <a:ext uri="{FF2B5EF4-FFF2-40B4-BE49-F238E27FC236}">
                  <a16:creationId xmlns:a16="http://schemas.microsoft.com/office/drawing/2014/main" id="{8F71A987-06D6-DC47-B933-6DC6AD626512}"/>
                </a:ext>
              </a:extLst>
            </p:cNvPr>
            <p:cNvSpPr>
              <a:spLocks noChangeArrowheads="1"/>
            </p:cNvSpPr>
            <p:nvPr/>
          </p:nvSpPr>
          <p:spPr bwMode="auto">
            <a:xfrm>
              <a:off x="5340736" y="371714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0,8</a:t>
              </a:r>
            </a:p>
          </p:txBody>
        </p:sp>
        <p:sp>
          <p:nvSpPr>
            <p:cNvPr id="21" name="Rectangle 111">
              <a:extLst>
                <a:ext uri="{FF2B5EF4-FFF2-40B4-BE49-F238E27FC236}">
                  <a16:creationId xmlns:a16="http://schemas.microsoft.com/office/drawing/2014/main" id="{F394AB3F-1CB2-3842-AB72-84C44FB8014A}"/>
                </a:ext>
              </a:extLst>
            </p:cNvPr>
            <p:cNvSpPr>
              <a:spLocks noChangeArrowheads="1"/>
            </p:cNvSpPr>
            <p:nvPr/>
          </p:nvSpPr>
          <p:spPr bwMode="auto">
            <a:xfrm>
              <a:off x="6477950" y="371714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1,2</a:t>
              </a:r>
            </a:p>
          </p:txBody>
        </p:sp>
        <p:sp>
          <p:nvSpPr>
            <p:cNvPr id="22" name="Rectangle 112">
              <a:extLst>
                <a:ext uri="{FF2B5EF4-FFF2-40B4-BE49-F238E27FC236}">
                  <a16:creationId xmlns:a16="http://schemas.microsoft.com/office/drawing/2014/main" id="{E04D17ED-A89C-324A-B316-D8BB055F4C53}"/>
                </a:ext>
              </a:extLst>
            </p:cNvPr>
            <p:cNvSpPr>
              <a:spLocks noChangeArrowheads="1"/>
            </p:cNvSpPr>
            <p:nvPr/>
          </p:nvSpPr>
          <p:spPr bwMode="auto">
            <a:xfrm>
              <a:off x="2549225" y="3444871"/>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0,0</a:t>
              </a:r>
              <a:endParaRPr kumimoji="0" lang="fr-FR" sz="2800" b="0" i="0" u="none" strike="noStrike" cap="none" normalizeH="0" baseline="0" dirty="0">
                <a:ln>
                  <a:noFill/>
                </a:ln>
                <a:effectLst/>
                <a:latin typeface="+mj-lt"/>
                <a:cs typeface="Arial" pitchFamily="34" charset="0"/>
              </a:endParaRPr>
            </a:p>
          </p:txBody>
        </p:sp>
        <p:sp>
          <p:nvSpPr>
            <p:cNvPr id="23" name="Rectangle 114">
              <a:extLst>
                <a:ext uri="{FF2B5EF4-FFF2-40B4-BE49-F238E27FC236}">
                  <a16:creationId xmlns:a16="http://schemas.microsoft.com/office/drawing/2014/main" id="{A1DCEB58-2372-CA4D-BCEA-AA98E85F073C}"/>
                </a:ext>
              </a:extLst>
            </p:cNvPr>
            <p:cNvSpPr>
              <a:spLocks noChangeArrowheads="1"/>
            </p:cNvSpPr>
            <p:nvPr/>
          </p:nvSpPr>
          <p:spPr bwMode="auto">
            <a:xfrm>
              <a:off x="2552570" y="2809829"/>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0,1</a:t>
              </a:r>
              <a:endParaRPr kumimoji="0" lang="fr-FR" sz="2800" b="0" i="0" u="none" strike="noStrike" cap="none" normalizeH="0" baseline="0" dirty="0">
                <a:ln>
                  <a:noFill/>
                </a:ln>
                <a:effectLst/>
                <a:latin typeface="+mj-lt"/>
                <a:cs typeface="Arial" pitchFamily="34" charset="0"/>
              </a:endParaRPr>
            </a:p>
          </p:txBody>
        </p:sp>
        <p:sp>
          <p:nvSpPr>
            <p:cNvPr id="24" name="Rectangle 115">
              <a:extLst>
                <a:ext uri="{FF2B5EF4-FFF2-40B4-BE49-F238E27FC236}">
                  <a16:creationId xmlns:a16="http://schemas.microsoft.com/office/drawing/2014/main" id="{30AFF7C6-B102-B54F-97C0-C148A799FCE8}"/>
                </a:ext>
              </a:extLst>
            </p:cNvPr>
            <p:cNvSpPr>
              <a:spLocks noChangeArrowheads="1"/>
            </p:cNvSpPr>
            <p:nvPr/>
          </p:nvSpPr>
          <p:spPr bwMode="auto">
            <a:xfrm>
              <a:off x="2552570" y="2185330"/>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0,2</a:t>
              </a:r>
              <a:endParaRPr kumimoji="0" lang="fr-FR" sz="2800" b="0" i="0" u="none" strike="noStrike" cap="none" normalizeH="0" baseline="0" dirty="0">
                <a:ln>
                  <a:noFill/>
                </a:ln>
                <a:effectLst/>
                <a:latin typeface="+mj-lt"/>
                <a:cs typeface="Arial" pitchFamily="34" charset="0"/>
              </a:endParaRPr>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574458" y="1537765"/>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0,3</a:t>
              </a:r>
              <a:endParaRPr kumimoji="0" lang="fr-FR" sz="2800" b="0" i="0" u="none" strike="noStrike" cap="none" normalizeH="0" baseline="30000" dirty="0">
                <a:ln>
                  <a:noFill/>
                </a:ln>
                <a:effectLst/>
                <a:latin typeface="+mj-lt"/>
                <a:cs typeface="Arial" pitchFamily="34" charset="0"/>
              </a:endParaRPr>
            </a:p>
          </p:txBody>
        </p:sp>
        <p:sp>
          <p:nvSpPr>
            <p:cNvPr id="26" name="Rectangle 115">
              <a:extLst>
                <a:ext uri="{FF2B5EF4-FFF2-40B4-BE49-F238E27FC236}">
                  <a16:creationId xmlns:a16="http://schemas.microsoft.com/office/drawing/2014/main" id="{30AFF7C6-B102-B54F-97C0-C148A799FCE8}"/>
                </a:ext>
              </a:extLst>
            </p:cNvPr>
            <p:cNvSpPr>
              <a:spLocks noChangeArrowheads="1"/>
            </p:cNvSpPr>
            <p:nvPr/>
          </p:nvSpPr>
          <p:spPr bwMode="auto">
            <a:xfrm rot="16200000">
              <a:off x="1854463" y="2570999"/>
              <a:ext cx="81227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FTR corrigé</a:t>
              </a:r>
              <a:endParaRPr kumimoji="0" lang="fr-FR" sz="2800" i="0" u="none" strike="noStrike" cap="none" normalizeH="0" baseline="0" dirty="0">
                <a:ln>
                  <a:noFill/>
                </a:ln>
                <a:effectLst/>
                <a:latin typeface="+mj-lt"/>
                <a:cs typeface="Arial" pitchFamily="34" charset="0"/>
              </a:endParaRPr>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644723" y="1996904"/>
              <a:ext cx="29174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TFV</a:t>
              </a:r>
              <a:endParaRPr kumimoji="0" lang="fr-FR" sz="2800" b="0" i="0" u="none" strike="noStrike" cap="none" normalizeH="0" baseline="30000" dirty="0">
                <a:ln>
                  <a:noFill/>
                </a:ln>
                <a:effectLst/>
                <a:latin typeface="+mj-lt"/>
                <a:cs typeface="Arial" pitchFamily="34" charset="0"/>
              </a:endParaRPr>
            </a:p>
          </p:txBody>
        </p:sp>
        <p:sp>
          <p:nvSpPr>
            <p:cNvPr id="2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571061" y="2633305"/>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RAL</a:t>
              </a:r>
              <a:endParaRPr kumimoji="0" lang="fr-FR" sz="2800" b="0" i="0" u="none" strike="noStrike" cap="none" normalizeH="0" baseline="30000" dirty="0">
                <a:ln>
                  <a:noFill/>
                </a:ln>
                <a:effectLst/>
                <a:latin typeface="+mj-lt"/>
                <a:cs typeface="Arial" pitchFamily="34" charset="0"/>
              </a:endParaRPr>
            </a:p>
          </p:txBody>
        </p:sp>
        <p:sp>
          <p:nvSpPr>
            <p:cNvPr id="2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387214" y="3492922"/>
              <a:ext cx="290144"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LPV</a:t>
              </a:r>
              <a:endParaRPr kumimoji="0" lang="fr-FR" sz="2800" b="0" i="0" u="none" strike="noStrike" cap="none" normalizeH="0" baseline="30000" dirty="0">
                <a:ln>
                  <a:noFill/>
                </a:ln>
                <a:effectLst/>
                <a:latin typeface="+mj-lt"/>
                <a:cs typeface="Arial" pitchFamily="34" charset="0"/>
              </a:endParaRPr>
            </a:p>
          </p:txBody>
        </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176018" y="3150191"/>
              <a:ext cx="138339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rho = 0,85 p = 0,006</a:t>
              </a:r>
              <a:endParaRPr kumimoji="0" lang="fr-FR" sz="2800" b="0" i="0" u="none" strike="noStrike" cap="none" normalizeH="0" baseline="30000" dirty="0">
                <a:ln>
                  <a:noFill/>
                </a:ln>
                <a:effectLst/>
                <a:latin typeface="+mj-lt"/>
                <a:cs typeface="Arial" pitchFamily="34" charset="0"/>
              </a:endParaRPr>
            </a:p>
          </p:txBody>
        </p:sp>
        <p:sp>
          <p:nvSpPr>
            <p:cNvPr id="31" name="Forme libre 30"/>
            <p:cNvSpPr/>
            <p:nvPr/>
          </p:nvSpPr>
          <p:spPr bwMode="auto">
            <a:xfrm>
              <a:off x="2857500" y="1592580"/>
              <a:ext cx="3947160" cy="2057400"/>
            </a:xfrm>
            <a:custGeom>
              <a:avLst/>
              <a:gdLst>
                <a:gd name="connsiteX0" fmla="*/ 0 w 3947160"/>
                <a:gd name="connsiteY0" fmla="*/ 0 h 2057400"/>
                <a:gd name="connsiteX1" fmla="*/ 0 w 3947160"/>
                <a:gd name="connsiteY1" fmla="*/ 2057400 h 2057400"/>
                <a:gd name="connsiteX2" fmla="*/ 3947160 w 3947160"/>
                <a:gd name="connsiteY2" fmla="*/ 2057400 h 2057400"/>
              </a:gdLst>
              <a:ahLst/>
              <a:cxnLst>
                <a:cxn ang="0">
                  <a:pos x="connsiteX0" y="connsiteY0"/>
                </a:cxn>
                <a:cxn ang="0">
                  <a:pos x="connsiteX1" y="connsiteY1"/>
                </a:cxn>
                <a:cxn ang="0">
                  <a:pos x="connsiteX2" y="connsiteY2"/>
                </a:cxn>
              </a:cxnLst>
              <a:rect l="l" t="t" r="r" b="b"/>
              <a:pathLst>
                <a:path w="3947160" h="2057400">
                  <a:moveTo>
                    <a:pt x="0" y="0"/>
                  </a:moveTo>
                  <a:lnTo>
                    <a:pt x="0" y="2057400"/>
                  </a:lnTo>
                  <a:lnTo>
                    <a:pt x="3947160" y="2057400"/>
                  </a:lnTo>
                </a:path>
              </a:pathLst>
            </a:cu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cxnSp>
          <p:nvCxnSpPr>
            <p:cNvPr id="32" name="Connecteur droit 31"/>
            <p:cNvCxnSpPr/>
            <p:nvPr/>
          </p:nvCxnSpPr>
          <p:spPr bwMode="auto">
            <a:xfrm flipV="1">
              <a:off x="2857734" y="2154376"/>
              <a:ext cx="3946926" cy="1313312"/>
            </a:xfrm>
            <a:prstGeom prst="line">
              <a:avLst/>
            </a:prstGeom>
            <a:solidFill>
              <a:schemeClr val="accent1"/>
            </a:solidFill>
            <a:ln w="28575" cap="flat" cmpd="sng" algn="ctr">
              <a:solidFill>
                <a:srgbClr val="FFC000"/>
              </a:solidFill>
              <a:prstDash val="solid"/>
              <a:round/>
              <a:headEnd type="none" w="med" len="med"/>
              <a:tailEnd type="none" w="med" len="med"/>
            </a:ln>
            <a:effectLst/>
          </p:spPr>
        </p:cxnSp>
        <p:sp>
          <p:nvSpPr>
            <p:cNvPr id="33" name="Ellipse 32"/>
            <p:cNvSpPr/>
            <p:nvPr/>
          </p:nvSpPr>
          <p:spPr bwMode="auto">
            <a:xfrm>
              <a:off x="6524896" y="2316683"/>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4" name="Ellipse 33"/>
            <p:cNvSpPr/>
            <p:nvPr/>
          </p:nvSpPr>
          <p:spPr bwMode="auto">
            <a:xfrm>
              <a:off x="6605840" y="2795612"/>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5" name="Ellipse 34"/>
            <p:cNvSpPr/>
            <p:nvPr/>
          </p:nvSpPr>
          <p:spPr bwMode="auto">
            <a:xfrm>
              <a:off x="6260685" y="1743465"/>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6" name="Ellipse 35"/>
            <p:cNvSpPr/>
            <p:nvPr/>
          </p:nvSpPr>
          <p:spPr bwMode="auto">
            <a:xfrm>
              <a:off x="5733446" y="2137182"/>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7" name="Ellipse 36"/>
            <p:cNvSpPr/>
            <p:nvPr/>
          </p:nvSpPr>
          <p:spPr bwMode="auto">
            <a:xfrm>
              <a:off x="3553637" y="3051547"/>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Ellipse 37"/>
            <p:cNvSpPr/>
            <p:nvPr/>
          </p:nvSpPr>
          <p:spPr bwMode="auto">
            <a:xfrm>
              <a:off x="3470043" y="3082832"/>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Ellipse 38"/>
            <p:cNvSpPr/>
            <p:nvPr/>
          </p:nvSpPr>
          <p:spPr bwMode="auto">
            <a:xfrm>
              <a:off x="3412026" y="3360235"/>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0" name="Ellipse 39"/>
            <p:cNvSpPr/>
            <p:nvPr/>
          </p:nvSpPr>
          <p:spPr bwMode="auto">
            <a:xfrm>
              <a:off x="3160504" y="3404390"/>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1" name="Ellipse 40"/>
            <p:cNvSpPr/>
            <p:nvPr/>
          </p:nvSpPr>
          <p:spPr bwMode="auto">
            <a:xfrm>
              <a:off x="3109948" y="3449164"/>
              <a:ext cx="114300" cy="114300"/>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648634" y="2921780"/>
              <a:ext cx="32105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DRV</a:t>
              </a:r>
              <a:endParaRPr kumimoji="0" lang="fr-FR" sz="2800" b="0" i="0" u="none" strike="noStrike" cap="none" normalizeH="0" baseline="30000" dirty="0">
                <a:ln>
                  <a:noFill/>
                </a:ln>
                <a:effectLst/>
                <a:latin typeface="+mj-lt"/>
                <a:cs typeface="Arial" pitchFamily="34" charset="0"/>
              </a:endParaRPr>
            </a:p>
          </p:txBody>
        </p:sp>
        <p:sp>
          <p:nvSpPr>
            <p:cNvPr id="4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323313" y="2938857"/>
              <a:ext cx="30777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NFV</a:t>
              </a:r>
              <a:endParaRPr kumimoji="0" lang="fr-FR" sz="2800" b="0" i="0" u="none" strike="noStrike" cap="none" normalizeH="0" baseline="30000" dirty="0">
                <a:ln>
                  <a:noFill/>
                </a:ln>
                <a:effectLst/>
                <a:latin typeface="+mj-lt"/>
                <a:cs typeface="Arial" pitchFamily="34" charset="0"/>
              </a:endParaRPr>
            </a:p>
          </p:txBody>
        </p:sp>
        <p:sp>
          <p:nvSpPr>
            <p:cNvPr id="4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037808" y="3236141"/>
              <a:ext cx="32541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SQV</a:t>
              </a:r>
              <a:endParaRPr kumimoji="0" lang="fr-FR" sz="2800" b="0" i="0" u="none" strike="noStrike" cap="none" normalizeH="0" baseline="30000" dirty="0">
                <a:ln>
                  <a:noFill/>
                </a:ln>
                <a:effectLst/>
                <a:latin typeface="+mj-lt"/>
                <a:cs typeface="Arial" pitchFamily="34" charset="0"/>
              </a:endParaRPr>
            </a:p>
          </p:txBody>
        </p:sp>
        <p:sp>
          <p:nvSpPr>
            <p:cNvPr id="4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918802" y="3467688"/>
              <a:ext cx="26449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T20</a:t>
              </a:r>
              <a:endParaRPr kumimoji="0" lang="fr-FR" sz="2800" b="0" i="0" u="none" strike="noStrike" cap="none" normalizeH="0" baseline="30000" dirty="0">
                <a:ln>
                  <a:noFill/>
                </a:ln>
                <a:effectLst/>
                <a:latin typeface="+mj-lt"/>
                <a:cs typeface="Arial" pitchFamily="34" charset="0"/>
              </a:endParaRPr>
            </a:p>
          </p:txBody>
        </p:sp>
        <p:sp>
          <p:nvSpPr>
            <p:cNvPr id="4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647261" y="2239605"/>
              <a:ext cx="29072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3TC</a:t>
              </a:r>
              <a:endParaRPr kumimoji="0" lang="fr-FR" sz="2800" b="0" i="0" u="none" strike="noStrike" cap="none" normalizeH="0" baseline="30000" dirty="0">
                <a:ln>
                  <a:noFill/>
                </a:ln>
                <a:effectLst/>
                <a:latin typeface="+mj-lt"/>
                <a:cs typeface="Arial" pitchFamily="34" charset="0"/>
              </a:endParaRPr>
            </a:p>
          </p:txBody>
        </p:sp>
        <p:sp>
          <p:nvSpPr>
            <p:cNvPr id="4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456760" y="1682882"/>
              <a:ext cx="29913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FTC</a:t>
              </a:r>
              <a:endParaRPr kumimoji="0" lang="fr-FR" sz="2800" b="0" i="0" u="none" strike="noStrike" cap="none" normalizeH="0" baseline="30000" dirty="0">
                <a:ln>
                  <a:noFill/>
                </a:ln>
                <a:effectLst/>
                <a:latin typeface="+mj-lt"/>
                <a:cs typeface="Arial" pitchFamily="34" charset="0"/>
              </a:endParaRPr>
            </a:p>
          </p:txBody>
        </p:sp>
      </p:grpSp>
      <p:sp>
        <p:nvSpPr>
          <p:cNvPr id="48" name="ZoneTexte 47">
            <a:extLst>
              <a:ext uri="{FF2B5EF4-FFF2-40B4-BE49-F238E27FC236}">
                <a16:creationId xmlns:a16="http://schemas.microsoft.com/office/drawing/2014/main" id="{BAABC524-D02D-44F3-809A-9D1B3F10D5B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119</a:t>
            </a:r>
          </a:p>
        </p:txBody>
      </p:sp>
    </p:spTree>
    <p:extLst>
      <p:ext uri="{BB962C8B-B14F-4D97-AF65-F5344CB8AC3E}">
        <p14:creationId xmlns:p14="http://schemas.microsoft.com/office/powerpoint/2010/main" val="178429690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Traitement ARV et allaitement maternel (1)</a:t>
            </a:r>
          </a:p>
        </p:txBody>
      </p:sp>
      <p:sp>
        <p:nvSpPr>
          <p:cNvPr id="5123" name="Rectangle 3"/>
          <p:cNvSpPr>
            <a:spLocks noGrp="1" noChangeArrowheads="1"/>
          </p:cNvSpPr>
          <p:nvPr>
            <p:ph idx="1"/>
          </p:nvPr>
        </p:nvSpPr>
        <p:spPr>
          <a:xfrm>
            <a:off x="457201" y="1440945"/>
            <a:ext cx="5543549" cy="5277355"/>
          </a:xfrm>
        </p:spPr>
        <p:txBody>
          <a:bodyPr/>
          <a:lstStyle/>
          <a:p>
            <a:pPr eaLnBrk="1" hangingPunct="1"/>
            <a:r>
              <a:rPr lang="fr-FR" sz="1800" b="1" dirty="0"/>
              <a:t>Objectifs</a:t>
            </a:r>
          </a:p>
          <a:p>
            <a:pPr lvl="1" eaLnBrk="1" hangingPunct="1"/>
            <a:r>
              <a:rPr lang="fr-FR" sz="1800" dirty="0"/>
              <a:t>Synthèse de la littérature sur les données </a:t>
            </a:r>
            <a:br>
              <a:rPr lang="fr-FR" sz="1800" dirty="0"/>
            </a:br>
            <a:r>
              <a:rPr lang="fr-FR" sz="1800" dirty="0"/>
              <a:t>PK dans le lait maternel </a:t>
            </a:r>
          </a:p>
          <a:p>
            <a:pPr marL="0" indent="0" eaLnBrk="1" hangingPunct="1">
              <a:buNone/>
            </a:pPr>
            <a:endParaRPr lang="fr-FR" sz="1600" dirty="0"/>
          </a:p>
          <a:p>
            <a:pPr eaLnBrk="1" hangingPunct="1"/>
            <a:r>
              <a:rPr lang="fr-FR" sz="2000" b="1" dirty="0">
                <a:cs typeface="Calibri" panose="020F0502020204030204" pitchFamily="34" charset="0"/>
              </a:rPr>
              <a:t>Diffusion selon la classe d’ARV :</a:t>
            </a:r>
          </a:p>
          <a:p>
            <a:pPr lvl="1" eaLnBrk="1" hangingPunct="1"/>
            <a:r>
              <a:rPr lang="fr-FR" sz="1800" b="1" dirty="0"/>
              <a:t>INNTI </a:t>
            </a:r>
            <a:r>
              <a:rPr lang="fr-FR" sz="1800" dirty="0"/>
              <a:t>: moins concentrés dans le lait maternel que dans le plasma (excepté ETR)</a:t>
            </a:r>
          </a:p>
          <a:p>
            <a:pPr lvl="1" eaLnBrk="1" hangingPunct="1"/>
            <a:r>
              <a:rPr lang="fr-FR" sz="1800" b="1" dirty="0"/>
              <a:t>IP : </a:t>
            </a:r>
            <a:r>
              <a:rPr lang="fr-FR" sz="1800" dirty="0"/>
              <a:t>très faible diffusion dans le lait maternel, probablement en raison de leur forte fixation protéique plasmatique</a:t>
            </a:r>
          </a:p>
          <a:p>
            <a:pPr lvl="1" eaLnBrk="1" hangingPunct="1"/>
            <a:r>
              <a:rPr lang="fr-FR" sz="1800" b="1" dirty="0"/>
              <a:t>INTI : </a:t>
            </a:r>
            <a:r>
              <a:rPr lang="fr-FR" sz="1800" dirty="0"/>
              <a:t>expositions très variables dans le lait maternel mais peuvent s’accumuler dans ce compartiment (excepté TFV qui est ionisé dans le plasma maternel)</a:t>
            </a:r>
          </a:p>
          <a:p>
            <a:pPr lvl="2" eaLnBrk="1" hangingPunct="1"/>
            <a:r>
              <a:rPr lang="fr-FR" sz="1600" dirty="0"/>
              <a:t>TFV n’est donc jamais détectable chez les enfants allaités en raison aussi de sa faible biodisponibilité orale lorsqu’il n’est pas sous forme de pro-drogue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Waitt</a:t>
            </a:r>
            <a:r>
              <a:rPr lang="en-GB" sz="1200" i="1" dirty="0">
                <a:solidFill>
                  <a:srgbClr val="0070C0"/>
                </a:solidFill>
              </a:rPr>
              <a:t> C, CROI 2018, Abs. 55</a:t>
            </a:r>
          </a:p>
        </p:txBody>
      </p:sp>
      <p:sp>
        <p:nvSpPr>
          <p:cNvPr id="6" name="Text Box 2"/>
          <p:cNvSpPr txBox="1">
            <a:spLocks noChangeArrowheads="1"/>
          </p:cNvSpPr>
          <p:nvPr/>
        </p:nvSpPr>
        <p:spPr bwMode="auto">
          <a:xfrm>
            <a:off x="5854308" y="1559006"/>
            <a:ext cx="3254374" cy="584775"/>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Rapport des expositions lait/plasma maternel des ARV (médiane, IQR)</a:t>
            </a:r>
          </a:p>
        </p:txBody>
      </p:sp>
      <p:graphicFrame>
        <p:nvGraphicFramePr>
          <p:cNvPr id="7" name="Tableau 6"/>
          <p:cNvGraphicFramePr>
            <a:graphicFrameLocks noGrp="1"/>
          </p:cNvGraphicFramePr>
          <p:nvPr>
            <p:extLst/>
          </p:nvPr>
        </p:nvGraphicFramePr>
        <p:xfrm>
          <a:off x="6131718" y="2173991"/>
          <a:ext cx="2808287" cy="4064032"/>
        </p:xfrm>
        <a:graphic>
          <a:graphicData uri="http://schemas.openxmlformats.org/drawingml/2006/table">
            <a:tbl>
              <a:tblPr firstRow="1" bandRow="1">
                <a:tableStyleId>{5C22544A-7EE6-4342-B048-85BDC9FD1C3A}</a:tableStyleId>
              </a:tblPr>
              <a:tblGrid>
                <a:gridCol w="555356">
                  <a:extLst>
                    <a:ext uri="{9D8B030D-6E8A-4147-A177-3AD203B41FA5}">
                      <a16:colId xmlns:a16="http://schemas.microsoft.com/office/drawing/2014/main" val="20000"/>
                    </a:ext>
                  </a:extLst>
                </a:gridCol>
                <a:gridCol w="1332858">
                  <a:extLst>
                    <a:ext uri="{9D8B030D-6E8A-4147-A177-3AD203B41FA5}">
                      <a16:colId xmlns:a16="http://schemas.microsoft.com/office/drawing/2014/main" val="20001"/>
                    </a:ext>
                  </a:extLst>
                </a:gridCol>
                <a:gridCol w="920073">
                  <a:extLst>
                    <a:ext uri="{9D8B030D-6E8A-4147-A177-3AD203B41FA5}">
                      <a16:colId xmlns:a16="http://schemas.microsoft.com/office/drawing/2014/main" val="20002"/>
                    </a:ext>
                  </a:extLst>
                </a:gridCol>
              </a:tblGrid>
              <a:tr h="290288">
                <a:tc>
                  <a:txBody>
                    <a:bodyPr/>
                    <a:lstStyle/>
                    <a:p>
                      <a:pPr algn="ctr" fontAlgn="b"/>
                      <a:r>
                        <a:rPr lang="fr-FR" sz="1400" b="1" i="0" u="none" strike="noStrike" dirty="0">
                          <a:solidFill>
                            <a:srgbClr val="000066"/>
                          </a:solidFill>
                          <a:effectLst/>
                          <a:latin typeface="+mj-lt"/>
                        </a:rPr>
                        <a:t>ARV</a:t>
                      </a:r>
                    </a:p>
                  </a:txBody>
                  <a:tcPr marL="12700" marR="12700" marT="12700" marB="0" anchor="ctr"/>
                </a:tc>
                <a:tc>
                  <a:txBody>
                    <a:bodyPr/>
                    <a:lstStyle/>
                    <a:p>
                      <a:pPr algn="ctr" fontAlgn="b"/>
                      <a:r>
                        <a:rPr lang="fr-FR" sz="1400" b="1" i="0" u="none" strike="noStrike" dirty="0">
                          <a:solidFill>
                            <a:srgbClr val="000066"/>
                          </a:solidFill>
                          <a:effectLst/>
                          <a:latin typeface="+mj-lt"/>
                        </a:rPr>
                        <a:t>Transfert (%)</a:t>
                      </a:r>
                    </a:p>
                  </a:txBody>
                  <a:tcPr marL="12700" marR="12700" marT="12700" marB="0" anchor="ctr"/>
                </a:tc>
                <a:tc>
                  <a:txBody>
                    <a:bodyPr/>
                    <a:lstStyle/>
                    <a:p>
                      <a:pPr algn="ctr" fontAlgn="b"/>
                      <a:r>
                        <a:rPr lang="fr-FR" sz="1400" b="1" i="0" u="none" strike="noStrike" dirty="0">
                          <a:solidFill>
                            <a:srgbClr val="000066"/>
                          </a:solidFill>
                          <a:effectLst/>
                          <a:latin typeface="+mj-lt"/>
                        </a:rPr>
                        <a:t>N études</a:t>
                      </a:r>
                      <a:endParaRPr lang="mr-IN" sz="1400" b="1"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0"/>
                  </a:ext>
                </a:extLst>
              </a:tr>
              <a:tr h="290288">
                <a:tc>
                  <a:txBody>
                    <a:bodyPr/>
                    <a:lstStyle/>
                    <a:p>
                      <a:pPr algn="ctr" fontAlgn="b"/>
                      <a:r>
                        <a:rPr lang="fr-FR" sz="1400" b="1" i="0" u="none" strike="noStrike" dirty="0">
                          <a:solidFill>
                            <a:srgbClr val="000066"/>
                          </a:solidFill>
                          <a:effectLst/>
                          <a:latin typeface="+mj-lt"/>
                        </a:rPr>
                        <a:t>NVP</a:t>
                      </a:r>
                    </a:p>
                  </a:txBody>
                  <a:tcPr marL="12700" marR="12700" marT="12700" marB="0" anchor="ctr"/>
                </a:tc>
                <a:tc>
                  <a:txBody>
                    <a:bodyPr/>
                    <a:lstStyle/>
                    <a:p>
                      <a:pPr algn="ctr" fontAlgn="b"/>
                      <a:r>
                        <a:rPr lang="mr-IN" sz="1400" b="0" i="0" u="none" strike="noStrike" dirty="0">
                          <a:solidFill>
                            <a:srgbClr val="000066"/>
                          </a:solidFill>
                          <a:effectLst/>
                          <a:latin typeface="+mj-lt"/>
                        </a:rPr>
                        <a:t>59</a:t>
                      </a:r>
                      <a:r>
                        <a:rPr lang="fr-FR" sz="1400" b="0" i="0" u="none" strike="noStrike" dirty="0">
                          <a:solidFill>
                            <a:srgbClr val="000066"/>
                          </a:solidFill>
                          <a:effectLst/>
                          <a:latin typeface="+mj-lt"/>
                        </a:rPr>
                        <a:t> (54 - 71)</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17</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1"/>
                  </a:ext>
                </a:extLst>
              </a:tr>
              <a:tr h="290288">
                <a:tc>
                  <a:txBody>
                    <a:bodyPr/>
                    <a:lstStyle/>
                    <a:p>
                      <a:pPr algn="ctr" fontAlgn="b"/>
                      <a:r>
                        <a:rPr lang="fr-FR" sz="1400" b="1" i="0" u="none" strike="noStrike" dirty="0">
                          <a:solidFill>
                            <a:srgbClr val="000066"/>
                          </a:solidFill>
                          <a:effectLst/>
                          <a:latin typeface="+mj-lt"/>
                        </a:rPr>
                        <a:t>EFV</a:t>
                      </a:r>
                    </a:p>
                  </a:txBody>
                  <a:tcPr marL="12700" marR="12700" marT="12700" marB="0" anchor="ctr"/>
                </a:tc>
                <a:tc>
                  <a:txBody>
                    <a:bodyPr/>
                    <a:lstStyle/>
                    <a:p>
                      <a:pPr algn="ctr" fontAlgn="b"/>
                      <a:r>
                        <a:rPr lang="mr-IN" sz="1400" b="0" i="0" u="none" strike="noStrike" dirty="0">
                          <a:solidFill>
                            <a:srgbClr val="000066"/>
                          </a:solidFill>
                          <a:effectLst/>
                          <a:latin typeface="+mj-lt"/>
                        </a:rPr>
                        <a:t>78</a:t>
                      </a:r>
                      <a:r>
                        <a:rPr lang="fr-FR" sz="1400" b="0" i="0" u="none" strike="noStrike" baseline="0" dirty="0">
                          <a:solidFill>
                            <a:srgbClr val="000066"/>
                          </a:solidFill>
                          <a:effectLst/>
                          <a:latin typeface="+mj-lt"/>
                        </a:rPr>
                        <a:t> (68 - 88)</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2</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2"/>
                  </a:ext>
                </a:extLst>
              </a:tr>
              <a:tr h="290288">
                <a:tc>
                  <a:txBody>
                    <a:bodyPr/>
                    <a:lstStyle/>
                    <a:p>
                      <a:pPr algn="ctr" fontAlgn="b"/>
                      <a:r>
                        <a:rPr lang="fr-FR" sz="1400" b="1" i="0" u="none" strike="noStrike" dirty="0">
                          <a:solidFill>
                            <a:srgbClr val="000066"/>
                          </a:solidFill>
                          <a:effectLst/>
                          <a:latin typeface="+mj-lt"/>
                        </a:rPr>
                        <a:t>ETR</a:t>
                      </a:r>
                    </a:p>
                  </a:txBody>
                  <a:tcPr marL="12700" marR="12700" marT="12700" marB="0" anchor="ctr"/>
                </a:tc>
                <a:tc>
                  <a:txBody>
                    <a:bodyPr/>
                    <a:lstStyle/>
                    <a:p>
                      <a:pPr algn="ctr" fontAlgn="b"/>
                      <a:r>
                        <a:rPr lang="is-IS" sz="1400" b="0" i="0" u="none" strike="noStrike" dirty="0">
                          <a:solidFill>
                            <a:srgbClr val="000066"/>
                          </a:solidFill>
                          <a:effectLst/>
                          <a:latin typeface="+mj-lt"/>
                        </a:rPr>
                        <a:t>244</a:t>
                      </a:r>
                      <a:r>
                        <a:rPr lang="is-IS" sz="1400" b="0" i="0" u="none" strike="noStrike" baseline="0" dirty="0">
                          <a:solidFill>
                            <a:srgbClr val="000066"/>
                          </a:solidFill>
                          <a:effectLst/>
                          <a:latin typeface="+mj-lt"/>
                        </a:rPr>
                        <a:t> (162 - 325)</a:t>
                      </a:r>
                      <a:endParaRPr lang="is-IS"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2</a:t>
                      </a:r>
                    </a:p>
                  </a:txBody>
                  <a:tcPr marL="12700" marR="12700" marT="12700" marB="0" anchor="ctr"/>
                </a:tc>
                <a:extLst>
                  <a:ext uri="{0D108BD9-81ED-4DB2-BD59-A6C34878D82A}">
                    <a16:rowId xmlns:a16="http://schemas.microsoft.com/office/drawing/2014/main" val="10003"/>
                  </a:ext>
                </a:extLst>
              </a:tr>
              <a:tr h="290288">
                <a:tc>
                  <a:txBody>
                    <a:bodyPr/>
                    <a:lstStyle/>
                    <a:p>
                      <a:pPr algn="ctr" fontAlgn="b"/>
                      <a:r>
                        <a:rPr lang="fr-FR" sz="1400" b="1" i="0" u="none" strike="noStrike" dirty="0">
                          <a:solidFill>
                            <a:srgbClr val="000066"/>
                          </a:solidFill>
                          <a:effectLst/>
                          <a:latin typeface="+mj-lt"/>
                        </a:rPr>
                        <a:t>LPV</a:t>
                      </a:r>
                    </a:p>
                  </a:txBody>
                  <a:tcPr marL="12700" marR="12700" marT="12700" marB="0" anchor="ctr"/>
                </a:tc>
                <a:tc>
                  <a:txBody>
                    <a:bodyPr/>
                    <a:lstStyle/>
                    <a:p>
                      <a:pPr algn="ctr" fontAlgn="b"/>
                      <a:r>
                        <a:rPr lang="mr-IN" sz="1400" b="0" i="0" u="none" strike="noStrike" dirty="0">
                          <a:solidFill>
                            <a:srgbClr val="000066"/>
                          </a:solidFill>
                          <a:effectLst/>
                          <a:latin typeface="+mj-lt"/>
                        </a:rPr>
                        <a:t>22</a:t>
                      </a:r>
                      <a:r>
                        <a:rPr lang="fr-FR" sz="1400" b="0" i="0" u="none" strike="noStrike" baseline="0" dirty="0">
                          <a:solidFill>
                            <a:srgbClr val="000066"/>
                          </a:solidFill>
                          <a:effectLst/>
                          <a:latin typeface="+mj-lt"/>
                        </a:rPr>
                        <a:t> (17 - 35)</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6</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4"/>
                  </a:ext>
                </a:extLst>
              </a:tr>
              <a:tr h="290288">
                <a:tc>
                  <a:txBody>
                    <a:bodyPr/>
                    <a:lstStyle/>
                    <a:p>
                      <a:pPr algn="ctr" fontAlgn="b"/>
                      <a:r>
                        <a:rPr lang="fr-FR" sz="1400" b="1" i="0" u="none" strike="noStrike" dirty="0">
                          <a:solidFill>
                            <a:srgbClr val="000066"/>
                          </a:solidFill>
                          <a:effectLst/>
                          <a:latin typeface="+mj-lt"/>
                        </a:rPr>
                        <a:t>NFV</a:t>
                      </a:r>
                    </a:p>
                  </a:txBody>
                  <a:tcPr marL="12700" marR="12700" marT="12700" marB="0" anchor="ctr"/>
                </a:tc>
                <a:tc>
                  <a:txBody>
                    <a:bodyPr/>
                    <a:lstStyle/>
                    <a:p>
                      <a:pPr algn="ctr" fontAlgn="b"/>
                      <a:r>
                        <a:rPr lang="mr-IN" sz="1400" b="0" i="0" u="none" strike="noStrike" dirty="0">
                          <a:solidFill>
                            <a:srgbClr val="000066"/>
                          </a:solidFill>
                          <a:effectLst/>
                          <a:latin typeface="+mj-lt"/>
                        </a:rPr>
                        <a:t>10</a:t>
                      </a:r>
                      <a:r>
                        <a:rPr lang="fr-FR" sz="1400" b="0" i="0" u="none" strike="noStrike" baseline="0" dirty="0">
                          <a:solidFill>
                            <a:srgbClr val="000066"/>
                          </a:solidFill>
                          <a:effectLst/>
                          <a:latin typeface="+mj-lt"/>
                        </a:rPr>
                        <a:t> (8 - 12)</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mr-IN" sz="1400" b="0" i="0" u="none" strike="noStrike" dirty="0">
                          <a:solidFill>
                            <a:srgbClr val="000066"/>
                          </a:solidFill>
                          <a:effectLst/>
                          <a:latin typeface="+mj-lt"/>
                        </a:rPr>
                        <a:t>8</a:t>
                      </a:r>
                      <a:endParaRPr lang="fr-FR"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5"/>
                  </a:ext>
                </a:extLst>
              </a:tr>
              <a:tr h="290288">
                <a:tc>
                  <a:txBody>
                    <a:bodyPr/>
                    <a:lstStyle/>
                    <a:p>
                      <a:pPr algn="ctr" fontAlgn="b"/>
                      <a:r>
                        <a:rPr lang="fr-FR" sz="1400" b="1" i="0" u="none" strike="noStrike" dirty="0">
                          <a:solidFill>
                            <a:srgbClr val="000066"/>
                          </a:solidFill>
                          <a:effectLst/>
                          <a:latin typeface="+mj-lt"/>
                        </a:rPr>
                        <a:t>RTV</a:t>
                      </a:r>
                    </a:p>
                  </a:txBody>
                  <a:tcPr marL="12700" marR="12700" marT="12700" marB="0" anchor="ctr"/>
                </a:tc>
                <a:tc>
                  <a:txBody>
                    <a:bodyPr/>
                    <a:lstStyle/>
                    <a:p>
                      <a:pPr algn="ctr" fontAlgn="b"/>
                      <a:r>
                        <a:rPr lang="mr-IN" sz="1400" b="0" i="0" u="none" strike="noStrike" dirty="0">
                          <a:solidFill>
                            <a:srgbClr val="000066"/>
                          </a:solidFill>
                          <a:effectLst/>
                          <a:latin typeface="+mj-lt"/>
                        </a:rPr>
                        <a:t>20</a:t>
                      </a:r>
                      <a:r>
                        <a:rPr lang="fr-FR" sz="1400" b="0" i="0" u="none" strike="noStrike" baseline="0" dirty="0">
                          <a:solidFill>
                            <a:srgbClr val="000066"/>
                          </a:solidFill>
                          <a:effectLst/>
                          <a:latin typeface="+mj-lt"/>
                        </a:rPr>
                        <a:t> (10 - 22)</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5</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6"/>
                  </a:ext>
                </a:extLst>
              </a:tr>
              <a:tr h="290288">
                <a:tc>
                  <a:txBody>
                    <a:bodyPr/>
                    <a:lstStyle/>
                    <a:p>
                      <a:pPr algn="ctr" fontAlgn="b"/>
                      <a:r>
                        <a:rPr lang="fr-FR" sz="1400" b="1" i="0" u="none" strike="noStrike" dirty="0">
                          <a:solidFill>
                            <a:srgbClr val="000066"/>
                          </a:solidFill>
                          <a:effectLst/>
                          <a:latin typeface="+mj-lt"/>
                        </a:rPr>
                        <a:t>ATV</a:t>
                      </a:r>
                    </a:p>
                  </a:txBody>
                  <a:tcPr marL="12700" marR="12700" marT="12700" marB="0" anchor="ctr"/>
                </a:tc>
                <a:tc>
                  <a:txBody>
                    <a:bodyPr/>
                    <a:lstStyle/>
                    <a:p>
                      <a:pPr algn="ctr" fontAlgn="b"/>
                      <a:r>
                        <a:rPr lang="mr-IN" sz="1400" b="0" i="0" u="none" strike="noStrike" dirty="0">
                          <a:solidFill>
                            <a:srgbClr val="000066"/>
                          </a:solidFill>
                          <a:effectLst/>
                          <a:latin typeface="+mj-lt"/>
                        </a:rPr>
                        <a:t>14</a:t>
                      </a:r>
                      <a:r>
                        <a:rPr lang="fr-FR" sz="1400" b="0" i="0" u="none" strike="noStrike" baseline="0" dirty="0">
                          <a:solidFill>
                            <a:srgbClr val="000066"/>
                          </a:solidFill>
                          <a:effectLst/>
                          <a:latin typeface="+mj-lt"/>
                        </a:rPr>
                        <a:t> (14 - 15)</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2</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7"/>
                  </a:ext>
                </a:extLst>
              </a:tr>
              <a:tr h="290288">
                <a:tc>
                  <a:txBody>
                    <a:bodyPr/>
                    <a:lstStyle/>
                    <a:p>
                      <a:pPr algn="ctr" fontAlgn="b"/>
                      <a:r>
                        <a:rPr lang="pt-BR" sz="1400" b="1" i="0" u="none" strike="noStrike" dirty="0">
                          <a:solidFill>
                            <a:srgbClr val="000066"/>
                          </a:solidFill>
                          <a:effectLst/>
                          <a:latin typeface="+mj-lt"/>
                        </a:rPr>
                        <a:t>3TC</a:t>
                      </a:r>
                    </a:p>
                  </a:txBody>
                  <a:tcPr marL="12700" marR="12700" marT="12700" marB="0" anchor="ctr"/>
                </a:tc>
                <a:tc>
                  <a:txBody>
                    <a:bodyPr/>
                    <a:lstStyle/>
                    <a:p>
                      <a:pPr algn="ctr" fontAlgn="b"/>
                      <a:r>
                        <a:rPr lang="mr-IN" sz="1400" b="0" i="0" u="none" strike="noStrike" dirty="0">
                          <a:solidFill>
                            <a:srgbClr val="000066"/>
                          </a:solidFill>
                          <a:effectLst/>
                          <a:latin typeface="+mj-lt"/>
                        </a:rPr>
                        <a:t>158</a:t>
                      </a:r>
                      <a:r>
                        <a:rPr lang="fr-FR" sz="1400" b="0" i="0" u="none" strike="noStrike" baseline="0" dirty="0">
                          <a:solidFill>
                            <a:srgbClr val="000066"/>
                          </a:solidFill>
                          <a:effectLst/>
                          <a:latin typeface="+mj-lt"/>
                        </a:rPr>
                        <a:t> (72 - 264)</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14</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8"/>
                  </a:ext>
                </a:extLst>
              </a:tr>
              <a:tr h="290288">
                <a:tc>
                  <a:txBody>
                    <a:bodyPr/>
                    <a:lstStyle/>
                    <a:p>
                      <a:pPr algn="ctr" fontAlgn="b"/>
                      <a:r>
                        <a:rPr lang="fr-FR" sz="1400" b="1" i="0" u="none" strike="noStrike" dirty="0">
                          <a:solidFill>
                            <a:srgbClr val="000066"/>
                          </a:solidFill>
                          <a:effectLst/>
                          <a:latin typeface="+mj-lt"/>
                        </a:rPr>
                        <a:t>ZDV</a:t>
                      </a:r>
                    </a:p>
                  </a:txBody>
                  <a:tcPr marL="12700" marR="12700" marT="12700" marB="0" anchor="ctr"/>
                </a:tc>
                <a:tc>
                  <a:txBody>
                    <a:bodyPr/>
                    <a:lstStyle/>
                    <a:p>
                      <a:pPr algn="ctr" fontAlgn="b"/>
                      <a:r>
                        <a:rPr lang="mr-IN" sz="1400" b="0" i="0" u="none" strike="noStrike" dirty="0">
                          <a:solidFill>
                            <a:srgbClr val="000066"/>
                          </a:solidFill>
                          <a:effectLst/>
                          <a:latin typeface="+mj-lt"/>
                        </a:rPr>
                        <a:t>51</a:t>
                      </a:r>
                      <a:r>
                        <a:rPr lang="fr-FR" sz="1400" b="0" i="0" u="none" strike="noStrike" baseline="0" dirty="0">
                          <a:solidFill>
                            <a:srgbClr val="000066"/>
                          </a:solidFill>
                          <a:effectLst/>
                          <a:latin typeface="+mj-lt"/>
                        </a:rPr>
                        <a:t> (39 - 92)</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9</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09"/>
                  </a:ext>
                </a:extLst>
              </a:tr>
              <a:tr h="290288">
                <a:tc>
                  <a:txBody>
                    <a:bodyPr/>
                    <a:lstStyle/>
                    <a:p>
                      <a:pPr algn="ctr" fontAlgn="b"/>
                      <a:r>
                        <a:rPr lang="fr-FR" sz="1400" b="1" i="0" u="none" strike="noStrike" dirty="0">
                          <a:solidFill>
                            <a:srgbClr val="000066"/>
                          </a:solidFill>
                          <a:effectLst/>
                          <a:latin typeface="+mj-lt"/>
                        </a:rPr>
                        <a:t>ABC</a:t>
                      </a:r>
                    </a:p>
                  </a:txBody>
                  <a:tcPr marL="12700" marR="12700" marT="12700" marB="0" anchor="ctr"/>
                </a:tc>
                <a:tc>
                  <a:txBody>
                    <a:bodyPr/>
                    <a:lstStyle/>
                    <a:p>
                      <a:pPr algn="ctr" fontAlgn="b"/>
                      <a:r>
                        <a:rPr lang="fr-FR" sz="1400" b="0" i="0" u="none" strike="noStrike" dirty="0">
                          <a:solidFill>
                            <a:srgbClr val="000066"/>
                          </a:solidFill>
                          <a:effectLst/>
                          <a:latin typeface="+mj-lt"/>
                        </a:rPr>
                        <a:t>85</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1</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10"/>
                  </a:ext>
                </a:extLst>
              </a:tr>
              <a:tr h="290288">
                <a:tc>
                  <a:txBody>
                    <a:bodyPr/>
                    <a:lstStyle/>
                    <a:p>
                      <a:pPr algn="ctr" fontAlgn="b"/>
                      <a:r>
                        <a:rPr lang="fr-FR" sz="1400" b="1" i="0" u="none" strike="noStrike" dirty="0">
                          <a:solidFill>
                            <a:srgbClr val="000066"/>
                          </a:solidFill>
                          <a:effectLst/>
                          <a:latin typeface="+mj-lt"/>
                        </a:rPr>
                        <a:t>d4T</a:t>
                      </a:r>
                    </a:p>
                  </a:txBody>
                  <a:tcPr marL="12700" marR="12700" marT="12700" marB="0" anchor="ctr"/>
                </a:tc>
                <a:tc>
                  <a:txBody>
                    <a:bodyPr/>
                    <a:lstStyle/>
                    <a:p>
                      <a:pPr algn="ctr" fontAlgn="b"/>
                      <a:r>
                        <a:rPr lang="mr-IN" sz="1400" b="0" i="0" u="none" strike="noStrike" dirty="0">
                          <a:solidFill>
                            <a:srgbClr val="000066"/>
                          </a:solidFill>
                          <a:effectLst/>
                          <a:latin typeface="+mj-lt"/>
                        </a:rPr>
                        <a:t>98</a:t>
                      </a:r>
                      <a:r>
                        <a:rPr lang="fr-FR" sz="1400" b="0" i="0" u="none" strike="noStrike" baseline="0" dirty="0">
                          <a:solidFill>
                            <a:srgbClr val="000066"/>
                          </a:solidFill>
                          <a:effectLst/>
                          <a:latin typeface="+mj-lt"/>
                        </a:rPr>
                        <a:t> (97 - 108)</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5</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11"/>
                  </a:ext>
                </a:extLst>
              </a:tr>
              <a:tr h="290288">
                <a:tc>
                  <a:txBody>
                    <a:bodyPr/>
                    <a:lstStyle/>
                    <a:p>
                      <a:pPr algn="ctr" fontAlgn="b"/>
                      <a:r>
                        <a:rPr lang="fr-FR" sz="1400" b="1" i="0" u="none" strike="noStrike" dirty="0">
                          <a:solidFill>
                            <a:srgbClr val="000066"/>
                          </a:solidFill>
                          <a:effectLst/>
                          <a:latin typeface="+mj-lt"/>
                        </a:rPr>
                        <a:t>FTC</a:t>
                      </a:r>
                    </a:p>
                  </a:txBody>
                  <a:tcPr marL="12700" marR="12700" marT="12700" marB="0" anchor="ctr"/>
                </a:tc>
                <a:tc>
                  <a:txBody>
                    <a:bodyPr/>
                    <a:lstStyle/>
                    <a:p>
                      <a:pPr algn="ctr" fontAlgn="b"/>
                      <a:r>
                        <a:rPr lang="mr-IN" sz="1400" b="0" i="0" u="none" strike="noStrike" dirty="0">
                          <a:solidFill>
                            <a:srgbClr val="000066"/>
                          </a:solidFill>
                          <a:effectLst/>
                          <a:latin typeface="+mj-lt"/>
                        </a:rPr>
                        <a:t>88</a:t>
                      </a:r>
                      <a:r>
                        <a:rPr lang="fr-FR" sz="1400" b="0" i="0" u="none" strike="noStrike" baseline="0" dirty="0">
                          <a:solidFill>
                            <a:srgbClr val="000066"/>
                          </a:solidFill>
                          <a:effectLst/>
                          <a:latin typeface="+mj-lt"/>
                        </a:rPr>
                        <a:t> (64 - 154)</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3</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12"/>
                  </a:ext>
                </a:extLst>
              </a:tr>
              <a:tr h="290288">
                <a:tc>
                  <a:txBody>
                    <a:bodyPr/>
                    <a:lstStyle/>
                    <a:p>
                      <a:pPr algn="ctr" fontAlgn="b"/>
                      <a:r>
                        <a:rPr lang="fr-FR" sz="1400" b="1" i="0" u="none" strike="noStrike" dirty="0">
                          <a:solidFill>
                            <a:srgbClr val="000066"/>
                          </a:solidFill>
                          <a:effectLst/>
                          <a:latin typeface="+mj-lt"/>
                        </a:rPr>
                        <a:t>TFV</a:t>
                      </a:r>
                    </a:p>
                  </a:txBody>
                  <a:tcPr marL="12700" marR="12700" marT="12700" marB="0" anchor="ctr"/>
                </a:tc>
                <a:tc>
                  <a:txBody>
                    <a:bodyPr/>
                    <a:lstStyle/>
                    <a:p>
                      <a:pPr algn="ctr" fontAlgn="b"/>
                      <a:r>
                        <a:rPr lang="mr-IN" sz="1400" b="0" i="0" u="none" strike="noStrike" dirty="0">
                          <a:solidFill>
                            <a:srgbClr val="000066"/>
                          </a:solidFill>
                          <a:effectLst/>
                          <a:latin typeface="+mj-lt"/>
                        </a:rPr>
                        <a:t>3</a:t>
                      </a:r>
                      <a:r>
                        <a:rPr lang="fr-FR" sz="1400" b="0" i="0" u="none" strike="noStrike" baseline="0" dirty="0">
                          <a:solidFill>
                            <a:srgbClr val="000066"/>
                          </a:solidFill>
                          <a:effectLst/>
                          <a:latin typeface="+mj-lt"/>
                        </a:rPr>
                        <a:t> (2 - 3)</a:t>
                      </a:r>
                      <a:endParaRPr lang="mr-IN" sz="1400" b="0" i="0" u="none" strike="noStrike" dirty="0">
                        <a:solidFill>
                          <a:srgbClr val="000066"/>
                        </a:solidFill>
                        <a:effectLst/>
                        <a:latin typeface="+mj-lt"/>
                      </a:endParaRPr>
                    </a:p>
                  </a:txBody>
                  <a:tcPr marL="12700" marR="12700" marT="12700" marB="0" anchor="ctr"/>
                </a:tc>
                <a:tc>
                  <a:txBody>
                    <a:bodyPr/>
                    <a:lstStyle/>
                    <a:p>
                      <a:pPr algn="ctr" fontAlgn="b"/>
                      <a:r>
                        <a:rPr lang="fr-FR" sz="1400" b="0" i="0" u="none" strike="noStrike" dirty="0">
                          <a:solidFill>
                            <a:srgbClr val="000066"/>
                          </a:solidFill>
                          <a:effectLst/>
                          <a:latin typeface="+mj-lt"/>
                        </a:rPr>
                        <a:t>5</a:t>
                      </a:r>
                      <a:endParaRPr lang="mr-IN" sz="1400" b="0" i="0" u="none" strike="noStrike" dirty="0">
                        <a:solidFill>
                          <a:srgbClr val="000066"/>
                        </a:solidFill>
                        <a:effectLst/>
                        <a:latin typeface="+mj-lt"/>
                      </a:endParaRPr>
                    </a:p>
                  </a:txBody>
                  <a:tcPr marL="12700" marR="12700" marT="12700" marB="0" anchor="ctr"/>
                </a:tc>
                <a:extLst>
                  <a:ext uri="{0D108BD9-81ED-4DB2-BD59-A6C34878D82A}">
                    <a16:rowId xmlns:a16="http://schemas.microsoft.com/office/drawing/2014/main" val="10013"/>
                  </a:ext>
                </a:extLst>
              </a:tr>
            </a:tbl>
          </a:graphicData>
        </a:graphic>
      </p:graphicFrame>
      <p:sp>
        <p:nvSpPr>
          <p:cNvPr id="8" name="ZoneTexte 7">
            <a:extLst>
              <a:ext uri="{FF2B5EF4-FFF2-40B4-BE49-F238E27FC236}">
                <a16:creationId xmlns:a16="http://schemas.microsoft.com/office/drawing/2014/main" id="{DA7C748D-A76C-41F2-9B4E-87BC508CA7A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120</a:t>
            </a:r>
          </a:p>
        </p:txBody>
      </p:sp>
    </p:spTree>
    <p:extLst>
      <p:ext uri="{BB962C8B-B14F-4D97-AF65-F5344CB8AC3E}">
        <p14:creationId xmlns:p14="http://schemas.microsoft.com/office/powerpoint/2010/main" val="200470896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Traitement ARV et allaitement maternel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Waitt</a:t>
            </a:r>
            <a:r>
              <a:rPr lang="en-GB" sz="1200" i="1" dirty="0">
                <a:solidFill>
                  <a:srgbClr val="0070C0"/>
                </a:solidFill>
              </a:rPr>
              <a:t> C, CROI 2018, Abs. 55</a:t>
            </a:r>
          </a:p>
        </p:txBody>
      </p:sp>
      <p:sp>
        <p:nvSpPr>
          <p:cNvPr id="9" name="Rectangle à coins arrondis 8"/>
          <p:cNvSpPr/>
          <p:nvPr/>
        </p:nvSpPr>
        <p:spPr bwMode="auto">
          <a:xfrm>
            <a:off x="133349" y="1277699"/>
            <a:ext cx="3807055" cy="1917988"/>
          </a:xfrm>
          <a:prstGeom prst="roundRect">
            <a:avLst>
              <a:gd name="adj" fmla="val 11288"/>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600" b="1" i="0" u="none" strike="noStrike" cap="none" normalizeH="0" dirty="0">
                <a:ln>
                  <a:noFill/>
                </a:ln>
                <a:solidFill>
                  <a:srgbClr val="000066"/>
                </a:solidFill>
                <a:effectLst/>
              </a:rPr>
              <a:t>Risque de transmission</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i="0" u="none" strike="noStrike" cap="none" normalizeH="0" baseline="0" dirty="0">
                <a:ln>
                  <a:noFill/>
                </a:ln>
                <a:solidFill>
                  <a:srgbClr val="000066"/>
                </a:solidFill>
                <a:effectLst/>
              </a:rPr>
              <a:t>Compatibilité</a:t>
            </a:r>
            <a:r>
              <a:rPr kumimoji="0" lang="fr-FR" sz="1400" i="0" u="none" strike="noStrike" cap="none" normalizeH="0" dirty="0">
                <a:ln>
                  <a:noFill/>
                </a:ln>
                <a:solidFill>
                  <a:srgbClr val="000066"/>
                </a:solidFill>
                <a:effectLst/>
              </a:rPr>
              <a:t> des doses maternelles utilisées avec l’allaitement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baseline="0" dirty="0">
                <a:solidFill>
                  <a:srgbClr val="000066"/>
                </a:solidFill>
              </a:rPr>
              <a:t>Quel risque de transmission en dehors </a:t>
            </a:r>
            <a:br>
              <a:rPr lang="fr-FR" sz="1400" baseline="0" dirty="0">
                <a:solidFill>
                  <a:srgbClr val="000066"/>
                </a:solidFill>
              </a:rPr>
            </a:br>
            <a:r>
              <a:rPr lang="fr-FR" sz="1400" baseline="0" dirty="0">
                <a:solidFill>
                  <a:srgbClr val="000066"/>
                </a:solidFill>
              </a:rPr>
              <a:t>des essais cliniques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i="0" u="none" strike="noStrike" cap="none" normalizeH="0" dirty="0">
                <a:ln>
                  <a:noFill/>
                </a:ln>
                <a:solidFill>
                  <a:srgbClr val="000066"/>
                </a:solidFill>
                <a:effectLst/>
              </a:rPr>
              <a:t>Quelle interprétation de l’ADN </a:t>
            </a:r>
            <a:r>
              <a:rPr kumimoji="0" lang="fr-FR" sz="1400" i="0" u="none" strike="noStrike" cap="none" normalizeH="0" dirty="0" err="1">
                <a:ln>
                  <a:noFill/>
                </a:ln>
                <a:solidFill>
                  <a:srgbClr val="000066"/>
                </a:solidFill>
                <a:effectLst/>
              </a:rPr>
              <a:t>proviral</a:t>
            </a:r>
            <a:r>
              <a:rPr kumimoji="0" lang="fr-FR" sz="1400" i="0" u="none" strike="noStrike" cap="none" normalizeH="0" dirty="0">
                <a:ln>
                  <a:noFill/>
                </a:ln>
                <a:solidFill>
                  <a:srgbClr val="000066"/>
                </a:solidFill>
                <a:effectLst/>
              </a:rPr>
              <a:t>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baseline="0" dirty="0">
                <a:solidFill>
                  <a:srgbClr val="000066"/>
                </a:solidFill>
              </a:rPr>
              <a:t>Quelle fréquence optimale de mesure </a:t>
            </a:r>
            <a:br>
              <a:rPr lang="fr-FR" sz="1400" baseline="0" dirty="0">
                <a:solidFill>
                  <a:srgbClr val="000066"/>
                </a:solidFill>
              </a:rPr>
            </a:br>
            <a:r>
              <a:rPr lang="fr-FR" sz="1400" baseline="0" dirty="0">
                <a:solidFill>
                  <a:srgbClr val="000066"/>
                </a:solidFill>
              </a:rPr>
              <a:t>de la CV ?</a:t>
            </a:r>
            <a:endParaRPr kumimoji="0" lang="fr-FR" sz="1400" i="0" u="none" strike="noStrike" cap="none" normalizeH="0" baseline="0" dirty="0">
              <a:ln>
                <a:noFill/>
              </a:ln>
              <a:solidFill>
                <a:srgbClr val="000066"/>
              </a:solidFill>
              <a:effectLst/>
            </a:endParaRPr>
          </a:p>
        </p:txBody>
      </p:sp>
      <p:sp>
        <p:nvSpPr>
          <p:cNvPr id="10" name="Rectangle à coins arrondis 9"/>
          <p:cNvSpPr/>
          <p:nvPr/>
        </p:nvSpPr>
        <p:spPr bwMode="auto">
          <a:xfrm>
            <a:off x="5081047" y="1277699"/>
            <a:ext cx="3989928" cy="1917988"/>
          </a:xfrm>
          <a:prstGeom prst="roundRect">
            <a:avLst>
              <a:gd name="adj" fmla="val 11288"/>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600" b="1" i="0" u="none" strike="noStrike" cap="none" normalizeH="0" baseline="0" dirty="0">
                <a:ln>
                  <a:noFill/>
                </a:ln>
                <a:solidFill>
                  <a:srgbClr val="000066"/>
                </a:solidFill>
                <a:effectLst/>
              </a:rPr>
              <a:t>Optimisation des traitements ARV </a:t>
            </a:r>
            <a:endParaRPr kumimoji="0" lang="fr-FR" sz="1600" b="1" i="0" u="none" strike="noStrike" cap="none" normalizeH="0" dirty="0">
              <a:ln>
                <a:noFill/>
              </a:ln>
              <a:solidFill>
                <a:srgbClr val="000066"/>
              </a:solidFill>
              <a:effectLst/>
            </a:endParaRP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dirty="0">
                <a:solidFill>
                  <a:srgbClr val="000066"/>
                </a:solidFill>
              </a:rPr>
              <a:t>Quels risques de résistance virologique </a:t>
            </a:r>
            <a:br>
              <a:rPr lang="fr-FR" sz="1400" dirty="0">
                <a:solidFill>
                  <a:srgbClr val="000066"/>
                </a:solidFill>
              </a:rPr>
            </a:br>
            <a:r>
              <a:rPr lang="fr-FR" sz="1400" dirty="0">
                <a:solidFill>
                  <a:srgbClr val="000066"/>
                </a:solidFill>
              </a:rPr>
              <a:t>ou toxiques pour l’enfant VIH+</a:t>
            </a:r>
          </a:p>
          <a:p>
            <a:pPr marL="171450" indent="-171450">
              <a:buFont typeface="Arial" panose="020B0604020202020204" pitchFamily="34" charset="0"/>
              <a:buChar char="•"/>
            </a:pPr>
            <a:r>
              <a:rPr lang="fr-FR" sz="1400" dirty="0">
                <a:solidFill>
                  <a:srgbClr val="000066"/>
                </a:solidFill>
              </a:rPr>
              <a:t>Certains schémas ARV sont-ils mieux tolérés pour l’enfant ?</a:t>
            </a:r>
          </a:p>
          <a:p>
            <a:pPr marL="171450" indent="-171450">
              <a:buFont typeface="Arial" panose="020B0604020202020204" pitchFamily="34" charset="0"/>
              <a:buChar char="•"/>
            </a:pPr>
            <a:r>
              <a:rPr lang="fr-FR" sz="1400" dirty="0">
                <a:solidFill>
                  <a:srgbClr val="000066"/>
                </a:solidFill>
              </a:rPr>
              <a:t>Certains schémas ARV ont-ils une PK </a:t>
            </a:r>
            <a:br>
              <a:rPr lang="fr-FR" sz="1400" dirty="0">
                <a:solidFill>
                  <a:srgbClr val="000066"/>
                </a:solidFill>
              </a:rPr>
            </a:br>
            <a:r>
              <a:rPr lang="fr-FR" sz="1400" dirty="0">
                <a:solidFill>
                  <a:srgbClr val="000066"/>
                </a:solidFill>
              </a:rPr>
              <a:t>plus pardonnante ?</a:t>
            </a:r>
          </a:p>
          <a:p>
            <a:pPr marL="285750" marR="0" indent="-285750" algn="ctr" defTabSz="914400" rtl="0" eaLnBrk="1" fontAlgn="base" latinLnBrk="0" hangingPunct="1">
              <a:lnSpc>
                <a:spcPct val="100000"/>
              </a:lnSpc>
              <a:spcBef>
                <a:spcPct val="0"/>
              </a:spcBef>
              <a:spcAft>
                <a:spcPct val="0"/>
              </a:spcAft>
              <a:buClrTx/>
              <a:buSzTx/>
              <a:buFontTx/>
              <a:buChar char="-"/>
              <a:tabLst/>
            </a:pPr>
            <a:endParaRPr kumimoji="0" lang="fr-FR" sz="1200" i="0" u="none" strike="noStrike" cap="none" normalizeH="0" baseline="0" dirty="0">
              <a:ln>
                <a:noFill/>
              </a:ln>
              <a:solidFill>
                <a:srgbClr val="000066"/>
              </a:solidFill>
              <a:effectLst/>
            </a:endParaRPr>
          </a:p>
        </p:txBody>
      </p:sp>
      <p:sp>
        <p:nvSpPr>
          <p:cNvPr id="11" name="Rectangle à coins arrondis 10"/>
          <p:cNvSpPr/>
          <p:nvPr/>
        </p:nvSpPr>
        <p:spPr bwMode="auto">
          <a:xfrm>
            <a:off x="133349" y="4880239"/>
            <a:ext cx="4101300" cy="1728117"/>
          </a:xfrm>
          <a:prstGeom prst="roundRect">
            <a:avLst>
              <a:gd name="adj" fmla="val 11725"/>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fr-FR" sz="1600" b="1" dirty="0">
                <a:solidFill>
                  <a:srgbClr val="000066"/>
                </a:solidFill>
              </a:rPr>
              <a:t>Nouveaux ARV </a:t>
            </a:r>
            <a:endParaRPr kumimoji="0" lang="fr-FR" sz="1600" b="1" i="0" u="none" strike="noStrike" cap="none" normalizeH="0" dirty="0">
              <a:ln>
                <a:noFill/>
              </a:ln>
              <a:solidFill>
                <a:srgbClr val="000066"/>
              </a:solidFill>
              <a:effectLst/>
            </a:endParaRP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dirty="0">
                <a:solidFill>
                  <a:srgbClr val="000066"/>
                </a:solidFill>
              </a:rPr>
              <a:t>Données PK de DTG, BIC, TAF et autres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dirty="0">
                <a:solidFill>
                  <a:srgbClr val="000066"/>
                </a:solidFill>
              </a:rPr>
              <a:t>Etudes précoces (d’enregistrement) dans lesquelles la diffusion dans le lait est prévue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i="0" u="none" strike="noStrike" cap="none" normalizeH="0" baseline="0" dirty="0">
                <a:ln>
                  <a:noFill/>
                </a:ln>
                <a:solidFill>
                  <a:srgbClr val="000066"/>
                </a:solidFill>
                <a:effectLst/>
              </a:rPr>
              <a:t>Utilisation de la modélisation pour prédire PK</a:t>
            </a:r>
            <a:r>
              <a:rPr kumimoji="0" lang="fr-FR" sz="1400" i="0" u="none" strike="noStrike" cap="none" normalizeH="0" dirty="0">
                <a:ln>
                  <a:noFill/>
                </a:ln>
                <a:solidFill>
                  <a:srgbClr val="000066"/>
                </a:solidFill>
                <a:effectLst/>
              </a:rPr>
              <a:t> </a:t>
            </a:r>
            <a:r>
              <a:rPr kumimoji="0" lang="fr-FR" sz="1400" i="0" u="none" strike="noStrike" cap="none" normalizeH="0" baseline="0" dirty="0">
                <a:ln>
                  <a:noFill/>
                </a:ln>
                <a:solidFill>
                  <a:srgbClr val="000066"/>
                </a:solidFill>
                <a:effectLst/>
              </a:rPr>
              <a:t>et tolérance chez l’enfant</a:t>
            </a:r>
          </a:p>
        </p:txBody>
      </p:sp>
      <p:sp>
        <p:nvSpPr>
          <p:cNvPr id="12" name="Rectangle à coins arrondis 11"/>
          <p:cNvSpPr/>
          <p:nvPr/>
        </p:nvSpPr>
        <p:spPr bwMode="auto">
          <a:xfrm>
            <a:off x="4930121" y="4880239"/>
            <a:ext cx="3989928" cy="1728117"/>
          </a:xfrm>
          <a:prstGeom prst="roundRect">
            <a:avLst>
              <a:gd name="adj" fmla="val 7939"/>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600" b="1" i="0" u="none" strike="noStrike" cap="none" normalizeH="0" baseline="0" dirty="0">
                <a:ln>
                  <a:noFill/>
                </a:ln>
                <a:solidFill>
                  <a:srgbClr val="000066"/>
                </a:solidFill>
                <a:effectLst/>
              </a:rPr>
              <a:t>Systèmes de pharmacovigilance </a:t>
            </a:r>
            <a:endParaRPr kumimoji="0" lang="fr-FR" sz="1600" b="1" i="0" u="none" strike="noStrike" cap="none" normalizeH="0" dirty="0">
              <a:ln>
                <a:noFill/>
              </a:ln>
              <a:solidFill>
                <a:srgbClr val="000066"/>
              </a:solidFill>
              <a:effectLst/>
            </a:endParaRP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dirty="0">
                <a:solidFill>
                  <a:srgbClr val="000066"/>
                </a:solidFill>
              </a:rPr>
              <a:t>Quels risques sur le développement fœtal/enfant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dirty="0">
                <a:solidFill>
                  <a:srgbClr val="000066"/>
                </a:solidFill>
              </a:rPr>
              <a:t>Quelle approche dans la collection et l’analyse des données ?</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dirty="0">
                <a:solidFill>
                  <a:srgbClr val="000066"/>
                </a:solidFill>
              </a:rPr>
              <a:t>Quel consensus et quelles collaborations pour la réalisation de banque de données ?</a:t>
            </a:r>
          </a:p>
          <a:p>
            <a:pPr marL="285750" marR="0" indent="-285750" algn="ctr" defTabSz="914400" rtl="0" eaLnBrk="1" fontAlgn="base" latinLnBrk="0" hangingPunct="1">
              <a:lnSpc>
                <a:spcPct val="100000"/>
              </a:lnSpc>
              <a:spcBef>
                <a:spcPct val="0"/>
              </a:spcBef>
              <a:spcAft>
                <a:spcPct val="0"/>
              </a:spcAft>
              <a:buClrTx/>
              <a:buSzTx/>
              <a:buFontTx/>
              <a:buChar char="-"/>
              <a:tabLst/>
            </a:pPr>
            <a:endParaRPr kumimoji="0" lang="fr-FR" sz="1200" i="0" u="none" strike="noStrike" cap="none" normalizeH="0" baseline="0" dirty="0">
              <a:ln>
                <a:noFill/>
              </a:ln>
              <a:solidFill>
                <a:srgbClr val="000066"/>
              </a:solidFill>
              <a:effectLst/>
            </a:endParaRPr>
          </a:p>
        </p:txBody>
      </p:sp>
      <p:sp>
        <p:nvSpPr>
          <p:cNvPr id="3" name="Ellipse 2"/>
          <p:cNvSpPr/>
          <p:nvPr/>
        </p:nvSpPr>
        <p:spPr bwMode="auto">
          <a:xfrm>
            <a:off x="3409968" y="3059239"/>
            <a:ext cx="2182662" cy="1819887"/>
          </a:xfrm>
          <a:prstGeom prst="ellipse">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b="1" i="0" u="none" strike="noStrike" cap="none" normalizeH="0" baseline="0" dirty="0">
                <a:ln>
                  <a:noFill/>
                </a:ln>
                <a:solidFill>
                  <a:srgbClr val="000066"/>
                </a:solidFill>
                <a:effectLst/>
                <a:latin typeface="Calibri" panose="020F0502020204030204" pitchFamily="34" charset="0"/>
                <a:cs typeface="Calibri" panose="020F0502020204030204" pitchFamily="34" charset="0"/>
              </a:rPr>
              <a:t>Questions non résolues</a:t>
            </a:r>
          </a:p>
          <a:p>
            <a:pPr marL="0" marR="0" indent="0" algn="ctr" defTabSz="914400" rtl="0" eaLnBrk="1" fontAlgn="base" latinLnBrk="0" hangingPunct="1">
              <a:lnSpc>
                <a:spcPct val="100000"/>
              </a:lnSpc>
              <a:spcBef>
                <a:spcPct val="0"/>
              </a:spcBef>
              <a:spcAft>
                <a:spcPct val="0"/>
              </a:spcAft>
              <a:buClrTx/>
              <a:buSzTx/>
              <a:buFontTx/>
              <a:buNone/>
              <a:tabLst/>
            </a:pPr>
            <a:r>
              <a:rPr kumimoji="0" lang="fr-FR" b="1" i="0" u="none" strike="noStrike" cap="none" normalizeH="0" baseline="0" dirty="0">
                <a:ln>
                  <a:noFill/>
                </a:ln>
                <a:solidFill>
                  <a:srgbClr val="000066"/>
                </a:solidFill>
                <a:effectLst/>
                <a:latin typeface="Calibri" panose="020F0502020204030204" pitchFamily="34" charset="0"/>
                <a:cs typeface="Calibri" panose="020F0502020204030204" pitchFamily="34" charset="0"/>
              </a:rPr>
              <a:t> et </a:t>
            </a:r>
            <a:r>
              <a:rPr lang="fr-FR" b="1" dirty="0">
                <a:solidFill>
                  <a:srgbClr val="000066"/>
                </a:solidFill>
                <a:latin typeface="Calibri" panose="020F0502020204030204" pitchFamily="34" charset="0"/>
                <a:cs typeface="Calibri" panose="020F0502020204030204" pitchFamily="34" charset="0"/>
              </a:rPr>
              <a:t>p</a:t>
            </a:r>
            <a:r>
              <a:rPr kumimoji="0" lang="fr-FR" b="1" i="0" u="none" strike="noStrike" cap="none" normalizeH="0" baseline="0" dirty="0">
                <a:ln>
                  <a:noFill/>
                </a:ln>
                <a:solidFill>
                  <a:srgbClr val="000066"/>
                </a:solidFill>
                <a:effectLst/>
                <a:latin typeface="Calibri" panose="020F0502020204030204" pitchFamily="34" charset="0"/>
                <a:cs typeface="Calibri" panose="020F0502020204030204" pitchFamily="34" charset="0"/>
              </a:rPr>
              <a:t>erspectives de recherche</a:t>
            </a:r>
          </a:p>
        </p:txBody>
      </p:sp>
      <p:sp>
        <p:nvSpPr>
          <p:cNvPr id="13" name="ZoneTexte 12">
            <a:extLst>
              <a:ext uri="{FF2B5EF4-FFF2-40B4-BE49-F238E27FC236}">
                <a16:creationId xmlns:a16="http://schemas.microsoft.com/office/drawing/2014/main" id="{444A9DED-7290-4C6C-8BAF-D830FF8D1A4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121</a:t>
            </a:r>
          </a:p>
        </p:txBody>
      </p:sp>
    </p:spTree>
    <p:extLst>
      <p:ext uri="{BB962C8B-B14F-4D97-AF65-F5344CB8AC3E}">
        <p14:creationId xmlns:p14="http://schemas.microsoft.com/office/powerpoint/2010/main" val="269107167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Heffron</a:t>
            </a:r>
            <a:r>
              <a:rPr lang="en-GB" sz="1200" i="1" dirty="0">
                <a:solidFill>
                  <a:srgbClr val="0070C0"/>
                </a:solidFill>
              </a:rPr>
              <a:t> R, CROI 2018, Abs. 45</a:t>
            </a:r>
          </a:p>
        </p:txBody>
      </p:sp>
      <p:sp>
        <p:nvSpPr>
          <p:cNvPr id="7" name="Titre 6">
            <a:extLst>
              <a:ext uri="{FF2B5EF4-FFF2-40B4-BE49-F238E27FC236}">
                <a16:creationId xmlns:a16="http://schemas.microsoft.com/office/drawing/2014/main" id="{8B403096-941F-4D07-AAD5-AC4F6D60D4D4}"/>
              </a:ext>
            </a:extLst>
          </p:cNvPr>
          <p:cNvSpPr>
            <a:spLocks noGrp="1"/>
          </p:cNvSpPr>
          <p:nvPr>
            <p:ph type="title"/>
          </p:nvPr>
        </p:nvSpPr>
        <p:spPr/>
        <p:txBody>
          <a:bodyPr/>
          <a:lstStyle/>
          <a:p>
            <a:r>
              <a:rPr lang="fr-FR" dirty="0"/>
              <a:t>Risque élevé d’acquisition du VIH </a:t>
            </a:r>
            <a:br>
              <a:rPr lang="fr-FR" dirty="0"/>
            </a:br>
            <a:r>
              <a:rPr lang="fr-FR" dirty="0"/>
              <a:t>en fin de grossesse et en post-partum (1)</a:t>
            </a:r>
          </a:p>
        </p:txBody>
      </p:sp>
      <p:sp>
        <p:nvSpPr>
          <p:cNvPr id="8" name="Espace réservé du contenu 7">
            <a:extLst>
              <a:ext uri="{FF2B5EF4-FFF2-40B4-BE49-F238E27FC236}">
                <a16:creationId xmlns:a16="http://schemas.microsoft.com/office/drawing/2014/main" id="{2F69EE8D-A5EE-4076-9089-4877D1244602}"/>
              </a:ext>
            </a:extLst>
          </p:cNvPr>
          <p:cNvSpPr>
            <a:spLocks noGrp="1"/>
          </p:cNvSpPr>
          <p:nvPr>
            <p:ph idx="1"/>
          </p:nvPr>
        </p:nvSpPr>
        <p:spPr/>
        <p:txBody>
          <a:bodyPr/>
          <a:lstStyle/>
          <a:p>
            <a:r>
              <a:rPr lang="fr-FR" sz="2000" dirty="0"/>
              <a:t>Incidence du VIH (estimations ONUSIDA) : </a:t>
            </a:r>
          </a:p>
          <a:p>
            <a:pPr lvl="1"/>
            <a:r>
              <a:rPr lang="fr-FR" sz="2000" dirty="0"/>
              <a:t>pendant la grossesse : 4,7 pour 100 personne-années</a:t>
            </a:r>
          </a:p>
          <a:p>
            <a:pPr lvl="1"/>
            <a:r>
              <a:rPr lang="fr-FR" sz="2000" dirty="0"/>
              <a:t>pendant la période post-partum : 2,9 pour 100 personne-années</a:t>
            </a:r>
          </a:p>
          <a:p>
            <a:endParaRPr lang="fr-FR" sz="2000" dirty="0"/>
          </a:p>
          <a:p>
            <a:r>
              <a:rPr lang="fr-FR" sz="2000" b="1" dirty="0"/>
              <a:t>Objectif </a:t>
            </a:r>
            <a:r>
              <a:rPr lang="fr-FR" sz="2000" dirty="0"/>
              <a:t>: estimer la probabilité d’acquérir le VIH pendant la grossesse ou le post-partum par rapport aux autres moments de la vie d’une femme</a:t>
            </a:r>
          </a:p>
          <a:p>
            <a:endParaRPr lang="fr-FR" sz="2000" dirty="0"/>
          </a:p>
          <a:p>
            <a:r>
              <a:rPr lang="fr-FR" sz="2000" b="1" dirty="0"/>
              <a:t>Méthode</a:t>
            </a:r>
            <a:r>
              <a:rPr lang="fr-FR" sz="2000" dirty="0"/>
              <a:t> : 2 études longitudinales : </a:t>
            </a:r>
            <a:r>
              <a:rPr lang="fr-FR" sz="2000" dirty="0" err="1"/>
              <a:t>Partners</a:t>
            </a:r>
            <a:r>
              <a:rPr lang="fr-FR" sz="2000" dirty="0"/>
              <a:t> </a:t>
            </a:r>
            <a:r>
              <a:rPr lang="fr-FR" sz="2000" dirty="0" err="1"/>
              <a:t>PrEP</a:t>
            </a:r>
            <a:r>
              <a:rPr lang="fr-FR" sz="2000" dirty="0"/>
              <a:t> (4 747 couples) </a:t>
            </a:r>
            <a:br>
              <a:rPr lang="fr-FR" sz="2000" dirty="0"/>
            </a:br>
            <a:r>
              <a:rPr lang="fr-FR" sz="2000" dirty="0"/>
              <a:t>et </a:t>
            </a:r>
            <a:r>
              <a:rPr lang="fr-FR" sz="2000" dirty="0" err="1"/>
              <a:t>Partners</a:t>
            </a:r>
            <a:r>
              <a:rPr lang="fr-FR" sz="2000" dirty="0"/>
              <a:t> in Prevention (3 408 couples)</a:t>
            </a:r>
          </a:p>
          <a:p>
            <a:pPr marL="685800" lvl="1">
              <a:buFontTx/>
              <a:buChar char="-"/>
            </a:pPr>
            <a:r>
              <a:rPr lang="fr-FR" sz="1800" dirty="0"/>
              <a:t>Censure au 1</a:t>
            </a:r>
            <a:r>
              <a:rPr lang="fr-FR" sz="1800" baseline="30000" dirty="0"/>
              <a:t>er</a:t>
            </a:r>
            <a:r>
              <a:rPr lang="fr-FR" sz="1800" dirty="0"/>
              <a:t> diagnostic de transmission VIH chez une femme liée </a:t>
            </a:r>
            <a:br>
              <a:rPr lang="fr-FR" sz="1800" dirty="0"/>
            </a:br>
            <a:r>
              <a:rPr lang="fr-FR" sz="1800" dirty="0"/>
              <a:t>au partenaire régulier</a:t>
            </a:r>
          </a:p>
          <a:p>
            <a:pPr marL="685800" lvl="1">
              <a:buFontTx/>
              <a:buChar char="-"/>
            </a:pPr>
            <a:r>
              <a:rPr lang="fr-FR" sz="1800" dirty="0"/>
              <a:t>4 périodes d’intérêt : </a:t>
            </a:r>
          </a:p>
          <a:p>
            <a:pPr marL="1085850" lvl="2">
              <a:buFontTx/>
              <a:buChar char="-"/>
            </a:pPr>
            <a:r>
              <a:rPr lang="fr-FR" sz="1600" dirty="0"/>
              <a:t>grossesse phase précoce (0-13 SA)</a:t>
            </a:r>
          </a:p>
          <a:p>
            <a:pPr marL="1085850" lvl="2">
              <a:buFontTx/>
              <a:buChar char="-"/>
            </a:pPr>
            <a:r>
              <a:rPr lang="fr-FR" sz="1600" dirty="0"/>
              <a:t>grossesse phase tardive (13 SA à l’accouchement)</a:t>
            </a:r>
          </a:p>
          <a:p>
            <a:pPr marL="1085850" lvl="2">
              <a:buFontTx/>
              <a:buChar char="-"/>
            </a:pPr>
            <a:r>
              <a:rPr lang="fr-FR" sz="1600" dirty="0"/>
              <a:t>post-partum (6 mois après l’accouchement)</a:t>
            </a:r>
          </a:p>
          <a:p>
            <a:pPr marL="1085850" lvl="2">
              <a:buFontTx/>
              <a:buChar char="-"/>
            </a:pPr>
            <a:r>
              <a:rPr lang="fr-FR" sz="1600" dirty="0"/>
              <a:t>hors grossesse/post-partum</a:t>
            </a:r>
          </a:p>
          <a:p>
            <a:pPr marL="0" indent="0">
              <a:buNone/>
            </a:pPr>
            <a:endParaRPr lang="fr-FR" sz="2000" dirty="0"/>
          </a:p>
        </p:txBody>
      </p:sp>
      <p:sp>
        <p:nvSpPr>
          <p:cNvPr id="6" name="ZoneTexte 5">
            <a:extLst>
              <a:ext uri="{FF2B5EF4-FFF2-40B4-BE49-F238E27FC236}">
                <a16:creationId xmlns:a16="http://schemas.microsoft.com/office/drawing/2014/main" id="{DB61F881-56DF-4343-8391-B4C74E1BD80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122</a:t>
            </a:r>
          </a:p>
        </p:txBody>
      </p:sp>
    </p:spTree>
    <p:extLst>
      <p:ext uri="{BB962C8B-B14F-4D97-AF65-F5344CB8AC3E}">
        <p14:creationId xmlns:p14="http://schemas.microsoft.com/office/powerpoint/2010/main" val="198508496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Espace réservé du contenu 7"/>
          <p:cNvGraphicFramePr>
            <a:graphicFrameLocks noGrp="1"/>
          </p:cNvGraphicFramePr>
          <p:nvPr>
            <p:ph idx="1"/>
            <p:extLst/>
          </p:nvPr>
        </p:nvGraphicFramePr>
        <p:xfrm>
          <a:off x="457199" y="1591652"/>
          <a:ext cx="8507414" cy="2362200"/>
        </p:xfrm>
        <a:graphic>
          <a:graphicData uri="http://schemas.openxmlformats.org/drawingml/2006/table">
            <a:tbl>
              <a:tblPr firstRow="1" bandRow="1">
                <a:tableStyleId>{5C22544A-7EE6-4342-B048-85BDC9FD1C3A}</a:tableStyleId>
              </a:tblPr>
              <a:tblGrid>
                <a:gridCol w="6231468">
                  <a:extLst>
                    <a:ext uri="{9D8B030D-6E8A-4147-A177-3AD203B41FA5}">
                      <a16:colId xmlns:a16="http://schemas.microsoft.com/office/drawing/2014/main" val="20000"/>
                    </a:ext>
                  </a:extLst>
                </a:gridCol>
                <a:gridCol w="2275946">
                  <a:extLst>
                    <a:ext uri="{9D8B030D-6E8A-4147-A177-3AD203B41FA5}">
                      <a16:colId xmlns:a16="http://schemas.microsoft.com/office/drawing/2014/main" val="20001"/>
                    </a:ext>
                  </a:extLst>
                </a:gridCol>
              </a:tblGrid>
              <a:tr h="24957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600" b="0" u="none" strike="noStrike" kern="1200" cap="none" normalizeH="0" baseline="0" dirty="0">
                          <a:ln>
                            <a:noFill/>
                          </a:ln>
                          <a:solidFill>
                            <a:srgbClr val="000066"/>
                          </a:solidFill>
                          <a:effectLst/>
                          <a:latin typeface="+mn-lt"/>
                          <a:ea typeface="+mn-ea"/>
                          <a:cs typeface="+mn-cs"/>
                        </a:rPr>
                        <a:t>Age, années, médiane (IQR)</a:t>
                      </a:r>
                    </a:p>
                  </a:txBody>
                  <a:tcPr anchor="ctr">
                    <a:solidFill>
                      <a:srgbClr val="F3F9FA"/>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32 (27 - 37,7)</a:t>
                      </a:r>
                    </a:p>
                  </a:txBody>
                  <a:tcPr anchor="ctr">
                    <a:solidFill>
                      <a:srgbClr val="F3F9FA"/>
                    </a:solidFill>
                  </a:tcPr>
                </a:tc>
                <a:extLst>
                  <a:ext uri="{0D108BD9-81ED-4DB2-BD59-A6C34878D82A}">
                    <a16:rowId xmlns:a16="http://schemas.microsoft.com/office/drawing/2014/main" val="10003"/>
                  </a:ext>
                </a:extLst>
              </a:tr>
              <a:tr h="24957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Rapports sexuels avec le partenaire, dernier mois, N médian (IQR)</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4,0 (2,0 - 8,0)</a:t>
                      </a:r>
                    </a:p>
                  </a:txBody>
                  <a:tcPr anchor="ctr"/>
                </a:tc>
                <a:extLst>
                  <a:ext uri="{0D108BD9-81ED-4DB2-BD59-A6C34878D82A}">
                    <a16:rowId xmlns:a16="http://schemas.microsoft.com/office/drawing/2014/main" val="10004"/>
                  </a:ext>
                </a:extLst>
              </a:tr>
              <a:tr h="24957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Rapports non protégés par préservatif, dernier mois</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24,4 %</a:t>
                      </a:r>
                    </a:p>
                  </a:txBody>
                  <a:tcPr anchor="ctr"/>
                </a:tc>
                <a:extLst>
                  <a:ext uri="{0D108BD9-81ED-4DB2-BD59-A6C34878D82A}">
                    <a16:rowId xmlns:a16="http://schemas.microsoft.com/office/drawing/2014/main" val="10005"/>
                  </a:ext>
                </a:extLst>
              </a:tr>
              <a:tr h="24957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Grossesses durant le suivi</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22,4 %</a:t>
                      </a:r>
                    </a:p>
                  </a:txBody>
                  <a:tcPr anchor="ctr"/>
                </a:tc>
                <a:extLst>
                  <a:ext uri="{0D108BD9-81ED-4DB2-BD59-A6C34878D82A}">
                    <a16:rowId xmlns:a16="http://schemas.microsoft.com/office/drawing/2014/main" val="10008"/>
                  </a:ext>
                </a:extLst>
              </a:tr>
              <a:tr h="89829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Grossesses totales, n</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u="none" strike="noStrike" kern="1200" cap="none" normalizeH="0" baseline="0" dirty="0">
                          <a:ln>
                            <a:noFill/>
                          </a:ln>
                          <a:solidFill>
                            <a:srgbClr val="000066"/>
                          </a:solidFill>
                          <a:effectLst/>
                          <a:latin typeface="+mn-lt"/>
                          <a:ea typeface="+mn-ea"/>
                          <a:cs typeface="+mn-cs"/>
                        </a:rPr>
                        <a:t>Naissances vivantes</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Fausses-couches</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Toujours en cours à la fin des études</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686</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426 (62,1 %)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169 (24,6 %)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91 (13,3)</a:t>
                      </a:r>
                    </a:p>
                  </a:txBody>
                  <a:tcPr anchor="ctr"/>
                </a:tc>
                <a:extLst>
                  <a:ext uri="{0D108BD9-81ED-4DB2-BD59-A6C34878D82A}">
                    <a16:rowId xmlns:a16="http://schemas.microsoft.com/office/drawing/2014/main" val="10009"/>
                  </a:ext>
                </a:extLst>
              </a:tr>
            </a:tbl>
          </a:graphicData>
        </a:graphic>
      </p:graphicFrame>
      <p:sp>
        <p:nvSpPr>
          <p:cNvPr id="7" name="Rectangle 6"/>
          <p:cNvSpPr/>
          <p:nvPr/>
        </p:nvSpPr>
        <p:spPr>
          <a:xfrm>
            <a:off x="277812" y="1191542"/>
            <a:ext cx="8686801" cy="400110"/>
          </a:xfrm>
          <a:prstGeom prst="rect">
            <a:avLst/>
          </a:prstGeom>
        </p:spPr>
        <p:txBody>
          <a:bodyPr wrap="square">
            <a:spAutoFit/>
          </a:bodyPr>
          <a:lstStyle/>
          <a:p>
            <a:pPr algn="ctr"/>
            <a:r>
              <a:rPr lang="fr-FR" sz="2000" b="1" dirty="0">
                <a:solidFill>
                  <a:srgbClr val="0070C0"/>
                </a:solidFill>
                <a:latin typeface="Calibri" pitchFamily="34" charset="0"/>
                <a:ea typeface="ＭＳ Ｐゴシック" pitchFamily="34" charset="-128"/>
              </a:rPr>
              <a:t>Caractéristiques des 2 751 femmes VIH négative à l’inclusion</a:t>
            </a:r>
          </a:p>
        </p:txBody>
      </p:sp>
      <p:sp>
        <p:nvSpPr>
          <p:cNvPr id="10"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Heffron</a:t>
            </a:r>
            <a:r>
              <a:rPr lang="en-GB" sz="1200" i="1" dirty="0">
                <a:solidFill>
                  <a:srgbClr val="0070C0"/>
                </a:solidFill>
              </a:rPr>
              <a:t> R, CROI 2018, Abs. 45</a:t>
            </a:r>
          </a:p>
        </p:txBody>
      </p:sp>
      <p:graphicFrame>
        <p:nvGraphicFramePr>
          <p:cNvPr id="6" name="Espace réservé du contenu 7"/>
          <p:cNvGraphicFramePr>
            <a:graphicFrameLocks/>
          </p:cNvGraphicFramePr>
          <p:nvPr>
            <p:extLst/>
          </p:nvPr>
        </p:nvGraphicFramePr>
        <p:xfrm>
          <a:off x="596766" y="4646916"/>
          <a:ext cx="8367847" cy="1691640"/>
        </p:xfrm>
        <a:graphic>
          <a:graphicData uri="http://schemas.openxmlformats.org/drawingml/2006/table">
            <a:tbl>
              <a:tblPr firstRow="1" bandRow="1">
                <a:tableStyleId>{5C22544A-7EE6-4342-B048-85BDC9FD1C3A}</a:tableStyleId>
              </a:tblPr>
              <a:tblGrid>
                <a:gridCol w="5891583">
                  <a:extLst>
                    <a:ext uri="{9D8B030D-6E8A-4147-A177-3AD203B41FA5}">
                      <a16:colId xmlns:a16="http://schemas.microsoft.com/office/drawing/2014/main" val="20000"/>
                    </a:ext>
                  </a:extLst>
                </a:gridCol>
                <a:gridCol w="2476264">
                  <a:extLst>
                    <a:ext uri="{9D8B030D-6E8A-4147-A177-3AD203B41FA5}">
                      <a16:colId xmlns:a16="http://schemas.microsoft.com/office/drawing/2014/main" val="20001"/>
                    </a:ext>
                  </a:extLst>
                </a:gridCol>
              </a:tblGrid>
              <a:tr h="19078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1" u="none" strike="noStrike" kern="1200" cap="none" normalizeH="0" baseline="0" dirty="0">
                          <a:ln>
                            <a:noFill/>
                          </a:ln>
                          <a:solidFill>
                            <a:srgbClr val="000066"/>
                          </a:solidFill>
                          <a:effectLst/>
                          <a:latin typeface="+mn-lt"/>
                          <a:ea typeface="+mn-ea"/>
                          <a:cs typeface="+mn-cs"/>
                        </a:rPr>
                        <a:t>Total</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1" u="none" strike="noStrike" kern="1200" cap="none" normalizeH="0" baseline="0" dirty="0">
                          <a:ln>
                            <a:noFill/>
                          </a:ln>
                          <a:solidFill>
                            <a:srgbClr val="000066"/>
                          </a:solidFill>
                          <a:effectLst/>
                          <a:latin typeface="+mn-lt"/>
                          <a:ea typeface="+mn-ea"/>
                          <a:cs typeface="+mn-cs"/>
                        </a:rPr>
                        <a:t>1,62 (1,29 - 2,01)</a:t>
                      </a:r>
                    </a:p>
                  </a:txBody>
                  <a:tcPr anchor="ctr"/>
                </a:tc>
                <a:extLst>
                  <a:ext uri="{0D108BD9-81ED-4DB2-BD59-A6C34878D82A}">
                    <a16:rowId xmlns:a16="http://schemas.microsoft.com/office/drawing/2014/main" val="10001"/>
                  </a:ext>
                </a:extLst>
              </a:tr>
              <a:tr h="19078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En dehors de grossesse ou du post-partum</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1,25 (0,95 - 1,62)</a:t>
                      </a:r>
                    </a:p>
                  </a:txBody>
                  <a:tcPr anchor="ctr"/>
                </a:tc>
                <a:extLst>
                  <a:ext uri="{0D108BD9-81ED-4DB2-BD59-A6C34878D82A}">
                    <a16:rowId xmlns:a16="http://schemas.microsoft.com/office/drawing/2014/main" val="10002"/>
                  </a:ext>
                </a:extLst>
              </a:tr>
              <a:tr h="745787">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Entre la phase précoce de grossesse et la fin du post-partum</a:t>
                      </a:r>
                    </a:p>
                    <a:p>
                      <a:pPr marL="182563"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u="none" strike="noStrike" kern="1200" cap="none" normalizeH="0" baseline="0" dirty="0">
                          <a:ln>
                            <a:noFill/>
                          </a:ln>
                          <a:solidFill>
                            <a:srgbClr val="000066"/>
                          </a:solidFill>
                          <a:effectLst/>
                          <a:latin typeface="+mn-lt"/>
                          <a:ea typeface="+mn-ea"/>
                          <a:cs typeface="+mn-cs"/>
                        </a:rPr>
                        <a:t>Grossesse phase précoce</a:t>
                      </a:r>
                    </a:p>
                    <a:p>
                      <a:pPr marL="182563"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u="none" strike="noStrike" kern="1200" cap="none" normalizeH="0" baseline="0" dirty="0">
                          <a:ln>
                            <a:noFill/>
                          </a:ln>
                          <a:solidFill>
                            <a:srgbClr val="000066"/>
                          </a:solidFill>
                          <a:effectLst/>
                          <a:latin typeface="+mn-lt"/>
                          <a:ea typeface="+mn-ea"/>
                          <a:cs typeface="+mn-cs"/>
                        </a:rPr>
                        <a:t>Grossesse phase tardive</a:t>
                      </a:r>
                    </a:p>
                    <a:p>
                      <a:pPr marL="182563"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u="none" strike="noStrike" kern="1200" cap="none" normalizeH="0" baseline="0" dirty="0">
                          <a:ln>
                            <a:noFill/>
                          </a:ln>
                          <a:solidFill>
                            <a:srgbClr val="000066"/>
                          </a:solidFill>
                          <a:effectLst/>
                          <a:latin typeface="+mn-lt"/>
                          <a:ea typeface="+mn-ea"/>
                          <a:cs typeface="+mn-cs"/>
                        </a:rPr>
                        <a:t>Post-partum</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u="none" strike="noStrike" kern="1200" cap="none" normalizeH="0" baseline="0" dirty="0">
                          <a:ln>
                            <a:noFill/>
                          </a:ln>
                          <a:solidFill>
                            <a:srgbClr val="000066"/>
                          </a:solidFill>
                          <a:effectLst/>
                          <a:latin typeface="+mn-lt"/>
                          <a:ea typeface="+mn-ea"/>
                          <a:cs typeface="+mn-cs"/>
                        </a:rPr>
                        <a:t>5,37 (3,44 - 7,99)</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3,75 (1,22 - 8,75)</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7,02 (3,74 - 12,01)</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500" b="0" u="none" strike="noStrike" kern="1200" cap="none" normalizeH="0" baseline="0" dirty="0">
                          <a:ln>
                            <a:noFill/>
                          </a:ln>
                          <a:solidFill>
                            <a:srgbClr val="000066"/>
                          </a:solidFill>
                          <a:effectLst/>
                          <a:latin typeface="+mn-lt"/>
                          <a:ea typeface="+mn-ea"/>
                          <a:cs typeface="+mn-cs"/>
                        </a:rPr>
                        <a:t>4,68 (1,72 - 10,18)</a:t>
                      </a:r>
                    </a:p>
                  </a:txBody>
                  <a:tcPr anchor="ctr"/>
                </a:tc>
                <a:extLst>
                  <a:ext uri="{0D108BD9-81ED-4DB2-BD59-A6C34878D82A}">
                    <a16:rowId xmlns:a16="http://schemas.microsoft.com/office/drawing/2014/main" val="10003"/>
                  </a:ext>
                </a:extLst>
              </a:tr>
            </a:tbl>
          </a:graphicData>
        </a:graphic>
      </p:graphicFrame>
      <p:sp>
        <p:nvSpPr>
          <p:cNvPr id="9" name="Rectangle 8"/>
          <p:cNvSpPr/>
          <p:nvPr/>
        </p:nvSpPr>
        <p:spPr>
          <a:xfrm>
            <a:off x="383604" y="4166975"/>
            <a:ext cx="8654658" cy="400110"/>
          </a:xfrm>
          <a:prstGeom prst="rect">
            <a:avLst/>
          </a:prstGeom>
        </p:spPr>
        <p:txBody>
          <a:bodyPr wrap="none">
            <a:spAutoFit/>
          </a:bodyPr>
          <a:lstStyle/>
          <a:p>
            <a:pPr algn="ctr"/>
            <a:r>
              <a:rPr lang="fr-FR" sz="2000" b="1" dirty="0">
                <a:solidFill>
                  <a:srgbClr val="0070C0"/>
                </a:solidFill>
                <a:latin typeface="Calibri" pitchFamily="34" charset="0"/>
                <a:ea typeface="ＭＳ Ｐゴシック" pitchFamily="34" charset="-128"/>
              </a:rPr>
              <a:t>Incidence des 78 nouvelles infections VIH, pour 100 personne-années </a:t>
            </a:r>
            <a:r>
              <a:rPr lang="da-DK" sz="2000" b="1" dirty="0">
                <a:solidFill>
                  <a:srgbClr val="0070C0"/>
                </a:solidFill>
                <a:latin typeface="Calibri" pitchFamily="34" charset="0"/>
                <a:ea typeface="ＭＳ Ｐゴシック" pitchFamily="34" charset="-128"/>
              </a:rPr>
              <a:t>(IC 95 %)</a:t>
            </a:r>
            <a:endParaRPr lang="fr-FR" sz="2000" b="1" dirty="0">
              <a:solidFill>
                <a:srgbClr val="0070C0"/>
              </a:solidFill>
              <a:latin typeface="Calibri" pitchFamily="34" charset="0"/>
              <a:ea typeface="ＭＳ Ｐゴシック" pitchFamily="34" charset="-128"/>
            </a:endParaRPr>
          </a:p>
        </p:txBody>
      </p:sp>
      <p:sp>
        <p:nvSpPr>
          <p:cNvPr id="11" name="Titre 6">
            <a:extLst>
              <a:ext uri="{FF2B5EF4-FFF2-40B4-BE49-F238E27FC236}">
                <a16:creationId xmlns:a16="http://schemas.microsoft.com/office/drawing/2014/main" id="{F15881CE-76BB-4FAE-92E1-0191937AEE4F}"/>
              </a:ext>
            </a:extLst>
          </p:cNvPr>
          <p:cNvSpPr>
            <a:spLocks noGrp="1"/>
          </p:cNvSpPr>
          <p:nvPr>
            <p:ph type="title"/>
          </p:nvPr>
        </p:nvSpPr>
        <p:spPr>
          <a:xfrm>
            <a:off x="1547813" y="115888"/>
            <a:ext cx="7523162" cy="936625"/>
          </a:xfrm>
        </p:spPr>
        <p:txBody>
          <a:bodyPr/>
          <a:lstStyle/>
          <a:p>
            <a:r>
              <a:rPr lang="fr-FR" dirty="0"/>
              <a:t>Risque élevé d’acquisition du VIH </a:t>
            </a:r>
            <a:br>
              <a:rPr lang="fr-FR" dirty="0"/>
            </a:br>
            <a:r>
              <a:rPr lang="fr-FR" dirty="0"/>
              <a:t>en fin de grossesse et en post-partum (2)</a:t>
            </a:r>
          </a:p>
        </p:txBody>
      </p:sp>
      <p:sp>
        <p:nvSpPr>
          <p:cNvPr id="12" name="ZoneTexte 11">
            <a:extLst>
              <a:ext uri="{FF2B5EF4-FFF2-40B4-BE49-F238E27FC236}">
                <a16:creationId xmlns:a16="http://schemas.microsoft.com/office/drawing/2014/main" id="{52420905-D508-4037-A687-8A3F60AF456A}"/>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123</a:t>
            </a:r>
          </a:p>
        </p:txBody>
      </p:sp>
    </p:spTree>
    <p:extLst>
      <p:ext uri="{BB962C8B-B14F-4D97-AF65-F5344CB8AC3E}">
        <p14:creationId xmlns:p14="http://schemas.microsoft.com/office/powerpoint/2010/main" val="1737170936"/>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Heffron</a:t>
            </a:r>
            <a:r>
              <a:rPr lang="en-GB" sz="1200" i="1" dirty="0">
                <a:solidFill>
                  <a:srgbClr val="0070C0"/>
                </a:solidFill>
              </a:rPr>
              <a:t> R, CROI 2018, Abs. 45</a:t>
            </a:r>
          </a:p>
        </p:txBody>
      </p:sp>
      <p:grpSp>
        <p:nvGrpSpPr>
          <p:cNvPr id="5" name="Groupe 4">
            <a:extLst>
              <a:ext uri="{FF2B5EF4-FFF2-40B4-BE49-F238E27FC236}">
                <a16:creationId xmlns:a16="http://schemas.microsoft.com/office/drawing/2014/main" id="{DAC17127-7E80-4D24-83EB-7E9485EE0570}"/>
              </a:ext>
            </a:extLst>
          </p:cNvPr>
          <p:cNvGrpSpPr/>
          <p:nvPr/>
        </p:nvGrpSpPr>
        <p:grpSpPr>
          <a:xfrm>
            <a:off x="1320107" y="1877277"/>
            <a:ext cx="6726611" cy="3828344"/>
            <a:chOff x="1517398" y="1876549"/>
            <a:chExt cx="6145465" cy="3755833"/>
          </a:xfrm>
        </p:grpSpPr>
        <p:grpSp>
          <p:nvGrpSpPr>
            <p:cNvPr id="42" name="Groupe 41"/>
            <p:cNvGrpSpPr/>
            <p:nvPr/>
          </p:nvGrpSpPr>
          <p:grpSpPr>
            <a:xfrm>
              <a:off x="1517398" y="1876549"/>
              <a:ext cx="6145465" cy="3424064"/>
              <a:chOff x="1517398" y="1876549"/>
              <a:chExt cx="6145465" cy="3424064"/>
            </a:xfrm>
          </p:grpSpPr>
          <p:sp>
            <p:nvSpPr>
              <p:cNvPr id="11" name="Line 5"/>
              <p:cNvSpPr>
                <a:spLocks noChangeShapeType="1"/>
              </p:cNvSpPr>
              <p:nvPr/>
            </p:nvSpPr>
            <p:spPr bwMode="auto">
              <a:xfrm>
                <a:off x="1849438" y="5156200"/>
                <a:ext cx="58134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6"/>
              <p:cNvSpPr>
                <a:spLocks noChangeShapeType="1"/>
              </p:cNvSpPr>
              <p:nvPr/>
            </p:nvSpPr>
            <p:spPr bwMode="auto">
              <a:xfrm flipV="1">
                <a:off x="1849438" y="2006600"/>
                <a:ext cx="0" cy="31496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7"/>
              <p:cNvSpPr>
                <a:spLocks noChangeShapeType="1"/>
              </p:cNvSpPr>
              <p:nvPr/>
            </p:nvSpPr>
            <p:spPr bwMode="auto">
              <a:xfrm>
                <a:off x="1733551" y="2006600"/>
                <a:ext cx="1158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8"/>
              <p:cNvSpPr>
                <a:spLocks noChangeShapeType="1"/>
              </p:cNvSpPr>
              <p:nvPr/>
            </p:nvSpPr>
            <p:spPr bwMode="auto">
              <a:xfrm>
                <a:off x="1733551" y="2635250"/>
                <a:ext cx="1158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9"/>
              <p:cNvSpPr>
                <a:spLocks noChangeShapeType="1"/>
              </p:cNvSpPr>
              <p:nvPr/>
            </p:nvSpPr>
            <p:spPr bwMode="auto">
              <a:xfrm>
                <a:off x="1733551" y="3267075"/>
                <a:ext cx="1158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0"/>
              <p:cNvSpPr>
                <a:spLocks noChangeShapeType="1"/>
              </p:cNvSpPr>
              <p:nvPr/>
            </p:nvSpPr>
            <p:spPr bwMode="auto">
              <a:xfrm>
                <a:off x="1733551" y="3895725"/>
                <a:ext cx="1158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1"/>
              <p:cNvSpPr>
                <a:spLocks noChangeShapeType="1"/>
              </p:cNvSpPr>
              <p:nvPr/>
            </p:nvSpPr>
            <p:spPr bwMode="auto">
              <a:xfrm>
                <a:off x="1733551" y="4529138"/>
                <a:ext cx="1158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2"/>
              <p:cNvSpPr>
                <a:spLocks noChangeShapeType="1"/>
              </p:cNvSpPr>
              <p:nvPr/>
            </p:nvSpPr>
            <p:spPr bwMode="auto">
              <a:xfrm>
                <a:off x="1733551" y="5156200"/>
                <a:ext cx="1158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Rectangle 13"/>
              <p:cNvSpPr>
                <a:spLocks noChangeArrowheads="1"/>
              </p:cNvSpPr>
              <p:nvPr/>
            </p:nvSpPr>
            <p:spPr bwMode="auto">
              <a:xfrm>
                <a:off x="2166938" y="4529138"/>
                <a:ext cx="1085850" cy="627062"/>
              </a:xfrm>
              <a:prstGeom prst="rect">
                <a:avLst/>
              </a:prstGeom>
              <a:solidFill>
                <a:srgbClr val="FFC0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20" name="Rectangle 14"/>
              <p:cNvSpPr>
                <a:spLocks noChangeArrowheads="1"/>
              </p:cNvSpPr>
              <p:nvPr/>
            </p:nvSpPr>
            <p:spPr bwMode="auto">
              <a:xfrm>
                <a:off x="3540126" y="3775075"/>
                <a:ext cx="1085850" cy="1381125"/>
              </a:xfrm>
              <a:prstGeom prst="rect">
                <a:avLst/>
              </a:prstGeom>
              <a:solidFill>
                <a:srgbClr val="2B5C9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1" name="Rectangle 15"/>
              <p:cNvSpPr>
                <a:spLocks noChangeArrowheads="1"/>
              </p:cNvSpPr>
              <p:nvPr/>
            </p:nvSpPr>
            <p:spPr bwMode="auto">
              <a:xfrm>
                <a:off x="4897438" y="3267075"/>
                <a:ext cx="1084263" cy="1889125"/>
              </a:xfrm>
              <a:prstGeom prst="rect">
                <a:avLst/>
              </a:prstGeom>
              <a:solidFill>
                <a:srgbClr val="33779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2" name="Rectangle 16"/>
              <p:cNvSpPr>
                <a:spLocks noChangeArrowheads="1"/>
              </p:cNvSpPr>
              <p:nvPr/>
            </p:nvSpPr>
            <p:spPr bwMode="auto">
              <a:xfrm>
                <a:off x="6273801" y="2514600"/>
                <a:ext cx="1085850" cy="2641600"/>
              </a:xfrm>
              <a:prstGeom prst="rect">
                <a:avLst/>
              </a:prstGeom>
              <a:solidFill>
                <a:srgbClr val="2F296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7" name="ZoneTexte 26"/>
              <p:cNvSpPr txBox="1"/>
              <p:nvPr/>
            </p:nvSpPr>
            <p:spPr>
              <a:xfrm>
                <a:off x="1517398" y="4998665"/>
                <a:ext cx="259511" cy="301948"/>
              </a:xfrm>
              <a:prstGeom prst="rect">
                <a:avLst/>
              </a:prstGeom>
              <a:noFill/>
            </p:spPr>
            <p:txBody>
              <a:bodyPr wrap="none" rtlCol="0">
                <a:spAutoFit/>
              </a:bodyPr>
              <a:lstStyle/>
              <a:p>
                <a:pPr algn="r"/>
                <a:r>
                  <a:rPr lang="fr-FR" sz="1400" dirty="0"/>
                  <a:t>0</a:t>
                </a:r>
              </a:p>
            </p:txBody>
          </p:sp>
          <p:sp>
            <p:nvSpPr>
              <p:cNvPr id="28" name="ZoneTexte 27"/>
              <p:cNvSpPr txBox="1"/>
              <p:nvPr/>
            </p:nvSpPr>
            <p:spPr>
              <a:xfrm>
                <a:off x="1517398" y="4350483"/>
                <a:ext cx="259511" cy="301948"/>
              </a:xfrm>
              <a:prstGeom prst="rect">
                <a:avLst/>
              </a:prstGeom>
              <a:noFill/>
            </p:spPr>
            <p:txBody>
              <a:bodyPr wrap="none" rtlCol="0">
                <a:spAutoFit/>
              </a:bodyPr>
              <a:lstStyle/>
              <a:p>
                <a:pPr algn="r"/>
                <a:r>
                  <a:rPr lang="fr-FR" sz="1400" dirty="0"/>
                  <a:t>1</a:t>
                </a:r>
              </a:p>
            </p:txBody>
          </p:sp>
          <p:sp>
            <p:nvSpPr>
              <p:cNvPr id="29" name="ZoneTexte 28"/>
              <p:cNvSpPr txBox="1"/>
              <p:nvPr/>
            </p:nvSpPr>
            <p:spPr>
              <a:xfrm>
                <a:off x="1517398" y="3737025"/>
                <a:ext cx="259511" cy="301948"/>
              </a:xfrm>
              <a:prstGeom prst="rect">
                <a:avLst/>
              </a:prstGeom>
              <a:noFill/>
            </p:spPr>
            <p:txBody>
              <a:bodyPr wrap="none" rtlCol="0">
                <a:spAutoFit/>
              </a:bodyPr>
              <a:lstStyle/>
              <a:p>
                <a:pPr algn="r"/>
                <a:r>
                  <a:rPr lang="fr-FR" sz="1400" dirty="0"/>
                  <a:t>2</a:t>
                </a:r>
              </a:p>
            </p:txBody>
          </p:sp>
          <p:sp>
            <p:nvSpPr>
              <p:cNvPr id="30" name="ZoneTexte 29"/>
              <p:cNvSpPr txBox="1"/>
              <p:nvPr/>
            </p:nvSpPr>
            <p:spPr>
              <a:xfrm>
                <a:off x="1517398" y="3088843"/>
                <a:ext cx="259511" cy="301948"/>
              </a:xfrm>
              <a:prstGeom prst="rect">
                <a:avLst/>
              </a:prstGeom>
              <a:noFill/>
            </p:spPr>
            <p:txBody>
              <a:bodyPr wrap="none" rtlCol="0">
                <a:spAutoFit/>
              </a:bodyPr>
              <a:lstStyle/>
              <a:p>
                <a:pPr algn="r"/>
                <a:r>
                  <a:rPr lang="fr-FR" sz="1400" dirty="0"/>
                  <a:t>3</a:t>
                </a:r>
              </a:p>
            </p:txBody>
          </p:sp>
          <p:sp>
            <p:nvSpPr>
              <p:cNvPr id="31" name="ZoneTexte 30"/>
              <p:cNvSpPr txBox="1"/>
              <p:nvPr/>
            </p:nvSpPr>
            <p:spPr>
              <a:xfrm>
                <a:off x="1517398" y="2486959"/>
                <a:ext cx="259511" cy="301948"/>
              </a:xfrm>
              <a:prstGeom prst="rect">
                <a:avLst/>
              </a:prstGeom>
              <a:noFill/>
            </p:spPr>
            <p:txBody>
              <a:bodyPr wrap="none" rtlCol="0">
                <a:spAutoFit/>
              </a:bodyPr>
              <a:lstStyle/>
              <a:p>
                <a:pPr algn="r"/>
                <a:r>
                  <a:rPr lang="fr-FR" sz="1400" dirty="0"/>
                  <a:t>4</a:t>
                </a:r>
              </a:p>
            </p:txBody>
          </p:sp>
          <p:sp>
            <p:nvSpPr>
              <p:cNvPr id="32" name="ZoneTexte 31"/>
              <p:cNvSpPr txBox="1"/>
              <p:nvPr/>
            </p:nvSpPr>
            <p:spPr>
              <a:xfrm>
                <a:off x="1517398" y="1876549"/>
                <a:ext cx="259511" cy="301948"/>
              </a:xfrm>
              <a:prstGeom prst="rect">
                <a:avLst/>
              </a:prstGeom>
              <a:noFill/>
            </p:spPr>
            <p:txBody>
              <a:bodyPr wrap="none" rtlCol="0">
                <a:spAutoFit/>
              </a:bodyPr>
              <a:lstStyle/>
              <a:p>
                <a:pPr algn="r"/>
                <a:r>
                  <a:rPr lang="fr-FR" sz="1400" dirty="0"/>
                  <a:t>5</a:t>
                </a:r>
              </a:p>
            </p:txBody>
          </p:sp>
          <p:sp>
            <p:nvSpPr>
              <p:cNvPr id="33" name="ZoneTexte 32"/>
              <p:cNvSpPr txBox="1"/>
              <p:nvPr/>
            </p:nvSpPr>
            <p:spPr>
              <a:xfrm>
                <a:off x="1938359" y="4005410"/>
                <a:ext cx="1622972" cy="513310"/>
              </a:xfrm>
              <a:prstGeom prst="rect">
                <a:avLst/>
              </a:prstGeom>
              <a:noFill/>
            </p:spPr>
            <p:txBody>
              <a:bodyPr wrap="none" rtlCol="0">
                <a:spAutoFit/>
              </a:bodyPr>
              <a:lstStyle/>
              <a:p>
                <a:pPr algn="ctr"/>
                <a:r>
                  <a:rPr lang="fr-FR" sz="1400" b="1" dirty="0"/>
                  <a:t>1,05</a:t>
                </a:r>
                <a:br>
                  <a:rPr lang="fr-FR" sz="1400" dirty="0"/>
                </a:br>
                <a:r>
                  <a:rPr lang="fr-FR" sz="1400" dirty="0"/>
                  <a:t>IC 95 % : 0,55 -1,87</a:t>
                </a:r>
              </a:p>
            </p:txBody>
          </p:sp>
          <p:sp>
            <p:nvSpPr>
              <p:cNvPr id="34" name="ZoneTexte 33"/>
              <p:cNvSpPr txBox="1"/>
              <p:nvPr/>
            </p:nvSpPr>
            <p:spPr>
              <a:xfrm>
                <a:off x="3292147" y="3249113"/>
                <a:ext cx="1577572" cy="513310"/>
              </a:xfrm>
              <a:prstGeom prst="rect">
                <a:avLst/>
              </a:prstGeom>
              <a:noFill/>
            </p:spPr>
            <p:txBody>
              <a:bodyPr wrap="none" rtlCol="0">
                <a:spAutoFit/>
              </a:bodyPr>
              <a:lstStyle/>
              <a:p>
                <a:pPr algn="ctr"/>
                <a:r>
                  <a:rPr lang="fr-FR" sz="1400" b="1" dirty="0"/>
                  <a:t>2,19</a:t>
                </a:r>
                <a:br>
                  <a:rPr lang="fr-FR" sz="1400" dirty="0"/>
                </a:br>
                <a:r>
                  <a:rPr lang="fr-FR" sz="1400" dirty="0"/>
                  <a:t>IC 95 % : 0,38-9,32</a:t>
                </a:r>
              </a:p>
            </p:txBody>
          </p:sp>
          <p:sp>
            <p:nvSpPr>
              <p:cNvPr id="35" name="ZoneTexte 34"/>
              <p:cNvSpPr txBox="1"/>
              <p:nvPr/>
            </p:nvSpPr>
            <p:spPr>
              <a:xfrm>
                <a:off x="4589883" y="2745141"/>
                <a:ext cx="1668371" cy="513310"/>
              </a:xfrm>
              <a:prstGeom prst="rect">
                <a:avLst/>
              </a:prstGeom>
              <a:noFill/>
            </p:spPr>
            <p:txBody>
              <a:bodyPr wrap="none" rtlCol="0">
                <a:spAutoFit/>
              </a:bodyPr>
              <a:lstStyle/>
              <a:p>
                <a:pPr algn="ctr"/>
                <a:r>
                  <a:rPr lang="fr-FR" sz="1400" b="1" dirty="0"/>
                  <a:t>2,97</a:t>
                </a:r>
                <a:br>
                  <a:rPr lang="fr-FR" sz="1400" dirty="0"/>
                </a:br>
                <a:r>
                  <a:rPr lang="fr-FR" sz="1400" dirty="0"/>
                  <a:t>IC 95 % : 0,66-10,85</a:t>
                </a:r>
              </a:p>
            </p:txBody>
          </p:sp>
          <p:sp>
            <p:nvSpPr>
              <p:cNvPr id="36" name="ZoneTexte 35"/>
              <p:cNvSpPr txBox="1"/>
              <p:nvPr/>
            </p:nvSpPr>
            <p:spPr>
              <a:xfrm>
                <a:off x="5986418" y="1999557"/>
                <a:ext cx="1668371" cy="513310"/>
              </a:xfrm>
              <a:prstGeom prst="rect">
                <a:avLst/>
              </a:prstGeom>
              <a:noFill/>
            </p:spPr>
            <p:txBody>
              <a:bodyPr wrap="none" rtlCol="0">
                <a:spAutoFit/>
              </a:bodyPr>
              <a:lstStyle/>
              <a:p>
                <a:pPr algn="ctr"/>
                <a:r>
                  <a:rPr lang="fr-FR" sz="1400" b="1" dirty="0"/>
                  <a:t>4,18</a:t>
                </a:r>
                <a:br>
                  <a:rPr lang="fr-FR" sz="1400" dirty="0"/>
                </a:br>
                <a:r>
                  <a:rPr lang="fr-FR" sz="1400" dirty="0"/>
                  <a:t>IC 95 % : 0,72-17,70</a:t>
                </a:r>
              </a:p>
            </p:txBody>
          </p:sp>
        </p:grpSp>
        <p:sp>
          <p:nvSpPr>
            <p:cNvPr id="37" name="ZoneTexte 36"/>
            <p:cNvSpPr txBox="1"/>
            <p:nvPr/>
          </p:nvSpPr>
          <p:spPr>
            <a:xfrm>
              <a:off x="1779295" y="5170717"/>
              <a:ext cx="1800177" cy="452921"/>
            </a:xfrm>
            <a:prstGeom prst="rect">
              <a:avLst/>
            </a:prstGeom>
            <a:noFill/>
          </p:spPr>
          <p:txBody>
            <a:bodyPr wrap="none" rtlCol="0">
              <a:spAutoFit/>
            </a:bodyPr>
            <a:lstStyle/>
            <a:p>
              <a:pPr algn="ctr"/>
              <a:r>
                <a:rPr lang="fr-FR" sz="1200" b="1" dirty="0"/>
                <a:t>En dehors de </a:t>
              </a:r>
              <a:br>
                <a:rPr lang="fr-FR" sz="1200" b="1" dirty="0"/>
              </a:br>
              <a:r>
                <a:rPr lang="fr-FR" sz="1200" b="1" dirty="0"/>
                <a:t>grossesse / post-partum</a:t>
              </a:r>
            </a:p>
          </p:txBody>
        </p:sp>
        <p:sp>
          <p:nvSpPr>
            <p:cNvPr id="38" name="ZoneTexte 37"/>
            <p:cNvSpPr txBox="1"/>
            <p:nvPr/>
          </p:nvSpPr>
          <p:spPr>
            <a:xfrm>
              <a:off x="3496914" y="5170712"/>
              <a:ext cx="1268297" cy="461665"/>
            </a:xfrm>
            <a:prstGeom prst="rect">
              <a:avLst/>
            </a:prstGeom>
            <a:noFill/>
          </p:spPr>
          <p:txBody>
            <a:bodyPr wrap="none" rtlCol="0">
              <a:spAutoFit/>
            </a:bodyPr>
            <a:lstStyle/>
            <a:p>
              <a:pPr algn="ctr"/>
              <a:r>
                <a:rPr lang="fr-FR" sz="1200" b="1" dirty="0"/>
                <a:t>Grossesse</a:t>
              </a:r>
            </a:p>
            <a:p>
              <a:pPr algn="ctr"/>
              <a:r>
                <a:rPr lang="fr-FR" sz="1200" b="1" dirty="0"/>
                <a:t>Phase précoce</a:t>
              </a:r>
            </a:p>
          </p:txBody>
        </p:sp>
        <p:sp>
          <p:nvSpPr>
            <p:cNvPr id="39" name="ZoneTexte 38"/>
            <p:cNvSpPr txBox="1"/>
            <p:nvPr/>
          </p:nvSpPr>
          <p:spPr>
            <a:xfrm>
              <a:off x="4915948" y="5170717"/>
              <a:ext cx="1183337" cy="461665"/>
            </a:xfrm>
            <a:prstGeom prst="rect">
              <a:avLst/>
            </a:prstGeom>
            <a:noFill/>
          </p:spPr>
          <p:txBody>
            <a:bodyPr wrap="none" rtlCol="0">
              <a:spAutoFit/>
            </a:bodyPr>
            <a:lstStyle/>
            <a:p>
              <a:pPr algn="ctr"/>
              <a:r>
                <a:rPr lang="fr-FR" sz="1200" b="1" dirty="0"/>
                <a:t>Grossesse </a:t>
              </a:r>
            </a:p>
            <a:p>
              <a:pPr algn="ctr"/>
              <a:r>
                <a:rPr lang="fr-FR" sz="1200" b="1" dirty="0"/>
                <a:t>Phase tardive</a:t>
              </a:r>
            </a:p>
          </p:txBody>
        </p:sp>
        <p:sp>
          <p:nvSpPr>
            <p:cNvPr id="40" name="ZoneTexte 39"/>
            <p:cNvSpPr txBox="1"/>
            <p:nvPr/>
          </p:nvSpPr>
          <p:spPr>
            <a:xfrm>
              <a:off x="6317464" y="5170717"/>
              <a:ext cx="1090363" cy="276999"/>
            </a:xfrm>
            <a:prstGeom prst="rect">
              <a:avLst/>
            </a:prstGeom>
            <a:noFill/>
          </p:spPr>
          <p:txBody>
            <a:bodyPr wrap="none" rtlCol="0">
              <a:spAutoFit/>
            </a:bodyPr>
            <a:lstStyle/>
            <a:p>
              <a:pPr algn="ctr"/>
              <a:r>
                <a:rPr lang="fr-FR" sz="1200" b="1" dirty="0"/>
                <a:t>Post-partum</a:t>
              </a:r>
            </a:p>
          </p:txBody>
        </p:sp>
      </p:grpSp>
      <p:sp>
        <p:nvSpPr>
          <p:cNvPr id="4" name="ZoneTexte 3"/>
          <p:cNvSpPr txBox="1"/>
          <p:nvPr/>
        </p:nvSpPr>
        <p:spPr>
          <a:xfrm>
            <a:off x="1849439" y="1308577"/>
            <a:ext cx="6338108"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Infectiosité pour 1 000 rapports sexuels*</a:t>
            </a:r>
          </a:p>
        </p:txBody>
      </p:sp>
      <p:sp>
        <p:nvSpPr>
          <p:cNvPr id="2" name="ZoneTexte 1"/>
          <p:cNvSpPr txBox="1"/>
          <p:nvPr/>
        </p:nvSpPr>
        <p:spPr>
          <a:xfrm>
            <a:off x="364825" y="5873951"/>
            <a:ext cx="8524779" cy="769441"/>
          </a:xfrm>
          <a:prstGeom prst="rect">
            <a:avLst/>
          </a:prstGeom>
          <a:noFill/>
        </p:spPr>
        <p:txBody>
          <a:bodyPr wrap="square" rtlCol="0">
            <a:spAutoFit/>
          </a:bodyPr>
          <a:lstStyle/>
          <a:p>
            <a:r>
              <a:rPr lang="fr-FR" sz="1400" dirty="0"/>
              <a:t>* Calculée en considérant comme </a:t>
            </a:r>
            <a:r>
              <a:rPr lang="fr-FR" sz="1400" dirty="0" err="1"/>
              <a:t>infectiosité</a:t>
            </a:r>
            <a:r>
              <a:rPr lang="fr-FR" sz="1400" dirty="0"/>
              <a:t> de référence celle d’une femme de 25 ans, non enceinte, n’utilisant pas de </a:t>
            </a:r>
            <a:r>
              <a:rPr lang="fr-FR" sz="1400" dirty="0" err="1"/>
              <a:t>PrEP</a:t>
            </a:r>
            <a:r>
              <a:rPr lang="fr-FR" sz="1400" dirty="0"/>
              <a:t>, et dont le partenaire VIH+ a une CV plasmatique de 10 000 c/ml</a:t>
            </a:r>
          </a:p>
          <a:p>
            <a:endParaRPr lang="fr-FR" sz="1600" dirty="0"/>
          </a:p>
        </p:txBody>
      </p:sp>
      <p:sp>
        <p:nvSpPr>
          <p:cNvPr id="44" name="Titre 6">
            <a:extLst>
              <a:ext uri="{FF2B5EF4-FFF2-40B4-BE49-F238E27FC236}">
                <a16:creationId xmlns:a16="http://schemas.microsoft.com/office/drawing/2014/main" id="{99C5577E-81E3-410C-9832-7342E4BDDAE0}"/>
              </a:ext>
            </a:extLst>
          </p:cNvPr>
          <p:cNvSpPr>
            <a:spLocks noGrp="1"/>
          </p:cNvSpPr>
          <p:nvPr>
            <p:ph type="title"/>
          </p:nvPr>
        </p:nvSpPr>
        <p:spPr>
          <a:xfrm>
            <a:off x="1547813" y="115888"/>
            <a:ext cx="7523162" cy="936625"/>
          </a:xfrm>
        </p:spPr>
        <p:txBody>
          <a:bodyPr/>
          <a:lstStyle/>
          <a:p>
            <a:r>
              <a:rPr lang="fr-FR" dirty="0"/>
              <a:t>Risque élevé d’acquisition du VIH </a:t>
            </a:r>
            <a:br>
              <a:rPr lang="fr-FR" dirty="0"/>
            </a:br>
            <a:r>
              <a:rPr lang="fr-FR" dirty="0"/>
              <a:t>en fin de grossesse et en post-partum (3)</a:t>
            </a:r>
          </a:p>
        </p:txBody>
      </p:sp>
      <p:sp>
        <p:nvSpPr>
          <p:cNvPr id="41" name="ZoneTexte 40">
            <a:extLst>
              <a:ext uri="{FF2B5EF4-FFF2-40B4-BE49-F238E27FC236}">
                <a16:creationId xmlns:a16="http://schemas.microsoft.com/office/drawing/2014/main" id="{AAD4A815-2983-4FA2-BF76-A8BF2A379D5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124</a:t>
            </a:r>
          </a:p>
        </p:txBody>
      </p:sp>
    </p:spTree>
    <p:extLst>
      <p:ext uri="{BB962C8B-B14F-4D97-AF65-F5344CB8AC3E}">
        <p14:creationId xmlns:p14="http://schemas.microsoft.com/office/powerpoint/2010/main" val="1093404684"/>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868621769"/>
              </p:ext>
            </p:extLst>
          </p:nvPr>
        </p:nvGraphicFramePr>
        <p:xfrm>
          <a:off x="262647" y="1963152"/>
          <a:ext cx="8638163" cy="3480566"/>
        </p:xfrm>
        <a:graphic>
          <a:graphicData uri="http://schemas.openxmlformats.org/drawingml/2006/table">
            <a:tbl>
              <a:tblPr firstRow="1" bandRow="1">
                <a:tableStyleId>{5C22544A-7EE6-4342-B048-85BDC9FD1C3A}</a:tableStyleId>
              </a:tblPr>
              <a:tblGrid>
                <a:gridCol w="3528118">
                  <a:extLst>
                    <a:ext uri="{9D8B030D-6E8A-4147-A177-3AD203B41FA5}">
                      <a16:colId xmlns:a16="http://schemas.microsoft.com/office/drawing/2014/main" val="20000"/>
                    </a:ext>
                  </a:extLst>
                </a:gridCol>
                <a:gridCol w="1473693">
                  <a:extLst>
                    <a:ext uri="{9D8B030D-6E8A-4147-A177-3AD203B41FA5}">
                      <a16:colId xmlns:a16="http://schemas.microsoft.com/office/drawing/2014/main" val="20001"/>
                    </a:ext>
                  </a:extLst>
                </a:gridCol>
                <a:gridCol w="958789">
                  <a:extLst>
                    <a:ext uri="{9D8B030D-6E8A-4147-A177-3AD203B41FA5}">
                      <a16:colId xmlns:a16="http://schemas.microsoft.com/office/drawing/2014/main" val="20002"/>
                    </a:ext>
                  </a:extLst>
                </a:gridCol>
                <a:gridCol w="1532447">
                  <a:extLst>
                    <a:ext uri="{9D8B030D-6E8A-4147-A177-3AD203B41FA5}">
                      <a16:colId xmlns:a16="http://schemas.microsoft.com/office/drawing/2014/main" val="20003"/>
                    </a:ext>
                  </a:extLst>
                </a:gridCol>
                <a:gridCol w="1145116">
                  <a:extLst>
                    <a:ext uri="{9D8B030D-6E8A-4147-A177-3AD203B41FA5}">
                      <a16:colId xmlns:a16="http://schemas.microsoft.com/office/drawing/2014/main" val="20004"/>
                    </a:ext>
                  </a:extLst>
                </a:gridCol>
              </a:tblGrid>
              <a:tr h="351250">
                <a:tc>
                  <a:txBody>
                    <a:bodyPr/>
                    <a:lstStyle/>
                    <a:p>
                      <a:endParaRPr lang="fr-FR" sz="1600" dirty="0">
                        <a:solidFill>
                          <a:srgbClr val="000066"/>
                        </a:solidFill>
                      </a:endParaRPr>
                    </a:p>
                  </a:txBody>
                  <a:tcPr/>
                </a:tc>
                <a:tc grid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Modèle de base*</a:t>
                      </a:r>
                      <a:endParaRPr kumimoji="0" lang="fr-FR" sz="1600" b="1"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Modèle ajusté **</a:t>
                      </a:r>
                      <a:endParaRPr kumimoji="0" lang="fr-FR" sz="1600" b="1"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0"/>
                  </a:ext>
                </a:extLst>
              </a:tr>
              <a:tr h="35125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Période</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RR (IC 95 %)</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mn-lt"/>
                        </a:rPr>
                        <a:t>p</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RR (IC 95 %)</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mn-lt"/>
                        </a:rPr>
                        <a:t>p</a:t>
                      </a:r>
                      <a:endParaRPr kumimoji="0" lang="fr-FR" sz="16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1"/>
                  </a:ext>
                </a:extLst>
              </a:tr>
              <a:tr h="35125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En dehors de grossesse/post-partum</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1,00</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1,00</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a:t>
                      </a:r>
                    </a:p>
                  </a:txBody>
                  <a:tcPr anchor="ctr" horzOverflow="overflow"/>
                </a:tc>
                <a:extLst>
                  <a:ext uri="{0D108BD9-81ED-4DB2-BD59-A6C34878D82A}">
                    <a16:rowId xmlns:a16="http://schemas.microsoft.com/office/drawing/2014/main" val="10002"/>
                  </a:ext>
                </a:extLst>
              </a:tr>
              <a:tr h="60670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Grossesse et post-partum</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4,97 </a:t>
                      </a:r>
                      <a:br>
                        <a:rPr kumimoji="0" lang="fr-FR" sz="1600" u="none" strike="noStrike" cap="none" normalizeH="0" baseline="0" dirty="0">
                          <a:ln>
                            <a:noFill/>
                          </a:ln>
                          <a:solidFill>
                            <a:srgbClr val="000066"/>
                          </a:solidFill>
                          <a:effectLst/>
                        </a:rPr>
                      </a:br>
                      <a:r>
                        <a:rPr kumimoji="0" lang="fr-FR" sz="1600" u="none" strike="noStrike" cap="none" normalizeH="0" baseline="0" dirty="0">
                          <a:ln>
                            <a:noFill/>
                          </a:ln>
                          <a:solidFill>
                            <a:srgbClr val="000066"/>
                          </a:solidFill>
                          <a:effectLst/>
                        </a:rPr>
                        <a:t>(2,95 - 8,38)</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&lt; 0,001</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2,76 </a:t>
                      </a:r>
                      <a:br>
                        <a:rPr kumimoji="0" lang="fr-FR" sz="1600" u="none" strike="noStrike" cap="none" normalizeH="0" baseline="0" dirty="0">
                          <a:ln>
                            <a:noFill/>
                          </a:ln>
                          <a:solidFill>
                            <a:srgbClr val="000066"/>
                          </a:solidFill>
                          <a:effectLst/>
                        </a:rPr>
                      </a:br>
                      <a:r>
                        <a:rPr kumimoji="0" lang="fr-FR" sz="1600" u="none" strike="noStrike" cap="none" normalizeH="0" baseline="0" dirty="0">
                          <a:ln>
                            <a:noFill/>
                          </a:ln>
                          <a:solidFill>
                            <a:srgbClr val="000066"/>
                          </a:solidFill>
                          <a:effectLst/>
                        </a:rPr>
                        <a:t>(1,58 - 4,81)</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&lt; 0,001</a:t>
                      </a:r>
                    </a:p>
                  </a:txBody>
                  <a:tcPr anchor="ctr" horzOverflow="overflow"/>
                </a:tc>
                <a:extLst>
                  <a:ext uri="{0D108BD9-81ED-4DB2-BD59-A6C34878D82A}">
                    <a16:rowId xmlns:a16="http://schemas.microsoft.com/office/drawing/2014/main" val="10003"/>
                  </a:ext>
                </a:extLst>
              </a:tr>
              <a:tr h="60670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    Grossesse phase précoce</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3,20 </a:t>
                      </a:r>
                      <a:br>
                        <a:rPr kumimoji="0" lang="fr-FR" sz="1600" u="none" strike="noStrike" cap="none" normalizeH="0" baseline="0">
                          <a:ln>
                            <a:noFill/>
                          </a:ln>
                          <a:solidFill>
                            <a:srgbClr val="000066"/>
                          </a:solidFill>
                          <a:effectLst/>
                        </a:rPr>
                      </a:br>
                      <a:r>
                        <a:rPr kumimoji="0" lang="fr-FR" sz="1600" u="none" strike="noStrike" cap="none" normalizeH="0" baseline="0">
                          <a:ln>
                            <a:noFill/>
                          </a:ln>
                          <a:solidFill>
                            <a:srgbClr val="000066"/>
                          </a:solidFill>
                          <a:effectLst/>
                        </a:rPr>
                        <a:t>(1,24 - 8,25)</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0,02</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2,07</a:t>
                      </a:r>
                      <a:br>
                        <a:rPr kumimoji="0" lang="fr-FR" sz="1600" u="none" strike="noStrike" cap="none" normalizeH="0" baseline="0" dirty="0">
                          <a:ln>
                            <a:noFill/>
                          </a:ln>
                          <a:solidFill>
                            <a:srgbClr val="000066"/>
                          </a:solidFill>
                          <a:effectLst/>
                        </a:rPr>
                      </a:br>
                      <a:r>
                        <a:rPr kumimoji="0" lang="fr-FR" sz="1600" u="none" strike="noStrike" cap="none" normalizeH="0" baseline="0" dirty="0">
                          <a:ln>
                            <a:noFill/>
                          </a:ln>
                          <a:solidFill>
                            <a:srgbClr val="000066"/>
                          </a:solidFill>
                          <a:effectLst/>
                        </a:rPr>
                        <a:t>(0,78 - 5,49)</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0,14</a:t>
                      </a:r>
                      <a:endParaRPr kumimoji="0" lang="fr-FR" sz="16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4"/>
                  </a:ext>
                </a:extLst>
              </a:tr>
              <a:tr h="60670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    Grossesse phase tardive</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5,54</a:t>
                      </a:r>
                      <a:br>
                        <a:rPr kumimoji="0" lang="fr-FR" sz="1600" u="none" strike="noStrike" cap="none" normalizeH="0" baseline="0" dirty="0">
                          <a:ln>
                            <a:noFill/>
                          </a:ln>
                          <a:solidFill>
                            <a:srgbClr val="000066"/>
                          </a:solidFill>
                          <a:effectLst/>
                        </a:rPr>
                      </a:br>
                      <a:r>
                        <a:rPr kumimoji="0" lang="fr-FR" sz="1600" u="none" strike="noStrike" cap="none" normalizeH="0" baseline="0" dirty="0">
                          <a:ln>
                            <a:noFill/>
                          </a:ln>
                          <a:solidFill>
                            <a:srgbClr val="000066"/>
                          </a:solidFill>
                          <a:effectLst/>
                        </a:rPr>
                        <a:t>(2,62 - 11,69)</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&lt; 0,001</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dirty="0">
                          <a:ln>
                            <a:noFill/>
                          </a:ln>
                          <a:solidFill>
                            <a:srgbClr val="000066"/>
                          </a:solidFill>
                          <a:effectLst/>
                        </a:rPr>
                        <a:t>2,82 </a:t>
                      </a:r>
                      <a:br>
                        <a:rPr kumimoji="0" lang="fr-FR" sz="1600" u="none" strike="noStrike" cap="none" normalizeH="0" baseline="0" dirty="0">
                          <a:ln>
                            <a:noFill/>
                          </a:ln>
                          <a:solidFill>
                            <a:srgbClr val="000066"/>
                          </a:solidFill>
                          <a:effectLst/>
                        </a:rPr>
                      </a:br>
                      <a:r>
                        <a:rPr kumimoji="0" lang="fr-FR" sz="1600" u="none" strike="noStrike" cap="none" normalizeH="0" baseline="0" dirty="0">
                          <a:ln>
                            <a:noFill/>
                          </a:ln>
                          <a:solidFill>
                            <a:srgbClr val="000066"/>
                          </a:solidFill>
                          <a:effectLst/>
                        </a:rPr>
                        <a:t>(1,29 - 6,15)</a:t>
                      </a: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0,01</a:t>
                      </a:r>
                    </a:p>
                  </a:txBody>
                  <a:tcPr anchor="ctr" horzOverflow="overflow"/>
                </a:tc>
                <a:extLst>
                  <a:ext uri="{0D108BD9-81ED-4DB2-BD59-A6C34878D82A}">
                    <a16:rowId xmlns:a16="http://schemas.microsoft.com/office/drawing/2014/main" val="10005"/>
                  </a:ext>
                </a:extLst>
              </a:tr>
              <a:tr h="60670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    Post-partum</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7,80</a:t>
                      </a:r>
                      <a:br>
                        <a:rPr kumimoji="0" lang="fr-FR" sz="1600" b="0" i="0" u="none" strike="noStrike" cap="none" normalizeH="0" baseline="0" dirty="0">
                          <a:ln>
                            <a:noFill/>
                          </a:ln>
                          <a:solidFill>
                            <a:srgbClr val="000066"/>
                          </a:solidFill>
                          <a:effectLst/>
                          <a:latin typeface="Arial" charset="0"/>
                        </a:rPr>
                      </a:br>
                      <a:r>
                        <a:rPr kumimoji="0" lang="fr-FR" sz="1600" b="0" i="0" u="none" strike="noStrike" cap="none" normalizeH="0" baseline="0" dirty="0">
                          <a:ln>
                            <a:noFill/>
                          </a:ln>
                          <a:solidFill>
                            <a:srgbClr val="000066"/>
                          </a:solidFill>
                          <a:effectLst/>
                          <a:latin typeface="Arial" charset="0"/>
                        </a:rPr>
                        <a:t>(3,04 - 20,02)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&lt; 0,001</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3,97</a:t>
                      </a:r>
                      <a:br>
                        <a:rPr kumimoji="0" lang="fr-FR" sz="1600" b="0" i="0" u="none" strike="noStrike" cap="none" normalizeH="0" baseline="0" dirty="0">
                          <a:ln>
                            <a:noFill/>
                          </a:ln>
                          <a:solidFill>
                            <a:srgbClr val="000066"/>
                          </a:solidFill>
                          <a:effectLst/>
                          <a:latin typeface="Arial" charset="0"/>
                        </a:rPr>
                      </a:br>
                      <a:r>
                        <a:rPr kumimoji="0" lang="fr-FR" sz="1600" b="0" i="0" u="none" strike="noStrike" cap="none" normalizeH="0" baseline="0" dirty="0">
                          <a:ln>
                            <a:noFill/>
                          </a:ln>
                          <a:solidFill>
                            <a:srgbClr val="000066"/>
                          </a:solidFill>
                          <a:effectLst/>
                          <a:latin typeface="Arial" charset="0"/>
                        </a:rPr>
                        <a:t>(1,50 - 10,51)</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0,01</a:t>
                      </a:r>
                    </a:p>
                  </a:txBody>
                  <a:tcPr anchor="ctr" horzOverflow="overflow"/>
                </a:tc>
                <a:extLst>
                  <a:ext uri="{0D108BD9-81ED-4DB2-BD59-A6C34878D82A}">
                    <a16:rowId xmlns:a16="http://schemas.microsoft.com/office/drawing/2014/main" val="10006"/>
                  </a:ext>
                </a:extLst>
              </a:tr>
            </a:tbl>
          </a:graphicData>
        </a:graphic>
      </p:graphicFrame>
      <p:sp>
        <p:nvSpPr>
          <p:cNvPr id="7" name="ZoneTexte 6"/>
          <p:cNvSpPr txBox="1"/>
          <p:nvPr/>
        </p:nvSpPr>
        <p:spPr>
          <a:xfrm>
            <a:off x="157010" y="5443718"/>
            <a:ext cx="8142614" cy="523220"/>
          </a:xfrm>
          <a:prstGeom prst="rect">
            <a:avLst/>
          </a:prstGeom>
          <a:noFill/>
        </p:spPr>
        <p:txBody>
          <a:bodyPr wrap="none" rtlCol="0">
            <a:spAutoFit/>
          </a:bodyPr>
          <a:lstStyle/>
          <a:p>
            <a:r>
              <a:rPr lang="fr-FR" sz="1400" dirty="0"/>
              <a:t>* Ajusté sur utilisation de préservatif, période</a:t>
            </a:r>
            <a:br>
              <a:rPr lang="fr-FR" sz="1400" dirty="0"/>
            </a:br>
            <a:r>
              <a:rPr lang="fr-FR" sz="1400" dirty="0"/>
              <a:t>** Ajusté sur utilisation de préservatif, période, âge, utilisation de la </a:t>
            </a:r>
            <a:r>
              <a:rPr lang="fr-FR" sz="1400" dirty="0" err="1"/>
              <a:t>PrEP</a:t>
            </a:r>
            <a:r>
              <a:rPr lang="fr-FR" sz="1400" dirty="0"/>
              <a:t>, charge virale du partenaire</a:t>
            </a:r>
          </a:p>
        </p:txBody>
      </p:sp>
      <p:sp>
        <p:nvSpPr>
          <p:cNvPr id="9"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Heffron</a:t>
            </a:r>
            <a:r>
              <a:rPr lang="en-GB" sz="1200" i="1" dirty="0">
                <a:solidFill>
                  <a:srgbClr val="0070C0"/>
                </a:solidFill>
              </a:rPr>
              <a:t> R, CROI 2018, Abs. 45</a:t>
            </a:r>
          </a:p>
        </p:txBody>
      </p:sp>
      <p:sp>
        <p:nvSpPr>
          <p:cNvPr id="4" name="ZoneTexte 3"/>
          <p:cNvSpPr txBox="1"/>
          <p:nvPr/>
        </p:nvSpPr>
        <p:spPr>
          <a:xfrm>
            <a:off x="1519992" y="1404796"/>
            <a:ext cx="5849081"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Risque relatif d’acquisition du VIH</a:t>
            </a:r>
          </a:p>
        </p:txBody>
      </p:sp>
      <p:sp>
        <p:nvSpPr>
          <p:cNvPr id="8" name="Titre 6">
            <a:extLst>
              <a:ext uri="{FF2B5EF4-FFF2-40B4-BE49-F238E27FC236}">
                <a16:creationId xmlns:a16="http://schemas.microsoft.com/office/drawing/2014/main" id="{F8950C84-3A54-499E-9A89-7DE8FAA316FD}"/>
              </a:ext>
            </a:extLst>
          </p:cNvPr>
          <p:cNvSpPr>
            <a:spLocks noGrp="1"/>
          </p:cNvSpPr>
          <p:nvPr>
            <p:ph type="title"/>
          </p:nvPr>
        </p:nvSpPr>
        <p:spPr>
          <a:xfrm>
            <a:off x="1547813" y="115888"/>
            <a:ext cx="7523162" cy="936625"/>
          </a:xfrm>
        </p:spPr>
        <p:txBody>
          <a:bodyPr/>
          <a:lstStyle/>
          <a:p>
            <a:r>
              <a:rPr lang="fr-FR" dirty="0"/>
              <a:t>Risque élevé d’acquisition du VIH </a:t>
            </a:r>
            <a:br>
              <a:rPr lang="fr-FR" dirty="0"/>
            </a:br>
            <a:r>
              <a:rPr lang="fr-FR" dirty="0"/>
              <a:t>en fin de grossesse et en post-partum (4)</a:t>
            </a:r>
          </a:p>
        </p:txBody>
      </p:sp>
      <p:sp>
        <p:nvSpPr>
          <p:cNvPr id="10" name="ZoneTexte 9">
            <a:extLst>
              <a:ext uri="{FF2B5EF4-FFF2-40B4-BE49-F238E27FC236}">
                <a16:creationId xmlns:a16="http://schemas.microsoft.com/office/drawing/2014/main" id="{1A085DF7-226F-4DDF-94D1-A2A9B1D29DFC}"/>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125</a:t>
            </a:r>
          </a:p>
        </p:txBody>
      </p:sp>
    </p:spTree>
    <p:extLst>
      <p:ext uri="{BB962C8B-B14F-4D97-AF65-F5344CB8AC3E}">
        <p14:creationId xmlns:p14="http://schemas.microsoft.com/office/powerpoint/2010/main" val="255442287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Identification de mutations dans l’enveloppe conférant de la résistance aux ARV (4)</a:t>
            </a:r>
          </a:p>
        </p:txBody>
      </p:sp>
      <p:sp>
        <p:nvSpPr>
          <p:cNvPr id="4" name="Espace réservé du contenu 3"/>
          <p:cNvSpPr>
            <a:spLocks noGrp="1"/>
          </p:cNvSpPr>
          <p:nvPr>
            <p:ph idx="1"/>
          </p:nvPr>
        </p:nvSpPr>
        <p:spPr>
          <a:xfrm>
            <a:off x="284086" y="1195665"/>
            <a:ext cx="8680528" cy="5233416"/>
          </a:xfrm>
        </p:spPr>
        <p:txBody>
          <a:bodyPr/>
          <a:lstStyle/>
          <a:p>
            <a:r>
              <a:rPr lang="fr-FR" sz="2000" dirty="0"/>
              <a:t>Expériences de sélection et séquençage Sanger</a:t>
            </a:r>
            <a:endParaRPr lang="fr-FR" sz="2000" i="1" dirty="0"/>
          </a:p>
          <a:p>
            <a:endParaRPr lang="fr-FR" sz="2000" i="1" dirty="0"/>
          </a:p>
          <a:p>
            <a:endParaRPr lang="fr-FR" sz="2000" i="1" dirty="0"/>
          </a:p>
          <a:p>
            <a:endParaRPr lang="fr-FR" sz="2000" i="1" dirty="0"/>
          </a:p>
          <a:p>
            <a:endParaRPr lang="fr-FR" sz="2000" i="1" dirty="0"/>
          </a:p>
          <a:p>
            <a:endParaRPr lang="fr-FR" sz="2000" i="1" dirty="0"/>
          </a:p>
          <a:p>
            <a:endParaRPr lang="fr-FR" sz="2000" i="1" dirty="0"/>
          </a:p>
          <a:p>
            <a:endParaRPr lang="fr-FR" sz="1400" i="1" dirty="0"/>
          </a:p>
          <a:p>
            <a:endParaRPr lang="fr-FR" sz="1800" i="1" dirty="0"/>
          </a:p>
          <a:p>
            <a:r>
              <a:rPr lang="fr-FR" sz="2200" b="1" dirty="0">
                <a:solidFill>
                  <a:srgbClr val="0070C0"/>
                </a:solidFill>
                <a:latin typeface="Calibri" panose="020F0502020204030204" pitchFamily="34" charset="0"/>
                <a:cs typeface="Calibri" panose="020F0502020204030204" pitchFamily="34" charset="0"/>
              </a:rPr>
              <a:t>Conclusions</a:t>
            </a:r>
            <a:r>
              <a:rPr lang="fr-FR" sz="2000" b="1" dirty="0"/>
              <a:t> </a:t>
            </a:r>
          </a:p>
          <a:p>
            <a:pPr lvl="1"/>
            <a:r>
              <a:rPr lang="fr-FR" sz="1800" dirty="0"/>
              <a:t>Caractérisation de mutants dans l’enveloppe </a:t>
            </a:r>
          </a:p>
          <a:p>
            <a:pPr lvl="2"/>
            <a:r>
              <a:rPr lang="fr-FR" sz="1600" dirty="0"/>
              <a:t>Infectieux et capables de transmission efficace de cellules à cellules</a:t>
            </a:r>
          </a:p>
          <a:p>
            <a:pPr lvl="2"/>
            <a:r>
              <a:rPr lang="fr-FR" sz="1600" dirty="0"/>
              <a:t>Conférant de la résistance aux différentes classes d’ARV (INNTI, IP et INI)</a:t>
            </a:r>
          </a:p>
          <a:p>
            <a:pPr lvl="1"/>
            <a:r>
              <a:rPr lang="fr-FR" sz="1800" dirty="0"/>
              <a:t>Echappement in vitro sous pression de sélection associée </a:t>
            </a:r>
          </a:p>
          <a:p>
            <a:pPr marL="457200" lvl="1" indent="0">
              <a:buNone/>
              <a:tabLst>
                <a:tab pos="746125" algn="l"/>
              </a:tabLst>
            </a:pPr>
            <a:r>
              <a:rPr lang="fr-FR" sz="1800" dirty="0"/>
              <a:t>	avec l’émergence de mutations dans l’enveloppe (FC environ 5 à DTG)</a:t>
            </a:r>
          </a:p>
          <a:p>
            <a:pPr lvl="1">
              <a:tabLst>
                <a:tab pos="746125" algn="l"/>
              </a:tabLst>
            </a:pPr>
            <a:r>
              <a:rPr lang="fr-FR" sz="1800" dirty="0"/>
              <a:t>Ces résultats montrent que des mutations dans l’enveloppe peuvent contribuer à de la résistance in vitro aux ARV</a:t>
            </a:r>
          </a:p>
          <a:p>
            <a:pPr lvl="1">
              <a:tabLst>
                <a:tab pos="746125" algn="l"/>
              </a:tabLst>
            </a:pPr>
            <a:r>
              <a:rPr lang="fr-FR" sz="1800" dirty="0"/>
              <a:t>Le rôle de ces mutations dans les échecs in vivo reste à évaluer </a:t>
            </a:r>
            <a:r>
              <a:rPr lang="fr-FR" sz="2000" dirty="0"/>
              <a:t> </a:t>
            </a:r>
          </a:p>
        </p:txBody>
      </p:sp>
      <p:sp>
        <p:nvSpPr>
          <p:cNvPr id="6"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Van </a:t>
            </a:r>
            <a:r>
              <a:rPr lang="fr-FR" sz="1200" i="1" err="1">
                <a:solidFill>
                  <a:srgbClr val="0070C0"/>
                </a:solidFill>
              </a:rPr>
              <a:t>Duyne</a:t>
            </a:r>
            <a:r>
              <a:rPr lang="fr-FR" sz="1200" i="1">
                <a:solidFill>
                  <a:srgbClr val="0070C0"/>
                </a:solidFill>
              </a:rPr>
              <a:t> R, CROI 2018, Abs. 111</a:t>
            </a:r>
          </a:p>
        </p:txBody>
      </p:sp>
      <p:sp>
        <p:nvSpPr>
          <p:cNvPr id="9" name="Rectangle 76"/>
          <p:cNvSpPr>
            <a:spLocks noChangeArrowheads="1"/>
          </p:cNvSpPr>
          <p:nvPr/>
        </p:nvSpPr>
        <p:spPr bwMode="auto">
          <a:xfrm>
            <a:off x="2935343" y="1754325"/>
            <a:ext cx="3432351" cy="263918"/>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Mutations sélectionnées in vitro</a:t>
            </a:r>
            <a:endParaRPr lang="fr-FR" dirty="0">
              <a:solidFill>
                <a:srgbClr val="0070C0"/>
              </a:solidFill>
              <a:latin typeface="Calibri" panose="020F0502020204030204" pitchFamily="34" charset="0"/>
              <a:ea typeface="ＭＳ Ｐゴシック" pitchFamily="34" charset="-128"/>
            </a:endParaRPr>
          </a:p>
        </p:txBody>
      </p:sp>
      <p:graphicFrame>
        <p:nvGraphicFramePr>
          <p:cNvPr id="8" name="Tableau 7">
            <a:extLst>
              <a:ext uri="{FF2B5EF4-FFF2-40B4-BE49-F238E27FC236}">
                <a16:creationId xmlns:a16="http://schemas.microsoft.com/office/drawing/2014/main" id="{EF16EED7-35D3-45E3-A2A8-EDFE826B7773}"/>
              </a:ext>
            </a:extLst>
          </p:cNvPr>
          <p:cNvGraphicFramePr>
            <a:graphicFrameLocks noGrp="1"/>
          </p:cNvGraphicFramePr>
          <p:nvPr>
            <p:extLst/>
          </p:nvPr>
        </p:nvGraphicFramePr>
        <p:xfrm>
          <a:off x="171811" y="2094908"/>
          <a:ext cx="8846156" cy="1393113"/>
        </p:xfrm>
        <a:graphic>
          <a:graphicData uri="http://schemas.openxmlformats.org/drawingml/2006/table">
            <a:tbl>
              <a:tblPr firstRow="1" bandRow="1">
                <a:tableStyleId>{5C22544A-7EE6-4342-B048-85BDC9FD1C3A}</a:tableStyleId>
              </a:tblPr>
              <a:tblGrid>
                <a:gridCol w="668655">
                  <a:extLst>
                    <a:ext uri="{9D8B030D-6E8A-4147-A177-3AD203B41FA5}">
                      <a16:colId xmlns:a16="http://schemas.microsoft.com/office/drawing/2014/main" val="3270510301"/>
                    </a:ext>
                  </a:extLst>
                </a:gridCol>
                <a:gridCol w="1097280">
                  <a:extLst>
                    <a:ext uri="{9D8B030D-6E8A-4147-A177-3AD203B41FA5}">
                      <a16:colId xmlns:a16="http://schemas.microsoft.com/office/drawing/2014/main" val="2943850960"/>
                    </a:ext>
                  </a:extLst>
                </a:gridCol>
                <a:gridCol w="421005">
                  <a:extLst>
                    <a:ext uri="{9D8B030D-6E8A-4147-A177-3AD203B41FA5}">
                      <a16:colId xmlns:a16="http://schemas.microsoft.com/office/drawing/2014/main" val="951560866"/>
                    </a:ext>
                  </a:extLst>
                </a:gridCol>
                <a:gridCol w="1143317">
                  <a:extLst>
                    <a:ext uri="{9D8B030D-6E8A-4147-A177-3AD203B41FA5}">
                      <a16:colId xmlns:a16="http://schemas.microsoft.com/office/drawing/2014/main" val="3661213764"/>
                    </a:ext>
                  </a:extLst>
                </a:gridCol>
                <a:gridCol w="1344930">
                  <a:extLst>
                    <a:ext uri="{9D8B030D-6E8A-4147-A177-3AD203B41FA5}">
                      <a16:colId xmlns:a16="http://schemas.microsoft.com/office/drawing/2014/main" val="3707147953"/>
                    </a:ext>
                  </a:extLst>
                </a:gridCol>
                <a:gridCol w="4170969">
                  <a:extLst>
                    <a:ext uri="{9D8B030D-6E8A-4147-A177-3AD203B41FA5}">
                      <a16:colId xmlns:a16="http://schemas.microsoft.com/office/drawing/2014/main" val="9778711"/>
                    </a:ext>
                  </a:extLst>
                </a:gridCol>
              </a:tblGrid>
              <a:tr h="294281">
                <a:tc>
                  <a:txBody>
                    <a:bodyPr/>
                    <a:lstStyle/>
                    <a:p>
                      <a:r>
                        <a:rPr lang="fr-FR" sz="1600" dirty="0">
                          <a:solidFill>
                            <a:srgbClr val="000066"/>
                          </a:solidFill>
                        </a:rPr>
                        <a:t>ARV</a:t>
                      </a:r>
                    </a:p>
                  </a:txBody>
                  <a:tcPr anchor="ctr"/>
                </a:tc>
                <a:tc>
                  <a:txBody>
                    <a:bodyPr/>
                    <a:lstStyle/>
                    <a:p>
                      <a:pPr algn="ctr"/>
                      <a:r>
                        <a:rPr lang="fr-FR" sz="1600">
                          <a:solidFill>
                            <a:srgbClr val="000066"/>
                          </a:solidFill>
                        </a:rPr>
                        <a:t>Protéase</a:t>
                      </a:r>
                    </a:p>
                  </a:txBody>
                  <a:tcPr anchor="ctr"/>
                </a:tc>
                <a:tc>
                  <a:txBody>
                    <a:bodyPr/>
                    <a:lstStyle/>
                    <a:p>
                      <a:pPr algn="ctr"/>
                      <a:r>
                        <a:rPr lang="fr-FR" sz="1600">
                          <a:solidFill>
                            <a:srgbClr val="000066"/>
                          </a:solidFill>
                        </a:rPr>
                        <a:t>TI</a:t>
                      </a:r>
                    </a:p>
                  </a:txBody>
                  <a:tcPr anchor="ctr"/>
                </a:tc>
                <a:tc>
                  <a:txBody>
                    <a:bodyPr/>
                    <a:lstStyle/>
                    <a:p>
                      <a:pPr algn="ctr"/>
                      <a:r>
                        <a:rPr lang="fr-FR" sz="1600">
                          <a:solidFill>
                            <a:srgbClr val="000066"/>
                          </a:solidFill>
                        </a:rPr>
                        <a:t>Intégrase</a:t>
                      </a:r>
                    </a:p>
                  </a:txBody>
                  <a:tcPr anchor="ctr"/>
                </a:tc>
                <a:tc>
                  <a:txBody>
                    <a:bodyPr/>
                    <a:lstStyle/>
                    <a:p>
                      <a:pPr algn="ctr"/>
                      <a:r>
                        <a:rPr lang="fr-FR" sz="1600" err="1">
                          <a:solidFill>
                            <a:srgbClr val="000066"/>
                          </a:solidFill>
                        </a:rPr>
                        <a:t>Vpu</a:t>
                      </a:r>
                      <a:endParaRPr lang="fr-FR" sz="1600">
                        <a:solidFill>
                          <a:srgbClr val="000066"/>
                        </a:solidFill>
                      </a:endParaRPr>
                    </a:p>
                  </a:txBody>
                  <a:tcPr anchor="ctr"/>
                </a:tc>
                <a:tc>
                  <a:txBody>
                    <a:bodyPr/>
                    <a:lstStyle/>
                    <a:p>
                      <a:pPr algn="ctr"/>
                      <a:r>
                        <a:rPr lang="fr-FR" sz="1600">
                          <a:solidFill>
                            <a:srgbClr val="000066"/>
                          </a:solidFill>
                        </a:rPr>
                        <a:t>Enveloppe</a:t>
                      </a:r>
                    </a:p>
                  </a:txBody>
                  <a:tcPr anchor="ctr"/>
                </a:tc>
                <a:extLst>
                  <a:ext uri="{0D108BD9-81ED-4DB2-BD59-A6C34878D82A}">
                    <a16:rowId xmlns:a16="http://schemas.microsoft.com/office/drawing/2014/main" val="348321832"/>
                  </a:ext>
                </a:extLst>
              </a:tr>
              <a:tr h="354404">
                <a:tc>
                  <a:txBody>
                    <a:bodyPr/>
                    <a:lstStyle/>
                    <a:p>
                      <a:r>
                        <a:rPr lang="fr-FR" sz="1600">
                          <a:solidFill>
                            <a:srgbClr val="000066"/>
                          </a:solidFill>
                        </a:rPr>
                        <a:t>RTV</a:t>
                      </a:r>
                    </a:p>
                  </a:txBody>
                  <a:tcPr anchor="ctr"/>
                </a:tc>
                <a:tc>
                  <a:txBody>
                    <a:bodyPr/>
                    <a:lstStyle/>
                    <a:p>
                      <a:pPr algn="ctr"/>
                      <a:r>
                        <a:rPr lang="fr-FR" sz="1600">
                          <a:solidFill>
                            <a:srgbClr val="000066"/>
                          </a:solidFill>
                        </a:rPr>
                        <a:t>WT</a:t>
                      </a:r>
                    </a:p>
                  </a:txBody>
                  <a:tcPr anchor="ctr"/>
                </a:tc>
                <a:tc>
                  <a:txBody>
                    <a:bodyPr/>
                    <a:lstStyle/>
                    <a:p>
                      <a:pPr algn="ctr"/>
                      <a:r>
                        <a:rPr lang="fr-FR" sz="1600">
                          <a:solidFill>
                            <a:srgbClr val="000066"/>
                          </a:solidFill>
                        </a:rPr>
                        <a:t>-</a:t>
                      </a:r>
                    </a:p>
                  </a:txBody>
                  <a:tcPr anchor="ctr"/>
                </a:tc>
                <a:tc>
                  <a:txBody>
                    <a:bodyPr/>
                    <a:lstStyle/>
                    <a:p>
                      <a:pPr algn="ctr"/>
                      <a:r>
                        <a:rPr lang="fr-FR" sz="1600">
                          <a:solidFill>
                            <a:srgbClr val="000066"/>
                          </a:solidFill>
                        </a:rPr>
                        <a:t>-</a:t>
                      </a:r>
                    </a:p>
                  </a:txBody>
                  <a:tcPr anchor="ctr"/>
                </a:tc>
                <a:tc>
                  <a:txBody>
                    <a:bodyPr/>
                    <a:lstStyle/>
                    <a:p>
                      <a:pPr algn="ctr"/>
                      <a:r>
                        <a:rPr lang="fr-FR" sz="1600">
                          <a:solidFill>
                            <a:srgbClr val="000066"/>
                          </a:solidFill>
                        </a:rPr>
                        <a:t>WT</a:t>
                      </a:r>
                    </a:p>
                  </a:txBody>
                  <a:tcPr anchor="ctr"/>
                </a:tc>
                <a:tc>
                  <a:txBody>
                    <a:bodyPr/>
                    <a:lstStyle/>
                    <a:p>
                      <a:pPr algn="ctr"/>
                      <a:r>
                        <a:rPr lang="fr-FR" sz="1600">
                          <a:solidFill>
                            <a:srgbClr val="000066"/>
                          </a:solidFill>
                        </a:rPr>
                        <a:t>A70T</a:t>
                      </a:r>
                    </a:p>
                  </a:txBody>
                  <a:tcPr anchor="ctr"/>
                </a:tc>
                <a:extLst>
                  <a:ext uri="{0D108BD9-81ED-4DB2-BD59-A6C34878D82A}">
                    <a16:rowId xmlns:a16="http://schemas.microsoft.com/office/drawing/2014/main" val="2618157396"/>
                  </a:ext>
                </a:extLst>
              </a:tr>
              <a:tr h="317619">
                <a:tc>
                  <a:txBody>
                    <a:bodyPr/>
                    <a:lstStyle/>
                    <a:p>
                      <a:r>
                        <a:rPr lang="fr-FR" sz="1600">
                          <a:solidFill>
                            <a:srgbClr val="000066"/>
                          </a:solidFill>
                        </a:rPr>
                        <a:t>NFV</a:t>
                      </a:r>
                    </a:p>
                  </a:txBody>
                  <a:tcPr anchor="ctr"/>
                </a:tc>
                <a:tc>
                  <a:txBody>
                    <a:bodyPr/>
                    <a:lstStyle/>
                    <a:p>
                      <a:pPr algn="ctr"/>
                      <a:r>
                        <a:rPr lang="fr-FR" sz="1600">
                          <a:solidFill>
                            <a:srgbClr val="000066"/>
                          </a:solidFill>
                        </a:rPr>
                        <a:t>WT</a:t>
                      </a:r>
                    </a:p>
                  </a:txBody>
                  <a:tcPr anchor="ctr"/>
                </a:tc>
                <a:tc>
                  <a:txBody>
                    <a:bodyPr/>
                    <a:lstStyle/>
                    <a:p>
                      <a:pPr algn="ctr"/>
                      <a:r>
                        <a:rPr lang="fr-FR" sz="1600">
                          <a:solidFill>
                            <a:srgbClr val="000066"/>
                          </a:solidFill>
                        </a:rPr>
                        <a:t>-</a:t>
                      </a:r>
                    </a:p>
                  </a:txBody>
                  <a:tcPr anchor="ctr"/>
                </a:tc>
                <a:tc>
                  <a:txBody>
                    <a:bodyPr/>
                    <a:lstStyle/>
                    <a:p>
                      <a:pPr algn="ctr"/>
                      <a:r>
                        <a:rPr lang="fr-FR" sz="1600">
                          <a:solidFill>
                            <a:srgbClr val="000066"/>
                          </a:solidFill>
                        </a:rPr>
                        <a:t>-</a:t>
                      </a:r>
                    </a:p>
                  </a:txBody>
                  <a:tcPr anchor="ctr"/>
                </a:tc>
                <a:tc>
                  <a:txBody>
                    <a:bodyPr/>
                    <a:lstStyle/>
                    <a:p>
                      <a:pPr algn="ctr"/>
                      <a:r>
                        <a:rPr lang="fr-FR" sz="1600">
                          <a:solidFill>
                            <a:srgbClr val="000066"/>
                          </a:solidFill>
                        </a:rPr>
                        <a:t>WT</a:t>
                      </a:r>
                    </a:p>
                  </a:txBody>
                  <a:tcPr anchor="ctr"/>
                </a:tc>
                <a:tc>
                  <a:txBody>
                    <a:bodyPr/>
                    <a:lstStyle/>
                    <a:p>
                      <a:pPr algn="ctr"/>
                      <a:r>
                        <a:rPr lang="fr-FR" sz="1600">
                          <a:solidFill>
                            <a:srgbClr val="000066"/>
                          </a:solidFill>
                        </a:rPr>
                        <a:t>Y61H, A70T, G248R</a:t>
                      </a:r>
                    </a:p>
                  </a:txBody>
                  <a:tcPr anchor="ctr"/>
                </a:tc>
                <a:extLst>
                  <a:ext uri="{0D108BD9-81ED-4DB2-BD59-A6C34878D82A}">
                    <a16:rowId xmlns:a16="http://schemas.microsoft.com/office/drawing/2014/main" val="2309631290"/>
                  </a:ext>
                </a:extLst>
              </a:tr>
              <a:tr h="368149">
                <a:tc>
                  <a:txBody>
                    <a:bodyPr/>
                    <a:lstStyle/>
                    <a:p>
                      <a:r>
                        <a:rPr lang="fr-FR" sz="1600">
                          <a:solidFill>
                            <a:srgbClr val="000066"/>
                          </a:solidFill>
                        </a:rPr>
                        <a:t>DTG</a:t>
                      </a:r>
                    </a:p>
                  </a:txBody>
                  <a:tcPr anchor="ctr"/>
                </a:tc>
                <a:tc>
                  <a:txBody>
                    <a:bodyPr/>
                    <a:lstStyle/>
                    <a:p>
                      <a:pPr algn="ctr"/>
                      <a:r>
                        <a:rPr lang="fr-FR" sz="1600">
                          <a:solidFill>
                            <a:srgbClr val="000066"/>
                          </a:solidFill>
                        </a:rPr>
                        <a:t>-</a:t>
                      </a:r>
                    </a:p>
                  </a:txBody>
                  <a:tcPr anchor="ctr"/>
                </a:tc>
                <a:tc>
                  <a:txBody>
                    <a:bodyPr/>
                    <a:lstStyle/>
                    <a:p>
                      <a:pPr algn="ctr"/>
                      <a:r>
                        <a:rPr lang="fr-FR" sz="1600" dirty="0">
                          <a:solidFill>
                            <a:srgbClr val="000066"/>
                          </a:solidFill>
                        </a:rPr>
                        <a:t>-</a:t>
                      </a:r>
                    </a:p>
                  </a:txBody>
                  <a:tcPr anchor="ctr"/>
                </a:tc>
                <a:tc>
                  <a:txBody>
                    <a:bodyPr/>
                    <a:lstStyle/>
                    <a:p>
                      <a:pPr algn="ctr"/>
                      <a:r>
                        <a:rPr lang="fr-FR" sz="1600">
                          <a:solidFill>
                            <a:srgbClr val="000066"/>
                          </a:solidFill>
                        </a:rPr>
                        <a:t>WT</a:t>
                      </a:r>
                    </a:p>
                  </a:txBody>
                  <a:tcPr anchor="ctr"/>
                </a:tc>
                <a:tc>
                  <a:txBody>
                    <a:bodyPr/>
                    <a:lstStyle/>
                    <a:p>
                      <a:pPr algn="ctr"/>
                      <a:r>
                        <a:rPr lang="fr-FR" sz="1600">
                          <a:solidFill>
                            <a:srgbClr val="000066"/>
                          </a:solidFill>
                        </a:rPr>
                        <a:t>E47K, E57K</a:t>
                      </a:r>
                    </a:p>
                  </a:txBody>
                  <a:tcPr anchor="ctr"/>
                </a:tc>
                <a:tc>
                  <a:txBody>
                    <a:bodyPr/>
                    <a:lstStyle/>
                    <a:p>
                      <a:pPr algn="ctr"/>
                      <a:r>
                        <a:rPr lang="fr-FR" sz="1600" dirty="0">
                          <a:solidFill>
                            <a:srgbClr val="000066"/>
                          </a:solidFill>
                        </a:rPr>
                        <a:t>A70T, E209K, A273T, A539V, L600F, H641Y</a:t>
                      </a:r>
                    </a:p>
                  </a:txBody>
                  <a:tcPr anchor="ctr"/>
                </a:tc>
                <a:extLst>
                  <a:ext uri="{0D108BD9-81ED-4DB2-BD59-A6C34878D82A}">
                    <a16:rowId xmlns:a16="http://schemas.microsoft.com/office/drawing/2014/main" val="1217788132"/>
                  </a:ext>
                </a:extLst>
              </a:tr>
            </a:tbl>
          </a:graphicData>
        </a:graphic>
      </p:graphicFrame>
      <p:sp>
        <p:nvSpPr>
          <p:cNvPr id="7" name="ZoneTexte 6">
            <a:extLst>
              <a:ext uri="{FF2B5EF4-FFF2-40B4-BE49-F238E27FC236}">
                <a16:creationId xmlns:a16="http://schemas.microsoft.com/office/drawing/2014/main" id="{FB7D03AF-8BD3-4A36-8361-2EF15FB3DDD1}"/>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9</a:t>
            </a:r>
          </a:p>
        </p:txBody>
      </p:sp>
    </p:spTree>
    <p:extLst>
      <p:ext uri="{BB962C8B-B14F-4D97-AF65-F5344CB8AC3E}">
        <p14:creationId xmlns:p14="http://schemas.microsoft.com/office/powerpoint/2010/main" val="2134067905"/>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021FA1EF-82B0-434E-9CB8-FB03323310DC}"/>
              </a:ext>
            </a:extLst>
          </p:cNvPr>
          <p:cNvGraphicFramePr>
            <a:graphicFrameLocks noGrp="1"/>
          </p:cNvGraphicFramePr>
          <p:nvPr>
            <p:extLst>
              <p:ext uri="{D42A27DB-BD31-4B8C-83A1-F6EECF244321}">
                <p14:modId xmlns:p14="http://schemas.microsoft.com/office/powerpoint/2010/main" val="4281515797"/>
              </p:ext>
            </p:extLst>
          </p:nvPr>
        </p:nvGraphicFramePr>
        <p:xfrm>
          <a:off x="237066" y="1560700"/>
          <a:ext cx="8779934" cy="4752550"/>
        </p:xfrm>
        <a:graphic>
          <a:graphicData uri="http://schemas.openxmlformats.org/drawingml/2006/table">
            <a:tbl>
              <a:tblPr firstRow="1" bandRow="1">
                <a:tableStyleId>{5C22544A-7EE6-4342-B048-85BDC9FD1C3A}</a:tableStyleId>
              </a:tblPr>
              <a:tblGrid>
                <a:gridCol w="2559400">
                  <a:extLst>
                    <a:ext uri="{9D8B030D-6E8A-4147-A177-3AD203B41FA5}">
                      <a16:colId xmlns:a16="http://schemas.microsoft.com/office/drawing/2014/main" val="3524017955"/>
                    </a:ext>
                  </a:extLst>
                </a:gridCol>
                <a:gridCol w="621437">
                  <a:extLst>
                    <a:ext uri="{9D8B030D-6E8A-4147-A177-3AD203B41FA5}">
                      <a16:colId xmlns:a16="http://schemas.microsoft.com/office/drawing/2014/main" val="648157773"/>
                    </a:ext>
                  </a:extLst>
                </a:gridCol>
                <a:gridCol w="726080">
                  <a:extLst>
                    <a:ext uri="{9D8B030D-6E8A-4147-A177-3AD203B41FA5}">
                      <a16:colId xmlns:a16="http://schemas.microsoft.com/office/drawing/2014/main" val="2136338018"/>
                    </a:ext>
                  </a:extLst>
                </a:gridCol>
                <a:gridCol w="535021">
                  <a:extLst>
                    <a:ext uri="{9D8B030D-6E8A-4147-A177-3AD203B41FA5}">
                      <a16:colId xmlns:a16="http://schemas.microsoft.com/office/drawing/2014/main" val="2320813211"/>
                    </a:ext>
                  </a:extLst>
                </a:gridCol>
                <a:gridCol w="1070043">
                  <a:extLst>
                    <a:ext uri="{9D8B030D-6E8A-4147-A177-3AD203B41FA5}">
                      <a16:colId xmlns:a16="http://schemas.microsoft.com/office/drawing/2014/main" val="1640311732"/>
                    </a:ext>
                  </a:extLst>
                </a:gridCol>
                <a:gridCol w="642025">
                  <a:extLst>
                    <a:ext uri="{9D8B030D-6E8A-4147-A177-3AD203B41FA5}">
                      <a16:colId xmlns:a16="http://schemas.microsoft.com/office/drawing/2014/main" val="984025881"/>
                    </a:ext>
                  </a:extLst>
                </a:gridCol>
                <a:gridCol w="632298">
                  <a:extLst>
                    <a:ext uri="{9D8B030D-6E8A-4147-A177-3AD203B41FA5}">
                      <a16:colId xmlns:a16="http://schemas.microsoft.com/office/drawing/2014/main" val="671855302"/>
                    </a:ext>
                  </a:extLst>
                </a:gridCol>
                <a:gridCol w="554477">
                  <a:extLst>
                    <a:ext uri="{9D8B030D-6E8A-4147-A177-3AD203B41FA5}">
                      <a16:colId xmlns:a16="http://schemas.microsoft.com/office/drawing/2014/main" val="410487283"/>
                    </a:ext>
                  </a:extLst>
                </a:gridCol>
                <a:gridCol w="761820">
                  <a:extLst>
                    <a:ext uri="{9D8B030D-6E8A-4147-A177-3AD203B41FA5}">
                      <a16:colId xmlns:a16="http://schemas.microsoft.com/office/drawing/2014/main" val="1428336889"/>
                    </a:ext>
                  </a:extLst>
                </a:gridCol>
                <a:gridCol w="677333">
                  <a:extLst>
                    <a:ext uri="{9D8B030D-6E8A-4147-A177-3AD203B41FA5}">
                      <a16:colId xmlns:a16="http://schemas.microsoft.com/office/drawing/2014/main" val="1770919539"/>
                    </a:ext>
                  </a:extLst>
                </a:gridCol>
              </a:tblGrid>
              <a:tr h="475255">
                <a:tc>
                  <a:txBody>
                    <a:bodyPr/>
                    <a:lstStyle/>
                    <a:p>
                      <a:endParaRPr lang="fr-FR" sz="1400" b="1"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LPV/r</a:t>
                      </a:r>
                      <a:br>
                        <a:rPr lang="fr-FR" sz="1200" dirty="0">
                          <a:solidFill>
                            <a:srgbClr val="000066"/>
                          </a:solidFill>
                        </a:rPr>
                      </a:br>
                      <a:r>
                        <a:rPr lang="fr-FR" sz="1200" b="0" dirty="0">
                          <a:solidFill>
                            <a:srgbClr val="000066"/>
                          </a:solidFill>
                        </a:rPr>
                        <a:t>(n = 1 251)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ATV/r</a:t>
                      </a:r>
                      <a:br>
                        <a:rPr lang="fr-FR" sz="1200" dirty="0">
                          <a:solidFill>
                            <a:srgbClr val="000066"/>
                          </a:solidFill>
                        </a:rPr>
                      </a:br>
                      <a:r>
                        <a:rPr lang="fr-FR" sz="1200" b="0" dirty="0">
                          <a:solidFill>
                            <a:srgbClr val="000066"/>
                          </a:solidFill>
                        </a:rPr>
                        <a:t>(n = 942)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DRV/r</a:t>
                      </a:r>
                      <a:br>
                        <a:rPr lang="fr-FR" sz="1200" dirty="0">
                          <a:solidFill>
                            <a:srgbClr val="000066"/>
                          </a:solidFill>
                        </a:rPr>
                      </a:br>
                      <a:r>
                        <a:rPr lang="fr-FR" sz="1200" b="0" dirty="0">
                          <a:solidFill>
                            <a:srgbClr val="000066"/>
                          </a:solidFill>
                        </a:rPr>
                        <a:t>(n = 541)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RAL</a:t>
                      </a:r>
                    </a:p>
                    <a:p>
                      <a:pPr algn="ctr"/>
                      <a:r>
                        <a:rPr lang="fr-FR" sz="1200" b="0" dirty="0">
                          <a:solidFill>
                            <a:srgbClr val="000066"/>
                          </a:solidFill>
                        </a:rPr>
                        <a:t>(n = 103)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a:solidFill>
                            <a:srgbClr val="000066"/>
                          </a:solidFill>
                        </a:rPr>
                        <a:t>p</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748882301"/>
                  </a:ext>
                </a:extLst>
              </a:tr>
              <a:tr h="285153">
                <a:tc>
                  <a:txBody>
                    <a:bodyPr/>
                    <a:lstStyle/>
                    <a:p>
                      <a:r>
                        <a:rPr lang="fr-FR" sz="1200" b="0" dirty="0">
                          <a:solidFill>
                            <a:srgbClr val="000066"/>
                          </a:solidFill>
                        </a:rPr>
                        <a:t>&lt; 25 /</a:t>
                      </a:r>
                      <a:r>
                        <a:rPr lang="fr-FR" sz="1200" b="0" baseline="0" dirty="0">
                          <a:solidFill>
                            <a:srgbClr val="000066"/>
                          </a:solidFill>
                        </a:rPr>
                        <a:t> </a:t>
                      </a:r>
                      <a:r>
                        <a:rPr lang="fr-FR" sz="1200" b="0" dirty="0">
                          <a:solidFill>
                            <a:srgbClr val="000066"/>
                          </a:solidFill>
                        </a:rPr>
                        <a:t>25-34</a:t>
                      </a:r>
                      <a:r>
                        <a:rPr lang="fr-FR" sz="1200" b="0" baseline="0" dirty="0">
                          <a:solidFill>
                            <a:srgbClr val="000066"/>
                          </a:solidFill>
                        </a:rPr>
                        <a:t> / ≥ 35 ans, %</a:t>
                      </a:r>
                      <a:endParaRPr lang="fr-FR" sz="1200" b="0" dirty="0">
                        <a:solidFill>
                          <a:srgbClr val="000066"/>
                        </a:solidFill>
                      </a:endParaRPr>
                    </a:p>
                  </a:txBody>
                  <a:tcPr anchor="ctr">
                    <a:lnT w="12700" cap="flat" cmpd="sng" algn="ctr">
                      <a:solidFill>
                        <a:schemeClr val="bg1"/>
                      </a:solidFill>
                      <a:prstDash val="solid"/>
                      <a:round/>
                      <a:headEnd type="none" w="med" len="med"/>
                      <a:tailEnd type="none" w="med" len="med"/>
                    </a:lnT>
                  </a:tcPr>
                </a:tc>
                <a:tc gridSpan="2">
                  <a:txBody>
                    <a:bodyPr/>
                    <a:lstStyle/>
                    <a:p>
                      <a:pPr algn="ctr"/>
                      <a:r>
                        <a:rPr lang="fr-FR" sz="1200" dirty="0">
                          <a:solidFill>
                            <a:srgbClr val="000066"/>
                          </a:solidFill>
                        </a:rPr>
                        <a:t>6,4 / 56,8</a:t>
                      </a:r>
                      <a:r>
                        <a:rPr lang="fr-FR" sz="1200" baseline="0" dirty="0">
                          <a:solidFill>
                            <a:srgbClr val="000066"/>
                          </a:solidFill>
                        </a:rPr>
                        <a:t> / </a:t>
                      </a:r>
                      <a:r>
                        <a:rPr lang="fr-FR" sz="1200" dirty="0">
                          <a:solidFill>
                            <a:srgbClr val="000066"/>
                          </a:solidFill>
                        </a:rPr>
                        <a:t>36,8</a:t>
                      </a:r>
                    </a:p>
                  </a:txBody>
                  <a:tcPr anchor="ctr">
                    <a:lnT w="12700" cap="flat" cmpd="sng" algn="ctr">
                      <a:solidFill>
                        <a:schemeClr val="bg1"/>
                      </a:solidFill>
                      <a:prstDash val="solid"/>
                      <a:round/>
                      <a:headEnd type="none" w="med" len="med"/>
                      <a:tailEnd type="none" w="med" len="med"/>
                    </a:lnT>
                  </a:tcPr>
                </a:tc>
                <a:tc hMerge="1">
                  <a:txBody>
                    <a:bodyPr/>
                    <a:lstStyle/>
                    <a:p>
                      <a:pPr algn="ctr"/>
                      <a:endParaRPr lang="fr-FR" sz="1200" dirty="0">
                        <a:solidFill>
                          <a:srgbClr val="000066"/>
                        </a:solidFill>
                      </a:endParaRPr>
                    </a:p>
                  </a:txBody>
                  <a:tcPr anchor="ctr">
                    <a:lnT w="12700" cap="flat" cmpd="sng" algn="ctr">
                      <a:solidFill>
                        <a:schemeClr val="bg1"/>
                      </a:solidFill>
                      <a:prstDash val="solid"/>
                      <a:round/>
                      <a:headEnd type="none" w="med" len="med"/>
                      <a:tailEnd type="none" w="med" len="med"/>
                    </a:lnT>
                  </a:tcPr>
                </a:tc>
                <a:tc gridSpan="2">
                  <a:txBody>
                    <a:bodyPr/>
                    <a:lstStyle/>
                    <a:p>
                      <a:pPr algn="ctr"/>
                      <a:r>
                        <a:rPr lang="fr-FR" sz="1200" dirty="0">
                          <a:solidFill>
                            <a:srgbClr val="000066"/>
                          </a:solidFill>
                        </a:rPr>
                        <a:t>4,0 /</a:t>
                      </a:r>
                      <a:r>
                        <a:rPr lang="fr-FR" sz="1200" baseline="0" dirty="0">
                          <a:solidFill>
                            <a:srgbClr val="000066"/>
                          </a:solidFill>
                        </a:rPr>
                        <a:t> </a:t>
                      </a:r>
                      <a:r>
                        <a:rPr lang="fr-FR" sz="1200" dirty="0">
                          <a:solidFill>
                            <a:srgbClr val="000066"/>
                          </a:solidFill>
                        </a:rPr>
                        <a:t>52,6</a:t>
                      </a:r>
                      <a:r>
                        <a:rPr lang="fr-FR" sz="1200" baseline="0" dirty="0">
                          <a:solidFill>
                            <a:srgbClr val="000066"/>
                          </a:solidFill>
                        </a:rPr>
                        <a:t> / </a:t>
                      </a:r>
                      <a:r>
                        <a:rPr lang="fr-FR" sz="1200" dirty="0">
                          <a:solidFill>
                            <a:srgbClr val="000066"/>
                          </a:solidFill>
                        </a:rPr>
                        <a:t>43,4</a:t>
                      </a:r>
                    </a:p>
                  </a:txBody>
                  <a:tcPr anchor="ctr">
                    <a:lnT w="12700" cap="flat" cmpd="sng" algn="ctr">
                      <a:solidFill>
                        <a:schemeClr val="bg1"/>
                      </a:solidFill>
                      <a:prstDash val="solid"/>
                      <a:round/>
                      <a:headEnd type="none" w="med" len="med"/>
                      <a:tailEnd type="none" w="med" len="med"/>
                    </a:lnT>
                  </a:tcPr>
                </a:tc>
                <a:tc hMerge="1">
                  <a:txBody>
                    <a:bodyPr/>
                    <a:lstStyle/>
                    <a:p>
                      <a:pPr algn="ctr"/>
                      <a:endParaRPr lang="fr-FR" sz="1200" dirty="0">
                        <a:solidFill>
                          <a:srgbClr val="000066"/>
                        </a:solidFill>
                      </a:endParaRPr>
                    </a:p>
                  </a:txBody>
                  <a:tcPr anchor="ctr">
                    <a:lnT w="12700" cap="flat" cmpd="sng" algn="ctr">
                      <a:solidFill>
                        <a:schemeClr val="bg1"/>
                      </a:solidFill>
                      <a:prstDash val="solid"/>
                      <a:round/>
                      <a:headEnd type="none" w="med" len="med"/>
                      <a:tailEnd type="none" w="med" len="med"/>
                    </a:lnT>
                  </a:tcPr>
                </a:tc>
                <a:tc gridSpan="2">
                  <a:txBody>
                    <a:bodyPr/>
                    <a:lstStyle/>
                    <a:p>
                      <a:pPr algn="ctr"/>
                      <a:r>
                        <a:rPr lang="fr-FR" sz="1200" dirty="0">
                          <a:solidFill>
                            <a:srgbClr val="000066"/>
                          </a:solidFill>
                        </a:rPr>
                        <a:t>5,6 /</a:t>
                      </a:r>
                      <a:r>
                        <a:rPr lang="fr-FR" sz="1200" baseline="0" dirty="0">
                          <a:solidFill>
                            <a:srgbClr val="000066"/>
                          </a:solidFill>
                        </a:rPr>
                        <a:t> </a:t>
                      </a:r>
                      <a:r>
                        <a:rPr lang="fr-FR" sz="1200" dirty="0">
                          <a:solidFill>
                            <a:srgbClr val="000066"/>
                          </a:solidFill>
                        </a:rPr>
                        <a:t>53,4 /</a:t>
                      </a:r>
                      <a:r>
                        <a:rPr lang="fr-FR" sz="1200" baseline="0" dirty="0">
                          <a:solidFill>
                            <a:srgbClr val="000066"/>
                          </a:solidFill>
                        </a:rPr>
                        <a:t> </a:t>
                      </a:r>
                      <a:r>
                        <a:rPr lang="fr-FR" sz="1200" dirty="0">
                          <a:solidFill>
                            <a:srgbClr val="000066"/>
                          </a:solidFill>
                        </a:rPr>
                        <a:t>41,0</a:t>
                      </a:r>
                    </a:p>
                  </a:txBody>
                  <a:tcPr anchor="ctr">
                    <a:lnT w="12700" cap="flat" cmpd="sng" algn="ctr">
                      <a:solidFill>
                        <a:schemeClr val="bg1"/>
                      </a:solidFill>
                      <a:prstDash val="solid"/>
                      <a:round/>
                      <a:headEnd type="none" w="med" len="med"/>
                      <a:tailEnd type="none" w="med" len="med"/>
                    </a:lnT>
                  </a:tcPr>
                </a:tc>
                <a:tc hMerge="1">
                  <a:txBody>
                    <a:bodyPr/>
                    <a:lstStyle/>
                    <a:p>
                      <a:pPr algn="ctr"/>
                      <a:endParaRPr lang="fr-FR" sz="1200" dirty="0">
                        <a:solidFill>
                          <a:srgbClr val="000066"/>
                        </a:solidFill>
                      </a:endParaRPr>
                    </a:p>
                  </a:txBody>
                  <a:tcPr anchor="ctr">
                    <a:lnT w="12700" cap="flat" cmpd="sng" algn="ctr">
                      <a:solidFill>
                        <a:schemeClr val="bg1"/>
                      </a:solidFill>
                      <a:prstDash val="solid"/>
                      <a:round/>
                      <a:headEnd type="none" w="med" len="med"/>
                      <a:tailEnd type="none" w="med" len="med"/>
                    </a:lnT>
                  </a:tcPr>
                </a:tc>
                <a:tc gridSpan="2">
                  <a:txBody>
                    <a:bodyPr/>
                    <a:lstStyle/>
                    <a:p>
                      <a:pPr algn="ctr"/>
                      <a:r>
                        <a:rPr lang="fr-FR" sz="1200" dirty="0">
                          <a:solidFill>
                            <a:srgbClr val="000066"/>
                          </a:solidFill>
                        </a:rPr>
                        <a:t>5,8</a:t>
                      </a:r>
                      <a:r>
                        <a:rPr lang="fr-FR" sz="1200" baseline="0" dirty="0">
                          <a:solidFill>
                            <a:srgbClr val="000066"/>
                          </a:solidFill>
                        </a:rPr>
                        <a:t> / 5</a:t>
                      </a:r>
                      <a:r>
                        <a:rPr lang="fr-FR" sz="1200" dirty="0">
                          <a:solidFill>
                            <a:srgbClr val="000066"/>
                          </a:solidFill>
                        </a:rPr>
                        <a:t>1,5</a:t>
                      </a:r>
                      <a:r>
                        <a:rPr lang="fr-FR" sz="1200" baseline="0" dirty="0">
                          <a:solidFill>
                            <a:srgbClr val="000066"/>
                          </a:solidFill>
                        </a:rPr>
                        <a:t> / </a:t>
                      </a:r>
                      <a:r>
                        <a:rPr lang="fr-FR" sz="1200" dirty="0">
                          <a:solidFill>
                            <a:srgbClr val="000066"/>
                          </a:solidFill>
                        </a:rPr>
                        <a:t>42,7</a:t>
                      </a:r>
                    </a:p>
                  </a:txBody>
                  <a:tcPr anchor="ctr">
                    <a:lnT w="12700" cap="flat" cmpd="sng" algn="ctr">
                      <a:solidFill>
                        <a:schemeClr val="bg1"/>
                      </a:solidFill>
                      <a:prstDash val="solid"/>
                      <a:round/>
                      <a:headEnd type="none" w="med" len="med"/>
                      <a:tailEnd type="none" w="med" len="med"/>
                    </a:lnT>
                  </a:tcPr>
                </a:tc>
                <a:tc hMerge="1">
                  <a:txBody>
                    <a:bodyPr/>
                    <a:lstStyle/>
                    <a:p>
                      <a:pPr algn="ctr"/>
                      <a:endParaRPr lang="fr-FR" sz="1200" dirty="0">
                        <a:solidFill>
                          <a:srgbClr val="000066"/>
                        </a:solidFill>
                      </a:endParaRPr>
                    </a:p>
                  </a:txBody>
                  <a:tcPr anchor="ctr">
                    <a:lnT w="12700" cap="flat" cmpd="sng" algn="ctr">
                      <a:solidFill>
                        <a:schemeClr val="bg1"/>
                      </a:solidFill>
                      <a:prstDash val="solid"/>
                      <a:round/>
                      <a:headEnd type="none" w="med" len="med"/>
                      <a:tailEnd type="none" w="med" len="med"/>
                    </a:lnT>
                  </a:tcPr>
                </a:tc>
                <a:tc>
                  <a:txBody>
                    <a:bodyPr/>
                    <a:lstStyle/>
                    <a:p>
                      <a:pPr algn="ctr"/>
                      <a:r>
                        <a:rPr lang="fr-FR" sz="1200" dirty="0">
                          <a:solidFill>
                            <a:srgbClr val="000066"/>
                          </a:solidFill>
                        </a:rPr>
                        <a:t>0,03</a:t>
                      </a:r>
                    </a:p>
                  </a:txBody>
                  <a:tcPr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083280803"/>
                  </a:ext>
                </a:extLst>
              </a:tr>
              <a:tr h="285153">
                <a:tc>
                  <a:txBody>
                    <a:bodyPr/>
                    <a:lstStyle/>
                    <a:p>
                      <a:r>
                        <a:rPr lang="fr-FR" sz="1200" b="0" dirty="0">
                          <a:solidFill>
                            <a:srgbClr val="000066"/>
                          </a:solidFill>
                        </a:rPr>
                        <a:t>Nullipare, %</a:t>
                      </a:r>
                    </a:p>
                  </a:txBody>
                  <a:tcPr anchor="ctr"/>
                </a:tc>
                <a:tc gridSpan="2">
                  <a:txBody>
                    <a:bodyPr/>
                    <a:lstStyle/>
                    <a:p>
                      <a:pPr algn="ctr"/>
                      <a:r>
                        <a:rPr lang="fr-FR" sz="1200" dirty="0">
                          <a:solidFill>
                            <a:srgbClr val="000066"/>
                          </a:solidFill>
                        </a:rPr>
                        <a:t>20,6</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16,2</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20,0</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21,6</a:t>
                      </a:r>
                    </a:p>
                  </a:txBody>
                  <a:tcPr anchor="ctr"/>
                </a:tc>
                <a:tc hMerge="1">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0,06</a:t>
                      </a:r>
                    </a:p>
                  </a:txBody>
                  <a:tcPr anchor="ctr"/>
                </a:tc>
                <a:extLst>
                  <a:ext uri="{0D108BD9-81ED-4DB2-BD59-A6C34878D82A}">
                    <a16:rowId xmlns:a16="http://schemas.microsoft.com/office/drawing/2014/main" val="142442288"/>
                  </a:ext>
                </a:extLst>
              </a:tr>
              <a:tr h="66535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0" dirty="0">
                          <a:solidFill>
                            <a:srgbClr val="000066"/>
                          </a:solidFill>
                        </a:rPr>
                        <a:t>Origine</a:t>
                      </a:r>
                      <a:r>
                        <a:rPr lang="fr-FR" sz="1200" b="0" baseline="0" dirty="0">
                          <a:solidFill>
                            <a:srgbClr val="000066"/>
                          </a:solidFill>
                        </a:rPr>
                        <a:t> </a:t>
                      </a:r>
                      <a:r>
                        <a:rPr lang="fr-FR" sz="1200" b="0" dirty="0">
                          <a:solidFill>
                            <a:srgbClr val="000066"/>
                          </a:solidFill>
                        </a:rPr>
                        <a:t>France métropolitaine,</a:t>
                      </a:r>
                      <a:r>
                        <a:rPr lang="fr-FR" sz="1200" b="0" baseline="0" dirty="0">
                          <a:solidFill>
                            <a:srgbClr val="000066"/>
                          </a:solidFill>
                        </a:rPr>
                        <a:t> %</a:t>
                      </a:r>
                      <a:endParaRPr lang="fr-FR" sz="1200" b="0" dirty="0">
                        <a:solidFill>
                          <a:srgbClr val="000066"/>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1200" b="0" dirty="0">
                          <a:solidFill>
                            <a:srgbClr val="000066"/>
                          </a:solidFill>
                        </a:rPr>
                        <a:t>Afrique</a:t>
                      </a:r>
                      <a:r>
                        <a:rPr lang="fr-FR" sz="1200" b="0" baseline="0" dirty="0">
                          <a:solidFill>
                            <a:srgbClr val="000066"/>
                          </a:solidFill>
                        </a:rPr>
                        <a:t> </a:t>
                      </a:r>
                      <a:r>
                        <a:rPr lang="fr-FR" sz="1200" b="0" dirty="0">
                          <a:solidFill>
                            <a:srgbClr val="000066"/>
                          </a:solidFill>
                        </a:rPr>
                        <a:t>sub-saharienne, %</a:t>
                      </a:r>
                    </a:p>
                    <a:p>
                      <a:pPr marL="0" marR="0" indent="0" algn="l" defTabSz="914400" rtl="0" eaLnBrk="1" fontAlgn="auto" latinLnBrk="0" hangingPunct="1">
                        <a:lnSpc>
                          <a:spcPct val="100000"/>
                        </a:lnSpc>
                        <a:spcBef>
                          <a:spcPts val="0"/>
                        </a:spcBef>
                        <a:spcAft>
                          <a:spcPts val="0"/>
                        </a:spcAft>
                        <a:buClrTx/>
                        <a:buSzTx/>
                        <a:buFontTx/>
                        <a:buNone/>
                        <a:tabLst/>
                        <a:defRPr/>
                      </a:pPr>
                      <a:r>
                        <a:rPr lang="fr-FR" sz="1200" b="0" dirty="0">
                          <a:solidFill>
                            <a:srgbClr val="000066"/>
                          </a:solidFill>
                        </a:rPr>
                        <a:t>Autre, %</a:t>
                      </a:r>
                    </a:p>
                  </a:txBody>
                  <a:tcPr anchor="ctr"/>
                </a:tc>
                <a:tc gridSpan="2">
                  <a:txBody>
                    <a:bodyPr/>
                    <a:lstStyle/>
                    <a:p>
                      <a:pPr algn="ctr"/>
                      <a:r>
                        <a:rPr lang="fr-FR" sz="1200" dirty="0">
                          <a:solidFill>
                            <a:srgbClr val="000066"/>
                          </a:solidFill>
                        </a:rPr>
                        <a:t>9,7</a:t>
                      </a:r>
                    </a:p>
                    <a:p>
                      <a:pPr algn="ctr"/>
                      <a:r>
                        <a:rPr lang="fr-FR" sz="1200" dirty="0">
                          <a:solidFill>
                            <a:srgbClr val="000066"/>
                          </a:solidFill>
                        </a:rPr>
                        <a:t>74,8</a:t>
                      </a:r>
                    </a:p>
                    <a:p>
                      <a:pPr algn="ctr"/>
                      <a:r>
                        <a:rPr lang="fr-FR" sz="1200" dirty="0">
                          <a:solidFill>
                            <a:srgbClr val="000066"/>
                          </a:solidFill>
                        </a:rPr>
                        <a:t>15,5</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8,2</a:t>
                      </a:r>
                    </a:p>
                    <a:p>
                      <a:pPr algn="ctr"/>
                      <a:r>
                        <a:rPr lang="fr-FR" sz="1200" dirty="0">
                          <a:solidFill>
                            <a:srgbClr val="000066"/>
                          </a:solidFill>
                        </a:rPr>
                        <a:t>77,3</a:t>
                      </a:r>
                    </a:p>
                    <a:p>
                      <a:pPr algn="ctr"/>
                      <a:r>
                        <a:rPr lang="fr-FR" sz="1200" dirty="0">
                          <a:solidFill>
                            <a:srgbClr val="000066"/>
                          </a:solidFill>
                        </a:rPr>
                        <a:t>14,5</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7,5</a:t>
                      </a:r>
                    </a:p>
                    <a:p>
                      <a:pPr algn="ctr"/>
                      <a:r>
                        <a:rPr lang="fr-FR" sz="1200" dirty="0">
                          <a:solidFill>
                            <a:srgbClr val="000066"/>
                          </a:solidFill>
                        </a:rPr>
                        <a:t>76,7</a:t>
                      </a:r>
                    </a:p>
                    <a:p>
                      <a:pPr algn="ctr"/>
                      <a:r>
                        <a:rPr lang="fr-FR" sz="1200" dirty="0">
                          <a:solidFill>
                            <a:srgbClr val="000066"/>
                          </a:solidFill>
                        </a:rPr>
                        <a:t>15,9</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13,6</a:t>
                      </a:r>
                    </a:p>
                    <a:p>
                      <a:pPr algn="ctr"/>
                      <a:r>
                        <a:rPr lang="fr-FR" sz="1200" dirty="0">
                          <a:solidFill>
                            <a:srgbClr val="000066"/>
                          </a:solidFill>
                        </a:rPr>
                        <a:t>72,8</a:t>
                      </a:r>
                    </a:p>
                    <a:p>
                      <a:pPr algn="ctr"/>
                      <a:r>
                        <a:rPr lang="fr-FR" sz="1200" dirty="0">
                          <a:solidFill>
                            <a:srgbClr val="000066"/>
                          </a:solidFill>
                        </a:rPr>
                        <a:t>13,6</a:t>
                      </a:r>
                    </a:p>
                  </a:txBody>
                  <a:tcPr anchor="ctr"/>
                </a:tc>
                <a:tc hMerge="1">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ns</a:t>
                      </a:r>
                    </a:p>
                  </a:txBody>
                  <a:tcPr anchor="ctr"/>
                </a:tc>
                <a:extLst>
                  <a:ext uri="{0D108BD9-81ED-4DB2-BD59-A6C34878D82A}">
                    <a16:rowId xmlns:a16="http://schemas.microsoft.com/office/drawing/2014/main" val="3888578277"/>
                  </a:ext>
                </a:extLst>
              </a:tr>
              <a:tr h="665357">
                <a:tc>
                  <a:txBody>
                    <a:bodyPr/>
                    <a:lstStyle/>
                    <a:p>
                      <a:r>
                        <a:rPr lang="fr-FR" sz="1200" b="0" dirty="0">
                          <a:solidFill>
                            <a:srgbClr val="000066"/>
                          </a:solidFill>
                        </a:rPr>
                        <a:t>Durée d’infection VIH  &lt; 5 ans, %</a:t>
                      </a:r>
                    </a:p>
                    <a:p>
                      <a:r>
                        <a:rPr lang="fr-FR" sz="1200" b="0" dirty="0">
                          <a:solidFill>
                            <a:srgbClr val="000066"/>
                          </a:solidFill>
                        </a:rPr>
                        <a:t>5 - 9 ans, %</a:t>
                      </a:r>
                    </a:p>
                    <a:p>
                      <a:r>
                        <a:rPr lang="fr-FR" sz="1200" b="0" dirty="0">
                          <a:solidFill>
                            <a:srgbClr val="000066"/>
                          </a:solidFill>
                        </a:rPr>
                        <a:t>≥</a:t>
                      </a:r>
                      <a:r>
                        <a:rPr lang="fr-FR" sz="1200" b="0" baseline="0" dirty="0">
                          <a:solidFill>
                            <a:srgbClr val="000066"/>
                          </a:solidFill>
                        </a:rPr>
                        <a:t> 10 ans, %</a:t>
                      </a:r>
                      <a:endParaRPr lang="fr-FR" sz="1200" b="0" dirty="0">
                        <a:solidFill>
                          <a:srgbClr val="000066"/>
                        </a:solidFill>
                      </a:endParaRPr>
                    </a:p>
                  </a:txBody>
                  <a:tcPr anchor="ctr"/>
                </a:tc>
                <a:tc gridSpan="2">
                  <a:txBody>
                    <a:bodyPr/>
                    <a:lstStyle/>
                    <a:p>
                      <a:pPr algn="ctr"/>
                      <a:r>
                        <a:rPr lang="fr-FR" sz="1200" dirty="0">
                          <a:solidFill>
                            <a:srgbClr val="000066"/>
                          </a:solidFill>
                        </a:rPr>
                        <a:t>36,2</a:t>
                      </a:r>
                    </a:p>
                    <a:p>
                      <a:pPr algn="ctr"/>
                      <a:r>
                        <a:rPr lang="fr-FR" sz="1200" dirty="0">
                          <a:solidFill>
                            <a:srgbClr val="000066"/>
                          </a:solidFill>
                        </a:rPr>
                        <a:t>43,0</a:t>
                      </a:r>
                    </a:p>
                    <a:p>
                      <a:pPr algn="ctr"/>
                      <a:r>
                        <a:rPr lang="fr-FR" sz="1200" dirty="0">
                          <a:solidFill>
                            <a:srgbClr val="000066"/>
                          </a:solidFill>
                        </a:rPr>
                        <a:t>20,8</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28,0</a:t>
                      </a:r>
                    </a:p>
                    <a:p>
                      <a:pPr algn="ctr"/>
                      <a:r>
                        <a:rPr lang="fr-FR" sz="1200" dirty="0">
                          <a:solidFill>
                            <a:srgbClr val="000066"/>
                          </a:solidFill>
                        </a:rPr>
                        <a:t>42,4</a:t>
                      </a:r>
                    </a:p>
                    <a:p>
                      <a:pPr algn="ctr"/>
                      <a:r>
                        <a:rPr lang="fr-FR" sz="1200" dirty="0">
                          <a:solidFill>
                            <a:srgbClr val="000066"/>
                          </a:solidFill>
                        </a:rPr>
                        <a:t>29,6</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37,1</a:t>
                      </a:r>
                    </a:p>
                    <a:p>
                      <a:pPr algn="ctr"/>
                      <a:r>
                        <a:rPr lang="fr-FR" sz="1200" dirty="0">
                          <a:solidFill>
                            <a:srgbClr val="000066"/>
                          </a:solidFill>
                        </a:rPr>
                        <a:t>37,9</a:t>
                      </a:r>
                    </a:p>
                    <a:p>
                      <a:pPr algn="ctr"/>
                      <a:r>
                        <a:rPr lang="fr-FR" sz="1200" dirty="0">
                          <a:solidFill>
                            <a:srgbClr val="000066"/>
                          </a:solidFill>
                        </a:rPr>
                        <a:t>25,0</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33,3</a:t>
                      </a:r>
                    </a:p>
                    <a:p>
                      <a:pPr algn="ctr"/>
                      <a:r>
                        <a:rPr lang="fr-FR" sz="1200" dirty="0">
                          <a:solidFill>
                            <a:srgbClr val="000066"/>
                          </a:solidFill>
                        </a:rPr>
                        <a:t>33,3</a:t>
                      </a:r>
                    </a:p>
                    <a:p>
                      <a:pPr algn="ctr"/>
                      <a:r>
                        <a:rPr lang="fr-FR" sz="1200" dirty="0">
                          <a:solidFill>
                            <a:srgbClr val="000066"/>
                          </a:solidFill>
                        </a:rPr>
                        <a:t>33,3</a:t>
                      </a:r>
                    </a:p>
                  </a:txBody>
                  <a:tcPr anchor="ctr"/>
                </a:tc>
                <a:tc hMerge="1">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&lt; 0,01</a:t>
                      </a:r>
                    </a:p>
                  </a:txBody>
                  <a:tcPr anchor="ctr"/>
                </a:tc>
                <a:extLst>
                  <a:ext uri="{0D108BD9-81ED-4DB2-BD59-A6C34878D82A}">
                    <a16:rowId xmlns:a16="http://schemas.microsoft.com/office/drawing/2014/main" val="2935055562"/>
                  </a:ext>
                </a:extLst>
              </a:tr>
              <a:tr h="285153">
                <a:tc>
                  <a:txBody>
                    <a:bodyPr/>
                    <a:lstStyle/>
                    <a:p>
                      <a:r>
                        <a:rPr lang="fr-FR" sz="1200" b="0" dirty="0">
                          <a:solidFill>
                            <a:srgbClr val="000066"/>
                          </a:solidFill>
                        </a:rPr>
                        <a:t>Stade CDC C, %</a:t>
                      </a:r>
                    </a:p>
                  </a:txBody>
                  <a:tcPr anchor="ctr"/>
                </a:tc>
                <a:tc gridSpan="2">
                  <a:txBody>
                    <a:bodyPr/>
                    <a:lstStyle/>
                    <a:p>
                      <a:pPr algn="ctr"/>
                      <a:r>
                        <a:rPr lang="fr-FR" sz="1200" dirty="0">
                          <a:solidFill>
                            <a:srgbClr val="000066"/>
                          </a:solidFill>
                        </a:rPr>
                        <a:t>12,8</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13,0</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14,1</a:t>
                      </a:r>
                    </a:p>
                  </a:txBody>
                  <a:tcPr anchor="ctr"/>
                </a:tc>
                <a:tc hMerge="1">
                  <a:txBody>
                    <a:bodyPr/>
                    <a:lstStyle/>
                    <a:p>
                      <a:pPr algn="ctr"/>
                      <a:endParaRPr lang="fr-FR" sz="1200" dirty="0">
                        <a:solidFill>
                          <a:srgbClr val="000066"/>
                        </a:solidFill>
                      </a:endParaRPr>
                    </a:p>
                  </a:txBody>
                  <a:tcPr anchor="ctr"/>
                </a:tc>
                <a:tc gridSpan="2">
                  <a:txBody>
                    <a:bodyPr/>
                    <a:lstStyle/>
                    <a:p>
                      <a:pPr algn="ctr"/>
                      <a:r>
                        <a:rPr lang="fr-FR" sz="1200" dirty="0">
                          <a:solidFill>
                            <a:srgbClr val="000066"/>
                          </a:solidFill>
                        </a:rPr>
                        <a:t>11,9</a:t>
                      </a:r>
                    </a:p>
                  </a:txBody>
                  <a:tcPr anchor="ctr"/>
                </a:tc>
                <a:tc hMerge="1">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0,92</a:t>
                      </a:r>
                    </a:p>
                  </a:txBody>
                  <a:tcPr anchor="ctr"/>
                </a:tc>
                <a:extLst>
                  <a:ext uri="{0D108BD9-81ED-4DB2-BD59-A6C34878D82A}">
                    <a16:rowId xmlns:a16="http://schemas.microsoft.com/office/drawing/2014/main" val="1629607167"/>
                  </a:ext>
                </a:extLst>
              </a:tr>
              <a:tr h="285153">
                <a:tc>
                  <a:txBody>
                    <a:bodyPr/>
                    <a:lstStyle/>
                    <a:p>
                      <a:endParaRPr lang="fr-FR" sz="1200" b="1" dirty="0">
                        <a:solidFill>
                          <a:srgbClr val="000066"/>
                        </a:solidFill>
                      </a:endParaRPr>
                    </a:p>
                  </a:txBody>
                  <a:tcPr anchor="ctr">
                    <a:solidFill>
                      <a:schemeClr val="accent1"/>
                    </a:solidFill>
                  </a:tcPr>
                </a:tc>
                <a:tc>
                  <a:txBody>
                    <a:bodyPr/>
                    <a:lstStyle/>
                    <a:p>
                      <a:pPr algn="ctr"/>
                      <a:r>
                        <a:rPr lang="fr-FR" sz="1200" b="1" dirty="0">
                          <a:solidFill>
                            <a:srgbClr val="000066"/>
                          </a:solidFill>
                        </a:rPr>
                        <a:t>%</a:t>
                      </a:r>
                    </a:p>
                  </a:txBody>
                  <a:tcPr anchor="ctr">
                    <a:solidFill>
                      <a:schemeClr val="accent1"/>
                    </a:solidFill>
                  </a:tcPr>
                </a:tc>
                <a:tc>
                  <a:txBody>
                    <a:bodyPr/>
                    <a:lstStyle/>
                    <a:p>
                      <a:pPr algn="ctr"/>
                      <a:r>
                        <a:rPr lang="fr-FR" sz="1200" b="1" dirty="0">
                          <a:solidFill>
                            <a:srgbClr val="000066"/>
                          </a:solidFill>
                        </a:rPr>
                        <a:t>Réf.</a:t>
                      </a:r>
                    </a:p>
                  </a:txBody>
                  <a:tcPr anchor="ctr">
                    <a:solidFill>
                      <a:schemeClr val="accent1"/>
                    </a:solidFill>
                  </a:tcPr>
                </a:tc>
                <a:tc>
                  <a:txBody>
                    <a:bodyPr/>
                    <a:lstStyle/>
                    <a:p>
                      <a:pPr algn="ctr"/>
                      <a:r>
                        <a:rPr lang="fr-FR" sz="1200" b="1" dirty="0">
                          <a:solidFill>
                            <a:srgbClr val="000066"/>
                          </a:solidFill>
                        </a:rPr>
                        <a:t>%</a:t>
                      </a:r>
                    </a:p>
                  </a:txBody>
                  <a:tcPr anchor="ctr">
                    <a:solidFill>
                      <a:schemeClr val="accent1"/>
                    </a:solidFill>
                  </a:tcPr>
                </a:tc>
                <a:tc>
                  <a:txBody>
                    <a:bodyPr/>
                    <a:lstStyle/>
                    <a:p>
                      <a:pPr algn="ctr"/>
                      <a:r>
                        <a:rPr lang="fr-FR" sz="1200" b="1" dirty="0" err="1">
                          <a:solidFill>
                            <a:srgbClr val="000066"/>
                          </a:solidFill>
                        </a:rPr>
                        <a:t>ORa</a:t>
                      </a:r>
                      <a:endParaRPr lang="fr-FR" sz="1200" b="1" dirty="0">
                        <a:solidFill>
                          <a:srgbClr val="000066"/>
                        </a:solidFill>
                      </a:endParaRPr>
                    </a:p>
                  </a:txBody>
                  <a:tcPr anchor="ctr">
                    <a:solidFill>
                      <a:schemeClr val="accent1"/>
                    </a:solidFill>
                  </a:tcPr>
                </a:tc>
                <a:tc>
                  <a:txBody>
                    <a:bodyPr/>
                    <a:lstStyle/>
                    <a:p>
                      <a:pPr algn="ctr"/>
                      <a:r>
                        <a:rPr lang="fr-FR" sz="1200" b="1" dirty="0">
                          <a:solidFill>
                            <a:srgbClr val="000066"/>
                          </a:solidFill>
                        </a:rPr>
                        <a:t>%</a:t>
                      </a:r>
                    </a:p>
                  </a:txBody>
                  <a:tcPr anchor="ctr">
                    <a:solidFill>
                      <a:schemeClr val="accent1"/>
                    </a:solidFill>
                  </a:tcPr>
                </a:tc>
                <a:tc>
                  <a:txBody>
                    <a:bodyPr/>
                    <a:lstStyle/>
                    <a:p>
                      <a:pPr algn="ctr"/>
                      <a:r>
                        <a:rPr lang="fr-FR" sz="1200" b="1" dirty="0" err="1">
                          <a:solidFill>
                            <a:srgbClr val="000066"/>
                          </a:solidFill>
                        </a:rPr>
                        <a:t>ORa</a:t>
                      </a:r>
                      <a:endParaRPr lang="fr-FR" sz="1200" b="1" dirty="0">
                        <a:solidFill>
                          <a:srgbClr val="000066"/>
                        </a:solidFill>
                      </a:endParaRPr>
                    </a:p>
                  </a:txBody>
                  <a:tcPr anchor="ctr">
                    <a:solidFill>
                      <a:schemeClr val="accent1"/>
                    </a:solidFill>
                  </a:tcPr>
                </a:tc>
                <a:tc>
                  <a:txBody>
                    <a:bodyPr/>
                    <a:lstStyle/>
                    <a:p>
                      <a:pPr algn="ctr"/>
                      <a:r>
                        <a:rPr lang="fr-FR" sz="1200" b="1" dirty="0">
                          <a:solidFill>
                            <a:srgbClr val="000066"/>
                          </a:solidFill>
                        </a:rPr>
                        <a:t>%</a:t>
                      </a:r>
                    </a:p>
                  </a:txBody>
                  <a:tcPr anchor="ctr">
                    <a:solidFill>
                      <a:schemeClr val="accent1"/>
                    </a:solidFill>
                  </a:tcPr>
                </a:tc>
                <a:tc>
                  <a:txBody>
                    <a:bodyPr/>
                    <a:lstStyle/>
                    <a:p>
                      <a:pPr algn="ctr"/>
                      <a:r>
                        <a:rPr lang="fr-FR" sz="1200" b="1" dirty="0" err="1">
                          <a:solidFill>
                            <a:srgbClr val="000066"/>
                          </a:solidFill>
                        </a:rPr>
                        <a:t>ORa</a:t>
                      </a:r>
                      <a:endParaRPr lang="fr-FR" sz="1200" b="1" dirty="0">
                        <a:solidFill>
                          <a:srgbClr val="000066"/>
                        </a:solidFill>
                      </a:endParaRPr>
                    </a:p>
                  </a:txBody>
                  <a:tcPr anchor="ctr">
                    <a:solidFill>
                      <a:schemeClr val="accent1"/>
                    </a:solidFill>
                  </a:tcPr>
                </a:tc>
                <a:tc>
                  <a:txBody>
                    <a:bodyPr/>
                    <a:lstStyle/>
                    <a:p>
                      <a:pPr algn="ctr"/>
                      <a:endParaRPr lang="fr-FR" sz="1200" b="1" dirty="0">
                        <a:solidFill>
                          <a:srgbClr val="000066"/>
                        </a:solidFill>
                      </a:endParaRPr>
                    </a:p>
                  </a:txBody>
                  <a:tcPr anchor="ctr">
                    <a:solidFill>
                      <a:schemeClr val="accent1"/>
                    </a:solidFill>
                  </a:tcPr>
                </a:tc>
                <a:extLst>
                  <a:ext uri="{0D108BD9-81ED-4DB2-BD59-A6C34878D82A}">
                    <a16:rowId xmlns:a16="http://schemas.microsoft.com/office/drawing/2014/main" val="10007"/>
                  </a:ext>
                </a:extLst>
              </a:tr>
              <a:tr h="2851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0" dirty="0">
                          <a:solidFill>
                            <a:srgbClr val="000066"/>
                          </a:solidFill>
                        </a:rPr>
                        <a:t>CD4 &lt; 200/mm</a:t>
                      </a:r>
                      <a:r>
                        <a:rPr lang="fr-FR" sz="1200" b="0" baseline="30000" dirty="0">
                          <a:solidFill>
                            <a:srgbClr val="000066"/>
                          </a:solidFill>
                        </a:rPr>
                        <a:t>3</a:t>
                      </a:r>
                      <a:r>
                        <a:rPr lang="fr-FR" sz="1200" b="0" dirty="0">
                          <a:solidFill>
                            <a:srgbClr val="000066"/>
                          </a:solidFill>
                        </a:rPr>
                        <a:t> à l’inclusion</a:t>
                      </a:r>
                    </a:p>
                  </a:txBody>
                  <a:tcPr anchor="ctr"/>
                </a:tc>
                <a:tc>
                  <a:txBody>
                    <a:bodyPr/>
                    <a:lstStyle/>
                    <a:p>
                      <a:pPr algn="ctr"/>
                      <a:r>
                        <a:rPr lang="fr-FR" sz="1200" dirty="0">
                          <a:solidFill>
                            <a:srgbClr val="000066"/>
                          </a:solidFill>
                        </a:rPr>
                        <a:t>8,8</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6,3</a:t>
                      </a:r>
                    </a:p>
                  </a:txBody>
                  <a:tcPr anchor="ctr"/>
                </a:tc>
                <a:tc>
                  <a:txBody>
                    <a:bodyPr/>
                    <a:lstStyle/>
                    <a:p>
                      <a:pPr algn="ctr"/>
                      <a:r>
                        <a:rPr lang="fr-FR" sz="1200" dirty="0">
                          <a:solidFill>
                            <a:srgbClr val="000066"/>
                          </a:solidFill>
                        </a:rPr>
                        <a:t>0,8 </a:t>
                      </a:r>
                    </a:p>
                  </a:txBody>
                  <a:tcPr anchor="ctr"/>
                </a:tc>
                <a:tc>
                  <a:txBody>
                    <a:bodyPr/>
                    <a:lstStyle/>
                    <a:p>
                      <a:pPr algn="ctr"/>
                      <a:r>
                        <a:rPr lang="fr-FR" sz="1200" dirty="0">
                          <a:solidFill>
                            <a:srgbClr val="000066"/>
                          </a:solidFill>
                        </a:rPr>
                        <a:t>10,6</a:t>
                      </a:r>
                    </a:p>
                  </a:txBody>
                  <a:tcPr anchor="ctr"/>
                </a:tc>
                <a:tc>
                  <a:txBody>
                    <a:bodyPr/>
                    <a:lstStyle/>
                    <a:p>
                      <a:pPr algn="ctr"/>
                      <a:r>
                        <a:rPr lang="fr-FR" sz="1200" dirty="0">
                          <a:solidFill>
                            <a:srgbClr val="000066"/>
                          </a:solidFill>
                        </a:rPr>
                        <a:t>1,4 </a:t>
                      </a:r>
                    </a:p>
                  </a:txBody>
                  <a:tcPr anchor="ctr"/>
                </a:tc>
                <a:tc>
                  <a:txBody>
                    <a:bodyPr/>
                    <a:lstStyle/>
                    <a:p>
                      <a:pPr algn="ctr"/>
                      <a:r>
                        <a:rPr lang="fr-FR" sz="1200" dirty="0">
                          <a:solidFill>
                            <a:srgbClr val="000066"/>
                          </a:solidFill>
                        </a:rPr>
                        <a:t>1,5</a:t>
                      </a:r>
                    </a:p>
                  </a:txBody>
                  <a:tcPr anchor="ctr"/>
                </a:tc>
                <a:tc>
                  <a:txBody>
                    <a:bodyPr/>
                    <a:lstStyle/>
                    <a:p>
                      <a:pPr algn="ctr"/>
                      <a:r>
                        <a:rPr lang="fr-FR" sz="1200" dirty="0">
                          <a:solidFill>
                            <a:srgbClr val="000066"/>
                          </a:solidFill>
                        </a:rPr>
                        <a:t>0,2</a:t>
                      </a:r>
                    </a:p>
                  </a:txBody>
                  <a:tcPr anchor="ctr"/>
                </a:tc>
                <a:tc>
                  <a:txBody>
                    <a:bodyPr/>
                    <a:lstStyle/>
                    <a:p>
                      <a:pPr algn="ctr"/>
                      <a:r>
                        <a:rPr lang="fr-FR" sz="1200" dirty="0">
                          <a:solidFill>
                            <a:srgbClr val="000066"/>
                          </a:solidFill>
                        </a:rPr>
                        <a:t>0,03</a:t>
                      </a:r>
                    </a:p>
                  </a:txBody>
                  <a:tcPr anchor="ctr"/>
                </a:tc>
                <a:extLst>
                  <a:ext uri="{0D108BD9-81ED-4DB2-BD59-A6C34878D82A}">
                    <a16:rowId xmlns:a16="http://schemas.microsoft.com/office/drawing/2014/main" val="10008"/>
                  </a:ext>
                </a:extLst>
              </a:tr>
              <a:tr h="285153">
                <a:tc>
                  <a:txBody>
                    <a:bodyPr/>
                    <a:lstStyle/>
                    <a:p>
                      <a:r>
                        <a:rPr lang="fr-FR" sz="1200" b="0" dirty="0">
                          <a:solidFill>
                            <a:srgbClr val="000066"/>
                          </a:solidFill>
                        </a:rPr>
                        <a:t>CV &gt; 50 c/ml à l’inclusion</a:t>
                      </a:r>
                    </a:p>
                  </a:txBody>
                  <a:tcPr anchor="ctr"/>
                </a:tc>
                <a:tc>
                  <a:txBody>
                    <a:bodyPr/>
                    <a:lstStyle/>
                    <a:p>
                      <a:pPr algn="ctr"/>
                      <a:r>
                        <a:rPr lang="fr-FR" sz="1200" dirty="0">
                          <a:solidFill>
                            <a:srgbClr val="000066"/>
                          </a:solidFill>
                        </a:rPr>
                        <a:t>25,0</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19,5</a:t>
                      </a:r>
                    </a:p>
                  </a:txBody>
                  <a:tcPr anchor="ctr"/>
                </a:tc>
                <a:tc>
                  <a:txBody>
                    <a:bodyPr/>
                    <a:lstStyle/>
                    <a:p>
                      <a:pPr algn="ctr"/>
                      <a:r>
                        <a:rPr lang="fr-FR" sz="1200" dirty="0">
                          <a:solidFill>
                            <a:srgbClr val="000066"/>
                          </a:solidFill>
                        </a:rPr>
                        <a:t>0,8</a:t>
                      </a:r>
                    </a:p>
                  </a:txBody>
                  <a:tcPr anchor="ctr"/>
                </a:tc>
                <a:tc>
                  <a:txBody>
                    <a:bodyPr/>
                    <a:lstStyle/>
                    <a:p>
                      <a:pPr algn="ctr"/>
                      <a:r>
                        <a:rPr lang="fr-FR" sz="1200" dirty="0">
                          <a:solidFill>
                            <a:srgbClr val="000066"/>
                          </a:solidFill>
                        </a:rPr>
                        <a:t>22,1</a:t>
                      </a:r>
                    </a:p>
                  </a:txBody>
                  <a:tcPr anchor="ctr"/>
                </a:tc>
                <a:tc>
                  <a:txBody>
                    <a:bodyPr/>
                    <a:lstStyle/>
                    <a:p>
                      <a:pPr algn="ctr"/>
                      <a:r>
                        <a:rPr lang="fr-FR" sz="1200" dirty="0">
                          <a:solidFill>
                            <a:srgbClr val="000066"/>
                          </a:solidFill>
                        </a:rPr>
                        <a:t>0,8</a:t>
                      </a:r>
                    </a:p>
                  </a:txBody>
                  <a:tcPr anchor="ctr"/>
                </a:tc>
                <a:tc>
                  <a:txBody>
                    <a:bodyPr/>
                    <a:lstStyle/>
                    <a:p>
                      <a:pPr algn="ctr"/>
                      <a:r>
                        <a:rPr lang="fr-FR" sz="1200" dirty="0">
                          <a:solidFill>
                            <a:srgbClr val="000066"/>
                          </a:solidFill>
                        </a:rPr>
                        <a:t>15,9</a:t>
                      </a:r>
                    </a:p>
                  </a:txBody>
                  <a:tcPr anchor="ctr"/>
                </a:tc>
                <a:tc>
                  <a:txBody>
                    <a:bodyPr/>
                    <a:lstStyle/>
                    <a:p>
                      <a:pPr algn="ctr"/>
                      <a:r>
                        <a:rPr lang="fr-FR" sz="1200" dirty="0">
                          <a:solidFill>
                            <a:srgbClr val="000066"/>
                          </a:solidFill>
                        </a:rPr>
                        <a:t>0,6</a:t>
                      </a:r>
                    </a:p>
                  </a:txBody>
                  <a:tcPr anchor="ctr"/>
                </a:tc>
                <a:tc>
                  <a:txBody>
                    <a:bodyPr/>
                    <a:lstStyle/>
                    <a:p>
                      <a:pPr algn="ctr"/>
                      <a:r>
                        <a:rPr lang="fr-FR" sz="1200" dirty="0">
                          <a:solidFill>
                            <a:srgbClr val="000066"/>
                          </a:solidFill>
                        </a:rPr>
                        <a:t>ns</a:t>
                      </a:r>
                    </a:p>
                  </a:txBody>
                  <a:tcPr anchor="ctr"/>
                </a:tc>
                <a:extLst>
                  <a:ext uri="{0D108BD9-81ED-4DB2-BD59-A6C34878D82A}">
                    <a16:rowId xmlns:a16="http://schemas.microsoft.com/office/drawing/2014/main" val="10009"/>
                  </a:ext>
                </a:extLst>
              </a:tr>
              <a:tr h="4752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0" dirty="0">
                          <a:solidFill>
                            <a:srgbClr val="000066"/>
                          </a:solidFill>
                        </a:rPr>
                        <a:t>CD4 &lt; 200/mm</a:t>
                      </a:r>
                      <a:r>
                        <a:rPr lang="fr-FR" sz="1200" b="0" baseline="30000" dirty="0">
                          <a:solidFill>
                            <a:srgbClr val="000066"/>
                          </a:solidFill>
                        </a:rPr>
                        <a:t>3</a:t>
                      </a:r>
                      <a:r>
                        <a:rPr lang="fr-FR" sz="1200" b="0" dirty="0">
                          <a:solidFill>
                            <a:srgbClr val="000066"/>
                          </a:solidFill>
                        </a:rPr>
                        <a:t> à l’accouchement</a:t>
                      </a:r>
                    </a:p>
                  </a:txBody>
                  <a:tcPr anchor="ctr"/>
                </a:tc>
                <a:tc>
                  <a:txBody>
                    <a:bodyPr/>
                    <a:lstStyle/>
                    <a:p>
                      <a:pPr algn="ctr"/>
                      <a:r>
                        <a:rPr lang="fr-FR" sz="1200" dirty="0">
                          <a:solidFill>
                            <a:srgbClr val="000066"/>
                          </a:solidFill>
                        </a:rPr>
                        <a:t>6,2</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4,1</a:t>
                      </a:r>
                    </a:p>
                  </a:txBody>
                  <a:tcPr anchor="ctr"/>
                </a:tc>
                <a:tc>
                  <a:txBody>
                    <a:bodyPr/>
                    <a:lstStyle/>
                    <a:p>
                      <a:pPr algn="ctr"/>
                      <a:r>
                        <a:rPr lang="fr-FR" sz="1200" dirty="0">
                          <a:solidFill>
                            <a:srgbClr val="000066"/>
                          </a:solidFill>
                        </a:rPr>
                        <a:t>0, 7</a:t>
                      </a:r>
                    </a:p>
                  </a:txBody>
                  <a:tcPr anchor="ctr"/>
                </a:tc>
                <a:tc>
                  <a:txBody>
                    <a:bodyPr/>
                    <a:lstStyle/>
                    <a:p>
                      <a:pPr algn="ctr"/>
                      <a:r>
                        <a:rPr lang="fr-FR" sz="1200" dirty="0">
                          <a:solidFill>
                            <a:srgbClr val="000066"/>
                          </a:solidFill>
                        </a:rPr>
                        <a:t>6,8</a:t>
                      </a:r>
                    </a:p>
                  </a:txBody>
                  <a:tcPr anchor="ctr"/>
                </a:tc>
                <a:tc>
                  <a:txBody>
                    <a:bodyPr/>
                    <a:lstStyle/>
                    <a:p>
                      <a:pPr algn="ctr"/>
                      <a:r>
                        <a:rPr lang="fr-FR" sz="1200" dirty="0">
                          <a:solidFill>
                            <a:srgbClr val="000066"/>
                          </a:solidFill>
                        </a:rPr>
                        <a:t>1,1</a:t>
                      </a:r>
                    </a:p>
                  </a:txBody>
                  <a:tcPr anchor="ctr"/>
                </a:tc>
                <a:tc>
                  <a:txBody>
                    <a:bodyPr/>
                    <a:lstStyle/>
                    <a:p>
                      <a:pPr algn="ctr"/>
                      <a:r>
                        <a:rPr lang="fr-FR" sz="1200" dirty="0">
                          <a:solidFill>
                            <a:srgbClr val="000066"/>
                          </a:solidFill>
                        </a:rPr>
                        <a:t>0</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ns</a:t>
                      </a:r>
                    </a:p>
                  </a:txBody>
                  <a:tcPr anchor="ctr"/>
                </a:tc>
                <a:extLst>
                  <a:ext uri="{0D108BD9-81ED-4DB2-BD59-A6C34878D82A}">
                    <a16:rowId xmlns:a16="http://schemas.microsoft.com/office/drawing/2014/main" val="10010"/>
                  </a:ext>
                </a:extLst>
              </a:tr>
              <a:tr h="285153">
                <a:tc>
                  <a:txBody>
                    <a:bodyPr/>
                    <a:lstStyle/>
                    <a:p>
                      <a:r>
                        <a:rPr lang="fr-FR" sz="1200" b="0" dirty="0">
                          <a:solidFill>
                            <a:srgbClr val="000066"/>
                          </a:solidFill>
                        </a:rPr>
                        <a:t>CV &gt; 50 c/ml à l’accouchement</a:t>
                      </a:r>
                    </a:p>
                  </a:txBody>
                  <a:tcPr anchor="ctr"/>
                </a:tc>
                <a:tc>
                  <a:txBody>
                    <a:bodyPr/>
                    <a:lstStyle/>
                    <a:p>
                      <a:pPr algn="ctr"/>
                      <a:r>
                        <a:rPr lang="fr-FR" sz="1200" dirty="0">
                          <a:solidFill>
                            <a:srgbClr val="000066"/>
                          </a:solidFill>
                        </a:rPr>
                        <a:t>11,4</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9,8</a:t>
                      </a:r>
                    </a:p>
                  </a:txBody>
                  <a:tcPr anchor="ctr"/>
                </a:tc>
                <a:tc>
                  <a:txBody>
                    <a:bodyPr/>
                    <a:lstStyle/>
                    <a:p>
                      <a:pPr algn="ctr"/>
                      <a:r>
                        <a:rPr lang="fr-FR" sz="1200" dirty="0">
                          <a:solidFill>
                            <a:srgbClr val="000066"/>
                          </a:solidFill>
                        </a:rPr>
                        <a:t>0,9</a:t>
                      </a:r>
                    </a:p>
                  </a:txBody>
                  <a:tcPr anchor="ctr"/>
                </a:tc>
                <a:tc>
                  <a:txBody>
                    <a:bodyPr/>
                    <a:lstStyle/>
                    <a:p>
                      <a:pPr algn="ctr"/>
                      <a:r>
                        <a:rPr lang="fr-FR" sz="1200" dirty="0">
                          <a:solidFill>
                            <a:srgbClr val="000066"/>
                          </a:solidFill>
                        </a:rPr>
                        <a:t>14,8</a:t>
                      </a:r>
                    </a:p>
                  </a:txBody>
                  <a:tcPr anchor="ctr"/>
                </a:tc>
                <a:tc>
                  <a:txBody>
                    <a:bodyPr/>
                    <a:lstStyle/>
                    <a:p>
                      <a:pPr algn="ctr"/>
                      <a:r>
                        <a:rPr lang="fr-FR" sz="1200" dirty="0">
                          <a:solidFill>
                            <a:srgbClr val="000066"/>
                          </a:solidFill>
                        </a:rPr>
                        <a:t>1,3</a:t>
                      </a:r>
                    </a:p>
                  </a:txBody>
                  <a:tcPr anchor="ctr"/>
                </a:tc>
                <a:tc>
                  <a:txBody>
                    <a:bodyPr/>
                    <a:lstStyle/>
                    <a:p>
                      <a:pPr algn="ctr"/>
                      <a:r>
                        <a:rPr lang="fr-FR" sz="1200" dirty="0">
                          <a:solidFill>
                            <a:srgbClr val="000066"/>
                          </a:solidFill>
                        </a:rPr>
                        <a:t>4,7</a:t>
                      </a:r>
                    </a:p>
                  </a:txBody>
                  <a:tcPr anchor="ctr"/>
                </a:tc>
                <a:tc>
                  <a:txBody>
                    <a:bodyPr/>
                    <a:lstStyle/>
                    <a:p>
                      <a:pPr algn="ctr"/>
                      <a:r>
                        <a:rPr lang="fr-FR" sz="1200" dirty="0">
                          <a:solidFill>
                            <a:srgbClr val="000066"/>
                          </a:solidFill>
                        </a:rPr>
                        <a:t>0,4</a:t>
                      </a:r>
                    </a:p>
                  </a:txBody>
                  <a:tcPr anchor="ctr"/>
                </a:tc>
                <a:tc>
                  <a:txBody>
                    <a:bodyPr/>
                    <a:lstStyle/>
                    <a:p>
                      <a:pPr algn="ctr"/>
                      <a:r>
                        <a:rPr lang="fr-FR" sz="1200" dirty="0">
                          <a:solidFill>
                            <a:srgbClr val="000066"/>
                          </a:solidFill>
                        </a:rPr>
                        <a:t>0,09</a:t>
                      </a:r>
                    </a:p>
                  </a:txBody>
                  <a:tcPr anchor="ctr"/>
                </a:tc>
                <a:extLst>
                  <a:ext uri="{0D108BD9-81ED-4DB2-BD59-A6C34878D82A}">
                    <a16:rowId xmlns:a16="http://schemas.microsoft.com/office/drawing/2014/main" val="10011"/>
                  </a:ext>
                </a:extLst>
              </a:tr>
              <a:tr h="475255">
                <a:tc>
                  <a:txBody>
                    <a:bodyPr/>
                    <a:lstStyle/>
                    <a:p>
                      <a:r>
                        <a:rPr lang="fr-FR" sz="1200" b="0" dirty="0">
                          <a:solidFill>
                            <a:srgbClr val="000066"/>
                          </a:solidFill>
                        </a:rPr>
                        <a:t>Modification TRT en cours </a:t>
                      </a:r>
                      <a:br>
                        <a:rPr lang="fr-FR" sz="1200" b="0" dirty="0">
                          <a:solidFill>
                            <a:srgbClr val="000066"/>
                          </a:solidFill>
                        </a:rPr>
                      </a:br>
                      <a:r>
                        <a:rPr lang="fr-FR" sz="1200" b="0" dirty="0">
                          <a:solidFill>
                            <a:srgbClr val="000066"/>
                          </a:solidFill>
                        </a:rPr>
                        <a:t>de grossesse, %</a:t>
                      </a:r>
                    </a:p>
                  </a:txBody>
                  <a:tcPr anchor="ctr"/>
                </a:tc>
                <a:tc>
                  <a:txBody>
                    <a:bodyPr/>
                    <a:lstStyle/>
                    <a:p>
                      <a:pPr algn="ctr"/>
                      <a:r>
                        <a:rPr lang="fr-FR" sz="1200" dirty="0">
                          <a:solidFill>
                            <a:srgbClr val="000066"/>
                          </a:solidFill>
                        </a:rPr>
                        <a:t>19,5</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29,4</a:t>
                      </a:r>
                    </a:p>
                  </a:txBody>
                  <a:tcPr anchor="ctr"/>
                </a:tc>
                <a:tc>
                  <a:txBody>
                    <a:bodyPr/>
                    <a:lstStyle/>
                    <a:p>
                      <a:pPr algn="ctr"/>
                      <a:r>
                        <a:rPr lang="fr-FR" sz="1200" dirty="0">
                          <a:solidFill>
                            <a:srgbClr val="000066"/>
                          </a:solidFill>
                        </a:rPr>
                        <a:t>1,2</a:t>
                      </a:r>
                    </a:p>
                  </a:txBody>
                  <a:tcPr anchor="ctr"/>
                </a:tc>
                <a:tc>
                  <a:txBody>
                    <a:bodyPr/>
                    <a:lstStyle/>
                    <a:p>
                      <a:pPr algn="ctr"/>
                      <a:r>
                        <a:rPr lang="fr-FR" sz="1200" dirty="0">
                          <a:solidFill>
                            <a:srgbClr val="000066"/>
                          </a:solidFill>
                        </a:rPr>
                        <a:t>11,7</a:t>
                      </a:r>
                    </a:p>
                  </a:txBody>
                  <a:tcPr anchor="ctr"/>
                </a:tc>
                <a:tc>
                  <a:txBody>
                    <a:bodyPr/>
                    <a:lstStyle/>
                    <a:p>
                      <a:pPr algn="ctr"/>
                      <a:r>
                        <a:rPr lang="fr-FR" sz="1200" dirty="0">
                          <a:solidFill>
                            <a:srgbClr val="000066"/>
                          </a:solidFill>
                        </a:rPr>
                        <a:t>0,6</a:t>
                      </a:r>
                    </a:p>
                  </a:txBody>
                  <a:tcPr anchor="ctr"/>
                </a:tc>
                <a:tc>
                  <a:txBody>
                    <a:bodyPr/>
                    <a:lstStyle/>
                    <a:p>
                      <a:pPr algn="ctr"/>
                      <a:r>
                        <a:rPr lang="fr-FR" sz="1200" dirty="0">
                          <a:solidFill>
                            <a:srgbClr val="000066"/>
                          </a:solidFill>
                        </a:rPr>
                        <a:t>44,7</a:t>
                      </a:r>
                    </a:p>
                  </a:txBody>
                  <a:tcPr anchor="ctr"/>
                </a:tc>
                <a:tc>
                  <a:txBody>
                    <a:bodyPr/>
                    <a:lstStyle/>
                    <a:p>
                      <a:pPr algn="ctr"/>
                      <a:r>
                        <a:rPr lang="fr-FR" sz="1200" dirty="0">
                          <a:solidFill>
                            <a:srgbClr val="000066"/>
                          </a:solidFill>
                        </a:rPr>
                        <a:t>2,3</a:t>
                      </a:r>
                    </a:p>
                  </a:txBody>
                  <a:tcPr anchor="ctr"/>
                </a:tc>
                <a:tc>
                  <a:txBody>
                    <a:bodyPr/>
                    <a:lstStyle/>
                    <a:p>
                      <a:pPr algn="ctr"/>
                      <a:r>
                        <a:rPr lang="fr-FR" sz="1200" dirty="0">
                          <a:solidFill>
                            <a:srgbClr val="000066"/>
                          </a:solidFill>
                        </a:rPr>
                        <a:t>0,01</a:t>
                      </a:r>
                    </a:p>
                  </a:txBody>
                  <a:tcPr anchor="ctr"/>
                </a:tc>
                <a:extLst>
                  <a:ext uri="{0D108BD9-81ED-4DB2-BD59-A6C34878D82A}">
                    <a16:rowId xmlns:a16="http://schemas.microsoft.com/office/drawing/2014/main" val="10012"/>
                  </a:ext>
                </a:extLst>
              </a:tr>
            </a:tbl>
          </a:graphicData>
        </a:graphic>
      </p:graphicFrame>
      <p:sp>
        <p:nvSpPr>
          <p:cNvPr id="5" name="ZoneTexte 4">
            <a:extLst>
              <a:ext uri="{FF2B5EF4-FFF2-40B4-BE49-F238E27FC236}">
                <a16:creationId xmlns:a16="http://schemas.microsoft.com/office/drawing/2014/main" id="{9F2D42C7-076E-46B2-BD89-7A8E706A4AF3}"/>
              </a:ext>
            </a:extLst>
          </p:cNvPr>
          <p:cNvSpPr txBox="1"/>
          <p:nvPr/>
        </p:nvSpPr>
        <p:spPr>
          <a:xfrm>
            <a:off x="1168966" y="1159048"/>
            <a:ext cx="7006406"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Caractéristiques maternelles à l’inclusion en fonction du traitement ARV</a:t>
            </a:r>
          </a:p>
        </p:txBody>
      </p:sp>
      <p:sp>
        <p:nvSpPr>
          <p:cNvPr id="6"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Sibiude</a:t>
            </a:r>
            <a:r>
              <a:rPr lang="en-GB" sz="1200" i="1" dirty="0">
                <a:solidFill>
                  <a:srgbClr val="0070C0"/>
                </a:solidFill>
              </a:rPr>
              <a:t> J, CROI 2018, Abs. 805</a:t>
            </a:r>
          </a:p>
        </p:txBody>
      </p:sp>
      <p:sp>
        <p:nvSpPr>
          <p:cNvPr id="4" name="Titre 3">
            <a:extLst>
              <a:ext uri="{FF2B5EF4-FFF2-40B4-BE49-F238E27FC236}">
                <a16:creationId xmlns:a16="http://schemas.microsoft.com/office/drawing/2014/main" id="{E16F54D3-2D09-4FDC-87DA-F2632525ECDD}"/>
              </a:ext>
            </a:extLst>
          </p:cNvPr>
          <p:cNvSpPr>
            <a:spLocks noGrp="1"/>
          </p:cNvSpPr>
          <p:nvPr>
            <p:ph type="title"/>
          </p:nvPr>
        </p:nvSpPr>
        <p:spPr/>
        <p:txBody>
          <a:bodyPr/>
          <a:lstStyle/>
          <a:p>
            <a:r>
              <a:rPr lang="fr-FR" sz="2400" dirty="0"/>
              <a:t>Cohorte ANRS-EPF : impact de 4 combinaisons thérapeutiques différentes sur la grossesse </a:t>
            </a:r>
            <a:br>
              <a:rPr lang="fr-FR" sz="2400" dirty="0"/>
            </a:br>
            <a:r>
              <a:rPr lang="fr-FR" sz="2400" dirty="0"/>
              <a:t>et le nouveau-né entre 2005 et 2015 (1)</a:t>
            </a:r>
          </a:p>
        </p:txBody>
      </p:sp>
      <p:sp>
        <p:nvSpPr>
          <p:cNvPr id="7" name="ZoneTexte 6">
            <a:extLst>
              <a:ext uri="{FF2B5EF4-FFF2-40B4-BE49-F238E27FC236}">
                <a16:creationId xmlns:a16="http://schemas.microsoft.com/office/drawing/2014/main" id="{32ED4E0B-CA0B-4598-A039-7263D180D1B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126</a:t>
            </a:r>
          </a:p>
        </p:txBody>
      </p:sp>
    </p:spTree>
    <p:extLst>
      <p:ext uri="{BB962C8B-B14F-4D97-AF65-F5344CB8AC3E}">
        <p14:creationId xmlns:p14="http://schemas.microsoft.com/office/powerpoint/2010/main" val="2861629433"/>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a:extLst>
              <a:ext uri="{FF2B5EF4-FFF2-40B4-BE49-F238E27FC236}">
                <a16:creationId xmlns:a16="http://schemas.microsoft.com/office/drawing/2014/main" id="{DEAB87BB-E6FB-4475-B43C-28C38CC45337}"/>
              </a:ext>
            </a:extLst>
          </p:cNvPr>
          <p:cNvGraphicFramePr>
            <a:graphicFrameLocks noGrp="1"/>
          </p:cNvGraphicFramePr>
          <p:nvPr>
            <p:extLst>
              <p:ext uri="{D42A27DB-BD31-4B8C-83A1-F6EECF244321}">
                <p14:modId xmlns:p14="http://schemas.microsoft.com/office/powerpoint/2010/main" val="1156173518"/>
              </p:ext>
            </p:extLst>
          </p:nvPr>
        </p:nvGraphicFramePr>
        <p:xfrm>
          <a:off x="129718" y="1645984"/>
          <a:ext cx="8735788" cy="4211342"/>
        </p:xfrm>
        <a:graphic>
          <a:graphicData uri="http://schemas.openxmlformats.org/drawingml/2006/table">
            <a:tbl>
              <a:tblPr firstRow="1" bandRow="1">
                <a:tableStyleId>{5C22544A-7EE6-4342-B048-85BDC9FD1C3A}</a:tableStyleId>
              </a:tblPr>
              <a:tblGrid>
                <a:gridCol w="1614980">
                  <a:extLst>
                    <a:ext uri="{9D8B030D-6E8A-4147-A177-3AD203B41FA5}">
                      <a16:colId xmlns:a16="http://schemas.microsoft.com/office/drawing/2014/main" val="3524017955"/>
                    </a:ext>
                  </a:extLst>
                </a:gridCol>
                <a:gridCol w="950524">
                  <a:extLst>
                    <a:ext uri="{9D8B030D-6E8A-4147-A177-3AD203B41FA5}">
                      <a16:colId xmlns:a16="http://schemas.microsoft.com/office/drawing/2014/main" val="648157773"/>
                    </a:ext>
                  </a:extLst>
                </a:gridCol>
                <a:gridCol w="494638">
                  <a:extLst>
                    <a:ext uri="{9D8B030D-6E8A-4147-A177-3AD203B41FA5}">
                      <a16:colId xmlns:a16="http://schemas.microsoft.com/office/drawing/2014/main" val="2320813211"/>
                    </a:ext>
                  </a:extLst>
                </a:gridCol>
                <a:gridCol w="1375595">
                  <a:extLst>
                    <a:ext uri="{9D8B030D-6E8A-4147-A177-3AD203B41FA5}">
                      <a16:colId xmlns:a16="http://schemas.microsoft.com/office/drawing/2014/main" val="1640311732"/>
                    </a:ext>
                  </a:extLst>
                </a:gridCol>
                <a:gridCol w="500434">
                  <a:extLst>
                    <a:ext uri="{9D8B030D-6E8A-4147-A177-3AD203B41FA5}">
                      <a16:colId xmlns:a16="http://schemas.microsoft.com/office/drawing/2014/main" val="984025881"/>
                    </a:ext>
                  </a:extLst>
                </a:gridCol>
                <a:gridCol w="1342445">
                  <a:extLst>
                    <a:ext uri="{9D8B030D-6E8A-4147-A177-3AD203B41FA5}">
                      <a16:colId xmlns:a16="http://schemas.microsoft.com/office/drawing/2014/main" val="671855302"/>
                    </a:ext>
                  </a:extLst>
                </a:gridCol>
                <a:gridCol w="520222">
                  <a:extLst>
                    <a:ext uri="{9D8B030D-6E8A-4147-A177-3AD203B41FA5}">
                      <a16:colId xmlns:a16="http://schemas.microsoft.com/office/drawing/2014/main" val="410487283"/>
                    </a:ext>
                  </a:extLst>
                </a:gridCol>
                <a:gridCol w="1322657">
                  <a:extLst>
                    <a:ext uri="{9D8B030D-6E8A-4147-A177-3AD203B41FA5}">
                      <a16:colId xmlns:a16="http://schemas.microsoft.com/office/drawing/2014/main" val="1428336889"/>
                    </a:ext>
                  </a:extLst>
                </a:gridCol>
                <a:gridCol w="614293">
                  <a:extLst>
                    <a:ext uri="{9D8B030D-6E8A-4147-A177-3AD203B41FA5}">
                      <a16:colId xmlns:a16="http://schemas.microsoft.com/office/drawing/2014/main" val="574808367"/>
                    </a:ext>
                  </a:extLst>
                </a:gridCol>
              </a:tblGrid>
              <a:tr h="467927">
                <a:tc rowSpan="2">
                  <a:txBody>
                    <a:bodyPr/>
                    <a:lstStyle/>
                    <a:p>
                      <a:endParaRPr lang="fr-FR" sz="12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a:solidFill>
                            <a:srgbClr val="000066"/>
                          </a:solidFill>
                        </a:rPr>
                        <a:t>LPV/r</a:t>
                      </a:r>
                      <a:br>
                        <a:rPr lang="fr-FR" sz="1200" dirty="0">
                          <a:solidFill>
                            <a:srgbClr val="000066"/>
                          </a:solidFill>
                        </a:rPr>
                      </a:br>
                      <a:r>
                        <a:rPr lang="fr-FR" sz="1200" b="0" dirty="0">
                          <a:solidFill>
                            <a:srgbClr val="000066"/>
                          </a:solidFill>
                        </a:rPr>
                        <a:t>(n = 1 251)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ATV/r</a:t>
                      </a:r>
                      <a:br>
                        <a:rPr lang="fr-FR" sz="1200" dirty="0">
                          <a:solidFill>
                            <a:srgbClr val="000066"/>
                          </a:solidFill>
                        </a:rPr>
                      </a:br>
                      <a:r>
                        <a:rPr lang="fr-FR" sz="1200" b="0" dirty="0">
                          <a:solidFill>
                            <a:srgbClr val="000066"/>
                          </a:solidFill>
                        </a:rPr>
                        <a:t>(n = 942)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DRV/r</a:t>
                      </a:r>
                      <a:br>
                        <a:rPr lang="fr-FR" sz="1200" dirty="0">
                          <a:solidFill>
                            <a:srgbClr val="000066"/>
                          </a:solidFill>
                        </a:rPr>
                      </a:br>
                      <a:r>
                        <a:rPr lang="fr-FR" sz="1200" b="0" dirty="0">
                          <a:solidFill>
                            <a:srgbClr val="000066"/>
                          </a:solidFill>
                        </a:rPr>
                        <a:t>(n = 541)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RAL</a:t>
                      </a:r>
                      <a:br>
                        <a:rPr lang="fr-FR" sz="1200" dirty="0">
                          <a:solidFill>
                            <a:srgbClr val="000066"/>
                          </a:solidFill>
                        </a:rPr>
                      </a:br>
                      <a:r>
                        <a:rPr lang="fr-FR" sz="1200" b="0" dirty="0">
                          <a:solidFill>
                            <a:srgbClr val="000066"/>
                          </a:solidFill>
                        </a:rPr>
                        <a:t>(n = 103)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a:txBody>
                    <a:bodyPr/>
                    <a:lstStyle/>
                    <a:p>
                      <a:pPr algn="ctr"/>
                      <a:r>
                        <a:rPr lang="fr-FR" sz="1200" dirty="0">
                          <a:solidFill>
                            <a:srgbClr val="000066"/>
                          </a:solidFill>
                        </a:rPr>
                        <a:t>p</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748882301"/>
                  </a:ext>
                </a:extLst>
              </a:tr>
              <a:tr h="280756">
                <a:tc vMerge="1">
                  <a:txBody>
                    <a:bodyPr/>
                    <a:lstStyle/>
                    <a:p>
                      <a:endParaRPr lang="fr-FR"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err="1">
                          <a:solidFill>
                            <a:srgbClr val="000066"/>
                          </a:solidFill>
                        </a:rPr>
                        <a:t>ORa</a:t>
                      </a:r>
                      <a:r>
                        <a:rPr lang="fr-FR" sz="1200" baseline="30000" dirty="0">
                          <a:solidFill>
                            <a:srgbClr val="000066"/>
                          </a:solidFill>
                        </a:rPr>
                        <a:t> </a:t>
                      </a:r>
                      <a:r>
                        <a:rPr lang="fr-FR" sz="1200" baseline="0" dirty="0">
                          <a:solidFill>
                            <a:srgbClr val="000066"/>
                          </a:solidFill>
                        </a:rPr>
                        <a:t>(</a:t>
                      </a:r>
                      <a:r>
                        <a:rPr lang="fr-FR" sz="1200" dirty="0">
                          <a:solidFill>
                            <a:srgbClr val="000066"/>
                          </a:solidFill>
                        </a:rPr>
                        <a:t>IC 95 %)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err="1">
                          <a:solidFill>
                            <a:srgbClr val="000066"/>
                          </a:solidFill>
                        </a:rPr>
                        <a:t>ORa</a:t>
                      </a:r>
                      <a:r>
                        <a:rPr lang="fr-FR" sz="1200" baseline="30000" dirty="0">
                          <a:solidFill>
                            <a:srgbClr val="000066"/>
                          </a:solidFill>
                        </a:rPr>
                        <a:t> </a:t>
                      </a:r>
                      <a:r>
                        <a:rPr lang="fr-FR" sz="1200" baseline="0" dirty="0">
                          <a:solidFill>
                            <a:srgbClr val="000066"/>
                          </a:solidFill>
                        </a:rPr>
                        <a:t>(</a:t>
                      </a:r>
                      <a:r>
                        <a:rPr lang="fr-FR" sz="1200" dirty="0">
                          <a:solidFill>
                            <a:srgbClr val="000066"/>
                          </a:solidFill>
                        </a:rPr>
                        <a:t>IC 95 %)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200" dirty="0" err="1">
                          <a:solidFill>
                            <a:srgbClr val="000066"/>
                          </a:solidFill>
                        </a:rPr>
                        <a:t>ORa</a:t>
                      </a:r>
                      <a:r>
                        <a:rPr lang="fr-FR" sz="1200" dirty="0">
                          <a:solidFill>
                            <a:srgbClr val="000066"/>
                          </a:solidFill>
                        </a:rPr>
                        <a:t> (IC 95 %)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fr-FR" sz="1200" dirty="0">
                        <a:solidFill>
                          <a:srgbClr val="002060"/>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548522060"/>
                  </a:ext>
                </a:extLst>
              </a:tr>
              <a:tr h="280756">
                <a:tc>
                  <a:txBody>
                    <a:bodyPr/>
                    <a:lstStyle/>
                    <a:p>
                      <a:r>
                        <a:rPr lang="fr-FR" sz="1200" b="0" baseline="0" dirty="0">
                          <a:solidFill>
                            <a:srgbClr val="000066"/>
                          </a:solidFill>
                        </a:rPr>
                        <a:t>Hospitalisation</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30,2</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28,7</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0,9 (0,7 - 1,1)</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29,5</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0,9 (0,7 - 1,2</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22,7</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0,6 (0,3 - 1,2)</a:t>
                      </a:r>
                    </a:p>
                  </a:txBody>
                  <a:tcPr anchor="ctr">
                    <a:lnT w="12700" cap="flat" cmpd="sng" algn="ctr">
                      <a:solidFill>
                        <a:schemeClr val="bg1"/>
                      </a:solidFill>
                      <a:prstDash val="solid"/>
                      <a:round/>
                      <a:headEnd type="none" w="med" len="med"/>
                      <a:tailEnd type="none" w="med" len="med"/>
                    </a:lnT>
                  </a:tcPr>
                </a:tc>
                <a:tc>
                  <a:txBody>
                    <a:bodyPr/>
                    <a:lstStyle/>
                    <a:p>
                      <a:pPr algn="ctr"/>
                      <a:r>
                        <a:rPr lang="fr-FR" sz="1200" baseline="0" dirty="0">
                          <a:solidFill>
                            <a:srgbClr val="000066"/>
                          </a:solidFill>
                        </a:rPr>
                        <a:t>0,42</a:t>
                      </a:r>
                    </a:p>
                  </a:txBody>
                  <a:tcPr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410896259"/>
                  </a:ext>
                </a:extLst>
              </a:tr>
              <a:tr h="280756">
                <a:tc>
                  <a:txBody>
                    <a:bodyPr/>
                    <a:lstStyle/>
                    <a:p>
                      <a:r>
                        <a:rPr lang="fr-FR" sz="1200" b="0" baseline="0" dirty="0">
                          <a:solidFill>
                            <a:srgbClr val="000066"/>
                          </a:solidFill>
                        </a:rPr>
                        <a:t>Pré-</a:t>
                      </a:r>
                      <a:r>
                        <a:rPr lang="fr-FR" sz="1200" b="0" baseline="0" dirty="0" err="1">
                          <a:solidFill>
                            <a:srgbClr val="000066"/>
                          </a:solidFill>
                        </a:rPr>
                        <a:t>eclampsie</a:t>
                      </a:r>
                      <a:endParaRPr lang="fr-FR" sz="1200" b="0" baseline="0" dirty="0">
                        <a:solidFill>
                          <a:srgbClr val="000066"/>
                        </a:solidFill>
                      </a:endParaRPr>
                    </a:p>
                  </a:txBody>
                  <a:tcPr anchor="ctr"/>
                </a:tc>
                <a:tc>
                  <a:txBody>
                    <a:bodyPr/>
                    <a:lstStyle/>
                    <a:p>
                      <a:pPr algn="ctr"/>
                      <a:r>
                        <a:rPr lang="fr-FR" sz="1200" baseline="0" dirty="0">
                          <a:solidFill>
                            <a:srgbClr val="000066"/>
                          </a:solidFill>
                        </a:rPr>
                        <a:t>3,0</a:t>
                      </a:r>
                    </a:p>
                  </a:txBody>
                  <a:tcPr anchor="ctr"/>
                </a:tc>
                <a:tc>
                  <a:txBody>
                    <a:bodyPr/>
                    <a:lstStyle/>
                    <a:p>
                      <a:pPr algn="ctr"/>
                      <a:r>
                        <a:rPr lang="fr-FR" sz="1200" baseline="0" dirty="0">
                          <a:solidFill>
                            <a:srgbClr val="000066"/>
                          </a:solidFill>
                        </a:rPr>
                        <a:t>2,4</a:t>
                      </a:r>
                    </a:p>
                  </a:txBody>
                  <a:tcPr anchor="ctr"/>
                </a:tc>
                <a:tc>
                  <a:txBody>
                    <a:bodyPr/>
                    <a:lstStyle/>
                    <a:p>
                      <a:pPr algn="ctr"/>
                      <a:r>
                        <a:rPr lang="fr-FR" sz="1200" baseline="0" dirty="0">
                          <a:solidFill>
                            <a:srgbClr val="000066"/>
                          </a:solidFill>
                        </a:rPr>
                        <a:t>0,9 (0,4 - 1,8)</a:t>
                      </a:r>
                    </a:p>
                  </a:txBody>
                  <a:tcPr anchor="ctr"/>
                </a:tc>
                <a:tc>
                  <a:txBody>
                    <a:bodyPr/>
                    <a:lstStyle/>
                    <a:p>
                      <a:pPr algn="ctr"/>
                      <a:r>
                        <a:rPr lang="fr-FR" sz="1200" baseline="0" dirty="0">
                          <a:solidFill>
                            <a:srgbClr val="000066"/>
                          </a:solidFill>
                        </a:rPr>
                        <a:t>2,7</a:t>
                      </a:r>
                    </a:p>
                  </a:txBody>
                  <a:tcPr anchor="ctr"/>
                </a:tc>
                <a:tc>
                  <a:txBody>
                    <a:bodyPr/>
                    <a:lstStyle/>
                    <a:p>
                      <a:pPr algn="ctr"/>
                      <a:r>
                        <a:rPr lang="fr-FR" sz="1200" baseline="0" dirty="0">
                          <a:solidFill>
                            <a:srgbClr val="000066"/>
                          </a:solidFill>
                        </a:rPr>
                        <a:t>1,0 (0,4 - 2,4)</a:t>
                      </a:r>
                    </a:p>
                  </a:txBody>
                  <a:tcPr anchor="ctr"/>
                </a:tc>
                <a:tc>
                  <a:txBody>
                    <a:bodyPr/>
                    <a:lstStyle/>
                    <a:p>
                      <a:pPr algn="ctr"/>
                      <a:r>
                        <a:rPr lang="fr-FR" sz="1200" baseline="0" dirty="0">
                          <a:solidFill>
                            <a:srgbClr val="000066"/>
                          </a:solidFill>
                        </a:rPr>
                        <a:t>3,0</a:t>
                      </a:r>
                    </a:p>
                  </a:txBody>
                  <a:tcPr anchor="ctr"/>
                </a:tc>
                <a:tc>
                  <a:txBody>
                    <a:bodyPr/>
                    <a:lstStyle/>
                    <a:p>
                      <a:pPr algn="ctr"/>
                      <a:r>
                        <a:rPr lang="fr-FR" sz="1200" baseline="0" dirty="0">
                          <a:solidFill>
                            <a:srgbClr val="000066"/>
                          </a:solidFill>
                        </a:rPr>
                        <a:t>1,1 (0,2 - 5,0)</a:t>
                      </a:r>
                    </a:p>
                  </a:txBody>
                  <a:tcPr anchor="ctr"/>
                </a:tc>
                <a:tc>
                  <a:txBody>
                    <a:bodyPr/>
                    <a:lstStyle/>
                    <a:p>
                      <a:pPr algn="ctr"/>
                      <a:r>
                        <a:rPr lang="fr-FR" sz="1200" baseline="0" dirty="0">
                          <a:solidFill>
                            <a:srgbClr val="000066"/>
                          </a:solidFill>
                        </a:rPr>
                        <a:t>0,97</a:t>
                      </a:r>
                    </a:p>
                  </a:txBody>
                  <a:tcPr anchor="ctr"/>
                </a:tc>
                <a:extLst>
                  <a:ext uri="{0D108BD9-81ED-4DB2-BD59-A6C34878D82A}">
                    <a16:rowId xmlns:a16="http://schemas.microsoft.com/office/drawing/2014/main" val="2083280803"/>
                  </a:ext>
                </a:extLst>
              </a:tr>
              <a:tr h="280756">
                <a:tc>
                  <a:txBody>
                    <a:bodyPr/>
                    <a:lstStyle/>
                    <a:p>
                      <a:r>
                        <a:rPr lang="fr-FR" sz="1200" b="0" baseline="0" dirty="0">
                          <a:solidFill>
                            <a:srgbClr val="000066"/>
                          </a:solidFill>
                        </a:rPr>
                        <a:t>Diabète gestationnel</a:t>
                      </a:r>
                    </a:p>
                  </a:txBody>
                  <a:tcPr anchor="ctr"/>
                </a:tc>
                <a:tc>
                  <a:txBody>
                    <a:bodyPr/>
                    <a:lstStyle/>
                    <a:p>
                      <a:pPr algn="ctr"/>
                      <a:r>
                        <a:rPr lang="fr-FR" sz="1200" baseline="0" dirty="0">
                          <a:solidFill>
                            <a:srgbClr val="000066"/>
                          </a:solidFill>
                        </a:rPr>
                        <a:t>8,1</a:t>
                      </a:r>
                    </a:p>
                  </a:txBody>
                  <a:tcPr anchor="ctr"/>
                </a:tc>
                <a:tc>
                  <a:txBody>
                    <a:bodyPr/>
                    <a:lstStyle/>
                    <a:p>
                      <a:pPr algn="ctr"/>
                      <a:r>
                        <a:rPr lang="fr-FR" sz="1200" baseline="0" dirty="0">
                          <a:solidFill>
                            <a:srgbClr val="000066"/>
                          </a:solidFill>
                        </a:rPr>
                        <a:t>12,1</a:t>
                      </a:r>
                    </a:p>
                  </a:txBody>
                  <a:tcPr anchor="ctr"/>
                </a:tc>
                <a:tc>
                  <a:txBody>
                    <a:bodyPr/>
                    <a:lstStyle/>
                    <a:p>
                      <a:pPr algn="ctr"/>
                      <a:r>
                        <a:rPr lang="fr-FR" sz="1200" baseline="0" dirty="0">
                          <a:solidFill>
                            <a:srgbClr val="000066"/>
                          </a:solidFill>
                        </a:rPr>
                        <a:t>1,4 (0,98 - 2,1)</a:t>
                      </a:r>
                    </a:p>
                  </a:txBody>
                  <a:tcPr anchor="ctr"/>
                </a:tc>
                <a:tc>
                  <a:txBody>
                    <a:bodyPr/>
                    <a:lstStyle/>
                    <a:p>
                      <a:pPr algn="ctr"/>
                      <a:r>
                        <a:rPr lang="fr-FR" sz="1200" baseline="0" dirty="0">
                          <a:solidFill>
                            <a:srgbClr val="000066"/>
                          </a:solidFill>
                        </a:rPr>
                        <a:t>7,1</a:t>
                      </a:r>
                    </a:p>
                  </a:txBody>
                  <a:tcPr anchor="ctr"/>
                </a:tc>
                <a:tc>
                  <a:txBody>
                    <a:bodyPr/>
                    <a:lstStyle/>
                    <a:p>
                      <a:pPr algn="ctr"/>
                      <a:r>
                        <a:rPr lang="fr-FR" sz="1200" baseline="0" dirty="0">
                          <a:solidFill>
                            <a:srgbClr val="000066"/>
                          </a:solidFill>
                        </a:rPr>
                        <a:t>0,8 (0,5 - 1,4)</a:t>
                      </a:r>
                    </a:p>
                  </a:txBody>
                  <a:tcPr anchor="ctr"/>
                </a:tc>
                <a:tc>
                  <a:txBody>
                    <a:bodyPr/>
                    <a:lstStyle/>
                    <a:p>
                      <a:pPr algn="ctr"/>
                      <a:r>
                        <a:rPr lang="fr-FR" sz="1200" baseline="0" dirty="0">
                          <a:solidFill>
                            <a:srgbClr val="000066"/>
                          </a:solidFill>
                        </a:rPr>
                        <a:t>13,6</a:t>
                      </a:r>
                    </a:p>
                  </a:txBody>
                  <a:tcPr anchor="ctr"/>
                </a:tc>
                <a:tc>
                  <a:txBody>
                    <a:bodyPr/>
                    <a:lstStyle/>
                    <a:p>
                      <a:pPr algn="ctr"/>
                      <a:r>
                        <a:rPr lang="fr-FR" sz="1200" baseline="0" dirty="0">
                          <a:solidFill>
                            <a:srgbClr val="000066"/>
                          </a:solidFill>
                        </a:rPr>
                        <a:t>1,7 (0,8 - 3,7)</a:t>
                      </a:r>
                    </a:p>
                  </a:txBody>
                  <a:tcPr anchor="ctr"/>
                </a:tc>
                <a:tc>
                  <a:txBody>
                    <a:bodyPr/>
                    <a:lstStyle/>
                    <a:p>
                      <a:pPr algn="ctr"/>
                      <a:r>
                        <a:rPr lang="fr-FR" sz="1200" baseline="0" dirty="0">
                          <a:solidFill>
                            <a:srgbClr val="000066"/>
                          </a:solidFill>
                        </a:rPr>
                        <a:t>0,04</a:t>
                      </a:r>
                    </a:p>
                  </a:txBody>
                  <a:tcPr anchor="ctr"/>
                </a:tc>
                <a:extLst>
                  <a:ext uri="{0D108BD9-81ED-4DB2-BD59-A6C34878D82A}">
                    <a16:rowId xmlns:a16="http://schemas.microsoft.com/office/drawing/2014/main" val="2327689972"/>
                  </a:ext>
                </a:extLst>
              </a:tr>
              <a:tr h="467927">
                <a:tc>
                  <a:txBody>
                    <a:bodyPr/>
                    <a:lstStyle/>
                    <a:p>
                      <a:r>
                        <a:rPr lang="fr-FR" sz="1200" b="0" baseline="0" dirty="0">
                          <a:solidFill>
                            <a:srgbClr val="000066"/>
                          </a:solidFill>
                        </a:rPr>
                        <a:t>Accouchement prématuré</a:t>
                      </a:r>
                    </a:p>
                  </a:txBody>
                  <a:tcPr anchor="ctr"/>
                </a:tc>
                <a:tc>
                  <a:txBody>
                    <a:bodyPr/>
                    <a:lstStyle/>
                    <a:p>
                      <a:pPr algn="ctr"/>
                      <a:r>
                        <a:rPr lang="fr-FR" sz="1200" baseline="0" dirty="0">
                          <a:solidFill>
                            <a:srgbClr val="000066"/>
                          </a:solidFill>
                        </a:rPr>
                        <a:t>15,9</a:t>
                      </a:r>
                    </a:p>
                  </a:txBody>
                  <a:tcPr anchor="ctr"/>
                </a:tc>
                <a:tc>
                  <a:txBody>
                    <a:bodyPr/>
                    <a:lstStyle/>
                    <a:p>
                      <a:pPr algn="ctr"/>
                      <a:r>
                        <a:rPr lang="fr-FR" sz="1200" baseline="0" dirty="0">
                          <a:solidFill>
                            <a:srgbClr val="000066"/>
                          </a:solidFill>
                        </a:rPr>
                        <a:t>13,4</a:t>
                      </a:r>
                    </a:p>
                  </a:txBody>
                  <a:tcPr anchor="ctr"/>
                </a:tc>
                <a:tc>
                  <a:txBody>
                    <a:bodyPr/>
                    <a:lstStyle/>
                    <a:p>
                      <a:pPr algn="ctr"/>
                      <a:r>
                        <a:rPr lang="fr-FR" sz="1200" baseline="0" dirty="0">
                          <a:solidFill>
                            <a:srgbClr val="000066"/>
                          </a:solidFill>
                        </a:rPr>
                        <a:t>0,8 (0,6 - 1,1)</a:t>
                      </a:r>
                    </a:p>
                  </a:txBody>
                  <a:tcPr anchor="ctr"/>
                </a:tc>
                <a:tc>
                  <a:txBody>
                    <a:bodyPr/>
                    <a:lstStyle/>
                    <a:p>
                      <a:pPr algn="ctr"/>
                      <a:r>
                        <a:rPr lang="fr-FR" sz="1200" baseline="0" dirty="0">
                          <a:solidFill>
                            <a:srgbClr val="000066"/>
                          </a:solidFill>
                        </a:rPr>
                        <a:t>14,4</a:t>
                      </a:r>
                    </a:p>
                  </a:txBody>
                  <a:tcPr anchor="ctr"/>
                </a:tc>
                <a:tc>
                  <a:txBody>
                    <a:bodyPr/>
                    <a:lstStyle/>
                    <a:p>
                      <a:pPr algn="ctr"/>
                      <a:r>
                        <a:rPr lang="fr-FR" sz="1200" baseline="0" dirty="0">
                          <a:solidFill>
                            <a:srgbClr val="000066"/>
                          </a:solidFill>
                        </a:rPr>
                        <a:t>0,9 (0,7 - 1,2)</a:t>
                      </a:r>
                    </a:p>
                  </a:txBody>
                  <a:tcPr anchor="ctr"/>
                </a:tc>
                <a:tc>
                  <a:txBody>
                    <a:bodyPr/>
                    <a:lstStyle/>
                    <a:p>
                      <a:pPr algn="ctr"/>
                      <a:r>
                        <a:rPr lang="fr-FR" sz="1200" baseline="0" dirty="0">
                          <a:solidFill>
                            <a:srgbClr val="000066"/>
                          </a:solidFill>
                        </a:rPr>
                        <a:t>10,7</a:t>
                      </a:r>
                    </a:p>
                  </a:txBody>
                  <a:tcPr anchor="ctr"/>
                </a:tc>
                <a:tc>
                  <a:txBody>
                    <a:bodyPr/>
                    <a:lstStyle/>
                    <a:p>
                      <a:pPr algn="ctr"/>
                      <a:r>
                        <a:rPr lang="fr-FR" sz="1200" baseline="0" dirty="0">
                          <a:solidFill>
                            <a:srgbClr val="000066"/>
                          </a:solidFill>
                        </a:rPr>
                        <a:t>0,6 (0,3 - 1,2)</a:t>
                      </a:r>
                    </a:p>
                  </a:txBody>
                  <a:tcPr anchor="ctr"/>
                </a:tc>
                <a:tc>
                  <a:txBody>
                    <a:bodyPr/>
                    <a:lstStyle/>
                    <a:p>
                      <a:pPr algn="ctr"/>
                      <a:r>
                        <a:rPr lang="fr-FR" sz="1200" baseline="0" dirty="0">
                          <a:solidFill>
                            <a:srgbClr val="000066"/>
                          </a:solidFill>
                        </a:rPr>
                        <a:t>0,42</a:t>
                      </a:r>
                    </a:p>
                  </a:txBody>
                  <a:tcPr anchor="ctr"/>
                </a:tc>
                <a:extLst>
                  <a:ext uri="{0D108BD9-81ED-4DB2-BD59-A6C34878D82A}">
                    <a16:rowId xmlns:a16="http://schemas.microsoft.com/office/drawing/2014/main" val="3244016076"/>
                  </a:ext>
                </a:extLst>
              </a:tr>
              <a:tr h="467927">
                <a:tc>
                  <a:txBody>
                    <a:bodyPr/>
                    <a:lstStyle/>
                    <a:p>
                      <a:r>
                        <a:rPr lang="fr-FR" sz="1200" b="0" baseline="0" dirty="0">
                          <a:solidFill>
                            <a:srgbClr val="000066"/>
                          </a:solidFill>
                        </a:rPr>
                        <a:t>Malformation congénitale</a:t>
                      </a:r>
                    </a:p>
                  </a:txBody>
                  <a:tcPr anchor="ctr"/>
                </a:tc>
                <a:tc>
                  <a:txBody>
                    <a:bodyPr/>
                    <a:lstStyle/>
                    <a:p>
                      <a:pPr algn="ctr"/>
                      <a:r>
                        <a:rPr lang="fr-FR" sz="1200" baseline="0" dirty="0">
                          <a:solidFill>
                            <a:srgbClr val="000066"/>
                          </a:solidFill>
                        </a:rPr>
                        <a:t>2,6</a:t>
                      </a:r>
                    </a:p>
                  </a:txBody>
                  <a:tcPr anchor="ctr"/>
                </a:tc>
                <a:tc>
                  <a:txBody>
                    <a:bodyPr/>
                    <a:lstStyle/>
                    <a:p>
                      <a:pPr algn="ctr"/>
                      <a:r>
                        <a:rPr lang="fr-FR" sz="1200" baseline="0" dirty="0">
                          <a:solidFill>
                            <a:srgbClr val="000066"/>
                          </a:solidFill>
                        </a:rPr>
                        <a:t>2,3</a:t>
                      </a:r>
                    </a:p>
                  </a:txBody>
                  <a:tcPr anchor="ctr"/>
                </a:tc>
                <a:tc>
                  <a:txBody>
                    <a:bodyPr/>
                    <a:lstStyle/>
                    <a:p>
                      <a:pPr algn="ctr"/>
                      <a:r>
                        <a:rPr lang="fr-FR" sz="1200" baseline="0" dirty="0">
                          <a:solidFill>
                            <a:srgbClr val="000066"/>
                          </a:solidFill>
                        </a:rPr>
                        <a:t>0,9 (0,5 - 1,8)</a:t>
                      </a:r>
                    </a:p>
                  </a:txBody>
                  <a:tcPr anchor="ctr"/>
                </a:tc>
                <a:tc>
                  <a:txBody>
                    <a:bodyPr/>
                    <a:lstStyle/>
                    <a:p>
                      <a:pPr algn="ctr"/>
                      <a:r>
                        <a:rPr lang="fr-FR" sz="1200" baseline="0" dirty="0">
                          <a:solidFill>
                            <a:srgbClr val="000066"/>
                          </a:solidFill>
                        </a:rPr>
                        <a:t>2,3</a:t>
                      </a:r>
                    </a:p>
                  </a:txBody>
                  <a:tcPr anchor="ctr"/>
                </a:tc>
                <a:tc>
                  <a:txBody>
                    <a:bodyPr/>
                    <a:lstStyle/>
                    <a:p>
                      <a:pPr algn="ctr"/>
                      <a:r>
                        <a:rPr lang="fr-FR" sz="1200" baseline="0" dirty="0">
                          <a:solidFill>
                            <a:srgbClr val="000066"/>
                          </a:solidFill>
                        </a:rPr>
                        <a:t>0,9 (0,4 - 2,0)</a:t>
                      </a:r>
                    </a:p>
                  </a:txBody>
                  <a:tcPr anchor="ctr"/>
                </a:tc>
                <a:tc>
                  <a:txBody>
                    <a:bodyPr/>
                    <a:lstStyle/>
                    <a:p>
                      <a:pPr algn="ctr"/>
                      <a:r>
                        <a:rPr lang="fr-FR" sz="1200" baseline="0" dirty="0">
                          <a:solidFill>
                            <a:srgbClr val="000066"/>
                          </a:solidFill>
                        </a:rPr>
                        <a:t>2,2</a:t>
                      </a:r>
                    </a:p>
                  </a:txBody>
                  <a:tcPr anchor="ctr"/>
                </a:tc>
                <a:tc>
                  <a:txBody>
                    <a:bodyPr/>
                    <a:lstStyle/>
                    <a:p>
                      <a:pPr algn="ctr"/>
                      <a:r>
                        <a:rPr lang="fr-FR" sz="1200" baseline="0" dirty="0">
                          <a:solidFill>
                            <a:srgbClr val="000066"/>
                          </a:solidFill>
                        </a:rPr>
                        <a:t>1,0 (0,2 - 4,2)</a:t>
                      </a:r>
                    </a:p>
                  </a:txBody>
                  <a:tcPr anchor="ctr"/>
                </a:tc>
                <a:tc>
                  <a:txBody>
                    <a:bodyPr/>
                    <a:lstStyle/>
                    <a:p>
                      <a:pPr algn="ctr"/>
                      <a:r>
                        <a:rPr lang="fr-FR" sz="1200" baseline="0" dirty="0">
                          <a:solidFill>
                            <a:srgbClr val="000066"/>
                          </a:solidFill>
                        </a:rPr>
                        <a:t>0,98</a:t>
                      </a:r>
                    </a:p>
                  </a:txBody>
                  <a:tcPr anchor="ctr"/>
                </a:tc>
                <a:extLst>
                  <a:ext uri="{0D108BD9-81ED-4DB2-BD59-A6C34878D82A}">
                    <a16:rowId xmlns:a16="http://schemas.microsoft.com/office/drawing/2014/main" val="10006"/>
                  </a:ext>
                </a:extLst>
              </a:tr>
              <a:tr h="46792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0" baseline="0" dirty="0">
                          <a:solidFill>
                            <a:srgbClr val="000066"/>
                          </a:solidFill>
                        </a:rPr>
                        <a:t>Poids de naissance</a:t>
                      </a:r>
                    </a:p>
                    <a:p>
                      <a:r>
                        <a:rPr lang="fr-FR" sz="1200" b="0" baseline="0" dirty="0">
                          <a:solidFill>
                            <a:srgbClr val="000066"/>
                          </a:solidFill>
                        </a:rPr>
                        <a:t>&lt; 3</a:t>
                      </a:r>
                      <a:r>
                        <a:rPr lang="fr-FR" sz="1200" b="0" baseline="30000" dirty="0">
                          <a:solidFill>
                            <a:srgbClr val="000066"/>
                          </a:solidFill>
                        </a:rPr>
                        <a:t>ème</a:t>
                      </a:r>
                      <a:r>
                        <a:rPr lang="fr-FR" sz="1200" b="0" baseline="0" dirty="0">
                          <a:solidFill>
                            <a:srgbClr val="000066"/>
                          </a:solidFill>
                        </a:rPr>
                        <a:t> percentile</a:t>
                      </a:r>
                    </a:p>
                  </a:txBody>
                  <a:tcPr anchor="ctr"/>
                </a:tc>
                <a:tc>
                  <a:txBody>
                    <a:bodyPr/>
                    <a:lstStyle/>
                    <a:p>
                      <a:pPr algn="ctr"/>
                      <a:r>
                        <a:rPr lang="fr-FR" sz="1200" baseline="0" dirty="0">
                          <a:solidFill>
                            <a:srgbClr val="000066"/>
                          </a:solidFill>
                        </a:rPr>
                        <a:t>5,4</a:t>
                      </a:r>
                    </a:p>
                  </a:txBody>
                  <a:tcPr anchor="ctr"/>
                </a:tc>
                <a:tc>
                  <a:txBody>
                    <a:bodyPr/>
                    <a:lstStyle/>
                    <a:p>
                      <a:pPr algn="ctr"/>
                      <a:r>
                        <a:rPr lang="fr-FR" sz="1200" baseline="0" dirty="0">
                          <a:solidFill>
                            <a:srgbClr val="000066"/>
                          </a:solidFill>
                        </a:rPr>
                        <a:t>4,9</a:t>
                      </a:r>
                    </a:p>
                  </a:txBody>
                  <a:tcPr anchor="ctr"/>
                </a:tc>
                <a:tc>
                  <a:txBody>
                    <a:bodyPr/>
                    <a:lstStyle/>
                    <a:p>
                      <a:pPr algn="ctr"/>
                      <a:r>
                        <a:rPr lang="fr-FR" sz="1200" baseline="0" dirty="0">
                          <a:solidFill>
                            <a:srgbClr val="000066"/>
                          </a:solidFill>
                        </a:rPr>
                        <a:t>0,9 (0,6 - 1,4)</a:t>
                      </a:r>
                    </a:p>
                  </a:txBody>
                  <a:tcPr anchor="ctr"/>
                </a:tc>
                <a:tc>
                  <a:txBody>
                    <a:bodyPr/>
                    <a:lstStyle/>
                    <a:p>
                      <a:pPr algn="ctr"/>
                      <a:r>
                        <a:rPr lang="fr-FR" sz="1200" baseline="0" dirty="0">
                          <a:solidFill>
                            <a:srgbClr val="000066"/>
                          </a:solidFill>
                        </a:rPr>
                        <a:t>4,8</a:t>
                      </a:r>
                    </a:p>
                  </a:txBody>
                  <a:tcPr anchor="ctr"/>
                </a:tc>
                <a:tc>
                  <a:txBody>
                    <a:bodyPr/>
                    <a:lstStyle/>
                    <a:p>
                      <a:pPr algn="ctr"/>
                      <a:r>
                        <a:rPr lang="fr-FR" sz="1200" baseline="0" dirty="0">
                          <a:solidFill>
                            <a:srgbClr val="000066"/>
                          </a:solidFill>
                        </a:rPr>
                        <a:t>0,9 (0,5 - 1,5)</a:t>
                      </a:r>
                    </a:p>
                  </a:txBody>
                  <a:tcPr anchor="ctr"/>
                </a:tc>
                <a:tc>
                  <a:txBody>
                    <a:bodyPr/>
                    <a:lstStyle/>
                    <a:p>
                      <a:pPr algn="ctr"/>
                      <a:r>
                        <a:rPr lang="fr-FR" sz="1200" baseline="0" dirty="0">
                          <a:solidFill>
                            <a:srgbClr val="000066"/>
                          </a:solidFill>
                        </a:rPr>
                        <a:t>1,1</a:t>
                      </a:r>
                    </a:p>
                  </a:txBody>
                  <a:tcPr anchor="ctr"/>
                </a:tc>
                <a:tc>
                  <a:txBody>
                    <a:bodyPr/>
                    <a:lstStyle/>
                    <a:p>
                      <a:pPr algn="ctr"/>
                      <a:r>
                        <a:rPr lang="fr-FR" sz="1200" baseline="0" dirty="0">
                          <a:solidFill>
                            <a:srgbClr val="000066"/>
                          </a:solidFill>
                        </a:rPr>
                        <a:t>0,2 (0,1 - 1,4)</a:t>
                      </a:r>
                    </a:p>
                  </a:txBody>
                  <a:tcPr anchor="ctr"/>
                </a:tc>
                <a:tc>
                  <a:txBody>
                    <a:bodyPr/>
                    <a:lstStyle/>
                    <a:p>
                      <a:pPr algn="ctr"/>
                      <a:r>
                        <a:rPr lang="fr-FR" sz="1200" baseline="0" dirty="0">
                          <a:solidFill>
                            <a:srgbClr val="000066"/>
                          </a:solidFill>
                        </a:rPr>
                        <a:t>0,41</a:t>
                      </a:r>
                    </a:p>
                  </a:txBody>
                  <a:tcPr anchor="ctr"/>
                </a:tc>
                <a:extLst>
                  <a:ext uri="{0D108BD9-81ED-4DB2-BD59-A6C34878D82A}">
                    <a16:rowId xmlns:a16="http://schemas.microsoft.com/office/drawing/2014/main" val="10007"/>
                  </a:ext>
                </a:extLst>
              </a:tr>
              <a:tr h="4679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0" baseline="0" dirty="0">
                          <a:solidFill>
                            <a:srgbClr val="000066"/>
                          </a:solidFill>
                        </a:rPr>
                        <a:t>Taille à la naissance &lt; 3</a:t>
                      </a:r>
                      <a:r>
                        <a:rPr lang="fr-FR" sz="1200" b="0" baseline="30000" dirty="0">
                          <a:solidFill>
                            <a:srgbClr val="000066"/>
                          </a:solidFill>
                        </a:rPr>
                        <a:t>ème</a:t>
                      </a:r>
                      <a:r>
                        <a:rPr lang="fr-FR" sz="1200" b="0" baseline="0" dirty="0">
                          <a:solidFill>
                            <a:srgbClr val="000066"/>
                          </a:solidFill>
                        </a:rPr>
                        <a:t> percentile</a:t>
                      </a:r>
                    </a:p>
                  </a:txBody>
                  <a:tcPr anchor="ctr"/>
                </a:tc>
                <a:tc>
                  <a:txBody>
                    <a:bodyPr/>
                    <a:lstStyle/>
                    <a:p>
                      <a:pPr algn="ctr"/>
                      <a:r>
                        <a:rPr lang="fr-FR" sz="1200" baseline="0" dirty="0">
                          <a:solidFill>
                            <a:srgbClr val="000066"/>
                          </a:solidFill>
                        </a:rPr>
                        <a:t>5,5</a:t>
                      </a:r>
                    </a:p>
                  </a:txBody>
                  <a:tcPr anchor="ctr"/>
                </a:tc>
                <a:tc>
                  <a:txBody>
                    <a:bodyPr/>
                    <a:lstStyle/>
                    <a:p>
                      <a:pPr algn="ctr"/>
                      <a:r>
                        <a:rPr lang="fr-FR" sz="1200" baseline="0" dirty="0">
                          <a:solidFill>
                            <a:srgbClr val="000066"/>
                          </a:solidFill>
                        </a:rPr>
                        <a:t>5,3</a:t>
                      </a:r>
                    </a:p>
                  </a:txBody>
                  <a:tcPr anchor="ctr"/>
                </a:tc>
                <a:tc>
                  <a:txBody>
                    <a:bodyPr/>
                    <a:lstStyle/>
                    <a:p>
                      <a:pPr algn="ctr"/>
                      <a:r>
                        <a:rPr lang="fr-FR" sz="1200" baseline="0" dirty="0">
                          <a:solidFill>
                            <a:srgbClr val="000066"/>
                          </a:solidFill>
                        </a:rPr>
                        <a:t>1,0 (0,6 - 1,6)</a:t>
                      </a:r>
                    </a:p>
                  </a:txBody>
                  <a:tcPr anchor="ctr"/>
                </a:tc>
                <a:tc>
                  <a:txBody>
                    <a:bodyPr/>
                    <a:lstStyle/>
                    <a:p>
                      <a:pPr algn="ctr"/>
                      <a:r>
                        <a:rPr lang="fr-FR" sz="1200" baseline="0" dirty="0">
                          <a:solidFill>
                            <a:srgbClr val="000066"/>
                          </a:solidFill>
                        </a:rPr>
                        <a:t>5,4</a:t>
                      </a:r>
                    </a:p>
                  </a:txBody>
                  <a:tcPr anchor="ctr"/>
                </a:tc>
                <a:tc>
                  <a:txBody>
                    <a:bodyPr/>
                    <a:lstStyle/>
                    <a:p>
                      <a:pPr algn="ctr"/>
                      <a:r>
                        <a:rPr lang="fr-FR" sz="1200" baseline="0" dirty="0">
                          <a:solidFill>
                            <a:srgbClr val="000066"/>
                          </a:solidFill>
                        </a:rPr>
                        <a:t>1,0 (0,6 - 1,8)</a:t>
                      </a:r>
                    </a:p>
                  </a:txBody>
                  <a:tcPr anchor="ctr"/>
                </a:tc>
                <a:tc>
                  <a:txBody>
                    <a:bodyPr/>
                    <a:lstStyle/>
                    <a:p>
                      <a:pPr algn="ctr"/>
                      <a:r>
                        <a:rPr lang="fr-FR" sz="1200" baseline="0" dirty="0">
                          <a:solidFill>
                            <a:srgbClr val="000066"/>
                          </a:solidFill>
                        </a:rPr>
                        <a:t>4,7</a:t>
                      </a:r>
                    </a:p>
                  </a:txBody>
                  <a:tcPr anchor="ctr"/>
                </a:tc>
                <a:tc>
                  <a:txBody>
                    <a:bodyPr/>
                    <a:lstStyle/>
                    <a:p>
                      <a:pPr algn="ctr"/>
                      <a:r>
                        <a:rPr lang="fr-FR" sz="1200" baseline="0" dirty="0">
                          <a:solidFill>
                            <a:srgbClr val="000066"/>
                          </a:solidFill>
                        </a:rPr>
                        <a:t>0,9 (0,3 - 2,5)</a:t>
                      </a:r>
                    </a:p>
                  </a:txBody>
                  <a:tcPr anchor="ctr"/>
                </a:tc>
                <a:tc>
                  <a:txBody>
                    <a:bodyPr/>
                    <a:lstStyle/>
                    <a:p>
                      <a:pPr algn="ctr"/>
                      <a:r>
                        <a:rPr lang="fr-FR" sz="1200" baseline="0" dirty="0">
                          <a:solidFill>
                            <a:srgbClr val="000066"/>
                          </a:solidFill>
                        </a:rPr>
                        <a:t>0,99</a:t>
                      </a:r>
                    </a:p>
                  </a:txBody>
                  <a:tcPr anchor="ctr"/>
                </a:tc>
                <a:extLst>
                  <a:ext uri="{0D108BD9-81ED-4DB2-BD59-A6C34878D82A}">
                    <a16:rowId xmlns:a16="http://schemas.microsoft.com/office/drawing/2014/main" val="10008"/>
                  </a:ext>
                </a:extLst>
              </a:tr>
              <a:tr h="4679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0" baseline="0" dirty="0">
                          <a:solidFill>
                            <a:srgbClr val="000066"/>
                          </a:solidFill>
                        </a:rPr>
                        <a:t>Périmètre crânien</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b="0" baseline="0" dirty="0">
                          <a:solidFill>
                            <a:srgbClr val="000066"/>
                          </a:solidFill>
                        </a:rPr>
                        <a:t>&lt; 3</a:t>
                      </a:r>
                      <a:r>
                        <a:rPr lang="fr-FR" sz="1200" b="0" baseline="30000" dirty="0">
                          <a:solidFill>
                            <a:srgbClr val="000066"/>
                          </a:solidFill>
                        </a:rPr>
                        <a:t>ème</a:t>
                      </a:r>
                      <a:r>
                        <a:rPr lang="fr-FR" sz="1200" b="0" baseline="0" dirty="0">
                          <a:solidFill>
                            <a:srgbClr val="000066"/>
                          </a:solidFill>
                        </a:rPr>
                        <a:t> percentile</a:t>
                      </a:r>
                    </a:p>
                  </a:txBody>
                  <a:tcPr anchor="ctr"/>
                </a:tc>
                <a:tc>
                  <a:txBody>
                    <a:bodyPr/>
                    <a:lstStyle/>
                    <a:p>
                      <a:pPr algn="ctr"/>
                      <a:r>
                        <a:rPr lang="fr-FR" sz="1200" baseline="0" dirty="0">
                          <a:solidFill>
                            <a:srgbClr val="000066"/>
                          </a:solidFill>
                        </a:rPr>
                        <a:t>2,7</a:t>
                      </a:r>
                    </a:p>
                  </a:txBody>
                  <a:tcPr anchor="ctr"/>
                </a:tc>
                <a:tc>
                  <a:txBody>
                    <a:bodyPr/>
                    <a:lstStyle/>
                    <a:p>
                      <a:pPr algn="ctr"/>
                      <a:r>
                        <a:rPr lang="fr-FR" sz="1200" baseline="0" dirty="0">
                          <a:solidFill>
                            <a:srgbClr val="000066"/>
                          </a:solidFill>
                        </a:rPr>
                        <a:t>3,4</a:t>
                      </a:r>
                    </a:p>
                  </a:txBody>
                  <a:tcPr anchor="ctr"/>
                </a:tc>
                <a:tc>
                  <a:txBody>
                    <a:bodyPr/>
                    <a:lstStyle/>
                    <a:p>
                      <a:pPr algn="ctr"/>
                      <a:r>
                        <a:rPr lang="fr-FR" sz="1200" baseline="0" dirty="0">
                          <a:solidFill>
                            <a:srgbClr val="000066"/>
                          </a:solidFill>
                        </a:rPr>
                        <a:t>1,2 (0,6 - 2,1)</a:t>
                      </a:r>
                    </a:p>
                  </a:txBody>
                  <a:tcPr anchor="ctr"/>
                </a:tc>
                <a:tc>
                  <a:txBody>
                    <a:bodyPr/>
                    <a:lstStyle/>
                    <a:p>
                      <a:pPr algn="ctr"/>
                      <a:r>
                        <a:rPr lang="fr-FR" sz="1200" baseline="0" dirty="0">
                          <a:solidFill>
                            <a:srgbClr val="000066"/>
                          </a:solidFill>
                        </a:rPr>
                        <a:t>3,8</a:t>
                      </a:r>
                    </a:p>
                  </a:txBody>
                  <a:tcPr anchor="ctr"/>
                </a:tc>
                <a:tc>
                  <a:txBody>
                    <a:bodyPr/>
                    <a:lstStyle/>
                    <a:p>
                      <a:pPr algn="ctr"/>
                      <a:r>
                        <a:rPr lang="fr-FR" sz="1200" baseline="0" dirty="0">
                          <a:solidFill>
                            <a:srgbClr val="000066"/>
                          </a:solidFill>
                        </a:rPr>
                        <a:t>1,3 (0,7 - 2,7)</a:t>
                      </a:r>
                    </a:p>
                  </a:txBody>
                  <a:tcPr anchor="ctr"/>
                </a:tc>
                <a:tc>
                  <a:txBody>
                    <a:bodyPr/>
                    <a:lstStyle/>
                    <a:p>
                      <a:pPr algn="ctr"/>
                      <a:r>
                        <a:rPr lang="fr-FR" sz="1200" baseline="0" dirty="0">
                          <a:solidFill>
                            <a:srgbClr val="000066"/>
                          </a:solidFill>
                        </a:rPr>
                        <a:t>3,5</a:t>
                      </a:r>
                    </a:p>
                  </a:txBody>
                  <a:tcPr anchor="ctr"/>
                </a:tc>
                <a:tc>
                  <a:txBody>
                    <a:bodyPr/>
                    <a:lstStyle/>
                    <a:p>
                      <a:pPr algn="ctr"/>
                      <a:r>
                        <a:rPr lang="fr-FR" sz="1200" baseline="0" dirty="0">
                          <a:solidFill>
                            <a:srgbClr val="000066"/>
                          </a:solidFill>
                        </a:rPr>
                        <a:t>1,2 (0,4 - 4,3)</a:t>
                      </a:r>
                    </a:p>
                  </a:txBody>
                  <a:tcPr anchor="ctr"/>
                </a:tc>
                <a:tc>
                  <a:txBody>
                    <a:bodyPr/>
                    <a:lstStyle/>
                    <a:p>
                      <a:pPr algn="ctr"/>
                      <a:r>
                        <a:rPr lang="fr-FR" sz="1200" baseline="0" dirty="0">
                          <a:solidFill>
                            <a:srgbClr val="000066"/>
                          </a:solidFill>
                        </a:rPr>
                        <a:t>0,87</a:t>
                      </a:r>
                    </a:p>
                  </a:txBody>
                  <a:tcPr anchor="ctr"/>
                </a:tc>
                <a:extLst>
                  <a:ext uri="{0D108BD9-81ED-4DB2-BD59-A6C34878D82A}">
                    <a16:rowId xmlns:a16="http://schemas.microsoft.com/office/drawing/2014/main" val="10009"/>
                  </a:ext>
                </a:extLst>
              </a:tr>
              <a:tr h="280756">
                <a:tc>
                  <a:txBody>
                    <a:bodyPr/>
                    <a:lstStyle/>
                    <a:p>
                      <a:r>
                        <a:rPr lang="fr-FR" sz="1200" b="0" baseline="0" dirty="0">
                          <a:solidFill>
                            <a:srgbClr val="000066"/>
                          </a:solidFill>
                        </a:rPr>
                        <a:t>Infection VIH</a:t>
                      </a:r>
                    </a:p>
                  </a:txBody>
                  <a:tcPr anchor="ctr"/>
                </a:tc>
                <a:tc>
                  <a:txBody>
                    <a:bodyPr/>
                    <a:lstStyle/>
                    <a:p>
                      <a:pPr algn="ctr"/>
                      <a:r>
                        <a:rPr lang="fr-FR" sz="1200" baseline="0" dirty="0">
                          <a:solidFill>
                            <a:srgbClr val="000066"/>
                          </a:solidFill>
                        </a:rPr>
                        <a:t>0,2</a:t>
                      </a:r>
                    </a:p>
                  </a:txBody>
                  <a:tcPr anchor="ctr"/>
                </a:tc>
                <a:tc>
                  <a:txBody>
                    <a:bodyPr/>
                    <a:lstStyle/>
                    <a:p>
                      <a:pPr algn="ctr"/>
                      <a:r>
                        <a:rPr lang="fr-FR" sz="1200" baseline="0" dirty="0">
                          <a:solidFill>
                            <a:srgbClr val="000066"/>
                          </a:solidFill>
                        </a:rPr>
                        <a:t>0</a:t>
                      </a:r>
                    </a:p>
                  </a:txBody>
                  <a:tcPr anchor="ctr"/>
                </a:tc>
                <a:tc>
                  <a:txBody>
                    <a:bodyPr/>
                    <a:lstStyle/>
                    <a:p>
                      <a:pPr algn="ctr"/>
                      <a:r>
                        <a:rPr lang="fr-FR" sz="1200" baseline="0" dirty="0">
                          <a:solidFill>
                            <a:srgbClr val="000066"/>
                          </a:solidFill>
                        </a:rPr>
                        <a:t>ND</a:t>
                      </a:r>
                    </a:p>
                  </a:txBody>
                  <a:tcPr anchor="ctr"/>
                </a:tc>
                <a:tc>
                  <a:txBody>
                    <a:bodyPr/>
                    <a:lstStyle/>
                    <a:p>
                      <a:pPr algn="ctr"/>
                      <a:r>
                        <a:rPr lang="fr-FR" sz="1200" baseline="0" dirty="0">
                          <a:solidFill>
                            <a:srgbClr val="000066"/>
                          </a:solidFill>
                        </a:rPr>
                        <a:t>0,2</a:t>
                      </a:r>
                    </a:p>
                  </a:txBody>
                  <a:tcPr anchor="ctr"/>
                </a:tc>
                <a:tc>
                  <a:txBody>
                    <a:bodyPr/>
                    <a:lstStyle/>
                    <a:p>
                      <a:pPr algn="ctr"/>
                      <a:r>
                        <a:rPr lang="fr-FR" sz="1200" baseline="0" dirty="0">
                          <a:solidFill>
                            <a:srgbClr val="000066"/>
                          </a:solidFill>
                        </a:rPr>
                        <a:t>ND</a:t>
                      </a:r>
                    </a:p>
                  </a:txBody>
                  <a:tcPr anchor="ctr"/>
                </a:tc>
                <a:tc>
                  <a:txBody>
                    <a:bodyPr/>
                    <a:lstStyle/>
                    <a:p>
                      <a:pPr algn="ctr"/>
                      <a:r>
                        <a:rPr lang="fr-FR" sz="1200" baseline="0" dirty="0">
                          <a:solidFill>
                            <a:srgbClr val="000066"/>
                          </a:solidFill>
                        </a:rPr>
                        <a:t>0</a:t>
                      </a:r>
                    </a:p>
                  </a:txBody>
                  <a:tcPr anchor="ctr"/>
                </a:tc>
                <a:tc>
                  <a:txBody>
                    <a:bodyPr/>
                    <a:lstStyle/>
                    <a:p>
                      <a:pPr algn="ctr"/>
                      <a:r>
                        <a:rPr lang="fr-FR" sz="1200" baseline="0" dirty="0">
                          <a:solidFill>
                            <a:srgbClr val="000066"/>
                          </a:solidFill>
                        </a:rPr>
                        <a:t>ND</a:t>
                      </a:r>
                    </a:p>
                  </a:txBody>
                  <a:tcPr anchor="ctr"/>
                </a:tc>
                <a:tc>
                  <a:txBody>
                    <a:bodyPr/>
                    <a:lstStyle/>
                    <a:p>
                      <a:pPr algn="ctr"/>
                      <a:r>
                        <a:rPr lang="fr-FR" sz="1200" baseline="0" dirty="0">
                          <a:solidFill>
                            <a:srgbClr val="000066"/>
                          </a:solidFill>
                        </a:rPr>
                        <a:t>NA</a:t>
                      </a:r>
                    </a:p>
                  </a:txBody>
                  <a:tcPr anchor="ctr"/>
                </a:tc>
                <a:extLst>
                  <a:ext uri="{0D108BD9-81ED-4DB2-BD59-A6C34878D82A}">
                    <a16:rowId xmlns:a16="http://schemas.microsoft.com/office/drawing/2014/main" val="10010"/>
                  </a:ext>
                </a:extLst>
              </a:tr>
            </a:tbl>
          </a:graphicData>
        </a:graphic>
      </p:graphicFrame>
      <p:sp>
        <p:nvSpPr>
          <p:cNvPr id="7" name="ZoneTexte 6">
            <a:extLst>
              <a:ext uri="{FF2B5EF4-FFF2-40B4-BE49-F238E27FC236}">
                <a16:creationId xmlns:a16="http://schemas.microsoft.com/office/drawing/2014/main" id="{31CAC3FD-D101-4629-B862-5D9F46D3CF21}"/>
              </a:ext>
            </a:extLst>
          </p:cNvPr>
          <p:cNvSpPr txBox="1"/>
          <p:nvPr/>
        </p:nvSpPr>
        <p:spPr>
          <a:xfrm>
            <a:off x="2103468" y="1215492"/>
            <a:ext cx="5137432"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Issue de la grossesse en fonction du traitement ARV</a:t>
            </a:r>
          </a:p>
        </p:txBody>
      </p:sp>
      <p:sp>
        <p:nvSpPr>
          <p:cNvPr id="8"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Sibiude</a:t>
            </a:r>
            <a:r>
              <a:rPr lang="en-GB" sz="1200" i="1" dirty="0">
                <a:solidFill>
                  <a:srgbClr val="0070C0"/>
                </a:solidFill>
              </a:rPr>
              <a:t> J, CROI 2018, Abs. 805</a:t>
            </a:r>
          </a:p>
        </p:txBody>
      </p:sp>
      <p:sp>
        <p:nvSpPr>
          <p:cNvPr id="2" name="Espace réservé du contenu 1"/>
          <p:cNvSpPr>
            <a:spLocks noGrp="1"/>
          </p:cNvSpPr>
          <p:nvPr>
            <p:ph idx="1"/>
          </p:nvPr>
        </p:nvSpPr>
        <p:spPr>
          <a:xfrm>
            <a:off x="129718" y="5975252"/>
            <a:ext cx="8507413" cy="507118"/>
          </a:xfrm>
        </p:spPr>
        <p:txBody>
          <a:bodyPr/>
          <a:lstStyle/>
          <a:p>
            <a:r>
              <a:rPr lang="fr-FR" sz="1800" dirty="0"/>
              <a:t>Pas de différence entre les 4 ARV (toutefois faible effectif pour RAL)</a:t>
            </a:r>
          </a:p>
          <a:p>
            <a:pPr marL="0" indent="0">
              <a:buNone/>
            </a:pPr>
            <a:endParaRPr lang="fr-FR" sz="1800" dirty="0"/>
          </a:p>
        </p:txBody>
      </p:sp>
      <p:sp>
        <p:nvSpPr>
          <p:cNvPr id="9" name="Titre 3">
            <a:extLst>
              <a:ext uri="{FF2B5EF4-FFF2-40B4-BE49-F238E27FC236}">
                <a16:creationId xmlns:a16="http://schemas.microsoft.com/office/drawing/2014/main" id="{C73BDA32-6BF7-41E5-BDF1-C66EB9D0EA54}"/>
              </a:ext>
            </a:extLst>
          </p:cNvPr>
          <p:cNvSpPr>
            <a:spLocks noGrp="1"/>
          </p:cNvSpPr>
          <p:nvPr>
            <p:ph type="title"/>
          </p:nvPr>
        </p:nvSpPr>
        <p:spPr>
          <a:xfrm>
            <a:off x="1547813" y="115888"/>
            <a:ext cx="7523162" cy="936625"/>
          </a:xfrm>
        </p:spPr>
        <p:txBody>
          <a:bodyPr/>
          <a:lstStyle/>
          <a:p>
            <a:r>
              <a:rPr lang="fr-FR" sz="2400" dirty="0"/>
              <a:t>Cohorte ANRS-EPF : impact de 4 combinaisons thérapeutiques différentes sur la grossesse </a:t>
            </a:r>
            <a:br>
              <a:rPr lang="fr-FR" sz="2400" dirty="0"/>
            </a:br>
            <a:r>
              <a:rPr lang="fr-FR" sz="2400" dirty="0"/>
              <a:t>et le nouveau-né entre 2005 et 2015 (2)</a:t>
            </a:r>
          </a:p>
        </p:txBody>
      </p:sp>
      <p:sp>
        <p:nvSpPr>
          <p:cNvPr id="10" name="ZoneTexte 9">
            <a:extLst>
              <a:ext uri="{FF2B5EF4-FFF2-40B4-BE49-F238E27FC236}">
                <a16:creationId xmlns:a16="http://schemas.microsoft.com/office/drawing/2014/main" id="{46DB29DF-7189-4E9E-8C94-9C6A670C1984}"/>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127</a:t>
            </a:r>
          </a:p>
        </p:txBody>
      </p:sp>
    </p:spTree>
    <p:extLst>
      <p:ext uri="{BB962C8B-B14F-4D97-AF65-F5344CB8AC3E}">
        <p14:creationId xmlns:p14="http://schemas.microsoft.com/office/powerpoint/2010/main" val="4109005298"/>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759C9B6B-C48F-43A2-9214-3C2FF170B8C1}"/>
              </a:ext>
            </a:extLst>
          </p:cNvPr>
          <p:cNvGraphicFramePr>
            <a:graphicFrameLocks noGrp="1"/>
          </p:cNvGraphicFramePr>
          <p:nvPr>
            <p:extLst>
              <p:ext uri="{D42A27DB-BD31-4B8C-83A1-F6EECF244321}">
                <p14:modId xmlns:p14="http://schemas.microsoft.com/office/powerpoint/2010/main" val="226552172"/>
              </p:ext>
            </p:extLst>
          </p:nvPr>
        </p:nvGraphicFramePr>
        <p:xfrm>
          <a:off x="386443" y="3468885"/>
          <a:ext cx="8262257" cy="2682240"/>
        </p:xfrm>
        <a:graphic>
          <a:graphicData uri="http://schemas.openxmlformats.org/drawingml/2006/table">
            <a:tbl>
              <a:tblPr firstRow="1" bandRow="1">
                <a:tableStyleId>{5C22544A-7EE6-4342-B048-85BDC9FD1C3A}</a:tableStyleId>
              </a:tblPr>
              <a:tblGrid>
                <a:gridCol w="2351113">
                  <a:extLst>
                    <a:ext uri="{9D8B030D-6E8A-4147-A177-3AD203B41FA5}">
                      <a16:colId xmlns:a16="http://schemas.microsoft.com/office/drawing/2014/main" val="4078945114"/>
                    </a:ext>
                  </a:extLst>
                </a:gridCol>
                <a:gridCol w="2286000">
                  <a:extLst>
                    <a:ext uri="{9D8B030D-6E8A-4147-A177-3AD203B41FA5}">
                      <a16:colId xmlns:a16="http://schemas.microsoft.com/office/drawing/2014/main" val="3194218114"/>
                    </a:ext>
                  </a:extLst>
                </a:gridCol>
                <a:gridCol w="2888410">
                  <a:extLst>
                    <a:ext uri="{9D8B030D-6E8A-4147-A177-3AD203B41FA5}">
                      <a16:colId xmlns:a16="http://schemas.microsoft.com/office/drawing/2014/main" val="42818108"/>
                    </a:ext>
                  </a:extLst>
                </a:gridCol>
                <a:gridCol w="736734">
                  <a:extLst>
                    <a:ext uri="{9D8B030D-6E8A-4147-A177-3AD203B41FA5}">
                      <a16:colId xmlns:a16="http://schemas.microsoft.com/office/drawing/2014/main" val="344173589"/>
                    </a:ext>
                  </a:extLst>
                </a:gridCol>
              </a:tblGrid>
              <a:tr h="200067">
                <a:tc>
                  <a:txBody>
                    <a:bodyPr/>
                    <a:lstStyle/>
                    <a:p>
                      <a:pPr>
                        <a:lnSpc>
                          <a:spcPts val="1240"/>
                        </a:lnSpc>
                      </a:pPr>
                      <a:r>
                        <a:rPr lang="fr-FR" sz="1200" dirty="0">
                          <a:solidFill>
                            <a:srgbClr val="002060"/>
                          </a:solidFill>
                        </a:rPr>
                        <a:t>Malformations/anomalies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ts val="1240"/>
                        </a:lnSpc>
                      </a:pPr>
                      <a:r>
                        <a:rPr lang="fr-FR" sz="1200" b="1" dirty="0">
                          <a:solidFill>
                            <a:srgbClr val="000066"/>
                          </a:solidFill>
                        </a:rPr>
                        <a:t>Exposition RAL 1</a:t>
                      </a:r>
                      <a:r>
                        <a:rPr lang="fr-FR" sz="1200" b="1" baseline="30000" dirty="0">
                          <a:solidFill>
                            <a:srgbClr val="000066"/>
                          </a:solidFill>
                        </a:rPr>
                        <a:t>er</a:t>
                      </a:r>
                      <a:r>
                        <a:rPr lang="fr-FR" sz="1200" b="1" dirty="0">
                          <a:solidFill>
                            <a:srgbClr val="000066"/>
                          </a:solidFill>
                        </a:rPr>
                        <a:t> trimestre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ts val="1240"/>
                        </a:lnSpc>
                      </a:pPr>
                      <a:r>
                        <a:rPr lang="fr-FR" sz="1200" b="1" dirty="0">
                          <a:solidFill>
                            <a:srgbClr val="000066"/>
                          </a:solidFill>
                        </a:rPr>
                        <a:t>Exposition RAL 2</a:t>
                      </a:r>
                      <a:r>
                        <a:rPr lang="fr-FR" sz="1200" b="1" baseline="30000" dirty="0">
                          <a:solidFill>
                            <a:srgbClr val="000066"/>
                          </a:solidFill>
                        </a:rPr>
                        <a:t>ème </a:t>
                      </a:r>
                      <a:r>
                        <a:rPr lang="fr-FR" sz="1200" b="1" baseline="0" dirty="0">
                          <a:solidFill>
                            <a:srgbClr val="000066"/>
                          </a:solidFill>
                        </a:rPr>
                        <a:t>/ 3</a:t>
                      </a:r>
                      <a:r>
                        <a:rPr lang="fr-FR" sz="1200" b="1" baseline="30000" dirty="0">
                          <a:solidFill>
                            <a:srgbClr val="000066"/>
                          </a:solidFill>
                        </a:rPr>
                        <a:t>ème</a:t>
                      </a:r>
                      <a:r>
                        <a:rPr lang="fr-FR" sz="1200" b="1" baseline="0" dirty="0">
                          <a:solidFill>
                            <a:srgbClr val="000066"/>
                          </a:solidFill>
                        </a:rPr>
                        <a:t> trimestre</a:t>
                      </a:r>
                      <a:endParaRPr lang="fr-FR" sz="1200" b="1"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ts val="1240"/>
                        </a:lnSpc>
                      </a:pPr>
                      <a:r>
                        <a:rPr lang="fr-FR" sz="1200" dirty="0">
                          <a:solidFill>
                            <a:srgbClr val="000066"/>
                          </a:solidFill>
                        </a:rPr>
                        <a:t>Total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309407398"/>
                  </a:ext>
                </a:extLst>
              </a:tr>
              <a:tr h="200067">
                <a:tc>
                  <a:txBody>
                    <a:bodyPr/>
                    <a:lstStyle/>
                    <a:p>
                      <a:pPr>
                        <a:lnSpc>
                          <a:spcPts val="1240"/>
                        </a:lnSpc>
                      </a:pPr>
                      <a:r>
                        <a:rPr lang="fr-FR" sz="1200" dirty="0">
                          <a:solidFill>
                            <a:srgbClr val="002060"/>
                          </a:solidFill>
                        </a:rPr>
                        <a:t>Cardiaque</a:t>
                      </a:r>
                    </a:p>
                  </a:txBody>
                  <a:tcPr anchor="ctr">
                    <a:lnT w="12700" cap="flat" cmpd="sng" algn="ctr">
                      <a:solidFill>
                        <a:schemeClr val="bg1"/>
                      </a:solidFill>
                      <a:prstDash val="solid"/>
                      <a:round/>
                      <a:headEnd type="none" w="med" len="med"/>
                      <a:tailEnd type="none" w="med" len="med"/>
                    </a:lnT>
                  </a:tcPr>
                </a:tc>
                <a:tc>
                  <a:txBody>
                    <a:bodyPr/>
                    <a:lstStyle/>
                    <a:p>
                      <a:pPr algn="ctr">
                        <a:lnSpc>
                          <a:spcPts val="1240"/>
                        </a:lnSpc>
                      </a:pPr>
                      <a:r>
                        <a:rPr lang="fr-FR" sz="1200" b="1" dirty="0">
                          <a:solidFill>
                            <a:srgbClr val="FF0000"/>
                          </a:solidFill>
                        </a:rPr>
                        <a:t>2</a:t>
                      </a:r>
                    </a:p>
                  </a:txBody>
                  <a:tcPr anchor="ctr">
                    <a:lnT w="12700" cap="flat" cmpd="sng" algn="ctr">
                      <a:solidFill>
                        <a:schemeClr val="bg1"/>
                      </a:solidFill>
                      <a:prstDash val="solid"/>
                      <a:round/>
                      <a:headEnd type="none" w="med" len="med"/>
                      <a:tailEnd type="none" w="med" len="med"/>
                    </a:lnT>
                  </a:tcPr>
                </a:tc>
                <a:tc>
                  <a:txBody>
                    <a:bodyPr/>
                    <a:lstStyle/>
                    <a:p>
                      <a:pPr algn="ctr">
                        <a:lnSpc>
                          <a:spcPts val="1240"/>
                        </a:lnSpc>
                      </a:pPr>
                      <a:r>
                        <a:rPr lang="fr-FR" sz="1200" b="1" dirty="0">
                          <a:solidFill>
                            <a:srgbClr val="FF0000"/>
                          </a:solidFill>
                        </a:rPr>
                        <a:t>2</a:t>
                      </a:r>
                    </a:p>
                  </a:txBody>
                  <a:tcPr anchor="ctr">
                    <a:lnT w="12700" cap="flat" cmpd="sng" algn="ctr">
                      <a:solidFill>
                        <a:schemeClr val="bg1"/>
                      </a:solidFill>
                      <a:prstDash val="solid"/>
                      <a:round/>
                      <a:headEnd type="none" w="med" len="med"/>
                      <a:tailEnd type="none" w="med" len="med"/>
                    </a:lnT>
                  </a:tcPr>
                </a:tc>
                <a:tc>
                  <a:txBody>
                    <a:bodyPr/>
                    <a:lstStyle/>
                    <a:p>
                      <a:pPr algn="ctr">
                        <a:lnSpc>
                          <a:spcPts val="1240"/>
                        </a:lnSpc>
                      </a:pPr>
                      <a:r>
                        <a:rPr lang="fr-FR" sz="1200" dirty="0">
                          <a:solidFill>
                            <a:srgbClr val="000066"/>
                          </a:solidFill>
                        </a:rPr>
                        <a:t>4</a:t>
                      </a:r>
                    </a:p>
                  </a:txBody>
                  <a:tcPr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948577073"/>
                  </a:ext>
                </a:extLst>
              </a:tr>
              <a:tr h="200067">
                <a:tc>
                  <a:txBody>
                    <a:bodyPr/>
                    <a:lstStyle/>
                    <a:p>
                      <a:pPr>
                        <a:lnSpc>
                          <a:spcPts val="1240"/>
                        </a:lnSpc>
                      </a:pPr>
                      <a:r>
                        <a:rPr lang="fr-FR" sz="1200" dirty="0">
                          <a:solidFill>
                            <a:srgbClr val="002060"/>
                          </a:solidFill>
                        </a:rPr>
                        <a:t>Appareil digestif haut / bas</a:t>
                      </a:r>
                    </a:p>
                  </a:txBody>
                  <a:tcPr anchor="ctr"/>
                </a:tc>
                <a:tc>
                  <a:txBody>
                    <a:bodyPr/>
                    <a:lstStyle/>
                    <a:p>
                      <a:pPr algn="ctr">
                        <a:lnSpc>
                          <a:spcPts val="1240"/>
                        </a:lnSpc>
                      </a:pPr>
                      <a:r>
                        <a:rPr lang="fr-FR" sz="1200" b="1" dirty="0">
                          <a:solidFill>
                            <a:srgbClr val="FF0000"/>
                          </a:solidFill>
                        </a:rPr>
                        <a:t>1 *</a:t>
                      </a:r>
                    </a:p>
                  </a:txBody>
                  <a:tcPr anchor="ctr"/>
                </a:tc>
                <a:tc>
                  <a:txBody>
                    <a:bodyPr/>
                    <a:lstStyle/>
                    <a:p>
                      <a:pPr algn="ctr">
                        <a:lnSpc>
                          <a:spcPts val="1240"/>
                        </a:lnSpc>
                      </a:pPr>
                      <a:r>
                        <a:rPr lang="fr-FR" sz="1200" b="1" dirty="0">
                          <a:solidFill>
                            <a:srgbClr val="FF0000"/>
                          </a:solidFill>
                        </a:rPr>
                        <a:t>2</a:t>
                      </a:r>
                    </a:p>
                  </a:txBody>
                  <a:tcPr anchor="ctr"/>
                </a:tc>
                <a:tc>
                  <a:txBody>
                    <a:bodyPr/>
                    <a:lstStyle/>
                    <a:p>
                      <a:pPr algn="ctr">
                        <a:lnSpc>
                          <a:spcPts val="1240"/>
                        </a:lnSpc>
                      </a:pPr>
                      <a:r>
                        <a:rPr lang="fr-FR" sz="1200" dirty="0">
                          <a:solidFill>
                            <a:srgbClr val="000066"/>
                          </a:solidFill>
                        </a:rPr>
                        <a:t>3</a:t>
                      </a:r>
                    </a:p>
                  </a:txBody>
                  <a:tcPr anchor="ctr"/>
                </a:tc>
                <a:extLst>
                  <a:ext uri="{0D108BD9-81ED-4DB2-BD59-A6C34878D82A}">
                    <a16:rowId xmlns:a16="http://schemas.microsoft.com/office/drawing/2014/main" val="4257367126"/>
                  </a:ext>
                </a:extLst>
              </a:tr>
              <a:tr h="200067">
                <a:tc>
                  <a:txBody>
                    <a:bodyPr/>
                    <a:lstStyle/>
                    <a:p>
                      <a:pPr>
                        <a:lnSpc>
                          <a:spcPts val="1240"/>
                        </a:lnSpc>
                      </a:pPr>
                      <a:r>
                        <a:rPr lang="fr-FR" sz="1200" dirty="0">
                          <a:solidFill>
                            <a:srgbClr val="002060"/>
                          </a:solidFill>
                        </a:rPr>
                        <a:t>Rénale / Urinaire</a:t>
                      </a:r>
                    </a:p>
                  </a:txBody>
                  <a:tcPr anchor="ctr"/>
                </a:tc>
                <a:tc>
                  <a:txBody>
                    <a:bodyPr/>
                    <a:lstStyle/>
                    <a:p>
                      <a:pPr algn="ctr">
                        <a:lnSpc>
                          <a:spcPts val="1240"/>
                        </a:lnSpc>
                      </a:pPr>
                      <a:endParaRPr lang="fr-FR" sz="1200" dirty="0">
                        <a:solidFill>
                          <a:srgbClr val="002060"/>
                        </a:solidFill>
                      </a:endParaRPr>
                    </a:p>
                  </a:txBody>
                  <a:tcPr anchor="ctr"/>
                </a:tc>
                <a:tc>
                  <a:txBody>
                    <a:bodyPr/>
                    <a:lstStyle/>
                    <a:p>
                      <a:pPr algn="ctr">
                        <a:lnSpc>
                          <a:spcPts val="1240"/>
                        </a:lnSpc>
                      </a:pPr>
                      <a:r>
                        <a:rPr lang="fr-FR" sz="1200" b="1" dirty="0">
                          <a:solidFill>
                            <a:srgbClr val="FF0000"/>
                          </a:solidFill>
                        </a:rPr>
                        <a:t>3</a:t>
                      </a:r>
                    </a:p>
                  </a:txBody>
                  <a:tcPr anchor="ctr"/>
                </a:tc>
                <a:tc>
                  <a:txBody>
                    <a:bodyPr/>
                    <a:lstStyle/>
                    <a:p>
                      <a:pPr algn="ctr">
                        <a:lnSpc>
                          <a:spcPts val="1240"/>
                        </a:lnSpc>
                      </a:pPr>
                      <a:r>
                        <a:rPr lang="fr-FR" sz="1200" dirty="0">
                          <a:solidFill>
                            <a:srgbClr val="000066"/>
                          </a:solidFill>
                        </a:rPr>
                        <a:t>3</a:t>
                      </a:r>
                    </a:p>
                  </a:txBody>
                  <a:tcPr anchor="ctr"/>
                </a:tc>
                <a:extLst>
                  <a:ext uri="{0D108BD9-81ED-4DB2-BD59-A6C34878D82A}">
                    <a16:rowId xmlns:a16="http://schemas.microsoft.com/office/drawing/2014/main" val="4268439539"/>
                  </a:ext>
                </a:extLst>
              </a:tr>
              <a:tr h="200067">
                <a:tc>
                  <a:txBody>
                    <a:bodyPr/>
                    <a:lstStyle/>
                    <a:p>
                      <a:pPr>
                        <a:lnSpc>
                          <a:spcPts val="1240"/>
                        </a:lnSpc>
                      </a:pPr>
                      <a:r>
                        <a:rPr lang="fr-FR" sz="1200" dirty="0">
                          <a:solidFill>
                            <a:srgbClr val="002060"/>
                          </a:solidFill>
                        </a:rPr>
                        <a:t>Hanches</a:t>
                      </a:r>
                    </a:p>
                  </a:txBody>
                  <a:tcPr anchor="ctr"/>
                </a:tc>
                <a:tc>
                  <a:txBody>
                    <a:bodyPr/>
                    <a:lstStyle/>
                    <a:p>
                      <a:pPr algn="ctr">
                        <a:lnSpc>
                          <a:spcPts val="1240"/>
                        </a:lnSpc>
                      </a:pPr>
                      <a:r>
                        <a:rPr lang="fr-FR" sz="1200" b="1" dirty="0">
                          <a:solidFill>
                            <a:srgbClr val="FF0000"/>
                          </a:solidFill>
                        </a:rPr>
                        <a:t>1</a:t>
                      </a:r>
                    </a:p>
                  </a:txBody>
                  <a:tcPr anchor="ctr"/>
                </a:tc>
                <a:tc>
                  <a:txBody>
                    <a:bodyPr/>
                    <a:lstStyle/>
                    <a:p>
                      <a:pPr algn="ctr">
                        <a:lnSpc>
                          <a:spcPts val="1240"/>
                        </a:lnSpc>
                      </a:pPr>
                      <a:r>
                        <a:rPr lang="fr-FR" sz="1200" b="1" dirty="0">
                          <a:solidFill>
                            <a:srgbClr val="FF0000"/>
                          </a:solidFill>
                        </a:rPr>
                        <a:t>2</a:t>
                      </a:r>
                    </a:p>
                  </a:txBody>
                  <a:tcPr anchor="ctr"/>
                </a:tc>
                <a:tc>
                  <a:txBody>
                    <a:bodyPr/>
                    <a:lstStyle/>
                    <a:p>
                      <a:pPr algn="ctr">
                        <a:lnSpc>
                          <a:spcPts val="1240"/>
                        </a:lnSpc>
                      </a:pPr>
                      <a:r>
                        <a:rPr lang="fr-FR" sz="1200" dirty="0">
                          <a:solidFill>
                            <a:srgbClr val="000066"/>
                          </a:solidFill>
                        </a:rPr>
                        <a:t>3</a:t>
                      </a:r>
                    </a:p>
                  </a:txBody>
                  <a:tcPr anchor="ctr"/>
                </a:tc>
                <a:extLst>
                  <a:ext uri="{0D108BD9-81ED-4DB2-BD59-A6C34878D82A}">
                    <a16:rowId xmlns:a16="http://schemas.microsoft.com/office/drawing/2014/main" val="700680186"/>
                  </a:ext>
                </a:extLst>
              </a:tr>
              <a:tr h="200067">
                <a:tc>
                  <a:txBody>
                    <a:bodyPr/>
                    <a:lstStyle/>
                    <a:p>
                      <a:pPr>
                        <a:lnSpc>
                          <a:spcPts val="1240"/>
                        </a:lnSpc>
                      </a:pPr>
                      <a:r>
                        <a:rPr lang="fr-FR" sz="1200" dirty="0">
                          <a:solidFill>
                            <a:srgbClr val="002060"/>
                          </a:solidFill>
                        </a:rPr>
                        <a:t>Bec de lièvre / Fente palatine</a:t>
                      </a:r>
                    </a:p>
                  </a:txBody>
                  <a:tcPr anchor="ctr"/>
                </a:tc>
                <a:tc>
                  <a:txBody>
                    <a:bodyPr/>
                    <a:lstStyle/>
                    <a:p>
                      <a:pPr algn="ctr">
                        <a:lnSpc>
                          <a:spcPts val="1240"/>
                        </a:lnSpc>
                      </a:pPr>
                      <a:endParaRPr lang="fr-FR" sz="1200">
                        <a:solidFill>
                          <a:srgbClr val="002060"/>
                        </a:solidFill>
                      </a:endParaRPr>
                    </a:p>
                  </a:txBody>
                  <a:tcPr anchor="ctr"/>
                </a:tc>
                <a:tc>
                  <a:txBody>
                    <a:bodyPr/>
                    <a:lstStyle/>
                    <a:p>
                      <a:pPr algn="ctr">
                        <a:lnSpc>
                          <a:spcPts val="1240"/>
                        </a:lnSpc>
                      </a:pPr>
                      <a:r>
                        <a:rPr lang="fr-FR" sz="1200" b="1" dirty="0">
                          <a:solidFill>
                            <a:srgbClr val="FF0000"/>
                          </a:solidFill>
                        </a:rPr>
                        <a:t>1</a:t>
                      </a:r>
                    </a:p>
                  </a:txBody>
                  <a:tcPr anchor="ctr"/>
                </a:tc>
                <a:tc>
                  <a:txBody>
                    <a:bodyPr/>
                    <a:lstStyle/>
                    <a:p>
                      <a:pPr algn="ctr">
                        <a:lnSpc>
                          <a:spcPts val="1240"/>
                        </a:lnSpc>
                      </a:pPr>
                      <a:r>
                        <a:rPr lang="fr-FR" sz="1200" dirty="0">
                          <a:solidFill>
                            <a:srgbClr val="000066"/>
                          </a:solidFill>
                        </a:rPr>
                        <a:t>1</a:t>
                      </a:r>
                    </a:p>
                  </a:txBody>
                  <a:tcPr anchor="ctr"/>
                </a:tc>
                <a:extLst>
                  <a:ext uri="{0D108BD9-81ED-4DB2-BD59-A6C34878D82A}">
                    <a16:rowId xmlns:a16="http://schemas.microsoft.com/office/drawing/2014/main" val="1153811898"/>
                  </a:ext>
                </a:extLst>
              </a:tr>
              <a:tr h="200067">
                <a:tc>
                  <a:txBody>
                    <a:bodyPr/>
                    <a:lstStyle/>
                    <a:p>
                      <a:pPr>
                        <a:lnSpc>
                          <a:spcPts val="1240"/>
                        </a:lnSpc>
                      </a:pPr>
                      <a:r>
                        <a:rPr lang="fr-FR" sz="1200" dirty="0">
                          <a:solidFill>
                            <a:srgbClr val="002060"/>
                          </a:solidFill>
                        </a:rPr>
                        <a:t>Pulmonaire</a:t>
                      </a:r>
                    </a:p>
                  </a:txBody>
                  <a:tcPr anchor="ctr"/>
                </a:tc>
                <a:tc>
                  <a:txBody>
                    <a:bodyPr/>
                    <a:lstStyle/>
                    <a:p>
                      <a:pPr algn="ctr">
                        <a:lnSpc>
                          <a:spcPts val="1240"/>
                        </a:lnSpc>
                      </a:pPr>
                      <a:endParaRPr lang="fr-FR" sz="1200">
                        <a:solidFill>
                          <a:srgbClr val="002060"/>
                        </a:solidFill>
                      </a:endParaRPr>
                    </a:p>
                  </a:txBody>
                  <a:tcPr anchor="ctr"/>
                </a:tc>
                <a:tc>
                  <a:txBody>
                    <a:bodyPr/>
                    <a:lstStyle/>
                    <a:p>
                      <a:pPr algn="ctr">
                        <a:lnSpc>
                          <a:spcPts val="1240"/>
                        </a:lnSpc>
                      </a:pPr>
                      <a:r>
                        <a:rPr lang="fr-FR" sz="1200" dirty="0">
                          <a:solidFill>
                            <a:srgbClr val="FF0000"/>
                          </a:solidFill>
                        </a:rPr>
                        <a:t>1</a:t>
                      </a:r>
                    </a:p>
                  </a:txBody>
                  <a:tcPr anchor="ctr"/>
                </a:tc>
                <a:tc>
                  <a:txBody>
                    <a:bodyPr/>
                    <a:lstStyle/>
                    <a:p>
                      <a:pPr algn="ctr">
                        <a:lnSpc>
                          <a:spcPts val="1240"/>
                        </a:lnSpc>
                      </a:pPr>
                      <a:r>
                        <a:rPr lang="fr-FR" sz="1200" dirty="0">
                          <a:solidFill>
                            <a:srgbClr val="000066"/>
                          </a:solidFill>
                        </a:rPr>
                        <a:t>1</a:t>
                      </a:r>
                    </a:p>
                  </a:txBody>
                  <a:tcPr anchor="ctr"/>
                </a:tc>
                <a:extLst>
                  <a:ext uri="{0D108BD9-81ED-4DB2-BD59-A6C34878D82A}">
                    <a16:rowId xmlns:a16="http://schemas.microsoft.com/office/drawing/2014/main" val="4156747789"/>
                  </a:ext>
                </a:extLst>
              </a:tr>
              <a:tr h="200067">
                <a:tc>
                  <a:txBody>
                    <a:bodyPr/>
                    <a:lstStyle/>
                    <a:p>
                      <a:pPr>
                        <a:lnSpc>
                          <a:spcPts val="1240"/>
                        </a:lnSpc>
                      </a:pPr>
                      <a:r>
                        <a:rPr lang="fr-FR" sz="1200" dirty="0">
                          <a:solidFill>
                            <a:srgbClr val="002060"/>
                          </a:solidFill>
                        </a:rPr>
                        <a:t>Cérébrale</a:t>
                      </a:r>
                    </a:p>
                  </a:txBody>
                  <a:tcPr anchor="ctr"/>
                </a:tc>
                <a:tc>
                  <a:txBody>
                    <a:bodyPr/>
                    <a:lstStyle/>
                    <a:p>
                      <a:pPr algn="ctr">
                        <a:lnSpc>
                          <a:spcPts val="1240"/>
                        </a:lnSpc>
                      </a:pPr>
                      <a:endParaRPr lang="fr-FR" sz="1200" dirty="0">
                        <a:solidFill>
                          <a:srgbClr val="002060"/>
                        </a:solidFill>
                      </a:endParaRPr>
                    </a:p>
                  </a:txBody>
                  <a:tcPr anchor="ctr"/>
                </a:tc>
                <a:tc>
                  <a:txBody>
                    <a:bodyPr/>
                    <a:lstStyle/>
                    <a:p>
                      <a:pPr algn="ctr">
                        <a:lnSpc>
                          <a:spcPts val="1240"/>
                        </a:lnSpc>
                      </a:pPr>
                      <a:r>
                        <a:rPr lang="fr-FR" sz="1200" b="1" dirty="0">
                          <a:solidFill>
                            <a:srgbClr val="FF0000"/>
                          </a:solidFill>
                        </a:rPr>
                        <a:t>1 *</a:t>
                      </a:r>
                    </a:p>
                  </a:txBody>
                  <a:tcPr anchor="ctr"/>
                </a:tc>
                <a:tc>
                  <a:txBody>
                    <a:bodyPr/>
                    <a:lstStyle/>
                    <a:p>
                      <a:pPr algn="ctr">
                        <a:lnSpc>
                          <a:spcPts val="1240"/>
                        </a:lnSpc>
                      </a:pPr>
                      <a:r>
                        <a:rPr lang="fr-FR" sz="1200" dirty="0">
                          <a:solidFill>
                            <a:srgbClr val="000066"/>
                          </a:solidFill>
                        </a:rPr>
                        <a:t>1</a:t>
                      </a:r>
                    </a:p>
                  </a:txBody>
                  <a:tcPr anchor="ctr"/>
                </a:tc>
                <a:extLst>
                  <a:ext uri="{0D108BD9-81ED-4DB2-BD59-A6C34878D82A}">
                    <a16:rowId xmlns:a16="http://schemas.microsoft.com/office/drawing/2014/main" val="4261610864"/>
                  </a:ext>
                </a:extLst>
              </a:tr>
              <a:tr h="200067">
                <a:tc>
                  <a:txBody>
                    <a:bodyPr/>
                    <a:lstStyle/>
                    <a:p>
                      <a:pPr>
                        <a:lnSpc>
                          <a:spcPts val="1240"/>
                        </a:lnSpc>
                      </a:pPr>
                      <a:r>
                        <a:rPr lang="fr-FR" sz="1200" dirty="0">
                          <a:solidFill>
                            <a:srgbClr val="002060"/>
                          </a:solidFill>
                        </a:rPr>
                        <a:t>Anomalies chromosomiques</a:t>
                      </a:r>
                    </a:p>
                  </a:txBody>
                  <a:tcPr anchor="ctr"/>
                </a:tc>
                <a:tc>
                  <a:txBody>
                    <a:bodyPr/>
                    <a:lstStyle/>
                    <a:p>
                      <a:pPr algn="ctr">
                        <a:lnSpc>
                          <a:spcPts val="1240"/>
                        </a:lnSpc>
                      </a:pPr>
                      <a:endParaRPr lang="fr-FR" sz="1200" dirty="0">
                        <a:solidFill>
                          <a:srgbClr val="002060"/>
                        </a:solidFill>
                      </a:endParaRPr>
                    </a:p>
                  </a:txBody>
                  <a:tcPr anchor="ctr"/>
                </a:tc>
                <a:tc>
                  <a:txBody>
                    <a:bodyPr/>
                    <a:lstStyle/>
                    <a:p>
                      <a:pPr algn="ctr">
                        <a:lnSpc>
                          <a:spcPts val="1240"/>
                        </a:lnSpc>
                      </a:pPr>
                      <a:r>
                        <a:rPr lang="fr-FR" sz="1200" dirty="0">
                          <a:solidFill>
                            <a:srgbClr val="FF0000"/>
                          </a:solidFill>
                        </a:rPr>
                        <a:t>1</a:t>
                      </a:r>
                    </a:p>
                  </a:txBody>
                  <a:tcPr anchor="ctr"/>
                </a:tc>
                <a:tc>
                  <a:txBody>
                    <a:bodyPr/>
                    <a:lstStyle/>
                    <a:p>
                      <a:pPr algn="ctr">
                        <a:lnSpc>
                          <a:spcPts val="1240"/>
                        </a:lnSpc>
                      </a:pPr>
                      <a:r>
                        <a:rPr lang="fr-FR" sz="1200" dirty="0">
                          <a:solidFill>
                            <a:srgbClr val="000066"/>
                          </a:solidFill>
                        </a:rPr>
                        <a:t>1</a:t>
                      </a:r>
                    </a:p>
                  </a:txBody>
                  <a:tcPr anchor="ctr"/>
                </a:tc>
                <a:extLst>
                  <a:ext uri="{0D108BD9-81ED-4DB2-BD59-A6C34878D82A}">
                    <a16:rowId xmlns:a16="http://schemas.microsoft.com/office/drawing/2014/main" val="1281819756"/>
                  </a:ext>
                </a:extLst>
              </a:tr>
              <a:tr h="200067">
                <a:tc>
                  <a:txBody>
                    <a:bodyPr/>
                    <a:lstStyle/>
                    <a:p>
                      <a:pPr>
                        <a:lnSpc>
                          <a:spcPts val="1240"/>
                        </a:lnSpc>
                      </a:pPr>
                      <a:r>
                        <a:rPr lang="fr-FR" sz="1200" dirty="0">
                          <a:solidFill>
                            <a:srgbClr val="002060"/>
                          </a:solidFill>
                        </a:rPr>
                        <a:t>Autres anomalies / syndromes</a:t>
                      </a:r>
                    </a:p>
                  </a:txBody>
                  <a:tcPr anchor="ctr"/>
                </a:tc>
                <a:tc>
                  <a:txBody>
                    <a:bodyPr/>
                    <a:lstStyle/>
                    <a:p>
                      <a:pPr algn="ctr">
                        <a:lnSpc>
                          <a:spcPts val="1240"/>
                        </a:lnSpc>
                      </a:pPr>
                      <a:r>
                        <a:rPr lang="fr-FR" sz="1200" b="1" dirty="0">
                          <a:solidFill>
                            <a:srgbClr val="FF0000"/>
                          </a:solidFill>
                        </a:rPr>
                        <a:t>2</a:t>
                      </a:r>
                      <a:r>
                        <a:rPr lang="fr-FR" sz="1200" dirty="0">
                          <a:solidFill>
                            <a:srgbClr val="002060"/>
                          </a:solidFill>
                        </a:rPr>
                        <a:t> </a:t>
                      </a:r>
                      <a:r>
                        <a:rPr lang="fr-FR" sz="1200" kern="1200" dirty="0">
                          <a:solidFill>
                            <a:srgbClr val="002060"/>
                          </a:solidFill>
                          <a:latin typeface="+mn-lt"/>
                          <a:ea typeface="+mn-ea"/>
                          <a:cs typeface="+mn-cs"/>
                        </a:rPr>
                        <a:t>+</a:t>
                      </a:r>
                      <a:r>
                        <a:rPr lang="fr-FR" sz="1200" dirty="0">
                          <a:solidFill>
                            <a:srgbClr val="002060"/>
                          </a:solidFill>
                        </a:rPr>
                        <a:t> </a:t>
                      </a:r>
                      <a:r>
                        <a:rPr lang="fr-FR" sz="1200" b="1" dirty="0">
                          <a:solidFill>
                            <a:srgbClr val="156923"/>
                          </a:solidFill>
                        </a:rPr>
                        <a:t>1</a:t>
                      </a:r>
                    </a:p>
                  </a:txBody>
                  <a:tcPr anchor="ctr"/>
                </a:tc>
                <a:tc>
                  <a:txBody>
                    <a:bodyPr/>
                    <a:lstStyle/>
                    <a:p>
                      <a:pPr algn="ctr">
                        <a:lnSpc>
                          <a:spcPts val="1240"/>
                        </a:lnSpc>
                      </a:pPr>
                      <a:r>
                        <a:rPr lang="fr-FR" sz="1200" b="1" dirty="0">
                          <a:solidFill>
                            <a:srgbClr val="156923"/>
                          </a:solidFill>
                        </a:rPr>
                        <a:t>2 **</a:t>
                      </a:r>
                    </a:p>
                  </a:txBody>
                  <a:tcPr anchor="ctr"/>
                </a:tc>
                <a:tc>
                  <a:txBody>
                    <a:bodyPr/>
                    <a:lstStyle/>
                    <a:p>
                      <a:pPr algn="ctr">
                        <a:lnSpc>
                          <a:spcPts val="1240"/>
                        </a:lnSpc>
                      </a:pPr>
                      <a:r>
                        <a:rPr lang="fr-FR" sz="1200" dirty="0">
                          <a:solidFill>
                            <a:srgbClr val="000066"/>
                          </a:solidFill>
                        </a:rPr>
                        <a:t>5</a:t>
                      </a:r>
                    </a:p>
                  </a:txBody>
                  <a:tcPr anchor="ctr"/>
                </a:tc>
                <a:extLst>
                  <a:ext uri="{0D108BD9-81ED-4DB2-BD59-A6C34878D82A}">
                    <a16:rowId xmlns:a16="http://schemas.microsoft.com/office/drawing/2014/main" val="2165480721"/>
                  </a:ext>
                </a:extLst>
              </a:tr>
              <a:tr h="200067">
                <a:tc>
                  <a:txBody>
                    <a:bodyPr/>
                    <a:lstStyle/>
                    <a:p>
                      <a:pPr>
                        <a:lnSpc>
                          <a:spcPts val="1240"/>
                        </a:lnSpc>
                      </a:pPr>
                      <a:r>
                        <a:rPr lang="fr-FR" sz="1200" dirty="0">
                          <a:solidFill>
                            <a:srgbClr val="002060"/>
                          </a:solidFill>
                        </a:rPr>
                        <a:t>Total</a:t>
                      </a:r>
                      <a:r>
                        <a:rPr lang="fr-FR" sz="1200" baseline="0" dirty="0">
                          <a:solidFill>
                            <a:srgbClr val="002060"/>
                          </a:solidFill>
                        </a:rPr>
                        <a:t> malformations / anomalies</a:t>
                      </a:r>
                      <a:endParaRPr lang="fr-FR" sz="1200" dirty="0">
                        <a:solidFill>
                          <a:srgbClr val="002060"/>
                        </a:solidFill>
                      </a:endParaRPr>
                    </a:p>
                  </a:txBody>
                  <a:tcPr anchor="ctr"/>
                </a:tc>
                <a:tc>
                  <a:txBody>
                    <a:bodyPr/>
                    <a:lstStyle/>
                    <a:p>
                      <a:pPr algn="ctr">
                        <a:lnSpc>
                          <a:spcPts val="1240"/>
                        </a:lnSpc>
                      </a:pPr>
                      <a:r>
                        <a:rPr lang="fr-FR" sz="1200" dirty="0">
                          <a:solidFill>
                            <a:srgbClr val="002060"/>
                          </a:solidFill>
                        </a:rPr>
                        <a:t>7</a:t>
                      </a:r>
                    </a:p>
                  </a:txBody>
                  <a:tcPr anchor="ctr"/>
                </a:tc>
                <a:tc>
                  <a:txBody>
                    <a:bodyPr/>
                    <a:lstStyle/>
                    <a:p>
                      <a:pPr algn="ctr">
                        <a:lnSpc>
                          <a:spcPts val="1240"/>
                        </a:lnSpc>
                      </a:pPr>
                      <a:r>
                        <a:rPr lang="fr-FR" sz="1200" dirty="0">
                          <a:solidFill>
                            <a:srgbClr val="002060"/>
                          </a:solidFill>
                        </a:rPr>
                        <a:t>15</a:t>
                      </a:r>
                    </a:p>
                  </a:txBody>
                  <a:tcPr anchor="ctr"/>
                </a:tc>
                <a:tc>
                  <a:txBody>
                    <a:bodyPr/>
                    <a:lstStyle/>
                    <a:p>
                      <a:pPr algn="ctr">
                        <a:lnSpc>
                          <a:spcPts val="1240"/>
                        </a:lnSpc>
                      </a:pPr>
                      <a:r>
                        <a:rPr lang="fr-FR" sz="1200" dirty="0">
                          <a:solidFill>
                            <a:srgbClr val="002060"/>
                          </a:solidFill>
                        </a:rPr>
                        <a:t>22</a:t>
                      </a:r>
                    </a:p>
                  </a:txBody>
                  <a:tcPr anchor="ctr"/>
                </a:tc>
                <a:extLst>
                  <a:ext uri="{0D108BD9-81ED-4DB2-BD59-A6C34878D82A}">
                    <a16:rowId xmlns:a16="http://schemas.microsoft.com/office/drawing/2014/main" val="483592286"/>
                  </a:ext>
                </a:extLst>
              </a:tr>
            </a:tbl>
          </a:graphicData>
        </a:graphic>
      </p:graphicFrame>
      <p:sp>
        <p:nvSpPr>
          <p:cNvPr id="86" name="ZoneTexte 85">
            <a:extLst>
              <a:ext uri="{FF2B5EF4-FFF2-40B4-BE49-F238E27FC236}">
                <a16:creationId xmlns:a16="http://schemas.microsoft.com/office/drawing/2014/main" id="{BFE776D8-10E7-4808-B7AB-B2736469C09F}"/>
              </a:ext>
            </a:extLst>
          </p:cNvPr>
          <p:cNvSpPr txBox="1"/>
          <p:nvPr/>
        </p:nvSpPr>
        <p:spPr>
          <a:xfrm>
            <a:off x="386443" y="6151125"/>
            <a:ext cx="4689104" cy="261610"/>
          </a:xfrm>
          <a:prstGeom prst="rect">
            <a:avLst/>
          </a:prstGeom>
          <a:noFill/>
        </p:spPr>
        <p:txBody>
          <a:bodyPr wrap="none" rtlCol="0">
            <a:spAutoFit/>
          </a:bodyPr>
          <a:lstStyle/>
          <a:p>
            <a:r>
              <a:rPr lang="fr-FR" sz="1100" dirty="0"/>
              <a:t>* Mort-né ; ** Date d’initiation RAL inconnue, supposée au 2</a:t>
            </a:r>
            <a:r>
              <a:rPr lang="fr-FR" sz="1100" baseline="30000" dirty="0"/>
              <a:t>ème</a:t>
            </a:r>
            <a:r>
              <a:rPr lang="fr-FR" sz="1100" dirty="0"/>
              <a:t> trimestre</a:t>
            </a:r>
          </a:p>
        </p:txBody>
      </p:sp>
      <p:sp>
        <p:nvSpPr>
          <p:cNvPr id="87" name="ZoneTexte 86">
            <a:extLst>
              <a:ext uri="{FF2B5EF4-FFF2-40B4-BE49-F238E27FC236}">
                <a16:creationId xmlns:a16="http://schemas.microsoft.com/office/drawing/2014/main" id="{62645E5A-B342-414C-9EFF-CEEE6E4FAF50}"/>
              </a:ext>
            </a:extLst>
          </p:cNvPr>
          <p:cNvSpPr txBox="1"/>
          <p:nvPr/>
        </p:nvSpPr>
        <p:spPr>
          <a:xfrm>
            <a:off x="415072" y="6364736"/>
            <a:ext cx="3645550" cy="261610"/>
          </a:xfrm>
          <a:prstGeom prst="rect">
            <a:avLst/>
          </a:prstGeom>
          <a:noFill/>
        </p:spPr>
        <p:txBody>
          <a:bodyPr wrap="none" rtlCol="0">
            <a:spAutoFit/>
          </a:bodyPr>
          <a:lstStyle/>
          <a:p>
            <a:r>
              <a:rPr lang="fr-FR" sz="1100" b="1" dirty="0">
                <a:solidFill>
                  <a:srgbClr val="FF0000"/>
                </a:solidFill>
              </a:rPr>
              <a:t>X </a:t>
            </a:r>
            <a:r>
              <a:rPr lang="fr-FR" sz="1100" dirty="0"/>
              <a:t>: malformation correspondant aux critères EUROCAT</a:t>
            </a:r>
          </a:p>
        </p:txBody>
      </p:sp>
      <p:sp>
        <p:nvSpPr>
          <p:cNvPr id="88" name="ZoneTexte 87">
            <a:extLst>
              <a:ext uri="{FF2B5EF4-FFF2-40B4-BE49-F238E27FC236}">
                <a16:creationId xmlns:a16="http://schemas.microsoft.com/office/drawing/2014/main" id="{A3179D47-42F1-4705-B7C4-82540CDC642F}"/>
              </a:ext>
            </a:extLst>
          </p:cNvPr>
          <p:cNvSpPr txBox="1"/>
          <p:nvPr/>
        </p:nvSpPr>
        <p:spPr>
          <a:xfrm>
            <a:off x="4491770" y="6364736"/>
            <a:ext cx="4107215" cy="261610"/>
          </a:xfrm>
          <a:prstGeom prst="rect">
            <a:avLst/>
          </a:prstGeom>
          <a:noFill/>
        </p:spPr>
        <p:txBody>
          <a:bodyPr wrap="none" rtlCol="0">
            <a:spAutoFit/>
          </a:bodyPr>
          <a:lstStyle/>
          <a:p>
            <a:r>
              <a:rPr lang="fr-FR" sz="1100" b="1" dirty="0">
                <a:solidFill>
                  <a:srgbClr val="156923"/>
                </a:solidFill>
              </a:rPr>
              <a:t>X</a:t>
            </a:r>
            <a:r>
              <a:rPr lang="fr-FR" sz="1100" dirty="0"/>
              <a:t> : malformation ne correspondant pas aux critères EUROCAT</a:t>
            </a:r>
          </a:p>
        </p:txBody>
      </p:sp>
      <p:sp>
        <p:nvSpPr>
          <p:cNvPr id="89"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Sconza</a:t>
            </a:r>
            <a:r>
              <a:rPr lang="en-GB" sz="1200" i="1" dirty="0">
                <a:solidFill>
                  <a:srgbClr val="0070C0"/>
                </a:solidFill>
              </a:rPr>
              <a:t> R, CROI 2018, Abs. 806</a:t>
            </a:r>
          </a:p>
        </p:txBody>
      </p:sp>
      <p:sp>
        <p:nvSpPr>
          <p:cNvPr id="9" name="ZoneTexte 8"/>
          <p:cNvSpPr txBox="1"/>
          <p:nvPr/>
        </p:nvSpPr>
        <p:spPr>
          <a:xfrm>
            <a:off x="172350" y="3099241"/>
            <a:ext cx="8985250"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Malformations / anomalies congénitales en fonction du moment d’introduction de RAL </a:t>
            </a:r>
          </a:p>
        </p:txBody>
      </p:sp>
      <p:sp>
        <p:nvSpPr>
          <p:cNvPr id="3" name="Titre 2">
            <a:extLst>
              <a:ext uri="{FF2B5EF4-FFF2-40B4-BE49-F238E27FC236}">
                <a16:creationId xmlns:a16="http://schemas.microsoft.com/office/drawing/2014/main" id="{449C765A-2105-4F76-9802-4C0FC295AA87}"/>
              </a:ext>
            </a:extLst>
          </p:cNvPr>
          <p:cNvSpPr>
            <a:spLocks noGrp="1"/>
          </p:cNvSpPr>
          <p:nvPr>
            <p:ph type="title"/>
          </p:nvPr>
        </p:nvSpPr>
        <p:spPr/>
        <p:txBody>
          <a:bodyPr/>
          <a:lstStyle/>
          <a:p>
            <a:r>
              <a:rPr lang="fr-FR" dirty="0"/>
              <a:t>Utilisation de RAL pendant la grossesse </a:t>
            </a:r>
            <a:br>
              <a:rPr lang="fr-FR" dirty="0"/>
            </a:br>
            <a:r>
              <a:rPr lang="fr-FR" dirty="0"/>
              <a:t>au Royaume-Uni et en Irlande (2008 - 2016)</a:t>
            </a:r>
          </a:p>
        </p:txBody>
      </p:sp>
      <p:sp>
        <p:nvSpPr>
          <p:cNvPr id="4" name="Espace réservé du contenu 3">
            <a:extLst>
              <a:ext uri="{FF2B5EF4-FFF2-40B4-BE49-F238E27FC236}">
                <a16:creationId xmlns:a16="http://schemas.microsoft.com/office/drawing/2014/main" id="{8E41C53C-6437-4244-B175-A7ABFEF8EE7B}"/>
              </a:ext>
            </a:extLst>
          </p:cNvPr>
          <p:cNvSpPr>
            <a:spLocks noGrp="1"/>
          </p:cNvSpPr>
          <p:nvPr>
            <p:ph idx="1"/>
          </p:nvPr>
        </p:nvSpPr>
        <p:spPr>
          <a:xfrm>
            <a:off x="172350" y="1168184"/>
            <a:ext cx="8971655" cy="1950401"/>
          </a:xfrm>
        </p:spPr>
        <p:txBody>
          <a:bodyPr/>
          <a:lstStyle/>
          <a:p>
            <a:pPr>
              <a:lnSpc>
                <a:spcPts val="1800"/>
              </a:lnSpc>
            </a:pPr>
            <a:r>
              <a:rPr lang="fr-FR" sz="1600" dirty="0">
                <a:cs typeface="Calibri" panose="020F0502020204030204" pitchFamily="34" charset="0"/>
              </a:rPr>
              <a:t>Parmi 10 144 femmes enceintes entre 2008 et 2016, 709 ont reçu RAL</a:t>
            </a:r>
          </a:p>
          <a:p>
            <a:pPr marL="685800" lvl="1">
              <a:lnSpc>
                <a:spcPts val="1800"/>
              </a:lnSpc>
              <a:buFont typeface="Arial" panose="020B0604020202020204" pitchFamily="34" charset="0"/>
              <a:buChar char="‒"/>
            </a:pPr>
            <a:r>
              <a:rPr lang="fr-FR" sz="1400" dirty="0">
                <a:cs typeface="Calibri" panose="020F0502020204030204" pitchFamily="34" charset="0"/>
              </a:rPr>
              <a:t>Origine ethnique : blanche : 23,8 %, noire : 69,7 %</a:t>
            </a:r>
          </a:p>
          <a:p>
            <a:pPr marL="685800" lvl="1">
              <a:lnSpc>
                <a:spcPts val="1800"/>
              </a:lnSpc>
              <a:buFont typeface="Arial" panose="020B0604020202020204" pitchFamily="34" charset="0"/>
              <a:buChar char="‒"/>
            </a:pPr>
            <a:r>
              <a:rPr lang="fr-FR" sz="1400" dirty="0">
                <a:cs typeface="Calibri" panose="020F0502020204030204" pitchFamily="34" charset="0"/>
              </a:rPr>
              <a:t>FDR VIH : hétérosexuel : 86,6 %, UDIV : 2,1 %, transmission verticale : 3,7 %</a:t>
            </a:r>
          </a:p>
          <a:p>
            <a:pPr marL="685800" lvl="1">
              <a:lnSpc>
                <a:spcPts val="1800"/>
              </a:lnSpc>
              <a:buFont typeface="Arial" panose="020B0604020202020204" pitchFamily="34" charset="0"/>
              <a:buChar char="‒"/>
            </a:pPr>
            <a:r>
              <a:rPr lang="fr-FR" sz="1400" dirty="0">
                <a:cs typeface="Calibri" panose="020F0502020204030204" pitchFamily="34" charset="0"/>
              </a:rPr>
              <a:t>Infection VIH diagnostiquée, avant la grossesse : 72,5 %, lors de la grossesse : 27,5 % </a:t>
            </a:r>
          </a:p>
          <a:p>
            <a:pPr marL="685800" lvl="1">
              <a:lnSpc>
                <a:spcPts val="1800"/>
              </a:lnSpc>
              <a:buFont typeface="Arial" panose="020B0604020202020204" pitchFamily="34" charset="0"/>
              <a:buChar char="‒"/>
            </a:pPr>
            <a:r>
              <a:rPr lang="fr-FR" sz="1400" dirty="0">
                <a:cs typeface="Calibri" panose="020F0502020204030204" pitchFamily="34" charset="0"/>
              </a:rPr>
              <a:t>ARV au moment de la conception : 57,7 %</a:t>
            </a:r>
          </a:p>
          <a:p>
            <a:pPr marL="685800" lvl="1">
              <a:lnSpc>
                <a:spcPts val="1800"/>
              </a:lnSpc>
              <a:buFont typeface="Arial" panose="020B0604020202020204" pitchFamily="34" charset="0"/>
              <a:buChar char="‒"/>
            </a:pPr>
            <a:r>
              <a:rPr lang="fr-FR" sz="1400" dirty="0">
                <a:cs typeface="Calibri" panose="020F0502020204030204" pitchFamily="34" charset="0"/>
              </a:rPr>
              <a:t>Initiation de RAL (n = 694), 1</a:t>
            </a:r>
            <a:r>
              <a:rPr lang="fr-FR" sz="1400" baseline="30000" dirty="0">
                <a:cs typeface="Calibri" panose="020F0502020204030204" pitchFamily="34" charset="0"/>
              </a:rPr>
              <a:t>er</a:t>
            </a:r>
            <a:r>
              <a:rPr lang="fr-FR" sz="1400" dirty="0">
                <a:cs typeface="Calibri" panose="020F0502020204030204" pitchFamily="34" charset="0"/>
              </a:rPr>
              <a:t> trim. : 26,5 %, 2</a:t>
            </a:r>
            <a:r>
              <a:rPr lang="fr-FR" sz="1400" baseline="30000" dirty="0">
                <a:cs typeface="Calibri" panose="020F0502020204030204" pitchFamily="34" charset="0"/>
              </a:rPr>
              <a:t>ème</a:t>
            </a:r>
            <a:r>
              <a:rPr lang="fr-FR" sz="1400" dirty="0">
                <a:cs typeface="Calibri" panose="020F0502020204030204" pitchFamily="34" charset="0"/>
              </a:rPr>
              <a:t> trim. : 27,5 %, 3</a:t>
            </a:r>
            <a:r>
              <a:rPr lang="fr-FR" sz="1400" baseline="30000" dirty="0">
                <a:cs typeface="Calibri" panose="020F0502020204030204" pitchFamily="34" charset="0"/>
              </a:rPr>
              <a:t>ème</a:t>
            </a:r>
            <a:r>
              <a:rPr lang="fr-FR" sz="1400" dirty="0">
                <a:cs typeface="Calibri" panose="020F0502020204030204" pitchFamily="34" charset="0"/>
              </a:rPr>
              <a:t> trim. : 45,9 %</a:t>
            </a:r>
          </a:p>
          <a:p>
            <a:pPr marL="685800" lvl="1">
              <a:lnSpc>
                <a:spcPts val="1800"/>
              </a:lnSpc>
              <a:buFont typeface="Arial" panose="020B0604020202020204" pitchFamily="34" charset="0"/>
              <a:buChar char="‒"/>
            </a:pPr>
            <a:r>
              <a:rPr lang="fr-FR" sz="1400" dirty="0">
                <a:cs typeface="Calibri" panose="020F0502020204030204" pitchFamily="34" charset="0"/>
              </a:rPr>
              <a:t>Prise en charge tardive (&gt; 27 SA) : 11,5 %</a:t>
            </a:r>
          </a:p>
          <a:p>
            <a:pPr marL="685800" lvl="1">
              <a:lnSpc>
                <a:spcPts val="1800"/>
              </a:lnSpc>
              <a:buFont typeface="Arial" panose="020B0604020202020204" pitchFamily="34" charset="0"/>
              <a:buChar char="‒"/>
            </a:pPr>
            <a:r>
              <a:rPr lang="fr-FR" sz="1400" dirty="0">
                <a:cs typeface="Calibri" panose="020F0502020204030204" pitchFamily="34" charset="0"/>
              </a:rPr>
              <a:t>CV maternelle &gt; 50 c/ml dans les 30 jours précédant l’accouchement (n = 555) : 29,5 %</a:t>
            </a:r>
          </a:p>
        </p:txBody>
      </p:sp>
      <p:sp>
        <p:nvSpPr>
          <p:cNvPr id="10" name="ZoneTexte 9">
            <a:extLst>
              <a:ext uri="{FF2B5EF4-FFF2-40B4-BE49-F238E27FC236}">
                <a16:creationId xmlns:a16="http://schemas.microsoft.com/office/drawing/2014/main" id="{124DEDE3-5A54-48A4-96BE-838A307FAC3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128</a:t>
            </a:r>
          </a:p>
        </p:txBody>
      </p:sp>
    </p:spTree>
    <p:extLst>
      <p:ext uri="{BB962C8B-B14F-4D97-AF65-F5344CB8AC3E}">
        <p14:creationId xmlns:p14="http://schemas.microsoft.com/office/powerpoint/2010/main" val="3190079496"/>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a:extLst>
              <a:ext uri="{FF2B5EF4-FFF2-40B4-BE49-F238E27FC236}">
                <a16:creationId xmlns:a16="http://schemas.microsoft.com/office/drawing/2014/main" id="{6A50420C-5FDA-4777-8815-B6A2ABD9D080}"/>
              </a:ext>
            </a:extLst>
          </p:cNvPr>
          <p:cNvGrpSpPr/>
          <p:nvPr/>
        </p:nvGrpSpPr>
        <p:grpSpPr>
          <a:xfrm>
            <a:off x="228706" y="3099341"/>
            <a:ext cx="4458329" cy="2750284"/>
            <a:chOff x="228706" y="3099341"/>
            <a:chExt cx="4458329" cy="2750284"/>
          </a:xfrm>
        </p:grpSpPr>
        <p:sp>
          <p:nvSpPr>
            <p:cNvPr id="6" name="Freeform 98">
              <a:extLst>
                <a:ext uri="{FF2B5EF4-FFF2-40B4-BE49-F238E27FC236}">
                  <a16:creationId xmlns:a16="http://schemas.microsoft.com/office/drawing/2014/main" id="{F45F1AB9-F135-4714-B539-6896776B68EB}"/>
                </a:ext>
              </a:extLst>
            </p:cNvPr>
            <p:cNvSpPr>
              <a:spLocks/>
            </p:cNvSpPr>
            <p:nvPr/>
          </p:nvSpPr>
          <p:spPr bwMode="auto">
            <a:xfrm>
              <a:off x="2204418" y="3697120"/>
              <a:ext cx="55563" cy="55563"/>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2"/>
                    <a:pt x="32" y="8"/>
                    <a:pt x="29" y="5"/>
                  </a:cubicBezTo>
                  <a:cubicBezTo>
                    <a:pt x="25" y="2"/>
                    <a:pt x="21" y="0"/>
                    <a:pt x="17" y="0"/>
                  </a:cubicBezTo>
                  <a:cubicBezTo>
                    <a:pt x="12" y="0"/>
                    <a:pt x="8" y="2"/>
                    <a:pt x="5" y="5"/>
                  </a:cubicBezTo>
                  <a:cubicBezTo>
                    <a:pt x="1" y="8"/>
                    <a:pt x="0" y="12"/>
                    <a:pt x="0" y="17"/>
                  </a:cubicBezTo>
                  <a:cubicBezTo>
                    <a:pt x="0" y="22"/>
                    <a:pt x="1" y="26"/>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b="1"/>
            </a:p>
          </p:txBody>
        </p:sp>
        <p:sp>
          <p:nvSpPr>
            <p:cNvPr id="8" name="Freeform 5">
              <a:extLst>
                <a:ext uri="{FF2B5EF4-FFF2-40B4-BE49-F238E27FC236}">
                  <a16:creationId xmlns:a16="http://schemas.microsoft.com/office/drawing/2014/main" id="{B526FC00-3623-45BC-B60B-F921835C1010}"/>
                </a:ext>
              </a:extLst>
            </p:cNvPr>
            <p:cNvSpPr>
              <a:spLocks/>
            </p:cNvSpPr>
            <p:nvPr/>
          </p:nvSpPr>
          <p:spPr bwMode="auto">
            <a:xfrm>
              <a:off x="702910" y="3220865"/>
              <a:ext cx="3832914" cy="2125485"/>
            </a:xfrm>
            <a:custGeom>
              <a:avLst/>
              <a:gdLst>
                <a:gd name="T0" fmla="*/ 2613 w 2613"/>
                <a:gd name="T1" fmla="*/ 1449 h 1449"/>
                <a:gd name="T2" fmla="*/ 0 w 2613"/>
                <a:gd name="T3" fmla="*/ 1449 h 1449"/>
                <a:gd name="T4" fmla="*/ 0 w 2613"/>
                <a:gd name="T5" fmla="*/ 0 h 1449"/>
              </a:gdLst>
              <a:ahLst/>
              <a:cxnLst>
                <a:cxn ang="0">
                  <a:pos x="T0" y="T1"/>
                </a:cxn>
                <a:cxn ang="0">
                  <a:pos x="T2" y="T3"/>
                </a:cxn>
                <a:cxn ang="0">
                  <a:pos x="T4" y="T5"/>
                </a:cxn>
              </a:cxnLst>
              <a:rect l="0" t="0" r="r" b="b"/>
              <a:pathLst>
                <a:path w="2613" h="1449">
                  <a:moveTo>
                    <a:pt x="2613" y="1449"/>
                  </a:moveTo>
                  <a:lnTo>
                    <a:pt x="0" y="1449"/>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2">
              <a:extLst>
                <a:ext uri="{FF2B5EF4-FFF2-40B4-BE49-F238E27FC236}">
                  <a16:creationId xmlns:a16="http://schemas.microsoft.com/office/drawing/2014/main" id="{B8F7AC49-6B4E-490E-B5D6-19C6ED5E4678}"/>
                </a:ext>
              </a:extLst>
            </p:cNvPr>
            <p:cNvSpPr>
              <a:spLocks noChangeShapeType="1"/>
            </p:cNvSpPr>
            <p:nvPr/>
          </p:nvSpPr>
          <p:spPr bwMode="auto">
            <a:xfrm>
              <a:off x="629567" y="3239934"/>
              <a:ext cx="7334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3">
              <a:extLst>
                <a:ext uri="{FF2B5EF4-FFF2-40B4-BE49-F238E27FC236}">
                  <a16:creationId xmlns:a16="http://schemas.microsoft.com/office/drawing/2014/main" id="{F0A85C01-1442-4AEC-B0A1-D0073DF1002B}"/>
                </a:ext>
              </a:extLst>
            </p:cNvPr>
            <p:cNvSpPr>
              <a:spLocks noChangeShapeType="1"/>
            </p:cNvSpPr>
            <p:nvPr/>
          </p:nvSpPr>
          <p:spPr bwMode="auto">
            <a:xfrm>
              <a:off x="629567" y="3660924"/>
              <a:ext cx="7334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4">
              <a:extLst>
                <a:ext uri="{FF2B5EF4-FFF2-40B4-BE49-F238E27FC236}">
                  <a16:creationId xmlns:a16="http://schemas.microsoft.com/office/drawing/2014/main" id="{06FAE760-1934-4F96-8DB2-4CB023B3F728}"/>
                </a:ext>
              </a:extLst>
            </p:cNvPr>
            <p:cNvSpPr>
              <a:spLocks noChangeShapeType="1"/>
            </p:cNvSpPr>
            <p:nvPr/>
          </p:nvSpPr>
          <p:spPr bwMode="auto">
            <a:xfrm>
              <a:off x="629567" y="4080447"/>
              <a:ext cx="7334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5">
              <a:extLst>
                <a:ext uri="{FF2B5EF4-FFF2-40B4-BE49-F238E27FC236}">
                  <a16:creationId xmlns:a16="http://schemas.microsoft.com/office/drawing/2014/main" id="{4C5DAD1E-0527-4727-B526-5C132E44D860}"/>
                </a:ext>
              </a:extLst>
            </p:cNvPr>
            <p:cNvSpPr>
              <a:spLocks noChangeShapeType="1"/>
            </p:cNvSpPr>
            <p:nvPr/>
          </p:nvSpPr>
          <p:spPr bwMode="auto">
            <a:xfrm>
              <a:off x="629567" y="4502903"/>
              <a:ext cx="7334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6">
              <a:extLst>
                <a:ext uri="{FF2B5EF4-FFF2-40B4-BE49-F238E27FC236}">
                  <a16:creationId xmlns:a16="http://schemas.microsoft.com/office/drawing/2014/main" id="{C9B4198A-6574-4F2F-B46A-6B7ADDEAF5EF}"/>
                </a:ext>
              </a:extLst>
            </p:cNvPr>
            <p:cNvSpPr>
              <a:spLocks noChangeShapeType="1"/>
            </p:cNvSpPr>
            <p:nvPr/>
          </p:nvSpPr>
          <p:spPr bwMode="auto">
            <a:xfrm>
              <a:off x="629567" y="4923893"/>
              <a:ext cx="7334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7">
              <a:extLst>
                <a:ext uri="{FF2B5EF4-FFF2-40B4-BE49-F238E27FC236}">
                  <a16:creationId xmlns:a16="http://schemas.microsoft.com/office/drawing/2014/main" id="{E025BB99-B54B-4794-90CD-43EDAEF74A50}"/>
                </a:ext>
              </a:extLst>
            </p:cNvPr>
            <p:cNvSpPr>
              <a:spLocks noChangeShapeType="1"/>
            </p:cNvSpPr>
            <p:nvPr/>
          </p:nvSpPr>
          <p:spPr bwMode="auto">
            <a:xfrm>
              <a:off x="629567" y="5346349"/>
              <a:ext cx="7334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nvGrpSpPr>
            <p:cNvPr id="2" name="Groupe 1"/>
            <p:cNvGrpSpPr/>
            <p:nvPr/>
          </p:nvGrpSpPr>
          <p:grpSpPr>
            <a:xfrm>
              <a:off x="702910" y="5346349"/>
              <a:ext cx="3815311" cy="52133"/>
              <a:chOff x="702910" y="5346349"/>
              <a:chExt cx="3815311" cy="79211"/>
            </a:xfrm>
          </p:grpSpPr>
          <p:sp>
            <p:nvSpPr>
              <p:cNvPr id="23" name="Line 20">
                <a:extLst>
                  <a:ext uri="{FF2B5EF4-FFF2-40B4-BE49-F238E27FC236}">
                    <a16:creationId xmlns:a16="http://schemas.microsoft.com/office/drawing/2014/main" id="{1C41996D-1D4C-44D5-83A6-E01F086798EB}"/>
                  </a:ext>
                </a:extLst>
              </p:cNvPr>
              <p:cNvSpPr>
                <a:spLocks noChangeShapeType="1"/>
              </p:cNvSpPr>
              <p:nvPr/>
            </p:nvSpPr>
            <p:spPr bwMode="auto">
              <a:xfrm flipV="1">
                <a:off x="4518221"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1">
                <a:extLst>
                  <a:ext uri="{FF2B5EF4-FFF2-40B4-BE49-F238E27FC236}">
                    <a16:creationId xmlns:a16="http://schemas.microsoft.com/office/drawing/2014/main" id="{65574678-372B-4F10-B622-5727794A8151}"/>
                  </a:ext>
                </a:extLst>
              </p:cNvPr>
              <p:cNvSpPr>
                <a:spLocks noChangeShapeType="1"/>
              </p:cNvSpPr>
              <p:nvPr/>
            </p:nvSpPr>
            <p:spPr bwMode="auto">
              <a:xfrm flipV="1">
                <a:off x="4196979"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7">
                <a:extLst>
                  <a:ext uri="{FF2B5EF4-FFF2-40B4-BE49-F238E27FC236}">
                    <a16:creationId xmlns:a16="http://schemas.microsoft.com/office/drawing/2014/main" id="{E635128B-FA85-400D-95BF-DB137FE51B1E}"/>
                  </a:ext>
                </a:extLst>
              </p:cNvPr>
              <p:cNvSpPr>
                <a:spLocks noChangeShapeType="1"/>
              </p:cNvSpPr>
              <p:nvPr/>
            </p:nvSpPr>
            <p:spPr bwMode="auto">
              <a:xfrm flipV="1">
                <a:off x="1973214"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8">
                <a:extLst>
                  <a:ext uri="{FF2B5EF4-FFF2-40B4-BE49-F238E27FC236}">
                    <a16:creationId xmlns:a16="http://schemas.microsoft.com/office/drawing/2014/main" id="{ECEA0EFA-A148-47C1-B194-14C19929972E}"/>
                  </a:ext>
                </a:extLst>
              </p:cNvPr>
              <p:cNvSpPr>
                <a:spLocks noChangeShapeType="1"/>
              </p:cNvSpPr>
              <p:nvPr/>
            </p:nvSpPr>
            <p:spPr bwMode="auto">
              <a:xfrm flipV="1">
                <a:off x="1654904"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29">
                <a:extLst>
                  <a:ext uri="{FF2B5EF4-FFF2-40B4-BE49-F238E27FC236}">
                    <a16:creationId xmlns:a16="http://schemas.microsoft.com/office/drawing/2014/main" id="{1C549850-75FB-442F-81A0-A6CF1D73F27E}"/>
                  </a:ext>
                </a:extLst>
              </p:cNvPr>
              <p:cNvSpPr>
                <a:spLocks noChangeShapeType="1"/>
              </p:cNvSpPr>
              <p:nvPr/>
            </p:nvSpPr>
            <p:spPr bwMode="auto">
              <a:xfrm flipV="1">
                <a:off x="1338062"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30">
                <a:extLst>
                  <a:ext uri="{FF2B5EF4-FFF2-40B4-BE49-F238E27FC236}">
                    <a16:creationId xmlns:a16="http://schemas.microsoft.com/office/drawing/2014/main" id="{AC25F65B-B5CD-401C-86BC-52DFD8C8BF0B}"/>
                  </a:ext>
                </a:extLst>
              </p:cNvPr>
              <p:cNvSpPr>
                <a:spLocks noChangeShapeType="1"/>
              </p:cNvSpPr>
              <p:nvPr/>
            </p:nvSpPr>
            <p:spPr bwMode="auto">
              <a:xfrm flipV="1">
                <a:off x="1021219"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31">
                <a:extLst>
                  <a:ext uri="{FF2B5EF4-FFF2-40B4-BE49-F238E27FC236}">
                    <a16:creationId xmlns:a16="http://schemas.microsoft.com/office/drawing/2014/main" id="{795B8936-91B4-4CF8-AB7C-9242C4585BD5}"/>
                  </a:ext>
                </a:extLst>
              </p:cNvPr>
              <p:cNvSpPr>
                <a:spLocks noChangeShapeType="1"/>
              </p:cNvSpPr>
              <p:nvPr/>
            </p:nvSpPr>
            <p:spPr bwMode="auto">
              <a:xfrm flipV="1">
                <a:off x="702910"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32">
                <a:extLst>
                  <a:ext uri="{FF2B5EF4-FFF2-40B4-BE49-F238E27FC236}">
                    <a16:creationId xmlns:a16="http://schemas.microsoft.com/office/drawing/2014/main" id="{68E5884C-C8EA-40BF-BB6F-B832BA59C6B6}"/>
                  </a:ext>
                </a:extLst>
              </p:cNvPr>
              <p:cNvSpPr>
                <a:spLocks noChangeShapeType="1"/>
              </p:cNvSpPr>
              <p:nvPr/>
            </p:nvSpPr>
            <p:spPr bwMode="auto">
              <a:xfrm flipV="1">
                <a:off x="3880136"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33">
                <a:extLst>
                  <a:ext uri="{FF2B5EF4-FFF2-40B4-BE49-F238E27FC236}">
                    <a16:creationId xmlns:a16="http://schemas.microsoft.com/office/drawing/2014/main" id="{C3F99486-352F-4D0E-8857-0E2B0E5E6BFA}"/>
                  </a:ext>
                </a:extLst>
              </p:cNvPr>
              <p:cNvSpPr>
                <a:spLocks noChangeShapeType="1"/>
              </p:cNvSpPr>
              <p:nvPr/>
            </p:nvSpPr>
            <p:spPr bwMode="auto">
              <a:xfrm flipV="1">
                <a:off x="3561826"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34">
                <a:extLst>
                  <a:ext uri="{FF2B5EF4-FFF2-40B4-BE49-F238E27FC236}">
                    <a16:creationId xmlns:a16="http://schemas.microsoft.com/office/drawing/2014/main" id="{B2297E1E-FDFD-443B-B7CA-6B53EBFE352F}"/>
                  </a:ext>
                </a:extLst>
              </p:cNvPr>
              <p:cNvSpPr>
                <a:spLocks noChangeShapeType="1"/>
              </p:cNvSpPr>
              <p:nvPr/>
            </p:nvSpPr>
            <p:spPr bwMode="auto">
              <a:xfrm flipV="1">
                <a:off x="3244984"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35">
                <a:extLst>
                  <a:ext uri="{FF2B5EF4-FFF2-40B4-BE49-F238E27FC236}">
                    <a16:creationId xmlns:a16="http://schemas.microsoft.com/office/drawing/2014/main" id="{5A179890-9B1A-4783-AA7F-1BA2717F18FF}"/>
                  </a:ext>
                </a:extLst>
              </p:cNvPr>
              <p:cNvSpPr>
                <a:spLocks noChangeShapeType="1"/>
              </p:cNvSpPr>
              <p:nvPr/>
            </p:nvSpPr>
            <p:spPr bwMode="auto">
              <a:xfrm flipV="1">
                <a:off x="2926675"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36">
                <a:extLst>
                  <a:ext uri="{FF2B5EF4-FFF2-40B4-BE49-F238E27FC236}">
                    <a16:creationId xmlns:a16="http://schemas.microsoft.com/office/drawing/2014/main" id="{7F7A6914-323A-4A7B-B279-37BA4F5BE86C}"/>
                  </a:ext>
                </a:extLst>
              </p:cNvPr>
              <p:cNvSpPr>
                <a:spLocks noChangeShapeType="1"/>
              </p:cNvSpPr>
              <p:nvPr/>
            </p:nvSpPr>
            <p:spPr bwMode="auto">
              <a:xfrm flipV="1">
                <a:off x="2609832"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37">
                <a:extLst>
                  <a:ext uri="{FF2B5EF4-FFF2-40B4-BE49-F238E27FC236}">
                    <a16:creationId xmlns:a16="http://schemas.microsoft.com/office/drawing/2014/main" id="{45BC46A8-A3F0-4E1D-B556-6A100E899172}"/>
                  </a:ext>
                </a:extLst>
              </p:cNvPr>
              <p:cNvSpPr>
                <a:spLocks noChangeShapeType="1"/>
              </p:cNvSpPr>
              <p:nvPr/>
            </p:nvSpPr>
            <p:spPr bwMode="auto">
              <a:xfrm flipV="1">
                <a:off x="2290056" y="5346349"/>
                <a:ext cx="0" cy="79211"/>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50" name="Freeform 47">
              <a:extLst>
                <a:ext uri="{FF2B5EF4-FFF2-40B4-BE49-F238E27FC236}">
                  <a16:creationId xmlns:a16="http://schemas.microsoft.com/office/drawing/2014/main" id="{12E0913B-0DBA-4E31-94E7-46ACE39AA512}"/>
                </a:ext>
              </a:extLst>
            </p:cNvPr>
            <p:cNvSpPr>
              <a:spLocks/>
            </p:cNvSpPr>
            <p:nvPr/>
          </p:nvSpPr>
          <p:spPr bwMode="auto">
            <a:xfrm>
              <a:off x="702910" y="4476500"/>
              <a:ext cx="3821179" cy="777438"/>
            </a:xfrm>
            <a:custGeom>
              <a:avLst/>
              <a:gdLst>
                <a:gd name="T0" fmla="*/ 2503 w 2503"/>
                <a:gd name="T1" fmla="*/ 439 h 509"/>
                <a:gd name="T2" fmla="*/ 834 w 2503"/>
                <a:gd name="T3" fmla="*/ 181 h 509"/>
                <a:gd name="T4" fmla="*/ 525 w 2503"/>
                <a:gd name="T5" fmla="*/ 104 h 509"/>
                <a:gd name="T6" fmla="*/ 360 w 2503"/>
                <a:gd name="T7" fmla="*/ 30 h 509"/>
                <a:gd name="T8" fmla="*/ 286 w 2503"/>
                <a:gd name="T9" fmla="*/ 82 h 509"/>
                <a:gd name="T10" fmla="*/ 212 w 2503"/>
                <a:gd name="T11" fmla="*/ 321 h 509"/>
                <a:gd name="T12" fmla="*/ 0 w 2503"/>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2503" h="509">
                  <a:moveTo>
                    <a:pt x="2503" y="439"/>
                  </a:moveTo>
                  <a:cubicBezTo>
                    <a:pt x="834" y="181"/>
                    <a:pt x="834" y="181"/>
                    <a:pt x="834" y="181"/>
                  </a:cubicBezTo>
                  <a:cubicBezTo>
                    <a:pt x="525" y="104"/>
                    <a:pt x="525" y="104"/>
                    <a:pt x="525" y="104"/>
                  </a:cubicBezTo>
                  <a:cubicBezTo>
                    <a:pt x="456" y="86"/>
                    <a:pt x="400" y="61"/>
                    <a:pt x="360" y="30"/>
                  </a:cubicBezTo>
                  <a:cubicBezTo>
                    <a:pt x="337" y="0"/>
                    <a:pt x="313" y="17"/>
                    <a:pt x="286" y="82"/>
                  </a:cubicBezTo>
                  <a:cubicBezTo>
                    <a:pt x="212" y="321"/>
                    <a:pt x="212" y="321"/>
                    <a:pt x="212" y="321"/>
                  </a:cubicBezTo>
                  <a:cubicBezTo>
                    <a:pt x="152" y="421"/>
                    <a:pt x="81" y="484"/>
                    <a:pt x="0" y="509"/>
                  </a:cubicBezTo>
                </a:path>
              </a:pathLst>
            </a:custGeom>
            <a:noFill/>
            <a:ln w="1905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Freeform 48">
              <a:extLst>
                <a:ext uri="{FF2B5EF4-FFF2-40B4-BE49-F238E27FC236}">
                  <a16:creationId xmlns:a16="http://schemas.microsoft.com/office/drawing/2014/main" id="{011F7EFF-144B-47CC-A2DE-3372B77E4E3A}"/>
                </a:ext>
              </a:extLst>
            </p:cNvPr>
            <p:cNvSpPr>
              <a:spLocks/>
            </p:cNvSpPr>
            <p:nvPr/>
          </p:nvSpPr>
          <p:spPr bwMode="auto">
            <a:xfrm>
              <a:off x="702910" y="4718532"/>
              <a:ext cx="3824113" cy="627817"/>
            </a:xfrm>
            <a:custGeom>
              <a:avLst/>
              <a:gdLst>
                <a:gd name="T0" fmla="*/ 2505 w 2505"/>
                <a:gd name="T1" fmla="*/ 279 h 411"/>
                <a:gd name="T2" fmla="*/ 834 w 2505"/>
                <a:gd name="T3" fmla="*/ 93 h 411"/>
                <a:gd name="T4" fmla="*/ 416 w 2505"/>
                <a:gd name="T5" fmla="*/ 6 h 411"/>
                <a:gd name="T6" fmla="*/ 212 w 2505"/>
                <a:gd name="T7" fmla="*/ 6 h 411"/>
                <a:gd name="T8" fmla="*/ 82 w 2505"/>
                <a:gd name="T9" fmla="*/ 121 h 411"/>
                <a:gd name="T10" fmla="*/ 0 w 2505"/>
                <a:gd name="T11" fmla="*/ 411 h 411"/>
              </a:gdLst>
              <a:ahLst/>
              <a:cxnLst>
                <a:cxn ang="0">
                  <a:pos x="T0" y="T1"/>
                </a:cxn>
                <a:cxn ang="0">
                  <a:pos x="T2" y="T3"/>
                </a:cxn>
                <a:cxn ang="0">
                  <a:pos x="T4" y="T5"/>
                </a:cxn>
                <a:cxn ang="0">
                  <a:pos x="T6" y="T7"/>
                </a:cxn>
                <a:cxn ang="0">
                  <a:pos x="T8" y="T9"/>
                </a:cxn>
                <a:cxn ang="0">
                  <a:pos x="T10" y="T11"/>
                </a:cxn>
              </a:cxnLst>
              <a:rect l="0" t="0" r="r" b="b"/>
              <a:pathLst>
                <a:path w="2505" h="411">
                  <a:moveTo>
                    <a:pt x="2505" y="279"/>
                  </a:moveTo>
                  <a:cubicBezTo>
                    <a:pt x="834" y="93"/>
                    <a:pt x="834" y="93"/>
                    <a:pt x="834" y="93"/>
                  </a:cubicBezTo>
                  <a:cubicBezTo>
                    <a:pt x="416" y="6"/>
                    <a:pt x="416" y="6"/>
                    <a:pt x="416" y="6"/>
                  </a:cubicBezTo>
                  <a:cubicBezTo>
                    <a:pt x="350" y="21"/>
                    <a:pt x="282" y="21"/>
                    <a:pt x="212" y="6"/>
                  </a:cubicBezTo>
                  <a:cubicBezTo>
                    <a:pt x="119" y="0"/>
                    <a:pt x="76" y="38"/>
                    <a:pt x="82" y="121"/>
                  </a:cubicBezTo>
                  <a:cubicBezTo>
                    <a:pt x="76" y="220"/>
                    <a:pt x="48" y="317"/>
                    <a:pt x="0" y="411"/>
                  </a:cubicBezTo>
                </a:path>
              </a:pathLst>
            </a:custGeom>
            <a:noFill/>
            <a:ln w="1905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Freeform 49">
              <a:extLst>
                <a:ext uri="{FF2B5EF4-FFF2-40B4-BE49-F238E27FC236}">
                  <a16:creationId xmlns:a16="http://schemas.microsoft.com/office/drawing/2014/main" id="{B1BA4312-E0A3-497E-ACFA-BE5387F22FA4}"/>
                </a:ext>
              </a:extLst>
            </p:cNvPr>
            <p:cNvSpPr>
              <a:spLocks/>
            </p:cNvSpPr>
            <p:nvPr/>
          </p:nvSpPr>
          <p:spPr bwMode="auto">
            <a:xfrm>
              <a:off x="702910" y="3944028"/>
              <a:ext cx="3818246" cy="1117750"/>
            </a:xfrm>
            <a:custGeom>
              <a:avLst/>
              <a:gdLst>
                <a:gd name="T0" fmla="*/ 2501 w 2501"/>
                <a:gd name="T1" fmla="*/ 646 h 732"/>
                <a:gd name="T2" fmla="*/ 836 w 2501"/>
                <a:gd name="T3" fmla="*/ 201 h 732"/>
                <a:gd name="T4" fmla="*/ 654 w 2501"/>
                <a:gd name="T5" fmla="*/ 59 h 732"/>
                <a:gd name="T6" fmla="*/ 498 w 2501"/>
                <a:gd name="T7" fmla="*/ 3 h 732"/>
                <a:gd name="T8" fmla="*/ 336 w 2501"/>
                <a:gd name="T9" fmla="*/ 155 h 732"/>
                <a:gd name="T10" fmla="*/ 276 w 2501"/>
                <a:gd name="T11" fmla="*/ 221 h 732"/>
                <a:gd name="T12" fmla="*/ 196 w 2501"/>
                <a:gd name="T13" fmla="*/ 275 h 732"/>
                <a:gd name="T14" fmla="*/ 130 w 2501"/>
                <a:gd name="T15" fmla="*/ 447 h 732"/>
                <a:gd name="T16" fmla="*/ 54 w 2501"/>
                <a:gd name="T17" fmla="*/ 732 h 732"/>
                <a:gd name="T18" fmla="*/ 0 w 2501"/>
                <a:gd name="T19" fmla="*/ 71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1" h="732">
                  <a:moveTo>
                    <a:pt x="2501" y="646"/>
                  </a:moveTo>
                  <a:cubicBezTo>
                    <a:pt x="836" y="201"/>
                    <a:pt x="836" y="201"/>
                    <a:pt x="836" y="201"/>
                  </a:cubicBezTo>
                  <a:cubicBezTo>
                    <a:pt x="771" y="172"/>
                    <a:pt x="710" y="124"/>
                    <a:pt x="654" y="59"/>
                  </a:cubicBezTo>
                  <a:cubicBezTo>
                    <a:pt x="620" y="19"/>
                    <a:pt x="568" y="0"/>
                    <a:pt x="498" y="3"/>
                  </a:cubicBezTo>
                  <a:cubicBezTo>
                    <a:pt x="412" y="3"/>
                    <a:pt x="358" y="53"/>
                    <a:pt x="336" y="155"/>
                  </a:cubicBezTo>
                  <a:cubicBezTo>
                    <a:pt x="321" y="194"/>
                    <a:pt x="301" y="216"/>
                    <a:pt x="276" y="221"/>
                  </a:cubicBezTo>
                  <a:cubicBezTo>
                    <a:pt x="240" y="222"/>
                    <a:pt x="213" y="240"/>
                    <a:pt x="196" y="275"/>
                  </a:cubicBezTo>
                  <a:cubicBezTo>
                    <a:pt x="130" y="447"/>
                    <a:pt x="130" y="447"/>
                    <a:pt x="130" y="447"/>
                  </a:cubicBezTo>
                  <a:cubicBezTo>
                    <a:pt x="54" y="732"/>
                    <a:pt x="54" y="732"/>
                    <a:pt x="54" y="732"/>
                  </a:cubicBezTo>
                  <a:cubicBezTo>
                    <a:pt x="0" y="710"/>
                    <a:pt x="0" y="710"/>
                    <a:pt x="0" y="710"/>
                  </a:cubicBezTo>
                </a:path>
              </a:pathLst>
            </a:custGeom>
            <a:noFill/>
            <a:ln w="1905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Freeform 50">
              <a:extLst>
                <a:ext uri="{FF2B5EF4-FFF2-40B4-BE49-F238E27FC236}">
                  <a16:creationId xmlns:a16="http://schemas.microsoft.com/office/drawing/2014/main" id="{4D3E40DE-6D74-4CB6-B84A-0E1E8BDAB85F}"/>
                </a:ext>
              </a:extLst>
            </p:cNvPr>
            <p:cNvSpPr>
              <a:spLocks/>
            </p:cNvSpPr>
            <p:nvPr/>
          </p:nvSpPr>
          <p:spPr bwMode="auto">
            <a:xfrm>
              <a:off x="702910" y="3647722"/>
              <a:ext cx="3818246" cy="1000401"/>
            </a:xfrm>
            <a:custGeom>
              <a:avLst/>
              <a:gdLst>
                <a:gd name="T0" fmla="*/ 2501 w 2501"/>
                <a:gd name="T1" fmla="*/ 655 h 655"/>
                <a:gd name="T2" fmla="*/ 937 w 2501"/>
                <a:gd name="T3" fmla="*/ 215 h 655"/>
                <a:gd name="T4" fmla="*/ 710 w 2501"/>
                <a:gd name="T5" fmla="*/ 185 h 655"/>
                <a:gd name="T6" fmla="*/ 462 w 2501"/>
                <a:gd name="T7" fmla="*/ 61 h 655"/>
                <a:gd name="T8" fmla="*/ 374 w 2501"/>
                <a:gd name="T9" fmla="*/ 13 h 655"/>
                <a:gd name="T10" fmla="*/ 264 w 2501"/>
                <a:gd name="T11" fmla="*/ 13 h 655"/>
                <a:gd name="T12" fmla="*/ 102 w 2501"/>
                <a:gd name="T13" fmla="*/ 155 h 655"/>
                <a:gd name="T14" fmla="*/ 62 w 2501"/>
                <a:gd name="T15" fmla="*/ 499 h 655"/>
                <a:gd name="T16" fmla="*/ 0 w 2501"/>
                <a:gd name="T17" fmla="*/ 60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1" h="655">
                  <a:moveTo>
                    <a:pt x="2501" y="655"/>
                  </a:moveTo>
                  <a:cubicBezTo>
                    <a:pt x="937" y="215"/>
                    <a:pt x="937" y="215"/>
                    <a:pt x="937" y="215"/>
                  </a:cubicBezTo>
                  <a:cubicBezTo>
                    <a:pt x="850" y="183"/>
                    <a:pt x="774" y="173"/>
                    <a:pt x="710" y="185"/>
                  </a:cubicBezTo>
                  <a:cubicBezTo>
                    <a:pt x="652" y="214"/>
                    <a:pt x="569" y="173"/>
                    <a:pt x="462" y="61"/>
                  </a:cubicBezTo>
                  <a:cubicBezTo>
                    <a:pt x="430" y="16"/>
                    <a:pt x="401" y="0"/>
                    <a:pt x="374" y="13"/>
                  </a:cubicBezTo>
                  <a:cubicBezTo>
                    <a:pt x="334" y="31"/>
                    <a:pt x="298" y="31"/>
                    <a:pt x="264" y="13"/>
                  </a:cubicBezTo>
                  <a:cubicBezTo>
                    <a:pt x="188" y="9"/>
                    <a:pt x="134" y="56"/>
                    <a:pt x="102" y="155"/>
                  </a:cubicBezTo>
                  <a:cubicBezTo>
                    <a:pt x="62" y="499"/>
                    <a:pt x="62" y="499"/>
                    <a:pt x="62" y="499"/>
                  </a:cubicBezTo>
                  <a:cubicBezTo>
                    <a:pt x="65" y="569"/>
                    <a:pt x="44" y="606"/>
                    <a:pt x="0" y="609"/>
                  </a:cubicBezTo>
                </a:path>
              </a:pathLst>
            </a:custGeom>
            <a:noFill/>
            <a:ln w="1905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Freeform 51">
              <a:extLst>
                <a:ext uri="{FF2B5EF4-FFF2-40B4-BE49-F238E27FC236}">
                  <a16:creationId xmlns:a16="http://schemas.microsoft.com/office/drawing/2014/main" id="{06B8EFB5-3972-4582-A510-5DBFD740C295}"/>
                </a:ext>
              </a:extLst>
            </p:cNvPr>
            <p:cNvSpPr>
              <a:spLocks/>
            </p:cNvSpPr>
            <p:nvPr/>
          </p:nvSpPr>
          <p:spPr bwMode="auto">
            <a:xfrm>
              <a:off x="702910" y="3883887"/>
              <a:ext cx="3827047" cy="1101615"/>
            </a:xfrm>
            <a:custGeom>
              <a:avLst/>
              <a:gdLst>
                <a:gd name="T0" fmla="*/ 2507 w 2507"/>
                <a:gd name="T1" fmla="*/ 721 h 721"/>
                <a:gd name="T2" fmla="*/ 834 w 2507"/>
                <a:gd name="T3" fmla="*/ 288 h 721"/>
                <a:gd name="T4" fmla="*/ 480 w 2507"/>
                <a:gd name="T5" fmla="*/ 140 h 721"/>
                <a:gd name="T6" fmla="*/ 356 w 2507"/>
                <a:gd name="T7" fmla="*/ 42 h 721"/>
                <a:gd name="T8" fmla="*/ 204 w 2507"/>
                <a:gd name="T9" fmla="*/ 222 h 721"/>
                <a:gd name="T10" fmla="*/ 110 w 2507"/>
                <a:gd name="T11" fmla="*/ 659 h 721"/>
                <a:gd name="T12" fmla="*/ 0 w 2507"/>
                <a:gd name="T13" fmla="*/ 659 h 721"/>
              </a:gdLst>
              <a:ahLst/>
              <a:cxnLst>
                <a:cxn ang="0">
                  <a:pos x="T0" y="T1"/>
                </a:cxn>
                <a:cxn ang="0">
                  <a:pos x="T2" y="T3"/>
                </a:cxn>
                <a:cxn ang="0">
                  <a:pos x="T4" y="T5"/>
                </a:cxn>
                <a:cxn ang="0">
                  <a:pos x="T6" y="T7"/>
                </a:cxn>
                <a:cxn ang="0">
                  <a:pos x="T8" y="T9"/>
                </a:cxn>
                <a:cxn ang="0">
                  <a:pos x="T10" y="T11"/>
                </a:cxn>
                <a:cxn ang="0">
                  <a:pos x="T12" y="T13"/>
                </a:cxn>
              </a:cxnLst>
              <a:rect l="0" t="0" r="r" b="b"/>
              <a:pathLst>
                <a:path w="2507" h="721">
                  <a:moveTo>
                    <a:pt x="2507" y="721"/>
                  </a:moveTo>
                  <a:cubicBezTo>
                    <a:pt x="834" y="288"/>
                    <a:pt x="834" y="288"/>
                    <a:pt x="834" y="288"/>
                  </a:cubicBezTo>
                  <a:cubicBezTo>
                    <a:pt x="695" y="265"/>
                    <a:pt x="577" y="215"/>
                    <a:pt x="480" y="140"/>
                  </a:cubicBezTo>
                  <a:cubicBezTo>
                    <a:pt x="438" y="118"/>
                    <a:pt x="397" y="86"/>
                    <a:pt x="356" y="42"/>
                  </a:cubicBezTo>
                  <a:cubicBezTo>
                    <a:pt x="310" y="0"/>
                    <a:pt x="259" y="59"/>
                    <a:pt x="204" y="222"/>
                  </a:cubicBezTo>
                  <a:cubicBezTo>
                    <a:pt x="110" y="659"/>
                    <a:pt x="110" y="659"/>
                    <a:pt x="110" y="659"/>
                  </a:cubicBezTo>
                  <a:cubicBezTo>
                    <a:pt x="106" y="692"/>
                    <a:pt x="69" y="692"/>
                    <a:pt x="0" y="659"/>
                  </a:cubicBezTo>
                </a:path>
              </a:pathLst>
            </a:custGeom>
            <a:noFill/>
            <a:ln w="1905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Freeform 52">
              <a:extLst>
                <a:ext uri="{FF2B5EF4-FFF2-40B4-BE49-F238E27FC236}">
                  <a16:creationId xmlns:a16="http://schemas.microsoft.com/office/drawing/2014/main" id="{8EAD12BA-BBCF-4221-8413-92DB4E34867F}"/>
                </a:ext>
              </a:extLst>
            </p:cNvPr>
            <p:cNvSpPr>
              <a:spLocks/>
            </p:cNvSpPr>
            <p:nvPr/>
          </p:nvSpPr>
          <p:spPr bwMode="auto">
            <a:xfrm>
              <a:off x="702910" y="3946962"/>
              <a:ext cx="3824113" cy="1196960"/>
            </a:xfrm>
            <a:custGeom>
              <a:avLst/>
              <a:gdLst>
                <a:gd name="T0" fmla="*/ 2505 w 2505"/>
                <a:gd name="T1" fmla="*/ 784 h 784"/>
                <a:gd name="T2" fmla="*/ 1005 w 2505"/>
                <a:gd name="T3" fmla="*/ 413 h 784"/>
                <a:gd name="T4" fmla="*/ 542 w 2505"/>
                <a:gd name="T5" fmla="*/ 211 h 784"/>
                <a:gd name="T6" fmla="*/ 210 w 2505"/>
                <a:gd name="T7" fmla="*/ 13 h 784"/>
                <a:gd name="T8" fmla="*/ 48 w 2505"/>
                <a:gd name="T9" fmla="*/ 149 h 784"/>
                <a:gd name="T10" fmla="*/ 0 w 2505"/>
                <a:gd name="T11" fmla="*/ 618 h 784"/>
              </a:gdLst>
              <a:ahLst/>
              <a:cxnLst>
                <a:cxn ang="0">
                  <a:pos x="T0" y="T1"/>
                </a:cxn>
                <a:cxn ang="0">
                  <a:pos x="T2" y="T3"/>
                </a:cxn>
                <a:cxn ang="0">
                  <a:pos x="T4" y="T5"/>
                </a:cxn>
                <a:cxn ang="0">
                  <a:pos x="T6" y="T7"/>
                </a:cxn>
                <a:cxn ang="0">
                  <a:pos x="T8" y="T9"/>
                </a:cxn>
                <a:cxn ang="0">
                  <a:pos x="T10" y="T11"/>
                </a:cxn>
              </a:cxnLst>
              <a:rect l="0" t="0" r="r" b="b"/>
              <a:pathLst>
                <a:path w="2505" h="784">
                  <a:moveTo>
                    <a:pt x="2505" y="784"/>
                  </a:moveTo>
                  <a:cubicBezTo>
                    <a:pt x="1005" y="413"/>
                    <a:pt x="1005" y="413"/>
                    <a:pt x="1005" y="413"/>
                  </a:cubicBezTo>
                  <a:cubicBezTo>
                    <a:pt x="830" y="379"/>
                    <a:pt x="675" y="312"/>
                    <a:pt x="542" y="211"/>
                  </a:cubicBezTo>
                  <a:cubicBezTo>
                    <a:pt x="395" y="98"/>
                    <a:pt x="285" y="32"/>
                    <a:pt x="210" y="13"/>
                  </a:cubicBezTo>
                  <a:cubicBezTo>
                    <a:pt x="119" y="0"/>
                    <a:pt x="65" y="46"/>
                    <a:pt x="48" y="149"/>
                  </a:cubicBezTo>
                  <a:cubicBezTo>
                    <a:pt x="0" y="618"/>
                    <a:pt x="0" y="618"/>
                    <a:pt x="0" y="618"/>
                  </a:cubicBezTo>
                </a:path>
              </a:pathLst>
            </a:custGeom>
            <a:noFill/>
            <a:ln w="1905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Freeform 53">
              <a:extLst>
                <a:ext uri="{FF2B5EF4-FFF2-40B4-BE49-F238E27FC236}">
                  <a16:creationId xmlns:a16="http://schemas.microsoft.com/office/drawing/2014/main" id="{5CAA5D97-67A2-49C6-8F29-C9BA314C57F9}"/>
                </a:ext>
              </a:extLst>
            </p:cNvPr>
            <p:cNvSpPr>
              <a:spLocks/>
            </p:cNvSpPr>
            <p:nvPr/>
          </p:nvSpPr>
          <p:spPr bwMode="auto">
            <a:xfrm>
              <a:off x="702910" y="3518638"/>
              <a:ext cx="3832914" cy="1370050"/>
            </a:xfrm>
            <a:custGeom>
              <a:avLst/>
              <a:gdLst>
                <a:gd name="T0" fmla="*/ 2511 w 2511"/>
                <a:gd name="T1" fmla="*/ 864 h 897"/>
                <a:gd name="T2" fmla="*/ 850 w 2511"/>
                <a:gd name="T3" fmla="*/ 375 h 897"/>
                <a:gd name="T4" fmla="*/ 674 w 2511"/>
                <a:gd name="T5" fmla="*/ 229 h 897"/>
                <a:gd name="T6" fmla="*/ 484 w 2511"/>
                <a:gd name="T7" fmla="*/ 165 h 897"/>
                <a:gd name="T8" fmla="*/ 352 w 2511"/>
                <a:gd name="T9" fmla="*/ 63 h 897"/>
                <a:gd name="T10" fmla="*/ 208 w 2511"/>
                <a:gd name="T11" fmla="*/ 157 h 897"/>
                <a:gd name="T12" fmla="*/ 184 w 2511"/>
                <a:gd name="T13" fmla="*/ 309 h 897"/>
                <a:gd name="T14" fmla="*/ 118 w 2511"/>
                <a:gd name="T15" fmla="*/ 838 h 897"/>
                <a:gd name="T16" fmla="*/ 0 w 2511"/>
                <a:gd name="T17" fmla="*/ 83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1" h="897">
                  <a:moveTo>
                    <a:pt x="2511" y="864"/>
                  </a:moveTo>
                  <a:cubicBezTo>
                    <a:pt x="850" y="375"/>
                    <a:pt x="850" y="375"/>
                    <a:pt x="850" y="375"/>
                  </a:cubicBezTo>
                  <a:cubicBezTo>
                    <a:pt x="785" y="344"/>
                    <a:pt x="726" y="295"/>
                    <a:pt x="674" y="229"/>
                  </a:cubicBezTo>
                  <a:cubicBezTo>
                    <a:pt x="645" y="178"/>
                    <a:pt x="582" y="157"/>
                    <a:pt x="484" y="165"/>
                  </a:cubicBezTo>
                  <a:cubicBezTo>
                    <a:pt x="438" y="173"/>
                    <a:pt x="394" y="139"/>
                    <a:pt x="352" y="63"/>
                  </a:cubicBezTo>
                  <a:cubicBezTo>
                    <a:pt x="284" y="0"/>
                    <a:pt x="236" y="32"/>
                    <a:pt x="208" y="157"/>
                  </a:cubicBezTo>
                  <a:cubicBezTo>
                    <a:pt x="184" y="309"/>
                    <a:pt x="184" y="309"/>
                    <a:pt x="184" y="309"/>
                  </a:cubicBezTo>
                  <a:cubicBezTo>
                    <a:pt x="118" y="838"/>
                    <a:pt x="118" y="838"/>
                    <a:pt x="118" y="838"/>
                  </a:cubicBezTo>
                  <a:cubicBezTo>
                    <a:pt x="78" y="897"/>
                    <a:pt x="39" y="897"/>
                    <a:pt x="0" y="838"/>
                  </a:cubicBezTo>
                </a:path>
              </a:pathLst>
            </a:custGeom>
            <a:noFill/>
            <a:ln w="19050"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Freeform 54">
              <a:extLst>
                <a:ext uri="{FF2B5EF4-FFF2-40B4-BE49-F238E27FC236}">
                  <a16:creationId xmlns:a16="http://schemas.microsoft.com/office/drawing/2014/main" id="{E3B91CC7-1F4B-467C-9510-02F0B9FF320B}"/>
                </a:ext>
              </a:extLst>
            </p:cNvPr>
            <p:cNvSpPr>
              <a:spLocks/>
            </p:cNvSpPr>
            <p:nvPr/>
          </p:nvSpPr>
          <p:spPr bwMode="auto">
            <a:xfrm>
              <a:off x="702910" y="3581713"/>
              <a:ext cx="965196" cy="1764637"/>
            </a:xfrm>
            <a:custGeom>
              <a:avLst/>
              <a:gdLst>
                <a:gd name="T0" fmla="*/ 632 w 632"/>
                <a:gd name="T1" fmla="*/ 496 h 1155"/>
                <a:gd name="T2" fmla="*/ 476 w 632"/>
                <a:gd name="T3" fmla="*/ 458 h 1155"/>
                <a:gd name="T4" fmla="*/ 324 w 632"/>
                <a:gd name="T5" fmla="*/ 320 h 1155"/>
                <a:gd name="T6" fmla="*/ 232 w 632"/>
                <a:gd name="T7" fmla="*/ 236 h 1155"/>
                <a:gd name="T8" fmla="*/ 202 w 632"/>
                <a:gd name="T9" fmla="*/ 182 h 1155"/>
                <a:gd name="T10" fmla="*/ 144 w 632"/>
                <a:gd name="T11" fmla="*/ 64 h 1155"/>
                <a:gd name="T12" fmla="*/ 62 w 632"/>
                <a:gd name="T13" fmla="*/ 224 h 1155"/>
                <a:gd name="T14" fmla="*/ 0 w 632"/>
                <a:gd name="T15" fmla="*/ 1155 h 1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2" h="1155">
                  <a:moveTo>
                    <a:pt x="632" y="496"/>
                  </a:moveTo>
                  <a:cubicBezTo>
                    <a:pt x="476" y="458"/>
                    <a:pt x="476" y="458"/>
                    <a:pt x="476" y="458"/>
                  </a:cubicBezTo>
                  <a:cubicBezTo>
                    <a:pt x="416" y="445"/>
                    <a:pt x="366" y="399"/>
                    <a:pt x="324" y="320"/>
                  </a:cubicBezTo>
                  <a:cubicBezTo>
                    <a:pt x="232" y="236"/>
                    <a:pt x="232" y="236"/>
                    <a:pt x="232" y="236"/>
                  </a:cubicBezTo>
                  <a:cubicBezTo>
                    <a:pt x="202" y="182"/>
                    <a:pt x="202" y="182"/>
                    <a:pt x="202" y="182"/>
                  </a:cubicBezTo>
                  <a:cubicBezTo>
                    <a:pt x="144" y="64"/>
                    <a:pt x="144" y="64"/>
                    <a:pt x="144" y="64"/>
                  </a:cubicBezTo>
                  <a:cubicBezTo>
                    <a:pt x="110" y="0"/>
                    <a:pt x="83" y="53"/>
                    <a:pt x="62" y="224"/>
                  </a:cubicBezTo>
                  <a:cubicBezTo>
                    <a:pt x="0" y="1155"/>
                    <a:pt x="0" y="1155"/>
                    <a:pt x="0" y="1155"/>
                  </a:cubicBezTo>
                </a:path>
              </a:pathLst>
            </a:custGeom>
            <a:noFill/>
            <a:ln w="19050"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55">
              <a:extLst>
                <a:ext uri="{FF2B5EF4-FFF2-40B4-BE49-F238E27FC236}">
                  <a16:creationId xmlns:a16="http://schemas.microsoft.com/office/drawing/2014/main" id="{8B9B2902-1DCD-455B-AA64-4BE5A93C21CE}"/>
                </a:ext>
              </a:extLst>
            </p:cNvPr>
            <p:cNvSpPr>
              <a:spLocks/>
            </p:cNvSpPr>
            <p:nvPr/>
          </p:nvSpPr>
          <p:spPr bwMode="auto">
            <a:xfrm>
              <a:off x="752784" y="5196729"/>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2"/>
                    <a:pt x="33" y="8"/>
                    <a:pt x="29" y="5"/>
                  </a:cubicBezTo>
                  <a:cubicBezTo>
                    <a:pt x="26" y="2"/>
                    <a:pt x="22" y="0"/>
                    <a:pt x="17" y="0"/>
                  </a:cubicBezTo>
                  <a:cubicBezTo>
                    <a:pt x="13" y="0"/>
                    <a:pt x="9" y="2"/>
                    <a:pt x="5" y="5"/>
                  </a:cubicBezTo>
                  <a:cubicBezTo>
                    <a:pt x="2" y="8"/>
                    <a:pt x="0" y="12"/>
                    <a:pt x="0" y="17"/>
                  </a:cubicBezTo>
                  <a:cubicBezTo>
                    <a:pt x="0" y="22"/>
                    <a:pt x="2" y="26"/>
                    <a:pt x="5" y="29"/>
                  </a:cubicBezTo>
                  <a:cubicBezTo>
                    <a:pt x="9" y="32"/>
                    <a:pt x="13"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 name="Freeform 56">
              <a:extLst>
                <a:ext uri="{FF2B5EF4-FFF2-40B4-BE49-F238E27FC236}">
                  <a16:creationId xmlns:a16="http://schemas.microsoft.com/office/drawing/2014/main" id="{FF7AEB7F-E841-40E1-B054-1CE2E515E9D3}"/>
                </a:ext>
              </a:extLst>
            </p:cNvPr>
            <p:cNvSpPr>
              <a:spLocks/>
            </p:cNvSpPr>
            <p:nvPr/>
          </p:nvSpPr>
          <p:spPr bwMode="auto">
            <a:xfrm>
              <a:off x="834928" y="5140989"/>
              <a:ext cx="51341"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0" name="Freeform 57">
              <a:extLst>
                <a:ext uri="{FF2B5EF4-FFF2-40B4-BE49-F238E27FC236}">
                  <a16:creationId xmlns:a16="http://schemas.microsoft.com/office/drawing/2014/main" id="{086D97B8-F1EC-4B8A-8E28-613F7EF5067F}"/>
                </a:ext>
              </a:extLst>
            </p:cNvPr>
            <p:cNvSpPr>
              <a:spLocks/>
            </p:cNvSpPr>
            <p:nvPr/>
          </p:nvSpPr>
          <p:spPr bwMode="auto">
            <a:xfrm>
              <a:off x="1000683" y="4941495"/>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1" name="Freeform 58">
              <a:extLst>
                <a:ext uri="{FF2B5EF4-FFF2-40B4-BE49-F238E27FC236}">
                  <a16:creationId xmlns:a16="http://schemas.microsoft.com/office/drawing/2014/main" id="{057E6FB6-E772-465D-8BEF-6A67EE2BAB5C}"/>
                </a:ext>
              </a:extLst>
            </p:cNvPr>
            <p:cNvSpPr>
              <a:spLocks/>
            </p:cNvSpPr>
            <p:nvPr/>
          </p:nvSpPr>
          <p:spPr bwMode="auto">
            <a:xfrm>
              <a:off x="1150303" y="4504370"/>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2"/>
                    <a:pt x="33" y="8"/>
                    <a:pt x="29" y="5"/>
                  </a:cubicBezTo>
                  <a:cubicBezTo>
                    <a:pt x="26" y="2"/>
                    <a:pt x="22" y="0"/>
                    <a:pt x="17" y="0"/>
                  </a:cubicBezTo>
                  <a:cubicBezTo>
                    <a:pt x="13" y="0"/>
                    <a:pt x="9" y="2"/>
                    <a:pt x="5" y="5"/>
                  </a:cubicBezTo>
                  <a:cubicBezTo>
                    <a:pt x="2" y="8"/>
                    <a:pt x="0" y="12"/>
                    <a:pt x="0" y="17"/>
                  </a:cubicBezTo>
                  <a:cubicBezTo>
                    <a:pt x="0" y="22"/>
                    <a:pt x="2" y="26"/>
                    <a:pt x="5" y="29"/>
                  </a:cubicBezTo>
                  <a:cubicBezTo>
                    <a:pt x="9" y="32"/>
                    <a:pt x="13"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2" name="Freeform 59">
              <a:extLst>
                <a:ext uri="{FF2B5EF4-FFF2-40B4-BE49-F238E27FC236}">
                  <a16:creationId xmlns:a16="http://schemas.microsoft.com/office/drawing/2014/main" id="{88A48A07-D45E-4E5A-890D-6CFB32267FA5}"/>
                </a:ext>
              </a:extLst>
            </p:cNvPr>
            <p:cNvSpPr>
              <a:spLocks/>
            </p:cNvSpPr>
            <p:nvPr/>
          </p:nvSpPr>
          <p:spPr bwMode="auto">
            <a:xfrm>
              <a:off x="1317525" y="4552777"/>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2"/>
                    <a:pt x="33" y="8"/>
                    <a:pt x="29" y="5"/>
                  </a:cubicBezTo>
                  <a:cubicBezTo>
                    <a:pt x="26" y="2"/>
                    <a:pt x="22" y="0"/>
                    <a:pt x="17" y="0"/>
                  </a:cubicBezTo>
                  <a:cubicBezTo>
                    <a:pt x="13" y="0"/>
                    <a:pt x="9" y="2"/>
                    <a:pt x="5" y="5"/>
                  </a:cubicBezTo>
                  <a:cubicBezTo>
                    <a:pt x="2" y="8"/>
                    <a:pt x="0" y="12"/>
                    <a:pt x="0" y="17"/>
                  </a:cubicBezTo>
                  <a:cubicBezTo>
                    <a:pt x="0" y="22"/>
                    <a:pt x="2" y="26"/>
                    <a:pt x="5" y="29"/>
                  </a:cubicBezTo>
                  <a:cubicBezTo>
                    <a:pt x="9" y="32"/>
                    <a:pt x="13"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3" name="Freeform 60">
              <a:extLst>
                <a:ext uri="{FF2B5EF4-FFF2-40B4-BE49-F238E27FC236}">
                  <a16:creationId xmlns:a16="http://schemas.microsoft.com/office/drawing/2014/main" id="{6B2D42E5-3463-415C-A4F2-953DE28F3AB8}"/>
                </a:ext>
              </a:extLst>
            </p:cNvPr>
            <p:cNvSpPr>
              <a:spLocks/>
            </p:cNvSpPr>
            <p:nvPr/>
          </p:nvSpPr>
          <p:spPr bwMode="auto">
            <a:xfrm>
              <a:off x="1635835" y="4649590"/>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4" name="Freeform 61">
              <a:extLst>
                <a:ext uri="{FF2B5EF4-FFF2-40B4-BE49-F238E27FC236}">
                  <a16:creationId xmlns:a16="http://schemas.microsoft.com/office/drawing/2014/main" id="{078B3650-B49B-49A1-9AB7-F180F13826F6}"/>
                </a:ext>
              </a:extLst>
            </p:cNvPr>
            <p:cNvSpPr>
              <a:spLocks/>
            </p:cNvSpPr>
            <p:nvPr/>
          </p:nvSpPr>
          <p:spPr bwMode="auto">
            <a:xfrm>
              <a:off x="1949744" y="4728800"/>
              <a:ext cx="52807" cy="49873"/>
            </a:xfrm>
            <a:custGeom>
              <a:avLst/>
              <a:gdLst>
                <a:gd name="T0" fmla="*/ 29 w 34"/>
                <a:gd name="T1" fmla="*/ 28 h 33"/>
                <a:gd name="T2" fmla="*/ 34 w 34"/>
                <a:gd name="T3" fmla="*/ 16 h 33"/>
                <a:gd name="T4" fmla="*/ 29 w 34"/>
                <a:gd name="T5" fmla="*/ 5 h 33"/>
                <a:gd name="T6" fmla="*/ 17 w 34"/>
                <a:gd name="T7" fmla="*/ 0 h 33"/>
                <a:gd name="T8" fmla="*/ 5 w 34"/>
                <a:gd name="T9" fmla="*/ 5 h 33"/>
                <a:gd name="T10" fmla="*/ 0 w 34"/>
                <a:gd name="T11" fmla="*/ 16 h 33"/>
                <a:gd name="T12" fmla="*/ 5 w 34"/>
                <a:gd name="T13" fmla="*/ 28 h 33"/>
                <a:gd name="T14" fmla="*/ 17 w 34"/>
                <a:gd name="T15" fmla="*/ 33 h 33"/>
                <a:gd name="T16" fmla="*/ 29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29" y="28"/>
                  </a:moveTo>
                  <a:cubicBezTo>
                    <a:pt x="32" y="25"/>
                    <a:pt x="34" y="21"/>
                    <a:pt x="34" y="16"/>
                  </a:cubicBezTo>
                  <a:cubicBezTo>
                    <a:pt x="34" y="12"/>
                    <a:pt x="32" y="8"/>
                    <a:pt x="29" y="5"/>
                  </a:cubicBezTo>
                  <a:cubicBezTo>
                    <a:pt x="25" y="1"/>
                    <a:pt x="21" y="0"/>
                    <a:pt x="17" y="0"/>
                  </a:cubicBezTo>
                  <a:cubicBezTo>
                    <a:pt x="12" y="0"/>
                    <a:pt x="8" y="1"/>
                    <a:pt x="5" y="5"/>
                  </a:cubicBezTo>
                  <a:cubicBezTo>
                    <a:pt x="1" y="8"/>
                    <a:pt x="0" y="12"/>
                    <a:pt x="0" y="16"/>
                  </a:cubicBezTo>
                  <a:cubicBezTo>
                    <a:pt x="0" y="21"/>
                    <a:pt x="1" y="25"/>
                    <a:pt x="5" y="28"/>
                  </a:cubicBezTo>
                  <a:cubicBezTo>
                    <a:pt x="8" y="32"/>
                    <a:pt x="12" y="33"/>
                    <a:pt x="17" y="33"/>
                  </a:cubicBezTo>
                  <a:cubicBezTo>
                    <a:pt x="21" y="33"/>
                    <a:pt x="25" y="32"/>
                    <a:pt x="29" y="28"/>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5" name="Freeform 62">
              <a:extLst>
                <a:ext uri="{FF2B5EF4-FFF2-40B4-BE49-F238E27FC236}">
                  <a16:creationId xmlns:a16="http://schemas.microsoft.com/office/drawing/2014/main" id="{929F5C48-39F6-40A0-9790-040CEA013738}"/>
                </a:ext>
              </a:extLst>
            </p:cNvPr>
            <p:cNvSpPr>
              <a:spLocks/>
            </p:cNvSpPr>
            <p:nvPr/>
          </p:nvSpPr>
          <p:spPr bwMode="auto">
            <a:xfrm>
              <a:off x="4497685" y="5121920"/>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6" name="Freeform 63">
              <a:extLst>
                <a:ext uri="{FF2B5EF4-FFF2-40B4-BE49-F238E27FC236}">
                  <a16:creationId xmlns:a16="http://schemas.microsoft.com/office/drawing/2014/main" id="{0EEF861C-1D03-42CD-9637-EDB9EE1AD0D9}"/>
                </a:ext>
              </a:extLst>
            </p:cNvPr>
            <p:cNvSpPr>
              <a:spLocks/>
            </p:cNvSpPr>
            <p:nvPr/>
          </p:nvSpPr>
          <p:spPr bwMode="auto">
            <a:xfrm>
              <a:off x="4503553" y="4959097"/>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7" name="Freeform 64">
              <a:extLst>
                <a:ext uri="{FF2B5EF4-FFF2-40B4-BE49-F238E27FC236}">
                  <a16:creationId xmlns:a16="http://schemas.microsoft.com/office/drawing/2014/main" id="{87958D26-8E1F-4831-9D77-C1D4B77135E5}"/>
                </a:ext>
              </a:extLst>
            </p:cNvPr>
            <p:cNvSpPr>
              <a:spLocks/>
            </p:cNvSpPr>
            <p:nvPr/>
          </p:nvSpPr>
          <p:spPr bwMode="auto">
            <a:xfrm>
              <a:off x="4494751" y="4904824"/>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8" name="Freeform 65">
              <a:extLst>
                <a:ext uri="{FF2B5EF4-FFF2-40B4-BE49-F238E27FC236}">
                  <a16:creationId xmlns:a16="http://schemas.microsoft.com/office/drawing/2014/main" id="{274C1CEA-3D85-4646-9C0D-CF4854FE40D0}"/>
                </a:ext>
              </a:extLst>
            </p:cNvPr>
            <p:cNvSpPr>
              <a:spLocks/>
            </p:cNvSpPr>
            <p:nvPr/>
          </p:nvSpPr>
          <p:spPr bwMode="auto">
            <a:xfrm>
              <a:off x="4494751" y="4621719"/>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9" name="Freeform 66">
              <a:extLst>
                <a:ext uri="{FF2B5EF4-FFF2-40B4-BE49-F238E27FC236}">
                  <a16:creationId xmlns:a16="http://schemas.microsoft.com/office/drawing/2014/main" id="{173B738E-BC61-4AED-9457-B010710ADC6F}"/>
                </a:ext>
              </a:extLst>
            </p:cNvPr>
            <p:cNvSpPr>
              <a:spLocks/>
            </p:cNvSpPr>
            <p:nvPr/>
          </p:nvSpPr>
          <p:spPr bwMode="auto">
            <a:xfrm>
              <a:off x="1948277" y="3905890"/>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6" y="2"/>
                    <a:pt x="22" y="0"/>
                    <a:pt x="17" y="0"/>
                  </a:cubicBezTo>
                  <a:cubicBezTo>
                    <a:pt x="12" y="0"/>
                    <a:pt x="8" y="2"/>
                    <a:pt x="5" y="5"/>
                  </a:cubicBezTo>
                  <a:cubicBezTo>
                    <a:pt x="2" y="9"/>
                    <a:pt x="0" y="13"/>
                    <a:pt x="0" y="17"/>
                  </a:cubicBezTo>
                  <a:cubicBezTo>
                    <a:pt x="0" y="22"/>
                    <a:pt x="2" y="26"/>
                    <a:pt x="5" y="29"/>
                  </a:cubicBezTo>
                  <a:cubicBezTo>
                    <a:pt x="8" y="33"/>
                    <a:pt x="12"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0" name="Freeform 67">
              <a:extLst>
                <a:ext uri="{FF2B5EF4-FFF2-40B4-BE49-F238E27FC236}">
                  <a16:creationId xmlns:a16="http://schemas.microsoft.com/office/drawing/2014/main" id="{3B9E9581-8067-4B53-8B18-6747A0B6FF65}"/>
                </a:ext>
              </a:extLst>
            </p:cNvPr>
            <p:cNvSpPr>
              <a:spLocks/>
            </p:cNvSpPr>
            <p:nvPr/>
          </p:nvSpPr>
          <p:spPr bwMode="auto">
            <a:xfrm>
              <a:off x="1643169" y="3908823"/>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68">
              <a:extLst>
                <a:ext uri="{FF2B5EF4-FFF2-40B4-BE49-F238E27FC236}">
                  <a16:creationId xmlns:a16="http://schemas.microsoft.com/office/drawing/2014/main" id="{F71F264A-3257-4618-A719-A4E951892251}"/>
                </a:ext>
              </a:extLst>
            </p:cNvPr>
            <p:cNvSpPr>
              <a:spLocks/>
            </p:cNvSpPr>
            <p:nvPr/>
          </p:nvSpPr>
          <p:spPr bwMode="auto">
            <a:xfrm>
              <a:off x="1316059" y="3647722"/>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6" y="1"/>
                    <a:pt x="22" y="0"/>
                    <a:pt x="17" y="0"/>
                  </a:cubicBezTo>
                  <a:cubicBezTo>
                    <a:pt x="12" y="0"/>
                    <a:pt x="8" y="1"/>
                    <a:pt x="5" y="5"/>
                  </a:cubicBezTo>
                  <a:cubicBezTo>
                    <a:pt x="2" y="8"/>
                    <a:pt x="0" y="12"/>
                    <a:pt x="0" y="17"/>
                  </a:cubicBezTo>
                  <a:cubicBezTo>
                    <a:pt x="0" y="21"/>
                    <a:pt x="2" y="25"/>
                    <a:pt x="5" y="29"/>
                  </a:cubicBezTo>
                  <a:cubicBezTo>
                    <a:pt x="8" y="32"/>
                    <a:pt x="12"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2" name="Freeform 69">
              <a:extLst>
                <a:ext uri="{FF2B5EF4-FFF2-40B4-BE49-F238E27FC236}">
                  <a16:creationId xmlns:a16="http://schemas.microsoft.com/office/drawing/2014/main" id="{A6ACCC9F-9154-4B8E-820E-09881C94491A}"/>
                </a:ext>
              </a:extLst>
            </p:cNvPr>
            <p:cNvSpPr>
              <a:spLocks/>
            </p:cNvSpPr>
            <p:nvPr/>
          </p:nvSpPr>
          <p:spPr bwMode="auto">
            <a:xfrm>
              <a:off x="1138568" y="3660924"/>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6" y="1"/>
                    <a:pt x="22" y="0"/>
                    <a:pt x="17" y="0"/>
                  </a:cubicBezTo>
                  <a:cubicBezTo>
                    <a:pt x="12" y="0"/>
                    <a:pt x="8" y="1"/>
                    <a:pt x="5" y="5"/>
                  </a:cubicBezTo>
                  <a:cubicBezTo>
                    <a:pt x="2" y="8"/>
                    <a:pt x="0" y="12"/>
                    <a:pt x="0" y="17"/>
                  </a:cubicBezTo>
                  <a:cubicBezTo>
                    <a:pt x="0" y="21"/>
                    <a:pt x="2" y="25"/>
                    <a:pt x="5" y="29"/>
                  </a:cubicBezTo>
                  <a:cubicBezTo>
                    <a:pt x="8" y="32"/>
                    <a:pt x="12"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3" name="Freeform 70">
              <a:extLst>
                <a:ext uri="{FF2B5EF4-FFF2-40B4-BE49-F238E27FC236}">
                  <a16:creationId xmlns:a16="http://schemas.microsoft.com/office/drawing/2014/main" id="{E654D12F-4613-44C4-BC2D-B979A75811E5}"/>
                </a:ext>
              </a:extLst>
            </p:cNvPr>
            <p:cNvSpPr>
              <a:spLocks/>
            </p:cNvSpPr>
            <p:nvPr/>
          </p:nvSpPr>
          <p:spPr bwMode="auto">
            <a:xfrm>
              <a:off x="999217" y="3650655"/>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4" name="Freeform 71">
              <a:extLst>
                <a:ext uri="{FF2B5EF4-FFF2-40B4-BE49-F238E27FC236}">
                  <a16:creationId xmlns:a16="http://schemas.microsoft.com/office/drawing/2014/main" id="{BCFCCEB7-53E5-48F8-B730-7CFD36B2DF34}"/>
                </a:ext>
              </a:extLst>
            </p:cNvPr>
            <p:cNvSpPr>
              <a:spLocks/>
            </p:cNvSpPr>
            <p:nvPr/>
          </p:nvSpPr>
          <p:spPr bwMode="auto">
            <a:xfrm>
              <a:off x="831994" y="3857484"/>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5" name="Freeform 72">
              <a:extLst>
                <a:ext uri="{FF2B5EF4-FFF2-40B4-BE49-F238E27FC236}">
                  <a16:creationId xmlns:a16="http://schemas.microsoft.com/office/drawing/2014/main" id="{1C2690FE-E4E3-4B42-9021-717177EBEC46}"/>
                </a:ext>
              </a:extLst>
            </p:cNvPr>
            <p:cNvSpPr>
              <a:spLocks/>
            </p:cNvSpPr>
            <p:nvPr/>
          </p:nvSpPr>
          <p:spPr bwMode="auto">
            <a:xfrm>
              <a:off x="831994" y="3976299"/>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6" name="Freeform 73">
              <a:extLst>
                <a:ext uri="{FF2B5EF4-FFF2-40B4-BE49-F238E27FC236}">
                  <a16:creationId xmlns:a16="http://schemas.microsoft.com/office/drawing/2014/main" id="{04839462-682A-41C0-AF37-80B606515A44}"/>
                </a:ext>
              </a:extLst>
            </p:cNvPr>
            <p:cNvSpPr>
              <a:spLocks/>
            </p:cNvSpPr>
            <p:nvPr/>
          </p:nvSpPr>
          <p:spPr bwMode="auto">
            <a:xfrm>
              <a:off x="997749" y="3941094"/>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74">
              <a:extLst>
                <a:ext uri="{FF2B5EF4-FFF2-40B4-BE49-F238E27FC236}">
                  <a16:creationId xmlns:a16="http://schemas.microsoft.com/office/drawing/2014/main" id="{D7B42792-1494-4041-81E2-5B5A58DC3210}"/>
                </a:ext>
              </a:extLst>
            </p:cNvPr>
            <p:cNvSpPr>
              <a:spLocks/>
            </p:cNvSpPr>
            <p:nvPr/>
          </p:nvSpPr>
          <p:spPr bwMode="auto">
            <a:xfrm>
              <a:off x="1147369" y="3908823"/>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75">
              <a:extLst>
                <a:ext uri="{FF2B5EF4-FFF2-40B4-BE49-F238E27FC236}">
                  <a16:creationId xmlns:a16="http://schemas.microsoft.com/office/drawing/2014/main" id="{9357BC3A-7EC8-4C6E-95B6-C0ECC8BE53AE}"/>
                </a:ext>
              </a:extLst>
            </p:cNvPr>
            <p:cNvSpPr>
              <a:spLocks/>
            </p:cNvSpPr>
            <p:nvPr/>
          </p:nvSpPr>
          <p:spPr bwMode="auto">
            <a:xfrm>
              <a:off x="1324860" y="3946962"/>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6" y="1"/>
                    <a:pt x="22" y="0"/>
                    <a:pt x="17" y="0"/>
                  </a:cubicBezTo>
                  <a:cubicBezTo>
                    <a:pt x="12" y="0"/>
                    <a:pt x="8" y="1"/>
                    <a:pt x="5" y="5"/>
                  </a:cubicBezTo>
                  <a:cubicBezTo>
                    <a:pt x="2" y="8"/>
                    <a:pt x="0" y="12"/>
                    <a:pt x="0" y="17"/>
                  </a:cubicBezTo>
                  <a:cubicBezTo>
                    <a:pt x="0" y="21"/>
                    <a:pt x="2" y="25"/>
                    <a:pt x="5" y="29"/>
                  </a:cubicBezTo>
                  <a:cubicBezTo>
                    <a:pt x="8" y="32"/>
                    <a:pt x="12"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76">
              <a:extLst>
                <a:ext uri="{FF2B5EF4-FFF2-40B4-BE49-F238E27FC236}">
                  <a16:creationId xmlns:a16="http://schemas.microsoft.com/office/drawing/2014/main" id="{3C69847D-5FDC-4F46-B0B8-328900179DF3}"/>
                </a:ext>
              </a:extLst>
            </p:cNvPr>
            <p:cNvSpPr>
              <a:spLocks/>
            </p:cNvSpPr>
            <p:nvPr/>
          </p:nvSpPr>
          <p:spPr bwMode="auto">
            <a:xfrm>
              <a:off x="1318993" y="4014438"/>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77">
              <a:extLst>
                <a:ext uri="{FF2B5EF4-FFF2-40B4-BE49-F238E27FC236}">
                  <a16:creationId xmlns:a16="http://schemas.microsoft.com/office/drawing/2014/main" id="{16B4FFF4-CF9B-421E-B04D-4D64EE7DC06B}"/>
                </a:ext>
              </a:extLst>
            </p:cNvPr>
            <p:cNvSpPr>
              <a:spLocks/>
            </p:cNvSpPr>
            <p:nvPr/>
          </p:nvSpPr>
          <p:spPr bwMode="auto">
            <a:xfrm>
              <a:off x="1308724" y="4100983"/>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78">
              <a:extLst>
                <a:ext uri="{FF2B5EF4-FFF2-40B4-BE49-F238E27FC236}">
                  <a16:creationId xmlns:a16="http://schemas.microsoft.com/office/drawing/2014/main" id="{7B8E436C-5E1E-43AF-89EC-1D110606E42C}"/>
                </a:ext>
              </a:extLst>
            </p:cNvPr>
            <p:cNvSpPr>
              <a:spLocks/>
            </p:cNvSpPr>
            <p:nvPr/>
          </p:nvSpPr>
          <p:spPr bwMode="auto">
            <a:xfrm>
              <a:off x="1640235" y="4208064"/>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2"/>
                    <a:pt x="32" y="8"/>
                    <a:pt x="29" y="5"/>
                  </a:cubicBezTo>
                  <a:cubicBezTo>
                    <a:pt x="25" y="2"/>
                    <a:pt x="21" y="0"/>
                    <a:pt x="17" y="0"/>
                  </a:cubicBezTo>
                  <a:cubicBezTo>
                    <a:pt x="12" y="0"/>
                    <a:pt x="8" y="2"/>
                    <a:pt x="5" y="5"/>
                  </a:cubicBezTo>
                  <a:cubicBezTo>
                    <a:pt x="1" y="8"/>
                    <a:pt x="0" y="12"/>
                    <a:pt x="0" y="17"/>
                  </a:cubicBezTo>
                  <a:cubicBezTo>
                    <a:pt x="0" y="22"/>
                    <a:pt x="1" y="26"/>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2" name="Freeform 79">
              <a:extLst>
                <a:ext uri="{FF2B5EF4-FFF2-40B4-BE49-F238E27FC236}">
                  <a16:creationId xmlns:a16="http://schemas.microsoft.com/office/drawing/2014/main" id="{74644B74-87C9-42BC-9AF3-AF808E9AECE8}"/>
                </a:ext>
              </a:extLst>
            </p:cNvPr>
            <p:cNvSpPr>
              <a:spLocks/>
            </p:cNvSpPr>
            <p:nvPr/>
          </p:nvSpPr>
          <p:spPr bwMode="auto">
            <a:xfrm>
              <a:off x="1949744" y="4297543"/>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3" name="Freeform 80">
              <a:extLst>
                <a:ext uri="{FF2B5EF4-FFF2-40B4-BE49-F238E27FC236}">
                  <a16:creationId xmlns:a16="http://schemas.microsoft.com/office/drawing/2014/main" id="{89DD3CA9-E894-42A5-A5A7-BED1D5B3DEC3}"/>
                </a:ext>
              </a:extLst>
            </p:cNvPr>
            <p:cNvSpPr>
              <a:spLocks/>
            </p:cNvSpPr>
            <p:nvPr/>
          </p:nvSpPr>
          <p:spPr bwMode="auto">
            <a:xfrm>
              <a:off x="1952678" y="4224199"/>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4" name="Freeform 81">
              <a:extLst>
                <a:ext uri="{FF2B5EF4-FFF2-40B4-BE49-F238E27FC236}">
                  <a16:creationId xmlns:a16="http://schemas.microsoft.com/office/drawing/2014/main" id="{75B6133F-4FAD-4AAD-92F8-F88D81F28720}"/>
                </a:ext>
              </a:extLst>
            </p:cNvPr>
            <p:cNvSpPr>
              <a:spLocks/>
            </p:cNvSpPr>
            <p:nvPr/>
          </p:nvSpPr>
          <p:spPr bwMode="auto">
            <a:xfrm>
              <a:off x="1945343" y="4479434"/>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5" name="Freeform 82">
              <a:extLst>
                <a:ext uri="{FF2B5EF4-FFF2-40B4-BE49-F238E27FC236}">
                  <a16:creationId xmlns:a16="http://schemas.microsoft.com/office/drawing/2014/main" id="{D8A8BD3F-64C3-4144-A167-740036AE5338}"/>
                </a:ext>
              </a:extLst>
            </p:cNvPr>
            <p:cNvSpPr>
              <a:spLocks/>
            </p:cNvSpPr>
            <p:nvPr/>
          </p:nvSpPr>
          <p:spPr bwMode="auto">
            <a:xfrm>
              <a:off x="1637302" y="4332747"/>
              <a:ext cx="51341"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6" name="Freeform 83">
              <a:extLst>
                <a:ext uri="{FF2B5EF4-FFF2-40B4-BE49-F238E27FC236}">
                  <a16:creationId xmlns:a16="http://schemas.microsoft.com/office/drawing/2014/main" id="{045C631E-333F-49D5-9004-26D443DE7A14}"/>
                </a:ext>
              </a:extLst>
            </p:cNvPr>
            <p:cNvSpPr>
              <a:spLocks/>
            </p:cNvSpPr>
            <p:nvPr/>
          </p:nvSpPr>
          <p:spPr bwMode="auto">
            <a:xfrm>
              <a:off x="1154704" y="4216865"/>
              <a:ext cx="51341"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7" name="Freeform 84">
              <a:extLst>
                <a:ext uri="{FF2B5EF4-FFF2-40B4-BE49-F238E27FC236}">
                  <a16:creationId xmlns:a16="http://schemas.microsoft.com/office/drawing/2014/main" id="{14B1D3A6-D21E-4547-8801-B534D6286952}"/>
                </a:ext>
              </a:extLst>
            </p:cNvPr>
            <p:cNvSpPr>
              <a:spLocks/>
            </p:cNvSpPr>
            <p:nvPr/>
          </p:nvSpPr>
          <p:spPr bwMode="auto">
            <a:xfrm>
              <a:off x="993349" y="4307810"/>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8" name="Freeform 85">
              <a:extLst>
                <a:ext uri="{FF2B5EF4-FFF2-40B4-BE49-F238E27FC236}">
                  <a16:creationId xmlns:a16="http://schemas.microsoft.com/office/drawing/2014/main" id="{6D7AB158-DDD2-4F12-9984-43F2FC624D6E}"/>
                </a:ext>
              </a:extLst>
            </p:cNvPr>
            <p:cNvSpPr>
              <a:spLocks/>
            </p:cNvSpPr>
            <p:nvPr/>
          </p:nvSpPr>
          <p:spPr bwMode="auto">
            <a:xfrm>
              <a:off x="988948" y="4197796"/>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9" name="Freeform 86">
              <a:extLst>
                <a:ext uri="{FF2B5EF4-FFF2-40B4-BE49-F238E27FC236}">
                  <a16:creationId xmlns:a16="http://schemas.microsoft.com/office/drawing/2014/main" id="{5C40ACEA-EF19-4DA1-9477-A92295DDE95F}"/>
                </a:ext>
              </a:extLst>
            </p:cNvPr>
            <p:cNvSpPr>
              <a:spLocks/>
            </p:cNvSpPr>
            <p:nvPr/>
          </p:nvSpPr>
          <p:spPr bwMode="auto">
            <a:xfrm>
              <a:off x="749850" y="4147923"/>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ubicBezTo>
                    <a:pt x="21" y="34"/>
                    <a:pt x="25"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0" name="Freeform 87">
              <a:extLst>
                <a:ext uri="{FF2B5EF4-FFF2-40B4-BE49-F238E27FC236}">
                  <a16:creationId xmlns:a16="http://schemas.microsoft.com/office/drawing/2014/main" id="{F485C853-A87F-4924-A745-A9D8DFB7A121}"/>
                </a:ext>
              </a:extLst>
            </p:cNvPr>
            <p:cNvSpPr>
              <a:spLocks/>
            </p:cNvSpPr>
            <p:nvPr/>
          </p:nvSpPr>
          <p:spPr bwMode="auto">
            <a:xfrm>
              <a:off x="1000683" y="4700930"/>
              <a:ext cx="51341" cy="51341"/>
            </a:xfrm>
            <a:custGeom>
              <a:avLst/>
              <a:gdLst>
                <a:gd name="T0" fmla="*/ 29 w 34"/>
                <a:gd name="T1" fmla="*/ 28 h 33"/>
                <a:gd name="T2" fmla="*/ 34 w 34"/>
                <a:gd name="T3" fmla="*/ 17 h 33"/>
                <a:gd name="T4" fmla="*/ 29 w 34"/>
                <a:gd name="T5" fmla="*/ 5 h 33"/>
                <a:gd name="T6" fmla="*/ 17 w 34"/>
                <a:gd name="T7" fmla="*/ 0 h 33"/>
                <a:gd name="T8" fmla="*/ 5 w 34"/>
                <a:gd name="T9" fmla="*/ 5 h 33"/>
                <a:gd name="T10" fmla="*/ 0 w 34"/>
                <a:gd name="T11" fmla="*/ 17 h 33"/>
                <a:gd name="T12" fmla="*/ 5 w 34"/>
                <a:gd name="T13" fmla="*/ 28 h 33"/>
                <a:gd name="T14" fmla="*/ 17 w 34"/>
                <a:gd name="T15" fmla="*/ 33 h 33"/>
                <a:gd name="T16" fmla="*/ 29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29" y="28"/>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8"/>
                  </a:cubicBezTo>
                  <a:cubicBezTo>
                    <a:pt x="8" y="32"/>
                    <a:pt x="12" y="33"/>
                    <a:pt x="17" y="33"/>
                  </a:cubicBezTo>
                  <a:cubicBezTo>
                    <a:pt x="21" y="33"/>
                    <a:pt x="25" y="32"/>
                    <a:pt x="29" y="28"/>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1" name="Freeform 88">
              <a:extLst>
                <a:ext uri="{FF2B5EF4-FFF2-40B4-BE49-F238E27FC236}">
                  <a16:creationId xmlns:a16="http://schemas.microsoft.com/office/drawing/2014/main" id="{7010420C-A028-4B74-A7C2-9C6ACB9132EF}"/>
                </a:ext>
              </a:extLst>
            </p:cNvPr>
            <p:cNvSpPr>
              <a:spLocks/>
            </p:cNvSpPr>
            <p:nvPr/>
          </p:nvSpPr>
          <p:spPr bwMode="auto">
            <a:xfrm>
              <a:off x="746916" y="4510237"/>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ubicBezTo>
                    <a:pt x="22" y="34"/>
                    <a:pt x="26"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Freeform 89">
              <a:extLst>
                <a:ext uri="{FF2B5EF4-FFF2-40B4-BE49-F238E27FC236}">
                  <a16:creationId xmlns:a16="http://schemas.microsoft.com/office/drawing/2014/main" id="{8745DFAD-4B56-44F9-BEC7-CEF44E06C848}"/>
                </a:ext>
              </a:extLst>
            </p:cNvPr>
            <p:cNvSpPr>
              <a:spLocks/>
            </p:cNvSpPr>
            <p:nvPr/>
          </p:nvSpPr>
          <p:spPr bwMode="auto">
            <a:xfrm>
              <a:off x="826127" y="4897489"/>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3" y="25"/>
                    <a:pt x="34" y="21"/>
                    <a:pt x="34" y="17"/>
                  </a:cubicBezTo>
                  <a:cubicBezTo>
                    <a:pt x="34" y="12"/>
                    <a:pt x="33" y="8"/>
                    <a:pt x="29" y="5"/>
                  </a:cubicBezTo>
                  <a:cubicBezTo>
                    <a:pt x="26" y="1"/>
                    <a:pt x="22" y="0"/>
                    <a:pt x="17" y="0"/>
                  </a:cubicBezTo>
                  <a:cubicBezTo>
                    <a:pt x="13" y="0"/>
                    <a:pt x="9" y="1"/>
                    <a:pt x="5" y="5"/>
                  </a:cubicBezTo>
                  <a:cubicBezTo>
                    <a:pt x="2" y="8"/>
                    <a:pt x="0" y="12"/>
                    <a:pt x="0" y="17"/>
                  </a:cubicBezTo>
                  <a:cubicBezTo>
                    <a:pt x="0" y="21"/>
                    <a:pt x="2" y="25"/>
                    <a:pt x="5" y="29"/>
                  </a:cubicBezTo>
                  <a:cubicBezTo>
                    <a:pt x="9" y="32"/>
                    <a:pt x="13"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Freeform 90">
              <a:extLst>
                <a:ext uri="{FF2B5EF4-FFF2-40B4-BE49-F238E27FC236}">
                  <a16:creationId xmlns:a16="http://schemas.microsoft.com/office/drawing/2014/main" id="{670D9202-2925-4141-818D-5BBCE3537EA7}"/>
                </a:ext>
              </a:extLst>
            </p:cNvPr>
            <p:cNvSpPr>
              <a:spLocks/>
            </p:cNvSpPr>
            <p:nvPr/>
          </p:nvSpPr>
          <p:spPr bwMode="auto">
            <a:xfrm>
              <a:off x="739581" y="4890155"/>
              <a:ext cx="51341"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4" name="Freeform 91">
              <a:extLst>
                <a:ext uri="{FF2B5EF4-FFF2-40B4-BE49-F238E27FC236}">
                  <a16:creationId xmlns:a16="http://schemas.microsoft.com/office/drawing/2014/main" id="{D832DD17-6AC8-44D1-8CE9-C3E78A65CDAD}"/>
                </a:ext>
              </a:extLst>
            </p:cNvPr>
            <p:cNvSpPr>
              <a:spLocks/>
            </p:cNvSpPr>
            <p:nvPr/>
          </p:nvSpPr>
          <p:spPr bwMode="auto">
            <a:xfrm>
              <a:off x="1145903" y="4718532"/>
              <a:ext cx="51341"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5"/>
                    <a:pt x="34" y="21"/>
                    <a:pt x="34" y="17"/>
                  </a:cubicBezTo>
                  <a:cubicBezTo>
                    <a:pt x="34" y="12"/>
                    <a:pt x="32" y="8"/>
                    <a:pt x="29" y="5"/>
                  </a:cubicBezTo>
                  <a:cubicBezTo>
                    <a:pt x="26" y="2"/>
                    <a:pt x="22" y="0"/>
                    <a:pt x="17" y="0"/>
                  </a:cubicBezTo>
                  <a:cubicBezTo>
                    <a:pt x="12" y="0"/>
                    <a:pt x="8" y="2"/>
                    <a:pt x="5" y="5"/>
                  </a:cubicBezTo>
                  <a:cubicBezTo>
                    <a:pt x="2" y="8"/>
                    <a:pt x="0" y="12"/>
                    <a:pt x="0" y="17"/>
                  </a:cubicBezTo>
                  <a:cubicBezTo>
                    <a:pt x="0" y="21"/>
                    <a:pt x="2" y="25"/>
                    <a:pt x="5" y="29"/>
                  </a:cubicBezTo>
                  <a:cubicBezTo>
                    <a:pt x="8" y="32"/>
                    <a:pt x="12"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5" name="Freeform 92">
              <a:extLst>
                <a:ext uri="{FF2B5EF4-FFF2-40B4-BE49-F238E27FC236}">
                  <a16:creationId xmlns:a16="http://schemas.microsoft.com/office/drawing/2014/main" id="{8E321865-80C7-497B-8C3D-26CC835AAC77}"/>
                </a:ext>
              </a:extLst>
            </p:cNvPr>
            <p:cNvSpPr>
              <a:spLocks/>
            </p:cNvSpPr>
            <p:nvPr/>
          </p:nvSpPr>
          <p:spPr bwMode="auto">
            <a:xfrm>
              <a:off x="1311658" y="4700930"/>
              <a:ext cx="52807" cy="51341"/>
            </a:xfrm>
            <a:custGeom>
              <a:avLst/>
              <a:gdLst>
                <a:gd name="T0" fmla="*/ 29 w 34"/>
                <a:gd name="T1" fmla="*/ 28 h 33"/>
                <a:gd name="T2" fmla="*/ 34 w 34"/>
                <a:gd name="T3" fmla="*/ 17 h 33"/>
                <a:gd name="T4" fmla="*/ 29 w 34"/>
                <a:gd name="T5" fmla="*/ 5 h 33"/>
                <a:gd name="T6" fmla="*/ 17 w 34"/>
                <a:gd name="T7" fmla="*/ 0 h 33"/>
                <a:gd name="T8" fmla="*/ 5 w 34"/>
                <a:gd name="T9" fmla="*/ 5 h 33"/>
                <a:gd name="T10" fmla="*/ 0 w 34"/>
                <a:gd name="T11" fmla="*/ 17 h 33"/>
                <a:gd name="T12" fmla="*/ 5 w 34"/>
                <a:gd name="T13" fmla="*/ 28 h 33"/>
                <a:gd name="T14" fmla="*/ 17 w 34"/>
                <a:gd name="T15" fmla="*/ 33 h 33"/>
                <a:gd name="T16" fmla="*/ 29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29" y="28"/>
                  </a:move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8"/>
                  </a:cubicBezTo>
                  <a:cubicBezTo>
                    <a:pt x="8" y="32"/>
                    <a:pt x="12" y="33"/>
                    <a:pt x="17" y="33"/>
                  </a:cubicBezTo>
                  <a:cubicBezTo>
                    <a:pt x="21" y="33"/>
                    <a:pt x="25" y="32"/>
                    <a:pt x="29" y="28"/>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Freeform 93">
              <a:extLst>
                <a:ext uri="{FF2B5EF4-FFF2-40B4-BE49-F238E27FC236}">
                  <a16:creationId xmlns:a16="http://schemas.microsoft.com/office/drawing/2014/main" id="{E933DD18-2F60-42B2-97B0-521FAB01F615}"/>
                </a:ext>
              </a:extLst>
            </p:cNvPr>
            <p:cNvSpPr>
              <a:spLocks/>
            </p:cNvSpPr>
            <p:nvPr/>
          </p:nvSpPr>
          <p:spPr bwMode="auto">
            <a:xfrm>
              <a:off x="1632902" y="4772806"/>
              <a:ext cx="51341"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ubicBezTo>
                    <a:pt x="22" y="34"/>
                    <a:pt x="26" y="32"/>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Freeform 94">
              <a:extLst>
                <a:ext uri="{FF2B5EF4-FFF2-40B4-BE49-F238E27FC236}">
                  <a16:creationId xmlns:a16="http://schemas.microsoft.com/office/drawing/2014/main" id="{1C9A29B4-CE7A-4143-8F55-C3AEC43444F0}"/>
                </a:ext>
              </a:extLst>
            </p:cNvPr>
            <p:cNvSpPr>
              <a:spLocks/>
            </p:cNvSpPr>
            <p:nvPr/>
          </p:nvSpPr>
          <p:spPr bwMode="auto">
            <a:xfrm>
              <a:off x="1949744" y="4834415"/>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8" name="Freeform 95">
              <a:extLst>
                <a:ext uri="{FF2B5EF4-FFF2-40B4-BE49-F238E27FC236}">
                  <a16:creationId xmlns:a16="http://schemas.microsoft.com/office/drawing/2014/main" id="{DFDC4D75-3367-44E1-B68D-467A6143A0C0}"/>
                </a:ext>
              </a:extLst>
            </p:cNvPr>
            <p:cNvSpPr>
              <a:spLocks/>
            </p:cNvSpPr>
            <p:nvPr/>
          </p:nvSpPr>
          <p:spPr bwMode="auto">
            <a:xfrm>
              <a:off x="754250" y="5130721"/>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9" name="Freeform 96">
              <a:extLst>
                <a:ext uri="{FF2B5EF4-FFF2-40B4-BE49-F238E27FC236}">
                  <a16:creationId xmlns:a16="http://schemas.microsoft.com/office/drawing/2014/main" id="{F4C007F3-3B3A-4D2D-921D-D0CBEB28D32B}"/>
                </a:ext>
              </a:extLst>
            </p:cNvPr>
            <p:cNvSpPr>
              <a:spLocks/>
            </p:cNvSpPr>
            <p:nvPr/>
          </p:nvSpPr>
          <p:spPr bwMode="auto">
            <a:xfrm>
              <a:off x="676507" y="5001637"/>
              <a:ext cx="52807" cy="52807"/>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Freeform 97">
              <a:extLst>
                <a:ext uri="{FF2B5EF4-FFF2-40B4-BE49-F238E27FC236}">
                  <a16:creationId xmlns:a16="http://schemas.microsoft.com/office/drawing/2014/main" id="{C8DB7582-0769-47C4-87AA-CFE38AB8AA2C}"/>
                </a:ext>
              </a:extLst>
            </p:cNvPr>
            <p:cNvSpPr>
              <a:spLocks/>
            </p:cNvSpPr>
            <p:nvPr/>
          </p:nvSpPr>
          <p:spPr bwMode="auto">
            <a:xfrm>
              <a:off x="676507" y="5063245"/>
              <a:ext cx="52807" cy="51341"/>
            </a:xfrm>
            <a:custGeom>
              <a:avLst/>
              <a:gdLst>
                <a:gd name="T0" fmla="*/ 29 w 34"/>
                <a:gd name="T1" fmla="*/ 29 h 34"/>
                <a:gd name="T2" fmla="*/ 34 w 34"/>
                <a:gd name="T3" fmla="*/ 17 h 34"/>
                <a:gd name="T4" fmla="*/ 29 w 34"/>
                <a:gd name="T5" fmla="*/ 5 h 34"/>
                <a:gd name="T6" fmla="*/ 17 w 34"/>
                <a:gd name="T7" fmla="*/ 0 h 34"/>
                <a:gd name="T8" fmla="*/ 5 w 34"/>
                <a:gd name="T9" fmla="*/ 5 h 34"/>
                <a:gd name="T10" fmla="*/ 0 w 34"/>
                <a:gd name="T11" fmla="*/ 17 h 34"/>
                <a:gd name="T12" fmla="*/ 5 w 34"/>
                <a:gd name="T13" fmla="*/ 29 h 34"/>
                <a:gd name="T14" fmla="*/ 17 w 34"/>
                <a:gd name="T15" fmla="*/ 34 h 34"/>
                <a:gd name="T16" fmla="*/ 29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29" y="29"/>
                  </a:move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ubicBezTo>
                    <a:pt x="21" y="34"/>
                    <a:pt x="25" y="33"/>
                    <a:pt x="29" y="29"/>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Freeform 99">
              <a:extLst>
                <a:ext uri="{FF2B5EF4-FFF2-40B4-BE49-F238E27FC236}">
                  <a16:creationId xmlns:a16="http://schemas.microsoft.com/office/drawing/2014/main" id="{B58B56FC-5B28-4D24-931D-256D431C1D5F}"/>
                </a:ext>
              </a:extLst>
            </p:cNvPr>
            <p:cNvSpPr>
              <a:spLocks/>
            </p:cNvSpPr>
            <p:nvPr/>
          </p:nvSpPr>
          <p:spPr bwMode="auto">
            <a:xfrm>
              <a:off x="1641703" y="4313678"/>
              <a:ext cx="51341" cy="5134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2"/>
                    <a:pt x="29" y="29"/>
                  </a:cubicBez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2" name="Freeform 100">
              <a:extLst>
                <a:ext uri="{FF2B5EF4-FFF2-40B4-BE49-F238E27FC236}">
                  <a16:creationId xmlns:a16="http://schemas.microsoft.com/office/drawing/2014/main" id="{3E1C607B-825E-431F-BDF7-9C951657CEB0}"/>
                </a:ext>
              </a:extLst>
            </p:cNvPr>
            <p:cNvSpPr>
              <a:spLocks/>
            </p:cNvSpPr>
            <p:nvPr/>
          </p:nvSpPr>
          <p:spPr bwMode="auto">
            <a:xfrm>
              <a:off x="1335128" y="4228600"/>
              <a:ext cx="51341"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2"/>
                    <a:pt x="29" y="29"/>
                  </a:cubicBez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3" name="Freeform 101">
              <a:extLst>
                <a:ext uri="{FF2B5EF4-FFF2-40B4-BE49-F238E27FC236}">
                  <a16:creationId xmlns:a16="http://schemas.microsoft.com/office/drawing/2014/main" id="{BD4E094C-837F-4E35-A308-EE17A5652878}"/>
                </a:ext>
              </a:extLst>
            </p:cNvPr>
            <p:cNvSpPr>
              <a:spLocks/>
            </p:cNvSpPr>
            <p:nvPr/>
          </p:nvSpPr>
          <p:spPr bwMode="auto">
            <a:xfrm>
              <a:off x="1172306" y="4043775"/>
              <a:ext cx="51341"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2"/>
                    <a:pt x="29" y="29"/>
                  </a:cubicBez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4" name="Freeform 102">
              <a:extLst>
                <a:ext uri="{FF2B5EF4-FFF2-40B4-BE49-F238E27FC236}">
                  <a16:creationId xmlns:a16="http://schemas.microsoft.com/office/drawing/2014/main" id="{E1662ADA-E570-430B-B9F5-0CC2C65A81DE}"/>
                </a:ext>
              </a:extLst>
            </p:cNvPr>
            <p:cNvSpPr>
              <a:spLocks/>
            </p:cNvSpPr>
            <p:nvPr/>
          </p:nvSpPr>
          <p:spPr bwMode="auto">
            <a:xfrm>
              <a:off x="1008018" y="3875086"/>
              <a:ext cx="52807" cy="5134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2"/>
                    <a:pt x="29" y="29"/>
                  </a:cubicBez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5" name="Freeform 103">
              <a:extLst>
                <a:ext uri="{FF2B5EF4-FFF2-40B4-BE49-F238E27FC236}">
                  <a16:creationId xmlns:a16="http://schemas.microsoft.com/office/drawing/2014/main" id="{B85D34FA-C86C-4A65-A817-68AE97D8EDE2}"/>
                </a:ext>
              </a:extLst>
            </p:cNvPr>
            <p:cNvSpPr>
              <a:spLocks/>
            </p:cNvSpPr>
            <p:nvPr/>
          </p:nvSpPr>
          <p:spPr bwMode="auto">
            <a:xfrm>
              <a:off x="851063" y="3613984"/>
              <a:ext cx="51341" cy="5134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2" y="34"/>
                    <a:pt x="26" y="33"/>
                    <a:pt x="29" y="29"/>
                  </a:cubicBezTo>
                  <a:cubicBezTo>
                    <a:pt x="32" y="26"/>
                    <a:pt x="34" y="22"/>
                    <a:pt x="34" y="17"/>
                  </a:cubicBezTo>
                  <a:cubicBezTo>
                    <a:pt x="34" y="13"/>
                    <a:pt x="32" y="9"/>
                    <a:pt x="29" y="5"/>
                  </a:cubicBezTo>
                  <a:cubicBezTo>
                    <a:pt x="26" y="2"/>
                    <a:pt x="22" y="0"/>
                    <a:pt x="17" y="0"/>
                  </a:cubicBezTo>
                  <a:cubicBezTo>
                    <a:pt x="12" y="0"/>
                    <a:pt x="8" y="2"/>
                    <a:pt x="5" y="5"/>
                  </a:cubicBezTo>
                  <a:cubicBezTo>
                    <a:pt x="2" y="9"/>
                    <a:pt x="0" y="13"/>
                    <a:pt x="0" y="17"/>
                  </a:cubicBezTo>
                  <a:cubicBezTo>
                    <a:pt x="0" y="22"/>
                    <a:pt x="2" y="26"/>
                    <a:pt x="5" y="29"/>
                  </a:cubicBezTo>
                  <a:cubicBezTo>
                    <a:pt x="8" y="33"/>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6" name="Freeform 104">
              <a:extLst>
                <a:ext uri="{FF2B5EF4-FFF2-40B4-BE49-F238E27FC236}">
                  <a16:creationId xmlns:a16="http://schemas.microsoft.com/office/drawing/2014/main" id="{EBD6A4AC-03FC-4C17-9E4B-ED893ECA570D}"/>
                </a:ext>
              </a:extLst>
            </p:cNvPr>
            <p:cNvSpPr>
              <a:spLocks/>
            </p:cNvSpPr>
            <p:nvPr/>
          </p:nvSpPr>
          <p:spPr bwMode="auto">
            <a:xfrm>
              <a:off x="761585" y="4040841"/>
              <a:ext cx="51341"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2" y="34"/>
                    <a:pt x="26" y="33"/>
                    <a:pt x="29" y="29"/>
                  </a:cubicBez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7" name="Freeform 105">
              <a:extLst>
                <a:ext uri="{FF2B5EF4-FFF2-40B4-BE49-F238E27FC236}">
                  <a16:creationId xmlns:a16="http://schemas.microsoft.com/office/drawing/2014/main" id="{911FF272-C792-4FCD-8851-EBEFFD5FDB79}"/>
                </a:ext>
              </a:extLst>
            </p:cNvPr>
            <p:cNvSpPr>
              <a:spLocks/>
            </p:cNvSpPr>
            <p:nvPr/>
          </p:nvSpPr>
          <p:spPr bwMode="auto">
            <a:xfrm>
              <a:off x="767452" y="4840282"/>
              <a:ext cx="51341" cy="5134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3"/>
                    <a:pt x="29" y="29"/>
                  </a:cubicBez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8" name="Freeform 106">
              <a:extLst>
                <a:ext uri="{FF2B5EF4-FFF2-40B4-BE49-F238E27FC236}">
                  <a16:creationId xmlns:a16="http://schemas.microsoft.com/office/drawing/2014/main" id="{D319C1E7-441C-47A4-BE69-5DF812E9A3D0}"/>
                </a:ext>
              </a:extLst>
            </p:cNvPr>
            <p:cNvSpPr>
              <a:spLocks/>
            </p:cNvSpPr>
            <p:nvPr/>
          </p:nvSpPr>
          <p:spPr bwMode="auto">
            <a:xfrm>
              <a:off x="676507" y="5319946"/>
              <a:ext cx="52807" cy="5134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3"/>
                    <a:pt x="29" y="29"/>
                  </a:cubicBez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9" name="Freeform 107">
              <a:extLst>
                <a:ext uri="{FF2B5EF4-FFF2-40B4-BE49-F238E27FC236}">
                  <a16:creationId xmlns:a16="http://schemas.microsoft.com/office/drawing/2014/main" id="{B37418A3-DC68-4D0E-A1C7-AF97EAE4AEDD}"/>
                </a:ext>
              </a:extLst>
            </p:cNvPr>
            <p:cNvSpPr>
              <a:spLocks/>
            </p:cNvSpPr>
            <p:nvPr/>
          </p:nvSpPr>
          <p:spPr bwMode="auto">
            <a:xfrm>
              <a:off x="676507" y="4772806"/>
              <a:ext cx="52807"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3"/>
                    <a:pt x="29" y="29"/>
                  </a:cubicBez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0" name="Freeform 108">
              <a:extLst>
                <a:ext uri="{FF2B5EF4-FFF2-40B4-BE49-F238E27FC236}">
                  <a16:creationId xmlns:a16="http://schemas.microsoft.com/office/drawing/2014/main" id="{F80F9AFF-4250-4CDD-8AAA-82D8BEB5F6FE}"/>
                </a:ext>
              </a:extLst>
            </p:cNvPr>
            <p:cNvSpPr>
              <a:spLocks/>
            </p:cNvSpPr>
            <p:nvPr/>
          </p:nvSpPr>
          <p:spPr bwMode="auto">
            <a:xfrm>
              <a:off x="1163505" y="3552376"/>
              <a:ext cx="52807"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2" y="34"/>
                    <a:pt x="26" y="33"/>
                    <a:pt x="29" y="29"/>
                  </a:cubicBez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1" name="Freeform 109">
              <a:extLst>
                <a:ext uri="{FF2B5EF4-FFF2-40B4-BE49-F238E27FC236}">
                  <a16:creationId xmlns:a16="http://schemas.microsoft.com/office/drawing/2014/main" id="{8D0D3055-6121-4DF5-8454-9C5F996E0E38}"/>
                </a:ext>
              </a:extLst>
            </p:cNvPr>
            <p:cNvSpPr>
              <a:spLocks/>
            </p:cNvSpPr>
            <p:nvPr/>
          </p:nvSpPr>
          <p:spPr bwMode="auto">
            <a:xfrm>
              <a:off x="1329260" y="3726932"/>
              <a:ext cx="51341" cy="5134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2"/>
                    <a:pt x="29" y="29"/>
                  </a:cubicBezTo>
                  <a:cubicBezTo>
                    <a:pt x="32" y="25"/>
                    <a:pt x="34" y="21"/>
                    <a:pt x="34" y="17"/>
                  </a:cubicBezTo>
                  <a:cubicBezTo>
                    <a:pt x="34" y="12"/>
                    <a:pt x="32" y="8"/>
                    <a:pt x="29"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2" name="Freeform 110">
              <a:extLst>
                <a:ext uri="{FF2B5EF4-FFF2-40B4-BE49-F238E27FC236}">
                  <a16:creationId xmlns:a16="http://schemas.microsoft.com/office/drawing/2014/main" id="{895EEE42-99AC-4404-A57C-E51C56D241E8}"/>
                </a:ext>
              </a:extLst>
            </p:cNvPr>
            <p:cNvSpPr>
              <a:spLocks/>
            </p:cNvSpPr>
            <p:nvPr/>
          </p:nvSpPr>
          <p:spPr bwMode="auto">
            <a:xfrm>
              <a:off x="1641703" y="3778273"/>
              <a:ext cx="51341"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2" y="34"/>
                    <a:pt x="26" y="33"/>
                    <a:pt x="29" y="29"/>
                  </a:cubicBezTo>
                  <a:cubicBezTo>
                    <a:pt x="33" y="26"/>
                    <a:pt x="34" y="22"/>
                    <a:pt x="34" y="17"/>
                  </a:cubicBezTo>
                  <a:cubicBezTo>
                    <a:pt x="34" y="13"/>
                    <a:pt x="33" y="9"/>
                    <a:pt x="29" y="5"/>
                  </a:cubicBezTo>
                  <a:cubicBezTo>
                    <a:pt x="26" y="2"/>
                    <a:pt x="22" y="0"/>
                    <a:pt x="17" y="0"/>
                  </a:cubicBezTo>
                  <a:cubicBezTo>
                    <a:pt x="13" y="0"/>
                    <a:pt x="9" y="2"/>
                    <a:pt x="5" y="5"/>
                  </a:cubicBezTo>
                  <a:cubicBezTo>
                    <a:pt x="2" y="9"/>
                    <a:pt x="0" y="13"/>
                    <a:pt x="0" y="17"/>
                  </a:cubicBezTo>
                  <a:cubicBezTo>
                    <a:pt x="0" y="22"/>
                    <a:pt x="2" y="26"/>
                    <a:pt x="5" y="29"/>
                  </a:cubicBezTo>
                  <a:cubicBezTo>
                    <a:pt x="9" y="33"/>
                    <a:pt x="13"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3" name="Freeform 111">
              <a:extLst>
                <a:ext uri="{FF2B5EF4-FFF2-40B4-BE49-F238E27FC236}">
                  <a16:creationId xmlns:a16="http://schemas.microsoft.com/office/drawing/2014/main" id="{AB01C05F-1BE1-4B52-9747-605F6438B8E2}"/>
                </a:ext>
              </a:extLst>
            </p:cNvPr>
            <p:cNvSpPr>
              <a:spLocks/>
            </p:cNvSpPr>
            <p:nvPr/>
          </p:nvSpPr>
          <p:spPr bwMode="auto">
            <a:xfrm>
              <a:off x="1974680" y="4065778"/>
              <a:ext cx="49873" cy="51341"/>
            </a:xfrm>
            <a:custGeom>
              <a:avLst/>
              <a:gdLst>
                <a:gd name="T0" fmla="*/ 17 w 33"/>
                <a:gd name="T1" fmla="*/ 34 h 34"/>
                <a:gd name="T2" fmla="*/ 28 w 33"/>
                <a:gd name="T3" fmla="*/ 29 h 34"/>
                <a:gd name="T4" fmla="*/ 33 w 33"/>
                <a:gd name="T5" fmla="*/ 17 h 34"/>
                <a:gd name="T6" fmla="*/ 28 w 33"/>
                <a:gd name="T7" fmla="*/ 5 h 34"/>
                <a:gd name="T8" fmla="*/ 17 w 33"/>
                <a:gd name="T9" fmla="*/ 0 h 34"/>
                <a:gd name="T10" fmla="*/ 5 w 33"/>
                <a:gd name="T11" fmla="*/ 5 h 34"/>
                <a:gd name="T12" fmla="*/ 0 w 33"/>
                <a:gd name="T13" fmla="*/ 17 h 34"/>
                <a:gd name="T14" fmla="*/ 5 w 33"/>
                <a:gd name="T15" fmla="*/ 29 h 34"/>
                <a:gd name="T16" fmla="*/ 17 w 33"/>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7" y="34"/>
                  </a:moveTo>
                  <a:cubicBezTo>
                    <a:pt x="21" y="34"/>
                    <a:pt x="25" y="32"/>
                    <a:pt x="28" y="29"/>
                  </a:cubicBezTo>
                  <a:cubicBezTo>
                    <a:pt x="32" y="25"/>
                    <a:pt x="33" y="21"/>
                    <a:pt x="33" y="17"/>
                  </a:cubicBezTo>
                  <a:cubicBezTo>
                    <a:pt x="33" y="12"/>
                    <a:pt x="32" y="8"/>
                    <a:pt x="28" y="5"/>
                  </a:cubicBezTo>
                  <a:cubicBezTo>
                    <a:pt x="25" y="1"/>
                    <a:pt x="21" y="0"/>
                    <a:pt x="17" y="0"/>
                  </a:cubicBezTo>
                  <a:cubicBezTo>
                    <a:pt x="12" y="0"/>
                    <a:pt x="8" y="1"/>
                    <a:pt x="5" y="5"/>
                  </a:cubicBezTo>
                  <a:cubicBezTo>
                    <a:pt x="1" y="8"/>
                    <a:pt x="0" y="12"/>
                    <a:pt x="0" y="17"/>
                  </a:cubicBezTo>
                  <a:cubicBezTo>
                    <a:pt x="0" y="21"/>
                    <a:pt x="1" y="25"/>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4" name="Freeform 112">
              <a:extLst>
                <a:ext uri="{FF2B5EF4-FFF2-40B4-BE49-F238E27FC236}">
                  <a16:creationId xmlns:a16="http://schemas.microsoft.com/office/drawing/2014/main" id="{AA2B3663-9ADA-407C-BAF2-52DE6D976F26}"/>
                </a:ext>
              </a:extLst>
            </p:cNvPr>
            <p:cNvSpPr>
              <a:spLocks/>
            </p:cNvSpPr>
            <p:nvPr/>
          </p:nvSpPr>
          <p:spPr bwMode="auto">
            <a:xfrm>
              <a:off x="4510887" y="4812411"/>
              <a:ext cx="51341" cy="52807"/>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1" y="34"/>
                    <a:pt x="25" y="33"/>
                    <a:pt x="29" y="29"/>
                  </a:cubicBezTo>
                  <a:cubicBezTo>
                    <a:pt x="32" y="26"/>
                    <a:pt x="34" y="22"/>
                    <a:pt x="34" y="17"/>
                  </a:cubicBezTo>
                  <a:cubicBezTo>
                    <a:pt x="34" y="13"/>
                    <a:pt x="32" y="9"/>
                    <a:pt x="29" y="5"/>
                  </a:cubicBezTo>
                  <a:cubicBezTo>
                    <a:pt x="25" y="2"/>
                    <a:pt x="21" y="0"/>
                    <a:pt x="17" y="0"/>
                  </a:cubicBezTo>
                  <a:cubicBezTo>
                    <a:pt x="12" y="0"/>
                    <a:pt x="8" y="2"/>
                    <a:pt x="5" y="5"/>
                  </a:cubicBezTo>
                  <a:cubicBezTo>
                    <a:pt x="1" y="9"/>
                    <a:pt x="0" y="13"/>
                    <a:pt x="0" y="17"/>
                  </a:cubicBezTo>
                  <a:cubicBezTo>
                    <a:pt x="0" y="22"/>
                    <a:pt x="1" y="26"/>
                    <a:pt x="5" y="29"/>
                  </a:cubicBezTo>
                  <a:cubicBezTo>
                    <a:pt x="8" y="33"/>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5" name="Freeform 113">
              <a:extLst>
                <a:ext uri="{FF2B5EF4-FFF2-40B4-BE49-F238E27FC236}">
                  <a16:creationId xmlns:a16="http://schemas.microsoft.com/office/drawing/2014/main" id="{B7D4992C-5CA9-41AD-82BD-5C6FA8FED799}"/>
                </a:ext>
              </a:extLst>
            </p:cNvPr>
            <p:cNvSpPr>
              <a:spLocks/>
            </p:cNvSpPr>
            <p:nvPr/>
          </p:nvSpPr>
          <p:spPr bwMode="auto">
            <a:xfrm>
              <a:off x="3418626" y="3688723"/>
              <a:ext cx="55563" cy="55563"/>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34"/>
                  </a:moveTo>
                  <a:cubicBezTo>
                    <a:pt x="22" y="34"/>
                    <a:pt x="26" y="32"/>
                    <a:pt x="29" y="29"/>
                  </a:cubicBez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b="1"/>
            </a:p>
          </p:txBody>
        </p:sp>
        <p:sp>
          <p:nvSpPr>
            <p:cNvPr id="116" name="ZoneTexte 115">
              <a:extLst>
                <a:ext uri="{FF2B5EF4-FFF2-40B4-BE49-F238E27FC236}">
                  <a16:creationId xmlns:a16="http://schemas.microsoft.com/office/drawing/2014/main" id="{7DCD95DF-018C-4C41-9447-3E6664E27548}"/>
                </a:ext>
              </a:extLst>
            </p:cNvPr>
            <p:cNvSpPr txBox="1"/>
            <p:nvPr/>
          </p:nvSpPr>
          <p:spPr>
            <a:xfrm>
              <a:off x="582834" y="5394083"/>
              <a:ext cx="250390" cy="246221"/>
            </a:xfrm>
            <a:prstGeom prst="rect">
              <a:avLst/>
            </a:prstGeom>
            <a:noFill/>
          </p:spPr>
          <p:txBody>
            <a:bodyPr wrap="none" rtlCol="0">
              <a:spAutoFit/>
            </a:bodyPr>
            <a:lstStyle/>
            <a:p>
              <a:pPr algn="ctr"/>
              <a:r>
                <a:rPr lang="fr-FR" sz="1000" dirty="0"/>
                <a:t>0</a:t>
              </a:r>
            </a:p>
          </p:txBody>
        </p:sp>
        <p:sp>
          <p:nvSpPr>
            <p:cNvPr id="117" name="ZoneTexte 116">
              <a:extLst>
                <a:ext uri="{FF2B5EF4-FFF2-40B4-BE49-F238E27FC236}">
                  <a16:creationId xmlns:a16="http://schemas.microsoft.com/office/drawing/2014/main" id="{A4161C38-934A-4E03-B6C0-3B69E21090DB}"/>
                </a:ext>
              </a:extLst>
            </p:cNvPr>
            <p:cNvSpPr txBox="1"/>
            <p:nvPr/>
          </p:nvSpPr>
          <p:spPr>
            <a:xfrm>
              <a:off x="228706" y="3120994"/>
              <a:ext cx="476412" cy="246221"/>
            </a:xfrm>
            <a:prstGeom prst="rect">
              <a:avLst/>
            </a:prstGeom>
            <a:noFill/>
          </p:spPr>
          <p:txBody>
            <a:bodyPr wrap="none" rtlCol="0">
              <a:spAutoFit/>
            </a:bodyPr>
            <a:lstStyle/>
            <a:p>
              <a:pPr algn="r"/>
              <a:r>
                <a:rPr lang="fr-FR" sz="1000" dirty="0"/>
                <a:t>5 000</a:t>
              </a:r>
            </a:p>
          </p:txBody>
        </p:sp>
        <p:sp>
          <p:nvSpPr>
            <p:cNvPr id="118" name="ZoneTexte 117">
              <a:extLst>
                <a:ext uri="{FF2B5EF4-FFF2-40B4-BE49-F238E27FC236}">
                  <a16:creationId xmlns:a16="http://schemas.microsoft.com/office/drawing/2014/main" id="{8327E657-08B0-4939-AA4C-E4D6A532C67B}"/>
                </a:ext>
              </a:extLst>
            </p:cNvPr>
            <p:cNvSpPr txBox="1"/>
            <p:nvPr/>
          </p:nvSpPr>
          <p:spPr>
            <a:xfrm>
              <a:off x="228706" y="3538733"/>
              <a:ext cx="476412" cy="246221"/>
            </a:xfrm>
            <a:prstGeom prst="rect">
              <a:avLst/>
            </a:prstGeom>
            <a:noFill/>
          </p:spPr>
          <p:txBody>
            <a:bodyPr wrap="none" rtlCol="0">
              <a:spAutoFit/>
            </a:bodyPr>
            <a:lstStyle/>
            <a:p>
              <a:pPr algn="r"/>
              <a:r>
                <a:rPr lang="fr-FR" sz="1000" dirty="0"/>
                <a:t>4 000</a:t>
              </a:r>
            </a:p>
          </p:txBody>
        </p:sp>
        <p:sp>
          <p:nvSpPr>
            <p:cNvPr id="119" name="ZoneTexte 118">
              <a:extLst>
                <a:ext uri="{FF2B5EF4-FFF2-40B4-BE49-F238E27FC236}">
                  <a16:creationId xmlns:a16="http://schemas.microsoft.com/office/drawing/2014/main" id="{0FA1327D-90F9-4639-BCE2-946AC1AE3771}"/>
                </a:ext>
              </a:extLst>
            </p:cNvPr>
            <p:cNvSpPr txBox="1"/>
            <p:nvPr/>
          </p:nvSpPr>
          <p:spPr>
            <a:xfrm>
              <a:off x="228706" y="3956472"/>
              <a:ext cx="476412" cy="246221"/>
            </a:xfrm>
            <a:prstGeom prst="rect">
              <a:avLst/>
            </a:prstGeom>
            <a:noFill/>
          </p:spPr>
          <p:txBody>
            <a:bodyPr wrap="none" rtlCol="0">
              <a:spAutoFit/>
            </a:bodyPr>
            <a:lstStyle/>
            <a:p>
              <a:pPr algn="r"/>
              <a:r>
                <a:rPr lang="fr-FR" sz="1000" dirty="0"/>
                <a:t>3 000</a:t>
              </a:r>
            </a:p>
          </p:txBody>
        </p:sp>
        <p:sp>
          <p:nvSpPr>
            <p:cNvPr id="120" name="ZoneTexte 119">
              <a:extLst>
                <a:ext uri="{FF2B5EF4-FFF2-40B4-BE49-F238E27FC236}">
                  <a16:creationId xmlns:a16="http://schemas.microsoft.com/office/drawing/2014/main" id="{E9F95F92-3FEC-4ABF-9FD8-1836894E407A}"/>
                </a:ext>
              </a:extLst>
            </p:cNvPr>
            <p:cNvSpPr txBox="1"/>
            <p:nvPr/>
          </p:nvSpPr>
          <p:spPr>
            <a:xfrm>
              <a:off x="228706" y="4374211"/>
              <a:ext cx="476412" cy="246221"/>
            </a:xfrm>
            <a:prstGeom prst="rect">
              <a:avLst/>
            </a:prstGeom>
            <a:noFill/>
          </p:spPr>
          <p:txBody>
            <a:bodyPr wrap="none" rtlCol="0">
              <a:spAutoFit/>
            </a:bodyPr>
            <a:lstStyle/>
            <a:p>
              <a:pPr algn="r"/>
              <a:r>
                <a:rPr lang="fr-FR" sz="1000" dirty="0"/>
                <a:t>2 000</a:t>
              </a:r>
            </a:p>
          </p:txBody>
        </p:sp>
        <p:sp>
          <p:nvSpPr>
            <p:cNvPr id="121" name="ZoneTexte 120">
              <a:extLst>
                <a:ext uri="{FF2B5EF4-FFF2-40B4-BE49-F238E27FC236}">
                  <a16:creationId xmlns:a16="http://schemas.microsoft.com/office/drawing/2014/main" id="{2382F421-14E1-4588-BA21-B90E890504FC}"/>
                </a:ext>
              </a:extLst>
            </p:cNvPr>
            <p:cNvSpPr txBox="1"/>
            <p:nvPr/>
          </p:nvSpPr>
          <p:spPr>
            <a:xfrm>
              <a:off x="228706" y="4791950"/>
              <a:ext cx="476412" cy="246221"/>
            </a:xfrm>
            <a:prstGeom prst="rect">
              <a:avLst/>
            </a:prstGeom>
            <a:noFill/>
          </p:spPr>
          <p:txBody>
            <a:bodyPr wrap="none" rtlCol="0">
              <a:spAutoFit/>
            </a:bodyPr>
            <a:lstStyle/>
            <a:p>
              <a:pPr algn="r"/>
              <a:r>
                <a:rPr lang="fr-FR" sz="1000" dirty="0"/>
                <a:t>1 000</a:t>
              </a:r>
            </a:p>
          </p:txBody>
        </p:sp>
        <p:sp>
          <p:nvSpPr>
            <p:cNvPr id="122" name="ZoneTexte 121">
              <a:extLst>
                <a:ext uri="{FF2B5EF4-FFF2-40B4-BE49-F238E27FC236}">
                  <a16:creationId xmlns:a16="http://schemas.microsoft.com/office/drawing/2014/main" id="{2744E243-50C9-409C-90A7-BC8F7D5BCDF9}"/>
                </a:ext>
              </a:extLst>
            </p:cNvPr>
            <p:cNvSpPr txBox="1"/>
            <p:nvPr/>
          </p:nvSpPr>
          <p:spPr>
            <a:xfrm>
              <a:off x="454729" y="5209690"/>
              <a:ext cx="250389" cy="246221"/>
            </a:xfrm>
            <a:prstGeom prst="rect">
              <a:avLst/>
            </a:prstGeom>
            <a:noFill/>
          </p:spPr>
          <p:txBody>
            <a:bodyPr wrap="none" rtlCol="0">
              <a:spAutoFit/>
            </a:bodyPr>
            <a:lstStyle/>
            <a:p>
              <a:pPr algn="r"/>
              <a:r>
                <a:rPr lang="fr-FR" sz="1000" dirty="0"/>
                <a:t>0</a:t>
              </a:r>
            </a:p>
          </p:txBody>
        </p:sp>
        <p:sp>
          <p:nvSpPr>
            <p:cNvPr id="123" name="ZoneTexte 122">
              <a:extLst>
                <a:ext uri="{FF2B5EF4-FFF2-40B4-BE49-F238E27FC236}">
                  <a16:creationId xmlns:a16="http://schemas.microsoft.com/office/drawing/2014/main" id="{469AD38A-29BA-4132-A17B-1B1018265B14}"/>
                </a:ext>
              </a:extLst>
            </p:cNvPr>
            <p:cNvSpPr txBox="1"/>
            <p:nvPr/>
          </p:nvSpPr>
          <p:spPr>
            <a:xfrm>
              <a:off x="901247" y="5394083"/>
              <a:ext cx="250390" cy="246221"/>
            </a:xfrm>
            <a:prstGeom prst="rect">
              <a:avLst/>
            </a:prstGeom>
            <a:noFill/>
          </p:spPr>
          <p:txBody>
            <a:bodyPr wrap="none" rtlCol="0">
              <a:spAutoFit/>
            </a:bodyPr>
            <a:lstStyle/>
            <a:p>
              <a:pPr algn="ctr"/>
              <a:r>
                <a:rPr lang="fr-FR" sz="1000" dirty="0"/>
                <a:t>2</a:t>
              </a:r>
            </a:p>
          </p:txBody>
        </p:sp>
        <p:sp>
          <p:nvSpPr>
            <p:cNvPr id="124" name="ZoneTexte 123">
              <a:extLst>
                <a:ext uri="{FF2B5EF4-FFF2-40B4-BE49-F238E27FC236}">
                  <a16:creationId xmlns:a16="http://schemas.microsoft.com/office/drawing/2014/main" id="{2F8FCE48-B607-4AE7-8F0E-4981B8B33B83}"/>
                </a:ext>
              </a:extLst>
            </p:cNvPr>
            <p:cNvSpPr txBox="1"/>
            <p:nvPr/>
          </p:nvSpPr>
          <p:spPr>
            <a:xfrm>
              <a:off x="1219660" y="5394083"/>
              <a:ext cx="250390" cy="246221"/>
            </a:xfrm>
            <a:prstGeom prst="rect">
              <a:avLst/>
            </a:prstGeom>
            <a:noFill/>
          </p:spPr>
          <p:txBody>
            <a:bodyPr wrap="none" rtlCol="0">
              <a:spAutoFit/>
            </a:bodyPr>
            <a:lstStyle/>
            <a:p>
              <a:pPr algn="ctr"/>
              <a:r>
                <a:rPr lang="fr-FR" sz="1000" dirty="0"/>
                <a:t>4</a:t>
              </a:r>
            </a:p>
          </p:txBody>
        </p:sp>
        <p:sp>
          <p:nvSpPr>
            <p:cNvPr id="125" name="ZoneTexte 124">
              <a:extLst>
                <a:ext uri="{FF2B5EF4-FFF2-40B4-BE49-F238E27FC236}">
                  <a16:creationId xmlns:a16="http://schemas.microsoft.com/office/drawing/2014/main" id="{473FF90D-B56B-47A1-AD5B-95A57E16892A}"/>
                </a:ext>
              </a:extLst>
            </p:cNvPr>
            <p:cNvSpPr txBox="1"/>
            <p:nvPr/>
          </p:nvSpPr>
          <p:spPr>
            <a:xfrm>
              <a:off x="1538073" y="5394083"/>
              <a:ext cx="250390" cy="246221"/>
            </a:xfrm>
            <a:prstGeom prst="rect">
              <a:avLst/>
            </a:prstGeom>
            <a:noFill/>
          </p:spPr>
          <p:txBody>
            <a:bodyPr wrap="none" rtlCol="0">
              <a:spAutoFit/>
            </a:bodyPr>
            <a:lstStyle/>
            <a:p>
              <a:pPr algn="ctr"/>
              <a:r>
                <a:rPr lang="fr-FR" sz="1000" dirty="0"/>
                <a:t>6</a:t>
              </a:r>
            </a:p>
          </p:txBody>
        </p:sp>
        <p:sp>
          <p:nvSpPr>
            <p:cNvPr id="126" name="ZoneTexte 125">
              <a:extLst>
                <a:ext uri="{FF2B5EF4-FFF2-40B4-BE49-F238E27FC236}">
                  <a16:creationId xmlns:a16="http://schemas.microsoft.com/office/drawing/2014/main" id="{DA7065B7-69C4-419F-B46A-E96179CC99A5}"/>
                </a:ext>
              </a:extLst>
            </p:cNvPr>
            <p:cNvSpPr txBox="1"/>
            <p:nvPr/>
          </p:nvSpPr>
          <p:spPr>
            <a:xfrm>
              <a:off x="1856486" y="5394083"/>
              <a:ext cx="250390" cy="246221"/>
            </a:xfrm>
            <a:prstGeom prst="rect">
              <a:avLst/>
            </a:prstGeom>
            <a:noFill/>
          </p:spPr>
          <p:txBody>
            <a:bodyPr wrap="none" rtlCol="0">
              <a:spAutoFit/>
            </a:bodyPr>
            <a:lstStyle/>
            <a:p>
              <a:pPr algn="ctr"/>
              <a:r>
                <a:rPr lang="fr-FR" sz="1000" dirty="0"/>
                <a:t>8</a:t>
              </a:r>
            </a:p>
          </p:txBody>
        </p:sp>
        <p:sp>
          <p:nvSpPr>
            <p:cNvPr id="127" name="ZoneTexte 126">
              <a:extLst>
                <a:ext uri="{FF2B5EF4-FFF2-40B4-BE49-F238E27FC236}">
                  <a16:creationId xmlns:a16="http://schemas.microsoft.com/office/drawing/2014/main" id="{2BB6228C-E6B5-4246-9EB3-DD0673DEBC04}"/>
                </a:ext>
              </a:extLst>
            </p:cNvPr>
            <p:cNvSpPr txBox="1"/>
            <p:nvPr/>
          </p:nvSpPr>
          <p:spPr>
            <a:xfrm>
              <a:off x="2142038" y="5394083"/>
              <a:ext cx="316112" cy="246221"/>
            </a:xfrm>
            <a:prstGeom prst="rect">
              <a:avLst/>
            </a:prstGeom>
            <a:noFill/>
          </p:spPr>
          <p:txBody>
            <a:bodyPr wrap="none" rtlCol="0">
              <a:spAutoFit/>
            </a:bodyPr>
            <a:lstStyle/>
            <a:p>
              <a:pPr algn="ctr"/>
              <a:r>
                <a:rPr lang="fr-FR" sz="1000" dirty="0"/>
                <a:t>10</a:t>
              </a:r>
            </a:p>
          </p:txBody>
        </p:sp>
        <p:sp>
          <p:nvSpPr>
            <p:cNvPr id="128" name="ZoneTexte 127">
              <a:extLst>
                <a:ext uri="{FF2B5EF4-FFF2-40B4-BE49-F238E27FC236}">
                  <a16:creationId xmlns:a16="http://schemas.microsoft.com/office/drawing/2014/main" id="{77669F40-7FC0-4C67-B38A-75C9F6D890AE}"/>
                </a:ext>
              </a:extLst>
            </p:cNvPr>
            <p:cNvSpPr txBox="1"/>
            <p:nvPr/>
          </p:nvSpPr>
          <p:spPr>
            <a:xfrm>
              <a:off x="2460451" y="5394083"/>
              <a:ext cx="316112" cy="246221"/>
            </a:xfrm>
            <a:prstGeom prst="rect">
              <a:avLst/>
            </a:prstGeom>
            <a:noFill/>
          </p:spPr>
          <p:txBody>
            <a:bodyPr wrap="none" rtlCol="0">
              <a:spAutoFit/>
            </a:bodyPr>
            <a:lstStyle/>
            <a:p>
              <a:pPr algn="ctr"/>
              <a:r>
                <a:rPr lang="fr-FR" sz="1000" dirty="0"/>
                <a:t>12</a:t>
              </a:r>
            </a:p>
          </p:txBody>
        </p:sp>
        <p:sp>
          <p:nvSpPr>
            <p:cNvPr id="129" name="ZoneTexte 128">
              <a:extLst>
                <a:ext uri="{FF2B5EF4-FFF2-40B4-BE49-F238E27FC236}">
                  <a16:creationId xmlns:a16="http://schemas.microsoft.com/office/drawing/2014/main" id="{31EF8E32-C6AE-421A-AAEE-70F4FEC20C36}"/>
                </a:ext>
              </a:extLst>
            </p:cNvPr>
            <p:cNvSpPr txBox="1"/>
            <p:nvPr/>
          </p:nvSpPr>
          <p:spPr>
            <a:xfrm>
              <a:off x="2778864" y="5394083"/>
              <a:ext cx="316112" cy="246221"/>
            </a:xfrm>
            <a:prstGeom prst="rect">
              <a:avLst/>
            </a:prstGeom>
            <a:noFill/>
          </p:spPr>
          <p:txBody>
            <a:bodyPr wrap="none" rtlCol="0">
              <a:spAutoFit/>
            </a:bodyPr>
            <a:lstStyle/>
            <a:p>
              <a:pPr algn="ctr"/>
              <a:r>
                <a:rPr lang="fr-FR" sz="1000" dirty="0"/>
                <a:t>14</a:t>
              </a:r>
            </a:p>
          </p:txBody>
        </p:sp>
        <p:sp>
          <p:nvSpPr>
            <p:cNvPr id="130" name="ZoneTexte 129">
              <a:extLst>
                <a:ext uri="{FF2B5EF4-FFF2-40B4-BE49-F238E27FC236}">
                  <a16:creationId xmlns:a16="http://schemas.microsoft.com/office/drawing/2014/main" id="{B5F57C01-F5ED-41C8-AB3D-78813FC4C634}"/>
                </a:ext>
              </a:extLst>
            </p:cNvPr>
            <p:cNvSpPr txBox="1"/>
            <p:nvPr/>
          </p:nvSpPr>
          <p:spPr>
            <a:xfrm>
              <a:off x="3097277" y="5394083"/>
              <a:ext cx="316112" cy="246221"/>
            </a:xfrm>
            <a:prstGeom prst="rect">
              <a:avLst/>
            </a:prstGeom>
            <a:noFill/>
          </p:spPr>
          <p:txBody>
            <a:bodyPr wrap="none" rtlCol="0">
              <a:spAutoFit/>
            </a:bodyPr>
            <a:lstStyle/>
            <a:p>
              <a:pPr algn="ctr"/>
              <a:r>
                <a:rPr lang="fr-FR" sz="1000" dirty="0"/>
                <a:t>16</a:t>
              </a:r>
            </a:p>
          </p:txBody>
        </p:sp>
        <p:sp>
          <p:nvSpPr>
            <p:cNvPr id="131" name="ZoneTexte 130">
              <a:extLst>
                <a:ext uri="{FF2B5EF4-FFF2-40B4-BE49-F238E27FC236}">
                  <a16:creationId xmlns:a16="http://schemas.microsoft.com/office/drawing/2014/main" id="{5AE409F6-5CC9-4A16-B8B5-49759E4FA027}"/>
                </a:ext>
              </a:extLst>
            </p:cNvPr>
            <p:cNvSpPr txBox="1"/>
            <p:nvPr/>
          </p:nvSpPr>
          <p:spPr>
            <a:xfrm>
              <a:off x="3415690" y="5394083"/>
              <a:ext cx="316112" cy="246221"/>
            </a:xfrm>
            <a:prstGeom prst="rect">
              <a:avLst/>
            </a:prstGeom>
            <a:noFill/>
          </p:spPr>
          <p:txBody>
            <a:bodyPr wrap="none" rtlCol="0">
              <a:spAutoFit/>
            </a:bodyPr>
            <a:lstStyle/>
            <a:p>
              <a:pPr algn="ctr"/>
              <a:r>
                <a:rPr lang="fr-FR" sz="1000" dirty="0"/>
                <a:t>18</a:t>
              </a:r>
            </a:p>
          </p:txBody>
        </p:sp>
        <p:sp>
          <p:nvSpPr>
            <p:cNvPr id="132" name="ZoneTexte 131">
              <a:extLst>
                <a:ext uri="{FF2B5EF4-FFF2-40B4-BE49-F238E27FC236}">
                  <a16:creationId xmlns:a16="http://schemas.microsoft.com/office/drawing/2014/main" id="{631CD558-7706-4756-A5DF-D40FB306FDFB}"/>
                </a:ext>
              </a:extLst>
            </p:cNvPr>
            <p:cNvSpPr txBox="1"/>
            <p:nvPr/>
          </p:nvSpPr>
          <p:spPr>
            <a:xfrm>
              <a:off x="3734103" y="5394083"/>
              <a:ext cx="316112" cy="246221"/>
            </a:xfrm>
            <a:prstGeom prst="rect">
              <a:avLst/>
            </a:prstGeom>
            <a:noFill/>
          </p:spPr>
          <p:txBody>
            <a:bodyPr wrap="none" rtlCol="0">
              <a:spAutoFit/>
            </a:bodyPr>
            <a:lstStyle/>
            <a:p>
              <a:pPr algn="ctr"/>
              <a:r>
                <a:rPr lang="fr-FR" sz="1000" dirty="0"/>
                <a:t>20</a:t>
              </a:r>
            </a:p>
          </p:txBody>
        </p:sp>
        <p:sp>
          <p:nvSpPr>
            <p:cNvPr id="133" name="ZoneTexte 132">
              <a:extLst>
                <a:ext uri="{FF2B5EF4-FFF2-40B4-BE49-F238E27FC236}">
                  <a16:creationId xmlns:a16="http://schemas.microsoft.com/office/drawing/2014/main" id="{84C6927D-BA95-46D2-937A-420BB20A885A}"/>
                </a:ext>
              </a:extLst>
            </p:cNvPr>
            <p:cNvSpPr txBox="1"/>
            <p:nvPr/>
          </p:nvSpPr>
          <p:spPr>
            <a:xfrm>
              <a:off x="4052516" y="5394083"/>
              <a:ext cx="316112" cy="246221"/>
            </a:xfrm>
            <a:prstGeom prst="rect">
              <a:avLst/>
            </a:prstGeom>
            <a:noFill/>
          </p:spPr>
          <p:txBody>
            <a:bodyPr wrap="none" rtlCol="0">
              <a:spAutoFit/>
            </a:bodyPr>
            <a:lstStyle/>
            <a:p>
              <a:pPr algn="ctr"/>
              <a:r>
                <a:rPr lang="fr-FR" sz="1000" dirty="0"/>
                <a:t>22</a:t>
              </a:r>
            </a:p>
          </p:txBody>
        </p:sp>
        <p:sp>
          <p:nvSpPr>
            <p:cNvPr id="134" name="ZoneTexte 133">
              <a:extLst>
                <a:ext uri="{FF2B5EF4-FFF2-40B4-BE49-F238E27FC236}">
                  <a16:creationId xmlns:a16="http://schemas.microsoft.com/office/drawing/2014/main" id="{230608B6-070E-4FAB-A8FF-48D70431AD53}"/>
                </a:ext>
              </a:extLst>
            </p:cNvPr>
            <p:cNvSpPr txBox="1"/>
            <p:nvPr/>
          </p:nvSpPr>
          <p:spPr>
            <a:xfrm>
              <a:off x="4370923" y="5394083"/>
              <a:ext cx="316112" cy="246221"/>
            </a:xfrm>
            <a:prstGeom prst="rect">
              <a:avLst/>
            </a:prstGeom>
            <a:noFill/>
          </p:spPr>
          <p:txBody>
            <a:bodyPr wrap="none" rtlCol="0">
              <a:spAutoFit/>
            </a:bodyPr>
            <a:lstStyle/>
            <a:p>
              <a:pPr algn="ctr"/>
              <a:r>
                <a:rPr lang="fr-FR" sz="1000" dirty="0"/>
                <a:t>24</a:t>
              </a:r>
            </a:p>
          </p:txBody>
        </p:sp>
        <p:sp>
          <p:nvSpPr>
            <p:cNvPr id="147" name="ZoneTexte 146">
              <a:extLst>
                <a:ext uri="{FF2B5EF4-FFF2-40B4-BE49-F238E27FC236}">
                  <a16:creationId xmlns:a16="http://schemas.microsoft.com/office/drawing/2014/main" id="{B6751E5D-F99E-4841-A486-F1B4258FDE8C}"/>
                </a:ext>
              </a:extLst>
            </p:cNvPr>
            <p:cNvSpPr txBox="1"/>
            <p:nvPr/>
          </p:nvSpPr>
          <p:spPr>
            <a:xfrm>
              <a:off x="1897239" y="5588015"/>
              <a:ext cx="1377300" cy="261610"/>
            </a:xfrm>
            <a:prstGeom prst="rect">
              <a:avLst/>
            </a:prstGeom>
            <a:noFill/>
          </p:spPr>
          <p:txBody>
            <a:bodyPr wrap="none" rtlCol="0">
              <a:spAutoFit/>
            </a:bodyPr>
            <a:lstStyle/>
            <a:p>
              <a:pPr algn="ctr"/>
              <a:r>
                <a:rPr lang="fr-FR" sz="1100" b="1" dirty="0"/>
                <a:t>Heures post-dose</a:t>
              </a:r>
            </a:p>
          </p:txBody>
        </p:sp>
        <p:sp>
          <p:nvSpPr>
            <p:cNvPr id="151" name="ZoneTexte 150">
              <a:extLst>
                <a:ext uri="{FF2B5EF4-FFF2-40B4-BE49-F238E27FC236}">
                  <a16:creationId xmlns:a16="http://schemas.microsoft.com/office/drawing/2014/main" id="{DBAD02E0-28DB-4062-8207-836D55B1B56B}"/>
                </a:ext>
              </a:extLst>
            </p:cNvPr>
            <p:cNvSpPr txBox="1"/>
            <p:nvPr/>
          </p:nvSpPr>
          <p:spPr>
            <a:xfrm>
              <a:off x="741225" y="3099341"/>
              <a:ext cx="3568606"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Concentrations plasmatiques de  DTG (</a:t>
              </a:r>
              <a:r>
                <a:rPr lang="fr-FR" sz="1400" b="1" dirty="0" err="1">
                  <a:solidFill>
                    <a:srgbClr val="0070C0"/>
                  </a:solidFill>
                  <a:latin typeface="Calibri" panose="020F0502020204030204" pitchFamily="34" charset="0"/>
                  <a:cs typeface="Calibri" panose="020F0502020204030204" pitchFamily="34" charset="0"/>
                </a:rPr>
                <a:t>ng</a:t>
              </a:r>
              <a:r>
                <a:rPr lang="fr-FR" sz="1400" b="1" dirty="0">
                  <a:solidFill>
                    <a:srgbClr val="0070C0"/>
                  </a:solidFill>
                  <a:latin typeface="Calibri" panose="020F0502020204030204" pitchFamily="34" charset="0"/>
                  <a:cs typeface="Calibri" panose="020F0502020204030204" pitchFamily="34" charset="0"/>
                </a:rPr>
                <a:t>/ml)</a:t>
              </a:r>
            </a:p>
          </p:txBody>
        </p:sp>
        <p:sp>
          <p:nvSpPr>
            <p:cNvPr id="153" name="ZoneTexte 152">
              <a:extLst>
                <a:ext uri="{FF2B5EF4-FFF2-40B4-BE49-F238E27FC236}">
                  <a16:creationId xmlns:a16="http://schemas.microsoft.com/office/drawing/2014/main" id="{3E7FB3D2-463D-433C-B4E8-64A8CA93A27D}"/>
                </a:ext>
              </a:extLst>
            </p:cNvPr>
            <p:cNvSpPr txBox="1"/>
            <p:nvPr/>
          </p:nvSpPr>
          <p:spPr>
            <a:xfrm>
              <a:off x="2259981" y="3584859"/>
              <a:ext cx="1175322" cy="276999"/>
            </a:xfrm>
            <a:prstGeom prst="rect">
              <a:avLst/>
            </a:prstGeom>
            <a:noFill/>
          </p:spPr>
          <p:txBody>
            <a:bodyPr wrap="none" rtlCol="0">
              <a:spAutoFit/>
            </a:bodyPr>
            <a:lstStyle/>
            <a:p>
              <a:r>
                <a:rPr lang="fr-FR" sz="1200" b="1" dirty="0"/>
                <a:t>3</a:t>
              </a:r>
              <a:r>
                <a:rPr lang="fr-FR" sz="1200" b="1" baseline="30000" dirty="0"/>
                <a:t>ème</a:t>
              </a:r>
              <a:r>
                <a:rPr lang="fr-FR" sz="1200" b="1" dirty="0"/>
                <a:t> trimestre</a:t>
              </a:r>
            </a:p>
          </p:txBody>
        </p:sp>
        <p:sp>
          <p:nvSpPr>
            <p:cNvPr id="154" name="ZoneTexte 153">
              <a:extLst>
                <a:ext uri="{FF2B5EF4-FFF2-40B4-BE49-F238E27FC236}">
                  <a16:creationId xmlns:a16="http://schemas.microsoft.com/office/drawing/2014/main" id="{2258A79D-C537-4C1A-8E70-1D3797251FED}"/>
                </a:ext>
              </a:extLst>
            </p:cNvPr>
            <p:cNvSpPr txBox="1"/>
            <p:nvPr/>
          </p:nvSpPr>
          <p:spPr>
            <a:xfrm>
              <a:off x="3431662" y="3584859"/>
              <a:ext cx="1090363" cy="276999"/>
            </a:xfrm>
            <a:prstGeom prst="rect">
              <a:avLst/>
            </a:prstGeom>
            <a:noFill/>
          </p:spPr>
          <p:txBody>
            <a:bodyPr wrap="none" rtlCol="0">
              <a:spAutoFit/>
            </a:bodyPr>
            <a:lstStyle/>
            <a:p>
              <a:r>
                <a:rPr lang="fr-FR" sz="1200" b="1" dirty="0"/>
                <a:t>Post-partum</a:t>
              </a:r>
            </a:p>
          </p:txBody>
        </p:sp>
      </p:grpSp>
      <p:sp>
        <p:nvSpPr>
          <p:cNvPr id="155" name="ZoneTexte 154">
            <a:extLst>
              <a:ext uri="{FF2B5EF4-FFF2-40B4-BE49-F238E27FC236}">
                <a16:creationId xmlns:a16="http://schemas.microsoft.com/office/drawing/2014/main" id="{81483D07-7BAD-446E-A9DA-2F8131009FF6}"/>
              </a:ext>
            </a:extLst>
          </p:cNvPr>
          <p:cNvSpPr txBox="1"/>
          <p:nvPr/>
        </p:nvSpPr>
        <p:spPr>
          <a:xfrm>
            <a:off x="5444353" y="3058424"/>
            <a:ext cx="3251724" cy="523220"/>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Paramètres pharmacocinétiques de DTG, </a:t>
            </a:r>
            <a:br>
              <a:rPr lang="fr-FR" sz="1400" b="1" dirty="0">
                <a:solidFill>
                  <a:srgbClr val="0070C0"/>
                </a:solidFill>
                <a:latin typeface="Calibri" panose="020F0502020204030204" pitchFamily="34" charset="0"/>
                <a:cs typeface="Calibri" panose="020F0502020204030204" pitchFamily="34" charset="0"/>
              </a:rPr>
            </a:br>
            <a:r>
              <a:rPr lang="fr-FR" sz="1400" b="1" dirty="0">
                <a:solidFill>
                  <a:srgbClr val="0070C0"/>
                </a:solidFill>
                <a:latin typeface="Calibri" panose="020F0502020204030204" pitchFamily="34" charset="0"/>
                <a:cs typeface="Calibri" panose="020F0502020204030204" pitchFamily="34" charset="0"/>
              </a:rPr>
              <a:t>moyennes géométriques (IC 95 %)</a:t>
            </a:r>
          </a:p>
        </p:txBody>
      </p:sp>
      <p:sp>
        <p:nvSpPr>
          <p:cNvPr id="156"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Khoo</a:t>
            </a:r>
            <a:r>
              <a:rPr lang="en-GB" sz="1200" i="1" dirty="0">
                <a:solidFill>
                  <a:srgbClr val="0070C0"/>
                </a:solidFill>
              </a:rPr>
              <a:t> S, CROI 2018, Abs. 807</a:t>
            </a:r>
          </a:p>
        </p:txBody>
      </p:sp>
      <p:sp>
        <p:nvSpPr>
          <p:cNvPr id="5" name="ZoneTexte 4"/>
          <p:cNvSpPr txBox="1"/>
          <p:nvPr/>
        </p:nvSpPr>
        <p:spPr>
          <a:xfrm>
            <a:off x="194011" y="5893397"/>
            <a:ext cx="8780712" cy="892552"/>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2000" b="1" dirty="0">
                <a:solidFill>
                  <a:srgbClr val="0070C0"/>
                </a:solidFill>
                <a:latin typeface="Calibri" panose="020F0502020204030204" pitchFamily="34" charset="0"/>
                <a:cs typeface="Calibri" panose="020F0502020204030204" pitchFamily="34" charset="0"/>
              </a:rPr>
              <a:t>Conclusion : </a:t>
            </a:r>
            <a:r>
              <a:rPr lang="fr-FR" sz="1600" dirty="0">
                <a:latin typeface="+mn-lt"/>
                <a:cs typeface="Calibri" panose="020F0502020204030204" pitchFamily="34" charset="0"/>
              </a:rPr>
              <a:t>selon les auteurs </a:t>
            </a:r>
            <a:r>
              <a:rPr lang="fr-FR" sz="1600" dirty="0"/>
              <a:t>la dose de DTG 50 mg qd parait suffisante au 3</a:t>
            </a:r>
            <a:r>
              <a:rPr lang="fr-FR" sz="1600" baseline="30000" dirty="0"/>
              <a:t>ème</a:t>
            </a:r>
            <a:r>
              <a:rPr lang="fr-FR" sz="1600" dirty="0"/>
              <a:t> trimestre de la grossesse. Cependant, selon les auteurs, vu les C</a:t>
            </a:r>
            <a:r>
              <a:rPr lang="fr-FR" sz="1600" baseline="-25000" dirty="0"/>
              <a:t>24</a:t>
            </a:r>
            <a:r>
              <a:rPr lang="fr-FR" sz="1600" dirty="0"/>
              <a:t> observées, le doublement de la dose de DTG au 3</a:t>
            </a:r>
            <a:r>
              <a:rPr lang="fr-FR" sz="1600" baseline="30000" dirty="0"/>
              <a:t>ème</a:t>
            </a:r>
            <a:r>
              <a:rPr lang="fr-FR" sz="1600" dirty="0"/>
              <a:t> trimestre pourrait être envisagé </a:t>
            </a:r>
          </a:p>
        </p:txBody>
      </p:sp>
      <p:sp>
        <p:nvSpPr>
          <p:cNvPr id="9" name="Titre 8">
            <a:extLst>
              <a:ext uri="{FF2B5EF4-FFF2-40B4-BE49-F238E27FC236}">
                <a16:creationId xmlns:a16="http://schemas.microsoft.com/office/drawing/2014/main" id="{4EA26F5E-13D1-4D60-9D58-8DC10CDD571A}"/>
              </a:ext>
            </a:extLst>
          </p:cNvPr>
          <p:cNvSpPr>
            <a:spLocks noGrp="1"/>
          </p:cNvSpPr>
          <p:nvPr>
            <p:ph type="title"/>
          </p:nvPr>
        </p:nvSpPr>
        <p:spPr/>
        <p:txBody>
          <a:bodyPr/>
          <a:lstStyle/>
          <a:p>
            <a:r>
              <a:rPr lang="fr-FR" sz="2600" dirty="0"/>
              <a:t>Essai DolPHIN-1 : pharmacocinétique de DTG initié au 3</a:t>
            </a:r>
            <a:r>
              <a:rPr lang="fr-FR" sz="2600" baseline="30000" dirty="0"/>
              <a:t>ème</a:t>
            </a:r>
            <a:r>
              <a:rPr lang="fr-FR" sz="2600" dirty="0"/>
              <a:t> trimestre de la grossesse</a:t>
            </a:r>
          </a:p>
        </p:txBody>
      </p:sp>
      <p:sp>
        <p:nvSpPr>
          <p:cNvPr id="10" name="Espace réservé du contenu 9">
            <a:extLst>
              <a:ext uri="{FF2B5EF4-FFF2-40B4-BE49-F238E27FC236}">
                <a16:creationId xmlns:a16="http://schemas.microsoft.com/office/drawing/2014/main" id="{A31DB394-93BD-484D-8BCE-E09BD916C634}"/>
              </a:ext>
            </a:extLst>
          </p:cNvPr>
          <p:cNvSpPr>
            <a:spLocks noGrp="1"/>
          </p:cNvSpPr>
          <p:nvPr>
            <p:ph idx="1"/>
          </p:nvPr>
        </p:nvSpPr>
        <p:spPr>
          <a:xfrm>
            <a:off x="457200" y="1341438"/>
            <a:ext cx="8507413" cy="1677674"/>
          </a:xfrm>
        </p:spPr>
        <p:txBody>
          <a:bodyPr/>
          <a:lstStyle/>
          <a:p>
            <a:pPr marL="285750" indent="-285750">
              <a:buFont typeface="Arial"/>
              <a:buChar char="•"/>
            </a:pPr>
            <a:r>
              <a:rPr lang="fr-FR" sz="1600" dirty="0"/>
              <a:t>60 femmes enceintes se présentant pour une prise en charge au-delà de la 28</a:t>
            </a:r>
            <a:r>
              <a:rPr lang="fr-FR" sz="1600" baseline="30000" dirty="0"/>
              <a:t>ème</a:t>
            </a:r>
            <a:r>
              <a:rPr lang="fr-FR" sz="1600" dirty="0"/>
              <a:t> SA</a:t>
            </a:r>
          </a:p>
          <a:p>
            <a:pPr marL="285750" indent="-285750">
              <a:buFont typeface="Arial"/>
              <a:buChar char="•"/>
            </a:pPr>
            <a:r>
              <a:rPr lang="fr-FR" sz="1600" dirty="0"/>
              <a:t>Randomisation (1:1) : 2 INTI + EFV vs 2 INTI + DTG 50 mg qd</a:t>
            </a:r>
          </a:p>
          <a:p>
            <a:pPr marL="285750" indent="-285750">
              <a:buFont typeface="Arial"/>
              <a:buChar char="•"/>
            </a:pPr>
            <a:r>
              <a:rPr lang="fr-FR" sz="1600" dirty="0"/>
              <a:t>Pharmacocinétique de DTG réalisée deux semaines après l’initiation du traitement ARV </a:t>
            </a:r>
            <a:br>
              <a:rPr lang="fr-FR" sz="1600" dirty="0"/>
            </a:br>
            <a:r>
              <a:rPr lang="fr-FR" sz="1600" dirty="0"/>
              <a:t>(0,5, 1, 2, 3, 4, 6, 8 et 24h post-dose) et deux semaines après l’accouchement</a:t>
            </a:r>
          </a:p>
          <a:p>
            <a:pPr marL="285750" indent="-285750">
              <a:buFont typeface="Arial"/>
              <a:buChar char="•"/>
            </a:pPr>
            <a:r>
              <a:rPr lang="fr-FR" sz="1600" dirty="0"/>
              <a:t>Analyse intermédiaire après 16 inclusions (les résultats PK de DTG sont présentés uniquement pour 8 femmes car les 8 autres avaient des concentrations plasmatiques indétectables par défaut d’observance)</a:t>
            </a:r>
          </a:p>
        </p:txBody>
      </p:sp>
      <p:graphicFrame>
        <p:nvGraphicFramePr>
          <p:cNvPr id="135" name="Tableau 134">
            <a:extLst>
              <a:ext uri="{FF2B5EF4-FFF2-40B4-BE49-F238E27FC236}">
                <a16:creationId xmlns:a16="http://schemas.microsoft.com/office/drawing/2014/main" id="{C45FE4F8-62BB-47AA-98E5-51EF66987DA2}"/>
              </a:ext>
            </a:extLst>
          </p:cNvPr>
          <p:cNvGraphicFramePr>
            <a:graphicFrameLocks noGrp="1"/>
          </p:cNvGraphicFramePr>
          <p:nvPr>
            <p:extLst>
              <p:ext uri="{D42A27DB-BD31-4B8C-83A1-F6EECF244321}">
                <p14:modId xmlns:p14="http://schemas.microsoft.com/office/powerpoint/2010/main" val="245782944"/>
              </p:ext>
            </p:extLst>
          </p:nvPr>
        </p:nvGraphicFramePr>
        <p:xfrm>
          <a:off x="4745255" y="3577993"/>
          <a:ext cx="4229468" cy="1828800"/>
        </p:xfrm>
        <a:graphic>
          <a:graphicData uri="http://schemas.openxmlformats.org/drawingml/2006/table">
            <a:tbl>
              <a:tblPr firstRow="1" bandRow="1">
                <a:tableStyleId>{5C22544A-7EE6-4342-B048-85BDC9FD1C3A}</a:tableStyleId>
              </a:tblPr>
              <a:tblGrid>
                <a:gridCol w="1352383">
                  <a:extLst>
                    <a:ext uri="{9D8B030D-6E8A-4147-A177-3AD203B41FA5}">
                      <a16:colId xmlns:a16="http://schemas.microsoft.com/office/drawing/2014/main" val="2192627138"/>
                    </a:ext>
                  </a:extLst>
                </a:gridCol>
                <a:gridCol w="1451798">
                  <a:extLst>
                    <a:ext uri="{9D8B030D-6E8A-4147-A177-3AD203B41FA5}">
                      <a16:colId xmlns:a16="http://schemas.microsoft.com/office/drawing/2014/main" val="2353322317"/>
                    </a:ext>
                  </a:extLst>
                </a:gridCol>
                <a:gridCol w="1425287">
                  <a:extLst>
                    <a:ext uri="{9D8B030D-6E8A-4147-A177-3AD203B41FA5}">
                      <a16:colId xmlns:a16="http://schemas.microsoft.com/office/drawing/2014/main" val="20002"/>
                    </a:ext>
                  </a:extLst>
                </a:gridCol>
              </a:tblGrid>
              <a:tr h="287417">
                <a:tc>
                  <a:txBody>
                    <a:bodyPr/>
                    <a:lstStyle/>
                    <a:p>
                      <a:endParaRPr lang="fr-FR" sz="120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3</a:t>
                      </a:r>
                      <a:r>
                        <a:rPr lang="fr-FR" sz="1200" baseline="30000" dirty="0">
                          <a:solidFill>
                            <a:srgbClr val="000066"/>
                          </a:solidFill>
                        </a:rPr>
                        <a:t>ème</a:t>
                      </a:r>
                      <a:r>
                        <a:rPr lang="fr-FR" sz="1200" dirty="0">
                          <a:solidFill>
                            <a:srgbClr val="000066"/>
                          </a:solidFill>
                        </a:rPr>
                        <a:t> trimestre </a:t>
                      </a:r>
                      <a:br>
                        <a:rPr lang="fr-FR" sz="1200" dirty="0">
                          <a:solidFill>
                            <a:srgbClr val="000066"/>
                          </a:solidFill>
                        </a:rPr>
                      </a:br>
                      <a:r>
                        <a:rPr lang="fr-FR" sz="1200" b="0" dirty="0">
                          <a:solidFill>
                            <a:srgbClr val="000066"/>
                          </a:solidFill>
                        </a:rPr>
                        <a:t>(n = 7)</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Post-partum </a:t>
                      </a:r>
                      <a:br>
                        <a:rPr lang="fr-FR" sz="1200" b="1" dirty="0">
                          <a:solidFill>
                            <a:srgbClr val="000066"/>
                          </a:solidFill>
                        </a:rPr>
                      </a:br>
                      <a:r>
                        <a:rPr lang="fr-FR" sz="1200" b="0" dirty="0">
                          <a:solidFill>
                            <a:srgbClr val="000066"/>
                          </a:solidFill>
                        </a:rPr>
                        <a:t>(n = 2)</a:t>
                      </a:r>
                    </a:p>
                  </a:txBody>
                  <a:tcPr anchor="ctr"/>
                </a:tc>
                <a:extLst>
                  <a:ext uri="{0D108BD9-81ED-4DB2-BD59-A6C34878D82A}">
                    <a16:rowId xmlns:a16="http://schemas.microsoft.com/office/drawing/2014/main" val="10000"/>
                  </a:ext>
                </a:extLst>
              </a:tr>
              <a:tr h="287417">
                <a:tc>
                  <a:txBody>
                    <a:bodyPr/>
                    <a:lstStyle/>
                    <a:p>
                      <a:r>
                        <a:rPr lang="fr-FR" sz="1200" dirty="0">
                          <a:solidFill>
                            <a:srgbClr val="000066"/>
                          </a:solidFill>
                        </a:rPr>
                        <a:t>C</a:t>
                      </a:r>
                      <a:r>
                        <a:rPr lang="fr-FR" sz="1200" baseline="-25000" dirty="0">
                          <a:solidFill>
                            <a:srgbClr val="000066"/>
                          </a:solidFill>
                        </a:rPr>
                        <a:t>max</a:t>
                      </a:r>
                      <a:r>
                        <a:rPr lang="fr-FR" sz="1200" dirty="0">
                          <a:solidFill>
                            <a:srgbClr val="000066"/>
                          </a:solidFill>
                        </a:rPr>
                        <a:t> (</a:t>
                      </a:r>
                      <a:r>
                        <a:rPr lang="fr-FR" sz="1200" dirty="0" err="1">
                          <a:solidFill>
                            <a:srgbClr val="000066"/>
                          </a:solidFill>
                        </a:rPr>
                        <a:t>ng</a:t>
                      </a:r>
                      <a:r>
                        <a:rPr lang="fr-FR" sz="1200" dirty="0">
                          <a:solidFill>
                            <a:srgbClr val="000066"/>
                          </a:solidFill>
                        </a:rPr>
                        <a:t>/ml)</a:t>
                      </a:r>
                    </a:p>
                  </a:txBody>
                  <a:tcPr anchor="ctr"/>
                </a:tc>
                <a:tc>
                  <a:txBody>
                    <a:bodyPr/>
                    <a:lstStyle/>
                    <a:p>
                      <a:pPr algn="ctr"/>
                      <a:r>
                        <a:rPr lang="fr-FR" sz="1200" dirty="0">
                          <a:solidFill>
                            <a:srgbClr val="000066"/>
                          </a:solidFill>
                        </a:rPr>
                        <a:t>2 645 </a:t>
                      </a:r>
                      <a:br>
                        <a:rPr lang="fr-FR" sz="1200" dirty="0">
                          <a:solidFill>
                            <a:srgbClr val="000066"/>
                          </a:solidFill>
                        </a:rPr>
                      </a:br>
                      <a:r>
                        <a:rPr lang="fr-FR" sz="1200" dirty="0">
                          <a:solidFill>
                            <a:srgbClr val="000066"/>
                          </a:solidFill>
                        </a:rPr>
                        <a:t>(1 965 - 3 325)</a:t>
                      </a:r>
                    </a:p>
                  </a:txBody>
                  <a:tcPr anchor="ctr"/>
                </a:tc>
                <a:tc>
                  <a:txBody>
                    <a:bodyPr/>
                    <a:lstStyle/>
                    <a:p>
                      <a:pPr algn="ctr"/>
                      <a:r>
                        <a:rPr lang="fr-FR" sz="1200" dirty="0">
                          <a:solidFill>
                            <a:srgbClr val="000066"/>
                          </a:solidFill>
                        </a:rPr>
                        <a:t>4 224 et 4 055</a:t>
                      </a:r>
                    </a:p>
                  </a:txBody>
                  <a:tcPr anchor="ctr"/>
                </a:tc>
                <a:extLst>
                  <a:ext uri="{0D108BD9-81ED-4DB2-BD59-A6C34878D82A}">
                    <a16:rowId xmlns:a16="http://schemas.microsoft.com/office/drawing/2014/main" val="3477159864"/>
                  </a:ext>
                </a:extLst>
              </a:tr>
              <a:tr h="287417">
                <a:tc>
                  <a:txBody>
                    <a:bodyPr/>
                    <a:lstStyle/>
                    <a:p>
                      <a:r>
                        <a:rPr lang="fr-FR" sz="1200" dirty="0">
                          <a:solidFill>
                            <a:srgbClr val="000066"/>
                          </a:solidFill>
                        </a:rPr>
                        <a:t>C</a:t>
                      </a:r>
                      <a:r>
                        <a:rPr lang="fr-FR" sz="1200" baseline="-25000" dirty="0">
                          <a:solidFill>
                            <a:srgbClr val="000066"/>
                          </a:solidFill>
                        </a:rPr>
                        <a:t>24</a:t>
                      </a:r>
                      <a:r>
                        <a:rPr lang="fr-FR" sz="1200" dirty="0">
                          <a:solidFill>
                            <a:srgbClr val="000066"/>
                          </a:solidFill>
                        </a:rPr>
                        <a:t> (</a:t>
                      </a:r>
                      <a:r>
                        <a:rPr lang="fr-FR" sz="1200" dirty="0" err="1">
                          <a:solidFill>
                            <a:srgbClr val="000066"/>
                          </a:solidFill>
                        </a:rPr>
                        <a:t>ng</a:t>
                      </a:r>
                      <a:r>
                        <a:rPr lang="fr-FR" sz="1200" dirty="0">
                          <a:solidFill>
                            <a:srgbClr val="000066"/>
                          </a:solidFill>
                        </a:rPr>
                        <a:t>/ml)</a:t>
                      </a:r>
                    </a:p>
                  </a:txBody>
                  <a:tcPr anchor="ctr"/>
                </a:tc>
                <a:tc>
                  <a:txBody>
                    <a:bodyPr/>
                    <a:lstStyle/>
                    <a:p>
                      <a:pPr algn="ctr"/>
                      <a:r>
                        <a:rPr lang="fr-FR" sz="1200" dirty="0">
                          <a:solidFill>
                            <a:srgbClr val="000066"/>
                          </a:solidFill>
                        </a:rPr>
                        <a:t>778 </a:t>
                      </a:r>
                      <a:br>
                        <a:rPr lang="fr-FR" sz="1200" dirty="0">
                          <a:solidFill>
                            <a:srgbClr val="000066"/>
                          </a:solidFill>
                        </a:rPr>
                      </a:br>
                      <a:r>
                        <a:rPr lang="fr-FR" sz="1200" dirty="0">
                          <a:solidFill>
                            <a:srgbClr val="000066"/>
                          </a:solidFill>
                        </a:rPr>
                        <a:t>(447 - 1 108)</a:t>
                      </a:r>
                    </a:p>
                  </a:txBody>
                  <a:tcPr anchor="ctr"/>
                </a:tc>
                <a:tc>
                  <a:txBody>
                    <a:bodyPr/>
                    <a:lstStyle/>
                    <a:p>
                      <a:pPr algn="ctr"/>
                      <a:r>
                        <a:rPr lang="fr-FR" sz="1200" dirty="0">
                          <a:solidFill>
                            <a:srgbClr val="000066"/>
                          </a:solidFill>
                        </a:rPr>
                        <a:t>1 211 et 603</a:t>
                      </a:r>
                    </a:p>
                  </a:txBody>
                  <a:tcPr anchor="ctr"/>
                </a:tc>
                <a:extLst>
                  <a:ext uri="{0D108BD9-81ED-4DB2-BD59-A6C34878D82A}">
                    <a16:rowId xmlns:a16="http://schemas.microsoft.com/office/drawing/2014/main" val="4130873304"/>
                  </a:ext>
                </a:extLst>
              </a:tr>
              <a:tr h="287417">
                <a:tc>
                  <a:txBody>
                    <a:bodyPr/>
                    <a:lstStyle/>
                    <a:p>
                      <a:r>
                        <a:rPr lang="fr-FR" sz="1200" dirty="0">
                          <a:solidFill>
                            <a:srgbClr val="000066"/>
                          </a:solidFill>
                        </a:rPr>
                        <a:t>ASC</a:t>
                      </a:r>
                      <a:r>
                        <a:rPr lang="fr-FR" sz="1200" baseline="-25000" dirty="0">
                          <a:solidFill>
                            <a:srgbClr val="000066"/>
                          </a:solidFill>
                        </a:rPr>
                        <a:t>24</a:t>
                      </a:r>
                      <a:r>
                        <a:rPr lang="fr-FR" sz="1200" dirty="0">
                          <a:solidFill>
                            <a:srgbClr val="000066"/>
                          </a:solidFill>
                        </a:rPr>
                        <a:t> (</a:t>
                      </a:r>
                      <a:r>
                        <a:rPr lang="fr-FR" sz="1200" dirty="0" err="1">
                          <a:solidFill>
                            <a:srgbClr val="000066"/>
                          </a:solidFill>
                        </a:rPr>
                        <a:t>ng.h</a:t>
                      </a:r>
                      <a:r>
                        <a:rPr lang="fr-FR" sz="1200" dirty="0">
                          <a:solidFill>
                            <a:srgbClr val="000066"/>
                          </a:solidFill>
                        </a:rPr>
                        <a:t>/ml)</a:t>
                      </a:r>
                    </a:p>
                  </a:txBody>
                  <a:tcPr anchor="ctr"/>
                </a:tc>
                <a:tc>
                  <a:txBody>
                    <a:bodyPr/>
                    <a:lstStyle/>
                    <a:p>
                      <a:pPr algn="ctr"/>
                      <a:r>
                        <a:rPr lang="fr-FR" sz="1200" dirty="0">
                          <a:solidFill>
                            <a:srgbClr val="000066"/>
                          </a:solidFill>
                        </a:rPr>
                        <a:t>39 415 </a:t>
                      </a:r>
                      <a:br>
                        <a:rPr lang="fr-FR" sz="1200" dirty="0">
                          <a:solidFill>
                            <a:srgbClr val="000066"/>
                          </a:solidFill>
                        </a:rPr>
                      </a:br>
                      <a:r>
                        <a:rPr lang="fr-FR" sz="1200" dirty="0">
                          <a:solidFill>
                            <a:srgbClr val="000066"/>
                          </a:solidFill>
                        </a:rPr>
                        <a:t>(28 296 - 50 534)</a:t>
                      </a:r>
                    </a:p>
                  </a:txBody>
                  <a:tcPr anchor="ctr"/>
                </a:tc>
                <a:tc>
                  <a:txBody>
                    <a:bodyPr/>
                    <a:lstStyle/>
                    <a:p>
                      <a:pPr algn="ctr"/>
                      <a:r>
                        <a:rPr lang="fr-FR" sz="1200" dirty="0">
                          <a:solidFill>
                            <a:srgbClr val="000066"/>
                          </a:solidFill>
                        </a:rPr>
                        <a:t>59 633 et 44 305</a:t>
                      </a:r>
                    </a:p>
                  </a:txBody>
                  <a:tcPr anchor="ctr"/>
                </a:tc>
                <a:extLst>
                  <a:ext uri="{0D108BD9-81ED-4DB2-BD59-A6C34878D82A}">
                    <a16:rowId xmlns:a16="http://schemas.microsoft.com/office/drawing/2014/main" val="79605980"/>
                  </a:ext>
                </a:extLst>
              </a:tr>
            </a:tbl>
          </a:graphicData>
        </a:graphic>
      </p:graphicFrame>
      <p:sp>
        <p:nvSpPr>
          <p:cNvPr id="136" name="ZoneTexte 135">
            <a:extLst>
              <a:ext uri="{FF2B5EF4-FFF2-40B4-BE49-F238E27FC236}">
                <a16:creationId xmlns:a16="http://schemas.microsoft.com/office/drawing/2014/main" id="{0263453F-499E-4684-9B29-2F6D450849FF}"/>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129</a:t>
            </a:r>
          </a:p>
        </p:txBody>
      </p:sp>
    </p:spTree>
    <p:extLst>
      <p:ext uri="{BB962C8B-B14F-4D97-AF65-F5344CB8AC3E}">
        <p14:creationId xmlns:p14="http://schemas.microsoft.com/office/powerpoint/2010/main" val="1718451756"/>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Monnin</a:t>
            </a:r>
            <a:r>
              <a:rPr lang="en-GB" sz="1200" i="1" dirty="0">
                <a:solidFill>
                  <a:srgbClr val="0070C0"/>
                </a:solidFill>
              </a:rPr>
              <a:t> A, CROI 2018, Abs. 878</a:t>
            </a:r>
          </a:p>
        </p:txBody>
      </p:sp>
      <p:grpSp>
        <p:nvGrpSpPr>
          <p:cNvPr id="3" name="Groupe 2">
            <a:extLst>
              <a:ext uri="{FF2B5EF4-FFF2-40B4-BE49-F238E27FC236}">
                <a16:creationId xmlns:a16="http://schemas.microsoft.com/office/drawing/2014/main" id="{ACF1E206-189C-4604-8D21-86ED25C5AD6F}"/>
              </a:ext>
            </a:extLst>
          </p:cNvPr>
          <p:cNvGrpSpPr/>
          <p:nvPr/>
        </p:nvGrpSpPr>
        <p:grpSpPr>
          <a:xfrm>
            <a:off x="1732521" y="2508132"/>
            <a:ext cx="6087104" cy="3034771"/>
            <a:chOff x="1732521" y="2508132"/>
            <a:chExt cx="6087104" cy="3034771"/>
          </a:xfrm>
        </p:grpSpPr>
        <p:sp>
          <p:nvSpPr>
            <p:cNvPr id="43" name="ZoneTexte 42"/>
            <p:cNvSpPr txBox="1"/>
            <p:nvPr/>
          </p:nvSpPr>
          <p:spPr>
            <a:xfrm>
              <a:off x="2572494" y="5019683"/>
              <a:ext cx="914033" cy="523220"/>
            </a:xfrm>
            <a:prstGeom prst="rect">
              <a:avLst/>
            </a:prstGeom>
            <a:noFill/>
          </p:spPr>
          <p:txBody>
            <a:bodyPr wrap="none" rtlCol="0">
              <a:spAutoFit/>
            </a:bodyPr>
            <a:lstStyle/>
            <a:p>
              <a:pPr algn="ctr"/>
              <a:r>
                <a:rPr lang="fr-FR" sz="1400" b="1" dirty="0"/>
                <a:t>Tous</a:t>
              </a:r>
              <a:br>
                <a:rPr lang="fr-FR" sz="1400" b="1" dirty="0"/>
              </a:br>
              <a:r>
                <a:rPr lang="fr-FR" sz="1400" dirty="0"/>
                <a:t>(n = 201)</a:t>
              </a:r>
            </a:p>
          </p:txBody>
        </p:sp>
        <p:sp>
          <p:nvSpPr>
            <p:cNvPr id="44" name="ZoneTexte 43"/>
            <p:cNvSpPr txBox="1"/>
            <p:nvPr/>
          </p:nvSpPr>
          <p:spPr>
            <a:xfrm>
              <a:off x="4056145" y="5019683"/>
              <a:ext cx="814647" cy="523220"/>
            </a:xfrm>
            <a:prstGeom prst="rect">
              <a:avLst/>
            </a:prstGeom>
            <a:noFill/>
          </p:spPr>
          <p:txBody>
            <a:bodyPr wrap="none" rtlCol="0">
              <a:spAutoFit/>
            </a:bodyPr>
            <a:lstStyle/>
            <a:p>
              <a:pPr algn="ctr"/>
              <a:r>
                <a:rPr lang="fr-FR" sz="1400" b="1" dirty="0"/>
                <a:t>LPV/r</a:t>
              </a:r>
              <a:br>
                <a:rPr lang="fr-FR" sz="1400" b="1" dirty="0"/>
              </a:br>
              <a:r>
                <a:rPr lang="fr-FR" sz="1400" dirty="0"/>
                <a:t>(n = 97)</a:t>
              </a:r>
            </a:p>
          </p:txBody>
        </p:sp>
        <p:sp>
          <p:nvSpPr>
            <p:cNvPr id="45" name="ZoneTexte 44"/>
            <p:cNvSpPr txBox="1"/>
            <p:nvPr/>
          </p:nvSpPr>
          <p:spPr>
            <a:xfrm>
              <a:off x="5413095" y="5019683"/>
              <a:ext cx="914033" cy="523220"/>
            </a:xfrm>
            <a:prstGeom prst="rect">
              <a:avLst/>
            </a:prstGeom>
            <a:noFill/>
          </p:spPr>
          <p:txBody>
            <a:bodyPr wrap="none" rtlCol="0">
              <a:spAutoFit/>
            </a:bodyPr>
            <a:lstStyle/>
            <a:p>
              <a:pPr algn="ctr"/>
              <a:r>
                <a:rPr lang="fr-FR" sz="1400" b="1" dirty="0"/>
                <a:t>3TC</a:t>
              </a:r>
              <a:br>
                <a:rPr lang="fr-FR" sz="1400" b="1" dirty="0"/>
              </a:br>
              <a:r>
                <a:rPr lang="fr-FR" sz="1400" dirty="0"/>
                <a:t>(n = 104)</a:t>
              </a:r>
            </a:p>
          </p:txBody>
        </p:sp>
        <p:grpSp>
          <p:nvGrpSpPr>
            <p:cNvPr id="9" name="Grouper 8"/>
            <p:cNvGrpSpPr/>
            <p:nvPr/>
          </p:nvGrpSpPr>
          <p:grpSpPr>
            <a:xfrm>
              <a:off x="1732521" y="2508132"/>
              <a:ext cx="6087104" cy="2582108"/>
              <a:chOff x="1230546" y="2728607"/>
              <a:chExt cx="6988988" cy="3176567"/>
            </a:xfrm>
          </p:grpSpPr>
          <p:grpSp>
            <p:nvGrpSpPr>
              <p:cNvPr id="38" name="Groupe 37"/>
              <p:cNvGrpSpPr/>
              <p:nvPr/>
            </p:nvGrpSpPr>
            <p:grpSpPr>
              <a:xfrm>
                <a:off x="1872522" y="2905243"/>
                <a:ext cx="4917712" cy="2886075"/>
                <a:chOff x="1911351" y="1885950"/>
                <a:chExt cx="4322761" cy="2886075"/>
              </a:xfrm>
            </p:grpSpPr>
            <p:sp>
              <p:nvSpPr>
                <p:cNvPr id="10" name="Line 5"/>
                <p:cNvSpPr>
                  <a:spLocks noChangeShapeType="1"/>
                </p:cNvSpPr>
                <p:nvPr/>
              </p:nvSpPr>
              <p:spPr bwMode="auto">
                <a:xfrm>
                  <a:off x="1990725" y="4692650"/>
                  <a:ext cx="42433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1" name="Line 6"/>
                <p:cNvSpPr>
                  <a:spLocks noChangeShapeType="1"/>
                </p:cNvSpPr>
                <p:nvPr/>
              </p:nvSpPr>
              <p:spPr bwMode="auto">
                <a:xfrm flipV="1">
                  <a:off x="1990725" y="1885950"/>
                  <a:ext cx="0" cy="28067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2" name="Line 7"/>
                <p:cNvSpPr>
                  <a:spLocks noChangeShapeType="1"/>
                </p:cNvSpPr>
                <p:nvPr/>
              </p:nvSpPr>
              <p:spPr bwMode="auto">
                <a:xfrm>
                  <a:off x="1911351" y="1885950"/>
                  <a:ext cx="793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3" name="Line 8"/>
                <p:cNvSpPr>
                  <a:spLocks noChangeShapeType="1"/>
                </p:cNvSpPr>
                <p:nvPr/>
              </p:nvSpPr>
              <p:spPr bwMode="auto">
                <a:xfrm>
                  <a:off x="1911351" y="2819400"/>
                  <a:ext cx="793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4" name="Line 9"/>
                <p:cNvSpPr>
                  <a:spLocks noChangeShapeType="1"/>
                </p:cNvSpPr>
                <p:nvPr/>
              </p:nvSpPr>
              <p:spPr bwMode="auto">
                <a:xfrm>
                  <a:off x="1911351" y="3759200"/>
                  <a:ext cx="793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5" name="Line 10"/>
                <p:cNvSpPr>
                  <a:spLocks noChangeShapeType="1"/>
                </p:cNvSpPr>
                <p:nvPr/>
              </p:nvSpPr>
              <p:spPr bwMode="auto">
                <a:xfrm>
                  <a:off x="1911351" y="4692650"/>
                  <a:ext cx="793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6" name="Line 11"/>
                <p:cNvSpPr>
                  <a:spLocks noChangeShapeType="1"/>
                </p:cNvSpPr>
                <p:nvPr/>
              </p:nvSpPr>
              <p:spPr bwMode="auto">
                <a:xfrm flipV="1">
                  <a:off x="2671763" y="4692650"/>
                  <a:ext cx="0" cy="79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7" name="Line 12"/>
                <p:cNvSpPr>
                  <a:spLocks noChangeShapeType="1"/>
                </p:cNvSpPr>
                <p:nvPr/>
              </p:nvSpPr>
              <p:spPr bwMode="auto">
                <a:xfrm flipV="1">
                  <a:off x="4111625" y="4692650"/>
                  <a:ext cx="0" cy="79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8" name="Line 13"/>
                <p:cNvSpPr>
                  <a:spLocks noChangeShapeType="1"/>
                </p:cNvSpPr>
                <p:nvPr/>
              </p:nvSpPr>
              <p:spPr bwMode="auto">
                <a:xfrm flipV="1">
                  <a:off x="5527675" y="4692650"/>
                  <a:ext cx="0" cy="79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19" name="Rectangle 14"/>
                <p:cNvSpPr>
                  <a:spLocks noChangeArrowheads="1"/>
                </p:cNvSpPr>
                <p:nvPr/>
              </p:nvSpPr>
              <p:spPr bwMode="auto">
                <a:xfrm>
                  <a:off x="2260600" y="2968625"/>
                  <a:ext cx="411162" cy="1724025"/>
                </a:xfrm>
                <a:prstGeom prst="rect">
                  <a:avLst/>
                </a:prstGeom>
                <a:solidFill>
                  <a:srgbClr val="0000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0" name="Rectangle 15"/>
                <p:cNvSpPr>
                  <a:spLocks noChangeArrowheads="1"/>
                </p:cNvSpPr>
                <p:nvPr/>
              </p:nvSpPr>
              <p:spPr bwMode="auto">
                <a:xfrm>
                  <a:off x="2671763" y="3590925"/>
                  <a:ext cx="414337" cy="1101725"/>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1" name="Rectangle 16"/>
                <p:cNvSpPr>
                  <a:spLocks noChangeArrowheads="1"/>
                </p:cNvSpPr>
                <p:nvPr/>
              </p:nvSpPr>
              <p:spPr bwMode="auto">
                <a:xfrm>
                  <a:off x="3702050" y="2874963"/>
                  <a:ext cx="409575" cy="1812925"/>
                </a:xfrm>
                <a:prstGeom prst="rect">
                  <a:avLst/>
                </a:prstGeom>
                <a:solidFill>
                  <a:srgbClr val="0000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2" name="Rectangle 17"/>
                <p:cNvSpPr>
                  <a:spLocks noChangeArrowheads="1"/>
                </p:cNvSpPr>
                <p:nvPr/>
              </p:nvSpPr>
              <p:spPr bwMode="auto">
                <a:xfrm>
                  <a:off x="4111625" y="3482975"/>
                  <a:ext cx="409575" cy="1204912"/>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3" name="Rectangle 18"/>
                <p:cNvSpPr>
                  <a:spLocks noChangeArrowheads="1"/>
                </p:cNvSpPr>
                <p:nvPr/>
              </p:nvSpPr>
              <p:spPr bwMode="auto">
                <a:xfrm>
                  <a:off x="5118100" y="3013075"/>
                  <a:ext cx="409575" cy="1674812"/>
                </a:xfrm>
                <a:prstGeom prst="rect">
                  <a:avLst/>
                </a:prstGeom>
                <a:solidFill>
                  <a:srgbClr val="0000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4" name="Rectangle 19"/>
                <p:cNvSpPr>
                  <a:spLocks noChangeArrowheads="1"/>
                </p:cNvSpPr>
                <p:nvPr/>
              </p:nvSpPr>
              <p:spPr bwMode="auto">
                <a:xfrm>
                  <a:off x="5527675" y="3586163"/>
                  <a:ext cx="409575" cy="1101725"/>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5" name="Line 20"/>
                <p:cNvSpPr>
                  <a:spLocks noChangeShapeType="1"/>
                </p:cNvSpPr>
                <p:nvPr/>
              </p:nvSpPr>
              <p:spPr bwMode="auto">
                <a:xfrm>
                  <a:off x="3430588" y="1885950"/>
                  <a:ext cx="0" cy="2806700"/>
                </a:xfrm>
                <a:prstGeom prst="line">
                  <a:avLst/>
                </a:prstGeom>
                <a:noFill/>
                <a:ln w="12700" cap="flat">
                  <a:solidFill>
                    <a:srgbClr val="000000"/>
                  </a:solidFill>
                  <a:prstDash val="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6" name="Line 21"/>
                <p:cNvSpPr>
                  <a:spLocks noChangeShapeType="1"/>
                </p:cNvSpPr>
                <p:nvPr/>
              </p:nvSpPr>
              <p:spPr bwMode="auto">
                <a:xfrm>
                  <a:off x="2335213" y="2424112"/>
                  <a:ext cx="2619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7" name="Line 22"/>
                <p:cNvSpPr>
                  <a:spLocks noChangeShapeType="1"/>
                </p:cNvSpPr>
                <p:nvPr/>
              </p:nvSpPr>
              <p:spPr bwMode="auto">
                <a:xfrm>
                  <a:off x="2468563" y="2424112"/>
                  <a:ext cx="0" cy="5683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8" name="Line 23"/>
                <p:cNvSpPr>
                  <a:spLocks noChangeShapeType="1"/>
                </p:cNvSpPr>
                <p:nvPr/>
              </p:nvSpPr>
              <p:spPr bwMode="auto">
                <a:xfrm>
                  <a:off x="2749550" y="2711450"/>
                  <a:ext cx="2619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9" name="Line 24"/>
                <p:cNvSpPr>
                  <a:spLocks noChangeShapeType="1"/>
                </p:cNvSpPr>
                <p:nvPr/>
              </p:nvSpPr>
              <p:spPr bwMode="auto">
                <a:xfrm>
                  <a:off x="2878138" y="2711450"/>
                  <a:ext cx="0" cy="88423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0" name="Line 25"/>
                <p:cNvSpPr>
                  <a:spLocks noChangeShapeType="1"/>
                </p:cNvSpPr>
                <p:nvPr/>
              </p:nvSpPr>
              <p:spPr bwMode="auto">
                <a:xfrm>
                  <a:off x="4186238" y="2676525"/>
                  <a:ext cx="2619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1" name="Line 26"/>
                <p:cNvSpPr>
                  <a:spLocks noChangeShapeType="1"/>
                </p:cNvSpPr>
                <p:nvPr/>
              </p:nvSpPr>
              <p:spPr bwMode="auto">
                <a:xfrm>
                  <a:off x="4319588" y="2676525"/>
                  <a:ext cx="0" cy="83026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2" name="Line 27"/>
                <p:cNvSpPr>
                  <a:spLocks noChangeShapeType="1"/>
                </p:cNvSpPr>
                <p:nvPr/>
              </p:nvSpPr>
              <p:spPr bwMode="auto">
                <a:xfrm>
                  <a:off x="3776663" y="2201862"/>
                  <a:ext cx="2619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3" name="Line 28"/>
                <p:cNvSpPr>
                  <a:spLocks noChangeShapeType="1"/>
                </p:cNvSpPr>
                <p:nvPr/>
              </p:nvSpPr>
              <p:spPr bwMode="auto">
                <a:xfrm>
                  <a:off x="3905250" y="2201862"/>
                  <a:ext cx="0" cy="67786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4" name="Line 29"/>
                <p:cNvSpPr>
                  <a:spLocks noChangeShapeType="1"/>
                </p:cNvSpPr>
                <p:nvPr/>
              </p:nvSpPr>
              <p:spPr bwMode="auto">
                <a:xfrm>
                  <a:off x="5192713" y="2568575"/>
                  <a:ext cx="2619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5" name="Line 30"/>
                <p:cNvSpPr>
                  <a:spLocks noChangeShapeType="1"/>
                </p:cNvSpPr>
                <p:nvPr/>
              </p:nvSpPr>
              <p:spPr bwMode="auto">
                <a:xfrm>
                  <a:off x="5321300" y="2568575"/>
                  <a:ext cx="0" cy="44926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6" name="Line 31"/>
                <p:cNvSpPr>
                  <a:spLocks noChangeShapeType="1"/>
                </p:cNvSpPr>
                <p:nvPr/>
              </p:nvSpPr>
              <p:spPr bwMode="auto">
                <a:xfrm>
                  <a:off x="5602288" y="2676525"/>
                  <a:ext cx="2619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37" name="Line 32"/>
                <p:cNvSpPr>
                  <a:spLocks noChangeShapeType="1"/>
                </p:cNvSpPr>
                <p:nvPr/>
              </p:nvSpPr>
              <p:spPr bwMode="auto">
                <a:xfrm>
                  <a:off x="5735638" y="2676525"/>
                  <a:ext cx="0" cy="91916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grpSp>
          <p:sp>
            <p:nvSpPr>
              <p:cNvPr id="39" name="ZoneTexte 38"/>
              <p:cNvSpPr txBox="1"/>
              <p:nvPr/>
            </p:nvSpPr>
            <p:spPr>
              <a:xfrm>
                <a:off x="1572879" y="5564404"/>
                <a:ext cx="309575" cy="340770"/>
              </a:xfrm>
              <a:prstGeom prst="rect">
                <a:avLst/>
              </a:prstGeom>
              <a:noFill/>
            </p:spPr>
            <p:txBody>
              <a:bodyPr wrap="none" rtlCol="0">
                <a:spAutoFit/>
              </a:bodyPr>
              <a:lstStyle/>
              <a:p>
                <a:pPr algn="r"/>
                <a:r>
                  <a:rPr lang="fr-FR" sz="1200" dirty="0"/>
                  <a:t>0</a:t>
                </a:r>
              </a:p>
            </p:txBody>
          </p:sp>
          <p:sp>
            <p:nvSpPr>
              <p:cNvPr id="40" name="ZoneTexte 39"/>
              <p:cNvSpPr txBox="1"/>
              <p:nvPr/>
            </p:nvSpPr>
            <p:spPr>
              <a:xfrm>
                <a:off x="1377786" y="4615280"/>
                <a:ext cx="504668" cy="340770"/>
              </a:xfrm>
              <a:prstGeom prst="rect">
                <a:avLst/>
              </a:prstGeom>
              <a:noFill/>
            </p:spPr>
            <p:txBody>
              <a:bodyPr wrap="none" rtlCol="0">
                <a:spAutoFit/>
              </a:bodyPr>
              <a:lstStyle/>
              <a:p>
                <a:pPr algn="r"/>
                <a:r>
                  <a:rPr lang="fr-FR" sz="1200" dirty="0"/>
                  <a:t>500</a:t>
                </a:r>
              </a:p>
            </p:txBody>
          </p:sp>
          <p:sp>
            <p:nvSpPr>
              <p:cNvPr id="41" name="ZoneTexte 40"/>
              <p:cNvSpPr txBox="1"/>
              <p:nvPr/>
            </p:nvSpPr>
            <p:spPr>
              <a:xfrm>
                <a:off x="1230546" y="3677731"/>
                <a:ext cx="651907" cy="340770"/>
              </a:xfrm>
              <a:prstGeom prst="rect">
                <a:avLst/>
              </a:prstGeom>
              <a:noFill/>
            </p:spPr>
            <p:txBody>
              <a:bodyPr wrap="none" rtlCol="0">
                <a:spAutoFit/>
              </a:bodyPr>
              <a:lstStyle/>
              <a:p>
                <a:pPr algn="r"/>
                <a:r>
                  <a:rPr lang="fr-FR" sz="1200" dirty="0"/>
                  <a:t>1 000</a:t>
                </a:r>
              </a:p>
            </p:txBody>
          </p:sp>
          <p:sp>
            <p:nvSpPr>
              <p:cNvPr id="42" name="ZoneTexte 41"/>
              <p:cNvSpPr txBox="1"/>
              <p:nvPr/>
            </p:nvSpPr>
            <p:spPr>
              <a:xfrm>
                <a:off x="1230546" y="2728607"/>
                <a:ext cx="651907" cy="340770"/>
              </a:xfrm>
              <a:prstGeom prst="rect">
                <a:avLst/>
              </a:prstGeom>
              <a:noFill/>
            </p:spPr>
            <p:txBody>
              <a:bodyPr wrap="none" rtlCol="0">
                <a:spAutoFit/>
              </a:bodyPr>
              <a:lstStyle/>
              <a:p>
                <a:pPr algn="r"/>
                <a:r>
                  <a:rPr lang="fr-FR" sz="1200" dirty="0"/>
                  <a:t>1 500</a:t>
                </a:r>
              </a:p>
            </p:txBody>
          </p:sp>
          <p:sp>
            <p:nvSpPr>
              <p:cNvPr id="46" name="ZoneTexte 45"/>
              <p:cNvSpPr txBox="1"/>
              <p:nvPr/>
            </p:nvSpPr>
            <p:spPr>
              <a:xfrm>
                <a:off x="2264708" y="3618802"/>
                <a:ext cx="504668" cy="340770"/>
              </a:xfrm>
              <a:prstGeom prst="rect">
                <a:avLst/>
              </a:prstGeom>
              <a:solidFill>
                <a:schemeClr val="bg1"/>
              </a:solidFill>
            </p:spPr>
            <p:txBody>
              <a:bodyPr wrap="none" rtlCol="0">
                <a:spAutoFit/>
              </a:bodyPr>
              <a:lstStyle/>
              <a:p>
                <a:pPr algn="ctr"/>
                <a:r>
                  <a:rPr lang="fr-FR" sz="1200" b="1" dirty="0"/>
                  <a:t>904</a:t>
                </a:r>
              </a:p>
            </p:txBody>
          </p:sp>
          <p:sp>
            <p:nvSpPr>
              <p:cNvPr id="47" name="ZoneTexte 46"/>
              <p:cNvSpPr txBox="1"/>
              <p:nvPr/>
            </p:nvSpPr>
            <p:spPr>
              <a:xfrm>
                <a:off x="2739763" y="4230258"/>
                <a:ext cx="504668" cy="340770"/>
              </a:xfrm>
              <a:prstGeom prst="rect">
                <a:avLst/>
              </a:prstGeom>
              <a:solidFill>
                <a:schemeClr val="bg1"/>
              </a:solidFill>
            </p:spPr>
            <p:txBody>
              <a:bodyPr wrap="none" rtlCol="0">
                <a:spAutoFit/>
              </a:bodyPr>
              <a:lstStyle/>
              <a:p>
                <a:pPr algn="ctr"/>
                <a:r>
                  <a:rPr lang="fr-FR" sz="1200" b="1" dirty="0"/>
                  <a:t>571</a:t>
                </a:r>
              </a:p>
            </p:txBody>
          </p:sp>
          <p:sp>
            <p:nvSpPr>
              <p:cNvPr id="48" name="ZoneTexte 47"/>
              <p:cNvSpPr txBox="1"/>
              <p:nvPr/>
            </p:nvSpPr>
            <p:spPr>
              <a:xfrm>
                <a:off x="3879987" y="3500271"/>
                <a:ext cx="504668" cy="340770"/>
              </a:xfrm>
              <a:prstGeom prst="rect">
                <a:avLst/>
              </a:prstGeom>
              <a:solidFill>
                <a:schemeClr val="bg1"/>
              </a:solidFill>
            </p:spPr>
            <p:txBody>
              <a:bodyPr wrap="none" rtlCol="0">
                <a:spAutoFit/>
              </a:bodyPr>
              <a:lstStyle/>
              <a:p>
                <a:pPr algn="ctr"/>
                <a:r>
                  <a:rPr lang="fr-FR" sz="1200" b="1" dirty="0"/>
                  <a:t>947</a:t>
                </a:r>
              </a:p>
            </p:txBody>
          </p:sp>
          <p:sp>
            <p:nvSpPr>
              <p:cNvPr id="49" name="ZoneTexte 48"/>
              <p:cNvSpPr txBox="1"/>
              <p:nvPr/>
            </p:nvSpPr>
            <p:spPr>
              <a:xfrm>
                <a:off x="4387542" y="4124072"/>
                <a:ext cx="504668" cy="340770"/>
              </a:xfrm>
              <a:prstGeom prst="rect">
                <a:avLst/>
              </a:prstGeom>
              <a:solidFill>
                <a:schemeClr val="bg1"/>
              </a:solidFill>
            </p:spPr>
            <p:txBody>
              <a:bodyPr wrap="none" rtlCol="0">
                <a:spAutoFit/>
              </a:bodyPr>
              <a:lstStyle/>
              <a:p>
                <a:pPr algn="ctr"/>
                <a:r>
                  <a:rPr lang="fr-FR" sz="1200" b="1" dirty="0"/>
                  <a:t>622</a:t>
                </a:r>
              </a:p>
            </p:txBody>
          </p:sp>
          <p:sp>
            <p:nvSpPr>
              <p:cNvPr id="50" name="ZoneTexte 49"/>
              <p:cNvSpPr txBox="1"/>
              <p:nvPr/>
            </p:nvSpPr>
            <p:spPr>
              <a:xfrm>
                <a:off x="5506122" y="3657016"/>
                <a:ext cx="504668" cy="340770"/>
              </a:xfrm>
              <a:prstGeom prst="rect">
                <a:avLst/>
              </a:prstGeom>
              <a:solidFill>
                <a:schemeClr val="bg1"/>
              </a:solidFill>
            </p:spPr>
            <p:txBody>
              <a:bodyPr wrap="none" rtlCol="0">
                <a:spAutoFit/>
              </a:bodyPr>
              <a:lstStyle/>
              <a:p>
                <a:pPr algn="ctr"/>
                <a:r>
                  <a:rPr lang="fr-FR" sz="1200" b="1" dirty="0"/>
                  <a:t>868</a:t>
                </a:r>
              </a:p>
            </p:txBody>
          </p:sp>
          <p:sp>
            <p:nvSpPr>
              <p:cNvPr id="51" name="ZoneTexte 50"/>
              <p:cNvSpPr txBox="1"/>
              <p:nvPr/>
            </p:nvSpPr>
            <p:spPr>
              <a:xfrm>
                <a:off x="6001236" y="4230104"/>
                <a:ext cx="504668" cy="340770"/>
              </a:xfrm>
              <a:prstGeom prst="rect">
                <a:avLst/>
              </a:prstGeom>
              <a:solidFill>
                <a:schemeClr val="bg1"/>
              </a:solidFill>
            </p:spPr>
            <p:txBody>
              <a:bodyPr wrap="none" rtlCol="0">
                <a:spAutoFit/>
              </a:bodyPr>
              <a:lstStyle/>
              <a:p>
                <a:pPr algn="ctr"/>
                <a:r>
                  <a:rPr lang="fr-FR" sz="1200" b="1" dirty="0"/>
                  <a:t>555</a:t>
                </a:r>
              </a:p>
            </p:txBody>
          </p:sp>
          <p:sp>
            <p:nvSpPr>
              <p:cNvPr id="52" name="ZoneTexte 51"/>
              <p:cNvSpPr txBox="1"/>
              <p:nvPr/>
            </p:nvSpPr>
            <p:spPr>
              <a:xfrm>
                <a:off x="5510662" y="2780814"/>
                <a:ext cx="854364" cy="340770"/>
              </a:xfrm>
              <a:prstGeom prst="rect">
                <a:avLst/>
              </a:prstGeom>
              <a:noFill/>
            </p:spPr>
            <p:txBody>
              <a:bodyPr wrap="none" rtlCol="0">
                <a:spAutoFit/>
              </a:bodyPr>
              <a:lstStyle/>
              <a:p>
                <a:pPr algn="ctr"/>
                <a:r>
                  <a:rPr lang="fr-FR" sz="1200" dirty="0"/>
                  <a:t>p = 0,27</a:t>
                </a:r>
              </a:p>
            </p:txBody>
          </p:sp>
          <p:sp>
            <p:nvSpPr>
              <p:cNvPr id="53" name="ZoneTexte 52"/>
              <p:cNvSpPr txBox="1"/>
              <p:nvPr/>
            </p:nvSpPr>
            <p:spPr>
              <a:xfrm>
                <a:off x="3987588" y="2780814"/>
                <a:ext cx="854364" cy="340770"/>
              </a:xfrm>
              <a:prstGeom prst="rect">
                <a:avLst/>
              </a:prstGeom>
              <a:noFill/>
            </p:spPr>
            <p:txBody>
              <a:bodyPr wrap="none" rtlCol="0">
                <a:spAutoFit/>
              </a:bodyPr>
              <a:lstStyle/>
              <a:p>
                <a:pPr algn="ctr"/>
                <a:r>
                  <a:rPr lang="fr-FR" sz="1200" dirty="0"/>
                  <a:t>p &lt; 0,01</a:t>
                </a:r>
              </a:p>
            </p:txBody>
          </p:sp>
          <p:sp>
            <p:nvSpPr>
              <p:cNvPr id="54" name="ZoneTexte 53"/>
              <p:cNvSpPr txBox="1"/>
              <p:nvPr/>
            </p:nvSpPr>
            <p:spPr>
              <a:xfrm>
                <a:off x="2316044" y="2780814"/>
                <a:ext cx="854364" cy="340770"/>
              </a:xfrm>
              <a:prstGeom prst="rect">
                <a:avLst/>
              </a:prstGeom>
              <a:noFill/>
            </p:spPr>
            <p:txBody>
              <a:bodyPr wrap="none" rtlCol="0">
                <a:spAutoFit/>
              </a:bodyPr>
              <a:lstStyle/>
              <a:p>
                <a:pPr algn="ctr"/>
                <a:r>
                  <a:rPr lang="fr-FR" sz="1200" dirty="0"/>
                  <a:t>p &lt; 0,01</a:t>
                </a:r>
              </a:p>
            </p:txBody>
          </p:sp>
          <p:cxnSp>
            <p:nvCxnSpPr>
              <p:cNvPr id="56" name="Connecteur droit 55"/>
              <p:cNvCxnSpPr/>
              <p:nvPr/>
            </p:nvCxnSpPr>
            <p:spPr bwMode="auto">
              <a:xfrm>
                <a:off x="5723573" y="3121540"/>
                <a:ext cx="48671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7" name="Connecteur droit 56"/>
              <p:cNvCxnSpPr/>
              <p:nvPr/>
            </p:nvCxnSpPr>
            <p:spPr bwMode="auto">
              <a:xfrm>
                <a:off x="4137841" y="3121540"/>
                <a:ext cx="48671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8" name="Connecteur droit 57"/>
              <p:cNvCxnSpPr/>
              <p:nvPr/>
            </p:nvCxnSpPr>
            <p:spPr bwMode="auto">
              <a:xfrm>
                <a:off x="2482662" y="3121540"/>
                <a:ext cx="48671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9" name="Rectangle 58"/>
              <p:cNvSpPr/>
              <p:nvPr/>
            </p:nvSpPr>
            <p:spPr bwMode="auto">
              <a:xfrm>
                <a:off x="7361499" y="3976091"/>
                <a:ext cx="378357" cy="196770"/>
              </a:xfrm>
              <a:prstGeom prst="rect">
                <a:avLst/>
              </a:prstGeom>
              <a:solidFill>
                <a:srgbClr val="0000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60" name="Rectangle 59"/>
              <p:cNvSpPr/>
              <p:nvPr/>
            </p:nvSpPr>
            <p:spPr bwMode="auto">
              <a:xfrm>
                <a:off x="7361499" y="4335641"/>
                <a:ext cx="378357" cy="196770"/>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61" name="ZoneTexte 60"/>
              <p:cNvSpPr txBox="1"/>
              <p:nvPr/>
            </p:nvSpPr>
            <p:spPr>
              <a:xfrm>
                <a:off x="7694621" y="3873223"/>
                <a:ext cx="407120" cy="340770"/>
              </a:xfrm>
              <a:prstGeom prst="rect">
                <a:avLst/>
              </a:prstGeom>
              <a:noFill/>
            </p:spPr>
            <p:txBody>
              <a:bodyPr wrap="none" rtlCol="0">
                <a:spAutoFit/>
              </a:bodyPr>
              <a:lstStyle/>
              <a:p>
                <a:r>
                  <a:rPr lang="fr-FR" sz="1200" b="1" dirty="0"/>
                  <a:t>J7</a:t>
                </a:r>
              </a:p>
            </p:txBody>
          </p:sp>
          <p:sp>
            <p:nvSpPr>
              <p:cNvPr id="62" name="ZoneTexte 61"/>
              <p:cNvSpPr txBox="1"/>
              <p:nvPr/>
            </p:nvSpPr>
            <p:spPr>
              <a:xfrm>
                <a:off x="7694621" y="4268295"/>
                <a:ext cx="524913" cy="340770"/>
              </a:xfrm>
              <a:prstGeom prst="rect">
                <a:avLst/>
              </a:prstGeom>
              <a:noFill/>
            </p:spPr>
            <p:txBody>
              <a:bodyPr wrap="none" rtlCol="0">
                <a:spAutoFit/>
              </a:bodyPr>
              <a:lstStyle/>
              <a:p>
                <a:r>
                  <a:rPr lang="fr-FR" sz="1200" b="1" dirty="0"/>
                  <a:t>S50</a:t>
                </a:r>
              </a:p>
            </p:txBody>
          </p:sp>
        </p:grpSp>
      </p:grpSp>
      <p:sp>
        <p:nvSpPr>
          <p:cNvPr id="2" name="ZoneTexte 1"/>
          <p:cNvSpPr txBox="1"/>
          <p:nvPr/>
        </p:nvSpPr>
        <p:spPr>
          <a:xfrm>
            <a:off x="230100" y="1202269"/>
            <a:ext cx="8638863" cy="923330"/>
          </a:xfrm>
          <a:prstGeom prst="rect">
            <a:avLst/>
          </a:prstGeom>
          <a:noFill/>
        </p:spPr>
        <p:txBody>
          <a:bodyPr wrap="square" rtlCol="0">
            <a:spAutoFit/>
          </a:bodyPr>
          <a:lstStyle/>
          <a:p>
            <a:pPr marL="342900" indent="-342900">
              <a:spcBef>
                <a:spcPts val="600"/>
              </a:spcBef>
              <a:buClr>
                <a:srgbClr val="0070C0"/>
              </a:buClr>
              <a:buFont typeface="Arial" panose="020B0604020202020204" pitchFamily="34" charset="0"/>
              <a:buChar char="•"/>
            </a:pPr>
            <a:r>
              <a:rPr lang="fr-FR" dirty="0"/>
              <a:t>Etude ANRS Promise : prophylaxie par LPV/r versus 3TC chez les nouveau-nés non-infectés pendant les 6 mois d’allaitement (mères VIH+ non traitées), avec CD4 &gt; 350 c/mm</a:t>
            </a:r>
            <a:r>
              <a:rPr lang="fr-FR" baseline="30000" dirty="0"/>
              <a:t>3</a:t>
            </a:r>
            <a:endParaRPr lang="fr-FR" b="1" baseline="30000" dirty="0">
              <a:solidFill>
                <a:srgbClr val="3366FF"/>
              </a:solidFill>
            </a:endParaRPr>
          </a:p>
        </p:txBody>
      </p:sp>
      <p:sp>
        <p:nvSpPr>
          <p:cNvPr id="4" name="ZoneTexte 3"/>
          <p:cNvSpPr txBox="1"/>
          <p:nvPr/>
        </p:nvSpPr>
        <p:spPr>
          <a:xfrm>
            <a:off x="230100" y="5428428"/>
            <a:ext cx="8855075" cy="1231106"/>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2000" b="1" dirty="0">
                <a:solidFill>
                  <a:srgbClr val="0070C0"/>
                </a:solidFill>
                <a:latin typeface="Calibri" panose="020F0502020204030204" pitchFamily="34" charset="0"/>
                <a:cs typeface="Calibri" panose="020F0502020204030204" pitchFamily="34" charset="0"/>
              </a:rPr>
              <a:t>Conclusions</a:t>
            </a:r>
            <a:r>
              <a:rPr lang="fr-FR" b="1" dirty="0"/>
              <a:t> </a:t>
            </a:r>
          </a:p>
          <a:p>
            <a:pPr marL="742950" lvl="1" indent="-285750">
              <a:buClr>
                <a:srgbClr val="0070C0"/>
              </a:buClr>
              <a:buFont typeface="Arial" panose="020B0604020202020204" pitchFamily="34" charset="0"/>
              <a:buChar char="‒"/>
            </a:pPr>
            <a:r>
              <a:rPr lang="fr-FR" dirty="0"/>
              <a:t>Déplétion en ADNmt chez les enfants non-infectés traités par LPV/r, persistante jusqu’à 6 mois après l’arrêt de l’exposition</a:t>
            </a:r>
          </a:p>
          <a:p>
            <a:pPr marL="742950" lvl="1" indent="-285750">
              <a:buClr>
                <a:srgbClr val="0070C0"/>
              </a:buClr>
              <a:buFont typeface="Arial" panose="020B0604020202020204" pitchFamily="34" charset="0"/>
              <a:buChar char="‒"/>
            </a:pPr>
            <a:r>
              <a:rPr lang="fr-FR" dirty="0"/>
              <a:t>Toxicité mitochondriale inattendue de LPV/r, supérieure à celle de 3TC </a:t>
            </a:r>
          </a:p>
        </p:txBody>
      </p:sp>
      <p:sp>
        <p:nvSpPr>
          <p:cNvPr id="6" name="Rectangle 5"/>
          <p:cNvSpPr/>
          <p:nvPr/>
        </p:nvSpPr>
        <p:spPr>
          <a:xfrm>
            <a:off x="690163" y="2139380"/>
            <a:ext cx="8178800" cy="369332"/>
          </a:xfrm>
          <a:prstGeom prst="rect">
            <a:avLst/>
          </a:prstGeom>
        </p:spPr>
        <p:txBody>
          <a:bodyPr wrap="square">
            <a:spAutoFit/>
          </a:bodyPr>
          <a:lstStyle/>
          <a:p>
            <a:pPr algn="ctr"/>
            <a:r>
              <a:rPr lang="fr-FR" b="1" dirty="0" err="1">
                <a:solidFill>
                  <a:srgbClr val="0070C0"/>
                </a:solidFill>
                <a:latin typeface="Calibri" panose="020F0502020204030204" pitchFamily="34" charset="0"/>
                <a:cs typeface="Calibri" panose="020F0502020204030204" pitchFamily="34" charset="0"/>
              </a:rPr>
              <a:t>ADNmt</a:t>
            </a:r>
            <a:r>
              <a:rPr lang="fr-FR" b="1" dirty="0">
                <a:solidFill>
                  <a:srgbClr val="0070C0"/>
                </a:solidFill>
                <a:latin typeface="Calibri" panose="020F0502020204030204" pitchFamily="34" charset="0"/>
                <a:cs typeface="Calibri" panose="020F0502020204030204" pitchFamily="34" charset="0"/>
              </a:rPr>
              <a:t> (n copies/cellules, médiane [IQR]) à J7 de vie et à la semaine 50</a:t>
            </a:r>
          </a:p>
        </p:txBody>
      </p:sp>
      <p:sp>
        <p:nvSpPr>
          <p:cNvPr id="7" name="Titre 6">
            <a:extLst>
              <a:ext uri="{FF2B5EF4-FFF2-40B4-BE49-F238E27FC236}">
                <a16:creationId xmlns:a16="http://schemas.microsoft.com/office/drawing/2014/main" id="{109D6F06-FB6F-47BE-B3E7-13C772CFEF3E}"/>
              </a:ext>
            </a:extLst>
          </p:cNvPr>
          <p:cNvSpPr>
            <a:spLocks noGrp="1"/>
          </p:cNvSpPr>
          <p:nvPr>
            <p:ph type="title"/>
          </p:nvPr>
        </p:nvSpPr>
        <p:spPr/>
        <p:txBody>
          <a:bodyPr/>
          <a:lstStyle/>
          <a:p>
            <a:r>
              <a:rPr lang="fr-FR" sz="2600" dirty="0"/>
              <a:t>Etude ANRS 12174 Promise : toxicité mitochondriale inattendue de LPV/r </a:t>
            </a:r>
            <a:br>
              <a:rPr lang="fr-FR" sz="2600" dirty="0"/>
            </a:br>
            <a:r>
              <a:rPr lang="fr-FR" sz="2600" dirty="0"/>
              <a:t>chez les nouveau-nés traités non-infectés</a:t>
            </a:r>
          </a:p>
        </p:txBody>
      </p:sp>
      <p:sp>
        <p:nvSpPr>
          <p:cNvPr id="63" name="ZoneTexte 62">
            <a:extLst>
              <a:ext uri="{FF2B5EF4-FFF2-40B4-BE49-F238E27FC236}">
                <a16:creationId xmlns:a16="http://schemas.microsoft.com/office/drawing/2014/main" id="{3EF44571-FAF5-47A1-BB7D-12D0056EA45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130</a:t>
            </a:r>
          </a:p>
        </p:txBody>
      </p:sp>
    </p:spTree>
    <p:extLst>
      <p:ext uri="{BB962C8B-B14F-4D97-AF65-F5344CB8AC3E}">
        <p14:creationId xmlns:p14="http://schemas.microsoft.com/office/powerpoint/2010/main" val="1165386747"/>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963055" y="6583363"/>
            <a:ext cx="3180945"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Mussi-Pinhata</a:t>
            </a:r>
            <a:r>
              <a:rPr lang="en-GB" sz="1200" i="1" dirty="0">
                <a:solidFill>
                  <a:srgbClr val="0070C0"/>
                </a:solidFill>
              </a:rPr>
              <a:t> M, CROI 2018, Abs. 880</a:t>
            </a:r>
          </a:p>
        </p:txBody>
      </p:sp>
      <p:sp>
        <p:nvSpPr>
          <p:cNvPr id="2" name="Titre 1">
            <a:extLst>
              <a:ext uri="{FF2B5EF4-FFF2-40B4-BE49-F238E27FC236}">
                <a16:creationId xmlns:a16="http://schemas.microsoft.com/office/drawing/2014/main" id="{34945B35-7C67-427F-9ABE-9EA9FE10792A}"/>
              </a:ext>
            </a:extLst>
          </p:cNvPr>
          <p:cNvSpPr>
            <a:spLocks noGrp="1"/>
          </p:cNvSpPr>
          <p:nvPr>
            <p:ph type="title"/>
          </p:nvPr>
        </p:nvSpPr>
        <p:spPr/>
        <p:txBody>
          <a:bodyPr/>
          <a:lstStyle/>
          <a:p>
            <a:r>
              <a:rPr lang="fr-FR" dirty="0"/>
              <a:t>Augmentation de l’inflammation/activation chez les enfants exposés non-infectés (1)</a:t>
            </a:r>
          </a:p>
        </p:txBody>
      </p:sp>
      <p:sp>
        <p:nvSpPr>
          <p:cNvPr id="6" name="Espace réservé du contenu 5">
            <a:extLst>
              <a:ext uri="{FF2B5EF4-FFF2-40B4-BE49-F238E27FC236}">
                <a16:creationId xmlns:a16="http://schemas.microsoft.com/office/drawing/2014/main" id="{83BE84CF-CE4D-482C-984B-3FEE883B15B6}"/>
              </a:ext>
            </a:extLst>
          </p:cNvPr>
          <p:cNvSpPr>
            <a:spLocks noGrp="1"/>
          </p:cNvSpPr>
          <p:nvPr>
            <p:ph idx="1"/>
          </p:nvPr>
        </p:nvSpPr>
        <p:spPr/>
        <p:txBody>
          <a:bodyPr/>
          <a:lstStyle/>
          <a:p>
            <a:pPr>
              <a:buFont typeface="Arial"/>
              <a:buChar char="•"/>
            </a:pPr>
            <a:r>
              <a:rPr lang="fr-FR" sz="2000" dirty="0"/>
              <a:t>Etude au Brésil </a:t>
            </a:r>
          </a:p>
          <a:p>
            <a:pPr lvl="1">
              <a:buFont typeface="Arial" panose="020B0604020202020204" pitchFamily="34" charset="0"/>
              <a:buChar char="‒"/>
            </a:pPr>
            <a:r>
              <a:rPr lang="fr-FR" sz="1800" dirty="0"/>
              <a:t>Enfants nés de mère VIH+, exposés aux ARV et non-infectés, non allaités</a:t>
            </a:r>
          </a:p>
          <a:p>
            <a:pPr lvl="1">
              <a:buFont typeface="Arial" panose="020B0604020202020204" pitchFamily="34" charset="0"/>
              <a:buChar char="‒"/>
            </a:pPr>
            <a:r>
              <a:rPr lang="fr-FR" sz="1800" dirty="0"/>
              <a:t>Groupe contrôle d’enfants nés de mère VIH-</a:t>
            </a:r>
            <a:br>
              <a:rPr lang="fr-FR" sz="1800" dirty="0"/>
            </a:br>
            <a:endParaRPr lang="fr-FR" sz="2000" dirty="0"/>
          </a:p>
          <a:p>
            <a:pPr>
              <a:buFont typeface="Arial"/>
              <a:buChar char="•"/>
            </a:pPr>
            <a:r>
              <a:rPr lang="fr-FR" sz="2000" dirty="0"/>
              <a:t>Comparaison des marqueurs </a:t>
            </a:r>
          </a:p>
          <a:p>
            <a:pPr lvl="1">
              <a:buFont typeface="Arial" panose="020B0604020202020204" pitchFamily="34" charset="0"/>
              <a:buChar char="‒"/>
            </a:pPr>
            <a:r>
              <a:rPr lang="fr-FR" sz="1800" dirty="0"/>
              <a:t>D’inflammation : </a:t>
            </a:r>
            <a:r>
              <a:rPr lang="fr-FR" sz="1800" dirty="0" err="1"/>
              <a:t>TNFRIs</a:t>
            </a:r>
            <a:r>
              <a:rPr lang="fr-FR" sz="1800" dirty="0"/>
              <a:t>, </a:t>
            </a:r>
            <a:r>
              <a:rPr lang="fr-FR" sz="1800" dirty="0" err="1"/>
              <a:t>TNFRIIs</a:t>
            </a:r>
            <a:r>
              <a:rPr lang="fr-FR" sz="1800" dirty="0"/>
              <a:t>, IL-6, D-dimères, IP-10, VCAM, </a:t>
            </a:r>
            <a:r>
              <a:rPr lang="fr-FR" sz="1800" dirty="0" err="1"/>
              <a:t>CRPus</a:t>
            </a:r>
            <a:endParaRPr lang="fr-FR" sz="1800" dirty="0"/>
          </a:p>
          <a:p>
            <a:pPr lvl="1">
              <a:buFont typeface="Arial" panose="020B0604020202020204" pitchFamily="34" charset="0"/>
              <a:buChar char="‒"/>
            </a:pPr>
            <a:r>
              <a:rPr lang="fr-FR" sz="1800" dirty="0"/>
              <a:t>D’activation monocytaire : CD14s, CD163s</a:t>
            </a:r>
          </a:p>
          <a:p>
            <a:pPr lvl="1">
              <a:buFont typeface="Arial" panose="020B0604020202020204" pitchFamily="34" charset="0"/>
              <a:buChar char="‒"/>
            </a:pPr>
            <a:r>
              <a:rPr lang="fr-FR" sz="1800" dirty="0"/>
              <a:t>D’oxydation des lipides : LDL-</a:t>
            </a:r>
            <a:r>
              <a:rPr lang="fr-FR" sz="1800" dirty="0" err="1"/>
              <a:t>Ox</a:t>
            </a:r>
            <a:endParaRPr lang="fr-FR" sz="1800" dirty="0"/>
          </a:p>
          <a:p>
            <a:endParaRPr lang="fr-FR" sz="2000" dirty="0"/>
          </a:p>
          <a:p>
            <a:pPr>
              <a:buFont typeface="Arial"/>
              <a:buChar char="•"/>
            </a:pPr>
            <a:r>
              <a:rPr lang="fr-FR" sz="2000" dirty="0"/>
              <a:t>Critères d’inclusion </a:t>
            </a:r>
          </a:p>
          <a:p>
            <a:pPr lvl="1">
              <a:buFont typeface="Arial" panose="020B0604020202020204" pitchFamily="34" charset="0"/>
              <a:buChar char="‒"/>
            </a:pPr>
            <a:r>
              <a:rPr lang="fr-FR" sz="1800" dirty="0"/>
              <a:t>Naissances à terme (&gt; 37 SA)</a:t>
            </a:r>
          </a:p>
          <a:p>
            <a:pPr lvl="1">
              <a:buFont typeface="Arial" panose="020B0604020202020204" pitchFamily="34" charset="0"/>
              <a:buChar char="‒"/>
            </a:pPr>
            <a:r>
              <a:rPr lang="fr-FR" sz="1800" dirty="0"/>
              <a:t>Poids de naissance &gt; 2 500 g</a:t>
            </a:r>
          </a:p>
          <a:p>
            <a:pPr lvl="1">
              <a:buFont typeface="Arial" panose="020B0604020202020204" pitchFamily="34" charset="0"/>
              <a:buChar char="‒"/>
            </a:pPr>
            <a:r>
              <a:rPr lang="fr-FR" sz="1800" dirty="0"/>
              <a:t>Grossesse non gémellaire</a:t>
            </a:r>
          </a:p>
          <a:p>
            <a:pPr lvl="1">
              <a:buFont typeface="Arial" panose="020B0604020202020204" pitchFamily="34" charset="0"/>
              <a:buChar char="‒"/>
            </a:pPr>
            <a:r>
              <a:rPr lang="fr-FR" sz="1800" dirty="0"/>
              <a:t>Aucune malformation congénitale</a:t>
            </a:r>
          </a:p>
          <a:p>
            <a:pPr lvl="1">
              <a:buFont typeface="Arial" panose="020B0604020202020204" pitchFamily="34" charset="0"/>
              <a:buChar char="‒"/>
            </a:pPr>
            <a:r>
              <a:rPr lang="fr-FR" sz="1800" dirty="0"/>
              <a:t>Absence d’infection par le VIH confirmée pour les enfants nés </a:t>
            </a:r>
            <a:br>
              <a:rPr lang="fr-FR" sz="1800" dirty="0"/>
            </a:br>
            <a:r>
              <a:rPr lang="fr-FR" sz="1800" dirty="0"/>
              <a:t>de mère VIH+</a:t>
            </a:r>
          </a:p>
          <a:p>
            <a:pPr marL="0" indent="0">
              <a:buNone/>
            </a:pPr>
            <a:endParaRPr lang="fr-FR" dirty="0"/>
          </a:p>
        </p:txBody>
      </p:sp>
      <p:sp>
        <p:nvSpPr>
          <p:cNvPr id="7" name="ZoneTexte 6">
            <a:extLst>
              <a:ext uri="{FF2B5EF4-FFF2-40B4-BE49-F238E27FC236}">
                <a16:creationId xmlns:a16="http://schemas.microsoft.com/office/drawing/2014/main" id="{EE3F4166-E56F-4FD5-A007-B8F5B98173B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131</a:t>
            </a:r>
          </a:p>
        </p:txBody>
      </p:sp>
    </p:spTree>
    <p:extLst>
      <p:ext uri="{BB962C8B-B14F-4D97-AF65-F5344CB8AC3E}">
        <p14:creationId xmlns:p14="http://schemas.microsoft.com/office/powerpoint/2010/main" val="1619362463"/>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nvPr>
        </p:nvGraphicFramePr>
        <p:xfrm>
          <a:off x="189910" y="1677192"/>
          <a:ext cx="8485468" cy="4266406"/>
        </p:xfrm>
        <a:graphic>
          <a:graphicData uri="http://schemas.openxmlformats.org/drawingml/2006/table">
            <a:tbl>
              <a:tblPr firstRow="1" bandRow="1">
                <a:tableStyleId>{5C22544A-7EE6-4342-B048-85BDC9FD1C3A}</a:tableStyleId>
              </a:tblPr>
              <a:tblGrid>
                <a:gridCol w="849618">
                  <a:extLst>
                    <a:ext uri="{9D8B030D-6E8A-4147-A177-3AD203B41FA5}">
                      <a16:colId xmlns:a16="http://schemas.microsoft.com/office/drawing/2014/main" val="20001"/>
                    </a:ext>
                  </a:extLst>
                </a:gridCol>
                <a:gridCol w="3522847">
                  <a:extLst>
                    <a:ext uri="{9D8B030D-6E8A-4147-A177-3AD203B41FA5}">
                      <a16:colId xmlns:a16="http://schemas.microsoft.com/office/drawing/2014/main" val="20000"/>
                    </a:ext>
                  </a:extLst>
                </a:gridCol>
                <a:gridCol w="1667680">
                  <a:extLst>
                    <a:ext uri="{9D8B030D-6E8A-4147-A177-3AD203B41FA5}">
                      <a16:colId xmlns:a16="http://schemas.microsoft.com/office/drawing/2014/main" val="20002"/>
                    </a:ext>
                  </a:extLst>
                </a:gridCol>
                <a:gridCol w="1505905">
                  <a:extLst>
                    <a:ext uri="{9D8B030D-6E8A-4147-A177-3AD203B41FA5}">
                      <a16:colId xmlns:a16="http://schemas.microsoft.com/office/drawing/2014/main" val="20003"/>
                    </a:ext>
                  </a:extLst>
                </a:gridCol>
                <a:gridCol w="939418">
                  <a:extLst>
                    <a:ext uri="{9D8B030D-6E8A-4147-A177-3AD203B41FA5}">
                      <a16:colId xmlns:a16="http://schemas.microsoft.com/office/drawing/2014/main" val="20004"/>
                    </a:ext>
                  </a:extLst>
                </a:gridCol>
              </a:tblGrid>
              <a:tr h="752895">
                <a:tc>
                  <a:txBody>
                    <a:bodyPr/>
                    <a:lstStyle/>
                    <a:p>
                      <a:pPr algn="ctr">
                        <a:spcBef>
                          <a:spcPts val="0"/>
                        </a:spcBef>
                        <a:spcAft>
                          <a:spcPts val="0"/>
                        </a:spcAft>
                      </a:pPr>
                      <a:endParaRPr kumimoji="0" lang="fr-FR" sz="1400" b="1" i="0" u="none" strike="noStrike" kern="1200" cap="none" normalizeH="0" baseline="0" dirty="0">
                        <a:ln>
                          <a:noFill/>
                        </a:ln>
                        <a:solidFill>
                          <a:srgbClr val="000066"/>
                        </a:solidFill>
                        <a:effectLst/>
                        <a:latin typeface="+mn-lt"/>
                        <a:ea typeface="+mn-ea"/>
                        <a:cs typeface="+mn-cs"/>
                      </a:endParaRPr>
                    </a:p>
                  </a:txBody>
                  <a:tcPr marT="0" marB="0" anchor="ctr"/>
                </a:tc>
                <a:tc>
                  <a:txBody>
                    <a:bodyPr/>
                    <a:lstStyle/>
                    <a:p>
                      <a:pPr algn="ctr">
                        <a:spcBef>
                          <a:spcPts val="0"/>
                        </a:spcBef>
                        <a:spcAft>
                          <a:spcPts val="0"/>
                        </a:spcAft>
                      </a:pPr>
                      <a:endParaRPr kumimoji="0" lang="fr-FR" sz="1400" b="1" i="0" u="none" strike="noStrike" kern="1200" cap="none" normalizeH="0" baseline="0" dirty="0">
                        <a:ln>
                          <a:noFill/>
                        </a:ln>
                        <a:solidFill>
                          <a:srgbClr val="000066"/>
                        </a:solidFill>
                        <a:effectLst/>
                        <a:latin typeface="+mn-lt"/>
                        <a:ea typeface="+mn-ea"/>
                        <a:cs typeface="+mn-cs"/>
                      </a:endParaRPr>
                    </a:p>
                  </a:txBody>
                  <a:tcPr marT="0" marB="0"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Enfants exposés </a:t>
                      </a:r>
                      <a:br>
                        <a:rPr kumimoji="0" lang="fr-FR" sz="1400" b="1" i="0" u="none" strike="noStrike" cap="none" normalizeH="0" baseline="0" dirty="0">
                          <a:ln>
                            <a:noFill/>
                          </a:ln>
                          <a:solidFill>
                            <a:srgbClr val="000066"/>
                          </a:solidFill>
                          <a:effectLst/>
                          <a:latin typeface="+mn-lt"/>
                        </a:rPr>
                      </a:br>
                      <a:r>
                        <a:rPr kumimoji="0" lang="fr-FR" sz="1400" b="1" i="0" u="none" strike="noStrike" cap="none" normalizeH="0" baseline="0" dirty="0">
                          <a:ln>
                            <a:noFill/>
                          </a:ln>
                          <a:solidFill>
                            <a:srgbClr val="000066"/>
                          </a:solidFill>
                          <a:effectLst/>
                          <a:latin typeface="+mn-lt"/>
                        </a:rPr>
                        <a:t>non-infectés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(n = 87)</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Enfants </a:t>
                      </a:r>
                      <a:br>
                        <a:rPr kumimoji="0" lang="fr-FR" sz="1400" u="none" strike="noStrike" cap="none" normalizeH="0" baseline="0" dirty="0">
                          <a:ln>
                            <a:noFill/>
                          </a:ln>
                          <a:solidFill>
                            <a:srgbClr val="000066"/>
                          </a:solidFill>
                          <a:effectLst/>
                          <a:latin typeface="+mn-lt"/>
                        </a:rPr>
                      </a:br>
                      <a:r>
                        <a:rPr kumimoji="0" lang="fr-FR" sz="1400" u="none" strike="noStrike" cap="none" normalizeH="0" baseline="0" dirty="0">
                          <a:ln>
                            <a:noFill/>
                          </a:ln>
                          <a:solidFill>
                            <a:srgbClr val="000066"/>
                          </a:solidFill>
                          <a:effectLst/>
                          <a:latin typeface="+mn-lt"/>
                        </a:rPr>
                        <a:t>non-exposés</a:t>
                      </a:r>
                      <a:br>
                        <a:rPr kumimoji="0" lang="fr-FR" sz="1400" u="none" strike="noStrike" cap="none" normalizeH="0" baseline="0" dirty="0">
                          <a:ln>
                            <a:noFill/>
                          </a:ln>
                          <a:solidFill>
                            <a:srgbClr val="000066"/>
                          </a:solidFill>
                          <a:effectLst/>
                          <a:latin typeface="+mn-lt"/>
                        </a:rPr>
                      </a:br>
                      <a:r>
                        <a:rPr kumimoji="0" lang="fr-FR" sz="1400" b="0" u="none" strike="noStrike" cap="none" normalizeH="0" baseline="0" dirty="0">
                          <a:ln>
                            <a:noFill/>
                          </a:ln>
                          <a:solidFill>
                            <a:srgbClr val="000066"/>
                          </a:solidFill>
                          <a:effectLst/>
                          <a:latin typeface="+mn-lt"/>
                        </a:rPr>
                        <a:t>(n = 88)</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p</a:t>
                      </a:r>
                    </a:p>
                  </a:txBody>
                  <a:tcPr marT="0" marB="0" anchor="ctr" horzOverflow="overflow"/>
                </a:tc>
                <a:extLst>
                  <a:ext uri="{0D108BD9-81ED-4DB2-BD59-A6C34878D82A}">
                    <a16:rowId xmlns:a16="http://schemas.microsoft.com/office/drawing/2014/main" val="10000"/>
                  </a:ext>
                </a:extLst>
              </a:tr>
              <a:tr h="501931">
                <a:tc rowSpan="5">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i="0" u="none" strike="noStrike" kern="1200" cap="none" normalizeH="0" baseline="0" dirty="0">
                          <a:ln>
                            <a:noFill/>
                          </a:ln>
                          <a:solidFill>
                            <a:srgbClr val="000066"/>
                          </a:solidFill>
                          <a:effectLst/>
                          <a:latin typeface="+mn-lt"/>
                          <a:ea typeface="+mn-ea"/>
                          <a:cs typeface="+mn-cs"/>
                        </a:rPr>
                        <a:t>Mères</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Age moyen, années</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Origine ethnique : noire</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27,7</a:t>
                      </a:r>
                      <a:br>
                        <a:rPr kumimoji="0" lang="fr-FR" sz="1400" b="0" i="0" u="none" strike="noStrike" cap="none" normalizeH="0" baseline="0" dirty="0">
                          <a:ln>
                            <a:noFill/>
                          </a:ln>
                          <a:solidFill>
                            <a:srgbClr val="000066"/>
                          </a:solidFill>
                          <a:effectLst/>
                          <a:latin typeface="+mn-lt"/>
                        </a:rPr>
                      </a:br>
                      <a:r>
                        <a:rPr kumimoji="0" lang="fr-FR" sz="1400" b="0" i="0" u="none" strike="noStrike" cap="none" normalizeH="0" baseline="0" dirty="0">
                          <a:ln>
                            <a:noFill/>
                          </a:ln>
                          <a:solidFill>
                            <a:srgbClr val="000066"/>
                          </a:solidFill>
                          <a:effectLst/>
                          <a:latin typeface="+mn-lt"/>
                        </a:rPr>
                        <a:t>28,7 %</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25,5</a:t>
                      </a:r>
                      <a:br>
                        <a:rPr kumimoji="0" lang="fr-FR" sz="1400" u="none" strike="noStrike" cap="none" normalizeH="0" baseline="0" dirty="0">
                          <a:ln>
                            <a:noFill/>
                          </a:ln>
                          <a:solidFill>
                            <a:srgbClr val="000066"/>
                          </a:solidFill>
                          <a:effectLst/>
                          <a:latin typeface="+mn-lt"/>
                        </a:rPr>
                      </a:br>
                      <a:r>
                        <a:rPr kumimoji="0" lang="fr-FR" sz="1400" u="none" strike="noStrike" cap="none" normalizeH="0" baseline="0" dirty="0">
                          <a:ln>
                            <a:noFill/>
                          </a:ln>
                          <a:solidFill>
                            <a:srgbClr val="000066"/>
                          </a:solidFill>
                          <a:effectLst/>
                          <a:latin typeface="+mn-lt"/>
                        </a:rPr>
                        <a:t>8 %</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0,02</a:t>
                      </a:r>
                      <a:br>
                        <a:rPr kumimoji="0" lang="fr-FR" sz="1400" b="0" i="0" u="none" strike="noStrike" cap="none" normalizeH="0" baseline="0" dirty="0">
                          <a:ln>
                            <a:noFill/>
                          </a:ln>
                          <a:solidFill>
                            <a:srgbClr val="000066"/>
                          </a:solidFill>
                          <a:effectLst/>
                          <a:latin typeface="+mn-lt"/>
                        </a:rPr>
                      </a:br>
                      <a:r>
                        <a:rPr kumimoji="0" lang="fr-FR" sz="1400" b="0" i="0" u="none" strike="noStrike" cap="none" normalizeH="0" baseline="0" dirty="0">
                          <a:ln>
                            <a:noFill/>
                          </a:ln>
                          <a:solidFill>
                            <a:srgbClr val="000066"/>
                          </a:solidFill>
                          <a:effectLst/>
                          <a:latin typeface="+mn-lt"/>
                        </a:rPr>
                        <a:t>&lt; 0,0001</a:t>
                      </a:r>
                    </a:p>
                  </a:txBody>
                  <a:tcPr marT="0" marB="0" anchor="ctr" horzOverflow="overflow"/>
                </a:tc>
                <a:extLst>
                  <a:ext uri="{0D108BD9-81ED-4DB2-BD59-A6C34878D82A}">
                    <a16:rowId xmlns:a16="http://schemas.microsoft.com/office/drawing/2014/main" val="10001"/>
                  </a:ext>
                </a:extLst>
              </a:tr>
              <a:tr h="250965">
                <a:tc vMerge="1">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Césarienne</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42,5 %</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15,9 %</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0,0002</a:t>
                      </a:r>
                    </a:p>
                  </a:txBody>
                  <a:tcPr marT="0" marB="0" anchor="ctr" horzOverflow="overflow"/>
                </a:tc>
                <a:extLst>
                  <a:ext uri="{0D108BD9-81ED-4DB2-BD59-A6C34878D82A}">
                    <a16:rowId xmlns:a16="http://schemas.microsoft.com/office/drawing/2014/main" val="10002"/>
                  </a:ext>
                </a:extLst>
              </a:tr>
              <a:tr h="752895">
                <a:tc vMerge="1">
                  <a:txBody>
                    <a:bodyPr/>
                    <a:lstStyle/>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ARV pendant la grossesse</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2 INTI+ 1 IP</a:t>
                      </a:r>
                      <a:br>
                        <a:rPr kumimoji="0" lang="fr-FR" sz="1400" u="none" strike="noStrike" cap="none" normalizeH="0" baseline="0" dirty="0">
                          <a:ln>
                            <a:noFill/>
                          </a:ln>
                          <a:solidFill>
                            <a:srgbClr val="000066"/>
                          </a:solidFill>
                          <a:effectLst/>
                          <a:latin typeface="+mn-lt"/>
                        </a:rPr>
                      </a:br>
                      <a:r>
                        <a:rPr kumimoji="0" lang="fr-FR" sz="1400" u="none" strike="noStrike" cap="none" normalizeH="0" baseline="0" dirty="0">
                          <a:ln>
                            <a:noFill/>
                          </a:ln>
                          <a:solidFill>
                            <a:srgbClr val="000066"/>
                          </a:solidFill>
                          <a:effectLst/>
                          <a:latin typeface="+mn-lt"/>
                        </a:rPr>
                        <a:t>2 INTI+ 1 INNTI</a:t>
                      </a: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87 (100 %)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55 (63 %)</a:t>
                      </a:r>
                      <a:br>
                        <a:rPr kumimoji="0" lang="fr-FR" sz="1400" b="0" i="0" u="none" strike="noStrike" cap="none" normalizeH="0" baseline="0" dirty="0">
                          <a:ln>
                            <a:noFill/>
                          </a:ln>
                          <a:solidFill>
                            <a:srgbClr val="000066"/>
                          </a:solidFill>
                          <a:effectLst/>
                          <a:latin typeface="+mn-lt"/>
                        </a:rPr>
                      </a:br>
                      <a:r>
                        <a:rPr kumimoji="0" lang="fr-FR" sz="1400" b="0" i="0" u="none" strike="noStrike" cap="none" normalizeH="0" baseline="0" dirty="0">
                          <a:ln>
                            <a:noFill/>
                          </a:ln>
                          <a:solidFill>
                            <a:srgbClr val="000066"/>
                          </a:solidFill>
                          <a:effectLst/>
                          <a:latin typeface="+mn-lt"/>
                        </a:rPr>
                        <a:t>21 (24 %)</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extLst>
                  <a:ext uri="{0D108BD9-81ED-4DB2-BD59-A6C34878D82A}">
                    <a16:rowId xmlns:a16="http://schemas.microsoft.com/office/drawing/2014/main" val="10003"/>
                  </a:ext>
                </a:extLst>
              </a:tr>
              <a:tr h="250965">
                <a:tc vMerge="1">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CV à l’accouchement &lt; 1 000 c/ml</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81 %</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extLst>
                  <a:ext uri="{0D108BD9-81ED-4DB2-BD59-A6C34878D82A}">
                    <a16:rowId xmlns:a16="http://schemas.microsoft.com/office/drawing/2014/main" val="10005"/>
                  </a:ext>
                </a:extLst>
              </a:tr>
              <a:tr h="1003860">
                <a:tc vMerge="1">
                  <a:txBody>
                    <a:bodyPr/>
                    <a:lstStyle/>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CD4/mm</a:t>
                      </a:r>
                      <a:r>
                        <a:rPr kumimoji="0" lang="fr-FR" sz="1400" b="0" i="0" u="none" strike="noStrike" cap="none" normalizeH="0" baseline="30000" dirty="0">
                          <a:ln>
                            <a:noFill/>
                          </a:ln>
                          <a:solidFill>
                            <a:srgbClr val="000066"/>
                          </a:solidFill>
                          <a:effectLst/>
                          <a:latin typeface="+mn-lt"/>
                        </a:rPr>
                        <a:t>3</a:t>
                      </a:r>
                      <a:r>
                        <a:rPr kumimoji="0" lang="fr-FR" sz="1400" b="0" i="0" u="none" strike="noStrike" cap="none" normalizeH="0" baseline="0" dirty="0">
                          <a:ln>
                            <a:noFill/>
                          </a:ln>
                          <a:solidFill>
                            <a:srgbClr val="000066"/>
                          </a:solidFill>
                          <a:effectLst/>
                          <a:latin typeface="+mn-lt"/>
                        </a:rPr>
                        <a:t> maternels (à l’accouchement)    </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          &lt; 200 </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200 - 500</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&gt; 500</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9 %</a:t>
                      </a:r>
                      <a:br>
                        <a:rPr kumimoji="0" lang="fr-FR" sz="1400" b="0" i="0" u="none" strike="noStrike" cap="none" normalizeH="0" baseline="0" dirty="0">
                          <a:ln>
                            <a:noFill/>
                          </a:ln>
                          <a:solidFill>
                            <a:srgbClr val="000066"/>
                          </a:solidFill>
                          <a:effectLst/>
                          <a:latin typeface="+mn-lt"/>
                        </a:rPr>
                      </a:br>
                      <a:r>
                        <a:rPr kumimoji="0" lang="fr-FR" sz="1400" b="0" i="0" u="none" strike="noStrike" cap="none" normalizeH="0" baseline="0" dirty="0">
                          <a:ln>
                            <a:noFill/>
                          </a:ln>
                          <a:solidFill>
                            <a:srgbClr val="000066"/>
                          </a:solidFill>
                          <a:effectLst/>
                          <a:latin typeface="+mn-lt"/>
                        </a:rPr>
                        <a:t>45 %</a:t>
                      </a:r>
                      <a:br>
                        <a:rPr kumimoji="0" lang="fr-FR" sz="1400" b="0" i="0" u="none" strike="noStrike" cap="none" normalizeH="0" baseline="0" dirty="0">
                          <a:ln>
                            <a:noFill/>
                          </a:ln>
                          <a:solidFill>
                            <a:srgbClr val="000066"/>
                          </a:solidFill>
                          <a:effectLst/>
                          <a:latin typeface="+mn-lt"/>
                        </a:rPr>
                      </a:br>
                      <a:r>
                        <a:rPr kumimoji="0" lang="fr-FR" sz="1400" b="0" i="0" u="none" strike="noStrike" cap="none" normalizeH="0" baseline="0" dirty="0">
                          <a:ln>
                            <a:noFill/>
                          </a:ln>
                          <a:solidFill>
                            <a:srgbClr val="000066"/>
                          </a:solidFill>
                          <a:effectLst/>
                          <a:latin typeface="+mn-lt"/>
                        </a:rPr>
                        <a:t>45 %</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mn-lt"/>
                      </a:endParaRPr>
                    </a:p>
                  </a:txBody>
                  <a:tcPr marT="0" marB="0" anchor="ctr" horzOverflow="overflow"/>
                </a:tc>
                <a:extLst>
                  <a:ext uri="{0D108BD9-81ED-4DB2-BD59-A6C34878D82A}">
                    <a16:rowId xmlns:a16="http://schemas.microsoft.com/office/drawing/2014/main" val="10006"/>
                  </a:ext>
                </a:extLst>
              </a:tr>
              <a:tr h="250965">
                <a:tc rowSpan="3">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i="0" u="none" strike="noStrike" kern="1200" cap="none" normalizeH="0" baseline="0" dirty="0">
                          <a:ln>
                            <a:noFill/>
                          </a:ln>
                          <a:solidFill>
                            <a:srgbClr val="000066"/>
                          </a:solidFill>
                          <a:effectLst/>
                          <a:latin typeface="+mn-lt"/>
                          <a:ea typeface="+mn-ea"/>
                          <a:cs typeface="+mn-cs"/>
                        </a:rPr>
                        <a:t>Enfants</a:t>
                      </a: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Terme à la naissance (SA)</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38,6</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39,3</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0,001</a:t>
                      </a:r>
                    </a:p>
                  </a:txBody>
                  <a:tcPr marT="0" marB="0" anchor="ctr" horzOverflow="overflow"/>
                </a:tc>
                <a:extLst>
                  <a:ext uri="{0D108BD9-81ED-4DB2-BD59-A6C34878D82A}">
                    <a16:rowId xmlns:a16="http://schemas.microsoft.com/office/drawing/2014/main" val="10008"/>
                  </a:ext>
                </a:extLst>
              </a:tr>
              <a:tr h="250965">
                <a:tc vMerge="1">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Poids à la naissance / à 6 mois (kg)</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3,14 / 5,9</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3,38 / 8,5</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&lt; 0,0001</a:t>
                      </a:r>
                    </a:p>
                  </a:txBody>
                  <a:tcPr marT="0" marB="0" anchor="ctr" horzOverflow="overflow"/>
                </a:tc>
                <a:extLst>
                  <a:ext uri="{0D108BD9-81ED-4DB2-BD59-A6C34878D82A}">
                    <a16:rowId xmlns:a16="http://schemas.microsoft.com/office/drawing/2014/main" val="10009"/>
                  </a:ext>
                </a:extLst>
              </a:tr>
              <a:tr h="250965">
                <a:tc vMerge="1">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Taille à la naissance / à 6 mois (cm)</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48,2 / 53,5</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55,5 / 68,8</a:t>
                      </a:r>
                    </a:p>
                  </a:txBody>
                  <a:tcPr marT="0" marB="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&lt; 0,0001</a:t>
                      </a:r>
                    </a:p>
                  </a:txBody>
                  <a:tcPr marT="0" marB="0" anchor="ctr" horzOverflow="overflow"/>
                </a:tc>
                <a:extLst>
                  <a:ext uri="{0D108BD9-81ED-4DB2-BD59-A6C34878D82A}">
                    <a16:rowId xmlns:a16="http://schemas.microsoft.com/office/drawing/2014/main" val="10011"/>
                  </a:ext>
                </a:extLst>
              </a:tr>
            </a:tbl>
          </a:graphicData>
        </a:graphic>
      </p:graphicFrame>
      <p:sp>
        <p:nvSpPr>
          <p:cNvPr id="8" name="Text Box 3"/>
          <p:cNvSpPr txBox="1">
            <a:spLocks noChangeArrowheads="1"/>
          </p:cNvSpPr>
          <p:nvPr/>
        </p:nvSpPr>
        <p:spPr bwMode="auto">
          <a:xfrm>
            <a:off x="5700409" y="6583363"/>
            <a:ext cx="3443591"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Mussi-Pinhata</a:t>
            </a:r>
            <a:r>
              <a:rPr lang="en-GB" sz="1200" i="1" dirty="0">
                <a:solidFill>
                  <a:srgbClr val="0070C0"/>
                </a:solidFill>
              </a:rPr>
              <a:t> M, CROI 2018, Abs. 880</a:t>
            </a:r>
          </a:p>
        </p:txBody>
      </p:sp>
      <p:sp>
        <p:nvSpPr>
          <p:cNvPr id="7" name="Rectangle 6"/>
          <p:cNvSpPr/>
          <p:nvPr/>
        </p:nvSpPr>
        <p:spPr>
          <a:xfrm>
            <a:off x="1877131" y="1164797"/>
            <a:ext cx="5669076" cy="400110"/>
          </a:xfrm>
          <a:prstGeom prst="rect">
            <a:avLst/>
          </a:prstGeom>
        </p:spPr>
        <p:txBody>
          <a:bodyPr wrap="square">
            <a:spAutoFit/>
          </a:bodyPr>
          <a:lstStyle/>
          <a:p>
            <a:r>
              <a:rPr lang="fr-FR" sz="2000" b="1" dirty="0">
                <a:solidFill>
                  <a:srgbClr val="0070C0"/>
                </a:solidFill>
                <a:latin typeface="Calibri" panose="020F0502020204030204" pitchFamily="34" charset="0"/>
                <a:cs typeface="Calibri" panose="020F0502020204030204" pitchFamily="34" charset="0"/>
              </a:rPr>
              <a:t>Caractéristiques des mères et des enfants</a:t>
            </a:r>
          </a:p>
        </p:txBody>
      </p:sp>
      <p:sp>
        <p:nvSpPr>
          <p:cNvPr id="9" name="Titre 1">
            <a:extLst>
              <a:ext uri="{FF2B5EF4-FFF2-40B4-BE49-F238E27FC236}">
                <a16:creationId xmlns:a16="http://schemas.microsoft.com/office/drawing/2014/main" id="{C4912C6A-8E5B-49C6-90DA-E13C889BEC60}"/>
              </a:ext>
            </a:extLst>
          </p:cNvPr>
          <p:cNvSpPr>
            <a:spLocks noGrp="1"/>
          </p:cNvSpPr>
          <p:nvPr>
            <p:ph type="title"/>
          </p:nvPr>
        </p:nvSpPr>
        <p:spPr/>
        <p:txBody>
          <a:bodyPr/>
          <a:lstStyle/>
          <a:p>
            <a:r>
              <a:rPr lang="fr-FR" dirty="0"/>
              <a:t>Augmentation de l’inflammation/activation chez les enfants exposés non-infectés (2)</a:t>
            </a:r>
          </a:p>
        </p:txBody>
      </p:sp>
      <p:sp>
        <p:nvSpPr>
          <p:cNvPr id="2" name="Espace réservé du contenu 1"/>
          <p:cNvSpPr>
            <a:spLocks noGrp="1"/>
          </p:cNvSpPr>
          <p:nvPr>
            <p:ph idx="1"/>
          </p:nvPr>
        </p:nvSpPr>
        <p:spPr>
          <a:xfrm>
            <a:off x="457200" y="6052868"/>
            <a:ext cx="8507413" cy="639764"/>
          </a:xfrm>
        </p:spPr>
        <p:txBody>
          <a:bodyPr/>
          <a:lstStyle/>
          <a:p>
            <a:r>
              <a:rPr lang="fr-FR" sz="1600" dirty="0"/>
              <a:t>Absence d’appariement entre les 2 groupes avec des caractéristiques significativement différentes</a:t>
            </a:r>
          </a:p>
        </p:txBody>
      </p:sp>
      <p:sp>
        <p:nvSpPr>
          <p:cNvPr id="10" name="ZoneTexte 9">
            <a:extLst>
              <a:ext uri="{FF2B5EF4-FFF2-40B4-BE49-F238E27FC236}">
                <a16:creationId xmlns:a16="http://schemas.microsoft.com/office/drawing/2014/main" id="{DD84E246-DB80-4386-9CE0-A7B157377AC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132</a:t>
            </a:r>
          </a:p>
        </p:txBody>
      </p:sp>
    </p:spTree>
    <p:extLst>
      <p:ext uri="{BB962C8B-B14F-4D97-AF65-F5344CB8AC3E}">
        <p14:creationId xmlns:p14="http://schemas.microsoft.com/office/powerpoint/2010/main" val="897748545"/>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nvPr>
        </p:nvGraphicFramePr>
        <p:xfrm>
          <a:off x="694532" y="1195619"/>
          <a:ext cx="7754935" cy="5352480"/>
        </p:xfrm>
        <a:graphic>
          <a:graphicData uri="http://schemas.openxmlformats.org/drawingml/2006/table">
            <a:tbl>
              <a:tblPr firstRow="1" bandRow="1">
                <a:tableStyleId>{5C22544A-7EE6-4342-B048-85BDC9FD1C3A}</a:tableStyleId>
              </a:tblPr>
              <a:tblGrid>
                <a:gridCol w="1352917">
                  <a:extLst>
                    <a:ext uri="{9D8B030D-6E8A-4147-A177-3AD203B41FA5}">
                      <a16:colId xmlns:a16="http://schemas.microsoft.com/office/drawing/2014/main" val="20000"/>
                    </a:ext>
                  </a:extLst>
                </a:gridCol>
                <a:gridCol w="1786243">
                  <a:extLst>
                    <a:ext uri="{9D8B030D-6E8A-4147-A177-3AD203B41FA5}">
                      <a16:colId xmlns:a16="http://schemas.microsoft.com/office/drawing/2014/main" val="20001"/>
                    </a:ext>
                  </a:extLst>
                </a:gridCol>
                <a:gridCol w="1786241">
                  <a:extLst>
                    <a:ext uri="{9D8B030D-6E8A-4147-A177-3AD203B41FA5}">
                      <a16:colId xmlns:a16="http://schemas.microsoft.com/office/drawing/2014/main" val="20002"/>
                    </a:ext>
                  </a:extLst>
                </a:gridCol>
                <a:gridCol w="1596554">
                  <a:extLst>
                    <a:ext uri="{9D8B030D-6E8A-4147-A177-3AD203B41FA5}">
                      <a16:colId xmlns:a16="http://schemas.microsoft.com/office/drawing/2014/main" val="20003"/>
                    </a:ext>
                  </a:extLst>
                </a:gridCol>
                <a:gridCol w="1232980">
                  <a:extLst>
                    <a:ext uri="{9D8B030D-6E8A-4147-A177-3AD203B41FA5}">
                      <a16:colId xmlns:a16="http://schemas.microsoft.com/office/drawing/2014/main" val="20004"/>
                    </a:ext>
                  </a:extLst>
                </a:gridCol>
              </a:tblGrid>
              <a:tr h="243697">
                <a:tc>
                  <a:txBody>
                    <a:bodyPr/>
                    <a:lstStyle/>
                    <a:p>
                      <a:pPr algn="ctr"/>
                      <a:r>
                        <a:rPr kumimoji="0" lang="fr-FR" sz="1200" u="none" strike="noStrike" kern="1200" cap="none" normalizeH="0" baseline="0" dirty="0">
                          <a:ln>
                            <a:noFill/>
                          </a:ln>
                          <a:solidFill>
                            <a:srgbClr val="000066"/>
                          </a:solidFill>
                          <a:effectLst/>
                        </a:rPr>
                        <a:t>Age enfants</a:t>
                      </a:r>
                      <a:endParaRPr kumimoji="0" lang="fr-FR" sz="1200" b="1" i="0" u="none" strike="noStrike" kern="1200" cap="none" normalizeH="0" baseline="0" dirty="0">
                        <a:ln>
                          <a:noFill/>
                        </a:ln>
                        <a:solidFill>
                          <a:srgbClr val="000066"/>
                        </a:solidFill>
                        <a:effectLst/>
                        <a:latin typeface="+mn-lt"/>
                        <a:ea typeface="+mn-ea"/>
                        <a:cs typeface="+mn-cs"/>
                      </a:endParaRPr>
                    </a:p>
                  </a:txBody>
                  <a:tcPr marT="36000" marB="36000" anchor="ct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Marqueurs</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Exposés non-infectés</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Non-exposés</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p</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0"/>
                  </a:ext>
                </a:extLst>
              </a:tr>
              <a:tr h="243697">
                <a:tc rowSpan="10">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u="none" strike="noStrike" cap="none" normalizeH="0" baseline="0" dirty="0">
                          <a:ln>
                            <a:noFill/>
                          </a:ln>
                          <a:solidFill>
                            <a:srgbClr val="000066"/>
                          </a:solidFill>
                          <a:effectLst/>
                        </a:rPr>
                        <a:t>Naissance</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err="1">
                          <a:ln>
                            <a:noFill/>
                          </a:ln>
                          <a:solidFill>
                            <a:srgbClr val="000066"/>
                          </a:solidFill>
                          <a:effectLst/>
                        </a:rPr>
                        <a:t>TNFRIs</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3,32</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3,15</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1"/>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IL-6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0,78</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0,42</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2"/>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D-dimères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3,17</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3,21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ns</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3"/>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IP10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2,06</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1,87</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4"/>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LDL-</a:t>
                      </a:r>
                      <a:r>
                        <a:rPr kumimoji="0" lang="fr-FR" sz="1200" u="none" strike="noStrike" cap="none" normalizeH="0" baseline="0" dirty="0" err="1">
                          <a:ln>
                            <a:noFill/>
                          </a:ln>
                          <a:solidFill>
                            <a:srgbClr val="000066"/>
                          </a:solidFill>
                          <a:effectLst/>
                        </a:rPr>
                        <a:t>Ox</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mU</a:t>
                      </a:r>
                      <a:r>
                        <a:rPr kumimoji="0" lang="fr-FR" sz="1200" u="none" strike="noStrike" cap="none" normalizeH="0" baseline="0" dirty="0">
                          <a:ln>
                            <a:noFill/>
                          </a:ln>
                          <a:solidFill>
                            <a:srgbClr val="000066"/>
                          </a:solidFill>
                          <a:effectLst/>
                        </a:rPr>
                        <a:t>/l)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4,40</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4,14</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5"/>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err="1">
                          <a:ln>
                            <a:noFill/>
                          </a:ln>
                          <a:solidFill>
                            <a:srgbClr val="000066"/>
                          </a:solidFill>
                          <a:effectLst/>
                        </a:rPr>
                        <a:t>TNFRIIs</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3,64</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3,60</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ns</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6"/>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VCAM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3,22</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3,42</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7"/>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err="1">
                          <a:ln>
                            <a:noFill/>
                          </a:ln>
                          <a:solidFill>
                            <a:srgbClr val="000066"/>
                          </a:solidFill>
                          <a:effectLst/>
                        </a:rPr>
                        <a:t>CRPus</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3,27</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2,56</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8"/>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a:ln>
                            <a:noFill/>
                          </a:ln>
                          <a:solidFill>
                            <a:srgbClr val="000066"/>
                          </a:solidFill>
                          <a:effectLst/>
                        </a:rPr>
                        <a:t>CD14s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3,04</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2,80</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09"/>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0" marB="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a:ln>
                            <a:noFill/>
                          </a:ln>
                          <a:solidFill>
                            <a:srgbClr val="000066"/>
                          </a:solidFill>
                          <a:effectLst/>
                        </a:rPr>
                        <a:t>CD163s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2,72</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2,75</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ns</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0"/>
                  </a:ext>
                </a:extLst>
              </a:tr>
              <a:tr h="243697">
                <a:tc rowSpan="10">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u="none" strike="noStrike" cap="none" normalizeH="0" baseline="0" dirty="0">
                          <a:ln>
                            <a:noFill/>
                          </a:ln>
                          <a:solidFill>
                            <a:srgbClr val="000066"/>
                          </a:solidFill>
                          <a:effectLst/>
                        </a:rPr>
                        <a:t>A 6 mois</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solidFill>
                      <a:srgbClr val="F3F9FA"/>
                    </a:solidFill>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err="1">
                          <a:ln>
                            <a:noFill/>
                          </a:ln>
                          <a:solidFill>
                            <a:srgbClr val="000066"/>
                          </a:solidFill>
                          <a:effectLst/>
                        </a:rPr>
                        <a:t>TNFRIs</a:t>
                      </a:r>
                      <a:r>
                        <a:rPr kumimoji="0" lang="fr-FR" sz="1200" u="none" strike="noStrike" cap="none" normalizeH="0" baseline="0" dirty="0">
                          <a:ln>
                            <a:noFill/>
                          </a:ln>
                          <a:solidFill>
                            <a:srgbClr val="000066"/>
                          </a:solidFill>
                          <a:effectLst/>
                        </a:rPr>
                        <a:t>(</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3,06</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2,96</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1"/>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lnT w="12700" cap="flat" cmpd="sng" algn="ctr">
                      <a:solidFill>
                        <a:schemeClr val="tx1"/>
                      </a:solidFill>
                      <a:prstDash val="solid"/>
                      <a:round/>
                      <a:headEnd type="none" w="med" len="med"/>
                      <a:tailEnd type="none" w="med" len="med"/>
                    </a:lnT>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a:ln>
                            <a:noFill/>
                          </a:ln>
                          <a:solidFill>
                            <a:srgbClr val="000066"/>
                          </a:solidFill>
                          <a:effectLst/>
                        </a:rPr>
                        <a:t>IL-6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0,36</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0,13</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2"/>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D-dimères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2,78</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2,95</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0,0003</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3"/>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IP10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2,21</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4"/>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LDL-</a:t>
                      </a:r>
                      <a:r>
                        <a:rPr kumimoji="0" lang="fr-FR" sz="1200" u="none" strike="noStrike" cap="none" normalizeH="0" baseline="0" dirty="0" err="1">
                          <a:ln>
                            <a:noFill/>
                          </a:ln>
                          <a:solidFill>
                            <a:srgbClr val="000066"/>
                          </a:solidFill>
                          <a:effectLst/>
                        </a:rPr>
                        <a:t>Ox</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mU</a:t>
                      </a:r>
                      <a:r>
                        <a:rPr kumimoji="0" lang="fr-FR" sz="1200" u="none" strike="noStrike" cap="none" normalizeH="0" baseline="0" dirty="0">
                          <a:ln>
                            <a:noFill/>
                          </a:ln>
                          <a:solidFill>
                            <a:srgbClr val="000066"/>
                          </a:solidFill>
                          <a:effectLst/>
                        </a:rPr>
                        <a:t>/l)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4,49</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4,57</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0,003</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5"/>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err="1">
                          <a:ln>
                            <a:noFill/>
                          </a:ln>
                          <a:solidFill>
                            <a:srgbClr val="000066"/>
                          </a:solidFill>
                          <a:effectLst/>
                        </a:rPr>
                        <a:t>TNFRIIs</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3,55</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3,62</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0,02</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6"/>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VCAM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3,13</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3,23</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&lt; 0,0001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7"/>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err="1">
                          <a:ln>
                            <a:noFill/>
                          </a:ln>
                          <a:solidFill>
                            <a:srgbClr val="000066"/>
                          </a:solidFill>
                          <a:effectLst/>
                        </a:rPr>
                        <a:t>CRPus</a:t>
                      </a:r>
                      <a:r>
                        <a:rPr kumimoji="0" lang="fr-FR" sz="1200" u="none" strike="noStrike" cap="none" normalizeH="0" baseline="0" dirty="0">
                          <a:ln>
                            <a:noFill/>
                          </a:ln>
                          <a:solidFill>
                            <a:srgbClr val="000066"/>
                          </a:solidFill>
                          <a:effectLst/>
                        </a:rPr>
                        <a:t>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3,05</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2,93</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ns</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8"/>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a:ln>
                            <a:noFill/>
                          </a:ln>
                          <a:solidFill>
                            <a:srgbClr val="000066"/>
                          </a:solidFill>
                          <a:effectLst/>
                        </a:rPr>
                        <a:t>CD14s (</a:t>
                      </a:r>
                      <a:r>
                        <a:rPr kumimoji="0" lang="fr-FR" sz="1200" u="none" strike="noStrike" cap="none" normalizeH="0" baseline="0" dirty="0" err="1">
                          <a:ln>
                            <a:noFill/>
                          </a:ln>
                          <a:solidFill>
                            <a:srgbClr val="000066"/>
                          </a:solidFill>
                          <a:effectLst/>
                        </a:rPr>
                        <a:t>pg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3,21</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3,26</a:t>
                      </a: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0,03</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19"/>
                  </a:ext>
                </a:extLst>
              </a:tr>
              <a:tr h="243697">
                <a:tc v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u="none" strike="noStrike" cap="none" normalizeH="0" baseline="0" dirty="0">
                          <a:ln>
                            <a:noFill/>
                          </a:ln>
                          <a:solidFill>
                            <a:srgbClr val="000066"/>
                          </a:solidFill>
                          <a:effectLst/>
                        </a:rPr>
                        <a:t>CD163s (</a:t>
                      </a:r>
                      <a:r>
                        <a:rPr kumimoji="0" lang="fr-FR" sz="1200" u="none" strike="noStrike" cap="none" normalizeH="0" baseline="0" dirty="0" err="1">
                          <a:ln>
                            <a:noFill/>
                          </a:ln>
                          <a:solidFill>
                            <a:srgbClr val="000066"/>
                          </a:solidFill>
                          <a:effectLst/>
                        </a:rPr>
                        <a:t>ng</a:t>
                      </a:r>
                      <a:r>
                        <a:rPr kumimoji="0" lang="fr-FR" sz="1200" u="none" strike="noStrike" cap="none" normalizeH="0" baseline="0" dirty="0">
                          <a:ln>
                            <a:noFill/>
                          </a:ln>
                          <a:solidFill>
                            <a:srgbClr val="000066"/>
                          </a:solidFill>
                          <a:effectLst/>
                        </a:rPr>
                        <a:t>/ml)</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2,89</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2,90</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ns</a:t>
                      </a:r>
                      <a:endParaRPr kumimoji="0" lang="fr-FR" sz="1200" b="0" i="0" u="none" strike="noStrike" cap="none" normalizeH="0" baseline="0" dirty="0">
                        <a:ln>
                          <a:noFill/>
                        </a:ln>
                        <a:solidFill>
                          <a:srgbClr val="000066"/>
                        </a:solidFill>
                        <a:effectLst/>
                        <a:latin typeface="Arial" charset="0"/>
                      </a:endParaRPr>
                    </a:p>
                  </a:txBody>
                  <a:tcPr marT="36000" marB="36000" anchor="ctr" horzOverflow="overflow"/>
                </a:tc>
                <a:extLst>
                  <a:ext uri="{0D108BD9-81ED-4DB2-BD59-A6C34878D82A}">
                    <a16:rowId xmlns:a16="http://schemas.microsoft.com/office/drawing/2014/main" val="10020"/>
                  </a:ext>
                </a:extLst>
              </a:tr>
            </a:tbl>
          </a:graphicData>
        </a:graphic>
      </p:graphicFrame>
      <p:sp>
        <p:nvSpPr>
          <p:cNvPr id="7" name="Text Box 3"/>
          <p:cNvSpPr txBox="1">
            <a:spLocks noChangeArrowheads="1"/>
          </p:cNvSpPr>
          <p:nvPr/>
        </p:nvSpPr>
        <p:spPr bwMode="auto">
          <a:xfrm>
            <a:off x="5885235" y="6583363"/>
            <a:ext cx="325876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Mussi-Pinhata</a:t>
            </a:r>
            <a:r>
              <a:rPr lang="en-GB" sz="1200" i="1" dirty="0">
                <a:solidFill>
                  <a:srgbClr val="0070C0"/>
                </a:solidFill>
              </a:rPr>
              <a:t> M, CROI 2018, Abs. 880</a:t>
            </a:r>
          </a:p>
        </p:txBody>
      </p:sp>
      <p:sp>
        <p:nvSpPr>
          <p:cNvPr id="9" name="Titre 1">
            <a:extLst>
              <a:ext uri="{FF2B5EF4-FFF2-40B4-BE49-F238E27FC236}">
                <a16:creationId xmlns:a16="http://schemas.microsoft.com/office/drawing/2014/main" id="{6F361865-B00E-477D-8C69-4FF3904F3B69}"/>
              </a:ext>
            </a:extLst>
          </p:cNvPr>
          <p:cNvSpPr>
            <a:spLocks noGrp="1"/>
          </p:cNvSpPr>
          <p:nvPr>
            <p:ph type="title"/>
          </p:nvPr>
        </p:nvSpPr>
        <p:spPr>
          <a:xfrm>
            <a:off x="1547813" y="115888"/>
            <a:ext cx="7523162" cy="936625"/>
          </a:xfrm>
        </p:spPr>
        <p:txBody>
          <a:bodyPr/>
          <a:lstStyle/>
          <a:p>
            <a:r>
              <a:rPr lang="fr-FR" dirty="0"/>
              <a:t>Augmentation de l’inflammation/activation chez les enfants exposés non-infectés (3)</a:t>
            </a:r>
          </a:p>
        </p:txBody>
      </p:sp>
      <p:sp>
        <p:nvSpPr>
          <p:cNvPr id="5" name="ZoneTexte 4">
            <a:extLst>
              <a:ext uri="{FF2B5EF4-FFF2-40B4-BE49-F238E27FC236}">
                <a16:creationId xmlns:a16="http://schemas.microsoft.com/office/drawing/2014/main" id="{48EC2010-E0CE-4818-A4F5-C1BF1A2CD23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133</a:t>
            </a:r>
          </a:p>
        </p:txBody>
      </p:sp>
    </p:spTree>
    <p:extLst>
      <p:ext uri="{BB962C8B-B14F-4D97-AF65-F5344CB8AC3E}">
        <p14:creationId xmlns:p14="http://schemas.microsoft.com/office/powerpoint/2010/main" val="3337530957"/>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 Comorbidités</a:t>
            </a:r>
            <a:br>
              <a:rPr lang="fr-FR" sz="4000" dirty="0"/>
            </a:br>
            <a:endParaRPr lang="fr-FR" sz="4000" dirty="0"/>
          </a:p>
          <a:p>
            <a:r>
              <a:rPr lang="fr-FR" sz="3200" dirty="0"/>
              <a:t>V. 1. Tuberculose</a:t>
            </a:r>
          </a:p>
        </p:txBody>
      </p:sp>
      <p:sp>
        <p:nvSpPr>
          <p:cNvPr id="6" name="ZoneTexte 5">
            <a:extLst>
              <a:ext uri="{FF2B5EF4-FFF2-40B4-BE49-F238E27FC236}">
                <a16:creationId xmlns:a16="http://schemas.microsoft.com/office/drawing/2014/main" id="{BBAC36AC-7BF0-4109-9691-589927933C5F}"/>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134</a:t>
            </a:r>
          </a:p>
        </p:txBody>
      </p:sp>
    </p:spTree>
    <p:custDataLst>
      <p:tags r:id="rId1"/>
    </p:custDataLst>
    <p:extLst>
      <p:ext uri="{BB962C8B-B14F-4D97-AF65-F5344CB8AC3E}">
        <p14:creationId xmlns:p14="http://schemas.microsoft.com/office/powerpoint/2010/main" val="1972299683"/>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Etude XPRES : évaluation du système </a:t>
            </a:r>
            <a:r>
              <a:rPr lang="fr-FR" sz="2600" dirty="0" err="1"/>
              <a:t>Xpert</a:t>
            </a:r>
            <a:r>
              <a:rPr lang="fr-FR" sz="2600" dirty="0"/>
              <a:t> sur la mortalité après l’initiation du traitement ARV (1)</a:t>
            </a:r>
          </a:p>
        </p:txBody>
      </p:sp>
      <p:sp>
        <p:nvSpPr>
          <p:cNvPr id="4" name="Espace réservé du contenu 3"/>
          <p:cNvSpPr>
            <a:spLocks noGrp="1"/>
          </p:cNvSpPr>
          <p:nvPr>
            <p:ph idx="1"/>
          </p:nvPr>
        </p:nvSpPr>
        <p:spPr/>
        <p:txBody>
          <a:bodyPr/>
          <a:lstStyle/>
          <a:p>
            <a:r>
              <a:rPr lang="fr-FR" sz="1800" dirty="0"/>
              <a:t>Botswana, 22 centres de référence : depuis 2012, chez tous les patients </a:t>
            </a:r>
            <a:br>
              <a:rPr lang="fr-FR" sz="1800" dirty="0"/>
            </a:br>
            <a:r>
              <a:rPr lang="fr-FR" sz="1800" dirty="0"/>
              <a:t>VIH &gt; 12 ans, comparaison successive de 3 stratégies lors de l’initiation </a:t>
            </a:r>
            <a:br>
              <a:rPr lang="fr-FR" sz="1800" dirty="0"/>
            </a:br>
            <a:r>
              <a:rPr lang="fr-FR" sz="1800" dirty="0"/>
              <a:t>du traitement ARV</a:t>
            </a:r>
          </a:p>
          <a:p>
            <a:pPr lvl="1"/>
            <a:r>
              <a:rPr lang="fr-FR" sz="1600" dirty="0"/>
              <a:t>Analyse rétrospective : dépistage standard tuberculose, pas de recherche intensive des perdus de vue, diagnostic tuberculose sur ED des crachats</a:t>
            </a:r>
          </a:p>
          <a:p>
            <a:pPr lvl="1"/>
            <a:r>
              <a:rPr lang="fr-FR" sz="1600" dirty="0"/>
              <a:t>Dépistage renforcé avec recherche des perdus de vue et diagnostic sur ED </a:t>
            </a:r>
            <a:br>
              <a:rPr lang="fr-FR" sz="1600" dirty="0"/>
            </a:br>
            <a:r>
              <a:rPr lang="fr-FR" sz="1600" dirty="0"/>
              <a:t>des crachats </a:t>
            </a:r>
          </a:p>
          <a:p>
            <a:pPr lvl="1"/>
            <a:r>
              <a:rPr lang="fr-FR" sz="1600" dirty="0"/>
              <a:t>Dépistage renforcé + examen des crachats par système </a:t>
            </a:r>
            <a:r>
              <a:rPr lang="fr-FR" sz="1600" dirty="0" err="1"/>
              <a:t>Xpert</a:t>
            </a:r>
            <a:r>
              <a:rPr lang="fr-FR" sz="1600" dirty="0"/>
              <a:t> MTB/RIF</a:t>
            </a:r>
            <a:br>
              <a:rPr lang="fr-FR" sz="1600" dirty="0"/>
            </a:br>
            <a:endParaRPr lang="fr-FR" sz="1600" dirty="0"/>
          </a:p>
          <a:p>
            <a:r>
              <a:rPr lang="fr-FR" sz="1800" b="1" dirty="0"/>
              <a:t>Objectif : </a:t>
            </a:r>
            <a:r>
              <a:rPr lang="fr-FR" sz="1800" dirty="0"/>
              <a:t>diminution de 50 % de la mortalité à 6 mois entre dépistage standard et dépistage renforcé + </a:t>
            </a:r>
            <a:r>
              <a:rPr lang="fr-FR" sz="1800" dirty="0" err="1"/>
              <a:t>Xpert</a:t>
            </a:r>
            <a:br>
              <a:rPr lang="fr-FR" sz="1800" dirty="0"/>
            </a:br>
            <a:endParaRPr lang="fr-FR" sz="1800" dirty="0"/>
          </a:p>
          <a:p>
            <a:r>
              <a:rPr lang="fr-FR" sz="1800" b="1" dirty="0"/>
              <a:t>Résultats : </a:t>
            </a:r>
            <a:r>
              <a:rPr lang="fr-FR" sz="1800" dirty="0"/>
              <a:t>le dépistage renforcé de la tuberculose, avec ou sans système </a:t>
            </a:r>
            <a:r>
              <a:rPr lang="fr-FR" sz="1800" dirty="0" err="1"/>
              <a:t>Xpert</a:t>
            </a:r>
            <a:r>
              <a:rPr lang="fr-FR" sz="1800" dirty="0"/>
              <a:t>, diminue la mortalité de 20 % à 6 mois et 25 % à 12 mois dans une région de forte prévalence de la tuberculose</a:t>
            </a:r>
          </a:p>
          <a:p>
            <a:pPr marL="457200" lvl="1" indent="0">
              <a:buNone/>
            </a:pPr>
            <a:r>
              <a:rPr lang="fr-FR" sz="1800" dirty="0">
                <a:latin typeface="Wingdings"/>
                <a:ea typeface="Wingdings"/>
                <a:cs typeface="Wingdings"/>
                <a:sym typeface="Wingdings"/>
              </a:rPr>
              <a:t> </a:t>
            </a:r>
            <a:r>
              <a:rPr lang="fr-FR" sz="1800" dirty="0"/>
              <a:t>Importance du renforcement en ressources humaines pour le dépistage 	et le maintien des patients dans le soin</a:t>
            </a:r>
          </a:p>
          <a:p>
            <a:pPr marL="457200" lvl="1" indent="0">
              <a:buNone/>
            </a:pPr>
            <a:r>
              <a:rPr lang="fr-FR" sz="1800" dirty="0">
                <a:latin typeface="Wingdings"/>
                <a:ea typeface="Wingdings"/>
                <a:cs typeface="Wingdings"/>
                <a:sym typeface="Wingdings"/>
              </a:rPr>
              <a:t> </a:t>
            </a:r>
            <a:r>
              <a:rPr lang="fr-FR" sz="1800" dirty="0"/>
              <a:t>Pas de bénéfice supplémentaire au remplacement de l’ED des crachats 	par le système </a:t>
            </a:r>
            <a:r>
              <a:rPr lang="fr-FR" sz="1800" dirty="0" err="1"/>
              <a:t>Xpert</a:t>
            </a:r>
            <a:endParaRPr lang="fr-FR" sz="18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Auld AF, CROI 2018, Abs. 31</a:t>
            </a:r>
          </a:p>
        </p:txBody>
      </p:sp>
      <p:sp>
        <p:nvSpPr>
          <p:cNvPr id="6" name="ZoneTexte 5">
            <a:extLst>
              <a:ext uri="{FF2B5EF4-FFF2-40B4-BE49-F238E27FC236}">
                <a16:creationId xmlns:a16="http://schemas.microsoft.com/office/drawing/2014/main" id="{F411B291-137B-4F38-8494-0DE9E0B721A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135</a:t>
            </a:r>
          </a:p>
        </p:txBody>
      </p:sp>
    </p:spTree>
    <p:extLst>
      <p:ext uri="{BB962C8B-B14F-4D97-AF65-F5344CB8AC3E}">
        <p14:creationId xmlns:p14="http://schemas.microsoft.com/office/powerpoint/2010/main" val="786550374"/>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2133600" y="6583363"/>
            <a:ext cx="7010401"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Charpentier C, J. </a:t>
            </a:r>
            <a:r>
              <a:rPr lang="fr-FR" sz="1200" i="1" dirty="0" err="1">
                <a:solidFill>
                  <a:srgbClr val="0070C0"/>
                </a:solidFill>
              </a:rPr>
              <a:t>Antimicrob</a:t>
            </a:r>
            <a:r>
              <a:rPr lang="fr-FR" sz="1200" i="1" dirty="0">
                <a:solidFill>
                  <a:srgbClr val="0070C0"/>
                </a:solidFill>
              </a:rPr>
              <a:t> </a:t>
            </a:r>
            <a:r>
              <a:rPr lang="fr-FR" sz="1200" i="1" dirty="0" err="1">
                <a:solidFill>
                  <a:srgbClr val="0070C0"/>
                </a:solidFill>
              </a:rPr>
              <a:t>Chemother</a:t>
            </a:r>
            <a:r>
              <a:rPr lang="fr-FR" sz="1200" i="1" dirty="0">
                <a:solidFill>
                  <a:srgbClr val="0070C0"/>
                </a:solidFill>
              </a:rPr>
              <a:t> 2018 ; EACS 2017, Abs. PE 6/11 ; CROI 2018, Abs. 547</a:t>
            </a:r>
          </a:p>
        </p:txBody>
      </p:sp>
      <p:sp>
        <p:nvSpPr>
          <p:cNvPr id="7" name="Rectangle 76"/>
          <p:cNvSpPr>
            <a:spLocks noChangeArrowheads="1"/>
          </p:cNvSpPr>
          <p:nvPr/>
        </p:nvSpPr>
        <p:spPr bwMode="auto">
          <a:xfrm>
            <a:off x="2331957" y="2452015"/>
            <a:ext cx="3981924" cy="263918"/>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Prévalence du polymorphisme E157Q</a:t>
            </a:r>
            <a:endParaRPr lang="fr-FR" sz="1600" b="1" dirty="0">
              <a:solidFill>
                <a:srgbClr val="0070C0"/>
              </a:solidFill>
              <a:latin typeface="Calibri" panose="020F0502020204030204" pitchFamily="34" charset="0"/>
              <a:ea typeface="ＭＳ Ｐゴシック" pitchFamily="34" charset="-128"/>
            </a:endParaRPr>
          </a:p>
        </p:txBody>
      </p:sp>
      <p:sp>
        <p:nvSpPr>
          <p:cNvPr id="5" name="Titre 4"/>
          <p:cNvSpPr>
            <a:spLocks noGrp="1"/>
          </p:cNvSpPr>
          <p:nvPr>
            <p:ph type="title"/>
          </p:nvPr>
        </p:nvSpPr>
        <p:spPr/>
        <p:txBody>
          <a:bodyPr/>
          <a:lstStyle/>
          <a:p>
            <a:r>
              <a:rPr lang="fr-FR">
                <a:latin typeface="Arial" charset="0"/>
                <a:cs typeface="Arial" charset="0"/>
              </a:rPr>
              <a:t>Polymorphisme E157Q dans l’intégrase :</a:t>
            </a:r>
            <a:br>
              <a:rPr lang="fr-FR">
                <a:latin typeface="Arial" charset="0"/>
                <a:cs typeface="Arial" charset="0"/>
              </a:rPr>
            </a:br>
            <a:r>
              <a:rPr lang="fr-FR">
                <a:latin typeface="Arial" charset="0"/>
                <a:cs typeface="Arial" charset="0"/>
              </a:rPr>
              <a:t>phénotype et réponse au traitement (1) </a:t>
            </a:r>
            <a:endParaRPr lang="fr-FR"/>
          </a:p>
        </p:txBody>
      </p:sp>
      <p:sp>
        <p:nvSpPr>
          <p:cNvPr id="8" name="Espace réservé du contenu 7"/>
          <p:cNvSpPr>
            <a:spLocks noGrp="1"/>
          </p:cNvSpPr>
          <p:nvPr>
            <p:ph idx="1"/>
          </p:nvPr>
        </p:nvSpPr>
        <p:spPr>
          <a:xfrm>
            <a:off x="457200" y="1209358"/>
            <a:ext cx="8507413" cy="838200"/>
          </a:xfrm>
        </p:spPr>
        <p:txBody>
          <a:bodyPr/>
          <a:lstStyle/>
          <a:p>
            <a:r>
              <a:rPr lang="fr-FR" sz="1800" dirty="0"/>
              <a:t>Etude multicentrique ANRS : analyse de 8 528 séquences d’intégrase issues de patients naïfs d’INI (56 % sous-type B, 23 % CRF02_AG et 21 % autres sous-types non-B)</a:t>
            </a:r>
          </a:p>
        </p:txBody>
      </p:sp>
      <p:grpSp>
        <p:nvGrpSpPr>
          <p:cNvPr id="3" name="Groupe 2">
            <a:extLst>
              <a:ext uri="{FF2B5EF4-FFF2-40B4-BE49-F238E27FC236}">
                <a16:creationId xmlns:a16="http://schemas.microsoft.com/office/drawing/2014/main" id="{BCB3BB73-395B-438C-9CA3-439C5133524E}"/>
              </a:ext>
            </a:extLst>
          </p:cNvPr>
          <p:cNvGrpSpPr/>
          <p:nvPr/>
        </p:nvGrpSpPr>
        <p:grpSpPr>
          <a:xfrm>
            <a:off x="178281" y="2636912"/>
            <a:ext cx="8858290" cy="3736877"/>
            <a:chOff x="178281" y="2636912"/>
            <a:chExt cx="8858290" cy="3736877"/>
          </a:xfrm>
        </p:grpSpPr>
        <p:sp>
          <p:nvSpPr>
            <p:cNvPr id="10" name="Rectangle 29"/>
            <p:cNvSpPr>
              <a:spLocks noChangeArrowheads="1"/>
            </p:cNvSpPr>
            <p:nvPr/>
          </p:nvSpPr>
          <p:spPr bwMode="auto">
            <a:xfrm>
              <a:off x="534447" y="5218177"/>
              <a:ext cx="369340" cy="408470"/>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11" name="Line 61"/>
            <p:cNvSpPr>
              <a:spLocks noChangeShapeType="1"/>
            </p:cNvSpPr>
            <p:nvPr/>
          </p:nvSpPr>
          <p:spPr bwMode="auto">
            <a:xfrm>
              <a:off x="416923" y="2926080"/>
              <a:ext cx="0" cy="27516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sz="1600">
                <a:latin typeface="+mj-lt"/>
              </a:endParaRPr>
            </a:p>
          </p:txBody>
        </p:sp>
        <p:sp>
          <p:nvSpPr>
            <p:cNvPr id="12" name="Line 62"/>
            <p:cNvSpPr>
              <a:spLocks noChangeShapeType="1"/>
            </p:cNvSpPr>
            <p:nvPr/>
          </p:nvSpPr>
          <p:spPr bwMode="auto">
            <a:xfrm>
              <a:off x="364123" y="5626647"/>
              <a:ext cx="85726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sz="1600">
                <a:latin typeface="+mj-lt"/>
              </a:endParaRPr>
            </a:p>
          </p:txBody>
        </p:sp>
        <p:sp>
          <p:nvSpPr>
            <p:cNvPr id="13" name="Rectangle 83"/>
            <p:cNvSpPr>
              <a:spLocks noChangeArrowheads="1"/>
            </p:cNvSpPr>
            <p:nvPr/>
          </p:nvSpPr>
          <p:spPr bwMode="auto">
            <a:xfrm>
              <a:off x="178281" y="3760423"/>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12</a:t>
              </a:r>
            </a:p>
          </p:txBody>
        </p:sp>
        <p:sp>
          <p:nvSpPr>
            <p:cNvPr id="14" name="Rectangle 85"/>
            <p:cNvSpPr>
              <a:spLocks noChangeArrowheads="1"/>
            </p:cNvSpPr>
            <p:nvPr/>
          </p:nvSpPr>
          <p:spPr bwMode="auto">
            <a:xfrm>
              <a:off x="503764" y="5696680"/>
              <a:ext cx="430707"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Tous</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n = 8 528</a:t>
              </a:r>
            </a:p>
          </p:txBody>
        </p:sp>
        <p:cxnSp>
          <p:nvCxnSpPr>
            <p:cNvPr id="15" name="Connecteur droit 14"/>
            <p:cNvCxnSpPr/>
            <p:nvPr/>
          </p:nvCxnSpPr>
          <p:spPr bwMode="auto">
            <a:xfrm>
              <a:off x="364123" y="383355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 name="Rectangle 83"/>
            <p:cNvSpPr>
              <a:spLocks noChangeArrowheads="1"/>
            </p:cNvSpPr>
            <p:nvPr/>
          </p:nvSpPr>
          <p:spPr bwMode="auto">
            <a:xfrm>
              <a:off x="178281" y="4052418"/>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10</a:t>
              </a:r>
            </a:p>
          </p:txBody>
        </p:sp>
        <p:cxnSp>
          <p:nvCxnSpPr>
            <p:cNvPr id="17" name="Connecteur droit 16"/>
            <p:cNvCxnSpPr/>
            <p:nvPr/>
          </p:nvCxnSpPr>
          <p:spPr bwMode="auto">
            <a:xfrm>
              <a:off x="364123" y="4125545"/>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8" name="Rectangle 83"/>
            <p:cNvSpPr>
              <a:spLocks noChangeArrowheads="1"/>
            </p:cNvSpPr>
            <p:nvPr/>
          </p:nvSpPr>
          <p:spPr bwMode="auto">
            <a:xfrm>
              <a:off x="253622" y="4356320"/>
              <a:ext cx="753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8</a:t>
              </a:r>
            </a:p>
          </p:txBody>
        </p:sp>
        <p:cxnSp>
          <p:nvCxnSpPr>
            <p:cNvPr id="19" name="Connecteur droit 18"/>
            <p:cNvCxnSpPr/>
            <p:nvPr/>
          </p:nvCxnSpPr>
          <p:spPr bwMode="auto">
            <a:xfrm>
              <a:off x="364123" y="4429447"/>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 name="Rectangle 83"/>
            <p:cNvSpPr>
              <a:spLocks noChangeArrowheads="1"/>
            </p:cNvSpPr>
            <p:nvPr/>
          </p:nvSpPr>
          <p:spPr bwMode="auto">
            <a:xfrm>
              <a:off x="253622" y="4654126"/>
              <a:ext cx="753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6</a:t>
              </a:r>
            </a:p>
          </p:txBody>
        </p:sp>
        <p:cxnSp>
          <p:nvCxnSpPr>
            <p:cNvPr id="21" name="Connecteur droit 20"/>
            <p:cNvCxnSpPr/>
            <p:nvPr/>
          </p:nvCxnSpPr>
          <p:spPr bwMode="auto">
            <a:xfrm>
              <a:off x="364123" y="4727253"/>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2" name="Rectangle 83"/>
            <p:cNvSpPr>
              <a:spLocks noChangeArrowheads="1"/>
            </p:cNvSpPr>
            <p:nvPr/>
          </p:nvSpPr>
          <p:spPr bwMode="auto">
            <a:xfrm>
              <a:off x="253622" y="4951932"/>
              <a:ext cx="753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4</a:t>
              </a:r>
            </a:p>
          </p:txBody>
        </p:sp>
        <p:cxnSp>
          <p:nvCxnSpPr>
            <p:cNvPr id="23" name="Connecteur droit 22"/>
            <p:cNvCxnSpPr/>
            <p:nvPr/>
          </p:nvCxnSpPr>
          <p:spPr bwMode="auto">
            <a:xfrm>
              <a:off x="364123" y="5025059"/>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 name="Rectangle 83"/>
            <p:cNvSpPr>
              <a:spLocks noChangeArrowheads="1"/>
            </p:cNvSpPr>
            <p:nvPr/>
          </p:nvSpPr>
          <p:spPr bwMode="auto">
            <a:xfrm>
              <a:off x="253622" y="5266132"/>
              <a:ext cx="753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2</a:t>
              </a:r>
            </a:p>
          </p:txBody>
        </p:sp>
        <p:cxnSp>
          <p:nvCxnSpPr>
            <p:cNvPr id="25" name="Connecteur droit 24"/>
            <p:cNvCxnSpPr/>
            <p:nvPr/>
          </p:nvCxnSpPr>
          <p:spPr bwMode="auto">
            <a:xfrm>
              <a:off x="364123" y="5339259"/>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6" name="Rectangle 83"/>
            <p:cNvSpPr>
              <a:spLocks noChangeArrowheads="1"/>
            </p:cNvSpPr>
            <p:nvPr/>
          </p:nvSpPr>
          <p:spPr bwMode="auto">
            <a:xfrm>
              <a:off x="253622" y="5545959"/>
              <a:ext cx="75341"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0</a:t>
              </a:r>
            </a:p>
          </p:txBody>
        </p:sp>
        <p:sp>
          <p:nvSpPr>
            <p:cNvPr id="28" name="Rectangle 29"/>
            <p:cNvSpPr>
              <a:spLocks noChangeArrowheads="1"/>
            </p:cNvSpPr>
            <p:nvPr/>
          </p:nvSpPr>
          <p:spPr bwMode="auto">
            <a:xfrm>
              <a:off x="1162048" y="5369560"/>
              <a:ext cx="369340" cy="25708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29" name="Rectangle 29"/>
            <p:cNvSpPr>
              <a:spLocks noChangeArrowheads="1"/>
            </p:cNvSpPr>
            <p:nvPr/>
          </p:nvSpPr>
          <p:spPr bwMode="auto">
            <a:xfrm>
              <a:off x="1763514" y="4785360"/>
              <a:ext cx="369340" cy="841287"/>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30" name="Rectangle 29"/>
            <p:cNvSpPr>
              <a:spLocks noChangeArrowheads="1"/>
            </p:cNvSpPr>
            <p:nvPr/>
          </p:nvSpPr>
          <p:spPr bwMode="auto">
            <a:xfrm>
              <a:off x="2360635" y="5298440"/>
              <a:ext cx="369340" cy="32820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31" name="Rectangle 29"/>
            <p:cNvSpPr>
              <a:spLocks noChangeArrowheads="1"/>
            </p:cNvSpPr>
            <p:nvPr/>
          </p:nvSpPr>
          <p:spPr bwMode="auto">
            <a:xfrm>
              <a:off x="3596965" y="3853180"/>
              <a:ext cx="369340" cy="177346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cxnSp>
          <p:nvCxnSpPr>
            <p:cNvPr id="36" name="Connecteur droit 35"/>
            <p:cNvCxnSpPr/>
            <p:nvPr/>
          </p:nvCxnSpPr>
          <p:spPr bwMode="auto">
            <a:xfrm flipV="1">
              <a:off x="1068572" y="5628087"/>
              <a:ext cx="0" cy="4966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7" name="Connecteur droit 36"/>
            <p:cNvCxnSpPr/>
            <p:nvPr/>
          </p:nvCxnSpPr>
          <p:spPr bwMode="auto">
            <a:xfrm rot="16200000">
              <a:off x="1639435" y="5652919"/>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8" name="Connecteur droit 37"/>
            <p:cNvCxnSpPr/>
            <p:nvPr/>
          </p:nvCxnSpPr>
          <p:spPr bwMode="auto">
            <a:xfrm rot="16200000">
              <a:off x="2229035" y="5652919"/>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9" name="Connecteur droit 38"/>
            <p:cNvCxnSpPr/>
            <p:nvPr/>
          </p:nvCxnSpPr>
          <p:spPr bwMode="auto">
            <a:xfrm rot="16200000">
              <a:off x="2849114"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0" name="Connecteur droit 39"/>
            <p:cNvCxnSpPr/>
            <p:nvPr/>
          </p:nvCxnSpPr>
          <p:spPr bwMode="auto">
            <a:xfrm rot="16200000">
              <a:off x="3450905"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1" name="Rectangle 83"/>
            <p:cNvSpPr>
              <a:spLocks noChangeArrowheads="1"/>
            </p:cNvSpPr>
            <p:nvPr/>
          </p:nvSpPr>
          <p:spPr bwMode="auto">
            <a:xfrm>
              <a:off x="178281" y="3455623"/>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14</a:t>
              </a:r>
            </a:p>
          </p:txBody>
        </p:sp>
        <p:cxnSp>
          <p:nvCxnSpPr>
            <p:cNvPr id="42" name="Connecteur droit 41"/>
            <p:cNvCxnSpPr/>
            <p:nvPr/>
          </p:nvCxnSpPr>
          <p:spPr bwMode="auto">
            <a:xfrm>
              <a:off x="364123" y="352875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3" name="Rectangle 83"/>
            <p:cNvSpPr>
              <a:spLocks noChangeArrowheads="1"/>
            </p:cNvSpPr>
            <p:nvPr/>
          </p:nvSpPr>
          <p:spPr bwMode="auto">
            <a:xfrm>
              <a:off x="178281" y="3150823"/>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16</a:t>
              </a:r>
            </a:p>
          </p:txBody>
        </p:sp>
        <p:cxnSp>
          <p:nvCxnSpPr>
            <p:cNvPr id="44" name="Connecteur droit 43"/>
            <p:cNvCxnSpPr/>
            <p:nvPr/>
          </p:nvCxnSpPr>
          <p:spPr bwMode="auto">
            <a:xfrm>
              <a:off x="364123" y="322395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5" name="Rectangle 83"/>
            <p:cNvSpPr>
              <a:spLocks noChangeArrowheads="1"/>
            </p:cNvSpPr>
            <p:nvPr/>
          </p:nvSpPr>
          <p:spPr bwMode="auto">
            <a:xfrm>
              <a:off x="178281" y="2852119"/>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18</a:t>
              </a:r>
            </a:p>
          </p:txBody>
        </p:sp>
        <p:cxnSp>
          <p:nvCxnSpPr>
            <p:cNvPr id="46" name="Connecteur droit 45"/>
            <p:cNvCxnSpPr/>
            <p:nvPr/>
          </p:nvCxnSpPr>
          <p:spPr bwMode="auto">
            <a:xfrm>
              <a:off x="364123" y="2925246"/>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7" name="Rectangle 29"/>
            <p:cNvSpPr>
              <a:spLocks noChangeArrowheads="1"/>
            </p:cNvSpPr>
            <p:nvPr/>
          </p:nvSpPr>
          <p:spPr bwMode="auto">
            <a:xfrm>
              <a:off x="2987648" y="3120390"/>
              <a:ext cx="369340" cy="250625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48" name="Rectangle 29"/>
            <p:cNvSpPr>
              <a:spLocks noChangeArrowheads="1"/>
            </p:cNvSpPr>
            <p:nvPr/>
          </p:nvSpPr>
          <p:spPr bwMode="auto">
            <a:xfrm>
              <a:off x="4211785" y="4575810"/>
              <a:ext cx="369340" cy="1050837"/>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49" name="Rectangle 29"/>
            <p:cNvSpPr>
              <a:spLocks noChangeArrowheads="1"/>
            </p:cNvSpPr>
            <p:nvPr/>
          </p:nvSpPr>
          <p:spPr bwMode="auto">
            <a:xfrm>
              <a:off x="4777279" y="4785360"/>
              <a:ext cx="369340" cy="841287"/>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50" name="Rectangle 49"/>
            <p:cNvSpPr>
              <a:spLocks noChangeArrowheads="1"/>
            </p:cNvSpPr>
            <p:nvPr/>
          </p:nvSpPr>
          <p:spPr bwMode="auto">
            <a:xfrm>
              <a:off x="5419255" y="5166360"/>
              <a:ext cx="369340" cy="46028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51" name="Rectangle 50"/>
            <p:cNvSpPr>
              <a:spLocks noChangeArrowheads="1"/>
            </p:cNvSpPr>
            <p:nvPr/>
          </p:nvSpPr>
          <p:spPr bwMode="auto">
            <a:xfrm>
              <a:off x="6019954" y="5314950"/>
              <a:ext cx="369340" cy="31169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52" name="Rectangle 51"/>
            <p:cNvSpPr>
              <a:spLocks noChangeArrowheads="1"/>
            </p:cNvSpPr>
            <p:nvPr/>
          </p:nvSpPr>
          <p:spPr bwMode="auto">
            <a:xfrm>
              <a:off x="6631200" y="5328920"/>
              <a:ext cx="369340" cy="29772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53" name="Rectangle 52"/>
            <p:cNvSpPr>
              <a:spLocks noChangeArrowheads="1"/>
            </p:cNvSpPr>
            <p:nvPr/>
          </p:nvSpPr>
          <p:spPr bwMode="auto">
            <a:xfrm>
              <a:off x="7237744" y="5384800"/>
              <a:ext cx="369340" cy="24184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54" name="Rectangle 53"/>
            <p:cNvSpPr>
              <a:spLocks noChangeArrowheads="1"/>
            </p:cNvSpPr>
            <p:nvPr/>
          </p:nvSpPr>
          <p:spPr bwMode="auto">
            <a:xfrm>
              <a:off x="7843144" y="5466080"/>
              <a:ext cx="369340" cy="16056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sp>
          <p:nvSpPr>
            <p:cNvPr id="55" name="Rectangle 54"/>
            <p:cNvSpPr>
              <a:spLocks noChangeArrowheads="1"/>
            </p:cNvSpPr>
            <p:nvPr/>
          </p:nvSpPr>
          <p:spPr bwMode="auto">
            <a:xfrm>
              <a:off x="8455784" y="5402580"/>
              <a:ext cx="369340" cy="224066"/>
            </a:xfrm>
            <a:prstGeom prst="rect">
              <a:avLst/>
            </a:prstGeom>
            <a:solidFill>
              <a:srgbClr val="7030A0"/>
            </a:solidFill>
            <a:ln>
              <a:noFill/>
            </a:ln>
            <a:extLst/>
          </p:spPr>
          <p:txBody>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endParaRPr lang="fr-FR" altLang="fr-FR" sz="1400">
                <a:latin typeface="+mj-lt"/>
              </a:endParaRPr>
            </a:p>
          </p:txBody>
        </p:sp>
        <p:cxnSp>
          <p:nvCxnSpPr>
            <p:cNvPr id="56" name="Connecteur droit 55"/>
            <p:cNvCxnSpPr/>
            <p:nvPr/>
          </p:nvCxnSpPr>
          <p:spPr bwMode="auto">
            <a:xfrm flipV="1">
              <a:off x="4055752" y="5628087"/>
              <a:ext cx="0" cy="4966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7" name="Connecteur droit 56"/>
            <p:cNvCxnSpPr/>
            <p:nvPr/>
          </p:nvCxnSpPr>
          <p:spPr bwMode="auto">
            <a:xfrm rot="16200000">
              <a:off x="4626615"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8" name="Connecteur droit 57"/>
            <p:cNvCxnSpPr/>
            <p:nvPr/>
          </p:nvCxnSpPr>
          <p:spPr bwMode="auto">
            <a:xfrm rot="16200000">
              <a:off x="5216215"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9" name="Connecteur droit 58"/>
            <p:cNvCxnSpPr/>
            <p:nvPr/>
          </p:nvCxnSpPr>
          <p:spPr bwMode="auto">
            <a:xfrm rot="16200000">
              <a:off x="5836294"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0" name="Connecteur droit 59"/>
            <p:cNvCxnSpPr/>
            <p:nvPr/>
          </p:nvCxnSpPr>
          <p:spPr bwMode="auto">
            <a:xfrm rot="16200000">
              <a:off x="6438085"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1" name="Connecteur droit 60"/>
            <p:cNvCxnSpPr/>
            <p:nvPr/>
          </p:nvCxnSpPr>
          <p:spPr bwMode="auto">
            <a:xfrm flipV="1">
              <a:off x="7092280" y="5628087"/>
              <a:ext cx="0" cy="4966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2" name="Connecteur droit 61"/>
            <p:cNvCxnSpPr/>
            <p:nvPr/>
          </p:nvCxnSpPr>
          <p:spPr bwMode="auto">
            <a:xfrm rot="16200000">
              <a:off x="7663143"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3" name="Connecteur droit 62"/>
            <p:cNvCxnSpPr/>
            <p:nvPr/>
          </p:nvCxnSpPr>
          <p:spPr bwMode="auto">
            <a:xfrm rot="16200000">
              <a:off x="8252743" y="5652920"/>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4" name="Connecteur droit 63"/>
            <p:cNvCxnSpPr/>
            <p:nvPr/>
          </p:nvCxnSpPr>
          <p:spPr bwMode="auto">
            <a:xfrm rot="16200000">
              <a:off x="8872822" y="5652919"/>
              <a:ext cx="4966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6" name="Rectangle 85"/>
            <p:cNvSpPr>
              <a:spLocks noChangeArrowheads="1"/>
            </p:cNvSpPr>
            <p:nvPr/>
          </p:nvSpPr>
          <p:spPr bwMode="auto">
            <a:xfrm>
              <a:off x="1202448" y="5696680"/>
              <a:ext cx="288541"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B</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4 759 </a:t>
              </a:r>
            </a:p>
          </p:txBody>
        </p:sp>
        <p:sp>
          <p:nvSpPr>
            <p:cNvPr id="67" name="Rectangle 85"/>
            <p:cNvSpPr>
              <a:spLocks noChangeArrowheads="1"/>
            </p:cNvSpPr>
            <p:nvPr/>
          </p:nvSpPr>
          <p:spPr bwMode="auto">
            <a:xfrm>
              <a:off x="1639980" y="5696680"/>
              <a:ext cx="627764"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CRF02_AG</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1 945</a:t>
              </a:r>
            </a:p>
          </p:txBody>
        </p:sp>
        <p:sp>
          <p:nvSpPr>
            <p:cNvPr id="68" name="Rectangle 85"/>
            <p:cNvSpPr>
              <a:spLocks noChangeArrowheads="1"/>
            </p:cNvSpPr>
            <p:nvPr/>
          </p:nvSpPr>
          <p:spPr bwMode="auto">
            <a:xfrm>
              <a:off x="2274159" y="5696680"/>
              <a:ext cx="641201"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Autres </a:t>
              </a:r>
            </a:p>
            <a:p>
              <a:pPr algn="ctr" eaLnBrk="1" hangingPunct="1">
                <a:buClrTx/>
                <a:buFontTx/>
                <a:buNone/>
              </a:pPr>
              <a:r>
                <a:rPr lang="fr-FR" altLang="fr-FR" sz="900" b="1" dirty="0">
                  <a:solidFill>
                    <a:srgbClr val="000066"/>
                  </a:solidFill>
                  <a:latin typeface="+mj-lt"/>
                </a:rPr>
                <a:t>sous-types </a:t>
              </a:r>
            </a:p>
            <a:p>
              <a:pPr algn="ctr" eaLnBrk="1" hangingPunct="1">
                <a:buClrTx/>
                <a:buFontTx/>
                <a:buNone/>
              </a:pPr>
              <a:r>
                <a:rPr lang="fr-FR" altLang="fr-FR" sz="900" b="1" dirty="0">
                  <a:solidFill>
                    <a:srgbClr val="000066"/>
                  </a:solidFill>
                  <a:latin typeface="+mj-lt"/>
                </a:rPr>
                <a:t>non-B</a:t>
              </a:r>
              <a:br>
                <a:rPr lang="fr-FR" altLang="fr-FR" sz="900" b="1" dirty="0">
                  <a:solidFill>
                    <a:srgbClr val="000066"/>
                  </a:solidFill>
                  <a:latin typeface="+mj-lt"/>
                </a:rPr>
              </a:br>
              <a:endParaRPr lang="fr-FR" altLang="fr-FR" sz="900" b="1" dirty="0">
                <a:solidFill>
                  <a:srgbClr val="000066"/>
                </a:solidFill>
                <a:latin typeface="+mj-lt"/>
              </a:endParaRPr>
            </a:p>
            <a:p>
              <a:pPr algn="ctr" eaLnBrk="1" hangingPunct="1">
                <a:buClrTx/>
                <a:buFontTx/>
                <a:buNone/>
              </a:pPr>
              <a:r>
                <a:rPr lang="fr-FR" altLang="fr-FR" sz="800" dirty="0">
                  <a:solidFill>
                    <a:srgbClr val="000066"/>
                  </a:solidFill>
                  <a:latin typeface="+mj-lt"/>
                </a:rPr>
                <a:t>1 824</a:t>
              </a:r>
            </a:p>
          </p:txBody>
        </p:sp>
        <p:sp>
          <p:nvSpPr>
            <p:cNvPr id="69" name="Rectangle 85"/>
            <p:cNvSpPr>
              <a:spLocks noChangeArrowheads="1"/>
            </p:cNvSpPr>
            <p:nvPr/>
          </p:nvSpPr>
          <p:spPr bwMode="auto">
            <a:xfrm>
              <a:off x="3114610" y="5696680"/>
              <a:ext cx="115416"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H</a:t>
              </a: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endParaRPr lang="fr-FR" altLang="fr-FR" sz="900" b="1" dirty="0">
                <a:solidFill>
                  <a:srgbClr val="000066"/>
                </a:solidFill>
                <a:latin typeface="+mj-lt"/>
              </a:endParaRPr>
            </a:p>
            <a:p>
              <a:pPr algn="ctr" eaLnBrk="1" hangingPunct="1">
                <a:buClrTx/>
                <a:buFontTx/>
                <a:buNone/>
              </a:pPr>
              <a:r>
                <a:rPr lang="fr-FR" altLang="fr-FR" sz="800" dirty="0">
                  <a:solidFill>
                    <a:srgbClr val="000066"/>
                  </a:solidFill>
                  <a:latin typeface="+mj-lt"/>
                </a:rPr>
                <a:t>24</a:t>
              </a:r>
            </a:p>
          </p:txBody>
        </p:sp>
        <p:sp>
          <p:nvSpPr>
            <p:cNvPr id="70" name="Rectangle 85"/>
            <p:cNvSpPr>
              <a:spLocks noChangeArrowheads="1"/>
            </p:cNvSpPr>
            <p:nvPr/>
          </p:nvSpPr>
          <p:spPr bwMode="auto">
            <a:xfrm>
              <a:off x="3380448" y="5696680"/>
              <a:ext cx="687496"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CRF09_cpx</a:t>
              </a: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endParaRPr lang="fr-FR" altLang="fr-FR" sz="900" b="1" dirty="0">
                <a:solidFill>
                  <a:srgbClr val="000066"/>
                </a:solidFill>
                <a:latin typeface="+mj-lt"/>
              </a:endParaRPr>
            </a:p>
            <a:p>
              <a:pPr algn="ctr" eaLnBrk="1" hangingPunct="1">
                <a:buClrTx/>
                <a:buFontTx/>
                <a:buNone/>
              </a:pPr>
              <a:r>
                <a:rPr lang="fr-FR" altLang="fr-FR" sz="800" dirty="0">
                  <a:solidFill>
                    <a:srgbClr val="000066"/>
                  </a:solidFill>
                  <a:latin typeface="+mj-lt"/>
                </a:rPr>
                <a:t>17</a:t>
              </a:r>
            </a:p>
          </p:txBody>
        </p:sp>
        <p:sp>
          <p:nvSpPr>
            <p:cNvPr id="71" name="Rectangle 85"/>
            <p:cNvSpPr>
              <a:spLocks noChangeArrowheads="1"/>
            </p:cNvSpPr>
            <p:nvPr/>
          </p:nvSpPr>
          <p:spPr bwMode="auto">
            <a:xfrm>
              <a:off x="4139952" y="5696680"/>
              <a:ext cx="638979"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CRF06_cpx</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43</a:t>
              </a:r>
              <a:endParaRPr lang="fr-FR" altLang="fr-FR" sz="900" dirty="0">
                <a:solidFill>
                  <a:srgbClr val="000066"/>
                </a:solidFill>
                <a:latin typeface="+mj-lt"/>
              </a:endParaRPr>
            </a:p>
          </p:txBody>
        </p:sp>
        <p:sp>
          <p:nvSpPr>
            <p:cNvPr id="72" name="Rectangle 85"/>
            <p:cNvSpPr>
              <a:spLocks noChangeArrowheads="1"/>
            </p:cNvSpPr>
            <p:nvPr/>
          </p:nvSpPr>
          <p:spPr bwMode="auto">
            <a:xfrm>
              <a:off x="4875387" y="5696680"/>
              <a:ext cx="17312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D</a:t>
              </a: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endParaRPr lang="fr-FR" altLang="fr-FR" sz="900" b="1" dirty="0">
                <a:solidFill>
                  <a:srgbClr val="000066"/>
                </a:solidFill>
                <a:latin typeface="+mj-lt"/>
              </a:endParaRPr>
            </a:p>
            <a:p>
              <a:pPr algn="ctr" eaLnBrk="1" hangingPunct="1">
                <a:buClrTx/>
                <a:buFontTx/>
                <a:buNone/>
              </a:pPr>
              <a:r>
                <a:rPr lang="fr-FR" altLang="fr-FR" sz="800" dirty="0">
                  <a:solidFill>
                    <a:srgbClr val="000066"/>
                  </a:solidFill>
                  <a:latin typeface="+mj-lt"/>
                </a:rPr>
                <a:t>124</a:t>
              </a:r>
            </a:p>
          </p:txBody>
        </p:sp>
        <p:sp>
          <p:nvSpPr>
            <p:cNvPr id="73" name="Rectangle 85"/>
            <p:cNvSpPr>
              <a:spLocks noChangeArrowheads="1"/>
            </p:cNvSpPr>
            <p:nvPr/>
          </p:nvSpPr>
          <p:spPr bwMode="auto">
            <a:xfrm>
              <a:off x="5517363" y="5696680"/>
              <a:ext cx="17312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G</a:t>
              </a: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endParaRPr lang="fr-FR" altLang="fr-FR" sz="900" b="1" dirty="0">
                <a:solidFill>
                  <a:srgbClr val="000066"/>
                </a:solidFill>
                <a:latin typeface="+mj-lt"/>
              </a:endParaRPr>
            </a:p>
            <a:p>
              <a:pPr algn="ctr" eaLnBrk="1" hangingPunct="1">
                <a:buClrTx/>
                <a:buFontTx/>
                <a:buNone/>
              </a:pPr>
              <a:r>
                <a:rPr lang="fr-FR" altLang="fr-FR" sz="800" dirty="0">
                  <a:solidFill>
                    <a:srgbClr val="000066"/>
                  </a:solidFill>
                  <a:latin typeface="+mj-lt"/>
                </a:rPr>
                <a:t>127</a:t>
              </a:r>
            </a:p>
          </p:txBody>
        </p:sp>
        <p:sp>
          <p:nvSpPr>
            <p:cNvPr id="74" name="Rectangle 85"/>
            <p:cNvSpPr>
              <a:spLocks noChangeArrowheads="1"/>
            </p:cNvSpPr>
            <p:nvPr/>
          </p:nvSpPr>
          <p:spPr bwMode="auto">
            <a:xfrm>
              <a:off x="5868144" y="5696680"/>
              <a:ext cx="684731"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CRF01_AE</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140</a:t>
              </a:r>
            </a:p>
          </p:txBody>
        </p:sp>
        <p:sp>
          <p:nvSpPr>
            <p:cNvPr id="75" name="Rectangle 85"/>
            <p:cNvSpPr>
              <a:spLocks noChangeArrowheads="1"/>
            </p:cNvSpPr>
            <p:nvPr/>
          </p:nvSpPr>
          <p:spPr bwMode="auto">
            <a:xfrm>
              <a:off x="6729307" y="5696680"/>
              <a:ext cx="17312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C</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199</a:t>
              </a:r>
            </a:p>
          </p:txBody>
        </p:sp>
        <p:sp>
          <p:nvSpPr>
            <p:cNvPr id="76" name="Rectangle 85"/>
            <p:cNvSpPr>
              <a:spLocks noChangeArrowheads="1"/>
            </p:cNvSpPr>
            <p:nvPr/>
          </p:nvSpPr>
          <p:spPr bwMode="auto">
            <a:xfrm>
              <a:off x="7335851" y="5696680"/>
              <a:ext cx="17312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A</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320</a:t>
              </a:r>
            </a:p>
          </p:txBody>
        </p:sp>
        <p:sp>
          <p:nvSpPr>
            <p:cNvPr id="77" name="Rectangle 85"/>
            <p:cNvSpPr>
              <a:spLocks noChangeArrowheads="1"/>
            </p:cNvSpPr>
            <p:nvPr/>
          </p:nvSpPr>
          <p:spPr bwMode="auto">
            <a:xfrm>
              <a:off x="7941251" y="5696680"/>
              <a:ext cx="17312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F</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189</a:t>
              </a:r>
            </a:p>
          </p:txBody>
        </p:sp>
        <p:sp>
          <p:nvSpPr>
            <p:cNvPr id="78" name="Rectangle 85"/>
            <p:cNvSpPr>
              <a:spLocks noChangeArrowheads="1"/>
            </p:cNvSpPr>
            <p:nvPr/>
          </p:nvSpPr>
          <p:spPr bwMode="auto">
            <a:xfrm>
              <a:off x="8382396" y="5696680"/>
              <a:ext cx="654175" cy="677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900" b="1" dirty="0">
                  <a:solidFill>
                    <a:srgbClr val="000066"/>
                  </a:solidFill>
                  <a:latin typeface="+mj-lt"/>
                </a:rPr>
                <a:t>Indéterminé</a:t>
              </a:r>
            </a:p>
            <a:p>
              <a:pPr algn="ctr" eaLnBrk="1" hangingPunct="1">
                <a:buClrTx/>
                <a:buFontTx/>
                <a:buNone/>
              </a:pPr>
              <a:endParaRPr lang="fr-FR" altLang="fr-FR" sz="900" b="1" dirty="0">
                <a:solidFill>
                  <a:srgbClr val="000066"/>
                </a:solidFill>
                <a:latin typeface="+mj-lt"/>
              </a:endParaRPr>
            </a:p>
            <a:p>
              <a:pPr algn="ctr" eaLnBrk="1" hangingPunct="1">
                <a:buClrTx/>
                <a:buFontTx/>
                <a:buNone/>
              </a:pPr>
              <a:endParaRPr lang="fr-FR" altLang="fr-FR" sz="900" b="1" dirty="0">
                <a:solidFill>
                  <a:srgbClr val="000066"/>
                </a:solidFill>
                <a:latin typeface="+mj-lt"/>
              </a:endParaRPr>
            </a:p>
            <a:p>
              <a:pPr algn="ctr" eaLnBrk="1" hangingPunct="1">
                <a:buClrTx/>
                <a:buFontTx/>
                <a:buNone/>
              </a:pPr>
              <a:br>
                <a:rPr lang="fr-FR" altLang="fr-FR" sz="900" b="1" dirty="0">
                  <a:solidFill>
                    <a:srgbClr val="000066"/>
                  </a:solidFill>
                  <a:latin typeface="+mj-lt"/>
                </a:rPr>
              </a:br>
              <a:r>
                <a:rPr lang="fr-FR" altLang="fr-FR" sz="800" dirty="0">
                  <a:solidFill>
                    <a:srgbClr val="000066"/>
                  </a:solidFill>
                  <a:latin typeface="+mj-lt"/>
                </a:rPr>
                <a:t>452</a:t>
              </a:r>
            </a:p>
          </p:txBody>
        </p:sp>
        <p:sp>
          <p:nvSpPr>
            <p:cNvPr id="79" name="Rectangle 85"/>
            <p:cNvSpPr>
              <a:spLocks noChangeArrowheads="1"/>
            </p:cNvSpPr>
            <p:nvPr/>
          </p:nvSpPr>
          <p:spPr bwMode="auto">
            <a:xfrm>
              <a:off x="578088" y="4989660"/>
              <a:ext cx="3935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1200" b="1">
                  <a:solidFill>
                    <a:srgbClr val="000066"/>
                  </a:solidFill>
                  <a:latin typeface="+mj-lt"/>
                </a:rPr>
                <a:t>2,7 %</a:t>
              </a:r>
            </a:p>
          </p:txBody>
        </p:sp>
        <p:sp>
          <p:nvSpPr>
            <p:cNvPr id="80" name="Rectangle 85"/>
            <p:cNvSpPr>
              <a:spLocks noChangeArrowheads="1"/>
            </p:cNvSpPr>
            <p:nvPr/>
          </p:nvSpPr>
          <p:spPr bwMode="auto">
            <a:xfrm>
              <a:off x="1187624" y="5168950"/>
              <a:ext cx="3935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1200" b="1">
                  <a:solidFill>
                    <a:srgbClr val="000066"/>
                  </a:solidFill>
                  <a:latin typeface="+mj-lt"/>
                </a:rPr>
                <a:t>1,7 %</a:t>
              </a:r>
            </a:p>
          </p:txBody>
        </p:sp>
        <p:sp>
          <p:nvSpPr>
            <p:cNvPr id="81" name="Rectangle 85"/>
            <p:cNvSpPr>
              <a:spLocks noChangeArrowheads="1"/>
            </p:cNvSpPr>
            <p:nvPr/>
          </p:nvSpPr>
          <p:spPr bwMode="auto">
            <a:xfrm>
              <a:off x="1810724" y="4581128"/>
              <a:ext cx="3935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1200" b="1">
                  <a:solidFill>
                    <a:srgbClr val="000066"/>
                  </a:solidFill>
                  <a:latin typeface="+mj-lt"/>
                </a:rPr>
                <a:t>5,6 %</a:t>
              </a:r>
            </a:p>
          </p:txBody>
        </p:sp>
        <p:sp>
          <p:nvSpPr>
            <p:cNvPr id="82" name="Rectangle 85"/>
            <p:cNvSpPr>
              <a:spLocks noChangeArrowheads="1"/>
            </p:cNvSpPr>
            <p:nvPr/>
          </p:nvSpPr>
          <p:spPr bwMode="auto">
            <a:xfrm>
              <a:off x="2411760" y="5085184"/>
              <a:ext cx="3935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ctr" eaLnBrk="1" hangingPunct="1">
                <a:buClrTx/>
                <a:buFontTx/>
                <a:buNone/>
              </a:pPr>
              <a:r>
                <a:rPr lang="fr-FR" altLang="fr-FR" sz="1200" b="1">
                  <a:solidFill>
                    <a:srgbClr val="000066"/>
                  </a:solidFill>
                  <a:latin typeface="+mj-lt"/>
                </a:rPr>
                <a:t>2,2 %</a:t>
              </a:r>
            </a:p>
          </p:txBody>
        </p:sp>
        <p:sp>
          <p:nvSpPr>
            <p:cNvPr id="83" name="ZoneTexte 82"/>
            <p:cNvSpPr txBox="1"/>
            <p:nvPr/>
          </p:nvSpPr>
          <p:spPr>
            <a:xfrm>
              <a:off x="179512" y="2636912"/>
              <a:ext cx="803110" cy="276999"/>
            </a:xfrm>
            <a:prstGeom prst="rect">
              <a:avLst/>
            </a:prstGeom>
            <a:noFill/>
          </p:spPr>
          <p:txBody>
            <a:bodyPr wrap="square" rtlCol="0">
              <a:spAutoFit/>
            </a:bodyPr>
            <a:lstStyle/>
            <a:p>
              <a:r>
                <a:rPr lang="fr-FR" sz="1200" b="1"/>
                <a:t>%</a:t>
              </a:r>
            </a:p>
          </p:txBody>
        </p:sp>
      </p:grpSp>
      <p:sp>
        <p:nvSpPr>
          <p:cNvPr id="84" name="ZoneTexte 83">
            <a:extLst>
              <a:ext uri="{FF2B5EF4-FFF2-40B4-BE49-F238E27FC236}">
                <a16:creationId xmlns:a16="http://schemas.microsoft.com/office/drawing/2014/main" id="{94F71167-5E55-489C-BD3D-1869102F27EE}"/>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10</a:t>
            </a:r>
          </a:p>
        </p:txBody>
      </p:sp>
    </p:spTree>
    <p:extLst>
      <p:ext uri="{BB962C8B-B14F-4D97-AF65-F5344CB8AC3E}">
        <p14:creationId xmlns:p14="http://schemas.microsoft.com/office/powerpoint/2010/main" val="2602792953"/>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Espace réservé du contenu 7"/>
          <p:cNvGraphicFramePr>
            <a:graphicFrameLocks noGrp="1"/>
          </p:cNvGraphicFramePr>
          <p:nvPr>
            <p:ph idx="1"/>
            <p:extLst/>
          </p:nvPr>
        </p:nvGraphicFramePr>
        <p:xfrm>
          <a:off x="389825" y="1692128"/>
          <a:ext cx="8560057" cy="4709668"/>
        </p:xfrm>
        <a:graphic>
          <a:graphicData uri="http://schemas.openxmlformats.org/drawingml/2006/table">
            <a:tbl>
              <a:tblPr firstRow="1" bandRow="1">
                <a:tableStyleId>{5C22544A-7EE6-4342-B048-85BDC9FD1C3A}</a:tableStyleId>
              </a:tblPr>
              <a:tblGrid>
                <a:gridCol w="2839150">
                  <a:extLst>
                    <a:ext uri="{9D8B030D-6E8A-4147-A177-3AD203B41FA5}">
                      <a16:colId xmlns:a16="http://schemas.microsoft.com/office/drawing/2014/main" val="20000"/>
                    </a:ext>
                  </a:extLst>
                </a:gridCol>
                <a:gridCol w="1585017">
                  <a:extLst>
                    <a:ext uri="{9D8B030D-6E8A-4147-A177-3AD203B41FA5}">
                      <a16:colId xmlns:a16="http://schemas.microsoft.com/office/drawing/2014/main" val="20001"/>
                    </a:ext>
                  </a:extLst>
                </a:gridCol>
                <a:gridCol w="2009037">
                  <a:extLst>
                    <a:ext uri="{9D8B030D-6E8A-4147-A177-3AD203B41FA5}">
                      <a16:colId xmlns:a16="http://schemas.microsoft.com/office/drawing/2014/main" val="20002"/>
                    </a:ext>
                  </a:extLst>
                </a:gridCol>
                <a:gridCol w="2126853">
                  <a:extLst>
                    <a:ext uri="{9D8B030D-6E8A-4147-A177-3AD203B41FA5}">
                      <a16:colId xmlns:a16="http://schemas.microsoft.com/office/drawing/2014/main" val="20003"/>
                    </a:ext>
                  </a:extLst>
                </a:gridCol>
              </a:tblGrid>
              <a:tr h="421365">
                <a:tc>
                  <a:txBody>
                    <a:bodyPr/>
                    <a:lstStyle/>
                    <a:p>
                      <a:r>
                        <a:rPr lang="fr-FR" sz="1400" dirty="0">
                          <a:solidFill>
                            <a:srgbClr val="000066"/>
                          </a:solidFill>
                        </a:rPr>
                        <a:t>J0</a:t>
                      </a:r>
                    </a:p>
                  </a:txBody>
                  <a:tcPr anchor="ctr"/>
                </a:tc>
                <a:tc>
                  <a:txBody>
                    <a:bodyPr/>
                    <a:lstStyle/>
                    <a:p>
                      <a:pPr algn="ctr"/>
                      <a:r>
                        <a:rPr lang="fr-FR" sz="1400" dirty="0">
                          <a:solidFill>
                            <a:srgbClr val="000066"/>
                          </a:solidFill>
                        </a:rPr>
                        <a:t>Dépistage standard</a:t>
                      </a:r>
                    </a:p>
                  </a:txBody>
                  <a:tcPr anchor="ctr"/>
                </a:tc>
                <a:tc>
                  <a:txBody>
                    <a:bodyPr/>
                    <a:lstStyle/>
                    <a:p>
                      <a:pPr algn="ctr"/>
                      <a:r>
                        <a:rPr lang="fr-FR" sz="1400" dirty="0">
                          <a:solidFill>
                            <a:srgbClr val="000066"/>
                          </a:solidFill>
                        </a:rPr>
                        <a:t>Dépistage </a:t>
                      </a:r>
                      <a:br>
                        <a:rPr lang="fr-FR" sz="1400" dirty="0">
                          <a:solidFill>
                            <a:srgbClr val="000066"/>
                          </a:solidFill>
                        </a:rPr>
                      </a:br>
                      <a:r>
                        <a:rPr lang="fr-FR" sz="1400" dirty="0">
                          <a:solidFill>
                            <a:srgbClr val="000066"/>
                          </a:solidFill>
                        </a:rPr>
                        <a:t>renforcé</a:t>
                      </a:r>
                    </a:p>
                  </a:txBody>
                  <a:tcPr anchor="ctr"/>
                </a:tc>
                <a:tc>
                  <a:txBody>
                    <a:bodyPr/>
                    <a:lstStyle/>
                    <a:p>
                      <a:pPr algn="ctr"/>
                      <a:r>
                        <a:rPr lang="fr-FR" sz="1400" dirty="0">
                          <a:solidFill>
                            <a:srgbClr val="000066"/>
                          </a:solidFill>
                        </a:rPr>
                        <a:t>Dépistage renforcé </a:t>
                      </a:r>
                      <a:br>
                        <a:rPr lang="fr-FR" sz="1400" dirty="0">
                          <a:solidFill>
                            <a:srgbClr val="000066"/>
                          </a:solidFill>
                        </a:rPr>
                      </a:br>
                      <a:r>
                        <a:rPr lang="fr-FR" sz="1400" dirty="0">
                          <a:solidFill>
                            <a:srgbClr val="000066"/>
                          </a:solidFill>
                        </a:rPr>
                        <a:t>+ </a:t>
                      </a:r>
                      <a:r>
                        <a:rPr lang="fr-FR" sz="1400" dirty="0" err="1">
                          <a:solidFill>
                            <a:srgbClr val="000066"/>
                          </a:solidFill>
                        </a:rPr>
                        <a:t>Xpert</a:t>
                      </a:r>
                      <a:endParaRPr lang="fr-FR" sz="1400" dirty="0">
                        <a:solidFill>
                          <a:srgbClr val="000066"/>
                        </a:solidFill>
                      </a:endParaRPr>
                    </a:p>
                  </a:txBody>
                  <a:tcPr anchor="ctr"/>
                </a:tc>
                <a:extLst>
                  <a:ext uri="{0D108BD9-81ED-4DB2-BD59-A6C34878D82A}">
                    <a16:rowId xmlns:a16="http://schemas.microsoft.com/office/drawing/2014/main" val="10000"/>
                  </a:ext>
                </a:extLst>
              </a:tr>
              <a:tr h="278694">
                <a:tc>
                  <a:txBody>
                    <a:bodyPr/>
                    <a:lstStyle/>
                    <a:p>
                      <a:r>
                        <a:rPr lang="fr-FR" sz="1400" dirty="0">
                          <a:solidFill>
                            <a:srgbClr val="000066"/>
                          </a:solidFill>
                        </a:rPr>
                        <a:t>   N inclus</a:t>
                      </a:r>
                    </a:p>
                  </a:txBody>
                  <a:tcPr anchor="ctr"/>
                </a:tc>
                <a:tc>
                  <a:txBody>
                    <a:bodyPr/>
                    <a:lstStyle/>
                    <a:p>
                      <a:pPr algn="ctr"/>
                      <a:r>
                        <a:rPr lang="fr-FR" sz="1400" dirty="0">
                          <a:solidFill>
                            <a:srgbClr val="000066"/>
                          </a:solidFill>
                        </a:rPr>
                        <a:t>8 980</a:t>
                      </a:r>
                    </a:p>
                  </a:txBody>
                  <a:tcPr anchor="ctr"/>
                </a:tc>
                <a:tc>
                  <a:txBody>
                    <a:bodyPr/>
                    <a:lstStyle/>
                    <a:p>
                      <a:pPr algn="ctr"/>
                      <a:r>
                        <a:rPr lang="fr-FR" sz="1400" dirty="0">
                          <a:solidFill>
                            <a:srgbClr val="000066"/>
                          </a:solidFill>
                        </a:rPr>
                        <a:t>1 768</a:t>
                      </a:r>
                    </a:p>
                  </a:txBody>
                  <a:tcPr anchor="ctr"/>
                </a:tc>
                <a:tc>
                  <a:txBody>
                    <a:bodyPr/>
                    <a:lstStyle/>
                    <a:p>
                      <a:pPr algn="ctr"/>
                      <a:r>
                        <a:rPr lang="fr-FR" sz="1400" dirty="0">
                          <a:solidFill>
                            <a:srgbClr val="000066"/>
                          </a:solidFill>
                        </a:rPr>
                        <a:t>4 215</a:t>
                      </a:r>
                    </a:p>
                  </a:txBody>
                  <a:tcPr anchor="ctr"/>
                </a:tc>
                <a:extLst>
                  <a:ext uri="{0D108BD9-81ED-4DB2-BD59-A6C34878D82A}">
                    <a16:rowId xmlns:a16="http://schemas.microsoft.com/office/drawing/2014/main" val="10001"/>
                  </a:ext>
                </a:extLst>
              </a:tr>
              <a:tr h="278694">
                <a:tc>
                  <a:txBody>
                    <a:bodyPr/>
                    <a:lstStyle/>
                    <a:p>
                      <a:r>
                        <a:rPr lang="fr-FR" sz="1400" dirty="0">
                          <a:solidFill>
                            <a:srgbClr val="000066"/>
                          </a:solidFill>
                        </a:rPr>
                        <a:t>   Femme (dont enceinte), %</a:t>
                      </a:r>
                    </a:p>
                  </a:txBody>
                  <a:tcPr anchor="ctr"/>
                </a:tc>
                <a:tc>
                  <a:txBody>
                    <a:bodyPr/>
                    <a:lstStyle/>
                    <a:p>
                      <a:pPr algn="ctr"/>
                      <a:r>
                        <a:rPr lang="fr-FR" sz="1400" dirty="0">
                          <a:solidFill>
                            <a:srgbClr val="000066"/>
                          </a:solidFill>
                        </a:rPr>
                        <a:t>63 (16 )</a:t>
                      </a:r>
                    </a:p>
                  </a:txBody>
                  <a:tcPr anchor="ctr"/>
                </a:tc>
                <a:tc>
                  <a:txBody>
                    <a:bodyPr/>
                    <a:lstStyle/>
                    <a:p>
                      <a:pPr algn="ctr"/>
                      <a:r>
                        <a:rPr lang="fr-FR" sz="1400" dirty="0">
                          <a:solidFill>
                            <a:srgbClr val="000066"/>
                          </a:solidFill>
                        </a:rPr>
                        <a:t>68 (23)</a:t>
                      </a:r>
                    </a:p>
                  </a:txBody>
                  <a:tcPr anchor="ctr"/>
                </a:tc>
                <a:tc>
                  <a:txBody>
                    <a:bodyPr/>
                    <a:lstStyle/>
                    <a:p>
                      <a:pPr algn="ctr"/>
                      <a:r>
                        <a:rPr lang="fr-FR" sz="1400" dirty="0">
                          <a:solidFill>
                            <a:srgbClr val="000066"/>
                          </a:solidFill>
                        </a:rPr>
                        <a:t>66 (32)</a:t>
                      </a:r>
                    </a:p>
                  </a:txBody>
                  <a:tcPr anchor="ctr"/>
                </a:tc>
                <a:extLst>
                  <a:ext uri="{0D108BD9-81ED-4DB2-BD59-A6C34878D82A}">
                    <a16:rowId xmlns:a16="http://schemas.microsoft.com/office/drawing/2014/main" val="10002"/>
                  </a:ext>
                </a:extLst>
              </a:tr>
              <a:tr h="278694">
                <a:tc>
                  <a:txBody>
                    <a:bodyPr/>
                    <a:lstStyle/>
                    <a:p>
                      <a:r>
                        <a:rPr lang="fr-FR" sz="1400" dirty="0">
                          <a:solidFill>
                            <a:srgbClr val="000066"/>
                          </a:solidFill>
                        </a:rPr>
                        <a:t>   CD4/mm</a:t>
                      </a:r>
                      <a:r>
                        <a:rPr lang="fr-FR" sz="1400" baseline="30000" dirty="0">
                          <a:solidFill>
                            <a:srgbClr val="000066"/>
                          </a:solidFill>
                        </a:rPr>
                        <a:t>3</a:t>
                      </a:r>
                      <a:r>
                        <a:rPr lang="fr-FR" sz="1400" dirty="0">
                          <a:solidFill>
                            <a:srgbClr val="000066"/>
                          </a:solidFill>
                        </a:rPr>
                        <a:t>, médiane</a:t>
                      </a:r>
                    </a:p>
                  </a:txBody>
                  <a:tcPr anchor="ctr"/>
                </a:tc>
                <a:tc>
                  <a:txBody>
                    <a:bodyPr/>
                    <a:lstStyle/>
                    <a:p>
                      <a:pPr algn="ctr"/>
                      <a:r>
                        <a:rPr lang="fr-FR" sz="1400" dirty="0">
                          <a:solidFill>
                            <a:srgbClr val="000066"/>
                          </a:solidFill>
                        </a:rPr>
                        <a:t>184</a:t>
                      </a:r>
                    </a:p>
                  </a:txBody>
                  <a:tcPr anchor="ctr"/>
                </a:tc>
                <a:tc>
                  <a:txBody>
                    <a:bodyPr/>
                    <a:lstStyle/>
                    <a:p>
                      <a:pPr algn="ctr"/>
                      <a:r>
                        <a:rPr lang="fr-FR" sz="1400" dirty="0">
                          <a:solidFill>
                            <a:srgbClr val="000066"/>
                          </a:solidFill>
                        </a:rPr>
                        <a:t>246</a:t>
                      </a:r>
                    </a:p>
                  </a:txBody>
                  <a:tcPr anchor="ctr"/>
                </a:tc>
                <a:tc>
                  <a:txBody>
                    <a:bodyPr/>
                    <a:lstStyle/>
                    <a:p>
                      <a:pPr algn="ctr"/>
                      <a:r>
                        <a:rPr lang="fr-FR" sz="1400" dirty="0">
                          <a:solidFill>
                            <a:srgbClr val="000066"/>
                          </a:solidFill>
                        </a:rPr>
                        <a:t>241</a:t>
                      </a:r>
                    </a:p>
                  </a:txBody>
                  <a:tcPr anchor="ctr"/>
                </a:tc>
                <a:extLst>
                  <a:ext uri="{0D108BD9-81ED-4DB2-BD59-A6C34878D82A}">
                    <a16:rowId xmlns:a16="http://schemas.microsoft.com/office/drawing/2014/main" val="10003"/>
                  </a:ext>
                </a:extLst>
              </a:tr>
              <a:tr h="278694">
                <a:tc>
                  <a:txBody>
                    <a:bodyPr/>
                    <a:lstStyle/>
                    <a:p>
                      <a:r>
                        <a:rPr lang="fr-FR" sz="1400" dirty="0">
                          <a:solidFill>
                            <a:srgbClr val="000066"/>
                          </a:solidFill>
                        </a:rPr>
                        <a:t>   Sous traitement anti-BK, %</a:t>
                      </a:r>
                    </a:p>
                  </a:txBody>
                  <a:tcPr anchor="ctr"/>
                </a:tc>
                <a:tc>
                  <a:txBody>
                    <a:bodyPr/>
                    <a:lstStyle/>
                    <a:p>
                      <a:pPr algn="ctr"/>
                      <a:r>
                        <a:rPr lang="fr-FR" sz="1400" dirty="0">
                          <a:solidFill>
                            <a:srgbClr val="000066"/>
                          </a:solidFill>
                        </a:rPr>
                        <a:t>4</a:t>
                      </a:r>
                    </a:p>
                  </a:txBody>
                  <a:tcPr anchor="ctr"/>
                </a:tc>
                <a:tc>
                  <a:txBody>
                    <a:bodyPr/>
                    <a:lstStyle/>
                    <a:p>
                      <a:pPr algn="ctr"/>
                      <a:r>
                        <a:rPr lang="fr-FR" sz="1400" dirty="0">
                          <a:solidFill>
                            <a:srgbClr val="000066"/>
                          </a:solidFill>
                        </a:rPr>
                        <a:t>2</a:t>
                      </a:r>
                    </a:p>
                  </a:txBody>
                  <a:tcPr anchor="ctr"/>
                </a:tc>
                <a:tc>
                  <a:txBody>
                    <a:bodyPr/>
                    <a:lstStyle/>
                    <a:p>
                      <a:pPr algn="ctr"/>
                      <a:r>
                        <a:rPr lang="fr-FR" sz="1400" dirty="0">
                          <a:solidFill>
                            <a:srgbClr val="000066"/>
                          </a:solidFill>
                        </a:rPr>
                        <a:t>3</a:t>
                      </a:r>
                    </a:p>
                  </a:txBody>
                  <a:tcPr anchor="ctr"/>
                </a:tc>
                <a:extLst>
                  <a:ext uri="{0D108BD9-81ED-4DB2-BD59-A6C34878D82A}">
                    <a16:rowId xmlns:a16="http://schemas.microsoft.com/office/drawing/2014/main" val="10004"/>
                  </a:ext>
                </a:extLst>
              </a:tr>
              <a:tr h="198289">
                <a:tc gridSpan="4">
                  <a:txBody>
                    <a:bodyPr/>
                    <a:lstStyle/>
                    <a:p>
                      <a:pPr algn="l"/>
                      <a:r>
                        <a:rPr lang="fr-FR" sz="1400" b="1" baseline="0" dirty="0">
                          <a:solidFill>
                            <a:srgbClr val="000066"/>
                          </a:solidFill>
                        </a:rPr>
                        <a:t>Devenir</a:t>
                      </a:r>
                    </a:p>
                  </a:txBody>
                  <a:tcPr anchor="ctr"/>
                </a:tc>
                <a:tc hMerge="1">
                  <a:txBody>
                    <a:bodyPr/>
                    <a:lstStyle/>
                    <a:p>
                      <a:endParaRPr lang="fr-FR"/>
                    </a:p>
                  </a:txBody>
                  <a:tcPr/>
                </a:tc>
                <a:tc hMerge="1">
                  <a:txBody>
                    <a:bodyPr/>
                    <a:lstStyle/>
                    <a:p>
                      <a:endParaRPr lang="fr-FR"/>
                    </a:p>
                  </a:txBody>
                  <a:tcPr/>
                </a:tc>
                <a:tc hMerge="1">
                  <a:txBody>
                    <a:bodyPr/>
                    <a:lstStyle/>
                    <a:p>
                      <a:endParaRPr lang="fr-FR" sz="1400" dirty="0"/>
                    </a:p>
                  </a:txBody>
                  <a:tcPr/>
                </a:tc>
                <a:extLst>
                  <a:ext uri="{0D108BD9-81ED-4DB2-BD59-A6C34878D82A}">
                    <a16:rowId xmlns:a16="http://schemas.microsoft.com/office/drawing/2014/main" val="10005"/>
                  </a:ext>
                </a:extLst>
              </a:tr>
              <a:tr h="594868">
                <a:tc>
                  <a:txBody>
                    <a:bodyPr/>
                    <a:lstStyle/>
                    <a:p>
                      <a:r>
                        <a:rPr lang="fr-FR" sz="1400" dirty="0">
                          <a:solidFill>
                            <a:srgbClr val="000066"/>
                          </a:solidFill>
                        </a:rPr>
                        <a:t>   Dépistage pour symptômes </a:t>
                      </a:r>
                      <a:br>
                        <a:rPr lang="fr-FR" sz="1400" dirty="0">
                          <a:solidFill>
                            <a:srgbClr val="000066"/>
                          </a:solidFill>
                        </a:rPr>
                      </a:br>
                      <a:r>
                        <a:rPr lang="fr-FR" sz="1400" dirty="0">
                          <a:solidFill>
                            <a:srgbClr val="000066"/>
                          </a:solidFill>
                        </a:rPr>
                        <a:t>   de tuberculose, %</a:t>
                      </a:r>
                    </a:p>
                  </a:txBody>
                  <a:tcPr anchor="ctr"/>
                </a:tc>
                <a:tc>
                  <a:txBody>
                    <a:bodyPr/>
                    <a:lstStyle/>
                    <a:p>
                      <a:pPr algn="ctr"/>
                      <a:r>
                        <a:rPr lang="fr-FR" sz="1400" dirty="0">
                          <a:solidFill>
                            <a:srgbClr val="000066"/>
                          </a:solidFill>
                        </a:rPr>
                        <a:t>14</a:t>
                      </a:r>
                    </a:p>
                  </a:txBody>
                  <a:tcPr anchor="ctr"/>
                </a:tc>
                <a:tc>
                  <a:txBody>
                    <a:bodyPr/>
                    <a:lstStyle/>
                    <a:p>
                      <a:pPr algn="ctr"/>
                      <a:r>
                        <a:rPr lang="fr-FR" sz="1400" dirty="0">
                          <a:solidFill>
                            <a:srgbClr val="000066"/>
                          </a:solidFill>
                        </a:rPr>
                        <a:t>100</a:t>
                      </a:r>
                    </a:p>
                  </a:txBody>
                  <a:tcPr anchor="ctr"/>
                </a:tc>
                <a:tc>
                  <a:txBody>
                    <a:bodyPr/>
                    <a:lstStyle/>
                    <a:p>
                      <a:pPr algn="ctr"/>
                      <a:r>
                        <a:rPr lang="fr-FR" sz="1400" dirty="0">
                          <a:solidFill>
                            <a:srgbClr val="000066"/>
                          </a:solidFill>
                        </a:rPr>
                        <a:t>100</a:t>
                      </a:r>
                    </a:p>
                  </a:txBody>
                  <a:tcPr anchor="ctr"/>
                </a:tc>
                <a:extLst>
                  <a:ext uri="{0D108BD9-81ED-4DB2-BD59-A6C34878D82A}">
                    <a16:rowId xmlns:a16="http://schemas.microsoft.com/office/drawing/2014/main" val="10006"/>
                  </a:ext>
                </a:extLst>
              </a:tr>
              <a:tr h="421365">
                <a:tc>
                  <a:txBody>
                    <a:bodyPr/>
                    <a:lstStyle/>
                    <a:p>
                      <a:r>
                        <a:rPr lang="fr-FR" sz="1400" dirty="0">
                          <a:solidFill>
                            <a:srgbClr val="000066"/>
                          </a:solidFill>
                        </a:rPr>
                        <a:t>   Présence de</a:t>
                      </a:r>
                      <a:r>
                        <a:rPr lang="fr-FR" sz="1400" baseline="0" dirty="0">
                          <a:solidFill>
                            <a:srgbClr val="000066"/>
                          </a:solidFill>
                        </a:rPr>
                        <a:t> symptômes</a:t>
                      </a:r>
                      <a:br>
                        <a:rPr lang="fr-FR" sz="1400" baseline="0" dirty="0">
                          <a:solidFill>
                            <a:srgbClr val="000066"/>
                          </a:solidFill>
                        </a:rPr>
                      </a:br>
                      <a:r>
                        <a:rPr lang="fr-FR" sz="1400" baseline="0" dirty="0">
                          <a:solidFill>
                            <a:srgbClr val="000066"/>
                          </a:solidFill>
                        </a:rPr>
                        <a:t>   évocateurs de tuberculose,%</a:t>
                      </a:r>
                      <a:endParaRPr lang="fr-FR" sz="1400" dirty="0">
                        <a:solidFill>
                          <a:srgbClr val="000066"/>
                        </a:solidFill>
                      </a:endParaRPr>
                    </a:p>
                  </a:txBody>
                  <a:tcPr anchor="ctr"/>
                </a:tc>
                <a:tc>
                  <a:txBody>
                    <a:bodyPr/>
                    <a:lstStyle/>
                    <a:p>
                      <a:pPr algn="ctr"/>
                      <a:r>
                        <a:rPr lang="fr-FR" sz="1400" dirty="0">
                          <a:solidFill>
                            <a:srgbClr val="000066"/>
                          </a:solidFill>
                        </a:rPr>
                        <a:t>6</a:t>
                      </a:r>
                    </a:p>
                  </a:txBody>
                  <a:tcPr anchor="ctr"/>
                </a:tc>
                <a:tc>
                  <a:txBody>
                    <a:bodyPr/>
                    <a:lstStyle/>
                    <a:p>
                      <a:pPr algn="ctr"/>
                      <a:r>
                        <a:rPr lang="fr-FR" sz="1400" dirty="0">
                          <a:solidFill>
                            <a:srgbClr val="000066"/>
                          </a:solidFill>
                        </a:rPr>
                        <a:t>30</a:t>
                      </a:r>
                    </a:p>
                  </a:txBody>
                  <a:tcPr anchor="ctr"/>
                </a:tc>
                <a:tc>
                  <a:txBody>
                    <a:bodyPr/>
                    <a:lstStyle/>
                    <a:p>
                      <a:pPr algn="ctr"/>
                      <a:r>
                        <a:rPr lang="fr-FR" sz="1400" dirty="0">
                          <a:solidFill>
                            <a:srgbClr val="000066"/>
                          </a:solidFill>
                        </a:rPr>
                        <a:t>31</a:t>
                      </a:r>
                    </a:p>
                  </a:txBody>
                  <a:tcPr anchor="ctr"/>
                </a:tc>
                <a:extLst>
                  <a:ext uri="{0D108BD9-81ED-4DB2-BD59-A6C34878D82A}">
                    <a16:rowId xmlns:a16="http://schemas.microsoft.com/office/drawing/2014/main" val="10007"/>
                  </a:ext>
                </a:extLst>
              </a:tr>
              <a:tr h="278694">
                <a:tc>
                  <a:txBody>
                    <a:bodyPr/>
                    <a:lstStyle/>
                    <a:p>
                      <a:r>
                        <a:rPr lang="fr-FR" sz="1400" dirty="0">
                          <a:solidFill>
                            <a:srgbClr val="000066"/>
                          </a:solidFill>
                        </a:rPr>
                        <a:t>   Diagnostic</a:t>
                      </a:r>
                      <a:r>
                        <a:rPr lang="fr-FR" sz="1400" baseline="0" dirty="0">
                          <a:solidFill>
                            <a:srgbClr val="000066"/>
                          </a:solidFill>
                        </a:rPr>
                        <a:t> de tuberculose, %</a:t>
                      </a:r>
                      <a:endParaRPr lang="fr-FR" sz="1400" dirty="0">
                        <a:solidFill>
                          <a:srgbClr val="000066"/>
                        </a:solidFill>
                      </a:endParaRPr>
                    </a:p>
                  </a:txBody>
                  <a:tcPr anchor="ctr"/>
                </a:tc>
                <a:tc>
                  <a:txBody>
                    <a:bodyPr/>
                    <a:lstStyle/>
                    <a:p>
                      <a:pPr algn="ctr"/>
                      <a:r>
                        <a:rPr lang="fr-FR" sz="1400" dirty="0">
                          <a:solidFill>
                            <a:srgbClr val="000066"/>
                          </a:solidFill>
                        </a:rPr>
                        <a:t>1</a:t>
                      </a:r>
                    </a:p>
                  </a:txBody>
                  <a:tcPr anchor="ctr"/>
                </a:tc>
                <a:tc>
                  <a:txBody>
                    <a:bodyPr/>
                    <a:lstStyle/>
                    <a:p>
                      <a:pPr algn="ctr"/>
                      <a:r>
                        <a:rPr lang="fr-FR" sz="1400" dirty="0">
                          <a:solidFill>
                            <a:srgbClr val="000066"/>
                          </a:solidFill>
                        </a:rPr>
                        <a:t>5</a:t>
                      </a:r>
                    </a:p>
                  </a:txBody>
                  <a:tcPr anchor="ctr"/>
                </a:tc>
                <a:tc>
                  <a:txBody>
                    <a:bodyPr/>
                    <a:lstStyle/>
                    <a:p>
                      <a:pPr algn="ctr"/>
                      <a:r>
                        <a:rPr lang="fr-FR" sz="1400" dirty="0">
                          <a:solidFill>
                            <a:srgbClr val="000066"/>
                          </a:solidFill>
                        </a:rPr>
                        <a:t>6</a:t>
                      </a:r>
                    </a:p>
                  </a:txBody>
                  <a:tcPr anchor="ctr"/>
                </a:tc>
                <a:extLst>
                  <a:ext uri="{0D108BD9-81ED-4DB2-BD59-A6C34878D82A}">
                    <a16:rowId xmlns:a16="http://schemas.microsoft.com/office/drawing/2014/main" val="10008"/>
                  </a:ext>
                </a:extLst>
              </a:tr>
              <a:tr h="278694">
                <a:tc>
                  <a:txBody>
                    <a:bodyPr/>
                    <a:lstStyle/>
                    <a:p>
                      <a:r>
                        <a:rPr lang="fr-FR" sz="1400" dirty="0">
                          <a:solidFill>
                            <a:srgbClr val="000066"/>
                          </a:solidFill>
                        </a:rPr>
                        <a:t>   Mortalité à 6 mois, %</a:t>
                      </a:r>
                    </a:p>
                  </a:txBody>
                  <a:tcPr anchor="ctr"/>
                </a:tc>
                <a:tc>
                  <a:txBody>
                    <a:bodyPr/>
                    <a:lstStyle/>
                    <a:p>
                      <a:pPr algn="ctr"/>
                      <a:r>
                        <a:rPr lang="fr-FR" sz="1400" dirty="0">
                          <a:solidFill>
                            <a:srgbClr val="000066"/>
                          </a:solidFill>
                        </a:rPr>
                        <a:t>5,3</a:t>
                      </a:r>
                    </a:p>
                  </a:txBody>
                  <a:tcPr anchor="ctr"/>
                </a:tc>
                <a:tc>
                  <a:txBody>
                    <a:bodyPr/>
                    <a:lstStyle/>
                    <a:p>
                      <a:pPr algn="ctr"/>
                      <a:r>
                        <a:rPr lang="fr-FR" sz="1400" dirty="0">
                          <a:solidFill>
                            <a:srgbClr val="000066"/>
                          </a:solidFill>
                        </a:rPr>
                        <a:t>3, 2</a:t>
                      </a:r>
                    </a:p>
                  </a:txBody>
                  <a:tcPr anchor="ctr"/>
                </a:tc>
                <a:tc>
                  <a:txBody>
                    <a:bodyPr/>
                    <a:lstStyle/>
                    <a:p>
                      <a:pPr algn="ctr"/>
                      <a:r>
                        <a:rPr lang="fr-FR" sz="1400" dirty="0">
                          <a:solidFill>
                            <a:srgbClr val="000066"/>
                          </a:solidFill>
                        </a:rPr>
                        <a:t>3,0</a:t>
                      </a:r>
                    </a:p>
                  </a:txBody>
                  <a:tcPr anchor="ctr"/>
                </a:tc>
                <a:extLst>
                  <a:ext uri="{0D108BD9-81ED-4DB2-BD59-A6C34878D82A}">
                    <a16:rowId xmlns:a16="http://schemas.microsoft.com/office/drawing/2014/main" val="10009"/>
                  </a:ext>
                </a:extLst>
              </a:tr>
              <a:tr h="594868">
                <a:tc>
                  <a:txBody>
                    <a:bodyPr/>
                    <a:lstStyle/>
                    <a:p>
                      <a:r>
                        <a:rPr lang="fr-FR" sz="1400" dirty="0">
                          <a:solidFill>
                            <a:srgbClr val="000066"/>
                          </a:solidFill>
                        </a:rPr>
                        <a:t>   Mortalité à 12 mois </a:t>
                      </a:r>
                      <a:br>
                        <a:rPr lang="fr-FR" sz="1400" dirty="0">
                          <a:solidFill>
                            <a:srgbClr val="000066"/>
                          </a:solidFill>
                        </a:rPr>
                      </a:br>
                      <a:r>
                        <a:rPr lang="fr-FR" sz="1400" dirty="0">
                          <a:solidFill>
                            <a:srgbClr val="000066"/>
                          </a:solidFill>
                        </a:rPr>
                        <a:t>   (pour 100 patient-années)</a:t>
                      </a:r>
                    </a:p>
                  </a:txBody>
                  <a:tcPr anchor="ctr"/>
                </a:tc>
                <a:tc>
                  <a:txBody>
                    <a:bodyPr/>
                    <a:lstStyle/>
                    <a:p>
                      <a:pPr algn="ctr"/>
                      <a:r>
                        <a:rPr lang="fr-FR" sz="1400" dirty="0">
                          <a:solidFill>
                            <a:srgbClr val="000066"/>
                          </a:solidFill>
                        </a:rPr>
                        <a:t>7,3</a:t>
                      </a:r>
                    </a:p>
                  </a:txBody>
                  <a:tcPr anchor="ctr"/>
                </a:tc>
                <a:tc>
                  <a:txBody>
                    <a:bodyPr/>
                    <a:lstStyle/>
                    <a:p>
                      <a:pPr algn="ctr"/>
                      <a:r>
                        <a:rPr lang="fr-FR" sz="1400" dirty="0">
                          <a:solidFill>
                            <a:srgbClr val="000066"/>
                          </a:solidFill>
                        </a:rPr>
                        <a:t>4,0</a:t>
                      </a:r>
                    </a:p>
                    <a:p>
                      <a:pPr algn="ctr"/>
                      <a:r>
                        <a:rPr lang="fr-FR" sz="1400" dirty="0" err="1">
                          <a:solidFill>
                            <a:srgbClr val="000066"/>
                          </a:solidFill>
                        </a:rPr>
                        <a:t>HRa</a:t>
                      </a:r>
                      <a:r>
                        <a:rPr lang="fr-FR" sz="1400" dirty="0">
                          <a:solidFill>
                            <a:srgbClr val="000066"/>
                          </a:solidFill>
                        </a:rPr>
                        <a:t> = 0,72 </a:t>
                      </a:r>
                      <a:br>
                        <a:rPr lang="fr-FR" sz="1400" dirty="0">
                          <a:solidFill>
                            <a:srgbClr val="000066"/>
                          </a:solidFill>
                        </a:rPr>
                      </a:br>
                      <a:r>
                        <a:rPr lang="fr-FR" sz="1400" dirty="0">
                          <a:solidFill>
                            <a:srgbClr val="000066"/>
                          </a:solidFill>
                        </a:rPr>
                        <a:t>(0,54 - 0,97)</a:t>
                      </a:r>
                    </a:p>
                    <a:p>
                      <a:pPr algn="ctr"/>
                      <a:r>
                        <a:rPr lang="fr-FR" sz="1400" dirty="0">
                          <a:solidFill>
                            <a:srgbClr val="000066"/>
                          </a:solidFill>
                        </a:rPr>
                        <a:t>p = 0,033</a:t>
                      </a:r>
                    </a:p>
                  </a:txBody>
                  <a:tcPr anchor="ctr"/>
                </a:tc>
                <a:tc>
                  <a:txBody>
                    <a:bodyPr/>
                    <a:lstStyle/>
                    <a:p>
                      <a:pPr algn="ctr"/>
                      <a:r>
                        <a:rPr lang="fr-FR" sz="1400" dirty="0">
                          <a:solidFill>
                            <a:srgbClr val="000066"/>
                          </a:solidFill>
                        </a:rPr>
                        <a:t>4,6</a:t>
                      </a:r>
                    </a:p>
                    <a:p>
                      <a:pPr algn="ctr"/>
                      <a:r>
                        <a:rPr lang="fr-FR" sz="1400" dirty="0" err="1">
                          <a:solidFill>
                            <a:srgbClr val="000066"/>
                          </a:solidFill>
                        </a:rPr>
                        <a:t>HRa</a:t>
                      </a:r>
                      <a:r>
                        <a:rPr lang="fr-FR" sz="1400" dirty="0">
                          <a:solidFill>
                            <a:srgbClr val="000066"/>
                          </a:solidFill>
                        </a:rPr>
                        <a:t> = 0,76 </a:t>
                      </a:r>
                      <a:br>
                        <a:rPr lang="fr-FR" sz="1400" dirty="0">
                          <a:solidFill>
                            <a:srgbClr val="000066"/>
                          </a:solidFill>
                        </a:rPr>
                      </a:br>
                      <a:r>
                        <a:rPr lang="fr-FR" sz="1400" dirty="0">
                          <a:solidFill>
                            <a:srgbClr val="000066"/>
                          </a:solidFill>
                        </a:rPr>
                        <a:t>(0,61 - 0,95)</a:t>
                      </a:r>
                    </a:p>
                    <a:p>
                      <a:pPr algn="ctr"/>
                      <a:r>
                        <a:rPr lang="fr-FR" sz="1400" dirty="0">
                          <a:solidFill>
                            <a:srgbClr val="000066"/>
                          </a:solidFill>
                        </a:rPr>
                        <a:t>p = 0,015</a:t>
                      </a:r>
                    </a:p>
                  </a:txBody>
                  <a:tcPr anchor="ctr"/>
                </a:tc>
                <a:extLst>
                  <a:ext uri="{0D108BD9-81ED-4DB2-BD59-A6C34878D82A}">
                    <a16:rowId xmlns:a16="http://schemas.microsoft.com/office/drawing/2014/main" val="10010"/>
                  </a:ext>
                </a:extLst>
              </a:tr>
            </a:tbl>
          </a:graphicData>
        </a:graphic>
      </p:graphicFrame>
      <p:sp>
        <p:nvSpPr>
          <p:cNvPr id="10"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Auld AF, CROI 2018, Abs. 31</a:t>
            </a:r>
          </a:p>
        </p:txBody>
      </p:sp>
      <p:sp>
        <p:nvSpPr>
          <p:cNvPr id="11" name="Text Box 2"/>
          <p:cNvSpPr txBox="1">
            <a:spLocks noChangeArrowheads="1"/>
          </p:cNvSpPr>
          <p:nvPr/>
        </p:nvSpPr>
        <p:spPr bwMode="auto">
          <a:xfrm>
            <a:off x="747841" y="1245313"/>
            <a:ext cx="7978774"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Caractéristiques à l’inclusion (J0 traitement ARV) et devenir</a:t>
            </a:r>
          </a:p>
        </p:txBody>
      </p:sp>
      <p:sp>
        <p:nvSpPr>
          <p:cNvPr id="12" name="Titre 2">
            <a:extLst>
              <a:ext uri="{FF2B5EF4-FFF2-40B4-BE49-F238E27FC236}">
                <a16:creationId xmlns:a16="http://schemas.microsoft.com/office/drawing/2014/main" id="{BB780E37-99D2-4F08-837E-B9A7095B88F3}"/>
              </a:ext>
            </a:extLst>
          </p:cNvPr>
          <p:cNvSpPr>
            <a:spLocks noGrp="1"/>
          </p:cNvSpPr>
          <p:nvPr>
            <p:ph type="title"/>
          </p:nvPr>
        </p:nvSpPr>
        <p:spPr>
          <a:xfrm>
            <a:off x="1538288" y="115888"/>
            <a:ext cx="7523162" cy="936625"/>
          </a:xfrm>
        </p:spPr>
        <p:txBody>
          <a:bodyPr/>
          <a:lstStyle/>
          <a:p>
            <a:r>
              <a:rPr lang="fr-FR" sz="2600" dirty="0"/>
              <a:t>Etude XPRES : évaluation du système </a:t>
            </a:r>
            <a:r>
              <a:rPr lang="fr-FR" sz="2600" dirty="0" err="1"/>
              <a:t>Xpert</a:t>
            </a:r>
            <a:r>
              <a:rPr lang="fr-FR" sz="2600" dirty="0"/>
              <a:t> sur la mortalité après l’initiation du traitement ARV (2)</a:t>
            </a:r>
          </a:p>
        </p:txBody>
      </p:sp>
      <p:sp>
        <p:nvSpPr>
          <p:cNvPr id="6" name="ZoneTexte 5">
            <a:extLst>
              <a:ext uri="{FF2B5EF4-FFF2-40B4-BE49-F238E27FC236}">
                <a16:creationId xmlns:a16="http://schemas.microsoft.com/office/drawing/2014/main" id="{02E29206-7B59-4375-AAFA-B5F8BCA5D27F}"/>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136</a:t>
            </a:r>
          </a:p>
        </p:txBody>
      </p:sp>
    </p:spTree>
    <p:extLst>
      <p:ext uri="{BB962C8B-B14F-4D97-AF65-F5344CB8AC3E}">
        <p14:creationId xmlns:p14="http://schemas.microsoft.com/office/powerpoint/2010/main" val="2535713482"/>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Essai STAMP : tests urinaires </a:t>
            </a:r>
            <a:br>
              <a:rPr lang="fr-FR" dirty="0"/>
            </a:br>
            <a:r>
              <a:rPr lang="fr-FR" dirty="0"/>
              <a:t>pour le dépistage de la tuberculose ? (1) </a:t>
            </a:r>
          </a:p>
        </p:txBody>
      </p:sp>
      <p:sp>
        <p:nvSpPr>
          <p:cNvPr id="4" name="Espace réservé du contenu 3"/>
          <p:cNvSpPr>
            <a:spLocks noGrp="1"/>
          </p:cNvSpPr>
          <p:nvPr>
            <p:ph idx="1"/>
          </p:nvPr>
        </p:nvSpPr>
        <p:spPr>
          <a:xfrm>
            <a:off x="457200" y="1341438"/>
            <a:ext cx="8507413" cy="1324895"/>
          </a:xfrm>
        </p:spPr>
        <p:txBody>
          <a:bodyPr/>
          <a:lstStyle/>
          <a:p>
            <a:r>
              <a:rPr lang="fr-FR" sz="1600" dirty="0"/>
              <a:t>Question : le dépistage de la tuberculose sur un échantillon d’urine permet-il d’augmenter les diagnostics et de réduire la mortalité ?</a:t>
            </a:r>
          </a:p>
          <a:p>
            <a:r>
              <a:rPr lang="fr-FR" sz="1600" dirty="0"/>
              <a:t>Etude randomisée (1 hôpital au Malawi et 1 hôpital en Afrique du Sud) 2 600 adultes VIH hospitalisés depuis moins de 48 heures (exclusion si traitement tuberculose active au cours des 12 derniers mois ou tuberculose latente au cours des 6 derniers mois)</a:t>
            </a:r>
          </a:p>
        </p:txBody>
      </p:sp>
      <p:sp>
        <p:nvSpPr>
          <p:cNvPr id="26"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Gupta-Wright A, CROI 2018, Abs. 38LB</a:t>
            </a:r>
          </a:p>
        </p:txBody>
      </p:sp>
      <p:sp>
        <p:nvSpPr>
          <p:cNvPr id="2" name="ZoneTexte 1"/>
          <p:cNvSpPr txBox="1"/>
          <p:nvPr/>
        </p:nvSpPr>
        <p:spPr>
          <a:xfrm>
            <a:off x="177764" y="6530188"/>
            <a:ext cx="2105063" cy="276999"/>
          </a:xfrm>
          <a:prstGeom prst="rect">
            <a:avLst/>
          </a:prstGeom>
          <a:noFill/>
        </p:spPr>
        <p:txBody>
          <a:bodyPr wrap="none" rtlCol="0">
            <a:spAutoFit/>
          </a:bodyPr>
          <a:lstStyle/>
          <a:p>
            <a:r>
              <a:rPr lang="fr-FR" sz="1200" dirty="0"/>
              <a:t>LAM = </a:t>
            </a:r>
            <a:r>
              <a:rPr lang="fr-FR" sz="1200" dirty="0" err="1">
                <a:latin typeface="Arial"/>
                <a:cs typeface="Arial"/>
              </a:rPr>
              <a:t>lipoarabinomannane</a:t>
            </a:r>
            <a:r>
              <a:rPr lang="fr-FR" sz="1200" dirty="0">
                <a:latin typeface="Arial"/>
                <a:cs typeface="Arial"/>
              </a:rPr>
              <a:t> </a:t>
            </a:r>
            <a:endParaRPr lang="fr-FR" sz="1200" dirty="0"/>
          </a:p>
        </p:txBody>
      </p:sp>
      <p:grpSp>
        <p:nvGrpSpPr>
          <p:cNvPr id="10" name="Groupe 9">
            <a:extLst>
              <a:ext uri="{FF2B5EF4-FFF2-40B4-BE49-F238E27FC236}">
                <a16:creationId xmlns:a16="http://schemas.microsoft.com/office/drawing/2014/main" id="{64CDDFAA-E1BD-4284-A9F0-6AAE5A4EC3E0}"/>
              </a:ext>
            </a:extLst>
          </p:cNvPr>
          <p:cNvGrpSpPr/>
          <p:nvPr/>
        </p:nvGrpSpPr>
        <p:grpSpPr>
          <a:xfrm>
            <a:off x="389822" y="2692191"/>
            <a:ext cx="8098291" cy="3837997"/>
            <a:chOff x="389822" y="2692191"/>
            <a:chExt cx="8098291" cy="3837997"/>
          </a:xfrm>
        </p:grpSpPr>
        <p:sp>
          <p:nvSpPr>
            <p:cNvPr id="5" name="ZoneTexte 4"/>
            <p:cNvSpPr txBox="1"/>
            <p:nvPr/>
          </p:nvSpPr>
          <p:spPr>
            <a:xfrm>
              <a:off x="1165584" y="3130877"/>
              <a:ext cx="2160004" cy="720994"/>
            </a:xfrm>
            <a:prstGeom prst="rect">
              <a:avLst/>
            </a:prstGeom>
          </p:spPr>
          <p:style>
            <a:lnRef idx="1">
              <a:schemeClr val="accent1"/>
            </a:lnRef>
            <a:fillRef idx="2">
              <a:schemeClr val="accent1"/>
            </a:fillRef>
            <a:effectRef idx="1">
              <a:schemeClr val="accent1"/>
            </a:effectRef>
            <a:fontRef idx="minor">
              <a:schemeClr val="dk1"/>
            </a:fontRef>
          </p:style>
          <p:txBody>
            <a:bodyPr wrap="none" rtlCol="0" anchor="ctr">
              <a:noAutofit/>
            </a:bodyPr>
            <a:lstStyle/>
            <a:p>
              <a:pPr algn="ctr"/>
              <a:r>
                <a:rPr lang="fr-FR" sz="1400" b="1" dirty="0">
                  <a:solidFill>
                    <a:srgbClr val="000066"/>
                  </a:solidFill>
                </a:rPr>
                <a:t>Standard of Care</a:t>
              </a:r>
            </a:p>
            <a:p>
              <a:pPr algn="ctr"/>
              <a:r>
                <a:rPr lang="fr-FR" sz="1400" dirty="0">
                  <a:solidFill>
                    <a:srgbClr val="000066"/>
                  </a:solidFill>
                </a:rPr>
                <a:t>Crachat </a:t>
              </a:r>
              <a:r>
                <a:rPr lang="fr-FR" sz="1400" dirty="0" err="1">
                  <a:solidFill>
                    <a:srgbClr val="000066"/>
                  </a:solidFill>
                </a:rPr>
                <a:t>Xpert</a:t>
              </a:r>
              <a:r>
                <a:rPr lang="fr-FR" sz="1400" dirty="0">
                  <a:solidFill>
                    <a:srgbClr val="000066"/>
                  </a:solidFill>
                </a:rPr>
                <a:t> MTB/RIF</a:t>
              </a:r>
            </a:p>
          </p:txBody>
        </p:sp>
        <p:sp>
          <p:nvSpPr>
            <p:cNvPr id="6" name="ZoneTexte 5"/>
            <p:cNvSpPr txBox="1"/>
            <p:nvPr/>
          </p:nvSpPr>
          <p:spPr>
            <a:xfrm>
              <a:off x="5309394" y="3113207"/>
              <a:ext cx="2757963" cy="73866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400" b="1" dirty="0">
                  <a:solidFill>
                    <a:srgbClr val="000066"/>
                  </a:solidFill>
                </a:rPr>
                <a:t>Intervention</a:t>
              </a:r>
            </a:p>
            <a:p>
              <a:pPr algn="ctr"/>
              <a:r>
                <a:rPr lang="fr-FR" sz="1400" dirty="0">
                  <a:solidFill>
                    <a:srgbClr val="000066"/>
                  </a:solidFill>
                </a:rPr>
                <a:t>Crachat </a:t>
              </a:r>
              <a:r>
                <a:rPr lang="fr-FR" sz="1400" dirty="0" err="1">
                  <a:solidFill>
                    <a:srgbClr val="000066"/>
                  </a:solidFill>
                </a:rPr>
                <a:t>Xpert</a:t>
              </a:r>
              <a:r>
                <a:rPr lang="fr-FR" sz="1400" dirty="0">
                  <a:solidFill>
                    <a:srgbClr val="000066"/>
                  </a:solidFill>
                </a:rPr>
                <a:t> MTB/RIF +</a:t>
              </a:r>
            </a:p>
            <a:p>
              <a:pPr algn="ctr"/>
              <a:r>
                <a:rPr lang="fr-FR" sz="1400" dirty="0">
                  <a:solidFill>
                    <a:srgbClr val="000066"/>
                  </a:solidFill>
                </a:rPr>
                <a:t>Urine TB-LAM + </a:t>
              </a:r>
              <a:r>
                <a:rPr lang="fr-FR" sz="1400" dirty="0" err="1">
                  <a:solidFill>
                    <a:srgbClr val="000066"/>
                  </a:solidFill>
                </a:rPr>
                <a:t>Xpert</a:t>
              </a:r>
              <a:r>
                <a:rPr lang="fr-FR" sz="1400" dirty="0">
                  <a:solidFill>
                    <a:srgbClr val="000066"/>
                  </a:solidFill>
                </a:rPr>
                <a:t> MTB/RIF</a:t>
              </a:r>
            </a:p>
          </p:txBody>
        </p:sp>
        <p:sp>
          <p:nvSpPr>
            <p:cNvPr id="7" name="ZoneTexte 6"/>
            <p:cNvSpPr txBox="1"/>
            <p:nvPr/>
          </p:nvSpPr>
          <p:spPr>
            <a:xfrm>
              <a:off x="1107758" y="4453089"/>
              <a:ext cx="6285411" cy="52322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400" dirty="0">
                  <a:solidFill>
                    <a:srgbClr val="000066"/>
                  </a:solidFill>
                </a:rPr>
                <a:t>Résultats communiqués à l’équipe médicale en charge du patient</a:t>
              </a:r>
            </a:p>
            <a:p>
              <a:pPr algn="ctr"/>
              <a:r>
                <a:rPr lang="fr-FR" sz="1400" dirty="0">
                  <a:solidFill>
                    <a:srgbClr val="000066"/>
                  </a:solidFill>
                </a:rPr>
                <a:t>«  Positif » ; « Négatif » ; « Non fait »</a:t>
              </a:r>
            </a:p>
          </p:txBody>
        </p:sp>
        <p:sp>
          <p:nvSpPr>
            <p:cNvPr id="8" name="ZoneTexte 7"/>
            <p:cNvSpPr txBox="1"/>
            <p:nvPr/>
          </p:nvSpPr>
          <p:spPr>
            <a:xfrm>
              <a:off x="389822" y="5269993"/>
              <a:ext cx="8098291" cy="307777"/>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r>
                <a:rPr lang="fr-FR" sz="1400" dirty="0">
                  <a:solidFill>
                    <a:srgbClr val="000066"/>
                  </a:solidFill>
                </a:rPr>
                <a:t>Prise en charge usuelle (y compris décision ou non de bilan complémentaire, de traitement anti-BK)</a:t>
              </a:r>
            </a:p>
          </p:txBody>
        </p:sp>
        <p:sp>
          <p:nvSpPr>
            <p:cNvPr id="9" name="ZoneTexte 8"/>
            <p:cNvSpPr txBox="1"/>
            <p:nvPr/>
          </p:nvSpPr>
          <p:spPr>
            <a:xfrm>
              <a:off x="1761513" y="5791524"/>
              <a:ext cx="5186035" cy="738664"/>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sz="1400" dirty="0">
                  <a:solidFill>
                    <a:srgbClr val="000066"/>
                  </a:solidFill>
                </a:rPr>
                <a:t>Critères de jugement</a:t>
              </a:r>
            </a:p>
            <a:p>
              <a:pPr marL="285750" indent="-285750">
                <a:buFont typeface="Arial"/>
                <a:buChar char="•"/>
              </a:pPr>
              <a:r>
                <a:rPr lang="fr-FR" sz="1400" dirty="0">
                  <a:solidFill>
                    <a:srgbClr val="000066"/>
                  </a:solidFill>
                </a:rPr>
                <a:t>Principal : mortalité à J56</a:t>
              </a:r>
            </a:p>
            <a:p>
              <a:pPr marL="285750" indent="-285750">
                <a:buFont typeface="Arial"/>
                <a:buChar char="•"/>
              </a:pPr>
              <a:r>
                <a:rPr lang="fr-FR" sz="1400" dirty="0">
                  <a:solidFill>
                    <a:srgbClr val="000066"/>
                  </a:solidFill>
                </a:rPr>
                <a:t>Secondaires : diagnostic de tuberculose, traitement anti-BK</a:t>
              </a:r>
            </a:p>
          </p:txBody>
        </p:sp>
        <p:cxnSp>
          <p:nvCxnSpPr>
            <p:cNvPr id="11" name="Connecteur droit avec flèche 10"/>
            <p:cNvCxnSpPr/>
            <p:nvPr/>
          </p:nvCxnSpPr>
          <p:spPr bwMode="auto">
            <a:xfrm>
              <a:off x="4237991" y="5006079"/>
              <a:ext cx="0" cy="287997"/>
            </a:xfrm>
            <a:prstGeom prst="straightConnector1">
              <a:avLst/>
            </a:prstGeom>
            <a:solidFill>
              <a:schemeClr val="accent1"/>
            </a:solidFill>
            <a:ln w="19050" cap="flat" cmpd="sng" algn="ctr">
              <a:solidFill>
                <a:srgbClr val="0070C0"/>
              </a:solidFill>
              <a:prstDash val="solid"/>
              <a:round/>
              <a:headEnd type="none" w="med" len="med"/>
              <a:tailEnd type="triangle" w="med" len="med"/>
            </a:ln>
            <a:effectLst/>
          </p:spPr>
        </p:cxnSp>
        <p:cxnSp>
          <p:nvCxnSpPr>
            <p:cNvPr id="12" name="Connecteur droit avec flèche 11"/>
            <p:cNvCxnSpPr/>
            <p:nvPr/>
          </p:nvCxnSpPr>
          <p:spPr bwMode="auto">
            <a:xfrm>
              <a:off x="4237991" y="5604358"/>
              <a:ext cx="0" cy="215996"/>
            </a:xfrm>
            <a:prstGeom prst="straightConnector1">
              <a:avLst/>
            </a:prstGeom>
            <a:solidFill>
              <a:schemeClr val="accent1"/>
            </a:solidFill>
            <a:ln w="19050" cap="flat" cmpd="sng" algn="ctr">
              <a:solidFill>
                <a:srgbClr val="0070C0"/>
              </a:solidFill>
              <a:prstDash val="solid"/>
              <a:round/>
              <a:headEnd type="none" w="med" len="med"/>
              <a:tailEnd type="triangle" w="med" len="med"/>
            </a:ln>
            <a:effectLst/>
          </p:spPr>
        </p:cxnSp>
        <p:cxnSp>
          <p:nvCxnSpPr>
            <p:cNvPr id="13" name="Connecteur droit avec flèche 12"/>
            <p:cNvCxnSpPr/>
            <p:nvPr/>
          </p:nvCxnSpPr>
          <p:spPr bwMode="auto">
            <a:xfrm>
              <a:off x="4237991" y="4067642"/>
              <a:ext cx="0" cy="395998"/>
            </a:xfrm>
            <a:prstGeom prst="straightConnector1">
              <a:avLst/>
            </a:prstGeom>
            <a:solidFill>
              <a:schemeClr val="accent1"/>
            </a:solidFill>
            <a:ln w="19050" cap="flat" cmpd="sng" algn="ctr">
              <a:solidFill>
                <a:srgbClr val="0070C0"/>
              </a:solidFill>
              <a:prstDash val="solid"/>
              <a:round/>
              <a:headEnd type="none" w="med" len="med"/>
              <a:tailEnd type="triangle" w="med" len="med"/>
            </a:ln>
            <a:effectLst/>
          </p:spPr>
        </p:cxnSp>
        <p:cxnSp>
          <p:nvCxnSpPr>
            <p:cNvPr id="15" name="Connecteur droit 14"/>
            <p:cNvCxnSpPr/>
            <p:nvPr/>
          </p:nvCxnSpPr>
          <p:spPr bwMode="auto">
            <a:xfrm>
              <a:off x="2485518" y="4057529"/>
              <a:ext cx="3458894" cy="0"/>
            </a:xfrm>
            <a:prstGeom prst="line">
              <a:avLst/>
            </a:prstGeom>
            <a:solidFill>
              <a:schemeClr val="accent1"/>
            </a:solidFill>
            <a:ln w="19050" cap="flat" cmpd="sng" algn="ctr">
              <a:solidFill>
                <a:srgbClr val="0070C0"/>
              </a:solidFill>
              <a:prstDash val="solid"/>
              <a:round/>
              <a:headEnd type="none" w="med" len="med"/>
              <a:tailEnd type="none" w="med" len="med"/>
            </a:ln>
            <a:effectLst/>
          </p:spPr>
        </p:cxnSp>
        <p:cxnSp>
          <p:nvCxnSpPr>
            <p:cNvPr id="16" name="Connecteur droit avec flèche 15"/>
            <p:cNvCxnSpPr/>
            <p:nvPr/>
          </p:nvCxnSpPr>
          <p:spPr bwMode="auto">
            <a:xfrm>
              <a:off x="5947215" y="3879615"/>
              <a:ext cx="0" cy="179996"/>
            </a:xfrm>
            <a:prstGeom prst="straightConnector1">
              <a:avLst/>
            </a:prstGeom>
            <a:solidFill>
              <a:schemeClr val="accent1"/>
            </a:solidFill>
            <a:ln w="19050" cap="flat" cmpd="sng" algn="ctr">
              <a:solidFill>
                <a:srgbClr val="0070C0"/>
              </a:solidFill>
              <a:prstDash val="solid"/>
              <a:round/>
              <a:headEnd type="none" w="med" len="med"/>
              <a:tailEnd type="none"/>
            </a:ln>
            <a:effectLst/>
          </p:spPr>
        </p:cxnSp>
        <p:cxnSp>
          <p:nvCxnSpPr>
            <p:cNvPr id="17" name="Connecteur droit avec flèche 16"/>
            <p:cNvCxnSpPr/>
            <p:nvPr/>
          </p:nvCxnSpPr>
          <p:spPr bwMode="auto">
            <a:xfrm>
              <a:off x="2485514" y="3879615"/>
              <a:ext cx="0" cy="179996"/>
            </a:xfrm>
            <a:prstGeom prst="straightConnector1">
              <a:avLst/>
            </a:prstGeom>
            <a:solidFill>
              <a:schemeClr val="accent1"/>
            </a:solidFill>
            <a:ln w="19050" cap="flat" cmpd="sng" algn="ctr">
              <a:solidFill>
                <a:srgbClr val="0070C0"/>
              </a:solidFill>
              <a:prstDash val="solid"/>
              <a:round/>
              <a:headEnd type="none" w="med" len="med"/>
              <a:tailEnd type="none"/>
            </a:ln>
            <a:effectLst/>
          </p:spPr>
        </p:cxnSp>
        <p:sp>
          <p:nvSpPr>
            <p:cNvPr id="18" name="ZoneTexte 17"/>
            <p:cNvSpPr txBox="1"/>
            <p:nvPr/>
          </p:nvSpPr>
          <p:spPr>
            <a:xfrm>
              <a:off x="3382548" y="2692191"/>
              <a:ext cx="1781470" cy="307777"/>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sz="1400" dirty="0">
                  <a:solidFill>
                    <a:srgbClr val="000066"/>
                  </a:solidFill>
                </a:rPr>
                <a:t>Randomisation 1 : 1</a:t>
              </a:r>
            </a:p>
          </p:txBody>
        </p:sp>
        <p:cxnSp>
          <p:nvCxnSpPr>
            <p:cNvPr id="14" name="Connecteur : en angle 13">
              <a:extLst>
                <a:ext uri="{FF2B5EF4-FFF2-40B4-BE49-F238E27FC236}">
                  <a16:creationId xmlns:a16="http://schemas.microsoft.com/office/drawing/2014/main" id="{EAE52684-7CFD-4AE1-9EEA-3153DF907D41}"/>
                </a:ext>
              </a:extLst>
            </p:cNvPr>
            <p:cNvCxnSpPr/>
            <p:nvPr/>
          </p:nvCxnSpPr>
          <p:spPr bwMode="auto">
            <a:xfrm rot="5400000">
              <a:off x="3553733" y="2771824"/>
              <a:ext cx="491406" cy="947695"/>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cxnSp>
          <p:nvCxnSpPr>
            <p:cNvPr id="22" name="Connecteur : en angle 21">
              <a:extLst>
                <a:ext uri="{FF2B5EF4-FFF2-40B4-BE49-F238E27FC236}">
                  <a16:creationId xmlns:a16="http://schemas.microsoft.com/office/drawing/2014/main" id="{C11643BF-FF42-4C0D-B03C-4F62A6408FD5}"/>
                </a:ext>
              </a:extLst>
            </p:cNvPr>
            <p:cNvCxnSpPr/>
            <p:nvPr/>
          </p:nvCxnSpPr>
          <p:spPr bwMode="auto">
            <a:xfrm rot="16200000" flipH="1">
              <a:off x="4550053" y="2732034"/>
              <a:ext cx="482571" cy="1036111"/>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grpSp>
      <p:sp>
        <p:nvSpPr>
          <p:cNvPr id="20" name="ZoneTexte 19">
            <a:extLst>
              <a:ext uri="{FF2B5EF4-FFF2-40B4-BE49-F238E27FC236}">
                <a16:creationId xmlns:a16="http://schemas.microsoft.com/office/drawing/2014/main" id="{93E40336-86D5-4CB3-97A9-1C35B9CA6A4C}"/>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137</a:t>
            </a:r>
          </a:p>
        </p:txBody>
      </p:sp>
    </p:spTree>
    <p:extLst>
      <p:ext uri="{BB962C8B-B14F-4D97-AF65-F5344CB8AC3E}">
        <p14:creationId xmlns:p14="http://schemas.microsoft.com/office/powerpoint/2010/main" val="2730742879"/>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932998" y="1122779"/>
            <a:ext cx="7307551"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Caractéristiques à l’inclusion</a:t>
            </a:r>
          </a:p>
        </p:txBody>
      </p:sp>
      <p:graphicFrame>
        <p:nvGraphicFramePr>
          <p:cNvPr id="4" name="Tableau 3"/>
          <p:cNvGraphicFramePr>
            <a:graphicFrameLocks noGrp="1"/>
          </p:cNvGraphicFramePr>
          <p:nvPr>
            <p:extLst/>
          </p:nvPr>
        </p:nvGraphicFramePr>
        <p:xfrm>
          <a:off x="219957" y="1523592"/>
          <a:ext cx="8654537" cy="2619782"/>
        </p:xfrm>
        <a:graphic>
          <a:graphicData uri="http://schemas.openxmlformats.org/drawingml/2006/table">
            <a:tbl>
              <a:tblPr firstRow="1" bandRow="1">
                <a:tableStyleId>{5C22544A-7EE6-4342-B048-85BDC9FD1C3A}</a:tableStyleId>
              </a:tblPr>
              <a:tblGrid>
                <a:gridCol w="3580589">
                  <a:extLst>
                    <a:ext uri="{9D8B030D-6E8A-4147-A177-3AD203B41FA5}">
                      <a16:colId xmlns:a16="http://schemas.microsoft.com/office/drawing/2014/main" val="20000"/>
                    </a:ext>
                  </a:extLst>
                </a:gridCol>
                <a:gridCol w="1166090">
                  <a:extLst>
                    <a:ext uri="{9D8B030D-6E8A-4147-A177-3AD203B41FA5}">
                      <a16:colId xmlns:a16="http://schemas.microsoft.com/office/drawing/2014/main" val="20001"/>
                    </a:ext>
                  </a:extLst>
                </a:gridCol>
                <a:gridCol w="1251284">
                  <a:extLst>
                    <a:ext uri="{9D8B030D-6E8A-4147-A177-3AD203B41FA5}">
                      <a16:colId xmlns:a16="http://schemas.microsoft.com/office/drawing/2014/main" val="20002"/>
                    </a:ext>
                  </a:extLst>
                </a:gridCol>
                <a:gridCol w="1164657">
                  <a:extLst>
                    <a:ext uri="{9D8B030D-6E8A-4147-A177-3AD203B41FA5}">
                      <a16:colId xmlns:a16="http://schemas.microsoft.com/office/drawing/2014/main" val="20004"/>
                    </a:ext>
                  </a:extLst>
                </a:gridCol>
                <a:gridCol w="1491917">
                  <a:extLst>
                    <a:ext uri="{9D8B030D-6E8A-4147-A177-3AD203B41FA5}">
                      <a16:colId xmlns:a16="http://schemas.microsoft.com/office/drawing/2014/main" val="20003"/>
                    </a:ext>
                  </a:extLst>
                </a:gridCol>
              </a:tblGrid>
              <a:tr h="623062">
                <a:tc>
                  <a:txBody>
                    <a:bodyPr/>
                    <a:lstStyle/>
                    <a:p>
                      <a:endParaRPr lang="fr-FR" sz="1400" dirty="0">
                        <a:solidFill>
                          <a:srgbClr val="000066"/>
                        </a:solidFill>
                      </a:endParaRP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SOC</a:t>
                      </a:r>
                      <a:br>
                        <a:rPr kumimoji="0" lang="fr-FR" sz="1400" u="none" strike="noStrike" cap="none" normalizeH="0" baseline="0" dirty="0">
                          <a:ln>
                            <a:noFill/>
                          </a:ln>
                          <a:solidFill>
                            <a:srgbClr val="000066"/>
                          </a:solidFill>
                          <a:effectLst/>
                        </a:rPr>
                      </a:br>
                      <a:r>
                        <a:rPr kumimoji="0" lang="fr-FR" sz="1400" b="0" i="0" u="none" strike="noStrike" cap="none" normalizeH="0" baseline="0" dirty="0">
                          <a:ln>
                            <a:noFill/>
                          </a:ln>
                          <a:solidFill>
                            <a:srgbClr val="000066"/>
                          </a:solidFill>
                          <a:effectLst/>
                          <a:latin typeface="Arial" charset="0"/>
                        </a:rPr>
                        <a:t>(n = 1 287)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Intervention</a:t>
                      </a:r>
                      <a:br>
                        <a:rPr kumimoji="0" lang="fr-FR" sz="1400" u="none" strike="noStrike" cap="none" normalizeH="0" baseline="0" dirty="0">
                          <a:ln>
                            <a:noFill/>
                          </a:ln>
                          <a:solidFill>
                            <a:srgbClr val="000066"/>
                          </a:solidFill>
                          <a:effectLst/>
                        </a:rPr>
                      </a:br>
                      <a:r>
                        <a:rPr kumimoji="0" lang="fr-FR" sz="1400" b="0" i="0" u="none" strike="noStrike" cap="none" normalizeH="0" baseline="0" dirty="0">
                          <a:ln>
                            <a:noFill/>
                          </a:ln>
                          <a:solidFill>
                            <a:srgbClr val="000066"/>
                          </a:solidFill>
                          <a:effectLst/>
                          <a:latin typeface="Arial" charset="0"/>
                        </a:rPr>
                        <a:t>(n = 1 287)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Malawi</a:t>
                      </a:r>
                      <a:br>
                        <a:rPr kumimoji="0" lang="fr-FR" sz="1400" b="1"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(n = 1 316)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Afrique du Sud</a:t>
                      </a:r>
                      <a:br>
                        <a:rPr kumimoji="0" lang="fr-FR" sz="1400" u="none" strike="noStrike" cap="none" normalizeH="0" baseline="0" dirty="0">
                          <a:ln>
                            <a:noFill/>
                          </a:ln>
                          <a:solidFill>
                            <a:srgbClr val="000066"/>
                          </a:solidFill>
                          <a:effectLst/>
                        </a:rPr>
                      </a:br>
                      <a:r>
                        <a:rPr kumimoji="0" lang="fr-FR" sz="1400" b="0" i="0" u="none" strike="noStrike" cap="none" normalizeH="0" baseline="0" dirty="0">
                          <a:ln>
                            <a:noFill/>
                          </a:ln>
                          <a:solidFill>
                            <a:srgbClr val="000066"/>
                          </a:solidFill>
                          <a:effectLst/>
                          <a:latin typeface="Arial" charset="0"/>
                        </a:rPr>
                        <a:t>(n = 1 258)</a:t>
                      </a:r>
                    </a:p>
                  </a:txBody>
                  <a:tcPr anchor="ctr" horzOverflow="overflow"/>
                </a:tc>
                <a:extLst>
                  <a:ext uri="{0D108BD9-81ED-4DB2-BD59-A6C34878D82A}">
                    <a16:rowId xmlns:a16="http://schemas.microsoft.com/office/drawing/2014/main" val="10000"/>
                  </a:ext>
                </a:extLst>
              </a:tr>
              <a:tr h="32935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Age moyen, ans</a:t>
                      </a: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39,6</a:t>
                      </a: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39,7</a:t>
                      </a: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solidFill>
                      <a:srgbClr val="E7F3F4"/>
                    </a:solidFill>
                  </a:tcPr>
                </a:tc>
                <a:extLst>
                  <a:ext uri="{0D108BD9-81ED-4DB2-BD59-A6C34878D82A}">
                    <a16:rowId xmlns:a16="http://schemas.microsoft.com/office/drawing/2014/main" val="10001"/>
                  </a:ext>
                </a:extLst>
              </a:tr>
              <a:tr h="32935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Découverte VIH, %</a:t>
                      </a: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F3F9FA"/>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16,5</a:t>
                      </a: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F3F9FA"/>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15,1</a:t>
                      </a: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F3F9FA"/>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solidFill>
                      <a:srgbClr val="F3F9FA"/>
                    </a:solidFill>
                  </a:tcPr>
                </a:tc>
                <a:extLst>
                  <a:ext uri="{0D108BD9-81ED-4DB2-BD59-A6C34878D82A}">
                    <a16:rowId xmlns:a16="http://schemas.microsoft.com/office/drawing/2014/main" val="10002"/>
                  </a:ext>
                </a:extLst>
              </a:tr>
              <a:tr h="32935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Sous ARV, %</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87</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84,7</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92,1</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79</a:t>
                      </a:r>
                      <a:endParaRPr kumimoji="0" lang="fr-FR" sz="14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3"/>
                  </a:ext>
                </a:extLst>
              </a:tr>
              <a:tr h="32935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CD4/mm</a:t>
                      </a:r>
                      <a:r>
                        <a:rPr kumimoji="0" lang="fr-FR" sz="1400" u="none" strike="noStrike" cap="none" normalizeH="0" baseline="30000" dirty="0">
                          <a:ln>
                            <a:noFill/>
                          </a:ln>
                          <a:solidFill>
                            <a:srgbClr val="000066"/>
                          </a:solidFill>
                          <a:effectLst/>
                        </a:rPr>
                        <a:t>3</a:t>
                      </a:r>
                      <a:r>
                        <a:rPr kumimoji="0" lang="fr-FR" sz="1400" u="none" strike="noStrike" cap="none" normalizeH="0" baseline="0" dirty="0">
                          <a:ln>
                            <a:noFill/>
                          </a:ln>
                          <a:solidFill>
                            <a:srgbClr val="000066"/>
                          </a:solidFill>
                          <a:effectLst/>
                        </a:rPr>
                        <a:t>, médiane</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222</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231</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tc>
                <a:extLst>
                  <a:ext uri="{0D108BD9-81ED-4DB2-BD59-A6C34878D82A}">
                    <a16:rowId xmlns:a16="http://schemas.microsoft.com/office/drawing/2014/main" val="10004"/>
                  </a:ext>
                </a:extLst>
              </a:tr>
              <a:tr h="32935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Toux,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52,9</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50,6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46,4</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57,3</a:t>
                      </a:r>
                    </a:p>
                  </a:txBody>
                  <a:tcPr anchor="ctr" horzOverflow="overflow"/>
                </a:tc>
                <a:extLst>
                  <a:ext uri="{0D108BD9-81ED-4DB2-BD59-A6C34878D82A}">
                    <a16:rowId xmlns:a16="http://schemas.microsoft.com/office/drawing/2014/main" val="10005"/>
                  </a:ext>
                </a:extLst>
              </a:tr>
              <a:tr h="34996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Tuberculose suspectée cliniquement,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38,5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39,1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27,0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51,1</a:t>
                      </a:r>
                    </a:p>
                  </a:txBody>
                  <a:tcPr anchor="ctr" horzOverflow="overflow"/>
                </a:tc>
                <a:extLst>
                  <a:ext uri="{0D108BD9-81ED-4DB2-BD59-A6C34878D82A}">
                    <a16:rowId xmlns:a16="http://schemas.microsoft.com/office/drawing/2014/main" val="10006"/>
                  </a:ext>
                </a:extLst>
              </a:tr>
            </a:tbl>
          </a:graphicData>
        </a:graphic>
      </p:graphicFrame>
      <p:sp>
        <p:nvSpPr>
          <p:cNvPr id="6" name="Espace réservé du contenu 2"/>
          <p:cNvSpPr txBox="1">
            <a:spLocks/>
          </p:cNvSpPr>
          <p:nvPr/>
        </p:nvSpPr>
        <p:spPr bwMode="auto">
          <a:xfrm>
            <a:off x="457200" y="4274642"/>
            <a:ext cx="8613775" cy="236064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marL="0" indent="0" algn="ctr" rtl="0" eaLnBrk="0" fontAlgn="base" hangingPunct="0">
              <a:spcBef>
                <a:spcPct val="0"/>
              </a:spcBef>
              <a:spcAft>
                <a:spcPct val="0"/>
              </a:spcAft>
              <a:buClr>
                <a:srgbClr val="0070C0"/>
              </a:buClr>
              <a:buNone/>
              <a:defRPr sz="2800" b="1">
                <a:solidFill>
                  <a:srgbClr val="0070C0"/>
                </a:solidFill>
                <a:latin typeface="Trebuchet MS" pitchFamily="34" charset="0"/>
                <a:ea typeface="+mn-ea"/>
                <a:cs typeface="+mn-cs"/>
              </a:defRPr>
            </a:lvl1pPr>
            <a:lvl2pPr marL="457200" indent="0" algn="l" rtl="0" eaLnBrk="0" fontAlgn="base" hangingPunct="0">
              <a:spcBef>
                <a:spcPct val="0"/>
              </a:spcBef>
              <a:spcAft>
                <a:spcPct val="0"/>
              </a:spcAft>
              <a:buClr>
                <a:srgbClr val="0070C0"/>
              </a:buClr>
              <a:buNone/>
              <a:defRPr sz="1800">
                <a:solidFill>
                  <a:srgbClr val="000066"/>
                </a:solidFill>
                <a:latin typeface="+mn-lt"/>
              </a:defRPr>
            </a:lvl2pPr>
            <a:lvl3pPr marL="914400" indent="0" algn="l" rtl="0" eaLnBrk="0" fontAlgn="base" hangingPunct="0">
              <a:spcBef>
                <a:spcPct val="0"/>
              </a:spcBef>
              <a:spcAft>
                <a:spcPct val="0"/>
              </a:spcAft>
              <a:buClr>
                <a:srgbClr val="0070C0"/>
              </a:buClr>
              <a:buNone/>
              <a:defRPr sz="1600">
                <a:solidFill>
                  <a:srgbClr val="000066"/>
                </a:solidFill>
                <a:latin typeface="+mn-lt"/>
              </a:defRPr>
            </a:lvl3pPr>
            <a:lvl4pPr marL="1371600" indent="0" algn="l" rtl="0" eaLnBrk="0" fontAlgn="base" hangingPunct="0">
              <a:spcBef>
                <a:spcPct val="0"/>
              </a:spcBef>
              <a:spcAft>
                <a:spcPct val="0"/>
              </a:spcAft>
              <a:buClr>
                <a:srgbClr val="0070C0"/>
              </a:buClr>
              <a:buNone/>
              <a:defRPr sz="1400">
                <a:solidFill>
                  <a:srgbClr val="000066"/>
                </a:solidFill>
                <a:latin typeface="+mn-lt"/>
              </a:defRPr>
            </a:lvl4pPr>
            <a:lvl5pPr marL="1828800" indent="0" algn="l" rtl="0" eaLnBrk="0" fontAlgn="base" hangingPunct="0">
              <a:spcBef>
                <a:spcPct val="0"/>
              </a:spcBef>
              <a:spcAft>
                <a:spcPct val="0"/>
              </a:spcAft>
              <a:buClr>
                <a:srgbClr val="0070C0"/>
              </a:buClr>
              <a:buNone/>
              <a:defRPr sz="1400">
                <a:solidFill>
                  <a:srgbClr val="000066"/>
                </a:solidFill>
                <a:latin typeface="+mn-lt"/>
              </a:defRPr>
            </a:lvl5pPr>
            <a:lvl6pPr marL="2286000" indent="0" algn="l" rtl="0" fontAlgn="base">
              <a:spcBef>
                <a:spcPct val="0"/>
              </a:spcBef>
              <a:spcAft>
                <a:spcPct val="0"/>
              </a:spcAft>
              <a:buClr>
                <a:srgbClr val="FFFF00"/>
              </a:buClr>
              <a:buNone/>
              <a:defRPr sz="1400">
                <a:solidFill>
                  <a:schemeClr val="bg1"/>
                </a:solidFill>
                <a:latin typeface="+mn-lt"/>
              </a:defRPr>
            </a:lvl6pPr>
            <a:lvl7pPr marL="2743200" indent="0" algn="l" rtl="0" fontAlgn="base">
              <a:spcBef>
                <a:spcPct val="0"/>
              </a:spcBef>
              <a:spcAft>
                <a:spcPct val="0"/>
              </a:spcAft>
              <a:buClr>
                <a:srgbClr val="FFFF00"/>
              </a:buClr>
              <a:buNone/>
              <a:defRPr sz="1400">
                <a:solidFill>
                  <a:schemeClr val="bg1"/>
                </a:solidFill>
                <a:latin typeface="+mn-lt"/>
              </a:defRPr>
            </a:lvl7pPr>
            <a:lvl8pPr marL="3200400" indent="0" algn="l" rtl="0" fontAlgn="base">
              <a:spcBef>
                <a:spcPct val="0"/>
              </a:spcBef>
              <a:spcAft>
                <a:spcPct val="0"/>
              </a:spcAft>
              <a:buClr>
                <a:srgbClr val="FFFF00"/>
              </a:buClr>
              <a:buNone/>
              <a:defRPr sz="1400">
                <a:solidFill>
                  <a:schemeClr val="bg1"/>
                </a:solidFill>
                <a:latin typeface="+mn-lt"/>
              </a:defRPr>
            </a:lvl8pPr>
            <a:lvl9pPr marL="3657600" indent="0" algn="l" rtl="0" fontAlgn="base">
              <a:spcBef>
                <a:spcPct val="0"/>
              </a:spcBef>
              <a:spcAft>
                <a:spcPct val="0"/>
              </a:spcAft>
              <a:buClr>
                <a:srgbClr val="FFFF00"/>
              </a:buClr>
              <a:buNone/>
              <a:defRPr sz="1400">
                <a:solidFill>
                  <a:schemeClr val="bg1"/>
                </a:solidFill>
                <a:latin typeface="+mn-lt"/>
              </a:defRPr>
            </a:lvl9pPr>
          </a:lstStyle>
          <a:p>
            <a:pPr marL="285750" indent="-285750" algn="l">
              <a:buFont typeface="Arial" panose="020B0604020202020204" pitchFamily="34" charset="0"/>
              <a:buChar char="•"/>
            </a:pPr>
            <a:r>
              <a:rPr lang="fr-FR" sz="1800" b="0" dirty="0">
                <a:solidFill>
                  <a:srgbClr val="000066"/>
                </a:solidFill>
                <a:latin typeface="+mn-lt"/>
              </a:rPr>
              <a:t>Dans le groupe « intervention », parmi les 210 tuberculoses microbiologiquement documentées</a:t>
            </a:r>
          </a:p>
          <a:p>
            <a:pPr marL="742950" lvl="1" indent="-285750">
              <a:buFont typeface="Arial" panose="020B0604020202020204" pitchFamily="34" charset="0"/>
              <a:buChar char="‒"/>
            </a:pPr>
            <a:r>
              <a:rPr lang="fr-FR" sz="1600" dirty="0"/>
              <a:t>85 étaient + en crachat-</a:t>
            </a:r>
            <a:r>
              <a:rPr lang="fr-FR" sz="1600" dirty="0" err="1"/>
              <a:t>Xpert</a:t>
            </a:r>
            <a:endParaRPr lang="fr-FR" sz="1600" dirty="0"/>
          </a:p>
          <a:p>
            <a:pPr marL="742950" lvl="1" indent="-285750">
              <a:buFont typeface="Arial" panose="020B0604020202020204" pitchFamily="34" charset="0"/>
              <a:buChar char="‒"/>
            </a:pPr>
            <a:r>
              <a:rPr lang="fr-FR" sz="1600" dirty="0"/>
              <a:t>74 étaient + en urine-</a:t>
            </a:r>
            <a:r>
              <a:rPr lang="fr-FR" sz="1600" dirty="0" err="1"/>
              <a:t>Xpert</a:t>
            </a:r>
            <a:endParaRPr lang="fr-FR" sz="1600" dirty="0"/>
          </a:p>
          <a:p>
            <a:pPr marL="742950" lvl="1" indent="-285750">
              <a:buFont typeface="Arial" panose="020B0604020202020204" pitchFamily="34" charset="0"/>
              <a:buChar char="‒"/>
            </a:pPr>
            <a:r>
              <a:rPr lang="fr-FR" sz="1600" dirty="0"/>
              <a:t>158 étaient + en urine-LAM</a:t>
            </a:r>
          </a:p>
          <a:p>
            <a:pPr marL="742950" lvl="1" indent="-285750">
              <a:buFont typeface="Arial" panose="020B0604020202020204" pitchFamily="34" charset="0"/>
              <a:buChar char="‒"/>
            </a:pPr>
            <a:r>
              <a:rPr lang="fr-FR" sz="1600" dirty="0"/>
              <a:t>124 étaient + seulement sur l’urine </a:t>
            </a:r>
            <a:br>
              <a:rPr lang="fr-FR" sz="1600" dirty="0"/>
            </a:br>
            <a:r>
              <a:rPr lang="fr-FR" sz="1600" dirty="0"/>
              <a:t>(dont 87 uniquement sur urine-LAM et 13 sur urine-</a:t>
            </a:r>
            <a:r>
              <a:rPr lang="fr-FR" sz="1600" dirty="0" err="1"/>
              <a:t>Xpert</a:t>
            </a:r>
            <a:r>
              <a:rPr lang="fr-FR" sz="1600" dirty="0"/>
              <a:t>)</a:t>
            </a:r>
          </a:p>
          <a:p>
            <a:pPr lvl="1"/>
            <a:endParaRPr lang="fr-FR" dirty="0"/>
          </a:p>
        </p:txBody>
      </p:sp>
      <p:sp>
        <p:nvSpPr>
          <p:cNvPr id="8"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Gupta-Wright A, CROI 2018, Abs. 38LB</a:t>
            </a:r>
          </a:p>
        </p:txBody>
      </p:sp>
      <p:sp>
        <p:nvSpPr>
          <p:cNvPr id="9" name="Titre 2">
            <a:extLst>
              <a:ext uri="{FF2B5EF4-FFF2-40B4-BE49-F238E27FC236}">
                <a16:creationId xmlns:a16="http://schemas.microsoft.com/office/drawing/2014/main" id="{F90E64B3-54E1-4D15-BEF5-D63B8F08CA0D}"/>
              </a:ext>
            </a:extLst>
          </p:cNvPr>
          <p:cNvSpPr txBox="1">
            <a:spLocks/>
          </p:cNvSpPr>
          <p:nvPr/>
        </p:nvSpPr>
        <p:spPr>
          <a:xfrm>
            <a:off x="1547813" y="115888"/>
            <a:ext cx="7523162" cy="936625"/>
          </a:xfrm>
          <a:prstGeom prst="rect">
            <a:avLst/>
          </a:prstGeom>
        </p:spPr>
        <p:txBody>
          <a:bodyPr anchor="ct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r>
              <a:rPr lang="fr-FR" kern="0" dirty="0"/>
              <a:t>Essai STAMP : tests urinaires </a:t>
            </a:r>
            <a:br>
              <a:rPr lang="fr-FR" kern="0" dirty="0"/>
            </a:br>
            <a:r>
              <a:rPr lang="fr-FR" kern="0" dirty="0"/>
              <a:t>pour le dépistage de la tuberculose ? (2) </a:t>
            </a:r>
          </a:p>
        </p:txBody>
      </p:sp>
      <p:sp>
        <p:nvSpPr>
          <p:cNvPr id="7" name="ZoneTexte 6">
            <a:extLst>
              <a:ext uri="{FF2B5EF4-FFF2-40B4-BE49-F238E27FC236}">
                <a16:creationId xmlns:a16="http://schemas.microsoft.com/office/drawing/2014/main" id="{9AE470E8-3BBE-4911-84E0-1576BE155512}"/>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138</a:t>
            </a:r>
          </a:p>
        </p:txBody>
      </p:sp>
    </p:spTree>
    <p:extLst>
      <p:ext uri="{BB962C8B-B14F-4D97-AF65-F5344CB8AC3E}">
        <p14:creationId xmlns:p14="http://schemas.microsoft.com/office/powerpoint/2010/main" val="4044559683"/>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TextBox 70">
            <a:extLst>
              <a:ext uri="{FF2B5EF4-FFF2-40B4-BE49-F238E27FC236}">
                <a16:creationId xmlns:a16="http://schemas.microsoft.com/office/drawing/2014/main" id="{A11DFFA2-4F38-4286-A97F-DA191E987D56}"/>
              </a:ext>
            </a:extLst>
          </p:cNvPr>
          <p:cNvSpPr txBox="1"/>
          <p:nvPr/>
        </p:nvSpPr>
        <p:spPr>
          <a:xfrm>
            <a:off x="6368550" y="1205483"/>
            <a:ext cx="2594428"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ea typeface="Open Sans" panose="020B0606030504020204" pitchFamily="34" charset="0"/>
                <a:cs typeface="Calibri" panose="020F0502020204030204" pitchFamily="34" charset="0"/>
              </a:rPr>
              <a:t>Différence (% et IC 95 %)</a:t>
            </a:r>
          </a:p>
        </p:txBody>
      </p:sp>
      <p:graphicFrame>
        <p:nvGraphicFramePr>
          <p:cNvPr id="114" name="Table 6">
            <a:extLst>
              <a:ext uri="{FF2B5EF4-FFF2-40B4-BE49-F238E27FC236}">
                <a16:creationId xmlns:a16="http://schemas.microsoft.com/office/drawing/2014/main" id="{0C89E9E1-7B3F-4DA6-8CC7-FE65D7324418}"/>
              </a:ext>
            </a:extLst>
          </p:cNvPr>
          <p:cNvGraphicFramePr>
            <a:graphicFrameLocks noGrp="1"/>
          </p:cNvGraphicFramePr>
          <p:nvPr>
            <p:extLst/>
          </p:nvPr>
        </p:nvGraphicFramePr>
        <p:xfrm>
          <a:off x="316524" y="1667529"/>
          <a:ext cx="5648562" cy="2148778"/>
        </p:xfrm>
        <a:graphic>
          <a:graphicData uri="http://schemas.openxmlformats.org/drawingml/2006/table">
            <a:tbl>
              <a:tblPr>
                <a:tableStyleId>{5C22544A-7EE6-4342-B048-85BDC9FD1C3A}</a:tableStyleId>
              </a:tblPr>
              <a:tblGrid>
                <a:gridCol w="1435695">
                  <a:extLst>
                    <a:ext uri="{9D8B030D-6E8A-4147-A177-3AD203B41FA5}">
                      <a16:colId xmlns:a16="http://schemas.microsoft.com/office/drawing/2014/main" val="732024155"/>
                    </a:ext>
                  </a:extLst>
                </a:gridCol>
                <a:gridCol w="838013">
                  <a:extLst>
                    <a:ext uri="{9D8B030D-6E8A-4147-A177-3AD203B41FA5}">
                      <a16:colId xmlns:a16="http://schemas.microsoft.com/office/drawing/2014/main" val="20001"/>
                    </a:ext>
                  </a:extLst>
                </a:gridCol>
                <a:gridCol w="108746">
                  <a:extLst>
                    <a:ext uri="{9D8B030D-6E8A-4147-A177-3AD203B41FA5}">
                      <a16:colId xmlns:a16="http://schemas.microsoft.com/office/drawing/2014/main" val="20002"/>
                    </a:ext>
                  </a:extLst>
                </a:gridCol>
                <a:gridCol w="984523">
                  <a:extLst>
                    <a:ext uri="{9D8B030D-6E8A-4147-A177-3AD203B41FA5}">
                      <a16:colId xmlns:a16="http://schemas.microsoft.com/office/drawing/2014/main" val="20003"/>
                    </a:ext>
                  </a:extLst>
                </a:gridCol>
                <a:gridCol w="1710413">
                  <a:extLst>
                    <a:ext uri="{9D8B030D-6E8A-4147-A177-3AD203B41FA5}">
                      <a16:colId xmlns:a16="http://schemas.microsoft.com/office/drawing/2014/main" val="1327877803"/>
                    </a:ext>
                  </a:extLst>
                </a:gridCol>
                <a:gridCol w="571172">
                  <a:extLst>
                    <a:ext uri="{9D8B030D-6E8A-4147-A177-3AD203B41FA5}">
                      <a16:colId xmlns:a16="http://schemas.microsoft.com/office/drawing/2014/main" val="3784582560"/>
                    </a:ext>
                  </a:extLst>
                </a:gridCol>
              </a:tblGrid>
              <a:tr h="191446">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100000"/>
                        </a:lnSpc>
                        <a:spcBef>
                          <a:spcPts val="0"/>
                        </a:spcBef>
                        <a:spcAft>
                          <a:spcPts val="0"/>
                        </a:spcAft>
                      </a:pPr>
                      <a:r>
                        <a:rPr lang="en-GB" sz="1200" b="1" dirty="0">
                          <a:solidFill>
                            <a:srgbClr val="000066"/>
                          </a:solidFill>
                          <a:effectLst/>
                          <a:latin typeface="Arial" panose="020B0604020202020204" pitchFamily="34" charset="0"/>
                          <a:cs typeface="Arial" panose="020B0604020202020204" pitchFamily="34" charset="0"/>
                        </a:rPr>
                        <a:t>SOC </a:t>
                      </a:r>
                      <a:endParaRPr lang="en-GB" sz="1200" b="1"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lnSpc>
                          <a:spcPct val="100000"/>
                        </a:lnSpc>
                        <a:spcBef>
                          <a:spcPts val="0"/>
                        </a:spcBef>
                        <a:spcAft>
                          <a:spcPts val="0"/>
                        </a:spcAft>
                      </a:pPr>
                      <a:r>
                        <a:rPr lang="en-GB" sz="1200" b="1" dirty="0">
                          <a:solidFill>
                            <a:srgbClr val="000066"/>
                          </a:solidFill>
                          <a:effectLst/>
                          <a:latin typeface="Arial" panose="020B0604020202020204" pitchFamily="34" charset="0"/>
                          <a:cs typeface="Arial" panose="020B0604020202020204" pitchFamily="34" charset="0"/>
                        </a:rPr>
                        <a:t>Intervention </a:t>
                      </a:r>
                      <a:endParaRPr lang="en-GB" sz="1200" b="1"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lnSpc>
                          <a:spcPct val="100000"/>
                        </a:lnSpc>
                        <a:spcBef>
                          <a:spcPts val="0"/>
                        </a:spcBef>
                        <a:spcAft>
                          <a:spcPts val="0"/>
                        </a:spcAft>
                      </a:pPr>
                      <a:endParaRPr lang="en-GB" sz="1200" dirty="0">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lnSpc>
                          <a:spcPct val="100000"/>
                        </a:lnSpc>
                        <a:spcBef>
                          <a:spcPts val="0"/>
                        </a:spcBef>
                        <a:spcAft>
                          <a:spcPts val="0"/>
                        </a:spcAft>
                      </a:pPr>
                      <a:r>
                        <a:rPr lang="en-GB" sz="1200" b="1" dirty="0">
                          <a:solidFill>
                            <a:srgbClr val="000066"/>
                          </a:solidFill>
                          <a:effectLst/>
                          <a:latin typeface="Arial" panose="020B0604020202020204" pitchFamily="34" charset="0"/>
                          <a:cs typeface="Arial" panose="020B0604020202020204" pitchFamily="34" charset="0"/>
                        </a:rPr>
                        <a:t>≠</a:t>
                      </a:r>
                      <a:r>
                        <a:rPr lang="en-GB" sz="1200" b="1" baseline="0" dirty="0">
                          <a:solidFill>
                            <a:srgbClr val="000066"/>
                          </a:solidFill>
                          <a:effectLst/>
                          <a:latin typeface="Arial" panose="020B0604020202020204" pitchFamily="34" charset="0"/>
                          <a:cs typeface="Arial" panose="020B0604020202020204" pitchFamily="34" charset="0"/>
                        </a:rPr>
                        <a:t> </a:t>
                      </a:r>
                      <a:r>
                        <a:rPr lang="en-GB" sz="1200" b="1" dirty="0" err="1">
                          <a:solidFill>
                            <a:srgbClr val="000066"/>
                          </a:solidFill>
                          <a:effectLst/>
                          <a:latin typeface="Arial" panose="020B0604020202020204" pitchFamily="34" charset="0"/>
                          <a:cs typeface="Arial" panose="020B0604020202020204" pitchFamily="34" charset="0"/>
                        </a:rPr>
                        <a:t>ajustée</a:t>
                      </a:r>
                      <a:r>
                        <a:rPr lang="en-GB" sz="1200" b="1" dirty="0">
                          <a:solidFill>
                            <a:srgbClr val="000066"/>
                          </a:solidFill>
                          <a:effectLst/>
                          <a:latin typeface="Arial" panose="020B0604020202020204" pitchFamily="34" charset="0"/>
                          <a:cs typeface="Arial" panose="020B0604020202020204" pitchFamily="34" charset="0"/>
                        </a:rPr>
                        <a:t> (IC 95 %) </a:t>
                      </a:r>
                      <a:endParaRPr lang="en-GB" sz="1200" b="1"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100000"/>
                        </a:lnSpc>
                        <a:spcBef>
                          <a:spcPts val="0"/>
                        </a:spcBef>
                        <a:spcAft>
                          <a:spcPts val="0"/>
                        </a:spcAft>
                      </a:pPr>
                      <a:r>
                        <a:rPr lang="en-GB" sz="1200" b="1" dirty="0">
                          <a:solidFill>
                            <a:srgbClr val="000066"/>
                          </a:solidFill>
                          <a:effectLst/>
                          <a:latin typeface="Arial" panose="020B0604020202020204" pitchFamily="34" charset="0"/>
                          <a:cs typeface="Arial" panose="020B0604020202020204" pitchFamily="34" charset="0"/>
                        </a:rPr>
                        <a:t>p </a:t>
                      </a:r>
                      <a:endParaRPr lang="en-GB" sz="1200" b="1"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30272153"/>
                  </a:ext>
                </a:extLst>
              </a:tr>
              <a:tr h="191288">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rPr>
                        <a:t>Total</a:t>
                      </a: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21,1</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18,3</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lnSpc>
                          <a:spcPct val="100000"/>
                        </a:lnSpc>
                        <a:spcBef>
                          <a:spcPts val="0"/>
                        </a:spcBef>
                        <a:spcAft>
                          <a:spcPts val="0"/>
                        </a:spcAft>
                      </a:pPr>
                      <a:endParaRPr lang="en-GB" sz="1200" dirty="0">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ea typeface="+mn-ea"/>
                          <a:cs typeface="Arial" panose="020B0604020202020204" pitchFamily="34" charset="0"/>
                        </a:rPr>
                        <a:t>-</a:t>
                      </a:r>
                      <a:r>
                        <a:rPr lang="en-GB" sz="1200" b="0" baseline="0" dirty="0">
                          <a:solidFill>
                            <a:srgbClr val="000066"/>
                          </a:solidFill>
                          <a:effectLst/>
                          <a:latin typeface="Arial" panose="020B0604020202020204" pitchFamily="34" charset="0"/>
                          <a:ea typeface="+mn-ea"/>
                          <a:cs typeface="Arial" panose="020B0604020202020204" pitchFamily="34" charset="0"/>
                        </a:rPr>
                        <a:t> 2,8 (- 5,8 ; 0,3)</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0,074</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480912784"/>
                  </a:ext>
                </a:extLst>
              </a:tr>
              <a:tr h="191288">
                <a:tc gridSpan="4">
                  <a:txBody>
                    <a:bodyPr/>
                    <a:lstStyle/>
                    <a:p>
                      <a:pP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CD4/mm</a:t>
                      </a:r>
                      <a:r>
                        <a:rPr lang="fr-FR" sz="1200" b="0" baseline="30000" noProof="0" dirty="0">
                          <a:solidFill>
                            <a:srgbClr val="000066"/>
                          </a:solidFill>
                          <a:effectLst/>
                          <a:latin typeface="Arial" panose="020B0604020202020204" pitchFamily="34" charset="0"/>
                          <a:cs typeface="Arial" panose="020B0604020202020204" pitchFamily="34" charset="0"/>
                        </a:rPr>
                        <a:t>3</a:t>
                      </a:r>
                      <a:r>
                        <a:rPr lang="fr-FR" sz="1200" b="0" baseline="0" noProof="0" dirty="0">
                          <a:solidFill>
                            <a:srgbClr val="000066"/>
                          </a:solidFill>
                          <a:effectLst/>
                          <a:latin typeface="Arial" panose="020B0604020202020204" pitchFamily="34" charset="0"/>
                          <a:cs typeface="Arial" panose="020B0604020202020204" pitchFamily="34" charset="0"/>
                        </a:rPr>
                        <a:t> </a:t>
                      </a:r>
                      <a:r>
                        <a:rPr lang="fr-FR" sz="1200" b="0" noProof="0" dirty="0">
                          <a:solidFill>
                            <a:srgbClr val="000066"/>
                          </a:solidFill>
                          <a:effectLst/>
                          <a:latin typeface="Arial" panose="020B0604020202020204" pitchFamily="34" charset="0"/>
                          <a:cs typeface="Arial" panose="020B0604020202020204" pitchFamily="34" charset="0"/>
                        </a:rPr>
                        <a:t>à l’admission</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1469479875"/>
                  </a:ext>
                </a:extLst>
              </a:tr>
              <a:tr h="191288">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&lt; 100</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35,7</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28,8</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- 7,1 (- 13,7</a:t>
                      </a:r>
                      <a:r>
                        <a:rPr lang="en-GB" sz="1200" b="0" baseline="0" dirty="0">
                          <a:solidFill>
                            <a:srgbClr val="000066"/>
                          </a:solidFill>
                          <a:effectLst/>
                          <a:latin typeface="Arial" panose="020B0604020202020204" pitchFamily="34" charset="0"/>
                          <a:cs typeface="Arial" panose="020B0604020202020204" pitchFamily="34" charset="0"/>
                        </a:rPr>
                        <a:t> ; </a:t>
                      </a:r>
                      <a:r>
                        <a:rPr lang="fr-FR" sz="1200" b="0" baseline="0" dirty="0">
                          <a:solidFill>
                            <a:srgbClr val="000066"/>
                          </a:solidFill>
                          <a:effectLst/>
                          <a:latin typeface="Arial" panose="020B0604020202020204" pitchFamily="34" charset="0"/>
                          <a:cs typeface="Arial" panose="020B0604020202020204" pitchFamily="34" charset="0"/>
                        </a:rPr>
                        <a:t>- </a:t>
                      </a:r>
                      <a:r>
                        <a:rPr lang="en-GB" sz="1200" b="0" baseline="0" dirty="0">
                          <a:solidFill>
                            <a:srgbClr val="000066"/>
                          </a:solidFill>
                          <a:effectLst/>
                          <a:latin typeface="Arial" panose="020B0604020202020204" pitchFamily="34" charset="0"/>
                          <a:cs typeface="Arial" panose="020B0604020202020204" pitchFamily="34" charset="0"/>
                        </a:rPr>
                        <a:t>0,</a:t>
                      </a:r>
                      <a:r>
                        <a:rPr lang="en-GB" sz="1200" b="0" dirty="0">
                          <a:solidFill>
                            <a:srgbClr val="000066"/>
                          </a:solidFill>
                          <a:effectLst/>
                          <a:latin typeface="Arial" panose="020B0604020202020204" pitchFamily="34" charset="0"/>
                          <a:cs typeface="Arial" panose="020B0604020202020204" pitchFamily="34" charset="0"/>
                        </a:rPr>
                        <a:t>4)</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0,036</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2595949877"/>
                  </a:ext>
                </a:extLst>
              </a:tr>
              <a:tr h="191288">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 100</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14,6</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14,0</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- 0,1 (-3,3</a:t>
                      </a:r>
                      <a:r>
                        <a:rPr lang="en-GB" sz="1200" b="0" baseline="0" dirty="0">
                          <a:solidFill>
                            <a:srgbClr val="000066"/>
                          </a:solidFill>
                          <a:effectLst/>
                          <a:latin typeface="Arial" panose="020B0604020202020204" pitchFamily="34" charset="0"/>
                          <a:cs typeface="Arial" panose="020B0604020202020204" pitchFamily="34" charset="0"/>
                        </a:rPr>
                        <a:t> ;  </a:t>
                      </a:r>
                      <a:r>
                        <a:rPr lang="en-GB" sz="1200" b="0" dirty="0">
                          <a:solidFill>
                            <a:srgbClr val="000066"/>
                          </a:solidFill>
                          <a:effectLst/>
                          <a:latin typeface="Arial" panose="020B0604020202020204" pitchFamily="34" charset="0"/>
                          <a:cs typeface="Arial" panose="020B0604020202020204" pitchFamily="34" charset="0"/>
                        </a:rPr>
                        <a:t>3,1)</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0,963</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3585961438"/>
                  </a:ext>
                </a:extLst>
              </a:tr>
              <a:tr h="191288">
                <a:tc gridSpan="4">
                  <a:txBody>
                    <a:bodyPr/>
                    <a:lstStyle/>
                    <a:p>
                      <a:pP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Hémoglobine, g/dl, à l’admission</a:t>
                      </a: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996561361"/>
                  </a:ext>
                </a:extLst>
              </a:tr>
              <a:tr h="191288">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&lt; 8</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38,9</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29,</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- 9,0 (-16,6 </a:t>
                      </a:r>
                      <a:r>
                        <a:rPr lang="en-GB" sz="1200" b="0" baseline="0" dirty="0">
                          <a:solidFill>
                            <a:srgbClr val="000066"/>
                          </a:solidFill>
                          <a:effectLst/>
                          <a:latin typeface="Arial" panose="020B0604020202020204" pitchFamily="34" charset="0"/>
                          <a:cs typeface="Arial" panose="020B0604020202020204" pitchFamily="34" charset="0"/>
                        </a:rPr>
                        <a:t> ;</a:t>
                      </a:r>
                      <a:r>
                        <a:rPr lang="en-GB" sz="1200" b="0" dirty="0">
                          <a:solidFill>
                            <a:srgbClr val="000066"/>
                          </a:solidFill>
                          <a:effectLst/>
                          <a:latin typeface="Arial" panose="020B0604020202020204" pitchFamily="34" charset="0"/>
                          <a:cs typeface="Arial" panose="020B0604020202020204" pitchFamily="34" charset="0"/>
                        </a:rPr>
                        <a:t> -1,3)</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0,021</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2222856484"/>
                  </a:ext>
                </a:extLst>
              </a:tr>
              <a:tr h="191288">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 8</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15,8</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15,0</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- 0,9 (- 4,1</a:t>
                      </a:r>
                      <a:r>
                        <a:rPr lang="en-GB" sz="1200" b="0" baseline="0" dirty="0">
                          <a:solidFill>
                            <a:srgbClr val="000066"/>
                          </a:solidFill>
                          <a:effectLst/>
                          <a:latin typeface="Arial" panose="020B0604020202020204" pitchFamily="34" charset="0"/>
                          <a:cs typeface="Arial" panose="020B0604020202020204" pitchFamily="34" charset="0"/>
                        </a:rPr>
                        <a:t> ;</a:t>
                      </a:r>
                      <a:r>
                        <a:rPr lang="en-GB" sz="1200" b="0" dirty="0">
                          <a:solidFill>
                            <a:srgbClr val="000066"/>
                          </a:solidFill>
                          <a:effectLst/>
                          <a:latin typeface="Arial" panose="020B0604020202020204" pitchFamily="34" charset="0"/>
                          <a:cs typeface="Arial" panose="020B0604020202020204" pitchFamily="34" charset="0"/>
                        </a:rPr>
                        <a:t> 2,3)</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0,580</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1781488269"/>
                  </a:ext>
                </a:extLst>
              </a:tr>
              <a:tr h="191288">
                <a:tc gridSpan="5">
                  <a:txBody>
                    <a:bodyPr/>
                    <a:lstStyle/>
                    <a:p>
                      <a:pP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TB cliniquement</a:t>
                      </a:r>
                      <a:r>
                        <a:rPr lang="fr-FR" sz="1200" b="0" baseline="0" noProof="0" dirty="0">
                          <a:solidFill>
                            <a:srgbClr val="000066"/>
                          </a:solidFill>
                          <a:effectLst/>
                          <a:latin typeface="Arial" panose="020B0604020202020204" pitchFamily="34" charset="0"/>
                          <a:cs typeface="Arial" panose="020B0604020202020204" pitchFamily="34" charset="0"/>
                        </a:rPr>
                        <a:t> suspectée</a:t>
                      </a:r>
                      <a:r>
                        <a:rPr lang="fr-FR" sz="1200" b="0" noProof="0" dirty="0">
                          <a:solidFill>
                            <a:srgbClr val="000066"/>
                          </a:solidFill>
                          <a:effectLst/>
                          <a:latin typeface="Arial" panose="020B0604020202020204" pitchFamily="34" charset="0"/>
                          <a:cs typeface="Arial" panose="020B0604020202020204" pitchFamily="34" charset="0"/>
                        </a:rPr>
                        <a:t> à l’admission</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a:lnSpc>
                          <a:spcPct val="100000"/>
                        </a:lnSpc>
                        <a:spcBef>
                          <a:spcPts val="0"/>
                        </a:spcBef>
                        <a:spcAft>
                          <a:spcPts val="0"/>
                        </a:spcAft>
                      </a:pPr>
                      <a:endParaRPr lang="en-GB" sz="1200" dirty="0">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3361663335"/>
                  </a:ext>
                </a:extLst>
              </a:tr>
              <a:tr h="235740">
                <a:tc>
                  <a:txBody>
                    <a:bodyPr/>
                    <a:lstStyle/>
                    <a:p>
                      <a:pPr>
                        <a:lnSpc>
                          <a:spcPct val="100000"/>
                        </a:lnSpc>
                        <a:spcBef>
                          <a:spcPts val="0"/>
                        </a:spcBef>
                        <a:spcAft>
                          <a:spcPts val="0"/>
                        </a:spcAft>
                      </a:pPr>
                      <a:r>
                        <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rPr>
                        <a:t>  Oui</a:t>
                      </a: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27,5</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21,2</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- 5,7 (-11,0</a:t>
                      </a:r>
                      <a:r>
                        <a:rPr lang="en-GB" sz="1200" b="0" baseline="0" dirty="0">
                          <a:solidFill>
                            <a:srgbClr val="000066"/>
                          </a:solidFill>
                          <a:effectLst/>
                          <a:latin typeface="Arial" panose="020B0604020202020204" pitchFamily="34" charset="0"/>
                          <a:cs typeface="Arial" panose="020B0604020202020204" pitchFamily="34" charset="0"/>
                        </a:rPr>
                        <a:t> ;</a:t>
                      </a:r>
                      <a:r>
                        <a:rPr lang="en-GB" sz="1200" b="0" dirty="0">
                          <a:solidFill>
                            <a:srgbClr val="000066"/>
                          </a:solidFill>
                          <a:effectLst/>
                          <a:latin typeface="Arial" panose="020B0604020202020204" pitchFamily="34" charset="0"/>
                          <a:cs typeface="Arial" panose="020B0604020202020204" pitchFamily="34" charset="0"/>
                        </a:rPr>
                        <a:t> -0,5)</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0,033</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1869071510"/>
                  </a:ext>
                </a:extLst>
              </a:tr>
              <a:tr h="191288">
                <a:tc>
                  <a:txBody>
                    <a:bodyPr/>
                    <a:lstStyle/>
                    <a:p>
                      <a:pP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Non</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gridSpan="2">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17,2</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16,4</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- 0,8 (- 4,4</a:t>
                      </a:r>
                      <a:r>
                        <a:rPr lang="en-GB" sz="1200" b="0" baseline="0" dirty="0">
                          <a:solidFill>
                            <a:srgbClr val="000066"/>
                          </a:solidFill>
                          <a:effectLst/>
                          <a:latin typeface="Arial" panose="020B0604020202020204" pitchFamily="34" charset="0"/>
                          <a:cs typeface="Arial" panose="020B0604020202020204" pitchFamily="34" charset="0"/>
                        </a:rPr>
                        <a:t> ; </a:t>
                      </a:r>
                      <a:r>
                        <a:rPr lang="en-GB" sz="1200" b="0" dirty="0">
                          <a:solidFill>
                            <a:srgbClr val="000066"/>
                          </a:solidFill>
                          <a:effectLst/>
                          <a:latin typeface="Arial" panose="020B0604020202020204" pitchFamily="34" charset="0"/>
                          <a:cs typeface="Arial" panose="020B0604020202020204" pitchFamily="34" charset="0"/>
                        </a:rPr>
                        <a:t> 2,9)</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en-GB" sz="1200" b="0" dirty="0">
                          <a:solidFill>
                            <a:srgbClr val="000066"/>
                          </a:solidFill>
                          <a:effectLst/>
                          <a:latin typeface="Arial" panose="020B0604020202020204" pitchFamily="34" charset="0"/>
                          <a:cs typeface="Arial" panose="020B0604020202020204" pitchFamily="34" charset="0"/>
                        </a:rPr>
                        <a:t>0,682</a:t>
                      </a:r>
                      <a:endParaRPr lang="en-GB" sz="1200" b="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252101017"/>
                  </a:ext>
                </a:extLst>
              </a:tr>
            </a:tbl>
          </a:graphicData>
        </a:graphic>
      </p:graphicFrame>
      <p:sp>
        <p:nvSpPr>
          <p:cNvPr id="115" name="ZoneTexte 114"/>
          <p:cNvSpPr txBox="1"/>
          <p:nvPr/>
        </p:nvSpPr>
        <p:spPr>
          <a:xfrm>
            <a:off x="2038745" y="1159966"/>
            <a:ext cx="2521844" cy="369332"/>
          </a:xfrm>
          <a:prstGeom prst="rect">
            <a:avLst/>
          </a:prstGeom>
          <a:noFill/>
        </p:spPr>
        <p:txBody>
          <a:bodyPr wrap="none" rtlCol="0">
            <a:spAutoFit/>
          </a:bodyPr>
          <a:lstStyle/>
          <a:p>
            <a:r>
              <a:rPr lang="fr-FR" b="1" dirty="0">
                <a:solidFill>
                  <a:srgbClr val="0070C0"/>
                </a:solidFill>
                <a:latin typeface="Calibri"/>
                <a:cs typeface="Calibri"/>
              </a:rPr>
              <a:t>Risque de décès à J56, %</a:t>
            </a:r>
          </a:p>
        </p:txBody>
      </p:sp>
      <p:sp>
        <p:nvSpPr>
          <p:cNvPr id="118" name="ZoneTexte 117"/>
          <p:cNvSpPr txBox="1"/>
          <p:nvPr/>
        </p:nvSpPr>
        <p:spPr>
          <a:xfrm>
            <a:off x="906359" y="4018371"/>
            <a:ext cx="4519955" cy="369332"/>
          </a:xfrm>
          <a:prstGeom prst="rect">
            <a:avLst/>
          </a:prstGeom>
          <a:noFill/>
        </p:spPr>
        <p:txBody>
          <a:bodyPr wrap="none" rtlCol="0">
            <a:spAutoFit/>
          </a:bodyPr>
          <a:lstStyle/>
          <a:p>
            <a:r>
              <a:rPr lang="fr-FR" b="1" dirty="0">
                <a:solidFill>
                  <a:srgbClr val="0070C0"/>
                </a:solidFill>
                <a:latin typeface="Calibri"/>
                <a:cs typeface="Calibri"/>
              </a:rPr>
              <a:t>Diagnostic intra-hospitalier de tuberculose, %</a:t>
            </a:r>
          </a:p>
        </p:txBody>
      </p:sp>
      <p:graphicFrame>
        <p:nvGraphicFramePr>
          <p:cNvPr id="119" name="Table 6">
            <a:extLst>
              <a:ext uri="{FF2B5EF4-FFF2-40B4-BE49-F238E27FC236}">
                <a16:creationId xmlns:a16="http://schemas.microsoft.com/office/drawing/2014/main" id="{0C89E9E1-7B3F-4DA6-8CC7-FE65D7324418}"/>
              </a:ext>
            </a:extLst>
          </p:cNvPr>
          <p:cNvGraphicFramePr>
            <a:graphicFrameLocks noGrp="1"/>
          </p:cNvGraphicFramePr>
          <p:nvPr>
            <p:extLst/>
          </p:nvPr>
        </p:nvGraphicFramePr>
        <p:xfrm>
          <a:off x="281062" y="4427142"/>
          <a:ext cx="5892785" cy="1667776"/>
        </p:xfrm>
        <a:graphic>
          <a:graphicData uri="http://schemas.openxmlformats.org/drawingml/2006/table">
            <a:tbl>
              <a:tblPr>
                <a:tableStyleId>{5C22544A-7EE6-4342-B048-85BDC9FD1C3A}</a:tableStyleId>
              </a:tblPr>
              <a:tblGrid>
                <a:gridCol w="1497769">
                  <a:extLst>
                    <a:ext uri="{9D8B030D-6E8A-4147-A177-3AD203B41FA5}">
                      <a16:colId xmlns:a16="http://schemas.microsoft.com/office/drawing/2014/main" val="732024155"/>
                    </a:ext>
                  </a:extLst>
                </a:gridCol>
                <a:gridCol w="770779">
                  <a:extLst>
                    <a:ext uri="{9D8B030D-6E8A-4147-A177-3AD203B41FA5}">
                      <a16:colId xmlns:a16="http://schemas.microsoft.com/office/drawing/2014/main" val="20001"/>
                    </a:ext>
                  </a:extLst>
                </a:gridCol>
                <a:gridCol w="1099460">
                  <a:extLst>
                    <a:ext uri="{9D8B030D-6E8A-4147-A177-3AD203B41FA5}">
                      <a16:colId xmlns:a16="http://schemas.microsoft.com/office/drawing/2014/main" val="20002"/>
                    </a:ext>
                  </a:extLst>
                </a:gridCol>
                <a:gridCol w="1725014">
                  <a:extLst>
                    <a:ext uri="{9D8B030D-6E8A-4147-A177-3AD203B41FA5}">
                      <a16:colId xmlns:a16="http://schemas.microsoft.com/office/drawing/2014/main" val="20003"/>
                    </a:ext>
                  </a:extLst>
                </a:gridCol>
                <a:gridCol w="799763">
                  <a:extLst>
                    <a:ext uri="{9D8B030D-6E8A-4147-A177-3AD203B41FA5}">
                      <a16:colId xmlns:a16="http://schemas.microsoft.com/office/drawing/2014/main" val="3784582560"/>
                    </a:ext>
                  </a:extLst>
                </a:gridCol>
              </a:tblGrid>
              <a:tr h="241393">
                <a:tc>
                  <a:txBody>
                    <a:bodyPr/>
                    <a:lstStyle/>
                    <a:p>
                      <a:pPr>
                        <a:lnSpc>
                          <a:spcPct val="100000"/>
                        </a:lnSpc>
                        <a:spcBef>
                          <a:spcPts val="0"/>
                        </a:spcBef>
                        <a:spcAft>
                          <a:spcPts val="0"/>
                        </a:spcAft>
                      </a:pP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1" noProof="0" dirty="0">
                          <a:solidFill>
                            <a:srgbClr val="000066"/>
                          </a:solidFill>
                          <a:effectLst/>
                          <a:latin typeface="Arial" panose="020B0604020202020204" pitchFamily="34" charset="0"/>
                          <a:cs typeface="Arial" panose="020B0604020202020204" pitchFamily="34" charset="0"/>
                        </a:rPr>
                        <a:t>SOC </a:t>
                      </a:r>
                      <a:endParaRPr lang="fr-FR" sz="1200" b="1"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1" noProof="0" dirty="0">
                          <a:solidFill>
                            <a:srgbClr val="000066"/>
                          </a:solidFill>
                          <a:effectLst/>
                          <a:latin typeface="Arial" panose="020B0604020202020204" pitchFamily="34" charset="0"/>
                          <a:cs typeface="Arial" panose="020B0604020202020204" pitchFamily="34" charset="0"/>
                        </a:rPr>
                        <a:t>Intervention </a:t>
                      </a:r>
                      <a:endParaRPr lang="fr-FR" sz="1200" b="1"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1" noProof="0" dirty="0">
                          <a:solidFill>
                            <a:srgbClr val="000066"/>
                          </a:solidFill>
                          <a:effectLst/>
                          <a:latin typeface="Arial" panose="020B0604020202020204" pitchFamily="34" charset="0"/>
                          <a:cs typeface="Arial" panose="020B0604020202020204" pitchFamily="34" charset="0"/>
                        </a:rPr>
                        <a:t>≠ ajustée (IC 95 %) </a:t>
                      </a:r>
                      <a:endParaRPr lang="fr-FR" sz="1200" b="1"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1" noProof="0" dirty="0">
                          <a:solidFill>
                            <a:srgbClr val="000066"/>
                          </a:solidFill>
                          <a:effectLst/>
                          <a:latin typeface="Arial" panose="020B0604020202020204" pitchFamily="34" charset="0"/>
                          <a:cs typeface="Arial" panose="020B0604020202020204" pitchFamily="34" charset="0"/>
                        </a:rPr>
                        <a:t>p </a:t>
                      </a:r>
                      <a:endParaRPr lang="fr-FR" sz="1200" b="1"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val="330272153"/>
                  </a:ext>
                </a:extLst>
              </a:tr>
              <a:tr h="203769">
                <a:tc>
                  <a:txBody>
                    <a:bodyPr/>
                    <a:lstStyle/>
                    <a:p>
                      <a:pP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TB diagnostiquée</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14,9</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21,9</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0" noProof="0" dirty="0">
                          <a:solidFill>
                            <a:srgbClr val="000066"/>
                          </a:solidFill>
                          <a:effectLst/>
                          <a:latin typeface="Arial" panose="020B0604020202020204" pitchFamily="34" charset="0"/>
                          <a:ea typeface="+mn-ea"/>
                          <a:cs typeface="Arial" panose="020B0604020202020204" pitchFamily="34" charset="0"/>
                        </a:rPr>
                        <a:t>7,3 (4,4 ; 10,2)</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&lt; 0,001</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val="3480912784"/>
                  </a:ext>
                </a:extLst>
              </a:tr>
              <a:tr h="203769">
                <a:tc gridSpan="4">
                  <a:txBody>
                    <a:bodyPr/>
                    <a:lstStyle/>
                    <a:p>
                      <a:pPr>
                        <a:lnSpc>
                          <a:spcPct val="100000"/>
                        </a:lnSpc>
                        <a:spcBef>
                          <a:spcPts val="0"/>
                        </a:spcBef>
                        <a:spcAft>
                          <a:spcPts val="0"/>
                        </a:spcAft>
                      </a:pPr>
                      <a:r>
                        <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rPr>
                        <a:t>TB cliniquement suspectée à l’admission</a:t>
                      </a:r>
                      <a:r>
                        <a:rPr lang="fr-FR" sz="1200" b="0" noProof="0">
                          <a:solidFill>
                            <a:srgbClr val="000066"/>
                          </a:solidFill>
                          <a:effectLst/>
                          <a:latin typeface="Arial" panose="020B0604020202020204" pitchFamily="34" charset="0"/>
                          <a:cs typeface="Arial" panose="020B0604020202020204" pitchFamily="34" charset="0"/>
                        </a:rPr>
                        <a:t> </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1469479875"/>
                  </a:ext>
                </a:extLst>
              </a:tr>
              <a:tr h="203769">
                <a:tc>
                  <a:txBody>
                    <a:bodyPr/>
                    <a:lstStyle/>
                    <a:p>
                      <a:pP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Oui</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28,9</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33,9</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dirty="0">
                          <a:solidFill>
                            <a:srgbClr val="000066"/>
                          </a:solidFill>
                          <a:effectLst/>
                          <a:latin typeface="Arial" panose="020B0604020202020204" pitchFamily="34" charset="0"/>
                          <a:ea typeface="+mn-ea"/>
                          <a:cs typeface="Arial" panose="020B0604020202020204" pitchFamily="34" charset="0"/>
                        </a:rPr>
                        <a:t>4,7</a:t>
                      </a:r>
                      <a:r>
                        <a:rPr lang="fr-FR" sz="1200" b="0" baseline="0" noProof="0" dirty="0">
                          <a:solidFill>
                            <a:srgbClr val="000066"/>
                          </a:solidFill>
                          <a:effectLst/>
                          <a:latin typeface="Arial" panose="020B0604020202020204" pitchFamily="34" charset="0"/>
                          <a:ea typeface="+mn-ea"/>
                          <a:cs typeface="Arial" panose="020B0604020202020204" pitchFamily="34" charset="0"/>
                        </a:rPr>
                        <a:t> (-1,1 ; 10,4)</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0,11</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2595949877"/>
                  </a:ext>
                </a:extLst>
              </a:tr>
              <a:tr h="203769">
                <a:tc>
                  <a:txBody>
                    <a:bodyPr/>
                    <a:lstStyle/>
                    <a:p>
                      <a:pP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Non</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6,2</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14,2</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8,0 (5,0</a:t>
                      </a:r>
                      <a:r>
                        <a:rPr lang="fr-FR" sz="1200" b="0" baseline="0" noProof="0" dirty="0">
                          <a:solidFill>
                            <a:srgbClr val="000066"/>
                          </a:solidFill>
                          <a:effectLst/>
                          <a:latin typeface="Arial" panose="020B0604020202020204" pitchFamily="34" charset="0"/>
                          <a:cs typeface="Arial" panose="020B0604020202020204" pitchFamily="34" charset="0"/>
                        </a:rPr>
                        <a:t> ; 11,1)</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&lt; 0,001</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val="3585961438"/>
                  </a:ext>
                </a:extLst>
              </a:tr>
              <a:tr h="203769">
                <a:tc gridSpan="3">
                  <a:txBody>
                    <a:bodyPr/>
                    <a:lstStyle/>
                    <a:p>
                      <a:pP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CD4/mm</a:t>
                      </a:r>
                      <a:r>
                        <a:rPr lang="fr-FR" sz="1200" b="0" baseline="30000" noProof="0">
                          <a:solidFill>
                            <a:srgbClr val="000066"/>
                          </a:solidFill>
                          <a:effectLst/>
                          <a:latin typeface="Arial" panose="020B0604020202020204" pitchFamily="34" charset="0"/>
                          <a:cs typeface="Arial" panose="020B0604020202020204" pitchFamily="34" charset="0"/>
                        </a:rPr>
                        <a:t>3</a:t>
                      </a:r>
                      <a:r>
                        <a:rPr lang="fr-FR" sz="1200" b="0" baseline="0" noProof="0">
                          <a:solidFill>
                            <a:srgbClr val="000066"/>
                          </a:solidFill>
                          <a:effectLst/>
                          <a:latin typeface="Arial" panose="020B0604020202020204" pitchFamily="34" charset="0"/>
                          <a:cs typeface="Arial" panose="020B0604020202020204" pitchFamily="34" charset="0"/>
                        </a:rPr>
                        <a:t> </a:t>
                      </a:r>
                      <a:r>
                        <a:rPr lang="fr-FR" sz="1200" b="0" noProof="0">
                          <a:solidFill>
                            <a:srgbClr val="000066"/>
                          </a:solidFill>
                          <a:effectLst/>
                          <a:latin typeface="Arial" panose="020B0604020202020204" pitchFamily="34" charset="0"/>
                          <a:cs typeface="Arial" panose="020B0604020202020204" pitchFamily="34" charset="0"/>
                        </a:rPr>
                        <a:t>à l’admission</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hMerge="1">
                  <a:txBody>
                    <a:bodyPr/>
                    <a:lstStyle/>
                    <a:p>
                      <a:endParaRPr lang="fr-FR"/>
                    </a:p>
                  </a:txBody>
                  <a:tcPr/>
                </a:tc>
                <a:tc hMerge="1">
                  <a:txBody>
                    <a:bodyPr/>
                    <a:lstStyle/>
                    <a:p>
                      <a:endParaRPr lang="fr-FR"/>
                    </a:p>
                  </a:txBody>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996561361"/>
                  </a:ext>
                </a:extLst>
              </a:tr>
              <a:tr h="203769">
                <a:tc>
                  <a:txBody>
                    <a:bodyPr/>
                    <a:lstStyle/>
                    <a:p>
                      <a:pP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&lt; 100</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31,1</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38,3</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7,9</a:t>
                      </a:r>
                      <a:r>
                        <a:rPr lang="fr-FR" sz="1200" b="0" baseline="0" noProof="0" dirty="0">
                          <a:solidFill>
                            <a:srgbClr val="000066"/>
                          </a:solidFill>
                          <a:effectLst/>
                          <a:latin typeface="Arial" panose="020B0604020202020204" pitchFamily="34" charset="0"/>
                          <a:cs typeface="Arial" panose="020B0604020202020204" pitchFamily="34" charset="0"/>
                        </a:rPr>
                        <a:t> (1,1 ; 14,5</a:t>
                      </a:r>
                      <a:r>
                        <a:rPr lang="fr-FR" sz="1200" b="0" noProof="0" dirty="0">
                          <a:solidFill>
                            <a:srgbClr val="000066"/>
                          </a:solidFill>
                          <a:effectLst/>
                          <a:latin typeface="Arial" panose="020B0604020202020204" pitchFamily="34" charset="0"/>
                          <a:cs typeface="Arial" panose="020B0604020202020204" pitchFamily="34" charset="0"/>
                        </a:rPr>
                        <a:t>)</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0,021</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2222856484"/>
                  </a:ext>
                </a:extLst>
              </a:tr>
              <a:tr h="203769">
                <a:tc>
                  <a:txBody>
                    <a:bodyPr/>
                    <a:lstStyle/>
                    <a:p>
                      <a:pP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  ≥ 100</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8,2</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a:solidFill>
                            <a:srgbClr val="000066"/>
                          </a:solidFill>
                          <a:effectLst/>
                          <a:latin typeface="Arial" panose="020B0604020202020204" pitchFamily="34" charset="0"/>
                          <a:cs typeface="Arial" panose="020B0604020202020204" pitchFamily="34" charset="0"/>
                        </a:rPr>
                        <a:t>15,2</a:t>
                      </a:r>
                      <a:endParaRPr lang="fr-FR" sz="1200" b="0" noProof="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dirty="0">
                          <a:solidFill>
                            <a:srgbClr val="000066"/>
                          </a:solidFill>
                          <a:effectLst/>
                          <a:latin typeface="Arial" panose="020B0604020202020204" pitchFamily="34" charset="0"/>
                          <a:cs typeface="Arial" panose="020B0604020202020204" pitchFamily="34" charset="0"/>
                        </a:rPr>
                        <a:t>7,0 (4, 1 ; 10,0)</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Bef>
                          <a:spcPts val="0"/>
                        </a:spcBef>
                        <a:spcAft>
                          <a:spcPts val="0"/>
                        </a:spcAft>
                      </a:pPr>
                      <a:r>
                        <a:rPr lang="fr-FR" sz="1200" b="0" noProof="0" dirty="0">
                          <a:solidFill>
                            <a:srgbClr val="000066"/>
                          </a:solidFill>
                          <a:effectLst/>
                          <a:latin typeface="Arial" panose="020B0604020202020204" pitchFamily="34" charset="0"/>
                          <a:ea typeface="+mn-ea"/>
                          <a:cs typeface="Arial" panose="020B0604020202020204" pitchFamily="34" charset="0"/>
                        </a:rPr>
                        <a:t>&lt;</a:t>
                      </a:r>
                      <a:r>
                        <a:rPr lang="fr-FR" sz="1200" b="0" baseline="0" noProof="0" dirty="0">
                          <a:solidFill>
                            <a:srgbClr val="000066"/>
                          </a:solidFill>
                          <a:effectLst/>
                          <a:latin typeface="Arial" panose="020B0604020202020204" pitchFamily="34" charset="0"/>
                          <a:ea typeface="+mn-ea"/>
                          <a:cs typeface="Arial" panose="020B0604020202020204" pitchFamily="34" charset="0"/>
                        </a:rPr>
                        <a:t> 0,001</a:t>
                      </a:r>
                      <a:endParaRPr lang="fr-FR" sz="1200" b="0" noProof="0" dirty="0">
                        <a:solidFill>
                          <a:srgbClr val="000066"/>
                        </a:solidFill>
                        <a:effectLst/>
                        <a:latin typeface="Arial" panose="020B0604020202020204" pitchFamily="34" charset="0"/>
                        <a:ea typeface="Times New Roman" panose="02020603050405020304" pitchFamily="18" charset="0"/>
                        <a:cs typeface="Arial" panose="020B0604020202020204" pitchFamily="34" charset="0"/>
                      </a:endParaRPr>
                    </a:p>
                  </a:txBody>
                  <a:tcPr marL="36857" marR="3685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1781488269"/>
                  </a:ext>
                </a:extLst>
              </a:tr>
            </a:tbl>
          </a:graphicData>
        </a:graphic>
      </p:graphicFrame>
      <p:grpSp>
        <p:nvGrpSpPr>
          <p:cNvPr id="3" name="Groupe 2">
            <a:extLst>
              <a:ext uri="{FF2B5EF4-FFF2-40B4-BE49-F238E27FC236}">
                <a16:creationId xmlns:a16="http://schemas.microsoft.com/office/drawing/2014/main" id="{3E1B70D4-C03A-4439-99A3-B6CE4F1FCB13}"/>
              </a:ext>
            </a:extLst>
          </p:cNvPr>
          <p:cNvGrpSpPr/>
          <p:nvPr/>
        </p:nvGrpSpPr>
        <p:grpSpPr>
          <a:xfrm>
            <a:off x="5554015" y="1860776"/>
            <a:ext cx="3300963" cy="4752345"/>
            <a:chOff x="5554015" y="1860776"/>
            <a:chExt cx="3300963" cy="4752345"/>
          </a:xfrm>
        </p:grpSpPr>
        <p:cxnSp>
          <p:nvCxnSpPr>
            <p:cNvPr id="83" name="Straight Connector 8">
              <a:extLst>
                <a:ext uri="{FF2B5EF4-FFF2-40B4-BE49-F238E27FC236}">
                  <a16:creationId xmlns:a16="http://schemas.microsoft.com/office/drawing/2014/main" id="{B030A6B7-93DA-44E5-9573-B7DDD69AF352}"/>
                </a:ext>
              </a:extLst>
            </p:cNvPr>
            <p:cNvCxnSpPr>
              <a:cxnSpLocks/>
              <a:stCxn id="110" idx="0"/>
            </p:cNvCxnSpPr>
            <p:nvPr/>
          </p:nvCxnSpPr>
          <p:spPr>
            <a:xfrm flipH="1" flipV="1">
              <a:off x="8038217" y="1860776"/>
              <a:ext cx="13260" cy="4267361"/>
            </a:xfrm>
            <a:prstGeom prst="line">
              <a:avLst/>
            </a:prstGeom>
            <a:ln w="1905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4" name="Straight Connector 9">
              <a:extLst>
                <a:ext uri="{FF2B5EF4-FFF2-40B4-BE49-F238E27FC236}">
                  <a16:creationId xmlns:a16="http://schemas.microsoft.com/office/drawing/2014/main" id="{6C8E8E40-62C1-43FD-8ED0-451C5A5BD8D9}"/>
                </a:ext>
              </a:extLst>
            </p:cNvPr>
            <p:cNvCxnSpPr>
              <a:cxnSpLocks/>
            </p:cNvCxnSpPr>
            <p:nvPr/>
          </p:nvCxnSpPr>
          <p:spPr>
            <a:xfrm flipH="1" flipV="1">
              <a:off x="6195531" y="6126731"/>
              <a:ext cx="2659447" cy="2897"/>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14">
              <a:extLst>
                <a:ext uri="{FF2B5EF4-FFF2-40B4-BE49-F238E27FC236}">
                  <a16:creationId xmlns:a16="http://schemas.microsoft.com/office/drawing/2014/main" id="{61D9A9D9-D338-4250-91B0-30FBF4A77483}"/>
                </a:ext>
              </a:extLst>
            </p:cNvPr>
            <p:cNvCxnSpPr>
              <a:cxnSpLocks/>
            </p:cNvCxnSpPr>
            <p:nvPr/>
          </p:nvCxnSpPr>
          <p:spPr>
            <a:xfrm>
              <a:off x="7402460" y="1964601"/>
              <a:ext cx="662355"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88" name="Straight Connector 21">
              <a:extLst>
                <a:ext uri="{FF2B5EF4-FFF2-40B4-BE49-F238E27FC236}">
                  <a16:creationId xmlns:a16="http://schemas.microsoft.com/office/drawing/2014/main" id="{2B5049C6-6246-457F-9560-AC49B28A4674}"/>
                </a:ext>
              </a:extLst>
            </p:cNvPr>
            <p:cNvCxnSpPr>
              <a:cxnSpLocks/>
            </p:cNvCxnSpPr>
            <p:nvPr/>
          </p:nvCxnSpPr>
          <p:spPr>
            <a:xfrm>
              <a:off x="6529036" y="2323082"/>
              <a:ext cx="1453733"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89" name="Straight Connector 23">
              <a:extLst>
                <a:ext uri="{FF2B5EF4-FFF2-40B4-BE49-F238E27FC236}">
                  <a16:creationId xmlns:a16="http://schemas.microsoft.com/office/drawing/2014/main" id="{966CFBC4-FD4E-4324-B497-C4C6A98F1B16}"/>
                </a:ext>
              </a:extLst>
            </p:cNvPr>
            <p:cNvCxnSpPr>
              <a:cxnSpLocks/>
            </p:cNvCxnSpPr>
            <p:nvPr/>
          </p:nvCxnSpPr>
          <p:spPr>
            <a:xfrm>
              <a:off x="7672224" y="2540490"/>
              <a:ext cx="700283"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90" name="Straight Connector 28">
              <a:extLst>
                <a:ext uri="{FF2B5EF4-FFF2-40B4-BE49-F238E27FC236}">
                  <a16:creationId xmlns:a16="http://schemas.microsoft.com/office/drawing/2014/main" id="{C87D8C69-46EB-4A73-A1D0-225F05239332}"/>
                </a:ext>
              </a:extLst>
            </p:cNvPr>
            <p:cNvCxnSpPr>
              <a:cxnSpLocks/>
            </p:cNvCxnSpPr>
            <p:nvPr/>
          </p:nvCxnSpPr>
          <p:spPr>
            <a:xfrm>
              <a:off x="6206641" y="2918627"/>
              <a:ext cx="1676401"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91" name="Straight Connector 30">
              <a:extLst>
                <a:ext uri="{FF2B5EF4-FFF2-40B4-BE49-F238E27FC236}">
                  <a16:creationId xmlns:a16="http://schemas.microsoft.com/office/drawing/2014/main" id="{B02B3AC9-7210-4752-AF1F-DCC35904CED6}"/>
                </a:ext>
              </a:extLst>
            </p:cNvPr>
            <p:cNvCxnSpPr>
              <a:cxnSpLocks/>
            </p:cNvCxnSpPr>
            <p:nvPr/>
          </p:nvCxnSpPr>
          <p:spPr>
            <a:xfrm>
              <a:off x="7576567" y="3103489"/>
              <a:ext cx="700035"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92" name="Straight Connector 32">
              <a:extLst>
                <a:ext uri="{FF2B5EF4-FFF2-40B4-BE49-F238E27FC236}">
                  <a16:creationId xmlns:a16="http://schemas.microsoft.com/office/drawing/2014/main" id="{886211FD-29AC-4162-9ECC-65E056A48EAC}"/>
                </a:ext>
              </a:extLst>
            </p:cNvPr>
            <p:cNvCxnSpPr>
              <a:cxnSpLocks/>
            </p:cNvCxnSpPr>
            <p:nvPr/>
          </p:nvCxnSpPr>
          <p:spPr>
            <a:xfrm>
              <a:off x="6830740" y="3531927"/>
              <a:ext cx="1140488"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93" name="Straight Connector 37">
              <a:extLst>
                <a:ext uri="{FF2B5EF4-FFF2-40B4-BE49-F238E27FC236}">
                  <a16:creationId xmlns:a16="http://schemas.microsoft.com/office/drawing/2014/main" id="{86087FEB-FCA5-4187-9345-C0992A2304A6}"/>
                </a:ext>
              </a:extLst>
            </p:cNvPr>
            <p:cNvCxnSpPr>
              <a:cxnSpLocks/>
            </p:cNvCxnSpPr>
            <p:nvPr/>
          </p:nvCxnSpPr>
          <p:spPr>
            <a:xfrm>
              <a:off x="7554221" y="3713220"/>
              <a:ext cx="802107" cy="0"/>
            </a:xfrm>
            <a:prstGeom prst="line">
              <a:avLst/>
            </a:prstGeom>
            <a:ln w="28575"/>
            <a:effectLst/>
          </p:spPr>
          <p:style>
            <a:lnRef idx="3">
              <a:schemeClr val="accent2"/>
            </a:lnRef>
            <a:fillRef idx="0">
              <a:schemeClr val="accent2"/>
            </a:fillRef>
            <a:effectRef idx="2">
              <a:schemeClr val="accent2"/>
            </a:effectRef>
            <a:fontRef idx="minor">
              <a:schemeClr val="tx1"/>
            </a:fontRef>
          </p:style>
        </p:cxnSp>
        <p:sp>
          <p:nvSpPr>
            <p:cNvPr id="94" name="Flowchart: Decision 39">
              <a:extLst>
                <a:ext uri="{FF2B5EF4-FFF2-40B4-BE49-F238E27FC236}">
                  <a16:creationId xmlns:a16="http://schemas.microsoft.com/office/drawing/2014/main" id="{8323E471-8D51-410A-9FA1-C1C3CB9EA8C7}"/>
                </a:ext>
              </a:extLst>
            </p:cNvPr>
            <p:cNvSpPr/>
            <p:nvPr/>
          </p:nvSpPr>
          <p:spPr>
            <a:xfrm>
              <a:off x="7619772" y="1875080"/>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97" name="Flowchart: Decision 42">
              <a:extLst>
                <a:ext uri="{FF2B5EF4-FFF2-40B4-BE49-F238E27FC236}">
                  <a16:creationId xmlns:a16="http://schemas.microsoft.com/office/drawing/2014/main" id="{BF0139FE-F1C5-4EC6-B133-060BDE693BEE}"/>
                </a:ext>
              </a:extLst>
            </p:cNvPr>
            <p:cNvSpPr/>
            <p:nvPr/>
          </p:nvSpPr>
          <p:spPr>
            <a:xfrm>
              <a:off x="7150583" y="2233561"/>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98" name="Flowchart: Decision 43">
              <a:extLst>
                <a:ext uri="{FF2B5EF4-FFF2-40B4-BE49-F238E27FC236}">
                  <a16:creationId xmlns:a16="http://schemas.microsoft.com/office/drawing/2014/main" id="{556111D7-D3B8-4825-96B9-292D257CE7B2}"/>
                </a:ext>
              </a:extLst>
            </p:cNvPr>
            <p:cNvSpPr/>
            <p:nvPr/>
          </p:nvSpPr>
          <p:spPr>
            <a:xfrm>
              <a:off x="7905882" y="2447949"/>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99" name="Flowchart: Decision 44">
              <a:extLst>
                <a:ext uri="{FF2B5EF4-FFF2-40B4-BE49-F238E27FC236}">
                  <a16:creationId xmlns:a16="http://schemas.microsoft.com/office/drawing/2014/main" id="{191DD79D-EACB-4B12-A6C8-445810BA210D}"/>
                </a:ext>
              </a:extLst>
            </p:cNvPr>
            <p:cNvSpPr/>
            <p:nvPr/>
          </p:nvSpPr>
          <p:spPr>
            <a:xfrm>
              <a:off x="6935520" y="2829106"/>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100" name="Flowchart: Decision 45">
              <a:extLst>
                <a:ext uri="{FF2B5EF4-FFF2-40B4-BE49-F238E27FC236}">
                  <a16:creationId xmlns:a16="http://schemas.microsoft.com/office/drawing/2014/main" id="{5CF112A4-C9A4-4D9C-99AA-963F2C05112E}"/>
                </a:ext>
              </a:extLst>
            </p:cNvPr>
            <p:cNvSpPr/>
            <p:nvPr/>
          </p:nvSpPr>
          <p:spPr>
            <a:xfrm>
              <a:off x="7821265" y="3011825"/>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101" name="Flowchart: Decision 46">
              <a:extLst>
                <a:ext uri="{FF2B5EF4-FFF2-40B4-BE49-F238E27FC236}">
                  <a16:creationId xmlns:a16="http://schemas.microsoft.com/office/drawing/2014/main" id="{6639DBC2-203D-466D-9B01-DFC9CF0585C6}"/>
                </a:ext>
              </a:extLst>
            </p:cNvPr>
            <p:cNvSpPr/>
            <p:nvPr/>
          </p:nvSpPr>
          <p:spPr>
            <a:xfrm>
              <a:off x="7313851" y="3442406"/>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102" name="Flowchart: Decision 47">
              <a:extLst>
                <a:ext uri="{FF2B5EF4-FFF2-40B4-BE49-F238E27FC236}">
                  <a16:creationId xmlns:a16="http://schemas.microsoft.com/office/drawing/2014/main" id="{24B5D698-DFEC-48F4-8436-25338D084389}"/>
                </a:ext>
              </a:extLst>
            </p:cNvPr>
            <p:cNvSpPr/>
            <p:nvPr/>
          </p:nvSpPr>
          <p:spPr>
            <a:xfrm>
              <a:off x="7838155" y="3649337"/>
              <a:ext cx="210638" cy="179042"/>
            </a:xfrm>
            <a:prstGeom prst="flowChartDecision">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b="1">
                <a:latin typeface="Arial" panose="020B0604020202020204" pitchFamily="34" charset="0"/>
                <a:ea typeface="Open Sans" panose="020B0606030504020204" pitchFamily="34" charset="0"/>
                <a:cs typeface="Arial" panose="020B0604020202020204" pitchFamily="34" charset="0"/>
              </a:endParaRPr>
            </a:p>
          </p:txBody>
        </p:sp>
        <p:cxnSp>
          <p:nvCxnSpPr>
            <p:cNvPr id="103" name="Straight Connector 49">
              <a:extLst>
                <a:ext uri="{FF2B5EF4-FFF2-40B4-BE49-F238E27FC236}">
                  <a16:creationId xmlns:a16="http://schemas.microsoft.com/office/drawing/2014/main" id="{D0EDB29F-6F9D-4615-9A4C-6ABA5B26B465}"/>
                </a:ext>
              </a:extLst>
            </p:cNvPr>
            <p:cNvCxnSpPr/>
            <p:nvPr/>
          </p:nvCxnSpPr>
          <p:spPr>
            <a:xfrm>
              <a:off x="6387451" y="6126729"/>
              <a:ext cx="0" cy="5774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50">
              <a:extLst>
                <a:ext uri="{FF2B5EF4-FFF2-40B4-BE49-F238E27FC236}">
                  <a16:creationId xmlns:a16="http://schemas.microsoft.com/office/drawing/2014/main" id="{95771D19-86F5-4A42-ACD2-7930A45B3C59}"/>
                </a:ext>
              </a:extLst>
            </p:cNvPr>
            <p:cNvCxnSpPr>
              <a:cxnSpLocks/>
            </p:cNvCxnSpPr>
            <p:nvPr/>
          </p:nvCxnSpPr>
          <p:spPr>
            <a:xfrm flipV="1">
              <a:off x="6943319" y="6126730"/>
              <a:ext cx="0" cy="57739"/>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54">
              <a:extLst>
                <a:ext uri="{FF2B5EF4-FFF2-40B4-BE49-F238E27FC236}">
                  <a16:creationId xmlns:a16="http://schemas.microsoft.com/office/drawing/2014/main" id="{CE785D4D-9E56-4AAF-B470-9E16AB331AE4}"/>
                </a:ext>
              </a:extLst>
            </p:cNvPr>
            <p:cNvCxnSpPr>
              <a:cxnSpLocks/>
            </p:cNvCxnSpPr>
            <p:nvPr/>
          </p:nvCxnSpPr>
          <p:spPr>
            <a:xfrm flipV="1">
              <a:off x="8578201" y="6126730"/>
              <a:ext cx="0" cy="57739"/>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60">
              <a:extLst>
                <a:ext uri="{FF2B5EF4-FFF2-40B4-BE49-F238E27FC236}">
                  <a16:creationId xmlns:a16="http://schemas.microsoft.com/office/drawing/2014/main" id="{D90E8BC3-260A-4D0C-A6DC-CF08E8285C62}"/>
                </a:ext>
              </a:extLst>
            </p:cNvPr>
            <p:cNvCxnSpPr>
              <a:cxnSpLocks/>
            </p:cNvCxnSpPr>
            <p:nvPr/>
          </p:nvCxnSpPr>
          <p:spPr>
            <a:xfrm flipV="1">
              <a:off x="7480712" y="6126730"/>
              <a:ext cx="0" cy="57739"/>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8" name="TextBox 71">
              <a:extLst>
                <a:ext uri="{FF2B5EF4-FFF2-40B4-BE49-F238E27FC236}">
                  <a16:creationId xmlns:a16="http://schemas.microsoft.com/office/drawing/2014/main" id="{C572E029-EF22-450F-B5BF-AD909BA9D4FD}"/>
                </a:ext>
              </a:extLst>
            </p:cNvPr>
            <p:cNvSpPr txBox="1"/>
            <p:nvPr/>
          </p:nvSpPr>
          <p:spPr>
            <a:xfrm>
              <a:off x="6729002" y="6128137"/>
              <a:ext cx="452347" cy="276999"/>
            </a:xfrm>
            <a:prstGeom prst="rect">
              <a:avLst/>
            </a:prstGeom>
            <a:noFill/>
          </p:spPr>
          <p:txBody>
            <a:bodyPr wrap="square" rtlCol="0">
              <a:spAutoFit/>
            </a:bodyPr>
            <a:lstStyle/>
            <a:p>
              <a:r>
                <a:rPr lang="en-GB" sz="1200" dirty="0">
                  <a:latin typeface="Arial" panose="020B0604020202020204" pitchFamily="34" charset="0"/>
                  <a:ea typeface="Open Sans" panose="020B0606030504020204" pitchFamily="34" charset="0"/>
                  <a:cs typeface="Arial" panose="020B0604020202020204" pitchFamily="34" charset="0"/>
                </a:rPr>
                <a:t>-10</a:t>
              </a:r>
            </a:p>
          </p:txBody>
        </p:sp>
        <p:sp>
          <p:nvSpPr>
            <p:cNvPr id="109" name="TextBox 72">
              <a:extLst>
                <a:ext uri="{FF2B5EF4-FFF2-40B4-BE49-F238E27FC236}">
                  <a16:creationId xmlns:a16="http://schemas.microsoft.com/office/drawing/2014/main" id="{F42A1622-C64C-4577-B840-758982ECC55A}"/>
                </a:ext>
              </a:extLst>
            </p:cNvPr>
            <p:cNvSpPr txBox="1"/>
            <p:nvPr/>
          </p:nvSpPr>
          <p:spPr>
            <a:xfrm>
              <a:off x="6173848" y="6128137"/>
              <a:ext cx="452347" cy="276999"/>
            </a:xfrm>
            <a:prstGeom prst="rect">
              <a:avLst/>
            </a:prstGeom>
            <a:noFill/>
          </p:spPr>
          <p:txBody>
            <a:bodyPr wrap="square" rtlCol="0">
              <a:spAutoFit/>
            </a:bodyPr>
            <a:lstStyle/>
            <a:p>
              <a:r>
                <a:rPr lang="en-GB" sz="1200" dirty="0">
                  <a:latin typeface="Arial" panose="020B0604020202020204" pitchFamily="34" charset="0"/>
                  <a:ea typeface="Open Sans" panose="020B0606030504020204" pitchFamily="34" charset="0"/>
                  <a:cs typeface="Arial" panose="020B0604020202020204" pitchFamily="34" charset="0"/>
                </a:rPr>
                <a:t>-15</a:t>
              </a:r>
            </a:p>
          </p:txBody>
        </p:sp>
        <p:sp>
          <p:nvSpPr>
            <p:cNvPr id="110" name="TextBox 73">
              <a:extLst>
                <a:ext uri="{FF2B5EF4-FFF2-40B4-BE49-F238E27FC236}">
                  <a16:creationId xmlns:a16="http://schemas.microsoft.com/office/drawing/2014/main" id="{505CC4C0-6EA0-4A3A-AE00-DB0D9D7632B8}"/>
                </a:ext>
              </a:extLst>
            </p:cNvPr>
            <p:cNvSpPr txBox="1"/>
            <p:nvPr/>
          </p:nvSpPr>
          <p:spPr>
            <a:xfrm>
              <a:off x="7929661" y="6128137"/>
              <a:ext cx="243632" cy="276999"/>
            </a:xfrm>
            <a:prstGeom prst="rect">
              <a:avLst/>
            </a:prstGeom>
            <a:noFill/>
          </p:spPr>
          <p:txBody>
            <a:bodyPr wrap="square" rtlCol="0">
              <a:spAutoFit/>
            </a:bodyPr>
            <a:lstStyle/>
            <a:p>
              <a:r>
                <a:rPr lang="en-GB" sz="1200" dirty="0">
                  <a:latin typeface="Arial" panose="020B0604020202020204" pitchFamily="34" charset="0"/>
                  <a:ea typeface="Open Sans" panose="020B0606030504020204" pitchFamily="34" charset="0"/>
                  <a:cs typeface="Arial" panose="020B0604020202020204" pitchFamily="34" charset="0"/>
                </a:rPr>
                <a:t>0</a:t>
              </a:r>
            </a:p>
          </p:txBody>
        </p:sp>
        <p:sp>
          <p:nvSpPr>
            <p:cNvPr id="111" name="TextBox 74">
              <a:extLst>
                <a:ext uri="{FF2B5EF4-FFF2-40B4-BE49-F238E27FC236}">
                  <a16:creationId xmlns:a16="http://schemas.microsoft.com/office/drawing/2014/main" id="{948445E3-E148-4C3B-BED1-90BA95235DE4}"/>
                </a:ext>
              </a:extLst>
            </p:cNvPr>
            <p:cNvSpPr txBox="1"/>
            <p:nvPr/>
          </p:nvSpPr>
          <p:spPr>
            <a:xfrm>
              <a:off x="8448586" y="6128137"/>
              <a:ext cx="243632" cy="276999"/>
            </a:xfrm>
            <a:prstGeom prst="rect">
              <a:avLst/>
            </a:prstGeom>
            <a:noFill/>
          </p:spPr>
          <p:txBody>
            <a:bodyPr wrap="square" rtlCol="0">
              <a:spAutoFit/>
            </a:bodyPr>
            <a:lstStyle/>
            <a:p>
              <a:r>
                <a:rPr lang="en-GB" sz="1200" dirty="0">
                  <a:latin typeface="Arial" panose="020B0604020202020204" pitchFamily="34" charset="0"/>
                  <a:ea typeface="Open Sans" panose="020B0606030504020204" pitchFamily="34" charset="0"/>
                  <a:cs typeface="Arial" panose="020B0604020202020204" pitchFamily="34" charset="0"/>
                </a:rPr>
                <a:t>5</a:t>
              </a:r>
            </a:p>
          </p:txBody>
        </p:sp>
        <p:sp>
          <p:nvSpPr>
            <p:cNvPr id="112" name="TextBox 75">
              <a:extLst>
                <a:ext uri="{FF2B5EF4-FFF2-40B4-BE49-F238E27FC236}">
                  <a16:creationId xmlns:a16="http://schemas.microsoft.com/office/drawing/2014/main" id="{CCAAB435-643E-4E5C-A1EC-F55227DCAE94}"/>
                </a:ext>
              </a:extLst>
            </p:cNvPr>
            <p:cNvSpPr txBox="1"/>
            <p:nvPr/>
          </p:nvSpPr>
          <p:spPr>
            <a:xfrm>
              <a:off x="7296383" y="6128137"/>
              <a:ext cx="368655" cy="276999"/>
            </a:xfrm>
            <a:prstGeom prst="rect">
              <a:avLst/>
            </a:prstGeom>
            <a:noFill/>
          </p:spPr>
          <p:txBody>
            <a:bodyPr wrap="square" rtlCol="0">
              <a:spAutoFit/>
            </a:bodyPr>
            <a:lstStyle/>
            <a:p>
              <a:r>
                <a:rPr lang="en-GB" sz="1200" dirty="0">
                  <a:latin typeface="Arial" panose="020B0604020202020204" pitchFamily="34" charset="0"/>
                  <a:ea typeface="Open Sans" panose="020B0606030504020204" pitchFamily="34" charset="0"/>
                  <a:cs typeface="Arial" panose="020B0604020202020204" pitchFamily="34" charset="0"/>
                </a:rPr>
                <a:t>-5</a:t>
              </a:r>
            </a:p>
          </p:txBody>
        </p:sp>
        <p:sp>
          <p:nvSpPr>
            <p:cNvPr id="113" name="Rectangle 112">
              <a:extLst>
                <a:ext uri="{FF2B5EF4-FFF2-40B4-BE49-F238E27FC236}">
                  <a16:creationId xmlns:a16="http://schemas.microsoft.com/office/drawing/2014/main" id="{1BB8E0EF-6CF2-4F9E-B62F-7DC19982F681}"/>
                </a:ext>
              </a:extLst>
            </p:cNvPr>
            <p:cNvSpPr/>
            <p:nvPr/>
          </p:nvSpPr>
          <p:spPr>
            <a:xfrm>
              <a:off x="5554015" y="6336122"/>
              <a:ext cx="2411387" cy="276999"/>
            </a:xfrm>
            <a:prstGeom prst="rect">
              <a:avLst/>
            </a:prstGeom>
          </p:spPr>
          <p:txBody>
            <a:bodyPr wrap="square">
              <a:spAutoFit/>
            </a:bodyPr>
            <a:lstStyle/>
            <a:p>
              <a:pPr algn="r"/>
              <a:r>
                <a:rPr lang="en-GB" sz="1200" b="1" dirty="0">
                  <a:latin typeface="+mn-lt"/>
                  <a:ea typeface="Open Sans" panose="020B0606030504020204" pitchFamily="34" charset="0"/>
                  <a:cs typeface="Arial" panose="020B0604020202020204" pitchFamily="34" charset="0"/>
                  <a:sym typeface="Wingdings" panose="05000000000000000000" pitchFamily="2" charset="2"/>
                </a:rPr>
                <a:t> </a:t>
              </a:r>
              <a:r>
                <a:rPr lang="en-GB" sz="1200" b="1" dirty="0" err="1">
                  <a:latin typeface="+mn-lt"/>
                  <a:ea typeface="Open Sans" panose="020B0606030504020204" pitchFamily="34" charset="0"/>
                  <a:cs typeface="Arial" panose="020B0604020202020204" pitchFamily="34" charset="0"/>
                </a:rPr>
                <a:t>En</a:t>
              </a:r>
              <a:r>
                <a:rPr lang="en-GB" sz="1200" b="1" dirty="0">
                  <a:latin typeface="+mn-lt"/>
                  <a:ea typeface="Open Sans" panose="020B0606030504020204" pitchFamily="34" charset="0"/>
                  <a:cs typeface="Arial" panose="020B0604020202020204" pitchFamily="34" charset="0"/>
                </a:rPr>
                <a:t> </a:t>
              </a:r>
              <a:r>
                <a:rPr lang="en-GB" sz="1200" b="1" dirty="0" err="1">
                  <a:latin typeface="+mn-lt"/>
                  <a:ea typeface="Open Sans" panose="020B0606030504020204" pitchFamily="34" charset="0"/>
                  <a:cs typeface="Arial" panose="020B0604020202020204" pitchFamily="34" charset="0"/>
                </a:rPr>
                <a:t>faveur</a:t>
              </a:r>
              <a:r>
                <a:rPr lang="en-GB" sz="1200" b="1" dirty="0">
                  <a:latin typeface="+mn-lt"/>
                  <a:ea typeface="Open Sans" panose="020B0606030504020204" pitchFamily="34" charset="0"/>
                  <a:cs typeface="Arial" panose="020B0604020202020204" pitchFamily="34" charset="0"/>
                </a:rPr>
                <a:t> de </a:t>
              </a:r>
              <a:r>
                <a:rPr lang="en-GB" sz="1200" b="1" dirty="0" err="1">
                  <a:latin typeface="+mn-lt"/>
                  <a:ea typeface="Open Sans" panose="020B0606030504020204" pitchFamily="34" charset="0"/>
                  <a:cs typeface="Arial" panose="020B0604020202020204" pitchFamily="34" charset="0"/>
                </a:rPr>
                <a:t>l’intervention</a:t>
              </a:r>
              <a:endParaRPr lang="en-GB" sz="1200" b="1" dirty="0">
                <a:latin typeface="+mn-lt"/>
                <a:ea typeface="Open Sans" panose="020B0606030504020204" pitchFamily="34" charset="0"/>
                <a:cs typeface="Arial" panose="020B0604020202020204" pitchFamily="34" charset="0"/>
              </a:endParaRPr>
            </a:p>
          </p:txBody>
        </p:sp>
        <p:sp>
          <p:nvSpPr>
            <p:cNvPr id="120" name="ZoneTexte 119"/>
            <p:cNvSpPr txBox="1"/>
            <p:nvPr/>
          </p:nvSpPr>
          <p:spPr>
            <a:xfrm>
              <a:off x="8369165" y="4084710"/>
              <a:ext cx="184666" cy="369332"/>
            </a:xfrm>
            <a:prstGeom prst="rect">
              <a:avLst/>
            </a:prstGeom>
            <a:noFill/>
          </p:spPr>
          <p:txBody>
            <a:bodyPr wrap="none" rtlCol="0">
              <a:spAutoFit/>
            </a:bodyPr>
            <a:lstStyle/>
            <a:p>
              <a:endParaRPr lang="fr-FR" dirty="0"/>
            </a:p>
          </p:txBody>
        </p:sp>
        <p:cxnSp>
          <p:nvCxnSpPr>
            <p:cNvPr id="121" name="Straight Connector 7">
              <a:extLst>
                <a:ext uri="{FF2B5EF4-FFF2-40B4-BE49-F238E27FC236}">
                  <a16:creationId xmlns:a16="http://schemas.microsoft.com/office/drawing/2014/main" id="{10081D5D-9D6B-4A71-9517-1037675CBBF4}"/>
                </a:ext>
              </a:extLst>
            </p:cNvPr>
            <p:cNvCxnSpPr>
              <a:cxnSpLocks/>
            </p:cNvCxnSpPr>
            <p:nvPr/>
          </p:nvCxnSpPr>
          <p:spPr>
            <a:xfrm>
              <a:off x="6962580" y="4759980"/>
              <a:ext cx="645061" cy="0"/>
            </a:xfrm>
            <a:prstGeom prst="line">
              <a:avLst/>
            </a:prstGeom>
            <a:ln w="28575"/>
            <a:effectLst/>
          </p:spPr>
          <p:style>
            <a:lnRef idx="3">
              <a:schemeClr val="accent2"/>
            </a:lnRef>
            <a:fillRef idx="0">
              <a:schemeClr val="accent2"/>
            </a:fillRef>
            <a:effectRef idx="2">
              <a:schemeClr val="accent2"/>
            </a:effectRef>
            <a:fontRef idx="minor">
              <a:schemeClr val="tx1"/>
            </a:fontRef>
          </p:style>
        </p:cxnSp>
        <p:sp>
          <p:nvSpPr>
            <p:cNvPr id="122" name="Flowchart: Decision 16">
              <a:extLst>
                <a:ext uri="{FF2B5EF4-FFF2-40B4-BE49-F238E27FC236}">
                  <a16:creationId xmlns:a16="http://schemas.microsoft.com/office/drawing/2014/main" id="{5C0337B0-AD52-43FE-B7BA-3697E401E65F}"/>
                </a:ext>
              </a:extLst>
            </p:cNvPr>
            <p:cNvSpPr/>
            <p:nvPr/>
          </p:nvSpPr>
          <p:spPr>
            <a:xfrm>
              <a:off x="7194250" y="4670459"/>
              <a:ext cx="210638" cy="179042"/>
            </a:xfrm>
            <a:prstGeom prst="flowChartDecision">
              <a:avLst/>
            </a:prstGeom>
            <a:ln>
              <a:noFill/>
            </a:ln>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cxnSp>
          <p:nvCxnSpPr>
            <p:cNvPr id="123" name="Straight Connector 14">
              <a:extLst>
                <a:ext uri="{FF2B5EF4-FFF2-40B4-BE49-F238E27FC236}">
                  <a16:creationId xmlns:a16="http://schemas.microsoft.com/office/drawing/2014/main" id="{32DA8B4F-81E6-470A-8768-D45063D4BBC4}"/>
                </a:ext>
              </a:extLst>
            </p:cNvPr>
            <p:cNvCxnSpPr>
              <a:cxnSpLocks/>
            </p:cNvCxnSpPr>
            <p:nvPr/>
          </p:nvCxnSpPr>
          <p:spPr>
            <a:xfrm>
              <a:off x="6802305" y="5186445"/>
              <a:ext cx="1296000" cy="0"/>
            </a:xfrm>
            <a:prstGeom prst="line">
              <a:avLst/>
            </a:prstGeom>
            <a:ln w="28575"/>
            <a:effectLst/>
          </p:spPr>
          <p:style>
            <a:lnRef idx="3">
              <a:schemeClr val="accent2"/>
            </a:lnRef>
            <a:fillRef idx="0">
              <a:schemeClr val="accent2"/>
            </a:fillRef>
            <a:effectRef idx="2">
              <a:schemeClr val="accent2"/>
            </a:effectRef>
            <a:fontRef idx="minor">
              <a:schemeClr val="tx1"/>
            </a:fontRef>
          </p:style>
        </p:cxnSp>
        <p:cxnSp>
          <p:nvCxnSpPr>
            <p:cNvPr id="124" name="Straight Connector 15">
              <a:extLst>
                <a:ext uri="{FF2B5EF4-FFF2-40B4-BE49-F238E27FC236}">
                  <a16:creationId xmlns:a16="http://schemas.microsoft.com/office/drawing/2014/main" id="{2397188F-51C1-4C84-B593-8D77CE815FB6}"/>
                </a:ext>
              </a:extLst>
            </p:cNvPr>
            <p:cNvCxnSpPr>
              <a:cxnSpLocks/>
            </p:cNvCxnSpPr>
            <p:nvPr/>
          </p:nvCxnSpPr>
          <p:spPr>
            <a:xfrm>
              <a:off x="6757437" y="5391668"/>
              <a:ext cx="719999" cy="0"/>
            </a:xfrm>
            <a:prstGeom prst="line">
              <a:avLst/>
            </a:prstGeom>
            <a:ln w="28575"/>
            <a:effectLst/>
          </p:spPr>
          <p:style>
            <a:lnRef idx="3">
              <a:schemeClr val="accent2"/>
            </a:lnRef>
            <a:fillRef idx="0">
              <a:schemeClr val="accent2"/>
            </a:fillRef>
            <a:effectRef idx="2">
              <a:schemeClr val="accent2"/>
            </a:effectRef>
            <a:fontRef idx="minor">
              <a:schemeClr val="tx1"/>
            </a:fontRef>
          </p:style>
        </p:cxnSp>
        <p:sp>
          <p:nvSpPr>
            <p:cNvPr id="125" name="Flowchart: Decision 23">
              <a:extLst>
                <a:ext uri="{FF2B5EF4-FFF2-40B4-BE49-F238E27FC236}">
                  <a16:creationId xmlns:a16="http://schemas.microsoft.com/office/drawing/2014/main" id="{2F2B8E57-A4AA-473E-A611-6599EE326DCF}"/>
                </a:ext>
              </a:extLst>
            </p:cNvPr>
            <p:cNvSpPr/>
            <p:nvPr/>
          </p:nvSpPr>
          <p:spPr>
            <a:xfrm>
              <a:off x="7409592" y="5094618"/>
              <a:ext cx="210638" cy="179042"/>
            </a:xfrm>
            <a:prstGeom prst="flowChartDecision">
              <a:avLst/>
            </a:prstGeom>
            <a:ln>
              <a:noFill/>
            </a:ln>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a:latin typeface="Arial" panose="020B0604020202020204" pitchFamily="34" charset="0"/>
                <a:ea typeface="Open Sans" panose="020B0606030504020204" pitchFamily="34" charset="0"/>
                <a:cs typeface="Arial" panose="020B0604020202020204" pitchFamily="34" charset="0"/>
              </a:endParaRPr>
            </a:p>
          </p:txBody>
        </p:sp>
        <p:sp>
          <p:nvSpPr>
            <p:cNvPr id="126" name="Flowchart: Decision 24">
              <a:extLst>
                <a:ext uri="{FF2B5EF4-FFF2-40B4-BE49-F238E27FC236}">
                  <a16:creationId xmlns:a16="http://schemas.microsoft.com/office/drawing/2014/main" id="{03D10811-3412-406F-9518-F8F46DFF50BF}"/>
                </a:ext>
              </a:extLst>
            </p:cNvPr>
            <p:cNvSpPr/>
            <p:nvPr/>
          </p:nvSpPr>
          <p:spPr>
            <a:xfrm>
              <a:off x="6987856" y="5296734"/>
              <a:ext cx="210638" cy="179042"/>
            </a:xfrm>
            <a:prstGeom prst="flowChartDecision">
              <a:avLst/>
            </a:prstGeom>
            <a:ln>
              <a:noFill/>
            </a:ln>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b="1">
                <a:latin typeface="Arial" panose="020B0604020202020204" pitchFamily="34" charset="0"/>
                <a:ea typeface="Open Sans" panose="020B0606030504020204" pitchFamily="34" charset="0"/>
                <a:cs typeface="Arial" panose="020B0604020202020204" pitchFamily="34" charset="0"/>
              </a:endParaRPr>
            </a:p>
          </p:txBody>
        </p:sp>
        <p:cxnSp>
          <p:nvCxnSpPr>
            <p:cNvPr id="129" name="Straight Connector 15">
              <a:extLst>
                <a:ext uri="{FF2B5EF4-FFF2-40B4-BE49-F238E27FC236}">
                  <a16:creationId xmlns:a16="http://schemas.microsoft.com/office/drawing/2014/main" id="{2397188F-51C1-4C84-B593-8D77CE815FB6}"/>
                </a:ext>
              </a:extLst>
            </p:cNvPr>
            <p:cNvCxnSpPr>
              <a:cxnSpLocks/>
            </p:cNvCxnSpPr>
            <p:nvPr/>
          </p:nvCxnSpPr>
          <p:spPr>
            <a:xfrm>
              <a:off x="6407498" y="5819045"/>
              <a:ext cx="1583990" cy="0"/>
            </a:xfrm>
            <a:prstGeom prst="line">
              <a:avLst/>
            </a:prstGeom>
            <a:ln w="28575"/>
            <a:effectLst/>
          </p:spPr>
          <p:style>
            <a:lnRef idx="3">
              <a:schemeClr val="accent2"/>
            </a:lnRef>
            <a:fillRef idx="0">
              <a:schemeClr val="accent2"/>
            </a:fillRef>
            <a:effectRef idx="2">
              <a:schemeClr val="accent2"/>
            </a:effectRef>
            <a:fontRef idx="minor">
              <a:schemeClr val="tx1"/>
            </a:fontRef>
          </p:style>
        </p:cxnSp>
        <p:sp>
          <p:nvSpPr>
            <p:cNvPr id="130" name="Flowchart: Decision 24">
              <a:extLst>
                <a:ext uri="{FF2B5EF4-FFF2-40B4-BE49-F238E27FC236}">
                  <a16:creationId xmlns:a16="http://schemas.microsoft.com/office/drawing/2014/main" id="{03D10811-3412-406F-9518-F8F46DFF50BF}"/>
                </a:ext>
              </a:extLst>
            </p:cNvPr>
            <p:cNvSpPr/>
            <p:nvPr/>
          </p:nvSpPr>
          <p:spPr>
            <a:xfrm>
              <a:off x="7017042" y="5724111"/>
              <a:ext cx="210638" cy="179042"/>
            </a:xfrm>
            <a:prstGeom prst="flowChartDecision">
              <a:avLst/>
            </a:prstGeom>
            <a:ln>
              <a:noFill/>
            </a:ln>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b="1">
                <a:latin typeface="Arial" panose="020B0604020202020204" pitchFamily="34" charset="0"/>
                <a:ea typeface="Open Sans" panose="020B0606030504020204" pitchFamily="34" charset="0"/>
                <a:cs typeface="Arial" panose="020B0604020202020204" pitchFamily="34" charset="0"/>
              </a:endParaRPr>
            </a:p>
          </p:txBody>
        </p:sp>
        <p:cxnSp>
          <p:nvCxnSpPr>
            <p:cNvPr id="131" name="Straight Connector 15">
              <a:extLst>
                <a:ext uri="{FF2B5EF4-FFF2-40B4-BE49-F238E27FC236}">
                  <a16:creationId xmlns:a16="http://schemas.microsoft.com/office/drawing/2014/main" id="{2397188F-51C1-4C84-B593-8D77CE815FB6}"/>
                </a:ext>
              </a:extLst>
            </p:cNvPr>
            <p:cNvCxnSpPr>
              <a:cxnSpLocks/>
            </p:cNvCxnSpPr>
            <p:nvPr/>
          </p:nvCxnSpPr>
          <p:spPr>
            <a:xfrm>
              <a:off x="6957976" y="5999876"/>
              <a:ext cx="647987" cy="0"/>
            </a:xfrm>
            <a:prstGeom prst="line">
              <a:avLst/>
            </a:prstGeom>
            <a:ln w="28575"/>
            <a:effectLst/>
          </p:spPr>
          <p:style>
            <a:lnRef idx="3">
              <a:schemeClr val="accent2"/>
            </a:lnRef>
            <a:fillRef idx="0">
              <a:schemeClr val="accent2"/>
            </a:fillRef>
            <a:effectRef idx="2">
              <a:schemeClr val="accent2"/>
            </a:effectRef>
            <a:fontRef idx="minor">
              <a:schemeClr val="tx1"/>
            </a:fontRef>
          </p:style>
        </p:cxnSp>
        <p:sp>
          <p:nvSpPr>
            <p:cNvPr id="132" name="Flowchart: Decision 24">
              <a:extLst>
                <a:ext uri="{FF2B5EF4-FFF2-40B4-BE49-F238E27FC236}">
                  <a16:creationId xmlns:a16="http://schemas.microsoft.com/office/drawing/2014/main" id="{03D10811-3412-406F-9518-F8F46DFF50BF}"/>
                </a:ext>
              </a:extLst>
            </p:cNvPr>
            <p:cNvSpPr/>
            <p:nvPr/>
          </p:nvSpPr>
          <p:spPr>
            <a:xfrm>
              <a:off x="7169442" y="5904942"/>
              <a:ext cx="210638" cy="179042"/>
            </a:xfrm>
            <a:prstGeom prst="flowChartDecision">
              <a:avLst/>
            </a:prstGeom>
            <a:ln>
              <a:noFill/>
            </a:ln>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GB" b="1">
                <a:latin typeface="Arial" panose="020B0604020202020204" pitchFamily="34" charset="0"/>
                <a:ea typeface="Open Sans" panose="020B0606030504020204" pitchFamily="34" charset="0"/>
                <a:cs typeface="Arial" panose="020B0604020202020204" pitchFamily="34" charset="0"/>
              </a:endParaRPr>
            </a:p>
          </p:txBody>
        </p:sp>
      </p:grpSp>
      <p:sp>
        <p:nvSpPr>
          <p:cNvPr id="134"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Gupta-Wright A, CROI 2018, Abs. 38LB</a:t>
            </a:r>
          </a:p>
        </p:txBody>
      </p:sp>
      <p:sp>
        <p:nvSpPr>
          <p:cNvPr id="46" name="Titre 2">
            <a:extLst>
              <a:ext uri="{FF2B5EF4-FFF2-40B4-BE49-F238E27FC236}">
                <a16:creationId xmlns:a16="http://schemas.microsoft.com/office/drawing/2014/main" id="{896725D2-8FFC-41CA-BA7C-86631A212740}"/>
              </a:ext>
            </a:extLst>
          </p:cNvPr>
          <p:cNvSpPr txBox="1">
            <a:spLocks/>
          </p:cNvSpPr>
          <p:nvPr/>
        </p:nvSpPr>
        <p:spPr>
          <a:xfrm>
            <a:off x="1547813" y="115888"/>
            <a:ext cx="7523162" cy="936625"/>
          </a:xfrm>
          <a:prstGeom prst="rect">
            <a:avLst/>
          </a:prstGeom>
        </p:spPr>
        <p:txBody>
          <a:bodyPr anchor="ct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r>
              <a:rPr lang="fr-FR" kern="0" dirty="0"/>
              <a:t>Essai STAMP : tests urinaires </a:t>
            </a:r>
            <a:br>
              <a:rPr lang="fr-FR" kern="0" dirty="0"/>
            </a:br>
            <a:r>
              <a:rPr lang="fr-FR" kern="0" dirty="0"/>
              <a:t>pour le dépistage de la tuberculose ? (3) </a:t>
            </a:r>
          </a:p>
        </p:txBody>
      </p:sp>
      <p:sp>
        <p:nvSpPr>
          <p:cNvPr id="2" name="Rectangle 1"/>
          <p:cNvSpPr/>
          <p:nvPr/>
        </p:nvSpPr>
        <p:spPr>
          <a:xfrm>
            <a:off x="186843" y="6129628"/>
            <a:ext cx="5074274" cy="461665"/>
          </a:xfrm>
          <a:prstGeom prst="rect">
            <a:avLst/>
          </a:prstGeom>
        </p:spPr>
        <p:txBody>
          <a:bodyPr wrap="none">
            <a:spAutoFit/>
          </a:bodyPr>
          <a:lstStyle/>
          <a:p>
            <a:r>
              <a:rPr lang="en-GB" sz="1200" dirty="0">
                <a:latin typeface="Arial" panose="020B0604020202020204" pitchFamily="34" charset="0"/>
                <a:cs typeface="Arial" panose="020B0604020202020204" pitchFamily="34" charset="0"/>
              </a:rPr>
              <a:t>SOC : standard of care (</a:t>
            </a:r>
            <a:r>
              <a:rPr lang="fr-FR" sz="1200" dirty="0"/>
              <a:t>Crachat </a:t>
            </a:r>
            <a:r>
              <a:rPr lang="fr-FR" sz="1200" dirty="0" err="1"/>
              <a:t>Xpert</a:t>
            </a:r>
            <a:r>
              <a:rPr lang="fr-FR" sz="1200" dirty="0"/>
              <a:t> MTB/RIF</a:t>
            </a:r>
            <a:r>
              <a:rPr lang="en-GB" sz="1200" dirty="0">
                <a:latin typeface="Arial" panose="020B0604020202020204" pitchFamily="34" charset="0"/>
                <a:cs typeface="Arial" panose="020B0604020202020204" pitchFamily="34" charset="0"/>
              </a:rPr>
              <a:t>)</a:t>
            </a:r>
          </a:p>
          <a:p>
            <a:r>
              <a:rPr lang="en-GB" sz="1200" dirty="0">
                <a:latin typeface="Arial" panose="020B0604020202020204" pitchFamily="34" charset="0"/>
                <a:cs typeface="Arial" panose="020B0604020202020204" pitchFamily="34" charset="0"/>
              </a:rPr>
              <a:t>Intervention : </a:t>
            </a:r>
            <a:r>
              <a:rPr lang="en-US" sz="1200" dirty="0" err="1">
                <a:latin typeface="Arial" panose="020B0604020202020204" pitchFamily="34" charset="0"/>
                <a:cs typeface="Arial" panose="020B0604020202020204" pitchFamily="34" charset="0"/>
              </a:rPr>
              <a:t>Crachat</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Xpert</a:t>
            </a:r>
            <a:r>
              <a:rPr lang="en-US" sz="1200" dirty="0">
                <a:latin typeface="Arial" panose="020B0604020202020204" pitchFamily="34" charset="0"/>
                <a:cs typeface="Arial" panose="020B0604020202020204" pitchFamily="34" charset="0"/>
              </a:rPr>
              <a:t> MTB/RIF + Urine TB-LAM + </a:t>
            </a:r>
            <a:r>
              <a:rPr lang="en-US" sz="1200" dirty="0" err="1">
                <a:latin typeface="Arial" panose="020B0604020202020204" pitchFamily="34" charset="0"/>
                <a:cs typeface="Arial" panose="020B0604020202020204" pitchFamily="34" charset="0"/>
              </a:rPr>
              <a:t>Xpert</a:t>
            </a:r>
            <a:r>
              <a:rPr lang="en-US" sz="1200" dirty="0">
                <a:latin typeface="Arial" panose="020B0604020202020204" pitchFamily="34" charset="0"/>
                <a:cs typeface="Arial" panose="020B0604020202020204" pitchFamily="34" charset="0"/>
              </a:rPr>
              <a:t> MTB/RIF</a:t>
            </a:r>
          </a:p>
        </p:txBody>
      </p:sp>
      <p:sp>
        <p:nvSpPr>
          <p:cNvPr id="47" name="ZoneTexte 46">
            <a:extLst>
              <a:ext uri="{FF2B5EF4-FFF2-40B4-BE49-F238E27FC236}">
                <a16:creationId xmlns:a16="http://schemas.microsoft.com/office/drawing/2014/main" id="{8CD21052-28EE-47F0-A5AF-3E905252399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139</a:t>
            </a:r>
          </a:p>
        </p:txBody>
      </p:sp>
    </p:spTree>
    <p:extLst>
      <p:ext uri="{BB962C8B-B14F-4D97-AF65-F5344CB8AC3E}">
        <p14:creationId xmlns:p14="http://schemas.microsoft.com/office/powerpoint/2010/main" val="3288148539"/>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fr-FR" sz="2400" dirty="0"/>
              <a:t>Essai STATIS : traitement </a:t>
            </a:r>
            <a:r>
              <a:rPr lang="fr-FR" sz="2400" dirty="0" err="1"/>
              <a:t>anti-tuberculeux</a:t>
            </a:r>
            <a:r>
              <a:rPr lang="fr-FR" sz="2400" dirty="0"/>
              <a:t> systématique vs guidé sur tests chez les patients VIH avec CD4 &lt; 100/mm</a:t>
            </a:r>
            <a:r>
              <a:rPr lang="fr-FR" sz="2400" baseline="30000" dirty="0"/>
              <a:t>3</a:t>
            </a:r>
            <a:r>
              <a:rPr lang="fr-FR" sz="2400" dirty="0"/>
              <a:t> (1)</a:t>
            </a:r>
          </a:p>
        </p:txBody>
      </p:sp>
      <p:sp>
        <p:nvSpPr>
          <p:cNvPr id="6" name="Espace réservé du contenu 5"/>
          <p:cNvSpPr>
            <a:spLocks noGrp="1"/>
          </p:cNvSpPr>
          <p:nvPr>
            <p:ph idx="1"/>
          </p:nvPr>
        </p:nvSpPr>
        <p:spPr/>
        <p:txBody>
          <a:bodyPr/>
          <a:lstStyle/>
          <a:p>
            <a:r>
              <a:rPr lang="fr-FR" sz="1800" dirty="0"/>
              <a:t>Question : quelle est la meilleure option pour réduire la mortalité chez les patients VIH avec CD4 &lt; 100/mm</a:t>
            </a:r>
            <a:r>
              <a:rPr lang="fr-FR" sz="1800" baseline="30000" dirty="0"/>
              <a:t>3</a:t>
            </a:r>
            <a:r>
              <a:rPr lang="fr-FR" sz="1800" dirty="0"/>
              <a:t> démarrant le traitement ARV : screening renforcé par nouveaux tests BK vs traitement anti-BK systématique ?</a:t>
            </a:r>
            <a:br>
              <a:rPr lang="fr-FR" sz="1800" dirty="0"/>
            </a:br>
            <a:endParaRPr lang="fr-FR" sz="1800" dirty="0"/>
          </a:p>
          <a:p>
            <a:r>
              <a:rPr lang="fr-FR" sz="1800" dirty="0"/>
              <a:t>Etude randomisée, 4 pays, 6 centres, 1 050 patients :</a:t>
            </a:r>
          </a:p>
          <a:p>
            <a:pPr lvl="1"/>
            <a:r>
              <a:rPr lang="fr-FR" sz="1600" dirty="0"/>
              <a:t>Dépistage renforcé de tuberculose active avant l’initiation du traitement ARV (crachat </a:t>
            </a:r>
            <a:r>
              <a:rPr lang="fr-FR" sz="1600" dirty="0" err="1"/>
              <a:t>Xpert</a:t>
            </a:r>
            <a:r>
              <a:rPr lang="fr-FR" sz="1600" dirty="0"/>
              <a:t> MTB/RIF + urine LAM + Radio Thorax) puis chaque fois que apparition de symptômes compatibles avec tuberculose, et traitement uniquement des tuberculoses confirmées</a:t>
            </a:r>
          </a:p>
          <a:p>
            <a:pPr lvl="1"/>
            <a:r>
              <a:rPr lang="fr-FR" sz="1600" dirty="0"/>
              <a:t>Traitement anti-BK systématique (HRZE 2 mois + HR 4 mois)</a:t>
            </a:r>
            <a:br>
              <a:rPr lang="fr-FR" sz="1600" dirty="0"/>
            </a:br>
            <a:endParaRPr lang="fr-FR" sz="1600" dirty="0"/>
          </a:p>
          <a:p>
            <a:r>
              <a:rPr lang="fr-FR" sz="1800" dirty="0"/>
              <a:t>Critères d’inclusion</a:t>
            </a:r>
          </a:p>
          <a:p>
            <a:pPr lvl="1"/>
            <a:r>
              <a:rPr lang="fr-FR" sz="1600" dirty="0"/>
              <a:t>Patient VIH adulte, naïf d’ARV</a:t>
            </a:r>
          </a:p>
          <a:p>
            <a:pPr lvl="1"/>
            <a:r>
              <a:rPr lang="fr-FR" sz="1600" dirty="0"/>
              <a:t>CD4 &lt; 100/mm</a:t>
            </a:r>
            <a:r>
              <a:rPr lang="fr-FR" sz="1600" baseline="30000" dirty="0"/>
              <a:t>3</a:t>
            </a:r>
          </a:p>
          <a:p>
            <a:pPr lvl="1"/>
            <a:r>
              <a:rPr lang="fr-FR" sz="1600" dirty="0"/>
              <a:t>Absence de traitement pour tuberculose au cours des 5 dernières années, </a:t>
            </a:r>
            <a:br>
              <a:rPr lang="fr-FR" sz="1600" dirty="0"/>
            </a:br>
            <a:r>
              <a:rPr lang="fr-FR" sz="1600" dirty="0"/>
              <a:t>absence de traitement préventif </a:t>
            </a:r>
            <a:r>
              <a:rPr lang="fr-FR" sz="1600" dirty="0" err="1"/>
              <a:t>anti-BK</a:t>
            </a:r>
            <a:br>
              <a:rPr lang="fr-FR" sz="1600" dirty="0"/>
            </a:br>
            <a:endParaRPr lang="fr-FR" sz="1600" dirty="0"/>
          </a:p>
          <a:p>
            <a:r>
              <a:rPr lang="fr-FR" sz="1800" dirty="0"/>
              <a:t>Traitement ARV = TDF/XTC ou ZDV/3TC + EFV</a:t>
            </a:r>
          </a:p>
          <a:p>
            <a:pPr lvl="1"/>
            <a:r>
              <a:rPr lang="fr-FR" sz="1600" dirty="0"/>
              <a:t>Introduction à J0 dans bras 1 si absence de tuberculose ou à J15 dans bras 2 </a:t>
            </a:r>
            <a:br>
              <a:rPr lang="fr-FR" sz="1600" dirty="0"/>
            </a:br>
            <a:r>
              <a:rPr lang="fr-FR" sz="1600" dirty="0"/>
              <a:t>ou dans bras 1 si tests tuberculose +</a:t>
            </a:r>
          </a:p>
          <a:p>
            <a:pPr lvl="1"/>
            <a:endParaRPr lang="fr-FR" sz="1800" dirty="0"/>
          </a:p>
        </p:txBody>
      </p:sp>
      <p:sp>
        <p:nvSpPr>
          <p:cNvPr id="7"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Blanc FX, CROI 2018, Abs. 29LB</a:t>
            </a:r>
          </a:p>
        </p:txBody>
      </p:sp>
      <p:sp>
        <p:nvSpPr>
          <p:cNvPr id="8" name="ZoneTexte 7">
            <a:extLst>
              <a:ext uri="{FF2B5EF4-FFF2-40B4-BE49-F238E27FC236}">
                <a16:creationId xmlns:a16="http://schemas.microsoft.com/office/drawing/2014/main" id="{D8FA1855-77DE-4345-8081-BACDA570749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140</a:t>
            </a:r>
          </a:p>
        </p:txBody>
      </p:sp>
    </p:spTree>
    <p:extLst>
      <p:ext uri="{BB962C8B-B14F-4D97-AF65-F5344CB8AC3E}">
        <p14:creationId xmlns:p14="http://schemas.microsoft.com/office/powerpoint/2010/main" val="293169371"/>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contenu 3"/>
          <p:cNvSpPr>
            <a:spLocks noGrp="1"/>
          </p:cNvSpPr>
          <p:nvPr>
            <p:ph idx="1"/>
          </p:nvPr>
        </p:nvSpPr>
        <p:spPr/>
        <p:txBody>
          <a:bodyPr/>
          <a:lstStyle/>
          <a:p>
            <a:r>
              <a:rPr lang="fr-FR" dirty="0"/>
              <a:t>Critères de jugement</a:t>
            </a:r>
            <a:br>
              <a:rPr lang="fr-FR" sz="2000" dirty="0"/>
            </a:br>
            <a:endParaRPr lang="fr-FR" sz="2000" dirty="0"/>
          </a:p>
          <a:p>
            <a:pPr lvl="1"/>
            <a:r>
              <a:rPr lang="fr-FR" sz="2000" dirty="0"/>
              <a:t>Principal : décès toute cause ou infection bactérienne invasive </a:t>
            </a:r>
            <a:br>
              <a:rPr lang="fr-FR" sz="2000" dirty="0"/>
            </a:br>
            <a:r>
              <a:rPr lang="fr-FR" sz="2000" dirty="0"/>
              <a:t>à S24</a:t>
            </a:r>
            <a:br>
              <a:rPr lang="fr-FR" sz="2000" dirty="0"/>
            </a:br>
            <a:endParaRPr lang="fr-FR" sz="2000" dirty="0"/>
          </a:p>
          <a:p>
            <a:pPr lvl="1"/>
            <a:r>
              <a:rPr lang="fr-FR" sz="2000" dirty="0"/>
              <a:t>Secondaires</a:t>
            </a:r>
          </a:p>
          <a:p>
            <a:pPr lvl="2"/>
            <a:r>
              <a:rPr lang="fr-FR" dirty="0"/>
              <a:t>Décès</a:t>
            </a:r>
          </a:p>
          <a:p>
            <a:pPr lvl="2"/>
            <a:r>
              <a:rPr lang="fr-FR" dirty="0"/>
              <a:t>Infection bactérienne invasive</a:t>
            </a:r>
          </a:p>
          <a:p>
            <a:pPr lvl="2"/>
            <a:r>
              <a:rPr lang="fr-FR" dirty="0"/>
              <a:t>Tuberculose</a:t>
            </a:r>
          </a:p>
          <a:p>
            <a:pPr lvl="2"/>
            <a:r>
              <a:rPr lang="fr-FR" dirty="0"/>
              <a:t>Evénements cliniques grade 3-4</a:t>
            </a:r>
          </a:p>
          <a:p>
            <a:pPr lvl="2"/>
            <a:r>
              <a:rPr lang="fr-FR" dirty="0"/>
              <a:t>Evénements indésirables grade 3-4</a:t>
            </a:r>
          </a:p>
          <a:p>
            <a:pPr lvl="2"/>
            <a:r>
              <a:rPr lang="fr-FR" dirty="0"/>
              <a:t>IRIS</a:t>
            </a:r>
          </a:p>
          <a:p>
            <a:pPr lvl="2"/>
            <a:endParaRPr lang="fr-FR" dirty="0"/>
          </a:p>
        </p:txBody>
      </p:sp>
      <p:sp>
        <p:nvSpPr>
          <p:cNvPr id="6"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Blanc FX, CROI 2018, Abs. 29LB</a:t>
            </a:r>
          </a:p>
        </p:txBody>
      </p:sp>
      <p:sp>
        <p:nvSpPr>
          <p:cNvPr id="7" name="Titre 4">
            <a:extLst>
              <a:ext uri="{FF2B5EF4-FFF2-40B4-BE49-F238E27FC236}">
                <a16:creationId xmlns:a16="http://schemas.microsoft.com/office/drawing/2014/main" id="{E1474042-FDD9-40E8-A54F-0222711BC7E3}"/>
              </a:ext>
            </a:extLst>
          </p:cNvPr>
          <p:cNvSpPr>
            <a:spLocks noGrp="1"/>
          </p:cNvSpPr>
          <p:nvPr>
            <p:ph type="title"/>
          </p:nvPr>
        </p:nvSpPr>
        <p:spPr>
          <a:xfrm>
            <a:off x="1547813" y="115888"/>
            <a:ext cx="7523162" cy="936625"/>
          </a:xfrm>
        </p:spPr>
        <p:txBody>
          <a:bodyPr/>
          <a:lstStyle/>
          <a:p>
            <a:r>
              <a:rPr lang="fr-FR" sz="2400" dirty="0"/>
              <a:t>Essai STATIS : traitement </a:t>
            </a:r>
            <a:r>
              <a:rPr lang="fr-FR" sz="2400" dirty="0" err="1"/>
              <a:t>anti-tuberculeux</a:t>
            </a:r>
            <a:r>
              <a:rPr lang="fr-FR" sz="2400" dirty="0"/>
              <a:t> systématique vs guidé sur tests chez les patients VIH avec CD4 &lt; 100/mm</a:t>
            </a:r>
            <a:r>
              <a:rPr lang="fr-FR" sz="2400" baseline="30000" dirty="0"/>
              <a:t>3</a:t>
            </a:r>
            <a:r>
              <a:rPr lang="fr-FR" sz="2400" dirty="0"/>
              <a:t> (2)</a:t>
            </a:r>
          </a:p>
        </p:txBody>
      </p:sp>
      <p:sp>
        <p:nvSpPr>
          <p:cNvPr id="5" name="ZoneTexte 4">
            <a:extLst>
              <a:ext uri="{FF2B5EF4-FFF2-40B4-BE49-F238E27FC236}">
                <a16:creationId xmlns:a16="http://schemas.microsoft.com/office/drawing/2014/main" id="{8E7D7378-A16A-417A-95D7-799046B5C86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141</a:t>
            </a:r>
          </a:p>
        </p:txBody>
      </p:sp>
    </p:spTree>
    <p:extLst>
      <p:ext uri="{BB962C8B-B14F-4D97-AF65-F5344CB8AC3E}">
        <p14:creationId xmlns:p14="http://schemas.microsoft.com/office/powerpoint/2010/main" val="822599827"/>
      </p:ext>
    </p:extLst>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Espace réservé du contenu 4"/>
          <p:cNvGraphicFramePr>
            <a:graphicFrameLocks noGrp="1"/>
          </p:cNvGraphicFramePr>
          <p:nvPr>
            <p:ph idx="1"/>
            <p:extLst>
              <p:ext uri="{D42A27DB-BD31-4B8C-83A1-F6EECF244321}">
                <p14:modId xmlns:p14="http://schemas.microsoft.com/office/powerpoint/2010/main" val="911738852"/>
              </p:ext>
            </p:extLst>
          </p:nvPr>
        </p:nvGraphicFramePr>
        <p:xfrm>
          <a:off x="352612" y="1819551"/>
          <a:ext cx="8652623" cy="4519105"/>
        </p:xfrm>
        <a:graphic>
          <a:graphicData uri="http://schemas.openxmlformats.org/drawingml/2006/table">
            <a:tbl>
              <a:tblPr firstRow="1" bandRow="1">
                <a:tableStyleId>{5C22544A-7EE6-4342-B048-85BDC9FD1C3A}</a:tableStyleId>
              </a:tblPr>
              <a:tblGrid>
                <a:gridCol w="4256577">
                  <a:extLst>
                    <a:ext uri="{9D8B030D-6E8A-4147-A177-3AD203B41FA5}">
                      <a16:colId xmlns:a16="http://schemas.microsoft.com/office/drawing/2014/main" val="20000"/>
                    </a:ext>
                  </a:extLst>
                </a:gridCol>
                <a:gridCol w="2300154">
                  <a:extLst>
                    <a:ext uri="{9D8B030D-6E8A-4147-A177-3AD203B41FA5}">
                      <a16:colId xmlns:a16="http://schemas.microsoft.com/office/drawing/2014/main" val="20001"/>
                    </a:ext>
                  </a:extLst>
                </a:gridCol>
                <a:gridCol w="2095892">
                  <a:extLst>
                    <a:ext uri="{9D8B030D-6E8A-4147-A177-3AD203B41FA5}">
                      <a16:colId xmlns:a16="http://schemas.microsoft.com/office/drawing/2014/main" val="20002"/>
                    </a:ext>
                  </a:extLst>
                </a:gridCol>
              </a:tblGrid>
              <a:tr h="982781">
                <a:tc>
                  <a:txBody>
                    <a:bodyPr/>
                    <a:lstStyle/>
                    <a:p>
                      <a:endParaRPr lang="fr-FR" sz="1600" dirty="0">
                        <a:solidFill>
                          <a:srgbClr val="000066"/>
                        </a:solidFill>
                      </a:endParaRPr>
                    </a:p>
                  </a:txBody>
                  <a:tcPr/>
                </a:tc>
                <a:tc>
                  <a:txBody>
                    <a:bodyPr/>
                    <a:lstStyle/>
                    <a:p>
                      <a:pPr algn="ctr"/>
                      <a:r>
                        <a:rPr lang="fr-FR" sz="1600" dirty="0">
                          <a:solidFill>
                            <a:srgbClr val="000066"/>
                          </a:solidFill>
                        </a:rPr>
                        <a:t>Dépistage renforcé</a:t>
                      </a:r>
                    </a:p>
                    <a:p>
                      <a:pPr algn="ctr"/>
                      <a:r>
                        <a:rPr lang="fr-FR" sz="1600" dirty="0">
                          <a:solidFill>
                            <a:srgbClr val="000066"/>
                          </a:solidFill>
                        </a:rPr>
                        <a:t>tuberculose</a:t>
                      </a:r>
                    </a:p>
                    <a:p>
                      <a:pPr algn="ctr"/>
                      <a:r>
                        <a:rPr lang="fr-FR" sz="1600" b="0" dirty="0">
                          <a:solidFill>
                            <a:srgbClr val="000066"/>
                          </a:solidFill>
                        </a:rPr>
                        <a:t>(n = 525)</a:t>
                      </a:r>
                    </a:p>
                  </a:txBody>
                  <a:tcPr/>
                </a:tc>
                <a:tc>
                  <a:txBody>
                    <a:bodyPr/>
                    <a:lstStyle/>
                    <a:p>
                      <a:pPr algn="ctr"/>
                      <a:r>
                        <a:rPr lang="fr-FR" sz="1600" dirty="0">
                          <a:solidFill>
                            <a:srgbClr val="000066"/>
                          </a:solidFill>
                        </a:rPr>
                        <a:t>Traitement anti-BK systématique</a:t>
                      </a:r>
                    </a:p>
                    <a:p>
                      <a:pPr algn="ctr"/>
                      <a:r>
                        <a:rPr lang="fr-FR" sz="1600" b="0" dirty="0">
                          <a:solidFill>
                            <a:srgbClr val="000066"/>
                          </a:solidFill>
                        </a:rPr>
                        <a:t>(n = 522)</a:t>
                      </a:r>
                    </a:p>
                  </a:txBody>
                  <a:tcPr/>
                </a:tc>
                <a:extLst>
                  <a:ext uri="{0D108BD9-81ED-4DB2-BD59-A6C34878D82A}">
                    <a16:rowId xmlns:a16="http://schemas.microsoft.com/office/drawing/2014/main" val="10000"/>
                  </a:ext>
                </a:extLst>
              </a:tr>
              <a:tr h="366977">
                <a:tc>
                  <a:txBody>
                    <a:bodyPr/>
                    <a:lstStyle/>
                    <a:p>
                      <a:r>
                        <a:rPr lang="fr-FR" sz="1600" dirty="0">
                          <a:solidFill>
                            <a:srgbClr val="000066"/>
                          </a:solidFill>
                        </a:rPr>
                        <a:t>Femme, %</a:t>
                      </a:r>
                    </a:p>
                  </a:txBody>
                  <a:tcPr/>
                </a:tc>
                <a:tc>
                  <a:txBody>
                    <a:bodyPr/>
                    <a:lstStyle/>
                    <a:p>
                      <a:pPr algn="ctr"/>
                      <a:r>
                        <a:rPr lang="fr-FR" sz="1600" dirty="0">
                          <a:solidFill>
                            <a:srgbClr val="000066"/>
                          </a:solidFill>
                        </a:rPr>
                        <a:t>42</a:t>
                      </a:r>
                    </a:p>
                  </a:txBody>
                  <a:tcPr/>
                </a:tc>
                <a:tc>
                  <a:txBody>
                    <a:bodyPr/>
                    <a:lstStyle/>
                    <a:p>
                      <a:pPr algn="ctr"/>
                      <a:r>
                        <a:rPr lang="fr-FR" sz="1600" dirty="0">
                          <a:solidFill>
                            <a:srgbClr val="000066"/>
                          </a:solidFill>
                        </a:rPr>
                        <a:t>41</a:t>
                      </a:r>
                    </a:p>
                  </a:txBody>
                  <a:tcPr/>
                </a:tc>
                <a:extLst>
                  <a:ext uri="{0D108BD9-81ED-4DB2-BD59-A6C34878D82A}">
                    <a16:rowId xmlns:a16="http://schemas.microsoft.com/office/drawing/2014/main" val="10001"/>
                  </a:ext>
                </a:extLst>
              </a:tr>
              <a:tr h="366977">
                <a:tc>
                  <a:txBody>
                    <a:bodyPr/>
                    <a:lstStyle/>
                    <a:p>
                      <a:r>
                        <a:rPr lang="fr-FR" sz="1600" dirty="0">
                          <a:solidFill>
                            <a:srgbClr val="000066"/>
                          </a:solidFill>
                        </a:rPr>
                        <a:t>Age</a:t>
                      </a:r>
                      <a:r>
                        <a:rPr lang="fr-FR" sz="1600" baseline="0" dirty="0">
                          <a:solidFill>
                            <a:srgbClr val="000066"/>
                          </a:solidFill>
                        </a:rPr>
                        <a:t> médian, années</a:t>
                      </a:r>
                      <a:endParaRPr lang="fr-FR" sz="1600" dirty="0">
                        <a:solidFill>
                          <a:srgbClr val="000066"/>
                        </a:solidFill>
                      </a:endParaRPr>
                    </a:p>
                  </a:txBody>
                  <a:tcPr/>
                </a:tc>
                <a:tc>
                  <a:txBody>
                    <a:bodyPr/>
                    <a:lstStyle/>
                    <a:p>
                      <a:pPr algn="ctr"/>
                      <a:r>
                        <a:rPr lang="fr-FR" sz="1600" dirty="0">
                          <a:solidFill>
                            <a:srgbClr val="000066"/>
                          </a:solidFill>
                        </a:rPr>
                        <a:t>35</a:t>
                      </a:r>
                    </a:p>
                  </a:txBody>
                  <a:tcPr/>
                </a:tc>
                <a:tc>
                  <a:txBody>
                    <a:bodyPr/>
                    <a:lstStyle/>
                    <a:p>
                      <a:pPr algn="ctr"/>
                      <a:r>
                        <a:rPr lang="fr-FR" sz="1600" dirty="0">
                          <a:solidFill>
                            <a:srgbClr val="000066"/>
                          </a:solidFill>
                        </a:rPr>
                        <a:t>35</a:t>
                      </a:r>
                    </a:p>
                  </a:txBody>
                  <a:tcPr/>
                </a:tc>
                <a:extLst>
                  <a:ext uri="{0D108BD9-81ED-4DB2-BD59-A6C34878D82A}">
                    <a16:rowId xmlns:a16="http://schemas.microsoft.com/office/drawing/2014/main" val="10002"/>
                  </a:ext>
                </a:extLst>
              </a:tr>
              <a:tr h="366977">
                <a:tc>
                  <a:txBody>
                    <a:bodyPr/>
                    <a:lstStyle/>
                    <a:p>
                      <a:r>
                        <a:rPr lang="fr-FR" sz="1600" dirty="0">
                          <a:solidFill>
                            <a:srgbClr val="000066"/>
                          </a:solidFill>
                        </a:rPr>
                        <a:t>CD4/mm</a:t>
                      </a:r>
                      <a:r>
                        <a:rPr lang="fr-FR" sz="1600" baseline="30000" dirty="0">
                          <a:solidFill>
                            <a:srgbClr val="000066"/>
                          </a:solidFill>
                        </a:rPr>
                        <a:t>3</a:t>
                      </a:r>
                      <a:r>
                        <a:rPr lang="fr-FR" sz="1600" dirty="0">
                          <a:solidFill>
                            <a:srgbClr val="000066"/>
                          </a:solidFill>
                        </a:rPr>
                        <a:t>, médiane</a:t>
                      </a:r>
                    </a:p>
                  </a:txBody>
                  <a:tcPr/>
                </a:tc>
                <a:tc>
                  <a:txBody>
                    <a:bodyPr/>
                    <a:lstStyle/>
                    <a:p>
                      <a:pPr algn="ctr"/>
                      <a:r>
                        <a:rPr lang="fr-FR" sz="1600" dirty="0">
                          <a:solidFill>
                            <a:srgbClr val="000066"/>
                          </a:solidFill>
                        </a:rPr>
                        <a:t>28 (12 - 56)</a:t>
                      </a:r>
                    </a:p>
                  </a:txBody>
                  <a:tcPr/>
                </a:tc>
                <a:tc>
                  <a:txBody>
                    <a:bodyPr/>
                    <a:lstStyle/>
                    <a:p>
                      <a:pPr algn="ctr"/>
                      <a:r>
                        <a:rPr lang="fr-FR" sz="1600" dirty="0">
                          <a:solidFill>
                            <a:srgbClr val="000066"/>
                          </a:solidFill>
                        </a:rPr>
                        <a:t>32 (13 - 55)</a:t>
                      </a:r>
                    </a:p>
                  </a:txBody>
                  <a:tcPr/>
                </a:tc>
                <a:extLst>
                  <a:ext uri="{0D108BD9-81ED-4DB2-BD59-A6C34878D82A}">
                    <a16:rowId xmlns:a16="http://schemas.microsoft.com/office/drawing/2014/main" val="10003"/>
                  </a:ext>
                </a:extLst>
              </a:tr>
              <a:tr h="366977">
                <a:tc>
                  <a:txBody>
                    <a:bodyPr/>
                    <a:lstStyle/>
                    <a:p>
                      <a:r>
                        <a:rPr lang="fr-FR" sz="1600" dirty="0">
                          <a:solidFill>
                            <a:srgbClr val="000066"/>
                          </a:solidFill>
                        </a:rPr>
                        <a:t>CV</a:t>
                      </a:r>
                      <a:r>
                        <a:rPr lang="fr-FR" sz="1600" baseline="0" dirty="0">
                          <a:solidFill>
                            <a:srgbClr val="000066"/>
                          </a:solidFill>
                        </a:rPr>
                        <a:t>, log</a:t>
                      </a:r>
                      <a:r>
                        <a:rPr lang="fr-FR" sz="1600" baseline="-25000" dirty="0">
                          <a:solidFill>
                            <a:srgbClr val="000066"/>
                          </a:solidFill>
                        </a:rPr>
                        <a:t>10</a:t>
                      </a:r>
                      <a:r>
                        <a:rPr lang="fr-FR" sz="1600" baseline="0" dirty="0">
                          <a:solidFill>
                            <a:srgbClr val="000066"/>
                          </a:solidFill>
                        </a:rPr>
                        <a:t> c/ml, médiane</a:t>
                      </a:r>
                      <a:endParaRPr lang="fr-FR" sz="1600" dirty="0">
                        <a:solidFill>
                          <a:srgbClr val="000066"/>
                        </a:solidFill>
                      </a:endParaRPr>
                    </a:p>
                  </a:txBody>
                  <a:tcPr/>
                </a:tc>
                <a:tc>
                  <a:txBody>
                    <a:bodyPr/>
                    <a:lstStyle/>
                    <a:p>
                      <a:pPr algn="ctr"/>
                      <a:r>
                        <a:rPr lang="fr-FR" sz="1600" dirty="0">
                          <a:solidFill>
                            <a:srgbClr val="000066"/>
                          </a:solidFill>
                        </a:rPr>
                        <a:t>5,5</a:t>
                      </a:r>
                    </a:p>
                  </a:txBody>
                  <a:tcPr/>
                </a:tc>
                <a:tc>
                  <a:txBody>
                    <a:bodyPr/>
                    <a:lstStyle/>
                    <a:p>
                      <a:pPr algn="ctr"/>
                      <a:r>
                        <a:rPr lang="fr-FR" sz="1600" dirty="0">
                          <a:solidFill>
                            <a:srgbClr val="000066"/>
                          </a:solidFill>
                        </a:rPr>
                        <a:t>5,4</a:t>
                      </a:r>
                    </a:p>
                  </a:txBody>
                  <a:tcPr/>
                </a:tc>
                <a:extLst>
                  <a:ext uri="{0D108BD9-81ED-4DB2-BD59-A6C34878D82A}">
                    <a16:rowId xmlns:a16="http://schemas.microsoft.com/office/drawing/2014/main" val="10004"/>
                  </a:ext>
                </a:extLst>
              </a:tr>
              <a:tr h="366977">
                <a:tc>
                  <a:txBody>
                    <a:bodyPr/>
                    <a:lstStyle/>
                    <a:p>
                      <a:r>
                        <a:rPr lang="fr-FR" sz="1600" dirty="0">
                          <a:solidFill>
                            <a:srgbClr val="000066"/>
                          </a:solidFill>
                        </a:rPr>
                        <a:t>Survenue 1</a:t>
                      </a:r>
                      <a:r>
                        <a:rPr lang="fr-FR" sz="1600" baseline="30000" dirty="0">
                          <a:solidFill>
                            <a:srgbClr val="000066"/>
                          </a:solidFill>
                        </a:rPr>
                        <a:t>er</a:t>
                      </a:r>
                      <a:r>
                        <a:rPr lang="fr-FR" sz="1600" dirty="0">
                          <a:solidFill>
                            <a:srgbClr val="000066"/>
                          </a:solidFill>
                        </a:rPr>
                        <a:t> épisode de tuberculose, %</a:t>
                      </a:r>
                    </a:p>
                  </a:txBody>
                  <a:tcPr/>
                </a:tc>
                <a:tc>
                  <a:txBody>
                    <a:bodyPr/>
                    <a:lstStyle/>
                    <a:p>
                      <a:pPr algn="ctr"/>
                      <a:r>
                        <a:rPr lang="fr-FR" sz="1600" dirty="0">
                          <a:solidFill>
                            <a:srgbClr val="000066"/>
                          </a:solidFill>
                        </a:rPr>
                        <a:t>17,7</a:t>
                      </a:r>
                    </a:p>
                  </a:txBody>
                  <a:tcPr/>
                </a:tc>
                <a:tc>
                  <a:txBody>
                    <a:bodyPr/>
                    <a:lstStyle/>
                    <a:p>
                      <a:pPr algn="ctr"/>
                      <a:r>
                        <a:rPr lang="fr-FR" sz="1600" dirty="0">
                          <a:solidFill>
                            <a:srgbClr val="000066"/>
                          </a:solidFill>
                        </a:rPr>
                        <a:t>2,6</a:t>
                      </a:r>
                    </a:p>
                  </a:txBody>
                  <a:tcPr/>
                </a:tc>
                <a:extLst>
                  <a:ext uri="{0D108BD9-81ED-4DB2-BD59-A6C34878D82A}">
                    <a16:rowId xmlns:a16="http://schemas.microsoft.com/office/drawing/2014/main" val="10005"/>
                  </a:ext>
                </a:extLst>
              </a:tr>
              <a:tr h="1701439">
                <a:tc>
                  <a:txBody>
                    <a:bodyPr/>
                    <a:lstStyle/>
                    <a:p>
                      <a:r>
                        <a:rPr lang="fr-FR" sz="1600" dirty="0">
                          <a:solidFill>
                            <a:srgbClr val="000066"/>
                          </a:solidFill>
                        </a:rPr>
                        <a:t>Situation à S24, %</a:t>
                      </a:r>
                    </a:p>
                    <a:p>
                      <a:pPr lvl="1"/>
                      <a:r>
                        <a:rPr lang="fr-FR" sz="1600" dirty="0">
                          <a:solidFill>
                            <a:srgbClr val="000066"/>
                          </a:solidFill>
                        </a:rPr>
                        <a:t>Toujours suivi</a:t>
                      </a:r>
                    </a:p>
                    <a:p>
                      <a:pPr lvl="1"/>
                      <a:r>
                        <a:rPr lang="fr-FR" sz="1600" dirty="0">
                          <a:solidFill>
                            <a:srgbClr val="000066"/>
                          </a:solidFill>
                        </a:rPr>
                        <a:t>Perdu de vue, retrait consentement</a:t>
                      </a:r>
                    </a:p>
                    <a:p>
                      <a:pPr lvl="1"/>
                      <a:r>
                        <a:rPr lang="fr-FR" sz="1600" dirty="0">
                          <a:solidFill>
                            <a:srgbClr val="000066"/>
                          </a:solidFill>
                        </a:rPr>
                        <a:t>Décédé</a:t>
                      </a:r>
                    </a:p>
                    <a:p>
                      <a:pPr lvl="1"/>
                      <a:r>
                        <a:rPr lang="fr-FR" sz="1600" dirty="0">
                          <a:solidFill>
                            <a:srgbClr val="000066"/>
                          </a:solidFill>
                        </a:rPr>
                        <a:t>Traitement anti-BK initié</a:t>
                      </a:r>
                    </a:p>
                    <a:p>
                      <a:pPr lvl="1"/>
                      <a:r>
                        <a:rPr lang="fr-FR" sz="1600" dirty="0">
                          <a:solidFill>
                            <a:srgbClr val="000066"/>
                          </a:solidFill>
                        </a:rPr>
                        <a:t>Traitement ARV initié</a:t>
                      </a:r>
                    </a:p>
                  </a:txBody>
                  <a:tcPr/>
                </a:tc>
                <a:tc>
                  <a:txBody>
                    <a:bodyPr/>
                    <a:lstStyle/>
                    <a:p>
                      <a:pPr algn="ctr"/>
                      <a:endParaRPr lang="fr-FR" sz="1600" dirty="0">
                        <a:solidFill>
                          <a:srgbClr val="000066"/>
                        </a:solidFill>
                      </a:endParaRPr>
                    </a:p>
                    <a:p>
                      <a:pPr algn="ctr"/>
                      <a:r>
                        <a:rPr lang="fr-FR" sz="1600" dirty="0">
                          <a:solidFill>
                            <a:srgbClr val="000066"/>
                          </a:solidFill>
                        </a:rPr>
                        <a:t>89,1</a:t>
                      </a:r>
                    </a:p>
                    <a:p>
                      <a:pPr algn="ctr"/>
                      <a:r>
                        <a:rPr lang="fr-FR" sz="1600" dirty="0">
                          <a:solidFill>
                            <a:srgbClr val="000066"/>
                          </a:solidFill>
                        </a:rPr>
                        <a:t>4</a:t>
                      </a:r>
                    </a:p>
                    <a:p>
                      <a:pPr algn="ctr"/>
                      <a:r>
                        <a:rPr lang="fr-FR" sz="1600" dirty="0">
                          <a:solidFill>
                            <a:srgbClr val="000066"/>
                          </a:solidFill>
                        </a:rPr>
                        <a:t>6,9</a:t>
                      </a:r>
                    </a:p>
                    <a:p>
                      <a:pPr algn="ctr"/>
                      <a:r>
                        <a:rPr lang="fr-FR" sz="1600" dirty="0">
                          <a:solidFill>
                            <a:srgbClr val="000066"/>
                          </a:solidFill>
                        </a:rPr>
                        <a:t>16,4</a:t>
                      </a:r>
                    </a:p>
                    <a:p>
                      <a:pPr algn="ctr"/>
                      <a:r>
                        <a:rPr lang="fr-FR" sz="1600" dirty="0">
                          <a:solidFill>
                            <a:srgbClr val="000066"/>
                          </a:solidFill>
                        </a:rPr>
                        <a:t>99,6</a:t>
                      </a:r>
                    </a:p>
                  </a:txBody>
                  <a:tcPr/>
                </a:tc>
                <a:tc>
                  <a:txBody>
                    <a:bodyPr/>
                    <a:lstStyle/>
                    <a:p>
                      <a:pPr algn="ctr"/>
                      <a:endParaRPr lang="fr-FR" sz="1600" dirty="0">
                        <a:solidFill>
                          <a:srgbClr val="000066"/>
                        </a:solidFill>
                      </a:endParaRPr>
                    </a:p>
                    <a:p>
                      <a:pPr algn="ctr"/>
                      <a:r>
                        <a:rPr lang="fr-FR" sz="1600" dirty="0">
                          <a:solidFill>
                            <a:srgbClr val="000066"/>
                          </a:solidFill>
                        </a:rPr>
                        <a:t>90,2</a:t>
                      </a:r>
                    </a:p>
                    <a:p>
                      <a:pPr algn="ctr"/>
                      <a:r>
                        <a:rPr lang="fr-FR" sz="1600" dirty="0">
                          <a:solidFill>
                            <a:srgbClr val="000066"/>
                          </a:solidFill>
                        </a:rPr>
                        <a:t>3,5</a:t>
                      </a:r>
                    </a:p>
                    <a:p>
                      <a:pPr algn="ctr"/>
                      <a:r>
                        <a:rPr lang="fr-FR" sz="1600" dirty="0">
                          <a:solidFill>
                            <a:srgbClr val="000066"/>
                          </a:solidFill>
                        </a:rPr>
                        <a:t>6,3</a:t>
                      </a:r>
                      <a:br>
                        <a:rPr lang="fr-FR" sz="1600" dirty="0">
                          <a:solidFill>
                            <a:srgbClr val="000066"/>
                          </a:solidFill>
                        </a:rPr>
                      </a:br>
                      <a:r>
                        <a:rPr lang="fr-FR" sz="1600" dirty="0">
                          <a:solidFill>
                            <a:srgbClr val="000066"/>
                          </a:solidFill>
                        </a:rPr>
                        <a:t>99,8</a:t>
                      </a:r>
                    </a:p>
                    <a:p>
                      <a:pPr algn="ctr"/>
                      <a:r>
                        <a:rPr lang="fr-FR" sz="1600" dirty="0">
                          <a:solidFill>
                            <a:srgbClr val="000066"/>
                          </a:solidFill>
                        </a:rPr>
                        <a:t>97,7</a:t>
                      </a:r>
                    </a:p>
                  </a:txBody>
                  <a:tcPr/>
                </a:tc>
                <a:extLst>
                  <a:ext uri="{0D108BD9-81ED-4DB2-BD59-A6C34878D82A}">
                    <a16:rowId xmlns:a16="http://schemas.microsoft.com/office/drawing/2014/main" val="10006"/>
                  </a:ext>
                </a:extLst>
              </a:tr>
            </a:tbl>
          </a:graphicData>
        </a:graphic>
      </p:graphicFrame>
      <p:sp>
        <p:nvSpPr>
          <p:cNvPr id="6" name="Text Box 2"/>
          <p:cNvSpPr txBox="1">
            <a:spLocks noChangeArrowheads="1"/>
          </p:cNvSpPr>
          <p:nvPr/>
        </p:nvSpPr>
        <p:spPr bwMode="auto">
          <a:xfrm>
            <a:off x="985838" y="1272704"/>
            <a:ext cx="7307551"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Caractéristiques à l’inclusion et au suivi</a:t>
            </a:r>
          </a:p>
        </p:txBody>
      </p:sp>
      <p:sp>
        <p:nvSpPr>
          <p:cNvPr id="8"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Blanc FX, CROI 2018, Abs. 29LB</a:t>
            </a:r>
          </a:p>
        </p:txBody>
      </p:sp>
      <p:sp>
        <p:nvSpPr>
          <p:cNvPr id="9" name="Titre 4">
            <a:extLst>
              <a:ext uri="{FF2B5EF4-FFF2-40B4-BE49-F238E27FC236}">
                <a16:creationId xmlns:a16="http://schemas.microsoft.com/office/drawing/2014/main" id="{D6BA611B-0307-4A35-B5B1-21D2599D8F0B}"/>
              </a:ext>
            </a:extLst>
          </p:cNvPr>
          <p:cNvSpPr>
            <a:spLocks noGrp="1"/>
          </p:cNvSpPr>
          <p:nvPr>
            <p:ph type="title"/>
          </p:nvPr>
        </p:nvSpPr>
        <p:spPr>
          <a:xfrm>
            <a:off x="1547813" y="115888"/>
            <a:ext cx="7523162" cy="936625"/>
          </a:xfrm>
        </p:spPr>
        <p:txBody>
          <a:bodyPr/>
          <a:lstStyle/>
          <a:p>
            <a:r>
              <a:rPr lang="fr-FR" sz="2400" dirty="0"/>
              <a:t>Essai STATIS : traitement </a:t>
            </a:r>
            <a:r>
              <a:rPr lang="fr-FR" sz="2400" dirty="0" err="1"/>
              <a:t>anti-tuberculeux</a:t>
            </a:r>
            <a:r>
              <a:rPr lang="fr-FR" sz="2400" dirty="0"/>
              <a:t> systématique vs guidé sur tests chez les patients VIH avec CD4 &lt; 100/mm</a:t>
            </a:r>
            <a:r>
              <a:rPr lang="fr-FR" sz="2400" baseline="30000" dirty="0"/>
              <a:t>3</a:t>
            </a:r>
            <a:r>
              <a:rPr lang="fr-FR" sz="2400" dirty="0"/>
              <a:t> (3)</a:t>
            </a:r>
          </a:p>
        </p:txBody>
      </p:sp>
      <p:sp>
        <p:nvSpPr>
          <p:cNvPr id="7" name="ZoneTexte 6">
            <a:extLst>
              <a:ext uri="{FF2B5EF4-FFF2-40B4-BE49-F238E27FC236}">
                <a16:creationId xmlns:a16="http://schemas.microsoft.com/office/drawing/2014/main" id="{3EEBDB71-CD89-4154-AA32-9AD50C05E59C}"/>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142</a:t>
            </a:r>
          </a:p>
        </p:txBody>
      </p:sp>
    </p:spTree>
    <p:extLst>
      <p:ext uri="{BB962C8B-B14F-4D97-AF65-F5344CB8AC3E}">
        <p14:creationId xmlns:p14="http://schemas.microsoft.com/office/powerpoint/2010/main" val="2943044063"/>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Text Box 2"/>
          <p:cNvSpPr txBox="1">
            <a:spLocks noChangeArrowheads="1"/>
          </p:cNvSpPr>
          <p:nvPr/>
        </p:nvSpPr>
        <p:spPr bwMode="auto">
          <a:xfrm>
            <a:off x="174709" y="1168117"/>
            <a:ext cx="4529270"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Critère principal : probabilité décès ou IBI (%)</a:t>
            </a:r>
          </a:p>
        </p:txBody>
      </p:sp>
      <p:sp>
        <p:nvSpPr>
          <p:cNvPr id="167"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Blanc FX, CROI 2018, Abs. 29LB</a:t>
            </a:r>
          </a:p>
        </p:txBody>
      </p:sp>
      <p:grpSp>
        <p:nvGrpSpPr>
          <p:cNvPr id="6" name="Groupe 5">
            <a:extLst>
              <a:ext uri="{FF2B5EF4-FFF2-40B4-BE49-F238E27FC236}">
                <a16:creationId xmlns:a16="http://schemas.microsoft.com/office/drawing/2014/main" id="{C5FFB985-22AB-421B-B1D9-7C2B65E460ED}"/>
              </a:ext>
            </a:extLst>
          </p:cNvPr>
          <p:cNvGrpSpPr/>
          <p:nvPr/>
        </p:nvGrpSpPr>
        <p:grpSpPr>
          <a:xfrm>
            <a:off x="4874632" y="1449945"/>
            <a:ext cx="4135273" cy="2405920"/>
            <a:chOff x="4874632" y="1449945"/>
            <a:chExt cx="4135273" cy="2405920"/>
          </a:xfrm>
        </p:grpSpPr>
        <p:grpSp>
          <p:nvGrpSpPr>
            <p:cNvPr id="57" name="Groupe 56">
              <a:extLst>
                <a:ext uri="{FF2B5EF4-FFF2-40B4-BE49-F238E27FC236}">
                  <a16:creationId xmlns:a16="http://schemas.microsoft.com/office/drawing/2014/main" id="{C13E2883-EE53-48B1-B0FF-1C68950B233A}"/>
                </a:ext>
              </a:extLst>
            </p:cNvPr>
            <p:cNvGrpSpPr/>
            <p:nvPr/>
          </p:nvGrpSpPr>
          <p:grpSpPr>
            <a:xfrm>
              <a:off x="5177432" y="1554546"/>
              <a:ext cx="3740376" cy="1468110"/>
              <a:chOff x="5011738" y="2349500"/>
              <a:chExt cx="4021138" cy="1755775"/>
            </a:xfrm>
          </p:grpSpPr>
          <p:sp>
            <p:nvSpPr>
              <p:cNvPr id="20" name="Freeform 13">
                <a:extLst>
                  <a:ext uri="{FF2B5EF4-FFF2-40B4-BE49-F238E27FC236}">
                    <a16:creationId xmlns:a16="http://schemas.microsoft.com/office/drawing/2014/main" id="{F59698CC-40B5-4C08-8370-BD09BB2A9FF1}"/>
                  </a:ext>
                </a:extLst>
              </p:cNvPr>
              <p:cNvSpPr>
                <a:spLocks/>
              </p:cNvSpPr>
              <p:nvPr/>
            </p:nvSpPr>
            <p:spPr bwMode="auto">
              <a:xfrm>
                <a:off x="7048500" y="3395663"/>
                <a:ext cx="0" cy="323850"/>
              </a:xfrm>
              <a:custGeom>
                <a:avLst/>
                <a:gdLst>
                  <a:gd name="T0" fmla="*/ 204 h 204"/>
                  <a:gd name="T1" fmla="*/ 119 h 204"/>
                  <a:gd name="T2" fmla="*/ 0 h 204"/>
                </a:gdLst>
                <a:ahLst/>
                <a:cxnLst>
                  <a:cxn ang="0">
                    <a:pos x="0" y="T0"/>
                  </a:cxn>
                  <a:cxn ang="0">
                    <a:pos x="0" y="T1"/>
                  </a:cxn>
                  <a:cxn ang="0">
                    <a:pos x="0" y="T2"/>
                  </a:cxn>
                </a:cxnLst>
                <a:rect l="0" t="0" r="r" b="b"/>
                <a:pathLst>
                  <a:path h="204">
                    <a:moveTo>
                      <a:pt x="0" y="204"/>
                    </a:moveTo>
                    <a:lnTo>
                      <a:pt x="0" y="119"/>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Freeform 15">
                <a:extLst>
                  <a:ext uri="{FF2B5EF4-FFF2-40B4-BE49-F238E27FC236}">
                    <a16:creationId xmlns:a16="http://schemas.microsoft.com/office/drawing/2014/main" id="{A14DE857-3159-4274-987C-511AC641C5AB}"/>
                  </a:ext>
                </a:extLst>
              </p:cNvPr>
              <p:cNvSpPr>
                <a:spLocks/>
              </p:cNvSpPr>
              <p:nvPr/>
            </p:nvSpPr>
            <p:spPr bwMode="auto">
              <a:xfrm>
                <a:off x="7667625" y="3340100"/>
                <a:ext cx="0" cy="339725"/>
              </a:xfrm>
              <a:custGeom>
                <a:avLst/>
                <a:gdLst>
                  <a:gd name="T0" fmla="*/ 214 h 214"/>
                  <a:gd name="T1" fmla="*/ 122 h 214"/>
                  <a:gd name="T2" fmla="*/ 0 h 214"/>
                </a:gdLst>
                <a:ahLst/>
                <a:cxnLst>
                  <a:cxn ang="0">
                    <a:pos x="0" y="T0"/>
                  </a:cxn>
                  <a:cxn ang="0">
                    <a:pos x="0" y="T1"/>
                  </a:cxn>
                  <a:cxn ang="0">
                    <a:pos x="0" y="T2"/>
                  </a:cxn>
                </a:cxnLst>
                <a:rect l="0" t="0" r="r" b="b"/>
                <a:pathLst>
                  <a:path h="214">
                    <a:moveTo>
                      <a:pt x="0" y="214"/>
                    </a:moveTo>
                    <a:lnTo>
                      <a:pt x="0" y="122"/>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16">
                <a:extLst>
                  <a:ext uri="{FF2B5EF4-FFF2-40B4-BE49-F238E27FC236}">
                    <a16:creationId xmlns:a16="http://schemas.microsoft.com/office/drawing/2014/main" id="{7AE352A0-3581-45C3-B8C8-1AD2B9BEA3DA}"/>
                  </a:ext>
                </a:extLst>
              </p:cNvPr>
              <p:cNvSpPr>
                <a:spLocks/>
              </p:cNvSpPr>
              <p:nvPr/>
            </p:nvSpPr>
            <p:spPr bwMode="auto">
              <a:xfrm>
                <a:off x="8904288" y="3248025"/>
                <a:ext cx="0" cy="363538"/>
              </a:xfrm>
              <a:custGeom>
                <a:avLst/>
                <a:gdLst>
                  <a:gd name="T0" fmla="*/ 229 h 229"/>
                  <a:gd name="T1" fmla="*/ 143 h 229"/>
                  <a:gd name="T2" fmla="*/ 0 h 229"/>
                </a:gdLst>
                <a:ahLst/>
                <a:cxnLst>
                  <a:cxn ang="0">
                    <a:pos x="0" y="T0"/>
                  </a:cxn>
                  <a:cxn ang="0">
                    <a:pos x="0" y="T1"/>
                  </a:cxn>
                  <a:cxn ang="0">
                    <a:pos x="0" y="T2"/>
                  </a:cxn>
                </a:cxnLst>
                <a:rect l="0" t="0" r="r" b="b"/>
                <a:pathLst>
                  <a:path h="229">
                    <a:moveTo>
                      <a:pt x="0" y="229"/>
                    </a:moveTo>
                    <a:lnTo>
                      <a:pt x="0" y="143"/>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Freeform 17">
                <a:extLst>
                  <a:ext uri="{FF2B5EF4-FFF2-40B4-BE49-F238E27FC236}">
                    <a16:creationId xmlns:a16="http://schemas.microsoft.com/office/drawing/2014/main" id="{036973A9-2954-431A-821A-C488ECF68767}"/>
                  </a:ext>
                </a:extLst>
              </p:cNvPr>
              <p:cNvSpPr>
                <a:spLocks/>
              </p:cNvSpPr>
              <p:nvPr/>
            </p:nvSpPr>
            <p:spPr bwMode="auto">
              <a:xfrm>
                <a:off x="8285163" y="3281363"/>
                <a:ext cx="0" cy="358775"/>
              </a:xfrm>
              <a:custGeom>
                <a:avLst/>
                <a:gdLst>
                  <a:gd name="T0" fmla="*/ 226 h 226"/>
                  <a:gd name="T1" fmla="*/ 132 h 226"/>
                  <a:gd name="T2" fmla="*/ 0 h 226"/>
                </a:gdLst>
                <a:ahLst/>
                <a:cxnLst>
                  <a:cxn ang="0">
                    <a:pos x="0" y="T0"/>
                  </a:cxn>
                  <a:cxn ang="0">
                    <a:pos x="0" y="T1"/>
                  </a:cxn>
                  <a:cxn ang="0">
                    <a:pos x="0" y="T2"/>
                  </a:cxn>
                </a:cxnLst>
                <a:rect l="0" t="0" r="r" b="b"/>
                <a:pathLst>
                  <a:path h="226">
                    <a:moveTo>
                      <a:pt x="0" y="226"/>
                    </a:moveTo>
                    <a:lnTo>
                      <a:pt x="0" y="132"/>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Freeform 19">
                <a:extLst>
                  <a:ext uri="{FF2B5EF4-FFF2-40B4-BE49-F238E27FC236}">
                    <a16:creationId xmlns:a16="http://schemas.microsoft.com/office/drawing/2014/main" id="{29EEA141-7638-43E2-A2C8-00A838EEA075}"/>
                  </a:ext>
                </a:extLst>
              </p:cNvPr>
              <p:cNvSpPr>
                <a:spLocks/>
              </p:cNvSpPr>
              <p:nvPr/>
            </p:nvSpPr>
            <p:spPr bwMode="auto">
              <a:xfrm>
                <a:off x="5815013" y="3716338"/>
                <a:ext cx="0" cy="212725"/>
              </a:xfrm>
              <a:custGeom>
                <a:avLst/>
                <a:gdLst>
                  <a:gd name="T0" fmla="*/ 134 h 134"/>
                  <a:gd name="T1" fmla="*/ 88 h 134"/>
                  <a:gd name="T2" fmla="*/ 0 h 134"/>
                </a:gdLst>
                <a:ahLst/>
                <a:cxnLst>
                  <a:cxn ang="0">
                    <a:pos x="0" y="T0"/>
                  </a:cxn>
                  <a:cxn ang="0">
                    <a:pos x="0" y="T1"/>
                  </a:cxn>
                  <a:cxn ang="0">
                    <a:pos x="0" y="T2"/>
                  </a:cxn>
                </a:cxnLst>
                <a:rect l="0" t="0" r="r" b="b"/>
                <a:pathLst>
                  <a:path h="134">
                    <a:moveTo>
                      <a:pt x="0" y="134"/>
                    </a:moveTo>
                    <a:lnTo>
                      <a:pt x="0" y="88"/>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Freeform 20">
                <a:extLst>
                  <a:ext uri="{FF2B5EF4-FFF2-40B4-BE49-F238E27FC236}">
                    <a16:creationId xmlns:a16="http://schemas.microsoft.com/office/drawing/2014/main" id="{830595EE-BD63-44B3-A77E-81D76A0C4FFA}"/>
                  </a:ext>
                </a:extLst>
              </p:cNvPr>
              <p:cNvSpPr>
                <a:spLocks/>
              </p:cNvSpPr>
              <p:nvPr/>
            </p:nvSpPr>
            <p:spPr bwMode="auto">
              <a:xfrm>
                <a:off x="6434138" y="3562350"/>
                <a:ext cx="0" cy="268288"/>
              </a:xfrm>
              <a:custGeom>
                <a:avLst/>
                <a:gdLst>
                  <a:gd name="T0" fmla="*/ 169 h 169"/>
                  <a:gd name="T1" fmla="*/ 101 h 169"/>
                  <a:gd name="T2" fmla="*/ 0 h 169"/>
                </a:gdLst>
                <a:ahLst/>
                <a:cxnLst>
                  <a:cxn ang="0">
                    <a:pos x="0" y="T0"/>
                  </a:cxn>
                  <a:cxn ang="0">
                    <a:pos x="0" y="T1"/>
                  </a:cxn>
                  <a:cxn ang="0">
                    <a:pos x="0" y="T2"/>
                  </a:cxn>
                </a:cxnLst>
                <a:rect l="0" t="0" r="r" b="b"/>
                <a:pathLst>
                  <a:path h="169">
                    <a:moveTo>
                      <a:pt x="0" y="169"/>
                    </a:moveTo>
                    <a:lnTo>
                      <a:pt x="0" y="101"/>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Freeform 25">
                <a:extLst>
                  <a:ext uri="{FF2B5EF4-FFF2-40B4-BE49-F238E27FC236}">
                    <a16:creationId xmlns:a16="http://schemas.microsoft.com/office/drawing/2014/main" id="{F881E4A8-2C2F-4475-A76F-D7A499C91654}"/>
                  </a:ext>
                </a:extLst>
              </p:cNvPr>
              <p:cNvSpPr>
                <a:spLocks noEditPoints="1"/>
              </p:cNvSpPr>
              <p:nvPr/>
            </p:nvSpPr>
            <p:spPr bwMode="auto">
              <a:xfrm>
                <a:off x="5191125" y="3475038"/>
                <a:ext cx="3713163" cy="550863"/>
              </a:xfrm>
              <a:custGeom>
                <a:avLst/>
                <a:gdLst>
                  <a:gd name="T0" fmla="*/ 27 w 2339"/>
                  <a:gd name="T1" fmla="*/ 347 h 347"/>
                  <a:gd name="T2" fmla="*/ 1348 w 2339"/>
                  <a:gd name="T3" fmla="*/ 61 h 347"/>
                  <a:gd name="T4" fmla="*/ 1197 w 2339"/>
                  <a:gd name="T5" fmla="*/ 69 h 347"/>
                  <a:gd name="T6" fmla="*/ 1155 w 2339"/>
                  <a:gd name="T7" fmla="*/ 69 h 347"/>
                  <a:gd name="T8" fmla="*/ 1116 w 2339"/>
                  <a:gd name="T9" fmla="*/ 80 h 347"/>
                  <a:gd name="T10" fmla="*/ 1098 w 2339"/>
                  <a:gd name="T11" fmla="*/ 90 h 347"/>
                  <a:gd name="T12" fmla="*/ 1073 w 2339"/>
                  <a:gd name="T13" fmla="*/ 100 h 347"/>
                  <a:gd name="T14" fmla="*/ 990 w 2339"/>
                  <a:gd name="T15" fmla="*/ 111 h 347"/>
                  <a:gd name="T16" fmla="*/ 938 w 2339"/>
                  <a:gd name="T17" fmla="*/ 121 h 347"/>
                  <a:gd name="T18" fmla="*/ 910 w 2339"/>
                  <a:gd name="T19" fmla="*/ 131 h 347"/>
                  <a:gd name="T20" fmla="*/ 864 w 2339"/>
                  <a:gd name="T21" fmla="*/ 139 h 347"/>
                  <a:gd name="T22" fmla="*/ 846 w 2339"/>
                  <a:gd name="T23" fmla="*/ 148 h 347"/>
                  <a:gd name="T24" fmla="*/ 783 w 2339"/>
                  <a:gd name="T25" fmla="*/ 156 h 347"/>
                  <a:gd name="T26" fmla="*/ 781 w 2339"/>
                  <a:gd name="T27" fmla="*/ 170 h 347"/>
                  <a:gd name="T28" fmla="*/ 585 w 2339"/>
                  <a:gd name="T29" fmla="*/ 181 h 347"/>
                  <a:gd name="T30" fmla="*/ 573 w 2339"/>
                  <a:gd name="T31" fmla="*/ 189 h 347"/>
                  <a:gd name="T32" fmla="*/ 517 w 2339"/>
                  <a:gd name="T33" fmla="*/ 197 h 347"/>
                  <a:gd name="T34" fmla="*/ 488 w 2339"/>
                  <a:gd name="T35" fmla="*/ 209 h 347"/>
                  <a:gd name="T36" fmla="*/ 476 w 2339"/>
                  <a:gd name="T37" fmla="*/ 218 h 347"/>
                  <a:gd name="T38" fmla="*/ 434 w 2339"/>
                  <a:gd name="T39" fmla="*/ 240 h 347"/>
                  <a:gd name="T40" fmla="*/ 391 w 2339"/>
                  <a:gd name="T41" fmla="*/ 240 h 347"/>
                  <a:gd name="T42" fmla="*/ 370 w 2339"/>
                  <a:gd name="T43" fmla="*/ 261 h 347"/>
                  <a:gd name="T44" fmla="*/ 294 w 2339"/>
                  <a:gd name="T45" fmla="*/ 273 h 347"/>
                  <a:gd name="T46" fmla="*/ 267 w 2339"/>
                  <a:gd name="T47" fmla="*/ 281 h 347"/>
                  <a:gd name="T48" fmla="*/ 211 w 2339"/>
                  <a:gd name="T49" fmla="*/ 288 h 347"/>
                  <a:gd name="T50" fmla="*/ 153 w 2339"/>
                  <a:gd name="T51" fmla="*/ 300 h 347"/>
                  <a:gd name="T52" fmla="*/ 122 w 2339"/>
                  <a:gd name="T53" fmla="*/ 310 h 347"/>
                  <a:gd name="T54" fmla="*/ 108 w 2339"/>
                  <a:gd name="T55" fmla="*/ 325 h 347"/>
                  <a:gd name="T56" fmla="*/ 33 w 2339"/>
                  <a:gd name="T57" fmla="*/ 335 h 347"/>
                  <a:gd name="T58" fmla="*/ 2339 w 2339"/>
                  <a:gd name="T59" fmla="*/ 0 h 347"/>
                  <a:gd name="T60" fmla="*/ 2005 w 2339"/>
                  <a:gd name="T61" fmla="*/ 10 h 347"/>
                  <a:gd name="T62" fmla="*/ 1920 w 2339"/>
                  <a:gd name="T63" fmla="*/ 10 h 347"/>
                  <a:gd name="T64" fmla="*/ 1784 w 2339"/>
                  <a:gd name="T65" fmla="*/ 18 h 347"/>
                  <a:gd name="T66" fmla="*/ 1587 w 2339"/>
                  <a:gd name="T67" fmla="*/ 30 h 347"/>
                  <a:gd name="T68" fmla="*/ 1560 w 2339"/>
                  <a:gd name="T69" fmla="*/ 37 h 347"/>
                  <a:gd name="T70" fmla="*/ 1533 w 2339"/>
                  <a:gd name="T71"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39" h="347">
                    <a:moveTo>
                      <a:pt x="0" y="347"/>
                    </a:moveTo>
                    <a:lnTo>
                      <a:pt x="27" y="347"/>
                    </a:lnTo>
                    <a:moveTo>
                      <a:pt x="1348" y="51"/>
                    </a:moveTo>
                    <a:lnTo>
                      <a:pt x="1348" y="61"/>
                    </a:lnTo>
                    <a:lnTo>
                      <a:pt x="1197" y="61"/>
                    </a:lnTo>
                    <a:lnTo>
                      <a:pt x="1197" y="69"/>
                    </a:lnTo>
                    <a:lnTo>
                      <a:pt x="1170" y="69"/>
                    </a:lnTo>
                    <a:lnTo>
                      <a:pt x="1155" y="69"/>
                    </a:lnTo>
                    <a:lnTo>
                      <a:pt x="1155" y="80"/>
                    </a:lnTo>
                    <a:lnTo>
                      <a:pt x="1116" y="80"/>
                    </a:lnTo>
                    <a:lnTo>
                      <a:pt x="1116" y="90"/>
                    </a:lnTo>
                    <a:lnTo>
                      <a:pt x="1098" y="90"/>
                    </a:lnTo>
                    <a:lnTo>
                      <a:pt x="1098" y="100"/>
                    </a:lnTo>
                    <a:lnTo>
                      <a:pt x="1073" y="100"/>
                    </a:lnTo>
                    <a:lnTo>
                      <a:pt x="1073" y="111"/>
                    </a:lnTo>
                    <a:lnTo>
                      <a:pt x="990" y="111"/>
                    </a:lnTo>
                    <a:lnTo>
                      <a:pt x="990" y="121"/>
                    </a:lnTo>
                    <a:lnTo>
                      <a:pt x="938" y="121"/>
                    </a:lnTo>
                    <a:lnTo>
                      <a:pt x="938" y="131"/>
                    </a:lnTo>
                    <a:lnTo>
                      <a:pt x="910" y="131"/>
                    </a:lnTo>
                    <a:lnTo>
                      <a:pt x="910" y="139"/>
                    </a:lnTo>
                    <a:lnTo>
                      <a:pt x="864" y="139"/>
                    </a:lnTo>
                    <a:lnTo>
                      <a:pt x="864" y="148"/>
                    </a:lnTo>
                    <a:lnTo>
                      <a:pt x="846" y="148"/>
                    </a:lnTo>
                    <a:lnTo>
                      <a:pt x="846" y="156"/>
                    </a:lnTo>
                    <a:lnTo>
                      <a:pt x="783" y="156"/>
                    </a:lnTo>
                    <a:lnTo>
                      <a:pt x="781" y="156"/>
                    </a:lnTo>
                    <a:lnTo>
                      <a:pt x="781" y="170"/>
                    </a:lnTo>
                    <a:lnTo>
                      <a:pt x="585" y="170"/>
                    </a:lnTo>
                    <a:lnTo>
                      <a:pt x="585" y="181"/>
                    </a:lnTo>
                    <a:lnTo>
                      <a:pt x="573" y="181"/>
                    </a:lnTo>
                    <a:lnTo>
                      <a:pt x="573" y="189"/>
                    </a:lnTo>
                    <a:lnTo>
                      <a:pt x="517" y="189"/>
                    </a:lnTo>
                    <a:lnTo>
                      <a:pt x="517" y="197"/>
                    </a:lnTo>
                    <a:lnTo>
                      <a:pt x="488" y="197"/>
                    </a:lnTo>
                    <a:lnTo>
                      <a:pt x="488" y="209"/>
                    </a:lnTo>
                    <a:lnTo>
                      <a:pt x="476" y="209"/>
                    </a:lnTo>
                    <a:lnTo>
                      <a:pt x="476" y="218"/>
                    </a:lnTo>
                    <a:lnTo>
                      <a:pt x="434" y="218"/>
                    </a:lnTo>
                    <a:lnTo>
                      <a:pt x="434" y="240"/>
                    </a:lnTo>
                    <a:lnTo>
                      <a:pt x="393" y="240"/>
                    </a:lnTo>
                    <a:lnTo>
                      <a:pt x="391" y="240"/>
                    </a:lnTo>
                    <a:lnTo>
                      <a:pt x="391" y="261"/>
                    </a:lnTo>
                    <a:lnTo>
                      <a:pt x="370" y="261"/>
                    </a:lnTo>
                    <a:lnTo>
                      <a:pt x="370" y="273"/>
                    </a:lnTo>
                    <a:lnTo>
                      <a:pt x="294" y="273"/>
                    </a:lnTo>
                    <a:lnTo>
                      <a:pt x="294" y="281"/>
                    </a:lnTo>
                    <a:lnTo>
                      <a:pt x="267" y="281"/>
                    </a:lnTo>
                    <a:lnTo>
                      <a:pt x="267" y="288"/>
                    </a:lnTo>
                    <a:lnTo>
                      <a:pt x="211" y="288"/>
                    </a:lnTo>
                    <a:lnTo>
                      <a:pt x="211" y="300"/>
                    </a:lnTo>
                    <a:lnTo>
                      <a:pt x="153" y="300"/>
                    </a:lnTo>
                    <a:lnTo>
                      <a:pt x="153" y="310"/>
                    </a:lnTo>
                    <a:lnTo>
                      <a:pt x="122" y="310"/>
                    </a:lnTo>
                    <a:lnTo>
                      <a:pt x="122" y="325"/>
                    </a:lnTo>
                    <a:lnTo>
                      <a:pt x="108" y="325"/>
                    </a:lnTo>
                    <a:lnTo>
                      <a:pt x="108" y="335"/>
                    </a:lnTo>
                    <a:lnTo>
                      <a:pt x="33" y="335"/>
                    </a:lnTo>
                    <a:lnTo>
                      <a:pt x="33" y="347"/>
                    </a:lnTo>
                    <a:moveTo>
                      <a:pt x="2339" y="0"/>
                    </a:moveTo>
                    <a:lnTo>
                      <a:pt x="2005" y="0"/>
                    </a:lnTo>
                    <a:lnTo>
                      <a:pt x="2005" y="10"/>
                    </a:lnTo>
                    <a:lnTo>
                      <a:pt x="1949" y="10"/>
                    </a:lnTo>
                    <a:lnTo>
                      <a:pt x="1920" y="10"/>
                    </a:lnTo>
                    <a:lnTo>
                      <a:pt x="1920" y="18"/>
                    </a:lnTo>
                    <a:lnTo>
                      <a:pt x="1784" y="18"/>
                    </a:lnTo>
                    <a:lnTo>
                      <a:pt x="1784" y="30"/>
                    </a:lnTo>
                    <a:lnTo>
                      <a:pt x="1587" y="30"/>
                    </a:lnTo>
                    <a:lnTo>
                      <a:pt x="1587" y="37"/>
                    </a:lnTo>
                    <a:lnTo>
                      <a:pt x="1560" y="37"/>
                    </a:lnTo>
                    <a:lnTo>
                      <a:pt x="1533" y="37"/>
                    </a:lnTo>
                    <a:lnTo>
                      <a:pt x="1533" y="45"/>
                    </a:lnTo>
                    <a:lnTo>
                      <a:pt x="1341" y="45"/>
                    </a:lnTo>
                  </a:path>
                </a:pathLst>
              </a:custGeom>
              <a:noFill/>
              <a:ln w="365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Freeform 26">
                <a:extLst>
                  <a:ext uri="{FF2B5EF4-FFF2-40B4-BE49-F238E27FC236}">
                    <a16:creationId xmlns:a16="http://schemas.microsoft.com/office/drawing/2014/main" id="{0995A27B-1083-4EF9-AA89-03FA162B0D9B}"/>
                  </a:ext>
                </a:extLst>
              </p:cNvPr>
              <p:cNvSpPr>
                <a:spLocks noEditPoints="1"/>
              </p:cNvSpPr>
              <p:nvPr/>
            </p:nvSpPr>
            <p:spPr bwMode="auto">
              <a:xfrm>
                <a:off x="5811838" y="3297238"/>
                <a:ext cx="3092450" cy="673100"/>
              </a:xfrm>
              <a:custGeom>
                <a:avLst/>
                <a:gdLst>
                  <a:gd name="T0" fmla="*/ 779 w 1948"/>
                  <a:gd name="T1" fmla="*/ 328 h 424"/>
                  <a:gd name="T2" fmla="*/ 779 w 1948"/>
                  <a:gd name="T3" fmla="*/ 268 h 424"/>
                  <a:gd name="T4" fmla="*/ 779 w 1948"/>
                  <a:gd name="T5" fmla="*/ 260 h 424"/>
                  <a:gd name="T6" fmla="*/ 779 w 1948"/>
                  <a:gd name="T7" fmla="*/ 149 h 424"/>
                  <a:gd name="T8" fmla="*/ 1169 w 1948"/>
                  <a:gd name="T9" fmla="*/ 278 h 424"/>
                  <a:gd name="T10" fmla="*/ 1169 w 1948"/>
                  <a:gd name="T11" fmla="*/ 210 h 424"/>
                  <a:gd name="T12" fmla="*/ 1169 w 1948"/>
                  <a:gd name="T13" fmla="*/ 77 h 424"/>
                  <a:gd name="T14" fmla="*/ 1948 w 1948"/>
                  <a:gd name="T15" fmla="*/ 221 h 424"/>
                  <a:gd name="T16" fmla="*/ 1948 w 1948"/>
                  <a:gd name="T17" fmla="*/ 140 h 424"/>
                  <a:gd name="T18" fmla="*/ 1948 w 1948"/>
                  <a:gd name="T19" fmla="*/ 0 h 424"/>
                  <a:gd name="T20" fmla="*/ 1558 w 1948"/>
                  <a:gd name="T21" fmla="*/ 239 h 424"/>
                  <a:gd name="T22" fmla="*/ 1558 w 1948"/>
                  <a:gd name="T23" fmla="*/ 149 h 424"/>
                  <a:gd name="T24" fmla="*/ 1558 w 1948"/>
                  <a:gd name="T25" fmla="*/ 19 h 424"/>
                  <a:gd name="T26" fmla="*/ 0 w 1948"/>
                  <a:gd name="T27" fmla="*/ 424 h 424"/>
                  <a:gd name="T28" fmla="*/ 0 w 1948"/>
                  <a:gd name="T29" fmla="*/ 391 h 424"/>
                  <a:gd name="T30" fmla="*/ 0 w 1948"/>
                  <a:gd name="T31" fmla="*/ 313 h 424"/>
                  <a:gd name="T32" fmla="*/ 390 w 1948"/>
                  <a:gd name="T33" fmla="*/ 352 h 424"/>
                  <a:gd name="T34" fmla="*/ 390 w 1948"/>
                  <a:gd name="T35" fmla="*/ 289 h 424"/>
                  <a:gd name="T36" fmla="*/ 390 w 1948"/>
                  <a:gd name="T37" fmla="*/ 1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8" h="424">
                    <a:moveTo>
                      <a:pt x="779" y="328"/>
                    </a:moveTo>
                    <a:lnTo>
                      <a:pt x="779" y="268"/>
                    </a:lnTo>
                    <a:lnTo>
                      <a:pt x="779" y="260"/>
                    </a:lnTo>
                    <a:lnTo>
                      <a:pt x="779" y="149"/>
                    </a:lnTo>
                    <a:moveTo>
                      <a:pt x="1169" y="278"/>
                    </a:moveTo>
                    <a:lnTo>
                      <a:pt x="1169" y="210"/>
                    </a:lnTo>
                    <a:lnTo>
                      <a:pt x="1169" y="77"/>
                    </a:lnTo>
                    <a:moveTo>
                      <a:pt x="1948" y="221"/>
                    </a:moveTo>
                    <a:lnTo>
                      <a:pt x="1948" y="140"/>
                    </a:lnTo>
                    <a:lnTo>
                      <a:pt x="1948" y="0"/>
                    </a:lnTo>
                    <a:moveTo>
                      <a:pt x="1558" y="239"/>
                    </a:moveTo>
                    <a:lnTo>
                      <a:pt x="1558" y="149"/>
                    </a:lnTo>
                    <a:lnTo>
                      <a:pt x="1558" y="19"/>
                    </a:lnTo>
                    <a:moveTo>
                      <a:pt x="0" y="424"/>
                    </a:moveTo>
                    <a:lnTo>
                      <a:pt x="0" y="391"/>
                    </a:lnTo>
                    <a:lnTo>
                      <a:pt x="0" y="313"/>
                    </a:lnTo>
                    <a:moveTo>
                      <a:pt x="390" y="352"/>
                    </a:moveTo>
                    <a:lnTo>
                      <a:pt x="390" y="289"/>
                    </a:lnTo>
                    <a:lnTo>
                      <a:pt x="390" y="186"/>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Freeform 27">
                <a:extLst>
                  <a:ext uri="{FF2B5EF4-FFF2-40B4-BE49-F238E27FC236}">
                    <a16:creationId xmlns:a16="http://schemas.microsoft.com/office/drawing/2014/main" id="{BE9B33C2-A4D4-4C05-9538-2F237949C932}"/>
                  </a:ext>
                </a:extLst>
              </p:cNvPr>
              <p:cNvSpPr>
                <a:spLocks noEditPoints="1"/>
              </p:cNvSpPr>
              <p:nvPr/>
            </p:nvSpPr>
            <p:spPr bwMode="auto">
              <a:xfrm>
                <a:off x="5191125" y="3519488"/>
                <a:ext cx="3713163" cy="506413"/>
              </a:xfrm>
              <a:custGeom>
                <a:avLst/>
                <a:gdLst>
                  <a:gd name="T0" fmla="*/ 1002 w 2339"/>
                  <a:gd name="T1" fmla="*/ 128 h 319"/>
                  <a:gd name="T2" fmla="*/ 986 w 2339"/>
                  <a:gd name="T3" fmla="*/ 140 h 319"/>
                  <a:gd name="T4" fmla="*/ 781 w 2339"/>
                  <a:gd name="T5" fmla="*/ 149 h 319"/>
                  <a:gd name="T6" fmla="*/ 740 w 2339"/>
                  <a:gd name="T7" fmla="*/ 159 h 319"/>
                  <a:gd name="T8" fmla="*/ 726 w 2339"/>
                  <a:gd name="T9" fmla="*/ 167 h 319"/>
                  <a:gd name="T10" fmla="*/ 697 w 2339"/>
                  <a:gd name="T11" fmla="*/ 179 h 319"/>
                  <a:gd name="T12" fmla="*/ 670 w 2339"/>
                  <a:gd name="T13" fmla="*/ 210 h 319"/>
                  <a:gd name="T14" fmla="*/ 502 w 2339"/>
                  <a:gd name="T15" fmla="*/ 219 h 319"/>
                  <a:gd name="T16" fmla="*/ 474 w 2339"/>
                  <a:gd name="T17" fmla="*/ 241 h 319"/>
                  <a:gd name="T18" fmla="*/ 447 w 2339"/>
                  <a:gd name="T19" fmla="*/ 251 h 319"/>
                  <a:gd name="T20" fmla="*/ 389 w 2339"/>
                  <a:gd name="T21" fmla="*/ 251 h 319"/>
                  <a:gd name="T22" fmla="*/ 352 w 2339"/>
                  <a:gd name="T23" fmla="*/ 260 h 319"/>
                  <a:gd name="T24" fmla="*/ 321 w 2339"/>
                  <a:gd name="T25" fmla="*/ 272 h 319"/>
                  <a:gd name="T26" fmla="*/ 294 w 2339"/>
                  <a:gd name="T27" fmla="*/ 282 h 319"/>
                  <a:gd name="T28" fmla="*/ 279 w 2339"/>
                  <a:gd name="T29" fmla="*/ 289 h 319"/>
                  <a:gd name="T30" fmla="*/ 170 w 2339"/>
                  <a:gd name="T31" fmla="*/ 299 h 319"/>
                  <a:gd name="T32" fmla="*/ 112 w 2339"/>
                  <a:gd name="T33" fmla="*/ 309 h 319"/>
                  <a:gd name="T34" fmla="*/ 0 w 2339"/>
                  <a:gd name="T35" fmla="*/ 319 h 319"/>
                  <a:gd name="T36" fmla="*/ 2228 w 2339"/>
                  <a:gd name="T37" fmla="*/ 0 h 319"/>
                  <a:gd name="T38" fmla="*/ 1949 w 2339"/>
                  <a:gd name="T39" fmla="*/ 9 h 319"/>
                  <a:gd name="T40" fmla="*/ 1947 w 2339"/>
                  <a:gd name="T41" fmla="*/ 19 h 319"/>
                  <a:gd name="T42" fmla="*/ 1755 w 2339"/>
                  <a:gd name="T43" fmla="*/ 31 h 319"/>
                  <a:gd name="T44" fmla="*/ 1686 w 2339"/>
                  <a:gd name="T45" fmla="*/ 39 h 319"/>
                  <a:gd name="T46" fmla="*/ 1668 w 2339"/>
                  <a:gd name="T47" fmla="*/ 48 h 319"/>
                  <a:gd name="T48" fmla="*/ 1589 w 2339"/>
                  <a:gd name="T49" fmla="*/ 58 h 319"/>
                  <a:gd name="T50" fmla="*/ 1560 w 2339"/>
                  <a:gd name="T51" fmla="*/ 70 h 319"/>
                  <a:gd name="T52" fmla="*/ 1519 w 2339"/>
                  <a:gd name="T53" fmla="*/ 70 h 319"/>
                  <a:gd name="T54" fmla="*/ 1459 w 2339"/>
                  <a:gd name="T55" fmla="*/ 79 h 319"/>
                  <a:gd name="T56" fmla="*/ 1430 w 2339"/>
                  <a:gd name="T57" fmla="*/ 89 h 319"/>
                  <a:gd name="T58" fmla="*/ 1418 w 2339"/>
                  <a:gd name="T59" fmla="*/ 99 h 319"/>
                  <a:gd name="T60" fmla="*/ 1186 w 2339"/>
                  <a:gd name="T61" fmla="*/ 111 h 319"/>
                  <a:gd name="T62" fmla="*/ 1170 w 2339"/>
                  <a:gd name="T63" fmla="*/ 12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9" h="319">
                    <a:moveTo>
                      <a:pt x="1170" y="128"/>
                    </a:moveTo>
                    <a:lnTo>
                      <a:pt x="1002" y="128"/>
                    </a:lnTo>
                    <a:lnTo>
                      <a:pt x="1002" y="140"/>
                    </a:lnTo>
                    <a:lnTo>
                      <a:pt x="986" y="140"/>
                    </a:lnTo>
                    <a:lnTo>
                      <a:pt x="986" y="149"/>
                    </a:lnTo>
                    <a:lnTo>
                      <a:pt x="781" y="149"/>
                    </a:lnTo>
                    <a:lnTo>
                      <a:pt x="740" y="149"/>
                    </a:lnTo>
                    <a:lnTo>
                      <a:pt x="740" y="159"/>
                    </a:lnTo>
                    <a:lnTo>
                      <a:pt x="726" y="159"/>
                    </a:lnTo>
                    <a:lnTo>
                      <a:pt x="726" y="167"/>
                    </a:lnTo>
                    <a:lnTo>
                      <a:pt x="697" y="167"/>
                    </a:lnTo>
                    <a:lnTo>
                      <a:pt x="697" y="179"/>
                    </a:lnTo>
                    <a:lnTo>
                      <a:pt x="670" y="179"/>
                    </a:lnTo>
                    <a:lnTo>
                      <a:pt x="670" y="210"/>
                    </a:lnTo>
                    <a:lnTo>
                      <a:pt x="502" y="210"/>
                    </a:lnTo>
                    <a:lnTo>
                      <a:pt x="502" y="219"/>
                    </a:lnTo>
                    <a:lnTo>
                      <a:pt x="474" y="219"/>
                    </a:lnTo>
                    <a:lnTo>
                      <a:pt x="474" y="241"/>
                    </a:lnTo>
                    <a:lnTo>
                      <a:pt x="447" y="241"/>
                    </a:lnTo>
                    <a:lnTo>
                      <a:pt x="447" y="251"/>
                    </a:lnTo>
                    <a:lnTo>
                      <a:pt x="391" y="251"/>
                    </a:lnTo>
                    <a:lnTo>
                      <a:pt x="389" y="251"/>
                    </a:lnTo>
                    <a:lnTo>
                      <a:pt x="389" y="260"/>
                    </a:lnTo>
                    <a:lnTo>
                      <a:pt x="352" y="260"/>
                    </a:lnTo>
                    <a:lnTo>
                      <a:pt x="352" y="272"/>
                    </a:lnTo>
                    <a:lnTo>
                      <a:pt x="321" y="272"/>
                    </a:lnTo>
                    <a:lnTo>
                      <a:pt x="321" y="282"/>
                    </a:lnTo>
                    <a:lnTo>
                      <a:pt x="294" y="282"/>
                    </a:lnTo>
                    <a:lnTo>
                      <a:pt x="294" y="289"/>
                    </a:lnTo>
                    <a:lnTo>
                      <a:pt x="279" y="289"/>
                    </a:lnTo>
                    <a:lnTo>
                      <a:pt x="279" y="299"/>
                    </a:lnTo>
                    <a:lnTo>
                      <a:pt x="170" y="299"/>
                    </a:lnTo>
                    <a:lnTo>
                      <a:pt x="170" y="309"/>
                    </a:lnTo>
                    <a:lnTo>
                      <a:pt x="112" y="309"/>
                    </a:lnTo>
                    <a:lnTo>
                      <a:pt x="112" y="319"/>
                    </a:lnTo>
                    <a:lnTo>
                      <a:pt x="0" y="319"/>
                    </a:lnTo>
                    <a:moveTo>
                      <a:pt x="2339" y="0"/>
                    </a:moveTo>
                    <a:lnTo>
                      <a:pt x="2228" y="0"/>
                    </a:lnTo>
                    <a:lnTo>
                      <a:pt x="2228" y="9"/>
                    </a:lnTo>
                    <a:lnTo>
                      <a:pt x="1949" y="9"/>
                    </a:lnTo>
                    <a:lnTo>
                      <a:pt x="1947" y="9"/>
                    </a:lnTo>
                    <a:lnTo>
                      <a:pt x="1947" y="19"/>
                    </a:lnTo>
                    <a:lnTo>
                      <a:pt x="1755" y="19"/>
                    </a:lnTo>
                    <a:lnTo>
                      <a:pt x="1755" y="31"/>
                    </a:lnTo>
                    <a:lnTo>
                      <a:pt x="1686" y="31"/>
                    </a:lnTo>
                    <a:lnTo>
                      <a:pt x="1686" y="39"/>
                    </a:lnTo>
                    <a:lnTo>
                      <a:pt x="1668" y="39"/>
                    </a:lnTo>
                    <a:lnTo>
                      <a:pt x="1668" y="48"/>
                    </a:lnTo>
                    <a:lnTo>
                      <a:pt x="1589" y="48"/>
                    </a:lnTo>
                    <a:lnTo>
                      <a:pt x="1589" y="58"/>
                    </a:lnTo>
                    <a:lnTo>
                      <a:pt x="1560" y="58"/>
                    </a:lnTo>
                    <a:lnTo>
                      <a:pt x="1560" y="70"/>
                    </a:lnTo>
                    <a:lnTo>
                      <a:pt x="1560" y="70"/>
                    </a:lnTo>
                    <a:lnTo>
                      <a:pt x="1519" y="70"/>
                    </a:lnTo>
                    <a:lnTo>
                      <a:pt x="1519" y="79"/>
                    </a:lnTo>
                    <a:lnTo>
                      <a:pt x="1459" y="79"/>
                    </a:lnTo>
                    <a:lnTo>
                      <a:pt x="1459" y="89"/>
                    </a:lnTo>
                    <a:lnTo>
                      <a:pt x="1430" y="89"/>
                    </a:lnTo>
                    <a:lnTo>
                      <a:pt x="1430" y="99"/>
                    </a:lnTo>
                    <a:lnTo>
                      <a:pt x="1418" y="99"/>
                    </a:lnTo>
                    <a:lnTo>
                      <a:pt x="1418" y="111"/>
                    </a:lnTo>
                    <a:lnTo>
                      <a:pt x="1186" y="111"/>
                    </a:lnTo>
                    <a:lnTo>
                      <a:pt x="1186" y="120"/>
                    </a:lnTo>
                    <a:lnTo>
                      <a:pt x="1170" y="120"/>
                    </a:lnTo>
                  </a:path>
                </a:pathLst>
              </a:custGeom>
              <a:noFill/>
              <a:ln w="365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Freeform 28">
                <a:extLst>
                  <a:ext uri="{FF2B5EF4-FFF2-40B4-BE49-F238E27FC236}">
                    <a16:creationId xmlns:a16="http://schemas.microsoft.com/office/drawing/2014/main" id="{3954D723-6985-40FC-92BA-D8079CA5D584}"/>
                  </a:ext>
                </a:extLst>
              </p:cNvPr>
              <p:cNvSpPr>
                <a:spLocks/>
              </p:cNvSpPr>
              <p:nvPr/>
            </p:nvSpPr>
            <p:spPr bwMode="auto">
              <a:xfrm>
                <a:off x="5097463" y="2349500"/>
                <a:ext cx="3935413" cy="1676400"/>
              </a:xfrm>
              <a:custGeom>
                <a:avLst/>
                <a:gdLst>
                  <a:gd name="T0" fmla="*/ 2479 w 2479"/>
                  <a:gd name="T1" fmla="*/ 1056 h 1056"/>
                  <a:gd name="T2" fmla="*/ 0 w 2479"/>
                  <a:gd name="T3" fmla="*/ 1056 h 1056"/>
                  <a:gd name="T4" fmla="*/ 0 w 2479"/>
                  <a:gd name="T5" fmla="*/ 0 h 1056"/>
                </a:gdLst>
                <a:ahLst/>
                <a:cxnLst>
                  <a:cxn ang="0">
                    <a:pos x="T0" y="T1"/>
                  </a:cxn>
                  <a:cxn ang="0">
                    <a:pos x="T2" y="T3"/>
                  </a:cxn>
                  <a:cxn ang="0">
                    <a:pos x="T4" y="T5"/>
                  </a:cxn>
                </a:cxnLst>
                <a:rect l="0" t="0" r="r" b="b"/>
                <a:pathLst>
                  <a:path w="2479" h="1056">
                    <a:moveTo>
                      <a:pt x="2479" y="1056"/>
                    </a:moveTo>
                    <a:lnTo>
                      <a:pt x="0" y="1056"/>
                    </a:lnTo>
                    <a:lnTo>
                      <a:pt x="0" y="0"/>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29">
                <a:extLst>
                  <a:ext uri="{FF2B5EF4-FFF2-40B4-BE49-F238E27FC236}">
                    <a16:creationId xmlns:a16="http://schemas.microsoft.com/office/drawing/2014/main" id="{3896FD03-B00C-421C-B65A-45BBBD0010F9}"/>
                  </a:ext>
                </a:extLst>
              </p:cNvPr>
              <p:cNvSpPr>
                <a:spLocks noChangeShapeType="1"/>
              </p:cNvSpPr>
              <p:nvPr/>
            </p:nvSpPr>
            <p:spPr bwMode="auto">
              <a:xfrm flipV="1">
                <a:off x="7667625"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30">
                <a:extLst>
                  <a:ext uri="{FF2B5EF4-FFF2-40B4-BE49-F238E27FC236}">
                    <a16:creationId xmlns:a16="http://schemas.microsoft.com/office/drawing/2014/main" id="{C06F5370-F5DF-4E33-AA26-926EE7FE69A3}"/>
                  </a:ext>
                </a:extLst>
              </p:cNvPr>
              <p:cNvSpPr>
                <a:spLocks noChangeShapeType="1"/>
              </p:cNvSpPr>
              <p:nvPr/>
            </p:nvSpPr>
            <p:spPr bwMode="auto">
              <a:xfrm flipV="1">
                <a:off x="8288338"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31">
                <a:extLst>
                  <a:ext uri="{FF2B5EF4-FFF2-40B4-BE49-F238E27FC236}">
                    <a16:creationId xmlns:a16="http://schemas.microsoft.com/office/drawing/2014/main" id="{D34F53AD-7921-4509-8D88-63BA7B41E490}"/>
                  </a:ext>
                </a:extLst>
              </p:cNvPr>
              <p:cNvSpPr>
                <a:spLocks noChangeShapeType="1"/>
              </p:cNvSpPr>
              <p:nvPr/>
            </p:nvSpPr>
            <p:spPr bwMode="auto">
              <a:xfrm flipV="1">
                <a:off x="8907463"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32">
                <a:extLst>
                  <a:ext uri="{FF2B5EF4-FFF2-40B4-BE49-F238E27FC236}">
                    <a16:creationId xmlns:a16="http://schemas.microsoft.com/office/drawing/2014/main" id="{E95F15EB-2C3E-43AF-A763-F503ECD139B5}"/>
                  </a:ext>
                </a:extLst>
              </p:cNvPr>
              <p:cNvSpPr>
                <a:spLocks noChangeShapeType="1"/>
              </p:cNvSpPr>
              <p:nvPr/>
            </p:nvSpPr>
            <p:spPr bwMode="auto">
              <a:xfrm flipV="1">
                <a:off x="5191125"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33">
                <a:extLst>
                  <a:ext uri="{FF2B5EF4-FFF2-40B4-BE49-F238E27FC236}">
                    <a16:creationId xmlns:a16="http://schemas.microsoft.com/office/drawing/2014/main" id="{73ACD22F-0B5D-4BA4-85AC-C7DA198B0A42}"/>
                  </a:ext>
                </a:extLst>
              </p:cNvPr>
              <p:cNvSpPr>
                <a:spLocks noChangeShapeType="1"/>
              </p:cNvSpPr>
              <p:nvPr/>
            </p:nvSpPr>
            <p:spPr bwMode="auto">
              <a:xfrm flipV="1">
                <a:off x="5808663"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34">
                <a:extLst>
                  <a:ext uri="{FF2B5EF4-FFF2-40B4-BE49-F238E27FC236}">
                    <a16:creationId xmlns:a16="http://schemas.microsoft.com/office/drawing/2014/main" id="{6EC92CDD-E14B-44A2-94ED-3F3FDA2E6770}"/>
                  </a:ext>
                </a:extLst>
              </p:cNvPr>
              <p:cNvSpPr>
                <a:spLocks noChangeShapeType="1"/>
              </p:cNvSpPr>
              <p:nvPr/>
            </p:nvSpPr>
            <p:spPr bwMode="auto">
              <a:xfrm flipV="1">
                <a:off x="6430963"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Line 35">
                <a:extLst>
                  <a:ext uri="{FF2B5EF4-FFF2-40B4-BE49-F238E27FC236}">
                    <a16:creationId xmlns:a16="http://schemas.microsoft.com/office/drawing/2014/main" id="{32F8A168-F994-4F29-9BC5-57C476AEA25B}"/>
                  </a:ext>
                </a:extLst>
              </p:cNvPr>
              <p:cNvSpPr>
                <a:spLocks noChangeShapeType="1"/>
              </p:cNvSpPr>
              <p:nvPr/>
            </p:nvSpPr>
            <p:spPr bwMode="auto">
              <a:xfrm flipV="1">
                <a:off x="7048500" y="4025900"/>
                <a:ext cx="0" cy="79375"/>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36">
                <a:extLst>
                  <a:ext uri="{FF2B5EF4-FFF2-40B4-BE49-F238E27FC236}">
                    <a16:creationId xmlns:a16="http://schemas.microsoft.com/office/drawing/2014/main" id="{2D7D0880-BFB8-450B-AD91-9A3C3061BF02}"/>
                  </a:ext>
                </a:extLst>
              </p:cNvPr>
              <p:cNvSpPr>
                <a:spLocks noChangeShapeType="1"/>
              </p:cNvSpPr>
              <p:nvPr/>
            </p:nvSpPr>
            <p:spPr bwMode="auto">
              <a:xfrm>
                <a:off x="5011738" y="4025900"/>
                <a:ext cx="8572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37">
                <a:extLst>
                  <a:ext uri="{FF2B5EF4-FFF2-40B4-BE49-F238E27FC236}">
                    <a16:creationId xmlns:a16="http://schemas.microsoft.com/office/drawing/2014/main" id="{E97596A2-BC1D-4228-8587-453FDDB52B7B}"/>
                  </a:ext>
                </a:extLst>
              </p:cNvPr>
              <p:cNvSpPr>
                <a:spLocks noChangeShapeType="1"/>
              </p:cNvSpPr>
              <p:nvPr/>
            </p:nvSpPr>
            <p:spPr bwMode="auto">
              <a:xfrm>
                <a:off x="5011738" y="3617913"/>
                <a:ext cx="8572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38">
                <a:extLst>
                  <a:ext uri="{FF2B5EF4-FFF2-40B4-BE49-F238E27FC236}">
                    <a16:creationId xmlns:a16="http://schemas.microsoft.com/office/drawing/2014/main" id="{5C6078F0-E552-4551-8B7B-285CAC4EE6BE}"/>
                  </a:ext>
                </a:extLst>
              </p:cNvPr>
              <p:cNvSpPr>
                <a:spLocks noChangeShapeType="1"/>
              </p:cNvSpPr>
              <p:nvPr/>
            </p:nvSpPr>
            <p:spPr bwMode="auto">
              <a:xfrm>
                <a:off x="5011738" y="3206750"/>
                <a:ext cx="8572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39">
                <a:extLst>
                  <a:ext uri="{FF2B5EF4-FFF2-40B4-BE49-F238E27FC236}">
                    <a16:creationId xmlns:a16="http://schemas.microsoft.com/office/drawing/2014/main" id="{4A49791D-9664-409F-B3B6-299B612F3DE8}"/>
                  </a:ext>
                </a:extLst>
              </p:cNvPr>
              <p:cNvSpPr>
                <a:spLocks noChangeShapeType="1"/>
              </p:cNvSpPr>
              <p:nvPr/>
            </p:nvSpPr>
            <p:spPr bwMode="auto">
              <a:xfrm>
                <a:off x="5011738" y="2800350"/>
                <a:ext cx="8572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Line 40">
                <a:extLst>
                  <a:ext uri="{FF2B5EF4-FFF2-40B4-BE49-F238E27FC236}">
                    <a16:creationId xmlns:a16="http://schemas.microsoft.com/office/drawing/2014/main" id="{008D5DAA-8BB6-430E-8992-34E882713C1F}"/>
                  </a:ext>
                </a:extLst>
              </p:cNvPr>
              <p:cNvSpPr>
                <a:spLocks noChangeShapeType="1"/>
              </p:cNvSpPr>
              <p:nvPr/>
            </p:nvSpPr>
            <p:spPr bwMode="auto">
              <a:xfrm>
                <a:off x="5011738" y="2389188"/>
                <a:ext cx="8572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71" name="ZoneTexte 70">
              <a:extLst>
                <a:ext uri="{FF2B5EF4-FFF2-40B4-BE49-F238E27FC236}">
                  <a16:creationId xmlns:a16="http://schemas.microsoft.com/office/drawing/2014/main" id="{CF259788-3D5E-4FEA-804D-5FB91777F4BA}"/>
                </a:ext>
              </a:extLst>
            </p:cNvPr>
            <p:cNvSpPr txBox="1"/>
            <p:nvPr/>
          </p:nvSpPr>
          <p:spPr>
            <a:xfrm>
              <a:off x="5215830" y="3026005"/>
              <a:ext cx="269625" cy="276999"/>
            </a:xfrm>
            <a:prstGeom prst="rect">
              <a:avLst/>
            </a:prstGeom>
            <a:noFill/>
          </p:spPr>
          <p:txBody>
            <a:bodyPr wrap="none" rtlCol="0">
              <a:spAutoFit/>
            </a:bodyPr>
            <a:lstStyle/>
            <a:p>
              <a:pPr algn="ctr"/>
              <a:r>
                <a:rPr lang="fr-FR" sz="1200" dirty="0"/>
                <a:t>0</a:t>
              </a:r>
            </a:p>
          </p:txBody>
        </p:sp>
        <p:sp>
          <p:nvSpPr>
            <p:cNvPr id="72" name="ZoneTexte 71">
              <a:extLst>
                <a:ext uri="{FF2B5EF4-FFF2-40B4-BE49-F238E27FC236}">
                  <a16:creationId xmlns:a16="http://schemas.microsoft.com/office/drawing/2014/main" id="{F9D604C9-52DD-4161-9C60-5637E51E092A}"/>
                </a:ext>
              </a:extLst>
            </p:cNvPr>
            <p:cNvSpPr txBox="1"/>
            <p:nvPr/>
          </p:nvSpPr>
          <p:spPr>
            <a:xfrm>
              <a:off x="5790682" y="3026005"/>
              <a:ext cx="269625" cy="276999"/>
            </a:xfrm>
            <a:prstGeom prst="rect">
              <a:avLst/>
            </a:prstGeom>
            <a:noFill/>
          </p:spPr>
          <p:txBody>
            <a:bodyPr wrap="none" rtlCol="0">
              <a:spAutoFit/>
            </a:bodyPr>
            <a:lstStyle/>
            <a:p>
              <a:pPr algn="ctr"/>
              <a:r>
                <a:rPr lang="fr-FR" sz="1200" dirty="0"/>
                <a:t>4</a:t>
              </a:r>
            </a:p>
          </p:txBody>
        </p:sp>
        <p:sp>
          <p:nvSpPr>
            <p:cNvPr id="73" name="ZoneTexte 72">
              <a:extLst>
                <a:ext uri="{FF2B5EF4-FFF2-40B4-BE49-F238E27FC236}">
                  <a16:creationId xmlns:a16="http://schemas.microsoft.com/office/drawing/2014/main" id="{9CC986B1-A315-46D0-896A-5F3D7E658DC1}"/>
                </a:ext>
              </a:extLst>
            </p:cNvPr>
            <p:cNvSpPr txBox="1"/>
            <p:nvPr/>
          </p:nvSpPr>
          <p:spPr>
            <a:xfrm>
              <a:off x="6365533" y="3026005"/>
              <a:ext cx="269625" cy="276999"/>
            </a:xfrm>
            <a:prstGeom prst="rect">
              <a:avLst/>
            </a:prstGeom>
            <a:noFill/>
          </p:spPr>
          <p:txBody>
            <a:bodyPr wrap="none" rtlCol="0">
              <a:spAutoFit/>
            </a:bodyPr>
            <a:lstStyle/>
            <a:p>
              <a:pPr algn="ctr"/>
              <a:r>
                <a:rPr lang="fr-FR" sz="1200" dirty="0"/>
                <a:t>8</a:t>
              </a:r>
            </a:p>
          </p:txBody>
        </p:sp>
        <p:sp>
          <p:nvSpPr>
            <p:cNvPr id="74" name="ZoneTexte 73">
              <a:extLst>
                <a:ext uri="{FF2B5EF4-FFF2-40B4-BE49-F238E27FC236}">
                  <a16:creationId xmlns:a16="http://schemas.microsoft.com/office/drawing/2014/main" id="{B83B6F9F-0DE9-4470-AAD2-5C5C2E6FEC0B}"/>
                </a:ext>
              </a:extLst>
            </p:cNvPr>
            <p:cNvSpPr txBox="1"/>
            <p:nvPr/>
          </p:nvSpPr>
          <p:spPr>
            <a:xfrm>
              <a:off x="6897906" y="3026005"/>
              <a:ext cx="354584" cy="276999"/>
            </a:xfrm>
            <a:prstGeom prst="rect">
              <a:avLst/>
            </a:prstGeom>
            <a:noFill/>
          </p:spPr>
          <p:txBody>
            <a:bodyPr wrap="none" rtlCol="0">
              <a:spAutoFit/>
            </a:bodyPr>
            <a:lstStyle/>
            <a:p>
              <a:pPr algn="ctr"/>
              <a:r>
                <a:rPr lang="fr-FR" sz="1200" dirty="0"/>
                <a:t>12</a:t>
              </a:r>
            </a:p>
          </p:txBody>
        </p:sp>
        <p:sp>
          <p:nvSpPr>
            <p:cNvPr id="75" name="ZoneTexte 74">
              <a:extLst>
                <a:ext uri="{FF2B5EF4-FFF2-40B4-BE49-F238E27FC236}">
                  <a16:creationId xmlns:a16="http://schemas.microsoft.com/office/drawing/2014/main" id="{F828CD37-4BDC-4F99-9035-00B0B9DBAE95}"/>
                </a:ext>
              </a:extLst>
            </p:cNvPr>
            <p:cNvSpPr txBox="1"/>
            <p:nvPr/>
          </p:nvSpPr>
          <p:spPr>
            <a:xfrm>
              <a:off x="7472758" y="3026005"/>
              <a:ext cx="354584" cy="276999"/>
            </a:xfrm>
            <a:prstGeom prst="rect">
              <a:avLst/>
            </a:prstGeom>
            <a:noFill/>
          </p:spPr>
          <p:txBody>
            <a:bodyPr wrap="none" rtlCol="0">
              <a:spAutoFit/>
            </a:bodyPr>
            <a:lstStyle/>
            <a:p>
              <a:pPr algn="ctr"/>
              <a:r>
                <a:rPr lang="fr-FR" sz="1200" dirty="0"/>
                <a:t>16</a:t>
              </a:r>
            </a:p>
          </p:txBody>
        </p:sp>
        <p:sp>
          <p:nvSpPr>
            <p:cNvPr id="76" name="ZoneTexte 75">
              <a:extLst>
                <a:ext uri="{FF2B5EF4-FFF2-40B4-BE49-F238E27FC236}">
                  <a16:creationId xmlns:a16="http://schemas.microsoft.com/office/drawing/2014/main" id="{0154FD5A-504A-428F-9104-9E89A9D23ACC}"/>
                </a:ext>
              </a:extLst>
            </p:cNvPr>
            <p:cNvSpPr txBox="1"/>
            <p:nvPr/>
          </p:nvSpPr>
          <p:spPr>
            <a:xfrm>
              <a:off x="8047610" y="3026005"/>
              <a:ext cx="354584" cy="276999"/>
            </a:xfrm>
            <a:prstGeom prst="rect">
              <a:avLst/>
            </a:prstGeom>
            <a:noFill/>
          </p:spPr>
          <p:txBody>
            <a:bodyPr wrap="none" rtlCol="0">
              <a:spAutoFit/>
            </a:bodyPr>
            <a:lstStyle/>
            <a:p>
              <a:pPr algn="ctr"/>
              <a:r>
                <a:rPr lang="fr-FR" sz="1200" dirty="0"/>
                <a:t>20</a:t>
              </a:r>
            </a:p>
          </p:txBody>
        </p:sp>
        <p:sp>
          <p:nvSpPr>
            <p:cNvPr id="77" name="ZoneTexte 76">
              <a:extLst>
                <a:ext uri="{FF2B5EF4-FFF2-40B4-BE49-F238E27FC236}">
                  <a16:creationId xmlns:a16="http://schemas.microsoft.com/office/drawing/2014/main" id="{6C1A1A6B-DB80-4423-A9B0-92771591C031}"/>
                </a:ext>
              </a:extLst>
            </p:cNvPr>
            <p:cNvSpPr txBox="1"/>
            <p:nvPr/>
          </p:nvSpPr>
          <p:spPr>
            <a:xfrm>
              <a:off x="8622460" y="3026005"/>
              <a:ext cx="354584" cy="276999"/>
            </a:xfrm>
            <a:prstGeom prst="rect">
              <a:avLst/>
            </a:prstGeom>
            <a:noFill/>
          </p:spPr>
          <p:txBody>
            <a:bodyPr wrap="none" rtlCol="0">
              <a:spAutoFit/>
            </a:bodyPr>
            <a:lstStyle/>
            <a:p>
              <a:pPr algn="ctr"/>
              <a:r>
                <a:rPr lang="fr-FR" sz="1200" dirty="0"/>
                <a:t>24</a:t>
              </a:r>
            </a:p>
          </p:txBody>
        </p:sp>
        <p:sp>
          <p:nvSpPr>
            <p:cNvPr id="78" name="ZoneTexte 77">
              <a:extLst>
                <a:ext uri="{FF2B5EF4-FFF2-40B4-BE49-F238E27FC236}">
                  <a16:creationId xmlns:a16="http://schemas.microsoft.com/office/drawing/2014/main" id="{715B3739-E827-4255-8681-22675E4FA01B}"/>
                </a:ext>
              </a:extLst>
            </p:cNvPr>
            <p:cNvSpPr txBox="1"/>
            <p:nvPr/>
          </p:nvSpPr>
          <p:spPr>
            <a:xfrm>
              <a:off x="4959591" y="2817613"/>
              <a:ext cx="269625" cy="276999"/>
            </a:xfrm>
            <a:prstGeom prst="rect">
              <a:avLst/>
            </a:prstGeom>
            <a:noFill/>
          </p:spPr>
          <p:txBody>
            <a:bodyPr wrap="none" rtlCol="0">
              <a:spAutoFit/>
            </a:bodyPr>
            <a:lstStyle/>
            <a:p>
              <a:pPr algn="r"/>
              <a:r>
                <a:rPr lang="fr-FR" sz="1200" dirty="0"/>
                <a:t>0</a:t>
              </a:r>
            </a:p>
          </p:txBody>
        </p:sp>
        <p:sp>
          <p:nvSpPr>
            <p:cNvPr id="79" name="ZoneTexte 78">
              <a:extLst>
                <a:ext uri="{FF2B5EF4-FFF2-40B4-BE49-F238E27FC236}">
                  <a16:creationId xmlns:a16="http://schemas.microsoft.com/office/drawing/2014/main" id="{F7895D0E-2798-481B-8201-0A335759C287}"/>
                </a:ext>
              </a:extLst>
            </p:cNvPr>
            <p:cNvSpPr txBox="1"/>
            <p:nvPr/>
          </p:nvSpPr>
          <p:spPr>
            <a:xfrm>
              <a:off x="4959591" y="2475696"/>
              <a:ext cx="269625" cy="276999"/>
            </a:xfrm>
            <a:prstGeom prst="rect">
              <a:avLst/>
            </a:prstGeom>
            <a:noFill/>
          </p:spPr>
          <p:txBody>
            <a:bodyPr wrap="none" rtlCol="0">
              <a:spAutoFit/>
            </a:bodyPr>
            <a:lstStyle/>
            <a:p>
              <a:pPr algn="r"/>
              <a:r>
                <a:rPr lang="fr-FR" sz="1200" dirty="0"/>
                <a:t>5</a:t>
              </a:r>
            </a:p>
          </p:txBody>
        </p:sp>
        <p:sp>
          <p:nvSpPr>
            <p:cNvPr id="80" name="ZoneTexte 79">
              <a:extLst>
                <a:ext uri="{FF2B5EF4-FFF2-40B4-BE49-F238E27FC236}">
                  <a16:creationId xmlns:a16="http://schemas.microsoft.com/office/drawing/2014/main" id="{2968650E-775B-4D7F-8D13-AED731758943}"/>
                </a:ext>
              </a:extLst>
            </p:cNvPr>
            <p:cNvSpPr txBox="1"/>
            <p:nvPr/>
          </p:nvSpPr>
          <p:spPr>
            <a:xfrm>
              <a:off x="4874632" y="2133779"/>
              <a:ext cx="354584" cy="276999"/>
            </a:xfrm>
            <a:prstGeom prst="rect">
              <a:avLst/>
            </a:prstGeom>
            <a:noFill/>
          </p:spPr>
          <p:txBody>
            <a:bodyPr wrap="none" rtlCol="0">
              <a:spAutoFit/>
            </a:bodyPr>
            <a:lstStyle/>
            <a:p>
              <a:pPr algn="r"/>
              <a:r>
                <a:rPr lang="fr-FR" sz="1200" dirty="0"/>
                <a:t>10</a:t>
              </a:r>
            </a:p>
          </p:txBody>
        </p:sp>
        <p:sp>
          <p:nvSpPr>
            <p:cNvPr id="81" name="ZoneTexte 80">
              <a:extLst>
                <a:ext uri="{FF2B5EF4-FFF2-40B4-BE49-F238E27FC236}">
                  <a16:creationId xmlns:a16="http://schemas.microsoft.com/office/drawing/2014/main" id="{6C6917F1-C2F4-490A-937C-DE955016BDB9}"/>
                </a:ext>
              </a:extLst>
            </p:cNvPr>
            <p:cNvSpPr txBox="1"/>
            <p:nvPr/>
          </p:nvSpPr>
          <p:spPr>
            <a:xfrm>
              <a:off x="4874632" y="1791862"/>
              <a:ext cx="354584" cy="276999"/>
            </a:xfrm>
            <a:prstGeom prst="rect">
              <a:avLst/>
            </a:prstGeom>
            <a:noFill/>
          </p:spPr>
          <p:txBody>
            <a:bodyPr wrap="none" rtlCol="0">
              <a:spAutoFit/>
            </a:bodyPr>
            <a:lstStyle/>
            <a:p>
              <a:pPr algn="r"/>
              <a:r>
                <a:rPr lang="fr-FR" sz="1200" dirty="0"/>
                <a:t>15</a:t>
              </a:r>
            </a:p>
          </p:txBody>
        </p:sp>
        <p:sp>
          <p:nvSpPr>
            <p:cNvPr id="82" name="ZoneTexte 81">
              <a:extLst>
                <a:ext uri="{FF2B5EF4-FFF2-40B4-BE49-F238E27FC236}">
                  <a16:creationId xmlns:a16="http://schemas.microsoft.com/office/drawing/2014/main" id="{240A7421-7A3C-4205-A929-52C46F4B8203}"/>
                </a:ext>
              </a:extLst>
            </p:cNvPr>
            <p:cNvSpPr txBox="1"/>
            <p:nvPr/>
          </p:nvSpPr>
          <p:spPr>
            <a:xfrm>
              <a:off x="4874632" y="1449945"/>
              <a:ext cx="354584" cy="276999"/>
            </a:xfrm>
            <a:prstGeom prst="rect">
              <a:avLst/>
            </a:prstGeom>
            <a:noFill/>
          </p:spPr>
          <p:txBody>
            <a:bodyPr wrap="none" rtlCol="0">
              <a:spAutoFit/>
            </a:bodyPr>
            <a:lstStyle/>
            <a:p>
              <a:pPr algn="r"/>
              <a:r>
                <a:rPr lang="fr-FR" sz="1200" dirty="0"/>
                <a:t>20</a:t>
              </a:r>
            </a:p>
          </p:txBody>
        </p:sp>
        <p:sp>
          <p:nvSpPr>
            <p:cNvPr id="90" name="ZoneTexte 89">
              <a:extLst>
                <a:ext uri="{FF2B5EF4-FFF2-40B4-BE49-F238E27FC236}">
                  <a16:creationId xmlns:a16="http://schemas.microsoft.com/office/drawing/2014/main" id="{5186DA33-6256-4AE8-BE32-8D50E21892E8}"/>
                </a:ext>
              </a:extLst>
            </p:cNvPr>
            <p:cNvSpPr txBox="1"/>
            <p:nvPr/>
          </p:nvSpPr>
          <p:spPr>
            <a:xfrm>
              <a:off x="5140488" y="3424978"/>
              <a:ext cx="420307" cy="430887"/>
            </a:xfrm>
            <a:prstGeom prst="rect">
              <a:avLst/>
            </a:prstGeom>
            <a:noFill/>
          </p:spPr>
          <p:txBody>
            <a:bodyPr wrap="none" rtlCol="0">
              <a:spAutoFit/>
            </a:bodyPr>
            <a:lstStyle/>
            <a:p>
              <a:pPr algn="ctr"/>
              <a:r>
                <a:rPr lang="fr-FR" sz="1050" dirty="0"/>
                <a:t>525</a:t>
              </a:r>
            </a:p>
            <a:p>
              <a:pPr algn="ctr"/>
              <a:r>
                <a:rPr lang="fr-FR" sz="1050" dirty="0"/>
                <a:t>522</a:t>
              </a:r>
            </a:p>
          </p:txBody>
        </p:sp>
        <p:sp>
          <p:nvSpPr>
            <p:cNvPr id="91" name="ZoneTexte 90">
              <a:extLst>
                <a:ext uri="{FF2B5EF4-FFF2-40B4-BE49-F238E27FC236}">
                  <a16:creationId xmlns:a16="http://schemas.microsoft.com/office/drawing/2014/main" id="{3B309781-E4DA-4394-B43E-6B92CFC2362E}"/>
                </a:ext>
              </a:extLst>
            </p:cNvPr>
            <p:cNvSpPr txBox="1"/>
            <p:nvPr/>
          </p:nvSpPr>
          <p:spPr>
            <a:xfrm>
              <a:off x="5715341" y="3424978"/>
              <a:ext cx="420307" cy="430887"/>
            </a:xfrm>
            <a:prstGeom prst="rect">
              <a:avLst/>
            </a:prstGeom>
            <a:noFill/>
          </p:spPr>
          <p:txBody>
            <a:bodyPr wrap="none" rtlCol="0">
              <a:spAutoFit/>
            </a:bodyPr>
            <a:lstStyle/>
            <a:p>
              <a:pPr algn="ctr"/>
              <a:r>
                <a:rPr lang="fr-FR" sz="1050" dirty="0"/>
                <a:t>511</a:t>
              </a:r>
            </a:p>
            <a:p>
              <a:pPr algn="ctr"/>
              <a:r>
                <a:rPr lang="fr-FR" sz="1050" dirty="0"/>
                <a:t>510</a:t>
              </a:r>
            </a:p>
          </p:txBody>
        </p:sp>
        <p:sp>
          <p:nvSpPr>
            <p:cNvPr id="92" name="ZoneTexte 91">
              <a:extLst>
                <a:ext uri="{FF2B5EF4-FFF2-40B4-BE49-F238E27FC236}">
                  <a16:creationId xmlns:a16="http://schemas.microsoft.com/office/drawing/2014/main" id="{38C919A8-DBAD-4EF1-A7F0-D50664E759DA}"/>
                </a:ext>
              </a:extLst>
            </p:cNvPr>
            <p:cNvSpPr txBox="1"/>
            <p:nvPr/>
          </p:nvSpPr>
          <p:spPr>
            <a:xfrm>
              <a:off x="6290191" y="3424978"/>
              <a:ext cx="420307" cy="430887"/>
            </a:xfrm>
            <a:prstGeom prst="rect">
              <a:avLst/>
            </a:prstGeom>
            <a:noFill/>
          </p:spPr>
          <p:txBody>
            <a:bodyPr wrap="none" rtlCol="0">
              <a:spAutoFit/>
            </a:bodyPr>
            <a:lstStyle/>
            <a:p>
              <a:pPr algn="ctr"/>
              <a:r>
                <a:rPr lang="fr-FR" sz="1050" dirty="0"/>
                <a:t>502</a:t>
              </a:r>
            </a:p>
            <a:p>
              <a:pPr algn="ctr"/>
              <a:r>
                <a:rPr lang="fr-FR" sz="1050" dirty="0"/>
                <a:t>498</a:t>
              </a:r>
            </a:p>
          </p:txBody>
        </p:sp>
        <p:sp>
          <p:nvSpPr>
            <p:cNvPr id="93" name="ZoneTexte 92">
              <a:extLst>
                <a:ext uri="{FF2B5EF4-FFF2-40B4-BE49-F238E27FC236}">
                  <a16:creationId xmlns:a16="http://schemas.microsoft.com/office/drawing/2014/main" id="{E6EE3DC4-A1FC-4024-9FA1-08B72AA7807C}"/>
                </a:ext>
              </a:extLst>
            </p:cNvPr>
            <p:cNvSpPr txBox="1"/>
            <p:nvPr/>
          </p:nvSpPr>
          <p:spPr>
            <a:xfrm>
              <a:off x="6865044" y="3424978"/>
              <a:ext cx="420307" cy="430887"/>
            </a:xfrm>
            <a:prstGeom prst="rect">
              <a:avLst/>
            </a:prstGeom>
            <a:noFill/>
          </p:spPr>
          <p:txBody>
            <a:bodyPr wrap="none" rtlCol="0">
              <a:spAutoFit/>
            </a:bodyPr>
            <a:lstStyle/>
            <a:p>
              <a:pPr algn="ctr"/>
              <a:r>
                <a:rPr lang="fr-FR" sz="1050" dirty="0"/>
                <a:t>492</a:t>
              </a:r>
            </a:p>
            <a:p>
              <a:pPr algn="ctr"/>
              <a:r>
                <a:rPr lang="fr-FR" sz="1050" dirty="0"/>
                <a:t>495</a:t>
              </a:r>
            </a:p>
          </p:txBody>
        </p:sp>
        <p:sp>
          <p:nvSpPr>
            <p:cNvPr id="94" name="ZoneTexte 93">
              <a:extLst>
                <a:ext uri="{FF2B5EF4-FFF2-40B4-BE49-F238E27FC236}">
                  <a16:creationId xmlns:a16="http://schemas.microsoft.com/office/drawing/2014/main" id="{220387A2-6BED-44A0-AD2D-E8264909B95E}"/>
                </a:ext>
              </a:extLst>
            </p:cNvPr>
            <p:cNvSpPr txBox="1"/>
            <p:nvPr/>
          </p:nvSpPr>
          <p:spPr>
            <a:xfrm>
              <a:off x="7439896" y="3424978"/>
              <a:ext cx="420307" cy="430887"/>
            </a:xfrm>
            <a:prstGeom prst="rect">
              <a:avLst/>
            </a:prstGeom>
            <a:noFill/>
          </p:spPr>
          <p:txBody>
            <a:bodyPr wrap="none" rtlCol="0">
              <a:spAutoFit/>
            </a:bodyPr>
            <a:lstStyle/>
            <a:p>
              <a:pPr algn="ctr"/>
              <a:r>
                <a:rPr lang="fr-FR" sz="1050" dirty="0"/>
                <a:t>489</a:t>
              </a:r>
            </a:p>
            <a:p>
              <a:pPr algn="ctr"/>
              <a:r>
                <a:rPr lang="fr-FR" sz="1050" dirty="0"/>
                <a:t>487</a:t>
              </a:r>
            </a:p>
          </p:txBody>
        </p:sp>
        <p:sp>
          <p:nvSpPr>
            <p:cNvPr id="95" name="ZoneTexte 94">
              <a:extLst>
                <a:ext uri="{FF2B5EF4-FFF2-40B4-BE49-F238E27FC236}">
                  <a16:creationId xmlns:a16="http://schemas.microsoft.com/office/drawing/2014/main" id="{46371B92-1CAA-4DC3-AE76-B96A3A71E73B}"/>
                </a:ext>
              </a:extLst>
            </p:cNvPr>
            <p:cNvSpPr txBox="1"/>
            <p:nvPr/>
          </p:nvSpPr>
          <p:spPr>
            <a:xfrm>
              <a:off x="8014748" y="3424978"/>
              <a:ext cx="420307" cy="430887"/>
            </a:xfrm>
            <a:prstGeom prst="rect">
              <a:avLst/>
            </a:prstGeom>
            <a:noFill/>
          </p:spPr>
          <p:txBody>
            <a:bodyPr wrap="none" rtlCol="0">
              <a:spAutoFit/>
            </a:bodyPr>
            <a:lstStyle/>
            <a:p>
              <a:pPr algn="ctr"/>
              <a:r>
                <a:rPr lang="fr-FR" sz="1050" dirty="0"/>
                <a:t>486</a:t>
              </a:r>
            </a:p>
            <a:p>
              <a:pPr algn="ctr"/>
              <a:r>
                <a:rPr lang="fr-FR" sz="1050" dirty="0"/>
                <a:t>480</a:t>
              </a:r>
            </a:p>
          </p:txBody>
        </p:sp>
        <p:sp>
          <p:nvSpPr>
            <p:cNvPr id="96" name="ZoneTexte 95">
              <a:extLst>
                <a:ext uri="{FF2B5EF4-FFF2-40B4-BE49-F238E27FC236}">
                  <a16:creationId xmlns:a16="http://schemas.microsoft.com/office/drawing/2014/main" id="{B287082B-7050-4ADF-A39F-42C1DA4E2C13}"/>
                </a:ext>
              </a:extLst>
            </p:cNvPr>
            <p:cNvSpPr txBox="1"/>
            <p:nvPr/>
          </p:nvSpPr>
          <p:spPr>
            <a:xfrm>
              <a:off x="8589598" y="3424978"/>
              <a:ext cx="420307" cy="430887"/>
            </a:xfrm>
            <a:prstGeom prst="rect">
              <a:avLst/>
            </a:prstGeom>
            <a:noFill/>
          </p:spPr>
          <p:txBody>
            <a:bodyPr wrap="none" rtlCol="0">
              <a:spAutoFit/>
            </a:bodyPr>
            <a:lstStyle/>
            <a:p>
              <a:pPr algn="ctr"/>
              <a:r>
                <a:rPr lang="fr-FR" sz="1050" dirty="0"/>
                <a:t>481</a:t>
              </a:r>
            </a:p>
            <a:p>
              <a:pPr algn="ctr"/>
              <a:r>
                <a:rPr lang="fr-FR" sz="1050" dirty="0"/>
                <a:t>477</a:t>
              </a:r>
            </a:p>
          </p:txBody>
        </p:sp>
        <p:sp>
          <p:nvSpPr>
            <p:cNvPr id="104" name="ZoneTexte 103">
              <a:extLst>
                <a:ext uri="{FF2B5EF4-FFF2-40B4-BE49-F238E27FC236}">
                  <a16:creationId xmlns:a16="http://schemas.microsoft.com/office/drawing/2014/main" id="{08D3C72A-BB73-43FA-82F6-E5CBABCE44E6}"/>
                </a:ext>
              </a:extLst>
            </p:cNvPr>
            <p:cNvSpPr txBox="1"/>
            <p:nvPr/>
          </p:nvSpPr>
          <p:spPr>
            <a:xfrm>
              <a:off x="6635158" y="3185632"/>
              <a:ext cx="901208" cy="276999"/>
            </a:xfrm>
            <a:prstGeom prst="rect">
              <a:avLst/>
            </a:prstGeom>
            <a:noFill/>
          </p:spPr>
          <p:txBody>
            <a:bodyPr wrap="none" rtlCol="0">
              <a:spAutoFit/>
            </a:bodyPr>
            <a:lstStyle/>
            <a:p>
              <a:pPr algn="ctr"/>
              <a:r>
                <a:rPr lang="fr-FR" sz="1200" b="1" dirty="0"/>
                <a:t>Semaines</a:t>
              </a:r>
            </a:p>
          </p:txBody>
        </p:sp>
        <p:cxnSp>
          <p:nvCxnSpPr>
            <p:cNvPr id="111" name="Connecteur droit 110">
              <a:extLst>
                <a:ext uri="{FF2B5EF4-FFF2-40B4-BE49-F238E27FC236}">
                  <a16:creationId xmlns:a16="http://schemas.microsoft.com/office/drawing/2014/main" id="{F49E67C0-ED7A-4378-A2BC-2958A2C0ED33}"/>
                </a:ext>
              </a:extLst>
            </p:cNvPr>
            <p:cNvCxnSpPr/>
            <p:nvPr/>
          </p:nvCxnSpPr>
          <p:spPr bwMode="auto">
            <a:xfrm>
              <a:off x="5027586" y="3541868"/>
              <a:ext cx="180000" cy="0"/>
            </a:xfrm>
            <a:prstGeom prst="line">
              <a:avLst/>
            </a:prstGeom>
            <a:solidFill>
              <a:schemeClr val="accent1"/>
            </a:solidFill>
            <a:ln w="28575" cap="flat" cmpd="sng" algn="ctr">
              <a:solidFill>
                <a:srgbClr val="0066FF"/>
              </a:solidFill>
              <a:prstDash val="solid"/>
              <a:round/>
              <a:headEnd type="none" w="med" len="med"/>
              <a:tailEnd type="none" w="med" len="med"/>
            </a:ln>
            <a:effectLst/>
          </p:spPr>
        </p:cxnSp>
        <p:cxnSp>
          <p:nvCxnSpPr>
            <p:cNvPr id="112" name="Connecteur droit 111">
              <a:extLst>
                <a:ext uri="{FF2B5EF4-FFF2-40B4-BE49-F238E27FC236}">
                  <a16:creationId xmlns:a16="http://schemas.microsoft.com/office/drawing/2014/main" id="{A4B3114B-4D0F-4678-A23F-FFFD4CD27078}"/>
                </a:ext>
              </a:extLst>
            </p:cNvPr>
            <p:cNvCxnSpPr/>
            <p:nvPr/>
          </p:nvCxnSpPr>
          <p:spPr bwMode="auto">
            <a:xfrm>
              <a:off x="5027586" y="3715977"/>
              <a:ext cx="180000" cy="0"/>
            </a:xfrm>
            <a:prstGeom prst="line">
              <a:avLst/>
            </a:prstGeom>
            <a:solidFill>
              <a:schemeClr val="accent1"/>
            </a:solidFill>
            <a:ln w="28575" cap="flat" cmpd="sng" algn="ctr">
              <a:solidFill>
                <a:srgbClr val="FF6600"/>
              </a:solidFill>
              <a:prstDash val="solid"/>
              <a:round/>
              <a:headEnd type="none" w="med" len="med"/>
              <a:tailEnd type="none" w="med" len="med"/>
            </a:ln>
            <a:effectLst/>
          </p:spPr>
        </p:cxnSp>
        <p:sp>
          <p:nvSpPr>
            <p:cNvPr id="148" name="ZoneTexte 147">
              <a:extLst>
                <a:ext uri="{FF2B5EF4-FFF2-40B4-BE49-F238E27FC236}">
                  <a16:creationId xmlns:a16="http://schemas.microsoft.com/office/drawing/2014/main" id="{99F82BA2-267F-41B7-973D-56CCAD904252}"/>
                </a:ext>
              </a:extLst>
            </p:cNvPr>
            <p:cNvSpPr txBox="1"/>
            <p:nvPr/>
          </p:nvSpPr>
          <p:spPr>
            <a:xfrm>
              <a:off x="8359429" y="2568611"/>
              <a:ext cx="482824" cy="276999"/>
            </a:xfrm>
            <a:prstGeom prst="rect">
              <a:avLst/>
            </a:prstGeom>
            <a:noFill/>
          </p:spPr>
          <p:txBody>
            <a:bodyPr wrap="none" rtlCol="0">
              <a:spAutoFit/>
            </a:bodyPr>
            <a:lstStyle/>
            <a:p>
              <a:pPr algn="ctr"/>
              <a:r>
                <a:rPr lang="fr-FR" sz="1200" b="1" dirty="0"/>
                <a:t>6,41</a:t>
              </a:r>
            </a:p>
          </p:txBody>
        </p:sp>
        <p:cxnSp>
          <p:nvCxnSpPr>
            <p:cNvPr id="161" name="Connecteur droit 160">
              <a:extLst>
                <a:ext uri="{FF2B5EF4-FFF2-40B4-BE49-F238E27FC236}">
                  <a16:creationId xmlns:a16="http://schemas.microsoft.com/office/drawing/2014/main" id="{C9134AD8-E245-4D4B-9C23-14CCF8ACCD5A}"/>
                </a:ext>
              </a:extLst>
            </p:cNvPr>
            <p:cNvCxnSpPr/>
            <p:nvPr/>
          </p:nvCxnSpPr>
          <p:spPr bwMode="auto">
            <a:xfrm flipH="1" flipV="1">
              <a:off x="8802139" y="1684596"/>
              <a:ext cx="2954" cy="1257518"/>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3" name="Rectangle 2"/>
            <p:cNvSpPr/>
            <p:nvPr/>
          </p:nvSpPr>
          <p:spPr>
            <a:xfrm>
              <a:off x="8359429" y="2097304"/>
              <a:ext cx="482824" cy="276999"/>
            </a:xfrm>
            <a:prstGeom prst="rect">
              <a:avLst/>
            </a:prstGeom>
          </p:spPr>
          <p:txBody>
            <a:bodyPr wrap="none">
              <a:spAutoFit/>
            </a:bodyPr>
            <a:lstStyle/>
            <a:p>
              <a:pPr algn="ctr"/>
              <a:r>
                <a:rPr lang="fr-FR" sz="1200" b="1" dirty="0"/>
                <a:t>6,90</a:t>
              </a:r>
            </a:p>
          </p:txBody>
        </p:sp>
      </p:grpSp>
      <p:grpSp>
        <p:nvGrpSpPr>
          <p:cNvPr id="4" name="Groupe 3">
            <a:extLst>
              <a:ext uri="{FF2B5EF4-FFF2-40B4-BE49-F238E27FC236}">
                <a16:creationId xmlns:a16="http://schemas.microsoft.com/office/drawing/2014/main" id="{D11B7042-465A-47DA-80BF-12D5A689B197}"/>
              </a:ext>
            </a:extLst>
          </p:cNvPr>
          <p:cNvGrpSpPr/>
          <p:nvPr/>
        </p:nvGrpSpPr>
        <p:grpSpPr>
          <a:xfrm>
            <a:off x="319666" y="1449945"/>
            <a:ext cx="4135273" cy="2405920"/>
            <a:chOff x="319666" y="1449945"/>
            <a:chExt cx="4135273" cy="2405920"/>
          </a:xfrm>
        </p:grpSpPr>
        <p:grpSp>
          <p:nvGrpSpPr>
            <p:cNvPr id="58" name="Groupe 57">
              <a:extLst>
                <a:ext uri="{FF2B5EF4-FFF2-40B4-BE49-F238E27FC236}">
                  <a16:creationId xmlns:a16="http://schemas.microsoft.com/office/drawing/2014/main" id="{E43A15D5-C236-4799-A29C-7703E05C1DFD}"/>
                </a:ext>
              </a:extLst>
            </p:cNvPr>
            <p:cNvGrpSpPr/>
            <p:nvPr/>
          </p:nvGrpSpPr>
          <p:grpSpPr>
            <a:xfrm>
              <a:off x="628337" y="1537719"/>
              <a:ext cx="3740376" cy="1472093"/>
              <a:chOff x="114300" y="2330450"/>
              <a:chExt cx="4021138" cy="1760538"/>
            </a:xfrm>
          </p:grpSpPr>
          <p:sp>
            <p:nvSpPr>
              <p:cNvPr id="21" name="Freeform 14">
                <a:extLst>
                  <a:ext uri="{FF2B5EF4-FFF2-40B4-BE49-F238E27FC236}">
                    <a16:creationId xmlns:a16="http://schemas.microsoft.com/office/drawing/2014/main" id="{03302D82-10F7-4EDC-8C9D-ACE70A11AD60}"/>
                  </a:ext>
                </a:extLst>
              </p:cNvPr>
              <p:cNvSpPr>
                <a:spLocks/>
              </p:cNvSpPr>
              <p:nvPr/>
            </p:nvSpPr>
            <p:spPr bwMode="auto">
              <a:xfrm>
                <a:off x="2151063" y="3278188"/>
                <a:ext cx="0" cy="349250"/>
              </a:xfrm>
              <a:custGeom>
                <a:avLst/>
                <a:gdLst>
                  <a:gd name="T0" fmla="*/ 220 h 220"/>
                  <a:gd name="T1" fmla="*/ 132 h 220"/>
                  <a:gd name="T2" fmla="*/ 0 h 220"/>
                </a:gdLst>
                <a:ahLst/>
                <a:cxnLst>
                  <a:cxn ang="0">
                    <a:pos x="0" y="T0"/>
                  </a:cxn>
                  <a:cxn ang="0">
                    <a:pos x="0" y="T1"/>
                  </a:cxn>
                  <a:cxn ang="0">
                    <a:pos x="0" y="T2"/>
                  </a:cxn>
                </a:cxnLst>
                <a:rect l="0" t="0" r="r" b="b"/>
                <a:pathLst>
                  <a:path h="220">
                    <a:moveTo>
                      <a:pt x="0" y="220"/>
                    </a:moveTo>
                    <a:lnTo>
                      <a:pt x="0" y="132"/>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Freeform 18">
                <a:extLst>
                  <a:ext uri="{FF2B5EF4-FFF2-40B4-BE49-F238E27FC236}">
                    <a16:creationId xmlns:a16="http://schemas.microsoft.com/office/drawing/2014/main" id="{85BDBB6E-2A77-4C15-8D4E-6484CD38CD9E}"/>
                  </a:ext>
                </a:extLst>
              </p:cNvPr>
              <p:cNvSpPr>
                <a:spLocks/>
              </p:cNvSpPr>
              <p:nvPr/>
            </p:nvSpPr>
            <p:spPr bwMode="auto">
              <a:xfrm>
                <a:off x="2768600" y="3244850"/>
                <a:ext cx="0" cy="366713"/>
              </a:xfrm>
              <a:custGeom>
                <a:avLst/>
                <a:gdLst>
                  <a:gd name="T0" fmla="*/ 231 h 231"/>
                  <a:gd name="T1" fmla="*/ 134 h 231"/>
                  <a:gd name="T2" fmla="*/ 0 h 231"/>
                </a:gdLst>
                <a:ahLst/>
                <a:cxnLst>
                  <a:cxn ang="0">
                    <a:pos x="0" y="T0"/>
                  </a:cxn>
                  <a:cxn ang="0">
                    <a:pos x="0" y="T1"/>
                  </a:cxn>
                  <a:cxn ang="0">
                    <a:pos x="0" y="T2"/>
                  </a:cxn>
                </a:cxnLst>
                <a:rect l="0" t="0" r="r" b="b"/>
                <a:pathLst>
                  <a:path h="231">
                    <a:moveTo>
                      <a:pt x="0" y="231"/>
                    </a:moveTo>
                    <a:lnTo>
                      <a:pt x="0" y="134"/>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Freeform 21">
                <a:extLst>
                  <a:ext uri="{FF2B5EF4-FFF2-40B4-BE49-F238E27FC236}">
                    <a16:creationId xmlns:a16="http://schemas.microsoft.com/office/drawing/2014/main" id="{4AF3BBF8-5115-47EF-AC7E-6BDDFFA98EF1}"/>
                  </a:ext>
                </a:extLst>
              </p:cNvPr>
              <p:cNvSpPr>
                <a:spLocks/>
              </p:cNvSpPr>
              <p:nvPr/>
            </p:nvSpPr>
            <p:spPr bwMode="auto">
              <a:xfrm>
                <a:off x="914400" y="3575050"/>
                <a:ext cx="0" cy="265113"/>
              </a:xfrm>
              <a:custGeom>
                <a:avLst/>
                <a:gdLst>
                  <a:gd name="T0" fmla="*/ 167 h 167"/>
                  <a:gd name="T1" fmla="*/ 103 h 167"/>
                  <a:gd name="T2" fmla="*/ 0 h 167"/>
                </a:gdLst>
                <a:ahLst/>
                <a:cxnLst>
                  <a:cxn ang="0">
                    <a:pos x="0" y="T0"/>
                  </a:cxn>
                  <a:cxn ang="0">
                    <a:pos x="0" y="T1"/>
                  </a:cxn>
                  <a:cxn ang="0">
                    <a:pos x="0" y="T2"/>
                  </a:cxn>
                </a:cxnLst>
                <a:rect l="0" t="0" r="r" b="b"/>
                <a:pathLst>
                  <a:path h="167">
                    <a:moveTo>
                      <a:pt x="0" y="167"/>
                    </a:moveTo>
                    <a:lnTo>
                      <a:pt x="0" y="103"/>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Freeform 22">
                <a:extLst>
                  <a:ext uri="{FF2B5EF4-FFF2-40B4-BE49-F238E27FC236}">
                    <a16:creationId xmlns:a16="http://schemas.microsoft.com/office/drawing/2014/main" id="{DB9F395D-0C74-4F77-89E5-F27E7C57F0E4}"/>
                  </a:ext>
                </a:extLst>
              </p:cNvPr>
              <p:cNvSpPr>
                <a:spLocks/>
              </p:cNvSpPr>
              <p:nvPr/>
            </p:nvSpPr>
            <p:spPr bwMode="auto">
              <a:xfrm>
                <a:off x="1535113" y="3389313"/>
                <a:ext cx="0" cy="323850"/>
              </a:xfrm>
              <a:custGeom>
                <a:avLst/>
                <a:gdLst>
                  <a:gd name="T0" fmla="*/ 204 h 204"/>
                  <a:gd name="T1" fmla="*/ 121 h 204"/>
                  <a:gd name="T2" fmla="*/ 0 h 204"/>
                </a:gdLst>
                <a:ahLst/>
                <a:cxnLst>
                  <a:cxn ang="0">
                    <a:pos x="0" y="T0"/>
                  </a:cxn>
                  <a:cxn ang="0">
                    <a:pos x="0" y="T1"/>
                  </a:cxn>
                  <a:cxn ang="0">
                    <a:pos x="0" y="T2"/>
                  </a:cxn>
                </a:cxnLst>
                <a:rect l="0" t="0" r="r" b="b"/>
                <a:pathLst>
                  <a:path h="204">
                    <a:moveTo>
                      <a:pt x="0" y="204"/>
                    </a:moveTo>
                    <a:lnTo>
                      <a:pt x="0" y="121"/>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Freeform 23">
                <a:extLst>
                  <a:ext uri="{FF2B5EF4-FFF2-40B4-BE49-F238E27FC236}">
                    <a16:creationId xmlns:a16="http://schemas.microsoft.com/office/drawing/2014/main" id="{E7DA587F-6E06-4877-A643-66CEA9806608}"/>
                  </a:ext>
                </a:extLst>
              </p:cNvPr>
              <p:cNvSpPr>
                <a:spLocks/>
              </p:cNvSpPr>
              <p:nvPr/>
            </p:nvSpPr>
            <p:spPr bwMode="auto">
              <a:xfrm>
                <a:off x="4008438" y="3098800"/>
                <a:ext cx="0" cy="395288"/>
              </a:xfrm>
              <a:custGeom>
                <a:avLst/>
                <a:gdLst>
                  <a:gd name="T0" fmla="*/ 249 h 249"/>
                  <a:gd name="T1" fmla="*/ 164 h 249"/>
                  <a:gd name="T2" fmla="*/ 0 h 249"/>
                </a:gdLst>
                <a:ahLst/>
                <a:cxnLst>
                  <a:cxn ang="0">
                    <a:pos x="0" y="T0"/>
                  </a:cxn>
                  <a:cxn ang="0">
                    <a:pos x="0" y="T1"/>
                  </a:cxn>
                  <a:cxn ang="0">
                    <a:pos x="0" y="T2"/>
                  </a:cxn>
                </a:cxnLst>
                <a:rect l="0" t="0" r="r" b="b"/>
                <a:pathLst>
                  <a:path h="249">
                    <a:moveTo>
                      <a:pt x="0" y="249"/>
                    </a:moveTo>
                    <a:lnTo>
                      <a:pt x="0" y="164"/>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Freeform 24">
                <a:extLst>
                  <a:ext uri="{FF2B5EF4-FFF2-40B4-BE49-F238E27FC236}">
                    <a16:creationId xmlns:a16="http://schemas.microsoft.com/office/drawing/2014/main" id="{4DC12B81-DD5B-4D41-9385-D79C23A42BDE}"/>
                  </a:ext>
                </a:extLst>
              </p:cNvPr>
              <p:cNvSpPr>
                <a:spLocks/>
              </p:cNvSpPr>
              <p:nvPr/>
            </p:nvSpPr>
            <p:spPr bwMode="auto">
              <a:xfrm>
                <a:off x="3390900" y="3173413"/>
                <a:ext cx="0" cy="376238"/>
              </a:xfrm>
              <a:custGeom>
                <a:avLst/>
                <a:gdLst>
                  <a:gd name="T0" fmla="*/ 237 h 237"/>
                  <a:gd name="T1" fmla="*/ 138 h 237"/>
                  <a:gd name="T2" fmla="*/ 0 h 237"/>
                </a:gdLst>
                <a:ahLst/>
                <a:cxnLst>
                  <a:cxn ang="0">
                    <a:pos x="0" y="T0"/>
                  </a:cxn>
                  <a:cxn ang="0">
                    <a:pos x="0" y="T1"/>
                  </a:cxn>
                  <a:cxn ang="0">
                    <a:pos x="0" y="T2"/>
                  </a:cxn>
                </a:cxnLst>
                <a:rect l="0" t="0" r="r" b="b"/>
                <a:pathLst>
                  <a:path h="237">
                    <a:moveTo>
                      <a:pt x="0" y="237"/>
                    </a:moveTo>
                    <a:lnTo>
                      <a:pt x="0" y="138"/>
                    </a:lnTo>
                    <a:lnTo>
                      <a:pt x="0" y="0"/>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Freeform 41">
                <a:extLst>
                  <a:ext uri="{FF2B5EF4-FFF2-40B4-BE49-F238E27FC236}">
                    <a16:creationId xmlns:a16="http://schemas.microsoft.com/office/drawing/2014/main" id="{FBF8BA40-44B3-4346-97BC-1921A4C3D3E7}"/>
                  </a:ext>
                </a:extLst>
              </p:cNvPr>
              <p:cNvSpPr>
                <a:spLocks noEditPoints="1"/>
              </p:cNvSpPr>
              <p:nvPr/>
            </p:nvSpPr>
            <p:spPr bwMode="auto">
              <a:xfrm>
                <a:off x="114300" y="2330450"/>
                <a:ext cx="4021138" cy="1760538"/>
              </a:xfrm>
              <a:custGeom>
                <a:avLst/>
                <a:gdLst>
                  <a:gd name="T0" fmla="*/ 2533 w 2533"/>
                  <a:gd name="T1" fmla="*/ 1058 h 1109"/>
                  <a:gd name="T2" fmla="*/ 54 w 2533"/>
                  <a:gd name="T3" fmla="*/ 1058 h 1109"/>
                  <a:gd name="T4" fmla="*/ 54 w 2533"/>
                  <a:gd name="T5" fmla="*/ 0 h 1109"/>
                  <a:gd name="T6" fmla="*/ 2064 w 2533"/>
                  <a:gd name="T7" fmla="*/ 1109 h 1109"/>
                  <a:gd name="T8" fmla="*/ 2064 w 2533"/>
                  <a:gd name="T9" fmla="*/ 1058 h 1109"/>
                  <a:gd name="T10" fmla="*/ 2453 w 2533"/>
                  <a:gd name="T11" fmla="*/ 1109 h 1109"/>
                  <a:gd name="T12" fmla="*/ 2453 w 2533"/>
                  <a:gd name="T13" fmla="*/ 1058 h 1109"/>
                  <a:gd name="T14" fmla="*/ 893 w 2533"/>
                  <a:gd name="T15" fmla="*/ 1109 h 1109"/>
                  <a:gd name="T16" fmla="*/ 893 w 2533"/>
                  <a:gd name="T17" fmla="*/ 1058 h 1109"/>
                  <a:gd name="T18" fmla="*/ 1283 w 2533"/>
                  <a:gd name="T19" fmla="*/ 1109 h 1109"/>
                  <a:gd name="T20" fmla="*/ 1283 w 2533"/>
                  <a:gd name="T21" fmla="*/ 1058 h 1109"/>
                  <a:gd name="T22" fmla="*/ 1672 w 2533"/>
                  <a:gd name="T23" fmla="*/ 1109 h 1109"/>
                  <a:gd name="T24" fmla="*/ 1672 w 2533"/>
                  <a:gd name="T25" fmla="*/ 1058 h 1109"/>
                  <a:gd name="T26" fmla="*/ 112 w 2533"/>
                  <a:gd name="T27" fmla="*/ 1109 h 1109"/>
                  <a:gd name="T28" fmla="*/ 112 w 2533"/>
                  <a:gd name="T29" fmla="*/ 1058 h 1109"/>
                  <a:gd name="T30" fmla="*/ 502 w 2533"/>
                  <a:gd name="T31" fmla="*/ 1109 h 1109"/>
                  <a:gd name="T32" fmla="*/ 502 w 2533"/>
                  <a:gd name="T33" fmla="*/ 1058 h 1109"/>
                  <a:gd name="T34" fmla="*/ 0 w 2533"/>
                  <a:gd name="T35" fmla="*/ 27 h 1109"/>
                  <a:gd name="T36" fmla="*/ 54 w 2533"/>
                  <a:gd name="T37" fmla="*/ 27 h 1109"/>
                  <a:gd name="T38" fmla="*/ 0 w 2533"/>
                  <a:gd name="T39" fmla="*/ 284 h 1109"/>
                  <a:gd name="T40" fmla="*/ 54 w 2533"/>
                  <a:gd name="T41" fmla="*/ 284 h 1109"/>
                  <a:gd name="T42" fmla="*/ 0 w 2533"/>
                  <a:gd name="T43" fmla="*/ 543 h 1109"/>
                  <a:gd name="T44" fmla="*/ 54 w 2533"/>
                  <a:gd name="T45" fmla="*/ 543 h 1109"/>
                  <a:gd name="T46" fmla="*/ 0 w 2533"/>
                  <a:gd name="T47" fmla="*/ 799 h 1109"/>
                  <a:gd name="T48" fmla="*/ 54 w 2533"/>
                  <a:gd name="T49" fmla="*/ 799 h 1109"/>
                  <a:gd name="T50" fmla="*/ 0 w 2533"/>
                  <a:gd name="T51" fmla="*/ 1058 h 1109"/>
                  <a:gd name="T52" fmla="*/ 54 w 2533"/>
                  <a:gd name="T53" fmla="*/ 105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33" h="1109">
                    <a:moveTo>
                      <a:pt x="2533" y="1058"/>
                    </a:moveTo>
                    <a:lnTo>
                      <a:pt x="54" y="1058"/>
                    </a:lnTo>
                    <a:lnTo>
                      <a:pt x="54" y="0"/>
                    </a:lnTo>
                    <a:moveTo>
                      <a:pt x="2064" y="1109"/>
                    </a:moveTo>
                    <a:lnTo>
                      <a:pt x="2064" y="1058"/>
                    </a:lnTo>
                    <a:moveTo>
                      <a:pt x="2453" y="1109"/>
                    </a:moveTo>
                    <a:lnTo>
                      <a:pt x="2453" y="1058"/>
                    </a:lnTo>
                    <a:moveTo>
                      <a:pt x="893" y="1109"/>
                    </a:moveTo>
                    <a:lnTo>
                      <a:pt x="893" y="1058"/>
                    </a:lnTo>
                    <a:moveTo>
                      <a:pt x="1283" y="1109"/>
                    </a:moveTo>
                    <a:lnTo>
                      <a:pt x="1283" y="1058"/>
                    </a:lnTo>
                    <a:moveTo>
                      <a:pt x="1672" y="1109"/>
                    </a:moveTo>
                    <a:lnTo>
                      <a:pt x="1672" y="1058"/>
                    </a:lnTo>
                    <a:moveTo>
                      <a:pt x="112" y="1109"/>
                    </a:moveTo>
                    <a:lnTo>
                      <a:pt x="112" y="1058"/>
                    </a:lnTo>
                    <a:moveTo>
                      <a:pt x="502" y="1109"/>
                    </a:moveTo>
                    <a:lnTo>
                      <a:pt x="502" y="1058"/>
                    </a:lnTo>
                    <a:moveTo>
                      <a:pt x="0" y="27"/>
                    </a:moveTo>
                    <a:lnTo>
                      <a:pt x="54" y="27"/>
                    </a:lnTo>
                    <a:moveTo>
                      <a:pt x="0" y="284"/>
                    </a:moveTo>
                    <a:lnTo>
                      <a:pt x="54" y="284"/>
                    </a:lnTo>
                    <a:moveTo>
                      <a:pt x="0" y="543"/>
                    </a:moveTo>
                    <a:lnTo>
                      <a:pt x="54" y="543"/>
                    </a:lnTo>
                    <a:moveTo>
                      <a:pt x="0" y="799"/>
                    </a:moveTo>
                    <a:lnTo>
                      <a:pt x="54" y="799"/>
                    </a:lnTo>
                    <a:moveTo>
                      <a:pt x="0" y="1058"/>
                    </a:moveTo>
                    <a:lnTo>
                      <a:pt x="54" y="1058"/>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 name="Freeform 42">
                <a:extLst>
                  <a:ext uri="{FF2B5EF4-FFF2-40B4-BE49-F238E27FC236}">
                    <a16:creationId xmlns:a16="http://schemas.microsoft.com/office/drawing/2014/main" id="{93B451FA-DC09-4E1C-B205-E7F198C38E06}"/>
                  </a:ext>
                </a:extLst>
              </p:cNvPr>
              <p:cNvSpPr>
                <a:spLocks/>
              </p:cNvSpPr>
              <p:nvPr/>
            </p:nvSpPr>
            <p:spPr bwMode="auto">
              <a:xfrm>
                <a:off x="298450" y="3359150"/>
                <a:ext cx="3709988" cy="650875"/>
              </a:xfrm>
              <a:custGeom>
                <a:avLst/>
                <a:gdLst>
                  <a:gd name="T0" fmla="*/ 2101 w 2337"/>
                  <a:gd name="T1" fmla="*/ 0 h 410"/>
                  <a:gd name="T2" fmla="*/ 2002 w 2337"/>
                  <a:gd name="T3" fmla="*/ 13 h 410"/>
                  <a:gd name="T4" fmla="*/ 1948 w 2337"/>
                  <a:gd name="T5" fmla="*/ 21 h 410"/>
                  <a:gd name="T6" fmla="*/ 1917 w 2337"/>
                  <a:gd name="T7" fmla="*/ 31 h 410"/>
                  <a:gd name="T8" fmla="*/ 1781 w 2337"/>
                  <a:gd name="T9" fmla="*/ 38 h 410"/>
                  <a:gd name="T10" fmla="*/ 1638 w 2337"/>
                  <a:gd name="T11" fmla="*/ 50 h 410"/>
                  <a:gd name="T12" fmla="*/ 1582 w 2337"/>
                  <a:gd name="T13" fmla="*/ 62 h 410"/>
                  <a:gd name="T14" fmla="*/ 1525 w 2337"/>
                  <a:gd name="T15" fmla="*/ 62 h 410"/>
                  <a:gd name="T16" fmla="*/ 1194 w 2337"/>
                  <a:gd name="T17" fmla="*/ 72 h 410"/>
                  <a:gd name="T18" fmla="*/ 1167 w 2337"/>
                  <a:gd name="T19" fmla="*/ 81 h 410"/>
                  <a:gd name="T20" fmla="*/ 1151 w 2337"/>
                  <a:gd name="T21" fmla="*/ 89 h 410"/>
                  <a:gd name="T22" fmla="*/ 1101 w 2337"/>
                  <a:gd name="T23" fmla="*/ 101 h 410"/>
                  <a:gd name="T24" fmla="*/ 1070 w 2337"/>
                  <a:gd name="T25" fmla="*/ 108 h 410"/>
                  <a:gd name="T26" fmla="*/ 983 w 2337"/>
                  <a:gd name="T27" fmla="*/ 118 h 410"/>
                  <a:gd name="T28" fmla="*/ 901 w 2337"/>
                  <a:gd name="T29" fmla="*/ 130 h 410"/>
                  <a:gd name="T30" fmla="*/ 864 w 2337"/>
                  <a:gd name="T31" fmla="*/ 140 h 410"/>
                  <a:gd name="T32" fmla="*/ 777 w 2337"/>
                  <a:gd name="T33" fmla="*/ 140 h 410"/>
                  <a:gd name="T34" fmla="*/ 692 w 2337"/>
                  <a:gd name="T35" fmla="*/ 147 h 410"/>
                  <a:gd name="T36" fmla="*/ 595 w 2337"/>
                  <a:gd name="T37" fmla="*/ 159 h 410"/>
                  <a:gd name="T38" fmla="*/ 580 w 2337"/>
                  <a:gd name="T39" fmla="*/ 169 h 410"/>
                  <a:gd name="T40" fmla="*/ 568 w 2337"/>
                  <a:gd name="T41" fmla="*/ 179 h 410"/>
                  <a:gd name="T42" fmla="*/ 514 w 2337"/>
                  <a:gd name="T43" fmla="*/ 192 h 410"/>
                  <a:gd name="T44" fmla="*/ 485 w 2337"/>
                  <a:gd name="T45" fmla="*/ 202 h 410"/>
                  <a:gd name="T46" fmla="*/ 471 w 2337"/>
                  <a:gd name="T47" fmla="*/ 210 h 410"/>
                  <a:gd name="T48" fmla="*/ 426 w 2337"/>
                  <a:gd name="T49" fmla="*/ 219 h 410"/>
                  <a:gd name="T50" fmla="*/ 388 w 2337"/>
                  <a:gd name="T51" fmla="*/ 239 h 410"/>
                  <a:gd name="T52" fmla="*/ 388 w 2337"/>
                  <a:gd name="T53" fmla="*/ 266 h 410"/>
                  <a:gd name="T54" fmla="*/ 372 w 2337"/>
                  <a:gd name="T55" fmla="*/ 278 h 410"/>
                  <a:gd name="T56" fmla="*/ 341 w 2337"/>
                  <a:gd name="T57" fmla="*/ 287 h 410"/>
                  <a:gd name="T58" fmla="*/ 287 w 2337"/>
                  <a:gd name="T59" fmla="*/ 299 h 410"/>
                  <a:gd name="T60" fmla="*/ 264 w 2337"/>
                  <a:gd name="T61" fmla="*/ 311 h 410"/>
                  <a:gd name="T62" fmla="*/ 208 w 2337"/>
                  <a:gd name="T63" fmla="*/ 322 h 410"/>
                  <a:gd name="T64" fmla="*/ 190 w 2337"/>
                  <a:gd name="T65" fmla="*/ 330 h 410"/>
                  <a:gd name="T66" fmla="*/ 153 w 2337"/>
                  <a:gd name="T67" fmla="*/ 340 h 410"/>
                  <a:gd name="T68" fmla="*/ 118 w 2337"/>
                  <a:gd name="T69" fmla="*/ 357 h 410"/>
                  <a:gd name="T70" fmla="*/ 103 w 2337"/>
                  <a:gd name="T71" fmla="*/ 367 h 410"/>
                  <a:gd name="T72" fmla="*/ 47 w 2337"/>
                  <a:gd name="T73" fmla="*/ 396 h 410"/>
                  <a:gd name="T74" fmla="*/ 21 w 2337"/>
                  <a:gd name="T75" fmla="*/ 41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7" h="410">
                    <a:moveTo>
                      <a:pt x="2337" y="0"/>
                    </a:moveTo>
                    <a:lnTo>
                      <a:pt x="2101" y="0"/>
                    </a:lnTo>
                    <a:lnTo>
                      <a:pt x="2101" y="13"/>
                    </a:lnTo>
                    <a:lnTo>
                      <a:pt x="2002" y="13"/>
                    </a:lnTo>
                    <a:lnTo>
                      <a:pt x="2002" y="21"/>
                    </a:lnTo>
                    <a:lnTo>
                      <a:pt x="1948" y="21"/>
                    </a:lnTo>
                    <a:lnTo>
                      <a:pt x="1917" y="21"/>
                    </a:lnTo>
                    <a:lnTo>
                      <a:pt x="1917" y="31"/>
                    </a:lnTo>
                    <a:lnTo>
                      <a:pt x="1781" y="31"/>
                    </a:lnTo>
                    <a:lnTo>
                      <a:pt x="1781" y="38"/>
                    </a:lnTo>
                    <a:lnTo>
                      <a:pt x="1638" y="38"/>
                    </a:lnTo>
                    <a:lnTo>
                      <a:pt x="1638" y="50"/>
                    </a:lnTo>
                    <a:lnTo>
                      <a:pt x="1582" y="48"/>
                    </a:lnTo>
                    <a:lnTo>
                      <a:pt x="1582" y="62"/>
                    </a:lnTo>
                    <a:lnTo>
                      <a:pt x="1556" y="62"/>
                    </a:lnTo>
                    <a:lnTo>
                      <a:pt x="1525" y="62"/>
                    </a:lnTo>
                    <a:lnTo>
                      <a:pt x="1525" y="72"/>
                    </a:lnTo>
                    <a:lnTo>
                      <a:pt x="1194" y="72"/>
                    </a:lnTo>
                    <a:lnTo>
                      <a:pt x="1194" y="81"/>
                    </a:lnTo>
                    <a:lnTo>
                      <a:pt x="1167" y="81"/>
                    </a:lnTo>
                    <a:lnTo>
                      <a:pt x="1151" y="81"/>
                    </a:lnTo>
                    <a:lnTo>
                      <a:pt x="1151" y="89"/>
                    </a:lnTo>
                    <a:lnTo>
                      <a:pt x="1101" y="89"/>
                    </a:lnTo>
                    <a:lnTo>
                      <a:pt x="1101" y="101"/>
                    </a:lnTo>
                    <a:lnTo>
                      <a:pt x="1070" y="101"/>
                    </a:lnTo>
                    <a:lnTo>
                      <a:pt x="1070" y="108"/>
                    </a:lnTo>
                    <a:lnTo>
                      <a:pt x="983" y="108"/>
                    </a:lnTo>
                    <a:lnTo>
                      <a:pt x="983" y="118"/>
                    </a:lnTo>
                    <a:lnTo>
                      <a:pt x="901" y="118"/>
                    </a:lnTo>
                    <a:lnTo>
                      <a:pt x="901" y="130"/>
                    </a:lnTo>
                    <a:lnTo>
                      <a:pt x="864" y="130"/>
                    </a:lnTo>
                    <a:lnTo>
                      <a:pt x="864" y="140"/>
                    </a:lnTo>
                    <a:lnTo>
                      <a:pt x="779" y="140"/>
                    </a:lnTo>
                    <a:lnTo>
                      <a:pt x="777" y="140"/>
                    </a:lnTo>
                    <a:lnTo>
                      <a:pt x="777" y="147"/>
                    </a:lnTo>
                    <a:lnTo>
                      <a:pt x="692" y="147"/>
                    </a:lnTo>
                    <a:lnTo>
                      <a:pt x="692" y="159"/>
                    </a:lnTo>
                    <a:lnTo>
                      <a:pt x="595" y="159"/>
                    </a:lnTo>
                    <a:lnTo>
                      <a:pt x="595" y="169"/>
                    </a:lnTo>
                    <a:lnTo>
                      <a:pt x="580" y="169"/>
                    </a:lnTo>
                    <a:lnTo>
                      <a:pt x="580" y="179"/>
                    </a:lnTo>
                    <a:lnTo>
                      <a:pt x="568" y="179"/>
                    </a:lnTo>
                    <a:lnTo>
                      <a:pt x="568" y="192"/>
                    </a:lnTo>
                    <a:lnTo>
                      <a:pt x="514" y="192"/>
                    </a:lnTo>
                    <a:lnTo>
                      <a:pt x="514" y="202"/>
                    </a:lnTo>
                    <a:lnTo>
                      <a:pt x="485" y="202"/>
                    </a:lnTo>
                    <a:lnTo>
                      <a:pt x="485" y="210"/>
                    </a:lnTo>
                    <a:lnTo>
                      <a:pt x="471" y="210"/>
                    </a:lnTo>
                    <a:lnTo>
                      <a:pt x="471" y="219"/>
                    </a:lnTo>
                    <a:lnTo>
                      <a:pt x="426" y="219"/>
                    </a:lnTo>
                    <a:lnTo>
                      <a:pt x="426" y="239"/>
                    </a:lnTo>
                    <a:lnTo>
                      <a:pt x="388" y="239"/>
                    </a:lnTo>
                    <a:lnTo>
                      <a:pt x="388" y="239"/>
                    </a:lnTo>
                    <a:lnTo>
                      <a:pt x="388" y="266"/>
                    </a:lnTo>
                    <a:lnTo>
                      <a:pt x="372" y="266"/>
                    </a:lnTo>
                    <a:lnTo>
                      <a:pt x="372" y="278"/>
                    </a:lnTo>
                    <a:lnTo>
                      <a:pt x="341" y="278"/>
                    </a:lnTo>
                    <a:lnTo>
                      <a:pt x="341" y="287"/>
                    </a:lnTo>
                    <a:lnTo>
                      <a:pt x="287" y="287"/>
                    </a:lnTo>
                    <a:lnTo>
                      <a:pt x="287" y="299"/>
                    </a:lnTo>
                    <a:lnTo>
                      <a:pt x="264" y="299"/>
                    </a:lnTo>
                    <a:lnTo>
                      <a:pt x="264" y="311"/>
                    </a:lnTo>
                    <a:lnTo>
                      <a:pt x="208" y="311"/>
                    </a:lnTo>
                    <a:lnTo>
                      <a:pt x="208" y="322"/>
                    </a:lnTo>
                    <a:lnTo>
                      <a:pt x="190" y="322"/>
                    </a:lnTo>
                    <a:lnTo>
                      <a:pt x="190" y="330"/>
                    </a:lnTo>
                    <a:lnTo>
                      <a:pt x="153" y="330"/>
                    </a:lnTo>
                    <a:lnTo>
                      <a:pt x="153" y="340"/>
                    </a:lnTo>
                    <a:lnTo>
                      <a:pt x="118" y="340"/>
                    </a:lnTo>
                    <a:lnTo>
                      <a:pt x="118" y="357"/>
                    </a:lnTo>
                    <a:lnTo>
                      <a:pt x="103" y="357"/>
                    </a:lnTo>
                    <a:lnTo>
                      <a:pt x="103" y="367"/>
                    </a:lnTo>
                    <a:lnTo>
                      <a:pt x="47" y="367"/>
                    </a:lnTo>
                    <a:lnTo>
                      <a:pt x="47" y="396"/>
                    </a:lnTo>
                    <a:lnTo>
                      <a:pt x="25" y="396"/>
                    </a:lnTo>
                    <a:lnTo>
                      <a:pt x="21" y="410"/>
                    </a:lnTo>
                    <a:lnTo>
                      <a:pt x="0" y="410"/>
                    </a:lnTo>
                  </a:path>
                </a:pathLst>
              </a:custGeom>
              <a:noFill/>
              <a:ln w="365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Freeform 43">
                <a:extLst>
                  <a:ext uri="{FF2B5EF4-FFF2-40B4-BE49-F238E27FC236}">
                    <a16:creationId xmlns:a16="http://schemas.microsoft.com/office/drawing/2014/main" id="{814287B4-529B-40C1-AA99-BB1A9EAC63DF}"/>
                  </a:ext>
                </a:extLst>
              </p:cNvPr>
              <p:cNvSpPr>
                <a:spLocks/>
              </p:cNvSpPr>
              <p:nvPr/>
            </p:nvSpPr>
            <p:spPr bwMode="auto">
              <a:xfrm>
                <a:off x="292100" y="3382963"/>
                <a:ext cx="3716338" cy="627063"/>
              </a:xfrm>
              <a:custGeom>
                <a:avLst/>
                <a:gdLst>
                  <a:gd name="T0" fmla="*/ 2219 w 2341"/>
                  <a:gd name="T1" fmla="*/ 0 h 395"/>
                  <a:gd name="T2" fmla="*/ 2146 w 2341"/>
                  <a:gd name="T3" fmla="*/ 10 h 395"/>
                  <a:gd name="T4" fmla="*/ 2103 w 2341"/>
                  <a:gd name="T5" fmla="*/ 23 h 395"/>
                  <a:gd name="T6" fmla="*/ 1952 w 2341"/>
                  <a:gd name="T7" fmla="*/ 33 h 395"/>
                  <a:gd name="T8" fmla="*/ 1950 w 2341"/>
                  <a:gd name="T9" fmla="*/ 41 h 395"/>
                  <a:gd name="T10" fmla="*/ 1898 w 2341"/>
                  <a:gd name="T11" fmla="*/ 51 h 395"/>
                  <a:gd name="T12" fmla="*/ 1808 w 2341"/>
                  <a:gd name="T13" fmla="*/ 62 h 395"/>
                  <a:gd name="T14" fmla="*/ 1781 w 2341"/>
                  <a:gd name="T15" fmla="*/ 72 h 395"/>
                  <a:gd name="T16" fmla="*/ 1758 w 2341"/>
                  <a:gd name="T17" fmla="*/ 84 h 395"/>
                  <a:gd name="T18" fmla="*/ 1686 w 2341"/>
                  <a:gd name="T19" fmla="*/ 93 h 395"/>
                  <a:gd name="T20" fmla="*/ 1671 w 2341"/>
                  <a:gd name="T21" fmla="*/ 101 h 395"/>
                  <a:gd name="T22" fmla="*/ 1593 w 2341"/>
                  <a:gd name="T23" fmla="*/ 109 h 395"/>
                  <a:gd name="T24" fmla="*/ 1562 w 2341"/>
                  <a:gd name="T25" fmla="*/ 121 h 395"/>
                  <a:gd name="T26" fmla="*/ 1518 w 2341"/>
                  <a:gd name="T27" fmla="*/ 121 h 395"/>
                  <a:gd name="T28" fmla="*/ 1436 w 2341"/>
                  <a:gd name="T29" fmla="*/ 132 h 395"/>
                  <a:gd name="T30" fmla="*/ 1419 w 2341"/>
                  <a:gd name="T31" fmla="*/ 142 h 395"/>
                  <a:gd name="T32" fmla="*/ 1394 w 2341"/>
                  <a:gd name="T33" fmla="*/ 152 h 395"/>
                  <a:gd name="T34" fmla="*/ 1173 w 2341"/>
                  <a:gd name="T35" fmla="*/ 169 h 395"/>
                  <a:gd name="T36" fmla="*/ 1167 w 2341"/>
                  <a:gd name="T37" fmla="*/ 183 h 395"/>
                  <a:gd name="T38" fmla="*/ 1006 w 2341"/>
                  <a:gd name="T39" fmla="*/ 191 h 395"/>
                  <a:gd name="T40" fmla="*/ 991 w 2341"/>
                  <a:gd name="T41" fmla="*/ 202 h 395"/>
                  <a:gd name="T42" fmla="*/ 739 w 2341"/>
                  <a:gd name="T43" fmla="*/ 202 h 395"/>
                  <a:gd name="T44" fmla="*/ 725 w 2341"/>
                  <a:gd name="T45" fmla="*/ 212 h 395"/>
                  <a:gd name="T46" fmla="*/ 698 w 2341"/>
                  <a:gd name="T47" fmla="*/ 224 h 395"/>
                  <a:gd name="T48" fmla="*/ 667 w 2341"/>
                  <a:gd name="T49" fmla="*/ 235 h 395"/>
                  <a:gd name="T50" fmla="*/ 615 w 2341"/>
                  <a:gd name="T51" fmla="*/ 253 h 395"/>
                  <a:gd name="T52" fmla="*/ 543 w 2341"/>
                  <a:gd name="T53" fmla="*/ 267 h 395"/>
                  <a:gd name="T54" fmla="*/ 506 w 2341"/>
                  <a:gd name="T55" fmla="*/ 274 h 395"/>
                  <a:gd name="T56" fmla="*/ 477 w 2341"/>
                  <a:gd name="T57" fmla="*/ 286 h 395"/>
                  <a:gd name="T58" fmla="*/ 392 w 2341"/>
                  <a:gd name="T59" fmla="*/ 304 h 395"/>
                  <a:gd name="T60" fmla="*/ 347 w 2341"/>
                  <a:gd name="T61" fmla="*/ 311 h 395"/>
                  <a:gd name="T62" fmla="*/ 322 w 2341"/>
                  <a:gd name="T63" fmla="*/ 325 h 395"/>
                  <a:gd name="T64" fmla="*/ 306 w 2341"/>
                  <a:gd name="T65" fmla="*/ 333 h 395"/>
                  <a:gd name="T66" fmla="*/ 291 w 2341"/>
                  <a:gd name="T67" fmla="*/ 346 h 395"/>
                  <a:gd name="T68" fmla="*/ 275 w 2341"/>
                  <a:gd name="T69" fmla="*/ 356 h 395"/>
                  <a:gd name="T70" fmla="*/ 239 w 2341"/>
                  <a:gd name="T71" fmla="*/ 364 h 395"/>
                  <a:gd name="T72" fmla="*/ 194 w 2341"/>
                  <a:gd name="T73" fmla="*/ 375 h 395"/>
                  <a:gd name="T74" fmla="*/ 165 w 2341"/>
                  <a:gd name="T75" fmla="*/ 385 h 395"/>
                  <a:gd name="T76" fmla="*/ 107 w 2341"/>
                  <a:gd name="T77"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1" h="395">
                    <a:moveTo>
                      <a:pt x="2341" y="0"/>
                    </a:moveTo>
                    <a:lnTo>
                      <a:pt x="2219" y="0"/>
                    </a:lnTo>
                    <a:lnTo>
                      <a:pt x="2219" y="10"/>
                    </a:lnTo>
                    <a:lnTo>
                      <a:pt x="2146" y="10"/>
                    </a:lnTo>
                    <a:lnTo>
                      <a:pt x="2146" y="23"/>
                    </a:lnTo>
                    <a:lnTo>
                      <a:pt x="2103" y="23"/>
                    </a:lnTo>
                    <a:lnTo>
                      <a:pt x="2103" y="33"/>
                    </a:lnTo>
                    <a:lnTo>
                      <a:pt x="1952" y="33"/>
                    </a:lnTo>
                    <a:lnTo>
                      <a:pt x="1950" y="33"/>
                    </a:lnTo>
                    <a:lnTo>
                      <a:pt x="1950" y="41"/>
                    </a:lnTo>
                    <a:lnTo>
                      <a:pt x="1898" y="41"/>
                    </a:lnTo>
                    <a:lnTo>
                      <a:pt x="1898" y="51"/>
                    </a:lnTo>
                    <a:lnTo>
                      <a:pt x="1808" y="51"/>
                    </a:lnTo>
                    <a:lnTo>
                      <a:pt x="1808" y="62"/>
                    </a:lnTo>
                    <a:lnTo>
                      <a:pt x="1781" y="62"/>
                    </a:lnTo>
                    <a:lnTo>
                      <a:pt x="1781" y="72"/>
                    </a:lnTo>
                    <a:lnTo>
                      <a:pt x="1758" y="72"/>
                    </a:lnTo>
                    <a:lnTo>
                      <a:pt x="1758" y="84"/>
                    </a:lnTo>
                    <a:lnTo>
                      <a:pt x="1686" y="84"/>
                    </a:lnTo>
                    <a:lnTo>
                      <a:pt x="1686" y="93"/>
                    </a:lnTo>
                    <a:lnTo>
                      <a:pt x="1671" y="93"/>
                    </a:lnTo>
                    <a:lnTo>
                      <a:pt x="1671" y="101"/>
                    </a:lnTo>
                    <a:lnTo>
                      <a:pt x="1593" y="101"/>
                    </a:lnTo>
                    <a:lnTo>
                      <a:pt x="1593" y="109"/>
                    </a:lnTo>
                    <a:lnTo>
                      <a:pt x="1562" y="109"/>
                    </a:lnTo>
                    <a:lnTo>
                      <a:pt x="1562" y="121"/>
                    </a:lnTo>
                    <a:lnTo>
                      <a:pt x="1560" y="121"/>
                    </a:lnTo>
                    <a:lnTo>
                      <a:pt x="1518" y="121"/>
                    </a:lnTo>
                    <a:lnTo>
                      <a:pt x="1518" y="132"/>
                    </a:lnTo>
                    <a:lnTo>
                      <a:pt x="1436" y="132"/>
                    </a:lnTo>
                    <a:lnTo>
                      <a:pt x="1436" y="142"/>
                    </a:lnTo>
                    <a:lnTo>
                      <a:pt x="1419" y="142"/>
                    </a:lnTo>
                    <a:lnTo>
                      <a:pt x="1419" y="152"/>
                    </a:lnTo>
                    <a:lnTo>
                      <a:pt x="1394" y="152"/>
                    </a:lnTo>
                    <a:lnTo>
                      <a:pt x="1394" y="169"/>
                    </a:lnTo>
                    <a:lnTo>
                      <a:pt x="1173" y="169"/>
                    </a:lnTo>
                    <a:lnTo>
                      <a:pt x="1167" y="169"/>
                    </a:lnTo>
                    <a:lnTo>
                      <a:pt x="1167" y="183"/>
                    </a:lnTo>
                    <a:lnTo>
                      <a:pt x="1006" y="183"/>
                    </a:lnTo>
                    <a:lnTo>
                      <a:pt x="1006" y="191"/>
                    </a:lnTo>
                    <a:lnTo>
                      <a:pt x="991" y="191"/>
                    </a:lnTo>
                    <a:lnTo>
                      <a:pt x="991" y="202"/>
                    </a:lnTo>
                    <a:lnTo>
                      <a:pt x="783" y="202"/>
                    </a:lnTo>
                    <a:lnTo>
                      <a:pt x="739" y="202"/>
                    </a:lnTo>
                    <a:lnTo>
                      <a:pt x="739" y="212"/>
                    </a:lnTo>
                    <a:lnTo>
                      <a:pt x="725" y="212"/>
                    </a:lnTo>
                    <a:lnTo>
                      <a:pt x="725" y="224"/>
                    </a:lnTo>
                    <a:lnTo>
                      <a:pt x="698" y="224"/>
                    </a:lnTo>
                    <a:lnTo>
                      <a:pt x="698" y="235"/>
                    </a:lnTo>
                    <a:lnTo>
                      <a:pt x="667" y="235"/>
                    </a:lnTo>
                    <a:lnTo>
                      <a:pt x="667" y="253"/>
                    </a:lnTo>
                    <a:lnTo>
                      <a:pt x="615" y="253"/>
                    </a:lnTo>
                    <a:lnTo>
                      <a:pt x="615" y="267"/>
                    </a:lnTo>
                    <a:lnTo>
                      <a:pt x="543" y="267"/>
                    </a:lnTo>
                    <a:lnTo>
                      <a:pt x="543" y="274"/>
                    </a:lnTo>
                    <a:lnTo>
                      <a:pt x="506" y="274"/>
                    </a:lnTo>
                    <a:lnTo>
                      <a:pt x="506" y="286"/>
                    </a:lnTo>
                    <a:lnTo>
                      <a:pt x="477" y="286"/>
                    </a:lnTo>
                    <a:lnTo>
                      <a:pt x="477" y="304"/>
                    </a:lnTo>
                    <a:lnTo>
                      <a:pt x="392" y="304"/>
                    </a:lnTo>
                    <a:lnTo>
                      <a:pt x="347" y="304"/>
                    </a:lnTo>
                    <a:lnTo>
                      <a:pt x="347" y="311"/>
                    </a:lnTo>
                    <a:lnTo>
                      <a:pt x="322" y="311"/>
                    </a:lnTo>
                    <a:lnTo>
                      <a:pt x="322" y="325"/>
                    </a:lnTo>
                    <a:lnTo>
                      <a:pt x="306" y="325"/>
                    </a:lnTo>
                    <a:lnTo>
                      <a:pt x="306" y="333"/>
                    </a:lnTo>
                    <a:lnTo>
                      <a:pt x="291" y="333"/>
                    </a:lnTo>
                    <a:lnTo>
                      <a:pt x="291" y="346"/>
                    </a:lnTo>
                    <a:lnTo>
                      <a:pt x="275" y="346"/>
                    </a:lnTo>
                    <a:lnTo>
                      <a:pt x="275" y="356"/>
                    </a:lnTo>
                    <a:lnTo>
                      <a:pt x="239" y="356"/>
                    </a:lnTo>
                    <a:lnTo>
                      <a:pt x="239" y="364"/>
                    </a:lnTo>
                    <a:lnTo>
                      <a:pt x="194" y="364"/>
                    </a:lnTo>
                    <a:lnTo>
                      <a:pt x="194" y="375"/>
                    </a:lnTo>
                    <a:lnTo>
                      <a:pt x="165" y="375"/>
                    </a:lnTo>
                    <a:lnTo>
                      <a:pt x="165" y="385"/>
                    </a:lnTo>
                    <a:lnTo>
                      <a:pt x="107" y="385"/>
                    </a:lnTo>
                    <a:lnTo>
                      <a:pt x="107" y="395"/>
                    </a:lnTo>
                    <a:lnTo>
                      <a:pt x="0" y="395"/>
                    </a:lnTo>
                  </a:path>
                </a:pathLst>
              </a:custGeom>
              <a:noFill/>
              <a:ln w="365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Freeform 44">
                <a:extLst>
                  <a:ext uri="{FF2B5EF4-FFF2-40B4-BE49-F238E27FC236}">
                    <a16:creationId xmlns:a16="http://schemas.microsoft.com/office/drawing/2014/main" id="{197025E0-2419-45D3-B8BF-1A5B61E2A5B9}"/>
                  </a:ext>
                </a:extLst>
              </p:cNvPr>
              <p:cNvSpPr>
                <a:spLocks/>
              </p:cNvSpPr>
              <p:nvPr/>
            </p:nvSpPr>
            <p:spPr bwMode="auto">
              <a:xfrm>
                <a:off x="2768600" y="3362325"/>
                <a:ext cx="0" cy="333375"/>
              </a:xfrm>
              <a:custGeom>
                <a:avLst/>
                <a:gdLst>
                  <a:gd name="T0" fmla="*/ 210 h 210"/>
                  <a:gd name="T1" fmla="*/ 134 h 210"/>
                  <a:gd name="T2" fmla="*/ 0 h 210"/>
                </a:gdLst>
                <a:ahLst/>
                <a:cxnLst>
                  <a:cxn ang="0">
                    <a:pos x="0" y="T0"/>
                  </a:cxn>
                  <a:cxn ang="0">
                    <a:pos x="0" y="T1"/>
                  </a:cxn>
                  <a:cxn ang="0">
                    <a:pos x="0" y="T2"/>
                  </a:cxn>
                </a:cxnLst>
                <a:rect l="0" t="0" r="r" b="b"/>
                <a:pathLst>
                  <a:path h="210">
                    <a:moveTo>
                      <a:pt x="0" y="210"/>
                    </a:moveTo>
                    <a:lnTo>
                      <a:pt x="0" y="134"/>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Freeform 45">
                <a:extLst>
                  <a:ext uri="{FF2B5EF4-FFF2-40B4-BE49-F238E27FC236}">
                    <a16:creationId xmlns:a16="http://schemas.microsoft.com/office/drawing/2014/main" id="{C12A6B9B-BE82-4934-BB4A-7B75800BB523}"/>
                  </a:ext>
                </a:extLst>
              </p:cNvPr>
              <p:cNvSpPr>
                <a:spLocks/>
              </p:cNvSpPr>
              <p:nvPr/>
            </p:nvSpPr>
            <p:spPr bwMode="auto">
              <a:xfrm>
                <a:off x="914400" y="3729038"/>
                <a:ext cx="0" cy="206375"/>
              </a:xfrm>
              <a:custGeom>
                <a:avLst/>
                <a:gdLst>
                  <a:gd name="T0" fmla="*/ 130 h 130"/>
                  <a:gd name="T1" fmla="*/ 86 h 130"/>
                  <a:gd name="T2" fmla="*/ 0 h 130"/>
                </a:gdLst>
                <a:ahLst/>
                <a:cxnLst>
                  <a:cxn ang="0">
                    <a:pos x="0" y="T0"/>
                  </a:cxn>
                  <a:cxn ang="0">
                    <a:pos x="0" y="T1"/>
                  </a:cxn>
                  <a:cxn ang="0">
                    <a:pos x="0" y="T2"/>
                  </a:cxn>
                </a:cxnLst>
                <a:rect l="0" t="0" r="r" b="b"/>
                <a:pathLst>
                  <a:path h="130">
                    <a:moveTo>
                      <a:pt x="0" y="130"/>
                    </a:moveTo>
                    <a:lnTo>
                      <a:pt x="0" y="86"/>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 name="Freeform 46">
                <a:extLst>
                  <a:ext uri="{FF2B5EF4-FFF2-40B4-BE49-F238E27FC236}">
                    <a16:creationId xmlns:a16="http://schemas.microsoft.com/office/drawing/2014/main" id="{A31AD255-A170-49E2-8BBB-A844061D0E38}"/>
                  </a:ext>
                </a:extLst>
              </p:cNvPr>
              <p:cNvSpPr>
                <a:spLocks/>
              </p:cNvSpPr>
              <p:nvPr/>
            </p:nvSpPr>
            <p:spPr bwMode="auto">
              <a:xfrm>
                <a:off x="2154238" y="3473450"/>
                <a:ext cx="0" cy="295275"/>
              </a:xfrm>
              <a:custGeom>
                <a:avLst/>
                <a:gdLst>
                  <a:gd name="T0" fmla="*/ 186 h 186"/>
                  <a:gd name="T1" fmla="*/ 112 h 186"/>
                  <a:gd name="T2" fmla="*/ 0 h 186"/>
                </a:gdLst>
                <a:ahLst/>
                <a:cxnLst>
                  <a:cxn ang="0">
                    <a:pos x="0" y="T0"/>
                  </a:cxn>
                  <a:cxn ang="0">
                    <a:pos x="0" y="T1"/>
                  </a:cxn>
                  <a:cxn ang="0">
                    <a:pos x="0" y="T2"/>
                  </a:cxn>
                </a:cxnLst>
                <a:rect l="0" t="0" r="r" b="b"/>
                <a:pathLst>
                  <a:path h="186">
                    <a:moveTo>
                      <a:pt x="0" y="186"/>
                    </a:moveTo>
                    <a:lnTo>
                      <a:pt x="0" y="112"/>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Freeform 47">
                <a:extLst>
                  <a:ext uri="{FF2B5EF4-FFF2-40B4-BE49-F238E27FC236}">
                    <a16:creationId xmlns:a16="http://schemas.microsoft.com/office/drawing/2014/main" id="{EDE43271-2B73-4838-92DE-D2C21381351D}"/>
                  </a:ext>
                </a:extLst>
              </p:cNvPr>
              <p:cNvSpPr>
                <a:spLocks/>
              </p:cNvSpPr>
              <p:nvPr/>
            </p:nvSpPr>
            <p:spPr bwMode="auto">
              <a:xfrm>
                <a:off x="4008438" y="3141663"/>
                <a:ext cx="0" cy="387350"/>
              </a:xfrm>
              <a:custGeom>
                <a:avLst/>
                <a:gdLst>
                  <a:gd name="T0" fmla="*/ 244 h 244"/>
                  <a:gd name="T1" fmla="*/ 152 h 244"/>
                  <a:gd name="T2" fmla="*/ 0 h 244"/>
                </a:gdLst>
                <a:ahLst/>
                <a:cxnLst>
                  <a:cxn ang="0">
                    <a:pos x="0" y="T0"/>
                  </a:cxn>
                  <a:cxn ang="0">
                    <a:pos x="0" y="T1"/>
                  </a:cxn>
                  <a:cxn ang="0">
                    <a:pos x="0" y="T2"/>
                  </a:cxn>
                </a:cxnLst>
                <a:rect l="0" t="0" r="r" b="b"/>
                <a:pathLst>
                  <a:path h="244">
                    <a:moveTo>
                      <a:pt x="0" y="244"/>
                    </a:moveTo>
                    <a:lnTo>
                      <a:pt x="0" y="152"/>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 name="Freeform 48">
                <a:extLst>
                  <a:ext uri="{FF2B5EF4-FFF2-40B4-BE49-F238E27FC236}">
                    <a16:creationId xmlns:a16="http://schemas.microsoft.com/office/drawing/2014/main" id="{20226CC4-CF90-4B28-9FE1-DD09846A485B}"/>
                  </a:ext>
                </a:extLst>
              </p:cNvPr>
              <p:cNvSpPr>
                <a:spLocks/>
              </p:cNvSpPr>
              <p:nvPr/>
            </p:nvSpPr>
            <p:spPr bwMode="auto">
              <a:xfrm>
                <a:off x="3390900" y="3216275"/>
                <a:ext cx="0" cy="368300"/>
              </a:xfrm>
              <a:custGeom>
                <a:avLst/>
                <a:gdLst>
                  <a:gd name="T0" fmla="*/ 232 h 232"/>
                  <a:gd name="T1" fmla="*/ 138 h 232"/>
                  <a:gd name="T2" fmla="*/ 0 h 232"/>
                </a:gdLst>
                <a:ahLst/>
                <a:cxnLst>
                  <a:cxn ang="0">
                    <a:pos x="0" y="T0"/>
                  </a:cxn>
                  <a:cxn ang="0">
                    <a:pos x="0" y="T1"/>
                  </a:cxn>
                  <a:cxn ang="0">
                    <a:pos x="0" y="T2"/>
                  </a:cxn>
                </a:cxnLst>
                <a:rect l="0" t="0" r="r" b="b"/>
                <a:pathLst>
                  <a:path h="232">
                    <a:moveTo>
                      <a:pt x="0" y="232"/>
                    </a:moveTo>
                    <a:lnTo>
                      <a:pt x="0" y="138"/>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Freeform 49">
                <a:extLst>
                  <a:ext uri="{FF2B5EF4-FFF2-40B4-BE49-F238E27FC236}">
                    <a16:creationId xmlns:a16="http://schemas.microsoft.com/office/drawing/2014/main" id="{55A626FE-A201-4E5C-9BA6-736FFBBF863D}"/>
                  </a:ext>
                </a:extLst>
              </p:cNvPr>
              <p:cNvSpPr>
                <a:spLocks/>
              </p:cNvSpPr>
              <p:nvPr/>
            </p:nvSpPr>
            <p:spPr bwMode="auto">
              <a:xfrm>
                <a:off x="1535113" y="3530600"/>
                <a:ext cx="0" cy="284163"/>
              </a:xfrm>
              <a:custGeom>
                <a:avLst/>
                <a:gdLst>
                  <a:gd name="T0" fmla="*/ 179 h 179"/>
                  <a:gd name="T1" fmla="*/ 109 h 179"/>
                  <a:gd name="T2" fmla="*/ 0 h 179"/>
                </a:gdLst>
                <a:ahLst/>
                <a:cxnLst>
                  <a:cxn ang="0">
                    <a:pos x="0" y="T0"/>
                  </a:cxn>
                  <a:cxn ang="0">
                    <a:pos x="0" y="T1"/>
                  </a:cxn>
                  <a:cxn ang="0">
                    <a:pos x="0" y="T2"/>
                  </a:cxn>
                </a:cxnLst>
                <a:rect l="0" t="0" r="r" b="b"/>
                <a:pathLst>
                  <a:path h="179">
                    <a:moveTo>
                      <a:pt x="0" y="179"/>
                    </a:moveTo>
                    <a:lnTo>
                      <a:pt x="0" y="109"/>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59" name="ZoneTexte 58">
              <a:extLst>
                <a:ext uri="{FF2B5EF4-FFF2-40B4-BE49-F238E27FC236}">
                  <a16:creationId xmlns:a16="http://schemas.microsoft.com/office/drawing/2014/main" id="{7ADB5271-38EC-4412-ABD0-5277BA55667C}"/>
                </a:ext>
              </a:extLst>
            </p:cNvPr>
            <p:cNvSpPr txBox="1"/>
            <p:nvPr/>
          </p:nvSpPr>
          <p:spPr>
            <a:xfrm>
              <a:off x="660864" y="3026005"/>
              <a:ext cx="269625" cy="276999"/>
            </a:xfrm>
            <a:prstGeom prst="rect">
              <a:avLst/>
            </a:prstGeom>
            <a:noFill/>
          </p:spPr>
          <p:txBody>
            <a:bodyPr wrap="none" rtlCol="0">
              <a:spAutoFit/>
            </a:bodyPr>
            <a:lstStyle/>
            <a:p>
              <a:pPr algn="ctr"/>
              <a:r>
                <a:rPr lang="fr-FR" sz="1200" dirty="0"/>
                <a:t>0</a:t>
              </a:r>
            </a:p>
          </p:txBody>
        </p:sp>
        <p:sp>
          <p:nvSpPr>
            <p:cNvPr id="60" name="ZoneTexte 59">
              <a:extLst>
                <a:ext uri="{FF2B5EF4-FFF2-40B4-BE49-F238E27FC236}">
                  <a16:creationId xmlns:a16="http://schemas.microsoft.com/office/drawing/2014/main" id="{6930AE5D-8774-41B9-8531-5FA74A8709CF}"/>
                </a:ext>
              </a:extLst>
            </p:cNvPr>
            <p:cNvSpPr txBox="1"/>
            <p:nvPr/>
          </p:nvSpPr>
          <p:spPr>
            <a:xfrm>
              <a:off x="1235716" y="3026005"/>
              <a:ext cx="269625" cy="276999"/>
            </a:xfrm>
            <a:prstGeom prst="rect">
              <a:avLst/>
            </a:prstGeom>
            <a:noFill/>
          </p:spPr>
          <p:txBody>
            <a:bodyPr wrap="none" rtlCol="0">
              <a:spAutoFit/>
            </a:bodyPr>
            <a:lstStyle/>
            <a:p>
              <a:pPr algn="ctr"/>
              <a:r>
                <a:rPr lang="fr-FR" sz="1200" dirty="0"/>
                <a:t>4</a:t>
              </a:r>
            </a:p>
          </p:txBody>
        </p:sp>
        <p:sp>
          <p:nvSpPr>
            <p:cNvPr id="61" name="ZoneTexte 60">
              <a:extLst>
                <a:ext uri="{FF2B5EF4-FFF2-40B4-BE49-F238E27FC236}">
                  <a16:creationId xmlns:a16="http://schemas.microsoft.com/office/drawing/2014/main" id="{9B3C7F5C-0C71-4527-8D76-30CC5C7D8ABE}"/>
                </a:ext>
              </a:extLst>
            </p:cNvPr>
            <p:cNvSpPr txBox="1"/>
            <p:nvPr/>
          </p:nvSpPr>
          <p:spPr>
            <a:xfrm>
              <a:off x="1810567" y="3026005"/>
              <a:ext cx="269625" cy="276999"/>
            </a:xfrm>
            <a:prstGeom prst="rect">
              <a:avLst/>
            </a:prstGeom>
            <a:noFill/>
          </p:spPr>
          <p:txBody>
            <a:bodyPr wrap="none" rtlCol="0">
              <a:spAutoFit/>
            </a:bodyPr>
            <a:lstStyle/>
            <a:p>
              <a:pPr algn="ctr"/>
              <a:r>
                <a:rPr lang="fr-FR" sz="1200" dirty="0"/>
                <a:t>8</a:t>
              </a:r>
            </a:p>
          </p:txBody>
        </p:sp>
        <p:sp>
          <p:nvSpPr>
            <p:cNvPr id="62" name="ZoneTexte 61">
              <a:extLst>
                <a:ext uri="{FF2B5EF4-FFF2-40B4-BE49-F238E27FC236}">
                  <a16:creationId xmlns:a16="http://schemas.microsoft.com/office/drawing/2014/main" id="{195C4566-D5A9-4EF3-8326-7CB731A9CC57}"/>
                </a:ext>
              </a:extLst>
            </p:cNvPr>
            <p:cNvSpPr txBox="1"/>
            <p:nvPr/>
          </p:nvSpPr>
          <p:spPr>
            <a:xfrm>
              <a:off x="2342940" y="3026005"/>
              <a:ext cx="354584" cy="276999"/>
            </a:xfrm>
            <a:prstGeom prst="rect">
              <a:avLst/>
            </a:prstGeom>
            <a:noFill/>
          </p:spPr>
          <p:txBody>
            <a:bodyPr wrap="none" rtlCol="0">
              <a:spAutoFit/>
            </a:bodyPr>
            <a:lstStyle/>
            <a:p>
              <a:pPr algn="ctr"/>
              <a:r>
                <a:rPr lang="fr-FR" sz="1200" dirty="0"/>
                <a:t>12</a:t>
              </a:r>
            </a:p>
          </p:txBody>
        </p:sp>
        <p:sp>
          <p:nvSpPr>
            <p:cNvPr id="63" name="ZoneTexte 62">
              <a:extLst>
                <a:ext uri="{FF2B5EF4-FFF2-40B4-BE49-F238E27FC236}">
                  <a16:creationId xmlns:a16="http://schemas.microsoft.com/office/drawing/2014/main" id="{A766F701-C136-4ABA-84A6-AD426D43A6A8}"/>
                </a:ext>
              </a:extLst>
            </p:cNvPr>
            <p:cNvSpPr txBox="1"/>
            <p:nvPr/>
          </p:nvSpPr>
          <p:spPr>
            <a:xfrm>
              <a:off x="2917792" y="3026005"/>
              <a:ext cx="354584" cy="276999"/>
            </a:xfrm>
            <a:prstGeom prst="rect">
              <a:avLst/>
            </a:prstGeom>
            <a:noFill/>
          </p:spPr>
          <p:txBody>
            <a:bodyPr wrap="none" rtlCol="0">
              <a:spAutoFit/>
            </a:bodyPr>
            <a:lstStyle/>
            <a:p>
              <a:pPr algn="ctr"/>
              <a:r>
                <a:rPr lang="fr-FR" sz="1200" dirty="0"/>
                <a:t>16</a:t>
              </a:r>
            </a:p>
          </p:txBody>
        </p:sp>
        <p:sp>
          <p:nvSpPr>
            <p:cNvPr id="64" name="ZoneTexte 63">
              <a:extLst>
                <a:ext uri="{FF2B5EF4-FFF2-40B4-BE49-F238E27FC236}">
                  <a16:creationId xmlns:a16="http://schemas.microsoft.com/office/drawing/2014/main" id="{C560FBB1-3127-4A2F-BC17-E0A90BACFEAB}"/>
                </a:ext>
              </a:extLst>
            </p:cNvPr>
            <p:cNvSpPr txBox="1"/>
            <p:nvPr/>
          </p:nvSpPr>
          <p:spPr>
            <a:xfrm>
              <a:off x="3492644" y="3026005"/>
              <a:ext cx="354584" cy="276999"/>
            </a:xfrm>
            <a:prstGeom prst="rect">
              <a:avLst/>
            </a:prstGeom>
            <a:noFill/>
          </p:spPr>
          <p:txBody>
            <a:bodyPr wrap="none" rtlCol="0">
              <a:spAutoFit/>
            </a:bodyPr>
            <a:lstStyle/>
            <a:p>
              <a:pPr algn="ctr"/>
              <a:r>
                <a:rPr lang="fr-FR" sz="1200" dirty="0"/>
                <a:t>20</a:t>
              </a:r>
            </a:p>
          </p:txBody>
        </p:sp>
        <p:sp>
          <p:nvSpPr>
            <p:cNvPr id="65" name="ZoneTexte 64">
              <a:extLst>
                <a:ext uri="{FF2B5EF4-FFF2-40B4-BE49-F238E27FC236}">
                  <a16:creationId xmlns:a16="http://schemas.microsoft.com/office/drawing/2014/main" id="{2586EC2B-67DC-47BE-8E07-4AA302A7D4C0}"/>
                </a:ext>
              </a:extLst>
            </p:cNvPr>
            <p:cNvSpPr txBox="1"/>
            <p:nvPr/>
          </p:nvSpPr>
          <p:spPr>
            <a:xfrm>
              <a:off x="4067494" y="3026005"/>
              <a:ext cx="354584" cy="276999"/>
            </a:xfrm>
            <a:prstGeom prst="rect">
              <a:avLst/>
            </a:prstGeom>
            <a:noFill/>
          </p:spPr>
          <p:txBody>
            <a:bodyPr wrap="none" rtlCol="0">
              <a:spAutoFit/>
            </a:bodyPr>
            <a:lstStyle/>
            <a:p>
              <a:pPr algn="ctr"/>
              <a:r>
                <a:rPr lang="fr-FR" sz="1200" dirty="0"/>
                <a:t>24</a:t>
              </a:r>
            </a:p>
          </p:txBody>
        </p:sp>
        <p:sp>
          <p:nvSpPr>
            <p:cNvPr id="66" name="ZoneTexte 65">
              <a:extLst>
                <a:ext uri="{FF2B5EF4-FFF2-40B4-BE49-F238E27FC236}">
                  <a16:creationId xmlns:a16="http://schemas.microsoft.com/office/drawing/2014/main" id="{8FB59A3C-14E9-4ECB-8D8B-AA770223DA39}"/>
                </a:ext>
              </a:extLst>
            </p:cNvPr>
            <p:cNvSpPr txBox="1"/>
            <p:nvPr/>
          </p:nvSpPr>
          <p:spPr>
            <a:xfrm>
              <a:off x="404625" y="2817613"/>
              <a:ext cx="269625" cy="276999"/>
            </a:xfrm>
            <a:prstGeom prst="rect">
              <a:avLst/>
            </a:prstGeom>
            <a:noFill/>
          </p:spPr>
          <p:txBody>
            <a:bodyPr wrap="none" rtlCol="0">
              <a:spAutoFit/>
            </a:bodyPr>
            <a:lstStyle/>
            <a:p>
              <a:pPr algn="r"/>
              <a:r>
                <a:rPr lang="fr-FR" sz="1200" dirty="0"/>
                <a:t>0</a:t>
              </a:r>
            </a:p>
          </p:txBody>
        </p:sp>
        <p:sp>
          <p:nvSpPr>
            <p:cNvPr id="67" name="ZoneTexte 66">
              <a:extLst>
                <a:ext uri="{FF2B5EF4-FFF2-40B4-BE49-F238E27FC236}">
                  <a16:creationId xmlns:a16="http://schemas.microsoft.com/office/drawing/2014/main" id="{310B4C64-21EC-4F5A-89BF-B73496F33613}"/>
                </a:ext>
              </a:extLst>
            </p:cNvPr>
            <p:cNvSpPr txBox="1"/>
            <p:nvPr/>
          </p:nvSpPr>
          <p:spPr>
            <a:xfrm>
              <a:off x="404625" y="2475696"/>
              <a:ext cx="269625" cy="276999"/>
            </a:xfrm>
            <a:prstGeom prst="rect">
              <a:avLst/>
            </a:prstGeom>
            <a:noFill/>
          </p:spPr>
          <p:txBody>
            <a:bodyPr wrap="none" rtlCol="0">
              <a:spAutoFit/>
            </a:bodyPr>
            <a:lstStyle/>
            <a:p>
              <a:pPr algn="r"/>
              <a:r>
                <a:rPr lang="fr-FR" sz="1200" dirty="0"/>
                <a:t>5</a:t>
              </a:r>
            </a:p>
          </p:txBody>
        </p:sp>
        <p:sp>
          <p:nvSpPr>
            <p:cNvPr id="68" name="ZoneTexte 67">
              <a:extLst>
                <a:ext uri="{FF2B5EF4-FFF2-40B4-BE49-F238E27FC236}">
                  <a16:creationId xmlns:a16="http://schemas.microsoft.com/office/drawing/2014/main" id="{330C83E0-BF2C-416F-99B5-CB4B6A179201}"/>
                </a:ext>
              </a:extLst>
            </p:cNvPr>
            <p:cNvSpPr txBox="1"/>
            <p:nvPr/>
          </p:nvSpPr>
          <p:spPr>
            <a:xfrm>
              <a:off x="319666" y="2133779"/>
              <a:ext cx="354584" cy="276999"/>
            </a:xfrm>
            <a:prstGeom prst="rect">
              <a:avLst/>
            </a:prstGeom>
            <a:noFill/>
          </p:spPr>
          <p:txBody>
            <a:bodyPr wrap="none" rtlCol="0">
              <a:spAutoFit/>
            </a:bodyPr>
            <a:lstStyle/>
            <a:p>
              <a:pPr algn="r"/>
              <a:r>
                <a:rPr lang="fr-FR" sz="1200" dirty="0"/>
                <a:t>10</a:t>
              </a:r>
            </a:p>
          </p:txBody>
        </p:sp>
        <p:sp>
          <p:nvSpPr>
            <p:cNvPr id="69" name="ZoneTexte 68">
              <a:extLst>
                <a:ext uri="{FF2B5EF4-FFF2-40B4-BE49-F238E27FC236}">
                  <a16:creationId xmlns:a16="http://schemas.microsoft.com/office/drawing/2014/main" id="{BDBD7170-1080-4977-81E9-94B2CBBA9A29}"/>
                </a:ext>
              </a:extLst>
            </p:cNvPr>
            <p:cNvSpPr txBox="1"/>
            <p:nvPr/>
          </p:nvSpPr>
          <p:spPr>
            <a:xfrm>
              <a:off x="319666" y="1791862"/>
              <a:ext cx="354584" cy="276999"/>
            </a:xfrm>
            <a:prstGeom prst="rect">
              <a:avLst/>
            </a:prstGeom>
            <a:noFill/>
          </p:spPr>
          <p:txBody>
            <a:bodyPr wrap="none" rtlCol="0">
              <a:spAutoFit/>
            </a:bodyPr>
            <a:lstStyle/>
            <a:p>
              <a:pPr algn="r"/>
              <a:r>
                <a:rPr lang="fr-FR" sz="1200" dirty="0"/>
                <a:t>15</a:t>
              </a:r>
            </a:p>
          </p:txBody>
        </p:sp>
        <p:sp>
          <p:nvSpPr>
            <p:cNvPr id="70" name="ZoneTexte 69">
              <a:extLst>
                <a:ext uri="{FF2B5EF4-FFF2-40B4-BE49-F238E27FC236}">
                  <a16:creationId xmlns:a16="http://schemas.microsoft.com/office/drawing/2014/main" id="{0E7006D2-6859-4329-A13A-58EE0D1A35DB}"/>
                </a:ext>
              </a:extLst>
            </p:cNvPr>
            <p:cNvSpPr txBox="1"/>
            <p:nvPr/>
          </p:nvSpPr>
          <p:spPr>
            <a:xfrm>
              <a:off x="319666" y="1449945"/>
              <a:ext cx="354584" cy="276999"/>
            </a:xfrm>
            <a:prstGeom prst="rect">
              <a:avLst/>
            </a:prstGeom>
            <a:noFill/>
          </p:spPr>
          <p:txBody>
            <a:bodyPr wrap="none" rtlCol="0">
              <a:spAutoFit/>
            </a:bodyPr>
            <a:lstStyle/>
            <a:p>
              <a:pPr algn="r"/>
              <a:r>
                <a:rPr lang="fr-FR" sz="1200" dirty="0"/>
                <a:t>20</a:t>
              </a:r>
            </a:p>
          </p:txBody>
        </p:sp>
        <p:sp>
          <p:nvSpPr>
            <p:cNvPr id="83" name="ZoneTexte 82">
              <a:extLst>
                <a:ext uri="{FF2B5EF4-FFF2-40B4-BE49-F238E27FC236}">
                  <a16:creationId xmlns:a16="http://schemas.microsoft.com/office/drawing/2014/main" id="{61ABDAD2-59AB-4587-92D8-FF47F993D809}"/>
                </a:ext>
              </a:extLst>
            </p:cNvPr>
            <p:cNvSpPr txBox="1"/>
            <p:nvPr/>
          </p:nvSpPr>
          <p:spPr>
            <a:xfrm>
              <a:off x="585522" y="3424978"/>
              <a:ext cx="420307" cy="430887"/>
            </a:xfrm>
            <a:prstGeom prst="rect">
              <a:avLst/>
            </a:prstGeom>
            <a:noFill/>
          </p:spPr>
          <p:txBody>
            <a:bodyPr wrap="none" rtlCol="0">
              <a:spAutoFit/>
            </a:bodyPr>
            <a:lstStyle/>
            <a:p>
              <a:pPr algn="ctr"/>
              <a:r>
                <a:rPr lang="fr-FR" sz="1050" dirty="0"/>
                <a:t>525</a:t>
              </a:r>
            </a:p>
            <a:p>
              <a:pPr algn="ctr"/>
              <a:r>
                <a:rPr lang="fr-FR" sz="1050" dirty="0"/>
                <a:t>522</a:t>
              </a:r>
            </a:p>
          </p:txBody>
        </p:sp>
        <p:sp>
          <p:nvSpPr>
            <p:cNvPr id="84" name="ZoneTexte 83">
              <a:extLst>
                <a:ext uri="{FF2B5EF4-FFF2-40B4-BE49-F238E27FC236}">
                  <a16:creationId xmlns:a16="http://schemas.microsoft.com/office/drawing/2014/main" id="{3EA5EAE6-DC67-4EC5-8B21-670E45768D83}"/>
                </a:ext>
              </a:extLst>
            </p:cNvPr>
            <p:cNvSpPr txBox="1"/>
            <p:nvPr/>
          </p:nvSpPr>
          <p:spPr>
            <a:xfrm>
              <a:off x="1160374" y="3424978"/>
              <a:ext cx="420307" cy="430887"/>
            </a:xfrm>
            <a:prstGeom prst="rect">
              <a:avLst/>
            </a:prstGeom>
            <a:noFill/>
          </p:spPr>
          <p:txBody>
            <a:bodyPr wrap="none" rtlCol="0">
              <a:spAutoFit/>
            </a:bodyPr>
            <a:lstStyle/>
            <a:p>
              <a:pPr algn="ctr"/>
              <a:r>
                <a:rPr lang="fr-FR" sz="1050" dirty="0"/>
                <a:t>504</a:t>
              </a:r>
            </a:p>
            <a:p>
              <a:pPr algn="ctr"/>
              <a:r>
                <a:rPr lang="fr-FR" sz="1050" dirty="0"/>
                <a:t>507</a:t>
              </a:r>
            </a:p>
          </p:txBody>
        </p:sp>
        <p:sp>
          <p:nvSpPr>
            <p:cNvPr id="85" name="ZoneTexte 84">
              <a:extLst>
                <a:ext uri="{FF2B5EF4-FFF2-40B4-BE49-F238E27FC236}">
                  <a16:creationId xmlns:a16="http://schemas.microsoft.com/office/drawing/2014/main" id="{8E9FA7B7-84F7-4D23-89BF-C7AD6360E1C6}"/>
                </a:ext>
              </a:extLst>
            </p:cNvPr>
            <p:cNvSpPr txBox="1"/>
            <p:nvPr/>
          </p:nvSpPr>
          <p:spPr>
            <a:xfrm>
              <a:off x="1735225" y="3424978"/>
              <a:ext cx="420307" cy="430887"/>
            </a:xfrm>
            <a:prstGeom prst="rect">
              <a:avLst/>
            </a:prstGeom>
            <a:noFill/>
          </p:spPr>
          <p:txBody>
            <a:bodyPr wrap="none" rtlCol="0">
              <a:spAutoFit/>
            </a:bodyPr>
            <a:lstStyle/>
            <a:p>
              <a:pPr algn="ctr"/>
              <a:r>
                <a:rPr lang="fr-FR" sz="1050" dirty="0"/>
                <a:t>493</a:t>
              </a:r>
            </a:p>
            <a:p>
              <a:pPr algn="ctr"/>
              <a:r>
                <a:rPr lang="fr-FR" sz="1050" dirty="0"/>
                <a:t>495</a:t>
              </a:r>
            </a:p>
          </p:txBody>
        </p:sp>
        <p:sp>
          <p:nvSpPr>
            <p:cNvPr id="86" name="ZoneTexte 85">
              <a:extLst>
                <a:ext uri="{FF2B5EF4-FFF2-40B4-BE49-F238E27FC236}">
                  <a16:creationId xmlns:a16="http://schemas.microsoft.com/office/drawing/2014/main" id="{59E145E3-7978-4B3F-82F9-B9A577CB6DE9}"/>
                </a:ext>
              </a:extLst>
            </p:cNvPr>
            <p:cNvSpPr txBox="1"/>
            <p:nvPr/>
          </p:nvSpPr>
          <p:spPr>
            <a:xfrm>
              <a:off x="2310078" y="3424978"/>
              <a:ext cx="420307" cy="430887"/>
            </a:xfrm>
            <a:prstGeom prst="rect">
              <a:avLst/>
            </a:prstGeom>
            <a:noFill/>
          </p:spPr>
          <p:txBody>
            <a:bodyPr wrap="none" rtlCol="0">
              <a:spAutoFit/>
            </a:bodyPr>
            <a:lstStyle/>
            <a:p>
              <a:pPr algn="ctr"/>
              <a:r>
                <a:rPr lang="fr-FR" sz="1050" dirty="0"/>
                <a:t>486</a:t>
              </a:r>
            </a:p>
            <a:p>
              <a:pPr algn="ctr"/>
              <a:r>
                <a:rPr lang="fr-FR" sz="1050" dirty="0"/>
                <a:t>492</a:t>
              </a:r>
            </a:p>
          </p:txBody>
        </p:sp>
        <p:sp>
          <p:nvSpPr>
            <p:cNvPr id="87" name="ZoneTexte 86">
              <a:extLst>
                <a:ext uri="{FF2B5EF4-FFF2-40B4-BE49-F238E27FC236}">
                  <a16:creationId xmlns:a16="http://schemas.microsoft.com/office/drawing/2014/main" id="{2DA94881-A662-4575-A29A-2D75662AD9CC}"/>
                </a:ext>
              </a:extLst>
            </p:cNvPr>
            <p:cNvSpPr txBox="1"/>
            <p:nvPr/>
          </p:nvSpPr>
          <p:spPr>
            <a:xfrm>
              <a:off x="2884930" y="3424978"/>
              <a:ext cx="420307" cy="430887"/>
            </a:xfrm>
            <a:prstGeom prst="rect">
              <a:avLst/>
            </a:prstGeom>
            <a:noFill/>
          </p:spPr>
          <p:txBody>
            <a:bodyPr wrap="none" rtlCol="0">
              <a:spAutoFit/>
            </a:bodyPr>
            <a:lstStyle/>
            <a:p>
              <a:pPr algn="ctr"/>
              <a:r>
                <a:rPr lang="fr-FR" sz="1050" dirty="0"/>
                <a:t>484</a:t>
              </a:r>
            </a:p>
            <a:p>
              <a:pPr algn="ctr"/>
              <a:r>
                <a:rPr lang="fr-FR" sz="1050" dirty="0"/>
                <a:t>484</a:t>
              </a:r>
            </a:p>
          </p:txBody>
        </p:sp>
        <p:sp>
          <p:nvSpPr>
            <p:cNvPr id="88" name="ZoneTexte 87">
              <a:extLst>
                <a:ext uri="{FF2B5EF4-FFF2-40B4-BE49-F238E27FC236}">
                  <a16:creationId xmlns:a16="http://schemas.microsoft.com/office/drawing/2014/main" id="{A82BE04F-30FA-4F5C-B975-5BE39D00798E}"/>
                </a:ext>
              </a:extLst>
            </p:cNvPr>
            <p:cNvSpPr txBox="1"/>
            <p:nvPr/>
          </p:nvSpPr>
          <p:spPr>
            <a:xfrm>
              <a:off x="3459782" y="3424978"/>
              <a:ext cx="420307" cy="430887"/>
            </a:xfrm>
            <a:prstGeom prst="rect">
              <a:avLst/>
            </a:prstGeom>
            <a:noFill/>
          </p:spPr>
          <p:txBody>
            <a:bodyPr wrap="none" rtlCol="0">
              <a:spAutoFit/>
            </a:bodyPr>
            <a:lstStyle/>
            <a:p>
              <a:pPr algn="ctr"/>
              <a:r>
                <a:rPr lang="fr-FR" sz="1050" dirty="0"/>
                <a:t>480</a:t>
              </a:r>
            </a:p>
            <a:p>
              <a:pPr algn="ctr"/>
              <a:r>
                <a:rPr lang="fr-FR" sz="1050" dirty="0"/>
                <a:t>475</a:t>
              </a:r>
            </a:p>
          </p:txBody>
        </p:sp>
        <p:sp>
          <p:nvSpPr>
            <p:cNvPr id="89" name="ZoneTexte 88">
              <a:extLst>
                <a:ext uri="{FF2B5EF4-FFF2-40B4-BE49-F238E27FC236}">
                  <a16:creationId xmlns:a16="http://schemas.microsoft.com/office/drawing/2014/main" id="{4BAC8B06-5E16-4504-B528-656B66453DA0}"/>
                </a:ext>
              </a:extLst>
            </p:cNvPr>
            <p:cNvSpPr txBox="1"/>
            <p:nvPr/>
          </p:nvSpPr>
          <p:spPr>
            <a:xfrm>
              <a:off x="4034632" y="3424978"/>
              <a:ext cx="420307" cy="430887"/>
            </a:xfrm>
            <a:prstGeom prst="rect">
              <a:avLst/>
            </a:prstGeom>
            <a:noFill/>
          </p:spPr>
          <p:txBody>
            <a:bodyPr wrap="none" rtlCol="0">
              <a:spAutoFit/>
            </a:bodyPr>
            <a:lstStyle/>
            <a:p>
              <a:pPr algn="ctr"/>
              <a:r>
                <a:rPr lang="fr-FR" sz="1050" dirty="0"/>
                <a:t>473</a:t>
              </a:r>
            </a:p>
            <a:p>
              <a:pPr algn="ctr"/>
              <a:r>
                <a:rPr lang="fr-FR" sz="1050" dirty="0"/>
                <a:t>470</a:t>
              </a:r>
            </a:p>
          </p:txBody>
        </p:sp>
        <p:sp>
          <p:nvSpPr>
            <p:cNvPr id="103" name="ZoneTexte 102">
              <a:extLst>
                <a:ext uri="{FF2B5EF4-FFF2-40B4-BE49-F238E27FC236}">
                  <a16:creationId xmlns:a16="http://schemas.microsoft.com/office/drawing/2014/main" id="{254CB25F-2E97-4F80-9A2B-565A7B78645E}"/>
                </a:ext>
              </a:extLst>
            </p:cNvPr>
            <p:cNvSpPr txBox="1"/>
            <p:nvPr/>
          </p:nvSpPr>
          <p:spPr>
            <a:xfrm>
              <a:off x="2072983" y="3185632"/>
              <a:ext cx="901208" cy="276999"/>
            </a:xfrm>
            <a:prstGeom prst="rect">
              <a:avLst/>
            </a:prstGeom>
            <a:noFill/>
          </p:spPr>
          <p:txBody>
            <a:bodyPr wrap="none" rtlCol="0">
              <a:spAutoFit/>
            </a:bodyPr>
            <a:lstStyle/>
            <a:p>
              <a:pPr algn="ctr"/>
              <a:r>
                <a:rPr lang="fr-FR" sz="1200" b="1" dirty="0"/>
                <a:t>Semaines</a:t>
              </a:r>
            </a:p>
          </p:txBody>
        </p:sp>
        <p:cxnSp>
          <p:nvCxnSpPr>
            <p:cNvPr id="105" name="Connecteur droit 104">
              <a:extLst>
                <a:ext uri="{FF2B5EF4-FFF2-40B4-BE49-F238E27FC236}">
                  <a16:creationId xmlns:a16="http://schemas.microsoft.com/office/drawing/2014/main" id="{0133A62B-927D-4CD9-AA1D-E21EC377BE5E}"/>
                </a:ext>
              </a:extLst>
            </p:cNvPr>
            <p:cNvCxnSpPr/>
            <p:nvPr/>
          </p:nvCxnSpPr>
          <p:spPr bwMode="auto">
            <a:xfrm>
              <a:off x="436915" y="3541868"/>
              <a:ext cx="180000" cy="0"/>
            </a:xfrm>
            <a:prstGeom prst="line">
              <a:avLst/>
            </a:prstGeom>
            <a:solidFill>
              <a:schemeClr val="accent1"/>
            </a:solidFill>
            <a:ln w="28575" cap="flat" cmpd="sng" algn="ctr">
              <a:solidFill>
                <a:srgbClr val="0066FF"/>
              </a:solidFill>
              <a:prstDash val="solid"/>
              <a:round/>
              <a:headEnd type="none" w="med" len="med"/>
              <a:tailEnd type="none" w="med" len="med"/>
            </a:ln>
            <a:effectLst/>
          </p:spPr>
        </p:cxnSp>
        <p:cxnSp>
          <p:nvCxnSpPr>
            <p:cNvPr id="106" name="Connecteur droit 105">
              <a:extLst>
                <a:ext uri="{FF2B5EF4-FFF2-40B4-BE49-F238E27FC236}">
                  <a16:creationId xmlns:a16="http://schemas.microsoft.com/office/drawing/2014/main" id="{27B6446C-EB07-465F-AA6C-5D6C6058F923}"/>
                </a:ext>
              </a:extLst>
            </p:cNvPr>
            <p:cNvCxnSpPr/>
            <p:nvPr/>
          </p:nvCxnSpPr>
          <p:spPr bwMode="auto">
            <a:xfrm>
              <a:off x="436915" y="3715977"/>
              <a:ext cx="180000" cy="0"/>
            </a:xfrm>
            <a:prstGeom prst="line">
              <a:avLst/>
            </a:prstGeom>
            <a:solidFill>
              <a:schemeClr val="accent1"/>
            </a:solidFill>
            <a:ln w="28575" cap="flat" cmpd="sng" algn="ctr">
              <a:solidFill>
                <a:srgbClr val="FF6600"/>
              </a:solidFill>
              <a:prstDash val="solid"/>
              <a:round/>
              <a:headEnd type="none" w="med" len="med"/>
              <a:tailEnd type="none" w="med" len="med"/>
            </a:ln>
            <a:effectLst/>
          </p:spPr>
        </p:cxnSp>
        <p:sp>
          <p:nvSpPr>
            <p:cNvPr id="141" name="ZoneTexte 140">
              <a:extLst>
                <a:ext uri="{FF2B5EF4-FFF2-40B4-BE49-F238E27FC236}">
                  <a16:creationId xmlns:a16="http://schemas.microsoft.com/office/drawing/2014/main" id="{B28C0FEE-B370-4EBA-B5D4-0A8D6B940032}"/>
                </a:ext>
              </a:extLst>
            </p:cNvPr>
            <p:cNvSpPr txBox="1"/>
            <p:nvPr/>
          </p:nvSpPr>
          <p:spPr>
            <a:xfrm>
              <a:off x="3809559" y="2511174"/>
              <a:ext cx="397866" cy="276999"/>
            </a:xfrm>
            <a:prstGeom prst="rect">
              <a:avLst/>
            </a:prstGeom>
            <a:noFill/>
          </p:spPr>
          <p:txBody>
            <a:bodyPr wrap="none" rtlCol="0">
              <a:spAutoFit/>
            </a:bodyPr>
            <a:lstStyle/>
            <a:p>
              <a:pPr algn="ctr"/>
              <a:r>
                <a:rPr lang="fr-FR" sz="1200" b="1" dirty="0"/>
                <a:t>8,0</a:t>
              </a:r>
            </a:p>
          </p:txBody>
        </p:sp>
        <p:cxnSp>
          <p:nvCxnSpPr>
            <p:cNvPr id="160" name="Connecteur droit 159">
              <a:extLst>
                <a:ext uri="{FF2B5EF4-FFF2-40B4-BE49-F238E27FC236}">
                  <a16:creationId xmlns:a16="http://schemas.microsoft.com/office/drawing/2014/main" id="{D48F7AC5-AAF3-423D-AA2E-5F104F110C83}"/>
                </a:ext>
              </a:extLst>
            </p:cNvPr>
            <p:cNvCxnSpPr>
              <a:cxnSpLocks/>
            </p:cNvCxnSpPr>
            <p:nvPr/>
          </p:nvCxnSpPr>
          <p:spPr bwMode="auto">
            <a:xfrm flipH="1" flipV="1">
              <a:off x="4251859" y="1684596"/>
              <a:ext cx="2954" cy="1257518"/>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2" name="Rectangle 1"/>
            <p:cNvSpPr/>
            <p:nvPr/>
          </p:nvSpPr>
          <p:spPr>
            <a:xfrm>
              <a:off x="3809559" y="2012168"/>
              <a:ext cx="397866" cy="276999"/>
            </a:xfrm>
            <a:prstGeom prst="rect">
              <a:avLst/>
            </a:prstGeom>
          </p:spPr>
          <p:txBody>
            <a:bodyPr wrap="none">
              <a:spAutoFit/>
            </a:bodyPr>
            <a:lstStyle/>
            <a:p>
              <a:r>
                <a:rPr lang="is-IS" sz="1200" b="1" dirty="0"/>
                <a:t>8,4</a:t>
              </a:r>
            </a:p>
          </p:txBody>
        </p:sp>
        <p:sp>
          <p:nvSpPr>
            <p:cNvPr id="5" name="ZoneTexte 4"/>
            <p:cNvSpPr txBox="1"/>
            <p:nvPr/>
          </p:nvSpPr>
          <p:spPr>
            <a:xfrm>
              <a:off x="903421" y="2068530"/>
              <a:ext cx="1760418" cy="276999"/>
            </a:xfrm>
            <a:prstGeom prst="rect">
              <a:avLst/>
            </a:prstGeom>
            <a:noFill/>
          </p:spPr>
          <p:txBody>
            <a:bodyPr wrap="none" rtlCol="0">
              <a:spAutoFit/>
            </a:bodyPr>
            <a:lstStyle/>
            <a:p>
              <a:r>
                <a:rPr lang="fr-FR" sz="1200" dirty="0"/>
                <a:t>HR = 0,93 (0,61 - 1,42)</a:t>
              </a:r>
            </a:p>
          </p:txBody>
        </p:sp>
      </p:grpSp>
      <p:sp>
        <p:nvSpPr>
          <p:cNvPr id="168" name="Text Box 2"/>
          <p:cNvSpPr txBox="1">
            <a:spLocks noChangeArrowheads="1"/>
          </p:cNvSpPr>
          <p:nvPr/>
        </p:nvSpPr>
        <p:spPr bwMode="auto">
          <a:xfrm>
            <a:off x="5372806" y="1172863"/>
            <a:ext cx="3482059"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Probabilité décès (%)</a:t>
            </a:r>
          </a:p>
        </p:txBody>
      </p:sp>
      <p:grpSp>
        <p:nvGrpSpPr>
          <p:cNvPr id="8" name="Groupe 7">
            <a:extLst>
              <a:ext uri="{FF2B5EF4-FFF2-40B4-BE49-F238E27FC236}">
                <a16:creationId xmlns:a16="http://schemas.microsoft.com/office/drawing/2014/main" id="{3EE86190-13BE-4202-BD00-7E45E8E865D7}"/>
              </a:ext>
            </a:extLst>
          </p:cNvPr>
          <p:cNvGrpSpPr/>
          <p:nvPr/>
        </p:nvGrpSpPr>
        <p:grpSpPr>
          <a:xfrm>
            <a:off x="298277" y="4474152"/>
            <a:ext cx="4135271" cy="2179419"/>
            <a:chOff x="298277" y="4474152"/>
            <a:chExt cx="4135271" cy="2179419"/>
          </a:xfrm>
        </p:grpSpPr>
        <p:sp>
          <p:nvSpPr>
            <p:cNvPr id="170" name="ZoneTexte 169">
              <a:extLst>
                <a:ext uri="{FF2B5EF4-FFF2-40B4-BE49-F238E27FC236}">
                  <a16:creationId xmlns:a16="http://schemas.microsoft.com/office/drawing/2014/main" id="{2EADFB45-F0CC-4F7A-BAC4-F3707D31AD48}"/>
                </a:ext>
              </a:extLst>
            </p:cNvPr>
            <p:cNvSpPr txBox="1"/>
            <p:nvPr/>
          </p:nvSpPr>
          <p:spPr>
            <a:xfrm>
              <a:off x="639475" y="5794897"/>
              <a:ext cx="269625" cy="276999"/>
            </a:xfrm>
            <a:prstGeom prst="rect">
              <a:avLst/>
            </a:prstGeom>
            <a:noFill/>
          </p:spPr>
          <p:txBody>
            <a:bodyPr wrap="none" rtlCol="0">
              <a:spAutoFit/>
            </a:bodyPr>
            <a:lstStyle/>
            <a:p>
              <a:pPr algn="ctr"/>
              <a:r>
                <a:rPr lang="fr-FR" sz="1200" dirty="0"/>
                <a:t>0</a:t>
              </a:r>
            </a:p>
          </p:txBody>
        </p:sp>
        <p:sp>
          <p:nvSpPr>
            <p:cNvPr id="171" name="ZoneTexte 170">
              <a:extLst>
                <a:ext uri="{FF2B5EF4-FFF2-40B4-BE49-F238E27FC236}">
                  <a16:creationId xmlns:a16="http://schemas.microsoft.com/office/drawing/2014/main" id="{A2055C7D-9AD2-463B-B0DE-E5C0393087AD}"/>
                </a:ext>
              </a:extLst>
            </p:cNvPr>
            <p:cNvSpPr txBox="1"/>
            <p:nvPr/>
          </p:nvSpPr>
          <p:spPr>
            <a:xfrm>
              <a:off x="1214327" y="5794897"/>
              <a:ext cx="269625" cy="276999"/>
            </a:xfrm>
            <a:prstGeom prst="rect">
              <a:avLst/>
            </a:prstGeom>
            <a:noFill/>
          </p:spPr>
          <p:txBody>
            <a:bodyPr wrap="none" rtlCol="0">
              <a:spAutoFit/>
            </a:bodyPr>
            <a:lstStyle/>
            <a:p>
              <a:pPr algn="ctr"/>
              <a:r>
                <a:rPr lang="fr-FR" sz="1200" dirty="0"/>
                <a:t>4</a:t>
              </a:r>
            </a:p>
          </p:txBody>
        </p:sp>
        <p:sp>
          <p:nvSpPr>
            <p:cNvPr id="172" name="ZoneTexte 171">
              <a:extLst>
                <a:ext uri="{FF2B5EF4-FFF2-40B4-BE49-F238E27FC236}">
                  <a16:creationId xmlns:a16="http://schemas.microsoft.com/office/drawing/2014/main" id="{DEE0980F-F43E-4AF9-BDEC-CF772CCB5B0B}"/>
                </a:ext>
              </a:extLst>
            </p:cNvPr>
            <p:cNvSpPr txBox="1"/>
            <p:nvPr/>
          </p:nvSpPr>
          <p:spPr>
            <a:xfrm>
              <a:off x="1789178" y="5794897"/>
              <a:ext cx="269625" cy="276999"/>
            </a:xfrm>
            <a:prstGeom prst="rect">
              <a:avLst/>
            </a:prstGeom>
            <a:noFill/>
          </p:spPr>
          <p:txBody>
            <a:bodyPr wrap="none" rtlCol="0">
              <a:spAutoFit/>
            </a:bodyPr>
            <a:lstStyle/>
            <a:p>
              <a:pPr algn="ctr"/>
              <a:r>
                <a:rPr lang="fr-FR" sz="1200" dirty="0"/>
                <a:t>8</a:t>
              </a:r>
            </a:p>
          </p:txBody>
        </p:sp>
        <p:sp>
          <p:nvSpPr>
            <p:cNvPr id="173" name="ZoneTexte 172">
              <a:extLst>
                <a:ext uri="{FF2B5EF4-FFF2-40B4-BE49-F238E27FC236}">
                  <a16:creationId xmlns:a16="http://schemas.microsoft.com/office/drawing/2014/main" id="{8A00391B-B8C1-4BB0-B13D-7ECB9B76D32B}"/>
                </a:ext>
              </a:extLst>
            </p:cNvPr>
            <p:cNvSpPr txBox="1"/>
            <p:nvPr/>
          </p:nvSpPr>
          <p:spPr>
            <a:xfrm>
              <a:off x="2321551" y="5794897"/>
              <a:ext cx="354584" cy="276999"/>
            </a:xfrm>
            <a:prstGeom prst="rect">
              <a:avLst/>
            </a:prstGeom>
            <a:noFill/>
          </p:spPr>
          <p:txBody>
            <a:bodyPr wrap="none" rtlCol="0">
              <a:spAutoFit/>
            </a:bodyPr>
            <a:lstStyle/>
            <a:p>
              <a:pPr algn="ctr"/>
              <a:r>
                <a:rPr lang="fr-FR" sz="1200" dirty="0"/>
                <a:t>12</a:t>
              </a:r>
            </a:p>
          </p:txBody>
        </p:sp>
        <p:sp>
          <p:nvSpPr>
            <p:cNvPr id="174" name="ZoneTexte 173">
              <a:extLst>
                <a:ext uri="{FF2B5EF4-FFF2-40B4-BE49-F238E27FC236}">
                  <a16:creationId xmlns:a16="http://schemas.microsoft.com/office/drawing/2014/main" id="{7B2B12B1-B062-47AE-8ECF-48902AAB5939}"/>
                </a:ext>
              </a:extLst>
            </p:cNvPr>
            <p:cNvSpPr txBox="1"/>
            <p:nvPr/>
          </p:nvSpPr>
          <p:spPr>
            <a:xfrm>
              <a:off x="2896403" y="5794897"/>
              <a:ext cx="354584" cy="276999"/>
            </a:xfrm>
            <a:prstGeom prst="rect">
              <a:avLst/>
            </a:prstGeom>
            <a:noFill/>
          </p:spPr>
          <p:txBody>
            <a:bodyPr wrap="none" rtlCol="0">
              <a:spAutoFit/>
            </a:bodyPr>
            <a:lstStyle/>
            <a:p>
              <a:pPr algn="ctr"/>
              <a:r>
                <a:rPr lang="fr-FR" sz="1200" dirty="0"/>
                <a:t>16</a:t>
              </a:r>
            </a:p>
          </p:txBody>
        </p:sp>
        <p:sp>
          <p:nvSpPr>
            <p:cNvPr id="175" name="ZoneTexte 174">
              <a:extLst>
                <a:ext uri="{FF2B5EF4-FFF2-40B4-BE49-F238E27FC236}">
                  <a16:creationId xmlns:a16="http://schemas.microsoft.com/office/drawing/2014/main" id="{4A39CD68-9D02-45E8-8656-260719A0BE75}"/>
                </a:ext>
              </a:extLst>
            </p:cNvPr>
            <p:cNvSpPr txBox="1"/>
            <p:nvPr/>
          </p:nvSpPr>
          <p:spPr>
            <a:xfrm>
              <a:off x="3471255" y="5794897"/>
              <a:ext cx="354584" cy="276999"/>
            </a:xfrm>
            <a:prstGeom prst="rect">
              <a:avLst/>
            </a:prstGeom>
            <a:noFill/>
          </p:spPr>
          <p:txBody>
            <a:bodyPr wrap="none" rtlCol="0">
              <a:spAutoFit/>
            </a:bodyPr>
            <a:lstStyle/>
            <a:p>
              <a:pPr algn="ctr"/>
              <a:r>
                <a:rPr lang="fr-FR" sz="1200" dirty="0"/>
                <a:t>20</a:t>
              </a:r>
            </a:p>
          </p:txBody>
        </p:sp>
        <p:sp>
          <p:nvSpPr>
            <p:cNvPr id="176" name="ZoneTexte 175">
              <a:extLst>
                <a:ext uri="{FF2B5EF4-FFF2-40B4-BE49-F238E27FC236}">
                  <a16:creationId xmlns:a16="http://schemas.microsoft.com/office/drawing/2014/main" id="{CB1D8AE1-EE4C-486E-860A-4D639AD95917}"/>
                </a:ext>
              </a:extLst>
            </p:cNvPr>
            <p:cNvSpPr txBox="1"/>
            <p:nvPr/>
          </p:nvSpPr>
          <p:spPr>
            <a:xfrm>
              <a:off x="4046105" y="5794897"/>
              <a:ext cx="354584" cy="276999"/>
            </a:xfrm>
            <a:prstGeom prst="rect">
              <a:avLst/>
            </a:prstGeom>
            <a:noFill/>
          </p:spPr>
          <p:txBody>
            <a:bodyPr wrap="none" rtlCol="0">
              <a:spAutoFit/>
            </a:bodyPr>
            <a:lstStyle/>
            <a:p>
              <a:pPr algn="ctr"/>
              <a:r>
                <a:rPr lang="fr-FR" sz="1200" dirty="0"/>
                <a:t>24</a:t>
              </a:r>
            </a:p>
          </p:txBody>
        </p:sp>
        <p:sp>
          <p:nvSpPr>
            <p:cNvPr id="177" name="ZoneTexte 176">
              <a:extLst>
                <a:ext uri="{FF2B5EF4-FFF2-40B4-BE49-F238E27FC236}">
                  <a16:creationId xmlns:a16="http://schemas.microsoft.com/office/drawing/2014/main" id="{06E1A903-6EDF-4DFC-94E6-CF6B5A680851}"/>
                </a:ext>
              </a:extLst>
            </p:cNvPr>
            <p:cNvSpPr txBox="1"/>
            <p:nvPr/>
          </p:nvSpPr>
          <p:spPr>
            <a:xfrm>
              <a:off x="383236" y="5587201"/>
              <a:ext cx="269625" cy="276999"/>
            </a:xfrm>
            <a:prstGeom prst="rect">
              <a:avLst/>
            </a:prstGeom>
            <a:noFill/>
          </p:spPr>
          <p:txBody>
            <a:bodyPr wrap="none" rtlCol="0">
              <a:spAutoFit/>
            </a:bodyPr>
            <a:lstStyle/>
            <a:p>
              <a:pPr algn="r"/>
              <a:r>
                <a:rPr lang="fr-FR" sz="1200" dirty="0"/>
                <a:t>0</a:t>
              </a:r>
            </a:p>
          </p:txBody>
        </p:sp>
        <p:sp>
          <p:nvSpPr>
            <p:cNvPr id="178" name="ZoneTexte 177">
              <a:extLst>
                <a:ext uri="{FF2B5EF4-FFF2-40B4-BE49-F238E27FC236}">
                  <a16:creationId xmlns:a16="http://schemas.microsoft.com/office/drawing/2014/main" id="{27635D3E-53C1-4E5B-AE2C-F78C10DE0783}"/>
                </a:ext>
              </a:extLst>
            </p:cNvPr>
            <p:cNvSpPr txBox="1"/>
            <p:nvPr/>
          </p:nvSpPr>
          <p:spPr>
            <a:xfrm>
              <a:off x="383236" y="5308939"/>
              <a:ext cx="269625" cy="276999"/>
            </a:xfrm>
            <a:prstGeom prst="rect">
              <a:avLst/>
            </a:prstGeom>
            <a:noFill/>
          </p:spPr>
          <p:txBody>
            <a:bodyPr wrap="none" rtlCol="0">
              <a:spAutoFit/>
            </a:bodyPr>
            <a:lstStyle/>
            <a:p>
              <a:pPr algn="r"/>
              <a:r>
                <a:rPr lang="fr-FR" sz="1200" dirty="0"/>
                <a:t>5</a:t>
              </a:r>
            </a:p>
          </p:txBody>
        </p:sp>
        <p:sp>
          <p:nvSpPr>
            <p:cNvPr id="179" name="ZoneTexte 178">
              <a:extLst>
                <a:ext uri="{FF2B5EF4-FFF2-40B4-BE49-F238E27FC236}">
                  <a16:creationId xmlns:a16="http://schemas.microsoft.com/office/drawing/2014/main" id="{3C9E737D-4004-43BD-8163-086620C70E9D}"/>
                </a:ext>
              </a:extLst>
            </p:cNvPr>
            <p:cNvSpPr txBox="1"/>
            <p:nvPr/>
          </p:nvSpPr>
          <p:spPr>
            <a:xfrm>
              <a:off x="298277" y="5030676"/>
              <a:ext cx="354584" cy="276999"/>
            </a:xfrm>
            <a:prstGeom prst="rect">
              <a:avLst/>
            </a:prstGeom>
            <a:noFill/>
          </p:spPr>
          <p:txBody>
            <a:bodyPr wrap="none" rtlCol="0">
              <a:spAutoFit/>
            </a:bodyPr>
            <a:lstStyle/>
            <a:p>
              <a:pPr algn="r"/>
              <a:r>
                <a:rPr lang="fr-FR" sz="1200" dirty="0"/>
                <a:t>10</a:t>
              </a:r>
            </a:p>
          </p:txBody>
        </p:sp>
        <p:sp>
          <p:nvSpPr>
            <p:cNvPr id="180" name="ZoneTexte 179">
              <a:extLst>
                <a:ext uri="{FF2B5EF4-FFF2-40B4-BE49-F238E27FC236}">
                  <a16:creationId xmlns:a16="http://schemas.microsoft.com/office/drawing/2014/main" id="{001D8326-1D97-45BE-9ED7-D87FF2164783}"/>
                </a:ext>
              </a:extLst>
            </p:cNvPr>
            <p:cNvSpPr txBox="1"/>
            <p:nvPr/>
          </p:nvSpPr>
          <p:spPr>
            <a:xfrm>
              <a:off x="298277" y="4752414"/>
              <a:ext cx="354584" cy="276999"/>
            </a:xfrm>
            <a:prstGeom prst="rect">
              <a:avLst/>
            </a:prstGeom>
            <a:noFill/>
          </p:spPr>
          <p:txBody>
            <a:bodyPr wrap="none" rtlCol="0">
              <a:spAutoFit/>
            </a:bodyPr>
            <a:lstStyle/>
            <a:p>
              <a:pPr algn="r"/>
              <a:r>
                <a:rPr lang="fr-FR" sz="1200" dirty="0"/>
                <a:t>15</a:t>
              </a:r>
            </a:p>
          </p:txBody>
        </p:sp>
        <p:sp>
          <p:nvSpPr>
            <p:cNvPr id="181" name="ZoneTexte 180">
              <a:extLst>
                <a:ext uri="{FF2B5EF4-FFF2-40B4-BE49-F238E27FC236}">
                  <a16:creationId xmlns:a16="http://schemas.microsoft.com/office/drawing/2014/main" id="{BB8EF91E-FDF4-4A7B-9113-1D7DA79CCACA}"/>
                </a:ext>
              </a:extLst>
            </p:cNvPr>
            <p:cNvSpPr txBox="1"/>
            <p:nvPr/>
          </p:nvSpPr>
          <p:spPr>
            <a:xfrm>
              <a:off x="298277" y="4474152"/>
              <a:ext cx="354584" cy="276999"/>
            </a:xfrm>
            <a:prstGeom prst="rect">
              <a:avLst/>
            </a:prstGeom>
            <a:noFill/>
          </p:spPr>
          <p:txBody>
            <a:bodyPr wrap="none" rtlCol="0">
              <a:spAutoFit/>
            </a:bodyPr>
            <a:lstStyle/>
            <a:p>
              <a:pPr algn="r"/>
              <a:r>
                <a:rPr lang="fr-FR" sz="1200" dirty="0"/>
                <a:t>20</a:t>
              </a:r>
            </a:p>
          </p:txBody>
        </p:sp>
        <p:sp>
          <p:nvSpPr>
            <p:cNvPr id="194" name="ZoneTexte 193">
              <a:extLst>
                <a:ext uri="{FF2B5EF4-FFF2-40B4-BE49-F238E27FC236}">
                  <a16:creationId xmlns:a16="http://schemas.microsoft.com/office/drawing/2014/main" id="{736552AF-78BD-42E9-9A0D-CB60727DC641}"/>
                </a:ext>
              </a:extLst>
            </p:cNvPr>
            <p:cNvSpPr txBox="1"/>
            <p:nvPr/>
          </p:nvSpPr>
          <p:spPr>
            <a:xfrm>
              <a:off x="564132" y="6222684"/>
              <a:ext cx="420307" cy="430887"/>
            </a:xfrm>
            <a:prstGeom prst="rect">
              <a:avLst/>
            </a:prstGeom>
            <a:noFill/>
          </p:spPr>
          <p:txBody>
            <a:bodyPr wrap="none" rtlCol="0">
              <a:spAutoFit/>
            </a:bodyPr>
            <a:lstStyle/>
            <a:p>
              <a:pPr algn="ctr"/>
              <a:r>
                <a:rPr lang="fr-FR" sz="1050" dirty="0"/>
                <a:t>525</a:t>
              </a:r>
            </a:p>
            <a:p>
              <a:pPr algn="ctr"/>
              <a:r>
                <a:rPr lang="fr-FR" sz="1050" dirty="0"/>
                <a:t>522</a:t>
              </a:r>
            </a:p>
          </p:txBody>
        </p:sp>
        <p:sp>
          <p:nvSpPr>
            <p:cNvPr id="195" name="ZoneTexte 194">
              <a:extLst>
                <a:ext uri="{FF2B5EF4-FFF2-40B4-BE49-F238E27FC236}">
                  <a16:creationId xmlns:a16="http://schemas.microsoft.com/office/drawing/2014/main" id="{2A092AF8-9E9E-4172-A1C9-98FE61DE21A8}"/>
                </a:ext>
              </a:extLst>
            </p:cNvPr>
            <p:cNvSpPr txBox="1"/>
            <p:nvPr/>
          </p:nvSpPr>
          <p:spPr>
            <a:xfrm>
              <a:off x="1138983" y="6222684"/>
              <a:ext cx="420307" cy="430887"/>
            </a:xfrm>
            <a:prstGeom prst="rect">
              <a:avLst/>
            </a:prstGeom>
            <a:noFill/>
          </p:spPr>
          <p:txBody>
            <a:bodyPr wrap="none" rtlCol="0">
              <a:spAutoFit/>
            </a:bodyPr>
            <a:lstStyle/>
            <a:p>
              <a:pPr algn="ctr"/>
              <a:r>
                <a:rPr lang="fr-FR" sz="1050" dirty="0"/>
                <a:t>500</a:t>
              </a:r>
            </a:p>
            <a:p>
              <a:pPr algn="ctr"/>
              <a:r>
                <a:rPr lang="fr-FR" sz="1050" dirty="0"/>
                <a:t>505</a:t>
              </a:r>
            </a:p>
          </p:txBody>
        </p:sp>
        <p:sp>
          <p:nvSpPr>
            <p:cNvPr id="196" name="ZoneTexte 195">
              <a:extLst>
                <a:ext uri="{FF2B5EF4-FFF2-40B4-BE49-F238E27FC236}">
                  <a16:creationId xmlns:a16="http://schemas.microsoft.com/office/drawing/2014/main" id="{2197C2DB-0365-4F84-854B-DF3B0CBD8599}"/>
                </a:ext>
              </a:extLst>
            </p:cNvPr>
            <p:cNvSpPr txBox="1"/>
            <p:nvPr/>
          </p:nvSpPr>
          <p:spPr>
            <a:xfrm>
              <a:off x="1713834" y="6222684"/>
              <a:ext cx="420307" cy="430887"/>
            </a:xfrm>
            <a:prstGeom prst="rect">
              <a:avLst/>
            </a:prstGeom>
            <a:noFill/>
          </p:spPr>
          <p:txBody>
            <a:bodyPr wrap="none" rtlCol="0">
              <a:spAutoFit/>
            </a:bodyPr>
            <a:lstStyle/>
            <a:p>
              <a:pPr algn="ctr"/>
              <a:r>
                <a:rPr lang="fr-FR" sz="1050" dirty="0"/>
                <a:t>488</a:t>
              </a:r>
            </a:p>
            <a:p>
              <a:pPr algn="ctr"/>
              <a:r>
                <a:rPr lang="fr-FR" sz="1050" dirty="0"/>
                <a:t>492</a:t>
              </a:r>
            </a:p>
          </p:txBody>
        </p:sp>
        <p:sp>
          <p:nvSpPr>
            <p:cNvPr id="197" name="ZoneTexte 196">
              <a:extLst>
                <a:ext uri="{FF2B5EF4-FFF2-40B4-BE49-F238E27FC236}">
                  <a16:creationId xmlns:a16="http://schemas.microsoft.com/office/drawing/2014/main" id="{C5E17DA9-2AE2-4EE7-A83A-121DD044D9F6}"/>
                </a:ext>
              </a:extLst>
            </p:cNvPr>
            <p:cNvSpPr txBox="1"/>
            <p:nvPr/>
          </p:nvSpPr>
          <p:spPr>
            <a:xfrm>
              <a:off x="2288686" y="6222684"/>
              <a:ext cx="420307" cy="430887"/>
            </a:xfrm>
            <a:prstGeom prst="rect">
              <a:avLst/>
            </a:prstGeom>
            <a:noFill/>
          </p:spPr>
          <p:txBody>
            <a:bodyPr wrap="none" rtlCol="0">
              <a:spAutoFit/>
            </a:bodyPr>
            <a:lstStyle/>
            <a:p>
              <a:pPr algn="ctr"/>
              <a:r>
                <a:rPr lang="fr-FR" sz="1050" dirty="0"/>
                <a:t>482</a:t>
              </a:r>
            </a:p>
            <a:p>
              <a:pPr algn="ctr"/>
              <a:r>
                <a:rPr lang="fr-FR" sz="1050" dirty="0"/>
                <a:t>487</a:t>
              </a:r>
            </a:p>
          </p:txBody>
        </p:sp>
        <p:sp>
          <p:nvSpPr>
            <p:cNvPr id="198" name="ZoneTexte 197">
              <a:extLst>
                <a:ext uri="{FF2B5EF4-FFF2-40B4-BE49-F238E27FC236}">
                  <a16:creationId xmlns:a16="http://schemas.microsoft.com/office/drawing/2014/main" id="{F04899F8-5DE6-402C-9F87-177531F9A8DB}"/>
                </a:ext>
              </a:extLst>
            </p:cNvPr>
            <p:cNvSpPr txBox="1"/>
            <p:nvPr/>
          </p:nvSpPr>
          <p:spPr>
            <a:xfrm>
              <a:off x="2863539" y="6222684"/>
              <a:ext cx="420307" cy="430887"/>
            </a:xfrm>
            <a:prstGeom prst="rect">
              <a:avLst/>
            </a:prstGeom>
            <a:noFill/>
          </p:spPr>
          <p:txBody>
            <a:bodyPr wrap="none" rtlCol="0">
              <a:spAutoFit/>
            </a:bodyPr>
            <a:lstStyle/>
            <a:p>
              <a:pPr algn="ctr"/>
              <a:r>
                <a:rPr lang="fr-FR" sz="1050" dirty="0"/>
                <a:t>479</a:t>
              </a:r>
            </a:p>
            <a:p>
              <a:pPr algn="ctr"/>
              <a:r>
                <a:rPr lang="fr-FR" sz="1050" dirty="0"/>
                <a:t>480</a:t>
              </a:r>
            </a:p>
          </p:txBody>
        </p:sp>
        <p:sp>
          <p:nvSpPr>
            <p:cNvPr id="199" name="ZoneTexte 198">
              <a:extLst>
                <a:ext uri="{FF2B5EF4-FFF2-40B4-BE49-F238E27FC236}">
                  <a16:creationId xmlns:a16="http://schemas.microsoft.com/office/drawing/2014/main" id="{15CFA957-CFFB-4FE4-802A-8886479DCADD}"/>
                </a:ext>
              </a:extLst>
            </p:cNvPr>
            <p:cNvSpPr txBox="1"/>
            <p:nvPr/>
          </p:nvSpPr>
          <p:spPr>
            <a:xfrm>
              <a:off x="3438391" y="6222684"/>
              <a:ext cx="420307" cy="430887"/>
            </a:xfrm>
            <a:prstGeom prst="rect">
              <a:avLst/>
            </a:prstGeom>
            <a:noFill/>
          </p:spPr>
          <p:txBody>
            <a:bodyPr wrap="none" rtlCol="0">
              <a:spAutoFit/>
            </a:bodyPr>
            <a:lstStyle/>
            <a:p>
              <a:pPr algn="ctr"/>
              <a:r>
                <a:rPr lang="fr-FR" sz="1050" dirty="0"/>
                <a:t>475</a:t>
              </a:r>
            </a:p>
            <a:p>
              <a:pPr algn="ctr"/>
              <a:r>
                <a:rPr lang="fr-FR" sz="1050" dirty="0"/>
                <a:t>472</a:t>
              </a:r>
            </a:p>
          </p:txBody>
        </p:sp>
        <p:sp>
          <p:nvSpPr>
            <p:cNvPr id="200" name="ZoneTexte 199">
              <a:extLst>
                <a:ext uri="{FF2B5EF4-FFF2-40B4-BE49-F238E27FC236}">
                  <a16:creationId xmlns:a16="http://schemas.microsoft.com/office/drawing/2014/main" id="{93327990-1984-423B-A232-4EE28B2A2379}"/>
                </a:ext>
              </a:extLst>
            </p:cNvPr>
            <p:cNvSpPr txBox="1"/>
            <p:nvPr/>
          </p:nvSpPr>
          <p:spPr>
            <a:xfrm>
              <a:off x="4013241" y="6222684"/>
              <a:ext cx="420307" cy="430887"/>
            </a:xfrm>
            <a:prstGeom prst="rect">
              <a:avLst/>
            </a:prstGeom>
            <a:noFill/>
          </p:spPr>
          <p:txBody>
            <a:bodyPr wrap="none" rtlCol="0">
              <a:spAutoFit/>
            </a:bodyPr>
            <a:lstStyle/>
            <a:p>
              <a:pPr algn="ctr"/>
              <a:r>
                <a:rPr lang="fr-FR" sz="1050" dirty="0"/>
                <a:t>462</a:t>
              </a:r>
            </a:p>
            <a:p>
              <a:pPr algn="ctr"/>
              <a:r>
                <a:rPr lang="fr-FR" sz="1050" dirty="0"/>
                <a:t>464</a:t>
              </a:r>
            </a:p>
          </p:txBody>
        </p:sp>
        <p:sp>
          <p:nvSpPr>
            <p:cNvPr id="212" name="ZoneTexte 211">
              <a:extLst>
                <a:ext uri="{FF2B5EF4-FFF2-40B4-BE49-F238E27FC236}">
                  <a16:creationId xmlns:a16="http://schemas.microsoft.com/office/drawing/2014/main" id="{61330D30-11BD-4019-A530-BCD688519D8E}"/>
                </a:ext>
              </a:extLst>
            </p:cNvPr>
            <p:cNvSpPr txBox="1"/>
            <p:nvPr/>
          </p:nvSpPr>
          <p:spPr>
            <a:xfrm>
              <a:off x="2051594" y="5979458"/>
              <a:ext cx="901208" cy="276999"/>
            </a:xfrm>
            <a:prstGeom prst="rect">
              <a:avLst/>
            </a:prstGeom>
            <a:noFill/>
          </p:spPr>
          <p:txBody>
            <a:bodyPr wrap="none" rtlCol="0">
              <a:spAutoFit/>
            </a:bodyPr>
            <a:lstStyle/>
            <a:p>
              <a:pPr algn="ctr"/>
              <a:r>
                <a:rPr lang="fr-FR" sz="1200" b="1" dirty="0"/>
                <a:t>Semaines</a:t>
              </a:r>
            </a:p>
          </p:txBody>
        </p:sp>
        <p:cxnSp>
          <p:nvCxnSpPr>
            <p:cNvPr id="264" name="Connecteur droit 263">
              <a:extLst>
                <a:ext uri="{FF2B5EF4-FFF2-40B4-BE49-F238E27FC236}">
                  <a16:creationId xmlns:a16="http://schemas.microsoft.com/office/drawing/2014/main" id="{D3633FE6-81B0-46F1-AE56-692C2DD9E2F1}"/>
                </a:ext>
              </a:extLst>
            </p:cNvPr>
            <p:cNvCxnSpPr/>
            <p:nvPr/>
          </p:nvCxnSpPr>
          <p:spPr bwMode="auto">
            <a:xfrm>
              <a:off x="415526" y="6343388"/>
              <a:ext cx="180000" cy="0"/>
            </a:xfrm>
            <a:prstGeom prst="line">
              <a:avLst/>
            </a:prstGeom>
            <a:solidFill>
              <a:schemeClr val="accent1"/>
            </a:solidFill>
            <a:ln w="28575" cap="flat" cmpd="sng" algn="ctr">
              <a:solidFill>
                <a:srgbClr val="0066FF"/>
              </a:solidFill>
              <a:prstDash val="solid"/>
              <a:round/>
              <a:headEnd type="none" w="med" len="med"/>
              <a:tailEnd type="none" w="med" len="med"/>
            </a:ln>
            <a:effectLst/>
          </p:spPr>
        </p:cxnSp>
        <p:cxnSp>
          <p:nvCxnSpPr>
            <p:cNvPr id="265" name="Connecteur droit 264">
              <a:extLst>
                <a:ext uri="{FF2B5EF4-FFF2-40B4-BE49-F238E27FC236}">
                  <a16:creationId xmlns:a16="http://schemas.microsoft.com/office/drawing/2014/main" id="{A7CBA9BD-B12B-4024-B7FD-DFB35CFAFB2F}"/>
                </a:ext>
              </a:extLst>
            </p:cNvPr>
            <p:cNvCxnSpPr/>
            <p:nvPr/>
          </p:nvCxnSpPr>
          <p:spPr bwMode="auto">
            <a:xfrm>
              <a:off x="415526" y="6519274"/>
              <a:ext cx="180000" cy="0"/>
            </a:xfrm>
            <a:prstGeom prst="line">
              <a:avLst/>
            </a:prstGeom>
            <a:solidFill>
              <a:schemeClr val="accent1"/>
            </a:solidFill>
            <a:ln w="28575" cap="flat" cmpd="sng" algn="ctr">
              <a:solidFill>
                <a:srgbClr val="FF6600"/>
              </a:solidFill>
              <a:prstDash val="solid"/>
              <a:round/>
              <a:headEnd type="none" w="med" len="med"/>
              <a:tailEnd type="none" w="med" len="med"/>
            </a:ln>
            <a:effectLst/>
          </p:spPr>
        </p:cxnSp>
        <p:cxnSp>
          <p:nvCxnSpPr>
            <p:cNvPr id="219" name="Connecteur droit 218">
              <a:extLst>
                <a:ext uri="{FF2B5EF4-FFF2-40B4-BE49-F238E27FC236}">
                  <a16:creationId xmlns:a16="http://schemas.microsoft.com/office/drawing/2014/main" id="{377BFA60-7C30-478F-98D6-1E9030FFE304}"/>
                </a:ext>
              </a:extLst>
            </p:cNvPr>
            <p:cNvCxnSpPr>
              <a:cxnSpLocks/>
            </p:cNvCxnSpPr>
            <p:nvPr/>
          </p:nvCxnSpPr>
          <p:spPr bwMode="auto">
            <a:xfrm flipH="1" flipV="1">
              <a:off x="4230470" y="4703218"/>
              <a:ext cx="2954" cy="1023406"/>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230" name="Freeform 10">
              <a:extLst>
                <a:ext uri="{FF2B5EF4-FFF2-40B4-BE49-F238E27FC236}">
                  <a16:creationId xmlns:a16="http://schemas.microsoft.com/office/drawing/2014/main" id="{7A43DA63-C55A-43A0-84B6-26E21A9CEE93}"/>
                </a:ext>
              </a:extLst>
            </p:cNvPr>
            <p:cNvSpPr>
              <a:spLocks/>
            </p:cNvSpPr>
            <p:nvPr/>
          </p:nvSpPr>
          <p:spPr bwMode="auto">
            <a:xfrm>
              <a:off x="689714" y="4578854"/>
              <a:ext cx="3659329" cy="1168723"/>
            </a:xfrm>
            <a:custGeom>
              <a:avLst/>
              <a:gdLst>
                <a:gd name="T0" fmla="*/ 2907 w 2907"/>
                <a:gd name="T1" fmla="*/ 1239 h 1239"/>
                <a:gd name="T2" fmla="*/ 0 w 2907"/>
                <a:gd name="T3" fmla="*/ 1239 h 1239"/>
                <a:gd name="T4" fmla="*/ 0 w 2907"/>
                <a:gd name="T5" fmla="*/ 0 h 1239"/>
              </a:gdLst>
              <a:ahLst/>
              <a:cxnLst>
                <a:cxn ang="0">
                  <a:pos x="T0" y="T1"/>
                </a:cxn>
                <a:cxn ang="0">
                  <a:pos x="T2" y="T3"/>
                </a:cxn>
                <a:cxn ang="0">
                  <a:pos x="T4" y="T5"/>
                </a:cxn>
              </a:cxnLst>
              <a:rect l="0" t="0" r="r" b="b"/>
              <a:pathLst>
                <a:path w="2907" h="1239">
                  <a:moveTo>
                    <a:pt x="2907" y="1239"/>
                  </a:moveTo>
                  <a:lnTo>
                    <a:pt x="0" y="1239"/>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1" name="Line 11">
              <a:extLst>
                <a:ext uri="{FF2B5EF4-FFF2-40B4-BE49-F238E27FC236}">
                  <a16:creationId xmlns:a16="http://schemas.microsoft.com/office/drawing/2014/main" id="{B48FD496-772D-43D9-AB57-23B3FBF89A06}"/>
                </a:ext>
              </a:extLst>
            </p:cNvPr>
            <p:cNvSpPr>
              <a:spLocks noChangeShapeType="1"/>
            </p:cNvSpPr>
            <p:nvPr/>
          </p:nvSpPr>
          <p:spPr bwMode="auto">
            <a:xfrm flipV="1">
              <a:off x="3656703"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2" name="Line 12">
              <a:extLst>
                <a:ext uri="{FF2B5EF4-FFF2-40B4-BE49-F238E27FC236}">
                  <a16:creationId xmlns:a16="http://schemas.microsoft.com/office/drawing/2014/main" id="{5CB52709-DFF5-42BC-BED3-4084314EE426}"/>
                </a:ext>
              </a:extLst>
            </p:cNvPr>
            <p:cNvSpPr>
              <a:spLocks noChangeShapeType="1"/>
            </p:cNvSpPr>
            <p:nvPr/>
          </p:nvSpPr>
          <p:spPr bwMode="auto">
            <a:xfrm flipV="1">
              <a:off x="4231974"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3" name="Line 13">
              <a:extLst>
                <a:ext uri="{FF2B5EF4-FFF2-40B4-BE49-F238E27FC236}">
                  <a16:creationId xmlns:a16="http://schemas.microsoft.com/office/drawing/2014/main" id="{64FD421E-7D4E-4429-A60B-80CC834C4D8A}"/>
                </a:ext>
              </a:extLst>
            </p:cNvPr>
            <p:cNvSpPr>
              <a:spLocks noChangeShapeType="1"/>
            </p:cNvSpPr>
            <p:nvPr/>
          </p:nvSpPr>
          <p:spPr bwMode="auto">
            <a:xfrm flipV="1">
              <a:off x="1928372"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4" name="Line 14">
              <a:extLst>
                <a:ext uri="{FF2B5EF4-FFF2-40B4-BE49-F238E27FC236}">
                  <a16:creationId xmlns:a16="http://schemas.microsoft.com/office/drawing/2014/main" id="{0505E8C3-392A-4945-BBA1-A55619D0D7C6}"/>
                </a:ext>
              </a:extLst>
            </p:cNvPr>
            <p:cNvSpPr>
              <a:spLocks noChangeShapeType="1"/>
            </p:cNvSpPr>
            <p:nvPr/>
          </p:nvSpPr>
          <p:spPr bwMode="auto">
            <a:xfrm flipV="1">
              <a:off x="2503643"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5" name="Line 15">
              <a:extLst>
                <a:ext uri="{FF2B5EF4-FFF2-40B4-BE49-F238E27FC236}">
                  <a16:creationId xmlns:a16="http://schemas.microsoft.com/office/drawing/2014/main" id="{BC7919CA-B242-41F8-B7DF-6504BF5D888B}"/>
                </a:ext>
              </a:extLst>
            </p:cNvPr>
            <p:cNvSpPr>
              <a:spLocks noChangeShapeType="1"/>
            </p:cNvSpPr>
            <p:nvPr/>
          </p:nvSpPr>
          <p:spPr bwMode="auto">
            <a:xfrm flipV="1">
              <a:off x="3078914"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6" name="Line 16">
              <a:extLst>
                <a:ext uri="{FF2B5EF4-FFF2-40B4-BE49-F238E27FC236}">
                  <a16:creationId xmlns:a16="http://schemas.microsoft.com/office/drawing/2014/main" id="{13CAFE52-C64D-4BAD-84E5-4B995A496A8A}"/>
                </a:ext>
              </a:extLst>
            </p:cNvPr>
            <p:cNvSpPr>
              <a:spLocks noChangeShapeType="1"/>
            </p:cNvSpPr>
            <p:nvPr/>
          </p:nvSpPr>
          <p:spPr bwMode="auto">
            <a:xfrm flipV="1">
              <a:off x="775312"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7" name="Line 17">
              <a:extLst>
                <a:ext uri="{FF2B5EF4-FFF2-40B4-BE49-F238E27FC236}">
                  <a16:creationId xmlns:a16="http://schemas.microsoft.com/office/drawing/2014/main" id="{06AD4298-8BFB-4708-8923-90F4656353C2}"/>
                </a:ext>
              </a:extLst>
            </p:cNvPr>
            <p:cNvSpPr>
              <a:spLocks noChangeShapeType="1"/>
            </p:cNvSpPr>
            <p:nvPr/>
          </p:nvSpPr>
          <p:spPr bwMode="auto">
            <a:xfrm flipV="1">
              <a:off x="1350583" y="5747577"/>
              <a:ext cx="0" cy="55654"/>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8" name="Line 18">
              <a:extLst>
                <a:ext uri="{FF2B5EF4-FFF2-40B4-BE49-F238E27FC236}">
                  <a16:creationId xmlns:a16="http://schemas.microsoft.com/office/drawing/2014/main" id="{78A037B7-CE54-4E6F-B5DB-F7F34709CC5C}"/>
                </a:ext>
              </a:extLst>
            </p:cNvPr>
            <p:cNvSpPr>
              <a:spLocks noChangeShapeType="1"/>
            </p:cNvSpPr>
            <p:nvPr/>
          </p:nvSpPr>
          <p:spPr bwMode="auto">
            <a:xfrm>
              <a:off x="609151" y="4607152"/>
              <a:ext cx="80563" cy="0"/>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9" name="Line 19">
              <a:extLst>
                <a:ext uri="{FF2B5EF4-FFF2-40B4-BE49-F238E27FC236}">
                  <a16:creationId xmlns:a16="http://schemas.microsoft.com/office/drawing/2014/main" id="{C3A5967C-DEA5-4021-AFDD-9F40637512C5}"/>
                </a:ext>
              </a:extLst>
            </p:cNvPr>
            <p:cNvSpPr>
              <a:spLocks noChangeShapeType="1"/>
            </p:cNvSpPr>
            <p:nvPr/>
          </p:nvSpPr>
          <p:spPr bwMode="auto">
            <a:xfrm>
              <a:off x="609151" y="4892966"/>
              <a:ext cx="80563" cy="0"/>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0" name="Line 20">
              <a:extLst>
                <a:ext uri="{FF2B5EF4-FFF2-40B4-BE49-F238E27FC236}">
                  <a16:creationId xmlns:a16="http://schemas.microsoft.com/office/drawing/2014/main" id="{B184880A-40CE-44CF-B353-46BF3FE23E9D}"/>
                </a:ext>
              </a:extLst>
            </p:cNvPr>
            <p:cNvSpPr>
              <a:spLocks noChangeShapeType="1"/>
            </p:cNvSpPr>
            <p:nvPr/>
          </p:nvSpPr>
          <p:spPr bwMode="auto">
            <a:xfrm>
              <a:off x="609151" y="5177837"/>
              <a:ext cx="80563" cy="0"/>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1" name="Line 21">
              <a:extLst>
                <a:ext uri="{FF2B5EF4-FFF2-40B4-BE49-F238E27FC236}">
                  <a16:creationId xmlns:a16="http://schemas.microsoft.com/office/drawing/2014/main" id="{220B2CAB-B880-46E8-B83E-338B8FEA1D7F}"/>
                </a:ext>
              </a:extLst>
            </p:cNvPr>
            <p:cNvSpPr>
              <a:spLocks noChangeShapeType="1"/>
            </p:cNvSpPr>
            <p:nvPr/>
          </p:nvSpPr>
          <p:spPr bwMode="auto">
            <a:xfrm>
              <a:off x="609151" y="5463650"/>
              <a:ext cx="80563" cy="0"/>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2" name="Line 22">
              <a:extLst>
                <a:ext uri="{FF2B5EF4-FFF2-40B4-BE49-F238E27FC236}">
                  <a16:creationId xmlns:a16="http://schemas.microsoft.com/office/drawing/2014/main" id="{4F6FE05C-B30C-4E9F-9E66-6AD1A76D2811}"/>
                </a:ext>
              </a:extLst>
            </p:cNvPr>
            <p:cNvSpPr>
              <a:spLocks noChangeShapeType="1"/>
            </p:cNvSpPr>
            <p:nvPr/>
          </p:nvSpPr>
          <p:spPr bwMode="auto">
            <a:xfrm>
              <a:off x="609151" y="5747577"/>
              <a:ext cx="80563" cy="0"/>
            </a:xfrm>
            <a:prstGeom prst="line">
              <a:avLst/>
            </a:prstGeom>
            <a:noFill/>
            <a:ln w="1428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3" name="Freeform 23">
              <a:extLst>
                <a:ext uri="{FF2B5EF4-FFF2-40B4-BE49-F238E27FC236}">
                  <a16:creationId xmlns:a16="http://schemas.microsoft.com/office/drawing/2014/main" id="{05A52124-13C8-41A2-9489-7F088BE7E7A0}"/>
                </a:ext>
              </a:extLst>
            </p:cNvPr>
            <p:cNvSpPr>
              <a:spLocks/>
            </p:cNvSpPr>
            <p:nvPr/>
          </p:nvSpPr>
          <p:spPr bwMode="auto">
            <a:xfrm>
              <a:off x="777830" y="5607972"/>
              <a:ext cx="3459179" cy="129230"/>
            </a:xfrm>
            <a:custGeom>
              <a:avLst/>
              <a:gdLst>
                <a:gd name="T0" fmla="*/ 2748 w 2748"/>
                <a:gd name="T1" fmla="*/ 0 h 137"/>
                <a:gd name="T2" fmla="*/ 2469 w 2748"/>
                <a:gd name="T3" fmla="*/ 0 h 137"/>
                <a:gd name="T4" fmla="*/ 2469 w 2748"/>
                <a:gd name="T5" fmla="*/ 11 h 137"/>
                <a:gd name="T6" fmla="*/ 2289 w 2748"/>
                <a:gd name="T7" fmla="*/ 11 h 137"/>
                <a:gd name="T8" fmla="*/ 1930 w 2748"/>
                <a:gd name="T9" fmla="*/ 11 h 137"/>
                <a:gd name="T10" fmla="*/ 1930 w 2748"/>
                <a:gd name="T11" fmla="*/ 25 h 137"/>
                <a:gd name="T12" fmla="*/ 1830 w 2748"/>
                <a:gd name="T13" fmla="*/ 25 h 137"/>
                <a:gd name="T14" fmla="*/ 1375 w 2748"/>
                <a:gd name="T15" fmla="*/ 25 h 137"/>
                <a:gd name="T16" fmla="*/ 916 w 2748"/>
                <a:gd name="T17" fmla="*/ 25 h 137"/>
                <a:gd name="T18" fmla="*/ 823 w 2748"/>
                <a:gd name="T19" fmla="*/ 25 h 137"/>
                <a:gd name="T20" fmla="*/ 823 w 2748"/>
                <a:gd name="T21" fmla="*/ 36 h 137"/>
                <a:gd name="T22" fmla="*/ 700 w 2748"/>
                <a:gd name="T23" fmla="*/ 36 h 137"/>
                <a:gd name="T24" fmla="*/ 700 w 2748"/>
                <a:gd name="T25" fmla="*/ 48 h 137"/>
                <a:gd name="T26" fmla="*/ 459 w 2748"/>
                <a:gd name="T27" fmla="*/ 48 h 137"/>
                <a:gd name="T28" fmla="*/ 457 w 2748"/>
                <a:gd name="T29" fmla="*/ 48 h 137"/>
                <a:gd name="T30" fmla="*/ 457 w 2748"/>
                <a:gd name="T31" fmla="*/ 59 h 137"/>
                <a:gd name="T32" fmla="*/ 409 w 2748"/>
                <a:gd name="T33" fmla="*/ 59 h 137"/>
                <a:gd name="T34" fmla="*/ 409 w 2748"/>
                <a:gd name="T35" fmla="*/ 75 h 137"/>
                <a:gd name="T36" fmla="*/ 230 w 2748"/>
                <a:gd name="T37" fmla="*/ 75 h 137"/>
                <a:gd name="T38" fmla="*/ 230 w 2748"/>
                <a:gd name="T39" fmla="*/ 87 h 137"/>
                <a:gd name="T40" fmla="*/ 130 w 2748"/>
                <a:gd name="T41" fmla="*/ 87 h 137"/>
                <a:gd name="T42" fmla="*/ 130 w 2748"/>
                <a:gd name="T43" fmla="*/ 98 h 137"/>
                <a:gd name="T44" fmla="*/ 61 w 2748"/>
                <a:gd name="T45" fmla="*/ 98 h 137"/>
                <a:gd name="T46" fmla="*/ 61 w 2748"/>
                <a:gd name="T47" fmla="*/ 137 h 137"/>
                <a:gd name="T48" fmla="*/ 0 w 2748"/>
                <a:gd name="T4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8" h="137">
                  <a:moveTo>
                    <a:pt x="2748" y="0"/>
                  </a:moveTo>
                  <a:lnTo>
                    <a:pt x="2469" y="0"/>
                  </a:lnTo>
                  <a:lnTo>
                    <a:pt x="2469" y="11"/>
                  </a:lnTo>
                  <a:lnTo>
                    <a:pt x="2289" y="11"/>
                  </a:lnTo>
                  <a:lnTo>
                    <a:pt x="1930" y="11"/>
                  </a:lnTo>
                  <a:lnTo>
                    <a:pt x="1930" y="25"/>
                  </a:lnTo>
                  <a:lnTo>
                    <a:pt x="1830" y="25"/>
                  </a:lnTo>
                  <a:lnTo>
                    <a:pt x="1375" y="25"/>
                  </a:lnTo>
                  <a:lnTo>
                    <a:pt x="916" y="25"/>
                  </a:lnTo>
                  <a:lnTo>
                    <a:pt x="823" y="25"/>
                  </a:lnTo>
                  <a:lnTo>
                    <a:pt x="823" y="36"/>
                  </a:lnTo>
                  <a:lnTo>
                    <a:pt x="700" y="36"/>
                  </a:lnTo>
                  <a:lnTo>
                    <a:pt x="700" y="48"/>
                  </a:lnTo>
                  <a:lnTo>
                    <a:pt x="459" y="48"/>
                  </a:lnTo>
                  <a:lnTo>
                    <a:pt x="457" y="48"/>
                  </a:lnTo>
                  <a:lnTo>
                    <a:pt x="457" y="59"/>
                  </a:lnTo>
                  <a:lnTo>
                    <a:pt x="409" y="59"/>
                  </a:lnTo>
                  <a:lnTo>
                    <a:pt x="409" y="75"/>
                  </a:lnTo>
                  <a:lnTo>
                    <a:pt x="230" y="75"/>
                  </a:lnTo>
                  <a:lnTo>
                    <a:pt x="230" y="87"/>
                  </a:lnTo>
                  <a:lnTo>
                    <a:pt x="130" y="87"/>
                  </a:lnTo>
                  <a:lnTo>
                    <a:pt x="130" y="98"/>
                  </a:lnTo>
                  <a:lnTo>
                    <a:pt x="61" y="98"/>
                  </a:lnTo>
                  <a:lnTo>
                    <a:pt x="61" y="137"/>
                  </a:lnTo>
                  <a:lnTo>
                    <a:pt x="0" y="137"/>
                  </a:lnTo>
                </a:path>
              </a:pathLst>
            </a:custGeom>
            <a:noFill/>
            <a:ln w="4286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4" name="Freeform 24">
              <a:extLst>
                <a:ext uri="{FF2B5EF4-FFF2-40B4-BE49-F238E27FC236}">
                  <a16:creationId xmlns:a16="http://schemas.microsoft.com/office/drawing/2014/main" id="{3D258FEB-5E2A-4DBA-AD31-9DACE460BFB4}"/>
                </a:ext>
              </a:extLst>
            </p:cNvPr>
            <p:cNvSpPr>
              <a:spLocks/>
            </p:cNvSpPr>
            <p:nvPr/>
          </p:nvSpPr>
          <p:spPr bwMode="auto">
            <a:xfrm>
              <a:off x="775312" y="5569297"/>
              <a:ext cx="3459179" cy="178280"/>
            </a:xfrm>
            <a:custGeom>
              <a:avLst/>
              <a:gdLst>
                <a:gd name="T0" fmla="*/ 2748 w 2748"/>
                <a:gd name="T1" fmla="*/ 0 h 189"/>
                <a:gd name="T2" fmla="*/ 2605 w 2748"/>
                <a:gd name="T3" fmla="*/ 0 h 189"/>
                <a:gd name="T4" fmla="*/ 2605 w 2748"/>
                <a:gd name="T5" fmla="*/ 16 h 189"/>
                <a:gd name="T6" fmla="*/ 2518 w 2748"/>
                <a:gd name="T7" fmla="*/ 16 h 189"/>
                <a:gd name="T8" fmla="*/ 2518 w 2748"/>
                <a:gd name="T9" fmla="*/ 25 h 189"/>
                <a:gd name="T10" fmla="*/ 2471 w 2748"/>
                <a:gd name="T11" fmla="*/ 25 h 189"/>
                <a:gd name="T12" fmla="*/ 2471 w 2748"/>
                <a:gd name="T13" fmla="*/ 39 h 189"/>
                <a:gd name="T14" fmla="*/ 2291 w 2748"/>
                <a:gd name="T15" fmla="*/ 39 h 189"/>
                <a:gd name="T16" fmla="*/ 2227 w 2748"/>
                <a:gd name="T17" fmla="*/ 39 h 189"/>
                <a:gd name="T18" fmla="*/ 2227 w 2748"/>
                <a:gd name="T19" fmla="*/ 52 h 189"/>
                <a:gd name="T20" fmla="*/ 2127 w 2748"/>
                <a:gd name="T21" fmla="*/ 52 h 189"/>
                <a:gd name="T22" fmla="*/ 2127 w 2748"/>
                <a:gd name="T23" fmla="*/ 64 h 189"/>
                <a:gd name="T24" fmla="*/ 2093 w 2748"/>
                <a:gd name="T25" fmla="*/ 64 h 189"/>
                <a:gd name="T26" fmla="*/ 2093 w 2748"/>
                <a:gd name="T27" fmla="*/ 73 h 189"/>
                <a:gd name="T28" fmla="*/ 1834 w 2748"/>
                <a:gd name="T29" fmla="*/ 73 h 189"/>
                <a:gd name="T30" fmla="*/ 1639 w 2748"/>
                <a:gd name="T31" fmla="*/ 73 h 189"/>
                <a:gd name="T32" fmla="*/ 1639 w 2748"/>
                <a:gd name="T33" fmla="*/ 105 h 189"/>
                <a:gd name="T34" fmla="*/ 1375 w 2748"/>
                <a:gd name="T35" fmla="*/ 105 h 189"/>
                <a:gd name="T36" fmla="*/ 920 w 2748"/>
                <a:gd name="T37" fmla="*/ 105 h 189"/>
                <a:gd name="T38" fmla="*/ 725 w 2748"/>
                <a:gd name="T39" fmla="*/ 105 h 189"/>
                <a:gd name="T40" fmla="*/ 725 w 2748"/>
                <a:gd name="T41" fmla="*/ 114 h 189"/>
                <a:gd name="T42" fmla="*/ 641 w 2748"/>
                <a:gd name="T43" fmla="*/ 114 h 189"/>
                <a:gd name="T44" fmla="*/ 641 w 2748"/>
                <a:gd name="T45" fmla="*/ 125 h 189"/>
                <a:gd name="T46" fmla="*/ 461 w 2748"/>
                <a:gd name="T47" fmla="*/ 125 h 189"/>
                <a:gd name="T48" fmla="*/ 363 w 2748"/>
                <a:gd name="T49" fmla="*/ 125 h 189"/>
                <a:gd name="T50" fmla="*/ 363 w 2748"/>
                <a:gd name="T51" fmla="*/ 137 h 189"/>
                <a:gd name="T52" fmla="*/ 348 w 2748"/>
                <a:gd name="T53" fmla="*/ 137 h 189"/>
                <a:gd name="T54" fmla="*/ 348 w 2748"/>
                <a:gd name="T55" fmla="*/ 148 h 189"/>
                <a:gd name="T56" fmla="*/ 282 w 2748"/>
                <a:gd name="T57" fmla="*/ 148 h 189"/>
                <a:gd name="T58" fmla="*/ 282 w 2748"/>
                <a:gd name="T59" fmla="*/ 159 h 189"/>
                <a:gd name="T60" fmla="*/ 227 w 2748"/>
                <a:gd name="T61" fmla="*/ 159 h 189"/>
                <a:gd name="T62" fmla="*/ 227 w 2748"/>
                <a:gd name="T63" fmla="*/ 171 h 189"/>
                <a:gd name="T64" fmla="*/ 36 w 2748"/>
                <a:gd name="T65" fmla="*/ 171 h 189"/>
                <a:gd name="T66" fmla="*/ 36 w 2748"/>
                <a:gd name="T67" fmla="*/ 189 h 189"/>
                <a:gd name="T68" fmla="*/ 0 w 2748"/>
                <a:gd name="T6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8" h="189">
                  <a:moveTo>
                    <a:pt x="2748" y="0"/>
                  </a:moveTo>
                  <a:lnTo>
                    <a:pt x="2605" y="0"/>
                  </a:lnTo>
                  <a:lnTo>
                    <a:pt x="2605" y="16"/>
                  </a:lnTo>
                  <a:lnTo>
                    <a:pt x="2518" y="16"/>
                  </a:lnTo>
                  <a:lnTo>
                    <a:pt x="2518" y="25"/>
                  </a:lnTo>
                  <a:lnTo>
                    <a:pt x="2471" y="25"/>
                  </a:lnTo>
                  <a:lnTo>
                    <a:pt x="2471" y="39"/>
                  </a:lnTo>
                  <a:lnTo>
                    <a:pt x="2291" y="39"/>
                  </a:lnTo>
                  <a:lnTo>
                    <a:pt x="2227" y="39"/>
                  </a:lnTo>
                  <a:lnTo>
                    <a:pt x="2227" y="52"/>
                  </a:lnTo>
                  <a:lnTo>
                    <a:pt x="2127" y="52"/>
                  </a:lnTo>
                  <a:lnTo>
                    <a:pt x="2127" y="64"/>
                  </a:lnTo>
                  <a:lnTo>
                    <a:pt x="2093" y="64"/>
                  </a:lnTo>
                  <a:lnTo>
                    <a:pt x="2093" y="73"/>
                  </a:lnTo>
                  <a:lnTo>
                    <a:pt x="1834" y="73"/>
                  </a:lnTo>
                  <a:lnTo>
                    <a:pt x="1639" y="73"/>
                  </a:lnTo>
                  <a:lnTo>
                    <a:pt x="1639" y="105"/>
                  </a:lnTo>
                  <a:lnTo>
                    <a:pt x="1375" y="105"/>
                  </a:lnTo>
                  <a:lnTo>
                    <a:pt x="920" y="105"/>
                  </a:lnTo>
                  <a:lnTo>
                    <a:pt x="725" y="105"/>
                  </a:lnTo>
                  <a:lnTo>
                    <a:pt x="725" y="114"/>
                  </a:lnTo>
                  <a:lnTo>
                    <a:pt x="641" y="114"/>
                  </a:lnTo>
                  <a:lnTo>
                    <a:pt x="641" y="125"/>
                  </a:lnTo>
                  <a:lnTo>
                    <a:pt x="461" y="125"/>
                  </a:lnTo>
                  <a:lnTo>
                    <a:pt x="363" y="125"/>
                  </a:lnTo>
                  <a:lnTo>
                    <a:pt x="363" y="137"/>
                  </a:lnTo>
                  <a:lnTo>
                    <a:pt x="348" y="137"/>
                  </a:lnTo>
                  <a:lnTo>
                    <a:pt x="348" y="148"/>
                  </a:lnTo>
                  <a:lnTo>
                    <a:pt x="282" y="148"/>
                  </a:lnTo>
                  <a:lnTo>
                    <a:pt x="282" y="159"/>
                  </a:lnTo>
                  <a:lnTo>
                    <a:pt x="227" y="159"/>
                  </a:lnTo>
                  <a:lnTo>
                    <a:pt x="227" y="171"/>
                  </a:lnTo>
                  <a:lnTo>
                    <a:pt x="36" y="171"/>
                  </a:lnTo>
                  <a:lnTo>
                    <a:pt x="36" y="189"/>
                  </a:lnTo>
                  <a:lnTo>
                    <a:pt x="0" y="189"/>
                  </a:lnTo>
                </a:path>
              </a:pathLst>
            </a:custGeom>
            <a:noFill/>
            <a:ln w="4286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5" name="Freeform 25">
              <a:extLst>
                <a:ext uri="{FF2B5EF4-FFF2-40B4-BE49-F238E27FC236}">
                  <a16:creationId xmlns:a16="http://schemas.microsoft.com/office/drawing/2014/main" id="{D4A1DBBD-0B60-49E2-8D5C-982975E0E7CF}"/>
                </a:ext>
              </a:extLst>
            </p:cNvPr>
            <p:cNvSpPr>
              <a:spLocks/>
            </p:cNvSpPr>
            <p:nvPr/>
          </p:nvSpPr>
          <p:spPr bwMode="auto">
            <a:xfrm>
              <a:off x="3083950" y="5547602"/>
              <a:ext cx="0" cy="137719"/>
            </a:xfrm>
            <a:custGeom>
              <a:avLst/>
              <a:gdLst>
                <a:gd name="T0" fmla="*/ 146 h 146"/>
                <a:gd name="T1" fmla="*/ 96 h 146"/>
                <a:gd name="T2" fmla="*/ 0 h 146"/>
              </a:gdLst>
              <a:ahLst/>
              <a:cxnLst>
                <a:cxn ang="0">
                  <a:pos x="0" y="T0"/>
                </a:cxn>
                <a:cxn ang="0">
                  <a:pos x="0" y="T1"/>
                </a:cxn>
                <a:cxn ang="0">
                  <a:pos x="0" y="T2"/>
                </a:cxn>
              </a:cxnLst>
              <a:rect l="0" t="0" r="r" b="b"/>
              <a:pathLst>
                <a:path h="146">
                  <a:moveTo>
                    <a:pt x="0" y="146"/>
                  </a:moveTo>
                  <a:lnTo>
                    <a:pt x="0" y="96"/>
                  </a:lnTo>
                  <a:lnTo>
                    <a:pt x="0" y="0"/>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6" name="Freeform 26">
              <a:extLst>
                <a:ext uri="{FF2B5EF4-FFF2-40B4-BE49-F238E27FC236}">
                  <a16:creationId xmlns:a16="http://schemas.microsoft.com/office/drawing/2014/main" id="{C4940B87-36D3-4812-81C4-E7997BD96DFF}"/>
                </a:ext>
              </a:extLst>
            </p:cNvPr>
            <p:cNvSpPr>
              <a:spLocks/>
            </p:cNvSpPr>
            <p:nvPr/>
          </p:nvSpPr>
          <p:spPr bwMode="auto">
            <a:xfrm>
              <a:off x="2506161" y="5577787"/>
              <a:ext cx="0" cy="122626"/>
            </a:xfrm>
            <a:custGeom>
              <a:avLst/>
              <a:gdLst>
                <a:gd name="T0" fmla="*/ 130 h 130"/>
                <a:gd name="T1" fmla="*/ 96 h 130"/>
                <a:gd name="T2" fmla="*/ 0 h 130"/>
              </a:gdLst>
              <a:ahLst/>
              <a:cxnLst>
                <a:cxn ang="0">
                  <a:pos x="0" y="T0"/>
                </a:cxn>
                <a:cxn ang="0">
                  <a:pos x="0" y="T1"/>
                </a:cxn>
                <a:cxn ang="0">
                  <a:pos x="0" y="T2"/>
                </a:cxn>
              </a:cxnLst>
              <a:rect l="0" t="0" r="r" b="b"/>
              <a:pathLst>
                <a:path h="130">
                  <a:moveTo>
                    <a:pt x="0" y="130"/>
                  </a:moveTo>
                  <a:lnTo>
                    <a:pt x="0" y="96"/>
                  </a:lnTo>
                  <a:lnTo>
                    <a:pt x="0" y="0"/>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7" name="Freeform 27">
              <a:extLst>
                <a:ext uri="{FF2B5EF4-FFF2-40B4-BE49-F238E27FC236}">
                  <a16:creationId xmlns:a16="http://schemas.microsoft.com/office/drawing/2014/main" id="{F167357A-CE38-4A4A-A9D5-541BB4D30687}"/>
                </a:ext>
              </a:extLst>
            </p:cNvPr>
            <p:cNvSpPr>
              <a:spLocks/>
            </p:cNvSpPr>
            <p:nvPr/>
          </p:nvSpPr>
          <p:spPr bwMode="auto">
            <a:xfrm>
              <a:off x="1933407" y="5579674"/>
              <a:ext cx="0" cy="120740"/>
            </a:xfrm>
            <a:custGeom>
              <a:avLst/>
              <a:gdLst>
                <a:gd name="T0" fmla="*/ 128 h 128"/>
                <a:gd name="T1" fmla="*/ 94 h 128"/>
                <a:gd name="T2" fmla="*/ 0 h 128"/>
              </a:gdLst>
              <a:ahLst/>
              <a:cxnLst>
                <a:cxn ang="0">
                  <a:pos x="0" y="T0"/>
                </a:cxn>
                <a:cxn ang="0">
                  <a:pos x="0" y="T1"/>
                </a:cxn>
                <a:cxn ang="0">
                  <a:pos x="0" y="T2"/>
                </a:cxn>
              </a:cxnLst>
              <a:rect l="0" t="0" r="r" b="b"/>
              <a:pathLst>
                <a:path h="128">
                  <a:moveTo>
                    <a:pt x="0" y="128"/>
                  </a:moveTo>
                  <a:lnTo>
                    <a:pt x="0" y="94"/>
                  </a:lnTo>
                  <a:lnTo>
                    <a:pt x="0" y="0"/>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8" name="Freeform 28">
              <a:extLst>
                <a:ext uri="{FF2B5EF4-FFF2-40B4-BE49-F238E27FC236}">
                  <a16:creationId xmlns:a16="http://schemas.microsoft.com/office/drawing/2014/main" id="{AB08E9E8-ABEE-47CC-9003-93D5721A6934}"/>
                </a:ext>
              </a:extLst>
            </p:cNvPr>
            <p:cNvSpPr>
              <a:spLocks/>
            </p:cNvSpPr>
            <p:nvPr/>
          </p:nvSpPr>
          <p:spPr bwMode="auto">
            <a:xfrm>
              <a:off x="3659220" y="5504211"/>
              <a:ext cx="0" cy="157528"/>
            </a:xfrm>
            <a:custGeom>
              <a:avLst/>
              <a:gdLst>
                <a:gd name="T0" fmla="*/ 167 h 167"/>
                <a:gd name="T1" fmla="*/ 108 h 167"/>
                <a:gd name="T2" fmla="*/ 0 h 167"/>
              </a:gdLst>
              <a:ahLst/>
              <a:cxnLst>
                <a:cxn ang="0">
                  <a:pos x="0" y="T0"/>
                </a:cxn>
                <a:cxn ang="0">
                  <a:pos x="0" y="T1"/>
                </a:cxn>
                <a:cxn ang="0">
                  <a:pos x="0" y="T2"/>
                </a:cxn>
              </a:cxnLst>
              <a:rect l="0" t="0" r="r" b="b"/>
              <a:pathLst>
                <a:path h="167">
                  <a:moveTo>
                    <a:pt x="0" y="167"/>
                  </a:moveTo>
                  <a:lnTo>
                    <a:pt x="0" y="108"/>
                  </a:lnTo>
                  <a:lnTo>
                    <a:pt x="0" y="0"/>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9" name="Freeform 29">
              <a:extLst>
                <a:ext uri="{FF2B5EF4-FFF2-40B4-BE49-F238E27FC236}">
                  <a16:creationId xmlns:a16="http://schemas.microsoft.com/office/drawing/2014/main" id="{2E1F880A-E8E8-4FDF-B80C-A8AA545C973C}"/>
                </a:ext>
              </a:extLst>
            </p:cNvPr>
            <p:cNvSpPr>
              <a:spLocks/>
            </p:cNvSpPr>
            <p:nvPr/>
          </p:nvSpPr>
          <p:spPr bwMode="auto">
            <a:xfrm>
              <a:off x="4234492" y="5458934"/>
              <a:ext cx="0" cy="179223"/>
            </a:xfrm>
            <a:custGeom>
              <a:avLst/>
              <a:gdLst>
                <a:gd name="T0" fmla="*/ 190 h 190"/>
                <a:gd name="T1" fmla="*/ 117 h 190"/>
                <a:gd name="T2" fmla="*/ 0 h 190"/>
              </a:gdLst>
              <a:ahLst/>
              <a:cxnLst>
                <a:cxn ang="0">
                  <a:pos x="0" y="T0"/>
                </a:cxn>
                <a:cxn ang="0">
                  <a:pos x="0" y="T1"/>
                </a:cxn>
                <a:cxn ang="0">
                  <a:pos x="0" y="T2"/>
                </a:cxn>
              </a:cxnLst>
              <a:rect l="0" t="0" r="r" b="b"/>
              <a:pathLst>
                <a:path h="190">
                  <a:moveTo>
                    <a:pt x="0" y="190"/>
                  </a:moveTo>
                  <a:lnTo>
                    <a:pt x="0" y="117"/>
                  </a:lnTo>
                  <a:lnTo>
                    <a:pt x="0" y="0"/>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0" name="Freeform 30">
              <a:extLst>
                <a:ext uri="{FF2B5EF4-FFF2-40B4-BE49-F238E27FC236}">
                  <a16:creationId xmlns:a16="http://schemas.microsoft.com/office/drawing/2014/main" id="{E113D311-55AB-4BA0-8A9D-E7FE6D731D49}"/>
                </a:ext>
              </a:extLst>
            </p:cNvPr>
            <p:cNvSpPr>
              <a:spLocks/>
            </p:cNvSpPr>
            <p:nvPr/>
          </p:nvSpPr>
          <p:spPr bwMode="auto">
            <a:xfrm>
              <a:off x="1355618" y="5607972"/>
              <a:ext cx="0" cy="107534"/>
            </a:xfrm>
            <a:custGeom>
              <a:avLst/>
              <a:gdLst>
                <a:gd name="T0" fmla="*/ 114 h 114"/>
                <a:gd name="T1" fmla="*/ 84 h 114"/>
                <a:gd name="T2" fmla="*/ 0 h 114"/>
              </a:gdLst>
              <a:ahLst/>
              <a:cxnLst>
                <a:cxn ang="0">
                  <a:pos x="0" y="T0"/>
                </a:cxn>
                <a:cxn ang="0">
                  <a:pos x="0" y="T1"/>
                </a:cxn>
                <a:cxn ang="0">
                  <a:pos x="0" y="T2"/>
                </a:cxn>
              </a:cxnLst>
              <a:rect l="0" t="0" r="r" b="b"/>
              <a:pathLst>
                <a:path h="114">
                  <a:moveTo>
                    <a:pt x="0" y="114"/>
                  </a:moveTo>
                  <a:lnTo>
                    <a:pt x="0" y="84"/>
                  </a:lnTo>
                  <a:lnTo>
                    <a:pt x="0" y="0"/>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1" name="Freeform 31">
              <a:extLst>
                <a:ext uri="{FF2B5EF4-FFF2-40B4-BE49-F238E27FC236}">
                  <a16:creationId xmlns:a16="http://schemas.microsoft.com/office/drawing/2014/main" id="{FE349461-4EB3-4A81-99D4-7A4372DD73C4}"/>
                </a:ext>
              </a:extLst>
            </p:cNvPr>
            <p:cNvSpPr>
              <a:spLocks/>
            </p:cNvSpPr>
            <p:nvPr/>
          </p:nvSpPr>
          <p:spPr bwMode="auto">
            <a:xfrm>
              <a:off x="3659220" y="5522133"/>
              <a:ext cx="0" cy="149982"/>
            </a:xfrm>
            <a:custGeom>
              <a:avLst/>
              <a:gdLst>
                <a:gd name="T0" fmla="*/ 159 h 159"/>
                <a:gd name="T1" fmla="*/ 102 h 159"/>
                <a:gd name="T2" fmla="*/ 0 h 159"/>
              </a:gdLst>
              <a:ahLst/>
              <a:cxnLst>
                <a:cxn ang="0">
                  <a:pos x="0" y="T0"/>
                </a:cxn>
                <a:cxn ang="0">
                  <a:pos x="0" y="T1"/>
                </a:cxn>
                <a:cxn ang="0">
                  <a:pos x="0" y="T2"/>
                </a:cxn>
              </a:cxnLst>
              <a:rect l="0" t="0" r="r" b="b"/>
              <a:pathLst>
                <a:path h="159">
                  <a:moveTo>
                    <a:pt x="0" y="159"/>
                  </a:moveTo>
                  <a:lnTo>
                    <a:pt x="0" y="102"/>
                  </a:lnTo>
                  <a:lnTo>
                    <a:pt x="0" y="0"/>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2" name="Freeform 32">
              <a:extLst>
                <a:ext uri="{FF2B5EF4-FFF2-40B4-BE49-F238E27FC236}">
                  <a16:creationId xmlns:a16="http://schemas.microsoft.com/office/drawing/2014/main" id="{1B5E2F78-811F-44A9-BD3C-9302FDB7409F}"/>
                </a:ext>
              </a:extLst>
            </p:cNvPr>
            <p:cNvSpPr>
              <a:spLocks/>
            </p:cNvSpPr>
            <p:nvPr/>
          </p:nvSpPr>
          <p:spPr bwMode="auto">
            <a:xfrm>
              <a:off x="1355618" y="5567411"/>
              <a:ext cx="0" cy="128286"/>
            </a:xfrm>
            <a:custGeom>
              <a:avLst/>
              <a:gdLst>
                <a:gd name="T0" fmla="*/ 136 h 136"/>
                <a:gd name="T1" fmla="*/ 91 h 136"/>
                <a:gd name="T2" fmla="*/ 0 h 136"/>
              </a:gdLst>
              <a:ahLst/>
              <a:cxnLst>
                <a:cxn ang="0">
                  <a:pos x="0" y="T0"/>
                </a:cxn>
                <a:cxn ang="0">
                  <a:pos x="0" y="T1"/>
                </a:cxn>
                <a:cxn ang="0">
                  <a:pos x="0" y="T2"/>
                </a:cxn>
              </a:cxnLst>
              <a:rect l="0" t="0" r="r" b="b"/>
              <a:pathLst>
                <a:path h="136">
                  <a:moveTo>
                    <a:pt x="0" y="136"/>
                  </a:moveTo>
                  <a:lnTo>
                    <a:pt x="0" y="91"/>
                  </a:lnTo>
                  <a:lnTo>
                    <a:pt x="0" y="0"/>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3" name="Freeform 33">
              <a:extLst>
                <a:ext uri="{FF2B5EF4-FFF2-40B4-BE49-F238E27FC236}">
                  <a16:creationId xmlns:a16="http://schemas.microsoft.com/office/drawing/2014/main" id="{BB22B0BB-DA85-4BC0-8CED-7E486CA4704C}"/>
                </a:ext>
              </a:extLst>
            </p:cNvPr>
            <p:cNvSpPr>
              <a:spLocks/>
            </p:cNvSpPr>
            <p:nvPr/>
          </p:nvSpPr>
          <p:spPr bwMode="auto">
            <a:xfrm>
              <a:off x="4237009" y="5489119"/>
              <a:ext cx="0" cy="166017"/>
            </a:xfrm>
            <a:custGeom>
              <a:avLst/>
              <a:gdLst>
                <a:gd name="T0" fmla="*/ 176 h 176"/>
                <a:gd name="T1" fmla="*/ 126 h 176"/>
                <a:gd name="T2" fmla="*/ 0 h 176"/>
              </a:gdLst>
              <a:ahLst/>
              <a:cxnLst>
                <a:cxn ang="0">
                  <a:pos x="0" y="T0"/>
                </a:cxn>
                <a:cxn ang="0">
                  <a:pos x="0" y="T1"/>
                </a:cxn>
                <a:cxn ang="0">
                  <a:pos x="0" y="T2"/>
                </a:cxn>
              </a:cxnLst>
              <a:rect l="0" t="0" r="r" b="b"/>
              <a:pathLst>
                <a:path h="176">
                  <a:moveTo>
                    <a:pt x="0" y="176"/>
                  </a:moveTo>
                  <a:lnTo>
                    <a:pt x="0" y="126"/>
                  </a:lnTo>
                  <a:lnTo>
                    <a:pt x="0" y="0"/>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4" name="Freeform 34">
              <a:extLst>
                <a:ext uri="{FF2B5EF4-FFF2-40B4-BE49-F238E27FC236}">
                  <a16:creationId xmlns:a16="http://schemas.microsoft.com/office/drawing/2014/main" id="{7E15FDCD-B8D1-47B2-B27C-E2C898FD4CE4}"/>
                </a:ext>
              </a:extLst>
            </p:cNvPr>
            <p:cNvSpPr>
              <a:spLocks/>
            </p:cNvSpPr>
            <p:nvPr/>
          </p:nvSpPr>
          <p:spPr bwMode="auto">
            <a:xfrm>
              <a:off x="3081432" y="5537226"/>
              <a:ext cx="0" cy="141492"/>
            </a:xfrm>
            <a:custGeom>
              <a:avLst/>
              <a:gdLst>
                <a:gd name="T0" fmla="*/ 150 h 150"/>
                <a:gd name="T1" fmla="*/ 100 h 150"/>
                <a:gd name="T2" fmla="*/ 0 h 150"/>
              </a:gdLst>
              <a:ahLst/>
              <a:cxnLst>
                <a:cxn ang="0">
                  <a:pos x="0" y="T0"/>
                </a:cxn>
                <a:cxn ang="0">
                  <a:pos x="0" y="T1"/>
                </a:cxn>
                <a:cxn ang="0">
                  <a:pos x="0" y="T2"/>
                </a:cxn>
              </a:cxnLst>
              <a:rect l="0" t="0" r="r" b="b"/>
              <a:pathLst>
                <a:path h="150">
                  <a:moveTo>
                    <a:pt x="0" y="150"/>
                  </a:moveTo>
                  <a:lnTo>
                    <a:pt x="0" y="100"/>
                  </a:lnTo>
                  <a:lnTo>
                    <a:pt x="0" y="0"/>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5" name="Freeform 35">
              <a:extLst>
                <a:ext uri="{FF2B5EF4-FFF2-40B4-BE49-F238E27FC236}">
                  <a16:creationId xmlns:a16="http://schemas.microsoft.com/office/drawing/2014/main" id="{B793BCBB-837F-40D1-A1B1-EA0408852870}"/>
                </a:ext>
              </a:extLst>
            </p:cNvPr>
            <p:cNvSpPr>
              <a:spLocks/>
            </p:cNvSpPr>
            <p:nvPr/>
          </p:nvSpPr>
          <p:spPr bwMode="auto">
            <a:xfrm>
              <a:off x="1930890" y="5539112"/>
              <a:ext cx="0" cy="144322"/>
            </a:xfrm>
            <a:custGeom>
              <a:avLst/>
              <a:gdLst>
                <a:gd name="T0" fmla="*/ 153 h 153"/>
                <a:gd name="T1" fmla="*/ 98 h 153"/>
                <a:gd name="T2" fmla="*/ 0 h 153"/>
              </a:gdLst>
              <a:ahLst/>
              <a:cxnLst>
                <a:cxn ang="0">
                  <a:pos x="0" y="T0"/>
                </a:cxn>
                <a:cxn ang="0">
                  <a:pos x="0" y="T1"/>
                </a:cxn>
                <a:cxn ang="0">
                  <a:pos x="0" y="T2"/>
                </a:cxn>
              </a:cxnLst>
              <a:rect l="0" t="0" r="r" b="b"/>
              <a:pathLst>
                <a:path h="153">
                  <a:moveTo>
                    <a:pt x="0" y="153"/>
                  </a:moveTo>
                  <a:lnTo>
                    <a:pt x="0" y="98"/>
                  </a:lnTo>
                  <a:lnTo>
                    <a:pt x="0" y="0"/>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6" name="Freeform 36">
              <a:extLst>
                <a:ext uri="{FF2B5EF4-FFF2-40B4-BE49-F238E27FC236}">
                  <a16:creationId xmlns:a16="http://schemas.microsoft.com/office/drawing/2014/main" id="{89DA4F9D-5EEA-4DEB-BAB7-B2D0651F747E}"/>
                </a:ext>
              </a:extLst>
            </p:cNvPr>
            <p:cNvSpPr>
              <a:spLocks/>
            </p:cNvSpPr>
            <p:nvPr/>
          </p:nvSpPr>
          <p:spPr bwMode="auto">
            <a:xfrm>
              <a:off x="2508678" y="5537226"/>
              <a:ext cx="0" cy="146209"/>
            </a:xfrm>
            <a:custGeom>
              <a:avLst/>
              <a:gdLst>
                <a:gd name="T0" fmla="*/ 155 h 155"/>
                <a:gd name="T1" fmla="*/ 100 h 155"/>
                <a:gd name="T2" fmla="*/ 0 h 155"/>
              </a:gdLst>
              <a:ahLst/>
              <a:cxnLst>
                <a:cxn ang="0">
                  <a:pos x="0" y="T0"/>
                </a:cxn>
                <a:cxn ang="0">
                  <a:pos x="0" y="T1"/>
                </a:cxn>
                <a:cxn ang="0">
                  <a:pos x="0" y="T2"/>
                </a:cxn>
              </a:cxnLst>
              <a:rect l="0" t="0" r="r" b="b"/>
              <a:pathLst>
                <a:path h="155">
                  <a:moveTo>
                    <a:pt x="0" y="155"/>
                  </a:moveTo>
                  <a:lnTo>
                    <a:pt x="0" y="100"/>
                  </a:lnTo>
                  <a:lnTo>
                    <a:pt x="0" y="0"/>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7" name="Rectangle 226"/>
            <p:cNvSpPr/>
            <p:nvPr/>
          </p:nvSpPr>
          <p:spPr>
            <a:xfrm>
              <a:off x="3865539" y="5557235"/>
              <a:ext cx="397866" cy="276999"/>
            </a:xfrm>
            <a:prstGeom prst="rect">
              <a:avLst/>
            </a:prstGeom>
          </p:spPr>
          <p:txBody>
            <a:bodyPr wrap="none">
              <a:spAutoFit/>
            </a:bodyPr>
            <a:lstStyle/>
            <a:p>
              <a:pPr algn="ctr"/>
              <a:r>
                <a:rPr lang="fr-FR" sz="1200" b="1" dirty="0"/>
                <a:t>2,6</a:t>
              </a:r>
            </a:p>
          </p:txBody>
        </p:sp>
        <p:sp>
          <p:nvSpPr>
            <p:cNvPr id="228" name="Rectangle 227"/>
            <p:cNvSpPr/>
            <p:nvPr/>
          </p:nvSpPr>
          <p:spPr>
            <a:xfrm>
              <a:off x="3865539" y="5213444"/>
              <a:ext cx="397866" cy="276999"/>
            </a:xfrm>
            <a:prstGeom prst="rect">
              <a:avLst/>
            </a:prstGeom>
          </p:spPr>
          <p:txBody>
            <a:bodyPr wrap="none">
              <a:spAutoFit/>
            </a:bodyPr>
            <a:lstStyle/>
            <a:p>
              <a:pPr algn="ctr"/>
              <a:r>
                <a:rPr lang="fr-FR" sz="1200" b="1" dirty="0"/>
                <a:t>3,0</a:t>
              </a:r>
            </a:p>
          </p:txBody>
        </p:sp>
      </p:grpSp>
      <p:sp>
        <p:nvSpPr>
          <p:cNvPr id="266" name="Text Box 2"/>
          <p:cNvSpPr txBox="1">
            <a:spLocks noChangeArrowheads="1"/>
          </p:cNvSpPr>
          <p:nvPr/>
        </p:nvSpPr>
        <p:spPr bwMode="auto">
          <a:xfrm>
            <a:off x="91984" y="4177517"/>
            <a:ext cx="4529270"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Probabilité infection bactérienne invasive (IBI) [%]</a:t>
            </a:r>
          </a:p>
        </p:txBody>
      </p:sp>
      <p:sp>
        <p:nvSpPr>
          <p:cNvPr id="267" name="Text Box 2"/>
          <p:cNvSpPr txBox="1">
            <a:spLocks noChangeArrowheads="1"/>
          </p:cNvSpPr>
          <p:nvPr/>
        </p:nvSpPr>
        <p:spPr bwMode="auto">
          <a:xfrm>
            <a:off x="5549963" y="4182263"/>
            <a:ext cx="3482059" cy="338554"/>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Probabilité toxicité grade 3-4 (%)</a:t>
            </a:r>
          </a:p>
        </p:txBody>
      </p:sp>
      <p:grpSp>
        <p:nvGrpSpPr>
          <p:cNvPr id="9" name="Groupe 8">
            <a:extLst>
              <a:ext uri="{FF2B5EF4-FFF2-40B4-BE49-F238E27FC236}">
                <a16:creationId xmlns:a16="http://schemas.microsoft.com/office/drawing/2014/main" id="{72C10A35-44D8-4EB7-9081-936CC59D6691}"/>
              </a:ext>
            </a:extLst>
          </p:cNvPr>
          <p:cNvGrpSpPr/>
          <p:nvPr/>
        </p:nvGrpSpPr>
        <p:grpSpPr>
          <a:xfrm>
            <a:off x="4853243" y="4483677"/>
            <a:ext cx="4135271" cy="2169894"/>
            <a:chOff x="4853243" y="4483677"/>
            <a:chExt cx="4135271" cy="2169894"/>
          </a:xfrm>
        </p:grpSpPr>
        <p:sp>
          <p:nvSpPr>
            <p:cNvPr id="182" name="ZoneTexte 181">
              <a:extLst>
                <a:ext uri="{FF2B5EF4-FFF2-40B4-BE49-F238E27FC236}">
                  <a16:creationId xmlns:a16="http://schemas.microsoft.com/office/drawing/2014/main" id="{2A7AA77E-86CF-454A-8EC2-81F9E51F6229}"/>
                </a:ext>
              </a:extLst>
            </p:cNvPr>
            <p:cNvSpPr txBox="1"/>
            <p:nvPr/>
          </p:nvSpPr>
          <p:spPr>
            <a:xfrm>
              <a:off x="5194441" y="5794897"/>
              <a:ext cx="269625" cy="276999"/>
            </a:xfrm>
            <a:prstGeom prst="rect">
              <a:avLst/>
            </a:prstGeom>
            <a:noFill/>
          </p:spPr>
          <p:txBody>
            <a:bodyPr wrap="none" rtlCol="0">
              <a:spAutoFit/>
            </a:bodyPr>
            <a:lstStyle/>
            <a:p>
              <a:pPr algn="ctr"/>
              <a:r>
                <a:rPr lang="fr-FR" sz="1200" dirty="0"/>
                <a:t>0</a:t>
              </a:r>
            </a:p>
          </p:txBody>
        </p:sp>
        <p:sp>
          <p:nvSpPr>
            <p:cNvPr id="183" name="ZoneTexte 182">
              <a:extLst>
                <a:ext uri="{FF2B5EF4-FFF2-40B4-BE49-F238E27FC236}">
                  <a16:creationId xmlns:a16="http://schemas.microsoft.com/office/drawing/2014/main" id="{285EDEC2-740F-444E-B38C-D6432507434F}"/>
                </a:ext>
              </a:extLst>
            </p:cNvPr>
            <p:cNvSpPr txBox="1"/>
            <p:nvPr/>
          </p:nvSpPr>
          <p:spPr>
            <a:xfrm>
              <a:off x="5769293" y="5794897"/>
              <a:ext cx="269625" cy="276999"/>
            </a:xfrm>
            <a:prstGeom prst="rect">
              <a:avLst/>
            </a:prstGeom>
            <a:noFill/>
          </p:spPr>
          <p:txBody>
            <a:bodyPr wrap="none" rtlCol="0">
              <a:spAutoFit/>
            </a:bodyPr>
            <a:lstStyle/>
            <a:p>
              <a:pPr algn="ctr"/>
              <a:r>
                <a:rPr lang="fr-FR" sz="1200" dirty="0"/>
                <a:t>4</a:t>
              </a:r>
            </a:p>
          </p:txBody>
        </p:sp>
        <p:sp>
          <p:nvSpPr>
            <p:cNvPr id="184" name="ZoneTexte 183">
              <a:extLst>
                <a:ext uri="{FF2B5EF4-FFF2-40B4-BE49-F238E27FC236}">
                  <a16:creationId xmlns:a16="http://schemas.microsoft.com/office/drawing/2014/main" id="{2C1FE367-85E4-4131-8818-CB495ADDEE2F}"/>
                </a:ext>
              </a:extLst>
            </p:cNvPr>
            <p:cNvSpPr txBox="1"/>
            <p:nvPr/>
          </p:nvSpPr>
          <p:spPr>
            <a:xfrm>
              <a:off x="6344144" y="5794897"/>
              <a:ext cx="269625" cy="276999"/>
            </a:xfrm>
            <a:prstGeom prst="rect">
              <a:avLst/>
            </a:prstGeom>
            <a:noFill/>
          </p:spPr>
          <p:txBody>
            <a:bodyPr wrap="none" rtlCol="0">
              <a:spAutoFit/>
            </a:bodyPr>
            <a:lstStyle/>
            <a:p>
              <a:pPr algn="ctr"/>
              <a:r>
                <a:rPr lang="fr-FR" sz="1200" dirty="0"/>
                <a:t>8</a:t>
              </a:r>
            </a:p>
          </p:txBody>
        </p:sp>
        <p:sp>
          <p:nvSpPr>
            <p:cNvPr id="185" name="ZoneTexte 184">
              <a:extLst>
                <a:ext uri="{FF2B5EF4-FFF2-40B4-BE49-F238E27FC236}">
                  <a16:creationId xmlns:a16="http://schemas.microsoft.com/office/drawing/2014/main" id="{5B923636-3919-45B7-92F1-AA41C570F094}"/>
                </a:ext>
              </a:extLst>
            </p:cNvPr>
            <p:cNvSpPr txBox="1"/>
            <p:nvPr/>
          </p:nvSpPr>
          <p:spPr>
            <a:xfrm>
              <a:off x="6876517" y="5794897"/>
              <a:ext cx="354584" cy="276999"/>
            </a:xfrm>
            <a:prstGeom prst="rect">
              <a:avLst/>
            </a:prstGeom>
            <a:noFill/>
          </p:spPr>
          <p:txBody>
            <a:bodyPr wrap="none" rtlCol="0">
              <a:spAutoFit/>
            </a:bodyPr>
            <a:lstStyle/>
            <a:p>
              <a:pPr algn="ctr"/>
              <a:r>
                <a:rPr lang="fr-FR" sz="1200" dirty="0"/>
                <a:t>12</a:t>
              </a:r>
            </a:p>
          </p:txBody>
        </p:sp>
        <p:sp>
          <p:nvSpPr>
            <p:cNvPr id="186" name="ZoneTexte 185">
              <a:extLst>
                <a:ext uri="{FF2B5EF4-FFF2-40B4-BE49-F238E27FC236}">
                  <a16:creationId xmlns:a16="http://schemas.microsoft.com/office/drawing/2014/main" id="{73C43119-8DC0-467F-AFB7-03D5CF490957}"/>
                </a:ext>
              </a:extLst>
            </p:cNvPr>
            <p:cNvSpPr txBox="1"/>
            <p:nvPr/>
          </p:nvSpPr>
          <p:spPr>
            <a:xfrm>
              <a:off x="7451369" y="5794897"/>
              <a:ext cx="354584" cy="276999"/>
            </a:xfrm>
            <a:prstGeom prst="rect">
              <a:avLst/>
            </a:prstGeom>
            <a:noFill/>
          </p:spPr>
          <p:txBody>
            <a:bodyPr wrap="none" rtlCol="0">
              <a:spAutoFit/>
            </a:bodyPr>
            <a:lstStyle/>
            <a:p>
              <a:pPr algn="ctr"/>
              <a:r>
                <a:rPr lang="fr-FR" sz="1200" dirty="0"/>
                <a:t>16</a:t>
              </a:r>
            </a:p>
          </p:txBody>
        </p:sp>
        <p:sp>
          <p:nvSpPr>
            <p:cNvPr id="187" name="ZoneTexte 186">
              <a:extLst>
                <a:ext uri="{FF2B5EF4-FFF2-40B4-BE49-F238E27FC236}">
                  <a16:creationId xmlns:a16="http://schemas.microsoft.com/office/drawing/2014/main" id="{54A9B21E-6E02-4CA2-94A1-93CECE812ED0}"/>
                </a:ext>
              </a:extLst>
            </p:cNvPr>
            <p:cNvSpPr txBox="1"/>
            <p:nvPr/>
          </p:nvSpPr>
          <p:spPr>
            <a:xfrm>
              <a:off x="8026221" y="5794897"/>
              <a:ext cx="354584" cy="276999"/>
            </a:xfrm>
            <a:prstGeom prst="rect">
              <a:avLst/>
            </a:prstGeom>
            <a:noFill/>
          </p:spPr>
          <p:txBody>
            <a:bodyPr wrap="none" rtlCol="0">
              <a:spAutoFit/>
            </a:bodyPr>
            <a:lstStyle/>
            <a:p>
              <a:pPr algn="ctr"/>
              <a:r>
                <a:rPr lang="fr-FR" sz="1200" dirty="0"/>
                <a:t>20</a:t>
              </a:r>
            </a:p>
          </p:txBody>
        </p:sp>
        <p:sp>
          <p:nvSpPr>
            <p:cNvPr id="188" name="ZoneTexte 187">
              <a:extLst>
                <a:ext uri="{FF2B5EF4-FFF2-40B4-BE49-F238E27FC236}">
                  <a16:creationId xmlns:a16="http://schemas.microsoft.com/office/drawing/2014/main" id="{75F943A1-BEE8-47EE-B042-C969471024E8}"/>
                </a:ext>
              </a:extLst>
            </p:cNvPr>
            <p:cNvSpPr txBox="1"/>
            <p:nvPr/>
          </p:nvSpPr>
          <p:spPr>
            <a:xfrm>
              <a:off x="8601071" y="5794897"/>
              <a:ext cx="354584" cy="276999"/>
            </a:xfrm>
            <a:prstGeom prst="rect">
              <a:avLst/>
            </a:prstGeom>
            <a:noFill/>
          </p:spPr>
          <p:txBody>
            <a:bodyPr wrap="none" rtlCol="0">
              <a:spAutoFit/>
            </a:bodyPr>
            <a:lstStyle/>
            <a:p>
              <a:pPr algn="ctr"/>
              <a:r>
                <a:rPr lang="fr-FR" sz="1200" dirty="0"/>
                <a:t>24</a:t>
              </a:r>
            </a:p>
          </p:txBody>
        </p:sp>
        <p:sp>
          <p:nvSpPr>
            <p:cNvPr id="189" name="ZoneTexte 188">
              <a:extLst>
                <a:ext uri="{FF2B5EF4-FFF2-40B4-BE49-F238E27FC236}">
                  <a16:creationId xmlns:a16="http://schemas.microsoft.com/office/drawing/2014/main" id="{45D613AE-9C62-4B96-A70C-6E39C5773A85}"/>
                </a:ext>
              </a:extLst>
            </p:cNvPr>
            <p:cNvSpPr txBox="1"/>
            <p:nvPr/>
          </p:nvSpPr>
          <p:spPr>
            <a:xfrm>
              <a:off x="4938202" y="5596726"/>
              <a:ext cx="269625" cy="276999"/>
            </a:xfrm>
            <a:prstGeom prst="rect">
              <a:avLst/>
            </a:prstGeom>
            <a:noFill/>
          </p:spPr>
          <p:txBody>
            <a:bodyPr wrap="none" rtlCol="0">
              <a:spAutoFit/>
            </a:bodyPr>
            <a:lstStyle/>
            <a:p>
              <a:pPr algn="r"/>
              <a:r>
                <a:rPr lang="fr-FR" sz="1200" dirty="0"/>
                <a:t>0</a:t>
              </a:r>
            </a:p>
          </p:txBody>
        </p:sp>
        <p:sp>
          <p:nvSpPr>
            <p:cNvPr id="190" name="ZoneTexte 189">
              <a:extLst>
                <a:ext uri="{FF2B5EF4-FFF2-40B4-BE49-F238E27FC236}">
                  <a16:creationId xmlns:a16="http://schemas.microsoft.com/office/drawing/2014/main" id="{DDB9A2FF-3158-4858-9DF9-881C09B53334}"/>
                </a:ext>
              </a:extLst>
            </p:cNvPr>
            <p:cNvSpPr txBox="1"/>
            <p:nvPr/>
          </p:nvSpPr>
          <p:spPr>
            <a:xfrm>
              <a:off x="4938202" y="5318464"/>
              <a:ext cx="269625" cy="276999"/>
            </a:xfrm>
            <a:prstGeom prst="rect">
              <a:avLst/>
            </a:prstGeom>
            <a:noFill/>
          </p:spPr>
          <p:txBody>
            <a:bodyPr wrap="none" rtlCol="0">
              <a:spAutoFit/>
            </a:bodyPr>
            <a:lstStyle/>
            <a:p>
              <a:pPr algn="r"/>
              <a:r>
                <a:rPr lang="fr-FR" sz="1200" dirty="0"/>
                <a:t>5</a:t>
              </a:r>
            </a:p>
          </p:txBody>
        </p:sp>
        <p:sp>
          <p:nvSpPr>
            <p:cNvPr id="191" name="ZoneTexte 190">
              <a:extLst>
                <a:ext uri="{FF2B5EF4-FFF2-40B4-BE49-F238E27FC236}">
                  <a16:creationId xmlns:a16="http://schemas.microsoft.com/office/drawing/2014/main" id="{0B0C8BDA-400D-4125-8DA4-60CB9AE2C609}"/>
                </a:ext>
              </a:extLst>
            </p:cNvPr>
            <p:cNvSpPr txBox="1"/>
            <p:nvPr/>
          </p:nvSpPr>
          <p:spPr>
            <a:xfrm>
              <a:off x="4853243" y="5040201"/>
              <a:ext cx="354584" cy="276999"/>
            </a:xfrm>
            <a:prstGeom prst="rect">
              <a:avLst/>
            </a:prstGeom>
            <a:noFill/>
          </p:spPr>
          <p:txBody>
            <a:bodyPr wrap="none" rtlCol="0">
              <a:spAutoFit/>
            </a:bodyPr>
            <a:lstStyle/>
            <a:p>
              <a:pPr algn="r"/>
              <a:r>
                <a:rPr lang="fr-FR" sz="1200" dirty="0"/>
                <a:t>10</a:t>
              </a:r>
            </a:p>
          </p:txBody>
        </p:sp>
        <p:sp>
          <p:nvSpPr>
            <p:cNvPr id="192" name="ZoneTexte 191">
              <a:extLst>
                <a:ext uri="{FF2B5EF4-FFF2-40B4-BE49-F238E27FC236}">
                  <a16:creationId xmlns:a16="http://schemas.microsoft.com/office/drawing/2014/main" id="{02AC3825-192D-42EE-87FF-DFC27F093540}"/>
                </a:ext>
              </a:extLst>
            </p:cNvPr>
            <p:cNvSpPr txBox="1"/>
            <p:nvPr/>
          </p:nvSpPr>
          <p:spPr>
            <a:xfrm>
              <a:off x="4853243" y="4761939"/>
              <a:ext cx="354584" cy="276999"/>
            </a:xfrm>
            <a:prstGeom prst="rect">
              <a:avLst/>
            </a:prstGeom>
            <a:noFill/>
          </p:spPr>
          <p:txBody>
            <a:bodyPr wrap="none" rtlCol="0">
              <a:spAutoFit/>
            </a:bodyPr>
            <a:lstStyle/>
            <a:p>
              <a:pPr algn="r"/>
              <a:r>
                <a:rPr lang="fr-FR" sz="1200" dirty="0"/>
                <a:t>15</a:t>
              </a:r>
            </a:p>
          </p:txBody>
        </p:sp>
        <p:sp>
          <p:nvSpPr>
            <p:cNvPr id="193" name="ZoneTexte 192">
              <a:extLst>
                <a:ext uri="{FF2B5EF4-FFF2-40B4-BE49-F238E27FC236}">
                  <a16:creationId xmlns:a16="http://schemas.microsoft.com/office/drawing/2014/main" id="{CFEAADF5-169A-4D4A-9CA7-3E41BB5FC5CA}"/>
                </a:ext>
              </a:extLst>
            </p:cNvPr>
            <p:cNvSpPr txBox="1"/>
            <p:nvPr/>
          </p:nvSpPr>
          <p:spPr>
            <a:xfrm>
              <a:off x="4853243" y="4483677"/>
              <a:ext cx="354584" cy="276999"/>
            </a:xfrm>
            <a:prstGeom prst="rect">
              <a:avLst/>
            </a:prstGeom>
            <a:noFill/>
          </p:spPr>
          <p:txBody>
            <a:bodyPr wrap="none" rtlCol="0">
              <a:spAutoFit/>
            </a:bodyPr>
            <a:lstStyle/>
            <a:p>
              <a:pPr algn="r"/>
              <a:r>
                <a:rPr lang="fr-FR" sz="1200" dirty="0"/>
                <a:t>20</a:t>
              </a:r>
            </a:p>
          </p:txBody>
        </p:sp>
        <p:sp>
          <p:nvSpPr>
            <p:cNvPr id="201" name="ZoneTexte 200">
              <a:extLst>
                <a:ext uri="{FF2B5EF4-FFF2-40B4-BE49-F238E27FC236}">
                  <a16:creationId xmlns:a16="http://schemas.microsoft.com/office/drawing/2014/main" id="{BABA04B2-575D-4BD4-887C-8E561D00CB03}"/>
                </a:ext>
              </a:extLst>
            </p:cNvPr>
            <p:cNvSpPr txBox="1"/>
            <p:nvPr/>
          </p:nvSpPr>
          <p:spPr>
            <a:xfrm>
              <a:off x="5119098" y="6222684"/>
              <a:ext cx="420307" cy="430887"/>
            </a:xfrm>
            <a:prstGeom prst="rect">
              <a:avLst/>
            </a:prstGeom>
            <a:noFill/>
          </p:spPr>
          <p:txBody>
            <a:bodyPr wrap="none" rtlCol="0">
              <a:spAutoFit/>
            </a:bodyPr>
            <a:lstStyle/>
            <a:p>
              <a:pPr algn="ctr"/>
              <a:r>
                <a:rPr lang="fr-FR" sz="1050" dirty="0"/>
                <a:t>525</a:t>
              </a:r>
            </a:p>
            <a:p>
              <a:pPr algn="ctr"/>
              <a:r>
                <a:rPr lang="fr-FR" sz="1050" dirty="0"/>
                <a:t>522</a:t>
              </a:r>
            </a:p>
          </p:txBody>
        </p:sp>
        <p:sp>
          <p:nvSpPr>
            <p:cNvPr id="202" name="ZoneTexte 201">
              <a:extLst>
                <a:ext uri="{FF2B5EF4-FFF2-40B4-BE49-F238E27FC236}">
                  <a16:creationId xmlns:a16="http://schemas.microsoft.com/office/drawing/2014/main" id="{4E182935-1397-4770-9429-84280CF57A96}"/>
                </a:ext>
              </a:extLst>
            </p:cNvPr>
            <p:cNvSpPr txBox="1"/>
            <p:nvPr/>
          </p:nvSpPr>
          <p:spPr>
            <a:xfrm>
              <a:off x="5693951" y="6222684"/>
              <a:ext cx="420307" cy="430887"/>
            </a:xfrm>
            <a:prstGeom prst="rect">
              <a:avLst/>
            </a:prstGeom>
            <a:noFill/>
          </p:spPr>
          <p:txBody>
            <a:bodyPr wrap="none" rtlCol="0">
              <a:spAutoFit/>
            </a:bodyPr>
            <a:lstStyle/>
            <a:p>
              <a:pPr algn="ctr"/>
              <a:r>
                <a:rPr lang="fr-FR" sz="1050" dirty="0"/>
                <a:t>490</a:t>
              </a:r>
            </a:p>
            <a:p>
              <a:pPr algn="ctr"/>
              <a:r>
                <a:rPr lang="fr-FR" sz="1050" dirty="0"/>
                <a:t>453</a:t>
              </a:r>
            </a:p>
          </p:txBody>
        </p:sp>
        <p:sp>
          <p:nvSpPr>
            <p:cNvPr id="203" name="ZoneTexte 202">
              <a:extLst>
                <a:ext uri="{FF2B5EF4-FFF2-40B4-BE49-F238E27FC236}">
                  <a16:creationId xmlns:a16="http://schemas.microsoft.com/office/drawing/2014/main" id="{F46D8AF5-23DC-44E4-B81F-E2F284278435}"/>
                </a:ext>
              </a:extLst>
            </p:cNvPr>
            <p:cNvSpPr txBox="1"/>
            <p:nvPr/>
          </p:nvSpPr>
          <p:spPr>
            <a:xfrm>
              <a:off x="6268800" y="6222684"/>
              <a:ext cx="420307" cy="430887"/>
            </a:xfrm>
            <a:prstGeom prst="rect">
              <a:avLst/>
            </a:prstGeom>
            <a:noFill/>
          </p:spPr>
          <p:txBody>
            <a:bodyPr wrap="none" rtlCol="0">
              <a:spAutoFit/>
            </a:bodyPr>
            <a:lstStyle/>
            <a:p>
              <a:pPr algn="ctr"/>
              <a:r>
                <a:rPr lang="fr-FR" sz="1050" dirty="0"/>
                <a:t>478</a:t>
              </a:r>
            </a:p>
            <a:p>
              <a:pPr algn="ctr"/>
              <a:r>
                <a:rPr lang="fr-FR" sz="1050" dirty="0"/>
                <a:t>436</a:t>
              </a:r>
            </a:p>
          </p:txBody>
        </p:sp>
        <p:sp>
          <p:nvSpPr>
            <p:cNvPr id="204" name="ZoneTexte 203">
              <a:extLst>
                <a:ext uri="{FF2B5EF4-FFF2-40B4-BE49-F238E27FC236}">
                  <a16:creationId xmlns:a16="http://schemas.microsoft.com/office/drawing/2014/main" id="{818A1DCA-F66B-45F0-9B33-52CB6C88E5E5}"/>
                </a:ext>
              </a:extLst>
            </p:cNvPr>
            <p:cNvSpPr txBox="1"/>
            <p:nvPr/>
          </p:nvSpPr>
          <p:spPr>
            <a:xfrm>
              <a:off x="6843653" y="6222684"/>
              <a:ext cx="420307" cy="430887"/>
            </a:xfrm>
            <a:prstGeom prst="rect">
              <a:avLst/>
            </a:prstGeom>
            <a:noFill/>
          </p:spPr>
          <p:txBody>
            <a:bodyPr wrap="none" rtlCol="0">
              <a:spAutoFit/>
            </a:bodyPr>
            <a:lstStyle/>
            <a:p>
              <a:pPr algn="ctr"/>
              <a:r>
                <a:rPr lang="fr-FR" sz="1050" dirty="0"/>
                <a:t>469</a:t>
              </a:r>
            </a:p>
            <a:p>
              <a:pPr algn="ctr"/>
              <a:r>
                <a:rPr lang="fr-FR" sz="1050" dirty="0"/>
                <a:t>427</a:t>
              </a:r>
            </a:p>
          </p:txBody>
        </p:sp>
        <p:sp>
          <p:nvSpPr>
            <p:cNvPr id="205" name="ZoneTexte 204">
              <a:extLst>
                <a:ext uri="{FF2B5EF4-FFF2-40B4-BE49-F238E27FC236}">
                  <a16:creationId xmlns:a16="http://schemas.microsoft.com/office/drawing/2014/main" id="{38F0AFCC-EDAA-4529-AED4-AE6E91C29EDB}"/>
                </a:ext>
              </a:extLst>
            </p:cNvPr>
            <p:cNvSpPr txBox="1"/>
            <p:nvPr/>
          </p:nvSpPr>
          <p:spPr>
            <a:xfrm>
              <a:off x="7418505" y="6222684"/>
              <a:ext cx="420307" cy="430887"/>
            </a:xfrm>
            <a:prstGeom prst="rect">
              <a:avLst/>
            </a:prstGeom>
            <a:noFill/>
          </p:spPr>
          <p:txBody>
            <a:bodyPr wrap="none" rtlCol="0">
              <a:spAutoFit/>
            </a:bodyPr>
            <a:lstStyle/>
            <a:p>
              <a:pPr algn="ctr"/>
              <a:r>
                <a:rPr lang="fr-FR" sz="1050" dirty="0"/>
                <a:t>465</a:t>
              </a:r>
            </a:p>
            <a:p>
              <a:pPr algn="ctr"/>
              <a:r>
                <a:rPr lang="fr-FR" sz="1050" dirty="0"/>
                <a:t>418</a:t>
              </a:r>
            </a:p>
          </p:txBody>
        </p:sp>
        <p:sp>
          <p:nvSpPr>
            <p:cNvPr id="206" name="ZoneTexte 205">
              <a:extLst>
                <a:ext uri="{FF2B5EF4-FFF2-40B4-BE49-F238E27FC236}">
                  <a16:creationId xmlns:a16="http://schemas.microsoft.com/office/drawing/2014/main" id="{8199E6DC-4CF4-4DC4-894B-B222898E8840}"/>
                </a:ext>
              </a:extLst>
            </p:cNvPr>
            <p:cNvSpPr txBox="1"/>
            <p:nvPr/>
          </p:nvSpPr>
          <p:spPr>
            <a:xfrm>
              <a:off x="7993357" y="6222684"/>
              <a:ext cx="420307" cy="430887"/>
            </a:xfrm>
            <a:prstGeom prst="rect">
              <a:avLst/>
            </a:prstGeom>
            <a:noFill/>
          </p:spPr>
          <p:txBody>
            <a:bodyPr wrap="none" rtlCol="0">
              <a:spAutoFit/>
            </a:bodyPr>
            <a:lstStyle/>
            <a:p>
              <a:pPr algn="ctr"/>
              <a:r>
                <a:rPr lang="fr-FR" sz="1050" dirty="0"/>
                <a:t>462</a:t>
              </a:r>
            </a:p>
            <a:p>
              <a:pPr algn="ctr"/>
              <a:r>
                <a:rPr lang="fr-FR" sz="1050" dirty="0"/>
                <a:t>409</a:t>
              </a:r>
            </a:p>
          </p:txBody>
        </p:sp>
        <p:sp>
          <p:nvSpPr>
            <p:cNvPr id="207" name="ZoneTexte 206">
              <a:extLst>
                <a:ext uri="{FF2B5EF4-FFF2-40B4-BE49-F238E27FC236}">
                  <a16:creationId xmlns:a16="http://schemas.microsoft.com/office/drawing/2014/main" id="{4705B6C0-82B6-40A1-BC47-179741251F23}"/>
                </a:ext>
              </a:extLst>
            </p:cNvPr>
            <p:cNvSpPr txBox="1"/>
            <p:nvPr/>
          </p:nvSpPr>
          <p:spPr>
            <a:xfrm>
              <a:off x="8568207" y="6222684"/>
              <a:ext cx="420307" cy="430887"/>
            </a:xfrm>
            <a:prstGeom prst="rect">
              <a:avLst/>
            </a:prstGeom>
            <a:noFill/>
          </p:spPr>
          <p:txBody>
            <a:bodyPr wrap="none" rtlCol="0">
              <a:spAutoFit/>
            </a:bodyPr>
            <a:lstStyle/>
            <a:p>
              <a:pPr algn="ctr"/>
              <a:r>
                <a:rPr lang="fr-FR" sz="1050" dirty="0"/>
                <a:t>456</a:t>
              </a:r>
            </a:p>
            <a:p>
              <a:pPr algn="ctr"/>
              <a:r>
                <a:rPr lang="fr-FR" sz="1050" dirty="0"/>
                <a:t>403</a:t>
              </a:r>
            </a:p>
          </p:txBody>
        </p:sp>
        <p:sp>
          <p:nvSpPr>
            <p:cNvPr id="213" name="ZoneTexte 212">
              <a:extLst>
                <a:ext uri="{FF2B5EF4-FFF2-40B4-BE49-F238E27FC236}">
                  <a16:creationId xmlns:a16="http://schemas.microsoft.com/office/drawing/2014/main" id="{A794D55E-3480-47F9-854A-4766A0EDB90A}"/>
                </a:ext>
              </a:extLst>
            </p:cNvPr>
            <p:cNvSpPr txBox="1"/>
            <p:nvPr/>
          </p:nvSpPr>
          <p:spPr>
            <a:xfrm>
              <a:off x="6613769" y="5979458"/>
              <a:ext cx="901208" cy="276999"/>
            </a:xfrm>
            <a:prstGeom prst="rect">
              <a:avLst/>
            </a:prstGeom>
            <a:noFill/>
          </p:spPr>
          <p:txBody>
            <a:bodyPr wrap="none" rtlCol="0">
              <a:spAutoFit/>
            </a:bodyPr>
            <a:lstStyle/>
            <a:p>
              <a:pPr algn="ctr"/>
              <a:r>
                <a:rPr lang="fr-FR" sz="1200" b="1" dirty="0"/>
                <a:t>Semaines</a:t>
              </a:r>
            </a:p>
          </p:txBody>
        </p:sp>
        <p:cxnSp>
          <p:nvCxnSpPr>
            <p:cNvPr id="262" name="Connecteur droit 261">
              <a:extLst>
                <a:ext uri="{FF2B5EF4-FFF2-40B4-BE49-F238E27FC236}">
                  <a16:creationId xmlns:a16="http://schemas.microsoft.com/office/drawing/2014/main" id="{9CB2AB43-93FF-4F46-A4DC-3F1D2B8EE126}"/>
                </a:ext>
              </a:extLst>
            </p:cNvPr>
            <p:cNvCxnSpPr/>
            <p:nvPr/>
          </p:nvCxnSpPr>
          <p:spPr bwMode="auto">
            <a:xfrm>
              <a:off x="5006197" y="6344374"/>
              <a:ext cx="180000" cy="0"/>
            </a:xfrm>
            <a:prstGeom prst="line">
              <a:avLst/>
            </a:prstGeom>
            <a:solidFill>
              <a:schemeClr val="accent1"/>
            </a:solidFill>
            <a:ln w="28575" cap="flat" cmpd="sng" algn="ctr">
              <a:solidFill>
                <a:srgbClr val="0066FF"/>
              </a:solidFill>
              <a:prstDash val="solid"/>
              <a:round/>
              <a:headEnd type="none" w="med" len="med"/>
              <a:tailEnd type="none" w="med" len="med"/>
            </a:ln>
            <a:effectLst/>
          </p:spPr>
        </p:cxnSp>
        <p:cxnSp>
          <p:nvCxnSpPr>
            <p:cNvPr id="263" name="Connecteur droit 262">
              <a:extLst>
                <a:ext uri="{FF2B5EF4-FFF2-40B4-BE49-F238E27FC236}">
                  <a16:creationId xmlns:a16="http://schemas.microsoft.com/office/drawing/2014/main" id="{E2745F72-5A56-47C8-B9A2-4623C75E9A3C}"/>
                </a:ext>
              </a:extLst>
            </p:cNvPr>
            <p:cNvCxnSpPr/>
            <p:nvPr/>
          </p:nvCxnSpPr>
          <p:spPr bwMode="auto">
            <a:xfrm>
              <a:off x="5006197" y="6534194"/>
              <a:ext cx="180000" cy="0"/>
            </a:xfrm>
            <a:prstGeom prst="line">
              <a:avLst/>
            </a:prstGeom>
            <a:solidFill>
              <a:schemeClr val="accent1"/>
            </a:solidFill>
            <a:ln w="28575" cap="flat" cmpd="sng" algn="ctr">
              <a:solidFill>
                <a:srgbClr val="FF6600"/>
              </a:solidFill>
              <a:prstDash val="solid"/>
              <a:round/>
              <a:headEnd type="none" w="med" len="med"/>
              <a:tailEnd type="none" w="med" len="med"/>
            </a:ln>
            <a:effectLst/>
          </p:spPr>
        </p:cxnSp>
        <p:sp>
          <p:nvSpPr>
            <p:cNvPr id="218" name="ZoneTexte 217">
              <a:extLst>
                <a:ext uri="{FF2B5EF4-FFF2-40B4-BE49-F238E27FC236}">
                  <a16:creationId xmlns:a16="http://schemas.microsoft.com/office/drawing/2014/main" id="{DD3E4555-00D8-4755-8520-4A9063737CDB}"/>
                </a:ext>
              </a:extLst>
            </p:cNvPr>
            <p:cNvSpPr txBox="1"/>
            <p:nvPr/>
          </p:nvSpPr>
          <p:spPr>
            <a:xfrm>
              <a:off x="8317179" y="4593534"/>
              <a:ext cx="482824" cy="276999"/>
            </a:xfrm>
            <a:prstGeom prst="rect">
              <a:avLst/>
            </a:prstGeom>
            <a:noFill/>
          </p:spPr>
          <p:txBody>
            <a:bodyPr wrap="none" rtlCol="0">
              <a:spAutoFit/>
            </a:bodyPr>
            <a:lstStyle/>
            <a:p>
              <a:pPr algn="ctr"/>
              <a:r>
                <a:rPr lang="fr-FR" sz="1200" b="1" dirty="0"/>
                <a:t>16,3</a:t>
              </a:r>
            </a:p>
          </p:txBody>
        </p:sp>
        <p:cxnSp>
          <p:nvCxnSpPr>
            <p:cNvPr id="220" name="Connecteur droit 219">
              <a:extLst>
                <a:ext uri="{FF2B5EF4-FFF2-40B4-BE49-F238E27FC236}">
                  <a16:creationId xmlns:a16="http://schemas.microsoft.com/office/drawing/2014/main" id="{16180EE0-E024-41CE-B129-3D999C436776}"/>
                </a:ext>
              </a:extLst>
            </p:cNvPr>
            <p:cNvCxnSpPr/>
            <p:nvPr/>
          </p:nvCxnSpPr>
          <p:spPr bwMode="auto">
            <a:xfrm flipH="1" flipV="1">
              <a:off x="8780750" y="4703218"/>
              <a:ext cx="2954" cy="1023406"/>
            </a:xfrm>
            <a:prstGeom prst="line">
              <a:avLst/>
            </a:prstGeom>
            <a:solidFill>
              <a:schemeClr val="accent1"/>
            </a:solidFill>
            <a:ln w="9525" cap="flat" cmpd="sng" algn="ctr">
              <a:solidFill>
                <a:schemeClr val="tx1"/>
              </a:solidFill>
              <a:prstDash val="dash"/>
              <a:round/>
              <a:headEnd type="none" w="med" len="med"/>
              <a:tailEnd type="none" w="med" len="med"/>
            </a:ln>
            <a:effectLst/>
          </p:spPr>
        </p:cxnSp>
        <p:grpSp>
          <p:nvGrpSpPr>
            <p:cNvPr id="225" name="Groupe 146">
              <a:extLst>
                <a:ext uri="{FF2B5EF4-FFF2-40B4-BE49-F238E27FC236}">
                  <a16:creationId xmlns:a16="http://schemas.microsoft.com/office/drawing/2014/main" id="{0EA6AE98-805C-4F5F-8D43-14B72B4A73F4}"/>
                </a:ext>
              </a:extLst>
            </p:cNvPr>
            <p:cNvGrpSpPr/>
            <p:nvPr/>
          </p:nvGrpSpPr>
          <p:grpSpPr>
            <a:xfrm>
              <a:off x="5156877" y="4593228"/>
              <a:ext cx="3739891" cy="1226263"/>
              <a:chOff x="15186025" y="1930400"/>
              <a:chExt cx="4716463" cy="2063750"/>
            </a:xfrm>
          </p:grpSpPr>
          <p:sp>
            <p:nvSpPr>
              <p:cNvPr id="257" name="Freeform 5">
                <a:extLst>
                  <a:ext uri="{FF2B5EF4-FFF2-40B4-BE49-F238E27FC236}">
                    <a16:creationId xmlns:a16="http://schemas.microsoft.com/office/drawing/2014/main" id="{FB20238D-B946-4419-B5AD-06FA582DA4CA}"/>
                  </a:ext>
                </a:extLst>
              </p:cNvPr>
              <p:cNvSpPr>
                <a:spLocks noEditPoints="1"/>
              </p:cNvSpPr>
              <p:nvPr/>
            </p:nvSpPr>
            <p:spPr bwMode="auto">
              <a:xfrm>
                <a:off x="15186025" y="1930400"/>
                <a:ext cx="4716463" cy="2063750"/>
              </a:xfrm>
              <a:custGeom>
                <a:avLst/>
                <a:gdLst>
                  <a:gd name="T0" fmla="*/ 2971 w 2971"/>
                  <a:gd name="T1" fmla="*/ 1241 h 1300"/>
                  <a:gd name="T2" fmla="*/ 63 w 2971"/>
                  <a:gd name="T3" fmla="*/ 1241 h 1300"/>
                  <a:gd name="T4" fmla="*/ 63 w 2971"/>
                  <a:gd name="T5" fmla="*/ 0 h 1300"/>
                  <a:gd name="T6" fmla="*/ 1961 w 2971"/>
                  <a:gd name="T7" fmla="*/ 1300 h 1300"/>
                  <a:gd name="T8" fmla="*/ 1961 w 2971"/>
                  <a:gd name="T9" fmla="*/ 1241 h 1300"/>
                  <a:gd name="T10" fmla="*/ 2420 w 2971"/>
                  <a:gd name="T11" fmla="*/ 1300 h 1300"/>
                  <a:gd name="T12" fmla="*/ 2420 w 2971"/>
                  <a:gd name="T13" fmla="*/ 1241 h 1300"/>
                  <a:gd name="T14" fmla="*/ 2877 w 2971"/>
                  <a:gd name="T15" fmla="*/ 1300 h 1300"/>
                  <a:gd name="T16" fmla="*/ 2877 w 2971"/>
                  <a:gd name="T17" fmla="*/ 1241 h 1300"/>
                  <a:gd name="T18" fmla="*/ 131 w 2971"/>
                  <a:gd name="T19" fmla="*/ 1300 h 1300"/>
                  <a:gd name="T20" fmla="*/ 131 w 2971"/>
                  <a:gd name="T21" fmla="*/ 1241 h 1300"/>
                  <a:gd name="T22" fmla="*/ 588 w 2971"/>
                  <a:gd name="T23" fmla="*/ 1300 h 1300"/>
                  <a:gd name="T24" fmla="*/ 588 w 2971"/>
                  <a:gd name="T25" fmla="*/ 1241 h 1300"/>
                  <a:gd name="T26" fmla="*/ 1047 w 2971"/>
                  <a:gd name="T27" fmla="*/ 1300 h 1300"/>
                  <a:gd name="T28" fmla="*/ 1047 w 2971"/>
                  <a:gd name="T29" fmla="*/ 1241 h 1300"/>
                  <a:gd name="T30" fmla="*/ 1504 w 2971"/>
                  <a:gd name="T31" fmla="*/ 1300 h 1300"/>
                  <a:gd name="T32" fmla="*/ 1504 w 2971"/>
                  <a:gd name="T33" fmla="*/ 1241 h 1300"/>
                  <a:gd name="T34" fmla="*/ 0 w 2971"/>
                  <a:gd name="T35" fmla="*/ 1241 h 1300"/>
                  <a:gd name="T36" fmla="*/ 63 w 2971"/>
                  <a:gd name="T37" fmla="*/ 1241 h 1300"/>
                  <a:gd name="T38" fmla="*/ 0 w 2971"/>
                  <a:gd name="T39" fmla="*/ 937 h 1300"/>
                  <a:gd name="T40" fmla="*/ 63 w 2971"/>
                  <a:gd name="T41" fmla="*/ 937 h 1300"/>
                  <a:gd name="T42" fmla="*/ 0 w 2971"/>
                  <a:gd name="T43" fmla="*/ 636 h 1300"/>
                  <a:gd name="T44" fmla="*/ 63 w 2971"/>
                  <a:gd name="T45" fmla="*/ 636 h 1300"/>
                  <a:gd name="T46" fmla="*/ 0 w 2971"/>
                  <a:gd name="T47" fmla="*/ 333 h 1300"/>
                  <a:gd name="T48" fmla="*/ 63 w 2971"/>
                  <a:gd name="T49" fmla="*/ 333 h 1300"/>
                  <a:gd name="T50" fmla="*/ 0 w 2971"/>
                  <a:gd name="T51" fmla="*/ 32 h 1300"/>
                  <a:gd name="T52" fmla="*/ 63 w 2971"/>
                  <a:gd name="T53" fmla="*/ 32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71" h="1300">
                    <a:moveTo>
                      <a:pt x="2971" y="1241"/>
                    </a:moveTo>
                    <a:lnTo>
                      <a:pt x="63" y="1241"/>
                    </a:lnTo>
                    <a:lnTo>
                      <a:pt x="63" y="0"/>
                    </a:lnTo>
                    <a:moveTo>
                      <a:pt x="1961" y="1300"/>
                    </a:moveTo>
                    <a:lnTo>
                      <a:pt x="1961" y="1241"/>
                    </a:lnTo>
                    <a:moveTo>
                      <a:pt x="2420" y="1300"/>
                    </a:moveTo>
                    <a:lnTo>
                      <a:pt x="2420" y="1241"/>
                    </a:lnTo>
                    <a:moveTo>
                      <a:pt x="2877" y="1300"/>
                    </a:moveTo>
                    <a:lnTo>
                      <a:pt x="2877" y="1241"/>
                    </a:lnTo>
                    <a:moveTo>
                      <a:pt x="131" y="1300"/>
                    </a:moveTo>
                    <a:lnTo>
                      <a:pt x="131" y="1241"/>
                    </a:lnTo>
                    <a:moveTo>
                      <a:pt x="588" y="1300"/>
                    </a:moveTo>
                    <a:lnTo>
                      <a:pt x="588" y="1241"/>
                    </a:lnTo>
                    <a:moveTo>
                      <a:pt x="1047" y="1300"/>
                    </a:moveTo>
                    <a:lnTo>
                      <a:pt x="1047" y="1241"/>
                    </a:lnTo>
                    <a:moveTo>
                      <a:pt x="1504" y="1300"/>
                    </a:moveTo>
                    <a:lnTo>
                      <a:pt x="1504" y="1241"/>
                    </a:lnTo>
                    <a:moveTo>
                      <a:pt x="0" y="1241"/>
                    </a:moveTo>
                    <a:lnTo>
                      <a:pt x="63" y="1241"/>
                    </a:lnTo>
                    <a:moveTo>
                      <a:pt x="0" y="937"/>
                    </a:moveTo>
                    <a:lnTo>
                      <a:pt x="63" y="937"/>
                    </a:lnTo>
                    <a:moveTo>
                      <a:pt x="0" y="636"/>
                    </a:moveTo>
                    <a:lnTo>
                      <a:pt x="63" y="636"/>
                    </a:lnTo>
                    <a:moveTo>
                      <a:pt x="0" y="333"/>
                    </a:moveTo>
                    <a:lnTo>
                      <a:pt x="63" y="333"/>
                    </a:lnTo>
                    <a:moveTo>
                      <a:pt x="0" y="32"/>
                    </a:moveTo>
                    <a:lnTo>
                      <a:pt x="63" y="32"/>
                    </a:lnTo>
                  </a:path>
                </a:pathLst>
              </a:custGeom>
              <a:noFill/>
              <a:ln w="1428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8" name="Freeform 6">
                <a:extLst>
                  <a:ext uri="{FF2B5EF4-FFF2-40B4-BE49-F238E27FC236}">
                    <a16:creationId xmlns:a16="http://schemas.microsoft.com/office/drawing/2014/main" id="{AF001E88-9D83-495E-A9FD-49BAEE0E0369}"/>
                  </a:ext>
                </a:extLst>
              </p:cNvPr>
              <p:cNvSpPr>
                <a:spLocks noEditPoints="1"/>
              </p:cNvSpPr>
              <p:nvPr/>
            </p:nvSpPr>
            <p:spPr bwMode="auto">
              <a:xfrm>
                <a:off x="16133763" y="2012950"/>
                <a:ext cx="3627438" cy="1014413"/>
              </a:xfrm>
              <a:custGeom>
                <a:avLst/>
                <a:gdLst>
                  <a:gd name="T0" fmla="*/ 1828 w 2285"/>
                  <a:gd name="T1" fmla="*/ 425 h 639"/>
                  <a:gd name="T2" fmla="*/ 1828 w 2285"/>
                  <a:gd name="T3" fmla="*/ 258 h 639"/>
                  <a:gd name="T4" fmla="*/ 1828 w 2285"/>
                  <a:gd name="T5" fmla="*/ 53 h 639"/>
                  <a:gd name="T6" fmla="*/ 2285 w 2285"/>
                  <a:gd name="T7" fmla="*/ 379 h 639"/>
                  <a:gd name="T8" fmla="*/ 2285 w 2285"/>
                  <a:gd name="T9" fmla="*/ 258 h 639"/>
                  <a:gd name="T10" fmla="*/ 2285 w 2285"/>
                  <a:gd name="T11" fmla="*/ 0 h 639"/>
                  <a:gd name="T12" fmla="*/ 1371 w 2285"/>
                  <a:gd name="T13" fmla="*/ 461 h 639"/>
                  <a:gd name="T14" fmla="*/ 1371 w 2285"/>
                  <a:gd name="T15" fmla="*/ 295 h 639"/>
                  <a:gd name="T16" fmla="*/ 1371 w 2285"/>
                  <a:gd name="T17" fmla="*/ 92 h 639"/>
                  <a:gd name="T18" fmla="*/ 912 w 2285"/>
                  <a:gd name="T19" fmla="*/ 484 h 639"/>
                  <a:gd name="T20" fmla="*/ 912 w 2285"/>
                  <a:gd name="T21" fmla="*/ 354 h 639"/>
                  <a:gd name="T22" fmla="*/ 912 w 2285"/>
                  <a:gd name="T23" fmla="*/ 119 h 639"/>
                  <a:gd name="T24" fmla="*/ 0 w 2285"/>
                  <a:gd name="T25" fmla="*/ 639 h 639"/>
                  <a:gd name="T26" fmla="*/ 0 w 2285"/>
                  <a:gd name="T27" fmla="*/ 498 h 639"/>
                  <a:gd name="T28" fmla="*/ 0 w 2285"/>
                  <a:gd name="T29" fmla="*/ 311 h 639"/>
                  <a:gd name="T30" fmla="*/ 457 w 2285"/>
                  <a:gd name="T31" fmla="*/ 552 h 639"/>
                  <a:gd name="T32" fmla="*/ 457 w 2285"/>
                  <a:gd name="T33" fmla="*/ 427 h 639"/>
                  <a:gd name="T34" fmla="*/ 457 w 2285"/>
                  <a:gd name="T35" fmla="*/ 404 h 639"/>
                  <a:gd name="T36" fmla="*/ 457 w 2285"/>
                  <a:gd name="T37" fmla="*/ 2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5" h="639">
                    <a:moveTo>
                      <a:pt x="1828" y="425"/>
                    </a:moveTo>
                    <a:lnTo>
                      <a:pt x="1828" y="258"/>
                    </a:lnTo>
                    <a:lnTo>
                      <a:pt x="1828" y="53"/>
                    </a:lnTo>
                    <a:moveTo>
                      <a:pt x="2285" y="379"/>
                    </a:moveTo>
                    <a:lnTo>
                      <a:pt x="2285" y="258"/>
                    </a:lnTo>
                    <a:lnTo>
                      <a:pt x="2285" y="0"/>
                    </a:lnTo>
                    <a:moveTo>
                      <a:pt x="1371" y="461"/>
                    </a:moveTo>
                    <a:lnTo>
                      <a:pt x="1371" y="295"/>
                    </a:lnTo>
                    <a:lnTo>
                      <a:pt x="1371" y="92"/>
                    </a:lnTo>
                    <a:moveTo>
                      <a:pt x="912" y="484"/>
                    </a:moveTo>
                    <a:lnTo>
                      <a:pt x="912" y="354"/>
                    </a:lnTo>
                    <a:lnTo>
                      <a:pt x="912" y="119"/>
                    </a:lnTo>
                    <a:moveTo>
                      <a:pt x="0" y="639"/>
                    </a:moveTo>
                    <a:lnTo>
                      <a:pt x="0" y="498"/>
                    </a:lnTo>
                    <a:lnTo>
                      <a:pt x="0" y="311"/>
                    </a:lnTo>
                    <a:moveTo>
                      <a:pt x="457" y="552"/>
                    </a:moveTo>
                    <a:lnTo>
                      <a:pt x="457" y="427"/>
                    </a:lnTo>
                    <a:lnTo>
                      <a:pt x="457" y="404"/>
                    </a:lnTo>
                    <a:lnTo>
                      <a:pt x="457" y="208"/>
                    </a:lnTo>
                  </a:path>
                </a:pathLst>
              </a:custGeom>
              <a:noFill/>
              <a:ln w="28575"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9" name="Freeform 7">
                <a:extLst>
                  <a:ext uri="{FF2B5EF4-FFF2-40B4-BE49-F238E27FC236}">
                    <a16:creationId xmlns:a16="http://schemas.microsoft.com/office/drawing/2014/main" id="{7A0371FE-3C03-407D-B903-ECEDE9F2AD0A}"/>
                  </a:ext>
                </a:extLst>
              </p:cNvPr>
              <p:cNvSpPr>
                <a:spLocks noEditPoints="1"/>
              </p:cNvSpPr>
              <p:nvPr/>
            </p:nvSpPr>
            <p:spPr bwMode="auto">
              <a:xfrm>
                <a:off x="15393988" y="2422525"/>
                <a:ext cx="4367213" cy="1477963"/>
              </a:xfrm>
              <a:custGeom>
                <a:avLst/>
                <a:gdLst>
                  <a:gd name="T0" fmla="*/ 1478 w 2751"/>
                  <a:gd name="T1" fmla="*/ 48 h 931"/>
                  <a:gd name="T2" fmla="*/ 1382 w 2751"/>
                  <a:gd name="T3" fmla="*/ 64 h 931"/>
                  <a:gd name="T4" fmla="*/ 1378 w 2751"/>
                  <a:gd name="T5" fmla="*/ 96 h 931"/>
                  <a:gd name="T6" fmla="*/ 1267 w 2751"/>
                  <a:gd name="T7" fmla="*/ 110 h 931"/>
                  <a:gd name="T8" fmla="*/ 1003 w 2751"/>
                  <a:gd name="T9" fmla="*/ 121 h 931"/>
                  <a:gd name="T10" fmla="*/ 939 w 2751"/>
                  <a:gd name="T11" fmla="*/ 146 h 931"/>
                  <a:gd name="T12" fmla="*/ 1705 w 2751"/>
                  <a:gd name="T13" fmla="*/ 37 h 931"/>
                  <a:gd name="T14" fmla="*/ 1853 w 2751"/>
                  <a:gd name="T15" fmla="*/ 37 h 931"/>
                  <a:gd name="T16" fmla="*/ 2180 w 2751"/>
                  <a:gd name="T17" fmla="*/ 25 h 931"/>
                  <a:gd name="T18" fmla="*/ 2258 w 2751"/>
                  <a:gd name="T19" fmla="*/ 16 h 931"/>
                  <a:gd name="T20" fmla="*/ 2294 w 2751"/>
                  <a:gd name="T21" fmla="*/ 0 h 931"/>
                  <a:gd name="T22" fmla="*/ 923 w 2751"/>
                  <a:gd name="T23" fmla="*/ 169 h 931"/>
                  <a:gd name="T24" fmla="*/ 823 w 2751"/>
                  <a:gd name="T25" fmla="*/ 183 h 931"/>
                  <a:gd name="T26" fmla="*/ 610 w 2751"/>
                  <a:gd name="T27" fmla="*/ 194 h 931"/>
                  <a:gd name="T28" fmla="*/ 562 w 2751"/>
                  <a:gd name="T29" fmla="*/ 205 h 931"/>
                  <a:gd name="T30" fmla="*/ 548 w 2751"/>
                  <a:gd name="T31" fmla="*/ 217 h 931"/>
                  <a:gd name="T32" fmla="*/ 485 w 2751"/>
                  <a:gd name="T33" fmla="*/ 240 h 931"/>
                  <a:gd name="T34" fmla="*/ 466 w 2751"/>
                  <a:gd name="T35" fmla="*/ 240 h 931"/>
                  <a:gd name="T36" fmla="*/ 446 w 2751"/>
                  <a:gd name="T37" fmla="*/ 331 h 931"/>
                  <a:gd name="T38" fmla="*/ 430 w 2751"/>
                  <a:gd name="T39" fmla="*/ 367 h 931"/>
                  <a:gd name="T40" fmla="*/ 396 w 2751"/>
                  <a:gd name="T41" fmla="*/ 381 h 931"/>
                  <a:gd name="T42" fmla="*/ 369 w 2751"/>
                  <a:gd name="T43" fmla="*/ 395 h 931"/>
                  <a:gd name="T44" fmla="*/ 319 w 2751"/>
                  <a:gd name="T45" fmla="*/ 415 h 931"/>
                  <a:gd name="T46" fmla="*/ 285 w 2751"/>
                  <a:gd name="T47" fmla="*/ 427 h 931"/>
                  <a:gd name="T48" fmla="*/ 269 w 2751"/>
                  <a:gd name="T49" fmla="*/ 438 h 931"/>
                  <a:gd name="T50" fmla="*/ 253 w 2751"/>
                  <a:gd name="T51" fmla="*/ 449 h 931"/>
                  <a:gd name="T52" fmla="*/ 235 w 2751"/>
                  <a:gd name="T53" fmla="*/ 507 h 931"/>
                  <a:gd name="T54" fmla="*/ 216 w 2751"/>
                  <a:gd name="T55" fmla="*/ 625 h 931"/>
                  <a:gd name="T56" fmla="*/ 200 w 2751"/>
                  <a:gd name="T57" fmla="*/ 684 h 931"/>
                  <a:gd name="T58" fmla="*/ 182 w 2751"/>
                  <a:gd name="T59" fmla="*/ 705 h 931"/>
                  <a:gd name="T60" fmla="*/ 164 w 2751"/>
                  <a:gd name="T61" fmla="*/ 776 h 931"/>
                  <a:gd name="T62" fmla="*/ 153 w 2751"/>
                  <a:gd name="T63" fmla="*/ 799 h 931"/>
                  <a:gd name="T64" fmla="*/ 135 w 2751"/>
                  <a:gd name="T65" fmla="*/ 814 h 931"/>
                  <a:gd name="T66" fmla="*/ 107 w 2751"/>
                  <a:gd name="T67" fmla="*/ 830 h 931"/>
                  <a:gd name="T68" fmla="*/ 75 w 2751"/>
                  <a:gd name="T69" fmla="*/ 846 h 931"/>
                  <a:gd name="T70" fmla="*/ 57 w 2751"/>
                  <a:gd name="T71" fmla="*/ 862 h 931"/>
                  <a:gd name="T72" fmla="*/ 41 w 2751"/>
                  <a:gd name="T73" fmla="*/ 878 h 931"/>
                  <a:gd name="T74" fmla="*/ 25 w 2751"/>
                  <a:gd name="T75" fmla="*/ 890 h 931"/>
                  <a:gd name="T76" fmla="*/ 0 w 2751"/>
                  <a:gd name="T77"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51" h="931">
                    <a:moveTo>
                      <a:pt x="1705" y="48"/>
                    </a:moveTo>
                    <a:lnTo>
                      <a:pt x="1478" y="48"/>
                    </a:lnTo>
                    <a:lnTo>
                      <a:pt x="1478" y="64"/>
                    </a:lnTo>
                    <a:lnTo>
                      <a:pt x="1382" y="64"/>
                    </a:lnTo>
                    <a:lnTo>
                      <a:pt x="1382" y="96"/>
                    </a:lnTo>
                    <a:lnTo>
                      <a:pt x="1378" y="96"/>
                    </a:lnTo>
                    <a:lnTo>
                      <a:pt x="1267" y="96"/>
                    </a:lnTo>
                    <a:lnTo>
                      <a:pt x="1267" y="110"/>
                    </a:lnTo>
                    <a:lnTo>
                      <a:pt x="1003" y="110"/>
                    </a:lnTo>
                    <a:lnTo>
                      <a:pt x="1003" y="121"/>
                    </a:lnTo>
                    <a:lnTo>
                      <a:pt x="939" y="121"/>
                    </a:lnTo>
                    <a:lnTo>
                      <a:pt x="939" y="146"/>
                    </a:lnTo>
                    <a:lnTo>
                      <a:pt x="923" y="146"/>
                    </a:lnTo>
                    <a:moveTo>
                      <a:pt x="1705" y="37"/>
                    </a:moveTo>
                    <a:lnTo>
                      <a:pt x="1837" y="37"/>
                    </a:lnTo>
                    <a:lnTo>
                      <a:pt x="1853" y="37"/>
                    </a:lnTo>
                    <a:lnTo>
                      <a:pt x="1853" y="25"/>
                    </a:lnTo>
                    <a:lnTo>
                      <a:pt x="2180" y="25"/>
                    </a:lnTo>
                    <a:lnTo>
                      <a:pt x="2180" y="16"/>
                    </a:lnTo>
                    <a:lnTo>
                      <a:pt x="2258" y="16"/>
                    </a:lnTo>
                    <a:lnTo>
                      <a:pt x="2258" y="0"/>
                    </a:lnTo>
                    <a:lnTo>
                      <a:pt x="2294" y="0"/>
                    </a:lnTo>
                    <a:lnTo>
                      <a:pt x="2751" y="0"/>
                    </a:lnTo>
                    <a:moveTo>
                      <a:pt x="923" y="169"/>
                    </a:moveTo>
                    <a:lnTo>
                      <a:pt x="823" y="169"/>
                    </a:lnTo>
                    <a:lnTo>
                      <a:pt x="823" y="183"/>
                    </a:lnTo>
                    <a:lnTo>
                      <a:pt x="610" y="183"/>
                    </a:lnTo>
                    <a:lnTo>
                      <a:pt x="610" y="194"/>
                    </a:lnTo>
                    <a:lnTo>
                      <a:pt x="562" y="194"/>
                    </a:lnTo>
                    <a:lnTo>
                      <a:pt x="562" y="205"/>
                    </a:lnTo>
                    <a:lnTo>
                      <a:pt x="548" y="205"/>
                    </a:lnTo>
                    <a:lnTo>
                      <a:pt x="548" y="217"/>
                    </a:lnTo>
                    <a:lnTo>
                      <a:pt x="485" y="217"/>
                    </a:lnTo>
                    <a:lnTo>
                      <a:pt x="485" y="240"/>
                    </a:lnTo>
                    <a:lnTo>
                      <a:pt x="466" y="240"/>
                    </a:lnTo>
                    <a:lnTo>
                      <a:pt x="466" y="240"/>
                    </a:lnTo>
                    <a:lnTo>
                      <a:pt x="466" y="331"/>
                    </a:lnTo>
                    <a:lnTo>
                      <a:pt x="446" y="331"/>
                    </a:lnTo>
                    <a:lnTo>
                      <a:pt x="446" y="367"/>
                    </a:lnTo>
                    <a:lnTo>
                      <a:pt x="430" y="367"/>
                    </a:lnTo>
                    <a:lnTo>
                      <a:pt x="430" y="381"/>
                    </a:lnTo>
                    <a:lnTo>
                      <a:pt x="396" y="381"/>
                    </a:lnTo>
                    <a:lnTo>
                      <a:pt x="396" y="395"/>
                    </a:lnTo>
                    <a:lnTo>
                      <a:pt x="369" y="395"/>
                    </a:lnTo>
                    <a:lnTo>
                      <a:pt x="369" y="415"/>
                    </a:lnTo>
                    <a:lnTo>
                      <a:pt x="319" y="415"/>
                    </a:lnTo>
                    <a:lnTo>
                      <a:pt x="319" y="427"/>
                    </a:lnTo>
                    <a:lnTo>
                      <a:pt x="285" y="427"/>
                    </a:lnTo>
                    <a:lnTo>
                      <a:pt x="285" y="438"/>
                    </a:lnTo>
                    <a:lnTo>
                      <a:pt x="269" y="438"/>
                    </a:lnTo>
                    <a:lnTo>
                      <a:pt x="269" y="449"/>
                    </a:lnTo>
                    <a:lnTo>
                      <a:pt x="253" y="449"/>
                    </a:lnTo>
                    <a:lnTo>
                      <a:pt x="253" y="507"/>
                    </a:lnTo>
                    <a:lnTo>
                      <a:pt x="235" y="507"/>
                    </a:lnTo>
                    <a:lnTo>
                      <a:pt x="235" y="625"/>
                    </a:lnTo>
                    <a:lnTo>
                      <a:pt x="216" y="625"/>
                    </a:lnTo>
                    <a:lnTo>
                      <a:pt x="216" y="684"/>
                    </a:lnTo>
                    <a:lnTo>
                      <a:pt x="200" y="684"/>
                    </a:lnTo>
                    <a:lnTo>
                      <a:pt x="200" y="705"/>
                    </a:lnTo>
                    <a:lnTo>
                      <a:pt x="182" y="705"/>
                    </a:lnTo>
                    <a:lnTo>
                      <a:pt x="182" y="776"/>
                    </a:lnTo>
                    <a:lnTo>
                      <a:pt x="164" y="776"/>
                    </a:lnTo>
                    <a:lnTo>
                      <a:pt x="164" y="799"/>
                    </a:lnTo>
                    <a:lnTo>
                      <a:pt x="153" y="799"/>
                    </a:lnTo>
                    <a:lnTo>
                      <a:pt x="153" y="814"/>
                    </a:lnTo>
                    <a:lnTo>
                      <a:pt x="135" y="814"/>
                    </a:lnTo>
                    <a:lnTo>
                      <a:pt x="135" y="830"/>
                    </a:lnTo>
                    <a:lnTo>
                      <a:pt x="107" y="830"/>
                    </a:lnTo>
                    <a:lnTo>
                      <a:pt x="107" y="846"/>
                    </a:lnTo>
                    <a:lnTo>
                      <a:pt x="75" y="846"/>
                    </a:lnTo>
                    <a:lnTo>
                      <a:pt x="75" y="862"/>
                    </a:lnTo>
                    <a:lnTo>
                      <a:pt x="57" y="862"/>
                    </a:lnTo>
                    <a:lnTo>
                      <a:pt x="57" y="878"/>
                    </a:lnTo>
                    <a:lnTo>
                      <a:pt x="41" y="878"/>
                    </a:lnTo>
                    <a:lnTo>
                      <a:pt x="41" y="890"/>
                    </a:lnTo>
                    <a:lnTo>
                      <a:pt x="25" y="890"/>
                    </a:lnTo>
                    <a:lnTo>
                      <a:pt x="25" y="931"/>
                    </a:lnTo>
                    <a:lnTo>
                      <a:pt x="0" y="931"/>
                    </a:lnTo>
                  </a:path>
                </a:pathLst>
              </a:custGeom>
              <a:noFill/>
              <a:ln w="4286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0" name="Freeform 8">
                <a:extLst>
                  <a:ext uri="{FF2B5EF4-FFF2-40B4-BE49-F238E27FC236}">
                    <a16:creationId xmlns:a16="http://schemas.microsoft.com/office/drawing/2014/main" id="{6C1C14BE-3AF2-49D5-B03F-B1873B7B79FB}"/>
                  </a:ext>
                </a:extLst>
              </p:cNvPr>
              <p:cNvSpPr>
                <a:spLocks noEditPoints="1"/>
              </p:cNvSpPr>
              <p:nvPr/>
            </p:nvSpPr>
            <p:spPr bwMode="auto">
              <a:xfrm>
                <a:off x="16133763" y="3038475"/>
                <a:ext cx="3627438" cy="593725"/>
              </a:xfrm>
              <a:custGeom>
                <a:avLst/>
                <a:gdLst>
                  <a:gd name="T0" fmla="*/ 1371 w 2285"/>
                  <a:gd name="T1" fmla="*/ 299 h 374"/>
                  <a:gd name="T2" fmla="*/ 1371 w 2285"/>
                  <a:gd name="T3" fmla="*/ 201 h 374"/>
                  <a:gd name="T4" fmla="*/ 1371 w 2285"/>
                  <a:gd name="T5" fmla="*/ 57 h 374"/>
                  <a:gd name="T6" fmla="*/ 2285 w 2285"/>
                  <a:gd name="T7" fmla="*/ 258 h 374"/>
                  <a:gd name="T8" fmla="*/ 2285 w 2285"/>
                  <a:gd name="T9" fmla="*/ 164 h 374"/>
                  <a:gd name="T10" fmla="*/ 2285 w 2285"/>
                  <a:gd name="T11" fmla="*/ 0 h 374"/>
                  <a:gd name="T12" fmla="*/ 1826 w 2285"/>
                  <a:gd name="T13" fmla="*/ 276 h 374"/>
                  <a:gd name="T14" fmla="*/ 1826 w 2285"/>
                  <a:gd name="T15" fmla="*/ 176 h 374"/>
                  <a:gd name="T16" fmla="*/ 1826 w 2285"/>
                  <a:gd name="T17" fmla="*/ 27 h 374"/>
                  <a:gd name="T18" fmla="*/ 0 w 2285"/>
                  <a:gd name="T19" fmla="*/ 374 h 374"/>
                  <a:gd name="T20" fmla="*/ 0 w 2285"/>
                  <a:gd name="T21" fmla="*/ 287 h 374"/>
                  <a:gd name="T22" fmla="*/ 0 w 2285"/>
                  <a:gd name="T23" fmla="*/ 153 h 374"/>
                  <a:gd name="T24" fmla="*/ 457 w 2285"/>
                  <a:gd name="T25" fmla="*/ 331 h 374"/>
                  <a:gd name="T26" fmla="*/ 457 w 2285"/>
                  <a:gd name="T27" fmla="*/ 235 h 374"/>
                  <a:gd name="T28" fmla="*/ 457 w 2285"/>
                  <a:gd name="T29" fmla="*/ 98 h 374"/>
                  <a:gd name="T30" fmla="*/ 912 w 2285"/>
                  <a:gd name="T31" fmla="*/ 319 h 374"/>
                  <a:gd name="T32" fmla="*/ 912 w 2285"/>
                  <a:gd name="T33" fmla="*/ 223 h 374"/>
                  <a:gd name="T34" fmla="*/ 912 w 2285"/>
                  <a:gd name="T35" fmla="*/ 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85" h="374">
                    <a:moveTo>
                      <a:pt x="1371" y="299"/>
                    </a:moveTo>
                    <a:lnTo>
                      <a:pt x="1371" y="201"/>
                    </a:lnTo>
                    <a:lnTo>
                      <a:pt x="1371" y="57"/>
                    </a:lnTo>
                    <a:moveTo>
                      <a:pt x="2285" y="258"/>
                    </a:moveTo>
                    <a:lnTo>
                      <a:pt x="2285" y="164"/>
                    </a:lnTo>
                    <a:lnTo>
                      <a:pt x="2285" y="0"/>
                    </a:lnTo>
                    <a:moveTo>
                      <a:pt x="1826" y="276"/>
                    </a:moveTo>
                    <a:lnTo>
                      <a:pt x="1826" y="176"/>
                    </a:lnTo>
                    <a:lnTo>
                      <a:pt x="1826" y="27"/>
                    </a:lnTo>
                    <a:moveTo>
                      <a:pt x="0" y="374"/>
                    </a:moveTo>
                    <a:lnTo>
                      <a:pt x="0" y="287"/>
                    </a:lnTo>
                    <a:lnTo>
                      <a:pt x="0" y="153"/>
                    </a:lnTo>
                    <a:moveTo>
                      <a:pt x="457" y="331"/>
                    </a:moveTo>
                    <a:lnTo>
                      <a:pt x="457" y="235"/>
                    </a:lnTo>
                    <a:lnTo>
                      <a:pt x="457" y="98"/>
                    </a:lnTo>
                    <a:moveTo>
                      <a:pt x="912" y="319"/>
                    </a:moveTo>
                    <a:lnTo>
                      <a:pt x="912" y="223"/>
                    </a:lnTo>
                    <a:lnTo>
                      <a:pt x="912" y="84"/>
                    </a:lnTo>
                  </a:path>
                </a:pathLst>
              </a:custGeom>
              <a:noFill/>
              <a:ln w="28575"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1" name="Freeform 9">
                <a:extLst>
                  <a:ext uri="{FF2B5EF4-FFF2-40B4-BE49-F238E27FC236}">
                    <a16:creationId xmlns:a16="http://schemas.microsoft.com/office/drawing/2014/main" id="{A2C4CD76-C182-4D21-A877-0F622AAF2C9B}"/>
                  </a:ext>
                </a:extLst>
              </p:cNvPr>
              <p:cNvSpPr>
                <a:spLocks/>
              </p:cNvSpPr>
              <p:nvPr/>
            </p:nvSpPr>
            <p:spPr bwMode="auto">
              <a:xfrm>
                <a:off x="15401925" y="3298825"/>
                <a:ext cx="4359275" cy="576263"/>
              </a:xfrm>
              <a:custGeom>
                <a:avLst/>
                <a:gdLst>
                  <a:gd name="T0" fmla="*/ 2746 w 2746"/>
                  <a:gd name="T1" fmla="*/ 0 h 363"/>
                  <a:gd name="T2" fmla="*/ 2584 w 2746"/>
                  <a:gd name="T3" fmla="*/ 0 h 363"/>
                  <a:gd name="T4" fmla="*/ 2584 w 2746"/>
                  <a:gd name="T5" fmla="*/ 12 h 363"/>
                  <a:gd name="T6" fmla="*/ 2287 w 2746"/>
                  <a:gd name="T7" fmla="*/ 12 h 363"/>
                  <a:gd name="T8" fmla="*/ 1946 w 2746"/>
                  <a:gd name="T9" fmla="*/ 12 h 363"/>
                  <a:gd name="T10" fmla="*/ 1946 w 2746"/>
                  <a:gd name="T11" fmla="*/ 25 h 363"/>
                  <a:gd name="T12" fmla="*/ 1848 w 2746"/>
                  <a:gd name="T13" fmla="*/ 25 h 363"/>
                  <a:gd name="T14" fmla="*/ 1848 w 2746"/>
                  <a:gd name="T15" fmla="*/ 37 h 363"/>
                  <a:gd name="T16" fmla="*/ 1832 w 2746"/>
                  <a:gd name="T17" fmla="*/ 37 h 363"/>
                  <a:gd name="T18" fmla="*/ 1784 w 2746"/>
                  <a:gd name="T19" fmla="*/ 37 h 363"/>
                  <a:gd name="T20" fmla="*/ 1784 w 2746"/>
                  <a:gd name="T21" fmla="*/ 46 h 363"/>
                  <a:gd name="T22" fmla="*/ 1391 w 2746"/>
                  <a:gd name="T23" fmla="*/ 46 h 363"/>
                  <a:gd name="T24" fmla="*/ 1391 w 2746"/>
                  <a:gd name="T25" fmla="*/ 59 h 363"/>
                  <a:gd name="T26" fmla="*/ 1373 w 2746"/>
                  <a:gd name="T27" fmla="*/ 59 h 363"/>
                  <a:gd name="T28" fmla="*/ 964 w 2746"/>
                  <a:gd name="T29" fmla="*/ 59 h 363"/>
                  <a:gd name="T30" fmla="*/ 964 w 2746"/>
                  <a:gd name="T31" fmla="*/ 71 h 363"/>
                  <a:gd name="T32" fmla="*/ 918 w 2746"/>
                  <a:gd name="T33" fmla="*/ 71 h 363"/>
                  <a:gd name="T34" fmla="*/ 884 w 2746"/>
                  <a:gd name="T35" fmla="*/ 71 h 363"/>
                  <a:gd name="T36" fmla="*/ 884 w 2746"/>
                  <a:gd name="T37" fmla="*/ 85 h 363"/>
                  <a:gd name="T38" fmla="*/ 836 w 2746"/>
                  <a:gd name="T39" fmla="*/ 85 h 363"/>
                  <a:gd name="T40" fmla="*/ 836 w 2746"/>
                  <a:gd name="T41" fmla="*/ 96 h 363"/>
                  <a:gd name="T42" fmla="*/ 639 w 2746"/>
                  <a:gd name="T43" fmla="*/ 96 h 363"/>
                  <a:gd name="T44" fmla="*/ 639 w 2746"/>
                  <a:gd name="T45" fmla="*/ 107 h 363"/>
                  <a:gd name="T46" fmla="*/ 575 w 2746"/>
                  <a:gd name="T47" fmla="*/ 107 h 363"/>
                  <a:gd name="T48" fmla="*/ 575 w 2746"/>
                  <a:gd name="T49" fmla="*/ 123 h 363"/>
                  <a:gd name="T50" fmla="*/ 461 w 2746"/>
                  <a:gd name="T51" fmla="*/ 123 h 363"/>
                  <a:gd name="T52" fmla="*/ 459 w 2746"/>
                  <a:gd name="T53" fmla="*/ 123 h 363"/>
                  <a:gd name="T54" fmla="*/ 459 w 2746"/>
                  <a:gd name="T55" fmla="*/ 192 h 363"/>
                  <a:gd name="T56" fmla="*/ 432 w 2746"/>
                  <a:gd name="T57" fmla="*/ 192 h 363"/>
                  <a:gd name="T58" fmla="*/ 432 w 2746"/>
                  <a:gd name="T59" fmla="*/ 201 h 363"/>
                  <a:gd name="T60" fmla="*/ 411 w 2746"/>
                  <a:gd name="T61" fmla="*/ 201 h 363"/>
                  <a:gd name="T62" fmla="*/ 411 w 2746"/>
                  <a:gd name="T63" fmla="*/ 224 h 363"/>
                  <a:gd name="T64" fmla="*/ 361 w 2746"/>
                  <a:gd name="T65" fmla="*/ 224 h 363"/>
                  <a:gd name="T66" fmla="*/ 361 w 2746"/>
                  <a:gd name="T67" fmla="*/ 233 h 363"/>
                  <a:gd name="T68" fmla="*/ 266 w 2746"/>
                  <a:gd name="T69" fmla="*/ 233 h 363"/>
                  <a:gd name="T70" fmla="*/ 266 w 2746"/>
                  <a:gd name="T71" fmla="*/ 247 h 363"/>
                  <a:gd name="T72" fmla="*/ 248 w 2746"/>
                  <a:gd name="T73" fmla="*/ 247 h 363"/>
                  <a:gd name="T74" fmla="*/ 248 w 2746"/>
                  <a:gd name="T75" fmla="*/ 260 h 363"/>
                  <a:gd name="T76" fmla="*/ 214 w 2746"/>
                  <a:gd name="T77" fmla="*/ 260 h 363"/>
                  <a:gd name="T78" fmla="*/ 214 w 2746"/>
                  <a:gd name="T79" fmla="*/ 274 h 363"/>
                  <a:gd name="T80" fmla="*/ 198 w 2746"/>
                  <a:gd name="T81" fmla="*/ 274 h 363"/>
                  <a:gd name="T82" fmla="*/ 198 w 2746"/>
                  <a:gd name="T83" fmla="*/ 288 h 363"/>
                  <a:gd name="T84" fmla="*/ 150 w 2746"/>
                  <a:gd name="T85" fmla="*/ 288 h 363"/>
                  <a:gd name="T86" fmla="*/ 150 w 2746"/>
                  <a:gd name="T87" fmla="*/ 297 h 363"/>
                  <a:gd name="T88" fmla="*/ 134 w 2746"/>
                  <a:gd name="T89" fmla="*/ 297 h 363"/>
                  <a:gd name="T90" fmla="*/ 134 w 2746"/>
                  <a:gd name="T91" fmla="*/ 322 h 363"/>
                  <a:gd name="T92" fmla="*/ 80 w 2746"/>
                  <a:gd name="T93" fmla="*/ 322 h 363"/>
                  <a:gd name="T94" fmla="*/ 80 w 2746"/>
                  <a:gd name="T95" fmla="*/ 333 h 363"/>
                  <a:gd name="T96" fmla="*/ 66 w 2746"/>
                  <a:gd name="T97" fmla="*/ 333 h 363"/>
                  <a:gd name="T98" fmla="*/ 66 w 2746"/>
                  <a:gd name="T99" fmla="*/ 363 h 363"/>
                  <a:gd name="T100" fmla="*/ 0 w 2746"/>
                  <a:gd name="T101"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46" h="363">
                    <a:moveTo>
                      <a:pt x="2746" y="0"/>
                    </a:moveTo>
                    <a:lnTo>
                      <a:pt x="2584" y="0"/>
                    </a:lnTo>
                    <a:lnTo>
                      <a:pt x="2584" y="12"/>
                    </a:lnTo>
                    <a:lnTo>
                      <a:pt x="2287" y="12"/>
                    </a:lnTo>
                    <a:lnTo>
                      <a:pt x="1946" y="12"/>
                    </a:lnTo>
                    <a:lnTo>
                      <a:pt x="1946" y="25"/>
                    </a:lnTo>
                    <a:lnTo>
                      <a:pt x="1848" y="25"/>
                    </a:lnTo>
                    <a:lnTo>
                      <a:pt x="1848" y="37"/>
                    </a:lnTo>
                    <a:lnTo>
                      <a:pt x="1832" y="37"/>
                    </a:lnTo>
                    <a:lnTo>
                      <a:pt x="1784" y="37"/>
                    </a:lnTo>
                    <a:lnTo>
                      <a:pt x="1784" y="46"/>
                    </a:lnTo>
                    <a:lnTo>
                      <a:pt x="1391" y="46"/>
                    </a:lnTo>
                    <a:lnTo>
                      <a:pt x="1391" y="59"/>
                    </a:lnTo>
                    <a:lnTo>
                      <a:pt x="1373" y="59"/>
                    </a:lnTo>
                    <a:lnTo>
                      <a:pt x="964" y="59"/>
                    </a:lnTo>
                    <a:lnTo>
                      <a:pt x="964" y="71"/>
                    </a:lnTo>
                    <a:lnTo>
                      <a:pt x="918" y="71"/>
                    </a:lnTo>
                    <a:lnTo>
                      <a:pt x="884" y="71"/>
                    </a:lnTo>
                    <a:lnTo>
                      <a:pt x="884" y="85"/>
                    </a:lnTo>
                    <a:lnTo>
                      <a:pt x="836" y="85"/>
                    </a:lnTo>
                    <a:lnTo>
                      <a:pt x="836" y="96"/>
                    </a:lnTo>
                    <a:lnTo>
                      <a:pt x="639" y="96"/>
                    </a:lnTo>
                    <a:lnTo>
                      <a:pt x="639" y="107"/>
                    </a:lnTo>
                    <a:lnTo>
                      <a:pt x="575" y="107"/>
                    </a:lnTo>
                    <a:lnTo>
                      <a:pt x="575" y="123"/>
                    </a:lnTo>
                    <a:lnTo>
                      <a:pt x="461" y="123"/>
                    </a:lnTo>
                    <a:lnTo>
                      <a:pt x="459" y="123"/>
                    </a:lnTo>
                    <a:lnTo>
                      <a:pt x="459" y="192"/>
                    </a:lnTo>
                    <a:lnTo>
                      <a:pt x="432" y="192"/>
                    </a:lnTo>
                    <a:lnTo>
                      <a:pt x="432" y="201"/>
                    </a:lnTo>
                    <a:lnTo>
                      <a:pt x="411" y="201"/>
                    </a:lnTo>
                    <a:lnTo>
                      <a:pt x="411" y="224"/>
                    </a:lnTo>
                    <a:lnTo>
                      <a:pt x="361" y="224"/>
                    </a:lnTo>
                    <a:lnTo>
                      <a:pt x="361" y="233"/>
                    </a:lnTo>
                    <a:lnTo>
                      <a:pt x="266" y="233"/>
                    </a:lnTo>
                    <a:lnTo>
                      <a:pt x="266" y="247"/>
                    </a:lnTo>
                    <a:lnTo>
                      <a:pt x="248" y="247"/>
                    </a:lnTo>
                    <a:lnTo>
                      <a:pt x="248" y="260"/>
                    </a:lnTo>
                    <a:lnTo>
                      <a:pt x="214" y="260"/>
                    </a:lnTo>
                    <a:lnTo>
                      <a:pt x="214" y="274"/>
                    </a:lnTo>
                    <a:lnTo>
                      <a:pt x="198" y="274"/>
                    </a:lnTo>
                    <a:lnTo>
                      <a:pt x="198" y="288"/>
                    </a:lnTo>
                    <a:lnTo>
                      <a:pt x="150" y="288"/>
                    </a:lnTo>
                    <a:lnTo>
                      <a:pt x="150" y="297"/>
                    </a:lnTo>
                    <a:lnTo>
                      <a:pt x="134" y="297"/>
                    </a:lnTo>
                    <a:lnTo>
                      <a:pt x="134" y="322"/>
                    </a:lnTo>
                    <a:lnTo>
                      <a:pt x="80" y="322"/>
                    </a:lnTo>
                    <a:lnTo>
                      <a:pt x="80" y="333"/>
                    </a:lnTo>
                    <a:lnTo>
                      <a:pt x="66" y="333"/>
                    </a:lnTo>
                    <a:lnTo>
                      <a:pt x="66" y="363"/>
                    </a:lnTo>
                    <a:lnTo>
                      <a:pt x="0" y="363"/>
                    </a:lnTo>
                  </a:path>
                </a:pathLst>
              </a:custGeom>
              <a:noFill/>
              <a:ln w="4286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229" name="Rectangle 228"/>
            <p:cNvSpPr/>
            <p:nvPr/>
          </p:nvSpPr>
          <p:spPr>
            <a:xfrm>
              <a:off x="8402137" y="5425504"/>
              <a:ext cx="397866" cy="276999"/>
            </a:xfrm>
            <a:prstGeom prst="rect">
              <a:avLst/>
            </a:prstGeom>
          </p:spPr>
          <p:txBody>
            <a:bodyPr wrap="none">
              <a:spAutoFit/>
            </a:bodyPr>
            <a:lstStyle/>
            <a:p>
              <a:pPr algn="ctr"/>
              <a:r>
                <a:rPr lang="fr-FR" sz="1200" b="1" dirty="0"/>
                <a:t>6,5</a:t>
              </a:r>
            </a:p>
          </p:txBody>
        </p:sp>
        <p:sp>
          <p:nvSpPr>
            <p:cNvPr id="268" name="ZoneTexte 267"/>
            <p:cNvSpPr txBox="1"/>
            <p:nvPr/>
          </p:nvSpPr>
          <p:spPr>
            <a:xfrm>
              <a:off x="6838141" y="5044550"/>
              <a:ext cx="1505540" cy="276999"/>
            </a:xfrm>
            <a:prstGeom prst="rect">
              <a:avLst/>
            </a:prstGeom>
            <a:noFill/>
          </p:spPr>
          <p:txBody>
            <a:bodyPr wrap="none" rtlCol="0">
              <a:spAutoFit/>
            </a:bodyPr>
            <a:lstStyle/>
            <a:p>
              <a:r>
                <a:rPr lang="fr-FR" sz="1200" dirty="0"/>
                <a:t>HR = 2,7 (1,8 - 4,0)</a:t>
              </a:r>
            </a:p>
          </p:txBody>
        </p:sp>
      </p:grpSp>
      <p:grpSp>
        <p:nvGrpSpPr>
          <p:cNvPr id="7" name="Groupe 6">
            <a:extLst>
              <a:ext uri="{FF2B5EF4-FFF2-40B4-BE49-F238E27FC236}">
                <a16:creationId xmlns:a16="http://schemas.microsoft.com/office/drawing/2014/main" id="{B585DE85-E3B7-47A1-A8F0-10D933B08BEC}"/>
              </a:ext>
            </a:extLst>
          </p:cNvPr>
          <p:cNvGrpSpPr/>
          <p:nvPr/>
        </p:nvGrpSpPr>
        <p:grpSpPr>
          <a:xfrm>
            <a:off x="2567608" y="3869599"/>
            <a:ext cx="4291630" cy="276999"/>
            <a:chOff x="2567608" y="3869599"/>
            <a:chExt cx="4291630" cy="276999"/>
          </a:xfrm>
        </p:grpSpPr>
        <p:cxnSp>
          <p:nvCxnSpPr>
            <p:cNvPr id="208" name="Connecteur droit 207">
              <a:extLst>
                <a:ext uri="{FF2B5EF4-FFF2-40B4-BE49-F238E27FC236}">
                  <a16:creationId xmlns:a16="http://schemas.microsoft.com/office/drawing/2014/main" id="{1112EE21-3800-4064-A79A-F85892C739A8}"/>
                </a:ext>
              </a:extLst>
            </p:cNvPr>
            <p:cNvCxnSpPr/>
            <p:nvPr/>
          </p:nvCxnSpPr>
          <p:spPr bwMode="auto">
            <a:xfrm>
              <a:off x="2567608" y="4019663"/>
              <a:ext cx="423179" cy="0"/>
            </a:xfrm>
            <a:prstGeom prst="line">
              <a:avLst/>
            </a:prstGeom>
            <a:solidFill>
              <a:schemeClr val="accent1"/>
            </a:solidFill>
            <a:ln w="28575" cap="flat" cmpd="sng" algn="ctr">
              <a:solidFill>
                <a:srgbClr val="0066FF"/>
              </a:solidFill>
              <a:prstDash val="solid"/>
              <a:round/>
              <a:headEnd type="none" w="med" len="med"/>
              <a:tailEnd type="none" w="med" len="med"/>
            </a:ln>
            <a:effectLst/>
          </p:spPr>
        </p:cxnSp>
        <p:cxnSp>
          <p:nvCxnSpPr>
            <p:cNvPr id="209" name="Connecteur droit 208">
              <a:extLst>
                <a:ext uri="{FF2B5EF4-FFF2-40B4-BE49-F238E27FC236}">
                  <a16:creationId xmlns:a16="http://schemas.microsoft.com/office/drawing/2014/main" id="{488078B9-7B9D-4174-B2CB-5A061D8AB1DB}"/>
                </a:ext>
              </a:extLst>
            </p:cNvPr>
            <p:cNvCxnSpPr/>
            <p:nvPr/>
          </p:nvCxnSpPr>
          <p:spPr bwMode="auto">
            <a:xfrm>
              <a:off x="4640892" y="4011305"/>
              <a:ext cx="423179" cy="0"/>
            </a:xfrm>
            <a:prstGeom prst="line">
              <a:avLst/>
            </a:prstGeom>
            <a:solidFill>
              <a:schemeClr val="accent1"/>
            </a:solidFill>
            <a:ln w="28575" cap="flat" cmpd="sng" algn="ctr">
              <a:solidFill>
                <a:srgbClr val="FF6600"/>
              </a:solidFill>
              <a:prstDash val="solid"/>
              <a:round/>
              <a:headEnd type="none" w="med" len="med"/>
              <a:tailEnd type="none" w="med" len="med"/>
            </a:ln>
            <a:effectLst/>
          </p:spPr>
        </p:cxnSp>
        <p:sp>
          <p:nvSpPr>
            <p:cNvPr id="269" name="ZoneTexte 268">
              <a:extLst>
                <a:ext uri="{FF2B5EF4-FFF2-40B4-BE49-F238E27FC236}">
                  <a16:creationId xmlns:a16="http://schemas.microsoft.com/office/drawing/2014/main" id="{F0E3FBBD-2D24-43F9-89E5-537E3930D341}"/>
                </a:ext>
              </a:extLst>
            </p:cNvPr>
            <p:cNvSpPr txBox="1"/>
            <p:nvPr/>
          </p:nvSpPr>
          <p:spPr>
            <a:xfrm>
              <a:off x="2954424" y="3869599"/>
              <a:ext cx="1576072" cy="276999"/>
            </a:xfrm>
            <a:prstGeom prst="rect">
              <a:avLst/>
            </a:prstGeom>
            <a:noFill/>
          </p:spPr>
          <p:txBody>
            <a:bodyPr wrap="none" rtlCol="0">
              <a:spAutoFit/>
            </a:bodyPr>
            <a:lstStyle/>
            <a:p>
              <a:r>
                <a:rPr lang="fr-FR" sz="1200" b="1" dirty="0"/>
                <a:t>Dépistage renforcé</a:t>
              </a:r>
            </a:p>
          </p:txBody>
        </p:sp>
        <p:sp>
          <p:nvSpPr>
            <p:cNvPr id="270" name="ZoneTexte 269">
              <a:extLst>
                <a:ext uri="{FF2B5EF4-FFF2-40B4-BE49-F238E27FC236}">
                  <a16:creationId xmlns:a16="http://schemas.microsoft.com/office/drawing/2014/main" id="{FCC46218-D6E2-46A3-A988-ECF1167377FA}"/>
                </a:ext>
              </a:extLst>
            </p:cNvPr>
            <p:cNvSpPr txBox="1"/>
            <p:nvPr/>
          </p:nvSpPr>
          <p:spPr>
            <a:xfrm>
              <a:off x="5085996" y="3869599"/>
              <a:ext cx="1773242" cy="276999"/>
            </a:xfrm>
            <a:prstGeom prst="rect">
              <a:avLst/>
            </a:prstGeom>
            <a:noFill/>
          </p:spPr>
          <p:txBody>
            <a:bodyPr wrap="none" rtlCol="0">
              <a:spAutoFit/>
            </a:bodyPr>
            <a:lstStyle/>
            <a:p>
              <a:r>
                <a:rPr lang="fr-FR" sz="1200" b="1" dirty="0"/>
                <a:t>TRT BK systématique</a:t>
              </a:r>
            </a:p>
          </p:txBody>
        </p:sp>
      </p:grpSp>
      <p:sp>
        <p:nvSpPr>
          <p:cNvPr id="210" name="Titre 4">
            <a:extLst>
              <a:ext uri="{FF2B5EF4-FFF2-40B4-BE49-F238E27FC236}">
                <a16:creationId xmlns:a16="http://schemas.microsoft.com/office/drawing/2014/main" id="{18CCB164-1FCD-4C2B-98AA-94189FD1AC2E}"/>
              </a:ext>
            </a:extLst>
          </p:cNvPr>
          <p:cNvSpPr>
            <a:spLocks noGrp="1"/>
          </p:cNvSpPr>
          <p:nvPr>
            <p:ph type="title"/>
          </p:nvPr>
        </p:nvSpPr>
        <p:spPr>
          <a:xfrm>
            <a:off x="1547813" y="115888"/>
            <a:ext cx="7523162" cy="936625"/>
          </a:xfrm>
        </p:spPr>
        <p:txBody>
          <a:bodyPr/>
          <a:lstStyle/>
          <a:p>
            <a:r>
              <a:rPr lang="fr-FR" sz="2400" dirty="0"/>
              <a:t>Essai STATIS : traitement </a:t>
            </a:r>
            <a:r>
              <a:rPr lang="fr-FR" sz="2400" dirty="0" err="1"/>
              <a:t>anti-tuberculeux</a:t>
            </a:r>
            <a:r>
              <a:rPr lang="fr-FR" sz="2400" dirty="0"/>
              <a:t> systématique vs guidé sur tests chez les patients VIH avec CD4 &lt; 100/mm</a:t>
            </a:r>
            <a:r>
              <a:rPr lang="fr-FR" sz="2400" baseline="30000" dirty="0"/>
              <a:t>3</a:t>
            </a:r>
            <a:r>
              <a:rPr lang="fr-FR" sz="2400" dirty="0"/>
              <a:t> (4)</a:t>
            </a:r>
          </a:p>
        </p:txBody>
      </p:sp>
      <p:sp>
        <p:nvSpPr>
          <p:cNvPr id="211" name="ZoneTexte 210">
            <a:extLst>
              <a:ext uri="{FF2B5EF4-FFF2-40B4-BE49-F238E27FC236}">
                <a16:creationId xmlns:a16="http://schemas.microsoft.com/office/drawing/2014/main" id="{F54A7191-8E47-49E1-A107-E7E080BF6A4F}"/>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143</a:t>
            </a:r>
          </a:p>
        </p:txBody>
      </p:sp>
    </p:spTree>
    <p:extLst>
      <p:ext uri="{BB962C8B-B14F-4D97-AF65-F5344CB8AC3E}">
        <p14:creationId xmlns:p14="http://schemas.microsoft.com/office/powerpoint/2010/main" val="823381898"/>
      </p:ext>
    </p:extLst>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Essai HIRIF : rifampicine à forte dose </a:t>
            </a:r>
            <a:br>
              <a:rPr lang="fr-FR" sz="2600" dirty="0"/>
            </a:br>
            <a:r>
              <a:rPr lang="fr-FR" sz="2600" dirty="0"/>
              <a:t>pour le traitement de la tuberculose pulmonaire</a:t>
            </a:r>
          </a:p>
        </p:txBody>
      </p:sp>
      <p:sp>
        <p:nvSpPr>
          <p:cNvPr id="4" name="Espace réservé du contenu 3"/>
          <p:cNvSpPr>
            <a:spLocks noGrp="1"/>
          </p:cNvSpPr>
          <p:nvPr>
            <p:ph idx="1"/>
          </p:nvPr>
        </p:nvSpPr>
        <p:spPr>
          <a:xfrm>
            <a:off x="457200" y="1263038"/>
            <a:ext cx="8507413" cy="5111750"/>
          </a:xfrm>
        </p:spPr>
        <p:txBody>
          <a:bodyPr/>
          <a:lstStyle/>
          <a:p>
            <a:r>
              <a:rPr lang="fr-FR" sz="1800" dirty="0"/>
              <a:t>180 adultes 18-60 ans, poids &gt; 30 kg, tuberculose pulmonaire isolée</a:t>
            </a:r>
          </a:p>
          <a:p>
            <a:r>
              <a:rPr lang="fr-FR" sz="1800" dirty="0"/>
              <a:t>Randomisation : rifampicine 10 mg/kg vs 15 mg/kg vs 20 mg/kg, en association à isoniazide, </a:t>
            </a:r>
            <a:r>
              <a:rPr lang="fr-FR" sz="1800" dirty="0" err="1"/>
              <a:t>ethambutol</a:t>
            </a:r>
            <a:r>
              <a:rPr lang="fr-FR" sz="1800" dirty="0"/>
              <a:t> et </a:t>
            </a:r>
            <a:r>
              <a:rPr lang="fr-FR" sz="1800" dirty="0" err="1"/>
              <a:t>pyrazinamide</a:t>
            </a:r>
            <a:r>
              <a:rPr lang="fr-FR" sz="1800" dirty="0"/>
              <a:t> (+ vitamine B6), pendant 2 mois, puis rifampicine 10 mg /kg + Isoniazide + vitamine B6 pendant 4 mois</a:t>
            </a:r>
          </a:p>
          <a:p>
            <a:pPr lvl="1"/>
            <a:r>
              <a:rPr lang="fr-FR" sz="1600" dirty="0"/>
              <a:t>Dose arrondie au poids : ex : 30-37 kg = 30 kg ; 37-54 kg = 45 kg ; 55-70 kg = 60 kg</a:t>
            </a:r>
          </a:p>
          <a:p>
            <a:r>
              <a:rPr lang="fr-FR" sz="1800" dirty="0"/>
              <a:t>Pharmacocinétique </a:t>
            </a:r>
          </a:p>
          <a:p>
            <a:pPr lvl="1"/>
            <a:r>
              <a:rPr lang="fr-FR" sz="1600" dirty="0"/>
              <a:t>C</a:t>
            </a:r>
            <a:r>
              <a:rPr lang="fr-FR" sz="1600" baseline="-25000" dirty="0"/>
              <a:t>max</a:t>
            </a:r>
            <a:r>
              <a:rPr lang="fr-FR" sz="1600" dirty="0"/>
              <a:t> et ASC</a:t>
            </a:r>
            <a:r>
              <a:rPr lang="fr-FR" sz="1600" baseline="-25000" dirty="0"/>
              <a:t>0-6h </a:t>
            </a:r>
            <a:r>
              <a:rPr lang="fr-FR" sz="1600" dirty="0"/>
              <a:t>augmentent avec la majoration de dose de RFP, mais important chevauchement </a:t>
            </a:r>
          </a:p>
          <a:p>
            <a:pPr lvl="1"/>
            <a:r>
              <a:rPr lang="fr-FR" sz="1600" dirty="0"/>
              <a:t>50 % des patients avec la dose de 10 mg/kg ont des concentrations inférieures </a:t>
            </a:r>
            <a:br>
              <a:rPr lang="fr-FR" sz="1600" dirty="0"/>
            </a:br>
            <a:r>
              <a:rPr lang="fr-FR" sz="1600" dirty="0"/>
              <a:t>au seuil thérapeutique</a:t>
            </a:r>
          </a:p>
          <a:p>
            <a:r>
              <a:rPr lang="fr-FR" sz="1800" dirty="0"/>
              <a:t>Pharmacodynamie : </a:t>
            </a:r>
            <a:r>
              <a:rPr lang="fr-FR" sz="1800" dirty="0">
                <a:latin typeface="Symbol" charset="2"/>
                <a:cs typeface="Symbol" charset="2"/>
              </a:rPr>
              <a:t>D</a:t>
            </a:r>
            <a:r>
              <a:rPr lang="fr-FR" sz="1800" dirty="0"/>
              <a:t> log</a:t>
            </a:r>
            <a:r>
              <a:rPr lang="fr-FR" sz="1800" baseline="-25000" dirty="0"/>
              <a:t>10</a:t>
            </a:r>
            <a:r>
              <a:rPr lang="fr-FR" sz="1800" dirty="0"/>
              <a:t> CFU/ml/j diminue significativement avec l’augmentation de la dose de RFP et l’augmentation de l’ASC</a:t>
            </a:r>
            <a:r>
              <a:rPr lang="fr-FR" sz="1800" baseline="-25000" dirty="0"/>
              <a:t>0-6h </a:t>
            </a:r>
            <a:r>
              <a:rPr lang="fr-FR" sz="1800" dirty="0"/>
              <a:t>RFP</a:t>
            </a:r>
          </a:p>
          <a:p>
            <a:r>
              <a:rPr lang="fr-FR" sz="1800" dirty="0"/>
              <a:t>Négativation des cultures de crachats à S8 (analyse en ITT) de l’ordre </a:t>
            </a:r>
            <a:br>
              <a:rPr lang="fr-FR" sz="1800" dirty="0"/>
            </a:br>
            <a:r>
              <a:rPr lang="fr-FR" sz="1800" dirty="0"/>
              <a:t>de 75 %, sans différence entre les 3 doses de RFP</a:t>
            </a:r>
          </a:p>
          <a:p>
            <a:r>
              <a:rPr lang="fr-FR" sz="1800" dirty="0"/>
              <a:t>Tolérance RFP : similaire dans les 3 bras</a:t>
            </a:r>
          </a:p>
          <a:p>
            <a:endParaRPr lang="fr-FR" sz="1400" dirty="0"/>
          </a:p>
          <a:p>
            <a:r>
              <a:rPr lang="fr-FR" b="1" dirty="0">
                <a:solidFill>
                  <a:srgbClr val="0070C0"/>
                </a:solidFill>
                <a:latin typeface="Calibri" panose="020F0502020204030204" pitchFamily="34" charset="0"/>
                <a:cs typeface="Calibri" panose="020F0502020204030204" pitchFamily="34" charset="0"/>
              </a:rPr>
              <a:t>Conclusion :</a:t>
            </a:r>
            <a:r>
              <a:rPr lang="fr-FR" sz="1800" dirty="0"/>
              <a:t> pas de bénéfice démontré à l’</a:t>
            </a:r>
            <a:r>
              <a:rPr lang="fr-FR" sz="1800" dirty="0">
                <a:sym typeface="Wingdings"/>
              </a:rPr>
              <a:t>augmentation </a:t>
            </a:r>
            <a:r>
              <a:rPr lang="fr-FR" sz="1800" dirty="0"/>
              <a:t>de la dose de RFP</a:t>
            </a:r>
          </a:p>
          <a:p>
            <a:pPr lvl="1"/>
            <a:r>
              <a:rPr lang="fr-FR" sz="1600" dirty="0"/>
              <a:t>Limites : le choix de la dose de RFP ayant été fait selon le groupe de poids et non </a:t>
            </a:r>
            <a:br>
              <a:rPr lang="fr-FR" sz="1600" dirty="0"/>
            </a:br>
            <a:r>
              <a:rPr lang="fr-FR" sz="1600" dirty="0"/>
              <a:t>le poids réel, les différences de dose médiane sont seulement de l’ordre de 75 mg pour les 2 doses de 15 mg/kg et 20 mg/kg</a:t>
            </a:r>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Velasquez GE, CROI 2018, Abs. 39LB</a:t>
            </a:r>
          </a:p>
        </p:txBody>
      </p:sp>
      <p:sp>
        <p:nvSpPr>
          <p:cNvPr id="6" name="ZoneTexte 5">
            <a:extLst>
              <a:ext uri="{FF2B5EF4-FFF2-40B4-BE49-F238E27FC236}">
                <a16:creationId xmlns:a16="http://schemas.microsoft.com/office/drawing/2014/main" id="{AD9AF083-A65E-4D69-B81E-880C7C15CB94}"/>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144</a:t>
            </a:r>
          </a:p>
        </p:txBody>
      </p:sp>
    </p:spTree>
    <p:extLst>
      <p:ext uri="{BB962C8B-B14F-4D97-AF65-F5344CB8AC3E}">
        <p14:creationId xmlns:p14="http://schemas.microsoft.com/office/powerpoint/2010/main" val="1449623632"/>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Essai INSPIRING : DTG pour le traitement </a:t>
            </a:r>
            <a:br>
              <a:rPr lang="fr-FR" sz="2600" dirty="0"/>
            </a:br>
            <a:r>
              <a:rPr lang="fr-FR" sz="2600" dirty="0"/>
              <a:t>de la tuberculose (1)</a:t>
            </a:r>
          </a:p>
        </p:txBody>
      </p:sp>
      <p:sp>
        <p:nvSpPr>
          <p:cNvPr id="4" name="Espace réservé du contenu 3"/>
          <p:cNvSpPr>
            <a:spLocks noGrp="1"/>
          </p:cNvSpPr>
          <p:nvPr>
            <p:ph idx="1"/>
          </p:nvPr>
        </p:nvSpPr>
        <p:spPr/>
        <p:txBody>
          <a:bodyPr/>
          <a:lstStyle/>
          <a:p>
            <a:r>
              <a:rPr lang="fr-FR" sz="1800" dirty="0"/>
              <a:t>113 patients naïfs d’ARV, avec tuberculose RFP-S : randomisation EFV </a:t>
            </a:r>
            <a:br>
              <a:rPr lang="fr-FR" sz="1800" dirty="0"/>
            </a:br>
            <a:r>
              <a:rPr lang="fr-FR" sz="1800" dirty="0"/>
              <a:t>ou DTG + 2 INTI</a:t>
            </a:r>
          </a:p>
          <a:p>
            <a:pPr lvl="1"/>
            <a:r>
              <a:rPr lang="fr-FR" sz="1600" dirty="0"/>
              <a:t>Initiation traitement anti-BK par HRZE 2 mois puis HR 4 mois</a:t>
            </a:r>
          </a:p>
          <a:p>
            <a:pPr lvl="1"/>
            <a:r>
              <a:rPr lang="fr-FR" sz="1600" dirty="0"/>
              <a:t>Groupe DTG (n = 69) : introduction DTG 50 mg </a:t>
            </a:r>
            <a:r>
              <a:rPr lang="fr-FR" sz="1600" dirty="0" err="1"/>
              <a:t>bid</a:t>
            </a:r>
            <a:r>
              <a:rPr lang="fr-FR" sz="1600" dirty="0"/>
              <a:t> + 2 INTI, en médiane à J35</a:t>
            </a:r>
          </a:p>
          <a:p>
            <a:pPr lvl="1"/>
            <a:r>
              <a:rPr lang="fr-FR" sz="1600" dirty="0"/>
              <a:t>Poursuite DTG 50 mg </a:t>
            </a:r>
            <a:r>
              <a:rPr lang="fr-FR" sz="1600" dirty="0" err="1"/>
              <a:t>bid</a:t>
            </a:r>
            <a:r>
              <a:rPr lang="fr-FR" sz="1600" dirty="0"/>
              <a:t> jusqu’à 2 semaines après arrêt du traitement anti-BK puis DTG 50 mg/j</a:t>
            </a:r>
            <a:br>
              <a:rPr lang="fr-FR" sz="1600" dirty="0"/>
            </a:br>
            <a:endParaRPr lang="fr-FR" sz="1600" dirty="0"/>
          </a:p>
          <a:p>
            <a:r>
              <a:rPr lang="fr-FR" sz="1800" dirty="0"/>
              <a:t>Caractéristiques à l’inclusion (groupe DTG)</a:t>
            </a:r>
          </a:p>
          <a:p>
            <a:pPr lvl="1"/>
            <a:r>
              <a:rPr lang="fr-FR" sz="1600" dirty="0"/>
              <a:t>CV médiane : 5,10 log</a:t>
            </a:r>
            <a:r>
              <a:rPr lang="fr-FR" sz="1600" baseline="-25000" dirty="0"/>
              <a:t>10</a:t>
            </a:r>
            <a:r>
              <a:rPr lang="fr-FR" sz="1600" dirty="0"/>
              <a:t> c/ml ; CV &gt; 100 000 c/ml : 64 %</a:t>
            </a:r>
          </a:p>
          <a:p>
            <a:pPr lvl="1"/>
            <a:r>
              <a:rPr lang="fr-FR" sz="1600" dirty="0"/>
              <a:t>CD4/mm</a:t>
            </a:r>
            <a:r>
              <a:rPr lang="fr-FR" sz="1600" baseline="30000" dirty="0"/>
              <a:t>3</a:t>
            </a:r>
            <a:r>
              <a:rPr lang="fr-FR" sz="1600" dirty="0"/>
              <a:t>, médiane : 208 ; CD4 ≤100/mm</a:t>
            </a:r>
            <a:r>
              <a:rPr lang="fr-FR" sz="1600" baseline="30000" dirty="0"/>
              <a:t>3</a:t>
            </a:r>
            <a:r>
              <a:rPr lang="fr-FR" sz="1600" dirty="0"/>
              <a:t> : 19 %</a:t>
            </a:r>
          </a:p>
          <a:p>
            <a:pPr lvl="1"/>
            <a:r>
              <a:rPr lang="fr-FR" sz="1600" dirty="0"/>
              <a:t>INTI : TDF chez 74 % des patients</a:t>
            </a:r>
          </a:p>
          <a:p>
            <a:pPr lvl="1"/>
            <a:endParaRPr lang="fr-FR" sz="1600" dirty="0"/>
          </a:p>
          <a:p>
            <a:r>
              <a:rPr lang="fr-FR" sz="1800" dirty="0"/>
              <a:t>Analyse à S48 (ITT, </a:t>
            </a:r>
            <a:r>
              <a:rPr lang="fr-FR" sz="1800" dirty="0" err="1"/>
              <a:t>snapshot</a:t>
            </a:r>
            <a:r>
              <a:rPr lang="fr-FR" sz="1800" dirty="0"/>
              <a:t>) groupe DTG</a:t>
            </a:r>
          </a:p>
          <a:p>
            <a:pPr lvl="1"/>
            <a:r>
              <a:rPr lang="fr-FR" sz="1600" dirty="0"/>
              <a:t>CV &lt; 50 c/ml = 81 % (IC 95 % : 72 - 90) vs 89 % groupe EFV</a:t>
            </a:r>
          </a:p>
          <a:p>
            <a:pPr lvl="1"/>
            <a:r>
              <a:rPr lang="fr-FR" sz="1600" dirty="0"/>
              <a:t>1 échec virologique confirmé sans émergence de mutation de résistance</a:t>
            </a:r>
          </a:p>
          <a:p>
            <a:pPr lvl="1"/>
            <a:r>
              <a:rPr lang="fr-FR" sz="1600" dirty="0"/>
              <a:t>Réponse CD4 : + 146/mm</a:t>
            </a:r>
            <a:r>
              <a:rPr lang="fr-FR" sz="1600" baseline="30000" dirty="0"/>
              <a:t>3</a:t>
            </a:r>
          </a:p>
          <a:p>
            <a:pPr lvl="1"/>
            <a:r>
              <a:rPr lang="fr-FR" sz="1600" dirty="0"/>
              <a:t>Aucun arrêt pour événement indésirable, cytolyse hépatique </a:t>
            </a:r>
            <a:br>
              <a:rPr lang="fr-FR" sz="1600" dirty="0"/>
            </a:br>
            <a:r>
              <a:rPr lang="fr-FR" sz="1600" dirty="0"/>
              <a:t>(ALAT 5-10 LSN) = 1 (1 %)</a:t>
            </a:r>
          </a:p>
          <a:p>
            <a:pPr lvl="1"/>
            <a:r>
              <a:rPr lang="fr-FR" sz="1600" dirty="0"/>
              <a:t>IRIS-BK = 4 (6 %) vs 9 % sous EFV</a:t>
            </a:r>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Dooley K, CROI 2018, Abs. 33</a:t>
            </a:r>
          </a:p>
        </p:txBody>
      </p:sp>
      <p:sp>
        <p:nvSpPr>
          <p:cNvPr id="6" name="ZoneTexte 5">
            <a:extLst>
              <a:ext uri="{FF2B5EF4-FFF2-40B4-BE49-F238E27FC236}">
                <a16:creationId xmlns:a16="http://schemas.microsoft.com/office/drawing/2014/main" id="{3E9444EB-F51B-400E-BDC1-7B0474E4DDA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145</a:t>
            </a:r>
          </a:p>
        </p:txBody>
      </p:sp>
    </p:spTree>
    <p:extLst>
      <p:ext uri="{BB962C8B-B14F-4D97-AF65-F5344CB8AC3E}">
        <p14:creationId xmlns:p14="http://schemas.microsoft.com/office/powerpoint/2010/main" val="2447135743"/>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latin typeface="Arial" charset="0"/>
                <a:cs typeface="Arial" charset="0"/>
              </a:rPr>
              <a:t>Polymorphisme E157Q dans l’intégrase :</a:t>
            </a:r>
            <a:br>
              <a:rPr lang="fr-FR">
                <a:latin typeface="Arial" charset="0"/>
                <a:cs typeface="Arial" charset="0"/>
              </a:rPr>
            </a:br>
            <a:r>
              <a:rPr lang="fr-FR">
                <a:latin typeface="Arial" charset="0"/>
                <a:cs typeface="Arial" charset="0"/>
              </a:rPr>
              <a:t>phénotype et réponse au traitement (2) </a:t>
            </a:r>
            <a:endParaRPr lang="fr-FR"/>
          </a:p>
        </p:txBody>
      </p:sp>
      <p:sp>
        <p:nvSpPr>
          <p:cNvPr id="5" name="Text Box 3"/>
          <p:cNvSpPr txBox="1">
            <a:spLocks noChangeArrowheads="1"/>
          </p:cNvSpPr>
          <p:nvPr/>
        </p:nvSpPr>
        <p:spPr bwMode="auto">
          <a:xfrm>
            <a:off x="3657600" y="6583363"/>
            <a:ext cx="5486401"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Charpentier C, J. </a:t>
            </a:r>
            <a:r>
              <a:rPr lang="fr-FR" sz="1200" i="1" dirty="0" err="1">
                <a:solidFill>
                  <a:srgbClr val="0070C0"/>
                </a:solidFill>
              </a:rPr>
              <a:t>Antimicrob</a:t>
            </a:r>
            <a:r>
              <a:rPr lang="fr-FR" sz="1200" i="1" dirty="0">
                <a:solidFill>
                  <a:srgbClr val="0070C0"/>
                </a:solidFill>
              </a:rPr>
              <a:t> </a:t>
            </a:r>
            <a:r>
              <a:rPr lang="fr-FR" sz="1200" i="1" dirty="0" err="1">
                <a:solidFill>
                  <a:srgbClr val="0070C0"/>
                </a:solidFill>
              </a:rPr>
              <a:t>Chemother</a:t>
            </a:r>
            <a:r>
              <a:rPr lang="fr-FR" sz="1200" i="1" dirty="0">
                <a:solidFill>
                  <a:srgbClr val="0070C0"/>
                </a:solidFill>
              </a:rPr>
              <a:t> 2018 ; CROI 2018, Abs. 547</a:t>
            </a:r>
          </a:p>
        </p:txBody>
      </p:sp>
      <p:sp>
        <p:nvSpPr>
          <p:cNvPr id="8" name="Rectangle 76"/>
          <p:cNvSpPr>
            <a:spLocks noChangeArrowheads="1"/>
          </p:cNvSpPr>
          <p:nvPr/>
        </p:nvSpPr>
        <p:spPr bwMode="auto">
          <a:xfrm>
            <a:off x="745826" y="1270621"/>
            <a:ext cx="7793928" cy="630622"/>
          </a:xfrm>
          <a:prstGeom prst="rect">
            <a:avLst/>
          </a:prstGeom>
          <a:noFill/>
          <a:ln w="9525">
            <a:noFill/>
            <a:miter lim="800000"/>
            <a:headEnd/>
            <a:tailEnd/>
          </a:ln>
        </p:spPr>
        <p:txBody>
          <a:bodyPr wrap="none" lIns="0" tIns="0" rIns="0" bIns="0">
            <a:spAutoFit/>
          </a:bodyPr>
          <a:lstStyle/>
          <a:p>
            <a:pPr algn="ctr">
              <a:lnSpc>
                <a:spcPct val="85000"/>
              </a:lnSpc>
            </a:pPr>
            <a:r>
              <a:rPr lang="fr-FR" sz="2400" b="1" dirty="0">
                <a:solidFill>
                  <a:srgbClr val="0070C0"/>
                </a:solidFill>
                <a:latin typeface="Calibri" panose="020F0502020204030204" pitchFamily="34" charset="0"/>
                <a:ea typeface="ＭＳ Ｐゴシック" pitchFamily="34" charset="-128"/>
              </a:rPr>
              <a:t>Tests phénotypiques recombinants avec des mutants E157Q, </a:t>
            </a:r>
            <a:br>
              <a:rPr lang="fr-FR" sz="2400" b="1" dirty="0">
                <a:solidFill>
                  <a:srgbClr val="0070C0"/>
                </a:solidFill>
                <a:latin typeface="Calibri" panose="020F0502020204030204" pitchFamily="34" charset="0"/>
                <a:ea typeface="ＭＳ Ｐゴシック" pitchFamily="34" charset="-128"/>
              </a:rPr>
            </a:br>
            <a:r>
              <a:rPr lang="fr-FR" sz="2400" b="1" dirty="0">
                <a:solidFill>
                  <a:srgbClr val="0070C0"/>
                </a:solidFill>
                <a:latin typeface="Calibri" panose="020F0502020204030204" pitchFamily="34" charset="0"/>
                <a:ea typeface="ＭＳ Ｐゴシック" pitchFamily="34" charset="-128"/>
              </a:rPr>
              <a:t>CE</a:t>
            </a:r>
            <a:r>
              <a:rPr lang="fr-FR" sz="2400" b="1" baseline="-25000" dirty="0">
                <a:solidFill>
                  <a:srgbClr val="0070C0"/>
                </a:solidFill>
                <a:latin typeface="Calibri" panose="020F0502020204030204" pitchFamily="34" charset="0"/>
                <a:ea typeface="ＭＳ Ｐゴシック" pitchFamily="34" charset="-128"/>
              </a:rPr>
              <a:t>50</a:t>
            </a:r>
            <a:r>
              <a:rPr lang="fr-FR" sz="2400" b="1" dirty="0">
                <a:solidFill>
                  <a:srgbClr val="0070C0"/>
                </a:solidFill>
                <a:latin typeface="Calibri" panose="020F0502020204030204" pitchFamily="34" charset="0"/>
                <a:ea typeface="ＭＳ Ｐゴシック" pitchFamily="34" charset="-128"/>
              </a:rPr>
              <a:t> moyenne </a:t>
            </a:r>
            <a:r>
              <a:rPr lang="fr-FR" sz="2400" b="1" u="sng" dirty="0">
                <a:solidFill>
                  <a:srgbClr val="0070C0"/>
                </a:solidFill>
                <a:latin typeface="Calibri" panose="020F0502020204030204" pitchFamily="34" charset="0"/>
                <a:ea typeface="ＭＳ Ｐゴシック" pitchFamily="34" charset="-128"/>
              </a:rPr>
              <a:t>+</a:t>
            </a:r>
            <a:r>
              <a:rPr lang="fr-FR" sz="2400" b="1" dirty="0">
                <a:solidFill>
                  <a:srgbClr val="0070C0"/>
                </a:solidFill>
                <a:latin typeface="Calibri" panose="020F0502020204030204" pitchFamily="34" charset="0"/>
                <a:ea typeface="ＭＳ Ｐゴシック" pitchFamily="34" charset="-128"/>
              </a:rPr>
              <a:t> ET</a:t>
            </a:r>
            <a:endParaRPr lang="fr-FR" b="1" dirty="0">
              <a:solidFill>
                <a:srgbClr val="0070C0"/>
              </a:solidFill>
              <a:latin typeface="Calibri" panose="020F0502020204030204" pitchFamily="34" charset="0"/>
              <a:ea typeface="ＭＳ Ｐゴシック" pitchFamily="34" charset="-128"/>
            </a:endParaRPr>
          </a:p>
        </p:txBody>
      </p:sp>
      <p:sp>
        <p:nvSpPr>
          <p:cNvPr id="10" name="Espace réservé du contenu 7"/>
          <p:cNvSpPr txBox="1">
            <a:spLocks/>
          </p:cNvSpPr>
          <p:nvPr/>
        </p:nvSpPr>
        <p:spPr bwMode="auto">
          <a:xfrm>
            <a:off x="338275" y="4719371"/>
            <a:ext cx="8367575"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2000" b="1" kern="0" dirty="0">
                <a:solidFill>
                  <a:srgbClr val="0070C0"/>
                </a:solidFill>
                <a:latin typeface="Calibri" panose="020F0502020204030204" pitchFamily="34" charset="0"/>
                <a:cs typeface="Calibri" panose="020F0502020204030204" pitchFamily="34" charset="0"/>
              </a:rPr>
              <a:t>Conclusions :</a:t>
            </a:r>
            <a:r>
              <a:rPr lang="fr-FR" sz="1800" b="1" kern="0" dirty="0">
                <a:solidFill>
                  <a:srgbClr val="0070C0"/>
                </a:solidFill>
                <a:latin typeface="Calibri" panose="020F0502020204030204" pitchFamily="34" charset="0"/>
                <a:cs typeface="Calibri" panose="020F0502020204030204" pitchFamily="34" charset="0"/>
              </a:rPr>
              <a:t> </a:t>
            </a:r>
            <a:r>
              <a:rPr lang="fr-FR" sz="1800" kern="0" dirty="0">
                <a:cs typeface="Calibri" panose="020F0502020204030204" pitchFamily="34" charset="0"/>
              </a:rPr>
              <a:t>en présence d’une mutation E157Q :</a:t>
            </a:r>
            <a:endParaRPr lang="fr-FR" sz="900" b="1" kern="0" dirty="0">
              <a:latin typeface="Calibri" panose="020F0502020204030204" pitchFamily="34" charset="0"/>
              <a:cs typeface="Calibri" panose="020F0502020204030204" pitchFamily="34" charset="0"/>
            </a:endParaRPr>
          </a:p>
          <a:p>
            <a:pPr lvl="1"/>
            <a:r>
              <a:rPr lang="fr-FR" sz="1800" kern="0" dirty="0"/>
              <a:t>EVG ne devrait pas être proposé en raison de l’augmentation modérée du FC dans le contexte CRF02_AG </a:t>
            </a:r>
          </a:p>
          <a:p>
            <a:pPr lvl="1"/>
            <a:r>
              <a:rPr lang="fr-FR" sz="1800" kern="0" dirty="0"/>
              <a:t>DTG et RAL semblent envisageables au vu des résultats phénotypiques</a:t>
            </a:r>
          </a:p>
          <a:p>
            <a:pPr lvl="2"/>
            <a:r>
              <a:rPr lang="fr-FR" sz="1600" kern="0" dirty="0"/>
              <a:t>Toutefois 2 cas décrits de sélection in vivo de la mutation E157Q en cas d’échec sous RAL</a:t>
            </a:r>
          </a:p>
        </p:txBody>
      </p:sp>
      <p:graphicFrame>
        <p:nvGraphicFramePr>
          <p:cNvPr id="9" name="Tableau 8">
            <a:extLst>
              <a:ext uri="{FF2B5EF4-FFF2-40B4-BE49-F238E27FC236}">
                <a16:creationId xmlns:a16="http://schemas.microsoft.com/office/drawing/2014/main" id="{618C26C7-0F87-44A2-A50D-D7CD4F6B154E}"/>
              </a:ext>
            </a:extLst>
          </p:cNvPr>
          <p:cNvGraphicFramePr>
            <a:graphicFrameLocks noGrp="1"/>
          </p:cNvGraphicFramePr>
          <p:nvPr>
            <p:extLst>
              <p:ext uri="{D42A27DB-BD31-4B8C-83A1-F6EECF244321}">
                <p14:modId xmlns:p14="http://schemas.microsoft.com/office/powerpoint/2010/main" val="2083257752"/>
              </p:ext>
            </p:extLst>
          </p:nvPr>
        </p:nvGraphicFramePr>
        <p:xfrm>
          <a:off x="243708" y="2168071"/>
          <a:ext cx="8673297" cy="1930400"/>
        </p:xfrm>
        <a:graphic>
          <a:graphicData uri="http://schemas.openxmlformats.org/drawingml/2006/table">
            <a:tbl>
              <a:tblPr firstRow="1" bandRow="1">
                <a:tableStyleId>{5C22544A-7EE6-4342-B048-85BDC9FD1C3A}</a:tableStyleId>
              </a:tblPr>
              <a:tblGrid>
                <a:gridCol w="1229492">
                  <a:extLst>
                    <a:ext uri="{9D8B030D-6E8A-4147-A177-3AD203B41FA5}">
                      <a16:colId xmlns:a16="http://schemas.microsoft.com/office/drawing/2014/main" val="2108049508"/>
                    </a:ext>
                  </a:extLst>
                </a:gridCol>
                <a:gridCol w="698818">
                  <a:extLst>
                    <a:ext uri="{9D8B030D-6E8A-4147-A177-3AD203B41FA5}">
                      <a16:colId xmlns:a16="http://schemas.microsoft.com/office/drawing/2014/main" val="3321470053"/>
                    </a:ext>
                  </a:extLst>
                </a:gridCol>
                <a:gridCol w="1498886">
                  <a:extLst>
                    <a:ext uri="{9D8B030D-6E8A-4147-A177-3AD203B41FA5}">
                      <a16:colId xmlns:a16="http://schemas.microsoft.com/office/drawing/2014/main" val="532381563"/>
                    </a:ext>
                  </a:extLst>
                </a:gridCol>
                <a:gridCol w="749443">
                  <a:extLst>
                    <a:ext uri="{9D8B030D-6E8A-4147-A177-3AD203B41FA5}">
                      <a16:colId xmlns:a16="http://schemas.microsoft.com/office/drawing/2014/main" val="3128556836"/>
                    </a:ext>
                  </a:extLst>
                </a:gridCol>
                <a:gridCol w="1498886">
                  <a:extLst>
                    <a:ext uri="{9D8B030D-6E8A-4147-A177-3AD203B41FA5}">
                      <a16:colId xmlns:a16="http://schemas.microsoft.com/office/drawing/2014/main" val="31922034"/>
                    </a:ext>
                  </a:extLst>
                </a:gridCol>
                <a:gridCol w="749443">
                  <a:extLst>
                    <a:ext uri="{9D8B030D-6E8A-4147-A177-3AD203B41FA5}">
                      <a16:colId xmlns:a16="http://schemas.microsoft.com/office/drawing/2014/main" val="4152021823"/>
                    </a:ext>
                  </a:extLst>
                </a:gridCol>
                <a:gridCol w="1498886">
                  <a:extLst>
                    <a:ext uri="{9D8B030D-6E8A-4147-A177-3AD203B41FA5}">
                      <a16:colId xmlns:a16="http://schemas.microsoft.com/office/drawing/2014/main" val="3045339242"/>
                    </a:ext>
                  </a:extLst>
                </a:gridCol>
                <a:gridCol w="749443">
                  <a:extLst>
                    <a:ext uri="{9D8B030D-6E8A-4147-A177-3AD203B41FA5}">
                      <a16:colId xmlns:a16="http://schemas.microsoft.com/office/drawing/2014/main" val="4130529063"/>
                    </a:ext>
                  </a:extLst>
                </a:gridCol>
              </a:tblGrid>
              <a:tr h="370840">
                <a:tc>
                  <a:txBody>
                    <a:bodyPr/>
                    <a:lstStyle/>
                    <a:p>
                      <a:endParaRPr lang="fr-FR" sz="1200" dirty="0">
                        <a:solidFill>
                          <a:srgbClr val="000066"/>
                        </a:solidFill>
                      </a:endParaRPr>
                    </a:p>
                  </a:txBody>
                  <a:tcPr anchor="ctr"/>
                </a:tc>
                <a:tc>
                  <a:txBody>
                    <a:bodyPr/>
                    <a:lstStyle/>
                    <a:p>
                      <a:endParaRPr lang="fr-FR" sz="1200">
                        <a:solidFill>
                          <a:srgbClr val="000066"/>
                        </a:solidFill>
                      </a:endParaRPr>
                    </a:p>
                  </a:txBody>
                  <a:tcPr anchor="ctr"/>
                </a:tc>
                <a:tc gridSpan="2">
                  <a:txBody>
                    <a:bodyPr/>
                    <a:lstStyle/>
                    <a:p>
                      <a:pPr algn="ctr"/>
                      <a:r>
                        <a:rPr lang="fr-FR" sz="1200" dirty="0">
                          <a:solidFill>
                            <a:srgbClr val="000066"/>
                          </a:solidFill>
                        </a:rPr>
                        <a:t>RAL</a:t>
                      </a:r>
                    </a:p>
                  </a:txBody>
                  <a:tcPr anchor="ctr"/>
                </a:tc>
                <a:tc hMerge="1">
                  <a:txBody>
                    <a:bodyPr/>
                    <a:lstStyle/>
                    <a:p>
                      <a:pPr algn="ctr"/>
                      <a:endParaRPr lang="fr-FR" sz="1200" dirty="0">
                        <a:solidFill>
                          <a:srgbClr val="002060"/>
                        </a:solidFill>
                      </a:endParaRPr>
                    </a:p>
                  </a:txBody>
                  <a:tcPr anchor="ctr"/>
                </a:tc>
                <a:tc gridSpan="2">
                  <a:txBody>
                    <a:bodyPr/>
                    <a:lstStyle/>
                    <a:p>
                      <a:pPr algn="ctr"/>
                      <a:r>
                        <a:rPr lang="fr-FR" sz="1200">
                          <a:solidFill>
                            <a:srgbClr val="000066"/>
                          </a:solidFill>
                        </a:rPr>
                        <a:t>EVG</a:t>
                      </a:r>
                    </a:p>
                  </a:txBody>
                  <a:tcPr anchor="ctr"/>
                </a:tc>
                <a:tc hMerge="1">
                  <a:txBody>
                    <a:bodyPr/>
                    <a:lstStyle/>
                    <a:p>
                      <a:pPr algn="ctr"/>
                      <a:endParaRPr lang="fr-FR" sz="1200" dirty="0">
                        <a:solidFill>
                          <a:srgbClr val="002060"/>
                        </a:solidFill>
                      </a:endParaRPr>
                    </a:p>
                  </a:txBody>
                  <a:tcPr anchor="ctr"/>
                </a:tc>
                <a:tc gridSpan="2">
                  <a:txBody>
                    <a:bodyPr/>
                    <a:lstStyle/>
                    <a:p>
                      <a:pPr algn="ctr"/>
                      <a:r>
                        <a:rPr lang="fr-FR" sz="1200">
                          <a:solidFill>
                            <a:srgbClr val="000066"/>
                          </a:solidFill>
                        </a:rPr>
                        <a:t>DTG</a:t>
                      </a:r>
                    </a:p>
                  </a:txBody>
                  <a:tcPr anchor="ctr"/>
                </a:tc>
                <a:tc hMerge="1">
                  <a:txBody>
                    <a:bodyPr/>
                    <a:lstStyle/>
                    <a:p>
                      <a:pPr algn="ctr"/>
                      <a:endParaRPr lang="fr-FR" sz="1200" dirty="0">
                        <a:solidFill>
                          <a:srgbClr val="002060"/>
                        </a:solidFill>
                      </a:endParaRPr>
                    </a:p>
                  </a:txBody>
                  <a:tcPr anchor="ctr"/>
                </a:tc>
                <a:extLst>
                  <a:ext uri="{0D108BD9-81ED-4DB2-BD59-A6C34878D82A}">
                    <a16:rowId xmlns:a16="http://schemas.microsoft.com/office/drawing/2014/main" val="4078615956"/>
                  </a:ext>
                </a:extLst>
              </a:tr>
              <a:tr h="370840">
                <a:tc>
                  <a:txBody>
                    <a:bodyPr/>
                    <a:lstStyle/>
                    <a:p>
                      <a:endParaRPr lang="fr-FR" sz="1200" b="1">
                        <a:solidFill>
                          <a:srgbClr val="000066"/>
                        </a:solidFill>
                      </a:endParaRPr>
                    </a:p>
                  </a:txBody>
                  <a:tcPr anchor="ctr"/>
                </a:tc>
                <a:tc>
                  <a:txBody>
                    <a:bodyPr/>
                    <a:lstStyle/>
                    <a:p>
                      <a:endParaRPr lang="fr-FR" sz="1200" b="1">
                        <a:solidFill>
                          <a:srgbClr val="000066"/>
                        </a:solidFill>
                      </a:endParaRPr>
                    </a:p>
                  </a:txBody>
                  <a:tcPr anchor="ctr"/>
                </a:tc>
                <a:tc>
                  <a:txBody>
                    <a:bodyPr/>
                    <a:lstStyle/>
                    <a:p>
                      <a:pPr algn="ctr"/>
                      <a:r>
                        <a:rPr lang="fr-FR" sz="1200" b="1" dirty="0">
                          <a:solidFill>
                            <a:srgbClr val="000066"/>
                          </a:solidFill>
                        </a:rPr>
                        <a:t>CE</a:t>
                      </a:r>
                      <a:r>
                        <a:rPr lang="fr-FR" sz="1200" b="1" baseline="-25000" dirty="0">
                          <a:solidFill>
                            <a:srgbClr val="000066"/>
                          </a:solidFill>
                        </a:rPr>
                        <a:t>50</a:t>
                      </a:r>
                      <a:r>
                        <a:rPr lang="fr-FR" sz="1200" b="1" dirty="0">
                          <a:solidFill>
                            <a:srgbClr val="000066"/>
                          </a:solidFill>
                        </a:rPr>
                        <a:t> (</a:t>
                      </a:r>
                      <a:r>
                        <a:rPr lang="fr-FR" sz="1200" b="1" dirty="0" err="1">
                          <a:solidFill>
                            <a:srgbClr val="000066"/>
                          </a:solidFill>
                        </a:rPr>
                        <a:t>nM</a:t>
                      </a:r>
                      <a:r>
                        <a:rPr lang="fr-FR" sz="1200" b="1" dirty="0">
                          <a:solidFill>
                            <a:srgbClr val="000066"/>
                          </a:solidFill>
                        </a:rPr>
                        <a:t>) </a:t>
                      </a:r>
                      <a:r>
                        <a:rPr lang="fr-FR" sz="1200" b="1" u="sng" dirty="0">
                          <a:solidFill>
                            <a:srgbClr val="000066"/>
                          </a:solidFill>
                        </a:rPr>
                        <a:t>+</a:t>
                      </a:r>
                      <a:r>
                        <a:rPr lang="fr-FR" sz="1200" b="1" dirty="0">
                          <a:solidFill>
                            <a:srgbClr val="000066"/>
                          </a:solidFill>
                        </a:rPr>
                        <a:t> ET</a:t>
                      </a:r>
                    </a:p>
                  </a:txBody>
                  <a:tcPr anchor="ctr"/>
                </a:tc>
                <a:tc>
                  <a:txBody>
                    <a:bodyPr/>
                    <a:lstStyle/>
                    <a:p>
                      <a:pPr algn="ctr"/>
                      <a:r>
                        <a:rPr lang="fr-FR" sz="1200" b="1">
                          <a:solidFill>
                            <a:srgbClr val="000066"/>
                          </a:solidFill>
                        </a:rPr>
                        <a:t>FC</a:t>
                      </a:r>
                    </a:p>
                  </a:txBody>
                  <a:tcPr anchor="ctr"/>
                </a:tc>
                <a:tc>
                  <a:txBody>
                    <a:bodyPr/>
                    <a:lstStyle/>
                    <a:p>
                      <a:pPr algn="ctr"/>
                      <a:r>
                        <a:rPr lang="fr-FR" sz="1200" b="1" dirty="0">
                          <a:solidFill>
                            <a:srgbClr val="000066"/>
                          </a:solidFill>
                        </a:rPr>
                        <a:t>CE</a:t>
                      </a:r>
                      <a:r>
                        <a:rPr lang="fr-FR" sz="1200" b="1" baseline="-25000" dirty="0">
                          <a:solidFill>
                            <a:srgbClr val="000066"/>
                          </a:solidFill>
                        </a:rPr>
                        <a:t>50</a:t>
                      </a:r>
                      <a:r>
                        <a:rPr lang="fr-FR" sz="1200" b="1" dirty="0">
                          <a:solidFill>
                            <a:srgbClr val="000066"/>
                          </a:solidFill>
                        </a:rPr>
                        <a:t> (</a:t>
                      </a:r>
                      <a:r>
                        <a:rPr lang="fr-FR" sz="1200" b="1" dirty="0" err="1">
                          <a:solidFill>
                            <a:srgbClr val="000066"/>
                          </a:solidFill>
                        </a:rPr>
                        <a:t>nM</a:t>
                      </a:r>
                      <a:r>
                        <a:rPr lang="fr-FR" sz="1200" b="1" dirty="0">
                          <a:solidFill>
                            <a:srgbClr val="000066"/>
                          </a:solidFill>
                        </a:rPr>
                        <a:t>) </a:t>
                      </a:r>
                      <a:r>
                        <a:rPr lang="fr-FR" sz="1200" b="1" u="sng" dirty="0">
                          <a:solidFill>
                            <a:srgbClr val="000066"/>
                          </a:solidFill>
                        </a:rPr>
                        <a:t>+</a:t>
                      </a:r>
                      <a:r>
                        <a:rPr lang="fr-FR" sz="1200" b="1" dirty="0">
                          <a:solidFill>
                            <a:srgbClr val="000066"/>
                          </a:solidFill>
                        </a:rPr>
                        <a:t> ET</a:t>
                      </a:r>
                    </a:p>
                  </a:txBody>
                  <a:tcPr anchor="ctr"/>
                </a:tc>
                <a:tc>
                  <a:txBody>
                    <a:bodyPr/>
                    <a:lstStyle/>
                    <a:p>
                      <a:pPr algn="ctr"/>
                      <a:r>
                        <a:rPr lang="fr-FR" sz="1200" b="1">
                          <a:solidFill>
                            <a:srgbClr val="000066"/>
                          </a:solidFill>
                        </a:rPr>
                        <a:t>FC</a:t>
                      </a:r>
                    </a:p>
                  </a:txBody>
                  <a:tcPr anchor="ctr"/>
                </a:tc>
                <a:tc>
                  <a:txBody>
                    <a:bodyPr/>
                    <a:lstStyle/>
                    <a:p>
                      <a:pPr algn="ctr"/>
                      <a:r>
                        <a:rPr lang="fr-FR" sz="1200" b="1" dirty="0">
                          <a:solidFill>
                            <a:srgbClr val="000066"/>
                          </a:solidFill>
                        </a:rPr>
                        <a:t>CE</a:t>
                      </a:r>
                      <a:r>
                        <a:rPr lang="fr-FR" sz="1200" b="1" baseline="-25000" dirty="0">
                          <a:solidFill>
                            <a:srgbClr val="000066"/>
                          </a:solidFill>
                        </a:rPr>
                        <a:t>50</a:t>
                      </a:r>
                      <a:r>
                        <a:rPr lang="fr-FR" sz="1200" b="1" dirty="0">
                          <a:solidFill>
                            <a:srgbClr val="000066"/>
                          </a:solidFill>
                        </a:rPr>
                        <a:t> (</a:t>
                      </a:r>
                      <a:r>
                        <a:rPr lang="fr-FR" sz="1200" b="1" dirty="0" err="1">
                          <a:solidFill>
                            <a:srgbClr val="000066"/>
                          </a:solidFill>
                        </a:rPr>
                        <a:t>nM</a:t>
                      </a:r>
                      <a:r>
                        <a:rPr lang="fr-FR" sz="1200" b="1" dirty="0">
                          <a:solidFill>
                            <a:srgbClr val="000066"/>
                          </a:solidFill>
                        </a:rPr>
                        <a:t>)</a:t>
                      </a:r>
                      <a:r>
                        <a:rPr lang="fr-FR" sz="1200" b="1" baseline="0" dirty="0">
                          <a:solidFill>
                            <a:srgbClr val="000066"/>
                          </a:solidFill>
                        </a:rPr>
                        <a:t> </a:t>
                      </a:r>
                      <a:r>
                        <a:rPr lang="fr-FR" sz="1200" b="1" u="sng" dirty="0">
                          <a:solidFill>
                            <a:srgbClr val="000066"/>
                          </a:solidFill>
                        </a:rPr>
                        <a:t>+</a:t>
                      </a:r>
                      <a:r>
                        <a:rPr lang="fr-FR" sz="1200" b="1" dirty="0">
                          <a:solidFill>
                            <a:srgbClr val="000066"/>
                          </a:solidFill>
                        </a:rPr>
                        <a:t> ET</a:t>
                      </a:r>
                    </a:p>
                  </a:txBody>
                  <a:tcPr anchor="ctr"/>
                </a:tc>
                <a:tc>
                  <a:txBody>
                    <a:bodyPr/>
                    <a:lstStyle/>
                    <a:p>
                      <a:pPr algn="ctr"/>
                      <a:r>
                        <a:rPr lang="fr-FR" sz="1200" b="1">
                          <a:solidFill>
                            <a:srgbClr val="000066"/>
                          </a:solidFill>
                        </a:rPr>
                        <a:t>FC</a:t>
                      </a:r>
                    </a:p>
                  </a:txBody>
                  <a:tcPr anchor="ctr"/>
                </a:tc>
                <a:extLst>
                  <a:ext uri="{0D108BD9-81ED-4DB2-BD59-A6C34878D82A}">
                    <a16:rowId xmlns:a16="http://schemas.microsoft.com/office/drawing/2014/main" val="1506315703"/>
                  </a:ext>
                </a:extLst>
              </a:tr>
              <a:tr h="320040">
                <a:tc rowSpan="2">
                  <a:txBody>
                    <a:bodyPr/>
                    <a:lstStyle/>
                    <a:p>
                      <a:r>
                        <a:rPr lang="fr-FR" sz="1200" b="1">
                          <a:solidFill>
                            <a:srgbClr val="000066"/>
                          </a:solidFill>
                        </a:rPr>
                        <a:t>pNL43 </a:t>
                      </a:r>
                    </a:p>
                    <a:p>
                      <a:r>
                        <a:rPr lang="fr-FR" sz="1200" b="1">
                          <a:solidFill>
                            <a:srgbClr val="000066"/>
                          </a:solidFill>
                        </a:rPr>
                        <a:t>(sous-type B)</a:t>
                      </a:r>
                    </a:p>
                  </a:txBody>
                  <a:tcPr anchor="ctr"/>
                </a:tc>
                <a:tc>
                  <a:txBody>
                    <a:bodyPr/>
                    <a:lstStyle/>
                    <a:p>
                      <a:r>
                        <a:rPr lang="fr-FR" sz="1200">
                          <a:solidFill>
                            <a:srgbClr val="000066"/>
                          </a:solidFill>
                        </a:rPr>
                        <a:t>WT</a:t>
                      </a:r>
                    </a:p>
                  </a:txBody>
                  <a:tcPr anchor="ctr"/>
                </a:tc>
                <a:tc>
                  <a:txBody>
                    <a:bodyPr/>
                    <a:lstStyle/>
                    <a:p>
                      <a:pPr algn="ctr"/>
                      <a:r>
                        <a:rPr lang="fr-FR" sz="1200" dirty="0">
                          <a:solidFill>
                            <a:srgbClr val="000066"/>
                          </a:solidFill>
                        </a:rPr>
                        <a:t>20,3</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7,8</a:t>
                      </a:r>
                    </a:p>
                  </a:txBody>
                  <a:tcPr anchor="ctr"/>
                </a:tc>
                <a:tc>
                  <a:txBody>
                    <a:bodyPr/>
                    <a:lstStyle/>
                    <a:p>
                      <a:pPr algn="ctr"/>
                      <a:r>
                        <a:rPr lang="fr-FR" sz="1200">
                          <a:solidFill>
                            <a:srgbClr val="000066"/>
                          </a:solidFill>
                        </a:rPr>
                        <a:t>-</a:t>
                      </a:r>
                    </a:p>
                  </a:txBody>
                  <a:tcPr anchor="ctr"/>
                </a:tc>
                <a:tc>
                  <a:txBody>
                    <a:bodyPr/>
                    <a:lstStyle/>
                    <a:p>
                      <a:pPr algn="ctr"/>
                      <a:r>
                        <a:rPr lang="fr-FR" sz="1200" dirty="0">
                          <a:solidFill>
                            <a:srgbClr val="000066"/>
                          </a:solidFill>
                        </a:rPr>
                        <a:t>20,1</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5,5</a:t>
                      </a:r>
                    </a:p>
                  </a:txBody>
                  <a:tcPr anchor="ctr"/>
                </a:tc>
                <a:tc>
                  <a:txBody>
                    <a:bodyPr/>
                    <a:lstStyle/>
                    <a:p>
                      <a:pPr algn="ctr"/>
                      <a:r>
                        <a:rPr lang="fr-FR" sz="1200">
                          <a:solidFill>
                            <a:srgbClr val="000066"/>
                          </a:solidFill>
                        </a:rPr>
                        <a:t>-</a:t>
                      </a:r>
                    </a:p>
                  </a:txBody>
                  <a:tcPr anchor="ctr"/>
                </a:tc>
                <a:tc>
                  <a:txBody>
                    <a:bodyPr/>
                    <a:lstStyle/>
                    <a:p>
                      <a:pPr algn="ctr"/>
                      <a:r>
                        <a:rPr lang="fr-FR" sz="1200" dirty="0">
                          <a:solidFill>
                            <a:srgbClr val="000066"/>
                          </a:solidFill>
                        </a:rPr>
                        <a:t>7,7</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2,1</a:t>
                      </a:r>
                    </a:p>
                  </a:txBody>
                  <a:tcPr anchor="ctr"/>
                </a:tc>
                <a:tc>
                  <a:txBody>
                    <a:bodyPr/>
                    <a:lstStyle/>
                    <a:p>
                      <a:pPr algn="ctr"/>
                      <a:r>
                        <a:rPr lang="fr-FR" sz="1200" dirty="0">
                          <a:solidFill>
                            <a:srgbClr val="000066"/>
                          </a:solidFill>
                        </a:rPr>
                        <a:t>-</a:t>
                      </a:r>
                    </a:p>
                  </a:txBody>
                  <a:tcPr anchor="ctr"/>
                </a:tc>
                <a:extLst>
                  <a:ext uri="{0D108BD9-81ED-4DB2-BD59-A6C34878D82A}">
                    <a16:rowId xmlns:a16="http://schemas.microsoft.com/office/drawing/2014/main" val="637502831"/>
                  </a:ext>
                </a:extLst>
              </a:tr>
              <a:tr h="320040">
                <a:tc vMerge="1">
                  <a:txBody>
                    <a:bodyPr/>
                    <a:lstStyle/>
                    <a:p>
                      <a:endParaRPr lang="fr-FR"/>
                    </a:p>
                  </a:txBody>
                  <a:tcPr/>
                </a:tc>
                <a:tc>
                  <a:txBody>
                    <a:bodyPr/>
                    <a:lstStyle/>
                    <a:p>
                      <a:r>
                        <a:rPr lang="fr-FR" sz="1200">
                          <a:solidFill>
                            <a:srgbClr val="000066"/>
                          </a:solidFill>
                        </a:rPr>
                        <a:t>E157Q</a:t>
                      </a:r>
                    </a:p>
                  </a:txBody>
                  <a:tcPr anchor="ctr"/>
                </a:tc>
                <a:tc>
                  <a:txBody>
                    <a:bodyPr/>
                    <a:lstStyle/>
                    <a:p>
                      <a:pPr algn="ctr"/>
                      <a:r>
                        <a:rPr lang="fr-FR" sz="1200" dirty="0">
                          <a:solidFill>
                            <a:srgbClr val="000066"/>
                          </a:solidFill>
                        </a:rPr>
                        <a:t>12,2</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5,2</a:t>
                      </a:r>
                    </a:p>
                  </a:txBody>
                  <a:tcPr anchor="ctr"/>
                </a:tc>
                <a:tc>
                  <a:txBody>
                    <a:bodyPr/>
                    <a:lstStyle/>
                    <a:p>
                      <a:pPr algn="ctr"/>
                      <a:r>
                        <a:rPr lang="fr-FR" sz="1200">
                          <a:solidFill>
                            <a:srgbClr val="000066"/>
                          </a:solidFill>
                        </a:rPr>
                        <a:t>0,6</a:t>
                      </a:r>
                    </a:p>
                  </a:txBody>
                  <a:tcPr anchor="ctr"/>
                </a:tc>
                <a:tc>
                  <a:txBody>
                    <a:bodyPr/>
                    <a:lstStyle/>
                    <a:p>
                      <a:pPr algn="ctr"/>
                      <a:r>
                        <a:rPr lang="fr-FR" sz="1200" dirty="0">
                          <a:solidFill>
                            <a:srgbClr val="000066"/>
                          </a:solidFill>
                        </a:rPr>
                        <a:t>39,1</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2,4</a:t>
                      </a:r>
                    </a:p>
                  </a:txBody>
                  <a:tcPr anchor="ctr"/>
                </a:tc>
                <a:tc>
                  <a:txBody>
                    <a:bodyPr/>
                    <a:lstStyle/>
                    <a:p>
                      <a:pPr algn="ctr"/>
                      <a:r>
                        <a:rPr lang="fr-FR" sz="1200">
                          <a:solidFill>
                            <a:srgbClr val="000066"/>
                          </a:solidFill>
                        </a:rPr>
                        <a:t>1,9</a:t>
                      </a:r>
                    </a:p>
                  </a:txBody>
                  <a:tcPr anchor="ctr"/>
                </a:tc>
                <a:tc>
                  <a:txBody>
                    <a:bodyPr/>
                    <a:lstStyle/>
                    <a:p>
                      <a:pPr algn="ctr"/>
                      <a:r>
                        <a:rPr lang="fr-FR" sz="1200" dirty="0">
                          <a:solidFill>
                            <a:srgbClr val="000066"/>
                          </a:solidFill>
                        </a:rPr>
                        <a:t>6,9</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1,5</a:t>
                      </a:r>
                    </a:p>
                  </a:txBody>
                  <a:tcPr anchor="ctr"/>
                </a:tc>
                <a:tc>
                  <a:txBody>
                    <a:bodyPr/>
                    <a:lstStyle/>
                    <a:p>
                      <a:pPr algn="ctr"/>
                      <a:r>
                        <a:rPr lang="fr-FR" sz="1200">
                          <a:solidFill>
                            <a:srgbClr val="000066"/>
                          </a:solidFill>
                        </a:rPr>
                        <a:t>0,9</a:t>
                      </a:r>
                    </a:p>
                  </a:txBody>
                  <a:tcPr anchor="ctr"/>
                </a:tc>
                <a:extLst>
                  <a:ext uri="{0D108BD9-81ED-4DB2-BD59-A6C34878D82A}">
                    <a16:rowId xmlns:a16="http://schemas.microsoft.com/office/drawing/2014/main" val="180637809"/>
                  </a:ext>
                </a:extLst>
              </a:tr>
              <a:tr h="228600">
                <a:tc rowSpan="2">
                  <a:txBody>
                    <a:bodyPr/>
                    <a:lstStyle/>
                    <a:p>
                      <a:r>
                        <a:rPr lang="fr-FR" sz="1200" b="1">
                          <a:solidFill>
                            <a:srgbClr val="000066"/>
                          </a:solidFill>
                        </a:rPr>
                        <a:t>CRF02_AG</a:t>
                      </a:r>
                    </a:p>
                  </a:txBody>
                  <a:tcPr anchor="ctr"/>
                </a:tc>
                <a:tc>
                  <a:txBody>
                    <a:bodyPr/>
                    <a:lstStyle/>
                    <a:p>
                      <a:r>
                        <a:rPr lang="fr-FR" sz="1200">
                          <a:solidFill>
                            <a:srgbClr val="000066"/>
                          </a:solidFill>
                        </a:rPr>
                        <a:t>WT</a:t>
                      </a:r>
                    </a:p>
                  </a:txBody>
                  <a:tcPr anchor="ctr"/>
                </a:tc>
                <a:tc>
                  <a:txBody>
                    <a:bodyPr/>
                    <a:lstStyle/>
                    <a:p>
                      <a:pPr algn="ctr"/>
                      <a:r>
                        <a:rPr lang="fr-FR" sz="1200" dirty="0">
                          <a:solidFill>
                            <a:srgbClr val="000066"/>
                          </a:solidFill>
                        </a:rPr>
                        <a:t>26</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7,1</a:t>
                      </a:r>
                    </a:p>
                  </a:txBody>
                  <a:tcPr anchor="ctr"/>
                </a:tc>
                <a:tc>
                  <a:txBody>
                    <a:bodyPr/>
                    <a:lstStyle/>
                    <a:p>
                      <a:pPr algn="ctr"/>
                      <a:r>
                        <a:rPr lang="fr-FR" sz="1200">
                          <a:solidFill>
                            <a:srgbClr val="000066"/>
                          </a:solidFill>
                        </a:rPr>
                        <a:t>-</a:t>
                      </a:r>
                    </a:p>
                  </a:txBody>
                  <a:tcPr anchor="ctr"/>
                </a:tc>
                <a:tc>
                  <a:txBody>
                    <a:bodyPr/>
                    <a:lstStyle/>
                    <a:p>
                      <a:pPr algn="ctr"/>
                      <a:r>
                        <a:rPr lang="fr-FR" sz="1200" dirty="0">
                          <a:solidFill>
                            <a:srgbClr val="000066"/>
                          </a:solidFill>
                        </a:rPr>
                        <a:t>39,8</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15,6</a:t>
                      </a:r>
                    </a:p>
                  </a:txBody>
                  <a:tcPr anchor="ctr"/>
                </a:tc>
                <a:tc>
                  <a:txBody>
                    <a:bodyPr/>
                    <a:lstStyle/>
                    <a:p>
                      <a:pPr algn="ctr"/>
                      <a:r>
                        <a:rPr lang="fr-FR" sz="1200">
                          <a:solidFill>
                            <a:srgbClr val="000066"/>
                          </a:solidFill>
                        </a:rPr>
                        <a:t>-</a:t>
                      </a:r>
                    </a:p>
                  </a:txBody>
                  <a:tcPr anchor="ctr"/>
                </a:tc>
                <a:tc>
                  <a:txBody>
                    <a:bodyPr/>
                    <a:lstStyle/>
                    <a:p>
                      <a:pPr algn="ctr"/>
                      <a:r>
                        <a:rPr lang="fr-FR" sz="1200" dirty="0">
                          <a:solidFill>
                            <a:srgbClr val="000066"/>
                          </a:solidFill>
                        </a:rPr>
                        <a:t>7,1</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3,4</a:t>
                      </a:r>
                    </a:p>
                  </a:txBody>
                  <a:tcPr anchor="ctr"/>
                </a:tc>
                <a:tc>
                  <a:txBody>
                    <a:bodyPr/>
                    <a:lstStyle/>
                    <a:p>
                      <a:pPr algn="ctr"/>
                      <a:r>
                        <a:rPr lang="fr-FR" sz="1200">
                          <a:solidFill>
                            <a:srgbClr val="000066"/>
                          </a:solidFill>
                        </a:rPr>
                        <a:t>-</a:t>
                      </a:r>
                    </a:p>
                  </a:txBody>
                  <a:tcPr anchor="ctr"/>
                </a:tc>
                <a:extLst>
                  <a:ext uri="{0D108BD9-81ED-4DB2-BD59-A6C34878D82A}">
                    <a16:rowId xmlns:a16="http://schemas.microsoft.com/office/drawing/2014/main" val="3855002178"/>
                  </a:ext>
                </a:extLst>
              </a:tr>
              <a:tr h="228600">
                <a:tc vMerge="1">
                  <a:txBody>
                    <a:bodyPr/>
                    <a:lstStyle/>
                    <a:p>
                      <a:endParaRPr lang="fr-FR"/>
                    </a:p>
                  </a:txBody>
                  <a:tcPr/>
                </a:tc>
                <a:tc>
                  <a:txBody>
                    <a:bodyPr/>
                    <a:lstStyle/>
                    <a:p>
                      <a:r>
                        <a:rPr lang="fr-FR" sz="1200">
                          <a:solidFill>
                            <a:srgbClr val="000066"/>
                          </a:solidFill>
                        </a:rPr>
                        <a:t>E157Q</a:t>
                      </a:r>
                    </a:p>
                  </a:txBody>
                  <a:tcPr anchor="ctr"/>
                </a:tc>
                <a:tc>
                  <a:txBody>
                    <a:bodyPr/>
                    <a:lstStyle/>
                    <a:p>
                      <a:pPr algn="ctr"/>
                      <a:r>
                        <a:rPr lang="fr-FR" sz="1200" dirty="0">
                          <a:solidFill>
                            <a:srgbClr val="000066"/>
                          </a:solidFill>
                        </a:rPr>
                        <a:t>29,3</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0,9</a:t>
                      </a:r>
                    </a:p>
                  </a:txBody>
                  <a:tcPr anchor="ctr"/>
                </a:tc>
                <a:tc>
                  <a:txBody>
                    <a:bodyPr/>
                    <a:lstStyle/>
                    <a:p>
                      <a:pPr algn="ctr"/>
                      <a:r>
                        <a:rPr lang="fr-FR" sz="1200">
                          <a:solidFill>
                            <a:srgbClr val="000066"/>
                          </a:solidFill>
                        </a:rPr>
                        <a:t>1,1</a:t>
                      </a:r>
                    </a:p>
                  </a:txBody>
                  <a:tcPr anchor="ctr"/>
                </a:tc>
                <a:tc>
                  <a:txBody>
                    <a:bodyPr/>
                    <a:lstStyle/>
                    <a:p>
                      <a:pPr algn="ctr"/>
                      <a:r>
                        <a:rPr lang="fr-FR" sz="1200" dirty="0">
                          <a:solidFill>
                            <a:srgbClr val="000066"/>
                          </a:solidFill>
                        </a:rPr>
                        <a:t>95,5</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31</a:t>
                      </a:r>
                    </a:p>
                  </a:txBody>
                  <a:tcPr anchor="ctr"/>
                </a:tc>
                <a:tc>
                  <a:txBody>
                    <a:bodyPr/>
                    <a:lstStyle/>
                    <a:p>
                      <a:pPr algn="ctr"/>
                      <a:r>
                        <a:rPr lang="fr-FR" sz="1200" b="1" dirty="0">
                          <a:solidFill>
                            <a:srgbClr val="000066"/>
                          </a:solidFill>
                        </a:rPr>
                        <a:t>2,4</a:t>
                      </a:r>
                    </a:p>
                  </a:txBody>
                  <a:tcPr anchor="ctr"/>
                </a:tc>
                <a:tc>
                  <a:txBody>
                    <a:bodyPr/>
                    <a:lstStyle/>
                    <a:p>
                      <a:pPr algn="ctr"/>
                      <a:r>
                        <a:rPr lang="fr-FR" sz="1200" dirty="0">
                          <a:solidFill>
                            <a:srgbClr val="000066"/>
                          </a:solidFill>
                        </a:rPr>
                        <a:t>13,5</a:t>
                      </a:r>
                      <a:r>
                        <a:rPr lang="fr-FR" sz="1200" baseline="0" dirty="0">
                          <a:solidFill>
                            <a:srgbClr val="000066"/>
                          </a:solidFill>
                        </a:rPr>
                        <a:t> </a:t>
                      </a:r>
                      <a:r>
                        <a:rPr lang="fr-FR" sz="1200" u="sng" baseline="0" dirty="0">
                          <a:solidFill>
                            <a:srgbClr val="000066"/>
                          </a:solidFill>
                        </a:rPr>
                        <a:t>+</a:t>
                      </a:r>
                      <a:r>
                        <a:rPr lang="fr-FR" sz="1200" baseline="0" dirty="0">
                          <a:solidFill>
                            <a:srgbClr val="000066"/>
                          </a:solidFill>
                        </a:rPr>
                        <a:t> </a:t>
                      </a:r>
                      <a:r>
                        <a:rPr lang="fr-FR" sz="1200" dirty="0">
                          <a:solidFill>
                            <a:srgbClr val="000066"/>
                          </a:solidFill>
                        </a:rPr>
                        <a:t>1,0</a:t>
                      </a:r>
                    </a:p>
                  </a:txBody>
                  <a:tcPr anchor="ctr"/>
                </a:tc>
                <a:tc>
                  <a:txBody>
                    <a:bodyPr/>
                    <a:lstStyle/>
                    <a:p>
                      <a:pPr algn="ctr"/>
                      <a:r>
                        <a:rPr lang="fr-FR" sz="1200" dirty="0">
                          <a:solidFill>
                            <a:srgbClr val="000066"/>
                          </a:solidFill>
                        </a:rPr>
                        <a:t>1,9</a:t>
                      </a:r>
                    </a:p>
                  </a:txBody>
                  <a:tcPr anchor="ctr"/>
                </a:tc>
                <a:extLst>
                  <a:ext uri="{0D108BD9-81ED-4DB2-BD59-A6C34878D82A}">
                    <a16:rowId xmlns:a16="http://schemas.microsoft.com/office/drawing/2014/main" val="2976400636"/>
                  </a:ext>
                </a:extLst>
              </a:tr>
            </a:tbl>
          </a:graphicData>
        </a:graphic>
      </p:graphicFrame>
      <p:sp>
        <p:nvSpPr>
          <p:cNvPr id="2" name="ZoneTexte 1"/>
          <p:cNvSpPr txBox="1"/>
          <p:nvPr/>
        </p:nvSpPr>
        <p:spPr>
          <a:xfrm>
            <a:off x="243708" y="4098471"/>
            <a:ext cx="1120820" cy="307777"/>
          </a:xfrm>
          <a:prstGeom prst="rect">
            <a:avLst/>
          </a:prstGeom>
          <a:noFill/>
        </p:spPr>
        <p:txBody>
          <a:bodyPr wrap="none" rtlCol="0">
            <a:spAutoFit/>
          </a:bodyPr>
          <a:lstStyle/>
          <a:p>
            <a:r>
              <a:rPr lang="fr-FR" sz="1400" i="1" dirty="0"/>
              <a:t>En </a:t>
            </a:r>
            <a:r>
              <a:rPr lang="fr-FR" sz="1400" i="1" dirty="0" err="1"/>
              <a:t>triplicate</a:t>
            </a:r>
            <a:endParaRPr lang="fr-FR" sz="1400" i="1" dirty="0"/>
          </a:p>
        </p:txBody>
      </p:sp>
      <p:sp>
        <p:nvSpPr>
          <p:cNvPr id="11" name="ZoneTexte 10">
            <a:extLst>
              <a:ext uri="{FF2B5EF4-FFF2-40B4-BE49-F238E27FC236}">
                <a16:creationId xmlns:a16="http://schemas.microsoft.com/office/drawing/2014/main" id="{9DE03B90-6D9C-4A88-A0D0-AF33AAE2475C}"/>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11</a:t>
            </a:r>
          </a:p>
        </p:txBody>
      </p:sp>
    </p:spTree>
    <p:extLst>
      <p:ext uri="{BB962C8B-B14F-4D97-AF65-F5344CB8AC3E}">
        <p14:creationId xmlns:p14="http://schemas.microsoft.com/office/powerpoint/2010/main" val="791155553"/>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Dooley K, CROI 2018, Abs. 33</a:t>
            </a:r>
          </a:p>
        </p:txBody>
      </p:sp>
      <p:graphicFrame>
        <p:nvGraphicFramePr>
          <p:cNvPr id="5" name="Tableau 4"/>
          <p:cNvGraphicFramePr>
            <a:graphicFrameLocks noGrp="1"/>
          </p:cNvGraphicFramePr>
          <p:nvPr>
            <p:extLst>
              <p:ext uri="{D42A27DB-BD31-4B8C-83A1-F6EECF244321}">
                <p14:modId xmlns:p14="http://schemas.microsoft.com/office/powerpoint/2010/main" val="114045763"/>
              </p:ext>
            </p:extLst>
          </p:nvPr>
        </p:nvGraphicFramePr>
        <p:xfrm>
          <a:off x="438162" y="1691189"/>
          <a:ext cx="8389457" cy="2712416"/>
        </p:xfrm>
        <a:graphic>
          <a:graphicData uri="http://schemas.openxmlformats.org/drawingml/2006/table">
            <a:tbl>
              <a:tblPr firstRow="1" bandRow="1">
                <a:tableStyleId>{5C22544A-7EE6-4342-B048-85BDC9FD1C3A}</a:tableStyleId>
              </a:tblPr>
              <a:tblGrid>
                <a:gridCol w="3103935">
                  <a:extLst>
                    <a:ext uri="{9D8B030D-6E8A-4147-A177-3AD203B41FA5}">
                      <a16:colId xmlns:a16="http://schemas.microsoft.com/office/drawing/2014/main" val="20000"/>
                    </a:ext>
                  </a:extLst>
                </a:gridCol>
                <a:gridCol w="721895">
                  <a:extLst>
                    <a:ext uri="{9D8B030D-6E8A-4147-A177-3AD203B41FA5}">
                      <a16:colId xmlns:a16="http://schemas.microsoft.com/office/drawing/2014/main" val="20001"/>
                    </a:ext>
                  </a:extLst>
                </a:gridCol>
                <a:gridCol w="4563627">
                  <a:extLst>
                    <a:ext uri="{9D8B030D-6E8A-4147-A177-3AD203B41FA5}">
                      <a16:colId xmlns:a16="http://schemas.microsoft.com/office/drawing/2014/main" val="20002"/>
                    </a:ext>
                  </a:extLst>
                </a:gridCol>
              </a:tblGrid>
              <a:tr h="387488">
                <a:tc>
                  <a:txBody>
                    <a:bodyPr/>
                    <a:lstStyle/>
                    <a:p>
                      <a:r>
                        <a:rPr lang="fr-FR" sz="1600" dirty="0">
                          <a:solidFill>
                            <a:srgbClr val="000066"/>
                          </a:solidFill>
                        </a:rPr>
                        <a:t>Moment du dosage</a:t>
                      </a:r>
                    </a:p>
                  </a:txBody>
                  <a:tcPr anchor="ctr"/>
                </a:tc>
                <a:tc>
                  <a:txBody>
                    <a:bodyPr/>
                    <a:lstStyle/>
                    <a:p>
                      <a:pPr algn="ctr"/>
                      <a:r>
                        <a:rPr lang="fr-FR" sz="1600" dirty="0">
                          <a:solidFill>
                            <a:srgbClr val="000066"/>
                          </a:solidFill>
                        </a:rPr>
                        <a:t>n</a:t>
                      </a:r>
                    </a:p>
                  </a:txBody>
                  <a:tcPr anchor="ctr"/>
                </a:tc>
                <a:tc>
                  <a:txBody>
                    <a:bodyPr/>
                    <a:lstStyle/>
                    <a:p>
                      <a:pPr algn="ctr"/>
                      <a:r>
                        <a:rPr lang="fr-FR" sz="1600" dirty="0">
                          <a:solidFill>
                            <a:srgbClr val="000066"/>
                          </a:solidFill>
                        </a:rPr>
                        <a:t>Moyenne</a:t>
                      </a:r>
                      <a:r>
                        <a:rPr lang="fr-FR" sz="1600" baseline="0" dirty="0">
                          <a:solidFill>
                            <a:srgbClr val="000066"/>
                          </a:solidFill>
                        </a:rPr>
                        <a:t> géométrique, </a:t>
                      </a:r>
                      <a:r>
                        <a:rPr lang="fr-FR" sz="1600" baseline="0" dirty="0" err="1">
                          <a:solidFill>
                            <a:srgbClr val="000066"/>
                          </a:solidFill>
                        </a:rPr>
                        <a:t>n</a:t>
                      </a:r>
                      <a:r>
                        <a:rPr lang="fr-FR" sz="1600" dirty="0" err="1">
                          <a:solidFill>
                            <a:srgbClr val="000066"/>
                          </a:solidFill>
                        </a:rPr>
                        <a:t>g</a:t>
                      </a:r>
                      <a:r>
                        <a:rPr lang="fr-FR" sz="1600" dirty="0">
                          <a:solidFill>
                            <a:srgbClr val="000066"/>
                          </a:solidFill>
                        </a:rPr>
                        <a:t>/ml (IC 90 %), CV %</a:t>
                      </a:r>
                    </a:p>
                  </a:txBody>
                  <a:tcPr anchor="ctr"/>
                </a:tc>
                <a:extLst>
                  <a:ext uri="{0D108BD9-81ED-4DB2-BD59-A6C34878D82A}">
                    <a16:rowId xmlns:a16="http://schemas.microsoft.com/office/drawing/2014/main" val="10000"/>
                  </a:ext>
                </a:extLst>
              </a:tr>
              <a:tr h="387488">
                <a:tc gridSpan="3">
                  <a:txBody>
                    <a:bodyPr/>
                    <a:lstStyle/>
                    <a:p>
                      <a:r>
                        <a:rPr lang="fr-FR" sz="1600" dirty="0">
                          <a:solidFill>
                            <a:srgbClr val="000066"/>
                          </a:solidFill>
                        </a:rPr>
                        <a:t>DTG</a:t>
                      </a:r>
                      <a:r>
                        <a:rPr lang="fr-FR" sz="1600" baseline="0" dirty="0">
                          <a:solidFill>
                            <a:srgbClr val="000066"/>
                          </a:solidFill>
                        </a:rPr>
                        <a:t> avec RFP</a:t>
                      </a:r>
                      <a:endParaRPr lang="fr-FR" sz="1600" b="1" dirty="0">
                        <a:solidFill>
                          <a:srgbClr val="000066"/>
                        </a:solidFill>
                      </a:endParaRPr>
                    </a:p>
                  </a:txBody>
                  <a:tcPr anchor="ctr"/>
                </a:tc>
                <a:tc hMerge="1">
                  <a:txBody>
                    <a:bodyPr/>
                    <a:lstStyle/>
                    <a:p>
                      <a:pPr algn="ctr"/>
                      <a:endParaRPr lang="fr-FR" sz="1400" dirty="0">
                        <a:solidFill>
                          <a:srgbClr val="000066"/>
                        </a:solidFill>
                      </a:endParaRPr>
                    </a:p>
                  </a:txBody>
                  <a:tcPr anchor="ctr"/>
                </a:tc>
                <a:tc hMerge="1">
                  <a:txBody>
                    <a:bodyPr/>
                    <a:lstStyle/>
                    <a:p>
                      <a:pPr algn="ctr"/>
                      <a:endParaRPr lang="fr-FR" sz="1400" dirty="0">
                        <a:solidFill>
                          <a:srgbClr val="000066"/>
                        </a:solidFill>
                      </a:endParaRPr>
                    </a:p>
                  </a:txBody>
                  <a:tcPr anchor="ctr"/>
                </a:tc>
                <a:extLst>
                  <a:ext uri="{0D108BD9-81ED-4DB2-BD59-A6C34878D82A}">
                    <a16:rowId xmlns:a16="http://schemas.microsoft.com/office/drawing/2014/main" val="10001"/>
                  </a:ext>
                </a:extLst>
              </a:tr>
              <a:tr h="387488">
                <a:tc>
                  <a:txBody>
                    <a:bodyPr/>
                    <a:lstStyle/>
                    <a:p>
                      <a:pPr marL="355600" indent="0" algn="l"/>
                      <a:r>
                        <a:rPr lang="fr-FR" sz="1600" dirty="0">
                          <a:solidFill>
                            <a:srgbClr val="000066"/>
                          </a:solidFill>
                        </a:rPr>
                        <a:t>S8</a:t>
                      </a:r>
                    </a:p>
                  </a:txBody>
                  <a:tcPr anchor="ctr"/>
                </a:tc>
                <a:tc>
                  <a:txBody>
                    <a:bodyPr/>
                    <a:lstStyle/>
                    <a:p>
                      <a:pPr algn="ctr"/>
                      <a:r>
                        <a:rPr lang="fr-FR" sz="1600" dirty="0">
                          <a:solidFill>
                            <a:srgbClr val="000066"/>
                          </a:solidFill>
                        </a:rPr>
                        <a:t>41</a:t>
                      </a:r>
                    </a:p>
                  </a:txBody>
                  <a:tcPr anchor="ctr"/>
                </a:tc>
                <a:tc>
                  <a:txBody>
                    <a:bodyPr/>
                    <a:lstStyle/>
                    <a:p>
                      <a:pPr algn="ctr"/>
                      <a:r>
                        <a:rPr lang="fr-FR" sz="1600" dirty="0">
                          <a:solidFill>
                            <a:srgbClr val="000066"/>
                          </a:solidFill>
                        </a:rPr>
                        <a:t>852 (208 - 2 340), 118 %</a:t>
                      </a:r>
                    </a:p>
                  </a:txBody>
                  <a:tcPr anchor="ctr"/>
                </a:tc>
                <a:extLst>
                  <a:ext uri="{0D108BD9-81ED-4DB2-BD59-A6C34878D82A}">
                    <a16:rowId xmlns:a16="http://schemas.microsoft.com/office/drawing/2014/main" val="10002"/>
                  </a:ext>
                </a:extLst>
              </a:tr>
              <a:tr h="387488">
                <a:tc>
                  <a:txBody>
                    <a:bodyPr/>
                    <a:lstStyle/>
                    <a:p>
                      <a:pPr marL="355600" indent="0" algn="l"/>
                      <a:r>
                        <a:rPr lang="fr-FR" sz="1600" dirty="0">
                          <a:solidFill>
                            <a:srgbClr val="000066"/>
                          </a:solidFill>
                        </a:rPr>
                        <a:t>S24</a:t>
                      </a:r>
                    </a:p>
                  </a:txBody>
                  <a:tcPr anchor="ctr"/>
                </a:tc>
                <a:tc>
                  <a:txBody>
                    <a:bodyPr/>
                    <a:lstStyle/>
                    <a:p>
                      <a:pPr algn="ctr"/>
                      <a:r>
                        <a:rPr lang="fr-FR" sz="1600" dirty="0">
                          <a:solidFill>
                            <a:srgbClr val="000066"/>
                          </a:solidFill>
                        </a:rPr>
                        <a:t>22</a:t>
                      </a:r>
                    </a:p>
                  </a:txBody>
                  <a:tcPr anchor="ctr"/>
                </a:tc>
                <a:tc>
                  <a:txBody>
                    <a:bodyPr/>
                    <a:lstStyle/>
                    <a:p>
                      <a:pPr algn="ctr"/>
                      <a:r>
                        <a:rPr lang="fr-FR" sz="1600" dirty="0">
                          <a:solidFill>
                            <a:srgbClr val="000066"/>
                          </a:solidFill>
                        </a:rPr>
                        <a:t>942 (19 - 3 380), 276 %</a:t>
                      </a:r>
                    </a:p>
                  </a:txBody>
                  <a:tcPr anchor="ctr"/>
                </a:tc>
                <a:extLst>
                  <a:ext uri="{0D108BD9-81ED-4DB2-BD59-A6C34878D82A}">
                    <a16:rowId xmlns:a16="http://schemas.microsoft.com/office/drawing/2014/main" val="10003"/>
                  </a:ext>
                </a:extLst>
              </a:tr>
              <a:tr h="387488">
                <a:tc gridSpan="3">
                  <a:txBody>
                    <a:bodyPr/>
                    <a:lstStyle/>
                    <a:p>
                      <a:r>
                        <a:rPr lang="fr-FR" sz="1600" dirty="0">
                          <a:solidFill>
                            <a:srgbClr val="000066"/>
                          </a:solidFill>
                        </a:rPr>
                        <a:t>DTG sans RFP (RFP stoppée à S24)</a:t>
                      </a:r>
                      <a:endParaRPr lang="fr-FR" sz="1600" b="1" dirty="0">
                        <a:solidFill>
                          <a:srgbClr val="000066"/>
                        </a:solidFill>
                      </a:endParaRPr>
                    </a:p>
                  </a:txBody>
                  <a:tcPr anchor="ctr"/>
                </a:tc>
                <a:tc hMerge="1">
                  <a:txBody>
                    <a:bodyPr/>
                    <a:lstStyle/>
                    <a:p>
                      <a:pPr algn="ctr"/>
                      <a:endParaRPr lang="fr-FR" sz="1400">
                        <a:solidFill>
                          <a:srgbClr val="000066"/>
                        </a:solidFill>
                      </a:endParaRPr>
                    </a:p>
                  </a:txBody>
                  <a:tcPr anchor="ctr"/>
                </a:tc>
                <a:tc hMerge="1">
                  <a:txBody>
                    <a:bodyPr/>
                    <a:lstStyle/>
                    <a:p>
                      <a:pPr algn="ctr"/>
                      <a:endParaRPr lang="fr-FR" sz="1400" dirty="0">
                        <a:solidFill>
                          <a:srgbClr val="000066"/>
                        </a:solidFill>
                      </a:endParaRPr>
                    </a:p>
                  </a:txBody>
                  <a:tcPr anchor="ctr"/>
                </a:tc>
                <a:extLst>
                  <a:ext uri="{0D108BD9-81ED-4DB2-BD59-A6C34878D82A}">
                    <a16:rowId xmlns:a16="http://schemas.microsoft.com/office/drawing/2014/main" val="10004"/>
                  </a:ext>
                </a:extLst>
              </a:tr>
              <a:tr h="387488">
                <a:tc>
                  <a:txBody>
                    <a:bodyPr/>
                    <a:lstStyle/>
                    <a:p>
                      <a:pPr marL="355600" indent="0" algn="l"/>
                      <a:r>
                        <a:rPr lang="fr-FR" sz="1600" dirty="0">
                          <a:solidFill>
                            <a:srgbClr val="000066"/>
                          </a:solidFill>
                        </a:rPr>
                        <a:t>S36</a:t>
                      </a:r>
                    </a:p>
                  </a:txBody>
                  <a:tcPr anchor="ctr"/>
                </a:tc>
                <a:tc>
                  <a:txBody>
                    <a:bodyPr/>
                    <a:lstStyle/>
                    <a:p>
                      <a:pPr algn="ctr"/>
                      <a:r>
                        <a:rPr lang="fr-FR" sz="1600" dirty="0">
                          <a:solidFill>
                            <a:srgbClr val="000066"/>
                          </a:solidFill>
                        </a:rPr>
                        <a:t>16</a:t>
                      </a:r>
                    </a:p>
                  </a:txBody>
                  <a:tcPr anchor="ctr"/>
                </a:tc>
                <a:tc>
                  <a:txBody>
                    <a:bodyPr/>
                    <a:lstStyle/>
                    <a:p>
                      <a:pPr algn="ctr"/>
                      <a:r>
                        <a:rPr lang="fr-FR" sz="1600" dirty="0">
                          <a:solidFill>
                            <a:srgbClr val="000066"/>
                          </a:solidFill>
                        </a:rPr>
                        <a:t>1 143 (80 - 4 370), 151 %</a:t>
                      </a:r>
                    </a:p>
                  </a:txBody>
                  <a:tcPr anchor="ctr"/>
                </a:tc>
                <a:extLst>
                  <a:ext uri="{0D108BD9-81ED-4DB2-BD59-A6C34878D82A}">
                    <a16:rowId xmlns:a16="http://schemas.microsoft.com/office/drawing/2014/main" val="10005"/>
                  </a:ext>
                </a:extLst>
              </a:tr>
              <a:tr h="387488">
                <a:tc>
                  <a:txBody>
                    <a:bodyPr/>
                    <a:lstStyle/>
                    <a:p>
                      <a:pPr marL="355600" indent="0" algn="l"/>
                      <a:r>
                        <a:rPr lang="fr-FR" sz="1600" dirty="0">
                          <a:solidFill>
                            <a:srgbClr val="000066"/>
                          </a:solidFill>
                        </a:rPr>
                        <a:t>S48</a:t>
                      </a:r>
                    </a:p>
                  </a:txBody>
                  <a:tcPr anchor="ctr"/>
                </a:tc>
                <a:tc>
                  <a:txBody>
                    <a:bodyPr/>
                    <a:lstStyle/>
                    <a:p>
                      <a:pPr algn="ctr"/>
                      <a:r>
                        <a:rPr lang="fr-FR" sz="1600" dirty="0">
                          <a:solidFill>
                            <a:srgbClr val="000066"/>
                          </a:solidFill>
                        </a:rPr>
                        <a:t>12</a:t>
                      </a:r>
                    </a:p>
                  </a:txBody>
                  <a:tcPr anchor="ctr"/>
                </a:tc>
                <a:tc>
                  <a:txBody>
                    <a:bodyPr/>
                    <a:lstStyle/>
                    <a:p>
                      <a:pPr algn="ctr"/>
                      <a:r>
                        <a:rPr lang="fr-FR" sz="1600" dirty="0">
                          <a:solidFill>
                            <a:srgbClr val="000066"/>
                          </a:solidFill>
                        </a:rPr>
                        <a:t>591 (19</a:t>
                      </a:r>
                      <a:r>
                        <a:rPr lang="fr-FR" sz="1600" baseline="0" dirty="0">
                          <a:solidFill>
                            <a:srgbClr val="000066"/>
                          </a:solidFill>
                        </a:rPr>
                        <a:t> - 3 310), 359 %</a:t>
                      </a:r>
                      <a:endParaRPr lang="fr-FR" sz="1600" dirty="0">
                        <a:solidFill>
                          <a:srgbClr val="000066"/>
                        </a:solidFill>
                      </a:endParaRPr>
                    </a:p>
                  </a:txBody>
                  <a:tcPr anchor="ctr"/>
                </a:tc>
                <a:extLst>
                  <a:ext uri="{0D108BD9-81ED-4DB2-BD59-A6C34878D82A}">
                    <a16:rowId xmlns:a16="http://schemas.microsoft.com/office/drawing/2014/main" val="10006"/>
                  </a:ext>
                </a:extLst>
              </a:tr>
            </a:tbl>
          </a:graphicData>
        </a:graphic>
      </p:graphicFrame>
      <p:sp>
        <p:nvSpPr>
          <p:cNvPr id="6" name="Text Box 2"/>
          <p:cNvSpPr txBox="1">
            <a:spLocks noChangeArrowheads="1"/>
          </p:cNvSpPr>
          <p:nvPr/>
        </p:nvSpPr>
        <p:spPr bwMode="auto">
          <a:xfrm>
            <a:off x="280133" y="1177048"/>
            <a:ext cx="8665442"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Concentration pré-dose DTG </a:t>
            </a:r>
          </a:p>
        </p:txBody>
      </p:sp>
      <p:sp>
        <p:nvSpPr>
          <p:cNvPr id="7" name="Espace réservé du contenu 5"/>
          <p:cNvSpPr txBox="1">
            <a:spLocks/>
          </p:cNvSpPr>
          <p:nvPr/>
        </p:nvSpPr>
        <p:spPr bwMode="auto">
          <a:xfrm>
            <a:off x="438162" y="4648478"/>
            <a:ext cx="8705838" cy="54593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dirty="0"/>
              <a:t>Concentrations DTG voisines de celles observées avec DTG 50 mg qd </a:t>
            </a:r>
            <a:br>
              <a:rPr lang="fr-FR" sz="1800" dirty="0"/>
            </a:br>
            <a:r>
              <a:rPr lang="fr-FR" sz="1800" dirty="0"/>
              <a:t>sans RFP</a:t>
            </a:r>
          </a:p>
        </p:txBody>
      </p:sp>
      <p:sp>
        <p:nvSpPr>
          <p:cNvPr id="8" name="Espace réservé du contenu 5"/>
          <p:cNvSpPr txBox="1">
            <a:spLocks/>
          </p:cNvSpPr>
          <p:nvPr/>
        </p:nvSpPr>
        <p:spPr bwMode="auto">
          <a:xfrm>
            <a:off x="438162" y="5457283"/>
            <a:ext cx="8507413" cy="7125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2000" b="1" dirty="0">
                <a:solidFill>
                  <a:srgbClr val="0070C0"/>
                </a:solidFill>
                <a:latin typeface="Calibri"/>
                <a:cs typeface="Calibri"/>
              </a:rPr>
              <a:t>Conclusion : </a:t>
            </a:r>
            <a:r>
              <a:rPr lang="fr-FR" sz="1800" dirty="0"/>
              <a:t>DTG 50 mg </a:t>
            </a:r>
            <a:r>
              <a:rPr lang="fr-FR" sz="1800" dirty="0" err="1"/>
              <a:t>bid</a:t>
            </a:r>
            <a:r>
              <a:rPr lang="fr-FR" sz="1800" dirty="0"/>
              <a:t> + 2 INTI est efficace et bien toléré chez le patient traité pour tuberculose avec RFP</a:t>
            </a:r>
            <a:endParaRPr lang="fr-FR" sz="2000" dirty="0"/>
          </a:p>
        </p:txBody>
      </p:sp>
      <p:sp>
        <p:nvSpPr>
          <p:cNvPr id="9" name="Titre 2">
            <a:extLst>
              <a:ext uri="{FF2B5EF4-FFF2-40B4-BE49-F238E27FC236}">
                <a16:creationId xmlns:a16="http://schemas.microsoft.com/office/drawing/2014/main" id="{35E3B0BF-8E51-4BD7-9E12-9E492328CFA4}"/>
              </a:ext>
            </a:extLst>
          </p:cNvPr>
          <p:cNvSpPr txBox="1">
            <a:spLocks/>
          </p:cNvSpPr>
          <p:nvPr/>
        </p:nvSpPr>
        <p:spPr>
          <a:xfrm>
            <a:off x="1547813" y="115888"/>
            <a:ext cx="7523162" cy="936625"/>
          </a:xfrm>
          <a:prstGeom prst="rect">
            <a:avLst/>
          </a:prstGeom>
        </p:spPr>
        <p:txBody>
          <a:bodyPr anchor="ct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r>
              <a:rPr lang="fr-FR" sz="2600" kern="0" dirty="0"/>
              <a:t>Essai INSPIRING : DTG pour le traitement </a:t>
            </a:r>
            <a:br>
              <a:rPr lang="fr-FR" sz="2600" kern="0" dirty="0"/>
            </a:br>
            <a:r>
              <a:rPr lang="fr-FR" sz="2600" kern="0" dirty="0"/>
              <a:t>de la tuberculose (2)</a:t>
            </a:r>
          </a:p>
        </p:txBody>
      </p:sp>
      <p:sp>
        <p:nvSpPr>
          <p:cNvPr id="10" name="ZoneTexte 9">
            <a:extLst>
              <a:ext uri="{FF2B5EF4-FFF2-40B4-BE49-F238E27FC236}">
                <a16:creationId xmlns:a16="http://schemas.microsoft.com/office/drawing/2014/main" id="{D24F8DD6-DE0D-45A0-98C2-608F87858C8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146</a:t>
            </a:r>
          </a:p>
        </p:txBody>
      </p:sp>
    </p:spTree>
    <p:extLst>
      <p:ext uri="{BB962C8B-B14F-4D97-AF65-F5344CB8AC3E}">
        <p14:creationId xmlns:p14="http://schemas.microsoft.com/office/powerpoint/2010/main" val="2823863520"/>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400" dirty="0"/>
              <a:t>Essai BRIEF-TB : INH / </a:t>
            </a:r>
            <a:r>
              <a:rPr lang="fr-FR" sz="2400" dirty="0" err="1"/>
              <a:t>rifapentine</a:t>
            </a:r>
            <a:r>
              <a:rPr lang="fr-FR" sz="2400" dirty="0"/>
              <a:t> 1 mois en prévention de la tuberculose active chez les VIH (1)</a:t>
            </a:r>
          </a:p>
        </p:txBody>
      </p:sp>
      <p:sp>
        <p:nvSpPr>
          <p:cNvPr id="4" name="Espace réservé du contenu 3"/>
          <p:cNvSpPr>
            <a:spLocks noGrp="1"/>
          </p:cNvSpPr>
          <p:nvPr>
            <p:ph idx="1"/>
          </p:nvPr>
        </p:nvSpPr>
        <p:spPr>
          <a:xfrm>
            <a:off x="457200" y="1341438"/>
            <a:ext cx="8613775" cy="5111750"/>
          </a:xfrm>
        </p:spPr>
        <p:txBody>
          <a:bodyPr/>
          <a:lstStyle/>
          <a:p>
            <a:r>
              <a:rPr lang="fr-FR" sz="1800" dirty="0"/>
              <a:t>Essai multicentrique, international, randomisé, sans insu</a:t>
            </a:r>
            <a:br>
              <a:rPr lang="fr-FR" sz="1800" dirty="0"/>
            </a:br>
            <a:endParaRPr lang="fr-FR" sz="1800" dirty="0"/>
          </a:p>
          <a:p>
            <a:r>
              <a:rPr lang="fr-FR" sz="1800" dirty="0"/>
              <a:t>3 000 patients VIH ≥ 13 ans, pas d’argument pour une tuberculose active et :</a:t>
            </a:r>
          </a:p>
          <a:p>
            <a:pPr lvl="1"/>
            <a:r>
              <a:rPr lang="fr-FR" sz="1600" dirty="0"/>
              <a:t>IDR + ≥ 5 mm et/ou </a:t>
            </a:r>
            <a:r>
              <a:rPr lang="fr-FR" sz="1600" dirty="0" err="1"/>
              <a:t>Quantiferon</a:t>
            </a:r>
            <a:r>
              <a:rPr lang="fr-FR" sz="1600" dirty="0"/>
              <a:t>+</a:t>
            </a:r>
          </a:p>
          <a:p>
            <a:pPr lvl="1"/>
            <a:r>
              <a:rPr lang="fr-FR" sz="1600" b="1" dirty="0"/>
              <a:t>OU</a:t>
            </a:r>
            <a:r>
              <a:rPr lang="fr-FR" sz="1600" dirty="0"/>
              <a:t> habitant dans une région de haute prévalence de tuberculose (i.e. ≥ 60/100 000)</a:t>
            </a:r>
            <a:br>
              <a:rPr lang="fr-FR" sz="1600" dirty="0"/>
            </a:br>
            <a:endParaRPr lang="fr-FR" sz="1600" dirty="0"/>
          </a:p>
          <a:p>
            <a:r>
              <a:rPr lang="fr-FR" sz="1800" dirty="0"/>
              <a:t>Randomisation 1:1, stratifiée sur CD4/mm</a:t>
            </a:r>
            <a:r>
              <a:rPr lang="fr-FR" sz="1800" baseline="30000" dirty="0"/>
              <a:t>3</a:t>
            </a:r>
            <a:r>
              <a:rPr lang="fr-FR" sz="1800" dirty="0"/>
              <a:t> (&lt; 100 vs 100-250 vs &gt; 250) et</a:t>
            </a:r>
            <a:br>
              <a:rPr lang="fr-FR" sz="1800" dirty="0"/>
            </a:br>
            <a:r>
              <a:rPr lang="fr-FR" sz="1800" dirty="0"/>
              <a:t>sur traitement ARV en cours (non ou oui [seuls EFV et NVP autorisés])</a:t>
            </a:r>
          </a:p>
          <a:p>
            <a:pPr lvl="1"/>
            <a:r>
              <a:rPr lang="fr-FR" sz="1600" dirty="0"/>
              <a:t>Groupe témoin : INH 300 mg /j (+ vitamine B6) x 36 semaines</a:t>
            </a:r>
          </a:p>
          <a:p>
            <a:pPr lvl="1"/>
            <a:r>
              <a:rPr lang="fr-FR" sz="1600" dirty="0"/>
              <a:t>INH 300 mg /j (+ vitamine B6) + </a:t>
            </a:r>
            <a:r>
              <a:rPr lang="fr-FR" sz="1600" dirty="0" err="1"/>
              <a:t>rifapentine</a:t>
            </a:r>
            <a:r>
              <a:rPr lang="fr-FR" sz="1600" dirty="0"/>
              <a:t> (450 mg/j si &lt; 45 kg, 600 mg/j si ≥ 45 kg) x 4 semaines</a:t>
            </a:r>
            <a:br>
              <a:rPr lang="fr-FR" sz="1600" dirty="0"/>
            </a:br>
            <a:endParaRPr lang="fr-FR" sz="1600" dirty="0"/>
          </a:p>
          <a:p>
            <a:r>
              <a:rPr lang="fr-FR" sz="1800" dirty="0"/>
              <a:t>Critère jugement : incidence à 36 mois de tuberculose, décès par tuberculose ou décès de cause inconnue</a:t>
            </a:r>
            <a:br>
              <a:rPr lang="fr-FR" sz="1800" dirty="0"/>
            </a:br>
            <a:endParaRPr lang="fr-FR" sz="1800" dirty="0"/>
          </a:p>
          <a:p>
            <a:r>
              <a:rPr lang="fr-FR" sz="1800" dirty="0"/>
              <a:t>Objectif : non-infériorité de INH / </a:t>
            </a:r>
            <a:r>
              <a:rPr lang="fr-FR" sz="1800" dirty="0" err="1"/>
              <a:t>rifapentine</a:t>
            </a:r>
            <a:r>
              <a:rPr lang="fr-FR" sz="1800" dirty="0"/>
              <a:t> </a:t>
            </a:r>
          </a:p>
          <a:p>
            <a:pPr lvl="1"/>
            <a:r>
              <a:rPr lang="fr-FR" sz="1600" dirty="0"/>
              <a:t>Borne supérieure de l’IC 95 % de la différence de taux de tuberculose</a:t>
            </a:r>
            <a:br>
              <a:rPr lang="fr-FR" sz="1600" dirty="0"/>
            </a:br>
            <a:r>
              <a:rPr lang="fr-FR" sz="1600" dirty="0"/>
              <a:t>pour 100 patient-années : 62,5 %</a:t>
            </a:r>
          </a:p>
          <a:p>
            <a:pPr lvl="1"/>
            <a:endParaRPr lang="fr-FR" sz="1800" dirty="0"/>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Swindells</a:t>
            </a:r>
            <a:r>
              <a:rPr lang="en-GB" sz="1200" i="1" dirty="0">
                <a:solidFill>
                  <a:srgbClr val="0070C0"/>
                </a:solidFill>
              </a:rPr>
              <a:t> S, CROI 2018, Abs. 37LB</a:t>
            </a:r>
          </a:p>
        </p:txBody>
      </p:sp>
      <p:sp>
        <p:nvSpPr>
          <p:cNvPr id="6" name="ZoneTexte 5">
            <a:extLst>
              <a:ext uri="{FF2B5EF4-FFF2-40B4-BE49-F238E27FC236}">
                <a16:creationId xmlns:a16="http://schemas.microsoft.com/office/drawing/2014/main" id="{2388903B-36B4-4448-B304-3C169450F0D2}"/>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147</a:t>
            </a:r>
          </a:p>
        </p:txBody>
      </p:sp>
    </p:spTree>
    <p:extLst>
      <p:ext uri="{BB962C8B-B14F-4D97-AF65-F5344CB8AC3E}">
        <p14:creationId xmlns:p14="http://schemas.microsoft.com/office/powerpoint/2010/main" val="1949573998"/>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280133" y="1177048"/>
            <a:ext cx="8665442"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Caractéristiques à l’inclusion et survenue du critère principal</a:t>
            </a:r>
          </a:p>
        </p:txBody>
      </p:sp>
      <p:graphicFrame>
        <p:nvGraphicFramePr>
          <p:cNvPr id="4" name="Tableau 3"/>
          <p:cNvGraphicFramePr>
            <a:graphicFrameLocks noGrp="1"/>
          </p:cNvGraphicFramePr>
          <p:nvPr>
            <p:extLst/>
          </p:nvPr>
        </p:nvGraphicFramePr>
        <p:xfrm>
          <a:off x="410862" y="1624120"/>
          <a:ext cx="8534713" cy="3187615"/>
        </p:xfrm>
        <a:graphic>
          <a:graphicData uri="http://schemas.openxmlformats.org/drawingml/2006/table">
            <a:tbl>
              <a:tblPr firstRow="1" bandRow="1">
                <a:tableStyleId>{5C22544A-7EE6-4342-B048-85BDC9FD1C3A}</a:tableStyleId>
              </a:tblPr>
              <a:tblGrid>
                <a:gridCol w="3242035">
                  <a:extLst>
                    <a:ext uri="{9D8B030D-6E8A-4147-A177-3AD203B41FA5}">
                      <a16:colId xmlns:a16="http://schemas.microsoft.com/office/drawing/2014/main" val="20000"/>
                    </a:ext>
                  </a:extLst>
                </a:gridCol>
                <a:gridCol w="1019048">
                  <a:extLst>
                    <a:ext uri="{9D8B030D-6E8A-4147-A177-3AD203B41FA5}">
                      <a16:colId xmlns:a16="http://schemas.microsoft.com/office/drawing/2014/main" val="20001"/>
                    </a:ext>
                  </a:extLst>
                </a:gridCol>
                <a:gridCol w="1651853">
                  <a:extLst>
                    <a:ext uri="{9D8B030D-6E8A-4147-A177-3AD203B41FA5}">
                      <a16:colId xmlns:a16="http://schemas.microsoft.com/office/drawing/2014/main" val="20002"/>
                    </a:ext>
                  </a:extLst>
                </a:gridCol>
                <a:gridCol w="2621777">
                  <a:extLst>
                    <a:ext uri="{9D8B030D-6E8A-4147-A177-3AD203B41FA5}">
                      <a16:colId xmlns:a16="http://schemas.microsoft.com/office/drawing/2014/main" val="20003"/>
                    </a:ext>
                  </a:extLst>
                </a:gridCol>
              </a:tblGrid>
              <a:tr h="293860">
                <a:tc>
                  <a:txBody>
                    <a:bodyPr/>
                    <a:lstStyle/>
                    <a:p>
                      <a:pPr>
                        <a:spcBef>
                          <a:spcPts val="0"/>
                        </a:spcBef>
                        <a:spcAft>
                          <a:spcPts val="0"/>
                        </a:spcAft>
                      </a:pPr>
                      <a:endParaRPr lang="fr-FR" sz="2000" dirty="0">
                        <a:solidFill>
                          <a:srgbClr val="000066"/>
                        </a:solidFill>
                      </a:endParaRP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INH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9 mois</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INH / </a:t>
                      </a:r>
                      <a:r>
                        <a:rPr kumimoji="0" lang="fr-FR" sz="1400" u="none" strike="noStrike" cap="none" normalizeH="0" baseline="0" dirty="0" err="1">
                          <a:ln>
                            <a:noFill/>
                          </a:ln>
                          <a:solidFill>
                            <a:srgbClr val="000066"/>
                          </a:solidFill>
                          <a:effectLst/>
                        </a:rPr>
                        <a:t>rifapentine</a:t>
                      </a:r>
                      <a:r>
                        <a:rPr kumimoji="0" lang="fr-FR" sz="1400" u="none" strike="noStrike" cap="none" normalizeH="0" baseline="0" dirty="0">
                          <a:ln>
                            <a:noFill/>
                          </a:ln>
                          <a:solidFill>
                            <a:srgbClr val="000066"/>
                          </a:solidFill>
                          <a:effectLst/>
                        </a:rPr>
                        <a:t>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1 mois</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Différence du risque relatif d’incidence</a:t>
                      </a:r>
                    </a:p>
                  </a:txBody>
                  <a:tcPr anchor="ctr" horzOverflow="overflow"/>
                </a:tc>
                <a:extLst>
                  <a:ext uri="{0D108BD9-81ED-4DB2-BD59-A6C34878D82A}">
                    <a16:rowId xmlns:a16="http://schemas.microsoft.com/office/drawing/2014/main" val="10000"/>
                  </a:ext>
                </a:extLst>
              </a:tr>
              <a:tr h="226046">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CD4/mm</a:t>
                      </a:r>
                      <a:r>
                        <a:rPr kumimoji="0" lang="fr-FR" sz="1400" u="none" strike="noStrike" cap="none" normalizeH="0" baseline="30000" dirty="0">
                          <a:ln>
                            <a:noFill/>
                          </a:ln>
                          <a:solidFill>
                            <a:srgbClr val="000066"/>
                          </a:solidFill>
                          <a:effectLst/>
                        </a:rPr>
                        <a:t>3</a:t>
                      </a:r>
                      <a:r>
                        <a:rPr kumimoji="0" lang="fr-FR" sz="1400" u="none" strike="noStrike" cap="none" normalizeH="0" baseline="0" dirty="0">
                          <a:ln>
                            <a:noFill/>
                          </a:ln>
                          <a:solidFill>
                            <a:srgbClr val="000066"/>
                          </a:solidFill>
                          <a:effectLst/>
                        </a:rPr>
                        <a:t> à J0, médiane</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469</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473</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tc>
                <a:extLst>
                  <a:ext uri="{0D108BD9-81ED-4DB2-BD59-A6C34878D82A}">
                    <a16:rowId xmlns:a16="http://schemas.microsoft.com/office/drawing/2014/main" val="10001"/>
                  </a:ext>
                </a:extLst>
              </a:tr>
              <a:tr h="226046">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CV indétectable, %</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80 </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79</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txBody>
                  <a:tcPr anchor="ctr" horzOverflow="overflow"/>
                </a:tc>
                <a:extLst>
                  <a:ext uri="{0D108BD9-81ED-4DB2-BD59-A6C34878D82A}">
                    <a16:rowId xmlns:a16="http://schemas.microsoft.com/office/drawing/2014/main" val="10002"/>
                  </a:ext>
                </a:extLst>
              </a:tr>
              <a:tr h="1328335">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Survenue critère principal, n</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Tuberculose active, confirmée, n</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Tuberculose active, probable, n</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Décès par tuberculose, n</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Décès de cause inconnue, n</a:t>
                      </a: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33</a:t>
                      </a:r>
                      <a:endParaRPr kumimoji="0" lang="fr-FR" sz="1400" b="0" i="0" u="none" strike="noStrike" cap="none" normalizeH="0" baseline="0" dirty="0">
                        <a:ln>
                          <a:noFill/>
                        </a:ln>
                        <a:solidFill>
                          <a:srgbClr val="000066"/>
                        </a:solidFill>
                        <a:effectLst/>
                        <a:latin typeface="Arial" charset="0"/>
                      </a:endParaRP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14</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10</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7</a:t>
                      </a: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32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18</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11</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0</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3</a:t>
                      </a:r>
                    </a:p>
                  </a:txBody>
                  <a:tcPr anchor="ctr" horzOverflow="overflow">
                    <a:solidFill>
                      <a:srgbClr val="E7F3F4"/>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txBody>
                  <a:tcPr anchor="ctr" horzOverflow="overflow">
                    <a:solidFill>
                      <a:srgbClr val="E7F3F4"/>
                    </a:solidFill>
                  </a:tcPr>
                </a:tc>
                <a:extLst>
                  <a:ext uri="{0D108BD9-81ED-4DB2-BD59-A6C34878D82A}">
                    <a16:rowId xmlns:a16="http://schemas.microsoft.com/office/drawing/2014/main" val="10003"/>
                  </a:ext>
                </a:extLst>
              </a:tr>
              <a:tr h="226046">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dirty="0">
                          <a:ln>
                            <a:noFill/>
                          </a:ln>
                          <a:solidFill>
                            <a:srgbClr val="000066"/>
                          </a:solidFill>
                          <a:effectLst/>
                        </a:rPr>
                        <a:t>Incidence /100 patient-années</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Ensemble des patients</a:t>
                      </a:r>
                    </a:p>
                    <a:p>
                      <a:pPr marL="457200" marR="0" lvl="1"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CD4 ≤ 250/mm</a:t>
                      </a:r>
                      <a:r>
                        <a:rPr kumimoji="0" lang="fr-FR" sz="1400" b="0" i="0" u="none" strike="noStrike" cap="none" normalizeH="0" baseline="30000" dirty="0">
                          <a:ln>
                            <a:noFill/>
                          </a:ln>
                          <a:solidFill>
                            <a:srgbClr val="000066"/>
                          </a:solidFill>
                          <a:effectLst/>
                          <a:latin typeface="Arial" charset="0"/>
                        </a:rPr>
                        <a:t>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0,67</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1,275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0,65</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dirty="0">
                          <a:ln>
                            <a:noFill/>
                          </a:ln>
                          <a:solidFill>
                            <a:srgbClr val="000066"/>
                          </a:solidFill>
                          <a:effectLst/>
                        </a:rPr>
                        <a:t>1,931</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endParaRPr kumimoji="0" lang="fr-FR" sz="1400" b="0" i="0" u="none" strike="noStrike" cap="none" normalizeH="0" baseline="0" dirty="0">
                        <a:ln>
                          <a:noFill/>
                        </a:ln>
                        <a:solidFill>
                          <a:srgbClr val="000066"/>
                        </a:solidFill>
                        <a:effectLst/>
                        <a:latin typeface="Arial" charset="0"/>
                      </a:endParaRP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- 0,023 (IC 95 % : - 0,45 ; 0,3)</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0,656 (- 0,75 ; 2,06)</a:t>
                      </a:r>
                    </a:p>
                  </a:txBody>
                  <a:tcPr anchor="ctr" horzOverflow="overflow"/>
                </a:tc>
                <a:extLst>
                  <a:ext uri="{0D108BD9-81ED-4DB2-BD59-A6C34878D82A}">
                    <a16:rowId xmlns:a16="http://schemas.microsoft.com/office/drawing/2014/main" val="10004"/>
                  </a:ext>
                </a:extLst>
              </a:tr>
            </a:tbl>
          </a:graphicData>
        </a:graphic>
      </p:graphicFrame>
      <p:sp>
        <p:nvSpPr>
          <p:cNvPr id="6" name="Espace réservé du contenu 5"/>
          <p:cNvSpPr>
            <a:spLocks noGrp="1"/>
          </p:cNvSpPr>
          <p:nvPr>
            <p:ph idx="1"/>
          </p:nvPr>
        </p:nvSpPr>
        <p:spPr>
          <a:xfrm>
            <a:off x="410862" y="4882215"/>
            <a:ext cx="8507413" cy="1530068"/>
          </a:xfrm>
        </p:spPr>
        <p:txBody>
          <a:bodyPr/>
          <a:lstStyle/>
          <a:p>
            <a:r>
              <a:rPr lang="fr-FR" sz="1800" dirty="0"/>
              <a:t>Tolérance : globalement bonne</a:t>
            </a:r>
          </a:p>
          <a:p>
            <a:pPr lvl="1"/>
            <a:r>
              <a:rPr lang="fr-FR" sz="1600" dirty="0"/>
              <a:t>Plus de toxicité hématologique avec INH / </a:t>
            </a:r>
            <a:r>
              <a:rPr lang="fr-FR" sz="1600" dirty="0" err="1"/>
              <a:t>rifapentine</a:t>
            </a:r>
            <a:r>
              <a:rPr lang="fr-FR" sz="1600" dirty="0"/>
              <a:t> 1 mois</a:t>
            </a:r>
          </a:p>
          <a:p>
            <a:pPr lvl="1"/>
            <a:r>
              <a:rPr lang="fr-FR" sz="1600" dirty="0"/>
              <a:t>Plus de toxicité hépatique et neurologique avec INH 9 mois</a:t>
            </a:r>
            <a:br>
              <a:rPr lang="fr-FR" sz="1800" dirty="0"/>
            </a:br>
            <a:endParaRPr lang="fr-FR" sz="1800" dirty="0"/>
          </a:p>
          <a:p>
            <a:r>
              <a:rPr lang="fr-FR" sz="2000" b="1" dirty="0">
                <a:solidFill>
                  <a:srgbClr val="0070C0"/>
                </a:solidFill>
                <a:latin typeface="Calibri"/>
                <a:cs typeface="Calibri"/>
              </a:rPr>
              <a:t>Conclusion : </a:t>
            </a:r>
            <a:r>
              <a:rPr lang="fr-FR" sz="1800" dirty="0"/>
              <a:t>non-infériorité de INH / </a:t>
            </a:r>
            <a:r>
              <a:rPr lang="fr-FR" sz="1800" dirty="0" err="1"/>
              <a:t>rifapentine</a:t>
            </a:r>
            <a:r>
              <a:rPr lang="fr-FR" sz="1800" dirty="0"/>
              <a:t> 1 mois pour la prévention </a:t>
            </a:r>
            <a:br>
              <a:rPr lang="fr-FR" sz="1800" dirty="0"/>
            </a:br>
            <a:r>
              <a:rPr lang="fr-FR" sz="1800" dirty="0"/>
              <a:t>de la tuberculose chez les patients VIH peu immunodéprimés</a:t>
            </a:r>
            <a:endParaRPr lang="fr-FR" sz="1800" baseline="30000" dirty="0"/>
          </a:p>
        </p:txBody>
      </p:sp>
      <p:sp>
        <p:nvSpPr>
          <p:cNvPr id="9"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Swindells</a:t>
            </a:r>
            <a:r>
              <a:rPr lang="en-GB" sz="1200" i="1" dirty="0">
                <a:solidFill>
                  <a:srgbClr val="0070C0"/>
                </a:solidFill>
              </a:rPr>
              <a:t> S, CROI 2018, Abs. 37LB</a:t>
            </a:r>
          </a:p>
        </p:txBody>
      </p:sp>
      <p:sp>
        <p:nvSpPr>
          <p:cNvPr id="10" name="Titre 2">
            <a:extLst>
              <a:ext uri="{FF2B5EF4-FFF2-40B4-BE49-F238E27FC236}">
                <a16:creationId xmlns:a16="http://schemas.microsoft.com/office/drawing/2014/main" id="{7CA1E595-D8B6-4488-9A86-47FB27592939}"/>
              </a:ext>
            </a:extLst>
          </p:cNvPr>
          <p:cNvSpPr>
            <a:spLocks noGrp="1"/>
          </p:cNvSpPr>
          <p:nvPr>
            <p:ph type="title"/>
          </p:nvPr>
        </p:nvSpPr>
        <p:spPr>
          <a:xfrm>
            <a:off x="1547813" y="115888"/>
            <a:ext cx="7523162" cy="936625"/>
          </a:xfrm>
        </p:spPr>
        <p:txBody>
          <a:bodyPr/>
          <a:lstStyle/>
          <a:p>
            <a:r>
              <a:rPr lang="fr-FR" sz="2400" dirty="0"/>
              <a:t>Essai BRIEF-TB : INH / </a:t>
            </a:r>
            <a:r>
              <a:rPr lang="fr-FR" sz="2400" dirty="0" err="1"/>
              <a:t>rifapentine</a:t>
            </a:r>
            <a:r>
              <a:rPr lang="fr-FR" sz="2400" dirty="0"/>
              <a:t> 1 mois en prévention de la tuberculose active chez les VIH (2)</a:t>
            </a:r>
          </a:p>
        </p:txBody>
      </p:sp>
      <p:sp>
        <p:nvSpPr>
          <p:cNvPr id="7" name="ZoneTexte 6">
            <a:extLst>
              <a:ext uri="{FF2B5EF4-FFF2-40B4-BE49-F238E27FC236}">
                <a16:creationId xmlns:a16="http://schemas.microsoft.com/office/drawing/2014/main" id="{4972CB7B-3AAD-4707-837A-C0E0D67F5F6C}"/>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148</a:t>
            </a:r>
          </a:p>
        </p:txBody>
      </p:sp>
    </p:spTree>
    <p:extLst>
      <p:ext uri="{BB962C8B-B14F-4D97-AF65-F5344CB8AC3E}">
        <p14:creationId xmlns:p14="http://schemas.microsoft.com/office/powerpoint/2010/main" val="1511819433"/>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 Comorbidités</a:t>
            </a:r>
            <a:br>
              <a:rPr lang="fr-FR" sz="4000" dirty="0"/>
            </a:br>
            <a:endParaRPr lang="fr-FR" sz="4000" dirty="0"/>
          </a:p>
          <a:p>
            <a:r>
              <a:rPr lang="fr-FR" sz="3200" dirty="0"/>
              <a:t>V. 2. </a:t>
            </a:r>
            <a:r>
              <a:rPr lang="fr-FR" sz="3200" dirty="0" err="1"/>
              <a:t>Co-infection</a:t>
            </a:r>
            <a:r>
              <a:rPr lang="fr-FR" sz="3200" dirty="0"/>
              <a:t> VHB ou VHC</a:t>
            </a:r>
          </a:p>
        </p:txBody>
      </p:sp>
      <p:sp>
        <p:nvSpPr>
          <p:cNvPr id="6" name="ZoneTexte 5">
            <a:extLst>
              <a:ext uri="{FF2B5EF4-FFF2-40B4-BE49-F238E27FC236}">
                <a16:creationId xmlns:a16="http://schemas.microsoft.com/office/drawing/2014/main" id="{E29DF9DE-5363-42EC-A4A5-5553370D6F3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149</a:t>
            </a:r>
          </a:p>
        </p:txBody>
      </p:sp>
    </p:spTree>
    <p:custDataLst>
      <p:tags r:id="rId1"/>
    </p:custDataLst>
    <p:extLst>
      <p:ext uri="{BB962C8B-B14F-4D97-AF65-F5344CB8AC3E}">
        <p14:creationId xmlns:p14="http://schemas.microsoft.com/office/powerpoint/2010/main" val="3593060290"/>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dirty="0"/>
              <a:t>Perte de l’Ag </a:t>
            </a:r>
            <a:r>
              <a:rPr lang="fr-FR" dirty="0" err="1"/>
              <a:t>HBs</a:t>
            </a:r>
            <a:r>
              <a:rPr lang="fr-FR" dirty="0"/>
              <a:t> chez les patients VIH-VHB Ag </a:t>
            </a:r>
            <a:r>
              <a:rPr lang="fr-FR" dirty="0" err="1"/>
              <a:t>HBs</a:t>
            </a:r>
            <a:r>
              <a:rPr lang="fr-FR" dirty="0"/>
              <a:t>+ : plus fréquente sous TDF</a:t>
            </a:r>
          </a:p>
        </p:txBody>
      </p:sp>
      <p:sp>
        <p:nvSpPr>
          <p:cNvPr id="4" name="Rectangle 83"/>
          <p:cNvSpPr txBox="1">
            <a:spLocks noChangeArrowheads="1"/>
          </p:cNvSpPr>
          <p:nvPr/>
        </p:nvSpPr>
        <p:spPr bwMode="auto">
          <a:xfrm>
            <a:off x="273775" y="1207371"/>
            <a:ext cx="5189223" cy="5429526"/>
          </a:xfrm>
          <a:prstGeom prst="rect">
            <a:avLst/>
          </a:prstGeom>
          <a:noFill/>
          <a:ln w="9525">
            <a:noFill/>
            <a:miter lim="800000"/>
            <a:headEnd/>
            <a:tailEnd/>
          </a:ln>
        </p:spPr>
        <p:txBody>
          <a:bodyPr/>
          <a:lstStyle/>
          <a:p>
            <a:pPr marL="342900" indent="-342900" defTabSz="914400" fontAlgn="base">
              <a:spcBef>
                <a:spcPts val="0"/>
              </a:spcBef>
              <a:spcAft>
                <a:spcPct val="0"/>
              </a:spcAft>
              <a:buClr>
                <a:srgbClr val="0070C0"/>
              </a:buClr>
              <a:buFontTx/>
              <a:buChar char="•"/>
              <a:defRPr/>
            </a:pPr>
            <a:r>
              <a:rPr lang="fr-FR" sz="1600" kern="0" dirty="0">
                <a:solidFill>
                  <a:srgbClr val="000066"/>
                </a:solidFill>
                <a:latin typeface="Arial"/>
                <a:cs typeface="Arial" charset="0"/>
              </a:rPr>
              <a:t>Etude rétrospective, cohorte </a:t>
            </a:r>
            <a:r>
              <a:rPr lang="fr-FR" sz="1600" kern="0" dirty="0" err="1">
                <a:solidFill>
                  <a:srgbClr val="000066"/>
                </a:solidFill>
                <a:latin typeface="Arial"/>
                <a:cs typeface="Arial" charset="0"/>
              </a:rPr>
              <a:t>Dat’AIDS</a:t>
            </a:r>
            <a:br>
              <a:rPr lang="fr-FR" sz="1600" kern="0" dirty="0">
                <a:solidFill>
                  <a:srgbClr val="000066"/>
                </a:solidFill>
                <a:latin typeface="Arial"/>
                <a:cs typeface="Arial" charset="0"/>
              </a:rPr>
            </a:br>
            <a:endParaRPr lang="fr-FR" sz="1600" kern="0" dirty="0">
              <a:solidFill>
                <a:srgbClr val="000066"/>
              </a:solidFill>
              <a:latin typeface="Arial"/>
              <a:cs typeface="Arial" charset="0"/>
            </a:endParaRPr>
          </a:p>
          <a:p>
            <a:pPr marL="342900" indent="-342900" defTabSz="914400" fontAlgn="base">
              <a:spcBef>
                <a:spcPts val="0"/>
              </a:spcBef>
              <a:spcAft>
                <a:spcPct val="0"/>
              </a:spcAft>
              <a:buClr>
                <a:srgbClr val="0070C0"/>
              </a:buClr>
              <a:buFontTx/>
              <a:buChar char="•"/>
              <a:defRPr/>
            </a:pPr>
            <a:r>
              <a:rPr lang="fr-FR" sz="1600" kern="0" dirty="0">
                <a:solidFill>
                  <a:srgbClr val="000066"/>
                </a:solidFill>
                <a:latin typeface="Arial"/>
                <a:cs typeface="Arial" charset="0"/>
              </a:rPr>
              <a:t>1 419 patients VIH, </a:t>
            </a:r>
            <a:r>
              <a:rPr lang="fr-FR" sz="1600" kern="0" dirty="0" err="1">
                <a:solidFill>
                  <a:srgbClr val="000066"/>
                </a:solidFill>
                <a:latin typeface="Arial"/>
                <a:cs typeface="Arial" charset="0"/>
              </a:rPr>
              <a:t>co</a:t>
            </a:r>
            <a:r>
              <a:rPr lang="fr-FR" sz="1600" kern="0" dirty="0">
                <a:solidFill>
                  <a:srgbClr val="000066"/>
                </a:solidFill>
                <a:latin typeface="Arial"/>
                <a:cs typeface="Arial" charset="0"/>
              </a:rPr>
              <a:t>-infectés VHB (Ag </a:t>
            </a:r>
            <a:r>
              <a:rPr lang="fr-FR" sz="1600" kern="0" dirty="0" err="1">
                <a:solidFill>
                  <a:srgbClr val="000066"/>
                </a:solidFill>
                <a:latin typeface="Arial"/>
                <a:cs typeface="Arial" charset="0"/>
              </a:rPr>
              <a:t>HBs</a:t>
            </a:r>
            <a:r>
              <a:rPr lang="fr-FR" sz="1600" kern="0" dirty="0">
                <a:solidFill>
                  <a:srgbClr val="000066"/>
                </a:solidFill>
                <a:latin typeface="Arial"/>
                <a:cs typeface="Arial" charset="0"/>
              </a:rPr>
              <a:t>+) débutant un traitement ARV actif sur VHB </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150 avec 3TC ou FTC, suivi médian 84 mois</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489 avec TDF(</a:t>
            </a:r>
            <a:r>
              <a:rPr lang="fr-FR" sz="1400" u="sng" kern="0" dirty="0">
                <a:solidFill>
                  <a:srgbClr val="000066"/>
                </a:solidFill>
                <a:latin typeface="Arial"/>
                <a:cs typeface="Arial" charset="0"/>
              </a:rPr>
              <a:t>+</a:t>
            </a:r>
            <a:r>
              <a:rPr lang="fr-FR" sz="1400" kern="0" dirty="0">
                <a:solidFill>
                  <a:srgbClr val="000066"/>
                </a:solidFill>
                <a:latin typeface="Arial"/>
                <a:cs typeface="Arial" charset="0"/>
              </a:rPr>
              <a:t> 3TC ou FTC), suivi médian 61 mois</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780 avec 3TC ou FTC (suivi médian 72 mois) puis TDF (± 3TC ou FTC), suivi médian 87 mois</a:t>
            </a:r>
            <a:br>
              <a:rPr lang="fr-FR" sz="1400" kern="0" dirty="0">
                <a:solidFill>
                  <a:srgbClr val="000066"/>
                </a:solidFill>
                <a:latin typeface="Arial"/>
                <a:cs typeface="Arial" charset="0"/>
              </a:rPr>
            </a:br>
            <a:endParaRPr lang="fr-FR" sz="1400" kern="0" dirty="0">
              <a:solidFill>
                <a:srgbClr val="000066"/>
              </a:solidFill>
              <a:latin typeface="Arial"/>
              <a:cs typeface="Arial" charset="0"/>
            </a:endParaRPr>
          </a:p>
          <a:p>
            <a:pPr marL="342900" indent="-342900" defTabSz="914400" fontAlgn="base">
              <a:spcBef>
                <a:spcPts val="0"/>
              </a:spcBef>
              <a:spcAft>
                <a:spcPct val="0"/>
              </a:spcAft>
              <a:buClr>
                <a:srgbClr val="0070C0"/>
              </a:buClr>
              <a:buFontTx/>
              <a:buChar char="•"/>
              <a:defRPr/>
            </a:pPr>
            <a:r>
              <a:rPr lang="fr-FR" sz="1600" kern="0" dirty="0">
                <a:solidFill>
                  <a:srgbClr val="000066"/>
                </a:solidFill>
                <a:latin typeface="Arial"/>
                <a:cs typeface="Arial" charset="0"/>
              </a:rPr>
              <a:t>Négativation Ag </a:t>
            </a:r>
            <a:r>
              <a:rPr lang="fr-FR" sz="1600" kern="0" dirty="0" err="1">
                <a:solidFill>
                  <a:srgbClr val="000066"/>
                </a:solidFill>
                <a:latin typeface="Arial"/>
                <a:cs typeface="Arial" charset="0"/>
              </a:rPr>
              <a:t>HBs</a:t>
            </a:r>
            <a:r>
              <a:rPr lang="fr-FR" sz="1600" kern="0" dirty="0">
                <a:solidFill>
                  <a:srgbClr val="000066"/>
                </a:solidFill>
                <a:latin typeface="Arial"/>
                <a:cs typeface="Arial" charset="0"/>
              </a:rPr>
              <a:t> : 0,7/100 patient-années</a:t>
            </a:r>
            <a:br>
              <a:rPr lang="fr-FR" sz="1600" kern="0" dirty="0">
                <a:solidFill>
                  <a:srgbClr val="000066"/>
                </a:solidFill>
                <a:latin typeface="Arial"/>
                <a:cs typeface="Arial" charset="0"/>
              </a:rPr>
            </a:br>
            <a:endParaRPr lang="fr-FR" sz="1600" kern="0" dirty="0">
              <a:solidFill>
                <a:srgbClr val="000066"/>
              </a:solidFill>
              <a:latin typeface="Arial"/>
              <a:cs typeface="Arial" charset="0"/>
            </a:endParaRPr>
          </a:p>
          <a:p>
            <a:pPr marL="342900" indent="-342900" defTabSz="914400" fontAlgn="base">
              <a:spcBef>
                <a:spcPts val="0"/>
              </a:spcBef>
              <a:spcAft>
                <a:spcPct val="0"/>
              </a:spcAft>
              <a:buClr>
                <a:srgbClr val="0070C0"/>
              </a:buClr>
              <a:buFontTx/>
              <a:buChar char="•"/>
              <a:defRPr/>
            </a:pPr>
            <a:r>
              <a:rPr lang="fr-FR" sz="1600" kern="0" dirty="0">
                <a:solidFill>
                  <a:srgbClr val="000066"/>
                </a:solidFill>
                <a:latin typeface="Arial"/>
                <a:cs typeface="Arial" charset="0"/>
              </a:rPr>
              <a:t>Séroconversion </a:t>
            </a:r>
            <a:r>
              <a:rPr lang="fr-FR" sz="1600" kern="0" dirty="0" err="1">
                <a:solidFill>
                  <a:srgbClr val="000066"/>
                </a:solidFill>
                <a:latin typeface="Arial"/>
                <a:cs typeface="Arial" charset="0"/>
              </a:rPr>
              <a:t>Ac</a:t>
            </a:r>
            <a:r>
              <a:rPr lang="fr-FR" sz="1600" kern="0" dirty="0">
                <a:solidFill>
                  <a:srgbClr val="000066"/>
                </a:solidFill>
                <a:latin typeface="Arial"/>
                <a:cs typeface="Arial" charset="0"/>
              </a:rPr>
              <a:t> </a:t>
            </a:r>
            <a:r>
              <a:rPr lang="fr-FR" sz="1600" kern="0" dirty="0" err="1">
                <a:solidFill>
                  <a:srgbClr val="000066"/>
                </a:solidFill>
                <a:latin typeface="Arial"/>
                <a:cs typeface="Arial" charset="0"/>
              </a:rPr>
              <a:t>HBs</a:t>
            </a:r>
            <a:r>
              <a:rPr lang="fr-FR" sz="1600" kern="0" dirty="0">
                <a:solidFill>
                  <a:srgbClr val="000066"/>
                </a:solidFill>
                <a:latin typeface="Arial"/>
                <a:cs typeface="Arial" charset="0"/>
              </a:rPr>
              <a:t>+ : 0,5/100 patient-années</a:t>
            </a:r>
            <a:br>
              <a:rPr lang="fr-FR" sz="1600" kern="0" dirty="0">
                <a:solidFill>
                  <a:srgbClr val="000066"/>
                </a:solidFill>
                <a:latin typeface="Arial"/>
                <a:cs typeface="Arial" charset="0"/>
              </a:rPr>
            </a:br>
            <a:endParaRPr lang="fr-FR" sz="1600" kern="0" dirty="0">
              <a:solidFill>
                <a:srgbClr val="000066"/>
              </a:solidFill>
              <a:latin typeface="Arial"/>
              <a:cs typeface="Arial" charset="0"/>
            </a:endParaRPr>
          </a:p>
          <a:p>
            <a:pPr marL="342900" indent="-342900" defTabSz="914400" fontAlgn="base">
              <a:spcBef>
                <a:spcPts val="0"/>
              </a:spcBef>
              <a:spcAft>
                <a:spcPct val="0"/>
              </a:spcAft>
              <a:buClr>
                <a:srgbClr val="0070C0"/>
              </a:buClr>
              <a:buFontTx/>
              <a:buChar char="•"/>
              <a:defRPr/>
            </a:pPr>
            <a:r>
              <a:rPr lang="fr-FR" sz="1600" kern="0" dirty="0">
                <a:solidFill>
                  <a:srgbClr val="000066"/>
                </a:solidFill>
                <a:latin typeface="Arial"/>
                <a:cs typeface="Arial" charset="0"/>
              </a:rPr>
              <a:t>Négativation Ag </a:t>
            </a:r>
            <a:r>
              <a:rPr lang="fr-FR" sz="1600" kern="0" dirty="0" err="1">
                <a:solidFill>
                  <a:srgbClr val="000066"/>
                </a:solidFill>
                <a:latin typeface="Arial"/>
                <a:cs typeface="Arial" charset="0"/>
              </a:rPr>
              <a:t>HBs</a:t>
            </a:r>
            <a:r>
              <a:rPr lang="fr-FR" sz="1600" kern="0" dirty="0">
                <a:solidFill>
                  <a:srgbClr val="000066"/>
                </a:solidFill>
                <a:latin typeface="Arial"/>
                <a:cs typeface="Arial" charset="0"/>
              </a:rPr>
              <a:t> et séroconversion </a:t>
            </a:r>
            <a:r>
              <a:rPr lang="fr-FR" sz="1600" kern="0" dirty="0" err="1">
                <a:solidFill>
                  <a:srgbClr val="000066"/>
                </a:solidFill>
                <a:latin typeface="Arial"/>
                <a:cs typeface="Arial" charset="0"/>
              </a:rPr>
              <a:t>Ac</a:t>
            </a:r>
            <a:r>
              <a:rPr lang="fr-FR" sz="1600" kern="0" dirty="0">
                <a:solidFill>
                  <a:srgbClr val="000066"/>
                </a:solidFill>
                <a:latin typeface="Arial"/>
                <a:cs typeface="Arial" charset="0"/>
              </a:rPr>
              <a:t> </a:t>
            </a:r>
            <a:r>
              <a:rPr lang="fr-FR" sz="1600" kern="0" dirty="0" err="1">
                <a:solidFill>
                  <a:srgbClr val="000066"/>
                </a:solidFill>
                <a:latin typeface="Arial"/>
                <a:cs typeface="Arial" charset="0"/>
              </a:rPr>
              <a:t>HBs</a:t>
            </a:r>
            <a:r>
              <a:rPr lang="fr-FR" sz="1600" kern="0" dirty="0">
                <a:solidFill>
                  <a:srgbClr val="000066"/>
                </a:solidFill>
                <a:latin typeface="Arial"/>
                <a:cs typeface="Arial" charset="0"/>
              </a:rPr>
              <a:t>+ significativement plus fréquente sous TDF</a:t>
            </a:r>
            <a:br>
              <a:rPr lang="fr-FR" sz="1600" kern="0" dirty="0">
                <a:solidFill>
                  <a:srgbClr val="000066"/>
                </a:solidFill>
                <a:latin typeface="Arial"/>
                <a:cs typeface="Arial" charset="0"/>
              </a:rPr>
            </a:br>
            <a:endParaRPr lang="fr-FR" sz="1600" kern="0" dirty="0">
              <a:solidFill>
                <a:srgbClr val="000066"/>
              </a:solidFill>
              <a:latin typeface="Arial"/>
              <a:cs typeface="Arial" charset="0"/>
            </a:endParaRPr>
          </a:p>
          <a:p>
            <a:pPr marL="342900" indent="-342900" defTabSz="914400" fontAlgn="base">
              <a:spcBef>
                <a:spcPts val="0"/>
              </a:spcBef>
              <a:spcAft>
                <a:spcPct val="0"/>
              </a:spcAft>
              <a:buClr>
                <a:srgbClr val="0070C0"/>
              </a:buClr>
              <a:buFontTx/>
              <a:buChar char="•"/>
              <a:defRPr/>
            </a:pPr>
            <a:r>
              <a:rPr lang="fr-FR" sz="1600" kern="0" dirty="0">
                <a:solidFill>
                  <a:srgbClr val="000066"/>
                </a:solidFill>
                <a:latin typeface="Arial"/>
                <a:cs typeface="Arial" charset="0"/>
              </a:rPr>
              <a:t>Analyse </a:t>
            </a:r>
            <a:r>
              <a:rPr lang="fr-FR" sz="1600" kern="0" dirty="0" err="1">
                <a:solidFill>
                  <a:srgbClr val="000066"/>
                </a:solidFill>
                <a:latin typeface="Arial"/>
                <a:cs typeface="Arial" charset="0"/>
              </a:rPr>
              <a:t>multivariée</a:t>
            </a:r>
            <a:r>
              <a:rPr lang="fr-FR" sz="1600" kern="0" dirty="0">
                <a:solidFill>
                  <a:srgbClr val="000066"/>
                </a:solidFill>
                <a:latin typeface="Arial"/>
                <a:cs typeface="Arial" charset="0"/>
              </a:rPr>
              <a:t> : perte Ag </a:t>
            </a:r>
            <a:r>
              <a:rPr lang="fr-FR" sz="1600" kern="0" dirty="0" err="1">
                <a:solidFill>
                  <a:srgbClr val="000066"/>
                </a:solidFill>
                <a:latin typeface="Arial"/>
                <a:cs typeface="Arial" charset="0"/>
              </a:rPr>
              <a:t>HBs</a:t>
            </a:r>
            <a:r>
              <a:rPr lang="fr-FR" sz="1600" kern="0" dirty="0">
                <a:solidFill>
                  <a:srgbClr val="000066"/>
                </a:solidFill>
                <a:latin typeface="Arial"/>
                <a:cs typeface="Arial" charset="0"/>
              </a:rPr>
              <a:t> associée à</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charset="0"/>
                <a:cs typeface="Arial" charset="0"/>
              </a:rPr>
              <a:t>Origine africaine : OR = 2,32 </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Nadir CD4 élevé (/100/mm</a:t>
            </a:r>
            <a:r>
              <a:rPr lang="fr-FR" sz="1400" kern="0" baseline="30000" dirty="0">
                <a:solidFill>
                  <a:srgbClr val="000066"/>
                </a:solidFill>
                <a:latin typeface="Arial"/>
                <a:cs typeface="Arial" charset="0"/>
              </a:rPr>
              <a:t>3</a:t>
            </a:r>
            <a:r>
              <a:rPr lang="fr-FR" sz="1400" kern="0" dirty="0">
                <a:solidFill>
                  <a:srgbClr val="000066"/>
                </a:solidFill>
                <a:latin typeface="Arial"/>
                <a:cs typeface="Arial" charset="0"/>
              </a:rPr>
              <a:t>) : OR = 1,08</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Introduction rapide, après le diagnostic d’un traitement anti-VHB : OR = 0,95</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Traitement avec TDF : OR = 3</a:t>
            </a:r>
          </a:p>
          <a:p>
            <a:pPr marL="800100" lvl="1" indent="-342900" defTabSz="914400" fontAlgn="base">
              <a:spcBef>
                <a:spcPts val="0"/>
              </a:spcBef>
              <a:spcAft>
                <a:spcPct val="0"/>
              </a:spcAft>
              <a:buClr>
                <a:srgbClr val="0070C0"/>
              </a:buClr>
              <a:buFont typeface="Arial" panose="020B0604020202020204" pitchFamily="34" charset="0"/>
              <a:buChar char="‒"/>
              <a:defRPr/>
            </a:pPr>
            <a:r>
              <a:rPr lang="fr-FR" sz="1400" kern="0" dirty="0">
                <a:solidFill>
                  <a:srgbClr val="000066"/>
                </a:solidFill>
                <a:latin typeface="Arial"/>
                <a:cs typeface="Arial" charset="0"/>
              </a:rPr>
              <a:t>Durée traitement anti-VHB (/mois) </a:t>
            </a:r>
            <a:r>
              <a:rPr lang="fr-FR" sz="1400" kern="0" dirty="0">
                <a:latin typeface="Arial"/>
              </a:rPr>
              <a:t>:</a:t>
            </a:r>
            <a:r>
              <a:rPr lang="fr-FR" sz="1400" kern="0" dirty="0">
                <a:solidFill>
                  <a:srgbClr val="000066"/>
                </a:solidFill>
                <a:latin typeface="Arial"/>
                <a:cs typeface="Arial" charset="0"/>
              </a:rPr>
              <a:t> OR = 1,08 </a:t>
            </a:r>
          </a:p>
          <a:p>
            <a:pPr marL="800100" lvl="1" indent="-342900" defTabSz="914400" fontAlgn="base">
              <a:spcBef>
                <a:spcPts val="0"/>
              </a:spcBef>
              <a:spcAft>
                <a:spcPct val="0"/>
              </a:spcAft>
              <a:buClr>
                <a:srgbClr val="0070C0"/>
              </a:buClr>
              <a:buFontTx/>
              <a:buChar char="•"/>
              <a:defRPr/>
            </a:pPr>
            <a:endParaRPr lang="fr-FR" sz="1400" kern="0" dirty="0">
              <a:solidFill>
                <a:srgbClr val="000066"/>
              </a:solidFill>
              <a:latin typeface="Arial"/>
              <a:cs typeface="Arial" charset="0"/>
            </a:endParaRPr>
          </a:p>
          <a:p>
            <a:pPr marL="342900" indent="-342900" defTabSz="914400" fontAlgn="base">
              <a:spcBef>
                <a:spcPts val="0"/>
              </a:spcBef>
              <a:spcAft>
                <a:spcPct val="0"/>
              </a:spcAft>
              <a:buClr>
                <a:srgbClr val="0070C0"/>
              </a:buClr>
              <a:buFontTx/>
              <a:buChar char="•"/>
              <a:defRPr/>
            </a:pPr>
            <a:endParaRPr lang="fr-FR" sz="1400" kern="0" dirty="0">
              <a:solidFill>
                <a:srgbClr val="000066"/>
              </a:solidFill>
              <a:latin typeface="Arial"/>
              <a:cs typeface="Arial" charset="0"/>
            </a:endParaRPr>
          </a:p>
        </p:txBody>
      </p:sp>
      <p:sp>
        <p:nvSpPr>
          <p:cNvPr id="6148" name="Text Box 2"/>
          <p:cNvSpPr txBox="1">
            <a:spLocks noChangeArrowheads="1"/>
          </p:cNvSpPr>
          <p:nvPr/>
        </p:nvSpPr>
        <p:spPr bwMode="auto">
          <a:xfrm>
            <a:off x="5595364" y="1236560"/>
            <a:ext cx="3475611" cy="338554"/>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sz="1600" b="1" dirty="0">
                <a:solidFill>
                  <a:srgbClr val="0070C0"/>
                </a:solidFill>
                <a:latin typeface="Calibri" pitchFamily="34" charset="0"/>
                <a:ea typeface="ＭＳ Ｐゴシック" pitchFamily="34" charset="-128"/>
                <a:cs typeface="Arial" charset="0"/>
              </a:rPr>
              <a:t>Délai perte Ag </a:t>
            </a:r>
            <a:r>
              <a:rPr lang="fr-FR" sz="1600" b="1" dirty="0" err="1">
                <a:solidFill>
                  <a:srgbClr val="0070C0"/>
                </a:solidFill>
                <a:latin typeface="Calibri" pitchFamily="34" charset="0"/>
                <a:ea typeface="ＭＳ Ｐゴシック" pitchFamily="34" charset="-128"/>
                <a:cs typeface="Arial" charset="0"/>
              </a:rPr>
              <a:t>HBs</a:t>
            </a:r>
            <a:r>
              <a:rPr lang="fr-FR" sz="1600" b="1" dirty="0">
                <a:solidFill>
                  <a:srgbClr val="0070C0"/>
                </a:solidFill>
                <a:latin typeface="Calibri" pitchFamily="34" charset="0"/>
                <a:ea typeface="ＭＳ Ｐゴシック" pitchFamily="34" charset="-128"/>
                <a:cs typeface="Arial" charset="0"/>
              </a:rPr>
              <a:t> (Kaplan-Meier)</a:t>
            </a:r>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en-GB" sz="1200" i="1" dirty="0" err="1">
                <a:solidFill>
                  <a:srgbClr val="0070C0"/>
                </a:solidFill>
                <a:latin typeface="Arial" charset="0"/>
                <a:cs typeface="Arial" charset="0"/>
              </a:rPr>
              <a:t>Gantner</a:t>
            </a:r>
            <a:r>
              <a:rPr lang="en-GB" sz="1200" i="1" dirty="0">
                <a:solidFill>
                  <a:srgbClr val="0070C0"/>
                </a:solidFill>
                <a:latin typeface="Arial" charset="0"/>
                <a:cs typeface="Arial" charset="0"/>
              </a:rPr>
              <a:t> P, CROI 2018, Abs. 617</a:t>
            </a:r>
          </a:p>
        </p:txBody>
      </p:sp>
      <p:sp>
        <p:nvSpPr>
          <p:cNvPr id="44" name="Text Box 2"/>
          <p:cNvSpPr txBox="1">
            <a:spLocks noChangeArrowheads="1"/>
          </p:cNvSpPr>
          <p:nvPr/>
        </p:nvSpPr>
        <p:spPr bwMode="auto">
          <a:xfrm>
            <a:off x="5611685" y="3941631"/>
            <a:ext cx="3475610" cy="338554"/>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sz="1600" b="1" dirty="0">
                <a:solidFill>
                  <a:srgbClr val="0070C0"/>
                </a:solidFill>
                <a:latin typeface="Calibri" panose="020F0502020204030204" pitchFamily="34" charset="0"/>
                <a:ea typeface="ＭＳ Ｐゴシック" pitchFamily="34" charset="-128"/>
                <a:cs typeface="Calibri" panose="020F0502020204030204" pitchFamily="34" charset="0"/>
              </a:rPr>
              <a:t>Délai séroconversion </a:t>
            </a:r>
            <a:r>
              <a:rPr lang="fr-FR" sz="1600" b="1" dirty="0" err="1">
                <a:solidFill>
                  <a:srgbClr val="0070C0"/>
                </a:solidFill>
                <a:latin typeface="Calibri" panose="020F0502020204030204" pitchFamily="34" charset="0"/>
                <a:ea typeface="ＭＳ Ｐゴシック" pitchFamily="34" charset="-128"/>
                <a:cs typeface="Calibri" panose="020F0502020204030204" pitchFamily="34" charset="0"/>
              </a:rPr>
              <a:t>Ac</a:t>
            </a:r>
            <a:r>
              <a:rPr lang="fr-FR" sz="1600" b="1" dirty="0">
                <a:solidFill>
                  <a:srgbClr val="0070C0"/>
                </a:solidFill>
                <a:latin typeface="Calibri" panose="020F0502020204030204" pitchFamily="34" charset="0"/>
                <a:ea typeface="ＭＳ Ｐゴシック" pitchFamily="34" charset="-128"/>
                <a:cs typeface="Calibri" panose="020F0502020204030204" pitchFamily="34" charset="0"/>
              </a:rPr>
              <a:t> </a:t>
            </a:r>
            <a:r>
              <a:rPr lang="fr-FR" sz="1600" b="1" dirty="0" err="1">
                <a:solidFill>
                  <a:srgbClr val="0070C0"/>
                </a:solidFill>
                <a:latin typeface="Calibri" panose="020F0502020204030204" pitchFamily="34" charset="0"/>
                <a:ea typeface="ＭＳ Ｐゴシック" pitchFamily="34" charset="-128"/>
                <a:cs typeface="Calibri" panose="020F0502020204030204" pitchFamily="34" charset="0"/>
              </a:rPr>
              <a:t>HBs</a:t>
            </a:r>
            <a:r>
              <a:rPr lang="fr-FR" sz="1600" b="1" dirty="0">
                <a:solidFill>
                  <a:srgbClr val="0070C0"/>
                </a:solidFill>
                <a:latin typeface="Calibri" panose="020F0502020204030204" pitchFamily="34" charset="0"/>
                <a:ea typeface="ＭＳ Ｐゴシック" pitchFamily="34" charset="-128"/>
                <a:cs typeface="Calibri" panose="020F0502020204030204" pitchFamily="34" charset="0"/>
              </a:rPr>
              <a:t>+</a:t>
            </a:r>
          </a:p>
        </p:txBody>
      </p:sp>
      <p:grpSp>
        <p:nvGrpSpPr>
          <p:cNvPr id="3" name="Groupe 2">
            <a:extLst>
              <a:ext uri="{FF2B5EF4-FFF2-40B4-BE49-F238E27FC236}">
                <a16:creationId xmlns:a16="http://schemas.microsoft.com/office/drawing/2014/main" id="{82D6AF69-436E-45F3-A7C7-DB290EA12C9F}"/>
              </a:ext>
            </a:extLst>
          </p:cNvPr>
          <p:cNvGrpSpPr/>
          <p:nvPr/>
        </p:nvGrpSpPr>
        <p:grpSpPr>
          <a:xfrm>
            <a:off x="5641295" y="1584629"/>
            <a:ext cx="2984441" cy="2329760"/>
            <a:chOff x="5641295" y="1584629"/>
            <a:chExt cx="2984441" cy="2329760"/>
          </a:xfrm>
        </p:grpSpPr>
        <p:grpSp>
          <p:nvGrpSpPr>
            <p:cNvPr id="9" name="Groupe 8"/>
            <p:cNvGrpSpPr/>
            <p:nvPr/>
          </p:nvGrpSpPr>
          <p:grpSpPr>
            <a:xfrm>
              <a:off x="5889937" y="1702562"/>
              <a:ext cx="2540033" cy="1810667"/>
              <a:chOff x="5767388" y="1425576"/>
              <a:chExt cx="2646363" cy="2014538"/>
            </a:xfrm>
          </p:grpSpPr>
          <p:sp>
            <p:nvSpPr>
              <p:cNvPr id="10" name="Line 5"/>
              <p:cNvSpPr>
                <a:spLocks noChangeShapeType="1"/>
              </p:cNvSpPr>
              <p:nvPr/>
            </p:nvSpPr>
            <p:spPr bwMode="auto">
              <a:xfrm>
                <a:off x="5818188" y="3390901"/>
                <a:ext cx="2592388"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1" name="Line 6"/>
              <p:cNvSpPr>
                <a:spLocks noChangeShapeType="1"/>
              </p:cNvSpPr>
              <p:nvPr/>
            </p:nvSpPr>
            <p:spPr bwMode="auto">
              <a:xfrm flipV="1">
                <a:off x="5818188" y="1425576"/>
                <a:ext cx="0" cy="1965325"/>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2" name="Line 7"/>
              <p:cNvSpPr>
                <a:spLocks noChangeShapeType="1"/>
              </p:cNvSpPr>
              <p:nvPr/>
            </p:nvSpPr>
            <p:spPr bwMode="auto">
              <a:xfrm>
                <a:off x="5767388" y="1425576"/>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3" name="Line 8"/>
              <p:cNvSpPr>
                <a:spLocks noChangeShapeType="1"/>
              </p:cNvSpPr>
              <p:nvPr/>
            </p:nvSpPr>
            <p:spPr bwMode="auto">
              <a:xfrm>
                <a:off x="5767388" y="2081213"/>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4" name="Line 9"/>
              <p:cNvSpPr>
                <a:spLocks noChangeShapeType="1"/>
              </p:cNvSpPr>
              <p:nvPr/>
            </p:nvSpPr>
            <p:spPr bwMode="auto">
              <a:xfrm>
                <a:off x="5767388" y="2735263"/>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5" name="Line 10"/>
              <p:cNvSpPr>
                <a:spLocks noChangeShapeType="1"/>
              </p:cNvSpPr>
              <p:nvPr/>
            </p:nvSpPr>
            <p:spPr bwMode="auto">
              <a:xfrm>
                <a:off x="5767388" y="3390901"/>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6" name="Line 11"/>
              <p:cNvSpPr>
                <a:spLocks noChangeShapeType="1"/>
              </p:cNvSpPr>
              <p:nvPr/>
            </p:nvSpPr>
            <p:spPr bwMode="auto">
              <a:xfrm flipV="1">
                <a:off x="58181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7" name="Line 12"/>
              <p:cNvSpPr>
                <a:spLocks noChangeShapeType="1"/>
              </p:cNvSpPr>
              <p:nvPr/>
            </p:nvSpPr>
            <p:spPr bwMode="auto">
              <a:xfrm flipV="1">
                <a:off x="60340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8" name="Line 13"/>
              <p:cNvSpPr>
                <a:spLocks noChangeShapeType="1"/>
              </p:cNvSpPr>
              <p:nvPr/>
            </p:nvSpPr>
            <p:spPr bwMode="auto">
              <a:xfrm flipV="1">
                <a:off x="62499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19" name="Line 14"/>
              <p:cNvSpPr>
                <a:spLocks noChangeShapeType="1"/>
              </p:cNvSpPr>
              <p:nvPr/>
            </p:nvSpPr>
            <p:spPr bwMode="auto">
              <a:xfrm flipV="1">
                <a:off x="64658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0" name="Line 15"/>
              <p:cNvSpPr>
                <a:spLocks noChangeShapeType="1"/>
              </p:cNvSpPr>
              <p:nvPr/>
            </p:nvSpPr>
            <p:spPr bwMode="auto">
              <a:xfrm flipV="1">
                <a:off x="6683376"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1" name="Line 16"/>
              <p:cNvSpPr>
                <a:spLocks noChangeShapeType="1"/>
              </p:cNvSpPr>
              <p:nvPr/>
            </p:nvSpPr>
            <p:spPr bwMode="auto">
              <a:xfrm flipV="1">
                <a:off x="6896101"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2" name="Line 17"/>
              <p:cNvSpPr>
                <a:spLocks noChangeShapeType="1"/>
              </p:cNvSpPr>
              <p:nvPr/>
            </p:nvSpPr>
            <p:spPr bwMode="auto">
              <a:xfrm flipV="1">
                <a:off x="71135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3" name="Line 18"/>
              <p:cNvSpPr>
                <a:spLocks noChangeShapeType="1"/>
              </p:cNvSpPr>
              <p:nvPr/>
            </p:nvSpPr>
            <p:spPr bwMode="auto">
              <a:xfrm flipV="1">
                <a:off x="73294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4" name="Line 19"/>
              <p:cNvSpPr>
                <a:spLocks noChangeShapeType="1"/>
              </p:cNvSpPr>
              <p:nvPr/>
            </p:nvSpPr>
            <p:spPr bwMode="auto">
              <a:xfrm flipV="1">
                <a:off x="75453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5" name="Line 20"/>
              <p:cNvSpPr>
                <a:spLocks noChangeShapeType="1"/>
              </p:cNvSpPr>
              <p:nvPr/>
            </p:nvSpPr>
            <p:spPr bwMode="auto">
              <a:xfrm flipV="1">
                <a:off x="7761288"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6" name="Line 21"/>
              <p:cNvSpPr>
                <a:spLocks noChangeShapeType="1"/>
              </p:cNvSpPr>
              <p:nvPr/>
            </p:nvSpPr>
            <p:spPr bwMode="auto">
              <a:xfrm flipV="1">
                <a:off x="7978776"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7" name="Line 22"/>
              <p:cNvSpPr>
                <a:spLocks noChangeShapeType="1"/>
              </p:cNvSpPr>
              <p:nvPr/>
            </p:nvSpPr>
            <p:spPr bwMode="auto">
              <a:xfrm flipV="1">
                <a:off x="8194676"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8" name="Line 23"/>
              <p:cNvSpPr>
                <a:spLocks noChangeShapeType="1"/>
              </p:cNvSpPr>
              <p:nvPr/>
            </p:nvSpPr>
            <p:spPr bwMode="auto">
              <a:xfrm flipV="1">
                <a:off x="8410576" y="3390901"/>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29" name="Freeform 43"/>
              <p:cNvSpPr>
                <a:spLocks/>
              </p:cNvSpPr>
              <p:nvPr/>
            </p:nvSpPr>
            <p:spPr bwMode="auto">
              <a:xfrm>
                <a:off x="5818188" y="2509838"/>
                <a:ext cx="2590800" cy="881063"/>
              </a:xfrm>
              <a:custGeom>
                <a:avLst/>
                <a:gdLst>
                  <a:gd name="T0" fmla="*/ 0 w 1042"/>
                  <a:gd name="T1" fmla="*/ 355 h 355"/>
                  <a:gd name="T2" fmla="*/ 137 w 1042"/>
                  <a:gd name="T3" fmla="*/ 355 h 355"/>
                  <a:gd name="T4" fmla="*/ 137 w 1042"/>
                  <a:gd name="T5" fmla="*/ 349 h 355"/>
                  <a:gd name="T6" fmla="*/ 169 w 1042"/>
                  <a:gd name="T7" fmla="*/ 349 h 355"/>
                  <a:gd name="T8" fmla="*/ 169 w 1042"/>
                  <a:gd name="T9" fmla="*/ 344 h 355"/>
                  <a:gd name="T10" fmla="*/ 175 w 1042"/>
                  <a:gd name="T11" fmla="*/ 344 h 355"/>
                  <a:gd name="T12" fmla="*/ 175 w 1042"/>
                  <a:gd name="T13" fmla="*/ 338 h 355"/>
                  <a:gd name="T14" fmla="*/ 190 w 1042"/>
                  <a:gd name="T15" fmla="*/ 338 h 355"/>
                  <a:gd name="T16" fmla="*/ 190 w 1042"/>
                  <a:gd name="T17" fmla="*/ 331 h 355"/>
                  <a:gd name="T18" fmla="*/ 197 w 1042"/>
                  <a:gd name="T19" fmla="*/ 331 h 355"/>
                  <a:gd name="T20" fmla="*/ 197 w 1042"/>
                  <a:gd name="T21" fmla="*/ 324 h 355"/>
                  <a:gd name="T22" fmla="*/ 218 w 1042"/>
                  <a:gd name="T23" fmla="*/ 324 h 355"/>
                  <a:gd name="T24" fmla="*/ 218 w 1042"/>
                  <a:gd name="T25" fmla="*/ 318 h 355"/>
                  <a:gd name="T26" fmla="*/ 240 w 1042"/>
                  <a:gd name="T27" fmla="*/ 318 h 355"/>
                  <a:gd name="T28" fmla="*/ 240 w 1042"/>
                  <a:gd name="T29" fmla="*/ 312 h 355"/>
                  <a:gd name="T30" fmla="*/ 284 w 1042"/>
                  <a:gd name="T31" fmla="*/ 312 h 355"/>
                  <a:gd name="T32" fmla="*/ 284 w 1042"/>
                  <a:gd name="T33" fmla="*/ 303 h 355"/>
                  <a:gd name="T34" fmla="*/ 413 w 1042"/>
                  <a:gd name="T35" fmla="*/ 303 h 355"/>
                  <a:gd name="T36" fmla="*/ 413 w 1042"/>
                  <a:gd name="T37" fmla="*/ 295 h 355"/>
                  <a:gd name="T38" fmla="*/ 456 w 1042"/>
                  <a:gd name="T39" fmla="*/ 295 h 355"/>
                  <a:gd name="T40" fmla="*/ 456 w 1042"/>
                  <a:gd name="T41" fmla="*/ 287 h 355"/>
                  <a:gd name="T42" fmla="*/ 494 w 1042"/>
                  <a:gd name="T43" fmla="*/ 287 h 355"/>
                  <a:gd name="T44" fmla="*/ 494 w 1042"/>
                  <a:gd name="T45" fmla="*/ 276 h 355"/>
                  <a:gd name="T46" fmla="*/ 501 w 1042"/>
                  <a:gd name="T47" fmla="*/ 276 h 355"/>
                  <a:gd name="T48" fmla="*/ 501 w 1042"/>
                  <a:gd name="T49" fmla="*/ 267 h 355"/>
                  <a:gd name="T50" fmla="*/ 530 w 1042"/>
                  <a:gd name="T51" fmla="*/ 267 h 355"/>
                  <a:gd name="T52" fmla="*/ 530 w 1042"/>
                  <a:gd name="T53" fmla="*/ 255 h 355"/>
                  <a:gd name="T54" fmla="*/ 587 w 1042"/>
                  <a:gd name="T55" fmla="*/ 255 h 355"/>
                  <a:gd name="T56" fmla="*/ 587 w 1042"/>
                  <a:gd name="T57" fmla="*/ 242 h 355"/>
                  <a:gd name="T58" fmla="*/ 601 w 1042"/>
                  <a:gd name="T59" fmla="*/ 242 h 355"/>
                  <a:gd name="T60" fmla="*/ 601 w 1042"/>
                  <a:gd name="T61" fmla="*/ 227 h 355"/>
                  <a:gd name="T62" fmla="*/ 659 w 1042"/>
                  <a:gd name="T63" fmla="*/ 227 h 355"/>
                  <a:gd name="T64" fmla="*/ 659 w 1042"/>
                  <a:gd name="T65" fmla="*/ 210 h 355"/>
                  <a:gd name="T66" fmla="*/ 709 w 1042"/>
                  <a:gd name="T67" fmla="*/ 210 h 355"/>
                  <a:gd name="T68" fmla="*/ 709 w 1042"/>
                  <a:gd name="T69" fmla="*/ 191 h 355"/>
                  <a:gd name="T70" fmla="*/ 760 w 1042"/>
                  <a:gd name="T71" fmla="*/ 191 h 355"/>
                  <a:gd name="T72" fmla="*/ 760 w 1042"/>
                  <a:gd name="T73" fmla="*/ 167 h 355"/>
                  <a:gd name="T74" fmla="*/ 774 w 1042"/>
                  <a:gd name="T75" fmla="*/ 167 h 355"/>
                  <a:gd name="T76" fmla="*/ 774 w 1042"/>
                  <a:gd name="T77" fmla="*/ 142 h 355"/>
                  <a:gd name="T78" fmla="*/ 788 w 1042"/>
                  <a:gd name="T79" fmla="*/ 142 h 355"/>
                  <a:gd name="T80" fmla="*/ 788 w 1042"/>
                  <a:gd name="T81" fmla="*/ 115 h 355"/>
                  <a:gd name="T82" fmla="*/ 890 w 1042"/>
                  <a:gd name="T83" fmla="*/ 115 h 355"/>
                  <a:gd name="T84" fmla="*/ 890 w 1042"/>
                  <a:gd name="T85" fmla="*/ 39 h 355"/>
                  <a:gd name="T86" fmla="*/ 898 w 1042"/>
                  <a:gd name="T87" fmla="*/ 39 h 355"/>
                  <a:gd name="T88" fmla="*/ 898 w 1042"/>
                  <a:gd name="T89" fmla="*/ 0 h 355"/>
                  <a:gd name="T90" fmla="*/ 1042 w 1042"/>
                  <a:gd name="T91"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2" h="355">
                    <a:moveTo>
                      <a:pt x="0" y="355"/>
                    </a:moveTo>
                    <a:cubicBezTo>
                      <a:pt x="13" y="355"/>
                      <a:pt x="137" y="355"/>
                      <a:pt x="137" y="355"/>
                    </a:cubicBezTo>
                    <a:cubicBezTo>
                      <a:pt x="137" y="349"/>
                      <a:pt x="137" y="349"/>
                      <a:pt x="137" y="349"/>
                    </a:cubicBezTo>
                    <a:cubicBezTo>
                      <a:pt x="169" y="349"/>
                      <a:pt x="169" y="349"/>
                      <a:pt x="169" y="349"/>
                    </a:cubicBezTo>
                    <a:cubicBezTo>
                      <a:pt x="169" y="344"/>
                      <a:pt x="169" y="344"/>
                      <a:pt x="169" y="344"/>
                    </a:cubicBezTo>
                    <a:cubicBezTo>
                      <a:pt x="175" y="344"/>
                      <a:pt x="175" y="344"/>
                      <a:pt x="175" y="344"/>
                    </a:cubicBezTo>
                    <a:cubicBezTo>
                      <a:pt x="175" y="338"/>
                      <a:pt x="175" y="338"/>
                      <a:pt x="175" y="338"/>
                    </a:cubicBezTo>
                    <a:cubicBezTo>
                      <a:pt x="190" y="338"/>
                      <a:pt x="190" y="338"/>
                      <a:pt x="190" y="338"/>
                    </a:cubicBezTo>
                    <a:cubicBezTo>
                      <a:pt x="190" y="331"/>
                      <a:pt x="190" y="331"/>
                      <a:pt x="190" y="331"/>
                    </a:cubicBezTo>
                    <a:cubicBezTo>
                      <a:pt x="197" y="331"/>
                      <a:pt x="197" y="331"/>
                      <a:pt x="197" y="331"/>
                    </a:cubicBezTo>
                    <a:cubicBezTo>
                      <a:pt x="197" y="324"/>
                      <a:pt x="197" y="324"/>
                      <a:pt x="197" y="324"/>
                    </a:cubicBezTo>
                    <a:cubicBezTo>
                      <a:pt x="218" y="324"/>
                      <a:pt x="218" y="324"/>
                      <a:pt x="218" y="324"/>
                    </a:cubicBezTo>
                    <a:cubicBezTo>
                      <a:pt x="218" y="318"/>
                      <a:pt x="218" y="318"/>
                      <a:pt x="218" y="318"/>
                    </a:cubicBezTo>
                    <a:cubicBezTo>
                      <a:pt x="240" y="318"/>
                      <a:pt x="240" y="318"/>
                      <a:pt x="240" y="318"/>
                    </a:cubicBezTo>
                    <a:cubicBezTo>
                      <a:pt x="240" y="312"/>
                      <a:pt x="240" y="312"/>
                      <a:pt x="240" y="312"/>
                    </a:cubicBezTo>
                    <a:cubicBezTo>
                      <a:pt x="284" y="312"/>
                      <a:pt x="284" y="312"/>
                      <a:pt x="284" y="312"/>
                    </a:cubicBezTo>
                    <a:cubicBezTo>
                      <a:pt x="284" y="303"/>
                      <a:pt x="284" y="303"/>
                      <a:pt x="284" y="303"/>
                    </a:cubicBezTo>
                    <a:cubicBezTo>
                      <a:pt x="413" y="303"/>
                      <a:pt x="413" y="303"/>
                      <a:pt x="413" y="303"/>
                    </a:cubicBezTo>
                    <a:cubicBezTo>
                      <a:pt x="413" y="295"/>
                      <a:pt x="413" y="295"/>
                      <a:pt x="413" y="295"/>
                    </a:cubicBezTo>
                    <a:cubicBezTo>
                      <a:pt x="456" y="295"/>
                      <a:pt x="456" y="295"/>
                      <a:pt x="456" y="295"/>
                    </a:cubicBezTo>
                    <a:cubicBezTo>
                      <a:pt x="456" y="287"/>
                      <a:pt x="456" y="287"/>
                      <a:pt x="456" y="287"/>
                    </a:cubicBezTo>
                    <a:cubicBezTo>
                      <a:pt x="494" y="287"/>
                      <a:pt x="494" y="287"/>
                      <a:pt x="494" y="287"/>
                    </a:cubicBezTo>
                    <a:cubicBezTo>
                      <a:pt x="494" y="276"/>
                      <a:pt x="494" y="276"/>
                      <a:pt x="494" y="276"/>
                    </a:cubicBezTo>
                    <a:cubicBezTo>
                      <a:pt x="501" y="276"/>
                      <a:pt x="501" y="276"/>
                      <a:pt x="501" y="276"/>
                    </a:cubicBezTo>
                    <a:cubicBezTo>
                      <a:pt x="501" y="267"/>
                      <a:pt x="501" y="267"/>
                      <a:pt x="501" y="267"/>
                    </a:cubicBezTo>
                    <a:cubicBezTo>
                      <a:pt x="530" y="267"/>
                      <a:pt x="530" y="267"/>
                      <a:pt x="530" y="267"/>
                    </a:cubicBezTo>
                    <a:cubicBezTo>
                      <a:pt x="530" y="255"/>
                      <a:pt x="530" y="255"/>
                      <a:pt x="530" y="255"/>
                    </a:cubicBezTo>
                    <a:cubicBezTo>
                      <a:pt x="587" y="255"/>
                      <a:pt x="587" y="255"/>
                      <a:pt x="587" y="255"/>
                    </a:cubicBezTo>
                    <a:cubicBezTo>
                      <a:pt x="587" y="242"/>
                      <a:pt x="587" y="242"/>
                      <a:pt x="587" y="242"/>
                    </a:cubicBezTo>
                    <a:cubicBezTo>
                      <a:pt x="601" y="242"/>
                      <a:pt x="601" y="242"/>
                      <a:pt x="601" y="242"/>
                    </a:cubicBezTo>
                    <a:cubicBezTo>
                      <a:pt x="601" y="227"/>
                      <a:pt x="601" y="227"/>
                      <a:pt x="601" y="227"/>
                    </a:cubicBezTo>
                    <a:cubicBezTo>
                      <a:pt x="659" y="227"/>
                      <a:pt x="659" y="227"/>
                      <a:pt x="659" y="227"/>
                    </a:cubicBezTo>
                    <a:cubicBezTo>
                      <a:pt x="659" y="210"/>
                      <a:pt x="659" y="210"/>
                      <a:pt x="659" y="210"/>
                    </a:cubicBezTo>
                    <a:cubicBezTo>
                      <a:pt x="709" y="210"/>
                      <a:pt x="709" y="210"/>
                      <a:pt x="709" y="210"/>
                    </a:cubicBezTo>
                    <a:cubicBezTo>
                      <a:pt x="709" y="191"/>
                      <a:pt x="709" y="191"/>
                      <a:pt x="709" y="191"/>
                    </a:cubicBezTo>
                    <a:cubicBezTo>
                      <a:pt x="760" y="191"/>
                      <a:pt x="760" y="191"/>
                      <a:pt x="760" y="191"/>
                    </a:cubicBezTo>
                    <a:cubicBezTo>
                      <a:pt x="760" y="167"/>
                      <a:pt x="760" y="167"/>
                      <a:pt x="760" y="167"/>
                    </a:cubicBezTo>
                    <a:cubicBezTo>
                      <a:pt x="774" y="167"/>
                      <a:pt x="774" y="167"/>
                      <a:pt x="774" y="167"/>
                    </a:cubicBezTo>
                    <a:cubicBezTo>
                      <a:pt x="774" y="142"/>
                      <a:pt x="774" y="142"/>
                      <a:pt x="774" y="142"/>
                    </a:cubicBezTo>
                    <a:cubicBezTo>
                      <a:pt x="788" y="142"/>
                      <a:pt x="788" y="142"/>
                      <a:pt x="788" y="142"/>
                    </a:cubicBezTo>
                    <a:cubicBezTo>
                      <a:pt x="788" y="115"/>
                      <a:pt x="788" y="115"/>
                      <a:pt x="788" y="115"/>
                    </a:cubicBezTo>
                    <a:cubicBezTo>
                      <a:pt x="890" y="115"/>
                      <a:pt x="890" y="115"/>
                      <a:pt x="890" y="115"/>
                    </a:cubicBezTo>
                    <a:cubicBezTo>
                      <a:pt x="890" y="39"/>
                      <a:pt x="890" y="39"/>
                      <a:pt x="890" y="39"/>
                    </a:cubicBezTo>
                    <a:cubicBezTo>
                      <a:pt x="898" y="39"/>
                      <a:pt x="898" y="39"/>
                      <a:pt x="898" y="39"/>
                    </a:cubicBezTo>
                    <a:cubicBezTo>
                      <a:pt x="898" y="0"/>
                      <a:pt x="898" y="0"/>
                      <a:pt x="898" y="0"/>
                    </a:cubicBezTo>
                    <a:cubicBezTo>
                      <a:pt x="1042" y="0"/>
                      <a:pt x="1042" y="0"/>
                      <a:pt x="1042" y="0"/>
                    </a:cubicBezTo>
                  </a:path>
                </a:pathLst>
              </a:custGeom>
              <a:noFill/>
              <a:ln w="19050" cap="flat">
                <a:solidFill>
                  <a:srgbClr val="277339"/>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0" name="Freeform 46"/>
              <p:cNvSpPr>
                <a:spLocks/>
              </p:cNvSpPr>
              <p:nvPr/>
            </p:nvSpPr>
            <p:spPr bwMode="auto">
              <a:xfrm>
                <a:off x="5818188" y="2020888"/>
                <a:ext cx="2595563" cy="1370013"/>
              </a:xfrm>
              <a:custGeom>
                <a:avLst/>
                <a:gdLst>
                  <a:gd name="T0" fmla="*/ 9 w 1044"/>
                  <a:gd name="T1" fmla="*/ 552 h 552"/>
                  <a:gd name="T2" fmla="*/ 19 w 1044"/>
                  <a:gd name="T3" fmla="*/ 546 h 552"/>
                  <a:gd name="T4" fmla="*/ 31 w 1044"/>
                  <a:gd name="T5" fmla="*/ 531 h 552"/>
                  <a:gd name="T6" fmla="*/ 38 w 1044"/>
                  <a:gd name="T7" fmla="*/ 519 h 552"/>
                  <a:gd name="T8" fmla="*/ 76 w 1044"/>
                  <a:gd name="T9" fmla="*/ 512 h 552"/>
                  <a:gd name="T10" fmla="*/ 87 w 1044"/>
                  <a:gd name="T11" fmla="*/ 506 h 552"/>
                  <a:gd name="T12" fmla="*/ 117 w 1044"/>
                  <a:gd name="T13" fmla="*/ 499 h 552"/>
                  <a:gd name="T14" fmla="*/ 147 w 1044"/>
                  <a:gd name="T15" fmla="*/ 491 h 552"/>
                  <a:gd name="T16" fmla="*/ 169 w 1044"/>
                  <a:gd name="T17" fmla="*/ 485 h 552"/>
                  <a:gd name="T18" fmla="*/ 176 w 1044"/>
                  <a:gd name="T19" fmla="*/ 468 h 552"/>
                  <a:gd name="T20" fmla="*/ 190 w 1044"/>
                  <a:gd name="T21" fmla="*/ 461 h 552"/>
                  <a:gd name="T22" fmla="*/ 211 w 1044"/>
                  <a:gd name="T23" fmla="*/ 452 h 552"/>
                  <a:gd name="T24" fmla="*/ 286 w 1044"/>
                  <a:gd name="T25" fmla="*/ 445 h 552"/>
                  <a:gd name="T26" fmla="*/ 305 w 1044"/>
                  <a:gd name="T27" fmla="*/ 437 h 552"/>
                  <a:gd name="T28" fmla="*/ 313 w 1044"/>
                  <a:gd name="T29" fmla="*/ 427 h 552"/>
                  <a:gd name="T30" fmla="*/ 321 w 1044"/>
                  <a:gd name="T31" fmla="*/ 421 h 552"/>
                  <a:gd name="T32" fmla="*/ 327 w 1044"/>
                  <a:gd name="T33" fmla="*/ 401 h 552"/>
                  <a:gd name="T34" fmla="*/ 394 w 1044"/>
                  <a:gd name="T35" fmla="*/ 393 h 552"/>
                  <a:gd name="T36" fmla="*/ 443 w 1044"/>
                  <a:gd name="T37" fmla="*/ 384 h 552"/>
                  <a:gd name="T38" fmla="*/ 450 w 1044"/>
                  <a:gd name="T39" fmla="*/ 374 h 552"/>
                  <a:gd name="T40" fmla="*/ 455 w 1044"/>
                  <a:gd name="T41" fmla="*/ 365 h 552"/>
                  <a:gd name="T42" fmla="*/ 487 w 1044"/>
                  <a:gd name="T43" fmla="*/ 346 h 552"/>
                  <a:gd name="T44" fmla="*/ 493 w 1044"/>
                  <a:gd name="T45" fmla="*/ 325 h 552"/>
                  <a:gd name="T46" fmla="*/ 508 w 1044"/>
                  <a:gd name="T47" fmla="*/ 314 h 552"/>
                  <a:gd name="T48" fmla="*/ 514 w 1044"/>
                  <a:gd name="T49" fmla="*/ 305 h 552"/>
                  <a:gd name="T50" fmla="*/ 525 w 1044"/>
                  <a:gd name="T51" fmla="*/ 294 h 552"/>
                  <a:gd name="T52" fmla="*/ 532 w 1044"/>
                  <a:gd name="T53" fmla="*/ 283 h 552"/>
                  <a:gd name="T54" fmla="*/ 559 w 1044"/>
                  <a:gd name="T55" fmla="*/ 273 h 552"/>
                  <a:gd name="T56" fmla="*/ 589 w 1044"/>
                  <a:gd name="T57" fmla="*/ 261 h 552"/>
                  <a:gd name="T58" fmla="*/ 595 w 1044"/>
                  <a:gd name="T59" fmla="*/ 250 h 552"/>
                  <a:gd name="T60" fmla="*/ 609 w 1044"/>
                  <a:gd name="T61" fmla="*/ 239 h 552"/>
                  <a:gd name="T62" fmla="*/ 639 w 1044"/>
                  <a:gd name="T63" fmla="*/ 213 h 552"/>
                  <a:gd name="T64" fmla="*/ 660 w 1044"/>
                  <a:gd name="T65" fmla="*/ 200 h 552"/>
                  <a:gd name="T66" fmla="*/ 690 w 1044"/>
                  <a:gd name="T67" fmla="*/ 187 h 552"/>
                  <a:gd name="T68" fmla="*/ 740 w 1044"/>
                  <a:gd name="T69" fmla="*/ 158 h 552"/>
                  <a:gd name="T70" fmla="*/ 768 w 1044"/>
                  <a:gd name="T71" fmla="*/ 142 h 552"/>
                  <a:gd name="T72" fmla="*/ 798 w 1044"/>
                  <a:gd name="T73" fmla="*/ 127 h 552"/>
                  <a:gd name="T74" fmla="*/ 876 w 1044"/>
                  <a:gd name="T75" fmla="*/ 107 h 552"/>
                  <a:gd name="T76" fmla="*/ 890 w 1044"/>
                  <a:gd name="T77" fmla="*/ 86 h 552"/>
                  <a:gd name="T78" fmla="*/ 906 w 1044"/>
                  <a:gd name="T79" fmla="*/ 62 h 552"/>
                  <a:gd name="T80" fmla="*/ 1028 w 1044"/>
                  <a:gd name="T81" fmla="*/ 38 h 552"/>
                  <a:gd name="T82" fmla="*/ 1044 w 1044"/>
                  <a:gd name="T8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44" h="552">
                    <a:moveTo>
                      <a:pt x="0" y="552"/>
                    </a:moveTo>
                    <a:cubicBezTo>
                      <a:pt x="9" y="552"/>
                      <a:pt x="9" y="552"/>
                      <a:pt x="9" y="552"/>
                    </a:cubicBezTo>
                    <a:cubicBezTo>
                      <a:pt x="9" y="546"/>
                      <a:pt x="9" y="546"/>
                      <a:pt x="9" y="546"/>
                    </a:cubicBezTo>
                    <a:cubicBezTo>
                      <a:pt x="19" y="546"/>
                      <a:pt x="19" y="546"/>
                      <a:pt x="19" y="546"/>
                    </a:cubicBezTo>
                    <a:cubicBezTo>
                      <a:pt x="19" y="531"/>
                      <a:pt x="19" y="531"/>
                      <a:pt x="19" y="531"/>
                    </a:cubicBezTo>
                    <a:cubicBezTo>
                      <a:pt x="31" y="531"/>
                      <a:pt x="31" y="531"/>
                      <a:pt x="31" y="531"/>
                    </a:cubicBezTo>
                    <a:cubicBezTo>
                      <a:pt x="31" y="519"/>
                      <a:pt x="31" y="519"/>
                      <a:pt x="31" y="519"/>
                    </a:cubicBezTo>
                    <a:cubicBezTo>
                      <a:pt x="38" y="519"/>
                      <a:pt x="38" y="519"/>
                      <a:pt x="38" y="519"/>
                    </a:cubicBezTo>
                    <a:cubicBezTo>
                      <a:pt x="38" y="512"/>
                      <a:pt x="38" y="512"/>
                      <a:pt x="38" y="512"/>
                    </a:cubicBezTo>
                    <a:cubicBezTo>
                      <a:pt x="38" y="512"/>
                      <a:pt x="77" y="513"/>
                      <a:pt x="76" y="512"/>
                    </a:cubicBezTo>
                    <a:cubicBezTo>
                      <a:pt x="76" y="512"/>
                      <a:pt x="76" y="506"/>
                      <a:pt x="76" y="506"/>
                    </a:cubicBezTo>
                    <a:cubicBezTo>
                      <a:pt x="87" y="506"/>
                      <a:pt x="87" y="506"/>
                      <a:pt x="87" y="506"/>
                    </a:cubicBezTo>
                    <a:cubicBezTo>
                      <a:pt x="87" y="499"/>
                      <a:pt x="87" y="499"/>
                      <a:pt x="87" y="499"/>
                    </a:cubicBezTo>
                    <a:cubicBezTo>
                      <a:pt x="117" y="499"/>
                      <a:pt x="117" y="499"/>
                      <a:pt x="117" y="499"/>
                    </a:cubicBezTo>
                    <a:cubicBezTo>
                      <a:pt x="117" y="491"/>
                      <a:pt x="117" y="491"/>
                      <a:pt x="117" y="491"/>
                    </a:cubicBezTo>
                    <a:cubicBezTo>
                      <a:pt x="147" y="491"/>
                      <a:pt x="147" y="491"/>
                      <a:pt x="147" y="491"/>
                    </a:cubicBezTo>
                    <a:cubicBezTo>
                      <a:pt x="147" y="485"/>
                      <a:pt x="147" y="485"/>
                      <a:pt x="147" y="485"/>
                    </a:cubicBezTo>
                    <a:cubicBezTo>
                      <a:pt x="169" y="485"/>
                      <a:pt x="169" y="485"/>
                      <a:pt x="169" y="485"/>
                    </a:cubicBezTo>
                    <a:cubicBezTo>
                      <a:pt x="169" y="468"/>
                      <a:pt x="169" y="468"/>
                      <a:pt x="169" y="468"/>
                    </a:cubicBezTo>
                    <a:cubicBezTo>
                      <a:pt x="176" y="468"/>
                      <a:pt x="176" y="468"/>
                      <a:pt x="176" y="468"/>
                    </a:cubicBezTo>
                    <a:cubicBezTo>
                      <a:pt x="176" y="461"/>
                      <a:pt x="176" y="461"/>
                      <a:pt x="176" y="461"/>
                    </a:cubicBezTo>
                    <a:cubicBezTo>
                      <a:pt x="190" y="461"/>
                      <a:pt x="190" y="461"/>
                      <a:pt x="190" y="461"/>
                    </a:cubicBezTo>
                    <a:cubicBezTo>
                      <a:pt x="190" y="452"/>
                      <a:pt x="190" y="452"/>
                      <a:pt x="190" y="452"/>
                    </a:cubicBezTo>
                    <a:cubicBezTo>
                      <a:pt x="211" y="452"/>
                      <a:pt x="211" y="452"/>
                      <a:pt x="211" y="452"/>
                    </a:cubicBezTo>
                    <a:cubicBezTo>
                      <a:pt x="211" y="445"/>
                      <a:pt x="211" y="445"/>
                      <a:pt x="211" y="445"/>
                    </a:cubicBezTo>
                    <a:cubicBezTo>
                      <a:pt x="286" y="445"/>
                      <a:pt x="286" y="445"/>
                      <a:pt x="286" y="445"/>
                    </a:cubicBezTo>
                    <a:cubicBezTo>
                      <a:pt x="286" y="437"/>
                      <a:pt x="286" y="437"/>
                      <a:pt x="286" y="437"/>
                    </a:cubicBezTo>
                    <a:cubicBezTo>
                      <a:pt x="305" y="437"/>
                      <a:pt x="305" y="437"/>
                      <a:pt x="305" y="437"/>
                    </a:cubicBezTo>
                    <a:cubicBezTo>
                      <a:pt x="305" y="427"/>
                      <a:pt x="305" y="427"/>
                      <a:pt x="305" y="427"/>
                    </a:cubicBezTo>
                    <a:cubicBezTo>
                      <a:pt x="313" y="427"/>
                      <a:pt x="313" y="427"/>
                      <a:pt x="313" y="427"/>
                    </a:cubicBezTo>
                    <a:cubicBezTo>
                      <a:pt x="313" y="421"/>
                      <a:pt x="313" y="421"/>
                      <a:pt x="313" y="421"/>
                    </a:cubicBezTo>
                    <a:cubicBezTo>
                      <a:pt x="321" y="421"/>
                      <a:pt x="321" y="421"/>
                      <a:pt x="321" y="421"/>
                    </a:cubicBezTo>
                    <a:cubicBezTo>
                      <a:pt x="321" y="401"/>
                      <a:pt x="321" y="401"/>
                      <a:pt x="321" y="401"/>
                    </a:cubicBezTo>
                    <a:cubicBezTo>
                      <a:pt x="327" y="401"/>
                      <a:pt x="327" y="401"/>
                      <a:pt x="327" y="401"/>
                    </a:cubicBezTo>
                    <a:cubicBezTo>
                      <a:pt x="327" y="393"/>
                      <a:pt x="327" y="393"/>
                      <a:pt x="327" y="393"/>
                    </a:cubicBezTo>
                    <a:cubicBezTo>
                      <a:pt x="394" y="393"/>
                      <a:pt x="394" y="393"/>
                      <a:pt x="394" y="393"/>
                    </a:cubicBezTo>
                    <a:cubicBezTo>
                      <a:pt x="394" y="384"/>
                      <a:pt x="394" y="384"/>
                      <a:pt x="394" y="384"/>
                    </a:cubicBezTo>
                    <a:cubicBezTo>
                      <a:pt x="443" y="384"/>
                      <a:pt x="443" y="384"/>
                      <a:pt x="443" y="384"/>
                    </a:cubicBezTo>
                    <a:cubicBezTo>
                      <a:pt x="443" y="374"/>
                      <a:pt x="443" y="374"/>
                      <a:pt x="443" y="374"/>
                    </a:cubicBezTo>
                    <a:cubicBezTo>
                      <a:pt x="450" y="374"/>
                      <a:pt x="450" y="374"/>
                      <a:pt x="450" y="374"/>
                    </a:cubicBezTo>
                    <a:cubicBezTo>
                      <a:pt x="450" y="365"/>
                      <a:pt x="450" y="365"/>
                      <a:pt x="450" y="365"/>
                    </a:cubicBezTo>
                    <a:cubicBezTo>
                      <a:pt x="455" y="365"/>
                      <a:pt x="455" y="365"/>
                      <a:pt x="455" y="365"/>
                    </a:cubicBezTo>
                    <a:cubicBezTo>
                      <a:pt x="455" y="346"/>
                      <a:pt x="455" y="346"/>
                      <a:pt x="455" y="346"/>
                    </a:cubicBezTo>
                    <a:cubicBezTo>
                      <a:pt x="487" y="346"/>
                      <a:pt x="487" y="346"/>
                      <a:pt x="487" y="346"/>
                    </a:cubicBezTo>
                    <a:cubicBezTo>
                      <a:pt x="487" y="325"/>
                      <a:pt x="487" y="325"/>
                      <a:pt x="487" y="325"/>
                    </a:cubicBezTo>
                    <a:cubicBezTo>
                      <a:pt x="493" y="325"/>
                      <a:pt x="493" y="325"/>
                      <a:pt x="493" y="325"/>
                    </a:cubicBezTo>
                    <a:cubicBezTo>
                      <a:pt x="493" y="314"/>
                      <a:pt x="493" y="314"/>
                      <a:pt x="493" y="314"/>
                    </a:cubicBezTo>
                    <a:cubicBezTo>
                      <a:pt x="508" y="314"/>
                      <a:pt x="508" y="314"/>
                      <a:pt x="508" y="314"/>
                    </a:cubicBezTo>
                    <a:cubicBezTo>
                      <a:pt x="508" y="305"/>
                      <a:pt x="508" y="305"/>
                      <a:pt x="508" y="305"/>
                    </a:cubicBezTo>
                    <a:cubicBezTo>
                      <a:pt x="514" y="305"/>
                      <a:pt x="514" y="305"/>
                      <a:pt x="514" y="305"/>
                    </a:cubicBezTo>
                    <a:cubicBezTo>
                      <a:pt x="514" y="294"/>
                      <a:pt x="514" y="294"/>
                      <a:pt x="514" y="294"/>
                    </a:cubicBezTo>
                    <a:cubicBezTo>
                      <a:pt x="525" y="294"/>
                      <a:pt x="525" y="294"/>
                      <a:pt x="525" y="294"/>
                    </a:cubicBezTo>
                    <a:cubicBezTo>
                      <a:pt x="525" y="283"/>
                      <a:pt x="525" y="283"/>
                      <a:pt x="525" y="283"/>
                    </a:cubicBezTo>
                    <a:cubicBezTo>
                      <a:pt x="532" y="283"/>
                      <a:pt x="532" y="283"/>
                      <a:pt x="532" y="283"/>
                    </a:cubicBezTo>
                    <a:cubicBezTo>
                      <a:pt x="532" y="273"/>
                      <a:pt x="532" y="273"/>
                      <a:pt x="532" y="273"/>
                    </a:cubicBezTo>
                    <a:cubicBezTo>
                      <a:pt x="559" y="273"/>
                      <a:pt x="559" y="273"/>
                      <a:pt x="559" y="273"/>
                    </a:cubicBezTo>
                    <a:cubicBezTo>
                      <a:pt x="559" y="261"/>
                      <a:pt x="559" y="261"/>
                      <a:pt x="559" y="261"/>
                    </a:cubicBezTo>
                    <a:cubicBezTo>
                      <a:pt x="589" y="261"/>
                      <a:pt x="589" y="261"/>
                      <a:pt x="589" y="261"/>
                    </a:cubicBezTo>
                    <a:cubicBezTo>
                      <a:pt x="589" y="250"/>
                      <a:pt x="589" y="250"/>
                      <a:pt x="589" y="250"/>
                    </a:cubicBezTo>
                    <a:cubicBezTo>
                      <a:pt x="595" y="250"/>
                      <a:pt x="595" y="250"/>
                      <a:pt x="595" y="250"/>
                    </a:cubicBezTo>
                    <a:cubicBezTo>
                      <a:pt x="595" y="239"/>
                      <a:pt x="595" y="239"/>
                      <a:pt x="595" y="239"/>
                    </a:cubicBezTo>
                    <a:cubicBezTo>
                      <a:pt x="609" y="239"/>
                      <a:pt x="609" y="239"/>
                      <a:pt x="609" y="239"/>
                    </a:cubicBezTo>
                    <a:cubicBezTo>
                      <a:pt x="609" y="213"/>
                      <a:pt x="609" y="213"/>
                      <a:pt x="609" y="213"/>
                    </a:cubicBezTo>
                    <a:cubicBezTo>
                      <a:pt x="639" y="213"/>
                      <a:pt x="639" y="213"/>
                      <a:pt x="639" y="213"/>
                    </a:cubicBezTo>
                    <a:cubicBezTo>
                      <a:pt x="639" y="200"/>
                      <a:pt x="639" y="200"/>
                      <a:pt x="639" y="200"/>
                    </a:cubicBezTo>
                    <a:cubicBezTo>
                      <a:pt x="660" y="200"/>
                      <a:pt x="660" y="200"/>
                      <a:pt x="660" y="200"/>
                    </a:cubicBezTo>
                    <a:cubicBezTo>
                      <a:pt x="660" y="187"/>
                      <a:pt x="660" y="187"/>
                      <a:pt x="660" y="187"/>
                    </a:cubicBezTo>
                    <a:cubicBezTo>
                      <a:pt x="690" y="187"/>
                      <a:pt x="690" y="187"/>
                      <a:pt x="690" y="187"/>
                    </a:cubicBezTo>
                    <a:cubicBezTo>
                      <a:pt x="690" y="158"/>
                      <a:pt x="690" y="158"/>
                      <a:pt x="690" y="158"/>
                    </a:cubicBezTo>
                    <a:cubicBezTo>
                      <a:pt x="740" y="158"/>
                      <a:pt x="740" y="158"/>
                      <a:pt x="740" y="158"/>
                    </a:cubicBezTo>
                    <a:cubicBezTo>
                      <a:pt x="740" y="142"/>
                      <a:pt x="740" y="142"/>
                      <a:pt x="740" y="142"/>
                    </a:cubicBezTo>
                    <a:cubicBezTo>
                      <a:pt x="768" y="142"/>
                      <a:pt x="768" y="142"/>
                      <a:pt x="768" y="142"/>
                    </a:cubicBezTo>
                    <a:cubicBezTo>
                      <a:pt x="768" y="127"/>
                      <a:pt x="768" y="127"/>
                      <a:pt x="768" y="127"/>
                    </a:cubicBezTo>
                    <a:cubicBezTo>
                      <a:pt x="798" y="127"/>
                      <a:pt x="798" y="127"/>
                      <a:pt x="798" y="127"/>
                    </a:cubicBezTo>
                    <a:cubicBezTo>
                      <a:pt x="798" y="107"/>
                      <a:pt x="798" y="107"/>
                      <a:pt x="798" y="107"/>
                    </a:cubicBezTo>
                    <a:cubicBezTo>
                      <a:pt x="876" y="107"/>
                      <a:pt x="876" y="107"/>
                      <a:pt x="876" y="107"/>
                    </a:cubicBezTo>
                    <a:cubicBezTo>
                      <a:pt x="876" y="86"/>
                      <a:pt x="876" y="86"/>
                      <a:pt x="876" y="86"/>
                    </a:cubicBezTo>
                    <a:cubicBezTo>
                      <a:pt x="890" y="86"/>
                      <a:pt x="890" y="86"/>
                      <a:pt x="890" y="86"/>
                    </a:cubicBezTo>
                    <a:cubicBezTo>
                      <a:pt x="890" y="62"/>
                      <a:pt x="890" y="62"/>
                      <a:pt x="890" y="62"/>
                    </a:cubicBezTo>
                    <a:cubicBezTo>
                      <a:pt x="906" y="62"/>
                      <a:pt x="906" y="62"/>
                      <a:pt x="906" y="62"/>
                    </a:cubicBezTo>
                    <a:cubicBezTo>
                      <a:pt x="906" y="38"/>
                      <a:pt x="906" y="38"/>
                      <a:pt x="906" y="38"/>
                    </a:cubicBezTo>
                    <a:cubicBezTo>
                      <a:pt x="1028" y="38"/>
                      <a:pt x="1028" y="38"/>
                      <a:pt x="1028" y="38"/>
                    </a:cubicBezTo>
                    <a:cubicBezTo>
                      <a:pt x="1028" y="0"/>
                      <a:pt x="1028" y="0"/>
                      <a:pt x="1028" y="0"/>
                    </a:cubicBezTo>
                    <a:cubicBezTo>
                      <a:pt x="1044" y="0"/>
                      <a:pt x="1044" y="0"/>
                      <a:pt x="1044" y="0"/>
                    </a:cubicBezTo>
                  </a:path>
                </a:pathLst>
              </a:custGeom>
              <a:noFill/>
              <a:ln w="19050" cap="flat">
                <a:solidFill>
                  <a:srgbClr val="F05123"/>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1" name="Freeform 47"/>
              <p:cNvSpPr>
                <a:spLocks/>
              </p:cNvSpPr>
              <p:nvPr/>
            </p:nvSpPr>
            <p:spPr bwMode="auto">
              <a:xfrm>
                <a:off x="5818188" y="2270126"/>
                <a:ext cx="2595563" cy="1120775"/>
              </a:xfrm>
              <a:custGeom>
                <a:avLst/>
                <a:gdLst>
                  <a:gd name="T0" fmla="*/ 0 w 1044"/>
                  <a:gd name="T1" fmla="*/ 452 h 452"/>
                  <a:gd name="T2" fmla="*/ 82 w 1044"/>
                  <a:gd name="T3" fmla="*/ 452 h 452"/>
                  <a:gd name="T4" fmla="*/ 82 w 1044"/>
                  <a:gd name="T5" fmla="*/ 442 h 452"/>
                  <a:gd name="T6" fmla="*/ 104 w 1044"/>
                  <a:gd name="T7" fmla="*/ 442 h 452"/>
                  <a:gd name="T8" fmla="*/ 104 w 1044"/>
                  <a:gd name="T9" fmla="*/ 419 h 452"/>
                  <a:gd name="T10" fmla="*/ 147 w 1044"/>
                  <a:gd name="T11" fmla="*/ 419 h 452"/>
                  <a:gd name="T12" fmla="*/ 147 w 1044"/>
                  <a:gd name="T13" fmla="*/ 407 h 452"/>
                  <a:gd name="T14" fmla="*/ 163 w 1044"/>
                  <a:gd name="T15" fmla="*/ 407 h 452"/>
                  <a:gd name="T16" fmla="*/ 163 w 1044"/>
                  <a:gd name="T17" fmla="*/ 392 h 452"/>
                  <a:gd name="T18" fmla="*/ 184 w 1044"/>
                  <a:gd name="T19" fmla="*/ 392 h 452"/>
                  <a:gd name="T20" fmla="*/ 184 w 1044"/>
                  <a:gd name="T21" fmla="*/ 381 h 452"/>
                  <a:gd name="T22" fmla="*/ 227 w 1044"/>
                  <a:gd name="T23" fmla="*/ 381 h 452"/>
                  <a:gd name="T24" fmla="*/ 227 w 1044"/>
                  <a:gd name="T25" fmla="*/ 366 h 452"/>
                  <a:gd name="T26" fmla="*/ 290 w 1044"/>
                  <a:gd name="T27" fmla="*/ 366 h 452"/>
                  <a:gd name="T28" fmla="*/ 290 w 1044"/>
                  <a:gd name="T29" fmla="*/ 351 h 452"/>
                  <a:gd name="T30" fmla="*/ 306 w 1044"/>
                  <a:gd name="T31" fmla="*/ 351 h 452"/>
                  <a:gd name="T32" fmla="*/ 306 w 1044"/>
                  <a:gd name="T33" fmla="*/ 335 h 452"/>
                  <a:gd name="T34" fmla="*/ 328 w 1044"/>
                  <a:gd name="T35" fmla="*/ 335 h 452"/>
                  <a:gd name="T36" fmla="*/ 328 w 1044"/>
                  <a:gd name="T37" fmla="*/ 319 h 452"/>
                  <a:gd name="T38" fmla="*/ 336 w 1044"/>
                  <a:gd name="T39" fmla="*/ 319 h 452"/>
                  <a:gd name="T40" fmla="*/ 336 w 1044"/>
                  <a:gd name="T41" fmla="*/ 300 h 452"/>
                  <a:gd name="T42" fmla="*/ 378 w 1044"/>
                  <a:gd name="T43" fmla="*/ 300 h 452"/>
                  <a:gd name="T44" fmla="*/ 378 w 1044"/>
                  <a:gd name="T45" fmla="*/ 283 h 452"/>
                  <a:gd name="T46" fmla="*/ 422 w 1044"/>
                  <a:gd name="T47" fmla="*/ 283 h 452"/>
                  <a:gd name="T48" fmla="*/ 422 w 1044"/>
                  <a:gd name="T49" fmla="*/ 263 h 452"/>
                  <a:gd name="T50" fmla="*/ 500 w 1044"/>
                  <a:gd name="T51" fmla="*/ 263 h 452"/>
                  <a:gd name="T52" fmla="*/ 500 w 1044"/>
                  <a:gd name="T53" fmla="*/ 240 h 452"/>
                  <a:gd name="T54" fmla="*/ 531 w 1044"/>
                  <a:gd name="T55" fmla="*/ 240 h 452"/>
                  <a:gd name="T56" fmla="*/ 531 w 1044"/>
                  <a:gd name="T57" fmla="*/ 215 h 452"/>
                  <a:gd name="T58" fmla="*/ 666 w 1044"/>
                  <a:gd name="T59" fmla="*/ 215 h 452"/>
                  <a:gd name="T60" fmla="*/ 666 w 1044"/>
                  <a:gd name="T61" fmla="*/ 136 h 452"/>
                  <a:gd name="T62" fmla="*/ 818 w 1044"/>
                  <a:gd name="T63" fmla="*/ 136 h 452"/>
                  <a:gd name="T64" fmla="*/ 818 w 1044"/>
                  <a:gd name="T65" fmla="*/ 73 h 452"/>
                  <a:gd name="T66" fmla="*/ 869 w 1044"/>
                  <a:gd name="T67" fmla="*/ 73 h 452"/>
                  <a:gd name="T68" fmla="*/ 869 w 1044"/>
                  <a:gd name="T69" fmla="*/ 0 h 452"/>
                  <a:gd name="T70" fmla="*/ 1044 w 1044"/>
                  <a:gd name="T71"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4" h="452">
                    <a:moveTo>
                      <a:pt x="0" y="452"/>
                    </a:moveTo>
                    <a:cubicBezTo>
                      <a:pt x="0" y="452"/>
                      <a:pt x="82" y="452"/>
                      <a:pt x="82" y="452"/>
                    </a:cubicBezTo>
                    <a:cubicBezTo>
                      <a:pt x="82" y="451"/>
                      <a:pt x="82" y="442"/>
                      <a:pt x="82" y="442"/>
                    </a:cubicBezTo>
                    <a:cubicBezTo>
                      <a:pt x="104" y="442"/>
                      <a:pt x="104" y="442"/>
                      <a:pt x="104" y="442"/>
                    </a:cubicBezTo>
                    <a:cubicBezTo>
                      <a:pt x="104" y="419"/>
                      <a:pt x="104" y="419"/>
                      <a:pt x="104" y="419"/>
                    </a:cubicBezTo>
                    <a:cubicBezTo>
                      <a:pt x="147" y="419"/>
                      <a:pt x="147" y="419"/>
                      <a:pt x="147" y="419"/>
                    </a:cubicBezTo>
                    <a:cubicBezTo>
                      <a:pt x="147" y="407"/>
                      <a:pt x="147" y="407"/>
                      <a:pt x="147" y="407"/>
                    </a:cubicBezTo>
                    <a:cubicBezTo>
                      <a:pt x="163" y="407"/>
                      <a:pt x="163" y="407"/>
                      <a:pt x="163" y="407"/>
                    </a:cubicBezTo>
                    <a:cubicBezTo>
                      <a:pt x="163" y="392"/>
                      <a:pt x="163" y="392"/>
                      <a:pt x="163" y="392"/>
                    </a:cubicBezTo>
                    <a:cubicBezTo>
                      <a:pt x="184" y="392"/>
                      <a:pt x="184" y="392"/>
                      <a:pt x="184" y="392"/>
                    </a:cubicBezTo>
                    <a:cubicBezTo>
                      <a:pt x="184" y="381"/>
                      <a:pt x="184" y="381"/>
                      <a:pt x="184" y="381"/>
                    </a:cubicBezTo>
                    <a:cubicBezTo>
                      <a:pt x="227" y="381"/>
                      <a:pt x="227" y="381"/>
                      <a:pt x="227" y="381"/>
                    </a:cubicBezTo>
                    <a:cubicBezTo>
                      <a:pt x="227" y="366"/>
                      <a:pt x="227" y="366"/>
                      <a:pt x="227" y="366"/>
                    </a:cubicBezTo>
                    <a:cubicBezTo>
                      <a:pt x="290" y="366"/>
                      <a:pt x="290" y="366"/>
                      <a:pt x="290" y="366"/>
                    </a:cubicBezTo>
                    <a:cubicBezTo>
                      <a:pt x="290" y="351"/>
                      <a:pt x="290" y="351"/>
                      <a:pt x="290" y="351"/>
                    </a:cubicBezTo>
                    <a:cubicBezTo>
                      <a:pt x="306" y="351"/>
                      <a:pt x="306" y="351"/>
                      <a:pt x="306" y="351"/>
                    </a:cubicBezTo>
                    <a:cubicBezTo>
                      <a:pt x="306" y="335"/>
                      <a:pt x="306" y="335"/>
                      <a:pt x="306" y="335"/>
                    </a:cubicBezTo>
                    <a:cubicBezTo>
                      <a:pt x="328" y="335"/>
                      <a:pt x="328" y="335"/>
                      <a:pt x="328" y="335"/>
                    </a:cubicBezTo>
                    <a:cubicBezTo>
                      <a:pt x="328" y="319"/>
                      <a:pt x="328" y="319"/>
                      <a:pt x="328" y="319"/>
                    </a:cubicBezTo>
                    <a:cubicBezTo>
                      <a:pt x="336" y="319"/>
                      <a:pt x="336" y="319"/>
                      <a:pt x="336" y="319"/>
                    </a:cubicBezTo>
                    <a:cubicBezTo>
                      <a:pt x="336" y="300"/>
                      <a:pt x="336" y="300"/>
                      <a:pt x="336" y="300"/>
                    </a:cubicBezTo>
                    <a:cubicBezTo>
                      <a:pt x="378" y="300"/>
                      <a:pt x="378" y="300"/>
                      <a:pt x="378" y="300"/>
                    </a:cubicBezTo>
                    <a:cubicBezTo>
                      <a:pt x="378" y="283"/>
                      <a:pt x="378" y="283"/>
                      <a:pt x="378" y="283"/>
                    </a:cubicBezTo>
                    <a:cubicBezTo>
                      <a:pt x="422" y="283"/>
                      <a:pt x="422" y="283"/>
                      <a:pt x="422" y="283"/>
                    </a:cubicBezTo>
                    <a:cubicBezTo>
                      <a:pt x="422" y="263"/>
                      <a:pt x="422" y="263"/>
                      <a:pt x="422" y="263"/>
                    </a:cubicBezTo>
                    <a:cubicBezTo>
                      <a:pt x="500" y="263"/>
                      <a:pt x="500" y="263"/>
                      <a:pt x="500" y="263"/>
                    </a:cubicBezTo>
                    <a:cubicBezTo>
                      <a:pt x="500" y="240"/>
                      <a:pt x="500" y="240"/>
                      <a:pt x="500" y="240"/>
                    </a:cubicBezTo>
                    <a:cubicBezTo>
                      <a:pt x="531" y="240"/>
                      <a:pt x="531" y="240"/>
                      <a:pt x="531" y="240"/>
                    </a:cubicBezTo>
                    <a:cubicBezTo>
                      <a:pt x="531" y="215"/>
                      <a:pt x="531" y="215"/>
                      <a:pt x="531" y="215"/>
                    </a:cubicBezTo>
                    <a:cubicBezTo>
                      <a:pt x="666" y="215"/>
                      <a:pt x="666" y="215"/>
                      <a:pt x="666" y="215"/>
                    </a:cubicBezTo>
                    <a:cubicBezTo>
                      <a:pt x="666" y="136"/>
                      <a:pt x="666" y="136"/>
                      <a:pt x="666" y="136"/>
                    </a:cubicBezTo>
                    <a:cubicBezTo>
                      <a:pt x="666" y="136"/>
                      <a:pt x="818" y="137"/>
                      <a:pt x="818" y="136"/>
                    </a:cubicBezTo>
                    <a:cubicBezTo>
                      <a:pt x="818" y="135"/>
                      <a:pt x="818" y="73"/>
                      <a:pt x="818" y="73"/>
                    </a:cubicBezTo>
                    <a:cubicBezTo>
                      <a:pt x="869" y="73"/>
                      <a:pt x="869" y="73"/>
                      <a:pt x="869" y="73"/>
                    </a:cubicBezTo>
                    <a:cubicBezTo>
                      <a:pt x="869" y="0"/>
                      <a:pt x="869" y="0"/>
                      <a:pt x="869" y="0"/>
                    </a:cubicBezTo>
                    <a:cubicBezTo>
                      <a:pt x="1044" y="0"/>
                      <a:pt x="1044" y="0"/>
                      <a:pt x="1044" y="0"/>
                    </a:cubicBezTo>
                  </a:path>
                </a:pathLst>
              </a:custGeom>
              <a:noFill/>
              <a:ln w="19050" cap="flat">
                <a:solidFill>
                  <a:srgbClr val="2C8DCC"/>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grpSp>
        <p:sp>
          <p:nvSpPr>
            <p:cNvPr id="2" name="ZoneTexte 1"/>
            <p:cNvSpPr txBox="1"/>
            <p:nvPr/>
          </p:nvSpPr>
          <p:spPr>
            <a:xfrm>
              <a:off x="5830541" y="3475913"/>
              <a:ext cx="248786" cy="230832"/>
            </a:xfrm>
            <a:prstGeom prst="rect">
              <a:avLst/>
            </a:prstGeom>
            <a:noFill/>
          </p:spPr>
          <p:txBody>
            <a:bodyPr wrap="none" rtlCol="0">
              <a:spAutoFit/>
            </a:bodyPr>
            <a:lstStyle/>
            <a:p>
              <a:pPr algn="ctr"/>
              <a:r>
                <a:rPr lang="fr-FR" sz="900" dirty="0">
                  <a:solidFill>
                    <a:srgbClr val="000066"/>
                  </a:solidFill>
                </a:rPr>
                <a:t>0</a:t>
              </a:r>
            </a:p>
          </p:txBody>
        </p:sp>
        <p:sp>
          <p:nvSpPr>
            <p:cNvPr id="60" name="ZoneTexte 59"/>
            <p:cNvSpPr txBox="1"/>
            <p:nvPr/>
          </p:nvSpPr>
          <p:spPr>
            <a:xfrm>
              <a:off x="6212196" y="3475913"/>
              <a:ext cx="312906" cy="230832"/>
            </a:xfrm>
            <a:prstGeom prst="rect">
              <a:avLst/>
            </a:prstGeom>
            <a:noFill/>
          </p:spPr>
          <p:txBody>
            <a:bodyPr wrap="none" rtlCol="0">
              <a:spAutoFit/>
            </a:bodyPr>
            <a:lstStyle/>
            <a:p>
              <a:pPr algn="ctr"/>
              <a:r>
                <a:rPr lang="fr-FR" sz="900" dirty="0">
                  <a:solidFill>
                    <a:srgbClr val="000066"/>
                  </a:solidFill>
                </a:rPr>
                <a:t>24</a:t>
              </a:r>
            </a:p>
          </p:txBody>
        </p:sp>
        <p:sp>
          <p:nvSpPr>
            <p:cNvPr id="62" name="ZoneTexte 61"/>
            <p:cNvSpPr txBox="1"/>
            <p:nvPr/>
          </p:nvSpPr>
          <p:spPr>
            <a:xfrm>
              <a:off x="6625911" y="3475913"/>
              <a:ext cx="312906" cy="230832"/>
            </a:xfrm>
            <a:prstGeom prst="rect">
              <a:avLst/>
            </a:prstGeom>
            <a:noFill/>
          </p:spPr>
          <p:txBody>
            <a:bodyPr wrap="none" rtlCol="0">
              <a:spAutoFit/>
            </a:bodyPr>
            <a:lstStyle/>
            <a:p>
              <a:pPr algn="ctr"/>
              <a:r>
                <a:rPr lang="fr-FR" sz="900" dirty="0">
                  <a:solidFill>
                    <a:srgbClr val="000066"/>
                  </a:solidFill>
                </a:rPr>
                <a:t>48</a:t>
              </a:r>
            </a:p>
          </p:txBody>
        </p:sp>
        <p:sp>
          <p:nvSpPr>
            <p:cNvPr id="64" name="ZoneTexte 63"/>
            <p:cNvSpPr txBox="1"/>
            <p:nvPr/>
          </p:nvSpPr>
          <p:spPr>
            <a:xfrm>
              <a:off x="7039627" y="3475913"/>
              <a:ext cx="312906" cy="230832"/>
            </a:xfrm>
            <a:prstGeom prst="rect">
              <a:avLst/>
            </a:prstGeom>
            <a:noFill/>
          </p:spPr>
          <p:txBody>
            <a:bodyPr wrap="none" rtlCol="0">
              <a:spAutoFit/>
            </a:bodyPr>
            <a:lstStyle/>
            <a:p>
              <a:pPr algn="ctr"/>
              <a:r>
                <a:rPr lang="fr-FR" sz="900" dirty="0">
                  <a:solidFill>
                    <a:srgbClr val="000066"/>
                  </a:solidFill>
                </a:rPr>
                <a:t>72</a:t>
              </a:r>
            </a:p>
          </p:txBody>
        </p:sp>
        <p:sp>
          <p:nvSpPr>
            <p:cNvPr id="66" name="ZoneTexte 65"/>
            <p:cNvSpPr txBox="1"/>
            <p:nvPr/>
          </p:nvSpPr>
          <p:spPr>
            <a:xfrm>
              <a:off x="7453343" y="3475913"/>
              <a:ext cx="312906" cy="230832"/>
            </a:xfrm>
            <a:prstGeom prst="rect">
              <a:avLst/>
            </a:prstGeom>
            <a:noFill/>
          </p:spPr>
          <p:txBody>
            <a:bodyPr wrap="none" rtlCol="0">
              <a:spAutoFit/>
            </a:bodyPr>
            <a:lstStyle/>
            <a:p>
              <a:pPr algn="ctr"/>
              <a:r>
                <a:rPr lang="fr-FR" sz="900" dirty="0">
                  <a:solidFill>
                    <a:srgbClr val="000066"/>
                  </a:solidFill>
                </a:rPr>
                <a:t>96</a:t>
              </a:r>
            </a:p>
          </p:txBody>
        </p:sp>
        <p:sp>
          <p:nvSpPr>
            <p:cNvPr id="68" name="ZoneTexte 67"/>
            <p:cNvSpPr txBox="1"/>
            <p:nvPr/>
          </p:nvSpPr>
          <p:spPr>
            <a:xfrm>
              <a:off x="7834998" y="3475913"/>
              <a:ext cx="377026" cy="230832"/>
            </a:xfrm>
            <a:prstGeom prst="rect">
              <a:avLst/>
            </a:prstGeom>
            <a:noFill/>
          </p:spPr>
          <p:txBody>
            <a:bodyPr wrap="none" rtlCol="0">
              <a:spAutoFit/>
            </a:bodyPr>
            <a:lstStyle/>
            <a:p>
              <a:pPr algn="ctr"/>
              <a:r>
                <a:rPr lang="fr-FR" sz="900" dirty="0">
                  <a:solidFill>
                    <a:srgbClr val="000066"/>
                  </a:solidFill>
                </a:rPr>
                <a:t>120</a:t>
              </a:r>
            </a:p>
          </p:txBody>
        </p:sp>
        <p:sp>
          <p:nvSpPr>
            <p:cNvPr id="70" name="ZoneTexte 69"/>
            <p:cNvSpPr txBox="1"/>
            <p:nvPr/>
          </p:nvSpPr>
          <p:spPr>
            <a:xfrm>
              <a:off x="8248710" y="3475913"/>
              <a:ext cx="377026" cy="230832"/>
            </a:xfrm>
            <a:prstGeom prst="rect">
              <a:avLst/>
            </a:prstGeom>
            <a:noFill/>
          </p:spPr>
          <p:txBody>
            <a:bodyPr wrap="none" rtlCol="0">
              <a:spAutoFit/>
            </a:bodyPr>
            <a:lstStyle/>
            <a:p>
              <a:pPr algn="ctr"/>
              <a:r>
                <a:rPr lang="fr-FR" sz="900" dirty="0">
                  <a:solidFill>
                    <a:srgbClr val="000066"/>
                  </a:solidFill>
                </a:rPr>
                <a:t>144</a:t>
              </a:r>
            </a:p>
          </p:txBody>
        </p:sp>
        <p:sp>
          <p:nvSpPr>
            <p:cNvPr id="71" name="ZoneTexte 70"/>
            <p:cNvSpPr txBox="1"/>
            <p:nvPr/>
          </p:nvSpPr>
          <p:spPr>
            <a:xfrm>
              <a:off x="5705415" y="3360089"/>
              <a:ext cx="248786" cy="230832"/>
            </a:xfrm>
            <a:prstGeom prst="rect">
              <a:avLst/>
            </a:prstGeom>
            <a:noFill/>
          </p:spPr>
          <p:txBody>
            <a:bodyPr wrap="none" rtlCol="0">
              <a:spAutoFit/>
            </a:bodyPr>
            <a:lstStyle/>
            <a:p>
              <a:pPr algn="r"/>
              <a:r>
                <a:rPr lang="fr-FR" sz="900">
                  <a:solidFill>
                    <a:srgbClr val="000066"/>
                  </a:solidFill>
                </a:rPr>
                <a:t>0</a:t>
              </a:r>
            </a:p>
          </p:txBody>
        </p:sp>
        <p:sp>
          <p:nvSpPr>
            <p:cNvPr id="75" name="ZoneTexte 74"/>
            <p:cNvSpPr txBox="1"/>
            <p:nvPr/>
          </p:nvSpPr>
          <p:spPr>
            <a:xfrm>
              <a:off x="5705415" y="2780969"/>
              <a:ext cx="248786" cy="230832"/>
            </a:xfrm>
            <a:prstGeom prst="rect">
              <a:avLst/>
            </a:prstGeom>
            <a:noFill/>
          </p:spPr>
          <p:txBody>
            <a:bodyPr wrap="none" rtlCol="0">
              <a:spAutoFit/>
            </a:bodyPr>
            <a:lstStyle/>
            <a:p>
              <a:pPr algn="r"/>
              <a:r>
                <a:rPr lang="fr-FR" sz="900" dirty="0">
                  <a:solidFill>
                    <a:srgbClr val="000066"/>
                  </a:solidFill>
                </a:rPr>
                <a:t>5</a:t>
              </a:r>
            </a:p>
          </p:txBody>
        </p:sp>
        <p:sp>
          <p:nvSpPr>
            <p:cNvPr id="76" name="ZoneTexte 75"/>
            <p:cNvSpPr txBox="1"/>
            <p:nvPr/>
          </p:nvSpPr>
          <p:spPr>
            <a:xfrm>
              <a:off x="5641295" y="2178989"/>
              <a:ext cx="312906" cy="230832"/>
            </a:xfrm>
            <a:prstGeom prst="rect">
              <a:avLst/>
            </a:prstGeom>
            <a:noFill/>
          </p:spPr>
          <p:txBody>
            <a:bodyPr wrap="none" rtlCol="0">
              <a:spAutoFit/>
            </a:bodyPr>
            <a:lstStyle/>
            <a:p>
              <a:pPr algn="r"/>
              <a:r>
                <a:rPr lang="fr-FR" sz="900" dirty="0">
                  <a:solidFill>
                    <a:srgbClr val="000066"/>
                  </a:solidFill>
                </a:rPr>
                <a:t>10</a:t>
              </a:r>
            </a:p>
          </p:txBody>
        </p:sp>
        <p:sp>
          <p:nvSpPr>
            <p:cNvPr id="77" name="ZoneTexte 76"/>
            <p:cNvSpPr txBox="1"/>
            <p:nvPr/>
          </p:nvSpPr>
          <p:spPr>
            <a:xfrm>
              <a:off x="5641295" y="1584629"/>
              <a:ext cx="312906" cy="230832"/>
            </a:xfrm>
            <a:prstGeom prst="rect">
              <a:avLst/>
            </a:prstGeom>
            <a:noFill/>
          </p:spPr>
          <p:txBody>
            <a:bodyPr wrap="none" rtlCol="0">
              <a:spAutoFit/>
            </a:bodyPr>
            <a:lstStyle/>
            <a:p>
              <a:pPr algn="r"/>
              <a:r>
                <a:rPr lang="fr-FR" sz="900" dirty="0">
                  <a:solidFill>
                    <a:srgbClr val="000066"/>
                  </a:solidFill>
                </a:rPr>
                <a:t>15</a:t>
              </a:r>
            </a:p>
          </p:txBody>
        </p:sp>
        <p:sp>
          <p:nvSpPr>
            <p:cNvPr id="78" name="ZoneTexte 77"/>
            <p:cNvSpPr txBox="1"/>
            <p:nvPr/>
          </p:nvSpPr>
          <p:spPr>
            <a:xfrm>
              <a:off x="5834193" y="3668168"/>
              <a:ext cx="2723824" cy="246221"/>
            </a:xfrm>
            <a:prstGeom prst="rect">
              <a:avLst/>
            </a:prstGeom>
            <a:noFill/>
          </p:spPr>
          <p:txBody>
            <a:bodyPr wrap="none" rtlCol="0">
              <a:spAutoFit/>
            </a:bodyPr>
            <a:lstStyle/>
            <a:p>
              <a:pPr algn="ctr"/>
              <a:r>
                <a:rPr lang="fr-FR" sz="1000" b="1" dirty="0">
                  <a:solidFill>
                    <a:srgbClr val="000066"/>
                  </a:solidFill>
                </a:rPr>
                <a:t>Mois depuis initiation traitement anti-VHB</a:t>
              </a:r>
            </a:p>
          </p:txBody>
        </p:sp>
        <p:sp>
          <p:nvSpPr>
            <p:cNvPr id="99" name="ZoneTexte 98"/>
            <p:cNvSpPr txBox="1"/>
            <p:nvPr/>
          </p:nvSpPr>
          <p:spPr>
            <a:xfrm>
              <a:off x="6209779" y="1661177"/>
              <a:ext cx="2174282" cy="261610"/>
            </a:xfrm>
            <a:prstGeom prst="rect">
              <a:avLst/>
            </a:prstGeom>
            <a:noFill/>
          </p:spPr>
          <p:txBody>
            <a:bodyPr wrap="none" rtlCol="0">
              <a:spAutoFit/>
            </a:bodyPr>
            <a:lstStyle/>
            <a:p>
              <a:r>
                <a:rPr lang="fr-FR" sz="1100" b="1" dirty="0">
                  <a:solidFill>
                    <a:srgbClr val="000066"/>
                  </a:solidFill>
                </a:rPr>
                <a:t>2</a:t>
              </a:r>
              <a:r>
                <a:rPr lang="fr-FR" sz="1100" b="1" baseline="30000" dirty="0">
                  <a:solidFill>
                    <a:srgbClr val="000066"/>
                  </a:solidFill>
                </a:rPr>
                <a:t>ème</a:t>
              </a:r>
              <a:r>
                <a:rPr lang="fr-FR" sz="1100" b="1" dirty="0">
                  <a:solidFill>
                    <a:srgbClr val="000066"/>
                  </a:solidFill>
                </a:rPr>
                <a:t> ligne TDF (± 3TC ou FTC)</a:t>
              </a:r>
            </a:p>
          </p:txBody>
        </p:sp>
        <p:sp>
          <p:nvSpPr>
            <p:cNvPr id="100" name="ZoneTexte 99"/>
            <p:cNvSpPr txBox="1"/>
            <p:nvPr/>
          </p:nvSpPr>
          <p:spPr>
            <a:xfrm>
              <a:off x="6209779" y="1855623"/>
              <a:ext cx="2127261" cy="261610"/>
            </a:xfrm>
            <a:prstGeom prst="rect">
              <a:avLst/>
            </a:prstGeom>
            <a:noFill/>
          </p:spPr>
          <p:txBody>
            <a:bodyPr wrap="none" rtlCol="0">
              <a:spAutoFit/>
            </a:bodyPr>
            <a:lstStyle/>
            <a:p>
              <a:r>
                <a:rPr lang="fr-FR" sz="1100" b="1" dirty="0">
                  <a:solidFill>
                    <a:srgbClr val="000066"/>
                  </a:solidFill>
                </a:rPr>
                <a:t>1</a:t>
              </a:r>
              <a:r>
                <a:rPr lang="fr-FR" sz="1100" b="1" baseline="30000" dirty="0">
                  <a:solidFill>
                    <a:srgbClr val="000066"/>
                  </a:solidFill>
                </a:rPr>
                <a:t>ère</a:t>
              </a:r>
              <a:r>
                <a:rPr lang="fr-FR" sz="1100" b="1" dirty="0">
                  <a:solidFill>
                    <a:srgbClr val="000066"/>
                  </a:solidFill>
                </a:rPr>
                <a:t> ligne TDF (± 3TC ou FTC)</a:t>
              </a:r>
            </a:p>
          </p:txBody>
        </p:sp>
        <p:sp>
          <p:nvSpPr>
            <p:cNvPr id="101" name="ZoneTexte 100"/>
            <p:cNvSpPr txBox="1"/>
            <p:nvPr/>
          </p:nvSpPr>
          <p:spPr>
            <a:xfrm>
              <a:off x="6209779" y="2040616"/>
              <a:ext cx="1604927" cy="261610"/>
            </a:xfrm>
            <a:prstGeom prst="rect">
              <a:avLst/>
            </a:prstGeom>
            <a:noFill/>
          </p:spPr>
          <p:txBody>
            <a:bodyPr wrap="none" rtlCol="0">
              <a:spAutoFit/>
            </a:bodyPr>
            <a:lstStyle/>
            <a:p>
              <a:r>
                <a:rPr lang="fr-FR" sz="1100" b="1" dirty="0">
                  <a:solidFill>
                    <a:srgbClr val="000066"/>
                  </a:solidFill>
                </a:rPr>
                <a:t>1</a:t>
              </a:r>
              <a:r>
                <a:rPr lang="fr-FR" sz="1100" b="1" baseline="30000" dirty="0">
                  <a:solidFill>
                    <a:srgbClr val="000066"/>
                  </a:solidFill>
                </a:rPr>
                <a:t>ère</a:t>
              </a:r>
              <a:r>
                <a:rPr lang="fr-FR" sz="1100" b="1" dirty="0">
                  <a:solidFill>
                    <a:srgbClr val="000066"/>
                  </a:solidFill>
                </a:rPr>
                <a:t> ligne 3TC ou FTC</a:t>
              </a:r>
            </a:p>
          </p:txBody>
        </p:sp>
        <p:cxnSp>
          <p:nvCxnSpPr>
            <p:cNvPr id="5" name="Connecteur droit 4"/>
            <p:cNvCxnSpPr/>
            <p:nvPr/>
          </p:nvCxnSpPr>
          <p:spPr bwMode="auto">
            <a:xfrm>
              <a:off x="6066393" y="1806881"/>
              <a:ext cx="178851" cy="0"/>
            </a:xfrm>
            <a:prstGeom prst="line">
              <a:avLst/>
            </a:prstGeom>
            <a:noFill/>
            <a:ln w="19050" cap="flat">
              <a:solidFill>
                <a:srgbClr val="F05123"/>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02" name="Connecteur droit 101"/>
            <p:cNvCxnSpPr/>
            <p:nvPr/>
          </p:nvCxnSpPr>
          <p:spPr bwMode="auto">
            <a:xfrm>
              <a:off x="6066393" y="1995922"/>
              <a:ext cx="178851" cy="0"/>
            </a:xfrm>
            <a:prstGeom prst="line">
              <a:avLst/>
            </a:prstGeom>
            <a:noFill/>
            <a:ln w="19050" cap="flat">
              <a:solidFill>
                <a:srgbClr val="2C8DCC"/>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03" name="Connecteur droit 102"/>
            <p:cNvCxnSpPr/>
            <p:nvPr/>
          </p:nvCxnSpPr>
          <p:spPr bwMode="auto">
            <a:xfrm>
              <a:off x="6066393" y="2182855"/>
              <a:ext cx="178851" cy="0"/>
            </a:xfrm>
            <a:prstGeom prst="line">
              <a:avLst/>
            </a:prstGeom>
            <a:noFill/>
            <a:ln w="19050" cap="flat">
              <a:solidFill>
                <a:srgbClr val="277339"/>
              </a:solidFill>
              <a:prstDash val="solid"/>
              <a:miter lim="800000"/>
              <a:headEnd/>
              <a:tailEnd/>
            </a:ln>
            <a:extLst>
              <a:ext uri="{909E8E84-426E-40dd-AFC4-6F175D3DCCD1}">
                <a14:hiddenFill xmlns:a14="http://schemas.microsoft.com/office/drawing/2010/main" xmlns="">
                  <a:solidFill>
                    <a:srgbClr val="FFFFFF"/>
                  </a:solidFill>
                </a14:hiddenFill>
              </a:ext>
            </a:extLst>
          </p:spPr>
        </p:cxnSp>
      </p:grpSp>
      <p:grpSp>
        <p:nvGrpSpPr>
          <p:cNvPr id="6" name="Groupe 5">
            <a:extLst>
              <a:ext uri="{FF2B5EF4-FFF2-40B4-BE49-F238E27FC236}">
                <a16:creationId xmlns:a16="http://schemas.microsoft.com/office/drawing/2014/main" id="{BE7B409B-F2AE-48E1-A6CE-0E9D50B63343}"/>
              </a:ext>
            </a:extLst>
          </p:cNvPr>
          <p:cNvGrpSpPr/>
          <p:nvPr/>
        </p:nvGrpSpPr>
        <p:grpSpPr>
          <a:xfrm>
            <a:off x="5641295" y="4183833"/>
            <a:ext cx="2990798" cy="2346492"/>
            <a:chOff x="5641295" y="4183833"/>
            <a:chExt cx="2990798" cy="2346492"/>
          </a:xfrm>
        </p:grpSpPr>
        <p:grpSp>
          <p:nvGrpSpPr>
            <p:cNvPr id="32" name="Groupe 31"/>
            <p:cNvGrpSpPr/>
            <p:nvPr/>
          </p:nvGrpSpPr>
          <p:grpSpPr>
            <a:xfrm>
              <a:off x="5889937" y="4294644"/>
              <a:ext cx="2536986" cy="1810668"/>
              <a:chOff x="5767388" y="4483101"/>
              <a:chExt cx="2643188" cy="2014538"/>
            </a:xfrm>
          </p:grpSpPr>
          <p:sp>
            <p:nvSpPr>
              <p:cNvPr id="33" name="Line 24"/>
              <p:cNvSpPr>
                <a:spLocks noChangeShapeType="1"/>
              </p:cNvSpPr>
              <p:nvPr/>
            </p:nvSpPr>
            <p:spPr bwMode="auto">
              <a:xfrm>
                <a:off x="5818188" y="6448426"/>
                <a:ext cx="2592388"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4" name="Line 25"/>
              <p:cNvSpPr>
                <a:spLocks noChangeShapeType="1"/>
              </p:cNvSpPr>
              <p:nvPr/>
            </p:nvSpPr>
            <p:spPr bwMode="auto">
              <a:xfrm flipV="1">
                <a:off x="5818188" y="4483101"/>
                <a:ext cx="0" cy="1965325"/>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5" name="Line 26"/>
              <p:cNvSpPr>
                <a:spLocks noChangeShapeType="1"/>
              </p:cNvSpPr>
              <p:nvPr/>
            </p:nvSpPr>
            <p:spPr bwMode="auto">
              <a:xfrm>
                <a:off x="5767388" y="4483101"/>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6" name="Line 27"/>
              <p:cNvSpPr>
                <a:spLocks noChangeShapeType="1"/>
              </p:cNvSpPr>
              <p:nvPr/>
            </p:nvSpPr>
            <p:spPr bwMode="auto">
              <a:xfrm>
                <a:off x="5767388" y="5137151"/>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7" name="Line 28"/>
              <p:cNvSpPr>
                <a:spLocks noChangeShapeType="1"/>
              </p:cNvSpPr>
              <p:nvPr/>
            </p:nvSpPr>
            <p:spPr bwMode="auto">
              <a:xfrm>
                <a:off x="5767388" y="5792788"/>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8" name="Line 29"/>
              <p:cNvSpPr>
                <a:spLocks noChangeShapeType="1"/>
              </p:cNvSpPr>
              <p:nvPr/>
            </p:nvSpPr>
            <p:spPr bwMode="auto">
              <a:xfrm>
                <a:off x="5767388" y="6448426"/>
                <a:ext cx="50800"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39" name="Line 30"/>
              <p:cNvSpPr>
                <a:spLocks noChangeShapeType="1"/>
              </p:cNvSpPr>
              <p:nvPr/>
            </p:nvSpPr>
            <p:spPr bwMode="auto">
              <a:xfrm flipV="1">
                <a:off x="58181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40" name="Line 31"/>
              <p:cNvSpPr>
                <a:spLocks noChangeShapeType="1"/>
              </p:cNvSpPr>
              <p:nvPr/>
            </p:nvSpPr>
            <p:spPr bwMode="auto">
              <a:xfrm flipV="1">
                <a:off x="60340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41" name="Line 32"/>
              <p:cNvSpPr>
                <a:spLocks noChangeShapeType="1"/>
              </p:cNvSpPr>
              <p:nvPr/>
            </p:nvSpPr>
            <p:spPr bwMode="auto">
              <a:xfrm flipV="1">
                <a:off x="62499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42" name="Line 33"/>
              <p:cNvSpPr>
                <a:spLocks noChangeShapeType="1"/>
              </p:cNvSpPr>
              <p:nvPr/>
            </p:nvSpPr>
            <p:spPr bwMode="auto">
              <a:xfrm flipV="1">
                <a:off x="64658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43" name="Line 34"/>
              <p:cNvSpPr>
                <a:spLocks noChangeShapeType="1"/>
              </p:cNvSpPr>
              <p:nvPr/>
            </p:nvSpPr>
            <p:spPr bwMode="auto">
              <a:xfrm flipV="1">
                <a:off x="6683376"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46" name="Line 35"/>
              <p:cNvSpPr>
                <a:spLocks noChangeShapeType="1"/>
              </p:cNvSpPr>
              <p:nvPr/>
            </p:nvSpPr>
            <p:spPr bwMode="auto">
              <a:xfrm flipV="1">
                <a:off x="6896101"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49" name="Line 36"/>
              <p:cNvSpPr>
                <a:spLocks noChangeShapeType="1"/>
              </p:cNvSpPr>
              <p:nvPr/>
            </p:nvSpPr>
            <p:spPr bwMode="auto">
              <a:xfrm flipV="1">
                <a:off x="71135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0" name="Line 37"/>
              <p:cNvSpPr>
                <a:spLocks noChangeShapeType="1"/>
              </p:cNvSpPr>
              <p:nvPr/>
            </p:nvSpPr>
            <p:spPr bwMode="auto">
              <a:xfrm flipV="1">
                <a:off x="73294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1" name="Line 38"/>
              <p:cNvSpPr>
                <a:spLocks noChangeShapeType="1"/>
              </p:cNvSpPr>
              <p:nvPr/>
            </p:nvSpPr>
            <p:spPr bwMode="auto">
              <a:xfrm flipV="1">
                <a:off x="75453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2" name="Line 39"/>
              <p:cNvSpPr>
                <a:spLocks noChangeShapeType="1"/>
              </p:cNvSpPr>
              <p:nvPr/>
            </p:nvSpPr>
            <p:spPr bwMode="auto">
              <a:xfrm flipV="1">
                <a:off x="7761288"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3" name="Line 40"/>
              <p:cNvSpPr>
                <a:spLocks noChangeShapeType="1"/>
              </p:cNvSpPr>
              <p:nvPr/>
            </p:nvSpPr>
            <p:spPr bwMode="auto">
              <a:xfrm flipV="1">
                <a:off x="7978776"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4" name="Line 41"/>
              <p:cNvSpPr>
                <a:spLocks noChangeShapeType="1"/>
              </p:cNvSpPr>
              <p:nvPr/>
            </p:nvSpPr>
            <p:spPr bwMode="auto">
              <a:xfrm flipV="1">
                <a:off x="8194676"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5" name="Line 42"/>
              <p:cNvSpPr>
                <a:spLocks noChangeShapeType="1"/>
              </p:cNvSpPr>
              <p:nvPr/>
            </p:nvSpPr>
            <p:spPr bwMode="auto">
              <a:xfrm flipV="1">
                <a:off x="8410576" y="6448426"/>
                <a:ext cx="0" cy="49213"/>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6" name="Freeform 44"/>
              <p:cNvSpPr>
                <a:spLocks/>
              </p:cNvSpPr>
              <p:nvPr/>
            </p:nvSpPr>
            <p:spPr bwMode="auto">
              <a:xfrm>
                <a:off x="5818188" y="5614988"/>
                <a:ext cx="2587625" cy="833438"/>
              </a:xfrm>
              <a:custGeom>
                <a:avLst/>
                <a:gdLst>
                  <a:gd name="T0" fmla="*/ 0 w 1041"/>
                  <a:gd name="T1" fmla="*/ 336 h 336"/>
                  <a:gd name="T2" fmla="*/ 140 w 1041"/>
                  <a:gd name="T3" fmla="*/ 336 h 336"/>
                  <a:gd name="T4" fmla="*/ 140 w 1041"/>
                  <a:gd name="T5" fmla="*/ 329 h 336"/>
                  <a:gd name="T6" fmla="*/ 189 w 1041"/>
                  <a:gd name="T7" fmla="*/ 329 h 336"/>
                  <a:gd name="T8" fmla="*/ 189 w 1041"/>
                  <a:gd name="T9" fmla="*/ 321 h 336"/>
                  <a:gd name="T10" fmla="*/ 199 w 1041"/>
                  <a:gd name="T11" fmla="*/ 321 h 336"/>
                  <a:gd name="T12" fmla="*/ 199 w 1041"/>
                  <a:gd name="T13" fmla="*/ 314 h 336"/>
                  <a:gd name="T14" fmla="*/ 220 w 1041"/>
                  <a:gd name="T15" fmla="*/ 314 h 336"/>
                  <a:gd name="T16" fmla="*/ 220 w 1041"/>
                  <a:gd name="T17" fmla="*/ 308 h 336"/>
                  <a:gd name="T18" fmla="*/ 243 w 1041"/>
                  <a:gd name="T19" fmla="*/ 308 h 336"/>
                  <a:gd name="T20" fmla="*/ 243 w 1041"/>
                  <a:gd name="T21" fmla="*/ 300 h 336"/>
                  <a:gd name="T22" fmla="*/ 287 w 1041"/>
                  <a:gd name="T23" fmla="*/ 300 h 336"/>
                  <a:gd name="T24" fmla="*/ 287 w 1041"/>
                  <a:gd name="T25" fmla="*/ 294 h 336"/>
                  <a:gd name="T26" fmla="*/ 415 w 1041"/>
                  <a:gd name="T27" fmla="*/ 294 h 336"/>
                  <a:gd name="T28" fmla="*/ 415 w 1041"/>
                  <a:gd name="T29" fmla="*/ 286 h 336"/>
                  <a:gd name="T30" fmla="*/ 494 w 1041"/>
                  <a:gd name="T31" fmla="*/ 286 h 336"/>
                  <a:gd name="T32" fmla="*/ 494 w 1041"/>
                  <a:gd name="T33" fmla="*/ 276 h 336"/>
                  <a:gd name="T34" fmla="*/ 501 w 1041"/>
                  <a:gd name="T35" fmla="*/ 276 h 336"/>
                  <a:gd name="T36" fmla="*/ 501 w 1041"/>
                  <a:gd name="T37" fmla="*/ 265 h 336"/>
                  <a:gd name="T38" fmla="*/ 529 w 1041"/>
                  <a:gd name="T39" fmla="*/ 265 h 336"/>
                  <a:gd name="T40" fmla="*/ 529 w 1041"/>
                  <a:gd name="T41" fmla="*/ 255 h 336"/>
                  <a:gd name="T42" fmla="*/ 587 w 1041"/>
                  <a:gd name="T43" fmla="*/ 255 h 336"/>
                  <a:gd name="T44" fmla="*/ 587 w 1041"/>
                  <a:gd name="T45" fmla="*/ 241 h 336"/>
                  <a:gd name="T46" fmla="*/ 601 w 1041"/>
                  <a:gd name="T47" fmla="*/ 241 h 336"/>
                  <a:gd name="T48" fmla="*/ 601 w 1041"/>
                  <a:gd name="T49" fmla="*/ 226 h 336"/>
                  <a:gd name="T50" fmla="*/ 658 w 1041"/>
                  <a:gd name="T51" fmla="*/ 226 h 336"/>
                  <a:gd name="T52" fmla="*/ 658 w 1041"/>
                  <a:gd name="T53" fmla="*/ 210 h 336"/>
                  <a:gd name="T54" fmla="*/ 709 w 1041"/>
                  <a:gd name="T55" fmla="*/ 210 h 336"/>
                  <a:gd name="T56" fmla="*/ 709 w 1041"/>
                  <a:gd name="T57" fmla="*/ 188 h 336"/>
                  <a:gd name="T58" fmla="*/ 760 w 1041"/>
                  <a:gd name="T59" fmla="*/ 188 h 336"/>
                  <a:gd name="T60" fmla="*/ 760 w 1041"/>
                  <a:gd name="T61" fmla="*/ 166 h 336"/>
                  <a:gd name="T62" fmla="*/ 775 w 1041"/>
                  <a:gd name="T63" fmla="*/ 166 h 336"/>
                  <a:gd name="T64" fmla="*/ 775 w 1041"/>
                  <a:gd name="T65" fmla="*/ 143 h 336"/>
                  <a:gd name="T66" fmla="*/ 787 w 1041"/>
                  <a:gd name="T67" fmla="*/ 143 h 336"/>
                  <a:gd name="T68" fmla="*/ 787 w 1041"/>
                  <a:gd name="T69" fmla="*/ 116 h 336"/>
                  <a:gd name="T70" fmla="*/ 890 w 1041"/>
                  <a:gd name="T71" fmla="*/ 116 h 336"/>
                  <a:gd name="T72" fmla="*/ 890 w 1041"/>
                  <a:gd name="T73" fmla="*/ 38 h 336"/>
                  <a:gd name="T74" fmla="*/ 896 w 1041"/>
                  <a:gd name="T75" fmla="*/ 38 h 336"/>
                  <a:gd name="T76" fmla="*/ 896 w 1041"/>
                  <a:gd name="T77" fmla="*/ 0 h 336"/>
                  <a:gd name="T78" fmla="*/ 1041 w 1041"/>
                  <a:gd name="T79"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1" h="336">
                    <a:moveTo>
                      <a:pt x="0" y="336"/>
                    </a:moveTo>
                    <a:cubicBezTo>
                      <a:pt x="140" y="336"/>
                      <a:pt x="140" y="336"/>
                      <a:pt x="140" y="336"/>
                    </a:cubicBezTo>
                    <a:cubicBezTo>
                      <a:pt x="140" y="329"/>
                      <a:pt x="140" y="329"/>
                      <a:pt x="140" y="329"/>
                    </a:cubicBezTo>
                    <a:cubicBezTo>
                      <a:pt x="189" y="329"/>
                      <a:pt x="189" y="329"/>
                      <a:pt x="189" y="329"/>
                    </a:cubicBezTo>
                    <a:cubicBezTo>
                      <a:pt x="189" y="321"/>
                      <a:pt x="189" y="321"/>
                      <a:pt x="189" y="321"/>
                    </a:cubicBezTo>
                    <a:cubicBezTo>
                      <a:pt x="199" y="321"/>
                      <a:pt x="199" y="321"/>
                      <a:pt x="199" y="321"/>
                    </a:cubicBezTo>
                    <a:cubicBezTo>
                      <a:pt x="199" y="314"/>
                      <a:pt x="199" y="314"/>
                      <a:pt x="199" y="314"/>
                    </a:cubicBezTo>
                    <a:cubicBezTo>
                      <a:pt x="220" y="314"/>
                      <a:pt x="220" y="314"/>
                      <a:pt x="220" y="314"/>
                    </a:cubicBezTo>
                    <a:cubicBezTo>
                      <a:pt x="220" y="308"/>
                      <a:pt x="220" y="308"/>
                      <a:pt x="220" y="308"/>
                    </a:cubicBezTo>
                    <a:cubicBezTo>
                      <a:pt x="243" y="308"/>
                      <a:pt x="243" y="308"/>
                      <a:pt x="243" y="308"/>
                    </a:cubicBezTo>
                    <a:cubicBezTo>
                      <a:pt x="243" y="300"/>
                      <a:pt x="243" y="300"/>
                      <a:pt x="243" y="300"/>
                    </a:cubicBezTo>
                    <a:cubicBezTo>
                      <a:pt x="287" y="300"/>
                      <a:pt x="287" y="300"/>
                      <a:pt x="287" y="300"/>
                    </a:cubicBezTo>
                    <a:cubicBezTo>
                      <a:pt x="287" y="294"/>
                      <a:pt x="287" y="294"/>
                      <a:pt x="287" y="294"/>
                    </a:cubicBezTo>
                    <a:cubicBezTo>
                      <a:pt x="415" y="294"/>
                      <a:pt x="415" y="294"/>
                      <a:pt x="415" y="294"/>
                    </a:cubicBezTo>
                    <a:cubicBezTo>
                      <a:pt x="415" y="286"/>
                      <a:pt x="415" y="286"/>
                      <a:pt x="415" y="286"/>
                    </a:cubicBezTo>
                    <a:cubicBezTo>
                      <a:pt x="494" y="286"/>
                      <a:pt x="494" y="286"/>
                      <a:pt x="494" y="286"/>
                    </a:cubicBezTo>
                    <a:cubicBezTo>
                      <a:pt x="494" y="276"/>
                      <a:pt x="494" y="276"/>
                      <a:pt x="494" y="276"/>
                    </a:cubicBezTo>
                    <a:cubicBezTo>
                      <a:pt x="501" y="276"/>
                      <a:pt x="501" y="276"/>
                      <a:pt x="501" y="276"/>
                    </a:cubicBezTo>
                    <a:cubicBezTo>
                      <a:pt x="501" y="265"/>
                      <a:pt x="501" y="265"/>
                      <a:pt x="501" y="265"/>
                    </a:cubicBezTo>
                    <a:cubicBezTo>
                      <a:pt x="529" y="265"/>
                      <a:pt x="529" y="265"/>
                      <a:pt x="529" y="265"/>
                    </a:cubicBezTo>
                    <a:cubicBezTo>
                      <a:pt x="529" y="255"/>
                      <a:pt x="529" y="255"/>
                      <a:pt x="529" y="255"/>
                    </a:cubicBezTo>
                    <a:cubicBezTo>
                      <a:pt x="587" y="255"/>
                      <a:pt x="587" y="255"/>
                      <a:pt x="587" y="255"/>
                    </a:cubicBezTo>
                    <a:cubicBezTo>
                      <a:pt x="587" y="241"/>
                      <a:pt x="587" y="241"/>
                      <a:pt x="587" y="241"/>
                    </a:cubicBezTo>
                    <a:cubicBezTo>
                      <a:pt x="601" y="241"/>
                      <a:pt x="601" y="241"/>
                      <a:pt x="601" y="241"/>
                    </a:cubicBezTo>
                    <a:cubicBezTo>
                      <a:pt x="601" y="226"/>
                      <a:pt x="601" y="226"/>
                      <a:pt x="601" y="226"/>
                    </a:cubicBezTo>
                    <a:cubicBezTo>
                      <a:pt x="601" y="226"/>
                      <a:pt x="658" y="227"/>
                      <a:pt x="658" y="226"/>
                    </a:cubicBezTo>
                    <a:cubicBezTo>
                      <a:pt x="658" y="225"/>
                      <a:pt x="658" y="210"/>
                      <a:pt x="658" y="210"/>
                    </a:cubicBezTo>
                    <a:cubicBezTo>
                      <a:pt x="709" y="210"/>
                      <a:pt x="709" y="210"/>
                      <a:pt x="709" y="210"/>
                    </a:cubicBezTo>
                    <a:cubicBezTo>
                      <a:pt x="709" y="188"/>
                      <a:pt x="709" y="188"/>
                      <a:pt x="709" y="188"/>
                    </a:cubicBezTo>
                    <a:cubicBezTo>
                      <a:pt x="760" y="188"/>
                      <a:pt x="760" y="188"/>
                      <a:pt x="760" y="188"/>
                    </a:cubicBezTo>
                    <a:cubicBezTo>
                      <a:pt x="760" y="166"/>
                      <a:pt x="760" y="166"/>
                      <a:pt x="760" y="166"/>
                    </a:cubicBezTo>
                    <a:cubicBezTo>
                      <a:pt x="775" y="166"/>
                      <a:pt x="775" y="166"/>
                      <a:pt x="775" y="166"/>
                    </a:cubicBezTo>
                    <a:cubicBezTo>
                      <a:pt x="775" y="143"/>
                      <a:pt x="775" y="143"/>
                      <a:pt x="775" y="143"/>
                    </a:cubicBezTo>
                    <a:cubicBezTo>
                      <a:pt x="787" y="143"/>
                      <a:pt x="787" y="143"/>
                      <a:pt x="787" y="143"/>
                    </a:cubicBezTo>
                    <a:cubicBezTo>
                      <a:pt x="787" y="116"/>
                      <a:pt x="787" y="116"/>
                      <a:pt x="787" y="116"/>
                    </a:cubicBezTo>
                    <a:cubicBezTo>
                      <a:pt x="890" y="116"/>
                      <a:pt x="890" y="116"/>
                      <a:pt x="890" y="116"/>
                    </a:cubicBezTo>
                    <a:cubicBezTo>
                      <a:pt x="890" y="38"/>
                      <a:pt x="890" y="38"/>
                      <a:pt x="890" y="38"/>
                    </a:cubicBezTo>
                    <a:cubicBezTo>
                      <a:pt x="896" y="38"/>
                      <a:pt x="896" y="38"/>
                      <a:pt x="896" y="38"/>
                    </a:cubicBezTo>
                    <a:cubicBezTo>
                      <a:pt x="896" y="0"/>
                      <a:pt x="896" y="0"/>
                      <a:pt x="896" y="0"/>
                    </a:cubicBezTo>
                    <a:cubicBezTo>
                      <a:pt x="1041" y="0"/>
                      <a:pt x="1041" y="0"/>
                      <a:pt x="1041" y="0"/>
                    </a:cubicBezTo>
                  </a:path>
                </a:pathLst>
              </a:custGeom>
              <a:noFill/>
              <a:ln w="19050" cap="flat">
                <a:solidFill>
                  <a:srgbClr val="277339"/>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7" name="Freeform 45"/>
              <p:cNvSpPr>
                <a:spLocks/>
              </p:cNvSpPr>
              <p:nvPr/>
            </p:nvSpPr>
            <p:spPr bwMode="auto">
              <a:xfrm>
                <a:off x="5818188" y="5672138"/>
                <a:ext cx="2587625" cy="776288"/>
              </a:xfrm>
              <a:custGeom>
                <a:avLst/>
                <a:gdLst>
                  <a:gd name="T0" fmla="*/ 0 w 1630"/>
                  <a:gd name="T1" fmla="*/ 489 h 489"/>
                  <a:gd name="T2" fmla="*/ 15 w 1630"/>
                  <a:gd name="T3" fmla="*/ 489 h 489"/>
                  <a:gd name="T4" fmla="*/ 15 w 1630"/>
                  <a:gd name="T5" fmla="*/ 476 h 489"/>
                  <a:gd name="T6" fmla="*/ 29 w 1630"/>
                  <a:gd name="T7" fmla="*/ 476 h 489"/>
                  <a:gd name="T8" fmla="*/ 29 w 1630"/>
                  <a:gd name="T9" fmla="*/ 448 h 489"/>
                  <a:gd name="T10" fmla="*/ 45 w 1630"/>
                  <a:gd name="T11" fmla="*/ 448 h 489"/>
                  <a:gd name="T12" fmla="*/ 45 w 1630"/>
                  <a:gd name="T13" fmla="*/ 442 h 489"/>
                  <a:gd name="T14" fmla="*/ 61 w 1630"/>
                  <a:gd name="T15" fmla="*/ 442 h 489"/>
                  <a:gd name="T16" fmla="*/ 61 w 1630"/>
                  <a:gd name="T17" fmla="*/ 434 h 489"/>
                  <a:gd name="T18" fmla="*/ 119 w 1630"/>
                  <a:gd name="T19" fmla="*/ 434 h 489"/>
                  <a:gd name="T20" fmla="*/ 119 w 1630"/>
                  <a:gd name="T21" fmla="*/ 422 h 489"/>
                  <a:gd name="T22" fmla="*/ 178 w 1630"/>
                  <a:gd name="T23" fmla="*/ 422 h 489"/>
                  <a:gd name="T24" fmla="*/ 185 w 1630"/>
                  <a:gd name="T25" fmla="*/ 422 h 489"/>
                  <a:gd name="T26" fmla="*/ 185 w 1630"/>
                  <a:gd name="T27" fmla="*/ 409 h 489"/>
                  <a:gd name="T28" fmla="*/ 230 w 1630"/>
                  <a:gd name="T29" fmla="*/ 409 h 489"/>
                  <a:gd name="T30" fmla="*/ 230 w 1630"/>
                  <a:gd name="T31" fmla="*/ 397 h 489"/>
                  <a:gd name="T32" fmla="*/ 264 w 1630"/>
                  <a:gd name="T33" fmla="*/ 397 h 489"/>
                  <a:gd name="T34" fmla="*/ 264 w 1630"/>
                  <a:gd name="T35" fmla="*/ 386 h 489"/>
                  <a:gd name="T36" fmla="*/ 335 w 1630"/>
                  <a:gd name="T37" fmla="*/ 386 h 489"/>
                  <a:gd name="T38" fmla="*/ 335 w 1630"/>
                  <a:gd name="T39" fmla="*/ 373 h 489"/>
                  <a:gd name="T40" fmla="*/ 479 w 1630"/>
                  <a:gd name="T41" fmla="*/ 373 h 489"/>
                  <a:gd name="T42" fmla="*/ 479 w 1630"/>
                  <a:gd name="T43" fmla="*/ 361 h 489"/>
                  <a:gd name="T44" fmla="*/ 491 w 1630"/>
                  <a:gd name="T45" fmla="*/ 361 h 489"/>
                  <a:gd name="T46" fmla="*/ 491 w 1630"/>
                  <a:gd name="T47" fmla="*/ 347 h 489"/>
                  <a:gd name="T48" fmla="*/ 502 w 1630"/>
                  <a:gd name="T49" fmla="*/ 347 h 489"/>
                  <a:gd name="T50" fmla="*/ 502 w 1630"/>
                  <a:gd name="T51" fmla="*/ 331 h 489"/>
                  <a:gd name="T52" fmla="*/ 513 w 1630"/>
                  <a:gd name="T53" fmla="*/ 331 h 489"/>
                  <a:gd name="T54" fmla="*/ 513 w 1630"/>
                  <a:gd name="T55" fmla="*/ 320 h 489"/>
                  <a:gd name="T56" fmla="*/ 695 w 1630"/>
                  <a:gd name="T57" fmla="*/ 320 h 489"/>
                  <a:gd name="T58" fmla="*/ 695 w 1630"/>
                  <a:gd name="T59" fmla="*/ 304 h 489"/>
                  <a:gd name="T60" fmla="*/ 701 w 1630"/>
                  <a:gd name="T61" fmla="*/ 304 h 489"/>
                  <a:gd name="T62" fmla="*/ 701 w 1630"/>
                  <a:gd name="T63" fmla="*/ 287 h 489"/>
                  <a:gd name="T64" fmla="*/ 715 w 1630"/>
                  <a:gd name="T65" fmla="*/ 287 h 489"/>
                  <a:gd name="T66" fmla="*/ 715 w 1630"/>
                  <a:gd name="T67" fmla="*/ 257 h 489"/>
                  <a:gd name="T68" fmla="*/ 764 w 1630"/>
                  <a:gd name="T69" fmla="*/ 257 h 489"/>
                  <a:gd name="T70" fmla="*/ 764 w 1630"/>
                  <a:gd name="T71" fmla="*/ 228 h 489"/>
                  <a:gd name="T72" fmla="*/ 773 w 1630"/>
                  <a:gd name="T73" fmla="*/ 228 h 489"/>
                  <a:gd name="T74" fmla="*/ 773 w 1630"/>
                  <a:gd name="T75" fmla="*/ 212 h 489"/>
                  <a:gd name="T76" fmla="*/ 830 w 1630"/>
                  <a:gd name="T77" fmla="*/ 212 h 489"/>
                  <a:gd name="T78" fmla="*/ 830 w 1630"/>
                  <a:gd name="T79" fmla="*/ 190 h 489"/>
                  <a:gd name="T80" fmla="*/ 921 w 1630"/>
                  <a:gd name="T81" fmla="*/ 190 h 489"/>
                  <a:gd name="T82" fmla="*/ 921 w 1630"/>
                  <a:gd name="T83" fmla="*/ 171 h 489"/>
                  <a:gd name="T84" fmla="*/ 933 w 1630"/>
                  <a:gd name="T85" fmla="*/ 171 h 489"/>
                  <a:gd name="T86" fmla="*/ 933 w 1630"/>
                  <a:gd name="T87" fmla="*/ 154 h 489"/>
                  <a:gd name="T88" fmla="*/ 952 w 1630"/>
                  <a:gd name="T89" fmla="*/ 154 h 489"/>
                  <a:gd name="T90" fmla="*/ 952 w 1630"/>
                  <a:gd name="T91" fmla="*/ 117 h 489"/>
                  <a:gd name="T92" fmla="*/ 1159 w 1630"/>
                  <a:gd name="T93" fmla="*/ 117 h 489"/>
                  <a:gd name="T94" fmla="*/ 1159 w 1630"/>
                  <a:gd name="T95" fmla="*/ 89 h 489"/>
                  <a:gd name="T96" fmla="*/ 1199 w 1630"/>
                  <a:gd name="T97" fmla="*/ 89 h 489"/>
                  <a:gd name="T98" fmla="*/ 1199 w 1630"/>
                  <a:gd name="T99" fmla="*/ 64 h 489"/>
                  <a:gd name="T100" fmla="*/ 1607 w 1630"/>
                  <a:gd name="T101" fmla="*/ 64 h 489"/>
                  <a:gd name="T102" fmla="*/ 1607 w 1630"/>
                  <a:gd name="T103" fmla="*/ 0 h 489"/>
                  <a:gd name="T104" fmla="*/ 1630 w 1630"/>
                  <a:gd name="T105"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0" h="489">
                    <a:moveTo>
                      <a:pt x="0" y="489"/>
                    </a:moveTo>
                    <a:lnTo>
                      <a:pt x="15" y="489"/>
                    </a:lnTo>
                    <a:lnTo>
                      <a:pt x="15" y="476"/>
                    </a:lnTo>
                    <a:lnTo>
                      <a:pt x="29" y="476"/>
                    </a:lnTo>
                    <a:lnTo>
                      <a:pt x="29" y="448"/>
                    </a:lnTo>
                    <a:lnTo>
                      <a:pt x="45" y="448"/>
                    </a:lnTo>
                    <a:lnTo>
                      <a:pt x="45" y="442"/>
                    </a:lnTo>
                    <a:lnTo>
                      <a:pt x="61" y="442"/>
                    </a:lnTo>
                    <a:lnTo>
                      <a:pt x="61" y="434"/>
                    </a:lnTo>
                    <a:lnTo>
                      <a:pt x="119" y="434"/>
                    </a:lnTo>
                    <a:lnTo>
                      <a:pt x="119" y="422"/>
                    </a:lnTo>
                    <a:lnTo>
                      <a:pt x="178" y="422"/>
                    </a:lnTo>
                    <a:lnTo>
                      <a:pt x="185" y="422"/>
                    </a:lnTo>
                    <a:lnTo>
                      <a:pt x="185" y="409"/>
                    </a:lnTo>
                    <a:lnTo>
                      <a:pt x="230" y="409"/>
                    </a:lnTo>
                    <a:lnTo>
                      <a:pt x="230" y="397"/>
                    </a:lnTo>
                    <a:lnTo>
                      <a:pt x="264" y="397"/>
                    </a:lnTo>
                    <a:lnTo>
                      <a:pt x="264" y="386"/>
                    </a:lnTo>
                    <a:lnTo>
                      <a:pt x="335" y="386"/>
                    </a:lnTo>
                    <a:lnTo>
                      <a:pt x="335" y="373"/>
                    </a:lnTo>
                    <a:lnTo>
                      <a:pt x="479" y="373"/>
                    </a:lnTo>
                    <a:lnTo>
                      <a:pt x="479" y="361"/>
                    </a:lnTo>
                    <a:lnTo>
                      <a:pt x="491" y="361"/>
                    </a:lnTo>
                    <a:lnTo>
                      <a:pt x="491" y="347"/>
                    </a:lnTo>
                    <a:lnTo>
                      <a:pt x="502" y="347"/>
                    </a:lnTo>
                    <a:lnTo>
                      <a:pt x="502" y="331"/>
                    </a:lnTo>
                    <a:lnTo>
                      <a:pt x="513" y="331"/>
                    </a:lnTo>
                    <a:lnTo>
                      <a:pt x="513" y="320"/>
                    </a:lnTo>
                    <a:lnTo>
                      <a:pt x="695" y="320"/>
                    </a:lnTo>
                    <a:lnTo>
                      <a:pt x="695" y="304"/>
                    </a:lnTo>
                    <a:lnTo>
                      <a:pt x="701" y="304"/>
                    </a:lnTo>
                    <a:lnTo>
                      <a:pt x="701" y="287"/>
                    </a:lnTo>
                    <a:lnTo>
                      <a:pt x="715" y="287"/>
                    </a:lnTo>
                    <a:lnTo>
                      <a:pt x="715" y="257"/>
                    </a:lnTo>
                    <a:lnTo>
                      <a:pt x="764" y="257"/>
                    </a:lnTo>
                    <a:lnTo>
                      <a:pt x="764" y="228"/>
                    </a:lnTo>
                    <a:lnTo>
                      <a:pt x="773" y="228"/>
                    </a:lnTo>
                    <a:lnTo>
                      <a:pt x="773" y="212"/>
                    </a:lnTo>
                    <a:lnTo>
                      <a:pt x="830" y="212"/>
                    </a:lnTo>
                    <a:lnTo>
                      <a:pt x="830" y="190"/>
                    </a:lnTo>
                    <a:lnTo>
                      <a:pt x="921" y="190"/>
                    </a:lnTo>
                    <a:lnTo>
                      <a:pt x="921" y="171"/>
                    </a:lnTo>
                    <a:lnTo>
                      <a:pt x="933" y="171"/>
                    </a:lnTo>
                    <a:lnTo>
                      <a:pt x="933" y="154"/>
                    </a:lnTo>
                    <a:lnTo>
                      <a:pt x="952" y="154"/>
                    </a:lnTo>
                    <a:lnTo>
                      <a:pt x="952" y="117"/>
                    </a:lnTo>
                    <a:lnTo>
                      <a:pt x="1159" y="117"/>
                    </a:lnTo>
                    <a:lnTo>
                      <a:pt x="1159" y="89"/>
                    </a:lnTo>
                    <a:lnTo>
                      <a:pt x="1199" y="89"/>
                    </a:lnTo>
                    <a:lnTo>
                      <a:pt x="1199" y="64"/>
                    </a:lnTo>
                    <a:lnTo>
                      <a:pt x="1607" y="64"/>
                    </a:lnTo>
                    <a:lnTo>
                      <a:pt x="1607" y="0"/>
                    </a:lnTo>
                    <a:lnTo>
                      <a:pt x="1630" y="0"/>
                    </a:lnTo>
                  </a:path>
                </a:pathLst>
              </a:custGeom>
              <a:noFill/>
              <a:ln w="19050" cap="flat">
                <a:solidFill>
                  <a:srgbClr val="F05123"/>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sp>
            <p:nvSpPr>
              <p:cNvPr id="58" name="Freeform 48"/>
              <p:cNvSpPr>
                <a:spLocks/>
              </p:cNvSpPr>
              <p:nvPr/>
            </p:nvSpPr>
            <p:spPr bwMode="auto">
              <a:xfrm>
                <a:off x="5818188" y="5599113"/>
                <a:ext cx="2587625" cy="849313"/>
              </a:xfrm>
              <a:custGeom>
                <a:avLst/>
                <a:gdLst>
                  <a:gd name="T0" fmla="*/ 0 w 1630"/>
                  <a:gd name="T1" fmla="*/ 535 h 535"/>
                  <a:gd name="T2" fmla="*/ 128 w 1630"/>
                  <a:gd name="T3" fmla="*/ 535 h 535"/>
                  <a:gd name="T4" fmla="*/ 128 w 1630"/>
                  <a:gd name="T5" fmla="*/ 513 h 535"/>
                  <a:gd name="T6" fmla="*/ 163 w 1630"/>
                  <a:gd name="T7" fmla="*/ 513 h 535"/>
                  <a:gd name="T8" fmla="*/ 163 w 1630"/>
                  <a:gd name="T9" fmla="*/ 493 h 535"/>
                  <a:gd name="T10" fmla="*/ 228 w 1630"/>
                  <a:gd name="T11" fmla="*/ 493 h 535"/>
                  <a:gd name="T12" fmla="*/ 228 w 1630"/>
                  <a:gd name="T13" fmla="*/ 475 h 535"/>
                  <a:gd name="T14" fmla="*/ 255 w 1630"/>
                  <a:gd name="T15" fmla="*/ 475 h 535"/>
                  <a:gd name="T16" fmla="*/ 255 w 1630"/>
                  <a:gd name="T17" fmla="*/ 455 h 535"/>
                  <a:gd name="T18" fmla="*/ 288 w 1630"/>
                  <a:gd name="T19" fmla="*/ 455 h 535"/>
                  <a:gd name="T20" fmla="*/ 288 w 1630"/>
                  <a:gd name="T21" fmla="*/ 436 h 535"/>
                  <a:gd name="T22" fmla="*/ 455 w 1630"/>
                  <a:gd name="T23" fmla="*/ 436 h 535"/>
                  <a:gd name="T24" fmla="*/ 455 w 1630"/>
                  <a:gd name="T25" fmla="*/ 410 h 535"/>
                  <a:gd name="T26" fmla="*/ 479 w 1630"/>
                  <a:gd name="T27" fmla="*/ 410 h 535"/>
                  <a:gd name="T28" fmla="*/ 479 w 1630"/>
                  <a:gd name="T29" fmla="*/ 386 h 535"/>
                  <a:gd name="T30" fmla="*/ 512 w 1630"/>
                  <a:gd name="T31" fmla="*/ 386 h 535"/>
                  <a:gd name="T32" fmla="*/ 512 w 1630"/>
                  <a:gd name="T33" fmla="*/ 361 h 535"/>
                  <a:gd name="T34" fmla="*/ 526 w 1630"/>
                  <a:gd name="T35" fmla="*/ 361 h 535"/>
                  <a:gd name="T36" fmla="*/ 526 w 1630"/>
                  <a:gd name="T37" fmla="*/ 332 h 535"/>
                  <a:gd name="T38" fmla="*/ 593 w 1630"/>
                  <a:gd name="T39" fmla="*/ 332 h 535"/>
                  <a:gd name="T40" fmla="*/ 593 w 1630"/>
                  <a:gd name="T41" fmla="*/ 305 h 535"/>
                  <a:gd name="T42" fmla="*/ 659 w 1630"/>
                  <a:gd name="T43" fmla="*/ 305 h 535"/>
                  <a:gd name="T44" fmla="*/ 659 w 1630"/>
                  <a:gd name="T45" fmla="*/ 272 h 535"/>
                  <a:gd name="T46" fmla="*/ 783 w 1630"/>
                  <a:gd name="T47" fmla="*/ 272 h 535"/>
                  <a:gd name="T48" fmla="*/ 783 w 1630"/>
                  <a:gd name="T49" fmla="*/ 236 h 535"/>
                  <a:gd name="T50" fmla="*/ 1043 w 1630"/>
                  <a:gd name="T51" fmla="*/ 236 h 535"/>
                  <a:gd name="T52" fmla="*/ 1043 w 1630"/>
                  <a:gd name="T53" fmla="*/ 114 h 535"/>
                  <a:gd name="T54" fmla="*/ 1358 w 1630"/>
                  <a:gd name="T55" fmla="*/ 114 h 535"/>
                  <a:gd name="T56" fmla="*/ 1358 w 1630"/>
                  <a:gd name="T57" fmla="*/ 0 h 535"/>
                  <a:gd name="T58" fmla="*/ 1630 w 1630"/>
                  <a:gd name="T59"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0" h="535">
                    <a:moveTo>
                      <a:pt x="0" y="535"/>
                    </a:moveTo>
                    <a:lnTo>
                      <a:pt x="128" y="535"/>
                    </a:lnTo>
                    <a:lnTo>
                      <a:pt x="128" y="513"/>
                    </a:lnTo>
                    <a:lnTo>
                      <a:pt x="163" y="513"/>
                    </a:lnTo>
                    <a:lnTo>
                      <a:pt x="163" y="493"/>
                    </a:lnTo>
                    <a:lnTo>
                      <a:pt x="228" y="493"/>
                    </a:lnTo>
                    <a:lnTo>
                      <a:pt x="228" y="475"/>
                    </a:lnTo>
                    <a:lnTo>
                      <a:pt x="255" y="475"/>
                    </a:lnTo>
                    <a:lnTo>
                      <a:pt x="255" y="455"/>
                    </a:lnTo>
                    <a:lnTo>
                      <a:pt x="288" y="455"/>
                    </a:lnTo>
                    <a:lnTo>
                      <a:pt x="288" y="436"/>
                    </a:lnTo>
                    <a:lnTo>
                      <a:pt x="455" y="436"/>
                    </a:lnTo>
                    <a:lnTo>
                      <a:pt x="455" y="410"/>
                    </a:lnTo>
                    <a:lnTo>
                      <a:pt x="479" y="410"/>
                    </a:lnTo>
                    <a:lnTo>
                      <a:pt x="479" y="386"/>
                    </a:lnTo>
                    <a:lnTo>
                      <a:pt x="512" y="386"/>
                    </a:lnTo>
                    <a:lnTo>
                      <a:pt x="512" y="361"/>
                    </a:lnTo>
                    <a:lnTo>
                      <a:pt x="526" y="361"/>
                    </a:lnTo>
                    <a:lnTo>
                      <a:pt x="526" y="332"/>
                    </a:lnTo>
                    <a:lnTo>
                      <a:pt x="593" y="332"/>
                    </a:lnTo>
                    <a:lnTo>
                      <a:pt x="593" y="305"/>
                    </a:lnTo>
                    <a:lnTo>
                      <a:pt x="659" y="305"/>
                    </a:lnTo>
                    <a:lnTo>
                      <a:pt x="659" y="272"/>
                    </a:lnTo>
                    <a:lnTo>
                      <a:pt x="783" y="272"/>
                    </a:lnTo>
                    <a:lnTo>
                      <a:pt x="783" y="236"/>
                    </a:lnTo>
                    <a:lnTo>
                      <a:pt x="1043" y="236"/>
                    </a:lnTo>
                    <a:lnTo>
                      <a:pt x="1043" y="114"/>
                    </a:lnTo>
                    <a:lnTo>
                      <a:pt x="1358" y="114"/>
                    </a:lnTo>
                    <a:lnTo>
                      <a:pt x="1358" y="0"/>
                    </a:lnTo>
                    <a:lnTo>
                      <a:pt x="1630" y="0"/>
                    </a:lnTo>
                  </a:path>
                </a:pathLst>
              </a:custGeom>
              <a:noFill/>
              <a:ln w="19050" cap="flat">
                <a:solidFill>
                  <a:srgbClr val="2C8DCC"/>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solidFill>
                    <a:srgbClr val="000066"/>
                  </a:solidFill>
                </a:endParaRPr>
              </a:p>
            </p:txBody>
          </p:sp>
        </p:grpSp>
        <p:sp>
          <p:nvSpPr>
            <p:cNvPr id="79" name="ZoneTexte 78"/>
            <p:cNvSpPr txBox="1"/>
            <p:nvPr/>
          </p:nvSpPr>
          <p:spPr>
            <a:xfrm>
              <a:off x="5830541" y="6075117"/>
              <a:ext cx="248786" cy="230832"/>
            </a:xfrm>
            <a:prstGeom prst="rect">
              <a:avLst/>
            </a:prstGeom>
            <a:noFill/>
          </p:spPr>
          <p:txBody>
            <a:bodyPr wrap="none" rtlCol="0">
              <a:spAutoFit/>
            </a:bodyPr>
            <a:lstStyle/>
            <a:p>
              <a:pPr algn="ctr"/>
              <a:r>
                <a:rPr lang="fr-FR" sz="900" dirty="0">
                  <a:solidFill>
                    <a:srgbClr val="000066"/>
                  </a:solidFill>
                </a:rPr>
                <a:t>0</a:t>
              </a:r>
            </a:p>
          </p:txBody>
        </p:sp>
        <p:sp>
          <p:nvSpPr>
            <p:cNvPr id="81" name="ZoneTexte 80"/>
            <p:cNvSpPr txBox="1"/>
            <p:nvPr/>
          </p:nvSpPr>
          <p:spPr>
            <a:xfrm>
              <a:off x="6212196" y="6075117"/>
              <a:ext cx="312906" cy="230832"/>
            </a:xfrm>
            <a:prstGeom prst="rect">
              <a:avLst/>
            </a:prstGeom>
            <a:noFill/>
          </p:spPr>
          <p:txBody>
            <a:bodyPr wrap="none" rtlCol="0">
              <a:spAutoFit/>
            </a:bodyPr>
            <a:lstStyle/>
            <a:p>
              <a:pPr algn="ctr"/>
              <a:r>
                <a:rPr lang="fr-FR" sz="900" dirty="0">
                  <a:solidFill>
                    <a:srgbClr val="000066"/>
                  </a:solidFill>
                </a:rPr>
                <a:t>24</a:t>
              </a:r>
            </a:p>
          </p:txBody>
        </p:sp>
        <p:sp>
          <p:nvSpPr>
            <p:cNvPr id="83" name="ZoneTexte 82"/>
            <p:cNvSpPr txBox="1"/>
            <p:nvPr/>
          </p:nvSpPr>
          <p:spPr>
            <a:xfrm>
              <a:off x="6625911" y="6075117"/>
              <a:ext cx="312906" cy="230832"/>
            </a:xfrm>
            <a:prstGeom prst="rect">
              <a:avLst/>
            </a:prstGeom>
            <a:noFill/>
          </p:spPr>
          <p:txBody>
            <a:bodyPr wrap="none" rtlCol="0">
              <a:spAutoFit/>
            </a:bodyPr>
            <a:lstStyle/>
            <a:p>
              <a:pPr algn="ctr"/>
              <a:r>
                <a:rPr lang="fr-FR" sz="900" dirty="0">
                  <a:solidFill>
                    <a:srgbClr val="000066"/>
                  </a:solidFill>
                </a:rPr>
                <a:t>48</a:t>
              </a:r>
            </a:p>
          </p:txBody>
        </p:sp>
        <p:sp>
          <p:nvSpPr>
            <p:cNvPr id="85" name="ZoneTexte 84"/>
            <p:cNvSpPr txBox="1"/>
            <p:nvPr/>
          </p:nvSpPr>
          <p:spPr>
            <a:xfrm>
              <a:off x="7039627" y="6075117"/>
              <a:ext cx="312906" cy="230832"/>
            </a:xfrm>
            <a:prstGeom prst="rect">
              <a:avLst/>
            </a:prstGeom>
            <a:noFill/>
          </p:spPr>
          <p:txBody>
            <a:bodyPr wrap="none" rtlCol="0">
              <a:spAutoFit/>
            </a:bodyPr>
            <a:lstStyle/>
            <a:p>
              <a:pPr algn="ctr"/>
              <a:r>
                <a:rPr lang="fr-FR" sz="900" dirty="0">
                  <a:solidFill>
                    <a:srgbClr val="000066"/>
                  </a:solidFill>
                </a:rPr>
                <a:t>72</a:t>
              </a:r>
            </a:p>
          </p:txBody>
        </p:sp>
        <p:sp>
          <p:nvSpPr>
            <p:cNvPr id="87" name="ZoneTexte 86"/>
            <p:cNvSpPr txBox="1"/>
            <p:nvPr/>
          </p:nvSpPr>
          <p:spPr>
            <a:xfrm>
              <a:off x="7453343" y="6075117"/>
              <a:ext cx="312906" cy="230832"/>
            </a:xfrm>
            <a:prstGeom prst="rect">
              <a:avLst/>
            </a:prstGeom>
            <a:noFill/>
          </p:spPr>
          <p:txBody>
            <a:bodyPr wrap="none" rtlCol="0">
              <a:spAutoFit/>
            </a:bodyPr>
            <a:lstStyle/>
            <a:p>
              <a:pPr algn="ctr"/>
              <a:r>
                <a:rPr lang="fr-FR" sz="900" dirty="0">
                  <a:solidFill>
                    <a:srgbClr val="000066"/>
                  </a:solidFill>
                </a:rPr>
                <a:t>96</a:t>
              </a:r>
            </a:p>
          </p:txBody>
        </p:sp>
        <p:sp>
          <p:nvSpPr>
            <p:cNvPr id="89" name="ZoneTexte 88"/>
            <p:cNvSpPr txBox="1"/>
            <p:nvPr/>
          </p:nvSpPr>
          <p:spPr>
            <a:xfrm>
              <a:off x="7834998" y="6075117"/>
              <a:ext cx="377026" cy="230832"/>
            </a:xfrm>
            <a:prstGeom prst="rect">
              <a:avLst/>
            </a:prstGeom>
            <a:noFill/>
          </p:spPr>
          <p:txBody>
            <a:bodyPr wrap="none" rtlCol="0">
              <a:spAutoFit/>
            </a:bodyPr>
            <a:lstStyle/>
            <a:p>
              <a:pPr algn="ctr"/>
              <a:r>
                <a:rPr lang="fr-FR" sz="900" dirty="0">
                  <a:solidFill>
                    <a:srgbClr val="000066"/>
                  </a:solidFill>
                </a:rPr>
                <a:t>120</a:t>
              </a:r>
            </a:p>
          </p:txBody>
        </p:sp>
        <p:sp>
          <p:nvSpPr>
            <p:cNvPr id="91" name="ZoneTexte 90"/>
            <p:cNvSpPr txBox="1"/>
            <p:nvPr/>
          </p:nvSpPr>
          <p:spPr>
            <a:xfrm>
              <a:off x="8248710" y="6075117"/>
              <a:ext cx="377026" cy="230832"/>
            </a:xfrm>
            <a:prstGeom prst="rect">
              <a:avLst/>
            </a:prstGeom>
            <a:noFill/>
          </p:spPr>
          <p:txBody>
            <a:bodyPr wrap="none" rtlCol="0">
              <a:spAutoFit/>
            </a:bodyPr>
            <a:lstStyle/>
            <a:p>
              <a:pPr algn="ctr"/>
              <a:r>
                <a:rPr lang="fr-FR" sz="900" dirty="0">
                  <a:solidFill>
                    <a:srgbClr val="000066"/>
                  </a:solidFill>
                </a:rPr>
                <a:t>144</a:t>
              </a:r>
            </a:p>
          </p:txBody>
        </p:sp>
        <p:sp>
          <p:nvSpPr>
            <p:cNvPr id="92" name="ZoneTexte 91"/>
            <p:cNvSpPr txBox="1"/>
            <p:nvPr/>
          </p:nvSpPr>
          <p:spPr>
            <a:xfrm>
              <a:off x="5705415" y="5959293"/>
              <a:ext cx="248786" cy="230832"/>
            </a:xfrm>
            <a:prstGeom prst="rect">
              <a:avLst/>
            </a:prstGeom>
            <a:noFill/>
          </p:spPr>
          <p:txBody>
            <a:bodyPr wrap="none" rtlCol="0">
              <a:spAutoFit/>
            </a:bodyPr>
            <a:lstStyle/>
            <a:p>
              <a:pPr algn="r"/>
              <a:r>
                <a:rPr lang="fr-FR" sz="900">
                  <a:solidFill>
                    <a:srgbClr val="000066"/>
                  </a:solidFill>
                </a:rPr>
                <a:t>0</a:t>
              </a:r>
            </a:p>
          </p:txBody>
        </p:sp>
        <p:sp>
          <p:nvSpPr>
            <p:cNvPr id="93" name="ZoneTexte 92"/>
            <p:cNvSpPr txBox="1"/>
            <p:nvPr/>
          </p:nvSpPr>
          <p:spPr>
            <a:xfrm>
              <a:off x="5705415" y="5380173"/>
              <a:ext cx="248786" cy="230832"/>
            </a:xfrm>
            <a:prstGeom prst="rect">
              <a:avLst/>
            </a:prstGeom>
            <a:noFill/>
          </p:spPr>
          <p:txBody>
            <a:bodyPr wrap="none" rtlCol="0">
              <a:spAutoFit/>
            </a:bodyPr>
            <a:lstStyle/>
            <a:p>
              <a:pPr algn="r"/>
              <a:r>
                <a:rPr lang="fr-FR" sz="900" dirty="0">
                  <a:solidFill>
                    <a:srgbClr val="000066"/>
                  </a:solidFill>
                </a:rPr>
                <a:t>5</a:t>
              </a:r>
            </a:p>
          </p:txBody>
        </p:sp>
        <p:sp>
          <p:nvSpPr>
            <p:cNvPr id="94" name="ZoneTexte 93"/>
            <p:cNvSpPr txBox="1"/>
            <p:nvPr/>
          </p:nvSpPr>
          <p:spPr>
            <a:xfrm>
              <a:off x="5641295" y="4778193"/>
              <a:ext cx="312906" cy="230832"/>
            </a:xfrm>
            <a:prstGeom prst="rect">
              <a:avLst/>
            </a:prstGeom>
            <a:noFill/>
          </p:spPr>
          <p:txBody>
            <a:bodyPr wrap="none" rtlCol="0">
              <a:spAutoFit/>
            </a:bodyPr>
            <a:lstStyle/>
            <a:p>
              <a:pPr algn="r"/>
              <a:r>
                <a:rPr lang="fr-FR" sz="900" dirty="0">
                  <a:solidFill>
                    <a:srgbClr val="000066"/>
                  </a:solidFill>
                </a:rPr>
                <a:t>10</a:t>
              </a:r>
            </a:p>
          </p:txBody>
        </p:sp>
        <p:sp>
          <p:nvSpPr>
            <p:cNvPr id="95" name="ZoneTexte 94"/>
            <p:cNvSpPr txBox="1"/>
            <p:nvPr/>
          </p:nvSpPr>
          <p:spPr>
            <a:xfrm>
              <a:off x="5641295" y="4183833"/>
              <a:ext cx="312906" cy="230832"/>
            </a:xfrm>
            <a:prstGeom prst="rect">
              <a:avLst/>
            </a:prstGeom>
            <a:noFill/>
          </p:spPr>
          <p:txBody>
            <a:bodyPr wrap="none" rtlCol="0">
              <a:spAutoFit/>
            </a:bodyPr>
            <a:lstStyle/>
            <a:p>
              <a:pPr algn="r"/>
              <a:r>
                <a:rPr lang="fr-FR" sz="900" dirty="0">
                  <a:solidFill>
                    <a:srgbClr val="000066"/>
                  </a:solidFill>
                </a:rPr>
                <a:t>15</a:t>
              </a:r>
            </a:p>
          </p:txBody>
        </p:sp>
        <p:sp>
          <p:nvSpPr>
            <p:cNvPr id="104" name="ZoneTexte 103"/>
            <p:cNvSpPr txBox="1"/>
            <p:nvPr/>
          </p:nvSpPr>
          <p:spPr>
            <a:xfrm>
              <a:off x="6220796" y="4306157"/>
              <a:ext cx="2174282" cy="261610"/>
            </a:xfrm>
            <a:prstGeom prst="rect">
              <a:avLst/>
            </a:prstGeom>
            <a:noFill/>
          </p:spPr>
          <p:txBody>
            <a:bodyPr wrap="none" rtlCol="0">
              <a:spAutoFit/>
            </a:bodyPr>
            <a:lstStyle/>
            <a:p>
              <a:r>
                <a:rPr lang="fr-FR" sz="1100" b="1" dirty="0">
                  <a:solidFill>
                    <a:srgbClr val="000066"/>
                  </a:solidFill>
                </a:rPr>
                <a:t>2</a:t>
              </a:r>
              <a:r>
                <a:rPr lang="fr-FR" sz="1100" b="1" baseline="30000" dirty="0">
                  <a:solidFill>
                    <a:srgbClr val="000066"/>
                  </a:solidFill>
                </a:rPr>
                <a:t>ème</a:t>
              </a:r>
              <a:r>
                <a:rPr lang="fr-FR" sz="1100" b="1" dirty="0">
                  <a:solidFill>
                    <a:srgbClr val="000066"/>
                  </a:solidFill>
                </a:rPr>
                <a:t> ligne TDF (± 3TC ou FTC)</a:t>
              </a:r>
            </a:p>
          </p:txBody>
        </p:sp>
        <p:sp>
          <p:nvSpPr>
            <p:cNvPr id="105" name="ZoneTexte 104"/>
            <p:cNvSpPr txBox="1"/>
            <p:nvPr/>
          </p:nvSpPr>
          <p:spPr>
            <a:xfrm>
              <a:off x="6209779" y="4500603"/>
              <a:ext cx="2127261" cy="261610"/>
            </a:xfrm>
            <a:prstGeom prst="rect">
              <a:avLst/>
            </a:prstGeom>
            <a:noFill/>
          </p:spPr>
          <p:txBody>
            <a:bodyPr wrap="none" rtlCol="0">
              <a:spAutoFit/>
            </a:bodyPr>
            <a:lstStyle/>
            <a:p>
              <a:r>
                <a:rPr lang="fr-FR" sz="1100" b="1" dirty="0">
                  <a:solidFill>
                    <a:srgbClr val="000066"/>
                  </a:solidFill>
                </a:rPr>
                <a:t>1</a:t>
              </a:r>
              <a:r>
                <a:rPr lang="fr-FR" sz="1100" b="1" baseline="30000" dirty="0">
                  <a:solidFill>
                    <a:srgbClr val="000066"/>
                  </a:solidFill>
                </a:rPr>
                <a:t>ère</a:t>
              </a:r>
              <a:r>
                <a:rPr lang="fr-FR" sz="1100" b="1" dirty="0">
                  <a:solidFill>
                    <a:srgbClr val="000066"/>
                  </a:solidFill>
                </a:rPr>
                <a:t> ligne TDF (± 3TC ou FTC)</a:t>
              </a:r>
            </a:p>
          </p:txBody>
        </p:sp>
        <p:sp>
          <p:nvSpPr>
            <p:cNvPr id="106" name="ZoneTexte 105"/>
            <p:cNvSpPr txBox="1"/>
            <p:nvPr/>
          </p:nvSpPr>
          <p:spPr>
            <a:xfrm>
              <a:off x="6209779" y="4685596"/>
              <a:ext cx="1604927" cy="261610"/>
            </a:xfrm>
            <a:prstGeom prst="rect">
              <a:avLst/>
            </a:prstGeom>
            <a:noFill/>
          </p:spPr>
          <p:txBody>
            <a:bodyPr wrap="none" rtlCol="0">
              <a:spAutoFit/>
            </a:bodyPr>
            <a:lstStyle/>
            <a:p>
              <a:r>
                <a:rPr lang="fr-FR" sz="1100" b="1" dirty="0">
                  <a:solidFill>
                    <a:srgbClr val="000066"/>
                  </a:solidFill>
                </a:rPr>
                <a:t>1</a:t>
              </a:r>
              <a:r>
                <a:rPr lang="fr-FR" sz="1100" b="1" baseline="30000" dirty="0">
                  <a:solidFill>
                    <a:srgbClr val="000066"/>
                  </a:solidFill>
                </a:rPr>
                <a:t>ère</a:t>
              </a:r>
              <a:r>
                <a:rPr lang="fr-FR" sz="1100" b="1" dirty="0">
                  <a:solidFill>
                    <a:srgbClr val="000066"/>
                  </a:solidFill>
                </a:rPr>
                <a:t> ligne 3TC ou FTC</a:t>
              </a:r>
            </a:p>
          </p:txBody>
        </p:sp>
        <p:cxnSp>
          <p:nvCxnSpPr>
            <p:cNvPr id="107" name="Connecteur droit 106"/>
            <p:cNvCxnSpPr/>
            <p:nvPr/>
          </p:nvCxnSpPr>
          <p:spPr bwMode="auto">
            <a:xfrm>
              <a:off x="6066393" y="4444241"/>
              <a:ext cx="178851" cy="0"/>
            </a:xfrm>
            <a:prstGeom prst="line">
              <a:avLst/>
            </a:prstGeom>
            <a:noFill/>
            <a:ln w="19050" cap="flat">
              <a:solidFill>
                <a:srgbClr val="F05123"/>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08" name="Connecteur droit 107"/>
            <p:cNvCxnSpPr/>
            <p:nvPr/>
          </p:nvCxnSpPr>
          <p:spPr bwMode="auto">
            <a:xfrm>
              <a:off x="6066393" y="4640902"/>
              <a:ext cx="178851" cy="0"/>
            </a:xfrm>
            <a:prstGeom prst="line">
              <a:avLst/>
            </a:prstGeom>
            <a:noFill/>
            <a:ln w="19050" cap="flat">
              <a:solidFill>
                <a:srgbClr val="2C8DCC"/>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09" name="Connecteur droit 108"/>
            <p:cNvCxnSpPr/>
            <p:nvPr/>
          </p:nvCxnSpPr>
          <p:spPr bwMode="auto">
            <a:xfrm>
              <a:off x="6066393" y="4820215"/>
              <a:ext cx="178851" cy="0"/>
            </a:xfrm>
            <a:prstGeom prst="line">
              <a:avLst/>
            </a:prstGeom>
            <a:noFill/>
            <a:ln w="19050" cap="flat">
              <a:solidFill>
                <a:srgbClr val="277339"/>
              </a:solidFill>
              <a:prstDash val="solid"/>
              <a:miter lim="800000"/>
              <a:headEnd/>
              <a:tailEnd/>
            </a:ln>
            <a:extLst>
              <a:ext uri="{909E8E84-426E-40dd-AFC4-6F175D3DCCD1}">
                <a14:hiddenFill xmlns:a14="http://schemas.microsoft.com/office/drawing/2010/main" xmlns="">
                  <a:solidFill>
                    <a:srgbClr val="FFFFFF"/>
                  </a:solidFill>
                </a14:hiddenFill>
              </a:ext>
            </a:extLst>
          </p:spPr>
        </p:cxnSp>
        <p:sp>
          <p:nvSpPr>
            <p:cNvPr id="110" name="ZoneTexte 109"/>
            <p:cNvSpPr txBox="1"/>
            <p:nvPr/>
          </p:nvSpPr>
          <p:spPr>
            <a:xfrm>
              <a:off x="5908269" y="6284104"/>
              <a:ext cx="2723824" cy="246221"/>
            </a:xfrm>
            <a:prstGeom prst="rect">
              <a:avLst/>
            </a:prstGeom>
            <a:noFill/>
          </p:spPr>
          <p:txBody>
            <a:bodyPr wrap="none" rtlCol="0">
              <a:spAutoFit/>
            </a:bodyPr>
            <a:lstStyle/>
            <a:p>
              <a:pPr algn="ctr"/>
              <a:r>
                <a:rPr lang="fr-FR" sz="1000" b="1" dirty="0">
                  <a:solidFill>
                    <a:srgbClr val="000066"/>
                  </a:solidFill>
                </a:rPr>
                <a:t>Mois depuis initiation traitement anti-VHB</a:t>
              </a:r>
            </a:p>
          </p:txBody>
        </p:sp>
      </p:grpSp>
      <p:sp>
        <p:nvSpPr>
          <p:cNvPr id="90" name="ZoneTexte 89">
            <a:extLst>
              <a:ext uri="{FF2B5EF4-FFF2-40B4-BE49-F238E27FC236}">
                <a16:creationId xmlns:a16="http://schemas.microsoft.com/office/drawing/2014/main" id="{B63E2EBA-7BDE-4D04-BF17-A62B4B4CB11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150</a:t>
            </a:r>
          </a:p>
        </p:txBody>
      </p:sp>
    </p:spTree>
    <p:extLst>
      <p:ext uri="{BB962C8B-B14F-4D97-AF65-F5344CB8AC3E}">
        <p14:creationId xmlns:p14="http://schemas.microsoft.com/office/powerpoint/2010/main" val="299047368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dirty="0"/>
              <a:t>L’incidence de l’infection VHC chez les HSH VIH continue d’augmenter</a:t>
            </a:r>
          </a:p>
        </p:txBody>
      </p:sp>
      <p:sp>
        <p:nvSpPr>
          <p:cNvPr id="4" name="Rectangle 83"/>
          <p:cNvSpPr txBox="1">
            <a:spLocks noChangeArrowheads="1"/>
          </p:cNvSpPr>
          <p:nvPr/>
        </p:nvSpPr>
        <p:spPr bwMode="auto">
          <a:xfrm>
            <a:off x="273775" y="1207371"/>
            <a:ext cx="8797199" cy="1536369"/>
          </a:xfrm>
          <a:prstGeom prst="rect">
            <a:avLst/>
          </a:prstGeom>
          <a:noFill/>
          <a:ln w="9525">
            <a:noFill/>
            <a:miter lim="800000"/>
            <a:headEnd/>
            <a:tailEnd/>
          </a:ln>
        </p:spPr>
        <p:txBody>
          <a:bodyPr/>
          <a:lstStyle/>
          <a:p>
            <a:pPr marL="342900" indent="-342900" defTabSz="914400" fontAlgn="base">
              <a:spcBef>
                <a:spcPts val="184"/>
              </a:spcBef>
              <a:spcAft>
                <a:spcPct val="0"/>
              </a:spcAft>
              <a:buClr>
                <a:srgbClr val="0070C0"/>
              </a:buClr>
              <a:buFontTx/>
              <a:buChar char="•"/>
              <a:defRPr/>
            </a:pPr>
            <a:r>
              <a:rPr lang="fr-FR" sz="1500" kern="0" dirty="0">
                <a:solidFill>
                  <a:srgbClr val="000066"/>
                </a:solidFill>
                <a:latin typeface="Arial"/>
                <a:cs typeface="Arial" charset="0"/>
              </a:rPr>
              <a:t>Etude rétrospective, cohorte </a:t>
            </a:r>
            <a:r>
              <a:rPr lang="fr-FR" sz="1500" kern="0" dirty="0" err="1">
                <a:solidFill>
                  <a:srgbClr val="000066"/>
                </a:solidFill>
                <a:latin typeface="Arial"/>
                <a:cs typeface="Arial" charset="0"/>
              </a:rPr>
              <a:t>Dat’AIDS</a:t>
            </a:r>
            <a:r>
              <a:rPr lang="fr-FR" sz="1500" kern="0" dirty="0">
                <a:solidFill>
                  <a:srgbClr val="000066"/>
                </a:solidFill>
                <a:latin typeface="Arial"/>
                <a:cs typeface="Arial" charset="0"/>
              </a:rPr>
              <a:t>, patients VIH, avec suivi VHC (dépistage primo-infection ou réinfection) entre 2012 et 2016</a:t>
            </a:r>
          </a:p>
          <a:p>
            <a:pPr marL="342900" indent="-342900" defTabSz="914400" fontAlgn="base">
              <a:spcBef>
                <a:spcPts val="184"/>
              </a:spcBef>
              <a:spcAft>
                <a:spcPct val="0"/>
              </a:spcAft>
              <a:buClr>
                <a:srgbClr val="0070C0"/>
              </a:buClr>
              <a:buFontTx/>
              <a:buChar char="•"/>
              <a:defRPr/>
            </a:pPr>
            <a:r>
              <a:rPr lang="fr-FR" sz="1500" kern="0" dirty="0">
                <a:solidFill>
                  <a:srgbClr val="000066"/>
                </a:solidFill>
                <a:latin typeface="Arial"/>
                <a:cs typeface="Arial" charset="0"/>
              </a:rPr>
              <a:t>21 519 patients VHC négatifs, 47,6 % HSH (63 447 patient-années de suivi) : dépistage </a:t>
            </a:r>
            <a:br>
              <a:rPr lang="fr-FR" sz="1500" kern="0" dirty="0">
                <a:solidFill>
                  <a:srgbClr val="000066"/>
                </a:solidFill>
                <a:latin typeface="Arial"/>
                <a:cs typeface="Arial" charset="0"/>
              </a:rPr>
            </a:br>
            <a:r>
              <a:rPr lang="fr-FR" sz="1500" kern="0" dirty="0">
                <a:solidFill>
                  <a:srgbClr val="000066"/>
                </a:solidFill>
                <a:latin typeface="Arial"/>
                <a:cs typeface="Arial" charset="0"/>
              </a:rPr>
              <a:t>de 219 infections VHC, dont 188 (86 %) chez HSH</a:t>
            </a:r>
          </a:p>
          <a:p>
            <a:pPr marL="342900" indent="-342900" defTabSz="914400" fontAlgn="base">
              <a:spcBef>
                <a:spcPts val="184"/>
              </a:spcBef>
              <a:spcAft>
                <a:spcPct val="0"/>
              </a:spcAft>
              <a:buClr>
                <a:srgbClr val="0070C0"/>
              </a:buClr>
              <a:buFontTx/>
              <a:buChar char="•"/>
              <a:defRPr/>
            </a:pPr>
            <a:r>
              <a:rPr lang="fr-FR" sz="1500" kern="0" dirty="0">
                <a:solidFill>
                  <a:srgbClr val="000066"/>
                </a:solidFill>
                <a:latin typeface="Arial"/>
                <a:cs typeface="Arial" charset="0"/>
              </a:rPr>
              <a:t>3 406 patients avec infection VHC guérie (</a:t>
            </a:r>
            <a:r>
              <a:rPr lang="fr-FR" sz="1500" kern="0" dirty="0" err="1">
                <a:solidFill>
                  <a:srgbClr val="000066"/>
                </a:solidFill>
                <a:latin typeface="Arial"/>
                <a:cs typeface="Arial" charset="0"/>
              </a:rPr>
              <a:t>Ac</a:t>
            </a:r>
            <a:r>
              <a:rPr lang="fr-FR" sz="1500" kern="0" dirty="0">
                <a:solidFill>
                  <a:srgbClr val="000066"/>
                </a:solidFill>
                <a:latin typeface="Arial"/>
                <a:cs typeface="Arial" charset="0"/>
              </a:rPr>
              <a:t>+ et PCR négative), 19,4 % HSH et 49 % UDIV </a:t>
            </a:r>
            <a:br>
              <a:rPr lang="fr-FR" sz="1500" kern="0" dirty="0">
                <a:solidFill>
                  <a:srgbClr val="000066"/>
                </a:solidFill>
                <a:latin typeface="Arial"/>
                <a:cs typeface="Arial" charset="0"/>
              </a:rPr>
            </a:br>
            <a:r>
              <a:rPr lang="fr-FR" sz="1500" kern="0" dirty="0">
                <a:solidFill>
                  <a:srgbClr val="000066"/>
                </a:solidFill>
                <a:latin typeface="Arial"/>
                <a:cs typeface="Arial" charset="0"/>
              </a:rPr>
              <a:t>(10 602 </a:t>
            </a:r>
            <a:r>
              <a:rPr lang="fr-FR" sz="1500" kern="0" dirty="0">
                <a:solidFill>
                  <a:srgbClr val="000066"/>
                </a:solidFill>
                <a:latin typeface="Arial" charset="0"/>
                <a:cs typeface="Arial" charset="0"/>
              </a:rPr>
              <a:t>patient-années de suivi)</a:t>
            </a:r>
            <a:r>
              <a:rPr lang="fr-FR" sz="1500" kern="0" dirty="0">
                <a:solidFill>
                  <a:srgbClr val="000066"/>
                </a:solidFill>
                <a:latin typeface="Arial"/>
                <a:cs typeface="Arial" charset="0"/>
              </a:rPr>
              <a:t> : dépistage de 73 réinfections VHC, dont 70 % chez HSH</a:t>
            </a:r>
          </a:p>
        </p:txBody>
      </p:sp>
      <p:sp>
        <p:nvSpPr>
          <p:cNvPr id="45" name="Text Box 3"/>
          <p:cNvSpPr txBox="1">
            <a:spLocks noChangeArrowheads="1"/>
          </p:cNvSpPr>
          <p:nvPr/>
        </p:nvSpPr>
        <p:spPr bwMode="auto">
          <a:xfrm>
            <a:off x="2933338" y="6583363"/>
            <a:ext cx="6210663"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en-GB" sz="1200" i="1" dirty="0" err="1">
                <a:solidFill>
                  <a:srgbClr val="0070C0"/>
                </a:solidFill>
                <a:latin typeface="Arial" charset="0"/>
                <a:cs typeface="Arial" charset="0"/>
              </a:rPr>
              <a:t>Cotte</a:t>
            </a:r>
            <a:r>
              <a:rPr lang="en-GB" sz="1200" i="1" dirty="0">
                <a:solidFill>
                  <a:srgbClr val="0070C0"/>
                </a:solidFill>
                <a:latin typeface="Arial" charset="0"/>
                <a:cs typeface="Arial" charset="0"/>
              </a:rPr>
              <a:t> L, CROI 2018, Abs. 591 ; </a:t>
            </a:r>
            <a:r>
              <a:rPr lang="en-GB" sz="1200" i="1" dirty="0" err="1">
                <a:solidFill>
                  <a:srgbClr val="0070C0"/>
                </a:solidFill>
                <a:latin typeface="Arial" charset="0"/>
                <a:cs typeface="Arial" charset="0"/>
              </a:rPr>
              <a:t>Pradat</a:t>
            </a:r>
            <a:r>
              <a:rPr lang="en-GB" sz="1200" i="1" dirty="0">
                <a:solidFill>
                  <a:srgbClr val="0070C0"/>
                </a:solidFill>
                <a:latin typeface="Arial" charset="0"/>
                <a:cs typeface="Arial" charset="0"/>
              </a:rPr>
              <a:t> P. AIDS 2018, </a:t>
            </a:r>
            <a:r>
              <a:rPr lang="en-GB" sz="1200" i="1" dirty="0" err="1">
                <a:solidFill>
                  <a:srgbClr val="0070C0"/>
                </a:solidFill>
                <a:latin typeface="Arial" charset="0"/>
                <a:cs typeface="Arial" charset="0"/>
              </a:rPr>
              <a:t>Fev</a:t>
            </a:r>
            <a:r>
              <a:rPr lang="en-GB" sz="1200" i="1" dirty="0">
                <a:solidFill>
                  <a:srgbClr val="0070C0"/>
                </a:solidFill>
                <a:latin typeface="Arial" charset="0"/>
                <a:cs typeface="Arial" charset="0"/>
              </a:rPr>
              <a:t> 12 (</a:t>
            </a:r>
            <a:r>
              <a:rPr lang="en-GB" sz="1200" i="1" dirty="0" err="1">
                <a:solidFill>
                  <a:srgbClr val="0070C0"/>
                </a:solidFill>
                <a:latin typeface="Arial" charset="0"/>
                <a:cs typeface="Arial" charset="0"/>
              </a:rPr>
              <a:t>ePub</a:t>
            </a:r>
            <a:r>
              <a:rPr lang="en-GB" sz="1200" i="1" dirty="0">
                <a:solidFill>
                  <a:srgbClr val="0070C0"/>
                </a:solidFill>
                <a:latin typeface="Arial" charset="0"/>
                <a:cs typeface="Arial" charset="0"/>
              </a:rPr>
              <a:t> ahead of print)</a:t>
            </a:r>
          </a:p>
        </p:txBody>
      </p:sp>
      <p:sp>
        <p:nvSpPr>
          <p:cNvPr id="21" name="Rectangle 3"/>
          <p:cNvSpPr txBox="1">
            <a:spLocks noChangeArrowheads="1"/>
          </p:cNvSpPr>
          <p:nvPr/>
        </p:nvSpPr>
        <p:spPr bwMode="auto">
          <a:xfrm>
            <a:off x="4381147" y="5229962"/>
            <a:ext cx="4672767" cy="12263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8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1800">
                <a:solidFill>
                  <a:srgbClr val="000066"/>
                </a:solidFill>
                <a:latin typeface="+mn-lt"/>
              </a:defRPr>
            </a:lvl4pPr>
            <a:lvl5pPr marL="2057400" indent="-228600" algn="l" rtl="0" eaLnBrk="0" fontAlgn="base" hangingPunct="0">
              <a:spcBef>
                <a:spcPct val="0"/>
              </a:spcBef>
              <a:spcAft>
                <a:spcPct val="0"/>
              </a:spcAft>
              <a:buClr>
                <a:srgbClr val="0070C0"/>
              </a:buClr>
              <a:buChar char="»"/>
              <a:defRPr sz="1800">
                <a:solidFill>
                  <a:srgbClr val="000066"/>
                </a:solidFill>
                <a:latin typeface="+mn-lt"/>
              </a:defRPr>
            </a:lvl5pPr>
            <a:lvl6pPr marL="2514600" indent="-228600" algn="l" rtl="0" fontAlgn="base">
              <a:spcBef>
                <a:spcPct val="0"/>
              </a:spcBef>
              <a:spcAft>
                <a:spcPct val="0"/>
              </a:spcAft>
              <a:buClr>
                <a:srgbClr val="FFFF00"/>
              </a:buClr>
              <a:buChar char="»"/>
              <a:defRPr sz="1800">
                <a:solidFill>
                  <a:schemeClr val="bg1"/>
                </a:solidFill>
                <a:latin typeface="+mn-lt"/>
              </a:defRPr>
            </a:lvl6pPr>
            <a:lvl7pPr marL="2971800" indent="-228600" algn="l" rtl="0" fontAlgn="base">
              <a:spcBef>
                <a:spcPct val="0"/>
              </a:spcBef>
              <a:spcAft>
                <a:spcPct val="0"/>
              </a:spcAft>
              <a:buClr>
                <a:srgbClr val="FFFF00"/>
              </a:buClr>
              <a:buChar char="»"/>
              <a:defRPr sz="1800">
                <a:solidFill>
                  <a:schemeClr val="bg1"/>
                </a:solidFill>
                <a:latin typeface="+mn-lt"/>
              </a:defRPr>
            </a:lvl7pPr>
            <a:lvl8pPr marL="3429000" indent="-228600" algn="l" rtl="0" fontAlgn="base">
              <a:spcBef>
                <a:spcPct val="0"/>
              </a:spcBef>
              <a:spcAft>
                <a:spcPct val="0"/>
              </a:spcAft>
              <a:buClr>
                <a:srgbClr val="FFFF00"/>
              </a:buClr>
              <a:buChar char="»"/>
              <a:defRPr sz="1800">
                <a:solidFill>
                  <a:schemeClr val="bg1"/>
                </a:solidFill>
                <a:latin typeface="+mn-lt"/>
              </a:defRPr>
            </a:lvl8pPr>
            <a:lvl9pPr marL="3886200" indent="-228600" algn="l" rtl="0" fontAlgn="base">
              <a:spcBef>
                <a:spcPct val="0"/>
              </a:spcBef>
              <a:spcAft>
                <a:spcPct val="0"/>
              </a:spcAft>
              <a:buClr>
                <a:srgbClr val="FFFF00"/>
              </a:buClr>
              <a:buChar char="»"/>
              <a:defRPr sz="1800">
                <a:solidFill>
                  <a:schemeClr val="bg1"/>
                </a:solidFill>
                <a:latin typeface="+mn-lt"/>
              </a:defRPr>
            </a:lvl9pPr>
          </a:lstStyle>
          <a:p>
            <a:pPr defTabSz="914400" eaLnBrk="1" hangingPunct="1"/>
            <a:r>
              <a:rPr lang="fr-FR" sz="1800" b="1" dirty="0">
                <a:solidFill>
                  <a:srgbClr val="0070C0"/>
                </a:solidFill>
                <a:latin typeface="Calibri" panose="020F0502020204030204" pitchFamily="34" charset="0"/>
                <a:cs typeface="Calibri" panose="020F0502020204030204" pitchFamily="34" charset="0"/>
              </a:rPr>
              <a:t>Conclusion :</a:t>
            </a:r>
            <a:r>
              <a:rPr lang="fr-FR" sz="1800" dirty="0">
                <a:latin typeface="Calibri" panose="020F0502020204030204" pitchFamily="34" charset="0"/>
                <a:cs typeface="Calibri" panose="020F0502020204030204" pitchFamily="34" charset="0"/>
              </a:rPr>
              <a:t> </a:t>
            </a:r>
            <a:r>
              <a:rPr lang="fr-FR" sz="1600" dirty="0">
                <a:latin typeface="Wingdings"/>
                <a:ea typeface="Wingdings"/>
                <a:cs typeface="Wingdings"/>
                <a:sym typeface="Wingdings"/>
              </a:rPr>
              <a:t></a:t>
            </a:r>
            <a:r>
              <a:rPr lang="fr-FR" sz="1600" dirty="0">
                <a:latin typeface="Arial"/>
                <a:sym typeface="Wingdings"/>
              </a:rPr>
              <a:t> </a:t>
            </a:r>
            <a:r>
              <a:rPr lang="fr-FR" sz="1600" dirty="0">
                <a:latin typeface="Arial"/>
              </a:rPr>
              <a:t>régulière de l’incidence </a:t>
            </a:r>
            <a:br>
              <a:rPr lang="fr-FR" sz="1600" dirty="0">
                <a:latin typeface="Arial"/>
              </a:rPr>
            </a:br>
            <a:r>
              <a:rPr lang="fr-FR" sz="1600" dirty="0">
                <a:latin typeface="Arial"/>
              </a:rPr>
              <a:t>de l’infection VHC chez HSH VIH ; incidence </a:t>
            </a:r>
            <a:br>
              <a:rPr lang="fr-FR" sz="1600" dirty="0">
                <a:latin typeface="Arial"/>
              </a:rPr>
            </a:br>
            <a:r>
              <a:rPr lang="fr-FR" sz="1600" dirty="0" err="1">
                <a:latin typeface="Arial"/>
              </a:rPr>
              <a:t>ré-infection</a:t>
            </a:r>
            <a:r>
              <a:rPr lang="fr-FR" sz="1600" dirty="0">
                <a:latin typeface="Arial"/>
              </a:rPr>
              <a:t> &gt; primo-infection : poursuite pratiques à risque après guérison VHC nécessitant interventions comportementales</a:t>
            </a:r>
          </a:p>
        </p:txBody>
      </p:sp>
      <p:sp>
        <p:nvSpPr>
          <p:cNvPr id="205" name="Rectangle 204"/>
          <p:cNvSpPr/>
          <p:nvPr/>
        </p:nvSpPr>
        <p:spPr>
          <a:xfrm>
            <a:off x="6019896" y="3108971"/>
            <a:ext cx="2299828" cy="338554"/>
          </a:xfrm>
          <a:prstGeom prst="rect">
            <a:avLst/>
          </a:prstGeom>
        </p:spPr>
        <p:txBody>
          <a:bodyPr wrap="none">
            <a:spAutoFit/>
          </a:bodyPr>
          <a:lstStyle/>
          <a:p>
            <a:pPr algn="ctr"/>
            <a:r>
              <a:rPr lang="fr-FR" sz="1600" b="1">
                <a:solidFill>
                  <a:srgbClr val="0070C0"/>
                </a:solidFill>
                <a:latin typeface="Calibri" pitchFamily="34" charset="0"/>
                <a:ea typeface="ＭＳ Ｐゴシック" pitchFamily="34" charset="-128"/>
                <a:cs typeface="Arial" charset="0"/>
              </a:rPr>
              <a:t>Ensemble infections VHC</a:t>
            </a:r>
            <a:endParaRPr lang="fr-FR"/>
          </a:p>
        </p:txBody>
      </p:sp>
      <p:grpSp>
        <p:nvGrpSpPr>
          <p:cNvPr id="3" name="Groupe 2">
            <a:extLst>
              <a:ext uri="{FF2B5EF4-FFF2-40B4-BE49-F238E27FC236}">
                <a16:creationId xmlns:a16="http://schemas.microsoft.com/office/drawing/2014/main" id="{E5DAD3D9-4E90-4724-B4E6-7611BF0D8B46}"/>
              </a:ext>
            </a:extLst>
          </p:cNvPr>
          <p:cNvGrpSpPr/>
          <p:nvPr/>
        </p:nvGrpSpPr>
        <p:grpSpPr>
          <a:xfrm>
            <a:off x="5090790" y="3103093"/>
            <a:ext cx="3971589" cy="2151885"/>
            <a:chOff x="5090790" y="3103093"/>
            <a:chExt cx="3971589" cy="2151885"/>
          </a:xfrm>
        </p:grpSpPr>
        <p:sp>
          <p:nvSpPr>
            <p:cNvPr id="17" name="ZoneTexte 16"/>
            <p:cNvSpPr txBox="1"/>
            <p:nvPr/>
          </p:nvSpPr>
          <p:spPr>
            <a:xfrm>
              <a:off x="5651846" y="4077614"/>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0,43</a:t>
              </a:r>
            </a:p>
          </p:txBody>
        </p:sp>
        <p:sp>
          <p:nvSpPr>
            <p:cNvPr id="18" name="ZoneTexte 17"/>
            <p:cNvSpPr txBox="1"/>
            <p:nvPr/>
          </p:nvSpPr>
          <p:spPr>
            <a:xfrm>
              <a:off x="8579555" y="3523632"/>
              <a:ext cx="474361"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1,11</a:t>
              </a:r>
            </a:p>
          </p:txBody>
        </p:sp>
        <p:sp>
          <p:nvSpPr>
            <p:cNvPr id="19" name="ZoneTexte 18"/>
            <p:cNvSpPr txBox="1"/>
            <p:nvPr/>
          </p:nvSpPr>
          <p:spPr>
            <a:xfrm>
              <a:off x="5651846" y="4593428"/>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0,04</a:t>
              </a:r>
            </a:p>
          </p:txBody>
        </p:sp>
        <p:sp>
          <p:nvSpPr>
            <p:cNvPr id="20" name="ZoneTexte 19"/>
            <p:cNvSpPr txBox="1"/>
            <p:nvPr/>
          </p:nvSpPr>
          <p:spPr>
            <a:xfrm>
              <a:off x="8579555" y="4414461"/>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0,20</a:t>
              </a:r>
            </a:p>
          </p:txBody>
        </p:sp>
        <p:grpSp>
          <p:nvGrpSpPr>
            <p:cNvPr id="6255" name="Groupe 6254"/>
            <p:cNvGrpSpPr/>
            <p:nvPr/>
          </p:nvGrpSpPr>
          <p:grpSpPr>
            <a:xfrm>
              <a:off x="5379878" y="3424881"/>
              <a:ext cx="3623591" cy="1581753"/>
              <a:chOff x="4953000" y="3182938"/>
              <a:chExt cx="3962400" cy="2014538"/>
            </a:xfrm>
          </p:grpSpPr>
          <p:sp>
            <p:nvSpPr>
              <p:cNvPr id="28" name="Line 16"/>
              <p:cNvSpPr>
                <a:spLocks noChangeShapeType="1"/>
              </p:cNvSpPr>
              <p:nvPr/>
            </p:nvSpPr>
            <p:spPr bwMode="auto">
              <a:xfrm flipV="1">
                <a:off x="5033963" y="3182938"/>
                <a:ext cx="0" cy="19335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9" name="Line 17"/>
              <p:cNvSpPr>
                <a:spLocks noChangeShapeType="1"/>
              </p:cNvSpPr>
              <p:nvPr/>
            </p:nvSpPr>
            <p:spPr bwMode="auto">
              <a:xfrm>
                <a:off x="5033963" y="5116513"/>
                <a:ext cx="38814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 name="Line 18"/>
              <p:cNvSpPr>
                <a:spLocks noChangeShapeType="1"/>
              </p:cNvSpPr>
              <p:nvPr/>
            </p:nvSpPr>
            <p:spPr bwMode="auto">
              <a:xfrm>
                <a:off x="4953000" y="3182938"/>
                <a:ext cx="8096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 name="Line 19"/>
              <p:cNvSpPr>
                <a:spLocks noChangeShapeType="1"/>
              </p:cNvSpPr>
              <p:nvPr/>
            </p:nvSpPr>
            <p:spPr bwMode="auto">
              <a:xfrm>
                <a:off x="4953000" y="3835401"/>
                <a:ext cx="8096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2" name="Line 20"/>
              <p:cNvSpPr>
                <a:spLocks noChangeShapeType="1"/>
              </p:cNvSpPr>
              <p:nvPr/>
            </p:nvSpPr>
            <p:spPr bwMode="auto">
              <a:xfrm>
                <a:off x="4953000" y="4468813"/>
                <a:ext cx="8096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3" name="Line 21"/>
              <p:cNvSpPr>
                <a:spLocks noChangeShapeType="1"/>
              </p:cNvSpPr>
              <p:nvPr/>
            </p:nvSpPr>
            <p:spPr bwMode="auto">
              <a:xfrm>
                <a:off x="4953000" y="5116513"/>
                <a:ext cx="8096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4" name="Line 22"/>
              <p:cNvSpPr>
                <a:spLocks noChangeShapeType="1"/>
              </p:cNvSpPr>
              <p:nvPr/>
            </p:nvSpPr>
            <p:spPr bwMode="auto">
              <a:xfrm flipV="1">
                <a:off x="5435600" y="5116513"/>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5" name="Line 23"/>
              <p:cNvSpPr>
                <a:spLocks noChangeShapeType="1"/>
              </p:cNvSpPr>
              <p:nvPr/>
            </p:nvSpPr>
            <p:spPr bwMode="auto">
              <a:xfrm flipV="1">
                <a:off x="6203950" y="5116513"/>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6" name="Line 24"/>
              <p:cNvSpPr>
                <a:spLocks noChangeShapeType="1"/>
              </p:cNvSpPr>
              <p:nvPr/>
            </p:nvSpPr>
            <p:spPr bwMode="auto">
              <a:xfrm flipV="1">
                <a:off x="6972300" y="5116513"/>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7" name="Line 25"/>
              <p:cNvSpPr>
                <a:spLocks noChangeShapeType="1"/>
              </p:cNvSpPr>
              <p:nvPr/>
            </p:nvSpPr>
            <p:spPr bwMode="auto">
              <a:xfrm flipV="1">
                <a:off x="7740650" y="5116513"/>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8" name="Line 26"/>
              <p:cNvSpPr>
                <a:spLocks noChangeShapeType="1"/>
              </p:cNvSpPr>
              <p:nvPr/>
            </p:nvSpPr>
            <p:spPr bwMode="auto">
              <a:xfrm flipV="1">
                <a:off x="8509000" y="5116513"/>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6" name="Freeform 43"/>
              <p:cNvSpPr>
                <a:spLocks/>
              </p:cNvSpPr>
              <p:nvPr/>
            </p:nvSpPr>
            <p:spPr bwMode="auto">
              <a:xfrm>
                <a:off x="5405438" y="3683001"/>
                <a:ext cx="3103562" cy="877888"/>
              </a:xfrm>
              <a:custGeom>
                <a:avLst/>
                <a:gdLst>
                  <a:gd name="T0" fmla="*/ 0 w 1955"/>
                  <a:gd name="T1" fmla="*/ 553 h 553"/>
                  <a:gd name="T2" fmla="*/ 493 w 1955"/>
                  <a:gd name="T3" fmla="*/ 405 h 553"/>
                  <a:gd name="T4" fmla="*/ 987 w 1955"/>
                  <a:gd name="T5" fmla="*/ 334 h 553"/>
                  <a:gd name="T6" fmla="*/ 1471 w 1955"/>
                  <a:gd name="T7" fmla="*/ 193 h 553"/>
                  <a:gd name="T8" fmla="*/ 1955 w 1955"/>
                  <a:gd name="T9" fmla="*/ 0 h 553"/>
                </a:gdLst>
                <a:ahLst/>
                <a:cxnLst>
                  <a:cxn ang="0">
                    <a:pos x="T0" y="T1"/>
                  </a:cxn>
                  <a:cxn ang="0">
                    <a:pos x="T2" y="T3"/>
                  </a:cxn>
                  <a:cxn ang="0">
                    <a:pos x="T4" y="T5"/>
                  </a:cxn>
                  <a:cxn ang="0">
                    <a:pos x="T6" y="T7"/>
                  </a:cxn>
                  <a:cxn ang="0">
                    <a:pos x="T8" y="T9"/>
                  </a:cxn>
                </a:cxnLst>
                <a:rect l="0" t="0" r="r" b="b"/>
                <a:pathLst>
                  <a:path w="1955" h="553">
                    <a:moveTo>
                      <a:pt x="0" y="553"/>
                    </a:moveTo>
                    <a:lnTo>
                      <a:pt x="493" y="405"/>
                    </a:lnTo>
                    <a:lnTo>
                      <a:pt x="987" y="334"/>
                    </a:lnTo>
                    <a:lnTo>
                      <a:pt x="1471" y="193"/>
                    </a:lnTo>
                    <a:lnTo>
                      <a:pt x="1955" y="0"/>
                    </a:lnTo>
                  </a:path>
                </a:pathLst>
              </a:custGeom>
              <a:noFill/>
              <a:ln w="28575" cap="flat">
                <a:solidFill>
                  <a:srgbClr val="E41E26"/>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9" name="Freeform 46"/>
              <p:cNvSpPr>
                <a:spLocks/>
              </p:cNvSpPr>
              <p:nvPr/>
            </p:nvSpPr>
            <p:spPr bwMode="auto">
              <a:xfrm>
                <a:off x="5405438" y="4851401"/>
                <a:ext cx="3103562" cy="209550"/>
              </a:xfrm>
              <a:custGeom>
                <a:avLst/>
                <a:gdLst>
                  <a:gd name="T0" fmla="*/ 0 w 1955"/>
                  <a:gd name="T1" fmla="*/ 132 h 132"/>
                  <a:gd name="T2" fmla="*/ 490 w 1955"/>
                  <a:gd name="T3" fmla="*/ 74 h 132"/>
                  <a:gd name="T4" fmla="*/ 977 w 1955"/>
                  <a:gd name="T5" fmla="*/ 35 h 132"/>
                  <a:gd name="T6" fmla="*/ 1471 w 1955"/>
                  <a:gd name="T7" fmla="*/ 10 h 132"/>
                  <a:gd name="T8" fmla="*/ 1955 w 1955"/>
                  <a:gd name="T9" fmla="*/ 0 h 132"/>
                </a:gdLst>
                <a:ahLst/>
                <a:cxnLst>
                  <a:cxn ang="0">
                    <a:pos x="T0" y="T1"/>
                  </a:cxn>
                  <a:cxn ang="0">
                    <a:pos x="T2" y="T3"/>
                  </a:cxn>
                  <a:cxn ang="0">
                    <a:pos x="T4" y="T5"/>
                  </a:cxn>
                  <a:cxn ang="0">
                    <a:pos x="T6" y="T7"/>
                  </a:cxn>
                  <a:cxn ang="0">
                    <a:pos x="T8" y="T9"/>
                  </a:cxn>
                </a:cxnLst>
                <a:rect l="0" t="0" r="r" b="b"/>
                <a:pathLst>
                  <a:path w="1955" h="132">
                    <a:moveTo>
                      <a:pt x="0" y="132"/>
                    </a:moveTo>
                    <a:lnTo>
                      <a:pt x="490" y="74"/>
                    </a:lnTo>
                    <a:lnTo>
                      <a:pt x="977" y="35"/>
                    </a:lnTo>
                    <a:lnTo>
                      <a:pt x="1471" y="10"/>
                    </a:lnTo>
                    <a:lnTo>
                      <a:pt x="1955" y="0"/>
                    </a:lnTo>
                  </a:path>
                </a:pathLst>
              </a:custGeom>
              <a:noFill/>
              <a:ln w="28575" cap="flat">
                <a:solidFill>
                  <a:srgbClr val="69BD4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0" name="Line 47"/>
              <p:cNvSpPr>
                <a:spLocks noChangeShapeType="1"/>
              </p:cNvSpPr>
              <p:nvPr/>
            </p:nvSpPr>
            <p:spPr bwMode="auto">
              <a:xfrm>
                <a:off x="6162675" y="4902201"/>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 name="Line 48"/>
              <p:cNvSpPr>
                <a:spLocks noChangeShapeType="1"/>
              </p:cNvSpPr>
              <p:nvPr/>
            </p:nvSpPr>
            <p:spPr bwMode="auto">
              <a:xfrm>
                <a:off x="6162675" y="5045076"/>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 name="Line 49"/>
              <p:cNvSpPr>
                <a:spLocks noChangeShapeType="1"/>
              </p:cNvSpPr>
              <p:nvPr/>
            </p:nvSpPr>
            <p:spPr bwMode="auto">
              <a:xfrm>
                <a:off x="6183313" y="4902201"/>
                <a:ext cx="0" cy="1428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3" name="Rectangle 50"/>
              <p:cNvSpPr>
                <a:spLocks noChangeArrowheads="1"/>
              </p:cNvSpPr>
              <p:nvPr/>
            </p:nvSpPr>
            <p:spPr bwMode="auto">
              <a:xfrm>
                <a:off x="6143625" y="4932363"/>
                <a:ext cx="80962" cy="82550"/>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44" name="Line 51"/>
              <p:cNvSpPr>
                <a:spLocks noChangeShapeType="1"/>
              </p:cNvSpPr>
              <p:nvPr/>
            </p:nvSpPr>
            <p:spPr bwMode="auto">
              <a:xfrm>
                <a:off x="5400675" y="5003801"/>
                <a:ext cx="349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45" name="Line 52"/>
              <p:cNvSpPr>
                <a:spLocks noChangeShapeType="1"/>
              </p:cNvSpPr>
              <p:nvPr/>
            </p:nvSpPr>
            <p:spPr bwMode="auto">
              <a:xfrm>
                <a:off x="5400675" y="5116513"/>
                <a:ext cx="349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47" name="Line 53"/>
              <p:cNvSpPr>
                <a:spLocks noChangeShapeType="1"/>
              </p:cNvSpPr>
              <p:nvPr/>
            </p:nvSpPr>
            <p:spPr bwMode="auto">
              <a:xfrm>
                <a:off x="5419725" y="5003801"/>
                <a:ext cx="0" cy="1127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48" name="Rectangle 54"/>
              <p:cNvSpPr>
                <a:spLocks noChangeArrowheads="1"/>
              </p:cNvSpPr>
              <p:nvPr/>
            </p:nvSpPr>
            <p:spPr bwMode="auto">
              <a:xfrm>
                <a:off x="5380038" y="5019676"/>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49" name="Line 55"/>
              <p:cNvSpPr>
                <a:spLocks noChangeShapeType="1"/>
              </p:cNvSpPr>
              <p:nvPr/>
            </p:nvSpPr>
            <p:spPr bwMode="auto">
              <a:xfrm>
                <a:off x="6951663" y="4789488"/>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0" name="Line 56"/>
              <p:cNvSpPr>
                <a:spLocks noChangeShapeType="1"/>
              </p:cNvSpPr>
              <p:nvPr/>
            </p:nvSpPr>
            <p:spPr bwMode="auto">
              <a:xfrm>
                <a:off x="6951663" y="5014913"/>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1" name="Line 57"/>
              <p:cNvSpPr>
                <a:spLocks noChangeShapeType="1"/>
              </p:cNvSpPr>
              <p:nvPr/>
            </p:nvSpPr>
            <p:spPr bwMode="auto">
              <a:xfrm>
                <a:off x="6972300" y="4789488"/>
                <a:ext cx="0" cy="225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2" name="Rectangle 58"/>
              <p:cNvSpPr>
                <a:spLocks noChangeArrowheads="1"/>
              </p:cNvSpPr>
              <p:nvPr/>
            </p:nvSpPr>
            <p:spPr bwMode="auto">
              <a:xfrm>
                <a:off x="6931025" y="4860926"/>
                <a:ext cx="82550" cy="82550"/>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3" name="Line 59"/>
              <p:cNvSpPr>
                <a:spLocks noChangeShapeType="1"/>
              </p:cNvSpPr>
              <p:nvPr/>
            </p:nvSpPr>
            <p:spPr bwMode="auto">
              <a:xfrm>
                <a:off x="7710488" y="4724401"/>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4" name="Line 60"/>
              <p:cNvSpPr>
                <a:spLocks noChangeShapeType="1"/>
              </p:cNvSpPr>
              <p:nvPr/>
            </p:nvSpPr>
            <p:spPr bwMode="auto">
              <a:xfrm>
                <a:off x="7710488" y="5014913"/>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5" name="Line 61"/>
              <p:cNvSpPr>
                <a:spLocks noChangeShapeType="1"/>
              </p:cNvSpPr>
              <p:nvPr/>
            </p:nvSpPr>
            <p:spPr bwMode="auto">
              <a:xfrm>
                <a:off x="7729538" y="4724401"/>
                <a:ext cx="0" cy="2905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6" name="Rectangle 62"/>
              <p:cNvSpPr>
                <a:spLocks noChangeArrowheads="1"/>
              </p:cNvSpPr>
              <p:nvPr/>
            </p:nvSpPr>
            <p:spPr bwMode="auto">
              <a:xfrm>
                <a:off x="7689850" y="4826001"/>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7" name="Line 63"/>
              <p:cNvSpPr>
                <a:spLocks noChangeShapeType="1"/>
              </p:cNvSpPr>
              <p:nvPr/>
            </p:nvSpPr>
            <p:spPr bwMode="auto">
              <a:xfrm>
                <a:off x="8472488" y="4724401"/>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8" name="Line 64"/>
              <p:cNvSpPr>
                <a:spLocks noChangeShapeType="1"/>
              </p:cNvSpPr>
              <p:nvPr/>
            </p:nvSpPr>
            <p:spPr bwMode="auto">
              <a:xfrm>
                <a:off x="8472488" y="4994276"/>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59" name="Line 65"/>
              <p:cNvSpPr>
                <a:spLocks noChangeShapeType="1"/>
              </p:cNvSpPr>
              <p:nvPr/>
            </p:nvSpPr>
            <p:spPr bwMode="auto">
              <a:xfrm>
                <a:off x="8493125" y="4724401"/>
                <a:ext cx="0" cy="2698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0" name="Rectangle 66"/>
              <p:cNvSpPr>
                <a:spLocks noChangeArrowheads="1"/>
              </p:cNvSpPr>
              <p:nvPr/>
            </p:nvSpPr>
            <p:spPr bwMode="auto">
              <a:xfrm>
                <a:off x="8451850" y="4814888"/>
                <a:ext cx="82550" cy="82550"/>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5" name="Line 121"/>
              <p:cNvSpPr>
                <a:spLocks noChangeShapeType="1"/>
              </p:cNvSpPr>
              <p:nvPr/>
            </p:nvSpPr>
            <p:spPr bwMode="auto">
              <a:xfrm>
                <a:off x="5400675" y="4367213"/>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6" name="Line 122"/>
              <p:cNvSpPr>
                <a:spLocks noChangeShapeType="1"/>
              </p:cNvSpPr>
              <p:nvPr/>
            </p:nvSpPr>
            <p:spPr bwMode="auto">
              <a:xfrm>
                <a:off x="5400675" y="4738688"/>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7" name="Line 123"/>
              <p:cNvSpPr>
                <a:spLocks noChangeShapeType="1"/>
              </p:cNvSpPr>
              <p:nvPr/>
            </p:nvSpPr>
            <p:spPr bwMode="auto">
              <a:xfrm>
                <a:off x="5419725" y="4367213"/>
                <a:ext cx="0" cy="3714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8" name="Oval 124"/>
              <p:cNvSpPr>
                <a:spLocks noChangeArrowheads="1"/>
              </p:cNvSpPr>
              <p:nvPr/>
            </p:nvSpPr>
            <p:spPr bwMode="auto">
              <a:xfrm>
                <a:off x="5380038" y="4524376"/>
                <a:ext cx="80962" cy="82550"/>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9" name="Line 125"/>
              <p:cNvSpPr>
                <a:spLocks noChangeShapeType="1"/>
              </p:cNvSpPr>
              <p:nvPr/>
            </p:nvSpPr>
            <p:spPr bwMode="auto">
              <a:xfrm>
                <a:off x="6162675" y="4111626"/>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0" name="Line 126"/>
              <p:cNvSpPr>
                <a:spLocks noChangeShapeType="1"/>
              </p:cNvSpPr>
              <p:nvPr/>
            </p:nvSpPr>
            <p:spPr bwMode="auto">
              <a:xfrm>
                <a:off x="6162675" y="45402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1" name="Line 127"/>
              <p:cNvSpPr>
                <a:spLocks noChangeShapeType="1"/>
              </p:cNvSpPr>
              <p:nvPr/>
            </p:nvSpPr>
            <p:spPr bwMode="auto">
              <a:xfrm>
                <a:off x="6188075" y="4111626"/>
                <a:ext cx="0" cy="4286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2" name="Oval 128"/>
              <p:cNvSpPr>
                <a:spLocks noChangeArrowheads="1"/>
              </p:cNvSpPr>
              <p:nvPr/>
            </p:nvSpPr>
            <p:spPr bwMode="auto">
              <a:xfrm>
                <a:off x="6143625" y="4270376"/>
                <a:ext cx="85725" cy="85725"/>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3" name="Line 129"/>
              <p:cNvSpPr>
                <a:spLocks noChangeShapeType="1"/>
              </p:cNvSpPr>
              <p:nvPr/>
            </p:nvSpPr>
            <p:spPr bwMode="auto">
              <a:xfrm>
                <a:off x="6935788" y="3968751"/>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4" name="Line 130"/>
              <p:cNvSpPr>
                <a:spLocks noChangeShapeType="1"/>
              </p:cNvSpPr>
              <p:nvPr/>
            </p:nvSpPr>
            <p:spPr bwMode="auto">
              <a:xfrm>
                <a:off x="6935788" y="4468813"/>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5" name="Line 131"/>
              <p:cNvSpPr>
                <a:spLocks noChangeShapeType="1"/>
              </p:cNvSpPr>
              <p:nvPr/>
            </p:nvSpPr>
            <p:spPr bwMode="auto">
              <a:xfrm>
                <a:off x="6956425" y="3968751"/>
                <a:ext cx="0" cy="5000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6" name="Oval 132"/>
              <p:cNvSpPr>
                <a:spLocks noChangeArrowheads="1"/>
              </p:cNvSpPr>
              <p:nvPr/>
            </p:nvSpPr>
            <p:spPr bwMode="auto">
              <a:xfrm>
                <a:off x="6916738" y="4173538"/>
                <a:ext cx="80962" cy="85725"/>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7" name="Line 133"/>
              <p:cNvSpPr>
                <a:spLocks noChangeShapeType="1"/>
              </p:cNvSpPr>
              <p:nvPr/>
            </p:nvSpPr>
            <p:spPr bwMode="auto">
              <a:xfrm>
                <a:off x="7704138" y="366236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8" name="Line 134"/>
              <p:cNvSpPr>
                <a:spLocks noChangeShapeType="1"/>
              </p:cNvSpPr>
              <p:nvPr/>
            </p:nvSpPr>
            <p:spPr bwMode="auto">
              <a:xfrm>
                <a:off x="7704138" y="4325938"/>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29" name="Line 135"/>
              <p:cNvSpPr>
                <a:spLocks noChangeShapeType="1"/>
              </p:cNvSpPr>
              <p:nvPr/>
            </p:nvSpPr>
            <p:spPr bwMode="auto">
              <a:xfrm>
                <a:off x="7724775" y="3662363"/>
                <a:ext cx="0" cy="6635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0" name="Oval 136"/>
              <p:cNvSpPr>
                <a:spLocks noChangeArrowheads="1"/>
              </p:cNvSpPr>
              <p:nvPr/>
            </p:nvSpPr>
            <p:spPr bwMode="auto">
              <a:xfrm>
                <a:off x="7685088" y="3959226"/>
                <a:ext cx="85725"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1" name="Line 137"/>
              <p:cNvSpPr>
                <a:spLocks noChangeShapeType="1"/>
              </p:cNvSpPr>
              <p:nvPr/>
            </p:nvSpPr>
            <p:spPr bwMode="auto">
              <a:xfrm>
                <a:off x="8472488" y="3335338"/>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2" name="Line 138"/>
              <p:cNvSpPr>
                <a:spLocks noChangeShapeType="1"/>
              </p:cNvSpPr>
              <p:nvPr/>
            </p:nvSpPr>
            <p:spPr bwMode="auto">
              <a:xfrm>
                <a:off x="8472488" y="403066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3" name="Line 139"/>
              <p:cNvSpPr>
                <a:spLocks noChangeShapeType="1"/>
              </p:cNvSpPr>
              <p:nvPr/>
            </p:nvSpPr>
            <p:spPr bwMode="auto">
              <a:xfrm>
                <a:off x="8497888" y="3335338"/>
                <a:ext cx="0" cy="6953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4" name="Oval 140"/>
              <p:cNvSpPr>
                <a:spLocks noChangeArrowheads="1"/>
              </p:cNvSpPr>
              <p:nvPr/>
            </p:nvSpPr>
            <p:spPr bwMode="auto">
              <a:xfrm>
                <a:off x="8458200" y="3646488"/>
                <a:ext cx="80962" cy="82550"/>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grpSp>
        <p:sp>
          <p:nvSpPr>
            <p:cNvPr id="210" name="ZoneTexte 209"/>
            <p:cNvSpPr txBox="1"/>
            <p:nvPr/>
          </p:nvSpPr>
          <p:spPr>
            <a:xfrm>
              <a:off x="7938265" y="3657721"/>
              <a:ext cx="718466" cy="246221"/>
            </a:xfrm>
            <a:prstGeom prst="rect">
              <a:avLst/>
            </a:prstGeom>
            <a:noFill/>
          </p:spPr>
          <p:txBody>
            <a:bodyPr wrap="none" rtlCol="0">
              <a:spAutoFit/>
            </a:bodyPr>
            <a:lstStyle/>
            <a:p>
              <a:pPr algn="ctr"/>
              <a:r>
                <a:rPr lang="fr-FR" sz="1000" dirty="0">
                  <a:solidFill>
                    <a:srgbClr val="000066"/>
                  </a:solidFill>
                </a:rPr>
                <a:t>p = 0,001</a:t>
              </a:r>
            </a:p>
          </p:txBody>
        </p:sp>
        <p:sp>
          <p:nvSpPr>
            <p:cNvPr id="211" name="ZoneTexte 210"/>
            <p:cNvSpPr txBox="1"/>
            <p:nvPr/>
          </p:nvSpPr>
          <p:spPr>
            <a:xfrm>
              <a:off x="7927375" y="4457078"/>
              <a:ext cx="718466" cy="246221"/>
            </a:xfrm>
            <a:prstGeom prst="rect">
              <a:avLst/>
            </a:prstGeom>
            <a:noFill/>
          </p:spPr>
          <p:txBody>
            <a:bodyPr wrap="none" rtlCol="0">
              <a:spAutoFit/>
            </a:bodyPr>
            <a:lstStyle/>
            <a:p>
              <a:pPr algn="ctr"/>
              <a:r>
                <a:rPr lang="fr-FR" sz="1000" dirty="0">
                  <a:solidFill>
                    <a:srgbClr val="000066"/>
                  </a:solidFill>
                </a:rPr>
                <a:t>p = 0,010</a:t>
              </a:r>
            </a:p>
          </p:txBody>
        </p:sp>
        <p:sp>
          <p:nvSpPr>
            <p:cNvPr id="212" name="ZoneTexte 211"/>
            <p:cNvSpPr txBox="1"/>
            <p:nvPr/>
          </p:nvSpPr>
          <p:spPr>
            <a:xfrm>
              <a:off x="5090790" y="4808203"/>
              <a:ext cx="360996" cy="246221"/>
            </a:xfrm>
            <a:prstGeom prst="rect">
              <a:avLst/>
            </a:prstGeom>
            <a:noFill/>
          </p:spPr>
          <p:txBody>
            <a:bodyPr wrap="none" rtlCol="0">
              <a:spAutoFit/>
            </a:bodyPr>
            <a:lstStyle/>
            <a:p>
              <a:pPr algn="r"/>
              <a:r>
                <a:rPr lang="fr-FR" sz="1000" dirty="0">
                  <a:solidFill>
                    <a:srgbClr val="000066"/>
                  </a:solidFill>
                </a:rPr>
                <a:t>0,0</a:t>
              </a:r>
            </a:p>
          </p:txBody>
        </p:sp>
        <p:sp>
          <p:nvSpPr>
            <p:cNvPr id="213" name="ZoneTexte 212"/>
            <p:cNvSpPr txBox="1"/>
            <p:nvPr/>
          </p:nvSpPr>
          <p:spPr>
            <a:xfrm>
              <a:off x="5090790" y="4297056"/>
              <a:ext cx="360996" cy="246221"/>
            </a:xfrm>
            <a:prstGeom prst="rect">
              <a:avLst/>
            </a:prstGeom>
            <a:noFill/>
          </p:spPr>
          <p:txBody>
            <a:bodyPr wrap="none" rtlCol="0">
              <a:spAutoFit/>
            </a:bodyPr>
            <a:lstStyle/>
            <a:p>
              <a:pPr algn="r"/>
              <a:r>
                <a:rPr lang="fr-FR" sz="1000" dirty="0">
                  <a:solidFill>
                    <a:srgbClr val="000066"/>
                  </a:solidFill>
                </a:rPr>
                <a:t>0,5</a:t>
              </a:r>
            </a:p>
          </p:txBody>
        </p:sp>
        <p:sp>
          <p:nvSpPr>
            <p:cNvPr id="214" name="ZoneTexte 213"/>
            <p:cNvSpPr txBox="1"/>
            <p:nvPr/>
          </p:nvSpPr>
          <p:spPr>
            <a:xfrm>
              <a:off x="5090790" y="3785909"/>
              <a:ext cx="360996" cy="246221"/>
            </a:xfrm>
            <a:prstGeom prst="rect">
              <a:avLst/>
            </a:prstGeom>
            <a:noFill/>
          </p:spPr>
          <p:txBody>
            <a:bodyPr wrap="none" rtlCol="0">
              <a:spAutoFit/>
            </a:bodyPr>
            <a:lstStyle/>
            <a:p>
              <a:pPr algn="r"/>
              <a:r>
                <a:rPr lang="fr-FR" sz="1000" dirty="0">
                  <a:solidFill>
                    <a:srgbClr val="000066"/>
                  </a:solidFill>
                </a:rPr>
                <a:t>1,0</a:t>
              </a:r>
            </a:p>
          </p:txBody>
        </p:sp>
        <p:sp>
          <p:nvSpPr>
            <p:cNvPr id="215" name="ZoneTexte 214"/>
            <p:cNvSpPr txBox="1"/>
            <p:nvPr/>
          </p:nvSpPr>
          <p:spPr>
            <a:xfrm>
              <a:off x="5090790" y="3274763"/>
              <a:ext cx="360996" cy="246221"/>
            </a:xfrm>
            <a:prstGeom prst="rect">
              <a:avLst/>
            </a:prstGeom>
            <a:noFill/>
          </p:spPr>
          <p:txBody>
            <a:bodyPr wrap="none" rtlCol="0">
              <a:spAutoFit/>
            </a:bodyPr>
            <a:lstStyle/>
            <a:p>
              <a:pPr algn="r"/>
              <a:r>
                <a:rPr lang="fr-FR" sz="1000" dirty="0">
                  <a:solidFill>
                    <a:srgbClr val="000066"/>
                  </a:solidFill>
                </a:rPr>
                <a:t>1,5</a:t>
              </a:r>
            </a:p>
          </p:txBody>
        </p:sp>
        <p:sp>
          <p:nvSpPr>
            <p:cNvPr id="216" name="ZoneTexte 215"/>
            <p:cNvSpPr txBox="1"/>
            <p:nvPr/>
          </p:nvSpPr>
          <p:spPr>
            <a:xfrm>
              <a:off x="5155555" y="3103093"/>
              <a:ext cx="651140" cy="246221"/>
            </a:xfrm>
            <a:prstGeom prst="rect">
              <a:avLst/>
            </a:prstGeom>
            <a:noFill/>
          </p:spPr>
          <p:txBody>
            <a:bodyPr wrap="none" rtlCol="0">
              <a:spAutoFit/>
            </a:bodyPr>
            <a:lstStyle/>
            <a:p>
              <a:pPr algn="ctr"/>
              <a:r>
                <a:rPr lang="fr-FR" sz="1000" dirty="0">
                  <a:solidFill>
                    <a:srgbClr val="000066"/>
                  </a:solidFill>
                </a:rPr>
                <a:t>/100 p-a</a:t>
              </a:r>
            </a:p>
          </p:txBody>
        </p:sp>
        <p:sp>
          <p:nvSpPr>
            <p:cNvPr id="217" name="ZoneTexte 216"/>
            <p:cNvSpPr txBox="1"/>
            <p:nvPr/>
          </p:nvSpPr>
          <p:spPr>
            <a:xfrm>
              <a:off x="5595688" y="5008757"/>
              <a:ext cx="466795" cy="246221"/>
            </a:xfrm>
            <a:prstGeom prst="rect">
              <a:avLst/>
            </a:prstGeom>
            <a:noFill/>
          </p:spPr>
          <p:txBody>
            <a:bodyPr wrap="none" rtlCol="0">
              <a:spAutoFit/>
            </a:bodyPr>
            <a:lstStyle/>
            <a:p>
              <a:pPr algn="ctr"/>
              <a:r>
                <a:rPr lang="fr-FR" sz="1000" dirty="0">
                  <a:solidFill>
                    <a:srgbClr val="000066"/>
                  </a:solidFill>
                </a:rPr>
                <a:t>2012</a:t>
              </a:r>
            </a:p>
          </p:txBody>
        </p:sp>
        <p:sp>
          <p:nvSpPr>
            <p:cNvPr id="218" name="ZoneTexte 217"/>
            <p:cNvSpPr txBox="1"/>
            <p:nvPr/>
          </p:nvSpPr>
          <p:spPr>
            <a:xfrm>
              <a:off x="6311983" y="5008757"/>
              <a:ext cx="466795" cy="246221"/>
            </a:xfrm>
            <a:prstGeom prst="rect">
              <a:avLst/>
            </a:prstGeom>
            <a:noFill/>
          </p:spPr>
          <p:txBody>
            <a:bodyPr wrap="none" rtlCol="0">
              <a:spAutoFit/>
            </a:bodyPr>
            <a:lstStyle/>
            <a:p>
              <a:pPr algn="ctr"/>
              <a:r>
                <a:rPr lang="fr-FR" sz="1000" dirty="0">
                  <a:solidFill>
                    <a:srgbClr val="000066"/>
                  </a:solidFill>
                </a:rPr>
                <a:t>2013</a:t>
              </a:r>
            </a:p>
          </p:txBody>
        </p:sp>
        <p:sp>
          <p:nvSpPr>
            <p:cNvPr id="219" name="ZoneTexte 218"/>
            <p:cNvSpPr txBox="1"/>
            <p:nvPr/>
          </p:nvSpPr>
          <p:spPr>
            <a:xfrm>
              <a:off x="7009228" y="5008757"/>
              <a:ext cx="466795" cy="246221"/>
            </a:xfrm>
            <a:prstGeom prst="rect">
              <a:avLst/>
            </a:prstGeom>
            <a:noFill/>
          </p:spPr>
          <p:txBody>
            <a:bodyPr wrap="none" rtlCol="0">
              <a:spAutoFit/>
            </a:bodyPr>
            <a:lstStyle/>
            <a:p>
              <a:pPr algn="ctr"/>
              <a:r>
                <a:rPr lang="fr-FR" sz="1000" dirty="0">
                  <a:solidFill>
                    <a:srgbClr val="000066"/>
                  </a:solidFill>
                </a:rPr>
                <a:t>2014</a:t>
              </a:r>
            </a:p>
          </p:txBody>
        </p:sp>
        <p:sp>
          <p:nvSpPr>
            <p:cNvPr id="220" name="ZoneTexte 219"/>
            <p:cNvSpPr txBox="1"/>
            <p:nvPr/>
          </p:nvSpPr>
          <p:spPr>
            <a:xfrm>
              <a:off x="7706473" y="5008757"/>
              <a:ext cx="466795" cy="246221"/>
            </a:xfrm>
            <a:prstGeom prst="rect">
              <a:avLst/>
            </a:prstGeom>
            <a:noFill/>
          </p:spPr>
          <p:txBody>
            <a:bodyPr wrap="none" rtlCol="0">
              <a:spAutoFit/>
            </a:bodyPr>
            <a:lstStyle/>
            <a:p>
              <a:pPr algn="ctr"/>
              <a:r>
                <a:rPr lang="fr-FR" sz="1000" dirty="0">
                  <a:solidFill>
                    <a:srgbClr val="000066"/>
                  </a:solidFill>
                </a:rPr>
                <a:t>2015</a:t>
              </a:r>
            </a:p>
          </p:txBody>
        </p:sp>
        <p:sp>
          <p:nvSpPr>
            <p:cNvPr id="221" name="ZoneTexte 220"/>
            <p:cNvSpPr txBox="1"/>
            <p:nvPr/>
          </p:nvSpPr>
          <p:spPr>
            <a:xfrm>
              <a:off x="8403719" y="5008757"/>
              <a:ext cx="466795" cy="246221"/>
            </a:xfrm>
            <a:prstGeom prst="rect">
              <a:avLst/>
            </a:prstGeom>
            <a:noFill/>
          </p:spPr>
          <p:txBody>
            <a:bodyPr wrap="none" rtlCol="0">
              <a:spAutoFit/>
            </a:bodyPr>
            <a:lstStyle/>
            <a:p>
              <a:pPr algn="ctr"/>
              <a:r>
                <a:rPr lang="fr-FR" sz="1000" dirty="0">
                  <a:solidFill>
                    <a:srgbClr val="000066"/>
                  </a:solidFill>
                </a:rPr>
                <a:t>2016</a:t>
              </a:r>
            </a:p>
          </p:txBody>
        </p:sp>
      </p:grpSp>
      <p:sp>
        <p:nvSpPr>
          <p:cNvPr id="203" name="Rectangle 202"/>
          <p:cNvSpPr/>
          <p:nvPr/>
        </p:nvSpPr>
        <p:spPr>
          <a:xfrm>
            <a:off x="1038653" y="3093736"/>
            <a:ext cx="2337900" cy="338554"/>
          </a:xfrm>
          <a:prstGeom prst="rect">
            <a:avLst/>
          </a:prstGeom>
        </p:spPr>
        <p:txBody>
          <a:bodyPr wrap="none">
            <a:spAutoFit/>
          </a:bodyPr>
          <a:lstStyle/>
          <a:p>
            <a:pPr algn="ctr"/>
            <a:r>
              <a:rPr lang="fr-FR" sz="1600" b="1">
                <a:solidFill>
                  <a:srgbClr val="0070C0"/>
                </a:solidFill>
                <a:latin typeface="Calibri" pitchFamily="34" charset="0"/>
                <a:ea typeface="ＭＳ Ｐゴシック" pitchFamily="34" charset="-128"/>
                <a:cs typeface="Arial" charset="0"/>
              </a:rPr>
              <a:t>Premières infections VHC</a:t>
            </a:r>
            <a:endParaRPr lang="fr-FR"/>
          </a:p>
        </p:txBody>
      </p:sp>
      <p:sp>
        <p:nvSpPr>
          <p:cNvPr id="204" name="Rectangle 203"/>
          <p:cNvSpPr/>
          <p:nvPr/>
        </p:nvSpPr>
        <p:spPr>
          <a:xfrm>
            <a:off x="1384296" y="4708625"/>
            <a:ext cx="1646605" cy="338554"/>
          </a:xfrm>
          <a:prstGeom prst="rect">
            <a:avLst/>
          </a:prstGeom>
        </p:spPr>
        <p:txBody>
          <a:bodyPr wrap="none">
            <a:spAutoFit/>
          </a:bodyPr>
          <a:lstStyle/>
          <a:p>
            <a:pPr algn="ctr"/>
            <a:r>
              <a:rPr lang="fr-FR" sz="1600" b="1">
                <a:solidFill>
                  <a:srgbClr val="0070C0"/>
                </a:solidFill>
                <a:latin typeface="Calibri" pitchFamily="34" charset="0"/>
                <a:ea typeface="ＭＳ Ｐゴシック" pitchFamily="34" charset="-128"/>
                <a:cs typeface="Arial" charset="0"/>
              </a:rPr>
              <a:t>Réinfections VHC</a:t>
            </a:r>
            <a:endParaRPr lang="fr-FR"/>
          </a:p>
        </p:txBody>
      </p:sp>
      <p:grpSp>
        <p:nvGrpSpPr>
          <p:cNvPr id="5" name="Groupe 4">
            <a:extLst>
              <a:ext uri="{FF2B5EF4-FFF2-40B4-BE49-F238E27FC236}">
                <a16:creationId xmlns:a16="http://schemas.microsoft.com/office/drawing/2014/main" id="{9F9F3B88-BA93-4D7B-AA95-18C2C89AFCAE}"/>
              </a:ext>
            </a:extLst>
          </p:cNvPr>
          <p:cNvGrpSpPr/>
          <p:nvPr/>
        </p:nvGrpSpPr>
        <p:grpSpPr>
          <a:xfrm>
            <a:off x="107602" y="2907109"/>
            <a:ext cx="4204967" cy="1816787"/>
            <a:chOff x="107602" y="2907109"/>
            <a:chExt cx="4204967" cy="1816787"/>
          </a:xfrm>
        </p:grpSpPr>
        <p:sp>
          <p:nvSpPr>
            <p:cNvPr id="15" name="ZoneTexte 14"/>
            <p:cNvSpPr txBox="1"/>
            <p:nvPr/>
          </p:nvSpPr>
          <p:spPr>
            <a:xfrm>
              <a:off x="652123" y="3718943"/>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0,35</a:t>
              </a:r>
            </a:p>
          </p:txBody>
        </p:sp>
        <p:sp>
          <p:nvSpPr>
            <p:cNvPr id="16" name="ZoneTexte 15"/>
            <p:cNvSpPr txBox="1"/>
            <p:nvPr/>
          </p:nvSpPr>
          <p:spPr>
            <a:xfrm>
              <a:off x="3682003" y="3143082"/>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0,92</a:t>
              </a:r>
            </a:p>
          </p:txBody>
        </p:sp>
        <p:grpSp>
          <p:nvGrpSpPr>
            <p:cNvPr id="6256" name="Groupe 6255"/>
            <p:cNvGrpSpPr/>
            <p:nvPr/>
          </p:nvGrpSpPr>
          <p:grpSpPr>
            <a:xfrm>
              <a:off x="416552" y="3207964"/>
              <a:ext cx="3896017" cy="1301584"/>
              <a:chOff x="414338" y="3121026"/>
              <a:chExt cx="4248150" cy="1419225"/>
            </a:xfrm>
          </p:grpSpPr>
          <p:sp>
            <p:nvSpPr>
              <p:cNvPr id="9" name="Line 5"/>
              <p:cNvSpPr>
                <a:spLocks noChangeShapeType="1"/>
              </p:cNvSpPr>
              <p:nvPr/>
            </p:nvSpPr>
            <p:spPr bwMode="auto">
              <a:xfrm flipV="1">
                <a:off x="500063" y="3121026"/>
                <a:ext cx="0" cy="13366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 name="Line 6"/>
              <p:cNvSpPr>
                <a:spLocks noChangeShapeType="1"/>
              </p:cNvSpPr>
              <p:nvPr/>
            </p:nvSpPr>
            <p:spPr bwMode="auto">
              <a:xfrm>
                <a:off x="500063" y="4457701"/>
                <a:ext cx="41624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 name="Line 7"/>
              <p:cNvSpPr>
                <a:spLocks noChangeShapeType="1"/>
              </p:cNvSpPr>
              <p:nvPr/>
            </p:nvSpPr>
            <p:spPr bwMode="auto">
              <a:xfrm>
                <a:off x="414338" y="3121026"/>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 name="Line 8"/>
              <p:cNvSpPr>
                <a:spLocks noChangeShapeType="1"/>
              </p:cNvSpPr>
              <p:nvPr/>
            </p:nvSpPr>
            <p:spPr bwMode="auto">
              <a:xfrm>
                <a:off x="414338" y="3570288"/>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 name="Line 9"/>
              <p:cNvSpPr>
                <a:spLocks noChangeShapeType="1"/>
              </p:cNvSpPr>
              <p:nvPr/>
            </p:nvSpPr>
            <p:spPr bwMode="auto">
              <a:xfrm>
                <a:off x="414338" y="4010026"/>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 name="Line 10"/>
              <p:cNvSpPr>
                <a:spLocks noChangeShapeType="1"/>
              </p:cNvSpPr>
              <p:nvPr/>
            </p:nvSpPr>
            <p:spPr bwMode="auto">
              <a:xfrm>
                <a:off x="414338" y="4457701"/>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 name="Line 11"/>
              <p:cNvSpPr>
                <a:spLocks noChangeShapeType="1"/>
              </p:cNvSpPr>
              <p:nvPr/>
            </p:nvSpPr>
            <p:spPr bwMode="auto">
              <a:xfrm flipV="1">
                <a:off x="933450" y="4457701"/>
                <a:ext cx="0" cy="825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 name="Line 12"/>
              <p:cNvSpPr>
                <a:spLocks noChangeShapeType="1"/>
              </p:cNvSpPr>
              <p:nvPr/>
            </p:nvSpPr>
            <p:spPr bwMode="auto">
              <a:xfrm flipV="1">
                <a:off x="1757363" y="4457701"/>
                <a:ext cx="0" cy="825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5" name="Line 13"/>
              <p:cNvSpPr>
                <a:spLocks noChangeShapeType="1"/>
              </p:cNvSpPr>
              <p:nvPr/>
            </p:nvSpPr>
            <p:spPr bwMode="auto">
              <a:xfrm flipV="1">
                <a:off x="2581275" y="4457701"/>
                <a:ext cx="0" cy="825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6" name="Line 14"/>
              <p:cNvSpPr>
                <a:spLocks noChangeShapeType="1"/>
              </p:cNvSpPr>
              <p:nvPr/>
            </p:nvSpPr>
            <p:spPr bwMode="auto">
              <a:xfrm flipV="1">
                <a:off x="3405188" y="4457701"/>
                <a:ext cx="0" cy="825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7" name="Line 15"/>
              <p:cNvSpPr>
                <a:spLocks noChangeShapeType="1"/>
              </p:cNvSpPr>
              <p:nvPr/>
            </p:nvSpPr>
            <p:spPr bwMode="auto">
              <a:xfrm flipV="1">
                <a:off x="4224338" y="4457701"/>
                <a:ext cx="0" cy="825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4" name="Freeform 41"/>
              <p:cNvSpPr>
                <a:spLocks/>
              </p:cNvSpPr>
              <p:nvPr/>
            </p:nvSpPr>
            <p:spPr bwMode="auto">
              <a:xfrm>
                <a:off x="917575" y="3641726"/>
                <a:ext cx="3306762" cy="504825"/>
              </a:xfrm>
              <a:custGeom>
                <a:avLst/>
                <a:gdLst>
                  <a:gd name="T0" fmla="*/ 0 w 2083"/>
                  <a:gd name="T1" fmla="*/ 318 h 318"/>
                  <a:gd name="T2" fmla="*/ 529 w 2083"/>
                  <a:gd name="T3" fmla="*/ 251 h 318"/>
                  <a:gd name="T4" fmla="*/ 1048 w 2083"/>
                  <a:gd name="T5" fmla="*/ 155 h 318"/>
                  <a:gd name="T6" fmla="*/ 1567 w 2083"/>
                  <a:gd name="T7" fmla="*/ 81 h 318"/>
                  <a:gd name="T8" fmla="*/ 2083 w 2083"/>
                  <a:gd name="T9" fmla="*/ 0 h 318"/>
                </a:gdLst>
                <a:ahLst/>
                <a:cxnLst>
                  <a:cxn ang="0">
                    <a:pos x="T0" y="T1"/>
                  </a:cxn>
                  <a:cxn ang="0">
                    <a:pos x="T2" y="T3"/>
                  </a:cxn>
                  <a:cxn ang="0">
                    <a:pos x="T4" y="T5"/>
                  </a:cxn>
                  <a:cxn ang="0">
                    <a:pos x="T6" y="T7"/>
                  </a:cxn>
                  <a:cxn ang="0">
                    <a:pos x="T8" y="T9"/>
                  </a:cxn>
                </a:cxnLst>
                <a:rect l="0" t="0" r="r" b="b"/>
                <a:pathLst>
                  <a:path w="2083" h="318">
                    <a:moveTo>
                      <a:pt x="0" y="318"/>
                    </a:moveTo>
                    <a:lnTo>
                      <a:pt x="529" y="251"/>
                    </a:lnTo>
                    <a:lnTo>
                      <a:pt x="1048" y="155"/>
                    </a:lnTo>
                    <a:lnTo>
                      <a:pt x="1567" y="81"/>
                    </a:lnTo>
                    <a:lnTo>
                      <a:pt x="2083" y="0"/>
                    </a:lnTo>
                  </a:path>
                </a:pathLst>
              </a:custGeom>
              <a:noFill/>
              <a:ln w="28575" cap="flat">
                <a:solidFill>
                  <a:srgbClr val="E41E26"/>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7" name="Freeform 44"/>
              <p:cNvSpPr>
                <a:spLocks/>
              </p:cNvSpPr>
              <p:nvPr/>
            </p:nvSpPr>
            <p:spPr bwMode="auto">
              <a:xfrm>
                <a:off x="933450" y="4314826"/>
                <a:ext cx="3290887" cy="98425"/>
              </a:xfrm>
              <a:custGeom>
                <a:avLst/>
                <a:gdLst>
                  <a:gd name="T0" fmla="*/ 0 w 2073"/>
                  <a:gd name="T1" fmla="*/ 62 h 62"/>
                  <a:gd name="T2" fmla="*/ 519 w 2073"/>
                  <a:gd name="T3" fmla="*/ 45 h 62"/>
                  <a:gd name="T4" fmla="*/ 1032 w 2073"/>
                  <a:gd name="T5" fmla="*/ 0 h 62"/>
                  <a:gd name="T6" fmla="*/ 1548 w 2073"/>
                  <a:gd name="T7" fmla="*/ 0 h 62"/>
                  <a:gd name="T8" fmla="*/ 2073 w 2073"/>
                  <a:gd name="T9" fmla="*/ 42 h 62"/>
                </a:gdLst>
                <a:ahLst/>
                <a:cxnLst>
                  <a:cxn ang="0">
                    <a:pos x="T0" y="T1"/>
                  </a:cxn>
                  <a:cxn ang="0">
                    <a:pos x="T2" y="T3"/>
                  </a:cxn>
                  <a:cxn ang="0">
                    <a:pos x="T4" y="T5"/>
                  </a:cxn>
                  <a:cxn ang="0">
                    <a:pos x="T6" y="T7"/>
                  </a:cxn>
                  <a:cxn ang="0">
                    <a:pos x="T8" y="T9"/>
                  </a:cxn>
                </a:cxnLst>
                <a:rect l="0" t="0" r="r" b="b"/>
                <a:pathLst>
                  <a:path w="2073" h="62">
                    <a:moveTo>
                      <a:pt x="0" y="62"/>
                    </a:moveTo>
                    <a:lnTo>
                      <a:pt x="519" y="45"/>
                    </a:lnTo>
                    <a:lnTo>
                      <a:pt x="1032" y="0"/>
                    </a:lnTo>
                    <a:lnTo>
                      <a:pt x="1548" y="0"/>
                    </a:lnTo>
                    <a:lnTo>
                      <a:pt x="2073" y="42"/>
                    </a:lnTo>
                  </a:path>
                </a:pathLst>
              </a:custGeom>
              <a:noFill/>
              <a:ln w="28575" cap="flat">
                <a:solidFill>
                  <a:srgbClr val="69BD4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1" name="Line 67"/>
              <p:cNvSpPr>
                <a:spLocks noChangeShapeType="1"/>
              </p:cNvSpPr>
              <p:nvPr/>
            </p:nvSpPr>
            <p:spPr bwMode="auto">
              <a:xfrm>
                <a:off x="3370263" y="4217988"/>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2" name="Line 68"/>
              <p:cNvSpPr>
                <a:spLocks noChangeShapeType="1"/>
              </p:cNvSpPr>
              <p:nvPr/>
            </p:nvSpPr>
            <p:spPr bwMode="auto">
              <a:xfrm>
                <a:off x="3370263" y="441801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3" name="Line 69"/>
              <p:cNvSpPr>
                <a:spLocks noChangeShapeType="1"/>
              </p:cNvSpPr>
              <p:nvPr/>
            </p:nvSpPr>
            <p:spPr bwMode="auto">
              <a:xfrm>
                <a:off x="3390900" y="4217988"/>
                <a:ext cx="0" cy="200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4" name="Rectangle 70"/>
              <p:cNvSpPr>
                <a:spLocks noChangeArrowheads="1"/>
              </p:cNvSpPr>
              <p:nvPr/>
            </p:nvSpPr>
            <p:spPr bwMode="auto">
              <a:xfrm>
                <a:off x="3349625" y="4275138"/>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5" name="Line 71"/>
              <p:cNvSpPr>
                <a:spLocks noChangeShapeType="1"/>
              </p:cNvSpPr>
              <p:nvPr/>
            </p:nvSpPr>
            <p:spPr bwMode="auto">
              <a:xfrm>
                <a:off x="4205288" y="4314826"/>
                <a:ext cx="444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6" name="Line 72"/>
              <p:cNvSpPr>
                <a:spLocks noChangeShapeType="1"/>
              </p:cNvSpPr>
              <p:nvPr/>
            </p:nvSpPr>
            <p:spPr bwMode="auto">
              <a:xfrm>
                <a:off x="4205288" y="4452938"/>
                <a:ext cx="444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7" name="Line 73"/>
              <p:cNvSpPr>
                <a:spLocks noChangeShapeType="1"/>
              </p:cNvSpPr>
              <p:nvPr/>
            </p:nvSpPr>
            <p:spPr bwMode="auto">
              <a:xfrm>
                <a:off x="4224338" y="4314826"/>
                <a:ext cx="0" cy="1381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8" name="Rectangle 74"/>
              <p:cNvSpPr>
                <a:spLocks noChangeArrowheads="1"/>
              </p:cNvSpPr>
              <p:nvPr/>
            </p:nvSpPr>
            <p:spPr bwMode="auto">
              <a:xfrm>
                <a:off x="4184650" y="4341813"/>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69" name="Line 75"/>
              <p:cNvSpPr>
                <a:spLocks noChangeShapeType="1"/>
              </p:cNvSpPr>
              <p:nvPr/>
            </p:nvSpPr>
            <p:spPr bwMode="auto">
              <a:xfrm>
                <a:off x="2555875" y="4229101"/>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0" name="Line 76"/>
              <p:cNvSpPr>
                <a:spLocks noChangeShapeType="1"/>
              </p:cNvSpPr>
              <p:nvPr/>
            </p:nvSpPr>
            <p:spPr bwMode="auto">
              <a:xfrm>
                <a:off x="2555875" y="4397376"/>
                <a:ext cx="412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1" name="Line 77"/>
              <p:cNvSpPr>
                <a:spLocks noChangeShapeType="1"/>
              </p:cNvSpPr>
              <p:nvPr/>
            </p:nvSpPr>
            <p:spPr bwMode="auto">
              <a:xfrm>
                <a:off x="2576513" y="4229101"/>
                <a:ext cx="0" cy="1682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2" name="Rectangle 78"/>
              <p:cNvSpPr>
                <a:spLocks noChangeArrowheads="1"/>
              </p:cNvSpPr>
              <p:nvPr/>
            </p:nvSpPr>
            <p:spPr bwMode="auto">
              <a:xfrm>
                <a:off x="2535238" y="4270376"/>
                <a:ext cx="82550"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3" name="Line 79"/>
              <p:cNvSpPr>
                <a:spLocks noChangeShapeType="1"/>
              </p:cNvSpPr>
              <p:nvPr/>
            </p:nvSpPr>
            <p:spPr bwMode="auto">
              <a:xfrm>
                <a:off x="1731963" y="433070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4" name="Line 80"/>
              <p:cNvSpPr>
                <a:spLocks noChangeShapeType="1"/>
              </p:cNvSpPr>
              <p:nvPr/>
            </p:nvSpPr>
            <p:spPr bwMode="auto">
              <a:xfrm>
                <a:off x="1731963" y="444341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5" name="Line 81"/>
              <p:cNvSpPr>
                <a:spLocks noChangeShapeType="1"/>
              </p:cNvSpPr>
              <p:nvPr/>
            </p:nvSpPr>
            <p:spPr bwMode="auto">
              <a:xfrm>
                <a:off x="1757363" y="4330701"/>
                <a:ext cx="0" cy="1127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6" name="Rectangle 82"/>
              <p:cNvSpPr>
                <a:spLocks noChangeArrowheads="1"/>
              </p:cNvSpPr>
              <p:nvPr/>
            </p:nvSpPr>
            <p:spPr bwMode="auto">
              <a:xfrm>
                <a:off x="1716088" y="4341813"/>
                <a:ext cx="82550"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7" name="Rectangle 83"/>
              <p:cNvSpPr>
                <a:spLocks noChangeArrowheads="1"/>
              </p:cNvSpPr>
              <p:nvPr/>
            </p:nvSpPr>
            <p:spPr bwMode="auto">
              <a:xfrm>
                <a:off x="887413" y="4371976"/>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5" name="Line 101"/>
              <p:cNvSpPr>
                <a:spLocks noChangeShapeType="1"/>
              </p:cNvSpPr>
              <p:nvPr/>
            </p:nvSpPr>
            <p:spPr bwMode="auto">
              <a:xfrm>
                <a:off x="1731963" y="3913188"/>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6" name="Line 102"/>
              <p:cNvSpPr>
                <a:spLocks noChangeShapeType="1"/>
              </p:cNvSpPr>
              <p:nvPr/>
            </p:nvSpPr>
            <p:spPr bwMode="auto">
              <a:xfrm>
                <a:off x="1731963" y="417830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7" name="Line 103"/>
              <p:cNvSpPr>
                <a:spLocks noChangeShapeType="1"/>
              </p:cNvSpPr>
              <p:nvPr/>
            </p:nvSpPr>
            <p:spPr bwMode="auto">
              <a:xfrm>
                <a:off x="1757363" y="3913188"/>
                <a:ext cx="0" cy="2651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8" name="Oval 104"/>
              <p:cNvSpPr>
                <a:spLocks noChangeArrowheads="1"/>
              </p:cNvSpPr>
              <p:nvPr/>
            </p:nvSpPr>
            <p:spPr bwMode="auto">
              <a:xfrm>
                <a:off x="1711325" y="4010026"/>
                <a:ext cx="87312"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9" name="Line 105"/>
              <p:cNvSpPr>
                <a:spLocks noChangeShapeType="1"/>
              </p:cNvSpPr>
              <p:nvPr/>
            </p:nvSpPr>
            <p:spPr bwMode="auto">
              <a:xfrm>
                <a:off x="908050" y="4019551"/>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0" name="Line 106"/>
              <p:cNvSpPr>
                <a:spLocks noChangeShapeType="1"/>
              </p:cNvSpPr>
              <p:nvPr/>
            </p:nvSpPr>
            <p:spPr bwMode="auto">
              <a:xfrm>
                <a:off x="908050" y="4270376"/>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1" name="Line 107"/>
              <p:cNvSpPr>
                <a:spLocks noChangeShapeType="1"/>
              </p:cNvSpPr>
              <p:nvPr/>
            </p:nvSpPr>
            <p:spPr bwMode="auto">
              <a:xfrm>
                <a:off x="928688" y="4019551"/>
                <a:ext cx="0" cy="2508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2" name="Oval 108"/>
              <p:cNvSpPr>
                <a:spLocks noChangeArrowheads="1"/>
              </p:cNvSpPr>
              <p:nvPr/>
            </p:nvSpPr>
            <p:spPr bwMode="auto">
              <a:xfrm>
                <a:off x="887413" y="4106863"/>
                <a:ext cx="80962"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3" name="Line 109"/>
              <p:cNvSpPr>
                <a:spLocks noChangeShapeType="1"/>
              </p:cNvSpPr>
              <p:nvPr/>
            </p:nvSpPr>
            <p:spPr bwMode="auto">
              <a:xfrm>
                <a:off x="2555875" y="373380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4" name="Line 110"/>
              <p:cNvSpPr>
                <a:spLocks noChangeShapeType="1"/>
              </p:cNvSpPr>
              <p:nvPr/>
            </p:nvSpPr>
            <p:spPr bwMode="auto">
              <a:xfrm>
                <a:off x="2555875" y="404971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5" name="Line 111"/>
              <p:cNvSpPr>
                <a:spLocks noChangeShapeType="1"/>
              </p:cNvSpPr>
              <p:nvPr/>
            </p:nvSpPr>
            <p:spPr bwMode="auto">
              <a:xfrm>
                <a:off x="2576513" y="3733801"/>
                <a:ext cx="0" cy="3159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6" name="Oval 112"/>
              <p:cNvSpPr>
                <a:spLocks noChangeArrowheads="1"/>
              </p:cNvSpPr>
              <p:nvPr/>
            </p:nvSpPr>
            <p:spPr bwMode="auto">
              <a:xfrm>
                <a:off x="2535238" y="3856038"/>
                <a:ext cx="82550" cy="82550"/>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7" name="Line 113"/>
              <p:cNvSpPr>
                <a:spLocks noChangeShapeType="1"/>
              </p:cNvSpPr>
              <p:nvPr/>
            </p:nvSpPr>
            <p:spPr bwMode="auto">
              <a:xfrm>
                <a:off x="3379788" y="356076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8" name="Line 114"/>
              <p:cNvSpPr>
                <a:spLocks noChangeShapeType="1"/>
              </p:cNvSpPr>
              <p:nvPr/>
            </p:nvSpPr>
            <p:spPr bwMode="auto">
              <a:xfrm>
                <a:off x="3379788" y="3989388"/>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09" name="Line 115"/>
              <p:cNvSpPr>
                <a:spLocks noChangeShapeType="1"/>
              </p:cNvSpPr>
              <p:nvPr/>
            </p:nvSpPr>
            <p:spPr bwMode="auto">
              <a:xfrm>
                <a:off x="3405188" y="3560763"/>
                <a:ext cx="0" cy="4286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0" name="Oval 116"/>
              <p:cNvSpPr>
                <a:spLocks noChangeArrowheads="1"/>
              </p:cNvSpPr>
              <p:nvPr/>
            </p:nvSpPr>
            <p:spPr bwMode="auto">
              <a:xfrm>
                <a:off x="3360738" y="3738563"/>
                <a:ext cx="85725" cy="82550"/>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1" name="Line 117"/>
              <p:cNvSpPr>
                <a:spLocks noChangeShapeType="1"/>
              </p:cNvSpPr>
              <p:nvPr/>
            </p:nvSpPr>
            <p:spPr bwMode="auto">
              <a:xfrm>
                <a:off x="4210050" y="340201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2" name="Line 118"/>
              <p:cNvSpPr>
                <a:spLocks noChangeShapeType="1"/>
              </p:cNvSpPr>
              <p:nvPr/>
            </p:nvSpPr>
            <p:spPr bwMode="auto">
              <a:xfrm>
                <a:off x="4210050" y="38671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3" name="Line 119"/>
              <p:cNvSpPr>
                <a:spLocks noChangeShapeType="1"/>
              </p:cNvSpPr>
              <p:nvPr/>
            </p:nvSpPr>
            <p:spPr bwMode="auto">
              <a:xfrm>
                <a:off x="4235450" y="3402013"/>
                <a:ext cx="0" cy="46513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14" name="Oval 120"/>
              <p:cNvSpPr>
                <a:spLocks noChangeArrowheads="1"/>
              </p:cNvSpPr>
              <p:nvPr/>
            </p:nvSpPr>
            <p:spPr bwMode="auto">
              <a:xfrm>
                <a:off x="4194175" y="3595688"/>
                <a:ext cx="80962" cy="8731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grpSp>
        <p:sp>
          <p:nvSpPr>
            <p:cNvPr id="178" name="ZoneTexte 177"/>
            <p:cNvSpPr txBox="1"/>
            <p:nvPr/>
          </p:nvSpPr>
          <p:spPr>
            <a:xfrm>
              <a:off x="654763" y="4477675"/>
              <a:ext cx="466795" cy="246221"/>
            </a:xfrm>
            <a:prstGeom prst="rect">
              <a:avLst/>
            </a:prstGeom>
            <a:noFill/>
          </p:spPr>
          <p:txBody>
            <a:bodyPr wrap="none" rtlCol="0">
              <a:spAutoFit/>
            </a:bodyPr>
            <a:lstStyle/>
            <a:p>
              <a:pPr algn="ctr"/>
              <a:r>
                <a:rPr lang="fr-FR" sz="1000" dirty="0">
                  <a:solidFill>
                    <a:srgbClr val="000066"/>
                  </a:solidFill>
                </a:rPr>
                <a:t>2012</a:t>
              </a:r>
            </a:p>
          </p:txBody>
        </p:sp>
        <p:sp>
          <p:nvSpPr>
            <p:cNvPr id="179" name="ZoneTexte 178"/>
            <p:cNvSpPr txBox="1"/>
            <p:nvPr/>
          </p:nvSpPr>
          <p:spPr>
            <a:xfrm>
              <a:off x="1413075" y="4477675"/>
              <a:ext cx="466795" cy="246221"/>
            </a:xfrm>
            <a:prstGeom prst="rect">
              <a:avLst/>
            </a:prstGeom>
            <a:noFill/>
          </p:spPr>
          <p:txBody>
            <a:bodyPr wrap="none" rtlCol="0">
              <a:spAutoFit/>
            </a:bodyPr>
            <a:lstStyle/>
            <a:p>
              <a:pPr algn="ctr"/>
              <a:r>
                <a:rPr lang="fr-FR" sz="1000" dirty="0">
                  <a:solidFill>
                    <a:srgbClr val="000066"/>
                  </a:solidFill>
                </a:rPr>
                <a:t>2013</a:t>
              </a:r>
            </a:p>
          </p:txBody>
        </p:sp>
        <p:sp>
          <p:nvSpPr>
            <p:cNvPr id="180" name="ZoneTexte 179"/>
            <p:cNvSpPr txBox="1"/>
            <p:nvPr/>
          </p:nvSpPr>
          <p:spPr>
            <a:xfrm>
              <a:off x="2186455" y="4477675"/>
              <a:ext cx="466795" cy="246221"/>
            </a:xfrm>
            <a:prstGeom prst="rect">
              <a:avLst/>
            </a:prstGeom>
            <a:noFill/>
          </p:spPr>
          <p:txBody>
            <a:bodyPr wrap="none" rtlCol="0">
              <a:spAutoFit/>
            </a:bodyPr>
            <a:lstStyle/>
            <a:p>
              <a:pPr algn="ctr"/>
              <a:r>
                <a:rPr lang="fr-FR" sz="1000" dirty="0">
                  <a:solidFill>
                    <a:srgbClr val="000066"/>
                  </a:solidFill>
                </a:rPr>
                <a:t>2014</a:t>
              </a:r>
            </a:p>
          </p:txBody>
        </p:sp>
        <p:sp>
          <p:nvSpPr>
            <p:cNvPr id="181" name="ZoneTexte 180"/>
            <p:cNvSpPr txBox="1"/>
            <p:nvPr/>
          </p:nvSpPr>
          <p:spPr>
            <a:xfrm>
              <a:off x="2931881" y="4477675"/>
              <a:ext cx="466795" cy="246221"/>
            </a:xfrm>
            <a:prstGeom prst="rect">
              <a:avLst/>
            </a:prstGeom>
            <a:noFill/>
          </p:spPr>
          <p:txBody>
            <a:bodyPr wrap="none" rtlCol="0">
              <a:spAutoFit/>
            </a:bodyPr>
            <a:lstStyle/>
            <a:p>
              <a:pPr algn="ctr"/>
              <a:r>
                <a:rPr lang="fr-FR" sz="1000" dirty="0">
                  <a:solidFill>
                    <a:srgbClr val="000066"/>
                  </a:solidFill>
                </a:rPr>
                <a:t>2015</a:t>
              </a:r>
            </a:p>
          </p:txBody>
        </p:sp>
        <p:sp>
          <p:nvSpPr>
            <p:cNvPr id="182" name="ZoneTexte 181"/>
            <p:cNvSpPr txBox="1"/>
            <p:nvPr/>
          </p:nvSpPr>
          <p:spPr>
            <a:xfrm>
              <a:off x="3695943" y="4477675"/>
              <a:ext cx="466795" cy="246221"/>
            </a:xfrm>
            <a:prstGeom prst="rect">
              <a:avLst/>
            </a:prstGeom>
            <a:noFill/>
          </p:spPr>
          <p:txBody>
            <a:bodyPr wrap="none" rtlCol="0">
              <a:spAutoFit/>
            </a:bodyPr>
            <a:lstStyle/>
            <a:p>
              <a:pPr algn="ctr"/>
              <a:r>
                <a:rPr lang="fr-FR" sz="1000" dirty="0">
                  <a:solidFill>
                    <a:srgbClr val="000066"/>
                  </a:solidFill>
                </a:rPr>
                <a:t>2016</a:t>
              </a:r>
            </a:p>
          </p:txBody>
        </p:sp>
        <p:sp>
          <p:nvSpPr>
            <p:cNvPr id="185" name="ZoneTexte 184"/>
            <p:cNvSpPr txBox="1"/>
            <p:nvPr/>
          </p:nvSpPr>
          <p:spPr>
            <a:xfrm>
              <a:off x="107602" y="4328589"/>
              <a:ext cx="360997" cy="246221"/>
            </a:xfrm>
            <a:prstGeom prst="rect">
              <a:avLst/>
            </a:prstGeom>
            <a:noFill/>
          </p:spPr>
          <p:txBody>
            <a:bodyPr wrap="none" rtlCol="0">
              <a:spAutoFit/>
            </a:bodyPr>
            <a:lstStyle/>
            <a:p>
              <a:pPr algn="r"/>
              <a:r>
                <a:rPr lang="fr-FR" sz="1000" dirty="0">
                  <a:solidFill>
                    <a:srgbClr val="000066"/>
                  </a:solidFill>
                </a:rPr>
                <a:t>0,0</a:t>
              </a:r>
            </a:p>
          </p:txBody>
        </p:sp>
        <p:sp>
          <p:nvSpPr>
            <p:cNvPr id="186" name="ZoneTexte 185"/>
            <p:cNvSpPr txBox="1"/>
            <p:nvPr/>
          </p:nvSpPr>
          <p:spPr>
            <a:xfrm>
              <a:off x="107602" y="3927923"/>
              <a:ext cx="360997" cy="246221"/>
            </a:xfrm>
            <a:prstGeom prst="rect">
              <a:avLst/>
            </a:prstGeom>
            <a:noFill/>
          </p:spPr>
          <p:txBody>
            <a:bodyPr wrap="none" rtlCol="0">
              <a:spAutoFit/>
            </a:bodyPr>
            <a:lstStyle/>
            <a:p>
              <a:pPr algn="r"/>
              <a:r>
                <a:rPr lang="fr-FR" sz="1000" dirty="0">
                  <a:solidFill>
                    <a:srgbClr val="000066"/>
                  </a:solidFill>
                </a:rPr>
                <a:t>0,5</a:t>
              </a:r>
            </a:p>
          </p:txBody>
        </p:sp>
        <p:sp>
          <p:nvSpPr>
            <p:cNvPr id="187" name="ZoneTexte 186"/>
            <p:cNvSpPr txBox="1"/>
            <p:nvPr/>
          </p:nvSpPr>
          <p:spPr>
            <a:xfrm>
              <a:off x="107602" y="3499303"/>
              <a:ext cx="360997" cy="246221"/>
            </a:xfrm>
            <a:prstGeom prst="rect">
              <a:avLst/>
            </a:prstGeom>
            <a:noFill/>
          </p:spPr>
          <p:txBody>
            <a:bodyPr wrap="none" rtlCol="0">
              <a:spAutoFit/>
            </a:bodyPr>
            <a:lstStyle/>
            <a:p>
              <a:pPr algn="r"/>
              <a:r>
                <a:rPr lang="fr-FR" sz="1000" dirty="0">
                  <a:solidFill>
                    <a:srgbClr val="000066"/>
                  </a:solidFill>
                </a:rPr>
                <a:t>1,0</a:t>
              </a:r>
            </a:p>
          </p:txBody>
        </p:sp>
        <p:sp>
          <p:nvSpPr>
            <p:cNvPr id="188" name="ZoneTexte 187"/>
            <p:cNvSpPr txBox="1"/>
            <p:nvPr/>
          </p:nvSpPr>
          <p:spPr>
            <a:xfrm>
              <a:off x="107602" y="3098636"/>
              <a:ext cx="360997" cy="246221"/>
            </a:xfrm>
            <a:prstGeom prst="rect">
              <a:avLst/>
            </a:prstGeom>
            <a:noFill/>
          </p:spPr>
          <p:txBody>
            <a:bodyPr wrap="none" rtlCol="0">
              <a:spAutoFit/>
            </a:bodyPr>
            <a:lstStyle/>
            <a:p>
              <a:pPr algn="r"/>
              <a:r>
                <a:rPr lang="fr-FR" sz="1000" dirty="0">
                  <a:solidFill>
                    <a:srgbClr val="000066"/>
                  </a:solidFill>
                </a:rPr>
                <a:t>1,5</a:t>
              </a:r>
            </a:p>
          </p:txBody>
        </p:sp>
        <p:sp>
          <p:nvSpPr>
            <p:cNvPr id="202" name="ZoneTexte 201"/>
            <p:cNvSpPr txBox="1"/>
            <p:nvPr/>
          </p:nvSpPr>
          <p:spPr>
            <a:xfrm>
              <a:off x="184714" y="2907109"/>
              <a:ext cx="651140" cy="246221"/>
            </a:xfrm>
            <a:prstGeom prst="rect">
              <a:avLst/>
            </a:prstGeom>
            <a:noFill/>
          </p:spPr>
          <p:txBody>
            <a:bodyPr wrap="none" rtlCol="0">
              <a:spAutoFit/>
            </a:bodyPr>
            <a:lstStyle/>
            <a:p>
              <a:pPr algn="ctr"/>
              <a:r>
                <a:rPr lang="fr-FR" sz="1000" dirty="0">
                  <a:solidFill>
                    <a:srgbClr val="000066"/>
                  </a:solidFill>
                </a:rPr>
                <a:t>/100 p-a</a:t>
              </a:r>
            </a:p>
          </p:txBody>
        </p:sp>
        <p:sp>
          <p:nvSpPr>
            <p:cNvPr id="206" name="ZoneTexte 205"/>
            <p:cNvSpPr txBox="1"/>
            <p:nvPr/>
          </p:nvSpPr>
          <p:spPr>
            <a:xfrm>
              <a:off x="3287598" y="3470975"/>
              <a:ext cx="718466" cy="246221"/>
            </a:xfrm>
            <a:prstGeom prst="rect">
              <a:avLst/>
            </a:prstGeom>
            <a:noFill/>
          </p:spPr>
          <p:txBody>
            <a:bodyPr wrap="none" rtlCol="0">
              <a:spAutoFit/>
            </a:bodyPr>
            <a:lstStyle/>
            <a:p>
              <a:pPr algn="ctr"/>
              <a:r>
                <a:rPr lang="fr-FR" sz="1000" dirty="0">
                  <a:solidFill>
                    <a:srgbClr val="000066"/>
                  </a:solidFill>
                </a:rPr>
                <a:t>p &lt; 0,001</a:t>
              </a:r>
            </a:p>
          </p:txBody>
        </p:sp>
        <p:sp>
          <p:nvSpPr>
            <p:cNvPr id="207" name="ZoneTexte 206"/>
            <p:cNvSpPr txBox="1"/>
            <p:nvPr/>
          </p:nvSpPr>
          <p:spPr>
            <a:xfrm>
              <a:off x="3361689" y="4086825"/>
              <a:ext cx="718466" cy="246221"/>
            </a:xfrm>
            <a:prstGeom prst="rect">
              <a:avLst/>
            </a:prstGeom>
            <a:noFill/>
          </p:spPr>
          <p:txBody>
            <a:bodyPr wrap="none" rtlCol="0">
              <a:spAutoFit/>
            </a:bodyPr>
            <a:lstStyle/>
            <a:p>
              <a:pPr algn="ctr"/>
              <a:r>
                <a:rPr lang="fr-FR" sz="1000" dirty="0">
                  <a:solidFill>
                    <a:srgbClr val="000066"/>
                  </a:solidFill>
                </a:rPr>
                <a:t>p = 0,449</a:t>
              </a:r>
            </a:p>
          </p:txBody>
        </p:sp>
      </p:grpSp>
      <p:grpSp>
        <p:nvGrpSpPr>
          <p:cNvPr id="6" name="Groupe 5">
            <a:extLst>
              <a:ext uri="{FF2B5EF4-FFF2-40B4-BE49-F238E27FC236}">
                <a16:creationId xmlns:a16="http://schemas.microsoft.com/office/drawing/2014/main" id="{71DF1BA0-4258-4909-90DB-D174C0EE435B}"/>
              </a:ext>
            </a:extLst>
          </p:cNvPr>
          <p:cNvGrpSpPr/>
          <p:nvPr/>
        </p:nvGrpSpPr>
        <p:grpSpPr>
          <a:xfrm>
            <a:off x="130290" y="4747304"/>
            <a:ext cx="4182279" cy="1719026"/>
            <a:chOff x="130290" y="4747304"/>
            <a:chExt cx="4182279" cy="1719026"/>
          </a:xfrm>
        </p:grpSpPr>
        <p:sp>
          <p:nvSpPr>
            <p:cNvPr id="7" name="ZoneTexte 6"/>
            <p:cNvSpPr txBox="1"/>
            <p:nvPr/>
          </p:nvSpPr>
          <p:spPr>
            <a:xfrm>
              <a:off x="639677" y="5001176"/>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2,52</a:t>
              </a:r>
            </a:p>
          </p:txBody>
        </p:sp>
        <p:sp>
          <p:nvSpPr>
            <p:cNvPr id="14" name="ZoneTexte 13"/>
            <p:cNvSpPr txBox="1"/>
            <p:nvPr/>
          </p:nvSpPr>
          <p:spPr>
            <a:xfrm>
              <a:off x="3603613" y="4968522"/>
              <a:ext cx="482824" cy="276999"/>
            </a:xfrm>
            <a:prstGeom prst="rect">
              <a:avLst/>
            </a:prstGeom>
            <a:noFill/>
          </p:spPr>
          <p:txBody>
            <a:bodyPr wrap="none" rtlCol="0">
              <a:spAutoFit/>
            </a:bodyPr>
            <a:lstStyle/>
            <a:p>
              <a:pPr defTabSz="914400" fontAlgn="base">
                <a:spcBef>
                  <a:spcPct val="0"/>
                </a:spcBef>
                <a:spcAft>
                  <a:spcPct val="0"/>
                </a:spcAft>
              </a:pPr>
              <a:r>
                <a:rPr lang="fr-FR" sz="1200" b="1" dirty="0">
                  <a:solidFill>
                    <a:srgbClr val="000066"/>
                  </a:solidFill>
                  <a:latin typeface="Arial" charset="0"/>
                  <a:cs typeface="Arial" charset="0"/>
                </a:rPr>
                <a:t>2,90</a:t>
              </a:r>
            </a:p>
          </p:txBody>
        </p:sp>
        <p:grpSp>
          <p:nvGrpSpPr>
            <p:cNvPr id="6257" name="Groupe 6256"/>
            <p:cNvGrpSpPr/>
            <p:nvPr/>
          </p:nvGrpSpPr>
          <p:grpSpPr>
            <a:xfrm>
              <a:off x="416552" y="5010381"/>
              <a:ext cx="3896017" cy="1230245"/>
              <a:chOff x="414338" y="5086351"/>
              <a:chExt cx="4248150" cy="1341438"/>
            </a:xfrm>
          </p:grpSpPr>
          <p:sp>
            <p:nvSpPr>
              <p:cNvPr id="39" name="Line 27"/>
              <p:cNvSpPr>
                <a:spLocks noChangeShapeType="1"/>
              </p:cNvSpPr>
              <p:nvPr/>
            </p:nvSpPr>
            <p:spPr bwMode="auto">
              <a:xfrm flipV="1">
                <a:off x="500063" y="5086351"/>
                <a:ext cx="0" cy="12604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0" name="Line 28"/>
              <p:cNvSpPr>
                <a:spLocks noChangeShapeType="1"/>
              </p:cNvSpPr>
              <p:nvPr/>
            </p:nvSpPr>
            <p:spPr bwMode="auto">
              <a:xfrm>
                <a:off x="500063" y="6346826"/>
                <a:ext cx="41624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1" name="Line 29"/>
              <p:cNvSpPr>
                <a:spLocks noChangeShapeType="1"/>
              </p:cNvSpPr>
              <p:nvPr/>
            </p:nvSpPr>
            <p:spPr bwMode="auto">
              <a:xfrm>
                <a:off x="414338" y="5086351"/>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2" name="Line 30"/>
              <p:cNvSpPr>
                <a:spLocks noChangeShapeType="1"/>
              </p:cNvSpPr>
              <p:nvPr/>
            </p:nvSpPr>
            <p:spPr bwMode="auto">
              <a:xfrm>
                <a:off x="414338" y="5503863"/>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3" name="Line 31"/>
              <p:cNvSpPr>
                <a:spLocks noChangeShapeType="1"/>
              </p:cNvSpPr>
              <p:nvPr/>
            </p:nvSpPr>
            <p:spPr bwMode="auto">
              <a:xfrm>
                <a:off x="414338" y="5922963"/>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4" name="Line 32"/>
              <p:cNvSpPr>
                <a:spLocks noChangeShapeType="1"/>
              </p:cNvSpPr>
              <p:nvPr/>
            </p:nvSpPr>
            <p:spPr bwMode="auto">
              <a:xfrm>
                <a:off x="414338" y="5713413"/>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6" name="Line 33"/>
              <p:cNvSpPr>
                <a:spLocks noChangeShapeType="1"/>
              </p:cNvSpPr>
              <p:nvPr/>
            </p:nvSpPr>
            <p:spPr bwMode="auto">
              <a:xfrm>
                <a:off x="414338" y="5295901"/>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7" name="Line 34"/>
              <p:cNvSpPr>
                <a:spLocks noChangeShapeType="1"/>
              </p:cNvSpPr>
              <p:nvPr/>
            </p:nvSpPr>
            <p:spPr bwMode="auto">
              <a:xfrm>
                <a:off x="414338" y="6137276"/>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8" name="Line 35"/>
              <p:cNvSpPr>
                <a:spLocks noChangeShapeType="1"/>
              </p:cNvSpPr>
              <p:nvPr/>
            </p:nvSpPr>
            <p:spPr bwMode="auto">
              <a:xfrm>
                <a:off x="414338" y="6346826"/>
                <a:ext cx="857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9" name="Line 36"/>
              <p:cNvSpPr>
                <a:spLocks noChangeShapeType="1"/>
              </p:cNvSpPr>
              <p:nvPr/>
            </p:nvSpPr>
            <p:spPr bwMode="auto">
              <a:xfrm flipV="1">
                <a:off x="933450" y="6346826"/>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0" name="Line 37"/>
              <p:cNvSpPr>
                <a:spLocks noChangeShapeType="1"/>
              </p:cNvSpPr>
              <p:nvPr/>
            </p:nvSpPr>
            <p:spPr bwMode="auto">
              <a:xfrm flipV="1">
                <a:off x="1757363" y="6346826"/>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1" name="Line 38"/>
              <p:cNvSpPr>
                <a:spLocks noChangeShapeType="1"/>
              </p:cNvSpPr>
              <p:nvPr/>
            </p:nvSpPr>
            <p:spPr bwMode="auto">
              <a:xfrm flipV="1">
                <a:off x="2581275" y="6346826"/>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2" name="Line 39"/>
              <p:cNvSpPr>
                <a:spLocks noChangeShapeType="1"/>
              </p:cNvSpPr>
              <p:nvPr/>
            </p:nvSpPr>
            <p:spPr bwMode="auto">
              <a:xfrm flipV="1">
                <a:off x="3405188" y="6346826"/>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3" name="Line 40"/>
              <p:cNvSpPr>
                <a:spLocks noChangeShapeType="1"/>
              </p:cNvSpPr>
              <p:nvPr/>
            </p:nvSpPr>
            <p:spPr bwMode="auto">
              <a:xfrm flipV="1">
                <a:off x="4224338" y="6346826"/>
                <a:ext cx="0" cy="809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5" name="Freeform 42"/>
              <p:cNvSpPr>
                <a:spLocks/>
              </p:cNvSpPr>
              <p:nvPr/>
            </p:nvSpPr>
            <p:spPr bwMode="auto">
              <a:xfrm>
                <a:off x="908050" y="5545138"/>
                <a:ext cx="3251200" cy="458788"/>
              </a:xfrm>
              <a:custGeom>
                <a:avLst/>
                <a:gdLst>
                  <a:gd name="T0" fmla="*/ 0 w 2048"/>
                  <a:gd name="T1" fmla="*/ 174 h 289"/>
                  <a:gd name="T2" fmla="*/ 519 w 2048"/>
                  <a:gd name="T3" fmla="*/ 0 h 289"/>
                  <a:gd name="T4" fmla="*/ 1019 w 2048"/>
                  <a:gd name="T5" fmla="*/ 289 h 289"/>
                  <a:gd name="T6" fmla="*/ 1538 w 2048"/>
                  <a:gd name="T7" fmla="*/ 247 h 289"/>
                  <a:gd name="T8" fmla="*/ 2048 w 2048"/>
                  <a:gd name="T9" fmla="*/ 119 h 289"/>
                </a:gdLst>
                <a:ahLst/>
                <a:cxnLst>
                  <a:cxn ang="0">
                    <a:pos x="T0" y="T1"/>
                  </a:cxn>
                  <a:cxn ang="0">
                    <a:pos x="T2" y="T3"/>
                  </a:cxn>
                  <a:cxn ang="0">
                    <a:pos x="T4" y="T5"/>
                  </a:cxn>
                  <a:cxn ang="0">
                    <a:pos x="T6" y="T7"/>
                  </a:cxn>
                  <a:cxn ang="0">
                    <a:pos x="T8" y="T9"/>
                  </a:cxn>
                </a:cxnLst>
                <a:rect l="0" t="0" r="r" b="b"/>
                <a:pathLst>
                  <a:path w="2048" h="289">
                    <a:moveTo>
                      <a:pt x="0" y="174"/>
                    </a:moveTo>
                    <a:lnTo>
                      <a:pt x="519" y="0"/>
                    </a:lnTo>
                    <a:lnTo>
                      <a:pt x="1019" y="289"/>
                    </a:lnTo>
                    <a:lnTo>
                      <a:pt x="1538" y="247"/>
                    </a:lnTo>
                    <a:lnTo>
                      <a:pt x="2048" y="119"/>
                    </a:lnTo>
                  </a:path>
                </a:pathLst>
              </a:custGeom>
              <a:noFill/>
              <a:ln w="28575" cap="flat">
                <a:solidFill>
                  <a:srgbClr val="E41E26"/>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8" name="Freeform 45"/>
              <p:cNvSpPr>
                <a:spLocks/>
              </p:cNvSpPr>
              <p:nvPr/>
            </p:nvSpPr>
            <p:spPr bwMode="auto">
              <a:xfrm>
                <a:off x="933450" y="6238876"/>
                <a:ext cx="3225800" cy="76200"/>
              </a:xfrm>
              <a:custGeom>
                <a:avLst/>
                <a:gdLst>
                  <a:gd name="T0" fmla="*/ 0 w 2032"/>
                  <a:gd name="T1" fmla="*/ 48 h 48"/>
                  <a:gd name="T2" fmla="*/ 503 w 2032"/>
                  <a:gd name="T3" fmla="*/ 23 h 48"/>
                  <a:gd name="T4" fmla="*/ 1006 w 2032"/>
                  <a:gd name="T5" fmla="*/ 48 h 48"/>
                  <a:gd name="T6" fmla="*/ 1522 w 2032"/>
                  <a:gd name="T7" fmla="*/ 23 h 48"/>
                  <a:gd name="T8" fmla="*/ 2032 w 2032"/>
                  <a:gd name="T9" fmla="*/ 0 h 48"/>
                </a:gdLst>
                <a:ahLst/>
                <a:cxnLst>
                  <a:cxn ang="0">
                    <a:pos x="T0" y="T1"/>
                  </a:cxn>
                  <a:cxn ang="0">
                    <a:pos x="T2" y="T3"/>
                  </a:cxn>
                  <a:cxn ang="0">
                    <a:pos x="T4" y="T5"/>
                  </a:cxn>
                  <a:cxn ang="0">
                    <a:pos x="T6" y="T7"/>
                  </a:cxn>
                  <a:cxn ang="0">
                    <a:pos x="T8" y="T9"/>
                  </a:cxn>
                </a:cxnLst>
                <a:rect l="0" t="0" r="r" b="b"/>
                <a:pathLst>
                  <a:path w="2032" h="48">
                    <a:moveTo>
                      <a:pt x="0" y="48"/>
                    </a:moveTo>
                    <a:lnTo>
                      <a:pt x="503" y="23"/>
                    </a:lnTo>
                    <a:lnTo>
                      <a:pt x="1006" y="48"/>
                    </a:lnTo>
                    <a:lnTo>
                      <a:pt x="1522" y="23"/>
                    </a:lnTo>
                    <a:lnTo>
                      <a:pt x="2032" y="0"/>
                    </a:lnTo>
                  </a:path>
                </a:pathLst>
              </a:custGeom>
              <a:noFill/>
              <a:ln w="28575" cap="flat">
                <a:solidFill>
                  <a:srgbClr val="69BD4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8" name="Line 84"/>
              <p:cNvSpPr>
                <a:spLocks noChangeShapeType="1"/>
              </p:cNvSpPr>
              <p:nvPr/>
            </p:nvSpPr>
            <p:spPr bwMode="auto">
              <a:xfrm>
                <a:off x="1711325" y="62293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79" name="Line 85"/>
              <p:cNvSpPr>
                <a:spLocks noChangeShapeType="1"/>
              </p:cNvSpPr>
              <p:nvPr/>
            </p:nvSpPr>
            <p:spPr bwMode="auto">
              <a:xfrm>
                <a:off x="1711325" y="63309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0" name="Line 86"/>
              <p:cNvSpPr>
                <a:spLocks noChangeShapeType="1"/>
              </p:cNvSpPr>
              <p:nvPr/>
            </p:nvSpPr>
            <p:spPr bwMode="auto">
              <a:xfrm>
                <a:off x="1736725" y="6229351"/>
                <a:ext cx="0" cy="1016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1" name="Rectangle 87"/>
              <p:cNvSpPr>
                <a:spLocks noChangeArrowheads="1"/>
              </p:cNvSpPr>
              <p:nvPr/>
            </p:nvSpPr>
            <p:spPr bwMode="auto">
              <a:xfrm>
                <a:off x="1697038" y="6234113"/>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2" name="Rectangle 88"/>
              <p:cNvSpPr>
                <a:spLocks noChangeArrowheads="1"/>
              </p:cNvSpPr>
              <p:nvPr/>
            </p:nvSpPr>
            <p:spPr bwMode="auto">
              <a:xfrm>
                <a:off x="887413" y="6275388"/>
                <a:ext cx="80962"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3" name="Line 89"/>
              <p:cNvSpPr>
                <a:spLocks noChangeShapeType="1"/>
              </p:cNvSpPr>
              <p:nvPr/>
            </p:nvSpPr>
            <p:spPr bwMode="auto">
              <a:xfrm>
                <a:off x="2520950" y="6259513"/>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4" name="Line 90"/>
              <p:cNvSpPr>
                <a:spLocks noChangeShapeType="1"/>
              </p:cNvSpPr>
              <p:nvPr/>
            </p:nvSpPr>
            <p:spPr bwMode="auto">
              <a:xfrm>
                <a:off x="2520950" y="6361113"/>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5" name="Line 91"/>
              <p:cNvSpPr>
                <a:spLocks noChangeShapeType="1"/>
              </p:cNvSpPr>
              <p:nvPr/>
            </p:nvSpPr>
            <p:spPr bwMode="auto">
              <a:xfrm>
                <a:off x="2541588" y="6259513"/>
                <a:ext cx="0" cy="1016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6" name="Rectangle 92"/>
              <p:cNvSpPr>
                <a:spLocks noChangeArrowheads="1"/>
              </p:cNvSpPr>
              <p:nvPr/>
            </p:nvSpPr>
            <p:spPr bwMode="auto">
              <a:xfrm>
                <a:off x="2500313" y="6269038"/>
                <a:ext cx="80962" cy="82550"/>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7" name="Line 93"/>
              <p:cNvSpPr>
                <a:spLocks noChangeShapeType="1"/>
              </p:cNvSpPr>
              <p:nvPr/>
            </p:nvSpPr>
            <p:spPr bwMode="auto">
              <a:xfrm>
                <a:off x="3324225" y="62293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8" name="Line 94"/>
              <p:cNvSpPr>
                <a:spLocks noChangeShapeType="1"/>
              </p:cNvSpPr>
              <p:nvPr/>
            </p:nvSpPr>
            <p:spPr bwMode="auto">
              <a:xfrm>
                <a:off x="3324225" y="63309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89" name="Line 95"/>
              <p:cNvSpPr>
                <a:spLocks noChangeShapeType="1"/>
              </p:cNvSpPr>
              <p:nvPr/>
            </p:nvSpPr>
            <p:spPr bwMode="auto">
              <a:xfrm>
                <a:off x="3349625" y="6229351"/>
                <a:ext cx="0" cy="1016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0" name="Rectangle 96"/>
              <p:cNvSpPr>
                <a:spLocks noChangeArrowheads="1"/>
              </p:cNvSpPr>
              <p:nvPr/>
            </p:nvSpPr>
            <p:spPr bwMode="auto">
              <a:xfrm>
                <a:off x="3308350" y="6238876"/>
                <a:ext cx="82550" cy="80963"/>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1" name="Line 97"/>
              <p:cNvSpPr>
                <a:spLocks noChangeShapeType="1"/>
              </p:cNvSpPr>
              <p:nvPr/>
            </p:nvSpPr>
            <p:spPr bwMode="auto">
              <a:xfrm>
                <a:off x="4138613" y="617696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2" name="Line 98"/>
              <p:cNvSpPr>
                <a:spLocks noChangeShapeType="1"/>
              </p:cNvSpPr>
              <p:nvPr/>
            </p:nvSpPr>
            <p:spPr bwMode="auto">
              <a:xfrm>
                <a:off x="4138613" y="63055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3" name="Line 99"/>
              <p:cNvSpPr>
                <a:spLocks noChangeShapeType="1"/>
              </p:cNvSpPr>
              <p:nvPr/>
            </p:nvSpPr>
            <p:spPr bwMode="auto">
              <a:xfrm>
                <a:off x="4164013" y="6176963"/>
                <a:ext cx="0" cy="12858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94" name="Rectangle 100"/>
              <p:cNvSpPr>
                <a:spLocks noChangeArrowheads="1"/>
              </p:cNvSpPr>
              <p:nvPr/>
            </p:nvSpPr>
            <p:spPr bwMode="auto">
              <a:xfrm>
                <a:off x="4122738" y="6197601"/>
                <a:ext cx="82550" cy="82550"/>
              </a:xfrm>
              <a:prstGeom prst="rect">
                <a:avLst/>
              </a:prstGeom>
              <a:solidFill>
                <a:srgbClr val="69BD45"/>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5" name="Line 141"/>
              <p:cNvSpPr>
                <a:spLocks noChangeShapeType="1"/>
              </p:cNvSpPr>
              <p:nvPr/>
            </p:nvSpPr>
            <p:spPr bwMode="auto">
              <a:xfrm>
                <a:off x="4138613" y="5432426"/>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6" name="Line 142"/>
              <p:cNvSpPr>
                <a:spLocks noChangeShapeType="1"/>
              </p:cNvSpPr>
              <p:nvPr/>
            </p:nvSpPr>
            <p:spPr bwMode="auto">
              <a:xfrm>
                <a:off x="4138613" y="6024563"/>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7" name="Line 143"/>
              <p:cNvSpPr>
                <a:spLocks noChangeShapeType="1"/>
              </p:cNvSpPr>
              <p:nvPr/>
            </p:nvSpPr>
            <p:spPr bwMode="auto">
              <a:xfrm>
                <a:off x="4159250" y="5432426"/>
                <a:ext cx="0" cy="59213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8" name="Oval 144"/>
              <p:cNvSpPr>
                <a:spLocks noChangeArrowheads="1"/>
              </p:cNvSpPr>
              <p:nvPr/>
            </p:nvSpPr>
            <p:spPr bwMode="auto">
              <a:xfrm>
                <a:off x="4117975" y="5688013"/>
                <a:ext cx="80962"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39" name="Line 145"/>
              <p:cNvSpPr>
                <a:spLocks noChangeShapeType="1"/>
              </p:cNvSpPr>
              <p:nvPr/>
            </p:nvSpPr>
            <p:spPr bwMode="auto">
              <a:xfrm>
                <a:off x="3335338" y="5641976"/>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0" name="Line 146"/>
              <p:cNvSpPr>
                <a:spLocks noChangeShapeType="1"/>
              </p:cNvSpPr>
              <p:nvPr/>
            </p:nvSpPr>
            <p:spPr bwMode="auto">
              <a:xfrm>
                <a:off x="3335338" y="6229351"/>
                <a:ext cx="3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1" name="Line 147"/>
              <p:cNvSpPr>
                <a:spLocks noChangeShapeType="1"/>
              </p:cNvSpPr>
              <p:nvPr/>
            </p:nvSpPr>
            <p:spPr bwMode="auto">
              <a:xfrm>
                <a:off x="3354388" y="5641976"/>
                <a:ext cx="0" cy="587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2" name="Oval 148"/>
              <p:cNvSpPr>
                <a:spLocks noChangeArrowheads="1"/>
              </p:cNvSpPr>
              <p:nvPr/>
            </p:nvSpPr>
            <p:spPr bwMode="auto">
              <a:xfrm>
                <a:off x="3314700" y="5897563"/>
                <a:ext cx="80962"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3" name="Line 149"/>
              <p:cNvSpPr>
                <a:spLocks noChangeShapeType="1"/>
              </p:cNvSpPr>
              <p:nvPr/>
            </p:nvSpPr>
            <p:spPr bwMode="auto">
              <a:xfrm>
                <a:off x="2520950" y="5729288"/>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4" name="Line 150"/>
              <p:cNvSpPr>
                <a:spLocks noChangeShapeType="1"/>
              </p:cNvSpPr>
              <p:nvPr/>
            </p:nvSpPr>
            <p:spPr bwMode="auto">
              <a:xfrm>
                <a:off x="2520950" y="625951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5" name="Line 151"/>
              <p:cNvSpPr>
                <a:spLocks noChangeShapeType="1"/>
              </p:cNvSpPr>
              <p:nvPr/>
            </p:nvSpPr>
            <p:spPr bwMode="auto">
              <a:xfrm>
                <a:off x="2541588" y="5729288"/>
                <a:ext cx="0" cy="5302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6" name="Oval 152"/>
              <p:cNvSpPr>
                <a:spLocks noChangeArrowheads="1"/>
              </p:cNvSpPr>
              <p:nvPr/>
            </p:nvSpPr>
            <p:spPr bwMode="auto">
              <a:xfrm>
                <a:off x="2500313" y="5962651"/>
                <a:ext cx="85725" cy="82550"/>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7" name="Line 153"/>
              <p:cNvSpPr>
                <a:spLocks noChangeShapeType="1"/>
              </p:cNvSpPr>
              <p:nvPr/>
            </p:nvSpPr>
            <p:spPr bwMode="auto">
              <a:xfrm>
                <a:off x="1711325" y="511651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8" name="Line 154"/>
              <p:cNvSpPr>
                <a:spLocks noChangeShapeType="1"/>
              </p:cNvSpPr>
              <p:nvPr/>
            </p:nvSpPr>
            <p:spPr bwMode="auto">
              <a:xfrm>
                <a:off x="1711325" y="5962651"/>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49" name="Line 155"/>
              <p:cNvSpPr>
                <a:spLocks noChangeShapeType="1"/>
              </p:cNvSpPr>
              <p:nvPr/>
            </p:nvSpPr>
            <p:spPr bwMode="auto">
              <a:xfrm>
                <a:off x="1731963" y="5116513"/>
                <a:ext cx="0" cy="846138"/>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50" name="Oval 156"/>
              <p:cNvSpPr>
                <a:spLocks noChangeArrowheads="1"/>
              </p:cNvSpPr>
              <p:nvPr/>
            </p:nvSpPr>
            <p:spPr bwMode="auto">
              <a:xfrm>
                <a:off x="1690688" y="5494338"/>
                <a:ext cx="82550"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51" name="Line 157"/>
              <p:cNvSpPr>
                <a:spLocks noChangeShapeType="1"/>
              </p:cNvSpPr>
              <p:nvPr/>
            </p:nvSpPr>
            <p:spPr bwMode="auto">
              <a:xfrm>
                <a:off x="892175" y="5453063"/>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52" name="Line 158"/>
              <p:cNvSpPr>
                <a:spLocks noChangeShapeType="1"/>
              </p:cNvSpPr>
              <p:nvPr/>
            </p:nvSpPr>
            <p:spPr bwMode="auto">
              <a:xfrm>
                <a:off x="892175" y="6188076"/>
                <a:ext cx="4603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53" name="Line 159"/>
              <p:cNvSpPr>
                <a:spLocks noChangeShapeType="1"/>
              </p:cNvSpPr>
              <p:nvPr/>
            </p:nvSpPr>
            <p:spPr bwMode="auto">
              <a:xfrm>
                <a:off x="912813" y="5453063"/>
                <a:ext cx="0" cy="73501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54" name="Oval 160"/>
              <p:cNvSpPr>
                <a:spLocks noChangeArrowheads="1"/>
              </p:cNvSpPr>
              <p:nvPr/>
            </p:nvSpPr>
            <p:spPr bwMode="auto">
              <a:xfrm>
                <a:off x="871538" y="5775326"/>
                <a:ext cx="82550" cy="80963"/>
              </a:xfrm>
              <a:prstGeom prst="ellipse">
                <a:avLst/>
              </a:prstGeom>
              <a:solidFill>
                <a:srgbClr val="E41E26"/>
              </a:solidFill>
              <a:ln w="9525">
                <a:noFill/>
                <a:round/>
                <a:headEnd/>
                <a:tailEnd/>
              </a:ln>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grpSp>
        <p:sp>
          <p:nvSpPr>
            <p:cNvPr id="189" name="ZoneTexte 188"/>
            <p:cNvSpPr txBox="1"/>
            <p:nvPr/>
          </p:nvSpPr>
          <p:spPr>
            <a:xfrm>
              <a:off x="654763" y="6220109"/>
              <a:ext cx="466795" cy="246221"/>
            </a:xfrm>
            <a:prstGeom prst="rect">
              <a:avLst/>
            </a:prstGeom>
            <a:noFill/>
          </p:spPr>
          <p:txBody>
            <a:bodyPr wrap="none" rtlCol="0">
              <a:spAutoFit/>
            </a:bodyPr>
            <a:lstStyle/>
            <a:p>
              <a:pPr algn="ctr"/>
              <a:r>
                <a:rPr lang="fr-FR" sz="1000" dirty="0">
                  <a:solidFill>
                    <a:srgbClr val="000066"/>
                  </a:solidFill>
                </a:rPr>
                <a:t>2012</a:t>
              </a:r>
            </a:p>
          </p:txBody>
        </p:sp>
        <p:sp>
          <p:nvSpPr>
            <p:cNvPr id="190" name="ZoneTexte 189"/>
            <p:cNvSpPr txBox="1"/>
            <p:nvPr/>
          </p:nvSpPr>
          <p:spPr>
            <a:xfrm>
              <a:off x="1413075" y="6220109"/>
              <a:ext cx="466795" cy="246221"/>
            </a:xfrm>
            <a:prstGeom prst="rect">
              <a:avLst/>
            </a:prstGeom>
            <a:noFill/>
          </p:spPr>
          <p:txBody>
            <a:bodyPr wrap="none" rtlCol="0">
              <a:spAutoFit/>
            </a:bodyPr>
            <a:lstStyle/>
            <a:p>
              <a:pPr algn="ctr"/>
              <a:r>
                <a:rPr lang="fr-FR" sz="1000" dirty="0">
                  <a:solidFill>
                    <a:srgbClr val="000066"/>
                  </a:solidFill>
                </a:rPr>
                <a:t>2013</a:t>
              </a:r>
            </a:p>
          </p:txBody>
        </p:sp>
        <p:sp>
          <p:nvSpPr>
            <p:cNvPr id="191" name="ZoneTexte 190"/>
            <p:cNvSpPr txBox="1"/>
            <p:nvPr/>
          </p:nvSpPr>
          <p:spPr>
            <a:xfrm>
              <a:off x="2186455" y="6220109"/>
              <a:ext cx="466795" cy="246221"/>
            </a:xfrm>
            <a:prstGeom prst="rect">
              <a:avLst/>
            </a:prstGeom>
            <a:noFill/>
          </p:spPr>
          <p:txBody>
            <a:bodyPr wrap="none" rtlCol="0">
              <a:spAutoFit/>
            </a:bodyPr>
            <a:lstStyle/>
            <a:p>
              <a:pPr algn="ctr"/>
              <a:r>
                <a:rPr lang="fr-FR" sz="1000" dirty="0">
                  <a:solidFill>
                    <a:srgbClr val="000066"/>
                  </a:solidFill>
                </a:rPr>
                <a:t>2014</a:t>
              </a:r>
            </a:p>
          </p:txBody>
        </p:sp>
        <p:sp>
          <p:nvSpPr>
            <p:cNvPr id="192" name="ZoneTexte 191"/>
            <p:cNvSpPr txBox="1"/>
            <p:nvPr/>
          </p:nvSpPr>
          <p:spPr>
            <a:xfrm>
              <a:off x="2931881" y="6220109"/>
              <a:ext cx="466795" cy="246221"/>
            </a:xfrm>
            <a:prstGeom prst="rect">
              <a:avLst/>
            </a:prstGeom>
            <a:noFill/>
          </p:spPr>
          <p:txBody>
            <a:bodyPr wrap="none" rtlCol="0">
              <a:spAutoFit/>
            </a:bodyPr>
            <a:lstStyle/>
            <a:p>
              <a:pPr algn="ctr"/>
              <a:r>
                <a:rPr lang="fr-FR" sz="1000" dirty="0">
                  <a:solidFill>
                    <a:srgbClr val="000066"/>
                  </a:solidFill>
                </a:rPr>
                <a:t>2015</a:t>
              </a:r>
            </a:p>
          </p:txBody>
        </p:sp>
        <p:sp>
          <p:nvSpPr>
            <p:cNvPr id="193" name="ZoneTexte 192"/>
            <p:cNvSpPr txBox="1"/>
            <p:nvPr/>
          </p:nvSpPr>
          <p:spPr>
            <a:xfrm>
              <a:off x="3695943" y="6220109"/>
              <a:ext cx="466795" cy="246221"/>
            </a:xfrm>
            <a:prstGeom prst="rect">
              <a:avLst/>
            </a:prstGeom>
            <a:noFill/>
          </p:spPr>
          <p:txBody>
            <a:bodyPr wrap="none" rtlCol="0">
              <a:spAutoFit/>
            </a:bodyPr>
            <a:lstStyle/>
            <a:p>
              <a:pPr algn="ctr"/>
              <a:r>
                <a:rPr lang="fr-FR" sz="1000" dirty="0">
                  <a:solidFill>
                    <a:srgbClr val="000066"/>
                  </a:solidFill>
                </a:rPr>
                <a:t>2016</a:t>
              </a:r>
            </a:p>
          </p:txBody>
        </p:sp>
        <p:sp>
          <p:nvSpPr>
            <p:cNvPr id="194" name="ZoneTexte 193"/>
            <p:cNvSpPr txBox="1"/>
            <p:nvPr/>
          </p:nvSpPr>
          <p:spPr>
            <a:xfrm>
              <a:off x="213400" y="6071023"/>
              <a:ext cx="255198" cy="246221"/>
            </a:xfrm>
            <a:prstGeom prst="rect">
              <a:avLst/>
            </a:prstGeom>
            <a:noFill/>
          </p:spPr>
          <p:txBody>
            <a:bodyPr wrap="none" rtlCol="0">
              <a:spAutoFit/>
            </a:bodyPr>
            <a:lstStyle/>
            <a:p>
              <a:pPr algn="r"/>
              <a:r>
                <a:rPr lang="fr-FR" sz="1000" dirty="0">
                  <a:solidFill>
                    <a:srgbClr val="000066"/>
                  </a:solidFill>
                </a:rPr>
                <a:t>0</a:t>
              </a:r>
            </a:p>
          </p:txBody>
        </p:sp>
        <p:sp>
          <p:nvSpPr>
            <p:cNvPr id="195" name="ZoneTexte 194"/>
            <p:cNvSpPr txBox="1"/>
            <p:nvPr/>
          </p:nvSpPr>
          <p:spPr>
            <a:xfrm>
              <a:off x="213400" y="5866031"/>
              <a:ext cx="255198" cy="246221"/>
            </a:xfrm>
            <a:prstGeom prst="rect">
              <a:avLst/>
            </a:prstGeom>
            <a:noFill/>
          </p:spPr>
          <p:txBody>
            <a:bodyPr wrap="none" rtlCol="0">
              <a:spAutoFit/>
            </a:bodyPr>
            <a:lstStyle/>
            <a:p>
              <a:pPr algn="r"/>
              <a:r>
                <a:rPr lang="fr-FR" sz="1000" dirty="0">
                  <a:solidFill>
                    <a:srgbClr val="000066"/>
                  </a:solidFill>
                </a:rPr>
                <a:t>1</a:t>
              </a:r>
            </a:p>
          </p:txBody>
        </p:sp>
        <p:sp>
          <p:nvSpPr>
            <p:cNvPr id="196" name="ZoneTexte 195"/>
            <p:cNvSpPr txBox="1"/>
            <p:nvPr/>
          </p:nvSpPr>
          <p:spPr>
            <a:xfrm>
              <a:off x="213400" y="5679674"/>
              <a:ext cx="255198" cy="246221"/>
            </a:xfrm>
            <a:prstGeom prst="rect">
              <a:avLst/>
            </a:prstGeom>
            <a:noFill/>
          </p:spPr>
          <p:txBody>
            <a:bodyPr wrap="none" rtlCol="0">
              <a:spAutoFit/>
            </a:bodyPr>
            <a:lstStyle/>
            <a:p>
              <a:pPr algn="r"/>
              <a:r>
                <a:rPr lang="fr-FR" sz="1000" dirty="0">
                  <a:solidFill>
                    <a:srgbClr val="000066"/>
                  </a:solidFill>
                </a:rPr>
                <a:t>2</a:t>
              </a:r>
            </a:p>
          </p:txBody>
        </p:sp>
        <p:sp>
          <p:nvSpPr>
            <p:cNvPr id="197" name="ZoneTexte 196"/>
            <p:cNvSpPr txBox="1"/>
            <p:nvPr/>
          </p:nvSpPr>
          <p:spPr>
            <a:xfrm>
              <a:off x="213400" y="5474682"/>
              <a:ext cx="255198" cy="246221"/>
            </a:xfrm>
            <a:prstGeom prst="rect">
              <a:avLst/>
            </a:prstGeom>
            <a:noFill/>
          </p:spPr>
          <p:txBody>
            <a:bodyPr wrap="none" rtlCol="0">
              <a:spAutoFit/>
            </a:bodyPr>
            <a:lstStyle/>
            <a:p>
              <a:pPr algn="r"/>
              <a:r>
                <a:rPr lang="fr-FR" sz="1000" dirty="0">
                  <a:solidFill>
                    <a:srgbClr val="000066"/>
                  </a:solidFill>
                </a:rPr>
                <a:t>3</a:t>
              </a:r>
            </a:p>
          </p:txBody>
        </p:sp>
        <p:sp>
          <p:nvSpPr>
            <p:cNvPr id="198" name="ZoneTexte 197"/>
            <p:cNvSpPr txBox="1"/>
            <p:nvPr/>
          </p:nvSpPr>
          <p:spPr>
            <a:xfrm>
              <a:off x="213400" y="5306961"/>
              <a:ext cx="255198" cy="246221"/>
            </a:xfrm>
            <a:prstGeom prst="rect">
              <a:avLst/>
            </a:prstGeom>
            <a:noFill/>
          </p:spPr>
          <p:txBody>
            <a:bodyPr wrap="none" rtlCol="0">
              <a:spAutoFit/>
            </a:bodyPr>
            <a:lstStyle/>
            <a:p>
              <a:pPr algn="r"/>
              <a:r>
                <a:rPr lang="fr-FR" sz="1000" dirty="0">
                  <a:solidFill>
                    <a:srgbClr val="000066"/>
                  </a:solidFill>
                </a:rPr>
                <a:t>4</a:t>
              </a:r>
            </a:p>
          </p:txBody>
        </p:sp>
        <p:sp>
          <p:nvSpPr>
            <p:cNvPr id="199" name="ZoneTexte 198"/>
            <p:cNvSpPr txBox="1"/>
            <p:nvPr/>
          </p:nvSpPr>
          <p:spPr>
            <a:xfrm>
              <a:off x="213400" y="5101969"/>
              <a:ext cx="255198" cy="246221"/>
            </a:xfrm>
            <a:prstGeom prst="rect">
              <a:avLst/>
            </a:prstGeom>
            <a:noFill/>
          </p:spPr>
          <p:txBody>
            <a:bodyPr wrap="none" rtlCol="0">
              <a:spAutoFit/>
            </a:bodyPr>
            <a:lstStyle/>
            <a:p>
              <a:pPr algn="r"/>
              <a:r>
                <a:rPr lang="fr-FR" sz="1000" dirty="0">
                  <a:solidFill>
                    <a:srgbClr val="000066"/>
                  </a:solidFill>
                </a:rPr>
                <a:t>5</a:t>
              </a:r>
            </a:p>
          </p:txBody>
        </p:sp>
        <p:sp>
          <p:nvSpPr>
            <p:cNvPr id="200" name="ZoneTexte 199"/>
            <p:cNvSpPr txBox="1"/>
            <p:nvPr/>
          </p:nvSpPr>
          <p:spPr>
            <a:xfrm>
              <a:off x="213400" y="4915613"/>
              <a:ext cx="255198" cy="246221"/>
            </a:xfrm>
            <a:prstGeom prst="rect">
              <a:avLst/>
            </a:prstGeom>
            <a:noFill/>
          </p:spPr>
          <p:txBody>
            <a:bodyPr wrap="none" rtlCol="0">
              <a:spAutoFit/>
            </a:bodyPr>
            <a:lstStyle/>
            <a:p>
              <a:pPr algn="r"/>
              <a:r>
                <a:rPr lang="fr-FR" sz="1000" dirty="0">
                  <a:solidFill>
                    <a:srgbClr val="000066"/>
                  </a:solidFill>
                </a:rPr>
                <a:t>6</a:t>
              </a:r>
            </a:p>
          </p:txBody>
        </p:sp>
        <p:sp>
          <p:nvSpPr>
            <p:cNvPr id="201" name="ZoneTexte 200"/>
            <p:cNvSpPr txBox="1"/>
            <p:nvPr/>
          </p:nvSpPr>
          <p:spPr>
            <a:xfrm>
              <a:off x="130290" y="4747304"/>
              <a:ext cx="651140" cy="246221"/>
            </a:xfrm>
            <a:prstGeom prst="rect">
              <a:avLst/>
            </a:prstGeom>
            <a:noFill/>
          </p:spPr>
          <p:txBody>
            <a:bodyPr wrap="none" rtlCol="0">
              <a:spAutoFit/>
            </a:bodyPr>
            <a:lstStyle/>
            <a:p>
              <a:pPr algn="ctr"/>
              <a:r>
                <a:rPr lang="fr-FR" sz="1000" dirty="0">
                  <a:solidFill>
                    <a:srgbClr val="000066"/>
                  </a:solidFill>
                </a:rPr>
                <a:t>/100 p-a</a:t>
              </a:r>
            </a:p>
          </p:txBody>
        </p:sp>
        <p:sp>
          <p:nvSpPr>
            <p:cNvPr id="208" name="ZoneTexte 207"/>
            <p:cNvSpPr txBox="1"/>
            <p:nvPr/>
          </p:nvSpPr>
          <p:spPr>
            <a:xfrm>
              <a:off x="3231239" y="5298142"/>
              <a:ext cx="718466" cy="246221"/>
            </a:xfrm>
            <a:prstGeom prst="rect">
              <a:avLst/>
            </a:prstGeom>
            <a:noFill/>
          </p:spPr>
          <p:txBody>
            <a:bodyPr wrap="none" rtlCol="0">
              <a:spAutoFit/>
            </a:bodyPr>
            <a:lstStyle/>
            <a:p>
              <a:pPr algn="ctr"/>
              <a:r>
                <a:rPr lang="fr-FR" sz="1000" dirty="0">
                  <a:solidFill>
                    <a:srgbClr val="000066"/>
                  </a:solidFill>
                </a:rPr>
                <a:t>p = 0,815</a:t>
              </a:r>
            </a:p>
          </p:txBody>
        </p:sp>
        <p:sp>
          <p:nvSpPr>
            <p:cNvPr id="209" name="ZoneTexte 208"/>
            <p:cNvSpPr txBox="1"/>
            <p:nvPr/>
          </p:nvSpPr>
          <p:spPr>
            <a:xfrm>
              <a:off x="3194386" y="5829113"/>
              <a:ext cx="718466" cy="246221"/>
            </a:xfrm>
            <a:prstGeom prst="rect">
              <a:avLst/>
            </a:prstGeom>
            <a:noFill/>
          </p:spPr>
          <p:txBody>
            <a:bodyPr wrap="none" rtlCol="0">
              <a:spAutoFit/>
            </a:bodyPr>
            <a:lstStyle/>
            <a:p>
              <a:pPr algn="ctr"/>
              <a:r>
                <a:rPr lang="fr-FR" sz="1000" dirty="0">
                  <a:solidFill>
                    <a:srgbClr val="000066"/>
                  </a:solidFill>
                </a:rPr>
                <a:t>p = 0,089</a:t>
              </a:r>
            </a:p>
          </p:txBody>
        </p:sp>
      </p:grpSp>
      <p:grpSp>
        <p:nvGrpSpPr>
          <p:cNvPr id="2" name="Groupe 1">
            <a:extLst>
              <a:ext uri="{FF2B5EF4-FFF2-40B4-BE49-F238E27FC236}">
                <a16:creationId xmlns:a16="http://schemas.microsoft.com/office/drawing/2014/main" id="{8364DD64-F5D2-4104-BD7E-C9D258416418}"/>
              </a:ext>
            </a:extLst>
          </p:cNvPr>
          <p:cNvGrpSpPr/>
          <p:nvPr/>
        </p:nvGrpSpPr>
        <p:grpSpPr>
          <a:xfrm>
            <a:off x="2859587" y="2712674"/>
            <a:ext cx="3328081" cy="317546"/>
            <a:chOff x="2859587" y="2712674"/>
            <a:chExt cx="3328081" cy="317546"/>
          </a:xfrm>
        </p:grpSpPr>
        <p:sp>
          <p:nvSpPr>
            <p:cNvPr id="232" name="ZoneTexte 231"/>
            <p:cNvSpPr txBox="1"/>
            <p:nvPr/>
          </p:nvSpPr>
          <p:spPr>
            <a:xfrm>
              <a:off x="3083470" y="2722443"/>
              <a:ext cx="564578" cy="307777"/>
            </a:xfrm>
            <a:prstGeom prst="rect">
              <a:avLst/>
            </a:prstGeom>
            <a:noFill/>
          </p:spPr>
          <p:txBody>
            <a:bodyPr wrap="none" rtlCol="0">
              <a:spAutoFit/>
            </a:bodyPr>
            <a:lstStyle/>
            <a:p>
              <a:r>
                <a:rPr lang="fr-FR" sz="1400" b="1" dirty="0">
                  <a:solidFill>
                    <a:srgbClr val="000066"/>
                  </a:solidFill>
                </a:rPr>
                <a:t>HSH</a:t>
              </a:r>
            </a:p>
          </p:txBody>
        </p:sp>
        <p:sp>
          <p:nvSpPr>
            <p:cNvPr id="234" name="Line 165"/>
            <p:cNvSpPr>
              <a:spLocks noChangeShapeType="1"/>
            </p:cNvSpPr>
            <p:nvPr/>
          </p:nvSpPr>
          <p:spPr bwMode="auto">
            <a:xfrm>
              <a:off x="2859587" y="2874229"/>
              <a:ext cx="259152" cy="0"/>
            </a:xfrm>
            <a:prstGeom prst="line">
              <a:avLst/>
            </a:prstGeom>
            <a:noFill/>
            <a:ln w="25400" cap="flat">
              <a:solidFill>
                <a:srgbClr val="E41E2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400">
                <a:solidFill>
                  <a:srgbClr val="000066"/>
                </a:solidFill>
              </a:endParaRPr>
            </a:p>
          </p:txBody>
        </p:sp>
        <p:sp>
          <p:nvSpPr>
            <p:cNvPr id="236" name="Oval 167"/>
            <p:cNvSpPr>
              <a:spLocks noChangeArrowheads="1"/>
            </p:cNvSpPr>
            <p:nvPr/>
          </p:nvSpPr>
          <p:spPr bwMode="auto">
            <a:xfrm>
              <a:off x="2944030" y="2829096"/>
              <a:ext cx="90266" cy="94634"/>
            </a:xfrm>
            <a:prstGeom prst="ellipse">
              <a:avLst/>
            </a:prstGeom>
            <a:solidFill>
              <a:srgbClr val="E41E2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solidFill>
                  <a:srgbClr val="000066"/>
                </a:solidFill>
              </a:endParaRPr>
            </a:p>
          </p:txBody>
        </p:sp>
        <p:sp>
          <p:nvSpPr>
            <p:cNvPr id="243" name="ZoneTexte 242">
              <a:extLst>
                <a:ext uri="{FF2B5EF4-FFF2-40B4-BE49-F238E27FC236}">
                  <a16:creationId xmlns:a16="http://schemas.microsoft.com/office/drawing/2014/main" id="{93FB9D88-C6A1-4CE3-97A2-6A06E1541C99}"/>
                </a:ext>
              </a:extLst>
            </p:cNvPr>
            <p:cNvSpPr txBox="1"/>
            <p:nvPr/>
          </p:nvSpPr>
          <p:spPr>
            <a:xfrm>
              <a:off x="3944746" y="2712674"/>
              <a:ext cx="2242922" cy="307777"/>
            </a:xfrm>
            <a:prstGeom prst="rect">
              <a:avLst/>
            </a:prstGeom>
            <a:noFill/>
          </p:spPr>
          <p:txBody>
            <a:bodyPr wrap="none" rtlCol="0">
              <a:spAutoFit/>
            </a:bodyPr>
            <a:lstStyle/>
            <a:p>
              <a:r>
                <a:rPr lang="fr-FR" sz="1400" b="1" dirty="0">
                  <a:solidFill>
                    <a:srgbClr val="000066"/>
                  </a:solidFill>
                </a:rPr>
                <a:t>Autres groupes à risque</a:t>
              </a:r>
            </a:p>
          </p:txBody>
        </p:sp>
        <p:sp>
          <p:nvSpPr>
            <p:cNvPr id="244" name="Rectangle 164">
              <a:extLst>
                <a:ext uri="{FF2B5EF4-FFF2-40B4-BE49-F238E27FC236}">
                  <a16:creationId xmlns:a16="http://schemas.microsoft.com/office/drawing/2014/main" id="{64BDAABF-A5BE-4D25-B340-97947296E4AD}"/>
                </a:ext>
              </a:extLst>
            </p:cNvPr>
            <p:cNvSpPr>
              <a:spLocks noChangeArrowheads="1"/>
            </p:cNvSpPr>
            <p:nvPr/>
          </p:nvSpPr>
          <p:spPr bwMode="auto">
            <a:xfrm>
              <a:off x="3844264" y="2842452"/>
              <a:ext cx="90266" cy="90266"/>
            </a:xfrm>
            <a:prstGeom prst="rect">
              <a:avLst/>
            </a:prstGeom>
            <a:solidFill>
              <a:srgbClr val="69BD4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400">
                <a:solidFill>
                  <a:srgbClr val="000066"/>
                </a:solidFill>
              </a:endParaRPr>
            </a:p>
          </p:txBody>
        </p:sp>
        <p:sp>
          <p:nvSpPr>
            <p:cNvPr id="245" name="Line 166">
              <a:extLst>
                <a:ext uri="{FF2B5EF4-FFF2-40B4-BE49-F238E27FC236}">
                  <a16:creationId xmlns:a16="http://schemas.microsoft.com/office/drawing/2014/main" id="{D3F26AD7-EF1F-4772-BC4F-90015BDB589B}"/>
                </a:ext>
              </a:extLst>
            </p:cNvPr>
            <p:cNvSpPr>
              <a:spLocks noChangeShapeType="1"/>
            </p:cNvSpPr>
            <p:nvPr/>
          </p:nvSpPr>
          <p:spPr bwMode="auto">
            <a:xfrm>
              <a:off x="3759821" y="2887586"/>
              <a:ext cx="259152" cy="0"/>
            </a:xfrm>
            <a:prstGeom prst="line">
              <a:avLst/>
            </a:prstGeom>
            <a:noFill/>
            <a:ln w="25400" cap="flat">
              <a:solidFill>
                <a:srgbClr val="69BD45"/>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400">
                <a:solidFill>
                  <a:srgbClr val="000066"/>
                </a:solidFill>
              </a:endParaRPr>
            </a:p>
          </p:txBody>
        </p:sp>
      </p:grpSp>
      <p:sp>
        <p:nvSpPr>
          <p:cNvPr id="222" name="ZoneTexte 221">
            <a:extLst>
              <a:ext uri="{FF2B5EF4-FFF2-40B4-BE49-F238E27FC236}">
                <a16:creationId xmlns:a16="http://schemas.microsoft.com/office/drawing/2014/main" id="{3D32A4B3-6AD8-4682-A3B1-ED974BEBCA9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151</a:t>
            </a:r>
          </a:p>
        </p:txBody>
      </p:sp>
    </p:spTree>
    <p:extLst>
      <p:ext uri="{BB962C8B-B14F-4D97-AF65-F5344CB8AC3E}">
        <p14:creationId xmlns:p14="http://schemas.microsoft.com/office/powerpoint/2010/main" val="139778559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Incidence de l’infection VHC chez les HSH VIH et les HSH utilisateurs de PrEP</a:t>
            </a:r>
          </a:p>
        </p:txBody>
      </p:sp>
      <p:sp>
        <p:nvSpPr>
          <p:cNvPr id="5123" name="Rectangle 3"/>
          <p:cNvSpPr>
            <a:spLocks noGrp="1" noChangeArrowheads="1"/>
          </p:cNvSpPr>
          <p:nvPr>
            <p:ph sz="half" idx="1"/>
          </p:nvPr>
        </p:nvSpPr>
        <p:spPr>
          <a:xfrm>
            <a:off x="196665" y="1568208"/>
            <a:ext cx="5040326" cy="4388365"/>
          </a:xfrm>
        </p:spPr>
        <p:txBody>
          <a:bodyPr/>
          <a:lstStyle/>
          <a:p>
            <a:pPr eaLnBrk="1" hangingPunct="1"/>
            <a:r>
              <a:rPr lang="fr-FR" sz="1600" dirty="0"/>
              <a:t>Cohorte </a:t>
            </a:r>
            <a:r>
              <a:rPr lang="fr-FR" sz="1600" dirty="0" err="1"/>
              <a:t>Dat’AIDS</a:t>
            </a:r>
            <a:br>
              <a:rPr lang="fr-FR" sz="1600" dirty="0"/>
            </a:br>
            <a:endParaRPr lang="fr-FR" sz="1600" dirty="0"/>
          </a:p>
          <a:p>
            <a:pPr eaLnBrk="1" hangingPunct="1"/>
            <a:r>
              <a:rPr lang="fr-FR" sz="1600" dirty="0"/>
              <a:t>10 537 HSH VIH</a:t>
            </a:r>
          </a:p>
          <a:p>
            <a:pPr lvl="1" eaLnBrk="1" hangingPunct="1"/>
            <a:r>
              <a:rPr lang="fr-FR" sz="1600" dirty="0"/>
              <a:t>98,4% sous ARV, CV &lt; 50 c/ml : 89,7 %</a:t>
            </a:r>
          </a:p>
          <a:p>
            <a:pPr lvl="1" eaLnBrk="1" hangingPunct="1"/>
            <a:r>
              <a:rPr lang="fr-FR" sz="1600" dirty="0" err="1"/>
              <a:t>Ac</a:t>
            </a:r>
            <a:r>
              <a:rPr lang="fr-FR" sz="1600" dirty="0"/>
              <a:t> VHC+ : 6,4 %</a:t>
            </a:r>
          </a:p>
          <a:p>
            <a:pPr lvl="1" eaLnBrk="1" hangingPunct="1"/>
            <a:r>
              <a:rPr lang="fr-FR" sz="1600" dirty="0"/>
              <a:t>Parmi les 4 151 avec </a:t>
            </a:r>
            <a:r>
              <a:rPr lang="fr-FR" sz="1600" dirty="0" err="1"/>
              <a:t>Ac</a:t>
            </a:r>
            <a:r>
              <a:rPr lang="fr-FR" sz="1600" dirty="0"/>
              <a:t> VHC négatif ayant eu un contrôle sérologique en 2016 : primo-infection VHC chez 42 (incidence : 1,01/100 patient-années)</a:t>
            </a:r>
          </a:p>
          <a:p>
            <a:pPr lvl="1" eaLnBrk="1" hangingPunct="1"/>
            <a:r>
              <a:rPr lang="fr-FR" sz="1600" dirty="0"/>
              <a:t>Parmi les 452 avec </a:t>
            </a:r>
            <a:r>
              <a:rPr lang="fr-FR" sz="1600" dirty="0" err="1"/>
              <a:t>Ac</a:t>
            </a:r>
            <a:r>
              <a:rPr lang="fr-FR" sz="1600" dirty="0"/>
              <a:t> VHC+ guéris du VHC (PCR négative) ayant eu un contrôle sérologique en 2016 : réinfection VHC </a:t>
            </a:r>
            <a:br>
              <a:rPr lang="fr-FR" sz="1600" dirty="0"/>
            </a:br>
            <a:r>
              <a:rPr lang="fr-FR" sz="1600" dirty="0"/>
              <a:t>chez 15 (3,14/100 patient-années)</a:t>
            </a:r>
          </a:p>
          <a:p>
            <a:pPr lvl="1" eaLnBrk="1" hangingPunct="1"/>
            <a:r>
              <a:rPr lang="fr-FR" sz="1600" b="1" dirty="0"/>
              <a:t>Au total : </a:t>
            </a:r>
            <a:r>
              <a:rPr lang="fr-FR" sz="1600" dirty="0"/>
              <a:t>incidence VHC aiguë chez les HSH VIH en 2016 = 1,23/100 patient-années</a:t>
            </a:r>
          </a:p>
        </p:txBody>
      </p:sp>
      <p:sp>
        <p:nvSpPr>
          <p:cNvPr id="2" name="Espace réservé du contenu 1"/>
          <p:cNvSpPr>
            <a:spLocks noGrp="1"/>
          </p:cNvSpPr>
          <p:nvPr>
            <p:ph sz="half" idx="2"/>
          </p:nvPr>
        </p:nvSpPr>
        <p:spPr>
          <a:xfrm>
            <a:off x="5343525" y="1568208"/>
            <a:ext cx="3727450" cy="3934819"/>
          </a:xfrm>
        </p:spPr>
        <p:txBody>
          <a:bodyPr/>
          <a:lstStyle/>
          <a:p>
            <a:r>
              <a:rPr lang="fr-FR" sz="1600" dirty="0"/>
              <a:t>930 HSH sous </a:t>
            </a:r>
            <a:r>
              <a:rPr lang="fr-FR" sz="1600" dirty="0" err="1"/>
              <a:t>PrEP</a:t>
            </a:r>
            <a:br>
              <a:rPr lang="fr-FR" sz="1600" dirty="0"/>
            </a:br>
            <a:endParaRPr lang="fr-FR" sz="1600" dirty="0"/>
          </a:p>
          <a:p>
            <a:r>
              <a:rPr lang="fr-FR" sz="1600" dirty="0"/>
              <a:t>Suivi sérologique VHC chez </a:t>
            </a:r>
            <a:br>
              <a:rPr lang="fr-FR" sz="1600" dirty="0"/>
            </a:br>
            <a:r>
              <a:rPr lang="fr-FR" sz="1600" dirty="0"/>
              <a:t>916 personnes entre janvier 2016 et mai 2017</a:t>
            </a:r>
          </a:p>
          <a:p>
            <a:pPr lvl="1"/>
            <a:r>
              <a:rPr lang="fr-FR" sz="1600" dirty="0"/>
              <a:t>Survenue de 10 primo-infections VHC (incidence : 1,03/100 patient-années) </a:t>
            </a:r>
            <a:br>
              <a:rPr lang="fr-FR" sz="1600" dirty="0"/>
            </a:br>
            <a:r>
              <a:rPr lang="fr-FR" sz="1600" dirty="0"/>
              <a:t>et 2 réinfections</a:t>
            </a:r>
            <a:br>
              <a:rPr lang="fr-FR" sz="1600" dirty="0"/>
            </a:br>
            <a:br>
              <a:rPr lang="fr-FR" sz="1600" dirty="0"/>
            </a:br>
            <a:br>
              <a:rPr lang="fr-FR" sz="1600" dirty="0"/>
            </a:br>
            <a:br>
              <a:rPr lang="fr-FR" sz="1600" dirty="0"/>
            </a:br>
            <a:endParaRPr lang="fr-FR" sz="1600" dirty="0"/>
          </a:p>
          <a:p>
            <a:r>
              <a:rPr lang="fr-FR" sz="1600" b="1" dirty="0"/>
              <a:t>Au total : </a:t>
            </a:r>
            <a:r>
              <a:rPr lang="fr-FR" sz="1600" dirty="0"/>
              <a:t>incidence VHC aiguë chez les HSH sous </a:t>
            </a:r>
            <a:r>
              <a:rPr lang="fr-FR" sz="1600" dirty="0" err="1"/>
              <a:t>PrEP</a:t>
            </a:r>
            <a:r>
              <a:rPr lang="fr-FR" sz="1600" dirty="0"/>
              <a:t> en 2016 = 1,24/100 patient-années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Cotte</a:t>
            </a:r>
            <a:r>
              <a:rPr lang="en-GB" sz="1200" i="1" dirty="0">
                <a:solidFill>
                  <a:srgbClr val="0070C0"/>
                </a:solidFill>
              </a:rPr>
              <a:t> L, CROI 2018, Abs. 590</a:t>
            </a:r>
          </a:p>
        </p:txBody>
      </p:sp>
      <p:sp>
        <p:nvSpPr>
          <p:cNvPr id="6" name="Rectangle 3"/>
          <p:cNvSpPr txBox="1">
            <a:spLocks noChangeArrowheads="1"/>
          </p:cNvSpPr>
          <p:nvPr/>
        </p:nvSpPr>
        <p:spPr bwMode="auto">
          <a:xfrm>
            <a:off x="457199" y="1203941"/>
            <a:ext cx="8220654" cy="27499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8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1800">
                <a:solidFill>
                  <a:srgbClr val="000066"/>
                </a:solidFill>
                <a:latin typeface="+mn-lt"/>
              </a:defRPr>
            </a:lvl4pPr>
            <a:lvl5pPr marL="2057400" indent="-228600" algn="l" rtl="0" eaLnBrk="0" fontAlgn="base" hangingPunct="0">
              <a:spcBef>
                <a:spcPct val="0"/>
              </a:spcBef>
              <a:spcAft>
                <a:spcPct val="0"/>
              </a:spcAft>
              <a:buClr>
                <a:srgbClr val="0070C0"/>
              </a:buClr>
              <a:buChar char="»"/>
              <a:defRPr sz="1800">
                <a:solidFill>
                  <a:srgbClr val="000066"/>
                </a:solidFill>
                <a:latin typeface="+mn-lt"/>
              </a:defRPr>
            </a:lvl5pPr>
            <a:lvl6pPr marL="2514600" indent="-228600" algn="l" rtl="0" fontAlgn="base">
              <a:spcBef>
                <a:spcPct val="0"/>
              </a:spcBef>
              <a:spcAft>
                <a:spcPct val="0"/>
              </a:spcAft>
              <a:buClr>
                <a:srgbClr val="FFFF00"/>
              </a:buClr>
              <a:buChar char="»"/>
              <a:defRPr sz="1800">
                <a:solidFill>
                  <a:schemeClr val="bg1"/>
                </a:solidFill>
                <a:latin typeface="+mn-lt"/>
              </a:defRPr>
            </a:lvl6pPr>
            <a:lvl7pPr marL="2971800" indent="-228600" algn="l" rtl="0" fontAlgn="base">
              <a:spcBef>
                <a:spcPct val="0"/>
              </a:spcBef>
              <a:spcAft>
                <a:spcPct val="0"/>
              </a:spcAft>
              <a:buClr>
                <a:srgbClr val="FFFF00"/>
              </a:buClr>
              <a:buChar char="»"/>
              <a:defRPr sz="1800">
                <a:solidFill>
                  <a:schemeClr val="bg1"/>
                </a:solidFill>
                <a:latin typeface="+mn-lt"/>
              </a:defRPr>
            </a:lvl7pPr>
            <a:lvl8pPr marL="3429000" indent="-228600" algn="l" rtl="0" fontAlgn="base">
              <a:spcBef>
                <a:spcPct val="0"/>
              </a:spcBef>
              <a:spcAft>
                <a:spcPct val="0"/>
              </a:spcAft>
              <a:buClr>
                <a:srgbClr val="FFFF00"/>
              </a:buClr>
              <a:buChar char="»"/>
              <a:defRPr sz="1800">
                <a:solidFill>
                  <a:schemeClr val="bg1"/>
                </a:solidFill>
                <a:latin typeface="+mn-lt"/>
              </a:defRPr>
            </a:lvl8pPr>
            <a:lvl9pPr marL="3886200" indent="-228600" algn="l" rtl="0" fontAlgn="base">
              <a:spcBef>
                <a:spcPct val="0"/>
              </a:spcBef>
              <a:spcAft>
                <a:spcPct val="0"/>
              </a:spcAft>
              <a:buClr>
                <a:srgbClr val="FFFF00"/>
              </a:buClr>
              <a:buChar char="»"/>
              <a:defRPr sz="1800">
                <a:solidFill>
                  <a:schemeClr val="bg1"/>
                </a:solidFill>
                <a:latin typeface="+mn-lt"/>
              </a:defRPr>
            </a:lvl9pPr>
          </a:lstStyle>
          <a:p>
            <a:pPr eaLnBrk="1" hangingPunct="1"/>
            <a:endParaRPr lang="fr-FR" sz="2000" dirty="0"/>
          </a:p>
        </p:txBody>
      </p:sp>
      <p:sp>
        <p:nvSpPr>
          <p:cNvPr id="7" name="Rectangle 3"/>
          <p:cNvSpPr txBox="1">
            <a:spLocks noChangeArrowheads="1"/>
          </p:cNvSpPr>
          <p:nvPr/>
        </p:nvSpPr>
        <p:spPr bwMode="auto">
          <a:xfrm>
            <a:off x="303199" y="5653246"/>
            <a:ext cx="8374654" cy="97450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8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1800">
                <a:solidFill>
                  <a:srgbClr val="000066"/>
                </a:solidFill>
                <a:latin typeface="+mn-lt"/>
              </a:defRPr>
            </a:lvl4pPr>
            <a:lvl5pPr marL="2057400" indent="-228600" algn="l" rtl="0" eaLnBrk="0" fontAlgn="base" hangingPunct="0">
              <a:spcBef>
                <a:spcPct val="0"/>
              </a:spcBef>
              <a:spcAft>
                <a:spcPct val="0"/>
              </a:spcAft>
              <a:buClr>
                <a:srgbClr val="0070C0"/>
              </a:buClr>
              <a:buChar char="»"/>
              <a:defRPr sz="1800">
                <a:solidFill>
                  <a:srgbClr val="000066"/>
                </a:solidFill>
                <a:latin typeface="+mn-lt"/>
              </a:defRPr>
            </a:lvl5pPr>
            <a:lvl6pPr marL="2514600" indent="-228600" algn="l" rtl="0" fontAlgn="base">
              <a:spcBef>
                <a:spcPct val="0"/>
              </a:spcBef>
              <a:spcAft>
                <a:spcPct val="0"/>
              </a:spcAft>
              <a:buClr>
                <a:srgbClr val="FFFF00"/>
              </a:buClr>
              <a:buChar char="»"/>
              <a:defRPr sz="1800">
                <a:solidFill>
                  <a:schemeClr val="bg1"/>
                </a:solidFill>
                <a:latin typeface="+mn-lt"/>
              </a:defRPr>
            </a:lvl6pPr>
            <a:lvl7pPr marL="2971800" indent="-228600" algn="l" rtl="0" fontAlgn="base">
              <a:spcBef>
                <a:spcPct val="0"/>
              </a:spcBef>
              <a:spcAft>
                <a:spcPct val="0"/>
              </a:spcAft>
              <a:buClr>
                <a:srgbClr val="FFFF00"/>
              </a:buClr>
              <a:buChar char="»"/>
              <a:defRPr sz="1800">
                <a:solidFill>
                  <a:schemeClr val="bg1"/>
                </a:solidFill>
                <a:latin typeface="+mn-lt"/>
              </a:defRPr>
            </a:lvl7pPr>
            <a:lvl8pPr marL="3429000" indent="-228600" algn="l" rtl="0" fontAlgn="base">
              <a:spcBef>
                <a:spcPct val="0"/>
              </a:spcBef>
              <a:spcAft>
                <a:spcPct val="0"/>
              </a:spcAft>
              <a:buClr>
                <a:srgbClr val="FFFF00"/>
              </a:buClr>
              <a:buChar char="»"/>
              <a:defRPr sz="1800">
                <a:solidFill>
                  <a:schemeClr val="bg1"/>
                </a:solidFill>
                <a:latin typeface="+mn-lt"/>
              </a:defRPr>
            </a:lvl8pPr>
            <a:lvl9pPr marL="3886200" indent="-228600" algn="l" rtl="0" fontAlgn="base">
              <a:spcBef>
                <a:spcPct val="0"/>
              </a:spcBef>
              <a:spcAft>
                <a:spcPct val="0"/>
              </a:spcAft>
              <a:buClr>
                <a:srgbClr val="FFFF00"/>
              </a:buClr>
              <a:buChar char="»"/>
              <a:defRPr sz="1800">
                <a:solidFill>
                  <a:schemeClr val="bg1"/>
                </a:solidFill>
                <a:latin typeface="+mn-lt"/>
              </a:defRPr>
            </a:lvl9pPr>
          </a:lstStyle>
          <a:p>
            <a:pPr eaLnBrk="1" hangingPunct="1"/>
            <a:r>
              <a:rPr lang="fr-FR" sz="2000" b="1" dirty="0">
                <a:solidFill>
                  <a:srgbClr val="0070C0"/>
                </a:solidFill>
                <a:latin typeface="Calibri" panose="020F0502020204030204" pitchFamily="34" charset="0"/>
                <a:cs typeface="Calibri" panose="020F0502020204030204" pitchFamily="34" charset="0"/>
              </a:rPr>
              <a:t>Conclusion : </a:t>
            </a:r>
            <a:r>
              <a:rPr lang="fr-FR" sz="1800" dirty="0"/>
              <a:t>l’incidence d’une 1</a:t>
            </a:r>
            <a:r>
              <a:rPr lang="fr-FR" sz="1800" baseline="30000" dirty="0"/>
              <a:t>ère</a:t>
            </a:r>
            <a:r>
              <a:rPr lang="fr-FR" sz="1800" dirty="0"/>
              <a:t> infection VHC et de toutes les infections VHC aiguës est similaire entre les HSH VIH et ceux sous PrEP. Ceci suggère des pratiques à risque similaires dans les 2 populations</a:t>
            </a:r>
          </a:p>
        </p:txBody>
      </p:sp>
      <p:sp>
        <p:nvSpPr>
          <p:cNvPr id="8" name="ZoneTexte 7">
            <a:extLst>
              <a:ext uri="{FF2B5EF4-FFF2-40B4-BE49-F238E27FC236}">
                <a16:creationId xmlns:a16="http://schemas.microsoft.com/office/drawing/2014/main" id="{D3743F1A-79FF-4764-A913-BD2B4AB38C1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152</a:t>
            </a:r>
          </a:p>
        </p:txBody>
      </p:sp>
    </p:spTree>
    <p:extLst>
      <p:ext uri="{BB962C8B-B14F-4D97-AF65-F5344CB8AC3E}">
        <p14:creationId xmlns:p14="http://schemas.microsoft.com/office/powerpoint/2010/main" val="298745256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nvPr>
        </p:nvGraphicFramePr>
        <p:xfrm>
          <a:off x="807309" y="3767929"/>
          <a:ext cx="7956507" cy="1828800"/>
        </p:xfrm>
        <a:graphic>
          <a:graphicData uri="http://schemas.openxmlformats.org/drawingml/2006/table">
            <a:tbl>
              <a:tblPr firstRow="1" bandRow="1">
                <a:tableStyleId>{5C22544A-7EE6-4342-B048-85BDC9FD1C3A}</a:tableStyleId>
              </a:tblPr>
              <a:tblGrid>
                <a:gridCol w="4733362">
                  <a:extLst>
                    <a:ext uri="{9D8B030D-6E8A-4147-A177-3AD203B41FA5}">
                      <a16:colId xmlns:a16="http://schemas.microsoft.com/office/drawing/2014/main" val="20000"/>
                    </a:ext>
                  </a:extLst>
                </a:gridCol>
                <a:gridCol w="3223145">
                  <a:extLst>
                    <a:ext uri="{9D8B030D-6E8A-4147-A177-3AD203B41FA5}">
                      <a16:colId xmlns:a16="http://schemas.microsoft.com/office/drawing/2014/main" val="20001"/>
                    </a:ext>
                  </a:extLst>
                </a:gridCol>
              </a:tblGrid>
              <a:tr h="256321">
                <a:tc>
                  <a:txBody>
                    <a:bodyPr/>
                    <a:lstStyle/>
                    <a:p>
                      <a:r>
                        <a:rPr lang="fr-FR" sz="1400" b="0" i="0" u="none" strike="noStrike" kern="1200" baseline="0" dirty="0">
                          <a:solidFill>
                            <a:srgbClr val="000066"/>
                          </a:solidFill>
                          <a:latin typeface="+mn-lt"/>
                          <a:ea typeface="+mn-ea"/>
                          <a:cs typeface="+mn-cs"/>
                        </a:rPr>
                        <a:t>Sexe masculin</a:t>
                      </a:r>
                    </a:p>
                  </a:txBody>
                  <a:tcPr anchor="ctr">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b="0" i="0" u="none" strike="noStrike" kern="1200" baseline="0" dirty="0">
                          <a:solidFill>
                            <a:srgbClr val="000066"/>
                          </a:solidFill>
                          <a:latin typeface="+mn-lt"/>
                          <a:ea typeface="+mn-ea"/>
                          <a:cs typeface="+mn-cs"/>
                        </a:rPr>
                        <a:t>100 %</a:t>
                      </a:r>
                      <a:endParaRPr lang="fr-FR" sz="1400" dirty="0">
                        <a:solidFill>
                          <a:srgbClr val="000066"/>
                        </a:solidFill>
                      </a:endParaRPr>
                    </a:p>
                  </a:txBody>
                  <a:tcPr anchor="ctr">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10001"/>
                  </a:ext>
                </a:extLst>
              </a:tr>
              <a:tr h="256321">
                <a:tc>
                  <a:txBody>
                    <a:bodyPr/>
                    <a:lstStyle/>
                    <a:p>
                      <a:r>
                        <a:rPr lang="fr-FR" sz="1400" b="0" i="0" u="none" strike="noStrike" kern="1200" baseline="0" dirty="0">
                          <a:solidFill>
                            <a:srgbClr val="000066"/>
                          </a:solidFill>
                          <a:latin typeface="+mn-lt"/>
                          <a:ea typeface="+mn-ea"/>
                          <a:cs typeface="+mn-cs"/>
                        </a:rPr>
                        <a:t>Age (années), médiane (ET)</a:t>
                      </a:r>
                      <a:endParaRPr lang="fr-FR" sz="1400" dirty="0">
                        <a:solidFill>
                          <a:srgbClr val="000066"/>
                        </a:solidFill>
                      </a:endParaRPr>
                    </a:p>
                  </a:txBody>
                  <a:tcPr anchor="ctr">
                    <a:lnT w="127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i="0" u="none" strike="noStrike" kern="1200" baseline="0" dirty="0">
                          <a:solidFill>
                            <a:srgbClr val="000066"/>
                          </a:solidFill>
                          <a:latin typeface="+mn-lt"/>
                          <a:ea typeface="+mn-ea"/>
                          <a:cs typeface="+mn-cs"/>
                        </a:rPr>
                        <a:t>47 (8,5)   </a:t>
                      </a:r>
                    </a:p>
                  </a:txBody>
                  <a:tcPr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r h="256321">
                <a:tc>
                  <a:txBody>
                    <a:bodyPr/>
                    <a:lstStyle/>
                    <a:p>
                      <a:r>
                        <a:rPr lang="fr-FR" sz="1400" b="0" i="0" u="none" strike="noStrike" kern="1200" baseline="0" dirty="0" err="1">
                          <a:solidFill>
                            <a:srgbClr val="000066"/>
                          </a:solidFill>
                          <a:latin typeface="+mn-lt"/>
                          <a:ea typeface="+mn-ea"/>
                          <a:cs typeface="+mn-cs"/>
                        </a:rPr>
                        <a:t>Co-infection</a:t>
                      </a:r>
                      <a:r>
                        <a:rPr lang="fr-FR" sz="1400" b="0" i="0" u="none" strike="noStrike" kern="1200" baseline="0" dirty="0">
                          <a:solidFill>
                            <a:srgbClr val="000066"/>
                          </a:solidFill>
                          <a:latin typeface="+mn-lt"/>
                          <a:ea typeface="+mn-ea"/>
                          <a:cs typeface="+mn-cs"/>
                        </a:rPr>
                        <a:t> VIH/VHC</a:t>
                      </a:r>
                      <a:endParaRPr lang="fr-FR" sz="1400" dirty="0">
                        <a:solidFill>
                          <a:srgbClr val="000066"/>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i="0" u="none" strike="noStrike" kern="1200" baseline="0" dirty="0">
                          <a:solidFill>
                            <a:srgbClr val="000066"/>
                          </a:solidFill>
                          <a:latin typeface="+mn-lt"/>
                          <a:ea typeface="+mn-ea"/>
                          <a:cs typeface="+mn-cs"/>
                        </a:rPr>
                        <a:t>83 %</a:t>
                      </a:r>
                    </a:p>
                  </a:txBody>
                  <a:tcPr anchor="ctr"/>
                </a:tc>
                <a:extLst>
                  <a:ext uri="{0D108BD9-81ED-4DB2-BD59-A6C34878D82A}">
                    <a16:rowId xmlns:a16="http://schemas.microsoft.com/office/drawing/2014/main" val="10003"/>
                  </a:ext>
                </a:extLst>
              </a:tr>
              <a:tr h="256321">
                <a:tc>
                  <a:txBody>
                    <a:bodyPr/>
                    <a:lstStyle/>
                    <a:p>
                      <a:r>
                        <a:rPr lang="fr-FR" sz="1400" b="0" i="0" u="none" strike="noStrike" kern="1200" baseline="0" dirty="0">
                          <a:solidFill>
                            <a:srgbClr val="000066"/>
                          </a:solidFill>
                          <a:latin typeface="+mn-lt"/>
                          <a:ea typeface="+mn-ea"/>
                          <a:cs typeface="+mn-cs"/>
                        </a:rPr>
                        <a:t>HSH</a:t>
                      </a:r>
                      <a:endParaRPr lang="fr-FR" sz="1400" dirty="0">
                        <a:solidFill>
                          <a:srgbClr val="000066"/>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i="0" u="none" strike="noStrike" kern="1200" baseline="0" dirty="0">
                          <a:solidFill>
                            <a:srgbClr val="000066"/>
                          </a:solidFill>
                          <a:latin typeface="+mn-lt"/>
                          <a:ea typeface="+mn-ea"/>
                          <a:cs typeface="+mn-cs"/>
                        </a:rPr>
                        <a:t>88 % dont 28 % également UDIV</a:t>
                      </a:r>
                    </a:p>
                  </a:txBody>
                  <a:tcPr anchor="ctr"/>
                </a:tc>
                <a:extLst>
                  <a:ext uri="{0D108BD9-81ED-4DB2-BD59-A6C34878D82A}">
                    <a16:rowId xmlns:a16="http://schemas.microsoft.com/office/drawing/2014/main" val="10004"/>
                  </a:ext>
                </a:extLst>
              </a:tr>
              <a:tr h="256321">
                <a:tc>
                  <a:txBody>
                    <a:bodyPr/>
                    <a:lstStyle/>
                    <a:p>
                      <a:r>
                        <a:rPr lang="fr-FR" sz="1400" b="0" i="0" u="none" strike="noStrike" kern="1200" baseline="0" dirty="0">
                          <a:solidFill>
                            <a:srgbClr val="000066"/>
                          </a:solidFill>
                          <a:latin typeface="+mn-lt"/>
                          <a:ea typeface="+mn-ea"/>
                          <a:cs typeface="+mn-cs"/>
                        </a:rPr>
                        <a:t>UDIV</a:t>
                      </a:r>
                      <a:endParaRPr lang="fr-FR" sz="1400" dirty="0">
                        <a:solidFill>
                          <a:srgbClr val="000066"/>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i="0" u="none" strike="noStrike" kern="1200" baseline="0" dirty="0">
                          <a:solidFill>
                            <a:srgbClr val="000066"/>
                          </a:solidFill>
                          <a:latin typeface="+mn-lt"/>
                          <a:ea typeface="+mn-ea"/>
                          <a:cs typeface="+mn-cs"/>
                        </a:rPr>
                        <a:t>12 %</a:t>
                      </a:r>
                    </a:p>
                  </a:txBody>
                  <a:tcPr anchor="ctr"/>
                </a:tc>
                <a:extLst>
                  <a:ext uri="{0D108BD9-81ED-4DB2-BD59-A6C34878D82A}">
                    <a16:rowId xmlns:a16="http://schemas.microsoft.com/office/drawing/2014/main" val="10006"/>
                  </a:ext>
                </a:extLst>
              </a:tr>
              <a:tr h="2563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b="0" i="0" u="none" strike="noStrike" kern="1200" baseline="0" noProof="0" dirty="0">
                          <a:solidFill>
                            <a:srgbClr val="000066"/>
                          </a:solidFill>
                          <a:latin typeface="+mn-lt"/>
                          <a:ea typeface="+mn-ea"/>
                          <a:cs typeface="+mn-cs"/>
                        </a:rPr>
                        <a:t>Délai entre RVS et réinfection (semaines</a:t>
                      </a:r>
                      <a:r>
                        <a:rPr lang="en-US" sz="1400" b="0" i="0" u="none" strike="noStrike" kern="1200" baseline="0" dirty="0">
                          <a:solidFill>
                            <a:srgbClr val="000066"/>
                          </a:solidFill>
                          <a:latin typeface="+mn-lt"/>
                          <a:ea typeface="+mn-ea"/>
                          <a:cs typeface="+mn-cs"/>
                        </a:rPr>
                        <a:t>)</a:t>
                      </a:r>
                      <a:r>
                        <a:rPr lang="sv-SE" sz="1400" b="0" i="0" u="none" strike="noStrike" kern="1200" baseline="0" dirty="0">
                          <a:solidFill>
                            <a:srgbClr val="000066"/>
                          </a:solidFill>
                          <a:latin typeface="+mn-lt"/>
                          <a:ea typeface="+mn-ea"/>
                          <a:cs typeface="+mn-cs"/>
                        </a:rPr>
                        <a:t>, médiane (IQR)</a:t>
                      </a:r>
                      <a:endParaRPr lang="fr-FR" sz="1400" dirty="0">
                        <a:solidFill>
                          <a:srgbClr val="000066"/>
                        </a:solidFill>
                      </a:endParaRPr>
                    </a:p>
                  </a:txBody>
                  <a:tcPr anchor="ctr"/>
                </a:tc>
                <a:tc>
                  <a:txBody>
                    <a:bodyPr/>
                    <a:lstStyle/>
                    <a:p>
                      <a:pPr algn="ctr"/>
                      <a:r>
                        <a:rPr lang="en-US" sz="1400" b="0" i="0" u="none" strike="noStrike" kern="1200" baseline="0" dirty="0">
                          <a:solidFill>
                            <a:srgbClr val="000066"/>
                          </a:solidFill>
                          <a:latin typeface="+mn-lt"/>
                          <a:ea typeface="+mn-ea"/>
                          <a:cs typeface="+mn-cs"/>
                        </a:rPr>
                        <a:t>63 (16 - 180)</a:t>
                      </a:r>
                      <a:endParaRPr lang="fr-FR" sz="1400" dirty="0">
                        <a:solidFill>
                          <a:srgbClr val="000066"/>
                        </a:solidFill>
                      </a:endParaRPr>
                    </a:p>
                  </a:txBody>
                  <a:tcPr anchor="ctr"/>
                </a:tc>
                <a:extLst>
                  <a:ext uri="{0D108BD9-81ED-4DB2-BD59-A6C34878D82A}">
                    <a16:rowId xmlns:a16="http://schemas.microsoft.com/office/drawing/2014/main" val="10010"/>
                  </a:ext>
                </a:extLst>
              </a:tr>
            </a:tbl>
          </a:graphicData>
        </a:graphic>
      </p:graphicFrame>
      <p:sp>
        <p:nvSpPr>
          <p:cNvPr id="8" name="Titre 7">
            <a:extLst>
              <a:ext uri="{FF2B5EF4-FFF2-40B4-BE49-F238E27FC236}">
                <a16:creationId xmlns:a16="http://schemas.microsoft.com/office/drawing/2014/main" id="{B1FC5F74-DFAA-4517-B1F0-FA6611372AA5}"/>
              </a:ext>
            </a:extLst>
          </p:cNvPr>
          <p:cNvSpPr>
            <a:spLocks noGrp="1"/>
          </p:cNvSpPr>
          <p:nvPr>
            <p:ph type="title"/>
          </p:nvPr>
        </p:nvSpPr>
        <p:spPr/>
        <p:txBody>
          <a:bodyPr/>
          <a:lstStyle/>
          <a:p>
            <a:r>
              <a:rPr lang="fr-FR" dirty="0"/>
              <a:t>Incidence de la réinfection VHC chez les HSH </a:t>
            </a:r>
            <a:br>
              <a:rPr lang="fr-FR" dirty="0"/>
            </a:br>
            <a:r>
              <a:rPr lang="fr-FR" dirty="0"/>
              <a:t>à l’ère des antiviraux directs (1)</a:t>
            </a:r>
          </a:p>
        </p:txBody>
      </p:sp>
      <p:sp>
        <p:nvSpPr>
          <p:cNvPr id="7" name="Espace réservé du contenu 6">
            <a:extLst>
              <a:ext uri="{FF2B5EF4-FFF2-40B4-BE49-F238E27FC236}">
                <a16:creationId xmlns:a16="http://schemas.microsoft.com/office/drawing/2014/main" id="{A327E176-B22F-4C19-A603-DF9F6E611E91}"/>
              </a:ext>
            </a:extLst>
          </p:cNvPr>
          <p:cNvSpPr>
            <a:spLocks noGrp="1"/>
          </p:cNvSpPr>
          <p:nvPr>
            <p:ph idx="1"/>
          </p:nvPr>
        </p:nvSpPr>
        <p:spPr>
          <a:xfrm>
            <a:off x="457200" y="1341438"/>
            <a:ext cx="8507413" cy="2047783"/>
          </a:xfrm>
        </p:spPr>
        <p:txBody>
          <a:bodyPr/>
          <a:lstStyle/>
          <a:p>
            <a:r>
              <a:rPr lang="fr-FR" sz="1600" dirty="0"/>
              <a:t>Etude prospective, multicentrique, en Allemagne (9 centres), chez les personnes infectées par le VHC et recevant un traitement anti-VHC actif à partir de 2014</a:t>
            </a:r>
            <a:br>
              <a:rPr lang="fr-FR" sz="1600" dirty="0"/>
            </a:br>
            <a:endParaRPr lang="fr-FR" sz="1600" dirty="0"/>
          </a:p>
          <a:p>
            <a:r>
              <a:rPr lang="fr-FR" sz="1600" b="1" dirty="0"/>
              <a:t>Définition de la réinfection : </a:t>
            </a:r>
            <a:r>
              <a:rPr lang="fr-FR" sz="1600" dirty="0"/>
              <a:t>ARN-VHC détectable après l’obtention d’une RVS, </a:t>
            </a:r>
            <a:br>
              <a:rPr lang="fr-FR" sz="1600" dirty="0"/>
            </a:br>
            <a:r>
              <a:rPr lang="fr-FR" sz="1600" dirty="0"/>
              <a:t>ou modification du génotype VHC</a:t>
            </a:r>
            <a:br>
              <a:rPr lang="fr-FR" sz="1600" dirty="0"/>
            </a:br>
            <a:endParaRPr lang="fr-FR" sz="1600" dirty="0"/>
          </a:p>
          <a:p>
            <a:r>
              <a:rPr lang="fr-FR" sz="1600" b="1" dirty="0"/>
              <a:t>Population : </a:t>
            </a:r>
            <a:r>
              <a:rPr lang="fr-FR" sz="1600" dirty="0"/>
              <a:t>2 074 patients VHC+ (mono et </a:t>
            </a:r>
            <a:r>
              <a:rPr lang="fr-FR" sz="1600" dirty="0" err="1"/>
              <a:t>co</a:t>
            </a:r>
            <a:r>
              <a:rPr lang="fr-FR" sz="1600" dirty="0"/>
              <a:t>-infectés VIH) ayant obtenu une RVS. </a:t>
            </a:r>
            <a:br>
              <a:rPr lang="fr-FR" sz="1600" dirty="0"/>
            </a:br>
            <a:r>
              <a:rPr lang="fr-FR" sz="1600" dirty="0"/>
              <a:t>Suivi global : 2 239 patient-années. Survenue de 41 réinfections</a:t>
            </a:r>
          </a:p>
        </p:txBody>
      </p:sp>
      <p:sp>
        <p:nvSpPr>
          <p:cNvPr id="2" name="Rectangle 1"/>
          <p:cNvSpPr/>
          <p:nvPr/>
        </p:nvSpPr>
        <p:spPr>
          <a:xfrm>
            <a:off x="2269176" y="3412564"/>
            <a:ext cx="4605648" cy="369332"/>
          </a:xfrm>
          <a:prstGeom prst="rect">
            <a:avLst/>
          </a:prstGeom>
        </p:spPr>
        <p:txBody>
          <a:bodyPr wrap="none">
            <a:spAutoFit/>
          </a:bodyPr>
          <a:lstStyle/>
          <a:p>
            <a:r>
              <a:rPr lang="fr-FR" b="1" dirty="0">
                <a:solidFill>
                  <a:srgbClr val="0070C0"/>
                </a:solidFill>
                <a:latin typeface="Calibri"/>
                <a:cs typeface="Calibri"/>
              </a:rPr>
              <a:t>Caractéristiques des 41 cas de réinfection VHC</a:t>
            </a:r>
          </a:p>
        </p:txBody>
      </p:sp>
      <p:sp>
        <p:nvSpPr>
          <p:cNvPr id="10"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Ingiliz</a:t>
            </a:r>
            <a:r>
              <a:rPr lang="en-GB" sz="1200" i="1" dirty="0">
                <a:solidFill>
                  <a:srgbClr val="0070C0"/>
                </a:solidFill>
              </a:rPr>
              <a:t> P, CROI 2018, Abs. 612</a:t>
            </a:r>
          </a:p>
        </p:txBody>
      </p:sp>
      <p:sp>
        <p:nvSpPr>
          <p:cNvPr id="11" name="Espace réservé du contenu 6">
            <a:extLst>
              <a:ext uri="{FF2B5EF4-FFF2-40B4-BE49-F238E27FC236}">
                <a16:creationId xmlns:a16="http://schemas.microsoft.com/office/drawing/2014/main" id="{A327E176-B22F-4C19-A603-DF9F6E611E91}"/>
              </a:ext>
            </a:extLst>
          </p:cNvPr>
          <p:cNvSpPr txBox="1">
            <a:spLocks/>
          </p:cNvSpPr>
          <p:nvPr/>
        </p:nvSpPr>
        <p:spPr bwMode="auto">
          <a:xfrm>
            <a:off x="546846" y="5880849"/>
            <a:ext cx="8595567" cy="39444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600" b="1" dirty="0"/>
              <a:t>Prévalence réinfection : </a:t>
            </a:r>
            <a:r>
              <a:rPr lang="fr-FR" sz="1600" dirty="0"/>
              <a:t>14,1 % chez HSH vs 0,7 % chez UDIV</a:t>
            </a:r>
          </a:p>
        </p:txBody>
      </p:sp>
      <p:sp>
        <p:nvSpPr>
          <p:cNvPr id="9" name="ZoneTexte 8">
            <a:extLst>
              <a:ext uri="{FF2B5EF4-FFF2-40B4-BE49-F238E27FC236}">
                <a16:creationId xmlns:a16="http://schemas.microsoft.com/office/drawing/2014/main" id="{28769BF0-64E6-41FE-8998-6AE480438C0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153</a:t>
            </a:r>
          </a:p>
        </p:txBody>
      </p:sp>
    </p:spTree>
    <p:extLst>
      <p:ext uri="{BB962C8B-B14F-4D97-AF65-F5344CB8AC3E}">
        <p14:creationId xmlns:p14="http://schemas.microsoft.com/office/powerpoint/2010/main" val="2236295699"/>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Ingiliz</a:t>
            </a:r>
            <a:r>
              <a:rPr lang="en-GB" sz="1200" i="1" dirty="0">
                <a:solidFill>
                  <a:srgbClr val="0070C0"/>
                </a:solidFill>
              </a:rPr>
              <a:t> P, CROI 2018, Abs. 612</a:t>
            </a:r>
          </a:p>
        </p:txBody>
      </p:sp>
      <p:sp>
        <p:nvSpPr>
          <p:cNvPr id="6" name="ZoneTexte 5"/>
          <p:cNvSpPr txBox="1"/>
          <p:nvPr/>
        </p:nvSpPr>
        <p:spPr>
          <a:xfrm>
            <a:off x="867140" y="1129952"/>
            <a:ext cx="7433733"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Incidence de réinfection VHC pour 100 patient-années</a:t>
            </a:r>
          </a:p>
        </p:txBody>
      </p:sp>
      <p:sp>
        <p:nvSpPr>
          <p:cNvPr id="22" name="ZoneTexte 21"/>
          <p:cNvSpPr txBox="1"/>
          <p:nvPr/>
        </p:nvSpPr>
        <p:spPr>
          <a:xfrm>
            <a:off x="521191" y="4982997"/>
            <a:ext cx="8334942" cy="1231106"/>
          </a:xfrm>
          <a:prstGeom prst="rect">
            <a:avLst/>
          </a:prstGeom>
          <a:noFill/>
        </p:spPr>
        <p:txBody>
          <a:bodyPr wrap="square" rtlCol="0">
            <a:spAutoFit/>
          </a:bodyPr>
          <a:lstStyle/>
          <a:p>
            <a:pPr marL="171450" indent="-171450">
              <a:buClr>
                <a:srgbClr val="0070C0"/>
              </a:buClr>
              <a:buFont typeface="Arial" panose="020B0604020202020204" pitchFamily="34" charset="0"/>
              <a:buChar char="•"/>
            </a:pPr>
            <a:r>
              <a:rPr lang="fr-FR" sz="2000" b="1" dirty="0">
                <a:solidFill>
                  <a:srgbClr val="0070C0"/>
                </a:solidFill>
                <a:latin typeface="Calibri" panose="020F0502020204030204" pitchFamily="34" charset="0"/>
                <a:cs typeface="Calibri" panose="020F0502020204030204" pitchFamily="34" charset="0"/>
              </a:rPr>
              <a:t>Conclusion : </a:t>
            </a:r>
            <a:r>
              <a:rPr lang="fr-FR" dirty="0"/>
              <a:t>les HSH VIH sont à haut risque de réinfection par le VHC. L’incidence de la réinfection chez les HSH VIH n’a pas diminué, voire a augmenté, par rapport à l’ère du traitement à base d’IFN et ribavirine </a:t>
            </a:r>
          </a:p>
          <a:p>
            <a:pPr>
              <a:buClr>
                <a:srgbClr val="0070C0"/>
              </a:buClr>
            </a:pPr>
            <a:endParaRPr lang="fr-FR" dirty="0"/>
          </a:p>
        </p:txBody>
      </p:sp>
      <p:sp>
        <p:nvSpPr>
          <p:cNvPr id="2" name="Titre 1">
            <a:extLst>
              <a:ext uri="{FF2B5EF4-FFF2-40B4-BE49-F238E27FC236}">
                <a16:creationId xmlns:a16="http://schemas.microsoft.com/office/drawing/2014/main" id="{1EFAD26E-CF75-4930-8EA3-99E2B215BC6B}"/>
              </a:ext>
            </a:extLst>
          </p:cNvPr>
          <p:cNvSpPr>
            <a:spLocks noGrp="1"/>
          </p:cNvSpPr>
          <p:nvPr>
            <p:ph type="title"/>
          </p:nvPr>
        </p:nvSpPr>
        <p:spPr/>
        <p:txBody>
          <a:bodyPr/>
          <a:lstStyle/>
          <a:p>
            <a:r>
              <a:rPr lang="fr-FR" dirty="0"/>
              <a:t>Incidence de la réinfection VHC chez les HSH </a:t>
            </a:r>
            <a:br>
              <a:rPr lang="fr-FR" dirty="0"/>
            </a:br>
            <a:r>
              <a:rPr lang="fr-FR" dirty="0"/>
              <a:t>à l’ère des antiviraux directs (2)</a:t>
            </a:r>
          </a:p>
        </p:txBody>
      </p:sp>
      <p:grpSp>
        <p:nvGrpSpPr>
          <p:cNvPr id="3" name="Groupe 2">
            <a:extLst>
              <a:ext uri="{FF2B5EF4-FFF2-40B4-BE49-F238E27FC236}">
                <a16:creationId xmlns:a16="http://schemas.microsoft.com/office/drawing/2014/main" id="{2F945AD6-9F0E-4F4C-9FC0-ADB85AB7279A}"/>
              </a:ext>
            </a:extLst>
          </p:cNvPr>
          <p:cNvGrpSpPr/>
          <p:nvPr/>
        </p:nvGrpSpPr>
        <p:grpSpPr>
          <a:xfrm>
            <a:off x="2036360" y="2052637"/>
            <a:ext cx="5177173" cy="2133600"/>
            <a:chOff x="2036360" y="2052637"/>
            <a:chExt cx="5177173" cy="2133600"/>
          </a:xfrm>
        </p:grpSpPr>
        <p:grpSp>
          <p:nvGrpSpPr>
            <p:cNvPr id="9" name="Groupe 8"/>
            <p:cNvGrpSpPr/>
            <p:nvPr/>
          </p:nvGrpSpPr>
          <p:grpSpPr>
            <a:xfrm>
              <a:off x="2882194" y="2273300"/>
              <a:ext cx="3897093" cy="1789113"/>
              <a:chOff x="2768600" y="3265488"/>
              <a:chExt cx="3598862" cy="1789113"/>
            </a:xfrm>
          </p:grpSpPr>
          <p:sp>
            <p:nvSpPr>
              <p:cNvPr id="19" name="Rectangle 5"/>
              <p:cNvSpPr>
                <a:spLocks noChangeArrowheads="1"/>
              </p:cNvSpPr>
              <p:nvPr/>
            </p:nvSpPr>
            <p:spPr bwMode="auto">
              <a:xfrm>
                <a:off x="2768600" y="3265488"/>
                <a:ext cx="3598862" cy="503238"/>
              </a:xfrm>
              <a:prstGeom prst="rect">
                <a:avLst/>
              </a:prstGeom>
              <a:solidFill>
                <a:srgbClr val="7A2A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Rectangle 6"/>
              <p:cNvSpPr>
                <a:spLocks noChangeArrowheads="1"/>
              </p:cNvSpPr>
              <p:nvPr/>
            </p:nvSpPr>
            <p:spPr bwMode="auto">
              <a:xfrm>
                <a:off x="2768600" y="3907632"/>
                <a:ext cx="455612" cy="504825"/>
              </a:xfrm>
              <a:prstGeom prst="rect">
                <a:avLst/>
              </a:prstGeom>
              <a:solidFill>
                <a:srgbClr val="303C9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Rectangle 7"/>
              <p:cNvSpPr>
                <a:spLocks noChangeArrowheads="1"/>
              </p:cNvSpPr>
              <p:nvPr/>
            </p:nvSpPr>
            <p:spPr bwMode="auto">
              <a:xfrm>
                <a:off x="2768600" y="4551363"/>
                <a:ext cx="687387" cy="503238"/>
              </a:xfrm>
              <a:prstGeom prst="rect">
                <a:avLst/>
              </a:prstGeom>
              <a:solidFill>
                <a:srgbClr val="C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3" name="ZoneTexte 12"/>
            <p:cNvSpPr txBox="1"/>
            <p:nvPr/>
          </p:nvSpPr>
          <p:spPr>
            <a:xfrm>
              <a:off x="2312077" y="2373745"/>
              <a:ext cx="564578" cy="307777"/>
            </a:xfrm>
            <a:prstGeom prst="rect">
              <a:avLst/>
            </a:prstGeom>
            <a:noFill/>
          </p:spPr>
          <p:txBody>
            <a:bodyPr wrap="none" rtlCol="0">
              <a:spAutoFit/>
            </a:bodyPr>
            <a:lstStyle/>
            <a:p>
              <a:r>
                <a:rPr lang="fr-FR" sz="1400" b="1" dirty="0"/>
                <a:t>HSH</a:t>
              </a:r>
            </a:p>
          </p:txBody>
        </p:sp>
        <p:sp>
          <p:nvSpPr>
            <p:cNvPr id="14" name="ZoneTexte 13"/>
            <p:cNvSpPr txBox="1"/>
            <p:nvPr/>
          </p:nvSpPr>
          <p:spPr>
            <a:xfrm>
              <a:off x="2262384" y="3111173"/>
              <a:ext cx="614271" cy="307777"/>
            </a:xfrm>
            <a:prstGeom prst="rect">
              <a:avLst/>
            </a:prstGeom>
            <a:noFill/>
          </p:spPr>
          <p:txBody>
            <a:bodyPr wrap="none" rtlCol="0">
              <a:spAutoFit/>
            </a:bodyPr>
            <a:lstStyle/>
            <a:p>
              <a:r>
                <a:rPr lang="fr-FR" sz="1400" b="1" dirty="0"/>
                <a:t>UDIV</a:t>
              </a:r>
            </a:p>
          </p:txBody>
        </p:sp>
        <p:sp>
          <p:nvSpPr>
            <p:cNvPr id="15" name="ZoneTexte 14"/>
            <p:cNvSpPr txBox="1"/>
            <p:nvPr/>
          </p:nvSpPr>
          <p:spPr>
            <a:xfrm>
              <a:off x="2036360" y="3659620"/>
              <a:ext cx="840295" cy="307777"/>
            </a:xfrm>
            <a:prstGeom prst="rect">
              <a:avLst/>
            </a:prstGeom>
            <a:noFill/>
          </p:spPr>
          <p:txBody>
            <a:bodyPr wrap="none" rtlCol="0">
              <a:spAutoFit/>
            </a:bodyPr>
            <a:lstStyle/>
            <a:p>
              <a:r>
                <a:rPr lang="fr-FR" sz="1400" b="1" dirty="0"/>
                <a:t>Globale</a:t>
              </a:r>
            </a:p>
          </p:txBody>
        </p:sp>
        <p:sp>
          <p:nvSpPr>
            <p:cNvPr id="16" name="ZoneTexte 15"/>
            <p:cNvSpPr txBox="1"/>
            <p:nvPr/>
          </p:nvSpPr>
          <p:spPr>
            <a:xfrm>
              <a:off x="6779287" y="2394114"/>
              <a:ext cx="434246" cy="307777"/>
            </a:xfrm>
            <a:prstGeom prst="rect">
              <a:avLst/>
            </a:prstGeom>
            <a:noFill/>
          </p:spPr>
          <p:txBody>
            <a:bodyPr wrap="none" rtlCol="0">
              <a:spAutoFit/>
            </a:bodyPr>
            <a:lstStyle/>
            <a:p>
              <a:r>
                <a:rPr lang="fr-FR" sz="1400" b="1" dirty="0"/>
                <a:t>9,4</a:t>
              </a:r>
            </a:p>
          </p:txBody>
        </p:sp>
        <p:sp>
          <p:nvSpPr>
            <p:cNvPr id="17" name="ZoneTexte 16"/>
            <p:cNvSpPr txBox="1"/>
            <p:nvPr/>
          </p:nvSpPr>
          <p:spPr>
            <a:xfrm>
              <a:off x="3378144" y="3021127"/>
              <a:ext cx="434246" cy="307777"/>
            </a:xfrm>
            <a:prstGeom prst="rect">
              <a:avLst/>
            </a:prstGeom>
            <a:noFill/>
          </p:spPr>
          <p:txBody>
            <a:bodyPr wrap="none" rtlCol="0">
              <a:spAutoFit/>
            </a:bodyPr>
            <a:lstStyle/>
            <a:p>
              <a:r>
                <a:rPr lang="fr-FR" sz="1400" b="1" dirty="0"/>
                <a:t>0,7</a:t>
              </a:r>
            </a:p>
          </p:txBody>
        </p:sp>
        <p:sp>
          <p:nvSpPr>
            <p:cNvPr id="18" name="ZoneTexte 17"/>
            <p:cNvSpPr txBox="1"/>
            <p:nvPr/>
          </p:nvSpPr>
          <p:spPr>
            <a:xfrm>
              <a:off x="3646828" y="3679989"/>
              <a:ext cx="434246" cy="307777"/>
            </a:xfrm>
            <a:prstGeom prst="rect">
              <a:avLst/>
            </a:prstGeom>
            <a:noFill/>
          </p:spPr>
          <p:txBody>
            <a:bodyPr wrap="none" rtlCol="0">
              <a:spAutoFit/>
            </a:bodyPr>
            <a:lstStyle/>
            <a:p>
              <a:r>
                <a:rPr lang="fr-FR" sz="1400" b="1" dirty="0"/>
                <a:t>1,8</a:t>
              </a:r>
            </a:p>
          </p:txBody>
        </p:sp>
        <p:cxnSp>
          <p:nvCxnSpPr>
            <p:cNvPr id="5" name="Connecteur droit 4"/>
            <p:cNvCxnSpPr/>
            <p:nvPr/>
          </p:nvCxnSpPr>
          <p:spPr bwMode="auto">
            <a:xfrm>
              <a:off x="2882194" y="2052637"/>
              <a:ext cx="0" cy="213360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a:off x="2758369" y="2852210"/>
              <a:ext cx="12382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 name="Connecteur droit 23"/>
            <p:cNvCxnSpPr/>
            <p:nvPr/>
          </p:nvCxnSpPr>
          <p:spPr bwMode="auto">
            <a:xfrm>
              <a:off x="2758369" y="3498386"/>
              <a:ext cx="12382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5" name="ZoneTexte 24">
            <a:extLst>
              <a:ext uri="{FF2B5EF4-FFF2-40B4-BE49-F238E27FC236}">
                <a16:creationId xmlns:a16="http://schemas.microsoft.com/office/drawing/2014/main" id="{690A9298-FA0A-4CAC-85D7-5422DC283C7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154</a:t>
            </a:r>
          </a:p>
        </p:txBody>
      </p:sp>
    </p:spTree>
    <p:extLst>
      <p:ext uri="{BB962C8B-B14F-4D97-AF65-F5344CB8AC3E}">
        <p14:creationId xmlns:p14="http://schemas.microsoft.com/office/powerpoint/2010/main" val="1758221857"/>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dirty="0"/>
              <a:t>Etude </a:t>
            </a:r>
            <a:r>
              <a:rPr lang="fr-FR" dirty="0" err="1"/>
              <a:t>Swiss</a:t>
            </a:r>
            <a:r>
              <a:rPr lang="fr-FR" dirty="0"/>
              <a:t> </a:t>
            </a:r>
            <a:r>
              <a:rPr lang="fr-FR" dirty="0" err="1"/>
              <a:t>HCVree</a:t>
            </a:r>
            <a:r>
              <a:rPr lang="fr-FR" dirty="0"/>
              <a:t> : TASP VHC </a:t>
            </a:r>
            <a:br>
              <a:rPr lang="fr-FR" dirty="0"/>
            </a:br>
            <a:r>
              <a:rPr lang="fr-FR" dirty="0"/>
              <a:t>chez les HSH VIH+ suisses (1)</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8"/>
            <a:ext cx="8686800" cy="4750604"/>
          </a:xfrm>
        </p:spPr>
        <p:txBody>
          <a:bodyPr/>
          <a:lstStyle/>
          <a:p>
            <a:pPr>
              <a:spcBef>
                <a:spcPts val="300"/>
              </a:spcBef>
            </a:pPr>
            <a:r>
              <a:rPr lang="fr-FR" sz="2000" b="1" dirty="0"/>
              <a:t>Objectif : </a:t>
            </a:r>
            <a:r>
              <a:rPr lang="fr-FR" sz="2000" dirty="0"/>
              <a:t>faisabilité d’une approche d’élimination du VHC </a:t>
            </a:r>
            <a:br>
              <a:rPr lang="fr-FR" sz="2000" dirty="0"/>
            </a:br>
            <a:r>
              <a:rPr lang="fr-FR" sz="2000" dirty="0"/>
              <a:t>chez les HSH </a:t>
            </a:r>
            <a:r>
              <a:rPr lang="fr-FR" sz="2000" dirty="0" err="1"/>
              <a:t>co-infectés</a:t>
            </a:r>
            <a:r>
              <a:rPr lang="fr-FR" sz="2000" dirty="0"/>
              <a:t> VIH-VHC de la SHCS</a:t>
            </a:r>
            <a:br>
              <a:rPr lang="fr-FR" sz="2000" dirty="0"/>
            </a:br>
            <a:endParaRPr lang="fr-FR" sz="2000" dirty="0"/>
          </a:p>
          <a:p>
            <a:pPr>
              <a:spcBef>
                <a:spcPts val="300"/>
              </a:spcBef>
            </a:pPr>
            <a:r>
              <a:rPr lang="fr-FR" sz="2000" b="1" dirty="0"/>
              <a:t>3 étapes de 9 mois chacune</a:t>
            </a:r>
          </a:p>
          <a:p>
            <a:pPr lvl="1">
              <a:spcBef>
                <a:spcPts val="300"/>
              </a:spcBef>
            </a:pPr>
            <a:r>
              <a:rPr lang="fr-FR" sz="2000" dirty="0"/>
              <a:t>1</a:t>
            </a:r>
            <a:r>
              <a:rPr lang="fr-FR" sz="2000" baseline="30000" dirty="0"/>
              <a:t>ère</a:t>
            </a:r>
            <a:r>
              <a:rPr lang="fr-FR" sz="2000" dirty="0"/>
              <a:t> phase (octobre 2015 - juin 2016) : </a:t>
            </a:r>
            <a:br>
              <a:rPr lang="fr-FR" sz="2000" dirty="0"/>
            </a:br>
            <a:r>
              <a:rPr lang="fr-FR" sz="2000" dirty="0"/>
              <a:t>Identifier les potentiels transmetteurs du VHC</a:t>
            </a:r>
          </a:p>
          <a:p>
            <a:pPr lvl="2">
              <a:spcBef>
                <a:spcPts val="300"/>
              </a:spcBef>
              <a:buClr>
                <a:srgbClr val="000066"/>
              </a:buClr>
              <a:buFont typeface="Wingdings" panose="05000000000000000000" pitchFamily="2" charset="2"/>
              <a:buChar char="à"/>
              <a:tabLst>
                <a:tab pos="1243013" algn="l"/>
              </a:tabLst>
            </a:pPr>
            <a:r>
              <a:rPr lang="fr-FR" sz="1800" dirty="0">
                <a:sym typeface="Wingdings" panose="05000000000000000000" pitchFamily="2" charset="2"/>
              </a:rPr>
              <a:t> Dépistage par PCR VHC chez les HSH lors de la visite programmée  	semestrielle de la cohorte Suisse SHCS</a:t>
            </a:r>
          </a:p>
          <a:p>
            <a:pPr lvl="1">
              <a:spcBef>
                <a:spcPts val="300"/>
              </a:spcBef>
            </a:pPr>
            <a:r>
              <a:rPr lang="fr-FR" sz="2000" dirty="0">
                <a:sym typeface="Wingdings" panose="05000000000000000000" pitchFamily="2" charset="2"/>
              </a:rPr>
              <a:t>2</a:t>
            </a:r>
            <a:r>
              <a:rPr lang="fr-FR" sz="2000" baseline="30000" dirty="0">
                <a:sym typeface="Wingdings" panose="05000000000000000000" pitchFamily="2" charset="2"/>
              </a:rPr>
              <a:t>ème</a:t>
            </a:r>
            <a:r>
              <a:rPr lang="fr-FR" sz="2000" dirty="0">
                <a:sym typeface="Wingdings" panose="05000000000000000000" pitchFamily="2" charset="2"/>
              </a:rPr>
              <a:t> phase (juillet 2016 - février 2017) : </a:t>
            </a:r>
            <a:br>
              <a:rPr lang="fr-FR" sz="2000" dirty="0">
                <a:sym typeface="Wingdings" panose="05000000000000000000" pitchFamily="2" charset="2"/>
              </a:rPr>
            </a:br>
            <a:r>
              <a:rPr lang="fr-FR" sz="2000" dirty="0">
                <a:sym typeface="Wingdings" panose="05000000000000000000" pitchFamily="2" charset="2"/>
              </a:rPr>
              <a:t>Traiter et conseiller les potentiels transmetteurs</a:t>
            </a:r>
          </a:p>
          <a:p>
            <a:pPr lvl="2">
              <a:spcBef>
                <a:spcPts val="300"/>
              </a:spcBef>
              <a:buClr>
                <a:srgbClr val="000066"/>
              </a:buClr>
              <a:buFont typeface="Wingdings" panose="05000000000000000000" pitchFamily="2" charset="2"/>
              <a:buChar char="à"/>
              <a:tabLst>
                <a:tab pos="1243013" algn="l"/>
              </a:tabLst>
            </a:pPr>
            <a:r>
              <a:rPr lang="fr-FR" sz="1800" dirty="0">
                <a:sym typeface="Wingdings" panose="05000000000000000000" pitchFamily="2" charset="2"/>
              </a:rPr>
              <a:t> Traitement par </a:t>
            </a:r>
            <a:r>
              <a:rPr lang="fr-FR" sz="1800" dirty="0" err="1">
                <a:sym typeface="Wingdings" panose="05000000000000000000" pitchFamily="2" charset="2"/>
              </a:rPr>
              <a:t>elbasvir</a:t>
            </a:r>
            <a:r>
              <a:rPr lang="fr-FR" sz="1800" dirty="0">
                <a:sym typeface="Wingdings" panose="05000000000000000000" pitchFamily="2" charset="2"/>
              </a:rPr>
              <a:t>/</a:t>
            </a:r>
            <a:r>
              <a:rPr lang="fr-FR" sz="1800" dirty="0" err="1">
                <a:sym typeface="Wingdings" panose="05000000000000000000" pitchFamily="2" charset="2"/>
              </a:rPr>
              <a:t>grazoprevir</a:t>
            </a:r>
            <a:r>
              <a:rPr lang="fr-FR" sz="1800" dirty="0">
                <a:sym typeface="Wingdings" panose="05000000000000000000" pitchFamily="2" charset="2"/>
              </a:rPr>
              <a:t> (fourni par MSD) </a:t>
            </a:r>
            <a:br>
              <a:rPr lang="fr-FR" sz="1800" dirty="0">
                <a:sym typeface="Wingdings" panose="05000000000000000000" pitchFamily="2" charset="2"/>
              </a:rPr>
            </a:br>
            <a:r>
              <a:rPr lang="fr-FR" sz="1800" dirty="0">
                <a:sym typeface="Wingdings" panose="05000000000000000000" pitchFamily="2" charset="2"/>
              </a:rPr>
              <a:t> ou autre thérapeutique si contre-indication</a:t>
            </a:r>
          </a:p>
          <a:p>
            <a:pPr lvl="2">
              <a:spcBef>
                <a:spcPts val="300"/>
              </a:spcBef>
              <a:buClr>
                <a:srgbClr val="000066"/>
              </a:buClr>
              <a:buFont typeface="Wingdings" panose="05000000000000000000" pitchFamily="2" charset="2"/>
              <a:buChar char="à"/>
            </a:pPr>
            <a:r>
              <a:rPr lang="fr-FR" sz="1800" dirty="0">
                <a:sym typeface="Wingdings" panose="05000000000000000000" pitchFamily="2" charset="2"/>
              </a:rPr>
              <a:t> Intervention comportementale</a:t>
            </a:r>
          </a:p>
          <a:p>
            <a:pPr lvl="1">
              <a:spcBef>
                <a:spcPts val="300"/>
              </a:spcBef>
            </a:pPr>
            <a:r>
              <a:rPr lang="fr-FR" sz="2000" dirty="0">
                <a:sym typeface="Wingdings" panose="05000000000000000000" pitchFamily="2" charset="2"/>
              </a:rPr>
              <a:t>3</a:t>
            </a:r>
            <a:r>
              <a:rPr lang="fr-FR" sz="2000" baseline="30000" dirty="0">
                <a:sym typeface="Wingdings" panose="05000000000000000000" pitchFamily="2" charset="2"/>
              </a:rPr>
              <a:t>ème</a:t>
            </a:r>
            <a:r>
              <a:rPr lang="fr-FR" sz="2000" dirty="0">
                <a:sym typeface="Wingdings" panose="05000000000000000000" pitchFamily="2" charset="2"/>
              </a:rPr>
              <a:t> phase (mars 2017 - novembre 2017) : </a:t>
            </a:r>
            <a:br>
              <a:rPr lang="fr-FR" sz="2000" dirty="0">
                <a:sym typeface="Wingdings" panose="05000000000000000000" pitchFamily="2" charset="2"/>
              </a:rPr>
            </a:br>
            <a:r>
              <a:rPr lang="fr-FR" sz="2000" dirty="0">
                <a:sym typeface="Wingdings" panose="05000000000000000000" pitchFamily="2" charset="2"/>
              </a:rPr>
              <a:t>Identifier et traiter les nouveaux transmetteurs </a:t>
            </a:r>
          </a:p>
          <a:p>
            <a:pPr lvl="2">
              <a:spcBef>
                <a:spcPts val="300"/>
              </a:spcBef>
              <a:buClr>
                <a:srgbClr val="000066"/>
              </a:buClr>
              <a:buFont typeface="Wingdings" panose="05000000000000000000" pitchFamily="2" charset="2"/>
              <a:buChar char="à"/>
            </a:pPr>
            <a:r>
              <a:rPr lang="fr-FR" sz="1800" dirty="0">
                <a:sym typeface="Wingdings" panose="05000000000000000000" pitchFamily="2" charset="2"/>
              </a:rPr>
              <a:t> Nouveau dépistage pour évaluer prévalence post-intervention</a:t>
            </a:r>
            <a:endParaRPr lang="fr-FR" sz="1800" dirty="0"/>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a:solidFill>
                  <a:srgbClr val="0070C0"/>
                </a:solidFill>
              </a:rPr>
              <a:t>Braun D, CROI 2018, Abs. 81LB</a:t>
            </a:r>
          </a:p>
        </p:txBody>
      </p:sp>
      <p:sp>
        <p:nvSpPr>
          <p:cNvPr id="5" name="ZoneTexte 4">
            <a:extLst>
              <a:ext uri="{FF2B5EF4-FFF2-40B4-BE49-F238E27FC236}">
                <a16:creationId xmlns:a16="http://schemas.microsoft.com/office/drawing/2014/main" id="{EDEA70B4-6DFF-4B0A-8BBC-4D04FB3BC8E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155</a:t>
            </a:r>
          </a:p>
        </p:txBody>
      </p:sp>
    </p:spTree>
    <p:extLst>
      <p:ext uri="{BB962C8B-B14F-4D97-AF65-F5344CB8AC3E}">
        <p14:creationId xmlns:p14="http://schemas.microsoft.com/office/powerpoint/2010/main" val="14179715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2286000" y="6583363"/>
            <a:ext cx="6858002"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Charpentier C, J. </a:t>
            </a:r>
            <a:r>
              <a:rPr lang="fr-FR" sz="1200" i="1" dirty="0" err="1">
                <a:solidFill>
                  <a:srgbClr val="0070C0"/>
                </a:solidFill>
              </a:rPr>
              <a:t>Antimicrob</a:t>
            </a:r>
            <a:r>
              <a:rPr lang="fr-FR" sz="1200" i="1" dirty="0">
                <a:solidFill>
                  <a:srgbClr val="0070C0"/>
                </a:solidFill>
              </a:rPr>
              <a:t> </a:t>
            </a:r>
            <a:r>
              <a:rPr lang="fr-FR" sz="1200" i="1" dirty="0" err="1">
                <a:solidFill>
                  <a:srgbClr val="0070C0"/>
                </a:solidFill>
              </a:rPr>
              <a:t>Chemother</a:t>
            </a:r>
            <a:r>
              <a:rPr lang="fr-FR" sz="1200" i="1" dirty="0">
                <a:solidFill>
                  <a:srgbClr val="0070C0"/>
                </a:solidFill>
              </a:rPr>
              <a:t> 2018 ; EACS 2017, Abs. PE 6/11 ; CROI 2018, Abs. 547</a:t>
            </a:r>
          </a:p>
        </p:txBody>
      </p:sp>
      <p:sp>
        <p:nvSpPr>
          <p:cNvPr id="5" name="Rectangle 76"/>
          <p:cNvSpPr>
            <a:spLocks noChangeArrowheads="1"/>
          </p:cNvSpPr>
          <p:nvPr/>
        </p:nvSpPr>
        <p:spPr bwMode="auto">
          <a:xfrm>
            <a:off x="1102107" y="1190416"/>
            <a:ext cx="7188122" cy="630622"/>
          </a:xfrm>
          <a:prstGeom prst="rect">
            <a:avLst/>
          </a:prstGeom>
          <a:noFill/>
          <a:ln w="9525">
            <a:noFill/>
            <a:miter lim="800000"/>
            <a:headEnd/>
            <a:tailEnd/>
          </a:ln>
        </p:spPr>
        <p:txBody>
          <a:bodyPr wrap="none" lIns="0" tIns="0" rIns="0" bIns="0">
            <a:spAutoFit/>
          </a:bodyPr>
          <a:lstStyle/>
          <a:p>
            <a:pPr algn="ctr">
              <a:lnSpc>
                <a:spcPct val="85000"/>
              </a:lnSpc>
            </a:pPr>
            <a:r>
              <a:rPr lang="fr-FR" sz="2400" b="1">
                <a:solidFill>
                  <a:srgbClr val="0070C0"/>
                </a:solidFill>
                <a:latin typeface="Calibri" panose="020F0502020204030204" pitchFamily="34" charset="0"/>
                <a:ea typeface="ＭＳ Ｐゴシック" pitchFamily="34" charset="-128"/>
              </a:rPr>
              <a:t>Réponse virologique de 39 patients avec un virus E157Q </a:t>
            </a:r>
          </a:p>
          <a:p>
            <a:pPr algn="ctr">
              <a:lnSpc>
                <a:spcPct val="85000"/>
              </a:lnSpc>
            </a:pPr>
            <a:r>
              <a:rPr lang="fr-FR" sz="2400" b="1">
                <a:solidFill>
                  <a:srgbClr val="0070C0"/>
                </a:solidFill>
                <a:latin typeface="Calibri" panose="020F0502020204030204" pitchFamily="34" charset="0"/>
                <a:ea typeface="ＭＳ Ｐゴシック" pitchFamily="34" charset="-128"/>
              </a:rPr>
              <a:t>initiant un traitement ARV à base d’INI </a:t>
            </a:r>
            <a:endParaRPr lang="fr-FR" b="1">
              <a:solidFill>
                <a:srgbClr val="0070C0"/>
              </a:solidFill>
              <a:latin typeface="Calibri" panose="020F0502020204030204" pitchFamily="34" charset="0"/>
              <a:ea typeface="ＭＳ Ｐゴシック" pitchFamily="34" charset="-128"/>
            </a:endParaRPr>
          </a:p>
        </p:txBody>
      </p:sp>
      <p:sp>
        <p:nvSpPr>
          <p:cNvPr id="6" name="Titre 5"/>
          <p:cNvSpPr>
            <a:spLocks noGrp="1"/>
          </p:cNvSpPr>
          <p:nvPr>
            <p:ph type="title"/>
          </p:nvPr>
        </p:nvSpPr>
        <p:spPr/>
        <p:txBody>
          <a:bodyPr/>
          <a:lstStyle/>
          <a:p>
            <a:r>
              <a:rPr lang="fr-FR">
                <a:latin typeface="Arial" charset="0"/>
                <a:cs typeface="Arial" charset="0"/>
              </a:rPr>
              <a:t>Polymorphisme E157Q dans l’intégrase :</a:t>
            </a:r>
            <a:br>
              <a:rPr lang="fr-FR">
                <a:latin typeface="Arial" charset="0"/>
                <a:cs typeface="Arial" charset="0"/>
              </a:rPr>
            </a:br>
            <a:r>
              <a:rPr lang="fr-FR">
                <a:latin typeface="Arial" charset="0"/>
                <a:cs typeface="Arial" charset="0"/>
              </a:rPr>
              <a:t>phénotype et réponse au traitement (3) </a:t>
            </a:r>
            <a:endParaRPr lang="fr-FR"/>
          </a:p>
        </p:txBody>
      </p:sp>
      <p:sp>
        <p:nvSpPr>
          <p:cNvPr id="7" name="Espace réservé du contenu 6"/>
          <p:cNvSpPr>
            <a:spLocks noGrp="1"/>
          </p:cNvSpPr>
          <p:nvPr>
            <p:ph idx="1"/>
          </p:nvPr>
        </p:nvSpPr>
        <p:spPr>
          <a:xfrm>
            <a:off x="72008" y="1844824"/>
            <a:ext cx="9071992" cy="4464496"/>
          </a:xfrm>
        </p:spPr>
        <p:txBody>
          <a:bodyPr/>
          <a:lstStyle/>
          <a:p>
            <a:r>
              <a:rPr lang="fr-FR" sz="1800" b="1" dirty="0"/>
              <a:t>15 patients avec CV &lt; 50 c/ml</a:t>
            </a:r>
          </a:p>
          <a:p>
            <a:pPr lvl="1"/>
            <a:r>
              <a:rPr lang="fr-FR" sz="1800" dirty="0"/>
              <a:t>Maintien de la CV &lt; 50 c/ml (n = 13)</a:t>
            </a:r>
          </a:p>
          <a:p>
            <a:pPr lvl="1"/>
            <a:r>
              <a:rPr lang="fr-FR" sz="1800" dirty="0" err="1"/>
              <a:t>Blip</a:t>
            </a:r>
            <a:r>
              <a:rPr lang="fr-FR" sz="1800" dirty="0"/>
              <a:t> : n = 2 (à S48 dans les 2 cas)</a:t>
            </a:r>
          </a:p>
          <a:p>
            <a:endParaRPr lang="fr-FR" sz="1400" dirty="0"/>
          </a:p>
          <a:p>
            <a:r>
              <a:rPr lang="fr-FR" sz="1800" b="1" dirty="0"/>
              <a:t>8 patients en 1</a:t>
            </a:r>
            <a:r>
              <a:rPr lang="fr-FR" sz="1800" b="1" baseline="30000" dirty="0"/>
              <a:t>ère</a:t>
            </a:r>
            <a:r>
              <a:rPr lang="fr-FR" sz="1800" b="1" dirty="0"/>
              <a:t> ligne de traitement ARV (EVG, n = 5 ; RAL, n = 2 ; DTG, n = 1)</a:t>
            </a:r>
          </a:p>
          <a:p>
            <a:pPr lvl="1"/>
            <a:r>
              <a:rPr lang="fr-FR" sz="1800" dirty="0"/>
              <a:t>CV &lt; 50 c/ml à S24 et à S48 (n = 6)</a:t>
            </a:r>
          </a:p>
          <a:p>
            <a:pPr lvl="1"/>
            <a:r>
              <a:rPr lang="fr-FR" sz="1800" dirty="0"/>
              <a:t>2 patients recevant un traitement à base d’EVG n’atteignent pas une CV</a:t>
            </a:r>
          </a:p>
          <a:p>
            <a:pPr marL="457200" lvl="1" indent="0">
              <a:buNone/>
              <a:tabLst>
                <a:tab pos="749300" algn="l"/>
              </a:tabLst>
            </a:pPr>
            <a:r>
              <a:rPr lang="fr-FR" sz="1800" dirty="0"/>
              <a:t>	&lt; 50 c/ml à S24 (151 c/ml et 236 c/ml), changement de traitement ARV </a:t>
            </a:r>
          </a:p>
          <a:p>
            <a:pPr marL="457200" lvl="1" indent="0">
              <a:buNone/>
              <a:tabLst>
                <a:tab pos="749300" algn="l"/>
              </a:tabLst>
            </a:pPr>
            <a:r>
              <a:rPr lang="fr-FR" sz="1800" dirty="0"/>
              <a:t>	entre S24 et S48 dans les 2 cas</a:t>
            </a:r>
          </a:p>
          <a:p>
            <a:endParaRPr lang="fr-FR" sz="1400" dirty="0"/>
          </a:p>
          <a:p>
            <a:r>
              <a:rPr lang="fr-FR" sz="1800" b="1" dirty="0"/>
              <a:t>16 patients traités par ARV en échec avec CV &gt; 50 c/ml (RAL, n = 11 ; </a:t>
            </a:r>
          </a:p>
          <a:p>
            <a:pPr marL="0" indent="0">
              <a:buNone/>
              <a:tabLst>
                <a:tab pos="355600" algn="l"/>
              </a:tabLst>
            </a:pPr>
            <a:r>
              <a:rPr lang="fr-FR" sz="1800" b="1" dirty="0"/>
              <a:t>	EVG, n = 2 ; DTG, n = 3)</a:t>
            </a:r>
          </a:p>
          <a:p>
            <a:pPr lvl="1">
              <a:buFont typeface="Arial" panose="020B0604020202020204" pitchFamily="34" charset="0"/>
              <a:buChar char="–"/>
            </a:pPr>
            <a:r>
              <a:rPr lang="fr-FR" sz="1800" dirty="0"/>
              <a:t>CV &lt; 50 c/ml à S24 : n = 8 (devenir à S48 : CV &lt; 50 c/ml : n = 4 ; arrêt </a:t>
            </a:r>
          </a:p>
          <a:p>
            <a:pPr marL="749300" lvl="1" indent="-292100">
              <a:buNone/>
            </a:pPr>
            <a:r>
              <a:rPr lang="fr-FR" sz="1800" dirty="0"/>
              <a:t>	du traitement INI : n = 2 ; </a:t>
            </a:r>
            <a:r>
              <a:rPr lang="fr-FR" sz="1800" dirty="0" err="1"/>
              <a:t>blip</a:t>
            </a:r>
            <a:r>
              <a:rPr lang="fr-FR" sz="1800" dirty="0"/>
              <a:t> : n = 2)</a:t>
            </a:r>
          </a:p>
          <a:p>
            <a:pPr lvl="1">
              <a:buFont typeface="Arial" panose="020B0604020202020204" pitchFamily="34" charset="0"/>
              <a:buChar char="–"/>
            </a:pPr>
            <a:r>
              <a:rPr lang="fr-FR" sz="2000" kern="1200" dirty="0">
                <a:latin typeface="Wingdings"/>
                <a:ea typeface="Wingdings"/>
                <a:cs typeface="Wingdings"/>
                <a:sym typeface="Wingdings" panose="05000000000000000000" pitchFamily="2" charset="2"/>
              </a:rPr>
              <a:t></a:t>
            </a:r>
            <a:r>
              <a:rPr lang="fr-FR" sz="1800" dirty="0"/>
              <a:t> initiale de la CV &gt; 2,5 log</a:t>
            </a:r>
            <a:r>
              <a:rPr lang="fr-FR" sz="1800" baseline="-25000" dirty="0"/>
              <a:t>10</a:t>
            </a:r>
            <a:r>
              <a:rPr lang="fr-FR" sz="1800" dirty="0"/>
              <a:t> c/ml à S24 mais sans atteindre &lt; 50 c/ml (n = 4)</a:t>
            </a:r>
          </a:p>
          <a:p>
            <a:pPr lvl="1"/>
            <a:r>
              <a:rPr lang="fr-FR" sz="1800" dirty="0"/>
              <a:t>Non réponse virologique avec une </a:t>
            </a:r>
            <a:r>
              <a:rPr lang="fr-FR" sz="1800" kern="1200" dirty="0">
                <a:latin typeface="Wingdings"/>
                <a:ea typeface="Wingdings"/>
                <a:cs typeface="Wingdings"/>
                <a:sym typeface="Wingdings" panose="05000000000000000000" pitchFamily="2" charset="2"/>
              </a:rPr>
              <a:t></a:t>
            </a:r>
            <a:r>
              <a:rPr lang="fr-FR" sz="1800" dirty="0"/>
              <a:t> de la CV &lt; 2 log</a:t>
            </a:r>
            <a:r>
              <a:rPr lang="fr-FR" sz="1800" baseline="-25000" dirty="0"/>
              <a:t>10</a:t>
            </a:r>
            <a:r>
              <a:rPr lang="fr-FR" sz="1800" dirty="0"/>
              <a:t> c/ml à S24 (n = 4)</a:t>
            </a:r>
          </a:p>
          <a:p>
            <a:pPr lvl="1"/>
            <a:r>
              <a:rPr lang="fr-FR" sz="1800" dirty="0"/>
              <a:t>Pas d’association entre le GSS du traitement INI et la réponse virologique</a:t>
            </a:r>
          </a:p>
        </p:txBody>
      </p:sp>
      <p:sp>
        <p:nvSpPr>
          <p:cNvPr id="8" name="ZoneTexte 7">
            <a:extLst>
              <a:ext uri="{FF2B5EF4-FFF2-40B4-BE49-F238E27FC236}">
                <a16:creationId xmlns:a16="http://schemas.microsoft.com/office/drawing/2014/main" id="{7C165EBB-80F0-4279-B2B9-88E6B80E5F0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12</a:t>
            </a:r>
          </a:p>
        </p:txBody>
      </p:sp>
    </p:spTree>
    <p:extLst>
      <p:ext uri="{BB962C8B-B14F-4D97-AF65-F5344CB8AC3E}">
        <p14:creationId xmlns:p14="http://schemas.microsoft.com/office/powerpoint/2010/main" val="3571878040"/>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dirty="0"/>
              <a:t>Etude </a:t>
            </a:r>
            <a:r>
              <a:rPr lang="fr-FR" dirty="0" err="1"/>
              <a:t>Swiss</a:t>
            </a:r>
            <a:r>
              <a:rPr lang="fr-FR" dirty="0"/>
              <a:t> </a:t>
            </a:r>
            <a:r>
              <a:rPr lang="fr-FR" dirty="0" err="1"/>
              <a:t>HCVree</a:t>
            </a:r>
            <a:r>
              <a:rPr lang="fr-FR" dirty="0"/>
              <a:t> : TASP VHC </a:t>
            </a:r>
            <a:br>
              <a:rPr lang="fr-FR" dirty="0"/>
            </a:br>
            <a:r>
              <a:rPr lang="fr-FR" dirty="0"/>
              <a:t>chez les HSH VIH+ suisses (2)</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8"/>
            <a:ext cx="8507413" cy="936625"/>
          </a:xfrm>
        </p:spPr>
        <p:txBody>
          <a:bodyPr/>
          <a:lstStyle/>
          <a:p>
            <a:r>
              <a:rPr lang="fr-FR" sz="2000" b="1" dirty="0"/>
              <a:t>1</a:t>
            </a:r>
            <a:r>
              <a:rPr lang="fr-FR" sz="2000" b="1" baseline="30000" dirty="0"/>
              <a:t>ère</a:t>
            </a:r>
            <a:r>
              <a:rPr lang="fr-FR" sz="2000" b="1" dirty="0"/>
              <a:t> phase : </a:t>
            </a:r>
            <a:r>
              <a:rPr lang="fr-FR" sz="2000" dirty="0"/>
              <a:t>dépistage systématique (PCR VHC) population HSH VIH+</a:t>
            </a:r>
            <a:endParaRPr lang="fr-FR" sz="1600" dirty="0"/>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Braun D, CROI 2018, Abs. 81LB</a:t>
            </a:r>
          </a:p>
        </p:txBody>
      </p:sp>
      <p:grpSp>
        <p:nvGrpSpPr>
          <p:cNvPr id="4" name="Groupe 3">
            <a:extLst>
              <a:ext uri="{FF2B5EF4-FFF2-40B4-BE49-F238E27FC236}">
                <a16:creationId xmlns:a16="http://schemas.microsoft.com/office/drawing/2014/main" id="{E5FFC240-0B80-493D-AFAB-5EC2D5690B4D}"/>
              </a:ext>
            </a:extLst>
          </p:cNvPr>
          <p:cNvGrpSpPr/>
          <p:nvPr/>
        </p:nvGrpSpPr>
        <p:grpSpPr>
          <a:xfrm>
            <a:off x="495674" y="1752978"/>
            <a:ext cx="8152652" cy="3553485"/>
            <a:chOff x="495674" y="1752978"/>
            <a:chExt cx="8152652" cy="3553485"/>
          </a:xfrm>
        </p:grpSpPr>
        <p:sp>
          <p:nvSpPr>
            <p:cNvPr id="2" name="ZoneTexte 1">
              <a:extLst>
                <a:ext uri="{FF2B5EF4-FFF2-40B4-BE49-F238E27FC236}">
                  <a16:creationId xmlns:a16="http://schemas.microsoft.com/office/drawing/2014/main" id="{8F70F54C-AE67-4095-8C97-51D99463CA42}"/>
                </a:ext>
              </a:extLst>
            </p:cNvPr>
            <p:cNvSpPr txBox="1"/>
            <p:nvPr/>
          </p:nvSpPr>
          <p:spPr>
            <a:xfrm>
              <a:off x="1835138" y="1752978"/>
              <a:ext cx="5205271" cy="369332"/>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a:solidFill>
                    <a:srgbClr val="000066"/>
                  </a:solidFill>
                </a:rPr>
                <a:t>9 128 patients VIH+ suivis dans la cohorte SHCS</a:t>
              </a:r>
            </a:p>
          </p:txBody>
        </p:sp>
        <p:sp>
          <p:nvSpPr>
            <p:cNvPr id="6" name="ZoneTexte 5">
              <a:extLst>
                <a:ext uri="{FF2B5EF4-FFF2-40B4-BE49-F238E27FC236}">
                  <a16:creationId xmlns:a16="http://schemas.microsoft.com/office/drawing/2014/main" id="{2B30236B-B812-4695-B59C-A0BDF1ED4282}"/>
                </a:ext>
              </a:extLst>
            </p:cNvPr>
            <p:cNvSpPr txBox="1"/>
            <p:nvPr/>
          </p:nvSpPr>
          <p:spPr>
            <a:xfrm>
              <a:off x="2319245" y="2330204"/>
              <a:ext cx="4237057" cy="369332"/>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a:solidFill>
                    <a:srgbClr val="000066"/>
                  </a:solidFill>
                </a:rPr>
                <a:t>4 257 (47 %) enregistrés comme HSH</a:t>
              </a:r>
            </a:p>
          </p:txBody>
        </p:sp>
        <p:sp>
          <p:nvSpPr>
            <p:cNvPr id="7" name="ZoneTexte 6">
              <a:extLst>
                <a:ext uri="{FF2B5EF4-FFF2-40B4-BE49-F238E27FC236}">
                  <a16:creationId xmlns:a16="http://schemas.microsoft.com/office/drawing/2014/main" id="{FBD21FAD-AA5D-4BF4-ADE2-E145E7A8DCE6}"/>
                </a:ext>
              </a:extLst>
            </p:cNvPr>
            <p:cNvSpPr txBox="1"/>
            <p:nvPr/>
          </p:nvSpPr>
          <p:spPr>
            <a:xfrm>
              <a:off x="1947347" y="2907430"/>
              <a:ext cx="4980852" cy="369332"/>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a:solidFill>
                    <a:srgbClr val="000066"/>
                  </a:solidFill>
                </a:rPr>
                <a:t>3 722 (87 % des HSH) dépistés par PCR VHC</a:t>
              </a:r>
            </a:p>
          </p:txBody>
        </p:sp>
        <p:sp>
          <p:nvSpPr>
            <p:cNvPr id="8" name="ZoneTexte 7">
              <a:extLst>
                <a:ext uri="{FF2B5EF4-FFF2-40B4-BE49-F238E27FC236}">
                  <a16:creationId xmlns:a16="http://schemas.microsoft.com/office/drawing/2014/main" id="{3545F3E1-2646-4561-9ACD-BE710A10ECF4}"/>
                </a:ext>
              </a:extLst>
            </p:cNvPr>
            <p:cNvSpPr txBox="1"/>
            <p:nvPr/>
          </p:nvSpPr>
          <p:spPr>
            <a:xfrm>
              <a:off x="1353221" y="3484655"/>
              <a:ext cx="6169106" cy="615553"/>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dirty="0">
                  <a:solidFill>
                    <a:srgbClr val="000066"/>
                  </a:solidFill>
                </a:rPr>
                <a:t>177 (4,8 %) PCR VHC+</a:t>
              </a:r>
            </a:p>
            <a:p>
              <a:pPr algn="ctr"/>
              <a:r>
                <a:rPr lang="fr-FR" sz="1600" dirty="0">
                  <a:solidFill>
                    <a:srgbClr val="000066"/>
                  </a:solidFill>
                </a:rPr>
                <a:t>Génotype 1 ou 4 : 94 % - Génotype 2 ou 3 : 6 %</a:t>
              </a:r>
            </a:p>
          </p:txBody>
        </p:sp>
        <p:sp>
          <p:nvSpPr>
            <p:cNvPr id="9" name="ZoneTexte 8">
              <a:extLst>
                <a:ext uri="{FF2B5EF4-FFF2-40B4-BE49-F238E27FC236}">
                  <a16:creationId xmlns:a16="http://schemas.microsoft.com/office/drawing/2014/main" id="{CBC39991-FA8C-4726-A96B-2950034E60B8}"/>
                </a:ext>
              </a:extLst>
            </p:cNvPr>
            <p:cNvSpPr txBox="1"/>
            <p:nvPr/>
          </p:nvSpPr>
          <p:spPr>
            <a:xfrm>
              <a:off x="495674" y="4444688"/>
              <a:ext cx="3877985" cy="861774"/>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dirty="0">
                  <a:solidFill>
                    <a:srgbClr val="000066"/>
                  </a:solidFill>
                </a:rPr>
                <a:t>30 (17 %) infections VHC incidentes</a:t>
              </a:r>
            </a:p>
            <a:p>
              <a:pPr algn="ctr"/>
              <a:r>
                <a:rPr lang="fr-FR" sz="1600" dirty="0">
                  <a:solidFill>
                    <a:srgbClr val="000066"/>
                  </a:solidFill>
                </a:rPr>
                <a:t>(test VHC négatif avant 1</a:t>
              </a:r>
              <a:r>
                <a:rPr lang="fr-FR" sz="1600" baseline="30000" dirty="0">
                  <a:solidFill>
                    <a:srgbClr val="000066"/>
                  </a:solidFill>
                </a:rPr>
                <a:t>ère</a:t>
              </a:r>
              <a:r>
                <a:rPr lang="fr-FR" sz="1600" dirty="0">
                  <a:solidFill>
                    <a:srgbClr val="000066"/>
                  </a:solidFill>
                </a:rPr>
                <a:t> phase</a:t>
              </a:r>
              <a:br>
                <a:rPr lang="fr-FR" sz="1600" dirty="0">
                  <a:solidFill>
                    <a:srgbClr val="000066"/>
                  </a:solidFill>
                </a:rPr>
              </a:br>
              <a:r>
                <a:rPr lang="fr-FR" sz="1600" dirty="0">
                  <a:solidFill>
                    <a:srgbClr val="000066"/>
                  </a:solidFill>
                </a:rPr>
                <a:t>et PCR VHC+ en 1</a:t>
              </a:r>
              <a:r>
                <a:rPr lang="fr-FR" sz="1600" baseline="30000" dirty="0">
                  <a:solidFill>
                    <a:srgbClr val="000066"/>
                  </a:solidFill>
                </a:rPr>
                <a:t>ère</a:t>
              </a:r>
              <a:r>
                <a:rPr lang="fr-FR" sz="1600" dirty="0">
                  <a:solidFill>
                    <a:srgbClr val="000066"/>
                  </a:solidFill>
                </a:rPr>
                <a:t> phase)</a:t>
              </a:r>
            </a:p>
          </p:txBody>
        </p:sp>
        <p:sp>
          <p:nvSpPr>
            <p:cNvPr id="10" name="ZoneTexte 9">
              <a:extLst>
                <a:ext uri="{FF2B5EF4-FFF2-40B4-BE49-F238E27FC236}">
                  <a16:creationId xmlns:a16="http://schemas.microsoft.com/office/drawing/2014/main" id="{9C317CCB-9AEE-488D-BF6C-4A326898CF6E}"/>
                </a:ext>
              </a:extLst>
            </p:cNvPr>
            <p:cNvSpPr txBox="1"/>
            <p:nvPr/>
          </p:nvSpPr>
          <p:spPr>
            <a:xfrm>
              <a:off x="4591773" y="4444689"/>
              <a:ext cx="4056553" cy="861774"/>
            </a:xfrm>
            <a:prstGeom prst="rect">
              <a:avLst/>
            </a:prstGeom>
          </p:spPr>
          <p:style>
            <a:lnRef idx="1">
              <a:schemeClr val="accent1"/>
            </a:lnRef>
            <a:fillRef idx="2">
              <a:schemeClr val="accent1"/>
            </a:fillRef>
            <a:effectRef idx="1">
              <a:schemeClr val="accent1"/>
            </a:effectRef>
            <a:fontRef idx="minor">
              <a:schemeClr val="dk1"/>
            </a:fontRef>
          </p:style>
          <p:txBody>
            <a:bodyPr wrap="none" rtlCol="0" anchor="ctr">
              <a:noAutofit/>
            </a:bodyPr>
            <a:lstStyle/>
            <a:p>
              <a:pPr algn="ctr"/>
              <a:r>
                <a:rPr lang="fr-FR" dirty="0">
                  <a:solidFill>
                    <a:srgbClr val="000066"/>
                  </a:solidFill>
                </a:rPr>
                <a:t>147 (83 %) infections VHC chroniques</a:t>
              </a:r>
            </a:p>
            <a:p>
              <a:pPr algn="ctr"/>
              <a:r>
                <a:rPr lang="fr-FR" sz="1600" dirty="0">
                  <a:solidFill>
                    <a:srgbClr val="000066"/>
                  </a:solidFill>
                </a:rPr>
                <a:t>(test VHC positif avant 1</a:t>
              </a:r>
              <a:r>
                <a:rPr lang="fr-FR" sz="1600" baseline="30000" dirty="0">
                  <a:solidFill>
                    <a:srgbClr val="000066"/>
                  </a:solidFill>
                </a:rPr>
                <a:t>ère</a:t>
              </a:r>
              <a:r>
                <a:rPr lang="fr-FR" sz="1600" dirty="0">
                  <a:solidFill>
                    <a:srgbClr val="000066"/>
                  </a:solidFill>
                </a:rPr>
                <a:t> phase)</a:t>
              </a:r>
            </a:p>
          </p:txBody>
        </p:sp>
        <p:cxnSp>
          <p:nvCxnSpPr>
            <p:cNvPr id="12" name="Connecteur droit avec flèche 11">
              <a:extLst>
                <a:ext uri="{FF2B5EF4-FFF2-40B4-BE49-F238E27FC236}">
                  <a16:creationId xmlns:a16="http://schemas.microsoft.com/office/drawing/2014/main" id="{48D2A3A2-91CC-40F4-AF80-E47003681BFB}"/>
                </a:ext>
              </a:extLst>
            </p:cNvPr>
            <p:cNvCxnSpPr>
              <a:stCxn id="2" idx="2"/>
              <a:endCxn id="6" idx="0"/>
            </p:cNvCxnSpPr>
            <p:nvPr/>
          </p:nvCxnSpPr>
          <p:spPr bwMode="auto">
            <a:xfrm>
              <a:off x="4437774" y="2122310"/>
              <a:ext cx="0" cy="207894"/>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14" name="Connecteur droit avec flèche 13">
              <a:extLst>
                <a:ext uri="{FF2B5EF4-FFF2-40B4-BE49-F238E27FC236}">
                  <a16:creationId xmlns:a16="http://schemas.microsoft.com/office/drawing/2014/main" id="{5478DEF5-C916-4F36-BDC9-5504D0CE71E1}"/>
                </a:ext>
              </a:extLst>
            </p:cNvPr>
            <p:cNvCxnSpPr>
              <a:stCxn id="6" idx="2"/>
              <a:endCxn id="7" idx="0"/>
            </p:cNvCxnSpPr>
            <p:nvPr/>
          </p:nvCxnSpPr>
          <p:spPr bwMode="auto">
            <a:xfrm flipH="1">
              <a:off x="4437773" y="2699536"/>
              <a:ext cx="1" cy="207894"/>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16" name="Connecteur droit avec flèche 15">
              <a:extLst>
                <a:ext uri="{FF2B5EF4-FFF2-40B4-BE49-F238E27FC236}">
                  <a16:creationId xmlns:a16="http://schemas.microsoft.com/office/drawing/2014/main" id="{5077E7D7-D8D8-4B09-BA1F-6A5A67EB6B3B}"/>
                </a:ext>
              </a:extLst>
            </p:cNvPr>
            <p:cNvCxnSpPr>
              <a:cxnSpLocks/>
              <a:stCxn id="7" idx="2"/>
              <a:endCxn id="8" idx="0"/>
            </p:cNvCxnSpPr>
            <p:nvPr/>
          </p:nvCxnSpPr>
          <p:spPr bwMode="auto">
            <a:xfrm>
              <a:off x="4437773" y="3276762"/>
              <a:ext cx="1" cy="207893"/>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18" name="Connecteur : en angle 17">
              <a:extLst>
                <a:ext uri="{FF2B5EF4-FFF2-40B4-BE49-F238E27FC236}">
                  <a16:creationId xmlns:a16="http://schemas.microsoft.com/office/drawing/2014/main" id="{379F43CF-CB42-4E97-91CB-584744425028}"/>
                </a:ext>
              </a:extLst>
            </p:cNvPr>
            <p:cNvCxnSpPr>
              <a:cxnSpLocks/>
              <a:stCxn id="8" idx="2"/>
              <a:endCxn id="9" idx="0"/>
            </p:cNvCxnSpPr>
            <p:nvPr/>
          </p:nvCxnSpPr>
          <p:spPr bwMode="auto">
            <a:xfrm rot="5400000">
              <a:off x="3263981" y="3270895"/>
              <a:ext cx="344480" cy="2003107"/>
            </a:xfrm>
            <a:prstGeom prst="bentConnector3">
              <a:avLst>
                <a:gd name="adj1" fmla="val 50000"/>
              </a:avLst>
            </a:prstGeom>
            <a:solidFill>
              <a:schemeClr val="accent1"/>
            </a:solidFill>
            <a:ln w="19050" cap="flat" cmpd="sng" algn="ctr">
              <a:solidFill>
                <a:srgbClr val="0070C0"/>
              </a:solidFill>
              <a:prstDash val="solid"/>
              <a:round/>
              <a:headEnd type="none" w="med" len="med"/>
              <a:tailEnd type="triangle"/>
            </a:ln>
            <a:effectLst/>
          </p:spPr>
        </p:cxnSp>
        <p:cxnSp>
          <p:nvCxnSpPr>
            <p:cNvPr id="22" name="Connecteur : en angle 21">
              <a:extLst>
                <a:ext uri="{FF2B5EF4-FFF2-40B4-BE49-F238E27FC236}">
                  <a16:creationId xmlns:a16="http://schemas.microsoft.com/office/drawing/2014/main" id="{988CA97E-DBD9-456D-A93A-3E3329B959B6}"/>
                </a:ext>
              </a:extLst>
            </p:cNvPr>
            <p:cNvCxnSpPr>
              <a:cxnSpLocks/>
              <a:stCxn id="8" idx="2"/>
              <a:endCxn id="10" idx="0"/>
            </p:cNvCxnSpPr>
            <p:nvPr/>
          </p:nvCxnSpPr>
          <p:spPr bwMode="auto">
            <a:xfrm rot="16200000" flipH="1">
              <a:off x="5356672" y="3181310"/>
              <a:ext cx="344481" cy="2182276"/>
            </a:xfrm>
            <a:prstGeom prst="bentConnector3">
              <a:avLst>
                <a:gd name="adj1" fmla="val 50000"/>
              </a:avLst>
            </a:prstGeom>
            <a:solidFill>
              <a:schemeClr val="accent1"/>
            </a:solidFill>
            <a:ln w="19050" cap="flat" cmpd="sng" algn="ctr">
              <a:solidFill>
                <a:srgbClr val="0070C0"/>
              </a:solidFill>
              <a:prstDash val="solid"/>
              <a:round/>
              <a:headEnd type="none" w="med" len="med"/>
              <a:tailEnd type="triangle"/>
            </a:ln>
            <a:effectLst/>
          </p:spPr>
        </p:cxnSp>
      </p:grpSp>
      <p:sp>
        <p:nvSpPr>
          <p:cNvPr id="30" name="Espace réservé du contenu 2">
            <a:extLst>
              <a:ext uri="{FF2B5EF4-FFF2-40B4-BE49-F238E27FC236}">
                <a16:creationId xmlns:a16="http://schemas.microsoft.com/office/drawing/2014/main" id="{637922FC-2D82-4A50-A349-B66A2530FAD6}"/>
              </a:ext>
            </a:extLst>
          </p:cNvPr>
          <p:cNvSpPr txBox="1">
            <a:spLocks/>
          </p:cNvSpPr>
          <p:nvPr/>
        </p:nvSpPr>
        <p:spPr bwMode="auto">
          <a:xfrm>
            <a:off x="457200" y="5641714"/>
            <a:ext cx="8507413" cy="936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2000" b="1" kern="0" dirty="0"/>
              <a:t>2</a:t>
            </a:r>
            <a:r>
              <a:rPr lang="fr-FR" sz="2000" b="1" kern="0" baseline="30000" dirty="0"/>
              <a:t>ème</a:t>
            </a:r>
            <a:r>
              <a:rPr lang="fr-FR" sz="2000" b="1" kern="0" dirty="0"/>
              <a:t> phase : </a:t>
            </a:r>
            <a:r>
              <a:rPr lang="fr-FR" sz="2000" kern="0" dirty="0"/>
              <a:t>traitement des dépistés par EBR/GZR 12 semaines </a:t>
            </a:r>
            <a:br>
              <a:rPr lang="fr-FR" sz="2000" kern="0" dirty="0"/>
            </a:br>
            <a:r>
              <a:rPr lang="fr-FR" sz="2000" kern="0" dirty="0"/>
              <a:t>(ou si contre-indiqué, traitement selon recommandations EASL/IDSA), n = 161 RVS</a:t>
            </a:r>
            <a:r>
              <a:rPr lang="fr-FR" sz="2000" kern="0" baseline="-25000" dirty="0"/>
              <a:t>12</a:t>
            </a:r>
            <a:r>
              <a:rPr lang="fr-FR" sz="2000" kern="0" dirty="0"/>
              <a:t> = 99,5 %</a:t>
            </a:r>
          </a:p>
        </p:txBody>
      </p:sp>
      <p:sp>
        <p:nvSpPr>
          <p:cNvPr id="17" name="ZoneTexte 16">
            <a:extLst>
              <a:ext uri="{FF2B5EF4-FFF2-40B4-BE49-F238E27FC236}">
                <a16:creationId xmlns:a16="http://schemas.microsoft.com/office/drawing/2014/main" id="{E1D9DA06-DDF9-4AAE-A47C-3AD6B8B3D5EA}"/>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156</a:t>
            </a:r>
          </a:p>
        </p:txBody>
      </p:sp>
    </p:spTree>
    <p:extLst>
      <p:ext uri="{BB962C8B-B14F-4D97-AF65-F5344CB8AC3E}">
        <p14:creationId xmlns:p14="http://schemas.microsoft.com/office/powerpoint/2010/main" val="286275332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dirty="0"/>
              <a:t>Etude </a:t>
            </a:r>
            <a:r>
              <a:rPr lang="fr-FR" dirty="0" err="1"/>
              <a:t>Swiss</a:t>
            </a:r>
            <a:r>
              <a:rPr lang="fr-FR" dirty="0"/>
              <a:t> </a:t>
            </a:r>
            <a:r>
              <a:rPr lang="fr-FR" dirty="0" err="1"/>
              <a:t>HCVree</a:t>
            </a:r>
            <a:r>
              <a:rPr lang="fr-FR" dirty="0"/>
              <a:t> : TASP VHC </a:t>
            </a:r>
            <a:br>
              <a:rPr lang="fr-FR" dirty="0"/>
            </a:br>
            <a:r>
              <a:rPr lang="fr-FR" dirty="0"/>
              <a:t>chez les HSH VIH+ suisses (3)</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8"/>
            <a:ext cx="8507413" cy="936625"/>
          </a:xfrm>
        </p:spPr>
        <p:txBody>
          <a:bodyPr/>
          <a:lstStyle/>
          <a:p>
            <a:r>
              <a:rPr lang="fr-FR" sz="1800" b="1" dirty="0"/>
              <a:t>3</a:t>
            </a:r>
            <a:r>
              <a:rPr lang="fr-FR" sz="1800" b="1" baseline="30000" dirty="0"/>
              <a:t>ème</a:t>
            </a:r>
            <a:r>
              <a:rPr lang="fr-FR" sz="1800" b="1" dirty="0"/>
              <a:t> phase </a:t>
            </a:r>
            <a:r>
              <a:rPr lang="fr-FR" sz="1800" dirty="0"/>
              <a:t>: nouveau</a:t>
            </a:r>
            <a:r>
              <a:rPr lang="fr-FR" sz="1800" b="1" dirty="0"/>
              <a:t> </a:t>
            </a:r>
            <a:r>
              <a:rPr lang="fr-FR" sz="1800" dirty="0"/>
              <a:t>dépistage de tous les HSH de la cohorte inclus dans la cohorte SHCS</a:t>
            </a:r>
            <a:endParaRPr lang="fr-FR" sz="1400" dirty="0"/>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a:solidFill>
                  <a:srgbClr val="0070C0"/>
                </a:solidFill>
              </a:rPr>
              <a:t>Braun D, CROI 2018, Abs. 81LB</a:t>
            </a:r>
          </a:p>
        </p:txBody>
      </p:sp>
      <p:grpSp>
        <p:nvGrpSpPr>
          <p:cNvPr id="2" name="Groupe 1">
            <a:extLst>
              <a:ext uri="{FF2B5EF4-FFF2-40B4-BE49-F238E27FC236}">
                <a16:creationId xmlns:a16="http://schemas.microsoft.com/office/drawing/2014/main" id="{BCD6C005-BF76-4CE1-AC73-C3FEE72A38CB}"/>
              </a:ext>
            </a:extLst>
          </p:cNvPr>
          <p:cNvGrpSpPr/>
          <p:nvPr/>
        </p:nvGrpSpPr>
        <p:grpSpPr>
          <a:xfrm>
            <a:off x="1243294" y="2093397"/>
            <a:ext cx="6929746" cy="2159420"/>
            <a:chOff x="1243294" y="2093397"/>
            <a:chExt cx="6929746" cy="2159420"/>
          </a:xfrm>
        </p:grpSpPr>
        <p:sp>
          <p:nvSpPr>
            <p:cNvPr id="7" name="ZoneTexte 6">
              <a:extLst>
                <a:ext uri="{FF2B5EF4-FFF2-40B4-BE49-F238E27FC236}">
                  <a16:creationId xmlns:a16="http://schemas.microsoft.com/office/drawing/2014/main" id="{FBD21FAD-AA5D-4BF4-ADE2-E145E7A8DCE6}"/>
                </a:ext>
              </a:extLst>
            </p:cNvPr>
            <p:cNvSpPr txBox="1"/>
            <p:nvPr/>
          </p:nvSpPr>
          <p:spPr>
            <a:xfrm>
              <a:off x="2470549" y="2093397"/>
              <a:ext cx="4480714" cy="369332"/>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dirty="0">
                  <a:solidFill>
                    <a:srgbClr val="000066"/>
                  </a:solidFill>
                </a:rPr>
                <a:t>3 722 HSH (87 %) dépistés par PCR VHC</a:t>
              </a:r>
            </a:p>
          </p:txBody>
        </p:sp>
        <p:sp>
          <p:nvSpPr>
            <p:cNvPr id="8" name="ZoneTexte 7">
              <a:extLst>
                <a:ext uri="{FF2B5EF4-FFF2-40B4-BE49-F238E27FC236}">
                  <a16:creationId xmlns:a16="http://schemas.microsoft.com/office/drawing/2014/main" id="{3545F3E1-2646-4561-9ACD-BE710A10ECF4}"/>
                </a:ext>
              </a:extLst>
            </p:cNvPr>
            <p:cNvSpPr txBox="1"/>
            <p:nvPr/>
          </p:nvSpPr>
          <p:spPr>
            <a:xfrm>
              <a:off x="3467617" y="2598855"/>
              <a:ext cx="2486578" cy="369332"/>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a:solidFill>
                    <a:srgbClr val="000066"/>
                  </a:solidFill>
                </a:rPr>
                <a:t>28 (0,8 %) PCR VHC+</a:t>
              </a:r>
            </a:p>
          </p:txBody>
        </p:sp>
        <p:sp>
          <p:nvSpPr>
            <p:cNvPr id="9" name="ZoneTexte 8">
              <a:extLst>
                <a:ext uri="{FF2B5EF4-FFF2-40B4-BE49-F238E27FC236}">
                  <a16:creationId xmlns:a16="http://schemas.microsoft.com/office/drawing/2014/main" id="{CBC39991-FA8C-4726-A96B-2950034E60B8}"/>
                </a:ext>
              </a:extLst>
            </p:cNvPr>
            <p:cNvSpPr txBox="1"/>
            <p:nvPr/>
          </p:nvSpPr>
          <p:spPr>
            <a:xfrm>
              <a:off x="1243294" y="3136404"/>
              <a:ext cx="3246837" cy="642167"/>
            </a:xfrm>
            <a:prstGeom prst="rect">
              <a:avLst/>
            </a:prstGeom>
          </p:spPr>
          <p:style>
            <a:lnRef idx="1">
              <a:schemeClr val="accent1"/>
            </a:lnRef>
            <a:fillRef idx="2">
              <a:schemeClr val="accent1"/>
            </a:fillRef>
            <a:effectRef idx="1">
              <a:schemeClr val="accent1"/>
            </a:effectRef>
            <a:fontRef idx="minor">
              <a:schemeClr val="dk1"/>
            </a:fontRef>
          </p:style>
          <p:txBody>
            <a:bodyPr wrap="none" rtlCol="0" anchor="ctr">
              <a:noAutofit/>
            </a:bodyPr>
            <a:lstStyle/>
            <a:p>
              <a:pPr algn="ctr"/>
              <a:r>
                <a:rPr lang="fr-FR">
                  <a:solidFill>
                    <a:srgbClr val="000066"/>
                  </a:solidFill>
                </a:rPr>
                <a:t>16 (57 %) infections incidentes</a:t>
              </a:r>
            </a:p>
          </p:txBody>
        </p:sp>
        <p:cxnSp>
          <p:nvCxnSpPr>
            <p:cNvPr id="16" name="Connecteur droit avec flèche 15">
              <a:extLst>
                <a:ext uri="{FF2B5EF4-FFF2-40B4-BE49-F238E27FC236}">
                  <a16:creationId xmlns:a16="http://schemas.microsoft.com/office/drawing/2014/main" id="{5077E7D7-D8D8-4B09-BA1F-6A5A67EB6B3B}"/>
                </a:ext>
              </a:extLst>
            </p:cNvPr>
            <p:cNvCxnSpPr>
              <a:cxnSpLocks/>
              <a:stCxn id="7" idx="2"/>
              <a:endCxn id="8" idx="0"/>
            </p:cNvCxnSpPr>
            <p:nvPr/>
          </p:nvCxnSpPr>
          <p:spPr bwMode="auto">
            <a:xfrm>
              <a:off x="4710906" y="2462729"/>
              <a:ext cx="0" cy="136126"/>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18" name="Connecteur : en angle 17">
              <a:extLst>
                <a:ext uri="{FF2B5EF4-FFF2-40B4-BE49-F238E27FC236}">
                  <a16:creationId xmlns:a16="http://schemas.microsoft.com/office/drawing/2014/main" id="{379F43CF-CB42-4E97-91CB-584744425028}"/>
                </a:ext>
              </a:extLst>
            </p:cNvPr>
            <p:cNvCxnSpPr>
              <a:cxnSpLocks/>
              <a:stCxn id="8" idx="2"/>
              <a:endCxn id="9" idx="0"/>
            </p:cNvCxnSpPr>
            <p:nvPr/>
          </p:nvCxnSpPr>
          <p:spPr bwMode="auto">
            <a:xfrm rot="5400000">
              <a:off x="3704702" y="2130199"/>
              <a:ext cx="168217" cy="1844193"/>
            </a:xfrm>
            <a:prstGeom prst="bentConnector3">
              <a:avLst>
                <a:gd name="adj1" fmla="val 50000"/>
              </a:avLst>
            </a:prstGeom>
            <a:solidFill>
              <a:schemeClr val="accent1"/>
            </a:solidFill>
            <a:ln w="19050" cap="flat" cmpd="sng" algn="ctr">
              <a:solidFill>
                <a:srgbClr val="0070C0"/>
              </a:solidFill>
              <a:prstDash val="solid"/>
              <a:round/>
              <a:headEnd type="none" w="med" len="med"/>
              <a:tailEnd type="triangle"/>
            </a:ln>
            <a:effectLst/>
          </p:spPr>
        </p:cxnSp>
        <p:sp>
          <p:nvSpPr>
            <p:cNvPr id="17" name="ZoneTexte 16">
              <a:extLst>
                <a:ext uri="{FF2B5EF4-FFF2-40B4-BE49-F238E27FC236}">
                  <a16:creationId xmlns:a16="http://schemas.microsoft.com/office/drawing/2014/main" id="{02B4AE29-2574-46D4-BAFE-199855B348A1}"/>
                </a:ext>
              </a:extLst>
            </p:cNvPr>
            <p:cNvSpPr txBox="1"/>
            <p:nvPr/>
          </p:nvSpPr>
          <p:spPr>
            <a:xfrm>
              <a:off x="4911366" y="3132241"/>
              <a:ext cx="3261674" cy="646331"/>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dirty="0">
                  <a:solidFill>
                    <a:srgbClr val="000066"/>
                  </a:solidFill>
                </a:rPr>
                <a:t>12 (43 %) infections </a:t>
              </a:r>
              <a:br>
                <a:rPr lang="fr-FR" dirty="0">
                  <a:solidFill>
                    <a:srgbClr val="000066"/>
                  </a:solidFill>
                </a:rPr>
              </a:br>
              <a:r>
                <a:rPr lang="fr-FR" dirty="0">
                  <a:solidFill>
                    <a:srgbClr val="000066"/>
                  </a:solidFill>
                </a:rPr>
                <a:t>non traitées dans 1</a:t>
              </a:r>
              <a:r>
                <a:rPr lang="fr-FR" baseline="30000" dirty="0">
                  <a:solidFill>
                    <a:srgbClr val="000066"/>
                  </a:solidFill>
                </a:rPr>
                <a:t>ère</a:t>
              </a:r>
              <a:r>
                <a:rPr lang="fr-FR" dirty="0">
                  <a:solidFill>
                    <a:srgbClr val="000066"/>
                  </a:solidFill>
                </a:rPr>
                <a:t> phase</a:t>
              </a:r>
            </a:p>
          </p:txBody>
        </p:sp>
        <p:cxnSp>
          <p:nvCxnSpPr>
            <p:cNvPr id="11" name="Connecteur : en angle 10">
              <a:extLst>
                <a:ext uri="{FF2B5EF4-FFF2-40B4-BE49-F238E27FC236}">
                  <a16:creationId xmlns:a16="http://schemas.microsoft.com/office/drawing/2014/main" id="{ABF194C3-2F1C-4B5C-8C35-AB8DAFE81FA7}"/>
                </a:ext>
              </a:extLst>
            </p:cNvPr>
            <p:cNvCxnSpPr>
              <a:stCxn id="8" idx="2"/>
              <a:endCxn id="17" idx="0"/>
            </p:cNvCxnSpPr>
            <p:nvPr/>
          </p:nvCxnSpPr>
          <p:spPr bwMode="auto">
            <a:xfrm rot="16200000" flipH="1">
              <a:off x="5544527" y="2134565"/>
              <a:ext cx="164054" cy="1831297"/>
            </a:xfrm>
            <a:prstGeom prst="bentConnector3">
              <a:avLst>
                <a:gd name="adj1" fmla="val 50000"/>
              </a:avLst>
            </a:prstGeom>
            <a:solidFill>
              <a:schemeClr val="accent1"/>
            </a:solidFill>
            <a:ln w="19050" cap="flat" cmpd="sng" algn="ctr">
              <a:solidFill>
                <a:srgbClr val="0070C0"/>
              </a:solidFill>
              <a:prstDash val="solid"/>
              <a:round/>
              <a:headEnd type="none" w="med" len="med"/>
              <a:tailEnd type="triangle"/>
            </a:ln>
            <a:effectLst/>
          </p:spPr>
        </p:cxnSp>
        <p:sp>
          <p:nvSpPr>
            <p:cNvPr id="20" name="ZoneTexte 19">
              <a:extLst>
                <a:ext uri="{FF2B5EF4-FFF2-40B4-BE49-F238E27FC236}">
                  <a16:creationId xmlns:a16="http://schemas.microsoft.com/office/drawing/2014/main" id="{48DC00A2-28D8-4A43-AACA-7843355A09DB}"/>
                </a:ext>
              </a:extLst>
            </p:cNvPr>
            <p:cNvSpPr txBox="1"/>
            <p:nvPr/>
          </p:nvSpPr>
          <p:spPr>
            <a:xfrm>
              <a:off x="1243294" y="3883485"/>
              <a:ext cx="6929745" cy="369332"/>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dirty="0">
                  <a:solidFill>
                    <a:srgbClr val="000066"/>
                  </a:solidFill>
                </a:rPr>
                <a:t>22/28 (76 %) traités durant la 3</a:t>
              </a:r>
              <a:r>
                <a:rPr lang="fr-FR" baseline="30000" dirty="0">
                  <a:solidFill>
                    <a:srgbClr val="000066"/>
                  </a:solidFill>
                </a:rPr>
                <a:t>ème</a:t>
              </a:r>
              <a:r>
                <a:rPr lang="fr-FR" dirty="0">
                  <a:solidFill>
                    <a:srgbClr val="000066"/>
                  </a:solidFill>
                </a:rPr>
                <a:t> phase (RVS</a:t>
              </a:r>
              <a:r>
                <a:rPr lang="fr-FR" baseline="-25000" dirty="0">
                  <a:solidFill>
                    <a:srgbClr val="000066"/>
                  </a:solidFill>
                </a:rPr>
                <a:t>12</a:t>
              </a:r>
              <a:r>
                <a:rPr lang="fr-FR" dirty="0">
                  <a:solidFill>
                    <a:srgbClr val="000066"/>
                  </a:solidFill>
                </a:rPr>
                <a:t> : 100 %)</a:t>
              </a:r>
            </a:p>
          </p:txBody>
        </p:sp>
        <p:cxnSp>
          <p:nvCxnSpPr>
            <p:cNvPr id="15" name="Connecteur droit avec flèche 14">
              <a:extLst>
                <a:ext uri="{FF2B5EF4-FFF2-40B4-BE49-F238E27FC236}">
                  <a16:creationId xmlns:a16="http://schemas.microsoft.com/office/drawing/2014/main" id="{9FC589F1-6E59-4D41-ADF5-EE840DA51087}"/>
                </a:ext>
              </a:extLst>
            </p:cNvPr>
            <p:cNvCxnSpPr>
              <a:stCxn id="8" idx="2"/>
              <a:endCxn id="20" idx="0"/>
            </p:cNvCxnSpPr>
            <p:nvPr/>
          </p:nvCxnSpPr>
          <p:spPr bwMode="auto">
            <a:xfrm flipH="1">
              <a:off x="4708167" y="2968187"/>
              <a:ext cx="2739" cy="915298"/>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grpSp>
      <p:sp>
        <p:nvSpPr>
          <p:cNvPr id="23" name="Espace réservé du contenu 2">
            <a:extLst>
              <a:ext uri="{FF2B5EF4-FFF2-40B4-BE49-F238E27FC236}">
                <a16:creationId xmlns:a16="http://schemas.microsoft.com/office/drawing/2014/main" id="{637922FC-2D82-4A50-A349-B66A2530FAD6}"/>
              </a:ext>
            </a:extLst>
          </p:cNvPr>
          <p:cNvSpPr txBox="1">
            <a:spLocks/>
          </p:cNvSpPr>
          <p:nvPr/>
        </p:nvSpPr>
        <p:spPr bwMode="auto">
          <a:xfrm>
            <a:off x="457201" y="4333897"/>
            <a:ext cx="8613774" cy="936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b="1" kern="0" dirty="0"/>
              <a:t>Synthèse</a:t>
            </a:r>
          </a:p>
          <a:p>
            <a:pPr lvl="1"/>
            <a:r>
              <a:rPr lang="fr-FR" sz="1700" kern="0" dirty="0"/>
              <a:t>1</a:t>
            </a:r>
            <a:r>
              <a:rPr lang="fr-FR" sz="1700" kern="0" baseline="30000" dirty="0"/>
              <a:t>ère</a:t>
            </a:r>
            <a:r>
              <a:rPr lang="fr-FR" sz="1700" kern="0" dirty="0"/>
              <a:t> phase : découverte de 193 infections VHC avec réplication (PCR+) </a:t>
            </a:r>
            <a:br>
              <a:rPr lang="fr-FR" sz="1700" kern="0" dirty="0"/>
            </a:br>
            <a:r>
              <a:rPr lang="fr-FR" sz="1700" kern="0" dirty="0"/>
              <a:t>parmi 3 722 HSH VIH+ (5,2 %)</a:t>
            </a:r>
          </a:p>
          <a:p>
            <a:pPr lvl="1"/>
            <a:r>
              <a:rPr lang="fr-FR" sz="1700" kern="0" dirty="0"/>
              <a:t>2</a:t>
            </a:r>
            <a:r>
              <a:rPr lang="fr-FR" sz="1700" kern="0" baseline="30000" dirty="0"/>
              <a:t>ème</a:t>
            </a:r>
            <a:r>
              <a:rPr lang="fr-FR" sz="1700" kern="0" dirty="0"/>
              <a:t> phase : traitement accepté par 95 % des patients avec RVS</a:t>
            </a:r>
            <a:r>
              <a:rPr lang="fr-FR" sz="1700" kern="0" baseline="-25000" dirty="0"/>
              <a:t>12</a:t>
            </a:r>
            <a:r>
              <a:rPr lang="fr-FR" sz="1700" kern="0" dirty="0"/>
              <a:t> </a:t>
            </a:r>
            <a:r>
              <a:rPr lang="fr-FR" sz="1700" u="sng" kern="0" dirty="0"/>
              <a:t>&gt;</a:t>
            </a:r>
            <a:r>
              <a:rPr lang="fr-FR" sz="1700" kern="0" dirty="0"/>
              <a:t> 99 %</a:t>
            </a:r>
          </a:p>
          <a:p>
            <a:pPr lvl="1"/>
            <a:r>
              <a:rPr lang="fr-FR" sz="1700" kern="0" dirty="0"/>
              <a:t>Un dépistage systématique associé à un traitement rapide de l’infection VHC </a:t>
            </a:r>
            <a:br>
              <a:rPr lang="fr-FR" sz="1700" kern="0" dirty="0"/>
            </a:br>
            <a:r>
              <a:rPr lang="fr-FR" sz="1700" kern="0" dirty="0"/>
              <a:t>et à une intervention comportementale de réduction des risques a permis de diminuer d’au moins 50 % en 2 ans l’incidence de l’infection VHC et peut donc servir de modèle à l’élimination du VHC dans population HSH </a:t>
            </a:r>
            <a:r>
              <a:rPr lang="fr-FR" sz="1700" kern="0" dirty="0" err="1"/>
              <a:t>co-infectée</a:t>
            </a:r>
            <a:r>
              <a:rPr lang="fr-FR" sz="1700" kern="0" dirty="0"/>
              <a:t> VIH/VHC</a:t>
            </a:r>
          </a:p>
        </p:txBody>
      </p:sp>
      <p:sp>
        <p:nvSpPr>
          <p:cNvPr id="19" name="ZoneTexte 18">
            <a:extLst>
              <a:ext uri="{FF2B5EF4-FFF2-40B4-BE49-F238E27FC236}">
                <a16:creationId xmlns:a16="http://schemas.microsoft.com/office/drawing/2014/main" id="{8093ED63-8AD3-43B8-B8F5-4A16C43FD15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157</a:t>
            </a:r>
          </a:p>
        </p:txBody>
      </p:sp>
    </p:spTree>
    <p:extLst>
      <p:ext uri="{BB962C8B-B14F-4D97-AF65-F5344CB8AC3E}">
        <p14:creationId xmlns:p14="http://schemas.microsoft.com/office/powerpoint/2010/main" val="405473107"/>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GLE/PIB + SOF + RBV en retraitement </a:t>
            </a:r>
            <a:br>
              <a:rPr lang="fr-FR" dirty="0"/>
            </a:br>
            <a:r>
              <a:rPr lang="fr-FR" dirty="0"/>
              <a:t>des échecs de GLE/PIB</a:t>
            </a:r>
          </a:p>
        </p:txBody>
      </p:sp>
      <p:sp>
        <p:nvSpPr>
          <p:cNvPr id="3" name="Espace réservé du contenu 2"/>
          <p:cNvSpPr>
            <a:spLocks noGrp="1"/>
          </p:cNvSpPr>
          <p:nvPr>
            <p:ph idx="1"/>
          </p:nvPr>
        </p:nvSpPr>
        <p:spPr/>
        <p:txBody>
          <a:bodyPr/>
          <a:lstStyle/>
          <a:p>
            <a:r>
              <a:rPr lang="fr-FR" sz="1800" dirty="0"/>
              <a:t>23 patients avec antécédent d’échec de traitement par GLE/PIB dans les essais de phase 3</a:t>
            </a:r>
            <a:br>
              <a:rPr lang="fr-FR" sz="1800" dirty="0"/>
            </a:br>
            <a:endParaRPr lang="fr-FR" sz="1800" dirty="0"/>
          </a:p>
          <a:p>
            <a:r>
              <a:rPr lang="fr-FR" sz="1800" dirty="0"/>
              <a:t>Retraitement par GLE/PIB 300/120 mg qd + SOF 400 mg qd </a:t>
            </a:r>
            <a:br>
              <a:rPr lang="fr-FR" sz="1800" dirty="0"/>
            </a:br>
            <a:r>
              <a:rPr lang="fr-FR" sz="1800" dirty="0"/>
              <a:t>+ RBV 1000-1200 mg </a:t>
            </a:r>
            <a:r>
              <a:rPr lang="fr-FR" sz="1800" dirty="0" err="1"/>
              <a:t>bid</a:t>
            </a:r>
            <a:endParaRPr lang="fr-FR" sz="1800" dirty="0"/>
          </a:p>
          <a:p>
            <a:pPr lvl="1"/>
            <a:r>
              <a:rPr lang="fr-FR" sz="1600" dirty="0"/>
              <a:t>12 semaines si génotype non-3, absence de cirrhose, pas de traitement antérieur par inhibiteur NS5A ou IP (autre que GLE/PIB)</a:t>
            </a:r>
          </a:p>
          <a:p>
            <a:pPr lvl="1"/>
            <a:r>
              <a:rPr lang="fr-FR" sz="1600" dirty="0"/>
              <a:t>16 semaines si génotype 3, ou cirrhose ou traitement antérieur par inhibiteur NS5A ou IP (autre que GLE/PIB)</a:t>
            </a:r>
            <a:br>
              <a:rPr lang="fr-FR" sz="1600" dirty="0"/>
            </a:br>
            <a:endParaRPr lang="fr-FR" sz="1600" dirty="0"/>
          </a:p>
          <a:p>
            <a:r>
              <a:rPr lang="fr-FR" sz="1800" dirty="0"/>
              <a:t>RVS</a:t>
            </a:r>
            <a:r>
              <a:rPr lang="fr-FR" sz="1800" baseline="-25000" dirty="0"/>
              <a:t>12</a:t>
            </a:r>
            <a:r>
              <a:rPr lang="fr-FR" sz="1800" dirty="0"/>
              <a:t> = 96 % (22/23)</a:t>
            </a:r>
          </a:p>
          <a:p>
            <a:pPr lvl="1"/>
            <a:r>
              <a:rPr lang="fr-FR" sz="1600" dirty="0"/>
              <a:t>1 rechute à la semaine 4 après la fin du traitement : génotype 1 avec traitement antérieur par inhibiteur NS5A et IP (avant GLE/PIB)</a:t>
            </a:r>
            <a:br>
              <a:rPr lang="fr-FR" sz="1600" dirty="0"/>
            </a:br>
            <a:endParaRPr lang="fr-FR" sz="1600" dirty="0"/>
          </a:p>
          <a:p>
            <a:r>
              <a:rPr lang="fr-FR" sz="1800" dirty="0"/>
              <a:t>Evénements indésirables les plus fréquents : céphalées, prurit, vertiges, irritabilité, asthénie, insomnie</a:t>
            </a:r>
            <a:br>
              <a:rPr lang="fr-FR" sz="1800" dirty="0"/>
            </a:br>
            <a:endParaRPr lang="fr-FR" sz="1800" dirty="0"/>
          </a:p>
          <a:p>
            <a:r>
              <a:rPr lang="fr-FR" sz="1800" dirty="0"/>
              <a:t>Elévation ALAT grade ≥ 3, n = 1</a:t>
            </a:r>
            <a:br>
              <a:rPr lang="fr-FR" sz="1800" dirty="0"/>
            </a:br>
            <a:endParaRPr lang="fr-FR" sz="1800" dirty="0"/>
          </a:p>
          <a:p>
            <a:r>
              <a:rPr lang="fr-FR" sz="1800" dirty="0"/>
              <a:t>Aucun arrêt pour événement indésirable</a:t>
            </a:r>
          </a:p>
          <a:p>
            <a:pPr lvl="1"/>
            <a:endParaRPr lang="fr-FR" sz="1800" dirty="0"/>
          </a:p>
        </p:txBody>
      </p:sp>
      <p:sp>
        <p:nvSpPr>
          <p:cNvPr id="4"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Wyles</a:t>
            </a:r>
            <a:r>
              <a:rPr lang="en-GB" sz="1200" i="1" dirty="0">
                <a:solidFill>
                  <a:srgbClr val="0070C0"/>
                </a:solidFill>
              </a:rPr>
              <a:t> D, CROI 2018, Abs. 127</a:t>
            </a:r>
          </a:p>
        </p:txBody>
      </p:sp>
      <p:sp>
        <p:nvSpPr>
          <p:cNvPr id="5" name="ZoneTexte 4">
            <a:extLst>
              <a:ext uri="{FF2B5EF4-FFF2-40B4-BE49-F238E27FC236}">
                <a16:creationId xmlns:a16="http://schemas.microsoft.com/office/drawing/2014/main" id="{16E2DAFF-D3F1-4D20-99C5-854B544446A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158</a:t>
            </a:r>
          </a:p>
        </p:txBody>
      </p:sp>
    </p:spTree>
    <p:extLst>
      <p:ext uri="{BB962C8B-B14F-4D97-AF65-F5344CB8AC3E}">
        <p14:creationId xmlns:p14="http://schemas.microsoft.com/office/powerpoint/2010/main" val="2672737369"/>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 Comorbidités</a:t>
            </a:r>
            <a:br>
              <a:rPr lang="fr-FR" sz="4000" dirty="0"/>
            </a:br>
            <a:endParaRPr lang="fr-FR" sz="4000" dirty="0"/>
          </a:p>
          <a:p>
            <a:r>
              <a:rPr lang="fr-FR" sz="3200" dirty="0"/>
              <a:t>V. 3. Autres comorbidités</a:t>
            </a:r>
          </a:p>
        </p:txBody>
      </p:sp>
      <p:sp>
        <p:nvSpPr>
          <p:cNvPr id="6" name="ZoneTexte 5">
            <a:extLst>
              <a:ext uri="{FF2B5EF4-FFF2-40B4-BE49-F238E27FC236}">
                <a16:creationId xmlns:a16="http://schemas.microsoft.com/office/drawing/2014/main" id="{B4711A12-2949-4DE5-A8D6-4E04E4E968DF}"/>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159</a:t>
            </a:r>
          </a:p>
        </p:txBody>
      </p:sp>
    </p:spTree>
    <p:custDataLst>
      <p:tags r:id="rId1"/>
    </p:custDataLst>
    <p:extLst>
      <p:ext uri="{BB962C8B-B14F-4D97-AF65-F5344CB8AC3E}">
        <p14:creationId xmlns:p14="http://schemas.microsoft.com/office/powerpoint/2010/main" val="2839300162"/>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400" dirty="0"/>
              <a:t>Switch TDF vers TAF chez des patients avec DMO basse : intérêt de l’ajout d’un </a:t>
            </a:r>
            <a:r>
              <a:rPr lang="fr-FR" sz="2400" dirty="0" err="1"/>
              <a:t>bisphosphonate</a:t>
            </a:r>
            <a:r>
              <a:rPr lang="fr-FR" sz="2400" dirty="0"/>
              <a:t> ? (1)</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9"/>
            <a:ext cx="8507413" cy="2271992"/>
          </a:xfrm>
        </p:spPr>
        <p:txBody>
          <a:bodyPr/>
          <a:lstStyle/>
          <a:p>
            <a:pPr>
              <a:lnSpc>
                <a:spcPts val="1900"/>
              </a:lnSpc>
            </a:pPr>
            <a:r>
              <a:rPr lang="fr-FR" sz="1800" dirty="0"/>
              <a:t>A partir de 2 essais (292-0109 et 292-0112) de switch d’une trithérapie TDF/FTC + 3</a:t>
            </a:r>
            <a:r>
              <a:rPr lang="fr-FR" sz="1800" baseline="30000" dirty="0"/>
              <a:t>ème</a:t>
            </a:r>
            <a:r>
              <a:rPr lang="fr-FR" sz="1800" dirty="0"/>
              <a:t> agent vers EVG/c/FTC/TAF, analyse sur 144 semaines </a:t>
            </a:r>
          </a:p>
          <a:p>
            <a:pPr marL="0" indent="0">
              <a:lnSpc>
                <a:spcPts val="1900"/>
              </a:lnSpc>
              <a:buNone/>
              <a:tabLst>
                <a:tab pos="350838" algn="l"/>
              </a:tabLst>
            </a:pPr>
            <a:r>
              <a:rPr lang="fr-FR" sz="1800" dirty="0"/>
              <a:t>	des 214 patients avec T-score &lt; -2,0 au niveau rachis lombaire ou hanche </a:t>
            </a:r>
            <a:br>
              <a:rPr lang="fr-FR" sz="1800" dirty="0"/>
            </a:br>
            <a:endParaRPr lang="fr-FR" sz="1800" dirty="0"/>
          </a:p>
          <a:p>
            <a:pPr>
              <a:lnSpc>
                <a:spcPts val="1900"/>
              </a:lnSpc>
            </a:pPr>
            <a:r>
              <a:rPr lang="fr-FR" sz="1800" dirty="0"/>
              <a:t>Parmi ces 214 patients, 30 patients ont reçu un </a:t>
            </a:r>
            <a:r>
              <a:rPr lang="fr-FR" sz="1800" dirty="0" err="1"/>
              <a:t>bisphosphonate</a:t>
            </a:r>
            <a:r>
              <a:rPr lang="fr-FR" sz="1800" dirty="0"/>
              <a:t> (BP) (</a:t>
            </a:r>
            <a:r>
              <a:rPr lang="fr-FR" sz="1800" dirty="0" err="1"/>
              <a:t>alendronate</a:t>
            </a:r>
            <a:r>
              <a:rPr lang="fr-FR" sz="1800" dirty="0"/>
              <a:t> n = 28, acide </a:t>
            </a:r>
            <a:r>
              <a:rPr lang="fr-FR" sz="1800" dirty="0" err="1"/>
              <a:t>zolédronique</a:t>
            </a:r>
            <a:r>
              <a:rPr lang="fr-FR" sz="1800" dirty="0"/>
              <a:t> n = 2)</a:t>
            </a:r>
            <a:br>
              <a:rPr lang="fr-FR" sz="1800" dirty="0"/>
            </a:br>
            <a:endParaRPr lang="fr-FR" sz="1800" dirty="0"/>
          </a:p>
          <a:p>
            <a:pPr>
              <a:lnSpc>
                <a:spcPts val="1900"/>
              </a:lnSpc>
            </a:pPr>
            <a:r>
              <a:rPr lang="fr-FR" sz="1800" dirty="0"/>
              <a:t>DEXA : évaluation de la DMO et du T-score après switch de TDF vers TAF </a:t>
            </a:r>
            <a:br>
              <a:rPr lang="fr-FR" sz="1800" dirty="0"/>
            </a:br>
            <a:r>
              <a:rPr lang="fr-FR" sz="1800" dirty="0"/>
              <a:t>et de l’effet additif potentiel de BP </a:t>
            </a:r>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a:solidFill>
                  <a:srgbClr val="0070C0"/>
                </a:solidFill>
              </a:rPr>
              <a:t>Brown T, CROI 2018, Abs. 724</a:t>
            </a:r>
          </a:p>
        </p:txBody>
      </p:sp>
      <p:graphicFrame>
        <p:nvGraphicFramePr>
          <p:cNvPr id="8" name="Tableau 7">
            <a:extLst>
              <a:ext uri="{FF2B5EF4-FFF2-40B4-BE49-F238E27FC236}">
                <a16:creationId xmlns:a16="http://schemas.microsoft.com/office/drawing/2014/main" id="{26B6B65A-8B6E-4DC3-8757-E96D8FD66C5B}"/>
              </a:ext>
            </a:extLst>
          </p:cNvPr>
          <p:cNvGraphicFramePr>
            <a:graphicFrameLocks noGrp="1"/>
          </p:cNvGraphicFramePr>
          <p:nvPr>
            <p:extLst>
              <p:ext uri="{D42A27DB-BD31-4B8C-83A1-F6EECF244321}">
                <p14:modId xmlns:p14="http://schemas.microsoft.com/office/powerpoint/2010/main" val="1224097203"/>
              </p:ext>
            </p:extLst>
          </p:nvPr>
        </p:nvGraphicFramePr>
        <p:xfrm>
          <a:off x="320158" y="4021022"/>
          <a:ext cx="8591752" cy="2446020"/>
        </p:xfrm>
        <a:graphic>
          <a:graphicData uri="http://schemas.openxmlformats.org/drawingml/2006/table">
            <a:tbl>
              <a:tblPr firstRow="1" bandRow="1">
                <a:tableStyleId>{5C22544A-7EE6-4342-B048-85BDC9FD1C3A}</a:tableStyleId>
              </a:tblPr>
              <a:tblGrid>
                <a:gridCol w="2976605">
                  <a:extLst>
                    <a:ext uri="{9D8B030D-6E8A-4147-A177-3AD203B41FA5}">
                      <a16:colId xmlns:a16="http://schemas.microsoft.com/office/drawing/2014/main" val="1181808613"/>
                    </a:ext>
                  </a:extLst>
                </a:gridCol>
                <a:gridCol w="2797292">
                  <a:extLst>
                    <a:ext uri="{9D8B030D-6E8A-4147-A177-3AD203B41FA5}">
                      <a16:colId xmlns:a16="http://schemas.microsoft.com/office/drawing/2014/main" val="2395967822"/>
                    </a:ext>
                  </a:extLst>
                </a:gridCol>
                <a:gridCol w="2817855">
                  <a:extLst>
                    <a:ext uri="{9D8B030D-6E8A-4147-A177-3AD203B41FA5}">
                      <a16:colId xmlns:a16="http://schemas.microsoft.com/office/drawing/2014/main" val="1639939503"/>
                    </a:ext>
                  </a:extLst>
                </a:gridCol>
              </a:tblGrid>
              <a:tr h="443208">
                <a:tc>
                  <a:txBody>
                    <a:bodyPr/>
                    <a:lstStyle/>
                    <a:p>
                      <a:pPr>
                        <a:lnSpc>
                          <a:spcPts val="1500"/>
                        </a:lnSpc>
                      </a:pPr>
                      <a:endParaRPr lang="fr-FR" sz="1400" dirty="0">
                        <a:solidFill>
                          <a:srgbClr val="000066"/>
                        </a:solidFill>
                      </a:endParaRPr>
                    </a:p>
                  </a:txBody>
                  <a:tcPr anchor="ctr"/>
                </a:tc>
                <a:tc>
                  <a:txBody>
                    <a:bodyPr/>
                    <a:lstStyle/>
                    <a:p>
                      <a:pPr algn="ctr">
                        <a:lnSpc>
                          <a:spcPts val="1500"/>
                        </a:lnSpc>
                      </a:pPr>
                      <a:r>
                        <a:rPr lang="fr-FR" sz="1400" dirty="0">
                          <a:solidFill>
                            <a:srgbClr val="000066"/>
                          </a:solidFill>
                        </a:rPr>
                        <a:t>Patients avec </a:t>
                      </a:r>
                      <a:r>
                        <a:rPr lang="fr-FR" sz="1400" dirty="0" err="1">
                          <a:solidFill>
                            <a:srgbClr val="000066"/>
                          </a:solidFill>
                        </a:rPr>
                        <a:t>bisphosphonate</a:t>
                      </a:r>
                      <a:r>
                        <a:rPr lang="fr-FR" sz="1400" dirty="0">
                          <a:solidFill>
                            <a:srgbClr val="000066"/>
                          </a:solidFill>
                        </a:rPr>
                        <a:t> </a:t>
                      </a:r>
                      <a:br>
                        <a:rPr lang="fr-FR" sz="1400" dirty="0">
                          <a:solidFill>
                            <a:srgbClr val="000066"/>
                          </a:solidFill>
                        </a:rPr>
                      </a:br>
                      <a:r>
                        <a:rPr lang="fr-FR" sz="1400" b="0" dirty="0">
                          <a:solidFill>
                            <a:srgbClr val="000066"/>
                          </a:solidFill>
                        </a:rPr>
                        <a:t>(n = 30)</a:t>
                      </a:r>
                    </a:p>
                  </a:txBody>
                  <a:tcPr anchor="ctr"/>
                </a:tc>
                <a:tc>
                  <a:txBody>
                    <a:bodyPr/>
                    <a:lstStyle/>
                    <a:p>
                      <a:pPr algn="ctr">
                        <a:lnSpc>
                          <a:spcPts val="1500"/>
                        </a:lnSpc>
                      </a:pPr>
                      <a:r>
                        <a:rPr lang="fr-FR" sz="1400" dirty="0">
                          <a:solidFill>
                            <a:srgbClr val="000066"/>
                          </a:solidFill>
                        </a:rPr>
                        <a:t>Patients sans </a:t>
                      </a:r>
                      <a:r>
                        <a:rPr lang="fr-FR" sz="1400" dirty="0" err="1">
                          <a:solidFill>
                            <a:srgbClr val="000066"/>
                          </a:solidFill>
                        </a:rPr>
                        <a:t>bisphosphonate</a:t>
                      </a:r>
                      <a:r>
                        <a:rPr lang="fr-FR" sz="1400" dirty="0">
                          <a:solidFill>
                            <a:srgbClr val="000066"/>
                          </a:solidFill>
                        </a:rPr>
                        <a:t> </a:t>
                      </a:r>
                      <a:br>
                        <a:rPr lang="fr-FR" sz="1400" dirty="0">
                          <a:solidFill>
                            <a:srgbClr val="000066"/>
                          </a:solidFill>
                        </a:rPr>
                      </a:br>
                      <a:r>
                        <a:rPr lang="fr-FR" sz="1400" b="0" dirty="0">
                          <a:solidFill>
                            <a:srgbClr val="000066"/>
                          </a:solidFill>
                        </a:rPr>
                        <a:t>(n = 184)</a:t>
                      </a:r>
                    </a:p>
                  </a:txBody>
                  <a:tcPr anchor="ctr"/>
                </a:tc>
                <a:extLst>
                  <a:ext uri="{0D108BD9-81ED-4DB2-BD59-A6C34878D82A}">
                    <a16:rowId xmlns:a16="http://schemas.microsoft.com/office/drawing/2014/main" val="704184913"/>
                  </a:ext>
                </a:extLst>
              </a:tr>
              <a:tr h="260711">
                <a:tc>
                  <a:txBody>
                    <a:bodyPr/>
                    <a:lstStyle/>
                    <a:p>
                      <a:pPr>
                        <a:lnSpc>
                          <a:spcPts val="1500"/>
                        </a:lnSpc>
                      </a:pPr>
                      <a:r>
                        <a:rPr lang="fr-FR" sz="1400">
                          <a:solidFill>
                            <a:srgbClr val="000066"/>
                          </a:solidFill>
                        </a:rPr>
                        <a:t>Age, médiane</a:t>
                      </a:r>
                    </a:p>
                  </a:txBody>
                  <a:tcPr anchor="ctr"/>
                </a:tc>
                <a:tc>
                  <a:txBody>
                    <a:bodyPr/>
                    <a:lstStyle/>
                    <a:p>
                      <a:pPr algn="ctr">
                        <a:lnSpc>
                          <a:spcPts val="1500"/>
                        </a:lnSpc>
                      </a:pPr>
                      <a:r>
                        <a:rPr lang="fr-FR" sz="1400">
                          <a:solidFill>
                            <a:srgbClr val="000066"/>
                          </a:solidFill>
                        </a:rPr>
                        <a:t>50 ans</a:t>
                      </a:r>
                    </a:p>
                  </a:txBody>
                  <a:tcPr anchor="ctr"/>
                </a:tc>
                <a:tc>
                  <a:txBody>
                    <a:bodyPr/>
                    <a:lstStyle/>
                    <a:p>
                      <a:pPr algn="ctr">
                        <a:lnSpc>
                          <a:spcPts val="1500"/>
                        </a:lnSpc>
                      </a:pPr>
                      <a:r>
                        <a:rPr lang="fr-FR" sz="1400" dirty="0">
                          <a:solidFill>
                            <a:srgbClr val="000066"/>
                          </a:solidFill>
                        </a:rPr>
                        <a:t>45 ans</a:t>
                      </a:r>
                    </a:p>
                  </a:txBody>
                  <a:tcPr anchor="ctr"/>
                </a:tc>
                <a:extLst>
                  <a:ext uri="{0D108BD9-81ED-4DB2-BD59-A6C34878D82A}">
                    <a16:rowId xmlns:a16="http://schemas.microsoft.com/office/drawing/2014/main" val="2587830897"/>
                  </a:ext>
                </a:extLst>
              </a:tr>
              <a:tr h="260711">
                <a:tc>
                  <a:txBody>
                    <a:bodyPr/>
                    <a:lstStyle/>
                    <a:p>
                      <a:pPr>
                        <a:lnSpc>
                          <a:spcPts val="1500"/>
                        </a:lnSpc>
                      </a:pPr>
                      <a:r>
                        <a:rPr lang="fr-FR" sz="1400">
                          <a:solidFill>
                            <a:srgbClr val="000066"/>
                          </a:solidFill>
                        </a:rPr>
                        <a:t>Sexe féminin</a:t>
                      </a:r>
                    </a:p>
                  </a:txBody>
                  <a:tcPr anchor="ctr"/>
                </a:tc>
                <a:tc>
                  <a:txBody>
                    <a:bodyPr/>
                    <a:lstStyle/>
                    <a:p>
                      <a:pPr algn="ctr">
                        <a:lnSpc>
                          <a:spcPts val="1500"/>
                        </a:lnSpc>
                      </a:pPr>
                      <a:r>
                        <a:rPr lang="fr-FR" sz="1400">
                          <a:solidFill>
                            <a:srgbClr val="000066"/>
                          </a:solidFill>
                        </a:rPr>
                        <a:t>33 %</a:t>
                      </a:r>
                    </a:p>
                  </a:txBody>
                  <a:tcPr anchor="ctr"/>
                </a:tc>
                <a:tc>
                  <a:txBody>
                    <a:bodyPr/>
                    <a:lstStyle/>
                    <a:p>
                      <a:pPr algn="ctr">
                        <a:lnSpc>
                          <a:spcPts val="1500"/>
                        </a:lnSpc>
                      </a:pPr>
                      <a:r>
                        <a:rPr lang="fr-FR" sz="1400" dirty="0">
                          <a:solidFill>
                            <a:srgbClr val="000066"/>
                          </a:solidFill>
                        </a:rPr>
                        <a:t>12 %</a:t>
                      </a:r>
                    </a:p>
                  </a:txBody>
                  <a:tcPr anchor="ctr"/>
                </a:tc>
                <a:extLst>
                  <a:ext uri="{0D108BD9-81ED-4DB2-BD59-A6C34878D82A}">
                    <a16:rowId xmlns:a16="http://schemas.microsoft.com/office/drawing/2014/main" val="902624681"/>
                  </a:ext>
                </a:extLst>
              </a:tr>
              <a:tr h="260711">
                <a:tc>
                  <a:txBody>
                    <a:bodyPr/>
                    <a:lstStyle/>
                    <a:p>
                      <a:pPr>
                        <a:lnSpc>
                          <a:spcPts val="1500"/>
                        </a:lnSpc>
                      </a:pPr>
                      <a:r>
                        <a:rPr lang="fr-FR" sz="1400" dirty="0">
                          <a:solidFill>
                            <a:srgbClr val="000066"/>
                          </a:solidFill>
                        </a:rPr>
                        <a:t>Ostéoporose (</a:t>
                      </a:r>
                      <a:r>
                        <a:rPr lang="fr-FR" sz="1400" dirty="0" err="1">
                          <a:solidFill>
                            <a:srgbClr val="000066"/>
                          </a:solidFill>
                        </a:rPr>
                        <a:t>T</a:t>
                      </a:r>
                      <a:r>
                        <a:rPr lang="fr-FR" sz="1400" dirty="0">
                          <a:solidFill>
                            <a:srgbClr val="000066"/>
                          </a:solidFill>
                        </a:rPr>
                        <a:t>-score </a:t>
                      </a:r>
                      <a:r>
                        <a:rPr lang="fr-FR" sz="1400" u="sng" dirty="0">
                          <a:solidFill>
                            <a:srgbClr val="000066"/>
                          </a:solidFill>
                        </a:rPr>
                        <a:t>&lt;</a:t>
                      </a:r>
                      <a:r>
                        <a:rPr lang="fr-FR" sz="1400" dirty="0">
                          <a:solidFill>
                            <a:srgbClr val="000066"/>
                          </a:solidFill>
                        </a:rPr>
                        <a:t> -2,5)</a:t>
                      </a:r>
                    </a:p>
                  </a:txBody>
                  <a:tcPr anchor="ctr"/>
                </a:tc>
                <a:tc>
                  <a:txBody>
                    <a:bodyPr/>
                    <a:lstStyle/>
                    <a:p>
                      <a:pPr algn="ctr">
                        <a:lnSpc>
                          <a:spcPts val="1500"/>
                        </a:lnSpc>
                      </a:pPr>
                      <a:r>
                        <a:rPr lang="fr-FR" sz="1400">
                          <a:solidFill>
                            <a:srgbClr val="000066"/>
                          </a:solidFill>
                        </a:rPr>
                        <a:t>47 %</a:t>
                      </a:r>
                    </a:p>
                  </a:txBody>
                  <a:tcPr anchor="ctr"/>
                </a:tc>
                <a:tc>
                  <a:txBody>
                    <a:bodyPr/>
                    <a:lstStyle/>
                    <a:p>
                      <a:pPr algn="ctr">
                        <a:lnSpc>
                          <a:spcPts val="1500"/>
                        </a:lnSpc>
                      </a:pPr>
                      <a:r>
                        <a:rPr lang="fr-FR" sz="1400" dirty="0">
                          <a:solidFill>
                            <a:srgbClr val="000066"/>
                          </a:solidFill>
                        </a:rPr>
                        <a:t>31 %</a:t>
                      </a:r>
                    </a:p>
                  </a:txBody>
                  <a:tcPr anchor="ctr"/>
                </a:tc>
                <a:extLst>
                  <a:ext uri="{0D108BD9-81ED-4DB2-BD59-A6C34878D82A}">
                    <a16:rowId xmlns:a16="http://schemas.microsoft.com/office/drawing/2014/main" val="3994518431"/>
                  </a:ext>
                </a:extLst>
              </a:tr>
              <a:tr h="260711">
                <a:tc>
                  <a:txBody>
                    <a:bodyPr/>
                    <a:lstStyle/>
                    <a:p>
                      <a:pPr>
                        <a:lnSpc>
                          <a:spcPts val="1500"/>
                        </a:lnSpc>
                      </a:pPr>
                      <a:r>
                        <a:rPr lang="fr-FR" sz="1400">
                          <a:solidFill>
                            <a:srgbClr val="000066"/>
                          </a:solidFill>
                        </a:rPr>
                        <a:t>T-score hanche, médiane</a:t>
                      </a:r>
                    </a:p>
                  </a:txBody>
                  <a:tcPr anchor="ctr"/>
                </a:tc>
                <a:tc>
                  <a:txBody>
                    <a:bodyPr/>
                    <a:lstStyle/>
                    <a:p>
                      <a:pPr algn="ctr">
                        <a:lnSpc>
                          <a:spcPts val="1500"/>
                        </a:lnSpc>
                      </a:pPr>
                      <a:r>
                        <a:rPr lang="fr-FR" sz="1400" dirty="0">
                          <a:solidFill>
                            <a:srgbClr val="000066"/>
                          </a:solidFill>
                        </a:rPr>
                        <a:t>- 1,71</a:t>
                      </a:r>
                    </a:p>
                  </a:txBody>
                  <a:tcPr anchor="ctr"/>
                </a:tc>
                <a:tc>
                  <a:txBody>
                    <a:bodyPr/>
                    <a:lstStyle/>
                    <a:p>
                      <a:pPr algn="ctr">
                        <a:lnSpc>
                          <a:spcPts val="1500"/>
                        </a:lnSpc>
                      </a:pPr>
                      <a:r>
                        <a:rPr lang="fr-FR" sz="1400" dirty="0">
                          <a:solidFill>
                            <a:srgbClr val="000066"/>
                          </a:solidFill>
                        </a:rPr>
                        <a:t>- 1,56</a:t>
                      </a:r>
                    </a:p>
                  </a:txBody>
                  <a:tcPr anchor="ctr"/>
                </a:tc>
                <a:extLst>
                  <a:ext uri="{0D108BD9-81ED-4DB2-BD59-A6C34878D82A}">
                    <a16:rowId xmlns:a16="http://schemas.microsoft.com/office/drawing/2014/main" val="3439646537"/>
                  </a:ext>
                </a:extLst>
              </a:tr>
              <a:tr h="260711">
                <a:tc>
                  <a:txBody>
                    <a:bodyPr/>
                    <a:lstStyle/>
                    <a:p>
                      <a:pPr>
                        <a:lnSpc>
                          <a:spcPts val="1500"/>
                        </a:lnSpc>
                      </a:pPr>
                      <a:r>
                        <a:rPr lang="fr-FR" sz="1400">
                          <a:solidFill>
                            <a:srgbClr val="000066"/>
                          </a:solidFill>
                        </a:rPr>
                        <a:t>T-score rachis, médiane</a:t>
                      </a:r>
                    </a:p>
                  </a:txBody>
                  <a:tcPr anchor="ctr"/>
                </a:tc>
                <a:tc>
                  <a:txBody>
                    <a:bodyPr/>
                    <a:lstStyle/>
                    <a:p>
                      <a:pPr algn="ctr">
                        <a:lnSpc>
                          <a:spcPts val="1500"/>
                        </a:lnSpc>
                      </a:pPr>
                      <a:r>
                        <a:rPr lang="fr-FR" sz="1400" dirty="0">
                          <a:solidFill>
                            <a:srgbClr val="000066"/>
                          </a:solidFill>
                        </a:rPr>
                        <a:t>- 2,46</a:t>
                      </a:r>
                    </a:p>
                  </a:txBody>
                  <a:tcPr anchor="ctr"/>
                </a:tc>
                <a:tc>
                  <a:txBody>
                    <a:bodyPr/>
                    <a:lstStyle/>
                    <a:p>
                      <a:pPr algn="ctr">
                        <a:lnSpc>
                          <a:spcPts val="1500"/>
                        </a:lnSpc>
                      </a:pPr>
                      <a:r>
                        <a:rPr lang="fr-FR" sz="1400" dirty="0">
                          <a:solidFill>
                            <a:srgbClr val="000066"/>
                          </a:solidFill>
                        </a:rPr>
                        <a:t>- 2,21</a:t>
                      </a:r>
                    </a:p>
                  </a:txBody>
                  <a:tcPr anchor="ctr"/>
                </a:tc>
                <a:extLst>
                  <a:ext uri="{0D108BD9-81ED-4DB2-BD59-A6C34878D82A}">
                    <a16:rowId xmlns:a16="http://schemas.microsoft.com/office/drawing/2014/main" val="1333923424"/>
                  </a:ext>
                </a:extLst>
              </a:tr>
              <a:tr h="260711">
                <a:tc>
                  <a:txBody>
                    <a:bodyPr/>
                    <a:lstStyle/>
                    <a:p>
                      <a:pPr>
                        <a:lnSpc>
                          <a:spcPts val="1500"/>
                        </a:lnSpc>
                      </a:pPr>
                      <a:r>
                        <a:rPr lang="fr-FR" sz="1400">
                          <a:solidFill>
                            <a:srgbClr val="000066"/>
                          </a:solidFill>
                        </a:rPr>
                        <a:t>Risque fracturaire à 10 ans (FRAX)</a:t>
                      </a:r>
                    </a:p>
                  </a:txBody>
                  <a:tcPr anchor="ctr"/>
                </a:tc>
                <a:tc>
                  <a:txBody>
                    <a:bodyPr/>
                    <a:lstStyle/>
                    <a:p>
                      <a:pPr algn="ctr">
                        <a:lnSpc>
                          <a:spcPts val="1500"/>
                        </a:lnSpc>
                      </a:pPr>
                      <a:r>
                        <a:rPr lang="fr-FR" sz="1400">
                          <a:solidFill>
                            <a:srgbClr val="000066"/>
                          </a:solidFill>
                        </a:rPr>
                        <a:t>4,84 %</a:t>
                      </a:r>
                    </a:p>
                  </a:txBody>
                  <a:tcPr anchor="ctr"/>
                </a:tc>
                <a:tc>
                  <a:txBody>
                    <a:bodyPr/>
                    <a:lstStyle/>
                    <a:p>
                      <a:pPr algn="ctr">
                        <a:lnSpc>
                          <a:spcPts val="1500"/>
                        </a:lnSpc>
                      </a:pPr>
                      <a:r>
                        <a:rPr lang="fr-FR" sz="1400" dirty="0">
                          <a:solidFill>
                            <a:srgbClr val="000066"/>
                          </a:solidFill>
                        </a:rPr>
                        <a:t>2,99 %</a:t>
                      </a:r>
                    </a:p>
                  </a:txBody>
                  <a:tcPr anchor="ctr"/>
                </a:tc>
                <a:extLst>
                  <a:ext uri="{0D108BD9-81ED-4DB2-BD59-A6C34878D82A}">
                    <a16:rowId xmlns:a16="http://schemas.microsoft.com/office/drawing/2014/main" val="2348535169"/>
                  </a:ext>
                </a:extLst>
              </a:tr>
              <a:tr h="260711">
                <a:tc>
                  <a:txBody>
                    <a:bodyPr/>
                    <a:lstStyle/>
                    <a:p>
                      <a:pPr>
                        <a:lnSpc>
                          <a:spcPts val="1500"/>
                        </a:lnSpc>
                      </a:pPr>
                      <a:r>
                        <a:rPr lang="fr-FR" sz="1400" dirty="0">
                          <a:solidFill>
                            <a:srgbClr val="000066"/>
                          </a:solidFill>
                        </a:rPr>
                        <a:t>Prise de Calcium / Vitamine D</a:t>
                      </a:r>
                    </a:p>
                  </a:txBody>
                  <a:tcPr anchor="ctr"/>
                </a:tc>
                <a:tc>
                  <a:txBody>
                    <a:bodyPr/>
                    <a:lstStyle/>
                    <a:p>
                      <a:pPr algn="ctr">
                        <a:lnSpc>
                          <a:spcPts val="1500"/>
                        </a:lnSpc>
                      </a:pPr>
                      <a:r>
                        <a:rPr lang="fr-FR" sz="1400" dirty="0">
                          <a:solidFill>
                            <a:srgbClr val="000066"/>
                          </a:solidFill>
                        </a:rPr>
                        <a:t>93 %</a:t>
                      </a:r>
                    </a:p>
                  </a:txBody>
                  <a:tcPr anchor="ctr"/>
                </a:tc>
                <a:tc>
                  <a:txBody>
                    <a:bodyPr/>
                    <a:lstStyle/>
                    <a:p>
                      <a:pPr algn="ctr">
                        <a:lnSpc>
                          <a:spcPts val="1500"/>
                        </a:lnSpc>
                      </a:pPr>
                      <a:r>
                        <a:rPr lang="fr-FR" sz="1400" dirty="0">
                          <a:solidFill>
                            <a:srgbClr val="000066"/>
                          </a:solidFill>
                        </a:rPr>
                        <a:t>38 %</a:t>
                      </a:r>
                    </a:p>
                  </a:txBody>
                  <a:tcPr anchor="ctr"/>
                </a:tc>
                <a:extLst>
                  <a:ext uri="{0D108BD9-81ED-4DB2-BD59-A6C34878D82A}">
                    <a16:rowId xmlns:a16="http://schemas.microsoft.com/office/drawing/2014/main" val="2376236729"/>
                  </a:ext>
                </a:extLst>
              </a:tr>
            </a:tbl>
          </a:graphicData>
        </a:graphic>
      </p:graphicFrame>
      <p:sp>
        <p:nvSpPr>
          <p:cNvPr id="2" name="Rectangle 1"/>
          <p:cNvSpPr/>
          <p:nvPr/>
        </p:nvSpPr>
        <p:spPr>
          <a:xfrm>
            <a:off x="1835118" y="3678236"/>
            <a:ext cx="5751575" cy="342786"/>
          </a:xfrm>
          <a:prstGeom prst="rect">
            <a:avLst/>
          </a:prstGeom>
        </p:spPr>
        <p:txBody>
          <a:bodyPr wrap="none">
            <a:spAutoFit/>
          </a:bodyPr>
          <a:lstStyle/>
          <a:p>
            <a:pPr algn="ctr">
              <a:lnSpc>
                <a:spcPts val="1900"/>
              </a:lnSpc>
            </a:pPr>
            <a:r>
              <a:rPr lang="fr-FR" sz="2000" b="1" dirty="0">
                <a:solidFill>
                  <a:srgbClr val="0070C0"/>
                </a:solidFill>
                <a:latin typeface="Calibri" pitchFamily="34" charset="0"/>
                <a:ea typeface="ＭＳ Ｐゴシック" pitchFamily="34" charset="-128"/>
              </a:rPr>
              <a:t>Caractéristiques initiales (J0 du switch TDF vers TAF) </a:t>
            </a:r>
          </a:p>
        </p:txBody>
      </p:sp>
      <p:sp>
        <p:nvSpPr>
          <p:cNvPr id="7" name="ZoneTexte 6">
            <a:extLst>
              <a:ext uri="{FF2B5EF4-FFF2-40B4-BE49-F238E27FC236}">
                <a16:creationId xmlns:a16="http://schemas.microsoft.com/office/drawing/2014/main" id="{AE0C6E4E-DD63-4C84-B41E-36412C8020F9}"/>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160</a:t>
            </a:r>
          </a:p>
        </p:txBody>
      </p:sp>
    </p:spTree>
    <p:extLst>
      <p:ext uri="{BB962C8B-B14F-4D97-AF65-F5344CB8AC3E}">
        <p14:creationId xmlns:p14="http://schemas.microsoft.com/office/powerpoint/2010/main" val="327106976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400"/>
              <a:t>Switch TDF vers TAF chez des patients avec DMO basse : intérêt de l’ajout d’un </a:t>
            </a:r>
            <a:r>
              <a:rPr lang="fr-FR" sz="2400" err="1"/>
              <a:t>bisphosphonate</a:t>
            </a:r>
            <a:r>
              <a:rPr lang="fr-FR" sz="2400"/>
              <a:t> ? (2)</a:t>
            </a:r>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a:solidFill>
                  <a:srgbClr val="0070C0"/>
                </a:solidFill>
              </a:rPr>
              <a:t>Brown T, CROI 2018, Abs. 724</a:t>
            </a:r>
          </a:p>
        </p:txBody>
      </p:sp>
      <p:sp>
        <p:nvSpPr>
          <p:cNvPr id="6" name="Espace réservé du contenu 2">
            <a:extLst>
              <a:ext uri="{FF2B5EF4-FFF2-40B4-BE49-F238E27FC236}">
                <a16:creationId xmlns:a16="http://schemas.microsoft.com/office/drawing/2014/main" id="{20FA5646-0175-4CC6-B1A9-D50C8F27B953}"/>
              </a:ext>
            </a:extLst>
          </p:cNvPr>
          <p:cNvSpPr txBox="1">
            <a:spLocks/>
          </p:cNvSpPr>
          <p:nvPr/>
        </p:nvSpPr>
        <p:spPr bwMode="auto">
          <a:xfrm>
            <a:off x="254000" y="4169695"/>
            <a:ext cx="8816975" cy="25873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lnSpc>
                <a:spcPts val="1700"/>
              </a:lnSpc>
            </a:pPr>
            <a:r>
              <a:rPr lang="fr-FR" sz="1600" b="1" kern="0" dirty="0"/>
              <a:t>T-score : </a:t>
            </a:r>
            <a:r>
              <a:rPr lang="fr-FR" sz="1600" kern="0" dirty="0"/>
              <a:t>évolution similaire après ajustement multiple sur âge, sexe, origine ethnique,</a:t>
            </a:r>
          </a:p>
          <a:p>
            <a:pPr marL="0" indent="0">
              <a:lnSpc>
                <a:spcPts val="1700"/>
              </a:lnSpc>
              <a:buNone/>
              <a:tabLst>
                <a:tab pos="306388" algn="l"/>
              </a:tabLst>
            </a:pPr>
            <a:r>
              <a:rPr lang="fr-FR" sz="1600" kern="0" dirty="0"/>
              <a:t>	IMC, tabagisme, et T-score initial avec différence toujours significative au niveau du rachis 	(BP vs non BP) :</a:t>
            </a:r>
          </a:p>
          <a:p>
            <a:pPr lvl="1">
              <a:lnSpc>
                <a:spcPts val="1700"/>
              </a:lnSpc>
            </a:pPr>
            <a:r>
              <a:rPr lang="fr-FR" sz="1600" kern="0" dirty="0"/>
              <a:t>T-score hanche : + 0,26 vs + 0,24 (p = 0,58)</a:t>
            </a:r>
          </a:p>
          <a:p>
            <a:pPr lvl="1">
              <a:lnSpc>
                <a:spcPts val="1700"/>
              </a:lnSpc>
            </a:pPr>
            <a:r>
              <a:rPr lang="fr-FR" sz="1600" kern="0" dirty="0"/>
              <a:t>T-score rachis : + 0,43 vs + 0,25 (p = 0,01)</a:t>
            </a:r>
            <a:br>
              <a:rPr lang="fr-FR" sz="1600" kern="0" dirty="0"/>
            </a:br>
            <a:endParaRPr lang="fr-FR" sz="1600" kern="0" dirty="0"/>
          </a:p>
          <a:p>
            <a:pPr>
              <a:lnSpc>
                <a:spcPts val="1700"/>
              </a:lnSpc>
            </a:pPr>
            <a:r>
              <a:rPr lang="fr-FR" sz="1600" b="1" kern="0" dirty="0"/>
              <a:t>Limites :</a:t>
            </a:r>
            <a:r>
              <a:rPr lang="fr-FR" sz="1600" kern="0" dirty="0"/>
              <a:t> faible effectif des patients sous BP, non randomisation, durée variable d’exposition à BP, différence de prise de Ca/Vit D</a:t>
            </a:r>
            <a:br>
              <a:rPr lang="fr-FR" sz="1600" kern="0" dirty="0"/>
            </a:br>
            <a:endParaRPr lang="fr-FR" sz="1600" kern="0" dirty="0"/>
          </a:p>
          <a:p>
            <a:pPr>
              <a:lnSpc>
                <a:spcPts val="1700"/>
              </a:lnSpc>
            </a:pPr>
            <a:r>
              <a:rPr lang="fr-FR" sz="2000" b="1" kern="0" dirty="0">
                <a:solidFill>
                  <a:srgbClr val="0070C0"/>
                </a:solidFill>
                <a:latin typeface="Calibri" panose="020F0502020204030204" pitchFamily="34" charset="0"/>
                <a:cs typeface="Calibri" panose="020F0502020204030204" pitchFamily="34" charset="0"/>
              </a:rPr>
              <a:t>Conclusion :</a:t>
            </a:r>
            <a:r>
              <a:rPr lang="fr-FR" sz="1800" b="1" kern="0" dirty="0">
                <a:solidFill>
                  <a:srgbClr val="0070C0"/>
                </a:solidFill>
              </a:rPr>
              <a:t> </a:t>
            </a:r>
            <a:r>
              <a:rPr lang="fr-FR" sz="1600" kern="0" dirty="0"/>
              <a:t>effet additif du BP seulement observé au niveau du rachis</a:t>
            </a:r>
          </a:p>
          <a:p>
            <a:pPr>
              <a:lnSpc>
                <a:spcPts val="1700"/>
              </a:lnSpc>
            </a:pPr>
            <a:endParaRPr lang="fr-FR" sz="1200" kern="0" dirty="0"/>
          </a:p>
        </p:txBody>
      </p:sp>
      <p:grpSp>
        <p:nvGrpSpPr>
          <p:cNvPr id="4" name="Groupe 3"/>
          <p:cNvGrpSpPr/>
          <p:nvPr/>
        </p:nvGrpSpPr>
        <p:grpSpPr>
          <a:xfrm>
            <a:off x="411386" y="1714505"/>
            <a:ext cx="8458294" cy="2273618"/>
            <a:chOff x="878019" y="1714505"/>
            <a:chExt cx="7525028" cy="2273618"/>
          </a:xfrm>
        </p:grpSpPr>
        <p:cxnSp>
          <p:nvCxnSpPr>
            <p:cNvPr id="10" name="Connecteur droit 9">
              <a:extLst>
                <a:ext uri="{FF2B5EF4-FFF2-40B4-BE49-F238E27FC236}">
                  <a16:creationId xmlns:a16="http://schemas.microsoft.com/office/drawing/2014/main" id="{9AD44D0C-209F-4984-8BB8-85D325D60402}"/>
                </a:ext>
              </a:extLst>
            </p:cNvPr>
            <p:cNvCxnSpPr/>
            <p:nvPr/>
          </p:nvCxnSpPr>
          <p:spPr bwMode="auto">
            <a:xfrm>
              <a:off x="1305992" y="1841509"/>
              <a:ext cx="0" cy="1501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 name="Connecteur droit 11">
              <a:extLst>
                <a:ext uri="{FF2B5EF4-FFF2-40B4-BE49-F238E27FC236}">
                  <a16:creationId xmlns:a16="http://schemas.microsoft.com/office/drawing/2014/main" id="{517AC5FE-6427-4566-AC95-0644C537FC11}"/>
                </a:ext>
              </a:extLst>
            </p:cNvPr>
            <p:cNvCxnSpPr/>
            <p:nvPr/>
          </p:nvCxnSpPr>
          <p:spPr bwMode="auto">
            <a:xfrm>
              <a:off x="1305992" y="3342763"/>
              <a:ext cx="175146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 name="Connecteur droit 13">
              <a:extLst>
                <a:ext uri="{FF2B5EF4-FFF2-40B4-BE49-F238E27FC236}">
                  <a16:creationId xmlns:a16="http://schemas.microsoft.com/office/drawing/2014/main" id="{42C371A0-247D-4267-8FF1-59F5878BC704}"/>
                </a:ext>
              </a:extLst>
            </p:cNvPr>
            <p:cNvCxnSpPr/>
            <p:nvPr/>
          </p:nvCxnSpPr>
          <p:spPr bwMode="auto">
            <a:xfrm>
              <a:off x="1251401" y="1841509"/>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Connecteur droit 15">
              <a:extLst>
                <a:ext uri="{FF2B5EF4-FFF2-40B4-BE49-F238E27FC236}">
                  <a16:creationId xmlns:a16="http://schemas.microsoft.com/office/drawing/2014/main" id="{E8B4BDCB-0307-4B61-9054-583A051CF82A}"/>
                </a:ext>
              </a:extLst>
            </p:cNvPr>
            <p:cNvCxnSpPr/>
            <p:nvPr/>
          </p:nvCxnSpPr>
          <p:spPr bwMode="auto">
            <a:xfrm>
              <a:off x="1251401" y="2223646"/>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a:extLst>
                <a:ext uri="{FF2B5EF4-FFF2-40B4-BE49-F238E27FC236}">
                  <a16:creationId xmlns:a16="http://schemas.microsoft.com/office/drawing/2014/main" id="{E423B921-B936-4787-91C0-C2907A160646}"/>
                </a:ext>
              </a:extLst>
            </p:cNvPr>
            <p:cNvCxnSpPr/>
            <p:nvPr/>
          </p:nvCxnSpPr>
          <p:spPr bwMode="auto">
            <a:xfrm>
              <a:off x="1251401" y="2592136"/>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 name="Connecteur droit 20">
              <a:extLst>
                <a:ext uri="{FF2B5EF4-FFF2-40B4-BE49-F238E27FC236}">
                  <a16:creationId xmlns:a16="http://schemas.microsoft.com/office/drawing/2014/main" id="{C4B63B6D-46CA-4651-A5DC-A69E2F235393}"/>
                </a:ext>
              </a:extLst>
            </p:cNvPr>
            <p:cNvCxnSpPr/>
            <p:nvPr/>
          </p:nvCxnSpPr>
          <p:spPr bwMode="auto">
            <a:xfrm>
              <a:off x="1258224" y="2962901"/>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9" name="Forme libre : forme 18">
              <a:extLst>
                <a:ext uri="{FF2B5EF4-FFF2-40B4-BE49-F238E27FC236}">
                  <a16:creationId xmlns:a16="http://schemas.microsoft.com/office/drawing/2014/main" id="{8E8D05CD-8B82-41DE-A4ED-A62807FA9622}"/>
                </a:ext>
              </a:extLst>
            </p:cNvPr>
            <p:cNvSpPr/>
            <p:nvPr/>
          </p:nvSpPr>
          <p:spPr bwMode="auto">
            <a:xfrm>
              <a:off x="1292345" y="2587587"/>
              <a:ext cx="1765110" cy="736979"/>
            </a:xfrm>
            <a:custGeom>
              <a:avLst/>
              <a:gdLst>
                <a:gd name="connsiteX0" fmla="*/ 0 w 1765110"/>
                <a:gd name="connsiteY0" fmla="*/ 736979 h 736979"/>
                <a:gd name="connsiteX1" fmla="*/ 600501 w 1765110"/>
                <a:gd name="connsiteY1" fmla="*/ 359391 h 736979"/>
                <a:gd name="connsiteX2" fmla="*/ 1191904 w 1765110"/>
                <a:gd name="connsiteY2" fmla="*/ 272955 h 736979"/>
                <a:gd name="connsiteX3" fmla="*/ 1765110 w 1765110"/>
                <a:gd name="connsiteY3" fmla="*/ 0 h 736979"/>
              </a:gdLst>
              <a:ahLst/>
              <a:cxnLst>
                <a:cxn ang="0">
                  <a:pos x="connsiteX0" y="connsiteY0"/>
                </a:cxn>
                <a:cxn ang="0">
                  <a:pos x="connsiteX1" y="connsiteY1"/>
                </a:cxn>
                <a:cxn ang="0">
                  <a:pos x="connsiteX2" y="connsiteY2"/>
                </a:cxn>
                <a:cxn ang="0">
                  <a:pos x="connsiteX3" y="connsiteY3"/>
                </a:cxn>
              </a:cxnLst>
              <a:rect l="l" t="t" r="r" b="b"/>
              <a:pathLst>
                <a:path w="1765110" h="736979">
                  <a:moveTo>
                    <a:pt x="0" y="736979"/>
                  </a:moveTo>
                  <a:lnTo>
                    <a:pt x="600501" y="359391"/>
                  </a:lnTo>
                  <a:lnTo>
                    <a:pt x="1191904" y="272955"/>
                  </a:lnTo>
                  <a:lnTo>
                    <a:pt x="1765110" y="0"/>
                  </a:lnTo>
                </a:path>
              </a:pathLst>
            </a:cu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0" name="Ellipse 19">
              <a:extLst>
                <a:ext uri="{FF2B5EF4-FFF2-40B4-BE49-F238E27FC236}">
                  <a16:creationId xmlns:a16="http://schemas.microsoft.com/office/drawing/2014/main" id="{E9D5FFB5-6D34-4DB0-BD1F-A575F01AF5BC}"/>
                </a:ext>
              </a:extLst>
            </p:cNvPr>
            <p:cNvSpPr/>
            <p:nvPr/>
          </p:nvSpPr>
          <p:spPr bwMode="auto">
            <a:xfrm>
              <a:off x="1856452" y="2924231"/>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4" name="Ellipse 23">
              <a:extLst>
                <a:ext uri="{FF2B5EF4-FFF2-40B4-BE49-F238E27FC236}">
                  <a16:creationId xmlns:a16="http://schemas.microsoft.com/office/drawing/2014/main" id="{12FF7C39-95FD-45AE-B7C7-14E9236C3570}"/>
                </a:ext>
              </a:extLst>
            </p:cNvPr>
            <p:cNvSpPr/>
            <p:nvPr/>
          </p:nvSpPr>
          <p:spPr bwMode="auto">
            <a:xfrm>
              <a:off x="2441034" y="2830973"/>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5" name="Ellipse 24">
              <a:extLst>
                <a:ext uri="{FF2B5EF4-FFF2-40B4-BE49-F238E27FC236}">
                  <a16:creationId xmlns:a16="http://schemas.microsoft.com/office/drawing/2014/main" id="{AD80C571-96D0-4B8F-8441-49F5E6F67278}"/>
                </a:ext>
              </a:extLst>
            </p:cNvPr>
            <p:cNvSpPr/>
            <p:nvPr/>
          </p:nvSpPr>
          <p:spPr bwMode="auto">
            <a:xfrm>
              <a:off x="3016516" y="2569387"/>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3" name="Forme libre : forme 22">
              <a:extLst>
                <a:ext uri="{FF2B5EF4-FFF2-40B4-BE49-F238E27FC236}">
                  <a16:creationId xmlns:a16="http://schemas.microsoft.com/office/drawing/2014/main" id="{E54C61A6-B889-4DDD-9C9A-50CB13938C00}"/>
                </a:ext>
              </a:extLst>
            </p:cNvPr>
            <p:cNvSpPr/>
            <p:nvPr/>
          </p:nvSpPr>
          <p:spPr bwMode="auto">
            <a:xfrm>
              <a:off x="1315091" y="2901485"/>
              <a:ext cx="1737815" cy="427630"/>
            </a:xfrm>
            <a:custGeom>
              <a:avLst/>
              <a:gdLst>
                <a:gd name="connsiteX0" fmla="*/ 0 w 1737815"/>
                <a:gd name="connsiteY0" fmla="*/ 427630 h 427630"/>
                <a:gd name="connsiteX1" fmla="*/ 577755 w 1737815"/>
                <a:gd name="connsiteY1" fmla="*/ 118281 h 427630"/>
                <a:gd name="connsiteX2" fmla="*/ 1160060 w 1737815"/>
                <a:gd name="connsiteY2" fmla="*/ 9099 h 427630"/>
                <a:gd name="connsiteX3" fmla="*/ 1737815 w 1737815"/>
                <a:gd name="connsiteY3" fmla="*/ 0 h 427630"/>
              </a:gdLst>
              <a:ahLst/>
              <a:cxnLst>
                <a:cxn ang="0">
                  <a:pos x="connsiteX0" y="connsiteY0"/>
                </a:cxn>
                <a:cxn ang="0">
                  <a:pos x="connsiteX1" y="connsiteY1"/>
                </a:cxn>
                <a:cxn ang="0">
                  <a:pos x="connsiteX2" y="connsiteY2"/>
                </a:cxn>
                <a:cxn ang="0">
                  <a:pos x="connsiteX3" y="connsiteY3"/>
                </a:cxn>
              </a:cxnLst>
              <a:rect l="l" t="t" r="r" b="b"/>
              <a:pathLst>
                <a:path w="1737815" h="427630">
                  <a:moveTo>
                    <a:pt x="0" y="427630"/>
                  </a:moveTo>
                  <a:lnTo>
                    <a:pt x="577755" y="118281"/>
                  </a:lnTo>
                  <a:lnTo>
                    <a:pt x="1160060" y="9099"/>
                  </a:lnTo>
                  <a:lnTo>
                    <a:pt x="1737815" y="0"/>
                  </a:lnTo>
                </a:path>
              </a:pathLst>
            </a:custGeom>
            <a:noFill/>
            <a:ln w="1905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8" name="Ellipse 27">
              <a:extLst>
                <a:ext uri="{FF2B5EF4-FFF2-40B4-BE49-F238E27FC236}">
                  <a16:creationId xmlns:a16="http://schemas.microsoft.com/office/drawing/2014/main" id="{E1CE5A10-D235-4E3D-87EB-FD784282C0F8}"/>
                </a:ext>
              </a:extLst>
            </p:cNvPr>
            <p:cNvSpPr/>
            <p:nvPr/>
          </p:nvSpPr>
          <p:spPr bwMode="auto">
            <a:xfrm>
              <a:off x="3016516" y="2875362"/>
              <a:ext cx="54586" cy="54586"/>
            </a:xfrm>
            <a:prstGeom prst="ellipse">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9" name="Ellipse 28">
              <a:extLst>
                <a:ext uri="{FF2B5EF4-FFF2-40B4-BE49-F238E27FC236}">
                  <a16:creationId xmlns:a16="http://schemas.microsoft.com/office/drawing/2014/main" id="{95ABA059-F798-4202-AF88-C18E67E279AC}"/>
                </a:ext>
              </a:extLst>
            </p:cNvPr>
            <p:cNvSpPr/>
            <p:nvPr/>
          </p:nvSpPr>
          <p:spPr bwMode="auto">
            <a:xfrm>
              <a:off x="2434210" y="2885559"/>
              <a:ext cx="54586" cy="54586"/>
            </a:xfrm>
            <a:prstGeom prst="ellipse">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30" name="Ellipse 29">
              <a:extLst>
                <a:ext uri="{FF2B5EF4-FFF2-40B4-BE49-F238E27FC236}">
                  <a16:creationId xmlns:a16="http://schemas.microsoft.com/office/drawing/2014/main" id="{9BE80336-17FF-4907-99CE-AE6EEB01ECC5}"/>
                </a:ext>
              </a:extLst>
            </p:cNvPr>
            <p:cNvSpPr/>
            <p:nvPr/>
          </p:nvSpPr>
          <p:spPr bwMode="auto">
            <a:xfrm>
              <a:off x="1863278" y="2992465"/>
              <a:ext cx="54586" cy="54586"/>
            </a:xfrm>
            <a:prstGeom prst="ellipse">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cxnSp>
          <p:nvCxnSpPr>
            <p:cNvPr id="27" name="Connecteur droit 26">
              <a:extLst>
                <a:ext uri="{FF2B5EF4-FFF2-40B4-BE49-F238E27FC236}">
                  <a16:creationId xmlns:a16="http://schemas.microsoft.com/office/drawing/2014/main" id="{C0ED90AC-C1A1-48BE-981D-C3B1CF6074FB}"/>
                </a:ext>
              </a:extLst>
            </p:cNvPr>
            <p:cNvCxnSpPr/>
            <p:nvPr/>
          </p:nvCxnSpPr>
          <p:spPr bwMode="auto">
            <a:xfrm flipH="1" flipV="1">
              <a:off x="1879198" y="2751360"/>
              <a:ext cx="4547" cy="68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5" name="Ellipse 34">
              <a:extLst>
                <a:ext uri="{FF2B5EF4-FFF2-40B4-BE49-F238E27FC236}">
                  <a16:creationId xmlns:a16="http://schemas.microsoft.com/office/drawing/2014/main" id="{01126E8F-05A4-49CF-ADE9-70761652CBC4}"/>
                </a:ext>
              </a:extLst>
            </p:cNvPr>
            <p:cNvSpPr/>
            <p:nvPr/>
          </p:nvSpPr>
          <p:spPr bwMode="auto">
            <a:xfrm>
              <a:off x="1285517" y="3304094"/>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cxnSp>
          <p:nvCxnSpPr>
            <p:cNvPr id="36" name="Connecteur droit 35">
              <a:extLst>
                <a:ext uri="{FF2B5EF4-FFF2-40B4-BE49-F238E27FC236}">
                  <a16:creationId xmlns:a16="http://schemas.microsoft.com/office/drawing/2014/main" id="{EF4056C6-905B-4179-B9C7-FCBB25248EA4}"/>
                </a:ext>
              </a:extLst>
            </p:cNvPr>
            <p:cNvCxnSpPr>
              <a:cxnSpLocks/>
            </p:cNvCxnSpPr>
            <p:nvPr/>
          </p:nvCxnSpPr>
          <p:spPr bwMode="auto">
            <a:xfrm rot="5400000">
              <a:off x="1856453" y="3374612"/>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7" name="Connecteur droit 36">
              <a:extLst>
                <a:ext uri="{FF2B5EF4-FFF2-40B4-BE49-F238E27FC236}">
                  <a16:creationId xmlns:a16="http://schemas.microsoft.com/office/drawing/2014/main" id="{5856ED10-9DBB-461B-A893-C0BD39685953}"/>
                </a:ext>
              </a:extLst>
            </p:cNvPr>
            <p:cNvCxnSpPr>
              <a:cxnSpLocks/>
            </p:cNvCxnSpPr>
            <p:nvPr/>
          </p:nvCxnSpPr>
          <p:spPr bwMode="auto">
            <a:xfrm rot="5400000">
              <a:off x="2436485" y="3372337"/>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8" name="Connecteur droit 37">
              <a:extLst>
                <a:ext uri="{FF2B5EF4-FFF2-40B4-BE49-F238E27FC236}">
                  <a16:creationId xmlns:a16="http://schemas.microsoft.com/office/drawing/2014/main" id="{B9362179-8541-48F4-A4BA-F607F57BDED2}"/>
                </a:ext>
              </a:extLst>
            </p:cNvPr>
            <p:cNvCxnSpPr>
              <a:cxnSpLocks/>
            </p:cNvCxnSpPr>
            <p:nvPr/>
          </p:nvCxnSpPr>
          <p:spPr bwMode="auto">
            <a:xfrm rot="5400000">
              <a:off x="3018794" y="3367791"/>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1" name="ZoneTexte 30">
              <a:extLst>
                <a:ext uri="{FF2B5EF4-FFF2-40B4-BE49-F238E27FC236}">
                  <a16:creationId xmlns:a16="http://schemas.microsoft.com/office/drawing/2014/main" id="{6AC6305A-918F-49AE-B05D-C201A376BBED}"/>
                </a:ext>
              </a:extLst>
            </p:cNvPr>
            <p:cNvSpPr txBox="1"/>
            <p:nvPr/>
          </p:nvSpPr>
          <p:spPr>
            <a:xfrm>
              <a:off x="1600198" y="2690497"/>
              <a:ext cx="397866" cy="276999"/>
            </a:xfrm>
            <a:prstGeom prst="rect">
              <a:avLst/>
            </a:prstGeom>
            <a:noFill/>
          </p:spPr>
          <p:txBody>
            <a:bodyPr wrap="none" rtlCol="0">
              <a:spAutoFit/>
            </a:bodyPr>
            <a:lstStyle/>
            <a:p>
              <a:pPr algn="ctr"/>
              <a:r>
                <a:rPr lang="fr-FR" sz="1200" b="1"/>
                <a:t>2,1</a:t>
              </a:r>
            </a:p>
          </p:txBody>
        </p:sp>
        <p:sp>
          <p:nvSpPr>
            <p:cNvPr id="40" name="ZoneTexte 39">
              <a:extLst>
                <a:ext uri="{FF2B5EF4-FFF2-40B4-BE49-F238E27FC236}">
                  <a16:creationId xmlns:a16="http://schemas.microsoft.com/office/drawing/2014/main" id="{1899D61A-171A-41F4-B9C2-10E279BE8C03}"/>
                </a:ext>
              </a:extLst>
            </p:cNvPr>
            <p:cNvSpPr txBox="1"/>
            <p:nvPr/>
          </p:nvSpPr>
          <p:spPr>
            <a:xfrm>
              <a:off x="2220480" y="2592136"/>
              <a:ext cx="397866" cy="276999"/>
            </a:xfrm>
            <a:prstGeom prst="rect">
              <a:avLst/>
            </a:prstGeom>
            <a:noFill/>
          </p:spPr>
          <p:txBody>
            <a:bodyPr wrap="none" rtlCol="0">
              <a:spAutoFit/>
            </a:bodyPr>
            <a:lstStyle/>
            <a:p>
              <a:pPr algn="ctr"/>
              <a:r>
                <a:rPr lang="fr-FR" sz="1200" b="1"/>
                <a:t>2,5</a:t>
              </a:r>
            </a:p>
          </p:txBody>
        </p:sp>
        <p:sp>
          <p:nvSpPr>
            <p:cNvPr id="41" name="ZoneTexte 40">
              <a:extLst>
                <a:ext uri="{FF2B5EF4-FFF2-40B4-BE49-F238E27FC236}">
                  <a16:creationId xmlns:a16="http://schemas.microsoft.com/office/drawing/2014/main" id="{E74E6AF5-7522-4377-8B17-D56C2A5697F8}"/>
                </a:ext>
              </a:extLst>
            </p:cNvPr>
            <p:cNvSpPr txBox="1"/>
            <p:nvPr/>
          </p:nvSpPr>
          <p:spPr>
            <a:xfrm>
              <a:off x="2758246" y="2329038"/>
              <a:ext cx="397866" cy="276999"/>
            </a:xfrm>
            <a:prstGeom prst="rect">
              <a:avLst/>
            </a:prstGeom>
            <a:noFill/>
          </p:spPr>
          <p:txBody>
            <a:bodyPr wrap="none" rtlCol="0">
              <a:spAutoFit/>
            </a:bodyPr>
            <a:lstStyle/>
            <a:p>
              <a:pPr algn="ctr"/>
              <a:r>
                <a:rPr lang="fr-FR" sz="1200" b="1"/>
                <a:t>4,0</a:t>
              </a:r>
            </a:p>
          </p:txBody>
        </p:sp>
        <p:sp>
          <p:nvSpPr>
            <p:cNvPr id="42" name="ZoneTexte 41">
              <a:extLst>
                <a:ext uri="{FF2B5EF4-FFF2-40B4-BE49-F238E27FC236}">
                  <a16:creationId xmlns:a16="http://schemas.microsoft.com/office/drawing/2014/main" id="{B0A7BB7E-F31C-445C-B3C5-09CC13E6EA2D}"/>
                </a:ext>
              </a:extLst>
            </p:cNvPr>
            <p:cNvSpPr txBox="1"/>
            <p:nvPr/>
          </p:nvSpPr>
          <p:spPr>
            <a:xfrm>
              <a:off x="2858522" y="2905152"/>
              <a:ext cx="397866" cy="276999"/>
            </a:xfrm>
            <a:prstGeom prst="rect">
              <a:avLst/>
            </a:prstGeom>
            <a:noFill/>
          </p:spPr>
          <p:txBody>
            <a:bodyPr wrap="none" rtlCol="0">
              <a:spAutoFit/>
            </a:bodyPr>
            <a:lstStyle/>
            <a:p>
              <a:pPr algn="ctr"/>
              <a:r>
                <a:rPr lang="fr-FR" sz="1200" b="1"/>
                <a:t>2,3</a:t>
              </a:r>
            </a:p>
          </p:txBody>
        </p:sp>
        <p:sp>
          <p:nvSpPr>
            <p:cNvPr id="43" name="ZoneTexte 42">
              <a:extLst>
                <a:ext uri="{FF2B5EF4-FFF2-40B4-BE49-F238E27FC236}">
                  <a16:creationId xmlns:a16="http://schemas.microsoft.com/office/drawing/2014/main" id="{749B0D0A-FFCE-49A6-9519-50C1FC1186EB}"/>
                </a:ext>
              </a:extLst>
            </p:cNvPr>
            <p:cNvSpPr txBox="1"/>
            <p:nvPr/>
          </p:nvSpPr>
          <p:spPr>
            <a:xfrm>
              <a:off x="2251868" y="2935073"/>
              <a:ext cx="397866" cy="276999"/>
            </a:xfrm>
            <a:prstGeom prst="rect">
              <a:avLst/>
            </a:prstGeom>
            <a:noFill/>
          </p:spPr>
          <p:txBody>
            <a:bodyPr wrap="none" rtlCol="0">
              <a:spAutoFit/>
            </a:bodyPr>
            <a:lstStyle/>
            <a:p>
              <a:pPr algn="ctr"/>
              <a:r>
                <a:rPr lang="fr-FR" sz="1200" b="1"/>
                <a:t>2,3</a:t>
              </a:r>
            </a:p>
          </p:txBody>
        </p:sp>
        <p:sp>
          <p:nvSpPr>
            <p:cNvPr id="44" name="ZoneTexte 43">
              <a:extLst>
                <a:ext uri="{FF2B5EF4-FFF2-40B4-BE49-F238E27FC236}">
                  <a16:creationId xmlns:a16="http://schemas.microsoft.com/office/drawing/2014/main" id="{9E1C17BD-398E-475A-9D6B-2A8B8643F78D}"/>
                </a:ext>
              </a:extLst>
            </p:cNvPr>
            <p:cNvSpPr txBox="1"/>
            <p:nvPr/>
          </p:nvSpPr>
          <p:spPr>
            <a:xfrm>
              <a:off x="1657519" y="3046494"/>
              <a:ext cx="397866" cy="276999"/>
            </a:xfrm>
            <a:prstGeom prst="rect">
              <a:avLst/>
            </a:prstGeom>
            <a:noFill/>
          </p:spPr>
          <p:txBody>
            <a:bodyPr wrap="none" rtlCol="0">
              <a:spAutoFit/>
            </a:bodyPr>
            <a:lstStyle/>
            <a:p>
              <a:pPr algn="ctr"/>
              <a:r>
                <a:rPr lang="fr-FR" sz="1200" b="1"/>
                <a:t>1,7</a:t>
              </a:r>
            </a:p>
          </p:txBody>
        </p:sp>
        <p:sp>
          <p:nvSpPr>
            <p:cNvPr id="46" name="ZoneTexte 45">
              <a:extLst>
                <a:ext uri="{FF2B5EF4-FFF2-40B4-BE49-F238E27FC236}">
                  <a16:creationId xmlns:a16="http://schemas.microsoft.com/office/drawing/2014/main" id="{3101606D-64EA-4EE8-9640-2DD3AE9E01C8}"/>
                </a:ext>
              </a:extLst>
            </p:cNvPr>
            <p:cNvSpPr txBox="1"/>
            <p:nvPr/>
          </p:nvSpPr>
          <p:spPr>
            <a:xfrm>
              <a:off x="1729849" y="1742519"/>
              <a:ext cx="902812"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Hanche</a:t>
              </a:r>
            </a:p>
          </p:txBody>
        </p:sp>
        <p:sp>
          <p:nvSpPr>
            <p:cNvPr id="47" name="ZoneTexte 46">
              <a:extLst>
                <a:ext uri="{FF2B5EF4-FFF2-40B4-BE49-F238E27FC236}">
                  <a16:creationId xmlns:a16="http://schemas.microsoft.com/office/drawing/2014/main" id="{288578DC-E8DF-40C0-BEE6-EA1F39C695E6}"/>
                </a:ext>
              </a:extLst>
            </p:cNvPr>
            <p:cNvSpPr txBox="1"/>
            <p:nvPr/>
          </p:nvSpPr>
          <p:spPr>
            <a:xfrm>
              <a:off x="4239529" y="1932366"/>
              <a:ext cx="397865" cy="276999"/>
            </a:xfrm>
            <a:prstGeom prst="rect">
              <a:avLst/>
            </a:prstGeom>
            <a:noFill/>
          </p:spPr>
          <p:txBody>
            <a:bodyPr wrap="none" rtlCol="0">
              <a:spAutoFit/>
            </a:bodyPr>
            <a:lstStyle/>
            <a:p>
              <a:pPr algn="ctr"/>
              <a:r>
                <a:rPr lang="fr-FR" sz="1200" b="1"/>
                <a:t>BP</a:t>
              </a:r>
            </a:p>
          </p:txBody>
        </p:sp>
        <p:sp>
          <p:nvSpPr>
            <p:cNvPr id="48" name="ZoneTexte 47">
              <a:extLst>
                <a:ext uri="{FF2B5EF4-FFF2-40B4-BE49-F238E27FC236}">
                  <a16:creationId xmlns:a16="http://schemas.microsoft.com/office/drawing/2014/main" id="{BD95F3A5-8850-486D-A367-BDB09A0EDDFF}"/>
                </a:ext>
              </a:extLst>
            </p:cNvPr>
            <p:cNvSpPr txBox="1"/>
            <p:nvPr/>
          </p:nvSpPr>
          <p:spPr>
            <a:xfrm>
              <a:off x="4239529" y="2177542"/>
              <a:ext cx="936475" cy="276999"/>
            </a:xfrm>
            <a:prstGeom prst="rect">
              <a:avLst/>
            </a:prstGeom>
            <a:noFill/>
          </p:spPr>
          <p:txBody>
            <a:bodyPr wrap="none" rtlCol="0">
              <a:spAutoFit/>
            </a:bodyPr>
            <a:lstStyle/>
            <a:p>
              <a:pPr algn="ctr"/>
              <a:r>
                <a:rPr lang="fr-FR" sz="1200" b="1"/>
                <a:t>Pas de BP</a:t>
              </a:r>
            </a:p>
          </p:txBody>
        </p:sp>
        <p:sp>
          <p:nvSpPr>
            <p:cNvPr id="49" name="ZoneTexte 48">
              <a:extLst>
                <a:ext uri="{FF2B5EF4-FFF2-40B4-BE49-F238E27FC236}">
                  <a16:creationId xmlns:a16="http://schemas.microsoft.com/office/drawing/2014/main" id="{5C6DC19A-14A3-4043-9AD7-283C25D5C0E6}"/>
                </a:ext>
              </a:extLst>
            </p:cNvPr>
            <p:cNvSpPr txBox="1"/>
            <p:nvPr/>
          </p:nvSpPr>
          <p:spPr>
            <a:xfrm>
              <a:off x="1056224" y="1716485"/>
              <a:ext cx="263214" cy="261610"/>
            </a:xfrm>
            <a:prstGeom prst="rect">
              <a:avLst/>
            </a:prstGeom>
            <a:noFill/>
          </p:spPr>
          <p:txBody>
            <a:bodyPr wrap="none" rtlCol="0">
              <a:spAutoFit/>
            </a:bodyPr>
            <a:lstStyle/>
            <a:p>
              <a:r>
                <a:rPr lang="fr-FR" sz="1100"/>
                <a:t>8</a:t>
              </a:r>
            </a:p>
          </p:txBody>
        </p:sp>
        <p:sp>
          <p:nvSpPr>
            <p:cNvPr id="50" name="ZoneTexte 49">
              <a:extLst>
                <a:ext uri="{FF2B5EF4-FFF2-40B4-BE49-F238E27FC236}">
                  <a16:creationId xmlns:a16="http://schemas.microsoft.com/office/drawing/2014/main" id="{B9886096-6D3E-4369-BDDC-B0E9543168DF}"/>
                </a:ext>
              </a:extLst>
            </p:cNvPr>
            <p:cNvSpPr txBox="1"/>
            <p:nvPr/>
          </p:nvSpPr>
          <p:spPr>
            <a:xfrm>
              <a:off x="1065721" y="2106223"/>
              <a:ext cx="263214" cy="261610"/>
            </a:xfrm>
            <a:prstGeom prst="rect">
              <a:avLst/>
            </a:prstGeom>
            <a:noFill/>
          </p:spPr>
          <p:txBody>
            <a:bodyPr wrap="none" rtlCol="0">
              <a:spAutoFit/>
            </a:bodyPr>
            <a:lstStyle/>
            <a:p>
              <a:r>
                <a:rPr lang="fr-FR" sz="1100"/>
                <a:t>6</a:t>
              </a:r>
            </a:p>
          </p:txBody>
        </p:sp>
        <p:sp>
          <p:nvSpPr>
            <p:cNvPr id="51" name="ZoneTexte 50">
              <a:extLst>
                <a:ext uri="{FF2B5EF4-FFF2-40B4-BE49-F238E27FC236}">
                  <a16:creationId xmlns:a16="http://schemas.microsoft.com/office/drawing/2014/main" id="{3A294C54-C1E4-46F8-A8B3-F707614C6049}"/>
                </a:ext>
              </a:extLst>
            </p:cNvPr>
            <p:cNvSpPr txBox="1"/>
            <p:nvPr/>
          </p:nvSpPr>
          <p:spPr>
            <a:xfrm>
              <a:off x="1065721" y="2463343"/>
              <a:ext cx="263214" cy="261610"/>
            </a:xfrm>
            <a:prstGeom prst="rect">
              <a:avLst/>
            </a:prstGeom>
            <a:noFill/>
          </p:spPr>
          <p:txBody>
            <a:bodyPr wrap="none" rtlCol="0">
              <a:spAutoFit/>
            </a:bodyPr>
            <a:lstStyle/>
            <a:p>
              <a:r>
                <a:rPr lang="fr-FR" sz="1100"/>
                <a:t>4</a:t>
              </a:r>
            </a:p>
          </p:txBody>
        </p:sp>
        <p:sp>
          <p:nvSpPr>
            <p:cNvPr id="52" name="ZoneTexte 51">
              <a:extLst>
                <a:ext uri="{FF2B5EF4-FFF2-40B4-BE49-F238E27FC236}">
                  <a16:creationId xmlns:a16="http://schemas.microsoft.com/office/drawing/2014/main" id="{C92FE6FF-63F9-40CA-AD31-F17B8D6910B1}"/>
                </a:ext>
              </a:extLst>
            </p:cNvPr>
            <p:cNvSpPr txBox="1"/>
            <p:nvPr/>
          </p:nvSpPr>
          <p:spPr>
            <a:xfrm>
              <a:off x="1084183" y="2830977"/>
              <a:ext cx="263214" cy="261610"/>
            </a:xfrm>
            <a:prstGeom prst="rect">
              <a:avLst/>
            </a:prstGeom>
            <a:noFill/>
          </p:spPr>
          <p:txBody>
            <a:bodyPr wrap="none" rtlCol="0">
              <a:spAutoFit/>
            </a:bodyPr>
            <a:lstStyle/>
            <a:p>
              <a:r>
                <a:rPr lang="fr-FR" sz="1100"/>
                <a:t>2</a:t>
              </a:r>
            </a:p>
          </p:txBody>
        </p:sp>
        <p:sp>
          <p:nvSpPr>
            <p:cNvPr id="53" name="ZoneTexte 52">
              <a:extLst>
                <a:ext uri="{FF2B5EF4-FFF2-40B4-BE49-F238E27FC236}">
                  <a16:creationId xmlns:a16="http://schemas.microsoft.com/office/drawing/2014/main" id="{3EE2ED8A-CC58-4DF4-B92D-3738AA39389A}"/>
                </a:ext>
              </a:extLst>
            </p:cNvPr>
            <p:cNvSpPr txBox="1"/>
            <p:nvPr/>
          </p:nvSpPr>
          <p:spPr>
            <a:xfrm>
              <a:off x="1099824" y="3208276"/>
              <a:ext cx="263214" cy="261610"/>
            </a:xfrm>
            <a:prstGeom prst="rect">
              <a:avLst/>
            </a:prstGeom>
            <a:noFill/>
          </p:spPr>
          <p:txBody>
            <a:bodyPr wrap="none" rtlCol="0">
              <a:spAutoFit/>
            </a:bodyPr>
            <a:lstStyle/>
            <a:p>
              <a:r>
                <a:rPr lang="fr-FR" sz="1100"/>
                <a:t>0</a:t>
              </a:r>
            </a:p>
          </p:txBody>
        </p:sp>
        <p:sp>
          <p:nvSpPr>
            <p:cNvPr id="54" name="ZoneTexte 53">
              <a:extLst>
                <a:ext uri="{FF2B5EF4-FFF2-40B4-BE49-F238E27FC236}">
                  <a16:creationId xmlns:a16="http://schemas.microsoft.com/office/drawing/2014/main" id="{565354D3-47AF-4BE2-BDFE-E08FC497DEC0}"/>
                </a:ext>
              </a:extLst>
            </p:cNvPr>
            <p:cNvSpPr txBox="1"/>
            <p:nvPr/>
          </p:nvSpPr>
          <p:spPr>
            <a:xfrm>
              <a:off x="1102661" y="3387959"/>
              <a:ext cx="420307" cy="600164"/>
            </a:xfrm>
            <a:prstGeom prst="rect">
              <a:avLst/>
            </a:prstGeom>
            <a:noFill/>
          </p:spPr>
          <p:txBody>
            <a:bodyPr wrap="none" rtlCol="0">
              <a:spAutoFit/>
            </a:bodyPr>
            <a:lstStyle/>
            <a:p>
              <a:pPr algn="ctr"/>
              <a:r>
                <a:rPr lang="fr-FR" sz="1100"/>
                <a:t>0</a:t>
              </a:r>
            </a:p>
            <a:p>
              <a:pPr algn="ctr"/>
              <a:r>
                <a:rPr lang="fr-FR" sz="1100">
                  <a:solidFill>
                    <a:srgbClr val="C00000"/>
                  </a:solidFill>
                </a:rPr>
                <a:t>30</a:t>
              </a:r>
            </a:p>
            <a:p>
              <a:pPr algn="ctr"/>
              <a:r>
                <a:rPr lang="fr-FR" sz="1100">
                  <a:solidFill>
                    <a:srgbClr val="0000CC"/>
                  </a:solidFill>
                </a:rPr>
                <a:t>184</a:t>
              </a:r>
            </a:p>
          </p:txBody>
        </p:sp>
        <p:sp>
          <p:nvSpPr>
            <p:cNvPr id="55" name="ZoneTexte 54">
              <a:extLst>
                <a:ext uri="{FF2B5EF4-FFF2-40B4-BE49-F238E27FC236}">
                  <a16:creationId xmlns:a16="http://schemas.microsoft.com/office/drawing/2014/main" id="{B3F01961-0AB9-4469-89E6-EA803B3EF926}"/>
                </a:ext>
              </a:extLst>
            </p:cNvPr>
            <p:cNvSpPr txBox="1"/>
            <p:nvPr/>
          </p:nvSpPr>
          <p:spPr>
            <a:xfrm>
              <a:off x="1680417" y="3387959"/>
              <a:ext cx="420307" cy="600164"/>
            </a:xfrm>
            <a:prstGeom prst="rect">
              <a:avLst/>
            </a:prstGeom>
            <a:noFill/>
          </p:spPr>
          <p:txBody>
            <a:bodyPr wrap="none" rtlCol="0">
              <a:spAutoFit/>
            </a:bodyPr>
            <a:lstStyle/>
            <a:p>
              <a:pPr algn="ctr"/>
              <a:r>
                <a:rPr lang="fr-FR" sz="1100"/>
                <a:t>48</a:t>
              </a:r>
            </a:p>
            <a:p>
              <a:pPr algn="ctr"/>
              <a:r>
                <a:rPr lang="fr-FR" sz="1100">
                  <a:solidFill>
                    <a:srgbClr val="C00000"/>
                  </a:solidFill>
                </a:rPr>
                <a:t>29</a:t>
              </a:r>
            </a:p>
            <a:p>
              <a:pPr algn="ctr"/>
              <a:r>
                <a:rPr lang="fr-FR" sz="1100">
                  <a:solidFill>
                    <a:srgbClr val="0000CC"/>
                  </a:solidFill>
                </a:rPr>
                <a:t>178</a:t>
              </a:r>
            </a:p>
          </p:txBody>
        </p:sp>
        <p:sp>
          <p:nvSpPr>
            <p:cNvPr id="56" name="ZoneTexte 55">
              <a:extLst>
                <a:ext uri="{FF2B5EF4-FFF2-40B4-BE49-F238E27FC236}">
                  <a16:creationId xmlns:a16="http://schemas.microsoft.com/office/drawing/2014/main" id="{919E20F7-B7F6-4776-85F0-57D770C0C6F0}"/>
                </a:ext>
              </a:extLst>
            </p:cNvPr>
            <p:cNvSpPr txBox="1"/>
            <p:nvPr/>
          </p:nvSpPr>
          <p:spPr>
            <a:xfrm>
              <a:off x="2840478" y="3387959"/>
              <a:ext cx="420307" cy="600164"/>
            </a:xfrm>
            <a:prstGeom prst="rect">
              <a:avLst/>
            </a:prstGeom>
            <a:noFill/>
          </p:spPr>
          <p:txBody>
            <a:bodyPr wrap="none" rtlCol="0">
              <a:spAutoFit/>
            </a:bodyPr>
            <a:lstStyle/>
            <a:p>
              <a:pPr algn="ctr"/>
              <a:r>
                <a:rPr lang="fr-FR" sz="1100"/>
                <a:t>144</a:t>
              </a:r>
            </a:p>
            <a:p>
              <a:pPr algn="ctr"/>
              <a:r>
                <a:rPr lang="fr-FR" sz="1100">
                  <a:solidFill>
                    <a:srgbClr val="C00000"/>
                  </a:solidFill>
                </a:rPr>
                <a:t>23</a:t>
              </a:r>
            </a:p>
            <a:p>
              <a:pPr algn="ctr"/>
              <a:r>
                <a:rPr lang="fr-FR" sz="1100">
                  <a:solidFill>
                    <a:srgbClr val="0000CC"/>
                  </a:solidFill>
                </a:rPr>
                <a:t>113</a:t>
              </a:r>
            </a:p>
          </p:txBody>
        </p:sp>
        <p:sp>
          <p:nvSpPr>
            <p:cNvPr id="57" name="ZoneTexte 56">
              <a:extLst>
                <a:ext uri="{FF2B5EF4-FFF2-40B4-BE49-F238E27FC236}">
                  <a16:creationId xmlns:a16="http://schemas.microsoft.com/office/drawing/2014/main" id="{BBCE9674-DA76-4661-80D1-5CF02709CE19}"/>
                </a:ext>
              </a:extLst>
            </p:cNvPr>
            <p:cNvSpPr txBox="1"/>
            <p:nvPr/>
          </p:nvSpPr>
          <p:spPr>
            <a:xfrm>
              <a:off x="2249856" y="3387959"/>
              <a:ext cx="420307" cy="600164"/>
            </a:xfrm>
            <a:prstGeom prst="rect">
              <a:avLst/>
            </a:prstGeom>
            <a:noFill/>
          </p:spPr>
          <p:txBody>
            <a:bodyPr wrap="none" rtlCol="0">
              <a:spAutoFit/>
            </a:bodyPr>
            <a:lstStyle/>
            <a:p>
              <a:pPr algn="ctr"/>
              <a:r>
                <a:rPr lang="fr-FR" sz="1100"/>
                <a:t>96</a:t>
              </a:r>
            </a:p>
            <a:p>
              <a:pPr algn="ctr"/>
              <a:r>
                <a:rPr lang="fr-FR" sz="1100">
                  <a:solidFill>
                    <a:srgbClr val="C00000"/>
                  </a:solidFill>
                </a:rPr>
                <a:t>27</a:t>
              </a:r>
            </a:p>
            <a:p>
              <a:pPr algn="ctr"/>
              <a:r>
                <a:rPr lang="fr-FR" sz="1100">
                  <a:solidFill>
                    <a:srgbClr val="0000CC"/>
                  </a:solidFill>
                </a:rPr>
                <a:t>174</a:t>
              </a:r>
            </a:p>
          </p:txBody>
        </p:sp>
        <p:sp>
          <p:nvSpPr>
            <p:cNvPr id="58" name="ZoneTexte 57">
              <a:extLst>
                <a:ext uri="{FF2B5EF4-FFF2-40B4-BE49-F238E27FC236}">
                  <a16:creationId xmlns:a16="http://schemas.microsoft.com/office/drawing/2014/main" id="{DD24FA9A-2F80-4E5A-8E52-FC7877D6C5F8}"/>
                </a:ext>
              </a:extLst>
            </p:cNvPr>
            <p:cNvSpPr txBox="1"/>
            <p:nvPr/>
          </p:nvSpPr>
          <p:spPr>
            <a:xfrm>
              <a:off x="878019" y="3557236"/>
              <a:ext cx="421910" cy="430887"/>
            </a:xfrm>
            <a:prstGeom prst="rect">
              <a:avLst/>
            </a:prstGeom>
            <a:noFill/>
          </p:spPr>
          <p:txBody>
            <a:bodyPr wrap="none" rtlCol="0">
              <a:spAutoFit/>
            </a:bodyPr>
            <a:lstStyle/>
            <a:p>
              <a:r>
                <a:rPr lang="fr-FR" sz="1100">
                  <a:solidFill>
                    <a:srgbClr val="C00000"/>
                  </a:solidFill>
                </a:rPr>
                <a:t>n =</a:t>
              </a:r>
              <a:r>
                <a:rPr lang="fr-FR" sz="1100"/>
                <a:t> </a:t>
              </a:r>
            </a:p>
            <a:p>
              <a:r>
                <a:rPr lang="fr-FR" sz="1100">
                  <a:solidFill>
                    <a:srgbClr val="0000CC"/>
                  </a:solidFill>
                </a:rPr>
                <a:t>n =</a:t>
              </a:r>
            </a:p>
          </p:txBody>
        </p:sp>
        <p:sp>
          <p:nvSpPr>
            <p:cNvPr id="60" name="ZoneTexte 59">
              <a:extLst>
                <a:ext uri="{FF2B5EF4-FFF2-40B4-BE49-F238E27FC236}">
                  <a16:creationId xmlns:a16="http://schemas.microsoft.com/office/drawing/2014/main" id="{A04D46DC-2240-4442-A858-1AF084E2BB2C}"/>
                </a:ext>
              </a:extLst>
            </p:cNvPr>
            <p:cNvSpPr txBox="1"/>
            <p:nvPr/>
          </p:nvSpPr>
          <p:spPr>
            <a:xfrm>
              <a:off x="3037238" y="2587587"/>
              <a:ext cx="647933" cy="246221"/>
            </a:xfrm>
            <a:prstGeom prst="rect">
              <a:avLst/>
            </a:prstGeom>
            <a:noFill/>
          </p:spPr>
          <p:txBody>
            <a:bodyPr wrap="none" rtlCol="0">
              <a:spAutoFit/>
            </a:bodyPr>
            <a:lstStyle/>
            <a:p>
              <a:pPr algn="ctr"/>
              <a:r>
                <a:rPr lang="fr-FR" sz="1000"/>
                <a:t>p = 0,29</a:t>
              </a:r>
            </a:p>
          </p:txBody>
        </p:sp>
        <p:cxnSp>
          <p:nvCxnSpPr>
            <p:cNvPr id="61" name="Connecteur droit 60">
              <a:extLst>
                <a:ext uri="{FF2B5EF4-FFF2-40B4-BE49-F238E27FC236}">
                  <a16:creationId xmlns:a16="http://schemas.microsoft.com/office/drawing/2014/main" id="{E2A65986-0CA5-4542-A295-2C264DF025EA}"/>
                </a:ext>
              </a:extLst>
            </p:cNvPr>
            <p:cNvCxnSpPr/>
            <p:nvPr/>
          </p:nvCxnSpPr>
          <p:spPr bwMode="auto">
            <a:xfrm>
              <a:off x="5769125" y="1839529"/>
              <a:ext cx="0" cy="15012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2" name="Connecteur droit 61">
              <a:extLst>
                <a:ext uri="{FF2B5EF4-FFF2-40B4-BE49-F238E27FC236}">
                  <a16:creationId xmlns:a16="http://schemas.microsoft.com/office/drawing/2014/main" id="{BF05A991-06F1-4E02-B6ED-FB316EBF6487}"/>
                </a:ext>
              </a:extLst>
            </p:cNvPr>
            <p:cNvCxnSpPr/>
            <p:nvPr/>
          </p:nvCxnSpPr>
          <p:spPr bwMode="auto">
            <a:xfrm>
              <a:off x="5769125" y="3340783"/>
              <a:ext cx="175146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3" name="Connecteur droit 62">
              <a:extLst>
                <a:ext uri="{FF2B5EF4-FFF2-40B4-BE49-F238E27FC236}">
                  <a16:creationId xmlns:a16="http://schemas.microsoft.com/office/drawing/2014/main" id="{724DF730-7778-4981-8F9F-1C6F491590C2}"/>
                </a:ext>
              </a:extLst>
            </p:cNvPr>
            <p:cNvCxnSpPr/>
            <p:nvPr/>
          </p:nvCxnSpPr>
          <p:spPr bwMode="auto">
            <a:xfrm>
              <a:off x="5714534" y="1839529"/>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4" name="Connecteur droit 63">
              <a:extLst>
                <a:ext uri="{FF2B5EF4-FFF2-40B4-BE49-F238E27FC236}">
                  <a16:creationId xmlns:a16="http://schemas.microsoft.com/office/drawing/2014/main" id="{BB206425-4DAC-4862-83F1-A97AE85AE743}"/>
                </a:ext>
              </a:extLst>
            </p:cNvPr>
            <p:cNvCxnSpPr/>
            <p:nvPr/>
          </p:nvCxnSpPr>
          <p:spPr bwMode="auto">
            <a:xfrm>
              <a:off x="5714534" y="2221666"/>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5" name="Connecteur droit 64">
              <a:extLst>
                <a:ext uri="{FF2B5EF4-FFF2-40B4-BE49-F238E27FC236}">
                  <a16:creationId xmlns:a16="http://schemas.microsoft.com/office/drawing/2014/main" id="{1C5EC17D-F9DD-481D-A219-2621F9340DBC}"/>
                </a:ext>
              </a:extLst>
            </p:cNvPr>
            <p:cNvCxnSpPr/>
            <p:nvPr/>
          </p:nvCxnSpPr>
          <p:spPr bwMode="auto">
            <a:xfrm>
              <a:off x="5714534" y="2590156"/>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6" name="Connecteur droit 65">
              <a:extLst>
                <a:ext uri="{FF2B5EF4-FFF2-40B4-BE49-F238E27FC236}">
                  <a16:creationId xmlns:a16="http://schemas.microsoft.com/office/drawing/2014/main" id="{F042909D-0E36-44C1-A104-3BA6767EF0FA}"/>
                </a:ext>
              </a:extLst>
            </p:cNvPr>
            <p:cNvCxnSpPr/>
            <p:nvPr/>
          </p:nvCxnSpPr>
          <p:spPr bwMode="auto">
            <a:xfrm>
              <a:off x="5721357" y="2960921"/>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8" name="Ellipse 67">
              <a:extLst>
                <a:ext uri="{FF2B5EF4-FFF2-40B4-BE49-F238E27FC236}">
                  <a16:creationId xmlns:a16="http://schemas.microsoft.com/office/drawing/2014/main" id="{8D251ED6-4086-4049-8768-8F8054993B74}"/>
                </a:ext>
              </a:extLst>
            </p:cNvPr>
            <p:cNvSpPr/>
            <p:nvPr/>
          </p:nvSpPr>
          <p:spPr bwMode="auto">
            <a:xfrm>
              <a:off x="6315038" y="2692605"/>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Ellipse 68">
              <a:extLst>
                <a:ext uri="{FF2B5EF4-FFF2-40B4-BE49-F238E27FC236}">
                  <a16:creationId xmlns:a16="http://schemas.microsoft.com/office/drawing/2014/main" id="{57105C37-488B-4A89-A51C-05F0BC2A3CC9}"/>
                </a:ext>
              </a:extLst>
            </p:cNvPr>
            <p:cNvSpPr/>
            <p:nvPr/>
          </p:nvSpPr>
          <p:spPr bwMode="auto">
            <a:xfrm>
              <a:off x="6897343" y="2733456"/>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Ellipse 69">
              <a:extLst>
                <a:ext uri="{FF2B5EF4-FFF2-40B4-BE49-F238E27FC236}">
                  <a16:creationId xmlns:a16="http://schemas.microsoft.com/office/drawing/2014/main" id="{833E9A12-A30D-4AB7-8E24-761427394245}"/>
                </a:ext>
              </a:extLst>
            </p:cNvPr>
            <p:cNvSpPr/>
            <p:nvPr/>
          </p:nvSpPr>
          <p:spPr bwMode="auto">
            <a:xfrm>
              <a:off x="7478665" y="2362845"/>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Ellipse 71">
              <a:extLst>
                <a:ext uri="{FF2B5EF4-FFF2-40B4-BE49-F238E27FC236}">
                  <a16:creationId xmlns:a16="http://schemas.microsoft.com/office/drawing/2014/main" id="{0728C2AA-79E8-49A6-A56A-6057CA13AB7B}"/>
                </a:ext>
              </a:extLst>
            </p:cNvPr>
            <p:cNvSpPr/>
            <p:nvPr/>
          </p:nvSpPr>
          <p:spPr bwMode="auto">
            <a:xfrm>
              <a:off x="7482011" y="2823384"/>
              <a:ext cx="54586" cy="54586"/>
            </a:xfrm>
            <a:prstGeom prst="ellipse">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Ellipse 72">
              <a:extLst>
                <a:ext uri="{FF2B5EF4-FFF2-40B4-BE49-F238E27FC236}">
                  <a16:creationId xmlns:a16="http://schemas.microsoft.com/office/drawing/2014/main" id="{D9C0726C-C555-4C50-BF37-F8BF64BF16C0}"/>
                </a:ext>
              </a:extLst>
            </p:cNvPr>
            <p:cNvSpPr/>
            <p:nvPr/>
          </p:nvSpPr>
          <p:spPr bwMode="auto">
            <a:xfrm>
              <a:off x="6897343" y="2883579"/>
              <a:ext cx="54586" cy="54586"/>
            </a:xfrm>
            <a:prstGeom prst="ellipse">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Ellipse 73">
              <a:extLst>
                <a:ext uri="{FF2B5EF4-FFF2-40B4-BE49-F238E27FC236}">
                  <a16:creationId xmlns:a16="http://schemas.microsoft.com/office/drawing/2014/main" id="{634B6073-1DEB-422C-8C3F-8098657EF185}"/>
                </a:ext>
              </a:extLst>
            </p:cNvPr>
            <p:cNvSpPr/>
            <p:nvPr/>
          </p:nvSpPr>
          <p:spPr bwMode="auto">
            <a:xfrm>
              <a:off x="6322872" y="2923911"/>
              <a:ext cx="54586" cy="54586"/>
            </a:xfrm>
            <a:prstGeom prst="ellipse">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75" name="Connecteur droit 74">
              <a:extLst>
                <a:ext uri="{FF2B5EF4-FFF2-40B4-BE49-F238E27FC236}">
                  <a16:creationId xmlns:a16="http://schemas.microsoft.com/office/drawing/2014/main" id="{4303BFDB-8B99-4C17-98A1-F6013D146A90}"/>
                </a:ext>
              </a:extLst>
            </p:cNvPr>
            <p:cNvCxnSpPr/>
            <p:nvPr/>
          </p:nvCxnSpPr>
          <p:spPr bwMode="auto">
            <a:xfrm flipH="1" flipV="1">
              <a:off x="6342331" y="2749380"/>
              <a:ext cx="4547" cy="68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6" name="Ellipse 75">
              <a:extLst>
                <a:ext uri="{FF2B5EF4-FFF2-40B4-BE49-F238E27FC236}">
                  <a16:creationId xmlns:a16="http://schemas.microsoft.com/office/drawing/2014/main" id="{4BC7660F-250E-4916-8AE1-C2B42552EA19}"/>
                </a:ext>
              </a:extLst>
            </p:cNvPr>
            <p:cNvSpPr/>
            <p:nvPr/>
          </p:nvSpPr>
          <p:spPr bwMode="auto">
            <a:xfrm>
              <a:off x="5748650" y="3302114"/>
              <a:ext cx="54586" cy="54586"/>
            </a:xfrm>
            <a:prstGeom prst="ellipse">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77" name="Connecteur droit 76">
              <a:extLst>
                <a:ext uri="{FF2B5EF4-FFF2-40B4-BE49-F238E27FC236}">
                  <a16:creationId xmlns:a16="http://schemas.microsoft.com/office/drawing/2014/main" id="{0DB7925D-6DB5-4E11-8D99-4BBCFA49C575}"/>
                </a:ext>
              </a:extLst>
            </p:cNvPr>
            <p:cNvCxnSpPr>
              <a:cxnSpLocks/>
            </p:cNvCxnSpPr>
            <p:nvPr/>
          </p:nvCxnSpPr>
          <p:spPr bwMode="auto">
            <a:xfrm rot="5400000">
              <a:off x="6319586" y="3372632"/>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a:extLst>
                <a:ext uri="{FF2B5EF4-FFF2-40B4-BE49-F238E27FC236}">
                  <a16:creationId xmlns:a16="http://schemas.microsoft.com/office/drawing/2014/main" id="{73D2E149-C01F-4524-8A17-52EB1BAC1743}"/>
                </a:ext>
              </a:extLst>
            </p:cNvPr>
            <p:cNvCxnSpPr>
              <a:cxnSpLocks/>
            </p:cNvCxnSpPr>
            <p:nvPr/>
          </p:nvCxnSpPr>
          <p:spPr bwMode="auto">
            <a:xfrm rot="5400000">
              <a:off x="6899618" y="3370357"/>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a:extLst>
                <a:ext uri="{FF2B5EF4-FFF2-40B4-BE49-F238E27FC236}">
                  <a16:creationId xmlns:a16="http://schemas.microsoft.com/office/drawing/2014/main" id="{87DEE8A4-2AA3-44D1-B378-C17F59E43644}"/>
                </a:ext>
              </a:extLst>
            </p:cNvPr>
            <p:cNvCxnSpPr>
              <a:cxnSpLocks/>
            </p:cNvCxnSpPr>
            <p:nvPr/>
          </p:nvCxnSpPr>
          <p:spPr bwMode="auto">
            <a:xfrm rot="5400000">
              <a:off x="7481927" y="3365811"/>
              <a:ext cx="5459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0" name="ZoneTexte 79">
              <a:extLst>
                <a:ext uri="{FF2B5EF4-FFF2-40B4-BE49-F238E27FC236}">
                  <a16:creationId xmlns:a16="http://schemas.microsoft.com/office/drawing/2014/main" id="{B1DA7EC3-3D54-4B60-A7A1-31FA030D3627}"/>
                </a:ext>
              </a:extLst>
            </p:cNvPr>
            <p:cNvSpPr txBox="1"/>
            <p:nvPr/>
          </p:nvSpPr>
          <p:spPr>
            <a:xfrm>
              <a:off x="6001566" y="2535257"/>
              <a:ext cx="397866" cy="276999"/>
            </a:xfrm>
            <a:prstGeom prst="rect">
              <a:avLst/>
            </a:prstGeom>
            <a:noFill/>
          </p:spPr>
          <p:txBody>
            <a:bodyPr wrap="none" rtlCol="0">
              <a:spAutoFit/>
            </a:bodyPr>
            <a:lstStyle/>
            <a:p>
              <a:pPr algn="ctr"/>
              <a:r>
                <a:rPr lang="fr-FR" sz="1200" b="1"/>
                <a:t>3,3</a:t>
              </a:r>
            </a:p>
          </p:txBody>
        </p:sp>
        <p:sp>
          <p:nvSpPr>
            <p:cNvPr id="81" name="ZoneTexte 80">
              <a:extLst>
                <a:ext uri="{FF2B5EF4-FFF2-40B4-BE49-F238E27FC236}">
                  <a16:creationId xmlns:a16="http://schemas.microsoft.com/office/drawing/2014/main" id="{0CCF8CF7-E937-4DB5-A0A6-53D535C15421}"/>
                </a:ext>
              </a:extLst>
            </p:cNvPr>
            <p:cNvSpPr txBox="1"/>
            <p:nvPr/>
          </p:nvSpPr>
          <p:spPr>
            <a:xfrm>
              <a:off x="6665555" y="2460077"/>
              <a:ext cx="397866" cy="276999"/>
            </a:xfrm>
            <a:prstGeom prst="rect">
              <a:avLst/>
            </a:prstGeom>
            <a:noFill/>
          </p:spPr>
          <p:txBody>
            <a:bodyPr wrap="none" rtlCol="0">
              <a:spAutoFit/>
            </a:bodyPr>
            <a:lstStyle/>
            <a:p>
              <a:pPr algn="ctr"/>
              <a:r>
                <a:rPr lang="fr-FR" sz="1200" b="1"/>
                <a:t>3,1</a:t>
              </a:r>
            </a:p>
          </p:txBody>
        </p:sp>
        <p:sp>
          <p:nvSpPr>
            <p:cNvPr id="82" name="ZoneTexte 81">
              <a:extLst>
                <a:ext uri="{FF2B5EF4-FFF2-40B4-BE49-F238E27FC236}">
                  <a16:creationId xmlns:a16="http://schemas.microsoft.com/office/drawing/2014/main" id="{07BE26E2-048F-41F0-BBE6-0B23ECA5AB05}"/>
                </a:ext>
              </a:extLst>
            </p:cNvPr>
            <p:cNvSpPr txBox="1"/>
            <p:nvPr/>
          </p:nvSpPr>
          <p:spPr>
            <a:xfrm>
              <a:off x="7311448" y="2137711"/>
              <a:ext cx="397866" cy="276999"/>
            </a:xfrm>
            <a:prstGeom prst="rect">
              <a:avLst/>
            </a:prstGeom>
            <a:noFill/>
          </p:spPr>
          <p:txBody>
            <a:bodyPr wrap="none" rtlCol="0">
              <a:spAutoFit/>
            </a:bodyPr>
            <a:lstStyle/>
            <a:p>
              <a:pPr algn="ctr"/>
              <a:r>
                <a:rPr lang="fr-FR" sz="1200" b="1"/>
                <a:t>5,1</a:t>
              </a:r>
            </a:p>
          </p:txBody>
        </p:sp>
        <p:sp>
          <p:nvSpPr>
            <p:cNvPr id="83" name="ZoneTexte 82">
              <a:extLst>
                <a:ext uri="{FF2B5EF4-FFF2-40B4-BE49-F238E27FC236}">
                  <a16:creationId xmlns:a16="http://schemas.microsoft.com/office/drawing/2014/main" id="{17E33CCB-0A1F-43CF-8D76-15602D37C7CE}"/>
                </a:ext>
              </a:extLst>
            </p:cNvPr>
            <p:cNvSpPr txBox="1"/>
            <p:nvPr/>
          </p:nvSpPr>
          <p:spPr>
            <a:xfrm>
              <a:off x="7279732" y="2881525"/>
              <a:ext cx="397866" cy="276999"/>
            </a:xfrm>
            <a:prstGeom prst="rect">
              <a:avLst/>
            </a:prstGeom>
            <a:noFill/>
          </p:spPr>
          <p:txBody>
            <a:bodyPr wrap="none" rtlCol="0">
              <a:spAutoFit/>
            </a:bodyPr>
            <a:lstStyle/>
            <a:p>
              <a:pPr algn="ctr"/>
              <a:r>
                <a:rPr lang="fr-FR" sz="1200" b="1"/>
                <a:t>2,6</a:t>
              </a:r>
            </a:p>
          </p:txBody>
        </p:sp>
        <p:sp>
          <p:nvSpPr>
            <p:cNvPr id="84" name="ZoneTexte 83">
              <a:extLst>
                <a:ext uri="{FF2B5EF4-FFF2-40B4-BE49-F238E27FC236}">
                  <a16:creationId xmlns:a16="http://schemas.microsoft.com/office/drawing/2014/main" id="{784FA6B5-C984-4DA6-8E89-8F998DC9BB53}"/>
                </a:ext>
              </a:extLst>
            </p:cNvPr>
            <p:cNvSpPr txBox="1"/>
            <p:nvPr/>
          </p:nvSpPr>
          <p:spPr>
            <a:xfrm>
              <a:off x="6722601" y="2932883"/>
              <a:ext cx="397866" cy="276999"/>
            </a:xfrm>
            <a:prstGeom prst="rect">
              <a:avLst/>
            </a:prstGeom>
            <a:noFill/>
          </p:spPr>
          <p:txBody>
            <a:bodyPr wrap="none" rtlCol="0">
              <a:spAutoFit/>
            </a:bodyPr>
            <a:lstStyle/>
            <a:p>
              <a:pPr algn="ctr"/>
              <a:r>
                <a:rPr lang="fr-FR" sz="1200" b="1"/>
                <a:t>2,2</a:t>
              </a:r>
            </a:p>
          </p:txBody>
        </p:sp>
        <p:sp>
          <p:nvSpPr>
            <p:cNvPr id="85" name="ZoneTexte 84">
              <a:extLst>
                <a:ext uri="{FF2B5EF4-FFF2-40B4-BE49-F238E27FC236}">
                  <a16:creationId xmlns:a16="http://schemas.microsoft.com/office/drawing/2014/main" id="{207DD21A-8E96-4866-BBC7-2607472BC55F}"/>
                </a:ext>
              </a:extLst>
            </p:cNvPr>
            <p:cNvSpPr txBox="1"/>
            <p:nvPr/>
          </p:nvSpPr>
          <p:spPr>
            <a:xfrm>
              <a:off x="6089401" y="3011098"/>
              <a:ext cx="397866" cy="276999"/>
            </a:xfrm>
            <a:prstGeom prst="rect">
              <a:avLst/>
            </a:prstGeom>
            <a:noFill/>
          </p:spPr>
          <p:txBody>
            <a:bodyPr wrap="none" rtlCol="0">
              <a:spAutoFit/>
            </a:bodyPr>
            <a:lstStyle/>
            <a:p>
              <a:pPr algn="ctr"/>
              <a:r>
                <a:rPr lang="fr-FR" sz="1200" b="1"/>
                <a:t>2,1</a:t>
              </a:r>
            </a:p>
          </p:txBody>
        </p:sp>
        <p:sp>
          <p:nvSpPr>
            <p:cNvPr id="86" name="ZoneTexte 85">
              <a:extLst>
                <a:ext uri="{FF2B5EF4-FFF2-40B4-BE49-F238E27FC236}">
                  <a16:creationId xmlns:a16="http://schemas.microsoft.com/office/drawing/2014/main" id="{86231DEF-ECEE-4002-9294-89BCA4DEAB93}"/>
                </a:ext>
              </a:extLst>
            </p:cNvPr>
            <p:cNvSpPr txBox="1"/>
            <p:nvPr/>
          </p:nvSpPr>
          <p:spPr>
            <a:xfrm>
              <a:off x="6244771" y="1740539"/>
              <a:ext cx="795411" cy="369332"/>
            </a:xfrm>
            <a:prstGeom prst="rect">
              <a:avLst/>
            </a:prstGeom>
            <a:noFill/>
          </p:spPr>
          <p:txBody>
            <a:bodyPr wrap="none" rtlCol="0">
              <a:spAutoFit/>
            </a:bodyPr>
            <a:lstStyle/>
            <a:p>
              <a:pPr algn="ctr"/>
              <a:r>
                <a:rPr lang="fr-FR" b="1">
                  <a:solidFill>
                    <a:srgbClr val="0070C0"/>
                  </a:solidFill>
                  <a:latin typeface="Calibri" panose="020F0502020204030204" pitchFamily="34" charset="0"/>
                  <a:cs typeface="Calibri" panose="020F0502020204030204" pitchFamily="34" charset="0"/>
                </a:rPr>
                <a:t>Rachis</a:t>
              </a:r>
            </a:p>
          </p:txBody>
        </p:sp>
        <p:sp>
          <p:nvSpPr>
            <p:cNvPr id="87" name="ZoneTexte 86">
              <a:extLst>
                <a:ext uri="{FF2B5EF4-FFF2-40B4-BE49-F238E27FC236}">
                  <a16:creationId xmlns:a16="http://schemas.microsoft.com/office/drawing/2014/main" id="{2A95CE5F-7E7C-4964-AEC5-D7885F17BBBF}"/>
                </a:ext>
              </a:extLst>
            </p:cNvPr>
            <p:cNvSpPr txBox="1"/>
            <p:nvPr/>
          </p:nvSpPr>
          <p:spPr>
            <a:xfrm>
              <a:off x="5519357" y="1714505"/>
              <a:ext cx="263214" cy="261610"/>
            </a:xfrm>
            <a:prstGeom prst="rect">
              <a:avLst/>
            </a:prstGeom>
            <a:noFill/>
          </p:spPr>
          <p:txBody>
            <a:bodyPr wrap="none" rtlCol="0">
              <a:spAutoFit/>
            </a:bodyPr>
            <a:lstStyle/>
            <a:p>
              <a:r>
                <a:rPr lang="fr-FR" sz="1100"/>
                <a:t>8</a:t>
              </a:r>
            </a:p>
          </p:txBody>
        </p:sp>
        <p:sp>
          <p:nvSpPr>
            <p:cNvPr id="88" name="ZoneTexte 87">
              <a:extLst>
                <a:ext uri="{FF2B5EF4-FFF2-40B4-BE49-F238E27FC236}">
                  <a16:creationId xmlns:a16="http://schemas.microsoft.com/office/drawing/2014/main" id="{F4DC87BF-B38C-490C-9587-26366BF88471}"/>
                </a:ext>
              </a:extLst>
            </p:cNvPr>
            <p:cNvSpPr txBox="1"/>
            <p:nvPr/>
          </p:nvSpPr>
          <p:spPr>
            <a:xfrm>
              <a:off x="5528854" y="2104243"/>
              <a:ext cx="263214" cy="261610"/>
            </a:xfrm>
            <a:prstGeom prst="rect">
              <a:avLst/>
            </a:prstGeom>
            <a:noFill/>
          </p:spPr>
          <p:txBody>
            <a:bodyPr wrap="none" rtlCol="0">
              <a:spAutoFit/>
            </a:bodyPr>
            <a:lstStyle/>
            <a:p>
              <a:r>
                <a:rPr lang="fr-FR" sz="1100"/>
                <a:t>6</a:t>
              </a:r>
            </a:p>
          </p:txBody>
        </p:sp>
        <p:sp>
          <p:nvSpPr>
            <p:cNvPr id="89" name="ZoneTexte 88">
              <a:extLst>
                <a:ext uri="{FF2B5EF4-FFF2-40B4-BE49-F238E27FC236}">
                  <a16:creationId xmlns:a16="http://schemas.microsoft.com/office/drawing/2014/main" id="{78814A60-2E2D-4626-8A1F-A8463DE2AD2B}"/>
                </a:ext>
              </a:extLst>
            </p:cNvPr>
            <p:cNvSpPr txBox="1"/>
            <p:nvPr/>
          </p:nvSpPr>
          <p:spPr>
            <a:xfrm>
              <a:off x="5528854" y="2461363"/>
              <a:ext cx="263214" cy="261610"/>
            </a:xfrm>
            <a:prstGeom prst="rect">
              <a:avLst/>
            </a:prstGeom>
            <a:noFill/>
          </p:spPr>
          <p:txBody>
            <a:bodyPr wrap="none" rtlCol="0">
              <a:spAutoFit/>
            </a:bodyPr>
            <a:lstStyle/>
            <a:p>
              <a:r>
                <a:rPr lang="fr-FR" sz="1100"/>
                <a:t>4</a:t>
              </a:r>
            </a:p>
          </p:txBody>
        </p:sp>
        <p:sp>
          <p:nvSpPr>
            <p:cNvPr id="90" name="ZoneTexte 89">
              <a:extLst>
                <a:ext uri="{FF2B5EF4-FFF2-40B4-BE49-F238E27FC236}">
                  <a16:creationId xmlns:a16="http://schemas.microsoft.com/office/drawing/2014/main" id="{873580AD-62D0-4B6B-9F4C-8534C81997C4}"/>
                </a:ext>
              </a:extLst>
            </p:cNvPr>
            <p:cNvSpPr txBox="1"/>
            <p:nvPr/>
          </p:nvSpPr>
          <p:spPr>
            <a:xfrm>
              <a:off x="5547316" y="2828997"/>
              <a:ext cx="263214" cy="261610"/>
            </a:xfrm>
            <a:prstGeom prst="rect">
              <a:avLst/>
            </a:prstGeom>
            <a:noFill/>
          </p:spPr>
          <p:txBody>
            <a:bodyPr wrap="none" rtlCol="0">
              <a:spAutoFit/>
            </a:bodyPr>
            <a:lstStyle/>
            <a:p>
              <a:r>
                <a:rPr lang="fr-FR" sz="1100"/>
                <a:t>2</a:t>
              </a:r>
            </a:p>
          </p:txBody>
        </p:sp>
        <p:sp>
          <p:nvSpPr>
            <p:cNvPr id="91" name="ZoneTexte 90">
              <a:extLst>
                <a:ext uri="{FF2B5EF4-FFF2-40B4-BE49-F238E27FC236}">
                  <a16:creationId xmlns:a16="http://schemas.microsoft.com/office/drawing/2014/main" id="{BCB60642-A149-4609-A580-6CBBF039DBF1}"/>
                </a:ext>
              </a:extLst>
            </p:cNvPr>
            <p:cNvSpPr txBox="1"/>
            <p:nvPr/>
          </p:nvSpPr>
          <p:spPr>
            <a:xfrm>
              <a:off x="5562957" y="3206296"/>
              <a:ext cx="263214" cy="261610"/>
            </a:xfrm>
            <a:prstGeom prst="rect">
              <a:avLst/>
            </a:prstGeom>
            <a:noFill/>
          </p:spPr>
          <p:txBody>
            <a:bodyPr wrap="none" rtlCol="0">
              <a:spAutoFit/>
            </a:bodyPr>
            <a:lstStyle/>
            <a:p>
              <a:r>
                <a:rPr lang="fr-FR" sz="1100"/>
                <a:t>0</a:t>
              </a:r>
            </a:p>
          </p:txBody>
        </p:sp>
        <p:sp>
          <p:nvSpPr>
            <p:cNvPr id="92" name="ZoneTexte 91">
              <a:extLst>
                <a:ext uri="{FF2B5EF4-FFF2-40B4-BE49-F238E27FC236}">
                  <a16:creationId xmlns:a16="http://schemas.microsoft.com/office/drawing/2014/main" id="{B36EC07C-984D-40AB-BBFC-6943883FB6B3}"/>
                </a:ext>
              </a:extLst>
            </p:cNvPr>
            <p:cNvSpPr txBox="1"/>
            <p:nvPr/>
          </p:nvSpPr>
          <p:spPr>
            <a:xfrm>
              <a:off x="5570880" y="3358680"/>
              <a:ext cx="420308" cy="600164"/>
            </a:xfrm>
            <a:prstGeom prst="rect">
              <a:avLst/>
            </a:prstGeom>
            <a:noFill/>
          </p:spPr>
          <p:txBody>
            <a:bodyPr wrap="none" rtlCol="0">
              <a:spAutoFit/>
            </a:bodyPr>
            <a:lstStyle/>
            <a:p>
              <a:pPr algn="ctr"/>
              <a:r>
                <a:rPr lang="fr-FR" sz="1100"/>
                <a:t>0</a:t>
              </a:r>
            </a:p>
            <a:p>
              <a:pPr algn="ctr"/>
              <a:r>
                <a:rPr lang="fr-FR" sz="1100">
                  <a:solidFill>
                    <a:srgbClr val="C00000"/>
                  </a:solidFill>
                </a:rPr>
                <a:t>30</a:t>
              </a:r>
            </a:p>
            <a:p>
              <a:pPr algn="ctr"/>
              <a:r>
                <a:rPr lang="fr-FR" sz="1100">
                  <a:solidFill>
                    <a:srgbClr val="0000CC"/>
                  </a:solidFill>
                </a:rPr>
                <a:t>183</a:t>
              </a:r>
            </a:p>
          </p:txBody>
        </p:sp>
        <p:sp>
          <p:nvSpPr>
            <p:cNvPr id="93" name="ZoneTexte 92">
              <a:extLst>
                <a:ext uri="{FF2B5EF4-FFF2-40B4-BE49-F238E27FC236}">
                  <a16:creationId xmlns:a16="http://schemas.microsoft.com/office/drawing/2014/main" id="{64792380-1331-4153-B0FB-FCF453063D65}"/>
                </a:ext>
              </a:extLst>
            </p:cNvPr>
            <p:cNvSpPr txBox="1"/>
            <p:nvPr/>
          </p:nvSpPr>
          <p:spPr>
            <a:xfrm>
              <a:off x="6143550" y="3387959"/>
              <a:ext cx="420308" cy="600164"/>
            </a:xfrm>
            <a:prstGeom prst="rect">
              <a:avLst/>
            </a:prstGeom>
            <a:noFill/>
          </p:spPr>
          <p:txBody>
            <a:bodyPr wrap="none" rtlCol="0">
              <a:spAutoFit/>
            </a:bodyPr>
            <a:lstStyle/>
            <a:p>
              <a:pPr algn="ctr"/>
              <a:r>
                <a:rPr lang="fr-FR" sz="1100"/>
                <a:t>48</a:t>
              </a:r>
            </a:p>
            <a:p>
              <a:pPr algn="ctr"/>
              <a:r>
                <a:rPr lang="fr-FR" sz="1100">
                  <a:solidFill>
                    <a:srgbClr val="C00000"/>
                  </a:solidFill>
                </a:rPr>
                <a:t>29</a:t>
              </a:r>
            </a:p>
            <a:p>
              <a:pPr algn="ctr"/>
              <a:r>
                <a:rPr lang="fr-FR" sz="1100">
                  <a:solidFill>
                    <a:srgbClr val="0000CC"/>
                  </a:solidFill>
                </a:rPr>
                <a:t>178</a:t>
              </a:r>
            </a:p>
          </p:txBody>
        </p:sp>
        <p:sp>
          <p:nvSpPr>
            <p:cNvPr id="94" name="ZoneTexte 93">
              <a:extLst>
                <a:ext uri="{FF2B5EF4-FFF2-40B4-BE49-F238E27FC236}">
                  <a16:creationId xmlns:a16="http://schemas.microsoft.com/office/drawing/2014/main" id="{BD5F3603-557D-4AB0-912E-A3660B5BEC29}"/>
                </a:ext>
              </a:extLst>
            </p:cNvPr>
            <p:cNvSpPr txBox="1"/>
            <p:nvPr/>
          </p:nvSpPr>
          <p:spPr>
            <a:xfrm>
              <a:off x="7303611" y="3387959"/>
              <a:ext cx="420308" cy="600164"/>
            </a:xfrm>
            <a:prstGeom prst="rect">
              <a:avLst/>
            </a:prstGeom>
            <a:noFill/>
          </p:spPr>
          <p:txBody>
            <a:bodyPr wrap="none" rtlCol="0">
              <a:spAutoFit/>
            </a:bodyPr>
            <a:lstStyle/>
            <a:p>
              <a:pPr algn="ctr"/>
              <a:r>
                <a:rPr lang="fr-FR" sz="1100"/>
                <a:t>144</a:t>
              </a:r>
            </a:p>
            <a:p>
              <a:pPr algn="ctr"/>
              <a:r>
                <a:rPr lang="fr-FR" sz="1100">
                  <a:solidFill>
                    <a:srgbClr val="C00000"/>
                  </a:solidFill>
                </a:rPr>
                <a:t>23</a:t>
              </a:r>
            </a:p>
            <a:p>
              <a:pPr algn="ctr"/>
              <a:r>
                <a:rPr lang="fr-FR" sz="1100">
                  <a:solidFill>
                    <a:srgbClr val="0000CC"/>
                  </a:solidFill>
                </a:rPr>
                <a:t>115</a:t>
              </a:r>
            </a:p>
          </p:txBody>
        </p:sp>
        <p:sp>
          <p:nvSpPr>
            <p:cNvPr id="95" name="ZoneTexte 94">
              <a:extLst>
                <a:ext uri="{FF2B5EF4-FFF2-40B4-BE49-F238E27FC236}">
                  <a16:creationId xmlns:a16="http://schemas.microsoft.com/office/drawing/2014/main" id="{475AC67E-C44E-4667-A790-3D3E851D566B}"/>
                </a:ext>
              </a:extLst>
            </p:cNvPr>
            <p:cNvSpPr txBox="1"/>
            <p:nvPr/>
          </p:nvSpPr>
          <p:spPr>
            <a:xfrm>
              <a:off x="6712989" y="3387959"/>
              <a:ext cx="420308" cy="600164"/>
            </a:xfrm>
            <a:prstGeom prst="rect">
              <a:avLst/>
            </a:prstGeom>
            <a:noFill/>
          </p:spPr>
          <p:txBody>
            <a:bodyPr wrap="none" rtlCol="0">
              <a:spAutoFit/>
            </a:bodyPr>
            <a:lstStyle/>
            <a:p>
              <a:pPr algn="ctr"/>
              <a:r>
                <a:rPr lang="fr-FR" sz="1100"/>
                <a:t>96</a:t>
              </a:r>
            </a:p>
            <a:p>
              <a:pPr algn="ctr"/>
              <a:r>
                <a:rPr lang="fr-FR" sz="1100">
                  <a:solidFill>
                    <a:srgbClr val="C00000"/>
                  </a:solidFill>
                </a:rPr>
                <a:t>27</a:t>
              </a:r>
            </a:p>
            <a:p>
              <a:pPr algn="ctr"/>
              <a:r>
                <a:rPr lang="fr-FR" sz="1100">
                  <a:solidFill>
                    <a:srgbClr val="0000CC"/>
                  </a:solidFill>
                </a:rPr>
                <a:t>174</a:t>
              </a:r>
            </a:p>
          </p:txBody>
        </p:sp>
        <p:sp>
          <p:nvSpPr>
            <p:cNvPr id="96" name="ZoneTexte 95">
              <a:extLst>
                <a:ext uri="{FF2B5EF4-FFF2-40B4-BE49-F238E27FC236}">
                  <a16:creationId xmlns:a16="http://schemas.microsoft.com/office/drawing/2014/main" id="{DD169739-DA0F-43CD-AABD-48601D33F906}"/>
                </a:ext>
              </a:extLst>
            </p:cNvPr>
            <p:cNvSpPr txBox="1"/>
            <p:nvPr/>
          </p:nvSpPr>
          <p:spPr>
            <a:xfrm>
              <a:off x="5311535" y="3557236"/>
              <a:ext cx="538227" cy="430887"/>
            </a:xfrm>
            <a:prstGeom prst="rect">
              <a:avLst/>
            </a:prstGeom>
            <a:noFill/>
          </p:spPr>
          <p:txBody>
            <a:bodyPr wrap="square" rtlCol="0">
              <a:spAutoFit/>
            </a:bodyPr>
            <a:lstStyle/>
            <a:p>
              <a:r>
                <a:rPr lang="fr-FR" sz="1100">
                  <a:solidFill>
                    <a:srgbClr val="C00000"/>
                  </a:solidFill>
                </a:rPr>
                <a:t>n =</a:t>
              </a:r>
              <a:r>
                <a:rPr lang="fr-FR" sz="1100"/>
                <a:t> </a:t>
              </a:r>
            </a:p>
            <a:p>
              <a:r>
                <a:rPr lang="fr-FR" sz="1100">
                  <a:solidFill>
                    <a:srgbClr val="0000CC"/>
                  </a:solidFill>
                </a:rPr>
                <a:t>n =</a:t>
              </a:r>
            </a:p>
          </p:txBody>
        </p:sp>
        <p:sp>
          <p:nvSpPr>
            <p:cNvPr id="97" name="ZoneTexte 96">
              <a:extLst>
                <a:ext uri="{FF2B5EF4-FFF2-40B4-BE49-F238E27FC236}">
                  <a16:creationId xmlns:a16="http://schemas.microsoft.com/office/drawing/2014/main" id="{D073AABF-19F7-4085-9E01-9015761946FF}"/>
                </a:ext>
              </a:extLst>
            </p:cNvPr>
            <p:cNvSpPr txBox="1"/>
            <p:nvPr/>
          </p:nvSpPr>
          <p:spPr>
            <a:xfrm>
              <a:off x="7443255" y="2457857"/>
              <a:ext cx="718466" cy="246221"/>
            </a:xfrm>
            <a:prstGeom prst="rect">
              <a:avLst/>
            </a:prstGeom>
            <a:noFill/>
          </p:spPr>
          <p:txBody>
            <a:bodyPr wrap="none" rtlCol="0">
              <a:spAutoFit/>
            </a:bodyPr>
            <a:lstStyle/>
            <a:p>
              <a:pPr algn="ctr"/>
              <a:r>
                <a:rPr lang="fr-FR" sz="1000"/>
                <a:t>p = 0,002</a:t>
              </a:r>
            </a:p>
          </p:txBody>
        </p:sp>
        <p:sp>
          <p:nvSpPr>
            <p:cNvPr id="32" name="Forme libre : forme 31">
              <a:extLst>
                <a:ext uri="{FF2B5EF4-FFF2-40B4-BE49-F238E27FC236}">
                  <a16:creationId xmlns:a16="http://schemas.microsoft.com/office/drawing/2014/main" id="{1D4CE289-4075-450C-8773-9806663ACE49}"/>
                </a:ext>
              </a:extLst>
            </p:cNvPr>
            <p:cNvSpPr/>
            <p:nvPr/>
          </p:nvSpPr>
          <p:spPr bwMode="auto">
            <a:xfrm>
              <a:off x="5781034" y="2389193"/>
              <a:ext cx="1726416" cy="932053"/>
            </a:xfrm>
            <a:custGeom>
              <a:avLst/>
              <a:gdLst>
                <a:gd name="connsiteX0" fmla="*/ 0 w 1726416"/>
                <a:gd name="connsiteY0" fmla="*/ 932053 h 932053"/>
                <a:gd name="connsiteX1" fmla="*/ 554289 w 1726416"/>
                <a:gd name="connsiteY1" fmla="*/ 335398 h 932053"/>
                <a:gd name="connsiteX2" fmla="*/ 1150944 w 1726416"/>
                <a:gd name="connsiteY2" fmla="*/ 367173 h 932053"/>
                <a:gd name="connsiteX3" fmla="*/ 1726416 w 1726416"/>
                <a:gd name="connsiteY3" fmla="*/ 0 h 932053"/>
              </a:gdLst>
              <a:ahLst/>
              <a:cxnLst>
                <a:cxn ang="0">
                  <a:pos x="connsiteX0" y="connsiteY0"/>
                </a:cxn>
                <a:cxn ang="0">
                  <a:pos x="connsiteX1" y="connsiteY1"/>
                </a:cxn>
                <a:cxn ang="0">
                  <a:pos x="connsiteX2" y="connsiteY2"/>
                </a:cxn>
                <a:cxn ang="0">
                  <a:pos x="connsiteX3" y="connsiteY3"/>
                </a:cxn>
              </a:cxnLst>
              <a:rect l="l" t="t" r="r" b="b"/>
              <a:pathLst>
                <a:path w="1726416" h="932053">
                  <a:moveTo>
                    <a:pt x="0" y="932053"/>
                  </a:moveTo>
                  <a:lnTo>
                    <a:pt x="554289" y="335398"/>
                  </a:lnTo>
                  <a:lnTo>
                    <a:pt x="1150944" y="367173"/>
                  </a:lnTo>
                  <a:lnTo>
                    <a:pt x="1726416" y="0"/>
                  </a:lnTo>
                </a:path>
              </a:pathLst>
            </a:cu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Forme libre : forme 38">
              <a:extLst>
                <a:ext uri="{FF2B5EF4-FFF2-40B4-BE49-F238E27FC236}">
                  <a16:creationId xmlns:a16="http://schemas.microsoft.com/office/drawing/2014/main" id="{C1E8C57D-B89A-448E-8811-F1E74D7BC944}"/>
                </a:ext>
              </a:extLst>
            </p:cNvPr>
            <p:cNvSpPr/>
            <p:nvPr/>
          </p:nvSpPr>
          <p:spPr bwMode="auto">
            <a:xfrm>
              <a:off x="5777504" y="2855220"/>
              <a:ext cx="1729946" cy="469556"/>
            </a:xfrm>
            <a:custGeom>
              <a:avLst/>
              <a:gdLst>
                <a:gd name="connsiteX0" fmla="*/ 0 w 1729946"/>
                <a:gd name="connsiteY0" fmla="*/ 469556 h 469556"/>
                <a:gd name="connsiteX1" fmla="*/ 561349 w 1729946"/>
                <a:gd name="connsiteY1" fmla="*/ 102384 h 469556"/>
                <a:gd name="connsiteX2" fmla="*/ 1161535 w 1729946"/>
                <a:gd name="connsiteY2" fmla="*/ 67079 h 469556"/>
                <a:gd name="connsiteX3" fmla="*/ 1729946 w 1729946"/>
                <a:gd name="connsiteY3" fmla="*/ 0 h 469556"/>
              </a:gdLst>
              <a:ahLst/>
              <a:cxnLst>
                <a:cxn ang="0">
                  <a:pos x="connsiteX0" y="connsiteY0"/>
                </a:cxn>
                <a:cxn ang="0">
                  <a:pos x="connsiteX1" y="connsiteY1"/>
                </a:cxn>
                <a:cxn ang="0">
                  <a:pos x="connsiteX2" y="connsiteY2"/>
                </a:cxn>
                <a:cxn ang="0">
                  <a:pos x="connsiteX3" y="connsiteY3"/>
                </a:cxn>
              </a:cxnLst>
              <a:rect l="l" t="t" r="r" b="b"/>
              <a:pathLst>
                <a:path w="1729946" h="469556">
                  <a:moveTo>
                    <a:pt x="0" y="469556"/>
                  </a:moveTo>
                  <a:lnTo>
                    <a:pt x="561349" y="102384"/>
                  </a:lnTo>
                  <a:lnTo>
                    <a:pt x="1161535" y="67079"/>
                  </a:lnTo>
                  <a:lnTo>
                    <a:pt x="1729946" y="0"/>
                  </a:lnTo>
                </a:path>
              </a:pathLst>
            </a:custGeom>
            <a:noFill/>
            <a:ln w="1905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0" name="ZoneTexte 99">
              <a:extLst>
                <a:ext uri="{FF2B5EF4-FFF2-40B4-BE49-F238E27FC236}">
                  <a16:creationId xmlns:a16="http://schemas.microsoft.com/office/drawing/2014/main" id="{948279ED-F9E3-4183-BB24-413419AEE81D}"/>
                </a:ext>
              </a:extLst>
            </p:cNvPr>
            <p:cNvSpPr txBox="1"/>
            <p:nvPr/>
          </p:nvSpPr>
          <p:spPr>
            <a:xfrm>
              <a:off x="7590004" y="3333175"/>
              <a:ext cx="813043" cy="261610"/>
            </a:xfrm>
            <a:prstGeom prst="rect">
              <a:avLst/>
            </a:prstGeom>
            <a:noFill/>
          </p:spPr>
          <p:txBody>
            <a:bodyPr wrap="none" rtlCol="0">
              <a:spAutoFit/>
            </a:bodyPr>
            <a:lstStyle/>
            <a:p>
              <a:r>
                <a:rPr lang="fr-FR" sz="1100"/>
                <a:t>Semaines</a:t>
              </a:r>
            </a:p>
          </p:txBody>
        </p:sp>
        <p:sp>
          <p:nvSpPr>
            <p:cNvPr id="101" name="ZoneTexte 100">
              <a:extLst>
                <a:ext uri="{FF2B5EF4-FFF2-40B4-BE49-F238E27FC236}">
                  <a16:creationId xmlns:a16="http://schemas.microsoft.com/office/drawing/2014/main" id="{6D4BFEAA-F7E5-4542-83F4-50573CA91AC2}"/>
                </a:ext>
              </a:extLst>
            </p:cNvPr>
            <p:cNvSpPr txBox="1"/>
            <p:nvPr/>
          </p:nvSpPr>
          <p:spPr>
            <a:xfrm>
              <a:off x="3110011" y="3347316"/>
              <a:ext cx="865943" cy="276999"/>
            </a:xfrm>
            <a:prstGeom prst="rect">
              <a:avLst/>
            </a:prstGeom>
            <a:noFill/>
          </p:spPr>
          <p:txBody>
            <a:bodyPr wrap="none" rtlCol="0">
              <a:spAutoFit/>
            </a:bodyPr>
            <a:lstStyle/>
            <a:p>
              <a:r>
                <a:rPr lang="fr-FR" sz="1200" dirty="0"/>
                <a:t>Semaines</a:t>
              </a:r>
            </a:p>
          </p:txBody>
        </p:sp>
        <p:cxnSp>
          <p:nvCxnSpPr>
            <p:cNvPr id="6147" name="Connecteur droit 6146">
              <a:extLst>
                <a:ext uri="{FF2B5EF4-FFF2-40B4-BE49-F238E27FC236}">
                  <a16:creationId xmlns:a16="http://schemas.microsoft.com/office/drawing/2014/main" id="{D0E16E83-D055-4003-A799-83A4DC9B0D23}"/>
                </a:ext>
              </a:extLst>
            </p:cNvPr>
            <p:cNvCxnSpPr/>
            <p:nvPr/>
          </p:nvCxnSpPr>
          <p:spPr bwMode="auto">
            <a:xfrm>
              <a:off x="3998203" y="2312813"/>
              <a:ext cx="241326" cy="0"/>
            </a:xfrm>
            <a:prstGeom prst="line">
              <a:avLst/>
            </a:prstGeom>
            <a:noFill/>
            <a:ln w="28575" cap="flat" cmpd="sng" algn="ctr">
              <a:solidFill>
                <a:srgbClr val="0000CC"/>
              </a:solidFill>
              <a:prstDash val="solid"/>
              <a:round/>
              <a:headEnd type="none" w="med" len="med"/>
              <a:tailEnd type="none" w="med" len="med"/>
            </a:ln>
            <a:effectLst/>
          </p:spPr>
        </p:cxnSp>
        <p:cxnSp>
          <p:nvCxnSpPr>
            <p:cNvPr id="104" name="Connecteur droit 103">
              <a:extLst>
                <a:ext uri="{FF2B5EF4-FFF2-40B4-BE49-F238E27FC236}">
                  <a16:creationId xmlns:a16="http://schemas.microsoft.com/office/drawing/2014/main" id="{D27910E9-FCEA-4ECB-B3CF-05DD288FBE45}"/>
                </a:ext>
              </a:extLst>
            </p:cNvPr>
            <p:cNvCxnSpPr/>
            <p:nvPr/>
          </p:nvCxnSpPr>
          <p:spPr bwMode="auto">
            <a:xfrm>
              <a:off x="3998203" y="2084560"/>
              <a:ext cx="241326" cy="0"/>
            </a:xfrm>
            <a:prstGeom prst="line">
              <a:avLst/>
            </a:prstGeom>
            <a:noFill/>
            <a:ln w="28575" cap="flat" cmpd="sng" algn="ctr">
              <a:solidFill>
                <a:srgbClr val="C00000"/>
              </a:solidFill>
              <a:prstDash val="solid"/>
              <a:round/>
              <a:headEnd type="none" w="med" len="med"/>
              <a:tailEnd type="none" w="med" len="med"/>
            </a:ln>
            <a:effectLst/>
          </p:spPr>
        </p:cxnSp>
      </p:grpSp>
      <p:sp>
        <p:nvSpPr>
          <p:cNvPr id="2" name="Rectangle 1"/>
          <p:cNvSpPr/>
          <p:nvPr/>
        </p:nvSpPr>
        <p:spPr>
          <a:xfrm>
            <a:off x="2729336" y="1217709"/>
            <a:ext cx="3772764"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Évolution médiane de la DMO (%)</a:t>
            </a:r>
          </a:p>
        </p:txBody>
      </p:sp>
      <p:sp>
        <p:nvSpPr>
          <p:cNvPr id="98" name="ZoneTexte 97">
            <a:extLst>
              <a:ext uri="{FF2B5EF4-FFF2-40B4-BE49-F238E27FC236}">
                <a16:creationId xmlns:a16="http://schemas.microsoft.com/office/drawing/2014/main" id="{C7E9EDAD-9C8A-4534-A5E7-8C622745478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161</a:t>
            </a:r>
          </a:p>
        </p:txBody>
      </p:sp>
    </p:spTree>
    <p:extLst>
      <p:ext uri="{BB962C8B-B14F-4D97-AF65-F5344CB8AC3E}">
        <p14:creationId xmlns:p14="http://schemas.microsoft.com/office/powerpoint/2010/main" val="36419595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Atteinte coronarienne infra-clinique et exposition aux ARV (</a:t>
            </a:r>
            <a:r>
              <a:rPr lang="fr-FR" sz="2600" dirty="0" err="1"/>
              <a:t>Swiss</a:t>
            </a:r>
            <a:r>
              <a:rPr lang="fr-FR" sz="2600" dirty="0"/>
              <a:t> HIV </a:t>
            </a:r>
            <a:r>
              <a:rPr lang="fr-FR" sz="2600" dirty="0" err="1"/>
              <a:t>Cohort</a:t>
            </a:r>
            <a:r>
              <a:rPr lang="fr-FR" sz="2600" dirty="0"/>
              <a:t> </a:t>
            </a:r>
            <a:r>
              <a:rPr lang="fr-FR" sz="2600" dirty="0" err="1"/>
              <a:t>Study</a:t>
            </a:r>
            <a:r>
              <a:rPr lang="fr-FR" sz="2600" dirty="0"/>
              <a:t>) (1)</a:t>
            </a:r>
          </a:p>
        </p:txBody>
      </p:sp>
      <p:sp>
        <p:nvSpPr>
          <p:cNvPr id="4" name="Espace réservé du contenu 3"/>
          <p:cNvSpPr>
            <a:spLocks noGrp="1"/>
          </p:cNvSpPr>
          <p:nvPr>
            <p:ph idx="1"/>
          </p:nvPr>
        </p:nvSpPr>
        <p:spPr>
          <a:xfrm>
            <a:off x="457200" y="1163878"/>
            <a:ext cx="8507413" cy="5111750"/>
          </a:xfrm>
        </p:spPr>
        <p:txBody>
          <a:bodyPr/>
          <a:lstStyle/>
          <a:p>
            <a:r>
              <a:rPr lang="fr-FR" sz="1800" dirty="0"/>
              <a:t>Etude transversale, 403 patients VIH ≥ 45 ans, sans ATCD coronarien, </a:t>
            </a:r>
            <a:br>
              <a:rPr lang="fr-FR" sz="1800" dirty="0"/>
            </a:br>
            <a:r>
              <a:rPr lang="fr-FR" sz="1800" dirty="0" err="1"/>
              <a:t>DFGe</a:t>
            </a:r>
            <a:r>
              <a:rPr lang="fr-FR" sz="1800" dirty="0"/>
              <a:t> ≥ 60 ml/min</a:t>
            </a:r>
            <a:br>
              <a:rPr lang="fr-FR" sz="1800" dirty="0"/>
            </a:br>
            <a:endParaRPr lang="fr-FR" sz="1800" dirty="0"/>
          </a:p>
          <a:p>
            <a:r>
              <a:rPr lang="fr-FR" sz="1800" dirty="0"/>
              <a:t>Scanner cardiaque (mesure CAC score) et </a:t>
            </a:r>
            <a:r>
              <a:rPr lang="fr-FR" sz="1800" dirty="0" err="1"/>
              <a:t>coroscanner</a:t>
            </a:r>
            <a:r>
              <a:rPr lang="fr-FR" sz="1800" dirty="0"/>
              <a:t> </a:t>
            </a:r>
            <a:br>
              <a:rPr lang="fr-FR" sz="1800" dirty="0"/>
            </a:br>
            <a:endParaRPr lang="fr-FR" sz="1800" dirty="0"/>
          </a:p>
          <a:p>
            <a:r>
              <a:rPr lang="fr-FR" sz="1800" dirty="0"/>
              <a:t>Modèle de régression logistique ajusté avec pondération de probabilité inverse pour évaluer l’association entre les anomalies coronaires et l’exposition cumulée aux 10 ARV les plus prescrits (6 INTI, EFV, ATV, DRV, LPV)</a:t>
            </a:r>
          </a:p>
          <a:p>
            <a:endParaRPr lang="fr-FR" sz="1800" dirty="0"/>
          </a:p>
          <a:p>
            <a:r>
              <a:rPr lang="fr-FR" sz="1800" dirty="0"/>
              <a:t>Résultats (durée médiane traitement ARV = 10,8 ans)</a:t>
            </a:r>
          </a:p>
          <a:p>
            <a:pPr lvl="1"/>
            <a:r>
              <a:rPr lang="fr-FR" sz="1600" dirty="0"/>
              <a:t>CAC-Score &gt; 0 : 46,7 %</a:t>
            </a:r>
          </a:p>
          <a:p>
            <a:pPr lvl="1"/>
            <a:r>
              <a:rPr lang="fr-FR" sz="1600" dirty="0"/>
              <a:t>Plaque coronarienne : 53,1 %</a:t>
            </a:r>
          </a:p>
          <a:p>
            <a:pPr lvl="1"/>
            <a:r>
              <a:rPr lang="fr-FR" sz="1600" dirty="0"/>
              <a:t>Plaque calcifiée : 37,5 %</a:t>
            </a:r>
          </a:p>
          <a:p>
            <a:pPr lvl="1"/>
            <a:r>
              <a:rPr lang="fr-FR" sz="1600" dirty="0"/>
              <a:t>Plaque non-calcifiée/mixte : 37,2 %</a:t>
            </a:r>
            <a:br>
              <a:rPr lang="fr-FR" sz="1600" dirty="0"/>
            </a:br>
            <a:endParaRPr lang="fr-FR" sz="1600" dirty="0"/>
          </a:p>
          <a:p>
            <a:r>
              <a:rPr lang="fr-FR" sz="1800" dirty="0"/>
              <a:t>CAC-Score &gt; 0 : association négative à TDF, EFV et LPV </a:t>
            </a:r>
            <a:r>
              <a:rPr lang="fr-FR" sz="1800" dirty="0">
                <a:sym typeface="Wingdings" panose="05000000000000000000" pitchFamily="2" charset="2"/>
              </a:rPr>
              <a:t></a:t>
            </a:r>
            <a:r>
              <a:rPr lang="fr-FR" sz="1800" dirty="0"/>
              <a:t> effet protecteur</a:t>
            </a:r>
          </a:p>
          <a:p>
            <a:r>
              <a:rPr lang="fr-FR" sz="1800" dirty="0"/>
              <a:t>Présence de plaque : association négative à TDF </a:t>
            </a:r>
            <a:r>
              <a:rPr lang="fr-FR" sz="1800" dirty="0">
                <a:sym typeface="Wingdings" panose="05000000000000000000" pitchFamily="2" charset="2"/>
              </a:rPr>
              <a:t></a:t>
            </a:r>
            <a:r>
              <a:rPr lang="fr-FR" sz="1800" dirty="0"/>
              <a:t> effet protecteur </a:t>
            </a:r>
          </a:p>
          <a:p>
            <a:r>
              <a:rPr lang="fr-FR" sz="1800" dirty="0"/>
              <a:t>Plaques calcifiées : association négative à EFV </a:t>
            </a:r>
            <a:r>
              <a:rPr lang="fr-FR" sz="1800" dirty="0">
                <a:sym typeface="Wingdings" panose="05000000000000000000" pitchFamily="2" charset="2"/>
              </a:rPr>
              <a:t></a:t>
            </a:r>
            <a:r>
              <a:rPr lang="fr-FR" sz="1800" dirty="0"/>
              <a:t> effet protecteur </a:t>
            </a:r>
          </a:p>
          <a:p>
            <a:r>
              <a:rPr lang="fr-FR" sz="1800" dirty="0"/>
              <a:t>Plaques non-calcifiées/mixtes : </a:t>
            </a:r>
          </a:p>
          <a:p>
            <a:pPr lvl="1"/>
            <a:r>
              <a:rPr lang="fr-FR" sz="1600" dirty="0"/>
              <a:t>Association à ABC </a:t>
            </a:r>
            <a:r>
              <a:rPr lang="fr-FR" sz="1600" dirty="0">
                <a:sym typeface="Wingdings" panose="05000000000000000000" pitchFamily="2" charset="2"/>
              </a:rPr>
              <a:t></a:t>
            </a:r>
            <a:r>
              <a:rPr lang="fr-FR" sz="1600" dirty="0"/>
              <a:t> effet favorisant</a:t>
            </a:r>
          </a:p>
          <a:p>
            <a:pPr lvl="1"/>
            <a:r>
              <a:rPr lang="fr-FR" sz="1600" dirty="0"/>
              <a:t>Association négative à FTC </a:t>
            </a:r>
            <a:r>
              <a:rPr lang="fr-FR" sz="1600" dirty="0">
                <a:sym typeface="Wingdings" panose="05000000000000000000" pitchFamily="2" charset="2"/>
              </a:rPr>
              <a:t></a:t>
            </a:r>
            <a:r>
              <a:rPr lang="fr-FR" sz="1600" dirty="0"/>
              <a:t> effet protecteur</a:t>
            </a:r>
            <a:endParaRPr lang="fr-FR" sz="1800" dirty="0"/>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Kovari</a:t>
            </a:r>
            <a:r>
              <a:rPr lang="en-GB" sz="1200" i="1" dirty="0">
                <a:solidFill>
                  <a:srgbClr val="0070C0"/>
                </a:solidFill>
              </a:rPr>
              <a:t> H, CROI 2018, Abs. 670</a:t>
            </a:r>
          </a:p>
        </p:txBody>
      </p:sp>
      <p:sp>
        <p:nvSpPr>
          <p:cNvPr id="6" name="ZoneTexte 5">
            <a:extLst>
              <a:ext uri="{FF2B5EF4-FFF2-40B4-BE49-F238E27FC236}">
                <a16:creationId xmlns:a16="http://schemas.microsoft.com/office/drawing/2014/main" id="{54F9F48E-C8AF-4911-A47F-1AA7A7E08F8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162</a:t>
            </a:r>
          </a:p>
        </p:txBody>
      </p:sp>
    </p:spTree>
    <p:extLst>
      <p:ext uri="{BB962C8B-B14F-4D97-AF65-F5344CB8AC3E}">
        <p14:creationId xmlns:p14="http://schemas.microsoft.com/office/powerpoint/2010/main" val="2067964324"/>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 name="ZoneTexte 188">
            <a:extLst>
              <a:ext uri="{FF2B5EF4-FFF2-40B4-BE49-F238E27FC236}">
                <a16:creationId xmlns:a16="http://schemas.microsoft.com/office/drawing/2014/main" id="{87163618-9F2C-4583-A85B-9E445BA9DCE9}"/>
              </a:ext>
            </a:extLst>
          </p:cNvPr>
          <p:cNvSpPr txBox="1"/>
          <p:nvPr/>
        </p:nvSpPr>
        <p:spPr>
          <a:xfrm>
            <a:off x="2211155" y="3929783"/>
            <a:ext cx="1488484"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Plaques calcifiées</a:t>
            </a:r>
          </a:p>
        </p:txBody>
      </p:sp>
      <p:sp>
        <p:nvSpPr>
          <p:cNvPr id="209" name="ZoneTexte 208">
            <a:extLst>
              <a:ext uri="{FF2B5EF4-FFF2-40B4-BE49-F238E27FC236}">
                <a16:creationId xmlns:a16="http://schemas.microsoft.com/office/drawing/2014/main" id="{D4B61DE7-C758-4333-9064-D6803302463D}"/>
              </a:ext>
            </a:extLst>
          </p:cNvPr>
          <p:cNvSpPr txBox="1"/>
          <p:nvPr/>
        </p:nvSpPr>
        <p:spPr>
          <a:xfrm>
            <a:off x="173977" y="6590060"/>
            <a:ext cx="4333751" cy="246221"/>
          </a:xfrm>
          <a:prstGeom prst="rect">
            <a:avLst/>
          </a:prstGeom>
          <a:noFill/>
        </p:spPr>
        <p:txBody>
          <a:bodyPr wrap="none" rtlCol="0">
            <a:spAutoFit/>
          </a:bodyPr>
          <a:lstStyle/>
          <a:p>
            <a:r>
              <a:rPr lang="fr-FR" sz="1000" dirty="0"/>
              <a:t>Modèle ajusté sur âge, sexe, centre et pondération de probabilité inverse </a:t>
            </a:r>
          </a:p>
        </p:txBody>
      </p:sp>
      <p:sp>
        <p:nvSpPr>
          <p:cNvPr id="211"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Kovari</a:t>
            </a:r>
            <a:r>
              <a:rPr lang="en-GB" sz="1200" i="1" dirty="0">
                <a:solidFill>
                  <a:srgbClr val="0070C0"/>
                </a:solidFill>
              </a:rPr>
              <a:t> H, CROI 2018, Abs. 670</a:t>
            </a:r>
          </a:p>
        </p:txBody>
      </p:sp>
      <p:sp>
        <p:nvSpPr>
          <p:cNvPr id="212" name="ZoneTexte 211">
            <a:extLst>
              <a:ext uri="{FF2B5EF4-FFF2-40B4-BE49-F238E27FC236}">
                <a16:creationId xmlns:a16="http://schemas.microsoft.com/office/drawing/2014/main" id="{87163618-9F2C-4583-A85B-9E445BA9DCE9}"/>
              </a:ext>
            </a:extLst>
          </p:cNvPr>
          <p:cNvSpPr txBox="1"/>
          <p:nvPr/>
        </p:nvSpPr>
        <p:spPr>
          <a:xfrm>
            <a:off x="5712541" y="3900085"/>
            <a:ext cx="2428870"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Plaques non calcifiées/mixtes</a:t>
            </a:r>
          </a:p>
        </p:txBody>
      </p:sp>
      <p:sp>
        <p:nvSpPr>
          <p:cNvPr id="213" name="ZoneTexte 212">
            <a:extLst>
              <a:ext uri="{FF2B5EF4-FFF2-40B4-BE49-F238E27FC236}">
                <a16:creationId xmlns:a16="http://schemas.microsoft.com/office/drawing/2014/main" id="{87163618-9F2C-4583-A85B-9E445BA9DCE9}"/>
              </a:ext>
            </a:extLst>
          </p:cNvPr>
          <p:cNvSpPr txBox="1"/>
          <p:nvPr/>
        </p:nvSpPr>
        <p:spPr>
          <a:xfrm>
            <a:off x="2145881" y="1447339"/>
            <a:ext cx="1176732"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CAC score &gt; 0</a:t>
            </a:r>
          </a:p>
        </p:txBody>
      </p:sp>
      <p:sp>
        <p:nvSpPr>
          <p:cNvPr id="214" name="ZoneTexte 213">
            <a:extLst>
              <a:ext uri="{FF2B5EF4-FFF2-40B4-BE49-F238E27FC236}">
                <a16:creationId xmlns:a16="http://schemas.microsoft.com/office/drawing/2014/main" id="{87163618-9F2C-4583-A85B-9E445BA9DCE9}"/>
              </a:ext>
            </a:extLst>
          </p:cNvPr>
          <p:cNvSpPr txBox="1"/>
          <p:nvPr/>
        </p:nvSpPr>
        <p:spPr>
          <a:xfrm>
            <a:off x="6312771" y="1447339"/>
            <a:ext cx="1295483"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Toutes plaques</a:t>
            </a:r>
          </a:p>
        </p:txBody>
      </p:sp>
      <p:grpSp>
        <p:nvGrpSpPr>
          <p:cNvPr id="4" name="Groupe 3">
            <a:extLst>
              <a:ext uri="{FF2B5EF4-FFF2-40B4-BE49-F238E27FC236}">
                <a16:creationId xmlns:a16="http://schemas.microsoft.com/office/drawing/2014/main" id="{E5DDD1DB-28C5-42D8-B73A-BD6C348F1A1B}"/>
              </a:ext>
            </a:extLst>
          </p:cNvPr>
          <p:cNvGrpSpPr/>
          <p:nvPr/>
        </p:nvGrpSpPr>
        <p:grpSpPr>
          <a:xfrm>
            <a:off x="5080167" y="1710605"/>
            <a:ext cx="3995781" cy="2206547"/>
            <a:chOff x="5080167" y="1710605"/>
            <a:chExt cx="3995781" cy="2206547"/>
          </a:xfrm>
        </p:grpSpPr>
        <p:sp>
          <p:nvSpPr>
            <p:cNvPr id="16" name="Line 15">
              <a:extLst>
                <a:ext uri="{FF2B5EF4-FFF2-40B4-BE49-F238E27FC236}">
                  <a16:creationId xmlns:a16="http://schemas.microsoft.com/office/drawing/2014/main" id="{77F32A6E-6053-4AA4-9497-138971E6A5ED}"/>
                </a:ext>
              </a:extLst>
            </p:cNvPr>
            <p:cNvSpPr>
              <a:spLocks noChangeShapeType="1"/>
            </p:cNvSpPr>
            <p:nvPr/>
          </p:nvSpPr>
          <p:spPr bwMode="auto">
            <a:xfrm flipH="1">
              <a:off x="6995675" y="1809291"/>
              <a:ext cx="63500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6">
              <a:extLst>
                <a:ext uri="{FF2B5EF4-FFF2-40B4-BE49-F238E27FC236}">
                  <a16:creationId xmlns:a16="http://schemas.microsoft.com/office/drawing/2014/main" id="{69ECF06D-6B95-4EDA-89B3-FDAE7C63EFF8}"/>
                </a:ext>
              </a:extLst>
            </p:cNvPr>
            <p:cNvSpPr>
              <a:spLocks noChangeShapeType="1"/>
            </p:cNvSpPr>
            <p:nvPr/>
          </p:nvSpPr>
          <p:spPr bwMode="auto">
            <a:xfrm flipH="1">
              <a:off x="6806762" y="2716244"/>
              <a:ext cx="63976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7">
              <a:extLst>
                <a:ext uri="{FF2B5EF4-FFF2-40B4-BE49-F238E27FC236}">
                  <a16:creationId xmlns:a16="http://schemas.microsoft.com/office/drawing/2014/main" id="{4A8A3890-4BD5-410D-A44F-9A27B5176356}"/>
                </a:ext>
              </a:extLst>
            </p:cNvPr>
            <p:cNvSpPr>
              <a:spLocks noChangeShapeType="1"/>
            </p:cNvSpPr>
            <p:nvPr/>
          </p:nvSpPr>
          <p:spPr bwMode="auto">
            <a:xfrm flipH="1">
              <a:off x="6892487" y="2348920"/>
              <a:ext cx="53657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8">
              <a:extLst>
                <a:ext uri="{FF2B5EF4-FFF2-40B4-BE49-F238E27FC236}">
                  <a16:creationId xmlns:a16="http://schemas.microsoft.com/office/drawing/2014/main" id="{86684D99-2B3F-46FD-B080-233156035655}"/>
                </a:ext>
              </a:extLst>
            </p:cNvPr>
            <p:cNvSpPr>
              <a:spLocks noChangeShapeType="1"/>
            </p:cNvSpPr>
            <p:nvPr/>
          </p:nvSpPr>
          <p:spPr bwMode="auto">
            <a:xfrm flipH="1">
              <a:off x="6216212" y="3434529"/>
              <a:ext cx="89852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9">
              <a:extLst>
                <a:ext uri="{FF2B5EF4-FFF2-40B4-BE49-F238E27FC236}">
                  <a16:creationId xmlns:a16="http://schemas.microsoft.com/office/drawing/2014/main" id="{FA0E5D28-2F62-46E4-AA8E-40E8569A749D}"/>
                </a:ext>
              </a:extLst>
            </p:cNvPr>
            <p:cNvSpPr>
              <a:spLocks noChangeShapeType="1"/>
            </p:cNvSpPr>
            <p:nvPr/>
          </p:nvSpPr>
          <p:spPr bwMode="auto">
            <a:xfrm flipH="1">
              <a:off x="6481325" y="2898319"/>
              <a:ext cx="55403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20">
              <a:extLst>
                <a:ext uri="{FF2B5EF4-FFF2-40B4-BE49-F238E27FC236}">
                  <a16:creationId xmlns:a16="http://schemas.microsoft.com/office/drawing/2014/main" id="{007F062E-A355-4173-830C-C6AE5168DBB4}"/>
                </a:ext>
              </a:extLst>
            </p:cNvPr>
            <p:cNvSpPr>
              <a:spLocks noChangeShapeType="1"/>
            </p:cNvSpPr>
            <p:nvPr/>
          </p:nvSpPr>
          <p:spPr bwMode="auto">
            <a:xfrm flipH="1">
              <a:off x="6287650" y="2550533"/>
              <a:ext cx="74771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21">
              <a:extLst>
                <a:ext uri="{FF2B5EF4-FFF2-40B4-BE49-F238E27FC236}">
                  <a16:creationId xmlns:a16="http://schemas.microsoft.com/office/drawing/2014/main" id="{C5C443C5-C8D8-442A-8E6A-1FA4EEAC3EE8}"/>
                </a:ext>
              </a:extLst>
            </p:cNvPr>
            <p:cNvSpPr>
              <a:spLocks noChangeShapeType="1"/>
            </p:cNvSpPr>
            <p:nvPr/>
          </p:nvSpPr>
          <p:spPr bwMode="auto">
            <a:xfrm flipH="1">
              <a:off x="6198750" y="2215691"/>
              <a:ext cx="83661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2">
              <a:extLst>
                <a:ext uri="{FF2B5EF4-FFF2-40B4-BE49-F238E27FC236}">
                  <a16:creationId xmlns:a16="http://schemas.microsoft.com/office/drawing/2014/main" id="{680A0827-8FD8-4F7A-8DEE-E5B85B95181A}"/>
                </a:ext>
              </a:extLst>
            </p:cNvPr>
            <p:cNvSpPr>
              <a:spLocks noChangeShapeType="1"/>
            </p:cNvSpPr>
            <p:nvPr/>
          </p:nvSpPr>
          <p:spPr bwMode="auto">
            <a:xfrm flipH="1">
              <a:off x="6589275" y="2012491"/>
              <a:ext cx="86360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3">
              <a:extLst>
                <a:ext uri="{FF2B5EF4-FFF2-40B4-BE49-F238E27FC236}">
                  <a16:creationId xmlns:a16="http://schemas.microsoft.com/office/drawing/2014/main" id="{6CB4936B-F2B1-4BD0-B601-D464E61F2A4D}"/>
                </a:ext>
              </a:extLst>
            </p:cNvPr>
            <p:cNvSpPr>
              <a:spLocks noChangeShapeType="1"/>
            </p:cNvSpPr>
            <p:nvPr/>
          </p:nvSpPr>
          <p:spPr bwMode="auto">
            <a:xfrm flipH="1">
              <a:off x="6946462" y="3093337"/>
              <a:ext cx="87312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4">
              <a:extLst>
                <a:ext uri="{FF2B5EF4-FFF2-40B4-BE49-F238E27FC236}">
                  <a16:creationId xmlns:a16="http://schemas.microsoft.com/office/drawing/2014/main" id="{15D9D585-26C1-4039-823F-152F3A519103}"/>
                </a:ext>
              </a:extLst>
            </p:cNvPr>
            <p:cNvSpPr>
              <a:spLocks noChangeShapeType="1"/>
            </p:cNvSpPr>
            <p:nvPr/>
          </p:nvSpPr>
          <p:spPr bwMode="auto">
            <a:xfrm flipH="1">
              <a:off x="5830450" y="3246105"/>
              <a:ext cx="152558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 name="Freeform 67">
              <a:extLst>
                <a:ext uri="{FF2B5EF4-FFF2-40B4-BE49-F238E27FC236}">
                  <a16:creationId xmlns:a16="http://schemas.microsoft.com/office/drawing/2014/main" id="{79BCF499-29B2-444D-B21B-029D390E7698}"/>
                </a:ext>
              </a:extLst>
            </p:cNvPr>
            <p:cNvSpPr>
              <a:spLocks/>
            </p:cNvSpPr>
            <p:nvPr/>
          </p:nvSpPr>
          <p:spPr bwMode="auto">
            <a:xfrm>
              <a:off x="6690875" y="3405954"/>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3" y="0"/>
                    <a:pt x="10" y="0"/>
                  </a:cubicBezTo>
                  <a:cubicBezTo>
                    <a:pt x="7" y="0"/>
                    <a:pt x="5" y="1"/>
                    <a:pt x="3" y="3"/>
                  </a:cubicBezTo>
                  <a:cubicBezTo>
                    <a:pt x="1" y="5"/>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9" name="Freeform 68">
              <a:extLst>
                <a:ext uri="{FF2B5EF4-FFF2-40B4-BE49-F238E27FC236}">
                  <a16:creationId xmlns:a16="http://schemas.microsoft.com/office/drawing/2014/main" id="{194DD6A1-F705-4744-8029-C813B71872D5}"/>
                </a:ext>
              </a:extLst>
            </p:cNvPr>
            <p:cNvSpPr>
              <a:spLocks/>
            </p:cNvSpPr>
            <p:nvPr/>
          </p:nvSpPr>
          <p:spPr bwMode="auto">
            <a:xfrm>
              <a:off x="6748025" y="3217530"/>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0" name="Freeform 69">
              <a:extLst>
                <a:ext uri="{FF2B5EF4-FFF2-40B4-BE49-F238E27FC236}">
                  <a16:creationId xmlns:a16="http://schemas.microsoft.com/office/drawing/2014/main" id="{0F4D3942-E228-42B8-9C90-45C108446223}"/>
                </a:ext>
              </a:extLst>
            </p:cNvPr>
            <p:cNvSpPr>
              <a:spLocks/>
            </p:cNvSpPr>
            <p:nvPr/>
          </p:nvSpPr>
          <p:spPr bwMode="auto">
            <a:xfrm>
              <a:off x="7417950" y="3064762"/>
              <a:ext cx="57150" cy="57150"/>
            </a:xfrm>
            <a:custGeom>
              <a:avLst/>
              <a:gdLst>
                <a:gd name="T0" fmla="*/ 17 w 20"/>
                <a:gd name="T1" fmla="*/ 17 h 20"/>
                <a:gd name="T2" fmla="*/ 20 w 20"/>
                <a:gd name="T3" fmla="*/ 10 h 20"/>
                <a:gd name="T4" fmla="*/ 17 w 20"/>
                <a:gd name="T5" fmla="*/ 2 h 20"/>
                <a:gd name="T6" fmla="*/ 10 w 20"/>
                <a:gd name="T7" fmla="*/ 0 h 20"/>
                <a:gd name="T8" fmla="*/ 3 w 20"/>
                <a:gd name="T9" fmla="*/ 2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4"/>
                    <a:pt x="17" y="2"/>
                  </a:cubicBezTo>
                  <a:cubicBezTo>
                    <a:pt x="15" y="1"/>
                    <a:pt x="13" y="0"/>
                    <a:pt x="10" y="0"/>
                  </a:cubicBezTo>
                  <a:cubicBezTo>
                    <a:pt x="7" y="0"/>
                    <a:pt x="5" y="1"/>
                    <a:pt x="3" y="2"/>
                  </a:cubicBezTo>
                  <a:cubicBezTo>
                    <a:pt x="1" y="4"/>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1" name="Freeform 70">
              <a:extLst>
                <a:ext uri="{FF2B5EF4-FFF2-40B4-BE49-F238E27FC236}">
                  <a16:creationId xmlns:a16="http://schemas.microsoft.com/office/drawing/2014/main" id="{1994B0A8-2A05-47A0-9733-B16E7B9FFE70}"/>
                </a:ext>
              </a:extLst>
            </p:cNvPr>
            <p:cNvSpPr>
              <a:spLocks/>
            </p:cNvSpPr>
            <p:nvPr/>
          </p:nvSpPr>
          <p:spPr bwMode="auto">
            <a:xfrm>
              <a:off x="6759137" y="2869744"/>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2" name="Freeform 71">
              <a:extLst>
                <a:ext uri="{FF2B5EF4-FFF2-40B4-BE49-F238E27FC236}">
                  <a16:creationId xmlns:a16="http://schemas.microsoft.com/office/drawing/2014/main" id="{F8821E7F-ECF2-4A13-BC56-8A9E156633B7}"/>
                </a:ext>
              </a:extLst>
            </p:cNvPr>
            <p:cNvSpPr>
              <a:spLocks/>
            </p:cNvSpPr>
            <p:nvPr/>
          </p:nvSpPr>
          <p:spPr bwMode="auto">
            <a:xfrm>
              <a:off x="7140137" y="2687669"/>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3" y="0"/>
                    <a:pt x="10" y="0"/>
                  </a:cubicBezTo>
                  <a:cubicBezTo>
                    <a:pt x="7" y="0"/>
                    <a:pt x="5" y="1"/>
                    <a:pt x="3" y="3"/>
                  </a:cubicBezTo>
                  <a:cubicBezTo>
                    <a:pt x="1" y="5"/>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3" name="Freeform 72">
              <a:extLst>
                <a:ext uri="{FF2B5EF4-FFF2-40B4-BE49-F238E27FC236}">
                  <a16:creationId xmlns:a16="http://schemas.microsoft.com/office/drawing/2014/main" id="{485E2E63-7E1A-4225-B219-FAE4222CF028}"/>
                </a:ext>
              </a:extLst>
            </p:cNvPr>
            <p:cNvSpPr>
              <a:spLocks/>
            </p:cNvSpPr>
            <p:nvPr/>
          </p:nvSpPr>
          <p:spPr bwMode="auto">
            <a:xfrm>
              <a:off x="6676587" y="2523545"/>
              <a:ext cx="57150"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4" name="Freeform 73">
              <a:extLst>
                <a:ext uri="{FF2B5EF4-FFF2-40B4-BE49-F238E27FC236}">
                  <a16:creationId xmlns:a16="http://schemas.microsoft.com/office/drawing/2014/main" id="{4D588DC4-1113-4ADD-B4F4-A38B81D41827}"/>
                </a:ext>
              </a:extLst>
            </p:cNvPr>
            <p:cNvSpPr>
              <a:spLocks/>
            </p:cNvSpPr>
            <p:nvPr/>
          </p:nvSpPr>
          <p:spPr bwMode="auto">
            <a:xfrm>
              <a:off x="7168712" y="2321933"/>
              <a:ext cx="57150"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5" name="Freeform 74">
              <a:extLst>
                <a:ext uri="{FF2B5EF4-FFF2-40B4-BE49-F238E27FC236}">
                  <a16:creationId xmlns:a16="http://schemas.microsoft.com/office/drawing/2014/main" id="{D3B29ACC-BA5F-483F-A95C-DA27F7D797F8}"/>
                </a:ext>
              </a:extLst>
            </p:cNvPr>
            <p:cNvSpPr>
              <a:spLocks/>
            </p:cNvSpPr>
            <p:nvPr/>
          </p:nvSpPr>
          <p:spPr bwMode="auto">
            <a:xfrm>
              <a:off x="6665475" y="2187116"/>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3" y="0"/>
                    <a:pt x="10" y="0"/>
                  </a:cubicBezTo>
                  <a:cubicBezTo>
                    <a:pt x="7" y="0"/>
                    <a:pt x="5" y="1"/>
                    <a:pt x="3" y="3"/>
                  </a:cubicBezTo>
                  <a:cubicBezTo>
                    <a:pt x="1" y="5"/>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6" name="Freeform 75">
              <a:extLst>
                <a:ext uri="{FF2B5EF4-FFF2-40B4-BE49-F238E27FC236}">
                  <a16:creationId xmlns:a16="http://schemas.microsoft.com/office/drawing/2014/main" id="{6E78FF69-4961-4116-A897-D0061E94D3C0}"/>
                </a:ext>
              </a:extLst>
            </p:cNvPr>
            <p:cNvSpPr>
              <a:spLocks/>
            </p:cNvSpPr>
            <p:nvPr/>
          </p:nvSpPr>
          <p:spPr bwMode="auto">
            <a:xfrm>
              <a:off x="7054412" y="1983916"/>
              <a:ext cx="57150"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7" name="Freeform 76">
              <a:extLst>
                <a:ext uri="{FF2B5EF4-FFF2-40B4-BE49-F238E27FC236}">
                  <a16:creationId xmlns:a16="http://schemas.microsoft.com/office/drawing/2014/main" id="{08F9956B-54A2-43D5-8BC1-5BB44CF20BE8}"/>
                </a:ext>
              </a:extLst>
            </p:cNvPr>
            <p:cNvSpPr>
              <a:spLocks/>
            </p:cNvSpPr>
            <p:nvPr/>
          </p:nvSpPr>
          <p:spPr bwMode="auto">
            <a:xfrm>
              <a:off x="7324287" y="1782303"/>
              <a:ext cx="57150"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96" name="Freeform 95">
              <a:extLst>
                <a:ext uri="{FF2B5EF4-FFF2-40B4-BE49-F238E27FC236}">
                  <a16:creationId xmlns:a16="http://schemas.microsoft.com/office/drawing/2014/main" id="{51103FB0-97B6-4C24-82B0-D219E8F06DA3}"/>
                </a:ext>
              </a:extLst>
            </p:cNvPr>
            <p:cNvSpPr>
              <a:spLocks/>
            </p:cNvSpPr>
            <p:nvPr/>
          </p:nvSpPr>
          <p:spPr bwMode="auto">
            <a:xfrm>
              <a:off x="5682812" y="1710605"/>
              <a:ext cx="2314575" cy="1843598"/>
            </a:xfrm>
            <a:custGeom>
              <a:avLst/>
              <a:gdLst>
                <a:gd name="T0" fmla="*/ 0 w 1458"/>
                <a:gd name="T1" fmla="*/ 0 h 1288"/>
                <a:gd name="T2" fmla="*/ 0 w 1458"/>
                <a:gd name="T3" fmla="*/ 1288 h 1288"/>
                <a:gd name="T4" fmla="*/ 1458 w 1458"/>
                <a:gd name="T5" fmla="*/ 1288 h 1288"/>
              </a:gdLst>
              <a:ahLst/>
              <a:cxnLst>
                <a:cxn ang="0">
                  <a:pos x="T0" y="T1"/>
                </a:cxn>
                <a:cxn ang="0">
                  <a:pos x="T2" y="T3"/>
                </a:cxn>
                <a:cxn ang="0">
                  <a:pos x="T4" y="T5"/>
                </a:cxn>
              </a:cxnLst>
              <a:rect l="0" t="0" r="r" b="b"/>
              <a:pathLst>
                <a:path w="1458" h="1288">
                  <a:moveTo>
                    <a:pt x="0" y="0"/>
                  </a:moveTo>
                  <a:lnTo>
                    <a:pt x="0" y="1288"/>
                  </a:lnTo>
                  <a:lnTo>
                    <a:pt x="1458" y="1288"/>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7" name="Line 96">
              <a:extLst>
                <a:ext uri="{FF2B5EF4-FFF2-40B4-BE49-F238E27FC236}">
                  <a16:creationId xmlns:a16="http://schemas.microsoft.com/office/drawing/2014/main" id="{8B3D6E2B-E353-4F48-850E-E10513A05EF5}"/>
                </a:ext>
              </a:extLst>
            </p:cNvPr>
            <p:cNvSpPr>
              <a:spLocks noChangeShapeType="1"/>
            </p:cNvSpPr>
            <p:nvPr/>
          </p:nvSpPr>
          <p:spPr bwMode="auto">
            <a:xfrm flipV="1">
              <a:off x="7827525" y="3554203"/>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8" name="Line 97">
              <a:extLst>
                <a:ext uri="{FF2B5EF4-FFF2-40B4-BE49-F238E27FC236}">
                  <a16:creationId xmlns:a16="http://schemas.microsoft.com/office/drawing/2014/main" id="{DD73163A-C4AF-417C-9EC6-98915A223213}"/>
                </a:ext>
              </a:extLst>
            </p:cNvPr>
            <p:cNvSpPr>
              <a:spLocks noChangeShapeType="1"/>
            </p:cNvSpPr>
            <p:nvPr/>
          </p:nvSpPr>
          <p:spPr bwMode="auto">
            <a:xfrm flipV="1">
              <a:off x="6000312" y="3554203"/>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9" name="Line 98">
              <a:extLst>
                <a:ext uri="{FF2B5EF4-FFF2-40B4-BE49-F238E27FC236}">
                  <a16:creationId xmlns:a16="http://schemas.microsoft.com/office/drawing/2014/main" id="{3D6B5B54-1E74-4EA2-86C7-810536DF8555}"/>
                </a:ext>
              </a:extLst>
            </p:cNvPr>
            <p:cNvSpPr>
              <a:spLocks noChangeShapeType="1"/>
            </p:cNvSpPr>
            <p:nvPr/>
          </p:nvSpPr>
          <p:spPr bwMode="auto">
            <a:xfrm flipV="1">
              <a:off x="6454337" y="3554203"/>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0" name="Line 99">
              <a:extLst>
                <a:ext uri="{FF2B5EF4-FFF2-40B4-BE49-F238E27FC236}">
                  <a16:creationId xmlns:a16="http://schemas.microsoft.com/office/drawing/2014/main" id="{47374B29-A55B-48CC-BDCC-7B67DAC8BD04}"/>
                </a:ext>
              </a:extLst>
            </p:cNvPr>
            <p:cNvSpPr>
              <a:spLocks noChangeShapeType="1"/>
            </p:cNvSpPr>
            <p:nvPr/>
          </p:nvSpPr>
          <p:spPr bwMode="auto">
            <a:xfrm flipV="1">
              <a:off x="6784537" y="3554203"/>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1" name="Line 100">
              <a:extLst>
                <a:ext uri="{FF2B5EF4-FFF2-40B4-BE49-F238E27FC236}">
                  <a16:creationId xmlns:a16="http://schemas.microsoft.com/office/drawing/2014/main" id="{00C7E93E-5940-4534-90EB-A83165F00E52}"/>
                </a:ext>
              </a:extLst>
            </p:cNvPr>
            <p:cNvSpPr>
              <a:spLocks noChangeShapeType="1"/>
            </p:cNvSpPr>
            <p:nvPr/>
          </p:nvSpPr>
          <p:spPr bwMode="auto">
            <a:xfrm flipV="1">
              <a:off x="7035362" y="3554203"/>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2" name="Line 101">
              <a:extLst>
                <a:ext uri="{FF2B5EF4-FFF2-40B4-BE49-F238E27FC236}">
                  <a16:creationId xmlns:a16="http://schemas.microsoft.com/office/drawing/2014/main" id="{E09A61C1-7FBE-4EB3-8A7F-0B9977FF44AD}"/>
                </a:ext>
              </a:extLst>
            </p:cNvPr>
            <p:cNvSpPr>
              <a:spLocks noChangeShapeType="1"/>
            </p:cNvSpPr>
            <p:nvPr/>
          </p:nvSpPr>
          <p:spPr bwMode="auto">
            <a:xfrm flipV="1">
              <a:off x="7421125" y="3554203"/>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3" name="Line 102">
              <a:extLst>
                <a:ext uri="{FF2B5EF4-FFF2-40B4-BE49-F238E27FC236}">
                  <a16:creationId xmlns:a16="http://schemas.microsoft.com/office/drawing/2014/main" id="{904D18A0-054E-4B81-924F-3DA2D935044A}"/>
                </a:ext>
              </a:extLst>
            </p:cNvPr>
            <p:cNvSpPr>
              <a:spLocks noChangeShapeType="1"/>
            </p:cNvSpPr>
            <p:nvPr/>
          </p:nvSpPr>
          <p:spPr bwMode="auto">
            <a:xfrm>
              <a:off x="5590737" y="1809291"/>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4" name="Line 103">
              <a:extLst>
                <a:ext uri="{FF2B5EF4-FFF2-40B4-BE49-F238E27FC236}">
                  <a16:creationId xmlns:a16="http://schemas.microsoft.com/office/drawing/2014/main" id="{18F72F9F-EA55-4CF0-90C8-17E4F0932E9B}"/>
                </a:ext>
              </a:extLst>
            </p:cNvPr>
            <p:cNvSpPr>
              <a:spLocks noChangeShapeType="1"/>
            </p:cNvSpPr>
            <p:nvPr/>
          </p:nvSpPr>
          <p:spPr bwMode="auto">
            <a:xfrm>
              <a:off x="5590737" y="2012491"/>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5" name="Line 104">
              <a:extLst>
                <a:ext uri="{FF2B5EF4-FFF2-40B4-BE49-F238E27FC236}">
                  <a16:creationId xmlns:a16="http://schemas.microsoft.com/office/drawing/2014/main" id="{13822EFD-AE2F-4910-9946-028AEB2A0122}"/>
                </a:ext>
              </a:extLst>
            </p:cNvPr>
            <p:cNvSpPr>
              <a:spLocks noChangeShapeType="1"/>
            </p:cNvSpPr>
            <p:nvPr/>
          </p:nvSpPr>
          <p:spPr bwMode="auto">
            <a:xfrm>
              <a:off x="5590737" y="2348920"/>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6" name="Line 105">
              <a:extLst>
                <a:ext uri="{FF2B5EF4-FFF2-40B4-BE49-F238E27FC236}">
                  <a16:creationId xmlns:a16="http://schemas.microsoft.com/office/drawing/2014/main" id="{EC12EEF0-6953-4010-BCA3-05C7E6737B8C}"/>
                </a:ext>
              </a:extLst>
            </p:cNvPr>
            <p:cNvSpPr>
              <a:spLocks noChangeShapeType="1"/>
            </p:cNvSpPr>
            <p:nvPr/>
          </p:nvSpPr>
          <p:spPr bwMode="auto">
            <a:xfrm>
              <a:off x="5590737" y="2215691"/>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7" name="Line 106">
              <a:extLst>
                <a:ext uri="{FF2B5EF4-FFF2-40B4-BE49-F238E27FC236}">
                  <a16:creationId xmlns:a16="http://schemas.microsoft.com/office/drawing/2014/main" id="{F70E2751-C266-47C3-82CF-12057114B9A9}"/>
                </a:ext>
              </a:extLst>
            </p:cNvPr>
            <p:cNvSpPr>
              <a:spLocks noChangeShapeType="1"/>
            </p:cNvSpPr>
            <p:nvPr/>
          </p:nvSpPr>
          <p:spPr bwMode="auto">
            <a:xfrm>
              <a:off x="5590737" y="2716244"/>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8" name="Line 107">
              <a:extLst>
                <a:ext uri="{FF2B5EF4-FFF2-40B4-BE49-F238E27FC236}">
                  <a16:creationId xmlns:a16="http://schemas.microsoft.com/office/drawing/2014/main" id="{BA46EBA2-9D0D-40AB-B0E9-EE084B827588}"/>
                </a:ext>
              </a:extLst>
            </p:cNvPr>
            <p:cNvSpPr>
              <a:spLocks noChangeShapeType="1"/>
            </p:cNvSpPr>
            <p:nvPr/>
          </p:nvSpPr>
          <p:spPr bwMode="auto">
            <a:xfrm>
              <a:off x="5590737" y="2550533"/>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9" name="Line 108">
              <a:extLst>
                <a:ext uri="{FF2B5EF4-FFF2-40B4-BE49-F238E27FC236}">
                  <a16:creationId xmlns:a16="http://schemas.microsoft.com/office/drawing/2014/main" id="{B78676A0-4791-4FE0-9C05-BA012F2BA0CE}"/>
                </a:ext>
              </a:extLst>
            </p:cNvPr>
            <p:cNvSpPr>
              <a:spLocks noChangeShapeType="1"/>
            </p:cNvSpPr>
            <p:nvPr/>
          </p:nvSpPr>
          <p:spPr bwMode="auto">
            <a:xfrm>
              <a:off x="5590737" y="2898319"/>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0" name="Line 109">
              <a:extLst>
                <a:ext uri="{FF2B5EF4-FFF2-40B4-BE49-F238E27FC236}">
                  <a16:creationId xmlns:a16="http://schemas.microsoft.com/office/drawing/2014/main" id="{428B03F5-3F8D-40D3-8557-C306558E518B}"/>
                </a:ext>
              </a:extLst>
            </p:cNvPr>
            <p:cNvSpPr>
              <a:spLocks noChangeShapeType="1"/>
            </p:cNvSpPr>
            <p:nvPr/>
          </p:nvSpPr>
          <p:spPr bwMode="auto">
            <a:xfrm>
              <a:off x="5590737" y="3093337"/>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1" name="Line 110">
              <a:extLst>
                <a:ext uri="{FF2B5EF4-FFF2-40B4-BE49-F238E27FC236}">
                  <a16:creationId xmlns:a16="http://schemas.microsoft.com/office/drawing/2014/main" id="{9D1ADE8B-F860-4646-A22C-F69241919B3C}"/>
                </a:ext>
              </a:extLst>
            </p:cNvPr>
            <p:cNvSpPr>
              <a:spLocks noChangeShapeType="1"/>
            </p:cNvSpPr>
            <p:nvPr/>
          </p:nvSpPr>
          <p:spPr bwMode="auto">
            <a:xfrm>
              <a:off x="5590737" y="3246105"/>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 name="Line 111">
              <a:extLst>
                <a:ext uri="{FF2B5EF4-FFF2-40B4-BE49-F238E27FC236}">
                  <a16:creationId xmlns:a16="http://schemas.microsoft.com/office/drawing/2014/main" id="{1DFEACC5-E642-4106-B519-355367BFE029}"/>
                </a:ext>
              </a:extLst>
            </p:cNvPr>
            <p:cNvSpPr>
              <a:spLocks noChangeShapeType="1"/>
            </p:cNvSpPr>
            <p:nvPr/>
          </p:nvSpPr>
          <p:spPr bwMode="auto">
            <a:xfrm>
              <a:off x="5590737" y="3434529"/>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3" name="Line 112">
              <a:extLst>
                <a:ext uri="{FF2B5EF4-FFF2-40B4-BE49-F238E27FC236}">
                  <a16:creationId xmlns:a16="http://schemas.microsoft.com/office/drawing/2014/main" id="{8AEA34E8-A104-45DD-B40B-1AB8E972A4BC}"/>
                </a:ext>
              </a:extLst>
            </p:cNvPr>
            <p:cNvSpPr>
              <a:spLocks noChangeShapeType="1"/>
            </p:cNvSpPr>
            <p:nvPr/>
          </p:nvSpPr>
          <p:spPr bwMode="auto">
            <a:xfrm>
              <a:off x="7035362" y="1739691"/>
              <a:ext cx="0" cy="1814512"/>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4" name="ZoneTexte 153">
              <a:extLst>
                <a:ext uri="{FF2B5EF4-FFF2-40B4-BE49-F238E27FC236}">
                  <a16:creationId xmlns:a16="http://schemas.microsoft.com/office/drawing/2014/main" id="{3A332821-2809-47E2-9763-2B9BB8A9EAEE}"/>
                </a:ext>
              </a:extLst>
            </p:cNvPr>
            <p:cNvSpPr txBox="1"/>
            <p:nvPr/>
          </p:nvSpPr>
          <p:spPr>
            <a:xfrm>
              <a:off x="5794980" y="3640153"/>
              <a:ext cx="398592" cy="276999"/>
            </a:xfrm>
            <a:prstGeom prst="rect">
              <a:avLst/>
            </a:prstGeom>
            <a:noFill/>
          </p:spPr>
          <p:txBody>
            <a:bodyPr wrap="none" rtlCol="0">
              <a:spAutoFit/>
            </a:bodyPr>
            <a:lstStyle/>
            <a:p>
              <a:pPr algn="ctr"/>
              <a:r>
                <a:rPr lang="fr-FR" sz="1200" dirty="0"/>
                <a:t>0,4</a:t>
              </a:r>
            </a:p>
          </p:txBody>
        </p:sp>
        <p:sp>
          <p:nvSpPr>
            <p:cNvPr id="155" name="ZoneTexte 154">
              <a:extLst>
                <a:ext uri="{FF2B5EF4-FFF2-40B4-BE49-F238E27FC236}">
                  <a16:creationId xmlns:a16="http://schemas.microsoft.com/office/drawing/2014/main" id="{006C8266-3071-4C30-A07E-90CB19BF1839}"/>
                </a:ext>
              </a:extLst>
            </p:cNvPr>
            <p:cNvSpPr txBox="1"/>
            <p:nvPr/>
          </p:nvSpPr>
          <p:spPr>
            <a:xfrm>
              <a:off x="6241376" y="3640153"/>
              <a:ext cx="398592" cy="276999"/>
            </a:xfrm>
            <a:prstGeom prst="rect">
              <a:avLst/>
            </a:prstGeom>
            <a:noFill/>
          </p:spPr>
          <p:txBody>
            <a:bodyPr wrap="none" rtlCol="0">
              <a:spAutoFit/>
            </a:bodyPr>
            <a:lstStyle/>
            <a:p>
              <a:pPr algn="ctr"/>
              <a:r>
                <a:rPr lang="fr-FR" sz="1200" dirty="0"/>
                <a:t>0,6</a:t>
              </a:r>
            </a:p>
          </p:txBody>
        </p:sp>
        <p:sp>
          <p:nvSpPr>
            <p:cNvPr id="156" name="ZoneTexte 155">
              <a:extLst>
                <a:ext uri="{FF2B5EF4-FFF2-40B4-BE49-F238E27FC236}">
                  <a16:creationId xmlns:a16="http://schemas.microsoft.com/office/drawing/2014/main" id="{19A6728C-6ADF-4C2E-8961-5E9591E8BE06}"/>
                </a:ext>
              </a:extLst>
            </p:cNvPr>
            <p:cNvSpPr txBox="1"/>
            <p:nvPr/>
          </p:nvSpPr>
          <p:spPr>
            <a:xfrm>
              <a:off x="6576868" y="3640153"/>
              <a:ext cx="398592" cy="276999"/>
            </a:xfrm>
            <a:prstGeom prst="rect">
              <a:avLst/>
            </a:prstGeom>
            <a:noFill/>
          </p:spPr>
          <p:txBody>
            <a:bodyPr wrap="none" rtlCol="0">
              <a:spAutoFit/>
            </a:bodyPr>
            <a:lstStyle/>
            <a:p>
              <a:pPr algn="ctr"/>
              <a:r>
                <a:rPr lang="fr-FR" sz="1200" dirty="0"/>
                <a:t>0,8</a:t>
              </a:r>
            </a:p>
          </p:txBody>
        </p:sp>
        <p:sp>
          <p:nvSpPr>
            <p:cNvPr id="157" name="ZoneTexte 156">
              <a:extLst>
                <a:ext uri="{FF2B5EF4-FFF2-40B4-BE49-F238E27FC236}">
                  <a16:creationId xmlns:a16="http://schemas.microsoft.com/office/drawing/2014/main" id="{FAF2DC84-F3CE-4D4E-858D-620D2565F9AE}"/>
                </a:ext>
              </a:extLst>
            </p:cNvPr>
            <p:cNvSpPr txBox="1"/>
            <p:nvPr/>
          </p:nvSpPr>
          <p:spPr>
            <a:xfrm>
              <a:off x="6827087" y="3640153"/>
              <a:ext cx="398592" cy="276999"/>
            </a:xfrm>
            <a:prstGeom prst="rect">
              <a:avLst/>
            </a:prstGeom>
            <a:noFill/>
          </p:spPr>
          <p:txBody>
            <a:bodyPr wrap="none" rtlCol="0">
              <a:spAutoFit/>
            </a:bodyPr>
            <a:lstStyle/>
            <a:p>
              <a:pPr algn="ctr"/>
              <a:r>
                <a:rPr lang="fr-FR" sz="1200" dirty="0"/>
                <a:t>1,0</a:t>
              </a:r>
            </a:p>
          </p:txBody>
        </p:sp>
        <p:sp>
          <p:nvSpPr>
            <p:cNvPr id="158" name="ZoneTexte 157">
              <a:extLst>
                <a:ext uri="{FF2B5EF4-FFF2-40B4-BE49-F238E27FC236}">
                  <a16:creationId xmlns:a16="http://schemas.microsoft.com/office/drawing/2014/main" id="{0C43085F-3CA3-40B1-9B0D-7F89F88BD534}"/>
                </a:ext>
              </a:extLst>
            </p:cNvPr>
            <p:cNvSpPr txBox="1"/>
            <p:nvPr/>
          </p:nvSpPr>
          <p:spPr>
            <a:xfrm>
              <a:off x="7213525" y="3640153"/>
              <a:ext cx="398592" cy="276999"/>
            </a:xfrm>
            <a:prstGeom prst="rect">
              <a:avLst/>
            </a:prstGeom>
            <a:noFill/>
          </p:spPr>
          <p:txBody>
            <a:bodyPr wrap="none" rtlCol="0">
              <a:spAutoFit/>
            </a:bodyPr>
            <a:lstStyle/>
            <a:p>
              <a:pPr algn="ctr"/>
              <a:r>
                <a:rPr lang="fr-FR" sz="1200" dirty="0"/>
                <a:t>1,4</a:t>
              </a:r>
            </a:p>
          </p:txBody>
        </p:sp>
        <p:sp>
          <p:nvSpPr>
            <p:cNvPr id="159" name="ZoneTexte 158">
              <a:extLst>
                <a:ext uri="{FF2B5EF4-FFF2-40B4-BE49-F238E27FC236}">
                  <a16:creationId xmlns:a16="http://schemas.microsoft.com/office/drawing/2014/main" id="{E5D6430F-475B-4CA8-B746-56AA2E5628EB}"/>
                </a:ext>
              </a:extLst>
            </p:cNvPr>
            <p:cNvSpPr txBox="1"/>
            <p:nvPr/>
          </p:nvSpPr>
          <p:spPr>
            <a:xfrm>
              <a:off x="7628229" y="3640153"/>
              <a:ext cx="398592" cy="276999"/>
            </a:xfrm>
            <a:prstGeom prst="rect">
              <a:avLst/>
            </a:prstGeom>
            <a:noFill/>
          </p:spPr>
          <p:txBody>
            <a:bodyPr wrap="none" rtlCol="0">
              <a:spAutoFit/>
            </a:bodyPr>
            <a:lstStyle/>
            <a:p>
              <a:pPr algn="ctr"/>
              <a:r>
                <a:rPr lang="fr-FR" sz="1200" dirty="0"/>
                <a:t>2,0</a:t>
              </a:r>
            </a:p>
          </p:txBody>
        </p:sp>
        <p:sp>
          <p:nvSpPr>
            <p:cNvPr id="160" name="ZoneTexte 159">
              <a:extLst>
                <a:ext uri="{FF2B5EF4-FFF2-40B4-BE49-F238E27FC236}">
                  <a16:creationId xmlns:a16="http://schemas.microsoft.com/office/drawing/2014/main" id="{5E6C444E-0C1E-4E99-9BF9-43546E558F91}"/>
                </a:ext>
              </a:extLst>
            </p:cNvPr>
            <p:cNvSpPr txBox="1"/>
            <p:nvPr/>
          </p:nvSpPr>
          <p:spPr>
            <a:xfrm>
              <a:off x="5114457" y="3311418"/>
              <a:ext cx="479618" cy="276999"/>
            </a:xfrm>
            <a:prstGeom prst="rect">
              <a:avLst/>
            </a:prstGeom>
            <a:noFill/>
          </p:spPr>
          <p:txBody>
            <a:bodyPr wrap="none" rtlCol="0">
              <a:spAutoFit/>
            </a:bodyPr>
            <a:lstStyle/>
            <a:p>
              <a:pPr algn="r"/>
              <a:r>
                <a:rPr lang="fr-FR" sz="1200" dirty="0"/>
                <a:t>LPV</a:t>
              </a:r>
            </a:p>
          </p:txBody>
        </p:sp>
        <p:sp>
          <p:nvSpPr>
            <p:cNvPr id="161" name="ZoneTexte 160">
              <a:extLst>
                <a:ext uri="{FF2B5EF4-FFF2-40B4-BE49-F238E27FC236}">
                  <a16:creationId xmlns:a16="http://schemas.microsoft.com/office/drawing/2014/main" id="{0318ECD0-1311-4A95-87A0-CACA3BA1B9B0}"/>
                </a:ext>
              </a:extLst>
            </p:cNvPr>
            <p:cNvSpPr txBox="1"/>
            <p:nvPr/>
          </p:nvSpPr>
          <p:spPr>
            <a:xfrm>
              <a:off x="5087281" y="3133549"/>
              <a:ext cx="506794" cy="276999"/>
            </a:xfrm>
            <a:prstGeom prst="rect">
              <a:avLst/>
            </a:prstGeom>
            <a:noFill/>
          </p:spPr>
          <p:txBody>
            <a:bodyPr wrap="none" rtlCol="0">
              <a:spAutoFit/>
            </a:bodyPr>
            <a:lstStyle/>
            <a:p>
              <a:pPr algn="r"/>
              <a:r>
                <a:rPr lang="fr-FR" sz="1200" dirty="0"/>
                <a:t>DRV</a:t>
              </a:r>
            </a:p>
          </p:txBody>
        </p:sp>
        <p:sp>
          <p:nvSpPr>
            <p:cNvPr id="162" name="ZoneTexte 161">
              <a:extLst>
                <a:ext uri="{FF2B5EF4-FFF2-40B4-BE49-F238E27FC236}">
                  <a16:creationId xmlns:a16="http://schemas.microsoft.com/office/drawing/2014/main" id="{7FE5D421-80C0-4125-96FB-20E8844E7626}"/>
                </a:ext>
              </a:extLst>
            </p:cNvPr>
            <p:cNvSpPr txBox="1"/>
            <p:nvPr/>
          </p:nvSpPr>
          <p:spPr>
            <a:xfrm>
              <a:off x="5108721" y="2955681"/>
              <a:ext cx="485354" cy="276999"/>
            </a:xfrm>
            <a:prstGeom prst="rect">
              <a:avLst/>
            </a:prstGeom>
            <a:noFill/>
          </p:spPr>
          <p:txBody>
            <a:bodyPr wrap="none" rtlCol="0">
              <a:spAutoFit/>
            </a:bodyPr>
            <a:lstStyle/>
            <a:p>
              <a:pPr algn="r"/>
              <a:r>
                <a:rPr lang="fr-FR" sz="1200" dirty="0"/>
                <a:t>ATV</a:t>
              </a:r>
            </a:p>
          </p:txBody>
        </p:sp>
        <p:sp>
          <p:nvSpPr>
            <p:cNvPr id="163" name="ZoneTexte 162">
              <a:extLst>
                <a:ext uri="{FF2B5EF4-FFF2-40B4-BE49-F238E27FC236}">
                  <a16:creationId xmlns:a16="http://schemas.microsoft.com/office/drawing/2014/main" id="{E52A1CE9-FACF-48AE-83DA-1806946C2E73}"/>
                </a:ext>
              </a:extLst>
            </p:cNvPr>
            <p:cNvSpPr txBox="1"/>
            <p:nvPr/>
          </p:nvSpPr>
          <p:spPr>
            <a:xfrm>
              <a:off x="5110123" y="2777813"/>
              <a:ext cx="483952" cy="276999"/>
            </a:xfrm>
            <a:prstGeom prst="rect">
              <a:avLst/>
            </a:prstGeom>
            <a:noFill/>
          </p:spPr>
          <p:txBody>
            <a:bodyPr wrap="none" rtlCol="0">
              <a:spAutoFit/>
            </a:bodyPr>
            <a:lstStyle/>
            <a:p>
              <a:pPr algn="r"/>
              <a:r>
                <a:rPr lang="fr-FR" sz="1200" dirty="0"/>
                <a:t>EFV</a:t>
              </a:r>
            </a:p>
          </p:txBody>
        </p:sp>
        <p:sp>
          <p:nvSpPr>
            <p:cNvPr id="164" name="ZoneTexte 163">
              <a:extLst>
                <a:ext uri="{FF2B5EF4-FFF2-40B4-BE49-F238E27FC236}">
                  <a16:creationId xmlns:a16="http://schemas.microsoft.com/office/drawing/2014/main" id="{7032EB3A-6F88-47BA-BE99-31A3269E199D}"/>
                </a:ext>
              </a:extLst>
            </p:cNvPr>
            <p:cNvSpPr txBox="1"/>
            <p:nvPr/>
          </p:nvSpPr>
          <p:spPr>
            <a:xfrm>
              <a:off x="5101632" y="2599945"/>
              <a:ext cx="492443" cy="276999"/>
            </a:xfrm>
            <a:prstGeom prst="rect">
              <a:avLst/>
            </a:prstGeom>
            <a:noFill/>
          </p:spPr>
          <p:txBody>
            <a:bodyPr wrap="none" rtlCol="0">
              <a:spAutoFit/>
            </a:bodyPr>
            <a:lstStyle/>
            <a:p>
              <a:pPr algn="r"/>
              <a:r>
                <a:rPr lang="fr-FR" sz="1200" dirty="0"/>
                <a:t>ZDV</a:t>
              </a:r>
            </a:p>
          </p:txBody>
        </p:sp>
        <p:sp>
          <p:nvSpPr>
            <p:cNvPr id="165" name="ZoneTexte 164">
              <a:extLst>
                <a:ext uri="{FF2B5EF4-FFF2-40B4-BE49-F238E27FC236}">
                  <a16:creationId xmlns:a16="http://schemas.microsoft.com/office/drawing/2014/main" id="{C9778024-718D-4D41-9BCA-93968F77A0C0}"/>
                </a:ext>
              </a:extLst>
            </p:cNvPr>
            <p:cNvSpPr txBox="1"/>
            <p:nvPr/>
          </p:nvSpPr>
          <p:spPr>
            <a:xfrm>
              <a:off x="5110274" y="2422077"/>
              <a:ext cx="483801" cy="276999"/>
            </a:xfrm>
            <a:prstGeom prst="rect">
              <a:avLst/>
            </a:prstGeom>
            <a:noFill/>
          </p:spPr>
          <p:txBody>
            <a:bodyPr wrap="none" rtlCol="0">
              <a:spAutoFit/>
            </a:bodyPr>
            <a:lstStyle/>
            <a:p>
              <a:pPr algn="r"/>
              <a:r>
                <a:rPr lang="fr-FR" sz="1200" dirty="0"/>
                <a:t>TDF</a:t>
              </a:r>
            </a:p>
          </p:txBody>
        </p:sp>
        <p:sp>
          <p:nvSpPr>
            <p:cNvPr id="166" name="ZoneTexte 165">
              <a:extLst>
                <a:ext uri="{FF2B5EF4-FFF2-40B4-BE49-F238E27FC236}">
                  <a16:creationId xmlns:a16="http://schemas.microsoft.com/office/drawing/2014/main" id="{7DB7B264-0FFF-46C9-A7A6-FA3B3142EE5D}"/>
                </a:ext>
              </a:extLst>
            </p:cNvPr>
            <p:cNvSpPr txBox="1"/>
            <p:nvPr/>
          </p:nvSpPr>
          <p:spPr>
            <a:xfrm>
              <a:off x="5118689" y="2244209"/>
              <a:ext cx="475386" cy="276999"/>
            </a:xfrm>
            <a:prstGeom prst="rect">
              <a:avLst/>
            </a:prstGeom>
            <a:noFill/>
          </p:spPr>
          <p:txBody>
            <a:bodyPr wrap="none" rtlCol="0">
              <a:spAutoFit/>
            </a:bodyPr>
            <a:lstStyle/>
            <a:p>
              <a:pPr algn="r"/>
              <a:r>
                <a:rPr lang="fr-FR" sz="1200" dirty="0"/>
                <a:t>3TC</a:t>
              </a:r>
            </a:p>
          </p:txBody>
        </p:sp>
        <p:sp>
          <p:nvSpPr>
            <p:cNvPr id="167" name="ZoneTexte 166">
              <a:extLst>
                <a:ext uri="{FF2B5EF4-FFF2-40B4-BE49-F238E27FC236}">
                  <a16:creationId xmlns:a16="http://schemas.microsoft.com/office/drawing/2014/main" id="{B5917786-AF54-4ECA-A7C8-70524FA96C27}"/>
                </a:ext>
              </a:extLst>
            </p:cNvPr>
            <p:cNvSpPr txBox="1"/>
            <p:nvPr/>
          </p:nvSpPr>
          <p:spPr>
            <a:xfrm>
              <a:off x="5110274" y="2066341"/>
              <a:ext cx="483801" cy="276999"/>
            </a:xfrm>
            <a:prstGeom prst="rect">
              <a:avLst/>
            </a:prstGeom>
            <a:noFill/>
          </p:spPr>
          <p:txBody>
            <a:bodyPr wrap="none" rtlCol="0">
              <a:spAutoFit/>
            </a:bodyPr>
            <a:lstStyle/>
            <a:p>
              <a:pPr algn="r"/>
              <a:r>
                <a:rPr lang="fr-FR" sz="1200" dirty="0"/>
                <a:t>FTC</a:t>
              </a:r>
            </a:p>
          </p:txBody>
        </p:sp>
        <p:sp>
          <p:nvSpPr>
            <p:cNvPr id="168" name="ZoneTexte 167">
              <a:extLst>
                <a:ext uri="{FF2B5EF4-FFF2-40B4-BE49-F238E27FC236}">
                  <a16:creationId xmlns:a16="http://schemas.microsoft.com/office/drawing/2014/main" id="{68EC9046-B4B4-461C-8AB4-27352BE6D455}"/>
                </a:ext>
              </a:extLst>
            </p:cNvPr>
            <p:cNvSpPr txBox="1"/>
            <p:nvPr/>
          </p:nvSpPr>
          <p:spPr>
            <a:xfrm>
              <a:off x="5144388" y="1888473"/>
              <a:ext cx="449687" cy="276999"/>
            </a:xfrm>
            <a:prstGeom prst="rect">
              <a:avLst/>
            </a:prstGeom>
            <a:noFill/>
          </p:spPr>
          <p:txBody>
            <a:bodyPr wrap="none" rtlCol="0">
              <a:spAutoFit/>
            </a:bodyPr>
            <a:lstStyle/>
            <a:p>
              <a:pPr algn="r"/>
              <a:r>
                <a:rPr lang="fr-FR" sz="1200" dirty="0"/>
                <a:t>DDI</a:t>
              </a:r>
            </a:p>
          </p:txBody>
        </p:sp>
        <p:sp>
          <p:nvSpPr>
            <p:cNvPr id="169" name="ZoneTexte 168">
              <a:extLst>
                <a:ext uri="{FF2B5EF4-FFF2-40B4-BE49-F238E27FC236}">
                  <a16:creationId xmlns:a16="http://schemas.microsoft.com/office/drawing/2014/main" id="{54F65300-C56D-4872-8076-C498A9A2CD89}"/>
                </a:ext>
              </a:extLst>
            </p:cNvPr>
            <p:cNvSpPr txBox="1"/>
            <p:nvPr/>
          </p:nvSpPr>
          <p:spPr>
            <a:xfrm>
              <a:off x="5080167" y="1710605"/>
              <a:ext cx="513908" cy="276999"/>
            </a:xfrm>
            <a:prstGeom prst="rect">
              <a:avLst/>
            </a:prstGeom>
            <a:noFill/>
          </p:spPr>
          <p:txBody>
            <a:bodyPr wrap="none" rtlCol="0">
              <a:spAutoFit/>
            </a:bodyPr>
            <a:lstStyle/>
            <a:p>
              <a:pPr algn="r"/>
              <a:r>
                <a:rPr lang="fr-FR" sz="1200" dirty="0"/>
                <a:t>ABC</a:t>
              </a:r>
            </a:p>
          </p:txBody>
        </p:sp>
        <p:sp>
          <p:nvSpPr>
            <p:cNvPr id="215" name="ZoneTexte 214"/>
            <p:cNvSpPr txBox="1"/>
            <p:nvPr/>
          </p:nvSpPr>
          <p:spPr>
            <a:xfrm>
              <a:off x="7710746" y="2056474"/>
              <a:ext cx="1365202" cy="276999"/>
            </a:xfrm>
            <a:prstGeom prst="rect">
              <a:avLst/>
            </a:prstGeom>
            <a:noFill/>
          </p:spPr>
          <p:txBody>
            <a:bodyPr wrap="none" rtlCol="0">
              <a:spAutoFit/>
            </a:bodyPr>
            <a:lstStyle/>
            <a:p>
              <a:r>
                <a:rPr lang="fr-FR" sz="1200" dirty="0"/>
                <a:t>0,71 (0,51 - 0,99)</a:t>
              </a:r>
            </a:p>
          </p:txBody>
        </p:sp>
        <p:cxnSp>
          <p:nvCxnSpPr>
            <p:cNvPr id="218" name="Connecteur droit avec flèche 217"/>
            <p:cNvCxnSpPr>
              <a:stCxn id="215" idx="1"/>
            </p:cNvCxnSpPr>
            <p:nvPr/>
          </p:nvCxnSpPr>
          <p:spPr bwMode="auto">
            <a:xfrm flipH="1" flipV="1">
              <a:off x="7147160" y="2187116"/>
              <a:ext cx="563586" cy="0"/>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grpSp>
      <p:grpSp>
        <p:nvGrpSpPr>
          <p:cNvPr id="5" name="Groupe 4">
            <a:extLst>
              <a:ext uri="{FF2B5EF4-FFF2-40B4-BE49-F238E27FC236}">
                <a16:creationId xmlns:a16="http://schemas.microsoft.com/office/drawing/2014/main" id="{DF12998A-55F9-42F6-9111-2F23837DFE43}"/>
              </a:ext>
            </a:extLst>
          </p:cNvPr>
          <p:cNvGrpSpPr/>
          <p:nvPr/>
        </p:nvGrpSpPr>
        <p:grpSpPr>
          <a:xfrm>
            <a:off x="1000698" y="4240754"/>
            <a:ext cx="3922031" cy="2265161"/>
            <a:chOff x="1000698" y="4240754"/>
            <a:chExt cx="3922031" cy="2265161"/>
          </a:xfrm>
        </p:grpSpPr>
        <p:sp>
          <p:nvSpPr>
            <p:cNvPr id="6" name="Line 5">
              <a:extLst>
                <a:ext uri="{FF2B5EF4-FFF2-40B4-BE49-F238E27FC236}">
                  <a16:creationId xmlns:a16="http://schemas.microsoft.com/office/drawing/2014/main" id="{60FB5757-4BB1-4E59-BE43-F3586E214ED1}"/>
                </a:ext>
              </a:extLst>
            </p:cNvPr>
            <p:cNvSpPr>
              <a:spLocks noChangeShapeType="1"/>
            </p:cNvSpPr>
            <p:nvPr/>
          </p:nvSpPr>
          <p:spPr bwMode="auto">
            <a:xfrm flipH="1">
              <a:off x="2464081" y="4401873"/>
              <a:ext cx="65881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 name="Line 6">
              <a:extLst>
                <a:ext uri="{FF2B5EF4-FFF2-40B4-BE49-F238E27FC236}">
                  <a16:creationId xmlns:a16="http://schemas.microsoft.com/office/drawing/2014/main" id="{BD7C4E3E-EA1D-44B6-86A2-9DF7E2012FD2}"/>
                </a:ext>
              </a:extLst>
            </p:cNvPr>
            <p:cNvSpPr>
              <a:spLocks noChangeShapeType="1"/>
            </p:cNvSpPr>
            <p:nvPr/>
          </p:nvSpPr>
          <p:spPr bwMode="auto">
            <a:xfrm flipH="1">
              <a:off x="2341843" y="5513614"/>
              <a:ext cx="57943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 name="Line 7">
              <a:extLst>
                <a:ext uri="{FF2B5EF4-FFF2-40B4-BE49-F238E27FC236}">
                  <a16:creationId xmlns:a16="http://schemas.microsoft.com/office/drawing/2014/main" id="{D7ED0F8A-00C8-420F-BB1C-8FBCFC64F74D}"/>
                </a:ext>
              </a:extLst>
            </p:cNvPr>
            <p:cNvSpPr>
              <a:spLocks noChangeShapeType="1"/>
            </p:cNvSpPr>
            <p:nvPr/>
          </p:nvSpPr>
          <p:spPr bwMode="auto">
            <a:xfrm flipH="1">
              <a:off x="2705381" y="5347902"/>
              <a:ext cx="61912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8">
              <a:extLst>
                <a:ext uri="{FF2B5EF4-FFF2-40B4-BE49-F238E27FC236}">
                  <a16:creationId xmlns:a16="http://schemas.microsoft.com/office/drawing/2014/main" id="{4E001935-C4FA-4C96-BB26-01E5C6639BA9}"/>
                </a:ext>
              </a:extLst>
            </p:cNvPr>
            <p:cNvSpPr>
              <a:spLocks noChangeShapeType="1"/>
            </p:cNvSpPr>
            <p:nvPr/>
          </p:nvSpPr>
          <p:spPr bwMode="auto">
            <a:xfrm flipH="1">
              <a:off x="2529168" y="5185366"/>
              <a:ext cx="69532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9">
              <a:extLst>
                <a:ext uri="{FF2B5EF4-FFF2-40B4-BE49-F238E27FC236}">
                  <a16:creationId xmlns:a16="http://schemas.microsoft.com/office/drawing/2014/main" id="{610DEFEE-C02D-4B4C-8B11-B7E72CDE55E7}"/>
                </a:ext>
              </a:extLst>
            </p:cNvPr>
            <p:cNvSpPr>
              <a:spLocks noChangeShapeType="1"/>
            </p:cNvSpPr>
            <p:nvPr/>
          </p:nvSpPr>
          <p:spPr bwMode="auto">
            <a:xfrm flipH="1">
              <a:off x="2810156" y="4980578"/>
              <a:ext cx="52863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10">
              <a:extLst>
                <a:ext uri="{FF2B5EF4-FFF2-40B4-BE49-F238E27FC236}">
                  <a16:creationId xmlns:a16="http://schemas.microsoft.com/office/drawing/2014/main" id="{4F05E3C9-7BCE-4F29-B20C-1196A8F006D2}"/>
                </a:ext>
              </a:extLst>
            </p:cNvPr>
            <p:cNvSpPr>
              <a:spLocks noChangeShapeType="1"/>
            </p:cNvSpPr>
            <p:nvPr/>
          </p:nvSpPr>
          <p:spPr bwMode="auto">
            <a:xfrm flipH="1">
              <a:off x="2503768" y="4808273"/>
              <a:ext cx="80010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1">
              <a:extLst>
                <a:ext uri="{FF2B5EF4-FFF2-40B4-BE49-F238E27FC236}">
                  <a16:creationId xmlns:a16="http://schemas.microsoft.com/office/drawing/2014/main" id="{F5D19224-E270-4BA4-A478-F042D323E851}"/>
                </a:ext>
              </a:extLst>
            </p:cNvPr>
            <p:cNvSpPr>
              <a:spLocks noChangeShapeType="1"/>
            </p:cNvSpPr>
            <p:nvPr/>
          </p:nvSpPr>
          <p:spPr bwMode="auto">
            <a:xfrm flipH="1">
              <a:off x="2397406" y="4606660"/>
              <a:ext cx="97790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2">
              <a:extLst>
                <a:ext uri="{FF2B5EF4-FFF2-40B4-BE49-F238E27FC236}">
                  <a16:creationId xmlns:a16="http://schemas.microsoft.com/office/drawing/2014/main" id="{D6DC0462-9C89-471E-A2A4-4E60D7180151}"/>
                </a:ext>
              </a:extLst>
            </p:cNvPr>
            <p:cNvSpPr>
              <a:spLocks noChangeShapeType="1"/>
            </p:cNvSpPr>
            <p:nvPr/>
          </p:nvSpPr>
          <p:spPr bwMode="auto">
            <a:xfrm flipH="1">
              <a:off x="2846668" y="5676150"/>
              <a:ext cx="78105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3">
              <a:extLst>
                <a:ext uri="{FF2B5EF4-FFF2-40B4-BE49-F238E27FC236}">
                  <a16:creationId xmlns:a16="http://schemas.microsoft.com/office/drawing/2014/main" id="{2DEC23D4-BAA5-402F-A130-0AD216DA9404}"/>
                </a:ext>
              </a:extLst>
            </p:cNvPr>
            <p:cNvSpPr>
              <a:spLocks noChangeShapeType="1"/>
            </p:cNvSpPr>
            <p:nvPr/>
          </p:nvSpPr>
          <p:spPr bwMode="auto">
            <a:xfrm flipH="1">
              <a:off x="2005293" y="5867994"/>
              <a:ext cx="150653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4">
              <a:extLst>
                <a:ext uri="{FF2B5EF4-FFF2-40B4-BE49-F238E27FC236}">
                  <a16:creationId xmlns:a16="http://schemas.microsoft.com/office/drawing/2014/main" id="{7C8F0658-9E69-4163-BE0A-2872FF2BCAFE}"/>
                </a:ext>
              </a:extLst>
            </p:cNvPr>
            <p:cNvSpPr>
              <a:spLocks noChangeShapeType="1"/>
            </p:cNvSpPr>
            <p:nvPr/>
          </p:nvSpPr>
          <p:spPr bwMode="auto">
            <a:xfrm flipH="1">
              <a:off x="2497418" y="6046649"/>
              <a:ext cx="80486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Freeform 47">
              <a:extLst>
                <a:ext uri="{FF2B5EF4-FFF2-40B4-BE49-F238E27FC236}">
                  <a16:creationId xmlns:a16="http://schemas.microsoft.com/office/drawing/2014/main" id="{27E65F8B-F3B8-45FB-8F3F-00CC844E63ED}"/>
                </a:ext>
              </a:extLst>
            </p:cNvPr>
            <p:cNvSpPr>
              <a:spLocks/>
            </p:cNvSpPr>
            <p:nvPr/>
          </p:nvSpPr>
          <p:spPr bwMode="auto">
            <a:xfrm>
              <a:off x="2795868" y="4373298"/>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9" name="Freeform 48">
              <a:extLst>
                <a:ext uri="{FF2B5EF4-FFF2-40B4-BE49-F238E27FC236}">
                  <a16:creationId xmlns:a16="http://schemas.microsoft.com/office/drawing/2014/main" id="{61D98CE8-A884-4116-A9DF-5F73EB983C50}"/>
                </a:ext>
              </a:extLst>
            </p:cNvPr>
            <p:cNvSpPr>
              <a:spLocks/>
            </p:cNvSpPr>
            <p:nvPr/>
          </p:nvSpPr>
          <p:spPr bwMode="auto">
            <a:xfrm>
              <a:off x="2926043" y="4578085"/>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6" y="1"/>
                    <a:pt x="13" y="0"/>
                    <a:pt x="10" y="0"/>
                  </a:cubicBezTo>
                  <a:cubicBezTo>
                    <a:pt x="8" y="0"/>
                    <a:pt x="5" y="1"/>
                    <a:pt x="3" y="3"/>
                  </a:cubicBezTo>
                  <a:cubicBezTo>
                    <a:pt x="1" y="5"/>
                    <a:pt x="0" y="7"/>
                    <a:pt x="0" y="10"/>
                  </a:cubicBezTo>
                  <a:cubicBezTo>
                    <a:pt x="0" y="12"/>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0" name="Freeform 49">
              <a:extLst>
                <a:ext uri="{FF2B5EF4-FFF2-40B4-BE49-F238E27FC236}">
                  <a16:creationId xmlns:a16="http://schemas.microsoft.com/office/drawing/2014/main" id="{4500AF78-24B4-4D65-A25F-AF4911CB8957}"/>
                </a:ext>
              </a:extLst>
            </p:cNvPr>
            <p:cNvSpPr>
              <a:spLocks/>
            </p:cNvSpPr>
            <p:nvPr/>
          </p:nvSpPr>
          <p:spPr bwMode="auto">
            <a:xfrm>
              <a:off x="2918106" y="4779698"/>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ubicBezTo>
                    <a:pt x="0" y="13"/>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1" name="Freeform 50">
              <a:extLst>
                <a:ext uri="{FF2B5EF4-FFF2-40B4-BE49-F238E27FC236}">
                  <a16:creationId xmlns:a16="http://schemas.microsoft.com/office/drawing/2014/main" id="{CDC876D7-4304-4ED2-B72D-D2570AE161A2}"/>
                </a:ext>
              </a:extLst>
            </p:cNvPr>
            <p:cNvSpPr>
              <a:spLocks/>
            </p:cNvSpPr>
            <p:nvPr/>
          </p:nvSpPr>
          <p:spPr bwMode="auto">
            <a:xfrm>
              <a:off x="3073681" y="4952003"/>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6" y="1"/>
                    <a:pt x="13" y="0"/>
                    <a:pt x="10" y="0"/>
                  </a:cubicBezTo>
                  <a:cubicBezTo>
                    <a:pt x="8" y="0"/>
                    <a:pt x="5" y="1"/>
                    <a:pt x="3" y="3"/>
                  </a:cubicBezTo>
                  <a:cubicBezTo>
                    <a:pt x="1" y="5"/>
                    <a:pt x="0" y="8"/>
                    <a:pt x="0" y="10"/>
                  </a:cubicBezTo>
                  <a:cubicBezTo>
                    <a:pt x="0" y="13"/>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2" name="Freeform 51">
              <a:extLst>
                <a:ext uri="{FF2B5EF4-FFF2-40B4-BE49-F238E27FC236}">
                  <a16:creationId xmlns:a16="http://schemas.microsoft.com/office/drawing/2014/main" id="{F7D8B3BE-3FA3-435B-8490-A926454E0518}"/>
                </a:ext>
              </a:extLst>
            </p:cNvPr>
            <p:cNvSpPr>
              <a:spLocks/>
            </p:cNvSpPr>
            <p:nvPr/>
          </p:nvSpPr>
          <p:spPr bwMode="auto">
            <a:xfrm>
              <a:off x="2895881" y="5156791"/>
              <a:ext cx="55563"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6" y="1"/>
                    <a:pt x="13" y="0"/>
                    <a:pt x="10" y="0"/>
                  </a:cubicBezTo>
                  <a:cubicBezTo>
                    <a:pt x="8" y="0"/>
                    <a:pt x="5" y="1"/>
                    <a:pt x="3" y="3"/>
                  </a:cubicBezTo>
                  <a:cubicBezTo>
                    <a:pt x="1" y="5"/>
                    <a:pt x="0" y="7"/>
                    <a:pt x="0" y="10"/>
                  </a:cubicBezTo>
                  <a:cubicBezTo>
                    <a:pt x="0" y="12"/>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3" name="Freeform 52">
              <a:extLst>
                <a:ext uri="{FF2B5EF4-FFF2-40B4-BE49-F238E27FC236}">
                  <a16:creationId xmlns:a16="http://schemas.microsoft.com/office/drawing/2014/main" id="{3B2A7FBB-522E-4619-996F-59D64A5CDBB0}"/>
                </a:ext>
              </a:extLst>
            </p:cNvPr>
            <p:cNvSpPr>
              <a:spLocks/>
            </p:cNvSpPr>
            <p:nvPr/>
          </p:nvSpPr>
          <p:spPr bwMode="auto">
            <a:xfrm>
              <a:off x="3019706" y="5319327"/>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ubicBezTo>
                    <a:pt x="0" y="13"/>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4" name="Freeform 53">
              <a:extLst>
                <a:ext uri="{FF2B5EF4-FFF2-40B4-BE49-F238E27FC236}">
                  <a16:creationId xmlns:a16="http://schemas.microsoft.com/office/drawing/2014/main" id="{47517C0E-9AF3-41CE-9E88-10ED6882789E}"/>
                </a:ext>
              </a:extLst>
            </p:cNvPr>
            <p:cNvSpPr>
              <a:spLocks/>
            </p:cNvSpPr>
            <p:nvPr/>
          </p:nvSpPr>
          <p:spPr bwMode="auto">
            <a:xfrm>
              <a:off x="2638706" y="5485039"/>
              <a:ext cx="57150" cy="57150"/>
            </a:xfrm>
            <a:custGeom>
              <a:avLst/>
              <a:gdLst>
                <a:gd name="T0" fmla="*/ 17 w 20"/>
                <a:gd name="T1" fmla="*/ 17 h 20"/>
                <a:gd name="T2" fmla="*/ 20 w 20"/>
                <a:gd name="T3" fmla="*/ 10 h 20"/>
                <a:gd name="T4" fmla="*/ 17 w 20"/>
                <a:gd name="T5" fmla="*/ 2 h 20"/>
                <a:gd name="T6" fmla="*/ 10 w 20"/>
                <a:gd name="T7" fmla="*/ 0 h 20"/>
                <a:gd name="T8" fmla="*/ 3 w 20"/>
                <a:gd name="T9" fmla="*/ 2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4"/>
                    <a:pt x="17" y="2"/>
                  </a:cubicBezTo>
                  <a:cubicBezTo>
                    <a:pt x="16" y="1"/>
                    <a:pt x="13" y="0"/>
                    <a:pt x="10" y="0"/>
                  </a:cubicBezTo>
                  <a:cubicBezTo>
                    <a:pt x="8" y="0"/>
                    <a:pt x="5" y="1"/>
                    <a:pt x="3" y="2"/>
                  </a:cubicBezTo>
                  <a:cubicBezTo>
                    <a:pt x="1" y="4"/>
                    <a:pt x="0" y="7"/>
                    <a:pt x="0" y="10"/>
                  </a:cubicBezTo>
                  <a:cubicBezTo>
                    <a:pt x="0" y="12"/>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5" name="Freeform 54">
              <a:extLst>
                <a:ext uri="{FF2B5EF4-FFF2-40B4-BE49-F238E27FC236}">
                  <a16:creationId xmlns:a16="http://schemas.microsoft.com/office/drawing/2014/main" id="{ADAEF2D3-7EFD-467C-A854-C4BB47A0487D}"/>
                </a:ext>
              </a:extLst>
            </p:cNvPr>
            <p:cNvSpPr>
              <a:spLocks/>
            </p:cNvSpPr>
            <p:nvPr/>
          </p:nvSpPr>
          <p:spPr bwMode="auto">
            <a:xfrm>
              <a:off x="3267356" y="5647575"/>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ubicBezTo>
                    <a:pt x="0" y="13"/>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6" name="Freeform 55">
              <a:extLst>
                <a:ext uri="{FF2B5EF4-FFF2-40B4-BE49-F238E27FC236}">
                  <a16:creationId xmlns:a16="http://schemas.microsoft.com/office/drawing/2014/main" id="{C4F2DB39-7B56-42D0-A226-7B30AA4FC419}"/>
                </a:ext>
              </a:extLst>
            </p:cNvPr>
            <p:cNvSpPr>
              <a:spLocks/>
            </p:cNvSpPr>
            <p:nvPr/>
          </p:nvSpPr>
          <p:spPr bwMode="auto">
            <a:xfrm>
              <a:off x="2886356" y="5839419"/>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6" y="1"/>
                    <a:pt x="13" y="0"/>
                    <a:pt x="10" y="0"/>
                  </a:cubicBezTo>
                  <a:cubicBezTo>
                    <a:pt x="8" y="0"/>
                    <a:pt x="5" y="1"/>
                    <a:pt x="3" y="3"/>
                  </a:cubicBezTo>
                  <a:cubicBezTo>
                    <a:pt x="1" y="5"/>
                    <a:pt x="0" y="8"/>
                    <a:pt x="0" y="10"/>
                  </a:cubicBezTo>
                  <a:cubicBezTo>
                    <a:pt x="0" y="13"/>
                    <a:pt x="1" y="15"/>
                    <a:pt x="3" y="17"/>
                  </a:cubicBezTo>
                  <a:cubicBezTo>
                    <a:pt x="5" y="19"/>
                    <a:pt x="8" y="20"/>
                    <a:pt x="10" y="20"/>
                  </a:cubicBezTo>
                  <a:cubicBezTo>
                    <a:pt x="13" y="20"/>
                    <a:pt x="16"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7" name="Freeform 56">
              <a:extLst>
                <a:ext uri="{FF2B5EF4-FFF2-40B4-BE49-F238E27FC236}">
                  <a16:creationId xmlns:a16="http://schemas.microsoft.com/office/drawing/2014/main" id="{67984433-B27C-4308-8044-61442B9ED909}"/>
                </a:ext>
              </a:extLst>
            </p:cNvPr>
            <p:cNvSpPr>
              <a:spLocks/>
            </p:cNvSpPr>
            <p:nvPr/>
          </p:nvSpPr>
          <p:spPr bwMode="auto">
            <a:xfrm>
              <a:off x="2932393" y="6018074"/>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4" name="Freeform 113">
              <a:extLst>
                <a:ext uri="{FF2B5EF4-FFF2-40B4-BE49-F238E27FC236}">
                  <a16:creationId xmlns:a16="http://schemas.microsoft.com/office/drawing/2014/main" id="{E9E8F16A-6CA0-4F84-9906-67E14F97FF5A}"/>
                </a:ext>
              </a:extLst>
            </p:cNvPr>
            <p:cNvSpPr>
              <a:spLocks/>
            </p:cNvSpPr>
            <p:nvPr/>
          </p:nvSpPr>
          <p:spPr bwMode="auto">
            <a:xfrm>
              <a:off x="1608418" y="4320557"/>
              <a:ext cx="2317750" cy="1835998"/>
            </a:xfrm>
            <a:custGeom>
              <a:avLst/>
              <a:gdLst>
                <a:gd name="T0" fmla="*/ 0 w 1460"/>
                <a:gd name="T1" fmla="*/ 0 h 1289"/>
                <a:gd name="T2" fmla="*/ 0 w 1460"/>
                <a:gd name="T3" fmla="*/ 1289 h 1289"/>
                <a:gd name="T4" fmla="*/ 1460 w 1460"/>
                <a:gd name="T5" fmla="*/ 1289 h 1289"/>
              </a:gdLst>
              <a:ahLst/>
              <a:cxnLst>
                <a:cxn ang="0">
                  <a:pos x="T0" y="T1"/>
                </a:cxn>
                <a:cxn ang="0">
                  <a:pos x="T2" y="T3"/>
                </a:cxn>
                <a:cxn ang="0">
                  <a:pos x="T4" y="T5"/>
                </a:cxn>
              </a:cxnLst>
              <a:rect l="0" t="0" r="r" b="b"/>
              <a:pathLst>
                <a:path w="1460" h="1289">
                  <a:moveTo>
                    <a:pt x="0" y="0"/>
                  </a:moveTo>
                  <a:lnTo>
                    <a:pt x="0" y="1289"/>
                  </a:lnTo>
                  <a:lnTo>
                    <a:pt x="1460" y="1289"/>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5" name="Line 114">
              <a:extLst>
                <a:ext uri="{FF2B5EF4-FFF2-40B4-BE49-F238E27FC236}">
                  <a16:creationId xmlns:a16="http://schemas.microsoft.com/office/drawing/2014/main" id="{B52233E2-8A5D-4FFC-862E-87B561995FD7}"/>
                </a:ext>
              </a:extLst>
            </p:cNvPr>
            <p:cNvSpPr>
              <a:spLocks noChangeShapeType="1"/>
            </p:cNvSpPr>
            <p:nvPr/>
          </p:nvSpPr>
          <p:spPr bwMode="auto">
            <a:xfrm flipV="1">
              <a:off x="3756306" y="6156554"/>
              <a:ext cx="0" cy="10160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6" name="Line 115">
              <a:extLst>
                <a:ext uri="{FF2B5EF4-FFF2-40B4-BE49-F238E27FC236}">
                  <a16:creationId xmlns:a16="http://schemas.microsoft.com/office/drawing/2014/main" id="{76357FD0-709F-424E-8FFD-7980E2A773E9}"/>
                </a:ext>
              </a:extLst>
            </p:cNvPr>
            <p:cNvSpPr>
              <a:spLocks noChangeShapeType="1"/>
            </p:cNvSpPr>
            <p:nvPr/>
          </p:nvSpPr>
          <p:spPr bwMode="auto">
            <a:xfrm flipV="1">
              <a:off x="3346731" y="6156554"/>
              <a:ext cx="0" cy="10160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7" name="Line 116">
              <a:extLst>
                <a:ext uri="{FF2B5EF4-FFF2-40B4-BE49-F238E27FC236}">
                  <a16:creationId xmlns:a16="http://schemas.microsoft.com/office/drawing/2014/main" id="{3B7B2A82-99C6-4F30-BB25-CFC1D2A33E51}"/>
                </a:ext>
              </a:extLst>
            </p:cNvPr>
            <p:cNvSpPr>
              <a:spLocks noChangeShapeType="1"/>
            </p:cNvSpPr>
            <p:nvPr/>
          </p:nvSpPr>
          <p:spPr bwMode="auto">
            <a:xfrm flipV="1">
              <a:off x="2960968" y="6156554"/>
              <a:ext cx="0" cy="10160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8" name="Line 117">
              <a:extLst>
                <a:ext uri="{FF2B5EF4-FFF2-40B4-BE49-F238E27FC236}">
                  <a16:creationId xmlns:a16="http://schemas.microsoft.com/office/drawing/2014/main" id="{6A6C2C7C-046B-4C59-8E0D-4183DE88B8B0}"/>
                </a:ext>
              </a:extLst>
            </p:cNvPr>
            <p:cNvSpPr>
              <a:spLocks noChangeShapeType="1"/>
            </p:cNvSpPr>
            <p:nvPr/>
          </p:nvSpPr>
          <p:spPr bwMode="auto">
            <a:xfrm flipV="1">
              <a:off x="2710143" y="6156554"/>
              <a:ext cx="0" cy="10160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9" name="Line 118">
              <a:extLst>
                <a:ext uri="{FF2B5EF4-FFF2-40B4-BE49-F238E27FC236}">
                  <a16:creationId xmlns:a16="http://schemas.microsoft.com/office/drawing/2014/main" id="{2F5A9E2C-F863-41BD-B531-E6A2107A739B}"/>
                </a:ext>
              </a:extLst>
            </p:cNvPr>
            <p:cNvSpPr>
              <a:spLocks noChangeShapeType="1"/>
            </p:cNvSpPr>
            <p:nvPr/>
          </p:nvSpPr>
          <p:spPr bwMode="auto">
            <a:xfrm flipV="1">
              <a:off x="2381531" y="6156554"/>
              <a:ext cx="0" cy="10160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0" name="Line 119">
              <a:extLst>
                <a:ext uri="{FF2B5EF4-FFF2-40B4-BE49-F238E27FC236}">
                  <a16:creationId xmlns:a16="http://schemas.microsoft.com/office/drawing/2014/main" id="{9A210C44-35A8-4E8D-AB3E-2D8EF25A6B4A}"/>
                </a:ext>
              </a:extLst>
            </p:cNvPr>
            <p:cNvSpPr>
              <a:spLocks noChangeShapeType="1"/>
            </p:cNvSpPr>
            <p:nvPr/>
          </p:nvSpPr>
          <p:spPr bwMode="auto">
            <a:xfrm flipV="1">
              <a:off x="1925918" y="6156554"/>
              <a:ext cx="0" cy="10160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1" name="Line 120">
              <a:extLst>
                <a:ext uri="{FF2B5EF4-FFF2-40B4-BE49-F238E27FC236}">
                  <a16:creationId xmlns:a16="http://schemas.microsoft.com/office/drawing/2014/main" id="{C6A96F45-93B9-4535-B204-8F49FD26755F}"/>
                </a:ext>
              </a:extLst>
            </p:cNvPr>
            <p:cNvSpPr>
              <a:spLocks noChangeShapeType="1"/>
            </p:cNvSpPr>
            <p:nvPr/>
          </p:nvSpPr>
          <p:spPr bwMode="auto">
            <a:xfrm>
              <a:off x="1516343" y="4401873"/>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2" name="Line 121">
              <a:extLst>
                <a:ext uri="{FF2B5EF4-FFF2-40B4-BE49-F238E27FC236}">
                  <a16:creationId xmlns:a16="http://schemas.microsoft.com/office/drawing/2014/main" id="{84617AFF-C814-4634-B784-432BF23B0AF1}"/>
                </a:ext>
              </a:extLst>
            </p:cNvPr>
            <p:cNvSpPr>
              <a:spLocks noChangeShapeType="1"/>
            </p:cNvSpPr>
            <p:nvPr/>
          </p:nvSpPr>
          <p:spPr bwMode="auto">
            <a:xfrm>
              <a:off x="1516343" y="4606660"/>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3" name="Line 122">
              <a:extLst>
                <a:ext uri="{FF2B5EF4-FFF2-40B4-BE49-F238E27FC236}">
                  <a16:creationId xmlns:a16="http://schemas.microsoft.com/office/drawing/2014/main" id="{D269430F-9D5F-4D85-B4CB-3D6312C37D90}"/>
                </a:ext>
              </a:extLst>
            </p:cNvPr>
            <p:cNvSpPr>
              <a:spLocks noChangeShapeType="1"/>
            </p:cNvSpPr>
            <p:nvPr/>
          </p:nvSpPr>
          <p:spPr bwMode="auto">
            <a:xfrm>
              <a:off x="1516343" y="4808273"/>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 name="Line 123">
              <a:extLst>
                <a:ext uri="{FF2B5EF4-FFF2-40B4-BE49-F238E27FC236}">
                  <a16:creationId xmlns:a16="http://schemas.microsoft.com/office/drawing/2014/main" id="{F14BF129-5DCC-447C-B90C-F0C8C193E32C}"/>
                </a:ext>
              </a:extLst>
            </p:cNvPr>
            <p:cNvSpPr>
              <a:spLocks noChangeShapeType="1"/>
            </p:cNvSpPr>
            <p:nvPr/>
          </p:nvSpPr>
          <p:spPr bwMode="auto">
            <a:xfrm>
              <a:off x="1516343" y="4980578"/>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5" name="Line 124">
              <a:extLst>
                <a:ext uri="{FF2B5EF4-FFF2-40B4-BE49-F238E27FC236}">
                  <a16:creationId xmlns:a16="http://schemas.microsoft.com/office/drawing/2014/main" id="{C59A4493-C28F-400A-AD1A-73BFE0EA9525}"/>
                </a:ext>
              </a:extLst>
            </p:cNvPr>
            <p:cNvSpPr>
              <a:spLocks noChangeShapeType="1"/>
            </p:cNvSpPr>
            <p:nvPr/>
          </p:nvSpPr>
          <p:spPr bwMode="auto">
            <a:xfrm>
              <a:off x="1516343" y="5347902"/>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6" name="Line 125">
              <a:extLst>
                <a:ext uri="{FF2B5EF4-FFF2-40B4-BE49-F238E27FC236}">
                  <a16:creationId xmlns:a16="http://schemas.microsoft.com/office/drawing/2014/main" id="{D6579342-3F84-4FEC-A8D9-1CBB2B2457CA}"/>
                </a:ext>
              </a:extLst>
            </p:cNvPr>
            <p:cNvSpPr>
              <a:spLocks noChangeShapeType="1"/>
            </p:cNvSpPr>
            <p:nvPr/>
          </p:nvSpPr>
          <p:spPr bwMode="auto">
            <a:xfrm>
              <a:off x="1516343" y="5185366"/>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7" name="Line 126">
              <a:extLst>
                <a:ext uri="{FF2B5EF4-FFF2-40B4-BE49-F238E27FC236}">
                  <a16:creationId xmlns:a16="http://schemas.microsoft.com/office/drawing/2014/main" id="{C97726FD-AD95-4E4C-BE32-18F6EB4A1B45}"/>
                </a:ext>
              </a:extLst>
            </p:cNvPr>
            <p:cNvSpPr>
              <a:spLocks noChangeShapeType="1"/>
            </p:cNvSpPr>
            <p:nvPr/>
          </p:nvSpPr>
          <p:spPr bwMode="auto">
            <a:xfrm>
              <a:off x="1516343" y="5513614"/>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8" name="Line 127">
              <a:extLst>
                <a:ext uri="{FF2B5EF4-FFF2-40B4-BE49-F238E27FC236}">
                  <a16:creationId xmlns:a16="http://schemas.microsoft.com/office/drawing/2014/main" id="{62E4AA11-5A33-4496-9D14-ECE1DD6F0D08}"/>
                </a:ext>
              </a:extLst>
            </p:cNvPr>
            <p:cNvSpPr>
              <a:spLocks noChangeShapeType="1"/>
            </p:cNvSpPr>
            <p:nvPr/>
          </p:nvSpPr>
          <p:spPr bwMode="auto">
            <a:xfrm>
              <a:off x="1516343" y="5685919"/>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9" name="Line 128">
              <a:extLst>
                <a:ext uri="{FF2B5EF4-FFF2-40B4-BE49-F238E27FC236}">
                  <a16:creationId xmlns:a16="http://schemas.microsoft.com/office/drawing/2014/main" id="{84CA8C8C-FA6B-4B2F-BAC3-49F99ACBAC30}"/>
                </a:ext>
              </a:extLst>
            </p:cNvPr>
            <p:cNvSpPr>
              <a:spLocks noChangeShapeType="1"/>
            </p:cNvSpPr>
            <p:nvPr/>
          </p:nvSpPr>
          <p:spPr bwMode="auto">
            <a:xfrm>
              <a:off x="1516343" y="5848456"/>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0" name="Line 129">
              <a:extLst>
                <a:ext uri="{FF2B5EF4-FFF2-40B4-BE49-F238E27FC236}">
                  <a16:creationId xmlns:a16="http://schemas.microsoft.com/office/drawing/2014/main" id="{314EE20C-FE0E-4671-BD63-E2EC137FD03E}"/>
                </a:ext>
              </a:extLst>
            </p:cNvPr>
            <p:cNvSpPr>
              <a:spLocks noChangeShapeType="1"/>
            </p:cNvSpPr>
            <p:nvPr/>
          </p:nvSpPr>
          <p:spPr bwMode="auto">
            <a:xfrm>
              <a:off x="1516343" y="6036880"/>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1" name="Line 130">
              <a:extLst>
                <a:ext uri="{FF2B5EF4-FFF2-40B4-BE49-F238E27FC236}">
                  <a16:creationId xmlns:a16="http://schemas.microsoft.com/office/drawing/2014/main" id="{0BA0CD40-D20E-46CC-A703-1715EB6EA0CC}"/>
                </a:ext>
              </a:extLst>
            </p:cNvPr>
            <p:cNvSpPr>
              <a:spLocks noChangeShapeType="1"/>
            </p:cNvSpPr>
            <p:nvPr/>
          </p:nvSpPr>
          <p:spPr bwMode="auto">
            <a:xfrm>
              <a:off x="2960968" y="4320557"/>
              <a:ext cx="0" cy="183599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2" name="ZoneTexte 171">
              <a:extLst>
                <a:ext uri="{FF2B5EF4-FFF2-40B4-BE49-F238E27FC236}">
                  <a16:creationId xmlns:a16="http://schemas.microsoft.com/office/drawing/2014/main" id="{E79E4D77-CE54-4A23-BD44-1ED04783E0F2}"/>
                </a:ext>
              </a:extLst>
            </p:cNvPr>
            <p:cNvSpPr txBox="1"/>
            <p:nvPr/>
          </p:nvSpPr>
          <p:spPr>
            <a:xfrm>
              <a:off x="1852277" y="6228916"/>
              <a:ext cx="398592" cy="276999"/>
            </a:xfrm>
            <a:prstGeom prst="rect">
              <a:avLst/>
            </a:prstGeom>
            <a:noFill/>
          </p:spPr>
          <p:txBody>
            <a:bodyPr wrap="none" rtlCol="0">
              <a:spAutoFit/>
            </a:bodyPr>
            <a:lstStyle/>
            <a:p>
              <a:pPr algn="ctr"/>
              <a:r>
                <a:rPr lang="fr-FR" sz="1200" dirty="0"/>
                <a:t>0,4</a:t>
              </a:r>
            </a:p>
          </p:txBody>
        </p:sp>
        <p:sp>
          <p:nvSpPr>
            <p:cNvPr id="173" name="ZoneTexte 172">
              <a:extLst>
                <a:ext uri="{FF2B5EF4-FFF2-40B4-BE49-F238E27FC236}">
                  <a16:creationId xmlns:a16="http://schemas.microsoft.com/office/drawing/2014/main" id="{DE5C0CA6-5FE4-4FCE-B469-6C0B54DAC614}"/>
                </a:ext>
              </a:extLst>
            </p:cNvPr>
            <p:cNvSpPr txBox="1"/>
            <p:nvPr/>
          </p:nvSpPr>
          <p:spPr>
            <a:xfrm>
              <a:off x="2298673" y="6228916"/>
              <a:ext cx="398592" cy="276999"/>
            </a:xfrm>
            <a:prstGeom prst="rect">
              <a:avLst/>
            </a:prstGeom>
            <a:noFill/>
          </p:spPr>
          <p:txBody>
            <a:bodyPr wrap="none" rtlCol="0">
              <a:spAutoFit/>
            </a:bodyPr>
            <a:lstStyle/>
            <a:p>
              <a:pPr algn="ctr"/>
              <a:r>
                <a:rPr lang="fr-FR" sz="1200" dirty="0"/>
                <a:t>0,6</a:t>
              </a:r>
            </a:p>
          </p:txBody>
        </p:sp>
        <p:sp>
          <p:nvSpPr>
            <p:cNvPr id="174" name="ZoneTexte 173">
              <a:extLst>
                <a:ext uri="{FF2B5EF4-FFF2-40B4-BE49-F238E27FC236}">
                  <a16:creationId xmlns:a16="http://schemas.microsoft.com/office/drawing/2014/main" id="{D8E18E76-81FD-4D5D-A93A-4474827BEAD8}"/>
                </a:ext>
              </a:extLst>
            </p:cNvPr>
            <p:cNvSpPr txBox="1"/>
            <p:nvPr/>
          </p:nvSpPr>
          <p:spPr>
            <a:xfrm>
              <a:off x="2634165" y="6228916"/>
              <a:ext cx="398592" cy="276999"/>
            </a:xfrm>
            <a:prstGeom prst="rect">
              <a:avLst/>
            </a:prstGeom>
            <a:noFill/>
          </p:spPr>
          <p:txBody>
            <a:bodyPr wrap="none" rtlCol="0">
              <a:spAutoFit/>
            </a:bodyPr>
            <a:lstStyle/>
            <a:p>
              <a:pPr algn="ctr"/>
              <a:r>
                <a:rPr lang="fr-FR" sz="1200" dirty="0"/>
                <a:t>0,8</a:t>
              </a:r>
            </a:p>
          </p:txBody>
        </p:sp>
        <p:sp>
          <p:nvSpPr>
            <p:cNvPr id="175" name="ZoneTexte 174">
              <a:extLst>
                <a:ext uri="{FF2B5EF4-FFF2-40B4-BE49-F238E27FC236}">
                  <a16:creationId xmlns:a16="http://schemas.microsoft.com/office/drawing/2014/main" id="{BFC2F1EE-A7B4-49E2-8D70-8777E03A7E9D}"/>
                </a:ext>
              </a:extLst>
            </p:cNvPr>
            <p:cNvSpPr txBox="1"/>
            <p:nvPr/>
          </p:nvSpPr>
          <p:spPr>
            <a:xfrm>
              <a:off x="2884384" y="6228916"/>
              <a:ext cx="398592" cy="276999"/>
            </a:xfrm>
            <a:prstGeom prst="rect">
              <a:avLst/>
            </a:prstGeom>
            <a:noFill/>
          </p:spPr>
          <p:txBody>
            <a:bodyPr wrap="none" rtlCol="0">
              <a:spAutoFit/>
            </a:bodyPr>
            <a:lstStyle/>
            <a:p>
              <a:pPr algn="ctr"/>
              <a:r>
                <a:rPr lang="fr-FR" sz="1200" dirty="0"/>
                <a:t>1,0</a:t>
              </a:r>
            </a:p>
          </p:txBody>
        </p:sp>
        <p:sp>
          <p:nvSpPr>
            <p:cNvPr id="176" name="ZoneTexte 175">
              <a:extLst>
                <a:ext uri="{FF2B5EF4-FFF2-40B4-BE49-F238E27FC236}">
                  <a16:creationId xmlns:a16="http://schemas.microsoft.com/office/drawing/2014/main" id="{2AA7B16D-54A4-4224-97E8-284F70829FE9}"/>
                </a:ext>
              </a:extLst>
            </p:cNvPr>
            <p:cNvSpPr txBox="1"/>
            <p:nvPr/>
          </p:nvSpPr>
          <p:spPr>
            <a:xfrm>
              <a:off x="3270822" y="6228916"/>
              <a:ext cx="398592" cy="276999"/>
            </a:xfrm>
            <a:prstGeom prst="rect">
              <a:avLst/>
            </a:prstGeom>
            <a:noFill/>
          </p:spPr>
          <p:txBody>
            <a:bodyPr wrap="none" rtlCol="0">
              <a:spAutoFit/>
            </a:bodyPr>
            <a:lstStyle/>
            <a:p>
              <a:pPr algn="ctr"/>
              <a:r>
                <a:rPr lang="fr-FR" sz="1200" dirty="0"/>
                <a:t>1,4</a:t>
              </a:r>
            </a:p>
          </p:txBody>
        </p:sp>
        <p:sp>
          <p:nvSpPr>
            <p:cNvPr id="177" name="ZoneTexte 176">
              <a:extLst>
                <a:ext uri="{FF2B5EF4-FFF2-40B4-BE49-F238E27FC236}">
                  <a16:creationId xmlns:a16="http://schemas.microsoft.com/office/drawing/2014/main" id="{9B2AAB36-E880-44C0-98B4-1B95A6E7E787}"/>
                </a:ext>
              </a:extLst>
            </p:cNvPr>
            <p:cNvSpPr txBox="1"/>
            <p:nvPr/>
          </p:nvSpPr>
          <p:spPr>
            <a:xfrm>
              <a:off x="3685526" y="6228916"/>
              <a:ext cx="398592" cy="276999"/>
            </a:xfrm>
            <a:prstGeom prst="rect">
              <a:avLst/>
            </a:prstGeom>
            <a:noFill/>
          </p:spPr>
          <p:txBody>
            <a:bodyPr wrap="none" rtlCol="0">
              <a:spAutoFit/>
            </a:bodyPr>
            <a:lstStyle/>
            <a:p>
              <a:pPr algn="ctr"/>
              <a:r>
                <a:rPr lang="fr-FR" sz="1200" dirty="0"/>
                <a:t>2,0</a:t>
              </a:r>
            </a:p>
          </p:txBody>
        </p:sp>
        <p:sp>
          <p:nvSpPr>
            <p:cNvPr id="178" name="ZoneTexte 177">
              <a:extLst>
                <a:ext uri="{FF2B5EF4-FFF2-40B4-BE49-F238E27FC236}">
                  <a16:creationId xmlns:a16="http://schemas.microsoft.com/office/drawing/2014/main" id="{C3EBEF71-91B5-4BC5-B40D-8FEA6CE518E4}"/>
                </a:ext>
              </a:extLst>
            </p:cNvPr>
            <p:cNvSpPr txBox="1"/>
            <p:nvPr/>
          </p:nvSpPr>
          <p:spPr>
            <a:xfrm>
              <a:off x="1034988" y="5900181"/>
              <a:ext cx="479618" cy="276999"/>
            </a:xfrm>
            <a:prstGeom prst="rect">
              <a:avLst/>
            </a:prstGeom>
            <a:noFill/>
          </p:spPr>
          <p:txBody>
            <a:bodyPr wrap="none" rtlCol="0">
              <a:spAutoFit/>
            </a:bodyPr>
            <a:lstStyle/>
            <a:p>
              <a:pPr algn="r"/>
              <a:r>
                <a:rPr lang="fr-FR" sz="1200" dirty="0"/>
                <a:t>LPV</a:t>
              </a:r>
            </a:p>
          </p:txBody>
        </p:sp>
        <p:sp>
          <p:nvSpPr>
            <p:cNvPr id="179" name="ZoneTexte 178">
              <a:extLst>
                <a:ext uri="{FF2B5EF4-FFF2-40B4-BE49-F238E27FC236}">
                  <a16:creationId xmlns:a16="http://schemas.microsoft.com/office/drawing/2014/main" id="{58DE5D94-E37D-47E8-B2B9-01DA3FA9E94A}"/>
                </a:ext>
              </a:extLst>
            </p:cNvPr>
            <p:cNvSpPr txBox="1"/>
            <p:nvPr/>
          </p:nvSpPr>
          <p:spPr>
            <a:xfrm>
              <a:off x="1007812" y="5715802"/>
              <a:ext cx="506794" cy="276999"/>
            </a:xfrm>
            <a:prstGeom prst="rect">
              <a:avLst/>
            </a:prstGeom>
            <a:noFill/>
          </p:spPr>
          <p:txBody>
            <a:bodyPr wrap="none" rtlCol="0">
              <a:spAutoFit/>
            </a:bodyPr>
            <a:lstStyle/>
            <a:p>
              <a:pPr algn="r"/>
              <a:r>
                <a:rPr lang="fr-FR" sz="1200" dirty="0"/>
                <a:t>DRV</a:t>
              </a:r>
            </a:p>
          </p:txBody>
        </p:sp>
        <p:sp>
          <p:nvSpPr>
            <p:cNvPr id="180" name="ZoneTexte 179">
              <a:extLst>
                <a:ext uri="{FF2B5EF4-FFF2-40B4-BE49-F238E27FC236}">
                  <a16:creationId xmlns:a16="http://schemas.microsoft.com/office/drawing/2014/main" id="{FCBA1230-FB34-4AB8-94A5-3F8EB131EFA8}"/>
                </a:ext>
              </a:extLst>
            </p:cNvPr>
            <p:cNvSpPr txBox="1"/>
            <p:nvPr/>
          </p:nvSpPr>
          <p:spPr>
            <a:xfrm>
              <a:off x="1029252" y="5531421"/>
              <a:ext cx="485354" cy="276999"/>
            </a:xfrm>
            <a:prstGeom prst="rect">
              <a:avLst/>
            </a:prstGeom>
            <a:noFill/>
          </p:spPr>
          <p:txBody>
            <a:bodyPr wrap="none" rtlCol="0">
              <a:spAutoFit/>
            </a:bodyPr>
            <a:lstStyle/>
            <a:p>
              <a:pPr algn="r"/>
              <a:r>
                <a:rPr lang="fr-FR" sz="1200" dirty="0"/>
                <a:t>ATV</a:t>
              </a:r>
            </a:p>
          </p:txBody>
        </p:sp>
        <p:sp>
          <p:nvSpPr>
            <p:cNvPr id="181" name="ZoneTexte 180">
              <a:extLst>
                <a:ext uri="{FF2B5EF4-FFF2-40B4-BE49-F238E27FC236}">
                  <a16:creationId xmlns:a16="http://schemas.microsoft.com/office/drawing/2014/main" id="{1A02FC39-DEE5-48BA-94E3-D2D05614BDB9}"/>
                </a:ext>
              </a:extLst>
            </p:cNvPr>
            <p:cNvSpPr txBox="1"/>
            <p:nvPr/>
          </p:nvSpPr>
          <p:spPr>
            <a:xfrm>
              <a:off x="1030654" y="5347040"/>
              <a:ext cx="483952" cy="276999"/>
            </a:xfrm>
            <a:prstGeom prst="rect">
              <a:avLst/>
            </a:prstGeom>
            <a:noFill/>
          </p:spPr>
          <p:txBody>
            <a:bodyPr wrap="none" rtlCol="0">
              <a:spAutoFit/>
            </a:bodyPr>
            <a:lstStyle/>
            <a:p>
              <a:pPr algn="r"/>
              <a:r>
                <a:rPr lang="fr-FR" sz="1200" dirty="0"/>
                <a:t>EFV</a:t>
              </a:r>
            </a:p>
          </p:txBody>
        </p:sp>
        <p:sp>
          <p:nvSpPr>
            <p:cNvPr id="182" name="ZoneTexte 181">
              <a:extLst>
                <a:ext uri="{FF2B5EF4-FFF2-40B4-BE49-F238E27FC236}">
                  <a16:creationId xmlns:a16="http://schemas.microsoft.com/office/drawing/2014/main" id="{2DB28FFB-D6D9-4FA9-BA36-0A78C2DF9963}"/>
                </a:ext>
              </a:extLst>
            </p:cNvPr>
            <p:cNvSpPr txBox="1"/>
            <p:nvPr/>
          </p:nvSpPr>
          <p:spPr>
            <a:xfrm>
              <a:off x="1022163" y="5162659"/>
              <a:ext cx="492443" cy="276999"/>
            </a:xfrm>
            <a:prstGeom prst="rect">
              <a:avLst/>
            </a:prstGeom>
            <a:noFill/>
          </p:spPr>
          <p:txBody>
            <a:bodyPr wrap="none" rtlCol="0">
              <a:spAutoFit/>
            </a:bodyPr>
            <a:lstStyle/>
            <a:p>
              <a:pPr algn="r"/>
              <a:r>
                <a:rPr lang="fr-FR" sz="1200" dirty="0"/>
                <a:t>ZDV</a:t>
              </a:r>
            </a:p>
          </p:txBody>
        </p:sp>
        <p:sp>
          <p:nvSpPr>
            <p:cNvPr id="183" name="ZoneTexte 182">
              <a:extLst>
                <a:ext uri="{FF2B5EF4-FFF2-40B4-BE49-F238E27FC236}">
                  <a16:creationId xmlns:a16="http://schemas.microsoft.com/office/drawing/2014/main" id="{180BEEDF-84B3-42E5-B946-F76BB89B29CF}"/>
                </a:ext>
              </a:extLst>
            </p:cNvPr>
            <p:cNvSpPr txBox="1"/>
            <p:nvPr/>
          </p:nvSpPr>
          <p:spPr>
            <a:xfrm>
              <a:off x="1030805" y="4978278"/>
              <a:ext cx="483801" cy="276999"/>
            </a:xfrm>
            <a:prstGeom prst="rect">
              <a:avLst/>
            </a:prstGeom>
            <a:noFill/>
          </p:spPr>
          <p:txBody>
            <a:bodyPr wrap="none" rtlCol="0">
              <a:spAutoFit/>
            </a:bodyPr>
            <a:lstStyle/>
            <a:p>
              <a:pPr algn="r"/>
              <a:r>
                <a:rPr lang="fr-FR" sz="1200" dirty="0"/>
                <a:t>TDF</a:t>
              </a:r>
            </a:p>
          </p:txBody>
        </p:sp>
        <p:sp>
          <p:nvSpPr>
            <p:cNvPr id="184" name="ZoneTexte 183">
              <a:extLst>
                <a:ext uri="{FF2B5EF4-FFF2-40B4-BE49-F238E27FC236}">
                  <a16:creationId xmlns:a16="http://schemas.microsoft.com/office/drawing/2014/main" id="{6A4EA65D-7496-4173-BE52-CBF12A1AF0AC}"/>
                </a:ext>
              </a:extLst>
            </p:cNvPr>
            <p:cNvSpPr txBox="1"/>
            <p:nvPr/>
          </p:nvSpPr>
          <p:spPr>
            <a:xfrm>
              <a:off x="1039220" y="4793897"/>
              <a:ext cx="475386" cy="276999"/>
            </a:xfrm>
            <a:prstGeom prst="rect">
              <a:avLst/>
            </a:prstGeom>
            <a:noFill/>
          </p:spPr>
          <p:txBody>
            <a:bodyPr wrap="none" rtlCol="0">
              <a:spAutoFit/>
            </a:bodyPr>
            <a:lstStyle/>
            <a:p>
              <a:pPr algn="r"/>
              <a:r>
                <a:rPr lang="fr-FR" sz="1200" dirty="0"/>
                <a:t>3TC</a:t>
              </a:r>
            </a:p>
          </p:txBody>
        </p:sp>
        <p:sp>
          <p:nvSpPr>
            <p:cNvPr id="185" name="ZoneTexte 184">
              <a:extLst>
                <a:ext uri="{FF2B5EF4-FFF2-40B4-BE49-F238E27FC236}">
                  <a16:creationId xmlns:a16="http://schemas.microsoft.com/office/drawing/2014/main" id="{DA84A231-81D6-4F82-B1F3-7CE570005FF8}"/>
                </a:ext>
              </a:extLst>
            </p:cNvPr>
            <p:cNvSpPr txBox="1"/>
            <p:nvPr/>
          </p:nvSpPr>
          <p:spPr>
            <a:xfrm>
              <a:off x="1030805" y="4609516"/>
              <a:ext cx="483801" cy="276999"/>
            </a:xfrm>
            <a:prstGeom prst="rect">
              <a:avLst/>
            </a:prstGeom>
            <a:noFill/>
          </p:spPr>
          <p:txBody>
            <a:bodyPr wrap="none" rtlCol="0">
              <a:spAutoFit/>
            </a:bodyPr>
            <a:lstStyle/>
            <a:p>
              <a:pPr algn="r"/>
              <a:r>
                <a:rPr lang="fr-FR" sz="1200" dirty="0"/>
                <a:t>FTC</a:t>
              </a:r>
            </a:p>
          </p:txBody>
        </p:sp>
        <p:sp>
          <p:nvSpPr>
            <p:cNvPr id="186" name="ZoneTexte 185">
              <a:extLst>
                <a:ext uri="{FF2B5EF4-FFF2-40B4-BE49-F238E27FC236}">
                  <a16:creationId xmlns:a16="http://schemas.microsoft.com/office/drawing/2014/main" id="{7C56E3A3-1426-4686-A31A-C03C632F4BC1}"/>
                </a:ext>
              </a:extLst>
            </p:cNvPr>
            <p:cNvSpPr txBox="1"/>
            <p:nvPr/>
          </p:nvSpPr>
          <p:spPr>
            <a:xfrm>
              <a:off x="1064919" y="4425135"/>
              <a:ext cx="449687" cy="276999"/>
            </a:xfrm>
            <a:prstGeom prst="rect">
              <a:avLst/>
            </a:prstGeom>
            <a:noFill/>
          </p:spPr>
          <p:txBody>
            <a:bodyPr wrap="none" rtlCol="0">
              <a:spAutoFit/>
            </a:bodyPr>
            <a:lstStyle/>
            <a:p>
              <a:pPr algn="r"/>
              <a:r>
                <a:rPr lang="fr-FR" sz="1200" dirty="0"/>
                <a:t>DDI</a:t>
              </a:r>
            </a:p>
          </p:txBody>
        </p:sp>
        <p:sp>
          <p:nvSpPr>
            <p:cNvPr id="187" name="ZoneTexte 186">
              <a:extLst>
                <a:ext uri="{FF2B5EF4-FFF2-40B4-BE49-F238E27FC236}">
                  <a16:creationId xmlns:a16="http://schemas.microsoft.com/office/drawing/2014/main" id="{55587841-4D2E-48FC-BE5C-F03223CBAD67}"/>
                </a:ext>
              </a:extLst>
            </p:cNvPr>
            <p:cNvSpPr txBox="1"/>
            <p:nvPr/>
          </p:nvSpPr>
          <p:spPr>
            <a:xfrm>
              <a:off x="1000698" y="4240754"/>
              <a:ext cx="513908" cy="276999"/>
            </a:xfrm>
            <a:prstGeom prst="rect">
              <a:avLst/>
            </a:prstGeom>
            <a:noFill/>
          </p:spPr>
          <p:txBody>
            <a:bodyPr wrap="none" rtlCol="0">
              <a:spAutoFit/>
            </a:bodyPr>
            <a:lstStyle/>
            <a:p>
              <a:pPr algn="r"/>
              <a:r>
                <a:rPr lang="fr-FR" sz="1200" dirty="0"/>
                <a:t>ABC</a:t>
              </a:r>
            </a:p>
          </p:txBody>
        </p:sp>
        <p:sp>
          <p:nvSpPr>
            <p:cNvPr id="219" name="ZoneTexte 218"/>
            <p:cNvSpPr txBox="1"/>
            <p:nvPr/>
          </p:nvSpPr>
          <p:spPr>
            <a:xfrm>
              <a:off x="3557527" y="5388216"/>
              <a:ext cx="1365202" cy="276999"/>
            </a:xfrm>
            <a:prstGeom prst="rect">
              <a:avLst/>
            </a:prstGeom>
            <a:noFill/>
          </p:spPr>
          <p:txBody>
            <a:bodyPr wrap="none" rtlCol="0">
              <a:spAutoFit/>
            </a:bodyPr>
            <a:lstStyle/>
            <a:p>
              <a:r>
                <a:rPr lang="fr-FR" sz="1200" dirty="0"/>
                <a:t>0,75 (0,57 - 0,97)</a:t>
              </a:r>
            </a:p>
          </p:txBody>
        </p:sp>
        <p:cxnSp>
          <p:nvCxnSpPr>
            <p:cNvPr id="220" name="Connecteur droit avec flèche 219"/>
            <p:cNvCxnSpPr>
              <a:stCxn id="219" idx="1"/>
            </p:cNvCxnSpPr>
            <p:nvPr/>
          </p:nvCxnSpPr>
          <p:spPr bwMode="auto">
            <a:xfrm flipH="1" flipV="1">
              <a:off x="2993941" y="5518858"/>
              <a:ext cx="563586" cy="7858"/>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grpSp>
      <p:grpSp>
        <p:nvGrpSpPr>
          <p:cNvPr id="224" name="Groupe 223">
            <a:extLst>
              <a:ext uri="{FF2B5EF4-FFF2-40B4-BE49-F238E27FC236}">
                <a16:creationId xmlns:a16="http://schemas.microsoft.com/office/drawing/2014/main" id="{AF40367D-3461-4CA5-B868-2784A13E6638}"/>
              </a:ext>
            </a:extLst>
          </p:cNvPr>
          <p:cNvGrpSpPr/>
          <p:nvPr/>
        </p:nvGrpSpPr>
        <p:grpSpPr>
          <a:xfrm>
            <a:off x="5080167" y="4207862"/>
            <a:ext cx="4090753" cy="2372332"/>
            <a:chOff x="5080167" y="4207862"/>
            <a:chExt cx="4090753" cy="2372332"/>
          </a:xfrm>
        </p:grpSpPr>
        <p:sp>
          <p:nvSpPr>
            <p:cNvPr id="36" name="Freeform 35">
              <a:extLst>
                <a:ext uri="{FF2B5EF4-FFF2-40B4-BE49-F238E27FC236}">
                  <a16:creationId xmlns:a16="http://schemas.microsoft.com/office/drawing/2014/main" id="{9BF52FEA-C1EC-453C-BDFA-054C6B045823}"/>
                </a:ext>
              </a:extLst>
            </p:cNvPr>
            <p:cNvSpPr>
              <a:spLocks noEditPoints="1"/>
            </p:cNvSpPr>
            <p:nvPr/>
          </p:nvSpPr>
          <p:spPr bwMode="auto">
            <a:xfrm>
              <a:off x="5579625" y="4270270"/>
              <a:ext cx="2406650" cy="2062163"/>
            </a:xfrm>
            <a:custGeom>
              <a:avLst/>
              <a:gdLst>
                <a:gd name="T0" fmla="*/ 57 w 1516"/>
                <a:gd name="T1" fmla="*/ 0 h 1353"/>
                <a:gd name="T2" fmla="*/ 57 w 1516"/>
                <a:gd name="T3" fmla="*/ 1289 h 1353"/>
                <a:gd name="T4" fmla="*/ 1516 w 1516"/>
                <a:gd name="T5" fmla="*/ 1289 h 1353"/>
                <a:gd name="T6" fmla="*/ 1409 w 1516"/>
                <a:gd name="T7" fmla="*/ 1353 h 1353"/>
                <a:gd name="T8" fmla="*/ 1409 w 1516"/>
                <a:gd name="T9" fmla="*/ 1289 h 1353"/>
                <a:gd name="T10" fmla="*/ 1153 w 1516"/>
                <a:gd name="T11" fmla="*/ 1353 h 1353"/>
                <a:gd name="T12" fmla="*/ 1153 w 1516"/>
                <a:gd name="T13" fmla="*/ 1289 h 1353"/>
                <a:gd name="T14" fmla="*/ 909 w 1516"/>
                <a:gd name="T15" fmla="*/ 1353 h 1353"/>
                <a:gd name="T16" fmla="*/ 909 w 1516"/>
                <a:gd name="T17" fmla="*/ 1289 h 1353"/>
                <a:gd name="T18" fmla="*/ 752 w 1516"/>
                <a:gd name="T19" fmla="*/ 1353 h 1353"/>
                <a:gd name="T20" fmla="*/ 752 w 1516"/>
                <a:gd name="T21" fmla="*/ 1289 h 1353"/>
                <a:gd name="T22" fmla="*/ 544 w 1516"/>
                <a:gd name="T23" fmla="*/ 1353 h 1353"/>
                <a:gd name="T24" fmla="*/ 544 w 1516"/>
                <a:gd name="T25" fmla="*/ 1289 h 1353"/>
                <a:gd name="T26" fmla="*/ 258 w 1516"/>
                <a:gd name="T27" fmla="*/ 1353 h 1353"/>
                <a:gd name="T28" fmla="*/ 258 w 1516"/>
                <a:gd name="T29" fmla="*/ 1289 h 1353"/>
                <a:gd name="T30" fmla="*/ 0 w 1516"/>
                <a:gd name="T31" fmla="*/ 36 h 1353"/>
                <a:gd name="T32" fmla="*/ 57 w 1516"/>
                <a:gd name="T33" fmla="*/ 36 h 1353"/>
                <a:gd name="T34" fmla="*/ 0 w 1516"/>
                <a:gd name="T35" fmla="*/ 292 h 1353"/>
                <a:gd name="T36" fmla="*/ 57 w 1516"/>
                <a:gd name="T37" fmla="*/ 292 h 1353"/>
                <a:gd name="T38" fmla="*/ 0 w 1516"/>
                <a:gd name="T39" fmla="*/ 165 h 1353"/>
                <a:gd name="T40" fmla="*/ 57 w 1516"/>
                <a:gd name="T41" fmla="*/ 165 h 1353"/>
                <a:gd name="T42" fmla="*/ 0 w 1516"/>
                <a:gd name="T43" fmla="*/ 419 h 1353"/>
                <a:gd name="T44" fmla="*/ 57 w 1516"/>
                <a:gd name="T45" fmla="*/ 419 h 1353"/>
                <a:gd name="T46" fmla="*/ 0 w 1516"/>
                <a:gd name="T47" fmla="*/ 548 h 1353"/>
                <a:gd name="T48" fmla="*/ 57 w 1516"/>
                <a:gd name="T49" fmla="*/ 548 h 1353"/>
                <a:gd name="T50" fmla="*/ 0 w 1516"/>
                <a:gd name="T51" fmla="*/ 675 h 1353"/>
                <a:gd name="T52" fmla="*/ 57 w 1516"/>
                <a:gd name="T53" fmla="*/ 675 h 1353"/>
                <a:gd name="T54" fmla="*/ 0 w 1516"/>
                <a:gd name="T55" fmla="*/ 1058 h 1353"/>
                <a:gd name="T56" fmla="*/ 57 w 1516"/>
                <a:gd name="T57" fmla="*/ 1058 h 1353"/>
                <a:gd name="T58" fmla="*/ 0 w 1516"/>
                <a:gd name="T59" fmla="*/ 931 h 1353"/>
                <a:gd name="T60" fmla="*/ 57 w 1516"/>
                <a:gd name="T61" fmla="*/ 931 h 1353"/>
                <a:gd name="T62" fmla="*/ 0 w 1516"/>
                <a:gd name="T63" fmla="*/ 804 h 1353"/>
                <a:gd name="T64" fmla="*/ 57 w 1516"/>
                <a:gd name="T65" fmla="*/ 804 h 1353"/>
                <a:gd name="T66" fmla="*/ 0 w 1516"/>
                <a:gd name="T67" fmla="*/ 1189 h 1353"/>
                <a:gd name="T68" fmla="*/ 57 w 1516"/>
                <a:gd name="T69" fmla="*/ 1189 h 1353"/>
                <a:gd name="T70" fmla="*/ 909 w 1516"/>
                <a:gd name="T71" fmla="*/ 0 h 1353"/>
                <a:gd name="T72" fmla="*/ 909 w 1516"/>
                <a:gd name="T73" fmla="*/ 1289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6" h="1353">
                  <a:moveTo>
                    <a:pt x="57" y="0"/>
                  </a:moveTo>
                  <a:lnTo>
                    <a:pt x="57" y="1289"/>
                  </a:lnTo>
                  <a:lnTo>
                    <a:pt x="1516" y="1289"/>
                  </a:lnTo>
                  <a:moveTo>
                    <a:pt x="1409" y="1353"/>
                  </a:moveTo>
                  <a:lnTo>
                    <a:pt x="1409" y="1289"/>
                  </a:lnTo>
                  <a:moveTo>
                    <a:pt x="1153" y="1353"/>
                  </a:moveTo>
                  <a:lnTo>
                    <a:pt x="1153" y="1289"/>
                  </a:lnTo>
                  <a:moveTo>
                    <a:pt x="909" y="1353"/>
                  </a:moveTo>
                  <a:lnTo>
                    <a:pt x="909" y="1289"/>
                  </a:lnTo>
                  <a:moveTo>
                    <a:pt x="752" y="1353"/>
                  </a:moveTo>
                  <a:lnTo>
                    <a:pt x="752" y="1289"/>
                  </a:lnTo>
                  <a:moveTo>
                    <a:pt x="544" y="1353"/>
                  </a:moveTo>
                  <a:lnTo>
                    <a:pt x="544" y="1289"/>
                  </a:lnTo>
                  <a:moveTo>
                    <a:pt x="258" y="1353"/>
                  </a:moveTo>
                  <a:lnTo>
                    <a:pt x="258" y="1289"/>
                  </a:lnTo>
                  <a:moveTo>
                    <a:pt x="0" y="36"/>
                  </a:moveTo>
                  <a:lnTo>
                    <a:pt x="57" y="36"/>
                  </a:lnTo>
                  <a:moveTo>
                    <a:pt x="0" y="292"/>
                  </a:moveTo>
                  <a:lnTo>
                    <a:pt x="57" y="292"/>
                  </a:lnTo>
                  <a:moveTo>
                    <a:pt x="0" y="165"/>
                  </a:moveTo>
                  <a:lnTo>
                    <a:pt x="57" y="165"/>
                  </a:lnTo>
                  <a:moveTo>
                    <a:pt x="0" y="419"/>
                  </a:moveTo>
                  <a:lnTo>
                    <a:pt x="57" y="419"/>
                  </a:lnTo>
                  <a:moveTo>
                    <a:pt x="0" y="548"/>
                  </a:moveTo>
                  <a:lnTo>
                    <a:pt x="57" y="548"/>
                  </a:lnTo>
                  <a:moveTo>
                    <a:pt x="0" y="675"/>
                  </a:moveTo>
                  <a:lnTo>
                    <a:pt x="57" y="675"/>
                  </a:lnTo>
                  <a:moveTo>
                    <a:pt x="0" y="1058"/>
                  </a:moveTo>
                  <a:lnTo>
                    <a:pt x="57" y="1058"/>
                  </a:lnTo>
                  <a:moveTo>
                    <a:pt x="0" y="931"/>
                  </a:moveTo>
                  <a:lnTo>
                    <a:pt x="57" y="931"/>
                  </a:lnTo>
                  <a:moveTo>
                    <a:pt x="0" y="804"/>
                  </a:moveTo>
                  <a:lnTo>
                    <a:pt x="57" y="804"/>
                  </a:lnTo>
                  <a:moveTo>
                    <a:pt x="0" y="1189"/>
                  </a:moveTo>
                  <a:lnTo>
                    <a:pt x="57" y="1189"/>
                  </a:lnTo>
                  <a:moveTo>
                    <a:pt x="909" y="0"/>
                  </a:moveTo>
                  <a:lnTo>
                    <a:pt x="909" y="1289"/>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Freeform 36">
              <a:extLst>
                <a:ext uri="{FF2B5EF4-FFF2-40B4-BE49-F238E27FC236}">
                  <a16:creationId xmlns:a16="http://schemas.microsoft.com/office/drawing/2014/main" id="{CD19C6AA-E26F-42DB-A00D-20FCD91700BE}"/>
                </a:ext>
              </a:extLst>
            </p:cNvPr>
            <p:cNvSpPr>
              <a:spLocks noEditPoints="1"/>
            </p:cNvSpPr>
            <p:nvPr/>
          </p:nvSpPr>
          <p:spPr bwMode="auto">
            <a:xfrm>
              <a:off x="6108262" y="4241696"/>
              <a:ext cx="1693863" cy="1830388"/>
            </a:xfrm>
            <a:custGeom>
              <a:avLst/>
              <a:gdLst>
                <a:gd name="T0" fmla="*/ 942 w 1067"/>
                <a:gd name="T1" fmla="*/ 1022 h 1153"/>
                <a:gd name="T2" fmla="*/ 0 w 1067"/>
                <a:gd name="T3" fmla="*/ 1022 h 1153"/>
                <a:gd name="T4" fmla="*/ 841 w 1067"/>
                <a:gd name="T5" fmla="*/ 895 h 1153"/>
                <a:gd name="T6" fmla="*/ 320 w 1067"/>
                <a:gd name="T7" fmla="*/ 895 h 1153"/>
                <a:gd name="T8" fmla="*/ 707 w 1067"/>
                <a:gd name="T9" fmla="*/ 768 h 1153"/>
                <a:gd name="T10" fmla="*/ 342 w 1067"/>
                <a:gd name="T11" fmla="*/ 768 h 1153"/>
                <a:gd name="T12" fmla="*/ 741 w 1067"/>
                <a:gd name="T13" fmla="*/ 639 h 1153"/>
                <a:gd name="T14" fmla="*/ 337 w 1067"/>
                <a:gd name="T15" fmla="*/ 639 h 1153"/>
                <a:gd name="T16" fmla="*/ 704 w 1067"/>
                <a:gd name="T17" fmla="*/ 512 h 1153"/>
                <a:gd name="T18" fmla="*/ 235 w 1067"/>
                <a:gd name="T19" fmla="*/ 512 h 1153"/>
                <a:gd name="T20" fmla="*/ 788 w 1067"/>
                <a:gd name="T21" fmla="*/ 383 h 1153"/>
                <a:gd name="T22" fmla="*/ 431 w 1067"/>
                <a:gd name="T23" fmla="*/ 383 h 1153"/>
                <a:gd name="T24" fmla="*/ 576 w 1067"/>
                <a:gd name="T25" fmla="*/ 256 h 1153"/>
                <a:gd name="T26" fmla="*/ 38 w 1067"/>
                <a:gd name="T27" fmla="*/ 256 h 1153"/>
                <a:gd name="T28" fmla="*/ 789 w 1067"/>
                <a:gd name="T29" fmla="*/ 129 h 1153"/>
                <a:gd name="T30" fmla="*/ 165 w 1067"/>
                <a:gd name="T31" fmla="*/ 129 h 1153"/>
                <a:gd name="T32" fmla="*/ 1067 w 1067"/>
                <a:gd name="T33" fmla="*/ 0 h 1153"/>
                <a:gd name="T34" fmla="*/ 646 w 1067"/>
                <a:gd name="T35" fmla="*/ 0 h 1153"/>
                <a:gd name="T36" fmla="*/ 874 w 1067"/>
                <a:gd name="T37" fmla="*/ 1153 h 1153"/>
                <a:gd name="T38" fmla="*/ 320 w 1067"/>
                <a:gd name="T39" fmla="*/ 1153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7" h="1153">
                  <a:moveTo>
                    <a:pt x="942" y="1022"/>
                  </a:moveTo>
                  <a:lnTo>
                    <a:pt x="0" y="1022"/>
                  </a:lnTo>
                  <a:moveTo>
                    <a:pt x="841" y="895"/>
                  </a:moveTo>
                  <a:lnTo>
                    <a:pt x="320" y="895"/>
                  </a:lnTo>
                  <a:moveTo>
                    <a:pt x="707" y="768"/>
                  </a:moveTo>
                  <a:lnTo>
                    <a:pt x="342" y="768"/>
                  </a:lnTo>
                  <a:moveTo>
                    <a:pt x="741" y="639"/>
                  </a:moveTo>
                  <a:lnTo>
                    <a:pt x="337" y="639"/>
                  </a:lnTo>
                  <a:moveTo>
                    <a:pt x="704" y="512"/>
                  </a:moveTo>
                  <a:lnTo>
                    <a:pt x="235" y="512"/>
                  </a:lnTo>
                  <a:moveTo>
                    <a:pt x="788" y="383"/>
                  </a:moveTo>
                  <a:lnTo>
                    <a:pt x="431" y="383"/>
                  </a:lnTo>
                  <a:moveTo>
                    <a:pt x="576" y="256"/>
                  </a:moveTo>
                  <a:lnTo>
                    <a:pt x="38" y="256"/>
                  </a:lnTo>
                  <a:moveTo>
                    <a:pt x="789" y="129"/>
                  </a:moveTo>
                  <a:lnTo>
                    <a:pt x="165" y="129"/>
                  </a:lnTo>
                  <a:moveTo>
                    <a:pt x="1067" y="0"/>
                  </a:moveTo>
                  <a:lnTo>
                    <a:pt x="646" y="0"/>
                  </a:lnTo>
                  <a:moveTo>
                    <a:pt x="874" y="1153"/>
                  </a:moveTo>
                  <a:lnTo>
                    <a:pt x="320" y="1153"/>
                  </a:lnTo>
                </a:path>
              </a:pathLst>
            </a:custGeom>
            <a:noFill/>
            <a:ln w="23813"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Freeform 57">
              <a:extLst>
                <a:ext uri="{FF2B5EF4-FFF2-40B4-BE49-F238E27FC236}">
                  <a16:creationId xmlns:a16="http://schemas.microsoft.com/office/drawing/2014/main" id="{EE3BF53F-E66C-4F17-9D73-206B4091957B}"/>
                </a:ext>
              </a:extLst>
            </p:cNvPr>
            <p:cNvSpPr>
              <a:spLocks/>
            </p:cNvSpPr>
            <p:nvPr/>
          </p:nvSpPr>
          <p:spPr bwMode="auto">
            <a:xfrm>
              <a:off x="7086162" y="6043508"/>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8" y="0"/>
                    <a:pt x="5" y="1"/>
                    <a:pt x="3" y="3"/>
                  </a:cubicBezTo>
                  <a:cubicBezTo>
                    <a:pt x="1" y="5"/>
                    <a:pt x="0" y="7"/>
                    <a:pt x="0" y="10"/>
                  </a:cubicBezTo>
                  <a:cubicBezTo>
                    <a:pt x="0" y="13"/>
                    <a:pt x="1" y="15"/>
                    <a:pt x="3" y="17"/>
                  </a:cubicBezTo>
                  <a:cubicBezTo>
                    <a:pt x="5" y="19"/>
                    <a:pt x="8"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59" name="Freeform 58">
              <a:extLst>
                <a:ext uri="{FF2B5EF4-FFF2-40B4-BE49-F238E27FC236}">
                  <a16:creationId xmlns:a16="http://schemas.microsoft.com/office/drawing/2014/main" id="{B4191B9C-EC44-4371-A2DC-DE057D1709D5}"/>
                </a:ext>
              </a:extLst>
            </p:cNvPr>
            <p:cNvSpPr>
              <a:spLocks/>
            </p:cNvSpPr>
            <p:nvPr/>
          </p:nvSpPr>
          <p:spPr bwMode="auto">
            <a:xfrm>
              <a:off x="6995675" y="5835546"/>
              <a:ext cx="55563"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2" y="0"/>
                    <a:pt x="10" y="0"/>
                  </a:cubicBezTo>
                  <a:cubicBezTo>
                    <a:pt x="7" y="0"/>
                    <a:pt x="5" y="1"/>
                    <a:pt x="2" y="3"/>
                  </a:cubicBezTo>
                  <a:cubicBezTo>
                    <a:pt x="1" y="5"/>
                    <a:pt x="0" y="8"/>
                    <a:pt x="0" y="10"/>
                  </a:cubicBezTo>
                  <a:cubicBezTo>
                    <a:pt x="0" y="13"/>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0" name="Freeform 59">
              <a:extLst>
                <a:ext uri="{FF2B5EF4-FFF2-40B4-BE49-F238E27FC236}">
                  <a16:creationId xmlns:a16="http://schemas.microsoft.com/office/drawing/2014/main" id="{1B0D01C1-FE1C-4DE8-970C-D967CCCD726E}"/>
                </a:ext>
              </a:extLst>
            </p:cNvPr>
            <p:cNvSpPr>
              <a:spLocks/>
            </p:cNvSpPr>
            <p:nvPr/>
          </p:nvSpPr>
          <p:spPr bwMode="auto">
            <a:xfrm>
              <a:off x="7060762" y="5633933"/>
              <a:ext cx="57150"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2" y="0"/>
                    <a:pt x="10" y="0"/>
                  </a:cubicBezTo>
                  <a:cubicBezTo>
                    <a:pt x="7" y="0"/>
                    <a:pt x="5" y="1"/>
                    <a:pt x="2" y="3"/>
                  </a:cubicBezTo>
                  <a:cubicBezTo>
                    <a:pt x="1" y="5"/>
                    <a:pt x="0" y="7"/>
                    <a:pt x="0" y="10"/>
                  </a:cubicBezTo>
                  <a:cubicBezTo>
                    <a:pt x="0" y="13"/>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1" name="Freeform 60">
              <a:extLst>
                <a:ext uri="{FF2B5EF4-FFF2-40B4-BE49-F238E27FC236}">
                  <a16:creationId xmlns:a16="http://schemas.microsoft.com/office/drawing/2014/main" id="{4D1E2159-C2A5-476C-9AE8-20545C7C0854}"/>
                </a:ext>
              </a:extLst>
            </p:cNvPr>
            <p:cNvSpPr>
              <a:spLocks/>
            </p:cNvSpPr>
            <p:nvPr/>
          </p:nvSpPr>
          <p:spPr bwMode="auto">
            <a:xfrm>
              <a:off x="6938525" y="5432321"/>
              <a:ext cx="57150" cy="57150"/>
            </a:xfrm>
            <a:custGeom>
              <a:avLst/>
              <a:gdLst>
                <a:gd name="T0" fmla="*/ 17 w 20"/>
                <a:gd name="T1" fmla="*/ 17 h 20"/>
                <a:gd name="T2" fmla="*/ 20 w 20"/>
                <a:gd name="T3" fmla="*/ 10 h 20"/>
                <a:gd name="T4" fmla="*/ 17 w 20"/>
                <a:gd name="T5" fmla="*/ 2 h 20"/>
                <a:gd name="T6" fmla="*/ 10 w 20"/>
                <a:gd name="T7" fmla="*/ 0 h 20"/>
                <a:gd name="T8" fmla="*/ 2 w 20"/>
                <a:gd name="T9" fmla="*/ 2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4"/>
                    <a:pt x="17" y="2"/>
                  </a:cubicBezTo>
                  <a:cubicBezTo>
                    <a:pt x="15" y="1"/>
                    <a:pt x="12" y="0"/>
                    <a:pt x="10" y="0"/>
                  </a:cubicBezTo>
                  <a:cubicBezTo>
                    <a:pt x="7" y="0"/>
                    <a:pt x="5" y="1"/>
                    <a:pt x="2" y="2"/>
                  </a:cubicBezTo>
                  <a:cubicBezTo>
                    <a:pt x="1" y="4"/>
                    <a:pt x="0" y="7"/>
                    <a:pt x="0" y="10"/>
                  </a:cubicBezTo>
                  <a:cubicBezTo>
                    <a:pt x="0" y="12"/>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2" name="Freeform 61">
              <a:extLst>
                <a:ext uri="{FF2B5EF4-FFF2-40B4-BE49-F238E27FC236}">
                  <a16:creationId xmlns:a16="http://schemas.microsoft.com/office/drawing/2014/main" id="{07BB312A-3B80-4E51-8A91-9D215CC2177A}"/>
                </a:ext>
              </a:extLst>
            </p:cNvPr>
            <p:cNvSpPr>
              <a:spLocks/>
            </p:cNvSpPr>
            <p:nvPr/>
          </p:nvSpPr>
          <p:spPr bwMode="auto">
            <a:xfrm>
              <a:off x="6957575" y="5227533"/>
              <a:ext cx="57150"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2" y="0"/>
                    <a:pt x="10" y="0"/>
                  </a:cubicBezTo>
                  <a:cubicBezTo>
                    <a:pt x="7" y="0"/>
                    <a:pt x="5" y="1"/>
                    <a:pt x="2" y="3"/>
                  </a:cubicBezTo>
                  <a:cubicBezTo>
                    <a:pt x="1" y="5"/>
                    <a:pt x="0" y="7"/>
                    <a:pt x="0" y="10"/>
                  </a:cubicBezTo>
                  <a:cubicBezTo>
                    <a:pt x="0" y="13"/>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3" name="Freeform 62">
              <a:extLst>
                <a:ext uri="{FF2B5EF4-FFF2-40B4-BE49-F238E27FC236}">
                  <a16:creationId xmlns:a16="http://schemas.microsoft.com/office/drawing/2014/main" id="{F7CB88EB-2D86-47FA-A00B-2AD1CF251C1B}"/>
                </a:ext>
              </a:extLst>
            </p:cNvPr>
            <p:cNvSpPr>
              <a:spLocks/>
            </p:cNvSpPr>
            <p:nvPr/>
          </p:nvSpPr>
          <p:spPr bwMode="auto">
            <a:xfrm>
              <a:off x="6873437" y="5025921"/>
              <a:ext cx="55563"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2" y="0"/>
                    <a:pt x="10" y="0"/>
                  </a:cubicBezTo>
                  <a:cubicBezTo>
                    <a:pt x="7" y="0"/>
                    <a:pt x="5" y="1"/>
                    <a:pt x="2" y="3"/>
                  </a:cubicBezTo>
                  <a:cubicBezTo>
                    <a:pt x="1" y="5"/>
                    <a:pt x="0" y="7"/>
                    <a:pt x="0" y="10"/>
                  </a:cubicBezTo>
                  <a:cubicBezTo>
                    <a:pt x="0" y="12"/>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4" name="Freeform 63">
              <a:extLst>
                <a:ext uri="{FF2B5EF4-FFF2-40B4-BE49-F238E27FC236}">
                  <a16:creationId xmlns:a16="http://schemas.microsoft.com/office/drawing/2014/main" id="{FCC6D934-352B-46E1-AE81-82DDBC0C0D9D}"/>
                </a:ext>
              </a:extLst>
            </p:cNvPr>
            <p:cNvSpPr>
              <a:spLocks/>
            </p:cNvSpPr>
            <p:nvPr/>
          </p:nvSpPr>
          <p:spPr bwMode="auto">
            <a:xfrm>
              <a:off x="7082987" y="4821133"/>
              <a:ext cx="57150"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2" y="0"/>
                    <a:pt x="10" y="0"/>
                  </a:cubicBezTo>
                  <a:cubicBezTo>
                    <a:pt x="7" y="0"/>
                    <a:pt x="5" y="1"/>
                    <a:pt x="2" y="3"/>
                  </a:cubicBezTo>
                  <a:cubicBezTo>
                    <a:pt x="1" y="5"/>
                    <a:pt x="0" y="8"/>
                    <a:pt x="0" y="10"/>
                  </a:cubicBezTo>
                  <a:cubicBezTo>
                    <a:pt x="0" y="13"/>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5" name="Freeform 64">
              <a:extLst>
                <a:ext uri="{FF2B5EF4-FFF2-40B4-BE49-F238E27FC236}">
                  <a16:creationId xmlns:a16="http://schemas.microsoft.com/office/drawing/2014/main" id="{121364DD-A3BC-4E5D-B8BF-E06AE1927686}"/>
                </a:ext>
              </a:extLst>
            </p:cNvPr>
            <p:cNvSpPr>
              <a:spLocks/>
            </p:cNvSpPr>
            <p:nvPr/>
          </p:nvSpPr>
          <p:spPr bwMode="auto">
            <a:xfrm>
              <a:off x="6614675" y="4619521"/>
              <a:ext cx="55563"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2" y="0"/>
                    <a:pt x="10" y="0"/>
                  </a:cubicBezTo>
                  <a:cubicBezTo>
                    <a:pt x="7" y="0"/>
                    <a:pt x="5" y="1"/>
                    <a:pt x="2" y="3"/>
                  </a:cubicBezTo>
                  <a:cubicBezTo>
                    <a:pt x="1" y="5"/>
                    <a:pt x="0" y="7"/>
                    <a:pt x="0" y="10"/>
                  </a:cubicBezTo>
                  <a:cubicBezTo>
                    <a:pt x="0" y="13"/>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6" name="Freeform 65">
              <a:extLst>
                <a:ext uri="{FF2B5EF4-FFF2-40B4-BE49-F238E27FC236}">
                  <a16:creationId xmlns:a16="http://schemas.microsoft.com/office/drawing/2014/main" id="{ED166BA5-5C25-4EBD-B84A-AD479BC72A58}"/>
                </a:ext>
              </a:extLst>
            </p:cNvPr>
            <p:cNvSpPr>
              <a:spLocks/>
            </p:cNvSpPr>
            <p:nvPr/>
          </p:nvSpPr>
          <p:spPr bwMode="auto">
            <a:xfrm>
              <a:off x="6906775" y="4417908"/>
              <a:ext cx="57150" cy="57150"/>
            </a:xfrm>
            <a:custGeom>
              <a:avLst/>
              <a:gdLst>
                <a:gd name="T0" fmla="*/ 17 w 20"/>
                <a:gd name="T1" fmla="*/ 17 h 20"/>
                <a:gd name="T2" fmla="*/ 20 w 20"/>
                <a:gd name="T3" fmla="*/ 10 h 20"/>
                <a:gd name="T4" fmla="*/ 17 w 20"/>
                <a:gd name="T5" fmla="*/ 3 h 20"/>
                <a:gd name="T6" fmla="*/ 10 w 20"/>
                <a:gd name="T7" fmla="*/ 0 h 20"/>
                <a:gd name="T8" fmla="*/ 2 w 20"/>
                <a:gd name="T9" fmla="*/ 3 h 20"/>
                <a:gd name="T10" fmla="*/ 0 w 20"/>
                <a:gd name="T11" fmla="*/ 10 h 20"/>
                <a:gd name="T12" fmla="*/ 2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2" y="0"/>
                    <a:pt x="10" y="0"/>
                  </a:cubicBezTo>
                  <a:cubicBezTo>
                    <a:pt x="7" y="0"/>
                    <a:pt x="5" y="1"/>
                    <a:pt x="2" y="3"/>
                  </a:cubicBezTo>
                  <a:cubicBezTo>
                    <a:pt x="1" y="5"/>
                    <a:pt x="0" y="7"/>
                    <a:pt x="0" y="10"/>
                  </a:cubicBezTo>
                  <a:cubicBezTo>
                    <a:pt x="0" y="12"/>
                    <a:pt x="1" y="15"/>
                    <a:pt x="2" y="17"/>
                  </a:cubicBezTo>
                  <a:cubicBezTo>
                    <a:pt x="5" y="19"/>
                    <a:pt x="7" y="20"/>
                    <a:pt x="10" y="20"/>
                  </a:cubicBezTo>
                  <a:cubicBezTo>
                    <a:pt x="12"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67" name="Freeform 66">
              <a:extLst>
                <a:ext uri="{FF2B5EF4-FFF2-40B4-BE49-F238E27FC236}">
                  <a16:creationId xmlns:a16="http://schemas.microsoft.com/office/drawing/2014/main" id="{45ACBC55-D901-4C48-AE72-B20DB6ABE286}"/>
                </a:ext>
              </a:extLst>
            </p:cNvPr>
            <p:cNvSpPr>
              <a:spLocks/>
            </p:cNvSpPr>
            <p:nvPr/>
          </p:nvSpPr>
          <p:spPr bwMode="auto">
            <a:xfrm>
              <a:off x="7481450" y="4213121"/>
              <a:ext cx="55563"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90" name="ZoneTexte 189">
              <a:extLst>
                <a:ext uri="{FF2B5EF4-FFF2-40B4-BE49-F238E27FC236}">
                  <a16:creationId xmlns:a16="http://schemas.microsoft.com/office/drawing/2014/main" id="{99B20DCA-B9BA-402E-92F4-68811C2647E1}"/>
                </a:ext>
              </a:extLst>
            </p:cNvPr>
            <p:cNvSpPr txBox="1"/>
            <p:nvPr/>
          </p:nvSpPr>
          <p:spPr>
            <a:xfrm>
              <a:off x="5794980" y="6303195"/>
              <a:ext cx="398592" cy="276999"/>
            </a:xfrm>
            <a:prstGeom prst="rect">
              <a:avLst/>
            </a:prstGeom>
            <a:noFill/>
          </p:spPr>
          <p:txBody>
            <a:bodyPr wrap="none" rtlCol="0">
              <a:spAutoFit/>
            </a:bodyPr>
            <a:lstStyle/>
            <a:p>
              <a:pPr algn="ctr"/>
              <a:r>
                <a:rPr lang="fr-FR" sz="1200" dirty="0"/>
                <a:t>0,4</a:t>
              </a:r>
            </a:p>
          </p:txBody>
        </p:sp>
        <p:sp>
          <p:nvSpPr>
            <p:cNvPr id="191" name="ZoneTexte 190">
              <a:extLst>
                <a:ext uri="{FF2B5EF4-FFF2-40B4-BE49-F238E27FC236}">
                  <a16:creationId xmlns:a16="http://schemas.microsoft.com/office/drawing/2014/main" id="{ACB5DD71-FA63-4E13-999B-87B602B462DA}"/>
                </a:ext>
              </a:extLst>
            </p:cNvPr>
            <p:cNvSpPr txBox="1"/>
            <p:nvPr/>
          </p:nvSpPr>
          <p:spPr>
            <a:xfrm>
              <a:off x="6241376" y="6303195"/>
              <a:ext cx="398592" cy="276999"/>
            </a:xfrm>
            <a:prstGeom prst="rect">
              <a:avLst/>
            </a:prstGeom>
            <a:noFill/>
          </p:spPr>
          <p:txBody>
            <a:bodyPr wrap="none" rtlCol="0">
              <a:spAutoFit/>
            </a:bodyPr>
            <a:lstStyle/>
            <a:p>
              <a:pPr algn="ctr"/>
              <a:r>
                <a:rPr lang="fr-FR" sz="1200" dirty="0"/>
                <a:t>0,6</a:t>
              </a:r>
            </a:p>
          </p:txBody>
        </p:sp>
        <p:sp>
          <p:nvSpPr>
            <p:cNvPr id="192" name="ZoneTexte 191">
              <a:extLst>
                <a:ext uri="{FF2B5EF4-FFF2-40B4-BE49-F238E27FC236}">
                  <a16:creationId xmlns:a16="http://schemas.microsoft.com/office/drawing/2014/main" id="{74903BDB-7655-4E14-9F7A-6DDCFA0C0040}"/>
                </a:ext>
              </a:extLst>
            </p:cNvPr>
            <p:cNvSpPr txBox="1"/>
            <p:nvPr/>
          </p:nvSpPr>
          <p:spPr>
            <a:xfrm>
              <a:off x="6576868" y="6303195"/>
              <a:ext cx="398592" cy="276999"/>
            </a:xfrm>
            <a:prstGeom prst="rect">
              <a:avLst/>
            </a:prstGeom>
            <a:noFill/>
          </p:spPr>
          <p:txBody>
            <a:bodyPr wrap="none" rtlCol="0">
              <a:spAutoFit/>
            </a:bodyPr>
            <a:lstStyle/>
            <a:p>
              <a:pPr algn="ctr"/>
              <a:r>
                <a:rPr lang="fr-FR" sz="1200" dirty="0"/>
                <a:t>0,8</a:t>
              </a:r>
            </a:p>
          </p:txBody>
        </p:sp>
        <p:sp>
          <p:nvSpPr>
            <p:cNvPr id="193" name="ZoneTexte 192">
              <a:extLst>
                <a:ext uri="{FF2B5EF4-FFF2-40B4-BE49-F238E27FC236}">
                  <a16:creationId xmlns:a16="http://schemas.microsoft.com/office/drawing/2014/main" id="{548F311E-8C93-4A3B-B2A8-E11518E42378}"/>
                </a:ext>
              </a:extLst>
            </p:cNvPr>
            <p:cNvSpPr txBox="1"/>
            <p:nvPr/>
          </p:nvSpPr>
          <p:spPr>
            <a:xfrm>
              <a:off x="6827087" y="6303195"/>
              <a:ext cx="398592" cy="276999"/>
            </a:xfrm>
            <a:prstGeom prst="rect">
              <a:avLst/>
            </a:prstGeom>
            <a:noFill/>
          </p:spPr>
          <p:txBody>
            <a:bodyPr wrap="none" rtlCol="0">
              <a:spAutoFit/>
            </a:bodyPr>
            <a:lstStyle/>
            <a:p>
              <a:pPr algn="ctr"/>
              <a:r>
                <a:rPr lang="fr-FR" sz="1200" dirty="0"/>
                <a:t>1,0</a:t>
              </a:r>
            </a:p>
          </p:txBody>
        </p:sp>
        <p:sp>
          <p:nvSpPr>
            <p:cNvPr id="194" name="ZoneTexte 193">
              <a:extLst>
                <a:ext uri="{FF2B5EF4-FFF2-40B4-BE49-F238E27FC236}">
                  <a16:creationId xmlns:a16="http://schemas.microsoft.com/office/drawing/2014/main" id="{631D7FBD-567D-4BF9-99DA-65ADB24B91EB}"/>
                </a:ext>
              </a:extLst>
            </p:cNvPr>
            <p:cNvSpPr txBox="1"/>
            <p:nvPr/>
          </p:nvSpPr>
          <p:spPr>
            <a:xfrm>
              <a:off x="7213525" y="6303195"/>
              <a:ext cx="398592" cy="276999"/>
            </a:xfrm>
            <a:prstGeom prst="rect">
              <a:avLst/>
            </a:prstGeom>
            <a:noFill/>
          </p:spPr>
          <p:txBody>
            <a:bodyPr wrap="none" rtlCol="0">
              <a:spAutoFit/>
            </a:bodyPr>
            <a:lstStyle/>
            <a:p>
              <a:pPr algn="ctr"/>
              <a:r>
                <a:rPr lang="fr-FR" sz="1200" dirty="0"/>
                <a:t>1,4</a:t>
              </a:r>
            </a:p>
          </p:txBody>
        </p:sp>
        <p:sp>
          <p:nvSpPr>
            <p:cNvPr id="195" name="ZoneTexte 194">
              <a:extLst>
                <a:ext uri="{FF2B5EF4-FFF2-40B4-BE49-F238E27FC236}">
                  <a16:creationId xmlns:a16="http://schemas.microsoft.com/office/drawing/2014/main" id="{8DA21309-16AA-400D-92B8-0A28248FEB4D}"/>
                </a:ext>
              </a:extLst>
            </p:cNvPr>
            <p:cNvSpPr txBox="1"/>
            <p:nvPr/>
          </p:nvSpPr>
          <p:spPr>
            <a:xfrm>
              <a:off x="7628229" y="6303195"/>
              <a:ext cx="398592" cy="276999"/>
            </a:xfrm>
            <a:prstGeom prst="rect">
              <a:avLst/>
            </a:prstGeom>
            <a:noFill/>
          </p:spPr>
          <p:txBody>
            <a:bodyPr wrap="none" rtlCol="0">
              <a:spAutoFit/>
            </a:bodyPr>
            <a:lstStyle/>
            <a:p>
              <a:pPr algn="ctr"/>
              <a:r>
                <a:rPr lang="fr-FR" sz="1200" dirty="0"/>
                <a:t>2,0</a:t>
              </a:r>
            </a:p>
          </p:txBody>
        </p:sp>
        <p:sp>
          <p:nvSpPr>
            <p:cNvPr id="196" name="ZoneTexte 195">
              <a:extLst>
                <a:ext uri="{FF2B5EF4-FFF2-40B4-BE49-F238E27FC236}">
                  <a16:creationId xmlns:a16="http://schemas.microsoft.com/office/drawing/2014/main" id="{F6463485-9A9C-4358-BA92-64DE9E9CCF5E}"/>
                </a:ext>
              </a:extLst>
            </p:cNvPr>
            <p:cNvSpPr txBox="1"/>
            <p:nvPr/>
          </p:nvSpPr>
          <p:spPr>
            <a:xfrm>
              <a:off x="5114457" y="5945441"/>
              <a:ext cx="479618" cy="276999"/>
            </a:xfrm>
            <a:prstGeom prst="rect">
              <a:avLst/>
            </a:prstGeom>
            <a:noFill/>
          </p:spPr>
          <p:txBody>
            <a:bodyPr wrap="none" rtlCol="0">
              <a:spAutoFit/>
            </a:bodyPr>
            <a:lstStyle/>
            <a:p>
              <a:pPr algn="r"/>
              <a:r>
                <a:rPr lang="fr-FR" sz="1200" dirty="0"/>
                <a:t>LPV</a:t>
              </a:r>
            </a:p>
          </p:txBody>
        </p:sp>
        <p:sp>
          <p:nvSpPr>
            <p:cNvPr id="197" name="ZoneTexte 196">
              <a:extLst>
                <a:ext uri="{FF2B5EF4-FFF2-40B4-BE49-F238E27FC236}">
                  <a16:creationId xmlns:a16="http://schemas.microsoft.com/office/drawing/2014/main" id="{ADEC325D-12AF-4A44-80E9-38CC29B7A143}"/>
                </a:ext>
              </a:extLst>
            </p:cNvPr>
            <p:cNvSpPr txBox="1"/>
            <p:nvPr/>
          </p:nvSpPr>
          <p:spPr>
            <a:xfrm>
              <a:off x="5087281" y="5752374"/>
              <a:ext cx="506794" cy="276999"/>
            </a:xfrm>
            <a:prstGeom prst="rect">
              <a:avLst/>
            </a:prstGeom>
            <a:noFill/>
          </p:spPr>
          <p:txBody>
            <a:bodyPr wrap="none" rtlCol="0">
              <a:spAutoFit/>
            </a:bodyPr>
            <a:lstStyle/>
            <a:p>
              <a:pPr algn="r"/>
              <a:r>
                <a:rPr lang="fr-FR" sz="1200" dirty="0"/>
                <a:t>DRV</a:t>
              </a:r>
            </a:p>
          </p:txBody>
        </p:sp>
        <p:sp>
          <p:nvSpPr>
            <p:cNvPr id="198" name="ZoneTexte 197">
              <a:extLst>
                <a:ext uri="{FF2B5EF4-FFF2-40B4-BE49-F238E27FC236}">
                  <a16:creationId xmlns:a16="http://schemas.microsoft.com/office/drawing/2014/main" id="{B49BAA5E-4F49-472B-AD9A-2BE937F4C236}"/>
                </a:ext>
              </a:extLst>
            </p:cNvPr>
            <p:cNvSpPr txBox="1"/>
            <p:nvPr/>
          </p:nvSpPr>
          <p:spPr>
            <a:xfrm>
              <a:off x="5108721" y="5559310"/>
              <a:ext cx="485354" cy="276999"/>
            </a:xfrm>
            <a:prstGeom prst="rect">
              <a:avLst/>
            </a:prstGeom>
            <a:noFill/>
          </p:spPr>
          <p:txBody>
            <a:bodyPr wrap="none" rtlCol="0">
              <a:spAutoFit/>
            </a:bodyPr>
            <a:lstStyle/>
            <a:p>
              <a:pPr algn="r"/>
              <a:r>
                <a:rPr lang="fr-FR" sz="1200" dirty="0"/>
                <a:t>ATV</a:t>
              </a:r>
            </a:p>
          </p:txBody>
        </p:sp>
        <p:sp>
          <p:nvSpPr>
            <p:cNvPr id="199" name="ZoneTexte 198">
              <a:extLst>
                <a:ext uri="{FF2B5EF4-FFF2-40B4-BE49-F238E27FC236}">
                  <a16:creationId xmlns:a16="http://schemas.microsoft.com/office/drawing/2014/main" id="{FF5F5750-DE51-4C79-A1E9-6B8383E06A4C}"/>
                </a:ext>
              </a:extLst>
            </p:cNvPr>
            <p:cNvSpPr txBox="1"/>
            <p:nvPr/>
          </p:nvSpPr>
          <p:spPr>
            <a:xfrm>
              <a:off x="5110123" y="5366246"/>
              <a:ext cx="483952" cy="276999"/>
            </a:xfrm>
            <a:prstGeom prst="rect">
              <a:avLst/>
            </a:prstGeom>
            <a:noFill/>
          </p:spPr>
          <p:txBody>
            <a:bodyPr wrap="none" rtlCol="0">
              <a:spAutoFit/>
            </a:bodyPr>
            <a:lstStyle/>
            <a:p>
              <a:pPr algn="r"/>
              <a:r>
                <a:rPr lang="fr-FR" sz="1200" dirty="0"/>
                <a:t>EFV</a:t>
              </a:r>
            </a:p>
          </p:txBody>
        </p:sp>
        <p:sp>
          <p:nvSpPr>
            <p:cNvPr id="200" name="ZoneTexte 199">
              <a:extLst>
                <a:ext uri="{FF2B5EF4-FFF2-40B4-BE49-F238E27FC236}">
                  <a16:creationId xmlns:a16="http://schemas.microsoft.com/office/drawing/2014/main" id="{25FD4275-5498-42F0-97D2-D1A37FC54843}"/>
                </a:ext>
              </a:extLst>
            </p:cNvPr>
            <p:cNvSpPr txBox="1"/>
            <p:nvPr/>
          </p:nvSpPr>
          <p:spPr>
            <a:xfrm>
              <a:off x="5101632" y="5173182"/>
              <a:ext cx="492443" cy="276999"/>
            </a:xfrm>
            <a:prstGeom prst="rect">
              <a:avLst/>
            </a:prstGeom>
            <a:noFill/>
          </p:spPr>
          <p:txBody>
            <a:bodyPr wrap="none" rtlCol="0">
              <a:spAutoFit/>
            </a:bodyPr>
            <a:lstStyle/>
            <a:p>
              <a:pPr algn="r"/>
              <a:r>
                <a:rPr lang="fr-FR" sz="1200" dirty="0"/>
                <a:t>ZDV</a:t>
              </a:r>
            </a:p>
          </p:txBody>
        </p:sp>
        <p:sp>
          <p:nvSpPr>
            <p:cNvPr id="201" name="ZoneTexte 200">
              <a:extLst>
                <a:ext uri="{FF2B5EF4-FFF2-40B4-BE49-F238E27FC236}">
                  <a16:creationId xmlns:a16="http://schemas.microsoft.com/office/drawing/2014/main" id="{E2A6E181-D84F-4E06-B205-BD2EE59D4A86}"/>
                </a:ext>
              </a:extLst>
            </p:cNvPr>
            <p:cNvSpPr txBox="1"/>
            <p:nvPr/>
          </p:nvSpPr>
          <p:spPr>
            <a:xfrm>
              <a:off x="5110274" y="4980118"/>
              <a:ext cx="483801" cy="276999"/>
            </a:xfrm>
            <a:prstGeom prst="rect">
              <a:avLst/>
            </a:prstGeom>
            <a:noFill/>
          </p:spPr>
          <p:txBody>
            <a:bodyPr wrap="none" rtlCol="0">
              <a:spAutoFit/>
            </a:bodyPr>
            <a:lstStyle/>
            <a:p>
              <a:pPr algn="r"/>
              <a:r>
                <a:rPr lang="fr-FR" sz="1200" dirty="0"/>
                <a:t>TDF</a:t>
              </a:r>
            </a:p>
          </p:txBody>
        </p:sp>
        <p:sp>
          <p:nvSpPr>
            <p:cNvPr id="202" name="ZoneTexte 201">
              <a:extLst>
                <a:ext uri="{FF2B5EF4-FFF2-40B4-BE49-F238E27FC236}">
                  <a16:creationId xmlns:a16="http://schemas.microsoft.com/office/drawing/2014/main" id="{82DFE4DA-99D2-43AA-AABF-55FB282A7AE1}"/>
                </a:ext>
              </a:extLst>
            </p:cNvPr>
            <p:cNvSpPr txBox="1"/>
            <p:nvPr/>
          </p:nvSpPr>
          <p:spPr>
            <a:xfrm>
              <a:off x="5118689" y="4787054"/>
              <a:ext cx="475386" cy="276999"/>
            </a:xfrm>
            <a:prstGeom prst="rect">
              <a:avLst/>
            </a:prstGeom>
            <a:noFill/>
          </p:spPr>
          <p:txBody>
            <a:bodyPr wrap="none" rtlCol="0">
              <a:spAutoFit/>
            </a:bodyPr>
            <a:lstStyle/>
            <a:p>
              <a:pPr algn="r"/>
              <a:r>
                <a:rPr lang="fr-FR" sz="1200" dirty="0"/>
                <a:t>3TC</a:t>
              </a:r>
            </a:p>
          </p:txBody>
        </p:sp>
        <p:sp>
          <p:nvSpPr>
            <p:cNvPr id="203" name="ZoneTexte 202">
              <a:extLst>
                <a:ext uri="{FF2B5EF4-FFF2-40B4-BE49-F238E27FC236}">
                  <a16:creationId xmlns:a16="http://schemas.microsoft.com/office/drawing/2014/main" id="{4B00E2C4-3598-4978-8A10-86E3E0864D9F}"/>
                </a:ext>
              </a:extLst>
            </p:cNvPr>
            <p:cNvSpPr txBox="1"/>
            <p:nvPr/>
          </p:nvSpPr>
          <p:spPr>
            <a:xfrm>
              <a:off x="5110274" y="4593990"/>
              <a:ext cx="483801" cy="276999"/>
            </a:xfrm>
            <a:prstGeom prst="rect">
              <a:avLst/>
            </a:prstGeom>
            <a:noFill/>
          </p:spPr>
          <p:txBody>
            <a:bodyPr wrap="none" rtlCol="0">
              <a:spAutoFit/>
            </a:bodyPr>
            <a:lstStyle/>
            <a:p>
              <a:pPr algn="r"/>
              <a:r>
                <a:rPr lang="fr-FR" sz="1200" dirty="0"/>
                <a:t>FTC</a:t>
              </a:r>
            </a:p>
          </p:txBody>
        </p:sp>
        <p:sp>
          <p:nvSpPr>
            <p:cNvPr id="204" name="ZoneTexte 203">
              <a:extLst>
                <a:ext uri="{FF2B5EF4-FFF2-40B4-BE49-F238E27FC236}">
                  <a16:creationId xmlns:a16="http://schemas.microsoft.com/office/drawing/2014/main" id="{3078A8FD-5C12-4F39-BDB7-22EE15326FEE}"/>
                </a:ext>
              </a:extLst>
            </p:cNvPr>
            <p:cNvSpPr txBox="1"/>
            <p:nvPr/>
          </p:nvSpPr>
          <p:spPr>
            <a:xfrm>
              <a:off x="5144388" y="4400926"/>
              <a:ext cx="449687" cy="276999"/>
            </a:xfrm>
            <a:prstGeom prst="rect">
              <a:avLst/>
            </a:prstGeom>
            <a:noFill/>
          </p:spPr>
          <p:txBody>
            <a:bodyPr wrap="none" rtlCol="0">
              <a:spAutoFit/>
            </a:bodyPr>
            <a:lstStyle/>
            <a:p>
              <a:pPr algn="r"/>
              <a:r>
                <a:rPr lang="fr-FR" sz="1200" dirty="0"/>
                <a:t>DDI</a:t>
              </a:r>
            </a:p>
          </p:txBody>
        </p:sp>
        <p:sp>
          <p:nvSpPr>
            <p:cNvPr id="205" name="ZoneTexte 204">
              <a:extLst>
                <a:ext uri="{FF2B5EF4-FFF2-40B4-BE49-F238E27FC236}">
                  <a16:creationId xmlns:a16="http://schemas.microsoft.com/office/drawing/2014/main" id="{2C5DAE9B-CE8A-490D-9EC8-0C737DCDFE6B}"/>
                </a:ext>
              </a:extLst>
            </p:cNvPr>
            <p:cNvSpPr txBox="1"/>
            <p:nvPr/>
          </p:nvSpPr>
          <p:spPr>
            <a:xfrm>
              <a:off x="5080167" y="4207862"/>
              <a:ext cx="513908" cy="276999"/>
            </a:xfrm>
            <a:prstGeom prst="rect">
              <a:avLst/>
            </a:prstGeom>
            <a:noFill/>
          </p:spPr>
          <p:txBody>
            <a:bodyPr wrap="none" rtlCol="0">
              <a:spAutoFit/>
            </a:bodyPr>
            <a:lstStyle/>
            <a:p>
              <a:pPr algn="r"/>
              <a:r>
                <a:rPr lang="fr-FR" sz="1200" dirty="0"/>
                <a:t>ABC</a:t>
              </a:r>
            </a:p>
          </p:txBody>
        </p:sp>
        <p:sp>
          <p:nvSpPr>
            <p:cNvPr id="221" name="ZoneTexte 220"/>
            <p:cNvSpPr txBox="1"/>
            <p:nvPr/>
          </p:nvSpPr>
          <p:spPr>
            <a:xfrm>
              <a:off x="7655646" y="4529679"/>
              <a:ext cx="1365202" cy="276999"/>
            </a:xfrm>
            <a:prstGeom prst="rect">
              <a:avLst/>
            </a:prstGeom>
            <a:noFill/>
          </p:spPr>
          <p:txBody>
            <a:bodyPr wrap="none" rtlCol="0">
              <a:spAutoFit/>
            </a:bodyPr>
            <a:lstStyle/>
            <a:p>
              <a:r>
                <a:rPr lang="fr-FR" sz="1200" dirty="0"/>
                <a:t>0,67 (0,46 - 0,99)</a:t>
              </a:r>
            </a:p>
          </p:txBody>
        </p:sp>
        <p:cxnSp>
          <p:nvCxnSpPr>
            <p:cNvPr id="222" name="Connecteur droit avec flèche 221"/>
            <p:cNvCxnSpPr/>
            <p:nvPr/>
          </p:nvCxnSpPr>
          <p:spPr bwMode="auto">
            <a:xfrm flipH="1">
              <a:off x="7074245" y="4673634"/>
              <a:ext cx="563586" cy="1"/>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sp>
          <p:nvSpPr>
            <p:cNvPr id="225" name="ZoneTexte 224"/>
            <p:cNvSpPr txBox="1"/>
            <p:nvPr/>
          </p:nvSpPr>
          <p:spPr>
            <a:xfrm>
              <a:off x="7808046" y="4279408"/>
              <a:ext cx="1362874" cy="276999"/>
            </a:xfrm>
            <a:prstGeom prst="rect">
              <a:avLst/>
            </a:prstGeom>
            <a:noFill/>
          </p:spPr>
          <p:txBody>
            <a:bodyPr wrap="none" rtlCol="0">
              <a:spAutoFit/>
            </a:bodyPr>
            <a:lstStyle/>
            <a:p>
              <a:r>
                <a:rPr lang="fr-FR" sz="1200" dirty="0"/>
                <a:t>1,46 (1,08 - 1,98)</a:t>
              </a:r>
            </a:p>
          </p:txBody>
        </p:sp>
        <p:cxnSp>
          <p:nvCxnSpPr>
            <p:cNvPr id="226" name="Connecteur droit avec flèche 225"/>
            <p:cNvCxnSpPr/>
            <p:nvPr/>
          </p:nvCxnSpPr>
          <p:spPr bwMode="auto">
            <a:xfrm flipH="1" flipV="1">
              <a:off x="7612117" y="4320557"/>
              <a:ext cx="281793" cy="97351"/>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grpSp>
      <p:grpSp>
        <p:nvGrpSpPr>
          <p:cNvPr id="2" name="Groupe 1">
            <a:extLst>
              <a:ext uri="{FF2B5EF4-FFF2-40B4-BE49-F238E27FC236}">
                <a16:creationId xmlns:a16="http://schemas.microsoft.com/office/drawing/2014/main" id="{98166503-630E-4278-96BC-013E46F97907}"/>
              </a:ext>
            </a:extLst>
          </p:cNvPr>
          <p:cNvGrpSpPr/>
          <p:nvPr/>
        </p:nvGrpSpPr>
        <p:grpSpPr>
          <a:xfrm>
            <a:off x="971391" y="1711896"/>
            <a:ext cx="3949018" cy="2255392"/>
            <a:chOff x="971391" y="1711896"/>
            <a:chExt cx="3949018" cy="2255392"/>
          </a:xfrm>
        </p:grpSpPr>
        <p:sp>
          <p:nvSpPr>
            <p:cNvPr id="26" name="Line 25">
              <a:extLst>
                <a:ext uri="{FF2B5EF4-FFF2-40B4-BE49-F238E27FC236}">
                  <a16:creationId xmlns:a16="http://schemas.microsoft.com/office/drawing/2014/main" id="{4D8AB0E3-9927-4C23-BFEC-055F01251F11}"/>
                </a:ext>
              </a:extLst>
            </p:cNvPr>
            <p:cNvSpPr>
              <a:spLocks noChangeShapeType="1"/>
            </p:cNvSpPr>
            <p:nvPr/>
          </p:nvSpPr>
          <p:spPr bwMode="auto">
            <a:xfrm flipH="1">
              <a:off x="2737986" y="1830120"/>
              <a:ext cx="63023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6">
              <a:extLst>
                <a:ext uri="{FF2B5EF4-FFF2-40B4-BE49-F238E27FC236}">
                  <a16:creationId xmlns:a16="http://schemas.microsoft.com/office/drawing/2014/main" id="{F7399201-159B-47B4-B828-8349B62391B6}"/>
                </a:ext>
              </a:extLst>
            </p:cNvPr>
            <p:cNvSpPr>
              <a:spLocks noChangeShapeType="1"/>
            </p:cNvSpPr>
            <p:nvPr/>
          </p:nvSpPr>
          <p:spPr bwMode="auto">
            <a:xfrm flipH="1">
              <a:off x="2288724" y="2948455"/>
              <a:ext cx="57467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7">
              <a:extLst>
                <a:ext uri="{FF2B5EF4-FFF2-40B4-BE49-F238E27FC236}">
                  <a16:creationId xmlns:a16="http://schemas.microsoft.com/office/drawing/2014/main" id="{17EA9A48-2EE1-4C8C-8F5A-839A49ECD9AA}"/>
                </a:ext>
              </a:extLst>
            </p:cNvPr>
            <p:cNvSpPr>
              <a:spLocks noChangeShapeType="1"/>
            </p:cNvSpPr>
            <p:nvPr/>
          </p:nvSpPr>
          <p:spPr bwMode="auto">
            <a:xfrm flipH="1">
              <a:off x="1996624" y="3494434"/>
              <a:ext cx="86042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8">
              <a:extLst>
                <a:ext uri="{FF2B5EF4-FFF2-40B4-BE49-F238E27FC236}">
                  <a16:creationId xmlns:a16="http://schemas.microsoft.com/office/drawing/2014/main" id="{B385375D-6391-45C0-B1DA-B41D95FC5EE0}"/>
                </a:ext>
              </a:extLst>
            </p:cNvPr>
            <p:cNvSpPr>
              <a:spLocks noChangeShapeType="1"/>
            </p:cNvSpPr>
            <p:nvPr/>
          </p:nvSpPr>
          <p:spPr bwMode="auto">
            <a:xfrm flipH="1">
              <a:off x="2064885" y="2197444"/>
              <a:ext cx="90000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9">
              <a:extLst>
                <a:ext uri="{FF2B5EF4-FFF2-40B4-BE49-F238E27FC236}">
                  <a16:creationId xmlns:a16="http://schemas.microsoft.com/office/drawing/2014/main" id="{D92A7B6C-0C75-4322-AB86-607D2198AF1C}"/>
                </a:ext>
              </a:extLst>
            </p:cNvPr>
            <p:cNvSpPr>
              <a:spLocks noChangeShapeType="1"/>
            </p:cNvSpPr>
            <p:nvPr/>
          </p:nvSpPr>
          <p:spPr bwMode="auto">
            <a:xfrm flipH="1">
              <a:off x="2129974" y="2571362"/>
              <a:ext cx="730250"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30">
              <a:extLst>
                <a:ext uri="{FF2B5EF4-FFF2-40B4-BE49-F238E27FC236}">
                  <a16:creationId xmlns:a16="http://schemas.microsoft.com/office/drawing/2014/main" id="{535B416A-128C-40CF-8C24-9861BB2E8CF5}"/>
                </a:ext>
              </a:extLst>
            </p:cNvPr>
            <p:cNvSpPr>
              <a:spLocks noChangeShapeType="1"/>
            </p:cNvSpPr>
            <p:nvPr/>
          </p:nvSpPr>
          <p:spPr bwMode="auto">
            <a:xfrm flipH="1">
              <a:off x="2226811" y="2013782"/>
              <a:ext cx="100806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31">
              <a:extLst>
                <a:ext uri="{FF2B5EF4-FFF2-40B4-BE49-F238E27FC236}">
                  <a16:creationId xmlns:a16="http://schemas.microsoft.com/office/drawing/2014/main" id="{2CE61712-14A3-4E58-8F3A-4E871CFB7227}"/>
                </a:ext>
              </a:extLst>
            </p:cNvPr>
            <p:cNvSpPr>
              <a:spLocks noChangeShapeType="1"/>
            </p:cNvSpPr>
            <p:nvPr/>
          </p:nvSpPr>
          <p:spPr bwMode="auto">
            <a:xfrm flipH="1">
              <a:off x="2823711" y="2399056"/>
              <a:ext cx="557213"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32">
              <a:extLst>
                <a:ext uri="{FF2B5EF4-FFF2-40B4-BE49-F238E27FC236}">
                  <a16:creationId xmlns:a16="http://schemas.microsoft.com/office/drawing/2014/main" id="{2138AC47-EA9D-4B88-907C-E2D917B27835}"/>
                </a:ext>
              </a:extLst>
            </p:cNvPr>
            <p:cNvSpPr>
              <a:spLocks noChangeShapeType="1"/>
            </p:cNvSpPr>
            <p:nvPr/>
          </p:nvSpPr>
          <p:spPr bwMode="auto">
            <a:xfrm flipH="1">
              <a:off x="2666549" y="2776149"/>
              <a:ext cx="62547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33">
              <a:extLst>
                <a:ext uri="{FF2B5EF4-FFF2-40B4-BE49-F238E27FC236}">
                  <a16:creationId xmlns:a16="http://schemas.microsoft.com/office/drawing/2014/main" id="{AC700DBD-F5F0-4123-AEE9-6C0508D79CA8}"/>
                </a:ext>
              </a:extLst>
            </p:cNvPr>
            <p:cNvSpPr>
              <a:spLocks noChangeShapeType="1"/>
            </p:cNvSpPr>
            <p:nvPr/>
          </p:nvSpPr>
          <p:spPr bwMode="auto">
            <a:xfrm flipH="1">
              <a:off x="2644324" y="3123935"/>
              <a:ext cx="858838"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34">
              <a:extLst>
                <a:ext uri="{FF2B5EF4-FFF2-40B4-BE49-F238E27FC236}">
                  <a16:creationId xmlns:a16="http://schemas.microsoft.com/office/drawing/2014/main" id="{CDCA1A85-E221-4582-924A-F49B63DE67D2}"/>
                </a:ext>
              </a:extLst>
            </p:cNvPr>
            <p:cNvSpPr>
              <a:spLocks noChangeShapeType="1"/>
            </p:cNvSpPr>
            <p:nvPr/>
          </p:nvSpPr>
          <p:spPr bwMode="auto">
            <a:xfrm flipH="1">
              <a:off x="1748974" y="3296241"/>
              <a:ext cx="1597025" cy="0"/>
            </a:xfrm>
            <a:prstGeom prst="line">
              <a:avLst/>
            </a:prstGeom>
            <a:noFill/>
            <a:ln w="2381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Freeform 37">
              <a:extLst>
                <a:ext uri="{FF2B5EF4-FFF2-40B4-BE49-F238E27FC236}">
                  <a16:creationId xmlns:a16="http://schemas.microsoft.com/office/drawing/2014/main" id="{4FB3C968-84AD-47BB-9987-E0CB8D13EB34}"/>
                </a:ext>
              </a:extLst>
            </p:cNvPr>
            <p:cNvSpPr>
              <a:spLocks/>
            </p:cNvSpPr>
            <p:nvPr/>
          </p:nvSpPr>
          <p:spPr bwMode="auto">
            <a:xfrm>
              <a:off x="3068186" y="1803132"/>
              <a:ext cx="55563"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39" name="Freeform 38">
              <a:extLst>
                <a:ext uri="{FF2B5EF4-FFF2-40B4-BE49-F238E27FC236}">
                  <a16:creationId xmlns:a16="http://schemas.microsoft.com/office/drawing/2014/main" id="{39C0A797-864B-49E1-838A-41FDE2E34EC6}"/>
                </a:ext>
              </a:extLst>
            </p:cNvPr>
            <p:cNvSpPr>
              <a:spLocks/>
            </p:cNvSpPr>
            <p:nvPr/>
          </p:nvSpPr>
          <p:spPr bwMode="auto">
            <a:xfrm>
              <a:off x="2772911" y="1985207"/>
              <a:ext cx="55563"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0" name="Freeform 39">
              <a:extLst>
                <a:ext uri="{FF2B5EF4-FFF2-40B4-BE49-F238E27FC236}">
                  <a16:creationId xmlns:a16="http://schemas.microsoft.com/office/drawing/2014/main" id="{D8FEC780-620B-4B0A-A089-7005F8C6585B}"/>
                </a:ext>
              </a:extLst>
            </p:cNvPr>
            <p:cNvSpPr>
              <a:spLocks/>
            </p:cNvSpPr>
            <p:nvPr/>
          </p:nvSpPr>
          <p:spPr bwMode="auto">
            <a:xfrm>
              <a:off x="2528436" y="2168869"/>
              <a:ext cx="55563"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3" y="0"/>
                    <a:pt x="10" y="0"/>
                  </a:cubicBezTo>
                  <a:cubicBezTo>
                    <a:pt x="8" y="0"/>
                    <a:pt x="5" y="1"/>
                    <a:pt x="3" y="3"/>
                  </a:cubicBezTo>
                  <a:cubicBezTo>
                    <a:pt x="1" y="5"/>
                    <a:pt x="0" y="7"/>
                    <a:pt x="0" y="10"/>
                  </a:cubicBezTo>
                  <a:cubicBezTo>
                    <a:pt x="0" y="12"/>
                    <a:pt x="1" y="15"/>
                    <a:pt x="3" y="17"/>
                  </a:cubicBezTo>
                  <a:cubicBezTo>
                    <a:pt x="5" y="19"/>
                    <a:pt x="8"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1" name="Freeform 40">
              <a:extLst>
                <a:ext uri="{FF2B5EF4-FFF2-40B4-BE49-F238E27FC236}">
                  <a16:creationId xmlns:a16="http://schemas.microsoft.com/office/drawing/2014/main" id="{7905209B-3DCD-44C3-86BC-1423BC40613A}"/>
                </a:ext>
              </a:extLst>
            </p:cNvPr>
            <p:cNvSpPr>
              <a:spLocks/>
            </p:cNvSpPr>
            <p:nvPr/>
          </p:nvSpPr>
          <p:spPr bwMode="auto">
            <a:xfrm>
              <a:off x="3087236" y="2372069"/>
              <a:ext cx="57150"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2" name="Freeform 41">
              <a:extLst>
                <a:ext uri="{FF2B5EF4-FFF2-40B4-BE49-F238E27FC236}">
                  <a16:creationId xmlns:a16="http://schemas.microsoft.com/office/drawing/2014/main" id="{32C3E36E-8D19-495A-94F1-A70E246B84FF}"/>
                </a:ext>
              </a:extLst>
            </p:cNvPr>
            <p:cNvSpPr>
              <a:spLocks/>
            </p:cNvSpPr>
            <p:nvPr/>
          </p:nvSpPr>
          <p:spPr bwMode="auto">
            <a:xfrm>
              <a:off x="2514149" y="2544374"/>
              <a:ext cx="55563" cy="55563"/>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3" name="Freeform 42">
              <a:extLst>
                <a:ext uri="{FF2B5EF4-FFF2-40B4-BE49-F238E27FC236}">
                  <a16:creationId xmlns:a16="http://schemas.microsoft.com/office/drawing/2014/main" id="{DE12B63B-F5BC-4E8E-8A8C-BC2F726BEAB7}"/>
                </a:ext>
              </a:extLst>
            </p:cNvPr>
            <p:cNvSpPr>
              <a:spLocks/>
            </p:cNvSpPr>
            <p:nvPr/>
          </p:nvSpPr>
          <p:spPr bwMode="auto">
            <a:xfrm>
              <a:off x="3003099" y="2747574"/>
              <a:ext cx="55563"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3" y="0"/>
                    <a:pt x="10" y="0"/>
                  </a:cubicBezTo>
                  <a:cubicBezTo>
                    <a:pt x="7" y="0"/>
                    <a:pt x="5" y="1"/>
                    <a:pt x="3" y="3"/>
                  </a:cubicBezTo>
                  <a:cubicBezTo>
                    <a:pt x="1" y="5"/>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4" name="Freeform 43">
              <a:extLst>
                <a:ext uri="{FF2B5EF4-FFF2-40B4-BE49-F238E27FC236}">
                  <a16:creationId xmlns:a16="http://schemas.microsoft.com/office/drawing/2014/main" id="{69616427-4282-41ED-BDB5-DB12BFB60DF6}"/>
                </a:ext>
              </a:extLst>
            </p:cNvPr>
            <p:cNvSpPr>
              <a:spLocks/>
            </p:cNvSpPr>
            <p:nvPr/>
          </p:nvSpPr>
          <p:spPr bwMode="auto">
            <a:xfrm>
              <a:off x="2579236" y="2919880"/>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5" name="Freeform 44">
              <a:extLst>
                <a:ext uri="{FF2B5EF4-FFF2-40B4-BE49-F238E27FC236}">
                  <a16:creationId xmlns:a16="http://schemas.microsoft.com/office/drawing/2014/main" id="{C4C9415A-2805-4959-B37F-4C2A01364C38}"/>
                </a:ext>
              </a:extLst>
            </p:cNvPr>
            <p:cNvSpPr>
              <a:spLocks/>
            </p:cNvSpPr>
            <p:nvPr/>
          </p:nvSpPr>
          <p:spPr bwMode="auto">
            <a:xfrm>
              <a:off x="3104699" y="3095360"/>
              <a:ext cx="57150" cy="57150"/>
            </a:xfrm>
            <a:custGeom>
              <a:avLst/>
              <a:gdLst>
                <a:gd name="T0" fmla="*/ 17 w 20"/>
                <a:gd name="T1" fmla="*/ 17 h 20"/>
                <a:gd name="T2" fmla="*/ 20 w 20"/>
                <a:gd name="T3" fmla="*/ 10 h 20"/>
                <a:gd name="T4" fmla="*/ 17 w 20"/>
                <a:gd name="T5" fmla="*/ 2 h 20"/>
                <a:gd name="T6" fmla="*/ 10 w 20"/>
                <a:gd name="T7" fmla="*/ 0 h 20"/>
                <a:gd name="T8" fmla="*/ 3 w 20"/>
                <a:gd name="T9" fmla="*/ 2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4"/>
                    <a:pt x="17" y="2"/>
                  </a:cubicBezTo>
                  <a:cubicBezTo>
                    <a:pt x="15" y="1"/>
                    <a:pt x="13" y="0"/>
                    <a:pt x="10" y="0"/>
                  </a:cubicBezTo>
                  <a:cubicBezTo>
                    <a:pt x="7" y="0"/>
                    <a:pt x="5" y="1"/>
                    <a:pt x="3" y="2"/>
                  </a:cubicBezTo>
                  <a:cubicBezTo>
                    <a:pt x="1" y="4"/>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6" name="Freeform 45">
              <a:extLst>
                <a:ext uri="{FF2B5EF4-FFF2-40B4-BE49-F238E27FC236}">
                  <a16:creationId xmlns:a16="http://schemas.microsoft.com/office/drawing/2014/main" id="{6C88A23F-1584-483B-82CC-B45A0026AE92}"/>
                </a:ext>
              </a:extLst>
            </p:cNvPr>
            <p:cNvSpPr>
              <a:spLocks/>
            </p:cNvSpPr>
            <p:nvPr/>
          </p:nvSpPr>
          <p:spPr bwMode="auto">
            <a:xfrm>
              <a:off x="2715761" y="3267666"/>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7" name="Freeform 46">
              <a:extLst>
                <a:ext uri="{FF2B5EF4-FFF2-40B4-BE49-F238E27FC236}">
                  <a16:creationId xmlns:a16="http://schemas.microsoft.com/office/drawing/2014/main" id="{40D5C525-7840-493A-8E6B-4DE7BE2E84B0}"/>
                </a:ext>
              </a:extLst>
            </p:cNvPr>
            <p:cNvSpPr>
              <a:spLocks/>
            </p:cNvSpPr>
            <p:nvPr/>
          </p:nvSpPr>
          <p:spPr bwMode="auto">
            <a:xfrm>
              <a:off x="2456999" y="3465859"/>
              <a:ext cx="57150" cy="57150"/>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2"/>
                    <a:pt x="20" y="10"/>
                  </a:cubicBezTo>
                  <a:cubicBezTo>
                    <a:pt x="20" y="7"/>
                    <a:pt x="19" y="5"/>
                    <a:pt x="17" y="3"/>
                  </a:cubicBezTo>
                  <a:cubicBezTo>
                    <a:pt x="15" y="1"/>
                    <a:pt x="13" y="0"/>
                    <a:pt x="10" y="0"/>
                  </a:cubicBezTo>
                  <a:cubicBezTo>
                    <a:pt x="7" y="0"/>
                    <a:pt x="5" y="1"/>
                    <a:pt x="3" y="3"/>
                  </a:cubicBezTo>
                  <a:cubicBezTo>
                    <a:pt x="1" y="5"/>
                    <a:pt x="0" y="7"/>
                    <a:pt x="0" y="10"/>
                  </a:cubicBezTo>
                  <a:cubicBezTo>
                    <a:pt x="0" y="12"/>
                    <a:pt x="1" y="15"/>
                    <a:pt x="3" y="17"/>
                  </a:cubicBezTo>
                  <a:cubicBezTo>
                    <a:pt x="5" y="19"/>
                    <a:pt x="7" y="20"/>
                    <a:pt x="10" y="20"/>
                  </a:cubicBezTo>
                  <a:cubicBezTo>
                    <a:pt x="13" y="20"/>
                    <a:pt x="15" y="19"/>
                    <a:pt x="17" y="17"/>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78" name="Freeform 77">
              <a:extLst>
                <a:ext uri="{FF2B5EF4-FFF2-40B4-BE49-F238E27FC236}">
                  <a16:creationId xmlns:a16="http://schemas.microsoft.com/office/drawing/2014/main" id="{445D68C4-1622-4495-A754-402290CAC77F}"/>
                </a:ext>
              </a:extLst>
            </p:cNvPr>
            <p:cNvSpPr>
              <a:spLocks/>
            </p:cNvSpPr>
            <p:nvPr/>
          </p:nvSpPr>
          <p:spPr bwMode="auto">
            <a:xfrm>
              <a:off x="1567999" y="1789827"/>
              <a:ext cx="2317750" cy="1814512"/>
            </a:xfrm>
            <a:custGeom>
              <a:avLst/>
              <a:gdLst>
                <a:gd name="T0" fmla="*/ 0 w 1460"/>
                <a:gd name="T1" fmla="*/ 0 h 1288"/>
                <a:gd name="T2" fmla="*/ 0 w 1460"/>
                <a:gd name="T3" fmla="*/ 1288 h 1288"/>
                <a:gd name="T4" fmla="*/ 1460 w 1460"/>
                <a:gd name="T5" fmla="*/ 1288 h 1288"/>
              </a:gdLst>
              <a:ahLst/>
              <a:cxnLst>
                <a:cxn ang="0">
                  <a:pos x="T0" y="T1"/>
                </a:cxn>
                <a:cxn ang="0">
                  <a:pos x="T2" y="T3"/>
                </a:cxn>
                <a:cxn ang="0">
                  <a:pos x="T4" y="T5"/>
                </a:cxn>
              </a:cxnLst>
              <a:rect l="0" t="0" r="r" b="b"/>
              <a:pathLst>
                <a:path w="1460" h="1288">
                  <a:moveTo>
                    <a:pt x="0" y="0"/>
                  </a:moveTo>
                  <a:lnTo>
                    <a:pt x="0" y="1288"/>
                  </a:lnTo>
                  <a:lnTo>
                    <a:pt x="1460" y="1288"/>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 name="Line 78">
              <a:extLst>
                <a:ext uri="{FF2B5EF4-FFF2-40B4-BE49-F238E27FC236}">
                  <a16:creationId xmlns:a16="http://schemas.microsoft.com/office/drawing/2014/main" id="{70F4A7C8-745F-4BB1-90EE-A1B4A5571966}"/>
                </a:ext>
              </a:extLst>
            </p:cNvPr>
            <p:cNvSpPr>
              <a:spLocks noChangeShapeType="1"/>
            </p:cNvSpPr>
            <p:nvPr/>
          </p:nvSpPr>
          <p:spPr bwMode="auto">
            <a:xfrm flipV="1">
              <a:off x="3306311" y="3604339"/>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 name="Line 79">
              <a:extLst>
                <a:ext uri="{FF2B5EF4-FFF2-40B4-BE49-F238E27FC236}">
                  <a16:creationId xmlns:a16="http://schemas.microsoft.com/office/drawing/2014/main" id="{1063256E-62DE-4C64-B7BF-AC851B75081C}"/>
                </a:ext>
              </a:extLst>
            </p:cNvPr>
            <p:cNvSpPr>
              <a:spLocks noChangeShapeType="1"/>
            </p:cNvSpPr>
            <p:nvPr/>
          </p:nvSpPr>
          <p:spPr bwMode="auto">
            <a:xfrm flipV="1">
              <a:off x="3715886" y="3604339"/>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 name="Line 80">
              <a:extLst>
                <a:ext uri="{FF2B5EF4-FFF2-40B4-BE49-F238E27FC236}">
                  <a16:creationId xmlns:a16="http://schemas.microsoft.com/office/drawing/2014/main" id="{5564EAC8-AD0B-4C47-9A77-A351EFD68FDE}"/>
                </a:ext>
              </a:extLst>
            </p:cNvPr>
            <p:cNvSpPr>
              <a:spLocks noChangeShapeType="1"/>
            </p:cNvSpPr>
            <p:nvPr/>
          </p:nvSpPr>
          <p:spPr bwMode="auto">
            <a:xfrm flipV="1">
              <a:off x="1885499" y="3604339"/>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 name="Line 81">
              <a:extLst>
                <a:ext uri="{FF2B5EF4-FFF2-40B4-BE49-F238E27FC236}">
                  <a16:creationId xmlns:a16="http://schemas.microsoft.com/office/drawing/2014/main" id="{690EDBC2-283B-45FE-B01B-DD0D5973361E}"/>
                </a:ext>
              </a:extLst>
            </p:cNvPr>
            <p:cNvSpPr>
              <a:spLocks noChangeShapeType="1"/>
            </p:cNvSpPr>
            <p:nvPr/>
          </p:nvSpPr>
          <p:spPr bwMode="auto">
            <a:xfrm flipV="1">
              <a:off x="2669724" y="3604339"/>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 name="Line 82">
              <a:extLst>
                <a:ext uri="{FF2B5EF4-FFF2-40B4-BE49-F238E27FC236}">
                  <a16:creationId xmlns:a16="http://schemas.microsoft.com/office/drawing/2014/main" id="{5051CDFC-7088-4B09-8096-996655A56E73}"/>
                </a:ext>
              </a:extLst>
            </p:cNvPr>
            <p:cNvSpPr>
              <a:spLocks noChangeShapeType="1"/>
            </p:cNvSpPr>
            <p:nvPr/>
          </p:nvSpPr>
          <p:spPr bwMode="auto">
            <a:xfrm flipV="1">
              <a:off x="2339524" y="3604339"/>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 name="Line 83">
              <a:extLst>
                <a:ext uri="{FF2B5EF4-FFF2-40B4-BE49-F238E27FC236}">
                  <a16:creationId xmlns:a16="http://schemas.microsoft.com/office/drawing/2014/main" id="{816DCD8B-3D37-4DA8-9F68-3C91D719A4BA}"/>
                </a:ext>
              </a:extLst>
            </p:cNvPr>
            <p:cNvSpPr>
              <a:spLocks noChangeShapeType="1"/>
            </p:cNvSpPr>
            <p:nvPr/>
          </p:nvSpPr>
          <p:spPr bwMode="auto">
            <a:xfrm flipV="1">
              <a:off x="2920549" y="3604339"/>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 name="Line 84">
              <a:extLst>
                <a:ext uri="{FF2B5EF4-FFF2-40B4-BE49-F238E27FC236}">
                  <a16:creationId xmlns:a16="http://schemas.microsoft.com/office/drawing/2014/main" id="{92C0D728-7FD9-4C7A-896B-33A243CE22D0}"/>
                </a:ext>
              </a:extLst>
            </p:cNvPr>
            <p:cNvSpPr>
              <a:spLocks noChangeShapeType="1"/>
            </p:cNvSpPr>
            <p:nvPr/>
          </p:nvSpPr>
          <p:spPr bwMode="auto">
            <a:xfrm>
              <a:off x="1475924" y="1830120"/>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 name="Line 85">
              <a:extLst>
                <a:ext uri="{FF2B5EF4-FFF2-40B4-BE49-F238E27FC236}">
                  <a16:creationId xmlns:a16="http://schemas.microsoft.com/office/drawing/2014/main" id="{8DC584C2-E2EE-4FBC-B76E-6CF43A2E9513}"/>
                </a:ext>
              </a:extLst>
            </p:cNvPr>
            <p:cNvSpPr>
              <a:spLocks noChangeShapeType="1"/>
            </p:cNvSpPr>
            <p:nvPr/>
          </p:nvSpPr>
          <p:spPr bwMode="auto">
            <a:xfrm>
              <a:off x="1475924" y="2197444"/>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 name="Line 86">
              <a:extLst>
                <a:ext uri="{FF2B5EF4-FFF2-40B4-BE49-F238E27FC236}">
                  <a16:creationId xmlns:a16="http://schemas.microsoft.com/office/drawing/2014/main" id="{F6FF599E-19FE-4851-A058-DC222CD182E6}"/>
                </a:ext>
              </a:extLst>
            </p:cNvPr>
            <p:cNvSpPr>
              <a:spLocks noChangeShapeType="1"/>
            </p:cNvSpPr>
            <p:nvPr/>
          </p:nvSpPr>
          <p:spPr bwMode="auto">
            <a:xfrm>
              <a:off x="1475924" y="2399056"/>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 name="Line 87">
              <a:extLst>
                <a:ext uri="{FF2B5EF4-FFF2-40B4-BE49-F238E27FC236}">
                  <a16:creationId xmlns:a16="http://schemas.microsoft.com/office/drawing/2014/main" id="{367044F0-5EF9-4402-9C5A-4857E3924CA2}"/>
                </a:ext>
              </a:extLst>
            </p:cNvPr>
            <p:cNvSpPr>
              <a:spLocks noChangeShapeType="1"/>
            </p:cNvSpPr>
            <p:nvPr/>
          </p:nvSpPr>
          <p:spPr bwMode="auto">
            <a:xfrm>
              <a:off x="1475924" y="2013782"/>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 name="Line 88">
              <a:extLst>
                <a:ext uri="{FF2B5EF4-FFF2-40B4-BE49-F238E27FC236}">
                  <a16:creationId xmlns:a16="http://schemas.microsoft.com/office/drawing/2014/main" id="{848BE467-9AF4-4B00-968D-0AB53F85C6B0}"/>
                </a:ext>
              </a:extLst>
            </p:cNvPr>
            <p:cNvSpPr>
              <a:spLocks noChangeShapeType="1"/>
            </p:cNvSpPr>
            <p:nvPr/>
          </p:nvSpPr>
          <p:spPr bwMode="auto">
            <a:xfrm>
              <a:off x="1475924" y="2571362"/>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 name="Line 89">
              <a:extLst>
                <a:ext uri="{FF2B5EF4-FFF2-40B4-BE49-F238E27FC236}">
                  <a16:creationId xmlns:a16="http://schemas.microsoft.com/office/drawing/2014/main" id="{14FC4268-42DB-4960-9BF6-9E876B41A289}"/>
                </a:ext>
              </a:extLst>
            </p:cNvPr>
            <p:cNvSpPr>
              <a:spLocks noChangeShapeType="1"/>
            </p:cNvSpPr>
            <p:nvPr/>
          </p:nvSpPr>
          <p:spPr bwMode="auto">
            <a:xfrm>
              <a:off x="1475924" y="2776149"/>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 name="Line 90">
              <a:extLst>
                <a:ext uri="{FF2B5EF4-FFF2-40B4-BE49-F238E27FC236}">
                  <a16:creationId xmlns:a16="http://schemas.microsoft.com/office/drawing/2014/main" id="{78F34389-348B-4EDB-9952-1E73EB10501B}"/>
                </a:ext>
              </a:extLst>
            </p:cNvPr>
            <p:cNvSpPr>
              <a:spLocks noChangeShapeType="1"/>
            </p:cNvSpPr>
            <p:nvPr/>
          </p:nvSpPr>
          <p:spPr bwMode="auto">
            <a:xfrm>
              <a:off x="1475924" y="3296241"/>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Line 91">
              <a:extLst>
                <a:ext uri="{FF2B5EF4-FFF2-40B4-BE49-F238E27FC236}">
                  <a16:creationId xmlns:a16="http://schemas.microsoft.com/office/drawing/2014/main" id="{8025AD2A-7048-436D-9DCE-3CB3AF8B6606}"/>
                </a:ext>
              </a:extLst>
            </p:cNvPr>
            <p:cNvSpPr>
              <a:spLocks noChangeShapeType="1"/>
            </p:cNvSpPr>
            <p:nvPr/>
          </p:nvSpPr>
          <p:spPr bwMode="auto">
            <a:xfrm>
              <a:off x="1475924" y="3123935"/>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92">
              <a:extLst>
                <a:ext uri="{FF2B5EF4-FFF2-40B4-BE49-F238E27FC236}">
                  <a16:creationId xmlns:a16="http://schemas.microsoft.com/office/drawing/2014/main" id="{2729FA16-57C5-4C8C-A437-69E581FB7D9C}"/>
                </a:ext>
              </a:extLst>
            </p:cNvPr>
            <p:cNvSpPr>
              <a:spLocks noChangeShapeType="1"/>
            </p:cNvSpPr>
            <p:nvPr/>
          </p:nvSpPr>
          <p:spPr bwMode="auto">
            <a:xfrm>
              <a:off x="1475924" y="2948455"/>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93">
              <a:extLst>
                <a:ext uri="{FF2B5EF4-FFF2-40B4-BE49-F238E27FC236}">
                  <a16:creationId xmlns:a16="http://schemas.microsoft.com/office/drawing/2014/main" id="{EFB30B8F-9743-4D67-9405-1437ACE45092}"/>
                </a:ext>
              </a:extLst>
            </p:cNvPr>
            <p:cNvSpPr>
              <a:spLocks noChangeShapeType="1"/>
            </p:cNvSpPr>
            <p:nvPr/>
          </p:nvSpPr>
          <p:spPr bwMode="auto">
            <a:xfrm>
              <a:off x="1475924" y="3494434"/>
              <a:ext cx="920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Line 94">
              <a:extLst>
                <a:ext uri="{FF2B5EF4-FFF2-40B4-BE49-F238E27FC236}">
                  <a16:creationId xmlns:a16="http://schemas.microsoft.com/office/drawing/2014/main" id="{B5542418-C893-42BE-8A39-3F363B51B63F}"/>
                </a:ext>
              </a:extLst>
            </p:cNvPr>
            <p:cNvSpPr>
              <a:spLocks noChangeShapeType="1"/>
            </p:cNvSpPr>
            <p:nvPr/>
          </p:nvSpPr>
          <p:spPr bwMode="auto">
            <a:xfrm>
              <a:off x="2920549" y="1789827"/>
              <a:ext cx="0" cy="1814511"/>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6" name="ZoneTexte 135">
              <a:extLst>
                <a:ext uri="{FF2B5EF4-FFF2-40B4-BE49-F238E27FC236}">
                  <a16:creationId xmlns:a16="http://schemas.microsoft.com/office/drawing/2014/main" id="{9D9FB4E2-581C-4C68-A0EF-FA0B83D2746A}"/>
                </a:ext>
              </a:extLst>
            </p:cNvPr>
            <p:cNvSpPr txBox="1"/>
            <p:nvPr/>
          </p:nvSpPr>
          <p:spPr>
            <a:xfrm>
              <a:off x="1686204" y="3690289"/>
              <a:ext cx="398592" cy="276999"/>
            </a:xfrm>
            <a:prstGeom prst="rect">
              <a:avLst/>
            </a:prstGeom>
            <a:noFill/>
          </p:spPr>
          <p:txBody>
            <a:bodyPr wrap="none" rtlCol="0">
              <a:spAutoFit/>
            </a:bodyPr>
            <a:lstStyle/>
            <a:p>
              <a:pPr algn="ctr"/>
              <a:r>
                <a:rPr lang="fr-FR" sz="1200" dirty="0"/>
                <a:t>0,4</a:t>
              </a:r>
            </a:p>
          </p:txBody>
        </p:sp>
        <p:sp>
          <p:nvSpPr>
            <p:cNvPr id="137" name="ZoneTexte 136">
              <a:extLst>
                <a:ext uri="{FF2B5EF4-FFF2-40B4-BE49-F238E27FC236}">
                  <a16:creationId xmlns:a16="http://schemas.microsoft.com/office/drawing/2014/main" id="{600F2E36-6762-4071-8B4D-6C83F0CE47EA}"/>
                </a:ext>
              </a:extLst>
            </p:cNvPr>
            <p:cNvSpPr txBox="1"/>
            <p:nvPr/>
          </p:nvSpPr>
          <p:spPr>
            <a:xfrm>
              <a:off x="2132600" y="3690289"/>
              <a:ext cx="398592" cy="276999"/>
            </a:xfrm>
            <a:prstGeom prst="rect">
              <a:avLst/>
            </a:prstGeom>
            <a:noFill/>
          </p:spPr>
          <p:txBody>
            <a:bodyPr wrap="none" rtlCol="0">
              <a:spAutoFit/>
            </a:bodyPr>
            <a:lstStyle/>
            <a:p>
              <a:pPr algn="ctr"/>
              <a:r>
                <a:rPr lang="fr-FR" sz="1200" dirty="0"/>
                <a:t>0,6</a:t>
              </a:r>
            </a:p>
          </p:txBody>
        </p:sp>
        <p:sp>
          <p:nvSpPr>
            <p:cNvPr id="138" name="ZoneTexte 137">
              <a:extLst>
                <a:ext uri="{FF2B5EF4-FFF2-40B4-BE49-F238E27FC236}">
                  <a16:creationId xmlns:a16="http://schemas.microsoft.com/office/drawing/2014/main" id="{331E3210-09D6-4CAD-94D6-004797CAC15E}"/>
                </a:ext>
              </a:extLst>
            </p:cNvPr>
            <p:cNvSpPr txBox="1"/>
            <p:nvPr/>
          </p:nvSpPr>
          <p:spPr>
            <a:xfrm>
              <a:off x="2468092" y="3690289"/>
              <a:ext cx="398592" cy="276999"/>
            </a:xfrm>
            <a:prstGeom prst="rect">
              <a:avLst/>
            </a:prstGeom>
            <a:noFill/>
          </p:spPr>
          <p:txBody>
            <a:bodyPr wrap="none" rtlCol="0">
              <a:spAutoFit/>
            </a:bodyPr>
            <a:lstStyle/>
            <a:p>
              <a:pPr algn="ctr"/>
              <a:r>
                <a:rPr lang="fr-FR" sz="1200" dirty="0"/>
                <a:t>0,8</a:t>
              </a:r>
            </a:p>
          </p:txBody>
        </p:sp>
        <p:sp>
          <p:nvSpPr>
            <p:cNvPr id="139" name="ZoneTexte 138">
              <a:extLst>
                <a:ext uri="{FF2B5EF4-FFF2-40B4-BE49-F238E27FC236}">
                  <a16:creationId xmlns:a16="http://schemas.microsoft.com/office/drawing/2014/main" id="{7BDAD0A1-EADA-4BC2-A188-0EA4DE6ACF0D}"/>
                </a:ext>
              </a:extLst>
            </p:cNvPr>
            <p:cNvSpPr txBox="1"/>
            <p:nvPr/>
          </p:nvSpPr>
          <p:spPr>
            <a:xfrm>
              <a:off x="2718311" y="3690289"/>
              <a:ext cx="398592" cy="276999"/>
            </a:xfrm>
            <a:prstGeom prst="rect">
              <a:avLst/>
            </a:prstGeom>
            <a:noFill/>
          </p:spPr>
          <p:txBody>
            <a:bodyPr wrap="none" rtlCol="0">
              <a:spAutoFit/>
            </a:bodyPr>
            <a:lstStyle/>
            <a:p>
              <a:pPr algn="ctr"/>
              <a:r>
                <a:rPr lang="fr-FR" sz="1200" dirty="0"/>
                <a:t>1,0</a:t>
              </a:r>
            </a:p>
          </p:txBody>
        </p:sp>
        <p:sp>
          <p:nvSpPr>
            <p:cNvPr id="140" name="ZoneTexte 139">
              <a:extLst>
                <a:ext uri="{FF2B5EF4-FFF2-40B4-BE49-F238E27FC236}">
                  <a16:creationId xmlns:a16="http://schemas.microsoft.com/office/drawing/2014/main" id="{660E5A6E-0B2D-4826-BBE1-C646BC82F2E4}"/>
                </a:ext>
              </a:extLst>
            </p:cNvPr>
            <p:cNvSpPr txBox="1"/>
            <p:nvPr/>
          </p:nvSpPr>
          <p:spPr>
            <a:xfrm>
              <a:off x="3104749" y="3690289"/>
              <a:ext cx="398592" cy="276999"/>
            </a:xfrm>
            <a:prstGeom prst="rect">
              <a:avLst/>
            </a:prstGeom>
            <a:noFill/>
          </p:spPr>
          <p:txBody>
            <a:bodyPr wrap="none" rtlCol="0">
              <a:spAutoFit/>
            </a:bodyPr>
            <a:lstStyle/>
            <a:p>
              <a:pPr algn="ctr"/>
              <a:r>
                <a:rPr lang="fr-FR" sz="1200" dirty="0"/>
                <a:t>1,4</a:t>
              </a:r>
            </a:p>
          </p:txBody>
        </p:sp>
        <p:sp>
          <p:nvSpPr>
            <p:cNvPr id="141" name="ZoneTexte 140">
              <a:extLst>
                <a:ext uri="{FF2B5EF4-FFF2-40B4-BE49-F238E27FC236}">
                  <a16:creationId xmlns:a16="http://schemas.microsoft.com/office/drawing/2014/main" id="{B72B7630-679C-48BA-A06F-287AA3A2CAFA}"/>
                </a:ext>
              </a:extLst>
            </p:cNvPr>
            <p:cNvSpPr txBox="1"/>
            <p:nvPr/>
          </p:nvSpPr>
          <p:spPr>
            <a:xfrm>
              <a:off x="3519453" y="3690289"/>
              <a:ext cx="398592" cy="276999"/>
            </a:xfrm>
            <a:prstGeom prst="rect">
              <a:avLst/>
            </a:prstGeom>
            <a:noFill/>
          </p:spPr>
          <p:txBody>
            <a:bodyPr wrap="none" rtlCol="0">
              <a:spAutoFit/>
            </a:bodyPr>
            <a:lstStyle/>
            <a:p>
              <a:pPr algn="ctr"/>
              <a:r>
                <a:rPr lang="fr-FR" sz="1200" dirty="0"/>
                <a:t>2,0</a:t>
              </a:r>
            </a:p>
          </p:txBody>
        </p:sp>
        <p:sp>
          <p:nvSpPr>
            <p:cNvPr id="142" name="ZoneTexte 141">
              <a:extLst>
                <a:ext uri="{FF2B5EF4-FFF2-40B4-BE49-F238E27FC236}">
                  <a16:creationId xmlns:a16="http://schemas.microsoft.com/office/drawing/2014/main" id="{B9974FF8-0CB6-499F-9DF8-96BA057A8F65}"/>
                </a:ext>
              </a:extLst>
            </p:cNvPr>
            <p:cNvSpPr txBox="1"/>
            <p:nvPr/>
          </p:nvSpPr>
          <p:spPr>
            <a:xfrm>
              <a:off x="1005681" y="3371323"/>
              <a:ext cx="479618" cy="276999"/>
            </a:xfrm>
            <a:prstGeom prst="rect">
              <a:avLst/>
            </a:prstGeom>
            <a:noFill/>
          </p:spPr>
          <p:txBody>
            <a:bodyPr wrap="none" rtlCol="0">
              <a:spAutoFit/>
            </a:bodyPr>
            <a:lstStyle/>
            <a:p>
              <a:pPr algn="r"/>
              <a:r>
                <a:rPr lang="fr-FR" sz="1200" dirty="0"/>
                <a:t>LPV</a:t>
              </a:r>
            </a:p>
          </p:txBody>
        </p:sp>
        <p:sp>
          <p:nvSpPr>
            <p:cNvPr id="143" name="ZoneTexte 142">
              <a:extLst>
                <a:ext uri="{FF2B5EF4-FFF2-40B4-BE49-F238E27FC236}">
                  <a16:creationId xmlns:a16="http://schemas.microsoft.com/office/drawing/2014/main" id="{DC423B93-70D9-41CB-AD5D-0693FCFE25A0}"/>
                </a:ext>
              </a:extLst>
            </p:cNvPr>
            <p:cNvSpPr txBox="1"/>
            <p:nvPr/>
          </p:nvSpPr>
          <p:spPr>
            <a:xfrm>
              <a:off x="978505" y="3186944"/>
              <a:ext cx="506794" cy="276999"/>
            </a:xfrm>
            <a:prstGeom prst="rect">
              <a:avLst/>
            </a:prstGeom>
            <a:noFill/>
          </p:spPr>
          <p:txBody>
            <a:bodyPr wrap="none" rtlCol="0">
              <a:spAutoFit/>
            </a:bodyPr>
            <a:lstStyle/>
            <a:p>
              <a:pPr algn="r"/>
              <a:r>
                <a:rPr lang="fr-FR" sz="1200" dirty="0"/>
                <a:t>DRV</a:t>
              </a:r>
            </a:p>
          </p:txBody>
        </p:sp>
        <p:sp>
          <p:nvSpPr>
            <p:cNvPr id="144" name="ZoneTexte 143">
              <a:extLst>
                <a:ext uri="{FF2B5EF4-FFF2-40B4-BE49-F238E27FC236}">
                  <a16:creationId xmlns:a16="http://schemas.microsoft.com/office/drawing/2014/main" id="{8783BBAA-E2B4-49CD-8B61-6ED9CCBBD333}"/>
                </a:ext>
              </a:extLst>
            </p:cNvPr>
            <p:cNvSpPr txBox="1"/>
            <p:nvPr/>
          </p:nvSpPr>
          <p:spPr>
            <a:xfrm>
              <a:off x="999945" y="3002563"/>
              <a:ext cx="485354" cy="276999"/>
            </a:xfrm>
            <a:prstGeom prst="rect">
              <a:avLst/>
            </a:prstGeom>
            <a:noFill/>
          </p:spPr>
          <p:txBody>
            <a:bodyPr wrap="none" rtlCol="0">
              <a:spAutoFit/>
            </a:bodyPr>
            <a:lstStyle/>
            <a:p>
              <a:pPr algn="r"/>
              <a:r>
                <a:rPr lang="fr-FR" sz="1200" dirty="0"/>
                <a:t>ATV</a:t>
              </a:r>
            </a:p>
          </p:txBody>
        </p:sp>
        <p:sp>
          <p:nvSpPr>
            <p:cNvPr id="145" name="ZoneTexte 144">
              <a:extLst>
                <a:ext uri="{FF2B5EF4-FFF2-40B4-BE49-F238E27FC236}">
                  <a16:creationId xmlns:a16="http://schemas.microsoft.com/office/drawing/2014/main" id="{8DAA9DDE-4900-4841-870E-1ECC41D60B6A}"/>
                </a:ext>
              </a:extLst>
            </p:cNvPr>
            <p:cNvSpPr txBox="1"/>
            <p:nvPr/>
          </p:nvSpPr>
          <p:spPr>
            <a:xfrm>
              <a:off x="1001347" y="2818182"/>
              <a:ext cx="483952" cy="276999"/>
            </a:xfrm>
            <a:prstGeom prst="rect">
              <a:avLst/>
            </a:prstGeom>
            <a:noFill/>
          </p:spPr>
          <p:txBody>
            <a:bodyPr wrap="none" rtlCol="0">
              <a:spAutoFit/>
            </a:bodyPr>
            <a:lstStyle/>
            <a:p>
              <a:pPr algn="r"/>
              <a:r>
                <a:rPr lang="fr-FR" sz="1200" dirty="0"/>
                <a:t>EFV</a:t>
              </a:r>
            </a:p>
          </p:txBody>
        </p:sp>
        <p:sp>
          <p:nvSpPr>
            <p:cNvPr id="146" name="ZoneTexte 145">
              <a:extLst>
                <a:ext uri="{FF2B5EF4-FFF2-40B4-BE49-F238E27FC236}">
                  <a16:creationId xmlns:a16="http://schemas.microsoft.com/office/drawing/2014/main" id="{EDAB6205-0D17-4AFD-A2B7-37EC4303ADF7}"/>
                </a:ext>
              </a:extLst>
            </p:cNvPr>
            <p:cNvSpPr txBox="1"/>
            <p:nvPr/>
          </p:nvSpPr>
          <p:spPr>
            <a:xfrm>
              <a:off x="992856" y="2633801"/>
              <a:ext cx="492443" cy="276999"/>
            </a:xfrm>
            <a:prstGeom prst="rect">
              <a:avLst/>
            </a:prstGeom>
            <a:noFill/>
          </p:spPr>
          <p:txBody>
            <a:bodyPr wrap="none" rtlCol="0">
              <a:spAutoFit/>
            </a:bodyPr>
            <a:lstStyle/>
            <a:p>
              <a:pPr algn="r"/>
              <a:r>
                <a:rPr lang="fr-FR" sz="1200" dirty="0"/>
                <a:t>ZDV</a:t>
              </a:r>
            </a:p>
          </p:txBody>
        </p:sp>
        <p:sp>
          <p:nvSpPr>
            <p:cNvPr id="147" name="ZoneTexte 146">
              <a:extLst>
                <a:ext uri="{FF2B5EF4-FFF2-40B4-BE49-F238E27FC236}">
                  <a16:creationId xmlns:a16="http://schemas.microsoft.com/office/drawing/2014/main" id="{8F5A7074-460F-4EEA-A7C7-C50AC9A78B39}"/>
                </a:ext>
              </a:extLst>
            </p:cNvPr>
            <p:cNvSpPr txBox="1"/>
            <p:nvPr/>
          </p:nvSpPr>
          <p:spPr>
            <a:xfrm>
              <a:off x="1001498" y="2449420"/>
              <a:ext cx="483801" cy="276999"/>
            </a:xfrm>
            <a:prstGeom prst="rect">
              <a:avLst/>
            </a:prstGeom>
            <a:noFill/>
          </p:spPr>
          <p:txBody>
            <a:bodyPr wrap="none" rtlCol="0">
              <a:spAutoFit/>
            </a:bodyPr>
            <a:lstStyle/>
            <a:p>
              <a:pPr algn="r"/>
              <a:r>
                <a:rPr lang="fr-FR" sz="1200" dirty="0"/>
                <a:t>TDF</a:t>
              </a:r>
            </a:p>
          </p:txBody>
        </p:sp>
        <p:sp>
          <p:nvSpPr>
            <p:cNvPr id="148" name="ZoneTexte 147">
              <a:extLst>
                <a:ext uri="{FF2B5EF4-FFF2-40B4-BE49-F238E27FC236}">
                  <a16:creationId xmlns:a16="http://schemas.microsoft.com/office/drawing/2014/main" id="{36372B3D-E536-4B5E-AC5C-312C9249CB7B}"/>
                </a:ext>
              </a:extLst>
            </p:cNvPr>
            <p:cNvSpPr txBox="1"/>
            <p:nvPr/>
          </p:nvSpPr>
          <p:spPr>
            <a:xfrm>
              <a:off x="1009913" y="2265039"/>
              <a:ext cx="475386" cy="276999"/>
            </a:xfrm>
            <a:prstGeom prst="rect">
              <a:avLst/>
            </a:prstGeom>
            <a:noFill/>
          </p:spPr>
          <p:txBody>
            <a:bodyPr wrap="none" rtlCol="0">
              <a:spAutoFit/>
            </a:bodyPr>
            <a:lstStyle/>
            <a:p>
              <a:pPr algn="r"/>
              <a:r>
                <a:rPr lang="fr-FR" sz="1200" dirty="0"/>
                <a:t>3TC</a:t>
              </a:r>
            </a:p>
          </p:txBody>
        </p:sp>
        <p:sp>
          <p:nvSpPr>
            <p:cNvPr id="149" name="ZoneTexte 148">
              <a:extLst>
                <a:ext uri="{FF2B5EF4-FFF2-40B4-BE49-F238E27FC236}">
                  <a16:creationId xmlns:a16="http://schemas.microsoft.com/office/drawing/2014/main" id="{D188508B-D852-4A09-9BB3-C964602555A8}"/>
                </a:ext>
              </a:extLst>
            </p:cNvPr>
            <p:cNvSpPr txBox="1"/>
            <p:nvPr/>
          </p:nvSpPr>
          <p:spPr>
            <a:xfrm>
              <a:off x="1001498" y="2080658"/>
              <a:ext cx="483801" cy="276999"/>
            </a:xfrm>
            <a:prstGeom prst="rect">
              <a:avLst/>
            </a:prstGeom>
            <a:noFill/>
          </p:spPr>
          <p:txBody>
            <a:bodyPr wrap="none" rtlCol="0">
              <a:spAutoFit/>
            </a:bodyPr>
            <a:lstStyle/>
            <a:p>
              <a:pPr algn="r"/>
              <a:r>
                <a:rPr lang="fr-FR" sz="1200" dirty="0"/>
                <a:t>FTC</a:t>
              </a:r>
            </a:p>
          </p:txBody>
        </p:sp>
        <p:sp>
          <p:nvSpPr>
            <p:cNvPr id="150" name="ZoneTexte 149">
              <a:extLst>
                <a:ext uri="{FF2B5EF4-FFF2-40B4-BE49-F238E27FC236}">
                  <a16:creationId xmlns:a16="http://schemas.microsoft.com/office/drawing/2014/main" id="{3FBBAFCC-C344-40DD-9BF0-41DA4192AB35}"/>
                </a:ext>
              </a:extLst>
            </p:cNvPr>
            <p:cNvSpPr txBox="1"/>
            <p:nvPr/>
          </p:nvSpPr>
          <p:spPr>
            <a:xfrm>
              <a:off x="1035612" y="1896277"/>
              <a:ext cx="449687" cy="276999"/>
            </a:xfrm>
            <a:prstGeom prst="rect">
              <a:avLst/>
            </a:prstGeom>
            <a:noFill/>
          </p:spPr>
          <p:txBody>
            <a:bodyPr wrap="none" rtlCol="0">
              <a:spAutoFit/>
            </a:bodyPr>
            <a:lstStyle/>
            <a:p>
              <a:pPr algn="r"/>
              <a:r>
                <a:rPr lang="fr-FR" sz="1200" dirty="0"/>
                <a:t>DDI</a:t>
              </a:r>
            </a:p>
          </p:txBody>
        </p:sp>
        <p:sp>
          <p:nvSpPr>
            <p:cNvPr id="151" name="ZoneTexte 150">
              <a:extLst>
                <a:ext uri="{FF2B5EF4-FFF2-40B4-BE49-F238E27FC236}">
                  <a16:creationId xmlns:a16="http://schemas.microsoft.com/office/drawing/2014/main" id="{80814A30-1BCB-4421-AEEC-8D57EC2EE017}"/>
                </a:ext>
              </a:extLst>
            </p:cNvPr>
            <p:cNvSpPr txBox="1"/>
            <p:nvPr/>
          </p:nvSpPr>
          <p:spPr>
            <a:xfrm>
              <a:off x="971391" y="1711896"/>
              <a:ext cx="513908" cy="276999"/>
            </a:xfrm>
            <a:prstGeom prst="rect">
              <a:avLst/>
            </a:prstGeom>
            <a:noFill/>
          </p:spPr>
          <p:txBody>
            <a:bodyPr wrap="none" rtlCol="0">
              <a:spAutoFit/>
            </a:bodyPr>
            <a:lstStyle/>
            <a:p>
              <a:pPr algn="r"/>
              <a:r>
                <a:rPr lang="fr-FR" sz="1200" dirty="0"/>
                <a:t>ABC</a:t>
              </a:r>
            </a:p>
          </p:txBody>
        </p:sp>
        <p:sp>
          <p:nvSpPr>
            <p:cNvPr id="230" name="ZoneTexte 229"/>
            <p:cNvSpPr txBox="1"/>
            <p:nvPr/>
          </p:nvSpPr>
          <p:spPr>
            <a:xfrm>
              <a:off x="3555207" y="2445022"/>
              <a:ext cx="1365202" cy="276999"/>
            </a:xfrm>
            <a:prstGeom prst="rect">
              <a:avLst/>
            </a:prstGeom>
            <a:noFill/>
          </p:spPr>
          <p:txBody>
            <a:bodyPr wrap="none" rtlCol="0">
              <a:spAutoFit/>
            </a:bodyPr>
            <a:lstStyle/>
            <a:p>
              <a:r>
                <a:rPr lang="fr-FR" sz="1200" dirty="0"/>
                <a:t>0,68 (0,49 - 0,95)</a:t>
              </a:r>
            </a:p>
          </p:txBody>
        </p:sp>
        <p:cxnSp>
          <p:nvCxnSpPr>
            <p:cNvPr id="231" name="Connecteur droit avec flèche 230"/>
            <p:cNvCxnSpPr>
              <a:stCxn id="230" idx="1"/>
            </p:cNvCxnSpPr>
            <p:nvPr/>
          </p:nvCxnSpPr>
          <p:spPr bwMode="auto">
            <a:xfrm flipH="1" flipV="1">
              <a:off x="2991621" y="2575664"/>
              <a:ext cx="563586" cy="0"/>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sp>
          <p:nvSpPr>
            <p:cNvPr id="232" name="ZoneTexte 231"/>
            <p:cNvSpPr txBox="1"/>
            <p:nvPr/>
          </p:nvSpPr>
          <p:spPr>
            <a:xfrm>
              <a:off x="3519453" y="2831204"/>
              <a:ext cx="1365202" cy="276999"/>
            </a:xfrm>
            <a:prstGeom prst="rect">
              <a:avLst/>
            </a:prstGeom>
            <a:noFill/>
          </p:spPr>
          <p:txBody>
            <a:bodyPr wrap="none" rtlCol="0">
              <a:spAutoFit/>
            </a:bodyPr>
            <a:lstStyle/>
            <a:p>
              <a:r>
                <a:rPr lang="fr-FR" sz="1200" dirty="0"/>
                <a:t>0,73 (0,56 - 0,96)</a:t>
              </a:r>
            </a:p>
          </p:txBody>
        </p:sp>
        <p:cxnSp>
          <p:nvCxnSpPr>
            <p:cNvPr id="233" name="Connecteur droit avec flèche 232"/>
            <p:cNvCxnSpPr>
              <a:stCxn id="232" idx="1"/>
            </p:cNvCxnSpPr>
            <p:nvPr/>
          </p:nvCxnSpPr>
          <p:spPr bwMode="auto">
            <a:xfrm flipH="1" flipV="1">
              <a:off x="2955867" y="2961846"/>
              <a:ext cx="563586" cy="0"/>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sp>
          <p:nvSpPr>
            <p:cNvPr id="234" name="ZoneTexte 233"/>
            <p:cNvSpPr txBox="1"/>
            <p:nvPr/>
          </p:nvSpPr>
          <p:spPr>
            <a:xfrm>
              <a:off x="3536171" y="3329730"/>
              <a:ext cx="1365202" cy="276999"/>
            </a:xfrm>
            <a:prstGeom prst="rect">
              <a:avLst/>
            </a:prstGeom>
            <a:noFill/>
          </p:spPr>
          <p:txBody>
            <a:bodyPr wrap="none" rtlCol="0">
              <a:spAutoFit/>
            </a:bodyPr>
            <a:lstStyle/>
            <a:p>
              <a:r>
                <a:rPr lang="fr-FR" sz="1200" dirty="0"/>
                <a:t>0,64 (0,43 - 0,96)</a:t>
              </a:r>
            </a:p>
          </p:txBody>
        </p:sp>
        <p:cxnSp>
          <p:nvCxnSpPr>
            <p:cNvPr id="235" name="Connecteur droit avec flèche 234"/>
            <p:cNvCxnSpPr>
              <a:stCxn id="234" idx="1"/>
            </p:cNvCxnSpPr>
            <p:nvPr/>
          </p:nvCxnSpPr>
          <p:spPr bwMode="auto">
            <a:xfrm flipH="1" flipV="1">
              <a:off x="2972585" y="3460372"/>
              <a:ext cx="563586" cy="0"/>
            </a:xfrm>
            <a:prstGeom prst="straightConnector1">
              <a:avLst/>
            </a:prstGeom>
            <a:solidFill>
              <a:schemeClr val="accent1"/>
            </a:solidFill>
            <a:ln w="19050" cap="flat" cmpd="sng" algn="ctr">
              <a:solidFill>
                <a:srgbClr val="C00000"/>
              </a:solidFill>
              <a:prstDash val="solid"/>
              <a:round/>
              <a:headEnd type="none" w="med" len="med"/>
              <a:tailEnd type="triangle" w="med" len="med"/>
            </a:ln>
            <a:effectLst/>
          </p:spPr>
        </p:cxnSp>
      </p:grpSp>
      <p:sp>
        <p:nvSpPr>
          <p:cNvPr id="217" name="Titre 2">
            <a:extLst>
              <a:ext uri="{FF2B5EF4-FFF2-40B4-BE49-F238E27FC236}">
                <a16:creationId xmlns:a16="http://schemas.microsoft.com/office/drawing/2014/main" id="{B1336EB2-79EA-4772-BD1E-C517885C761A}"/>
              </a:ext>
            </a:extLst>
          </p:cNvPr>
          <p:cNvSpPr txBox="1">
            <a:spLocks/>
          </p:cNvSpPr>
          <p:nvPr/>
        </p:nvSpPr>
        <p:spPr>
          <a:xfrm>
            <a:off x="1547813" y="115888"/>
            <a:ext cx="7523162" cy="936625"/>
          </a:xfrm>
          <a:prstGeom prst="rect">
            <a:avLst/>
          </a:prstGeom>
        </p:spPr>
        <p:txBody>
          <a:bodyPr anchor="ct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r>
              <a:rPr lang="fr-FR" sz="2600" kern="0" dirty="0"/>
              <a:t>Atteinte coronarienne </a:t>
            </a:r>
            <a:r>
              <a:rPr lang="fr-FR" sz="2600" kern="0" dirty="0" err="1"/>
              <a:t>infra-clinique</a:t>
            </a:r>
            <a:r>
              <a:rPr lang="fr-FR" sz="2600" kern="0" dirty="0"/>
              <a:t> et exposition aux ARV (</a:t>
            </a:r>
            <a:r>
              <a:rPr lang="fr-FR" sz="2600" kern="0" dirty="0" err="1"/>
              <a:t>Swiss</a:t>
            </a:r>
            <a:r>
              <a:rPr lang="fr-FR" sz="2600" kern="0" dirty="0"/>
              <a:t> HIV </a:t>
            </a:r>
            <a:r>
              <a:rPr lang="fr-FR" sz="2600" kern="0" dirty="0" err="1"/>
              <a:t>Cohort</a:t>
            </a:r>
            <a:r>
              <a:rPr lang="fr-FR" sz="2600" kern="0" dirty="0"/>
              <a:t> </a:t>
            </a:r>
            <a:r>
              <a:rPr lang="fr-FR" sz="2600" kern="0" dirty="0" err="1"/>
              <a:t>Study</a:t>
            </a:r>
            <a:r>
              <a:rPr lang="fr-FR" sz="2600" kern="0" dirty="0"/>
              <a:t>) (2)</a:t>
            </a:r>
          </a:p>
        </p:txBody>
      </p:sp>
      <p:sp>
        <p:nvSpPr>
          <p:cNvPr id="3" name="Rectangle 2"/>
          <p:cNvSpPr/>
          <p:nvPr/>
        </p:nvSpPr>
        <p:spPr>
          <a:xfrm>
            <a:off x="2408006" y="1130088"/>
            <a:ext cx="4948032" cy="369332"/>
          </a:xfrm>
          <a:prstGeom prst="rect">
            <a:avLst/>
          </a:prstGeom>
        </p:spPr>
        <p:txBody>
          <a:bodyPr wrap="square">
            <a:spAutoFit/>
          </a:bodyPr>
          <a:lstStyle/>
          <a:p>
            <a:pPr lvl="0" algn="ctr"/>
            <a:r>
              <a:rPr lang="fr-FR" b="1" dirty="0" err="1">
                <a:solidFill>
                  <a:srgbClr val="0070C0"/>
                </a:solidFill>
                <a:latin typeface="Calibri" panose="020F0502020204030204" pitchFamily="34" charset="0"/>
                <a:cs typeface="Calibri" panose="020F0502020204030204" pitchFamily="34" charset="0"/>
              </a:rPr>
              <a:t>ORa</a:t>
            </a:r>
            <a:r>
              <a:rPr lang="fr-FR" b="1" dirty="0">
                <a:solidFill>
                  <a:srgbClr val="0070C0"/>
                </a:solidFill>
                <a:latin typeface="Calibri" panose="020F0502020204030204" pitchFamily="34" charset="0"/>
                <a:cs typeface="Calibri" panose="020F0502020204030204" pitchFamily="34" charset="0"/>
              </a:rPr>
              <a:t> (IC 95 %) pour exposition cumulée (/ 5 ans)</a:t>
            </a:r>
          </a:p>
        </p:txBody>
      </p:sp>
      <p:sp>
        <p:nvSpPr>
          <p:cNvPr id="216" name="ZoneTexte 215">
            <a:extLst>
              <a:ext uri="{FF2B5EF4-FFF2-40B4-BE49-F238E27FC236}">
                <a16:creationId xmlns:a16="http://schemas.microsoft.com/office/drawing/2014/main" id="{87E19673-5EBC-4616-80E8-7929BC2CC16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163</a:t>
            </a:r>
          </a:p>
        </p:txBody>
      </p:sp>
    </p:spTree>
    <p:extLst>
      <p:ext uri="{BB962C8B-B14F-4D97-AF65-F5344CB8AC3E}">
        <p14:creationId xmlns:p14="http://schemas.microsoft.com/office/powerpoint/2010/main" val="1716419842"/>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Réduction du risque d’IDM chez les patients VIH : comparaison de différentes stratégies</a:t>
            </a:r>
          </a:p>
        </p:txBody>
      </p:sp>
      <p:sp>
        <p:nvSpPr>
          <p:cNvPr id="4" name="Espace réservé du contenu 3"/>
          <p:cNvSpPr>
            <a:spLocks noGrp="1"/>
          </p:cNvSpPr>
          <p:nvPr>
            <p:ph idx="1"/>
          </p:nvPr>
        </p:nvSpPr>
        <p:spPr>
          <a:xfrm>
            <a:off x="457200" y="1120057"/>
            <a:ext cx="8507413" cy="2642318"/>
          </a:xfrm>
        </p:spPr>
        <p:txBody>
          <a:bodyPr/>
          <a:lstStyle/>
          <a:p>
            <a:pPr>
              <a:lnSpc>
                <a:spcPts val="1900"/>
              </a:lnSpc>
            </a:pPr>
            <a:r>
              <a:rPr lang="fr-FR" sz="1600" dirty="0"/>
              <a:t>Modélisation de l’impact de différentes interventions sur la réduction de l’incidence d’IDM à 10 ans :</a:t>
            </a:r>
          </a:p>
          <a:p>
            <a:pPr lvl="1">
              <a:lnSpc>
                <a:spcPts val="1900"/>
              </a:lnSpc>
            </a:pPr>
            <a:r>
              <a:rPr lang="fr-FR" sz="1400" dirty="0"/>
              <a:t>Consultation de tabacologie + traitement substitutif (estimation : 37 % d’arrêt du tabac à 1 an avec 10 % de rechute/an)</a:t>
            </a:r>
          </a:p>
          <a:p>
            <a:pPr lvl="1">
              <a:lnSpc>
                <a:spcPts val="1900"/>
              </a:lnSpc>
            </a:pPr>
            <a:r>
              <a:rPr lang="fr-FR" sz="1400" dirty="0"/>
              <a:t>Traitement </a:t>
            </a:r>
            <a:r>
              <a:rPr lang="fr-FR" sz="1400" dirty="0" err="1"/>
              <a:t>anti-hypertenseur</a:t>
            </a:r>
            <a:r>
              <a:rPr lang="fr-FR" sz="1400" dirty="0"/>
              <a:t> (hypothèse : observance 100 %)</a:t>
            </a:r>
          </a:p>
          <a:p>
            <a:pPr lvl="1">
              <a:lnSpc>
                <a:spcPts val="1900"/>
              </a:lnSpc>
            </a:pPr>
            <a:r>
              <a:rPr lang="fr-FR" sz="1400" dirty="0"/>
              <a:t>Traitement par </a:t>
            </a:r>
            <a:r>
              <a:rPr lang="fr-FR" sz="1400" dirty="0" err="1"/>
              <a:t>hypolipidémiant</a:t>
            </a:r>
            <a:r>
              <a:rPr lang="fr-FR" sz="1400" dirty="0"/>
              <a:t> (hypothèse : observance 100 %)</a:t>
            </a:r>
          </a:p>
          <a:p>
            <a:pPr lvl="1">
              <a:lnSpc>
                <a:spcPts val="1900"/>
              </a:lnSpc>
            </a:pPr>
            <a:r>
              <a:rPr lang="fr-FR" sz="1400" dirty="0"/>
              <a:t>Changement de ABC pour un autre ARV (hypothèse : observance 100 %)</a:t>
            </a:r>
          </a:p>
          <a:p>
            <a:pPr marL="457200" lvl="1" indent="0">
              <a:lnSpc>
                <a:spcPts val="1900"/>
              </a:lnSpc>
              <a:buNone/>
            </a:pPr>
            <a:endParaRPr lang="fr-FR" sz="1400" dirty="0"/>
          </a:p>
          <a:p>
            <a:pPr>
              <a:lnSpc>
                <a:spcPts val="1900"/>
              </a:lnSpc>
            </a:pPr>
            <a:r>
              <a:rPr lang="fr-FR" sz="1600" dirty="0"/>
              <a:t>Hypothèses basées sur les données de la littérature, chez un patient ayant les caractéristiques suivantes : homme VIH+, 50 ans, sous ABC, fumeur, avec HTA </a:t>
            </a:r>
            <a:br>
              <a:rPr lang="fr-FR" sz="1600" dirty="0"/>
            </a:br>
            <a:r>
              <a:rPr lang="fr-FR" sz="1600" dirty="0"/>
              <a:t>et hypercholestérolémie</a:t>
            </a:r>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Hsue</a:t>
            </a:r>
            <a:r>
              <a:rPr lang="en-GB" sz="1200" i="1" dirty="0">
                <a:solidFill>
                  <a:srgbClr val="0070C0"/>
                </a:solidFill>
              </a:rPr>
              <a:t> P, CROI 2018, Abs. 692</a:t>
            </a:r>
          </a:p>
        </p:txBody>
      </p:sp>
      <p:sp>
        <p:nvSpPr>
          <p:cNvPr id="6" name="Text Box 2"/>
          <p:cNvSpPr txBox="1">
            <a:spLocks noChangeArrowheads="1"/>
          </p:cNvSpPr>
          <p:nvPr/>
        </p:nvSpPr>
        <p:spPr bwMode="auto">
          <a:xfrm>
            <a:off x="1728709" y="3768045"/>
            <a:ext cx="6936440" cy="584775"/>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sz="1600" b="1" dirty="0">
                <a:solidFill>
                  <a:srgbClr val="0070C0"/>
                </a:solidFill>
                <a:latin typeface="Calibri" pitchFamily="34" charset="0"/>
                <a:ea typeface="ＭＳ Ｐゴシック" pitchFamily="34" charset="-128"/>
                <a:cs typeface="Arial" charset="0"/>
              </a:rPr>
              <a:t>Réduction de l’incidence d’IDM selon l’intervention</a:t>
            </a:r>
          </a:p>
          <a:p>
            <a:pPr algn="ctr" defTabSz="914400" fontAlgn="base">
              <a:spcBef>
                <a:spcPct val="0"/>
              </a:spcBef>
              <a:spcAft>
                <a:spcPct val="0"/>
              </a:spcAft>
            </a:pPr>
            <a:r>
              <a:rPr lang="fr-FR" sz="1600" b="1" dirty="0">
                <a:solidFill>
                  <a:srgbClr val="0070C0"/>
                </a:solidFill>
                <a:latin typeface="Calibri" pitchFamily="34" charset="0"/>
                <a:ea typeface="ＭＳ Ｐゴシック" pitchFamily="34" charset="-128"/>
              </a:rPr>
              <a:t>(incidence à 10 ans sans intervention : 14/1 000 patient-ans)</a:t>
            </a:r>
            <a:endParaRPr lang="fr-FR" sz="1600" b="1" dirty="0">
              <a:solidFill>
                <a:srgbClr val="0070C0"/>
              </a:solidFill>
              <a:latin typeface="Calibri" pitchFamily="34" charset="0"/>
              <a:ea typeface="ＭＳ Ｐゴシック" pitchFamily="34" charset="-128"/>
              <a:cs typeface="Arial" charset="0"/>
            </a:endParaRPr>
          </a:p>
        </p:txBody>
      </p:sp>
      <p:grpSp>
        <p:nvGrpSpPr>
          <p:cNvPr id="8" name="Groupe 7">
            <a:extLst>
              <a:ext uri="{FF2B5EF4-FFF2-40B4-BE49-F238E27FC236}">
                <a16:creationId xmlns:a16="http://schemas.microsoft.com/office/drawing/2014/main" id="{DD2884C3-E567-4779-9C87-3B89AC243620}"/>
              </a:ext>
            </a:extLst>
          </p:cNvPr>
          <p:cNvGrpSpPr/>
          <p:nvPr/>
        </p:nvGrpSpPr>
        <p:grpSpPr>
          <a:xfrm>
            <a:off x="457200" y="4359222"/>
            <a:ext cx="7123953" cy="2282239"/>
            <a:chOff x="457200" y="4359222"/>
            <a:chExt cx="7123953" cy="2282239"/>
          </a:xfrm>
        </p:grpSpPr>
        <p:sp>
          <p:nvSpPr>
            <p:cNvPr id="7" name="Espace réservé du contenu 3"/>
            <p:cNvSpPr txBox="1">
              <a:spLocks/>
            </p:cNvSpPr>
            <p:nvPr/>
          </p:nvSpPr>
          <p:spPr bwMode="auto">
            <a:xfrm>
              <a:off x="836017" y="6364462"/>
              <a:ext cx="2376000" cy="276999"/>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r" defTabSz="914400">
                <a:buNone/>
              </a:pPr>
              <a:r>
                <a:rPr lang="fr-FR" sz="1100" b="1" dirty="0">
                  <a:cs typeface="Calibri"/>
                </a:rPr>
                <a:t>Incidence/1 000 pt-ans</a:t>
              </a:r>
            </a:p>
          </p:txBody>
        </p:sp>
        <p:sp>
          <p:nvSpPr>
            <p:cNvPr id="9" name="Espace réservé du contenu 3"/>
            <p:cNvSpPr txBox="1">
              <a:spLocks/>
            </p:cNvSpPr>
            <p:nvPr/>
          </p:nvSpPr>
          <p:spPr bwMode="auto">
            <a:xfrm>
              <a:off x="3470106" y="6364461"/>
              <a:ext cx="540000" cy="277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ctr" defTabSz="914400">
                <a:buNone/>
              </a:pPr>
              <a:r>
                <a:rPr lang="fr-FR" sz="1100" b="1" dirty="0">
                  <a:cs typeface="Calibri"/>
                </a:rPr>
                <a:t>7,7</a:t>
              </a:r>
            </a:p>
          </p:txBody>
        </p:sp>
        <p:sp>
          <p:nvSpPr>
            <p:cNvPr id="10" name="Espace réservé du contenu 3"/>
            <p:cNvSpPr txBox="1">
              <a:spLocks/>
            </p:cNvSpPr>
            <p:nvPr/>
          </p:nvSpPr>
          <p:spPr bwMode="auto">
            <a:xfrm>
              <a:off x="4576084" y="6364461"/>
              <a:ext cx="540000" cy="277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ctr" defTabSz="914400">
                <a:buNone/>
              </a:pPr>
              <a:r>
                <a:rPr lang="fr-FR" sz="1100" b="1" dirty="0">
                  <a:cs typeface="Calibri"/>
                </a:rPr>
                <a:t>9,8</a:t>
              </a:r>
            </a:p>
          </p:txBody>
        </p:sp>
        <p:sp>
          <p:nvSpPr>
            <p:cNvPr id="11" name="Espace réservé du contenu 3"/>
            <p:cNvSpPr txBox="1">
              <a:spLocks/>
            </p:cNvSpPr>
            <p:nvPr/>
          </p:nvSpPr>
          <p:spPr bwMode="auto">
            <a:xfrm>
              <a:off x="5651593" y="6364461"/>
              <a:ext cx="648000" cy="277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ctr" defTabSz="914400">
                <a:buNone/>
              </a:pPr>
              <a:r>
                <a:rPr lang="fr-FR" sz="1100" b="1" dirty="0">
                  <a:cs typeface="Calibri"/>
                </a:rPr>
                <a:t>11,6</a:t>
              </a:r>
            </a:p>
          </p:txBody>
        </p:sp>
        <p:sp>
          <p:nvSpPr>
            <p:cNvPr id="12" name="Espace réservé du contenu 3"/>
            <p:cNvSpPr txBox="1">
              <a:spLocks/>
            </p:cNvSpPr>
            <p:nvPr/>
          </p:nvSpPr>
          <p:spPr bwMode="auto">
            <a:xfrm>
              <a:off x="6815771" y="6364461"/>
              <a:ext cx="648000" cy="277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ctr" defTabSz="914400">
                <a:buNone/>
              </a:pPr>
              <a:r>
                <a:rPr lang="fr-FR" sz="1100" b="1" dirty="0">
                  <a:cs typeface="Calibri"/>
                </a:rPr>
                <a:t>12,7</a:t>
              </a:r>
            </a:p>
          </p:txBody>
        </p:sp>
        <p:sp>
          <p:nvSpPr>
            <p:cNvPr id="15" name="Freeform 5">
              <a:extLst>
                <a:ext uri="{FF2B5EF4-FFF2-40B4-BE49-F238E27FC236}">
                  <a16:creationId xmlns:a16="http://schemas.microsoft.com/office/drawing/2014/main" id="{A563A546-4497-4639-BBD7-1B5010DC4D4C}"/>
                </a:ext>
              </a:extLst>
            </p:cNvPr>
            <p:cNvSpPr>
              <a:spLocks/>
            </p:cNvSpPr>
            <p:nvPr/>
          </p:nvSpPr>
          <p:spPr bwMode="auto">
            <a:xfrm>
              <a:off x="3175841" y="4359222"/>
              <a:ext cx="4405312" cy="1958621"/>
            </a:xfrm>
            <a:custGeom>
              <a:avLst/>
              <a:gdLst>
                <a:gd name="T0" fmla="*/ 0 w 2775"/>
                <a:gd name="T1" fmla="*/ 1912 h 1912"/>
                <a:gd name="T2" fmla="*/ 0 w 2775"/>
                <a:gd name="T3" fmla="*/ 0 h 1912"/>
                <a:gd name="T4" fmla="*/ 2775 w 2775"/>
                <a:gd name="T5" fmla="*/ 0 h 1912"/>
              </a:gdLst>
              <a:ahLst/>
              <a:cxnLst>
                <a:cxn ang="0">
                  <a:pos x="T0" y="T1"/>
                </a:cxn>
                <a:cxn ang="0">
                  <a:pos x="T2" y="T3"/>
                </a:cxn>
                <a:cxn ang="0">
                  <a:pos x="T4" y="T5"/>
                </a:cxn>
              </a:cxnLst>
              <a:rect l="0" t="0" r="r" b="b"/>
              <a:pathLst>
                <a:path w="2775" h="1912">
                  <a:moveTo>
                    <a:pt x="0" y="1912"/>
                  </a:moveTo>
                  <a:lnTo>
                    <a:pt x="0" y="0"/>
                  </a:lnTo>
                  <a:lnTo>
                    <a:pt x="2775" y="0"/>
                  </a:lnTo>
                </a:path>
              </a:pathLst>
            </a:custGeom>
            <a:noFill/>
            <a:ln w="12700" cap="rnd" cmpd="sng">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6">
              <a:extLst>
                <a:ext uri="{FF2B5EF4-FFF2-40B4-BE49-F238E27FC236}">
                  <a16:creationId xmlns:a16="http://schemas.microsoft.com/office/drawing/2014/main" id="{0E2CBDF8-6BDE-4D4C-A688-7B99BA223E38}"/>
                </a:ext>
              </a:extLst>
            </p:cNvPr>
            <p:cNvSpPr>
              <a:spLocks noChangeShapeType="1"/>
            </p:cNvSpPr>
            <p:nvPr/>
          </p:nvSpPr>
          <p:spPr bwMode="auto">
            <a:xfrm>
              <a:off x="3086941" y="4695542"/>
              <a:ext cx="889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7">
              <a:extLst>
                <a:ext uri="{FF2B5EF4-FFF2-40B4-BE49-F238E27FC236}">
                  <a16:creationId xmlns:a16="http://schemas.microsoft.com/office/drawing/2014/main" id="{A3A9DB2D-DBF6-41AF-8D2F-451569C24EEA}"/>
                </a:ext>
              </a:extLst>
            </p:cNvPr>
            <p:cNvSpPr>
              <a:spLocks noChangeShapeType="1"/>
            </p:cNvSpPr>
            <p:nvPr/>
          </p:nvSpPr>
          <p:spPr bwMode="auto">
            <a:xfrm>
              <a:off x="3086941" y="5054939"/>
              <a:ext cx="889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8">
              <a:extLst>
                <a:ext uri="{FF2B5EF4-FFF2-40B4-BE49-F238E27FC236}">
                  <a16:creationId xmlns:a16="http://schemas.microsoft.com/office/drawing/2014/main" id="{5FE062FA-63BF-43CF-88E3-B68AE2445CAE}"/>
                </a:ext>
              </a:extLst>
            </p:cNvPr>
            <p:cNvSpPr>
              <a:spLocks noChangeShapeType="1"/>
            </p:cNvSpPr>
            <p:nvPr/>
          </p:nvSpPr>
          <p:spPr bwMode="auto">
            <a:xfrm>
              <a:off x="3086941" y="5777848"/>
              <a:ext cx="889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9">
              <a:extLst>
                <a:ext uri="{FF2B5EF4-FFF2-40B4-BE49-F238E27FC236}">
                  <a16:creationId xmlns:a16="http://schemas.microsoft.com/office/drawing/2014/main" id="{DF66E426-DD75-4491-BD09-2B6C95671E43}"/>
                </a:ext>
              </a:extLst>
            </p:cNvPr>
            <p:cNvSpPr>
              <a:spLocks noChangeShapeType="1"/>
            </p:cNvSpPr>
            <p:nvPr/>
          </p:nvSpPr>
          <p:spPr bwMode="auto">
            <a:xfrm>
              <a:off x="3086941" y="5418451"/>
              <a:ext cx="889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0">
              <a:extLst>
                <a:ext uri="{FF2B5EF4-FFF2-40B4-BE49-F238E27FC236}">
                  <a16:creationId xmlns:a16="http://schemas.microsoft.com/office/drawing/2014/main" id="{9AA8B69F-7B0B-45CE-811F-F992F8F3D468}"/>
                </a:ext>
              </a:extLst>
            </p:cNvPr>
            <p:cNvSpPr>
              <a:spLocks noChangeShapeType="1"/>
            </p:cNvSpPr>
            <p:nvPr/>
          </p:nvSpPr>
          <p:spPr bwMode="auto">
            <a:xfrm>
              <a:off x="3086941" y="6139989"/>
              <a:ext cx="889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Freeform 14">
              <a:extLst>
                <a:ext uri="{FF2B5EF4-FFF2-40B4-BE49-F238E27FC236}">
                  <a16:creationId xmlns:a16="http://schemas.microsoft.com/office/drawing/2014/main" id="{A53E0E81-2B76-4D68-88BE-26615593C585}"/>
                </a:ext>
              </a:extLst>
            </p:cNvPr>
            <p:cNvSpPr>
              <a:spLocks/>
            </p:cNvSpPr>
            <p:nvPr/>
          </p:nvSpPr>
          <p:spPr bwMode="auto">
            <a:xfrm>
              <a:off x="3372691" y="4359222"/>
              <a:ext cx="725487" cy="1889810"/>
            </a:xfrm>
            <a:custGeom>
              <a:avLst/>
              <a:gdLst>
                <a:gd name="T0" fmla="*/ 457 w 457"/>
                <a:gd name="T1" fmla="*/ 0 h 824"/>
                <a:gd name="T2" fmla="*/ 0 w 457"/>
                <a:gd name="T3" fmla="*/ 0 h 824"/>
                <a:gd name="T4" fmla="*/ 0 w 457"/>
                <a:gd name="T5" fmla="*/ 824 h 824"/>
                <a:gd name="T6" fmla="*/ 457 w 457"/>
                <a:gd name="T7" fmla="*/ 824 h 824"/>
                <a:gd name="T8" fmla="*/ 457 w 457"/>
                <a:gd name="T9" fmla="*/ 0 h 824"/>
                <a:gd name="T10" fmla="*/ 457 w 457"/>
                <a:gd name="T11" fmla="*/ 0 h 824"/>
              </a:gdLst>
              <a:ahLst/>
              <a:cxnLst>
                <a:cxn ang="0">
                  <a:pos x="T0" y="T1"/>
                </a:cxn>
                <a:cxn ang="0">
                  <a:pos x="T2" y="T3"/>
                </a:cxn>
                <a:cxn ang="0">
                  <a:pos x="T4" y="T5"/>
                </a:cxn>
                <a:cxn ang="0">
                  <a:pos x="T6" y="T7"/>
                </a:cxn>
                <a:cxn ang="0">
                  <a:pos x="T8" y="T9"/>
                </a:cxn>
                <a:cxn ang="0">
                  <a:pos x="T10" y="T11"/>
                </a:cxn>
              </a:cxnLst>
              <a:rect l="0" t="0" r="r" b="b"/>
              <a:pathLst>
                <a:path w="457" h="824">
                  <a:moveTo>
                    <a:pt x="457" y="0"/>
                  </a:moveTo>
                  <a:lnTo>
                    <a:pt x="0" y="0"/>
                  </a:lnTo>
                  <a:lnTo>
                    <a:pt x="0" y="824"/>
                  </a:lnTo>
                  <a:lnTo>
                    <a:pt x="457" y="824"/>
                  </a:lnTo>
                  <a:lnTo>
                    <a:pt x="457" y="0"/>
                  </a:lnTo>
                  <a:lnTo>
                    <a:pt x="457"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22" name="Freeform 15">
              <a:extLst>
                <a:ext uri="{FF2B5EF4-FFF2-40B4-BE49-F238E27FC236}">
                  <a16:creationId xmlns:a16="http://schemas.microsoft.com/office/drawing/2014/main" id="{F46306FA-3FE8-4103-9A33-98AAA36B07FA}"/>
                </a:ext>
              </a:extLst>
            </p:cNvPr>
            <p:cNvSpPr>
              <a:spLocks/>
            </p:cNvSpPr>
            <p:nvPr/>
          </p:nvSpPr>
          <p:spPr bwMode="auto">
            <a:xfrm>
              <a:off x="4495054" y="4359222"/>
              <a:ext cx="727075" cy="1261402"/>
            </a:xfrm>
            <a:custGeom>
              <a:avLst/>
              <a:gdLst>
                <a:gd name="T0" fmla="*/ 458 w 458"/>
                <a:gd name="T1" fmla="*/ 550 h 550"/>
                <a:gd name="T2" fmla="*/ 458 w 458"/>
                <a:gd name="T3" fmla="*/ 0 h 550"/>
                <a:gd name="T4" fmla="*/ 0 w 458"/>
                <a:gd name="T5" fmla="*/ 0 h 550"/>
                <a:gd name="T6" fmla="*/ 0 w 458"/>
                <a:gd name="T7" fmla="*/ 550 h 550"/>
                <a:gd name="T8" fmla="*/ 458 w 458"/>
                <a:gd name="T9" fmla="*/ 550 h 550"/>
                <a:gd name="T10" fmla="*/ 458 w 458"/>
                <a:gd name="T11" fmla="*/ 550 h 550"/>
              </a:gdLst>
              <a:ahLst/>
              <a:cxnLst>
                <a:cxn ang="0">
                  <a:pos x="T0" y="T1"/>
                </a:cxn>
                <a:cxn ang="0">
                  <a:pos x="T2" y="T3"/>
                </a:cxn>
                <a:cxn ang="0">
                  <a:pos x="T4" y="T5"/>
                </a:cxn>
                <a:cxn ang="0">
                  <a:pos x="T6" y="T7"/>
                </a:cxn>
                <a:cxn ang="0">
                  <a:pos x="T8" y="T9"/>
                </a:cxn>
                <a:cxn ang="0">
                  <a:pos x="T10" y="T11"/>
                </a:cxn>
              </a:cxnLst>
              <a:rect l="0" t="0" r="r" b="b"/>
              <a:pathLst>
                <a:path w="458" h="550">
                  <a:moveTo>
                    <a:pt x="458" y="550"/>
                  </a:moveTo>
                  <a:lnTo>
                    <a:pt x="458" y="0"/>
                  </a:lnTo>
                  <a:lnTo>
                    <a:pt x="0" y="0"/>
                  </a:lnTo>
                  <a:lnTo>
                    <a:pt x="0" y="550"/>
                  </a:lnTo>
                  <a:lnTo>
                    <a:pt x="458" y="550"/>
                  </a:lnTo>
                  <a:lnTo>
                    <a:pt x="458" y="55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16">
              <a:extLst>
                <a:ext uri="{FF2B5EF4-FFF2-40B4-BE49-F238E27FC236}">
                  <a16:creationId xmlns:a16="http://schemas.microsoft.com/office/drawing/2014/main" id="{53D60ADA-6BEB-4EC2-835E-1C99DD282AC2}"/>
                </a:ext>
              </a:extLst>
            </p:cNvPr>
            <p:cNvSpPr>
              <a:spLocks/>
            </p:cNvSpPr>
            <p:nvPr/>
          </p:nvSpPr>
          <p:spPr bwMode="auto">
            <a:xfrm>
              <a:off x="5619004" y="4359222"/>
              <a:ext cx="723900" cy="708678"/>
            </a:xfrm>
            <a:custGeom>
              <a:avLst/>
              <a:gdLst>
                <a:gd name="T0" fmla="*/ 456 w 456"/>
                <a:gd name="T1" fmla="*/ 0 h 309"/>
                <a:gd name="T2" fmla="*/ 0 w 456"/>
                <a:gd name="T3" fmla="*/ 0 h 309"/>
                <a:gd name="T4" fmla="*/ 0 w 456"/>
                <a:gd name="T5" fmla="*/ 309 h 309"/>
                <a:gd name="T6" fmla="*/ 456 w 456"/>
                <a:gd name="T7" fmla="*/ 309 h 309"/>
                <a:gd name="T8" fmla="*/ 456 w 456"/>
                <a:gd name="T9" fmla="*/ 0 h 309"/>
                <a:gd name="T10" fmla="*/ 456 w 456"/>
                <a:gd name="T11" fmla="*/ 0 h 309"/>
              </a:gdLst>
              <a:ahLst/>
              <a:cxnLst>
                <a:cxn ang="0">
                  <a:pos x="T0" y="T1"/>
                </a:cxn>
                <a:cxn ang="0">
                  <a:pos x="T2" y="T3"/>
                </a:cxn>
                <a:cxn ang="0">
                  <a:pos x="T4" y="T5"/>
                </a:cxn>
                <a:cxn ang="0">
                  <a:pos x="T6" y="T7"/>
                </a:cxn>
                <a:cxn ang="0">
                  <a:pos x="T8" y="T9"/>
                </a:cxn>
                <a:cxn ang="0">
                  <a:pos x="T10" y="T11"/>
                </a:cxn>
              </a:cxnLst>
              <a:rect l="0" t="0" r="r" b="b"/>
              <a:pathLst>
                <a:path w="456" h="309">
                  <a:moveTo>
                    <a:pt x="456" y="0"/>
                  </a:moveTo>
                  <a:lnTo>
                    <a:pt x="0" y="0"/>
                  </a:lnTo>
                  <a:lnTo>
                    <a:pt x="0" y="309"/>
                  </a:lnTo>
                  <a:lnTo>
                    <a:pt x="456" y="309"/>
                  </a:lnTo>
                  <a:lnTo>
                    <a:pt x="456" y="0"/>
                  </a:lnTo>
                  <a:lnTo>
                    <a:pt x="456"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4" name="Freeform 17">
              <a:extLst>
                <a:ext uri="{FF2B5EF4-FFF2-40B4-BE49-F238E27FC236}">
                  <a16:creationId xmlns:a16="http://schemas.microsoft.com/office/drawing/2014/main" id="{9384EA57-4C26-4045-A1D1-98432AD7E0F8}"/>
                </a:ext>
              </a:extLst>
            </p:cNvPr>
            <p:cNvSpPr>
              <a:spLocks/>
            </p:cNvSpPr>
            <p:nvPr/>
          </p:nvSpPr>
          <p:spPr bwMode="auto">
            <a:xfrm>
              <a:off x="6747716" y="4359222"/>
              <a:ext cx="725487" cy="371540"/>
            </a:xfrm>
            <a:custGeom>
              <a:avLst/>
              <a:gdLst>
                <a:gd name="T0" fmla="*/ 457 w 457"/>
                <a:gd name="T1" fmla="*/ 162 h 162"/>
                <a:gd name="T2" fmla="*/ 457 w 457"/>
                <a:gd name="T3" fmla="*/ 0 h 162"/>
                <a:gd name="T4" fmla="*/ 0 w 457"/>
                <a:gd name="T5" fmla="*/ 0 h 162"/>
                <a:gd name="T6" fmla="*/ 0 w 457"/>
                <a:gd name="T7" fmla="*/ 162 h 162"/>
                <a:gd name="T8" fmla="*/ 457 w 457"/>
                <a:gd name="T9" fmla="*/ 162 h 162"/>
                <a:gd name="T10" fmla="*/ 457 w 457"/>
                <a:gd name="T11" fmla="*/ 162 h 162"/>
              </a:gdLst>
              <a:ahLst/>
              <a:cxnLst>
                <a:cxn ang="0">
                  <a:pos x="T0" y="T1"/>
                </a:cxn>
                <a:cxn ang="0">
                  <a:pos x="T2" y="T3"/>
                </a:cxn>
                <a:cxn ang="0">
                  <a:pos x="T4" y="T5"/>
                </a:cxn>
                <a:cxn ang="0">
                  <a:pos x="T6" y="T7"/>
                </a:cxn>
                <a:cxn ang="0">
                  <a:pos x="T8" y="T9"/>
                </a:cxn>
                <a:cxn ang="0">
                  <a:pos x="T10" y="T11"/>
                </a:cxn>
              </a:cxnLst>
              <a:rect l="0" t="0" r="r" b="b"/>
              <a:pathLst>
                <a:path w="457" h="162">
                  <a:moveTo>
                    <a:pt x="457" y="162"/>
                  </a:moveTo>
                  <a:lnTo>
                    <a:pt x="457" y="0"/>
                  </a:lnTo>
                  <a:lnTo>
                    <a:pt x="0" y="0"/>
                  </a:lnTo>
                  <a:lnTo>
                    <a:pt x="0" y="162"/>
                  </a:lnTo>
                  <a:lnTo>
                    <a:pt x="457" y="162"/>
                  </a:lnTo>
                  <a:lnTo>
                    <a:pt x="457" y="162"/>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5" name="ZoneTexte 24">
              <a:extLst>
                <a:ext uri="{FF2B5EF4-FFF2-40B4-BE49-F238E27FC236}">
                  <a16:creationId xmlns:a16="http://schemas.microsoft.com/office/drawing/2014/main" id="{B6DC037F-30D4-4EBE-BB2A-47F91DEDDA8F}"/>
                </a:ext>
              </a:extLst>
            </p:cNvPr>
            <p:cNvSpPr txBox="1"/>
            <p:nvPr/>
          </p:nvSpPr>
          <p:spPr>
            <a:xfrm>
              <a:off x="3603827" y="4362640"/>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4</a:t>
              </a:r>
            </a:p>
          </p:txBody>
        </p:sp>
        <p:sp>
          <p:nvSpPr>
            <p:cNvPr id="26" name="ZoneTexte 25">
              <a:extLst>
                <a:ext uri="{FF2B5EF4-FFF2-40B4-BE49-F238E27FC236}">
                  <a16:creationId xmlns:a16="http://schemas.microsoft.com/office/drawing/2014/main" id="{5E620F4F-ED78-4A6A-A417-C1F3B7CD9068}"/>
                </a:ext>
              </a:extLst>
            </p:cNvPr>
            <p:cNvSpPr txBox="1"/>
            <p:nvPr/>
          </p:nvSpPr>
          <p:spPr>
            <a:xfrm>
              <a:off x="4730673" y="4362640"/>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3</a:t>
              </a:r>
            </a:p>
          </p:txBody>
        </p:sp>
        <p:sp>
          <p:nvSpPr>
            <p:cNvPr id="27" name="ZoneTexte 26">
              <a:extLst>
                <a:ext uri="{FF2B5EF4-FFF2-40B4-BE49-F238E27FC236}">
                  <a16:creationId xmlns:a16="http://schemas.microsoft.com/office/drawing/2014/main" id="{E1150EA7-1F45-4BD1-A973-E727D2FA32C0}"/>
                </a:ext>
              </a:extLst>
            </p:cNvPr>
            <p:cNvSpPr txBox="1"/>
            <p:nvPr/>
          </p:nvSpPr>
          <p:spPr>
            <a:xfrm>
              <a:off x="5857519" y="4362640"/>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2</a:t>
              </a:r>
            </a:p>
          </p:txBody>
        </p:sp>
        <p:sp>
          <p:nvSpPr>
            <p:cNvPr id="28" name="ZoneTexte 27">
              <a:extLst>
                <a:ext uri="{FF2B5EF4-FFF2-40B4-BE49-F238E27FC236}">
                  <a16:creationId xmlns:a16="http://schemas.microsoft.com/office/drawing/2014/main" id="{C3E8CED7-7642-4A7E-9392-212E3CD56FB8}"/>
                </a:ext>
              </a:extLst>
            </p:cNvPr>
            <p:cNvSpPr txBox="1"/>
            <p:nvPr/>
          </p:nvSpPr>
          <p:spPr>
            <a:xfrm>
              <a:off x="6984365" y="4362640"/>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1</a:t>
              </a:r>
            </a:p>
          </p:txBody>
        </p:sp>
        <p:sp>
          <p:nvSpPr>
            <p:cNvPr id="29" name="ZoneTexte 28">
              <a:extLst>
                <a:ext uri="{FF2B5EF4-FFF2-40B4-BE49-F238E27FC236}">
                  <a16:creationId xmlns:a16="http://schemas.microsoft.com/office/drawing/2014/main" id="{8EFB726F-F7A4-4CBA-91A2-3863ACA09E23}"/>
                </a:ext>
              </a:extLst>
            </p:cNvPr>
            <p:cNvSpPr txBox="1"/>
            <p:nvPr/>
          </p:nvSpPr>
          <p:spPr>
            <a:xfrm>
              <a:off x="4556005" y="5319211"/>
              <a:ext cx="628697" cy="276999"/>
            </a:xfrm>
            <a:prstGeom prst="rect">
              <a:avLst/>
            </a:prstGeom>
            <a:noFill/>
          </p:spPr>
          <p:txBody>
            <a:bodyPr wrap="none" rtlCol="0">
              <a:spAutoFit/>
            </a:bodyPr>
            <a:lstStyle/>
            <a:p>
              <a:pPr algn="ctr"/>
              <a:r>
                <a:rPr lang="fr-FR" sz="1200" b="1" dirty="0"/>
                <a:t>- 31 %</a:t>
              </a:r>
            </a:p>
          </p:txBody>
        </p:sp>
        <p:sp>
          <p:nvSpPr>
            <p:cNvPr id="30" name="ZoneTexte 29">
              <a:extLst>
                <a:ext uri="{FF2B5EF4-FFF2-40B4-BE49-F238E27FC236}">
                  <a16:creationId xmlns:a16="http://schemas.microsoft.com/office/drawing/2014/main" id="{64377BB2-1C15-465C-99D3-470B2B316C51}"/>
                </a:ext>
              </a:extLst>
            </p:cNvPr>
            <p:cNvSpPr txBox="1"/>
            <p:nvPr/>
          </p:nvSpPr>
          <p:spPr>
            <a:xfrm>
              <a:off x="5674779" y="4737859"/>
              <a:ext cx="628697" cy="276999"/>
            </a:xfrm>
            <a:prstGeom prst="rect">
              <a:avLst/>
            </a:prstGeom>
            <a:noFill/>
          </p:spPr>
          <p:txBody>
            <a:bodyPr wrap="none" rtlCol="0">
              <a:spAutoFit/>
            </a:bodyPr>
            <a:lstStyle/>
            <a:p>
              <a:pPr algn="ctr"/>
              <a:r>
                <a:rPr lang="fr-FR" sz="1200" b="1" dirty="0"/>
                <a:t>- 19 %</a:t>
              </a:r>
            </a:p>
          </p:txBody>
        </p:sp>
        <p:sp>
          <p:nvSpPr>
            <p:cNvPr id="31" name="ZoneTexte 30">
              <a:extLst>
                <a:ext uri="{FF2B5EF4-FFF2-40B4-BE49-F238E27FC236}">
                  <a16:creationId xmlns:a16="http://schemas.microsoft.com/office/drawing/2014/main" id="{CB0E06E3-129D-43FA-82D6-D06BBD54FEBF}"/>
                </a:ext>
              </a:extLst>
            </p:cNvPr>
            <p:cNvSpPr txBox="1"/>
            <p:nvPr/>
          </p:nvSpPr>
          <p:spPr>
            <a:xfrm>
              <a:off x="6793822" y="4712729"/>
              <a:ext cx="620234" cy="276999"/>
            </a:xfrm>
            <a:prstGeom prst="rect">
              <a:avLst/>
            </a:prstGeom>
            <a:noFill/>
          </p:spPr>
          <p:txBody>
            <a:bodyPr wrap="none" rtlCol="0">
              <a:spAutoFit/>
            </a:bodyPr>
            <a:lstStyle/>
            <a:p>
              <a:pPr algn="ctr"/>
              <a:r>
                <a:rPr lang="fr-FR" sz="1200" b="1" dirty="0"/>
                <a:t>- 11 %</a:t>
              </a:r>
            </a:p>
          </p:txBody>
        </p:sp>
        <p:sp>
          <p:nvSpPr>
            <p:cNvPr id="32" name="ZoneTexte 31">
              <a:extLst>
                <a:ext uri="{FF2B5EF4-FFF2-40B4-BE49-F238E27FC236}">
                  <a16:creationId xmlns:a16="http://schemas.microsoft.com/office/drawing/2014/main" id="{2F2DDDDB-C00B-4C1F-A658-5022C1809B48}"/>
                </a:ext>
              </a:extLst>
            </p:cNvPr>
            <p:cNvSpPr txBox="1"/>
            <p:nvPr/>
          </p:nvSpPr>
          <p:spPr>
            <a:xfrm>
              <a:off x="2778374" y="4562730"/>
              <a:ext cx="354584" cy="276999"/>
            </a:xfrm>
            <a:prstGeom prst="rect">
              <a:avLst/>
            </a:prstGeom>
            <a:noFill/>
          </p:spPr>
          <p:txBody>
            <a:bodyPr wrap="none" rtlCol="0">
              <a:spAutoFit/>
            </a:bodyPr>
            <a:lstStyle/>
            <a:p>
              <a:pPr algn="r"/>
              <a:r>
                <a:rPr lang="fr-FR" sz="1200" dirty="0"/>
                <a:t>10</a:t>
              </a:r>
            </a:p>
          </p:txBody>
        </p:sp>
        <p:sp>
          <p:nvSpPr>
            <p:cNvPr id="33" name="ZoneTexte 32">
              <a:extLst>
                <a:ext uri="{FF2B5EF4-FFF2-40B4-BE49-F238E27FC236}">
                  <a16:creationId xmlns:a16="http://schemas.microsoft.com/office/drawing/2014/main" id="{3C76C1AB-903D-47E1-A4DD-CB9E4C9A01FE}"/>
                </a:ext>
              </a:extLst>
            </p:cNvPr>
            <p:cNvSpPr txBox="1"/>
            <p:nvPr/>
          </p:nvSpPr>
          <p:spPr>
            <a:xfrm>
              <a:off x="2778374" y="4915055"/>
              <a:ext cx="354584" cy="276999"/>
            </a:xfrm>
            <a:prstGeom prst="rect">
              <a:avLst/>
            </a:prstGeom>
            <a:noFill/>
          </p:spPr>
          <p:txBody>
            <a:bodyPr wrap="none" rtlCol="0">
              <a:spAutoFit/>
            </a:bodyPr>
            <a:lstStyle/>
            <a:p>
              <a:pPr algn="r"/>
              <a:r>
                <a:rPr lang="fr-FR" sz="1200" dirty="0"/>
                <a:t>20</a:t>
              </a:r>
            </a:p>
          </p:txBody>
        </p:sp>
        <p:sp>
          <p:nvSpPr>
            <p:cNvPr id="34" name="ZoneTexte 33">
              <a:extLst>
                <a:ext uri="{FF2B5EF4-FFF2-40B4-BE49-F238E27FC236}">
                  <a16:creationId xmlns:a16="http://schemas.microsoft.com/office/drawing/2014/main" id="{E03280B1-514D-46BA-A5E3-83C8946F1E0C}"/>
                </a:ext>
              </a:extLst>
            </p:cNvPr>
            <p:cNvSpPr txBox="1"/>
            <p:nvPr/>
          </p:nvSpPr>
          <p:spPr>
            <a:xfrm>
              <a:off x="2778374" y="5285137"/>
              <a:ext cx="354584" cy="276999"/>
            </a:xfrm>
            <a:prstGeom prst="rect">
              <a:avLst/>
            </a:prstGeom>
            <a:noFill/>
          </p:spPr>
          <p:txBody>
            <a:bodyPr wrap="none" rtlCol="0">
              <a:spAutoFit/>
            </a:bodyPr>
            <a:lstStyle/>
            <a:p>
              <a:pPr algn="r"/>
              <a:r>
                <a:rPr lang="fr-FR" sz="1200" dirty="0"/>
                <a:t>30</a:t>
              </a:r>
            </a:p>
          </p:txBody>
        </p:sp>
        <p:sp>
          <p:nvSpPr>
            <p:cNvPr id="35" name="ZoneTexte 34">
              <a:extLst>
                <a:ext uri="{FF2B5EF4-FFF2-40B4-BE49-F238E27FC236}">
                  <a16:creationId xmlns:a16="http://schemas.microsoft.com/office/drawing/2014/main" id="{AE6B52B5-0751-485A-BEF4-C567F55672C8}"/>
                </a:ext>
              </a:extLst>
            </p:cNvPr>
            <p:cNvSpPr txBox="1"/>
            <p:nvPr/>
          </p:nvSpPr>
          <p:spPr>
            <a:xfrm>
              <a:off x="2778374" y="5646341"/>
              <a:ext cx="354584" cy="276999"/>
            </a:xfrm>
            <a:prstGeom prst="rect">
              <a:avLst/>
            </a:prstGeom>
            <a:noFill/>
          </p:spPr>
          <p:txBody>
            <a:bodyPr wrap="none" rtlCol="0">
              <a:spAutoFit/>
            </a:bodyPr>
            <a:lstStyle/>
            <a:p>
              <a:pPr algn="r"/>
              <a:r>
                <a:rPr lang="fr-FR" sz="1200" dirty="0"/>
                <a:t>40</a:t>
              </a:r>
            </a:p>
          </p:txBody>
        </p:sp>
        <p:sp>
          <p:nvSpPr>
            <p:cNvPr id="36" name="ZoneTexte 35">
              <a:extLst>
                <a:ext uri="{FF2B5EF4-FFF2-40B4-BE49-F238E27FC236}">
                  <a16:creationId xmlns:a16="http://schemas.microsoft.com/office/drawing/2014/main" id="{9F550098-DD14-429B-9D70-F20E36E4A65E}"/>
                </a:ext>
              </a:extLst>
            </p:cNvPr>
            <p:cNvSpPr txBox="1"/>
            <p:nvPr/>
          </p:nvSpPr>
          <p:spPr>
            <a:xfrm>
              <a:off x="2778374" y="5998667"/>
              <a:ext cx="354584" cy="276999"/>
            </a:xfrm>
            <a:prstGeom prst="rect">
              <a:avLst/>
            </a:prstGeom>
            <a:noFill/>
          </p:spPr>
          <p:txBody>
            <a:bodyPr wrap="none" rtlCol="0">
              <a:spAutoFit/>
            </a:bodyPr>
            <a:lstStyle/>
            <a:p>
              <a:pPr algn="r"/>
              <a:r>
                <a:rPr lang="fr-FR" sz="1200" dirty="0"/>
                <a:t>50</a:t>
              </a:r>
            </a:p>
          </p:txBody>
        </p:sp>
        <p:sp>
          <p:nvSpPr>
            <p:cNvPr id="2" name="ZoneTexte 1"/>
            <p:cNvSpPr txBox="1"/>
            <p:nvPr/>
          </p:nvSpPr>
          <p:spPr>
            <a:xfrm>
              <a:off x="692118" y="4447628"/>
              <a:ext cx="1530932" cy="1384995"/>
            </a:xfrm>
            <a:prstGeom prst="rect">
              <a:avLst/>
            </a:prstGeom>
            <a:noFill/>
          </p:spPr>
          <p:txBody>
            <a:bodyPr wrap="none" rtlCol="0">
              <a:spAutoFit/>
            </a:bodyPr>
            <a:lstStyle/>
            <a:p>
              <a:pPr>
                <a:lnSpc>
                  <a:spcPct val="150000"/>
                </a:lnSpc>
              </a:pPr>
              <a:r>
                <a:rPr lang="fr-FR" sz="1400" dirty="0"/>
                <a:t>Arrêt tabac</a:t>
              </a:r>
            </a:p>
            <a:p>
              <a:pPr>
                <a:lnSpc>
                  <a:spcPct val="150000"/>
                </a:lnSpc>
              </a:pPr>
              <a:r>
                <a:rPr lang="fr-FR" sz="1400" dirty="0"/>
                <a:t>Traitement HTA</a:t>
              </a:r>
            </a:p>
            <a:p>
              <a:pPr>
                <a:lnSpc>
                  <a:spcPct val="150000"/>
                </a:lnSpc>
              </a:pPr>
              <a:r>
                <a:rPr lang="fr-FR" sz="1400" dirty="0"/>
                <a:t>Hypolipidémiant</a:t>
              </a:r>
            </a:p>
            <a:p>
              <a:pPr>
                <a:lnSpc>
                  <a:spcPct val="150000"/>
                </a:lnSpc>
              </a:pPr>
              <a:r>
                <a:rPr lang="fr-FR" sz="1400" dirty="0"/>
                <a:t>Substitution ABC</a:t>
              </a:r>
            </a:p>
          </p:txBody>
        </p:sp>
        <p:sp>
          <p:nvSpPr>
            <p:cNvPr id="37" name="ZoneTexte 36">
              <a:extLst>
                <a:ext uri="{FF2B5EF4-FFF2-40B4-BE49-F238E27FC236}">
                  <a16:creationId xmlns:a16="http://schemas.microsoft.com/office/drawing/2014/main" id="{64377BB2-1C15-465C-99D3-470B2B316C51}"/>
                </a:ext>
              </a:extLst>
            </p:cNvPr>
            <p:cNvSpPr txBox="1"/>
            <p:nvPr/>
          </p:nvSpPr>
          <p:spPr>
            <a:xfrm>
              <a:off x="3418896" y="5923379"/>
              <a:ext cx="628697" cy="276999"/>
            </a:xfrm>
            <a:prstGeom prst="rect">
              <a:avLst/>
            </a:prstGeom>
            <a:noFill/>
          </p:spPr>
          <p:txBody>
            <a:bodyPr wrap="none" rtlCol="0">
              <a:spAutoFit/>
            </a:bodyPr>
            <a:lstStyle/>
            <a:p>
              <a:pPr algn="ctr"/>
              <a:r>
                <a:rPr lang="fr-FR" sz="1200" b="1" dirty="0"/>
                <a:t>- 45 %</a:t>
              </a:r>
            </a:p>
          </p:txBody>
        </p:sp>
        <p:sp>
          <p:nvSpPr>
            <p:cNvPr id="38" name="ZoneTexte 37">
              <a:extLst>
                <a:ext uri="{FF2B5EF4-FFF2-40B4-BE49-F238E27FC236}">
                  <a16:creationId xmlns:a16="http://schemas.microsoft.com/office/drawing/2014/main" id="{908E789B-B935-4CFC-8A0B-52D7B84E5BE2}"/>
                </a:ext>
              </a:extLst>
            </p:cNvPr>
            <p:cNvSpPr txBox="1"/>
            <p:nvPr/>
          </p:nvSpPr>
          <p:spPr>
            <a:xfrm>
              <a:off x="457200" y="4562730"/>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1</a:t>
              </a:r>
            </a:p>
          </p:txBody>
        </p:sp>
        <p:sp>
          <p:nvSpPr>
            <p:cNvPr id="39" name="ZoneTexte 38">
              <a:extLst>
                <a:ext uri="{FF2B5EF4-FFF2-40B4-BE49-F238E27FC236}">
                  <a16:creationId xmlns:a16="http://schemas.microsoft.com/office/drawing/2014/main" id="{C428A2D7-3B4C-4DF9-A053-B37BA968F0F0}"/>
                </a:ext>
              </a:extLst>
            </p:cNvPr>
            <p:cNvSpPr txBox="1"/>
            <p:nvPr/>
          </p:nvSpPr>
          <p:spPr>
            <a:xfrm>
              <a:off x="457200" y="4869184"/>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2</a:t>
              </a:r>
            </a:p>
          </p:txBody>
        </p:sp>
        <p:sp>
          <p:nvSpPr>
            <p:cNvPr id="40" name="ZoneTexte 39">
              <a:extLst>
                <a:ext uri="{FF2B5EF4-FFF2-40B4-BE49-F238E27FC236}">
                  <a16:creationId xmlns:a16="http://schemas.microsoft.com/office/drawing/2014/main" id="{AD817E5E-25E8-4EC5-98D4-B35A814C4859}"/>
                </a:ext>
              </a:extLst>
            </p:cNvPr>
            <p:cNvSpPr txBox="1"/>
            <p:nvPr/>
          </p:nvSpPr>
          <p:spPr>
            <a:xfrm>
              <a:off x="457200" y="5175638"/>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3</a:t>
              </a:r>
            </a:p>
          </p:txBody>
        </p:sp>
        <p:sp>
          <p:nvSpPr>
            <p:cNvPr id="41" name="ZoneTexte 40">
              <a:extLst>
                <a:ext uri="{FF2B5EF4-FFF2-40B4-BE49-F238E27FC236}">
                  <a16:creationId xmlns:a16="http://schemas.microsoft.com/office/drawing/2014/main" id="{3E5D1DBC-CD4B-48B5-B8DA-429926EA94F1}"/>
                </a:ext>
              </a:extLst>
            </p:cNvPr>
            <p:cNvSpPr txBox="1"/>
            <p:nvPr/>
          </p:nvSpPr>
          <p:spPr>
            <a:xfrm>
              <a:off x="457200" y="5482092"/>
              <a:ext cx="263214" cy="261610"/>
            </a:xfrm>
            <a:prstGeom prst="rect">
              <a:avLst/>
            </a:prstGeom>
            <a:solidFill>
              <a:srgbClr val="000066"/>
            </a:solidFill>
            <a:ln>
              <a:noFill/>
            </a:ln>
          </p:spPr>
          <p:style>
            <a:lnRef idx="2">
              <a:schemeClr val="dk1">
                <a:shade val="50000"/>
              </a:schemeClr>
            </a:lnRef>
            <a:fillRef idx="1">
              <a:schemeClr val="dk1"/>
            </a:fillRef>
            <a:effectRef idx="0">
              <a:schemeClr val="dk1"/>
            </a:effectRef>
            <a:fontRef idx="minor">
              <a:schemeClr val="lt1"/>
            </a:fontRef>
          </p:style>
          <p:txBody>
            <a:bodyPr wrap="none" rtlCol="0">
              <a:spAutoFit/>
            </a:bodyPr>
            <a:lstStyle/>
            <a:p>
              <a:pPr algn="ctr"/>
              <a:r>
                <a:rPr lang="fr-FR" sz="1100" dirty="0"/>
                <a:t>4</a:t>
              </a:r>
            </a:p>
          </p:txBody>
        </p:sp>
      </p:grpSp>
      <p:sp>
        <p:nvSpPr>
          <p:cNvPr id="42" name="ZoneTexte 41">
            <a:extLst>
              <a:ext uri="{FF2B5EF4-FFF2-40B4-BE49-F238E27FC236}">
                <a16:creationId xmlns:a16="http://schemas.microsoft.com/office/drawing/2014/main" id="{601A1EF2-E535-46C5-9434-1120BD4DA64C}"/>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164</a:t>
            </a:r>
          </a:p>
        </p:txBody>
      </p:sp>
    </p:spTree>
    <p:extLst>
      <p:ext uri="{BB962C8B-B14F-4D97-AF65-F5344CB8AC3E}">
        <p14:creationId xmlns:p14="http://schemas.microsoft.com/office/powerpoint/2010/main" val="3642884237"/>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Effets sur les plaquettes du switch </a:t>
            </a:r>
            <a:br>
              <a:rPr lang="fr-FR" dirty="0"/>
            </a:br>
            <a:r>
              <a:rPr lang="fr-FR" dirty="0"/>
              <a:t>de ABC/3TC vers TAF/FTC (1)</a:t>
            </a:r>
          </a:p>
        </p:txBody>
      </p:sp>
      <p:sp>
        <p:nvSpPr>
          <p:cNvPr id="5123" name="Rectangle 3"/>
          <p:cNvSpPr>
            <a:spLocks noGrp="1" noChangeArrowheads="1"/>
          </p:cNvSpPr>
          <p:nvPr>
            <p:ph idx="1"/>
          </p:nvPr>
        </p:nvSpPr>
        <p:spPr>
          <a:xfrm>
            <a:off x="457200" y="1341438"/>
            <a:ext cx="8507413" cy="766496"/>
          </a:xfrm>
        </p:spPr>
        <p:txBody>
          <a:bodyPr/>
          <a:lstStyle/>
          <a:p>
            <a:pPr eaLnBrk="1" hangingPunct="1"/>
            <a:r>
              <a:rPr lang="fr-FR" sz="1800"/>
              <a:t>Etudes plaquettaires à partir de l’essai randomisé en double aveugle </a:t>
            </a:r>
            <a:br>
              <a:rPr lang="fr-FR" sz="1800"/>
            </a:br>
            <a:r>
              <a:rPr lang="fr-FR" sz="1800"/>
              <a:t>GS-US-311-1717 </a:t>
            </a:r>
            <a:r>
              <a:rPr lang="fr-FR" sz="1800" i="1"/>
              <a:t>(Winston A, Lancet HIV 2018)</a:t>
            </a:r>
          </a:p>
        </p:txBody>
      </p:sp>
      <p:sp>
        <p:nvSpPr>
          <p:cNvPr id="5" name="Text Box 3"/>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Mallon PW, CROI 2018, Abs. 80 et 677LB</a:t>
            </a:r>
          </a:p>
        </p:txBody>
      </p:sp>
      <p:grpSp>
        <p:nvGrpSpPr>
          <p:cNvPr id="2" name="Groupe 1"/>
          <p:cNvGrpSpPr/>
          <p:nvPr/>
        </p:nvGrpSpPr>
        <p:grpSpPr>
          <a:xfrm>
            <a:off x="609600" y="1940256"/>
            <a:ext cx="8534401" cy="1457462"/>
            <a:chOff x="609600" y="1900748"/>
            <a:chExt cx="8534401" cy="2312070"/>
          </a:xfrm>
        </p:grpSpPr>
        <p:sp>
          <p:nvSpPr>
            <p:cNvPr id="60" name="Line 6"/>
            <p:cNvSpPr>
              <a:spLocks noChangeShapeType="1"/>
            </p:cNvSpPr>
            <p:nvPr/>
          </p:nvSpPr>
          <p:spPr bwMode="auto">
            <a:xfrm>
              <a:off x="3363354" y="3366045"/>
              <a:ext cx="613849" cy="0"/>
            </a:xfrm>
            <a:prstGeom prst="line">
              <a:avLst/>
            </a:prstGeom>
            <a:noFill/>
            <a:ln w="19050">
              <a:solidFill>
                <a:srgbClr val="0070C0"/>
              </a:solidFill>
              <a:round/>
              <a:headEnd/>
              <a:tailEnd/>
            </a:ln>
          </p:spPr>
          <p:txBody>
            <a:bodyPr/>
            <a:lstStyle/>
            <a:p>
              <a:endParaRPr lang="fr-FR"/>
            </a:p>
          </p:txBody>
        </p:sp>
        <p:sp>
          <p:nvSpPr>
            <p:cNvPr id="61" name="Left Bracket 5"/>
            <p:cNvSpPr>
              <a:spLocks/>
            </p:cNvSpPr>
            <p:nvPr/>
          </p:nvSpPr>
          <p:spPr bwMode="auto">
            <a:xfrm>
              <a:off x="3977204" y="2849301"/>
              <a:ext cx="634996" cy="1007995"/>
            </a:xfrm>
            <a:prstGeom prst="leftBracket">
              <a:avLst>
                <a:gd name="adj" fmla="val 0"/>
              </a:avLst>
            </a:prstGeom>
            <a:solidFill>
              <a:schemeClr val="bg1"/>
            </a:solidFill>
            <a:ln w="19050" algn="ctr">
              <a:solidFill>
                <a:srgbClr val="0070C0"/>
              </a:solidFill>
              <a:round/>
              <a:headEnd/>
              <a:tailEnd/>
            </a:ln>
          </p:spPr>
          <p:txBody>
            <a:bodyPr/>
            <a:lstStyle/>
            <a:p>
              <a:pPr algn="ctr"/>
              <a:endParaRPr lang="fr-FR" sz="1600" baseline="-25000">
                <a:solidFill>
                  <a:srgbClr val="000000"/>
                </a:solidFill>
                <a:ea typeface="MS PGothic" pitchFamily="34" charset="-128"/>
              </a:endParaRPr>
            </a:p>
          </p:txBody>
        </p:sp>
        <p:sp>
          <p:nvSpPr>
            <p:cNvPr id="64" name="TextBox 11"/>
            <p:cNvSpPr txBox="1">
              <a:spLocks noChangeArrowheads="1"/>
            </p:cNvSpPr>
            <p:nvPr/>
          </p:nvSpPr>
          <p:spPr bwMode="auto">
            <a:xfrm>
              <a:off x="4094429" y="1900748"/>
              <a:ext cx="1038225" cy="307976"/>
            </a:xfrm>
            <a:prstGeom prst="rect">
              <a:avLst/>
            </a:prstGeom>
            <a:noFill/>
            <a:ln w="9525">
              <a:noFill/>
              <a:miter lim="800000"/>
              <a:headEnd/>
              <a:tailEnd/>
            </a:ln>
          </p:spPr>
          <p:txBody>
            <a:bodyPr>
              <a:spAutoFit/>
            </a:bodyPr>
            <a:lstStyle/>
            <a:p>
              <a:pPr algn="ctr"/>
              <a:r>
                <a:rPr lang="fr-FR" altLang="en-US" sz="1400" b="1">
                  <a:ea typeface="MS PGothic" pitchFamily="34" charset="-128"/>
                </a:rPr>
                <a:t>S0</a:t>
              </a:r>
            </a:p>
          </p:txBody>
        </p:sp>
        <p:cxnSp>
          <p:nvCxnSpPr>
            <p:cNvPr id="65" name="Straight Connector 43"/>
            <p:cNvCxnSpPr/>
            <p:nvPr/>
          </p:nvCxnSpPr>
          <p:spPr bwMode="auto">
            <a:xfrm>
              <a:off x="4612200" y="2392594"/>
              <a:ext cx="4352413" cy="0"/>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3" name="Rectangle : coins arrondis 51"/>
            <p:cNvSpPr/>
            <p:nvPr/>
          </p:nvSpPr>
          <p:spPr bwMode="auto">
            <a:xfrm>
              <a:off x="4612200" y="2510069"/>
              <a:ext cx="4233209" cy="814524"/>
            </a:xfrm>
            <a:prstGeom prst="roundRect">
              <a:avLst/>
            </a:prstGeom>
            <a:solidFill>
              <a:srgbClr val="5EBA2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buClr>
                  <a:srgbClr val="990000"/>
                </a:buClr>
                <a:buSzPct val="120000"/>
                <a:defRPr/>
              </a:pPr>
              <a:r>
                <a:rPr lang="fr-FR" sz="1500" b="1">
                  <a:solidFill>
                    <a:schemeClr val="bg1"/>
                  </a:solidFill>
                  <a:ea typeface="MS Mincho" pitchFamily="49" charset="-128"/>
                  <a:cs typeface="Arial" charset="0"/>
                </a:rPr>
                <a:t>TAF/FTC qd + poursuite 3</a:t>
              </a:r>
              <a:r>
                <a:rPr lang="fr-FR" sz="1500" b="1" baseline="30000">
                  <a:solidFill>
                    <a:schemeClr val="bg1"/>
                  </a:solidFill>
                  <a:ea typeface="MS Mincho" pitchFamily="49" charset="-128"/>
                  <a:cs typeface="Arial" charset="0"/>
                </a:rPr>
                <a:t>ème</a:t>
              </a:r>
              <a:r>
                <a:rPr lang="fr-FR" sz="1500" b="1">
                  <a:solidFill>
                    <a:schemeClr val="bg1"/>
                  </a:solidFill>
                  <a:ea typeface="MS Mincho" pitchFamily="49" charset="-128"/>
                  <a:cs typeface="Arial" charset="0"/>
                </a:rPr>
                <a:t> agent</a:t>
              </a:r>
            </a:p>
          </p:txBody>
        </p:sp>
        <p:sp>
          <p:nvSpPr>
            <p:cNvPr id="74" name="Rectangle : coins arrondis 52"/>
            <p:cNvSpPr/>
            <p:nvPr/>
          </p:nvSpPr>
          <p:spPr bwMode="auto">
            <a:xfrm>
              <a:off x="4612200" y="3369797"/>
              <a:ext cx="4233209" cy="843021"/>
            </a:xfrm>
            <a:prstGeom prst="roundRect">
              <a:avLst/>
            </a:prstGeom>
            <a:solidFill>
              <a:srgbClr val="C000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buClr>
                  <a:srgbClr val="990000"/>
                </a:buClr>
                <a:buSzPct val="120000"/>
                <a:defRPr/>
              </a:pPr>
              <a:r>
                <a:rPr lang="fr-FR" sz="1500" b="1">
                  <a:solidFill>
                    <a:srgbClr val="FFFFFF"/>
                  </a:solidFill>
                  <a:ea typeface="MS Mincho" pitchFamily="49" charset="-128"/>
                  <a:cs typeface="Arial" charset="0"/>
                </a:rPr>
                <a:t>ABC/3TC qd + poursuite 3</a:t>
              </a:r>
              <a:r>
                <a:rPr lang="fr-FR" sz="1500" b="1" baseline="30000">
                  <a:solidFill>
                    <a:srgbClr val="FFFFFF"/>
                  </a:solidFill>
                  <a:ea typeface="MS Mincho" pitchFamily="49" charset="-128"/>
                  <a:cs typeface="Arial" charset="0"/>
                </a:rPr>
                <a:t>ème</a:t>
              </a:r>
              <a:r>
                <a:rPr lang="fr-FR" sz="1500" b="1">
                  <a:solidFill>
                    <a:srgbClr val="FFFFFF"/>
                  </a:solidFill>
                  <a:ea typeface="MS Mincho" pitchFamily="49" charset="-128"/>
                  <a:cs typeface="Arial" charset="0"/>
                </a:rPr>
                <a:t> agent</a:t>
              </a:r>
            </a:p>
          </p:txBody>
        </p:sp>
        <p:sp>
          <p:nvSpPr>
            <p:cNvPr id="75" name="TextBox 11"/>
            <p:cNvSpPr txBox="1">
              <a:spLocks noChangeArrowheads="1"/>
            </p:cNvSpPr>
            <p:nvPr/>
          </p:nvSpPr>
          <p:spPr bwMode="auto">
            <a:xfrm>
              <a:off x="6619933" y="1900748"/>
              <a:ext cx="585788" cy="307976"/>
            </a:xfrm>
            <a:prstGeom prst="rect">
              <a:avLst/>
            </a:prstGeom>
            <a:noFill/>
            <a:ln w="9525">
              <a:noFill/>
              <a:miter lim="800000"/>
              <a:headEnd/>
              <a:tailEnd/>
            </a:ln>
          </p:spPr>
          <p:txBody>
            <a:bodyPr>
              <a:spAutoFit/>
            </a:bodyPr>
            <a:lstStyle/>
            <a:p>
              <a:pPr algn="ctr"/>
              <a:r>
                <a:rPr lang="fr-FR" altLang="en-US" sz="1400" b="1">
                  <a:ea typeface="MS PGothic" pitchFamily="34" charset="-128"/>
                </a:rPr>
                <a:t>S48</a:t>
              </a:r>
            </a:p>
          </p:txBody>
        </p:sp>
        <p:sp>
          <p:nvSpPr>
            <p:cNvPr id="76" name="TextBox 21"/>
            <p:cNvSpPr txBox="1">
              <a:spLocks noChangeArrowheads="1"/>
            </p:cNvSpPr>
            <p:nvPr/>
          </p:nvSpPr>
          <p:spPr bwMode="auto">
            <a:xfrm>
              <a:off x="609600" y="2470884"/>
              <a:ext cx="2753754" cy="1707415"/>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nSpc>
                  <a:spcPct val="110000"/>
                </a:lnSpc>
                <a:defRPr/>
              </a:pPr>
              <a:r>
                <a:rPr lang="fr-FR" sz="1400" b="1" dirty="0">
                  <a:solidFill>
                    <a:srgbClr val="000066"/>
                  </a:solidFill>
                </a:rPr>
                <a:t>556 patients VIH+</a:t>
              </a:r>
            </a:p>
            <a:p>
              <a:pPr>
                <a:lnSpc>
                  <a:spcPct val="110000"/>
                </a:lnSpc>
                <a:defRPr/>
              </a:pPr>
              <a:r>
                <a:rPr lang="fr-FR" sz="1400" b="1" dirty="0">
                  <a:solidFill>
                    <a:srgbClr val="000066"/>
                  </a:solidFill>
                </a:rPr>
                <a:t>CV &lt; 50 c/ml</a:t>
              </a:r>
            </a:p>
            <a:p>
              <a:pPr>
                <a:lnSpc>
                  <a:spcPct val="110000"/>
                </a:lnSpc>
                <a:defRPr/>
              </a:pPr>
              <a:r>
                <a:rPr lang="fr-FR" sz="1400" b="1" dirty="0">
                  <a:solidFill>
                    <a:srgbClr val="000066"/>
                  </a:solidFill>
                </a:rPr>
                <a:t>Sous ABC/3TC + 3</a:t>
              </a:r>
              <a:r>
                <a:rPr lang="fr-FR" sz="1400" b="1" baseline="30000" dirty="0">
                  <a:solidFill>
                    <a:srgbClr val="000066"/>
                  </a:solidFill>
                </a:rPr>
                <a:t>ème</a:t>
              </a:r>
              <a:r>
                <a:rPr lang="fr-FR" sz="1400" b="1" dirty="0">
                  <a:solidFill>
                    <a:srgbClr val="000066"/>
                  </a:solidFill>
                </a:rPr>
                <a:t> agent</a:t>
              </a:r>
            </a:p>
          </p:txBody>
        </p:sp>
        <p:cxnSp>
          <p:nvCxnSpPr>
            <p:cNvPr id="82" name="Connecteur droit 81"/>
            <p:cNvCxnSpPr/>
            <p:nvPr/>
          </p:nvCxnSpPr>
          <p:spPr bwMode="auto">
            <a:xfrm>
              <a:off x="6907129" y="2315606"/>
              <a:ext cx="0" cy="67644"/>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Connecteur droit 82"/>
            <p:cNvCxnSpPr/>
            <p:nvPr/>
          </p:nvCxnSpPr>
          <p:spPr bwMode="auto">
            <a:xfrm>
              <a:off x="4619820" y="2315606"/>
              <a:ext cx="0" cy="67644"/>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 name="TextBox 11"/>
            <p:cNvSpPr txBox="1">
              <a:spLocks noChangeArrowheads="1"/>
            </p:cNvSpPr>
            <p:nvPr/>
          </p:nvSpPr>
          <p:spPr bwMode="auto">
            <a:xfrm>
              <a:off x="8558213" y="1900748"/>
              <a:ext cx="585788" cy="307976"/>
            </a:xfrm>
            <a:prstGeom prst="rect">
              <a:avLst/>
            </a:prstGeom>
            <a:noFill/>
            <a:ln w="9525">
              <a:noFill/>
              <a:miter lim="800000"/>
              <a:headEnd/>
              <a:tailEnd/>
            </a:ln>
          </p:spPr>
          <p:txBody>
            <a:bodyPr>
              <a:spAutoFit/>
            </a:bodyPr>
            <a:lstStyle/>
            <a:p>
              <a:pPr algn="ctr"/>
              <a:r>
                <a:rPr lang="fr-FR" altLang="en-US" sz="1400" b="1">
                  <a:ea typeface="MS PGothic" pitchFamily="34" charset="-128"/>
                </a:rPr>
                <a:t>S96</a:t>
              </a:r>
            </a:p>
          </p:txBody>
        </p:sp>
        <p:cxnSp>
          <p:nvCxnSpPr>
            <p:cNvPr id="86" name="Connecteur droit 85"/>
            <p:cNvCxnSpPr/>
            <p:nvPr/>
          </p:nvCxnSpPr>
          <p:spPr bwMode="auto">
            <a:xfrm>
              <a:off x="8845409" y="2315606"/>
              <a:ext cx="0" cy="67644"/>
            </a:xfrm>
            <a:prstGeom prst="line">
              <a:avLst/>
            </a:prstGeom>
            <a:ln w="1905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87" name="Rectangle 3"/>
          <p:cNvSpPr txBox="1">
            <a:spLocks noChangeArrowheads="1"/>
          </p:cNvSpPr>
          <p:nvPr/>
        </p:nvSpPr>
        <p:spPr bwMode="auto">
          <a:xfrm>
            <a:off x="457200" y="3701698"/>
            <a:ext cx="4464894" cy="2881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b="1" kern="0" dirty="0"/>
              <a:t>Glycoprotéine VI (GPVI)</a:t>
            </a:r>
          </a:p>
          <a:p>
            <a:pPr lvl="1" eaLnBrk="1" hangingPunct="1"/>
            <a:r>
              <a:rPr lang="fr-FR" sz="1400" kern="0" dirty="0"/>
              <a:t>Récepteur au collagène de la membrane plaquettaire</a:t>
            </a:r>
          </a:p>
          <a:p>
            <a:pPr lvl="1" eaLnBrk="1" hangingPunct="1"/>
            <a:r>
              <a:rPr lang="fr-FR" sz="1400" kern="0" dirty="0"/>
              <a:t>Régule l’activation plaquettaire en réponse </a:t>
            </a:r>
            <a:br>
              <a:rPr lang="fr-FR" sz="1400" kern="0" dirty="0"/>
            </a:br>
            <a:r>
              <a:rPr lang="fr-FR" sz="1400" kern="0" dirty="0"/>
              <a:t>à une exposition au collagène</a:t>
            </a:r>
          </a:p>
          <a:p>
            <a:pPr lvl="1" eaLnBrk="1" hangingPunct="1"/>
            <a:r>
              <a:rPr lang="fr-FR" sz="1400" kern="0" dirty="0"/>
              <a:t>Activité médiée à travers le clivage sur </a:t>
            </a:r>
            <a:br>
              <a:rPr lang="fr-FR" sz="1400" kern="0" dirty="0"/>
            </a:br>
            <a:r>
              <a:rPr lang="fr-FR" sz="1400" kern="0" dirty="0"/>
              <a:t>la surface plaquettaire par une métallo protéase, aboutissant à la GPVI soluble (</a:t>
            </a:r>
            <a:r>
              <a:rPr lang="fr-FR" sz="1400" kern="0" dirty="0" err="1"/>
              <a:t>sGPVI</a:t>
            </a:r>
            <a:r>
              <a:rPr lang="fr-FR" sz="1400" kern="0" dirty="0"/>
              <a:t>), dosable dans le sang</a:t>
            </a:r>
          </a:p>
          <a:p>
            <a:pPr lvl="1" eaLnBrk="1" hangingPunct="1"/>
            <a:r>
              <a:rPr lang="fr-FR" sz="1400" kern="0" dirty="0"/>
              <a:t>Des taux bas de </a:t>
            </a:r>
            <a:r>
              <a:rPr lang="fr-FR" sz="1400" kern="0" dirty="0" err="1"/>
              <a:t>sGPVI</a:t>
            </a:r>
            <a:r>
              <a:rPr lang="fr-FR" sz="1400" kern="0" dirty="0"/>
              <a:t> ont été observés chez des PVVIH préalablement à la survenue d’événements coronariens</a:t>
            </a:r>
          </a:p>
        </p:txBody>
      </p:sp>
      <p:grpSp>
        <p:nvGrpSpPr>
          <p:cNvPr id="88" name="Group 31">
            <a:extLst>
              <a:ext uri="{FF2B5EF4-FFF2-40B4-BE49-F238E27FC236}">
                <a16:creationId xmlns:a16="http://schemas.microsoft.com/office/drawing/2014/main" id="{0D159594-7527-D241-960B-A6718BA45A04}"/>
              </a:ext>
            </a:extLst>
          </p:cNvPr>
          <p:cNvGrpSpPr/>
          <p:nvPr/>
        </p:nvGrpSpPr>
        <p:grpSpPr>
          <a:xfrm>
            <a:off x="5132654" y="3450413"/>
            <a:ext cx="3712447" cy="3011464"/>
            <a:chOff x="550004" y="1450937"/>
            <a:chExt cx="4112411" cy="3335905"/>
          </a:xfrm>
        </p:grpSpPr>
        <p:sp>
          <p:nvSpPr>
            <p:cNvPr id="89" name="Freeform 32">
              <a:extLst>
                <a:ext uri="{FF2B5EF4-FFF2-40B4-BE49-F238E27FC236}">
                  <a16:creationId xmlns:a16="http://schemas.microsoft.com/office/drawing/2014/main" id="{0F785FEC-4172-B14E-A96E-DE7F5C837D64}"/>
                </a:ext>
              </a:extLst>
            </p:cNvPr>
            <p:cNvSpPr>
              <a:spLocks/>
            </p:cNvSpPr>
            <p:nvPr/>
          </p:nvSpPr>
          <p:spPr bwMode="auto">
            <a:xfrm>
              <a:off x="2608517" y="2057081"/>
              <a:ext cx="2053898" cy="2648739"/>
            </a:xfrm>
            <a:custGeom>
              <a:avLst/>
              <a:gdLst>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773129 w 2053095"/>
                <a:gd name="connsiteY4" fmla="*/ 1469414 h 2744045"/>
                <a:gd name="connsiteX5" fmla="*/ 1492439 w 2053095"/>
                <a:gd name="connsiteY5" fmla="*/ 1326207 h 2744045"/>
                <a:gd name="connsiteX6" fmla="*/ 1436605 w 2053095"/>
                <a:gd name="connsiteY6" fmla="*/ 1296700 h 2744045"/>
                <a:gd name="connsiteX7" fmla="*/ 1433145 w 2053095"/>
                <a:gd name="connsiteY7" fmla="*/ 1408164 h 2744045"/>
                <a:gd name="connsiteX8" fmla="*/ 1422258 w 2053095"/>
                <a:gd name="connsiteY8" fmla="*/ 1524203 h 2744045"/>
                <a:gd name="connsiteX9" fmla="*/ 1420372 w 2053095"/>
                <a:gd name="connsiteY9" fmla="*/ 1534086 h 2744045"/>
                <a:gd name="connsiteX10" fmla="*/ 1483735 w 2053095"/>
                <a:gd name="connsiteY10" fmla="*/ 1572620 h 2744045"/>
                <a:gd name="connsiteX11" fmla="*/ 2053022 w 2053095"/>
                <a:gd name="connsiteY11" fmla="*/ 1680107 h 2744045"/>
                <a:gd name="connsiteX12" fmla="*/ 1579302 w 2053095"/>
                <a:gd name="connsiteY12" fmla="*/ 1961626 h 2744045"/>
                <a:gd name="connsiteX13" fmla="*/ 1853922 w 2053095"/>
                <a:gd name="connsiteY13" fmla="*/ 2442268 h 2744045"/>
                <a:gd name="connsiteX14" fmla="*/ 1359606 w 2053095"/>
                <a:gd name="connsiteY14" fmla="*/ 2250011 h 2744045"/>
                <a:gd name="connsiteX15" fmla="*/ 906483 w 2053095"/>
                <a:gd name="connsiteY15" fmla="*/ 2737519 h 2744045"/>
                <a:gd name="connsiteX16" fmla="*/ 963606 w 2053095"/>
                <a:gd name="connsiteY16" fmla="*/ 2418611 h 2744045"/>
                <a:gd name="connsiteX17" fmla="*/ 965507 w 2053095"/>
                <a:gd name="connsiteY17" fmla="*/ 2384901 h 2744045"/>
                <a:gd name="connsiteX18" fmla="*/ 932065 w 2053095"/>
                <a:gd name="connsiteY18" fmla="*/ 2404812 h 2744045"/>
                <a:gd name="connsiteX19" fmla="*/ 718427 w 2053095"/>
                <a:gd name="connsiteY19" fmla="*/ 2457353 h 2744045"/>
                <a:gd name="connsiteX20" fmla="*/ 0 w 2053095"/>
                <a:gd name="connsiteY20" fmla="*/ 1288673 h 2744045"/>
                <a:gd name="connsiteX21" fmla="*/ 718427 w 2053095"/>
                <a:gd name="connsiteY21" fmla="*/ 119993 h 2744045"/>
                <a:gd name="connsiteX22" fmla="*/ 998071 w 2053095"/>
                <a:gd name="connsiteY22" fmla="*/ 211834 h 2744045"/>
                <a:gd name="connsiteX23" fmla="*/ 1064088 w 2053095"/>
                <a:gd name="connsiteY23" fmla="*/ 270124 h 2744045"/>
                <a:gd name="connsiteX24" fmla="*/ 1068557 w 2053095"/>
                <a:gd name="connsiteY24" fmla="*/ 245923 h 2744045"/>
                <a:gd name="connsiteX25" fmla="*/ 1162100 w 2053095"/>
                <a:gd name="connsiteY25" fmla="*/ 23 h 2744045"/>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909487 w 2053095"/>
                <a:gd name="connsiteY4" fmla="*/ 1092424 h 2744045"/>
                <a:gd name="connsiteX5" fmla="*/ 1492439 w 2053095"/>
                <a:gd name="connsiteY5" fmla="*/ 1326207 h 2744045"/>
                <a:gd name="connsiteX6" fmla="*/ 1436605 w 2053095"/>
                <a:gd name="connsiteY6" fmla="*/ 1296700 h 2744045"/>
                <a:gd name="connsiteX7" fmla="*/ 1433145 w 2053095"/>
                <a:gd name="connsiteY7" fmla="*/ 1408164 h 2744045"/>
                <a:gd name="connsiteX8" fmla="*/ 1422258 w 2053095"/>
                <a:gd name="connsiteY8" fmla="*/ 1524203 h 2744045"/>
                <a:gd name="connsiteX9" fmla="*/ 1420372 w 2053095"/>
                <a:gd name="connsiteY9" fmla="*/ 1534086 h 2744045"/>
                <a:gd name="connsiteX10" fmla="*/ 1483735 w 2053095"/>
                <a:gd name="connsiteY10" fmla="*/ 1572620 h 2744045"/>
                <a:gd name="connsiteX11" fmla="*/ 2053022 w 2053095"/>
                <a:gd name="connsiteY11" fmla="*/ 1680107 h 2744045"/>
                <a:gd name="connsiteX12" fmla="*/ 1579302 w 2053095"/>
                <a:gd name="connsiteY12" fmla="*/ 1961626 h 2744045"/>
                <a:gd name="connsiteX13" fmla="*/ 1853922 w 2053095"/>
                <a:gd name="connsiteY13" fmla="*/ 2442268 h 2744045"/>
                <a:gd name="connsiteX14" fmla="*/ 1359606 w 2053095"/>
                <a:gd name="connsiteY14" fmla="*/ 2250011 h 2744045"/>
                <a:gd name="connsiteX15" fmla="*/ 906483 w 2053095"/>
                <a:gd name="connsiteY15" fmla="*/ 2737519 h 2744045"/>
                <a:gd name="connsiteX16" fmla="*/ 963606 w 2053095"/>
                <a:gd name="connsiteY16" fmla="*/ 2418611 h 2744045"/>
                <a:gd name="connsiteX17" fmla="*/ 965507 w 2053095"/>
                <a:gd name="connsiteY17" fmla="*/ 2384901 h 2744045"/>
                <a:gd name="connsiteX18" fmla="*/ 932065 w 2053095"/>
                <a:gd name="connsiteY18" fmla="*/ 2404812 h 2744045"/>
                <a:gd name="connsiteX19" fmla="*/ 718427 w 2053095"/>
                <a:gd name="connsiteY19" fmla="*/ 2457353 h 2744045"/>
                <a:gd name="connsiteX20" fmla="*/ 0 w 2053095"/>
                <a:gd name="connsiteY20" fmla="*/ 1288673 h 2744045"/>
                <a:gd name="connsiteX21" fmla="*/ 718427 w 2053095"/>
                <a:gd name="connsiteY21" fmla="*/ 119993 h 2744045"/>
                <a:gd name="connsiteX22" fmla="*/ 998071 w 2053095"/>
                <a:gd name="connsiteY22" fmla="*/ 211834 h 2744045"/>
                <a:gd name="connsiteX23" fmla="*/ 1064088 w 2053095"/>
                <a:gd name="connsiteY23" fmla="*/ 270124 h 2744045"/>
                <a:gd name="connsiteX24" fmla="*/ 1068557 w 2053095"/>
                <a:gd name="connsiteY24" fmla="*/ 245923 h 2744045"/>
                <a:gd name="connsiteX25" fmla="*/ 1162100 w 2053095"/>
                <a:gd name="connsiteY25" fmla="*/ 23 h 2744045"/>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909487 w 2053095"/>
                <a:gd name="connsiteY4" fmla="*/ 1092424 h 2744045"/>
                <a:gd name="connsiteX5" fmla="*/ 1492439 w 2053095"/>
                <a:gd name="connsiteY5" fmla="*/ 1326207 h 2744045"/>
                <a:gd name="connsiteX6" fmla="*/ 1436605 w 2053095"/>
                <a:gd name="connsiteY6" fmla="*/ 1296700 h 2744045"/>
                <a:gd name="connsiteX7" fmla="*/ 1433145 w 2053095"/>
                <a:gd name="connsiteY7" fmla="*/ 1408164 h 2744045"/>
                <a:gd name="connsiteX8" fmla="*/ 1422258 w 2053095"/>
                <a:gd name="connsiteY8" fmla="*/ 1524203 h 2744045"/>
                <a:gd name="connsiteX9" fmla="*/ 1420372 w 2053095"/>
                <a:gd name="connsiteY9" fmla="*/ 1534086 h 2744045"/>
                <a:gd name="connsiteX10" fmla="*/ 1483735 w 2053095"/>
                <a:gd name="connsiteY10" fmla="*/ 1572620 h 2744045"/>
                <a:gd name="connsiteX11" fmla="*/ 2053022 w 2053095"/>
                <a:gd name="connsiteY11" fmla="*/ 1680107 h 2744045"/>
                <a:gd name="connsiteX12" fmla="*/ 1579302 w 2053095"/>
                <a:gd name="connsiteY12" fmla="*/ 1961626 h 2744045"/>
                <a:gd name="connsiteX13" fmla="*/ 1853922 w 2053095"/>
                <a:gd name="connsiteY13" fmla="*/ 2442268 h 2744045"/>
                <a:gd name="connsiteX14" fmla="*/ 1359606 w 2053095"/>
                <a:gd name="connsiteY14" fmla="*/ 2250011 h 2744045"/>
                <a:gd name="connsiteX15" fmla="*/ 906483 w 2053095"/>
                <a:gd name="connsiteY15" fmla="*/ 2737519 h 2744045"/>
                <a:gd name="connsiteX16" fmla="*/ 963606 w 2053095"/>
                <a:gd name="connsiteY16" fmla="*/ 2418611 h 2744045"/>
                <a:gd name="connsiteX17" fmla="*/ 965507 w 2053095"/>
                <a:gd name="connsiteY17" fmla="*/ 2384901 h 2744045"/>
                <a:gd name="connsiteX18" fmla="*/ 932065 w 2053095"/>
                <a:gd name="connsiteY18" fmla="*/ 2404812 h 2744045"/>
                <a:gd name="connsiteX19" fmla="*/ 718427 w 2053095"/>
                <a:gd name="connsiteY19" fmla="*/ 2457353 h 2744045"/>
                <a:gd name="connsiteX20" fmla="*/ 0 w 2053095"/>
                <a:gd name="connsiteY20" fmla="*/ 1288673 h 2744045"/>
                <a:gd name="connsiteX21" fmla="*/ 718427 w 2053095"/>
                <a:gd name="connsiteY21" fmla="*/ 119993 h 2744045"/>
                <a:gd name="connsiteX22" fmla="*/ 998071 w 2053095"/>
                <a:gd name="connsiteY22" fmla="*/ 211834 h 2744045"/>
                <a:gd name="connsiteX23" fmla="*/ 1064088 w 2053095"/>
                <a:gd name="connsiteY23" fmla="*/ 270124 h 2744045"/>
                <a:gd name="connsiteX24" fmla="*/ 1068557 w 2053095"/>
                <a:gd name="connsiteY24" fmla="*/ 245923 h 2744045"/>
                <a:gd name="connsiteX25" fmla="*/ 1162100 w 2053095"/>
                <a:gd name="connsiteY25" fmla="*/ 23 h 2744045"/>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909487 w 2053095"/>
                <a:gd name="connsiteY4" fmla="*/ 1092424 h 2744045"/>
                <a:gd name="connsiteX5" fmla="*/ 1492439 w 2053095"/>
                <a:gd name="connsiteY5" fmla="*/ 1326207 h 2744045"/>
                <a:gd name="connsiteX6" fmla="*/ 1436605 w 2053095"/>
                <a:gd name="connsiteY6" fmla="*/ 1296700 h 2744045"/>
                <a:gd name="connsiteX7" fmla="*/ 1433145 w 2053095"/>
                <a:gd name="connsiteY7" fmla="*/ 1408164 h 2744045"/>
                <a:gd name="connsiteX8" fmla="*/ 1422258 w 2053095"/>
                <a:gd name="connsiteY8" fmla="*/ 1524203 h 2744045"/>
                <a:gd name="connsiteX9" fmla="*/ 1420372 w 2053095"/>
                <a:gd name="connsiteY9" fmla="*/ 1534086 h 2744045"/>
                <a:gd name="connsiteX10" fmla="*/ 1483735 w 2053095"/>
                <a:gd name="connsiteY10" fmla="*/ 1572620 h 2744045"/>
                <a:gd name="connsiteX11" fmla="*/ 2053022 w 2053095"/>
                <a:gd name="connsiteY11" fmla="*/ 1680107 h 2744045"/>
                <a:gd name="connsiteX12" fmla="*/ 1579302 w 2053095"/>
                <a:gd name="connsiteY12" fmla="*/ 1961626 h 2744045"/>
                <a:gd name="connsiteX13" fmla="*/ 1853922 w 2053095"/>
                <a:gd name="connsiteY13" fmla="*/ 2442268 h 2744045"/>
                <a:gd name="connsiteX14" fmla="*/ 1359606 w 2053095"/>
                <a:gd name="connsiteY14" fmla="*/ 2250011 h 2744045"/>
                <a:gd name="connsiteX15" fmla="*/ 906483 w 2053095"/>
                <a:gd name="connsiteY15" fmla="*/ 2737519 h 2744045"/>
                <a:gd name="connsiteX16" fmla="*/ 963606 w 2053095"/>
                <a:gd name="connsiteY16" fmla="*/ 2418611 h 2744045"/>
                <a:gd name="connsiteX17" fmla="*/ 965507 w 2053095"/>
                <a:gd name="connsiteY17" fmla="*/ 2384901 h 2744045"/>
                <a:gd name="connsiteX18" fmla="*/ 932065 w 2053095"/>
                <a:gd name="connsiteY18" fmla="*/ 2404812 h 2744045"/>
                <a:gd name="connsiteX19" fmla="*/ 718427 w 2053095"/>
                <a:gd name="connsiteY19" fmla="*/ 2457353 h 2744045"/>
                <a:gd name="connsiteX20" fmla="*/ 0 w 2053095"/>
                <a:gd name="connsiteY20" fmla="*/ 1288673 h 2744045"/>
                <a:gd name="connsiteX21" fmla="*/ 718427 w 2053095"/>
                <a:gd name="connsiteY21" fmla="*/ 119993 h 2744045"/>
                <a:gd name="connsiteX22" fmla="*/ 998071 w 2053095"/>
                <a:gd name="connsiteY22" fmla="*/ 211834 h 2744045"/>
                <a:gd name="connsiteX23" fmla="*/ 1064088 w 2053095"/>
                <a:gd name="connsiteY23" fmla="*/ 270124 h 2744045"/>
                <a:gd name="connsiteX24" fmla="*/ 1068557 w 2053095"/>
                <a:gd name="connsiteY24" fmla="*/ 245923 h 2744045"/>
                <a:gd name="connsiteX25" fmla="*/ 1162100 w 2053095"/>
                <a:gd name="connsiteY25" fmla="*/ 23 h 2744045"/>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909487 w 2053095"/>
                <a:gd name="connsiteY4" fmla="*/ 1092424 h 2744045"/>
                <a:gd name="connsiteX5" fmla="*/ 1492439 w 2053095"/>
                <a:gd name="connsiteY5" fmla="*/ 1326207 h 2744045"/>
                <a:gd name="connsiteX6" fmla="*/ 1433145 w 2053095"/>
                <a:gd name="connsiteY6" fmla="*/ 1408164 h 2744045"/>
                <a:gd name="connsiteX7" fmla="*/ 1422258 w 2053095"/>
                <a:gd name="connsiteY7" fmla="*/ 1524203 h 2744045"/>
                <a:gd name="connsiteX8" fmla="*/ 1420372 w 2053095"/>
                <a:gd name="connsiteY8" fmla="*/ 1534086 h 2744045"/>
                <a:gd name="connsiteX9" fmla="*/ 1483735 w 2053095"/>
                <a:gd name="connsiteY9" fmla="*/ 1572620 h 2744045"/>
                <a:gd name="connsiteX10" fmla="*/ 2053022 w 2053095"/>
                <a:gd name="connsiteY10" fmla="*/ 1680107 h 2744045"/>
                <a:gd name="connsiteX11" fmla="*/ 1579302 w 2053095"/>
                <a:gd name="connsiteY11" fmla="*/ 1961626 h 2744045"/>
                <a:gd name="connsiteX12" fmla="*/ 1853922 w 2053095"/>
                <a:gd name="connsiteY12" fmla="*/ 2442268 h 2744045"/>
                <a:gd name="connsiteX13" fmla="*/ 1359606 w 2053095"/>
                <a:gd name="connsiteY13" fmla="*/ 2250011 h 2744045"/>
                <a:gd name="connsiteX14" fmla="*/ 906483 w 2053095"/>
                <a:gd name="connsiteY14" fmla="*/ 2737519 h 2744045"/>
                <a:gd name="connsiteX15" fmla="*/ 963606 w 2053095"/>
                <a:gd name="connsiteY15" fmla="*/ 2418611 h 2744045"/>
                <a:gd name="connsiteX16" fmla="*/ 965507 w 2053095"/>
                <a:gd name="connsiteY16" fmla="*/ 2384901 h 2744045"/>
                <a:gd name="connsiteX17" fmla="*/ 932065 w 2053095"/>
                <a:gd name="connsiteY17" fmla="*/ 2404812 h 2744045"/>
                <a:gd name="connsiteX18" fmla="*/ 718427 w 2053095"/>
                <a:gd name="connsiteY18" fmla="*/ 2457353 h 2744045"/>
                <a:gd name="connsiteX19" fmla="*/ 0 w 2053095"/>
                <a:gd name="connsiteY19" fmla="*/ 1288673 h 2744045"/>
                <a:gd name="connsiteX20" fmla="*/ 718427 w 2053095"/>
                <a:gd name="connsiteY20" fmla="*/ 119993 h 2744045"/>
                <a:gd name="connsiteX21" fmla="*/ 998071 w 2053095"/>
                <a:gd name="connsiteY21" fmla="*/ 211834 h 2744045"/>
                <a:gd name="connsiteX22" fmla="*/ 1064088 w 2053095"/>
                <a:gd name="connsiteY22" fmla="*/ 270124 h 2744045"/>
                <a:gd name="connsiteX23" fmla="*/ 1068557 w 2053095"/>
                <a:gd name="connsiteY23" fmla="*/ 245923 h 2744045"/>
                <a:gd name="connsiteX24" fmla="*/ 1162100 w 2053095"/>
                <a:gd name="connsiteY24" fmla="*/ 23 h 2744045"/>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909487 w 2053095"/>
                <a:gd name="connsiteY4" fmla="*/ 1092424 h 2744045"/>
                <a:gd name="connsiteX5" fmla="*/ 1433145 w 2053095"/>
                <a:gd name="connsiteY5" fmla="*/ 1408164 h 2744045"/>
                <a:gd name="connsiteX6" fmla="*/ 1422258 w 2053095"/>
                <a:gd name="connsiteY6" fmla="*/ 1524203 h 2744045"/>
                <a:gd name="connsiteX7" fmla="*/ 1420372 w 2053095"/>
                <a:gd name="connsiteY7" fmla="*/ 1534086 h 2744045"/>
                <a:gd name="connsiteX8" fmla="*/ 1483735 w 2053095"/>
                <a:gd name="connsiteY8" fmla="*/ 1572620 h 2744045"/>
                <a:gd name="connsiteX9" fmla="*/ 2053022 w 2053095"/>
                <a:gd name="connsiteY9" fmla="*/ 1680107 h 2744045"/>
                <a:gd name="connsiteX10" fmla="*/ 1579302 w 2053095"/>
                <a:gd name="connsiteY10" fmla="*/ 1961626 h 2744045"/>
                <a:gd name="connsiteX11" fmla="*/ 1853922 w 2053095"/>
                <a:gd name="connsiteY11" fmla="*/ 2442268 h 2744045"/>
                <a:gd name="connsiteX12" fmla="*/ 1359606 w 2053095"/>
                <a:gd name="connsiteY12" fmla="*/ 2250011 h 2744045"/>
                <a:gd name="connsiteX13" fmla="*/ 906483 w 2053095"/>
                <a:gd name="connsiteY13" fmla="*/ 2737519 h 2744045"/>
                <a:gd name="connsiteX14" fmla="*/ 963606 w 2053095"/>
                <a:gd name="connsiteY14" fmla="*/ 2418611 h 2744045"/>
                <a:gd name="connsiteX15" fmla="*/ 965507 w 2053095"/>
                <a:gd name="connsiteY15" fmla="*/ 2384901 h 2744045"/>
                <a:gd name="connsiteX16" fmla="*/ 932065 w 2053095"/>
                <a:gd name="connsiteY16" fmla="*/ 2404812 h 2744045"/>
                <a:gd name="connsiteX17" fmla="*/ 718427 w 2053095"/>
                <a:gd name="connsiteY17" fmla="*/ 2457353 h 2744045"/>
                <a:gd name="connsiteX18" fmla="*/ 0 w 2053095"/>
                <a:gd name="connsiteY18" fmla="*/ 1288673 h 2744045"/>
                <a:gd name="connsiteX19" fmla="*/ 718427 w 2053095"/>
                <a:gd name="connsiteY19" fmla="*/ 119993 h 2744045"/>
                <a:gd name="connsiteX20" fmla="*/ 998071 w 2053095"/>
                <a:gd name="connsiteY20" fmla="*/ 211834 h 2744045"/>
                <a:gd name="connsiteX21" fmla="*/ 1064088 w 2053095"/>
                <a:gd name="connsiteY21" fmla="*/ 270124 h 2744045"/>
                <a:gd name="connsiteX22" fmla="*/ 1068557 w 2053095"/>
                <a:gd name="connsiteY22" fmla="*/ 245923 h 2744045"/>
                <a:gd name="connsiteX23" fmla="*/ 1162100 w 2053095"/>
                <a:gd name="connsiteY23" fmla="*/ 23 h 2744045"/>
                <a:gd name="connsiteX0" fmla="*/ 1162100 w 2053095"/>
                <a:gd name="connsiteY0" fmla="*/ 23 h 2744045"/>
                <a:gd name="connsiteX1" fmla="*/ 1320006 w 2053095"/>
                <a:gd name="connsiteY1" fmla="*/ 549328 h 2744045"/>
                <a:gd name="connsiteX2" fmla="*/ 1972229 w 2053095"/>
                <a:gd name="connsiteY2" fmla="*/ 707253 h 2744045"/>
                <a:gd name="connsiteX3" fmla="*/ 1498509 w 2053095"/>
                <a:gd name="connsiteY3" fmla="*/ 988772 h 2744045"/>
                <a:gd name="connsiteX4" fmla="*/ 1909487 w 2053095"/>
                <a:gd name="connsiteY4" fmla="*/ 1092424 h 2744045"/>
                <a:gd name="connsiteX5" fmla="*/ 1433145 w 2053095"/>
                <a:gd name="connsiteY5" fmla="*/ 1408164 h 2744045"/>
                <a:gd name="connsiteX6" fmla="*/ 1422258 w 2053095"/>
                <a:gd name="connsiteY6" fmla="*/ 1524203 h 2744045"/>
                <a:gd name="connsiteX7" fmla="*/ 1420372 w 2053095"/>
                <a:gd name="connsiteY7" fmla="*/ 1534086 h 2744045"/>
                <a:gd name="connsiteX8" fmla="*/ 2053022 w 2053095"/>
                <a:gd name="connsiteY8" fmla="*/ 1680107 h 2744045"/>
                <a:gd name="connsiteX9" fmla="*/ 1579302 w 2053095"/>
                <a:gd name="connsiteY9" fmla="*/ 1961626 h 2744045"/>
                <a:gd name="connsiteX10" fmla="*/ 1853922 w 2053095"/>
                <a:gd name="connsiteY10" fmla="*/ 2442268 h 2744045"/>
                <a:gd name="connsiteX11" fmla="*/ 1359606 w 2053095"/>
                <a:gd name="connsiteY11" fmla="*/ 2250011 h 2744045"/>
                <a:gd name="connsiteX12" fmla="*/ 906483 w 2053095"/>
                <a:gd name="connsiteY12" fmla="*/ 2737519 h 2744045"/>
                <a:gd name="connsiteX13" fmla="*/ 963606 w 2053095"/>
                <a:gd name="connsiteY13" fmla="*/ 2418611 h 2744045"/>
                <a:gd name="connsiteX14" fmla="*/ 965507 w 2053095"/>
                <a:gd name="connsiteY14" fmla="*/ 2384901 h 2744045"/>
                <a:gd name="connsiteX15" fmla="*/ 932065 w 2053095"/>
                <a:gd name="connsiteY15" fmla="*/ 2404812 h 2744045"/>
                <a:gd name="connsiteX16" fmla="*/ 718427 w 2053095"/>
                <a:gd name="connsiteY16" fmla="*/ 2457353 h 2744045"/>
                <a:gd name="connsiteX17" fmla="*/ 0 w 2053095"/>
                <a:gd name="connsiteY17" fmla="*/ 1288673 h 2744045"/>
                <a:gd name="connsiteX18" fmla="*/ 718427 w 2053095"/>
                <a:gd name="connsiteY18" fmla="*/ 119993 h 2744045"/>
                <a:gd name="connsiteX19" fmla="*/ 998071 w 2053095"/>
                <a:gd name="connsiteY19" fmla="*/ 211834 h 2744045"/>
                <a:gd name="connsiteX20" fmla="*/ 1064088 w 2053095"/>
                <a:gd name="connsiteY20" fmla="*/ 270124 h 2744045"/>
                <a:gd name="connsiteX21" fmla="*/ 1068557 w 2053095"/>
                <a:gd name="connsiteY21" fmla="*/ 245923 h 2744045"/>
                <a:gd name="connsiteX22" fmla="*/ 1162100 w 2053095"/>
                <a:gd name="connsiteY22" fmla="*/ 23 h 2744045"/>
                <a:gd name="connsiteX0" fmla="*/ 1162100 w 2054106"/>
                <a:gd name="connsiteY0" fmla="*/ 23 h 2744045"/>
                <a:gd name="connsiteX1" fmla="*/ 1320006 w 2054106"/>
                <a:gd name="connsiteY1" fmla="*/ 549328 h 2744045"/>
                <a:gd name="connsiteX2" fmla="*/ 1972229 w 2054106"/>
                <a:gd name="connsiteY2" fmla="*/ 707253 h 2744045"/>
                <a:gd name="connsiteX3" fmla="*/ 1498509 w 2054106"/>
                <a:gd name="connsiteY3" fmla="*/ 988772 h 2744045"/>
                <a:gd name="connsiteX4" fmla="*/ 1909487 w 2054106"/>
                <a:gd name="connsiteY4" fmla="*/ 1092424 h 2744045"/>
                <a:gd name="connsiteX5" fmla="*/ 1433145 w 2054106"/>
                <a:gd name="connsiteY5" fmla="*/ 1408164 h 2744045"/>
                <a:gd name="connsiteX6" fmla="*/ 1422258 w 2054106"/>
                <a:gd name="connsiteY6" fmla="*/ 1524203 h 2744045"/>
                <a:gd name="connsiteX7" fmla="*/ 1420372 w 2054106"/>
                <a:gd name="connsiteY7" fmla="*/ 1534086 h 2744045"/>
                <a:gd name="connsiteX8" fmla="*/ 2053022 w 2054106"/>
                <a:gd name="connsiteY8" fmla="*/ 1680107 h 2744045"/>
                <a:gd name="connsiteX9" fmla="*/ 1579302 w 2054106"/>
                <a:gd name="connsiteY9" fmla="*/ 1961626 h 2744045"/>
                <a:gd name="connsiteX10" fmla="*/ 1853922 w 2054106"/>
                <a:gd name="connsiteY10" fmla="*/ 2442268 h 2744045"/>
                <a:gd name="connsiteX11" fmla="*/ 1359606 w 2054106"/>
                <a:gd name="connsiteY11" fmla="*/ 2250011 h 2744045"/>
                <a:gd name="connsiteX12" fmla="*/ 906483 w 2054106"/>
                <a:gd name="connsiteY12" fmla="*/ 2737519 h 2744045"/>
                <a:gd name="connsiteX13" fmla="*/ 963606 w 2054106"/>
                <a:gd name="connsiteY13" fmla="*/ 2418611 h 2744045"/>
                <a:gd name="connsiteX14" fmla="*/ 965507 w 2054106"/>
                <a:gd name="connsiteY14" fmla="*/ 2384901 h 2744045"/>
                <a:gd name="connsiteX15" fmla="*/ 932065 w 2054106"/>
                <a:gd name="connsiteY15" fmla="*/ 2404812 h 2744045"/>
                <a:gd name="connsiteX16" fmla="*/ 718427 w 2054106"/>
                <a:gd name="connsiteY16" fmla="*/ 2457353 h 2744045"/>
                <a:gd name="connsiteX17" fmla="*/ 0 w 2054106"/>
                <a:gd name="connsiteY17" fmla="*/ 1288673 h 2744045"/>
                <a:gd name="connsiteX18" fmla="*/ 718427 w 2054106"/>
                <a:gd name="connsiteY18" fmla="*/ 119993 h 2744045"/>
                <a:gd name="connsiteX19" fmla="*/ 998071 w 2054106"/>
                <a:gd name="connsiteY19" fmla="*/ 211834 h 2744045"/>
                <a:gd name="connsiteX20" fmla="*/ 1064088 w 2054106"/>
                <a:gd name="connsiteY20" fmla="*/ 270124 h 2744045"/>
                <a:gd name="connsiteX21" fmla="*/ 1068557 w 2054106"/>
                <a:gd name="connsiteY21" fmla="*/ 245923 h 2744045"/>
                <a:gd name="connsiteX22" fmla="*/ 1162100 w 2054106"/>
                <a:gd name="connsiteY22" fmla="*/ 23 h 2744045"/>
                <a:gd name="connsiteX0" fmla="*/ 1162100 w 2053200"/>
                <a:gd name="connsiteY0" fmla="*/ 23 h 2744045"/>
                <a:gd name="connsiteX1" fmla="*/ 1320006 w 2053200"/>
                <a:gd name="connsiteY1" fmla="*/ 549328 h 2744045"/>
                <a:gd name="connsiteX2" fmla="*/ 1972229 w 2053200"/>
                <a:gd name="connsiteY2" fmla="*/ 707253 h 2744045"/>
                <a:gd name="connsiteX3" fmla="*/ 1498509 w 2053200"/>
                <a:gd name="connsiteY3" fmla="*/ 988772 h 2744045"/>
                <a:gd name="connsiteX4" fmla="*/ 1909487 w 2053200"/>
                <a:gd name="connsiteY4" fmla="*/ 1092424 h 2744045"/>
                <a:gd name="connsiteX5" fmla="*/ 1433145 w 2053200"/>
                <a:gd name="connsiteY5" fmla="*/ 1408164 h 2744045"/>
                <a:gd name="connsiteX6" fmla="*/ 1422258 w 2053200"/>
                <a:gd name="connsiteY6" fmla="*/ 1524203 h 2744045"/>
                <a:gd name="connsiteX7" fmla="*/ 1420372 w 2053200"/>
                <a:gd name="connsiteY7" fmla="*/ 1534086 h 2744045"/>
                <a:gd name="connsiteX8" fmla="*/ 2053022 w 2053200"/>
                <a:gd name="connsiteY8" fmla="*/ 1680107 h 2744045"/>
                <a:gd name="connsiteX9" fmla="*/ 1579302 w 2053200"/>
                <a:gd name="connsiteY9" fmla="*/ 1961626 h 2744045"/>
                <a:gd name="connsiteX10" fmla="*/ 1853922 w 2053200"/>
                <a:gd name="connsiteY10" fmla="*/ 2442268 h 2744045"/>
                <a:gd name="connsiteX11" fmla="*/ 1359606 w 2053200"/>
                <a:gd name="connsiteY11" fmla="*/ 2250011 h 2744045"/>
                <a:gd name="connsiteX12" fmla="*/ 906483 w 2053200"/>
                <a:gd name="connsiteY12" fmla="*/ 2737519 h 2744045"/>
                <a:gd name="connsiteX13" fmla="*/ 963606 w 2053200"/>
                <a:gd name="connsiteY13" fmla="*/ 2418611 h 2744045"/>
                <a:gd name="connsiteX14" fmla="*/ 965507 w 2053200"/>
                <a:gd name="connsiteY14" fmla="*/ 2384901 h 2744045"/>
                <a:gd name="connsiteX15" fmla="*/ 932065 w 2053200"/>
                <a:gd name="connsiteY15" fmla="*/ 2404812 h 2744045"/>
                <a:gd name="connsiteX16" fmla="*/ 718427 w 2053200"/>
                <a:gd name="connsiteY16" fmla="*/ 2457353 h 2744045"/>
                <a:gd name="connsiteX17" fmla="*/ 0 w 2053200"/>
                <a:gd name="connsiteY17" fmla="*/ 1288673 h 2744045"/>
                <a:gd name="connsiteX18" fmla="*/ 718427 w 2053200"/>
                <a:gd name="connsiteY18" fmla="*/ 119993 h 2744045"/>
                <a:gd name="connsiteX19" fmla="*/ 998071 w 2053200"/>
                <a:gd name="connsiteY19" fmla="*/ 211834 h 2744045"/>
                <a:gd name="connsiteX20" fmla="*/ 1064088 w 2053200"/>
                <a:gd name="connsiteY20" fmla="*/ 270124 h 2744045"/>
                <a:gd name="connsiteX21" fmla="*/ 1068557 w 2053200"/>
                <a:gd name="connsiteY21" fmla="*/ 245923 h 2744045"/>
                <a:gd name="connsiteX22" fmla="*/ 1162100 w 2053200"/>
                <a:gd name="connsiteY22" fmla="*/ 23 h 2744045"/>
                <a:gd name="connsiteX0" fmla="*/ 1162100 w 2053190"/>
                <a:gd name="connsiteY0" fmla="*/ 23 h 2744045"/>
                <a:gd name="connsiteX1" fmla="*/ 1320006 w 2053190"/>
                <a:gd name="connsiteY1" fmla="*/ 549328 h 2744045"/>
                <a:gd name="connsiteX2" fmla="*/ 1972229 w 2053190"/>
                <a:gd name="connsiteY2" fmla="*/ 707253 h 2744045"/>
                <a:gd name="connsiteX3" fmla="*/ 1498509 w 2053190"/>
                <a:gd name="connsiteY3" fmla="*/ 988772 h 2744045"/>
                <a:gd name="connsiteX4" fmla="*/ 1909487 w 2053190"/>
                <a:gd name="connsiteY4" fmla="*/ 1092424 h 2744045"/>
                <a:gd name="connsiteX5" fmla="*/ 1433145 w 2053190"/>
                <a:gd name="connsiteY5" fmla="*/ 1408164 h 2744045"/>
                <a:gd name="connsiteX6" fmla="*/ 1422258 w 2053190"/>
                <a:gd name="connsiteY6" fmla="*/ 1524203 h 2744045"/>
                <a:gd name="connsiteX7" fmla="*/ 1420372 w 2053190"/>
                <a:gd name="connsiteY7" fmla="*/ 1534086 h 2744045"/>
                <a:gd name="connsiteX8" fmla="*/ 2053022 w 2053190"/>
                <a:gd name="connsiteY8" fmla="*/ 1680107 h 2744045"/>
                <a:gd name="connsiteX9" fmla="*/ 1579302 w 2053190"/>
                <a:gd name="connsiteY9" fmla="*/ 1961626 h 2744045"/>
                <a:gd name="connsiteX10" fmla="*/ 1853922 w 2053190"/>
                <a:gd name="connsiteY10" fmla="*/ 2442268 h 2744045"/>
                <a:gd name="connsiteX11" fmla="*/ 1359606 w 2053190"/>
                <a:gd name="connsiteY11" fmla="*/ 2250011 h 2744045"/>
                <a:gd name="connsiteX12" fmla="*/ 906483 w 2053190"/>
                <a:gd name="connsiteY12" fmla="*/ 2737519 h 2744045"/>
                <a:gd name="connsiteX13" fmla="*/ 963606 w 2053190"/>
                <a:gd name="connsiteY13" fmla="*/ 2418611 h 2744045"/>
                <a:gd name="connsiteX14" fmla="*/ 965507 w 2053190"/>
                <a:gd name="connsiteY14" fmla="*/ 2384901 h 2744045"/>
                <a:gd name="connsiteX15" fmla="*/ 932065 w 2053190"/>
                <a:gd name="connsiteY15" fmla="*/ 2404812 h 2744045"/>
                <a:gd name="connsiteX16" fmla="*/ 718427 w 2053190"/>
                <a:gd name="connsiteY16" fmla="*/ 2457353 h 2744045"/>
                <a:gd name="connsiteX17" fmla="*/ 0 w 2053190"/>
                <a:gd name="connsiteY17" fmla="*/ 1288673 h 2744045"/>
                <a:gd name="connsiteX18" fmla="*/ 718427 w 2053190"/>
                <a:gd name="connsiteY18" fmla="*/ 119993 h 2744045"/>
                <a:gd name="connsiteX19" fmla="*/ 998071 w 2053190"/>
                <a:gd name="connsiteY19" fmla="*/ 211834 h 2744045"/>
                <a:gd name="connsiteX20" fmla="*/ 1064088 w 2053190"/>
                <a:gd name="connsiteY20" fmla="*/ 270124 h 2744045"/>
                <a:gd name="connsiteX21" fmla="*/ 1068557 w 2053190"/>
                <a:gd name="connsiteY21" fmla="*/ 245923 h 2744045"/>
                <a:gd name="connsiteX22" fmla="*/ 1162100 w 2053190"/>
                <a:gd name="connsiteY22" fmla="*/ 23 h 2744045"/>
                <a:gd name="connsiteX0" fmla="*/ 1162100 w 2053190"/>
                <a:gd name="connsiteY0" fmla="*/ 23 h 2744045"/>
                <a:gd name="connsiteX1" fmla="*/ 1320006 w 2053190"/>
                <a:gd name="connsiteY1" fmla="*/ 549328 h 2744045"/>
                <a:gd name="connsiteX2" fmla="*/ 1972229 w 2053190"/>
                <a:gd name="connsiteY2" fmla="*/ 707253 h 2744045"/>
                <a:gd name="connsiteX3" fmla="*/ 1498509 w 2053190"/>
                <a:gd name="connsiteY3" fmla="*/ 988772 h 2744045"/>
                <a:gd name="connsiteX4" fmla="*/ 1909487 w 2053190"/>
                <a:gd name="connsiteY4" fmla="*/ 1092424 h 2744045"/>
                <a:gd name="connsiteX5" fmla="*/ 1433145 w 2053190"/>
                <a:gd name="connsiteY5" fmla="*/ 1408164 h 2744045"/>
                <a:gd name="connsiteX6" fmla="*/ 1422258 w 2053190"/>
                <a:gd name="connsiteY6" fmla="*/ 1524203 h 2744045"/>
                <a:gd name="connsiteX7" fmla="*/ 2053022 w 2053190"/>
                <a:gd name="connsiteY7" fmla="*/ 1680107 h 2744045"/>
                <a:gd name="connsiteX8" fmla="*/ 1579302 w 2053190"/>
                <a:gd name="connsiteY8" fmla="*/ 1961626 h 2744045"/>
                <a:gd name="connsiteX9" fmla="*/ 1853922 w 2053190"/>
                <a:gd name="connsiteY9" fmla="*/ 2442268 h 2744045"/>
                <a:gd name="connsiteX10" fmla="*/ 1359606 w 2053190"/>
                <a:gd name="connsiteY10" fmla="*/ 2250011 h 2744045"/>
                <a:gd name="connsiteX11" fmla="*/ 906483 w 2053190"/>
                <a:gd name="connsiteY11" fmla="*/ 2737519 h 2744045"/>
                <a:gd name="connsiteX12" fmla="*/ 963606 w 2053190"/>
                <a:gd name="connsiteY12" fmla="*/ 2418611 h 2744045"/>
                <a:gd name="connsiteX13" fmla="*/ 965507 w 2053190"/>
                <a:gd name="connsiteY13" fmla="*/ 2384901 h 2744045"/>
                <a:gd name="connsiteX14" fmla="*/ 932065 w 2053190"/>
                <a:gd name="connsiteY14" fmla="*/ 2404812 h 2744045"/>
                <a:gd name="connsiteX15" fmla="*/ 718427 w 2053190"/>
                <a:gd name="connsiteY15" fmla="*/ 2457353 h 2744045"/>
                <a:gd name="connsiteX16" fmla="*/ 0 w 2053190"/>
                <a:gd name="connsiteY16" fmla="*/ 1288673 h 2744045"/>
                <a:gd name="connsiteX17" fmla="*/ 718427 w 2053190"/>
                <a:gd name="connsiteY17" fmla="*/ 119993 h 2744045"/>
                <a:gd name="connsiteX18" fmla="*/ 998071 w 2053190"/>
                <a:gd name="connsiteY18" fmla="*/ 211834 h 2744045"/>
                <a:gd name="connsiteX19" fmla="*/ 1064088 w 2053190"/>
                <a:gd name="connsiteY19" fmla="*/ 270124 h 2744045"/>
                <a:gd name="connsiteX20" fmla="*/ 1068557 w 2053190"/>
                <a:gd name="connsiteY20" fmla="*/ 245923 h 2744045"/>
                <a:gd name="connsiteX21" fmla="*/ 1162100 w 2053190"/>
                <a:gd name="connsiteY21" fmla="*/ 23 h 2744045"/>
                <a:gd name="connsiteX0" fmla="*/ 1162100 w 2053898"/>
                <a:gd name="connsiteY0" fmla="*/ 23 h 2744045"/>
                <a:gd name="connsiteX1" fmla="*/ 1320006 w 2053898"/>
                <a:gd name="connsiteY1" fmla="*/ 549328 h 2744045"/>
                <a:gd name="connsiteX2" fmla="*/ 1972229 w 2053898"/>
                <a:gd name="connsiteY2" fmla="*/ 707253 h 2744045"/>
                <a:gd name="connsiteX3" fmla="*/ 1498509 w 2053898"/>
                <a:gd name="connsiteY3" fmla="*/ 988772 h 2744045"/>
                <a:gd name="connsiteX4" fmla="*/ 1909487 w 2053898"/>
                <a:gd name="connsiteY4" fmla="*/ 1092424 h 2744045"/>
                <a:gd name="connsiteX5" fmla="*/ 1433145 w 2053898"/>
                <a:gd name="connsiteY5" fmla="*/ 1408164 h 2744045"/>
                <a:gd name="connsiteX6" fmla="*/ 2053022 w 2053898"/>
                <a:gd name="connsiteY6" fmla="*/ 1680107 h 2744045"/>
                <a:gd name="connsiteX7" fmla="*/ 1579302 w 2053898"/>
                <a:gd name="connsiteY7" fmla="*/ 1961626 h 2744045"/>
                <a:gd name="connsiteX8" fmla="*/ 1853922 w 2053898"/>
                <a:gd name="connsiteY8" fmla="*/ 2442268 h 2744045"/>
                <a:gd name="connsiteX9" fmla="*/ 1359606 w 2053898"/>
                <a:gd name="connsiteY9" fmla="*/ 2250011 h 2744045"/>
                <a:gd name="connsiteX10" fmla="*/ 906483 w 2053898"/>
                <a:gd name="connsiteY10" fmla="*/ 2737519 h 2744045"/>
                <a:gd name="connsiteX11" fmla="*/ 963606 w 2053898"/>
                <a:gd name="connsiteY11" fmla="*/ 2418611 h 2744045"/>
                <a:gd name="connsiteX12" fmla="*/ 965507 w 2053898"/>
                <a:gd name="connsiteY12" fmla="*/ 2384901 h 2744045"/>
                <a:gd name="connsiteX13" fmla="*/ 932065 w 2053898"/>
                <a:gd name="connsiteY13" fmla="*/ 2404812 h 2744045"/>
                <a:gd name="connsiteX14" fmla="*/ 718427 w 2053898"/>
                <a:gd name="connsiteY14" fmla="*/ 2457353 h 2744045"/>
                <a:gd name="connsiteX15" fmla="*/ 0 w 2053898"/>
                <a:gd name="connsiteY15" fmla="*/ 1288673 h 2744045"/>
                <a:gd name="connsiteX16" fmla="*/ 718427 w 2053898"/>
                <a:gd name="connsiteY16" fmla="*/ 119993 h 2744045"/>
                <a:gd name="connsiteX17" fmla="*/ 998071 w 2053898"/>
                <a:gd name="connsiteY17" fmla="*/ 211834 h 2744045"/>
                <a:gd name="connsiteX18" fmla="*/ 1064088 w 2053898"/>
                <a:gd name="connsiteY18" fmla="*/ 270124 h 2744045"/>
                <a:gd name="connsiteX19" fmla="*/ 1068557 w 2053898"/>
                <a:gd name="connsiteY19" fmla="*/ 245923 h 2744045"/>
                <a:gd name="connsiteX20" fmla="*/ 1162100 w 2053898"/>
                <a:gd name="connsiteY20" fmla="*/ 23 h 2744045"/>
                <a:gd name="connsiteX0" fmla="*/ 1162100 w 2053898"/>
                <a:gd name="connsiteY0" fmla="*/ 23 h 2744045"/>
                <a:gd name="connsiteX1" fmla="*/ 1320006 w 2053898"/>
                <a:gd name="connsiteY1" fmla="*/ 549328 h 2744045"/>
                <a:gd name="connsiteX2" fmla="*/ 1972229 w 2053898"/>
                <a:gd name="connsiteY2" fmla="*/ 707253 h 2744045"/>
                <a:gd name="connsiteX3" fmla="*/ 1498509 w 2053898"/>
                <a:gd name="connsiteY3" fmla="*/ 988772 h 2744045"/>
                <a:gd name="connsiteX4" fmla="*/ 1909487 w 2053898"/>
                <a:gd name="connsiteY4" fmla="*/ 1092424 h 2744045"/>
                <a:gd name="connsiteX5" fmla="*/ 1433145 w 2053898"/>
                <a:gd name="connsiteY5" fmla="*/ 1408164 h 2744045"/>
                <a:gd name="connsiteX6" fmla="*/ 2053022 w 2053898"/>
                <a:gd name="connsiteY6" fmla="*/ 1680107 h 2744045"/>
                <a:gd name="connsiteX7" fmla="*/ 1579302 w 2053898"/>
                <a:gd name="connsiteY7" fmla="*/ 1961626 h 2744045"/>
                <a:gd name="connsiteX8" fmla="*/ 1853922 w 2053898"/>
                <a:gd name="connsiteY8" fmla="*/ 2442268 h 2744045"/>
                <a:gd name="connsiteX9" fmla="*/ 1359606 w 2053898"/>
                <a:gd name="connsiteY9" fmla="*/ 2250011 h 2744045"/>
                <a:gd name="connsiteX10" fmla="*/ 906483 w 2053898"/>
                <a:gd name="connsiteY10" fmla="*/ 2737519 h 2744045"/>
                <a:gd name="connsiteX11" fmla="*/ 963606 w 2053898"/>
                <a:gd name="connsiteY11" fmla="*/ 2418611 h 2744045"/>
                <a:gd name="connsiteX12" fmla="*/ 965507 w 2053898"/>
                <a:gd name="connsiteY12" fmla="*/ 2384901 h 2744045"/>
                <a:gd name="connsiteX13" fmla="*/ 932065 w 2053898"/>
                <a:gd name="connsiteY13" fmla="*/ 2404812 h 2744045"/>
                <a:gd name="connsiteX14" fmla="*/ 718427 w 2053898"/>
                <a:gd name="connsiteY14" fmla="*/ 2457353 h 2744045"/>
                <a:gd name="connsiteX15" fmla="*/ 0 w 2053898"/>
                <a:gd name="connsiteY15" fmla="*/ 1288673 h 2744045"/>
                <a:gd name="connsiteX16" fmla="*/ 718427 w 2053898"/>
                <a:gd name="connsiteY16" fmla="*/ 119993 h 2744045"/>
                <a:gd name="connsiteX17" fmla="*/ 998071 w 2053898"/>
                <a:gd name="connsiteY17" fmla="*/ 211834 h 2744045"/>
                <a:gd name="connsiteX18" fmla="*/ 1064088 w 2053898"/>
                <a:gd name="connsiteY18" fmla="*/ 270124 h 2744045"/>
                <a:gd name="connsiteX19" fmla="*/ 1068557 w 2053898"/>
                <a:gd name="connsiteY19" fmla="*/ 245923 h 2744045"/>
                <a:gd name="connsiteX20" fmla="*/ 1162100 w 2053898"/>
                <a:gd name="connsiteY20" fmla="*/ 23 h 2744045"/>
                <a:gd name="connsiteX0" fmla="*/ 1162100 w 2053898"/>
                <a:gd name="connsiteY0" fmla="*/ 23 h 2744045"/>
                <a:gd name="connsiteX1" fmla="*/ 1320006 w 2053898"/>
                <a:gd name="connsiteY1" fmla="*/ 549328 h 2744045"/>
                <a:gd name="connsiteX2" fmla="*/ 1972229 w 2053898"/>
                <a:gd name="connsiteY2" fmla="*/ 707253 h 2744045"/>
                <a:gd name="connsiteX3" fmla="*/ 1498509 w 2053898"/>
                <a:gd name="connsiteY3" fmla="*/ 988772 h 2744045"/>
                <a:gd name="connsiteX4" fmla="*/ 1909487 w 2053898"/>
                <a:gd name="connsiteY4" fmla="*/ 1092424 h 2744045"/>
                <a:gd name="connsiteX5" fmla="*/ 1433145 w 2053898"/>
                <a:gd name="connsiteY5" fmla="*/ 1408164 h 2744045"/>
                <a:gd name="connsiteX6" fmla="*/ 2053022 w 2053898"/>
                <a:gd name="connsiteY6" fmla="*/ 1680107 h 2744045"/>
                <a:gd name="connsiteX7" fmla="*/ 1579302 w 2053898"/>
                <a:gd name="connsiteY7" fmla="*/ 1961626 h 2744045"/>
                <a:gd name="connsiteX8" fmla="*/ 1853922 w 2053898"/>
                <a:gd name="connsiteY8" fmla="*/ 2442268 h 2744045"/>
                <a:gd name="connsiteX9" fmla="*/ 1359606 w 2053898"/>
                <a:gd name="connsiteY9" fmla="*/ 2250011 h 2744045"/>
                <a:gd name="connsiteX10" fmla="*/ 906483 w 2053898"/>
                <a:gd name="connsiteY10" fmla="*/ 2737519 h 2744045"/>
                <a:gd name="connsiteX11" fmla="*/ 963606 w 2053898"/>
                <a:gd name="connsiteY11" fmla="*/ 2418611 h 2744045"/>
                <a:gd name="connsiteX12" fmla="*/ 965507 w 2053898"/>
                <a:gd name="connsiteY12" fmla="*/ 2384901 h 2744045"/>
                <a:gd name="connsiteX13" fmla="*/ 932065 w 2053898"/>
                <a:gd name="connsiteY13" fmla="*/ 2404812 h 2744045"/>
                <a:gd name="connsiteX14" fmla="*/ 718427 w 2053898"/>
                <a:gd name="connsiteY14" fmla="*/ 2457353 h 2744045"/>
                <a:gd name="connsiteX15" fmla="*/ 0 w 2053898"/>
                <a:gd name="connsiteY15" fmla="*/ 1288673 h 2744045"/>
                <a:gd name="connsiteX16" fmla="*/ 718427 w 2053898"/>
                <a:gd name="connsiteY16" fmla="*/ 119993 h 2744045"/>
                <a:gd name="connsiteX17" fmla="*/ 998071 w 2053898"/>
                <a:gd name="connsiteY17" fmla="*/ 211834 h 2744045"/>
                <a:gd name="connsiteX18" fmla="*/ 1064088 w 2053898"/>
                <a:gd name="connsiteY18" fmla="*/ 270124 h 2744045"/>
                <a:gd name="connsiteX19" fmla="*/ 1068557 w 2053898"/>
                <a:gd name="connsiteY19" fmla="*/ 245923 h 2744045"/>
                <a:gd name="connsiteX20" fmla="*/ 1162100 w 2053898"/>
                <a:gd name="connsiteY20" fmla="*/ 23 h 2744045"/>
                <a:gd name="connsiteX0" fmla="*/ 1162100 w 2053898"/>
                <a:gd name="connsiteY0" fmla="*/ 20 h 2744042"/>
                <a:gd name="connsiteX1" fmla="*/ 1320006 w 2053898"/>
                <a:gd name="connsiteY1" fmla="*/ 549325 h 2744042"/>
                <a:gd name="connsiteX2" fmla="*/ 1972229 w 2053898"/>
                <a:gd name="connsiteY2" fmla="*/ 546829 h 2744042"/>
                <a:gd name="connsiteX3" fmla="*/ 1498509 w 2053898"/>
                <a:gd name="connsiteY3" fmla="*/ 988769 h 2744042"/>
                <a:gd name="connsiteX4" fmla="*/ 1909487 w 2053898"/>
                <a:gd name="connsiteY4" fmla="*/ 1092421 h 2744042"/>
                <a:gd name="connsiteX5" fmla="*/ 1433145 w 2053898"/>
                <a:gd name="connsiteY5" fmla="*/ 1408161 h 2744042"/>
                <a:gd name="connsiteX6" fmla="*/ 2053022 w 2053898"/>
                <a:gd name="connsiteY6" fmla="*/ 1680104 h 2744042"/>
                <a:gd name="connsiteX7" fmla="*/ 1579302 w 2053898"/>
                <a:gd name="connsiteY7" fmla="*/ 1961623 h 2744042"/>
                <a:gd name="connsiteX8" fmla="*/ 1853922 w 2053898"/>
                <a:gd name="connsiteY8" fmla="*/ 2442265 h 2744042"/>
                <a:gd name="connsiteX9" fmla="*/ 1359606 w 2053898"/>
                <a:gd name="connsiteY9" fmla="*/ 2250008 h 2744042"/>
                <a:gd name="connsiteX10" fmla="*/ 906483 w 2053898"/>
                <a:gd name="connsiteY10" fmla="*/ 2737516 h 2744042"/>
                <a:gd name="connsiteX11" fmla="*/ 963606 w 2053898"/>
                <a:gd name="connsiteY11" fmla="*/ 2418608 h 2744042"/>
                <a:gd name="connsiteX12" fmla="*/ 965507 w 2053898"/>
                <a:gd name="connsiteY12" fmla="*/ 2384898 h 2744042"/>
                <a:gd name="connsiteX13" fmla="*/ 932065 w 2053898"/>
                <a:gd name="connsiteY13" fmla="*/ 2404809 h 2744042"/>
                <a:gd name="connsiteX14" fmla="*/ 718427 w 2053898"/>
                <a:gd name="connsiteY14" fmla="*/ 2457350 h 2744042"/>
                <a:gd name="connsiteX15" fmla="*/ 0 w 2053898"/>
                <a:gd name="connsiteY15" fmla="*/ 1288670 h 2744042"/>
                <a:gd name="connsiteX16" fmla="*/ 718427 w 2053898"/>
                <a:gd name="connsiteY16" fmla="*/ 119990 h 2744042"/>
                <a:gd name="connsiteX17" fmla="*/ 998071 w 2053898"/>
                <a:gd name="connsiteY17" fmla="*/ 211831 h 2744042"/>
                <a:gd name="connsiteX18" fmla="*/ 1064088 w 2053898"/>
                <a:gd name="connsiteY18" fmla="*/ 270121 h 2744042"/>
                <a:gd name="connsiteX19" fmla="*/ 1068557 w 2053898"/>
                <a:gd name="connsiteY19" fmla="*/ 245920 h 2744042"/>
                <a:gd name="connsiteX20" fmla="*/ 1162100 w 2053898"/>
                <a:gd name="connsiteY20" fmla="*/ 20 h 2744042"/>
                <a:gd name="connsiteX0" fmla="*/ 1162100 w 2053898"/>
                <a:gd name="connsiteY0" fmla="*/ 20 h 2744042"/>
                <a:gd name="connsiteX1" fmla="*/ 1320006 w 2053898"/>
                <a:gd name="connsiteY1" fmla="*/ 549325 h 2744042"/>
                <a:gd name="connsiteX2" fmla="*/ 1972229 w 2053898"/>
                <a:gd name="connsiteY2" fmla="*/ 546829 h 2744042"/>
                <a:gd name="connsiteX3" fmla="*/ 1506530 w 2053898"/>
                <a:gd name="connsiteY3" fmla="*/ 892516 h 2744042"/>
                <a:gd name="connsiteX4" fmla="*/ 1909487 w 2053898"/>
                <a:gd name="connsiteY4" fmla="*/ 1092421 h 2744042"/>
                <a:gd name="connsiteX5" fmla="*/ 1433145 w 2053898"/>
                <a:gd name="connsiteY5" fmla="*/ 1408161 h 2744042"/>
                <a:gd name="connsiteX6" fmla="*/ 2053022 w 2053898"/>
                <a:gd name="connsiteY6" fmla="*/ 1680104 h 2744042"/>
                <a:gd name="connsiteX7" fmla="*/ 1579302 w 2053898"/>
                <a:gd name="connsiteY7" fmla="*/ 1961623 h 2744042"/>
                <a:gd name="connsiteX8" fmla="*/ 1853922 w 2053898"/>
                <a:gd name="connsiteY8" fmla="*/ 2442265 h 2744042"/>
                <a:gd name="connsiteX9" fmla="*/ 1359606 w 2053898"/>
                <a:gd name="connsiteY9" fmla="*/ 2250008 h 2744042"/>
                <a:gd name="connsiteX10" fmla="*/ 906483 w 2053898"/>
                <a:gd name="connsiteY10" fmla="*/ 2737516 h 2744042"/>
                <a:gd name="connsiteX11" fmla="*/ 963606 w 2053898"/>
                <a:gd name="connsiteY11" fmla="*/ 2418608 h 2744042"/>
                <a:gd name="connsiteX12" fmla="*/ 965507 w 2053898"/>
                <a:gd name="connsiteY12" fmla="*/ 2384898 h 2744042"/>
                <a:gd name="connsiteX13" fmla="*/ 932065 w 2053898"/>
                <a:gd name="connsiteY13" fmla="*/ 2404809 h 2744042"/>
                <a:gd name="connsiteX14" fmla="*/ 718427 w 2053898"/>
                <a:gd name="connsiteY14" fmla="*/ 2457350 h 2744042"/>
                <a:gd name="connsiteX15" fmla="*/ 0 w 2053898"/>
                <a:gd name="connsiteY15" fmla="*/ 1288670 h 2744042"/>
                <a:gd name="connsiteX16" fmla="*/ 718427 w 2053898"/>
                <a:gd name="connsiteY16" fmla="*/ 119990 h 2744042"/>
                <a:gd name="connsiteX17" fmla="*/ 998071 w 2053898"/>
                <a:gd name="connsiteY17" fmla="*/ 211831 h 2744042"/>
                <a:gd name="connsiteX18" fmla="*/ 1064088 w 2053898"/>
                <a:gd name="connsiteY18" fmla="*/ 270121 h 2744042"/>
                <a:gd name="connsiteX19" fmla="*/ 1068557 w 2053898"/>
                <a:gd name="connsiteY19" fmla="*/ 245920 h 2744042"/>
                <a:gd name="connsiteX20" fmla="*/ 1162100 w 2053898"/>
                <a:gd name="connsiteY20" fmla="*/ 20 h 2744042"/>
                <a:gd name="connsiteX0" fmla="*/ 1162100 w 2053898"/>
                <a:gd name="connsiteY0" fmla="*/ 20 h 2744042"/>
                <a:gd name="connsiteX1" fmla="*/ 1320006 w 2053898"/>
                <a:gd name="connsiteY1" fmla="*/ 549325 h 2744042"/>
                <a:gd name="connsiteX2" fmla="*/ 1972229 w 2053898"/>
                <a:gd name="connsiteY2" fmla="*/ 546829 h 2744042"/>
                <a:gd name="connsiteX3" fmla="*/ 1506530 w 2053898"/>
                <a:gd name="connsiteY3" fmla="*/ 892516 h 2744042"/>
                <a:gd name="connsiteX4" fmla="*/ 1909487 w 2053898"/>
                <a:gd name="connsiteY4" fmla="*/ 1092421 h 2744042"/>
                <a:gd name="connsiteX5" fmla="*/ 1433145 w 2053898"/>
                <a:gd name="connsiteY5" fmla="*/ 1408161 h 2744042"/>
                <a:gd name="connsiteX6" fmla="*/ 2053022 w 2053898"/>
                <a:gd name="connsiteY6" fmla="*/ 1680104 h 2744042"/>
                <a:gd name="connsiteX7" fmla="*/ 1579302 w 2053898"/>
                <a:gd name="connsiteY7" fmla="*/ 1961623 h 2744042"/>
                <a:gd name="connsiteX8" fmla="*/ 1853922 w 2053898"/>
                <a:gd name="connsiteY8" fmla="*/ 2442265 h 2744042"/>
                <a:gd name="connsiteX9" fmla="*/ 1359606 w 2053898"/>
                <a:gd name="connsiteY9" fmla="*/ 2250008 h 2744042"/>
                <a:gd name="connsiteX10" fmla="*/ 906483 w 2053898"/>
                <a:gd name="connsiteY10" fmla="*/ 2737516 h 2744042"/>
                <a:gd name="connsiteX11" fmla="*/ 963606 w 2053898"/>
                <a:gd name="connsiteY11" fmla="*/ 2418608 h 2744042"/>
                <a:gd name="connsiteX12" fmla="*/ 965507 w 2053898"/>
                <a:gd name="connsiteY12" fmla="*/ 2384898 h 2744042"/>
                <a:gd name="connsiteX13" fmla="*/ 932065 w 2053898"/>
                <a:gd name="connsiteY13" fmla="*/ 2404809 h 2744042"/>
                <a:gd name="connsiteX14" fmla="*/ 718427 w 2053898"/>
                <a:gd name="connsiteY14" fmla="*/ 2457350 h 2744042"/>
                <a:gd name="connsiteX15" fmla="*/ 0 w 2053898"/>
                <a:gd name="connsiteY15" fmla="*/ 1288670 h 2744042"/>
                <a:gd name="connsiteX16" fmla="*/ 718427 w 2053898"/>
                <a:gd name="connsiteY16" fmla="*/ 119990 h 2744042"/>
                <a:gd name="connsiteX17" fmla="*/ 998071 w 2053898"/>
                <a:gd name="connsiteY17" fmla="*/ 211831 h 2744042"/>
                <a:gd name="connsiteX18" fmla="*/ 1064088 w 2053898"/>
                <a:gd name="connsiteY18" fmla="*/ 270121 h 2744042"/>
                <a:gd name="connsiteX19" fmla="*/ 1068557 w 2053898"/>
                <a:gd name="connsiteY19" fmla="*/ 245920 h 2744042"/>
                <a:gd name="connsiteX20" fmla="*/ 1162100 w 2053898"/>
                <a:gd name="connsiteY20" fmla="*/ 20 h 2744042"/>
                <a:gd name="connsiteX0" fmla="*/ 1162100 w 2053898"/>
                <a:gd name="connsiteY0" fmla="*/ 20 h 2744042"/>
                <a:gd name="connsiteX1" fmla="*/ 1320006 w 2053898"/>
                <a:gd name="connsiteY1" fmla="*/ 549325 h 2744042"/>
                <a:gd name="connsiteX2" fmla="*/ 1972229 w 2053898"/>
                <a:gd name="connsiteY2" fmla="*/ 546829 h 2744042"/>
                <a:gd name="connsiteX3" fmla="*/ 1506530 w 2053898"/>
                <a:gd name="connsiteY3" fmla="*/ 892516 h 2744042"/>
                <a:gd name="connsiteX4" fmla="*/ 1909487 w 2053898"/>
                <a:gd name="connsiteY4" fmla="*/ 1092421 h 2744042"/>
                <a:gd name="connsiteX5" fmla="*/ 1433145 w 2053898"/>
                <a:gd name="connsiteY5" fmla="*/ 1408161 h 2744042"/>
                <a:gd name="connsiteX6" fmla="*/ 2053022 w 2053898"/>
                <a:gd name="connsiteY6" fmla="*/ 1680104 h 2744042"/>
                <a:gd name="connsiteX7" fmla="*/ 1579302 w 2053898"/>
                <a:gd name="connsiteY7" fmla="*/ 1961623 h 2744042"/>
                <a:gd name="connsiteX8" fmla="*/ 1853922 w 2053898"/>
                <a:gd name="connsiteY8" fmla="*/ 2442265 h 2744042"/>
                <a:gd name="connsiteX9" fmla="*/ 1359606 w 2053898"/>
                <a:gd name="connsiteY9" fmla="*/ 2250008 h 2744042"/>
                <a:gd name="connsiteX10" fmla="*/ 906483 w 2053898"/>
                <a:gd name="connsiteY10" fmla="*/ 2737516 h 2744042"/>
                <a:gd name="connsiteX11" fmla="*/ 963606 w 2053898"/>
                <a:gd name="connsiteY11" fmla="*/ 2418608 h 2744042"/>
                <a:gd name="connsiteX12" fmla="*/ 965507 w 2053898"/>
                <a:gd name="connsiteY12" fmla="*/ 2384898 h 2744042"/>
                <a:gd name="connsiteX13" fmla="*/ 932065 w 2053898"/>
                <a:gd name="connsiteY13" fmla="*/ 2404809 h 2744042"/>
                <a:gd name="connsiteX14" fmla="*/ 718427 w 2053898"/>
                <a:gd name="connsiteY14" fmla="*/ 2457350 h 2744042"/>
                <a:gd name="connsiteX15" fmla="*/ 0 w 2053898"/>
                <a:gd name="connsiteY15" fmla="*/ 1288670 h 2744042"/>
                <a:gd name="connsiteX16" fmla="*/ 718427 w 2053898"/>
                <a:gd name="connsiteY16" fmla="*/ 119990 h 2744042"/>
                <a:gd name="connsiteX17" fmla="*/ 998071 w 2053898"/>
                <a:gd name="connsiteY17" fmla="*/ 211831 h 2744042"/>
                <a:gd name="connsiteX18" fmla="*/ 1064088 w 2053898"/>
                <a:gd name="connsiteY18" fmla="*/ 270121 h 2744042"/>
                <a:gd name="connsiteX19" fmla="*/ 1068557 w 2053898"/>
                <a:gd name="connsiteY19" fmla="*/ 245920 h 2744042"/>
                <a:gd name="connsiteX20" fmla="*/ 1162100 w 2053898"/>
                <a:gd name="connsiteY20" fmla="*/ 20 h 2744042"/>
                <a:gd name="connsiteX0" fmla="*/ 1162100 w 2053898"/>
                <a:gd name="connsiteY0" fmla="*/ 20 h 2672487"/>
                <a:gd name="connsiteX1" fmla="*/ 1320006 w 2053898"/>
                <a:gd name="connsiteY1" fmla="*/ 549325 h 2672487"/>
                <a:gd name="connsiteX2" fmla="*/ 1972229 w 2053898"/>
                <a:gd name="connsiteY2" fmla="*/ 546829 h 2672487"/>
                <a:gd name="connsiteX3" fmla="*/ 1506530 w 2053898"/>
                <a:gd name="connsiteY3" fmla="*/ 892516 h 2672487"/>
                <a:gd name="connsiteX4" fmla="*/ 1909487 w 2053898"/>
                <a:gd name="connsiteY4" fmla="*/ 1092421 h 2672487"/>
                <a:gd name="connsiteX5" fmla="*/ 1433145 w 2053898"/>
                <a:gd name="connsiteY5" fmla="*/ 1408161 h 2672487"/>
                <a:gd name="connsiteX6" fmla="*/ 2053022 w 2053898"/>
                <a:gd name="connsiteY6" fmla="*/ 1680104 h 2672487"/>
                <a:gd name="connsiteX7" fmla="*/ 1579302 w 2053898"/>
                <a:gd name="connsiteY7" fmla="*/ 1961623 h 2672487"/>
                <a:gd name="connsiteX8" fmla="*/ 1853922 w 2053898"/>
                <a:gd name="connsiteY8" fmla="*/ 2442265 h 2672487"/>
                <a:gd name="connsiteX9" fmla="*/ 1359606 w 2053898"/>
                <a:gd name="connsiteY9" fmla="*/ 2250008 h 2672487"/>
                <a:gd name="connsiteX10" fmla="*/ 1307535 w 2053898"/>
                <a:gd name="connsiteY10" fmla="*/ 2665327 h 2672487"/>
                <a:gd name="connsiteX11" fmla="*/ 963606 w 2053898"/>
                <a:gd name="connsiteY11" fmla="*/ 2418608 h 2672487"/>
                <a:gd name="connsiteX12" fmla="*/ 965507 w 2053898"/>
                <a:gd name="connsiteY12" fmla="*/ 2384898 h 2672487"/>
                <a:gd name="connsiteX13" fmla="*/ 932065 w 2053898"/>
                <a:gd name="connsiteY13" fmla="*/ 2404809 h 2672487"/>
                <a:gd name="connsiteX14" fmla="*/ 718427 w 2053898"/>
                <a:gd name="connsiteY14" fmla="*/ 2457350 h 2672487"/>
                <a:gd name="connsiteX15" fmla="*/ 0 w 2053898"/>
                <a:gd name="connsiteY15" fmla="*/ 1288670 h 2672487"/>
                <a:gd name="connsiteX16" fmla="*/ 718427 w 2053898"/>
                <a:gd name="connsiteY16" fmla="*/ 119990 h 2672487"/>
                <a:gd name="connsiteX17" fmla="*/ 998071 w 2053898"/>
                <a:gd name="connsiteY17" fmla="*/ 211831 h 2672487"/>
                <a:gd name="connsiteX18" fmla="*/ 1064088 w 2053898"/>
                <a:gd name="connsiteY18" fmla="*/ 270121 h 2672487"/>
                <a:gd name="connsiteX19" fmla="*/ 1068557 w 2053898"/>
                <a:gd name="connsiteY19" fmla="*/ 245920 h 2672487"/>
                <a:gd name="connsiteX20" fmla="*/ 1162100 w 2053898"/>
                <a:gd name="connsiteY20" fmla="*/ 20 h 2672487"/>
                <a:gd name="connsiteX0" fmla="*/ 1162100 w 2053898"/>
                <a:gd name="connsiteY0" fmla="*/ 20 h 2665327"/>
                <a:gd name="connsiteX1" fmla="*/ 1320006 w 2053898"/>
                <a:gd name="connsiteY1" fmla="*/ 549325 h 2665327"/>
                <a:gd name="connsiteX2" fmla="*/ 1972229 w 2053898"/>
                <a:gd name="connsiteY2" fmla="*/ 546829 h 2665327"/>
                <a:gd name="connsiteX3" fmla="*/ 1506530 w 2053898"/>
                <a:gd name="connsiteY3" fmla="*/ 892516 h 2665327"/>
                <a:gd name="connsiteX4" fmla="*/ 1909487 w 2053898"/>
                <a:gd name="connsiteY4" fmla="*/ 1092421 h 2665327"/>
                <a:gd name="connsiteX5" fmla="*/ 1433145 w 2053898"/>
                <a:gd name="connsiteY5" fmla="*/ 1408161 h 2665327"/>
                <a:gd name="connsiteX6" fmla="*/ 2053022 w 2053898"/>
                <a:gd name="connsiteY6" fmla="*/ 1680104 h 2665327"/>
                <a:gd name="connsiteX7" fmla="*/ 1579302 w 2053898"/>
                <a:gd name="connsiteY7" fmla="*/ 1961623 h 2665327"/>
                <a:gd name="connsiteX8" fmla="*/ 1853922 w 2053898"/>
                <a:gd name="connsiteY8" fmla="*/ 2442265 h 2665327"/>
                <a:gd name="connsiteX9" fmla="*/ 1359606 w 2053898"/>
                <a:gd name="connsiteY9" fmla="*/ 2250008 h 2665327"/>
                <a:gd name="connsiteX10" fmla="*/ 1307535 w 2053898"/>
                <a:gd name="connsiteY10" fmla="*/ 2665327 h 2665327"/>
                <a:gd name="connsiteX11" fmla="*/ 963606 w 2053898"/>
                <a:gd name="connsiteY11" fmla="*/ 2418608 h 2665327"/>
                <a:gd name="connsiteX12" fmla="*/ 965507 w 2053898"/>
                <a:gd name="connsiteY12" fmla="*/ 2384898 h 2665327"/>
                <a:gd name="connsiteX13" fmla="*/ 932065 w 2053898"/>
                <a:gd name="connsiteY13" fmla="*/ 2404809 h 2665327"/>
                <a:gd name="connsiteX14" fmla="*/ 718427 w 2053898"/>
                <a:gd name="connsiteY14" fmla="*/ 2457350 h 2665327"/>
                <a:gd name="connsiteX15" fmla="*/ 0 w 2053898"/>
                <a:gd name="connsiteY15" fmla="*/ 1288670 h 2665327"/>
                <a:gd name="connsiteX16" fmla="*/ 718427 w 2053898"/>
                <a:gd name="connsiteY16" fmla="*/ 119990 h 2665327"/>
                <a:gd name="connsiteX17" fmla="*/ 998071 w 2053898"/>
                <a:gd name="connsiteY17" fmla="*/ 211831 h 2665327"/>
                <a:gd name="connsiteX18" fmla="*/ 1064088 w 2053898"/>
                <a:gd name="connsiteY18" fmla="*/ 270121 h 2665327"/>
                <a:gd name="connsiteX19" fmla="*/ 1068557 w 2053898"/>
                <a:gd name="connsiteY19" fmla="*/ 245920 h 2665327"/>
                <a:gd name="connsiteX20" fmla="*/ 1162100 w 2053898"/>
                <a:gd name="connsiteY20" fmla="*/ 20 h 2665327"/>
                <a:gd name="connsiteX0" fmla="*/ 1162100 w 2053898"/>
                <a:gd name="connsiteY0" fmla="*/ 20 h 2667354"/>
                <a:gd name="connsiteX1" fmla="*/ 1320006 w 2053898"/>
                <a:gd name="connsiteY1" fmla="*/ 549325 h 2667354"/>
                <a:gd name="connsiteX2" fmla="*/ 1972229 w 2053898"/>
                <a:gd name="connsiteY2" fmla="*/ 546829 h 2667354"/>
                <a:gd name="connsiteX3" fmla="*/ 1506530 w 2053898"/>
                <a:gd name="connsiteY3" fmla="*/ 892516 h 2667354"/>
                <a:gd name="connsiteX4" fmla="*/ 1909487 w 2053898"/>
                <a:gd name="connsiteY4" fmla="*/ 1092421 h 2667354"/>
                <a:gd name="connsiteX5" fmla="*/ 1433145 w 2053898"/>
                <a:gd name="connsiteY5" fmla="*/ 1408161 h 2667354"/>
                <a:gd name="connsiteX6" fmla="*/ 2053022 w 2053898"/>
                <a:gd name="connsiteY6" fmla="*/ 1680104 h 2667354"/>
                <a:gd name="connsiteX7" fmla="*/ 1579302 w 2053898"/>
                <a:gd name="connsiteY7" fmla="*/ 1961623 h 2667354"/>
                <a:gd name="connsiteX8" fmla="*/ 1853922 w 2053898"/>
                <a:gd name="connsiteY8" fmla="*/ 2442265 h 2667354"/>
                <a:gd name="connsiteX9" fmla="*/ 1359606 w 2053898"/>
                <a:gd name="connsiteY9" fmla="*/ 2250008 h 2667354"/>
                <a:gd name="connsiteX10" fmla="*/ 1307535 w 2053898"/>
                <a:gd name="connsiteY10" fmla="*/ 2665327 h 2667354"/>
                <a:gd name="connsiteX11" fmla="*/ 963606 w 2053898"/>
                <a:gd name="connsiteY11" fmla="*/ 2418608 h 2667354"/>
                <a:gd name="connsiteX12" fmla="*/ 965507 w 2053898"/>
                <a:gd name="connsiteY12" fmla="*/ 2384898 h 2667354"/>
                <a:gd name="connsiteX13" fmla="*/ 932065 w 2053898"/>
                <a:gd name="connsiteY13" fmla="*/ 2404809 h 2667354"/>
                <a:gd name="connsiteX14" fmla="*/ 718427 w 2053898"/>
                <a:gd name="connsiteY14" fmla="*/ 2457350 h 2667354"/>
                <a:gd name="connsiteX15" fmla="*/ 0 w 2053898"/>
                <a:gd name="connsiteY15" fmla="*/ 1288670 h 2667354"/>
                <a:gd name="connsiteX16" fmla="*/ 718427 w 2053898"/>
                <a:gd name="connsiteY16" fmla="*/ 119990 h 2667354"/>
                <a:gd name="connsiteX17" fmla="*/ 998071 w 2053898"/>
                <a:gd name="connsiteY17" fmla="*/ 211831 h 2667354"/>
                <a:gd name="connsiteX18" fmla="*/ 1064088 w 2053898"/>
                <a:gd name="connsiteY18" fmla="*/ 270121 h 2667354"/>
                <a:gd name="connsiteX19" fmla="*/ 1068557 w 2053898"/>
                <a:gd name="connsiteY19" fmla="*/ 245920 h 2667354"/>
                <a:gd name="connsiteX20" fmla="*/ 1162100 w 2053898"/>
                <a:gd name="connsiteY20" fmla="*/ 20 h 2667354"/>
                <a:gd name="connsiteX0" fmla="*/ 1162100 w 2053898"/>
                <a:gd name="connsiteY0" fmla="*/ 20 h 2555615"/>
                <a:gd name="connsiteX1" fmla="*/ 1320006 w 2053898"/>
                <a:gd name="connsiteY1" fmla="*/ 549325 h 2555615"/>
                <a:gd name="connsiteX2" fmla="*/ 1972229 w 2053898"/>
                <a:gd name="connsiteY2" fmla="*/ 546829 h 2555615"/>
                <a:gd name="connsiteX3" fmla="*/ 1506530 w 2053898"/>
                <a:gd name="connsiteY3" fmla="*/ 892516 h 2555615"/>
                <a:gd name="connsiteX4" fmla="*/ 1909487 w 2053898"/>
                <a:gd name="connsiteY4" fmla="*/ 1092421 h 2555615"/>
                <a:gd name="connsiteX5" fmla="*/ 1433145 w 2053898"/>
                <a:gd name="connsiteY5" fmla="*/ 1408161 h 2555615"/>
                <a:gd name="connsiteX6" fmla="*/ 2053022 w 2053898"/>
                <a:gd name="connsiteY6" fmla="*/ 1680104 h 2555615"/>
                <a:gd name="connsiteX7" fmla="*/ 1579302 w 2053898"/>
                <a:gd name="connsiteY7" fmla="*/ 1961623 h 2555615"/>
                <a:gd name="connsiteX8" fmla="*/ 1853922 w 2053898"/>
                <a:gd name="connsiteY8" fmla="*/ 2442265 h 2555615"/>
                <a:gd name="connsiteX9" fmla="*/ 1359606 w 2053898"/>
                <a:gd name="connsiteY9" fmla="*/ 2250008 h 2555615"/>
                <a:gd name="connsiteX10" fmla="*/ 1331598 w 2053898"/>
                <a:gd name="connsiteY10" fmla="*/ 2553032 h 2555615"/>
                <a:gd name="connsiteX11" fmla="*/ 963606 w 2053898"/>
                <a:gd name="connsiteY11" fmla="*/ 2418608 h 2555615"/>
                <a:gd name="connsiteX12" fmla="*/ 965507 w 2053898"/>
                <a:gd name="connsiteY12" fmla="*/ 2384898 h 2555615"/>
                <a:gd name="connsiteX13" fmla="*/ 932065 w 2053898"/>
                <a:gd name="connsiteY13" fmla="*/ 2404809 h 2555615"/>
                <a:gd name="connsiteX14" fmla="*/ 718427 w 2053898"/>
                <a:gd name="connsiteY14" fmla="*/ 2457350 h 2555615"/>
                <a:gd name="connsiteX15" fmla="*/ 0 w 2053898"/>
                <a:gd name="connsiteY15" fmla="*/ 1288670 h 2555615"/>
                <a:gd name="connsiteX16" fmla="*/ 718427 w 2053898"/>
                <a:gd name="connsiteY16" fmla="*/ 119990 h 2555615"/>
                <a:gd name="connsiteX17" fmla="*/ 998071 w 2053898"/>
                <a:gd name="connsiteY17" fmla="*/ 211831 h 2555615"/>
                <a:gd name="connsiteX18" fmla="*/ 1064088 w 2053898"/>
                <a:gd name="connsiteY18" fmla="*/ 270121 h 2555615"/>
                <a:gd name="connsiteX19" fmla="*/ 1068557 w 2053898"/>
                <a:gd name="connsiteY19" fmla="*/ 245920 h 2555615"/>
                <a:gd name="connsiteX20" fmla="*/ 1162100 w 2053898"/>
                <a:gd name="connsiteY20" fmla="*/ 20 h 2555615"/>
                <a:gd name="connsiteX0" fmla="*/ 1162100 w 2053898"/>
                <a:gd name="connsiteY0" fmla="*/ 20 h 2643388"/>
                <a:gd name="connsiteX1" fmla="*/ 1320006 w 2053898"/>
                <a:gd name="connsiteY1" fmla="*/ 549325 h 2643388"/>
                <a:gd name="connsiteX2" fmla="*/ 1972229 w 2053898"/>
                <a:gd name="connsiteY2" fmla="*/ 546829 h 2643388"/>
                <a:gd name="connsiteX3" fmla="*/ 1506530 w 2053898"/>
                <a:gd name="connsiteY3" fmla="*/ 892516 h 2643388"/>
                <a:gd name="connsiteX4" fmla="*/ 1909487 w 2053898"/>
                <a:gd name="connsiteY4" fmla="*/ 1092421 h 2643388"/>
                <a:gd name="connsiteX5" fmla="*/ 1433145 w 2053898"/>
                <a:gd name="connsiteY5" fmla="*/ 1408161 h 2643388"/>
                <a:gd name="connsiteX6" fmla="*/ 2053022 w 2053898"/>
                <a:gd name="connsiteY6" fmla="*/ 1680104 h 2643388"/>
                <a:gd name="connsiteX7" fmla="*/ 1579302 w 2053898"/>
                <a:gd name="connsiteY7" fmla="*/ 1961623 h 2643388"/>
                <a:gd name="connsiteX8" fmla="*/ 1853922 w 2053898"/>
                <a:gd name="connsiteY8" fmla="*/ 2442265 h 2643388"/>
                <a:gd name="connsiteX9" fmla="*/ 1359606 w 2053898"/>
                <a:gd name="connsiteY9" fmla="*/ 2250008 h 2643388"/>
                <a:gd name="connsiteX10" fmla="*/ 1371704 w 2053898"/>
                <a:gd name="connsiteY10" fmla="*/ 2641263 h 2643388"/>
                <a:gd name="connsiteX11" fmla="*/ 963606 w 2053898"/>
                <a:gd name="connsiteY11" fmla="*/ 2418608 h 2643388"/>
                <a:gd name="connsiteX12" fmla="*/ 965507 w 2053898"/>
                <a:gd name="connsiteY12" fmla="*/ 2384898 h 2643388"/>
                <a:gd name="connsiteX13" fmla="*/ 932065 w 2053898"/>
                <a:gd name="connsiteY13" fmla="*/ 2404809 h 2643388"/>
                <a:gd name="connsiteX14" fmla="*/ 718427 w 2053898"/>
                <a:gd name="connsiteY14" fmla="*/ 2457350 h 2643388"/>
                <a:gd name="connsiteX15" fmla="*/ 0 w 2053898"/>
                <a:gd name="connsiteY15" fmla="*/ 1288670 h 2643388"/>
                <a:gd name="connsiteX16" fmla="*/ 718427 w 2053898"/>
                <a:gd name="connsiteY16" fmla="*/ 119990 h 2643388"/>
                <a:gd name="connsiteX17" fmla="*/ 998071 w 2053898"/>
                <a:gd name="connsiteY17" fmla="*/ 211831 h 2643388"/>
                <a:gd name="connsiteX18" fmla="*/ 1064088 w 2053898"/>
                <a:gd name="connsiteY18" fmla="*/ 270121 h 2643388"/>
                <a:gd name="connsiteX19" fmla="*/ 1068557 w 2053898"/>
                <a:gd name="connsiteY19" fmla="*/ 245920 h 2643388"/>
                <a:gd name="connsiteX20" fmla="*/ 1162100 w 2053898"/>
                <a:gd name="connsiteY20" fmla="*/ 20 h 2643388"/>
                <a:gd name="connsiteX0" fmla="*/ 1162100 w 2053898"/>
                <a:gd name="connsiteY0" fmla="*/ 20 h 2656016"/>
                <a:gd name="connsiteX1" fmla="*/ 1320006 w 2053898"/>
                <a:gd name="connsiteY1" fmla="*/ 549325 h 2656016"/>
                <a:gd name="connsiteX2" fmla="*/ 1972229 w 2053898"/>
                <a:gd name="connsiteY2" fmla="*/ 546829 h 2656016"/>
                <a:gd name="connsiteX3" fmla="*/ 1506530 w 2053898"/>
                <a:gd name="connsiteY3" fmla="*/ 892516 h 2656016"/>
                <a:gd name="connsiteX4" fmla="*/ 1909487 w 2053898"/>
                <a:gd name="connsiteY4" fmla="*/ 1092421 h 2656016"/>
                <a:gd name="connsiteX5" fmla="*/ 1433145 w 2053898"/>
                <a:gd name="connsiteY5" fmla="*/ 1408161 h 2656016"/>
                <a:gd name="connsiteX6" fmla="*/ 2053022 w 2053898"/>
                <a:gd name="connsiteY6" fmla="*/ 1680104 h 2656016"/>
                <a:gd name="connsiteX7" fmla="*/ 1579302 w 2053898"/>
                <a:gd name="connsiteY7" fmla="*/ 1961623 h 2656016"/>
                <a:gd name="connsiteX8" fmla="*/ 1853922 w 2053898"/>
                <a:gd name="connsiteY8" fmla="*/ 2442265 h 2656016"/>
                <a:gd name="connsiteX9" fmla="*/ 1359606 w 2053898"/>
                <a:gd name="connsiteY9" fmla="*/ 2250008 h 2656016"/>
                <a:gd name="connsiteX10" fmla="*/ 1371704 w 2053898"/>
                <a:gd name="connsiteY10" fmla="*/ 2641263 h 2656016"/>
                <a:gd name="connsiteX11" fmla="*/ 963606 w 2053898"/>
                <a:gd name="connsiteY11" fmla="*/ 2418608 h 2656016"/>
                <a:gd name="connsiteX12" fmla="*/ 965507 w 2053898"/>
                <a:gd name="connsiteY12" fmla="*/ 2384898 h 2656016"/>
                <a:gd name="connsiteX13" fmla="*/ 932065 w 2053898"/>
                <a:gd name="connsiteY13" fmla="*/ 2404809 h 2656016"/>
                <a:gd name="connsiteX14" fmla="*/ 718427 w 2053898"/>
                <a:gd name="connsiteY14" fmla="*/ 2457350 h 2656016"/>
                <a:gd name="connsiteX15" fmla="*/ 0 w 2053898"/>
                <a:gd name="connsiteY15" fmla="*/ 1288670 h 2656016"/>
                <a:gd name="connsiteX16" fmla="*/ 718427 w 2053898"/>
                <a:gd name="connsiteY16" fmla="*/ 119990 h 2656016"/>
                <a:gd name="connsiteX17" fmla="*/ 998071 w 2053898"/>
                <a:gd name="connsiteY17" fmla="*/ 211831 h 2656016"/>
                <a:gd name="connsiteX18" fmla="*/ 1064088 w 2053898"/>
                <a:gd name="connsiteY18" fmla="*/ 270121 h 2656016"/>
                <a:gd name="connsiteX19" fmla="*/ 1068557 w 2053898"/>
                <a:gd name="connsiteY19" fmla="*/ 245920 h 2656016"/>
                <a:gd name="connsiteX20" fmla="*/ 1162100 w 2053898"/>
                <a:gd name="connsiteY20" fmla="*/ 20 h 2656016"/>
                <a:gd name="connsiteX0" fmla="*/ 1162100 w 2053898"/>
                <a:gd name="connsiteY0" fmla="*/ 20 h 2656016"/>
                <a:gd name="connsiteX1" fmla="*/ 1320006 w 2053898"/>
                <a:gd name="connsiteY1" fmla="*/ 549325 h 2656016"/>
                <a:gd name="connsiteX2" fmla="*/ 1972229 w 2053898"/>
                <a:gd name="connsiteY2" fmla="*/ 546829 h 2656016"/>
                <a:gd name="connsiteX3" fmla="*/ 1506530 w 2053898"/>
                <a:gd name="connsiteY3" fmla="*/ 892516 h 2656016"/>
                <a:gd name="connsiteX4" fmla="*/ 1909487 w 2053898"/>
                <a:gd name="connsiteY4" fmla="*/ 1092421 h 2656016"/>
                <a:gd name="connsiteX5" fmla="*/ 1433145 w 2053898"/>
                <a:gd name="connsiteY5" fmla="*/ 1408161 h 2656016"/>
                <a:gd name="connsiteX6" fmla="*/ 2053022 w 2053898"/>
                <a:gd name="connsiteY6" fmla="*/ 1680104 h 2656016"/>
                <a:gd name="connsiteX7" fmla="*/ 1579302 w 2053898"/>
                <a:gd name="connsiteY7" fmla="*/ 1961623 h 2656016"/>
                <a:gd name="connsiteX8" fmla="*/ 1853922 w 2053898"/>
                <a:gd name="connsiteY8" fmla="*/ 2442265 h 2656016"/>
                <a:gd name="connsiteX9" fmla="*/ 1359606 w 2053898"/>
                <a:gd name="connsiteY9" fmla="*/ 2250008 h 2656016"/>
                <a:gd name="connsiteX10" fmla="*/ 1371704 w 2053898"/>
                <a:gd name="connsiteY10" fmla="*/ 2641263 h 2656016"/>
                <a:gd name="connsiteX11" fmla="*/ 963606 w 2053898"/>
                <a:gd name="connsiteY11" fmla="*/ 2418608 h 2656016"/>
                <a:gd name="connsiteX12" fmla="*/ 965507 w 2053898"/>
                <a:gd name="connsiteY12" fmla="*/ 2384898 h 2656016"/>
                <a:gd name="connsiteX13" fmla="*/ 718427 w 2053898"/>
                <a:gd name="connsiteY13" fmla="*/ 2457350 h 2656016"/>
                <a:gd name="connsiteX14" fmla="*/ 0 w 2053898"/>
                <a:gd name="connsiteY14" fmla="*/ 1288670 h 2656016"/>
                <a:gd name="connsiteX15" fmla="*/ 718427 w 2053898"/>
                <a:gd name="connsiteY15" fmla="*/ 119990 h 2656016"/>
                <a:gd name="connsiteX16" fmla="*/ 998071 w 2053898"/>
                <a:gd name="connsiteY16" fmla="*/ 211831 h 2656016"/>
                <a:gd name="connsiteX17" fmla="*/ 1064088 w 2053898"/>
                <a:gd name="connsiteY17" fmla="*/ 270121 h 2656016"/>
                <a:gd name="connsiteX18" fmla="*/ 1068557 w 2053898"/>
                <a:gd name="connsiteY18" fmla="*/ 245920 h 2656016"/>
                <a:gd name="connsiteX19" fmla="*/ 1162100 w 2053898"/>
                <a:gd name="connsiteY19" fmla="*/ 20 h 2656016"/>
                <a:gd name="connsiteX0" fmla="*/ 1162100 w 2053898"/>
                <a:gd name="connsiteY0" fmla="*/ 20 h 2656016"/>
                <a:gd name="connsiteX1" fmla="*/ 1320006 w 2053898"/>
                <a:gd name="connsiteY1" fmla="*/ 549325 h 2656016"/>
                <a:gd name="connsiteX2" fmla="*/ 1972229 w 2053898"/>
                <a:gd name="connsiteY2" fmla="*/ 546829 h 2656016"/>
                <a:gd name="connsiteX3" fmla="*/ 1506530 w 2053898"/>
                <a:gd name="connsiteY3" fmla="*/ 892516 h 2656016"/>
                <a:gd name="connsiteX4" fmla="*/ 1909487 w 2053898"/>
                <a:gd name="connsiteY4" fmla="*/ 1092421 h 2656016"/>
                <a:gd name="connsiteX5" fmla="*/ 1433145 w 2053898"/>
                <a:gd name="connsiteY5" fmla="*/ 1408161 h 2656016"/>
                <a:gd name="connsiteX6" fmla="*/ 2053022 w 2053898"/>
                <a:gd name="connsiteY6" fmla="*/ 1680104 h 2656016"/>
                <a:gd name="connsiteX7" fmla="*/ 1579302 w 2053898"/>
                <a:gd name="connsiteY7" fmla="*/ 1961623 h 2656016"/>
                <a:gd name="connsiteX8" fmla="*/ 1853922 w 2053898"/>
                <a:gd name="connsiteY8" fmla="*/ 2442265 h 2656016"/>
                <a:gd name="connsiteX9" fmla="*/ 1359606 w 2053898"/>
                <a:gd name="connsiteY9" fmla="*/ 2250008 h 2656016"/>
                <a:gd name="connsiteX10" fmla="*/ 1371704 w 2053898"/>
                <a:gd name="connsiteY10" fmla="*/ 2641263 h 2656016"/>
                <a:gd name="connsiteX11" fmla="*/ 963606 w 2053898"/>
                <a:gd name="connsiteY11" fmla="*/ 2418608 h 2656016"/>
                <a:gd name="connsiteX12" fmla="*/ 718427 w 2053898"/>
                <a:gd name="connsiteY12" fmla="*/ 2457350 h 2656016"/>
                <a:gd name="connsiteX13" fmla="*/ 0 w 2053898"/>
                <a:gd name="connsiteY13" fmla="*/ 1288670 h 2656016"/>
                <a:gd name="connsiteX14" fmla="*/ 718427 w 2053898"/>
                <a:gd name="connsiteY14" fmla="*/ 119990 h 2656016"/>
                <a:gd name="connsiteX15" fmla="*/ 998071 w 2053898"/>
                <a:gd name="connsiteY15" fmla="*/ 211831 h 2656016"/>
                <a:gd name="connsiteX16" fmla="*/ 1064088 w 2053898"/>
                <a:gd name="connsiteY16" fmla="*/ 270121 h 2656016"/>
                <a:gd name="connsiteX17" fmla="*/ 1068557 w 2053898"/>
                <a:gd name="connsiteY17" fmla="*/ 245920 h 2656016"/>
                <a:gd name="connsiteX18" fmla="*/ 1162100 w 2053898"/>
                <a:gd name="connsiteY18" fmla="*/ 20 h 2656016"/>
                <a:gd name="connsiteX0" fmla="*/ 1162100 w 2053898"/>
                <a:gd name="connsiteY0" fmla="*/ 20 h 2648739"/>
                <a:gd name="connsiteX1" fmla="*/ 1320006 w 2053898"/>
                <a:gd name="connsiteY1" fmla="*/ 549325 h 2648739"/>
                <a:gd name="connsiteX2" fmla="*/ 1972229 w 2053898"/>
                <a:gd name="connsiteY2" fmla="*/ 546829 h 2648739"/>
                <a:gd name="connsiteX3" fmla="*/ 1506530 w 2053898"/>
                <a:gd name="connsiteY3" fmla="*/ 892516 h 2648739"/>
                <a:gd name="connsiteX4" fmla="*/ 1909487 w 2053898"/>
                <a:gd name="connsiteY4" fmla="*/ 1092421 h 2648739"/>
                <a:gd name="connsiteX5" fmla="*/ 1433145 w 2053898"/>
                <a:gd name="connsiteY5" fmla="*/ 1408161 h 2648739"/>
                <a:gd name="connsiteX6" fmla="*/ 2053022 w 2053898"/>
                <a:gd name="connsiteY6" fmla="*/ 1680104 h 2648739"/>
                <a:gd name="connsiteX7" fmla="*/ 1579302 w 2053898"/>
                <a:gd name="connsiteY7" fmla="*/ 1961623 h 2648739"/>
                <a:gd name="connsiteX8" fmla="*/ 1853922 w 2053898"/>
                <a:gd name="connsiteY8" fmla="*/ 2442265 h 2648739"/>
                <a:gd name="connsiteX9" fmla="*/ 1359606 w 2053898"/>
                <a:gd name="connsiteY9" fmla="*/ 2250008 h 2648739"/>
                <a:gd name="connsiteX10" fmla="*/ 1371704 w 2053898"/>
                <a:gd name="connsiteY10" fmla="*/ 2641263 h 2648739"/>
                <a:gd name="connsiteX11" fmla="*/ 963606 w 2053898"/>
                <a:gd name="connsiteY11" fmla="*/ 2418608 h 2648739"/>
                <a:gd name="connsiteX12" fmla="*/ 718427 w 2053898"/>
                <a:gd name="connsiteY12" fmla="*/ 2457350 h 2648739"/>
                <a:gd name="connsiteX13" fmla="*/ 0 w 2053898"/>
                <a:gd name="connsiteY13" fmla="*/ 1288670 h 2648739"/>
                <a:gd name="connsiteX14" fmla="*/ 718427 w 2053898"/>
                <a:gd name="connsiteY14" fmla="*/ 119990 h 2648739"/>
                <a:gd name="connsiteX15" fmla="*/ 998071 w 2053898"/>
                <a:gd name="connsiteY15" fmla="*/ 211831 h 2648739"/>
                <a:gd name="connsiteX16" fmla="*/ 1064088 w 2053898"/>
                <a:gd name="connsiteY16" fmla="*/ 270121 h 2648739"/>
                <a:gd name="connsiteX17" fmla="*/ 1068557 w 2053898"/>
                <a:gd name="connsiteY17" fmla="*/ 245920 h 2648739"/>
                <a:gd name="connsiteX18" fmla="*/ 1162100 w 2053898"/>
                <a:gd name="connsiteY18" fmla="*/ 20 h 2648739"/>
                <a:gd name="connsiteX0" fmla="*/ 1162100 w 2053898"/>
                <a:gd name="connsiteY0" fmla="*/ 20 h 2648739"/>
                <a:gd name="connsiteX1" fmla="*/ 1320006 w 2053898"/>
                <a:gd name="connsiteY1" fmla="*/ 549325 h 2648739"/>
                <a:gd name="connsiteX2" fmla="*/ 1972229 w 2053898"/>
                <a:gd name="connsiteY2" fmla="*/ 546829 h 2648739"/>
                <a:gd name="connsiteX3" fmla="*/ 1506530 w 2053898"/>
                <a:gd name="connsiteY3" fmla="*/ 892516 h 2648739"/>
                <a:gd name="connsiteX4" fmla="*/ 1909487 w 2053898"/>
                <a:gd name="connsiteY4" fmla="*/ 1092421 h 2648739"/>
                <a:gd name="connsiteX5" fmla="*/ 1433145 w 2053898"/>
                <a:gd name="connsiteY5" fmla="*/ 1408161 h 2648739"/>
                <a:gd name="connsiteX6" fmla="*/ 2053022 w 2053898"/>
                <a:gd name="connsiteY6" fmla="*/ 1680104 h 2648739"/>
                <a:gd name="connsiteX7" fmla="*/ 1579302 w 2053898"/>
                <a:gd name="connsiteY7" fmla="*/ 1961623 h 2648739"/>
                <a:gd name="connsiteX8" fmla="*/ 1853922 w 2053898"/>
                <a:gd name="connsiteY8" fmla="*/ 2442265 h 2648739"/>
                <a:gd name="connsiteX9" fmla="*/ 1359606 w 2053898"/>
                <a:gd name="connsiteY9" fmla="*/ 2250008 h 2648739"/>
                <a:gd name="connsiteX10" fmla="*/ 1371704 w 2053898"/>
                <a:gd name="connsiteY10" fmla="*/ 2641263 h 2648739"/>
                <a:gd name="connsiteX11" fmla="*/ 963606 w 2053898"/>
                <a:gd name="connsiteY11" fmla="*/ 2418608 h 2648739"/>
                <a:gd name="connsiteX12" fmla="*/ 718427 w 2053898"/>
                <a:gd name="connsiteY12" fmla="*/ 2457350 h 2648739"/>
                <a:gd name="connsiteX13" fmla="*/ 0 w 2053898"/>
                <a:gd name="connsiteY13" fmla="*/ 1288670 h 2648739"/>
                <a:gd name="connsiteX14" fmla="*/ 718427 w 2053898"/>
                <a:gd name="connsiteY14" fmla="*/ 119990 h 2648739"/>
                <a:gd name="connsiteX15" fmla="*/ 998071 w 2053898"/>
                <a:gd name="connsiteY15" fmla="*/ 211831 h 2648739"/>
                <a:gd name="connsiteX16" fmla="*/ 1064088 w 2053898"/>
                <a:gd name="connsiteY16" fmla="*/ 270121 h 2648739"/>
                <a:gd name="connsiteX17" fmla="*/ 1068557 w 2053898"/>
                <a:gd name="connsiteY17" fmla="*/ 245920 h 2648739"/>
                <a:gd name="connsiteX18" fmla="*/ 1162100 w 2053898"/>
                <a:gd name="connsiteY18" fmla="*/ 20 h 264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3898" h="2648739">
                  <a:moveTo>
                    <a:pt x="1162100" y="20"/>
                  </a:moveTo>
                  <a:cubicBezTo>
                    <a:pt x="1354334" y="-3413"/>
                    <a:pt x="1184984" y="458190"/>
                    <a:pt x="1320006" y="549325"/>
                  </a:cubicBezTo>
                  <a:cubicBezTo>
                    <a:pt x="1455028" y="640460"/>
                    <a:pt x="1884995" y="425461"/>
                    <a:pt x="1972229" y="546829"/>
                  </a:cubicBezTo>
                  <a:cubicBezTo>
                    <a:pt x="2059463" y="668197"/>
                    <a:pt x="1468861" y="729395"/>
                    <a:pt x="1506530" y="892516"/>
                  </a:cubicBezTo>
                  <a:cubicBezTo>
                    <a:pt x="1544199" y="1055637"/>
                    <a:pt x="1921718" y="1006480"/>
                    <a:pt x="1909487" y="1092421"/>
                  </a:cubicBezTo>
                  <a:cubicBezTo>
                    <a:pt x="1897256" y="1178362"/>
                    <a:pt x="1417243" y="1189898"/>
                    <a:pt x="1433145" y="1408161"/>
                  </a:cubicBezTo>
                  <a:cubicBezTo>
                    <a:pt x="1449047" y="1626424"/>
                    <a:pt x="2028662" y="1587860"/>
                    <a:pt x="2053022" y="1680104"/>
                  </a:cubicBezTo>
                  <a:cubicBezTo>
                    <a:pt x="2077382" y="1772348"/>
                    <a:pt x="1586167" y="1680104"/>
                    <a:pt x="1579302" y="1961623"/>
                  </a:cubicBezTo>
                  <a:cubicBezTo>
                    <a:pt x="1572437" y="2243142"/>
                    <a:pt x="1922577" y="2339270"/>
                    <a:pt x="1853922" y="2442265"/>
                  </a:cubicBezTo>
                  <a:cubicBezTo>
                    <a:pt x="1785267" y="2545259"/>
                    <a:pt x="1480081" y="2120589"/>
                    <a:pt x="1359606" y="2250008"/>
                  </a:cubicBezTo>
                  <a:cubicBezTo>
                    <a:pt x="1239131" y="2379427"/>
                    <a:pt x="1471882" y="2579341"/>
                    <a:pt x="1371704" y="2641263"/>
                  </a:cubicBezTo>
                  <a:cubicBezTo>
                    <a:pt x="1271526" y="2703185"/>
                    <a:pt x="1155770" y="2358359"/>
                    <a:pt x="963606" y="2418608"/>
                  </a:cubicBezTo>
                  <a:lnTo>
                    <a:pt x="718427" y="2457350"/>
                  </a:lnTo>
                  <a:cubicBezTo>
                    <a:pt x="321651" y="2457350"/>
                    <a:pt x="0" y="1934114"/>
                    <a:pt x="0" y="1288670"/>
                  </a:cubicBezTo>
                  <a:cubicBezTo>
                    <a:pt x="0" y="643226"/>
                    <a:pt x="321651" y="119990"/>
                    <a:pt x="718427" y="119990"/>
                  </a:cubicBezTo>
                  <a:cubicBezTo>
                    <a:pt x="817621" y="119990"/>
                    <a:pt x="912120" y="152692"/>
                    <a:pt x="998071" y="211831"/>
                  </a:cubicBezTo>
                  <a:lnTo>
                    <a:pt x="1064088" y="270121"/>
                  </a:lnTo>
                  <a:lnTo>
                    <a:pt x="1068557" y="245920"/>
                  </a:lnTo>
                  <a:cubicBezTo>
                    <a:pt x="1090870" y="120180"/>
                    <a:pt x="1112325" y="1737"/>
                    <a:pt x="1162100" y="20"/>
                  </a:cubicBezTo>
                  <a:close/>
                </a:path>
              </a:pathLst>
            </a:custGeom>
            <a:solidFill>
              <a:schemeClr val="accent6">
                <a:lumMod val="20000"/>
                <a:lumOff val="80000"/>
              </a:schemeClr>
            </a:solidFill>
            <a:ln>
              <a:noFill/>
            </a:ln>
            <a:extLst/>
          </p:spPr>
          <p:txBody>
            <a:bodyPr vert="horz" wrap="square" lIns="91440" tIns="45720" rIns="91440" bIns="45720" numCol="1" anchor="t" anchorCtr="0" compatLnSpc="1">
              <a:prstTxWarp prst="textNoShape">
                <a:avLst/>
              </a:prstTxWarp>
              <a:noAutofit/>
            </a:bodyPr>
            <a:lstStyle/>
            <a:p>
              <a:endParaRPr lang="en-US" sz="2400"/>
            </a:p>
          </p:txBody>
        </p:sp>
        <p:sp>
          <p:nvSpPr>
            <p:cNvPr id="90" name="TextBox 33">
              <a:extLst>
                <a:ext uri="{FF2B5EF4-FFF2-40B4-BE49-F238E27FC236}">
                  <a16:creationId xmlns:a16="http://schemas.microsoft.com/office/drawing/2014/main" id="{EA87D4F3-97FE-5846-837F-EFBA9DA87A6C}"/>
                </a:ext>
              </a:extLst>
            </p:cNvPr>
            <p:cNvSpPr txBox="1"/>
            <p:nvPr/>
          </p:nvSpPr>
          <p:spPr>
            <a:xfrm>
              <a:off x="574924" y="2447153"/>
              <a:ext cx="1019610" cy="306842"/>
            </a:xfrm>
            <a:prstGeom prst="rect">
              <a:avLst/>
            </a:prstGeom>
            <a:noFill/>
          </p:spPr>
          <p:txBody>
            <a:bodyPr wrap="none" rtlCol="0">
              <a:spAutoFit/>
            </a:bodyPr>
            <a:lstStyle/>
            <a:p>
              <a:pPr fontAlgn="auto">
                <a:lnSpc>
                  <a:spcPct val="100000"/>
                </a:lnSpc>
                <a:spcBef>
                  <a:spcPts val="0"/>
                </a:spcBef>
                <a:spcAft>
                  <a:spcPts val="0"/>
                </a:spcAft>
              </a:pPr>
              <a:r>
                <a:rPr lang="fr-FR" sz="1200" b="1" dirty="0">
                  <a:latin typeface="Arial" panose="020B0604020202020204"/>
                </a:rPr>
                <a:t>Collagène</a:t>
              </a:r>
            </a:p>
          </p:txBody>
        </p:sp>
        <p:grpSp>
          <p:nvGrpSpPr>
            <p:cNvPr id="91" name="Group 34">
              <a:extLst>
                <a:ext uri="{FF2B5EF4-FFF2-40B4-BE49-F238E27FC236}">
                  <a16:creationId xmlns:a16="http://schemas.microsoft.com/office/drawing/2014/main" id="{6203DB99-D519-944E-8DBB-B9D68D35F493}"/>
                </a:ext>
              </a:extLst>
            </p:cNvPr>
            <p:cNvGrpSpPr/>
            <p:nvPr/>
          </p:nvGrpSpPr>
          <p:grpSpPr>
            <a:xfrm rot="17155499">
              <a:off x="912139" y="2954755"/>
              <a:ext cx="1156050" cy="151490"/>
              <a:chOff x="-3220431" y="309226"/>
              <a:chExt cx="2710695" cy="578502"/>
            </a:xfrm>
          </p:grpSpPr>
          <p:sp>
            <p:nvSpPr>
              <p:cNvPr id="105" name="Freeform 67">
                <a:extLst>
                  <a:ext uri="{FF2B5EF4-FFF2-40B4-BE49-F238E27FC236}">
                    <a16:creationId xmlns:a16="http://schemas.microsoft.com/office/drawing/2014/main" id="{296BC6CA-E209-404B-BCBF-C8DE092D01A8}"/>
                  </a:ext>
                </a:extLst>
              </p:cNvPr>
              <p:cNvSpPr>
                <a:spLocks/>
              </p:cNvSpPr>
              <p:nvPr/>
            </p:nvSpPr>
            <p:spPr bwMode="auto">
              <a:xfrm flipH="1" flipV="1">
                <a:off x="-3220431" y="309226"/>
                <a:ext cx="2710695" cy="578502"/>
              </a:xfrm>
              <a:custGeom>
                <a:avLst/>
                <a:gdLst>
                  <a:gd name="T0" fmla="*/ 0 w 2002"/>
                  <a:gd name="T1" fmla="*/ 91 h 181"/>
                  <a:gd name="T2" fmla="*/ 132 w 2002"/>
                  <a:gd name="T3" fmla="*/ 2 h 181"/>
                  <a:gd name="T4" fmla="*/ 418 w 2002"/>
                  <a:gd name="T5" fmla="*/ 181 h 181"/>
                  <a:gd name="T6" fmla="*/ 709 w 2002"/>
                  <a:gd name="T7" fmla="*/ 2 h 181"/>
                  <a:gd name="T8" fmla="*/ 1002 w 2002"/>
                  <a:gd name="T9" fmla="*/ 181 h 181"/>
                  <a:gd name="T10" fmla="*/ 1283 w 2002"/>
                  <a:gd name="T11" fmla="*/ 1 h 181"/>
                  <a:gd name="T12" fmla="*/ 1569 w 2002"/>
                  <a:gd name="T13" fmla="*/ 181 h 181"/>
                  <a:gd name="T14" fmla="*/ 1855 w 2002"/>
                  <a:gd name="T15" fmla="*/ 1 h 181"/>
                  <a:gd name="T16" fmla="*/ 2002 w 2002"/>
                  <a:gd name="T17" fmla="*/ 91 h 181"/>
                  <a:gd name="connsiteX0" fmla="*/ 0 w 9266"/>
                  <a:gd name="connsiteY0" fmla="*/ 4974 h 9946"/>
                  <a:gd name="connsiteX1" fmla="*/ 659 w 9266"/>
                  <a:gd name="connsiteY1" fmla="*/ 56 h 9946"/>
                  <a:gd name="connsiteX2" fmla="*/ 2088 w 9266"/>
                  <a:gd name="connsiteY2" fmla="*/ 9946 h 9946"/>
                  <a:gd name="connsiteX3" fmla="*/ 3541 w 9266"/>
                  <a:gd name="connsiteY3" fmla="*/ 56 h 9946"/>
                  <a:gd name="connsiteX4" fmla="*/ 5005 w 9266"/>
                  <a:gd name="connsiteY4" fmla="*/ 9946 h 9946"/>
                  <a:gd name="connsiteX5" fmla="*/ 6409 w 9266"/>
                  <a:gd name="connsiteY5" fmla="*/ 1 h 9946"/>
                  <a:gd name="connsiteX6" fmla="*/ 7837 w 9266"/>
                  <a:gd name="connsiteY6" fmla="*/ 9946 h 9946"/>
                  <a:gd name="connsiteX7" fmla="*/ 9266 w 9266"/>
                  <a:gd name="connsiteY7" fmla="*/ 1 h 9946"/>
                  <a:gd name="connsiteX0" fmla="*/ 0 w 9289"/>
                  <a:gd name="connsiteY0" fmla="*/ 56 h 10000"/>
                  <a:gd name="connsiteX1" fmla="*/ 1542 w 9289"/>
                  <a:gd name="connsiteY1" fmla="*/ 10000 h 10000"/>
                  <a:gd name="connsiteX2" fmla="*/ 3110 w 9289"/>
                  <a:gd name="connsiteY2" fmla="*/ 56 h 10000"/>
                  <a:gd name="connsiteX3" fmla="*/ 4690 w 9289"/>
                  <a:gd name="connsiteY3" fmla="*/ 10000 h 10000"/>
                  <a:gd name="connsiteX4" fmla="*/ 6206 w 9289"/>
                  <a:gd name="connsiteY4" fmla="*/ 1 h 10000"/>
                  <a:gd name="connsiteX5" fmla="*/ 7747 w 9289"/>
                  <a:gd name="connsiteY5" fmla="*/ 10000 h 10000"/>
                  <a:gd name="connsiteX6" fmla="*/ 9289 w 9289"/>
                  <a:gd name="connsiteY6" fmla="*/ 1 h 10000"/>
                  <a:gd name="connsiteX0" fmla="*/ 0 w 8340"/>
                  <a:gd name="connsiteY0" fmla="*/ 10000 h 10000"/>
                  <a:gd name="connsiteX1" fmla="*/ 1688 w 8340"/>
                  <a:gd name="connsiteY1" fmla="*/ 56 h 10000"/>
                  <a:gd name="connsiteX2" fmla="*/ 3389 w 8340"/>
                  <a:gd name="connsiteY2" fmla="*/ 10000 h 10000"/>
                  <a:gd name="connsiteX3" fmla="*/ 5021 w 8340"/>
                  <a:gd name="connsiteY3" fmla="*/ 1 h 10000"/>
                  <a:gd name="connsiteX4" fmla="*/ 6680 w 8340"/>
                  <a:gd name="connsiteY4" fmla="*/ 10000 h 10000"/>
                  <a:gd name="connsiteX5" fmla="*/ 8340 w 8340"/>
                  <a:gd name="connsiteY5" fmla="*/ 1 h 10000"/>
                  <a:gd name="connsiteX0" fmla="*/ 0 w 7976"/>
                  <a:gd name="connsiteY0" fmla="*/ 56 h 10000"/>
                  <a:gd name="connsiteX1" fmla="*/ 2040 w 7976"/>
                  <a:gd name="connsiteY1" fmla="*/ 10000 h 10000"/>
                  <a:gd name="connsiteX2" fmla="*/ 3996 w 7976"/>
                  <a:gd name="connsiteY2" fmla="*/ 1 h 10000"/>
                  <a:gd name="connsiteX3" fmla="*/ 5986 w 7976"/>
                  <a:gd name="connsiteY3" fmla="*/ 10000 h 10000"/>
                  <a:gd name="connsiteX4" fmla="*/ 7976 w 7976"/>
                  <a:gd name="connsiteY4" fmla="*/ 1 h 10000"/>
                  <a:gd name="connsiteX0" fmla="*/ 0 w 7442"/>
                  <a:gd name="connsiteY0" fmla="*/ 10000 h 10000"/>
                  <a:gd name="connsiteX1" fmla="*/ 2452 w 7442"/>
                  <a:gd name="connsiteY1" fmla="*/ 1 h 10000"/>
                  <a:gd name="connsiteX2" fmla="*/ 4947 w 7442"/>
                  <a:gd name="connsiteY2" fmla="*/ 10000 h 10000"/>
                  <a:gd name="connsiteX3" fmla="*/ 7442 w 7442"/>
                  <a:gd name="connsiteY3" fmla="*/ 1 h 10000"/>
                </a:gdLst>
                <a:ahLst/>
                <a:cxnLst>
                  <a:cxn ang="0">
                    <a:pos x="connsiteX0" y="connsiteY0"/>
                  </a:cxn>
                  <a:cxn ang="0">
                    <a:pos x="connsiteX1" y="connsiteY1"/>
                  </a:cxn>
                  <a:cxn ang="0">
                    <a:pos x="connsiteX2" y="connsiteY2"/>
                  </a:cxn>
                  <a:cxn ang="0">
                    <a:pos x="connsiteX3" y="connsiteY3"/>
                  </a:cxn>
                </a:cxnLst>
                <a:rect l="l" t="t" r="r" b="b"/>
                <a:pathLst>
                  <a:path w="7442" h="10000">
                    <a:moveTo>
                      <a:pt x="0" y="10000"/>
                    </a:moveTo>
                    <a:cubicBezTo>
                      <a:pt x="1221" y="10000"/>
                      <a:pt x="1221" y="1"/>
                      <a:pt x="2452" y="1"/>
                    </a:cubicBezTo>
                    <a:cubicBezTo>
                      <a:pt x="3779" y="1"/>
                      <a:pt x="3708" y="10000"/>
                      <a:pt x="4947" y="10000"/>
                    </a:cubicBezTo>
                    <a:cubicBezTo>
                      <a:pt x="6246" y="10000"/>
                      <a:pt x="6105" y="-54"/>
                      <a:pt x="7442" y="1"/>
                    </a:cubicBezTo>
                  </a:path>
                </a:pathLst>
              </a:custGeom>
              <a:noFill/>
              <a:ln w="41275" cap="flat">
                <a:solidFill>
                  <a:schemeClr val="accent6">
                    <a:lumMod val="60000"/>
                    <a:lumOff val="40000"/>
                  </a:schemeClr>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000000"/>
                  </a:solidFill>
                  <a:effectLst/>
                  <a:uLnTx/>
                  <a:uFillTx/>
                  <a:latin typeface="Arial" panose="020B0604020202020204"/>
                </a:endParaRPr>
              </a:p>
            </p:txBody>
          </p:sp>
          <p:sp>
            <p:nvSpPr>
              <p:cNvPr id="106" name="Freeform 68">
                <a:extLst>
                  <a:ext uri="{FF2B5EF4-FFF2-40B4-BE49-F238E27FC236}">
                    <a16:creationId xmlns:a16="http://schemas.microsoft.com/office/drawing/2014/main" id="{FA23184D-C3D6-9E4F-9BC0-0EA0DB1E14C0}"/>
                  </a:ext>
                </a:extLst>
              </p:cNvPr>
              <p:cNvSpPr>
                <a:spLocks/>
              </p:cNvSpPr>
              <p:nvPr/>
            </p:nvSpPr>
            <p:spPr bwMode="auto">
              <a:xfrm flipH="1">
                <a:off x="-3220431" y="309226"/>
                <a:ext cx="2710695" cy="578502"/>
              </a:xfrm>
              <a:custGeom>
                <a:avLst/>
                <a:gdLst>
                  <a:gd name="T0" fmla="*/ 0 w 2002"/>
                  <a:gd name="T1" fmla="*/ 91 h 181"/>
                  <a:gd name="T2" fmla="*/ 132 w 2002"/>
                  <a:gd name="T3" fmla="*/ 2 h 181"/>
                  <a:gd name="T4" fmla="*/ 418 w 2002"/>
                  <a:gd name="T5" fmla="*/ 181 h 181"/>
                  <a:gd name="T6" fmla="*/ 709 w 2002"/>
                  <a:gd name="T7" fmla="*/ 2 h 181"/>
                  <a:gd name="T8" fmla="*/ 1002 w 2002"/>
                  <a:gd name="T9" fmla="*/ 181 h 181"/>
                  <a:gd name="T10" fmla="*/ 1283 w 2002"/>
                  <a:gd name="T11" fmla="*/ 1 h 181"/>
                  <a:gd name="T12" fmla="*/ 1569 w 2002"/>
                  <a:gd name="T13" fmla="*/ 181 h 181"/>
                  <a:gd name="T14" fmla="*/ 1855 w 2002"/>
                  <a:gd name="T15" fmla="*/ 1 h 181"/>
                  <a:gd name="T16" fmla="*/ 2002 w 2002"/>
                  <a:gd name="T17" fmla="*/ 91 h 181"/>
                  <a:gd name="connsiteX0" fmla="*/ 0 w 9266"/>
                  <a:gd name="connsiteY0" fmla="*/ 4974 h 9946"/>
                  <a:gd name="connsiteX1" fmla="*/ 659 w 9266"/>
                  <a:gd name="connsiteY1" fmla="*/ 56 h 9946"/>
                  <a:gd name="connsiteX2" fmla="*/ 2088 w 9266"/>
                  <a:gd name="connsiteY2" fmla="*/ 9946 h 9946"/>
                  <a:gd name="connsiteX3" fmla="*/ 3541 w 9266"/>
                  <a:gd name="connsiteY3" fmla="*/ 56 h 9946"/>
                  <a:gd name="connsiteX4" fmla="*/ 5005 w 9266"/>
                  <a:gd name="connsiteY4" fmla="*/ 9946 h 9946"/>
                  <a:gd name="connsiteX5" fmla="*/ 6409 w 9266"/>
                  <a:gd name="connsiteY5" fmla="*/ 1 h 9946"/>
                  <a:gd name="connsiteX6" fmla="*/ 7837 w 9266"/>
                  <a:gd name="connsiteY6" fmla="*/ 9946 h 9946"/>
                  <a:gd name="connsiteX7" fmla="*/ 9266 w 9266"/>
                  <a:gd name="connsiteY7" fmla="*/ 1 h 9946"/>
                  <a:gd name="connsiteX0" fmla="*/ 0 w 9289"/>
                  <a:gd name="connsiteY0" fmla="*/ 56 h 10000"/>
                  <a:gd name="connsiteX1" fmla="*/ 1542 w 9289"/>
                  <a:gd name="connsiteY1" fmla="*/ 10000 h 10000"/>
                  <a:gd name="connsiteX2" fmla="*/ 3110 w 9289"/>
                  <a:gd name="connsiteY2" fmla="*/ 56 h 10000"/>
                  <a:gd name="connsiteX3" fmla="*/ 4690 w 9289"/>
                  <a:gd name="connsiteY3" fmla="*/ 10000 h 10000"/>
                  <a:gd name="connsiteX4" fmla="*/ 6206 w 9289"/>
                  <a:gd name="connsiteY4" fmla="*/ 1 h 10000"/>
                  <a:gd name="connsiteX5" fmla="*/ 7747 w 9289"/>
                  <a:gd name="connsiteY5" fmla="*/ 10000 h 10000"/>
                  <a:gd name="connsiteX6" fmla="*/ 9289 w 9289"/>
                  <a:gd name="connsiteY6" fmla="*/ 1 h 10000"/>
                  <a:gd name="connsiteX0" fmla="*/ 0 w 8340"/>
                  <a:gd name="connsiteY0" fmla="*/ 10000 h 10000"/>
                  <a:gd name="connsiteX1" fmla="*/ 1688 w 8340"/>
                  <a:gd name="connsiteY1" fmla="*/ 56 h 10000"/>
                  <a:gd name="connsiteX2" fmla="*/ 3389 w 8340"/>
                  <a:gd name="connsiteY2" fmla="*/ 10000 h 10000"/>
                  <a:gd name="connsiteX3" fmla="*/ 5021 w 8340"/>
                  <a:gd name="connsiteY3" fmla="*/ 1 h 10000"/>
                  <a:gd name="connsiteX4" fmla="*/ 6680 w 8340"/>
                  <a:gd name="connsiteY4" fmla="*/ 10000 h 10000"/>
                  <a:gd name="connsiteX5" fmla="*/ 8340 w 8340"/>
                  <a:gd name="connsiteY5" fmla="*/ 1 h 10000"/>
                  <a:gd name="connsiteX0" fmla="*/ 0 w 7976"/>
                  <a:gd name="connsiteY0" fmla="*/ 56 h 10000"/>
                  <a:gd name="connsiteX1" fmla="*/ 2040 w 7976"/>
                  <a:gd name="connsiteY1" fmla="*/ 10000 h 10000"/>
                  <a:gd name="connsiteX2" fmla="*/ 3996 w 7976"/>
                  <a:gd name="connsiteY2" fmla="*/ 1 h 10000"/>
                  <a:gd name="connsiteX3" fmla="*/ 5986 w 7976"/>
                  <a:gd name="connsiteY3" fmla="*/ 10000 h 10000"/>
                  <a:gd name="connsiteX4" fmla="*/ 7976 w 7976"/>
                  <a:gd name="connsiteY4" fmla="*/ 1 h 10000"/>
                  <a:gd name="connsiteX0" fmla="*/ 0 w 7442"/>
                  <a:gd name="connsiteY0" fmla="*/ 10000 h 10000"/>
                  <a:gd name="connsiteX1" fmla="*/ 2452 w 7442"/>
                  <a:gd name="connsiteY1" fmla="*/ 1 h 10000"/>
                  <a:gd name="connsiteX2" fmla="*/ 4947 w 7442"/>
                  <a:gd name="connsiteY2" fmla="*/ 10000 h 10000"/>
                  <a:gd name="connsiteX3" fmla="*/ 7442 w 7442"/>
                  <a:gd name="connsiteY3" fmla="*/ 1 h 10000"/>
                </a:gdLst>
                <a:ahLst/>
                <a:cxnLst>
                  <a:cxn ang="0">
                    <a:pos x="connsiteX0" y="connsiteY0"/>
                  </a:cxn>
                  <a:cxn ang="0">
                    <a:pos x="connsiteX1" y="connsiteY1"/>
                  </a:cxn>
                  <a:cxn ang="0">
                    <a:pos x="connsiteX2" y="connsiteY2"/>
                  </a:cxn>
                  <a:cxn ang="0">
                    <a:pos x="connsiteX3" y="connsiteY3"/>
                  </a:cxn>
                </a:cxnLst>
                <a:rect l="l" t="t" r="r" b="b"/>
                <a:pathLst>
                  <a:path w="7442" h="10000">
                    <a:moveTo>
                      <a:pt x="0" y="10000"/>
                    </a:moveTo>
                    <a:cubicBezTo>
                      <a:pt x="1221" y="10000"/>
                      <a:pt x="1221" y="1"/>
                      <a:pt x="2452" y="1"/>
                    </a:cubicBezTo>
                    <a:cubicBezTo>
                      <a:pt x="3779" y="1"/>
                      <a:pt x="3708" y="10000"/>
                      <a:pt x="4947" y="10000"/>
                    </a:cubicBezTo>
                    <a:cubicBezTo>
                      <a:pt x="6246" y="10000"/>
                      <a:pt x="6105" y="-54"/>
                      <a:pt x="7442" y="1"/>
                    </a:cubicBezTo>
                  </a:path>
                </a:pathLst>
              </a:custGeom>
              <a:noFill/>
              <a:ln w="44450" cap="flat">
                <a:solidFill>
                  <a:schemeClr val="accent6">
                    <a:lumMod val="60000"/>
                    <a:lumOff val="40000"/>
                  </a:schemeClr>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000000"/>
                  </a:solidFill>
                  <a:effectLst/>
                  <a:uLnTx/>
                  <a:uFillTx/>
                  <a:latin typeface="Arial" panose="020B0604020202020204"/>
                </a:endParaRPr>
              </a:p>
            </p:txBody>
          </p:sp>
        </p:grpSp>
        <p:cxnSp>
          <p:nvCxnSpPr>
            <p:cNvPr id="92" name="Straight Arrow Connector 35">
              <a:extLst>
                <a:ext uri="{FF2B5EF4-FFF2-40B4-BE49-F238E27FC236}">
                  <a16:creationId xmlns:a16="http://schemas.microsoft.com/office/drawing/2014/main" id="{3DCD4525-1415-1B49-862E-63E73BCAEFB8}"/>
                </a:ext>
              </a:extLst>
            </p:cNvPr>
            <p:cNvCxnSpPr>
              <a:cxnSpLocks/>
            </p:cNvCxnSpPr>
            <p:nvPr/>
          </p:nvCxnSpPr>
          <p:spPr>
            <a:xfrm>
              <a:off x="1607721" y="2865692"/>
              <a:ext cx="731520" cy="0"/>
            </a:xfrm>
            <a:prstGeom prst="straightConnector1">
              <a:avLst/>
            </a:prstGeom>
            <a:noFill/>
            <a:ln w="19050" cap="flat" cmpd="sng" algn="ctr">
              <a:solidFill>
                <a:srgbClr val="000000">
                  <a:lumMod val="75000"/>
                  <a:lumOff val="25000"/>
                </a:srgbClr>
              </a:solidFill>
              <a:prstDash val="solid"/>
              <a:tailEnd type="triangle"/>
            </a:ln>
            <a:effectLst/>
          </p:spPr>
        </p:cxnSp>
        <p:sp>
          <p:nvSpPr>
            <p:cNvPr id="93" name="Rectangle 92">
              <a:extLst>
                <a:ext uri="{FF2B5EF4-FFF2-40B4-BE49-F238E27FC236}">
                  <a16:creationId xmlns:a16="http://schemas.microsoft.com/office/drawing/2014/main" id="{08C98AC6-E522-BA4C-9C13-5449739845E2}"/>
                </a:ext>
              </a:extLst>
            </p:cNvPr>
            <p:cNvSpPr/>
            <p:nvPr/>
          </p:nvSpPr>
          <p:spPr>
            <a:xfrm>
              <a:off x="934401" y="1874105"/>
              <a:ext cx="1500825" cy="306842"/>
            </a:xfrm>
            <a:prstGeom prst="rect">
              <a:avLst/>
            </a:prstGeom>
            <a:solidFill>
              <a:srgbClr val="D9DAFF"/>
            </a:solidFill>
            <a:ln w="25400" cap="flat" cmpd="sng" algn="ctr">
              <a:noFill/>
              <a:prstDash val="solid"/>
            </a:ln>
            <a:effectLst/>
          </p:spPr>
          <p:txBody>
            <a:bodyPr wrap="none" lIns="91440" tIns="45720" rIns="91440" bIns="45720"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fr-FR" sz="1200" b="1" i="0" u="none" strike="noStrike" kern="0" cap="none" spc="0" normalizeH="0" baseline="0" dirty="0" err="1">
                  <a:ln>
                    <a:noFill/>
                  </a:ln>
                  <a:effectLst/>
                  <a:uLnTx/>
                  <a:uFillTx/>
                  <a:latin typeface="Arial" panose="020B0604020202020204"/>
                  <a:ea typeface="+mn-ea"/>
                  <a:cs typeface="+mn-cs"/>
                </a:rPr>
                <a:t>Métalloprotéase</a:t>
              </a:r>
              <a:endParaRPr kumimoji="0" lang="fr-FR" sz="1200" b="1" i="0" u="none" strike="noStrike" kern="0" cap="none" spc="0" normalizeH="0" baseline="0" dirty="0">
                <a:ln>
                  <a:noFill/>
                </a:ln>
                <a:effectLst/>
                <a:uLnTx/>
                <a:uFillTx/>
                <a:latin typeface="Arial" panose="020B0604020202020204"/>
                <a:ea typeface="+mn-ea"/>
                <a:cs typeface="+mn-cs"/>
              </a:endParaRPr>
            </a:p>
          </p:txBody>
        </p:sp>
        <p:sp>
          <p:nvSpPr>
            <p:cNvPr id="94" name="TextBox 56">
              <a:extLst>
                <a:ext uri="{FF2B5EF4-FFF2-40B4-BE49-F238E27FC236}">
                  <a16:creationId xmlns:a16="http://schemas.microsoft.com/office/drawing/2014/main" id="{4E89F4FF-E6DE-494C-837E-4C3299199D13}"/>
                </a:ext>
              </a:extLst>
            </p:cNvPr>
            <p:cNvSpPr txBox="1"/>
            <p:nvPr/>
          </p:nvSpPr>
          <p:spPr>
            <a:xfrm>
              <a:off x="2995258" y="3910298"/>
              <a:ext cx="971665" cy="306842"/>
            </a:xfrm>
            <a:prstGeom prst="rect">
              <a:avLst/>
            </a:prstGeom>
            <a:noFill/>
          </p:spPr>
          <p:txBody>
            <a:bodyPr wrap="none" rtlCol="0">
              <a:spAutoFit/>
            </a:bodyPr>
            <a:lstStyle/>
            <a:p>
              <a:pPr fontAlgn="auto">
                <a:lnSpc>
                  <a:spcPct val="100000"/>
                </a:lnSpc>
                <a:spcBef>
                  <a:spcPts val="0"/>
                </a:spcBef>
                <a:spcAft>
                  <a:spcPts val="0"/>
                </a:spcAft>
              </a:pPr>
              <a:r>
                <a:rPr lang="fr-FR" sz="1200" b="1" dirty="0">
                  <a:latin typeface="Arial" panose="020B0604020202020204"/>
                </a:rPr>
                <a:t>Plaquette</a:t>
              </a:r>
            </a:p>
          </p:txBody>
        </p:sp>
        <p:sp>
          <p:nvSpPr>
            <p:cNvPr id="95" name="Oval 57">
              <a:extLst>
                <a:ext uri="{FF2B5EF4-FFF2-40B4-BE49-F238E27FC236}">
                  <a16:creationId xmlns:a16="http://schemas.microsoft.com/office/drawing/2014/main" id="{3F88900B-AC5C-E14D-9868-45C8EA145B5F}"/>
                </a:ext>
              </a:extLst>
            </p:cNvPr>
            <p:cNvSpPr>
              <a:spLocks noChangeAspect="1"/>
            </p:cNvSpPr>
            <p:nvPr/>
          </p:nvSpPr>
          <p:spPr>
            <a:xfrm flipH="1">
              <a:off x="2841194" y="1450937"/>
              <a:ext cx="558866" cy="558866"/>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err="1">
                  <a:ln>
                    <a:noFill/>
                  </a:ln>
                  <a:solidFill>
                    <a:srgbClr val="FFFFFF"/>
                  </a:solidFill>
                  <a:effectLst/>
                  <a:uLnTx/>
                  <a:uFillTx/>
                  <a:latin typeface="Arial" panose="020B0604020202020204"/>
                  <a:ea typeface="+mn-ea"/>
                  <a:cs typeface="+mn-cs"/>
                </a:rPr>
                <a:t>sGPVI</a:t>
              </a:r>
              <a:endParaRPr kumimoji="0" lang="en-US" sz="1100" b="1"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96" name="Freeform 9">
              <a:extLst>
                <a:ext uri="{FF2B5EF4-FFF2-40B4-BE49-F238E27FC236}">
                  <a16:creationId xmlns:a16="http://schemas.microsoft.com/office/drawing/2014/main" id="{E59FF14B-8883-E741-A121-6599F027A328}"/>
                </a:ext>
              </a:extLst>
            </p:cNvPr>
            <p:cNvSpPr>
              <a:spLocks/>
            </p:cNvSpPr>
            <p:nvPr/>
          </p:nvSpPr>
          <p:spPr bwMode="auto">
            <a:xfrm rot="1224834">
              <a:off x="2698444" y="1953689"/>
              <a:ext cx="128440" cy="713024"/>
            </a:xfrm>
            <a:custGeom>
              <a:avLst/>
              <a:gdLst>
                <a:gd name="T0" fmla="*/ 25 w 25"/>
                <a:gd name="T1" fmla="*/ 87 h 87"/>
                <a:gd name="T2" fmla="*/ 0 w 25"/>
                <a:gd name="T3" fmla="*/ 43 h 87"/>
                <a:gd name="T4" fmla="*/ 25 w 25"/>
                <a:gd name="T5" fmla="*/ 0 h 87"/>
              </a:gdLst>
              <a:ahLst/>
              <a:cxnLst>
                <a:cxn ang="0">
                  <a:pos x="T0" y="T1"/>
                </a:cxn>
                <a:cxn ang="0">
                  <a:pos x="T2" y="T3"/>
                </a:cxn>
                <a:cxn ang="0">
                  <a:pos x="T4" y="T5"/>
                </a:cxn>
              </a:cxnLst>
              <a:rect l="0" t="0" r="r" b="b"/>
              <a:pathLst>
                <a:path w="25" h="87">
                  <a:moveTo>
                    <a:pt x="25" y="87"/>
                  </a:moveTo>
                  <a:cubicBezTo>
                    <a:pt x="10" y="78"/>
                    <a:pt x="0" y="62"/>
                    <a:pt x="0" y="43"/>
                  </a:cubicBezTo>
                  <a:cubicBezTo>
                    <a:pt x="0" y="25"/>
                    <a:pt x="10" y="8"/>
                    <a:pt x="25" y="0"/>
                  </a:cubicBezTo>
                </a:path>
              </a:pathLst>
            </a:custGeom>
            <a:noFill/>
            <a:ln w="19050" cap="flat">
              <a:solidFill>
                <a:srgbClr val="404040"/>
              </a:solidFill>
              <a:prstDash val="solid"/>
              <a:miter lim="800000"/>
              <a:headEnd/>
              <a:tailEnd type="triangle"/>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cxnSp>
          <p:nvCxnSpPr>
            <p:cNvPr id="97" name="Straight Arrow Connector 59">
              <a:extLst>
                <a:ext uri="{FF2B5EF4-FFF2-40B4-BE49-F238E27FC236}">
                  <a16:creationId xmlns:a16="http://schemas.microsoft.com/office/drawing/2014/main" id="{F6392D22-AD9F-8645-A463-1B10705FCA47}"/>
                </a:ext>
              </a:extLst>
            </p:cNvPr>
            <p:cNvCxnSpPr>
              <a:cxnSpLocks/>
            </p:cNvCxnSpPr>
            <p:nvPr/>
          </p:nvCxnSpPr>
          <p:spPr>
            <a:xfrm>
              <a:off x="2139058" y="2184527"/>
              <a:ext cx="351593" cy="423603"/>
            </a:xfrm>
            <a:prstGeom prst="straightConnector1">
              <a:avLst/>
            </a:prstGeom>
            <a:noFill/>
            <a:ln w="19050" cap="flat" cmpd="sng" algn="ctr">
              <a:solidFill>
                <a:srgbClr val="000000">
                  <a:lumMod val="75000"/>
                  <a:lumOff val="25000"/>
                </a:srgbClr>
              </a:solidFill>
              <a:prstDash val="solid"/>
              <a:tailEnd type="triangle"/>
            </a:ln>
            <a:effectLst/>
          </p:spPr>
        </p:cxnSp>
        <p:cxnSp>
          <p:nvCxnSpPr>
            <p:cNvPr id="98" name="Straight Arrow Connector 60">
              <a:extLst>
                <a:ext uri="{FF2B5EF4-FFF2-40B4-BE49-F238E27FC236}">
                  <a16:creationId xmlns:a16="http://schemas.microsoft.com/office/drawing/2014/main" id="{B67B90B9-1356-BD46-A0E4-73663CFD519D}"/>
                </a:ext>
              </a:extLst>
            </p:cNvPr>
            <p:cNvCxnSpPr>
              <a:cxnSpLocks/>
              <a:stCxn id="104" idx="3"/>
            </p:cNvCxnSpPr>
            <p:nvPr/>
          </p:nvCxnSpPr>
          <p:spPr>
            <a:xfrm flipV="1">
              <a:off x="1628582" y="3684289"/>
              <a:ext cx="646448" cy="184575"/>
            </a:xfrm>
            <a:prstGeom prst="straightConnector1">
              <a:avLst/>
            </a:prstGeom>
            <a:noFill/>
            <a:ln w="19050" cap="flat" cmpd="sng" algn="ctr">
              <a:solidFill>
                <a:srgbClr val="000000">
                  <a:lumMod val="75000"/>
                  <a:lumOff val="25000"/>
                </a:srgbClr>
              </a:solidFill>
              <a:prstDash val="solid"/>
              <a:tailEnd type="triangle"/>
            </a:ln>
            <a:effectLst/>
          </p:spPr>
        </p:cxnSp>
        <p:sp>
          <p:nvSpPr>
            <p:cNvPr id="99" name="Oval 61">
              <a:extLst>
                <a:ext uri="{FF2B5EF4-FFF2-40B4-BE49-F238E27FC236}">
                  <a16:creationId xmlns:a16="http://schemas.microsoft.com/office/drawing/2014/main" id="{E453654A-6039-E744-B0B9-9C07CCD0F249}"/>
                </a:ext>
              </a:extLst>
            </p:cNvPr>
            <p:cNvSpPr>
              <a:spLocks noChangeAspect="1"/>
            </p:cNvSpPr>
            <p:nvPr/>
          </p:nvSpPr>
          <p:spPr>
            <a:xfrm flipH="1">
              <a:off x="1882226" y="4227976"/>
              <a:ext cx="558866" cy="558866"/>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err="1">
                  <a:ln>
                    <a:noFill/>
                  </a:ln>
                  <a:solidFill>
                    <a:srgbClr val="FFFFFF"/>
                  </a:solidFill>
                  <a:effectLst/>
                  <a:uLnTx/>
                  <a:uFillTx/>
                  <a:latin typeface="Arial" panose="020B0604020202020204"/>
                  <a:ea typeface="+mn-ea"/>
                  <a:cs typeface="+mn-cs"/>
                </a:rPr>
                <a:t>sGPVI</a:t>
              </a:r>
              <a:endParaRPr kumimoji="0" lang="en-US" sz="1100" b="1" i="0" u="none" strike="noStrike" kern="0" cap="none" spc="0" normalizeH="0" baseline="0" noProof="0" dirty="0">
                <a:ln>
                  <a:noFill/>
                </a:ln>
                <a:solidFill>
                  <a:srgbClr val="FFFFFF"/>
                </a:solidFill>
                <a:effectLst/>
                <a:uLnTx/>
                <a:uFillTx/>
                <a:latin typeface="Arial" panose="020B0604020202020204"/>
                <a:ea typeface="+mn-ea"/>
                <a:cs typeface="+mn-cs"/>
              </a:endParaRPr>
            </a:p>
          </p:txBody>
        </p:sp>
        <p:sp>
          <p:nvSpPr>
            <p:cNvPr id="100" name="Freeform 9">
              <a:extLst>
                <a:ext uri="{FF2B5EF4-FFF2-40B4-BE49-F238E27FC236}">
                  <a16:creationId xmlns:a16="http://schemas.microsoft.com/office/drawing/2014/main" id="{FF7259D0-3ADA-404A-8136-28A96200845A}"/>
                </a:ext>
              </a:extLst>
            </p:cNvPr>
            <p:cNvSpPr>
              <a:spLocks/>
            </p:cNvSpPr>
            <p:nvPr/>
          </p:nvSpPr>
          <p:spPr bwMode="auto">
            <a:xfrm rot="2498719" flipV="1">
              <a:off x="2328015" y="3659386"/>
              <a:ext cx="117772" cy="568927"/>
            </a:xfrm>
            <a:custGeom>
              <a:avLst/>
              <a:gdLst>
                <a:gd name="T0" fmla="*/ 25 w 25"/>
                <a:gd name="T1" fmla="*/ 87 h 87"/>
                <a:gd name="T2" fmla="*/ 0 w 25"/>
                <a:gd name="T3" fmla="*/ 43 h 87"/>
                <a:gd name="T4" fmla="*/ 25 w 25"/>
                <a:gd name="T5" fmla="*/ 0 h 87"/>
              </a:gdLst>
              <a:ahLst/>
              <a:cxnLst>
                <a:cxn ang="0">
                  <a:pos x="T0" y="T1"/>
                </a:cxn>
                <a:cxn ang="0">
                  <a:pos x="T2" y="T3"/>
                </a:cxn>
                <a:cxn ang="0">
                  <a:pos x="T4" y="T5"/>
                </a:cxn>
              </a:cxnLst>
              <a:rect l="0" t="0" r="r" b="b"/>
              <a:pathLst>
                <a:path w="25" h="87">
                  <a:moveTo>
                    <a:pt x="25" y="87"/>
                  </a:moveTo>
                  <a:cubicBezTo>
                    <a:pt x="10" y="78"/>
                    <a:pt x="0" y="62"/>
                    <a:pt x="0" y="43"/>
                  </a:cubicBezTo>
                  <a:cubicBezTo>
                    <a:pt x="0" y="25"/>
                    <a:pt x="10" y="8"/>
                    <a:pt x="25" y="0"/>
                  </a:cubicBezTo>
                </a:path>
              </a:pathLst>
            </a:custGeom>
            <a:noFill/>
            <a:ln w="19050" cap="flat">
              <a:solidFill>
                <a:srgbClr val="404040"/>
              </a:solidFill>
              <a:prstDash val="solid"/>
              <a:miter lim="800000"/>
              <a:headEnd/>
              <a:tailEnd type="triangle"/>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1" name="Diamond 63">
              <a:extLst>
                <a:ext uri="{FF2B5EF4-FFF2-40B4-BE49-F238E27FC236}">
                  <a16:creationId xmlns:a16="http://schemas.microsoft.com/office/drawing/2014/main" id="{3FC6447F-E1F1-5B4F-8A88-78281A91CA27}"/>
                </a:ext>
              </a:extLst>
            </p:cNvPr>
            <p:cNvSpPr>
              <a:spLocks noChangeAspect="1"/>
            </p:cNvSpPr>
            <p:nvPr/>
          </p:nvSpPr>
          <p:spPr>
            <a:xfrm flipH="1">
              <a:off x="2404700" y="2617368"/>
              <a:ext cx="558866" cy="558866"/>
            </a:xfrm>
            <a:prstGeom prst="diamond">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Arial" panose="020B0604020202020204"/>
                  <a:ea typeface="+mn-ea"/>
                  <a:cs typeface="+mn-cs"/>
                </a:rPr>
                <a:t>GPVI</a:t>
              </a:r>
            </a:p>
          </p:txBody>
        </p:sp>
        <p:sp>
          <p:nvSpPr>
            <p:cNvPr id="102" name="Diamond 64">
              <a:extLst>
                <a:ext uri="{FF2B5EF4-FFF2-40B4-BE49-F238E27FC236}">
                  <a16:creationId xmlns:a16="http://schemas.microsoft.com/office/drawing/2014/main" id="{C3DBF6C4-BB1E-764F-B379-2154B9139EC3}"/>
                </a:ext>
              </a:extLst>
            </p:cNvPr>
            <p:cNvSpPr>
              <a:spLocks noChangeAspect="1"/>
            </p:cNvSpPr>
            <p:nvPr/>
          </p:nvSpPr>
          <p:spPr>
            <a:xfrm flipH="1">
              <a:off x="2404700" y="3381581"/>
              <a:ext cx="558866" cy="558866"/>
            </a:xfrm>
            <a:prstGeom prst="diamond">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Arial" panose="020B0604020202020204"/>
                  <a:ea typeface="+mn-ea"/>
                  <a:cs typeface="+mn-cs"/>
                </a:rPr>
                <a:t>GPVI</a:t>
              </a:r>
            </a:p>
          </p:txBody>
        </p:sp>
        <p:sp>
          <p:nvSpPr>
            <p:cNvPr id="103" name="Rectangle 102">
              <a:extLst>
                <a:ext uri="{FF2B5EF4-FFF2-40B4-BE49-F238E27FC236}">
                  <a16:creationId xmlns:a16="http://schemas.microsoft.com/office/drawing/2014/main" id="{D33ED88C-385C-4643-8FC1-B5C5C9586D6A}"/>
                </a:ext>
              </a:extLst>
            </p:cNvPr>
            <p:cNvSpPr/>
            <p:nvPr/>
          </p:nvSpPr>
          <p:spPr>
            <a:xfrm>
              <a:off x="550004" y="3778394"/>
              <a:ext cx="856217" cy="613683"/>
            </a:xfrm>
            <a:prstGeom prst="rect">
              <a:avLst/>
            </a:prstGeom>
            <a:noFill/>
            <a:ln w="25400" cap="flat" cmpd="sng" algn="ctr">
              <a:noFill/>
              <a:prstDash val="solid"/>
            </a:ln>
            <a:effectLst/>
          </p:spPr>
          <p:txBody>
            <a:bodyPr wrap="square" lIns="0" tIns="0" rIns="0" bIns="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effectLst/>
                  <a:uLnTx/>
                  <a:uFillTx/>
                  <a:latin typeface="Arial" panose="020B0604020202020204"/>
                  <a:ea typeface="+mn-ea"/>
                  <a:cs typeface="+mn-cs"/>
                </a:rPr>
                <a:t>Collagen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effectLst/>
                  <a:uLnTx/>
                  <a:uFillTx/>
                  <a:latin typeface="Arial" panose="020B0604020202020204"/>
                  <a:ea typeface="+mn-ea"/>
                  <a:cs typeface="+mn-cs"/>
                </a:rPr>
                <a:t>Related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effectLst/>
                  <a:uLnTx/>
                  <a:uFillTx/>
                  <a:latin typeface="Arial" panose="020B0604020202020204"/>
                  <a:ea typeface="+mn-ea"/>
                  <a:cs typeface="+mn-cs"/>
                </a:rPr>
                <a:t>Peptide</a:t>
              </a:r>
            </a:p>
          </p:txBody>
        </p:sp>
        <p:sp>
          <p:nvSpPr>
            <p:cNvPr id="104" name="Rectangle 103">
              <a:extLst>
                <a:ext uri="{FF2B5EF4-FFF2-40B4-BE49-F238E27FC236}">
                  <a16:creationId xmlns:a16="http://schemas.microsoft.com/office/drawing/2014/main" id="{B6FAC5E3-B39F-7449-8E79-EC8B8FA7A021}"/>
                </a:ext>
              </a:extLst>
            </p:cNvPr>
            <p:cNvSpPr/>
            <p:nvPr/>
          </p:nvSpPr>
          <p:spPr bwMode="auto">
            <a:xfrm>
              <a:off x="1413570" y="3761358"/>
              <a:ext cx="215012" cy="215012"/>
            </a:xfrm>
            <a:prstGeom prst="rect">
              <a:avLst/>
            </a:prstGeom>
            <a:solidFill>
              <a:schemeClr val="accent2">
                <a:lumMod val="40000"/>
                <a:lumOff val="60000"/>
              </a:schemeClr>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a:ln>
                  <a:noFill/>
                </a:ln>
                <a:solidFill>
                  <a:srgbClr val="000066"/>
                </a:solidFill>
                <a:effectLst/>
                <a:latin typeface="Arial" pitchFamily="34" charset="0"/>
              </a:endParaRPr>
            </a:p>
          </p:txBody>
        </p:sp>
      </p:grpSp>
      <p:sp>
        <p:nvSpPr>
          <p:cNvPr id="38" name="ZoneTexte 37">
            <a:extLst>
              <a:ext uri="{FF2B5EF4-FFF2-40B4-BE49-F238E27FC236}">
                <a16:creationId xmlns:a16="http://schemas.microsoft.com/office/drawing/2014/main" id="{8A98946C-5924-4757-83CF-C724F8AD0E0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165</a:t>
            </a:r>
          </a:p>
        </p:txBody>
      </p:sp>
    </p:spTree>
    <p:extLst>
      <p:ext uri="{BB962C8B-B14F-4D97-AF65-F5344CB8AC3E}">
        <p14:creationId xmlns:p14="http://schemas.microsoft.com/office/powerpoint/2010/main" val="23867701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Variants</a:t>
            </a:r>
            <a:r>
              <a:rPr lang="fr-FR"/>
              <a:t> résistants minoritaires et INI (1)</a:t>
            </a:r>
          </a:p>
        </p:txBody>
      </p:sp>
      <p:sp>
        <p:nvSpPr>
          <p:cNvPr id="5123" name="Rectangle 3"/>
          <p:cNvSpPr>
            <a:spLocks noGrp="1" noChangeArrowheads="1"/>
          </p:cNvSpPr>
          <p:nvPr>
            <p:ph idx="1"/>
          </p:nvPr>
        </p:nvSpPr>
        <p:spPr/>
        <p:txBody>
          <a:bodyPr/>
          <a:lstStyle/>
          <a:p>
            <a:pPr eaLnBrk="1" hangingPunct="1"/>
            <a:r>
              <a:rPr lang="fr-FR" sz="2000" b="1" dirty="0"/>
              <a:t>1</a:t>
            </a:r>
            <a:r>
              <a:rPr lang="fr-FR" sz="2000" b="1" baseline="30000" dirty="0"/>
              <a:t>er</a:t>
            </a:r>
            <a:r>
              <a:rPr lang="fr-FR" sz="2000" b="1" dirty="0"/>
              <a:t> objectif : </a:t>
            </a:r>
            <a:r>
              <a:rPr lang="fr-FR" sz="2000" dirty="0"/>
              <a:t>décrire la prévalence des variants résistants minoritaires (VRM) aux INI à l’échec</a:t>
            </a:r>
          </a:p>
          <a:p>
            <a:pPr lvl="1" eaLnBrk="1" hangingPunct="1"/>
            <a:endParaRPr lang="fr-FR" sz="2000" dirty="0"/>
          </a:p>
          <a:p>
            <a:pPr lvl="0" eaLnBrk="1" hangingPunct="1"/>
            <a:r>
              <a:rPr lang="fr-FR" sz="2000" b="1" dirty="0"/>
              <a:t>Patients et méthode</a:t>
            </a:r>
          </a:p>
          <a:p>
            <a:pPr lvl="1" eaLnBrk="1" hangingPunct="1"/>
            <a:r>
              <a:rPr lang="fr-FR" sz="1800" dirty="0"/>
              <a:t>134 patients en échec d’un traitement à base d’INI (RAL, n = 65 ; </a:t>
            </a:r>
          </a:p>
          <a:p>
            <a:pPr marL="457200" lvl="1" indent="0" eaLnBrk="1" hangingPunct="1">
              <a:buNone/>
              <a:tabLst>
                <a:tab pos="754063" algn="l"/>
              </a:tabLst>
            </a:pPr>
            <a:r>
              <a:rPr lang="fr-FR" sz="1800" dirty="0"/>
              <a:t>	EVG, n = 20 ; DTG, n = 49)</a:t>
            </a:r>
          </a:p>
          <a:p>
            <a:pPr lvl="1" eaLnBrk="1" hangingPunct="1"/>
            <a:r>
              <a:rPr lang="fr-FR" sz="1800" dirty="0"/>
              <a:t>CV médiane à l’échec = 459 c/ml (IQR = 130 - 4 687)</a:t>
            </a:r>
          </a:p>
          <a:p>
            <a:pPr lvl="1" eaLnBrk="1" hangingPunct="1"/>
            <a:r>
              <a:rPr lang="fr-FR" sz="1800" dirty="0"/>
              <a:t>Durée du traitement INI = 6 mois (IQR = 3 - 15)</a:t>
            </a:r>
          </a:p>
          <a:p>
            <a:pPr lvl="1" eaLnBrk="1" hangingPunct="1"/>
            <a:r>
              <a:rPr lang="fr-FR" sz="1800" dirty="0"/>
              <a:t>Séquençage Sanger et haut débit (Illumina) de l’intégrase</a:t>
            </a:r>
          </a:p>
          <a:p>
            <a:pPr lvl="1" eaLnBrk="1" hangingPunct="1"/>
            <a:endParaRPr lang="fr-FR" sz="1800" dirty="0"/>
          </a:p>
          <a:p>
            <a:pPr lvl="0" eaLnBrk="1" hangingPunct="1"/>
            <a:r>
              <a:rPr lang="fr-FR" sz="2000" b="1" dirty="0"/>
              <a:t>Résultats </a:t>
            </a:r>
          </a:p>
          <a:p>
            <a:pPr lvl="1" eaLnBrk="1" hangingPunct="1"/>
            <a:r>
              <a:rPr lang="fr-FR" sz="1800" dirty="0"/>
              <a:t>Mutation de résistance aux INI détectée dans 40 % des échecs (Sanger)</a:t>
            </a:r>
          </a:p>
          <a:p>
            <a:pPr lvl="1" eaLnBrk="1" hangingPunct="1"/>
            <a:r>
              <a:rPr lang="fr-FR" sz="1800" dirty="0"/>
              <a:t>Présence de VRM aux INI à l’échec non détectés en Sanger : </a:t>
            </a:r>
          </a:p>
          <a:p>
            <a:pPr lvl="2" eaLnBrk="1" hangingPunct="1"/>
            <a:r>
              <a:rPr lang="fr-FR" sz="1700" dirty="0"/>
              <a:t>  9 % des patients pour un seuil de détection de VRM à 5 %</a:t>
            </a:r>
          </a:p>
          <a:p>
            <a:pPr lvl="2" eaLnBrk="1" hangingPunct="1"/>
            <a:r>
              <a:rPr lang="fr-FR" sz="1700" dirty="0"/>
              <a:t>18 % des patients pour un seuil de détection de VRM à 1 %</a:t>
            </a:r>
          </a:p>
          <a:p>
            <a:pPr lvl="1" eaLnBrk="1" hangingPunct="1"/>
            <a:r>
              <a:rPr lang="fr-FR" sz="1800" dirty="0"/>
              <a:t>Changement d’interprétation du niveau de sensibilité génotypique </a:t>
            </a:r>
            <a:br>
              <a:rPr lang="fr-FR" sz="1800" dirty="0"/>
            </a:br>
            <a:r>
              <a:rPr lang="fr-FR" sz="1800" dirty="0"/>
              <a:t>avec séquençage haut débit :</a:t>
            </a:r>
          </a:p>
          <a:p>
            <a:pPr lvl="2" eaLnBrk="1" hangingPunct="1"/>
            <a:r>
              <a:rPr lang="fr-FR" sz="1700" dirty="0"/>
              <a:t>Sensible </a:t>
            </a:r>
            <a:r>
              <a:rPr lang="fr-FR" sz="1700" dirty="0">
                <a:sym typeface="Wingdings"/>
              </a:rPr>
              <a:t> Résistance possible : +7 % </a:t>
            </a:r>
          </a:p>
          <a:p>
            <a:pPr lvl="2" eaLnBrk="1" hangingPunct="1"/>
            <a:r>
              <a:rPr lang="fr-FR" sz="1700" dirty="0">
                <a:sym typeface="Wingdings"/>
              </a:rPr>
              <a:t>Résistance possible  Résistance : +13</a:t>
            </a:r>
            <a:r>
              <a:rPr lang="fr-FR" sz="1700" dirty="0"/>
              <a:t> %</a:t>
            </a:r>
            <a:endParaRPr lang="fr-FR" sz="1700" dirty="0">
              <a:sym typeface="Wingdings"/>
            </a:endParaRPr>
          </a:p>
          <a:p>
            <a:pPr lvl="1" eaLnBrk="1" hangingPunct="1"/>
            <a:endParaRPr lang="fr-FR" sz="1800" dirty="0"/>
          </a:p>
        </p:txBody>
      </p:sp>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Nguyen T, CROI 2018, Abs. 545</a:t>
            </a:r>
          </a:p>
        </p:txBody>
      </p:sp>
      <p:sp>
        <p:nvSpPr>
          <p:cNvPr id="6" name="ZoneTexte 5">
            <a:extLst>
              <a:ext uri="{FF2B5EF4-FFF2-40B4-BE49-F238E27FC236}">
                <a16:creationId xmlns:a16="http://schemas.microsoft.com/office/drawing/2014/main" id="{7DBB939E-DC2F-43DA-88C1-5BD437939074}"/>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13</a:t>
            </a:r>
          </a:p>
        </p:txBody>
      </p:sp>
    </p:spTree>
    <p:extLst>
      <p:ext uri="{BB962C8B-B14F-4D97-AF65-F5344CB8AC3E}">
        <p14:creationId xmlns:p14="http://schemas.microsoft.com/office/powerpoint/2010/main" val="377040242"/>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Effets sur les plaquettes du switch </a:t>
            </a:r>
            <a:br>
              <a:rPr lang="fr-FR" dirty="0"/>
            </a:br>
            <a:r>
              <a:rPr lang="fr-FR" dirty="0"/>
              <a:t>de ABC/3TC vers TAF/FTC (2)</a:t>
            </a:r>
          </a:p>
        </p:txBody>
      </p:sp>
      <p:sp>
        <p:nvSpPr>
          <p:cNvPr id="5" name="Text Box 3"/>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Mallon PW, CROI 2018, Abs. 80 et 677LB</a:t>
            </a:r>
          </a:p>
        </p:txBody>
      </p:sp>
      <p:sp>
        <p:nvSpPr>
          <p:cNvPr id="73" name="Rectangle 3">
            <a:extLst>
              <a:ext uri="{FF2B5EF4-FFF2-40B4-BE49-F238E27FC236}">
                <a16:creationId xmlns:a16="http://schemas.microsoft.com/office/drawing/2014/main" id="{097EDDFE-966A-4087-9D46-89D2D62C8647}"/>
              </a:ext>
            </a:extLst>
          </p:cNvPr>
          <p:cNvSpPr txBox="1">
            <a:spLocks noChangeArrowheads="1"/>
          </p:cNvSpPr>
          <p:nvPr/>
        </p:nvSpPr>
        <p:spPr bwMode="auto">
          <a:xfrm>
            <a:off x="363688" y="4934112"/>
            <a:ext cx="8707287" cy="166485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2000" b="1" kern="0" dirty="0">
                <a:solidFill>
                  <a:srgbClr val="0070C0"/>
                </a:solidFill>
                <a:latin typeface="Calibri" panose="020F0502020204030204" pitchFamily="34" charset="0"/>
                <a:cs typeface="Calibri" panose="020F0502020204030204" pitchFamily="34" charset="0"/>
              </a:rPr>
              <a:t>Conclusion </a:t>
            </a:r>
          </a:p>
          <a:p>
            <a:pPr lvl="1" eaLnBrk="1" hangingPunct="1"/>
            <a:r>
              <a:rPr lang="fr-FR" sz="1500" kern="0" dirty="0"/>
              <a:t>Le switch de ABC/3TC vers TAF/FTC s’accompagne d’une </a:t>
            </a:r>
            <a:r>
              <a:rPr lang="fr-FR" sz="1500" dirty="0">
                <a:sym typeface="Wingdings" panose="05000000000000000000" pitchFamily="2" charset="2"/>
              </a:rPr>
              <a:t></a:t>
            </a:r>
            <a:r>
              <a:rPr lang="fr-FR" sz="1500" kern="0" dirty="0"/>
              <a:t> rapide de la réactivité plaquettaire induite par le collagène, et d’une </a:t>
            </a:r>
            <a:r>
              <a:rPr lang="fr-FR" sz="1500" dirty="0">
                <a:ea typeface="ＭＳ Ｐゴシック" pitchFamily="34" charset="-128"/>
                <a:sym typeface="Wingdings" panose="05000000000000000000" pitchFamily="2" charset="2"/>
              </a:rPr>
              <a:t></a:t>
            </a:r>
            <a:r>
              <a:rPr lang="fr-FR" sz="1500" kern="0" dirty="0"/>
              <a:t> de l’expression du récepteur du collagène (GPVI) sur les plaquettes et des taux de GPVI soluble dans le plasma</a:t>
            </a:r>
          </a:p>
          <a:p>
            <a:pPr lvl="1" eaLnBrk="1" hangingPunct="1"/>
            <a:r>
              <a:rPr lang="fr-FR" sz="1500" kern="0" dirty="0"/>
              <a:t>Cette hyperréactivité plaquettaire sous ABC avec trouble de l’interaction plaquette-collagène via la GPVI, réversible après switch pour TAF, pourrait contribuer à un risque augmenté d’agrégation plaquettaire et de thrombose   </a:t>
            </a:r>
          </a:p>
        </p:txBody>
      </p:sp>
      <p:sp>
        <p:nvSpPr>
          <p:cNvPr id="86" name="Text Box 2">
            <a:extLst>
              <a:ext uri="{FF2B5EF4-FFF2-40B4-BE49-F238E27FC236}">
                <a16:creationId xmlns:a16="http://schemas.microsoft.com/office/drawing/2014/main" id="{D86675DF-246E-4ABC-BD55-B49EFAC92979}"/>
              </a:ext>
            </a:extLst>
          </p:cNvPr>
          <p:cNvSpPr txBox="1">
            <a:spLocks noChangeArrowheads="1"/>
          </p:cNvSpPr>
          <p:nvPr/>
        </p:nvSpPr>
        <p:spPr bwMode="auto">
          <a:xfrm>
            <a:off x="4923475" y="2140638"/>
            <a:ext cx="3920881" cy="338554"/>
          </a:xfrm>
          <a:prstGeom prst="rect">
            <a:avLst/>
          </a:prstGeom>
          <a:noFill/>
        </p:spPr>
        <p:txBody>
          <a:bodyPr wrap="none" rtlCol="0">
            <a:spAutoFit/>
          </a:bodyPr>
          <a:lstStyle>
            <a:defPPr>
              <a:defRPr lang="fr-FR"/>
            </a:defPPr>
            <a:lvl1pPr algn="ctr">
              <a:defRPr b="1">
                <a:solidFill>
                  <a:srgbClr val="0070C0"/>
                </a:solidFill>
                <a:latin typeface="Calibri" panose="020F0502020204030204" pitchFamily="34" charset="0"/>
                <a:cs typeface="Calibri" panose="020F0502020204030204" pitchFamily="34" charset="0"/>
              </a:defRPr>
            </a:lvl1pPr>
          </a:lstStyle>
          <a:p>
            <a:r>
              <a:rPr lang="fr-FR" sz="1600" dirty="0"/>
              <a:t>Expression de GPVI à la surface plaquettaire</a:t>
            </a:r>
          </a:p>
        </p:txBody>
      </p:sp>
      <p:grpSp>
        <p:nvGrpSpPr>
          <p:cNvPr id="3" name="Groupe 2">
            <a:extLst>
              <a:ext uri="{FF2B5EF4-FFF2-40B4-BE49-F238E27FC236}">
                <a16:creationId xmlns:a16="http://schemas.microsoft.com/office/drawing/2014/main" id="{2C92D4C6-5489-403E-8C6F-8B29D2AB6FC0}"/>
              </a:ext>
            </a:extLst>
          </p:cNvPr>
          <p:cNvGrpSpPr/>
          <p:nvPr/>
        </p:nvGrpSpPr>
        <p:grpSpPr>
          <a:xfrm>
            <a:off x="5609150" y="2728166"/>
            <a:ext cx="3296868" cy="2282601"/>
            <a:chOff x="5609150" y="2728166"/>
            <a:chExt cx="3296868" cy="2282601"/>
          </a:xfrm>
        </p:grpSpPr>
        <p:sp>
          <p:nvSpPr>
            <p:cNvPr id="87" name="Freeform 8">
              <a:extLst>
                <a:ext uri="{FF2B5EF4-FFF2-40B4-BE49-F238E27FC236}">
                  <a16:creationId xmlns:a16="http://schemas.microsoft.com/office/drawing/2014/main" id="{A404EB25-1F85-4745-915F-533DC8C8A356}"/>
                </a:ext>
              </a:extLst>
            </p:cNvPr>
            <p:cNvSpPr>
              <a:spLocks/>
            </p:cNvSpPr>
            <p:nvPr/>
          </p:nvSpPr>
          <p:spPr bwMode="auto">
            <a:xfrm>
              <a:off x="6084364" y="2832699"/>
              <a:ext cx="2821654" cy="1915376"/>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dirty="0"/>
            </a:p>
          </p:txBody>
        </p:sp>
        <p:sp>
          <p:nvSpPr>
            <p:cNvPr id="88" name="Rectangle 51">
              <a:extLst>
                <a:ext uri="{FF2B5EF4-FFF2-40B4-BE49-F238E27FC236}">
                  <a16:creationId xmlns:a16="http://schemas.microsoft.com/office/drawing/2014/main" id="{FECE7559-9629-48E5-94A8-42342F8A5099}"/>
                </a:ext>
              </a:extLst>
            </p:cNvPr>
            <p:cNvSpPr>
              <a:spLocks noChangeArrowheads="1"/>
            </p:cNvSpPr>
            <p:nvPr/>
          </p:nvSpPr>
          <p:spPr bwMode="auto">
            <a:xfrm>
              <a:off x="5609150" y="2728166"/>
              <a:ext cx="398934" cy="209066"/>
            </a:xfrm>
            <a:prstGeom prst="rect">
              <a:avLst/>
            </a:prstGeom>
            <a:noFill/>
            <a:ln w="9525">
              <a:noFill/>
              <a:miter lim="800000"/>
              <a:headEnd/>
              <a:tailEnd/>
            </a:ln>
          </p:spPr>
          <p:txBody>
            <a:bodyPr wrap="none" lIns="0" tIns="0" rIns="0" bIns="0">
              <a:spAutoFit/>
            </a:bodyPr>
            <a:lstStyle/>
            <a:p>
              <a:pPr algn="r"/>
              <a:r>
                <a:rPr lang="fr-FR" sz="1200" dirty="0"/>
                <a:t>8 000</a:t>
              </a:r>
            </a:p>
          </p:txBody>
        </p:sp>
        <p:sp>
          <p:nvSpPr>
            <p:cNvPr id="89" name="Line 14">
              <a:extLst>
                <a:ext uri="{FF2B5EF4-FFF2-40B4-BE49-F238E27FC236}">
                  <a16:creationId xmlns:a16="http://schemas.microsoft.com/office/drawing/2014/main" id="{F1731C05-B803-4F0E-A0ED-DFDBD649B42A}"/>
                </a:ext>
              </a:extLst>
            </p:cNvPr>
            <p:cNvSpPr>
              <a:spLocks noChangeShapeType="1"/>
            </p:cNvSpPr>
            <p:nvPr/>
          </p:nvSpPr>
          <p:spPr bwMode="auto">
            <a:xfrm>
              <a:off x="6039365" y="2832699"/>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90" name="Rectangle 51">
              <a:extLst>
                <a:ext uri="{FF2B5EF4-FFF2-40B4-BE49-F238E27FC236}">
                  <a16:creationId xmlns:a16="http://schemas.microsoft.com/office/drawing/2014/main" id="{20D61E17-8BF4-4EBC-A2E5-BC361D06AEE4}"/>
                </a:ext>
              </a:extLst>
            </p:cNvPr>
            <p:cNvSpPr>
              <a:spLocks noChangeArrowheads="1"/>
            </p:cNvSpPr>
            <p:nvPr/>
          </p:nvSpPr>
          <p:spPr bwMode="auto">
            <a:xfrm>
              <a:off x="5609150" y="3217021"/>
              <a:ext cx="398934" cy="209066"/>
            </a:xfrm>
            <a:prstGeom prst="rect">
              <a:avLst/>
            </a:prstGeom>
            <a:noFill/>
            <a:ln w="9525">
              <a:noFill/>
              <a:miter lim="800000"/>
              <a:headEnd/>
              <a:tailEnd/>
            </a:ln>
          </p:spPr>
          <p:txBody>
            <a:bodyPr wrap="none" lIns="0" tIns="0" rIns="0" bIns="0">
              <a:spAutoFit/>
            </a:bodyPr>
            <a:lstStyle/>
            <a:p>
              <a:pPr algn="r"/>
              <a:r>
                <a:rPr lang="fr-FR" sz="1200" dirty="0"/>
                <a:t>6 000</a:t>
              </a:r>
            </a:p>
          </p:txBody>
        </p:sp>
        <p:sp>
          <p:nvSpPr>
            <p:cNvPr id="91" name="Line 14">
              <a:extLst>
                <a:ext uri="{FF2B5EF4-FFF2-40B4-BE49-F238E27FC236}">
                  <a16:creationId xmlns:a16="http://schemas.microsoft.com/office/drawing/2014/main" id="{7641A7D3-1CDA-4930-8018-99D82324EB80}"/>
                </a:ext>
              </a:extLst>
            </p:cNvPr>
            <p:cNvSpPr>
              <a:spLocks noChangeShapeType="1"/>
            </p:cNvSpPr>
            <p:nvPr/>
          </p:nvSpPr>
          <p:spPr bwMode="auto">
            <a:xfrm>
              <a:off x="6039365" y="3321554"/>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92" name="Rectangle 51">
              <a:extLst>
                <a:ext uri="{FF2B5EF4-FFF2-40B4-BE49-F238E27FC236}">
                  <a16:creationId xmlns:a16="http://schemas.microsoft.com/office/drawing/2014/main" id="{1AEB17FD-DB74-4AAD-ABCE-AB483AD531B7}"/>
                </a:ext>
              </a:extLst>
            </p:cNvPr>
            <p:cNvSpPr>
              <a:spLocks noChangeArrowheads="1"/>
            </p:cNvSpPr>
            <p:nvPr/>
          </p:nvSpPr>
          <p:spPr bwMode="auto">
            <a:xfrm>
              <a:off x="5609150" y="3691497"/>
              <a:ext cx="398934" cy="209066"/>
            </a:xfrm>
            <a:prstGeom prst="rect">
              <a:avLst/>
            </a:prstGeom>
            <a:noFill/>
            <a:ln w="9525">
              <a:noFill/>
              <a:miter lim="800000"/>
              <a:headEnd/>
              <a:tailEnd/>
            </a:ln>
          </p:spPr>
          <p:txBody>
            <a:bodyPr wrap="none" lIns="0" tIns="0" rIns="0" bIns="0">
              <a:spAutoFit/>
            </a:bodyPr>
            <a:lstStyle/>
            <a:p>
              <a:pPr algn="r"/>
              <a:r>
                <a:rPr lang="fr-FR" sz="1200" dirty="0"/>
                <a:t>4 000</a:t>
              </a:r>
            </a:p>
          </p:txBody>
        </p:sp>
        <p:sp>
          <p:nvSpPr>
            <p:cNvPr id="93" name="Line 14">
              <a:extLst>
                <a:ext uri="{FF2B5EF4-FFF2-40B4-BE49-F238E27FC236}">
                  <a16:creationId xmlns:a16="http://schemas.microsoft.com/office/drawing/2014/main" id="{ADD89E3A-63E9-439E-994F-1253E5525F6E}"/>
                </a:ext>
              </a:extLst>
            </p:cNvPr>
            <p:cNvSpPr>
              <a:spLocks noChangeShapeType="1"/>
            </p:cNvSpPr>
            <p:nvPr/>
          </p:nvSpPr>
          <p:spPr bwMode="auto">
            <a:xfrm>
              <a:off x="6039365" y="3796030"/>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94" name="Rectangle 51">
              <a:extLst>
                <a:ext uri="{FF2B5EF4-FFF2-40B4-BE49-F238E27FC236}">
                  <a16:creationId xmlns:a16="http://schemas.microsoft.com/office/drawing/2014/main" id="{AB015BE3-53FA-4890-8DDF-46DA3885358F}"/>
                </a:ext>
              </a:extLst>
            </p:cNvPr>
            <p:cNvSpPr>
              <a:spLocks noChangeArrowheads="1"/>
            </p:cNvSpPr>
            <p:nvPr/>
          </p:nvSpPr>
          <p:spPr bwMode="auto">
            <a:xfrm>
              <a:off x="5609150" y="4163098"/>
              <a:ext cx="398934" cy="209066"/>
            </a:xfrm>
            <a:prstGeom prst="rect">
              <a:avLst/>
            </a:prstGeom>
            <a:noFill/>
            <a:ln w="9525">
              <a:noFill/>
              <a:miter lim="800000"/>
              <a:headEnd/>
              <a:tailEnd/>
            </a:ln>
          </p:spPr>
          <p:txBody>
            <a:bodyPr wrap="none" lIns="0" tIns="0" rIns="0" bIns="0">
              <a:spAutoFit/>
            </a:bodyPr>
            <a:lstStyle/>
            <a:p>
              <a:pPr algn="r"/>
              <a:r>
                <a:rPr lang="fr-FR" sz="1200" dirty="0"/>
                <a:t>2 000</a:t>
              </a:r>
            </a:p>
          </p:txBody>
        </p:sp>
        <p:sp>
          <p:nvSpPr>
            <p:cNvPr id="95" name="Line 14">
              <a:extLst>
                <a:ext uri="{FF2B5EF4-FFF2-40B4-BE49-F238E27FC236}">
                  <a16:creationId xmlns:a16="http://schemas.microsoft.com/office/drawing/2014/main" id="{766A70FD-672A-4E34-B7ED-62D6204A464B}"/>
                </a:ext>
              </a:extLst>
            </p:cNvPr>
            <p:cNvSpPr>
              <a:spLocks noChangeShapeType="1"/>
            </p:cNvSpPr>
            <p:nvPr/>
          </p:nvSpPr>
          <p:spPr bwMode="auto">
            <a:xfrm>
              <a:off x="6039365" y="4267631"/>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96" name="Rectangle 51">
              <a:extLst>
                <a:ext uri="{FF2B5EF4-FFF2-40B4-BE49-F238E27FC236}">
                  <a16:creationId xmlns:a16="http://schemas.microsoft.com/office/drawing/2014/main" id="{C7DCDC38-20E1-42A0-B699-8F59896D5265}"/>
                </a:ext>
              </a:extLst>
            </p:cNvPr>
            <p:cNvSpPr>
              <a:spLocks noChangeArrowheads="1"/>
            </p:cNvSpPr>
            <p:nvPr/>
          </p:nvSpPr>
          <p:spPr bwMode="auto">
            <a:xfrm>
              <a:off x="5919617" y="4643542"/>
              <a:ext cx="88467" cy="209066"/>
            </a:xfrm>
            <a:prstGeom prst="rect">
              <a:avLst/>
            </a:prstGeom>
            <a:noFill/>
            <a:ln w="9525">
              <a:noFill/>
              <a:miter lim="800000"/>
              <a:headEnd/>
              <a:tailEnd/>
            </a:ln>
          </p:spPr>
          <p:txBody>
            <a:bodyPr wrap="none" lIns="0" tIns="0" rIns="0" bIns="0">
              <a:spAutoFit/>
            </a:bodyPr>
            <a:lstStyle/>
            <a:p>
              <a:pPr algn="r"/>
              <a:r>
                <a:rPr lang="fr-FR" sz="1200" dirty="0"/>
                <a:t>0</a:t>
              </a:r>
            </a:p>
          </p:txBody>
        </p:sp>
        <p:sp>
          <p:nvSpPr>
            <p:cNvPr id="97" name="Line 14">
              <a:extLst>
                <a:ext uri="{FF2B5EF4-FFF2-40B4-BE49-F238E27FC236}">
                  <a16:creationId xmlns:a16="http://schemas.microsoft.com/office/drawing/2014/main" id="{77644D0B-0004-42BD-9EA2-0B2FECA54F2F}"/>
                </a:ext>
              </a:extLst>
            </p:cNvPr>
            <p:cNvSpPr>
              <a:spLocks noChangeShapeType="1"/>
            </p:cNvSpPr>
            <p:nvPr/>
          </p:nvSpPr>
          <p:spPr bwMode="auto">
            <a:xfrm>
              <a:off x="6039365" y="4748075"/>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98" name="Rectangle 51">
              <a:extLst>
                <a:ext uri="{FF2B5EF4-FFF2-40B4-BE49-F238E27FC236}">
                  <a16:creationId xmlns:a16="http://schemas.microsoft.com/office/drawing/2014/main" id="{8A52BDCB-74D2-46C0-8D82-A6D95DE7C71E}"/>
                </a:ext>
              </a:extLst>
            </p:cNvPr>
            <p:cNvSpPr>
              <a:spLocks noChangeArrowheads="1"/>
            </p:cNvSpPr>
            <p:nvPr/>
          </p:nvSpPr>
          <p:spPr bwMode="auto">
            <a:xfrm>
              <a:off x="6680904" y="4801701"/>
              <a:ext cx="161904" cy="184666"/>
            </a:xfrm>
            <a:prstGeom prst="rect">
              <a:avLst/>
            </a:prstGeom>
            <a:noFill/>
            <a:ln w="9525">
              <a:noFill/>
              <a:miter lim="800000"/>
              <a:headEnd/>
              <a:tailEnd/>
            </a:ln>
          </p:spPr>
          <p:txBody>
            <a:bodyPr wrap="none" lIns="0" tIns="0" rIns="0" bIns="0">
              <a:spAutoFit/>
            </a:bodyPr>
            <a:lstStyle/>
            <a:p>
              <a:pPr algn="ctr"/>
              <a:r>
                <a:rPr lang="fr-FR" sz="1200" dirty="0"/>
                <a:t>J0</a:t>
              </a:r>
            </a:p>
          </p:txBody>
        </p:sp>
        <p:sp>
          <p:nvSpPr>
            <p:cNvPr id="99" name="Line 14">
              <a:extLst>
                <a:ext uri="{FF2B5EF4-FFF2-40B4-BE49-F238E27FC236}">
                  <a16:creationId xmlns:a16="http://schemas.microsoft.com/office/drawing/2014/main" id="{056393B2-5528-4C3F-A708-E7D8F22F115F}"/>
                </a:ext>
              </a:extLst>
            </p:cNvPr>
            <p:cNvSpPr>
              <a:spLocks noChangeShapeType="1"/>
            </p:cNvSpPr>
            <p:nvPr/>
          </p:nvSpPr>
          <p:spPr bwMode="auto">
            <a:xfrm>
              <a:off x="7371371" y="4752828"/>
              <a:ext cx="0" cy="54624"/>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00" name="Line 14">
              <a:extLst>
                <a:ext uri="{FF2B5EF4-FFF2-40B4-BE49-F238E27FC236}">
                  <a16:creationId xmlns:a16="http://schemas.microsoft.com/office/drawing/2014/main" id="{5230C1C5-186A-4520-9BE5-C3BBFC834D34}"/>
                </a:ext>
              </a:extLst>
            </p:cNvPr>
            <p:cNvSpPr>
              <a:spLocks noChangeShapeType="1"/>
            </p:cNvSpPr>
            <p:nvPr/>
          </p:nvSpPr>
          <p:spPr bwMode="auto">
            <a:xfrm>
              <a:off x="8622388" y="4752828"/>
              <a:ext cx="0" cy="54624"/>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02" name="Rectangle 51">
              <a:extLst>
                <a:ext uri="{FF2B5EF4-FFF2-40B4-BE49-F238E27FC236}">
                  <a16:creationId xmlns:a16="http://schemas.microsoft.com/office/drawing/2014/main" id="{DB6A2A11-2CBC-4C7B-8F32-6DDD5C04D915}"/>
                </a:ext>
              </a:extLst>
            </p:cNvPr>
            <p:cNvSpPr>
              <a:spLocks noChangeArrowheads="1"/>
            </p:cNvSpPr>
            <p:nvPr/>
          </p:nvSpPr>
          <p:spPr bwMode="auto">
            <a:xfrm>
              <a:off x="6462348" y="2737677"/>
              <a:ext cx="582544" cy="209066"/>
            </a:xfrm>
            <a:prstGeom prst="rect">
              <a:avLst/>
            </a:prstGeom>
            <a:noFill/>
            <a:ln w="9525">
              <a:noFill/>
              <a:miter lim="800000"/>
              <a:headEnd/>
              <a:tailEnd/>
            </a:ln>
          </p:spPr>
          <p:txBody>
            <a:bodyPr wrap="none" lIns="0" tIns="0" rIns="0" bIns="0">
              <a:spAutoFit/>
            </a:bodyPr>
            <a:lstStyle/>
            <a:p>
              <a:pPr algn="r"/>
              <a:r>
                <a:rPr lang="fr-FR" sz="1200" dirty="0"/>
                <a:t>p = 0,70</a:t>
              </a:r>
            </a:p>
          </p:txBody>
        </p:sp>
        <p:sp>
          <p:nvSpPr>
            <p:cNvPr id="103" name="Forme libre 147">
              <a:extLst>
                <a:ext uri="{FF2B5EF4-FFF2-40B4-BE49-F238E27FC236}">
                  <a16:creationId xmlns:a16="http://schemas.microsoft.com/office/drawing/2014/main" id="{96DE01F5-9CD2-4319-A7B2-D5AC6DF378EE}"/>
                </a:ext>
              </a:extLst>
            </p:cNvPr>
            <p:cNvSpPr/>
            <p:nvPr/>
          </p:nvSpPr>
          <p:spPr bwMode="auto">
            <a:xfrm>
              <a:off x="6517445" y="2965633"/>
              <a:ext cx="476074" cy="63264"/>
            </a:xfrm>
            <a:custGeom>
              <a:avLst/>
              <a:gdLst>
                <a:gd name="connsiteX0" fmla="*/ 0 w 457200"/>
                <a:gd name="connsiteY0" fmla="*/ 55880 h 55880"/>
                <a:gd name="connsiteX1" fmla="*/ 0 w 457200"/>
                <a:gd name="connsiteY1" fmla="*/ 0 h 55880"/>
                <a:gd name="connsiteX2" fmla="*/ 457200 w 457200"/>
                <a:gd name="connsiteY2" fmla="*/ 0 h 55880"/>
                <a:gd name="connsiteX3" fmla="*/ 457200 w 457200"/>
                <a:gd name="connsiteY3" fmla="*/ 48260 h 55880"/>
              </a:gdLst>
              <a:ahLst/>
              <a:cxnLst>
                <a:cxn ang="0">
                  <a:pos x="connsiteX0" y="connsiteY0"/>
                </a:cxn>
                <a:cxn ang="0">
                  <a:pos x="connsiteX1" y="connsiteY1"/>
                </a:cxn>
                <a:cxn ang="0">
                  <a:pos x="connsiteX2" y="connsiteY2"/>
                </a:cxn>
                <a:cxn ang="0">
                  <a:pos x="connsiteX3" y="connsiteY3"/>
                </a:cxn>
              </a:cxnLst>
              <a:rect l="l" t="t" r="r" b="b"/>
              <a:pathLst>
                <a:path w="457200" h="55880">
                  <a:moveTo>
                    <a:pt x="0" y="55880"/>
                  </a:moveTo>
                  <a:lnTo>
                    <a:pt x="0" y="0"/>
                  </a:lnTo>
                  <a:lnTo>
                    <a:pt x="457200" y="0"/>
                  </a:lnTo>
                  <a:lnTo>
                    <a:pt x="457200" y="4826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chemeClr val="bg1"/>
                </a:solidFill>
                <a:effectLst/>
                <a:latin typeface="Arial" charset="0"/>
              </a:endParaRPr>
            </a:p>
          </p:txBody>
        </p:sp>
        <p:sp>
          <p:nvSpPr>
            <p:cNvPr id="104" name="Rectangle 51">
              <a:extLst>
                <a:ext uri="{FF2B5EF4-FFF2-40B4-BE49-F238E27FC236}">
                  <a16:creationId xmlns:a16="http://schemas.microsoft.com/office/drawing/2014/main" id="{296EC23B-4AA5-41A7-A2CA-2CFD5E7D046E}"/>
                </a:ext>
              </a:extLst>
            </p:cNvPr>
            <p:cNvSpPr>
              <a:spLocks noChangeArrowheads="1"/>
            </p:cNvSpPr>
            <p:nvPr/>
          </p:nvSpPr>
          <p:spPr bwMode="auto">
            <a:xfrm>
              <a:off x="7716917" y="2737677"/>
              <a:ext cx="582544" cy="209066"/>
            </a:xfrm>
            <a:prstGeom prst="rect">
              <a:avLst/>
            </a:prstGeom>
            <a:noFill/>
            <a:ln w="9525">
              <a:noFill/>
              <a:miter lim="800000"/>
              <a:headEnd/>
              <a:tailEnd/>
            </a:ln>
          </p:spPr>
          <p:txBody>
            <a:bodyPr wrap="none" lIns="0" tIns="0" rIns="0" bIns="0">
              <a:spAutoFit/>
            </a:bodyPr>
            <a:lstStyle/>
            <a:p>
              <a:pPr algn="r"/>
              <a:r>
                <a:rPr lang="fr-FR" sz="1200" dirty="0"/>
                <a:t>p = 0,03</a:t>
              </a:r>
            </a:p>
          </p:txBody>
        </p:sp>
        <p:sp>
          <p:nvSpPr>
            <p:cNvPr id="105" name="Forme libre 149">
              <a:extLst>
                <a:ext uri="{FF2B5EF4-FFF2-40B4-BE49-F238E27FC236}">
                  <a16:creationId xmlns:a16="http://schemas.microsoft.com/office/drawing/2014/main" id="{F36C2A88-0341-415F-9C3A-0505D2D49B00}"/>
                </a:ext>
              </a:extLst>
            </p:cNvPr>
            <p:cNvSpPr/>
            <p:nvPr/>
          </p:nvSpPr>
          <p:spPr bwMode="auto">
            <a:xfrm>
              <a:off x="7770050" y="2965633"/>
              <a:ext cx="476074" cy="63264"/>
            </a:xfrm>
            <a:custGeom>
              <a:avLst/>
              <a:gdLst>
                <a:gd name="connsiteX0" fmla="*/ 0 w 457200"/>
                <a:gd name="connsiteY0" fmla="*/ 55880 h 55880"/>
                <a:gd name="connsiteX1" fmla="*/ 0 w 457200"/>
                <a:gd name="connsiteY1" fmla="*/ 0 h 55880"/>
                <a:gd name="connsiteX2" fmla="*/ 457200 w 457200"/>
                <a:gd name="connsiteY2" fmla="*/ 0 h 55880"/>
                <a:gd name="connsiteX3" fmla="*/ 457200 w 457200"/>
                <a:gd name="connsiteY3" fmla="*/ 48260 h 55880"/>
              </a:gdLst>
              <a:ahLst/>
              <a:cxnLst>
                <a:cxn ang="0">
                  <a:pos x="connsiteX0" y="connsiteY0"/>
                </a:cxn>
                <a:cxn ang="0">
                  <a:pos x="connsiteX1" y="connsiteY1"/>
                </a:cxn>
                <a:cxn ang="0">
                  <a:pos x="connsiteX2" y="connsiteY2"/>
                </a:cxn>
                <a:cxn ang="0">
                  <a:pos x="connsiteX3" y="connsiteY3"/>
                </a:cxn>
              </a:cxnLst>
              <a:rect l="l" t="t" r="r" b="b"/>
              <a:pathLst>
                <a:path w="457200" h="55880">
                  <a:moveTo>
                    <a:pt x="0" y="55880"/>
                  </a:moveTo>
                  <a:lnTo>
                    <a:pt x="0" y="0"/>
                  </a:lnTo>
                  <a:lnTo>
                    <a:pt x="457200" y="0"/>
                  </a:lnTo>
                  <a:lnTo>
                    <a:pt x="457200" y="4826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chemeClr val="bg1"/>
                </a:solidFill>
                <a:effectLst/>
                <a:latin typeface="Arial" charset="0"/>
              </a:endParaRPr>
            </a:p>
          </p:txBody>
        </p:sp>
        <p:sp>
          <p:nvSpPr>
            <p:cNvPr id="106" name="Rectangle 51">
              <a:extLst>
                <a:ext uri="{FF2B5EF4-FFF2-40B4-BE49-F238E27FC236}">
                  <a16:creationId xmlns:a16="http://schemas.microsoft.com/office/drawing/2014/main" id="{F14A63E5-8F99-4B9D-A16F-5EFCFA0EEA2E}"/>
                </a:ext>
              </a:extLst>
            </p:cNvPr>
            <p:cNvSpPr>
              <a:spLocks noChangeArrowheads="1"/>
            </p:cNvSpPr>
            <p:nvPr/>
          </p:nvSpPr>
          <p:spPr bwMode="auto">
            <a:xfrm>
              <a:off x="7889552" y="4801701"/>
              <a:ext cx="283759" cy="209066"/>
            </a:xfrm>
            <a:prstGeom prst="rect">
              <a:avLst/>
            </a:prstGeom>
            <a:noFill/>
            <a:ln w="9525">
              <a:noFill/>
              <a:miter lim="800000"/>
              <a:headEnd/>
              <a:tailEnd/>
            </a:ln>
          </p:spPr>
          <p:txBody>
            <a:bodyPr wrap="none" lIns="0" tIns="0" rIns="0" bIns="0">
              <a:spAutoFit/>
            </a:bodyPr>
            <a:lstStyle/>
            <a:p>
              <a:pPr algn="r"/>
              <a:r>
                <a:rPr lang="fr-FR" sz="1200" dirty="0"/>
                <a:t>S12</a:t>
              </a:r>
            </a:p>
          </p:txBody>
        </p:sp>
        <p:cxnSp>
          <p:nvCxnSpPr>
            <p:cNvPr id="163" name="Connecteur droit 162">
              <a:extLst>
                <a:ext uri="{FF2B5EF4-FFF2-40B4-BE49-F238E27FC236}">
                  <a16:creationId xmlns:a16="http://schemas.microsoft.com/office/drawing/2014/main" id="{D3EC3059-E395-4BC7-9791-394DBDE216AB}"/>
                </a:ext>
              </a:extLst>
            </p:cNvPr>
            <p:cNvCxnSpPr/>
            <p:nvPr/>
          </p:nvCxnSpPr>
          <p:spPr bwMode="auto">
            <a:xfrm>
              <a:off x="8115397" y="3389988"/>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64" name="Connecteur droit 163">
              <a:extLst>
                <a:ext uri="{FF2B5EF4-FFF2-40B4-BE49-F238E27FC236}">
                  <a16:creationId xmlns:a16="http://schemas.microsoft.com/office/drawing/2014/main" id="{861E57AB-71D4-40A7-A9B9-23B6C6744517}"/>
                </a:ext>
              </a:extLst>
            </p:cNvPr>
            <p:cNvCxnSpPr/>
            <p:nvPr/>
          </p:nvCxnSpPr>
          <p:spPr bwMode="auto">
            <a:xfrm>
              <a:off x="8186405" y="3389988"/>
              <a:ext cx="0" cy="274205"/>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61" name="Connecteur droit 160">
              <a:extLst>
                <a:ext uri="{FF2B5EF4-FFF2-40B4-BE49-F238E27FC236}">
                  <a16:creationId xmlns:a16="http://schemas.microsoft.com/office/drawing/2014/main" id="{F8856FE3-8D0F-4FA5-9854-2F0DF351AB9A}"/>
                </a:ext>
              </a:extLst>
            </p:cNvPr>
            <p:cNvCxnSpPr/>
            <p:nvPr/>
          </p:nvCxnSpPr>
          <p:spPr bwMode="auto">
            <a:xfrm>
              <a:off x="7702607" y="3168460"/>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62" name="Connecteur droit 161">
              <a:extLst>
                <a:ext uri="{FF2B5EF4-FFF2-40B4-BE49-F238E27FC236}">
                  <a16:creationId xmlns:a16="http://schemas.microsoft.com/office/drawing/2014/main" id="{3E3B8F06-4D26-4C9A-8E2F-E5C7F87D1D89}"/>
                </a:ext>
              </a:extLst>
            </p:cNvPr>
            <p:cNvCxnSpPr/>
            <p:nvPr/>
          </p:nvCxnSpPr>
          <p:spPr bwMode="auto">
            <a:xfrm>
              <a:off x="7773615" y="3168460"/>
              <a:ext cx="0" cy="257628"/>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59" name="Connecteur droit 158">
              <a:extLst>
                <a:ext uri="{FF2B5EF4-FFF2-40B4-BE49-F238E27FC236}">
                  <a16:creationId xmlns:a16="http://schemas.microsoft.com/office/drawing/2014/main" id="{D985EA80-DBAF-48EE-A768-877190C99A4C}"/>
                </a:ext>
              </a:extLst>
            </p:cNvPr>
            <p:cNvCxnSpPr/>
            <p:nvPr/>
          </p:nvCxnSpPr>
          <p:spPr bwMode="auto">
            <a:xfrm>
              <a:off x="6909608" y="3289298"/>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60" name="Connecteur droit 159">
              <a:extLst>
                <a:ext uri="{FF2B5EF4-FFF2-40B4-BE49-F238E27FC236}">
                  <a16:creationId xmlns:a16="http://schemas.microsoft.com/office/drawing/2014/main" id="{7A792ABC-2FC4-4849-8B3A-92985617842F}"/>
                </a:ext>
              </a:extLst>
            </p:cNvPr>
            <p:cNvCxnSpPr/>
            <p:nvPr/>
          </p:nvCxnSpPr>
          <p:spPr bwMode="auto">
            <a:xfrm>
              <a:off x="6980616" y="3289298"/>
              <a:ext cx="0" cy="19107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57" name="Connecteur droit 156">
              <a:extLst>
                <a:ext uri="{FF2B5EF4-FFF2-40B4-BE49-F238E27FC236}">
                  <a16:creationId xmlns:a16="http://schemas.microsoft.com/office/drawing/2014/main" id="{DB5C4A57-170C-42B2-9DAF-FCD75E1D715A}"/>
                </a:ext>
              </a:extLst>
            </p:cNvPr>
            <p:cNvCxnSpPr/>
            <p:nvPr/>
          </p:nvCxnSpPr>
          <p:spPr bwMode="auto">
            <a:xfrm>
              <a:off x="6467959" y="3130431"/>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58" name="Connecteur droit 157">
              <a:extLst>
                <a:ext uri="{FF2B5EF4-FFF2-40B4-BE49-F238E27FC236}">
                  <a16:creationId xmlns:a16="http://schemas.microsoft.com/office/drawing/2014/main" id="{FBB1AFCB-DABC-4BA0-BBAA-DBE90853093C}"/>
                </a:ext>
              </a:extLst>
            </p:cNvPr>
            <p:cNvCxnSpPr/>
            <p:nvPr/>
          </p:nvCxnSpPr>
          <p:spPr bwMode="auto">
            <a:xfrm>
              <a:off x="6538967" y="3130431"/>
              <a:ext cx="0" cy="341811"/>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sp>
          <p:nvSpPr>
            <p:cNvPr id="153" name="Rectangle 152">
              <a:extLst>
                <a:ext uri="{FF2B5EF4-FFF2-40B4-BE49-F238E27FC236}">
                  <a16:creationId xmlns:a16="http://schemas.microsoft.com/office/drawing/2014/main" id="{44D946C8-91E8-4D3E-A1B3-E8F3587CC982}"/>
                </a:ext>
              </a:extLst>
            </p:cNvPr>
            <p:cNvSpPr/>
            <p:nvPr/>
          </p:nvSpPr>
          <p:spPr bwMode="auto">
            <a:xfrm>
              <a:off x="6370612" y="3472242"/>
              <a:ext cx="316379" cy="1268678"/>
            </a:xfrm>
            <a:prstGeom prst="rect">
              <a:avLst/>
            </a:prstGeom>
            <a:solidFill>
              <a:srgbClr val="5EBA2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154" name="Rectangle 153">
              <a:extLst>
                <a:ext uri="{FF2B5EF4-FFF2-40B4-BE49-F238E27FC236}">
                  <a16:creationId xmlns:a16="http://schemas.microsoft.com/office/drawing/2014/main" id="{714616D6-0CCB-4FE8-A2C8-1CA502B4B7D5}"/>
                </a:ext>
              </a:extLst>
            </p:cNvPr>
            <p:cNvSpPr/>
            <p:nvPr/>
          </p:nvSpPr>
          <p:spPr bwMode="auto">
            <a:xfrm>
              <a:off x="7614605" y="3426088"/>
              <a:ext cx="316379" cy="1314833"/>
            </a:xfrm>
            <a:prstGeom prst="rect">
              <a:avLst/>
            </a:prstGeom>
            <a:solidFill>
              <a:srgbClr val="5EBA2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155" name="Rectangle 154">
              <a:extLst>
                <a:ext uri="{FF2B5EF4-FFF2-40B4-BE49-F238E27FC236}">
                  <a16:creationId xmlns:a16="http://schemas.microsoft.com/office/drawing/2014/main" id="{F195E95A-D1B2-4A4C-A985-125793BA4A31}"/>
                </a:ext>
              </a:extLst>
            </p:cNvPr>
            <p:cNvSpPr/>
            <p:nvPr/>
          </p:nvSpPr>
          <p:spPr bwMode="auto">
            <a:xfrm>
              <a:off x="6814664" y="3456644"/>
              <a:ext cx="316379" cy="1284276"/>
            </a:xfrm>
            <a:prstGeom prst="rect">
              <a:avLst/>
            </a:prstGeom>
            <a:solidFill>
              <a:srgbClr val="C0000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156" name="Rectangle 155">
              <a:extLst>
                <a:ext uri="{FF2B5EF4-FFF2-40B4-BE49-F238E27FC236}">
                  <a16:creationId xmlns:a16="http://schemas.microsoft.com/office/drawing/2014/main" id="{5591DB3B-F62F-4D94-A612-9FB95E90E2CE}"/>
                </a:ext>
              </a:extLst>
            </p:cNvPr>
            <p:cNvSpPr/>
            <p:nvPr/>
          </p:nvSpPr>
          <p:spPr bwMode="auto">
            <a:xfrm>
              <a:off x="8046399" y="3671368"/>
              <a:ext cx="316379" cy="1069552"/>
            </a:xfrm>
            <a:prstGeom prst="rect">
              <a:avLst/>
            </a:prstGeom>
            <a:solidFill>
              <a:srgbClr val="C0000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grpSp>
      <p:sp>
        <p:nvSpPr>
          <p:cNvPr id="169" name="Text Box 2">
            <a:extLst>
              <a:ext uri="{FF2B5EF4-FFF2-40B4-BE49-F238E27FC236}">
                <a16:creationId xmlns:a16="http://schemas.microsoft.com/office/drawing/2014/main" id="{0D519996-48CB-40A7-A7CF-E390012DF142}"/>
              </a:ext>
            </a:extLst>
          </p:cNvPr>
          <p:cNvSpPr txBox="1">
            <a:spLocks noChangeArrowheads="1"/>
          </p:cNvSpPr>
          <p:nvPr/>
        </p:nvSpPr>
        <p:spPr bwMode="auto">
          <a:xfrm>
            <a:off x="246890" y="1143415"/>
            <a:ext cx="8874693" cy="1015663"/>
          </a:xfrm>
          <a:prstGeom prst="rect">
            <a:avLst/>
          </a:prstGeom>
          <a:noFill/>
          <a:ln w="9525">
            <a:noFill/>
            <a:miter lim="800000"/>
            <a:headEnd/>
            <a:tailEnd/>
          </a:ln>
        </p:spPr>
        <p:txBody>
          <a:bodyPr wrap="square">
            <a:spAutoFit/>
          </a:bodyPr>
          <a:lstStyle/>
          <a:p>
            <a:pPr marL="285750" indent="-285750">
              <a:buClr>
                <a:srgbClr val="0070C0"/>
              </a:buClr>
              <a:buFont typeface="Arial" panose="020B0604020202020204" pitchFamily="34" charset="0"/>
              <a:buChar char="•"/>
            </a:pPr>
            <a:r>
              <a:rPr lang="fr-FR" sz="1600" dirty="0">
                <a:latin typeface="+mn-lt"/>
                <a:ea typeface="ＭＳ Ｐゴシック" pitchFamily="34" charset="-128"/>
              </a:rPr>
              <a:t>Dosage de la GPVI chez 535 patients </a:t>
            </a:r>
          </a:p>
          <a:p>
            <a:pPr marL="742950" lvl="1" indent="-285750">
              <a:buClr>
                <a:srgbClr val="0070C0"/>
              </a:buClr>
              <a:buFont typeface="Arial" panose="020B0604020202020204" pitchFamily="34" charset="0"/>
              <a:buChar char="•"/>
            </a:pPr>
            <a:r>
              <a:rPr lang="fr-FR" sz="1400" dirty="0">
                <a:latin typeface="+mn-lt"/>
                <a:ea typeface="ＭＳ Ｐゴシック" pitchFamily="34" charset="-128"/>
              </a:rPr>
              <a:t>Valeurs similaires à J0 dans les 2 groupes</a:t>
            </a:r>
          </a:p>
          <a:p>
            <a:pPr marL="742950" lvl="1" indent="-285750">
              <a:buClr>
                <a:srgbClr val="0070C0"/>
              </a:buClr>
              <a:buFont typeface="Arial" panose="020B0604020202020204" pitchFamily="34" charset="0"/>
              <a:buChar char="•"/>
            </a:pPr>
            <a:r>
              <a:rPr lang="fr-FR" sz="1400" dirty="0">
                <a:latin typeface="+mn-lt"/>
                <a:ea typeface="ＭＳ Ｐゴシック" pitchFamily="34" charset="-128"/>
                <a:sym typeface="Wingdings" panose="05000000000000000000" pitchFamily="2" charset="2"/>
              </a:rPr>
              <a:t></a:t>
            </a:r>
            <a:r>
              <a:rPr lang="fr-FR" sz="1400" dirty="0">
                <a:latin typeface="+mn-lt"/>
                <a:ea typeface="ＭＳ Ｐゴシック" pitchFamily="34" charset="-128"/>
              </a:rPr>
              <a:t> dans les 2 groupes à S48, significativement plus importante dans le groupe TAF/FTC (p = 0,005)</a:t>
            </a:r>
          </a:p>
          <a:p>
            <a:pPr marL="285750" indent="-285750">
              <a:buClr>
                <a:srgbClr val="0070C0"/>
              </a:buClr>
              <a:buFont typeface="Arial" panose="020B0604020202020204" pitchFamily="34" charset="0"/>
              <a:buChar char="•"/>
            </a:pPr>
            <a:r>
              <a:rPr lang="fr-FR" sz="1600" dirty="0">
                <a:latin typeface="+mn-lt"/>
                <a:ea typeface="ＭＳ Ｐゴシック" pitchFamily="34" charset="-128"/>
              </a:rPr>
              <a:t>Sous-étude de réactivité plaquettaire (</a:t>
            </a:r>
            <a:r>
              <a:rPr lang="fr-FR" sz="1400" dirty="0">
                <a:latin typeface="+mn-lt"/>
                <a:ea typeface="ＭＳ Ｐゴシック" pitchFamily="34" charset="-128"/>
              </a:rPr>
              <a:t>61 patients : </a:t>
            </a:r>
            <a:r>
              <a:rPr lang="fr-FR" sz="1400" dirty="0" err="1">
                <a:latin typeface="+mn-lt"/>
                <a:ea typeface="ＭＳ Ｐゴシック" pitchFamily="34" charset="-128"/>
              </a:rPr>
              <a:t>agrégométrie</a:t>
            </a:r>
            <a:r>
              <a:rPr lang="fr-FR" sz="1400" dirty="0">
                <a:latin typeface="+mn-lt"/>
                <a:ea typeface="ＭＳ Ｐゴシック" pitchFamily="34" charset="-128"/>
              </a:rPr>
              <a:t> avec 5 agonistes dont le collagène)</a:t>
            </a:r>
          </a:p>
        </p:txBody>
      </p:sp>
      <p:sp>
        <p:nvSpPr>
          <p:cNvPr id="118" name="Text Box 2">
            <a:extLst>
              <a:ext uri="{FF2B5EF4-FFF2-40B4-BE49-F238E27FC236}">
                <a16:creationId xmlns:a16="http://schemas.microsoft.com/office/drawing/2014/main" id="{D86675DF-246E-4ABC-BD55-B49EFAC92979}"/>
              </a:ext>
            </a:extLst>
          </p:cNvPr>
          <p:cNvSpPr txBox="1">
            <a:spLocks noChangeArrowheads="1"/>
          </p:cNvSpPr>
          <p:nvPr/>
        </p:nvSpPr>
        <p:spPr bwMode="auto">
          <a:xfrm>
            <a:off x="296570" y="2140638"/>
            <a:ext cx="4225900" cy="584775"/>
          </a:xfrm>
          <a:prstGeom prst="rect">
            <a:avLst/>
          </a:prstGeom>
          <a:noFill/>
        </p:spPr>
        <p:txBody>
          <a:bodyPr wrap="none" rtlCol="0">
            <a:spAutoFit/>
          </a:bodyPr>
          <a:lstStyle>
            <a:defPPr>
              <a:defRPr lang="fr-FR"/>
            </a:defPPr>
            <a:lvl1pPr algn="ctr">
              <a:defRPr b="1">
                <a:solidFill>
                  <a:srgbClr val="0070C0"/>
                </a:solidFill>
                <a:latin typeface="Calibri" panose="020F0502020204030204" pitchFamily="34" charset="0"/>
                <a:cs typeface="Calibri" panose="020F0502020204030204" pitchFamily="34" charset="0"/>
              </a:defRPr>
            </a:lvl1pPr>
          </a:lstStyle>
          <a:p>
            <a:r>
              <a:rPr lang="fr-FR" sz="1600" dirty="0"/>
              <a:t>Réactivité plaquettaire en réponse au collagène</a:t>
            </a:r>
            <a:br>
              <a:rPr lang="fr-FR" sz="1600" dirty="0"/>
            </a:br>
            <a:r>
              <a:rPr lang="fr-FR" sz="1600" dirty="0">
                <a:sym typeface="Wingdings" panose="05000000000000000000" pitchFamily="2" charset="2"/>
              </a:rPr>
              <a:t> réactivité plaquettaire sous TAF/FTC</a:t>
            </a:r>
            <a:r>
              <a:rPr lang="fr-FR" sz="1600" dirty="0"/>
              <a:t> </a:t>
            </a:r>
          </a:p>
        </p:txBody>
      </p:sp>
      <p:grpSp>
        <p:nvGrpSpPr>
          <p:cNvPr id="2" name="Groupe 1">
            <a:extLst>
              <a:ext uri="{FF2B5EF4-FFF2-40B4-BE49-F238E27FC236}">
                <a16:creationId xmlns:a16="http://schemas.microsoft.com/office/drawing/2014/main" id="{5AEA3C9E-FC72-40A3-A213-72E8C67BB0D9}"/>
              </a:ext>
            </a:extLst>
          </p:cNvPr>
          <p:cNvGrpSpPr/>
          <p:nvPr/>
        </p:nvGrpSpPr>
        <p:grpSpPr>
          <a:xfrm>
            <a:off x="284718" y="2706399"/>
            <a:ext cx="5271095" cy="2304368"/>
            <a:chOff x="284718" y="2706399"/>
            <a:chExt cx="5271095" cy="2304368"/>
          </a:xfrm>
        </p:grpSpPr>
        <p:sp>
          <p:nvSpPr>
            <p:cNvPr id="75" name="TextBox 18">
              <a:extLst>
                <a:ext uri="{FF2B5EF4-FFF2-40B4-BE49-F238E27FC236}">
                  <a16:creationId xmlns:a16="http://schemas.microsoft.com/office/drawing/2014/main" id="{B1C2C6E5-06CB-4E76-B609-5E201D56BB58}"/>
                </a:ext>
              </a:extLst>
            </p:cNvPr>
            <p:cNvSpPr txBox="1"/>
            <p:nvPr/>
          </p:nvSpPr>
          <p:spPr>
            <a:xfrm>
              <a:off x="4662886" y="2706399"/>
              <a:ext cx="844160" cy="461665"/>
            </a:xfrm>
            <a:prstGeom prst="rect">
              <a:avLst/>
            </a:prstGeom>
            <a:noFill/>
          </p:spPr>
          <p:txBody>
            <a:bodyPr wrap="square" rtlCol="0">
              <a:spAutoFit/>
            </a:bodyPr>
            <a:lstStyle/>
            <a:p>
              <a:r>
                <a:rPr lang="en-US" sz="1200" b="1" dirty="0"/>
                <a:t>TAF/FTC </a:t>
              </a:r>
              <a:br>
                <a:rPr lang="en-US" sz="1200" b="1" dirty="0"/>
              </a:br>
              <a:r>
                <a:rPr lang="en-US" sz="1200" dirty="0"/>
                <a:t>(n = 29)</a:t>
              </a:r>
            </a:p>
          </p:txBody>
        </p:sp>
        <p:sp>
          <p:nvSpPr>
            <p:cNvPr id="76" name="TextBox 19">
              <a:extLst>
                <a:ext uri="{FF2B5EF4-FFF2-40B4-BE49-F238E27FC236}">
                  <a16:creationId xmlns:a16="http://schemas.microsoft.com/office/drawing/2014/main" id="{1610B3F1-B59E-4EF3-9FDA-CF320BD0B1A6}"/>
                </a:ext>
              </a:extLst>
            </p:cNvPr>
            <p:cNvSpPr txBox="1"/>
            <p:nvPr/>
          </p:nvSpPr>
          <p:spPr>
            <a:xfrm>
              <a:off x="4696130" y="3126777"/>
              <a:ext cx="859683" cy="461665"/>
            </a:xfrm>
            <a:prstGeom prst="rect">
              <a:avLst/>
            </a:prstGeom>
            <a:noFill/>
          </p:spPr>
          <p:txBody>
            <a:bodyPr wrap="square" rtlCol="0">
              <a:spAutoFit/>
            </a:bodyPr>
            <a:lstStyle/>
            <a:p>
              <a:r>
                <a:rPr lang="en-US" sz="1200" b="1" dirty="0"/>
                <a:t>ABC/3TC </a:t>
              </a:r>
              <a:br>
                <a:rPr lang="en-US" sz="1200" b="1" dirty="0"/>
              </a:br>
              <a:r>
                <a:rPr lang="en-US" sz="1200" dirty="0"/>
                <a:t>(n = 32)</a:t>
              </a:r>
            </a:p>
          </p:txBody>
        </p:sp>
        <p:sp>
          <p:nvSpPr>
            <p:cNvPr id="82" name="Rectangle 81">
              <a:extLst>
                <a:ext uri="{FF2B5EF4-FFF2-40B4-BE49-F238E27FC236}">
                  <a16:creationId xmlns:a16="http://schemas.microsoft.com/office/drawing/2014/main" id="{C277303A-8A68-4C19-BB56-117B003C67C3}"/>
                </a:ext>
              </a:extLst>
            </p:cNvPr>
            <p:cNvSpPr/>
            <p:nvPr/>
          </p:nvSpPr>
          <p:spPr bwMode="auto">
            <a:xfrm>
              <a:off x="4522470" y="2771069"/>
              <a:ext cx="181846" cy="197712"/>
            </a:xfrm>
            <a:prstGeom prst="rect">
              <a:avLst/>
            </a:prstGeom>
            <a:solidFill>
              <a:srgbClr val="5EBA2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83" name="Rectangle 82">
              <a:extLst>
                <a:ext uri="{FF2B5EF4-FFF2-40B4-BE49-F238E27FC236}">
                  <a16:creationId xmlns:a16="http://schemas.microsoft.com/office/drawing/2014/main" id="{B557393E-5713-45DE-856D-4D3364B56F0F}"/>
                </a:ext>
              </a:extLst>
            </p:cNvPr>
            <p:cNvSpPr/>
            <p:nvPr/>
          </p:nvSpPr>
          <p:spPr bwMode="auto">
            <a:xfrm>
              <a:off x="4532153" y="3179383"/>
              <a:ext cx="181846" cy="197712"/>
            </a:xfrm>
            <a:prstGeom prst="rect">
              <a:avLst/>
            </a:prstGeom>
            <a:solidFill>
              <a:srgbClr val="C0000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170" name="Freeform 8">
              <a:extLst>
                <a:ext uri="{FF2B5EF4-FFF2-40B4-BE49-F238E27FC236}">
                  <a16:creationId xmlns:a16="http://schemas.microsoft.com/office/drawing/2014/main" id="{A404EB25-1F85-4745-915F-533DC8C8A356}"/>
                </a:ext>
              </a:extLst>
            </p:cNvPr>
            <p:cNvSpPr>
              <a:spLocks/>
            </p:cNvSpPr>
            <p:nvPr/>
          </p:nvSpPr>
          <p:spPr bwMode="auto">
            <a:xfrm>
              <a:off x="659157" y="2832699"/>
              <a:ext cx="3809900" cy="1915376"/>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dirty="0"/>
            </a:p>
          </p:txBody>
        </p:sp>
        <p:sp>
          <p:nvSpPr>
            <p:cNvPr id="171" name="Rectangle 51">
              <a:extLst>
                <a:ext uri="{FF2B5EF4-FFF2-40B4-BE49-F238E27FC236}">
                  <a16:creationId xmlns:a16="http://schemas.microsoft.com/office/drawing/2014/main" id="{FECE7559-9629-48E5-94A8-42342F8A5099}"/>
                </a:ext>
              </a:extLst>
            </p:cNvPr>
            <p:cNvSpPr>
              <a:spLocks noChangeArrowheads="1"/>
            </p:cNvSpPr>
            <p:nvPr/>
          </p:nvSpPr>
          <p:spPr bwMode="auto">
            <a:xfrm>
              <a:off x="284718" y="2728166"/>
              <a:ext cx="298159" cy="184666"/>
            </a:xfrm>
            <a:prstGeom prst="rect">
              <a:avLst/>
            </a:prstGeom>
            <a:noFill/>
            <a:ln w="9525">
              <a:noFill/>
              <a:miter lim="800000"/>
              <a:headEnd/>
              <a:tailEnd/>
            </a:ln>
          </p:spPr>
          <p:txBody>
            <a:bodyPr wrap="none" lIns="0" tIns="0" rIns="0" bIns="0">
              <a:spAutoFit/>
            </a:bodyPr>
            <a:lstStyle/>
            <a:p>
              <a:pPr algn="r"/>
              <a:r>
                <a:rPr lang="fr-FR" sz="1200" dirty="0"/>
                <a:t>0,04</a:t>
              </a:r>
            </a:p>
          </p:txBody>
        </p:sp>
        <p:sp>
          <p:nvSpPr>
            <p:cNvPr id="172" name="Line 14">
              <a:extLst>
                <a:ext uri="{FF2B5EF4-FFF2-40B4-BE49-F238E27FC236}">
                  <a16:creationId xmlns:a16="http://schemas.microsoft.com/office/drawing/2014/main" id="{F1731C05-B803-4F0E-A0ED-DFDBD649B42A}"/>
                </a:ext>
              </a:extLst>
            </p:cNvPr>
            <p:cNvSpPr>
              <a:spLocks noChangeShapeType="1"/>
            </p:cNvSpPr>
            <p:nvPr/>
          </p:nvSpPr>
          <p:spPr bwMode="auto">
            <a:xfrm>
              <a:off x="614158" y="2832699"/>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73" name="Rectangle 51">
              <a:extLst>
                <a:ext uri="{FF2B5EF4-FFF2-40B4-BE49-F238E27FC236}">
                  <a16:creationId xmlns:a16="http://schemas.microsoft.com/office/drawing/2014/main" id="{20D61E17-8BF4-4EBC-A2E5-BC361D06AEE4}"/>
                </a:ext>
              </a:extLst>
            </p:cNvPr>
            <p:cNvSpPr>
              <a:spLocks noChangeArrowheads="1"/>
            </p:cNvSpPr>
            <p:nvPr/>
          </p:nvSpPr>
          <p:spPr bwMode="auto">
            <a:xfrm>
              <a:off x="284718" y="3217021"/>
              <a:ext cx="298159" cy="184666"/>
            </a:xfrm>
            <a:prstGeom prst="rect">
              <a:avLst/>
            </a:prstGeom>
            <a:noFill/>
            <a:ln w="9525">
              <a:noFill/>
              <a:miter lim="800000"/>
              <a:headEnd/>
              <a:tailEnd/>
            </a:ln>
          </p:spPr>
          <p:txBody>
            <a:bodyPr wrap="none" lIns="0" tIns="0" rIns="0" bIns="0">
              <a:spAutoFit/>
            </a:bodyPr>
            <a:lstStyle/>
            <a:p>
              <a:pPr algn="r"/>
              <a:r>
                <a:rPr lang="fr-FR" sz="1200" dirty="0"/>
                <a:t>0,03</a:t>
              </a:r>
            </a:p>
          </p:txBody>
        </p:sp>
        <p:sp>
          <p:nvSpPr>
            <p:cNvPr id="174" name="Line 14">
              <a:extLst>
                <a:ext uri="{FF2B5EF4-FFF2-40B4-BE49-F238E27FC236}">
                  <a16:creationId xmlns:a16="http://schemas.microsoft.com/office/drawing/2014/main" id="{7641A7D3-1CDA-4930-8018-99D82324EB80}"/>
                </a:ext>
              </a:extLst>
            </p:cNvPr>
            <p:cNvSpPr>
              <a:spLocks noChangeShapeType="1"/>
            </p:cNvSpPr>
            <p:nvPr/>
          </p:nvSpPr>
          <p:spPr bwMode="auto">
            <a:xfrm>
              <a:off x="614158" y="3321554"/>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75" name="Rectangle 51">
              <a:extLst>
                <a:ext uri="{FF2B5EF4-FFF2-40B4-BE49-F238E27FC236}">
                  <a16:creationId xmlns:a16="http://schemas.microsoft.com/office/drawing/2014/main" id="{1AEB17FD-DB74-4AAD-ABCE-AB483AD531B7}"/>
                </a:ext>
              </a:extLst>
            </p:cNvPr>
            <p:cNvSpPr>
              <a:spLocks noChangeArrowheads="1"/>
            </p:cNvSpPr>
            <p:nvPr/>
          </p:nvSpPr>
          <p:spPr bwMode="auto">
            <a:xfrm>
              <a:off x="284718" y="3691497"/>
              <a:ext cx="298159" cy="184666"/>
            </a:xfrm>
            <a:prstGeom prst="rect">
              <a:avLst/>
            </a:prstGeom>
            <a:noFill/>
            <a:ln w="9525">
              <a:noFill/>
              <a:miter lim="800000"/>
              <a:headEnd/>
              <a:tailEnd/>
            </a:ln>
          </p:spPr>
          <p:txBody>
            <a:bodyPr wrap="none" lIns="0" tIns="0" rIns="0" bIns="0">
              <a:spAutoFit/>
            </a:bodyPr>
            <a:lstStyle/>
            <a:p>
              <a:pPr algn="r"/>
              <a:r>
                <a:rPr lang="fr-FR" sz="1200" dirty="0"/>
                <a:t>0,02</a:t>
              </a:r>
            </a:p>
          </p:txBody>
        </p:sp>
        <p:sp>
          <p:nvSpPr>
            <p:cNvPr id="176" name="Line 14">
              <a:extLst>
                <a:ext uri="{FF2B5EF4-FFF2-40B4-BE49-F238E27FC236}">
                  <a16:creationId xmlns:a16="http://schemas.microsoft.com/office/drawing/2014/main" id="{ADD89E3A-63E9-439E-994F-1253E5525F6E}"/>
                </a:ext>
              </a:extLst>
            </p:cNvPr>
            <p:cNvSpPr>
              <a:spLocks noChangeShapeType="1"/>
            </p:cNvSpPr>
            <p:nvPr/>
          </p:nvSpPr>
          <p:spPr bwMode="auto">
            <a:xfrm>
              <a:off x="614158" y="3796030"/>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77" name="Rectangle 51">
              <a:extLst>
                <a:ext uri="{FF2B5EF4-FFF2-40B4-BE49-F238E27FC236}">
                  <a16:creationId xmlns:a16="http://schemas.microsoft.com/office/drawing/2014/main" id="{AB015BE3-53FA-4890-8DDF-46DA3885358F}"/>
                </a:ext>
              </a:extLst>
            </p:cNvPr>
            <p:cNvSpPr>
              <a:spLocks noChangeArrowheads="1"/>
            </p:cNvSpPr>
            <p:nvPr/>
          </p:nvSpPr>
          <p:spPr bwMode="auto">
            <a:xfrm>
              <a:off x="284718" y="4163098"/>
              <a:ext cx="298159" cy="184666"/>
            </a:xfrm>
            <a:prstGeom prst="rect">
              <a:avLst/>
            </a:prstGeom>
            <a:noFill/>
            <a:ln w="9525">
              <a:noFill/>
              <a:miter lim="800000"/>
              <a:headEnd/>
              <a:tailEnd/>
            </a:ln>
          </p:spPr>
          <p:txBody>
            <a:bodyPr wrap="none" lIns="0" tIns="0" rIns="0" bIns="0">
              <a:spAutoFit/>
            </a:bodyPr>
            <a:lstStyle/>
            <a:p>
              <a:pPr algn="r"/>
              <a:r>
                <a:rPr lang="fr-FR" sz="1200" dirty="0"/>
                <a:t>0,01</a:t>
              </a:r>
            </a:p>
          </p:txBody>
        </p:sp>
        <p:sp>
          <p:nvSpPr>
            <p:cNvPr id="178" name="Line 14">
              <a:extLst>
                <a:ext uri="{FF2B5EF4-FFF2-40B4-BE49-F238E27FC236}">
                  <a16:creationId xmlns:a16="http://schemas.microsoft.com/office/drawing/2014/main" id="{766A70FD-672A-4E34-B7ED-62D6204A464B}"/>
                </a:ext>
              </a:extLst>
            </p:cNvPr>
            <p:cNvSpPr>
              <a:spLocks noChangeShapeType="1"/>
            </p:cNvSpPr>
            <p:nvPr/>
          </p:nvSpPr>
          <p:spPr bwMode="auto">
            <a:xfrm>
              <a:off x="614158" y="4267631"/>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79" name="Rectangle 51">
              <a:extLst>
                <a:ext uri="{FF2B5EF4-FFF2-40B4-BE49-F238E27FC236}">
                  <a16:creationId xmlns:a16="http://schemas.microsoft.com/office/drawing/2014/main" id="{C7DCDC38-20E1-42A0-B699-8F59896D5265}"/>
                </a:ext>
              </a:extLst>
            </p:cNvPr>
            <p:cNvSpPr>
              <a:spLocks noChangeArrowheads="1"/>
            </p:cNvSpPr>
            <p:nvPr/>
          </p:nvSpPr>
          <p:spPr bwMode="auto">
            <a:xfrm>
              <a:off x="284718" y="4643542"/>
              <a:ext cx="298159" cy="184666"/>
            </a:xfrm>
            <a:prstGeom prst="rect">
              <a:avLst/>
            </a:prstGeom>
            <a:noFill/>
            <a:ln w="9525">
              <a:noFill/>
              <a:miter lim="800000"/>
              <a:headEnd/>
              <a:tailEnd/>
            </a:ln>
          </p:spPr>
          <p:txBody>
            <a:bodyPr wrap="none" lIns="0" tIns="0" rIns="0" bIns="0">
              <a:spAutoFit/>
            </a:bodyPr>
            <a:lstStyle/>
            <a:p>
              <a:pPr algn="r"/>
              <a:r>
                <a:rPr lang="fr-FR" sz="1200" dirty="0"/>
                <a:t>0,00</a:t>
              </a:r>
            </a:p>
          </p:txBody>
        </p:sp>
        <p:sp>
          <p:nvSpPr>
            <p:cNvPr id="180" name="Line 14">
              <a:extLst>
                <a:ext uri="{FF2B5EF4-FFF2-40B4-BE49-F238E27FC236}">
                  <a16:creationId xmlns:a16="http://schemas.microsoft.com/office/drawing/2014/main" id="{77644D0B-0004-42BD-9EA2-0B2FECA54F2F}"/>
                </a:ext>
              </a:extLst>
            </p:cNvPr>
            <p:cNvSpPr>
              <a:spLocks noChangeShapeType="1"/>
            </p:cNvSpPr>
            <p:nvPr/>
          </p:nvSpPr>
          <p:spPr bwMode="auto">
            <a:xfrm>
              <a:off x="614158" y="4748075"/>
              <a:ext cx="44999"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81" name="Rectangle 51">
              <a:extLst>
                <a:ext uri="{FF2B5EF4-FFF2-40B4-BE49-F238E27FC236}">
                  <a16:creationId xmlns:a16="http://schemas.microsoft.com/office/drawing/2014/main" id="{8A52BDCB-74D2-46C0-8D82-A6D95DE7C71E}"/>
                </a:ext>
              </a:extLst>
            </p:cNvPr>
            <p:cNvSpPr>
              <a:spLocks noChangeArrowheads="1"/>
            </p:cNvSpPr>
            <p:nvPr/>
          </p:nvSpPr>
          <p:spPr bwMode="auto">
            <a:xfrm>
              <a:off x="1255697" y="4801701"/>
              <a:ext cx="161904" cy="184666"/>
            </a:xfrm>
            <a:prstGeom prst="rect">
              <a:avLst/>
            </a:prstGeom>
            <a:noFill/>
            <a:ln w="9525">
              <a:noFill/>
              <a:miter lim="800000"/>
              <a:headEnd/>
              <a:tailEnd/>
            </a:ln>
          </p:spPr>
          <p:txBody>
            <a:bodyPr wrap="none" lIns="0" tIns="0" rIns="0" bIns="0">
              <a:spAutoFit/>
            </a:bodyPr>
            <a:lstStyle/>
            <a:p>
              <a:pPr algn="ctr"/>
              <a:r>
                <a:rPr lang="fr-FR" sz="1200" dirty="0"/>
                <a:t>J0</a:t>
              </a:r>
            </a:p>
          </p:txBody>
        </p:sp>
        <p:sp>
          <p:nvSpPr>
            <p:cNvPr id="182" name="Line 14">
              <a:extLst>
                <a:ext uri="{FF2B5EF4-FFF2-40B4-BE49-F238E27FC236}">
                  <a16:creationId xmlns:a16="http://schemas.microsoft.com/office/drawing/2014/main" id="{056393B2-5528-4C3F-A708-E7D8F22F115F}"/>
                </a:ext>
              </a:extLst>
            </p:cNvPr>
            <p:cNvSpPr>
              <a:spLocks noChangeShapeType="1"/>
            </p:cNvSpPr>
            <p:nvPr/>
          </p:nvSpPr>
          <p:spPr bwMode="auto">
            <a:xfrm>
              <a:off x="1946164" y="4752828"/>
              <a:ext cx="0" cy="54624"/>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183" name="Line 14">
              <a:extLst>
                <a:ext uri="{FF2B5EF4-FFF2-40B4-BE49-F238E27FC236}">
                  <a16:creationId xmlns:a16="http://schemas.microsoft.com/office/drawing/2014/main" id="{5230C1C5-186A-4520-9BE5-C3BBFC834D34}"/>
                </a:ext>
              </a:extLst>
            </p:cNvPr>
            <p:cNvSpPr>
              <a:spLocks noChangeShapeType="1"/>
            </p:cNvSpPr>
            <p:nvPr/>
          </p:nvSpPr>
          <p:spPr bwMode="auto">
            <a:xfrm>
              <a:off x="3197181" y="4752828"/>
              <a:ext cx="0" cy="54624"/>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cxnSp>
          <p:nvCxnSpPr>
            <p:cNvPr id="184" name="Connecteur droit 183">
              <a:extLst>
                <a:ext uri="{FF2B5EF4-FFF2-40B4-BE49-F238E27FC236}">
                  <a16:creationId xmlns:a16="http://schemas.microsoft.com/office/drawing/2014/main" id="{D15C19B4-69EB-41F1-A090-7F0315C43C1A}"/>
                </a:ext>
              </a:extLst>
            </p:cNvPr>
            <p:cNvCxnSpPr/>
            <p:nvPr/>
          </p:nvCxnSpPr>
          <p:spPr bwMode="auto">
            <a:xfrm>
              <a:off x="1037141" y="4156481"/>
              <a:ext cx="84434" cy="0"/>
            </a:xfrm>
            <a:prstGeom prst="line">
              <a:avLst/>
            </a:prstGeom>
            <a:solidFill>
              <a:schemeClr val="accent1"/>
            </a:solidFill>
            <a:ln w="9525" cap="flat" cmpd="sng" algn="ctr">
              <a:solidFill>
                <a:srgbClr val="5EBA20"/>
              </a:solidFill>
              <a:prstDash val="solid"/>
              <a:round/>
              <a:headEnd type="none" w="med" len="med"/>
              <a:tailEnd type="none" w="med" len="med"/>
            </a:ln>
            <a:effectLst/>
          </p:spPr>
        </p:cxnSp>
        <p:cxnSp>
          <p:nvCxnSpPr>
            <p:cNvPr id="185" name="Connecteur droit 184">
              <a:extLst>
                <a:ext uri="{FF2B5EF4-FFF2-40B4-BE49-F238E27FC236}">
                  <a16:creationId xmlns:a16="http://schemas.microsoft.com/office/drawing/2014/main" id="{C7FA85E7-DF38-419B-B9E3-5BA289939781}"/>
                </a:ext>
              </a:extLst>
            </p:cNvPr>
            <p:cNvCxnSpPr/>
            <p:nvPr/>
          </p:nvCxnSpPr>
          <p:spPr bwMode="auto">
            <a:xfrm>
              <a:off x="1037141" y="4509929"/>
              <a:ext cx="84434" cy="0"/>
            </a:xfrm>
            <a:prstGeom prst="line">
              <a:avLst/>
            </a:prstGeom>
            <a:solidFill>
              <a:schemeClr val="accent1"/>
            </a:solidFill>
            <a:ln w="9525" cap="flat" cmpd="sng" algn="ctr">
              <a:solidFill>
                <a:srgbClr val="5EBA20"/>
              </a:solidFill>
              <a:prstDash val="solid"/>
              <a:round/>
              <a:headEnd type="none" w="med" len="med"/>
              <a:tailEnd type="none" w="med" len="med"/>
            </a:ln>
            <a:effectLst/>
          </p:spPr>
        </p:cxnSp>
        <p:cxnSp>
          <p:nvCxnSpPr>
            <p:cNvPr id="186" name="Connecteur droit 185">
              <a:extLst>
                <a:ext uri="{FF2B5EF4-FFF2-40B4-BE49-F238E27FC236}">
                  <a16:creationId xmlns:a16="http://schemas.microsoft.com/office/drawing/2014/main" id="{2669FD84-5AEE-4379-9117-C9A55C6A81F6}"/>
                </a:ext>
              </a:extLst>
            </p:cNvPr>
            <p:cNvCxnSpPr/>
            <p:nvPr/>
          </p:nvCxnSpPr>
          <p:spPr bwMode="auto">
            <a:xfrm flipH="1">
              <a:off x="1080866" y="4156481"/>
              <a:ext cx="0" cy="353448"/>
            </a:xfrm>
            <a:prstGeom prst="line">
              <a:avLst/>
            </a:prstGeom>
            <a:solidFill>
              <a:schemeClr val="accent1"/>
            </a:solidFill>
            <a:ln w="9525" cap="flat" cmpd="sng" algn="ctr">
              <a:solidFill>
                <a:srgbClr val="5EBA20"/>
              </a:solidFill>
              <a:prstDash val="solid"/>
              <a:round/>
              <a:headEnd type="none" w="med" len="med"/>
              <a:tailEnd type="none" w="med" len="med"/>
            </a:ln>
            <a:effectLst/>
          </p:spPr>
        </p:cxnSp>
        <p:sp>
          <p:nvSpPr>
            <p:cNvPr id="187" name="Rectangle 51">
              <a:extLst>
                <a:ext uri="{FF2B5EF4-FFF2-40B4-BE49-F238E27FC236}">
                  <a16:creationId xmlns:a16="http://schemas.microsoft.com/office/drawing/2014/main" id="{DB6A2A11-2CBC-4C7B-8F32-6DDD5C04D915}"/>
                </a:ext>
              </a:extLst>
            </p:cNvPr>
            <p:cNvSpPr>
              <a:spLocks noChangeArrowheads="1"/>
            </p:cNvSpPr>
            <p:nvPr/>
          </p:nvSpPr>
          <p:spPr bwMode="auto">
            <a:xfrm>
              <a:off x="1060236" y="2737677"/>
              <a:ext cx="559449" cy="184666"/>
            </a:xfrm>
            <a:prstGeom prst="rect">
              <a:avLst/>
            </a:prstGeom>
            <a:noFill/>
            <a:ln w="9525">
              <a:noFill/>
              <a:miter lim="800000"/>
              <a:headEnd/>
              <a:tailEnd/>
            </a:ln>
          </p:spPr>
          <p:txBody>
            <a:bodyPr wrap="none" lIns="0" tIns="0" rIns="0" bIns="0">
              <a:spAutoFit/>
            </a:bodyPr>
            <a:lstStyle/>
            <a:p>
              <a:pPr algn="r"/>
              <a:r>
                <a:rPr lang="fr-FR" sz="1200" dirty="0"/>
                <a:t>p = 0,29</a:t>
              </a:r>
            </a:p>
          </p:txBody>
        </p:sp>
        <p:sp>
          <p:nvSpPr>
            <p:cNvPr id="188" name="Forme libre 147">
              <a:extLst>
                <a:ext uri="{FF2B5EF4-FFF2-40B4-BE49-F238E27FC236}">
                  <a16:creationId xmlns:a16="http://schemas.microsoft.com/office/drawing/2014/main" id="{96DE01F5-9CD2-4319-A7B2-D5AC6DF378EE}"/>
                </a:ext>
              </a:extLst>
            </p:cNvPr>
            <p:cNvSpPr/>
            <p:nvPr/>
          </p:nvSpPr>
          <p:spPr bwMode="auto">
            <a:xfrm>
              <a:off x="1092238" y="2965633"/>
              <a:ext cx="476074" cy="63264"/>
            </a:xfrm>
            <a:custGeom>
              <a:avLst/>
              <a:gdLst>
                <a:gd name="connsiteX0" fmla="*/ 0 w 457200"/>
                <a:gd name="connsiteY0" fmla="*/ 55880 h 55880"/>
                <a:gd name="connsiteX1" fmla="*/ 0 w 457200"/>
                <a:gd name="connsiteY1" fmla="*/ 0 h 55880"/>
                <a:gd name="connsiteX2" fmla="*/ 457200 w 457200"/>
                <a:gd name="connsiteY2" fmla="*/ 0 h 55880"/>
                <a:gd name="connsiteX3" fmla="*/ 457200 w 457200"/>
                <a:gd name="connsiteY3" fmla="*/ 48260 h 55880"/>
              </a:gdLst>
              <a:ahLst/>
              <a:cxnLst>
                <a:cxn ang="0">
                  <a:pos x="connsiteX0" y="connsiteY0"/>
                </a:cxn>
                <a:cxn ang="0">
                  <a:pos x="connsiteX1" y="connsiteY1"/>
                </a:cxn>
                <a:cxn ang="0">
                  <a:pos x="connsiteX2" y="connsiteY2"/>
                </a:cxn>
                <a:cxn ang="0">
                  <a:pos x="connsiteX3" y="connsiteY3"/>
                </a:cxn>
              </a:cxnLst>
              <a:rect l="l" t="t" r="r" b="b"/>
              <a:pathLst>
                <a:path w="457200" h="55880">
                  <a:moveTo>
                    <a:pt x="0" y="55880"/>
                  </a:moveTo>
                  <a:lnTo>
                    <a:pt x="0" y="0"/>
                  </a:lnTo>
                  <a:lnTo>
                    <a:pt x="457200" y="0"/>
                  </a:lnTo>
                  <a:lnTo>
                    <a:pt x="457200" y="4826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chemeClr val="bg1"/>
                </a:solidFill>
                <a:effectLst/>
                <a:latin typeface="Arial" charset="0"/>
              </a:endParaRPr>
            </a:p>
          </p:txBody>
        </p:sp>
        <p:sp>
          <p:nvSpPr>
            <p:cNvPr id="189" name="Rectangle 51">
              <a:extLst>
                <a:ext uri="{FF2B5EF4-FFF2-40B4-BE49-F238E27FC236}">
                  <a16:creationId xmlns:a16="http://schemas.microsoft.com/office/drawing/2014/main" id="{296EC23B-4AA5-41A7-A2CA-2CFD5E7D046E}"/>
                </a:ext>
              </a:extLst>
            </p:cNvPr>
            <p:cNvSpPr>
              <a:spLocks noChangeArrowheads="1"/>
            </p:cNvSpPr>
            <p:nvPr/>
          </p:nvSpPr>
          <p:spPr bwMode="auto">
            <a:xfrm>
              <a:off x="2229847" y="2737677"/>
              <a:ext cx="644407" cy="184666"/>
            </a:xfrm>
            <a:prstGeom prst="rect">
              <a:avLst/>
            </a:prstGeom>
            <a:noFill/>
            <a:ln w="9525">
              <a:noFill/>
              <a:miter lim="800000"/>
              <a:headEnd/>
              <a:tailEnd/>
            </a:ln>
          </p:spPr>
          <p:txBody>
            <a:bodyPr wrap="none" lIns="0" tIns="0" rIns="0" bIns="0">
              <a:spAutoFit/>
            </a:bodyPr>
            <a:lstStyle/>
            <a:p>
              <a:pPr algn="r"/>
              <a:r>
                <a:rPr lang="fr-FR" sz="1200" dirty="0"/>
                <a:t>p = 0,005</a:t>
              </a:r>
            </a:p>
          </p:txBody>
        </p:sp>
        <p:sp>
          <p:nvSpPr>
            <p:cNvPr id="190" name="Forme libre 149">
              <a:extLst>
                <a:ext uri="{FF2B5EF4-FFF2-40B4-BE49-F238E27FC236}">
                  <a16:creationId xmlns:a16="http://schemas.microsoft.com/office/drawing/2014/main" id="{F36C2A88-0341-415F-9C3A-0505D2D49B00}"/>
                </a:ext>
              </a:extLst>
            </p:cNvPr>
            <p:cNvSpPr/>
            <p:nvPr/>
          </p:nvSpPr>
          <p:spPr bwMode="auto">
            <a:xfrm>
              <a:off x="2344843" y="2965633"/>
              <a:ext cx="476074" cy="63264"/>
            </a:xfrm>
            <a:custGeom>
              <a:avLst/>
              <a:gdLst>
                <a:gd name="connsiteX0" fmla="*/ 0 w 457200"/>
                <a:gd name="connsiteY0" fmla="*/ 55880 h 55880"/>
                <a:gd name="connsiteX1" fmla="*/ 0 w 457200"/>
                <a:gd name="connsiteY1" fmla="*/ 0 h 55880"/>
                <a:gd name="connsiteX2" fmla="*/ 457200 w 457200"/>
                <a:gd name="connsiteY2" fmla="*/ 0 h 55880"/>
                <a:gd name="connsiteX3" fmla="*/ 457200 w 457200"/>
                <a:gd name="connsiteY3" fmla="*/ 48260 h 55880"/>
              </a:gdLst>
              <a:ahLst/>
              <a:cxnLst>
                <a:cxn ang="0">
                  <a:pos x="connsiteX0" y="connsiteY0"/>
                </a:cxn>
                <a:cxn ang="0">
                  <a:pos x="connsiteX1" y="connsiteY1"/>
                </a:cxn>
                <a:cxn ang="0">
                  <a:pos x="connsiteX2" y="connsiteY2"/>
                </a:cxn>
                <a:cxn ang="0">
                  <a:pos x="connsiteX3" y="connsiteY3"/>
                </a:cxn>
              </a:cxnLst>
              <a:rect l="l" t="t" r="r" b="b"/>
              <a:pathLst>
                <a:path w="457200" h="55880">
                  <a:moveTo>
                    <a:pt x="0" y="55880"/>
                  </a:moveTo>
                  <a:lnTo>
                    <a:pt x="0" y="0"/>
                  </a:lnTo>
                  <a:lnTo>
                    <a:pt x="457200" y="0"/>
                  </a:lnTo>
                  <a:lnTo>
                    <a:pt x="457200" y="4826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chemeClr val="bg1"/>
                </a:solidFill>
                <a:effectLst/>
                <a:latin typeface="Arial" charset="0"/>
              </a:endParaRPr>
            </a:p>
          </p:txBody>
        </p:sp>
        <p:sp>
          <p:nvSpPr>
            <p:cNvPr id="191" name="Rectangle 51">
              <a:extLst>
                <a:ext uri="{FF2B5EF4-FFF2-40B4-BE49-F238E27FC236}">
                  <a16:creationId xmlns:a16="http://schemas.microsoft.com/office/drawing/2014/main" id="{F14A63E5-8F99-4B9D-A16F-5EFCFA0EEA2E}"/>
                </a:ext>
              </a:extLst>
            </p:cNvPr>
            <p:cNvSpPr>
              <a:spLocks noChangeArrowheads="1"/>
            </p:cNvSpPr>
            <p:nvPr/>
          </p:nvSpPr>
          <p:spPr bwMode="auto">
            <a:xfrm>
              <a:off x="2560553" y="4801701"/>
              <a:ext cx="187551" cy="184666"/>
            </a:xfrm>
            <a:prstGeom prst="rect">
              <a:avLst/>
            </a:prstGeom>
            <a:noFill/>
            <a:ln w="9525">
              <a:noFill/>
              <a:miter lim="800000"/>
              <a:headEnd/>
              <a:tailEnd/>
            </a:ln>
          </p:spPr>
          <p:txBody>
            <a:bodyPr wrap="none" lIns="0" tIns="0" rIns="0" bIns="0">
              <a:spAutoFit/>
            </a:bodyPr>
            <a:lstStyle/>
            <a:p>
              <a:pPr algn="r"/>
              <a:r>
                <a:rPr lang="fr-FR" sz="1200" dirty="0"/>
                <a:t>S4</a:t>
              </a:r>
            </a:p>
          </p:txBody>
        </p:sp>
        <p:cxnSp>
          <p:nvCxnSpPr>
            <p:cNvPr id="192" name="Connecteur droit 191">
              <a:extLst>
                <a:ext uri="{FF2B5EF4-FFF2-40B4-BE49-F238E27FC236}">
                  <a16:creationId xmlns:a16="http://schemas.microsoft.com/office/drawing/2014/main" id="{D3EC3059-E395-4BC7-9791-394DBDE216AB}"/>
                </a:ext>
              </a:extLst>
            </p:cNvPr>
            <p:cNvCxnSpPr/>
            <p:nvPr/>
          </p:nvCxnSpPr>
          <p:spPr bwMode="auto">
            <a:xfrm>
              <a:off x="2703108" y="3691497"/>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3" name="Connecteur droit 192">
              <a:extLst>
                <a:ext uri="{FF2B5EF4-FFF2-40B4-BE49-F238E27FC236}">
                  <a16:creationId xmlns:a16="http://schemas.microsoft.com/office/drawing/2014/main" id="{861E57AB-71D4-40A7-A9B9-23B6C6744517}"/>
                </a:ext>
              </a:extLst>
            </p:cNvPr>
            <p:cNvCxnSpPr/>
            <p:nvPr/>
          </p:nvCxnSpPr>
          <p:spPr bwMode="auto">
            <a:xfrm>
              <a:off x="2774116" y="3691497"/>
              <a:ext cx="0" cy="274205"/>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4" name="Connecteur droit 193">
              <a:extLst>
                <a:ext uri="{FF2B5EF4-FFF2-40B4-BE49-F238E27FC236}">
                  <a16:creationId xmlns:a16="http://schemas.microsoft.com/office/drawing/2014/main" id="{F8856FE3-8D0F-4FA5-9854-2F0DF351AB9A}"/>
                </a:ext>
              </a:extLst>
            </p:cNvPr>
            <p:cNvCxnSpPr/>
            <p:nvPr/>
          </p:nvCxnSpPr>
          <p:spPr bwMode="auto">
            <a:xfrm>
              <a:off x="2277400" y="3199016"/>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5" name="Connecteur droit 194">
              <a:extLst>
                <a:ext uri="{FF2B5EF4-FFF2-40B4-BE49-F238E27FC236}">
                  <a16:creationId xmlns:a16="http://schemas.microsoft.com/office/drawing/2014/main" id="{3E3B8F06-4D26-4C9A-8E2F-E5C7F87D1D89}"/>
                </a:ext>
              </a:extLst>
            </p:cNvPr>
            <p:cNvCxnSpPr>
              <a:endCxn id="201" idx="0"/>
            </p:cNvCxnSpPr>
            <p:nvPr/>
          </p:nvCxnSpPr>
          <p:spPr bwMode="auto">
            <a:xfrm flipH="1">
              <a:off x="2347588" y="3199016"/>
              <a:ext cx="820" cy="273226"/>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6" name="Connecteur droit 195">
              <a:extLst>
                <a:ext uri="{FF2B5EF4-FFF2-40B4-BE49-F238E27FC236}">
                  <a16:creationId xmlns:a16="http://schemas.microsoft.com/office/drawing/2014/main" id="{D985EA80-DBAF-48EE-A768-877190C99A4C}"/>
                </a:ext>
              </a:extLst>
            </p:cNvPr>
            <p:cNvCxnSpPr/>
            <p:nvPr/>
          </p:nvCxnSpPr>
          <p:spPr bwMode="auto">
            <a:xfrm>
              <a:off x="1484401" y="3774632"/>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7" name="Connecteur droit 196">
              <a:extLst>
                <a:ext uri="{FF2B5EF4-FFF2-40B4-BE49-F238E27FC236}">
                  <a16:creationId xmlns:a16="http://schemas.microsoft.com/office/drawing/2014/main" id="{7A792ABC-2FC4-4849-8B3A-92985617842F}"/>
                </a:ext>
              </a:extLst>
            </p:cNvPr>
            <p:cNvCxnSpPr>
              <a:endCxn id="202" idx="0"/>
            </p:cNvCxnSpPr>
            <p:nvPr/>
          </p:nvCxnSpPr>
          <p:spPr bwMode="auto">
            <a:xfrm flipH="1">
              <a:off x="1547647" y="3774632"/>
              <a:ext cx="166" cy="125931"/>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8" name="Connecteur droit 197">
              <a:extLst>
                <a:ext uri="{FF2B5EF4-FFF2-40B4-BE49-F238E27FC236}">
                  <a16:creationId xmlns:a16="http://schemas.microsoft.com/office/drawing/2014/main" id="{DB5C4A57-170C-42B2-9DAF-FCD75E1D715A}"/>
                </a:ext>
              </a:extLst>
            </p:cNvPr>
            <p:cNvCxnSpPr/>
            <p:nvPr/>
          </p:nvCxnSpPr>
          <p:spPr bwMode="auto">
            <a:xfrm>
              <a:off x="1042752" y="3486961"/>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199" name="Connecteur droit 198">
              <a:extLst>
                <a:ext uri="{FF2B5EF4-FFF2-40B4-BE49-F238E27FC236}">
                  <a16:creationId xmlns:a16="http://schemas.microsoft.com/office/drawing/2014/main" id="{FBB1AFCB-DABC-4BA0-BBAA-DBE90853093C}"/>
                </a:ext>
              </a:extLst>
            </p:cNvPr>
            <p:cNvCxnSpPr>
              <a:endCxn id="200" idx="0"/>
            </p:cNvCxnSpPr>
            <p:nvPr/>
          </p:nvCxnSpPr>
          <p:spPr bwMode="auto">
            <a:xfrm>
              <a:off x="1113760" y="3486961"/>
              <a:ext cx="140" cy="267159"/>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sp>
          <p:nvSpPr>
            <p:cNvPr id="200" name="Rectangle 199">
              <a:extLst>
                <a:ext uri="{FF2B5EF4-FFF2-40B4-BE49-F238E27FC236}">
                  <a16:creationId xmlns:a16="http://schemas.microsoft.com/office/drawing/2014/main" id="{44D946C8-91E8-4D3E-A1B3-E8F3587CC982}"/>
                </a:ext>
              </a:extLst>
            </p:cNvPr>
            <p:cNvSpPr/>
            <p:nvPr/>
          </p:nvSpPr>
          <p:spPr bwMode="auto">
            <a:xfrm>
              <a:off x="955710" y="3754120"/>
              <a:ext cx="316379" cy="986800"/>
            </a:xfrm>
            <a:prstGeom prst="rect">
              <a:avLst/>
            </a:prstGeom>
            <a:solidFill>
              <a:srgbClr val="5EBA2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201" name="Rectangle 200">
              <a:extLst>
                <a:ext uri="{FF2B5EF4-FFF2-40B4-BE49-F238E27FC236}">
                  <a16:creationId xmlns:a16="http://schemas.microsoft.com/office/drawing/2014/main" id="{714616D6-0CCB-4FE8-A2C8-1CA502B4B7D5}"/>
                </a:ext>
              </a:extLst>
            </p:cNvPr>
            <p:cNvSpPr/>
            <p:nvPr/>
          </p:nvSpPr>
          <p:spPr bwMode="auto">
            <a:xfrm>
              <a:off x="2189398" y="3472242"/>
              <a:ext cx="316379" cy="1268679"/>
            </a:xfrm>
            <a:prstGeom prst="rect">
              <a:avLst/>
            </a:prstGeom>
            <a:solidFill>
              <a:srgbClr val="5EBA2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202" name="Rectangle 201">
              <a:extLst>
                <a:ext uri="{FF2B5EF4-FFF2-40B4-BE49-F238E27FC236}">
                  <a16:creationId xmlns:a16="http://schemas.microsoft.com/office/drawing/2014/main" id="{F195E95A-D1B2-4A4C-A985-125793BA4A31}"/>
                </a:ext>
              </a:extLst>
            </p:cNvPr>
            <p:cNvSpPr/>
            <p:nvPr/>
          </p:nvSpPr>
          <p:spPr bwMode="auto">
            <a:xfrm>
              <a:off x="1389457" y="3900563"/>
              <a:ext cx="316379" cy="840357"/>
            </a:xfrm>
            <a:prstGeom prst="rect">
              <a:avLst/>
            </a:prstGeom>
            <a:solidFill>
              <a:srgbClr val="C0000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203" name="Rectangle 202">
              <a:extLst>
                <a:ext uri="{FF2B5EF4-FFF2-40B4-BE49-F238E27FC236}">
                  <a16:creationId xmlns:a16="http://schemas.microsoft.com/office/drawing/2014/main" id="{5591DB3B-F62F-4D94-A612-9FB95E90E2CE}"/>
                </a:ext>
              </a:extLst>
            </p:cNvPr>
            <p:cNvSpPr/>
            <p:nvPr/>
          </p:nvSpPr>
          <p:spPr bwMode="auto">
            <a:xfrm>
              <a:off x="2621192" y="3951388"/>
              <a:ext cx="316379" cy="789532"/>
            </a:xfrm>
            <a:prstGeom prst="rect">
              <a:avLst/>
            </a:prstGeom>
            <a:solidFill>
              <a:srgbClr val="C0000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205" name="Line 14">
              <a:extLst>
                <a:ext uri="{FF2B5EF4-FFF2-40B4-BE49-F238E27FC236}">
                  <a16:creationId xmlns:a16="http://schemas.microsoft.com/office/drawing/2014/main" id="{5230C1C5-186A-4520-9BE5-C3BBFC834D34}"/>
                </a:ext>
              </a:extLst>
            </p:cNvPr>
            <p:cNvSpPr>
              <a:spLocks noChangeShapeType="1"/>
            </p:cNvSpPr>
            <p:nvPr/>
          </p:nvSpPr>
          <p:spPr bwMode="auto">
            <a:xfrm>
              <a:off x="4460639" y="4752828"/>
              <a:ext cx="0" cy="54624"/>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206" name="Rectangle 51">
              <a:extLst>
                <a:ext uri="{FF2B5EF4-FFF2-40B4-BE49-F238E27FC236}">
                  <a16:creationId xmlns:a16="http://schemas.microsoft.com/office/drawing/2014/main" id="{296EC23B-4AA5-41A7-A2CA-2CFD5E7D046E}"/>
                </a:ext>
              </a:extLst>
            </p:cNvPr>
            <p:cNvSpPr>
              <a:spLocks noChangeArrowheads="1"/>
            </p:cNvSpPr>
            <p:nvPr/>
          </p:nvSpPr>
          <p:spPr bwMode="auto">
            <a:xfrm>
              <a:off x="3578263" y="2737677"/>
              <a:ext cx="559449" cy="184666"/>
            </a:xfrm>
            <a:prstGeom prst="rect">
              <a:avLst/>
            </a:prstGeom>
            <a:noFill/>
            <a:ln w="9525">
              <a:noFill/>
              <a:miter lim="800000"/>
              <a:headEnd/>
              <a:tailEnd/>
            </a:ln>
          </p:spPr>
          <p:txBody>
            <a:bodyPr wrap="none" lIns="0" tIns="0" rIns="0" bIns="0">
              <a:spAutoFit/>
            </a:bodyPr>
            <a:lstStyle/>
            <a:p>
              <a:pPr algn="r"/>
              <a:r>
                <a:rPr lang="fr-FR" sz="1200" dirty="0"/>
                <a:t>p = 0,02</a:t>
              </a:r>
            </a:p>
          </p:txBody>
        </p:sp>
        <p:sp>
          <p:nvSpPr>
            <p:cNvPr id="207" name="Forme libre 149">
              <a:extLst>
                <a:ext uri="{FF2B5EF4-FFF2-40B4-BE49-F238E27FC236}">
                  <a16:creationId xmlns:a16="http://schemas.microsoft.com/office/drawing/2014/main" id="{F36C2A88-0341-415F-9C3A-0505D2D49B00}"/>
                </a:ext>
              </a:extLst>
            </p:cNvPr>
            <p:cNvSpPr/>
            <p:nvPr/>
          </p:nvSpPr>
          <p:spPr bwMode="auto">
            <a:xfrm>
              <a:off x="3608301" y="2965633"/>
              <a:ext cx="476074" cy="63264"/>
            </a:xfrm>
            <a:custGeom>
              <a:avLst/>
              <a:gdLst>
                <a:gd name="connsiteX0" fmla="*/ 0 w 457200"/>
                <a:gd name="connsiteY0" fmla="*/ 55880 h 55880"/>
                <a:gd name="connsiteX1" fmla="*/ 0 w 457200"/>
                <a:gd name="connsiteY1" fmla="*/ 0 h 55880"/>
                <a:gd name="connsiteX2" fmla="*/ 457200 w 457200"/>
                <a:gd name="connsiteY2" fmla="*/ 0 h 55880"/>
                <a:gd name="connsiteX3" fmla="*/ 457200 w 457200"/>
                <a:gd name="connsiteY3" fmla="*/ 48260 h 55880"/>
              </a:gdLst>
              <a:ahLst/>
              <a:cxnLst>
                <a:cxn ang="0">
                  <a:pos x="connsiteX0" y="connsiteY0"/>
                </a:cxn>
                <a:cxn ang="0">
                  <a:pos x="connsiteX1" y="connsiteY1"/>
                </a:cxn>
                <a:cxn ang="0">
                  <a:pos x="connsiteX2" y="connsiteY2"/>
                </a:cxn>
                <a:cxn ang="0">
                  <a:pos x="connsiteX3" y="connsiteY3"/>
                </a:cxn>
              </a:cxnLst>
              <a:rect l="l" t="t" r="r" b="b"/>
              <a:pathLst>
                <a:path w="457200" h="55880">
                  <a:moveTo>
                    <a:pt x="0" y="55880"/>
                  </a:moveTo>
                  <a:lnTo>
                    <a:pt x="0" y="0"/>
                  </a:lnTo>
                  <a:lnTo>
                    <a:pt x="457200" y="0"/>
                  </a:lnTo>
                  <a:lnTo>
                    <a:pt x="457200" y="4826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chemeClr val="bg1"/>
                </a:solidFill>
                <a:effectLst/>
                <a:latin typeface="Arial" charset="0"/>
              </a:endParaRPr>
            </a:p>
          </p:txBody>
        </p:sp>
        <p:sp>
          <p:nvSpPr>
            <p:cNvPr id="208" name="Rectangle 51">
              <a:extLst>
                <a:ext uri="{FF2B5EF4-FFF2-40B4-BE49-F238E27FC236}">
                  <a16:creationId xmlns:a16="http://schemas.microsoft.com/office/drawing/2014/main" id="{F14A63E5-8F99-4B9D-A16F-5EFCFA0EEA2E}"/>
                </a:ext>
              </a:extLst>
            </p:cNvPr>
            <p:cNvSpPr>
              <a:spLocks noChangeArrowheads="1"/>
            </p:cNvSpPr>
            <p:nvPr/>
          </p:nvSpPr>
          <p:spPr bwMode="auto">
            <a:xfrm>
              <a:off x="3727803" y="4801701"/>
              <a:ext cx="283759" cy="209066"/>
            </a:xfrm>
            <a:prstGeom prst="rect">
              <a:avLst/>
            </a:prstGeom>
            <a:noFill/>
            <a:ln w="9525">
              <a:noFill/>
              <a:miter lim="800000"/>
              <a:headEnd/>
              <a:tailEnd/>
            </a:ln>
          </p:spPr>
          <p:txBody>
            <a:bodyPr wrap="none" lIns="0" tIns="0" rIns="0" bIns="0">
              <a:spAutoFit/>
            </a:bodyPr>
            <a:lstStyle/>
            <a:p>
              <a:pPr algn="r"/>
              <a:r>
                <a:rPr lang="fr-FR" sz="1200" dirty="0"/>
                <a:t>S12</a:t>
              </a:r>
            </a:p>
          </p:txBody>
        </p:sp>
        <p:cxnSp>
          <p:nvCxnSpPr>
            <p:cNvPr id="209" name="Connecteur droit 208">
              <a:extLst>
                <a:ext uri="{FF2B5EF4-FFF2-40B4-BE49-F238E27FC236}">
                  <a16:creationId xmlns:a16="http://schemas.microsoft.com/office/drawing/2014/main" id="{D3EC3059-E395-4BC7-9791-394DBDE216AB}"/>
                </a:ext>
              </a:extLst>
            </p:cNvPr>
            <p:cNvCxnSpPr/>
            <p:nvPr/>
          </p:nvCxnSpPr>
          <p:spPr bwMode="auto">
            <a:xfrm>
              <a:off x="3960024" y="3800341"/>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210" name="Connecteur droit 209">
              <a:extLst>
                <a:ext uri="{FF2B5EF4-FFF2-40B4-BE49-F238E27FC236}">
                  <a16:creationId xmlns:a16="http://schemas.microsoft.com/office/drawing/2014/main" id="{861E57AB-71D4-40A7-A9B9-23B6C6744517}"/>
                </a:ext>
              </a:extLst>
            </p:cNvPr>
            <p:cNvCxnSpPr/>
            <p:nvPr/>
          </p:nvCxnSpPr>
          <p:spPr bwMode="auto">
            <a:xfrm>
              <a:off x="4031032" y="3800341"/>
              <a:ext cx="0" cy="197663"/>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211" name="Connecteur droit 210">
              <a:extLst>
                <a:ext uri="{FF2B5EF4-FFF2-40B4-BE49-F238E27FC236}">
                  <a16:creationId xmlns:a16="http://schemas.microsoft.com/office/drawing/2014/main" id="{F8856FE3-8D0F-4FA5-9854-2F0DF351AB9A}"/>
                </a:ext>
              </a:extLst>
            </p:cNvPr>
            <p:cNvCxnSpPr/>
            <p:nvPr/>
          </p:nvCxnSpPr>
          <p:spPr bwMode="auto">
            <a:xfrm>
              <a:off x="3540858" y="3542554"/>
              <a:ext cx="134887" cy="0"/>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cxnSp>
          <p:nvCxnSpPr>
            <p:cNvPr id="212" name="Connecteur droit 211">
              <a:extLst>
                <a:ext uri="{FF2B5EF4-FFF2-40B4-BE49-F238E27FC236}">
                  <a16:creationId xmlns:a16="http://schemas.microsoft.com/office/drawing/2014/main" id="{3E3B8F06-4D26-4C9A-8E2F-E5C7F87D1D89}"/>
                </a:ext>
              </a:extLst>
            </p:cNvPr>
            <p:cNvCxnSpPr/>
            <p:nvPr/>
          </p:nvCxnSpPr>
          <p:spPr bwMode="auto">
            <a:xfrm>
              <a:off x="3611866" y="3542554"/>
              <a:ext cx="0" cy="257628"/>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sp>
          <p:nvSpPr>
            <p:cNvPr id="213" name="Rectangle 212">
              <a:extLst>
                <a:ext uri="{FF2B5EF4-FFF2-40B4-BE49-F238E27FC236}">
                  <a16:creationId xmlns:a16="http://schemas.microsoft.com/office/drawing/2014/main" id="{714616D6-0CCB-4FE8-A2C8-1CA502B4B7D5}"/>
                </a:ext>
              </a:extLst>
            </p:cNvPr>
            <p:cNvSpPr/>
            <p:nvPr/>
          </p:nvSpPr>
          <p:spPr bwMode="auto">
            <a:xfrm>
              <a:off x="3452856" y="3796030"/>
              <a:ext cx="316379" cy="944891"/>
            </a:xfrm>
            <a:prstGeom prst="rect">
              <a:avLst/>
            </a:prstGeom>
            <a:solidFill>
              <a:srgbClr val="5EBA2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sp>
          <p:nvSpPr>
            <p:cNvPr id="214" name="Rectangle 213">
              <a:extLst>
                <a:ext uri="{FF2B5EF4-FFF2-40B4-BE49-F238E27FC236}">
                  <a16:creationId xmlns:a16="http://schemas.microsoft.com/office/drawing/2014/main" id="{5591DB3B-F62F-4D94-A612-9FB95E90E2CE}"/>
                </a:ext>
              </a:extLst>
            </p:cNvPr>
            <p:cNvSpPr/>
            <p:nvPr/>
          </p:nvSpPr>
          <p:spPr bwMode="auto">
            <a:xfrm>
              <a:off x="3884650" y="3998004"/>
              <a:ext cx="316379" cy="742916"/>
            </a:xfrm>
            <a:prstGeom prst="rect">
              <a:avLst/>
            </a:prstGeom>
            <a:solidFill>
              <a:srgbClr val="C00000"/>
            </a:solidFill>
            <a:ln w="25400"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indent="0" algn="l" defTabSz="914400" rtl="0" eaLnBrk="1" fontAlgn="base" latinLnBrk="0" hangingPunct="1">
                <a:lnSpc>
                  <a:spcPct val="11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pitchFamily="34" charset="0"/>
              </a:endParaRPr>
            </a:p>
          </p:txBody>
        </p:sp>
      </p:grpSp>
      <p:sp>
        <p:nvSpPr>
          <p:cNvPr id="101" name="ZoneTexte 100">
            <a:extLst>
              <a:ext uri="{FF2B5EF4-FFF2-40B4-BE49-F238E27FC236}">
                <a16:creationId xmlns:a16="http://schemas.microsoft.com/office/drawing/2014/main" id="{62F35BF6-D145-4F84-A9A4-52DE4F7533C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166</a:t>
            </a:r>
          </a:p>
        </p:txBody>
      </p:sp>
    </p:spTree>
    <p:extLst>
      <p:ext uri="{BB962C8B-B14F-4D97-AF65-F5344CB8AC3E}">
        <p14:creationId xmlns:p14="http://schemas.microsoft.com/office/powerpoint/2010/main" val="340329669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400"/>
              <a:t>Essai ACTG A5314 : impact du méthotrexate sur l’activation immunitaire et la fonction endothéliale (1)</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8"/>
            <a:ext cx="8507413" cy="4952483"/>
          </a:xfrm>
        </p:spPr>
        <p:txBody>
          <a:bodyPr/>
          <a:lstStyle/>
          <a:p>
            <a:pPr>
              <a:spcBef>
                <a:spcPts val="300"/>
              </a:spcBef>
            </a:pPr>
            <a:r>
              <a:rPr lang="fr-FR" sz="1800" b="1" dirty="0"/>
              <a:t>Objectifs : </a:t>
            </a:r>
            <a:r>
              <a:rPr lang="fr-FR" sz="1800" dirty="0"/>
              <a:t>évaluer le méthotrexate (MTX) à faible dose, chez des patients traités par ARV avec une maladie ou un facteur de risque cardiovasculaire (diabète, tabagisme, dyslipidémie ou CRP &gt; 2 mg/l)</a:t>
            </a:r>
          </a:p>
          <a:p>
            <a:pPr lvl="1">
              <a:spcBef>
                <a:spcPts val="300"/>
              </a:spcBef>
            </a:pPr>
            <a:r>
              <a:rPr lang="fr-FR" sz="1600" dirty="0"/>
              <a:t>Tolérance </a:t>
            </a:r>
          </a:p>
          <a:p>
            <a:pPr lvl="1">
              <a:spcBef>
                <a:spcPts val="300"/>
              </a:spcBef>
            </a:pPr>
            <a:r>
              <a:rPr lang="fr-FR" sz="1600" dirty="0"/>
              <a:t>Effet sur l’inflammation et l’activation immunitaire</a:t>
            </a:r>
          </a:p>
          <a:p>
            <a:pPr lvl="1">
              <a:spcBef>
                <a:spcPts val="300"/>
              </a:spcBef>
            </a:pPr>
            <a:r>
              <a:rPr lang="fr-FR" sz="1600" dirty="0"/>
              <a:t>Impact sur la fonction endothéliale (FMD : flow-</a:t>
            </a:r>
            <a:r>
              <a:rPr lang="fr-FR" sz="1600" dirty="0" err="1"/>
              <a:t>mediated</a:t>
            </a:r>
            <a:r>
              <a:rPr lang="fr-FR" sz="1600" dirty="0"/>
              <a:t> vasodilatation de l’artère humérale) et l’inflammation vasculaire (PET scan)</a:t>
            </a:r>
            <a:br>
              <a:rPr lang="fr-FR" sz="1800" dirty="0"/>
            </a:br>
            <a:endParaRPr lang="fr-FR" sz="1800" dirty="0"/>
          </a:p>
          <a:p>
            <a:pPr>
              <a:spcBef>
                <a:spcPts val="300"/>
              </a:spcBef>
            </a:pPr>
            <a:r>
              <a:rPr lang="fr-FR" sz="1800" b="1" dirty="0"/>
              <a:t>Schéma</a:t>
            </a:r>
            <a:r>
              <a:rPr lang="fr-FR" sz="1800" dirty="0"/>
              <a:t> </a:t>
            </a:r>
          </a:p>
          <a:p>
            <a:pPr lvl="1">
              <a:spcBef>
                <a:spcPts val="300"/>
              </a:spcBef>
            </a:pPr>
            <a:r>
              <a:rPr lang="fr-FR" sz="1600" dirty="0"/>
              <a:t>Essai randomisé, double aveugle, MTX contre placebo pendant 24 semaines, multicentrique (22 sites aux Etats-Unis)</a:t>
            </a:r>
          </a:p>
          <a:p>
            <a:pPr lvl="1">
              <a:spcBef>
                <a:spcPts val="300"/>
              </a:spcBef>
            </a:pPr>
            <a:r>
              <a:rPr lang="fr-FR" sz="1600" dirty="0"/>
              <a:t>Patients VIH+, âge </a:t>
            </a:r>
            <a:r>
              <a:rPr lang="fr-FR" sz="1600" u="sng" dirty="0"/>
              <a:t>&gt;</a:t>
            </a:r>
            <a:r>
              <a:rPr lang="fr-FR" sz="1600" dirty="0"/>
              <a:t> 40 ans, contrôle virologique sous ARV </a:t>
            </a:r>
            <a:r>
              <a:rPr lang="fr-FR" sz="1600" u="sng" dirty="0"/>
              <a:t>&gt;</a:t>
            </a:r>
            <a:r>
              <a:rPr lang="fr-FR" sz="1600" dirty="0"/>
              <a:t> 24 semaines, </a:t>
            </a:r>
            <a:br>
              <a:rPr lang="fr-FR" sz="1600" dirty="0"/>
            </a:br>
            <a:r>
              <a:rPr lang="fr-FR" sz="1600" dirty="0"/>
              <a:t>CD4 </a:t>
            </a:r>
            <a:r>
              <a:rPr lang="fr-FR" sz="1600" u="sng" dirty="0"/>
              <a:t>&gt;</a:t>
            </a:r>
            <a:r>
              <a:rPr lang="fr-FR" sz="1600" dirty="0"/>
              <a:t> 400 /mm</a:t>
            </a:r>
            <a:r>
              <a:rPr lang="fr-FR" sz="1600" baseline="30000" dirty="0"/>
              <a:t>3</a:t>
            </a:r>
            <a:r>
              <a:rPr lang="fr-FR" sz="1600" dirty="0"/>
              <a:t>, maladie CV liée à l’athérosclérose ou facteur de risque CV</a:t>
            </a:r>
          </a:p>
          <a:p>
            <a:pPr lvl="1">
              <a:spcBef>
                <a:spcPts val="300"/>
              </a:spcBef>
            </a:pPr>
            <a:r>
              <a:rPr lang="fr-FR" sz="1600" dirty="0"/>
              <a:t>Randomisation avec stratification sur usage en cours de statine</a:t>
            </a:r>
          </a:p>
          <a:p>
            <a:pPr lvl="2">
              <a:spcBef>
                <a:spcPts val="300"/>
              </a:spcBef>
            </a:pPr>
            <a:r>
              <a:rPr lang="fr-FR" sz="1600" dirty="0"/>
              <a:t>Bras MTX : MTX 5 mg/sem. puis 10 mg/sem. puis 15 mg/sem. pour une durée totale de 24 semaines + acide folique 1 mg/j</a:t>
            </a:r>
          </a:p>
          <a:p>
            <a:pPr lvl="2">
              <a:spcBef>
                <a:spcPts val="300"/>
              </a:spcBef>
            </a:pPr>
            <a:r>
              <a:rPr lang="fr-FR" sz="1600" dirty="0"/>
              <a:t>Bras placebo : placebo MTX + acide folique 1 mg/j</a:t>
            </a:r>
          </a:p>
          <a:p>
            <a:pPr lvl="1">
              <a:spcBef>
                <a:spcPts val="300"/>
              </a:spcBef>
            </a:pPr>
            <a:r>
              <a:rPr lang="fr-FR" sz="1600" dirty="0"/>
              <a:t>Visite de suivi à S36 (12 semaines après arrêt traitement)</a:t>
            </a:r>
          </a:p>
        </p:txBody>
      </p:sp>
      <p:sp>
        <p:nvSpPr>
          <p:cNvPr id="45" name="Text Box 3"/>
          <p:cNvSpPr txBox="1">
            <a:spLocks noChangeArrowheads="1"/>
          </p:cNvSpPr>
          <p:nvPr/>
        </p:nvSpPr>
        <p:spPr bwMode="auto">
          <a:xfrm>
            <a:off x="3990109" y="6583363"/>
            <a:ext cx="5153891" cy="276999"/>
          </a:xfrm>
          <a:prstGeom prst="rect">
            <a:avLst/>
          </a:prstGeom>
          <a:noFill/>
          <a:ln w="9525">
            <a:noFill/>
            <a:miter lim="800000"/>
            <a:headEnd/>
            <a:tailEnd/>
          </a:ln>
        </p:spPr>
        <p:txBody>
          <a:bodyPr wrap="square">
            <a:spAutoFit/>
          </a:bodyPr>
          <a:lstStyle/>
          <a:p>
            <a:pPr algn="r" eaLnBrk="0" hangingPunct="0"/>
            <a:r>
              <a:rPr lang="en-GB" sz="1200" i="1" err="1">
                <a:solidFill>
                  <a:srgbClr val="0070C0"/>
                </a:solidFill>
              </a:rPr>
              <a:t>Hsue</a:t>
            </a:r>
            <a:r>
              <a:rPr lang="en-GB" sz="1200" i="1">
                <a:solidFill>
                  <a:srgbClr val="0070C0"/>
                </a:solidFill>
              </a:rPr>
              <a:t> P, CROI 2018, Abs. 79 ; </a:t>
            </a:r>
            <a:r>
              <a:rPr lang="en-GB" sz="1200" i="1" err="1">
                <a:solidFill>
                  <a:srgbClr val="0070C0"/>
                </a:solidFill>
              </a:rPr>
              <a:t>Tawakol</a:t>
            </a:r>
            <a:r>
              <a:rPr lang="en-GB" sz="1200" i="1">
                <a:solidFill>
                  <a:srgbClr val="0070C0"/>
                </a:solidFill>
              </a:rPr>
              <a:t> A, CROI 2018, Abs.684LB </a:t>
            </a:r>
          </a:p>
        </p:txBody>
      </p:sp>
      <p:sp>
        <p:nvSpPr>
          <p:cNvPr id="5" name="ZoneTexte 4">
            <a:extLst>
              <a:ext uri="{FF2B5EF4-FFF2-40B4-BE49-F238E27FC236}">
                <a16:creationId xmlns:a16="http://schemas.microsoft.com/office/drawing/2014/main" id="{0641D33E-4977-4907-AE87-338A68E03E4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167</a:t>
            </a:r>
          </a:p>
        </p:txBody>
      </p:sp>
    </p:spTree>
    <p:extLst>
      <p:ext uri="{BB962C8B-B14F-4D97-AF65-F5344CB8AC3E}">
        <p14:creationId xmlns:p14="http://schemas.microsoft.com/office/powerpoint/2010/main" val="130900640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400"/>
              <a:t>Essai ACTG A5314 : impact du méthotrexate sur l’activation immunitaire et la fonction endothéliale (2)</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8"/>
            <a:ext cx="8507413" cy="4952483"/>
          </a:xfrm>
        </p:spPr>
        <p:txBody>
          <a:bodyPr/>
          <a:lstStyle/>
          <a:p>
            <a:pPr>
              <a:spcBef>
                <a:spcPts val="300"/>
              </a:spcBef>
            </a:pPr>
            <a:r>
              <a:rPr lang="fr-FR" sz="1800" b="1" dirty="0"/>
              <a:t>176 patients randomisés </a:t>
            </a:r>
            <a:r>
              <a:rPr lang="fr-FR" sz="1800" dirty="0"/>
              <a:t>(MTX n = 86, placebo n = 90)</a:t>
            </a:r>
          </a:p>
          <a:p>
            <a:pPr lvl="1">
              <a:spcBef>
                <a:spcPts val="300"/>
              </a:spcBef>
            </a:pPr>
            <a:r>
              <a:rPr lang="fr-FR" sz="1600" dirty="0"/>
              <a:t>Hommes : 90 %</a:t>
            </a:r>
          </a:p>
          <a:p>
            <a:pPr lvl="1">
              <a:spcBef>
                <a:spcPts val="300"/>
              </a:spcBef>
            </a:pPr>
            <a:r>
              <a:rPr lang="fr-FR" sz="1600" dirty="0"/>
              <a:t>Age médian : 54 (IQR = 49 - 59)</a:t>
            </a:r>
          </a:p>
          <a:p>
            <a:pPr lvl="1">
              <a:spcBef>
                <a:spcPts val="300"/>
              </a:spcBef>
            </a:pPr>
            <a:r>
              <a:rPr lang="fr-FR" sz="1600" dirty="0"/>
              <a:t>CD4 inclusion : 726/mm</a:t>
            </a:r>
            <a:r>
              <a:rPr lang="fr-FR" sz="1600" baseline="30000" dirty="0"/>
              <a:t>3</a:t>
            </a:r>
            <a:r>
              <a:rPr lang="fr-FR" sz="1600" dirty="0"/>
              <a:t> (552 - 940)</a:t>
            </a:r>
          </a:p>
          <a:p>
            <a:pPr lvl="1">
              <a:spcBef>
                <a:spcPts val="300"/>
              </a:spcBef>
            </a:pPr>
            <a:r>
              <a:rPr lang="fr-FR" sz="1600" dirty="0"/>
              <a:t>CD8 inclusion : 813/mm</a:t>
            </a:r>
            <a:r>
              <a:rPr lang="fr-FR" sz="1600" baseline="30000" dirty="0"/>
              <a:t>3</a:t>
            </a:r>
            <a:r>
              <a:rPr lang="fr-FR" sz="1600" dirty="0"/>
              <a:t> (571 - 1 075)</a:t>
            </a:r>
          </a:p>
          <a:p>
            <a:pPr lvl="1">
              <a:spcBef>
                <a:spcPts val="300"/>
              </a:spcBef>
            </a:pPr>
            <a:r>
              <a:rPr lang="fr-FR" sz="1600" dirty="0"/>
              <a:t>Fumeur actif : 39 %</a:t>
            </a:r>
          </a:p>
          <a:p>
            <a:pPr lvl="1">
              <a:spcBef>
                <a:spcPts val="300"/>
              </a:spcBef>
            </a:pPr>
            <a:r>
              <a:rPr lang="fr-FR" sz="1600" dirty="0"/>
              <a:t>Statine : 59 %</a:t>
            </a:r>
          </a:p>
          <a:p>
            <a:pPr lvl="1">
              <a:spcBef>
                <a:spcPts val="300"/>
              </a:spcBef>
            </a:pPr>
            <a:r>
              <a:rPr lang="fr-FR" sz="1600" dirty="0"/>
              <a:t>Traitement </a:t>
            </a:r>
            <a:r>
              <a:rPr lang="fr-FR" sz="1600" dirty="0" err="1"/>
              <a:t>anti-hypertenseur</a:t>
            </a:r>
            <a:r>
              <a:rPr lang="fr-FR" sz="1600" dirty="0"/>
              <a:t> : 70 %</a:t>
            </a:r>
          </a:p>
          <a:p>
            <a:pPr lvl="1">
              <a:spcBef>
                <a:spcPts val="300"/>
              </a:spcBef>
            </a:pPr>
            <a:r>
              <a:rPr lang="fr-FR" sz="1600" dirty="0"/>
              <a:t>Aspirine : 40 %</a:t>
            </a:r>
            <a:br>
              <a:rPr lang="fr-FR" sz="1600" dirty="0"/>
            </a:br>
            <a:endParaRPr lang="fr-FR" sz="1600" dirty="0"/>
          </a:p>
          <a:p>
            <a:pPr>
              <a:spcBef>
                <a:spcPts val="300"/>
              </a:spcBef>
            </a:pPr>
            <a:r>
              <a:rPr lang="fr-FR" sz="1800" b="1" dirty="0"/>
              <a:t>Tolérance </a:t>
            </a:r>
          </a:p>
          <a:p>
            <a:pPr lvl="1">
              <a:spcBef>
                <a:spcPts val="300"/>
              </a:spcBef>
            </a:pPr>
            <a:r>
              <a:rPr lang="fr-FR" sz="1600" dirty="0"/>
              <a:t>7 pneumonies (4 dans bras MTX, 3 bras placebo)</a:t>
            </a:r>
          </a:p>
          <a:p>
            <a:pPr lvl="1">
              <a:spcBef>
                <a:spcPts val="300"/>
              </a:spcBef>
            </a:pPr>
            <a:r>
              <a:rPr lang="fr-FR" sz="1600" dirty="0"/>
              <a:t>2 toxicités pulmonaires (toux, toxicité MTX)</a:t>
            </a:r>
          </a:p>
          <a:p>
            <a:pPr lvl="1">
              <a:spcBef>
                <a:spcPts val="300"/>
              </a:spcBef>
            </a:pPr>
            <a:r>
              <a:rPr lang="fr-FR" sz="1600" dirty="0"/>
              <a:t>3 baisses confirmées des CD4 (bras MTX)</a:t>
            </a:r>
          </a:p>
          <a:p>
            <a:pPr lvl="1">
              <a:spcBef>
                <a:spcPts val="300"/>
              </a:spcBef>
            </a:pPr>
            <a:r>
              <a:rPr lang="fr-FR" sz="1600" dirty="0"/>
              <a:t>Bonne tolérance hématologique, rénale, hépatique, pas d’échec virologique, </a:t>
            </a:r>
            <a:br>
              <a:rPr lang="fr-FR" sz="1600" dirty="0"/>
            </a:br>
            <a:r>
              <a:rPr lang="fr-FR" sz="1600" dirty="0"/>
              <a:t>pas d’affection </a:t>
            </a:r>
            <a:r>
              <a:rPr lang="fr-FR" sz="1600" dirty="0" err="1"/>
              <a:t>lymphoproliférative</a:t>
            </a:r>
            <a:endParaRPr lang="fr-FR" sz="1600" dirty="0"/>
          </a:p>
          <a:p>
            <a:pPr lvl="1">
              <a:spcBef>
                <a:spcPts val="300"/>
              </a:spcBef>
            </a:pPr>
            <a:r>
              <a:rPr lang="fr-FR" sz="1600" dirty="0"/>
              <a:t>2 décès (bras MTX) : 1 hématome sous-dural après chute et 1 pneumonie </a:t>
            </a:r>
            <a:br>
              <a:rPr lang="fr-FR" sz="1600" dirty="0"/>
            </a:br>
            <a:r>
              <a:rPr lang="fr-FR" sz="1600" dirty="0"/>
              <a:t>à pneumocoques</a:t>
            </a:r>
          </a:p>
        </p:txBody>
      </p:sp>
      <p:sp>
        <p:nvSpPr>
          <p:cNvPr id="45" name="Text Box 3"/>
          <p:cNvSpPr txBox="1">
            <a:spLocks noChangeArrowheads="1"/>
          </p:cNvSpPr>
          <p:nvPr/>
        </p:nvSpPr>
        <p:spPr bwMode="auto">
          <a:xfrm>
            <a:off x="3990109" y="6583363"/>
            <a:ext cx="5153891" cy="276999"/>
          </a:xfrm>
          <a:prstGeom prst="rect">
            <a:avLst/>
          </a:prstGeom>
          <a:noFill/>
          <a:ln w="9525">
            <a:noFill/>
            <a:miter lim="800000"/>
            <a:headEnd/>
            <a:tailEnd/>
          </a:ln>
        </p:spPr>
        <p:txBody>
          <a:bodyPr wrap="square">
            <a:spAutoFit/>
          </a:bodyPr>
          <a:lstStyle/>
          <a:p>
            <a:pPr algn="r" eaLnBrk="0" hangingPunct="0"/>
            <a:r>
              <a:rPr lang="en-GB" sz="1200" i="1" err="1">
                <a:solidFill>
                  <a:srgbClr val="0070C0"/>
                </a:solidFill>
              </a:rPr>
              <a:t>Hsue</a:t>
            </a:r>
            <a:r>
              <a:rPr lang="en-GB" sz="1200" i="1">
                <a:solidFill>
                  <a:srgbClr val="0070C0"/>
                </a:solidFill>
              </a:rPr>
              <a:t> P, CROI 2018, Abs. 79 ; </a:t>
            </a:r>
            <a:r>
              <a:rPr lang="en-GB" sz="1200" i="1" err="1">
                <a:solidFill>
                  <a:srgbClr val="0070C0"/>
                </a:solidFill>
              </a:rPr>
              <a:t>Tawakol</a:t>
            </a:r>
            <a:r>
              <a:rPr lang="en-GB" sz="1200" i="1">
                <a:solidFill>
                  <a:srgbClr val="0070C0"/>
                </a:solidFill>
              </a:rPr>
              <a:t> A, CROI 2018, Abs.684LB </a:t>
            </a:r>
          </a:p>
        </p:txBody>
      </p:sp>
      <p:sp>
        <p:nvSpPr>
          <p:cNvPr id="5" name="ZoneTexte 4">
            <a:extLst>
              <a:ext uri="{FF2B5EF4-FFF2-40B4-BE49-F238E27FC236}">
                <a16:creationId xmlns:a16="http://schemas.microsoft.com/office/drawing/2014/main" id="{DFCAF8FE-FC40-4329-866C-113B94323994}"/>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168</a:t>
            </a:r>
          </a:p>
        </p:txBody>
      </p:sp>
    </p:spTree>
    <p:extLst>
      <p:ext uri="{BB962C8B-B14F-4D97-AF65-F5344CB8AC3E}">
        <p14:creationId xmlns:p14="http://schemas.microsoft.com/office/powerpoint/2010/main" val="339805198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400"/>
              <a:t>Essai ACTG A5314 : impact du méthotrexate sur l’activation immunitaire et la fonction endothéliale (3)</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341438"/>
            <a:ext cx="8686800" cy="4952483"/>
          </a:xfrm>
        </p:spPr>
        <p:txBody>
          <a:bodyPr/>
          <a:lstStyle/>
          <a:p>
            <a:pPr>
              <a:spcBef>
                <a:spcPts val="600"/>
              </a:spcBef>
            </a:pPr>
            <a:r>
              <a:rPr lang="fr-FR" sz="1800" b="1" dirty="0"/>
              <a:t>Evolution des différents paramètres (groupe MTX)</a:t>
            </a:r>
          </a:p>
          <a:p>
            <a:pPr lvl="1">
              <a:spcBef>
                <a:spcPts val="600"/>
              </a:spcBef>
            </a:pPr>
            <a:r>
              <a:rPr lang="fr-FR" sz="1600" b="1" dirty="0"/>
              <a:t>CD4 : </a:t>
            </a:r>
            <a:r>
              <a:rPr lang="fr-FR" sz="1600" dirty="0">
                <a:sym typeface="Wingdings" panose="05000000000000000000" pitchFamily="2" charset="2"/>
              </a:rPr>
              <a:t> </a:t>
            </a:r>
            <a:r>
              <a:rPr lang="fr-FR" sz="1600" dirty="0"/>
              <a:t>modérée à S24 (médiane : - 58/mm</a:t>
            </a:r>
            <a:r>
              <a:rPr lang="fr-FR" sz="1600" baseline="30000" dirty="0"/>
              <a:t>3</a:t>
            </a:r>
            <a:r>
              <a:rPr lang="fr-FR" sz="1600" dirty="0"/>
              <a:t>, IQR : - 163 ; + 47 ; p = 0,016) </a:t>
            </a:r>
            <a:br>
              <a:rPr lang="fr-FR" sz="1600" dirty="0"/>
            </a:br>
            <a:r>
              <a:rPr lang="fr-FR" sz="1600" dirty="0"/>
              <a:t>avec résolution à S36</a:t>
            </a:r>
          </a:p>
          <a:p>
            <a:pPr lvl="1">
              <a:spcBef>
                <a:spcPts val="600"/>
              </a:spcBef>
            </a:pPr>
            <a:r>
              <a:rPr lang="fr-FR" sz="1600" b="1" dirty="0"/>
              <a:t>CD8 :</a:t>
            </a:r>
            <a:r>
              <a:rPr lang="fr-FR" sz="1600" dirty="0"/>
              <a:t> </a:t>
            </a:r>
            <a:r>
              <a:rPr lang="fr-FR" sz="1600" dirty="0">
                <a:sym typeface="Wingdings" panose="05000000000000000000" pitchFamily="2" charset="2"/>
              </a:rPr>
              <a:t> </a:t>
            </a:r>
            <a:r>
              <a:rPr lang="fr-FR" sz="1600" dirty="0"/>
              <a:t>significative à S8, S12, S24 (médiane : - 103/mm</a:t>
            </a:r>
            <a:r>
              <a:rPr lang="fr-FR" sz="1600" baseline="30000" dirty="0"/>
              <a:t>3</a:t>
            </a:r>
            <a:r>
              <a:rPr lang="fr-FR" sz="1600" dirty="0"/>
              <a:t>, </a:t>
            </a:r>
            <a:br>
              <a:rPr lang="fr-FR" sz="1600" dirty="0"/>
            </a:br>
            <a:r>
              <a:rPr lang="fr-FR" sz="1600" dirty="0"/>
              <a:t>IQR : - 288 ; 0 ; p = 0,001) avec remontée à S36</a:t>
            </a:r>
          </a:p>
          <a:p>
            <a:pPr lvl="1">
              <a:spcBef>
                <a:spcPts val="600"/>
              </a:spcBef>
            </a:pPr>
            <a:r>
              <a:rPr lang="fr-FR" sz="1600" b="1" dirty="0"/>
              <a:t>Activation CD4 (CD38+ HLA-DR+) :</a:t>
            </a:r>
            <a:r>
              <a:rPr lang="fr-FR" sz="1600" dirty="0"/>
              <a:t> </a:t>
            </a:r>
            <a:r>
              <a:rPr lang="fr-FR" sz="1600" dirty="0">
                <a:sym typeface="Wingdings" panose="05000000000000000000" pitchFamily="2" charset="2"/>
              </a:rPr>
              <a:t> </a:t>
            </a:r>
            <a:r>
              <a:rPr lang="fr-FR" sz="1600" dirty="0"/>
              <a:t>modérée (significative à S4 et S24)</a:t>
            </a:r>
          </a:p>
          <a:p>
            <a:pPr lvl="1">
              <a:spcBef>
                <a:spcPts val="600"/>
              </a:spcBef>
            </a:pPr>
            <a:r>
              <a:rPr lang="fr-FR" sz="1600" b="1" dirty="0"/>
              <a:t>Activation CD8 (CD38+ HLA-DR+) : </a:t>
            </a:r>
            <a:r>
              <a:rPr lang="fr-FR" sz="1600" dirty="0">
                <a:sym typeface="Wingdings" panose="05000000000000000000" pitchFamily="2" charset="2"/>
              </a:rPr>
              <a:t> </a:t>
            </a:r>
            <a:r>
              <a:rPr lang="fr-FR" sz="1600" dirty="0"/>
              <a:t>significative à S4, S12 et S24</a:t>
            </a:r>
          </a:p>
          <a:p>
            <a:pPr lvl="1">
              <a:spcBef>
                <a:spcPts val="600"/>
              </a:spcBef>
            </a:pPr>
            <a:r>
              <a:rPr lang="fr-FR" sz="1600" b="1" dirty="0"/>
              <a:t>Expression Ki67 sur CD8 : </a:t>
            </a:r>
            <a:r>
              <a:rPr lang="fr-FR" sz="1600" dirty="0">
                <a:sym typeface="Wingdings" panose="05000000000000000000" pitchFamily="2" charset="2"/>
              </a:rPr>
              <a:t> </a:t>
            </a:r>
            <a:r>
              <a:rPr lang="fr-FR" sz="1600" dirty="0"/>
              <a:t>significative </a:t>
            </a:r>
            <a:endParaRPr lang="fr-FR" sz="1600" dirty="0">
              <a:solidFill>
                <a:srgbClr val="C00000"/>
              </a:solidFill>
            </a:endParaRPr>
          </a:p>
          <a:p>
            <a:pPr lvl="1">
              <a:spcBef>
                <a:spcPts val="600"/>
              </a:spcBef>
            </a:pPr>
            <a:r>
              <a:rPr lang="fr-FR" sz="1600" b="1" dirty="0"/>
              <a:t>Biomarqueurs inflammation/coagulation </a:t>
            </a:r>
            <a:endParaRPr lang="fr-FR" sz="1600" dirty="0"/>
          </a:p>
          <a:p>
            <a:pPr lvl="2">
              <a:spcBef>
                <a:spcPts val="600"/>
              </a:spcBef>
            </a:pPr>
            <a:r>
              <a:rPr lang="fr-FR" sz="1600" dirty="0" err="1"/>
              <a:t>CRPus</a:t>
            </a:r>
            <a:r>
              <a:rPr lang="fr-FR" sz="1600" dirty="0"/>
              <a:t>, IP-10, CD14s, CD163s, D-dimère, fibrinogène, </a:t>
            </a:r>
            <a:r>
              <a:rPr lang="fr-FR" sz="1600" dirty="0" err="1"/>
              <a:t>VCAMs</a:t>
            </a:r>
            <a:r>
              <a:rPr lang="fr-FR" sz="1600" dirty="0"/>
              <a:t>) </a:t>
            </a:r>
            <a:br>
              <a:rPr lang="fr-FR" sz="1600" dirty="0"/>
            </a:br>
            <a:r>
              <a:rPr lang="fr-FR" sz="1600" dirty="0"/>
              <a:t>pas de différence avec le groupe placebo</a:t>
            </a:r>
          </a:p>
          <a:p>
            <a:pPr lvl="2">
              <a:spcBef>
                <a:spcPts val="600"/>
              </a:spcBef>
            </a:pPr>
            <a:r>
              <a:rPr lang="fr-FR" sz="1600" dirty="0"/>
              <a:t>IL-6 : </a:t>
            </a:r>
            <a:r>
              <a:rPr lang="fr-FR" sz="1600" dirty="0">
                <a:ea typeface="ＭＳ Ｐゴシック" pitchFamily="34" charset="-128"/>
                <a:sym typeface="Wingdings" panose="05000000000000000000" pitchFamily="2" charset="2"/>
              </a:rPr>
              <a:t> </a:t>
            </a:r>
            <a:r>
              <a:rPr lang="fr-FR" sz="1600" dirty="0"/>
              <a:t>dans les 2 groupes, non significative dans groupe MTX, significative dans le groupe placebo mais sans différence entre les 2 groupes</a:t>
            </a:r>
            <a:endParaRPr lang="fr-FR" sz="1200" dirty="0"/>
          </a:p>
          <a:p>
            <a:pPr lvl="1">
              <a:spcBef>
                <a:spcPts val="600"/>
              </a:spcBef>
            </a:pPr>
            <a:r>
              <a:rPr lang="fr-FR" sz="1600" b="1" dirty="0"/>
              <a:t>Fonction endothéliale : </a:t>
            </a:r>
            <a:r>
              <a:rPr lang="fr-FR" sz="1600" dirty="0"/>
              <a:t>pas de modification de la FMD de l’artère humérale</a:t>
            </a:r>
          </a:p>
          <a:p>
            <a:pPr lvl="1">
              <a:spcBef>
                <a:spcPts val="600"/>
              </a:spcBef>
            </a:pPr>
            <a:r>
              <a:rPr lang="fr-FR" sz="1600" b="1" dirty="0"/>
              <a:t>Inflammation artérielle </a:t>
            </a:r>
            <a:r>
              <a:rPr lang="fr-FR" sz="1600" dirty="0"/>
              <a:t>(PET scan chez 28 patients : </a:t>
            </a:r>
          </a:p>
          <a:p>
            <a:pPr lvl="2">
              <a:spcBef>
                <a:spcPts val="600"/>
              </a:spcBef>
            </a:pPr>
            <a:r>
              <a:rPr lang="fr-FR" sz="1600" dirty="0">
                <a:sym typeface="Wingdings" panose="05000000000000000000" pitchFamily="2" charset="2"/>
              </a:rPr>
              <a:t> </a:t>
            </a:r>
            <a:r>
              <a:rPr lang="fr-FR" sz="1600" dirty="0"/>
              <a:t>significative SUV </a:t>
            </a:r>
            <a:r>
              <a:rPr lang="fr-FR" sz="1200" i="1" dirty="0"/>
              <a:t>(</a:t>
            </a:r>
            <a:r>
              <a:rPr lang="fr-FR" sz="1200" i="1" dirty="0" err="1"/>
              <a:t>Standardized</a:t>
            </a:r>
            <a:r>
              <a:rPr lang="fr-FR" sz="1200" i="1" dirty="0"/>
              <a:t> </a:t>
            </a:r>
            <a:r>
              <a:rPr lang="fr-FR" sz="1200" i="1" dirty="0" err="1"/>
              <a:t>Uptake</a:t>
            </a:r>
            <a:r>
              <a:rPr lang="fr-FR" sz="1200" i="1" dirty="0"/>
              <a:t> Values) </a:t>
            </a:r>
            <a:r>
              <a:rPr lang="fr-FR" sz="1600" i="1" dirty="0"/>
              <a:t>à S24 </a:t>
            </a:r>
            <a:r>
              <a:rPr lang="fr-FR" sz="1600" dirty="0"/>
              <a:t>dans groupe MTX vs placebo</a:t>
            </a:r>
          </a:p>
          <a:p>
            <a:pPr lvl="2">
              <a:spcBef>
                <a:spcPts val="600"/>
              </a:spcBef>
            </a:pPr>
            <a:r>
              <a:rPr lang="fr-FR" sz="1600" dirty="0"/>
              <a:t>Corrélation</a:t>
            </a:r>
            <a:r>
              <a:rPr lang="fr-FR" sz="1600" b="1" dirty="0"/>
              <a:t> </a:t>
            </a:r>
            <a:r>
              <a:rPr lang="fr-FR" sz="1600" dirty="0"/>
              <a:t>entre la </a:t>
            </a:r>
            <a:r>
              <a:rPr lang="fr-FR" sz="1600" dirty="0">
                <a:sym typeface="Wingdings" panose="05000000000000000000" pitchFamily="2" charset="2"/>
              </a:rPr>
              <a:t> </a:t>
            </a:r>
            <a:r>
              <a:rPr lang="fr-FR" sz="1600" dirty="0"/>
              <a:t>de l’activation CD8 et la </a:t>
            </a:r>
            <a:r>
              <a:rPr lang="fr-FR" sz="1600" dirty="0">
                <a:sym typeface="Wingdings" panose="05000000000000000000" pitchFamily="2" charset="2"/>
              </a:rPr>
              <a:t> </a:t>
            </a:r>
            <a:r>
              <a:rPr lang="fr-FR" sz="1600" dirty="0"/>
              <a:t>de la SUV</a:t>
            </a:r>
          </a:p>
        </p:txBody>
      </p:sp>
      <p:sp>
        <p:nvSpPr>
          <p:cNvPr id="45" name="Text Box 3"/>
          <p:cNvSpPr txBox="1">
            <a:spLocks noChangeArrowheads="1"/>
          </p:cNvSpPr>
          <p:nvPr/>
        </p:nvSpPr>
        <p:spPr bwMode="auto">
          <a:xfrm>
            <a:off x="3990109" y="6583363"/>
            <a:ext cx="5153891" cy="276999"/>
          </a:xfrm>
          <a:prstGeom prst="rect">
            <a:avLst/>
          </a:prstGeom>
          <a:noFill/>
          <a:ln w="9525">
            <a:noFill/>
            <a:miter lim="800000"/>
            <a:headEnd/>
            <a:tailEnd/>
          </a:ln>
        </p:spPr>
        <p:txBody>
          <a:bodyPr wrap="square">
            <a:spAutoFit/>
          </a:bodyPr>
          <a:lstStyle/>
          <a:p>
            <a:pPr algn="r" eaLnBrk="0" hangingPunct="0"/>
            <a:r>
              <a:rPr lang="en-GB" sz="1200" i="1" err="1">
                <a:solidFill>
                  <a:srgbClr val="0070C0"/>
                </a:solidFill>
              </a:rPr>
              <a:t>Hsue</a:t>
            </a:r>
            <a:r>
              <a:rPr lang="en-GB" sz="1200" i="1">
                <a:solidFill>
                  <a:srgbClr val="0070C0"/>
                </a:solidFill>
              </a:rPr>
              <a:t> P, CROI 2018, Abs. 79 ; </a:t>
            </a:r>
            <a:r>
              <a:rPr lang="en-GB" sz="1200" i="1" err="1">
                <a:solidFill>
                  <a:srgbClr val="0070C0"/>
                </a:solidFill>
              </a:rPr>
              <a:t>Tawakol</a:t>
            </a:r>
            <a:r>
              <a:rPr lang="en-GB" sz="1200" i="1">
                <a:solidFill>
                  <a:srgbClr val="0070C0"/>
                </a:solidFill>
              </a:rPr>
              <a:t> A, CROI 2018, Abs.684LB </a:t>
            </a:r>
          </a:p>
        </p:txBody>
      </p:sp>
      <p:sp>
        <p:nvSpPr>
          <p:cNvPr id="5" name="ZoneTexte 4">
            <a:extLst>
              <a:ext uri="{FF2B5EF4-FFF2-40B4-BE49-F238E27FC236}">
                <a16:creationId xmlns:a16="http://schemas.microsoft.com/office/drawing/2014/main" id="{8D23369A-B577-48A9-9AB1-0D40010D5F4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169</a:t>
            </a:r>
          </a:p>
        </p:txBody>
      </p:sp>
    </p:spTree>
    <p:extLst>
      <p:ext uri="{BB962C8B-B14F-4D97-AF65-F5344CB8AC3E}">
        <p14:creationId xmlns:p14="http://schemas.microsoft.com/office/powerpoint/2010/main" val="271948576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Diminution du risque de cancer </a:t>
            </a:r>
            <a:br>
              <a:rPr lang="fr-FR" dirty="0"/>
            </a:br>
            <a:r>
              <a:rPr lang="fr-FR" dirty="0"/>
              <a:t>avec les statines</a:t>
            </a:r>
          </a:p>
        </p:txBody>
      </p:sp>
      <p:sp>
        <p:nvSpPr>
          <p:cNvPr id="4" name="Espace réservé du contenu 3"/>
          <p:cNvSpPr>
            <a:spLocks noGrp="1"/>
          </p:cNvSpPr>
          <p:nvPr>
            <p:ph idx="1"/>
          </p:nvPr>
        </p:nvSpPr>
        <p:spPr>
          <a:xfrm>
            <a:off x="457200" y="1187438"/>
            <a:ext cx="8613775" cy="5111750"/>
          </a:xfrm>
        </p:spPr>
        <p:txBody>
          <a:bodyPr/>
          <a:lstStyle/>
          <a:p>
            <a:r>
              <a:rPr lang="fr-FR" sz="1800" dirty="0"/>
              <a:t>Etude cas - témoins chez tous les patients VIH de la </a:t>
            </a:r>
            <a:r>
              <a:rPr lang="fr-FR" sz="1800" dirty="0" err="1"/>
              <a:t>Veterans</a:t>
            </a:r>
            <a:r>
              <a:rPr lang="fr-FR" sz="1800" dirty="0"/>
              <a:t> </a:t>
            </a:r>
            <a:r>
              <a:rPr lang="fr-FR" sz="1800" dirty="0" err="1"/>
              <a:t>Aging</a:t>
            </a:r>
            <a:r>
              <a:rPr lang="fr-FR" sz="1800" dirty="0"/>
              <a:t> </a:t>
            </a:r>
            <a:r>
              <a:rPr lang="fr-FR" sz="1800" dirty="0" err="1"/>
              <a:t>Cohort</a:t>
            </a:r>
            <a:r>
              <a:rPr lang="fr-FR" sz="1800" dirty="0"/>
              <a:t>, Etats-Unis, entre 2000 et 2012</a:t>
            </a:r>
          </a:p>
          <a:p>
            <a:pPr lvl="1"/>
            <a:r>
              <a:rPr lang="fr-FR" sz="1600" dirty="0"/>
              <a:t>2 patients VIH pour 1 témoin apparié sur âge, ethnicité, région et année de suivi</a:t>
            </a:r>
          </a:p>
          <a:p>
            <a:pPr lvl="1"/>
            <a:r>
              <a:rPr lang="fr-FR" sz="1600" dirty="0"/>
              <a:t>Début suivi : 1</a:t>
            </a:r>
            <a:r>
              <a:rPr lang="fr-FR" sz="1600" baseline="30000" dirty="0"/>
              <a:t>ère</a:t>
            </a:r>
            <a:r>
              <a:rPr lang="fr-FR" sz="1600" dirty="0"/>
              <a:t> prescription de statine ou visite dans la même année pour les non utilisateurs de statine</a:t>
            </a:r>
            <a:br>
              <a:rPr lang="fr-FR" sz="1600" dirty="0"/>
            </a:br>
            <a:endParaRPr lang="fr-FR" sz="1600" dirty="0"/>
          </a:p>
          <a:p>
            <a:r>
              <a:rPr lang="fr-FR" sz="1800" dirty="0"/>
              <a:t>Modèle de Cox avec score de propension pour l’usage de statine, ajusté sur : </a:t>
            </a:r>
            <a:r>
              <a:rPr lang="fr-FR" sz="1600" dirty="0"/>
              <a:t>âge, année calendaire, tabagisme, alcool, maladie chronique (dont infection VIH et VHC), anomalies biologiques (LDL-cholestérol, albumine, FIB-4)</a:t>
            </a:r>
            <a:br>
              <a:rPr lang="fr-FR" sz="1600" dirty="0"/>
            </a:br>
            <a:endParaRPr lang="fr-FR" sz="1600" dirty="0"/>
          </a:p>
          <a:p>
            <a:r>
              <a:rPr lang="fr-FR" sz="1600" dirty="0"/>
              <a:t>Parmi les 72 211 patients (25 081 utilisateurs de statine et 47 130 non utilisateurs), l’échantillon retenu après score de propension = 12 041 dans chaque groupe (21 % VIH)</a:t>
            </a:r>
          </a:p>
        </p:txBody>
      </p:sp>
      <p:graphicFrame>
        <p:nvGraphicFramePr>
          <p:cNvPr id="5" name="Tableau 4"/>
          <p:cNvGraphicFramePr>
            <a:graphicFrameLocks noGrp="1"/>
          </p:cNvGraphicFramePr>
          <p:nvPr>
            <p:extLst/>
          </p:nvPr>
        </p:nvGraphicFramePr>
        <p:xfrm>
          <a:off x="457200" y="4743173"/>
          <a:ext cx="8264899" cy="1828800"/>
        </p:xfrm>
        <a:graphic>
          <a:graphicData uri="http://schemas.openxmlformats.org/drawingml/2006/table">
            <a:tbl>
              <a:tblPr firstRow="1" bandRow="1">
                <a:tableStyleId>{5C22544A-7EE6-4342-B048-85BDC9FD1C3A}</a:tableStyleId>
              </a:tblPr>
              <a:tblGrid>
                <a:gridCol w="2667383">
                  <a:extLst>
                    <a:ext uri="{9D8B030D-6E8A-4147-A177-3AD203B41FA5}">
                      <a16:colId xmlns:a16="http://schemas.microsoft.com/office/drawing/2014/main" val="20000"/>
                    </a:ext>
                  </a:extLst>
                </a:gridCol>
                <a:gridCol w="1737736">
                  <a:extLst>
                    <a:ext uri="{9D8B030D-6E8A-4147-A177-3AD203B41FA5}">
                      <a16:colId xmlns:a16="http://schemas.microsoft.com/office/drawing/2014/main" val="20001"/>
                    </a:ext>
                  </a:extLst>
                </a:gridCol>
                <a:gridCol w="1793555">
                  <a:extLst>
                    <a:ext uri="{9D8B030D-6E8A-4147-A177-3AD203B41FA5}">
                      <a16:colId xmlns:a16="http://schemas.microsoft.com/office/drawing/2014/main" val="20002"/>
                    </a:ext>
                  </a:extLst>
                </a:gridCol>
                <a:gridCol w="2066225">
                  <a:extLst>
                    <a:ext uri="{9D8B030D-6E8A-4147-A177-3AD203B41FA5}">
                      <a16:colId xmlns:a16="http://schemas.microsoft.com/office/drawing/2014/main" val="20003"/>
                    </a:ext>
                  </a:extLst>
                </a:gridCol>
              </a:tblGrid>
              <a:tr h="284581">
                <a:tc>
                  <a:txBody>
                    <a:bodyPr/>
                    <a:lstStyle/>
                    <a:p>
                      <a:endParaRPr lang="fr-FR" sz="1400" dirty="0">
                        <a:solidFill>
                          <a:srgbClr val="000066"/>
                        </a:solidFill>
                      </a:endParaRPr>
                    </a:p>
                  </a:txBody>
                  <a:tcPr/>
                </a:tc>
                <a:tc>
                  <a:txBody>
                    <a:bodyPr/>
                    <a:lstStyle/>
                    <a:p>
                      <a:pPr algn="ctr"/>
                      <a:r>
                        <a:rPr lang="fr-FR" sz="1400" dirty="0">
                          <a:solidFill>
                            <a:srgbClr val="000066"/>
                          </a:solidFill>
                        </a:rPr>
                        <a:t>VIH+ </a:t>
                      </a:r>
                    </a:p>
                  </a:txBody>
                  <a:tcPr/>
                </a:tc>
                <a:tc>
                  <a:txBody>
                    <a:bodyPr/>
                    <a:lstStyle/>
                    <a:p>
                      <a:pPr algn="ctr"/>
                      <a:r>
                        <a:rPr lang="fr-FR" sz="1400" dirty="0">
                          <a:solidFill>
                            <a:srgbClr val="000066"/>
                          </a:solidFill>
                        </a:rPr>
                        <a:t>VIH-</a:t>
                      </a:r>
                    </a:p>
                  </a:txBody>
                  <a:tcPr/>
                </a:tc>
                <a:tc>
                  <a:txBody>
                    <a:bodyPr/>
                    <a:lstStyle/>
                    <a:p>
                      <a:pPr algn="ctr"/>
                      <a:r>
                        <a:rPr lang="fr-FR" sz="1400" dirty="0">
                          <a:solidFill>
                            <a:srgbClr val="000066"/>
                          </a:solidFill>
                        </a:rPr>
                        <a:t>p pour interaction</a:t>
                      </a:r>
                    </a:p>
                  </a:txBody>
                  <a:tcPr/>
                </a:tc>
                <a:extLst>
                  <a:ext uri="{0D108BD9-81ED-4DB2-BD59-A6C34878D82A}">
                    <a16:rowId xmlns:a16="http://schemas.microsoft.com/office/drawing/2014/main" val="10000"/>
                  </a:ext>
                </a:extLst>
              </a:tr>
              <a:tr h="284581">
                <a:tc>
                  <a:txBody>
                    <a:bodyPr/>
                    <a:lstStyle/>
                    <a:p>
                      <a:r>
                        <a:rPr lang="fr-FR" sz="1400" dirty="0">
                          <a:solidFill>
                            <a:srgbClr val="000066"/>
                          </a:solidFill>
                        </a:rPr>
                        <a:t>Tous cancers (n = 1799)</a:t>
                      </a:r>
                    </a:p>
                  </a:txBody>
                  <a:tcPr/>
                </a:tc>
                <a:tc>
                  <a:txBody>
                    <a:bodyPr/>
                    <a:lstStyle/>
                    <a:p>
                      <a:pPr algn="ctr"/>
                      <a:r>
                        <a:rPr lang="fr-FR" sz="1400" dirty="0">
                          <a:solidFill>
                            <a:srgbClr val="000066"/>
                          </a:solidFill>
                        </a:rPr>
                        <a:t>0,51</a:t>
                      </a:r>
                      <a:r>
                        <a:rPr lang="fr-FR" sz="1400" baseline="0" dirty="0">
                          <a:solidFill>
                            <a:srgbClr val="000066"/>
                          </a:solidFill>
                        </a:rPr>
                        <a:t> (0,40 - 0,64)</a:t>
                      </a:r>
                      <a:endParaRPr lang="fr-FR" sz="1400" dirty="0">
                        <a:solidFill>
                          <a:srgbClr val="000066"/>
                        </a:solidFill>
                      </a:endParaRPr>
                    </a:p>
                  </a:txBody>
                  <a:tcPr/>
                </a:tc>
                <a:tc>
                  <a:txBody>
                    <a:bodyPr/>
                    <a:lstStyle/>
                    <a:p>
                      <a:pPr algn="ctr"/>
                      <a:r>
                        <a:rPr lang="fr-FR" sz="1400" dirty="0">
                          <a:solidFill>
                            <a:srgbClr val="000066"/>
                          </a:solidFill>
                        </a:rPr>
                        <a:t>0,65 (0,59 - 0,72)</a:t>
                      </a:r>
                    </a:p>
                  </a:txBody>
                  <a:tcPr/>
                </a:tc>
                <a:tc>
                  <a:txBody>
                    <a:bodyPr/>
                    <a:lstStyle/>
                    <a:p>
                      <a:pPr algn="ctr"/>
                      <a:r>
                        <a:rPr lang="fr-FR" sz="1400" dirty="0">
                          <a:solidFill>
                            <a:srgbClr val="000066"/>
                          </a:solidFill>
                        </a:rPr>
                        <a:t>0,051</a:t>
                      </a:r>
                    </a:p>
                  </a:txBody>
                  <a:tcPr/>
                </a:tc>
                <a:extLst>
                  <a:ext uri="{0D108BD9-81ED-4DB2-BD59-A6C34878D82A}">
                    <a16:rowId xmlns:a16="http://schemas.microsoft.com/office/drawing/2014/main" val="10001"/>
                  </a:ext>
                </a:extLst>
              </a:tr>
              <a:tr h="284581">
                <a:tc>
                  <a:txBody>
                    <a:bodyPr/>
                    <a:lstStyle/>
                    <a:p>
                      <a:r>
                        <a:rPr lang="fr-FR" sz="1400" dirty="0">
                          <a:solidFill>
                            <a:srgbClr val="000066"/>
                          </a:solidFill>
                        </a:rPr>
                        <a:t>Cancers sida (n = 64)</a:t>
                      </a:r>
                    </a:p>
                  </a:txBody>
                  <a:tcPr/>
                </a:tc>
                <a:tc>
                  <a:txBody>
                    <a:bodyPr/>
                    <a:lstStyle/>
                    <a:p>
                      <a:pPr algn="ctr"/>
                      <a:r>
                        <a:rPr lang="fr-FR" sz="1400" dirty="0">
                          <a:solidFill>
                            <a:srgbClr val="000066"/>
                          </a:solidFill>
                        </a:rPr>
                        <a:t>0,28 (0,06 - 1,29)</a:t>
                      </a:r>
                    </a:p>
                  </a:txBody>
                  <a:tcPr/>
                </a:tc>
                <a:tc>
                  <a:txBody>
                    <a:bodyPr/>
                    <a:lstStyle/>
                    <a:p>
                      <a:pPr algn="ctr"/>
                      <a:r>
                        <a:rPr lang="fr-FR" sz="1400" dirty="0">
                          <a:solidFill>
                            <a:srgbClr val="000066"/>
                          </a:solidFill>
                        </a:rPr>
                        <a:t>0,39 (0,16 - 0,95)</a:t>
                      </a:r>
                    </a:p>
                  </a:txBody>
                  <a:tcPr/>
                </a:tc>
                <a:tc>
                  <a:txBody>
                    <a:bodyPr/>
                    <a:lstStyle/>
                    <a:p>
                      <a:pPr algn="ctr"/>
                      <a:r>
                        <a:rPr lang="fr-FR" sz="1400" dirty="0">
                          <a:solidFill>
                            <a:srgbClr val="000066"/>
                          </a:solidFill>
                        </a:rPr>
                        <a:t>0,8</a:t>
                      </a:r>
                    </a:p>
                  </a:txBody>
                  <a:tcPr/>
                </a:tc>
                <a:extLst>
                  <a:ext uri="{0D108BD9-81ED-4DB2-BD59-A6C34878D82A}">
                    <a16:rowId xmlns:a16="http://schemas.microsoft.com/office/drawing/2014/main" val="10002"/>
                  </a:ext>
                </a:extLst>
              </a:tr>
              <a:tr h="284581">
                <a:tc>
                  <a:txBody>
                    <a:bodyPr/>
                    <a:lstStyle/>
                    <a:p>
                      <a:r>
                        <a:rPr lang="fr-FR" sz="1400" dirty="0">
                          <a:solidFill>
                            <a:srgbClr val="000066"/>
                          </a:solidFill>
                        </a:rPr>
                        <a:t>Cancers non-sida (n = 1712)</a:t>
                      </a:r>
                    </a:p>
                  </a:txBody>
                  <a:tcPr/>
                </a:tc>
                <a:tc>
                  <a:txBody>
                    <a:bodyPr/>
                    <a:lstStyle/>
                    <a:p>
                      <a:pPr algn="ctr"/>
                      <a:r>
                        <a:rPr lang="fr-FR" sz="1400" dirty="0">
                          <a:solidFill>
                            <a:srgbClr val="000066"/>
                          </a:solidFill>
                        </a:rPr>
                        <a:t>0,53 (0,41 - 0,67)</a:t>
                      </a:r>
                    </a:p>
                  </a:txBody>
                  <a:tcPr/>
                </a:tc>
                <a:tc>
                  <a:txBody>
                    <a:bodyPr/>
                    <a:lstStyle/>
                    <a:p>
                      <a:pPr algn="ctr"/>
                      <a:r>
                        <a:rPr lang="fr-FR" sz="1400" dirty="0">
                          <a:solidFill>
                            <a:srgbClr val="000066"/>
                          </a:solidFill>
                        </a:rPr>
                        <a:t>0,67 (0,60 - 0,74)</a:t>
                      </a:r>
                    </a:p>
                  </a:txBody>
                  <a:tcPr/>
                </a:tc>
                <a:tc>
                  <a:txBody>
                    <a:bodyPr/>
                    <a:lstStyle/>
                    <a:p>
                      <a:pPr algn="ctr"/>
                      <a:r>
                        <a:rPr lang="fr-FR" sz="1400" dirty="0">
                          <a:solidFill>
                            <a:srgbClr val="000066"/>
                          </a:solidFill>
                        </a:rPr>
                        <a:t>0,1</a:t>
                      </a:r>
                    </a:p>
                  </a:txBody>
                  <a:tcPr/>
                </a:tc>
                <a:extLst>
                  <a:ext uri="{0D108BD9-81ED-4DB2-BD59-A6C34878D82A}">
                    <a16:rowId xmlns:a16="http://schemas.microsoft.com/office/drawing/2014/main" val="10003"/>
                  </a:ext>
                </a:extLst>
              </a:tr>
              <a:tr h="284581">
                <a:tc>
                  <a:txBody>
                    <a:bodyPr/>
                    <a:lstStyle/>
                    <a:p>
                      <a:r>
                        <a:rPr lang="fr-FR" sz="1400" dirty="0">
                          <a:solidFill>
                            <a:srgbClr val="000066"/>
                          </a:solidFill>
                        </a:rPr>
                        <a:t>Cancers </a:t>
                      </a:r>
                      <a:r>
                        <a:rPr lang="fr-FR" sz="1400" dirty="0" err="1">
                          <a:solidFill>
                            <a:srgbClr val="000066"/>
                          </a:solidFill>
                        </a:rPr>
                        <a:t>viro</a:t>
                      </a:r>
                      <a:r>
                        <a:rPr lang="fr-FR" sz="1400" dirty="0">
                          <a:solidFill>
                            <a:srgbClr val="000066"/>
                          </a:solidFill>
                        </a:rPr>
                        <a:t>-induits</a:t>
                      </a:r>
                    </a:p>
                  </a:txBody>
                  <a:tcPr/>
                </a:tc>
                <a:tc>
                  <a:txBody>
                    <a:bodyPr/>
                    <a:lstStyle/>
                    <a:p>
                      <a:pPr algn="ctr"/>
                      <a:r>
                        <a:rPr lang="fr-FR" sz="1400" dirty="0">
                          <a:solidFill>
                            <a:srgbClr val="000066"/>
                          </a:solidFill>
                        </a:rPr>
                        <a:t>0,57 (0,27 - 1,19)</a:t>
                      </a:r>
                    </a:p>
                  </a:txBody>
                  <a:tcPr/>
                </a:tc>
                <a:tc>
                  <a:txBody>
                    <a:bodyPr/>
                    <a:lstStyle/>
                    <a:p>
                      <a:pPr algn="ctr"/>
                      <a:r>
                        <a:rPr lang="fr-FR" sz="1400" dirty="0">
                          <a:solidFill>
                            <a:srgbClr val="000066"/>
                          </a:solidFill>
                        </a:rPr>
                        <a:t>0,59 (0,41 - 0,84)</a:t>
                      </a:r>
                    </a:p>
                  </a:txBody>
                  <a:tcPr/>
                </a:tc>
                <a:tc>
                  <a:txBody>
                    <a:bodyPr/>
                    <a:lstStyle/>
                    <a:p>
                      <a:pPr algn="ctr"/>
                      <a:r>
                        <a:rPr lang="fr-FR" sz="1400" dirty="0">
                          <a:solidFill>
                            <a:srgbClr val="000066"/>
                          </a:solidFill>
                        </a:rPr>
                        <a:t>0,9</a:t>
                      </a:r>
                    </a:p>
                  </a:txBody>
                  <a:tcPr/>
                </a:tc>
                <a:extLst>
                  <a:ext uri="{0D108BD9-81ED-4DB2-BD59-A6C34878D82A}">
                    <a16:rowId xmlns:a16="http://schemas.microsoft.com/office/drawing/2014/main" val="10004"/>
                  </a:ext>
                </a:extLst>
              </a:tr>
              <a:tr h="284581">
                <a:tc>
                  <a:txBody>
                    <a:bodyPr/>
                    <a:lstStyle/>
                    <a:p>
                      <a:r>
                        <a:rPr lang="fr-FR" sz="1400" dirty="0">
                          <a:solidFill>
                            <a:srgbClr val="000066"/>
                          </a:solidFill>
                        </a:rPr>
                        <a:t>Cancers non</a:t>
                      </a:r>
                      <a:r>
                        <a:rPr lang="fr-FR" sz="1400" baseline="0" dirty="0">
                          <a:solidFill>
                            <a:srgbClr val="000066"/>
                          </a:solidFill>
                        </a:rPr>
                        <a:t> </a:t>
                      </a:r>
                      <a:r>
                        <a:rPr lang="fr-FR" sz="1400" baseline="0" dirty="0" err="1">
                          <a:solidFill>
                            <a:srgbClr val="000066"/>
                          </a:solidFill>
                        </a:rPr>
                        <a:t>viro</a:t>
                      </a:r>
                      <a:r>
                        <a:rPr lang="fr-FR" sz="1400" baseline="0" dirty="0">
                          <a:solidFill>
                            <a:srgbClr val="000066"/>
                          </a:solidFill>
                        </a:rPr>
                        <a:t>-induits</a:t>
                      </a:r>
                      <a:endParaRPr lang="fr-FR" sz="1400" dirty="0">
                        <a:solidFill>
                          <a:srgbClr val="000066"/>
                        </a:solidFill>
                      </a:endParaRPr>
                    </a:p>
                  </a:txBody>
                  <a:tcPr/>
                </a:tc>
                <a:tc>
                  <a:txBody>
                    <a:bodyPr/>
                    <a:lstStyle/>
                    <a:p>
                      <a:pPr algn="ctr"/>
                      <a:r>
                        <a:rPr lang="fr-FR" sz="1400" dirty="0">
                          <a:solidFill>
                            <a:srgbClr val="000066"/>
                          </a:solidFill>
                        </a:rPr>
                        <a:t>0,53 (0,39 - 0,70)</a:t>
                      </a:r>
                    </a:p>
                  </a:txBody>
                  <a:tcPr/>
                </a:tc>
                <a:tc>
                  <a:txBody>
                    <a:bodyPr/>
                    <a:lstStyle/>
                    <a:p>
                      <a:pPr algn="ctr"/>
                      <a:r>
                        <a:rPr lang="fr-FR" sz="1400" dirty="0">
                          <a:solidFill>
                            <a:srgbClr val="000066"/>
                          </a:solidFill>
                        </a:rPr>
                        <a:t>0,67 (0,60 - 0,75)</a:t>
                      </a:r>
                    </a:p>
                  </a:txBody>
                  <a:tcPr/>
                </a:tc>
                <a:tc>
                  <a:txBody>
                    <a:bodyPr/>
                    <a:lstStyle/>
                    <a:p>
                      <a:pPr algn="ctr"/>
                      <a:r>
                        <a:rPr lang="fr-FR" sz="1400" dirty="0">
                          <a:solidFill>
                            <a:srgbClr val="000066"/>
                          </a:solidFill>
                        </a:rPr>
                        <a:t>0,1</a:t>
                      </a:r>
                    </a:p>
                  </a:txBody>
                  <a:tcPr/>
                </a:tc>
                <a:extLst>
                  <a:ext uri="{0D108BD9-81ED-4DB2-BD59-A6C34878D82A}">
                    <a16:rowId xmlns:a16="http://schemas.microsoft.com/office/drawing/2014/main" val="10005"/>
                  </a:ext>
                </a:extLst>
              </a:tr>
            </a:tbl>
          </a:graphicData>
        </a:graphic>
      </p:graphicFrame>
      <p:sp>
        <p:nvSpPr>
          <p:cNvPr id="6" name="Text Box 2"/>
          <p:cNvSpPr txBox="1">
            <a:spLocks noChangeArrowheads="1"/>
          </p:cNvSpPr>
          <p:nvPr/>
        </p:nvSpPr>
        <p:spPr bwMode="auto">
          <a:xfrm>
            <a:off x="1000828" y="4338698"/>
            <a:ext cx="7264776" cy="400110"/>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sz="2000" b="1" dirty="0">
                <a:solidFill>
                  <a:srgbClr val="0070C0"/>
                </a:solidFill>
                <a:latin typeface="Calibri" pitchFamily="34" charset="0"/>
                <a:ea typeface="ＭＳ Ｐゴシック" pitchFamily="34" charset="-128"/>
                <a:cs typeface="Arial" charset="0"/>
              </a:rPr>
              <a:t>Exposition aux statines et risque de cancer (HR [IC 95%])</a:t>
            </a:r>
          </a:p>
        </p:txBody>
      </p:sp>
      <p:sp>
        <p:nvSpPr>
          <p:cNvPr id="7"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Bedimo</a:t>
            </a:r>
            <a:r>
              <a:rPr lang="en-GB" sz="1200" i="1" dirty="0">
                <a:solidFill>
                  <a:srgbClr val="0070C0"/>
                </a:solidFill>
              </a:rPr>
              <a:t> R, CROI 2018, Abs. </a:t>
            </a:r>
            <a:r>
              <a:rPr lang="en-GB" sz="1200" i="1">
                <a:solidFill>
                  <a:srgbClr val="0070C0"/>
                </a:solidFill>
              </a:rPr>
              <a:t>132</a:t>
            </a:r>
            <a:endParaRPr lang="en-GB" sz="1200" i="1" dirty="0">
              <a:solidFill>
                <a:srgbClr val="0070C0"/>
              </a:solidFill>
            </a:endParaRPr>
          </a:p>
        </p:txBody>
      </p:sp>
      <p:sp>
        <p:nvSpPr>
          <p:cNvPr id="8" name="ZoneTexte 7">
            <a:extLst>
              <a:ext uri="{FF2B5EF4-FFF2-40B4-BE49-F238E27FC236}">
                <a16:creationId xmlns:a16="http://schemas.microsoft.com/office/drawing/2014/main" id="{9FF69AB3-90F2-45DB-B733-CBDC9AD1B9B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170</a:t>
            </a:r>
          </a:p>
        </p:txBody>
      </p:sp>
    </p:spTree>
    <p:extLst>
      <p:ext uri="{BB962C8B-B14F-4D97-AF65-F5344CB8AC3E}">
        <p14:creationId xmlns:p14="http://schemas.microsoft.com/office/powerpoint/2010/main" val="747783102"/>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p:txBody>
          <a:bodyPr/>
          <a:lstStyle/>
          <a:p>
            <a:pPr eaLnBrk="1" hangingPunct="1">
              <a:defRPr/>
            </a:pPr>
            <a:r>
              <a:rPr lang="fr-FR" sz="2400" dirty="0" err="1"/>
              <a:t>Pembrolizumab</a:t>
            </a:r>
            <a:r>
              <a:rPr lang="fr-FR" sz="2400" dirty="0"/>
              <a:t> chez des patients VIH avec cancer avancé : analyse intermédiaire de tolérance</a:t>
            </a:r>
          </a:p>
        </p:txBody>
      </p:sp>
      <p:sp>
        <p:nvSpPr>
          <p:cNvPr id="3" name="Espace réservé du contenu 2">
            <a:extLst>
              <a:ext uri="{FF2B5EF4-FFF2-40B4-BE49-F238E27FC236}">
                <a16:creationId xmlns:a16="http://schemas.microsoft.com/office/drawing/2014/main" id="{637922FC-2D82-4A50-A349-B66A2530FAD6}"/>
              </a:ext>
            </a:extLst>
          </p:cNvPr>
          <p:cNvSpPr>
            <a:spLocks noGrp="1"/>
          </p:cNvSpPr>
          <p:nvPr>
            <p:ph idx="1"/>
          </p:nvPr>
        </p:nvSpPr>
        <p:spPr>
          <a:xfrm>
            <a:off x="457200" y="1255978"/>
            <a:ext cx="8686800" cy="5400674"/>
          </a:xfrm>
        </p:spPr>
        <p:txBody>
          <a:bodyPr/>
          <a:lstStyle/>
          <a:p>
            <a:pPr>
              <a:spcBef>
                <a:spcPts val="300"/>
              </a:spcBef>
            </a:pPr>
            <a:r>
              <a:rPr lang="fr-FR" sz="1600" dirty="0" err="1"/>
              <a:t>Pembrolizumab</a:t>
            </a:r>
            <a:r>
              <a:rPr lang="fr-FR" sz="1600" dirty="0"/>
              <a:t> (</a:t>
            </a:r>
            <a:r>
              <a:rPr lang="fr-FR" sz="1600" dirty="0" err="1"/>
              <a:t>Keytruda</a:t>
            </a:r>
            <a:r>
              <a:rPr lang="fr-FR" sz="1600" baseline="30000" dirty="0">
                <a:sym typeface="Symbol" panose="05050102010706020507" pitchFamily="18" charset="2"/>
              </a:rPr>
              <a:t></a:t>
            </a:r>
            <a:r>
              <a:rPr lang="fr-FR" sz="1600" dirty="0"/>
              <a:t>) : anticorps monoclonal dirigé contre PD-1</a:t>
            </a:r>
            <a:br>
              <a:rPr lang="fr-FR" sz="1600" dirty="0"/>
            </a:br>
            <a:endParaRPr lang="fr-FR" sz="1600" dirty="0"/>
          </a:p>
          <a:p>
            <a:pPr>
              <a:spcBef>
                <a:spcPts val="300"/>
              </a:spcBef>
            </a:pPr>
            <a:r>
              <a:rPr lang="fr-FR" sz="1600" dirty="0"/>
              <a:t>Essai multicentrique CITN-12 : pembrolizumab 200 mg iv toutes les 3 semaines chez </a:t>
            </a:r>
            <a:br>
              <a:rPr lang="fr-FR" sz="1600" dirty="0"/>
            </a:br>
            <a:r>
              <a:rPr lang="fr-FR" sz="1600" dirty="0"/>
              <a:t>des patients VIH avec cancer avancé, sous ARV, CV &lt; 200 c/ml, CD4 &gt; 100/mm</a:t>
            </a:r>
            <a:r>
              <a:rPr lang="fr-FR" sz="1600" baseline="30000" dirty="0"/>
              <a:t>3</a:t>
            </a:r>
            <a:endParaRPr lang="fr-FR" sz="1600" dirty="0"/>
          </a:p>
          <a:p>
            <a:pPr lvl="1">
              <a:spcBef>
                <a:spcPts val="300"/>
              </a:spcBef>
            </a:pPr>
            <a:r>
              <a:rPr lang="fr-FR" sz="1400" dirty="0"/>
              <a:t>17 patients : lymphome (3), Kaposi (1), anal (5), amygdale (1), poumon (2), vessie (1), </a:t>
            </a:r>
            <a:br>
              <a:rPr lang="fr-FR" sz="1400" dirty="0"/>
            </a:br>
            <a:r>
              <a:rPr lang="fr-FR" sz="1400" dirty="0"/>
              <a:t>foie (1), pancréas (1), </a:t>
            </a:r>
            <a:r>
              <a:rPr lang="fr-FR" sz="1400" dirty="0" err="1"/>
              <a:t>cholangiocarcinome</a:t>
            </a:r>
            <a:r>
              <a:rPr lang="fr-FR" sz="1400" dirty="0"/>
              <a:t> (1) et non précisé (1) </a:t>
            </a:r>
          </a:p>
          <a:p>
            <a:pPr lvl="1">
              <a:spcBef>
                <a:spcPts val="300"/>
              </a:spcBef>
            </a:pPr>
            <a:r>
              <a:rPr lang="fr-FR" sz="1400" dirty="0"/>
              <a:t>3 cohortes selon CD4 : 100-199/mm</a:t>
            </a:r>
            <a:r>
              <a:rPr lang="fr-FR" sz="1400" baseline="30000" dirty="0"/>
              <a:t>3</a:t>
            </a:r>
            <a:r>
              <a:rPr lang="fr-FR" sz="1400" dirty="0"/>
              <a:t> (n = 4), 200-350 (n = 9), &gt; 350 (n = 4) </a:t>
            </a:r>
            <a:br>
              <a:rPr lang="fr-FR" sz="1400" dirty="0"/>
            </a:br>
            <a:endParaRPr lang="fr-FR" sz="1400" dirty="0"/>
          </a:p>
          <a:p>
            <a:pPr>
              <a:spcBef>
                <a:spcPts val="300"/>
              </a:spcBef>
            </a:pPr>
            <a:r>
              <a:rPr lang="fr-FR" sz="1600" dirty="0"/>
              <a:t>Analyse intermédiaire de sécurité sur 100 cycles (médiane = 4/patient, extrêmes = 1-20)</a:t>
            </a:r>
          </a:p>
          <a:p>
            <a:pPr lvl="1">
              <a:spcBef>
                <a:spcPts val="300"/>
              </a:spcBef>
            </a:pPr>
            <a:r>
              <a:rPr lang="fr-FR" sz="1400" dirty="0"/>
              <a:t>82 événements indésirables potentiellement liés à </a:t>
            </a:r>
            <a:r>
              <a:rPr lang="fr-FR" sz="1400" dirty="0" err="1"/>
              <a:t>pembrolizumab</a:t>
            </a:r>
            <a:r>
              <a:rPr lang="fr-FR" sz="1400" dirty="0"/>
              <a:t> dont 93 % de grade 1-2 </a:t>
            </a:r>
            <a:br>
              <a:rPr lang="fr-FR" sz="1400" dirty="0"/>
            </a:br>
            <a:r>
              <a:rPr lang="fr-FR" sz="1400" dirty="0"/>
              <a:t>et comparables entre cohortes</a:t>
            </a:r>
          </a:p>
          <a:p>
            <a:pPr lvl="1">
              <a:spcBef>
                <a:spcPts val="300"/>
              </a:spcBef>
            </a:pPr>
            <a:r>
              <a:rPr lang="fr-FR" sz="1400" dirty="0"/>
              <a:t>1 décès par maladie de </a:t>
            </a:r>
            <a:r>
              <a:rPr lang="fr-FR" sz="1400" dirty="0" err="1"/>
              <a:t>Castleman</a:t>
            </a:r>
            <a:endParaRPr lang="fr-FR" sz="1400" dirty="0"/>
          </a:p>
          <a:p>
            <a:pPr lvl="1">
              <a:spcBef>
                <a:spcPts val="300"/>
              </a:spcBef>
            </a:pPr>
            <a:r>
              <a:rPr lang="fr-FR" sz="1400" dirty="0"/>
              <a:t>Mécanisme immun : hypothyroïdie (n = 6 : 35 %), pneumopathie (n = 2), élévation enzymes hépatiques (n = 2), raideur articulaire (n = 1)</a:t>
            </a:r>
            <a:br>
              <a:rPr lang="fr-FR" sz="1400" dirty="0"/>
            </a:br>
            <a:endParaRPr lang="fr-FR" sz="1400" dirty="0"/>
          </a:p>
          <a:p>
            <a:pPr>
              <a:spcBef>
                <a:spcPts val="300"/>
              </a:spcBef>
            </a:pPr>
            <a:r>
              <a:rPr lang="fr-FR" sz="1600" dirty="0"/>
              <a:t>Augmentation des CD4 non significative</a:t>
            </a:r>
            <a:br>
              <a:rPr lang="fr-FR" sz="1600" dirty="0"/>
            </a:br>
            <a:endParaRPr lang="fr-FR" sz="1600" dirty="0"/>
          </a:p>
          <a:p>
            <a:pPr>
              <a:spcBef>
                <a:spcPts val="300"/>
              </a:spcBef>
            </a:pPr>
            <a:r>
              <a:rPr lang="fr-FR" sz="1600" dirty="0"/>
              <a:t>Maintien du contrôle virologique</a:t>
            </a:r>
            <a:br>
              <a:rPr lang="fr-FR" sz="1600" dirty="0"/>
            </a:br>
            <a:endParaRPr lang="fr-FR" sz="1600" dirty="0"/>
          </a:p>
          <a:p>
            <a:pPr>
              <a:spcBef>
                <a:spcPts val="300"/>
              </a:spcBef>
            </a:pPr>
            <a:r>
              <a:rPr lang="fr-FR" sz="1600" dirty="0"/>
              <a:t>Sous-étude </a:t>
            </a:r>
            <a:r>
              <a:rPr lang="fr-FR" sz="1600" dirty="0" err="1"/>
              <a:t>CVus</a:t>
            </a:r>
            <a:r>
              <a:rPr lang="fr-FR" sz="1600" dirty="0"/>
              <a:t> sur 12 semaines (n = 14) : pas d’augmentation significative</a:t>
            </a:r>
          </a:p>
        </p:txBody>
      </p:sp>
      <p:sp>
        <p:nvSpPr>
          <p:cNvPr id="4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err="1">
                <a:solidFill>
                  <a:srgbClr val="0070C0"/>
                </a:solidFill>
              </a:rPr>
              <a:t>Uldrick</a:t>
            </a:r>
            <a:r>
              <a:rPr lang="en-GB" sz="1200" i="1">
                <a:solidFill>
                  <a:srgbClr val="0070C0"/>
                </a:solidFill>
              </a:rPr>
              <a:t> TS, CROI 2018, Abs. 656LB</a:t>
            </a:r>
          </a:p>
        </p:txBody>
      </p:sp>
      <p:sp>
        <p:nvSpPr>
          <p:cNvPr id="5" name="ZoneTexte 4">
            <a:extLst>
              <a:ext uri="{FF2B5EF4-FFF2-40B4-BE49-F238E27FC236}">
                <a16:creationId xmlns:a16="http://schemas.microsoft.com/office/drawing/2014/main" id="{2783B5A1-10FD-4FBA-928C-ED6FA1D20DF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171</a:t>
            </a:r>
          </a:p>
        </p:txBody>
      </p:sp>
    </p:spTree>
    <p:extLst>
      <p:ext uri="{BB962C8B-B14F-4D97-AF65-F5344CB8AC3E}">
        <p14:creationId xmlns:p14="http://schemas.microsoft.com/office/powerpoint/2010/main" val="61636641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Spudich</a:t>
            </a:r>
            <a:r>
              <a:rPr lang="en-GB" sz="1200" i="1" dirty="0">
                <a:solidFill>
                  <a:srgbClr val="0070C0"/>
                </a:solidFill>
              </a:rPr>
              <a:t> S, CROI 2018, Abs. 119</a:t>
            </a:r>
          </a:p>
        </p:txBody>
      </p:sp>
      <p:sp>
        <p:nvSpPr>
          <p:cNvPr id="2" name="Titre 1">
            <a:extLst>
              <a:ext uri="{FF2B5EF4-FFF2-40B4-BE49-F238E27FC236}">
                <a16:creationId xmlns:a16="http://schemas.microsoft.com/office/drawing/2014/main" id="{F1AF18D5-A647-47C5-9F1A-CC3D1E2FC5A9}"/>
              </a:ext>
            </a:extLst>
          </p:cNvPr>
          <p:cNvSpPr>
            <a:spLocks noGrp="1"/>
          </p:cNvSpPr>
          <p:nvPr>
            <p:ph type="title"/>
          </p:nvPr>
        </p:nvSpPr>
        <p:spPr/>
        <p:txBody>
          <a:bodyPr/>
          <a:lstStyle/>
          <a:p>
            <a:r>
              <a:rPr lang="fr-FR" sz="2600" dirty="0"/>
              <a:t>Le VIH persiste dans les cellules du LCS chez </a:t>
            </a:r>
            <a:br>
              <a:rPr lang="fr-FR" sz="2600" dirty="0"/>
            </a:br>
            <a:r>
              <a:rPr lang="fr-FR" sz="2600" dirty="0"/>
              <a:t>la moitié des patients contrôlés sous ARV (1)</a:t>
            </a:r>
          </a:p>
        </p:txBody>
      </p:sp>
      <p:sp>
        <p:nvSpPr>
          <p:cNvPr id="6" name="Espace réservé du contenu 5">
            <a:extLst>
              <a:ext uri="{FF2B5EF4-FFF2-40B4-BE49-F238E27FC236}">
                <a16:creationId xmlns:a16="http://schemas.microsoft.com/office/drawing/2014/main" id="{473EAF6D-8220-4215-B3AA-7E85B4D55448}"/>
              </a:ext>
            </a:extLst>
          </p:cNvPr>
          <p:cNvSpPr>
            <a:spLocks noGrp="1"/>
          </p:cNvSpPr>
          <p:nvPr>
            <p:ph idx="1"/>
          </p:nvPr>
        </p:nvSpPr>
        <p:spPr/>
        <p:txBody>
          <a:bodyPr/>
          <a:lstStyle/>
          <a:p>
            <a:r>
              <a:rPr lang="fr-FR" sz="2000" dirty="0"/>
              <a:t>Sous-étude de l’essai ACTG « </a:t>
            </a:r>
            <a:r>
              <a:rPr lang="fr-FR" sz="2000" i="1" dirty="0" err="1"/>
              <a:t>Reservoir</a:t>
            </a:r>
            <a:r>
              <a:rPr lang="fr-FR" sz="2000" i="1" dirty="0"/>
              <a:t> </a:t>
            </a:r>
            <a:r>
              <a:rPr lang="fr-FR" sz="2000" i="1" dirty="0" err="1"/>
              <a:t>cohort</a:t>
            </a:r>
            <a:r>
              <a:rPr lang="fr-FR" sz="2000" i="1" dirty="0"/>
              <a:t> </a:t>
            </a:r>
            <a:r>
              <a:rPr lang="fr-FR" sz="2000" i="1" dirty="0" err="1"/>
              <a:t>study</a:t>
            </a:r>
            <a:r>
              <a:rPr lang="fr-FR" sz="2000" dirty="0"/>
              <a:t> » A5321 : patients VIH+ ayant initié un traitement ARV au stade chronique de la maladie et ayant eu une PL programmée au cours de leur suivi (en dehors de tout symptôme)</a:t>
            </a:r>
          </a:p>
          <a:p>
            <a:endParaRPr lang="fr-FR" sz="2000" dirty="0"/>
          </a:p>
          <a:p>
            <a:r>
              <a:rPr lang="fr-FR" sz="2000" dirty="0"/>
              <a:t>Paramètres dosés </a:t>
            </a:r>
          </a:p>
          <a:p>
            <a:pPr marL="685800" lvl="1">
              <a:buFontTx/>
              <a:buChar char="-"/>
            </a:pPr>
            <a:r>
              <a:rPr lang="fr-FR" sz="1800" dirty="0"/>
              <a:t>ARN-VIH libre dans le LCS (sensibilité : 1 c/ml sur un volume de 5 ml </a:t>
            </a:r>
            <a:br>
              <a:rPr lang="fr-FR" sz="1800" dirty="0"/>
            </a:br>
            <a:r>
              <a:rPr lang="fr-FR" sz="1800" dirty="0"/>
              <a:t>de LCS)</a:t>
            </a:r>
          </a:p>
          <a:p>
            <a:pPr marL="685800" lvl="1">
              <a:buFontTx/>
              <a:buChar char="-"/>
            </a:pPr>
            <a:r>
              <a:rPr lang="fr-FR" sz="1800" dirty="0"/>
              <a:t>ARN-VIH et de ADN-VIH associés aux cellules du LCS (PCR sur culot cellulaire après centrifugation de 13 ml de LCS). Normalisation sur le nombre de copies amplifiables du gène CCR5</a:t>
            </a:r>
          </a:p>
          <a:p>
            <a:pPr marL="685800" lvl="1">
              <a:buFontTx/>
              <a:buChar char="-"/>
            </a:pPr>
            <a:r>
              <a:rPr lang="fr-FR" sz="1800" dirty="0"/>
              <a:t>ARN-VIH libre plasmatique (sensibilité à 1 c/ml)</a:t>
            </a:r>
          </a:p>
          <a:p>
            <a:pPr marL="685800" lvl="1">
              <a:buFontTx/>
              <a:buChar char="-"/>
            </a:pPr>
            <a:r>
              <a:rPr lang="fr-FR" sz="1800" dirty="0"/>
              <a:t>ARN-VIH et ADN-VIH associés aux lymphocytes T CD4 sanguins</a:t>
            </a:r>
          </a:p>
          <a:p>
            <a:pPr marL="685800" lvl="1">
              <a:buFontTx/>
              <a:buChar char="-"/>
            </a:pPr>
            <a:r>
              <a:rPr lang="fr-FR" sz="1800" dirty="0"/>
              <a:t>Marqueurs d’inflammation dans le surnageant du LCS et dans le plasma sanguin (IL-6, IP-10, </a:t>
            </a:r>
            <a:r>
              <a:rPr lang="fr-FR" sz="1800" dirty="0" err="1"/>
              <a:t>néopterine</a:t>
            </a:r>
            <a:r>
              <a:rPr lang="fr-FR" sz="1800" dirty="0"/>
              <a:t>, MCP-1, CD14s, CD163s, TNFα)</a:t>
            </a:r>
          </a:p>
          <a:p>
            <a:endParaRPr lang="fr-FR" sz="1800" dirty="0"/>
          </a:p>
        </p:txBody>
      </p:sp>
      <p:sp>
        <p:nvSpPr>
          <p:cNvPr id="5" name="ZoneTexte 4">
            <a:extLst>
              <a:ext uri="{FF2B5EF4-FFF2-40B4-BE49-F238E27FC236}">
                <a16:creationId xmlns:a16="http://schemas.microsoft.com/office/drawing/2014/main" id="{764C5D4B-A6CE-46EF-A592-9063ACEC70F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172</a:t>
            </a:r>
          </a:p>
        </p:txBody>
      </p:sp>
    </p:spTree>
    <p:extLst>
      <p:ext uri="{BB962C8B-B14F-4D97-AF65-F5344CB8AC3E}">
        <p14:creationId xmlns:p14="http://schemas.microsoft.com/office/powerpoint/2010/main" val="318973707"/>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86F1F601-1D4A-41C6-8DAB-42D2BB507C6F}"/>
              </a:ext>
            </a:extLst>
          </p:cNvPr>
          <p:cNvGraphicFramePr>
            <a:graphicFrameLocks noGrp="1"/>
          </p:cNvGraphicFramePr>
          <p:nvPr>
            <p:extLst/>
          </p:nvPr>
        </p:nvGraphicFramePr>
        <p:xfrm>
          <a:off x="397545" y="1838160"/>
          <a:ext cx="8387867" cy="4076810"/>
        </p:xfrm>
        <a:graphic>
          <a:graphicData uri="http://schemas.openxmlformats.org/drawingml/2006/table">
            <a:tbl>
              <a:tblPr firstRow="1" bandRow="1">
                <a:tableStyleId>{5C22544A-7EE6-4342-B048-85BDC9FD1C3A}</a:tableStyleId>
              </a:tblPr>
              <a:tblGrid>
                <a:gridCol w="4577867">
                  <a:extLst>
                    <a:ext uri="{9D8B030D-6E8A-4147-A177-3AD203B41FA5}">
                      <a16:colId xmlns:a16="http://schemas.microsoft.com/office/drawing/2014/main" val="2666498433"/>
                    </a:ext>
                  </a:extLst>
                </a:gridCol>
                <a:gridCol w="2226235">
                  <a:extLst>
                    <a:ext uri="{9D8B030D-6E8A-4147-A177-3AD203B41FA5}">
                      <a16:colId xmlns:a16="http://schemas.microsoft.com/office/drawing/2014/main" val="3124675350"/>
                    </a:ext>
                  </a:extLst>
                </a:gridCol>
                <a:gridCol w="1583765">
                  <a:extLst>
                    <a:ext uri="{9D8B030D-6E8A-4147-A177-3AD203B41FA5}">
                      <a16:colId xmlns:a16="http://schemas.microsoft.com/office/drawing/2014/main" val="1515377611"/>
                    </a:ext>
                  </a:extLst>
                </a:gridCol>
              </a:tblGrid>
              <a:tr h="407681">
                <a:tc>
                  <a:txBody>
                    <a:bodyPr/>
                    <a:lstStyle/>
                    <a:p>
                      <a:r>
                        <a:rPr lang="fr-FR" sz="1600" b="1" dirty="0">
                          <a:solidFill>
                            <a:srgbClr val="000066"/>
                          </a:solidFill>
                        </a:rPr>
                        <a:t>Médiane (IQR)</a:t>
                      </a:r>
                    </a:p>
                  </a:txBody>
                  <a:tcPr anchor="ctr"/>
                </a:tc>
                <a:tc>
                  <a:txBody>
                    <a:bodyPr/>
                    <a:lstStyle/>
                    <a:p>
                      <a:pPr algn="ctr"/>
                      <a:r>
                        <a:rPr lang="fr-FR" sz="1600" dirty="0">
                          <a:solidFill>
                            <a:srgbClr val="000066"/>
                          </a:solidFill>
                        </a:rPr>
                        <a:t>VIH+ </a:t>
                      </a:r>
                      <a:r>
                        <a:rPr lang="fr-FR" sz="1600" b="0" dirty="0">
                          <a:solidFill>
                            <a:srgbClr val="000066"/>
                          </a:solidFill>
                        </a:rPr>
                        <a:t>(n = 69)</a:t>
                      </a:r>
                    </a:p>
                  </a:txBody>
                  <a:tcPr anchor="ctr"/>
                </a:tc>
                <a:tc>
                  <a:txBody>
                    <a:bodyPr/>
                    <a:lstStyle/>
                    <a:p>
                      <a:pPr algn="ctr"/>
                      <a:r>
                        <a:rPr lang="fr-FR" sz="1600" dirty="0">
                          <a:solidFill>
                            <a:srgbClr val="000066"/>
                          </a:solidFill>
                        </a:rPr>
                        <a:t>VIH- </a:t>
                      </a:r>
                      <a:r>
                        <a:rPr lang="fr-FR" sz="1600" b="0" dirty="0">
                          <a:solidFill>
                            <a:srgbClr val="000066"/>
                          </a:solidFill>
                        </a:rPr>
                        <a:t>(n = 19)</a:t>
                      </a:r>
                    </a:p>
                  </a:txBody>
                  <a:tcPr anchor="ctr"/>
                </a:tc>
                <a:extLst>
                  <a:ext uri="{0D108BD9-81ED-4DB2-BD59-A6C34878D82A}">
                    <a16:rowId xmlns:a16="http://schemas.microsoft.com/office/drawing/2014/main" val="340371088"/>
                  </a:ext>
                </a:extLst>
              </a:tr>
              <a:tr h="407681">
                <a:tc>
                  <a:txBody>
                    <a:bodyPr/>
                    <a:lstStyle/>
                    <a:p>
                      <a:r>
                        <a:rPr lang="fr-FR" sz="1600" b="0" dirty="0">
                          <a:solidFill>
                            <a:srgbClr val="000066"/>
                          </a:solidFill>
                        </a:rPr>
                        <a:t>Age, années</a:t>
                      </a:r>
                    </a:p>
                  </a:txBody>
                  <a:tcPr anchor="ctr"/>
                </a:tc>
                <a:tc>
                  <a:txBody>
                    <a:bodyPr/>
                    <a:lstStyle/>
                    <a:p>
                      <a:pPr algn="ctr"/>
                      <a:r>
                        <a:rPr lang="fr-FR" sz="1600" dirty="0">
                          <a:solidFill>
                            <a:srgbClr val="000066"/>
                          </a:solidFill>
                        </a:rPr>
                        <a:t>50 (45 - 56)</a:t>
                      </a:r>
                    </a:p>
                  </a:txBody>
                  <a:tcPr anchor="ctr"/>
                </a:tc>
                <a:tc>
                  <a:txBody>
                    <a:bodyPr/>
                    <a:lstStyle/>
                    <a:p>
                      <a:pPr algn="ctr"/>
                      <a:r>
                        <a:rPr lang="fr-FR" sz="1600" dirty="0">
                          <a:solidFill>
                            <a:srgbClr val="000066"/>
                          </a:solidFill>
                        </a:rPr>
                        <a:t>49 (38 - 56)</a:t>
                      </a:r>
                    </a:p>
                  </a:txBody>
                  <a:tcPr anchor="ctr"/>
                </a:tc>
                <a:extLst>
                  <a:ext uri="{0D108BD9-81ED-4DB2-BD59-A6C34878D82A}">
                    <a16:rowId xmlns:a16="http://schemas.microsoft.com/office/drawing/2014/main" val="1951687419"/>
                  </a:ext>
                </a:extLst>
              </a:tr>
              <a:tr h="407681">
                <a:tc>
                  <a:txBody>
                    <a:bodyPr/>
                    <a:lstStyle/>
                    <a:p>
                      <a:r>
                        <a:rPr lang="fr-FR" sz="1600" b="0" dirty="0">
                          <a:solidFill>
                            <a:srgbClr val="000066"/>
                          </a:solidFill>
                        </a:rPr>
                        <a:t>Hommes, %</a:t>
                      </a:r>
                    </a:p>
                  </a:txBody>
                  <a:tcPr anchor="ctr"/>
                </a:tc>
                <a:tc>
                  <a:txBody>
                    <a:bodyPr/>
                    <a:lstStyle/>
                    <a:p>
                      <a:pPr algn="ctr"/>
                      <a:r>
                        <a:rPr lang="fr-FR" sz="1600" dirty="0">
                          <a:solidFill>
                            <a:srgbClr val="000066"/>
                          </a:solidFill>
                        </a:rPr>
                        <a:t>67/69 (97 %)</a:t>
                      </a:r>
                    </a:p>
                  </a:txBody>
                  <a:tcPr anchor="ctr"/>
                </a:tc>
                <a:tc>
                  <a:txBody>
                    <a:bodyPr/>
                    <a:lstStyle/>
                    <a:p>
                      <a:pPr algn="ctr"/>
                      <a:r>
                        <a:rPr lang="fr-FR" sz="1600" dirty="0">
                          <a:solidFill>
                            <a:srgbClr val="000066"/>
                          </a:solidFill>
                        </a:rPr>
                        <a:t>13/19 (68 %)</a:t>
                      </a:r>
                    </a:p>
                  </a:txBody>
                  <a:tcPr anchor="ctr"/>
                </a:tc>
                <a:extLst>
                  <a:ext uri="{0D108BD9-81ED-4DB2-BD59-A6C34878D82A}">
                    <a16:rowId xmlns:a16="http://schemas.microsoft.com/office/drawing/2014/main" val="1727716551"/>
                  </a:ext>
                </a:extLst>
              </a:tr>
              <a:tr h="407681">
                <a:tc>
                  <a:txBody>
                    <a:bodyPr/>
                    <a:lstStyle/>
                    <a:p>
                      <a:r>
                        <a:rPr lang="fr-FR" sz="1600" b="0" dirty="0">
                          <a:solidFill>
                            <a:srgbClr val="000066"/>
                          </a:solidFill>
                        </a:rPr>
                        <a:t>Durée sous traitement ARV, années</a:t>
                      </a:r>
                    </a:p>
                  </a:txBody>
                  <a:tcPr anchor="ctr"/>
                </a:tc>
                <a:tc>
                  <a:txBody>
                    <a:bodyPr/>
                    <a:lstStyle/>
                    <a:p>
                      <a:pPr algn="ctr"/>
                      <a:r>
                        <a:rPr lang="fr-FR" sz="1600" dirty="0">
                          <a:solidFill>
                            <a:srgbClr val="000066"/>
                          </a:solidFill>
                        </a:rPr>
                        <a:t>8,6 (7,4 - 10,4)</a:t>
                      </a:r>
                    </a:p>
                  </a:txBody>
                  <a:tcPr anchor="ctr"/>
                </a:tc>
                <a:tc>
                  <a:txBody>
                    <a:bodyPr/>
                    <a:lstStyle/>
                    <a:p>
                      <a:pPr algn="ctr"/>
                      <a:r>
                        <a:rPr lang="fr-FR" sz="1600" dirty="0">
                          <a:solidFill>
                            <a:srgbClr val="000066"/>
                          </a:solidFill>
                        </a:rPr>
                        <a:t>-</a:t>
                      </a:r>
                    </a:p>
                  </a:txBody>
                  <a:tcPr anchor="ctr"/>
                </a:tc>
                <a:extLst>
                  <a:ext uri="{0D108BD9-81ED-4DB2-BD59-A6C34878D82A}">
                    <a16:rowId xmlns:a16="http://schemas.microsoft.com/office/drawing/2014/main" val="2074144997"/>
                  </a:ext>
                </a:extLst>
              </a:tr>
              <a:tr h="407681">
                <a:tc>
                  <a:txBody>
                    <a:bodyPr/>
                    <a:lstStyle/>
                    <a:p>
                      <a:r>
                        <a:rPr lang="fr-FR" sz="1600" b="0" dirty="0">
                          <a:solidFill>
                            <a:srgbClr val="000066"/>
                          </a:solidFill>
                        </a:rPr>
                        <a:t>CD4 actuels/mm</a:t>
                      </a:r>
                      <a:r>
                        <a:rPr lang="fr-FR" sz="1600" b="0" baseline="30000" dirty="0">
                          <a:solidFill>
                            <a:srgbClr val="000066"/>
                          </a:solidFill>
                        </a:rPr>
                        <a:t>3</a:t>
                      </a:r>
                      <a:endParaRPr lang="fr-FR" sz="1600" b="0" dirty="0">
                        <a:solidFill>
                          <a:srgbClr val="000066"/>
                        </a:solidFill>
                      </a:endParaRPr>
                    </a:p>
                  </a:txBody>
                  <a:tcPr anchor="ctr"/>
                </a:tc>
                <a:tc>
                  <a:txBody>
                    <a:bodyPr/>
                    <a:lstStyle/>
                    <a:p>
                      <a:pPr algn="ctr"/>
                      <a:r>
                        <a:rPr lang="fr-FR" sz="1600" dirty="0">
                          <a:solidFill>
                            <a:srgbClr val="000066"/>
                          </a:solidFill>
                        </a:rPr>
                        <a:t>696 (502 - 906)</a:t>
                      </a:r>
                    </a:p>
                  </a:txBody>
                  <a:tcPr anchor="ctr"/>
                </a:tc>
                <a:tc>
                  <a:txBody>
                    <a:bodyPr/>
                    <a:lstStyle/>
                    <a:p>
                      <a:pPr algn="ctr"/>
                      <a:r>
                        <a:rPr lang="fr-FR" sz="1600" dirty="0">
                          <a:solidFill>
                            <a:srgbClr val="000066"/>
                          </a:solidFill>
                        </a:rPr>
                        <a:t>770 (701 - 934)</a:t>
                      </a:r>
                    </a:p>
                  </a:txBody>
                  <a:tcPr anchor="ctr"/>
                </a:tc>
                <a:extLst>
                  <a:ext uri="{0D108BD9-81ED-4DB2-BD59-A6C34878D82A}">
                    <a16:rowId xmlns:a16="http://schemas.microsoft.com/office/drawing/2014/main" val="1379380964"/>
                  </a:ext>
                </a:extLst>
              </a:tr>
              <a:tr h="407681">
                <a:tc>
                  <a:txBody>
                    <a:bodyPr/>
                    <a:lstStyle/>
                    <a:p>
                      <a:r>
                        <a:rPr lang="fr-FR" sz="1600" b="0" dirty="0">
                          <a:solidFill>
                            <a:srgbClr val="000066"/>
                          </a:solidFill>
                        </a:rPr>
                        <a:t>Rapport</a:t>
                      </a:r>
                      <a:r>
                        <a:rPr lang="fr-FR" sz="1600" b="0" baseline="0" dirty="0">
                          <a:solidFill>
                            <a:srgbClr val="000066"/>
                          </a:solidFill>
                        </a:rPr>
                        <a:t> </a:t>
                      </a:r>
                      <a:r>
                        <a:rPr lang="fr-FR" sz="1600" b="0" dirty="0">
                          <a:solidFill>
                            <a:srgbClr val="000066"/>
                          </a:solidFill>
                        </a:rPr>
                        <a:t>CD4/CD8 actuel</a:t>
                      </a:r>
                    </a:p>
                  </a:txBody>
                  <a:tcPr anchor="ctr"/>
                </a:tc>
                <a:tc>
                  <a:txBody>
                    <a:bodyPr/>
                    <a:lstStyle/>
                    <a:p>
                      <a:pPr algn="ctr"/>
                      <a:r>
                        <a:rPr lang="fr-FR" sz="1600" dirty="0">
                          <a:solidFill>
                            <a:srgbClr val="000066"/>
                          </a:solidFill>
                        </a:rPr>
                        <a:t>1,0 (0,8 - 1,2)</a:t>
                      </a:r>
                    </a:p>
                  </a:txBody>
                  <a:tcPr anchor="ctr"/>
                </a:tc>
                <a:tc>
                  <a:txBody>
                    <a:bodyPr/>
                    <a:lstStyle/>
                    <a:p>
                      <a:pPr algn="ctr"/>
                      <a:r>
                        <a:rPr lang="fr-FR" sz="1600" dirty="0">
                          <a:solidFill>
                            <a:srgbClr val="000066"/>
                          </a:solidFill>
                        </a:rPr>
                        <a:t>1,8 (1,4 - 2,5)</a:t>
                      </a:r>
                    </a:p>
                  </a:txBody>
                  <a:tcPr anchor="ctr"/>
                </a:tc>
                <a:extLst>
                  <a:ext uri="{0D108BD9-81ED-4DB2-BD59-A6C34878D82A}">
                    <a16:rowId xmlns:a16="http://schemas.microsoft.com/office/drawing/2014/main" val="302701946"/>
                  </a:ext>
                </a:extLst>
              </a:tr>
              <a:tr h="407681">
                <a:tc>
                  <a:txBody>
                    <a:bodyPr/>
                    <a:lstStyle/>
                    <a:p>
                      <a:r>
                        <a:rPr lang="fr-FR" sz="1600" b="0" dirty="0">
                          <a:solidFill>
                            <a:srgbClr val="000066"/>
                          </a:solidFill>
                        </a:rPr>
                        <a:t>CV </a:t>
                      </a:r>
                      <a:r>
                        <a:rPr lang="fr-FR" sz="1600" b="0" baseline="0" dirty="0">
                          <a:solidFill>
                            <a:srgbClr val="000066"/>
                          </a:solidFill>
                        </a:rPr>
                        <a:t>actuelle </a:t>
                      </a:r>
                      <a:r>
                        <a:rPr lang="fr-FR" sz="1600" b="0" dirty="0">
                          <a:solidFill>
                            <a:srgbClr val="000066"/>
                          </a:solidFill>
                        </a:rPr>
                        <a:t>&lt; 40 c/ml, %</a:t>
                      </a:r>
                    </a:p>
                  </a:txBody>
                  <a:tcPr anchor="ctr"/>
                </a:tc>
                <a:tc>
                  <a:txBody>
                    <a:bodyPr/>
                    <a:lstStyle/>
                    <a:p>
                      <a:pPr algn="ctr"/>
                      <a:r>
                        <a:rPr lang="fr-FR" sz="1600" dirty="0">
                          <a:solidFill>
                            <a:srgbClr val="000066"/>
                          </a:solidFill>
                        </a:rPr>
                        <a:t>67/69 * (97 %)</a:t>
                      </a:r>
                    </a:p>
                  </a:txBody>
                  <a:tcPr anchor="ctr"/>
                </a:tc>
                <a:tc>
                  <a:txBody>
                    <a:bodyPr/>
                    <a:lstStyle/>
                    <a:p>
                      <a:pPr algn="ctr"/>
                      <a:r>
                        <a:rPr lang="fr-FR" sz="1600" dirty="0">
                          <a:solidFill>
                            <a:srgbClr val="000066"/>
                          </a:solidFill>
                        </a:rPr>
                        <a:t>-</a:t>
                      </a:r>
                    </a:p>
                  </a:txBody>
                  <a:tcPr anchor="ctr"/>
                </a:tc>
                <a:extLst>
                  <a:ext uri="{0D108BD9-81ED-4DB2-BD59-A6C34878D82A}">
                    <a16:rowId xmlns:a16="http://schemas.microsoft.com/office/drawing/2014/main" val="1748200059"/>
                  </a:ext>
                </a:extLst>
              </a:tr>
              <a:tr h="407681">
                <a:tc>
                  <a:txBody>
                    <a:bodyPr/>
                    <a:lstStyle/>
                    <a:p>
                      <a:r>
                        <a:rPr lang="fr-FR" sz="1600" b="0" dirty="0">
                          <a:solidFill>
                            <a:srgbClr val="000066"/>
                          </a:solidFill>
                        </a:rPr>
                        <a:t>Globules blancs dans le LCS, cellules/</a:t>
                      </a:r>
                      <a:r>
                        <a:rPr lang="fr-FR" sz="1600" b="0" dirty="0" err="1">
                          <a:solidFill>
                            <a:srgbClr val="000066"/>
                          </a:solidFill>
                        </a:rPr>
                        <a:t>μl</a:t>
                      </a:r>
                      <a:endParaRPr lang="fr-FR" sz="1600" b="0" dirty="0">
                        <a:solidFill>
                          <a:srgbClr val="000066"/>
                        </a:solidFill>
                      </a:endParaRPr>
                    </a:p>
                  </a:txBody>
                  <a:tcPr anchor="ctr"/>
                </a:tc>
                <a:tc>
                  <a:txBody>
                    <a:bodyPr/>
                    <a:lstStyle/>
                    <a:p>
                      <a:pPr algn="ctr"/>
                      <a:r>
                        <a:rPr lang="fr-FR" sz="1600" dirty="0">
                          <a:solidFill>
                            <a:srgbClr val="000066"/>
                          </a:solidFill>
                        </a:rPr>
                        <a:t>1 (0 - 2)</a:t>
                      </a:r>
                    </a:p>
                  </a:txBody>
                  <a:tcPr anchor="ctr"/>
                </a:tc>
                <a:tc>
                  <a:txBody>
                    <a:bodyPr/>
                    <a:lstStyle/>
                    <a:p>
                      <a:pPr algn="ctr"/>
                      <a:r>
                        <a:rPr lang="fr-FR" sz="1600" dirty="0">
                          <a:solidFill>
                            <a:srgbClr val="000066"/>
                          </a:solidFill>
                        </a:rPr>
                        <a:t>1 (0 - 3)</a:t>
                      </a:r>
                    </a:p>
                  </a:txBody>
                  <a:tcPr anchor="ctr"/>
                </a:tc>
                <a:extLst>
                  <a:ext uri="{0D108BD9-81ED-4DB2-BD59-A6C34878D82A}">
                    <a16:rowId xmlns:a16="http://schemas.microsoft.com/office/drawing/2014/main" val="840280404"/>
                  </a:ext>
                </a:extLst>
              </a:tr>
              <a:tr h="407681">
                <a:tc>
                  <a:txBody>
                    <a:bodyPr/>
                    <a:lstStyle/>
                    <a:p>
                      <a:r>
                        <a:rPr lang="fr-FR" sz="1600" b="0" dirty="0">
                          <a:solidFill>
                            <a:srgbClr val="000066"/>
                          </a:solidFill>
                        </a:rPr>
                        <a:t>Cellules détectées dans le LCS, copies CCR5</a:t>
                      </a:r>
                    </a:p>
                  </a:txBody>
                  <a:tcPr anchor="ctr"/>
                </a:tc>
                <a:tc>
                  <a:txBody>
                    <a:bodyPr/>
                    <a:lstStyle/>
                    <a:p>
                      <a:pPr algn="ctr"/>
                      <a:r>
                        <a:rPr lang="fr-FR" sz="1600" dirty="0">
                          <a:solidFill>
                            <a:srgbClr val="000066"/>
                          </a:solidFill>
                        </a:rPr>
                        <a:t>7 903 (4 179 - 21 700)</a:t>
                      </a:r>
                    </a:p>
                  </a:txBody>
                  <a:tcPr anchor="ctr"/>
                </a:tc>
                <a:tc>
                  <a:txBody>
                    <a:bodyPr/>
                    <a:lstStyle/>
                    <a:p>
                      <a:pPr algn="ctr"/>
                      <a:r>
                        <a:rPr lang="fr-FR" sz="1600" dirty="0">
                          <a:solidFill>
                            <a:srgbClr val="000066"/>
                          </a:solidFill>
                        </a:rPr>
                        <a:t>-</a:t>
                      </a:r>
                    </a:p>
                  </a:txBody>
                  <a:tcPr anchor="ctr"/>
                </a:tc>
                <a:extLst>
                  <a:ext uri="{0D108BD9-81ED-4DB2-BD59-A6C34878D82A}">
                    <a16:rowId xmlns:a16="http://schemas.microsoft.com/office/drawing/2014/main" val="3319514220"/>
                  </a:ext>
                </a:extLst>
              </a:tr>
              <a:tr h="407681">
                <a:tc>
                  <a:txBody>
                    <a:bodyPr/>
                    <a:lstStyle/>
                    <a:p>
                      <a:r>
                        <a:rPr lang="fr-FR" sz="1600" b="0" dirty="0">
                          <a:solidFill>
                            <a:srgbClr val="000066"/>
                          </a:solidFill>
                        </a:rPr>
                        <a:t>Rapport albumine</a:t>
                      </a:r>
                      <a:r>
                        <a:rPr lang="fr-FR" sz="1600" b="0" baseline="0" dirty="0">
                          <a:solidFill>
                            <a:srgbClr val="000066"/>
                          </a:solidFill>
                        </a:rPr>
                        <a:t> LCS/albumine plasmatique</a:t>
                      </a:r>
                      <a:endParaRPr lang="fr-FR" sz="1600" b="0" dirty="0">
                        <a:solidFill>
                          <a:srgbClr val="000066"/>
                        </a:solidFill>
                      </a:endParaRPr>
                    </a:p>
                  </a:txBody>
                  <a:tcPr anchor="ctr"/>
                </a:tc>
                <a:tc>
                  <a:txBody>
                    <a:bodyPr/>
                    <a:lstStyle/>
                    <a:p>
                      <a:pPr algn="ctr"/>
                      <a:r>
                        <a:rPr lang="fr-FR" sz="1600" dirty="0">
                          <a:solidFill>
                            <a:srgbClr val="000066"/>
                          </a:solidFill>
                        </a:rPr>
                        <a:t>5,3 (3,8 - 7,0)</a:t>
                      </a:r>
                    </a:p>
                  </a:txBody>
                  <a:tcPr anchor="ctr"/>
                </a:tc>
                <a:tc>
                  <a:txBody>
                    <a:bodyPr/>
                    <a:lstStyle/>
                    <a:p>
                      <a:pPr algn="ctr"/>
                      <a:r>
                        <a:rPr lang="fr-FR" sz="1600" dirty="0">
                          <a:solidFill>
                            <a:srgbClr val="000066"/>
                          </a:solidFill>
                        </a:rPr>
                        <a:t>5,0 (3,2 - 6,8)</a:t>
                      </a:r>
                    </a:p>
                  </a:txBody>
                  <a:tcPr anchor="ctr"/>
                </a:tc>
                <a:extLst>
                  <a:ext uri="{0D108BD9-81ED-4DB2-BD59-A6C34878D82A}">
                    <a16:rowId xmlns:a16="http://schemas.microsoft.com/office/drawing/2014/main" val="2194758155"/>
                  </a:ext>
                </a:extLst>
              </a:tr>
            </a:tbl>
          </a:graphicData>
        </a:graphic>
      </p:graphicFrame>
      <p:sp>
        <p:nvSpPr>
          <p:cNvPr id="5" name="ZoneTexte 4">
            <a:extLst>
              <a:ext uri="{FF2B5EF4-FFF2-40B4-BE49-F238E27FC236}">
                <a16:creationId xmlns:a16="http://schemas.microsoft.com/office/drawing/2014/main" id="{CA748C85-1F61-4062-A2CB-5BA22AF1C9C0}"/>
              </a:ext>
            </a:extLst>
          </p:cNvPr>
          <p:cNvSpPr txBox="1"/>
          <p:nvPr/>
        </p:nvSpPr>
        <p:spPr>
          <a:xfrm>
            <a:off x="325497" y="6009617"/>
            <a:ext cx="6091476" cy="307777"/>
          </a:xfrm>
          <a:prstGeom prst="rect">
            <a:avLst/>
          </a:prstGeom>
          <a:noFill/>
        </p:spPr>
        <p:txBody>
          <a:bodyPr wrap="none" rtlCol="0">
            <a:spAutoFit/>
          </a:bodyPr>
          <a:lstStyle/>
          <a:p>
            <a:r>
              <a:rPr lang="fr-FR" sz="1400" dirty="0"/>
              <a:t>* ARN-VIH à 63 et 76 c/ml chez 2 patients avec une charge virale &gt; 40 c/ml</a:t>
            </a:r>
          </a:p>
        </p:txBody>
      </p:sp>
      <p:sp>
        <p:nvSpPr>
          <p:cNvPr id="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Spudich</a:t>
            </a:r>
            <a:r>
              <a:rPr lang="en-GB" sz="1200" i="1" dirty="0">
                <a:solidFill>
                  <a:srgbClr val="0070C0"/>
                </a:solidFill>
              </a:rPr>
              <a:t> S, CROI 2018, Abs. 119</a:t>
            </a:r>
          </a:p>
        </p:txBody>
      </p:sp>
      <p:sp>
        <p:nvSpPr>
          <p:cNvPr id="4" name="ZoneTexte 3"/>
          <p:cNvSpPr txBox="1"/>
          <p:nvPr/>
        </p:nvSpPr>
        <p:spPr>
          <a:xfrm>
            <a:off x="1117600" y="1320800"/>
            <a:ext cx="6925733"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Caractéristiques des patients</a:t>
            </a:r>
          </a:p>
        </p:txBody>
      </p:sp>
      <p:sp>
        <p:nvSpPr>
          <p:cNvPr id="9" name="Titre 1">
            <a:extLst>
              <a:ext uri="{FF2B5EF4-FFF2-40B4-BE49-F238E27FC236}">
                <a16:creationId xmlns:a16="http://schemas.microsoft.com/office/drawing/2014/main" id="{1FAAC1E6-FC19-4037-8F93-30301637FB74}"/>
              </a:ext>
            </a:extLst>
          </p:cNvPr>
          <p:cNvSpPr>
            <a:spLocks noGrp="1"/>
          </p:cNvSpPr>
          <p:nvPr>
            <p:ph type="title"/>
          </p:nvPr>
        </p:nvSpPr>
        <p:spPr>
          <a:xfrm>
            <a:off x="1547813" y="115888"/>
            <a:ext cx="7523162" cy="936625"/>
          </a:xfrm>
        </p:spPr>
        <p:txBody>
          <a:bodyPr/>
          <a:lstStyle/>
          <a:p>
            <a:r>
              <a:rPr lang="fr-FR" sz="2600" dirty="0"/>
              <a:t>Le VIH persiste dans les cellules du LCS chez </a:t>
            </a:r>
            <a:br>
              <a:rPr lang="fr-FR" sz="2600" dirty="0"/>
            </a:br>
            <a:r>
              <a:rPr lang="fr-FR" sz="2600" dirty="0"/>
              <a:t>la moitié des patients contrôlés sous ARV (2)</a:t>
            </a:r>
          </a:p>
        </p:txBody>
      </p:sp>
      <p:sp>
        <p:nvSpPr>
          <p:cNvPr id="7" name="ZoneTexte 6">
            <a:extLst>
              <a:ext uri="{FF2B5EF4-FFF2-40B4-BE49-F238E27FC236}">
                <a16:creationId xmlns:a16="http://schemas.microsoft.com/office/drawing/2014/main" id="{F0CD0C2E-AE3F-4DEE-9A60-ABDF6575AB0A}"/>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173</a:t>
            </a:r>
          </a:p>
        </p:txBody>
      </p:sp>
    </p:spTree>
    <p:extLst>
      <p:ext uri="{BB962C8B-B14F-4D97-AF65-F5344CB8AC3E}">
        <p14:creationId xmlns:p14="http://schemas.microsoft.com/office/powerpoint/2010/main" val="3953793349"/>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ZoneTexte 33">
            <a:extLst>
              <a:ext uri="{FF2B5EF4-FFF2-40B4-BE49-F238E27FC236}">
                <a16:creationId xmlns:a16="http://schemas.microsoft.com/office/drawing/2014/main" id="{0D005642-EF0E-4F4C-B4BD-9C87F887FBD9}"/>
              </a:ext>
            </a:extLst>
          </p:cNvPr>
          <p:cNvSpPr txBox="1"/>
          <p:nvPr/>
        </p:nvSpPr>
        <p:spPr>
          <a:xfrm>
            <a:off x="2491755" y="1140441"/>
            <a:ext cx="2768900"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Persistance du VIH dans le LCS</a:t>
            </a:r>
            <a:br>
              <a:rPr lang="fr-FR" sz="1600" b="1" dirty="0">
                <a:solidFill>
                  <a:srgbClr val="0070C0"/>
                </a:solidFill>
                <a:latin typeface="Calibri" panose="020F0502020204030204" pitchFamily="34" charset="0"/>
                <a:cs typeface="Calibri" panose="020F0502020204030204" pitchFamily="34" charset="0"/>
              </a:rPr>
            </a:br>
            <a:r>
              <a:rPr lang="fr-FR" sz="1600" dirty="0">
                <a:solidFill>
                  <a:srgbClr val="0070C0"/>
                </a:solidFill>
                <a:latin typeface="Calibri" panose="020F0502020204030204" pitchFamily="34" charset="0"/>
                <a:cs typeface="Calibri" panose="020F0502020204030204" pitchFamily="34" charset="0"/>
              </a:rPr>
              <a:t>(n = 69 échantillons)</a:t>
            </a:r>
          </a:p>
        </p:txBody>
      </p:sp>
      <p:sp>
        <p:nvSpPr>
          <p:cNvPr id="3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Spudich</a:t>
            </a:r>
            <a:r>
              <a:rPr lang="en-GB" sz="1200" i="1" dirty="0">
                <a:solidFill>
                  <a:srgbClr val="0070C0"/>
                </a:solidFill>
              </a:rPr>
              <a:t> S, CROI 2018, Abs. 119</a:t>
            </a:r>
          </a:p>
        </p:txBody>
      </p:sp>
      <p:sp>
        <p:nvSpPr>
          <p:cNvPr id="4" name="Bulle rectangulaire 3"/>
          <p:cNvSpPr/>
          <p:nvPr/>
        </p:nvSpPr>
        <p:spPr bwMode="auto">
          <a:xfrm>
            <a:off x="5916706" y="1388869"/>
            <a:ext cx="2484000" cy="936000"/>
          </a:xfrm>
          <a:prstGeom prst="wedgeRectCallout">
            <a:avLst>
              <a:gd name="adj1" fmla="val -39574"/>
              <a:gd name="adj2" fmla="val 98499"/>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r>
              <a:rPr lang="fr-FR" sz="1400" b="1" dirty="0">
                <a:solidFill>
                  <a:srgbClr val="000066"/>
                </a:solidFill>
              </a:rPr>
              <a:t>Médiane ADN-VIH-AC</a:t>
            </a:r>
          </a:p>
          <a:p>
            <a:pPr algn="ctr"/>
            <a:r>
              <a:rPr lang="fr-FR" sz="1400" b="1" dirty="0">
                <a:solidFill>
                  <a:srgbClr val="000066"/>
                </a:solidFill>
              </a:rPr>
              <a:t>2,1 c/10</a:t>
            </a:r>
            <a:r>
              <a:rPr lang="fr-FR" sz="1400" b="1" baseline="30000" dirty="0">
                <a:solidFill>
                  <a:srgbClr val="000066"/>
                </a:solidFill>
              </a:rPr>
              <a:t>3</a:t>
            </a:r>
            <a:r>
              <a:rPr lang="fr-FR" sz="1400" b="1" dirty="0">
                <a:solidFill>
                  <a:srgbClr val="000066"/>
                </a:solidFill>
              </a:rPr>
              <a:t> cellules</a:t>
            </a:r>
          </a:p>
          <a:p>
            <a:pPr algn="ctr"/>
            <a:r>
              <a:rPr lang="fr-FR" sz="1400" b="1" dirty="0">
                <a:solidFill>
                  <a:srgbClr val="000066"/>
                </a:solidFill>
              </a:rPr>
              <a:t>(0,12 - 7,0)</a:t>
            </a:r>
          </a:p>
        </p:txBody>
      </p:sp>
      <p:sp>
        <p:nvSpPr>
          <p:cNvPr id="6" name="ZoneTexte 5"/>
          <p:cNvSpPr txBox="1"/>
          <p:nvPr/>
        </p:nvSpPr>
        <p:spPr>
          <a:xfrm>
            <a:off x="214830" y="3409300"/>
            <a:ext cx="8929170" cy="1200328"/>
          </a:xfrm>
          <a:prstGeom prst="rect">
            <a:avLst/>
          </a:prstGeom>
          <a:noFill/>
        </p:spPr>
        <p:txBody>
          <a:bodyPr wrap="square" rtlCol="0">
            <a:spAutoFit/>
          </a:bodyPr>
          <a:lstStyle/>
          <a:p>
            <a:pPr marL="285750" indent="-285750">
              <a:buClr>
                <a:srgbClr val="0070C0"/>
              </a:buClr>
              <a:buFont typeface="Arial"/>
              <a:buChar char="•"/>
            </a:pPr>
            <a:r>
              <a:rPr lang="fr-FR" sz="1600" dirty="0"/>
              <a:t>Pas d’association </a:t>
            </a:r>
          </a:p>
          <a:p>
            <a:pPr marL="742950" lvl="1" indent="-285750">
              <a:buClr>
                <a:srgbClr val="0070C0"/>
              </a:buClr>
              <a:buFont typeface="Arial" panose="020B0604020202020204" pitchFamily="34" charset="0"/>
              <a:buChar char="‒"/>
            </a:pPr>
            <a:r>
              <a:rPr lang="fr-FR" sz="1400" dirty="0"/>
              <a:t>Entre la détection d’ADN-VIH-AC ni d’ARN-VIH-AC dans le LCS et le niveau d’ADN-VIH dans les CD4 sanguins, l’ARN-VIH intra-cellulaire dans les CD4 sanguins, la virémie plasmatique résiduelle</a:t>
            </a:r>
          </a:p>
          <a:p>
            <a:pPr marL="742950" lvl="1" indent="-285750">
              <a:buClr>
                <a:srgbClr val="0070C0"/>
              </a:buClr>
              <a:buFont typeface="Arial" panose="020B0604020202020204" pitchFamily="34" charset="0"/>
              <a:buChar char="‒"/>
            </a:pPr>
            <a:r>
              <a:rPr lang="fr-FR" sz="1400" dirty="0"/>
              <a:t>Entre la détection d’ADN-VIH-AC et les paramètres pré-thérapeutiques ou la durée de traitement ARV</a:t>
            </a:r>
          </a:p>
          <a:p>
            <a:pPr marL="742950" lvl="1" indent="-285750">
              <a:buClr>
                <a:srgbClr val="0070C0"/>
              </a:buClr>
              <a:buFont typeface="Arial" panose="020B0604020202020204" pitchFamily="34" charset="0"/>
              <a:buChar char="‒"/>
            </a:pPr>
            <a:r>
              <a:rPr lang="fr-FR" sz="1400" dirty="0"/>
              <a:t>Entre la présence de VIH dans le LCS et les marqueurs d’inflammation</a:t>
            </a:r>
          </a:p>
        </p:txBody>
      </p:sp>
      <p:grpSp>
        <p:nvGrpSpPr>
          <p:cNvPr id="3" name="Grouper 2"/>
          <p:cNvGrpSpPr/>
          <p:nvPr/>
        </p:nvGrpSpPr>
        <p:grpSpPr>
          <a:xfrm>
            <a:off x="1264474" y="1162991"/>
            <a:ext cx="4652232" cy="2293264"/>
            <a:chOff x="1254724" y="1109494"/>
            <a:chExt cx="5690588" cy="3983576"/>
          </a:xfrm>
        </p:grpSpPr>
        <p:grpSp>
          <p:nvGrpSpPr>
            <p:cNvPr id="20" name="Groupe 19">
              <a:extLst>
                <a:ext uri="{FF2B5EF4-FFF2-40B4-BE49-F238E27FC236}">
                  <a16:creationId xmlns:a16="http://schemas.microsoft.com/office/drawing/2014/main" id="{169522F1-646D-458A-9C33-496639AE5AA4}"/>
                </a:ext>
              </a:extLst>
            </p:cNvPr>
            <p:cNvGrpSpPr/>
            <p:nvPr/>
          </p:nvGrpSpPr>
          <p:grpSpPr>
            <a:xfrm>
              <a:off x="1758950" y="1580163"/>
              <a:ext cx="5186362" cy="2984500"/>
              <a:chOff x="1758950" y="1936751"/>
              <a:chExt cx="5186362" cy="2984500"/>
            </a:xfrm>
          </p:grpSpPr>
          <p:sp>
            <p:nvSpPr>
              <p:cNvPr id="7" name="Freeform 5">
                <a:extLst>
                  <a:ext uri="{FF2B5EF4-FFF2-40B4-BE49-F238E27FC236}">
                    <a16:creationId xmlns:a16="http://schemas.microsoft.com/office/drawing/2014/main" id="{6AF83C43-6697-43B1-93FB-39BEE830FB6D}"/>
                  </a:ext>
                </a:extLst>
              </p:cNvPr>
              <p:cNvSpPr>
                <a:spLocks/>
              </p:cNvSpPr>
              <p:nvPr/>
            </p:nvSpPr>
            <p:spPr bwMode="auto">
              <a:xfrm>
                <a:off x="1876425" y="1936751"/>
                <a:ext cx="5068887" cy="2984500"/>
              </a:xfrm>
              <a:custGeom>
                <a:avLst/>
                <a:gdLst>
                  <a:gd name="T0" fmla="*/ 3193 w 3193"/>
                  <a:gd name="T1" fmla="*/ 1880 h 1880"/>
                  <a:gd name="T2" fmla="*/ 0 w 3193"/>
                  <a:gd name="T3" fmla="*/ 1880 h 1880"/>
                  <a:gd name="T4" fmla="*/ 0 w 3193"/>
                  <a:gd name="T5" fmla="*/ 0 h 1880"/>
                </a:gdLst>
                <a:ahLst/>
                <a:cxnLst>
                  <a:cxn ang="0">
                    <a:pos x="T0" y="T1"/>
                  </a:cxn>
                  <a:cxn ang="0">
                    <a:pos x="T2" y="T3"/>
                  </a:cxn>
                  <a:cxn ang="0">
                    <a:pos x="T4" y="T5"/>
                  </a:cxn>
                </a:cxnLst>
                <a:rect l="0" t="0" r="r" b="b"/>
                <a:pathLst>
                  <a:path w="3193" h="1880">
                    <a:moveTo>
                      <a:pt x="3193" y="1880"/>
                    </a:moveTo>
                    <a:lnTo>
                      <a:pt x="0" y="1880"/>
                    </a:lnTo>
                    <a:lnTo>
                      <a:pt x="0"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 name="Line 6">
                <a:extLst>
                  <a:ext uri="{FF2B5EF4-FFF2-40B4-BE49-F238E27FC236}">
                    <a16:creationId xmlns:a16="http://schemas.microsoft.com/office/drawing/2014/main" id="{E77167D4-8D15-439D-BE2A-846BE941D5B4}"/>
                  </a:ext>
                </a:extLst>
              </p:cNvPr>
              <p:cNvSpPr>
                <a:spLocks noChangeShapeType="1"/>
              </p:cNvSpPr>
              <p:nvPr/>
            </p:nvSpPr>
            <p:spPr bwMode="auto">
              <a:xfrm>
                <a:off x="1758950" y="2547938"/>
                <a:ext cx="117475"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7">
                <a:extLst>
                  <a:ext uri="{FF2B5EF4-FFF2-40B4-BE49-F238E27FC236}">
                    <a16:creationId xmlns:a16="http://schemas.microsoft.com/office/drawing/2014/main" id="{5514D481-61A6-4803-AA65-34F27D7BD2F5}"/>
                  </a:ext>
                </a:extLst>
              </p:cNvPr>
              <p:cNvSpPr>
                <a:spLocks noChangeShapeType="1"/>
              </p:cNvSpPr>
              <p:nvPr/>
            </p:nvSpPr>
            <p:spPr bwMode="auto">
              <a:xfrm>
                <a:off x="1758950" y="3141663"/>
                <a:ext cx="117475"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8">
                <a:extLst>
                  <a:ext uri="{FF2B5EF4-FFF2-40B4-BE49-F238E27FC236}">
                    <a16:creationId xmlns:a16="http://schemas.microsoft.com/office/drawing/2014/main" id="{F381F9DD-9F88-4E5B-8D4D-8AEA9FC1754C}"/>
                  </a:ext>
                </a:extLst>
              </p:cNvPr>
              <p:cNvSpPr>
                <a:spLocks noChangeShapeType="1"/>
              </p:cNvSpPr>
              <p:nvPr/>
            </p:nvSpPr>
            <p:spPr bwMode="auto">
              <a:xfrm>
                <a:off x="1758950" y="3735388"/>
                <a:ext cx="117475"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9">
                <a:extLst>
                  <a:ext uri="{FF2B5EF4-FFF2-40B4-BE49-F238E27FC236}">
                    <a16:creationId xmlns:a16="http://schemas.microsoft.com/office/drawing/2014/main" id="{9D7863C7-355B-496F-96B8-A292B416FA8F}"/>
                  </a:ext>
                </a:extLst>
              </p:cNvPr>
              <p:cNvSpPr>
                <a:spLocks noChangeShapeType="1"/>
              </p:cNvSpPr>
              <p:nvPr/>
            </p:nvSpPr>
            <p:spPr bwMode="auto">
              <a:xfrm>
                <a:off x="1758950" y="4327526"/>
                <a:ext cx="117475"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0">
                <a:extLst>
                  <a:ext uri="{FF2B5EF4-FFF2-40B4-BE49-F238E27FC236}">
                    <a16:creationId xmlns:a16="http://schemas.microsoft.com/office/drawing/2014/main" id="{9DDE1111-6BA1-4D79-A138-ACB57BA99246}"/>
                  </a:ext>
                </a:extLst>
              </p:cNvPr>
              <p:cNvSpPr>
                <a:spLocks noChangeShapeType="1"/>
              </p:cNvSpPr>
              <p:nvPr/>
            </p:nvSpPr>
            <p:spPr bwMode="auto">
              <a:xfrm>
                <a:off x="1758950" y="4921251"/>
                <a:ext cx="117475"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1">
                <a:extLst>
                  <a:ext uri="{FF2B5EF4-FFF2-40B4-BE49-F238E27FC236}">
                    <a16:creationId xmlns:a16="http://schemas.microsoft.com/office/drawing/2014/main" id="{F6DAFB6C-EAAD-4EA8-ACDE-7CF19B264B2B}"/>
                  </a:ext>
                </a:extLst>
              </p:cNvPr>
              <p:cNvSpPr>
                <a:spLocks noChangeShapeType="1"/>
              </p:cNvSpPr>
              <p:nvPr/>
            </p:nvSpPr>
            <p:spPr bwMode="auto">
              <a:xfrm>
                <a:off x="1758950" y="1957388"/>
                <a:ext cx="117475"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Freeform 12">
                <a:extLst>
                  <a:ext uri="{FF2B5EF4-FFF2-40B4-BE49-F238E27FC236}">
                    <a16:creationId xmlns:a16="http://schemas.microsoft.com/office/drawing/2014/main" id="{3C7AA746-4054-4C54-AFA4-B8A958F2CE94}"/>
                  </a:ext>
                </a:extLst>
              </p:cNvPr>
              <p:cNvSpPr>
                <a:spLocks/>
              </p:cNvSpPr>
              <p:nvPr/>
            </p:nvSpPr>
            <p:spPr bwMode="auto">
              <a:xfrm>
                <a:off x="2438400" y="4803776"/>
                <a:ext cx="1063625" cy="117475"/>
              </a:xfrm>
              <a:custGeom>
                <a:avLst/>
                <a:gdLst>
                  <a:gd name="T0" fmla="*/ 0 w 670"/>
                  <a:gd name="T1" fmla="*/ 0 h 74"/>
                  <a:gd name="T2" fmla="*/ 0 w 670"/>
                  <a:gd name="T3" fmla="*/ 74 h 74"/>
                  <a:gd name="T4" fmla="*/ 670 w 670"/>
                  <a:gd name="T5" fmla="*/ 74 h 74"/>
                  <a:gd name="T6" fmla="*/ 670 w 670"/>
                  <a:gd name="T7" fmla="*/ 0 h 74"/>
                  <a:gd name="T8" fmla="*/ 0 w 670"/>
                  <a:gd name="T9" fmla="*/ 0 h 74"/>
                  <a:gd name="T10" fmla="*/ 0 w 670"/>
                  <a:gd name="T11" fmla="*/ 0 h 74"/>
                </a:gdLst>
                <a:ahLst/>
                <a:cxnLst>
                  <a:cxn ang="0">
                    <a:pos x="T0" y="T1"/>
                  </a:cxn>
                  <a:cxn ang="0">
                    <a:pos x="T2" y="T3"/>
                  </a:cxn>
                  <a:cxn ang="0">
                    <a:pos x="T4" y="T5"/>
                  </a:cxn>
                  <a:cxn ang="0">
                    <a:pos x="T6" y="T7"/>
                  </a:cxn>
                  <a:cxn ang="0">
                    <a:pos x="T8" y="T9"/>
                  </a:cxn>
                  <a:cxn ang="0">
                    <a:pos x="T10" y="T11"/>
                  </a:cxn>
                </a:cxnLst>
                <a:rect l="0" t="0" r="r" b="b"/>
                <a:pathLst>
                  <a:path w="670" h="74">
                    <a:moveTo>
                      <a:pt x="0" y="0"/>
                    </a:moveTo>
                    <a:lnTo>
                      <a:pt x="0" y="74"/>
                    </a:lnTo>
                    <a:lnTo>
                      <a:pt x="670" y="74"/>
                    </a:lnTo>
                    <a:lnTo>
                      <a:pt x="670" y="0"/>
                    </a:lnTo>
                    <a:lnTo>
                      <a:pt x="0" y="0"/>
                    </a:lnTo>
                    <a:lnTo>
                      <a:pt x="0" y="0"/>
                    </a:ln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5" name="Freeform 13">
                <a:extLst>
                  <a:ext uri="{FF2B5EF4-FFF2-40B4-BE49-F238E27FC236}">
                    <a16:creationId xmlns:a16="http://schemas.microsoft.com/office/drawing/2014/main" id="{8D5BE436-ADDB-4383-8BA4-BB4C20A20C0E}"/>
                  </a:ext>
                </a:extLst>
              </p:cNvPr>
              <p:cNvSpPr>
                <a:spLocks/>
              </p:cNvSpPr>
              <p:nvPr/>
            </p:nvSpPr>
            <p:spPr bwMode="auto">
              <a:xfrm>
                <a:off x="4052888" y="4665663"/>
                <a:ext cx="1063625" cy="255588"/>
              </a:xfrm>
              <a:custGeom>
                <a:avLst/>
                <a:gdLst>
                  <a:gd name="T0" fmla="*/ 0 w 670"/>
                  <a:gd name="T1" fmla="*/ 0 h 161"/>
                  <a:gd name="T2" fmla="*/ 0 w 670"/>
                  <a:gd name="T3" fmla="*/ 161 h 161"/>
                  <a:gd name="T4" fmla="*/ 670 w 670"/>
                  <a:gd name="T5" fmla="*/ 161 h 161"/>
                  <a:gd name="T6" fmla="*/ 670 w 670"/>
                  <a:gd name="T7" fmla="*/ 0 h 161"/>
                  <a:gd name="T8" fmla="*/ 0 w 670"/>
                  <a:gd name="T9" fmla="*/ 0 h 161"/>
                  <a:gd name="T10" fmla="*/ 0 w 670"/>
                  <a:gd name="T11" fmla="*/ 0 h 161"/>
                </a:gdLst>
                <a:ahLst/>
                <a:cxnLst>
                  <a:cxn ang="0">
                    <a:pos x="T0" y="T1"/>
                  </a:cxn>
                  <a:cxn ang="0">
                    <a:pos x="T2" y="T3"/>
                  </a:cxn>
                  <a:cxn ang="0">
                    <a:pos x="T4" y="T5"/>
                  </a:cxn>
                  <a:cxn ang="0">
                    <a:pos x="T6" y="T7"/>
                  </a:cxn>
                  <a:cxn ang="0">
                    <a:pos x="T8" y="T9"/>
                  </a:cxn>
                  <a:cxn ang="0">
                    <a:pos x="T10" y="T11"/>
                  </a:cxn>
                </a:cxnLst>
                <a:rect l="0" t="0" r="r" b="b"/>
                <a:pathLst>
                  <a:path w="670" h="161">
                    <a:moveTo>
                      <a:pt x="0" y="0"/>
                    </a:moveTo>
                    <a:lnTo>
                      <a:pt x="0" y="161"/>
                    </a:lnTo>
                    <a:lnTo>
                      <a:pt x="670" y="161"/>
                    </a:lnTo>
                    <a:lnTo>
                      <a:pt x="670" y="0"/>
                    </a:lnTo>
                    <a:lnTo>
                      <a:pt x="0" y="0"/>
                    </a:lnTo>
                    <a:lnTo>
                      <a:pt x="0" y="0"/>
                    </a:lnTo>
                    <a:close/>
                  </a:path>
                </a:pathLst>
              </a:custGeom>
              <a:solidFill>
                <a:srgbClr val="00CC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6" name="Freeform 14">
                <a:extLst>
                  <a:ext uri="{FF2B5EF4-FFF2-40B4-BE49-F238E27FC236}">
                    <a16:creationId xmlns:a16="http://schemas.microsoft.com/office/drawing/2014/main" id="{28E89200-9E53-4B36-AE1A-FE6F919BF56A}"/>
                  </a:ext>
                </a:extLst>
              </p:cNvPr>
              <p:cNvSpPr>
                <a:spLocks/>
              </p:cNvSpPr>
              <p:nvPr/>
            </p:nvSpPr>
            <p:spPr bwMode="auto">
              <a:xfrm>
                <a:off x="5645150" y="3511551"/>
                <a:ext cx="1063625" cy="1409700"/>
              </a:xfrm>
              <a:custGeom>
                <a:avLst/>
                <a:gdLst>
                  <a:gd name="T0" fmla="*/ 670 w 670"/>
                  <a:gd name="T1" fmla="*/ 0 h 888"/>
                  <a:gd name="T2" fmla="*/ 0 w 670"/>
                  <a:gd name="T3" fmla="*/ 0 h 888"/>
                  <a:gd name="T4" fmla="*/ 0 w 670"/>
                  <a:gd name="T5" fmla="*/ 888 h 888"/>
                  <a:gd name="T6" fmla="*/ 670 w 670"/>
                  <a:gd name="T7" fmla="*/ 888 h 888"/>
                  <a:gd name="T8" fmla="*/ 670 w 670"/>
                  <a:gd name="T9" fmla="*/ 0 h 888"/>
                  <a:gd name="T10" fmla="*/ 670 w 670"/>
                  <a:gd name="T11" fmla="*/ 0 h 888"/>
                </a:gdLst>
                <a:ahLst/>
                <a:cxnLst>
                  <a:cxn ang="0">
                    <a:pos x="T0" y="T1"/>
                  </a:cxn>
                  <a:cxn ang="0">
                    <a:pos x="T2" y="T3"/>
                  </a:cxn>
                  <a:cxn ang="0">
                    <a:pos x="T4" y="T5"/>
                  </a:cxn>
                  <a:cxn ang="0">
                    <a:pos x="T6" y="T7"/>
                  </a:cxn>
                  <a:cxn ang="0">
                    <a:pos x="T8" y="T9"/>
                  </a:cxn>
                  <a:cxn ang="0">
                    <a:pos x="T10" y="T11"/>
                  </a:cxn>
                </a:cxnLst>
                <a:rect l="0" t="0" r="r" b="b"/>
                <a:pathLst>
                  <a:path w="670" h="888">
                    <a:moveTo>
                      <a:pt x="670" y="0"/>
                    </a:moveTo>
                    <a:lnTo>
                      <a:pt x="0" y="0"/>
                    </a:lnTo>
                    <a:lnTo>
                      <a:pt x="0" y="888"/>
                    </a:lnTo>
                    <a:lnTo>
                      <a:pt x="670" y="888"/>
                    </a:lnTo>
                    <a:lnTo>
                      <a:pt x="670" y="0"/>
                    </a:lnTo>
                    <a:lnTo>
                      <a:pt x="670" y="0"/>
                    </a:lnTo>
                    <a:close/>
                  </a:path>
                </a:pathLst>
              </a:custGeom>
              <a:solidFill>
                <a:srgbClr val="66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5">
                <a:extLst>
                  <a:ext uri="{FF2B5EF4-FFF2-40B4-BE49-F238E27FC236}">
                    <a16:creationId xmlns:a16="http://schemas.microsoft.com/office/drawing/2014/main" id="{A4F64728-8994-4D16-B71B-B9C763E1D3CE}"/>
                  </a:ext>
                </a:extLst>
              </p:cNvPr>
              <p:cNvSpPr>
                <a:spLocks noChangeShapeType="1"/>
              </p:cNvSpPr>
              <p:nvPr/>
            </p:nvSpPr>
            <p:spPr bwMode="auto">
              <a:xfrm flipV="1">
                <a:off x="2986088" y="4573588"/>
                <a:ext cx="0" cy="3032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6">
                <a:extLst>
                  <a:ext uri="{FF2B5EF4-FFF2-40B4-BE49-F238E27FC236}">
                    <a16:creationId xmlns:a16="http://schemas.microsoft.com/office/drawing/2014/main" id="{9C1E5536-8258-4590-8216-9ACB053EBA55}"/>
                  </a:ext>
                </a:extLst>
              </p:cNvPr>
              <p:cNvSpPr>
                <a:spLocks noChangeShapeType="1"/>
              </p:cNvSpPr>
              <p:nvPr/>
            </p:nvSpPr>
            <p:spPr bwMode="auto">
              <a:xfrm flipV="1">
                <a:off x="4576763" y="4394201"/>
                <a:ext cx="0" cy="4381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7">
                <a:extLst>
                  <a:ext uri="{FF2B5EF4-FFF2-40B4-BE49-F238E27FC236}">
                    <a16:creationId xmlns:a16="http://schemas.microsoft.com/office/drawing/2014/main" id="{B4A06CF5-7D2A-4DEA-A32C-F09741DBD95D}"/>
                  </a:ext>
                </a:extLst>
              </p:cNvPr>
              <p:cNvSpPr>
                <a:spLocks noChangeShapeType="1"/>
              </p:cNvSpPr>
              <p:nvPr/>
            </p:nvSpPr>
            <p:spPr bwMode="auto">
              <a:xfrm flipV="1">
                <a:off x="6140450" y="3168651"/>
                <a:ext cx="0" cy="6953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21" name="ZoneTexte 20">
              <a:extLst>
                <a:ext uri="{FF2B5EF4-FFF2-40B4-BE49-F238E27FC236}">
                  <a16:creationId xmlns:a16="http://schemas.microsoft.com/office/drawing/2014/main" id="{645FD30F-24C0-4A5A-B8D6-8800EDA4B855}"/>
                </a:ext>
              </a:extLst>
            </p:cNvPr>
            <p:cNvSpPr txBox="1"/>
            <p:nvPr/>
          </p:nvSpPr>
          <p:spPr>
            <a:xfrm>
              <a:off x="1462567" y="4323225"/>
              <a:ext cx="329805" cy="481169"/>
            </a:xfrm>
            <a:prstGeom prst="rect">
              <a:avLst/>
            </a:prstGeom>
            <a:noFill/>
          </p:spPr>
          <p:txBody>
            <a:bodyPr wrap="none" rtlCol="0">
              <a:spAutoFit/>
            </a:bodyPr>
            <a:lstStyle/>
            <a:p>
              <a:pPr algn="r"/>
              <a:r>
                <a:rPr lang="fr-FR" sz="1200" dirty="0"/>
                <a:t>0</a:t>
              </a:r>
            </a:p>
          </p:txBody>
        </p:sp>
        <p:sp>
          <p:nvSpPr>
            <p:cNvPr id="22" name="ZoneTexte 21">
              <a:extLst>
                <a:ext uri="{FF2B5EF4-FFF2-40B4-BE49-F238E27FC236}">
                  <a16:creationId xmlns:a16="http://schemas.microsoft.com/office/drawing/2014/main" id="{9549CF40-64E7-41C9-8672-B91C335718EA}"/>
                </a:ext>
              </a:extLst>
            </p:cNvPr>
            <p:cNvSpPr txBox="1"/>
            <p:nvPr/>
          </p:nvSpPr>
          <p:spPr>
            <a:xfrm>
              <a:off x="1358647" y="3734318"/>
              <a:ext cx="433725" cy="481169"/>
            </a:xfrm>
            <a:prstGeom prst="rect">
              <a:avLst/>
            </a:prstGeom>
            <a:noFill/>
          </p:spPr>
          <p:txBody>
            <a:bodyPr wrap="none" rtlCol="0">
              <a:spAutoFit/>
            </a:bodyPr>
            <a:lstStyle/>
            <a:p>
              <a:pPr algn="r"/>
              <a:r>
                <a:rPr lang="fr-FR" sz="1200" dirty="0"/>
                <a:t>20</a:t>
              </a:r>
            </a:p>
          </p:txBody>
        </p:sp>
        <p:sp>
          <p:nvSpPr>
            <p:cNvPr id="23" name="ZoneTexte 22">
              <a:extLst>
                <a:ext uri="{FF2B5EF4-FFF2-40B4-BE49-F238E27FC236}">
                  <a16:creationId xmlns:a16="http://schemas.microsoft.com/office/drawing/2014/main" id="{A59F0191-6634-4C9F-B4E1-9603837FA745}"/>
                </a:ext>
              </a:extLst>
            </p:cNvPr>
            <p:cNvSpPr txBox="1"/>
            <p:nvPr/>
          </p:nvSpPr>
          <p:spPr>
            <a:xfrm>
              <a:off x="1358647" y="3145414"/>
              <a:ext cx="433725" cy="481169"/>
            </a:xfrm>
            <a:prstGeom prst="rect">
              <a:avLst/>
            </a:prstGeom>
            <a:noFill/>
          </p:spPr>
          <p:txBody>
            <a:bodyPr wrap="none" rtlCol="0">
              <a:spAutoFit/>
            </a:bodyPr>
            <a:lstStyle/>
            <a:p>
              <a:pPr algn="r"/>
              <a:r>
                <a:rPr lang="fr-FR" sz="1200" dirty="0"/>
                <a:t>40</a:t>
              </a:r>
            </a:p>
          </p:txBody>
        </p:sp>
        <p:sp>
          <p:nvSpPr>
            <p:cNvPr id="24" name="ZoneTexte 23">
              <a:extLst>
                <a:ext uri="{FF2B5EF4-FFF2-40B4-BE49-F238E27FC236}">
                  <a16:creationId xmlns:a16="http://schemas.microsoft.com/office/drawing/2014/main" id="{F9E23508-1186-4837-AC12-F9F0FE8A6B80}"/>
                </a:ext>
              </a:extLst>
            </p:cNvPr>
            <p:cNvSpPr txBox="1"/>
            <p:nvPr/>
          </p:nvSpPr>
          <p:spPr>
            <a:xfrm>
              <a:off x="1358647" y="2556510"/>
              <a:ext cx="433725" cy="481169"/>
            </a:xfrm>
            <a:prstGeom prst="rect">
              <a:avLst/>
            </a:prstGeom>
            <a:noFill/>
          </p:spPr>
          <p:txBody>
            <a:bodyPr wrap="none" rtlCol="0">
              <a:spAutoFit/>
            </a:bodyPr>
            <a:lstStyle/>
            <a:p>
              <a:pPr algn="r"/>
              <a:r>
                <a:rPr lang="fr-FR" sz="1200" dirty="0"/>
                <a:t>60</a:t>
              </a:r>
            </a:p>
          </p:txBody>
        </p:sp>
        <p:sp>
          <p:nvSpPr>
            <p:cNvPr id="25" name="ZoneTexte 24">
              <a:extLst>
                <a:ext uri="{FF2B5EF4-FFF2-40B4-BE49-F238E27FC236}">
                  <a16:creationId xmlns:a16="http://schemas.microsoft.com/office/drawing/2014/main" id="{A8F05A2F-283F-44F7-B881-FF415DAEB716}"/>
                </a:ext>
              </a:extLst>
            </p:cNvPr>
            <p:cNvSpPr txBox="1"/>
            <p:nvPr/>
          </p:nvSpPr>
          <p:spPr>
            <a:xfrm>
              <a:off x="1358647" y="1967607"/>
              <a:ext cx="433725" cy="481169"/>
            </a:xfrm>
            <a:prstGeom prst="rect">
              <a:avLst/>
            </a:prstGeom>
            <a:noFill/>
          </p:spPr>
          <p:txBody>
            <a:bodyPr wrap="none" rtlCol="0">
              <a:spAutoFit/>
            </a:bodyPr>
            <a:lstStyle/>
            <a:p>
              <a:pPr algn="r"/>
              <a:r>
                <a:rPr lang="fr-FR" sz="1200" dirty="0"/>
                <a:t>80</a:t>
              </a:r>
            </a:p>
          </p:txBody>
        </p:sp>
        <p:sp>
          <p:nvSpPr>
            <p:cNvPr id="26" name="ZoneTexte 25">
              <a:extLst>
                <a:ext uri="{FF2B5EF4-FFF2-40B4-BE49-F238E27FC236}">
                  <a16:creationId xmlns:a16="http://schemas.microsoft.com/office/drawing/2014/main" id="{4B8844E0-908A-4E07-AD66-A6AD590FA07A}"/>
                </a:ext>
              </a:extLst>
            </p:cNvPr>
            <p:cNvSpPr txBox="1"/>
            <p:nvPr/>
          </p:nvSpPr>
          <p:spPr>
            <a:xfrm>
              <a:off x="1254724" y="1378703"/>
              <a:ext cx="537648" cy="481169"/>
            </a:xfrm>
            <a:prstGeom prst="rect">
              <a:avLst/>
            </a:prstGeom>
            <a:noFill/>
          </p:spPr>
          <p:txBody>
            <a:bodyPr wrap="none" rtlCol="0">
              <a:spAutoFit/>
            </a:bodyPr>
            <a:lstStyle/>
            <a:p>
              <a:pPr algn="r"/>
              <a:r>
                <a:rPr lang="fr-FR" sz="1200" dirty="0"/>
                <a:t>100</a:t>
              </a:r>
            </a:p>
          </p:txBody>
        </p:sp>
        <p:sp>
          <p:nvSpPr>
            <p:cNvPr id="27" name="ZoneTexte 26">
              <a:extLst>
                <a:ext uri="{FF2B5EF4-FFF2-40B4-BE49-F238E27FC236}">
                  <a16:creationId xmlns:a16="http://schemas.microsoft.com/office/drawing/2014/main" id="{B08F36DD-251E-45B7-80CE-99A917B4790A}"/>
                </a:ext>
              </a:extLst>
            </p:cNvPr>
            <p:cNvSpPr txBox="1"/>
            <p:nvPr/>
          </p:nvSpPr>
          <p:spPr>
            <a:xfrm>
              <a:off x="2256488" y="4611901"/>
              <a:ext cx="1459217" cy="481169"/>
            </a:xfrm>
            <a:prstGeom prst="rect">
              <a:avLst/>
            </a:prstGeom>
            <a:noFill/>
          </p:spPr>
          <p:txBody>
            <a:bodyPr wrap="none" rtlCol="0">
              <a:spAutoFit/>
            </a:bodyPr>
            <a:lstStyle/>
            <a:p>
              <a:pPr algn="ctr"/>
              <a:r>
                <a:rPr lang="fr-FR" sz="1200" b="1" dirty="0"/>
                <a:t>ARN-VIH libre</a:t>
              </a:r>
            </a:p>
          </p:txBody>
        </p:sp>
        <p:sp>
          <p:nvSpPr>
            <p:cNvPr id="28" name="ZoneTexte 27">
              <a:extLst>
                <a:ext uri="{FF2B5EF4-FFF2-40B4-BE49-F238E27FC236}">
                  <a16:creationId xmlns:a16="http://schemas.microsoft.com/office/drawing/2014/main" id="{60B55898-95D2-4AF7-9BF9-C1B0BA19EB6F}"/>
                </a:ext>
              </a:extLst>
            </p:cNvPr>
            <p:cNvSpPr txBox="1"/>
            <p:nvPr/>
          </p:nvSpPr>
          <p:spPr>
            <a:xfrm>
              <a:off x="3913916" y="4611901"/>
              <a:ext cx="1341570" cy="481169"/>
            </a:xfrm>
            <a:prstGeom prst="rect">
              <a:avLst/>
            </a:prstGeom>
            <a:noFill/>
          </p:spPr>
          <p:txBody>
            <a:bodyPr wrap="none" rtlCol="0">
              <a:spAutoFit/>
            </a:bodyPr>
            <a:lstStyle/>
            <a:p>
              <a:pPr algn="ctr"/>
              <a:r>
                <a:rPr lang="fr-FR" sz="1200" b="1" dirty="0"/>
                <a:t>ARN-VIH-AC</a:t>
              </a:r>
            </a:p>
          </p:txBody>
        </p:sp>
        <p:sp>
          <p:nvSpPr>
            <p:cNvPr id="29" name="ZoneTexte 28">
              <a:extLst>
                <a:ext uri="{FF2B5EF4-FFF2-40B4-BE49-F238E27FC236}">
                  <a16:creationId xmlns:a16="http://schemas.microsoft.com/office/drawing/2014/main" id="{7A9DB739-EC58-49EC-9EB2-2045C99F8F77}"/>
                </a:ext>
              </a:extLst>
            </p:cNvPr>
            <p:cNvSpPr txBox="1"/>
            <p:nvPr/>
          </p:nvSpPr>
          <p:spPr>
            <a:xfrm>
              <a:off x="5469668" y="4611901"/>
              <a:ext cx="1341570" cy="481169"/>
            </a:xfrm>
            <a:prstGeom prst="rect">
              <a:avLst/>
            </a:prstGeom>
            <a:noFill/>
          </p:spPr>
          <p:txBody>
            <a:bodyPr wrap="none" rtlCol="0">
              <a:spAutoFit/>
            </a:bodyPr>
            <a:lstStyle/>
            <a:p>
              <a:pPr algn="ctr"/>
              <a:r>
                <a:rPr lang="fr-FR" sz="1200" b="1" dirty="0"/>
                <a:t>ADN-VIH-AC</a:t>
              </a:r>
            </a:p>
          </p:txBody>
        </p:sp>
        <p:sp>
          <p:nvSpPr>
            <p:cNvPr id="31" name="ZoneTexte 30">
              <a:extLst>
                <a:ext uri="{FF2B5EF4-FFF2-40B4-BE49-F238E27FC236}">
                  <a16:creationId xmlns:a16="http://schemas.microsoft.com/office/drawing/2014/main" id="{4E3DFFC9-900E-4459-9AA0-91BC5402B75E}"/>
                </a:ext>
              </a:extLst>
            </p:cNvPr>
            <p:cNvSpPr txBox="1"/>
            <p:nvPr/>
          </p:nvSpPr>
          <p:spPr>
            <a:xfrm>
              <a:off x="2592759" y="3421333"/>
              <a:ext cx="786667" cy="801948"/>
            </a:xfrm>
            <a:prstGeom prst="rect">
              <a:avLst/>
            </a:prstGeom>
            <a:noFill/>
          </p:spPr>
          <p:txBody>
            <a:bodyPr wrap="none" rtlCol="0">
              <a:spAutoFit/>
            </a:bodyPr>
            <a:lstStyle/>
            <a:p>
              <a:pPr algn="ctr"/>
              <a:r>
                <a:rPr lang="fr-FR" sz="1200" b="1" dirty="0"/>
                <a:t>4 %</a:t>
              </a:r>
              <a:br>
                <a:rPr lang="fr-FR" sz="1200" b="1" dirty="0"/>
              </a:br>
              <a:r>
                <a:rPr lang="fr-FR" sz="1200" dirty="0"/>
                <a:t>(n = 3)</a:t>
              </a:r>
            </a:p>
          </p:txBody>
        </p:sp>
        <p:sp>
          <p:nvSpPr>
            <p:cNvPr id="32" name="ZoneTexte 31">
              <a:extLst>
                <a:ext uri="{FF2B5EF4-FFF2-40B4-BE49-F238E27FC236}">
                  <a16:creationId xmlns:a16="http://schemas.microsoft.com/office/drawing/2014/main" id="{44829421-9C98-4EF3-AC14-58630B4FB38F}"/>
                </a:ext>
              </a:extLst>
            </p:cNvPr>
            <p:cNvSpPr txBox="1"/>
            <p:nvPr/>
          </p:nvSpPr>
          <p:spPr>
            <a:xfrm>
              <a:off x="4186710" y="3191329"/>
              <a:ext cx="786667" cy="801948"/>
            </a:xfrm>
            <a:prstGeom prst="rect">
              <a:avLst/>
            </a:prstGeom>
            <a:noFill/>
          </p:spPr>
          <p:txBody>
            <a:bodyPr wrap="none" rtlCol="0">
              <a:spAutoFit/>
            </a:bodyPr>
            <a:lstStyle/>
            <a:p>
              <a:pPr algn="ctr"/>
              <a:r>
                <a:rPr lang="fr-FR" sz="1200" b="1" dirty="0"/>
                <a:t>9 %</a:t>
              </a:r>
              <a:br>
                <a:rPr lang="fr-FR" sz="1200" b="1" dirty="0"/>
              </a:br>
              <a:r>
                <a:rPr lang="fr-FR" sz="1200" dirty="0"/>
                <a:t>(n = 6)</a:t>
              </a:r>
            </a:p>
          </p:txBody>
        </p:sp>
        <p:sp>
          <p:nvSpPr>
            <p:cNvPr id="33" name="ZoneTexte 32">
              <a:extLst>
                <a:ext uri="{FF2B5EF4-FFF2-40B4-BE49-F238E27FC236}">
                  <a16:creationId xmlns:a16="http://schemas.microsoft.com/office/drawing/2014/main" id="{FD132F74-DFF3-4564-A3F2-755F1926D0C4}"/>
                </a:ext>
              </a:extLst>
            </p:cNvPr>
            <p:cNvSpPr txBox="1"/>
            <p:nvPr/>
          </p:nvSpPr>
          <p:spPr>
            <a:xfrm>
              <a:off x="5695156" y="1984003"/>
              <a:ext cx="890589" cy="801948"/>
            </a:xfrm>
            <a:prstGeom prst="rect">
              <a:avLst/>
            </a:prstGeom>
            <a:noFill/>
          </p:spPr>
          <p:txBody>
            <a:bodyPr wrap="none" rtlCol="0">
              <a:spAutoFit/>
            </a:bodyPr>
            <a:lstStyle/>
            <a:p>
              <a:pPr algn="ctr"/>
              <a:r>
                <a:rPr lang="fr-FR" sz="1200" b="1" dirty="0"/>
                <a:t>48 %</a:t>
              </a:r>
              <a:br>
                <a:rPr lang="fr-FR" sz="1200" b="1" dirty="0"/>
              </a:br>
              <a:r>
                <a:rPr lang="fr-FR" sz="1200" dirty="0"/>
                <a:t>(n = 33)</a:t>
              </a:r>
            </a:p>
          </p:txBody>
        </p:sp>
        <p:sp>
          <p:nvSpPr>
            <p:cNvPr id="2" name="ZoneTexte 1"/>
            <p:cNvSpPr txBox="1"/>
            <p:nvPr/>
          </p:nvSpPr>
          <p:spPr>
            <a:xfrm>
              <a:off x="1681467" y="1109494"/>
              <a:ext cx="392550" cy="481169"/>
            </a:xfrm>
            <a:prstGeom prst="rect">
              <a:avLst/>
            </a:prstGeom>
            <a:noFill/>
          </p:spPr>
          <p:txBody>
            <a:bodyPr wrap="none" rtlCol="0">
              <a:spAutoFit/>
            </a:bodyPr>
            <a:lstStyle/>
            <a:p>
              <a:r>
                <a:rPr lang="fr-FR" sz="1200" dirty="0"/>
                <a:t>%</a:t>
              </a:r>
            </a:p>
          </p:txBody>
        </p:sp>
      </p:grpSp>
      <p:graphicFrame>
        <p:nvGraphicFramePr>
          <p:cNvPr id="38" name="Tableau 37">
            <a:extLst>
              <a:ext uri="{FF2B5EF4-FFF2-40B4-BE49-F238E27FC236}">
                <a16:creationId xmlns:a16="http://schemas.microsoft.com/office/drawing/2014/main" id="{9B265A4B-C732-4B25-BA04-ED153E04280D}"/>
              </a:ext>
            </a:extLst>
          </p:cNvPr>
          <p:cNvGraphicFramePr>
            <a:graphicFrameLocks noGrp="1"/>
          </p:cNvGraphicFramePr>
          <p:nvPr>
            <p:extLst/>
          </p:nvPr>
        </p:nvGraphicFramePr>
        <p:xfrm>
          <a:off x="495298" y="5074023"/>
          <a:ext cx="8153404" cy="1432560"/>
        </p:xfrm>
        <a:graphic>
          <a:graphicData uri="http://schemas.openxmlformats.org/drawingml/2006/table">
            <a:tbl>
              <a:tblPr firstRow="1" bandRow="1">
                <a:tableStyleId>{5C22544A-7EE6-4342-B048-85BDC9FD1C3A}</a:tableStyleId>
              </a:tblPr>
              <a:tblGrid>
                <a:gridCol w="2755902">
                  <a:extLst>
                    <a:ext uri="{9D8B030D-6E8A-4147-A177-3AD203B41FA5}">
                      <a16:colId xmlns:a16="http://schemas.microsoft.com/office/drawing/2014/main" val="1262399991"/>
                    </a:ext>
                  </a:extLst>
                </a:gridCol>
                <a:gridCol w="2321859">
                  <a:extLst>
                    <a:ext uri="{9D8B030D-6E8A-4147-A177-3AD203B41FA5}">
                      <a16:colId xmlns:a16="http://schemas.microsoft.com/office/drawing/2014/main" val="521505753"/>
                    </a:ext>
                  </a:extLst>
                </a:gridCol>
                <a:gridCol w="2375647">
                  <a:extLst>
                    <a:ext uri="{9D8B030D-6E8A-4147-A177-3AD203B41FA5}">
                      <a16:colId xmlns:a16="http://schemas.microsoft.com/office/drawing/2014/main" val="2210331974"/>
                    </a:ext>
                  </a:extLst>
                </a:gridCol>
                <a:gridCol w="699996">
                  <a:extLst>
                    <a:ext uri="{9D8B030D-6E8A-4147-A177-3AD203B41FA5}">
                      <a16:colId xmlns:a16="http://schemas.microsoft.com/office/drawing/2014/main" val="2507334412"/>
                    </a:ext>
                  </a:extLst>
                </a:gridCol>
              </a:tblGrid>
              <a:tr h="467737">
                <a:tc>
                  <a:txBody>
                    <a:bodyPr/>
                    <a:lstStyle/>
                    <a:p>
                      <a:r>
                        <a:rPr lang="fr-FR" sz="1400" dirty="0">
                          <a:solidFill>
                            <a:srgbClr val="000066"/>
                          </a:solidFill>
                        </a:rPr>
                        <a:t>Paramètres VIH sanguins</a:t>
                      </a:r>
                    </a:p>
                  </a:txBody>
                  <a:tcPr anchor="ctr"/>
                </a:tc>
                <a:tc>
                  <a:txBody>
                    <a:bodyPr/>
                    <a:lstStyle/>
                    <a:p>
                      <a:pPr algn="ctr"/>
                      <a:r>
                        <a:rPr lang="fr-FR" sz="1400" dirty="0">
                          <a:solidFill>
                            <a:srgbClr val="000066"/>
                          </a:solidFill>
                        </a:rPr>
                        <a:t>ARN-VIH non détectable dans le LCS </a:t>
                      </a:r>
                      <a:r>
                        <a:rPr lang="fr-FR" sz="1400" b="0" dirty="0">
                          <a:solidFill>
                            <a:srgbClr val="000066"/>
                          </a:solidFill>
                        </a:rPr>
                        <a:t>(n = 66</a:t>
                      </a:r>
                      <a:r>
                        <a:rPr lang="fr-FR" sz="1400" dirty="0">
                          <a:solidFill>
                            <a:srgbClr val="000066"/>
                          </a:solidFill>
                        </a:rPr>
                        <a:t>)</a:t>
                      </a:r>
                    </a:p>
                  </a:txBody>
                  <a:tcPr anchor="ctr"/>
                </a:tc>
                <a:tc>
                  <a:txBody>
                    <a:bodyPr/>
                    <a:lstStyle/>
                    <a:p>
                      <a:pPr algn="ctr"/>
                      <a:r>
                        <a:rPr lang="fr-FR" sz="1400" dirty="0">
                          <a:solidFill>
                            <a:srgbClr val="000066"/>
                          </a:solidFill>
                        </a:rPr>
                        <a:t>ARN-VIH</a:t>
                      </a:r>
                      <a:r>
                        <a:rPr lang="fr-FR" sz="1400" baseline="0" dirty="0">
                          <a:solidFill>
                            <a:srgbClr val="000066"/>
                          </a:solidFill>
                        </a:rPr>
                        <a:t> détectable </a:t>
                      </a:r>
                      <a:br>
                        <a:rPr lang="fr-FR" sz="1400" baseline="0" dirty="0">
                          <a:solidFill>
                            <a:srgbClr val="000066"/>
                          </a:solidFill>
                        </a:rPr>
                      </a:br>
                      <a:r>
                        <a:rPr lang="fr-FR" sz="1400" baseline="0" dirty="0">
                          <a:solidFill>
                            <a:srgbClr val="000066"/>
                          </a:solidFill>
                        </a:rPr>
                        <a:t>dans le LCS </a:t>
                      </a:r>
                      <a:r>
                        <a:rPr lang="fr-FR" sz="1400" b="0" dirty="0">
                          <a:solidFill>
                            <a:srgbClr val="000066"/>
                          </a:solidFill>
                        </a:rPr>
                        <a:t>(n = 3)</a:t>
                      </a:r>
                    </a:p>
                  </a:txBody>
                  <a:tcPr anchor="ctr"/>
                </a:tc>
                <a:tc>
                  <a:txBody>
                    <a:bodyPr/>
                    <a:lstStyle/>
                    <a:p>
                      <a:pPr algn="ctr"/>
                      <a:r>
                        <a:rPr lang="fr-FR" sz="1400" baseline="0" dirty="0">
                          <a:solidFill>
                            <a:srgbClr val="000066"/>
                          </a:solidFill>
                        </a:rPr>
                        <a:t>p</a:t>
                      </a:r>
                      <a:endParaRPr lang="fr-FR" sz="1400" dirty="0">
                        <a:solidFill>
                          <a:srgbClr val="000066"/>
                        </a:solidFill>
                      </a:endParaRPr>
                    </a:p>
                  </a:txBody>
                  <a:tcPr anchor="ctr"/>
                </a:tc>
                <a:extLst>
                  <a:ext uri="{0D108BD9-81ED-4DB2-BD59-A6C34878D82A}">
                    <a16:rowId xmlns:a16="http://schemas.microsoft.com/office/drawing/2014/main" val="2499719195"/>
                  </a:ext>
                </a:extLst>
              </a:tr>
              <a:tr h="299296">
                <a:tc>
                  <a:txBody>
                    <a:bodyPr/>
                    <a:lstStyle/>
                    <a:p>
                      <a:r>
                        <a:rPr lang="fr-FR" sz="1400" dirty="0">
                          <a:solidFill>
                            <a:srgbClr val="000066"/>
                          </a:solidFill>
                        </a:rPr>
                        <a:t>ADN-VIH-AC</a:t>
                      </a:r>
                      <a:r>
                        <a:rPr lang="fr-FR" sz="1400" baseline="0" dirty="0">
                          <a:solidFill>
                            <a:srgbClr val="000066"/>
                          </a:solidFill>
                        </a:rPr>
                        <a:t> </a:t>
                      </a:r>
                      <a:r>
                        <a:rPr lang="fr-FR" sz="1400" dirty="0">
                          <a:solidFill>
                            <a:srgbClr val="000066"/>
                          </a:solidFill>
                        </a:rPr>
                        <a:t>(c/10</a:t>
                      </a:r>
                      <a:r>
                        <a:rPr lang="fr-FR" sz="1400" baseline="30000" dirty="0">
                          <a:solidFill>
                            <a:srgbClr val="000066"/>
                          </a:solidFill>
                        </a:rPr>
                        <a:t>6</a:t>
                      </a:r>
                      <a:r>
                        <a:rPr lang="fr-FR" sz="1400" dirty="0">
                          <a:solidFill>
                            <a:srgbClr val="000066"/>
                          </a:solidFill>
                        </a:rPr>
                        <a:t> CD4)</a:t>
                      </a:r>
                    </a:p>
                  </a:txBody>
                  <a:tcPr anchor="ctr"/>
                </a:tc>
                <a:tc>
                  <a:txBody>
                    <a:bodyPr/>
                    <a:lstStyle/>
                    <a:p>
                      <a:pPr algn="ctr"/>
                      <a:r>
                        <a:rPr lang="fr-FR" sz="1400" dirty="0">
                          <a:solidFill>
                            <a:srgbClr val="000066"/>
                          </a:solidFill>
                        </a:rPr>
                        <a:t>530</a:t>
                      </a:r>
                      <a:r>
                        <a:rPr lang="fr-FR" sz="1400" baseline="0" dirty="0">
                          <a:solidFill>
                            <a:srgbClr val="000066"/>
                          </a:solidFill>
                        </a:rPr>
                        <a:t> </a:t>
                      </a:r>
                      <a:r>
                        <a:rPr lang="fr-FR" sz="1400" dirty="0">
                          <a:solidFill>
                            <a:srgbClr val="000066"/>
                          </a:solidFill>
                        </a:rPr>
                        <a:t>(188 - 1 129)</a:t>
                      </a:r>
                    </a:p>
                  </a:txBody>
                  <a:tcPr anchor="ctr"/>
                </a:tc>
                <a:tc>
                  <a:txBody>
                    <a:bodyPr/>
                    <a:lstStyle/>
                    <a:p>
                      <a:pPr algn="ctr"/>
                      <a:r>
                        <a:rPr lang="fr-FR" sz="1400" dirty="0">
                          <a:solidFill>
                            <a:srgbClr val="000066"/>
                          </a:solidFill>
                        </a:rPr>
                        <a:t>1 136</a:t>
                      </a:r>
                      <a:r>
                        <a:rPr lang="fr-FR" sz="1400" baseline="0" dirty="0">
                          <a:solidFill>
                            <a:srgbClr val="000066"/>
                          </a:solidFill>
                        </a:rPr>
                        <a:t> </a:t>
                      </a:r>
                      <a:r>
                        <a:rPr lang="fr-FR" sz="1400" dirty="0">
                          <a:solidFill>
                            <a:srgbClr val="000066"/>
                          </a:solidFill>
                        </a:rPr>
                        <a:t>(188 - 129)</a:t>
                      </a:r>
                    </a:p>
                  </a:txBody>
                  <a:tcPr anchor="ctr"/>
                </a:tc>
                <a:tc>
                  <a:txBody>
                    <a:bodyPr/>
                    <a:lstStyle/>
                    <a:p>
                      <a:pPr algn="ctr"/>
                      <a:r>
                        <a:rPr lang="fr-FR" sz="1400" dirty="0">
                          <a:solidFill>
                            <a:srgbClr val="000066"/>
                          </a:solidFill>
                        </a:rPr>
                        <a:t>0,62</a:t>
                      </a:r>
                    </a:p>
                  </a:txBody>
                  <a:tcPr anchor="ctr"/>
                </a:tc>
                <a:extLst>
                  <a:ext uri="{0D108BD9-81ED-4DB2-BD59-A6C34878D82A}">
                    <a16:rowId xmlns:a16="http://schemas.microsoft.com/office/drawing/2014/main" val="624991286"/>
                  </a:ext>
                </a:extLst>
              </a:tr>
              <a:tr h="29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ARN-VIH-AC</a:t>
                      </a:r>
                      <a:r>
                        <a:rPr lang="fr-FR" sz="1400" baseline="0" dirty="0">
                          <a:solidFill>
                            <a:srgbClr val="000066"/>
                          </a:solidFill>
                        </a:rPr>
                        <a:t> </a:t>
                      </a:r>
                      <a:r>
                        <a:rPr lang="fr-FR" sz="1400" dirty="0">
                          <a:solidFill>
                            <a:srgbClr val="000066"/>
                          </a:solidFill>
                        </a:rPr>
                        <a:t>(c/10</a:t>
                      </a:r>
                      <a:r>
                        <a:rPr lang="fr-FR" sz="1400" baseline="30000" dirty="0">
                          <a:solidFill>
                            <a:srgbClr val="000066"/>
                          </a:solidFill>
                        </a:rPr>
                        <a:t>6</a:t>
                      </a:r>
                      <a:r>
                        <a:rPr lang="fr-FR" sz="1400" dirty="0">
                          <a:solidFill>
                            <a:srgbClr val="000066"/>
                          </a:solidFill>
                        </a:rPr>
                        <a:t> CD4)</a:t>
                      </a:r>
                    </a:p>
                  </a:txBody>
                  <a:tcPr anchor="ctr"/>
                </a:tc>
                <a:tc>
                  <a:txBody>
                    <a:bodyPr/>
                    <a:lstStyle/>
                    <a:p>
                      <a:pPr algn="ctr"/>
                      <a:r>
                        <a:rPr lang="fr-FR" sz="1400" dirty="0">
                          <a:solidFill>
                            <a:srgbClr val="000066"/>
                          </a:solidFill>
                        </a:rPr>
                        <a:t>37</a:t>
                      </a:r>
                      <a:r>
                        <a:rPr lang="fr-FR" sz="1400" baseline="0" dirty="0">
                          <a:solidFill>
                            <a:srgbClr val="000066"/>
                          </a:solidFill>
                        </a:rPr>
                        <a:t> </a:t>
                      </a:r>
                      <a:r>
                        <a:rPr lang="fr-FR" sz="1400" dirty="0">
                          <a:solidFill>
                            <a:srgbClr val="000066"/>
                          </a:solidFill>
                        </a:rPr>
                        <a:t>(13 - 143)</a:t>
                      </a:r>
                    </a:p>
                  </a:txBody>
                  <a:tcPr anchor="ctr"/>
                </a:tc>
                <a:tc>
                  <a:txBody>
                    <a:bodyPr/>
                    <a:lstStyle/>
                    <a:p>
                      <a:pPr algn="ctr"/>
                      <a:r>
                        <a:rPr lang="fr-FR" sz="1400" dirty="0">
                          <a:solidFill>
                            <a:srgbClr val="000066"/>
                          </a:solidFill>
                        </a:rPr>
                        <a:t>297</a:t>
                      </a:r>
                      <a:r>
                        <a:rPr lang="fr-FR" sz="1400" baseline="0" dirty="0">
                          <a:solidFill>
                            <a:srgbClr val="000066"/>
                          </a:solidFill>
                        </a:rPr>
                        <a:t> </a:t>
                      </a:r>
                      <a:r>
                        <a:rPr lang="fr-FR" sz="1400" dirty="0">
                          <a:solidFill>
                            <a:srgbClr val="000066"/>
                          </a:solidFill>
                        </a:rPr>
                        <a:t>(5 - 503)</a:t>
                      </a:r>
                    </a:p>
                  </a:txBody>
                  <a:tcPr anchor="ctr"/>
                </a:tc>
                <a:tc>
                  <a:txBody>
                    <a:bodyPr/>
                    <a:lstStyle/>
                    <a:p>
                      <a:pPr algn="ctr"/>
                      <a:r>
                        <a:rPr lang="fr-FR" sz="1400" dirty="0">
                          <a:solidFill>
                            <a:srgbClr val="000066"/>
                          </a:solidFill>
                        </a:rPr>
                        <a:t>0,39</a:t>
                      </a:r>
                    </a:p>
                  </a:txBody>
                  <a:tcPr anchor="ctr"/>
                </a:tc>
                <a:extLst>
                  <a:ext uri="{0D108BD9-81ED-4DB2-BD59-A6C34878D82A}">
                    <a16:rowId xmlns:a16="http://schemas.microsoft.com/office/drawing/2014/main" val="1130289749"/>
                  </a:ext>
                </a:extLst>
              </a:tr>
              <a:tr h="299296">
                <a:tc>
                  <a:txBody>
                    <a:bodyPr/>
                    <a:lstStyle/>
                    <a:p>
                      <a:r>
                        <a:rPr lang="fr-FR" sz="1400" dirty="0">
                          <a:solidFill>
                            <a:srgbClr val="000066"/>
                          </a:solidFill>
                        </a:rPr>
                        <a:t>ARN-VIH plasma* (c/ml)</a:t>
                      </a:r>
                    </a:p>
                  </a:txBody>
                  <a:tcPr anchor="ctr"/>
                </a:tc>
                <a:tc>
                  <a:txBody>
                    <a:bodyPr/>
                    <a:lstStyle/>
                    <a:p>
                      <a:pPr algn="ctr"/>
                      <a:r>
                        <a:rPr lang="fr-FR" sz="1400" dirty="0">
                          <a:solidFill>
                            <a:srgbClr val="000066"/>
                          </a:solidFill>
                        </a:rPr>
                        <a:t>&lt; 0,4</a:t>
                      </a:r>
                      <a:r>
                        <a:rPr lang="fr-FR" sz="1400" baseline="0" dirty="0">
                          <a:solidFill>
                            <a:srgbClr val="000066"/>
                          </a:solidFill>
                        </a:rPr>
                        <a:t> </a:t>
                      </a:r>
                      <a:r>
                        <a:rPr lang="fr-FR" sz="1400" dirty="0">
                          <a:solidFill>
                            <a:srgbClr val="000066"/>
                          </a:solidFill>
                        </a:rPr>
                        <a:t>(&lt; 0,4 - 2,2)</a:t>
                      </a:r>
                    </a:p>
                  </a:txBody>
                  <a:tcPr anchor="ctr"/>
                </a:tc>
                <a:tc>
                  <a:txBody>
                    <a:bodyPr/>
                    <a:lstStyle/>
                    <a:p>
                      <a:pPr algn="ctr"/>
                      <a:r>
                        <a:rPr lang="fr-FR" sz="1400" dirty="0">
                          <a:solidFill>
                            <a:srgbClr val="000066"/>
                          </a:solidFill>
                        </a:rPr>
                        <a:t>5,9</a:t>
                      </a:r>
                      <a:r>
                        <a:rPr lang="fr-FR" sz="1400" baseline="0" dirty="0">
                          <a:solidFill>
                            <a:srgbClr val="000066"/>
                          </a:solidFill>
                        </a:rPr>
                        <a:t> </a:t>
                      </a:r>
                      <a:r>
                        <a:rPr lang="fr-FR" sz="1400" dirty="0">
                          <a:solidFill>
                            <a:srgbClr val="000066"/>
                          </a:solidFill>
                        </a:rPr>
                        <a:t>(2,9 - 23,1)</a:t>
                      </a:r>
                    </a:p>
                  </a:txBody>
                  <a:tcPr anchor="ctr"/>
                </a:tc>
                <a:tc>
                  <a:txBody>
                    <a:bodyPr/>
                    <a:lstStyle/>
                    <a:p>
                      <a:pPr algn="ctr"/>
                      <a:r>
                        <a:rPr lang="fr-FR" sz="1400" dirty="0">
                          <a:solidFill>
                            <a:srgbClr val="000066"/>
                          </a:solidFill>
                        </a:rPr>
                        <a:t>0,007</a:t>
                      </a:r>
                    </a:p>
                  </a:txBody>
                  <a:tcPr anchor="ctr"/>
                </a:tc>
                <a:extLst>
                  <a:ext uri="{0D108BD9-81ED-4DB2-BD59-A6C34878D82A}">
                    <a16:rowId xmlns:a16="http://schemas.microsoft.com/office/drawing/2014/main" val="1259619449"/>
                  </a:ext>
                </a:extLst>
              </a:tr>
            </a:tbl>
          </a:graphicData>
        </a:graphic>
      </p:graphicFrame>
      <p:sp>
        <p:nvSpPr>
          <p:cNvPr id="39" name="ZoneTexte 38"/>
          <p:cNvSpPr txBox="1"/>
          <p:nvPr/>
        </p:nvSpPr>
        <p:spPr>
          <a:xfrm>
            <a:off x="309031" y="4707378"/>
            <a:ext cx="8761944" cy="369332"/>
          </a:xfrm>
          <a:prstGeom prst="rect">
            <a:avLst/>
          </a:prstGeom>
          <a:noFill/>
        </p:spPr>
        <p:txBody>
          <a:bodyPr wrap="square" rtlCol="0">
            <a:spAutoFit/>
          </a:bodyPr>
          <a:lstStyle/>
          <a:p>
            <a:pPr algn="ctr"/>
            <a:r>
              <a:rPr lang="fr-FR" b="1" dirty="0">
                <a:solidFill>
                  <a:srgbClr val="0070C0"/>
                </a:solidFill>
                <a:latin typeface="Calibri"/>
                <a:cs typeface="Calibri"/>
              </a:rPr>
              <a:t>Association entre détection d’ARN-VIH libre dans le LCS et la CV plasmatique résiduelle</a:t>
            </a:r>
          </a:p>
        </p:txBody>
      </p:sp>
      <p:sp>
        <p:nvSpPr>
          <p:cNvPr id="40" name="ZoneTexte 39"/>
          <p:cNvSpPr txBox="1"/>
          <p:nvPr/>
        </p:nvSpPr>
        <p:spPr>
          <a:xfrm>
            <a:off x="496021" y="6506582"/>
            <a:ext cx="1990165" cy="276999"/>
          </a:xfrm>
          <a:prstGeom prst="rect">
            <a:avLst/>
          </a:prstGeom>
          <a:noFill/>
        </p:spPr>
        <p:txBody>
          <a:bodyPr wrap="square" rtlCol="0">
            <a:spAutoFit/>
          </a:bodyPr>
          <a:lstStyle/>
          <a:p>
            <a:r>
              <a:rPr lang="fr-FR" sz="1200" dirty="0"/>
              <a:t>* Sensibilité : 1 c/ml</a:t>
            </a:r>
          </a:p>
        </p:txBody>
      </p:sp>
      <p:sp>
        <p:nvSpPr>
          <p:cNvPr id="41" name="Titre 1">
            <a:extLst>
              <a:ext uri="{FF2B5EF4-FFF2-40B4-BE49-F238E27FC236}">
                <a16:creationId xmlns:a16="http://schemas.microsoft.com/office/drawing/2014/main" id="{472328F7-88FB-4906-B8FA-0A794261A3BB}"/>
              </a:ext>
            </a:extLst>
          </p:cNvPr>
          <p:cNvSpPr>
            <a:spLocks noGrp="1"/>
          </p:cNvSpPr>
          <p:nvPr>
            <p:ph type="title"/>
          </p:nvPr>
        </p:nvSpPr>
        <p:spPr>
          <a:xfrm>
            <a:off x="1547813" y="115888"/>
            <a:ext cx="7523162" cy="936625"/>
          </a:xfrm>
        </p:spPr>
        <p:txBody>
          <a:bodyPr/>
          <a:lstStyle/>
          <a:p>
            <a:r>
              <a:rPr lang="fr-FR" sz="2600" dirty="0"/>
              <a:t>Le VIH persiste dans les cellules du LCS chez </a:t>
            </a:r>
            <a:br>
              <a:rPr lang="fr-FR" sz="2600" dirty="0"/>
            </a:br>
            <a:r>
              <a:rPr lang="fr-FR" sz="2600" dirty="0"/>
              <a:t>la moitié des patients contrôlés sous ARV (3)</a:t>
            </a:r>
          </a:p>
        </p:txBody>
      </p:sp>
      <p:sp>
        <p:nvSpPr>
          <p:cNvPr id="42" name="ZoneTexte 41">
            <a:extLst>
              <a:ext uri="{FF2B5EF4-FFF2-40B4-BE49-F238E27FC236}">
                <a16:creationId xmlns:a16="http://schemas.microsoft.com/office/drawing/2014/main" id="{9EC7C5CB-DE15-4431-BDDF-8068A8D59A6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174</a:t>
            </a:r>
          </a:p>
        </p:txBody>
      </p:sp>
    </p:spTree>
    <p:extLst>
      <p:ext uri="{BB962C8B-B14F-4D97-AF65-F5344CB8AC3E}">
        <p14:creationId xmlns:p14="http://schemas.microsoft.com/office/powerpoint/2010/main" val="920969391"/>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Etude NAMACO : absence d’association </a:t>
            </a:r>
            <a:br>
              <a:rPr lang="fr-FR" dirty="0"/>
            </a:br>
            <a:r>
              <a:rPr lang="fr-FR" dirty="0"/>
              <a:t>entre troubles neurocognitifs et score CPE</a:t>
            </a:r>
          </a:p>
        </p:txBody>
      </p:sp>
      <p:sp>
        <p:nvSpPr>
          <p:cNvPr id="4" name="Espace réservé du contenu 3"/>
          <p:cNvSpPr>
            <a:spLocks noGrp="1"/>
          </p:cNvSpPr>
          <p:nvPr>
            <p:ph idx="1"/>
          </p:nvPr>
        </p:nvSpPr>
        <p:spPr/>
        <p:txBody>
          <a:bodyPr/>
          <a:lstStyle/>
          <a:p>
            <a:r>
              <a:rPr lang="fr-FR" sz="2000" dirty="0"/>
              <a:t>Cohorte Suisse, 909 patients ≥ 45 ans, évaluation neurocognitive</a:t>
            </a:r>
            <a:br>
              <a:rPr lang="fr-FR" sz="2000" dirty="0"/>
            </a:br>
            <a:r>
              <a:rPr lang="fr-FR" sz="2000" dirty="0"/>
              <a:t>entre janvier 2013 et novembre 2016</a:t>
            </a:r>
          </a:p>
          <a:p>
            <a:pPr lvl="1"/>
            <a:r>
              <a:rPr lang="fr-FR" sz="1800" dirty="0"/>
              <a:t>Hommes : 80 %, caucasiens : 92 %</a:t>
            </a:r>
          </a:p>
          <a:p>
            <a:pPr lvl="1"/>
            <a:r>
              <a:rPr lang="fr-FR" sz="1800" dirty="0"/>
              <a:t>CD4, médiane : 638/mm</a:t>
            </a:r>
            <a:r>
              <a:rPr lang="fr-FR" sz="1800" baseline="30000" dirty="0"/>
              <a:t>3</a:t>
            </a:r>
            <a:r>
              <a:rPr lang="fr-FR" sz="1800" dirty="0"/>
              <a:t> (nadir &lt; 200/mm</a:t>
            </a:r>
            <a:r>
              <a:rPr lang="fr-FR" sz="1800" baseline="30000" dirty="0"/>
              <a:t>3</a:t>
            </a:r>
            <a:r>
              <a:rPr lang="fr-FR" sz="1800" dirty="0"/>
              <a:t> : 56 %)</a:t>
            </a:r>
          </a:p>
          <a:p>
            <a:pPr lvl="1"/>
            <a:r>
              <a:rPr lang="fr-FR" sz="1800" dirty="0"/>
              <a:t>CV &lt; 50 c/ml : 100 %</a:t>
            </a:r>
          </a:p>
          <a:p>
            <a:pPr lvl="1"/>
            <a:r>
              <a:rPr lang="fr-FR" sz="1800" dirty="0"/>
              <a:t>Score CPE médian lors du bilan NC = 7 (IQR : 7-8)</a:t>
            </a:r>
          </a:p>
          <a:p>
            <a:pPr lvl="1"/>
            <a:r>
              <a:rPr lang="fr-FR" sz="1800" dirty="0"/>
              <a:t>Score CPE médian cumulé (depuis initiation traitement ARV) = 6,66 </a:t>
            </a:r>
            <a:br>
              <a:rPr lang="fr-FR" sz="1800" dirty="0"/>
            </a:br>
            <a:r>
              <a:rPr lang="fr-FR" sz="1800" dirty="0"/>
              <a:t>(5,67 - 7,39)</a:t>
            </a:r>
          </a:p>
          <a:p>
            <a:pPr lvl="2"/>
            <a:r>
              <a:rPr lang="fr-FR" sz="1600" dirty="0"/>
              <a:t>68 % du temps passé avec CPE ≥ 7 (8 % du temps avec CPE ≥ 9)</a:t>
            </a:r>
          </a:p>
          <a:p>
            <a:pPr lvl="2"/>
            <a:r>
              <a:rPr lang="fr-FR" sz="1600" dirty="0"/>
              <a:t>32 % du temps passé avec CPE &lt; 7</a:t>
            </a:r>
          </a:p>
          <a:p>
            <a:endParaRPr lang="fr-FR" sz="2000" dirty="0"/>
          </a:p>
          <a:p>
            <a:r>
              <a:rPr lang="fr-FR" sz="2000" dirty="0"/>
              <a:t>Lors du bilan NC : présence de TNC chez 40 % dont 26 % de HAND </a:t>
            </a:r>
            <a:r>
              <a:rPr lang="fr-FR" sz="2000" i="1" dirty="0"/>
              <a:t>(HIV-</a:t>
            </a:r>
            <a:r>
              <a:rPr lang="fr-FR" sz="2000" i="1" dirty="0" err="1"/>
              <a:t>associated</a:t>
            </a:r>
            <a:r>
              <a:rPr lang="fr-FR" sz="2000" i="1" dirty="0"/>
              <a:t> neurocognitive </a:t>
            </a:r>
            <a:r>
              <a:rPr lang="fr-FR" sz="2000" i="1" dirty="0" err="1"/>
              <a:t>disorders</a:t>
            </a:r>
            <a:r>
              <a:rPr lang="fr-FR" sz="2000" i="1" dirty="0"/>
              <a:t>)</a:t>
            </a:r>
          </a:p>
          <a:p>
            <a:pPr lvl="1"/>
            <a:r>
              <a:rPr lang="fr-FR" sz="1800" dirty="0"/>
              <a:t>Pas d’association entre TNC ou HAND et score CPE actuel ou cumulé ou score CPE ≤ 5 ou ≥ 9</a:t>
            </a:r>
          </a:p>
          <a:p>
            <a:endParaRPr lang="fr-FR" sz="18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Santos GMA, CROI 2018, Abs. 416</a:t>
            </a:r>
          </a:p>
        </p:txBody>
      </p:sp>
      <p:sp>
        <p:nvSpPr>
          <p:cNvPr id="6" name="ZoneTexte 5">
            <a:extLst>
              <a:ext uri="{FF2B5EF4-FFF2-40B4-BE49-F238E27FC236}">
                <a16:creationId xmlns:a16="http://schemas.microsoft.com/office/drawing/2014/main" id="{53FF9C6A-1755-4359-B123-2F0CA99A332C}"/>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175</a:t>
            </a:r>
          </a:p>
        </p:txBody>
      </p:sp>
    </p:spTree>
    <p:extLst>
      <p:ext uri="{BB962C8B-B14F-4D97-AF65-F5344CB8AC3E}">
        <p14:creationId xmlns:p14="http://schemas.microsoft.com/office/powerpoint/2010/main" val="3297733080"/>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title"/>
          </p:nvPr>
        </p:nvSpPr>
        <p:spPr/>
        <p:txBody>
          <a:bodyPr/>
          <a:lstStyle/>
          <a:p>
            <a:r>
              <a:rPr lang="fr-FR" err="1"/>
              <a:t>Variants</a:t>
            </a:r>
            <a:r>
              <a:rPr lang="fr-FR"/>
              <a:t> résistants minoritaires et INI (2)</a:t>
            </a:r>
          </a:p>
        </p:txBody>
      </p:sp>
      <p:sp>
        <p:nvSpPr>
          <p:cNvPr id="10" name="Text Box 2"/>
          <p:cNvSpPr txBox="1">
            <a:spLocks noChangeArrowheads="1"/>
          </p:cNvSpPr>
          <p:nvPr/>
        </p:nvSpPr>
        <p:spPr bwMode="auto">
          <a:xfrm>
            <a:off x="914947" y="1404939"/>
            <a:ext cx="7264893"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Mutations intégrase à l’échec par séquençage Sanger et haut débit</a:t>
            </a:r>
          </a:p>
        </p:txBody>
      </p:sp>
      <p:sp>
        <p:nvSpPr>
          <p:cNvPr id="11" name="Rectangle 3"/>
          <p:cNvSpPr>
            <a:spLocks noGrp="1" noChangeArrowheads="1"/>
          </p:cNvSpPr>
          <p:nvPr>
            <p:ph idx="1"/>
          </p:nvPr>
        </p:nvSpPr>
        <p:spPr>
          <a:xfrm>
            <a:off x="517526" y="5535822"/>
            <a:ext cx="8059737" cy="1181099"/>
          </a:xfrm>
        </p:spPr>
        <p:txBody>
          <a:bodyPr/>
          <a:lstStyle/>
          <a:p>
            <a:pPr>
              <a:buFont typeface="Arial" charset="0"/>
              <a:buChar char="•"/>
            </a:pPr>
            <a:r>
              <a:rPr lang="fr-FR" b="1" dirty="0">
                <a:solidFill>
                  <a:srgbClr val="0070C0"/>
                </a:solidFill>
                <a:latin typeface="Calibri" panose="020F0502020204030204" pitchFamily="34" charset="0"/>
                <a:cs typeface="Calibri" panose="020F0502020204030204" pitchFamily="34" charset="0"/>
              </a:rPr>
              <a:t>Conclusion : </a:t>
            </a:r>
            <a:r>
              <a:rPr lang="fr-FR" sz="2000" dirty="0"/>
              <a:t>un plus grand nombre de mutations de résistance aux INI est détecté par séquençage haut débit comparé </a:t>
            </a:r>
          </a:p>
          <a:p>
            <a:pPr marL="0" indent="0">
              <a:buNone/>
              <a:tabLst>
                <a:tab pos="354013" algn="l"/>
              </a:tabLst>
            </a:pPr>
            <a:r>
              <a:rPr lang="fr-FR" sz="2000" dirty="0"/>
              <a:t>	au séquençage par la technologie Sanger</a:t>
            </a:r>
          </a:p>
        </p:txBody>
      </p:sp>
      <p:graphicFrame>
        <p:nvGraphicFramePr>
          <p:cNvPr id="8" name="Tableau 7"/>
          <p:cNvGraphicFramePr>
            <a:graphicFrameLocks noGrp="1"/>
          </p:cNvGraphicFramePr>
          <p:nvPr>
            <p:extLst>
              <p:ext uri="{D42A27DB-BD31-4B8C-83A1-F6EECF244321}">
                <p14:modId xmlns:p14="http://schemas.microsoft.com/office/powerpoint/2010/main" val="219796465"/>
              </p:ext>
            </p:extLst>
          </p:nvPr>
        </p:nvGraphicFramePr>
        <p:xfrm>
          <a:off x="368300" y="1907106"/>
          <a:ext cx="8454907" cy="2802991"/>
        </p:xfrm>
        <a:graphic>
          <a:graphicData uri="http://schemas.openxmlformats.org/drawingml/2006/table">
            <a:tbl>
              <a:tblPr firstRow="1" bandRow="1">
                <a:tableStyleId>{5C22544A-7EE6-4342-B048-85BDC9FD1C3A}</a:tableStyleId>
              </a:tblPr>
              <a:tblGrid>
                <a:gridCol w="863600">
                  <a:extLst>
                    <a:ext uri="{9D8B030D-6E8A-4147-A177-3AD203B41FA5}">
                      <a16:colId xmlns:a16="http://schemas.microsoft.com/office/drawing/2014/main" val="20000"/>
                    </a:ext>
                  </a:extLst>
                </a:gridCol>
                <a:gridCol w="868680">
                  <a:extLst>
                    <a:ext uri="{9D8B030D-6E8A-4147-A177-3AD203B41FA5}">
                      <a16:colId xmlns:a16="http://schemas.microsoft.com/office/drawing/2014/main" val="20004"/>
                    </a:ext>
                  </a:extLst>
                </a:gridCol>
                <a:gridCol w="478400">
                  <a:extLst>
                    <a:ext uri="{9D8B030D-6E8A-4147-A177-3AD203B41FA5}">
                      <a16:colId xmlns:a16="http://schemas.microsoft.com/office/drawing/2014/main" val="20005"/>
                    </a:ext>
                  </a:extLst>
                </a:gridCol>
                <a:gridCol w="525651">
                  <a:extLst>
                    <a:ext uri="{9D8B030D-6E8A-4147-A177-3AD203B41FA5}">
                      <a16:colId xmlns:a16="http://schemas.microsoft.com/office/drawing/2014/main" val="20006"/>
                    </a:ext>
                  </a:extLst>
                </a:gridCol>
                <a:gridCol w="429187">
                  <a:extLst>
                    <a:ext uri="{9D8B030D-6E8A-4147-A177-3AD203B41FA5}">
                      <a16:colId xmlns:a16="http://schemas.microsoft.com/office/drawing/2014/main" val="20007"/>
                    </a:ext>
                  </a:extLst>
                </a:gridCol>
                <a:gridCol w="408550">
                  <a:extLst>
                    <a:ext uri="{9D8B030D-6E8A-4147-A177-3AD203B41FA5}">
                      <a16:colId xmlns:a16="http://schemas.microsoft.com/office/drawing/2014/main" val="20008"/>
                    </a:ext>
                  </a:extLst>
                </a:gridCol>
                <a:gridCol w="400613">
                  <a:extLst>
                    <a:ext uri="{9D8B030D-6E8A-4147-A177-3AD203B41FA5}">
                      <a16:colId xmlns:a16="http://schemas.microsoft.com/office/drawing/2014/main" val="20009"/>
                    </a:ext>
                  </a:extLst>
                </a:gridCol>
                <a:gridCol w="546100">
                  <a:extLst>
                    <a:ext uri="{9D8B030D-6E8A-4147-A177-3AD203B41FA5}">
                      <a16:colId xmlns:a16="http://schemas.microsoft.com/office/drawing/2014/main" val="20010"/>
                    </a:ext>
                  </a:extLst>
                </a:gridCol>
                <a:gridCol w="453000">
                  <a:extLst>
                    <a:ext uri="{9D8B030D-6E8A-4147-A177-3AD203B41FA5}">
                      <a16:colId xmlns:a16="http://schemas.microsoft.com/office/drawing/2014/main" val="20011"/>
                    </a:ext>
                  </a:extLst>
                </a:gridCol>
                <a:gridCol w="499037">
                  <a:extLst>
                    <a:ext uri="{9D8B030D-6E8A-4147-A177-3AD203B41FA5}">
                      <a16:colId xmlns:a16="http://schemas.microsoft.com/office/drawing/2014/main" val="20012"/>
                    </a:ext>
                  </a:extLst>
                </a:gridCol>
                <a:gridCol w="414900">
                  <a:extLst>
                    <a:ext uri="{9D8B030D-6E8A-4147-A177-3AD203B41FA5}">
                      <a16:colId xmlns:a16="http://schemas.microsoft.com/office/drawing/2014/main" val="20013"/>
                    </a:ext>
                  </a:extLst>
                </a:gridCol>
                <a:gridCol w="502212">
                  <a:extLst>
                    <a:ext uri="{9D8B030D-6E8A-4147-A177-3AD203B41FA5}">
                      <a16:colId xmlns:a16="http://schemas.microsoft.com/office/drawing/2014/main" val="20014"/>
                    </a:ext>
                  </a:extLst>
                </a:gridCol>
                <a:gridCol w="526025">
                  <a:extLst>
                    <a:ext uri="{9D8B030D-6E8A-4147-A177-3AD203B41FA5}">
                      <a16:colId xmlns:a16="http://schemas.microsoft.com/office/drawing/2014/main" val="20015"/>
                    </a:ext>
                  </a:extLst>
                </a:gridCol>
                <a:gridCol w="524438">
                  <a:extLst>
                    <a:ext uri="{9D8B030D-6E8A-4147-A177-3AD203B41FA5}">
                      <a16:colId xmlns:a16="http://schemas.microsoft.com/office/drawing/2014/main" val="20001"/>
                    </a:ext>
                  </a:extLst>
                </a:gridCol>
                <a:gridCol w="496426">
                  <a:extLst>
                    <a:ext uri="{9D8B030D-6E8A-4147-A177-3AD203B41FA5}">
                      <a16:colId xmlns:a16="http://schemas.microsoft.com/office/drawing/2014/main" val="20002"/>
                    </a:ext>
                  </a:extLst>
                </a:gridCol>
                <a:gridCol w="518088">
                  <a:extLst>
                    <a:ext uri="{9D8B030D-6E8A-4147-A177-3AD203B41FA5}">
                      <a16:colId xmlns:a16="http://schemas.microsoft.com/office/drawing/2014/main" val="20003"/>
                    </a:ext>
                  </a:extLst>
                </a:gridCol>
              </a:tblGrid>
              <a:tr h="452813">
                <a:tc rowSpan="2">
                  <a:txBody>
                    <a:bodyPr/>
                    <a:lstStyle/>
                    <a:p>
                      <a:pPr algn="l">
                        <a:lnSpc>
                          <a:spcPct val="100000"/>
                        </a:lnSpc>
                        <a:spcAft>
                          <a:spcPts val="0"/>
                        </a:spcAft>
                      </a:pPr>
                      <a:r>
                        <a:rPr lang="fr-FR" sz="1050" b="1" dirty="0">
                          <a:solidFill>
                            <a:srgbClr val="000066"/>
                          </a:solidFill>
                          <a:effectLst/>
                          <a:latin typeface="+mn-lt"/>
                          <a:ea typeface="Times New Roman" panose="02020603050405020304" pitchFamily="18" charset="0"/>
                          <a:cs typeface="Times New Roman" panose="02020603050405020304" pitchFamily="18" charset="0"/>
                        </a:rPr>
                        <a:t>Séquençage</a:t>
                      </a:r>
                      <a:endParaRPr lang="fr-FR" sz="105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rowSpan="2">
                  <a:txBody>
                    <a:bodyPr/>
                    <a:lstStyle/>
                    <a:p>
                      <a:pPr algn="ctr">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Proportion</a:t>
                      </a:r>
                      <a:r>
                        <a:rPr lang="en-GB" sz="1200" b="1" baseline="0" dirty="0">
                          <a:solidFill>
                            <a:srgbClr val="000066"/>
                          </a:solidFill>
                          <a:effectLst/>
                          <a:latin typeface="+mn-lt"/>
                          <a:ea typeface="Times New Roman" panose="02020603050405020304" pitchFamily="18" charset="0"/>
                          <a:cs typeface="Times New Roman" panose="02020603050405020304" pitchFamily="18" charset="0"/>
                        </a:rPr>
                        <a:t> du virus</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gridSpan="14">
                  <a:txBody>
                    <a:bodyPr/>
                    <a:lstStyle/>
                    <a:p>
                      <a:pPr algn="ctr">
                        <a:lnSpc>
                          <a:spcPct val="100000"/>
                        </a:lnSpc>
                        <a:spcAft>
                          <a:spcPts val="0"/>
                        </a:spcAft>
                      </a:pPr>
                      <a:r>
                        <a:rPr lang="fr-FR" sz="1200" b="1" noProof="0" dirty="0">
                          <a:solidFill>
                            <a:srgbClr val="000066"/>
                          </a:solidFill>
                          <a:effectLst/>
                          <a:latin typeface="+mn-lt"/>
                          <a:ea typeface="Times New Roman" panose="02020603050405020304" pitchFamily="18" charset="0"/>
                          <a:cs typeface="Times New Roman" panose="02020603050405020304" pitchFamily="18" charset="0"/>
                        </a:rPr>
                        <a:t>Mutations</a:t>
                      </a:r>
                      <a:r>
                        <a:rPr lang="fr-FR" sz="1200" b="1" baseline="0" noProof="0" dirty="0">
                          <a:solidFill>
                            <a:srgbClr val="000066"/>
                          </a:solidFill>
                          <a:effectLst/>
                          <a:latin typeface="+mn-lt"/>
                          <a:ea typeface="Times New Roman" panose="02020603050405020304" pitchFamily="18" charset="0"/>
                          <a:cs typeface="Times New Roman" panose="02020603050405020304" pitchFamily="18" charset="0"/>
                        </a:rPr>
                        <a:t> détectées </a:t>
                      </a:r>
                      <a:r>
                        <a:rPr lang="fr-FR" sz="1200" b="0" baseline="0" noProof="0" dirty="0">
                          <a:solidFill>
                            <a:srgbClr val="000066"/>
                          </a:solidFill>
                          <a:effectLst/>
                          <a:latin typeface="+mn-lt"/>
                          <a:ea typeface="Times New Roman" panose="02020603050405020304" pitchFamily="18" charset="0"/>
                          <a:cs typeface="Times New Roman" panose="02020603050405020304" pitchFamily="18" charset="0"/>
                        </a:rPr>
                        <a:t>(chez </a:t>
                      </a:r>
                      <a:r>
                        <a:rPr lang="fr-FR" sz="1200" b="0" noProof="0" dirty="0">
                          <a:solidFill>
                            <a:srgbClr val="000066"/>
                          </a:solidFill>
                          <a:effectLst/>
                          <a:latin typeface="+mn-lt"/>
                          <a:ea typeface="Times New Roman" panose="02020603050405020304" pitchFamily="18" charset="0"/>
                          <a:cs typeface="Times New Roman" panose="02020603050405020304" pitchFamily="18" charset="0"/>
                        </a:rPr>
                        <a:t>n patients)</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422253">
                <a:tc vMerge="1">
                  <a:txBody>
                    <a:bodyPr/>
                    <a:lstStyle/>
                    <a:p>
                      <a:endParaRPr lang="fr-FR"/>
                    </a:p>
                  </a:txBody>
                  <a:tcPr/>
                </a:tc>
                <a:tc vMerge="1">
                  <a:txBody>
                    <a:bodyPr/>
                    <a:lstStyle/>
                    <a:p>
                      <a:endParaRPr lang="fr-FR"/>
                    </a:p>
                  </a:txBody>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T66A/I</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L74I/M</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E92Q</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T97A</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E138</a:t>
                      </a:r>
                    </a:p>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 A/K</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G140</a:t>
                      </a:r>
                      <a:endParaRPr lang="fr-FR" sz="1050">
                        <a:solidFill>
                          <a:srgbClr val="000066"/>
                        </a:solidFill>
                        <a:effectLst/>
                        <a:latin typeface="+mn-lt"/>
                        <a:ea typeface="Times New Roman" panose="02020603050405020304" pitchFamily="18" charset="0"/>
                        <a:cs typeface="Times New Roman" panose="02020603050405020304" pitchFamily="18" charset="0"/>
                      </a:endParaRPr>
                    </a:p>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A/C/S</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Y143</a:t>
                      </a:r>
                      <a:endParaRPr lang="fr-FR" sz="1050">
                        <a:solidFill>
                          <a:srgbClr val="000066"/>
                        </a:solidFill>
                        <a:effectLst/>
                        <a:latin typeface="+mn-lt"/>
                        <a:ea typeface="Times New Roman" panose="02020603050405020304" pitchFamily="18" charset="0"/>
                        <a:cs typeface="Times New Roman" panose="02020603050405020304" pitchFamily="18" charset="0"/>
                      </a:endParaRPr>
                    </a:p>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C/H/R</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dirty="0">
                          <a:solidFill>
                            <a:srgbClr val="000066"/>
                          </a:solidFill>
                          <a:effectLst/>
                          <a:latin typeface="+mn-lt"/>
                          <a:ea typeface="Times New Roman" panose="02020603050405020304" pitchFamily="18" charset="0"/>
                          <a:cs typeface="Times New Roman" panose="02020603050405020304" pitchFamily="18" charset="0"/>
                        </a:rPr>
                        <a:t>S147G</a:t>
                      </a:r>
                      <a:endParaRPr lang="fr-FR" sz="105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dirty="0">
                          <a:solidFill>
                            <a:srgbClr val="000066"/>
                          </a:solidFill>
                          <a:effectLst/>
                          <a:latin typeface="+mn-lt"/>
                          <a:ea typeface="Times New Roman" panose="02020603050405020304" pitchFamily="18" charset="0"/>
                          <a:cs typeface="Times New Roman" panose="02020603050405020304" pitchFamily="18" charset="0"/>
                        </a:rPr>
                        <a:t>Q148</a:t>
                      </a:r>
                    </a:p>
                    <a:p>
                      <a:pPr algn="ctr">
                        <a:lnSpc>
                          <a:spcPct val="100000"/>
                        </a:lnSpc>
                        <a:spcAft>
                          <a:spcPts val="0"/>
                        </a:spcAft>
                      </a:pPr>
                      <a:r>
                        <a:rPr lang="en-GB" sz="1050" dirty="0">
                          <a:solidFill>
                            <a:srgbClr val="000066"/>
                          </a:solidFill>
                          <a:effectLst/>
                          <a:latin typeface="+mn-lt"/>
                          <a:ea typeface="Times New Roman" panose="02020603050405020304" pitchFamily="18" charset="0"/>
                          <a:cs typeface="Times New Roman" panose="02020603050405020304" pitchFamily="18" charset="0"/>
                        </a:rPr>
                        <a:t>H/R</a:t>
                      </a:r>
                      <a:endParaRPr lang="fr-FR" sz="105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S153F</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N155H</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E157Q</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S230</a:t>
                      </a:r>
                    </a:p>
                    <a:p>
                      <a:pPr algn="ctr">
                        <a:lnSpc>
                          <a:spcPct val="100000"/>
                        </a:lnSpc>
                        <a:spcAft>
                          <a:spcPts val="0"/>
                        </a:spcAft>
                      </a:pPr>
                      <a:r>
                        <a:rPr lang="en-GB" sz="1050">
                          <a:solidFill>
                            <a:srgbClr val="000066"/>
                          </a:solidFill>
                          <a:effectLst/>
                          <a:latin typeface="+mn-lt"/>
                          <a:ea typeface="Times New Roman" panose="02020603050405020304" pitchFamily="18" charset="0"/>
                          <a:cs typeface="Times New Roman" panose="02020603050405020304" pitchFamily="18" charset="0"/>
                        </a:rPr>
                        <a:t>G/R</a:t>
                      </a:r>
                      <a:endParaRPr lang="fr-FR" sz="105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tc>
                  <a:txBody>
                    <a:bodyPr/>
                    <a:lstStyle/>
                    <a:p>
                      <a:pPr marL="0" algn="ctr" defTabSz="914400" rtl="0" eaLnBrk="1" latinLnBrk="0" hangingPunct="1">
                        <a:lnSpc>
                          <a:spcPct val="100000"/>
                        </a:lnSpc>
                        <a:spcAft>
                          <a:spcPts val="0"/>
                        </a:spcAft>
                      </a:pPr>
                      <a:r>
                        <a:rPr lang="en-GB" sz="1050" kern="1200" dirty="0">
                          <a:solidFill>
                            <a:srgbClr val="000066"/>
                          </a:solidFill>
                          <a:effectLst/>
                          <a:latin typeface="+mn-lt"/>
                          <a:ea typeface="Times New Roman" panose="02020603050405020304" pitchFamily="18" charset="0"/>
                          <a:cs typeface="Times New Roman" panose="02020603050405020304" pitchFamily="18" charset="0"/>
                        </a:rPr>
                        <a:t>R263K</a:t>
                      </a:r>
                      <a:endParaRPr lang="fr-FR" sz="1050" kern="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val="10005"/>
                  </a:ext>
                </a:extLst>
              </a:tr>
              <a:tr h="385585">
                <a:tc>
                  <a:txBody>
                    <a:bodyPr/>
                    <a:lstStyle/>
                    <a:p>
                      <a:pPr algn="l">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Sanger</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3</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9</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4</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6</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4</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7</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6</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4</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12</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0</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a:solidFill>
                            <a:srgbClr val="000066"/>
                          </a:solidFill>
                          <a:effectLst/>
                          <a:latin typeface="+mn-lt"/>
                          <a:ea typeface="Times New Roman" panose="02020603050405020304" pitchFamily="18" charset="0"/>
                          <a:cs typeface="Times New Roman" panose="02020603050405020304" pitchFamily="18" charset="0"/>
                        </a:rPr>
                        <a:t>24</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3</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a:solidFill>
                            <a:srgbClr val="000066"/>
                          </a:solidFill>
                          <a:effectLst/>
                          <a:latin typeface="+mn-lt"/>
                          <a:ea typeface="Times New Roman" panose="02020603050405020304" pitchFamily="18" charset="0"/>
                          <a:cs typeface="Times New Roman" panose="02020603050405020304" pitchFamily="18" charset="0"/>
                        </a:rPr>
                        <a:t>0</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GB" sz="1200" kern="1200">
                          <a:solidFill>
                            <a:srgbClr val="000066"/>
                          </a:solidFill>
                          <a:effectLst/>
                          <a:latin typeface="+mn-lt"/>
                          <a:ea typeface="Times New Roman" panose="02020603050405020304" pitchFamily="18" charset="0"/>
                          <a:cs typeface="Times New Roman" panose="02020603050405020304" pitchFamily="18" charset="0"/>
                        </a:rPr>
                        <a:t>0</a:t>
                      </a:r>
                      <a:endParaRPr lang="fr-FR" sz="1200" kern="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10006"/>
                  </a:ext>
                </a:extLst>
              </a:tr>
              <a:tr h="385585">
                <a:tc rowSpan="3">
                  <a:txBody>
                    <a:bodyPr/>
                    <a:lstStyle/>
                    <a:p>
                      <a:pPr algn="l">
                        <a:lnSpc>
                          <a:spcPct val="100000"/>
                        </a:lnSpc>
                        <a:spcAft>
                          <a:spcPts val="0"/>
                        </a:spcAft>
                      </a:pPr>
                      <a:r>
                        <a:rPr lang="fr-FR" sz="1200" b="1" noProof="0" dirty="0">
                          <a:solidFill>
                            <a:srgbClr val="000066"/>
                          </a:solidFill>
                          <a:effectLst/>
                          <a:latin typeface="+mn-lt"/>
                          <a:ea typeface="Times New Roman" panose="02020603050405020304" pitchFamily="18" charset="0"/>
                          <a:cs typeface="Times New Roman" panose="02020603050405020304" pitchFamily="18" charset="0"/>
                        </a:rPr>
                        <a:t>Haut</a:t>
                      </a:r>
                      <a:r>
                        <a:rPr lang="en-GB" sz="1200" b="1" dirty="0">
                          <a:solidFill>
                            <a:srgbClr val="000066"/>
                          </a:solidFill>
                          <a:effectLst/>
                          <a:latin typeface="+mn-lt"/>
                          <a:ea typeface="Times New Roman" panose="02020603050405020304" pitchFamily="18" charset="0"/>
                          <a:cs typeface="Times New Roman" panose="02020603050405020304" pitchFamily="18" charset="0"/>
                        </a:rPr>
                        <a:t> </a:t>
                      </a:r>
                      <a:r>
                        <a:rPr lang="fr-FR" sz="1200" b="1" noProof="0" dirty="0">
                          <a:solidFill>
                            <a:srgbClr val="000066"/>
                          </a:solidFill>
                          <a:effectLst/>
                          <a:latin typeface="+mn-lt"/>
                          <a:ea typeface="Times New Roman" panose="02020603050405020304" pitchFamily="18" charset="0"/>
                          <a:cs typeface="Times New Roman" panose="02020603050405020304" pitchFamily="18" charset="0"/>
                        </a:rPr>
                        <a:t>débit</a:t>
                      </a:r>
                      <a:r>
                        <a:rPr lang="en-GB" sz="1200" b="1" dirty="0">
                          <a:solidFill>
                            <a:srgbClr val="000066"/>
                          </a:solidFill>
                          <a:effectLst/>
                          <a:latin typeface="+mn-lt"/>
                          <a:ea typeface="Times New Roman" panose="02020603050405020304" pitchFamily="18" charset="0"/>
                          <a:cs typeface="Times New Roman" panose="02020603050405020304" pitchFamily="18" charset="0"/>
                        </a:rPr>
                        <a:t> </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&gt; 20 %</a:t>
                      </a:r>
                      <a:endParaRPr lang="fr-FR" sz="1200" b="1"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a:solidFill>
                            <a:srgbClr val="000066"/>
                          </a:solidFill>
                          <a:effectLst/>
                          <a:latin typeface="+mn-lt"/>
                          <a:ea typeface="Times New Roman" panose="02020603050405020304" pitchFamily="18" charset="0"/>
                          <a:cs typeface="Times New Roman" panose="02020603050405020304" pitchFamily="18" charset="0"/>
                        </a:rPr>
                        <a:t>4</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9</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a:solidFill>
                            <a:srgbClr val="000066"/>
                          </a:solidFill>
                          <a:effectLst/>
                          <a:latin typeface="+mn-lt"/>
                          <a:ea typeface="Times New Roman" panose="02020603050405020304" pitchFamily="18" charset="0"/>
                          <a:cs typeface="Times New Roman" panose="02020603050405020304" pitchFamily="18" charset="0"/>
                        </a:rPr>
                        <a:t>5</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6</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4</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7</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6</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4</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12</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0</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a:solidFill>
                            <a:srgbClr val="000066"/>
                          </a:solidFill>
                          <a:effectLst/>
                          <a:latin typeface="+mn-lt"/>
                          <a:ea typeface="Times New Roman" panose="02020603050405020304" pitchFamily="18" charset="0"/>
                          <a:cs typeface="Times New Roman" panose="02020603050405020304" pitchFamily="18" charset="0"/>
                        </a:rPr>
                        <a:t>25</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3</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b="1">
                          <a:solidFill>
                            <a:srgbClr val="000066"/>
                          </a:solidFill>
                          <a:effectLst/>
                          <a:latin typeface="+mn-lt"/>
                          <a:ea typeface="Times New Roman" panose="02020603050405020304" pitchFamily="18" charset="0"/>
                          <a:cs typeface="Times New Roman" panose="02020603050405020304" pitchFamily="18" charset="0"/>
                        </a:rPr>
                        <a:t>1</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GB" sz="1200" kern="1200">
                          <a:solidFill>
                            <a:srgbClr val="000066"/>
                          </a:solidFill>
                          <a:effectLst/>
                          <a:latin typeface="+mn-lt"/>
                          <a:ea typeface="Times New Roman" panose="02020603050405020304" pitchFamily="18" charset="0"/>
                          <a:cs typeface="Times New Roman" panose="02020603050405020304" pitchFamily="18" charset="0"/>
                        </a:rPr>
                        <a:t>0</a:t>
                      </a:r>
                      <a:endParaRPr lang="fr-FR" sz="1200" kern="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385585">
                <a:tc vMerge="1">
                  <a:txBody>
                    <a:bodyPr/>
                    <a:lstStyle/>
                    <a:p>
                      <a:endParaRPr lang="fr-FR"/>
                    </a:p>
                  </a:txBody>
                  <a:tcPr/>
                </a:tc>
                <a:tc>
                  <a:txBody>
                    <a:bodyPr/>
                    <a:lstStyle/>
                    <a:p>
                      <a:pPr algn="ctr">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5 - 20 %</a:t>
                      </a:r>
                      <a:endParaRPr lang="fr-FR" sz="1200" b="1"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1</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0</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2</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2</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2</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0</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1</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0</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1</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1</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0</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0</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0</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GB" sz="1200" kern="1200">
                          <a:solidFill>
                            <a:srgbClr val="000066"/>
                          </a:solidFill>
                          <a:effectLst/>
                          <a:latin typeface="+mn-lt"/>
                          <a:ea typeface="Times New Roman" panose="02020603050405020304" pitchFamily="18" charset="0"/>
                          <a:cs typeface="Times New Roman" panose="02020603050405020304" pitchFamily="18" charset="0"/>
                        </a:rPr>
                        <a:t>1</a:t>
                      </a:r>
                      <a:endParaRPr lang="fr-FR" sz="1200" kern="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2"/>
                  </a:ext>
                </a:extLst>
              </a:tr>
              <a:tr h="385585">
                <a:tc vMerge="1">
                  <a:txBody>
                    <a:bodyPr/>
                    <a:lstStyle/>
                    <a:p>
                      <a:endParaRPr lang="fr-FR"/>
                    </a:p>
                  </a:txBody>
                  <a:tcPr/>
                </a:tc>
                <a:tc>
                  <a:txBody>
                    <a:bodyPr/>
                    <a:lstStyle/>
                    <a:p>
                      <a:pPr algn="ctr">
                        <a:lnSpc>
                          <a:spcPct val="100000"/>
                        </a:lnSpc>
                        <a:spcAft>
                          <a:spcPts val="0"/>
                        </a:spcAft>
                      </a:pPr>
                      <a:r>
                        <a:rPr lang="en-GB" sz="1200" b="1" dirty="0">
                          <a:solidFill>
                            <a:srgbClr val="000066"/>
                          </a:solidFill>
                          <a:effectLst/>
                          <a:latin typeface="+mn-lt"/>
                          <a:ea typeface="Times New Roman" panose="02020603050405020304" pitchFamily="18" charset="0"/>
                          <a:cs typeface="Times New Roman" panose="02020603050405020304" pitchFamily="18" charset="0"/>
                        </a:rPr>
                        <a:t>1 - 5 %</a:t>
                      </a:r>
                      <a:endParaRPr lang="fr-FR" sz="1200" b="1"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5</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0</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1</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1</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2</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1</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2</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2</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1</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0</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a:solidFill>
                            <a:srgbClr val="000066"/>
                          </a:solidFill>
                          <a:effectLst/>
                          <a:latin typeface="+mn-lt"/>
                          <a:ea typeface="Times New Roman" panose="02020603050405020304" pitchFamily="18" charset="0"/>
                          <a:cs typeface="Times New Roman" panose="02020603050405020304" pitchFamily="18" charset="0"/>
                        </a:rPr>
                        <a:t>2</a:t>
                      </a:r>
                      <a:endParaRPr lang="fr-FR" sz="120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0</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en-GB" sz="1200" dirty="0">
                          <a:solidFill>
                            <a:srgbClr val="000066"/>
                          </a:solidFill>
                          <a:effectLst/>
                          <a:latin typeface="+mn-lt"/>
                          <a:ea typeface="Times New Roman" panose="02020603050405020304" pitchFamily="18" charset="0"/>
                          <a:cs typeface="Times New Roman" panose="02020603050405020304" pitchFamily="18" charset="0"/>
                        </a:rPr>
                        <a:t>1</a:t>
                      </a: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en-GB" sz="1200" kern="1200" dirty="0">
                          <a:solidFill>
                            <a:srgbClr val="000066"/>
                          </a:solidFill>
                          <a:effectLst/>
                          <a:latin typeface="+mn-lt"/>
                          <a:ea typeface="Times New Roman" panose="02020603050405020304" pitchFamily="18" charset="0"/>
                          <a:cs typeface="Times New Roman" panose="02020603050405020304" pitchFamily="18" charset="0"/>
                        </a:rPr>
                        <a:t>1</a:t>
                      </a:r>
                      <a:endParaRPr lang="fr-FR" sz="1200" kern="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3"/>
                  </a:ext>
                </a:extLst>
              </a:tr>
              <a:tr h="385585">
                <a:tc>
                  <a:txBody>
                    <a:bodyPr/>
                    <a:lstStyle/>
                    <a:p>
                      <a:pPr algn="l">
                        <a:lnSpc>
                          <a:spcPct val="100000"/>
                        </a:lnSpc>
                        <a:spcAft>
                          <a:spcPts val="0"/>
                        </a:spcAft>
                      </a:pPr>
                      <a:r>
                        <a:rPr lang="fr-FR" sz="1200" b="1" dirty="0">
                          <a:solidFill>
                            <a:srgbClr val="000066"/>
                          </a:solidFill>
                          <a:effectLst/>
                          <a:latin typeface="+mn-lt"/>
                          <a:ea typeface="Times New Roman" panose="02020603050405020304" pitchFamily="18" charset="0"/>
                          <a:cs typeface="Times New Roman" panose="02020603050405020304" pitchFamily="18" charset="0"/>
                        </a:rPr>
                        <a:t>Total</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endParaRPr lang="fr-FR" sz="1200" dirty="0">
                        <a:solidFill>
                          <a:srgbClr val="000066"/>
                        </a:solidFill>
                        <a:effectLst/>
                        <a:latin typeface="+mn-lt"/>
                        <a:ea typeface="Times New Roman" panose="02020603050405020304" pitchFamily="18" charset="0"/>
                        <a:cs typeface="Times New Roman" panose="02020603050405020304" pitchFamily="18" charset="0"/>
                      </a:endParaRP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10</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9</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8</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9</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8</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8</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9</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6</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14</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1</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27</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3</a:t>
                      </a:r>
                    </a:p>
                  </a:txBody>
                  <a:tcPr marL="36000" marR="3600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ct val="100000"/>
                        </a:lnSpc>
                        <a:spcAft>
                          <a:spcPts val="0"/>
                        </a:spcAft>
                      </a:pPr>
                      <a:r>
                        <a:rPr lang="fr-FR" sz="1200" dirty="0">
                          <a:solidFill>
                            <a:srgbClr val="000066"/>
                          </a:solidFill>
                          <a:effectLst/>
                          <a:latin typeface="+mn-lt"/>
                          <a:ea typeface="Times New Roman" panose="02020603050405020304" pitchFamily="18" charset="0"/>
                          <a:cs typeface="Times New Roman" panose="02020603050405020304" pitchFamily="18" charset="0"/>
                        </a:rPr>
                        <a:t>2</a:t>
                      </a:r>
                    </a:p>
                  </a:txBody>
                  <a:tcPr marL="36000" marR="36000" marT="0" marB="0"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algn="ctr" defTabSz="914400" rtl="0" eaLnBrk="1" latinLnBrk="0" hangingPunct="1">
                        <a:lnSpc>
                          <a:spcPct val="100000"/>
                        </a:lnSpc>
                        <a:spcAft>
                          <a:spcPts val="0"/>
                        </a:spcAft>
                      </a:pPr>
                      <a:r>
                        <a:rPr lang="fr-FR" sz="1200" kern="1200" dirty="0">
                          <a:solidFill>
                            <a:srgbClr val="000066"/>
                          </a:solidFill>
                          <a:effectLst/>
                          <a:latin typeface="+mn-lt"/>
                          <a:ea typeface="Times New Roman" panose="02020603050405020304" pitchFamily="18" charset="0"/>
                          <a:cs typeface="Times New Roman" panose="02020603050405020304" pitchFamily="18" charset="0"/>
                        </a:rPr>
                        <a:t>2</a:t>
                      </a: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2"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Nguyen T, CROI 2018, Abs. 545</a:t>
            </a:r>
          </a:p>
        </p:txBody>
      </p:sp>
      <p:sp>
        <p:nvSpPr>
          <p:cNvPr id="2" name="ZoneTexte 1"/>
          <p:cNvSpPr txBox="1"/>
          <p:nvPr/>
        </p:nvSpPr>
        <p:spPr>
          <a:xfrm>
            <a:off x="274335" y="4725464"/>
            <a:ext cx="7167347" cy="523220"/>
          </a:xfrm>
          <a:prstGeom prst="rect">
            <a:avLst/>
          </a:prstGeom>
          <a:noFill/>
        </p:spPr>
        <p:txBody>
          <a:bodyPr wrap="none" rtlCol="0">
            <a:spAutoFit/>
          </a:bodyPr>
          <a:lstStyle/>
          <a:p>
            <a:r>
              <a:rPr lang="fr-FR" sz="1400" dirty="0"/>
              <a:t>Pour le séquençage haut débit &gt; 20 % comparaison avec le séquençage Sanger </a:t>
            </a:r>
          </a:p>
          <a:p>
            <a:r>
              <a:rPr lang="fr-FR" sz="1400" dirty="0"/>
              <a:t>Pour le séquençage haut débit 1 - 5 % ou 5 - 20 % n mutations non détectées en Sanger</a:t>
            </a:r>
          </a:p>
        </p:txBody>
      </p:sp>
      <p:sp>
        <p:nvSpPr>
          <p:cNvPr id="9" name="ZoneTexte 8">
            <a:extLst>
              <a:ext uri="{FF2B5EF4-FFF2-40B4-BE49-F238E27FC236}">
                <a16:creationId xmlns:a16="http://schemas.microsoft.com/office/drawing/2014/main" id="{FD144439-17BC-4B1E-B4E1-78D61EC929A7}"/>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14</a:t>
            </a:r>
          </a:p>
        </p:txBody>
      </p:sp>
    </p:spTree>
    <p:extLst>
      <p:ext uri="{BB962C8B-B14F-4D97-AF65-F5344CB8AC3E}">
        <p14:creationId xmlns:p14="http://schemas.microsoft.com/office/powerpoint/2010/main" val="4083229146"/>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Etude Neuro+3 : l’intensification du traitement ARV améliore les troubles neurocognitifs</a:t>
            </a:r>
          </a:p>
        </p:txBody>
      </p:sp>
      <p:sp>
        <p:nvSpPr>
          <p:cNvPr id="3" name="Espace réservé du contenu 2"/>
          <p:cNvSpPr>
            <a:spLocks noGrp="1"/>
          </p:cNvSpPr>
          <p:nvPr>
            <p:ph idx="1"/>
          </p:nvPr>
        </p:nvSpPr>
        <p:spPr/>
        <p:txBody>
          <a:bodyPr/>
          <a:lstStyle/>
          <a:p>
            <a:r>
              <a:rPr lang="fr-FR" sz="1800" dirty="0"/>
              <a:t>Etude prospective, longitudinale, 31 patients VIH avec altération neurocognitive dans au moins 2 domaines</a:t>
            </a:r>
          </a:p>
          <a:p>
            <a:pPr lvl="1"/>
            <a:r>
              <a:rPr lang="fr-FR" sz="1600" dirty="0"/>
              <a:t>Médiane CD4 : 619/mm</a:t>
            </a:r>
            <a:r>
              <a:rPr lang="fr-FR" sz="1600" baseline="30000" dirty="0"/>
              <a:t>3</a:t>
            </a:r>
            <a:r>
              <a:rPr lang="fr-FR" sz="1600" dirty="0"/>
              <a:t> (médiane nadir : 165/mm</a:t>
            </a:r>
            <a:r>
              <a:rPr lang="fr-FR" sz="1600" baseline="30000" dirty="0"/>
              <a:t>3</a:t>
            </a:r>
            <a:r>
              <a:rPr lang="fr-FR" sz="1600" dirty="0"/>
              <a:t>), CV plasma &lt; 50 c/ml </a:t>
            </a:r>
            <a:br>
              <a:rPr lang="fr-FR" sz="1600" dirty="0"/>
            </a:br>
            <a:r>
              <a:rPr lang="fr-FR" sz="1600" dirty="0"/>
              <a:t>(médiane : 13 c/ml), CV LCS &gt; 5 c/ml = 29 % (médiane : 41 c/ml)</a:t>
            </a:r>
          </a:p>
          <a:p>
            <a:pPr lvl="1"/>
            <a:r>
              <a:rPr lang="fr-FR" sz="1600" dirty="0"/>
              <a:t>Traitement ARV en cours : score CPE médian = 6</a:t>
            </a:r>
          </a:p>
          <a:p>
            <a:pPr lvl="1"/>
            <a:r>
              <a:rPr lang="fr-FR" sz="1600" dirty="0"/>
              <a:t>Intensification par MVC (n = 10), INI (n = 21), DRV/r (n = 6), INNTI (n = 6), </a:t>
            </a:r>
            <a:br>
              <a:rPr lang="fr-FR" sz="1600" dirty="0"/>
            </a:br>
            <a:r>
              <a:rPr lang="fr-FR" sz="1600" dirty="0"/>
              <a:t>± switch INTI pour ABC (n = 4) : score CPE médian après intensification = 10</a:t>
            </a:r>
            <a:br>
              <a:rPr lang="fr-FR" sz="1600" dirty="0"/>
            </a:br>
            <a:endParaRPr lang="fr-FR" sz="1000" dirty="0"/>
          </a:p>
          <a:p>
            <a:r>
              <a:rPr lang="fr-FR" sz="1800" dirty="0"/>
              <a:t>Facteurs associés à l’amélioration du score neurocognitif</a:t>
            </a:r>
          </a:p>
          <a:p>
            <a:pPr lvl="1"/>
            <a:r>
              <a:rPr lang="fr-FR" sz="1600" dirty="0"/>
              <a:t>A S48 : augmentation du score CPE (p = 0,0035)</a:t>
            </a:r>
          </a:p>
          <a:p>
            <a:pPr lvl="1"/>
            <a:r>
              <a:rPr lang="fr-FR" sz="1600" dirty="0"/>
              <a:t>A S96</a:t>
            </a:r>
          </a:p>
          <a:p>
            <a:pPr lvl="2"/>
            <a:r>
              <a:rPr lang="fr-FR" sz="1600" dirty="0"/>
              <a:t>Intensification par RAL (p = 0,031)</a:t>
            </a:r>
          </a:p>
          <a:p>
            <a:pPr lvl="2"/>
            <a:r>
              <a:rPr lang="fr-FR" sz="1600" dirty="0"/>
              <a:t>Diminution </a:t>
            </a:r>
            <a:r>
              <a:rPr lang="fr-FR" sz="1600" dirty="0" err="1"/>
              <a:t>néoptérine</a:t>
            </a:r>
            <a:r>
              <a:rPr lang="fr-FR" sz="1600" dirty="0"/>
              <a:t> plasma (p = 0,006)</a:t>
            </a:r>
          </a:p>
          <a:p>
            <a:pPr lvl="2"/>
            <a:r>
              <a:rPr lang="fr-FR" sz="1600" dirty="0"/>
              <a:t>Diminution IP-10 plasma (p = 0,006)</a:t>
            </a:r>
          </a:p>
          <a:p>
            <a:pPr lvl="2"/>
            <a:r>
              <a:rPr lang="fr-FR" sz="1600" dirty="0"/>
              <a:t>Diminution score dépression (BDI II) (p = 0,008</a:t>
            </a:r>
            <a:r>
              <a:rPr lang="fr-FR" sz="1800" dirty="0"/>
              <a:t>)</a:t>
            </a:r>
            <a:br>
              <a:rPr lang="fr-FR" sz="1800" dirty="0"/>
            </a:br>
            <a:endParaRPr lang="fr-FR" sz="1000" dirty="0"/>
          </a:p>
          <a:p>
            <a:r>
              <a:rPr lang="fr-FR" sz="2000" b="1" dirty="0">
                <a:solidFill>
                  <a:srgbClr val="0070C0"/>
                </a:solidFill>
                <a:latin typeface="Calibri" panose="020F0502020204030204" pitchFamily="34" charset="0"/>
                <a:cs typeface="Calibri" panose="020F0502020204030204" pitchFamily="34" charset="0"/>
              </a:rPr>
              <a:t>Conclusion : </a:t>
            </a:r>
            <a:r>
              <a:rPr lang="fr-FR" sz="1800" dirty="0"/>
              <a:t>amélioration neurocognitive si augmentation score CPE ≥ 3 (nouveau score ≥ 9)</a:t>
            </a:r>
          </a:p>
          <a:p>
            <a:pPr lvl="1"/>
            <a:endParaRPr lang="fr-FR" sz="1800" dirty="0"/>
          </a:p>
          <a:p>
            <a:pPr lvl="1"/>
            <a:endParaRPr lang="fr-FR" sz="1800" dirty="0"/>
          </a:p>
          <a:p>
            <a:pPr lvl="1"/>
            <a:endParaRPr lang="fr-FR" sz="1800" dirty="0"/>
          </a:p>
        </p:txBody>
      </p:sp>
      <p:sp>
        <p:nvSpPr>
          <p:cNvPr id="4"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Force G, CROI 2018, Abs. 415</a:t>
            </a:r>
          </a:p>
        </p:txBody>
      </p:sp>
      <p:sp>
        <p:nvSpPr>
          <p:cNvPr id="5" name="ZoneTexte 4"/>
          <p:cNvSpPr txBox="1"/>
          <p:nvPr/>
        </p:nvSpPr>
        <p:spPr>
          <a:xfrm>
            <a:off x="800946" y="5870655"/>
            <a:ext cx="7105940" cy="738664"/>
          </a:xfrm>
          <a:prstGeom prst="rect">
            <a:avLst/>
          </a:prstGeom>
          <a:noFill/>
        </p:spPr>
        <p:txBody>
          <a:bodyPr wrap="square" rtlCol="0">
            <a:spAutoFit/>
          </a:bodyPr>
          <a:lstStyle/>
          <a:p>
            <a:r>
              <a:rPr lang="fr-FR" sz="1400" dirty="0"/>
              <a:t>Rappel : score CPE </a:t>
            </a:r>
          </a:p>
          <a:p>
            <a:r>
              <a:rPr lang="fr-FR" sz="1400" dirty="0"/>
              <a:t>+ 4 = DTG, NVP		+ 3 = MVC, RAL, DRV/r, LPV/r, ETR, EFV, ABC, FTC</a:t>
            </a:r>
          </a:p>
          <a:p>
            <a:r>
              <a:rPr lang="fr-FR" sz="1400" dirty="0"/>
              <a:t>+ 2 = EVG/c, ATV/r, RPV, 3TC	+ 1 = TDF</a:t>
            </a:r>
          </a:p>
        </p:txBody>
      </p:sp>
      <p:sp>
        <p:nvSpPr>
          <p:cNvPr id="6" name="ZoneTexte 5">
            <a:extLst>
              <a:ext uri="{FF2B5EF4-FFF2-40B4-BE49-F238E27FC236}">
                <a16:creationId xmlns:a16="http://schemas.microsoft.com/office/drawing/2014/main" id="{0F9AC193-7AC7-4D5E-9057-47E2C268568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176</a:t>
            </a:r>
          </a:p>
        </p:txBody>
      </p:sp>
    </p:spTree>
    <p:extLst>
      <p:ext uri="{BB962C8B-B14F-4D97-AF65-F5344CB8AC3E}">
        <p14:creationId xmlns:p14="http://schemas.microsoft.com/office/powerpoint/2010/main" val="103174721"/>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Echappement neurologique du VIH (1)</a:t>
            </a:r>
          </a:p>
        </p:txBody>
      </p:sp>
      <p:sp>
        <p:nvSpPr>
          <p:cNvPr id="4" name="Espace réservé du contenu 3"/>
          <p:cNvSpPr>
            <a:spLocks noGrp="1"/>
          </p:cNvSpPr>
          <p:nvPr>
            <p:ph idx="1"/>
          </p:nvPr>
        </p:nvSpPr>
        <p:spPr/>
        <p:txBody>
          <a:bodyPr/>
          <a:lstStyle/>
          <a:p>
            <a:r>
              <a:rPr lang="fr-FR" sz="1800" dirty="0"/>
              <a:t>Etude rétrospective, monocentrique, 345 patients VIH avec mesure simultanée CV dans plasma et LCS</a:t>
            </a:r>
            <a:br>
              <a:rPr lang="fr-FR" sz="1800" dirty="0"/>
            </a:br>
            <a:endParaRPr lang="fr-FR" sz="1800" dirty="0"/>
          </a:p>
          <a:p>
            <a:r>
              <a:rPr lang="fr-FR" sz="1800" dirty="0"/>
              <a:t>Définitions</a:t>
            </a:r>
          </a:p>
          <a:p>
            <a:pPr lvl="1"/>
            <a:r>
              <a:rPr lang="fr-FR" sz="1800" dirty="0"/>
              <a:t>Echappement asymptomatique (7,6 %) : aucun signe ou symptôme neurologique, CV plasma &lt; 50 c/ml et CV LCS &gt; 50 c/ml, </a:t>
            </a:r>
            <a:br>
              <a:rPr lang="fr-FR" sz="1800" dirty="0"/>
            </a:br>
            <a:r>
              <a:rPr lang="fr-FR" sz="1800" dirty="0"/>
              <a:t>ou CV plasma ≤ 50 c/ml et CV LCS &gt; CV plasma </a:t>
            </a:r>
            <a:br>
              <a:rPr lang="fr-FR" sz="1800" dirty="0"/>
            </a:br>
            <a:r>
              <a:rPr lang="fr-FR" sz="1800" dirty="0"/>
              <a:t>(habituellement </a:t>
            </a:r>
            <a:r>
              <a:rPr lang="fr-FR" sz="1800" u="sng" dirty="0"/>
              <a:t>&gt;</a:t>
            </a:r>
            <a:r>
              <a:rPr lang="fr-FR" sz="1800" dirty="0"/>
              <a:t> 1 log</a:t>
            </a:r>
            <a:r>
              <a:rPr lang="fr-FR" sz="1800" baseline="-25000" dirty="0"/>
              <a:t>10</a:t>
            </a:r>
            <a:r>
              <a:rPr lang="fr-FR" sz="1800" dirty="0"/>
              <a:t> c/ml)</a:t>
            </a:r>
          </a:p>
          <a:p>
            <a:pPr lvl="2"/>
            <a:r>
              <a:rPr lang="fr-FR" sz="1800" dirty="0"/>
              <a:t>10,8 % des patients sans symptôme neurologique ont un échappement LCS</a:t>
            </a:r>
          </a:p>
          <a:p>
            <a:pPr lvl="1"/>
            <a:r>
              <a:rPr lang="fr-FR" sz="1800" dirty="0"/>
              <a:t>Echappement symptomatique (3,6 %) : symptômes neurologiques, avec CV plasma &lt; 50 c/ml et CV LCS ≥ 50 c/ml, ou CV plasma ≥ 50 c/ml </a:t>
            </a:r>
            <a:br>
              <a:rPr lang="fr-FR" sz="1800" dirty="0"/>
            </a:br>
            <a:r>
              <a:rPr lang="fr-FR" sz="1800" dirty="0"/>
              <a:t>et CV LCS &gt; 2 x plasma</a:t>
            </a:r>
          </a:p>
          <a:p>
            <a:pPr lvl="2"/>
            <a:r>
              <a:rPr lang="fr-FR" sz="1800" dirty="0"/>
              <a:t>24,8 % des patients avec symptôme neurologique ont un échappement LCS</a:t>
            </a:r>
          </a:p>
          <a:p>
            <a:pPr lvl="1"/>
            <a:r>
              <a:rPr lang="fr-FR" sz="1800" dirty="0"/>
              <a:t>Echappement secondaire : maladie neurologique (IO) évolutive, avec CV plasma &lt; 50 c/ml et CV LCS ≥ 50 c/ml, ou CV plasma ≥ 50 c/ml </a:t>
            </a:r>
            <a:br>
              <a:rPr lang="fr-FR" sz="1800" dirty="0"/>
            </a:br>
            <a:r>
              <a:rPr lang="fr-FR" sz="1800" dirty="0"/>
              <a:t>et CV LCS &gt; plasma</a:t>
            </a:r>
          </a:p>
          <a:p>
            <a:pPr lvl="1"/>
            <a:endParaRPr lang="fr-FR" sz="1800" dirty="0"/>
          </a:p>
        </p:txBody>
      </p:sp>
      <p:sp>
        <p:nvSpPr>
          <p:cNvPr id="7"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Pinnetti</a:t>
            </a:r>
            <a:r>
              <a:rPr lang="en-GB" sz="1200" i="1" dirty="0">
                <a:solidFill>
                  <a:srgbClr val="0070C0"/>
                </a:solidFill>
              </a:rPr>
              <a:t> C, CROI 2018, Abs. 447</a:t>
            </a:r>
          </a:p>
        </p:txBody>
      </p:sp>
      <p:sp>
        <p:nvSpPr>
          <p:cNvPr id="5" name="ZoneTexte 4">
            <a:extLst>
              <a:ext uri="{FF2B5EF4-FFF2-40B4-BE49-F238E27FC236}">
                <a16:creationId xmlns:a16="http://schemas.microsoft.com/office/drawing/2014/main" id="{BDA80638-902E-4D35-9B18-BC93D093B0F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177</a:t>
            </a:r>
          </a:p>
        </p:txBody>
      </p:sp>
    </p:spTree>
    <p:extLst>
      <p:ext uri="{BB962C8B-B14F-4D97-AF65-F5344CB8AC3E}">
        <p14:creationId xmlns:p14="http://schemas.microsoft.com/office/powerpoint/2010/main" val="2227964828"/>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85725" y="1536922"/>
          <a:ext cx="8985251" cy="2286000"/>
        </p:xfrm>
        <a:graphic>
          <a:graphicData uri="http://schemas.openxmlformats.org/drawingml/2006/table">
            <a:tbl>
              <a:tblPr firstRow="1" bandRow="1">
                <a:tableStyleId>{5C22544A-7EE6-4342-B048-85BDC9FD1C3A}</a:tableStyleId>
              </a:tblPr>
              <a:tblGrid>
                <a:gridCol w="2342092">
                  <a:extLst>
                    <a:ext uri="{9D8B030D-6E8A-4147-A177-3AD203B41FA5}">
                      <a16:colId xmlns:a16="http://schemas.microsoft.com/office/drawing/2014/main" val="20000"/>
                    </a:ext>
                  </a:extLst>
                </a:gridCol>
                <a:gridCol w="1400664">
                  <a:extLst>
                    <a:ext uri="{9D8B030D-6E8A-4147-A177-3AD203B41FA5}">
                      <a16:colId xmlns:a16="http://schemas.microsoft.com/office/drawing/2014/main" val="20001"/>
                    </a:ext>
                  </a:extLst>
                </a:gridCol>
                <a:gridCol w="1531392">
                  <a:extLst>
                    <a:ext uri="{9D8B030D-6E8A-4147-A177-3AD203B41FA5}">
                      <a16:colId xmlns:a16="http://schemas.microsoft.com/office/drawing/2014/main" val="20002"/>
                    </a:ext>
                  </a:extLst>
                </a:gridCol>
                <a:gridCol w="1494042">
                  <a:extLst>
                    <a:ext uri="{9D8B030D-6E8A-4147-A177-3AD203B41FA5}">
                      <a16:colId xmlns:a16="http://schemas.microsoft.com/office/drawing/2014/main" val="20003"/>
                    </a:ext>
                  </a:extLst>
                </a:gridCol>
                <a:gridCol w="1363312">
                  <a:extLst>
                    <a:ext uri="{9D8B030D-6E8A-4147-A177-3AD203B41FA5}">
                      <a16:colId xmlns:a16="http://schemas.microsoft.com/office/drawing/2014/main" val="20004"/>
                    </a:ext>
                  </a:extLst>
                </a:gridCol>
                <a:gridCol w="853749">
                  <a:extLst>
                    <a:ext uri="{9D8B030D-6E8A-4147-A177-3AD203B41FA5}">
                      <a16:colId xmlns:a16="http://schemas.microsoft.com/office/drawing/2014/main" val="20005"/>
                    </a:ext>
                  </a:extLst>
                </a:gridCol>
              </a:tblGrid>
              <a:tr h="361018">
                <a:tc>
                  <a:txBody>
                    <a:bodyPr/>
                    <a:lstStyle/>
                    <a:p>
                      <a:endParaRPr lang="fr-FR" sz="1200" b="0" dirty="0">
                        <a:solidFill>
                          <a:srgbClr val="000066"/>
                        </a:solidFill>
                      </a:endParaRPr>
                    </a:p>
                  </a:txBody>
                  <a:tcPr anchor="ctr"/>
                </a:tc>
                <a:tc>
                  <a:txBody>
                    <a:bodyPr/>
                    <a:lstStyle/>
                    <a:p>
                      <a:pPr algn="ctr"/>
                      <a:r>
                        <a:rPr lang="fr-FR" sz="1200" dirty="0">
                          <a:solidFill>
                            <a:srgbClr val="000066"/>
                          </a:solidFill>
                        </a:rPr>
                        <a:t>Absence</a:t>
                      </a:r>
                      <a:r>
                        <a:rPr lang="fr-FR" sz="1200" baseline="0" dirty="0">
                          <a:solidFill>
                            <a:srgbClr val="000066"/>
                          </a:solidFill>
                        </a:rPr>
                        <a:t> d’échappement</a:t>
                      </a:r>
                    </a:p>
                    <a:p>
                      <a:pPr algn="ctr"/>
                      <a:r>
                        <a:rPr lang="fr-FR" sz="1200" b="0" baseline="0" dirty="0">
                          <a:solidFill>
                            <a:srgbClr val="000066"/>
                          </a:solidFill>
                        </a:rPr>
                        <a:t>(n = 606)</a:t>
                      </a:r>
                      <a:endParaRPr lang="fr-FR" sz="1200" b="0" dirty="0">
                        <a:solidFill>
                          <a:srgbClr val="000066"/>
                        </a:solidFill>
                      </a:endParaRPr>
                    </a:p>
                  </a:txBody>
                  <a:tcPr anchor="ctr"/>
                </a:tc>
                <a:tc>
                  <a:txBody>
                    <a:bodyPr/>
                    <a:lstStyle/>
                    <a:p>
                      <a:pPr algn="ctr"/>
                      <a:r>
                        <a:rPr lang="fr-FR" sz="1200" dirty="0">
                          <a:solidFill>
                            <a:srgbClr val="000066"/>
                          </a:solidFill>
                        </a:rPr>
                        <a:t>Echappement</a:t>
                      </a:r>
                    </a:p>
                    <a:p>
                      <a:pPr algn="ctr"/>
                      <a:r>
                        <a:rPr lang="fr-FR" sz="1200" dirty="0">
                          <a:solidFill>
                            <a:srgbClr val="000066"/>
                          </a:solidFill>
                        </a:rPr>
                        <a:t>asymptomatique</a:t>
                      </a:r>
                    </a:p>
                    <a:p>
                      <a:pPr algn="ctr"/>
                      <a:r>
                        <a:rPr lang="fr-FR" sz="1200" b="0" dirty="0">
                          <a:solidFill>
                            <a:srgbClr val="000066"/>
                          </a:solidFill>
                        </a:rPr>
                        <a:t>(n = 34)</a:t>
                      </a:r>
                    </a:p>
                  </a:txBody>
                  <a:tcPr anchor="ctr"/>
                </a:tc>
                <a:tc>
                  <a:txBody>
                    <a:bodyPr/>
                    <a:lstStyle/>
                    <a:p>
                      <a:pPr algn="ctr"/>
                      <a:r>
                        <a:rPr lang="fr-FR" sz="1200" dirty="0">
                          <a:solidFill>
                            <a:srgbClr val="000066"/>
                          </a:solidFill>
                        </a:rPr>
                        <a:t>Echappement</a:t>
                      </a:r>
                    </a:p>
                    <a:p>
                      <a:pPr algn="ctr"/>
                      <a:r>
                        <a:rPr lang="fr-FR" sz="1200" dirty="0">
                          <a:solidFill>
                            <a:srgbClr val="000066"/>
                          </a:solidFill>
                        </a:rPr>
                        <a:t>symptomatique</a:t>
                      </a:r>
                    </a:p>
                    <a:p>
                      <a:pPr algn="ctr"/>
                      <a:r>
                        <a:rPr lang="fr-FR" sz="1200" b="0" dirty="0">
                          <a:solidFill>
                            <a:srgbClr val="000066"/>
                          </a:solidFill>
                        </a:rPr>
                        <a:t>(n = 25)</a:t>
                      </a:r>
                    </a:p>
                  </a:txBody>
                  <a:tcPr anchor="ctr"/>
                </a:tc>
                <a:tc>
                  <a:txBody>
                    <a:bodyPr/>
                    <a:lstStyle/>
                    <a:p>
                      <a:pPr algn="ctr"/>
                      <a:r>
                        <a:rPr lang="fr-FR" sz="1200" dirty="0">
                          <a:solidFill>
                            <a:srgbClr val="000066"/>
                          </a:solidFill>
                        </a:rPr>
                        <a:t>Echappement</a:t>
                      </a:r>
                    </a:p>
                    <a:p>
                      <a:pPr algn="ctr"/>
                      <a:r>
                        <a:rPr lang="fr-FR" sz="1200" dirty="0">
                          <a:solidFill>
                            <a:srgbClr val="000066"/>
                          </a:solidFill>
                        </a:rPr>
                        <a:t>secondaire</a:t>
                      </a:r>
                    </a:p>
                    <a:p>
                      <a:pPr algn="ctr"/>
                      <a:r>
                        <a:rPr lang="fr-FR" sz="1200" b="0" dirty="0">
                          <a:solidFill>
                            <a:srgbClr val="000066"/>
                          </a:solidFill>
                        </a:rPr>
                        <a:t>(n = 21)</a:t>
                      </a:r>
                    </a:p>
                  </a:txBody>
                  <a:tcPr anchor="ctr"/>
                </a:tc>
                <a:tc>
                  <a:txBody>
                    <a:bodyPr/>
                    <a:lstStyle/>
                    <a:p>
                      <a:pPr algn="ctr"/>
                      <a:r>
                        <a:rPr lang="fr-FR" sz="1200" dirty="0">
                          <a:solidFill>
                            <a:srgbClr val="000066"/>
                          </a:solidFill>
                        </a:rPr>
                        <a:t>p</a:t>
                      </a:r>
                      <a:endParaRPr lang="fr-FR" sz="1200" b="0" dirty="0">
                        <a:solidFill>
                          <a:srgbClr val="000066"/>
                        </a:solidFill>
                      </a:endParaRPr>
                    </a:p>
                  </a:txBody>
                  <a:tcPr anchor="ctr"/>
                </a:tc>
                <a:extLst>
                  <a:ext uri="{0D108BD9-81ED-4DB2-BD59-A6C34878D82A}">
                    <a16:rowId xmlns:a16="http://schemas.microsoft.com/office/drawing/2014/main" val="10000"/>
                  </a:ext>
                </a:extLst>
              </a:tr>
              <a:tr h="135382">
                <a:tc>
                  <a:txBody>
                    <a:bodyPr/>
                    <a:lstStyle/>
                    <a:p>
                      <a:r>
                        <a:rPr lang="fr-FR" sz="1200" dirty="0">
                          <a:solidFill>
                            <a:srgbClr val="000066"/>
                          </a:solidFill>
                        </a:rPr>
                        <a:t>CDC stade C, %</a:t>
                      </a:r>
                      <a:endParaRPr lang="fr-FR" sz="1200" b="0" dirty="0">
                        <a:solidFill>
                          <a:srgbClr val="000066"/>
                        </a:solidFill>
                      </a:endParaRPr>
                    </a:p>
                  </a:txBody>
                  <a:tcPr anchor="ctr"/>
                </a:tc>
                <a:tc>
                  <a:txBody>
                    <a:bodyPr/>
                    <a:lstStyle/>
                    <a:p>
                      <a:pPr algn="ctr"/>
                      <a:r>
                        <a:rPr lang="fr-FR" sz="1200" dirty="0">
                          <a:solidFill>
                            <a:srgbClr val="000066"/>
                          </a:solidFill>
                        </a:rPr>
                        <a:t>88,9</a:t>
                      </a:r>
                      <a:endParaRPr lang="fr-FR" sz="1200" b="0" dirty="0">
                        <a:solidFill>
                          <a:srgbClr val="000066"/>
                        </a:solidFill>
                      </a:endParaRPr>
                    </a:p>
                  </a:txBody>
                  <a:tcPr anchor="ctr"/>
                </a:tc>
                <a:tc>
                  <a:txBody>
                    <a:bodyPr/>
                    <a:lstStyle/>
                    <a:p>
                      <a:pPr algn="ctr"/>
                      <a:r>
                        <a:rPr lang="fr-FR" sz="1200" dirty="0">
                          <a:solidFill>
                            <a:srgbClr val="000066"/>
                          </a:solidFill>
                        </a:rPr>
                        <a:t>97,1</a:t>
                      </a:r>
                      <a:endParaRPr lang="fr-FR" sz="1200" b="0" dirty="0">
                        <a:solidFill>
                          <a:srgbClr val="000066"/>
                        </a:solidFill>
                      </a:endParaRPr>
                    </a:p>
                  </a:txBody>
                  <a:tcPr anchor="ctr"/>
                </a:tc>
                <a:tc>
                  <a:txBody>
                    <a:bodyPr/>
                    <a:lstStyle/>
                    <a:p>
                      <a:pPr algn="ctr"/>
                      <a:r>
                        <a:rPr lang="fr-FR" sz="1200" dirty="0">
                          <a:solidFill>
                            <a:srgbClr val="000066"/>
                          </a:solidFill>
                        </a:rPr>
                        <a:t>92</a:t>
                      </a:r>
                      <a:endParaRPr lang="fr-FR" sz="1200" b="0" dirty="0">
                        <a:solidFill>
                          <a:srgbClr val="000066"/>
                        </a:solidFill>
                      </a:endParaRPr>
                    </a:p>
                  </a:txBody>
                  <a:tcPr anchor="ctr"/>
                </a:tc>
                <a:tc>
                  <a:txBody>
                    <a:bodyPr/>
                    <a:lstStyle/>
                    <a:p>
                      <a:pPr algn="ctr"/>
                      <a:r>
                        <a:rPr lang="fr-FR" sz="1200" dirty="0">
                          <a:solidFill>
                            <a:srgbClr val="000066"/>
                          </a:solidFill>
                        </a:rPr>
                        <a:t>90,5</a:t>
                      </a:r>
                      <a:endParaRPr lang="fr-FR" sz="1200" b="0" dirty="0">
                        <a:solidFill>
                          <a:srgbClr val="000066"/>
                        </a:solidFill>
                      </a:endParaRPr>
                    </a:p>
                  </a:txBody>
                  <a:tcPr anchor="ctr"/>
                </a:tc>
                <a:tc>
                  <a:txBody>
                    <a:bodyPr/>
                    <a:lstStyle/>
                    <a:p>
                      <a:pPr algn="ctr"/>
                      <a:r>
                        <a:rPr lang="fr-FR" sz="1200" dirty="0">
                          <a:solidFill>
                            <a:srgbClr val="000066"/>
                          </a:solidFill>
                        </a:rPr>
                        <a:t>0,02</a:t>
                      </a:r>
                      <a:endParaRPr lang="fr-FR" sz="1200" b="0" dirty="0">
                        <a:solidFill>
                          <a:srgbClr val="000066"/>
                        </a:solidFill>
                      </a:endParaRPr>
                    </a:p>
                  </a:txBody>
                  <a:tcPr anchor="ctr"/>
                </a:tc>
                <a:extLst>
                  <a:ext uri="{0D108BD9-81ED-4DB2-BD59-A6C34878D82A}">
                    <a16:rowId xmlns:a16="http://schemas.microsoft.com/office/drawing/2014/main" val="10001"/>
                  </a:ext>
                </a:extLst>
              </a:tr>
              <a:tr h="164389">
                <a:tc>
                  <a:txBody>
                    <a:bodyPr/>
                    <a:lstStyle/>
                    <a:p>
                      <a:r>
                        <a:rPr lang="fr-FR" sz="1200" dirty="0">
                          <a:solidFill>
                            <a:srgbClr val="000066"/>
                          </a:solidFill>
                        </a:rPr>
                        <a:t>Nadir CD4 &lt; 200/mm</a:t>
                      </a:r>
                      <a:r>
                        <a:rPr lang="fr-FR" sz="1200" baseline="30000" dirty="0">
                          <a:solidFill>
                            <a:srgbClr val="000066"/>
                          </a:solidFill>
                        </a:rPr>
                        <a:t>3</a:t>
                      </a:r>
                      <a:r>
                        <a:rPr lang="fr-FR" sz="1200" dirty="0">
                          <a:solidFill>
                            <a:srgbClr val="000066"/>
                          </a:solidFill>
                        </a:rPr>
                        <a:t>, %</a:t>
                      </a:r>
                      <a:endParaRPr lang="fr-FR" sz="1200" b="0" dirty="0">
                        <a:solidFill>
                          <a:srgbClr val="000066"/>
                        </a:solidFill>
                      </a:endParaRPr>
                    </a:p>
                  </a:txBody>
                  <a:tcPr anchor="ctr"/>
                </a:tc>
                <a:tc>
                  <a:txBody>
                    <a:bodyPr/>
                    <a:lstStyle/>
                    <a:p>
                      <a:pPr algn="ctr"/>
                      <a:r>
                        <a:rPr lang="fr-FR" sz="1200" dirty="0">
                          <a:solidFill>
                            <a:srgbClr val="000066"/>
                          </a:solidFill>
                        </a:rPr>
                        <a:t>65</a:t>
                      </a:r>
                      <a:endParaRPr lang="fr-FR" sz="1200" b="0" dirty="0">
                        <a:solidFill>
                          <a:srgbClr val="000066"/>
                        </a:solidFill>
                      </a:endParaRPr>
                    </a:p>
                  </a:txBody>
                  <a:tcPr anchor="ctr"/>
                </a:tc>
                <a:tc>
                  <a:txBody>
                    <a:bodyPr/>
                    <a:lstStyle/>
                    <a:p>
                      <a:pPr algn="ctr"/>
                      <a:r>
                        <a:rPr lang="fr-FR" sz="1200" dirty="0">
                          <a:solidFill>
                            <a:srgbClr val="000066"/>
                          </a:solidFill>
                        </a:rPr>
                        <a:t>56</a:t>
                      </a:r>
                      <a:endParaRPr lang="fr-FR" sz="1200" b="0" dirty="0">
                        <a:solidFill>
                          <a:srgbClr val="000066"/>
                        </a:solidFill>
                      </a:endParaRPr>
                    </a:p>
                  </a:txBody>
                  <a:tcPr anchor="ctr"/>
                </a:tc>
                <a:tc>
                  <a:txBody>
                    <a:bodyPr/>
                    <a:lstStyle/>
                    <a:p>
                      <a:pPr algn="ctr"/>
                      <a:r>
                        <a:rPr lang="fr-FR" sz="1200" dirty="0">
                          <a:solidFill>
                            <a:srgbClr val="000066"/>
                          </a:solidFill>
                        </a:rPr>
                        <a:t>72</a:t>
                      </a:r>
                      <a:endParaRPr lang="fr-FR" sz="1200" b="0" dirty="0">
                        <a:solidFill>
                          <a:srgbClr val="000066"/>
                        </a:solidFill>
                      </a:endParaRPr>
                    </a:p>
                  </a:txBody>
                  <a:tcPr anchor="ctr"/>
                </a:tc>
                <a:tc>
                  <a:txBody>
                    <a:bodyPr/>
                    <a:lstStyle/>
                    <a:p>
                      <a:pPr algn="ctr"/>
                      <a:r>
                        <a:rPr lang="fr-FR" sz="1200" dirty="0">
                          <a:solidFill>
                            <a:srgbClr val="000066"/>
                          </a:solidFill>
                        </a:rPr>
                        <a:t>57</a:t>
                      </a:r>
                      <a:endParaRPr lang="fr-FR" sz="1200" b="0" dirty="0">
                        <a:solidFill>
                          <a:srgbClr val="000066"/>
                        </a:solidFill>
                      </a:endParaRPr>
                    </a:p>
                  </a:txBody>
                  <a:tcPr anchor="ctr"/>
                </a:tc>
                <a:tc>
                  <a:txBody>
                    <a:bodyPr/>
                    <a:lstStyle/>
                    <a:p>
                      <a:pPr algn="ctr"/>
                      <a:r>
                        <a:rPr lang="fr-FR" sz="1200" dirty="0">
                          <a:solidFill>
                            <a:srgbClr val="000066"/>
                          </a:solidFill>
                        </a:rPr>
                        <a:t>&lt; 0,001</a:t>
                      </a:r>
                      <a:endParaRPr lang="fr-FR" sz="1200" b="0" dirty="0">
                        <a:solidFill>
                          <a:srgbClr val="000066"/>
                        </a:solidFill>
                      </a:endParaRPr>
                    </a:p>
                  </a:txBody>
                  <a:tcPr anchor="ctr"/>
                </a:tc>
                <a:extLst>
                  <a:ext uri="{0D108BD9-81ED-4DB2-BD59-A6C34878D82A}">
                    <a16:rowId xmlns:a16="http://schemas.microsoft.com/office/drawing/2014/main" val="10002"/>
                  </a:ext>
                </a:extLst>
              </a:tr>
              <a:tr h="194319">
                <a:tc>
                  <a:txBody>
                    <a:bodyPr/>
                    <a:lstStyle/>
                    <a:p>
                      <a:r>
                        <a:rPr lang="fr-FR" sz="1200" dirty="0">
                          <a:solidFill>
                            <a:srgbClr val="000066"/>
                          </a:solidFill>
                        </a:rPr>
                        <a:t>CV VIH plasma, log</a:t>
                      </a:r>
                      <a:r>
                        <a:rPr lang="fr-FR" sz="1200" baseline="-25000" dirty="0">
                          <a:solidFill>
                            <a:srgbClr val="000066"/>
                          </a:solidFill>
                        </a:rPr>
                        <a:t>10</a:t>
                      </a:r>
                      <a:r>
                        <a:rPr lang="fr-FR" sz="1200" dirty="0">
                          <a:solidFill>
                            <a:srgbClr val="000066"/>
                          </a:solidFill>
                        </a:rPr>
                        <a:t> c/ml, </a:t>
                      </a:r>
                      <a:r>
                        <a:rPr lang="fr-FR" sz="1200" dirty="0" err="1">
                          <a:solidFill>
                            <a:srgbClr val="000066"/>
                          </a:solidFill>
                        </a:rPr>
                        <a:t>méd</a:t>
                      </a:r>
                      <a:endParaRPr lang="fr-FR" sz="1200" b="0" dirty="0">
                        <a:solidFill>
                          <a:srgbClr val="000066"/>
                        </a:solidFill>
                      </a:endParaRPr>
                    </a:p>
                  </a:txBody>
                  <a:tcPr anchor="ctr"/>
                </a:tc>
                <a:tc>
                  <a:txBody>
                    <a:bodyPr/>
                    <a:lstStyle/>
                    <a:p>
                      <a:pPr algn="ctr"/>
                      <a:r>
                        <a:rPr lang="fr-FR" sz="1200" dirty="0">
                          <a:solidFill>
                            <a:srgbClr val="000066"/>
                          </a:solidFill>
                        </a:rPr>
                        <a:t>2,1</a:t>
                      </a:r>
                      <a:endParaRPr lang="fr-FR" sz="1200" b="0" dirty="0">
                        <a:solidFill>
                          <a:srgbClr val="000066"/>
                        </a:solidFill>
                      </a:endParaRPr>
                    </a:p>
                  </a:txBody>
                  <a:tcPr anchor="ctr"/>
                </a:tc>
                <a:tc>
                  <a:txBody>
                    <a:bodyPr/>
                    <a:lstStyle/>
                    <a:p>
                      <a:pPr algn="ctr"/>
                      <a:r>
                        <a:rPr lang="fr-FR" sz="1200" dirty="0">
                          <a:solidFill>
                            <a:srgbClr val="000066"/>
                          </a:solidFill>
                        </a:rPr>
                        <a:t>1,7</a:t>
                      </a:r>
                      <a:endParaRPr lang="fr-FR" sz="1200" b="0" dirty="0">
                        <a:solidFill>
                          <a:srgbClr val="000066"/>
                        </a:solidFill>
                      </a:endParaRPr>
                    </a:p>
                  </a:txBody>
                  <a:tcPr anchor="ctr"/>
                </a:tc>
                <a:tc>
                  <a:txBody>
                    <a:bodyPr/>
                    <a:lstStyle/>
                    <a:p>
                      <a:pPr algn="ctr"/>
                      <a:r>
                        <a:rPr lang="fr-FR" sz="1200" dirty="0">
                          <a:solidFill>
                            <a:srgbClr val="000066"/>
                          </a:solidFill>
                        </a:rPr>
                        <a:t>2,6</a:t>
                      </a:r>
                      <a:endParaRPr lang="fr-FR" sz="1200" b="0" dirty="0">
                        <a:solidFill>
                          <a:srgbClr val="000066"/>
                        </a:solidFill>
                      </a:endParaRPr>
                    </a:p>
                  </a:txBody>
                  <a:tcPr anchor="ctr"/>
                </a:tc>
                <a:tc>
                  <a:txBody>
                    <a:bodyPr/>
                    <a:lstStyle/>
                    <a:p>
                      <a:pPr algn="ctr"/>
                      <a:r>
                        <a:rPr lang="fr-FR" sz="1200" dirty="0">
                          <a:solidFill>
                            <a:srgbClr val="000066"/>
                          </a:solidFill>
                        </a:rPr>
                        <a:t>1,8</a:t>
                      </a:r>
                      <a:endParaRPr lang="fr-FR" sz="1200" b="0" dirty="0">
                        <a:solidFill>
                          <a:srgbClr val="000066"/>
                        </a:solidFill>
                      </a:endParaRPr>
                    </a:p>
                  </a:txBody>
                  <a:tcPr anchor="ctr"/>
                </a:tc>
                <a:tc>
                  <a:txBody>
                    <a:bodyPr/>
                    <a:lstStyle/>
                    <a:p>
                      <a:pPr algn="ctr"/>
                      <a:r>
                        <a:rPr lang="fr-FR" sz="1200" dirty="0">
                          <a:solidFill>
                            <a:srgbClr val="000066"/>
                          </a:solidFill>
                        </a:rPr>
                        <a:t>0,029</a:t>
                      </a:r>
                      <a:endParaRPr lang="fr-FR" sz="1200" b="0" dirty="0">
                        <a:solidFill>
                          <a:srgbClr val="000066"/>
                        </a:solidFill>
                      </a:endParaRPr>
                    </a:p>
                  </a:txBody>
                  <a:tcPr anchor="ctr"/>
                </a:tc>
                <a:extLst>
                  <a:ext uri="{0D108BD9-81ED-4DB2-BD59-A6C34878D82A}">
                    <a16:rowId xmlns:a16="http://schemas.microsoft.com/office/drawing/2014/main" val="10003"/>
                  </a:ext>
                </a:extLst>
              </a:tr>
              <a:tr h="1943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CV VIH LCS, log</a:t>
                      </a:r>
                      <a:r>
                        <a:rPr lang="fr-FR" sz="1200" baseline="-25000" dirty="0">
                          <a:solidFill>
                            <a:srgbClr val="000066"/>
                          </a:solidFill>
                        </a:rPr>
                        <a:t>10</a:t>
                      </a:r>
                      <a:r>
                        <a:rPr lang="fr-FR" sz="1200" dirty="0">
                          <a:solidFill>
                            <a:srgbClr val="000066"/>
                          </a:solidFill>
                        </a:rPr>
                        <a:t> c/ml, méd.</a:t>
                      </a:r>
                      <a:endParaRPr lang="fr-FR" sz="1200" b="0" dirty="0">
                        <a:solidFill>
                          <a:srgbClr val="000066"/>
                        </a:solidFill>
                      </a:endParaRPr>
                    </a:p>
                  </a:txBody>
                  <a:tcPr anchor="ctr"/>
                </a:tc>
                <a:tc>
                  <a:txBody>
                    <a:bodyPr/>
                    <a:lstStyle/>
                    <a:p>
                      <a:pPr algn="ctr"/>
                      <a:r>
                        <a:rPr lang="fr-FR" sz="1200" dirty="0">
                          <a:solidFill>
                            <a:srgbClr val="000066"/>
                          </a:solidFill>
                        </a:rPr>
                        <a:t>1,7</a:t>
                      </a:r>
                      <a:endParaRPr lang="fr-FR" sz="1200" b="0" dirty="0">
                        <a:solidFill>
                          <a:srgbClr val="000066"/>
                        </a:solidFill>
                      </a:endParaRPr>
                    </a:p>
                  </a:txBody>
                  <a:tcPr anchor="ctr"/>
                </a:tc>
                <a:tc>
                  <a:txBody>
                    <a:bodyPr/>
                    <a:lstStyle/>
                    <a:p>
                      <a:pPr algn="ctr"/>
                      <a:r>
                        <a:rPr lang="fr-FR" sz="1200" dirty="0">
                          <a:solidFill>
                            <a:srgbClr val="000066"/>
                          </a:solidFill>
                        </a:rPr>
                        <a:t>3,2</a:t>
                      </a:r>
                      <a:endParaRPr lang="fr-FR" sz="1200" b="0" dirty="0">
                        <a:solidFill>
                          <a:srgbClr val="000066"/>
                        </a:solidFill>
                      </a:endParaRPr>
                    </a:p>
                  </a:txBody>
                  <a:tcPr anchor="ctr"/>
                </a:tc>
                <a:tc>
                  <a:txBody>
                    <a:bodyPr/>
                    <a:lstStyle/>
                    <a:p>
                      <a:pPr algn="ctr"/>
                      <a:r>
                        <a:rPr lang="fr-FR" sz="1200" dirty="0">
                          <a:solidFill>
                            <a:srgbClr val="000066"/>
                          </a:solidFill>
                        </a:rPr>
                        <a:t>3,8</a:t>
                      </a:r>
                      <a:endParaRPr lang="fr-FR" sz="1200" b="0" dirty="0">
                        <a:solidFill>
                          <a:srgbClr val="000066"/>
                        </a:solidFill>
                      </a:endParaRPr>
                    </a:p>
                  </a:txBody>
                  <a:tcPr anchor="ctr"/>
                </a:tc>
                <a:tc>
                  <a:txBody>
                    <a:bodyPr/>
                    <a:lstStyle/>
                    <a:p>
                      <a:pPr algn="ctr"/>
                      <a:r>
                        <a:rPr lang="fr-FR" sz="1200" dirty="0">
                          <a:solidFill>
                            <a:srgbClr val="000066"/>
                          </a:solidFill>
                        </a:rPr>
                        <a:t>3,7</a:t>
                      </a:r>
                      <a:endParaRPr lang="fr-FR" sz="1200" b="0" dirty="0">
                        <a:solidFill>
                          <a:srgbClr val="000066"/>
                        </a:solidFill>
                      </a:endParaRPr>
                    </a:p>
                  </a:txBody>
                  <a:tcPr anchor="ctr"/>
                </a:tc>
                <a:tc>
                  <a:txBody>
                    <a:bodyPr/>
                    <a:lstStyle/>
                    <a:p>
                      <a:pPr algn="ctr"/>
                      <a:r>
                        <a:rPr lang="fr-FR" sz="1200" dirty="0">
                          <a:solidFill>
                            <a:srgbClr val="000066"/>
                          </a:solidFill>
                        </a:rPr>
                        <a:t>&lt; 0,0001</a:t>
                      </a:r>
                      <a:endParaRPr lang="fr-FR" sz="1200" b="0" dirty="0">
                        <a:solidFill>
                          <a:srgbClr val="000066"/>
                        </a:solidFill>
                      </a:endParaRPr>
                    </a:p>
                  </a:txBody>
                  <a:tcPr anchor="ctr"/>
                </a:tc>
                <a:extLst>
                  <a:ext uri="{0D108BD9-81ED-4DB2-BD59-A6C34878D82A}">
                    <a16:rowId xmlns:a16="http://schemas.microsoft.com/office/drawing/2014/main" val="10004"/>
                  </a:ext>
                </a:extLst>
              </a:tr>
              <a:tr h="135382">
                <a:tc>
                  <a:txBody>
                    <a:bodyPr/>
                    <a:lstStyle/>
                    <a:p>
                      <a:r>
                        <a:rPr lang="fr-FR" sz="1200" dirty="0">
                          <a:solidFill>
                            <a:srgbClr val="000066"/>
                          </a:solidFill>
                        </a:rPr>
                        <a:t>&gt; 5 éléments dans LCS, %</a:t>
                      </a:r>
                      <a:endParaRPr lang="fr-FR" sz="1200" b="0" dirty="0">
                        <a:solidFill>
                          <a:srgbClr val="000066"/>
                        </a:solidFill>
                      </a:endParaRPr>
                    </a:p>
                  </a:txBody>
                  <a:tcPr anchor="ctr"/>
                </a:tc>
                <a:tc>
                  <a:txBody>
                    <a:bodyPr/>
                    <a:lstStyle/>
                    <a:p>
                      <a:pPr algn="ctr"/>
                      <a:r>
                        <a:rPr lang="fr-FR" sz="1200" dirty="0">
                          <a:solidFill>
                            <a:srgbClr val="000066"/>
                          </a:solidFill>
                        </a:rPr>
                        <a:t>9,7</a:t>
                      </a:r>
                      <a:endParaRPr lang="fr-FR" sz="1200" b="0" dirty="0">
                        <a:solidFill>
                          <a:srgbClr val="000066"/>
                        </a:solidFill>
                      </a:endParaRPr>
                    </a:p>
                  </a:txBody>
                  <a:tcPr anchor="ctr"/>
                </a:tc>
                <a:tc>
                  <a:txBody>
                    <a:bodyPr/>
                    <a:lstStyle/>
                    <a:p>
                      <a:pPr algn="ctr"/>
                      <a:r>
                        <a:rPr lang="fr-FR" sz="1200" dirty="0">
                          <a:solidFill>
                            <a:srgbClr val="000066"/>
                          </a:solidFill>
                        </a:rPr>
                        <a:t>17,7</a:t>
                      </a:r>
                      <a:endParaRPr lang="fr-FR" sz="1200" b="0" dirty="0">
                        <a:solidFill>
                          <a:srgbClr val="000066"/>
                        </a:solidFill>
                      </a:endParaRPr>
                    </a:p>
                  </a:txBody>
                  <a:tcPr anchor="ctr"/>
                </a:tc>
                <a:tc>
                  <a:txBody>
                    <a:bodyPr/>
                    <a:lstStyle/>
                    <a:p>
                      <a:pPr algn="ctr"/>
                      <a:r>
                        <a:rPr lang="fr-FR" sz="1200" dirty="0">
                          <a:solidFill>
                            <a:srgbClr val="000066"/>
                          </a:solidFill>
                        </a:rPr>
                        <a:t>40</a:t>
                      </a:r>
                      <a:endParaRPr lang="fr-FR" sz="1200" b="0" dirty="0">
                        <a:solidFill>
                          <a:srgbClr val="000066"/>
                        </a:solidFill>
                      </a:endParaRPr>
                    </a:p>
                  </a:txBody>
                  <a:tcPr anchor="ctr"/>
                </a:tc>
                <a:tc>
                  <a:txBody>
                    <a:bodyPr/>
                    <a:lstStyle/>
                    <a:p>
                      <a:pPr algn="ctr"/>
                      <a:r>
                        <a:rPr lang="fr-FR" sz="1200" dirty="0">
                          <a:solidFill>
                            <a:srgbClr val="000066"/>
                          </a:solidFill>
                        </a:rPr>
                        <a:t>33,3</a:t>
                      </a:r>
                      <a:endParaRPr lang="fr-FR" sz="1200" b="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&lt; 0,0001</a:t>
                      </a:r>
                      <a:endParaRPr lang="fr-FR" sz="1200" b="0" dirty="0">
                        <a:solidFill>
                          <a:srgbClr val="000066"/>
                        </a:solidFill>
                      </a:endParaRPr>
                    </a:p>
                  </a:txBody>
                  <a:tcPr anchor="ctr"/>
                </a:tc>
                <a:extLst>
                  <a:ext uri="{0D108BD9-81ED-4DB2-BD59-A6C34878D82A}">
                    <a16:rowId xmlns:a16="http://schemas.microsoft.com/office/drawing/2014/main" val="10005"/>
                  </a:ext>
                </a:extLst>
              </a:tr>
              <a:tr h="135382">
                <a:tc>
                  <a:txBody>
                    <a:bodyPr/>
                    <a:lstStyle/>
                    <a:p>
                      <a:r>
                        <a:rPr lang="fr-FR" sz="1200" dirty="0">
                          <a:solidFill>
                            <a:srgbClr val="000066"/>
                          </a:solidFill>
                        </a:rPr>
                        <a:t>Protéines LCS &gt; 0,5 g/l, %</a:t>
                      </a:r>
                      <a:endParaRPr lang="fr-FR" sz="1200" b="0" dirty="0">
                        <a:solidFill>
                          <a:srgbClr val="000066"/>
                        </a:solidFill>
                      </a:endParaRPr>
                    </a:p>
                  </a:txBody>
                  <a:tcPr anchor="ctr"/>
                </a:tc>
                <a:tc>
                  <a:txBody>
                    <a:bodyPr/>
                    <a:lstStyle/>
                    <a:p>
                      <a:pPr algn="ctr"/>
                      <a:r>
                        <a:rPr lang="fr-FR" sz="1200" dirty="0">
                          <a:solidFill>
                            <a:srgbClr val="000066"/>
                          </a:solidFill>
                        </a:rPr>
                        <a:t>33,3</a:t>
                      </a:r>
                      <a:endParaRPr lang="fr-FR" sz="1200" b="0" dirty="0">
                        <a:solidFill>
                          <a:srgbClr val="000066"/>
                        </a:solidFill>
                      </a:endParaRPr>
                    </a:p>
                  </a:txBody>
                  <a:tcPr anchor="ctr"/>
                </a:tc>
                <a:tc>
                  <a:txBody>
                    <a:bodyPr/>
                    <a:lstStyle/>
                    <a:p>
                      <a:pPr algn="ctr"/>
                      <a:r>
                        <a:rPr lang="fr-FR" sz="1200" dirty="0">
                          <a:solidFill>
                            <a:srgbClr val="000066"/>
                          </a:solidFill>
                        </a:rPr>
                        <a:t>32,3</a:t>
                      </a:r>
                      <a:endParaRPr lang="fr-FR" sz="1200" b="0" dirty="0">
                        <a:solidFill>
                          <a:srgbClr val="000066"/>
                        </a:solidFill>
                      </a:endParaRPr>
                    </a:p>
                  </a:txBody>
                  <a:tcPr anchor="ctr"/>
                </a:tc>
                <a:tc>
                  <a:txBody>
                    <a:bodyPr/>
                    <a:lstStyle/>
                    <a:p>
                      <a:pPr algn="ctr"/>
                      <a:r>
                        <a:rPr lang="fr-FR" sz="1200" dirty="0">
                          <a:solidFill>
                            <a:srgbClr val="000066"/>
                          </a:solidFill>
                        </a:rPr>
                        <a:t>56</a:t>
                      </a:r>
                      <a:endParaRPr lang="fr-FR" sz="1200" b="0" dirty="0">
                        <a:solidFill>
                          <a:srgbClr val="000066"/>
                        </a:solidFill>
                      </a:endParaRPr>
                    </a:p>
                  </a:txBody>
                  <a:tcPr anchor="ctr"/>
                </a:tc>
                <a:tc>
                  <a:txBody>
                    <a:bodyPr/>
                    <a:lstStyle/>
                    <a:p>
                      <a:pPr algn="ctr"/>
                      <a:r>
                        <a:rPr lang="fr-FR" sz="1200" dirty="0">
                          <a:solidFill>
                            <a:srgbClr val="000066"/>
                          </a:solidFill>
                        </a:rPr>
                        <a:t>52,4</a:t>
                      </a:r>
                      <a:endParaRPr lang="fr-FR" sz="1200" b="0" dirty="0">
                        <a:solidFill>
                          <a:srgbClr val="000066"/>
                        </a:solidFill>
                      </a:endParaRPr>
                    </a:p>
                  </a:txBody>
                  <a:tcPr anchor="ctr"/>
                </a:tc>
                <a:tc>
                  <a:txBody>
                    <a:bodyPr/>
                    <a:lstStyle/>
                    <a:p>
                      <a:pPr algn="ctr"/>
                      <a:r>
                        <a:rPr lang="fr-FR" sz="1200" dirty="0">
                          <a:solidFill>
                            <a:srgbClr val="000066"/>
                          </a:solidFill>
                        </a:rPr>
                        <a:t>0,010</a:t>
                      </a:r>
                      <a:endParaRPr lang="fr-FR" sz="1200" b="0" dirty="0">
                        <a:solidFill>
                          <a:srgbClr val="000066"/>
                        </a:solidFill>
                      </a:endParaRPr>
                    </a:p>
                  </a:txBody>
                  <a:tcPr anchor="ctr"/>
                </a:tc>
                <a:extLst>
                  <a:ext uri="{0D108BD9-81ED-4DB2-BD59-A6C34878D82A}">
                    <a16:rowId xmlns:a16="http://schemas.microsoft.com/office/drawing/2014/main" val="10006"/>
                  </a:ext>
                </a:extLst>
              </a:tr>
            </a:tbl>
          </a:graphicData>
        </a:graphic>
      </p:graphicFrame>
      <p:sp>
        <p:nvSpPr>
          <p:cNvPr id="4" name="Text Box 2"/>
          <p:cNvSpPr txBox="1">
            <a:spLocks noChangeArrowheads="1"/>
          </p:cNvSpPr>
          <p:nvPr/>
        </p:nvSpPr>
        <p:spPr bwMode="auto">
          <a:xfrm>
            <a:off x="1000828" y="1177134"/>
            <a:ext cx="7264776" cy="369332"/>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b="1" dirty="0">
                <a:solidFill>
                  <a:srgbClr val="0070C0"/>
                </a:solidFill>
                <a:latin typeface="Calibri" pitchFamily="34" charset="0"/>
                <a:ea typeface="ＭＳ Ｐゴシック" pitchFamily="34" charset="-128"/>
                <a:cs typeface="Arial" charset="0"/>
              </a:rPr>
              <a:t>Caractéristiques pour les 686 paires LCS/plasma chez 345 patients</a:t>
            </a:r>
          </a:p>
        </p:txBody>
      </p:sp>
      <p:graphicFrame>
        <p:nvGraphicFramePr>
          <p:cNvPr id="5" name="Tableau 4"/>
          <p:cNvGraphicFramePr>
            <a:graphicFrameLocks noGrp="1"/>
          </p:cNvGraphicFramePr>
          <p:nvPr>
            <p:extLst/>
          </p:nvPr>
        </p:nvGraphicFramePr>
        <p:xfrm>
          <a:off x="354836" y="4358711"/>
          <a:ext cx="8434046" cy="2194560"/>
        </p:xfrm>
        <a:graphic>
          <a:graphicData uri="http://schemas.openxmlformats.org/drawingml/2006/table">
            <a:tbl>
              <a:tblPr firstRow="1" bandRow="1">
                <a:tableStyleId>{5C22544A-7EE6-4342-B048-85BDC9FD1C3A}</a:tableStyleId>
              </a:tblPr>
              <a:tblGrid>
                <a:gridCol w="2820002">
                  <a:extLst>
                    <a:ext uri="{9D8B030D-6E8A-4147-A177-3AD203B41FA5}">
                      <a16:colId xmlns:a16="http://schemas.microsoft.com/office/drawing/2014/main" val="20000"/>
                    </a:ext>
                  </a:extLst>
                </a:gridCol>
                <a:gridCol w="1979605">
                  <a:extLst>
                    <a:ext uri="{9D8B030D-6E8A-4147-A177-3AD203B41FA5}">
                      <a16:colId xmlns:a16="http://schemas.microsoft.com/office/drawing/2014/main" val="20001"/>
                    </a:ext>
                  </a:extLst>
                </a:gridCol>
                <a:gridCol w="952451">
                  <a:extLst>
                    <a:ext uri="{9D8B030D-6E8A-4147-A177-3AD203B41FA5}">
                      <a16:colId xmlns:a16="http://schemas.microsoft.com/office/drawing/2014/main" val="20002"/>
                    </a:ext>
                  </a:extLst>
                </a:gridCol>
                <a:gridCol w="1718148">
                  <a:extLst>
                    <a:ext uri="{9D8B030D-6E8A-4147-A177-3AD203B41FA5}">
                      <a16:colId xmlns:a16="http://schemas.microsoft.com/office/drawing/2014/main" val="20003"/>
                    </a:ext>
                  </a:extLst>
                </a:gridCol>
                <a:gridCol w="963840">
                  <a:extLst>
                    <a:ext uri="{9D8B030D-6E8A-4147-A177-3AD203B41FA5}">
                      <a16:colId xmlns:a16="http://schemas.microsoft.com/office/drawing/2014/main" val="20004"/>
                    </a:ext>
                  </a:extLst>
                </a:gridCol>
              </a:tblGrid>
              <a:tr h="223713">
                <a:tc>
                  <a:txBody>
                    <a:bodyPr/>
                    <a:lstStyle/>
                    <a:p>
                      <a:endParaRPr lang="fr-FR" sz="1200" b="0" dirty="0">
                        <a:solidFill>
                          <a:srgbClr val="000066"/>
                        </a:solidFill>
                        <a:latin typeface="+mn-lt"/>
                      </a:endParaRPr>
                    </a:p>
                  </a:txBody>
                  <a:tcPr anchor="ctr"/>
                </a:tc>
                <a:tc gridSpan="2">
                  <a:txBody>
                    <a:bodyPr/>
                    <a:lstStyle/>
                    <a:p>
                      <a:pPr algn="ctr"/>
                      <a:r>
                        <a:rPr lang="fr-FR" sz="1200" dirty="0">
                          <a:solidFill>
                            <a:srgbClr val="000066"/>
                          </a:solidFill>
                        </a:rPr>
                        <a:t>Echappement asymptomatique</a:t>
                      </a:r>
                      <a:endParaRPr lang="fr-FR" sz="1200" b="0" dirty="0">
                        <a:solidFill>
                          <a:srgbClr val="000066"/>
                        </a:solidFill>
                        <a:latin typeface="+mn-lt"/>
                      </a:endParaRPr>
                    </a:p>
                  </a:txBody>
                  <a:tcPr anchor="ctr"/>
                </a:tc>
                <a:tc hMerge="1">
                  <a:txBody>
                    <a:bodyPr/>
                    <a:lstStyle/>
                    <a:p>
                      <a:endParaRPr lang="fr-FR" sz="1400" b="0" dirty="0">
                        <a:solidFill>
                          <a:srgbClr val="000000"/>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Echappement symptomatique</a:t>
                      </a:r>
                      <a:endParaRPr lang="fr-FR" sz="1200" b="0" dirty="0">
                        <a:solidFill>
                          <a:srgbClr val="000066"/>
                        </a:solidFill>
                        <a:latin typeface="+mn-lt"/>
                      </a:endParaRPr>
                    </a:p>
                  </a:txBody>
                  <a:tcPr anchor="ctr"/>
                </a:tc>
                <a:tc hMerge="1">
                  <a:txBody>
                    <a:bodyPr/>
                    <a:lstStyle/>
                    <a:p>
                      <a:endParaRPr lang="fr-FR" sz="1400" b="0" dirty="0">
                        <a:solidFill>
                          <a:srgbClr val="000000"/>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extLst>
                  <a:ext uri="{0D108BD9-81ED-4DB2-BD59-A6C34878D82A}">
                    <a16:rowId xmlns:a16="http://schemas.microsoft.com/office/drawing/2014/main" val="10000"/>
                  </a:ext>
                </a:extLst>
              </a:tr>
              <a:tr h="223713">
                <a:tc>
                  <a:txBody>
                    <a:bodyPr/>
                    <a:lstStyle/>
                    <a:p>
                      <a:endParaRPr lang="fr-FR" sz="1200" b="0" dirty="0">
                        <a:solidFill>
                          <a:srgbClr val="000066"/>
                        </a:solidFill>
                        <a:latin typeface="+mn-lt"/>
                      </a:endParaRPr>
                    </a:p>
                  </a:txBody>
                  <a:tcPr anchor="ctr"/>
                </a:tc>
                <a:tc>
                  <a:txBody>
                    <a:bodyPr/>
                    <a:lstStyle/>
                    <a:p>
                      <a:pPr algn="ctr"/>
                      <a:r>
                        <a:rPr lang="fr-FR" sz="1200" dirty="0" err="1">
                          <a:solidFill>
                            <a:srgbClr val="000066"/>
                          </a:solidFill>
                        </a:rPr>
                        <a:t>ORa</a:t>
                      </a:r>
                      <a:r>
                        <a:rPr lang="fr-FR" sz="1200" dirty="0">
                          <a:solidFill>
                            <a:srgbClr val="000066"/>
                          </a:solidFill>
                        </a:rPr>
                        <a:t> (IC 95 %)</a:t>
                      </a:r>
                      <a:endParaRPr lang="fr-FR" sz="1200" b="0" dirty="0">
                        <a:solidFill>
                          <a:srgbClr val="000066"/>
                        </a:solidFill>
                        <a:latin typeface="+mn-lt"/>
                      </a:endParaRPr>
                    </a:p>
                  </a:txBody>
                  <a:tcPr anchor="ctr"/>
                </a:tc>
                <a:tc>
                  <a:txBody>
                    <a:bodyPr/>
                    <a:lstStyle/>
                    <a:p>
                      <a:pPr algn="ctr"/>
                      <a:r>
                        <a:rPr lang="fr-FR" sz="1200" dirty="0">
                          <a:solidFill>
                            <a:srgbClr val="000066"/>
                          </a:solidFill>
                        </a:rPr>
                        <a:t>p</a:t>
                      </a:r>
                      <a:endParaRPr lang="fr-FR" sz="1200" b="0" dirty="0">
                        <a:solidFill>
                          <a:srgbClr val="000066"/>
                        </a:solidFill>
                        <a:latin typeface="+mn-lt"/>
                      </a:endParaRPr>
                    </a:p>
                  </a:txBody>
                  <a:tcPr anchor="ctr"/>
                </a:tc>
                <a:tc>
                  <a:txBody>
                    <a:bodyPr/>
                    <a:lstStyle/>
                    <a:p>
                      <a:pPr algn="ctr"/>
                      <a:r>
                        <a:rPr lang="fr-FR" sz="1200" dirty="0" err="1">
                          <a:solidFill>
                            <a:srgbClr val="000066"/>
                          </a:solidFill>
                        </a:rPr>
                        <a:t>ORa</a:t>
                      </a:r>
                      <a:r>
                        <a:rPr lang="fr-FR" sz="1200" dirty="0">
                          <a:solidFill>
                            <a:srgbClr val="000066"/>
                          </a:solidFill>
                        </a:rPr>
                        <a:t> (IC 95 %)</a:t>
                      </a:r>
                      <a:endParaRPr lang="fr-FR" sz="1200" b="0" dirty="0">
                        <a:solidFill>
                          <a:srgbClr val="000066"/>
                        </a:solidFill>
                        <a:latin typeface="+mn-lt"/>
                      </a:endParaRPr>
                    </a:p>
                  </a:txBody>
                  <a:tcPr anchor="ctr"/>
                </a:tc>
                <a:tc>
                  <a:txBody>
                    <a:bodyPr/>
                    <a:lstStyle/>
                    <a:p>
                      <a:pPr algn="ctr"/>
                      <a:r>
                        <a:rPr lang="fr-FR" sz="1200" dirty="0">
                          <a:solidFill>
                            <a:srgbClr val="000066"/>
                          </a:solidFill>
                        </a:rPr>
                        <a:t>p</a:t>
                      </a:r>
                      <a:endParaRPr lang="fr-FR" sz="1200" b="0" dirty="0">
                        <a:solidFill>
                          <a:srgbClr val="000066"/>
                        </a:solidFill>
                        <a:latin typeface="+mn-lt"/>
                      </a:endParaRPr>
                    </a:p>
                  </a:txBody>
                  <a:tcPr anchor="ctr"/>
                </a:tc>
                <a:extLst>
                  <a:ext uri="{0D108BD9-81ED-4DB2-BD59-A6C34878D82A}">
                    <a16:rowId xmlns:a16="http://schemas.microsoft.com/office/drawing/2014/main" val="10001"/>
                  </a:ext>
                </a:extLst>
              </a:tr>
              <a:tr h="223713">
                <a:tc>
                  <a:txBody>
                    <a:bodyPr/>
                    <a:lstStyle/>
                    <a:p>
                      <a:r>
                        <a:rPr lang="fr-FR" sz="1200" dirty="0">
                          <a:solidFill>
                            <a:srgbClr val="000066"/>
                          </a:solidFill>
                        </a:rPr>
                        <a:t>Homme</a:t>
                      </a:r>
                      <a:endParaRPr lang="fr-FR" sz="1200" b="0" dirty="0">
                        <a:solidFill>
                          <a:srgbClr val="000066"/>
                        </a:solidFill>
                        <a:latin typeface="+mn-lt"/>
                      </a:endParaRPr>
                    </a:p>
                  </a:txBody>
                  <a:tcPr anchor="ctr"/>
                </a:tc>
                <a:tc>
                  <a:txBody>
                    <a:bodyPr/>
                    <a:lstStyle/>
                    <a:p>
                      <a:pPr algn="ctr"/>
                      <a:r>
                        <a:rPr lang="fr-FR" sz="1200" b="0" dirty="0">
                          <a:solidFill>
                            <a:srgbClr val="000066"/>
                          </a:solidFill>
                          <a:latin typeface="+mn-lt"/>
                        </a:rPr>
                        <a:t>-</a:t>
                      </a:r>
                    </a:p>
                  </a:txBody>
                  <a:tcPr anchor="ctr"/>
                </a:tc>
                <a:tc>
                  <a:txBody>
                    <a:bodyPr/>
                    <a:lstStyle/>
                    <a:p>
                      <a:pPr algn="ctr"/>
                      <a:r>
                        <a:rPr lang="fr-FR" sz="1200" dirty="0">
                          <a:solidFill>
                            <a:srgbClr val="000066"/>
                          </a:solidFill>
                        </a:rPr>
                        <a:t>NS</a:t>
                      </a:r>
                      <a:endParaRPr lang="fr-FR" sz="1200" b="0" dirty="0">
                        <a:solidFill>
                          <a:srgbClr val="000066"/>
                        </a:solidFill>
                        <a:latin typeface="+mn-lt"/>
                      </a:endParaRPr>
                    </a:p>
                  </a:txBody>
                  <a:tcPr anchor="ctr"/>
                </a:tc>
                <a:tc>
                  <a:txBody>
                    <a:bodyPr/>
                    <a:lstStyle/>
                    <a:p>
                      <a:pPr algn="ctr"/>
                      <a:r>
                        <a:rPr lang="fr-FR" sz="1200" dirty="0">
                          <a:solidFill>
                            <a:srgbClr val="000066"/>
                          </a:solidFill>
                        </a:rPr>
                        <a:t>0,37 (0,15 - 0,89)</a:t>
                      </a:r>
                      <a:endParaRPr lang="fr-FR" sz="1200" b="0" dirty="0">
                        <a:solidFill>
                          <a:srgbClr val="000066"/>
                        </a:solidFill>
                        <a:latin typeface="+mn-lt"/>
                      </a:endParaRPr>
                    </a:p>
                  </a:txBody>
                  <a:tcPr anchor="ctr"/>
                </a:tc>
                <a:tc>
                  <a:txBody>
                    <a:bodyPr/>
                    <a:lstStyle/>
                    <a:p>
                      <a:pPr algn="ctr"/>
                      <a:r>
                        <a:rPr lang="fr-FR" sz="1200" dirty="0">
                          <a:solidFill>
                            <a:srgbClr val="000066"/>
                          </a:solidFill>
                        </a:rPr>
                        <a:t>0,026</a:t>
                      </a:r>
                      <a:endParaRPr lang="fr-FR" sz="1200" b="0" dirty="0">
                        <a:solidFill>
                          <a:srgbClr val="000066"/>
                        </a:solidFill>
                        <a:latin typeface="+mn-lt"/>
                      </a:endParaRPr>
                    </a:p>
                  </a:txBody>
                  <a:tcPr anchor="ctr"/>
                </a:tc>
                <a:extLst>
                  <a:ext uri="{0D108BD9-81ED-4DB2-BD59-A6C34878D82A}">
                    <a16:rowId xmlns:a16="http://schemas.microsoft.com/office/drawing/2014/main" val="10002"/>
                  </a:ext>
                </a:extLst>
              </a:tr>
              <a:tr h="223713">
                <a:tc>
                  <a:txBody>
                    <a:bodyPr/>
                    <a:lstStyle/>
                    <a:p>
                      <a:r>
                        <a:rPr lang="fr-FR" sz="1200" dirty="0">
                          <a:solidFill>
                            <a:srgbClr val="000066"/>
                          </a:solidFill>
                        </a:rPr>
                        <a:t>Age/10</a:t>
                      </a:r>
                      <a:r>
                        <a:rPr lang="fr-FR" sz="1200" baseline="0" dirty="0">
                          <a:solidFill>
                            <a:srgbClr val="000066"/>
                          </a:solidFill>
                        </a:rPr>
                        <a:t> ans de plus</a:t>
                      </a:r>
                      <a:endParaRPr lang="fr-FR" sz="1200" b="0" dirty="0">
                        <a:solidFill>
                          <a:srgbClr val="000066"/>
                        </a:solidFill>
                        <a:latin typeface="+mn-lt"/>
                      </a:endParaRPr>
                    </a:p>
                  </a:txBody>
                  <a:tcPr anchor="ctr"/>
                </a:tc>
                <a:tc>
                  <a:txBody>
                    <a:bodyPr/>
                    <a:lstStyle/>
                    <a:p>
                      <a:pPr algn="ctr"/>
                      <a:r>
                        <a:rPr lang="fr-FR" sz="1200" dirty="0">
                          <a:solidFill>
                            <a:srgbClr val="000066"/>
                          </a:solidFill>
                        </a:rPr>
                        <a:t>1,51 (1,10 - 2,07)</a:t>
                      </a:r>
                      <a:endParaRPr lang="fr-FR" sz="1200" b="0" dirty="0">
                        <a:solidFill>
                          <a:srgbClr val="000066"/>
                        </a:solidFill>
                        <a:latin typeface="+mn-lt"/>
                      </a:endParaRPr>
                    </a:p>
                  </a:txBody>
                  <a:tcPr anchor="ctr"/>
                </a:tc>
                <a:tc>
                  <a:txBody>
                    <a:bodyPr/>
                    <a:lstStyle/>
                    <a:p>
                      <a:pPr algn="ctr"/>
                      <a:r>
                        <a:rPr lang="fr-FR" sz="1200" dirty="0">
                          <a:solidFill>
                            <a:srgbClr val="000066"/>
                          </a:solidFill>
                        </a:rPr>
                        <a:t>0,012</a:t>
                      </a:r>
                      <a:endParaRPr lang="fr-FR" sz="1200" b="0" dirty="0">
                        <a:solidFill>
                          <a:srgbClr val="000066"/>
                        </a:solidFill>
                        <a:latin typeface="+mn-lt"/>
                      </a:endParaRPr>
                    </a:p>
                  </a:txBody>
                  <a:tcPr anchor="ctr"/>
                </a:tc>
                <a:tc>
                  <a:txBody>
                    <a:bodyPr/>
                    <a:lstStyle/>
                    <a:p>
                      <a:pPr algn="ctr"/>
                      <a:r>
                        <a:rPr lang="fr-FR" sz="1200" b="0" dirty="0">
                          <a:solidFill>
                            <a:srgbClr val="000066"/>
                          </a:solidFill>
                          <a:latin typeface="+mn-lt"/>
                        </a:rPr>
                        <a:t>-</a:t>
                      </a:r>
                    </a:p>
                  </a:txBody>
                  <a:tcPr anchor="ctr"/>
                </a:tc>
                <a:tc>
                  <a:txBody>
                    <a:bodyPr/>
                    <a:lstStyle/>
                    <a:p>
                      <a:pPr algn="ctr"/>
                      <a:endParaRPr lang="fr-FR" sz="1200" b="0" dirty="0">
                        <a:solidFill>
                          <a:srgbClr val="000066"/>
                        </a:solidFill>
                        <a:latin typeface="+mn-lt"/>
                      </a:endParaRPr>
                    </a:p>
                  </a:txBody>
                  <a:tcPr anchor="ctr"/>
                </a:tc>
                <a:extLst>
                  <a:ext uri="{0D108BD9-81ED-4DB2-BD59-A6C34878D82A}">
                    <a16:rowId xmlns:a16="http://schemas.microsoft.com/office/drawing/2014/main" val="10003"/>
                  </a:ext>
                </a:extLst>
              </a:tr>
              <a:tr h="250550">
                <a:tc>
                  <a:txBody>
                    <a:bodyPr/>
                    <a:lstStyle/>
                    <a:p>
                      <a:r>
                        <a:rPr lang="fr-FR" sz="1200" dirty="0">
                          <a:solidFill>
                            <a:srgbClr val="000066"/>
                          </a:solidFill>
                        </a:rPr>
                        <a:t>CDC stade C</a:t>
                      </a:r>
                      <a:endParaRPr lang="fr-FR" sz="1200" b="0" dirty="0">
                        <a:solidFill>
                          <a:srgbClr val="000066"/>
                        </a:solidFill>
                        <a:latin typeface="+mn-lt"/>
                      </a:endParaRPr>
                    </a:p>
                  </a:txBody>
                  <a:tcPr anchor="ctr"/>
                </a:tc>
                <a:tc>
                  <a:txBody>
                    <a:bodyPr/>
                    <a:lstStyle/>
                    <a:p>
                      <a:pPr algn="ctr"/>
                      <a:r>
                        <a:rPr lang="fr-FR" sz="1200" dirty="0">
                          <a:solidFill>
                            <a:srgbClr val="000066"/>
                          </a:solidFill>
                        </a:rPr>
                        <a:t>4,14</a:t>
                      </a:r>
                      <a:r>
                        <a:rPr lang="fr-FR" sz="1200" baseline="0" dirty="0">
                          <a:solidFill>
                            <a:srgbClr val="000066"/>
                          </a:solidFill>
                        </a:rPr>
                        <a:t> (0,84 - 20,44)</a:t>
                      </a:r>
                      <a:endParaRPr lang="fr-FR" sz="1200" b="0" dirty="0">
                        <a:solidFill>
                          <a:srgbClr val="000066"/>
                        </a:solidFill>
                        <a:latin typeface="+mn-lt"/>
                      </a:endParaRPr>
                    </a:p>
                  </a:txBody>
                  <a:tcPr anchor="ctr"/>
                </a:tc>
                <a:tc>
                  <a:txBody>
                    <a:bodyPr/>
                    <a:lstStyle/>
                    <a:p>
                      <a:pPr algn="ctr"/>
                      <a:r>
                        <a:rPr lang="fr-FR" sz="1200" dirty="0">
                          <a:solidFill>
                            <a:srgbClr val="000066"/>
                          </a:solidFill>
                        </a:rPr>
                        <a:t>0,081</a:t>
                      </a:r>
                      <a:endParaRPr lang="fr-FR" sz="1200" b="0" dirty="0">
                        <a:solidFill>
                          <a:srgbClr val="000066"/>
                        </a:solidFill>
                        <a:latin typeface="+mn-lt"/>
                      </a:endParaRPr>
                    </a:p>
                  </a:txBody>
                  <a:tcPr anchor="ctr"/>
                </a:tc>
                <a:tc>
                  <a:txBody>
                    <a:bodyPr/>
                    <a:lstStyle/>
                    <a:p>
                      <a:pPr algn="ctr"/>
                      <a:r>
                        <a:rPr lang="fr-FR" sz="1200" b="0" dirty="0">
                          <a:solidFill>
                            <a:srgbClr val="000066"/>
                          </a:solidFill>
                          <a:latin typeface="+mn-lt"/>
                        </a:rPr>
                        <a:t>-</a:t>
                      </a:r>
                    </a:p>
                  </a:txBody>
                  <a:tcPr anchor="ctr"/>
                </a:tc>
                <a:tc>
                  <a:txBody>
                    <a:bodyPr/>
                    <a:lstStyle/>
                    <a:p>
                      <a:pPr algn="ctr"/>
                      <a:endParaRPr lang="fr-FR" sz="1200" b="0" dirty="0">
                        <a:solidFill>
                          <a:srgbClr val="000066"/>
                        </a:solidFill>
                        <a:latin typeface="+mn-lt"/>
                      </a:endParaRPr>
                    </a:p>
                  </a:txBody>
                  <a:tcPr anchor="ctr"/>
                </a:tc>
                <a:extLst>
                  <a:ext uri="{0D108BD9-81ED-4DB2-BD59-A6C34878D82A}">
                    <a16:rowId xmlns:a16="http://schemas.microsoft.com/office/drawing/2014/main" val="10004"/>
                  </a:ext>
                </a:extLst>
              </a:tr>
              <a:tr h="250550">
                <a:tc>
                  <a:txBody>
                    <a:bodyPr/>
                    <a:lstStyle/>
                    <a:p>
                      <a:r>
                        <a:rPr lang="fr-FR" sz="1200" dirty="0">
                          <a:solidFill>
                            <a:srgbClr val="000066"/>
                          </a:solidFill>
                        </a:rPr>
                        <a:t>Nadir CD4 &lt; 200/mm</a:t>
                      </a:r>
                      <a:r>
                        <a:rPr lang="fr-FR" sz="1200" baseline="30000" dirty="0">
                          <a:solidFill>
                            <a:srgbClr val="000066"/>
                          </a:solidFill>
                        </a:rPr>
                        <a:t>3</a:t>
                      </a:r>
                      <a:endParaRPr lang="fr-FR" sz="1200" b="0" baseline="30000" dirty="0">
                        <a:solidFill>
                          <a:srgbClr val="000066"/>
                        </a:solidFill>
                        <a:latin typeface="+mn-lt"/>
                      </a:endParaRPr>
                    </a:p>
                  </a:txBody>
                  <a:tcPr anchor="ctr"/>
                </a:tc>
                <a:tc>
                  <a:txBody>
                    <a:bodyPr/>
                    <a:lstStyle/>
                    <a:p>
                      <a:pPr algn="ctr"/>
                      <a:r>
                        <a:rPr lang="fr-FR" sz="1200" dirty="0">
                          <a:solidFill>
                            <a:srgbClr val="000066"/>
                          </a:solidFill>
                        </a:rPr>
                        <a:t>1,59</a:t>
                      </a:r>
                      <a:r>
                        <a:rPr lang="fr-FR" sz="1200" baseline="0" dirty="0">
                          <a:solidFill>
                            <a:srgbClr val="000066"/>
                          </a:solidFill>
                        </a:rPr>
                        <a:t> (1,16 - 2,18)</a:t>
                      </a:r>
                      <a:endParaRPr lang="fr-FR" sz="1200" b="0" dirty="0">
                        <a:solidFill>
                          <a:srgbClr val="000066"/>
                        </a:solidFill>
                        <a:latin typeface="+mn-lt"/>
                      </a:endParaRPr>
                    </a:p>
                  </a:txBody>
                  <a:tcPr anchor="ctr"/>
                </a:tc>
                <a:tc>
                  <a:txBody>
                    <a:bodyPr/>
                    <a:lstStyle/>
                    <a:p>
                      <a:pPr algn="ctr"/>
                      <a:r>
                        <a:rPr lang="fr-FR" sz="1200" dirty="0">
                          <a:solidFill>
                            <a:srgbClr val="000066"/>
                          </a:solidFill>
                        </a:rPr>
                        <a:t>0,004</a:t>
                      </a:r>
                      <a:endParaRPr lang="fr-FR" sz="1200" b="0" dirty="0">
                        <a:solidFill>
                          <a:srgbClr val="000066"/>
                        </a:solidFill>
                        <a:latin typeface="+mn-lt"/>
                      </a:endParaRPr>
                    </a:p>
                  </a:txBody>
                  <a:tcPr anchor="ctr"/>
                </a:tc>
                <a:tc>
                  <a:txBody>
                    <a:bodyPr/>
                    <a:lstStyle/>
                    <a:p>
                      <a:pPr algn="ctr"/>
                      <a:r>
                        <a:rPr lang="fr-FR" sz="1200" b="0" dirty="0">
                          <a:solidFill>
                            <a:srgbClr val="000066"/>
                          </a:solidFill>
                          <a:latin typeface="+mn-lt"/>
                        </a:rPr>
                        <a:t>-</a:t>
                      </a:r>
                    </a:p>
                  </a:txBody>
                  <a:tcPr anchor="ctr"/>
                </a:tc>
                <a:tc>
                  <a:txBody>
                    <a:bodyPr/>
                    <a:lstStyle/>
                    <a:p>
                      <a:pPr algn="ctr"/>
                      <a:endParaRPr lang="fr-FR" sz="1200" b="0" dirty="0">
                        <a:solidFill>
                          <a:srgbClr val="000066"/>
                        </a:solidFill>
                        <a:latin typeface="+mn-lt"/>
                      </a:endParaRPr>
                    </a:p>
                  </a:txBody>
                  <a:tcPr anchor="ctr"/>
                </a:tc>
                <a:extLst>
                  <a:ext uri="{0D108BD9-81ED-4DB2-BD59-A6C34878D82A}">
                    <a16:rowId xmlns:a16="http://schemas.microsoft.com/office/drawing/2014/main" val="10005"/>
                  </a:ext>
                </a:extLst>
              </a:tr>
              <a:tr h="250550">
                <a:tc>
                  <a:txBody>
                    <a:bodyPr/>
                    <a:lstStyle/>
                    <a:p>
                      <a:r>
                        <a:rPr lang="fr-FR" sz="1200" dirty="0">
                          <a:solidFill>
                            <a:srgbClr val="000066"/>
                          </a:solidFill>
                        </a:rPr>
                        <a:t>CD4 &gt; 350/mm</a:t>
                      </a:r>
                      <a:r>
                        <a:rPr lang="fr-FR" sz="1200" baseline="30000" dirty="0">
                          <a:solidFill>
                            <a:srgbClr val="000066"/>
                          </a:solidFill>
                        </a:rPr>
                        <a:t>3</a:t>
                      </a:r>
                      <a:r>
                        <a:rPr lang="fr-FR" sz="1200" dirty="0">
                          <a:solidFill>
                            <a:srgbClr val="000066"/>
                          </a:solidFill>
                        </a:rPr>
                        <a:t> lors de PL</a:t>
                      </a:r>
                      <a:endParaRPr lang="fr-FR" sz="1200" b="0" dirty="0">
                        <a:solidFill>
                          <a:srgbClr val="000066"/>
                        </a:solidFill>
                        <a:latin typeface="+mn-lt"/>
                      </a:endParaRPr>
                    </a:p>
                  </a:txBody>
                  <a:tcPr anchor="ctr"/>
                </a:tc>
                <a:tc>
                  <a:txBody>
                    <a:bodyPr/>
                    <a:lstStyle/>
                    <a:p>
                      <a:pPr algn="ctr"/>
                      <a:r>
                        <a:rPr lang="fr-FR" sz="1200" dirty="0">
                          <a:solidFill>
                            <a:srgbClr val="000066"/>
                          </a:solidFill>
                        </a:rPr>
                        <a:t>0,32 (0,09</a:t>
                      </a:r>
                      <a:r>
                        <a:rPr lang="fr-FR" sz="1200" baseline="0" dirty="0">
                          <a:solidFill>
                            <a:srgbClr val="000066"/>
                          </a:solidFill>
                        </a:rPr>
                        <a:t> - 1,10)</a:t>
                      </a:r>
                      <a:endParaRPr lang="fr-FR" sz="1200" b="0" dirty="0">
                        <a:solidFill>
                          <a:srgbClr val="000066"/>
                        </a:solidFill>
                        <a:latin typeface="+mn-lt"/>
                      </a:endParaRPr>
                    </a:p>
                  </a:txBody>
                  <a:tcPr anchor="ctr"/>
                </a:tc>
                <a:tc>
                  <a:txBody>
                    <a:bodyPr/>
                    <a:lstStyle/>
                    <a:p>
                      <a:pPr algn="ctr"/>
                      <a:r>
                        <a:rPr lang="fr-FR" sz="1200" dirty="0">
                          <a:solidFill>
                            <a:srgbClr val="000066"/>
                          </a:solidFill>
                        </a:rPr>
                        <a:t>0,071</a:t>
                      </a:r>
                      <a:endParaRPr lang="fr-FR" sz="1200" b="0" dirty="0">
                        <a:solidFill>
                          <a:srgbClr val="000066"/>
                        </a:solidFill>
                        <a:latin typeface="+mn-lt"/>
                      </a:endParaRPr>
                    </a:p>
                  </a:txBody>
                  <a:tcPr anchor="ctr"/>
                </a:tc>
                <a:tc>
                  <a:txBody>
                    <a:bodyPr/>
                    <a:lstStyle/>
                    <a:p>
                      <a:pPr algn="ctr"/>
                      <a:r>
                        <a:rPr lang="fr-FR" sz="1200" b="0" dirty="0">
                          <a:solidFill>
                            <a:srgbClr val="000066"/>
                          </a:solidFill>
                          <a:latin typeface="+mn-lt"/>
                        </a:rPr>
                        <a:t>-</a:t>
                      </a:r>
                    </a:p>
                  </a:txBody>
                  <a:tcPr anchor="ctr"/>
                </a:tc>
                <a:tc>
                  <a:txBody>
                    <a:bodyPr/>
                    <a:lstStyle/>
                    <a:p>
                      <a:pPr algn="ctr"/>
                      <a:endParaRPr lang="fr-FR" sz="1200" b="0" dirty="0">
                        <a:solidFill>
                          <a:srgbClr val="000066"/>
                        </a:solidFill>
                        <a:latin typeface="+mn-lt"/>
                      </a:endParaRPr>
                    </a:p>
                  </a:txBody>
                  <a:tcPr anchor="ctr"/>
                </a:tc>
                <a:extLst>
                  <a:ext uri="{0D108BD9-81ED-4DB2-BD59-A6C34878D82A}">
                    <a16:rowId xmlns:a16="http://schemas.microsoft.com/office/drawing/2014/main" val="10006"/>
                  </a:ext>
                </a:extLst>
              </a:tr>
              <a:tr h="250550">
                <a:tc>
                  <a:txBody>
                    <a:bodyPr/>
                    <a:lstStyle/>
                    <a:p>
                      <a:r>
                        <a:rPr lang="fr-FR" sz="1200" dirty="0">
                          <a:solidFill>
                            <a:srgbClr val="000066"/>
                          </a:solidFill>
                        </a:rPr>
                        <a:t>&gt; 5 éléments dans LCS</a:t>
                      </a:r>
                      <a:endParaRPr lang="fr-FR" sz="1200" b="0" dirty="0">
                        <a:solidFill>
                          <a:srgbClr val="000066"/>
                        </a:solidFill>
                        <a:latin typeface="+mn-lt"/>
                      </a:endParaRPr>
                    </a:p>
                  </a:txBody>
                  <a:tcPr anchor="ctr"/>
                </a:tc>
                <a:tc>
                  <a:txBody>
                    <a:bodyPr/>
                    <a:lstStyle/>
                    <a:p>
                      <a:pPr algn="ctr"/>
                      <a:r>
                        <a:rPr lang="fr-FR" sz="1200" dirty="0">
                          <a:solidFill>
                            <a:srgbClr val="000066"/>
                          </a:solidFill>
                        </a:rPr>
                        <a:t>2,84 (1,19 - 6,79)</a:t>
                      </a:r>
                      <a:endParaRPr lang="fr-FR" sz="1200" b="0" dirty="0">
                        <a:solidFill>
                          <a:srgbClr val="000066"/>
                        </a:solidFill>
                        <a:latin typeface="+mn-lt"/>
                      </a:endParaRPr>
                    </a:p>
                  </a:txBody>
                  <a:tcPr anchor="ctr"/>
                </a:tc>
                <a:tc>
                  <a:txBody>
                    <a:bodyPr/>
                    <a:lstStyle/>
                    <a:p>
                      <a:pPr algn="ctr"/>
                      <a:r>
                        <a:rPr lang="fr-FR" sz="1200" dirty="0">
                          <a:solidFill>
                            <a:srgbClr val="000066"/>
                          </a:solidFill>
                        </a:rPr>
                        <a:t>0,019</a:t>
                      </a:r>
                      <a:endParaRPr lang="fr-FR" sz="1200" b="0" dirty="0">
                        <a:solidFill>
                          <a:srgbClr val="000066"/>
                        </a:solidFill>
                        <a:latin typeface="+mn-lt"/>
                      </a:endParaRPr>
                    </a:p>
                  </a:txBody>
                  <a:tcPr anchor="ctr"/>
                </a:tc>
                <a:tc>
                  <a:txBody>
                    <a:bodyPr/>
                    <a:lstStyle/>
                    <a:p>
                      <a:pPr algn="ctr"/>
                      <a:r>
                        <a:rPr lang="fr-FR" sz="1200" dirty="0">
                          <a:solidFill>
                            <a:srgbClr val="000066"/>
                          </a:solidFill>
                        </a:rPr>
                        <a:t>4,95 (1,97 - 12,41)</a:t>
                      </a:r>
                      <a:endParaRPr lang="fr-FR" sz="1200" b="0" dirty="0">
                        <a:solidFill>
                          <a:srgbClr val="000066"/>
                        </a:solidFill>
                        <a:latin typeface="+mn-lt"/>
                      </a:endParaRPr>
                    </a:p>
                  </a:txBody>
                  <a:tcPr anchor="ctr"/>
                </a:tc>
                <a:tc>
                  <a:txBody>
                    <a:bodyPr/>
                    <a:lstStyle/>
                    <a:p>
                      <a:pPr algn="ctr"/>
                      <a:r>
                        <a:rPr lang="fr-FR" sz="1200" dirty="0">
                          <a:solidFill>
                            <a:srgbClr val="000066"/>
                          </a:solidFill>
                        </a:rPr>
                        <a:t>0,001</a:t>
                      </a:r>
                      <a:endParaRPr lang="fr-FR" sz="1200" b="0" dirty="0">
                        <a:solidFill>
                          <a:srgbClr val="000066"/>
                        </a:solidFill>
                        <a:latin typeface="+mn-lt"/>
                      </a:endParaRPr>
                    </a:p>
                  </a:txBody>
                  <a:tcPr anchor="ctr"/>
                </a:tc>
                <a:extLst>
                  <a:ext uri="{0D108BD9-81ED-4DB2-BD59-A6C34878D82A}">
                    <a16:rowId xmlns:a16="http://schemas.microsoft.com/office/drawing/2014/main" val="10007"/>
                  </a:ext>
                </a:extLst>
              </a:tr>
            </a:tbl>
          </a:graphicData>
        </a:graphic>
      </p:graphicFrame>
      <p:sp>
        <p:nvSpPr>
          <p:cNvPr id="6" name="Text Box 2"/>
          <p:cNvSpPr txBox="1">
            <a:spLocks noChangeArrowheads="1"/>
          </p:cNvSpPr>
          <p:nvPr/>
        </p:nvSpPr>
        <p:spPr bwMode="auto">
          <a:xfrm>
            <a:off x="11020" y="3984643"/>
            <a:ext cx="9180000" cy="369332"/>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b="1" dirty="0">
                <a:solidFill>
                  <a:srgbClr val="0070C0"/>
                </a:solidFill>
                <a:latin typeface="Calibri" pitchFamily="34" charset="0"/>
                <a:ea typeface="ＭＳ Ｐゴシック" pitchFamily="34" charset="-128"/>
                <a:cs typeface="Arial" charset="0"/>
              </a:rPr>
              <a:t>Analyse multivariée : facteurs associés à échappement asymptomatique / symptomatique</a:t>
            </a:r>
          </a:p>
        </p:txBody>
      </p:sp>
      <p:sp>
        <p:nvSpPr>
          <p:cNvPr id="8" name="Titre 2"/>
          <p:cNvSpPr txBox="1">
            <a:spLocks/>
          </p:cNvSpPr>
          <p:nvPr/>
        </p:nvSpPr>
        <p:spPr>
          <a:xfrm>
            <a:off x="1547813" y="115888"/>
            <a:ext cx="7523162" cy="936625"/>
          </a:xfrm>
          <a:prstGeom prst="rect">
            <a:avLst/>
          </a:prstGeom>
        </p:spPr>
        <p:txBody>
          <a:bodyPr anchor="ct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r>
              <a:rPr lang="fr-FR" dirty="0"/>
              <a:t>Echappement neurologique du VIH (2)</a:t>
            </a:r>
          </a:p>
        </p:txBody>
      </p:sp>
      <p:sp>
        <p:nvSpPr>
          <p:cNvPr id="9"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Pinnetti</a:t>
            </a:r>
            <a:r>
              <a:rPr lang="en-GB" sz="1200" i="1" dirty="0">
                <a:solidFill>
                  <a:srgbClr val="0070C0"/>
                </a:solidFill>
              </a:rPr>
              <a:t> C, CROI 2018, Abs. 447</a:t>
            </a:r>
          </a:p>
        </p:txBody>
      </p:sp>
      <p:sp>
        <p:nvSpPr>
          <p:cNvPr id="10" name="ZoneTexte 9">
            <a:extLst>
              <a:ext uri="{FF2B5EF4-FFF2-40B4-BE49-F238E27FC236}">
                <a16:creationId xmlns:a16="http://schemas.microsoft.com/office/drawing/2014/main" id="{1237367D-C451-472C-A968-27A64F1AF0A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178</a:t>
            </a:r>
          </a:p>
        </p:txBody>
      </p:sp>
    </p:spTree>
    <p:extLst>
      <p:ext uri="{BB962C8B-B14F-4D97-AF65-F5344CB8AC3E}">
        <p14:creationId xmlns:p14="http://schemas.microsoft.com/office/powerpoint/2010/main" val="2344679150"/>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700" dirty="0"/>
              <a:t>EI centraux de DTG : prédisposition psychiatrique ou surexposition plasmatique ? (1)</a:t>
            </a:r>
          </a:p>
        </p:txBody>
      </p:sp>
      <p:sp>
        <p:nvSpPr>
          <p:cNvPr id="5123" name="Rectangle 3"/>
          <p:cNvSpPr>
            <a:spLocks noGrp="1" noChangeArrowheads="1"/>
          </p:cNvSpPr>
          <p:nvPr>
            <p:ph idx="1"/>
          </p:nvPr>
        </p:nvSpPr>
        <p:spPr>
          <a:xfrm>
            <a:off x="457200" y="1341437"/>
            <a:ext cx="8507413" cy="5241925"/>
          </a:xfrm>
        </p:spPr>
        <p:txBody>
          <a:bodyPr/>
          <a:lstStyle/>
          <a:p>
            <a:pPr eaLnBrk="1" hangingPunct="1"/>
            <a:r>
              <a:rPr lang="fr-FR" sz="1600" b="1" dirty="0"/>
              <a:t>Objectifs</a:t>
            </a:r>
          </a:p>
          <a:p>
            <a:pPr lvl="1" eaLnBrk="1" hangingPunct="1"/>
            <a:r>
              <a:rPr lang="fr-FR" sz="1600" dirty="0"/>
              <a:t>Documenter les survenues d’arrêt de traitement ARV chez tous les patients VIH+ ayant initié DTG entre 2014 et 2017</a:t>
            </a:r>
          </a:p>
          <a:p>
            <a:pPr eaLnBrk="1" hangingPunct="1"/>
            <a:endParaRPr lang="fr-FR" sz="1600" dirty="0"/>
          </a:p>
          <a:p>
            <a:pPr eaLnBrk="1" hangingPunct="1"/>
            <a:r>
              <a:rPr lang="fr-FR" sz="1600" b="1" dirty="0"/>
              <a:t>Méthode</a:t>
            </a:r>
          </a:p>
          <a:p>
            <a:pPr lvl="1" eaLnBrk="1" hangingPunct="1"/>
            <a:r>
              <a:rPr lang="fr-FR" sz="1600" dirty="0"/>
              <a:t>Cohorte rétrospective mono-centrique (Hambourg) </a:t>
            </a:r>
          </a:p>
          <a:p>
            <a:pPr lvl="1" eaLnBrk="1" hangingPunct="1"/>
            <a:r>
              <a:rPr lang="fr-FR" sz="1600" dirty="0"/>
              <a:t>Extraction à partir de la base de données électronique incluant les ATCD psychiatriques et dépressifs</a:t>
            </a:r>
          </a:p>
          <a:p>
            <a:pPr lvl="1" eaLnBrk="1" hangingPunct="1"/>
            <a:r>
              <a:rPr lang="fr-FR" sz="1600" dirty="0"/>
              <a:t>Détermination des concentrations plasmatiques de DTG sur échantillons congelés par LC-MS/MS chez les patients ayant arrêté leur traitement pour EI neuropsychiatriques</a:t>
            </a:r>
          </a:p>
          <a:p>
            <a:pPr lvl="1" eaLnBrk="1" hangingPunct="1"/>
            <a:r>
              <a:rPr lang="fr-FR" sz="1600" dirty="0"/>
              <a:t>Appariement sur âge (</a:t>
            </a:r>
            <a:r>
              <a:rPr lang="fr-FR" sz="1600" u="sng" dirty="0"/>
              <a:t>+</a:t>
            </a:r>
            <a:r>
              <a:rPr lang="fr-FR" sz="1600" dirty="0"/>
              <a:t> 5 ans) et sexe des résultats PK à des patients d’un groupe témoin tolérant bien DTG depuis &gt; 12 mois</a:t>
            </a:r>
          </a:p>
          <a:p>
            <a:pPr eaLnBrk="1" hangingPunct="1"/>
            <a:endParaRPr lang="fr-FR" sz="1600" dirty="0"/>
          </a:p>
          <a:p>
            <a:pPr eaLnBrk="1" hangingPunct="1"/>
            <a:r>
              <a:rPr lang="fr-FR" sz="1600" b="1" dirty="0"/>
              <a:t>Résultats</a:t>
            </a:r>
          </a:p>
          <a:p>
            <a:pPr lvl="1" eaLnBrk="1" hangingPunct="1"/>
            <a:r>
              <a:rPr lang="fr-FR" sz="1600" dirty="0"/>
              <a:t>Parmi les 994 patients ayant initié DTG, 861 ont été inclus et 54 ont arrêté pour EI neuropsychiatriques, dont 37 avec plasma disponible appariés aux 71 patients du groupe témoin</a:t>
            </a:r>
          </a:p>
          <a:p>
            <a:pPr lvl="1" eaLnBrk="1" hangingPunct="1"/>
            <a:r>
              <a:rPr lang="fr-FR" sz="1600" dirty="0"/>
              <a:t>Parmi les 861 patients (768 hommes, 47,1 ans, 151 naïfs d’ARV), 155 (18 %) présentaient une dépression et 55 (6,4 %) un autre désordre psychiatrique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Hoffmann C, CROI 2018, Abs. 424</a:t>
            </a:r>
          </a:p>
        </p:txBody>
      </p:sp>
      <p:sp>
        <p:nvSpPr>
          <p:cNvPr id="6" name="ZoneTexte 5">
            <a:extLst>
              <a:ext uri="{FF2B5EF4-FFF2-40B4-BE49-F238E27FC236}">
                <a16:creationId xmlns:a16="http://schemas.microsoft.com/office/drawing/2014/main" id="{79D0F76F-4F27-40C8-B6CA-5CAAF243AAC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179</a:t>
            </a:r>
          </a:p>
        </p:txBody>
      </p:sp>
    </p:spTree>
    <p:extLst>
      <p:ext uri="{BB962C8B-B14F-4D97-AF65-F5344CB8AC3E}">
        <p14:creationId xmlns:p14="http://schemas.microsoft.com/office/powerpoint/2010/main" val="83902879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700" dirty="0"/>
              <a:t>EI centraux de DTG : prédisposition psychiatrique ou surexposition plasmatique ?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Hoffmann C, CROI 2018, Abs. 424</a:t>
            </a:r>
          </a:p>
        </p:txBody>
      </p:sp>
      <p:sp>
        <p:nvSpPr>
          <p:cNvPr id="6" name="Text Box 2"/>
          <p:cNvSpPr txBox="1">
            <a:spLocks noChangeArrowheads="1"/>
          </p:cNvSpPr>
          <p:nvPr/>
        </p:nvSpPr>
        <p:spPr bwMode="auto">
          <a:xfrm>
            <a:off x="566738" y="4107008"/>
            <a:ext cx="8186738"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Facteurs de risque de survenue d’EI neuropsychiatriques entrainant l’arrêt du DTG</a:t>
            </a:r>
          </a:p>
          <a:p>
            <a:pPr algn="ctr"/>
            <a:r>
              <a:rPr lang="fr-FR" b="1" dirty="0">
                <a:solidFill>
                  <a:srgbClr val="0070C0"/>
                </a:solidFill>
                <a:latin typeface="Calibri" pitchFamily="34" charset="0"/>
                <a:ea typeface="ＭＳ Ｐゴシック" pitchFamily="34" charset="-128"/>
              </a:rPr>
              <a:t>(</a:t>
            </a:r>
            <a:r>
              <a:rPr lang="fr-FR" b="1" dirty="0" err="1">
                <a:solidFill>
                  <a:srgbClr val="0070C0"/>
                </a:solidFill>
                <a:latin typeface="Calibri" pitchFamily="34" charset="0"/>
                <a:ea typeface="ＭＳ Ｐゴシック" pitchFamily="34" charset="-128"/>
              </a:rPr>
              <a:t>HRa</a:t>
            </a:r>
            <a:r>
              <a:rPr lang="fr-FR" b="1" dirty="0">
                <a:solidFill>
                  <a:srgbClr val="0070C0"/>
                </a:solidFill>
                <a:latin typeface="Calibri" pitchFamily="34" charset="0"/>
                <a:ea typeface="ＭＳ Ｐゴシック" pitchFamily="34" charset="-128"/>
              </a:rPr>
              <a:t>  sur les </a:t>
            </a:r>
            <a:r>
              <a:rPr lang="fr-FR" b="1" dirty="0" err="1">
                <a:solidFill>
                  <a:srgbClr val="0070C0"/>
                </a:solidFill>
                <a:latin typeface="Calibri" pitchFamily="34" charset="0"/>
                <a:ea typeface="ＭＳ Ｐゴシック" pitchFamily="34" charset="-128"/>
              </a:rPr>
              <a:t>co</a:t>
            </a:r>
            <a:r>
              <a:rPr lang="fr-FR" b="1" dirty="0">
                <a:solidFill>
                  <a:srgbClr val="0070C0"/>
                </a:solidFill>
                <a:latin typeface="Calibri" pitchFamily="34" charset="0"/>
                <a:ea typeface="ＭＳ Ｐゴシック" pitchFamily="34" charset="-128"/>
              </a:rPr>
              <a:t>-variables d’intérêt, modèle de Cox) </a:t>
            </a:r>
          </a:p>
        </p:txBody>
      </p:sp>
      <p:graphicFrame>
        <p:nvGraphicFramePr>
          <p:cNvPr id="3" name="Tableau 2"/>
          <p:cNvGraphicFramePr>
            <a:graphicFrameLocks noGrp="1"/>
          </p:cNvGraphicFramePr>
          <p:nvPr>
            <p:extLst/>
          </p:nvPr>
        </p:nvGraphicFramePr>
        <p:xfrm>
          <a:off x="566738" y="4936218"/>
          <a:ext cx="8077200" cy="1524000"/>
        </p:xfrm>
        <a:graphic>
          <a:graphicData uri="http://schemas.openxmlformats.org/drawingml/2006/table">
            <a:tbl>
              <a:tblPr firstRow="1" bandRow="1">
                <a:tableStyleId>{5C22544A-7EE6-4342-B048-85BDC9FD1C3A}</a:tableStyleId>
              </a:tblPr>
              <a:tblGrid>
                <a:gridCol w="3810000">
                  <a:extLst>
                    <a:ext uri="{9D8B030D-6E8A-4147-A177-3AD203B41FA5}">
                      <a16:colId xmlns:a16="http://schemas.microsoft.com/office/drawing/2014/main" val="20000"/>
                    </a:ext>
                  </a:extLst>
                </a:gridCol>
                <a:gridCol w="1346200">
                  <a:extLst>
                    <a:ext uri="{9D8B030D-6E8A-4147-A177-3AD203B41FA5}">
                      <a16:colId xmlns:a16="http://schemas.microsoft.com/office/drawing/2014/main" val="20001"/>
                    </a:ext>
                  </a:extLst>
                </a:gridCol>
                <a:gridCol w="1549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tblGrid>
              <a:tr h="285296">
                <a:tc>
                  <a:txBody>
                    <a:bodyPr/>
                    <a:lstStyle/>
                    <a:p>
                      <a:pPr algn="l"/>
                      <a:endParaRPr lang="fr-FR" sz="1400" dirty="0">
                        <a:solidFill>
                          <a:srgbClr val="000066"/>
                        </a:solidFill>
                      </a:endParaRPr>
                    </a:p>
                  </a:txBody>
                  <a:tcPr/>
                </a:tc>
                <a:tc>
                  <a:txBody>
                    <a:bodyPr/>
                    <a:lstStyle/>
                    <a:p>
                      <a:pPr algn="ctr"/>
                      <a:r>
                        <a:rPr lang="fr-FR" sz="1400" dirty="0" err="1">
                          <a:solidFill>
                            <a:srgbClr val="000066"/>
                          </a:solidFill>
                        </a:rPr>
                        <a:t>HRa</a:t>
                      </a:r>
                      <a:endParaRPr lang="fr-FR" sz="1400" dirty="0">
                        <a:solidFill>
                          <a:srgbClr val="000066"/>
                        </a:solidFill>
                      </a:endParaRPr>
                    </a:p>
                  </a:txBody>
                  <a:tcPr/>
                </a:tc>
                <a:tc>
                  <a:txBody>
                    <a:bodyPr/>
                    <a:lstStyle/>
                    <a:p>
                      <a:pPr algn="ctr"/>
                      <a:r>
                        <a:rPr lang="fr-FR" sz="1400" dirty="0">
                          <a:solidFill>
                            <a:srgbClr val="000066"/>
                          </a:solidFill>
                        </a:rPr>
                        <a:t>IC 95 %</a:t>
                      </a:r>
                    </a:p>
                  </a:txBody>
                  <a:tcPr/>
                </a:tc>
                <a:tc>
                  <a:txBody>
                    <a:bodyPr/>
                    <a:lstStyle/>
                    <a:p>
                      <a:pPr algn="ctr"/>
                      <a:r>
                        <a:rPr lang="fr-FR" sz="1400" dirty="0">
                          <a:solidFill>
                            <a:srgbClr val="000066"/>
                          </a:solidFill>
                        </a:rPr>
                        <a:t>p</a:t>
                      </a:r>
                    </a:p>
                  </a:txBody>
                  <a:tcPr/>
                </a:tc>
                <a:extLst>
                  <a:ext uri="{0D108BD9-81ED-4DB2-BD59-A6C34878D82A}">
                    <a16:rowId xmlns:a16="http://schemas.microsoft.com/office/drawing/2014/main" val="10000"/>
                  </a:ext>
                </a:extLst>
              </a:tr>
              <a:tr h="285296">
                <a:tc>
                  <a:txBody>
                    <a:bodyPr/>
                    <a:lstStyle/>
                    <a:p>
                      <a:pPr algn="l"/>
                      <a:r>
                        <a:rPr lang="fr-FR" sz="1400" b="1" dirty="0">
                          <a:solidFill>
                            <a:srgbClr val="000066"/>
                          </a:solidFill>
                        </a:rPr>
                        <a:t>Femme vs homme</a:t>
                      </a:r>
                    </a:p>
                  </a:txBody>
                  <a:tcPr/>
                </a:tc>
                <a:tc>
                  <a:txBody>
                    <a:bodyPr/>
                    <a:lstStyle/>
                    <a:p>
                      <a:pPr algn="ctr"/>
                      <a:r>
                        <a:rPr lang="fr-FR" sz="1400" b="1" dirty="0">
                          <a:solidFill>
                            <a:srgbClr val="000066"/>
                          </a:solidFill>
                        </a:rPr>
                        <a:t>2,31</a:t>
                      </a:r>
                    </a:p>
                  </a:txBody>
                  <a:tcPr/>
                </a:tc>
                <a:tc>
                  <a:txBody>
                    <a:bodyPr/>
                    <a:lstStyle/>
                    <a:p>
                      <a:pPr algn="ctr"/>
                      <a:r>
                        <a:rPr lang="fr-FR" sz="1400" b="1" dirty="0">
                          <a:solidFill>
                            <a:srgbClr val="000066"/>
                          </a:solidFill>
                        </a:rPr>
                        <a:t>1,12 - 4,74</a:t>
                      </a:r>
                    </a:p>
                  </a:txBody>
                  <a:tcPr/>
                </a:tc>
                <a:tc>
                  <a:txBody>
                    <a:bodyPr/>
                    <a:lstStyle/>
                    <a:p>
                      <a:pPr algn="ctr"/>
                      <a:r>
                        <a:rPr lang="fr-FR" sz="1400" b="1" dirty="0">
                          <a:solidFill>
                            <a:srgbClr val="000066"/>
                          </a:solidFill>
                        </a:rPr>
                        <a:t>0,03</a:t>
                      </a:r>
                    </a:p>
                  </a:txBody>
                  <a:tcPr/>
                </a:tc>
                <a:extLst>
                  <a:ext uri="{0D108BD9-81ED-4DB2-BD59-A6C34878D82A}">
                    <a16:rowId xmlns:a16="http://schemas.microsoft.com/office/drawing/2014/main" val="10001"/>
                  </a:ext>
                </a:extLst>
              </a:tr>
              <a:tr h="285296">
                <a:tc>
                  <a:txBody>
                    <a:bodyPr/>
                    <a:lstStyle/>
                    <a:p>
                      <a:pPr algn="l"/>
                      <a:r>
                        <a:rPr lang="fr-FR" sz="1400" b="1" dirty="0">
                          <a:solidFill>
                            <a:srgbClr val="000066"/>
                          </a:solidFill>
                        </a:rPr>
                        <a:t>Age &gt; 60 ans vs plus jeune</a:t>
                      </a:r>
                    </a:p>
                  </a:txBody>
                  <a:tcPr/>
                </a:tc>
                <a:tc>
                  <a:txBody>
                    <a:bodyPr/>
                    <a:lstStyle/>
                    <a:p>
                      <a:pPr algn="ctr"/>
                      <a:r>
                        <a:rPr lang="fr-FR" sz="1400" b="1" dirty="0">
                          <a:solidFill>
                            <a:srgbClr val="000066"/>
                          </a:solidFill>
                        </a:rPr>
                        <a:t>2,14</a:t>
                      </a:r>
                    </a:p>
                  </a:txBody>
                  <a:tcPr/>
                </a:tc>
                <a:tc>
                  <a:txBody>
                    <a:bodyPr/>
                    <a:lstStyle/>
                    <a:p>
                      <a:pPr algn="ctr"/>
                      <a:r>
                        <a:rPr lang="fr-FR" sz="1400" b="1" dirty="0">
                          <a:solidFill>
                            <a:srgbClr val="000066"/>
                          </a:solidFill>
                        </a:rPr>
                        <a:t>1,10 - 4,18</a:t>
                      </a:r>
                    </a:p>
                  </a:txBody>
                  <a:tcPr/>
                </a:tc>
                <a:tc>
                  <a:txBody>
                    <a:bodyPr/>
                    <a:lstStyle/>
                    <a:p>
                      <a:pPr algn="ctr"/>
                      <a:r>
                        <a:rPr lang="fr-FR" sz="1400" b="1" dirty="0">
                          <a:solidFill>
                            <a:srgbClr val="000066"/>
                          </a:solidFill>
                        </a:rPr>
                        <a:t>0,025</a:t>
                      </a:r>
                    </a:p>
                  </a:txBody>
                  <a:tcPr/>
                </a:tc>
                <a:extLst>
                  <a:ext uri="{0D108BD9-81ED-4DB2-BD59-A6C34878D82A}">
                    <a16:rowId xmlns:a16="http://schemas.microsoft.com/office/drawing/2014/main" val="10002"/>
                  </a:ext>
                </a:extLst>
              </a:tr>
              <a:tr h="285296">
                <a:tc>
                  <a:txBody>
                    <a:bodyPr/>
                    <a:lstStyle/>
                    <a:p>
                      <a:pPr algn="l"/>
                      <a:r>
                        <a:rPr lang="fr-FR" sz="1400" dirty="0">
                          <a:solidFill>
                            <a:srgbClr val="000066"/>
                          </a:solidFill>
                        </a:rPr>
                        <a:t>Dépression vs absence</a:t>
                      </a:r>
                    </a:p>
                  </a:txBody>
                  <a:tcPr/>
                </a:tc>
                <a:tc>
                  <a:txBody>
                    <a:bodyPr/>
                    <a:lstStyle/>
                    <a:p>
                      <a:pPr algn="ctr"/>
                      <a:r>
                        <a:rPr lang="fr-FR" sz="1400" dirty="0">
                          <a:solidFill>
                            <a:srgbClr val="000066"/>
                          </a:solidFill>
                        </a:rPr>
                        <a:t>1,00</a:t>
                      </a:r>
                    </a:p>
                  </a:txBody>
                  <a:tcPr/>
                </a:tc>
                <a:tc>
                  <a:txBody>
                    <a:bodyPr/>
                    <a:lstStyle/>
                    <a:p>
                      <a:pPr algn="ctr"/>
                      <a:r>
                        <a:rPr lang="fr-FR" sz="1400" dirty="0">
                          <a:solidFill>
                            <a:srgbClr val="000066"/>
                          </a:solidFill>
                        </a:rPr>
                        <a:t>0,54 - 1,88</a:t>
                      </a:r>
                    </a:p>
                  </a:txBody>
                  <a:tcPr/>
                </a:tc>
                <a:tc>
                  <a:txBody>
                    <a:bodyPr/>
                    <a:lstStyle/>
                    <a:p>
                      <a:pPr algn="ctr"/>
                      <a:r>
                        <a:rPr lang="fr-FR" sz="1400" dirty="0">
                          <a:solidFill>
                            <a:srgbClr val="000066"/>
                          </a:solidFill>
                        </a:rPr>
                        <a:t>0,952</a:t>
                      </a:r>
                    </a:p>
                  </a:txBody>
                  <a:tcPr/>
                </a:tc>
                <a:extLst>
                  <a:ext uri="{0D108BD9-81ED-4DB2-BD59-A6C34878D82A}">
                    <a16:rowId xmlns:a16="http://schemas.microsoft.com/office/drawing/2014/main" val="10003"/>
                  </a:ext>
                </a:extLst>
              </a:tr>
              <a:tr h="285296">
                <a:tc>
                  <a:txBody>
                    <a:bodyPr/>
                    <a:lstStyle/>
                    <a:p>
                      <a:pPr algn="l"/>
                      <a:r>
                        <a:rPr lang="fr-FR" sz="1400" dirty="0">
                          <a:solidFill>
                            <a:srgbClr val="000066"/>
                          </a:solidFill>
                        </a:rPr>
                        <a:t>Autre désordre psychiatrique vs absence</a:t>
                      </a:r>
                    </a:p>
                  </a:txBody>
                  <a:tcPr/>
                </a:tc>
                <a:tc>
                  <a:txBody>
                    <a:bodyPr/>
                    <a:lstStyle/>
                    <a:p>
                      <a:pPr algn="ctr"/>
                      <a:r>
                        <a:rPr lang="fr-FR" sz="1400" dirty="0">
                          <a:solidFill>
                            <a:srgbClr val="000066"/>
                          </a:solidFill>
                        </a:rPr>
                        <a:t>0,93</a:t>
                      </a:r>
                    </a:p>
                  </a:txBody>
                  <a:tcPr/>
                </a:tc>
                <a:tc>
                  <a:txBody>
                    <a:bodyPr/>
                    <a:lstStyle/>
                    <a:p>
                      <a:pPr algn="ctr"/>
                      <a:r>
                        <a:rPr lang="fr-FR" sz="1400" dirty="0">
                          <a:solidFill>
                            <a:srgbClr val="000066"/>
                          </a:solidFill>
                        </a:rPr>
                        <a:t>0,29 - 3,00</a:t>
                      </a:r>
                    </a:p>
                  </a:txBody>
                  <a:tcPr/>
                </a:tc>
                <a:tc>
                  <a:txBody>
                    <a:bodyPr/>
                    <a:lstStyle/>
                    <a:p>
                      <a:pPr algn="ctr"/>
                      <a:r>
                        <a:rPr lang="fr-FR" sz="1400" dirty="0">
                          <a:solidFill>
                            <a:srgbClr val="000066"/>
                          </a:solidFill>
                        </a:rPr>
                        <a:t>0,896</a:t>
                      </a:r>
                    </a:p>
                  </a:txBody>
                  <a:tcPr/>
                </a:tc>
                <a:extLst>
                  <a:ext uri="{0D108BD9-81ED-4DB2-BD59-A6C34878D82A}">
                    <a16:rowId xmlns:a16="http://schemas.microsoft.com/office/drawing/2014/main" val="10004"/>
                  </a:ext>
                </a:extLst>
              </a:tr>
            </a:tbl>
          </a:graphicData>
        </a:graphic>
      </p:graphicFrame>
      <p:sp>
        <p:nvSpPr>
          <p:cNvPr id="8" name="Rectangle 3"/>
          <p:cNvSpPr txBox="1">
            <a:spLocks noChangeArrowheads="1"/>
          </p:cNvSpPr>
          <p:nvPr/>
        </p:nvSpPr>
        <p:spPr bwMode="auto">
          <a:xfrm>
            <a:off x="457200" y="1341437"/>
            <a:ext cx="8507413" cy="24304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b="1" dirty="0"/>
              <a:t>Raisons d’arrêt de DTG </a:t>
            </a:r>
            <a:r>
              <a:rPr lang="fr-FR" sz="1600" dirty="0"/>
              <a:t>(n = 54 patients) </a:t>
            </a:r>
          </a:p>
          <a:p>
            <a:pPr lvl="1" eaLnBrk="1" hangingPunct="1"/>
            <a:r>
              <a:rPr lang="fr-FR" sz="1600" dirty="0"/>
              <a:t>céphalées (13 %)</a:t>
            </a:r>
          </a:p>
          <a:p>
            <a:pPr lvl="1" eaLnBrk="1" hangingPunct="1"/>
            <a:r>
              <a:rPr lang="fr-FR" sz="1600" dirty="0"/>
              <a:t>arthralgies (14,8 %)</a:t>
            </a:r>
          </a:p>
          <a:p>
            <a:pPr lvl="1" eaLnBrk="1" hangingPunct="1"/>
            <a:r>
              <a:rPr lang="fr-FR" sz="1600" dirty="0"/>
              <a:t>dépression (18,5 %)</a:t>
            </a:r>
          </a:p>
          <a:p>
            <a:pPr lvl="1" eaLnBrk="1" hangingPunct="1"/>
            <a:r>
              <a:rPr lang="fr-FR" sz="1600" dirty="0"/>
              <a:t>anxiété/nervosité (25,9 %) </a:t>
            </a:r>
          </a:p>
          <a:p>
            <a:pPr lvl="1" eaLnBrk="1" hangingPunct="1"/>
            <a:r>
              <a:rPr lang="fr-FR" sz="1600" dirty="0"/>
              <a:t>problèmes de concentration (27,8 %)</a:t>
            </a:r>
          </a:p>
          <a:p>
            <a:pPr lvl="1" eaLnBrk="1" hangingPunct="1"/>
            <a:r>
              <a:rPr lang="fr-FR" sz="1600" dirty="0"/>
              <a:t>douleur inexpliquée (29,6 %)</a:t>
            </a:r>
          </a:p>
          <a:p>
            <a:pPr lvl="1" eaLnBrk="1" hangingPunct="1"/>
            <a:r>
              <a:rPr lang="fr-FR" sz="1600" dirty="0"/>
              <a:t>paresthésie (33,3 %)</a:t>
            </a:r>
          </a:p>
          <a:p>
            <a:pPr lvl="1" eaLnBrk="1" hangingPunct="1"/>
            <a:r>
              <a:rPr lang="fr-FR" sz="1600" dirty="0"/>
              <a:t>vertiges (51,9 %)</a:t>
            </a:r>
          </a:p>
          <a:p>
            <a:pPr lvl="1" eaLnBrk="1" hangingPunct="1"/>
            <a:r>
              <a:rPr lang="fr-FR" sz="1600" dirty="0"/>
              <a:t>insomnie (74,1 %)</a:t>
            </a:r>
          </a:p>
        </p:txBody>
      </p:sp>
      <p:sp>
        <p:nvSpPr>
          <p:cNvPr id="7" name="ZoneTexte 6">
            <a:extLst>
              <a:ext uri="{FF2B5EF4-FFF2-40B4-BE49-F238E27FC236}">
                <a16:creationId xmlns:a16="http://schemas.microsoft.com/office/drawing/2014/main" id="{31DB9338-5B45-4553-9B95-90F48E852E5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180</a:t>
            </a:r>
          </a:p>
        </p:txBody>
      </p:sp>
    </p:spTree>
    <p:extLst>
      <p:ext uri="{BB962C8B-B14F-4D97-AF65-F5344CB8AC3E}">
        <p14:creationId xmlns:p14="http://schemas.microsoft.com/office/powerpoint/2010/main" val="284853579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700" dirty="0"/>
              <a:t>EI centraux de DTG : prédisposition psychiatrique ou surexposition plasmatique ? (3)</a:t>
            </a:r>
          </a:p>
        </p:txBody>
      </p:sp>
      <p:sp>
        <p:nvSpPr>
          <p:cNvPr id="5123" name="Rectangle 3"/>
          <p:cNvSpPr>
            <a:spLocks noGrp="1" noChangeArrowheads="1"/>
          </p:cNvSpPr>
          <p:nvPr>
            <p:ph idx="1"/>
          </p:nvPr>
        </p:nvSpPr>
        <p:spPr>
          <a:xfrm>
            <a:off x="457200" y="4508499"/>
            <a:ext cx="8507413" cy="2074863"/>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600" dirty="0"/>
              <a:t>Dans cette cohorte de patients VIH+ initiant DTG, l’arrêt de traitement pour EI neuropsychiatriques représente environ 6 %</a:t>
            </a:r>
          </a:p>
          <a:p>
            <a:pPr lvl="1" eaLnBrk="1" hangingPunct="1"/>
            <a:r>
              <a:rPr lang="fr-FR" sz="1600" dirty="0"/>
              <a:t>Ces arrêts ne sont pas associés à une dépression (préexistante ou prévalente) </a:t>
            </a:r>
            <a:br>
              <a:rPr lang="fr-FR" sz="1600" dirty="0"/>
            </a:br>
            <a:r>
              <a:rPr lang="fr-FR" sz="1600" dirty="0"/>
              <a:t>ou un autre désordre psychiatrique ou à une surexposition plasmatique de DTG mais plutôt au sexe féminin ou à l’âge &gt; 60 ans</a:t>
            </a:r>
          </a:p>
          <a:p>
            <a:pPr lvl="1" eaLnBrk="1" hangingPunct="1"/>
            <a:r>
              <a:rPr lang="fr-FR" sz="1600" dirty="0"/>
              <a:t>Ces patients n’avaient pas non plus de susceptibilité particulière aux traitements ARV antérieurs, indicateurs de la survenue d’éventuel EI postérieurs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Hoffmann C, CROI 2018, Abs. 424</a:t>
            </a:r>
          </a:p>
        </p:txBody>
      </p:sp>
      <p:sp>
        <p:nvSpPr>
          <p:cNvPr id="7" name="Text Box 2"/>
          <p:cNvSpPr txBox="1">
            <a:spLocks noChangeArrowheads="1"/>
          </p:cNvSpPr>
          <p:nvPr/>
        </p:nvSpPr>
        <p:spPr bwMode="auto">
          <a:xfrm>
            <a:off x="439737" y="1241888"/>
            <a:ext cx="8524876"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Concentrations plasmatiques de DTG (</a:t>
            </a:r>
            <a:r>
              <a:rPr lang="fr-FR" b="1" dirty="0" err="1">
                <a:solidFill>
                  <a:srgbClr val="0070C0"/>
                </a:solidFill>
                <a:latin typeface="Calibri" pitchFamily="34" charset="0"/>
                <a:ea typeface="ＭＳ Ｐゴシック" pitchFamily="34" charset="-128"/>
              </a:rPr>
              <a:t>ng</a:t>
            </a:r>
            <a:r>
              <a:rPr lang="fr-FR" b="1" dirty="0">
                <a:solidFill>
                  <a:srgbClr val="0070C0"/>
                </a:solidFill>
                <a:latin typeface="Calibri" pitchFamily="34" charset="0"/>
                <a:ea typeface="ＭＳ Ｐゴシック" pitchFamily="34" charset="-128"/>
              </a:rPr>
              <a:t>/ml) selon les groupes EI (</a:t>
            </a:r>
            <a:r>
              <a:rPr lang="fr-FR" b="1" dirty="0">
                <a:solidFill>
                  <a:srgbClr val="FF0000"/>
                </a:solidFill>
                <a:latin typeface="Wingdings"/>
                <a:ea typeface="Wingdings"/>
                <a:cs typeface="Wingdings"/>
                <a:sym typeface="Wingdings"/>
              </a:rPr>
              <a:t></a:t>
            </a:r>
            <a:r>
              <a:rPr lang="fr-FR" b="1" dirty="0">
                <a:solidFill>
                  <a:srgbClr val="0070C0"/>
                </a:solidFill>
                <a:latin typeface="Calibri" pitchFamily="34" charset="0"/>
                <a:ea typeface="ＭＳ Ｐゴシック" pitchFamily="34" charset="-128"/>
              </a:rPr>
              <a:t>)  et témoin (</a:t>
            </a:r>
            <a:r>
              <a:rPr lang="fr-FR" b="1" dirty="0">
                <a:solidFill>
                  <a:srgbClr val="0070C0"/>
                </a:solidFill>
                <a:latin typeface="Wingdings"/>
                <a:ea typeface="Wingdings"/>
                <a:cs typeface="Wingdings"/>
                <a:sym typeface="Wingdings"/>
              </a:rPr>
              <a:t></a:t>
            </a:r>
            <a:r>
              <a:rPr lang="fr-FR" b="1" dirty="0">
                <a:solidFill>
                  <a:srgbClr val="0070C0"/>
                </a:solidFill>
                <a:latin typeface="Calibri" pitchFamily="34" charset="0"/>
                <a:ea typeface="ＭＳ Ｐゴシック" pitchFamily="34" charset="-128"/>
              </a:rPr>
              <a:t>) </a:t>
            </a:r>
          </a:p>
        </p:txBody>
      </p:sp>
      <p:sp>
        <p:nvSpPr>
          <p:cNvPr id="9" name="ZoneTexte 8"/>
          <p:cNvSpPr txBox="1"/>
          <p:nvPr/>
        </p:nvSpPr>
        <p:spPr>
          <a:xfrm>
            <a:off x="4522469" y="4479001"/>
            <a:ext cx="704039" cy="276999"/>
          </a:xfrm>
          <a:prstGeom prst="rect">
            <a:avLst/>
          </a:prstGeom>
          <a:noFill/>
        </p:spPr>
        <p:txBody>
          <a:bodyPr wrap="none" rtlCol="0">
            <a:spAutoFit/>
          </a:bodyPr>
          <a:lstStyle/>
          <a:p>
            <a:r>
              <a:rPr lang="fr-FR" sz="1200" b="1" dirty="0"/>
              <a:t>Heures</a:t>
            </a:r>
          </a:p>
        </p:txBody>
      </p:sp>
      <p:sp>
        <p:nvSpPr>
          <p:cNvPr id="8" name="Line 11">
            <a:extLst>
              <a:ext uri="{FF2B5EF4-FFF2-40B4-BE49-F238E27FC236}">
                <a16:creationId xmlns:a16="http://schemas.microsoft.com/office/drawing/2014/main" id="{EE08223D-4ECF-3E42-8943-DBE791B942A0}"/>
              </a:ext>
            </a:extLst>
          </p:cNvPr>
          <p:cNvSpPr>
            <a:spLocks noChangeShapeType="1"/>
          </p:cNvSpPr>
          <p:nvPr/>
        </p:nvSpPr>
        <p:spPr bwMode="auto">
          <a:xfrm>
            <a:off x="2512556" y="4258534"/>
            <a:ext cx="497028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1">
            <a:extLst>
              <a:ext uri="{FF2B5EF4-FFF2-40B4-BE49-F238E27FC236}">
                <a16:creationId xmlns:a16="http://schemas.microsoft.com/office/drawing/2014/main" id="{EE08223D-4ECF-3E42-8943-DBE791B942A0}"/>
              </a:ext>
            </a:extLst>
          </p:cNvPr>
          <p:cNvSpPr>
            <a:spLocks noChangeShapeType="1"/>
          </p:cNvSpPr>
          <p:nvPr/>
        </p:nvSpPr>
        <p:spPr bwMode="auto">
          <a:xfrm>
            <a:off x="2512556" y="1674720"/>
            <a:ext cx="0" cy="2583814"/>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1">
            <a:extLst>
              <a:ext uri="{FF2B5EF4-FFF2-40B4-BE49-F238E27FC236}">
                <a16:creationId xmlns:a16="http://schemas.microsoft.com/office/drawing/2014/main" id="{EE08223D-4ECF-3E42-8943-DBE791B942A0}"/>
              </a:ext>
            </a:extLst>
          </p:cNvPr>
          <p:cNvSpPr>
            <a:spLocks noChangeShapeType="1"/>
          </p:cNvSpPr>
          <p:nvPr/>
        </p:nvSpPr>
        <p:spPr bwMode="auto">
          <a:xfrm>
            <a:off x="2477052" y="1818115"/>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274440" y="171424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23" name="Line 11">
            <a:extLst>
              <a:ext uri="{FF2B5EF4-FFF2-40B4-BE49-F238E27FC236}">
                <a16:creationId xmlns:a16="http://schemas.microsoft.com/office/drawing/2014/main" id="{EE08223D-4ECF-3E42-8943-DBE791B942A0}"/>
              </a:ext>
            </a:extLst>
          </p:cNvPr>
          <p:cNvSpPr>
            <a:spLocks noChangeShapeType="1"/>
          </p:cNvSpPr>
          <p:nvPr/>
        </p:nvSpPr>
        <p:spPr bwMode="auto">
          <a:xfrm>
            <a:off x="2477052" y="2276511"/>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359398" y="2172641"/>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8</a:t>
            </a:r>
            <a:endParaRPr kumimoji="0" lang="fr-FR" sz="2800" b="0" i="0" u="none" strike="noStrike" cap="none" normalizeH="0" baseline="30000" dirty="0">
              <a:ln>
                <a:noFill/>
              </a:ln>
              <a:effectLst/>
              <a:latin typeface="+mj-lt"/>
              <a:cs typeface="Arial" pitchFamily="34" charset="0"/>
            </a:endParaRPr>
          </a:p>
        </p:txBody>
      </p:sp>
      <p:sp>
        <p:nvSpPr>
          <p:cNvPr id="25" name="Line 11">
            <a:extLst>
              <a:ext uri="{FF2B5EF4-FFF2-40B4-BE49-F238E27FC236}">
                <a16:creationId xmlns:a16="http://schemas.microsoft.com/office/drawing/2014/main" id="{EE08223D-4ECF-3E42-8943-DBE791B942A0}"/>
              </a:ext>
            </a:extLst>
          </p:cNvPr>
          <p:cNvSpPr>
            <a:spLocks noChangeShapeType="1"/>
          </p:cNvSpPr>
          <p:nvPr/>
        </p:nvSpPr>
        <p:spPr bwMode="auto">
          <a:xfrm>
            <a:off x="2477052" y="2755346"/>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359398" y="2651476"/>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6</a:t>
            </a:r>
            <a:endParaRPr kumimoji="0" lang="fr-FR" sz="2800" b="0" i="0" u="none" strike="noStrike" cap="none" normalizeH="0" baseline="30000" dirty="0">
              <a:ln>
                <a:noFill/>
              </a:ln>
              <a:effectLst/>
              <a:latin typeface="+mj-lt"/>
              <a:cs typeface="Arial" pitchFamily="34" charset="0"/>
            </a:endParaRPr>
          </a:p>
        </p:txBody>
      </p:sp>
      <p:sp>
        <p:nvSpPr>
          <p:cNvPr id="27" name="Line 11">
            <a:extLst>
              <a:ext uri="{FF2B5EF4-FFF2-40B4-BE49-F238E27FC236}">
                <a16:creationId xmlns:a16="http://schemas.microsoft.com/office/drawing/2014/main" id="{EE08223D-4ECF-3E42-8943-DBE791B942A0}"/>
              </a:ext>
            </a:extLst>
          </p:cNvPr>
          <p:cNvSpPr>
            <a:spLocks noChangeShapeType="1"/>
          </p:cNvSpPr>
          <p:nvPr/>
        </p:nvSpPr>
        <p:spPr bwMode="auto">
          <a:xfrm>
            <a:off x="2477052" y="3220879"/>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359398" y="3117009"/>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4</a:t>
            </a:r>
            <a:endParaRPr kumimoji="0" lang="fr-FR" sz="2800" b="0" i="0" u="none" strike="noStrike" cap="none" normalizeH="0" baseline="30000" dirty="0">
              <a:ln>
                <a:noFill/>
              </a:ln>
              <a:effectLst/>
              <a:latin typeface="+mj-lt"/>
              <a:cs typeface="Arial" pitchFamily="34" charset="0"/>
            </a:endParaRPr>
          </a:p>
        </p:txBody>
      </p:sp>
      <p:sp>
        <p:nvSpPr>
          <p:cNvPr id="29" name="Line 11">
            <a:extLst>
              <a:ext uri="{FF2B5EF4-FFF2-40B4-BE49-F238E27FC236}">
                <a16:creationId xmlns:a16="http://schemas.microsoft.com/office/drawing/2014/main" id="{EE08223D-4ECF-3E42-8943-DBE791B942A0}"/>
              </a:ext>
            </a:extLst>
          </p:cNvPr>
          <p:cNvSpPr>
            <a:spLocks noChangeShapeType="1"/>
          </p:cNvSpPr>
          <p:nvPr/>
        </p:nvSpPr>
        <p:spPr bwMode="auto">
          <a:xfrm>
            <a:off x="2477052" y="3698669"/>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359398" y="3594799"/>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a:t>
            </a:r>
            <a:endParaRPr kumimoji="0" lang="fr-FR" sz="2800" b="0" i="0" u="none" strike="noStrike" cap="none" normalizeH="0" baseline="30000" dirty="0">
              <a:ln>
                <a:noFill/>
              </a:ln>
              <a:effectLst/>
              <a:latin typeface="+mj-lt"/>
              <a:cs typeface="Arial" pitchFamily="34" charset="0"/>
            </a:endParaRPr>
          </a:p>
        </p:txBody>
      </p:sp>
      <p:sp>
        <p:nvSpPr>
          <p:cNvPr id="31" name="Line 11">
            <a:extLst>
              <a:ext uri="{FF2B5EF4-FFF2-40B4-BE49-F238E27FC236}">
                <a16:creationId xmlns:a16="http://schemas.microsoft.com/office/drawing/2014/main" id="{EE08223D-4ECF-3E42-8943-DBE791B942A0}"/>
              </a:ext>
            </a:extLst>
          </p:cNvPr>
          <p:cNvSpPr>
            <a:spLocks noChangeShapeType="1"/>
          </p:cNvSpPr>
          <p:nvPr/>
        </p:nvSpPr>
        <p:spPr bwMode="auto">
          <a:xfrm>
            <a:off x="2477052" y="4177738"/>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359398" y="4073868"/>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3" name="Losange 2"/>
          <p:cNvSpPr/>
          <p:nvPr/>
        </p:nvSpPr>
        <p:spPr bwMode="auto">
          <a:xfrm>
            <a:off x="3303270" y="2344943"/>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 name="Losange 32"/>
          <p:cNvSpPr/>
          <p:nvPr/>
        </p:nvSpPr>
        <p:spPr bwMode="auto">
          <a:xfrm>
            <a:off x="2937510" y="264474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4" name="Losange 33"/>
          <p:cNvSpPr/>
          <p:nvPr/>
        </p:nvSpPr>
        <p:spPr bwMode="auto">
          <a:xfrm>
            <a:off x="2952750" y="319274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5" name="Losange 34"/>
          <p:cNvSpPr/>
          <p:nvPr/>
        </p:nvSpPr>
        <p:spPr bwMode="auto">
          <a:xfrm>
            <a:off x="3036570" y="3352581"/>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6" name="Losange 35"/>
          <p:cNvSpPr/>
          <p:nvPr/>
        </p:nvSpPr>
        <p:spPr bwMode="auto">
          <a:xfrm>
            <a:off x="2862193" y="354526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7" name="Losange 36"/>
          <p:cNvSpPr/>
          <p:nvPr/>
        </p:nvSpPr>
        <p:spPr bwMode="auto">
          <a:xfrm>
            <a:off x="2937510" y="3815160"/>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Losange 37"/>
          <p:cNvSpPr/>
          <p:nvPr/>
        </p:nvSpPr>
        <p:spPr bwMode="auto">
          <a:xfrm>
            <a:off x="3219449" y="3468543"/>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Losange 38"/>
          <p:cNvSpPr/>
          <p:nvPr/>
        </p:nvSpPr>
        <p:spPr bwMode="auto">
          <a:xfrm>
            <a:off x="3489959" y="3887735"/>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0" name="Losange 39"/>
          <p:cNvSpPr/>
          <p:nvPr/>
        </p:nvSpPr>
        <p:spPr bwMode="auto">
          <a:xfrm>
            <a:off x="3851909" y="364383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1" name="Losange 40"/>
          <p:cNvSpPr/>
          <p:nvPr/>
        </p:nvSpPr>
        <p:spPr bwMode="auto">
          <a:xfrm>
            <a:off x="4085197" y="3532863"/>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2" name="Losange 41"/>
          <p:cNvSpPr/>
          <p:nvPr/>
        </p:nvSpPr>
        <p:spPr bwMode="auto">
          <a:xfrm>
            <a:off x="3489959" y="301794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3" name="Losange 42"/>
          <p:cNvSpPr/>
          <p:nvPr/>
        </p:nvSpPr>
        <p:spPr bwMode="auto">
          <a:xfrm>
            <a:off x="3440429" y="2961754"/>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4" name="Losange 43"/>
          <p:cNvSpPr/>
          <p:nvPr/>
        </p:nvSpPr>
        <p:spPr bwMode="auto">
          <a:xfrm>
            <a:off x="3211829" y="2910111"/>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5" name="Losange 44"/>
          <p:cNvSpPr/>
          <p:nvPr/>
        </p:nvSpPr>
        <p:spPr bwMode="auto">
          <a:xfrm>
            <a:off x="4423409" y="3355662"/>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6" name="Losange 45"/>
          <p:cNvSpPr/>
          <p:nvPr/>
        </p:nvSpPr>
        <p:spPr bwMode="auto">
          <a:xfrm>
            <a:off x="4506403" y="354526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7" name="Losange 46"/>
          <p:cNvSpPr/>
          <p:nvPr/>
        </p:nvSpPr>
        <p:spPr bwMode="auto">
          <a:xfrm>
            <a:off x="4456873" y="364432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8" name="Losange 47"/>
          <p:cNvSpPr/>
          <p:nvPr/>
        </p:nvSpPr>
        <p:spPr bwMode="auto">
          <a:xfrm>
            <a:off x="4553819" y="3641995"/>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9" name="Losange 48"/>
          <p:cNvSpPr/>
          <p:nvPr/>
        </p:nvSpPr>
        <p:spPr bwMode="auto">
          <a:xfrm>
            <a:off x="4696506" y="364913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Losange 49"/>
          <p:cNvSpPr/>
          <p:nvPr/>
        </p:nvSpPr>
        <p:spPr bwMode="auto">
          <a:xfrm>
            <a:off x="4699949" y="3724591"/>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 name="Losange 50"/>
          <p:cNvSpPr/>
          <p:nvPr/>
        </p:nvSpPr>
        <p:spPr bwMode="auto">
          <a:xfrm>
            <a:off x="4827270" y="367500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Losange 51"/>
          <p:cNvSpPr/>
          <p:nvPr/>
        </p:nvSpPr>
        <p:spPr bwMode="auto">
          <a:xfrm>
            <a:off x="4875001" y="3561452"/>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Losange 52"/>
          <p:cNvSpPr/>
          <p:nvPr/>
        </p:nvSpPr>
        <p:spPr bwMode="auto">
          <a:xfrm>
            <a:off x="4924531" y="3462392"/>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Losange 53"/>
          <p:cNvSpPr/>
          <p:nvPr/>
        </p:nvSpPr>
        <p:spPr bwMode="auto">
          <a:xfrm>
            <a:off x="5336011" y="334297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Losange 54"/>
          <p:cNvSpPr/>
          <p:nvPr/>
        </p:nvSpPr>
        <p:spPr bwMode="auto">
          <a:xfrm>
            <a:off x="5499841" y="3190542"/>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Losange 55"/>
          <p:cNvSpPr/>
          <p:nvPr/>
        </p:nvSpPr>
        <p:spPr bwMode="auto">
          <a:xfrm>
            <a:off x="5559002" y="3532863"/>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Losange 56"/>
          <p:cNvSpPr/>
          <p:nvPr/>
        </p:nvSpPr>
        <p:spPr bwMode="auto">
          <a:xfrm>
            <a:off x="5406092" y="359430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Losange 57"/>
          <p:cNvSpPr/>
          <p:nvPr/>
        </p:nvSpPr>
        <p:spPr bwMode="auto">
          <a:xfrm>
            <a:off x="5243142" y="3614715"/>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9" name="Losange 58"/>
          <p:cNvSpPr/>
          <p:nvPr/>
        </p:nvSpPr>
        <p:spPr bwMode="auto">
          <a:xfrm>
            <a:off x="5091016" y="3641995"/>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Losange 59"/>
          <p:cNvSpPr/>
          <p:nvPr/>
        </p:nvSpPr>
        <p:spPr bwMode="auto">
          <a:xfrm>
            <a:off x="5336011" y="370733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Losange 60"/>
          <p:cNvSpPr/>
          <p:nvPr/>
        </p:nvSpPr>
        <p:spPr bwMode="auto">
          <a:xfrm>
            <a:off x="5510973" y="390590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Losange 61"/>
          <p:cNvSpPr/>
          <p:nvPr/>
        </p:nvSpPr>
        <p:spPr bwMode="auto">
          <a:xfrm>
            <a:off x="5707690" y="3728629"/>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3" name="Losange 62"/>
          <p:cNvSpPr/>
          <p:nvPr/>
        </p:nvSpPr>
        <p:spPr bwMode="auto">
          <a:xfrm>
            <a:off x="6338098" y="3582338"/>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4" name="Losange 63"/>
          <p:cNvSpPr/>
          <p:nvPr/>
        </p:nvSpPr>
        <p:spPr bwMode="auto">
          <a:xfrm>
            <a:off x="6286183" y="3966770"/>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5" name="Losange 64"/>
          <p:cNvSpPr/>
          <p:nvPr/>
        </p:nvSpPr>
        <p:spPr bwMode="auto">
          <a:xfrm>
            <a:off x="6713961" y="3657806"/>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6" name="Losange 65"/>
          <p:cNvSpPr/>
          <p:nvPr/>
        </p:nvSpPr>
        <p:spPr bwMode="auto">
          <a:xfrm>
            <a:off x="7007931" y="3748405"/>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7" name="Losange 66"/>
          <p:cNvSpPr/>
          <p:nvPr/>
        </p:nvSpPr>
        <p:spPr bwMode="auto">
          <a:xfrm>
            <a:off x="7117529" y="3705863"/>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8" name="Losange 67"/>
          <p:cNvSpPr/>
          <p:nvPr/>
        </p:nvSpPr>
        <p:spPr bwMode="auto">
          <a:xfrm>
            <a:off x="7262309" y="4036847"/>
            <a:ext cx="99060" cy="99060"/>
          </a:xfrm>
          <a:prstGeom prst="diamond">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Losange 68"/>
          <p:cNvSpPr/>
          <p:nvPr/>
        </p:nvSpPr>
        <p:spPr bwMode="auto">
          <a:xfrm>
            <a:off x="2937510" y="1930869"/>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Losange 69"/>
          <p:cNvSpPr/>
          <p:nvPr/>
        </p:nvSpPr>
        <p:spPr bwMode="auto">
          <a:xfrm>
            <a:off x="2852668" y="2497878"/>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Losange 70"/>
          <p:cNvSpPr/>
          <p:nvPr/>
        </p:nvSpPr>
        <p:spPr bwMode="auto">
          <a:xfrm>
            <a:off x="3435185" y="267729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Losange 71"/>
          <p:cNvSpPr/>
          <p:nvPr/>
        </p:nvSpPr>
        <p:spPr bwMode="auto">
          <a:xfrm>
            <a:off x="3750357" y="295964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Losange 72"/>
          <p:cNvSpPr/>
          <p:nvPr/>
        </p:nvSpPr>
        <p:spPr bwMode="auto">
          <a:xfrm>
            <a:off x="4746036" y="3070560"/>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Losange 73"/>
          <p:cNvSpPr/>
          <p:nvPr/>
        </p:nvSpPr>
        <p:spPr bwMode="auto">
          <a:xfrm>
            <a:off x="5155149" y="3220879"/>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5" name="Losange 74"/>
          <p:cNvSpPr/>
          <p:nvPr/>
        </p:nvSpPr>
        <p:spPr bwMode="auto">
          <a:xfrm>
            <a:off x="5473699" y="3077512"/>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Losange 75"/>
          <p:cNvSpPr/>
          <p:nvPr/>
        </p:nvSpPr>
        <p:spPr bwMode="auto">
          <a:xfrm>
            <a:off x="5657764" y="3112810"/>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7" name="Losange 76"/>
          <p:cNvSpPr/>
          <p:nvPr/>
        </p:nvSpPr>
        <p:spPr bwMode="auto">
          <a:xfrm>
            <a:off x="4535050" y="334483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Losange 77"/>
          <p:cNvSpPr/>
          <p:nvPr/>
        </p:nvSpPr>
        <p:spPr bwMode="auto">
          <a:xfrm>
            <a:off x="4324349" y="3372826"/>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Losange 78"/>
          <p:cNvSpPr/>
          <p:nvPr/>
        </p:nvSpPr>
        <p:spPr bwMode="auto">
          <a:xfrm>
            <a:off x="3962235" y="3323296"/>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Losange 79"/>
          <p:cNvSpPr/>
          <p:nvPr/>
        </p:nvSpPr>
        <p:spPr bwMode="auto">
          <a:xfrm>
            <a:off x="3875399" y="323147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1" name="Losange 80"/>
          <p:cNvSpPr/>
          <p:nvPr/>
        </p:nvSpPr>
        <p:spPr bwMode="auto">
          <a:xfrm>
            <a:off x="3310889" y="2951119"/>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2" name="Losange 81"/>
          <p:cNvSpPr/>
          <p:nvPr/>
        </p:nvSpPr>
        <p:spPr bwMode="auto">
          <a:xfrm>
            <a:off x="3211829" y="2998650"/>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3" name="Losange 82"/>
          <p:cNvSpPr/>
          <p:nvPr/>
        </p:nvSpPr>
        <p:spPr bwMode="auto">
          <a:xfrm>
            <a:off x="3253740" y="3033727"/>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4" name="Losange 83"/>
          <p:cNvSpPr/>
          <p:nvPr/>
        </p:nvSpPr>
        <p:spPr bwMode="auto">
          <a:xfrm>
            <a:off x="3209264" y="309462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5" name="Losange 84"/>
          <p:cNvSpPr/>
          <p:nvPr/>
        </p:nvSpPr>
        <p:spPr bwMode="auto">
          <a:xfrm>
            <a:off x="3022574" y="3056479"/>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6" name="Losange 85"/>
          <p:cNvSpPr/>
          <p:nvPr/>
        </p:nvSpPr>
        <p:spPr bwMode="auto">
          <a:xfrm>
            <a:off x="2937510" y="2862358"/>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7" name="Losange 86"/>
          <p:cNvSpPr/>
          <p:nvPr/>
        </p:nvSpPr>
        <p:spPr bwMode="auto">
          <a:xfrm>
            <a:off x="2846069" y="2904210"/>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8" name="Losange 87"/>
          <p:cNvSpPr/>
          <p:nvPr/>
        </p:nvSpPr>
        <p:spPr bwMode="auto">
          <a:xfrm>
            <a:off x="2952750" y="296852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9" name="Losange 88"/>
          <p:cNvSpPr/>
          <p:nvPr/>
        </p:nvSpPr>
        <p:spPr bwMode="auto">
          <a:xfrm>
            <a:off x="2899408" y="2999079"/>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0" name="Losange 89"/>
          <p:cNvSpPr/>
          <p:nvPr/>
        </p:nvSpPr>
        <p:spPr bwMode="auto">
          <a:xfrm>
            <a:off x="2834638" y="3022780"/>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1" name="Losange 90"/>
          <p:cNvSpPr/>
          <p:nvPr/>
        </p:nvSpPr>
        <p:spPr bwMode="auto">
          <a:xfrm>
            <a:off x="2766943" y="325450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2" name="Losange 91"/>
          <p:cNvSpPr/>
          <p:nvPr/>
        </p:nvSpPr>
        <p:spPr bwMode="auto">
          <a:xfrm>
            <a:off x="2987040" y="3361683"/>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3" name="Losange 92"/>
          <p:cNvSpPr/>
          <p:nvPr/>
        </p:nvSpPr>
        <p:spPr bwMode="auto">
          <a:xfrm>
            <a:off x="3021329" y="328100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4" name="Losange 93"/>
          <p:cNvSpPr/>
          <p:nvPr/>
        </p:nvSpPr>
        <p:spPr bwMode="auto">
          <a:xfrm>
            <a:off x="3074438" y="3273766"/>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5" name="Losange 94"/>
          <p:cNvSpPr/>
          <p:nvPr/>
        </p:nvSpPr>
        <p:spPr bwMode="auto">
          <a:xfrm>
            <a:off x="3104919" y="323985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6" name="Losange 95"/>
          <p:cNvSpPr/>
          <p:nvPr/>
        </p:nvSpPr>
        <p:spPr bwMode="auto">
          <a:xfrm>
            <a:off x="3024908" y="3114382"/>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7" name="Losange 96"/>
          <p:cNvSpPr/>
          <p:nvPr/>
        </p:nvSpPr>
        <p:spPr bwMode="auto">
          <a:xfrm>
            <a:off x="2988304" y="3533022"/>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8" name="Losange 97"/>
          <p:cNvSpPr/>
          <p:nvPr/>
        </p:nvSpPr>
        <p:spPr bwMode="auto">
          <a:xfrm>
            <a:off x="3124317" y="355968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9" name="Losange 98"/>
          <p:cNvSpPr/>
          <p:nvPr/>
        </p:nvSpPr>
        <p:spPr bwMode="auto">
          <a:xfrm>
            <a:off x="3200772" y="349849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0" name="Losange 99"/>
          <p:cNvSpPr/>
          <p:nvPr/>
        </p:nvSpPr>
        <p:spPr bwMode="auto">
          <a:xfrm>
            <a:off x="3303270" y="349849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1" name="Losange 100"/>
          <p:cNvSpPr/>
          <p:nvPr/>
        </p:nvSpPr>
        <p:spPr bwMode="auto">
          <a:xfrm>
            <a:off x="3214861" y="361287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2" name="Losange 101"/>
          <p:cNvSpPr/>
          <p:nvPr/>
        </p:nvSpPr>
        <p:spPr bwMode="auto">
          <a:xfrm>
            <a:off x="3260512" y="3833663"/>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3" name="Losange 102"/>
          <p:cNvSpPr/>
          <p:nvPr/>
        </p:nvSpPr>
        <p:spPr bwMode="auto">
          <a:xfrm>
            <a:off x="3046729" y="3833663"/>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4" name="Losange 103"/>
          <p:cNvSpPr/>
          <p:nvPr/>
        </p:nvSpPr>
        <p:spPr bwMode="auto">
          <a:xfrm>
            <a:off x="3390899" y="372993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5" name="Losange 104"/>
          <p:cNvSpPr/>
          <p:nvPr/>
        </p:nvSpPr>
        <p:spPr bwMode="auto">
          <a:xfrm>
            <a:off x="3579790" y="386463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6" name="Losange 105"/>
          <p:cNvSpPr/>
          <p:nvPr/>
        </p:nvSpPr>
        <p:spPr bwMode="auto">
          <a:xfrm>
            <a:off x="3671106" y="367420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7" name="Losange 106"/>
          <p:cNvSpPr/>
          <p:nvPr/>
        </p:nvSpPr>
        <p:spPr bwMode="auto">
          <a:xfrm>
            <a:off x="3758788" y="351015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8" name="Losange 107"/>
          <p:cNvSpPr/>
          <p:nvPr/>
        </p:nvSpPr>
        <p:spPr bwMode="auto">
          <a:xfrm>
            <a:off x="4234751" y="3719582"/>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9" name="Losange 108"/>
          <p:cNvSpPr/>
          <p:nvPr/>
        </p:nvSpPr>
        <p:spPr bwMode="auto">
          <a:xfrm>
            <a:off x="4775941" y="393726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0" name="Losange 109"/>
          <p:cNvSpPr/>
          <p:nvPr/>
        </p:nvSpPr>
        <p:spPr bwMode="auto">
          <a:xfrm>
            <a:off x="4611846" y="349849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1" name="Losange 110"/>
          <p:cNvSpPr/>
          <p:nvPr/>
        </p:nvSpPr>
        <p:spPr bwMode="auto">
          <a:xfrm>
            <a:off x="4548668" y="349849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2" name="Losange 111"/>
          <p:cNvSpPr/>
          <p:nvPr/>
        </p:nvSpPr>
        <p:spPr bwMode="auto">
          <a:xfrm>
            <a:off x="4433924" y="3532808"/>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3" name="Losange 112"/>
          <p:cNvSpPr/>
          <p:nvPr/>
        </p:nvSpPr>
        <p:spPr bwMode="auto">
          <a:xfrm>
            <a:off x="4492924" y="359755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4" name="Losange 113"/>
          <p:cNvSpPr/>
          <p:nvPr/>
        </p:nvSpPr>
        <p:spPr bwMode="auto">
          <a:xfrm>
            <a:off x="4736599" y="3537267"/>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5" name="Losange 114"/>
          <p:cNvSpPr/>
          <p:nvPr/>
        </p:nvSpPr>
        <p:spPr bwMode="auto">
          <a:xfrm>
            <a:off x="5053756" y="374840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6" name="Losange 115"/>
          <p:cNvSpPr/>
          <p:nvPr/>
        </p:nvSpPr>
        <p:spPr bwMode="auto">
          <a:xfrm>
            <a:off x="5144539" y="350830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7" name="Losange 116"/>
          <p:cNvSpPr/>
          <p:nvPr/>
        </p:nvSpPr>
        <p:spPr bwMode="auto">
          <a:xfrm>
            <a:off x="5331754" y="353841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8" name="Losange 117"/>
          <p:cNvSpPr/>
          <p:nvPr/>
        </p:nvSpPr>
        <p:spPr bwMode="auto">
          <a:xfrm>
            <a:off x="5240047" y="370374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9" name="Losange 118"/>
          <p:cNvSpPr/>
          <p:nvPr/>
        </p:nvSpPr>
        <p:spPr bwMode="auto">
          <a:xfrm>
            <a:off x="5243599" y="375327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0" name="Losange 119"/>
          <p:cNvSpPr/>
          <p:nvPr/>
        </p:nvSpPr>
        <p:spPr bwMode="auto">
          <a:xfrm>
            <a:off x="5651178" y="381452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1" name="Losange 120"/>
          <p:cNvSpPr/>
          <p:nvPr/>
        </p:nvSpPr>
        <p:spPr bwMode="auto">
          <a:xfrm>
            <a:off x="5705977" y="384614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2" name="Losange 121"/>
          <p:cNvSpPr/>
          <p:nvPr/>
        </p:nvSpPr>
        <p:spPr bwMode="auto">
          <a:xfrm>
            <a:off x="5618117" y="355968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3" name="Losange 122"/>
          <p:cNvSpPr/>
          <p:nvPr/>
        </p:nvSpPr>
        <p:spPr bwMode="auto">
          <a:xfrm>
            <a:off x="5881394" y="375327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4" name="Losange 123"/>
          <p:cNvSpPr/>
          <p:nvPr/>
        </p:nvSpPr>
        <p:spPr bwMode="auto">
          <a:xfrm>
            <a:off x="5877726" y="3859828"/>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5" name="Losange 124"/>
          <p:cNvSpPr/>
          <p:nvPr/>
        </p:nvSpPr>
        <p:spPr bwMode="auto">
          <a:xfrm>
            <a:off x="5896864" y="389567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6" name="Losange 125"/>
          <p:cNvSpPr/>
          <p:nvPr/>
        </p:nvSpPr>
        <p:spPr bwMode="auto">
          <a:xfrm>
            <a:off x="6167997" y="3806846"/>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7" name="Losange 126"/>
          <p:cNvSpPr/>
          <p:nvPr/>
        </p:nvSpPr>
        <p:spPr bwMode="auto">
          <a:xfrm>
            <a:off x="6063607" y="364708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8" name="Losange 127"/>
          <p:cNvSpPr/>
          <p:nvPr/>
        </p:nvSpPr>
        <p:spPr bwMode="auto">
          <a:xfrm>
            <a:off x="6537778" y="3586797"/>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9" name="Losange 128"/>
          <p:cNvSpPr/>
          <p:nvPr/>
        </p:nvSpPr>
        <p:spPr bwMode="auto">
          <a:xfrm>
            <a:off x="6617347" y="3765630"/>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0" name="Losange 129"/>
          <p:cNvSpPr/>
          <p:nvPr/>
        </p:nvSpPr>
        <p:spPr bwMode="auto">
          <a:xfrm>
            <a:off x="6625061" y="3838205"/>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1" name="Losange 130"/>
          <p:cNvSpPr/>
          <p:nvPr/>
        </p:nvSpPr>
        <p:spPr bwMode="auto">
          <a:xfrm>
            <a:off x="6894818" y="3849871"/>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2" name="Losange 131"/>
          <p:cNvSpPr/>
          <p:nvPr/>
        </p:nvSpPr>
        <p:spPr bwMode="auto">
          <a:xfrm>
            <a:off x="6847329" y="3880364"/>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3" name="Losange 132"/>
          <p:cNvSpPr/>
          <p:nvPr/>
        </p:nvSpPr>
        <p:spPr bwMode="auto">
          <a:xfrm>
            <a:off x="6978270" y="3846087"/>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4" name="Losange 133"/>
          <p:cNvSpPr/>
          <p:nvPr/>
        </p:nvSpPr>
        <p:spPr bwMode="auto">
          <a:xfrm>
            <a:off x="6983699" y="3945147"/>
            <a:ext cx="99060" cy="99060"/>
          </a:xfrm>
          <a:prstGeom prst="diamond">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 name="Forme libre 3"/>
          <p:cNvSpPr/>
          <p:nvPr/>
        </p:nvSpPr>
        <p:spPr bwMode="auto">
          <a:xfrm>
            <a:off x="2800350" y="2975610"/>
            <a:ext cx="4171950" cy="925830"/>
          </a:xfrm>
          <a:custGeom>
            <a:avLst/>
            <a:gdLst>
              <a:gd name="connsiteX0" fmla="*/ 0 w 4171950"/>
              <a:gd name="connsiteY0" fmla="*/ 0 h 925830"/>
              <a:gd name="connsiteX1" fmla="*/ 205740 w 4171950"/>
              <a:gd name="connsiteY1" fmla="*/ 205740 h 925830"/>
              <a:gd name="connsiteX2" fmla="*/ 1116330 w 4171950"/>
              <a:gd name="connsiteY2" fmla="*/ 449580 h 925830"/>
              <a:gd name="connsiteX3" fmla="*/ 1554480 w 4171950"/>
              <a:gd name="connsiteY3" fmla="*/ 521970 h 925830"/>
              <a:gd name="connsiteX4" fmla="*/ 2171700 w 4171950"/>
              <a:gd name="connsiteY4" fmla="*/ 601980 h 925830"/>
              <a:gd name="connsiteX5" fmla="*/ 2526030 w 4171950"/>
              <a:gd name="connsiteY5" fmla="*/ 655320 h 925830"/>
              <a:gd name="connsiteX6" fmla="*/ 3360420 w 4171950"/>
              <a:gd name="connsiteY6" fmla="*/ 788670 h 925830"/>
              <a:gd name="connsiteX7" fmla="*/ 4171950 w 4171950"/>
              <a:gd name="connsiteY7" fmla="*/ 925830 h 925830"/>
              <a:gd name="connsiteX0" fmla="*/ 0 w 4171950"/>
              <a:gd name="connsiteY0" fmla="*/ 0 h 925830"/>
              <a:gd name="connsiteX1" fmla="*/ 205740 w 4171950"/>
              <a:gd name="connsiteY1" fmla="*/ 205740 h 925830"/>
              <a:gd name="connsiteX2" fmla="*/ 1116330 w 4171950"/>
              <a:gd name="connsiteY2" fmla="*/ 449580 h 925830"/>
              <a:gd name="connsiteX3" fmla="*/ 1554480 w 4171950"/>
              <a:gd name="connsiteY3" fmla="*/ 521970 h 925830"/>
              <a:gd name="connsiteX4" fmla="*/ 2171700 w 4171950"/>
              <a:gd name="connsiteY4" fmla="*/ 601980 h 925830"/>
              <a:gd name="connsiteX5" fmla="*/ 2526030 w 4171950"/>
              <a:gd name="connsiteY5" fmla="*/ 655320 h 925830"/>
              <a:gd name="connsiteX6" fmla="*/ 3360420 w 4171950"/>
              <a:gd name="connsiteY6" fmla="*/ 788670 h 925830"/>
              <a:gd name="connsiteX7" fmla="*/ 4171950 w 4171950"/>
              <a:gd name="connsiteY7" fmla="*/ 925830 h 925830"/>
              <a:gd name="connsiteX0" fmla="*/ 0 w 4171950"/>
              <a:gd name="connsiteY0" fmla="*/ 0 h 925830"/>
              <a:gd name="connsiteX1" fmla="*/ 205740 w 4171950"/>
              <a:gd name="connsiteY1" fmla="*/ 205740 h 925830"/>
              <a:gd name="connsiteX2" fmla="*/ 1116330 w 4171950"/>
              <a:gd name="connsiteY2" fmla="*/ 449580 h 925830"/>
              <a:gd name="connsiteX3" fmla="*/ 1554480 w 4171950"/>
              <a:gd name="connsiteY3" fmla="*/ 521970 h 925830"/>
              <a:gd name="connsiteX4" fmla="*/ 2171700 w 4171950"/>
              <a:gd name="connsiteY4" fmla="*/ 601980 h 925830"/>
              <a:gd name="connsiteX5" fmla="*/ 2526030 w 4171950"/>
              <a:gd name="connsiteY5" fmla="*/ 655320 h 925830"/>
              <a:gd name="connsiteX6" fmla="*/ 3360420 w 4171950"/>
              <a:gd name="connsiteY6" fmla="*/ 788670 h 925830"/>
              <a:gd name="connsiteX7" fmla="*/ 4171950 w 4171950"/>
              <a:gd name="connsiteY7" fmla="*/ 925830 h 92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1950" h="925830">
                <a:moveTo>
                  <a:pt x="0" y="0"/>
                </a:moveTo>
                <a:cubicBezTo>
                  <a:pt x="112712" y="99695"/>
                  <a:pt x="61595" y="100330"/>
                  <a:pt x="205740" y="205740"/>
                </a:cubicBezTo>
                <a:cubicBezTo>
                  <a:pt x="349885" y="311150"/>
                  <a:pt x="891540" y="396875"/>
                  <a:pt x="1116330" y="449580"/>
                </a:cubicBezTo>
                <a:cubicBezTo>
                  <a:pt x="1341120" y="502285"/>
                  <a:pt x="1378585" y="496570"/>
                  <a:pt x="1554480" y="521970"/>
                </a:cubicBezTo>
                <a:cubicBezTo>
                  <a:pt x="1730375" y="547370"/>
                  <a:pt x="2009775" y="579755"/>
                  <a:pt x="2171700" y="601980"/>
                </a:cubicBezTo>
                <a:cubicBezTo>
                  <a:pt x="2333625" y="624205"/>
                  <a:pt x="2526030" y="655320"/>
                  <a:pt x="2526030" y="655320"/>
                </a:cubicBezTo>
                <a:lnTo>
                  <a:pt x="3360420" y="788670"/>
                </a:lnTo>
                <a:lnTo>
                  <a:pt x="4171950" y="92583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 name="Forme libre 5"/>
          <p:cNvSpPr/>
          <p:nvPr/>
        </p:nvSpPr>
        <p:spPr bwMode="auto">
          <a:xfrm>
            <a:off x="2903220" y="3243618"/>
            <a:ext cx="4389120" cy="634962"/>
          </a:xfrm>
          <a:custGeom>
            <a:avLst/>
            <a:gdLst>
              <a:gd name="connsiteX0" fmla="*/ 0 w 4389120"/>
              <a:gd name="connsiteY0" fmla="*/ 21552 h 634962"/>
              <a:gd name="connsiteX1" fmla="*/ 236220 w 4389120"/>
              <a:gd name="connsiteY1" fmla="*/ 6312 h 634962"/>
              <a:gd name="connsiteX2" fmla="*/ 735330 w 4389120"/>
              <a:gd name="connsiteY2" fmla="*/ 112992 h 634962"/>
              <a:gd name="connsiteX3" fmla="*/ 1508760 w 4389120"/>
              <a:gd name="connsiteY3" fmla="*/ 303492 h 634962"/>
              <a:gd name="connsiteX4" fmla="*/ 2190750 w 4389120"/>
              <a:gd name="connsiteY4" fmla="*/ 402552 h 634962"/>
              <a:gd name="connsiteX5" fmla="*/ 2762250 w 4389120"/>
              <a:gd name="connsiteY5" fmla="*/ 448272 h 634962"/>
              <a:gd name="connsiteX6" fmla="*/ 3158490 w 4389120"/>
              <a:gd name="connsiteY6" fmla="*/ 463512 h 634962"/>
              <a:gd name="connsiteX7" fmla="*/ 4389120 w 4389120"/>
              <a:gd name="connsiteY7" fmla="*/ 634962 h 63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9120" h="634962">
                <a:moveTo>
                  <a:pt x="0" y="21552"/>
                </a:moveTo>
                <a:cubicBezTo>
                  <a:pt x="56832" y="6312"/>
                  <a:pt x="113665" y="-8928"/>
                  <a:pt x="236220" y="6312"/>
                </a:cubicBezTo>
                <a:cubicBezTo>
                  <a:pt x="358775" y="21552"/>
                  <a:pt x="523240" y="63462"/>
                  <a:pt x="735330" y="112992"/>
                </a:cubicBezTo>
                <a:cubicBezTo>
                  <a:pt x="947420" y="162522"/>
                  <a:pt x="1266190" y="255232"/>
                  <a:pt x="1508760" y="303492"/>
                </a:cubicBezTo>
                <a:cubicBezTo>
                  <a:pt x="1751330" y="351752"/>
                  <a:pt x="1981835" y="378422"/>
                  <a:pt x="2190750" y="402552"/>
                </a:cubicBezTo>
                <a:cubicBezTo>
                  <a:pt x="2399665" y="426682"/>
                  <a:pt x="2600960" y="438112"/>
                  <a:pt x="2762250" y="448272"/>
                </a:cubicBezTo>
                <a:cubicBezTo>
                  <a:pt x="2923540" y="458432"/>
                  <a:pt x="2887345" y="432397"/>
                  <a:pt x="3158490" y="463512"/>
                </a:cubicBezTo>
                <a:cubicBezTo>
                  <a:pt x="3429635" y="494627"/>
                  <a:pt x="3909377" y="564794"/>
                  <a:pt x="4389120" y="634962"/>
                </a:cubicBezTo>
              </a:path>
            </a:pathLst>
          </a:cu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7" name="Line 11">
            <a:extLst>
              <a:ext uri="{FF2B5EF4-FFF2-40B4-BE49-F238E27FC236}">
                <a16:creationId xmlns:a16="http://schemas.microsoft.com/office/drawing/2014/main" id="{EE08223D-4ECF-3E42-8943-DBE791B942A0}"/>
              </a:ext>
            </a:extLst>
          </p:cNvPr>
          <p:cNvSpPr>
            <a:spLocks noChangeShapeType="1"/>
          </p:cNvSpPr>
          <p:nvPr/>
        </p:nvSpPr>
        <p:spPr bwMode="auto">
          <a:xfrm>
            <a:off x="2625642"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583162" y="4307763"/>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139" name="Line 11">
            <a:extLst>
              <a:ext uri="{FF2B5EF4-FFF2-40B4-BE49-F238E27FC236}">
                <a16:creationId xmlns:a16="http://schemas.microsoft.com/office/drawing/2014/main" id="{EE08223D-4ECF-3E42-8943-DBE791B942A0}"/>
              </a:ext>
            </a:extLst>
          </p:cNvPr>
          <p:cNvSpPr>
            <a:spLocks noChangeShapeType="1"/>
          </p:cNvSpPr>
          <p:nvPr/>
        </p:nvSpPr>
        <p:spPr bwMode="auto">
          <a:xfrm>
            <a:off x="298704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944560" y="4307763"/>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a:t>
            </a:r>
            <a:endParaRPr kumimoji="0" lang="fr-FR" sz="2800" b="0" i="0" u="none" strike="noStrike" cap="none" normalizeH="0" baseline="30000" dirty="0">
              <a:ln>
                <a:noFill/>
              </a:ln>
              <a:effectLst/>
              <a:latin typeface="+mj-lt"/>
              <a:cs typeface="Arial" pitchFamily="34" charset="0"/>
            </a:endParaRPr>
          </a:p>
        </p:txBody>
      </p:sp>
      <p:sp>
        <p:nvSpPr>
          <p:cNvPr id="141" name="Line 11">
            <a:extLst>
              <a:ext uri="{FF2B5EF4-FFF2-40B4-BE49-F238E27FC236}">
                <a16:creationId xmlns:a16="http://schemas.microsoft.com/office/drawing/2014/main" id="{EE08223D-4ECF-3E42-8943-DBE791B942A0}"/>
              </a:ext>
            </a:extLst>
          </p:cNvPr>
          <p:cNvSpPr>
            <a:spLocks noChangeShapeType="1"/>
          </p:cNvSpPr>
          <p:nvPr/>
        </p:nvSpPr>
        <p:spPr bwMode="auto">
          <a:xfrm>
            <a:off x="335280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310320" y="4307763"/>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4</a:t>
            </a:r>
            <a:endParaRPr kumimoji="0" lang="fr-FR" sz="2800" b="0" i="0" u="none" strike="noStrike" cap="none" normalizeH="0" baseline="30000" dirty="0">
              <a:ln>
                <a:noFill/>
              </a:ln>
              <a:effectLst/>
              <a:latin typeface="+mj-lt"/>
              <a:cs typeface="Arial" pitchFamily="34" charset="0"/>
            </a:endParaRPr>
          </a:p>
        </p:txBody>
      </p:sp>
      <p:sp>
        <p:nvSpPr>
          <p:cNvPr id="143" name="Line 11">
            <a:extLst>
              <a:ext uri="{FF2B5EF4-FFF2-40B4-BE49-F238E27FC236}">
                <a16:creationId xmlns:a16="http://schemas.microsoft.com/office/drawing/2014/main" id="{EE08223D-4ECF-3E42-8943-DBE791B942A0}"/>
              </a:ext>
            </a:extLst>
          </p:cNvPr>
          <p:cNvSpPr>
            <a:spLocks noChangeShapeType="1"/>
          </p:cNvSpPr>
          <p:nvPr/>
        </p:nvSpPr>
        <p:spPr bwMode="auto">
          <a:xfrm>
            <a:off x="3704637"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662157" y="4307763"/>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6</a:t>
            </a:r>
            <a:endParaRPr kumimoji="0" lang="fr-FR" sz="2800" b="0" i="0" u="none" strike="noStrike" cap="none" normalizeH="0" baseline="30000" dirty="0">
              <a:ln>
                <a:noFill/>
              </a:ln>
              <a:effectLst/>
              <a:latin typeface="+mj-lt"/>
              <a:cs typeface="Arial" pitchFamily="34" charset="0"/>
            </a:endParaRPr>
          </a:p>
        </p:txBody>
      </p:sp>
      <p:sp>
        <p:nvSpPr>
          <p:cNvPr id="145" name="Line 11">
            <a:extLst>
              <a:ext uri="{FF2B5EF4-FFF2-40B4-BE49-F238E27FC236}">
                <a16:creationId xmlns:a16="http://schemas.microsoft.com/office/drawing/2014/main" id="{EE08223D-4ECF-3E42-8943-DBE791B942A0}"/>
              </a:ext>
            </a:extLst>
          </p:cNvPr>
          <p:cNvSpPr>
            <a:spLocks noChangeShapeType="1"/>
          </p:cNvSpPr>
          <p:nvPr/>
        </p:nvSpPr>
        <p:spPr bwMode="auto">
          <a:xfrm>
            <a:off x="4085197"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042717" y="4307763"/>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8</a:t>
            </a:r>
            <a:endParaRPr kumimoji="0" lang="fr-FR" sz="2800" b="0" i="0" u="none" strike="noStrike" cap="none" normalizeH="0" baseline="30000" dirty="0">
              <a:ln>
                <a:noFill/>
              </a:ln>
              <a:effectLst/>
              <a:latin typeface="+mj-lt"/>
              <a:cs typeface="Arial" pitchFamily="34" charset="0"/>
            </a:endParaRPr>
          </a:p>
        </p:txBody>
      </p:sp>
      <p:sp>
        <p:nvSpPr>
          <p:cNvPr id="147" name="Line 11">
            <a:extLst>
              <a:ext uri="{FF2B5EF4-FFF2-40B4-BE49-F238E27FC236}">
                <a16:creationId xmlns:a16="http://schemas.microsoft.com/office/drawing/2014/main" id="{EE08223D-4ECF-3E42-8943-DBE791B942A0}"/>
              </a:ext>
            </a:extLst>
          </p:cNvPr>
          <p:cNvSpPr>
            <a:spLocks noChangeShapeType="1"/>
          </p:cNvSpPr>
          <p:nvPr/>
        </p:nvSpPr>
        <p:spPr bwMode="auto">
          <a:xfrm>
            <a:off x="4456873"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371914"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149" name="Line 11">
            <a:extLst>
              <a:ext uri="{FF2B5EF4-FFF2-40B4-BE49-F238E27FC236}">
                <a16:creationId xmlns:a16="http://schemas.microsoft.com/office/drawing/2014/main" id="{EE08223D-4ECF-3E42-8943-DBE791B942A0}"/>
              </a:ext>
            </a:extLst>
          </p:cNvPr>
          <p:cNvSpPr>
            <a:spLocks noChangeShapeType="1"/>
          </p:cNvSpPr>
          <p:nvPr/>
        </p:nvSpPr>
        <p:spPr bwMode="auto">
          <a:xfrm>
            <a:off x="480871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23751"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12</a:t>
            </a:r>
            <a:endParaRPr kumimoji="0" lang="fr-FR" sz="2800" b="0" i="0" u="none" strike="noStrike" cap="none" normalizeH="0" baseline="30000" dirty="0">
              <a:ln>
                <a:noFill/>
              </a:ln>
              <a:effectLst/>
              <a:latin typeface="+mj-lt"/>
              <a:cs typeface="Arial" pitchFamily="34" charset="0"/>
            </a:endParaRPr>
          </a:p>
        </p:txBody>
      </p:sp>
      <p:sp>
        <p:nvSpPr>
          <p:cNvPr id="151" name="Line 11">
            <a:extLst>
              <a:ext uri="{FF2B5EF4-FFF2-40B4-BE49-F238E27FC236}">
                <a16:creationId xmlns:a16="http://schemas.microsoft.com/office/drawing/2014/main" id="{EE08223D-4ECF-3E42-8943-DBE791B942A0}"/>
              </a:ext>
            </a:extLst>
          </p:cNvPr>
          <p:cNvSpPr>
            <a:spLocks noChangeShapeType="1"/>
          </p:cNvSpPr>
          <p:nvPr/>
        </p:nvSpPr>
        <p:spPr bwMode="auto">
          <a:xfrm>
            <a:off x="518927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104311"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14</a:t>
            </a:r>
            <a:endParaRPr kumimoji="0" lang="fr-FR" sz="2800" b="0" i="0" u="none" strike="noStrike" cap="none" normalizeH="0" baseline="30000" dirty="0">
              <a:ln>
                <a:noFill/>
              </a:ln>
              <a:effectLst/>
              <a:latin typeface="+mj-lt"/>
              <a:cs typeface="Arial" pitchFamily="34" charset="0"/>
            </a:endParaRPr>
          </a:p>
        </p:txBody>
      </p:sp>
      <p:sp>
        <p:nvSpPr>
          <p:cNvPr id="153" name="Line 11">
            <a:extLst>
              <a:ext uri="{FF2B5EF4-FFF2-40B4-BE49-F238E27FC236}">
                <a16:creationId xmlns:a16="http://schemas.microsoft.com/office/drawing/2014/main" id="{EE08223D-4ECF-3E42-8943-DBE791B942A0}"/>
              </a:ext>
            </a:extLst>
          </p:cNvPr>
          <p:cNvSpPr>
            <a:spLocks noChangeShapeType="1"/>
          </p:cNvSpPr>
          <p:nvPr/>
        </p:nvSpPr>
        <p:spPr bwMode="auto">
          <a:xfrm>
            <a:off x="556267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477711"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16</a:t>
            </a:r>
            <a:endParaRPr kumimoji="0" lang="fr-FR" sz="2800" b="0" i="0" u="none" strike="noStrike" cap="none" normalizeH="0" baseline="30000" dirty="0">
              <a:ln>
                <a:noFill/>
              </a:ln>
              <a:effectLst/>
              <a:latin typeface="+mj-lt"/>
              <a:cs typeface="Arial" pitchFamily="34" charset="0"/>
            </a:endParaRPr>
          </a:p>
        </p:txBody>
      </p:sp>
      <p:sp>
        <p:nvSpPr>
          <p:cNvPr id="155" name="Line 11">
            <a:extLst>
              <a:ext uri="{FF2B5EF4-FFF2-40B4-BE49-F238E27FC236}">
                <a16:creationId xmlns:a16="http://schemas.microsoft.com/office/drawing/2014/main" id="{EE08223D-4ECF-3E42-8943-DBE791B942A0}"/>
              </a:ext>
            </a:extLst>
          </p:cNvPr>
          <p:cNvSpPr>
            <a:spLocks noChangeShapeType="1"/>
          </p:cNvSpPr>
          <p:nvPr/>
        </p:nvSpPr>
        <p:spPr bwMode="auto">
          <a:xfrm>
            <a:off x="5934346"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849387"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18</a:t>
            </a:r>
            <a:endParaRPr kumimoji="0" lang="fr-FR" sz="2800" b="0" i="0" u="none" strike="noStrike" cap="none" normalizeH="0" baseline="30000" dirty="0">
              <a:ln>
                <a:noFill/>
              </a:ln>
              <a:effectLst/>
              <a:latin typeface="+mj-lt"/>
              <a:cs typeface="Arial" pitchFamily="34" charset="0"/>
            </a:endParaRPr>
          </a:p>
        </p:txBody>
      </p:sp>
      <p:sp>
        <p:nvSpPr>
          <p:cNvPr id="157" name="Line 11">
            <a:extLst>
              <a:ext uri="{FF2B5EF4-FFF2-40B4-BE49-F238E27FC236}">
                <a16:creationId xmlns:a16="http://schemas.microsoft.com/office/drawing/2014/main" id="{EE08223D-4ECF-3E42-8943-DBE791B942A0}"/>
              </a:ext>
            </a:extLst>
          </p:cNvPr>
          <p:cNvSpPr>
            <a:spLocks noChangeShapeType="1"/>
          </p:cNvSpPr>
          <p:nvPr/>
        </p:nvSpPr>
        <p:spPr bwMode="auto">
          <a:xfrm>
            <a:off x="6286183"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201224"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20</a:t>
            </a:r>
            <a:endParaRPr kumimoji="0" lang="fr-FR" sz="2800" b="0" i="0" u="none" strike="noStrike" cap="none" normalizeH="0" baseline="30000" dirty="0">
              <a:ln>
                <a:noFill/>
              </a:ln>
              <a:effectLst/>
              <a:latin typeface="+mj-lt"/>
              <a:cs typeface="Arial" pitchFamily="34" charset="0"/>
            </a:endParaRPr>
          </a:p>
        </p:txBody>
      </p:sp>
      <p:sp>
        <p:nvSpPr>
          <p:cNvPr id="159" name="Line 11">
            <a:extLst>
              <a:ext uri="{FF2B5EF4-FFF2-40B4-BE49-F238E27FC236}">
                <a16:creationId xmlns:a16="http://schemas.microsoft.com/office/drawing/2014/main" id="{EE08223D-4ECF-3E42-8943-DBE791B942A0}"/>
              </a:ext>
            </a:extLst>
          </p:cNvPr>
          <p:cNvSpPr>
            <a:spLocks noChangeShapeType="1"/>
          </p:cNvSpPr>
          <p:nvPr/>
        </p:nvSpPr>
        <p:spPr bwMode="auto">
          <a:xfrm>
            <a:off x="6666743"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581784"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22</a:t>
            </a:r>
            <a:endParaRPr kumimoji="0" lang="fr-FR" sz="2800" b="0" i="0" u="none" strike="noStrike" cap="none" normalizeH="0" baseline="30000" dirty="0">
              <a:ln>
                <a:noFill/>
              </a:ln>
              <a:effectLst/>
              <a:latin typeface="+mj-lt"/>
              <a:cs typeface="Arial" pitchFamily="34" charset="0"/>
            </a:endParaRPr>
          </a:p>
        </p:txBody>
      </p:sp>
      <p:sp>
        <p:nvSpPr>
          <p:cNvPr id="161" name="Line 11">
            <a:extLst>
              <a:ext uri="{FF2B5EF4-FFF2-40B4-BE49-F238E27FC236}">
                <a16:creationId xmlns:a16="http://schemas.microsoft.com/office/drawing/2014/main" id="{EE08223D-4ECF-3E42-8943-DBE791B942A0}"/>
              </a:ext>
            </a:extLst>
          </p:cNvPr>
          <p:cNvSpPr>
            <a:spLocks noChangeShapeType="1"/>
          </p:cNvSpPr>
          <p:nvPr/>
        </p:nvSpPr>
        <p:spPr bwMode="auto">
          <a:xfrm>
            <a:off x="703257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47611"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24</a:t>
            </a:r>
            <a:endParaRPr kumimoji="0" lang="fr-FR" sz="2800" b="0" i="0" u="none" strike="noStrike" cap="none" normalizeH="0" baseline="30000" dirty="0">
              <a:ln>
                <a:noFill/>
              </a:ln>
              <a:effectLst/>
              <a:latin typeface="+mj-lt"/>
              <a:cs typeface="Arial" pitchFamily="34" charset="0"/>
            </a:endParaRPr>
          </a:p>
        </p:txBody>
      </p:sp>
      <p:sp>
        <p:nvSpPr>
          <p:cNvPr id="163" name="Line 11">
            <a:extLst>
              <a:ext uri="{FF2B5EF4-FFF2-40B4-BE49-F238E27FC236}">
                <a16:creationId xmlns:a16="http://schemas.microsoft.com/office/drawing/2014/main" id="{EE08223D-4ECF-3E42-8943-DBE791B942A0}"/>
              </a:ext>
            </a:extLst>
          </p:cNvPr>
          <p:cNvSpPr>
            <a:spLocks noChangeShapeType="1"/>
          </p:cNvSpPr>
          <p:nvPr/>
        </p:nvSpPr>
        <p:spPr bwMode="auto">
          <a:xfrm>
            <a:off x="7413130" y="4258534"/>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328171" y="4307763"/>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26</a:t>
            </a:r>
            <a:endParaRPr kumimoji="0" lang="fr-FR" sz="2800" b="0" i="0" u="none" strike="noStrike" cap="none" normalizeH="0" baseline="30000" dirty="0">
              <a:ln>
                <a:noFill/>
              </a:ln>
              <a:effectLst/>
              <a:latin typeface="+mj-lt"/>
              <a:cs typeface="Arial" pitchFamily="34" charset="0"/>
            </a:endParaRPr>
          </a:p>
        </p:txBody>
      </p:sp>
      <p:sp>
        <p:nvSpPr>
          <p:cNvPr id="165" name="ZoneTexte 164">
            <a:extLst>
              <a:ext uri="{FF2B5EF4-FFF2-40B4-BE49-F238E27FC236}">
                <a16:creationId xmlns:a16="http://schemas.microsoft.com/office/drawing/2014/main" id="{E44F7DCE-A746-49AA-AB05-92456074081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181</a:t>
            </a:r>
          </a:p>
        </p:txBody>
      </p:sp>
    </p:spTree>
    <p:extLst>
      <p:ext uri="{BB962C8B-B14F-4D97-AF65-F5344CB8AC3E}">
        <p14:creationId xmlns:p14="http://schemas.microsoft.com/office/powerpoint/2010/main" val="276428443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VI. PrEP</a:t>
            </a:r>
            <a:endParaRPr lang="fr-FR" sz="3200" dirty="0"/>
          </a:p>
        </p:txBody>
      </p:sp>
      <p:sp>
        <p:nvSpPr>
          <p:cNvPr id="6" name="ZoneTexte 5">
            <a:extLst>
              <a:ext uri="{FF2B5EF4-FFF2-40B4-BE49-F238E27FC236}">
                <a16:creationId xmlns:a16="http://schemas.microsoft.com/office/drawing/2014/main" id="{2A6690E4-D92B-4190-ADB4-D7195B6F19C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182</a:t>
            </a:r>
          </a:p>
        </p:txBody>
      </p:sp>
    </p:spTree>
    <p:custDataLst>
      <p:tags r:id="rId1"/>
    </p:custDataLst>
    <p:extLst>
      <p:ext uri="{BB962C8B-B14F-4D97-AF65-F5344CB8AC3E}">
        <p14:creationId xmlns:p14="http://schemas.microsoft.com/office/powerpoint/2010/main" val="1648857184"/>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e 11"/>
          <p:cNvGrpSpPr/>
          <p:nvPr/>
        </p:nvGrpSpPr>
        <p:grpSpPr>
          <a:xfrm>
            <a:off x="1191011" y="4474909"/>
            <a:ext cx="2379148" cy="2179396"/>
            <a:chOff x="984251" y="2592388"/>
            <a:chExt cx="3592513" cy="3290887"/>
          </a:xfrm>
        </p:grpSpPr>
        <p:sp>
          <p:nvSpPr>
            <p:cNvPr id="9" name="Freeform 5"/>
            <p:cNvSpPr>
              <a:spLocks noEditPoints="1"/>
            </p:cNvSpPr>
            <p:nvPr/>
          </p:nvSpPr>
          <p:spPr bwMode="auto">
            <a:xfrm>
              <a:off x="984251" y="2592388"/>
              <a:ext cx="3592513" cy="3290887"/>
            </a:xfrm>
            <a:custGeom>
              <a:avLst/>
              <a:gdLst>
                <a:gd name="T0" fmla="*/ 828 w 1645"/>
                <a:gd name="T1" fmla="*/ 100 h 1506"/>
                <a:gd name="T2" fmla="*/ 786 w 1645"/>
                <a:gd name="T3" fmla="*/ 233 h 1506"/>
                <a:gd name="T4" fmla="*/ 1106 w 1645"/>
                <a:gd name="T5" fmla="*/ 184 h 1506"/>
                <a:gd name="T6" fmla="*/ 1386 w 1645"/>
                <a:gd name="T7" fmla="*/ 244 h 1506"/>
                <a:gd name="T8" fmla="*/ 1547 w 1645"/>
                <a:gd name="T9" fmla="*/ 444 h 1506"/>
                <a:gd name="T10" fmla="*/ 897 w 1645"/>
                <a:gd name="T11" fmla="*/ 343 h 1506"/>
                <a:gd name="T12" fmla="*/ 991 w 1645"/>
                <a:gd name="T13" fmla="*/ 529 h 1506"/>
                <a:gd name="T14" fmla="*/ 1326 w 1645"/>
                <a:gd name="T15" fmla="*/ 690 h 1506"/>
                <a:gd name="T16" fmla="*/ 1606 w 1645"/>
                <a:gd name="T17" fmla="*/ 943 h 1506"/>
                <a:gd name="T18" fmla="*/ 884 w 1645"/>
                <a:gd name="T19" fmla="*/ 544 h 1506"/>
                <a:gd name="T20" fmla="*/ 848 w 1645"/>
                <a:gd name="T21" fmla="*/ 590 h 1506"/>
                <a:gd name="T22" fmla="*/ 1206 w 1645"/>
                <a:gd name="T23" fmla="*/ 709 h 1506"/>
                <a:gd name="T24" fmla="*/ 762 w 1645"/>
                <a:gd name="T25" fmla="*/ 652 h 1506"/>
                <a:gd name="T26" fmla="*/ 968 w 1645"/>
                <a:gd name="T27" fmla="*/ 754 h 1506"/>
                <a:gd name="T28" fmla="*/ 1153 w 1645"/>
                <a:gd name="T29" fmla="*/ 838 h 1506"/>
                <a:gd name="T30" fmla="*/ 723 w 1645"/>
                <a:gd name="T31" fmla="*/ 730 h 1506"/>
                <a:gd name="T32" fmla="*/ 883 w 1645"/>
                <a:gd name="T33" fmla="*/ 1044 h 1506"/>
                <a:gd name="T34" fmla="*/ 921 w 1645"/>
                <a:gd name="T35" fmla="*/ 1481 h 1506"/>
                <a:gd name="T36" fmla="*/ 468 w 1645"/>
                <a:gd name="T37" fmla="*/ 1338 h 1506"/>
                <a:gd name="T38" fmla="*/ 378 w 1645"/>
                <a:gd name="T39" fmla="*/ 1364 h 1506"/>
                <a:gd name="T40" fmla="*/ 352 w 1645"/>
                <a:gd name="T41" fmla="*/ 1265 h 1506"/>
                <a:gd name="T42" fmla="*/ 254 w 1645"/>
                <a:gd name="T43" fmla="*/ 1308 h 1506"/>
                <a:gd name="T44" fmla="*/ 142 w 1645"/>
                <a:gd name="T45" fmla="*/ 1268 h 1506"/>
                <a:gd name="T46" fmla="*/ 189 w 1645"/>
                <a:gd name="T47" fmla="*/ 1199 h 1506"/>
                <a:gd name="T48" fmla="*/ 632 w 1645"/>
                <a:gd name="T49" fmla="*/ 1095 h 1506"/>
                <a:gd name="T50" fmla="*/ 546 w 1645"/>
                <a:gd name="T51" fmla="*/ 924 h 1506"/>
                <a:gd name="T52" fmla="*/ 7 w 1645"/>
                <a:gd name="T53" fmla="*/ 1010 h 1506"/>
                <a:gd name="T54" fmla="*/ 14 w 1645"/>
                <a:gd name="T55" fmla="*/ 969 h 1506"/>
                <a:gd name="T56" fmla="*/ 339 w 1645"/>
                <a:gd name="T57" fmla="*/ 908 h 1506"/>
                <a:gd name="T58" fmla="*/ 520 w 1645"/>
                <a:gd name="T59" fmla="*/ 848 h 1506"/>
                <a:gd name="T60" fmla="*/ 541 w 1645"/>
                <a:gd name="T61" fmla="*/ 689 h 1506"/>
                <a:gd name="T62" fmla="*/ 52 w 1645"/>
                <a:gd name="T63" fmla="*/ 601 h 1506"/>
                <a:gd name="T64" fmla="*/ 646 w 1645"/>
                <a:gd name="T65" fmla="*/ 639 h 1506"/>
                <a:gd name="T66" fmla="*/ 681 w 1645"/>
                <a:gd name="T67" fmla="*/ 355 h 1506"/>
                <a:gd name="T68" fmla="*/ 1085 w 1645"/>
                <a:gd name="T69" fmla="*/ 9 h 1506"/>
                <a:gd name="T70" fmla="*/ 738 w 1645"/>
                <a:gd name="T71" fmla="*/ 937 h 1506"/>
                <a:gd name="T72" fmla="*/ 591 w 1645"/>
                <a:gd name="T73" fmla="*/ 917 h 1506"/>
                <a:gd name="T74" fmla="*/ 385 w 1645"/>
                <a:gd name="T75" fmla="*/ 1204 h 1506"/>
                <a:gd name="T76" fmla="*/ 770 w 1645"/>
                <a:gd name="T77" fmla="*/ 1219 h 1506"/>
                <a:gd name="T78" fmla="*/ 864 w 1645"/>
                <a:gd name="T79" fmla="*/ 1313 h 1506"/>
                <a:gd name="T80" fmla="*/ 753 w 1645"/>
                <a:gd name="T81" fmla="*/ 850 h 1506"/>
                <a:gd name="T82" fmla="*/ 599 w 1645"/>
                <a:gd name="T83" fmla="*/ 1098 h 1506"/>
                <a:gd name="T84" fmla="*/ 1264 w 1645"/>
                <a:gd name="T85" fmla="*/ 361 h 1506"/>
                <a:gd name="T86" fmla="*/ 858 w 1645"/>
                <a:gd name="T87" fmla="*/ 322 h 1506"/>
                <a:gd name="T88" fmla="*/ 1196 w 1645"/>
                <a:gd name="T89" fmla="*/ 261 h 1506"/>
                <a:gd name="T90" fmla="*/ 749 w 1645"/>
                <a:gd name="T91" fmla="*/ 265 h 1506"/>
                <a:gd name="T92" fmla="*/ 725 w 1645"/>
                <a:gd name="T93" fmla="*/ 753 h 1506"/>
                <a:gd name="T94" fmla="*/ 935 w 1645"/>
                <a:gd name="T95" fmla="*/ 901 h 1506"/>
                <a:gd name="T96" fmla="*/ 699 w 1645"/>
                <a:gd name="T97" fmla="*/ 623 h 1506"/>
                <a:gd name="T98" fmla="*/ 681 w 1645"/>
                <a:gd name="T99" fmla="*/ 447 h 1506"/>
                <a:gd name="T100" fmla="*/ 810 w 1645"/>
                <a:gd name="T101" fmla="*/ 354 h 1506"/>
                <a:gd name="T102" fmla="*/ 185 w 1645"/>
                <a:gd name="T103" fmla="*/ 872 h 1506"/>
                <a:gd name="T104" fmla="*/ 661 w 1645"/>
                <a:gd name="T105" fmla="*/ 556 h 1506"/>
                <a:gd name="T106" fmla="*/ 732 w 1645"/>
                <a:gd name="T107" fmla="*/ 235 h 1506"/>
                <a:gd name="T108" fmla="*/ 735 w 1645"/>
                <a:gd name="T109" fmla="*/ 267 h 1506"/>
                <a:gd name="T110" fmla="*/ 661 w 1645"/>
                <a:gd name="T111" fmla="*/ 505 h 1506"/>
                <a:gd name="T112" fmla="*/ 723 w 1645"/>
                <a:gd name="T113" fmla="*/ 903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5" h="1506">
                  <a:moveTo>
                    <a:pt x="1645" y="221"/>
                  </a:moveTo>
                  <a:cubicBezTo>
                    <a:pt x="1593" y="181"/>
                    <a:pt x="1537" y="146"/>
                    <a:pt x="1476" y="119"/>
                  </a:cubicBezTo>
                  <a:cubicBezTo>
                    <a:pt x="1423" y="94"/>
                    <a:pt x="1369" y="69"/>
                    <a:pt x="1314" y="48"/>
                  </a:cubicBezTo>
                  <a:cubicBezTo>
                    <a:pt x="1261" y="27"/>
                    <a:pt x="1206" y="9"/>
                    <a:pt x="1147" y="17"/>
                  </a:cubicBezTo>
                  <a:cubicBezTo>
                    <a:pt x="1094" y="24"/>
                    <a:pt x="1040" y="31"/>
                    <a:pt x="987" y="40"/>
                  </a:cubicBezTo>
                  <a:cubicBezTo>
                    <a:pt x="945" y="48"/>
                    <a:pt x="902" y="59"/>
                    <a:pt x="860" y="69"/>
                  </a:cubicBezTo>
                  <a:cubicBezTo>
                    <a:pt x="844" y="73"/>
                    <a:pt x="834" y="82"/>
                    <a:pt x="828" y="100"/>
                  </a:cubicBezTo>
                  <a:cubicBezTo>
                    <a:pt x="821" y="122"/>
                    <a:pt x="798" y="118"/>
                    <a:pt x="781" y="120"/>
                  </a:cubicBezTo>
                  <a:cubicBezTo>
                    <a:pt x="768" y="122"/>
                    <a:pt x="753" y="119"/>
                    <a:pt x="740" y="116"/>
                  </a:cubicBezTo>
                  <a:cubicBezTo>
                    <a:pt x="720" y="111"/>
                    <a:pt x="701" y="135"/>
                    <a:pt x="698" y="158"/>
                  </a:cubicBezTo>
                  <a:cubicBezTo>
                    <a:pt x="696" y="170"/>
                    <a:pt x="717" y="192"/>
                    <a:pt x="735" y="189"/>
                  </a:cubicBezTo>
                  <a:cubicBezTo>
                    <a:pt x="743" y="188"/>
                    <a:pt x="751" y="188"/>
                    <a:pt x="759" y="189"/>
                  </a:cubicBezTo>
                  <a:cubicBezTo>
                    <a:pt x="771" y="192"/>
                    <a:pt x="782" y="197"/>
                    <a:pt x="775" y="214"/>
                  </a:cubicBezTo>
                  <a:cubicBezTo>
                    <a:pt x="769" y="226"/>
                    <a:pt x="776" y="231"/>
                    <a:pt x="786" y="233"/>
                  </a:cubicBezTo>
                  <a:cubicBezTo>
                    <a:pt x="828" y="240"/>
                    <a:pt x="865" y="228"/>
                    <a:pt x="904" y="213"/>
                  </a:cubicBezTo>
                  <a:cubicBezTo>
                    <a:pt x="935" y="201"/>
                    <a:pt x="940" y="178"/>
                    <a:pt x="941" y="150"/>
                  </a:cubicBezTo>
                  <a:cubicBezTo>
                    <a:pt x="941" y="146"/>
                    <a:pt x="943" y="143"/>
                    <a:pt x="944" y="139"/>
                  </a:cubicBezTo>
                  <a:cubicBezTo>
                    <a:pt x="946" y="139"/>
                    <a:pt x="948" y="138"/>
                    <a:pt x="950" y="138"/>
                  </a:cubicBezTo>
                  <a:cubicBezTo>
                    <a:pt x="952" y="146"/>
                    <a:pt x="956" y="154"/>
                    <a:pt x="957" y="162"/>
                  </a:cubicBezTo>
                  <a:cubicBezTo>
                    <a:pt x="958" y="192"/>
                    <a:pt x="958" y="189"/>
                    <a:pt x="986" y="194"/>
                  </a:cubicBezTo>
                  <a:cubicBezTo>
                    <a:pt x="1027" y="199"/>
                    <a:pt x="1067" y="191"/>
                    <a:pt x="1106" y="184"/>
                  </a:cubicBezTo>
                  <a:cubicBezTo>
                    <a:pt x="1117" y="182"/>
                    <a:pt x="1126" y="166"/>
                    <a:pt x="1137" y="157"/>
                  </a:cubicBezTo>
                  <a:cubicBezTo>
                    <a:pt x="1142" y="153"/>
                    <a:pt x="1148" y="150"/>
                    <a:pt x="1153" y="147"/>
                  </a:cubicBezTo>
                  <a:cubicBezTo>
                    <a:pt x="1152" y="153"/>
                    <a:pt x="1153" y="161"/>
                    <a:pt x="1150" y="166"/>
                  </a:cubicBezTo>
                  <a:cubicBezTo>
                    <a:pt x="1137" y="187"/>
                    <a:pt x="1137" y="198"/>
                    <a:pt x="1157" y="210"/>
                  </a:cubicBezTo>
                  <a:cubicBezTo>
                    <a:pt x="1208" y="241"/>
                    <a:pt x="1260" y="269"/>
                    <a:pt x="1322" y="264"/>
                  </a:cubicBezTo>
                  <a:cubicBezTo>
                    <a:pt x="1339" y="263"/>
                    <a:pt x="1356" y="255"/>
                    <a:pt x="1374" y="250"/>
                  </a:cubicBezTo>
                  <a:cubicBezTo>
                    <a:pt x="1378" y="249"/>
                    <a:pt x="1382" y="246"/>
                    <a:pt x="1386" y="244"/>
                  </a:cubicBezTo>
                  <a:cubicBezTo>
                    <a:pt x="1388" y="246"/>
                    <a:pt x="1389" y="248"/>
                    <a:pt x="1391" y="250"/>
                  </a:cubicBezTo>
                  <a:cubicBezTo>
                    <a:pt x="1380" y="260"/>
                    <a:pt x="1370" y="271"/>
                    <a:pt x="1358" y="280"/>
                  </a:cubicBezTo>
                  <a:cubicBezTo>
                    <a:pt x="1341" y="293"/>
                    <a:pt x="1325" y="305"/>
                    <a:pt x="1318" y="326"/>
                  </a:cubicBezTo>
                  <a:cubicBezTo>
                    <a:pt x="1311" y="345"/>
                    <a:pt x="1315" y="356"/>
                    <a:pt x="1335" y="360"/>
                  </a:cubicBezTo>
                  <a:cubicBezTo>
                    <a:pt x="1361" y="364"/>
                    <a:pt x="1388" y="366"/>
                    <a:pt x="1414" y="373"/>
                  </a:cubicBezTo>
                  <a:cubicBezTo>
                    <a:pt x="1458" y="385"/>
                    <a:pt x="1501" y="402"/>
                    <a:pt x="1539" y="430"/>
                  </a:cubicBezTo>
                  <a:cubicBezTo>
                    <a:pt x="1543" y="433"/>
                    <a:pt x="1545" y="439"/>
                    <a:pt x="1547" y="444"/>
                  </a:cubicBezTo>
                  <a:cubicBezTo>
                    <a:pt x="1542" y="444"/>
                    <a:pt x="1535" y="445"/>
                    <a:pt x="1530" y="443"/>
                  </a:cubicBezTo>
                  <a:cubicBezTo>
                    <a:pt x="1504" y="430"/>
                    <a:pt x="1479" y="413"/>
                    <a:pt x="1452" y="403"/>
                  </a:cubicBezTo>
                  <a:cubicBezTo>
                    <a:pt x="1420" y="391"/>
                    <a:pt x="1386" y="385"/>
                    <a:pt x="1353" y="377"/>
                  </a:cubicBezTo>
                  <a:cubicBezTo>
                    <a:pt x="1316" y="368"/>
                    <a:pt x="1279" y="380"/>
                    <a:pt x="1243" y="379"/>
                  </a:cubicBezTo>
                  <a:cubicBezTo>
                    <a:pt x="1203" y="379"/>
                    <a:pt x="1163" y="369"/>
                    <a:pt x="1124" y="360"/>
                  </a:cubicBezTo>
                  <a:cubicBezTo>
                    <a:pt x="1068" y="346"/>
                    <a:pt x="1013" y="326"/>
                    <a:pt x="954" y="332"/>
                  </a:cubicBezTo>
                  <a:cubicBezTo>
                    <a:pt x="935" y="334"/>
                    <a:pt x="916" y="339"/>
                    <a:pt x="897" y="343"/>
                  </a:cubicBezTo>
                  <a:cubicBezTo>
                    <a:pt x="887" y="345"/>
                    <a:pt x="872" y="345"/>
                    <a:pt x="867" y="352"/>
                  </a:cubicBezTo>
                  <a:cubicBezTo>
                    <a:pt x="863" y="359"/>
                    <a:pt x="868" y="373"/>
                    <a:pt x="869" y="384"/>
                  </a:cubicBezTo>
                  <a:cubicBezTo>
                    <a:pt x="872" y="427"/>
                    <a:pt x="856" y="458"/>
                    <a:pt x="822" y="470"/>
                  </a:cubicBezTo>
                  <a:cubicBezTo>
                    <a:pt x="807" y="475"/>
                    <a:pt x="790" y="474"/>
                    <a:pt x="773" y="477"/>
                  </a:cubicBezTo>
                  <a:cubicBezTo>
                    <a:pt x="770" y="477"/>
                    <a:pt x="766" y="479"/>
                    <a:pt x="761" y="486"/>
                  </a:cubicBezTo>
                  <a:cubicBezTo>
                    <a:pt x="775" y="493"/>
                    <a:pt x="788" y="503"/>
                    <a:pt x="803" y="509"/>
                  </a:cubicBezTo>
                  <a:cubicBezTo>
                    <a:pt x="864" y="531"/>
                    <a:pt x="926" y="540"/>
                    <a:pt x="991" y="529"/>
                  </a:cubicBezTo>
                  <a:cubicBezTo>
                    <a:pt x="999" y="527"/>
                    <a:pt x="1007" y="520"/>
                    <a:pt x="1015" y="515"/>
                  </a:cubicBezTo>
                  <a:cubicBezTo>
                    <a:pt x="1071" y="551"/>
                    <a:pt x="1140" y="547"/>
                    <a:pt x="1204" y="561"/>
                  </a:cubicBezTo>
                  <a:cubicBezTo>
                    <a:pt x="1226" y="566"/>
                    <a:pt x="1247" y="568"/>
                    <a:pt x="1258" y="595"/>
                  </a:cubicBezTo>
                  <a:cubicBezTo>
                    <a:pt x="1268" y="623"/>
                    <a:pt x="1293" y="636"/>
                    <a:pt x="1320" y="645"/>
                  </a:cubicBezTo>
                  <a:cubicBezTo>
                    <a:pt x="1327" y="648"/>
                    <a:pt x="1334" y="651"/>
                    <a:pt x="1347" y="656"/>
                  </a:cubicBezTo>
                  <a:cubicBezTo>
                    <a:pt x="1336" y="661"/>
                    <a:pt x="1329" y="664"/>
                    <a:pt x="1320" y="669"/>
                  </a:cubicBezTo>
                  <a:cubicBezTo>
                    <a:pt x="1322" y="675"/>
                    <a:pt x="1322" y="684"/>
                    <a:pt x="1326" y="690"/>
                  </a:cubicBezTo>
                  <a:cubicBezTo>
                    <a:pt x="1341" y="712"/>
                    <a:pt x="1358" y="733"/>
                    <a:pt x="1375" y="753"/>
                  </a:cubicBezTo>
                  <a:cubicBezTo>
                    <a:pt x="1388" y="767"/>
                    <a:pt x="1402" y="779"/>
                    <a:pt x="1415" y="793"/>
                  </a:cubicBezTo>
                  <a:cubicBezTo>
                    <a:pt x="1461" y="843"/>
                    <a:pt x="1517" y="879"/>
                    <a:pt x="1577" y="909"/>
                  </a:cubicBezTo>
                  <a:cubicBezTo>
                    <a:pt x="1589" y="915"/>
                    <a:pt x="1602" y="921"/>
                    <a:pt x="1613" y="928"/>
                  </a:cubicBezTo>
                  <a:cubicBezTo>
                    <a:pt x="1619" y="931"/>
                    <a:pt x="1622" y="937"/>
                    <a:pt x="1626" y="942"/>
                  </a:cubicBezTo>
                  <a:cubicBezTo>
                    <a:pt x="1625" y="944"/>
                    <a:pt x="1624" y="945"/>
                    <a:pt x="1623" y="947"/>
                  </a:cubicBezTo>
                  <a:cubicBezTo>
                    <a:pt x="1617" y="946"/>
                    <a:pt x="1611" y="946"/>
                    <a:pt x="1606" y="943"/>
                  </a:cubicBezTo>
                  <a:cubicBezTo>
                    <a:pt x="1531" y="907"/>
                    <a:pt x="1460" y="866"/>
                    <a:pt x="1402" y="804"/>
                  </a:cubicBezTo>
                  <a:cubicBezTo>
                    <a:pt x="1369" y="769"/>
                    <a:pt x="1333" y="737"/>
                    <a:pt x="1308" y="695"/>
                  </a:cubicBezTo>
                  <a:cubicBezTo>
                    <a:pt x="1286" y="659"/>
                    <a:pt x="1259" y="626"/>
                    <a:pt x="1234" y="592"/>
                  </a:cubicBezTo>
                  <a:cubicBezTo>
                    <a:pt x="1221" y="574"/>
                    <a:pt x="1198" y="577"/>
                    <a:pt x="1179" y="573"/>
                  </a:cubicBezTo>
                  <a:cubicBezTo>
                    <a:pt x="1131" y="563"/>
                    <a:pt x="1082" y="555"/>
                    <a:pt x="1034" y="548"/>
                  </a:cubicBezTo>
                  <a:cubicBezTo>
                    <a:pt x="1017" y="545"/>
                    <a:pt x="1000" y="545"/>
                    <a:pt x="983" y="545"/>
                  </a:cubicBezTo>
                  <a:cubicBezTo>
                    <a:pt x="950" y="545"/>
                    <a:pt x="916" y="549"/>
                    <a:pt x="884" y="544"/>
                  </a:cubicBezTo>
                  <a:cubicBezTo>
                    <a:pt x="849" y="539"/>
                    <a:pt x="814" y="527"/>
                    <a:pt x="781" y="516"/>
                  </a:cubicBezTo>
                  <a:cubicBezTo>
                    <a:pt x="767" y="511"/>
                    <a:pt x="759" y="516"/>
                    <a:pt x="759" y="526"/>
                  </a:cubicBezTo>
                  <a:cubicBezTo>
                    <a:pt x="757" y="559"/>
                    <a:pt x="759" y="592"/>
                    <a:pt x="759" y="624"/>
                  </a:cubicBezTo>
                  <a:cubicBezTo>
                    <a:pt x="759" y="625"/>
                    <a:pt x="761" y="626"/>
                    <a:pt x="763" y="628"/>
                  </a:cubicBezTo>
                  <a:cubicBezTo>
                    <a:pt x="796" y="617"/>
                    <a:pt x="834" y="611"/>
                    <a:pt x="838" y="563"/>
                  </a:cubicBezTo>
                  <a:cubicBezTo>
                    <a:pt x="841" y="564"/>
                    <a:pt x="844" y="565"/>
                    <a:pt x="847" y="566"/>
                  </a:cubicBezTo>
                  <a:cubicBezTo>
                    <a:pt x="847" y="574"/>
                    <a:pt x="850" y="583"/>
                    <a:pt x="848" y="590"/>
                  </a:cubicBezTo>
                  <a:cubicBezTo>
                    <a:pt x="844" y="613"/>
                    <a:pt x="846" y="618"/>
                    <a:pt x="869" y="621"/>
                  </a:cubicBezTo>
                  <a:cubicBezTo>
                    <a:pt x="916" y="628"/>
                    <a:pt x="964" y="634"/>
                    <a:pt x="1011" y="641"/>
                  </a:cubicBezTo>
                  <a:cubicBezTo>
                    <a:pt x="1024" y="643"/>
                    <a:pt x="1034" y="637"/>
                    <a:pt x="1043" y="626"/>
                  </a:cubicBezTo>
                  <a:cubicBezTo>
                    <a:pt x="1045" y="623"/>
                    <a:pt x="1052" y="621"/>
                    <a:pt x="1056" y="619"/>
                  </a:cubicBezTo>
                  <a:cubicBezTo>
                    <a:pt x="1057" y="623"/>
                    <a:pt x="1056" y="628"/>
                    <a:pt x="1058" y="632"/>
                  </a:cubicBezTo>
                  <a:cubicBezTo>
                    <a:pt x="1061" y="641"/>
                    <a:pt x="1063" y="654"/>
                    <a:pt x="1070" y="659"/>
                  </a:cubicBezTo>
                  <a:cubicBezTo>
                    <a:pt x="1112" y="685"/>
                    <a:pt x="1157" y="703"/>
                    <a:pt x="1206" y="709"/>
                  </a:cubicBezTo>
                  <a:cubicBezTo>
                    <a:pt x="1212" y="710"/>
                    <a:pt x="1217" y="711"/>
                    <a:pt x="1223" y="713"/>
                  </a:cubicBezTo>
                  <a:cubicBezTo>
                    <a:pt x="1228" y="715"/>
                    <a:pt x="1232" y="718"/>
                    <a:pt x="1236" y="721"/>
                  </a:cubicBezTo>
                  <a:cubicBezTo>
                    <a:pt x="1231" y="724"/>
                    <a:pt x="1225" y="729"/>
                    <a:pt x="1220" y="728"/>
                  </a:cubicBezTo>
                  <a:cubicBezTo>
                    <a:pt x="1165" y="719"/>
                    <a:pt x="1112" y="706"/>
                    <a:pt x="1065" y="674"/>
                  </a:cubicBezTo>
                  <a:cubicBezTo>
                    <a:pt x="1039" y="657"/>
                    <a:pt x="1010" y="658"/>
                    <a:pt x="982" y="653"/>
                  </a:cubicBezTo>
                  <a:cubicBezTo>
                    <a:pt x="932" y="644"/>
                    <a:pt x="881" y="636"/>
                    <a:pt x="830" y="628"/>
                  </a:cubicBezTo>
                  <a:cubicBezTo>
                    <a:pt x="803" y="623"/>
                    <a:pt x="780" y="633"/>
                    <a:pt x="762" y="652"/>
                  </a:cubicBezTo>
                  <a:cubicBezTo>
                    <a:pt x="749" y="665"/>
                    <a:pt x="758" y="696"/>
                    <a:pt x="781" y="710"/>
                  </a:cubicBezTo>
                  <a:cubicBezTo>
                    <a:pt x="824" y="737"/>
                    <a:pt x="873" y="740"/>
                    <a:pt x="922" y="736"/>
                  </a:cubicBezTo>
                  <a:cubicBezTo>
                    <a:pt x="927" y="736"/>
                    <a:pt x="932" y="729"/>
                    <a:pt x="936" y="724"/>
                  </a:cubicBezTo>
                  <a:cubicBezTo>
                    <a:pt x="940" y="718"/>
                    <a:pt x="943" y="711"/>
                    <a:pt x="946" y="704"/>
                  </a:cubicBezTo>
                  <a:cubicBezTo>
                    <a:pt x="949" y="707"/>
                    <a:pt x="952" y="709"/>
                    <a:pt x="956" y="711"/>
                  </a:cubicBezTo>
                  <a:cubicBezTo>
                    <a:pt x="955" y="716"/>
                    <a:pt x="956" y="721"/>
                    <a:pt x="955" y="725"/>
                  </a:cubicBezTo>
                  <a:cubicBezTo>
                    <a:pt x="946" y="741"/>
                    <a:pt x="953" y="749"/>
                    <a:pt x="968" y="754"/>
                  </a:cubicBezTo>
                  <a:cubicBezTo>
                    <a:pt x="1005" y="768"/>
                    <a:pt x="1042" y="783"/>
                    <a:pt x="1079" y="796"/>
                  </a:cubicBezTo>
                  <a:cubicBezTo>
                    <a:pt x="1106" y="805"/>
                    <a:pt x="1110" y="804"/>
                    <a:pt x="1131" y="786"/>
                  </a:cubicBezTo>
                  <a:cubicBezTo>
                    <a:pt x="1204" y="879"/>
                    <a:pt x="1289" y="952"/>
                    <a:pt x="1414" y="966"/>
                  </a:cubicBezTo>
                  <a:cubicBezTo>
                    <a:pt x="1413" y="969"/>
                    <a:pt x="1412" y="972"/>
                    <a:pt x="1411" y="976"/>
                  </a:cubicBezTo>
                  <a:cubicBezTo>
                    <a:pt x="1398" y="976"/>
                    <a:pt x="1384" y="978"/>
                    <a:pt x="1371" y="975"/>
                  </a:cubicBezTo>
                  <a:cubicBezTo>
                    <a:pt x="1306" y="960"/>
                    <a:pt x="1250" y="930"/>
                    <a:pt x="1202" y="884"/>
                  </a:cubicBezTo>
                  <a:cubicBezTo>
                    <a:pt x="1186" y="869"/>
                    <a:pt x="1169" y="854"/>
                    <a:pt x="1153" y="838"/>
                  </a:cubicBezTo>
                  <a:cubicBezTo>
                    <a:pt x="1140" y="825"/>
                    <a:pt x="1124" y="822"/>
                    <a:pt x="1106" y="819"/>
                  </a:cubicBezTo>
                  <a:cubicBezTo>
                    <a:pt x="1059" y="811"/>
                    <a:pt x="1016" y="793"/>
                    <a:pt x="975" y="769"/>
                  </a:cubicBezTo>
                  <a:cubicBezTo>
                    <a:pt x="949" y="754"/>
                    <a:pt x="921" y="754"/>
                    <a:pt x="892" y="751"/>
                  </a:cubicBezTo>
                  <a:cubicBezTo>
                    <a:pt x="854" y="748"/>
                    <a:pt x="815" y="749"/>
                    <a:pt x="780" y="728"/>
                  </a:cubicBezTo>
                  <a:cubicBezTo>
                    <a:pt x="768" y="721"/>
                    <a:pt x="756" y="713"/>
                    <a:pt x="746" y="703"/>
                  </a:cubicBezTo>
                  <a:cubicBezTo>
                    <a:pt x="731" y="688"/>
                    <a:pt x="725" y="704"/>
                    <a:pt x="717" y="711"/>
                  </a:cubicBezTo>
                  <a:cubicBezTo>
                    <a:pt x="708" y="720"/>
                    <a:pt x="714" y="725"/>
                    <a:pt x="723" y="730"/>
                  </a:cubicBezTo>
                  <a:cubicBezTo>
                    <a:pt x="738" y="738"/>
                    <a:pt x="753" y="745"/>
                    <a:pt x="768" y="754"/>
                  </a:cubicBezTo>
                  <a:cubicBezTo>
                    <a:pt x="785" y="765"/>
                    <a:pt x="801" y="777"/>
                    <a:pt x="818" y="788"/>
                  </a:cubicBezTo>
                  <a:cubicBezTo>
                    <a:pt x="834" y="798"/>
                    <a:pt x="849" y="811"/>
                    <a:pt x="867" y="819"/>
                  </a:cubicBezTo>
                  <a:cubicBezTo>
                    <a:pt x="902" y="836"/>
                    <a:pt x="929" y="859"/>
                    <a:pt x="950" y="891"/>
                  </a:cubicBezTo>
                  <a:cubicBezTo>
                    <a:pt x="973" y="927"/>
                    <a:pt x="962" y="970"/>
                    <a:pt x="934" y="994"/>
                  </a:cubicBezTo>
                  <a:cubicBezTo>
                    <a:pt x="920" y="1005"/>
                    <a:pt x="905" y="1013"/>
                    <a:pt x="891" y="1025"/>
                  </a:cubicBezTo>
                  <a:cubicBezTo>
                    <a:pt x="886" y="1029"/>
                    <a:pt x="881" y="1039"/>
                    <a:pt x="883" y="1044"/>
                  </a:cubicBezTo>
                  <a:cubicBezTo>
                    <a:pt x="904" y="1098"/>
                    <a:pt x="927" y="1152"/>
                    <a:pt x="949" y="1205"/>
                  </a:cubicBezTo>
                  <a:cubicBezTo>
                    <a:pt x="954" y="1216"/>
                    <a:pt x="963" y="1226"/>
                    <a:pt x="964" y="1236"/>
                  </a:cubicBezTo>
                  <a:cubicBezTo>
                    <a:pt x="968" y="1260"/>
                    <a:pt x="955" y="1276"/>
                    <a:pt x="936" y="1289"/>
                  </a:cubicBezTo>
                  <a:cubicBezTo>
                    <a:pt x="905" y="1310"/>
                    <a:pt x="907" y="1309"/>
                    <a:pt x="915" y="1346"/>
                  </a:cubicBezTo>
                  <a:cubicBezTo>
                    <a:pt x="925" y="1390"/>
                    <a:pt x="930" y="1435"/>
                    <a:pt x="937" y="1480"/>
                  </a:cubicBezTo>
                  <a:cubicBezTo>
                    <a:pt x="937" y="1486"/>
                    <a:pt x="932" y="1493"/>
                    <a:pt x="930" y="1500"/>
                  </a:cubicBezTo>
                  <a:cubicBezTo>
                    <a:pt x="927" y="1494"/>
                    <a:pt x="923" y="1487"/>
                    <a:pt x="921" y="1481"/>
                  </a:cubicBezTo>
                  <a:cubicBezTo>
                    <a:pt x="914" y="1438"/>
                    <a:pt x="909" y="1394"/>
                    <a:pt x="900" y="1351"/>
                  </a:cubicBezTo>
                  <a:cubicBezTo>
                    <a:pt x="894" y="1322"/>
                    <a:pt x="876" y="1320"/>
                    <a:pt x="841" y="1330"/>
                  </a:cubicBezTo>
                  <a:cubicBezTo>
                    <a:pt x="807" y="1340"/>
                    <a:pt x="773" y="1348"/>
                    <a:pt x="738" y="1352"/>
                  </a:cubicBezTo>
                  <a:cubicBezTo>
                    <a:pt x="645" y="1365"/>
                    <a:pt x="557" y="1342"/>
                    <a:pt x="470" y="1313"/>
                  </a:cubicBezTo>
                  <a:cubicBezTo>
                    <a:pt x="459" y="1310"/>
                    <a:pt x="447" y="1308"/>
                    <a:pt x="436" y="1305"/>
                  </a:cubicBezTo>
                  <a:cubicBezTo>
                    <a:pt x="435" y="1307"/>
                    <a:pt x="434" y="1309"/>
                    <a:pt x="434" y="1311"/>
                  </a:cubicBezTo>
                  <a:cubicBezTo>
                    <a:pt x="444" y="1319"/>
                    <a:pt x="455" y="1328"/>
                    <a:pt x="468" y="1338"/>
                  </a:cubicBezTo>
                  <a:cubicBezTo>
                    <a:pt x="447" y="1345"/>
                    <a:pt x="435" y="1332"/>
                    <a:pt x="421" y="1326"/>
                  </a:cubicBezTo>
                  <a:cubicBezTo>
                    <a:pt x="410" y="1321"/>
                    <a:pt x="400" y="1315"/>
                    <a:pt x="389" y="1311"/>
                  </a:cubicBezTo>
                  <a:cubicBezTo>
                    <a:pt x="386" y="1310"/>
                    <a:pt x="382" y="1312"/>
                    <a:pt x="379" y="1313"/>
                  </a:cubicBezTo>
                  <a:cubicBezTo>
                    <a:pt x="380" y="1316"/>
                    <a:pt x="379" y="1321"/>
                    <a:pt x="382" y="1323"/>
                  </a:cubicBezTo>
                  <a:cubicBezTo>
                    <a:pt x="387" y="1327"/>
                    <a:pt x="394" y="1330"/>
                    <a:pt x="399" y="1334"/>
                  </a:cubicBezTo>
                  <a:cubicBezTo>
                    <a:pt x="406" y="1338"/>
                    <a:pt x="412" y="1343"/>
                    <a:pt x="418" y="1347"/>
                  </a:cubicBezTo>
                  <a:cubicBezTo>
                    <a:pt x="403" y="1354"/>
                    <a:pt x="391" y="1361"/>
                    <a:pt x="378" y="1364"/>
                  </a:cubicBezTo>
                  <a:cubicBezTo>
                    <a:pt x="364" y="1367"/>
                    <a:pt x="365" y="1375"/>
                    <a:pt x="365" y="1384"/>
                  </a:cubicBezTo>
                  <a:cubicBezTo>
                    <a:pt x="365" y="1418"/>
                    <a:pt x="365" y="1453"/>
                    <a:pt x="365" y="1487"/>
                  </a:cubicBezTo>
                  <a:cubicBezTo>
                    <a:pt x="365" y="1493"/>
                    <a:pt x="360" y="1500"/>
                    <a:pt x="358" y="1506"/>
                  </a:cubicBezTo>
                  <a:cubicBezTo>
                    <a:pt x="354" y="1506"/>
                    <a:pt x="351" y="1505"/>
                    <a:pt x="347" y="1504"/>
                  </a:cubicBezTo>
                  <a:cubicBezTo>
                    <a:pt x="347" y="1470"/>
                    <a:pt x="344" y="1436"/>
                    <a:pt x="347" y="1403"/>
                  </a:cubicBezTo>
                  <a:cubicBezTo>
                    <a:pt x="349" y="1367"/>
                    <a:pt x="357" y="1331"/>
                    <a:pt x="361" y="1296"/>
                  </a:cubicBezTo>
                  <a:cubicBezTo>
                    <a:pt x="361" y="1286"/>
                    <a:pt x="354" y="1275"/>
                    <a:pt x="352" y="1265"/>
                  </a:cubicBezTo>
                  <a:cubicBezTo>
                    <a:pt x="349" y="1252"/>
                    <a:pt x="346" y="1238"/>
                    <a:pt x="345" y="1225"/>
                  </a:cubicBezTo>
                  <a:cubicBezTo>
                    <a:pt x="345" y="1215"/>
                    <a:pt x="343" y="1209"/>
                    <a:pt x="331" y="1209"/>
                  </a:cubicBezTo>
                  <a:cubicBezTo>
                    <a:pt x="295" y="1209"/>
                    <a:pt x="259" y="1209"/>
                    <a:pt x="223" y="1209"/>
                  </a:cubicBezTo>
                  <a:cubicBezTo>
                    <a:pt x="218" y="1209"/>
                    <a:pt x="214" y="1212"/>
                    <a:pt x="208" y="1214"/>
                  </a:cubicBezTo>
                  <a:cubicBezTo>
                    <a:pt x="222" y="1235"/>
                    <a:pt x="235" y="1253"/>
                    <a:pt x="247" y="1272"/>
                  </a:cubicBezTo>
                  <a:cubicBezTo>
                    <a:pt x="251" y="1279"/>
                    <a:pt x="254" y="1287"/>
                    <a:pt x="257" y="1295"/>
                  </a:cubicBezTo>
                  <a:cubicBezTo>
                    <a:pt x="258" y="1299"/>
                    <a:pt x="255" y="1304"/>
                    <a:pt x="254" y="1308"/>
                  </a:cubicBezTo>
                  <a:cubicBezTo>
                    <a:pt x="250" y="1306"/>
                    <a:pt x="244" y="1305"/>
                    <a:pt x="242" y="1302"/>
                  </a:cubicBezTo>
                  <a:cubicBezTo>
                    <a:pt x="230" y="1283"/>
                    <a:pt x="220" y="1263"/>
                    <a:pt x="209" y="1244"/>
                  </a:cubicBezTo>
                  <a:cubicBezTo>
                    <a:pt x="206" y="1239"/>
                    <a:pt x="201" y="1233"/>
                    <a:pt x="196" y="1230"/>
                  </a:cubicBezTo>
                  <a:cubicBezTo>
                    <a:pt x="189" y="1225"/>
                    <a:pt x="180" y="1221"/>
                    <a:pt x="172" y="1217"/>
                  </a:cubicBezTo>
                  <a:cubicBezTo>
                    <a:pt x="169" y="1225"/>
                    <a:pt x="165" y="1233"/>
                    <a:pt x="161" y="1241"/>
                  </a:cubicBezTo>
                  <a:cubicBezTo>
                    <a:pt x="157" y="1250"/>
                    <a:pt x="152" y="1260"/>
                    <a:pt x="148" y="1269"/>
                  </a:cubicBezTo>
                  <a:cubicBezTo>
                    <a:pt x="146" y="1269"/>
                    <a:pt x="144" y="1268"/>
                    <a:pt x="142" y="1268"/>
                  </a:cubicBezTo>
                  <a:cubicBezTo>
                    <a:pt x="142" y="1262"/>
                    <a:pt x="143" y="1255"/>
                    <a:pt x="143" y="1249"/>
                  </a:cubicBezTo>
                  <a:cubicBezTo>
                    <a:pt x="143" y="1243"/>
                    <a:pt x="142" y="1236"/>
                    <a:pt x="139" y="1234"/>
                  </a:cubicBezTo>
                  <a:cubicBezTo>
                    <a:pt x="136" y="1231"/>
                    <a:pt x="128" y="1230"/>
                    <a:pt x="124" y="1232"/>
                  </a:cubicBezTo>
                  <a:cubicBezTo>
                    <a:pt x="82" y="1247"/>
                    <a:pt x="47" y="1272"/>
                    <a:pt x="11" y="1297"/>
                  </a:cubicBezTo>
                  <a:cubicBezTo>
                    <a:pt x="9" y="1298"/>
                    <a:pt x="6" y="1300"/>
                    <a:pt x="1" y="1298"/>
                  </a:cubicBezTo>
                  <a:cubicBezTo>
                    <a:pt x="3" y="1294"/>
                    <a:pt x="5" y="1288"/>
                    <a:pt x="9" y="1285"/>
                  </a:cubicBezTo>
                  <a:cubicBezTo>
                    <a:pt x="64" y="1246"/>
                    <a:pt x="121" y="1209"/>
                    <a:pt x="189" y="1199"/>
                  </a:cubicBezTo>
                  <a:cubicBezTo>
                    <a:pt x="217" y="1195"/>
                    <a:pt x="247" y="1199"/>
                    <a:pt x="275" y="1195"/>
                  </a:cubicBezTo>
                  <a:cubicBezTo>
                    <a:pt x="319" y="1189"/>
                    <a:pt x="363" y="1202"/>
                    <a:pt x="407" y="1187"/>
                  </a:cubicBezTo>
                  <a:cubicBezTo>
                    <a:pt x="445" y="1174"/>
                    <a:pt x="486" y="1172"/>
                    <a:pt x="525" y="1160"/>
                  </a:cubicBezTo>
                  <a:cubicBezTo>
                    <a:pt x="553" y="1152"/>
                    <a:pt x="578" y="1136"/>
                    <a:pt x="604" y="1124"/>
                  </a:cubicBezTo>
                  <a:cubicBezTo>
                    <a:pt x="608" y="1122"/>
                    <a:pt x="613" y="1121"/>
                    <a:pt x="617" y="1121"/>
                  </a:cubicBezTo>
                  <a:cubicBezTo>
                    <a:pt x="634" y="1117"/>
                    <a:pt x="641" y="1107"/>
                    <a:pt x="641" y="1087"/>
                  </a:cubicBezTo>
                  <a:cubicBezTo>
                    <a:pt x="636" y="1091"/>
                    <a:pt x="634" y="1093"/>
                    <a:pt x="632" y="1095"/>
                  </a:cubicBezTo>
                  <a:cubicBezTo>
                    <a:pt x="598" y="1123"/>
                    <a:pt x="559" y="1135"/>
                    <a:pt x="517" y="1137"/>
                  </a:cubicBezTo>
                  <a:cubicBezTo>
                    <a:pt x="503" y="1138"/>
                    <a:pt x="489" y="1139"/>
                    <a:pt x="476" y="1142"/>
                  </a:cubicBezTo>
                  <a:cubicBezTo>
                    <a:pt x="449" y="1147"/>
                    <a:pt x="451" y="1145"/>
                    <a:pt x="448" y="1118"/>
                  </a:cubicBezTo>
                  <a:cubicBezTo>
                    <a:pt x="444" y="1085"/>
                    <a:pt x="433" y="1052"/>
                    <a:pt x="425" y="1020"/>
                  </a:cubicBezTo>
                  <a:cubicBezTo>
                    <a:pt x="422" y="1010"/>
                    <a:pt x="415" y="1001"/>
                    <a:pt x="410" y="992"/>
                  </a:cubicBezTo>
                  <a:cubicBezTo>
                    <a:pt x="397" y="967"/>
                    <a:pt x="397" y="967"/>
                    <a:pt x="423" y="953"/>
                  </a:cubicBezTo>
                  <a:cubicBezTo>
                    <a:pt x="461" y="931"/>
                    <a:pt x="503" y="931"/>
                    <a:pt x="546" y="924"/>
                  </a:cubicBezTo>
                  <a:cubicBezTo>
                    <a:pt x="533" y="921"/>
                    <a:pt x="521" y="915"/>
                    <a:pt x="508" y="913"/>
                  </a:cubicBezTo>
                  <a:cubicBezTo>
                    <a:pt x="452" y="907"/>
                    <a:pt x="397" y="916"/>
                    <a:pt x="341" y="923"/>
                  </a:cubicBezTo>
                  <a:cubicBezTo>
                    <a:pt x="284" y="930"/>
                    <a:pt x="229" y="941"/>
                    <a:pt x="176" y="961"/>
                  </a:cubicBezTo>
                  <a:cubicBezTo>
                    <a:pt x="137" y="975"/>
                    <a:pt x="99" y="992"/>
                    <a:pt x="60" y="1008"/>
                  </a:cubicBezTo>
                  <a:cubicBezTo>
                    <a:pt x="43" y="1014"/>
                    <a:pt x="26" y="1019"/>
                    <a:pt x="9" y="1024"/>
                  </a:cubicBezTo>
                  <a:cubicBezTo>
                    <a:pt x="7" y="1025"/>
                    <a:pt x="3" y="1020"/>
                    <a:pt x="0" y="1018"/>
                  </a:cubicBezTo>
                  <a:cubicBezTo>
                    <a:pt x="3" y="1016"/>
                    <a:pt x="4" y="1011"/>
                    <a:pt x="7" y="1010"/>
                  </a:cubicBezTo>
                  <a:cubicBezTo>
                    <a:pt x="41" y="997"/>
                    <a:pt x="76" y="985"/>
                    <a:pt x="110" y="972"/>
                  </a:cubicBezTo>
                  <a:cubicBezTo>
                    <a:pt x="116" y="970"/>
                    <a:pt x="120" y="960"/>
                    <a:pt x="124" y="954"/>
                  </a:cubicBezTo>
                  <a:cubicBezTo>
                    <a:pt x="116" y="952"/>
                    <a:pt x="107" y="946"/>
                    <a:pt x="101" y="948"/>
                  </a:cubicBezTo>
                  <a:cubicBezTo>
                    <a:pt x="79" y="955"/>
                    <a:pt x="59" y="966"/>
                    <a:pt x="38" y="974"/>
                  </a:cubicBezTo>
                  <a:cubicBezTo>
                    <a:pt x="27" y="978"/>
                    <a:pt x="15" y="980"/>
                    <a:pt x="3" y="982"/>
                  </a:cubicBezTo>
                  <a:cubicBezTo>
                    <a:pt x="2" y="980"/>
                    <a:pt x="1" y="978"/>
                    <a:pt x="1" y="976"/>
                  </a:cubicBezTo>
                  <a:cubicBezTo>
                    <a:pt x="5" y="974"/>
                    <a:pt x="9" y="971"/>
                    <a:pt x="14" y="969"/>
                  </a:cubicBezTo>
                  <a:cubicBezTo>
                    <a:pt x="46" y="955"/>
                    <a:pt x="80" y="944"/>
                    <a:pt x="109" y="926"/>
                  </a:cubicBezTo>
                  <a:cubicBezTo>
                    <a:pt x="160" y="895"/>
                    <a:pt x="196" y="851"/>
                    <a:pt x="201" y="789"/>
                  </a:cubicBezTo>
                  <a:cubicBezTo>
                    <a:pt x="203" y="769"/>
                    <a:pt x="205" y="750"/>
                    <a:pt x="212" y="728"/>
                  </a:cubicBezTo>
                  <a:cubicBezTo>
                    <a:pt x="215" y="735"/>
                    <a:pt x="220" y="742"/>
                    <a:pt x="221" y="750"/>
                  </a:cubicBezTo>
                  <a:cubicBezTo>
                    <a:pt x="221" y="768"/>
                    <a:pt x="221" y="787"/>
                    <a:pt x="216" y="804"/>
                  </a:cubicBezTo>
                  <a:cubicBezTo>
                    <a:pt x="207" y="837"/>
                    <a:pt x="228" y="855"/>
                    <a:pt x="248" y="872"/>
                  </a:cubicBezTo>
                  <a:cubicBezTo>
                    <a:pt x="274" y="894"/>
                    <a:pt x="304" y="909"/>
                    <a:pt x="339" y="908"/>
                  </a:cubicBezTo>
                  <a:cubicBezTo>
                    <a:pt x="362" y="908"/>
                    <a:pt x="385" y="902"/>
                    <a:pt x="409" y="899"/>
                  </a:cubicBezTo>
                  <a:cubicBezTo>
                    <a:pt x="415" y="898"/>
                    <a:pt x="422" y="896"/>
                    <a:pt x="428" y="897"/>
                  </a:cubicBezTo>
                  <a:cubicBezTo>
                    <a:pt x="464" y="903"/>
                    <a:pt x="482" y="879"/>
                    <a:pt x="496" y="853"/>
                  </a:cubicBezTo>
                  <a:cubicBezTo>
                    <a:pt x="505" y="836"/>
                    <a:pt x="507" y="815"/>
                    <a:pt x="514" y="796"/>
                  </a:cubicBezTo>
                  <a:cubicBezTo>
                    <a:pt x="515" y="792"/>
                    <a:pt x="521" y="789"/>
                    <a:pt x="525" y="785"/>
                  </a:cubicBezTo>
                  <a:cubicBezTo>
                    <a:pt x="527" y="790"/>
                    <a:pt x="532" y="795"/>
                    <a:pt x="532" y="799"/>
                  </a:cubicBezTo>
                  <a:cubicBezTo>
                    <a:pt x="529" y="815"/>
                    <a:pt x="524" y="832"/>
                    <a:pt x="520" y="848"/>
                  </a:cubicBezTo>
                  <a:cubicBezTo>
                    <a:pt x="519" y="854"/>
                    <a:pt x="519" y="859"/>
                    <a:pt x="519" y="865"/>
                  </a:cubicBezTo>
                  <a:cubicBezTo>
                    <a:pt x="525" y="864"/>
                    <a:pt x="533" y="866"/>
                    <a:pt x="537" y="862"/>
                  </a:cubicBezTo>
                  <a:cubicBezTo>
                    <a:pt x="564" y="840"/>
                    <a:pt x="597" y="830"/>
                    <a:pt x="630" y="822"/>
                  </a:cubicBezTo>
                  <a:cubicBezTo>
                    <a:pt x="641" y="820"/>
                    <a:pt x="652" y="820"/>
                    <a:pt x="666" y="818"/>
                  </a:cubicBezTo>
                  <a:cubicBezTo>
                    <a:pt x="658" y="797"/>
                    <a:pt x="661" y="782"/>
                    <a:pt x="676" y="767"/>
                  </a:cubicBezTo>
                  <a:cubicBezTo>
                    <a:pt x="694" y="750"/>
                    <a:pt x="687" y="731"/>
                    <a:pt x="665" y="725"/>
                  </a:cubicBezTo>
                  <a:cubicBezTo>
                    <a:pt x="624" y="713"/>
                    <a:pt x="582" y="702"/>
                    <a:pt x="541" y="689"/>
                  </a:cubicBezTo>
                  <a:cubicBezTo>
                    <a:pt x="506" y="677"/>
                    <a:pt x="470" y="666"/>
                    <a:pt x="437" y="650"/>
                  </a:cubicBezTo>
                  <a:cubicBezTo>
                    <a:pt x="398" y="631"/>
                    <a:pt x="361" y="606"/>
                    <a:pt x="322" y="589"/>
                  </a:cubicBezTo>
                  <a:cubicBezTo>
                    <a:pt x="298" y="578"/>
                    <a:pt x="271" y="572"/>
                    <a:pt x="244" y="569"/>
                  </a:cubicBezTo>
                  <a:cubicBezTo>
                    <a:pt x="163" y="563"/>
                    <a:pt x="91" y="594"/>
                    <a:pt x="21" y="631"/>
                  </a:cubicBezTo>
                  <a:cubicBezTo>
                    <a:pt x="15" y="634"/>
                    <a:pt x="9" y="635"/>
                    <a:pt x="3" y="637"/>
                  </a:cubicBezTo>
                  <a:cubicBezTo>
                    <a:pt x="2" y="635"/>
                    <a:pt x="1" y="633"/>
                    <a:pt x="0" y="631"/>
                  </a:cubicBezTo>
                  <a:cubicBezTo>
                    <a:pt x="17" y="621"/>
                    <a:pt x="34" y="610"/>
                    <a:pt x="52" y="601"/>
                  </a:cubicBezTo>
                  <a:cubicBezTo>
                    <a:pt x="91" y="582"/>
                    <a:pt x="131" y="566"/>
                    <a:pt x="173" y="559"/>
                  </a:cubicBezTo>
                  <a:cubicBezTo>
                    <a:pt x="234" y="549"/>
                    <a:pt x="294" y="552"/>
                    <a:pt x="347" y="586"/>
                  </a:cubicBezTo>
                  <a:cubicBezTo>
                    <a:pt x="405" y="621"/>
                    <a:pt x="466" y="648"/>
                    <a:pt x="530" y="670"/>
                  </a:cubicBezTo>
                  <a:cubicBezTo>
                    <a:pt x="576" y="686"/>
                    <a:pt x="623" y="697"/>
                    <a:pt x="671" y="706"/>
                  </a:cubicBezTo>
                  <a:cubicBezTo>
                    <a:pt x="683" y="709"/>
                    <a:pt x="686" y="708"/>
                    <a:pt x="682" y="696"/>
                  </a:cubicBezTo>
                  <a:cubicBezTo>
                    <a:pt x="679" y="684"/>
                    <a:pt x="678" y="671"/>
                    <a:pt x="674" y="660"/>
                  </a:cubicBezTo>
                  <a:cubicBezTo>
                    <a:pt x="669" y="648"/>
                    <a:pt x="660" y="642"/>
                    <a:pt x="646" y="639"/>
                  </a:cubicBezTo>
                  <a:cubicBezTo>
                    <a:pt x="618" y="631"/>
                    <a:pt x="594" y="617"/>
                    <a:pt x="580" y="588"/>
                  </a:cubicBezTo>
                  <a:cubicBezTo>
                    <a:pt x="568" y="562"/>
                    <a:pt x="576" y="540"/>
                    <a:pt x="595" y="524"/>
                  </a:cubicBezTo>
                  <a:cubicBezTo>
                    <a:pt x="604" y="517"/>
                    <a:pt x="607" y="512"/>
                    <a:pt x="600" y="500"/>
                  </a:cubicBezTo>
                  <a:cubicBezTo>
                    <a:pt x="583" y="474"/>
                    <a:pt x="593" y="444"/>
                    <a:pt x="619" y="420"/>
                  </a:cubicBezTo>
                  <a:cubicBezTo>
                    <a:pt x="627" y="414"/>
                    <a:pt x="631" y="403"/>
                    <a:pt x="638" y="396"/>
                  </a:cubicBezTo>
                  <a:cubicBezTo>
                    <a:pt x="642" y="391"/>
                    <a:pt x="649" y="386"/>
                    <a:pt x="655" y="385"/>
                  </a:cubicBezTo>
                  <a:cubicBezTo>
                    <a:pt x="674" y="383"/>
                    <a:pt x="681" y="373"/>
                    <a:pt x="681" y="355"/>
                  </a:cubicBezTo>
                  <a:cubicBezTo>
                    <a:pt x="682" y="317"/>
                    <a:pt x="684" y="279"/>
                    <a:pt x="684" y="241"/>
                  </a:cubicBezTo>
                  <a:cubicBezTo>
                    <a:pt x="684" y="234"/>
                    <a:pt x="679" y="226"/>
                    <a:pt x="674" y="220"/>
                  </a:cubicBezTo>
                  <a:cubicBezTo>
                    <a:pt x="655" y="200"/>
                    <a:pt x="655" y="200"/>
                    <a:pt x="676" y="190"/>
                  </a:cubicBezTo>
                  <a:cubicBezTo>
                    <a:pt x="681" y="169"/>
                    <a:pt x="684" y="150"/>
                    <a:pt x="690" y="133"/>
                  </a:cubicBezTo>
                  <a:cubicBezTo>
                    <a:pt x="697" y="111"/>
                    <a:pt x="717" y="101"/>
                    <a:pt x="736" y="94"/>
                  </a:cubicBezTo>
                  <a:cubicBezTo>
                    <a:pt x="784" y="77"/>
                    <a:pt x="832" y="59"/>
                    <a:pt x="881" y="48"/>
                  </a:cubicBezTo>
                  <a:cubicBezTo>
                    <a:pt x="948" y="32"/>
                    <a:pt x="1016" y="21"/>
                    <a:pt x="1085" y="9"/>
                  </a:cubicBezTo>
                  <a:cubicBezTo>
                    <a:pt x="1118" y="4"/>
                    <a:pt x="1152" y="0"/>
                    <a:pt x="1185" y="0"/>
                  </a:cubicBezTo>
                  <a:cubicBezTo>
                    <a:pt x="1209" y="0"/>
                    <a:pt x="1233" y="5"/>
                    <a:pt x="1255" y="13"/>
                  </a:cubicBezTo>
                  <a:cubicBezTo>
                    <a:pt x="1326" y="38"/>
                    <a:pt x="1397" y="62"/>
                    <a:pt x="1466" y="93"/>
                  </a:cubicBezTo>
                  <a:cubicBezTo>
                    <a:pt x="1519" y="117"/>
                    <a:pt x="1568" y="151"/>
                    <a:pt x="1618" y="181"/>
                  </a:cubicBezTo>
                  <a:cubicBezTo>
                    <a:pt x="1627" y="186"/>
                    <a:pt x="1636" y="191"/>
                    <a:pt x="1645" y="197"/>
                  </a:cubicBezTo>
                  <a:cubicBezTo>
                    <a:pt x="1645" y="205"/>
                    <a:pt x="1645" y="213"/>
                    <a:pt x="1645" y="221"/>
                  </a:cubicBezTo>
                  <a:close/>
                  <a:moveTo>
                    <a:pt x="738" y="937"/>
                  </a:moveTo>
                  <a:cubicBezTo>
                    <a:pt x="719" y="938"/>
                    <a:pt x="707" y="925"/>
                    <a:pt x="694" y="913"/>
                  </a:cubicBezTo>
                  <a:cubicBezTo>
                    <a:pt x="673" y="893"/>
                    <a:pt x="654" y="871"/>
                    <a:pt x="632" y="851"/>
                  </a:cubicBezTo>
                  <a:cubicBezTo>
                    <a:pt x="625" y="845"/>
                    <a:pt x="612" y="839"/>
                    <a:pt x="605" y="842"/>
                  </a:cubicBezTo>
                  <a:cubicBezTo>
                    <a:pt x="582" y="851"/>
                    <a:pt x="560" y="863"/>
                    <a:pt x="538" y="874"/>
                  </a:cubicBezTo>
                  <a:cubicBezTo>
                    <a:pt x="534" y="877"/>
                    <a:pt x="529" y="885"/>
                    <a:pt x="530" y="890"/>
                  </a:cubicBezTo>
                  <a:cubicBezTo>
                    <a:pt x="530" y="895"/>
                    <a:pt x="537" y="901"/>
                    <a:pt x="542" y="903"/>
                  </a:cubicBezTo>
                  <a:cubicBezTo>
                    <a:pt x="558" y="909"/>
                    <a:pt x="575" y="912"/>
                    <a:pt x="591" y="917"/>
                  </a:cubicBezTo>
                  <a:cubicBezTo>
                    <a:pt x="638" y="931"/>
                    <a:pt x="670" y="958"/>
                    <a:pt x="685" y="1007"/>
                  </a:cubicBezTo>
                  <a:cubicBezTo>
                    <a:pt x="695" y="1038"/>
                    <a:pt x="674" y="1069"/>
                    <a:pt x="693" y="1098"/>
                  </a:cubicBezTo>
                  <a:cubicBezTo>
                    <a:pt x="679" y="1113"/>
                    <a:pt x="667" y="1129"/>
                    <a:pt x="653" y="1142"/>
                  </a:cubicBezTo>
                  <a:cubicBezTo>
                    <a:pt x="643" y="1151"/>
                    <a:pt x="631" y="1152"/>
                    <a:pt x="619" y="1142"/>
                  </a:cubicBezTo>
                  <a:cubicBezTo>
                    <a:pt x="616" y="1140"/>
                    <a:pt x="608" y="1143"/>
                    <a:pt x="602" y="1145"/>
                  </a:cubicBezTo>
                  <a:cubicBezTo>
                    <a:pt x="572" y="1155"/>
                    <a:pt x="542" y="1168"/>
                    <a:pt x="511" y="1176"/>
                  </a:cubicBezTo>
                  <a:cubicBezTo>
                    <a:pt x="469" y="1188"/>
                    <a:pt x="427" y="1196"/>
                    <a:pt x="385" y="1204"/>
                  </a:cubicBezTo>
                  <a:cubicBezTo>
                    <a:pt x="368" y="1208"/>
                    <a:pt x="362" y="1220"/>
                    <a:pt x="362" y="1234"/>
                  </a:cubicBezTo>
                  <a:cubicBezTo>
                    <a:pt x="361" y="1249"/>
                    <a:pt x="367" y="1263"/>
                    <a:pt x="384" y="1269"/>
                  </a:cubicBezTo>
                  <a:cubicBezTo>
                    <a:pt x="456" y="1294"/>
                    <a:pt x="526" y="1322"/>
                    <a:pt x="602" y="1334"/>
                  </a:cubicBezTo>
                  <a:cubicBezTo>
                    <a:pt x="656" y="1343"/>
                    <a:pt x="710" y="1351"/>
                    <a:pt x="764" y="1336"/>
                  </a:cubicBezTo>
                  <a:cubicBezTo>
                    <a:pt x="773" y="1334"/>
                    <a:pt x="786" y="1326"/>
                    <a:pt x="788" y="1318"/>
                  </a:cubicBezTo>
                  <a:cubicBezTo>
                    <a:pt x="792" y="1305"/>
                    <a:pt x="790" y="1290"/>
                    <a:pt x="787" y="1277"/>
                  </a:cubicBezTo>
                  <a:cubicBezTo>
                    <a:pt x="783" y="1257"/>
                    <a:pt x="775" y="1238"/>
                    <a:pt x="770" y="1219"/>
                  </a:cubicBezTo>
                  <a:cubicBezTo>
                    <a:pt x="769" y="1215"/>
                    <a:pt x="774" y="1209"/>
                    <a:pt x="777" y="1204"/>
                  </a:cubicBezTo>
                  <a:cubicBezTo>
                    <a:pt x="777" y="1202"/>
                    <a:pt x="781" y="1203"/>
                    <a:pt x="783" y="1202"/>
                  </a:cubicBezTo>
                  <a:cubicBezTo>
                    <a:pt x="784" y="1206"/>
                    <a:pt x="785" y="1211"/>
                    <a:pt x="786" y="1215"/>
                  </a:cubicBezTo>
                  <a:cubicBezTo>
                    <a:pt x="787" y="1218"/>
                    <a:pt x="788" y="1221"/>
                    <a:pt x="789" y="1224"/>
                  </a:cubicBezTo>
                  <a:cubicBezTo>
                    <a:pt x="794" y="1250"/>
                    <a:pt x="800" y="1276"/>
                    <a:pt x="805" y="1302"/>
                  </a:cubicBezTo>
                  <a:cubicBezTo>
                    <a:pt x="808" y="1319"/>
                    <a:pt x="819" y="1326"/>
                    <a:pt x="836" y="1321"/>
                  </a:cubicBezTo>
                  <a:cubicBezTo>
                    <a:pt x="845" y="1318"/>
                    <a:pt x="855" y="1317"/>
                    <a:pt x="864" y="1313"/>
                  </a:cubicBezTo>
                  <a:cubicBezTo>
                    <a:pt x="885" y="1303"/>
                    <a:pt x="908" y="1294"/>
                    <a:pt x="927" y="1281"/>
                  </a:cubicBezTo>
                  <a:cubicBezTo>
                    <a:pt x="947" y="1267"/>
                    <a:pt x="954" y="1245"/>
                    <a:pt x="945" y="1227"/>
                  </a:cubicBezTo>
                  <a:cubicBezTo>
                    <a:pt x="928" y="1194"/>
                    <a:pt x="913" y="1160"/>
                    <a:pt x="897" y="1126"/>
                  </a:cubicBezTo>
                  <a:cubicBezTo>
                    <a:pt x="877" y="1084"/>
                    <a:pt x="859" y="1042"/>
                    <a:pt x="837" y="1001"/>
                  </a:cubicBezTo>
                  <a:cubicBezTo>
                    <a:pt x="819" y="969"/>
                    <a:pt x="807" y="935"/>
                    <a:pt x="805" y="898"/>
                  </a:cubicBezTo>
                  <a:cubicBezTo>
                    <a:pt x="804" y="874"/>
                    <a:pt x="796" y="853"/>
                    <a:pt x="774" y="841"/>
                  </a:cubicBezTo>
                  <a:cubicBezTo>
                    <a:pt x="763" y="835"/>
                    <a:pt x="755" y="836"/>
                    <a:pt x="753" y="850"/>
                  </a:cubicBezTo>
                  <a:cubicBezTo>
                    <a:pt x="748" y="878"/>
                    <a:pt x="743" y="907"/>
                    <a:pt x="738" y="937"/>
                  </a:cubicBezTo>
                  <a:close/>
                  <a:moveTo>
                    <a:pt x="510" y="943"/>
                  </a:moveTo>
                  <a:cubicBezTo>
                    <a:pt x="492" y="947"/>
                    <a:pt x="469" y="951"/>
                    <a:pt x="448" y="958"/>
                  </a:cubicBezTo>
                  <a:cubicBezTo>
                    <a:pt x="429" y="964"/>
                    <a:pt x="428" y="974"/>
                    <a:pt x="444" y="985"/>
                  </a:cubicBezTo>
                  <a:cubicBezTo>
                    <a:pt x="485" y="1016"/>
                    <a:pt x="500" y="1054"/>
                    <a:pt x="480" y="1104"/>
                  </a:cubicBezTo>
                  <a:cubicBezTo>
                    <a:pt x="475" y="1116"/>
                    <a:pt x="485" y="1129"/>
                    <a:pt x="497" y="1127"/>
                  </a:cubicBezTo>
                  <a:cubicBezTo>
                    <a:pt x="532" y="1121"/>
                    <a:pt x="567" y="1117"/>
                    <a:pt x="599" y="1098"/>
                  </a:cubicBezTo>
                  <a:cubicBezTo>
                    <a:pt x="616" y="1089"/>
                    <a:pt x="626" y="1078"/>
                    <a:pt x="629" y="1061"/>
                  </a:cubicBezTo>
                  <a:cubicBezTo>
                    <a:pt x="635" y="1023"/>
                    <a:pt x="622" y="962"/>
                    <a:pt x="569" y="951"/>
                  </a:cubicBezTo>
                  <a:cubicBezTo>
                    <a:pt x="551" y="947"/>
                    <a:pt x="533" y="946"/>
                    <a:pt x="510" y="943"/>
                  </a:cubicBezTo>
                  <a:close/>
                  <a:moveTo>
                    <a:pt x="1115" y="306"/>
                  </a:moveTo>
                  <a:cubicBezTo>
                    <a:pt x="1116" y="314"/>
                    <a:pt x="1118" y="319"/>
                    <a:pt x="1117" y="323"/>
                  </a:cubicBezTo>
                  <a:cubicBezTo>
                    <a:pt x="1112" y="336"/>
                    <a:pt x="1121" y="341"/>
                    <a:pt x="1130" y="345"/>
                  </a:cubicBezTo>
                  <a:cubicBezTo>
                    <a:pt x="1173" y="360"/>
                    <a:pt x="1218" y="362"/>
                    <a:pt x="1264" y="361"/>
                  </a:cubicBezTo>
                  <a:cubicBezTo>
                    <a:pt x="1272" y="360"/>
                    <a:pt x="1284" y="357"/>
                    <a:pt x="1288" y="350"/>
                  </a:cubicBezTo>
                  <a:cubicBezTo>
                    <a:pt x="1309" y="319"/>
                    <a:pt x="1307" y="315"/>
                    <a:pt x="1271" y="300"/>
                  </a:cubicBezTo>
                  <a:cubicBezTo>
                    <a:pt x="1267" y="299"/>
                    <a:pt x="1263" y="298"/>
                    <a:pt x="1260" y="297"/>
                  </a:cubicBezTo>
                  <a:cubicBezTo>
                    <a:pt x="1212" y="286"/>
                    <a:pt x="1165" y="275"/>
                    <a:pt x="1117" y="265"/>
                  </a:cubicBezTo>
                  <a:cubicBezTo>
                    <a:pt x="1083" y="258"/>
                    <a:pt x="1048" y="251"/>
                    <a:pt x="1014" y="262"/>
                  </a:cubicBezTo>
                  <a:cubicBezTo>
                    <a:pt x="967" y="278"/>
                    <a:pt x="921" y="296"/>
                    <a:pt x="874" y="313"/>
                  </a:cubicBezTo>
                  <a:cubicBezTo>
                    <a:pt x="868" y="315"/>
                    <a:pt x="863" y="319"/>
                    <a:pt x="858" y="322"/>
                  </a:cubicBezTo>
                  <a:cubicBezTo>
                    <a:pt x="858" y="324"/>
                    <a:pt x="859" y="326"/>
                    <a:pt x="859" y="328"/>
                  </a:cubicBezTo>
                  <a:cubicBezTo>
                    <a:pt x="869" y="328"/>
                    <a:pt x="878" y="329"/>
                    <a:pt x="888" y="328"/>
                  </a:cubicBezTo>
                  <a:cubicBezTo>
                    <a:pt x="916" y="324"/>
                    <a:pt x="945" y="318"/>
                    <a:pt x="973" y="318"/>
                  </a:cubicBezTo>
                  <a:cubicBezTo>
                    <a:pt x="1003" y="318"/>
                    <a:pt x="1034" y="325"/>
                    <a:pt x="1064" y="328"/>
                  </a:cubicBezTo>
                  <a:cubicBezTo>
                    <a:pt x="1077" y="330"/>
                    <a:pt x="1091" y="332"/>
                    <a:pt x="1100" y="317"/>
                  </a:cubicBezTo>
                  <a:cubicBezTo>
                    <a:pt x="1102" y="312"/>
                    <a:pt x="1109" y="311"/>
                    <a:pt x="1115" y="306"/>
                  </a:cubicBezTo>
                  <a:close/>
                  <a:moveTo>
                    <a:pt x="1196" y="261"/>
                  </a:moveTo>
                  <a:cubicBezTo>
                    <a:pt x="1190" y="255"/>
                    <a:pt x="1187" y="249"/>
                    <a:pt x="1182" y="245"/>
                  </a:cubicBezTo>
                  <a:cubicBezTo>
                    <a:pt x="1167" y="234"/>
                    <a:pt x="1151" y="226"/>
                    <a:pt x="1137" y="214"/>
                  </a:cubicBezTo>
                  <a:cubicBezTo>
                    <a:pt x="1119" y="200"/>
                    <a:pt x="1100" y="199"/>
                    <a:pt x="1079" y="202"/>
                  </a:cubicBezTo>
                  <a:cubicBezTo>
                    <a:pt x="1047" y="205"/>
                    <a:pt x="1013" y="216"/>
                    <a:pt x="982" y="211"/>
                  </a:cubicBezTo>
                  <a:cubicBezTo>
                    <a:pt x="951" y="205"/>
                    <a:pt x="928" y="216"/>
                    <a:pt x="904" y="228"/>
                  </a:cubicBezTo>
                  <a:cubicBezTo>
                    <a:pt x="862" y="251"/>
                    <a:pt x="818" y="252"/>
                    <a:pt x="773" y="247"/>
                  </a:cubicBezTo>
                  <a:cubicBezTo>
                    <a:pt x="756" y="245"/>
                    <a:pt x="750" y="248"/>
                    <a:pt x="749" y="265"/>
                  </a:cubicBezTo>
                  <a:cubicBezTo>
                    <a:pt x="749" y="284"/>
                    <a:pt x="749" y="304"/>
                    <a:pt x="749" y="324"/>
                  </a:cubicBezTo>
                  <a:cubicBezTo>
                    <a:pt x="749" y="340"/>
                    <a:pt x="757" y="345"/>
                    <a:pt x="773" y="339"/>
                  </a:cubicBezTo>
                  <a:cubicBezTo>
                    <a:pt x="793" y="331"/>
                    <a:pt x="812" y="321"/>
                    <a:pt x="833" y="313"/>
                  </a:cubicBezTo>
                  <a:cubicBezTo>
                    <a:pt x="890" y="292"/>
                    <a:pt x="946" y="272"/>
                    <a:pt x="1003" y="252"/>
                  </a:cubicBezTo>
                  <a:cubicBezTo>
                    <a:pt x="1017" y="248"/>
                    <a:pt x="1031" y="240"/>
                    <a:pt x="1044" y="242"/>
                  </a:cubicBezTo>
                  <a:cubicBezTo>
                    <a:pt x="1094" y="246"/>
                    <a:pt x="1143" y="254"/>
                    <a:pt x="1196" y="261"/>
                  </a:cubicBezTo>
                  <a:close/>
                  <a:moveTo>
                    <a:pt x="725" y="753"/>
                  </a:moveTo>
                  <a:cubicBezTo>
                    <a:pt x="725" y="770"/>
                    <a:pt x="728" y="785"/>
                    <a:pt x="724" y="798"/>
                  </a:cubicBezTo>
                  <a:cubicBezTo>
                    <a:pt x="719" y="814"/>
                    <a:pt x="725" y="819"/>
                    <a:pt x="738" y="821"/>
                  </a:cubicBezTo>
                  <a:cubicBezTo>
                    <a:pt x="749" y="822"/>
                    <a:pt x="760" y="822"/>
                    <a:pt x="770" y="824"/>
                  </a:cubicBezTo>
                  <a:cubicBezTo>
                    <a:pt x="799" y="831"/>
                    <a:pt x="819" y="855"/>
                    <a:pt x="816" y="886"/>
                  </a:cubicBezTo>
                  <a:cubicBezTo>
                    <a:pt x="812" y="933"/>
                    <a:pt x="833" y="970"/>
                    <a:pt x="862" y="1003"/>
                  </a:cubicBezTo>
                  <a:cubicBezTo>
                    <a:pt x="866" y="1008"/>
                    <a:pt x="876" y="1014"/>
                    <a:pt x="882" y="1012"/>
                  </a:cubicBezTo>
                  <a:cubicBezTo>
                    <a:pt x="926" y="997"/>
                    <a:pt x="965" y="949"/>
                    <a:pt x="935" y="901"/>
                  </a:cubicBezTo>
                  <a:cubicBezTo>
                    <a:pt x="924" y="883"/>
                    <a:pt x="910" y="865"/>
                    <a:pt x="894" y="854"/>
                  </a:cubicBezTo>
                  <a:cubicBezTo>
                    <a:pt x="854" y="828"/>
                    <a:pt x="811" y="806"/>
                    <a:pt x="775" y="773"/>
                  </a:cubicBezTo>
                  <a:cubicBezTo>
                    <a:pt x="761" y="761"/>
                    <a:pt x="742" y="754"/>
                    <a:pt x="725" y="753"/>
                  </a:cubicBezTo>
                  <a:close/>
                  <a:moveTo>
                    <a:pt x="693" y="542"/>
                  </a:moveTo>
                  <a:cubicBezTo>
                    <a:pt x="688" y="554"/>
                    <a:pt x="683" y="561"/>
                    <a:pt x="681" y="569"/>
                  </a:cubicBezTo>
                  <a:cubicBezTo>
                    <a:pt x="680" y="580"/>
                    <a:pt x="679" y="592"/>
                    <a:pt x="682" y="603"/>
                  </a:cubicBezTo>
                  <a:cubicBezTo>
                    <a:pt x="684" y="611"/>
                    <a:pt x="692" y="622"/>
                    <a:pt x="699" y="623"/>
                  </a:cubicBezTo>
                  <a:cubicBezTo>
                    <a:pt x="711" y="624"/>
                    <a:pt x="723" y="619"/>
                    <a:pt x="736" y="615"/>
                  </a:cubicBezTo>
                  <a:cubicBezTo>
                    <a:pt x="737" y="615"/>
                    <a:pt x="737" y="609"/>
                    <a:pt x="737" y="606"/>
                  </a:cubicBezTo>
                  <a:cubicBezTo>
                    <a:pt x="740" y="581"/>
                    <a:pt x="743" y="555"/>
                    <a:pt x="744" y="530"/>
                  </a:cubicBezTo>
                  <a:cubicBezTo>
                    <a:pt x="744" y="518"/>
                    <a:pt x="741" y="506"/>
                    <a:pt x="737" y="494"/>
                  </a:cubicBezTo>
                  <a:cubicBezTo>
                    <a:pt x="731" y="478"/>
                    <a:pt x="725" y="462"/>
                    <a:pt x="716" y="447"/>
                  </a:cubicBezTo>
                  <a:cubicBezTo>
                    <a:pt x="710" y="439"/>
                    <a:pt x="699" y="435"/>
                    <a:pt x="691" y="429"/>
                  </a:cubicBezTo>
                  <a:cubicBezTo>
                    <a:pt x="687" y="435"/>
                    <a:pt x="680" y="442"/>
                    <a:pt x="681" y="447"/>
                  </a:cubicBezTo>
                  <a:cubicBezTo>
                    <a:pt x="684" y="481"/>
                    <a:pt x="668" y="517"/>
                    <a:pt x="693" y="542"/>
                  </a:cubicBezTo>
                  <a:close/>
                  <a:moveTo>
                    <a:pt x="729" y="422"/>
                  </a:moveTo>
                  <a:cubicBezTo>
                    <a:pt x="729" y="447"/>
                    <a:pt x="740" y="465"/>
                    <a:pt x="753" y="464"/>
                  </a:cubicBezTo>
                  <a:cubicBezTo>
                    <a:pt x="770" y="464"/>
                    <a:pt x="787" y="462"/>
                    <a:pt x="804" y="461"/>
                  </a:cubicBezTo>
                  <a:cubicBezTo>
                    <a:pt x="818" y="460"/>
                    <a:pt x="825" y="453"/>
                    <a:pt x="825" y="438"/>
                  </a:cubicBezTo>
                  <a:cubicBezTo>
                    <a:pt x="825" y="417"/>
                    <a:pt x="827" y="396"/>
                    <a:pt x="830" y="375"/>
                  </a:cubicBezTo>
                  <a:cubicBezTo>
                    <a:pt x="833" y="358"/>
                    <a:pt x="827" y="350"/>
                    <a:pt x="810" y="354"/>
                  </a:cubicBezTo>
                  <a:cubicBezTo>
                    <a:pt x="805" y="355"/>
                    <a:pt x="800" y="356"/>
                    <a:pt x="795" y="357"/>
                  </a:cubicBezTo>
                  <a:cubicBezTo>
                    <a:pt x="770" y="360"/>
                    <a:pt x="744" y="362"/>
                    <a:pt x="736" y="392"/>
                  </a:cubicBezTo>
                  <a:cubicBezTo>
                    <a:pt x="732" y="404"/>
                    <a:pt x="731" y="415"/>
                    <a:pt x="729" y="422"/>
                  </a:cubicBezTo>
                  <a:close/>
                  <a:moveTo>
                    <a:pt x="273" y="918"/>
                  </a:moveTo>
                  <a:cubicBezTo>
                    <a:pt x="273" y="916"/>
                    <a:pt x="274" y="914"/>
                    <a:pt x="274" y="912"/>
                  </a:cubicBezTo>
                  <a:cubicBezTo>
                    <a:pt x="256" y="897"/>
                    <a:pt x="237" y="883"/>
                    <a:pt x="219" y="868"/>
                  </a:cubicBezTo>
                  <a:cubicBezTo>
                    <a:pt x="202" y="854"/>
                    <a:pt x="197" y="855"/>
                    <a:pt x="185" y="872"/>
                  </a:cubicBezTo>
                  <a:cubicBezTo>
                    <a:pt x="174" y="887"/>
                    <a:pt x="160" y="901"/>
                    <a:pt x="146" y="913"/>
                  </a:cubicBezTo>
                  <a:cubicBezTo>
                    <a:pt x="133" y="926"/>
                    <a:pt x="132" y="936"/>
                    <a:pt x="149" y="944"/>
                  </a:cubicBezTo>
                  <a:cubicBezTo>
                    <a:pt x="155" y="948"/>
                    <a:pt x="165" y="949"/>
                    <a:pt x="173" y="947"/>
                  </a:cubicBezTo>
                  <a:cubicBezTo>
                    <a:pt x="195" y="941"/>
                    <a:pt x="217" y="932"/>
                    <a:pt x="240" y="926"/>
                  </a:cubicBezTo>
                  <a:cubicBezTo>
                    <a:pt x="251" y="922"/>
                    <a:pt x="262" y="920"/>
                    <a:pt x="273" y="918"/>
                  </a:cubicBezTo>
                  <a:close/>
                  <a:moveTo>
                    <a:pt x="661" y="619"/>
                  </a:moveTo>
                  <a:cubicBezTo>
                    <a:pt x="661" y="598"/>
                    <a:pt x="662" y="577"/>
                    <a:pt x="661" y="556"/>
                  </a:cubicBezTo>
                  <a:cubicBezTo>
                    <a:pt x="660" y="538"/>
                    <a:pt x="646" y="531"/>
                    <a:pt x="630" y="529"/>
                  </a:cubicBezTo>
                  <a:cubicBezTo>
                    <a:pt x="615" y="527"/>
                    <a:pt x="603" y="530"/>
                    <a:pt x="596" y="547"/>
                  </a:cubicBezTo>
                  <a:cubicBezTo>
                    <a:pt x="587" y="566"/>
                    <a:pt x="593" y="583"/>
                    <a:pt x="604" y="597"/>
                  </a:cubicBezTo>
                  <a:cubicBezTo>
                    <a:pt x="618" y="613"/>
                    <a:pt x="635" y="627"/>
                    <a:pt x="661" y="619"/>
                  </a:cubicBezTo>
                  <a:close/>
                  <a:moveTo>
                    <a:pt x="735" y="267"/>
                  </a:moveTo>
                  <a:cubicBezTo>
                    <a:pt x="734" y="267"/>
                    <a:pt x="734" y="267"/>
                    <a:pt x="733" y="267"/>
                  </a:cubicBezTo>
                  <a:cubicBezTo>
                    <a:pt x="733" y="256"/>
                    <a:pt x="735" y="245"/>
                    <a:pt x="732" y="235"/>
                  </a:cubicBezTo>
                  <a:cubicBezTo>
                    <a:pt x="730" y="228"/>
                    <a:pt x="722" y="223"/>
                    <a:pt x="716" y="217"/>
                  </a:cubicBezTo>
                  <a:cubicBezTo>
                    <a:pt x="711" y="223"/>
                    <a:pt x="703" y="228"/>
                    <a:pt x="702" y="234"/>
                  </a:cubicBezTo>
                  <a:cubicBezTo>
                    <a:pt x="700" y="249"/>
                    <a:pt x="701" y="265"/>
                    <a:pt x="701" y="280"/>
                  </a:cubicBezTo>
                  <a:cubicBezTo>
                    <a:pt x="701" y="310"/>
                    <a:pt x="700" y="340"/>
                    <a:pt x="702" y="370"/>
                  </a:cubicBezTo>
                  <a:cubicBezTo>
                    <a:pt x="702" y="375"/>
                    <a:pt x="709" y="380"/>
                    <a:pt x="713" y="385"/>
                  </a:cubicBezTo>
                  <a:cubicBezTo>
                    <a:pt x="717" y="381"/>
                    <a:pt x="724" y="377"/>
                    <a:pt x="725" y="372"/>
                  </a:cubicBezTo>
                  <a:cubicBezTo>
                    <a:pt x="729" y="337"/>
                    <a:pt x="731" y="302"/>
                    <a:pt x="735" y="267"/>
                  </a:cubicBezTo>
                  <a:close/>
                  <a:moveTo>
                    <a:pt x="661" y="474"/>
                  </a:moveTo>
                  <a:cubicBezTo>
                    <a:pt x="661" y="465"/>
                    <a:pt x="662" y="456"/>
                    <a:pt x="661" y="448"/>
                  </a:cubicBezTo>
                  <a:cubicBezTo>
                    <a:pt x="659" y="439"/>
                    <a:pt x="654" y="430"/>
                    <a:pt x="651" y="422"/>
                  </a:cubicBezTo>
                  <a:cubicBezTo>
                    <a:pt x="644" y="425"/>
                    <a:pt x="637" y="428"/>
                    <a:pt x="631" y="432"/>
                  </a:cubicBezTo>
                  <a:cubicBezTo>
                    <a:pt x="614" y="443"/>
                    <a:pt x="603" y="461"/>
                    <a:pt x="610" y="478"/>
                  </a:cubicBezTo>
                  <a:cubicBezTo>
                    <a:pt x="616" y="493"/>
                    <a:pt x="632" y="504"/>
                    <a:pt x="645" y="515"/>
                  </a:cubicBezTo>
                  <a:cubicBezTo>
                    <a:pt x="654" y="521"/>
                    <a:pt x="660" y="516"/>
                    <a:pt x="661" y="505"/>
                  </a:cubicBezTo>
                  <a:cubicBezTo>
                    <a:pt x="661" y="495"/>
                    <a:pt x="661" y="484"/>
                    <a:pt x="661" y="474"/>
                  </a:cubicBezTo>
                  <a:close/>
                  <a:moveTo>
                    <a:pt x="643" y="1089"/>
                  </a:moveTo>
                  <a:cubicBezTo>
                    <a:pt x="671" y="1072"/>
                    <a:pt x="677" y="1025"/>
                    <a:pt x="660" y="991"/>
                  </a:cubicBezTo>
                  <a:cubicBezTo>
                    <a:pt x="645" y="960"/>
                    <a:pt x="626" y="944"/>
                    <a:pt x="609" y="951"/>
                  </a:cubicBezTo>
                  <a:cubicBezTo>
                    <a:pt x="648" y="989"/>
                    <a:pt x="657" y="1035"/>
                    <a:pt x="643" y="1089"/>
                  </a:cubicBezTo>
                  <a:close/>
                  <a:moveTo>
                    <a:pt x="670" y="853"/>
                  </a:moveTo>
                  <a:cubicBezTo>
                    <a:pt x="670" y="881"/>
                    <a:pt x="699" y="906"/>
                    <a:pt x="723" y="903"/>
                  </a:cubicBezTo>
                  <a:cubicBezTo>
                    <a:pt x="725" y="894"/>
                    <a:pt x="727" y="886"/>
                    <a:pt x="729" y="878"/>
                  </a:cubicBezTo>
                  <a:cubicBezTo>
                    <a:pt x="732" y="862"/>
                    <a:pt x="725" y="853"/>
                    <a:pt x="709" y="853"/>
                  </a:cubicBezTo>
                  <a:cubicBezTo>
                    <a:pt x="697" y="852"/>
                    <a:pt x="684" y="853"/>
                    <a:pt x="670" y="853"/>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6"/>
            <p:cNvSpPr>
              <a:spLocks/>
            </p:cNvSpPr>
            <p:nvPr/>
          </p:nvSpPr>
          <p:spPr bwMode="auto">
            <a:xfrm>
              <a:off x="1644651" y="4757738"/>
              <a:ext cx="166688" cy="284162"/>
            </a:xfrm>
            <a:custGeom>
              <a:avLst/>
              <a:gdLst>
                <a:gd name="T0" fmla="*/ 30 w 76"/>
                <a:gd name="T1" fmla="*/ 129 h 130"/>
                <a:gd name="T2" fmla="*/ 0 w 76"/>
                <a:gd name="T3" fmla="*/ 25 h 130"/>
                <a:gd name="T4" fmla="*/ 48 w 76"/>
                <a:gd name="T5" fmla="*/ 56 h 130"/>
                <a:gd name="T6" fmla="*/ 53 w 76"/>
                <a:gd name="T7" fmla="*/ 54 h 130"/>
                <a:gd name="T8" fmla="*/ 30 w 76"/>
                <a:gd name="T9" fmla="*/ 4 h 130"/>
                <a:gd name="T10" fmla="*/ 35 w 76"/>
                <a:gd name="T11" fmla="*/ 0 h 130"/>
                <a:gd name="T12" fmla="*/ 61 w 76"/>
                <a:gd name="T13" fmla="*/ 24 h 130"/>
                <a:gd name="T14" fmla="*/ 74 w 76"/>
                <a:gd name="T15" fmla="*/ 105 h 130"/>
                <a:gd name="T16" fmla="*/ 69 w 76"/>
                <a:gd name="T17" fmla="*/ 112 h 130"/>
                <a:gd name="T18" fmla="*/ 38 w 76"/>
                <a:gd name="T19" fmla="*/ 129 h 130"/>
                <a:gd name="T20" fmla="*/ 30 w 76"/>
                <a:gd name="T21" fmla="*/ 1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30">
                  <a:moveTo>
                    <a:pt x="30" y="129"/>
                  </a:moveTo>
                  <a:cubicBezTo>
                    <a:pt x="30" y="92"/>
                    <a:pt x="39" y="52"/>
                    <a:pt x="0" y="25"/>
                  </a:cubicBezTo>
                  <a:cubicBezTo>
                    <a:pt x="28" y="21"/>
                    <a:pt x="35" y="42"/>
                    <a:pt x="48" y="56"/>
                  </a:cubicBezTo>
                  <a:cubicBezTo>
                    <a:pt x="50" y="55"/>
                    <a:pt x="51" y="54"/>
                    <a:pt x="53" y="54"/>
                  </a:cubicBezTo>
                  <a:cubicBezTo>
                    <a:pt x="46" y="37"/>
                    <a:pt x="38" y="21"/>
                    <a:pt x="30" y="4"/>
                  </a:cubicBezTo>
                  <a:cubicBezTo>
                    <a:pt x="32" y="3"/>
                    <a:pt x="33" y="1"/>
                    <a:pt x="35" y="0"/>
                  </a:cubicBezTo>
                  <a:cubicBezTo>
                    <a:pt x="44" y="8"/>
                    <a:pt x="55" y="15"/>
                    <a:pt x="61" y="24"/>
                  </a:cubicBezTo>
                  <a:cubicBezTo>
                    <a:pt x="76" y="49"/>
                    <a:pt x="75" y="77"/>
                    <a:pt x="74" y="105"/>
                  </a:cubicBezTo>
                  <a:cubicBezTo>
                    <a:pt x="73" y="108"/>
                    <a:pt x="69" y="113"/>
                    <a:pt x="69" y="112"/>
                  </a:cubicBezTo>
                  <a:cubicBezTo>
                    <a:pt x="50" y="103"/>
                    <a:pt x="47" y="120"/>
                    <a:pt x="38" y="129"/>
                  </a:cubicBezTo>
                  <a:cubicBezTo>
                    <a:pt x="37" y="130"/>
                    <a:pt x="34" y="129"/>
                    <a:pt x="30" y="129"/>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7"/>
            <p:cNvSpPr>
              <a:spLocks/>
            </p:cNvSpPr>
            <p:nvPr/>
          </p:nvSpPr>
          <p:spPr bwMode="auto">
            <a:xfrm>
              <a:off x="3090863" y="3392488"/>
              <a:ext cx="69850" cy="225425"/>
            </a:xfrm>
            <a:custGeom>
              <a:avLst/>
              <a:gdLst>
                <a:gd name="T0" fmla="*/ 32 w 32"/>
                <a:gd name="T1" fmla="*/ 0 h 103"/>
                <a:gd name="T2" fmla="*/ 29 w 32"/>
                <a:gd name="T3" fmla="*/ 103 h 103"/>
                <a:gd name="T4" fmla="*/ 3 w 32"/>
                <a:gd name="T5" fmla="*/ 50 h 103"/>
                <a:gd name="T6" fmla="*/ 32 w 32"/>
                <a:gd name="T7" fmla="*/ 0 h 103"/>
              </a:gdLst>
              <a:ahLst/>
              <a:cxnLst>
                <a:cxn ang="0">
                  <a:pos x="T0" y="T1"/>
                </a:cxn>
                <a:cxn ang="0">
                  <a:pos x="T2" y="T3"/>
                </a:cxn>
                <a:cxn ang="0">
                  <a:pos x="T4" y="T5"/>
                </a:cxn>
                <a:cxn ang="0">
                  <a:pos x="T6" y="T7"/>
                </a:cxn>
              </a:cxnLst>
              <a:rect l="0" t="0" r="r" b="b"/>
              <a:pathLst>
                <a:path w="32" h="103">
                  <a:moveTo>
                    <a:pt x="32" y="0"/>
                  </a:moveTo>
                  <a:cubicBezTo>
                    <a:pt x="9" y="34"/>
                    <a:pt x="20" y="68"/>
                    <a:pt x="29" y="103"/>
                  </a:cubicBezTo>
                  <a:cubicBezTo>
                    <a:pt x="8" y="91"/>
                    <a:pt x="0" y="70"/>
                    <a:pt x="3" y="50"/>
                  </a:cubicBezTo>
                  <a:cubicBezTo>
                    <a:pt x="5" y="29"/>
                    <a:pt x="6" y="9"/>
                    <a:pt x="32" y="0"/>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26" name="Groupe 25"/>
          <p:cNvGrpSpPr/>
          <p:nvPr/>
        </p:nvGrpSpPr>
        <p:grpSpPr>
          <a:xfrm>
            <a:off x="5347903" y="4391943"/>
            <a:ext cx="2130926" cy="2262361"/>
            <a:chOff x="4929188" y="2987676"/>
            <a:chExt cx="2814638" cy="2406650"/>
          </a:xfrm>
        </p:grpSpPr>
        <p:sp>
          <p:nvSpPr>
            <p:cNvPr id="16" name="Freeform 11"/>
            <p:cNvSpPr>
              <a:spLocks noEditPoints="1"/>
            </p:cNvSpPr>
            <p:nvPr/>
          </p:nvSpPr>
          <p:spPr bwMode="auto">
            <a:xfrm>
              <a:off x="4929188" y="2987676"/>
              <a:ext cx="2814638" cy="2406650"/>
            </a:xfrm>
            <a:custGeom>
              <a:avLst/>
              <a:gdLst>
                <a:gd name="T0" fmla="*/ 532 w 1900"/>
                <a:gd name="T1" fmla="*/ 756 h 1624"/>
                <a:gd name="T2" fmla="*/ 814 w 1900"/>
                <a:gd name="T3" fmla="*/ 784 h 1624"/>
                <a:gd name="T4" fmla="*/ 0 w 1900"/>
                <a:gd name="T5" fmla="*/ 528 h 1624"/>
                <a:gd name="T6" fmla="*/ 279 w 1900"/>
                <a:gd name="T7" fmla="*/ 489 h 1624"/>
                <a:gd name="T8" fmla="*/ 163 w 1900"/>
                <a:gd name="T9" fmla="*/ 380 h 1624"/>
                <a:gd name="T10" fmla="*/ 115 w 1900"/>
                <a:gd name="T11" fmla="*/ 249 h 1624"/>
                <a:gd name="T12" fmla="*/ 404 w 1900"/>
                <a:gd name="T13" fmla="*/ 88 h 1624"/>
                <a:gd name="T14" fmla="*/ 1235 w 1900"/>
                <a:gd name="T15" fmla="*/ 132 h 1624"/>
                <a:gd name="T16" fmla="*/ 756 w 1900"/>
                <a:gd name="T17" fmla="*/ 0 h 1624"/>
                <a:gd name="T18" fmla="*/ 1076 w 1900"/>
                <a:gd name="T19" fmla="*/ 0 h 1624"/>
                <a:gd name="T20" fmla="*/ 1332 w 1900"/>
                <a:gd name="T21" fmla="*/ 260 h 1624"/>
                <a:gd name="T22" fmla="*/ 1201 w 1900"/>
                <a:gd name="T23" fmla="*/ 850 h 1624"/>
                <a:gd name="T24" fmla="*/ 1799 w 1900"/>
                <a:gd name="T25" fmla="*/ 604 h 1624"/>
                <a:gd name="T26" fmla="*/ 1675 w 1900"/>
                <a:gd name="T27" fmla="*/ 467 h 1624"/>
                <a:gd name="T28" fmla="*/ 1848 w 1900"/>
                <a:gd name="T29" fmla="*/ 353 h 1624"/>
                <a:gd name="T30" fmla="*/ 1465 w 1900"/>
                <a:gd name="T31" fmla="*/ 564 h 1624"/>
                <a:gd name="T32" fmla="*/ 1868 w 1900"/>
                <a:gd name="T33" fmla="*/ 610 h 1624"/>
                <a:gd name="T34" fmla="*/ 1647 w 1900"/>
                <a:gd name="T35" fmla="*/ 793 h 1624"/>
                <a:gd name="T36" fmla="*/ 1712 w 1900"/>
                <a:gd name="T37" fmla="*/ 883 h 1624"/>
                <a:gd name="T38" fmla="*/ 1410 w 1900"/>
                <a:gd name="T39" fmla="*/ 913 h 1624"/>
                <a:gd name="T40" fmla="*/ 1795 w 1900"/>
                <a:gd name="T41" fmla="*/ 1084 h 1624"/>
                <a:gd name="T42" fmla="*/ 1426 w 1900"/>
                <a:gd name="T43" fmla="*/ 940 h 1624"/>
                <a:gd name="T44" fmla="*/ 1344 w 1900"/>
                <a:gd name="T45" fmla="*/ 1505 h 1624"/>
                <a:gd name="T46" fmla="*/ 1356 w 1900"/>
                <a:gd name="T47" fmla="*/ 1196 h 1624"/>
                <a:gd name="T48" fmla="*/ 1156 w 1900"/>
                <a:gd name="T49" fmla="*/ 974 h 1624"/>
                <a:gd name="T50" fmla="*/ 1228 w 1900"/>
                <a:gd name="T51" fmla="*/ 1080 h 1624"/>
                <a:gd name="T52" fmla="*/ 1129 w 1900"/>
                <a:gd name="T53" fmla="*/ 948 h 1624"/>
                <a:gd name="T54" fmla="*/ 959 w 1900"/>
                <a:gd name="T55" fmla="*/ 918 h 1624"/>
                <a:gd name="T56" fmla="*/ 1008 w 1900"/>
                <a:gd name="T57" fmla="*/ 1624 h 1624"/>
                <a:gd name="T58" fmla="*/ 987 w 1900"/>
                <a:gd name="T59" fmla="*/ 1047 h 1624"/>
                <a:gd name="T60" fmla="*/ 0 w 1900"/>
                <a:gd name="T61" fmla="*/ 1292 h 1624"/>
                <a:gd name="T62" fmla="*/ 915 w 1900"/>
                <a:gd name="T63" fmla="*/ 928 h 1624"/>
                <a:gd name="T64" fmla="*/ 223 w 1900"/>
                <a:gd name="T65" fmla="*/ 1020 h 1624"/>
                <a:gd name="T66" fmla="*/ 0 w 1900"/>
                <a:gd name="T67" fmla="*/ 868 h 1624"/>
                <a:gd name="T68" fmla="*/ 1123 w 1900"/>
                <a:gd name="T69" fmla="*/ 890 h 1624"/>
                <a:gd name="T70" fmla="*/ 909 w 1900"/>
                <a:gd name="T71" fmla="*/ 463 h 1624"/>
                <a:gd name="T72" fmla="*/ 537 w 1900"/>
                <a:gd name="T73" fmla="*/ 548 h 1624"/>
                <a:gd name="T74" fmla="*/ 635 w 1900"/>
                <a:gd name="T75" fmla="*/ 212 h 1624"/>
                <a:gd name="T76" fmla="*/ 1011 w 1900"/>
                <a:gd name="T77" fmla="*/ 208 h 1624"/>
                <a:gd name="T78" fmla="*/ 448 w 1900"/>
                <a:gd name="T79" fmla="*/ 126 h 1624"/>
                <a:gd name="T80" fmla="*/ 266 w 1900"/>
                <a:gd name="T81" fmla="*/ 228 h 1624"/>
                <a:gd name="T82" fmla="*/ 308 w 1900"/>
                <a:gd name="T83" fmla="*/ 722 h 1624"/>
                <a:gd name="T84" fmla="*/ 54 w 1900"/>
                <a:gd name="T85" fmla="*/ 919 h 1624"/>
                <a:gd name="T86" fmla="*/ 733 w 1900"/>
                <a:gd name="T87" fmla="*/ 868 h 1624"/>
                <a:gd name="T88" fmla="*/ 205 w 1900"/>
                <a:gd name="T89" fmla="*/ 340 h 1624"/>
                <a:gd name="T90" fmla="*/ 992 w 1900"/>
                <a:gd name="T91" fmla="*/ 276 h 1624"/>
                <a:gd name="T92" fmla="*/ 419 w 1900"/>
                <a:gd name="T93" fmla="*/ 288 h 1624"/>
                <a:gd name="T94" fmla="*/ 712 w 1900"/>
                <a:gd name="T95" fmla="*/ 476 h 1624"/>
                <a:gd name="T96" fmla="*/ 552 w 1900"/>
                <a:gd name="T97" fmla="*/ 412 h 1624"/>
                <a:gd name="T98" fmla="*/ 224 w 1900"/>
                <a:gd name="T99" fmla="*/ 420 h 1624"/>
                <a:gd name="T100" fmla="*/ 1133 w 1900"/>
                <a:gd name="T101" fmla="*/ 549 h 1624"/>
                <a:gd name="T102" fmla="*/ 1172 w 1900"/>
                <a:gd name="T103" fmla="*/ 338 h 1624"/>
                <a:gd name="T104" fmla="*/ 1133 w 1900"/>
                <a:gd name="T105" fmla="*/ 549 h 1624"/>
                <a:gd name="T106" fmla="*/ 248 w 1900"/>
                <a:gd name="T107" fmla="*/ 714 h 1624"/>
                <a:gd name="T108" fmla="*/ 1372 w 1900"/>
                <a:gd name="T109" fmla="*/ 166 h 1624"/>
                <a:gd name="T110" fmla="*/ 1164 w 1900"/>
                <a:gd name="T111" fmla="*/ 627 h 1624"/>
                <a:gd name="T112" fmla="*/ 1129 w 1900"/>
                <a:gd name="T113" fmla="*/ 731 h 1624"/>
                <a:gd name="T114" fmla="*/ 1309 w 1900"/>
                <a:gd name="T115" fmla="*/ 222 h 1624"/>
                <a:gd name="T116" fmla="*/ 1292 w 1900"/>
                <a:gd name="T117" fmla="*/ 207 h 1624"/>
                <a:gd name="T118" fmla="*/ 1414 w 1900"/>
                <a:gd name="T119" fmla="*/ 199 h 1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0" h="1624">
                  <a:moveTo>
                    <a:pt x="0" y="808"/>
                  </a:moveTo>
                  <a:cubicBezTo>
                    <a:pt x="0" y="785"/>
                    <a:pt x="0" y="763"/>
                    <a:pt x="0" y="740"/>
                  </a:cubicBezTo>
                  <a:cubicBezTo>
                    <a:pt x="3" y="740"/>
                    <a:pt x="5" y="740"/>
                    <a:pt x="8" y="740"/>
                  </a:cubicBezTo>
                  <a:cubicBezTo>
                    <a:pt x="48" y="733"/>
                    <a:pt x="88" y="728"/>
                    <a:pt x="128" y="719"/>
                  </a:cubicBezTo>
                  <a:cubicBezTo>
                    <a:pt x="166" y="711"/>
                    <a:pt x="205" y="702"/>
                    <a:pt x="241" y="687"/>
                  </a:cubicBezTo>
                  <a:cubicBezTo>
                    <a:pt x="271" y="674"/>
                    <a:pt x="293" y="676"/>
                    <a:pt x="314" y="700"/>
                  </a:cubicBezTo>
                  <a:cubicBezTo>
                    <a:pt x="318" y="704"/>
                    <a:pt x="325" y="706"/>
                    <a:pt x="331" y="708"/>
                  </a:cubicBezTo>
                  <a:cubicBezTo>
                    <a:pt x="378" y="720"/>
                    <a:pt x="426" y="732"/>
                    <a:pt x="473" y="744"/>
                  </a:cubicBezTo>
                  <a:cubicBezTo>
                    <a:pt x="493" y="749"/>
                    <a:pt x="512" y="753"/>
                    <a:pt x="532" y="756"/>
                  </a:cubicBezTo>
                  <a:cubicBezTo>
                    <a:pt x="564" y="759"/>
                    <a:pt x="595" y="761"/>
                    <a:pt x="626" y="764"/>
                  </a:cubicBezTo>
                  <a:cubicBezTo>
                    <a:pt x="624" y="783"/>
                    <a:pt x="632" y="795"/>
                    <a:pt x="646" y="804"/>
                  </a:cubicBezTo>
                  <a:cubicBezTo>
                    <a:pt x="696" y="832"/>
                    <a:pt x="747" y="855"/>
                    <a:pt x="804" y="864"/>
                  </a:cubicBezTo>
                  <a:cubicBezTo>
                    <a:pt x="846" y="871"/>
                    <a:pt x="888" y="882"/>
                    <a:pt x="931" y="873"/>
                  </a:cubicBezTo>
                  <a:cubicBezTo>
                    <a:pt x="941" y="870"/>
                    <a:pt x="951" y="864"/>
                    <a:pt x="961" y="860"/>
                  </a:cubicBezTo>
                  <a:cubicBezTo>
                    <a:pt x="961" y="857"/>
                    <a:pt x="960" y="855"/>
                    <a:pt x="960" y="853"/>
                  </a:cubicBezTo>
                  <a:cubicBezTo>
                    <a:pt x="948" y="850"/>
                    <a:pt x="937" y="846"/>
                    <a:pt x="925" y="844"/>
                  </a:cubicBezTo>
                  <a:cubicBezTo>
                    <a:pt x="890" y="838"/>
                    <a:pt x="855" y="831"/>
                    <a:pt x="823" y="813"/>
                  </a:cubicBezTo>
                  <a:cubicBezTo>
                    <a:pt x="810" y="806"/>
                    <a:pt x="804" y="798"/>
                    <a:pt x="814" y="784"/>
                  </a:cubicBezTo>
                  <a:cubicBezTo>
                    <a:pt x="823" y="771"/>
                    <a:pt x="820" y="762"/>
                    <a:pt x="805" y="755"/>
                  </a:cubicBezTo>
                  <a:cubicBezTo>
                    <a:pt x="784" y="745"/>
                    <a:pt x="764" y="733"/>
                    <a:pt x="743" y="721"/>
                  </a:cubicBezTo>
                  <a:cubicBezTo>
                    <a:pt x="722" y="709"/>
                    <a:pt x="698" y="698"/>
                    <a:pt x="681" y="681"/>
                  </a:cubicBezTo>
                  <a:cubicBezTo>
                    <a:pt x="665" y="665"/>
                    <a:pt x="649" y="654"/>
                    <a:pt x="628" y="648"/>
                  </a:cubicBezTo>
                  <a:cubicBezTo>
                    <a:pt x="600" y="639"/>
                    <a:pt x="572" y="631"/>
                    <a:pt x="544" y="622"/>
                  </a:cubicBezTo>
                  <a:cubicBezTo>
                    <a:pt x="480" y="602"/>
                    <a:pt x="417" y="581"/>
                    <a:pt x="353" y="560"/>
                  </a:cubicBezTo>
                  <a:cubicBezTo>
                    <a:pt x="298" y="542"/>
                    <a:pt x="241" y="537"/>
                    <a:pt x="184" y="540"/>
                  </a:cubicBezTo>
                  <a:cubicBezTo>
                    <a:pt x="123" y="543"/>
                    <a:pt x="61" y="545"/>
                    <a:pt x="0" y="548"/>
                  </a:cubicBezTo>
                  <a:cubicBezTo>
                    <a:pt x="0" y="541"/>
                    <a:pt x="0" y="535"/>
                    <a:pt x="0" y="528"/>
                  </a:cubicBezTo>
                  <a:cubicBezTo>
                    <a:pt x="49" y="528"/>
                    <a:pt x="97" y="528"/>
                    <a:pt x="146" y="528"/>
                  </a:cubicBezTo>
                  <a:cubicBezTo>
                    <a:pt x="159" y="528"/>
                    <a:pt x="173" y="528"/>
                    <a:pt x="186" y="527"/>
                  </a:cubicBezTo>
                  <a:cubicBezTo>
                    <a:pt x="249" y="522"/>
                    <a:pt x="313" y="515"/>
                    <a:pt x="372" y="548"/>
                  </a:cubicBezTo>
                  <a:cubicBezTo>
                    <a:pt x="375" y="550"/>
                    <a:pt x="379" y="551"/>
                    <a:pt x="383" y="552"/>
                  </a:cubicBezTo>
                  <a:cubicBezTo>
                    <a:pt x="425" y="564"/>
                    <a:pt x="466" y="576"/>
                    <a:pt x="509" y="586"/>
                  </a:cubicBezTo>
                  <a:cubicBezTo>
                    <a:pt x="522" y="589"/>
                    <a:pt x="537" y="603"/>
                    <a:pt x="552" y="585"/>
                  </a:cubicBezTo>
                  <a:cubicBezTo>
                    <a:pt x="543" y="578"/>
                    <a:pt x="535" y="570"/>
                    <a:pt x="526" y="564"/>
                  </a:cubicBezTo>
                  <a:cubicBezTo>
                    <a:pt x="491" y="538"/>
                    <a:pt x="447" y="536"/>
                    <a:pt x="407" y="524"/>
                  </a:cubicBezTo>
                  <a:cubicBezTo>
                    <a:pt x="365" y="512"/>
                    <a:pt x="321" y="503"/>
                    <a:pt x="279" y="489"/>
                  </a:cubicBezTo>
                  <a:cubicBezTo>
                    <a:pt x="237" y="475"/>
                    <a:pt x="195" y="462"/>
                    <a:pt x="150" y="461"/>
                  </a:cubicBezTo>
                  <a:cubicBezTo>
                    <a:pt x="125" y="460"/>
                    <a:pt x="99" y="469"/>
                    <a:pt x="73" y="474"/>
                  </a:cubicBezTo>
                  <a:cubicBezTo>
                    <a:pt x="48" y="478"/>
                    <a:pt x="24" y="483"/>
                    <a:pt x="0" y="488"/>
                  </a:cubicBezTo>
                  <a:cubicBezTo>
                    <a:pt x="0" y="481"/>
                    <a:pt x="0" y="475"/>
                    <a:pt x="0" y="468"/>
                  </a:cubicBezTo>
                  <a:cubicBezTo>
                    <a:pt x="8" y="467"/>
                    <a:pt x="17" y="467"/>
                    <a:pt x="25" y="465"/>
                  </a:cubicBezTo>
                  <a:cubicBezTo>
                    <a:pt x="81" y="453"/>
                    <a:pt x="136" y="442"/>
                    <a:pt x="193" y="451"/>
                  </a:cubicBezTo>
                  <a:cubicBezTo>
                    <a:pt x="203" y="453"/>
                    <a:pt x="214" y="449"/>
                    <a:pt x="224" y="448"/>
                  </a:cubicBezTo>
                  <a:cubicBezTo>
                    <a:pt x="215" y="439"/>
                    <a:pt x="207" y="433"/>
                    <a:pt x="199" y="429"/>
                  </a:cubicBezTo>
                  <a:cubicBezTo>
                    <a:pt x="175" y="421"/>
                    <a:pt x="161" y="408"/>
                    <a:pt x="163" y="380"/>
                  </a:cubicBezTo>
                  <a:cubicBezTo>
                    <a:pt x="165" y="362"/>
                    <a:pt x="155" y="357"/>
                    <a:pt x="137" y="364"/>
                  </a:cubicBezTo>
                  <a:cubicBezTo>
                    <a:pt x="116" y="372"/>
                    <a:pt x="94" y="382"/>
                    <a:pt x="72" y="389"/>
                  </a:cubicBezTo>
                  <a:cubicBezTo>
                    <a:pt x="48" y="398"/>
                    <a:pt x="24" y="405"/>
                    <a:pt x="0" y="412"/>
                  </a:cubicBezTo>
                  <a:cubicBezTo>
                    <a:pt x="0" y="385"/>
                    <a:pt x="0" y="359"/>
                    <a:pt x="0" y="332"/>
                  </a:cubicBezTo>
                  <a:cubicBezTo>
                    <a:pt x="11" y="332"/>
                    <a:pt x="21" y="333"/>
                    <a:pt x="32" y="332"/>
                  </a:cubicBezTo>
                  <a:cubicBezTo>
                    <a:pt x="37" y="331"/>
                    <a:pt x="46" y="329"/>
                    <a:pt x="47" y="326"/>
                  </a:cubicBezTo>
                  <a:cubicBezTo>
                    <a:pt x="54" y="306"/>
                    <a:pt x="70" y="308"/>
                    <a:pt x="86" y="308"/>
                  </a:cubicBezTo>
                  <a:cubicBezTo>
                    <a:pt x="100" y="308"/>
                    <a:pt x="109" y="302"/>
                    <a:pt x="108" y="285"/>
                  </a:cubicBezTo>
                  <a:cubicBezTo>
                    <a:pt x="108" y="273"/>
                    <a:pt x="108" y="258"/>
                    <a:pt x="115" y="249"/>
                  </a:cubicBezTo>
                  <a:cubicBezTo>
                    <a:pt x="127" y="230"/>
                    <a:pt x="123" y="219"/>
                    <a:pt x="109" y="203"/>
                  </a:cubicBezTo>
                  <a:cubicBezTo>
                    <a:pt x="74" y="162"/>
                    <a:pt x="67" y="148"/>
                    <a:pt x="89" y="97"/>
                  </a:cubicBezTo>
                  <a:cubicBezTo>
                    <a:pt x="96" y="80"/>
                    <a:pt x="97" y="63"/>
                    <a:pt x="88" y="46"/>
                  </a:cubicBezTo>
                  <a:cubicBezTo>
                    <a:pt x="80" y="32"/>
                    <a:pt x="75" y="16"/>
                    <a:pt x="68" y="0"/>
                  </a:cubicBezTo>
                  <a:cubicBezTo>
                    <a:pt x="87" y="0"/>
                    <a:pt x="105" y="0"/>
                    <a:pt x="124" y="0"/>
                  </a:cubicBezTo>
                  <a:cubicBezTo>
                    <a:pt x="127" y="6"/>
                    <a:pt x="128" y="15"/>
                    <a:pt x="133" y="18"/>
                  </a:cubicBezTo>
                  <a:cubicBezTo>
                    <a:pt x="173" y="45"/>
                    <a:pt x="218" y="56"/>
                    <a:pt x="266" y="51"/>
                  </a:cubicBezTo>
                  <a:cubicBezTo>
                    <a:pt x="271" y="51"/>
                    <a:pt x="276" y="51"/>
                    <a:pt x="281" y="53"/>
                  </a:cubicBezTo>
                  <a:cubicBezTo>
                    <a:pt x="322" y="64"/>
                    <a:pt x="363" y="77"/>
                    <a:pt x="404" y="88"/>
                  </a:cubicBezTo>
                  <a:cubicBezTo>
                    <a:pt x="473" y="107"/>
                    <a:pt x="542" y="125"/>
                    <a:pt x="612" y="142"/>
                  </a:cubicBezTo>
                  <a:cubicBezTo>
                    <a:pt x="655" y="152"/>
                    <a:pt x="698" y="163"/>
                    <a:pt x="742" y="167"/>
                  </a:cubicBezTo>
                  <a:cubicBezTo>
                    <a:pt x="794" y="172"/>
                    <a:pt x="847" y="170"/>
                    <a:pt x="899" y="172"/>
                  </a:cubicBezTo>
                  <a:cubicBezTo>
                    <a:pt x="925" y="173"/>
                    <a:pt x="950" y="178"/>
                    <a:pt x="976" y="180"/>
                  </a:cubicBezTo>
                  <a:cubicBezTo>
                    <a:pt x="1008" y="182"/>
                    <a:pt x="1040" y="183"/>
                    <a:pt x="1073" y="184"/>
                  </a:cubicBezTo>
                  <a:cubicBezTo>
                    <a:pt x="1090" y="184"/>
                    <a:pt x="1107" y="181"/>
                    <a:pt x="1124" y="181"/>
                  </a:cubicBezTo>
                  <a:cubicBezTo>
                    <a:pt x="1137" y="181"/>
                    <a:pt x="1150" y="185"/>
                    <a:pt x="1163" y="183"/>
                  </a:cubicBezTo>
                  <a:cubicBezTo>
                    <a:pt x="1174" y="182"/>
                    <a:pt x="1192" y="176"/>
                    <a:pt x="1195" y="168"/>
                  </a:cubicBezTo>
                  <a:cubicBezTo>
                    <a:pt x="1202" y="147"/>
                    <a:pt x="1216" y="138"/>
                    <a:pt x="1235" y="132"/>
                  </a:cubicBezTo>
                  <a:cubicBezTo>
                    <a:pt x="1264" y="124"/>
                    <a:pt x="1294" y="126"/>
                    <a:pt x="1324" y="131"/>
                  </a:cubicBezTo>
                  <a:cubicBezTo>
                    <a:pt x="1334" y="133"/>
                    <a:pt x="1345" y="130"/>
                    <a:pt x="1356" y="129"/>
                  </a:cubicBezTo>
                  <a:cubicBezTo>
                    <a:pt x="1356" y="127"/>
                    <a:pt x="1357" y="124"/>
                    <a:pt x="1357" y="122"/>
                  </a:cubicBezTo>
                  <a:cubicBezTo>
                    <a:pt x="1348" y="116"/>
                    <a:pt x="1339" y="108"/>
                    <a:pt x="1329" y="105"/>
                  </a:cubicBezTo>
                  <a:cubicBezTo>
                    <a:pt x="1297" y="95"/>
                    <a:pt x="1264" y="83"/>
                    <a:pt x="1230" y="77"/>
                  </a:cubicBezTo>
                  <a:cubicBezTo>
                    <a:pt x="1199" y="71"/>
                    <a:pt x="1166" y="71"/>
                    <a:pt x="1133" y="68"/>
                  </a:cubicBezTo>
                  <a:cubicBezTo>
                    <a:pt x="1105" y="66"/>
                    <a:pt x="1075" y="67"/>
                    <a:pt x="1048" y="59"/>
                  </a:cubicBezTo>
                  <a:cubicBezTo>
                    <a:pt x="970" y="39"/>
                    <a:pt x="891" y="33"/>
                    <a:pt x="812" y="29"/>
                  </a:cubicBezTo>
                  <a:cubicBezTo>
                    <a:pt x="788" y="27"/>
                    <a:pt x="769" y="21"/>
                    <a:pt x="756" y="0"/>
                  </a:cubicBezTo>
                  <a:cubicBezTo>
                    <a:pt x="773" y="0"/>
                    <a:pt x="791" y="0"/>
                    <a:pt x="808" y="0"/>
                  </a:cubicBezTo>
                  <a:cubicBezTo>
                    <a:pt x="819" y="3"/>
                    <a:pt x="831" y="6"/>
                    <a:pt x="843" y="8"/>
                  </a:cubicBezTo>
                  <a:cubicBezTo>
                    <a:pt x="865" y="11"/>
                    <a:pt x="888" y="13"/>
                    <a:pt x="911" y="16"/>
                  </a:cubicBezTo>
                  <a:cubicBezTo>
                    <a:pt x="943" y="20"/>
                    <a:pt x="975" y="24"/>
                    <a:pt x="1008" y="28"/>
                  </a:cubicBezTo>
                  <a:cubicBezTo>
                    <a:pt x="1021" y="30"/>
                    <a:pt x="1029" y="26"/>
                    <a:pt x="1024" y="10"/>
                  </a:cubicBezTo>
                  <a:cubicBezTo>
                    <a:pt x="1023" y="7"/>
                    <a:pt x="1024" y="3"/>
                    <a:pt x="1024" y="0"/>
                  </a:cubicBezTo>
                  <a:cubicBezTo>
                    <a:pt x="1033" y="0"/>
                    <a:pt x="1043" y="0"/>
                    <a:pt x="1052" y="0"/>
                  </a:cubicBezTo>
                  <a:cubicBezTo>
                    <a:pt x="1053" y="24"/>
                    <a:pt x="1067" y="36"/>
                    <a:pt x="1093" y="44"/>
                  </a:cubicBezTo>
                  <a:cubicBezTo>
                    <a:pt x="1087" y="27"/>
                    <a:pt x="1081" y="13"/>
                    <a:pt x="1076" y="0"/>
                  </a:cubicBezTo>
                  <a:cubicBezTo>
                    <a:pt x="1109" y="0"/>
                    <a:pt x="1143" y="0"/>
                    <a:pt x="1176" y="0"/>
                  </a:cubicBezTo>
                  <a:cubicBezTo>
                    <a:pt x="1176" y="37"/>
                    <a:pt x="1176" y="37"/>
                    <a:pt x="1211" y="48"/>
                  </a:cubicBezTo>
                  <a:cubicBezTo>
                    <a:pt x="1255" y="62"/>
                    <a:pt x="1300" y="73"/>
                    <a:pt x="1344" y="89"/>
                  </a:cubicBezTo>
                  <a:cubicBezTo>
                    <a:pt x="1367" y="98"/>
                    <a:pt x="1394" y="106"/>
                    <a:pt x="1403" y="136"/>
                  </a:cubicBezTo>
                  <a:cubicBezTo>
                    <a:pt x="1404" y="142"/>
                    <a:pt x="1413" y="147"/>
                    <a:pt x="1419" y="152"/>
                  </a:cubicBezTo>
                  <a:cubicBezTo>
                    <a:pt x="1428" y="158"/>
                    <a:pt x="1438" y="164"/>
                    <a:pt x="1448" y="170"/>
                  </a:cubicBezTo>
                  <a:cubicBezTo>
                    <a:pt x="1480" y="192"/>
                    <a:pt x="1458" y="237"/>
                    <a:pt x="1430" y="244"/>
                  </a:cubicBezTo>
                  <a:cubicBezTo>
                    <a:pt x="1409" y="249"/>
                    <a:pt x="1387" y="249"/>
                    <a:pt x="1366" y="252"/>
                  </a:cubicBezTo>
                  <a:cubicBezTo>
                    <a:pt x="1355" y="254"/>
                    <a:pt x="1342" y="255"/>
                    <a:pt x="1332" y="260"/>
                  </a:cubicBezTo>
                  <a:cubicBezTo>
                    <a:pt x="1312" y="270"/>
                    <a:pt x="1295" y="285"/>
                    <a:pt x="1274" y="294"/>
                  </a:cubicBezTo>
                  <a:cubicBezTo>
                    <a:pt x="1259" y="301"/>
                    <a:pt x="1255" y="310"/>
                    <a:pt x="1255" y="326"/>
                  </a:cubicBezTo>
                  <a:cubicBezTo>
                    <a:pt x="1258" y="385"/>
                    <a:pt x="1259" y="444"/>
                    <a:pt x="1260" y="503"/>
                  </a:cubicBezTo>
                  <a:cubicBezTo>
                    <a:pt x="1260" y="536"/>
                    <a:pt x="1257" y="569"/>
                    <a:pt x="1261" y="601"/>
                  </a:cubicBezTo>
                  <a:cubicBezTo>
                    <a:pt x="1264" y="638"/>
                    <a:pt x="1273" y="675"/>
                    <a:pt x="1238" y="704"/>
                  </a:cubicBezTo>
                  <a:cubicBezTo>
                    <a:pt x="1235" y="706"/>
                    <a:pt x="1234" y="710"/>
                    <a:pt x="1231" y="713"/>
                  </a:cubicBezTo>
                  <a:cubicBezTo>
                    <a:pt x="1226" y="719"/>
                    <a:pt x="1221" y="726"/>
                    <a:pt x="1215" y="730"/>
                  </a:cubicBezTo>
                  <a:cubicBezTo>
                    <a:pt x="1184" y="752"/>
                    <a:pt x="1178" y="798"/>
                    <a:pt x="1203" y="825"/>
                  </a:cubicBezTo>
                  <a:cubicBezTo>
                    <a:pt x="1213" y="836"/>
                    <a:pt x="1212" y="841"/>
                    <a:pt x="1201" y="850"/>
                  </a:cubicBezTo>
                  <a:cubicBezTo>
                    <a:pt x="1190" y="858"/>
                    <a:pt x="1180" y="870"/>
                    <a:pt x="1169" y="880"/>
                  </a:cubicBezTo>
                  <a:cubicBezTo>
                    <a:pt x="1200" y="898"/>
                    <a:pt x="1305" y="885"/>
                    <a:pt x="1319" y="863"/>
                  </a:cubicBezTo>
                  <a:cubicBezTo>
                    <a:pt x="1317" y="859"/>
                    <a:pt x="1314" y="856"/>
                    <a:pt x="1312" y="852"/>
                  </a:cubicBezTo>
                  <a:cubicBezTo>
                    <a:pt x="1296" y="823"/>
                    <a:pt x="1295" y="822"/>
                    <a:pt x="1323" y="803"/>
                  </a:cubicBezTo>
                  <a:cubicBezTo>
                    <a:pt x="1335" y="794"/>
                    <a:pt x="1350" y="790"/>
                    <a:pt x="1364" y="784"/>
                  </a:cubicBezTo>
                  <a:cubicBezTo>
                    <a:pt x="1408" y="762"/>
                    <a:pt x="1453" y="744"/>
                    <a:pt x="1495" y="718"/>
                  </a:cubicBezTo>
                  <a:cubicBezTo>
                    <a:pt x="1524" y="698"/>
                    <a:pt x="1558" y="684"/>
                    <a:pt x="1591" y="673"/>
                  </a:cubicBezTo>
                  <a:cubicBezTo>
                    <a:pt x="1652" y="653"/>
                    <a:pt x="1715" y="637"/>
                    <a:pt x="1777" y="619"/>
                  </a:cubicBezTo>
                  <a:cubicBezTo>
                    <a:pt x="1784" y="617"/>
                    <a:pt x="1790" y="610"/>
                    <a:pt x="1799" y="604"/>
                  </a:cubicBezTo>
                  <a:cubicBezTo>
                    <a:pt x="1788" y="601"/>
                    <a:pt x="1782" y="598"/>
                    <a:pt x="1776" y="598"/>
                  </a:cubicBezTo>
                  <a:cubicBezTo>
                    <a:pt x="1756" y="597"/>
                    <a:pt x="1736" y="592"/>
                    <a:pt x="1718" y="596"/>
                  </a:cubicBezTo>
                  <a:cubicBezTo>
                    <a:pt x="1643" y="615"/>
                    <a:pt x="1567" y="627"/>
                    <a:pt x="1489" y="625"/>
                  </a:cubicBezTo>
                  <a:cubicBezTo>
                    <a:pt x="1468" y="625"/>
                    <a:pt x="1447" y="621"/>
                    <a:pt x="1428" y="614"/>
                  </a:cubicBezTo>
                  <a:cubicBezTo>
                    <a:pt x="1399" y="602"/>
                    <a:pt x="1394" y="575"/>
                    <a:pt x="1390" y="547"/>
                  </a:cubicBezTo>
                  <a:cubicBezTo>
                    <a:pt x="1388" y="528"/>
                    <a:pt x="1393" y="525"/>
                    <a:pt x="1408" y="523"/>
                  </a:cubicBezTo>
                  <a:cubicBezTo>
                    <a:pt x="1439" y="519"/>
                    <a:pt x="1469" y="514"/>
                    <a:pt x="1499" y="508"/>
                  </a:cubicBezTo>
                  <a:cubicBezTo>
                    <a:pt x="1531" y="502"/>
                    <a:pt x="1564" y="495"/>
                    <a:pt x="1596" y="488"/>
                  </a:cubicBezTo>
                  <a:cubicBezTo>
                    <a:pt x="1622" y="481"/>
                    <a:pt x="1648" y="473"/>
                    <a:pt x="1675" y="467"/>
                  </a:cubicBezTo>
                  <a:cubicBezTo>
                    <a:pt x="1705" y="459"/>
                    <a:pt x="1736" y="447"/>
                    <a:pt x="1767" y="447"/>
                  </a:cubicBezTo>
                  <a:cubicBezTo>
                    <a:pt x="1807" y="448"/>
                    <a:pt x="1844" y="439"/>
                    <a:pt x="1882" y="427"/>
                  </a:cubicBezTo>
                  <a:cubicBezTo>
                    <a:pt x="1888" y="425"/>
                    <a:pt x="1893" y="418"/>
                    <a:pt x="1896" y="415"/>
                  </a:cubicBezTo>
                  <a:cubicBezTo>
                    <a:pt x="1871" y="399"/>
                    <a:pt x="1848" y="385"/>
                    <a:pt x="1827" y="368"/>
                  </a:cubicBezTo>
                  <a:cubicBezTo>
                    <a:pt x="1803" y="349"/>
                    <a:pt x="1809" y="321"/>
                    <a:pt x="1839" y="313"/>
                  </a:cubicBezTo>
                  <a:cubicBezTo>
                    <a:pt x="1858" y="308"/>
                    <a:pt x="1879" y="309"/>
                    <a:pt x="1900" y="308"/>
                  </a:cubicBezTo>
                  <a:cubicBezTo>
                    <a:pt x="1900" y="317"/>
                    <a:pt x="1900" y="327"/>
                    <a:pt x="1900" y="336"/>
                  </a:cubicBezTo>
                  <a:cubicBezTo>
                    <a:pt x="1888" y="335"/>
                    <a:pt x="1875" y="333"/>
                    <a:pt x="1863" y="332"/>
                  </a:cubicBezTo>
                  <a:cubicBezTo>
                    <a:pt x="1847" y="331"/>
                    <a:pt x="1846" y="342"/>
                    <a:pt x="1848" y="353"/>
                  </a:cubicBezTo>
                  <a:cubicBezTo>
                    <a:pt x="1853" y="369"/>
                    <a:pt x="1884" y="382"/>
                    <a:pt x="1900" y="376"/>
                  </a:cubicBezTo>
                  <a:cubicBezTo>
                    <a:pt x="1900" y="407"/>
                    <a:pt x="1900" y="437"/>
                    <a:pt x="1900" y="468"/>
                  </a:cubicBezTo>
                  <a:cubicBezTo>
                    <a:pt x="1896" y="467"/>
                    <a:pt x="1892" y="464"/>
                    <a:pt x="1889" y="464"/>
                  </a:cubicBezTo>
                  <a:cubicBezTo>
                    <a:pt x="1868" y="465"/>
                    <a:pt x="1848" y="466"/>
                    <a:pt x="1827" y="468"/>
                  </a:cubicBezTo>
                  <a:cubicBezTo>
                    <a:pt x="1787" y="471"/>
                    <a:pt x="1747" y="473"/>
                    <a:pt x="1707" y="479"/>
                  </a:cubicBezTo>
                  <a:cubicBezTo>
                    <a:pt x="1674" y="484"/>
                    <a:pt x="1641" y="495"/>
                    <a:pt x="1609" y="505"/>
                  </a:cubicBezTo>
                  <a:cubicBezTo>
                    <a:pt x="1603" y="507"/>
                    <a:pt x="1594" y="516"/>
                    <a:pt x="1594" y="521"/>
                  </a:cubicBezTo>
                  <a:cubicBezTo>
                    <a:pt x="1597" y="549"/>
                    <a:pt x="1574" y="552"/>
                    <a:pt x="1557" y="555"/>
                  </a:cubicBezTo>
                  <a:cubicBezTo>
                    <a:pt x="1527" y="561"/>
                    <a:pt x="1496" y="561"/>
                    <a:pt x="1465" y="564"/>
                  </a:cubicBezTo>
                  <a:cubicBezTo>
                    <a:pt x="1457" y="565"/>
                    <a:pt x="1448" y="566"/>
                    <a:pt x="1441" y="570"/>
                  </a:cubicBezTo>
                  <a:cubicBezTo>
                    <a:pt x="1428" y="575"/>
                    <a:pt x="1427" y="585"/>
                    <a:pt x="1439" y="591"/>
                  </a:cubicBezTo>
                  <a:cubicBezTo>
                    <a:pt x="1451" y="598"/>
                    <a:pt x="1465" y="603"/>
                    <a:pt x="1478" y="603"/>
                  </a:cubicBezTo>
                  <a:cubicBezTo>
                    <a:pt x="1517" y="604"/>
                    <a:pt x="1557" y="603"/>
                    <a:pt x="1596" y="599"/>
                  </a:cubicBezTo>
                  <a:cubicBezTo>
                    <a:pt x="1621" y="597"/>
                    <a:pt x="1646" y="590"/>
                    <a:pt x="1670" y="583"/>
                  </a:cubicBezTo>
                  <a:cubicBezTo>
                    <a:pt x="1707" y="572"/>
                    <a:pt x="1742" y="564"/>
                    <a:pt x="1782" y="574"/>
                  </a:cubicBezTo>
                  <a:cubicBezTo>
                    <a:pt x="1820" y="583"/>
                    <a:pt x="1862" y="588"/>
                    <a:pt x="1900" y="568"/>
                  </a:cubicBezTo>
                  <a:cubicBezTo>
                    <a:pt x="1900" y="581"/>
                    <a:pt x="1900" y="595"/>
                    <a:pt x="1900" y="608"/>
                  </a:cubicBezTo>
                  <a:cubicBezTo>
                    <a:pt x="1889" y="609"/>
                    <a:pt x="1878" y="607"/>
                    <a:pt x="1868" y="610"/>
                  </a:cubicBezTo>
                  <a:cubicBezTo>
                    <a:pt x="1819" y="626"/>
                    <a:pt x="1770" y="645"/>
                    <a:pt x="1721" y="659"/>
                  </a:cubicBezTo>
                  <a:cubicBezTo>
                    <a:pt x="1665" y="675"/>
                    <a:pt x="1606" y="680"/>
                    <a:pt x="1556" y="709"/>
                  </a:cubicBezTo>
                  <a:cubicBezTo>
                    <a:pt x="1526" y="725"/>
                    <a:pt x="1484" y="729"/>
                    <a:pt x="1474" y="771"/>
                  </a:cubicBezTo>
                  <a:cubicBezTo>
                    <a:pt x="1473" y="773"/>
                    <a:pt x="1470" y="775"/>
                    <a:pt x="1468" y="776"/>
                  </a:cubicBezTo>
                  <a:cubicBezTo>
                    <a:pt x="1442" y="789"/>
                    <a:pt x="1416" y="803"/>
                    <a:pt x="1390" y="816"/>
                  </a:cubicBezTo>
                  <a:cubicBezTo>
                    <a:pt x="1373" y="824"/>
                    <a:pt x="1354" y="829"/>
                    <a:pt x="1335" y="835"/>
                  </a:cubicBezTo>
                  <a:cubicBezTo>
                    <a:pt x="1349" y="861"/>
                    <a:pt x="1369" y="856"/>
                    <a:pt x="1390" y="857"/>
                  </a:cubicBezTo>
                  <a:cubicBezTo>
                    <a:pt x="1457" y="860"/>
                    <a:pt x="1516" y="831"/>
                    <a:pt x="1577" y="813"/>
                  </a:cubicBezTo>
                  <a:cubicBezTo>
                    <a:pt x="1601" y="806"/>
                    <a:pt x="1624" y="793"/>
                    <a:pt x="1647" y="793"/>
                  </a:cubicBezTo>
                  <a:cubicBezTo>
                    <a:pt x="1719" y="794"/>
                    <a:pt x="1786" y="773"/>
                    <a:pt x="1854" y="752"/>
                  </a:cubicBezTo>
                  <a:cubicBezTo>
                    <a:pt x="1869" y="747"/>
                    <a:pt x="1884" y="739"/>
                    <a:pt x="1900" y="732"/>
                  </a:cubicBezTo>
                  <a:cubicBezTo>
                    <a:pt x="1900" y="745"/>
                    <a:pt x="1900" y="759"/>
                    <a:pt x="1900" y="772"/>
                  </a:cubicBezTo>
                  <a:cubicBezTo>
                    <a:pt x="1891" y="771"/>
                    <a:pt x="1881" y="767"/>
                    <a:pt x="1873" y="770"/>
                  </a:cubicBezTo>
                  <a:cubicBezTo>
                    <a:pt x="1805" y="793"/>
                    <a:pt x="1734" y="806"/>
                    <a:pt x="1663" y="820"/>
                  </a:cubicBezTo>
                  <a:cubicBezTo>
                    <a:pt x="1631" y="826"/>
                    <a:pt x="1597" y="826"/>
                    <a:pt x="1569" y="844"/>
                  </a:cubicBezTo>
                  <a:cubicBezTo>
                    <a:pt x="1564" y="847"/>
                    <a:pt x="1560" y="852"/>
                    <a:pt x="1556" y="855"/>
                  </a:cubicBezTo>
                  <a:cubicBezTo>
                    <a:pt x="1561" y="857"/>
                    <a:pt x="1566" y="860"/>
                    <a:pt x="1571" y="861"/>
                  </a:cubicBezTo>
                  <a:cubicBezTo>
                    <a:pt x="1618" y="868"/>
                    <a:pt x="1666" y="871"/>
                    <a:pt x="1712" y="883"/>
                  </a:cubicBezTo>
                  <a:cubicBezTo>
                    <a:pt x="1767" y="897"/>
                    <a:pt x="1822" y="908"/>
                    <a:pt x="1879" y="904"/>
                  </a:cubicBezTo>
                  <a:cubicBezTo>
                    <a:pt x="1886" y="903"/>
                    <a:pt x="1893" y="901"/>
                    <a:pt x="1900" y="900"/>
                  </a:cubicBezTo>
                  <a:cubicBezTo>
                    <a:pt x="1900" y="912"/>
                    <a:pt x="1900" y="924"/>
                    <a:pt x="1900" y="936"/>
                  </a:cubicBezTo>
                  <a:cubicBezTo>
                    <a:pt x="1887" y="932"/>
                    <a:pt x="1875" y="924"/>
                    <a:pt x="1863" y="925"/>
                  </a:cubicBezTo>
                  <a:cubicBezTo>
                    <a:pt x="1815" y="929"/>
                    <a:pt x="1770" y="922"/>
                    <a:pt x="1724" y="905"/>
                  </a:cubicBezTo>
                  <a:cubicBezTo>
                    <a:pt x="1695" y="894"/>
                    <a:pt x="1664" y="889"/>
                    <a:pt x="1633" y="884"/>
                  </a:cubicBezTo>
                  <a:cubicBezTo>
                    <a:pt x="1584" y="877"/>
                    <a:pt x="1533" y="875"/>
                    <a:pt x="1484" y="884"/>
                  </a:cubicBezTo>
                  <a:cubicBezTo>
                    <a:pt x="1465" y="888"/>
                    <a:pt x="1446" y="894"/>
                    <a:pt x="1428" y="900"/>
                  </a:cubicBezTo>
                  <a:cubicBezTo>
                    <a:pt x="1422" y="902"/>
                    <a:pt x="1417" y="908"/>
                    <a:pt x="1410" y="913"/>
                  </a:cubicBezTo>
                  <a:cubicBezTo>
                    <a:pt x="1419" y="918"/>
                    <a:pt x="1425" y="922"/>
                    <a:pt x="1432" y="924"/>
                  </a:cubicBezTo>
                  <a:cubicBezTo>
                    <a:pt x="1472" y="931"/>
                    <a:pt x="1513" y="937"/>
                    <a:pt x="1553" y="945"/>
                  </a:cubicBezTo>
                  <a:cubicBezTo>
                    <a:pt x="1559" y="947"/>
                    <a:pt x="1568" y="964"/>
                    <a:pt x="1566" y="969"/>
                  </a:cubicBezTo>
                  <a:cubicBezTo>
                    <a:pt x="1558" y="987"/>
                    <a:pt x="1570" y="991"/>
                    <a:pt x="1582" y="996"/>
                  </a:cubicBezTo>
                  <a:cubicBezTo>
                    <a:pt x="1595" y="1001"/>
                    <a:pt x="1610" y="1004"/>
                    <a:pt x="1624" y="1008"/>
                  </a:cubicBezTo>
                  <a:cubicBezTo>
                    <a:pt x="1671" y="1022"/>
                    <a:pt x="1718" y="1033"/>
                    <a:pt x="1762" y="1050"/>
                  </a:cubicBezTo>
                  <a:cubicBezTo>
                    <a:pt x="1807" y="1067"/>
                    <a:pt x="1853" y="1075"/>
                    <a:pt x="1900" y="1076"/>
                  </a:cubicBezTo>
                  <a:cubicBezTo>
                    <a:pt x="1900" y="1088"/>
                    <a:pt x="1900" y="1100"/>
                    <a:pt x="1900" y="1112"/>
                  </a:cubicBezTo>
                  <a:cubicBezTo>
                    <a:pt x="1865" y="1103"/>
                    <a:pt x="1830" y="1093"/>
                    <a:pt x="1795" y="1084"/>
                  </a:cubicBezTo>
                  <a:cubicBezTo>
                    <a:pt x="1756" y="1073"/>
                    <a:pt x="1716" y="1063"/>
                    <a:pt x="1677" y="1050"/>
                  </a:cubicBezTo>
                  <a:cubicBezTo>
                    <a:pt x="1630" y="1035"/>
                    <a:pt x="1585" y="1014"/>
                    <a:pt x="1538" y="1001"/>
                  </a:cubicBezTo>
                  <a:cubicBezTo>
                    <a:pt x="1501" y="990"/>
                    <a:pt x="1461" y="987"/>
                    <a:pt x="1423" y="980"/>
                  </a:cubicBezTo>
                  <a:cubicBezTo>
                    <a:pt x="1412" y="978"/>
                    <a:pt x="1402" y="973"/>
                    <a:pt x="1392" y="969"/>
                  </a:cubicBezTo>
                  <a:cubicBezTo>
                    <a:pt x="1393" y="966"/>
                    <a:pt x="1393" y="963"/>
                    <a:pt x="1394" y="960"/>
                  </a:cubicBezTo>
                  <a:cubicBezTo>
                    <a:pt x="1434" y="965"/>
                    <a:pt x="1475" y="971"/>
                    <a:pt x="1515" y="976"/>
                  </a:cubicBezTo>
                  <a:cubicBezTo>
                    <a:pt x="1515" y="974"/>
                    <a:pt x="1516" y="972"/>
                    <a:pt x="1517" y="970"/>
                  </a:cubicBezTo>
                  <a:cubicBezTo>
                    <a:pt x="1510" y="967"/>
                    <a:pt x="1503" y="960"/>
                    <a:pt x="1497" y="961"/>
                  </a:cubicBezTo>
                  <a:cubicBezTo>
                    <a:pt x="1471" y="963"/>
                    <a:pt x="1450" y="949"/>
                    <a:pt x="1426" y="940"/>
                  </a:cubicBezTo>
                  <a:cubicBezTo>
                    <a:pt x="1418" y="937"/>
                    <a:pt x="1400" y="938"/>
                    <a:pt x="1397" y="943"/>
                  </a:cubicBezTo>
                  <a:cubicBezTo>
                    <a:pt x="1388" y="957"/>
                    <a:pt x="1377" y="957"/>
                    <a:pt x="1364" y="956"/>
                  </a:cubicBezTo>
                  <a:cubicBezTo>
                    <a:pt x="1348" y="955"/>
                    <a:pt x="1340" y="963"/>
                    <a:pt x="1334" y="978"/>
                  </a:cubicBezTo>
                  <a:cubicBezTo>
                    <a:pt x="1319" y="1016"/>
                    <a:pt x="1329" y="1051"/>
                    <a:pt x="1343" y="1085"/>
                  </a:cubicBezTo>
                  <a:cubicBezTo>
                    <a:pt x="1354" y="1114"/>
                    <a:pt x="1367" y="1142"/>
                    <a:pt x="1381" y="1170"/>
                  </a:cubicBezTo>
                  <a:cubicBezTo>
                    <a:pt x="1403" y="1214"/>
                    <a:pt x="1388" y="1253"/>
                    <a:pt x="1368" y="1291"/>
                  </a:cubicBezTo>
                  <a:cubicBezTo>
                    <a:pt x="1360" y="1307"/>
                    <a:pt x="1347" y="1323"/>
                    <a:pt x="1345" y="1340"/>
                  </a:cubicBezTo>
                  <a:cubicBezTo>
                    <a:pt x="1341" y="1367"/>
                    <a:pt x="1345" y="1395"/>
                    <a:pt x="1345" y="1423"/>
                  </a:cubicBezTo>
                  <a:cubicBezTo>
                    <a:pt x="1345" y="1450"/>
                    <a:pt x="1343" y="1478"/>
                    <a:pt x="1344" y="1505"/>
                  </a:cubicBezTo>
                  <a:cubicBezTo>
                    <a:pt x="1345" y="1530"/>
                    <a:pt x="1349" y="1554"/>
                    <a:pt x="1353" y="1579"/>
                  </a:cubicBezTo>
                  <a:cubicBezTo>
                    <a:pt x="1355" y="1594"/>
                    <a:pt x="1360" y="1609"/>
                    <a:pt x="1364" y="1624"/>
                  </a:cubicBezTo>
                  <a:cubicBezTo>
                    <a:pt x="1349" y="1624"/>
                    <a:pt x="1334" y="1624"/>
                    <a:pt x="1320" y="1624"/>
                  </a:cubicBezTo>
                  <a:cubicBezTo>
                    <a:pt x="1319" y="1616"/>
                    <a:pt x="1317" y="1609"/>
                    <a:pt x="1316" y="1601"/>
                  </a:cubicBezTo>
                  <a:cubicBezTo>
                    <a:pt x="1313" y="1574"/>
                    <a:pt x="1302" y="1547"/>
                    <a:pt x="1307" y="1521"/>
                  </a:cubicBezTo>
                  <a:cubicBezTo>
                    <a:pt x="1314" y="1480"/>
                    <a:pt x="1313" y="1439"/>
                    <a:pt x="1308" y="1398"/>
                  </a:cubicBezTo>
                  <a:cubicBezTo>
                    <a:pt x="1306" y="1373"/>
                    <a:pt x="1303" y="1348"/>
                    <a:pt x="1316" y="1325"/>
                  </a:cubicBezTo>
                  <a:cubicBezTo>
                    <a:pt x="1325" y="1309"/>
                    <a:pt x="1336" y="1294"/>
                    <a:pt x="1345" y="1277"/>
                  </a:cubicBezTo>
                  <a:cubicBezTo>
                    <a:pt x="1358" y="1252"/>
                    <a:pt x="1367" y="1225"/>
                    <a:pt x="1356" y="1196"/>
                  </a:cubicBezTo>
                  <a:cubicBezTo>
                    <a:pt x="1339" y="1155"/>
                    <a:pt x="1320" y="1115"/>
                    <a:pt x="1305" y="1073"/>
                  </a:cubicBezTo>
                  <a:cubicBezTo>
                    <a:pt x="1295" y="1044"/>
                    <a:pt x="1287" y="1013"/>
                    <a:pt x="1306" y="984"/>
                  </a:cubicBezTo>
                  <a:cubicBezTo>
                    <a:pt x="1324" y="956"/>
                    <a:pt x="1344" y="929"/>
                    <a:pt x="1363" y="902"/>
                  </a:cubicBezTo>
                  <a:cubicBezTo>
                    <a:pt x="1365" y="899"/>
                    <a:pt x="1365" y="895"/>
                    <a:pt x="1366" y="891"/>
                  </a:cubicBezTo>
                  <a:cubicBezTo>
                    <a:pt x="1342" y="885"/>
                    <a:pt x="1257" y="895"/>
                    <a:pt x="1230" y="907"/>
                  </a:cubicBezTo>
                  <a:cubicBezTo>
                    <a:pt x="1219" y="913"/>
                    <a:pt x="1210" y="912"/>
                    <a:pt x="1197" y="910"/>
                  </a:cubicBezTo>
                  <a:cubicBezTo>
                    <a:pt x="1184" y="907"/>
                    <a:pt x="1165" y="909"/>
                    <a:pt x="1155" y="917"/>
                  </a:cubicBezTo>
                  <a:cubicBezTo>
                    <a:pt x="1145" y="925"/>
                    <a:pt x="1149" y="942"/>
                    <a:pt x="1156" y="955"/>
                  </a:cubicBezTo>
                  <a:cubicBezTo>
                    <a:pt x="1159" y="960"/>
                    <a:pt x="1155" y="968"/>
                    <a:pt x="1156" y="974"/>
                  </a:cubicBezTo>
                  <a:cubicBezTo>
                    <a:pt x="1156" y="986"/>
                    <a:pt x="1158" y="997"/>
                    <a:pt x="1159" y="1009"/>
                  </a:cubicBezTo>
                  <a:cubicBezTo>
                    <a:pt x="1167" y="1008"/>
                    <a:pt x="1176" y="1008"/>
                    <a:pt x="1184" y="1005"/>
                  </a:cubicBezTo>
                  <a:cubicBezTo>
                    <a:pt x="1189" y="1004"/>
                    <a:pt x="1193" y="1000"/>
                    <a:pt x="1197" y="997"/>
                  </a:cubicBezTo>
                  <a:cubicBezTo>
                    <a:pt x="1211" y="983"/>
                    <a:pt x="1209" y="973"/>
                    <a:pt x="1193" y="962"/>
                  </a:cubicBezTo>
                  <a:cubicBezTo>
                    <a:pt x="1188" y="959"/>
                    <a:pt x="1186" y="953"/>
                    <a:pt x="1183" y="947"/>
                  </a:cubicBezTo>
                  <a:cubicBezTo>
                    <a:pt x="1191" y="946"/>
                    <a:pt x="1195" y="947"/>
                    <a:pt x="1200" y="948"/>
                  </a:cubicBezTo>
                  <a:cubicBezTo>
                    <a:pt x="1221" y="957"/>
                    <a:pt x="1234" y="976"/>
                    <a:pt x="1226" y="990"/>
                  </a:cubicBezTo>
                  <a:cubicBezTo>
                    <a:pt x="1218" y="1004"/>
                    <a:pt x="1223" y="1012"/>
                    <a:pt x="1232" y="1023"/>
                  </a:cubicBezTo>
                  <a:cubicBezTo>
                    <a:pt x="1250" y="1044"/>
                    <a:pt x="1249" y="1058"/>
                    <a:pt x="1228" y="1080"/>
                  </a:cubicBezTo>
                  <a:cubicBezTo>
                    <a:pt x="1225" y="1069"/>
                    <a:pt x="1221" y="1061"/>
                    <a:pt x="1220" y="1053"/>
                  </a:cubicBezTo>
                  <a:cubicBezTo>
                    <a:pt x="1219" y="1032"/>
                    <a:pt x="1199" y="1018"/>
                    <a:pt x="1180" y="1026"/>
                  </a:cubicBezTo>
                  <a:cubicBezTo>
                    <a:pt x="1151" y="1039"/>
                    <a:pt x="1122" y="1041"/>
                    <a:pt x="1091" y="1033"/>
                  </a:cubicBezTo>
                  <a:cubicBezTo>
                    <a:pt x="1070" y="1028"/>
                    <a:pt x="1057" y="1017"/>
                    <a:pt x="1042" y="998"/>
                  </a:cubicBezTo>
                  <a:cubicBezTo>
                    <a:pt x="1050" y="998"/>
                    <a:pt x="1056" y="996"/>
                    <a:pt x="1059" y="998"/>
                  </a:cubicBezTo>
                  <a:cubicBezTo>
                    <a:pt x="1070" y="1003"/>
                    <a:pt x="1079" y="1012"/>
                    <a:pt x="1090" y="1014"/>
                  </a:cubicBezTo>
                  <a:cubicBezTo>
                    <a:pt x="1102" y="1017"/>
                    <a:pt x="1115" y="1014"/>
                    <a:pt x="1128" y="1014"/>
                  </a:cubicBezTo>
                  <a:cubicBezTo>
                    <a:pt x="1127" y="1000"/>
                    <a:pt x="1131" y="984"/>
                    <a:pt x="1124" y="973"/>
                  </a:cubicBezTo>
                  <a:cubicBezTo>
                    <a:pt x="1116" y="961"/>
                    <a:pt x="1117" y="955"/>
                    <a:pt x="1129" y="948"/>
                  </a:cubicBezTo>
                  <a:cubicBezTo>
                    <a:pt x="1132" y="946"/>
                    <a:pt x="1135" y="940"/>
                    <a:pt x="1135" y="938"/>
                  </a:cubicBezTo>
                  <a:cubicBezTo>
                    <a:pt x="1130" y="930"/>
                    <a:pt x="1126" y="917"/>
                    <a:pt x="1119" y="914"/>
                  </a:cubicBezTo>
                  <a:cubicBezTo>
                    <a:pt x="1105" y="910"/>
                    <a:pt x="1090" y="912"/>
                    <a:pt x="1075" y="911"/>
                  </a:cubicBezTo>
                  <a:cubicBezTo>
                    <a:pt x="1076" y="920"/>
                    <a:pt x="1073" y="931"/>
                    <a:pt x="1078" y="938"/>
                  </a:cubicBezTo>
                  <a:cubicBezTo>
                    <a:pt x="1083" y="947"/>
                    <a:pt x="1085" y="954"/>
                    <a:pt x="1076" y="959"/>
                  </a:cubicBezTo>
                  <a:cubicBezTo>
                    <a:pt x="1067" y="963"/>
                    <a:pt x="1060" y="958"/>
                    <a:pt x="1055" y="948"/>
                  </a:cubicBezTo>
                  <a:cubicBezTo>
                    <a:pt x="1049" y="935"/>
                    <a:pt x="1041" y="919"/>
                    <a:pt x="1030" y="914"/>
                  </a:cubicBezTo>
                  <a:cubicBezTo>
                    <a:pt x="1003" y="904"/>
                    <a:pt x="974" y="901"/>
                    <a:pt x="944" y="908"/>
                  </a:cubicBezTo>
                  <a:cubicBezTo>
                    <a:pt x="949" y="913"/>
                    <a:pt x="954" y="915"/>
                    <a:pt x="959" y="918"/>
                  </a:cubicBezTo>
                  <a:cubicBezTo>
                    <a:pt x="964" y="922"/>
                    <a:pt x="968" y="928"/>
                    <a:pt x="973" y="931"/>
                  </a:cubicBezTo>
                  <a:cubicBezTo>
                    <a:pt x="1028" y="966"/>
                    <a:pt x="1028" y="1032"/>
                    <a:pt x="1007" y="1077"/>
                  </a:cubicBezTo>
                  <a:cubicBezTo>
                    <a:pt x="987" y="1120"/>
                    <a:pt x="963" y="1161"/>
                    <a:pt x="945" y="1204"/>
                  </a:cubicBezTo>
                  <a:cubicBezTo>
                    <a:pt x="935" y="1227"/>
                    <a:pt x="935" y="1253"/>
                    <a:pt x="948" y="1276"/>
                  </a:cubicBezTo>
                  <a:cubicBezTo>
                    <a:pt x="961" y="1300"/>
                    <a:pt x="976" y="1323"/>
                    <a:pt x="989" y="1347"/>
                  </a:cubicBezTo>
                  <a:cubicBezTo>
                    <a:pt x="994" y="1358"/>
                    <a:pt x="997" y="1371"/>
                    <a:pt x="1000" y="1383"/>
                  </a:cubicBezTo>
                  <a:cubicBezTo>
                    <a:pt x="1001" y="1392"/>
                    <a:pt x="1001" y="1400"/>
                    <a:pt x="1002" y="1409"/>
                  </a:cubicBezTo>
                  <a:cubicBezTo>
                    <a:pt x="1005" y="1441"/>
                    <a:pt x="1011" y="1473"/>
                    <a:pt x="1011" y="1505"/>
                  </a:cubicBezTo>
                  <a:cubicBezTo>
                    <a:pt x="1012" y="1544"/>
                    <a:pt x="1009" y="1584"/>
                    <a:pt x="1008" y="1624"/>
                  </a:cubicBezTo>
                  <a:cubicBezTo>
                    <a:pt x="995" y="1624"/>
                    <a:pt x="981" y="1624"/>
                    <a:pt x="968" y="1624"/>
                  </a:cubicBezTo>
                  <a:cubicBezTo>
                    <a:pt x="967" y="1618"/>
                    <a:pt x="964" y="1613"/>
                    <a:pt x="964" y="1607"/>
                  </a:cubicBezTo>
                  <a:cubicBezTo>
                    <a:pt x="965" y="1569"/>
                    <a:pt x="967" y="1531"/>
                    <a:pt x="968" y="1493"/>
                  </a:cubicBezTo>
                  <a:cubicBezTo>
                    <a:pt x="968" y="1475"/>
                    <a:pt x="968" y="1457"/>
                    <a:pt x="968" y="1438"/>
                  </a:cubicBezTo>
                  <a:cubicBezTo>
                    <a:pt x="968" y="1429"/>
                    <a:pt x="969" y="1419"/>
                    <a:pt x="967" y="1410"/>
                  </a:cubicBezTo>
                  <a:cubicBezTo>
                    <a:pt x="962" y="1384"/>
                    <a:pt x="970" y="1356"/>
                    <a:pt x="948" y="1333"/>
                  </a:cubicBezTo>
                  <a:cubicBezTo>
                    <a:pt x="934" y="1318"/>
                    <a:pt x="920" y="1299"/>
                    <a:pt x="913" y="1279"/>
                  </a:cubicBezTo>
                  <a:cubicBezTo>
                    <a:pt x="899" y="1241"/>
                    <a:pt x="909" y="1203"/>
                    <a:pt x="929" y="1170"/>
                  </a:cubicBezTo>
                  <a:cubicBezTo>
                    <a:pt x="953" y="1131"/>
                    <a:pt x="974" y="1091"/>
                    <a:pt x="987" y="1047"/>
                  </a:cubicBezTo>
                  <a:cubicBezTo>
                    <a:pt x="992" y="1032"/>
                    <a:pt x="993" y="1014"/>
                    <a:pt x="991" y="998"/>
                  </a:cubicBezTo>
                  <a:cubicBezTo>
                    <a:pt x="990" y="978"/>
                    <a:pt x="978" y="967"/>
                    <a:pt x="963" y="972"/>
                  </a:cubicBezTo>
                  <a:cubicBezTo>
                    <a:pt x="901" y="994"/>
                    <a:pt x="834" y="1001"/>
                    <a:pt x="779" y="1042"/>
                  </a:cubicBezTo>
                  <a:cubicBezTo>
                    <a:pt x="735" y="1073"/>
                    <a:pt x="685" y="1091"/>
                    <a:pt x="634" y="1108"/>
                  </a:cubicBezTo>
                  <a:cubicBezTo>
                    <a:pt x="593" y="1122"/>
                    <a:pt x="553" y="1137"/>
                    <a:pt x="511" y="1150"/>
                  </a:cubicBezTo>
                  <a:cubicBezTo>
                    <a:pt x="470" y="1163"/>
                    <a:pt x="428" y="1174"/>
                    <a:pt x="387" y="1187"/>
                  </a:cubicBezTo>
                  <a:cubicBezTo>
                    <a:pt x="351" y="1197"/>
                    <a:pt x="317" y="1210"/>
                    <a:pt x="281" y="1219"/>
                  </a:cubicBezTo>
                  <a:cubicBezTo>
                    <a:pt x="215" y="1236"/>
                    <a:pt x="149" y="1250"/>
                    <a:pt x="83" y="1266"/>
                  </a:cubicBezTo>
                  <a:cubicBezTo>
                    <a:pt x="55" y="1273"/>
                    <a:pt x="28" y="1283"/>
                    <a:pt x="0" y="1292"/>
                  </a:cubicBezTo>
                  <a:cubicBezTo>
                    <a:pt x="0" y="1283"/>
                    <a:pt x="0" y="1273"/>
                    <a:pt x="0" y="1264"/>
                  </a:cubicBezTo>
                  <a:cubicBezTo>
                    <a:pt x="36" y="1257"/>
                    <a:pt x="73" y="1252"/>
                    <a:pt x="109" y="1243"/>
                  </a:cubicBezTo>
                  <a:cubicBezTo>
                    <a:pt x="201" y="1220"/>
                    <a:pt x="294" y="1203"/>
                    <a:pt x="383" y="1169"/>
                  </a:cubicBezTo>
                  <a:cubicBezTo>
                    <a:pt x="434" y="1150"/>
                    <a:pt x="488" y="1140"/>
                    <a:pt x="540" y="1124"/>
                  </a:cubicBezTo>
                  <a:cubicBezTo>
                    <a:pt x="611" y="1103"/>
                    <a:pt x="680" y="1076"/>
                    <a:pt x="745" y="1041"/>
                  </a:cubicBezTo>
                  <a:cubicBezTo>
                    <a:pt x="767" y="1030"/>
                    <a:pt x="767" y="1029"/>
                    <a:pt x="748" y="1013"/>
                  </a:cubicBezTo>
                  <a:cubicBezTo>
                    <a:pt x="738" y="1006"/>
                    <a:pt x="727" y="996"/>
                    <a:pt x="743" y="985"/>
                  </a:cubicBezTo>
                  <a:cubicBezTo>
                    <a:pt x="781" y="959"/>
                    <a:pt x="824" y="945"/>
                    <a:pt x="869" y="936"/>
                  </a:cubicBezTo>
                  <a:cubicBezTo>
                    <a:pt x="884" y="933"/>
                    <a:pt x="899" y="931"/>
                    <a:pt x="915" y="928"/>
                  </a:cubicBezTo>
                  <a:cubicBezTo>
                    <a:pt x="915" y="926"/>
                    <a:pt x="915" y="924"/>
                    <a:pt x="916" y="922"/>
                  </a:cubicBezTo>
                  <a:cubicBezTo>
                    <a:pt x="900" y="917"/>
                    <a:pt x="885" y="912"/>
                    <a:pt x="869" y="908"/>
                  </a:cubicBezTo>
                  <a:cubicBezTo>
                    <a:pt x="813" y="896"/>
                    <a:pt x="758" y="906"/>
                    <a:pt x="705" y="919"/>
                  </a:cubicBezTo>
                  <a:cubicBezTo>
                    <a:pt x="654" y="932"/>
                    <a:pt x="607" y="956"/>
                    <a:pt x="558" y="975"/>
                  </a:cubicBezTo>
                  <a:cubicBezTo>
                    <a:pt x="555" y="977"/>
                    <a:pt x="552" y="980"/>
                    <a:pt x="548" y="981"/>
                  </a:cubicBezTo>
                  <a:cubicBezTo>
                    <a:pt x="538" y="985"/>
                    <a:pt x="528" y="991"/>
                    <a:pt x="518" y="991"/>
                  </a:cubicBezTo>
                  <a:cubicBezTo>
                    <a:pt x="486" y="993"/>
                    <a:pt x="454" y="991"/>
                    <a:pt x="422" y="992"/>
                  </a:cubicBezTo>
                  <a:cubicBezTo>
                    <a:pt x="398" y="994"/>
                    <a:pt x="375" y="998"/>
                    <a:pt x="352" y="1002"/>
                  </a:cubicBezTo>
                  <a:cubicBezTo>
                    <a:pt x="309" y="1011"/>
                    <a:pt x="269" y="1030"/>
                    <a:pt x="223" y="1020"/>
                  </a:cubicBezTo>
                  <a:cubicBezTo>
                    <a:pt x="216" y="1019"/>
                    <a:pt x="208" y="1020"/>
                    <a:pt x="200" y="1022"/>
                  </a:cubicBezTo>
                  <a:cubicBezTo>
                    <a:pt x="186" y="1026"/>
                    <a:pt x="174" y="1026"/>
                    <a:pt x="167" y="1010"/>
                  </a:cubicBezTo>
                  <a:cubicBezTo>
                    <a:pt x="165" y="1006"/>
                    <a:pt x="161" y="1001"/>
                    <a:pt x="157" y="1001"/>
                  </a:cubicBezTo>
                  <a:cubicBezTo>
                    <a:pt x="133" y="999"/>
                    <a:pt x="108" y="996"/>
                    <a:pt x="83" y="997"/>
                  </a:cubicBezTo>
                  <a:cubicBezTo>
                    <a:pt x="55" y="998"/>
                    <a:pt x="28" y="1001"/>
                    <a:pt x="0" y="1004"/>
                  </a:cubicBezTo>
                  <a:cubicBezTo>
                    <a:pt x="0" y="999"/>
                    <a:pt x="0" y="993"/>
                    <a:pt x="0" y="988"/>
                  </a:cubicBezTo>
                  <a:cubicBezTo>
                    <a:pt x="31" y="986"/>
                    <a:pt x="61" y="984"/>
                    <a:pt x="95" y="982"/>
                  </a:cubicBezTo>
                  <a:cubicBezTo>
                    <a:pt x="74" y="952"/>
                    <a:pt x="32" y="929"/>
                    <a:pt x="0" y="928"/>
                  </a:cubicBezTo>
                  <a:cubicBezTo>
                    <a:pt x="0" y="908"/>
                    <a:pt x="0" y="888"/>
                    <a:pt x="0" y="868"/>
                  </a:cubicBezTo>
                  <a:cubicBezTo>
                    <a:pt x="27" y="887"/>
                    <a:pt x="53" y="887"/>
                    <a:pt x="75" y="859"/>
                  </a:cubicBezTo>
                  <a:cubicBezTo>
                    <a:pt x="76" y="858"/>
                    <a:pt x="78" y="857"/>
                    <a:pt x="80" y="856"/>
                  </a:cubicBezTo>
                  <a:cubicBezTo>
                    <a:pt x="103" y="842"/>
                    <a:pt x="127" y="829"/>
                    <a:pt x="149" y="813"/>
                  </a:cubicBezTo>
                  <a:cubicBezTo>
                    <a:pt x="156" y="808"/>
                    <a:pt x="164" y="795"/>
                    <a:pt x="161" y="789"/>
                  </a:cubicBezTo>
                  <a:cubicBezTo>
                    <a:pt x="155" y="774"/>
                    <a:pt x="145" y="760"/>
                    <a:pt x="134" y="749"/>
                  </a:cubicBezTo>
                  <a:cubicBezTo>
                    <a:pt x="121" y="736"/>
                    <a:pt x="92" y="740"/>
                    <a:pt x="87" y="756"/>
                  </a:cubicBezTo>
                  <a:cubicBezTo>
                    <a:pt x="82" y="768"/>
                    <a:pt x="74" y="771"/>
                    <a:pt x="64" y="772"/>
                  </a:cubicBezTo>
                  <a:cubicBezTo>
                    <a:pt x="37" y="775"/>
                    <a:pt x="15" y="786"/>
                    <a:pt x="0" y="808"/>
                  </a:cubicBezTo>
                  <a:close/>
                  <a:moveTo>
                    <a:pt x="1123" y="890"/>
                  </a:moveTo>
                  <a:cubicBezTo>
                    <a:pt x="1124" y="888"/>
                    <a:pt x="1125" y="885"/>
                    <a:pt x="1126" y="883"/>
                  </a:cubicBezTo>
                  <a:cubicBezTo>
                    <a:pt x="1117" y="873"/>
                    <a:pt x="1107" y="863"/>
                    <a:pt x="1099" y="852"/>
                  </a:cubicBezTo>
                  <a:cubicBezTo>
                    <a:pt x="1094" y="846"/>
                    <a:pt x="1088" y="835"/>
                    <a:pt x="1090" y="829"/>
                  </a:cubicBezTo>
                  <a:cubicBezTo>
                    <a:pt x="1107" y="772"/>
                    <a:pt x="1089" y="743"/>
                    <a:pt x="1048" y="715"/>
                  </a:cubicBezTo>
                  <a:cubicBezTo>
                    <a:pt x="1032" y="705"/>
                    <a:pt x="1017" y="689"/>
                    <a:pt x="1021" y="664"/>
                  </a:cubicBezTo>
                  <a:cubicBezTo>
                    <a:pt x="1025" y="639"/>
                    <a:pt x="1024" y="612"/>
                    <a:pt x="1024" y="586"/>
                  </a:cubicBezTo>
                  <a:cubicBezTo>
                    <a:pt x="1024" y="546"/>
                    <a:pt x="1024" y="506"/>
                    <a:pt x="1024" y="466"/>
                  </a:cubicBezTo>
                  <a:cubicBezTo>
                    <a:pt x="1024" y="431"/>
                    <a:pt x="1016" y="426"/>
                    <a:pt x="982" y="439"/>
                  </a:cubicBezTo>
                  <a:cubicBezTo>
                    <a:pt x="959" y="448"/>
                    <a:pt x="934" y="458"/>
                    <a:pt x="909" y="463"/>
                  </a:cubicBezTo>
                  <a:cubicBezTo>
                    <a:pt x="864" y="472"/>
                    <a:pt x="817" y="475"/>
                    <a:pt x="772" y="485"/>
                  </a:cubicBezTo>
                  <a:cubicBezTo>
                    <a:pt x="717" y="496"/>
                    <a:pt x="663" y="505"/>
                    <a:pt x="608" y="496"/>
                  </a:cubicBezTo>
                  <a:cubicBezTo>
                    <a:pt x="571" y="490"/>
                    <a:pt x="534" y="486"/>
                    <a:pt x="497" y="480"/>
                  </a:cubicBezTo>
                  <a:cubicBezTo>
                    <a:pt x="474" y="476"/>
                    <a:pt x="451" y="468"/>
                    <a:pt x="428" y="466"/>
                  </a:cubicBezTo>
                  <a:cubicBezTo>
                    <a:pt x="383" y="462"/>
                    <a:pt x="337" y="462"/>
                    <a:pt x="292" y="460"/>
                  </a:cubicBezTo>
                  <a:cubicBezTo>
                    <a:pt x="287" y="460"/>
                    <a:pt x="282" y="461"/>
                    <a:pt x="277" y="462"/>
                  </a:cubicBezTo>
                  <a:cubicBezTo>
                    <a:pt x="281" y="466"/>
                    <a:pt x="283" y="474"/>
                    <a:pt x="288" y="475"/>
                  </a:cubicBezTo>
                  <a:cubicBezTo>
                    <a:pt x="329" y="487"/>
                    <a:pt x="371" y="497"/>
                    <a:pt x="412" y="508"/>
                  </a:cubicBezTo>
                  <a:cubicBezTo>
                    <a:pt x="455" y="519"/>
                    <a:pt x="500" y="521"/>
                    <a:pt x="537" y="548"/>
                  </a:cubicBezTo>
                  <a:cubicBezTo>
                    <a:pt x="545" y="555"/>
                    <a:pt x="553" y="561"/>
                    <a:pt x="561" y="567"/>
                  </a:cubicBezTo>
                  <a:cubicBezTo>
                    <a:pt x="582" y="584"/>
                    <a:pt x="601" y="602"/>
                    <a:pt x="623" y="617"/>
                  </a:cubicBezTo>
                  <a:cubicBezTo>
                    <a:pt x="642" y="629"/>
                    <a:pt x="665" y="636"/>
                    <a:pt x="685" y="648"/>
                  </a:cubicBezTo>
                  <a:cubicBezTo>
                    <a:pt x="719" y="668"/>
                    <a:pt x="750" y="692"/>
                    <a:pt x="784" y="712"/>
                  </a:cubicBezTo>
                  <a:cubicBezTo>
                    <a:pt x="841" y="745"/>
                    <a:pt x="899" y="776"/>
                    <a:pt x="957" y="807"/>
                  </a:cubicBezTo>
                  <a:cubicBezTo>
                    <a:pt x="996" y="827"/>
                    <a:pt x="1001" y="843"/>
                    <a:pt x="977" y="879"/>
                  </a:cubicBezTo>
                  <a:cubicBezTo>
                    <a:pt x="976" y="879"/>
                    <a:pt x="977" y="881"/>
                    <a:pt x="977" y="886"/>
                  </a:cubicBezTo>
                  <a:cubicBezTo>
                    <a:pt x="1025" y="899"/>
                    <a:pt x="1074" y="890"/>
                    <a:pt x="1123" y="890"/>
                  </a:cubicBezTo>
                  <a:close/>
                  <a:moveTo>
                    <a:pt x="635" y="212"/>
                  </a:moveTo>
                  <a:cubicBezTo>
                    <a:pt x="638" y="213"/>
                    <a:pt x="649" y="215"/>
                    <a:pt x="651" y="220"/>
                  </a:cubicBezTo>
                  <a:cubicBezTo>
                    <a:pt x="658" y="239"/>
                    <a:pt x="672" y="259"/>
                    <a:pt x="657" y="279"/>
                  </a:cubicBezTo>
                  <a:cubicBezTo>
                    <a:pt x="647" y="292"/>
                    <a:pt x="654" y="294"/>
                    <a:pt x="664" y="296"/>
                  </a:cubicBezTo>
                  <a:cubicBezTo>
                    <a:pt x="670" y="297"/>
                    <a:pt x="676" y="297"/>
                    <a:pt x="682" y="296"/>
                  </a:cubicBezTo>
                  <a:cubicBezTo>
                    <a:pt x="719" y="292"/>
                    <a:pt x="756" y="288"/>
                    <a:pt x="793" y="284"/>
                  </a:cubicBezTo>
                  <a:cubicBezTo>
                    <a:pt x="813" y="282"/>
                    <a:pt x="834" y="281"/>
                    <a:pt x="854" y="279"/>
                  </a:cubicBezTo>
                  <a:cubicBezTo>
                    <a:pt x="901" y="273"/>
                    <a:pt x="947" y="266"/>
                    <a:pt x="994" y="261"/>
                  </a:cubicBezTo>
                  <a:cubicBezTo>
                    <a:pt x="1010" y="259"/>
                    <a:pt x="1017" y="253"/>
                    <a:pt x="1016" y="237"/>
                  </a:cubicBezTo>
                  <a:cubicBezTo>
                    <a:pt x="1015" y="227"/>
                    <a:pt x="1016" y="216"/>
                    <a:pt x="1011" y="208"/>
                  </a:cubicBezTo>
                  <a:cubicBezTo>
                    <a:pt x="1008" y="202"/>
                    <a:pt x="998" y="198"/>
                    <a:pt x="990" y="195"/>
                  </a:cubicBezTo>
                  <a:cubicBezTo>
                    <a:pt x="987" y="194"/>
                    <a:pt x="981" y="196"/>
                    <a:pt x="977" y="196"/>
                  </a:cubicBezTo>
                  <a:cubicBezTo>
                    <a:pt x="948" y="193"/>
                    <a:pt x="919" y="189"/>
                    <a:pt x="890" y="188"/>
                  </a:cubicBezTo>
                  <a:cubicBezTo>
                    <a:pt x="835" y="184"/>
                    <a:pt x="779" y="184"/>
                    <a:pt x="724" y="180"/>
                  </a:cubicBezTo>
                  <a:cubicBezTo>
                    <a:pt x="690" y="177"/>
                    <a:pt x="657" y="171"/>
                    <a:pt x="623" y="166"/>
                  </a:cubicBezTo>
                  <a:cubicBezTo>
                    <a:pt x="595" y="161"/>
                    <a:pt x="568" y="152"/>
                    <a:pt x="540" y="149"/>
                  </a:cubicBezTo>
                  <a:cubicBezTo>
                    <a:pt x="522" y="146"/>
                    <a:pt x="503" y="150"/>
                    <a:pt x="487" y="136"/>
                  </a:cubicBezTo>
                  <a:cubicBezTo>
                    <a:pt x="485" y="134"/>
                    <a:pt x="480" y="134"/>
                    <a:pt x="477" y="133"/>
                  </a:cubicBezTo>
                  <a:cubicBezTo>
                    <a:pt x="467" y="131"/>
                    <a:pt x="458" y="129"/>
                    <a:pt x="448" y="126"/>
                  </a:cubicBezTo>
                  <a:cubicBezTo>
                    <a:pt x="444" y="125"/>
                    <a:pt x="441" y="121"/>
                    <a:pt x="437" y="120"/>
                  </a:cubicBezTo>
                  <a:cubicBezTo>
                    <a:pt x="401" y="118"/>
                    <a:pt x="367" y="106"/>
                    <a:pt x="334" y="93"/>
                  </a:cubicBezTo>
                  <a:cubicBezTo>
                    <a:pt x="313" y="84"/>
                    <a:pt x="290" y="78"/>
                    <a:pt x="268" y="72"/>
                  </a:cubicBezTo>
                  <a:cubicBezTo>
                    <a:pt x="224" y="61"/>
                    <a:pt x="178" y="64"/>
                    <a:pt x="138" y="40"/>
                  </a:cubicBezTo>
                  <a:cubicBezTo>
                    <a:pt x="134" y="38"/>
                    <a:pt x="127" y="37"/>
                    <a:pt x="124" y="39"/>
                  </a:cubicBezTo>
                  <a:cubicBezTo>
                    <a:pt x="122" y="41"/>
                    <a:pt x="123" y="48"/>
                    <a:pt x="122" y="53"/>
                  </a:cubicBezTo>
                  <a:cubicBezTo>
                    <a:pt x="121" y="69"/>
                    <a:pt x="123" y="86"/>
                    <a:pt x="117" y="100"/>
                  </a:cubicBezTo>
                  <a:cubicBezTo>
                    <a:pt x="102" y="133"/>
                    <a:pt x="117" y="188"/>
                    <a:pt x="151" y="200"/>
                  </a:cubicBezTo>
                  <a:cubicBezTo>
                    <a:pt x="188" y="213"/>
                    <a:pt x="228" y="220"/>
                    <a:pt x="266" y="228"/>
                  </a:cubicBezTo>
                  <a:cubicBezTo>
                    <a:pt x="292" y="233"/>
                    <a:pt x="320" y="234"/>
                    <a:pt x="346" y="240"/>
                  </a:cubicBezTo>
                  <a:cubicBezTo>
                    <a:pt x="373" y="246"/>
                    <a:pt x="399" y="257"/>
                    <a:pt x="426" y="264"/>
                  </a:cubicBezTo>
                  <a:cubicBezTo>
                    <a:pt x="469" y="274"/>
                    <a:pt x="513" y="283"/>
                    <a:pt x="558" y="291"/>
                  </a:cubicBezTo>
                  <a:cubicBezTo>
                    <a:pt x="582" y="295"/>
                    <a:pt x="607" y="295"/>
                    <a:pt x="631" y="297"/>
                  </a:cubicBezTo>
                  <a:cubicBezTo>
                    <a:pt x="632" y="295"/>
                    <a:pt x="632" y="293"/>
                    <a:pt x="632" y="291"/>
                  </a:cubicBezTo>
                  <a:cubicBezTo>
                    <a:pt x="627" y="285"/>
                    <a:pt x="619" y="280"/>
                    <a:pt x="616" y="273"/>
                  </a:cubicBezTo>
                  <a:cubicBezTo>
                    <a:pt x="612" y="266"/>
                    <a:pt x="609" y="255"/>
                    <a:pt x="612" y="249"/>
                  </a:cubicBezTo>
                  <a:cubicBezTo>
                    <a:pt x="617" y="237"/>
                    <a:pt x="626" y="226"/>
                    <a:pt x="635" y="212"/>
                  </a:cubicBezTo>
                  <a:close/>
                  <a:moveTo>
                    <a:pt x="308" y="722"/>
                  </a:moveTo>
                  <a:cubicBezTo>
                    <a:pt x="313" y="733"/>
                    <a:pt x="314" y="739"/>
                    <a:pt x="318" y="744"/>
                  </a:cubicBezTo>
                  <a:cubicBezTo>
                    <a:pt x="334" y="762"/>
                    <a:pt x="350" y="779"/>
                    <a:pt x="366" y="796"/>
                  </a:cubicBezTo>
                  <a:cubicBezTo>
                    <a:pt x="384" y="816"/>
                    <a:pt x="379" y="840"/>
                    <a:pt x="354" y="848"/>
                  </a:cubicBezTo>
                  <a:cubicBezTo>
                    <a:pt x="342" y="852"/>
                    <a:pt x="328" y="850"/>
                    <a:pt x="315" y="852"/>
                  </a:cubicBezTo>
                  <a:cubicBezTo>
                    <a:pt x="277" y="857"/>
                    <a:pt x="245" y="844"/>
                    <a:pt x="215" y="824"/>
                  </a:cubicBezTo>
                  <a:cubicBezTo>
                    <a:pt x="198" y="813"/>
                    <a:pt x="184" y="815"/>
                    <a:pt x="170" y="824"/>
                  </a:cubicBezTo>
                  <a:cubicBezTo>
                    <a:pt x="164" y="828"/>
                    <a:pt x="159" y="832"/>
                    <a:pt x="153" y="835"/>
                  </a:cubicBezTo>
                  <a:cubicBezTo>
                    <a:pt x="115" y="859"/>
                    <a:pt x="76" y="882"/>
                    <a:pt x="36" y="907"/>
                  </a:cubicBezTo>
                  <a:cubicBezTo>
                    <a:pt x="42" y="912"/>
                    <a:pt x="48" y="916"/>
                    <a:pt x="54" y="919"/>
                  </a:cubicBezTo>
                  <a:cubicBezTo>
                    <a:pt x="75" y="931"/>
                    <a:pt x="96" y="943"/>
                    <a:pt x="119" y="952"/>
                  </a:cubicBezTo>
                  <a:cubicBezTo>
                    <a:pt x="153" y="966"/>
                    <a:pt x="182" y="990"/>
                    <a:pt x="222" y="989"/>
                  </a:cubicBezTo>
                  <a:cubicBezTo>
                    <a:pt x="248" y="989"/>
                    <a:pt x="275" y="995"/>
                    <a:pt x="301" y="993"/>
                  </a:cubicBezTo>
                  <a:cubicBezTo>
                    <a:pt x="349" y="989"/>
                    <a:pt x="396" y="979"/>
                    <a:pt x="443" y="977"/>
                  </a:cubicBezTo>
                  <a:cubicBezTo>
                    <a:pt x="480" y="976"/>
                    <a:pt x="513" y="968"/>
                    <a:pt x="546" y="955"/>
                  </a:cubicBezTo>
                  <a:cubicBezTo>
                    <a:pt x="611" y="930"/>
                    <a:pt x="674" y="899"/>
                    <a:pt x="746" y="896"/>
                  </a:cubicBezTo>
                  <a:cubicBezTo>
                    <a:pt x="756" y="895"/>
                    <a:pt x="766" y="890"/>
                    <a:pt x="776" y="887"/>
                  </a:cubicBezTo>
                  <a:cubicBezTo>
                    <a:pt x="776" y="885"/>
                    <a:pt x="776" y="883"/>
                    <a:pt x="776" y="881"/>
                  </a:cubicBezTo>
                  <a:cubicBezTo>
                    <a:pt x="762" y="877"/>
                    <a:pt x="747" y="872"/>
                    <a:pt x="733" y="868"/>
                  </a:cubicBezTo>
                  <a:cubicBezTo>
                    <a:pt x="714" y="862"/>
                    <a:pt x="693" y="859"/>
                    <a:pt x="676" y="849"/>
                  </a:cubicBezTo>
                  <a:cubicBezTo>
                    <a:pt x="645" y="832"/>
                    <a:pt x="616" y="811"/>
                    <a:pt x="585" y="792"/>
                  </a:cubicBezTo>
                  <a:cubicBezTo>
                    <a:pt x="573" y="785"/>
                    <a:pt x="559" y="779"/>
                    <a:pt x="545" y="776"/>
                  </a:cubicBezTo>
                  <a:cubicBezTo>
                    <a:pt x="488" y="763"/>
                    <a:pt x="430" y="751"/>
                    <a:pt x="372" y="738"/>
                  </a:cubicBezTo>
                  <a:cubicBezTo>
                    <a:pt x="353" y="734"/>
                    <a:pt x="334" y="728"/>
                    <a:pt x="308" y="722"/>
                  </a:cubicBezTo>
                  <a:close/>
                  <a:moveTo>
                    <a:pt x="152" y="224"/>
                  </a:moveTo>
                  <a:cubicBezTo>
                    <a:pt x="131" y="266"/>
                    <a:pt x="131" y="273"/>
                    <a:pt x="152" y="294"/>
                  </a:cubicBezTo>
                  <a:cubicBezTo>
                    <a:pt x="164" y="307"/>
                    <a:pt x="175" y="321"/>
                    <a:pt x="187" y="333"/>
                  </a:cubicBezTo>
                  <a:cubicBezTo>
                    <a:pt x="192" y="337"/>
                    <a:pt x="199" y="339"/>
                    <a:pt x="205" y="340"/>
                  </a:cubicBezTo>
                  <a:cubicBezTo>
                    <a:pt x="245" y="346"/>
                    <a:pt x="285" y="351"/>
                    <a:pt x="325" y="356"/>
                  </a:cubicBezTo>
                  <a:cubicBezTo>
                    <a:pt x="336" y="358"/>
                    <a:pt x="347" y="362"/>
                    <a:pt x="358" y="364"/>
                  </a:cubicBezTo>
                  <a:cubicBezTo>
                    <a:pt x="399" y="371"/>
                    <a:pt x="440" y="378"/>
                    <a:pt x="481" y="384"/>
                  </a:cubicBezTo>
                  <a:cubicBezTo>
                    <a:pt x="518" y="389"/>
                    <a:pt x="555" y="395"/>
                    <a:pt x="592" y="395"/>
                  </a:cubicBezTo>
                  <a:cubicBezTo>
                    <a:pt x="644" y="396"/>
                    <a:pt x="697" y="392"/>
                    <a:pt x="749" y="388"/>
                  </a:cubicBezTo>
                  <a:cubicBezTo>
                    <a:pt x="781" y="385"/>
                    <a:pt x="813" y="381"/>
                    <a:pt x="844" y="375"/>
                  </a:cubicBezTo>
                  <a:cubicBezTo>
                    <a:pt x="895" y="366"/>
                    <a:pt x="946" y="354"/>
                    <a:pt x="997" y="344"/>
                  </a:cubicBezTo>
                  <a:cubicBezTo>
                    <a:pt x="1017" y="340"/>
                    <a:pt x="1027" y="325"/>
                    <a:pt x="1024" y="298"/>
                  </a:cubicBezTo>
                  <a:cubicBezTo>
                    <a:pt x="1022" y="278"/>
                    <a:pt x="1007" y="276"/>
                    <a:pt x="992" y="276"/>
                  </a:cubicBezTo>
                  <a:cubicBezTo>
                    <a:pt x="982" y="276"/>
                    <a:pt x="973" y="279"/>
                    <a:pt x="963" y="280"/>
                  </a:cubicBezTo>
                  <a:cubicBezTo>
                    <a:pt x="911" y="287"/>
                    <a:pt x="860" y="293"/>
                    <a:pt x="808" y="300"/>
                  </a:cubicBezTo>
                  <a:cubicBezTo>
                    <a:pt x="790" y="302"/>
                    <a:pt x="771" y="305"/>
                    <a:pt x="753" y="306"/>
                  </a:cubicBezTo>
                  <a:cubicBezTo>
                    <a:pt x="730" y="308"/>
                    <a:pt x="707" y="309"/>
                    <a:pt x="684" y="310"/>
                  </a:cubicBezTo>
                  <a:cubicBezTo>
                    <a:pt x="652" y="310"/>
                    <a:pt x="620" y="312"/>
                    <a:pt x="589" y="310"/>
                  </a:cubicBezTo>
                  <a:cubicBezTo>
                    <a:pt x="547" y="307"/>
                    <a:pt x="506" y="301"/>
                    <a:pt x="464" y="296"/>
                  </a:cubicBezTo>
                  <a:cubicBezTo>
                    <a:pt x="462" y="296"/>
                    <a:pt x="460" y="297"/>
                    <a:pt x="458" y="297"/>
                  </a:cubicBezTo>
                  <a:cubicBezTo>
                    <a:pt x="451" y="296"/>
                    <a:pt x="443" y="295"/>
                    <a:pt x="435" y="293"/>
                  </a:cubicBezTo>
                  <a:cubicBezTo>
                    <a:pt x="430" y="292"/>
                    <a:pt x="424" y="288"/>
                    <a:pt x="419" y="288"/>
                  </a:cubicBezTo>
                  <a:cubicBezTo>
                    <a:pt x="405" y="289"/>
                    <a:pt x="393" y="287"/>
                    <a:pt x="384" y="274"/>
                  </a:cubicBezTo>
                  <a:cubicBezTo>
                    <a:pt x="378" y="266"/>
                    <a:pt x="370" y="263"/>
                    <a:pt x="362" y="275"/>
                  </a:cubicBezTo>
                  <a:cubicBezTo>
                    <a:pt x="360" y="277"/>
                    <a:pt x="350" y="278"/>
                    <a:pt x="346" y="275"/>
                  </a:cubicBezTo>
                  <a:cubicBezTo>
                    <a:pt x="340" y="271"/>
                    <a:pt x="337" y="264"/>
                    <a:pt x="331" y="255"/>
                  </a:cubicBezTo>
                  <a:cubicBezTo>
                    <a:pt x="324" y="275"/>
                    <a:pt x="315" y="272"/>
                    <a:pt x="304" y="266"/>
                  </a:cubicBezTo>
                  <a:cubicBezTo>
                    <a:pt x="293" y="260"/>
                    <a:pt x="281" y="254"/>
                    <a:pt x="268" y="250"/>
                  </a:cubicBezTo>
                  <a:cubicBezTo>
                    <a:pt x="229" y="241"/>
                    <a:pt x="191" y="232"/>
                    <a:pt x="152" y="224"/>
                  </a:cubicBezTo>
                  <a:close/>
                  <a:moveTo>
                    <a:pt x="676" y="472"/>
                  </a:moveTo>
                  <a:cubicBezTo>
                    <a:pt x="690" y="473"/>
                    <a:pt x="701" y="477"/>
                    <a:pt x="712" y="476"/>
                  </a:cubicBezTo>
                  <a:cubicBezTo>
                    <a:pt x="754" y="470"/>
                    <a:pt x="796" y="465"/>
                    <a:pt x="836" y="455"/>
                  </a:cubicBezTo>
                  <a:cubicBezTo>
                    <a:pt x="891" y="441"/>
                    <a:pt x="948" y="433"/>
                    <a:pt x="998" y="403"/>
                  </a:cubicBezTo>
                  <a:cubicBezTo>
                    <a:pt x="1004" y="400"/>
                    <a:pt x="1012" y="398"/>
                    <a:pt x="1016" y="393"/>
                  </a:cubicBezTo>
                  <a:cubicBezTo>
                    <a:pt x="1020" y="388"/>
                    <a:pt x="1024" y="378"/>
                    <a:pt x="1021" y="373"/>
                  </a:cubicBezTo>
                  <a:cubicBezTo>
                    <a:pt x="1019" y="368"/>
                    <a:pt x="1008" y="363"/>
                    <a:pt x="1002" y="364"/>
                  </a:cubicBezTo>
                  <a:cubicBezTo>
                    <a:pt x="971" y="369"/>
                    <a:pt x="939" y="376"/>
                    <a:pt x="908" y="382"/>
                  </a:cubicBezTo>
                  <a:cubicBezTo>
                    <a:pt x="875" y="388"/>
                    <a:pt x="842" y="395"/>
                    <a:pt x="809" y="400"/>
                  </a:cubicBezTo>
                  <a:cubicBezTo>
                    <a:pt x="770" y="405"/>
                    <a:pt x="732" y="409"/>
                    <a:pt x="693" y="412"/>
                  </a:cubicBezTo>
                  <a:cubicBezTo>
                    <a:pt x="646" y="416"/>
                    <a:pt x="599" y="423"/>
                    <a:pt x="552" y="412"/>
                  </a:cubicBezTo>
                  <a:cubicBezTo>
                    <a:pt x="549" y="412"/>
                    <a:pt x="544" y="411"/>
                    <a:pt x="542" y="413"/>
                  </a:cubicBezTo>
                  <a:cubicBezTo>
                    <a:pt x="529" y="425"/>
                    <a:pt x="518" y="419"/>
                    <a:pt x="505" y="413"/>
                  </a:cubicBezTo>
                  <a:cubicBezTo>
                    <a:pt x="498" y="410"/>
                    <a:pt x="486" y="418"/>
                    <a:pt x="479" y="415"/>
                  </a:cubicBezTo>
                  <a:cubicBezTo>
                    <a:pt x="452" y="403"/>
                    <a:pt x="425" y="403"/>
                    <a:pt x="397" y="404"/>
                  </a:cubicBezTo>
                  <a:cubicBezTo>
                    <a:pt x="393" y="404"/>
                    <a:pt x="390" y="401"/>
                    <a:pt x="386" y="400"/>
                  </a:cubicBezTo>
                  <a:cubicBezTo>
                    <a:pt x="359" y="389"/>
                    <a:pt x="333" y="377"/>
                    <a:pt x="305" y="369"/>
                  </a:cubicBezTo>
                  <a:cubicBezTo>
                    <a:pt x="273" y="359"/>
                    <a:pt x="237" y="368"/>
                    <a:pt x="205" y="352"/>
                  </a:cubicBezTo>
                  <a:cubicBezTo>
                    <a:pt x="203" y="350"/>
                    <a:pt x="194" y="357"/>
                    <a:pt x="192" y="361"/>
                  </a:cubicBezTo>
                  <a:cubicBezTo>
                    <a:pt x="183" y="388"/>
                    <a:pt x="194" y="413"/>
                    <a:pt x="224" y="420"/>
                  </a:cubicBezTo>
                  <a:cubicBezTo>
                    <a:pt x="273" y="431"/>
                    <a:pt x="323" y="440"/>
                    <a:pt x="373" y="448"/>
                  </a:cubicBezTo>
                  <a:cubicBezTo>
                    <a:pt x="433" y="458"/>
                    <a:pt x="492" y="467"/>
                    <a:pt x="552" y="474"/>
                  </a:cubicBezTo>
                  <a:cubicBezTo>
                    <a:pt x="591" y="479"/>
                    <a:pt x="629" y="488"/>
                    <a:pt x="668" y="474"/>
                  </a:cubicBezTo>
                  <a:cubicBezTo>
                    <a:pt x="665" y="467"/>
                    <a:pt x="662" y="461"/>
                    <a:pt x="660" y="455"/>
                  </a:cubicBezTo>
                  <a:cubicBezTo>
                    <a:pt x="656" y="445"/>
                    <a:pt x="659" y="440"/>
                    <a:pt x="670" y="440"/>
                  </a:cubicBezTo>
                  <a:cubicBezTo>
                    <a:pt x="679" y="440"/>
                    <a:pt x="688" y="437"/>
                    <a:pt x="700" y="436"/>
                  </a:cubicBezTo>
                  <a:cubicBezTo>
                    <a:pt x="703" y="440"/>
                    <a:pt x="720" y="445"/>
                    <a:pt x="705" y="461"/>
                  </a:cubicBezTo>
                  <a:cubicBezTo>
                    <a:pt x="693" y="450"/>
                    <a:pt x="682" y="446"/>
                    <a:pt x="676" y="472"/>
                  </a:cubicBezTo>
                  <a:close/>
                  <a:moveTo>
                    <a:pt x="1133" y="549"/>
                  </a:moveTo>
                  <a:cubicBezTo>
                    <a:pt x="1132" y="549"/>
                    <a:pt x="1132" y="549"/>
                    <a:pt x="1131" y="549"/>
                  </a:cubicBezTo>
                  <a:cubicBezTo>
                    <a:pt x="1132" y="556"/>
                    <a:pt x="1130" y="565"/>
                    <a:pt x="1134" y="571"/>
                  </a:cubicBezTo>
                  <a:cubicBezTo>
                    <a:pt x="1139" y="580"/>
                    <a:pt x="1148" y="588"/>
                    <a:pt x="1157" y="594"/>
                  </a:cubicBezTo>
                  <a:cubicBezTo>
                    <a:pt x="1164" y="599"/>
                    <a:pt x="1174" y="603"/>
                    <a:pt x="1182" y="602"/>
                  </a:cubicBezTo>
                  <a:cubicBezTo>
                    <a:pt x="1186" y="601"/>
                    <a:pt x="1190" y="589"/>
                    <a:pt x="1192" y="582"/>
                  </a:cubicBezTo>
                  <a:cubicBezTo>
                    <a:pt x="1193" y="576"/>
                    <a:pt x="1193" y="570"/>
                    <a:pt x="1192" y="564"/>
                  </a:cubicBezTo>
                  <a:cubicBezTo>
                    <a:pt x="1190" y="531"/>
                    <a:pt x="1187" y="498"/>
                    <a:pt x="1184" y="466"/>
                  </a:cubicBezTo>
                  <a:cubicBezTo>
                    <a:pt x="1181" y="434"/>
                    <a:pt x="1176" y="402"/>
                    <a:pt x="1172" y="370"/>
                  </a:cubicBezTo>
                  <a:cubicBezTo>
                    <a:pt x="1171" y="360"/>
                    <a:pt x="1170" y="348"/>
                    <a:pt x="1172" y="338"/>
                  </a:cubicBezTo>
                  <a:cubicBezTo>
                    <a:pt x="1178" y="315"/>
                    <a:pt x="1176" y="312"/>
                    <a:pt x="1152" y="312"/>
                  </a:cubicBezTo>
                  <a:cubicBezTo>
                    <a:pt x="1131" y="312"/>
                    <a:pt x="1109" y="312"/>
                    <a:pt x="1088" y="312"/>
                  </a:cubicBezTo>
                  <a:cubicBezTo>
                    <a:pt x="1082" y="312"/>
                    <a:pt x="1075" y="313"/>
                    <a:pt x="1069" y="314"/>
                  </a:cubicBezTo>
                  <a:cubicBezTo>
                    <a:pt x="1071" y="321"/>
                    <a:pt x="1072" y="329"/>
                    <a:pt x="1075" y="337"/>
                  </a:cubicBezTo>
                  <a:cubicBezTo>
                    <a:pt x="1077" y="343"/>
                    <a:pt x="1081" y="349"/>
                    <a:pt x="1084" y="354"/>
                  </a:cubicBezTo>
                  <a:cubicBezTo>
                    <a:pt x="1088" y="362"/>
                    <a:pt x="1090" y="372"/>
                    <a:pt x="1096" y="375"/>
                  </a:cubicBezTo>
                  <a:cubicBezTo>
                    <a:pt x="1107" y="382"/>
                    <a:pt x="1108" y="391"/>
                    <a:pt x="1108" y="402"/>
                  </a:cubicBezTo>
                  <a:cubicBezTo>
                    <a:pt x="1108" y="429"/>
                    <a:pt x="1105" y="456"/>
                    <a:pt x="1109" y="482"/>
                  </a:cubicBezTo>
                  <a:cubicBezTo>
                    <a:pt x="1113" y="505"/>
                    <a:pt x="1125" y="526"/>
                    <a:pt x="1133" y="549"/>
                  </a:cubicBezTo>
                  <a:close/>
                  <a:moveTo>
                    <a:pt x="248" y="714"/>
                  </a:moveTo>
                  <a:cubicBezTo>
                    <a:pt x="222" y="719"/>
                    <a:pt x="201" y="724"/>
                    <a:pt x="180" y="728"/>
                  </a:cubicBezTo>
                  <a:cubicBezTo>
                    <a:pt x="165" y="730"/>
                    <a:pt x="165" y="739"/>
                    <a:pt x="172" y="747"/>
                  </a:cubicBezTo>
                  <a:cubicBezTo>
                    <a:pt x="187" y="765"/>
                    <a:pt x="199" y="787"/>
                    <a:pt x="218" y="798"/>
                  </a:cubicBezTo>
                  <a:cubicBezTo>
                    <a:pt x="248" y="816"/>
                    <a:pt x="281" y="828"/>
                    <a:pt x="315" y="838"/>
                  </a:cubicBezTo>
                  <a:cubicBezTo>
                    <a:pt x="325" y="842"/>
                    <a:pt x="339" y="833"/>
                    <a:pt x="351" y="830"/>
                  </a:cubicBezTo>
                  <a:cubicBezTo>
                    <a:pt x="347" y="820"/>
                    <a:pt x="346" y="809"/>
                    <a:pt x="340" y="802"/>
                  </a:cubicBezTo>
                  <a:cubicBezTo>
                    <a:pt x="319" y="777"/>
                    <a:pt x="297" y="753"/>
                    <a:pt x="274" y="729"/>
                  </a:cubicBezTo>
                  <a:cubicBezTo>
                    <a:pt x="267" y="721"/>
                    <a:pt x="255" y="718"/>
                    <a:pt x="248" y="714"/>
                  </a:cubicBezTo>
                  <a:close/>
                  <a:moveTo>
                    <a:pt x="786" y="1008"/>
                  </a:moveTo>
                  <a:cubicBezTo>
                    <a:pt x="794" y="1008"/>
                    <a:pt x="796" y="1008"/>
                    <a:pt x="798" y="1008"/>
                  </a:cubicBezTo>
                  <a:cubicBezTo>
                    <a:pt x="842" y="994"/>
                    <a:pt x="885" y="981"/>
                    <a:pt x="929" y="967"/>
                  </a:cubicBezTo>
                  <a:cubicBezTo>
                    <a:pt x="933" y="966"/>
                    <a:pt x="937" y="957"/>
                    <a:pt x="936" y="955"/>
                  </a:cubicBezTo>
                  <a:cubicBezTo>
                    <a:pt x="933" y="950"/>
                    <a:pt x="927" y="944"/>
                    <a:pt x="922" y="944"/>
                  </a:cubicBezTo>
                  <a:cubicBezTo>
                    <a:pt x="874" y="949"/>
                    <a:pt x="828" y="961"/>
                    <a:pt x="784" y="979"/>
                  </a:cubicBezTo>
                  <a:cubicBezTo>
                    <a:pt x="778" y="981"/>
                    <a:pt x="773" y="992"/>
                    <a:pt x="773" y="999"/>
                  </a:cubicBezTo>
                  <a:cubicBezTo>
                    <a:pt x="773" y="1003"/>
                    <a:pt x="784" y="1007"/>
                    <a:pt x="786" y="1008"/>
                  </a:cubicBezTo>
                  <a:close/>
                  <a:moveTo>
                    <a:pt x="1372" y="166"/>
                  </a:moveTo>
                  <a:cubicBezTo>
                    <a:pt x="1362" y="145"/>
                    <a:pt x="1344" y="149"/>
                    <a:pt x="1328" y="146"/>
                  </a:cubicBezTo>
                  <a:cubicBezTo>
                    <a:pt x="1301" y="141"/>
                    <a:pt x="1273" y="139"/>
                    <a:pt x="1246" y="149"/>
                  </a:cubicBezTo>
                  <a:cubicBezTo>
                    <a:pt x="1240" y="152"/>
                    <a:pt x="1233" y="160"/>
                    <a:pt x="1233" y="165"/>
                  </a:cubicBezTo>
                  <a:cubicBezTo>
                    <a:pt x="1233" y="170"/>
                    <a:pt x="1242" y="176"/>
                    <a:pt x="1248" y="179"/>
                  </a:cubicBezTo>
                  <a:cubicBezTo>
                    <a:pt x="1253" y="182"/>
                    <a:pt x="1260" y="180"/>
                    <a:pt x="1265" y="180"/>
                  </a:cubicBezTo>
                  <a:cubicBezTo>
                    <a:pt x="1284" y="180"/>
                    <a:pt x="1303" y="179"/>
                    <a:pt x="1321" y="181"/>
                  </a:cubicBezTo>
                  <a:cubicBezTo>
                    <a:pt x="1341" y="183"/>
                    <a:pt x="1358" y="181"/>
                    <a:pt x="1372" y="166"/>
                  </a:cubicBezTo>
                  <a:close/>
                  <a:moveTo>
                    <a:pt x="1165" y="634"/>
                  </a:moveTo>
                  <a:cubicBezTo>
                    <a:pt x="1164" y="632"/>
                    <a:pt x="1164" y="630"/>
                    <a:pt x="1164" y="627"/>
                  </a:cubicBezTo>
                  <a:cubicBezTo>
                    <a:pt x="1156" y="625"/>
                    <a:pt x="1149" y="620"/>
                    <a:pt x="1142" y="620"/>
                  </a:cubicBezTo>
                  <a:cubicBezTo>
                    <a:pt x="1117" y="622"/>
                    <a:pt x="1091" y="625"/>
                    <a:pt x="1066" y="628"/>
                  </a:cubicBezTo>
                  <a:cubicBezTo>
                    <a:pt x="1049" y="630"/>
                    <a:pt x="1050" y="643"/>
                    <a:pt x="1053" y="653"/>
                  </a:cubicBezTo>
                  <a:cubicBezTo>
                    <a:pt x="1055" y="658"/>
                    <a:pt x="1066" y="661"/>
                    <a:pt x="1074" y="663"/>
                  </a:cubicBezTo>
                  <a:cubicBezTo>
                    <a:pt x="1079" y="664"/>
                    <a:pt x="1085" y="662"/>
                    <a:pt x="1091" y="660"/>
                  </a:cubicBezTo>
                  <a:cubicBezTo>
                    <a:pt x="1115" y="652"/>
                    <a:pt x="1140" y="643"/>
                    <a:pt x="1165" y="634"/>
                  </a:cubicBezTo>
                  <a:close/>
                  <a:moveTo>
                    <a:pt x="1154" y="688"/>
                  </a:moveTo>
                  <a:cubicBezTo>
                    <a:pt x="1129" y="669"/>
                    <a:pt x="1101" y="683"/>
                    <a:pt x="1072" y="685"/>
                  </a:cubicBezTo>
                  <a:cubicBezTo>
                    <a:pt x="1074" y="711"/>
                    <a:pt x="1110" y="736"/>
                    <a:pt x="1129" y="731"/>
                  </a:cubicBezTo>
                  <a:cubicBezTo>
                    <a:pt x="1139" y="715"/>
                    <a:pt x="1146" y="703"/>
                    <a:pt x="1154" y="688"/>
                  </a:cubicBezTo>
                  <a:close/>
                  <a:moveTo>
                    <a:pt x="1309" y="222"/>
                  </a:moveTo>
                  <a:cubicBezTo>
                    <a:pt x="1309" y="224"/>
                    <a:pt x="1309" y="227"/>
                    <a:pt x="1309" y="230"/>
                  </a:cubicBezTo>
                  <a:cubicBezTo>
                    <a:pt x="1314" y="230"/>
                    <a:pt x="1319" y="232"/>
                    <a:pt x="1324" y="232"/>
                  </a:cubicBezTo>
                  <a:cubicBezTo>
                    <a:pt x="1347" y="232"/>
                    <a:pt x="1370" y="233"/>
                    <a:pt x="1393" y="232"/>
                  </a:cubicBezTo>
                  <a:cubicBezTo>
                    <a:pt x="1400" y="231"/>
                    <a:pt x="1406" y="226"/>
                    <a:pt x="1412" y="222"/>
                  </a:cubicBezTo>
                  <a:cubicBezTo>
                    <a:pt x="1405" y="219"/>
                    <a:pt x="1398" y="213"/>
                    <a:pt x="1391" y="213"/>
                  </a:cubicBezTo>
                  <a:cubicBezTo>
                    <a:pt x="1377" y="212"/>
                    <a:pt x="1362" y="215"/>
                    <a:pt x="1348" y="216"/>
                  </a:cubicBezTo>
                  <a:cubicBezTo>
                    <a:pt x="1335" y="218"/>
                    <a:pt x="1322" y="220"/>
                    <a:pt x="1309" y="222"/>
                  </a:cubicBezTo>
                  <a:close/>
                  <a:moveTo>
                    <a:pt x="843" y="789"/>
                  </a:moveTo>
                  <a:cubicBezTo>
                    <a:pt x="852" y="812"/>
                    <a:pt x="898" y="828"/>
                    <a:pt x="920" y="815"/>
                  </a:cubicBezTo>
                  <a:cubicBezTo>
                    <a:pt x="896" y="807"/>
                    <a:pt x="871" y="799"/>
                    <a:pt x="843" y="789"/>
                  </a:cubicBezTo>
                  <a:close/>
                  <a:moveTo>
                    <a:pt x="1292" y="207"/>
                  </a:moveTo>
                  <a:cubicBezTo>
                    <a:pt x="1292" y="204"/>
                    <a:pt x="1292" y="201"/>
                    <a:pt x="1292" y="199"/>
                  </a:cubicBezTo>
                  <a:cubicBezTo>
                    <a:pt x="1282" y="198"/>
                    <a:pt x="1271" y="195"/>
                    <a:pt x="1262" y="198"/>
                  </a:cubicBezTo>
                  <a:cubicBezTo>
                    <a:pt x="1258" y="199"/>
                    <a:pt x="1257" y="211"/>
                    <a:pt x="1255" y="218"/>
                  </a:cubicBezTo>
                  <a:cubicBezTo>
                    <a:pt x="1256" y="220"/>
                    <a:pt x="1258" y="221"/>
                    <a:pt x="1260" y="222"/>
                  </a:cubicBezTo>
                  <a:cubicBezTo>
                    <a:pt x="1270" y="217"/>
                    <a:pt x="1281" y="212"/>
                    <a:pt x="1292" y="207"/>
                  </a:cubicBezTo>
                  <a:close/>
                  <a:moveTo>
                    <a:pt x="1255" y="257"/>
                  </a:moveTo>
                  <a:cubicBezTo>
                    <a:pt x="1260" y="277"/>
                    <a:pt x="1270" y="277"/>
                    <a:pt x="1280" y="271"/>
                  </a:cubicBezTo>
                  <a:cubicBezTo>
                    <a:pt x="1282" y="270"/>
                    <a:pt x="1281" y="262"/>
                    <a:pt x="1282" y="257"/>
                  </a:cubicBezTo>
                  <a:cubicBezTo>
                    <a:pt x="1273" y="257"/>
                    <a:pt x="1265" y="257"/>
                    <a:pt x="1255" y="257"/>
                  </a:cubicBezTo>
                  <a:close/>
                  <a:moveTo>
                    <a:pt x="1414" y="199"/>
                  </a:moveTo>
                  <a:cubicBezTo>
                    <a:pt x="1417" y="196"/>
                    <a:pt x="1420" y="193"/>
                    <a:pt x="1423" y="190"/>
                  </a:cubicBezTo>
                  <a:cubicBezTo>
                    <a:pt x="1417" y="184"/>
                    <a:pt x="1411" y="178"/>
                    <a:pt x="1405" y="172"/>
                  </a:cubicBezTo>
                  <a:cubicBezTo>
                    <a:pt x="1402" y="176"/>
                    <a:pt x="1396" y="182"/>
                    <a:pt x="1397" y="183"/>
                  </a:cubicBezTo>
                  <a:cubicBezTo>
                    <a:pt x="1402" y="189"/>
                    <a:pt x="1408" y="194"/>
                    <a:pt x="1414" y="199"/>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12"/>
            <p:cNvSpPr>
              <a:spLocks/>
            </p:cNvSpPr>
            <p:nvPr/>
          </p:nvSpPr>
          <p:spPr bwMode="auto">
            <a:xfrm>
              <a:off x="6515101" y="4738688"/>
              <a:ext cx="211138" cy="242888"/>
            </a:xfrm>
            <a:custGeom>
              <a:avLst/>
              <a:gdLst>
                <a:gd name="T0" fmla="*/ 0 w 142"/>
                <a:gd name="T1" fmla="*/ 52 h 163"/>
                <a:gd name="T2" fmla="*/ 53 w 142"/>
                <a:gd name="T3" fmla="*/ 64 h 163"/>
                <a:gd name="T4" fmla="*/ 68 w 142"/>
                <a:gd name="T5" fmla="*/ 59 h 163"/>
                <a:gd name="T6" fmla="*/ 62 w 142"/>
                <a:gd name="T7" fmla="*/ 37 h 163"/>
                <a:gd name="T8" fmla="*/ 53 w 142"/>
                <a:gd name="T9" fmla="*/ 30 h 163"/>
                <a:gd name="T10" fmla="*/ 71 w 142"/>
                <a:gd name="T11" fmla="*/ 4 h 163"/>
                <a:gd name="T12" fmla="*/ 86 w 142"/>
                <a:gd name="T13" fmla="*/ 2 h 163"/>
                <a:gd name="T14" fmla="*/ 103 w 142"/>
                <a:gd name="T15" fmla="*/ 28 h 163"/>
                <a:gd name="T16" fmla="*/ 134 w 142"/>
                <a:gd name="T17" fmla="*/ 66 h 163"/>
                <a:gd name="T18" fmla="*/ 140 w 142"/>
                <a:gd name="T19" fmla="*/ 67 h 163"/>
                <a:gd name="T20" fmla="*/ 112 w 142"/>
                <a:gd name="T21" fmla="*/ 82 h 163"/>
                <a:gd name="T22" fmla="*/ 101 w 142"/>
                <a:gd name="T23" fmla="*/ 99 h 163"/>
                <a:gd name="T24" fmla="*/ 125 w 142"/>
                <a:gd name="T25" fmla="*/ 112 h 163"/>
                <a:gd name="T26" fmla="*/ 142 w 142"/>
                <a:gd name="T27" fmla="*/ 118 h 163"/>
                <a:gd name="T28" fmla="*/ 96 w 142"/>
                <a:gd name="T29" fmla="*/ 151 h 163"/>
                <a:gd name="T30" fmla="*/ 77 w 142"/>
                <a:gd name="T31" fmla="*/ 151 h 163"/>
                <a:gd name="T32" fmla="*/ 70 w 142"/>
                <a:gd name="T33" fmla="*/ 113 h 163"/>
                <a:gd name="T34" fmla="*/ 47 w 142"/>
                <a:gd name="T35" fmla="*/ 78 h 163"/>
                <a:gd name="T36" fmla="*/ 0 w 142"/>
                <a:gd name="T37" fmla="*/ 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163">
                  <a:moveTo>
                    <a:pt x="0" y="52"/>
                  </a:moveTo>
                  <a:cubicBezTo>
                    <a:pt x="20" y="57"/>
                    <a:pt x="36" y="61"/>
                    <a:pt x="53" y="64"/>
                  </a:cubicBezTo>
                  <a:cubicBezTo>
                    <a:pt x="58" y="65"/>
                    <a:pt x="68" y="60"/>
                    <a:pt x="68" y="59"/>
                  </a:cubicBezTo>
                  <a:cubicBezTo>
                    <a:pt x="67" y="52"/>
                    <a:pt x="65" y="44"/>
                    <a:pt x="62" y="37"/>
                  </a:cubicBezTo>
                  <a:cubicBezTo>
                    <a:pt x="60" y="34"/>
                    <a:pt x="56" y="32"/>
                    <a:pt x="53" y="30"/>
                  </a:cubicBezTo>
                  <a:cubicBezTo>
                    <a:pt x="59" y="20"/>
                    <a:pt x="64" y="11"/>
                    <a:pt x="71" y="4"/>
                  </a:cubicBezTo>
                  <a:cubicBezTo>
                    <a:pt x="74" y="1"/>
                    <a:pt x="84" y="0"/>
                    <a:pt x="86" y="2"/>
                  </a:cubicBezTo>
                  <a:cubicBezTo>
                    <a:pt x="93" y="10"/>
                    <a:pt x="104" y="21"/>
                    <a:pt x="103" y="28"/>
                  </a:cubicBezTo>
                  <a:cubicBezTo>
                    <a:pt x="96" y="64"/>
                    <a:pt x="99" y="70"/>
                    <a:pt x="134" y="66"/>
                  </a:cubicBezTo>
                  <a:cubicBezTo>
                    <a:pt x="136" y="66"/>
                    <a:pt x="139" y="67"/>
                    <a:pt x="140" y="67"/>
                  </a:cubicBezTo>
                  <a:cubicBezTo>
                    <a:pt x="131" y="72"/>
                    <a:pt x="121" y="76"/>
                    <a:pt x="112" y="82"/>
                  </a:cubicBezTo>
                  <a:cubicBezTo>
                    <a:pt x="107" y="86"/>
                    <a:pt x="105" y="94"/>
                    <a:pt x="101" y="99"/>
                  </a:cubicBezTo>
                  <a:cubicBezTo>
                    <a:pt x="109" y="104"/>
                    <a:pt x="117" y="108"/>
                    <a:pt x="125" y="112"/>
                  </a:cubicBezTo>
                  <a:cubicBezTo>
                    <a:pt x="130" y="115"/>
                    <a:pt x="135" y="116"/>
                    <a:pt x="142" y="118"/>
                  </a:cubicBezTo>
                  <a:cubicBezTo>
                    <a:pt x="124" y="129"/>
                    <a:pt x="102" y="127"/>
                    <a:pt x="96" y="151"/>
                  </a:cubicBezTo>
                  <a:cubicBezTo>
                    <a:pt x="93" y="163"/>
                    <a:pt x="80" y="160"/>
                    <a:pt x="77" y="151"/>
                  </a:cubicBezTo>
                  <a:cubicBezTo>
                    <a:pt x="72" y="139"/>
                    <a:pt x="68" y="125"/>
                    <a:pt x="70" y="113"/>
                  </a:cubicBezTo>
                  <a:cubicBezTo>
                    <a:pt x="75" y="92"/>
                    <a:pt x="70" y="82"/>
                    <a:pt x="47" y="78"/>
                  </a:cubicBezTo>
                  <a:cubicBezTo>
                    <a:pt x="29" y="74"/>
                    <a:pt x="11" y="70"/>
                    <a:pt x="0" y="52"/>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13"/>
            <p:cNvSpPr>
              <a:spLocks/>
            </p:cNvSpPr>
            <p:nvPr/>
          </p:nvSpPr>
          <p:spPr bwMode="auto">
            <a:xfrm>
              <a:off x="6580188" y="4675188"/>
              <a:ext cx="214313" cy="131763"/>
            </a:xfrm>
            <a:custGeom>
              <a:avLst/>
              <a:gdLst>
                <a:gd name="T0" fmla="*/ 75 w 144"/>
                <a:gd name="T1" fmla="*/ 60 h 89"/>
                <a:gd name="T2" fmla="*/ 104 w 144"/>
                <a:gd name="T3" fmla="*/ 37 h 89"/>
                <a:gd name="T4" fmla="*/ 115 w 144"/>
                <a:gd name="T5" fmla="*/ 21 h 89"/>
                <a:gd name="T6" fmla="*/ 93 w 144"/>
                <a:gd name="T7" fmla="*/ 13 h 89"/>
                <a:gd name="T8" fmla="*/ 48 w 144"/>
                <a:gd name="T9" fmla="*/ 23 h 89"/>
                <a:gd name="T10" fmla="*/ 0 w 144"/>
                <a:gd name="T11" fmla="*/ 8 h 89"/>
                <a:gd name="T12" fmla="*/ 19 w 144"/>
                <a:gd name="T13" fmla="*/ 5 h 89"/>
                <a:gd name="T14" fmla="*/ 118 w 144"/>
                <a:gd name="T15" fmla="*/ 1 h 89"/>
                <a:gd name="T16" fmla="*/ 136 w 144"/>
                <a:gd name="T17" fmla="*/ 25 h 89"/>
                <a:gd name="T18" fmla="*/ 141 w 144"/>
                <a:gd name="T19" fmla="*/ 60 h 89"/>
                <a:gd name="T20" fmla="*/ 139 w 144"/>
                <a:gd name="T21" fmla="*/ 83 h 89"/>
                <a:gd name="T22" fmla="*/ 130 w 144"/>
                <a:gd name="T23" fmla="*/ 88 h 89"/>
                <a:gd name="T24" fmla="*/ 120 w 144"/>
                <a:gd name="T25" fmla="*/ 74 h 89"/>
                <a:gd name="T26" fmla="*/ 104 w 144"/>
                <a:gd name="T27" fmla="*/ 64 h 89"/>
                <a:gd name="T28" fmla="*/ 79 w 144"/>
                <a:gd name="T29" fmla="*/ 65 h 89"/>
                <a:gd name="T30" fmla="*/ 75 w 144"/>
                <a:gd name="T31" fmla="*/ 6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89">
                  <a:moveTo>
                    <a:pt x="75" y="60"/>
                  </a:moveTo>
                  <a:cubicBezTo>
                    <a:pt x="85" y="52"/>
                    <a:pt x="95" y="45"/>
                    <a:pt x="104" y="37"/>
                  </a:cubicBezTo>
                  <a:cubicBezTo>
                    <a:pt x="109" y="33"/>
                    <a:pt x="111" y="26"/>
                    <a:pt x="115" y="21"/>
                  </a:cubicBezTo>
                  <a:cubicBezTo>
                    <a:pt x="107" y="18"/>
                    <a:pt x="100" y="13"/>
                    <a:pt x="93" y="13"/>
                  </a:cubicBezTo>
                  <a:cubicBezTo>
                    <a:pt x="78" y="15"/>
                    <a:pt x="63" y="21"/>
                    <a:pt x="48" y="23"/>
                  </a:cubicBezTo>
                  <a:cubicBezTo>
                    <a:pt x="31" y="26"/>
                    <a:pt x="13" y="29"/>
                    <a:pt x="0" y="8"/>
                  </a:cubicBezTo>
                  <a:cubicBezTo>
                    <a:pt x="8" y="7"/>
                    <a:pt x="13" y="5"/>
                    <a:pt x="19" y="5"/>
                  </a:cubicBezTo>
                  <a:cubicBezTo>
                    <a:pt x="52" y="4"/>
                    <a:pt x="85" y="2"/>
                    <a:pt x="118" y="1"/>
                  </a:cubicBezTo>
                  <a:cubicBezTo>
                    <a:pt x="136" y="0"/>
                    <a:pt x="140" y="12"/>
                    <a:pt x="136" y="25"/>
                  </a:cubicBezTo>
                  <a:cubicBezTo>
                    <a:pt x="132" y="38"/>
                    <a:pt x="131" y="49"/>
                    <a:pt x="141" y="60"/>
                  </a:cubicBezTo>
                  <a:cubicBezTo>
                    <a:pt x="144" y="65"/>
                    <a:pt x="141" y="76"/>
                    <a:pt x="139" y="83"/>
                  </a:cubicBezTo>
                  <a:cubicBezTo>
                    <a:pt x="139" y="86"/>
                    <a:pt x="131" y="89"/>
                    <a:pt x="130" y="88"/>
                  </a:cubicBezTo>
                  <a:cubicBezTo>
                    <a:pt x="126" y="84"/>
                    <a:pt x="125" y="78"/>
                    <a:pt x="120" y="74"/>
                  </a:cubicBezTo>
                  <a:cubicBezTo>
                    <a:pt x="116" y="69"/>
                    <a:pt x="110" y="65"/>
                    <a:pt x="104" y="64"/>
                  </a:cubicBezTo>
                  <a:cubicBezTo>
                    <a:pt x="96" y="63"/>
                    <a:pt x="87" y="65"/>
                    <a:pt x="79" y="65"/>
                  </a:cubicBezTo>
                  <a:cubicBezTo>
                    <a:pt x="78" y="63"/>
                    <a:pt x="77" y="62"/>
                    <a:pt x="75" y="60"/>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14"/>
            <p:cNvSpPr>
              <a:spLocks/>
            </p:cNvSpPr>
            <p:nvPr/>
          </p:nvSpPr>
          <p:spPr bwMode="auto">
            <a:xfrm>
              <a:off x="6492876" y="4879976"/>
              <a:ext cx="257175" cy="150813"/>
            </a:xfrm>
            <a:custGeom>
              <a:avLst/>
              <a:gdLst>
                <a:gd name="T0" fmla="*/ 45 w 173"/>
                <a:gd name="T1" fmla="*/ 16 h 102"/>
                <a:gd name="T2" fmla="*/ 33 w 173"/>
                <a:gd name="T3" fmla="*/ 22 h 102"/>
                <a:gd name="T4" fmla="*/ 23 w 173"/>
                <a:gd name="T5" fmla="*/ 48 h 102"/>
                <a:gd name="T6" fmla="*/ 79 w 173"/>
                <a:gd name="T7" fmla="*/ 74 h 102"/>
                <a:gd name="T8" fmla="*/ 130 w 173"/>
                <a:gd name="T9" fmla="*/ 71 h 102"/>
                <a:gd name="T10" fmla="*/ 146 w 173"/>
                <a:gd name="T11" fmla="*/ 64 h 102"/>
                <a:gd name="T12" fmla="*/ 173 w 173"/>
                <a:gd name="T13" fmla="*/ 61 h 102"/>
                <a:gd name="T14" fmla="*/ 21 w 173"/>
                <a:gd name="T15" fmla="*/ 62 h 102"/>
                <a:gd name="T16" fmla="*/ 6 w 173"/>
                <a:gd name="T17" fmla="*/ 50 h 102"/>
                <a:gd name="T18" fmla="*/ 1 w 173"/>
                <a:gd name="T19" fmla="*/ 37 h 102"/>
                <a:gd name="T20" fmla="*/ 21 w 173"/>
                <a:gd name="T21" fmla="*/ 0 h 102"/>
                <a:gd name="T22" fmla="*/ 45 w 173"/>
                <a:gd name="T23" fmla="*/ 1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3" h="102">
                  <a:moveTo>
                    <a:pt x="45" y="16"/>
                  </a:moveTo>
                  <a:cubicBezTo>
                    <a:pt x="39" y="19"/>
                    <a:pt x="36" y="22"/>
                    <a:pt x="33" y="22"/>
                  </a:cubicBezTo>
                  <a:cubicBezTo>
                    <a:pt x="14" y="26"/>
                    <a:pt x="11" y="33"/>
                    <a:pt x="23" y="48"/>
                  </a:cubicBezTo>
                  <a:cubicBezTo>
                    <a:pt x="38" y="66"/>
                    <a:pt x="58" y="73"/>
                    <a:pt x="79" y="74"/>
                  </a:cubicBezTo>
                  <a:cubicBezTo>
                    <a:pt x="96" y="75"/>
                    <a:pt x="113" y="73"/>
                    <a:pt x="130" y="71"/>
                  </a:cubicBezTo>
                  <a:cubicBezTo>
                    <a:pt x="136" y="70"/>
                    <a:pt x="140" y="66"/>
                    <a:pt x="146" y="64"/>
                  </a:cubicBezTo>
                  <a:cubicBezTo>
                    <a:pt x="155" y="62"/>
                    <a:pt x="164" y="60"/>
                    <a:pt x="173" y="61"/>
                  </a:cubicBezTo>
                  <a:cubicBezTo>
                    <a:pt x="133" y="91"/>
                    <a:pt x="65" y="102"/>
                    <a:pt x="21" y="62"/>
                  </a:cubicBezTo>
                  <a:cubicBezTo>
                    <a:pt x="17" y="58"/>
                    <a:pt x="10" y="55"/>
                    <a:pt x="6" y="50"/>
                  </a:cubicBezTo>
                  <a:cubicBezTo>
                    <a:pt x="3" y="47"/>
                    <a:pt x="0" y="40"/>
                    <a:pt x="1" y="37"/>
                  </a:cubicBezTo>
                  <a:cubicBezTo>
                    <a:pt x="7" y="25"/>
                    <a:pt x="14" y="14"/>
                    <a:pt x="21" y="0"/>
                  </a:cubicBezTo>
                  <a:cubicBezTo>
                    <a:pt x="27" y="4"/>
                    <a:pt x="35" y="9"/>
                    <a:pt x="45" y="16"/>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15"/>
            <p:cNvSpPr>
              <a:spLocks/>
            </p:cNvSpPr>
            <p:nvPr/>
          </p:nvSpPr>
          <p:spPr bwMode="auto">
            <a:xfrm>
              <a:off x="6567488" y="4554538"/>
              <a:ext cx="107950" cy="104775"/>
            </a:xfrm>
            <a:custGeom>
              <a:avLst/>
              <a:gdLst>
                <a:gd name="T0" fmla="*/ 73 w 73"/>
                <a:gd name="T1" fmla="*/ 32 h 71"/>
                <a:gd name="T2" fmla="*/ 58 w 73"/>
                <a:gd name="T3" fmla="*/ 53 h 71"/>
                <a:gd name="T4" fmla="*/ 29 w 73"/>
                <a:gd name="T5" fmla="*/ 58 h 71"/>
                <a:gd name="T6" fmla="*/ 0 w 73"/>
                <a:gd name="T7" fmla="*/ 33 h 71"/>
                <a:gd name="T8" fmla="*/ 25 w 73"/>
                <a:gd name="T9" fmla="*/ 24 h 71"/>
                <a:gd name="T10" fmla="*/ 26 w 73"/>
                <a:gd name="T11" fmla="*/ 15 h 71"/>
                <a:gd name="T12" fmla="*/ 34 w 73"/>
                <a:gd name="T13" fmla="*/ 0 h 71"/>
                <a:gd name="T14" fmla="*/ 52 w 73"/>
                <a:gd name="T15" fmla="*/ 9 h 71"/>
                <a:gd name="T16" fmla="*/ 73 w 73"/>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1">
                  <a:moveTo>
                    <a:pt x="73" y="32"/>
                  </a:moveTo>
                  <a:cubicBezTo>
                    <a:pt x="69" y="38"/>
                    <a:pt x="62" y="45"/>
                    <a:pt x="58" y="53"/>
                  </a:cubicBezTo>
                  <a:cubicBezTo>
                    <a:pt x="49" y="70"/>
                    <a:pt x="42" y="71"/>
                    <a:pt x="29" y="58"/>
                  </a:cubicBezTo>
                  <a:cubicBezTo>
                    <a:pt x="21" y="49"/>
                    <a:pt x="12" y="42"/>
                    <a:pt x="0" y="33"/>
                  </a:cubicBezTo>
                  <a:cubicBezTo>
                    <a:pt x="9" y="30"/>
                    <a:pt x="16" y="27"/>
                    <a:pt x="25" y="24"/>
                  </a:cubicBezTo>
                  <a:cubicBezTo>
                    <a:pt x="25" y="23"/>
                    <a:pt x="25" y="19"/>
                    <a:pt x="26" y="15"/>
                  </a:cubicBezTo>
                  <a:cubicBezTo>
                    <a:pt x="28" y="10"/>
                    <a:pt x="32" y="0"/>
                    <a:pt x="34" y="0"/>
                  </a:cubicBezTo>
                  <a:cubicBezTo>
                    <a:pt x="40" y="1"/>
                    <a:pt x="47" y="4"/>
                    <a:pt x="52" y="9"/>
                  </a:cubicBezTo>
                  <a:cubicBezTo>
                    <a:pt x="60" y="16"/>
                    <a:pt x="67" y="24"/>
                    <a:pt x="73" y="32"/>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16"/>
            <p:cNvSpPr>
              <a:spLocks/>
            </p:cNvSpPr>
            <p:nvPr/>
          </p:nvSpPr>
          <p:spPr bwMode="auto">
            <a:xfrm>
              <a:off x="6754813" y="4846638"/>
              <a:ext cx="55563" cy="107950"/>
            </a:xfrm>
            <a:custGeom>
              <a:avLst/>
              <a:gdLst>
                <a:gd name="T0" fmla="*/ 0 w 38"/>
                <a:gd name="T1" fmla="*/ 0 h 73"/>
                <a:gd name="T2" fmla="*/ 24 w 38"/>
                <a:gd name="T3" fmla="*/ 24 h 73"/>
                <a:gd name="T4" fmla="*/ 31 w 38"/>
                <a:gd name="T5" fmla="*/ 44 h 73"/>
                <a:gd name="T6" fmla="*/ 22 w 38"/>
                <a:gd name="T7" fmla="*/ 70 h 73"/>
                <a:gd name="T8" fmla="*/ 3 w 38"/>
                <a:gd name="T9" fmla="*/ 51 h 73"/>
                <a:gd name="T10" fmla="*/ 0 w 38"/>
                <a:gd name="T11" fmla="*/ 0 h 73"/>
              </a:gdLst>
              <a:ahLst/>
              <a:cxnLst>
                <a:cxn ang="0">
                  <a:pos x="T0" y="T1"/>
                </a:cxn>
                <a:cxn ang="0">
                  <a:pos x="T2" y="T3"/>
                </a:cxn>
                <a:cxn ang="0">
                  <a:pos x="T4" y="T5"/>
                </a:cxn>
                <a:cxn ang="0">
                  <a:pos x="T6" y="T7"/>
                </a:cxn>
                <a:cxn ang="0">
                  <a:pos x="T8" y="T9"/>
                </a:cxn>
                <a:cxn ang="0">
                  <a:pos x="T10" y="T11"/>
                </a:cxn>
              </a:cxnLst>
              <a:rect l="0" t="0" r="r" b="b"/>
              <a:pathLst>
                <a:path w="38" h="73">
                  <a:moveTo>
                    <a:pt x="0" y="0"/>
                  </a:moveTo>
                  <a:cubicBezTo>
                    <a:pt x="19" y="1"/>
                    <a:pt x="28" y="6"/>
                    <a:pt x="24" y="24"/>
                  </a:cubicBezTo>
                  <a:cubicBezTo>
                    <a:pt x="23" y="30"/>
                    <a:pt x="30" y="37"/>
                    <a:pt x="31" y="44"/>
                  </a:cubicBezTo>
                  <a:cubicBezTo>
                    <a:pt x="31" y="53"/>
                    <a:pt x="38" y="66"/>
                    <a:pt x="22" y="70"/>
                  </a:cubicBezTo>
                  <a:cubicBezTo>
                    <a:pt x="6" y="73"/>
                    <a:pt x="4" y="61"/>
                    <a:pt x="3" y="51"/>
                  </a:cubicBezTo>
                  <a:cubicBezTo>
                    <a:pt x="1" y="34"/>
                    <a:pt x="1" y="17"/>
                    <a:pt x="0" y="0"/>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17"/>
            <p:cNvSpPr>
              <a:spLocks/>
            </p:cNvSpPr>
            <p:nvPr/>
          </p:nvSpPr>
          <p:spPr bwMode="auto">
            <a:xfrm>
              <a:off x="6491288" y="4557713"/>
              <a:ext cx="68263" cy="53975"/>
            </a:xfrm>
            <a:custGeom>
              <a:avLst/>
              <a:gdLst>
                <a:gd name="T0" fmla="*/ 0 w 46"/>
                <a:gd name="T1" fmla="*/ 6 h 37"/>
                <a:gd name="T2" fmla="*/ 46 w 46"/>
                <a:gd name="T3" fmla="*/ 29 h 37"/>
                <a:gd name="T4" fmla="*/ 0 w 46"/>
                <a:gd name="T5" fmla="*/ 6 h 37"/>
              </a:gdLst>
              <a:ahLst/>
              <a:cxnLst>
                <a:cxn ang="0">
                  <a:pos x="T0" y="T1"/>
                </a:cxn>
                <a:cxn ang="0">
                  <a:pos x="T2" y="T3"/>
                </a:cxn>
                <a:cxn ang="0">
                  <a:pos x="T4" y="T5"/>
                </a:cxn>
              </a:cxnLst>
              <a:rect l="0" t="0" r="r" b="b"/>
              <a:pathLst>
                <a:path w="46" h="37">
                  <a:moveTo>
                    <a:pt x="0" y="6"/>
                  </a:moveTo>
                  <a:cubicBezTo>
                    <a:pt x="24" y="0"/>
                    <a:pt x="33" y="17"/>
                    <a:pt x="46" y="29"/>
                  </a:cubicBezTo>
                  <a:cubicBezTo>
                    <a:pt x="21" y="37"/>
                    <a:pt x="21" y="37"/>
                    <a:pt x="0" y="6"/>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18"/>
            <p:cNvSpPr>
              <a:spLocks/>
            </p:cNvSpPr>
            <p:nvPr/>
          </p:nvSpPr>
          <p:spPr bwMode="auto">
            <a:xfrm>
              <a:off x="6488113" y="4718051"/>
              <a:ext cx="53975" cy="46038"/>
            </a:xfrm>
            <a:custGeom>
              <a:avLst/>
              <a:gdLst>
                <a:gd name="T0" fmla="*/ 37 w 37"/>
                <a:gd name="T1" fmla="*/ 21 h 31"/>
                <a:gd name="T2" fmla="*/ 22 w 37"/>
                <a:gd name="T3" fmla="*/ 30 h 31"/>
                <a:gd name="T4" fmla="*/ 0 w 37"/>
                <a:gd name="T5" fmla="*/ 11 h 31"/>
                <a:gd name="T6" fmla="*/ 11 w 37"/>
                <a:gd name="T7" fmla="*/ 1 h 31"/>
                <a:gd name="T8" fmla="*/ 37 w 37"/>
                <a:gd name="T9" fmla="*/ 21 h 31"/>
              </a:gdLst>
              <a:ahLst/>
              <a:cxnLst>
                <a:cxn ang="0">
                  <a:pos x="T0" y="T1"/>
                </a:cxn>
                <a:cxn ang="0">
                  <a:pos x="T2" y="T3"/>
                </a:cxn>
                <a:cxn ang="0">
                  <a:pos x="T4" y="T5"/>
                </a:cxn>
                <a:cxn ang="0">
                  <a:pos x="T6" y="T7"/>
                </a:cxn>
                <a:cxn ang="0">
                  <a:pos x="T8" y="T9"/>
                </a:cxn>
              </a:cxnLst>
              <a:rect l="0" t="0" r="r" b="b"/>
              <a:pathLst>
                <a:path w="37" h="31">
                  <a:moveTo>
                    <a:pt x="37" y="21"/>
                  </a:moveTo>
                  <a:cubicBezTo>
                    <a:pt x="29" y="26"/>
                    <a:pt x="24" y="31"/>
                    <a:pt x="22" y="30"/>
                  </a:cubicBezTo>
                  <a:cubicBezTo>
                    <a:pt x="14" y="25"/>
                    <a:pt x="7" y="18"/>
                    <a:pt x="0" y="11"/>
                  </a:cubicBezTo>
                  <a:cubicBezTo>
                    <a:pt x="4" y="7"/>
                    <a:pt x="10" y="0"/>
                    <a:pt x="11" y="1"/>
                  </a:cubicBezTo>
                  <a:cubicBezTo>
                    <a:pt x="19" y="6"/>
                    <a:pt x="26" y="12"/>
                    <a:pt x="37" y="21"/>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19"/>
            <p:cNvSpPr>
              <a:spLocks/>
            </p:cNvSpPr>
            <p:nvPr/>
          </p:nvSpPr>
          <p:spPr bwMode="auto">
            <a:xfrm>
              <a:off x="5930901" y="3117851"/>
              <a:ext cx="103188" cy="73025"/>
            </a:xfrm>
            <a:custGeom>
              <a:avLst/>
              <a:gdLst>
                <a:gd name="T0" fmla="*/ 70 w 70"/>
                <a:gd name="T1" fmla="*/ 32 h 49"/>
                <a:gd name="T2" fmla="*/ 28 w 70"/>
                <a:gd name="T3" fmla="*/ 48 h 49"/>
                <a:gd name="T4" fmla="*/ 6 w 70"/>
                <a:gd name="T5" fmla="*/ 15 h 49"/>
                <a:gd name="T6" fmla="*/ 70 w 70"/>
                <a:gd name="T7" fmla="*/ 32 h 49"/>
              </a:gdLst>
              <a:ahLst/>
              <a:cxnLst>
                <a:cxn ang="0">
                  <a:pos x="T0" y="T1"/>
                </a:cxn>
                <a:cxn ang="0">
                  <a:pos x="T2" y="T3"/>
                </a:cxn>
                <a:cxn ang="0">
                  <a:pos x="T4" y="T5"/>
                </a:cxn>
                <a:cxn ang="0">
                  <a:pos x="T6" y="T7"/>
                </a:cxn>
              </a:cxnLst>
              <a:rect l="0" t="0" r="r" b="b"/>
              <a:pathLst>
                <a:path w="70" h="49">
                  <a:moveTo>
                    <a:pt x="70" y="32"/>
                  </a:moveTo>
                  <a:cubicBezTo>
                    <a:pt x="55" y="38"/>
                    <a:pt x="41" y="49"/>
                    <a:pt x="28" y="48"/>
                  </a:cubicBezTo>
                  <a:cubicBezTo>
                    <a:pt x="18" y="47"/>
                    <a:pt x="0" y="37"/>
                    <a:pt x="6" y="15"/>
                  </a:cubicBezTo>
                  <a:cubicBezTo>
                    <a:pt x="25" y="28"/>
                    <a:pt x="51" y="0"/>
                    <a:pt x="70" y="32"/>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20"/>
            <p:cNvSpPr>
              <a:spLocks/>
            </p:cNvSpPr>
            <p:nvPr/>
          </p:nvSpPr>
          <p:spPr bwMode="auto">
            <a:xfrm>
              <a:off x="5867401" y="3486151"/>
              <a:ext cx="74613" cy="65088"/>
            </a:xfrm>
            <a:custGeom>
              <a:avLst/>
              <a:gdLst>
                <a:gd name="T0" fmla="*/ 51 w 51"/>
                <a:gd name="T1" fmla="*/ 25 h 44"/>
                <a:gd name="T2" fmla="*/ 17 w 51"/>
                <a:gd name="T3" fmla="*/ 43 h 44"/>
                <a:gd name="T4" fmla="*/ 17 w 51"/>
                <a:gd name="T5" fmla="*/ 43 h 44"/>
                <a:gd name="T6" fmla="*/ 0 w 51"/>
                <a:gd name="T7" fmla="*/ 8 h 44"/>
                <a:gd name="T8" fmla="*/ 13 w 51"/>
                <a:gd name="T9" fmla="*/ 1 h 44"/>
                <a:gd name="T10" fmla="*/ 51 w 51"/>
                <a:gd name="T11" fmla="*/ 25 h 44"/>
              </a:gdLst>
              <a:ahLst/>
              <a:cxnLst>
                <a:cxn ang="0">
                  <a:pos x="T0" y="T1"/>
                </a:cxn>
                <a:cxn ang="0">
                  <a:pos x="T2" y="T3"/>
                </a:cxn>
                <a:cxn ang="0">
                  <a:pos x="T4" y="T5"/>
                </a:cxn>
                <a:cxn ang="0">
                  <a:pos x="T6" y="T7"/>
                </a:cxn>
                <a:cxn ang="0">
                  <a:pos x="T8" y="T9"/>
                </a:cxn>
                <a:cxn ang="0">
                  <a:pos x="T10" y="T11"/>
                </a:cxn>
              </a:cxnLst>
              <a:rect l="0" t="0" r="r" b="b"/>
              <a:pathLst>
                <a:path w="51" h="44">
                  <a:moveTo>
                    <a:pt x="51" y="25"/>
                  </a:moveTo>
                  <a:cubicBezTo>
                    <a:pt x="38" y="32"/>
                    <a:pt x="29" y="37"/>
                    <a:pt x="17" y="43"/>
                  </a:cubicBezTo>
                  <a:cubicBezTo>
                    <a:pt x="19" y="43"/>
                    <a:pt x="17" y="44"/>
                    <a:pt x="17" y="43"/>
                  </a:cubicBezTo>
                  <a:cubicBezTo>
                    <a:pt x="11" y="32"/>
                    <a:pt x="5" y="20"/>
                    <a:pt x="0" y="8"/>
                  </a:cubicBezTo>
                  <a:cubicBezTo>
                    <a:pt x="0" y="7"/>
                    <a:pt x="9" y="0"/>
                    <a:pt x="13" y="1"/>
                  </a:cubicBezTo>
                  <a:cubicBezTo>
                    <a:pt x="30" y="3"/>
                    <a:pt x="45" y="10"/>
                    <a:pt x="51" y="25"/>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7" name="Rectangle 26"/>
          <p:cNvSpPr/>
          <p:nvPr/>
        </p:nvSpPr>
        <p:spPr>
          <a:xfrm>
            <a:off x="1998835" y="3977660"/>
            <a:ext cx="874470" cy="400110"/>
          </a:xfrm>
          <a:prstGeom prst="rect">
            <a:avLst/>
          </a:prstGeom>
        </p:spPr>
        <p:txBody>
          <a:bodyPr wrap="none">
            <a:spAutoFit/>
          </a:bodyPr>
          <a:lstStyle/>
          <a:p>
            <a:pPr algn="ctr"/>
            <a:r>
              <a:rPr lang="fr-FR" sz="2000" b="1">
                <a:solidFill>
                  <a:srgbClr val="0070C0"/>
                </a:solidFill>
                <a:latin typeface="Calibri" pitchFamily="34" charset="0"/>
                <a:ea typeface="ＭＳ Ｐゴシック" pitchFamily="34" charset="-128"/>
              </a:rPr>
              <a:t>Urètre</a:t>
            </a:r>
          </a:p>
        </p:txBody>
      </p:sp>
      <p:sp>
        <p:nvSpPr>
          <p:cNvPr id="28" name="Rectangle 27"/>
          <p:cNvSpPr/>
          <p:nvPr/>
        </p:nvSpPr>
        <p:spPr>
          <a:xfrm>
            <a:off x="6007408" y="3977660"/>
            <a:ext cx="1052211" cy="400110"/>
          </a:xfrm>
          <a:prstGeom prst="rect">
            <a:avLst/>
          </a:prstGeom>
        </p:spPr>
        <p:txBody>
          <a:bodyPr wrap="none">
            <a:spAutoFit/>
          </a:bodyPr>
          <a:lstStyle/>
          <a:p>
            <a:pPr algn="ctr"/>
            <a:r>
              <a:rPr lang="fr-FR" sz="2000" b="1">
                <a:solidFill>
                  <a:srgbClr val="0070C0"/>
                </a:solidFill>
                <a:latin typeface="Calibri" pitchFamily="34" charset="0"/>
                <a:ea typeface="ＭＳ Ｐゴシック" pitchFamily="34" charset="-128"/>
              </a:rPr>
              <a:t>Prépuce</a:t>
            </a:r>
          </a:p>
        </p:txBody>
      </p:sp>
      <p:sp>
        <p:nvSpPr>
          <p:cNvPr id="29"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Dobard</a:t>
            </a:r>
            <a:r>
              <a:rPr lang="en-GB" sz="1200" i="1" dirty="0">
                <a:solidFill>
                  <a:srgbClr val="0070C0"/>
                </a:solidFill>
              </a:rPr>
              <a:t> C, CROI 2018, Abs. 83</a:t>
            </a:r>
          </a:p>
        </p:txBody>
      </p:sp>
      <p:sp>
        <p:nvSpPr>
          <p:cNvPr id="4" name="Titre 3">
            <a:extLst>
              <a:ext uri="{FF2B5EF4-FFF2-40B4-BE49-F238E27FC236}">
                <a16:creationId xmlns:a16="http://schemas.microsoft.com/office/drawing/2014/main" id="{99537023-59A5-426C-9AA5-B0FEB43A700D}"/>
              </a:ext>
            </a:extLst>
          </p:cNvPr>
          <p:cNvSpPr>
            <a:spLocks noGrp="1"/>
          </p:cNvSpPr>
          <p:nvPr>
            <p:ph type="title"/>
          </p:nvPr>
        </p:nvSpPr>
        <p:spPr/>
        <p:txBody>
          <a:bodyPr/>
          <a:lstStyle/>
          <a:p>
            <a:r>
              <a:rPr lang="fr-FR" dirty="0"/>
              <a:t>PrEP par CAB LA pour prévenir de l’infection </a:t>
            </a:r>
            <a:br>
              <a:rPr lang="fr-FR" dirty="0"/>
            </a:br>
            <a:r>
              <a:rPr lang="fr-FR" dirty="0"/>
              <a:t>par voie pénienne (1)</a:t>
            </a:r>
          </a:p>
        </p:txBody>
      </p:sp>
      <p:sp>
        <p:nvSpPr>
          <p:cNvPr id="5" name="Espace réservé du contenu 4">
            <a:extLst>
              <a:ext uri="{FF2B5EF4-FFF2-40B4-BE49-F238E27FC236}">
                <a16:creationId xmlns:a16="http://schemas.microsoft.com/office/drawing/2014/main" id="{ABF837F7-E062-4B31-AFB0-58A805493542}"/>
              </a:ext>
            </a:extLst>
          </p:cNvPr>
          <p:cNvSpPr>
            <a:spLocks noGrp="1"/>
          </p:cNvSpPr>
          <p:nvPr>
            <p:ph idx="1"/>
          </p:nvPr>
        </p:nvSpPr>
        <p:spPr>
          <a:xfrm>
            <a:off x="457200" y="1341438"/>
            <a:ext cx="8613775" cy="2680381"/>
          </a:xfrm>
        </p:spPr>
        <p:txBody>
          <a:bodyPr/>
          <a:lstStyle/>
          <a:p>
            <a:pPr marL="285750" indent="-285750">
              <a:buFont typeface="Arial"/>
              <a:buChar char="•"/>
            </a:pPr>
            <a:r>
              <a:rPr lang="fr-FR" sz="1800" b="1" dirty="0"/>
              <a:t>Rationnel</a:t>
            </a:r>
          </a:p>
          <a:p>
            <a:pPr lvl="1">
              <a:buFont typeface="Arial" panose="020B0604020202020204" pitchFamily="34" charset="0"/>
              <a:buChar char="‒"/>
            </a:pPr>
            <a:r>
              <a:rPr lang="fr-FR" sz="1600" dirty="0"/>
              <a:t>L’efficacité de divers ARV en </a:t>
            </a:r>
            <a:r>
              <a:rPr lang="fr-FR" sz="1600" dirty="0" err="1"/>
              <a:t>PrEP</a:t>
            </a:r>
            <a:r>
              <a:rPr lang="fr-FR" sz="1600" dirty="0"/>
              <a:t> a été démontrée contre l’acquisition du VIH </a:t>
            </a:r>
            <a:br>
              <a:rPr lang="fr-FR" sz="1600" dirty="0"/>
            </a:br>
            <a:r>
              <a:rPr lang="fr-FR" sz="1600" dirty="0"/>
              <a:t>par voie vaginale ou par voie rectale</a:t>
            </a:r>
          </a:p>
          <a:p>
            <a:pPr lvl="1">
              <a:buFont typeface="Arial" panose="020B0604020202020204" pitchFamily="34" charset="0"/>
              <a:buChar char="‒"/>
            </a:pPr>
            <a:r>
              <a:rPr lang="fr-FR" sz="1600" dirty="0"/>
              <a:t>Il existe des cellules cibles du VIH au niveau du prépuce et de l’urètre. </a:t>
            </a:r>
          </a:p>
          <a:p>
            <a:pPr lvl="1">
              <a:buFont typeface="Arial" panose="020B0604020202020204" pitchFamily="34" charset="0"/>
              <a:buChar char="‒"/>
            </a:pPr>
            <a:r>
              <a:rPr lang="fr-FR" sz="1600" dirty="0"/>
              <a:t>Les essais de </a:t>
            </a:r>
            <a:r>
              <a:rPr lang="fr-FR" sz="1600" dirty="0" err="1"/>
              <a:t>PrEP</a:t>
            </a:r>
            <a:r>
              <a:rPr lang="fr-FR" sz="1600" dirty="0"/>
              <a:t> avec FTC/TDF ont montré une protection des hommes VIH- ayant une partenaire femme VIH+ non traitée</a:t>
            </a:r>
          </a:p>
          <a:p>
            <a:pPr marL="285750" indent="-285750">
              <a:buFont typeface="Arial"/>
              <a:buChar char="•"/>
            </a:pPr>
            <a:r>
              <a:rPr lang="fr-FR" sz="1800" dirty="0"/>
              <a:t>Objectif : démontrer l’efficacité de CAB LA sur la protection de l’infection par voie pénienne (urètre ou prépuce)</a:t>
            </a:r>
          </a:p>
          <a:p>
            <a:pPr marL="285750" indent="-285750">
              <a:buFont typeface="Arial"/>
              <a:buChar char="•"/>
            </a:pPr>
            <a:r>
              <a:rPr lang="fr-FR" sz="1800" b="1" dirty="0">
                <a:solidFill>
                  <a:srgbClr val="0070C0"/>
                </a:solidFill>
              </a:rPr>
              <a:t>1</a:t>
            </a:r>
            <a:r>
              <a:rPr lang="fr-FR" sz="1800" b="1" baseline="30000" dirty="0">
                <a:solidFill>
                  <a:srgbClr val="0070C0"/>
                </a:solidFill>
              </a:rPr>
              <a:t>ère</a:t>
            </a:r>
            <a:r>
              <a:rPr lang="fr-FR" sz="1800" b="1" dirty="0">
                <a:solidFill>
                  <a:srgbClr val="0070C0"/>
                </a:solidFill>
              </a:rPr>
              <a:t> étape : </a:t>
            </a:r>
            <a:r>
              <a:rPr lang="fr-FR" sz="1800" dirty="0"/>
              <a:t>mise au point d’un modèle d’infection non traumatique par voie urétrale ou pénienne chez le macaque</a:t>
            </a:r>
          </a:p>
        </p:txBody>
      </p:sp>
      <p:sp>
        <p:nvSpPr>
          <p:cNvPr id="30" name="ZoneTexte 29">
            <a:extLst>
              <a:ext uri="{FF2B5EF4-FFF2-40B4-BE49-F238E27FC236}">
                <a16:creationId xmlns:a16="http://schemas.microsoft.com/office/drawing/2014/main" id="{239D79E0-6249-428F-A5B5-7B8DD83B9C49}"/>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183</a:t>
            </a:r>
          </a:p>
        </p:txBody>
      </p:sp>
    </p:spTree>
    <p:extLst>
      <p:ext uri="{BB962C8B-B14F-4D97-AF65-F5344CB8AC3E}">
        <p14:creationId xmlns:p14="http://schemas.microsoft.com/office/powerpoint/2010/main" val="1156819230"/>
      </p:ext>
    </p:extLst>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Dobard</a:t>
            </a:r>
            <a:r>
              <a:rPr lang="en-GB" sz="1200" i="1" dirty="0">
                <a:solidFill>
                  <a:srgbClr val="0070C0"/>
                </a:solidFill>
              </a:rPr>
              <a:t> C, CROI 2018, Abs. 83</a:t>
            </a:r>
          </a:p>
        </p:txBody>
      </p:sp>
      <p:sp>
        <p:nvSpPr>
          <p:cNvPr id="36" name="Rectangle 35"/>
          <p:cNvSpPr/>
          <p:nvPr/>
        </p:nvSpPr>
        <p:spPr>
          <a:xfrm>
            <a:off x="3047178" y="2654487"/>
            <a:ext cx="2688172" cy="400110"/>
          </a:xfrm>
          <a:prstGeom prst="rect">
            <a:avLst/>
          </a:prstGeom>
        </p:spPr>
        <p:txBody>
          <a:bodyPr wrap="none">
            <a:spAutoFit/>
          </a:bodyPr>
          <a:lstStyle/>
          <a:p>
            <a:pPr algn="ctr"/>
            <a:r>
              <a:rPr lang="fr-FR" sz="2000" b="1" dirty="0">
                <a:solidFill>
                  <a:srgbClr val="0070C0"/>
                </a:solidFill>
                <a:latin typeface="Calibri" pitchFamily="34" charset="0"/>
                <a:ea typeface="ＭＳ Ｐゴシック" pitchFamily="34" charset="-128"/>
              </a:rPr>
              <a:t>Survie sans infection, %</a:t>
            </a:r>
          </a:p>
        </p:txBody>
      </p:sp>
      <p:grpSp>
        <p:nvGrpSpPr>
          <p:cNvPr id="65" name="Groupe 64"/>
          <p:cNvGrpSpPr/>
          <p:nvPr/>
        </p:nvGrpSpPr>
        <p:grpSpPr>
          <a:xfrm>
            <a:off x="937741" y="3125414"/>
            <a:ext cx="7296663" cy="3596448"/>
            <a:chOff x="937741" y="2261831"/>
            <a:chExt cx="7296663" cy="3596448"/>
          </a:xfrm>
        </p:grpSpPr>
        <p:grpSp>
          <p:nvGrpSpPr>
            <p:cNvPr id="35" name="Groupe 34"/>
            <p:cNvGrpSpPr/>
            <p:nvPr/>
          </p:nvGrpSpPr>
          <p:grpSpPr>
            <a:xfrm>
              <a:off x="1390650" y="2400301"/>
              <a:ext cx="5254625" cy="2849563"/>
              <a:chOff x="1390650" y="2400301"/>
              <a:chExt cx="5254625" cy="2849563"/>
            </a:xfrm>
          </p:grpSpPr>
          <p:sp>
            <p:nvSpPr>
              <p:cNvPr id="10" name="Line 5"/>
              <p:cNvSpPr>
                <a:spLocks noChangeShapeType="1"/>
              </p:cNvSpPr>
              <p:nvPr/>
            </p:nvSpPr>
            <p:spPr bwMode="auto">
              <a:xfrm>
                <a:off x="1470025" y="5172076"/>
                <a:ext cx="5175250"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1" name="Line 6"/>
              <p:cNvSpPr>
                <a:spLocks noChangeShapeType="1"/>
              </p:cNvSpPr>
              <p:nvPr/>
            </p:nvSpPr>
            <p:spPr bwMode="auto">
              <a:xfrm flipV="1">
                <a:off x="1470025" y="2400301"/>
                <a:ext cx="0" cy="2771775"/>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2" name="Line 7"/>
              <p:cNvSpPr>
                <a:spLocks noChangeShapeType="1"/>
              </p:cNvSpPr>
              <p:nvPr/>
            </p:nvSpPr>
            <p:spPr bwMode="auto">
              <a:xfrm>
                <a:off x="1390650" y="2400301"/>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3" name="Line 8"/>
              <p:cNvSpPr>
                <a:spLocks noChangeShapeType="1"/>
              </p:cNvSpPr>
              <p:nvPr/>
            </p:nvSpPr>
            <p:spPr bwMode="auto">
              <a:xfrm>
                <a:off x="1390650" y="3092451"/>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 name="Line 9"/>
              <p:cNvSpPr>
                <a:spLocks noChangeShapeType="1"/>
              </p:cNvSpPr>
              <p:nvPr/>
            </p:nvSpPr>
            <p:spPr bwMode="auto">
              <a:xfrm>
                <a:off x="1390650" y="3786188"/>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 name="Line 10"/>
              <p:cNvSpPr>
                <a:spLocks noChangeShapeType="1"/>
              </p:cNvSpPr>
              <p:nvPr/>
            </p:nvSpPr>
            <p:spPr bwMode="auto">
              <a:xfrm>
                <a:off x="1390650" y="4478338"/>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 name="Line 11"/>
              <p:cNvSpPr>
                <a:spLocks noChangeShapeType="1"/>
              </p:cNvSpPr>
              <p:nvPr/>
            </p:nvSpPr>
            <p:spPr bwMode="auto">
              <a:xfrm>
                <a:off x="1390650" y="5172076"/>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 name="Line 12"/>
              <p:cNvSpPr>
                <a:spLocks noChangeShapeType="1"/>
              </p:cNvSpPr>
              <p:nvPr/>
            </p:nvSpPr>
            <p:spPr bwMode="auto">
              <a:xfrm flipV="1">
                <a:off x="147002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8" name="Line 13"/>
              <p:cNvSpPr>
                <a:spLocks noChangeShapeType="1"/>
              </p:cNvSpPr>
              <p:nvPr/>
            </p:nvSpPr>
            <p:spPr bwMode="auto">
              <a:xfrm flipV="1">
                <a:off x="1898650"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9" name="Line 14"/>
              <p:cNvSpPr>
                <a:spLocks noChangeShapeType="1"/>
              </p:cNvSpPr>
              <p:nvPr/>
            </p:nvSpPr>
            <p:spPr bwMode="auto">
              <a:xfrm flipV="1">
                <a:off x="2330450"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0" name="Line 15"/>
              <p:cNvSpPr>
                <a:spLocks noChangeShapeType="1"/>
              </p:cNvSpPr>
              <p:nvPr/>
            </p:nvSpPr>
            <p:spPr bwMode="auto">
              <a:xfrm flipV="1">
                <a:off x="2762250"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1" name="Line 16"/>
              <p:cNvSpPr>
                <a:spLocks noChangeShapeType="1"/>
              </p:cNvSpPr>
              <p:nvPr/>
            </p:nvSpPr>
            <p:spPr bwMode="auto">
              <a:xfrm flipV="1">
                <a:off x="3194050"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2" name="Line 17"/>
              <p:cNvSpPr>
                <a:spLocks noChangeShapeType="1"/>
              </p:cNvSpPr>
              <p:nvPr/>
            </p:nvSpPr>
            <p:spPr bwMode="auto">
              <a:xfrm flipV="1">
                <a:off x="362743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Line 18"/>
              <p:cNvSpPr>
                <a:spLocks noChangeShapeType="1"/>
              </p:cNvSpPr>
              <p:nvPr/>
            </p:nvSpPr>
            <p:spPr bwMode="auto">
              <a:xfrm flipV="1">
                <a:off x="405606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4" name="Line 19"/>
              <p:cNvSpPr>
                <a:spLocks noChangeShapeType="1"/>
              </p:cNvSpPr>
              <p:nvPr/>
            </p:nvSpPr>
            <p:spPr bwMode="auto">
              <a:xfrm flipV="1">
                <a:off x="448786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5" name="Line 20"/>
              <p:cNvSpPr>
                <a:spLocks noChangeShapeType="1"/>
              </p:cNvSpPr>
              <p:nvPr/>
            </p:nvSpPr>
            <p:spPr bwMode="auto">
              <a:xfrm flipV="1">
                <a:off x="491966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6" name="Line 21"/>
              <p:cNvSpPr>
                <a:spLocks noChangeShapeType="1"/>
              </p:cNvSpPr>
              <p:nvPr/>
            </p:nvSpPr>
            <p:spPr bwMode="auto">
              <a:xfrm flipV="1">
                <a:off x="535146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7" name="Line 22"/>
              <p:cNvSpPr>
                <a:spLocks noChangeShapeType="1"/>
              </p:cNvSpPr>
              <p:nvPr/>
            </p:nvSpPr>
            <p:spPr bwMode="auto">
              <a:xfrm flipV="1">
                <a:off x="578008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8" name="Line 23"/>
              <p:cNvSpPr>
                <a:spLocks noChangeShapeType="1"/>
              </p:cNvSpPr>
              <p:nvPr/>
            </p:nvSpPr>
            <p:spPr bwMode="auto">
              <a:xfrm flipV="1">
                <a:off x="621347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9" name="Line 24"/>
              <p:cNvSpPr>
                <a:spLocks noChangeShapeType="1"/>
              </p:cNvSpPr>
              <p:nvPr/>
            </p:nvSpPr>
            <p:spPr bwMode="auto">
              <a:xfrm flipV="1">
                <a:off x="664527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0" name="Freeform 25"/>
              <p:cNvSpPr>
                <a:spLocks/>
              </p:cNvSpPr>
              <p:nvPr/>
            </p:nvSpPr>
            <p:spPr bwMode="auto">
              <a:xfrm>
                <a:off x="1470025" y="2400301"/>
                <a:ext cx="5027613" cy="361950"/>
              </a:xfrm>
              <a:custGeom>
                <a:avLst/>
                <a:gdLst>
                  <a:gd name="T0" fmla="*/ 0 w 3167"/>
                  <a:gd name="T1" fmla="*/ 0 h 228"/>
                  <a:gd name="T2" fmla="*/ 1835 w 3167"/>
                  <a:gd name="T3" fmla="*/ 0 h 228"/>
                  <a:gd name="T4" fmla="*/ 1835 w 3167"/>
                  <a:gd name="T5" fmla="*/ 228 h 228"/>
                  <a:gd name="T6" fmla="*/ 3167 w 3167"/>
                  <a:gd name="T7" fmla="*/ 228 h 228"/>
                </a:gdLst>
                <a:ahLst/>
                <a:cxnLst>
                  <a:cxn ang="0">
                    <a:pos x="T0" y="T1"/>
                  </a:cxn>
                  <a:cxn ang="0">
                    <a:pos x="T2" y="T3"/>
                  </a:cxn>
                  <a:cxn ang="0">
                    <a:pos x="T4" y="T5"/>
                  </a:cxn>
                  <a:cxn ang="0">
                    <a:pos x="T6" y="T7"/>
                  </a:cxn>
                </a:cxnLst>
                <a:rect l="0" t="0" r="r" b="b"/>
                <a:pathLst>
                  <a:path w="3167" h="228">
                    <a:moveTo>
                      <a:pt x="0" y="0"/>
                    </a:moveTo>
                    <a:lnTo>
                      <a:pt x="1835" y="0"/>
                    </a:lnTo>
                    <a:lnTo>
                      <a:pt x="1835" y="228"/>
                    </a:lnTo>
                    <a:lnTo>
                      <a:pt x="3167" y="228"/>
                    </a:lnTo>
                  </a:path>
                </a:pathLst>
              </a:custGeom>
              <a:noFill/>
              <a:ln w="28575" cap="flat">
                <a:solidFill>
                  <a:srgbClr val="CB2027"/>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1" name="Freeform 26"/>
              <p:cNvSpPr>
                <a:spLocks/>
              </p:cNvSpPr>
              <p:nvPr/>
            </p:nvSpPr>
            <p:spPr bwMode="auto">
              <a:xfrm>
                <a:off x="1470025" y="2400301"/>
                <a:ext cx="5175250" cy="2771775"/>
              </a:xfrm>
              <a:custGeom>
                <a:avLst/>
                <a:gdLst>
                  <a:gd name="T0" fmla="*/ 0 w 3260"/>
                  <a:gd name="T1" fmla="*/ 0 h 1746"/>
                  <a:gd name="T2" fmla="*/ 286 w 3260"/>
                  <a:gd name="T3" fmla="*/ 0 h 1746"/>
                  <a:gd name="T4" fmla="*/ 286 w 3260"/>
                  <a:gd name="T5" fmla="*/ 436 h 1746"/>
                  <a:gd name="T6" fmla="*/ 528 w 3260"/>
                  <a:gd name="T7" fmla="*/ 436 h 1746"/>
                  <a:gd name="T8" fmla="*/ 528 w 3260"/>
                  <a:gd name="T9" fmla="*/ 861 h 1746"/>
                  <a:gd name="T10" fmla="*/ 774 w 3260"/>
                  <a:gd name="T11" fmla="*/ 861 h 1746"/>
                  <a:gd name="T12" fmla="*/ 774 w 3260"/>
                  <a:gd name="T13" fmla="*/ 1063 h 1746"/>
                  <a:gd name="T14" fmla="*/ 1044 w 3260"/>
                  <a:gd name="T15" fmla="*/ 1063 h 1746"/>
                  <a:gd name="T16" fmla="*/ 1044 w 3260"/>
                  <a:gd name="T17" fmla="*/ 1278 h 1746"/>
                  <a:gd name="T18" fmla="*/ 2126 w 3260"/>
                  <a:gd name="T19" fmla="*/ 1278 h 1746"/>
                  <a:gd name="T20" fmla="*/ 2126 w 3260"/>
                  <a:gd name="T21" fmla="*/ 1508 h 1746"/>
                  <a:gd name="T22" fmla="*/ 3260 w 3260"/>
                  <a:gd name="T23" fmla="*/ 1508 h 1746"/>
                  <a:gd name="T24" fmla="*/ 3260 w 3260"/>
                  <a:gd name="T25" fmla="*/ 1746 h 1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0" h="1746">
                    <a:moveTo>
                      <a:pt x="0" y="0"/>
                    </a:moveTo>
                    <a:lnTo>
                      <a:pt x="286" y="0"/>
                    </a:lnTo>
                    <a:lnTo>
                      <a:pt x="286" y="436"/>
                    </a:lnTo>
                    <a:lnTo>
                      <a:pt x="528" y="436"/>
                    </a:lnTo>
                    <a:lnTo>
                      <a:pt x="528" y="861"/>
                    </a:lnTo>
                    <a:lnTo>
                      <a:pt x="774" y="861"/>
                    </a:lnTo>
                    <a:lnTo>
                      <a:pt x="774" y="1063"/>
                    </a:lnTo>
                    <a:lnTo>
                      <a:pt x="1044" y="1063"/>
                    </a:lnTo>
                    <a:lnTo>
                      <a:pt x="1044" y="1278"/>
                    </a:lnTo>
                    <a:lnTo>
                      <a:pt x="2126" y="1278"/>
                    </a:lnTo>
                    <a:lnTo>
                      <a:pt x="2126" y="1508"/>
                    </a:lnTo>
                    <a:lnTo>
                      <a:pt x="3260" y="1508"/>
                    </a:lnTo>
                    <a:lnTo>
                      <a:pt x="3260" y="1746"/>
                    </a:lnTo>
                  </a:path>
                </a:pathLst>
              </a:custGeom>
              <a:noFill/>
              <a:ln w="28575" cap="flat">
                <a:solidFill>
                  <a:srgbClr val="000000"/>
                </a:solidFill>
                <a:prstDash val="sysDash"/>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grpSp>
        <p:cxnSp>
          <p:nvCxnSpPr>
            <p:cNvPr id="33" name="Connecteur droit avec flèche 32"/>
            <p:cNvCxnSpPr/>
            <p:nvPr/>
          </p:nvCxnSpPr>
          <p:spPr bwMode="auto">
            <a:xfrm>
              <a:off x="2318385" y="3929699"/>
              <a:ext cx="0" cy="1119821"/>
            </a:xfrm>
            <a:prstGeom prst="straightConnector1">
              <a:avLst/>
            </a:prstGeom>
            <a:solidFill>
              <a:schemeClr val="accent1"/>
            </a:solidFill>
            <a:ln w="9525" cap="flat" cmpd="sng" algn="ctr">
              <a:solidFill>
                <a:schemeClr val="tx1"/>
              </a:solidFill>
              <a:prstDash val="solid"/>
              <a:round/>
              <a:headEnd type="none" w="med" len="med"/>
              <a:tailEnd type="triangle" w="lg" len="lg"/>
            </a:ln>
            <a:effectLst/>
          </p:spPr>
        </p:cxnSp>
        <p:sp>
          <p:nvSpPr>
            <p:cNvPr id="37" name="ZoneTexte 36"/>
            <p:cNvSpPr txBox="1"/>
            <p:nvPr/>
          </p:nvSpPr>
          <p:spPr>
            <a:xfrm>
              <a:off x="3003445" y="3043126"/>
              <a:ext cx="1746492" cy="523220"/>
            </a:xfrm>
            <a:prstGeom prst="rect">
              <a:avLst/>
            </a:prstGeom>
            <a:noFill/>
          </p:spPr>
          <p:txBody>
            <a:bodyPr wrap="none" rtlCol="0">
              <a:spAutoFit/>
            </a:bodyPr>
            <a:lstStyle/>
            <a:p>
              <a:r>
                <a:rPr lang="fr-FR" sz="1400" b="1" dirty="0"/>
                <a:t>Efficacité = 92,6 %</a:t>
              </a:r>
              <a:br>
                <a:rPr lang="fr-FR" sz="1400" dirty="0"/>
              </a:br>
              <a:r>
                <a:rPr lang="fr-FR" sz="1400" dirty="0"/>
                <a:t>(p = 0,0008)</a:t>
              </a:r>
            </a:p>
          </p:txBody>
        </p:sp>
        <p:sp>
          <p:nvSpPr>
            <p:cNvPr id="38" name="ZoneTexte 37"/>
            <p:cNvSpPr txBox="1"/>
            <p:nvPr/>
          </p:nvSpPr>
          <p:spPr>
            <a:xfrm>
              <a:off x="1327766" y="5259031"/>
              <a:ext cx="284515" cy="307777"/>
            </a:xfrm>
            <a:prstGeom prst="rect">
              <a:avLst/>
            </a:prstGeom>
            <a:noFill/>
          </p:spPr>
          <p:txBody>
            <a:bodyPr wrap="none" rtlCol="0">
              <a:spAutoFit/>
            </a:bodyPr>
            <a:lstStyle/>
            <a:p>
              <a:pPr algn="ctr"/>
              <a:r>
                <a:rPr lang="fr-FR" sz="1400"/>
                <a:t>0</a:t>
              </a:r>
            </a:p>
          </p:txBody>
        </p:sp>
        <p:sp>
          <p:nvSpPr>
            <p:cNvPr id="39" name="ZoneTexte 38"/>
            <p:cNvSpPr txBox="1"/>
            <p:nvPr/>
          </p:nvSpPr>
          <p:spPr>
            <a:xfrm>
              <a:off x="1761259" y="5259031"/>
              <a:ext cx="284515" cy="307777"/>
            </a:xfrm>
            <a:prstGeom prst="rect">
              <a:avLst/>
            </a:prstGeom>
            <a:noFill/>
          </p:spPr>
          <p:txBody>
            <a:bodyPr wrap="none" rtlCol="0">
              <a:spAutoFit/>
            </a:bodyPr>
            <a:lstStyle/>
            <a:p>
              <a:pPr algn="ctr"/>
              <a:r>
                <a:rPr lang="fr-FR" sz="1400" dirty="0"/>
                <a:t>1</a:t>
              </a:r>
            </a:p>
          </p:txBody>
        </p:sp>
        <p:sp>
          <p:nvSpPr>
            <p:cNvPr id="40" name="ZoneTexte 39"/>
            <p:cNvSpPr txBox="1"/>
            <p:nvPr/>
          </p:nvSpPr>
          <p:spPr>
            <a:xfrm>
              <a:off x="2194752" y="5259031"/>
              <a:ext cx="284515" cy="307777"/>
            </a:xfrm>
            <a:prstGeom prst="rect">
              <a:avLst/>
            </a:prstGeom>
            <a:noFill/>
          </p:spPr>
          <p:txBody>
            <a:bodyPr wrap="none" rtlCol="0">
              <a:spAutoFit/>
            </a:bodyPr>
            <a:lstStyle/>
            <a:p>
              <a:pPr algn="ctr"/>
              <a:r>
                <a:rPr lang="fr-FR" sz="1400" dirty="0"/>
                <a:t>2</a:t>
              </a:r>
            </a:p>
          </p:txBody>
        </p:sp>
        <p:sp>
          <p:nvSpPr>
            <p:cNvPr id="41" name="ZoneTexte 40"/>
            <p:cNvSpPr txBox="1"/>
            <p:nvPr/>
          </p:nvSpPr>
          <p:spPr>
            <a:xfrm>
              <a:off x="2628245" y="5259031"/>
              <a:ext cx="284515" cy="307777"/>
            </a:xfrm>
            <a:prstGeom prst="rect">
              <a:avLst/>
            </a:prstGeom>
            <a:noFill/>
          </p:spPr>
          <p:txBody>
            <a:bodyPr wrap="none" rtlCol="0">
              <a:spAutoFit/>
            </a:bodyPr>
            <a:lstStyle/>
            <a:p>
              <a:pPr algn="ctr"/>
              <a:r>
                <a:rPr lang="fr-FR" sz="1400" dirty="0"/>
                <a:t>3</a:t>
              </a:r>
            </a:p>
          </p:txBody>
        </p:sp>
        <p:sp>
          <p:nvSpPr>
            <p:cNvPr id="42" name="ZoneTexte 41"/>
            <p:cNvSpPr txBox="1"/>
            <p:nvPr/>
          </p:nvSpPr>
          <p:spPr>
            <a:xfrm>
              <a:off x="3061738" y="5259031"/>
              <a:ext cx="284515" cy="307777"/>
            </a:xfrm>
            <a:prstGeom prst="rect">
              <a:avLst/>
            </a:prstGeom>
            <a:noFill/>
          </p:spPr>
          <p:txBody>
            <a:bodyPr wrap="none" rtlCol="0">
              <a:spAutoFit/>
            </a:bodyPr>
            <a:lstStyle/>
            <a:p>
              <a:pPr algn="ctr"/>
              <a:r>
                <a:rPr lang="fr-FR" sz="1400" dirty="0"/>
                <a:t>4</a:t>
              </a:r>
            </a:p>
          </p:txBody>
        </p:sp>
        <p:sp>
          <p:nvSpPr>
            <p:cNvPr id="43" name="ZoneTexte 42"/>
            <p:cNvSpPr txBox="1"/>
            <p:nvPr/>
          </p:nvSpPr>
          <p:spPr>
            <a:xfrm>
              <a:off x="3495231" y="5259031"/>
              <a:ext cx="284515" cy="307777"/>
            </a:xfrm>
            <a:prstGeom prst="rect">
              <a:avLst/>
            </a:prstGeom>
            <a:noFill/>
          </p:spPr>
          <p:txBody>
            <a:bodyPr wrap="none" rtlCol="0">
              <a:spAutoFit/>
            </a:bodyPr>
            <a:lstStyle/>
            <a:p>
              <a:pPr algn="ctr"/>
              <a:r>
                <a:rPr lang="fr-FR" sz="1400" dirty="0"/>
                <a:t>5</a:t>
              </a:r>
            </a:p>
          </p:txBody>
        </p:sp>
        <p:sp>
          <p:nvSpPr>
            <p:cNvPr id="44" name="ZoneTexte 43"/>
            <p:cNvSpPr txBox="1"/>
            <p:nvPr/>
          </p:nvSpPr>
          <p:spPr>
            <a:xfrm>
              <a:off x="3928724" y="5259031"/>
              <a:ext cx="284515" cy="307777"/>
            </a:xfrm>
            <a:prstGeom prst="rect">
              <a:avLst/>
            </a:prstGeom>
            <a:noFill/>
          </p:spPr>
          <p:txBody>
            <a:bodyPr wrap="none" rtlCol="0">
              <a:spAutoFit/>
            </a:bodyPr>
            <a:lstStyle/>
            <a:p>
              <a:pPr algn="ctr"/>
              <a:r>
                <a:rPr lang="fr-FR" sz="1400" dirty="0"/>
                <a:t>6</a:t>
              </a:r>
            </a:p>
          </p:txBody>
        </p:sp>
        <p:sp>
          <p:nvSpPr>
            <p:cNvPr id="45" name="ZoneTexte 44"/>
            <p:cNvSpPr txBox="1"/>
            <p:nvPr/>
          </p:nvSpPr>
          <p:spPr>
            <a:xfrm>
              <a:off x="4362217" y="5259031"/>
              <a:ext cx="284515" cy="307777"/>
            </a:xfrm>
            <a:prstGeom prst="rect">
              <a:avLst/>
            </a:prstGeom>
            <a:noFill/>
          </p:spPr>
          <p:txBody>
            <a:bodyPr wrap="none" rtlCol="0">
              <a:spAutoFit/>
            </a:bodyPr>
            <a:lstStyle/>
            <a:p>
              <a:pPr algn="ctr"/>
              <a:r>
                <a:rPr lang="fr-FR" sz="1400" dirty="0"/>
                <a:t>7</a:t>
              </a:r>
            </a:p>
          </p:txBody>
        </p:sp>
        <p:sp>
          <p:nvSpPr>
            <p:cNvPr id="46" name="ZoneTexte 45"/>
            <p:cNvSpPr txBox="1"/>
            <p:nvPr/>
          </p:nvSpPr>
          <p:spPr>
            <a:xfrm>
              <a:off x="4795710" y="5259031"/>
              <a:ext cx="284515" cy="307777"/>
            </a:xfrm>
            <a:prstGeom prst="rect">
              <a:avLst/>
            </a:prstGeom>
            <a:noFill/>
          </p:spPr>
          <p:txBody>
            <a:bodyPr wrap="none" rtlCol="0">
              <a:spAutoFit/>
            </a:bodyPr>
            <a:lstStyle/>
            <a:p>
              <a:pPr algn="ctr"/>
              <a:r>
                <a:rPr lang="fr-FR" sz="1400" dirty="0"/>
                <a:t>8</a:t>
              </a:r>
            </a:p>
          </p:txBody>
        </p:sp>
        <p:sp>
          <p:nvSpPr>
            <p:cNvPr id="47" name="ZoneTexte 46"/>
            <p:cNvSpPr txBox="1"/>
            <p:nvPr/>
          </p:nvSpPr>
          <p:spPr>
            <a:xfrm>
              <a:off x="5229203" y="5259031"/>
              <a:ext cx="284515" cy="307777"/>
            </a:xfrm>
            <a:prstGeom prst="rect">
              <a:avLst/>
            </a:prstGeom>
            <a:noFill/>
          </p:spPr>
          <p:txBody>
            <a:bodyPr wrap="none" rtlCol="0">
              <a:spAutoFit/>
            </a:bodyPr>
            <a:lstStyle/>
            <a:p>
              <a:pPr algn="ctr"/>
              <a:r>
                <a:rPr lang="fr-FR" sz="1400" dirty="0"/>
                <a:t>9</a:t>
              </a:r>
            </a:p>
          </p:txBody>
        </p:sp>
        <p:sp>
          <p:nvSpPr>
            <p:cNvPr id="48" name="ZoneTexte 47"/>
            <p:cNvSpPr txBox="1"/>
            <p:nvPr/>
          </p:nvSpPr>
          <p:spPr>
            <a:xfrm>
              <a:off x="5612772" y="5259031"/>
              <a:ext cx="384365" cy="307777"/>
            </a:xfrm>
            <a:prstGeom prst="rect">
              <a:avLst/>
            </a:prstGeom>
            <a:noFill/>
          </p:spPr>
          <p:txBody>
            <a:bodyPr wrap="none" rtlCol="0">
              <a:spAutoFit/>
            </a:bodyPr>
            <a:lstStyle/>
            <a:p>
              <a:pPr algn="ctr"/>
              <a:r>
                <a:rPr lang="fr-FR" sz="1400" dirty="0"/>
                <a:t>10</a:t>
              </a:r>
            </a:p>
          </p:txBody>
        </p:sp>
        <p:sp>
          <p:nvSpPr>
            <p:cNvPr id="49" name="ZoneTexte 48"/>
            <p:cNvSpPr txBox="1"/>
            <p:nvPr/>
          </p:nvSpPr>
          <p:spPr>
            <a:xfrm>
              <a:off x="6052927" y="5259031"/>
              <a:ext cx="371040" cy="307777"/>
            </a:xfrm>
            <a:prstGeom prst="rect">
              <a:avLst/>
            </a:prstGeom>
            <a:noFill/>
          </p:spPr>
          <p:txBody>
            <a:bodyPr wrap="none" rtlCol="0">
              <a:spAutoFit/>
            </a:bodyPr>
            <a:lstStyle/>
            <a:p>
              <a:pPr algn="ctr"/>
              <a:r>
                <a:rPr lang="fr-FR" sz="1400" dirty="0"/>
                <a:t>11</a:t>
              </a:r>
            </a:p>
          </p:txBody>
        </p:sp>
        <p:sp>
          <p:nvSpPr>
            <p:cNvPr id="50" name="ZoneTexte 49"/>
            <p:cNvSpPr txBox="1"/>
            <p:nvPr/>
          </p:nvSpPr>
          <p:spPr>
            <a:xfrm>
              <a:off x="6479762" y="5259031"/>
              <a:ext cx="384365" cy="307777"/>
            </a:xfrm>
            <a:prstGeom prst="rect">
              <a:avLst/>
            </a:prstGeom>
            <a:noFill/>
          </p:spPr>
          <p:txBody>
            <a:bodyPr wrap="none" rtlCol="0">
              <a:spAutoFit/>
            </a:bodyPr>
            <a:lstStyle/>
            <a:p>
              <a:pPr algn="ctr"/>
              <a:r>
                <a:rPr lang="fr-FR" sz="1400" dirty="0"/>
                <a:t>12</a:t>
              </a:r>
            </a:p>
          </p:txBody>
        </p:sp>
        <p:sp>
          <p:nvSpPr>
            <p:cNvPr id="51" name="ZoneTexte 50"/>
            <p:cNvSpPr txBox="1"/>
            <p:nvPr/>
          </p:nvSpPr>
          <p:spPr>
            <a:xfrm>
              <a:off x="1137441" y="5025351"/>
              <a:ext cx="284515" cy="307777"/>
            </a:xfrm>
            <a:prstGeom prst="rect">
              <a:avLst/>
            </a:prstGeom>
            <a:noFill/>
          </p:spPr>
          <p:txBody>
            <a:bodyPr wrap="none" rtlCol="0">
              <a:spAutoFit/>
            </a:bodyPr>
            <a:lstStyle/>
            <a:p>
              <a:pPr algn="r"/>
              <a:r>
                <a:rPr lang="fr-FR" sz="1400"/>
                <a:t>0</a:t>
              </a:r>
            </a:p>
          </p:txBody>
        </p:sp>
        <p:sp>
          <p:nvSpPr>
            <p:cNvPr id="52" name="ZoneTexte 51"/>
            <p:cNvSpPr txBox="1"/>
            <p:nvPr/>
          </p:nvSpPr>
          <p:spPr>
            <a:xfrm>
              <a:off x="1037591" y="4334471"/>
              <a:ext cx="384365" cy="307777"/>
            </a:xfrm>
            <a:prstGeom prst="rect">
              <a:avLst/>
            </a:prstGeom>
            <a:noFill/>
          </p:spPr>
          <p:txBody>
            <a:bodyPr wrap="none" rtlCol="0">
              <a:spAutoFit/>
            </a:bodyPr>
            <a:lstStyle/>
            <a:p>
              <a:pPr algn="r"/>
              <a:r>
                <a:rPr lang="fr-FR" sz="1400" dirty="0"/>
                <a:t>25</a:t>
              </a:r>
            </a:p>
          </p:txBody>
        </p:sp>
        <p:sp>
          <p:nvSpPr>
            <p:cNvPr id="53" name="ZoneTexte 52"/>
            <p:cNvSpPr txBox="1"/>
            <p:nvPr/>
          </p:nvSpPr>
          <p:spPr>
            <a:xfrm>
              <a:off x="1037591" y="3633431"/>
              <a:ext cx="384365" cy="307777"/>
            </a:xfrm>
            <a:prstGeom prst="rect">
              <a:avLst/>
            </a:prstGeom>
            <a:noFill/>
          </p:spPr>
          <p:txBody>
            <a:bodyPr wrap="none" rtlCol="0">
              <a:spAutoFit/>
            </a:bodyPr>
            <a:lstStyle/>
            <a:p>
              <a:pPr algn="r"/>
              <a:r>
                <a:rPr lang="fr-FR" sz="1400" dirty="0"/>
                <a:t>50</a:t>
              </a:r>
            </a:p>
          </p:txBody>
        </p:sp>
        <p:sp>
          <p:nvSpPr>
            <p:cNvPr id="54" name="ZoneTexte 53"/>
            <p:cNvSpPr txBox="1"/>
            <p:nvPr/>
          </p:nvSpPr>
          <p:spPr>
            <a:xfrm>
              <a:off x="1037591" y="2942551"/>
              <a:ext cx="384365" cy="307777"/>
            </a:xfrm>
            <a:prstGeom prst="rect">
              <a:avLst/>
            </a:prstGeom>
            <a:noFill/>
          </p:spPr>
          <p:txBody>
            <a:bodyPr wrap="none" rtlCol="0">
              <a:spAutoFit/>
            </a:bodyPr>
            <a:lstStyle/>
            <a:p>
              <a:pPr algn="r"/>
              <a:r>
                <a:rPr lang="fr-FR" sz="1400" dirty="0"/>
                <a:t>75</a:t>
              </a:r>
            </a:p>
          </p:txBody>
        </p:sp>
        <p:sp>
          <p:nvSpPr>
            <p:cNvPr id="55" name="ZoneTexte 54"/>
            <p:cNvSpPr txBox="1"/>
            <p:nvPr/>
          </p:nvSpPr>
          <p:spPr>
            <a:xfrm>
              <a:off x="937741" y="2261831"/>
              <a:ext cx="484215" cy="307777"/>
            </a:xfrm>
            <a:prstGeom prst="rect">
              <a:avLst/>
            </a:prstGeom>
            <a:noFill/>
          </p:spPr>
          <p:txBody>
            <a:bodyPr wrap="none" rtlCol="0">
              <a:spAutoFit/>
            </a:bodyPr>
            <a:lstStyle/>
            <a:p>
              <a:pPr algn="r"/>
              <a:r>
                <a:rPr lang="fr-FR" sz="1400" dirty="0"/>
                <a:t>100</a:t>
              </a:r>
            </a:p>
          </p:txBody>
        </p:sp>
        <p:sp>
          <p:nvSpPr>
            <p:cNvPr id="56" name="ZoneTexte 55"/>
            <p:cNvSpPr txBox="1"/>
            <p:nvPr/>
          </p:nvSpPr>
          <p:spPr>
            <a:xfrm>
              <a:off x="3078070" y="5550502"/>
              <a:ext cx="1955985" cy="307777"/>
            </a:xfrm>
            <a:prstGeom prst="rect">
              <a:avLst/>
            </a:prstGeom>
            <a:noFill/>
          </p:spPr>
          <p:txBody>
            <a:bodyPr wrap="none" rtlCol="0">
              <a:spAutoFit/>
            </a:bodyPr>
            <a:lstStyle/>
            <a:p>
              <a:pPr algn="ctr"/>
              <a:r>
                <a:rPr lang="fr-FR" sz="1400" dirty="0"/>
                <a:t>Nombre d’inoculations</a:t>
              </a:r>
            </a:p>
          </p:txBody>
        </p:sp>
        <p:cxnSp>
          <p:nvCxnSpPr>
            <p:cNvPr id="59" name="Connecteur droit 58"/>
            <p:cNvCxnSpPr/>
            <p:nvPr/>
          </p:nvCxnSpPr>
          <p:spPr bwMode="auto">
            <a:xfrm>
              <a:off x="6354975" y="3647548"/>
              <a:ext cx="273815" cy="0"/>
            </a:xfrm>
            <a:prstGeom prst="line">
              <a:avLst/>
            </a:prstGeom>
            <a:noFill/>
            <a:ln w="28575" cap="flat">
              <a:solidFill>
                <a:srgbClr val="CB2027"/>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60" name="Connecteur droit 59"/>
            <p:cNvCxnSpPr/>
            <p:nvPr/>
          </p:nvCxnSpPr>
          <p:spPr bwMode="auto">
            <a:xfrm>
              <a:off x="6354975" y="3403406"/>
              <a:ext cx="273815" cy="0"/>
            </a:xfrm>
            <a:prstGeom prst="line">
              <a:avLst/>
            </a:prstGeom>
            <a:noFill/>
            <a:ln w="28575" cap="flat">
              <a:solidFill>
                <a:srgbClr val="000000"/>
              </a:solidFill>
              <a:prstDash val="sysDash"/>
              <a:miter lim="800000"/>
              <a:headEnd/>
              <a:tailEnd/>
            </a:ln>
            <a:extLst>
              <a:ext uri="{909E8E84-426E-40dd-AFC4-6F175D3DCCD1}">
                <a14:hiddenFill xmlns:a14="http://schemas.microsoft.com/office/drawing/2010/main" xmlns="">
                  <a:solidFill>
                    <a:srgbClr val="FFFFFF"/>
                  </a:solidFill>
                </a14:hiddenFill>
              </a:ext>
            </a:extLst>
          </p:spPr>
        </p:cxnSp>
        <p:sp>
          <p:nvSpPr>
            <p:cNvPr id="61" name="ZoneTexte 60"/>
            <p:cNvSpPr txBox="1"/>
            <p:nvPr/>
          </p:nvSpPr>
          <p:spPr>
            <a:xfrm>
              <a:off x="6634286" y="3242631"/>
              <a:ext cx="1600118" cy="307777"/>
            </a:xfrm>
            <a:prstGeom prst="rect">
              <a:avLst/>
            </a:prstGeom>
            <a:noFill/>
          </p:spPr>
          <p:txBody>
            <a:bodyPr wrap="none" rtlCol="0">
              <a:spAutoFit/>
            </a:bodyPr>
            <a:lstStyle/>
            <a:p>
              <a:r>
                <a:rPr lang="fr-FR" sz="1400" b="1" dirty="0"/>
                <a:t>Contrôles (n = 8)</a:t>
              </a:r>
            </a:p>
          </p:txBody>
        </p:sp>
        <p:sp>
          <p:nvSpPr>
            <p:cNvPr id="62" name="ZoneTexte 61"/>
            <p:cNvSpPr txBox="1"/>
            <p:nvPr/>
          </p:nvSpPr>
          <p:spPr>
            <a:xfrm>
              <a:off x="6634286" y="3532424"/>
              <a:ext cx="1506292" cy="307777"/>
            </a:xfrm>
            <a:prstGeom prst="rect">
              <a:avLst/>
            </a:prstGeom>
            <a:noFill/>
          </p:spPr>
          <p:txBody>
            <a:bodyPr wrap="none" rtlCol="0">
              <a:spAutoFit/>
            </a:bodyPr>
            <a:lstStyle/>
            <a:p>
              <a:r>
                <a:rPr lang="fr-FR" sz="1400" b="1" dirty="0"/>
                <a:t>FTC/TDF (n = 6)</a:t>
              </a:r>
            </a:p>
          </p:txBody>
        </p:sp>
        <p:sp>
          <p:nvSpPr>
            <p:cNvPr id="63" name="ZoneTexte 62"/>
            <p:cNvSpPr txBox="1"/>
            <p:nvPr/>
          </p:nvSpPr>
          <p:spPr>
            <a:xfrm>
              <a:off x="5071400" y="4178335"/>
              <a:ext cx="1620957" cy="523220"/>
            </a:xfrm>
            <a:prstGeom prst="rect">
              <a:avLst/>
            </a:prstGeom>
            <a:noFill/>
          </p:spPr>
          <p:txBody>
            <a:bodyPr wrap="none" rtlCol="0">
              <a:spAutoFit/>
            </a:bodyPr>
            <a:lstStyle/>
            <a:p>
              <a:r>
                <a:rPr lang="fr-FR" sz="1400" dirty="0"/>
                <a:t>HR = 10,07</a:t>
              </a:r>
              <a:br>
                <a:rPr lang="fr-FR" sz="1400" dirty="0"/>
              </a:br>
              <a:r>
                <a:rPr lang="fr-FR" sz="1400" dirty="0"/>
                <a:t>log </a:t>
              </a:r>
              <a:r>
                <a:rPr lang="fr-FR" sz="1400" dirty="0" err="1"/>
                <a:t>rank</a:t>
              </a:r>
              <a:r>
                <a:rPr lang="fr-FR" sz="1400" dirty="0"/>
                <a:t> p = 0,032</a:t>
              </a:r>
            </a:p>
          </p:txBody>
        </p:sp>
        <p:sp>
          <p:nvSpPr>
            <p:cNvPr id="64" name="ZoneTexte 63"/>
            <p:cNvSpPr txBox="1"/>
            <p:nvPr/>
          </p:nvSpPr>
          <p:spPr>
            <a:xfrm>
              <a:off x="2280755" y="4624373"/>
              <a:ext cx="1172291" cy="307777"/>
            </a:xfrm>
            <a:prstGeom prst="rect">
              <a:avLst/>
            </a:prstGeom>
            <a:noFill/>
          </p:spPr>
          <p:txBody>
            <a:bodyPr wrap="none" rtlCol="0">
              <a:spAutoFit/>
            </a:bodyPr>
            <a:lstStyle/>
            <a:p>
              <a:r>
                <a:rPr lang="fr-FR" sz="1400" b="1" dirty="0"/>
                <a:t>Médiane (2)</a:t>
              </a:r>
            </a:p>
          </p:txBody>
        </p:sp>
      </p:grpSp>
      <p:sp>
        <p:nvSpPr>
          <p:cNvPr id="67" name="Titre 3">
            <a:extLst>
              <a:ext uri="{FF2B5EF4-FFF2-40B4-BE49-F238E27FC236}">
                <a16:creationId xmlns:a16="http://schemas.microsoft.com/office/drawing/2014/main" id="{53FE03D2-6A26-49F8-8E1B-68B1FAD2CECE}"/>
              </a:ext>
            </a:extLst>
          </p:cNvPr>
          <p:cNvSpPr>
            <a:spLocks noGrp="1"/>
          </p:cNvSpPr>
          <p:nvPr>
            <p:ph type="title"/>
          </p:nvPr>
        </p:nvSpPr>
        <p:spPr/>
        <p:txBody>
          <a:bodyPr/>
          <a:lstStyle/>
          <a:p>
            <a:r>
              <a:rPr lang="fr-FR" dirty="0"/>
              <a:t>PrEP par CAB LA pour prévenir de l’infection </a:t>
            </a:r>
            <a:br>
              <a:rPr lang="fr-FR" dirty="0"/>
            </a:br>
            <a:r>
              <a:rPr lang="fr-FR" dirty="0"/>
              <a:t>par voie pénienne (2)</a:t>
            </a:r>
          </a:p>
        </p:txBody>
      </p:sp>
      <p:sp>
        <p:nvSpPr>
          <p:cNvPr id="5" name="Espace réservé du contenu 4">
            <a:extLst>
              <a:ext uri="{FF2B5EF4-FFF2-40B4-BE49-F238E27FC236}">
                <a16:creationId xmlns:a16="http://schemas.microsoft.com/office/drawing/2014/main" id="{75E79FEC-75E3-419D-B2DA-4A730CD14955}"/>
              </a:ext>
            </a:extLst>
          </p:cNvPr>
          <p:cNvSpPr>
            <a:spLocks noGrp="1"/>
          </p:cNvSpPr>
          <p:nvPr>
            <p:ph idx="1"/>
          </p:nvPr>
        </p:nvSpPr>
        <p:spPr>
          <a:xfrm>
            <a:off x="457200" y="1341438"/>
            <a:ext cx="8507413" cy="1168671"/>
          </a:xfrm>
        </p:spPr>
        <p:txBody>
          <a:bodyPr/>
          <a:lstStyle/>
          <a:p>
            <a:r>
              <a:rPr lang="fr-FR" sz="1800" b="1" dirty="0">
                <a:solidFill>
                  <a:srgbClr val="0070C0"/>
                </a:solidFill>
              </a:rPr>
              <a:t>2</a:t>
            </a:r>
            <a:r>
              <a:rPr lang="fr-FR" sz="1800" b="1" baseline="30000" dirty="0">
                <a:solidFill>
                  <a:srgbClr val="0070C0"/>
                </a:solidFill>
              </a:rPr>
              <a:t>ème</a:t>
            </a:r>
            <a:r>
              <a:rPr lang="fr-FR" sz="1800" b="1" dirty="0">
                <a:solidFill>
                  <a:srgbClr val="0070C0"/>
                </a:solidFill>
              </a:rPr>
              <a:t> étape : </a:t>
            </a:r>
            <a:r>
              <a:rPr lang="fr-FR" sz="1800" dirty="0"/>
              <a:t>valider la protection contre l’acquisition du VIH par cette nouvelle voie d’inoculation avec un traitement </a:t>
            </a:r>
            <a:r>
              <a:rPr lang="fr-FR" sz="1800" dirty="0" err="1"/>
              <a:t>PrEP</a:t>
            </a:r>
            <a:r>
              <a:rPr lang="fr-FR" sz="1800" dirty="0"/>
              <a:t> de référence (FTC/TDF par gavage oral) chez les macaques (6 recevant FTC/TDF 24 heures avant et 2 heures après chaque inoculation, 8 macaques contrôles)</a:t>
            </a:r>
          </a:p>
          <a:p>
            <a:endParaRPr lang="fr-FR" sz="1800" dirty="0"/>
          </a:p>
        </p:txBody>
      </p:sp>
      <p:sp>
        <p:nvSpPr>
          <p:cNvPr id="57" name="ZoneTexte 56">
            <a:extLst>
              <a:ext uri="{FF2B5EF4-FFF2-40B4-BE49-F238E27FC236}">
                <a16:creationId xmlns:a16="http://schemas.microsoft.com/office/drawing/2014/main" id="{1CE2E14E-9081-4912-8530-1482C2B089F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184</a:t>
            </a:r>
          </a:p>
        </p:txBody>
      </p:sp>
    </p:spTree>
    <p:extLst>
      <p:ext uri="{BB962C8B-B14F-4D97-AF65-F5344CB8AC3E}">
        <p14:creationId xmlns:p14="http://schemas.microsoft.com/office/powerpoint/2010/main" val="3745629621"/>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Dobard</a:t>
            </a:r>
            <a:r>
              <a:rPr lang="en-GB" sz="1200" i="1" dirty="0">
                <a:solidFill>
                  <a:srgbClr val="0070C0"/>
                </a:solidFill>
              </a:rPr>
              <a:t> C, CROI 2018, Abs. 83</a:t>
            </a:r>
          </a:p>
        </p:txBody>
      </p:sp>
      <p:grpSp>
        <p:nvGrpSpPr>
          <p:cNvPr id="2" name="Groupe 1">
            <a:extLst>
              <a:ext uri="{FF2B5EF4-FFF2-40B4-BE49-F238E27FC236}">
                <a16:creationId xmlns:a16="http://schemas.microsoft.com/office/drawing/2014/main" id="{5E602D02-A3E1-4C3D-94FA-69D4007DCD0B}"/>
              </a:ext>
            </a:extLst>
          </p:cNvPr>
          <p:cNvGrpSpPr/>
          <p:nvPr/>
        </p:nvGrpSpPr>
        <p:grpSpPr>
          <a:xfrm>
            <a:off x="22764" y="2543299"/>
            <a:ext cx="8783074" cy="4109198"/>
            <a:chOff x="22764" y="2543299"/>
            <a:chExt cx="8783074" cy="4109198"/>
          </a:xfrm>
        </p:grpSpPr>
        <p:sp>
          <p:nvSpPr>
            <p:cNvPr id="9" name="ZoneTexte 8"/>
            <p:cNvSpPr txBox="1"/>
            <p:nvPr/>
          </p:nvSpPr>
          <p:spPr>
            <a:xfrm>
              <a:off x="603482" y="3572818"/>
              <a:ext cx="404278" cy="307777"/>
            </a:xfrm>
            <a:prstGeom prst="rect">
              <a:avLst/>
            </a:prstGeom>
            <a:noFill/>
            <a:ln w="9525">
              <a:noFill/>
            </a:ln>
          </p:spPr>
          <p:txBody>
            <a:bodyPr wrap="none" rtlCol="0">
              <a:spAutoFit/>
            </a:bodyPr>
            <a:lstStyle/>
            <a:p>
              <a:r>
                <a:rPr lang="fr-FR" sz="1400" b="1" dirty="0"/>
                <a:t>S0</a:t>
              </a:r>
            </a:p>
          </p:txBody>
        </p:sp>
        <p:sp>
          <p:nvSpPr>
            <p:cNvPr id="10" name="ZoneTexte 9"/>
            <p:cNvSpPr txBox="1"/>
            <p:nvPr/>
          </p:nvSpPr>
          <p:spPr>
            <a:xfrm>
              <a:off x="1879536" y="3572818"/>
              <a:ext cx="404278" cy="307777"/>
            </a:xfrm>
            <a:prstGeom prst="rect">
              <a:avLst/>
            </a:prstGeom>
            <a:noFill/>
            <a:ln w="9525">
              <a:noFill/>
            </a:ln>
          </p:spPr>
          <p:txBody>
            <a:bodyPr wrap="none" rtlCol="0">
              <a:spAutoFit/>
            </a:bodyPr>
            <a:lstStyle/>
            <a:p>
              <a:r>
                <a:rPr lang="fr-FR" sz="1400" b="1" dirty="0"/>
                <a:t>S4</a:t>
              </a:r>
            </a:p>
          </p:txBody>
        </p:sp>
        <p:sp>
          <p:nvSpPr>
            <p:cNvPr id="11" name="ZoneTexte 10"/>
            <p:cNvSpPr txBox="1"/>
            <p:nvPr/>
          </p:nvSpPr>
          <p:spPr>
            <a:xfrm>
              <a:off x="3097715" y="3572818"/>
              <a:ext cx="404278" cy="307777"/>
            </a:xfrm>
            <a:prstGeom prst="rect">
              <a:avLst/>
            </a:prstGeom>
            <a:noFill/>
            <a:ln w="9525">
              <a:noFill/>
            </a:ln>
          </p:spPr>
          <p:txBody>
            <a:bodyPr wrap="none" rtlCol="0">
              <a:spAutoFit/>
            </a:bodyPr>
            <a:lstStyle/>
            <a:p>
              <a:r>
                <a:rPr lang="fr-FR" sz="1400" b="1" dirty="0"/>
                <a:t>S8</a:t>
              </a:r>
            </a:p>
          </p:txBody>
        </p:sp>
        <p:sp>
          <p:nvSpPr>
            <p:cNvPr id="12" name="ZoneTexte 11"/>
            <p:cNvSpPr txBox="1"/>
            <p:nvPr/>
          </p:nvSpPr>
          <p:spPr>
            <a:xfrm>
              <a:off x="4258018" y="3572818"/>
              <a:ext cx="503664" cy="307777"/>
            </a:xfrm>
            <a:prstGeom prst="rect">
              <a:avLst/>
            </a:prstGeom>
            <a:noFill/>
            <a:ln w="9525">
              <a:noFill/>
            </a:ln>
          </p:spPr>
          <p:txBody>
            <a:bodyPr wrap="none" rtlCol="0">
              <a:spAutoFit/>
            </a:bodyPr>
            <a:lstStyle/>
            <a:p>
              <a:r>
                <a:rPr lang="fr-FR" sz="1400" b="1" dirty="0"/>
                <a:t>S12</a:t>
              </a:r>
            </a:p>
          </p:txBody>
        </p:sp>
        <p:sp>
          <p:nvSpPr>
            <p:cNvPr id="13" name="ZoneTexte 12"/>
            <p:cNvSpPr txBox="1"/>
            <p:nvPr/>
          </p:nvSpPr>
          <p:spPr>
            <a:xfrm>
              <a:off x="8302174" y="3572818"/>
              <a:ext cx="503664" cy="307777"/>
            </a:xfrm>
            <a:prstGeom prst="rect">
              <a:avLst/>
            </a:prstGeom>
            <a:noFill/>
            <a:ln w="9525">
              <a:noFill/>
            </a:ln>
          </p:spPr>
          <p:txBody>
            <a:bodyPr wrap="none" rtlCol="0">
              <a:spAutoFit/>
            </a:bodyPr>
            <a:lstStyle/>
            <a:p>
              <a:r>
                <a:rPr lang="fr-FR" sz="1400" b="1" dirty="0"/>
                <a:t>S28</a:t>
              </a:r>
            </a:p>
          </p:txBody>
        </p:sp>
        <p:cxnSp>
          <p:nvCxnSpPr>
            <p:cNvPr id="15" name="Connecteur droit 14"/>
            <p:cNvCxnSpPr/>
            <p:nvPr/>
          </p:nvCxnSpPr>
          <p:spPr bwMode="auto">
            <a:xfrm flipV="1">
              <a:off x="3999093" y="4532973"/>
              <a:ext cx="11844" cy="1529412"/>
            </a:xfrm>
            <a:prstGeom prst="line">
              <a:avLst/>
            </a:prstGeom>
            <a:solidFill>
              <a:schemeClr val="accent1"/>
            </a:solidFill>
            <a:ln w="9525" cap="flat" cmpd="sng" algn="ctr">
              <a:solidFill>
                <a:schemeClr val="tx1"/>
              </a:solidFill>
              <a:prstDash val="dash"/>
              <a:round/>
              <a:headEnd type="none" w="med" len="med"/>
              <a:tailEnd type="none" w="med" len="med"/>
            </a:ln>
            <a:effectLst/>
          </p:spPr>
        </p:cxnSp>
        <p:cxnSp>
          <p:nvCxnSpPr>
            <p:cNvPr id="17" name="Connecteur droit avec flèche 16"/>
            <p:cNvCxnSpPr/>
            <p:nvPr/>
          </p:nvCxnSpPr>
          <p:spPr bwMode="auto">
            <a:xfrm>
              <a:off x="4519187"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19" name="Connecteur droit avec flèche 18"/>
            <p:cNvCxnSpPr/>
            <p:nvPr/>
          </p:nvCxnSpPr>
          <p:spPr bwMode="auto">
            <a:xfrm>
              <a:off x="4197478"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0" name="Connecteur droit avec flèche 19"/>
            <p:cNvCxnSpPr/>
            <p:nvPr/>
          </p:nvCxnSpPr>
          <p:spPr bwMode="auto">
            <a:xfrm>
              <a:off x="3875774"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1" name="Connecteur droit avec flèche 20"/>
            <p:cNvCxnSpPr/>
            <p:nvPr/>
          </p:nvCxnSpPr>
          <p:spPr bwMode="auto">
            <a:xfrm>
              <a:off x="3554070"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2" name="Connecteur droit avec flèche 21"/>
            <p:cNvCxnSpPr/>
            <p:nvPr/>
          </p:nvCxnSpPr>
          <p:spPr bwMode="auto">
            <a:xfrm>
              <a:off x="3212046"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3" name="Connecteur droit avec flèche 22"/>
            <p:cNvCxnSpPr/>
            <p:nvPr/>
          </p:nvCxnSpPr>
          <p:spPr bwMode="auto">
            <a:xfrm>
              <a:off x="2910662"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4" name="Connecteur droit avec flèche 23"/>
            <p:cNvCxnSpPr/>
            <p:nvPr/>
          </p:nvCxnSpPr>
          <p:spPr bwMode="auto">
            <a:xfrm>
              <a:off x="2588958"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5" name="Connecteur droit avec flèche 24"/>
            <p:cNvCxnSpPr/>
            <p:nvPr/>
          </p:nvCxnSpPr>
          <p:spPr bwMode="auto">
            <a:xfrm>
              <a:off x="2267254"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6" name="Connecteur droit avec flèche 25"/>
            <p:cNvCxnSpPr/>
            <p:nvPr/>
          </p:nvCxnSpPr>
          <p:spPr bwMode="auto">
            <a:xfrm>
              <a:off x="1945550"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7" name="Connecteur droit avec flèche 26"/>
            <p:cNvCxnSpPr/>
            <p:nvPr/>
          </p:nvCxnSpPr>
          <p:spPr bwMode="auto">
            <a:xfrm>
              <a:off x="1623846" y="3223224"/>
              <a:ext cx="0" cy="251997"/>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8" name="Connecteur droit avec flèche 27"/>
            <p:cNvCxnSpPr/>
            <p:nvPr/>
          </p:nvCxnSpPr>
          <p:spPr bwMode="auto">
            <a:xfrm>
              <a:off x="980438" y="3223223"/>
              <a:ext cx="0" cy="251998"/>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29" name="Connecteur droit avec flèche 28"/>
            <p:cNvCxnSpPr/>
            <p:nvPr/>
          </p:nvCxnSpPr>
          <p:spPr bwMode="auto">
            <a:xfrm>
              <a:off x="1302142" y="3223223"/>
              <a:ext cx="0" cy="251998"/>
            </a:xfrm>
            <a:prstGeom prst="straightConnector1">
              <a:avLst/>
            </a:prstGeom>
            <a:solidFill>
              <a:schemeClr val="accent1"/>
            </a:solidFill>
            <a:ln w="34925" cap="flat" cmpd="sng" algn="ctr">
              <a:solidFill>
                <a:srgbClr val="C00000"/>
              </a:solidFill>
              <a:prstDash val="solid"/>
              <a:round/>
              <a:headEnd type="none" w="med" len="med"/>
              <a:tailEnd type="triangle" w="lg" len="lg"/>
            </a:ln>
            <a:effectLst/>
          </p:spPr>
        </p:cxnSp>
        <p:cxnSp>
          <p:nvCxnSpPr>
            <p:cNvPr id="30" name="Connecteur droit avec flèche 29"/>
            <p:cNvCxnSpPr/>
            <p:nvPr/>
          </p:nvCxnSpPr>
          <p:spPr bwMode="auto">
            <a:xfrm>
              <a:off x="787398" y="3060175"/>
              <a:ext cx="0" cy="504000"/>
            </a:xfrm>
            <a:prstGeom prst="straightConnector1">
              <a:avLst/>
            </a:prstGeom>
            <a:solidFill>
              <a:schemeClr val="accent1"/>
            </a:solidFill>
            <a:ln w="34925" cap="flat" cmpd="sng" algn="ctr">
              <a:solidFill>
                <a:schemeClr val="tx1"/>
              </a:solidFill>
              <a:prstDash val="solid"/>
              <a:round/>
              <a:headEnd type="none" w="med" len="med"/>
              <a:tailEnd type="triangle" w="lg" len="lg"/>
            </a:ln>
            <a:effectLst/>
          </p:spPr>
        </p:cxnSp>
        <p:cxnSp>
          <p:nvCxnSpPr>
            <p:cNvPr id="31" name="Connecteur droit avec flèche 30"/>
            <p:cNvCxnSpPr/>
            <p:nvPr/>
          </p:nvCxnSpPr>
          <p:spPr bwMode="auto">
            <a:xfrm>
              <a:off x="2077718" y="3060175"/>
              <a:ext cx="0" cy="504000"/>
            </a:xfrm>
            <a:prstGeom prst="straightConnector1">
              <a:avLst/>
            </a:prstGeom>
            <a:solidFill>
              <a:schemeClr val="accent1"/>
            </a:solidFill>
            <a:ln w="34925" cap="flat" cmpd="sng" algn="ctr">
              <a:solidFill>
                <a:schemeClr val="tx1"/>
              </a:solidFill>
              <a:prstDash val="solid"/>
              <a:round/>
              <a:headEnd type="none" w="med" len="med"/>
              <a:tailEnd type="triangle" w="lg" len="lg"/>
            </a:ln>
            <a:effectLst/>
          </p:spPr>
        </p:cxnSp>
        <p:cxnSp>
          <p:nvCxnSpPr>
            <p:cNvPr id="32" name="Connecteur droit avec flèche 31"/>
            <p:cNvCxnSpPr/>
            <p:nvPr/>
          </p:nvCxnSpPr>
          <p:spPr bwMode="auto">
            <a:xfrm>
              <a:off x="3296918" y="3060175"/>
              <a:ext cx="0" cy="504000"/>
            </a:xfrm>
            <a:prstGeom prst="straightConnector1">
              <a:avLst/>
            </a:prstGeom>
            <a:solidFill>
              <a:schemeClr val="accent1"/>
            </a:solidFill>
            <a:ln w="34925" cap="flat" cmpd="sng" algn="ctr">
              <a:solidFill>
                <a:schemeClr val="tx1"/>
              </a:solidFill>
              <a:prstDash val="solid"/>
              <a:round/>
              <a:headEnd type="none" w="med" len="med"/>
              <a:tailEnd type="triangle" w="lg" len="lg"/>
            </a:ln>
            <a:effectLst/>
          </p:spPr>
        </p:cxnSp>
        <p:cxnSp>
          <p:nvCxnSpPr>
            <p:cNvPr id="40" name="Connecteur droit 39"/>
            <p:cNvCxnSpPr/>
            <p:nvPr/>
          </p:nvCxnSpPr>
          <p:spPr bwMode="auto">
            <a:xfrm>
              <a:off x="787398" y="3064662"/>
              <a:ext cx="2509520"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41" name="ZoneTexte 40"/>
            <p:cNvSpPr txBox="1"/>
            <p:nvPr/>
          </p:nvSpPr>
          <p:spPr>
            <a:xfrm>
              <a:off x="749241" y="3044260"/>
              <a:ext cx="514885" cy="261610"/>
            </a:xfrm>
            <a:prstGeom prst="rect">
              <a:avLst/>
            </a:prstGeom>
            <a:noFill/>
          </p:spPr>
          <p:txBody>
            <a:bodyPr wrap="none" rtlCol="0">
              <a:spAutoFit/>
            </a:bodyPr>
            <a:lstStyle/>
            <a:p>
              <a:r>
                <a:rPr lang="fr-FR" sz="1050" b="1" dirty="0">
                  <a:solidFill>
                    <a:srgbClr val="C00000"/>
                  </a:solidFill>
                </a:rPr>
                <a:t>SHIV</a:t>
              </a:r>
            </a:p>
          </p:txBody>
        </p:sp>
        <p:sp>
          <p:nvSpPr>
            <p:cNvPr id="42" name="ZoneTexte 41"/>
            <p:cNvSpPr txBox="1"/>
            <p:nvPr/>
          </p:nvSpPr>
          <p:spPr>
            <a:xfrm>
              <a:off x="1651473" y="2805969"/>
              <a:ext cx="912717" cy="307777"/>
            </a:xfrm>
            <a:prstGeom prst="rect">
              <a:avLst/>
            </a:prstGeom>
            <a:noFill/>
          </p:spPr>
          <p:txBody>
            <a:bodyPr wrap="none" rtlCol="0">
              <a:spAutoFit/>
            </a:bodyPr>
            <a:lstStyle/>
            <a:p>
              <a:r>
                <a:rPr lang="fr-FR" sz="1400" b="1" dirty="0"/>
                <a:t>CAB  LA</a:t>
              </a:r>
              <a:endParaRPr lang="fr-FR" sz="1400" dirty="0"/>
            </a:p>
          </p:txBody>
        </p:sp>
        <p:sp>
          <p:nvSpPr>
            <p:cNvPr id="43" name="ZoneTexte 42"/>
            <p:cNvSpPr txBox="1"/>
            <p:nvPr/>
          </p:nvSpPr>
          <p:spPr>
            <a:xfrm>
              <a:off x="22764" y="3573687"/>
              <a:ext cx="613782" cy="307777"/>
            </a:xfrm>
            <a:prstGeom prst="rect">
              <a:avLst/>
            </a:prstGeom>
            <a:noFill/>
          </p:spPr>
          <p:txBody>
            <a:bodyPr wrap="none" rtlCol="0">
              <a:spAutoFit/>
            </a:bodyPr>
            <a:lstStyle/>
            <a:p>
              <a:r>
                <a:rPr lang="fr-FR" sz="1400" b="1" dirty="0"/>
                <a:t>Sem.</a:t>
              </a:r>
              <a:endParaRPr lang="fr-FR" sz="1200" dirty="0"/>
            </a:p>
          </p:txBody>
        </p:sp>
        <p:sp>
          <p:nvSpPr>
            <p:cNvPr id="44" name="ZoneTexte 43"/>
            <p:cNvSpPr txBox="1"/>
            <p:nvPr/>
          </p:nvSpPr>
          <p:spPr>
            <a:xfrm>
              <a:off x="5766095" y="3183089"/>
              <a:ext cx="1860630" cy="307777"/>
            </a:xfrm>
            <a:prstGeom prst="rect">
              <a:avLst/>
            </a:prstGeom>
            <a:noFill/>
          </p:spPr>
          <p:txBody>
            <a:bodyPr wrap="none" rtlCol="0">
              <a:spAutoFit/>
            </a:bodyPr>
            <a:lstStyle/>
            <a:p>
              <a:pPr algn="ctr"/>
              <a:r>
                <a:rPr lang="fr-FR" sz="1400" b="1" dirty="0"/>
                <a:t>Phase d’élimination</a:t>
              </a:r>
              <a:endParaRPr lang="fr-FR" sz="1200" dirty="0"/>
            </a:p>
          </p:txBody>
        </p:sp>
        <p:sp>
          <p:nvSpPr>
            <p:cNvPr id="45" name="ZoneTexte 44"/>
            <p:cNvSpPr txBox="1"/>
            <p:nvPr/>
          </p:nvSpPr>
          <p:spPr>
            <a:xfrm>
              <a:off x="1780613" y="2543299"/>
              <a:ext cx="1236236" cy="307777"/>
            </a:xfrm>
            <a:prstGeom prst="rect">
              <a:avLst/>
            </a:prstGeom>
            <a:noFill/>
          </p:spPr>
          <p:txBody>
            <a:bodyPr wrap="none" rtlCol="0">
              <a:spAutoFit/>
            </a:bodyPr>
            <a:lstStyle/>
            <a:p>
              <a:pPr algn="ctr"/>
              <a:r>
                <a:rPr lang="fr-FR" sz="1400" b="1" dirty="0">
                  <a:solidFill>
                    <a:srgbClr val="0070C0"/>
                  </a:solidFill>
                </a:rPr>
                <a:t>Inoculations</a:t>
              </a:r>
              <a:endParaRPr lang="fr-FR" sz="1200" dirty="0">
                <a:solidFill>
                  <a:srgbClr val="0070C0"/>
                </a:solidFill>
              </a:endParaRPr>
            </a:p>
          </p:txBody>
        </p:sp>
        <p:sp>
          <p:nvSpPr>
            <p:cNvPr id="46" name="ZoneTexte 45"/>
            <p:cNvSpPr txBox="1"/>
            <p:nvPr/>
          </p:nvSpPr>
          <p:spPr>
            <a:xfrm>
              <a:off x="5755436" y="2543299"/>
              <a:ext cx="1556836" cy="307777"/>
            </a:xfrm>
            <a:prstGeom prst="rect">
              <a:avLst/>
            </a:prstGeom>
            <a:noFill/>
          </p:spPr>
          <p:txBody>
            <a:bodyPr wrap="none" rtlCol="0">
              <a:spAutoFit/>
            </a:bodyPr>
            <a:lstStyle/>
            <a:p>
              <a:pPr algn="ctr"/>
              <a:r>
                <a:rPr lang="fr-FR" sz="1400" b="1" dirty="0">
                  <a:solidFill>
                    <a:srgbClr val="0070C0"/>
                  </a:solidFill>
                </a:rPr>
                <a:t>Période de suivi</a:t>
              </a:r>
              <a:endParaRPr lang="fr-FR" sz="1200" dirty="0">
                <a:solidFill>
                  <a:srgbClr val="0070C0"/>
                </a:solidFill>
              </a:endParaRPr>
            </a:p>
          </p:txBody>
        </p:sp>
        <p:cxnSp>
          <p:nvCxnSpPr>
            <p:cNvPr id="48" name="Connecteur droit 47"/>
            <p:cNvCxnSpPr/>
            <p:nvPr/>
          </p:nvCxnSpPr>
          <p:spPr bwMode="auto">
            <a:xfrm flipH="1">
              <a:off x="4917440" y="2849742"/>
              <a:ext cx="3505200" cy="0"/>
            </a:xfrm>
            <a:prstGeom prst="line">
              <a:avLst/>
            </a:prstGeom>
            <a:solidFill>
              <a:schemeClr val="accent1"/>
            </a:solidFill>
            <a:ln w="19050" cap="flat" cmpd="sng" algn="ctr">
              <a:solidFill>
                <a:srgbClr val="0070C0"/>
              </a:solidFill>
              <a:prstDash val="solid"/>
              <a:round/>
              <a:headEnd type="none" w="med" len="med"/>
              <a:tailEnd type="none" w="med" len="med"/>
            </a:ln>
            <a:effectLst/>
          </p:spPr>
        </p:cxnSp>
        <p:cxnSp>
          <p:nvCxnSpPr>
            <p:cNvPr id="49" name="Connecteur droit 48"/>
            <p:cNvCxnSpPr/>
            <p:nvPr/>
          </p:nvCxnSpPr>
          <p:spPr bwMode="auto">
            <a:xfrm flipH="1">
              <a:off x="1005840" y="2849742"/>
              <a:ext cx="3505200" cy="0"/>
            </a:xfrm>
            <a:prstGeom prst="line">
              <a:avLst/>
            </a:prstGeom>
            <a:solidFill>
              <a:schemeClr val="accent1"/>
            </a:solidFill>
            <a:ln w="19050" cap="flat" cmpd="sng" algn="ctr">
              <a:solidFill>
                <a:srgbClr val="0070C0"/>
              </a:solidFill>
              <a:prstDash val="solid"/>
              <a:round/>
              <a:headEnd type="none" w="med" len="med"/>
              <a:tailEnd type="none" w="med" len="med"/>
            </a:ln>
            <a:effectLst/>
          </p:spPr>
        </p:cxnSp>
        <p:sp>
          <p:nvSpPr>
            <p:cNvPr id="119" name="ZoneTexte 118"/>
            <p:cNvSpPr txBox="1"/>
            <p:nvPr/>
          </p:nvSpPr>
          <p:spPr>
            <a:xfrm>
              <a:off x="1636235" y="4696462"/>
              <a:ext cx="532518" cy="307777"/>
            </a:xfrm>
            <a:prstGeom prst="rect">
              <a:avLst/>
            </a:prstGeom>
            <a:noFill/>
          </p:spPr>
          <p:txBody>
            <a:bodyPr wrap="none" rtlCol="0">
              <a:spAutoFit/>
            </a:bodyPr>
            <a:lstStyle/>
            <a:p>
              <a:pPr algn="r"/>
              <a:r>
                <a:rPr lang="fr-FR" sz="1400" dirty="0"/>
                <a:t>100 </a:t>
              </a:r>
            </a:p>
          </p:txBody>
        </p:sp>
        <p:grpSp>
          <p:nvGrpSpPr>
            <p:cNvPr id="120" name="Groupe 74"/>
            <p:cNvGrpSpPr/>
            <p:nvPr/>
          </p:nvGrpSpPr>
          <p:grpSpPr>
            <a:xfrm>
              <a:off x="2052580" y="4885972"/>
              <a:ext cx="4596371" cy="1356305"/>
              <a:chOff x="1379910" y="2397760"/>
              <a:chExt cx="5254625" cy="2852104"/>
            </a:xfrm>
          </p:grpSpPr>
          <p:sp>
            <p:nvSpPr>
              <p:cNvPr id="152" name="Line 5"/>
              <p:cNvSpPr>
                <a:spLocks noChangeShapeType="1"/>
              </p:cNvSpPr>
              <p:nvPr/>
            </p:nvSpPr>
            <p:spPr bwMode="auto">
              <a:xfrm>
                <a:off x="1459285" y="5172076"/>
                <a:ext cx="5175250"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3" name="Line 6"/>
              <p:cNvSpPr>
                <a:spLocks noChangeShapeType="1"/>
              </p:cNvSpPr>
              <p:nvPr/>
            </p:nvSpPr>
            <p:spPr bwMode="auto">
              <a:xfrm flipV="1">
                <a:off x="1459285" y="2400301"/>
                <a:ext cx="0" cy="2771775"/>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4" name="Line 7"/>
              <p:cNvSpPr>
                <a:spLocks noChangeShapeType="1"/>
              </p:cNvSpPr>
              <p:nvPr/>
            </p:nvSpPr>
            <p:spPr bwMode="auto">
              <a:xfrm>
                <a:off x="1379910" y="2400301"/>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5" name="Line 8"/>
              <p:cNvSpPr>
                <a:spLocks noChangeShapeType="1"/>
              </p:cNvSpPr>
              <p:nvPr/>
            </p:nvSpPr>
            <p:spPr bwMode="auto">
              <a:xfrm>
                <a:off x="1379910" y="3092451"/>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6" name="Line 9"/>
              <p:cNvSpPr>
                <a:spLocks noChangeShapeType="1"/>
              </p:cNvSpPr>
              <p:nvPr/>
            </p:nvSpPr>
            <p:spPr bwMode="auto">
              <a:xfrm>
                <a:off x="1379910" y="3786188"/>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7" name="Line 10"/>
              <p:cNvSpPr>
                <a:spLocks noChangeShapeType="1"/>
              </p:cNvSpPr>
              <p:nvPr/>
            </p:nvSpPr>
            <p:spPr bwMode="auto">
              <a:xfrm>
                <a:off x="1379910" y="4478338"/>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8" name="Line 11"/>
              <p:cNvSpPr>
                <a:spLocks noChangeShapeType="1"/>
              </p:cNvSpPr>
              <p:nvPr/>
            </p:nvSpPr>
            <p:spPr bwMode="auto">
              <a:xfrm>
                <a:off x="1379910" y="5172076"/>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9" name="Line 12"/>
              <p:cNvSpPr>
                <a:spLocks noChangeShapeType="1"/>
              </p:cNvSpPr>
              <p:nvPr/>
            </p:nvSpPr>
            <p:spPr bwMode="auto">
              <a:xfrm flipV="1">
                <a:off x="145928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0" name="Line 13"/>
              <p:cNvSpPr>
                <a:spLocks noChangeShapeType="1"/>
              </p:cNvSpPr>
              <p:nvPr/>
            </p:nvSpPr>
            <p:spPr bwMode="auto">
              <a:xfrm flipV="1">
                <a:off x="1818854"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1" name="Line 14"/>
              <p:cNvSpPr>
                <a:spLocks noChangeShapeType="1"/>
              </p:cNvSpPr>
              <p:nvPr/>
            </p:nvSpPr>
            <p:spPr bwMode="auto">
              <a:xfrm flipV="1">
                <a:off x="217842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2" name="Line 15"/>
              <p:cNvSpPr>
                <a:spLocks noChangeShapeType="1"/>
              </p:cNvSpPr>
              <p:nvPr/>
            </p:nvSpPr>
            <p:spPr bwMode="auto">
              <a:xfrm flipV="1">
                <a:off x="2537992"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3" name="Line 16"/>
              <p:cNvSpPr>
                <a:spLocks noChangeShapeType="1"/>
              </p:cNvSpPr>
              <p:nvPr/>
            </p:nvSpPr>
            <p:spPr bwMode="auto">
              <a:xfrm flipV="1">
                <a:off x="2897561"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4" name="Line 17"/>
              <p:cNvSpPr>
                <a:spLocks noChangeShapeType="1"/>
              </p:cNvSpPr>
              <p:nvPr/>
            </p:nvSpPr>
            <p:spPr bwMode="auto">
              <a:xfrm flipV="1">
                <a:off x="361669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5" name="Line 18"/>
              <p:cNvSpPr>
                <a:spLocks noChangeShapeType="1"/>
              </p:cNvSpPr>
              <p:nvPr/>
            </p:nvSpPr>
            <p:spPr bwMode="auto">
              <a:xfrm flipV="1">
                <a:off x="399392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6" name="Line 19"/>
              <p:cNvSpPr>
                <a:spLocks noChangeShapeType="1"/>
              </p:cNvSpPr>
              <p:nvPr/>
            </p:nvSpPr>
            <p:spPr bwMode="auto">
              <a:xfrm flipV="1">
                <a:off x="437115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7" name="Line 20"/>
              <p:cNvSpPr>
                <a:spLocks noChangeShapeType="1"/>
              </p:cNvSpPr>
              <p:nvPr/>
            </p:nvSpPr>
            <p:spPr bwMode="auto">
              <a:xfrm flipV="1">
                <a:off x="474838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8" name="Line 21"/>
              <p:cNvSpPr>
                <a:spLocks noChangeShapeType="1"/>
              </p:cNvSpPr>
              <p:nvPr/>
            </p:nvSpPr>
            <p:spPr bwMode="auto">
              <a:xfrm flipV="1">
                <a:off x="512561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9" name="Line 22"/>
              <p:cNvSpPr>
                <a:spLocks noChangeShapeType="1"/>
              </p:cNvSpPr>
              <p:nvPr/>
            </p:nvSpPr>
            <p:spPr bwMode="auto">
              <a:xfrm flipV="1">
                <a:off x="550284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0" name="Line 23"/>
              <p:cNvSpPr>
                <a:spLocks noChangeShapeType="1"/>
              </p:cNvSpPr>
              <p:nvPr/>
            </p:nvSpPr>
            <p:spPr bwMode="auto">
              <a:xfrm flipV="1">
                <a:off x="588007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1" name="Line 24"/>
              <p:cNvSpPr>
                <a:spLocks noChangeShapeType="1"/>
              </p:cNvSpPr>
              <p:nvPr/>
            </p:nvSpPr>
            <p:spPr bwMode="auto">
              <a:xfrm flipV="1">
                <a:off x="663453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2" name="Freeform 25"/>
              <p:cNvSpPr>
                <a:spLocks/>
              </p:cNvSpPr>
              <p:nvPr/>
            </p:nvSpPr>
            <p:spPr bwMode="auto">
              <a:xfrm>
                <a:off x="1459285" y="2400301"/>
                <a:ext cx="5127881" cy="361950"/>
              </a:xfrm>
              <a:custGeom>
                <a:avLst/>
                <a:gdLst>
                  <a:gd name="T0" fmla="*/ 0 w 3167"/>
                  <a:gd name="T1" fmla="*/ 0 h 228"/>
                  <a:gd name="T2" fmla="*/ 1835 w 3167"/>
                  <a:gd name="T3" fmla="*/ 0 h 228"/>
                  <a:gd name="T4" fmla="*/ 1835 w 3167"/>
                  <a:gd name="T5" fmla="*/ 228 h 228"/>
                  <a:gd name="T6" fmla="*/ 3167 w 3167"/>
                  <a:gd name="T7" fmla="*/ 228 h 228"/>
                  <a:gd name="connsiteX0" fmla="*/ 0 w 13614"/>
                  <a:gd name="connsiteY0" fmla="*/ 0 h 10000"/>
                  <a:gd name="connsiteX1" fmla="*/ 5794 w 13614"/>
                  <a:gd name="connsiteY1" fmla="*/ 0 h 10000"/>
                  <a:gd name="connsiteX2" fmla="*/ 5794 w 13614"/>
                  <a:gd name="connsiteY2" fmla="*/ 10000 h 10000"/>
                  <a:gd name="connsiteX3" fmla="*/ 13614 w 13614"/>
                  <a:gd name="connsiteY3" fmla="*/ 9719 h 10000"/>
                </a:gdLst>
                <a:ahLst/>
                <a:cxnLst>
                  <a:cxn ang="0">
                    <a:pos x="connsiteX0" y="connsiteY0"/>
                  </a:cxn>
                  <a:cxn ang="0">
                    <a:pos x="connsiteX1" y="connsiteY1"/>
                  </a:cxn>
                  <a:cxn ang="0">
                    <a:pos x="connsiteX2" y="connsiteY2"/>
                  </a:cxn>
                  <a:cxn ang="0">
                    <a:pos x="connsiteX3" y="connsiteY3"/>
                  </a:cxn>
                </a:cxnLst>
                <a:rect l="l" t="t" r="r" b="b"/>
                <a:pathLst>
                  <a:path w="13614" h="10000">
                    <a:moveTo>
                      <a:pt x="0" y="0"/>
                    </a:moveTo>
                    <a:lnTo>
                      <a:pt x="5794" y="0"/>
                    </a:lnTo>
                    <a:lnTo>
                      <a:pt x="5794" y="10000"/>
                    </a:lnTo>
                    <a:cubicBezTo>
                      <a:pt x="7196" y="10000"/>
                      <a:pt x="12212" y="9719"/>
                      <a:pt x="13614" y="9719"/>
                    </a:cubicBezTo>
                  </a:path>
                </a:pathLst>
              </a:custGeom>
              <a:noFill/>
              <a:ln w="28575" cap="flat">
                <a:solidFill>
                  <a:srgbClr val="CB2027"/>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3" name="Forme libre 172"/>
              <p:cNvSpPr/>
              <p:nvPr/>
            </p:nvSpPr>
            <p:spPr bwMode="auto">
              <a:xfrm>
                <a:off x="1493520" y="2397760"/>
                <a:ext cx="2133918" cy="2768600"/>
              </a:xfrm>
              <a:custGeom>
                <a:avLst/>
                <a:gdLst>
                  <a:gd name="connsiteX0" fmla="*/ 0 w 2113280"/>
                  <a:gd name="connsiteY0" fmla="*/ 0 h 2768600"/>
                  <a:gd name="connsiteX1" fmla="*/ 187960 w 2113280"/>
                  <a:gd name="connsiteY1" fmla="*/ 0 h 2768600"/>
                  <a:gd name="connsiteX2" fmla="*/ 187960 w 2113280"/>
                  <a:gd name="connsiteY2" fmla="*/ 822960 h 2768600"/>
                  <a:gd name="connsiteX3" fmla="*/ 350520 w 2113280"/>
                  <a:gd name="connsiteY3" fmla="*/ 822960 h 2768600"/>
                  <a:gd name="connsiteX4" fmla="*/ 350520 w 2113280"/>
                  <a:gd name="connsiteY4" fmla="*/ 1391920 h 2768600"/>
                  <a:gd name="connsiteX5" fmla="*/ 497840 w 2113280"/>
                  <a:gd name="connsiteY5" fmla="*/ 1391920 h 2768600"/>
                  <a:gd name="connsiteX6" fmla="*/ 497840 w 2113280"/>
                  <a:gd name="connsiteY6" fmla="*/ 1676400 h 2768600"/>
                  <a:gd name="connsiteX7" fmla="*/ 665480 w 2113280"/>
                  <a:gd name="connsiteY7" fmla="*/ 1676400 h 2768600"/>
                  <a:gd name="connsiteX8" fmla="*/ 665480 w 2113280"/>
                  <a:gd name="connsiteY8" fmla="*/ 2250440 h 2768600"/>
                  <a:gd name="connsiteX9" fmla="*/ 1742440 w 2113280"/>
                  <a:gd name="connsiteY9" fmla="*/ 2250440 h 2768600"/>
                  <a:gd name="connsiteX10" fmla="*/ 1742440 w 2113280"/>
                  <a:gd name="connsiteY10" fmla="*/ 2534920 h 2768600"/>
                  <a:gd name="connsiteX11" fmla="*/ 2113280 w 2113280"/>
                  <a:gd name="connsiteY11" fmla="*/ 2534920 h 2768600"/>
                  <a:gd name="connsiteX12" fmla="*/ 2113280 w 2113280"/>
                  <a:gd name="connsiteY12" fmla="*/ 2768600 h 2768600"/>
                  <a:gd name="connsiteX13" fmla="*/ 2113280 w 2113280"/>
                  <a:gd name="connsiteY13" fmla="*/ 2768600 h 276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13280" h="2768600">
                    <a:moveTo>
                      <a:pt x="0" y="0"/>
                    </a:moveTo>
                    <a:lnTo>
                      <a:pt x="187960" y="0"/>
                    </a:lnTo>
                    <a:lnTo>
                      <a:pt x="187960" y="822960"/>
                    </a:lnTo>
                    <a:lnTo>
                      <a:pt x="350520" y="822960"/>
                    </a:lnTo>
                    <a:lnTo>
                      <a:pt x="350520" y="1391920"/>
                    </a:lnTo>
                    <a:lnTo>
                      <a:pt x="497840" y="1391920"/>
                    </a:lnTo>
                    <a:lnTo>
                      <a:pt x="497840" y="1676400"/>
                    </a:lnTo>
                    <a:lnTo>
                      <a:pt x="665480" y="1676400"/>
                    </a:lnTo>
                    <a:lnTo>
                      <a:pt x="665480" y="2250440"/>
                    </a:lnTo>
                    <a:lnTo>
                      <a:pt x="1742440" y="2250440"/>
                    </a:lnTo>
                    <a:lnTo>
                      <a:pt x="1742440" y="2534920"/>
                    </a:lnTo>
                    <a:lnTo>
                      <a:pt x="2113280" y="2534920"/>
                    </a:lnTo>
                    <a:lnTo>
                      <a:pt x="2113280" y="2768600"/>
                    </a:lnTo>
                    <a:lnTo>
                      <a:pt x="2113280" y="2768600"/>
                    </a:lnTo>
                  </a:path>
                </a:pathLst>
              </a:custGeom>
              <a:noFill/>
              <a:ln w="28575" cap="flat">
                <a:solidFill>
                  <a:srgbClr val="000000"/>
                </a:solidFill>
                <a:prstDash val="sysDash"/>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74" name="Line 24"/>
              <p:cNvSpPr>
                <a:spLocks noChangeShapeType="1"/>
              </p:cNvSpPr>
              <p:nvPr/>
            </p:nvSpPr>
            <p:spPr bwMode="auto">
              <a:xfrm flipV="1">
                <a:off x="6257308"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5" name="Line 16"/>
              <p:cNvSpPr>
                <a:spLocks noChangeShapeType="1"/>
              </p:cNvSpPr>
              <p:nvPr/>
            </p:nvSpPr>
            <p:spPr bwMode="auto">
              <a:xfrm flipV="1">
                <a:off x="3257130"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grpSp>
        <p:cxnSp>
          <p:nvCxnSpPr>
            <p:cNvPr id="121" name="Connecteur droit avec flèche 120"/>
            <p:cNvCxnSpPr/>
            <p:nvPr/>
          </p:nvCxnSpPr>
          <p:spPr bwMode="auto">
            <a:xfrm>
              <a:off x="2477692" y="5619952"/>
              <a:ext cx="0" cy="552183"/>
            </a:xfrm>
            <a:prstGeom prst="straightConnector1">
              <a:avLst/>
            </a:prstGeom>
            <a:solidFill>
              <a:schemeClr val="accent1"/>
            </a:solidFill>
            <a:ln w="9525" cap="flat" cmpd="sng" algn="ctr">
              <a:solidFill>
                <a:schemeClr val="tx1"/>
              </a:solidFill>
              <a:prstDash val="solid"/>
              <a:round/>
              <a:headEnd type="none" w="med" len="med"/>
              <a:tailEnd type="triangle" w="lg" len="lg"/>
            </a:ln>
            <a:effectLst/>
          </p:spPr>
        </p:cxnSp>
        <p:sp>
          <p:nvSpPr>
            <p:cNvPr id="122" name="ZoneTexte 121"/>
            <p:cNvSpPr txBox="1"/>
            <p:nvPr/>
          </p:nvSpPr>
          <p:spPr>
            <a:xfrm>
              <a:off x="3079248" y="5473590"/>
              <a:ext cx="1636987" cy="307777"/>
            </a:xfrm>
            <a:prstGeom prst="rect">
              <a:avLst/>
            </a:prstGeom>
            <a:noFill/>
          </p:spPr>
          <p:txBody>
            <a:bodyPr wrap="none" rtlCol="0">
              <a:spAutoFit/>
            </a:bodyPr>
            <a:lstStyle/>
            <a:p>
              <a:r>
                <a:rPr lang="fr-FR" sz="1400" b="1" dirty="0"/>
                <a:t>Efficacité 93,2 %</a:t>
              </a:r>
              <a:endParaRPr lang="fr-FR" sz="1400" dirty="0"/>
            </a:p>
          </p:txBody>
        </p:sp>
        <p:sp>
          <p:nvSpPr>
            <p:cNvPr id="123" name="ZoneTexte 122"/>
            <p:cNvSpPr txBox="1"/>
            <p:nvPr/>
          </p:nvSpPr>
          <p:spPr>
            <a:xfrm>
              <a:off x="1997573" y="6246636"/>
              <a:ext cx="248873" cy="146362"/>
            </a:xfrm>
            <a:prstGeom prst="rect">
              <a:avLst/>
            </a:prstGeom>
            <a:noFill/>
          </p:spPr>
          <p:txBody>
            <a:bodyPr wrap="none" rtlCol="0">
              <a:spAutoFit/>
            </a:bodyPr>
            <a:lstStyle/>
            <a:p>
              <a:pPr algn="ctr"/>
              <a:r>
                <a:rPr lang="fr-FR" sz="1400"/>
                <a:t>0</a:t>
              </a:r>
            </a:p>
          </p:txBody>
        </p:sp>
        <p:sp>
          <p:nvSpPr>
            <p:cNvPr id="124" name="ZoneTexte 123"/>
            <p:cNvSpPr txBox="1"/>
            <p:nvPr/>
          </p:nvSpPr>
          <p:spPr>
            <a:xfrm>
              <a:off x="2315317" y="6246636"/>
              <a:ext cx="248873" cy="146362"/>
            </a:xfrm>
            <a:prstGeom prst="rect">
              <a:avLst/>
            </a:prstGeom>
            <a:noFill/>
          </p:spPr>
          <p:txBody>
            <a:bodyPr wrap="none" rtlCol="0">
              <a:spAutoFit/>
            </a:bodyPr>
            <a:lstStyle/>
            <a:p>
              <a:pPr algn="ctr"/>
              <a:r>
                <a:rPr lang="fr-FR" sz="1400" dirty="0"/>
                <a:t>2</a:t>
              </a:r>
            </a:p>
          </p:txBody>
        </p:sp>
        <p:sp>
          <p:nvSpPr>
            <p:cNvPr id="125" name="ZoneTexte 124"/>
            <p:cNvSpPr txBox="1"/>
            <p:nvPr/>
          </p:nvSpPr>
          <p:spPr>
            <a:xfrm>
              <a:off x="2633060" y="6246636"/>
              <a:ext cx="248873" cy="146362"/>
            </a:xfrm>
            <a:prstGeom prst="rect">
              <a:avLst/>
            </a:prstGeom>
            <a:noFill/>
          </p:spPr>
          <p:txBody>
            <a:bodyPr wrap="none" rtlCol="0">
              <a:spAutoFit/>
            </a:bodyPr>
            <a:lstStyle/>
            <a:p>
              <a:pPr algn="ctr"/>
              <a:r>
                <a:rPr lang="fr-FR" sz="1400" dirty="0"/>
                <a:t>4</a:t>
              </a:r>
            </a:p>
          </p:txBody>
        </p:sp>
        <p:sp>
          <p:nvSpPr>
            <p:cNvPr id="126" name="ZoneTexte 125"/>
            <p:cNvSpPr txBox="1"/>
            <p:nvPr/>
          </p:nvSpPr>
          <p:spPr>
            <a:xfrm>
              <a:off x="2950804" y="6246636"/>
              <a:ext cx="248873" cy="146362"/>
            </a:xfrm>
            <a:prstGeom prst="rect">
              <a:avLst/>
            </a:prstGeom>
            <a:noFill/>
          </p:spPr>
          <p:txBody>
            <a:bodyPr wrap="none" rtlCol="0">
              <a:spAutoFit/>
            </a:bodyPr>
            <a:lstStyle/>
            <a:p>
              <a:pPr algn="ctr"/>
              <a:r>
                <a:rPr lang="fr-FR" sz="1400" dirty="0"/>
                <a:t>6</a:t>
              </a:r>
            </a:p>
          </p:txBody>
        </p:sp>
        <p:sp>
          <p:nvSpPr>
            <p:cNvPr id="127" name="ZoneTexte 126"/>
            <p:cNvSpPr txBox="1"/>
            <p:nvPr/>
          </p:nvSpPr>
          <p:spPr>
            <a:xfrm>
              <a:off x="3268549" y="6246636"/>
              <a:ext cx="248873" cy="146362"/>
            </a:xfrm>
            <a:prstGeom prst="rect">
              <a:avLst/>
            </a:prstGeom>
            <a:noFill/>
          </p:spPr>
          <p:txBody>
            <a:bodyPr wrap="none" rtlCol="0">
              <a:spAutoFit/>
            </a:bodyPr>
            <a:lstStyle/>
            <a:p>
              <a:pPr algn="ctr"/>
              <a:r>
                <a:rPr lang="fr-FR" sz="1400" dirty="0"/>
                <a:t>8</a:t>
              </a:r>
            </a:p>
          </p:txBody>
        </p:sp>
        <p:sp>
          <p:nvSpPr>
            <p:cNvPr id="128" name="ZoneTexte 127"/>
            <p:cNvSpPr txBox="1"/>
            <p:nvPr/>
          </p:nvSpPr>
          <p:spPr>
            <a:xfrm>
              <a:off x="3849847" y="6246636"/>
              <a:ext cx="336215" cy="146362"/>
            </a:xfrm>
            <a:prstGeom prst="rect">
              <a:avLst/>
            </a:prstGeom>
            <a:noFill/>
          </p:spPr>
          <p:txBody>
            <a:bodyPr wrap="none" rtlCol="0">
              <a:spAutoFit/>
            </a:bodyPr>
            <a:lstStyle/>
            <a:p>
              <a:pPr algn="ctr"/>
              <a:r>
                <a:rPr lang="fr-FR" sz="1400" dirty="0"/>
                <a:t>12</a:t>
              </a:r>
            </a:p>
          </p:txBody>
        </p:sp>
        <p:sp>
          <p:nvSpPr>
            <p:cNvPr id="129" name="ZoneTexte 128"/>
            <p:cNvSpPr txBox="1"/>
            <p:nvPr/>
          </p:nvSpPr>
          <p:spPr>
            <a:xfrm>
              <a:off x="4181638" y="6246636"/>
              <a:ext cx="336215" cy="146362"/>
            </a:xfrm>
            <a:prstGeom prst="rect">
              <a:avLst/>
            </a:prstGeom>
            <a:noFill/>
          </p:spPr>
          <p:txBody>
            <a:bodyPr wrap="none" rtlCol="0">
              <a:spAutoFit/>
            </a:bodyPr>
            <a:lstStyle/>
            <a:p>
              <a:pPr algn="ctr"/>
              <a:r>
                <a:rPr lang="fr-FR" sz="1400" dirty="0"/>
                <a:t>14</a:t>
              </a:r>
            </a:p>
          </p:txBody>
        </p:sp>
        <p:sp>
          <p:nvSpPr>
            <p:cNvPr id="130" name="ZoneTexte 129"/>
            <p:cNvSpPr txBox="1"/>
            <p:nvPr/>
          </p:nvSpPr>
          <p:spPr>
            <a:xfrm>
              <a:off x="4513429" y="6246636"/>
              <a:ext cx="336215" cy="146362"/>
            </a:xfrm>
            <a:prstGeom prst="rect">
              <a:avLst/>
            </a:prstGeom>
            <a:noFill/>
          </p:spPr>
          <p:txBody>
            <a:bodyPr wrap="none" rtlCol="0">
              <a:spAutoFit/>
            </a:bodyPr>
            <a:lstStyle/>
            <a:p>
              <a:pPr algn="ctr"/>
              <a:r>
                <a:rPr lang="fr-FR" sz="1400" dirty="0"/>
                <a:t>16</a:t>
              </a:r>
            </a:p>
          </p:txBody>
        </p:sp>
        <p:sp>
          <p:nvSpPr>
            <p:cNvPr id="131" name="ZoneTexte 130"/>
            <p:cNvSpPr txBox="1"/>
            <p:nvPr/>
          </p:nvSpPr>
          <p:spPr>
            <a:xfrm>
              <a:off x="4845220" y="6246636"/>
              <a:ext cx="336215" cy="146362"/>
            </a:xfrm>
            <a:prstGeom prst="rect">
              <a:avLst/>
            </a:prstGeom>
            <a:noFill/>
          </p:spPr>
          <p:txBody>
            <a:bodyPr wrap="none" rtlCol="0">
              <a:spAutoFit/>
            </a:bodyPr>
            <a:lstStyle/>
            <a:p>
              <a:pPr algn="ctr"/>
              <a:r>
                <a:rPr lang="fr-FR" sz="1400" dirty="0"/>
                <a:t>18</a:t>
              </a:r>
            </a:p>
          </p:txBody>
        </p:sp>
        <p:sp>
          <p:nvSpPr>
            <p:cNvPr id="132" name="ZoneTexte 131"/>
            <p:cNvSpPr txBox="1"/>
            <p:nvPr/>
          </p:nvSpPr>
          <p:spPr>
            <a:xfrm>
              <a:off x="5177010" y="6246636"/>
              <a:ext cx="336215" cy="146362"/>
            </a:xfrm>
            <a:prstGeom prst="rect">
              <a:avLst/>
            </a:prstGeom>
            <a:noFill/>
          </p:spPr>
          <p:txBody>
            <a:bodyPr wrap="none" rtlCol="0">
              <a:spAutoFit/>
            </a:bodyPr>
            <a:lstStyle/>
            <a:p>
              <a:pPr algn="ctr"/>
              <a:r>
                <a:rPr lang="fr-FR" sz="1400" dirty="0"/>
                <a:t>20</a:t>
              </a:r>
            </a:p>
          </p:txBody>
        </p:sp>
        <p:sp>
          <p:nvSpPr>
            <p:cNvPr id="133" name="ZoneTexte 132"/>
            <p:cNvSpPr txBox="1"/>
            <p:nvPr/>
          </p:nvSpPr>
          <p:spPr>
            <a:xfrm>
              <a:off x="5508801" y="6246636"/>
              <a:ext cx="336215" cy="146362"/>
            </a:xfrm>
            <a:prstGeom prst="rect">
              <a:avLst/>
            </a:prstGeom>
            <a:noFill/>
          </p:spPr>
          <p:txBody>
            <a:bodyPr wrap="none" rtlCol="0">
              <a:spAutoFit/>
            </a:bodyPr>
            <a:lstStyle/>
            <a:p>
              <a:pPr algn="ctr"/>
              <a:r>
                <a:rPr lang="fr-FR" sz="1400" dirty="0"/>
                <a:t>22</a:t>
              </a:r>
            </a:p>
          </p:txBody>
        </p:sp>
        <p:sp>
          <p:nvSpPr>
            <p:cNvPr id="134" name="ZoneTexte 133"/>
            <p:cNvSpPr txBox="1"/>
            <p:nvPr/>
          </p:nvSpPr>
          <p:spPr>
            <a:xfrm>
              <a:off x="5840592" y="6246636"/>
              <a:ext cx="336215" cy="146362"/>
            </a:xfrm>
            <a:prstGeom prst="rect">
              <a:avLst/>
            </a:prstGeom>
            <a:noFill/>
          </p:spPr>
          <p:txBody>
            <a:bodyPr wrap="none" rtlCol="0">
              <a:spAutoFit/>
            </a:bodyPr>
            <a:lstStyle/>
            <a:p>
              <a:pPr algn="ctr"/>
              <a:r>
                <a:rPr lang="fr-FR" sz="1400" dirty="0"/>
                <a:t>24</a:t>
              </a:r>
            </a:p>
          </p:txBody>
        </p:sp>
        <p:sp>
          <p:nvSpPr>
            <p:cNvPr id="135" name="ZoneTexte 134"/>
            <p:cNvSpPr txBox="1"/>
            <p:nvPr/>
          </p:nvSpPr>
          <p:spPr>
            <a:xfrm>
              <a:off x="6470671" y="6246636"/>
              <a:ext cx="336215" cy="146362"/>
            </a:xfrm>
            <a:prstGeom prst="rect">
              <a:avLst/>
            </a:prstGeom>
            <a:noFill/>
          </p:spPr>
          <p:txBody>
            <a:bodyPr wrap="none" rtlCol="0">
              <a:spAutoFit/>
            </a:bodyPr>
            <a:lstStyle/>
            <a:p>
              <a:pPr algn="ctr"/>
              <a:r>
                <a:rPr lang="fr-FR" sz="1400" dirty="0"/>
                <a:t>28</a:t>
              </a:r>
            </a:p>
          </p:txBody>
        </p:sp>
        <p:sp>
          <p:nvSpPr>
            <p:cNvPr id="136" name="ZoneTexte 135"/>
            <p:cNvSpPr txBox="1"/>
            <p:nvPr/>
          </p:nvSpPr>
          <p:spPr>
            <a:xfrm>
              <a:off x="1835007" y="6064391"/>
              <a:ext cx="333746" cy="307777"/>
            </a:xfrm>
            <a:prstGeom prst="rect">
              <a:avLst/>
            </a:prstGeom>
            <a:noFill/>
          </p:spPr>
          <p:txBody>
            <a:bodyPr wrap="none" rtlCol="0">
              <a:spAutoFit/>
            </a:bodyPr>
            <a:lstStyle/>
            <a:p>
              <a:pPr algn="r"/>
              <a:r>
                <a:rPr lang="fr-FR" sz="1400" dirty="0"/>
                <a:t>0 </a:t>
              </a:r>
            </a:p>
          </p:txBody>
        </p:sp>
        <p:sp>
          <p:nvSpPr>
            <p:cNvPr id="137" name="ZoneTexte 136"/>
            <p:cNvSpPr txBox="1"/>
            <p:nvPr/>
          </p:nvSpPr>
          <p:spPr>
            <a:xfrm>
              <a:off x="1735621" y="5722408"/>
              <a:ext cx="433132" cy="307777"/>
            </a:xfrm>
            <a:prstGeom prst="rect">
              <a:avLst/>
            </a:prstGeom>
            <a:noFill/>
          </p:spPr>
          <p:txBody>
            <a:bodyPr wrap="none" rtlCol="0">
              <a:spAutoFit/>
            </a:bodyPr>
            <a:lstStyle/>
            <a:p>
              <a:pPr algn="r"/>
              <a:r>
                <a:rPr lang="fr-FR" sz="1400" dirty="0"/>
                <a:t>25 </a:t>
              </a:r>
            </a:p>
          </p:txBody>
        </p:sp>
        <p:sp>
          <p:nvSpPr>
            <p:cNvPr id="138" name="ZoneTexte 137"/>
            <p:cNvSpPr txBox="1"/>
            <p:nvPr/>
          </p:nvSpPr>
          <p:spPr>
            <a:xfrm>
              <a:off x="1735621" y="5380426"/>
              <a:ext cx="433132" cy="307777"/>
            </a:xfrm>
            <a:prstGeom prst="rect">
              <a:avLst/>
            </a:prstGeom>
            <a:noFill/>
          </p:spPr>
          <p:txBody>
            <a:bodyPr wrap="none" rtlCol="0">
              <a:spAutoFit/>
            </a:bodyPr>
            <a:lstStyle/>
            <a:p>
              <a:pPr algn="r"/>
              <a:r>
                <a:rPr lang="fr-FR" sz="1400" dirty="0"/>
                <a:t>50 </a:t>
              </a:r>
            </a:p>
          </p:txBody>
        </p:sp>
        <p:sp>
          <p:nvSpPr>
            <p:cNvPr id="139" name="ZoneTexte 138"/>
            <p:cNvSpPr txBox="1"/>
            <p:nvPr/>
          </p:nvSpPr>
          <p:spPr>
            <a:xfrm>
              <a:off x="1735621" y="5038444"/>
              <a:ext cx="433132" cy="307777"/>
            </a:xfrm>
            <a:prstGeom prst="rect">
              <a:avLst/>
            </a:prstGeom>
            <a:noFill/>
          </p:spPr>
          <p:txBody>
            <a:bodyPr wrap="none" rtlCol="0">
              <a:spAutoFit/>
            </a:bodyPr>
            <a:lstStyle/>
            <a:p>
              <a:pPr algn="r"/>
              <a:r>
                <a:rPr lang="fr-FR" sz="1400" dirty="0"/>
                <a:t>75 </a:t>
              </a:r>
            </a:p>
          </p:txBody>
        </p:sp>
        <p:sp>
          <p:nvSpPr>
            <p:cNvPr id="140" name="ZoneTexte 139"/>
            <p:cNvSpPr txBox="1"/>
            <p:nvPr/>
          </p:nvSpPr>
          <p:spPr>
            <a:xfrm>
              <a:off x="3954950" y="6506135"/>
              <a:ext cx="859879" cy="146362"/>
            </a:xfrm>
            <a:prstGeom prst="rect">
              <a:avLst/>
            </a:prstGeom>
            <a:noFill/>
          </p:spPr>
          <p:txBody>
            <a:bodyPr wrap="none" rtlCol="0">
              <a:spAutoFit/>
            </a:bodyPr>
            <a:lstStyle/>
            <a:p>
              <a:pPr algn="ctr"/>
              <a:r>
                <a:rPr lang="fr-FR" sz="1400" dirty="0"/>
                <a:t>Semaines</a:t>
              </a:r>
            </a:p>
          </p:txBody>
        </p:sp>
        <p:sp>
          <p:nvSpPr>
            <p:cNvPr id="141" name="ZoneTexte 140"/>
            <p:cNvSpPr txBox="1"/>
            <p:nvPr/>
          </p:nvSpPr>
          <p:spPr>
            <a:xfrm>
              <a:off x="2475984" y="4201223"/>
              <a:ext cx="1236236" cy="307777"/>
            </a:xfrm>
            <a:prstGeom prst="rect">
              <a:avLst/>
            </a:prstGeom>
            <a:noFill/>
          </p:spPr>
          <p:txBody>
            <a:bodyPr wrap="none" rtlCol="0">
              <a:spAutoFit/>
            </a:bodyPr>
            <a:lstStyle/>
            <a:p>
              <a:pPr algn="ctr"/>
              <a:r>
                <a:rPr lang="fr-FR" sz="1400" b="1" dirty="0">
                  <a:solidFill>
                    <a:srgbClr val="0070C0"/>
                  </a:solidFill>
                </a:rPr>
                <a:t>Inoculations</a:t>
              </a:r>
              <a:endParaRPr lang="fr-FR" sz="1400" dirty="0">
                <a:solidFill>
                  <a:srgbClr val="0070C0"/>
                </a:solidFill>
              </a:endParaRPr>
            </a:p>
          </p:txBody>
        </p:sp>
        <p:sp>
          <p:nvSpPr>
            <p:cNvPr id="142" name="ZoneTexte 141"/>
            <p:cNvSpPr txBox="1"/>
            <p:nvPr/>
          </p:nvSpPr>
          <p:spPr>
            <a:xfrm>
              <a:off x="4782610" y="4201223"/>
              <a:ext cx="1426994" cy="307777"/>
            </a:xfrm>
            <a:prstGeom prst="rect">
              <a:avLst/>
            </a:prstGeom>
            <a:noFill/>
          </p:spPr>
          <p:txBody>
            <a:bodyPr wrap="none" rtlCol="0">
              <a:spAutoFit/>
            </a:bodyPr>
            <a:lstStyle/>
            <a:p>
              <a:pPr algn="ctr"/>
              <a:r>
                <a:rPr lang="fr-FR" sz="1400" b="1" dirty="0">
                  <a:solidFill>
                    <a:srgbClr val="0070C0"/>
                  </a:solidFill>
                </a:rPr>
                <a:t>Phase de suivi</a:t>
              </a:r>
              <a:endParaRPr lang="fr-FR" sz="1400" dirty="0">
                <a:solidFill>
                  <a:srgbClr val="0070C0"/>
                </a:solidFill>
              </a:endParaRPr>
            </a:p>
          </p:txBody>
        </p:sp>
        <p:cxnSp>
          <p:nvCxnSpPr>
            <p:cNvPr id="143" name="Connecteur droit 142"/>
            <p:cNvCxnSpPr/>
            <p:nvPr/>
          </p:nvCxnSpPr>
          <p:spPr bwMode="auto">
            <a:xfrm flipH="1">
              <a:off x="4384889" y="4479633"/>
              <a:ext cx="2264062" cy="0"/>
            </a:xfrm>
            <a:prstGeom prst="line">
              <a:avLst/>
            </a:prstGeom>
            <a:solidFill>
              <a:schemeClr val="accent1"/>
            </a:solidFill>
            <a:ln w="19050" cap="flat" cmpd="sng" algn="ctr">
              <a:solidFill>
                <a:srgbClr val="0070C0"/>
              </a:solidFill>
              <a:prstDash val="solid"/>
              <a:round/>
              <a:headEnd type="none" w="med" len="med"/>
              <a:tailEnd type="none" w="med" len="med"/>
            </a:ln>
            <a:effectLst/>
          </p:spPr>
        </p:cxnSp>
        <p:cxnSp>
          <p:nvCxnSpPr>
            <p:cNvPr id="144" name="Connecteur droit 143"/>
            <p:cNvCxnSpPr/>
            <p:nvPr/>
          </p:nvCxnSpPr>
          <p:spPr bwMode="auto">
            <a:xfrm flipH="1">
              <a:off x="2122011" y="4479633"/>
              <a:ext cx="1895943" cy="0"/>
            </a:xfrm>
            <a:prstGeom prst="line">
              <a:avLst/>
            </a:prstGeom>
            <a:solidFill>
              <a:schemeClr val="accent1"/>
            </a:solidFill>
            <a:ln w="19050" cap="flat" cmpd="sng" algn="ctr">
              <a:solidFill>
                <a:srgbClr val="0070C0"/>
              </a:solidFill>
              <a:prstDash val="solid"/>
              <a:round/>
              <a:headEnd type="none" w="med" len="med"/>
              <a:tailEnd type="none" w="med" len="med"/>
            </a:ln>
            <a:effectLst/>
          </p:spPr>
        </p:cxnSp>
        <p:sp>
          <p:nvSpPr>
            <p:cNvPr id="145" name="ZoneTexte 144"/>
            <p:cNvSpPr txBox="1"/>
            <p:nvPr/>
          </p:nvSpPr>
          <p:spPr>
            <a:xfrm>
              <a:off x="6172382" y="6246636"/>
              <a:ext cx="336215" cy="146362"/>
            </a:xfrm>
            <a:prstGeom prst="rect">
              <a:avLst/>
            </a:prstGeom>
            <a:noFill/>
          </p:spPr>
          <p:txBody>
            <a:bodyPr wrap="none" rtlCol="0">
              <a:spAutoFit/>
            </a:bodyPr>
            <a:lstStyle/>
            <a:p>
              <a:pPr algn="ctr"/>
              <a:r>
                <a:rPr lang="fr-FR" sz="1400" dirty="0"/>
                <a:t>26</a:t>
              </a:r>
            </a:p>
          </p:txBody>
        </p:sp>
        <p:sp>
          <p:nvSpPr>
            <p:cNvPr id="146" name="ZoneTexte 145"/>
            <p:cNvSpPr txBox="1"/>
            <p:nvPr/>
          </p:nvSpPr>
          <p:spPr>
            <a:xfrm>
              <a:off x="3515749" y="6246636"/>
              <a:ext cx="336215" cy="146362"/>
            </a:xfrm>
            <a:prstGeom prst="rect">
              <a:avLst/>
            </a:prstGeom>
            <a:noFill/>
          </p:spPr>
          <p:txBody>
            <a:bodyPr wrap="none" rtlCol="0">
              <a:spAutoFit/>
            </a:bodyPr>
            <a:lstStyle/>
            <a:p>
              <a:pPr algn="ctr"/>
              <a:r>
                <a:rPr lang="fr-FR" sz="1400" dirty="0"/>
                <a:t>10</a:t>
              </a:r>
            </a:p>
          </p:txBody>
        </p:sp>
        <p:cxnSp>
          <p:nvCxnSpPr>
            <p:cNvPr id="147" name="Connecteur droit avec flèche 146"/>
            <p:cNvCxnSpPr/>
            <p:nvPr/>
          </p:nvCxnSpPr>
          <p:spPr bwMode="auto">
            <a:xfrm>
              <a:off x="2153859" y="4712291"/>
              <a:ext cx="0" cy="180000"/>
            </a:xfrm>
            <a:prstGeom prst="straightConnector1">
              <a:avLst/>
            </a:prstGeom>
            <a:solidFill>
              <a:schemeClr val="accent1"/>
            </a:solidFill>
            <a:ln w="19050" cap="flat" cmpd="sng" algn="ctr">
              <a:solidFill>
                <a:schemeClr val="tx1"/>
              </a:solidFill>
              <a:prstDash val="solid"/>
              <a:round/>
              <a:headEnd type="none" w="med" len="med"/>
              <a:tailEnd type="triangle" w="lg" len="lg"/>
            </a:ln>
            <a:effectLst/>
          </p:spPr>
        </p:cxnSp>
        <p:cxnSp>
          <p:nvCxnSpPr>
            <p:cNvPr id="148" name="Connecteur droit avec flèche 147"/>
            <p:cNvCxnSpPr/>
            <p:nvPr/>
          </p:nvCxnSpPr>
          <p:spPr bwMode="auto">
            <a:xfrm>
              <a:off x="2784362" y="4712291"/>
              <a:ext cx="0" cy="180000"/>
            </a:xfrm>
            <a:prstGeom prst="straightConnector1">
              <a:avLst/>
            </a:prstGeom>
            <a:solidFill>
              <a:schemeClr val="accent1"/>
            </a:solidFill>
            <a:ln w="19050" cap="flat" cmpd="sng" algn="ctr">
              <a:solidFill>
                <a:schemeClr val="tx1"/>
              </a:solidFill>
              <a:prstDash val="solid"/>
              <a:round/>
              <a:headEnd type="none" w="med" len="med"/>
              <a:tailEnd type="triangle" w="lg" len="lg"/>
            </a:ln>
            <a:effectLst/>
          </p:spPr>
        </p:cxnSp>
        <p:cxnSp>
          <p:nvCxnSpPr>
            <p:cNvPr id="149" name="Connecteur droit avec flèche 148"/>
            <p:cNvCxnSpPr/>
            <p:nvPr/>
          </p:nvCxnSpPr>
          <p:spPr bwMode="auto">
            <a:xfrm>
              <a:off x="3393342" y="4712291"/>
              <a:ext cx="0" cy="180000"/>
            </a:xfrm>
            <a:prstGeom prst="straightConnector1">
              <a:avLst/>
            </a:prstGeom>
            <a:solidFill>
              <a:schemeClr val="accent1"/>
            </a:solidFill>
            <a:ln w="19050" cap="flat" cmpd="sng" algn="ctr">
              <a:solidFill>
                <a:schemeClr val="tx1"/>
              </a:solidFill>
              <a:prstDash val="solid"/>
              <a:round/>
              <a:headEnd type="none" w="med" len="med"/>
              <a:tailEnd type="triangle" w="lg" len="lg"/>
            </a:ln>
            <a:effectLst/>
          </p:spPr>
        </p:cxnSp>
        <p:cxnSp>
          <p:nvCxnSpPr>
            <p:cNvPr id="150" name="Connecteur droit 149"/>
            <p:cNvCxnSpPr/>
            <p:nvPr/>
          </p:nvCxnSpPr>
          <p:spPr bwMode="auto">
            <a:xfrm>
              <a:off x="2147244" y="4698085"/>
              <a:ext cx="1262253"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151" name="ZoneTexte 150"/>
            <p:cNvSpPr txBox="1"/>
            <p:nvPr/>
          </p:nvSpPr>
          <p:spPr>
            <a:xfrm>
              <a:off x="2374980" y="4457045"/>
              <a:ext cx="798380" cy="146362"/>
            </a:xfrm>
            <a:prstGeom prst="rect">
              <a:avLst/>
            </a:prstGeom>
            <a:noFill/>
          </p:spPr>
          <p:txBody>
            <a:bodyPr wrap="none" rtlCol="0">
              <a:spAutoFit/>
            </a:bodyPr>
            <a:lstStyle/>
            <a:p>
              <a:pPr algn="ctr"/>
              <a:r>
                <a:rPr lang="fr-FR" sz="1400" b="1" dirty="0">
                  <a:solidFill>
                    <a:srgbClr val="002060"/>
                  </a:solidFill>
                </a:rPr>
                <a:t>CAB  LA</a:t>
              </a:r>
              <a:endParaRPr lang="fr-FR" sz="1400" dirty="0">
                <a:solidFill>
                  <a:srgbClr val="002060"/>
                </a:solidFill>
              </a:endParaRPr>
            </a:p>
          </p:txBody>
        </p:sp>
        <p:grpSp>
          <p:nvGrpSpPr>
            <p:cNvPr id="4" name="Grouper 3"/>
            <p:cNvGrpSpPr/>
            <p:nvPr/>
          </p:nvGrpSpPr>
          <p:grpSpPr>
            <a:xfrm>
              <a:off x="6500250" y="5276640"/>
              <a:ext cx="2031313" cy="591762"/>
              <a:chOff x="5782941" y="5047534"/>
              <a:chExt cx="2031313" cy="591762"/>
            </a:xfrm>
          </p:grpSpPr>
          <p:cxnSp>
            <p:nvCxnSpPr>
              <p:cNvPr id="176" name="Connecteur droit 175"/>
              <p:cNvCxnSpPr/>
              <p:nvPr/>
            </p:nvCxnSpPr>
            <p:spPr bwMode="auto">
              <a:xfrm>
                <a:off x="5782941" y="5218993"/>
                <a:ext cx="324000" cy="0"/>
              </a:xfrm>
              <a:prstGeom prst="line">
                <a:avLst/>
              </a:prstGeom>
              <a:noFill/>
              <a:ln w="28575" cap="flat">
                <a:solidFill>
                  <a:srgbClr val="000000"/>
                </a:solidFill>
                <a:prstDash val="sysDash"/>
                <a:miter lim="800000"/>
                <a:headEnd/>
                <a:tailEnd/>
              </a:ln>
              <a:extLst>
                <a:ext uri="{909E8E84-426E-40dd-AFC4-6F175D3DCCD1}">
                  <a14:hiddenFill xmlns:a14="http://schemas.microsoft.com/office/drawing/2010/main" xmlns="">
                    <a:solidFill>
                      <a:srgbClr val="FFFFFF"/>
                    </a:solidFill>
                  </a14:hiddenFill>
                </a:ext>
              </a:extLst>
            </p:spPr>
          </p:cxnSp>
          <p:cxnSp>
            <p:nvCxnSpPr>
              <p:cNvPr id="177" name="Connecteur droit 176"/>
              <p:cNvCxnSpPr/>
              <p:nvPr/>
            </p:nvCxnSpPr>
            <p:spPr bwMode="auto">
              <a:xfrm>
                <a:off x="5786799" y="5501871"/>
                <a:ext cx="324000" cy="0"/>
              </a:xfrm>
              <a:prstGeom prst="line">
                <a:avLst/>
              </a:prstGeom>
              <a:noFill/>
              <a:ln w="28575" cap="flat">
                <a:solidFill>
                  <a:srgbClr val="CB2027"/>
                </a:solidFill>
                <a:prstDash val="solid"/>
                <a:miter lim="800000"/>
                <a:headEnd/>
                <a:tailEnd/>
              </a:ln>
              <a:extLst>
                <a:ext uri="{909E8E84-426E-40dd-AFC4-6F175D3DCCD1}">
                  <a14:hiddenFill xmlns:a14="http://schemas.microsoft.com/office/drawing/2010/main" xmlns="">
                    <a:solidFill>
                      <a:srgbClr val="FFFFFF"/>
                    </a:solidFill>
                  </a14:hiddenFill>
                </a:ext>
              </a:extLst>
            </p:spPr>
          </p:cxnSp>
          <p:sp>
            <p:nvSpPr>
              <p:cNvPr id="178" name="ZoneTexte 177"/>
              <p:cNvSpPr txBox="1"/>
              <p:nvPr/>
            </p:nvSpPr>
            <p:spPr>
              <a:xfrm>
                <a:off x="6114750" y="5047534"/>
                <a:ext cx="1699504" cy="307777"/>
              </a:xfrm>
              <a:prstGeom prst="rect">
                <a:avLst/>
              </a:prstGeom>
              <a:noFill/>
            </p:spPr>
            <p:txBody>
              <a:bodyPr wrap="none" rtlCol="0">
                <a:spAutoFit/>
              </a:bodyPr>
              <a:lstStyle/>
              <a:p>
                <a:r>
                  <a:rPr lang="fr-FR" sz="1400" b="1" dirty="0"/>
                  <a:t>Contrôles (n = 10)</a:t>
                </a:r>
              </a:p>
            </p:txBody>
          </p:sp>
          <p:sp>
            <p:nvSpPr>
              <p:cNvPr id="179" name="ZoneTexte 178"/>
              <p:cNvSpPr txBox="1"/>
              <p:nvPr/>
            </p:nvSpPr>
            <p:spPr>
              <a:xfrm>
                <a:off x="6092080" y="5331519"/>
                <a:ext cx="1436355" cy="307777"/>
              </a:xfrm>
              <a:prstGeom prst="rect">
                <a:avLst/>
              </a:prstGeom>
              <a:noFill/>
            </p:spPr>
            <p:txBody>
              <a:bodyPr wrap="none" rtlCol="0">
                <a:spAutoFit/>
              </a:bodyPr>
              <a:lstStyle/>
              <a:p>
                <a:r>
                  <a:rPr lang="fr-FR" sz="1400" b="1" dirty="0"/>
                  <a:t>CAB LA (n = 6)</a:t>
                </a:r>
              </a:p>
            </p:txBody>
          </p:sp>
        </p:grpSp>
        <p:sp>
          <p:nvSpPr>
            <p:cNvPr id="180" name="ZoneTexte 179"/>
            <p:cNvSpPr txBox="1"/>
            <p:nvPr/>
          </p:nvSpPr>
          <p:spPr>
            <a:xfrm>
              <a:off x="2253758" y="3840975"/>
              <a:ext cx="4191973" cy="369332"/>
            </a:xfrm>
            <a:prstGeom prst="rect">
              <a:avLst/>
            </a:prstGeom>
            <a:noFill/>
          </p:spPr>
          <p:txBody>
            <a:bodyPr wrap="square" rtlCol="0">
              <a:spAutoFit/>
            </a:bodyPr>
            <a:lstStyle/>
            <a:p>
              <a:pPr algn="ctr"/>
              <a:r>
                <a:rPr lang="fr-FR" b="1" dirty="0">
                  <a:solidFill>
                    <a:srgbClr val="0070C0"/>
                  </a:solidFill>
                  <a:latin typeface="Calibri"/>
                  <a:cs typeface="Calibri"/>
                </a:rPr>
                <a:t>Survie sans infection (%)</a:t>
              </a:r>
            </a:p>
          </p:txBody>
        </p:sp>
        <p:sp>
          <p:nvSpPr>
            <p:cNvPr id="181" name="ZoneTexte 180"/>
            <p:cNvSpPr txBox="1"/>
            <p:nvPr/>
          </p:nvSpPr>
          <p:spPr>
            <a:xfrm>
              <a:off x="2460946" y="5964114"/>
              <a:ext cx="1266768" cy="276999"/>
            </a:xfrm>
            <a:prstGeom prst="rect">
              <a:avLst/>
            </a:prstGeom>
            <a:noFill/>
          </p:spPr>
          <p:txBody>
            <a:bodyPr wrap="none" rtlCol="0">
              <a:spAutoFit/>
            </a:bodyPr>
            <a:lstStyle/>
            <a:p>
              <a:r>
                <a:rPr lang="fr-FR" sz="1200" dirty="0"/>
                <a:t>Médiane (n = 2)</a:t>
              </a:r>
            </a:p>
          </p:txBody>
        </p:sp>
      </p:grpSp>
      <p:sp>
        <p:nvSpPr>
          <p:cNvPr id="103" name="Titre 3">
            <a:extLst>
              <a:ext uri="{FF2B5EF4-FFF2-40B4-BE49-F238E27FC236}">
                <a16:creationId xmlns:a16="http://schemas.microsoft.com/office/drawing/2014/main" id="{CDDEF6BE-FE8C-47EB-94BF-998C35A1E502}"/>
              </a:ext>
            </a:extLst>
          </p:cNvPr>
          <p:cNvSpPr>
            <a:spLocks noGrp="1"/>
          </p:cNvSpPr>
          <p:nvPr>
            <p:ph type="title"/>
          </p:nvPr>
        </p:nvSpPr>
        <p:spPr/>
        <p:txBody>
          <a:bodyPr/>
          <a:lstStyle/>
          <a:p>
            <a:r>
              <a:rPr lang="fr-FR" dirty="0"/>
              <a:t>PrEP par CAB LA pour prévenir de l’infection </a:t>
            </a:r>
            <a:br>
              <a:rPr lang="fr-FR" dirty="0"/>
            </a:br>
            <a:r>
              <a:rPr lang="fr-FR" dirty="0"/>
              <a:t>par voie pénienne (3)</a:t>
            </a:r>
          </a:p>
        </p:txBody>
      </p:sp>
      <p:sp>
        <p:nvSpPr>
          <p:cNvPr id="8" name="Espace réservé du contenu 7">
            <a:extLst>
              <a:ext uri="{FF2B5EF4-FFF2-40B4-BE49-F238E27FC236}">
                <a16:creationId xmlns:a16="http://schemas.microsoft.com/office/drawing/2014/main" id="{590E6AC1-3785-4F42-99CB-FE3DD6DB2CBB}"/>
              </a:ext>
            </a:extLst>
          </p:cNvPr>
          <p:cNvSpPr>
            <a:spLocks noGrp="1"/>
          </p:cNvSpPr>
          <p:nvPr>
            <p:ph idx="1"/>
          </p:nvPr>
        </p:nvSpPr>
        <p:spPr>
          <a:xfrm>
            <a:off x="457200" y="1258134"/>
            <a:ext cx="8507413" cy="1048012"/>
          </a:xfrm>
        </p:spPr>
        <p:txBody>
          <a:bodyPr/>
          <a:lstStyle/>
          <a:p>
            <a:r>
              <a:rPr lang="fr-FR" sz="1800" b="1" dirty="0">
                <a:solidFill>
                  <a:srgbClr val="0070C0"/>
                </a:solidFill>
              </a:rPr>
              <a:t>3</a:t>
            </a:r>
            <a:r>
              <a:rPr lang="fr-FR" sz="1800" b="1" baseline="30000" dirty="0">
                <a:solidFill>
                  <a:srgbClr val="0070C0"/>
                </a:solidFill>
              </a:rPr>
              <a:t>ème</a:t>
            </a:r>
            <a:r>
              <a:rPr lang="fr-FR" sz="1800" b="1" dirty="0">
                <a:solidFill>
                  <a:srgbClr val="0070C0"/>
                </a:solidFill>
              </a:rPr>
              <a:t> étape : </a:t>
            </a:r>
            <a:r>
              <a:rPr lang="fr-FR" sz="1800" dirty="0"/>
              <a:t>évaluation de CAB LA, 50 mg/kg en 1 injection IM mensuelle x 3 mois ; 12 inoculations hebdomadaires de SHIV par voie urétrale et au niveau du prépuce ; période de </a:t>
            </a:r>
            <a:r>
              <a:rPr lang="fr-FR" sz="1800" dirty="0" err="1"/>
              <a:t>wash</a:t>
            </a:r>
            <a:r>
              <a:rPr lang="fr-FR" sz="1800" dirty="0"/>
              <a:t>-out de 20 semaines</a:t>
            </a:r>
          </a:p>
          <a:p>
            <a:r>
              <a:rPr lang="fr-FR" sz="1800" dirty="0"/>
              <a:t>6 macaques recevaient CAB LA, 10 macaques servaient de contrôle</a:t>
            </a:r>
          </a:p>
        </p:txBody>
      </p:sp>
      <p:sp>
        <p:nvSpPr>
          <p:cNvPr id="99" name="ZoneTexte 98">
            <a:extLst>
              <a:ext uri="{FF2B5EF4-FFF2-40B4-BE49-F238E27FC236}">
                <a16:creationId xmlns:a16="http://schemas.microsoft.com/office/drawing/2014/main" id="{FC3E2252-56A0-42DE-BA99-BED1A67CF04E}"/>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185</a:t>
            </a:r>
          </a:p>
        </p:txBody>
      </p:sp>
    </p:spTree>
    <p:extLst>
      <p:ext uri="{BB962C8B-B14F-4D97-AF65-F5344CB8AC3E}">
        <p14:creationId xmlns:p14="http://schemas.microsoft.com/office/powerpoint/2010/main" val="2142270141"/>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err="1"/>
              <a:t>Variants</a:t>
            </a:r>
            <a:r>
              <a:rPr lang="fr-FR"/>
              <a:t> résistants minoritaires et INI (3)</a:t>
            </a:r>
          </a:p>
        </p:txBody>
      </p:sp>
      <p:sp>
        <p:nvSpPr>
          <p:cNvPr id="4" name="Espace réservé du contenu 3"/>
          <p:cNvSpPr>
            <a:spLocks noGrp="1"/>
          </p:cNvSpPr>
          <p:nvPr>
            <p:ph idx="1"/>
          </p:nvPr>
        </p:nvSpPr>
        <p:spPr>
          <a:xfrm>
            <a:off x="457200" y="1176338"/>
            <a:ext cx="8652842" cy="5111750"/>
          </a:xfrm>
        </p:spPr>
        <p:txBody>
          <a:bodyPr/>
          <a:lstStyle/>
          <a:p>
            <a:pPr marL="342900" lvl="1" indent="-342900">
              <a:buFontTx/>
              <a:buChar char="•"/>
            </a:pPr>
            <a:r>
              <a:rPr lang="fr-FR" sz="2000" b="1" dirty="0"/>
              <a:t>2</a:t>
            </a:r>
            <a:r>
              <a:rPr lang="fr-FR" sz="2000" b="1" baseline="30000" dirty="0"/>
              <a:t>ème</a:t>
            </a:r>
            <a:r>
              <a:rPr lang="fr-FR" sz="2000" b="1" dirty="0"/>
              <a:t> objectif : </a:t>
            </a:r>
            <a:r>
              <a:rPr lang="fr-FR" sz="1800" dirty="0"/>
              <a:t>étude de l’impact de la présence d’un VRM aux INI à J0</a:t>
            </a:r>
          </a:p>
          <a:p>
            <a:pPr marL="0" lvl="1" indent="0">
              <a:buNone/>
              <a:tabLst>
                <a:tab pos="350838" algn="l"/>
              </a:tabLst>
            </a:pPr>
            <a:r>
              <a:rPr lang="fr-FR" sz="1800" dirty="0"/>
              <a:t>	sur la réponse virologique</a:t>
            </a:r>
          </a:p>
          <a:p>
            <a:pPr marL="342900" lvl="1" indent="-342900">
              <a:buFontTx/>
              <a:buChar char="•"/>
            </a:pPr>
            <a:endParaRPr lang="fr-FR" sz="900" dirty="0"/>
          </a:p>
          <a:p>
            <a:pPr marL="342900" lvl="1" indent="-342900">
              <a:buFontTx/>
              <a:buChar char="•"/>
            </a:pPr>
            <a:r>
              <a:rPr lang="fr-FR" sz="2000" b="1" dirty="0"/>
              <a:t>Patients et méthode : </a:t>
            </a:r>
            <a:r>
              <a:rPr lang="fr-FR" sz="1800" dirty="0"/>
              <a:t>séquençage haut débit intégrase à J0 chez </a:t>
            </a:r>
            <a:br>
              <a:rPr lang="fr-FR" sz="1800" dirty="0"/>
            </a:br>
            <a:r>
              <a:rPr lang="fr-FR" sz="1800" dirty="0"/>
              <a:t>65 patients : 31 en succès virologique (RAL, n = 3 ; EVG, n = 15 ; DTG, n = 13) </a:t>
            </a:r>
          </a:p>
          <a:p>
            <a:pPr marL="0" lvl="1" indent="0">
              <a:buNone/>
              <a:tabLst>
                <a:tab pos="350838" algn="l"/>
              </a:tabLst>
            </a:pPr>
            <a:r>
              <a:rPr lang="fr-FR" sz="1800" dirty="0"/>
              <a:t>	et 34 en échec (RAL, n = 11 ; EVG, n = 10 ; DTG, n = 13)</a:t>
            </a:r>
          </a:p>
          <a:p>
            <a:pPr marL="342900" lvl="1" indent="-342900">
              <a:buFontTx/>
              <a:buChar char="•"/>
            </a:pPr>
            <a:endParaRPr lang="fr-FR" sz="900" dirty="0"/>
          </a:p>
          <a:p>
            <a:pPr lvl="0" eaLnBrk="1" hangingPunct="1"/>
            <a:r>
              <a:rPr lang="fr-FR" sz="2000" b="1" dirty="0"/>
              <a:t>Résultats </a:t>
            </a:r>
          </a:p>
          <a:p>
            <a:pPr lvl="1" eaLnBrk="1" hangingPunct="1"/>
            <a:r>
              <a:rPr lang="fr-FR" sz="1600" dirty="0"/>
              <a:t>Pas de différence dans la prévalence des VRM aux INI à J0 entre les patients </a:t>
            </a:r>
          </a:p>
          <a:p>
            <a:pPr marL="457200" lvl="1" indent="0" eaLnBrk="1" hangingPunct="1">
              <a:buNone/>
              <a:tabLst>
                <a:tab pos="754063" algn="l"/>
              </a:tabLst>
            </a:pPr>
            <a:r>
              <a:rPr lang="fr-FR" sz="1600" dirty="0"/>
              <a:t>	en échec (14,7 %) et ceux en succès (12,9 %) </a:t>
            </a:r>
          </a:p>
          <a:p>
            <a:pPr lvl="1" eaLnBrk="1" hangingPunct="1"/>
            <a:r>
              <a:rPr lang="fr-FR" sz="1600" dirty="0"/>
              <a:t>Mutations INI à l’échec (n = 17) : aucune détectée à J0 comme VRM</a:t>
            </a:r>
          </a:p>
          <a:p>
            <a:pPr lvl="1" eaLnBrk="1" hangingPunct="1"/>
            <a:r>
              <a:rPr lang="fr-FR" sz="1600" dirty="0"/>
              <a:t>Aucun des VRM à J0 n’a émergé comme virus majoritaire à l’échec</a:t>
            </a:r>
          </a:p>
          <a:p>
            <a:pPr lvl="1" eaLnBrk="1" hangingPunct="1"/>
            <a:endParaRPr lang="fr-FR" sz="1400" dirty="0"/>
          </a:p>
          <a:p>
            <a:pPr marL="342900" lvl="1" indent="-342900">
              <a:buFontTx/>
              <a:buChar char="•"/>
            </a:pPr>
            <a:endParaRPr lang="fr-FR" sz="1600" dirty="0"/>
          </a:p>
          <a:p>
            <a:pPr marL="342900" lvl="1" indent="-342900">
              <a:buFontTx/>
              <a:buChar char="•"/>
            </a:pPr>
            <a:endParaRPr lang="fr-FR" sz="1600" dirty="0"/>
          </a:p>
          <a:p>
            <a:pPr marL="342900" lvl="1" indent="-342900">
              <a:buFontTx/>
              <a:buChar char="•"/>
            </a:pPr>
            <a:endParaRPr lang="fr-FR" sz="1600" dirty="0"/>
          </a:p>
          <a:p>
            <a:pPr marL="342900" lvl="1" indent="-342900">
              <a:buFontTx/>
              <a:buChar char="•"/>
            </a:pPr>
            <a:endParaRPr lang="fr-FR" sz="1600" dirty="0"/>
          </a:p>
          <a:p>
            <a:pPr marL="342900" lvl="1" indent="-342900">
              <a:buFontTx/>
              <a:buChar char="•"/>
            </a:pPr>
            <a:endParaRPr lang="fr-FR" sz="2000" dirty="0"/>
          </a:p>
          <a:p>
            <a:pPr lvl="0" eaLnBrk="1" hangingPunct="1"/>
            <a:r>
              <a:rPr lang="fr-FR" b="1" dirty="0">
                <a:solidFill>
                  <a:srgbClr val="0070C0"/>
                </a:solidFill>
                <a:latin typeface="Calibri" panose="020F0502020204030204" pitchFamily="34" charset="0"/>
                <a:cs typeface="Calibri" panose="020F0502020204030204" pitchFamily="34" charset="0"/>
              </a:rPr>
              <a:t>Conclusions</a:t>
            </a:r>
            <a:r>
              <a:rPr lang="fr-FR" b="1" dirty="0"/>
              <a:t> </a:t>
            </a:r>
          </a:p>
          <a:p>
            <a:pPr lvl="1" eaLnBrk="1" hangingPunct="1"/>
            <a:r>
              <a:rPr lang="fr-FR" sz="1800" dirty="0"/>
              <a:t>Pas d’impact de la présence de VRM à J0 sur la réponse virologique </a:t>
            </a:r>
          </a:p>
          <a:p>
            <a:pPr lvl="1" eaLnBrk="1" hangingPunct="1"/>
            <a:r>
              <a:rPr lang="fr-FR" sz="1800" dirty="0"/>
              <a:t>Pas d’émergence des VRM INI détectés à J0 en cas d’échec</a:t>
            </a:r>
          </a:p>
          <a:p>
            <a:endParaRPr lang="fr-FR" dirty="0"/>
          </a:p>
          <a:p>
            <a:endParaRPr lang="fr-FR" dirty="0"/>
          </a:p>
        </p:txBody>
      </p:sp>
      <p:sp>
        <p:nvSpPr>
          <p:cNvPr id="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Nguyen T, CROI 2018, Abs. 545</a:t>
            </a:r>
          </a:p>
        </p:txBody>
      </p:sp>
      <p:graphicFrame>
        <p:nvGraphicFramePr>
          <p:cNvPr id="6" name="Tableau 5"/>
          <p:cNvGraphicFramePr>
            <a:graphicFrameLocks noGrp="1"/>
          </p:cNvGraphicFramePr>
          <p:nvPr>
            <p:extLst>
              <p:ext uri="{D42A27DB-BD31-4B8C-83A1-F6EECF244321}">
                <p14:modId xmlns:p14="http://schemas.microsoft.com/office/powerpoint/2010/main" val="1977913386"/>
              </p:ext>
            </p:extLst>
          </p:nvPr>
        </p:nvGraphicFramePr>
        <p:xfrm>
          <a:off x="598670" y="4574987"/>
          <a:ext cx="8096250" cy="1061658"/>
        </p:xfrm>
        <a:graphic>
          <a:graphicData uri="http://schemas.openxmlformats.org/drawingml/2006/table">
            <a:tbl>
              <a:tblPr firstRow="1" bandRow="1">
                <a:tableStyleId>{0E3FDE45-AF77-4B5C-9715-49D594BDF05E}</a:tableStyleId>
              </a:tblPr>
              <a:tblGrid>
                <a:gridCol w="817880">
                  <a:extLst>
                    <a:ext uri="{9D8B030D-6E8A-4147-A177-3AD203B41FA5}">
                      <a16:colId xmlns:a16="http://schemas.microsoft.com/office/drawing/2014/main" val="20000"/>
                    </a:ext>
                  </a:extLst>
                </a:gridCol>
                <a:gridCol w="1315720">
                  <a:extLst>
                    <a:ext uri="{9D8B030D-6E8A-4147-A177-3AD203B41FA5}">
                      <a16:colId xmlns:a16="http://schemas.microsoft.com/office/drawing/2014/main" val="20001"/>
                    </a:ext>
                  </a:extLst>
                </a:gridCol>
                <a:gridCol w="772160">
                  <a:extLst>
                    <a:ext uri="{9D8B030D-6E8A-4147-A177-3AD203B41FA5}">
                      <a16:colId xmlns:a16="http://schemas.microsoft.com/office/drawing/2014/main" val="20002"/>
                    </a:ext>
                  </a:extLst>
                </a:gridCol>
                <a:gridCol w="1060450">
                  <a:extLst>
                    <a:ext uri="{9D8B030D-6E8A-4147-A177-3AD203B41FA5}">
                      <a16:colId xmlns:a16="http://schemas.microsoft.com/office/drawing/2014/main" val="20003"/>
                    </a:ext>
                  </a:extLst>
                </a:gridCol>
                <a:gridCol w="1252220">
                  <a:extLst>
                    <a:ext uri="{9D8B030D-6E8A-4147-A177-3AD203B41FA5}">
                      <a16:colId xmlns:a16="http://schemas.microsoft.com/office/drawing/2014/main" val="20004"/>
                    </a:ext>
                  </a:extLst>
                </a:gridCol>
                <a:gridCol w="1341120">
                  <a:extLst>
                    <a:ext uri="{9D8B030D-6E8A-4147-A177-3AD203B41FA5}">
                      <a16:colId xmlns:a16="http://schemas.microsoft.com/office/drawing/2014/main" val="20005"/>
                    </a:ext>
                  </a:extLst>
                </a:gridCol>
                <a:gridCol w="1536700">
                  <a:extLst>
                    <a:ext uri="{9D8B030D-6E8A-4147-A177-3AD203B41FA5}">
                      <a16:colId xmlns:a16="http://schemas.microsoft.com/office/drawing/2014/main" val="20006"/>
                    </a:ext>
                  </a:extLst>
                </a:gridCol>
              </a:tblGrid>
              <a:tr h="437706">
                <a:tc>
                  <a:txBody>
                    <a:bodyPr/>
                    <a:lstStyle/>
                    <a:p>
                      <a:pPr algn="l">
                        <a:lnSpc>
                          <a:spcPct val="100000"/>
                        </a:lnSpc>
                        <a:spcAft>
                          <a:spcPts val="0"/>
                        </a:spcAft>
                      </a:pPr>
                      <a:r>
                        <a:rPr lang="fr-FR" sz="1200" noProof="0">
                          <a:solidFill>
                            <a:srgbClr val="000066"/>
                          </a:solidFill>
                          <a:effectLst/>
                          <a:latin typeface="+mn-lt"/>
                          <a:ea typeface="Times New Roman"/>
                        </a:rPr>
                        <a:t>Patients</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algn="ctr">
                        <a:lnSpc>
                          <a:spcPct val="100000"/>
                        </a:lnSpc>
                        <a:spcAft>
                          <a:spcPts val="0"/>
                        </a:spcAft>
                      </a:pPr>
                      <a:r>
                        <a:rPr lang="fr-FR" sz="1200" noProof="0">
                          <a:solidFill>
                            <a:srgbClr val="000066"/>
                          </a:solidFill>
                          <a:effectLst/>
                          <a:latin typeface="+mn-lt"/>
                        </a:rPr>
                        <a:t>ARV à l’échec</a:t>
                      </a:r>
                      <a:endParaRPr lang="fr-FR" sz="1200" noProof="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latinLnBrk="0" hangingPunct="1">
                        <a:lnSpc>
                          <a:spcPct val="100000"/>
                        </a:lnSpc>
                        <a:spcAft>
                          <a:spcPts val="0"/>
                        </a:spcAft>
                      </a:pPr>
                      <a:r>
                        <a:rPr lang="fr-FR" sz="1200" b="1" kern="1200" noProof="0">
                          <a:solidFill>
                            <a:srgbClr val="000066"/>
                          </a:solidFill>
                          <a:effectLst/>
                          <a:latin typeface="+mn-lt"/>
                          <a:ea typeface="+mn-ea"/>
                          <a:cs typeface="+mn-cs"/>
                        </a:rPr>
                        <a:t>CV à J0 </a:t>
                      </a:r>
                    </a:p>
                    <a:p>
                      <a:pPr marL="0" algn="ctr" defTabSz="914400" rtl="0" eaLnBrk="1" latinLnBrk="0" hangingPunct="1">
                        <a:lnSpc>
                          <a:spcPct val="100000"/>
                        </a:lnSpc>
                        <a:spcAft>
                          <a:spcPts val="0"/>
                        </a:spcAft>
                      </a:pPr>
                      <a:r>
                        <a:rPr lang="fr-FR" sz="1200" b="1" kern="1200" noProof="0">
                          <a:solidFill>
                            <a:srgbClr val="000066"/>
                          </a:solidFill>
                          <a:effectLst/>
                          <a:latin typeface="+mn-lt"/>
                          <a:ea typeface="+mn-ea"/>
                          <a:cs typeface="+mn-cs"/>
                        </a:rPr>
                        <a:t>(c/ml)</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latinLnBrk="0" hangingPunct="1">
                        <a:lnSpc>
                          <a:spcPct val="100000"/>
                        </a:lnSpc>
                        <a:spcAft>
                          <a:spcPts val="0"/>
                        </a:spcAft>
                      </a:pPr>
                      <a:r>
                        <a:rPr lang="fr-FR" sz="1200" b="1" kern="1200" noProof="0">
                          <a:solidFill>
                            <a:srgbClr val="000066"/>
                          </a:solidFill>
                          <a:effectLst/>
                          <a:latin typeface="+mn-lt"/>
                          <a:ea typeface="+mn-ea"/>
                          <a:cs typeface="+mn-cs"/>
                        </a:rPr>
                        <a:t>CV à l’échec (c/ml)</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latinLnBrk="0" hangingPunct="1">
                        <a:lnSpc>
                          <a:spcPct val="100000"/>
                        </a:lnSpc>
                        <a:spcAft>
                          <a:spcPts val="0"/>
                        </a:spcAft>
                      </a:pPr>
                      <a:r>
                        <a:rPr lang="fr-FR" sz="1200" b="1" kern="1200" noProof="0">
                          <a:solidFill>
                            <a:srgbClr val="000066"/>
                          </a:solidFill>
                          <a:effectLst/>
                          <a:latin typeface="+mn-lt"/>
                          <a:ea typeface="+mn-ea"/>
                          <a:cs typeface="+mn-cs"/>
                        </a:rPr>
                        <a:t>VRM à J0 </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latinLnBrk="0" hangingPunct="1">
                        <a:lnSpc>
                          <a:spcPct val="100000"/>
                        </a:lnSpc>
                        <a:spcAft>
                          <a:spcPts val="0"/>
                        </a:spcAft>
                      </a:pPr>
                      <a:r>
                        <a:rPr lang="fr-FR" sz="1200" b="1" kern="1200" noProof="0">
                          <a:solidFill>
                            <a:srgbClr val="000066"/>
                          </a:solidFill>
                          <a:effectLst/>
                          <a:latin typeface="+mn-lt"/>
                          <a:ea typeface="+mn-ea"/>
                          <a:cs typeface="+mn-cs"/>
                        </a:rPr>
                        <a:t>Mutations INI à l’échec (Sanger)</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latinLnBrk="0" hangingPunct="1">
                        <a:lnSpc>
                          <a:spcPct val="100000"/>
                        </a:lnSpc>
                        <a:spcAft>
                          <a:spcPts val="0"/>
                        </a:spcAft>
                      </a:pPr>
                      <a:r>
                        <a:rPr lang="fr-FR" sz="1200" b="1" kern="1200" baseline="0" noProof="0" dirty="0">
                          <a:solidFill>
                            <a:srgbClr val="000066"/>
                          </a:solidFill>
                          <a:effectLst/>
                          <a:latin typeface="+mn-lt"/>
                          <a:ea typeface="+mn-ea"/>
                          <a:cs typeface="+mn-cs"/>
                        </a:rPr>
                        <a:t> C</a:t>
                      </a:r>
                      <a:r>
                        <a:rPr lang="fr-FR" sz="1200" b="1" kern="1200" baseline="-25000" noProof="0" dirty="0">
                          <a:solidFill>
                            <a:srgbClr val="000066"/>
                          </a:solidFill>
                          <a:effectLst/>
                          <a:latin typeface="+mn-lt"/>
                          <a:ea typeface="+mn-ea"/>
                          <a:cs typeface="+mn-cs"/>
                        </a:rPr>
                        <a:t>24</a:t>
                      </a:r>
                      <a:r>
                        <a:rPr lang="fr-FR" sz="1200" b="1" kern="1200" baseline="0" noProof="0" dirty="0">
                          <a:solidFill>
                            <a:srgbClr val="000066"/>
                          </a:solidFill>
                          <a:effectLst/>
                          <a:latin typeface="+mn-lt"/>
                          <a:ea typeface="+mn-ea"/>
                          <a:cs typeface="+mn-cs"/>
                        </a:rPr>
                        <a:t> INI </a:t>
                      </a:r>
                    </a:p>
                    <a:p>
                      <a:pPr marL="0" algn="ctr" defTabSz="914400" rtl="0" eaLnBrk="1" latinLnBrk="0" hangingPunct="1">
                        <a:lnSpc>
                          <a:spcPct val="100000"/>
                        </a:lnSpc>
                        <a:spcAft>
                          <a:spcPts val="0"/>
                        </a:spcAft>
                      </a:pPr>
                      <a:r>
                        <a:rPr lang="fr-FR" sz="1200" b="1" kern="1200" baseline="0" noProof="0" dirty="0">
                          <a:solidFill>
                            <a:srgbClr val="000066"/>
                          </a:solidFill>
                          <a:effectLst/>
                          <a:latin typeface="+mn-lt"/>
                          <a:ea typeface="+mn-ea"/>
                          <a:cs typeface="+mn-cs"/>
                        </a:rPr>
                        <a:t>à l’échec </a:t>
                      </a:r>
                      <a:r>
                        <a:rPr lang="fr-FR" sz="1200" b="1" kern="1200" noProof="0" dirty="0">
                          <a:solidFill>
                            <a:srgbClr val="000066"/>
                          </a:solidFill>
                          <a:effectLst/>
                          <a:latin typeface="+mn-lt"/>
                          <a:ea typeface="+mn-ea"/>
                          <a:cs typeface="+mn-cs"/>
                        </a:rPr>
                        <a:t>(</a:t>
                      </a:r>
                      <a:r>
                        <a:rPr lang="fr-FR" sz="1200" b="1" kern="1200" noProof="0" dirty="0" err="1">
                          <a:solidFill>
                            <a:srgbClr val="000066"/>
                          </a:solidFill>
                          <a:effectLst/>
                          <a:latin typeface="+mn-lt"/>
                          <a:ea typeface="+mn-ea"/>
                          <a:cs typeface="+mn-cs"/>
                        </a:rPr>
                        <a:t>ng</a:t>
                      </a:r>
                      <a:r>
                        <a:rPr lang="fr-FR" sz="1200" b="1" kern="1200" noProof="0" dirty="0">
                          <a:solidFill>
                            <a:srgbClr val="000066"/>
                          </a:solidFill>
                          <a:effectLst/>
                          <a:latin typeface="+mn-lt"/>
                          <a:ea typeface="+mn-ea"/>
                          <a:cs typeface="+mn-cs"/>
                        </a:rPr>
                        <a:t>/ml)</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14897">
                <a:tc>
                  <a:txBody>
                    <a:bodyPr/>
                    <a:lstStyle/>
                    <a:p>
                      <a:pPr algn="l">
                        <a:lnSpc>
                          <a:spcPct val="100000"/>
                        </a:lnSpc>
                        <a:spcAft>
                          <a:spcPts val="0"/>
                        </a:spcAft>
                      </a:pPr>
                      <a:r>
                        <a:rPr lang="fr-FR" sz="1200">
                          <a:solidFill>
                            <a:srgbClr val="000066"/>
                          </a:solidFill>
                          <a:effectLst/>
                          <a:latin typeface="+mn-lt"/>
                          <a:ea typeface="Times New Roman"/>
                        </a:rPr>
                        <a:t>Echec</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tc>
                  <a:txBody>
                    <a:bodyPr/>
                    <a:lstStyle/>
                    <a:p>
                      <a:pPr algn="ctr">
                        <a:lnSpc>
                          <a:spcPct val="100000"/>
                        </a:lnSpc>
                        <a:spcAft>
                          <a:spcPts val="0"/>
                        </a:spcAft>
                      </a:pPr>
                      <a:r>
                        <a:rPr lang="en-GB" sz="1200">
                          <a:solidFill>
                            <a:srgbClr val="000066"/>
                          </a:solidFill>
                          <a:effectLst/>
                          <a:latin typeface="+mn-lt"/>
                          <a:ea typeface="Times New Roman"/>
                        </a:rPr>
                        <a:t>ETR/RAL bid</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tc>
                  <a:txBody>
                    <a:bodyPr/>
                    <a:lstStyle/>
                    <a:p>
                      <a:pPr algn="ctr">
                        <a:lnSpc>
                          <a:spcPct val="100000"/>
                        </a:lnSpc>
                        <a:spcAft>
                          <a:spcPts val="0"/>
                        </a:spcAft>
                      </a:pPr>
                      <a:r>
                        <a:rPr lang="en-GB" sz="1200">
                          <a:solidFill>
                            <a:srgbClr val="000066"/>
                          </a:solidFill>
                          <a:effectLst/>
                          <a:latin typeface="+mn-lt"/>
                          <a:ea typeface="Times New Roman"/>
                        </a:rPr>
                        <a:t>775</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tc>
                  <a:txBody>
                    <a:bodyPr/>
                    <a:lstStyle/>
                    <a:p>
                      <a:pPr algn="ctr">
                        <a:lnSpc>
                          <a:spcPct val="100000"/>
                        </a:lnSpc>
                        <a:spcAft>
                          <a:spcPts val="0"/>
                        </a:spcAft>
                      </a:pPr>
                      <a:r>
                        <a:rPr lang="en-GB" sz="1200">
                          <a:solidFill>
                            <a:srgbClr val="000066"/>
                          </a:solidFill>
                          <a:effectLst/>
                          <a:latin typeface="+mn-lt"/>
                          <a:ea typeface="Times New Roman"/>
                        </a:rPr>
                        <a:t>1 000</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tc>
                  <a:txBody>
                    <a:bodyPr/>
                    <a:lstStyle/>
                    <a:p>
                      <a:pPr algn="ctr">
                        <a:lnSpc>
                          <a:spcPct val="100000"/>
                        </a:lnSpc>
                        <a:spcAft>
                          <a:spcPts val="0"/>
                        </a:spcAft>
                      </a:pPr>
                      <a:r>
                        <a:rPr lang="en-GB" sz="1200" b="0" dirty="0">
                          <a:solidFill>
                            <a:srgbClr val="000066"/>
                          </a:solidFill>
                          <a:effectLst/>
                          <a:latin typeface="+mn-lt"/>
                          <a:ea typeface="Times New Roman"/>
                        </a:rPr>
                        <a:t>S147G (1,8 %)</a:t>
                      </a:r>
                      <a:endParaRPr lang="fr-FR" sz="1200" b="0" dirty="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tc>
                  <a:txBody>
                    <a:bodyPr/>
                    <a:lstStyle/>
                    <a:p>
                      <a:pPr algn="ctr">
                        <a:lnSpc>
                          <a:spcPct val="100000"/>
                        </a:lnSpc>
                        <a:spcAft>
                          <a:spcPts val="0"/>
                        </a:spcAft>
                      </a:pPr>
                      <a:r>
                        <a:rPr lang="en-GB" sz="1200" dirty="0">
                          <a:solidFill>
                            <a:srgbClr val="000066"/>
                          </a:solidFill>
                          <a:effectLst/>
                          <a:latin typeface="+mn-lt"/>
                          <a:ea typeface="Times New Roman"/>
                        </a:rPr>
                        <a:t>N155H</a:t>
                      </a:r>
                      <a:r>
                        <a:rPr lang="en-GB" sz="1200" baseline="0" dirty="0">
                          <a:solidFill>
                            <a:srgbClr val="000066"/>
                          </a:solidFill>
                          <a:effectLst/>
                          <a:latin typeface="+mn-lt"/>
                          <a:ea typeface="Times New Roman"/>
                        </a:rPr>
                        <a:t> </a:t>
                      </a:r>
                      <a:r>
                        <a:rPr lang="en-GB" sz="1200" dirty="0">
                          <a:solidFill>
                            <a:srgbClr val="000066"/>
                          </a:solidFill>
                          <a:effectLst/>
                          <a:latin typeface="+mn-lt"/>
                          <a:ea typeface="Times New Roman"/>
                        </a:rPr>
                        <a:t>(100 %)</a:t>
                      </a:r>
                      <a:endParaRPr lang="fr-FR" sz="1200" dirty="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tc>
                  <a:txBody>
                    <a:bodyPr/>
                    <a:lstStyle/>
                    <a:p>
                      <a:pPr algn="ctr">
                        <a:lnSpc>
                          <a:spcPct val="100000"/>
                        </a:lnSpc>
                        <a:spcAft>
                          <a:spcPts val="0"/>
                        </a:spcAft>
                      </a:pPr>
                      <a:r>
                        <a:rPr lang="fr-FR" sz="1200" noProof="0">
                          <a:solidFill>
                            <a:srgbClr val="000066"/>
                          </a:solidFill>
                          <a:effectLst/>
                          <a:latin typeface="+mn-lt"/>
                          <a:ea typeface="Times New Roman"/>
                        </a:rPr>
                        <a:t>91 (efficace)</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E7F3F4">
                        <a:alpha val="20000"/>
                      </a:srgbClr>
                    </a:solidFill>
                  </a:tcPr>
                </a:tc>
                <a:extLst>
                  <a:ext uri="{0D108BD9-81ED-4DB2-BD59-A6C34878D82A}">
                    <a16:rowId xmlns:a16="http://schemas.microsoft.com/office/drawing/2014/main" val="10001"/>
                  </a:ext>
                </a:extLst>
              </a:tr>
              <a:tr h="0">
                <a:tc>
                  <a:txBody>
                    <a:bodyPr/>
                    <a:lstStyle/>
                    <a:p>
                      <a:pPr algn="l">
                        <a:lnSpc>
                          <a:spcPct val="100000"/>
                        </a:lnSpc>
                        <a:spcAft>
                          <a:spcPts val="0"/>
                        </a:spcAft>
                      </a:pPr>
                      <a:r>
                        <a:rPr lang="fr-FR" sz="1200">
                          <a:solidFill>
                            <a:srgbClr val="000066"/>
                          </a:solidFill>
                          <a:effectLst/>
                          <a:latin typeface="+mn-lt"/>
                          <a:ea typeface="Times New Roman"/>
                        </a:rPr>
                        <a:t>Succès</a:t>
                      </a: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Aft>
                          <a:spcPts val="0"/>
                        </a:spcAft>
                      </a:pPr>
                      <a:r>
                        <a:rPr lang="en-GB" sz="1200">
                          <a:solidFill>
                            <a:srgbClr val="000066"/>
                          </a:solidFill>
                          <a:effectLst/>
                          <a:latin typeface="+mn-lt"/>
                        </a:rPr>
                        <a:t>EVG/c/FTC/TDF</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Aft>
                          <a:spcPts val="0"/>
                        </a:spcAft>
                      </a:pPr>
                      <a:r>
                        <a:rPr lang="en-GB" sz="1200">
                          <a:solidFill>
                            <a:srgbClr val="000066"/>
                          </a:solidFill>
                          <a:effectLst/>
                          <a:latin typeface="+mn-lt"/>
                        </a:rPr>
                        <a:t>1 515</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tc>
                  <a:txBody>
                    <a:bodyPr/>
                    <a:lstStyle/>
                    <a:p>
                      <a:pPr algn="ctr">
                        <a:lnSpc>
                          <a:spcPct val="100000"/>
                        </a:lnSpc>
                        <a:spcAft>
                          <a:spcPts val="0"/>
                        </a:spcAft>
                      </a:pPr>
                      <a:r>
                        <a:rPr lang="fr-FR" sz="1200">
                          <a:solidFill>
                            <a:srgbClr val="000066"/>
                          </a:solidFill>
                          <a:effectLst/>
                          <a:latin typeface="+mn-lt"/>
                          <a:ea typeface="+mn-ea"/>
                        </a:rPr>
                        <a:t>-</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a:solidFill>
                            <a:srgbClr val="000066"/>
                          </a:solidFill>
                          <a:effectLst/>
                          <a:latin typeface="+mn-lt"/>
                        </a:rPr>
                        <a:t>Q148H (13,1 %)</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tc>
                  <a:txBody>
                    <a:bodyPr/>
                    <a:lstStyle/>
                    <a:p>
                      <a:pPr algn="ctr">
                        <a:lnSpc>
                          <a:spcPct val="200000"/>
                        </a:lnSpc>
                        <a:spcAft>
                          <a:spcPts val="0"/>
                        </a:spcAft>
                      </a:pPr>
                      <a:r>
                        <a:rPr lang="fr-FR" sz="1200">
                          <a:solidFill>
                            <a:srgbClr val="000066"/>
                          </a:solidFill>
                          <a:effectLst/>
                          <a:latin typeface="+mn-lt"/>
                        </a:rPr>
                        <a:t>-</a:t>
                      </a:r>
                      <a:endParaRPr lang="fr-FR" sz="1200">
                        <a:solidFill>
                          <a:srgbClr val="000066"/>
                        </a:solidFill>
                        <a:effectLst/>
                        <a:latin typeface="+mn-lt"/>
                        <a:ea typeface="Times New Roman"/>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latin typeface="+mn-lt"/>
                        </a:rPr>
                        <a:t>-</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val="10002"/>
                  </a:ext>
                </a:extLst>
              </a:tr>
            </a:tbl>
          </a:graphicData>
        </a:graphic>
      </p:graphicFrame>
      <p:sp>
        <p:nvSpPr>
          <p:cNvPr id="8" name="Text Box 2"/>
          <p:cNvSpPr txBox="1">
            <a:spLocks noChangeArrowheads="1"/>
          </p:cNvSpPr>
          <p:nvPr/>
        </p:nvSpPr>
        <p:spPr bwMode="auto">
          <a:xfrm>
            <a:off x="838200" y="4265702"/>
            <a:ext cx="7556500"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Exemples de réponse virologique chez 2 patients avec des VRM INI à J0</a:t>
            </a:r>
          </a:p>
        </p:txBody>
      </p:sp>
      <p:sp>
        <p:nvSpPr>
          <p:cNvPr id="9" name="ZoneTexte 8">
            <a:extLst>
              <a:ext uri="{FF2B5EF4-FFF2-40B4-BE49-F238E27FC236}">
                <a16:creationId xmlns:a16="http://schemas.microsoft.com/office/drawing/2014/main" id="{453172A7-F10E-40D9-8870-2553ABF95578}"/>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15</a:t>
            </a:r>
          </a:p>
        </p:txBody>
      </p:sp>
    </p:spTree>
    <p:extLst>
      <p:ext uri="{BB962C8B-B14F-4D97-AF65-F5344CB8AC3E}">
        <p14:creationId xmlns:p14="http://schemas.microsoft.com/office/powerpoint/2010/main" val="3928352306"/>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e 151"/>
          <p:cNvGrpSpPr/>
          <p:nvPr/>
        </p:nvGrpSpPr>
        <p:grpSpPr>
          <a:xfrm>
            <a:off x="509292" y="1670573"/>
            <a:ext cx="8205282" cy="4151811"/>
            <a:chOff x="238364" y="1739302"/>
            <a:chExt cx="8205282" cy="4151811"/>
          </a:xfrm>
        </p:grpSpPr>
        <p:grpSp>
          <p:nvGrpSpPr>
            <p:cNvPr id="107" name="Groupe 106"/>
            <p:cNvGrpSpPr/>
            <p:nvPr/>
          </p:nvGrpSpPr>
          <p:grpSpPr>
            <a:xfrm>
              <a:off x="935831" y="2538413"/>
              <a:ext cx="6386513" cy="2790825"/>
              <a:chOff x="1090613" y="2436813"/>
              <a:chExt cx="6386513" cy="2790825"/>
            </a:xfrm>
          </p:grpSpPr>
          <p:sp>
            <p:nvSpPr>
              <p:cNvPr id="106" name="Rectangle 105"/>
              <p:cNvSpPr/>
              <p:nvPr/>
            </p:nvSpPr>
            <p:spPr bwMode="auto">
              <a:xfrm>
                <a:off x="1185863" y="2436813"/>
                <a:ext cx="3001962" cy="2690019"/>
              </a:xfrm>
              <a:prstGeom prst="rect">
                <a:avLst/>
              </a:prstGeom>
              <a:solidFill>
                <a:schemeClr val="bg2">
                  <a:lumMod val="20000"/>
                  <a:lumOff val="8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 name="Line 5"/>
              <p:cNvSpPr>
                <a:spLocks noChangeShapeType="1"/>
              </p:cNvSpPr>
              <p:nvPr/>
            </p:nvSpPr>
            <p:spPr bwMode="auto">
              <a:xfrm>
                <a:off x="1185863" y="5132388"/>
                <a:ext cx="34274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6"/>
              <p:cNvSpPr>
                <a:spLocks noChangeShapeType="1"/>
              </p:cNvSpPr>
              <p:nvPr/>
            </p:nvSpPr>
            <p:spPr bwMode="auto">
              <a:xfrm flipV="1">
                <a:off x="1185863" y="2436813"/>
                <a:ext cx="0" cy="26955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7"/>
              <p:cNvSpPr>
                <a:spLocks noChangeShapeType="1"/>
              </p:cNvSpPr>
              <p:nvPr/>
            </p:nvSpPr>
            <p:spPr bwMode="auto">
              <a:xfrm>
                <a:off x="4875213" y="5132388"/>
                <a:ext cx="25590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8"/>
              <p:cNvSpPr>
                <a:spLocks noChangeShapeType="1"/>
              </p:cNvSpPr>
              <p:nvPr/>
            </p:nvSpPr>
            <p:spPr bwMode="auto">
              <a:xfrm>
                <a:off x="1090613" y="4313238"/>
                <a:ext cx="952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9"/>
              <p:cNvSpPr>
                <a:spLocks noChangeShapeType="1"/>
              </p:cNvSpPr>
              <p:nvPr/>
            </p:nvSpPr>
            <p:spPr bwMode="auto">
              <a:xfrm>
                <a:off x="1149350" y="437197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0"/>
              <p:cNvSpPr>
                <a:spLocks noChangeShapeType="1"/>
              </p:cNvSpPr>
              <p:nvPr/>
            </p:nvSpPr>
            <p:spPr bwMode="auto">
              <a:xfrm>
                <a:off x="1149350" y="434022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1"/>
              <p:cNvSpPr>
                <a:spLocks noChangeShapeType="1"/>
              </p:cNvSpPr>
              <p:nvPr/>
            </p:nvSpPr>
            <p:spPr bwMode="auto">
              <a:xfrm>
                <a:off x="1149350" y="441007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2"/>
              <p:cNvSpPr>
                <a:spLocks noChangeShapeType="1"/>
              </p:cNvSpPr>
              <p:nvPr/>
            </p:nvSpPr>
            <p:spPr bwMode="auto">
              <a:xfrm>
                <a:off x="1149350" y="4452938"/>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3"/>
              <p:cNvSpPr>
                <a:spLocks noChangeShapeType="1"/>
              </p:cNvSpPr>
              <p:nvPr/>
            </p:nvSpPr>
            <p:spPr bwMode="auto">
              <a:xfrm>
                <a:off x="1149350" y="450056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4"/>
              <p:cNvSpPr>
                <a:spLocks noChangeShapeType="1"/>
              </p:cNvSpPr>
              <p:nvPr/>
            </p:nvSpPr>
            <p:spPr bwMode="auto">
              <a:xfrm>
                <a:off x="1149350" y="4554538"/>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5"/>
              <p:cNvSpPr>
                <a:spLocks noChangeShapeType="1"/>
              </p:cNvSpPr>
              <p:nvPr/>
            </p:nvSpPr>
            <p:spPr bwMode="auto">
              <a:xfrm>
                <a:off x="1149350" y="463391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6"/>
              <p:cNvSpPr>
                <a:spLocks noChangeShapeType="1"/>
              </p:cNvSpPr>
              <p:nvPr/>
            </p:nvSpPr>
            <p:spPr bwMode="auto">
              <a:xfrm>
                <a:off x="1149350" y="475297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17"/>
              <p:cNvSpPr>
                <a:spLocks noChangeShapeType="1"/>
              </p:cNvSpPr>
              <p:nvPr/>
            </p:nvSpPr>
            <p:spPr bwMode="auto">
              <a:xfrm>
                <a:off x="1149350" y="374650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18"/>
              <p:cNvSpPr>
                <a:spLocks noChangeShapeType="1"/>
              </p:cNvSpPr>
              <p:nvPr/>
            </p:nvSpPr>
            <p:spPr bwMode="auto">
              <a:xfrm>
                <a:off x="1149350" y="3709988"/>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19"/>
              <p:cNvSpPr>
                <a:spLocks noChangeShapeType="1"/>
              </p:cNvSpPr>
              <p:nvPr/>
            </p:nvSpPr>
            <p:spPr bwMode="auto">
              <a:xfrm>
                <a:off x="1149350" y="378460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0"/>
              <p:cNvSpPr>
                <a:spLocks noChangeShapeType="1"/>
              </p:cNvSpPr>
              <p:nvPr/>
            </p:nvSpPr>
            <p:spPr bwMode="auto">
              <a:xfrm>
                <a:off x="1149350" y="382270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1"/>
              <p:cNvSpPr>
                <a:spLocks noChangeShapeType="1"/>
              </p:cNvSpPr>
              <p:nvPr/>
            </p:nvSpPr>
            <p:spPr bwMode="auto">
              <a:xfrm>
                <a:off x="1149350" y="3875088"/>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2"/>
              <p:cNvSpPr>
                <a:spLocks noChangeShapeType="1"/>
              </p:cNvSpPr>
              <p:nvPr/>
            </p:nvSpPr>
            <p:spPr bwMode="auto">
              <a:xfrm>
                <a:off x="1149350" y="392906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3"/>
              <p:cNvSpPr>
                <a:spLocks noChangeShapeType="1"/>
              </p:cNvSpPr>
              <p:nvPr/>
            </p:nvSpPr>
            <p:spPr bwMode="auto">
              <a:xfrm>
                <a:off x="1149350" y="400367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4"/>
              <p:cNvSpPr>
                <a:spLocks noChangeShapeType="1"/>
              </p:cNvSpPr>
              <p:nvPr/>
            </p:nvSpPr>
            <p:spPr bwMode="auto">
              <a:xfrm>
                <a:off x="1149350" y="412750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25"/>
              <p:cNvSpPr>
                <a:spLocks noChangeShapeType="1"/>
              </p:cNvSpPr>
              <p:nvPr/>
            </p:nvSpPr>
            <p:spPr bwMode="auto">
              <a:xfrm>
                <a:off x="1149350" y="311626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26"/>
              <p:cNvSpPr>
                <a:spLocks noChangeShapeType="1"/>
              </p:cNvSpPr>
              <p:nvPr/>
            </p:nvSpPr>
            <p:spPr bwMode="auto">
              <a:xfrm>
                <a:off x="1149350" y="308451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27"/>
              <p:cNvSpPr>
                <a:spLocks noChangeShapeType="1"/>
              </p:cNvSpPr>
              <p:nvPr/>
            </p:nvSpPr>
            <p:spPr bwMode="auto">
              <a:xfrm>
                <a:off x="1149350" y="315436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28"/>
              <p:cNvSpPr>
                <a:spLocks noChangeShapeType="1"/>
              </p:cNvSpPr>
              <p:nvPr/>
            </p:nvSpPr>
            <p:spPr bwMode="auto">
              <a:xfrm>
                <a:off x="1149350" y="319722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29"/>
              <p:cNvSpPr>
                <a:spLocks noChangeShapeType="1"/>
              </p:cNvSpPr>
              <p:nvPr/>
            </p:nvSpPr>
            <p:spPr bwMode="auto">
              <a:xfrm>
                <a:off x="1149350" y="324485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30"/>
              <p:cNvSpPr>
                <a:spLocks noChangeShapeType="1"/>
              </p:cNvSpPr>
              <p:nvPr/>
            </p:nvSpPr>
            <p:spPr bwMode="auto">
              <a:xfrm>
                <a:off x="1149350" y="329882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31"/>
              <p:cNvSpPr>
                <a:spLocks noChangeShapeType="1"/>
              </p:cNvSpPr>
              <p:nvPr/>
            </p:nvSpPr>
            <p:spPr bwMode="auto">
              <a:xfrm>
                <a:off x="1149350" y="337820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32"/>
              <p:cNvSpPr>
                <a:spLocks noChangeShapeType="1"/>
              </p:cNvSpPr>
              <p:nvPr/>
            </p:nvSpPr>
            <p:spPr bwMode="auto">
              <a:xfrm>
                <a:off x="1149350" y="349567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33"/>
              <p:cNvSpPr>
                <a:spLocks noChangeShapeType="1"/>
              </p:cNvSpPr>
              <p:nvPr/>
            </p:nvSpPr>
            <p:spPr bwMode="auto">
              <a:xfrm>
                <a:off x="1149350" y="497205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34"/>
              <p:cNvSpPr>
                <a:spLocks noChangeShapeType="1"/>
              </p:cNvSpPr>
              <p:nvPr/>
            </p:nvSpPr>
            <p:spPr bwMode="auto">
              <a:xfrm>
                <a:off x="1149350" y="500856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35"/>
              <p:cNvSpPr>
                <a:spLocks noChangeShapeType="1"/>
              </p:cNvSpPr>
              <p:nvPr/>
            </p:nvSpPr>
            <p:spPr bwMode="auto">
              <a:xfrm>
                <a:off x="1149350" y="503555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36"/>
              <p:cNvSpPr>
                <a:spLocks noChangeShapeType="1"/>
              </p:cNvSpPr>
              <p:nvPr/>
            </p:nvSpPr>
            <p:spPr bwMode="auto">
              <a:xfrm>
                <a:off x="1090613" y="4938713"/>
                <a:ext cx="952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Line 37"/>
              <p:cNvSpPr>
                <a:spLocks noChangeShapeType="1"/>
              </p:cNvSpPr>
              <p:nvPr/>
            </p:nvSpPr>
            <p:spPr bwMode="auto">
              <a:xfrm flipV="1">
                <a:off x="118586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Line 38"/>
              <p:cNvSpPr>
                <a:spLocks noChangeShapeType="1"/>
              </p:cNvSpPr>
              <p:nvPr/>
            </p:nvSpPr>
            <p:spPr bwMode="auto">
              <a:xfrm flipV="1">
                <a:off x="143067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Line 39"/>
              <p:cNvSpPr>
                <a:spLocks noChangeShapeType="1"/>
              </p:cNvSpPr>
              <p:nvPr/>
            </p:nvSpPr>
            <p:spPr bwMode="auto">
              <a:xfrm flipV="1">
                <a:off x="167549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40"/>
              <p:cNvSpPr>
                <a:spLocks noChangeShapeType="1"/>
              </p:cNvSpPr>
              <p:nvPr/>
            </p:nvSpPr>
            <p:spPr bwMode="auto">
              <a:xfrm flipV="1">
                <a:off x="192030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41"/>
              <p:cNvSpPr>
                <a:spLocks noChangeShapeType="1"/>
              </p:cNvSpPr>
              <p:nvPr/>
            </p:nvSpPr>
            <p:spPr bwMode="auto">
              <a:xfrm flipV="1">
                <a:off x="240993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Line 42"/>
              <p:cNvSpPr>
                <a:spLocks noChangeShapeType="1"/>
              </p:cNvSpPr>
              <p:nvPr/>
            </p:nvSpPr>
            <p:spPr bwMode="auto">
              <a:xfrm flipV="1">
                <a:off x="265475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43"/>
              <p:cNvSpPr>
                <a:spLocks noChangeShapeType="1"/>
              </p:cNvSpPr>
              <p:nvPr/>
            </p:nvSpPr>
            <p:spPr bwMode="auto">
              <a:xfrm flipV="1">
                <a:off x="289956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44"/>
              <p:cNvSpPr>
                <a:spLocks noChangeShapeType="1"/>
              </p:cNvSpPr>
              <p:nvPr/>
            </p:nvSpPr>
            <p:spPr bwMode="auto">
              <a:xfrm flipV="1">
                <a:off x="314438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45"/>
              <p:cNvSpPr>
                <a:spLocks noChangeShapeType="1"/>
              </p:cNvSpPr>
              <p:nvPr/>
            </p:nvSpPr>
            <p:spPr bwMode="auto">
              <a:xfrm flipV="1">
                <a:off x="338919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46"/>
              <p:cNvSpPr>
                <a:spLocks noChangeShapeType="1"/>
              </p:cNvSpPr>
              <p:nvPr/>
            </p:nvSpPr>
            <p:spPr bwMode="auto">
              <a:xfrm flipV="1">
                <a:off x="363401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47"/>
              <p:cNvSpPr>
                <a:spLocks noChangeShapeType="1"/>
              </p:cNvSpPr>
              <p:nvPr/>
            </p:nvSpPr>
            <p:spPr bwMode="auto">
              <a:xfrm flipV="1">
                <a:off x="387882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48"/>
              <p:cNvSpPr>
                <a:spLocks noChangeShapeType="1"/>
              </p:cNvSpPr>
              <p:nvPr/>
            </p:nvSpPr>
            <p:spPr bwMode="auto">
              <a:xfrm flipV="1">
                <a:off x="412364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50"/>
              <p:cNvSpPr>
                <a:spLocks noChangeShapeType="1"/>
              </p:cNvSpPr>
              <p:nvPr/>
            </p:nvSpPr>
            <p:spPr bwMode="auto">
              <a:xfrm flipV="1">
                <a:off x="436845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51"/>
              <p:cNvSpPr>
                <a:spLocks noChangeShapeType="1"/>
              </p:cNvSpPr>
              <p:nvPr/>
            </p:nvSpPr>
            <p:spPr bwMode="auto">
              <a:xfrm flipV="1">
                <a:off x="5302250"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Line 52"/>
              <p:cNvSpPr>
                <a:spLocks noChangeShapeType="1"/>
              </p:cNvSpPr>
              <p:nvPr/>
            </p:nvSpPr>
            <p:spPr bwMode="auto">
              <a:xfrm flipV="1">
                <a:off x="5727700"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53"/>
              <p:cNvSpPr>
                <a:spLocks noChangeShapeType="1"/>
              </p:cNvSpPr>
              <p:nvPr/>
            </p:nvSpPr>
            <p:spPr bwMode="auto">
              <a:xfrm flipV="1">
                <a:off x="6154738"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54"/>
              <p:cNvSpPr>
                <a:spLocks noChangeShapeType="1"/>
              </p:cNvSpPr>
              <p:nvPr/>
            </p:nvSpPr>
            <p:spPr bwMode="auto">
              <a:xfrm flipV="1">
                <a:off x="6581775"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55"/>
              <p:cNvSpPr>
                <a:spLocks noChangeShapeType="1"/>
              </p:cNvSpPr>
              <p:nvPr/>
            </p:nvSpPr>
            <p:spPr bwMode="auto">
              <a:xfrm flipV="1">
                <a:off x="7007225"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56"/>
              <p:cNvSpPr>
                <a:spLocks noChangeShapeType="1"/>
              </p:cNvSpPr>
              <p:nvPr/>
            </p:nvSpPr>
            <p:spPr bwMode="auto">
              <a:xfrm flipV="1">
                <a:off x="743426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57"/>
              <p:cNvSpPr>
                <a:spLocks noChangeShapeType="1"/>
              </p:cNvSpPr>
              <p:nvPr/>
            </p:nvSpPr>
            <p:spPr bwMode="auto">
              <a:xfrm flipV="1">
                <a:off x="4613275" y="5078413"/>
                <a:ext cx="0" cy="9683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58"/>
              <p:cNvSpPr>
                <a:spLocks noChangeShapeType="1"/>
              </p:cNvSpPr>
              <p:nvPr/>
            </p:nvSpPr>
            <p:spPr bwMode="auto">
              <a:xfrm flipV="1">
                <a:off x="4875213" y="5078413"/>
                <a:ext cx="0" cy="9683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59"/>
              <p:cNvSpPr>
                <a:spLocks noChangeShapeType="1"/>
              </p:cNvSpPr>
              <p:nvPr/>
            </p:nvSpPr>
            <p:spPr bwMode="auto">
              <a:xfrm>
                <a:off x="1090613" y="3694113"/>
                <a:ext cx="952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Line 60"/>
              <p:cNvSpPr>
                <a:spLocks noChangeShapeType="1"/>
              </p:cNvSpPr>
              <p:nvPr/>
            </p:nvSpPr>
            <p:spPr bwMode="auto">
              <a:xfrm>
                <a:off x="1090613" y="3052763"/>
                <a:ext cx="952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Line 61"/>
              <p:cNvSpPr>
                <a:spLocks noChangeShapeType="1"/>
              </p:cNvSpPr>
              <p:nvPr/>
            </p:nvSpPr>
            <p:spPr bwMode="auto">
              <a:xfrm>
                <a:off x="1149350" y="250190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Line 62"/>
              <p:cNvSpPr>
                <a:spLocks noChangeShapeType="1"/>
              </p:cNvSpPr>
              <p:nvPr/>
            </p:nvSpPr>
            <p:spPr bwMode="auto">
              <a:xfrm>
                <a:off x="1149350" y="2470150"/>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Line 63"/>
              <p:cNvSpPr>
                <a:spLocks noChangeShapeType="1"/>
              </p:cNvSpPr>
              <p:nvPr/>
            </p:nvSpPr>
            <p:spPr bwMode="auto">
              <a:xfrm>
                <a:off x="1149350" y="253841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Line 64"/>
              <p:cNvSpPr>
                <a:spLocks noChangeShapeType="1"/>
              </p:cNvSpPr>
              <p:nvPr/>
            </p:nvSpPr>
            <p:spPr bwMode="auto">
              <a:xfrm>
                <a:off x="1149350" y="257651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Line 65"/>
              <p:cNvSpPr>
                <a:spLocks noChangeShapeType="1"/>
              </p:cNvSpPr>
              <p:nvPr/>
            </p:nvSpPr>
            <p:spPr bwMode="auto">
              <a:xfrm>
                <a:off x="1149350" y="2630488"/>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Line 66"/>
              <p:cNvSpPr>
                <a:spLocks noChangeShapeType="1"/>
              </p:cNvSpPr>
              <p:nvPr/>
            </p:nvSpPr>
            <p:spPr bwMode="auto">
              <a:xfrm>
                <a:off x="1149350" y="2682875"/>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67"/>
              <p:cNvSpPr>
                <a:spLocks noChangeShapeType="1"/>
              </p:cNvSpPr>
              <p:nvPr/>
            </p:nvSpPr>
            <p:spPr bwMode="auto">
              <a:xfrm>
                <a:off x="1149350" y="2757488"/>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68"/>
              <p:cNvSpPr>
                <a:spLocks noChangeShapeType="1"/>
              </p:cNvSpPr>
              <p:nvPr/>
            </p:nvSpPr>
            <p:spPr bwMode="auto">
              <a:xfrm>
                <a:off x="1149350" y="2881313"/>
                <a:ext cx="36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69"/>
              <p:cNvSpPr>
                <a:spLocks noChangeShapeType="1"/>
              </p:cNvSpPr>
              <p:nvPr/>
            </p:nvSpPr>
            <p:spPr bwMode="auto">
              <a:xfrm>
                <a:off x="1090613" y="2436813"/>
                <a:ext cx="9525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70"/>
              <p:cNvSpPr>
                <a:spLocks noChangeShapeType="1"/>
              </p:cNvSpPr>
              <p:nvPr/>
            </p:nvSpPr>
            <p:spPr bwMode="auto">
              <a:xfrm>
                <a:off x="1185863" y="3154363"/>
                <a:ext cx="3529013" cy="0"/>
              </a:xfrm>
              <a:prstGeom prst="line">
                <a:avLst/>
              </a:prstGeom>
              <a:noFill/>
              <a:ln w="12700" cap="flat">
                <a:solidFill>
                  <a:srgbClr val="000000"/>
                </a:solidFill>
                <a:prstDash val="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71"/>
              <p:cNvSpPr>
                <a:spLocks noChangeShapeType="1"/>
              </p:cNvSpPr>
              <p:nvPr/>
            </p:nvSpPr>
            <p:spPr bwMode="auto">
              <a:xfrm>
                <a:off x="1185863" y="3544888"/>
                <a:ext cx="3529013" cy="0"/>
              </a:xfrm>
              <a:prstGeom prst="line">
                <a:avLst/>
              </a:prstGeom>
              <a:noFill/>
              <a:ln w="12700" cap="flat">
                <a:solidFill>
                  <a:srgbClr val="000000"/>
                </a:solidFill>
                <a:prstDash val="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72"/>
              <p:cNvSpPr>
                <a:spLocks noChangeShapeType="1"/>
              </p:cNvSpPr>
              <p:nvPr/>
            </p:nvSpPr>
            <p:spPr bwMode="auto">
              <a:xfrm>
                <a:off x="4875213" y="3544888"/>
                <a:ext cx="2559050" cy="0"/>
              </a:xfrm>
              <a:prstGeom prst="line">
                <a:avLst/>
              </a:prstGeom>
              <a:noFill/>
              <a:ln w="12700" cap="flat">
                <a:solidFill>
                  <a:srgbClr val="000000"/>
                </a:solidFill>
                <a:prstDash val="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73"/>
              <p:cNvSpPr>
                <a:spLocks noChangeShapeType="1"/>
              </p:cNvSpPr>
              <p:nvPr/>
            </p:nvSpPr>
            <p:spPr bwMode="auto">
              <a:xfrm>
                <a:off x="4913313" y="3154363"/>
                <a:ext cx="2520950" cy="0"/>
              </a:xfrm>
              <a:prstGeom prst="line">
                <a:avLst/>
              </a:prstGeom>
              <a:noFill/>
              <a:ln w="12700" cap="flat">
                <a:solidFill>
                  <a:srgbClr val="000000"/>
                </a:solidFill>
                <a:prstDash val="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Freeform 74"/>
              <p:cNvSpPr>
                <a:spLocks/>
              </p:cNvSpPr>
              <p:nvPr/>
            </p:nvSpPr>
            <p:spPr bwMode="auto">
              <a:xfrm>
                <a:off x="1185863" y="2608263"/>
                <a:ext cx="3529013" cy="2330450"/>
              </a:xfrm>
              <a:custGeom>
                <a:avLst/>
                <a:gdLst>
                  <a:gd name="T0" fmla="*/ 0 w 2223"/>
                  <a:gd name="T1" fmla="*/ 1468 h 1468"/>
                  <a:gd name="T2" fmla="*/ 181 w 2223"/>
                  <a:gd name="T3" fmla="*/ 145 h 1468"/>
                  <a:gd name="T4" fmla="*/ 369 w 2223"/>
                  <a:gd name="T5" fmla="*/ 118 h 1468"/>
                  <a:gd name="T6" fmla="*/ 638 w 2223"/>
                  <a:gd name="T7" fmla="*/ 138 h 1468"/>
                  <a:gd name="T8" fmla="*/ 816 w 2223"/>
                  <a:gd name="T9" fmla="*/ 47 h 1468"/>
                  <a:gd name="T10" fmla="*/ 961 w 2223"/>
                  <a:gd name="T11" fmla="*/ 0 h 1468"/>
                  <a:gd name="T12" fmla="*/ 1122 w 2223"/>
                  <a:gd name="T13" fmla="*/ 0 h 1468"/>
                  <a:gd name="T14" fmla="*/ 1263 w 2223"/>
                  <a:gd name="T15" fmla="*/ 68 h 1468"/>
                  <a:gd name="T16" fmla="*/ 1743 w 2223"/>
                  <a:gd name="T17" fmla="*/ 94 h 1468"/>
                  <a:gd name="T18" fmla="*/ 2223 w 2223"/>
                  <a:gd name="T19" fmla="*/ 243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3" h="1468">
                    <a:moveTo>
                      <a:pt x="0" y="1468"/>
                    </a:moveTo>
                    <a:lnTo>
                      <a:pt x="181" y="145"/>
                    </a:lnTo>
                    <a:lnTo>
                      <a:pt x="369" y="118"/>
                    </a:lnTo>
                    <a:lnTo>
                      <a:pt x="638" y="138"/>
                    </a:lnTo>
                    <a:lnTo>
                      <a:pt x="816" y="47"/>
                    </a:lnTo>
                    <a:lnTo>
                      <a:pt x="961" y="0"/>
                    </a:lnTo>
                    <a:lnTo>
                      <a:pt x="1122" y="0"/>
                    </a:lnTo>
                    <a:lnTo>
                      <a:pt x="1263" y="68"/>
                    </a:lnTo>
                    <a:lnTo>
                      <a:pt x="1743" y="94"/>
                    </a:lnTo>
                    <a:lnTo>
                      <a:pt x="2223" y="243"/>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Freeform 75"/>
              <p:cNvSpPr>
                <a:spLocks/>
              </p:cNvSpPr>
              <p:nvPr/>
            </p:nvSpPr>
            <p:spPr bwMode="auto">
              <a:xfrm>
                <a:off x="1473200" y="2682875"/>
                <a:ext cx="3221038" cy="288925"/>
              </a:xfrm>
              <a:custGeom>
                <a:avLst/>
                <a:gdLst>
                  <a:gd name="T0" fmla="*/ 2029 w 2029"/>
                  <a:gd name="T1" fmla="*/ 125 h 182"/>
                  <a:gd name="T2" fmla="*/ 1888 w 2029"/>
                  <a:gd name="T3" fmla="*/ 98 h 182"/>
                  <a:gd name="T4" fmla="*/ 1448 w 2029"/>
                  <a:gd name="T5" fmla="*/ 81 h 182"/>
                  <a:gd name="T6" fmla="*/ 1260 w 2029"/>
                  <a:gd name="T7" fmla="*/ 115 h 182"/>
                  <a:gd name="T8" fmla="*/ 1102 w 2029"/>
                  <a:gd name="T9" fmla="*/ 182 h 182"/>
                  <a:gd name="T10" fmla="*/ 931 w 2029"/>
                  <a:gd name="T11" fmla="*/ 0 h 182"/>
                  <a:gd name="T12" fmla="*/ 477 w 2029"/>
                  <a:gd name="T13" fmla="*/ 125 h 182"/>
                  <a:gd name="T14" fmla="*/ 313 w 2029"/>
                  <a:gd name="T15" fmla="*/ 111 h 182"/>
                  <a:gd name="T16" fmla="*/ 175 w 2029"/>
                  <a:gd name="T17" fmla="*/ 152 h 182"/>
                  <a:gd name="T18" fmla="*/ 0 w 2029"/>
                  <a:gd name="T19" fmla="*/ 11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9" h="182">
                    <a:moveTo>
                      <a:pt x="2029" y="125"/>
                    </a:moveTo>
                    <a:lnTo>
                      <a:pt x="1888" y="98"/>
                    </a:lnTo>
                    <a:lnTo>
                      <a:pt x="1448" y="81"/>
                    </a:lnTo>
                    <a:lnTo>
                      <a:pt x="1260" y="115"/>
                    </a:lnTo>
                    <a:lnTo>
                      <a:pt x="1102" y="182"/>
                    </a:lnTo>
                    <a:lnTo>
                      <a:pt x="931" y="0"/>
                    </a:lnTo>
                    <a:lnTo>
                      <a:pt x="477" y="125"/>
                    </a:lnTo>
                    <a:lnTo>
                      <a:pt x="313" y="111"/>
                    </a:lnTo>
                    <a:lnTo>
                      <a:pt x="175" y="152"/>
                    </a:lnTo>
                    <a:lnTo>
                      <a:pt x="0" y="115"/>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Freeform 76"/>
              <p:cNvSpPr>
                <a:spLocks/>
              </p:cNvSpPr>
              <p:nvPr/>
            </p:nvSpPr>
            <p:spPr bwMode="auto">
              <a:xfrm>
                <a:off x="1452563" y="2736850"/>
                <a:ext cx="3262313" cy="641350"/>
              </a:xfrm>
              <a:custGeom>
                <a:avLst/>
                <a:gdLst>
                  <a:gd name="T0" fmla="*/ 2055 w 2055"/>
                  <a:gd name="T1" fmla="*/ 404 h 404"/>
                  <a:gd name="T2" fmla="*/ 1585 w 2055"/>
                  <a:gd name="T3" fmla="*/ 51 h 404"/>
                  <a:gd name="T4" fmla="*/ 1414 w 2055"/>
                  <a:gd name="T5" fmla="*/ 27 h 404"/>
                  <a:gd name="T6" fmla="*/ 1273 w 2055"/>
                  <a:gd name="T7" fmla="*/ 81 h 404"/>
                  <a:gd name="T8" fmla="*/ 1115 w 2055"/>
                  <a:gd name="T9" fmla="*/ 91 h 404"/>
                  <a:gd name="T10" fmla="*/ 944 w 2055"/>
                  <a:gd name="T11" fmla="*/ 0 h 404"/>
                  <a:gd name="T12" fmla="*/ 638 w 2055"/>
                  <a:gd name="T13" fmla="*/ 13 h 404"/>
                  <a:gd name="T14" fmla="*/ 463 w 2055"/>
                  <a:gd name="T15" fmla="*/ 131 h 404"/>
                  <a:gd name="T16" fmla="*/ 188 w 2055"/>
                  <a:gd name="T17" fmla="*/ 118 h 404"/>
                  <a:gd name="T18" fmla="*/ 0 w 2055"/>
                  <a:gd name="T19" fmla="*/ 17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5" h="404">
                    <a:moveTo>
                      <a:pt x="2055" y="404"/>
                    </a:moveTo>
                    <a:lnTo>
                      <a:pt x="1585" y="51"/>
                    </a:lnTo>
                    <a:lnTo>
                      <a:pt x="1414" y="27"/>
                    </a:lnTo>
                    <a:lnTo>
                      <a:pt x="1273" y="81"/>
                    </a:lnTo>
                    <a:lnTo>
                      <a:pt x="1115" y="91"/>
                    </a:lnTo>
                    <a:lnTo>
                      <a:pt x="944" y="0"/>
                    </a:lnTo>
                    <a:lnTo>
                      <a:pt x="638" y="13"/>
                    </a:lnTo>
                    <a:lnTo>
                      <a:pt x="463" y="131"/>
                    </a:lnTo>
                    <a:lnTo>
                      <a:pt x="188" y="118"/>
                    </a:lnTo>
                    <a:lnTo>
                      <a:pt x="0" y="175"/>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Freeform 77"/>
              <p:cNvSpPr>
                <a:spLocks/>
              </p:cNvSpPr>
              <p:nvPr/>
            </p:nvSpPr>
            <p:spPr bwMode="auto">
              <a:xfrm>
                <a:off x="1473200" y="2651125"/>
                <a:ext cx="3241675" cy="293688"/>
              </a:xfrm>
              <a:custGeom>
                <a:avLst/>
                <a:gdLst>
                  <a:gd name="T0" fmla="*/ 2042 w 2042"/>
                  <a:gd name="T1" fmla="*/ 145 h 185"/>
                  <a:gd name="T2" fmla="*/ 1878 w 2042"/>
                  <a:gd name="T3" fmla="*/ 78 h 185"/>
                  <a:gd name="T4" fmla="*/ 1727 w 2042"/>
                  <a:gd name="T5" fmla="*/ 67 h 185"/>
                  <a:gd name="T6" fmla="*/ 1562 w 2042"/>
                  <a:gd name="T7" fmla="*/ 0 h 185"/>
                  <a:gd name="T8" fmla="*/ 1102 w 2042"/>
                  <a:gd name="T9" fmla="*/ 111 h 185"/>
                  <a:gd name="T10" fmla="*/ 931 w 2042"/>
                  <a:gd name="T11" fmla="*/ 20 h 185"/>
                  <a:gd name="T12" fmla="*/ 783 w 2042"/>
                  <a:gd name="T13" fmla="*/ 0 h 185"/>
                  <a:gd name="T14" fmla="*/ 635 w 2042"/>
                  <a:gd name="T15" fmla="*/ 54 h 185"/>
                  <a:gd name="T16" fmla="*/ 450 w 2042"/>
                  <a:gd name="T17" fmla="*/ 185 h 185"/>
                  <a:gd name="T18" fmla="*/ 71 w 2042"/>
                  <a:gd name="T19" fmla="*/ 172 h 185"/>
                  <a:gd name="T20" fmla="*/ 0 w 2042"/>
                  <a:gd name="T21" fmla="*/ 17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2" h="185">
                    <a:moveTo>
                      <a:pt x="2042" y="145"/>
                    </a:moveTo>
                    <a:lnTo>
                      <a:pt x="1878" y="78"/>
                    </a:lnTo>
                    <a:lnTo>
                      <a:pt x="1727" y="67"/>
                    </a:lnTo>
                    <a:lnTo>
                      <a:pt x="1562" y="0"/>
                    </a:lnTo>
                    <a:lnTo>
                      <a:pt x="1102" y="111"/>
                    </a:lnTo>
                    <a:lnTo>
                      <a:pt x="931" y="20"/>
                    </a:lnTo>
                    <a:lnTo>
                      <a:pt x="783" y="0"/>
                    </a:lnTo>
                    <a:lnTo>
                      <a:pt x="635" y="54"/>
                    </a:lnTo>
                    <a:lnTo>
                      <a:pt x="450" y="185"/>
                    </a:lnTo>
                    <a:lnTo>
                      <a:pt x="71" y="172"/>
                    </a:lnTo>
                    <a:lnTo>
                      <a:pt x="0" y="172"/>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Freeform 78"/>
              <p:cNvSpPr>
                <a:spLocks/>
              </p:cNvSpPr>
              <p:nvPr/>
            </p:nvSpPr>
            <p:spPr bwMode="auto">
              <a:xfrm>
                <a:off x="4875213" y="3800475"/>
                <a:ext cx="427038" cy="1117600"/>
              </a:xfrm>
              <a:custGeom>
                <a:avLst/>
                <a:gdLst>
                  <a:gd name="T0" fmla="*/ 0 w 269"/>
                  <a:gd name="T1" fmla="*/ 0 h 704"/>
                  <a:gd name="T2" fmla="*/ 24 w 269"/>
                  <a:gd name="T3" fmla="*/ 14 h 704"/>
                  <a:gd name="T4" fmla="*/ 168 w 269"/>
                  <a:gd name="T5" fmla="*/ 101 h 704"/>
                  <a:gd name="T6" fmla="*/ 269 w 269"/>
                  <a:gd name="T7" fmla="*/ 704 h 704"/>
                </a:gdLst>
                <a:ahLst/>
                <a:cxnLst>
                  <a:cxn ang="0">
                    <a:pos x="T0" y="T1"/>
                  </a:cxn>
                  <a:cxn ang="0">
                    <a:pos x="T2" y="T3"/>
                  </a:cxn>
                  <a:cxn ang="0">
                    <a:pos x="T4" y="T5"/>
                  </a:cxn>
                  <a:cxn ang="0">
                    <a:pos x="T6" y="T7"/>
                  </a:cxn>
                </a:cxnLst>
                <a:rect l="0" t="0" r="r" b="b"/>
                <a:pathLst>
                  <a:path w="269" h="704">
                    <a:moveTo>
                      <a:pt x="0" y="0"/>
                    </a:moveTo>
                    <a:lnTo>
                      <a:pt x="24" y="14"/>
                    </a:lnTo>
                    <a:lnTo>
                      <a:pt x="168" y="101"/>
                    </a:lnTo>
                    <a:lnTo>
                      <a:pt x="269" y="704"/>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6" name="Freeform 79"/>
              <p:cNvSpPr>
                <a:spLocks/>
              </p:cNvSpPr>
              <p:nvPr/>
            </p:nvSpPr>
            <p:spPr bwMode="auto">
              <a:xfrm>
                <a:off x="4913313" y="3154363"/>
                <a:ext cx="2520950" cy="1763713"/>
              </a:xfrm>
              <a:custGeom>
                <a:avLst/>
                <a:gdLst>
                  <a:gd name="T0" fmla="*/ 1588 w 1588"/>
                  <a:gd name="T1" fmla="*/ 1111 h 1111"/>
                  <a:gd name="T2" fmla="*/ 1340 w 1588"/>
                  <a:gd name="T3" fmla="*/ 569 h 1111"/>
                  <a:gd name="T4" fmla="*/ 1078 w 1588"/>
                  <a:gd name="T5" fmla="*/ 512 h 1111"/>
                  <a:gd name="T6" fmla="*/ 795 w 1588"/>
                  <a:gd name="T7" fmla="*/ 370 h 1111"/>
                  <a:gd name="T8" fmla="*/ 456 w 1588"/>
                  <a:gd name="T9" fmla="*/ 246 h 1111"/>
                  <a:gd name="T10" fmla="*/ 332 w 1588"/>
                  <a:gd name="T11" fmla="*/ 185 h 1111"/>
                  <a:gd name="T12" fmla="*/ 282 w 1588"/>
                  <a:gd name="T13" fmla="*/ 185 h 1111"/>
                  <a:gd name="T14" fmla="*/ 137 w 1588"/>
                  <a:gd name="T15" fmla="*/ 43 h 1111"/>
                  <a:gd name="T16" fmla="*/ 0 w 1588"/>
                  <a:gd name="T17"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8" h="1111">
                    <a:moveTo>
                      <a:pt x="1588" y="1111"/>
                    </a:moveTo>
                    <a:lnTo>
                      <a:pt x="1340" y="569"/>
                    </a:lnTo>
                    <a:lnTo>
                      <a:pt x="1078" y="512"/>
                    </a:lnTo>
                    <a:lnTo>
                      <a:pt x="795" y="370"/>
                    </a:lnTo>
                    <a:lnTo>
                      <a:pt x="456" y="246"/>
                    </a:lnTo>
                    <a:lnTo>
                      <a:pt x="332" y="185"/>
                    </a:lnTo>
                    <a:lnTo>
                      <a:pt x="282" y="185"/>
                    </a:lnTo>
                    <a:lnTo>
                      <a:pt x="137" y="43"/>
                    </a:lnTo>
                    <a:lnTo>
                      <a:pt x="0" y="0"/>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Freeform 80"/>
              <p:cNvSpPr>
                <a:spLocks/>
              </p:cNvSpPr>
              <p:nvPr/>
            </p:nvSpPr>
            <p:spPr bwMode="auto">
              <a:xfrm>
                <a:off x="5130800" y="3222625"/>
                <a:ext cx="2303463" cy="1000125"/>
              </a:xfrm>
              <a:custGeom>
                <a:avLst/>
                <a:gdLst>
                  <a:gd name="T0" fmla="*/ 1451 w 1451"/>
                  <a:gd name="T1" fmla="*/ 630 h 630"/>
                  <a:gd name="T2" fmla="*/ 1162 w 1451"/>
                  <a:gd name="T3" fmla="*/ 539 h 630"/>
                  <a:gd name="T4" fmla="*/ 937 w 1451"/>
                  <a:gd name="T5" fmla="*/ 435 h 630"/>
                  <a:gd name="T6" fmla="*/ 675 w 1451"/>
                  <a:gd name="T7" fmla="*/ 240 h 630"/>
                  <a:gd name="T8" fmla="*/ 276 w 1451"/>
                  <a:gd name="T9" fmla="*/ 139 h 630"/>
                  <a:gd name="T10" fmla="*/ 145 w 1451"/>
                  <a:gd name="T11" fmla="*/ 142 h 630"/>
                  <a:gd name="T12" fmla="*/ 0 w 1451"/>
                  <a:gd name="T13" fmla="*/ 0 h 630"/>
                </a:gdLst>
                <a:ahLst/>
                <a:cxnLst>
                  <a:cxn ang="0">
                    <a:pos x="T0" y="T1"/>
                  </a:cxn>
                  <a:cxn ang="0">
                    <a:pos x="T2" y="T3"/>
                  </a:cxn>
                  <a:cxn ang="0">
                    <a:pos x="T4" y="T5"/>
                  </a:cxn>
                  <a:cxn ang="0">
                    <a:pos x="T6" y="T7"/>
                  </a:cxn>
                  <a:cxn ang="0">
                    <a:pos x="T8" y="T9"/>
                  </a:cxn>
                  <a:cxn ang="0">
                    <a:pos x="T10" y="T11"/>
                  </a:cxn>
                  <a:cxn ang="0">
                    <a:pos x="T12" y="T13"/>
                  </a:cxn>
                </a:cxnLst>
                <a:rect l="0" t="0" r="r" b="b"/>
                <a:pathLst>
                  <a:path w="1451" h="630">
                    <a:moveTo>
                      <a:pt x="1451" y="630"/>
                    </a:moveTo>
                    <a:lnTo>
                      <a:pt x="1162" y="539"/>
                    </a:lnTo>
                    <a:lnTo>
                      <a:pt x="937" y="435"/>
                    </a:lnTo>
                    <a:lnTo>
                      <a:pt x="675" y="240"/>
                    </a:lnTo>
                    <a:lnTo>
                      <a:pt x="276" y="139"/>
                    </a:lnTo>
                    <a:lnTo>
                      <a:pt x="145" y="142"/>
                    </a:lnTo>
                    <a:lnTo>
                      <a:pt x="0" y="0"/>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Freeform 81"/>
              <p:cNvSpPr>
                <a:spLocks/>
              </p:cNvSpPr>
              <p:nvPr/>
            </p:nvSpPr>
            <p:spPr bwMode="auto">
              <a:xfrm>
                <a:off x="4913313" y="2998788"/>
                <a:ext cx="2520950" cy="950913"/>
              </a:xfrm>
              <a:custGeom>
                <a:avLst/>
                <a:gdLst>
                  <a:gd name="T0" fmla="*/ 1588 w 1588"/>
                  <a:gd name="T1" fmla="*/ 546 h 599"/>
                  <a:gd name="T2" fmla="*/ 1333 w 1588"/>
                  <a:gd name="T3" fmla="*/ 552 h 599"/>
                  <a:gd name="T4" fmla="*/ 1064 w 1588"/>
                  <a:gd name="T5" fmla="*/ 445 h 599"/>
                  <a:gd name="T6" fmla="*/ 832 w 1588"/>
                  <a:gd name="T7" fmla="*/ 293 h 599"/>
                  <a:gd name="T8" fmla="*/ 413 w 1588"/>
                  <a:gd name="T9" fmla="*/ 195 h 599"/>
                  <a:gd name="T10" fmla="*/ 282 w 1588"/>
                  <a:gd name="T11" fmla="*/ 141 h 599"/>
                  <a:gd name="T12" fmla="*/ 137 w 1588"/>
                  <a:gd name="T13" fmla="*/ 189 h 599"/>
                  <a:gd name="T14" fmla="*/ 0 w 1588"/>
                  <a:gd name="T15" fmla="*/ 0 h 599"/>
                  <a:gd name="T16" fmla="*/ 171 w 1588"/>
                  <a:gd name="T17" fmla="*/ 81 h 599"/>
                  <a:gd name="T18" fmla="*/ 278 w 1588"/>
                  <a:gd name="T19" fmla="*/ 165 h 599"/>
                  <a:gd name="T20" fmla="*/ 832 w 1588"/>
                  <a:gd name="T21" fmla="*/ 293 h 599"/>
                  <a:gd name="T22" fmla="*/ 1084 w 1588"/>
                  <a:gd name="T23" fmla="*/ 428 h 599"/>
                  <a:gd name="T24" fmla="*/ 1360 w 1588"/>
                  <a:gd name="T25" fmla="*/ 505 h 599"/>
                  <a:gd name="T26" fmla="*/ 1588 w 1588"/>
                  <a:gd name="T27" fmla="*/ 599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8" h="599">
                    <a:moveTo>
                      <a:pt x="1588" y="546"/>
                    </a:moveTo>
                    <a:lnTo>
                      <a:pt x="1333" y="552"/>
                    </a:lnTo>
                    <a:lnTo>
                      <a:pt x="1064" y="445"/>
                    </a:lnTo>
                    <a:lnTo>
                      <a:pt x="832" y="293"/>
                    </a:lnTo>
                    <a:lnTo>
                      <a:pt x="413" y="195"/>
                    </a:lnTo>
                    <a:lnTo>
                      <a:pt x="282" y="141"/>
                    </a:lnTo>
                    <a:lnTo>
                      <a:pt x="137" y="189"/>
                    </a:lnTo>
                    <a:lnTo>
                      <a:pt x="0" y="0"/>
                    </a:lnTo>
                    <a:lnTo>
                      <a:pt x="171" y="81"/>
                    </a:lnTo>
                    <a:lnTo>
                      <a:pt x="278" y="165"/>
                    </a:lnTo>
                    <a:lnTo>
                      <a:pt x="832" y="293"/>
                    </a:lnTo>
                    <a:lnTo>
                      <a:pt x="1084" y="428"/>
                    </a:lnTo>
                    <a:lnTo>
                      <a:pt x="1360" y="505"/>
                    </a:lnTo>
                    <a:lnTo>
                      <a:pt x="1588" y="599"/>
                    </a:lnTo>
                  </a:path>
                </a:pathLst>
              </a:custGeom>
              <a:noFill/>
              <a:ln w="12700"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9" name="Freeform 82"/>
              <p:cNvSpPr>
                <a:spLocks/>
              </p:cNvSpPr>
              <p:nvPr/>
            </p:nvSpPr>
            <p:spPr bwMode="auto">
              <a:xfrm>
                <a:off x="1185863" y="2709863"/>
                <a:ext cx="6248400" cy="2228850"/>
              </a:xfrm>
              <a:custGeom>
                <a:avLst/>
                <a:gdLst>
                  <a:gd name="T0" fmla="*/ 0 w 3936"/>
                  <a:gd name="T1" fmla="*/ 1404 h 1404"/>
                  <a:gd name="T2" fmla="*/ 181 w 3936"/>
                  <a:gd name="T3" fmla="*/ 189 h 1404"/>
                  <a:gd name="T4" fmla="*/ 343 w 3936"/>
                  <a:gd name="T5" fmla="*/ 74 h 1404"/>
                  <a:gd name="T6" fmla="*/ 504 w 3936"/>
                  <a:gd name="T7" fmla="*/ 142 h 1404"/>
                  <a:gd name="T8" fmla="*/ 652 w 3936"/>
                  <a:gd name="T9" fmla="*/ 337 h 1404"/>
                  <a:gd name="T10" fmla="*/ 863 w 3936"/>
                  <a:gd name="T11" fmla="*/ 74 h 1404"/>
                  <a:gd name="T12" fmla="*/ 964 w 3936"/>
                  <a:gd name="T13" fmla="*/ 0 h 1404"/>
                  <a:gd name="T14" fmla="*/ 1112 w 3936"/>
                  <a:gd name="T15" fmla="*/ 74 h 1404"/>
                  <a:gd name="T16" fmla="*/ 1273 w 3936"/>
                  <a:gd name="T17" fmla="*/ 421 h 1404"/>
                  <a:gd name="T18" fmla="*/ 1417 w 3936"/>
                  <a:gd name="T19" fmla="*/ 108 h 1404"/>
                  <a:gd name="T20" fmla="*/ 1629 w 3936"/>
                  <a:gd name="T21" fmla="*/ 64 h 1404"/>
                  <a:gd name="T22" fmla="*/ 1891 w 3936"/>
                  <a:gd name="T23" fmla="*/ 337 h 1404"/>
                  <a:gd name="T24" fmla="*/ 2008 w 3936"/>
                  <a:gd name="T25" fmla="*/ 1374 h 1404"/>
                  <a:gd name="T26" fmla="*/ 2008 w 3936"/>
                  <a:gd name="T27" fmla="*/ 1404 h 1404"/>
                  <a:gd name="T28" fmla="*/ 3936 w 3936"/>
                  <a:gd name="T29" fmla="*/ 1404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36" h="1404">
                    <a:moveTo>
                      <a:pt x="0" y="1404"/>
                    </a:moveTo>
                    <a:lnTo>
                      <a:pt x="181" y="189"/>
                    </a:lnTo>
                    <a:lnTo>
                      <a:pt x="343" y="74"/>
                    </a:lnTo>
                    <a:lnTo>
                      <a:pt x="504" y="142"/>
                    </a:lnTo>
                    <a:lnTo>
                      <a:pt x="652" y="337"/>
                    </a:lnTo>
                    <a:lnTo>
                      <a:pt x="863" y="74"/>
                    </a:lnTo>
                    <a:lnTo>
                      <a:pt x="964" y="0"/>
                    </a:lnTo>
                    <a:lnTo>
                      <a:pt x="1112" y="74"/>
                    </a:lnTo>
                    <a:lnTo>
                      <a:pt x="1273" y="421"/>
                    </a:lnTo>
                    <a:lnTo>
                      <a:pt x="1417" y="108"/>
                    </a:lnTo>
                    <a:lnTo>
                      <a:pt x="1629" y="64"/>
                    </a:lnTo>
                    <a:lnTo>
                      <a:pt x="1891" y="337"/>
                    </a:lnTo>
                    <a:lnTo>
                      <a:pt x="2008" y="1374"/>
                    </a:lnTo>
                    <a:lnTo>
                      <a:pt x="2008" y="1404"/>
                    </a:lnTo>
                    <a:lnTo>
                      <a:pt x="3936" y="1404"/>
                    </a:lnTo>
                  </a:path>
                </a:pathLst>
              </a:custGeom>
              <a:noFill/>
              <a:ln w="28575" cap="flat">
                <a:solidFill>
                  <a:srgbClr val="00B0F0"/>
                </a:solidFill>
                <a:prstDash val="dash"/>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Oval 83"/>
              <p:cNvSpPr>
                <a:spLocks noChangeArrowheads="1"/>
              </p:cNvSpPr>
              <p:nvPr/>
            </p:nvSpPr>
            <p:spPr bwMode="auto">
              <a:xfrm>
                <a:off x="2151063" y="3206750"/>
                <a:ext cx="12223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1" name="Oval 84"/>
              <p:cNvSpPr>
                <a:spLocks noChangeArrowheads="1"/>
              </p:cNvSpPr>
              <p:nvPr/>
            </p:nvSpPr>
            <p:spPr bwMode="auto">
              <a:xfrm>
                <a:off x="3148013" y="3314700"/>
                <a:ext cx="117475" cy="122238"/>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2" name="Oval 85"/>
              <p:cNvSpPr>
                <a:spLocks noChangeArrowheads="1"/>
              </p:cNvSpPr>
              <p:nvPr/>
            </p:nvSpPr>
            <p:spPr bwMode="auto">
              <a:xfrm>
                <a:off x="4129088" y="3186113"/>
                <a:ext cx="117475"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3" name="Oval 86"/>
              <p:cNvSpPr>
                <a:spLocks noChangeArrowheads="1"/>
              </p:cNvSpPr>
              <p:nvPr/>
            </p:nvSpPr>
            <p:spPr bwMode="auto">
              <a:xfrm>
                <a:off x="4576763" y="4879975"/>
                <a:ext cx="117475"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4" name="Oval 87"/>
              <p:cNvSpPr>
                <a:spLocks noChangeArrowheads="1"/>
              </p:cNvSpPr>
              <p:nvPr/>
            </p:nvSpPr>
            <p:spPr bwMode="auto">
              <a:xfrm>
                <a:off x="4816475" y="4879975"/>
                <a:ext cx="12223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5" name="Oval 88"/>
              <p:cNvSpPr>
                <a:spLocks noChangeArrowheads="1"/>
              </p:cNvSpPr>
              <p:nvPr/>
            </p:nvSpPr>
            <p:spPr bwMode="auto">
              <a:xfrm>
                <a:off x="5019675" y="4879975"/>
                <a:ext cx="117475"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6" name="Oval 89"/>
              <p:cNvSpPr>
                <a:spLocks noChangeArrowheads="1"/>
              </p:cNvSpPr>
              <p:nvPr/>
            </p:nvSpPr>
            <p:spPr bwMode="auto">
              <a:xfrm>
                <a:off x="5227638" y="4879975"/>
                <a:ext cx="117475"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7" name="Oval 90"/>
              <p:cNvSpPr>
                <a:spLocks noChangeArrowheads="1"/>
              </p:cNvSpPr>
              <p:nvPr/>
            </p:nvSpPr>
            <p:spPr bwMode="auto">
              <a:xfrm>
                <a:off x="5435600" y="4879975"/>
                <a:ext cx="12223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8" name="Oval 91"/>
              <p:cNvSpPr>
                <a:spLocks noChangeArrowheads="1"/>
              </p:cNvSpPr>
              <p:nvPr/>
            </p:nvSpPr>
            <p:spPr bwMode="auto">
              <a:xfrm>
                <a:off x="6059488" y="4879975"/>
                <a:ext cx="11588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99" name="Oval 92"/>
              <p:cNvSpPr>
                <a:spLocks noChangeArrowheads="1"/>
              </p:cNvSpPr>
              <p:nvPr/>
            </p:nvSpPr>
            <p:spPr bwMode="auto">
              <a:xfrm>
                <a:off x="6480175" y="4879975"/>
                <a:ext cx="12223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0" name="Oval 93"/>
              <p:cNvSpPr>
                <a:spLocks noChangeArrowheads="1"/>
              </p:cNvSpPr>
              <p:nvPr/>
            </p:nvSpPr>
            <p:spPr bwMode="auto">
              <a:xfrm>
                <a:off x="6911975" y="4879975"/>
                <a:ext cx="12223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1" name="Oval 94"/>
              <p:cNvSpPr>
                <a:spLocks noChangeArrowheads="1"/>
              </p:cNvSpPr>
              <p:nvPr/>
            </p:nvSpPr>
            <p:spPr bwMode="auto">
              <a:xfrm>
                <a:off x="7354888" y="4879975"/>
                <a:ext cx="122238" cy="117475"/>
              </a:xfrm>
              <a:prstGeom prst="ellipse">
                <a:avLst/>
              </a:prstGeom>
              <a:solidFill>
                <a:srgbClr val="00B0F0"/>
              </a:solidFill>
              <a:ln w="9525">
                <a:solidFill>
                  <a:srgbClr val="00B0F0"/>
                </a:solid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 name="Oval 95"/>
              <p:cNvSpPr>
                <a:spLocks noChangeArrowheads="1"/>
              </p:cNvSpPr>
              <p:nvPr/>
            </p:nvSpPr>
            <p:spPr bwMode="auto">
              <a:xfrm>
                <a:off x="2087563" y="3159125"/>
                <a:ext cx="249238" cy="250825"/>
              </a:xfrm>
              <a:prstGeom prst="ellipse">
                <a:avLst/>
              </a:prstGeom>
              <a:noFill/>
              <a:ln w="19050" cap="flat">
                <a:solidFill>
                  <a:srgbClr val="C00000"/>
                </a:solidFill>
                <a:prstDash val="sys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Oval 96"/>
              <p:cNvSpPr>
                <a:spLocks noChangeArrowheads="1"/>
              </p:cNvSpPr>
              <p:nvPr/>
            </p:nvSpPr>
            <p:spPr bwMode="auto">
              <a:xfrm>
                <a:off x="3089275" y="3265488"/>
                <a:ext cx="244475" cy="252413"/>
              </a:xfrm>
              <a:prstGeom prst="ellipse">
                <a:avLst/>
              </a:prstGeom>
              <a:noFill/>
              <a:ln w="19050" cap="flat">
                <a:solidFill>
                  <a:srgbClr val="C00000"/>
                </a:solidFill>
                <a:prstDash val="sys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Oval 97"/>
              <p:cNvSpPr>
                <a:spLocks noChangeArrowheads="1"/>
              </p:cNvSpPr>
              <p:nvPr/>
            </p:nvSpPr>
            <p:spPr bwMode="auto">
              <a:xfrm>
                <a:off x="4070350" y="3127375"/>
                <a:ext cx="250825" cy="250825"/>
              </a:xfrm>
              <a:prstGeom prst="ellipse">
                <a:avLst/>
              </a:prstGeom>
              <a:noFill/>
              <a:ln w="19050" cap="flat">
                <a:solidFill>
                  <a:srgbClr val="C00000"/>
                </a:solidFill>
                <a:prstDash val="sys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Oval 98"/>
              <p:cNvSpPr>
                <a:spLocks noChangeArrowheads="1"/>
              </p:cNvSpPr>
              <p:nvPr/>
            </p:nvSpPr>
            <p:spPr bwMode="auto">
              <a:xfrm>
                <a:off x="4305300" y="4843463"/>
                <a:ext cx="185738" cy="192088"/>
              </a:xfrm>
              <a:prstGeom prst="ellipse">
                <a:avLst/>
              </a:prstGeom>
              <a:solidFill>
                <a:srgbClr val="C000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 name="Line 41"/>
              <p:cNvSpPr>
                <a:spLocks noChangeShapeType="1"/>
              </p:cNvSpPr>
              <p:nvPr/>
            </p:nvSpPr>
            <p:spPr bwMode="auto">
              <a:xfrm flipV="1">
                <a:off x="2165123" y="5132388"/>
                <a:ext cx="0" cy="952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108" name="Groupe 107"/>
            <p:cNvGrpSpPr/>
            <p:nvPr/>
          </p:nvGrpSpPr>
          <p:grpSpPr>
            <a:xfrm>
              <a:off x="1052347" y="2236939"/>
              <a:ext cx="1956759" cy="314175"/>
              <a:chOff x="787398" y="2202549"/>
              <a:chExt cx="2509520" cy="566623"/>
            </a:xfrm>
          </p:grpSpPr>
          <p:cxnSp>
            <p:nvCxnSpPr>
              <p:cNvPr id="109" name="Connecteur droit avec flèche 108"/>
              <p:cNvCxnSpPr/>
              <p:nvPr/>
            </p:nvCxnSpPr>
            <p:spPr bwMode="auto">
              <a:xfrm>
                <a:off x="787398" y="2202549"/>
                <a:ext cx="0" cy="566623"/>
              </a:xfrm>
              <a:prstGeom prst="straightConnector1">
                <a:avLst/>
              </a:prstGeom>
              <a:solidFill>
                <a:schemeClr val="accent1"/>
              </a:solidFill>
              <a:ln w="19050" cap="flat" cmpd="sng" algn="ctr">
                <a:solidFill>
                  <a:schemeClr val="tx1"/>
                </a:solidFill>
                <a:prstDash val="solid"/>
                <a:round/>
                <a:headEnd type="none" w="med" len="med"/>
                <a:tailEnd type="triangle" w="lg" len="lg"/>
              </a:ln>
              <a:effectLst/>
            </p:spPr>
          </p:cxnSp>
          <p:cxnSp>
            <p:nvCxnSpPr>
              <p:cNvPr id="110" name="Connecteur droit avec flèche 109"/>
              <p:cNvCxnSpPr/>
              <p:nvPr/>
            </p:nvCxnSpPr>
            <p:spPr bwMode="auto">
              <a:xfrm>
                <a:off x="2077718" y="2202549"/>
                <a:ext cx="0" cy="566623"/>
              </a:xfrm>
              <a:prstGeom prst="straightConnector1">
                <a:avLst/>
              </a:prstGeom>
              <a:solidFill>
                <a:schemeClr val="accent1"/>
              </a:solidFill>
              <a:ln w="19050" cap="flat" cmpd="sng" algn="ctr">
                <a:solidFill>
                  <a:schemeClr val="tx1"/>
                </a:solidFill>
                <a:prstDash val="solid"/>
                <a:round/>
                <a:headEnd type="none" w="med" len="med"/>
                <a:tailEnd type="triangle" w="lg" len="lg"/>
              </a:ln>
              <a:effectLst/>
            </p:spPr>
          </p:cxnSp>
          <p:cxnSp>
            <p:nvCxnSpPr>
              <p:cNvPr id="111" name="Connecteur droit avec flèche 110"/>
              <p:cNvCxnSpPr/>
              <p:nvPr/>
            </p:nvCxnSpPr>
            <p:spPr bwMode="auto">
              <a:xfrm>
                <a:off x="3296918" y="2202549"/>
                <a:ext cx="0" cy="566623"/>
              </a:xfrm>
              <a:prstGeom prst="straightConnector1">
                <a:avLst/>
              </a:prstGeom>
              <a:solidFill>
                <a:schemeClr val="accent1"/>
              </a:solidFill>
              <a:ln w="19050" cap="flat" cmpd="sng" algn="ctr">
                <a:solidFill>
                  <a:schemeClr val="tx1"/>
                </a:solidFill>
                <a:prstDash val="solid"/>
                <a:round/>
                <a:headEnd type="none" w="med" len="med"/>
                <a:tailEnd type="triangle" w="lg" len="lg"/>
              </a:ln>
              <a:effectLst/>
            </p:spPr>
          </p:cxnSp>
          <p:cxnSp>
            <p:nvCxnSpPr>
              <p:cNvPr id="112" name="Connecteur droit 111"/>
              <p:cNvCxnSpPr/>
              <p:nvPr/>
            </p:nvCxnSpPr>
            <p:spPr bwMode="auto">
              <a:xfrm>
                <a:off x="787398" y="2202549"/>
                <a:ext cx="25095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grpSp>
        <p:sp>
          <p:nvSpPr>
            <p:cNvPr id="113" name="ZoneTexte 112"/>
            <p:cNvSpPr txBox="1"/>
            <p:nvPr/>
          </p:nvSpPr>
          <p:spPr>
            <a:xfrm>
              <a:off x="1602239" y="1957778"/>
              <a:ext cx="912429" cy="307777"/>
            </a:xfrm>
            <a:prstGeom prst="rect">
              <a:avLst/>
            </a:prstGeom>
            <a:noFill/>
          </p:spPr>
          <p:txBody>
            <a:bodyPr wrap="none" rtlCol="0">
              <a:spAutoFit/>
            </a:bodyPr>
            <a:lstStyle/>
            <a:p>
              <a:pPr algn="ctr"/>
              <a:r>
                <a:rPr lang="fr-FR" sz="1400" b="1" dirty="0">
                  <a:solidFill>
                    <a:srgbClr val="002060"/>
                  </a:solidFill>
                </a:rPr>
                <a:t>CAB  LA</a:t>
              </a:r>
              <a:endParaRPr lang="fr-FR" sz="1400" dirty="0">
                <a:solidFill>
                  <a:srgbClr val="002060"/>
                </a:solidFill>
              </a:endParaRPr>
            </a:p>
          </p:txBody>
        </p:sp>
        <p:sp>
          <p:nvSpPr>
            <p:cNvPr id="114" name="ZoneTexte 113"/>
            <p:cNvSpPr txBox="1"/>
            <p:nvPr/>
          </p:nvSpPr>
          <p:spPr>
            <a:xfrm>
              <a:off x="5027213" y="2055397"/>
              <a:ext cx="1556836" cy="307777"/>
            </a:xfrm>
            <a:prstGeom prst="rect">
              <a:avLst/>
            </a:prstGeom>
            <a:noFill/>
          </p:spPr>
          <p:txBody>
            <a:bodyPr wrap="none" rtlCol="0">
              <a:spAutoFit/>
            </a:bodyPr>
            <a:lstStyle/>
            <a:p>
              <a:pPr algn="ctr"/>
              <a:r>
                <a:rPr lang="fr-FR" sz="1400" b="1" dirty="0">
                  <a:solidFill>
                    <a:srgbClr val="002060"/>
                  </a:solidFill>
                </a:rPr>
                <a:t>Période de suivi</a:t>
              </a:r>
              <a:endParaRPr lang="fr-FR" sz="1400" dirty="0">
                <a:solidFill>
                  <a:srgbClr val="002060"/>
                </a:solidFill>
              </a:endParaRPr>
            </a:p>
          </p:txBody>
        </p:sp>
        <p:cxnSp>
          <p:nvCxnSpPr>
            <p:cNvPr id="115" name="Connecteur droit 114"/>
            <p:cNvCxnSpPr/>
            <p:nvPr/>
          </p:nvCxnSpPr>
          <p:spPr bwMode="auto">
            <a:xfrm flipH="1">
              <a:off x="4364354" y="2464330"/>
              <a:ext cx="2719352"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117" name="ZoneTexte 116"/>
            <p:cNvSpPr txBox="1"/>
            <p:nvPr/>
          </p:nvSpPr>
          <p:spPr>
            <a:xfrm>
              <a:off x="3017647" y="1739302"/>
              <a:ext cx="1914307" cy="707886"/>
            </a:xfrm>
            <a:prstGeom prst="rect">
              <a:avLst/>
            </a:prstGeom>
            <a:noFill/>
          </p:spPr>
          <p:txBody>
            <a:bodyPr wrap="none" rtlCol="0">
              <a:spAutoFit/>
            </a:bodyPr>
            <a:lstStyle/>
            <a:p>
              <a:pPr algn="ctr"/>
              <a:r>
                <a:rPr lang="fr-FR" sz="1400" b="1" dirty="0">
                  <a:solidFill>
                    <a:srgbClr val="0070C0"/>
                  </a:solidFill>
                </a:rPr>
                <a:t>Dernière inoculation</a:t>
              </a:r>
            </a:p>
            <a:p>
              <a:pPr algn="ctr"/>
              <a:r>
                <a:rPr lang="fr-FR" sz="1400" b="1" dirty="0">
                  <a:solidFill>
                    <a:srgbClr val="0070C0"/>
                  </a:solidFill>
                </a:rPr>
                <a:t>de SHIV</a:t>
              </a:r>
              <a:br>
                <a:rPr lang="fr-FR" sz="1400" b="1" dirty="0">
                  <a:solidFill>
                    <a:srgbClr val="0070C0"/>
                  </a:solidFill>
                </a:rPr>
              </a:br>
              <a:endParaRPr lang="fr-FR" sz="1200" b="1" dirty="0">
                <a:solidFill>
                  <a:srgbClr val="0070C0"/>
                </a:solidFill>
              </a:endParaRPr>
            </a:p>
          </p:txBody>
        </p:sp>
        <p:sp>
          <p:nvSpPr>
            <p:cNvPr id="118" name="Flèche vers le bas 117"/>
            <p:cNvSpPr/>
            <p:nvPr/>
          </p:nvSpPr>
          <p:spPr bwMode="auto">
            <a:xfrm>
              <a:off x="3915568" y="2224595"/>
              <a:ext cx="176213" cy="286543"/>
            </a:xfrm>
            <a:prstGeom prst="downArrow">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9" name="ZoneTexte 118"/>
            <p:cNvSpPr txBox="1"/>
            <p:nvPr/>
          </p:nvSpPr>
          <p:spPr>
            <a:xfrm>
              <a:off x="4254823" y="4625479"/>
              <a:ext cx="708848" cy="307777"/>
            </a:xfrm>
            <a:prstGeom prst="rect">
              <a:avLst/>
            </a:prstGeom>
            <a:noFill/>
          </p:spPr>
          <p:txBody>
            <a:bodyPr wrap="none" rtlCol="0">
              <a:spAutoFit/>
            </a:bodyPr>
            <a:lstStyle/>
            <a:p>
              <a:pPr algn="ctr"/>
              <a:r>
                <a:rPr lang="fr-FR" sz="1400" b="1" dirty="0">
                  <a:solidFill>
                    <a:srgbClr val="C00000"/>
                  </a:solidFill>
                </a:rPr>
                <a:t>SHIV+</a:t>
              </a:r>
              <a:endParaRPr lang="fr-FR" sz="1200" b="1" dirty="0">
                <a:solidFill>
                  <a:srgbClr val="C00000"/>
                </a:solidFill>
              </a:endParaRPr>
            </a:p>
          </p:txBody>
        </p:sp>
        <p:sp>
          <p:nvSpPr>
            <p:cNvPr id="121" name="ZoneTexte 120"/>
            <p:cNvSpPr txBox="1"/>
            <p:nvPr/>
          </p:nvSpPr>
          <p:spPr>
            <a:xfrm>
              <a:off x="886037" y="5319017"/>
              <a:ext cx="284052" cy="307777"/>
            </a:xfrm>
            <a:prstGeom prst="rect">
              <a:avLst/>
            </a:prstGeom>
            <a:noFill/>
          </p:spPr>
          <p:txBody>
            <a:bodyPr wrap="none" rtlCol="0">
              <a:spAutoFit/>
            </a:bodyPr>
            <a:lstStyle/>
            <a:p>
              <a:pPr algn="ctr"/>
              <a:r>
                <a:rPr lang="fr-FR" sz="1400" dirty="0"/>
                <a:t>0</a:t>
              </a:r>
            </a:p>
          </p:txBody>
        </p:sp>
        <p:sp>
          <p:nvSpPr>
            <p:cNvPr id="122" name="ZoneTexte 121"/>
            <p:cNvSpPr txBox="1"/>
            <p:nvPr/>
          </p:nvSpPr>
          <p:spPr>
            <a:xfrm>
              <a:off x="1122153" y="5319017"/>
              <a:ext cx="284052" cy="307777"/>
            </a:xfrm>
            <a:prstGeom prst="rect">
              <a:avLst/>
            </a:prstGeom>
            <a:noFill/>
          </p:spPr>
          <p:txBody>
            <a:bodyPr wrap="none" rtlCol="0">
              <a:spAutoFit/>
            </a:bodyPr>
            <a:lstStyle/>
            <a:p>
              <a:pPr algn="ctr"/>
              <a:r>
                <a:rPr lang="fr-FR" sz="1400" dirty="0"/>
                <a:t>1</a:t>
              </a:r>
            </a:p>
          </p:txBody>
        </p:sp>
        <p:sp>
          <p:nvSpPr>
            <p:cNvPr id="123" name="ZoneTexte 122"/>
            <p:cNvSpPr txBox="1"/>
            <p:nvPr/>
          </p:nvSpPr>
          <p:spPr>
            <a:xfrm>
              <a:off x="1373838" y="5319017"/>
              <a:ext cx="284052" cy="307777"/>
            </a:xfrm>
            <a:prstGeom prst="rect">
              <a:avLst/>
            </a:prstGeom>
            <a:noFill/>
          </p:spPr>
          <p:txBody>
            <a:bodyPr wrap="none" rtlCol="0">
              <a:spAutoFit/>
            </a:bodyPr>
            <a:lstStyle/>
            <a:p>
              <a:pPr algn="ctr"/>
              <a:r>
                <a:rPr lang="fr-FR" sz="1400" dirty="0"/>
                <a:t>2</a:t>
              </a:r>
            </a:p>
          </p:txBody>
        </p:sp>
        <p:sp>
          <p:nvSpPr>
            <p:cNvPr id="124" name="ZoneTexte 123"/>
            <p:cNvSpPr txBox="1"/>
            <p:nvPr/>
          </p:nvSpPr>
          <p:spPr>
            <a:xfrm>
              <a:off x="1625225" y="5319017"/>
              <a:ext cx="284052" cy="307777"/>
            </a:xfrm>
            <a:prstGeom prst="rect">
              <a:avLst/>
            </a:prstGeom>
            <a:noFill/>
          </p:spPr>
          <p:txBody>
            <a:bodyPr wrap="none" rtlCol="0">
              <a:spAutoFit/>
            </a:bodyPr>
            <a:lstStyle/>
            <a:p>
              <a:pPr algn="ctr"/>
              <a:r>
                <a:rPr lang="fr-FR" sz="1400" dirty="0"/>
                <a:t>3</a:t>
              </a:r>
            </a:p>
          </p:txBody>
        </p:sp>
        <p:sp>
          <p:nvSpPr>
            <p:cNvPr id="125" name="ZoneTexte 124"/>
            <p:cNvSpPr txBox="1"/>
            <p:nvPr/>
          </p:nvSpPr>
          <p:spPr>
            <a:xfrm>
              <a:off x="1853971" y="5319017"/>
              <a:ext cx="284052" cy="307777"/>
            </a:xfrm>
            <a:prstGeom prst="rect">
              <a:avLst/>
            </a:prstGeom>
            <a:noFill/>
          </p:spPr>
          <p:txBody>
            <a:bodyPr wrap="none" rtlCol="0">
              <a:spAutoFit/>
            </a:bodyPr>
            <a:lstStyle/>
            <a:p>
              <a:pPr algn="ctr"/>
              <a:r>
                <a:rPr lang="fr-FR" sz="1400" dirty="0"/>
                <a:t>4</a:t>
              </a:r>
            </a:p>
          </p:txBody>
        </p:sp>
        <p:sp>
          <p:nvSpPr>
            <p:cNvPr id="126" name="ZoneTexte 125"/>
            <p:cNvSpPr txBox="1"/>
            <p:nvPr/>
          </p:nvSpPr>
          <p:spPr>
            <a:xfrm>
              <a:off x="2101303" y="5319017"/>
              <a:ext cx="284052" cy="307777"/>
            </a:xfrm>
            <a:prstGeom prst="rect">
              <a:avLst/>
            </a:prstGeom>
            <a:noFill/>
          </p:spPr>
          <p:txBody>
            <a:bodyPr wrap="none" rtlCol="0">
              <a:spAutoFit/>
            </a:bodyPr>
            <a:lstStyle/>
            <a:p>
              <a:pPr algn="ctr"/>
              <a:r>
                <a:rPr lang="fr-FR" sz="1400" dirty="0"/>
                <a:t>5</a:t>
              </a:r>
            </a:p>
          </p:txBody>
        </p:sp>
        <p:sp>
          <p:nvSpPr>
            <p:cNvPr id="127" name="ZoneTexte 126"/>
            <p:cNvSpPr txBox="1"/>
            <p:nvPr/>
          </p:nvSpPr>
          <p:spPr>
            <a:xfrm>
              <a:off x="2350976" y="5319017"/>
              <a:ext cx="284052" cy="307777"/>
            </a:xfrm>
            <a:prstGeom prst="rect">
              <a:avLst/>
            </a:prstGeom>
            <a:noFill/>
          </p:spPr>
          <p:txBody>
            <a:bodyPr wrap="none" rtlCol="0">
              <a:spAutoFit/>
            </a:bodyPr>
            <a:lstStyle/>
            <a:p>
              <a:pPr algn="ctr"/>
              <a:r>
                <a:rPr lang="fr-FR" sz="1400" dirty="0"/>
                <a:t>6</a:t>
              </a:r>
            </a:p>
          </p:txBody>
        </p:sp>
        <p:sp>
          <p:nvSpPr>
            <p:cNvPr id="128" name="ZoneTexte 127"/>
            <p:cNvSpPr txBox="1"/>
            <p:nvPr/>
          </p:nvSpPr>
          <p:spPr>
            <a:xfrm>
              <a:off x="2595791" y="5319017"/>
              <a:ext cx="284052" cy="307777"/>
            </a:xfrm>
            <a:prstGeom prst="rect">
              <a:avLst/>
            </a:prstGeom>
            <a:noFill/>
          </p:spPr>
          <p:txBody>
            <a:bodyPr wrap="none" rtlCol="0">
              <a:spAutoFit/>
            </a:bodyPr>
            <a:lstStyle/>
            <a:p>
              <a:pPr algn="ctr"/>
              <a:r>
                <a:rPr lang="fr-FR" sz="1400" dirty="0"/>
                <a:t>7</a:t>
              </a:r>
            </a:p>
          </p:txBody>
        </p:sp>
        <p:sp>
          <p:nvSpPr>
            <p:cNvPr id="129" name="ZoneTexte 128"/>
            <p:cNvSpPr txBox="1"/>
            <p:nvPr/>
          </p:nvSpPr>
          <p:spPr>
            <a:xfrm>
              <a:off x="2836282" y="5319017"/>
              <a:ext cx="284052" cy="307777"/>
            </a:xfrm>
            <a:prstGeom prst="rect">
              <a:avLst/>
            </a:prstGeom>
            <a:noFill/>
          </p:spPr>
          <p:txBody>
            <a:bodyPr wrap="none" rtlCol="0">
              <a:spAutoFit/>
            </a:bodyPr>
            <a:lstStyle/>
            <a:p>
              <a:pPr algn="ctr"/>
              <a:r>
                <a:rPr lang="fr-FR" sz="1400" dirty="0"/>
                <a:t>8</a:t>
              </a:r>
            </a:p>
          </p:txBody>
        </p:sp>
        <p:sp>
          <p:nvSpPr>
            <p:cNvPr id="130" name="ZoneTexte 129"/>
            <p:cNvSpPr txBox="1"/>
            <p:nvPr/>
          </p:nvSpPr>
          <p:spPr>
            <a:xfrm>
              <a:off x="3084450" y="5319017"/>
              <a:ext cx="284052" cy="307777"/>
            </a:xfrm>
            <a:prstGeom prst="rect">
              <a:avLst/>
            </a:prstGeom>
            <a:noFill/>
          </p:spPr>
          <p:txBody>
            <a:bodyPr wrap="none" rtlCol="0">
              <a:spAutoFit/>
            </a:bodyPr>
            <a:lstStyle/>
            <a:p>
              <a:pPr algn="ctr"/>
              <a:r>
                <a:rPr lang="fr-FR" sz="1400" dirty="0"/>
                <a:t>9</a:t>
              </a:r>
            </a:p>
          </p:txBody>
        </p:sp>
        <p:sp>
          <p:nvSpPr>
            <p:cNvPr id="131" name="ZoneTexte 130"/>
            <p:cNvSpPr txBox="1"/>
            <p:nvPr/>
          </p:nvSpPr>
          <p:spPr>
            <a:xfrm>
              <a:off x="3257102" y="5319017"/>
              <a:ext cx="383438" cy="307777"/>
            </a:xfrm>
            <a:prstGeom prst="rect">
              <a:avLst/>
            </a:prstGeom>
            <a:noFill/>
          </p:spPr>
          <p:txBody>
            <a:bodyPr wrap="none" rtlCol="0">
              <a:spAutoFit/>
            </a:bodyPr>
            <a:lstStyle/>
            <a:p>
              <a:pPr algn="ctr"/>
              <a:r>
                <a:rPr lang="fr-FR" sz="1400" dirty="0"/>
                <a:t>10</a:t>
              </a:r>
            </a:p>
          </p:txBody>
        </p:sp>
        <p:sp>
          <p:nvSpPr>
            <p:cNvPr id="132" name="ZoneTexte 131"/>
            <p:cNvSpPr txBox="1"/>
            <p:nvPr/>
          </p:nvSpPr>
          <p:spPr>
            <a:xfrm>
              <a:off x="3535632" y="5319017"/>
              <a:ext cx="370101" cy="307777"/>
            </a:xfrm>
            <a:prstGeom prst="rect">
              <a:avLst/>
            </a:prstGeom>
            <a:noFill/>
          </p:spPr>
          <p:txBody>
            <a:bodyPr wrap="none" rtlCol="0">
              <a:spAutoFit/>
            </a:bodyPr>
            <a:lstStyle/>
            <a:p>
              <a:pPr algn="ctr"/>
              <a:r>
                <a:rPr lang="fr-FR" sz="1400" dirty="0"/>
                <a:t>11</a:t>
              </a:r>
            </a:p>
          </p:txBody>
        </p:sp>
        <p:sp>
          <p:nvSpPr>
            <p:cNvPr id="133" name="ZoneTexte 132"/>
            <p:cNvSpPr txBox="1"/>
            <p:nvPr/>
          </p:nvSpPr>
          <p:spPr>
            <a:xfrm>
              <a:off x="3779676" y="5319017"/>
              <a:ext cx="383438" cy="307777"/>
            </a:xfrm>
            <a:prstGeom prst="rect">
              <a:avLst/>
            </a:prstGeom>
            <a:noFill/>
          </p:spPr>
          <p:txBody>
            <a:bodyPr wrap="none" rtlCol="0">
              <a:spAutoFit/>
            </a:bodyPr>
            <a:lstStyle/>
            <a:p>
              <a:pPr algn="ctr"/>
              <a:r>
                <a:rPr lang="fr-FR" sz="1400" dirty="0"/>
                <a:t>12</a:t>
              </a:r>
            </a:p>
          </p:txBody>
        </p:sp>
        <p:sp>
          <p:nvSpPr>
            <p:cNvPr id="134" name="ZoneTexte 133"/>
            <p:cNvSpPr txBox="1"/>
            <p:nvPr/>
          </p:nvSpPr>
          <p:spPr>
            <a:xfrm>
              <a:off x="4028969" y="5319017"/>
              <a:ext cx="383438" cy="307777"/>
            </a:xfrm>
            <a:prstGeom prst="rect">
              <a:avLst/>
            </a:prstGeom>
            <a:noFill/>
          </p:spPr>
          <p:txBody>
            <a:bodyPr wrap="none" rtlCol="0">
              <a:spAutoFit/>
            </a:bodyPr>
            <a:lstStyle/>
            <a:p>
              <a:pPr algn="ctr"/>
              <a:r>
                <a:rPr lang="fr-FR" sz="1400" dirty="0"/>
                <a:t>13</a:t>
              </a:r>
            </a:p>
          </p:txBody>
        </p:sp>
        <p:sp>
          <p:nvSpPr>
            <p:cNvPr id="135" name="ZoneTexte 134"/>
            <p:cNvSpPr txBox="1"/>
            <p:nvPr/>
          </p:nvSpPr>
          <p:spPr>
            <a:xfrm>
              <a:off x="4536578" y="5319017"/>
              <a:ext cx="383438" cy="307777"/>
            </a:xfrm>
            <a:prstGeom prst="rect">
              <a:avLst/>
            </a:prstGeom>
            <a:noFill/>
          </p:spPr>
          <p:txBody>
            <a:bodyPr wrap="none" rtlCol="0">
              <a:spAutoFit/>
            </a:bodyPr>
            <a:lstStyle/>
            <a:p>
              <a:pPr algn="ctr"/>
              <a:r>
                <a:rPr lang="fr-FR" sz="1400" dirty="0"/>
                <a:t>16</a:t>
              </a:r>
            </a:p>
          </p:txBody>
        </p:sp>
        <p:sp>
          <p:nvSpPr>
            <p:cNvPr id="136" name="ZoneTexte 135"/>
            <p:cNvSpPr txBox="1"/>
            <p:nvPr/>
          </p:nvSpPr>
          <p:spPr>
            <a:xfrm>
              <a:off x="4964841" y="5319017"/>
              <a:ext cx="383438" cy="307777"/>
            </a:xfrm>
            <a:prstGeom prst="rect">
              <a:avLst/>
            </a:prstGeom>
            <a:noFill/>
          </p:spPr>
          <p:txBody>
            <a:bodyPr wrap="none" rtlCol="0">
              <a:spAutoFit/>
            </a:bodyPr>
            <a:lstStyle/>
            <a:p>
              <a:pPr algn="ctr"/>
              <a:r>
                <a:rPr lang="fr-FR" sz="1400" dirty="0"/>
                <a:t>18</a:t>
              </a:r>
            </a:p>
          </p:txBody>
        </p:sp>
        <p:sp>
          <p:nvSpPr>
            <p:cNvPr id="137" name="ZoneTexte 136"/>
            <p:cNvSpPr txBox="1"/>
            <p:nvPr/>
          </p:nvSpPr>
          <p:spPr>
            <a:xfrm>
              <a:off x="4268108" y="5319017"/>
              <a:ext cx="383438" cy="307777"/>
            </a:xfrm>
            <a:prstGeom prst="rect">
              <a:avLst/>
            </a:prstGeom>
            <a:noFill/>
          </p:spPr>
          <p:txBody>
            <a:bodyPr wrap="none" rtlCol="0">
              <a:spAutoFit/>
            </a:bodyPr>
            <a:lstStyle/>
            <a:p>
              <a:pPr algn="ctr"/>
              <a:r>
                <a:rPr lang="fr-FR" sz="1400" dirty="0"/>
                <a:t>14</a:t>
              </a:r>
            </a:p>
          </p:txBody>
        </p:sp>
        <p:sp>
          <p:nvSpPr>
            <p:cNvPr id="138" name="ZoneTexte 137"/>
            <p:cNvSpPr txBox="1"/>
            <p:nvPr/>
          </p:nvSpPr>
          <p:spPr>
            <a:xfrm>
              <a:off x="5393104" y="5319017"/>
              <a:ext cx="383438" cy="307777"/>
            </a:xfrm>
            <a:prstGeom prst="rect">
              <a:avLst/>
            </a:prstGeom>
            <a:noFill/>
          </p:spPr>
          <p:txBody>
            <a:bodyPr wrap="none" rtlCol="0">
              <a:spAutoFit/>
            </a:bodyPr>
            <a:lstStyle/>
            <a:p>
              <a:pPr algn="ctr"/>
              <a:r>
                <a:rPr lang="fr-FR" sz="1400" dirty="0"/>
                <a:t>20</a:t>
              </a:r>
            </a:p>
          </p:txBody>
        </p:sp>
        <p:sp>
          <p:nvSpPr>
            <p:cNvPr id="139" name="ZoneTexte 138"/>
            <p:cNvSpPr txBox="1"/>
            <p:nvPr/>
          </p:nvSpPr>
          <p:spPr>
            <a:xfrm>
              <a:off x="5832942" y="5319017"/>
              <a:ext cx="383438" cy="307777"/>
            </a:xfrm>
            <a:prstGeom prst="rect">
              <a:avLst/>
            </a:prstGeom>
            <a:noFill/>
          </p:spPr>
          <p:txBody>
            <a:bodyPr wrap="none" rtlCol="0">
              <a:spAutoFit/>
            </a:bodyPr>
            <a:lstStyle/>
            <a:p>
              <a:pPr algn="ctr"/>
              <a:r>
                <a:rPr lang="fr-FR" sz="1400" dirty="0"/>
                <a:t>22</a:t>
              </a:r>
            </a:p>
          </p:txBody>
        </p:sp>
        <p:sp>
          <p:nvSpPr>
            <p:cNvPr id="140" name="ZoneTexte 139"/>
            <p:cNvSpPr txBox="1"/>
            <p:nvPr/>
          </p:nvSpPr>
          <p:spPr>
            <a:xfrm>
              <a:off x="6249630" y="5319017"/>
              <a:ext cx="383438" cy="307777"/>
            </a:xfrm>
            <a:prstGeom prst="rect">
              <a:avLst/>
            </a:prstGeom>
            <a:noFill/>
          </p:spPr>
          <p:txBody>
            <a:bodyPr wrap="none" rtlCol="0">
              <a:spAutoFit/>
            </a:bodyPr>
            <a:lstStyle/>
            <a:p>
              <a:pPr algn="ctr"/>
              <a:r>
                <a:rPr lang="fr-FR" sz="1400" dirty="0"/>
                <a:t>24</a:t>
              </a:r>
            </a:p>
          </p:txBody>
        </p:sp>
        <p:sp>
          <p:nvSpPr>
            <p:cNvPr id="141" name="ZoneTexte 140"/>
            <p:cNvSpPr txBox="1"/>
            <p:nvPr/>
          </p:nvSpPr>
          <p:spPr>
            <a:xfrm>
              <a:off x="6677893" y="5319017"/>
              <a:ext cx="383438" cy="307777"/>
            </a:xfrm>
            <a:prstGeom prst="rect">
              <a:avLst/>
            </a:prstGeom>
            <a:noFill/>
          </p:spPr>
          <p:txBody>
            <a:bodyPr wrap="none" rtlCol="0">
              <a:spAutoFit/>
            </a:bodyPr>
            <a:lstStyle/>
            <a:p>
              <a:pPr algn="ctr"/>
              <a:r>
                <a:rPr lang="fr-FR" sz="1400" dirty="0"/>
                <a:t>26</a:t>
              </a:r>
            </a:p>
          </p:txBody>
        </p:sp>
        <p:sp>
          <p:nvSpPr>
            <p:cNvPr id="142" name="ZoneTexte 141"/>
            <p:cNvSpPr txBox="1"/>
            <p:nvPr/>
          </p:nvSpPr>
          <p:spPr>
            <a:xfrm>
              <a:off x="7083007" y="5319017"/>
              <a:ext cx="383438" cy="307777"/>
            </a:xfrm>
            <a:prstGeom prst="rect">
              <a:avLst/>
            </a:prstGeom>
            <a:noFill/>
          </p:spPr>
          <p:txBody>
            <a:bodyPr wrap="none" rtlCol="0">
              <a:spAutoFit/>
            </a:bodyPr>
            <a:lstStyle/>
            <a:p>
              <a:pPr algn="ctr"/>
              <a:r>
                <a:rPr lang="fr-FR" sz="1400" dirty="0"/>
                <a:t>28</a:t>
              </a:r>
            </a:p>
          </p:txBody>
        </p:sp>
        <p:sp>
          <p:nvSpPr>
            <p:cNvPr id="143" name="ZoneTexte 142"/>
            <p:cNvSpPr txBox="1"/>
            <p:nvPr/>
          </p:nvSpPr>
          <p:spPr>
            <a:xfrm>
              <a:off x="685601" y="4890754"/>
              <a:ext cx="284053" cy="307777"/>
            </a:xfrm>
            <a:prstGeom prst="rect">
              <a:avLst/>
            </a:prstGeom>
            <a:noFill/>
          </p:spPr>
          <p:txBody>
            <a:bodyPr wrap="none" rtlCol="0">
              <a:spAutoFit/>
            </a:bodyPr>
            <a:lstStyle/>
            <a:p>
              <a:pPr algn="r"/>
              <a:r>
                <a:rPr lang="fr-FR" sz="1400" dirty="0"/>
                <a:t>1</a:t>
              </a:r>
            </a:p>
          </p:txBody>
        </p:sp>
        <p:sp>
          <p:nvSpPr>
            <p:cNvPr id="144" name="ZoneTexte 143"/>
            <p:cNvSpPr txBox="1"/>
            <p:nvPr/>
          </p:nvSpPr>
          <p:spPr>
            <a:xfrm>
              <a:off x="586215" y="4254146"/>
              <a:ext cx="383439" cy="307777"/>
            </a:xfrm>
            <a:prstGeom prst="rect">
              <a:avLst/>
            </a:prstGeom>
            <a:noFill/>
          </p:spPr>
          <p:txBody>
            <a:bodyPr wrap="none" rtlCol="0">
              <a:spAutoFit/>
            </a:bodyPr>
            <a:lstStyle/>
            <a:p>
              <a:pPr algn="r"/>
              <a:r>
                <a:rPr lang="fr-FR" sz="1400" dirty="0"/>
                <a:t>10</a:t>
              </a:r>
            </a:p>
          </p:txBody>
        </p:sp>
        <p:sp>
          <p:nvSpPr>
            <p:cNvPr id="145" name="ZoneTexte 144"/>
            <p:cNvSpPr txBox="1"/>
            <p:nvPr/>
          </p:nvSpPr>
          <p:spPr>
            <a:xfrm>
              <a:off x="486830" y="3652263"/>
              <a:ext cx="482824" cy="307777"/>
            </a:xfrm>
            <a:prstGeom prst="rect">
              <a:avLst/>
            </a:prstGeom>
            <a:noFill/>
          </p:spPr>
          <p:txBody>
            <a:bodyPr wrap="none" rtlCol="0">
              <a:spAutoFit/>
            </a:bodyPr>
            <a:lstStyle/>
            <a:p>
              <a:pPr algn="r"/>
              <a:r>
                <a:rPr lang="fr-FR" sz="1400" dirty="0"/>
                <a:t>100</a:t>
              </a:r>
            </a:p>
          </p:txBody>
        </p:sp>
        <p:sp>
          <p:nvSpPr>
            <p:cNvPr id="146" name="ZoneTexte 145"/>
            <p:cNvSpPr txBox="1"/>
            <p:nvPr/>
          </p:nvSpPr>
          <p:spPr>
            <a:xfrm>
              <a:off x="337750" y="3015655"/>
              <a:ext cx="631904" cy="307777"/>
            </a:xfrm>
            <a:prstGeom prst="rect">
              <a:avLst/>
            </a:prstGeom>
            <a:noFill/>
          </p:spPr>
          <p:txBody>
            <a:bodyPr wrap="none" rtlCol="0">
              <a:spAutoFit/>
            </a:bodyPr>
            <a:lstStyle/>
            <a:p>
              <a:pPr algn="r"/>
              <a:r>
                <a:rPr lang="fr-FR" sz="1400" dirty="0"/>
                <a:t>1 000</a:t>
              </a:r>
            </a:p>
          </p:txBody>
        </p:sp>
        <p:sp>
          <p:nvSpPr>
            <p:cNvPr id="147" name="ZoneTexte 146"/>
            <p:cNvSpPr txBox="1"/>
            <p:nvPr/>
          </p:nvSpPr>
          <p:spPr>
            <a:xfrm>
              <a:off x="238364" y="2390622"/>
              <a:ext cx="731290" cy="307777"/>
            </a:xfrm>
            <a:prstGeom prst="rect">
              <a:avLst/>
            </a:prstGeom>
            <a:noFill/>
          </p:spPr>
          <p:txBody>
            <a:bodyPr wrap="none" rtlCol="0">
              <a:spAutoFit/>
            </a:bodyPr>
            <a:lstStyle/>
            <a:p>
              <a:pPr algn="r"/>
              <a:r>
                <a:rPr lang="fr-FR" sz="1400" dirty="0"/>
                <a:t>10 000</a:t>
              </a:r>
            </a:p>
          </p:txBody>
        </p:sp>
        <p:sp>
          <p:nvSpPr>
            <p:cNvPr id="149" name="ZoneTexte 148"/>
            <p:cNvSpPr txBox="1"/>
            <p:nvPr/>
          </p:nvSpPr>
          <p:spPr>
            <a:xfrm>
              <a:off x="7295356" y="3106836"/>
              <a:ext cx="1128114" cy="307777"/>
            </a:xfrm>
            <a:prstGeom prst="rect">
              <a:avLst/>
            </a:prstGeom>
            <a:noFill/>
          </p:spPr>
          <p:txBody>
            <a:bodyPr wrap="square" rtlCol="0">
              <a:spAutoFit/>
            </a:bodyPr>
            <a:lstStyle/>
            <a:p>
              <a:r>
                <a:rPr lang="fr-FR" sz="1400" dirty="0"/>
                <a:t>4 x CI</a:t>
              </a:r>
              <a:r>
                <a:rPr lang="fr-FR" sz="1400" baseline="-25000" dirty="0"/>
                <a:t>90-</a:t>
              </a:r>
              <a:r>
                <a:rPr lang="fr-FR" sz="1400" dirty="0"/>
                <a:t>AP</a:t>
              </a:r>
              <a:endParaRPr lang="fr-FR" sz="1400" baseline="-25000" dirty="0"/>
            </a:p>
          </p:txBody>
        </p:sp>
        <p:sp>
          <p:nvSpPr>
            <p:cNvPr id="150" name="ZoneTexte 149"/>
            <p:cNvSpPr txBox="1"/>
            <p:nvPr/>
          </p:nvSpPr>
          <p:spPr>
            <a:xfrm>
              <a:off x="7274726" y="3472657"/>
              <a:ext cx="1168920" cy="307777"/>
            </a:xfrm>
            <a:prstGeom prst="rect">
              <a:avLst/>
            </a:prstGeom>
            <a:noFill/>
          </p:spPr>
          <p:txBody>
            <a:bodyPr wrap="square" rtlCol="0">
              <a:spAutoFit/>
            </a:bodyPr>
            <a:lstStyle/>
            <a:p>
              <a:r>
                <a:rPr lang="fr-FR" sz="1400" dirty="0"/>
                <a:t>1 x CI</a:t>
              </a:r>
              <a:r>
                <a:rPr lang="fr-FR" sz="1400" baseline="-25000" dirty="0"/>
                <a:t>90</a:t>
              </a:r>
              <a:r>
                <a:rPr lang="fr-FR" sz="1400" dirty="0"/>
                <a:t>-AP</a:t>
              </a:r>
              <a:endParaRPr lang="fr-FR" sz="1400" baseline="-25000" dirty="0"/>
            </a:p>
          </p:txBody>
        </p:sp>
        <p:sp>
          <p:nvSpPr>
            <p:cNvPr id="151" name="ZoneTexte 150"/>
            <p:cNvSpPr txBox="1"/>
            <p:nvPr/>
          </p:nvSpPr>
          <p:spPr>
            <a:xfrm>
              <a:off x="3873015" y="5583336"/>
              <a:ext cx="981359" cy="307777"/>
            </a:xfrm>
            <a:prstGeom prst="rect">
              <a:avLst/>
            </a:prstGeom>
            <a:noFill/>
          </p:spPr>
          <p:txBody>
            <a:bodyPr wrap="none" rtlCol="0">
              <a:spAutoFit/>
            </a:bodyPr>
            <a:lstStyle/>
            <a:p>
              <a:pPr algn="ctr"/>
              <a:r>
                <a:rPr lang="fr-FR" sz="1400" dirty="0"/>
                <a:t>Semaines</a:t>
              </a:r>
            </a:p>
          </p:txBody>
        </p:sp>
      </p:grpSp>
      <p:sp>
        <p:nvSpPr>
          <p:cNvPr id="154" name="ZoneTexte 153"/>
          <p:cNvSpPr txBox="1"/>
          <p:nvPr/>
        </p:nvSpPr>
        <p:spPr>
          <a:xfrm>
            <a:off x="309786" y="5811157"/>
            <a:ext cx="8612834"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Les concentrations plasmatiques de CAB LA étaient toujours &gt; 4 x CI</a:t>
            </a:r>
            <a:r>
              <a:rPr lang="fr-FR" baseline="-25000" dirty="0"/>
              <a:t>90</a:t>
            </a:r>
            <a:r>
              <a:rPr lang="fr-FR" dirty="0"/>
              <a:t>-AP, </a:t>
            </a:r>
            <a:br>
              <a:rPr lang="fr-FR" dirty="0"/>
            </a:br>
            <a:r>
              <a:rPr lang="fr-FR" dirty="0"/>
              <a:t>donc prédictives d’une bonne protection contre l’infection par voie pénienne, sauf pour l’unique macaque ayant </a:t>
            </a:r>
            <a:r>
              <a:rPr lang="fr-FR" dirty="0" err="1"/>
              <a:t>séroconverti</a:t>
            </a:r>
            <a:endParaRPr lang="fr-FR" dirty="0"/>
          </a:p>
        </p:txBody>
      </p:sp>
      <p:sp>
        <p:nvSpPr>
          <p:cNvPr id="15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Dobard</a:t>
            </a:r>
            <a:r>
              <a:rPr lang="en-GB" sz="1200" i="1" dirty="0">
                <a:solidFill>
                  <a:srgbClr val="0070C0"/>
                </a:solidFill>
              </a:rPr>
              <a:t> C, CROI 2018, Abs. 83</a:t>
            </a:r>
          </a:p>
        </p:txBody>
      </p:sp>
      <p:sp>
        <p:nvSpPr>
          <p:cNvPr id="5" name="ZoneTexte 4"/>
          <p:cNvSpPr txBox="1"/>
          <p:nvPr/>
        </p:nvSpPr>
        <p:spPr>
          <a:xfrm>
            <a:off x="360584" y="1150472"/>
            <a:ext cx="8410883"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Concentrations plasmatiques de CAB LA (</a:t>
            </a:r>
            <a:r>
              <a:rPr lang="fr-FR" sz="2000" b="1" dirty="0" err="1">
                <a:solidFill>
                  <a:srgbClr val="0070C0"/>
                </a:solidFill>
                <a:latin typeface="Calibri" panose="020F0502020204030204" pitchFamily="34" charset="0"/>
                <a:cs typeface="Calibri" panose="020F0502020204030204" pitchFamily="34" charset="0"/>
              </a:rPr>
              <a:t>ng</a:t>
            </a:r>
            <a:r>
              <a:rPr lang="fr-FR" sz="2000" b="1" dirty="0">
                <a:solidFill>
                  <a:srgbClr val="0070C0"/>
                </a:solidFill>
                <a:latin typeface="Calibri" panose="020F0502020204030204" pitchFamily="34" charset="0"/>
                <a:cs typeface="Calibri" panose="020F0502020204030204" pitchFamily="34" charset="0"/>
              </a:rPr>
              <a:t>/ml)</a:t>
            </a:r>
          </a:p>
        </p:txBody>
      </p:sp>
      <p:sp>
        <p:nvSpPr>
          <p:cNvPr id="148" name="Titre 3">
            <a:extLst>
              <a:ext uri="{FF2B5EF4-FFF2-40B4-BE49-F238E27FC236}">
                <a16:creationId xmlns:a16="http://schemas.microsoft.com/office/drawing/2014/main" id="{999794FA-5CE3-4D8A-9544-8E60CD16B120}"/>
              </a:ext>
            </a:extLst>
          </p:cNvPr>
          <p:cNvSpPr>
            <a:spLocks noGrp="1"/>
          </p:cNvSpPr>
          <p:nvPr>
            <p:ph type="title"/>
          </p:nvPr>
        </p:nvSpPr>
        <p:spPr>
          <a:xfrm>
            <a:off x="1547813" y="115888"/>
            <a:ext cx="7523162" cy="936625"/>
          </a:xfrm>
        </p:spPr>
        <p:txBody>
          <a:bodyPr/>
          <a:lstStyle/>
          <a:p>
            <a:r>
              <a:rPr lang="fr-FR" dirty="0"/>
              <a:t>PrEP par CAB LA pour prévenir de l’infection </a:t>
            </a:r>
            <a:br>
              <a:rPr lang="fr-FR" dirty="0"/>
            </a:br>
            <a:r>
              <a:rPr lang="fr-FR" dirty="0"/>
              <a:t>par voie pénienne (4)</a:t>
            </a:r>
          </a:p>
        </p:txBody>
      </p:sp>
      <p:sp>
        <p:nvSpPr>
          <p:cNvPr id="156" name="ZoneTexte 155">
            <a:extLst>
              <a:ext uri="{FF2B5EF4-FFF2-40B4-BE49-F238E27FC236}">
                <a16:creationId xmlns:a16="http://schemas.microsoft.com/office/drawing/2014/main" id="{09C24214-2927-472A-BC86-694BE67588E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186</a:t>
            </a:r>
          </a:p>
        </p:txBody>
      </p:sp>
    </p:spTree>
    <p:extLst>
      <p:ext uri="{BB962C8B-B14F-4D97-AF65-F5344CB8AC3E}">
        <p14:creationId xmlns:p14="http://schemas.microsoft.com/office/powerpoint/2010/main" val="933570186"/>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 name="Groupe 167"/>
          <p:cNvGrpSpPr/>
          <p:nvPr/>
        </p:nvGrpSpPr>
        <p:grpSpPr>
          <a:xfrm>
            <a:off x="545044" y="1312650"/>
            <a:ext cx="8114900" cy="3333677"/>
            <a:chOff x="417722" y="992375"/>
            <a:chExt cx="8114900" cy="3333677"/>
          </a:xfrm>
        </p:grpSpPr>
        <p:grpSp>
          <p:nvGrpSpPr>
            <p:cNvPr id="124" name="Groupe 123"/>
            <p:cNvGrpSpPr/>
            <p:nvPr/>
          </p:nvGrpSpPr>
          <p:grpSpPr>
            <a:xfrm>
              <a:off x="985838" y="2393341"/>
              <a:ext cx="2371725" cy="1552575"/>
              <a:chOff x="985838" y="2422525"/>
              <a:chExt cx="2371725" cy="1552575"/>
            </a:xfrm>
          </p:grpSpPr>
          <p:sp>
            <p:nvSpPr>
              <p:cNvPr id="7" name="Line 5"/>
              <p:cNvSpPr>
                <a:spLocks noChangeShapeType="1"/>
              </p:cNvSpPr>
              <p:nvPr/>
            </p:nvSpPr>
            <p:spPr bwMode="auto">
              <a:xfrm>
                <a:off x="985838" y="3530600"/>
                <a:ext cx="968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6"/>
              <p:cNvSpPr>
                <a:spLocks noChangeShapeType="1"/>
              </p:cNvSpPr>
              <p:nvPr/>
            </p:nvSpPr>
            <p:spPr bwMode="auto">
              <a:xfrm>
                <a:off x="985838" y="3876675"/>
                <a:ext cx="968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7"/>
              <p:cNvSpPr>
                <a:spLocks noChangeShapeType="1"/>
              </p:cNvSpPr>
              <p:nvPr/>
            </p:nvSpPr>
            <p:spPr bwMode="auto">
              <a:xfrm flipV="1">
                <a:off x="1082676" y="3876675"/>
                <a:ext cx="0" cy="98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8"/>
              <p:cNvSpPr>
                <a:spLocks noChangeShapeType="1"/>
              </p:cNvSpPr>
              <p:nvPr/>
            </p:nvSpPr>
            <p:spPr bwMode="auto">
              <a:xfrm flipV="1">
                <a:off x="1636713" y="3876675"/>
                <a:ext cx="0" cy="98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9"/>
              <p:cNvSpPr>
                <a:spLocks noChangeShapeType="1"/>
              </p:cNvSpPr>
              <p:nvPr/>
            </p:nvSpPr>
            <p:spPr bwMode="auto">
              <a:xfrm flipV="1">
                <a:off x="2201863" y="3876675"/>
                <a:ext cx="0" cy="98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0"/>
              <p:cNvSpPr>
                <a:spLocks noChangeShapeType="1"/>
              </p:cNvSpPr>
              <p:nvPr/>
            </p:nvSpPr>
            <p:spPr bwMode="auto">
              <a:xfrm flipV="1">
                <a:off x="2754313" y="3876675"/>
                <a:ext cx="0" cy="98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1"/>
              <p:cNvSpPr>
                <a:spLocks noChangeShapeType="1"/>
              </p:cNvSpPr>
              <p:nvPr/>
            </p:nvSpPr>
            <p:spPr bwMode="auto">
              <a:xfrm flipV="1">
                <a:off x="3330576" y="3876675"/>
                <a:ext cx="0" cy="98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2"/>
              <p:cNvSpPr>
                <a:spLocks noChangeShapeType="1"/>
              </p:cNvSpPr>
              <p:nvPr/>
            </p:nvSpPr>
            <p:spPr bwMode="auto">
              <a:xfrm>
                <a:off x="1044576" y="3575050"/>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3"/>
              <p:cNvSpPr>
                <a:spLocks noChangeShapeType="1"/>
              </p:cNvSpPr>
              <p:nvPr/>
            </p:nvSpPr>
            <p:spPr bwMode="auto">
              <a:xfrm>
                <a:off x="1044576" y="354647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4"/>
              <p:cNvSpPr>
                <a:spLocks noChangeShapeType="1"/>
              </p:cNvSpPr>
              <p:nvPr/>
            </p:nvSpPr>
            <p:spPr bwMode="auto">
              <a:xfrm>
                <a:off x="1044576" y="360203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5"/>
              <p:cNvSpPr>
                <a:spLocks noChangeShapeType="1"/>
              </p:cNvSpPr>
              <p:nvPr/>
            </p:nvSpPr>
            <p:spPr bwMode="auto">
              <a:xfrm>
                <a:off x="1044576" y="362902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6"/>
              <p:cNvSpPr>
                <a:spLocks noChangeShapeType="1"/>
              </p:cNvSpPr>
              <p:nvPr/>
            </p:nvSpPr>
            <p:spPr bwMode="auto">
              <a:xfrm>
                <a:off x="1044576" y="366553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7"/>
              <p:cNvSpPr>
                <a:spLocks noChangeShapeType="1"/>
              </p:cNvSpPr>
              <p:nvPr/>
            </p:nvSpPr>
            <p:spPr bwMode="auto">
              <a:xfrm>
                <a:off x="1044576" y="370998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8"/>
              <p:cNvSpPr>
                <a:spLocks noChangeShapeType="1"/>
              </p:cNvSpPr>
              <p:nvPr/>
            </p:nvSpPr>
            <p:spPr bwMode="auto">
              <a:xfrm>
                <a:off x="1044576" y="3763963"/>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9"/>
              <p:cNvSpPr>
                <a:spLocks noChangeShapeType="1"/>
              </p:cNvSpPr>
              <p:nvPr/>
            </p:nvSpPr>
            <p:spPr bwMode="auto">
              <a:xfrm>
                <a:off x="985838" y="3190875"/>
                <a:ext cx="968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0"/>
              <p:cNvSpPr>
                <a:spLocks noChangeShapeType="1"/>
              </p:cNvSpPr>
              <p:nvPr/>
            </p:nvSpPr>
            <p:spPr bwMode="auto">
              <a:xfrm>
                <a:off x="1044576" y="323373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1"/>
              <p:cNvSpPr>
                <a:spLocks noChangeShapeType="1"/>
              </p:cNvSpPr>
              <p:nvPr/>
            </p:nvSpPr>
            <p:spPr bwMode="auto">
              <a:xfrm>
                <a:off x="1044576" y="3206750"/>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2"/>
              <p:cNvSpPr>
                <a:spLocks noChangeShapeType="1"/>
              </p:cNvSpPr>
              <p:nvPr/>
            </p:nvSpPr>
            <p:spPr bwMode="auto">
              <a:xfrm>
                <a:off x="1044576" y="326072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3"/>
              <p:cNvSpPr>
                <a:spLocks noChangeShapeType="1"/>
              </p:cNvSpPr>
              <p:nvPr/>
            </p:nvSpPr>
            <p:spPr bwMode="auto">
              <a:xfrm>
                <a:off x="1044576" y="329247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4"/>
              <p:cNvSpPr>
                <a:spLocks noChangeShapeType="1"/>
              </p:cNvSpPr>
              <p:nvPr/>
            </p:nvSpPr>
            <p:spPr bwMode="auto">
              <a:xfrm>
                <a:off x="1044576" y="333057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5"/>
              <p:cNvSpPr>
                <a:spLocks noChangeShapeType="1"/>
              </p:cNvSpPr>
              <p:nvPr/>
            </p:nvSpPr>
            <p:spPr bwMode="auto">
              <a:xfrm>
                <a:off x="1044576" y="336867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6"/>
              <p:cNvSpPr>
                <a:spLocks noChangeShapeType="1"/>
              </p:cNvSpPr>
              <p:nvPr/>
            </p:nvSpPr>
            <p:spPr bwMode="auto">
              <a:xfrm>
                <a:off x="1044576" y="3429000"/>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7"/>
              <p:cNvSpPr>
                <a:spLocks noChangeShapeType="1"/>
              </p:cNvSpPr>
              <p:nvPr/>
            </p:nvSpPr>
            <p:spPr bwMode="auto">
              <a:xfrm>
                <a:off x="985838" y="2849563"/>
                <a:ext cx="968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8"/>
              <p:cNvSpPr>
                <a:spLocks noChangeShapeType="1"/>
              </p:cNvSpPr>
              <p:nvPr/>
            </p:nvSpPr>
            <p:spPr bwMode="auto">
              <a:xfrm>
                <a:off x="1044576" y="289242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9"/>
              <p:cNvSpPr>
                <a:spLocks noChangeShapeType="1"/>
              </p:cNvSpPr>
              <p:nvPr/>
            </p:nvSpPr>
            <p:spPr bwMode="auto">
              <a:xfrm>
                <a:off x="1044576" y="286543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30"/>
              <p:cNvSpPr>
                <a:spLocks noChangeShapeType="1"/>
              </p:cNvSpPr>
              <p:nvPr/>
            </p:nvSpPr>
            <p:spPr bwMode="auto">
              <a:xfrm>
                <a:off x="1044576" y="2919413"/>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31"/>
              <p:cNvSpPr>
                <a:spLocks noChangeShapeType="1"/>
              </p:cNvSpPr>
              <p:nvPr/>
            </p:nvSpPr>
            <p:spPr bwMode="auto">
              <a:xfrm>
                <a:off x="1044576" y="2952750"/>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32"/>
              <p:cNvSpPr>
                <a:spLocks noChangeShapeType="1"/>
              </p:cNvSpPr>
              <p:nvPr/>
            </p:nvSpPr>
            <p:spPr bwMode="auto">
              <a:xfrm>
                <a:off x="1044576" y="2990850"/>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33"/>
              <p:cNvSpPr>
                <a:spLocks noChangeShapeType="1"/>
              </p:cNvSpPr>
              <p:nvPr/>
            </p:nvSpPr>
            <p:spPr bwMode="auto">
              <a:xfrm>
                <a:off x="1044576" y="3027363"/>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34"/>
              <p:cNvSpPr>
                <a:spLocks noChangeShapeType="1"/>
              </p:cNvSpPr>
              <p:nvPr/>
            </p:nvSpPr>
            <p:spPr bwMode="auto">
              <a:xfrm>
                <a:off x="1044576" y="308768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35"/>
              <p:cNvSpPr>
                <a:spLocks noChangeShapeType="1"/>
              </p:cNvSpPr>
              <p:nvPr/>
            </p:nvSpPr>
            <p:spPr bwMode="auto">
              <a:xfrm>
                <a:off x="985838" y="2508250"/>
                <a:ext cx="9683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36"/>
              <p:cNvSpPr>
                <a:spLocks noChangeShapeType="1"/>
              </p:cNvSpPr>
              <p:nvPr/>
            </p:nvSpPr>
            <p:spPr bwMode="auto">
              <a:xfrm>
                <a:off x="1044576" y="2552700"/>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37"/>
              <p:cNvSpPr>
                <a:spLocks noChangeShapeType="1"/>
              </p:cNvSpPr>
              <p:nvPr/>
            </p:nvSpPr>
            <p:spPr bwMode="auto">
              <a:xfrm>
                <a:off x="1044576" y="2525713"/>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38"/>
              <p:cNvSpPr>
                <a:spLocks noChangeShapeType="1"/>
              </p:cNvSpPr>
              <p:nvPr/>
            </p:nvSpPr>
            <p:spPr bwMode="auto">
              <a:xfrm>
                <a:off x="1044576" y="257968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39"/>
              <p:cNvSpPr>
                <a:spLocks noChangeShapeType="1"/>
              </p:cNvSpPr>
              <p:nvPr/>
            </p:nvSpPr>
            <p:spPr bwMode="auto">
              <a:xfrm>
                <a:off x="1044576" y="260667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40"/>
              <p:cNvSpPr>
                <a:spLocks noChangeShapeType="1"/>
              </p:cNvSpPr>
              <p:nvPr/>
            </p:nvSpPr>
            <p:spPr bwMode="auto">
              <a:xfrm>
                <a:off x="1044576" y="2644775"/>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41"/>
              <p:cNvSpPr>
                <a:spLocks noChangeShapeType="1"/>
              </p:cNvSpPr>
              <p:nvPr/>
            </p:nvSpPr>
            <p:spPr bwMode="auto">
              <a:xfrm>
                <a:off x="1044576" y="2681288"/>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Line 42"/>
              <p:cNvSpPr>
                <a:spLocks noChangeShapeType="1"/>
              </p:cNvSpPr>
              <p:nvPr/>
            </p:nvSpPr>
            <p:spPr bwMode="auto">
              <a:xfrm>
                <a:off x="1044576" y="2741613"/>
                <a:ext cx="381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64"/>
              <p:cNvSpPr>
                <a:spLocks noChangeShapeType="1"/>
              </p:cNvSpPr>
              <p:nvPr/>
            </p:nvSpPr>
            <p:spPr bwMode="auto">
              <a:xfrm>
                <a:off x="1082676" y="2508250"/>
                <a:ext cx="0" cy="13684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Line 65"/>
              <p:cNvSpPr>
                <a:spLocks noChangeShapeType="1"/>
              </p:cNvSpPr>
              <p:nvPr/>
            </p:nvSpPr>
            <p:spPr bwMode="auto">
              <a:xfrm>
                <a:off x="1082676" y="3876675"/>
                <a:ext cx="22479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Freeform 68"/>
              <p:cNvSpPr>
                <a:spLocks/>
              </p:cNvSpPr>
              <p:nvPr/>
            </p:nvSpPr>
            <p:spPr bwMode="auto">
              <a:xfrm>
                <a:off x="1082676" y="2644775"/>
                <a:ext cx="2247900" cy="1231900"/>
              </a:xfrm>
              <a:custGeom>
                <a:avLst/>
                <a:gdLst>
                  <a:gd name="T0" fmla="*/ 1416 w 1416"/>
                  <a:gd name="T1" fmla="*/ 0 h 776"/>
                  <a:gd name="T2" fmla="*/ 1053 w 1416"/>
                  <a:gd name="T3" fmla="*/ 81 h 776"/>
                  <a:gd name="T4" fmla="*/ 694 w 1416"/>
                  <a:gd name="T5" fmla="*/ 122 h 776"/>
                  <a:gd name="T6" fmla="*/ 349 w 1416"/>
                  <a:gd name="T7" fmla="*/ 122 h 776"/>
                  <a:gd name="T8" fmla="*/ 0 w 1416"/>
                  <a:gd name="T9" fmla="*/ 776 h 776"/>
                </a:gdLst>
                <a:ahLst/>
                <a:cxnLst>
                  <a:cxn ang="0">
                    <a:pos x="T0" y="T1"/>
                  </a:cxn>
                  <a:cxn ang="0">
                    <a:pos x="T2" y="T3"/>
                  </a:cxn>
                  <a:cxn ang="0">
                    <a:pos x="T4" y="T5"/>
                  </a:cxn>
                  <a:cxn ang="0">
                    <a:pos x="T6" y="T7"/>
                  </a:cxn>
                  <a:cxn ang="0">
                    <a:pos x="T8" y="T9"/>
                  </a:cxn>
                </a:cxnLst>
                <a:rect l="0" t="0" r="r" b="b"/>
                <a:pathLst>
                  <a:path w="1416" h="776">
                    <a:moveTo>
                      <a:pt x="1416" y="0"/>
                    </a:moveTo>
                    <a:lnTo>
                      <a:pt x="1053" y="81"/>
                    </a:lnTo>
                    <a:lnTo>
                      <a:pt x="694" y="122"/>
                    </a:lnTo>
                    <a:lnTo>
                      <a:pt x="349" y="122"/>
                    </a:lnTo>
                    <a:lnTo>
                      <a:pt x="0" y="776"/>
                    </a:lnTo>
                  </a:path>
                </a:pathLst>
              </a:custGeom>
              <a:noFill/>
              <a:ln w="20638" cap="flat">
                <a:solidFill>
                  <a:srgbClr val="13A84A"/>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Freeform 69"/>
              <p:cNvSpPr>
                <a:spLocks/>
              </p:cNvSpPr>
              <p:nvPr/>
            </p:nvSpPr>
            <p:spPr bwMode="auto">
              <a:xfrm>
                <a:off x="1082676" y="2665413"/>
                <a:ext cx="2247900" cy="1211263"/>
              </a:xfrm>
              <a:custGeom>
                <a:avLst/>
                <a:gdLst>
                  <a:gd name="T0" fmla="*/ 1416 w 1416"/>
                  <a:gd name="T1" fmla="*/ 0 h 763"/>
                  <a:gd name="T2" fmla="*/ 1053 w 1416"/>
                  <a:gd name="T3" fmla="*/ 82 h 763"/>
                  <a:gd name="T4" fmla="*/ 705 w 1416"/>
                  <a:gd name="T5" fmla="*/ 24 h 763"/>
                  <a:gd name="T6" fmla="*/ 349 w 1416"/>
                  <a:gd name="T7" fmla="*/ 109 h 763"/>
                  <a:gd name="T8" fmla="*/ 0 w 1416"/>
                  <a:gd name="T9" fmla="*/ 763 h 763"/>
                </a:gdLst>
                <a:ahLst/>
                <a:cxnLst>
                  <a:cxn ang="0">
                    <a:pos x="T0" y="T1"/>
                  </a:cxn>
                  <a:cxn ang="0">
                    <a:pos x="T2" y="T3"/>
                  </a:cxn>
                  <a:cxn ang="0">
                    <a:pos x="T4" y="T5"/>
                  </a:cxn>
                  <a:cxn ang="0">
                    <a:pos x="T6" y="T7"/>
                  </a:cxn>
                  <a:cxn ang="0">
                    <a:pos x="T8" y="T9"/>
                  </a:cxn>
                </a:cxnLst>
                <a:rect l="0" t="0" r="r" b="b"/>
                <a:pathLst>
                  <a:path w="1416" h="763">
                    <a:moveTo>
                      <a:pt x="1416" y="0"/>
                    </a:moveTo>
                    <a:lnTo>
                      <a:pt x="1053" y="82"/>
                    </a:lnTo>
                    <a:lnTo>
                      <a:pt x="705" y="24"/>
                    </a:lnTo>
                    <a:lnTo>
                      <a:pt x="349" y="109"/>
                    </a:lnTo>
                    <a:lnTo>
                      <a:pt x="0" y="763"/>
                    </a:lnTo>
                  </a:path>
                </a:pathLst>
              </a:custGeom>
              <a:noFill/>
              <a:ln w="20638"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Freeform 70"/>
              <p:cNvSpPr>
                <a:spLocks/>
              </p:cNvSpPr>
              <p:nvPr/>
            </p:nvSpPr>
            <p:spPr bwMode="auto">
              <a:xfrm>
                <a:off x="1082676" y="2665413"/>
                <a:ext cx="2247900" cy="1200150"/>
              </a:xfrm>
              <a:custGeom>
                <a:avLst/>
                <a:gdLst>
                  <a:gd name="T0" fmla="*/ 1416 w 1416"/>
                  <a:gd name="T1" fmla="*/ 85 h 756"/>
                  <a:gd name="T2" fmla="*/ 1053 w 1416"/>
                  <a:gd name="T3" fmla="*/ 38 h 756"/>
                  <a:gd name="T4" fmla="*/ 705 w 1416"/>
                  <a:gd name="T5" fmla="*/ 0 h 756"/>
                  <a:gd name="T6" fmla="*/ 349 w 1416"/>
                  <a:gd name="T7" fmla="*/ 58 h 756"/>
                  <a:gd name="T8" fmla="*/ 0 w 1416"/>
                  <a:gd name="T9" fmla="*/ 756 h 756"/>
                </a:gdLst>
                <a:ahLst/>
                <a:cxnLst>
                  <a:cxn ang="0">
                    <a:pos x="T0" y="T1"/>
                  </a:cxn>
                  <a:cxn ang="0">
                    <a:pos x="T2" y="T3"/>
                  </a:cxn>
                  <a:cxn ang="0">
                    <a:pos x="T4" y="T5"/>
                  </a:cxn>
                  <a:cxn ang="0">
                    <a:pos x="T6" y="T7"/>
                  </a:cxn>
                  <a:cxn ang="0">
                    <a:pos x="T8" y="T9"/>
                  </a:cxn>
                </a:cxnLst>
                <a:rect l="0" t="0" r="r" b="b"/>
                <a:pathLst>
                  <a:path w="1416" h="756">
                    <a:moveTo>
                      <a:pt x="1416" y="85"/>
                    </a:moveTo>
                    <a:lnTo>
                      <a:pt x="1053" y="38"/>
                    </a:lnTo>
                    <a:lnTo>
                      <a:pt x="705" y="0"/>
                    </a:lnTo>
                    <a:lnTo>
                      <a:pt x="349" y="58"/>
                    </a:lnTo>
                    <a:lnTo>
                      <a:pt x="0" y="756"/>
                    </a:lnTo>
                  </a:path>
                </a:pathLst>
              </a:custGeom>
              <a:noFill/>
              <a:ln w="20638" cap="flat">
                <a:solidFill>
                  <a:srgbClr val="00B0F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Freeform 71"/>
              <p:cNvSpPr>
                <a:spLocks/>
              </p:cNvSpPr>
              <p:nvPr/>
            </p:nvSpPr>
            <p:spPr bwMode="auto">
              <a:xfrm>
                <a:off x="1082676" y="2741613"/>
                <a:ext cx="2247900" cy="1135063"/>
              </a:xfrm>
              <a:custGeom>
                <a:avLst/>
                <a:gdLst>
                  <a:gd name="T0" fmla="*/ 1416 w 1416"/>
                  <a:gd name="T1" fmla="*/ 0 h 715"/>
                  <a:gd name="T2" fmla="*/ 1053 w 1416"/>
                  <a:gd name="T3" fmla="*/ 41 h 715"/>
                  <a:gd name="T4" fmla="*/ 698 w 1416"/>
                  <a:gd name="T5" fmla="*/ 20 h 715"/>
                  <a:gd name="T6" fmla="*/ 349 w 1416"/>
                  <a:gd name="T7" fmla="*/ 41 h 715"/>
                  <a:gd name="T8" fmla="*/ 0 w 1416"/>
                  <a:gd name="T9" fmla="*/ 715 h 715"/>
                </a:gdLst>
                <a:ahLst/>
                <a:cxnLst>
                  <a:cxn ang="0">
                    <a:pos x="T0" y="T1"/>
                  </a:cxn>
                  <a:cxn ang="0">
                    <a:pos x="T2" y="T3"/>
                  </a:cxn>
                  <a:cxn ang="0">
                    <a:pos x="T4" y="T5"/>
                  </a:cxn>
                  <a:cxn ang="0">
                    <a:pos x="T6" y="T7"/>
                  </a:cxn>
                  <a:cxn ang="0">
                    <a:pos x="T8" y="T9"/>
                  </a:cxn>
                </a:cxnLst>
                <a:rect l="0" t="0" r="r" b="b"/>
                <a:pathLst>
                  <a:path w="1416" h="715">
                    <a:moveTo>
                      <a:pt x="1416" y="0"/>
                    </a:moveTo>
                    <a:lnTo>
                      <a:pt x="1053" y="41"/>
                    </a:lnTo>
                    <a:lnTo>
                      <a:pt x="698" y="20"/>
                    </a:lnTo>
                    <a:lnTo>
                      <a:pt x="349" y="41"/>
                    </a:lnTo>
                    <a:lnTo>
                      <a:pt x="0" y="715"/>
                    </a:lnTo>
                  </a:path>
                </a:pathLst>
              </a:custGeom>
              <a:noFill/>
              <a:ln w="20638" cap="flat">
                <a:solidFill>
                  <a:srgbClr val="9F1C2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72"/>
              <p:cNvSpPr>
                <a:spLocks noChangeShapeType="1"/>
              </p:cNvSpPr>
              <p:nvPr/>
            </p:nvSpPr>
            <p:spPr bwMode="auto">
              <a:xfrm>
                <a:off x="1598613" y="2973388"/>
                <a:ext cx="58738"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73"/>
              <p:cNvSpPr>
                <a:spLocks noChangeShapeType="1"/>
              </p:cNvSpPr>
              <p:nvPr/>
            </p:nvSpPr>
            <p:spPr bwMode="auto">
              <a:xfrm>
                <a:off x="1598613" y="2433638"/>
                <a:ext cx="58738"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74"/>
              <p:cNvSpPr>
                <a:spLocks noChangeShapeType="1"/>
              </p:cNvSpPr>
              <p:nvPr/>
            </p:nvSpPr>
            <p:spPr bwMode="auto">
              <a:xfrm>
                <a:off x="2163763" y="2530475"/>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75"/>
              <p:cNvSpPr>
                <a:spLocks noChangeShapeType="1"/>
              </p:cNvSpPr>
              <p:nvPr/>
            </p:nvSpPr>
            <p:spPr bwMode="auto">
              <a:xfrm>
                <a:off x="2163763" y="257333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76"/>
              <p:cNvSpPr>
                <a:spLocks noChangeShapeType="1"/>
              </p:cNvSpPr>
              <p:nvPr/>
            </p:nvSpPr>
            <p:spPr bwMode="auto">
              <a:xfrm>
                <a:off x="2163763" y="272573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77"/>
              <p:cNvSpPr>
                <a:spLocks noChangeShapeType="1"/>
              </p:cNvSpPr>
              <p:nvPr/>
            </p:nvSpPr>
            <p:spPr bwMode="auto">
              <a:xfrm>
                <a:off x="2163763" y="287178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78"/>
              <p:cNvSpPr>
                <a:spLocks noChangeShapeType="1"/>
              </p:cNvSpPr>
              <p:nvPr/>
            </p:nvSpPr>
            <p:spPr bwMode="auto">
              <a:xfrm>
                <a:off x="2163763" y="279558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Line 79"/>
              <p:cNvSpPr>
                <a:spLocks noChangeShapeType="1"/>
              </p:cNvSpPr>
              <p:nvPr/>
            </p:nvSpPr>
            <p:spPr bwMode="auto">
              <a:xfrm>
                <a:off x="2163763" y="2752725"/>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Line 80"/>
              <p:cNvSpPr>
                <a:spLocks noChangeShapeType="1"/>
              </p:cNvSpPr>
              <p:nvPr/>
            </p:nvSpPr>
            <p:spPr bwMode="auto">
              <a:xfrm>
                <a:off x="2733676" y="2422525"/>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Line 81"/>
              <p:cNvSpPr>
                <a:spLocks noChangeShapeType="1"/>
              </p:cNvSpPr>
              <p:nvPr/>
            </p:nvSpPr>
            <p:spPr bwMode="auto">
              <a:xfrm>
                <a:off x="2733676" y="2584450"/>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Line 82"/>
              <p:cNvSpPr>
                <a:spLocks noChangeShapeType="1"/>
              </p:cNvSpPr>
              <p:nvPr/>
            </p:nvSpPr>
            <p:spPr bwMode="auto">
              <a:xfrm>
                <a:off x="2733676" y="2654300"/>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Line 83"/>
              <p:cNvSpPr>
                <a:spLocks noChangeShapeType="1"/>
              </p:cNvSpPr>
              <p:nvPr/>
            </p:nvSpPr>
            <p:spPr bwMode="auto">
              <a:xfrm>
                <a:off x="2733676" y="2703513"/>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6" name="Line 84"/>
              <p:cNvSpPr>
                <a:spLocks noChangeShapeType="1"/>
              </p:cNvSpPr>
              <p:nvPr/>
            </p:nvSpPr>
            <p:spPr bwMode="auto">
              <a:xfrm>
                <a:off x="2733676" y="2849563"/>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Line 85"/>
              <p:cNvSpPr>
                <a:spLocks noChangeShapeType="1"/>
              </p:cNvSpPr>
              <p:nvPr/>
            </p:nvSpPr>
            <p:spPr bwMode="auto">
              <a:xfrm>
                <a:off x="2733676" y="287178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Line 86"/>
              <p:cNvSpPr>
                <a:spLocks noChangeShapeType="1"/>
              </p:cNvSpPr>
              <p:nvPr/>
            </p:nvSpPr>
            <p:spPr bwMode="auto">
              <a:xfrm>
                <a:off x="3303588" y="2849563"/>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9" name="Line 87"/>
              <p:cNvSpPr>
                <a:spLocks noChangeShapeType="1"/>
              </p:cNvSpPr>
              <p:nvPr/>
            </p:nvSpPr>
            <p:spPr bwMode="auto">
              <a:xfrm>
                <a:off x="3303588" y="279558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Line 88"/>
              <p:cNvSpPr>
                <a:spLocks noChangeShapeType="1"/>
              </p:cNvSpPr>
              <p:nvPr/>
            </p:nvSpPr>
            <p:spPr bwMode="auto">
              <a:xfrm>
                <a:off x="3303588" y="2725738"/>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Line 89"/>
              <p:cNvSpPr>
                <a:spLocks noChangeShapeType="1"/>
              </p:cNvSpPr>
              <p:nvPr/>
            </p:nvSpPr>
            <p:spPr bwMode="auto">
              <a:xfrm>
                <a:off x="3303588" y="2654300"/>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90"/>
              <p:cNvSpPr>
                <a:spLocks noChangeShapeType="1"/>
              </p:cNvSpPr>
              <p:nvPr/>
            </p:nvSpPr>
            <p:spPr bwMode="auto">
              <a:xfrm>
                <a:off x="3303588" y="2590800"/>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Line 91"/>
              <p:cNvSpPr>
                <a:spLocks noChangeShapeType="1"/>
              </p:cNvSpPr>
              <p:nvPr/>
            </p:nvSpPr>
            <p:spPr bwMode="auto">
              <a:xfrm>
                <a:off x="3303588" y="2492375"/>
                <a:ext cx="53975"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Line 92"/>
              <p:cNvSpPr>
                <a:spLocks noChangeShapeType="1"/>
              </p:cNvSpPr>
              <p:nvPr/>
            </p:nvSpPr>
            <p:spPr bwMode="auto">
              <a:xfrm>
                <a:off x="1598613" y="2644775"/>
                <a:ext cx="58738"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Line 93"/>
              <p:cNvSpPr>
                <a:spLocks noChangeShapeType="1"/>
              </p:cNvSpPr>
              <p:nvPr/>
            </p:nvSpPr>
            <p:spPr bwMode="auto">
              <a:xfrm>
                <a:off x="1598613" y="2671763"/>
                <a:ext cx="58738"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6" name="Line 94"/>
              <p:cNvSpPr>
                <a:spLocks noChangeShapeType="1"/>
              </p:cNvSpPr>
              <p:nvPr/>
            </p:nvSpPr>
            <p:spPr bwMode="auto">
              <a:xfrm>
                <a:off x="1598613" y="2725738"/>
                <a:ext cx="58738"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7" name="Line 95"/>
              <p:cNvSpPr>
                <a:spLocks noChangeShapeType="1"/>
              </p:cNvSpPr>
              <p:nvPr/>
            </p:nvSpPr>
            <p:spPr bwMode="auto">
              <a:xfrm>
                <a:off x="1598613" y="2957513"/>
                <a:ext cx="58738"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Line 96"/>
              <p:cNvSpPr>
                <a:spLocks noChangeShapeType="1"/>
              </p:cNvSpPr>
              <p:nvPr/>
            </p:nvSpPr>
            <p:spPr bwMode="auto">
              <a:xfrm>
                <a:off x="1630363" y="2433638"/>
                <a:ext cx="0" cy="53975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Line 97"/>
              <p:cNvSpPr>
                <a:spLocks noChangeShapeType="1"/>
              </p:cNvSpPr>
              <p:nvPr/>
            </p:nvSpPr>
            <p:spPr bwMode="auto">
              <a:xfrm>
                <a:off x="2190751" y="2530475"/>
                <a:ext cx="0" cy="341313"/>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Line 98"/>
              <p:cNvSpPr>
                <a:spLocks noChangeShapeType="1"/>
              </p:cNvSpPr>
              <p:nvPr/>
            </p:nvSpPr>
            <p:spPr bwMode="auto">
              <a:xfrm>
                <a:off x="2760663" y="2422525"/>
                <a:ext cx="0" cy="449263"/>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1" name="Line 99"/>
              <p:cNvSpPr>
                <a:spLocks noChangeShapeType="1"/>
              </p:cNvSpPr>
              <p:nvPr/>
            </p:nvSpPr>
            <p:spPr bwMode="auto">
              <a:xfrm>
                <a:off x="3330576" y="2492375"/>
                <a:ext cx="0" cy="357188"/>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Line 100"/>
              <p:cNvSpPr>
                <a:spLocks noChangeShapeType="1"/>
              </p:cNvSpPr>
              <p:nvPr/>
            </p:nvSpPr>
            <p:spPr bwMode="auto">
              <a:xfrm>
                <a:off x="1082676" y="2892425"/>
                <a:ext cx="2247900" cy="0"/>
              </a:xfrm>
              <a:prstGeom prst="line">
                <a:avLst/>
              </a:prstGeom>
              <a:noFill/>
              <a:ln w="9525" cap="flat">
                <a:solidFill>
                  <a:srgbClr val="000000"/>
                </a:solidFill>
                <a:prstDash val="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123" name="Groupe 122"/>
            <p:cNvGrpSpPr/>
            <p:nvPr/>
          </p:nvGrpSpPr>
          <p:grpSpPr>
            <a:xfrm>
              <a:off x="5422901" y="1995488"/>
              <a:ext cx="3086100" cy="1530350"/>
              <a:chOff x="5422901" y="1995488"/>
              <a:chExt cx="3086100" cy="1530350"/>
            </a:xfrm>
          </p:grpSpPr>
          <p:sp>
            <p:nvSpPr>
              <p:cNvPr id="45" name="Line 43"/>
              <p:cNvSpPr>
                <a:spLocks noChangeShapeType="1"/>
              </p:cNvSpPr>
              <p:nvPr/>
            </p:nvSpPr>
            <p:spPr bwMode="auto">
              <a:xfrm>
                <a:off x="5422901" y="3422650"/>
                <a:ext cx="1285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Line 44"/>
              <p:cNvSpPr>
                <a:spLocks noChangeShapeType="1"/>
              </p:cNvSpPr>
              <p:nvPr/>
            </p:nvSpPr>
            <p:spPr bwMode="auto">
              <a:xfrm flipV="1">
                <a:off x="5943601" y="3422650"/>
                <a:ext cx="0" cy="10318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45"/>
              <p:cNvSpPr>
                <a:spLocks noChangeShapeType="1"/>
              </p:cNvSpPr>
              <p:nvPr/>
            </p:nvSpPr>
            <p:spPr bwMode="auto">
              <a:xfrm flipV="1">
                <a:off x="6691313" y="3422650"/>
                <a:ext cx="0" cy="10318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46"/>
              <p:cNvSpPr>
                <a:spLocks noChangeShapeType="1"/>
              </p:cNvSpPr>
              <p:nvPr/>
            </p:nvSpPr>
            <p:spPr bwMode="auto">
              <a:xfrm flipV="1">
                <a:off x="7418388" y="3422650"/>
                <a:ext cx="0" cy="10318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Line 47"/>
              <p:cNvSpPr>
                <a:spLocks noChangeShapeType="1"/>
              </p:cNvSpPr>
              <p:nvPr/>
            </p:nvSpPr>
            <p:spPr bwMode="auto">
              <a:xfrm flipV="1">
                <a:off x="8175626" y="3422650"/>
                <a:ext cx="0" cy="10318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48"/>
              <p:cNvSpPr>
                <a:spLocks noChangeShapeType="1"/>
              </p:cNvSpPr>
              <p:nvPr/>
            </p:nvSpPr>
            <p:spPr bwMode="auto">
              <a:xfrm>
                <a:off x="5422901" y="2709863"/>
                <a:ext cx="1285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49"/>
              <p:cNvSpPr>
                <a:spLocks noChangeShapeType="1"/>
              </p:cNvSpPr>
              <p:nvPr/>
            </p:nvSpPr>
            <p:spPr bwMode="auto">
              <a:xfrm>
                <a:off x="5497513" y="2800350"/>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50"/>
              <p:cNvSpPr>
                <a:spLocks noChangeShapeType="1"/>
              </p:cNvSpPr>
              <p:nvPr/>
            </p:nvSpPr>
            <p:spPr bwMode="auto">
              <a:xfrm>
                <a:off x="5497513" y="2746375"/>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51"/>
              <p:cNvSpPr>
                <a:spLocks noChangeShapeType="1"/>
              </p:cNvSpPr>
              <p:nvPr/>
            </p:nvSpPr>
            <p:spPr bwMode="auto">
              <a:xfrm>
                <a:off x="5497513" y="2860675"/>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52"/>
              <p:cNvSpPr>
                <a:spLocks noChangeShapeType="1"/>
              </p:cNvSpPr>
              <p:nvPr/>
            </p:nvSpPr>
            <p:spPr bwMode="auto">
              <a:xfrm>
                <a:off x="5497513" y="2925763"/>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53"/>
              <p:cNvSpPr>
                <a:spLocks noChangeShapeType="1"/>
              </p:cNvSpPr>
              <p:nvPr/>
            </p:nvSpPr>
            <p:spPr bwMode="auto">
              <a:xfrm>
                <a:off x="5497513" y="3006725"/>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54"/>
              <p:cNvSpPr>
                <a:spLocks noChangeShapeType="1"/>
              </p:cNvSpPr>
              <p:nvPr/>
            </p:nvSpPr>
            <p:spPr bwMode="auto">
              <a:xfrm>
                <a:off x="5497513" y="3092450"/>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55"/>
              <p:cNvSpPr>
                <a:spLocks noChangeShapeType="1"/>
              </p:cNvSpPr>
              <p:nvPr/>
            </p:nvSpPr>
            <p:spPr bwMode="auto">
              <a:xfrm>
                <a:off x="5497513" y="3217863"/>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56"/>
              <p:cNvSpPr>
                <a:spLocks noChangeShapeType="1"/>
              </p:cNvSpPr>
              <p:nvPr/>
            </p:nvSpPr>
            <p:spPr bwMode="auto">
              <a:xfrm>
                <a:off x="5422901" y="1995488"/>
                <a:ext cx="1285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Line 57"/>
              <p:cNvSpPr>
                <a:spLocks noChangeShapeType="1"/>
              </p:cNvSpPr>
              <p:nvPr/>
            </p:nvSpPr>
            <p:spPr bwMode="auto">
              <a:xfrm>
                <a:off x="5497513" y="2087563"/>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58"/>
              <p:cNvSpPr>
                <a:spLocks noChangeShapeType="1"/>
              </p:cNvSpPr>
              <p:nvPr/>
            </p:nvSpPr>
            <p:spPr bwMode="auto">
              <a:xfrm>
                <a:off x="5497513" y="2033588"/>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59"/>
              <p:cNvSpPr>
                <a:spLocks noChangeShapeType="1"/>
              </p:cNvSpPr>
              <p:nvPr/>
            </p:nvSpPr>
            <p:spPr bwMode="auto">
              <a:xfrm>
                <a:off x="5497513" y="2141538"/>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60"/>
              <p:cNvSpPr>
                <a:spLocks noChangeShapeType="1"/>
              </p:cNvSpPr>
              <p:nvPr/>
            </p:nvSpPr>
            <p:spPr bwMode="auto">
              <a:xfrm>
                <a:off x="5497513" y="2206625"/>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61"/>
              <p:cNvSpPr>
                <a:spLocks noChangeShapeType="1"/>
              </p:cNvSpPr>
              <p:nvPr/>
            </p:nvSpPr>
            <p:spPr bwMode="auto">
              <a:xfrm>
                <a:off x="5497513" y="2281238"/>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62"/>
              <p:cNvSpPr>
                <a:spLocks noChangeShapeType="1"/>
              </p:cNvSpPr>
              <p:nvPr/>
            </p:nvSpPr>
            <p:spPr bwMode="auto">
              <a:xfrm>
                <a:off x="5497513" y="2368550"/>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63"/>
              <p:cNvSpPr>
                <a:spLocks noChangeShapeType="1"/>
              </p:cNvSpPr>
              <p:nvPr/>
            </p:nvSpPr>
            <p:spPr bwMode="auto">
              <a:xfrm>
                <a:off x="5497513" y="2487613"/>
                <a:ext cx="539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Line 66"/>
              <p:cNvSpPr>
                <a:spLocks noChangeShapeType="1"/>
              </p:cNvSpPr>
              <p:nvPr/>
            </p:nvSpPr>
            <p:spPr bwMode="auto">
              <a:xfrm>
                <a:off x="5551488" y="1995488"/>
                <a:ext cx="0" cy="142716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Line 67"/>
              <p:cNvSpPr>
                <a:spLocks noChangeShapeType="1"/>
              </p:cNvSpPr>
              <p:nvPr/>
            </p:nvSpPr>
            <p:spPr bwMode="auto">
              <a:xfrm>
                <a:off x="5551488" y="3422650"/>
                <a:ext cx="29575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Line 101"/>
              <p:cNvSpPr>
                <a:spLocks noChangeShapeType="1"/>
              </p:cNvSpPr>
              <p:nvPr/>
            </p:nvSpPr>
            <p:spPr bwMode="auto">
              <a:xfrm>
                <a:off x="5799138" y="2622550"/>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Line 102"/>
              <p:cNvSpPr>
                <a:spLocks noChangeShapeType="1"/>
              </p:cNvSpPr>
              <p:nvPr/>
            </p:nvSpPr>
            <p:spPr bwMode="auto">
              <a:xfrm>
                <a:off x="5799138" y="3233738"/>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Line 103"/>
              <p:cNvSpPr>
                <a:spLocks noChangeShapeType="1"/>
              </p:cNvSpPr>
              <p:nvPr/>
            </p:nvSpPr>
            <p:spPr bwMode="auto">
              <a:xfrm>
                <a:off x="5927726" y="2622550"/>
                <a:ext cx="0" cy="61118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Rectangle 104"/>
              <p:cNvSpPr>
                <a:spLocks noChangeArrowheads="1"/>
              </p:cNvSpPr>
              <p:nvPr/>
            </p:nvSpPr>
            <p:spPr bwMode="auto">
              <a:xfrm>
                <a:off x="5675313" y="2681288"/>
                <a:ext cx="500063" cy="309563"/>
              </a:xfrm>
              <a:prstGeom prst="rect">
                <a:avLst/>
              </a:prstGeom>
              <a:solidFill>
                <a:srgbClr val="FFFFFF"/>
              </a:solidFill>
              <a:ln w="1905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07" name="Line 105"/>
              <p:cNvSpPr>
                <a:spLocks noChangeShapeType="1"/>
              </p:cNvSpPr>
              <p:nvPr/>
            </p:nvSpPr>
            <p:spPr bwMode="auto">
              <a:xfrm>
                <a:off x="5675313" y="2860675"/>
                <a:ext cx="500063"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106"/>
              <p:cNvSpPr>
                <a:spLocks noChangeShapeType="1"/>
              </p:cNvSpPr>
              <p:nvPr/>
            </p:nvSpPr>
            <p:spPr bwMode="auto">
              <a:xfrm>
                <a:off x="6530976" y="2654300"/>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107"/>
              <p:cNvSpPr>
                <a:spLocks noChangeShapeType="1"/>
              </p:cNvSpPr>
              <p:nvPr/>
            </p:nvSpPr>
            <p:spPr bwMode="auto">
              <a:xfrm>
                <a:off x="6530976" y="3206750"/>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108"/>
              <p:cNvSpPr>
                <a:spLocks noChangeShapeType="1"/>
              </p:cNvSpPr>
              <p:nvPr/>
            </p:nvSpPr>
            <p:spPr bwMode="auto">
              <a:xfrm>
                <a:off x="6659563" y="2654300"/>
                <a:ext cx="0" cy="55245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Rectangle 109"/>
              <p:cNvSpPr>
                <a:spLocks noChangeArrowheads="1"/>
              </p:cNvSpPr>
              <p:nvPr/>
            </p:nvSpPr>
            <p:spPr bwMode="auto">
              <a:xfrm>
                <a:off x="6407151" y="2849563"/>
                <a:ext cx="500063" cy="319088"/>
              </a:xfrm>
              <a:prstGeom prst="rect">
                <a:avLst/>
              </a:prstGeom>
              <a:solidFill>
                <a:srgbClr val="FFFFFF"/>
              </a:solidFill>
              <a:ln w="19050" cap="flat">
                <a:solidFill>
                  <a:srgbClr val="00B0F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12" name="Line 110"/>
              <p:cNvSpPr>
                <a:spLocks noChangeShapeType="1"/>
              </p:cNvSpPr>
              <p:nvPr/>
            </p:nvSpPr>
            <p:spPr bwMode="auto">
              <a:xfrm>
                <a:off x="6407151" y="2925763"/>
                <a:ext cx="500063"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Line 111"/>
              <p:cNvSpPr>
                <a:spLocks noChangeShapeType="1"/>
              </p:cNvSpPr>
              <p:nvPr/>
            </p:nvSpPr>
            <p:spPr bwMode="auto">
              <a:xfrm>
                <a:off x="7294563" y="2860675"/>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112"/>
              <p:cNvSpPr>
                <a:spLocks noChangeShapeType="1"/>
              </p:cNvSpPr>
              <p:nvPr/>
            </p:nvSpPr>
            <p:spPr bwMode="auto">
              <a:xfrm>
                <a:off x="7294563" y="3114675"/>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Line 113"/>
              <p:cNvSpPr>
                <a:spLocks noChangeShapeType="1"/>
              </p:cNvSpPr>
              <p:nvPr/>
            </p:nvSpPr>
            <p:spPr bwMode="auto">
              <a:xfrm>
                <a:off x="7423151" y="2860675"/>
                <a:ext cx="0" cy="254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Rectangle 114"/>
              <p:cNvSpPr>
                <a:spLocks noChangeArrowheads="1"/>
              </p:cNvSpPr>
              <p:nvPr/>
            </p:nvSpPr>
            <p:spPr bwMode="auto">
              <a:xfrm>
                <a:off x="7170738" y="2909888"/>
                <a:ext cx="500063" cy="182563"/>
              </a:xfrm>
              <a:prstGeom prst="rect">
                <a:avLst/>
              </a:prstGeom>
              <a:solidFill>
                <a:srgbClr val="FFFFFF"/>
              </a:solidFill>
              <a:ln w="19050" cap="flat">
                <a:solidFill>
                  <a:srgbClr val="00B05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17" name="Line 115"/>
              <p:cNvSpPr>
                <a:spLocks noChangeShapeType="1"/>
              </p:cNvSpPr>
              <p:nvPr/>
            </p:nvSpPr>
            <p:spPr bwMode="auto">
              <a:xfrm>
                <a:off x="7170738" y="3006725"/>
                <a:ext cx="500063"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Line 116"/>
              <p:cNvSpPr>
                <a:spLocks noChangeShapeType="1"/>
              </p:cNvSpPr>
              <p:nvPr/>
            </p:nvSpPr>
            <p:spPr bwMode="auto">
              <a:xfrm>
                <a:off x="8051801" y="2800350"/>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Line 117"/>
              <p:cNvSpPr>
                <a:spLocks noChangeShapeType="1"/>
              </p:cNvSpPr>
              <p:nvPr/>
            </p:nvSpPr>
            <p:spPr bwMode="auto">
              <a:xfrm>
                <a:off x="8051801" y="3217863"/>
                <a:ext cx="263525"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Line 118"/>
              <p:cNvSpPr>
                <a:spLocks noChangeShapeType="1"/>
              </p:cNvSpPr>
              <p:nvPr/>
            </p:nvSpPr>
            <p:spPr bwMode="auto">
              <a:xfrm>
                <a:off x="8181976" y="2800350"/>
                <a:ext cx="0" cy="417513"/>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1" name="Rectangle 119"/>
              <p:cNvSpPr>
                <a:spLocks noChangeArrowheads="1"/>
              </p:cNvSpPr>
              <p:nvPr/>
            </p:nvSpPr>
            <p:spPr bwMode="auto">
              <a:xfrm>
                <a:off x="7929563" y="2860675"/>
                <a:ext cx="500063" cy="254000"/>
              </a:xfrm>
              <a:prstGeom prst="rect">
                <a:avLst/>
              </a:prstGeom>
              <a:solidFill>
                <a:srgbClr val="FFFFFF"/>
              </a:solidFill>
              <a:ln w="19050" cap="flat">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22" name="Line 120"/>
              <p:cNvSpPr>
                <a:spLocks noChangeShapeType="1"/>
              </p:cNvSpPr>
              <p:nvPr/>
            </p:nvSpPr>
            <p:spPr bwMode="auto">
              <a:xfrm>
                <a:off x="7929563" y="3000375"/>
                <a:ext cx="500063"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25" name="ZoneTexte 124"/>
            <p:cNvSpPr txBox="1"/>
            <p:nvPr/>
          </p:nvSpPr>
          <p:spPr>
            <a:xfrm>
              <a:off x="953761" y="3909382"/>
              <a:ext cx="263214" cy="261610"/>
            </a:xfrm>
            <a:prstGeom prst="rect">
              <a:avLst/>
            </a:prstGeom>
            <a:noFill/>
          </p:spPr>
          <p:txBody>
            <a:bodyPr wrap="none" rtlCol="0">
              <a:spAutoFit/>
            </a:bodyPr>
            <a:lstStyle/>
            <a:p>
              <a:pPr algn="ctr"/>
              <a:r>
                <a:rPr lang="fr-FR" sz="1100" dirty="0"/>
                <a:t>0</a:t>
              </a:r>
            </a:p>
          </p:txBody>
        </p:sp>
        <p:sp>
          <p:nvSpPr>
            <p:cNvPr id="126" name="ZoneTexte 125"/>
            <p:cNvSpPr txBox="1"/>
            <p:nvPr/>
          </p:nvSpPr>
          <p:spPr>
            <a:xfrm>
              <a:off x="1498755" y="3909382"/>
              <a:ext cx="263214" cy="261610"/>
            </a:xfrm>
            <a:prstGeom prst="rect">
              <a:avLst/>
            </a:prstGeom>
            <a:noFill/>
          </p:spPr>
          <p:txBody>
            <a:bodyPr wrap="none" rtlCol="0">
              <a:spAutoFit/>
            </a:bodyPr>
            <a:lstStyle/>
            <a:p>
              <a:pPr algn="ctr"/>
              <a:r>
                <a:rPr lang="fr-FR" sz="1100" dirty="0"/>
                <a:t>1</a:t>
              </a:r>
            </a:p>
          </p:txBody>
        </p:sp>
        <p:sp>
          <p:nvSpPr>
            <p:cNvPr id="127" name="ZoneTexte 126"/>
            <p:cNvSpPr txBox="1"/>
            <p:nvPr/>
          </p:nvSpPr>
          <p:spPr>
            <a:xfrm>
              <a:off x="2062715" y="3909382"/>
              <a:ext cx="263214" cy="261610"/>
            </a:xfrm>
            <a:prstGeom prst="rect">
              <a:avLst/>
            </a:prstGeom>
            <a:noFill/>
          </p:spPr>
          <p:txBody>
            <a:bodyPr wrap="none" rtlCol="0">
              <a:spAutoFit/>
            </a:bodyPr>
            <a:lstStyle/>
            <a:p>
              <a:pPr algn="ctr"/>
              <a:r>
                <a:rPr lang="fr-FR" sz="1100" dirty="0"/>
                <a:t>2</a:t>
              </a:r>
            </a:p>
          </p:txBody>
        </p:sp>
        <p:sp>
          <p:nvSpPr>
            <p:cNvPr id="128" name="ZoneTexte 127"/>
            <p:cNvSpPr txBox="1"/>
            <p:nvPr/>
          </p:nvSpPr>
          <p:spPr>
            <a:xfrm>
              <a:off x="2607710" y="3909382"/>
              <a:ext cx="263214" cy="261610"/>
            </a:xfrm>
            <a:prstGeom prst="rect">
              <a:avLst/>
            </a:prstGeom>
            <a:noFill/>
          </p:spPr>
          <p:txBody>
            <a:bodyPr wrap="none" rtlCol="0">
              <a:spAutoFit/>
            </a:bodyPr>
            <a:lstStyle/>
            <a:p>
              <a:pPr algn="ctr"/>
              <a:r>
                <a:rPr lang="fr-FR" sz="1100" dirty="0"/>
                <a:t>3</a:t>
              </a:r>
            </a:p>
          </p:txBody>
        </p:sp>
        <p:sp>
          <p:nvSpPr>
            <p:cNvPr id="129" name="ZoneTexte 128"/>
            <p:cNvSpPr txBox="1"/>
            <p:nvPr/>
          </p:nvSpPr>
          <p:spPr>
            <a:xfrm>
              <a:off x="3201097" y="3909382"/>
              <a:ext cx="263214" cy="261610"/>
            </a:xfrm>
            <a:prstGeom prst="rect">
              <a:avLst/>
            </a:prstGeom>
            <a:noFill/>
          </p:spPr>
          <p:txBody>
            <a:bodyPr wrap="none" rtlCol="0">
              <a:spAutoFit/>
            </a:bodyPr>
            <a:lstStyle/>
            <a:p>
              <a:pPr algn="ctr"/>
              <a:r>
                <a:rPr lang="fr-FR" sz="1100" dirty="0"/>
                <a:t>4</a:t>
              </a:r>
            </a:p>
          </p:txBody>
        </p:sp>
        <p:sp>
          <p:nvSpPr>
            <p:cNvPr id="130" name="ZoneTexte 129"/>
            <p:cNvSpPr txBox="1"/>
            <p:nvPr/>
          </p:nvSpPr>
          <p:spPr>
            <a:xfrm>
              <a:off x="770382" y="3714828"/>
              <a:ext cx="263214" cy="261610"/>
            </a:xfrm>
            <a:prstGeom prst="rect">
              <a:avLst/>
            </a:prstGeom>
            <a:noFill/>
          </p:spPr>
          <p:txBody>
            <a:bodyPr wrap="none" rtlCol="0">
              <a:spAutoFit/>
            </a:bodyPr>
            <a:lstStyle/>
            <a:p>
              <a:pPr algn="r"/>
              <a:r>
                <a:rPr lang="fr-FR" sz="1100"/>
                <a:t>0</a:t>
              </a:r>
            </a:p>
          </p:txBody>
        </p:sp>
        <p:sp>
          <p:nvSpPr>
            <p:cNvPr id="131" name="ZoneTexte 130"/>
            <p:cNvSpPr txBox="1"/>
            <p:nvPr/>
          </p:nvSpPr>
          <p:spPr>
            <a:xfrm>
              <a:off x="691836" y="3364633"/>
              <a:ext cx="341760" cy="261610"/>
            </a:xfrm>
            <a:prstGeom prst="rect">
              <a:avLst/>
            </a:prstGeom>
            <a:noFill/>
          </p:spPr>
          <p:txBody>
            <a:bodyPr wrap="none" rtlCol="0">
              <a:spAutoFit/>
            </a:bodyPr>
            <a:lstStyle/>
            <a:p>
              <a:pPr algn="r"/>
              <a:r>
                <a:rPr lang="fr-FR" sz="1100" dirty="0"/>
                <a:t>10</a:t>
              </a:r>
            </a:p>
          </p:txBody>
        </p:sp>
        <p:sp>
          <p:nvSpPr>
            <p:cNvPr id="132" name="ZoneTexte 131"/>
            <p:cNvSpPr txBox="1"/>
            <p:nvPr/>
          </p:nvSpPr>
          <p:spPr>
            <a:xfrm>
              <a:off x="613288" y="3024165"/>
              <a:ext cx="420308" cy="261610"/>
            </a:xfrm>
            <a:prstGeom prst="rect">
              <a:avLst/>
            </a:prstGeom>
            <a:noFill/>
          </p:spPr>
          <p:txBody>
            <a:bodyPr wrap="none" rtlCol="0">
              <a:spAutoFit/>
            </a:bodyPr>
            <a:lstStyle/>
            <a:p>
              <a:pPr algn="r"/>
              <a:r>
                <a:rPr lang="fr-FR" sz="1100" dirty="0"/>
                <a:t>100</a:t>
              </a:r>
            </a:p>
          </p:txBody>
        </p:sp>
        <p:sp>
          <p:nvSpPr>
            <p:cNvPr id="133" name="ZoneTexte 132"/>
            <p:cNvSpPr txBox="1"/>
            <p:nvPr/>
          </p:nvSpPr>
          <p:spPr>
            <a:xfrm>
              <a:off x="496268" y="2693425"/>
              <a:ext cx="537328" cy="261610"/>
            </a:xfrm>
            <a:prstGeom prst="rect">
              <a:avLst/>
            </a:prstGeom>
            <a:noFill/>
          </p:spPr>
          <p:txBody>
            <a:bodyPr wrap="none" rtlCol="0">
              <a:spAutoFit/>
            </a:bodyPr>
            <a:lstStyle/>
            <a:p>
              <a:pPr algn="r"/>
              <a:r>
                <a:rPr lang="fr-FR" sz="1100" dirty="0"/>
                <a:t>1 000</a:t>
              </a:r>
            </a:p>
          </p:txBody>
        </p:sp>
        <p:sp>
          <p:nvSpPr>
            <p:cNvPr id="134" name="ZoneTexte 133"/>
            <p:cNvSpPr txBox="1"/>
            <p:nvPr/>
          </p:nvSpPr>
          <p:spPr>
            <a:xfrm>
              <a:off x="417722" y="2352957"/>
              <a:ext cx="615874" cy="261610"/>
            </a:xfrm>
            <a:prstGeom prst="rect">
              <a:avLst/>
            </a:prstGeom>
            <a:noFill/>
          </p:spPr>
          <p:txBody>
            <a:bodyPr wrap="none" rtlCol="0">
              <a:spAutoFit/>
            </a:bodyPr>
            <a:lstStyle/>
            <a:p>
              <a:pPr algn="r"/>
              <a:r>
                <a:rPr lang="fr-FR" sz="1100" dirty="0"/>
                <a:t>10 000</a:t>
              </a:r>
            </a:p>
          </p:txBody>
        </p:sp>
        <p:sp>
          <p:nvSpPr>
            <p:cNvPr id="136" name="ZoneTexte 135"/>
            <p:cNvSpPr txBox="1"/>
            <p:nvPr/>
          </p:nvSpPr>
          <p:spPr>
            <a:xfrm>
              <a:off x="839148" y="1905979"/>
              <a:ext cx="492443" cy="261610"/>
            </a:xfrm>
            <a:prstGeom prst="rect">
              <a:avLst/>
            </a:prstGeom>
            <a:noFill/>
          </p:spPr>
          <p:txBody>
            <a:bodyPr wrap="none" rtlCol="0">
              <a:spAutoFit/>
            </a:bodyPr>
            <a:lstStyle/>
            <a:p>
              <a:pPr algn="ctr"/>
              <a:r>
                <a:rPr lang="fr-FR" sz="1100" b="1" dirty="0"/>
                <a:t>CAB</a:t>
              </a:r>
            </a:p>
          </p:txBody>
        </p:sp>
        <p:cxnSp>
          <p:nvCxnSpPr>
            <p:cNvPr id="138" name="Connecteur droit avec flèche 137"/>
            <p:cNvCxnSpPr/>
            <p:nvPr/>
          </p:nvCxnSpPr>
          <p:spPr bwMode="auto">
            <a:xfrm>
              <a:off x="1072948" y="2176149"/>
              <a:ext cx="0" cy="241040"/>
            </a:xfrm>
            <a:prstGeom prst="straightConnector1">
              <a:avLst/>
            </a:prstGeom>
            <a:solidFill>
              <a:schemeClr val="accent1"/>
            </a:solidFill>
            <a:ln w="9525" cap="flat" cmpd="sng" algn="ctr">
              <a:solidFill>
                <a:srgbClr val="000066"/>
              </a:solidFill>
              <a:prstDash val="solid"/>
              <a:round/>
              <a:headEnd type="none" w="med" len="med"/>
              <a:tailEnd type="triangle"/>
            </a:ln>
            <a:effectLst/>
          </p:spPr>
        </p:cxnSp>
        <p:sp>
          <p:nvSpPr>
            <p:cNvPr id="139" name="ZoneTexte 138"/>
            <p:cNvSpPr txBox="1"/>
            <p:nvPr/>
          </p:nvSpPr>
          <p:spPr>
            <a:xfrm>
              <a:off x="2459958" y="2936757"/>
              <a:ext cx="909223" cy="261610"/>
            </a:xfrm>
            <a:prstGeom prst="rect">
              <a:avLst/>
            </a:prstGeom>
            <a:noFill/>
          </p:spPr>
          <p:txBody>
            <a:bodyPr wrap="none" rtlCol="0">
              <a:spAutoFit/>
            </a:bodyPr>
            <a:lstStyle/>
            <a:p>
              <a:pPr algn="ctr"/>
              <a:r>
                <a:rPr lang="fr-FR" sz="1100" b="1" dirty="0"/>
                <a:t>4 x CI</a:t>
              </a:r>
              <a:r>
                <a:rPr lang="fr-FR" sz="1100" b="1" baseline="-25000" dirty="0"/>
                <a:t>90</a:t>
              </a:r>
              <a:r>
                <a:rPr lang="fr-FR" sz="1100" b="1" dirty="0"/>
                <a:t>-AP</a:t>
              </a:r>
              <a:endParaRPr lang="fr-FR" sz="1100" b="1" baseline="-25000" dirty="0"/>
            </a:p>
          </p:txBody>
        </p:sp>
        <p:sp>
          <p:nvSpPr>
            <p:cNvPr id="140" name="ZoneTexte 139"/>
            <p:cNvSpPr txBox="1"/>
            <p:nvPr/>
          </p:nvSpPr>
          <p:spPr>
            <a:xfrm>
              <a:off x="1661358" y="1777833"/>
              <a:ext cx="678391" cy="261610"/>
            </a:xfrm>
            <a:prstGeom prst="rect">
              <a:avLst/>
            </a:prstGeom>
            <a:noFill/>
          </p:spPr>
          <p:txBody>
            <a:bodyPr wrap="none" rtlCol="0">
              <a:spAutoFit/>
            </a:bodyPr>
            <a:lstStyle/>
            <a:p>
              <a:r>
                <a:rPr lang="fr-FR" sz="1100" b="1" dirty="0"/>
                <a:t>Plasma</a:t>
              </a:r>
              <a:endParaRPr lang="fr-FR" sz="1100" b="1" baseline="-25000" dirty="0"/>
            </a:p>
          </p:txBody>
        </p:sp>
        <p:sp>
          <p:nvSpPr>
            <p:cNvPr id="141" name="ZoneTexte 140"/>
            <p:cNvSpPr txBox="1"/>
            <p:nvPr/>
          </p:nvSpPr>
          <p:spPr>
            <a:xfrm>
              <a:off x="1661358" y="1972616"/>
              <a:ext cx="607859" cy="261610"/>
            </a:xfrm>
            <a:prstGeom prst="rect">
              <a:avLst/>
            </a:prstGeom>
            <a:noFill/>
          </p:spPr>
          <p:txBody>
            <a:bodyPr wrap="none" rtlCol="0">
              <a:spAutoFit/>
            </a:bodyPr>
            <a:lstStyle/>
            <a:p>
              <a:r>
                <a:rPr lang="fr-FR" sz="1100" b="1" dirty="0"/>
                <a:t>Rectal</a:t>
              </a:r>
              <a:endParaRPr lang="fr-FR" sz="1100" b="1" baseline="-25000" dirty="0"/>
            </a:p>
          </p:txBody>
        </p:sp>
        <p:sp>
          <p:nvSpPr>
            <p:cNvPr id="142" name="ZoneTexte 141"/>
            <p:cNvSpPr txBox="1"/>
            <p:nvPr/>
          </p:nvSpPr>
          <p:spPr>
            <a:xfrm>
              <a:off x="2816507" y="1754610"/>
              <a:ext cx="742511" cy="261610"/>
            </a:xfrm>
            <a:prstGeom prst="rect">
              <a:avLst/>
            </a:prstGeom>
            <a:noFill/>
          </p:spPr>
          <p:txBody>
            <a:bodyPr wrap="none" rtlCol="0">
              <a:spAutoFit/>
            </a:bodyPr>
            <a:lstStyle/>
            <a:p>
              <a:r>
                <a:rPr lang="fr-FR" sz="1100" b="1" dirty="0"/>
                <a:t>Prépuce</a:t>
              </a:r>
              <a:endParaRPr lang="fr-FR" sz="1100" b="1" baseline="-25000" dirty="0"/>
            </a:p>
          </p:txBody>
        </p:sp>
        <p:sp>
          <p:nvSpPr>
            <p:cNvPr id="143" name="ZoneTexte 142"/>
            <p:cNvSpPr txBox="1"/>
            <p:nvPr/>
          </p:nvSpPr>
          <p:spPr>
            <a:xfrm>
              <a:off x="2816507" y="1949393"/>
              <a:ext cx="599844" cy="261610"/>
            </a:xfrm>
            <a:prstGeom prst="rect">
              <a:avLst/>
            </a:prstGeom>
            <a:noFill/>
          </p:spPr>
          <p:txBody>
            <a:bodyPr wrap="none" rtlCol="0">
              <a:spAutoFit/>
            </a:bodyPr>
            <a:lstStyle/>
            <a:p>
              <a:r>
                <a:rPr lang="fr-FR" sz="1100" b="1" dirty="0"/>
                <a:t>Urètre</a:t>
              </a:r>
              <a:endParaRPr lang="fr-FR" sz="1100" b="1" baseline="-25000" dirty="0"/>
            </a:p>
          </p:txBody>
        </p:sp>
        <p:sp>
          <p:nvSpPr>
            <p:cNvPr id="144" name="ZoneTexte 143"/>
            <p:cNvSpPr txBox="1"/>
            <p:nvPr/>
          </p:nvSpPr>
          <p:spPr>
            <a:xfrm>
              <a:off x="7123261" y="3529139"/>
              <a:ext cx="599844" cy="261610"/>
            </a:xfrm>
            <a:prstGeom prst="rect">
              <a:avLst/>
            </a:prstGeom>
            <a:noFill/>
          </p:spPr>
          <p:txBody>
            <a:bodyPr wrap="none" rtlCol="0">
              <a:spAutoFit/>
            </a:bodyPr>
            <a:lstStyle/>
            <a:p>
              <a:r>
                <a:rPr lang="fr-FR" sz="1100" b="1" dirty="0"/>
                <a:t>Urètre</a:t>
              </a:r>
              <a:endParaRPr lang="fr-FR" sz="1100" b="1" baseline="-25000" dirty="0"/>
            </a:p>
          </p:txBody>
        </p:sp>
        <p:sp>
          <p:nvSpPr>
            <p:cNvPr id="145" name="ZoneTexte 144"/>
            <p:cNvSpPr txBox="1"/>
            <p:nvPr/>
          </p:nvSpPr>
          <p:spPr>
            <a:xfrm>
              <a:off x="6321506" y="3529139"/>
              <a:ext cx="742511" cy="261610"/>
            </a:xfrm>
            <a:prstGeom prst="rect">
              <a:avLst/>
            </a:prstGeom>
            <a:noFill/>
          </p:spPr>
          <p:txBody>
            <a:bodyPr wrap="none" rtlCol="0">
              <a:spAutoFit/>
            </a:bodyPr>
            <a:lstStyle/>
            <a:p>
              <a:r>
                <a:rPr lang="fr-FR" sz="1100" b="1" dirty="0"/>
                <a:t>Prépuce</a:t>
              </a:r>
              <a:endParaRPr lang="fr-FR" sz="1100" b="1" baseline="-25000" dirty="0"/>
            </a:p>
          </p:txBody>
        </p:sp>
        <p:sp>
          <p:nvSpPr>
            <p:cNvPr id="146" name="ZoneTexte 145"/>
            <p:cNvSpPr txBox="1"/>
            <p:nvPr/>
          </p:nvSpPr>
          <p:spPr>
            <a:xfrm>
              <a:off x="5660239" y="3529139"/>
              <a:ext cx="607859" cy="261610"/>
            </a:xfrm>
            <a:prstGeom prst="rect">
              <a:avLst/>
            </a:prstGeom>
            <a:noFill/>
          </p:spPr>
          <p:txBody>
            <a:bodyPr wrap="none" rtlCol="0">
              <a:spAutoFit/>
            </a:bodyPr>
            <a:lstStyle/>
            <a:p>
              <a:r>
                <a:rPr lang="fr-FR" sz="1100" b="1" dirty="0"/>
                <a:t>Rectal</a:t>
              </a:r>
              <a:endParaRPr lang="fr-FR" sz="1100" b="1" baseline="-25000" dirty="0"/>
            </a:p>
          </p:txBody>
        </p:sp>
        <p:sp>
          <p:nvSpPr>
            <p:cNvPr id="147" name="ZoneTexte 146"/>
            <p:cNvSpPr txBox="1"/>
            <p:nvPr/>
          </p:nvSpPr>
          <p:spPr>
            <a:xfrm>
              <a:off x="7863064" y="3529139"/>
              <a:ext cx="605713" cy="261610"/>
            </a:xfrm>
            <a:prstGeom prst="rect">
              <a:avLst/>
            </a:prstGeom>
            <a:noFill/>
          </p:spPr>
          <p:txBody>
            <a:bodyPr wrap="square" rtlCol="0">
              <a:spAutoFit/>
            </a:bodyPr>
            <a:lstStyle/>
            <a:p>
              <a:r>
                <a:rPr lang="fr-FR" sz="1100" b="1" dirty="0"/>
                <a:t>Gland</a:t>
              </a:r>
              <a:endParaRPr lang="fr-FR" sz="1100" b="1" baseline="-25000" dirty="0"/>
            </a:p>
          </p:txBody>
        </p:sp>
        <p:sp>
          <p:nvSpPr>
            <p:cNvPr id="148" name="ZoneTexte 147"/>
            <p:cNvSpPr txBox="1"/>
            <p:nvPr/>
          </p:nvSpPr>
          <p:spPr>
            <a:xfrm>
              <a:off x="5079271" y="3314419"/>
              <a:ext cx="420308" cy="261610"/>
            </a:xfrm>
            <a:prstGeom prst="rect">
              <a:avLst/>
            </a:prstGeom>
            <a:noFill/>
          </p:spPr>
          <p:txBody>
            <a:bodyPr wrap="none" rtlCol="0">
              <a:spAutoFit/>
            </a:bodyPr>
            <a:lstStyle/>
            <a:p>
              <a:pPr algn="r"/>
              <a:r>
                <a:rPr lang="fr-FR" sz="1100" dirty="0"/>
                <a:t>100</a:t>
              </a:r>
            </a:p>
          </p:txBody>
        </p:sp>
        <p:sp>
          <p:nvSpPr>
            <p:cNvPr id="149" name="ZoneTexte 148"/>
            <p:cNvSpPr txBox="1"/>
            <p:nvPr/>
          </p:nvSpPr>
          <p:spPr>
            <a:xfrm>
              <a:off x="4962251" y="2589032"/>
              <a:ext cx="537328" cy="261610"/>
            </a:xfrm>
            <a:prstGeom prst="rect">
              <a:avLst/>
            </a:prstGeom>
            <a:noFill/>
          </p:spPr>
          <p:txBody>
            <a:bodyPr wrap="none" rtlCol="0">
              <a:spAutoFit/>
            </a:bodyPr>
            <a:lstStyle/>
            <a:p>
              <a:pPr algn="r"/>
              <a:r>
                <a:rPr lang="fr-FR" sz="1100" dirty="0"/>
                <a:t>1 000</a:t>
              </a:r>
            </a:p>
          </p:txBody>
        </p:sp>
        <p:sp>
          <p:nvSpPr>
            <p:cNvPr id="150" name="ZoneTexte 149"/>
            <p:cNvSpPr txBox="1"/>
            <p:nvPr/>
          </p:nvSpPr>
          <p:spPr>
            <a:xfrm>
              <a:off x="4883705" y="1859607"/>
              <a:ext cx="615874" cy="261610"/>
            </a:xfrm>
            <a:prstGeom prst="rect">
              <a:avLst/>
            </a:prstGeom>
            <a:noFill/>
          </p:spPr>
          <p:txBody>
            <a:bodyPr wrap="none" rtlCol="0">
              <a:spAutoFit/>
            </a:bodyPr>
            <a:lstStyle/>
            <a:p>
              <a:pPr algn="r"/>
              <a:r>
                <a:rPr lang="fr-FR" sz="1100" dirty="0"/>
                <a:t>10 000</a:t>
              </a:r>
            </a:p>
          </p:txBody>
        </p:sp>
        <p:grpSp>
          <p:nvGrpSpPr>
            <p:cNvPr id="158" name="Groupe 157"/>
            <p:cNvGrpSpPr/>
            <p:nvPr/>
          </p:nvGrpSpPr>
          <p:grpSpPr>
            <a:xfrm>
              <a:off x="3151143" y="1571002"/>
              <a:ext cx="2150983" cy="2390166"/>
              <a:chOff x="3151143" y="1571002"/>
              <a:chExt cx="2150983" cy="2390166"/>
            </a:xfrm>
          </p:grpSpPr>
          <p:sp>
            <p:nvSpPr>
              <p:cNvPr id="152" name="Ellipse 151"/>
              <p:cNvSpPr/>
              <p:nvPr/>
            </p:nvSpPr>
            <p:spPr bwMode="auto">
              <a:xfrm>
                <a:off x="3151143" y="2344179"/>
                <a:ext cx="381956" cy="620241"/>
              </a:xfrm>
              <a:prstGeom prst="ellipse">
                <a:avLst/>
              </a:prstGeom>
              <a:noFill/>
              <a:ln w="28575" cap="flat" cmpd="sng" algn="ctr">
                <a:solidFill>
                  <a:schemeClr val="tx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54" name="Connecteur droit 153"/>
              <p:cNvCxnSpPr>
                <a:stCxn id="152" idx="4"/>
              </p:cNvCxnSpPr>
              <p:nvPr/>
            </p:nvCxnSpPr>
            <p:spPr bwMode="auto">
              <a:xfrm>
                <a:off x="3342121" y="2964420"/>
                <a:ext cx="1960005" cy="996748"/>
              </a:xfrm>
              <a:prstGeom prst="line">
                <a:avLst/>
              </a:prstGeom>
              <a:noFill/>
              <a:ln w="28575" cap="flat" cmpd="sng" algn="ctr">
                <a:solidFill>
                  <a:schemeClr val="tx1"/>
                </a:solidFill>
                <a:prstDash val="sysDash"/>
                <a:round/>
                <a:headEnd type="none" w="med" len="med"/>
                <a:tailEnd type="none" w="med" len="med"/>
              </a:ln>
              <a:effectLst/>
            </p:spPr>
          </p:cxnSp>
          <p:cxnSp>
            <p:nvCxnSpPr>
              <p:cNvPr id="156" name="Connecteur droit 155"/>
              <p:cNvCxnSpPr>
                <a:stCxn id="152" idx="0"/>
              </p:cNvCxnSpPr>
              <p:nvPr/>
            </p:nvCxnSpPr>
            <p:spPr bwMode="auto">
              <a:xfrm flipV="1">
                <a:off x="3342121" y="1571002"/>
                <a:ext cx="1927907" cy="773177"/>
              </a:xfrm>
              <a:prstGeom prst="line">
                <a:avLst/>
              </a:prstGeom>
              <a:noFill/>
              <a:ln w="28575" cap="flat" cmpd="sng" algn="ctr">
                <a:solidFill>
                  <a:schemeClr val="tx1"/>
                </a:solidFill>
                <a:prstDash val="sysDash"/>
                <a:round/>
                <a:headEnd type="none" w="med" len="med"/>
                <a:tailEnd type="none" w="med" len="med"/>
              </a:ln>
              <a:effectLst/>
            </p:spPr>
          </p:cxnSp>
        </p:grpSp>
        <p:sp>
          <p:nvSpPr>
            <p:cNvPr id="159" name="ZoneTexte 158"/>
            <p:cNvSpPr txBox="1"/>
            <p:nvPr/>
          </p:nvSpPr>
          <p:spPr>
            <a:xfrm>
              <a:off x="1772573" y="4064442"/>
              <a:ext cx="843501" cy="261610"/>
            </a:xfrm>
            <a:prstGeom prst="rect">
              <a:avLst/>
            </a:prstGeom>
            <a:noFill/>
          </p:spPr>
          <p:txBody>
            <a:bodyPr wrap="none" rtlCol="0">
              <a:spAutoFit/>
            </a:bodyPr>
            <a:lstStyle/>
            <a:p>
              <a:pPr algn="ctr"/>
              <a:r>
                <a:rPr lang="fr-FR" sz="1100" b="1" dirty="0"/>
                <a:t>Semaines</a:t>
              </a:r>
            </a:p>
          </p:txBody>
        </p:sp>
        <p:cxnSp>
          <p:nvCxnSpPr>
            <p:cNvPr id="161" name="Connecteur droit 160"/>
            <p:cNvCxnSpPr/>
            <p:nvPr/>
          </p:nvCxnSpPr>
          <p:spPr bwMode="auto">
            <a:xfrm>
              <a:off x="1399460" y="1908638"/>
              <a:ext cx="249428" cy="0"/>
            </a:xfrm>
            <a:prstGeom prst="line">
              <a:avLst/>
            </a:prstGeom>
            <a:noFill/>
            <a:ln w="20638" cap="flat">
              <a:solidFill>
                <a:srgbClr val="9F1C20"/>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62" name="Connecteur droit 161"/>
            <p:cNvCxnSpPr/>
            <p:nvPr/>
          </p:nvCxnSpPr>
          <p:spPr bwMode="auto">
            <a:xfrm>
              <a:off x="1399460" y="2122647"/>
              <a:ext cx="249428" cy="0"/>
            </a:xfrm>
            <a:prstGeom prst="line">
              <a:avLst/>
            </a:prstGeom>
            <a:noFill/>
            <a:ln w="20638" cap="flat">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63" name="Connecteur droit 162"/>
            <p:cNvCxnSpPr/>
            <p:nvPr/>
          </p:nvCxnSpPr>
          <p:spPr bwMode="auto">
            <a:xfrm>
              <a:off x="2537596" y="1908638"/>
              <a:ext cx="249428" cy="0"/>
            </a:xfrm>
            <a:prstGeom prst="line">
              <a:avLst/>
            </a:prstGeom>
            <a:noFill/>
            <a:ln w="20638" cap="flat">
              <a:solidFill>
                <a:srgbClr val="00B0F0"/>
              </a:solidFill>
              <a:prstDash val="solid"/>
              <a:miter lim="800000"/>
              <a:headEnd/>
              <a:tailEnd/>
            </a:ln>
            <a:extLst>
              <a:ext uri="{909E8E84-426E-40dd-AFC4-6F175D3DCCD1}">
                <a14:hiddenFill xmlns:a14="http://schemas.microsoft.com/office/drawing/2010/main" xmlns="">
                  <a:solidFill>
                    <a:srgbClr val="FFFFFF"/>
                  </a:solidFill>
                </a14:hiddenFill>
              </a:ext>
            </a:extLst>
          </p:spPr>
        </p:cxnSp>
        <p:cxnSp>
          <p:nvCxnSpPr>
            <p:cNvPr id="164" name="Connecteur droit 163"/>
            <p:cNvCxnSpPr/>
            <p:nvPr/>
          </p:nvCxnSpPr>
          <p:spPr bwMode="auto">
            <a:xfrm>
              <a:off x="2537596" y="2087563"/>
              <a:ext cx="249428" cy="0"/>
            </a:xfrm>
            <a:prstGeom prst="line">
              <a:avLst/>
            </a:prstGeom>
            <a:noFill/>
            <a:ln w="20638" cap="flat">
              <a:solidFill>
                <a:srgbClr val="13A84A"/>
              </a:solidFill>
              <a:prstDash val="solid"/>
              <a:miter lim="800000"/>
              <a:headEnd/>
              <a:tailEnd/>
            </a:ln>
            <a:extLst>
              <a:ext uri="{909E8E84-426E-40dd-AFC4-6F175D3DCCD1}">
                <a14:hiddenFill xmlns:a14="http://schemas.microsoft.com/office/drawing/2010/main" xmlns="">
                  <a:solidFill>
                    <a:srgbClr val="FFFFFF"/>
                  </a:solidFill>
                </a14:hiddenFill>
              </a:ext>
            </a:extLst>
          </p:spPr>
        </p:cxnSp>
        <p:sp>
          <p:nvSpPr>
            <p:cNvPr id="165" name="ZoneTexte 164"/>
            <p:cNvSpPr txBox="1"/>
            <p:nvPr/>
          </p:nvSpPr>
          <p:spPr>
            <a:xfrm>
              <a:off x="6258073" y="1813796"/>
              <a:ext cx="1742785" cy="261610"/>
            </a:xfrm>
            <a:prstGeom prst="rect">
              <a:avLst/>
            </a:prstGeom>
            <a:noFill/>
          </p:spPr>
          <p:txBody>
            <a:bodyPr wrap="none" rtlCol="0">
              <a:spAutoFit/>
            </a:bodyPr>
            <a:lstStyle/>
            <a:p>
              <a:pPr algn="ctr"/>
              <a:r>
                <a:rPr lang="fr-FR" sz="1100" b="1" dirty="0"/>
                <a:t>(4 semaines post-dose)</a:t>
              </a:r>
            </a:p>
          </p:txBody>
        </p:sp>
        <p:sp>
          <p:nvSpPr>
            <p:cNvPr id="166" name="ZoneTexte 165"/>
            <p:cNvSpPr txBox="1"/>
            <p:nvPr/>
          </p:nvSpPr>
          <p:spPr>
            <a:xfrm>
              <a:off x="904684" y="992375"/>
              <a:ext cx="3053080" cy="646331"/>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Concentration de CAB (</a:t>
              </a:r>
              <a:r>
                <a:rPr lang="fr-FR" b="1" dirty="0" err="1">
                  <a:solidFill>
                    <a:srgbClr val="0070C0"/>
                  </a:solidFill>
                  <a:latin typeface="Calibri" panose="020F0502020204030204" pitchFamily="34" charset="0"/>
                  <a:cs typeface="Calibri" panose="020F0502020204030204" pitchFamily="34" charset="0"/>
                </a:rPr>
                <a:t>ng</a:t>
              </a:r>
              <a:r>
                <a:rPr lang="fr-FR" b="1" dirty="0">
                  <a:solidFill>
                    <a:srgbClr val="0070C0"/>
                  </a:solidFill>
                  <a:latin typeface="Calibri" panose="020F0502020204030204" pitchFamily="34" charset="0"/>
                  <a:cs typeface="Calibri" panose="020F0502020204030204" pitchFamily="34" charset="0"/>
                </a:rPr>
                <a:t>/ml)</a:t>
              </a:r>
            </a:p>
            <a:p>
              <a:pPr algn="ctr"/>
              <a:r>
                <a:rPr lang="fr-FR" b="1" dirty="0">
                  <a:solidFill>
                    <a:srgbClr val="0070C0"/>
                  </a:solidFill>
                  <a:latin typeface="Calibri" panose="020F0502020204030204" pitchFamily="34" charset="0"/>
                  <a:cs typeface="Calibri" panose="020F0502020204030204" pitchFamily="34" charset="0"/>
                </a:rPr>
                <a:t>dans les liquides biologiques</a:t>
              </a:r>
              <a:endParaRPr lang="fr-FR" sz="1600" dirty="0">
                <a:solidFill>
                  <a:srgbClr val="0070C0"/>
                </a:solidFill>
                <a:latin typeface="Calibri" panose="020F0502020204030204" pitchFamily="34" charset="0"/>
                <a:cs typeface="Calibri" panose="020F0502020204030204" pitchFamily="34" charset="0"/>
              </a:endParaRPr>
            </a:p>
          </p:txBody>
        </p:sp>
        <p:sp>
          <p:nvSpPr>
            <p:cNvPr id="167" name="ZoneTexte 166"/>
            <p:cNvSpPr txBox="1"/>
            <p:nvPr/>
          </p:nvSpPr>
          <p:spPr>
            <a:xfrm>
              <a:off x="5527889" y="992375"/>
              <a:ext cx="3004733" cy="646331"/>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Concentrations de CAB (</a:t>
              </a:r>
              <a:r>
                <a:rPr lang="fr-FR" b="1" dirty="0" err="1">
                  <a:solidFill>
                    <a:srgbClr val="0070C0"/>
                  </a:solidFill>
                  <a:latin typeface="Calibri" panose="020F0502020204030204" pitchFamily="34" charset="0"/>
                  <a:cs typeface="Calibri" panose="020F0502020204030204" pitchFamily="34" charset="0"/>
                </a:rPr>
                <a:t>ng</a:t>
              </a:r>
              <a:r>
                <a:rPr lang="fr-FR" b="1" dirty="0">
                  <a:solidFill>
                    <a:srgbClr val="0070C0"/>
                  </a:solidFill>
                  <a:latin typeface="Calibri" panose="020F0502020204030204" pitchFamily="34" charset="0"/>
                  <a:cs typeface="Calibri" panose="020F0502020204030204" pitchFamily="34" charset="0"/>
                </a:rPr>
                <a:t>/g)</a:t>
              </a:r>
              <a:br>
                <a:rPr lang="fr-FR" b="1" dirty="0">
                  <a:solidFill>
                    <a:srgbClr val="0070C0"/>
                  </a:solidFill>
                  <a:latin typeface="Calibri" panose="020F0502020204030204" pitchFamily="34" charset="0"/>
                  <a:cs typeface="Calibri" panose="020F0502020204030204" pitchFamily="34" charset="0"/>
                </a:rPr>
              </a:br>
              <a:r>
                <a:rPr lang="fr-FR" b="1" dirty="0">
                  <a:solidFill>
                    <a:srgbClr val="0070C0"/>
                  </a:solidFill>
                  <a:latin typeface="Calibri" panose="020F0502020204030204" pitchFamily="34" charset="0"/>
                  <a:cs typeface="Calibri" panose="020F0502020204030204" pitchFamily="34" charset="0"/>
                </a:rPr>
                <a:t>dans les tissus </a:t>
              </a:r>
              <a:endParaRPr lang="fr-FR" sz="1600" dirty="0">
                <a:solidFill>
                  <a:srgbClr val="0070C0"/>
                </a:solidFill>
                <a:latin typeface="Calibri" panose="020F0502020204030204" pitchFamily="34" charset="0"/>
                <a:cs typeface="Calibri" panose="020F0502020204030204" pitchFamily="34" charset="0"/>
              </a:endParaRPr>
            </a:p>
          </p:txBody>
        </p:sp>
      </p:grpSp>
      <p:sp>
        <p:nvSpPr>
          <p:cNvPr id="170"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Dobard</a:t>
            </a:r>
            <a:r>
              <a:rPr lang="en-GB" sz="1200" i="1" dirty="0">
                <a:solidFill>
                  <a:srgbClr val="0070C0"/>
                </a:solidFill>
              </a:rPr>
              <a:t> C, CROI 2018, Abs. 83</a:t>
            </a:r>
          </a:p>
        </p:txBody>
      </p:sp>
      <p:sp>
        <p:nvSpPr>
          <p:cNvPr id="4" name="ZoneTexte 3"/>
          <p:cNvSpPr txBox="1"/>
          <p:nvPr/>
        </p:nvSpPr>
        <p:spPr>
          <a:xfrm>
            <a:off x="367363" y="4926358"/>
            <a:ext cx="8539570" cy="1508105"/>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Expositions similaires de CAB au niveau du pénis (sécrétions du prépuce et tissus) et au niveau rectal</a:t>
            </a:r>
            <a:br>
              <a:rPr lang="fr-FR" dirty="0"/>
            </a:br>
            <a:endParaRPr lang="fr-FR" dirty="0"/>
          </a:p>
          <a:p>
            <a:pPr marL="285750" indent="-285750">
              <a:buClr>
                <a:srgbClr val="0070C0"/>
              </a:buClr>
              <a:buFont typeface="Arial" panose="020B0604020202020204" pitchFamily="34" charset="0"/>
              <a:buChar char="•"/>
            </a:pPr>
            <a:r>
              <a:rPr lang="fr-FR" sz="2000" b="1" dirty="0">
                <a:solidFill>
                  <a:srgbClr val="0070C0"/>
                </a:solidFill>
                <a:latin typeface="Calibri" panose="020F0502020204030204" pitchFamily="34" charset="0"/>
                <a:cs typeface="Calibri" panose="020F0502020204030204" pitchFamily="34" charset="0"/>
              </a:rPr>
              <a:t>Conclusion</a:t>
            </a:r>
            <a:r>
              <a:rPr lang="fr-FR" sz="2000" dirty="0">
                <a:solidFill>
                  <a:srgbClr val="0070C0"/>
                </a:solidFill>
                <a:latin typeface="Calibri" panose="020F0502020204030204" pitchFamily="34" charset="0"/>
                <a:cs typeface="Calibri" panose="020F0502020204030204" pitchFamily="34" charset="0"/>
              </a:rPr>
              <a:t> : </a:t>
            </a:r>
            <a:r>
              <a:rPr lang="fr-FR" dirty="0"/>
              <a:t>très bonne protection, dans ce modèle expérimental, de CAB LA contre l’infection à SHIV par voie pénienne</a:t>
            </a:r>
          </a:p>
        </p:txBody>
      </p:sp>
      <p:sp>
        <p:nvSpPr>
          <p:cNvPr id="171" name="Titre 3">
            <a:extLst>
              <a:ext uri="{FF2B5EF4-FFF2-40B4-BE49-F238E27FC236}">
                <a16:creationId xmlns:a16="http://schemas.microsoft.com/office/drawing/2014/main" id="{27AC7302-3D46-4960-8A38-1B528284208F}"/>
              </a:ext>
            </a:extLst>
          </p:cNvPr>
          <p:cNvSpPr>
            <a:spLocks noGrp="1"/>
          </p:cNvSpPr>
          <p:nvPr>
            <p:ph type="title"/>
          </p:nvPr>
        </p:nvSpPr>
        <p:spPr>
          <a:xfrm>
            <a:off x="1547813" y="115888"/>
            <a:ext cx="7523162" cy="936625"/>
          </a:xfrm>
        </p:spPr>
        <p:txBody>
          <a:bodyPr/>
          <a:lstStyle/>
          <a:p>
            <a:r>
              <a:rPr lang="fr-FR" dirty="0"/>
              <a:t>PrEP par CAB LA pour prévenir de l’infection </a:t>
            </a:r>
            <a:br>
              <a:rPr lang="fr-FR" dirty="0"/>
            </a:br>
            <a:r>
              <a:rPr lang="fr-FR" dirty="0"/>
              <a:t>par voie pénienne (5)</a:t>
            </a:r>
          </a:p>
        </p:txBody>
      </p:sp>
      <p:sp>
        <p:nvSpPr>
          <p:cNvPr id="160" name="ZoneTexte 159">
            <a:extLst>
              <a:ext uri="{FF2B5EF4-FFF2-40B4-BE49-F238E27FC236}">
                <a16:creationId xmlns:a16="http://schemas.microsoft.com/office/drawing/2014/main" id="{06CBDAEA-2A22-4618-93E8-6D60CA0CB5C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187</a:t>
            </a:r>
          </a:p>
        </p:txBody>
      </p:sp>
    </p:spTree>
    <p:extLst>
      <p:ext uri="{BB962C8B-B14F-4D97-AF65-F5344CB8AC3E}">
        <p14:creationId xmlns:p14="http://schemas.microsoft.com/office/powerpoint/2010/main" val="1860735785"/>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481091" y="2547640"/>
          <a:ext cx="8155449" cy="3199042"/>
        </p:xfrm>
        <a:graphic>
          <a:graphicData uri="http://schemas.openxmlformats.org/drawingml/2006/table">
            <a:tbl>
              <a:tblPr firstRow="1" bandRow="1">
                <a:tableStyleId>{5C22544A-7EE6-4342-B048-85BDC9FD1C3A}</a:tableStyleId>
              </a:tblPr>
              <a:tblGrid>
                <a:gridCol w="3444553">
                  <a:extLst>
                    <a:ext uri="{9D8B030D-6E8A-4147-A177-3AD203B41FA5}">
                      <a16:colId xmlns:a16="http://schemas.microsoft.com/office/drawing/2014/main" val="20000"/>
                    </a:ext>
                  </a:extLst>
                </a:gridCol>
                <a:gridCol w="2500131">
                  <a:extLst>
                    <a:ext uri="{9D8B030D-6E8A-4147-A177-3AD203B41FA5}">
                      <a16:colId xmlns:a16="http://schemas.microsoft.com/office/drawing/2014/main" val="20001"/>
                    </a:ext>
                  </a:extLst>
                </a:gridCol>
                <a:gridCol w="2210765">
                  <a:extLst>
                    <a:ext uri="{9D8B030D-6E8A-4147-A177-3AD203B41FA5}">
                      <a16:colId xmlns:a16="http://schemas.microsoft.com/office/drawing/2014/main" val="20002"/>
                    </a:ext>
                  </a:extLst>
                </a:gridCol>
              </a:tblGrid>
              <a:tr h="666690">
                <a:tc>
                  <a:txBody>
                    <a:bodyPr/>
                    <a:lstStyle/>
                    <a:p>
                      <a:endParaRPr lang="fr-FR" sz="1400" i="0" dirty="0">
                        <a:solidFill>
                          <a:srgbClr val="000066"/>
                        </a:solidFill>
                      </a:endParaRPr>
                    </a:p>
                  </a:txBody>
                  <a:tcPr anchor="ctr"/>
                </a:tc>
                <a:tc>
                  <a:txBody>
                    <a:bodyPr/>
                    <a:lstStyle/>
                    <a:p>
                      <a:pPr algn="ctr"/>
                      <a:r>
                        <a:rPr lang="fr-FR" sz="1400" i="0" dirty="0">
                          <a:solidFill>
                            <a:srgbClr val="000066"/>
                          </a:solidFill>
                        </a:rPr>
                        <a:t>Macaques</a:t>
                      </a:r>
                      <a:br>
                        <a:rPr lang="fr-FR" sz="1400" i="0" dirty="0">
                          <a:solidFill>
                            <a:srgbClr val="000066"/>
                          </a:solidFill>
                        </a:rPr>
                      </a:br>
                      <a:r>
                        <a:rPr lang="fr-FR" sz="1400" b="0" i="0" dirty="0">
                          <a:solidFill>
                            <a:srgbClr val="000066"/>
                          </a:solidFill>
                        </a:rPr>
                        <a:t>1,5</a:t>
                      </a:r>
                      <a:r>
                        <a:rPr lang="fr-FR" sz="1400" b="0" i="0" baseline="0" dirty="0">
                          <a:solidFill>
                            <a:srgbClr val="000066"/>
                          </a:solidFill>
                        </a:rPr>
                        <a:t> mg/kg (n = 5)</a:t>
                      </a:r>
                      <a:endParaRPr lang="fr-FR" sz="1400" b="0" i="0" dirty="0">
                        <a:solidFill>
                          <a:srgbClr val="000066"/>
                        </a:solidFill>
                      </a:endParaRPr>
                    </a:p>
                  </a:txBody>
                  <a:tcPr anchor="ctr"/>
                </a:tc>
                <a:tc>
                  <a:txBody>
                    <a:bodyPr/>
                    <a:lstStyle/>
                    <a:p>
                      <a:pPr algn="ctr"/>
                      <a:r>
                        <a:rPr lang="fr-FR" sz="1400" i="0" dirty="0">
                          <a:solidFill>
                            <a:srgbClr val="000066"/>
                          </a:solidFill>
                        </a:rPr>
                        <a:t>Hommes</a:t>
                      </a:r>
                      <a:br>
                        <a:rPr lang="fr-FR" sz="1400" i="0" dirty="0">
                          <a:solidFill>
                            <a:srgbClr val="000066"/>
                          </a:solidFill>
                        </a:rPr>
                      </a:br>
                      <a:r>
                        <a:rPr lang="fr-FR" sz="1400" b="0" i="0" dirty="0">
                          <a:solidFill>
                            <a:srgbClr val="000066"/>
                          </a:solidFill>
                        </a:rPr>
                        <a:t>25 mg (n = 8)</a:t>
                      </a:r>
                      <a:endParaRPr lang="fr-FR" sz="1400" i="0" dirty="0">
                        <a:solidFill>
                          <a:srgbClr val="000066"/>
                        </a:solidFill>
                      </a:endParaRPr>
                    </a:p>
                  </a:txBody>
                  <a:tcPr anchor="ctr"/>
                </a:tc>
                <a:extLst>
                  <a:ext uri="{0D108BD9-81ED-4DB2-BD59-A6C34878D82A}">
                    <a16:rowId xmlns:a16="http://schemas.microsoft.com/office/drawing/2014/main" val="10000"/>
                  </a:ext>
                </a:extLst>
              </a:tr>
              <a:tr h="769322">
                <a:tc>
                  <a:txBody>
                    <a:bodyPr/>
                    <a:lstStyle/>
                    <a:p>
                      <a:r>
                        <a:rPr lang="fr-FR" sz="1400" b="1" i="0" dirty="0">
                          <a:solidFill>
                            <a:srgbClr val="000066"/>
                          </a:solidFill>
                        </a:rPr>
                        <a:t>TFV </a:t>
                      </a:r>
                      <a:r>
                        <a:rPr lang="fr-FR" sz="1400" b="1" i="0" baseline="0" dirty="0">
                          <a:solidFill>
                            <a:srgbClr val="000066"/>
                          </a:solidFill>
                        </a:rPr>
                        <a:t>plasmatique</a:t>
                      </a:r>
                      <a:br>
                        <a:rPr lang="fr-FR" sz="1400" i="0" baseline="0" dirty="0">
                          <a:solidFill>
                            <a:srgbClr val="000066"/>
                          </a:solidFill>
                        </a:rPr>
                      </a:br>
                      <a:r>
                        <a:rPr lang="fr-FR" sz="1400" i="0" baseline="0" dirty="0">
                          <a:solidFill>
                            <a:srgbClr val="000066"/>
                          </a:solidFill>
                        </a:rPr>
                        <a:t>    </a:t>
                      </a:r>
                      <a:r>
                        <a:rPr lang="fr-FR" sz="1400" i="0" baseline="0" dirty="0" err="1">
                          <a:solidFill>
                            <a:srgbClr val="000066"/>
                          </a:solidFill>
                        </a:rPr>
                        <a:t>C</a:t>
                      </a:r>
                      <a:r>
                        <a:rPr lang="fr-FR" sz="1400" i="0" baseline="-25000" dirty="0" err="1">
                          <a:solidFill>
                            <a:srgbClr val="000066"/>
                          </a:solidFill>
                        </a:rPr>
                        <a:t>max</a:t>
                      </a:r>
                      <a:r>
                        <a:rPr lang="fr-FR" sz="1400" i="0" baseline="-25000" dirty="0">
                          <a:solidFill>
                            <a:srgbClr val="000066"/>
                          </a:solidFill>
                        </a:rPr>
                        <a:t> </a:t>
                      </a:r>
                      <a:r>
                        <a:rPr lang="fr-FR" sz="1400" i="0" baseline="0" dirty="0">
                          <a:solidFill>
                            <a:srgbClr val="000066"/>
                          </a:solidFill>
                        </a:rPr>
                        <a:t>(</a:t>
                      </a:r>
                      <a:r>
                        <a:rPr lang="fr-FR" sz="1400" i="0" baseline="0" dirty="0" err="1">
                          <a:solidFill>
                            <a:srgbClr val="000066"/>
                          </a:solidFill>
                        </a:rPr>
                        <a:t>ng</a:t>
                      </a:r>
                      <a:r>
                        <a:rPr lang="fr-FR" sz="1400" i="0" baseline="0" dirty="0">
                          <a:solidFill>
                            <a:srgbClr val="000066"/>
                          </a:solidFill>
                        </a:rPr>
                        <a:t>/ml)</a:t>
                      </a:r>
                      <a:br>
                        <a:rPr lang="fr-FR" sz="1400" i="0" baseline="0" dirty="0">
                          <a:solidFill>
                            <a:srgbClr val="000066"/>
                          </a:solidFill>
                        </a:rPr>
                      </a:br>
                      <a:r>
                        <a:rPr lang="fr-FR" sz="1400" i="0" baseline="0" dirty="0">
                          <a:solidFill>
                            <a:srgbClr val="000066"/>
                          </a:solidFill>
                        </a:rPr>
                        <a:t>    ASC</a:t>
                      </a:r>
                      <a:r>
                        <a:rPr lang="fr-FR" sz="1400" i="0" baseline="-25000" dirty="0">
                          <a:solidFill>
                            <a:srgbClr val="000066"/>
                          </a:solidFill>
                        </a:rPr>
                        <a:t>0-24h </a:t>
                      </a:r>
                      <a:r>
                        <a:rPr lang="fr-FR" sz="1400" i="0" baseline="0" dirty="0">
                          <a:solidFill>
                            <a:srgbClr val="000066"/>
                          </a:solidFill>
                        </a:rPr>
                        <a:t>(</a:t>
                      </a:r>
                      <a:r>
                        <a:rPr lang="fr-FR" sz="1400" i="0" baseline="0" dirty="0" err="1">
                          <a:solidFill>
                            <a:srgbClr val="000066"/>
                          </a:solidFill>
                        </a:rPr>
                        <a:t>ng.h</a:t>
                      </a:r>
                      <a:r>
                        <a:rPr lang="fr-FR" sz="1400" i="0" baseline="0" dirty="0">
                          <a:solidFill>
                            <a:srgbClr val="000066"/>
                          </a:solidFill>
                        </a:rPr>
                        <a:t>/ml)</a:t>
                      </a:r>
                      <a:endParaRPr lang="fr-FR" sz="1400" i="0" dirty="0">
                        <a:solidFill>
                          <a:srgbClr val="000066"/>
                        </a:solidFill>
                      </a:endParaRPr>
                    </a:p>
                  </a:txBody>
                  <a:tcPr anchor="ctr"/>
                </a:tc>
                <a:tc>
                  <a:txBody>
                    <a:bodyPr/>
                    <a:lstStyle/>
                    <a:p>
                      <a:pPr algn="ctr"/>
                      <a:br>
                        <a:rPr lang="fr-FR" sz="1400" i="0" dirty="0">
                          <a:solidFill>
                            <a:srgbClr val="000066"/>
                          </a:solidFill>
                        </a:rPr>
                      </a:br>
                      <a:r>
                        <a:rPr lang="fr-FR" sz="1400" i="0" dirty="0">
                          <a:solidFill>
                            <a:srgbClr val="000066"/>
                          </a:solidFill>
                        </a:rPr>
                        <a:t>17 (9,0 - 35,8)</a:t>
                      </a:r>
                      <a:br>
                        <a:rPr lang="fr-FR" sz="1400" i="0" dirty="0">
                          <a:solidFill>
                            <a:srgbClr val="000066"/>
                          </a:solidFill>
                        </a:rPr>
                      </a:br>
                      <a:r>
                        <a:rPr lang="fr-FR" sz="1400" i="0" dirty="0">
                          <a:solidFill>
                            <a:srgbClr val="000066"/>
                          </a:solidFill>
                        </a:rPr>
                        <a:t>150 (130 - 360,3)</a:t>
                      </a:r>
                    </a:p>
                  </a:txBody>
                  <a:tcPr anchor="ctr"/>
                </a:tc>
                <a:tc>
                  <a:txBody>
                    <a:bodyPr/>
                    <a:lstStyle/>
                    <a:p>
                      <a:pPr algn="ctr"/>
                      <a:br>
                        <a:rPr lang="fr-FR" sz="1400" i="0" dirty="0">
                          <a:solidFill>
                            <a:srgbClr val="000066"/>
                          </a:solidFill>
                        </a:rPr>
                      </a:br>
                      <a:r>
                        <a:rPr lang="fr-FR" sz="1400" i="0" dirty="0">
                          <a:solidFill>
                            <a:srgbClr val="000066"/>
                          </a:solidFill>
                        </a:rPr>
                        <a:t>4,7 (3,7 - 5)</a:t>
                      </a:r>
                      <a:br>
                        <a:rPr lang="fr-FR" sz="1400" i="0" dirty="0">
                          <a:solidFill>
                            <a:srgbClr val="000066"/>
                          </a:solidFill>
                        </a:rPr>
                      </a:br>
                      <a:r>
                        <a:rPr lang="fr-FR" sz="1400" i="0" dirty="0">
                          <a:solidFill>
                            <a:srgbClr val="000066"/>
                          </a:solidFill>
                        </a:rPr>
                        <a:t>57,7 (42,5 - 67)</a:t>
                      </a:r>
                    </a:p>
                  </a:txBody>
                  <a:tcPr anchor="ctr"/>
                </a:tc>
                <a:extLst>
                  <a:ext uri="{0D108BD9-81ED-4DB2-BD59-A6C34878D82A}">
                    <a16:rowId xmlns:a16="http://schemas.microsoft.com/office/drawing/2014/main" val="10001"/>
                  </a:ext>
                </a:extLst>
              </a:tr>
              <a:tr h="993708">
                <a:tc>
                  <a:txBody>
                    <a:bodyPr/>
                    <a:lstStyle/>
                    <a:p>
                      <a:r>
                        <a:rPr lang="fr-FR" sz="1400" b="1" i="0" dirty="0">
                          <a:solidFill>
                            <a:srgbClr val="000066"/>
                          </a:solidFill>
                        </a:rPr>
                        <a:t>TFV-DP dans les PBMC</a:t>
                      </a:r>
                      <a:br>
                        <a:rPr lang="fr-FR" sz="1400" i="0" dirty="0">
                          <a:solidFill>
                            <a:srgbClr val="000066"/>
                          </a:solidFill>
                        </a:rPr>
                      </a:br>
                      <a:r>
                        <a:rPr kumimoji="0" lang="fr-FR" sz="1400" b="0" i="0" u="none" strike="noStrike" kern="1200" cap="none" spc="0" normalizeH="0" baseline="0" noProof="0" dirty="0">
                          <a:ln>
                            <a:noFill/>
                          </a:ln>
                          <a:solidFill>
                            <a:srgbClr val="000066"/>
                          </a:solidFill>
                          <a:effectLst/>
                          <a:uLnTx/>
                          <a:uFillTx/>
                          <a:latin typeface="+mn-lt"/>
                          <a:ea typeface="+mn-ea"/>
                          <a:cs typeface="+mn-cs"/>
                        </a:rPr>
                        <a:t>    </a:t>
                      </a:r>
                      <a:r>
                        <a:rPr kumimoji="0" lang="fr-FR" sz="1400" b="0" i="0" u="none" strike="noStrike" kern="1200" cap="none" spc="0" normalizeH="0" baseline="0" noProof="0" dirty="0" err="1">
                          <a:ln>
                            <a:noFill/>
                          </a:ln>
                          <a:solidFill>
                            <a:srgbClr val="000066"/>
                          </a:solidFill>
                          <a:effectLst/>
                          <a:uLnTx/>
                          <a:uFillTx/>
                          <a:latin typeface="+mn-lt"/>
                          <a:ea typeface="+mn-ea"/>
                          <a:cs typeface="+mn-cs"/>
                        </a:rPr>
                        <a:t>C</a:t>
                      </a:r>
                      <a:r>
                        <a:rPr kumimoji="0" lang="fr-FR" sz="1400" b="0" i="0" u="none" strike="noStrike" kern="1200" cap="none" spc="0" normalizeH="0" baseline="-25000" noProof="0" dirty="0" err="1">
                          <a:ln>
                            <a:noFill/>
                          </a:ln>
                          <a:solidFill>
                            <a:srgbClr val="000066"/>
                          </a:solidFill>
                          <a:effectLst/>
                          <a:uLnTx/>
                          <a:uFillTx/>
                          <a:latin typeface="+mn-lt"/>
                          <a:ea typeface="+mn-ea"/>
                          <a:cs typeface="+mn-cs"/>
                        </a:rPr>
                        <a:t>max</a:t>
                      </a:r>
                      <a:r>
                        <a:rPr kumimoji="0" lang="fr-FR" sz="1400" b="0" i="0" u="none" strike="noStrike" kern="1200" cap="none" spc="0" normalizeH="0" baseline="-25000" noProof="0" dirty="0">
                          <a:ln>
                            <a:noFill/>
                          </a:ln>
                          <a:solidFill>
                            <a:srgbClr val="000066"/>
                          </a:solidFill>
                          <a:effectLst/>
                          <a:uLnTx/>
                          <a:uFillTx/>
                          <a:latin typeface="+mn-lt"/>
                          <a:ea typeface="+mn-ea"/>
                          <a:cs typeface="+mn-cs"/>
                        </a:rPr>
                        <a:t> </a:t>
                      </a:r>
                      <a:r>
                        <a:rPr kumimoji="0" lang="fr-FR" sz="1400" b="0" i="0" u="none" strike="noStrike" kern="1200" cap="none" spc="0" normalizeH="0" baseline="0" noProof="0" dirty="0">
                          <a:ln>
                            <a:noFill/>
                          </a:ln>
                          <a:solidFill>
                            <a:srgbClr val="000066"/>
                          </a:solidFill>
                          <a:effectLst/>
                          <a:uLnTx/>
                          <a:uFillTx/>
                          <a:latin typeface="+mn-lt"/>
                          <a:ea typeface="+mn-ea"/>
                          <a:cs typeface="+mn-cs"/>
                        </a:rPr>
                        <a:t>(</a:t>
                      </a:r>
                      <a:r>
                        <a:rPr kumimoji="0" lang="fr-FR" sz="1400" b="0" i="0" u="none" strike="noStrike" kern="1200" cap="none" spc="0" normalizeH="0" baseline="0" noProof="0" dirty="0" err="1">
                          <a:ln>
                            <a:noFill/>
                          </a:ln>
                          <a:solidFill>
                            <a:srgbClr val="000066"/>
                          </a:solidFill>
                          <a:effectLst/>
                          <a:uLnTx/>
                          <a:uFillTx/>
                          <a:latin typeface="+mn-lt"/>
                          <a:ea typeface="+mn-ea"/>
                          <a:cs typeface="+mn-cs"/>
                        </a:rPr>
                        <a:t>fmol</a:t>
                      </a:r>
                      <a:r>
                        <a:rPr kumimoji="0" lang="fr-FR" sz="1400" b="0" i="0" u="none" strike="noStrike" kern="1200" cap="none" spc="0" normalizeH="0" baseline="0" noProof="0" dirty="0">
                          <a:ln>
                            <a:noFill/>
                          </a:ln>
                          <a:solidFill>
                            <a:srgbClr val="000066"/>
                          </a:solidFill>
                          <a:effectLst/>
                          <a:uLnTx/>
                          <a:uFillTx/>
                          <a:latin typeface="+mn-lt"/>
                          <a:ea typeface="+mn-ea"/>
                          <a:cs typeface="+mn-cs"/>
                        </a:rPr>
                        <a:t>/10</a:t>
                      </a:r>
                      <a:r>
                        <a:rPr kumimoji="0" lang="fr-FR" sz="1400" b="0" i="0" u="none" strike="noStrike" kern="1200" cap="none" spc="0" normalizeH="0" baseline="30000" noProof="0" dirty="0">
                          <a:ln>
                            <a:noFill/>
                          </a:ln>
                          <a:solidFill>
                            <a:srgbClr val="000066"/>
                          </a:solidFill>
                          <a:effectLst/>
                          <a:uLnTx/>
                          <a:uFillTx/>
                          <a:latin typeface="+mn-lt"/>
                          <a:ea typeface="+mn-ea"/>
                          <a:cs typeface="+mn-cs"/>
                        </a:rPr>
                        <a:t>6</a:t>
                      </a:r>
                      <a:r>
                        <a:rPr kumimoji="0" lang="fr-FR" sz="1400" b="0" i="0" u="none" strike="noStrike" kern="1200" cap="none" spc="0" normalizeH="0" baseline="0" noProof="0" dirty="0">
                          <a:ln>
                            <a:noFill/>
                          </a:ln>
                          <a:solidFill>
                            <a:srgbClr val="000066"/>
                          </a:solidFill>
                          <a:effectLst/>
                          <a:uLnTx/>
                          <a:uFillTx/>
                          <a:latin typeface="+mn-lt"/>
                          <a:ea typeface="+mn-ea"/>
                          <a:cs typeface="+mn-cs"/>
                        </a:rPr>
                        <a:t> cellules)</a:t>
                      </a:r>
                      <a:br>
                        <a:rPr kumimoji="0" lang="fr-FR" sz="1400" b="0" i="0" u="none" strike="noStrike" kern="1200" cap="none" spc="0" normalizeH="0" baseline="0" noProof="0" dirty="0">
                          <a:ln>
                            <a:noFill/>
                          </a:ln>
                          <a:solidFill>
                            <a:srgbClr val="000066"/>
                          </a:solidFill>
                          <a:effectLst/>
                          <a:uLnTx/>
                          <a:uFillTx/>
                          <a:latin typeface="+mn-lt"/>
                          <a:ea typeface="+mn-ea"/>
                          <a:cs typeface="+mn-cs"/>
                        </a:rPr>
                      </a:br>
                      <a:r>
                        <a:rPr kumimoji="0" lang="fr-FR" sz="1400" b="0" i="0" u="none" strike="noStrike" kern="1200" cap="none" spc="0" normalizeH="0" baseline="0" noProof="0" dirty="0">
                          <a:ln>
                            <a:noFill/>
                          </a:ln>
                          <a:solidFill>
                            <a:srgbClr val="000066"/>
                          </a:solidFill>
                          <a:effectLst/>
                          <a:uLnTx/>
                          <a:uFillTx/>
                          <a:latin typeface="+mn-lt"/>
                          <a:ea typeface="+mn-ea"/>
                          <a:cs typeface="+mn-cs"/>
                        </a:rPr>
                        <a:t>    ASC</a:t>
                      </a:r>
                      <a:r>
                        <a:rPr kumimoji="0" lang="fr-FR" sz="1400" b="0" i="0" u="none" strike="noStrike" kern="1200" cap="none" spc="0" normalizeH="0" baseline="-25000" noProof="0" dirty="0">
                          <a:ln>
                            <a:noFill/>
                          </a:ln>
                          <a:solidFill>
                            <a:srgbClr val="000066"/>
                          </a:solidFill>
                          <a:effectLst/>
                          <a:uLnTx/>
                          <a:uFillTx/>
                          <a:latin typeface="+mn-lt"/>
                          <a:ea typeface="+mn-ea"/>
                          <a:cs typeface="+mn-cs"/>
                        </a:rPr>
                        <a:t>0-24h </a:t>
                      </a:r>
                      <a:r>
                        <a:rPr kumimoji="0" lang="fr-FR" sz="1400" b="0" i="0" u="none" strike="noStrike" kern="1200" cap="none" spc="0" normalizeH="0" baseline="0" noProof="0" dirty="0">
                          <a:ln>
                            <a:noFill/>
                          </a:ln>
                          <a:solidFill>
                            <a:srgbClr val="000066"/>
                          </a:solidFill>
                          <a:effectLst/>
                          <a:uLnTx/>
                          <a:uFillTx/>
                          <a:latin typeface="+mn-lt"/>
                          <a:ea typeface="+mn-ea"/>
                          <a:cs typeface="+mn-cs"/>
                        </a:rPr>
                        <a:t>(</a:t>
                      </a:r>
                      <a:r>
                        <a:rPr kumimoji="0" lang="fr-FR" sz="1400" b="0" i="0" u="none" strike="noStrike" kern="1200" cap="none" spc="0" normalizeH="0" baseline="0" noProof="0" dirty="0" err="1">
                          <a:ln>
                            <a:noFill/>
                          </a:ln>
                          <a:solidFill>
                            <a:srgbClr val="000066"/>
                          </a:solidFill>
                          <a:effectLst/>
                          <a:uLnTx/>
                          <a:uFillTx/>
                          <a:latin typeface="+mn-lt"/>
                          <a:ea typeface="+mn-ea"/>
                          <a:cs typeface="+mn-cs"/>
                        </a:rPr>
                        <a:t>ng.h</a:t>
                      </a:r>
                      <a:r>
                        <a:rPr kumimoji="0" lang="fr-FR" sz="1400" b="0" i="0" u="none" strike="noStrike" kern="1200" cap="none" spc="0" normalizeH="0" baseline="0" noProof="0" dirty="0">
                          <a:ln>
                            <a:noFill/>
                          </a:ln>
                          <a:solidFill>
                            <a:srgbClr val="000066"/>
                          </a:solidFill>
                          <a:effectLst/>
                          <a:uLnTx/>
                          <a:uFillTx/>
                          <a:latin typeface="+mn-lt"/>
                          <a:ea typeface="+mn-ea"/>
                          <a:cs typeface="+mn-cs"/>
                        </a:rPr>
                        <a:t>/ml)</a:t>
                      </a:r>
                      <a:br>
                        <a:rPr kumimoji="0" lang="fr-FR" sz="1400" b="0" i="0" u="none" strike="noStrike" kern="1200" cap="none" spc="0" normalizeH="0" baseline="0" noProof="0" dirty="0">
                          <a:ln>
                            <a:noFill/>
                          </a:ln>
                          <a:solidFill>
                            <a:srgbClr val="000066"/>
                          </a:solidFill>
                          <a:effectLst/>
                          <a:uLnTx/>
                          <a:uFillTx/>
                          <a:latin typeface="+mn-lt"/>
                          <a:ea typeface="+mn-ea"/>
                          <a:cs typeface="+mn-cs"/>
                        </a:rPr>
                      </a:br>
                      <a:r>
                        <a:rPr kumimoji="0" lang="fr-FR" sz="1400" b="0" i="0" u="none" strike="noStrike" kern="1200" cap="none" spc="0" normalizeH="0" baseline="0" noProof="0" dirty="0">
                          <a:ln>
                            <a:noFill/>
                          </a:ln>
                          <a:solidFill>
                            <a:srgbClr val="000066"/>
                          </a:solidFill>
                          <a:effectLst/>
                          <a:uLnTx/>
                          <a:uFillTx/>
                          <a:latin typeface="+mn-lt"/>
                          <a:ea typeface="+mn-ea"/>
                          <a:cs typeface="+mn-cs"/>
                        </a:rPr>
                        <a:t>    Demi-vie (h)</a:t>
                      </a:r>
                      <a:endParaRPr lang="fr-FR" sz="1400" i="0" dirty="0">
                        <a:solidFill>
                          <a:srgbClr val="000066"/>
                        </a:solidFill>
                      </a:endParaRPr>
                    </a:p>
                  </a:txBody>
                  <a:tcPr anchor="ctr"/>
                </a:tc>
                <a:tc>
                  <a:txBody>
                    <a:bodyPr/>
                    <a:lstStyle/>
                    <a:p>
                      <a:pPr algn="ctr"/>
                      <a:endParaRPr lang="fr-FR" sz="1400" i="0" dirty="0">
                        <a:solidFill>
                          <a:srgbClr val="000066"/>
                        </a:solidFill>
                      </a:endParaRPr>
                    </a:p>
                    <a:p>
                      <a:pPr algn="ctr"/>
                      <a:r>
                        <a:rPr lang="fr-FR" sz="1400" i="0" dirty="0">
                          <a:solidFill>
                            <a:srgbClr val="000066"/>
                          </a:solidFill>
                        </a:rPr>
                        <a:t>154 (218,5 - 294,0)</a:t>
                      </a:r>
                      <a:br>
                        <a:rPr lang="fr-FR" sz="1400" i="0" dirty="0">
                          <a:solidFill>
                            <a:srgbClr val="000066"/>
                          </a:solidFill>
                        </a:rPr>
                      </a:br>
                      <a:r>
                        <a:rPr lang="fr-FR" sz="1400" i="0" dirty="0">
                          <a:solidFill>
                            <a:srgbClr val="000066"/>
                          </a:solidFill>
                        </a:rPr>
                        <a:t>2 001 (1 458 - 4 347)</a:t>
                      </a:r>
                      <a:br>
                        <a:rPr lang="fr-FR" sz="1400" i="0" dirty="0">
                          <a:solidFill>
                            <a:srgbClr val="000066"/>
                          </a:solidFill>
                        </a:rPr>
                      </a:br>
                      <a:r>
                        <a:rPr lang="fr-FR" sz="1400" i="0" dirty="0">
                          <a:solidFill>
                            <a:srgbClr val="000066"/>
                          </a:solidFill>
                        </a:rPr>
                        <a:t>38 (33 - 122)</a:t>
                      </a:r>
                    </a:p>
                  </a:txBody>
                  <a:tcPr anchor="ctr"/>
                </a:tc>
                <a:tc>
                  <a:txBody>
                    <a:bodyPr/>
                    <a:lstStyle/>
                    <a:p>
                      <a:pPr algn="ctr"/>
                      <a:br>
                        <a:rPr lang="fr-FR" sz="1400" i="0" dirty="0">
                          <a:solidFill>
                            <a:srgbClr val="000066"/>
                          </a:solidFill>
                        </a:rPr>
                      </a:br>
                      <a:r>
                        <a:rPr lang="fr-FR" sz="1400" i="0" dirty="0">
                          <a:solidFill>
                            <a:srgbClr val="000066"/>
                          </a:solidFill>
                        </a:rPr>
                        <a:t>114 (80,9</a:t>
                      </a:r>
                      <a:r>
                        <a:rPr lang="fr-FR" sz="1400" i="0" baseline="0" dirty="0">
                          <a:solidFill>
                            <a:srgbClr val="000066"/>
                          </a:solidFill>
                        </a:rPr>
                        <a:t> - 150,2)</a:t>
                      </a:r>
                      <a:br>
                        <a:rPr lang="fr-FR" sz="1400" i="0" baseline="0" dirty="0">
                          <a:solidFill>
                            <a:srgbClr val="000066"/>
                          </a:solidFill>
                        </a:rPr>
                      </a:br>
                      <a:r>
                        <a:rPr lang="fr-FR" sz="1400" i="0" baseline="0" dirty="0">
                          <a:solidFill>
                            <a:srgbClr val="000066"/>
                          </a:solidFill>
                        </a:rPr>
                        <a:t>2 094 (1 528 - 2 816)</a:t>
                      </a:r>
                      <a:br>
                        <a:rPr lang="fr-FR" sz="1400" i="0" baseline="0" dirty="0">
                          <a:solidFill>
                            <a:srgbClr val="000066"/>
                          </a:solidFill>
                        </a:rPr>
                      </a:br>
                      <a:r>
                        <a:rPr lang="fr-FR" sz="1400" i="0" baseline="0" dirty="0">
                          <a:solidFill>
                            <a:srgbClr val="000066"/>
                          </a:solidFill>
                        </a:rPr>
                        <a:t>54</a:t>
                      </a:r>
                      <a:endParaRPr lang="fr-FR" sz="1400" i="0" dirty="0">
                        <a:solidFill>
                          <a:srgbClr val="000066"/>
                        </a:solidFill>
                      </a:endParaRPr>
                    </a:p>
                  </a:txBody>
                  <a:tcPr anchor="ctr"/>
                </a:tc>
                <a:extLst>
                  <a:ext uri="{0D108BD9-81ED-4DB2-BD59-A6C34878D82A}">
                    <a16:rowId xmlns:a16="http://schemas.microsoft.com/office/drawing/2014/main" val="10002"/>
                  </a:ext>
                </a:extLst>
              </a:tr>
              <a:tr h="7693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b="1" i="0" dirty="0">
                          <a:solidFill>
                            <a:srgbClr val="000066"/>
                          </a:solidFill>
                        </a:rPr>
                        <a:t>TFV-DP tissulaire </a:t>
                      </a:r>
                      <a:r>
                        <a:rPr kumimoji="0" lang="fr-FR" sz="1400" b="0" i="0" u="none" strike="noStrike" kern="1200" cap="none" spc="0" normalizeH="0" baseline="0" noProof="0" dirty="0">
                          <a:ln>
                            <a:noFill/>
                          </a:ln>
                          <a:solidFill>
                            <a:srgbClr val="000066"/>
                          </a:solidFill>
                          <a:effectLst/>
                          <a:uLnTx/>
                          <a:uFillTx/>
                          <a:latin typeface="+mn-lt"/>
                          <a:ea typeface="+mn-ea"/>
                          <a:cs typeface="+mn-cs"/>
                        </a:rPr>
                        <a:t>C</a:t>
                      </a:r>
                      <a:r>
                        <a:rPr kumimoji="0" lang="fr-FR" sz="1400" b="0" i="0" u="none" strike="noStrike" kern="1200" cap="none" spc="0" normalizeH="0" baseline="-25000" noProof="0" dirty="0">
                          <a:ln>
                            <a:noFill/>
                          </a:ln>
                          <a:solidFill>
                            <a:srgbClr val="000066"/>
                          </a:solidFill>
                          <a:effectLst/>
                          <a:uLnTx/>
                          <a:uFillTx/>
                          <a:latin typeface="+mn-lt"/>
                          <a:ea typeface="+mn-ea"/>
                          <a:cs typeface="+mn-cs"/>
                        </a:rPr>
                        <a:t>0-24h</a:t>
                      </a:r>
                      <a:r>
                        <a:rPr kumimoji="0" lang="fr-FR" sz="1400" b="0" i="0" u="none" strike="noStrike" kern="1200" cap="none" spc="0" normalizeH="0" baseline="0" noProof="0" dirty="0">
                          <a:ln>
                            <a:noFill/>
                          </a:ln>
                          <a:solidFill>
                            <a:srgbClr val="000066"/>
                          </a:solidFill>
                          <a:effectLst/>
                          <a:uLnTx/>
                          <a:uFillTx/>
                          <a:latin typeface="+mn-lt"/>
                          <a:ea typeface="+mn-ea"/>
                          <a:cs typeface="+mn-cs"/>
                        </a:rPr>
                        <a:t> (</a:t>
                      </a:r>
                      <a:r>
                        <a:rPr kumimoji="0" lang="fr-FR" sz="1400" b="0" i="0" u="none" strike="noStrike" kern="1200" cap="none" spc="0" normalizeH="0" baseline="0" noProof="0" dirty="0" err="1">
                          <a:ln>
                            <a:noFill/>
                          </a:ln>
                          <a:solidFill>
                            <a:srgbClr val="000066"/>
                          </a:solidFill>
                          <a:effectLst/>
                          <a:uLnTx/>
                          <a:uFillTx/>
                          <a:latin typeface="+mn-lt"/>
                          <a:ea typeface="+mn-ea"/>
                          <a:cs typeface="+mn-cs"/>
                        </a:rPr>
                        <a:t>fmol</a:t>
                      </a:r>
                      <a:r>
                        <a:rPr kumimoji="0" lang="fr-FR" sz="1400" b="0" i="0" u="none" strike="noStrike" kern="1200" cap="none" spc="0" normalizeH="0" baseline="0" noProof="0" dirty="0">
                          <a:ln>
                            <a:noFill/>
                          </a:ln>
                          <a:solidFill>
                            <a:srgbClr val="000066"/>
                          </a:solidFill>
                          <a:effectLst/>
                          <a:uLnTx/>
                          <a:uFillTx/>
                          <a:latin typeface="+mn-lt"/>
                          <a:ea typeface="+mn-ea"/>
                          <a:cs typeface="+mn-cs"/>
                        </a:rPr>
                        <a:t>/mg)</a:t>
                      </a:r>
                      <a:br>
                        <a:rPr kumimoji="0" lang="fr-FR" sz="1400" b="0" i="0" u="none" strike="noStrike" kern="1200" cap="none" spc="0" normalizeH="0" baseline="0" noProof="0" dirty="0">
                          <a:ln>
                            <a:noFill/>
                          </a:ln>
                          <a:solidFill>
                            <a:srgbClr val="000066"/>
                          </a:solidFill>
                          <a:effectLst/>
                          <a:uLnTx/>
                          <a:uFillTx/>
                          <a:latin typeface="+mn-lt"/>
                          <a:ea typeface="+mn-ea"/>
                          <a:cs typeface="+mn-cs"/>
                        </a:rPr>
                      </a:br>
                      <a:r>
                        <a:rPr kumimoji="0" lang="fr-FR" sz="1400" b="0" i="0" u="none" strike="noStrike" kern="1200" cap="none" spc="0" normalizeH="0" baseline="0" noProof="0" dirty="0">
                          <a:ln>
                            <a:noFill/>
                          </a:ln>
                          <a:solidFill>
                            <a:srgbClr val="000066"/>
                          </a:solidFill>
                          <a:effectLst/>
                          <a:uLnTx/>
                          <a:uFillTx/>
                          <a:latin typeface="+mn-lt"/>
                          <a:ea typeface="+mn-ea"/>
                          <a:cs typeface="+mn-cs"/>
                        </a:rPr>
                        <a:t>    Tissu rectal </a:t>
                      </a:r>
                      <a:br>
                        <a:rPr kumimoji="0" lang="fr-FR" sz="1400" b="0" i="0" u="none" strike="noStrike" kern="1200" cap="none" spc="0" normalizeH="0" baseline="0" noProof="0" dirty="0">
                          <a:ln>
                            <a:noFill/>
                          </a:ln>
                          <a:solidFill>
                            <a:srgbClr val="000066"/>
                          </a:solidFill>
                          <a:effectLst/>
                          <a:uLnTx/>
                          <a:uFillTx/>
                          <a:latin typeface="+mn-lt"/>
                          <a:ea typeface="+mn-ea"/>
                          <a:cs typeface="+mn-cs"/>
                        </a:rPr>
                      </a:br>
                      <a:r>
                        <a:rPr kumimoji="0" lang="fr-FR" sz="1400" b="0" i="0" u="none" strike="noStrike" kern="1200" cap="none" spc="0" normalizeH="0" baseline="0" noProof="0" dirty="0">
                          <a:ln>
                            <a:noFill/>
                          </a:ln>
                          <a:solidFill>
                            <a:srgbClr val="000066"/>
                          </a:solidFill>
                          <a:effectLst/>
                          <a:uLnTx/>
                          <a:uFillTx/>
                          <a:latin typeface="+mn-lt"/>
                          <a:ea typeface="+mn-ea"/>
                          <a:cs typeface="+mn-cs"/>
                        </a:rPr>
                        <a:t>    Tissu vaginal</a:t>
                      </a:r>
                      <a:endParaRPr lang="fr-FR" sz="1400" i="0" dirty="0">
                        <a:solidFill>
                          <a:srgbClr val="000066"/>
                        </a:solidFill>
                      </a:endParaRPr>
                    </a:p>
                  </a:txBody>
                  <a:tcPr anchor="ctr"/>
                </a:tc>
                <a:tc>
                  <a:txBody>
                    <a:bodyPr/>
                    <a:lstStyle/>
                    <a:p>
                      <a:pPr algn="ctr"/>
                      <a:br>
                        <a:rPr lang="fr-FR" sz="1400" i="0" dirty="0">
                          <a:solidFill>
                            <a:srgbClr val="000066"/>
                          </a:solidFill>
                        </a:rPr>
                      </a:br>
                      <a:r>
                        <a:rPr lang="fr-FR" sz="1400" i="0" dirty="0">
                          <a:solidFill>
                            <a:srgbClr val="000066"/>
                          </a:solidFill>
                        </a:rPr>
                        <a:t>11 (7 - 19)</a:t>
                      </a:r>
                      <a:br>
                        <a:rPr lang="fr-FR" sz="1400" i="0" dirty="0">
                          <a:solidFill>
                            <a:srgbClr val="000066"/>
                          </a:solidFill>
                        </a:rPr>
                      </a:br>
                      <a:r>
                        <a:rPr lang="fr-FR" sz="1400" i="0" dirty="0">
                          <a:solidFill>
                            <a:srgbClr val="000066"/>
                          </a:solidFill>
                        </a:rPr>
                        <a:t>9 (5 - 11)</a:t>
                      </a:r>
                    </a:p>
                  </a:txBody>
                  <a:tcPr anchor="ctr"/>
                </a:tc>
                <a:tc>
                  <a:txBody>
                    <a:bodyPr/>
                    <a:lstStyle/>
                    <a:p>
                      <a:pPr algn="ctr"/>
                      <a:br>
                        <a:rPr lang="fr-FR" sz="1400" i="0" dirty="0">
                          <a:solidFill>
                            <a:srgbClr val="000066"/>
                          </a:solidFill>
                        </a:rPr>
                      </a:br>
                      <a:r>
                        <a:rPr lang="fr-FR" sz="1400" i="0" dirty="0">
                          <a:solidFill>
                            <a:srgbClr val="000066"/>
                          </a:solidFill>
                        </a:rPr>
                        <a:t>11,1</a:t>
                      </a:r>
                      <a:br>
                        <a:rPr lang="fr-FR" sz="1400" i="0" dirty="0">
                          <a:solidFill>
                            <a:srgbClr val="000066"/>
                          </a:solidFill>
                        </a:rPr>
                      </a:br>
                      <a:r>
                        <a:rPr lang="fr-FR" sz="1400" i="0" dirty="0">
                          <a:solidFill>
                            <a:srgbClr val="000066"/>
                          </a:solidFill>
                        </a:rPr>
                        <a:t>9,6</a:t>
                      </a:r>
                    </a:p>
                  </a:txBody>
                  <a:tcPr anchor="ctr"/>
                </a:tc>
                <a:extLst>
                  <a:ext uri="{0D108BD9-81ED-4DB2-BD59-A6C34878D82A}">
                    <a16:rowId xmlns:a16="http://schemas.microsoft.com/office/drawing/2014/main" val="10003"/>
                  </a:ext>
                </a:extLst>
              </a:tr>
            </a:tbl>
          </a:graphicData>
        </a:graphic>
      </p:graphicFrame>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Massud</a:t>
            </a:r>
            <a:r>
              <a:rPr lang="en-GB" sz="1200" i="1" dirty="0">
                <a:solidFill>
                  <a:srgbClr val="0070C0"/>
                </a:solidFill>
              </a:rPr>
              <a:t> I, CROI 2018, Abs. 85</a:t>
            </a:r>
          </a:p>
        </p:txBody>
      </p:sp>
      <p:sp>
        <p:nvSpPr>
          <p:cNvPr id="6" name="ZoneTexte 5"/>
          <p:cNvSpPr txBox="1"/>
          <p:nvPr/>
        </p:nvSpPr>
        <p:spPr>
          <a:xfrm>
            <a:off x="457200" y="5862183"/>
            <a:ext cx="8686800" cy="584775"/>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1600" dirty="0"/>
              <a:t>TAF à 1,5 mg/kg chez le macaque permet d’obtenir un niveau d’exposition plasmatique </a:t>
            </a:r>
            <a:br>
              <a:rPr lang="fr-FR" sz="1600" dirty="0"/>
            </a:br>
            <a:r>
              <a:rPr lang="fr-FR" sz="1600" dirty="0"/>
              <a:t>et tissulaire de TFV équivalent à celui de la posologie standard de 25 mg chez l’homme</a:t>
            </a:r>
          </a:p>
        </p:txBody>
      </p:sp>
      <p:sp>
        <p:nvSpPr>
          <p:cNvPr id="7" name="Titre 6">
            <a:extLst>
              <a:ext uri="{FF2B5EF4-FFF2-40B4-BE49-F238E27FC236}">
                <a16:creationId xmlns:a16="http://schemas.microsoft.com/office/drawing/2014/main" id="{DB347090-FA61-49F1-81F6-691B73DFEB18}"/>
              </a:ext>
            </a:extLst>
          </p:cNvPr>
          <p:cNvSpPr>
            <a:spLocks noGrp="1"/>
          </p:cNvSpPr>
          <p:nvPr>
            <p:ph type="title"/>
          </p:nvPr>
        </p:nvSpPr>
        <p:spPr/>
        <p:txBody>
          <a:bodyPr/>
          <a:lstStyle/>
          <a:p>
            <a:r>
              <a:rPr lang="fr-FR" sz="2600" dirty="0" err="1"/>
              <a:t>PrEP</a:t>
            </a:r>
            <a:r>
              <a:rPr lang="fr-FR" sz="2600" dirty="0"/>
              <a:t> orale par FTC/TAF pour prévenir l’infection </a:t>
            </a:r>
            <a:br>
              <a:rPr lang="fr-FR" sz="2600" dirty="0"/>
            </a:br>
            <a:r>
              <a:rPr lang="fr-FR" sz="2600" dirty="0"/>
              <a:t>par voie vaginale chez le macaque (1)</a:t>
            </a:r>
          </a:p>
        </p:txBody>
      </p:sp>
      <p:sp>
        <p:nvSpPr>
          <p:cNvPr id="8" name="Espace réservé du contenu 7">
            <a:extLst>
              <a:ext uri="{FF2B5EF4-FFF2-40B4-BE49-F238E27FC236}">
                <a16:creationId xmlns:a16="http://schemas.microsoft.com/office/drawing/2014/main" id="{4C6DEAAD-0390-4DD9-9377-C28312FA5430}"/>
              </a:ext>
            </a:extLst>
          </p:cNvPr>
          <p:cNvSpPr>
            <a:spLocks noGrp="1"/>
          </p:cNvSpPr>
          <p:nvPr>
            <p:ph idx="1"/>
          </p:nvPr>
        </p:nvSpPr>
        <p:spPr>
          <a:xfrm>
            <a:off x="457200" y="1341438"/>
            <a:ext cx="8507413" cy="1012047"/>
          </a:xfrm>
        </p:spPr>
        <p:txBody>
          <a:bodyPr/>
          <a:lstStyle/>
          <a:p>
            <a:r>
              <a:rPr lang="fr-FR" sz="1600" dirty="0"/>
              <a:t>Absence de données pré-cliniques d’efficacité de FTC/TAF en </a:t>
            </a:r>
            <a:r>
              <a:rPr lang="fr-FR" sz="1600" dirty="0" err="1"/>
              <a:t>PrEP</a:t>
            </a:r>
            <a:r>
              <a:rPr lang="fr-FR" sz="1600" dirty="0"/>
              <a:t> pour prévenir l’infection par voie vaginale</a:t>
            </a:r>
          </a:p>
          <a:p>
            <a:r>
              <a:rPr lang="fr-FR" sz="1600" b="1" dirty="0">
                <a:solidFill>
                  <a:srgbClr val="0070C0"/>
                </a:solidFill>
              </a:rPr>
              <a:t>1</a:t>
            </a:r>
            <a:r>
              <a:rPr lang="fr-FR" sz="1600" b="1" baseline="30000" dirty="0">
                <a:solidFill>
                  <a:srgbClr val="0070C0"/>
                </a:solidFill>
              </a:rPr>
              <a:t>ère</a:t>
            </a:r>
            <a:r>
              <a:rPr lang="fr-FR" sz="1600" b="1" dirty="0">
                <a:solidFill>
                  <a:srgbClr val="0070C0"/>
                </a:solidFill>
              </a:rPr>
              <a:t> phase </a:t>
            </a:r>
            <a:r>
              <a:rPr lang="fr-FR" sz="1600" dirty="0">
                <a:solidFill>
                  <a:srgbClr val="0070C0"/>
                </a:solidFill>
              </a:rPr>
              <a:t>: </a:t>
            </a:r>
            <a:r>
              <a:rPr lang="fr-FR" sz="1600" dirty="0"/>
              <a:t>définir la posologie de TAF chez le macaque assurant une exposition </a:t>
            </a:r>
            <a:br>
              <a:rPr lang="fr-FR" sz="1600" dirty="0"/>
            </a:br>
            <a:r>
              <a:rPr lang="fr-FR" sz="1600" dirty="0"/>
              <a:t>de TFV similaire à celle obtenue chez l’homme à la posologie de 25 mg</a:t>
            </a:r>
          </a:p>
          <a:p>
            <a:endParaRPr lang="fr-FR" sz="1600" dirty="0"/>
          </a:p>
        </p:txBody>
      </p:sp>
      <p:sp>
        <p:nvSpPr>
          <p:cNvPr id="9" name="ZoneTexte 8">
            <a:extLst>
              <a:ext uri="{FF2B5EF4-FFF2-40B4-BE49-F238E27FC236}">
                <a16:creationId xmlns:a16="http://schemas.microsoft.com/office/drawing/2014/main" id="{D38B0FC9-B91B-458A-86D6-2AE207D7BC0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188</a:t>
            </a:r>
          </a:p>
        </p:txBody>
      </p:sp>
    </p:spTree>
    <p:extLst>
      <p:ext uri="{BB962C8B-B14F-4D97-AF65-F5344CB8AC3E}">
        <p14:creationId xmlns:p14="http://schemas.microsoft.com/office/powerpoint/2010/main" val="2236221794"/>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Massud</a:t>
            </a:r>
            <a:r>
              <a:rPr lang="en-GB" sz="1200" i="1" dirty="0">
                <a:solidFill>
                  <a:srgbClr val="0070C0"/>
                </a:solidFill>
              </a:rPr>
              <a:t> I, CROI 2018, Abs. 85</a:t>
            </a:r>
          </a:p>
        </p:txBody>
      </p:sp>
      <p:sp>
        <p:nvSpPr>
          <p:cNvPr id="5" name="ZoneTexte 4"/>
          <p:cNvSpPr txBox="1"/>
          <p:nvPr/>
        </p:nvSpPr>
        <p:spPr>
          <a:xfrm>
            <a:off x="338667" y="5723315"/>
            <a:ext cx="8805333" cy="830997"/>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1600" dirty="0"/>
              <a:t>Niveau élevé de protection par FTC/TAF contre l’infection SHIV par voie vaginale.</a:t>
            </a:r>
          </a:p>
          <a:p>
            <a:pPr marL="285750" indent="-285750">
              <a:buClr>
                <a:srgbClr val="0070C0"/>
              </a:buClr>
              <a:buFont typeface="Arial" panose="020B0604020202020204" pitchFamily="34" charset="0"/>
              <a:buChar char="•"/>
            </a:pPr>
            <a:r>
              <a:rPr lang="fr-FR" sz="1600" dirty="0"/>
              <a:t>Un seul animal a </a:t>
            </a:r>
            <a:r>
              <a:rPr lang="fr-FR" sz="1600" dirty="0" err="1"/>
              <a:t>séroconverti</a:t>
            </a:r>
            <a:r>
              <a:rPr lang="fr-FR" sz="1600" dirty="0"/>
              <a:t>, avec des concentrations </a:t>
            </a:r>
            <a:r>
              <a:rPr lang="fr-FR" sz="1600" dirty="0" err="1"/>
              <a:t>intra-cellulaires</a:t>
            </a:r>
            <a:r>
              <a:rPr lang="fr-FR" sz="1600" dirty="0"/>
              <a:t> (PBMC) correctes de FTC mais indétectables pour TFV, sans explication évidente</a:t>
            </a:r>
          </a:p>
        </p:txBody>
      </p:sp>
      <p:grpSp>
        <p:nvGrpSpPr>
          <p:cNvPr id="11" name="Groupe 10">
            <a:extLst>
              <a:ext uri="{FF2B5EF4-FFF2-40B4-BE49-F238E27FC236}">
                <a16:creationId xmlns:a16="http://schemas.microsoft.com/office/drawing/2014/main" id="{5A73489B-CA9A-499C-AAE6-4FEEFE1D7EDA}"/>
              </a:ext>
            </a:extLst>
          </p:cNvPr>
          <p:cNvGrpSpPr/>
          <p:nvPr/>
        </p:nvGrpSpPr>
        <p:grpSpPr>
          <a:xfrm>
            <a:off x="888226" y="2393173"/>
            <a:ext cx="7239994" cy="3338483"/>
            <a:chOff x="882409" y="2007747"/>
            <a:chExt cx="8090558" cy="3730696"/>
          </a:xfrm>
        </p:grpSpPr>
        <p:sp>
          <p:nvSpPr>
            <p:cNvPr id="10" name="ZoneTexte 9"/>
            <p:cNvSpPr txBox="1"/>
            <p:nvPr/>
          </p:nvSpPr>
          <p:spPr>
            <a:xfrm>
              <a:off x="1327766" y="5184326"/>
              <a:ext cx="284515" cy="307777"/>
            </a:xfrm>
            <a:prstGeom prst="rect">
              <a:avLst/>
            </a:prstGeom>
            <a:noFill/>
          </p:spPr>
          <p:txBody>
            <a:bodyPr wrap="none" rtlCol="0">
              <a:spAutoFit/>
            </a:bodyPr>
            <a:lstStyle/>
            <a:p>
              <a:pPr algn="ctr"/>
              <a:r>
                <a:rPr lang="fr-FR" sz="1400" dirty="0"/>
                <a:t>0</a:t>
              </a:r>
            </a:p>
          </p:txBody>
        </p:sp>
        <p:sp>
          <p:nvSpPr>
            <p:cNvPr id="13" name="ZoneTexte 12"/>
            <p:cNvSpPr txBox="1"/>
            <p:nvPr/>
          </p:nvSpPr>
          <p:spPr>
            <a:xfrm>
              <a:off x="2628244" y="5184326"/>
              <a:ext cx="284515" cy="307777"/>
            </a:xfrm>
            <a:prstGeom prst="rect">
              <a:avLst/>
            </a:prstGeom>
            <a:noFill/>
          </p:spPr>
          <p:txBody>
            <a:bodyPr wrap="none" rtlCol="0">
              <a:spAutoFit/>
            </a:bodyPr>
            <a:lstStyle/>
            <a:p>
              <a:pPr algn="ctr"/>
              <a:r>
                <a:rPr lang="fr-FR" sz="1400" dirty="0"/>
                <a:t>4</a:t>
              </a:r>
            </a:p>
          </p:txBody>
        </p:sp>
        <p:sp>
          <p:nvSpPr>
            <p:cNvPr id="16" name="ZoneTexte 15"/>
            <p:cNvSpPr txBox="1"/>
            <p:nvPr/>
          </p:nvSpPr>
          <p:spPr>
            <a:xfrm>
              <a:off x="3928725" y="5184326"/>
              <a:ext cx="284515" cy="307777"/>
            </a:xfrm>
            <a:prstGeom prst="rect">
              <a:avLst/>
            </a:prstGeom>
            <a:noFill/>
          </p:spPr>
          <p:txBody>
            <a:bodyPr wrap="none" rtlCol="0">
              <a:spAutoFit/>
            </a:bodyPr>
            <a:lstStyle/>
            <a:p>
              <a:pPr algn="ctr"/>
              <a:r>
                <a:rPr lang="fr-FR" sz="1400" dirty="0"/>
                <a:t>8</a:t>
              </a:r>
            </a:p>
          </p:txBody>
        </p:sp>
        <p:sp>
          <p:nvSpPr>
            <p:cNvPr id="19" name="ZoneTexte 18"/>
            <p:cNvSpPr txBox="1"/>
            <p:nvPr/>
          </p:nvSpPr>
          <p:spPr>
            <a:xfrm>
              <a:off x="5157219" y="5184326"/>
              <a:ext cx="428485" cy="343935"/>
            </a:xfrm>
            <a:prstGeom prst="rect">
              <a:avLst/>
            </a:prstGeom>
            <a:noFill/>
          </p:spPr>
          <p:txBody>
            <a:bodyPr wrap="none" rtlCol="0">
              <a:spAutoFit/>
            </a:bodyPr>
            <a:lstStyle/>
            <a:p>
              <a:pPr algn="ctr"/>
              <a:r>
                <a:rPr lang="fr-FR" sz="1400" dirty="0"/>
                <a:t>12</a:t>
              </a:r>
            </a:p>
          </p:txBody>
        </p:sp>
        <p:sp>
          <p:nvSpPr>
            <p:cNvPr id="22" name="ZoneTexte 21"/>
            <p:cNvSpPr txBox="1"/>
            <p:nvPr/>
          </p:nvSpPr>
          <p:spPr>
            <a:xfrm>
              <a:off x="6479762" y="5184326"/>
              <a:ext cx="384366" cy="307777"/>
            </a:xfrm>
            <a:prstGeom prst="rect">
              <a:avLst/>
            </a:prstGeom>
            <a:noFill/>
          </p:spPr>
          <p:txBody>
            <a:bodyPr wrap="none" rtlCol="0">
              <a:spAutoFit/>
            </a:bodyPr>
            <a:lstStyle/>
            <a:p>
              <a:pPr algn="ctr"/>
              <a:r>
                <a:rPr lang="fr-FR" sz="1400" dirty="0"/>
                <a:t>16</a:t>
              </a:r>
            </a:p>
          </p:txBody>
        </p:sp>
        <p:sp>
          <p:nvSpPr>
            <p:cNvPr id="23" name="ZoneTexte 22"/>
            <p:cNvSpPr txBox="1"/>
            <p:nvPr/>
          </p:nvSpPr>
          <p:spPr>
            <a:xfrm>
              <a:off x="1104533" y="4886111"/>
              <a:ext cx="317424" cy="343935"/>
            </a:xfrm>
            <a:prstGeom prst="rect">
              <a:avLst/>
            </a:prstGeom>
            <a:noFill/>
          </p:spPr>
          <p:txBody>
            <a:bodyPr wrap="none" rtlCol="0">
              <a:spAutoFit/>
            </a:bodyPr>
            <a:lstStyle/>
            <a:p>
              <a:pPr algn="r"/>
              <a:r>
                <a:rPr lang="fr-FR" sz="1400"/>
                <a:t>0</a:t>
              </a:r>
            </a:p>
          </p:txBody>
        </p:sp>
        <p:sp>
          <p:nvSpPr>
            <p:cNvPr id="24" name="ZoneTexte 23"/>
            <p:cNvSpPr txBox="1"/>
            <p:nvPr/>
          </p:nvSpPr>
          <p:spPr>
            <a:xfrm>
              <a:off x="993471" y="4195231"/>
              <a:ext cx="428486" cy="343935"/>
            </a:xfrm>
            <a:prstGeom prst="rect">
              <a:avLst/>
            </a:prstGeom>
            <a:noFill/>
          </p:spPr>
          <p:txBody>
            <a:bodyPr wrap="none" rtlCol="0">
              <a:spAutoFit/>
            </a:bodyPr>
            <a:lstStyle/>
            <a:p>
              <a:pPr algn="r"/>
              <a:r>
                <a:rPr lang="fr-FR" sz="1400" dirty="0"/>
                <a:t>25</a:t>
              </a:r>
            </a:p>
          </p:txBody>
        </p:sp>
        <p:sp>
          <p:nvSpPr>
            <p:cNvPr id="25" name="ZoneTexte 24"/>
            <p:cNvSpPr txBox="1"/>
            <p:nvPr/>
          </p:nvSpPr>
          <p:spPr>
            <a:xfrm>
              <a:off x="993471" y="3494191"/>
              <a:ext cx="428486" cy="343935"/>
            </a:xfrm>
            <a:prstGeom prst="rect">
              <a:avLst/>
            </a:prstGeom>
            <a:noFill/>
          </p:spPr>
          <p:txBody>
            <a:bodyPr wrap="none" rtlCol="0">
              <a:spAutoFit/>
            </a:bodyPr>
            <a:lstStyle/>
            <a:p>
              <a:pPr algn="r"/>
              <a:r>
                <a:rPr lang="fr-FR" sz="1400" dirty="0"/>
                <a:t>50</a:t>
              </a:r>
            </a:p>
          </p:txBody>
        </p:sp>
        <p:sp>
          <p:nvSpPr>
            <p:cNvPr id="26" name="ZoneTexte 25"/>
            <p:cNvSpPr txBox="1"/>
            <p:nvPr/>
          </p:nvSpPr>
          <p:spPr>
            <a:xfrm>
              <a:off x="993471" y="2803311"/>
              <a:ext cx="428486" cy="343935"/>
            </a:xfrm>
            <a:prstGeom prst="rect">
              <a:avLst/>
            </a:prstGeom>
            <a:noFill/>
          </p:spPr>
          <p:txBody>
            <a:bodyPr wrap="none" rtlCol="0">
              <a:spAutoFit/>
            </a:bodyPr>
            <a:lstStyle/>
            <a:p>
              <a:pPr algn="r"/>
              <a:r>
                <a:rPr lang="fr-FR" sz="1400" dirty="0"/>
                <a:t>75</a:t>
              </a:r>
            </a:p>
          </p:txBody>
        </p:sp>
        <p:sp>
          <p:nvSpPr>
            <p:cNvPr id="27" name="ZoneTexte 26"/>
            <p:cNvSpPr txBox="1"/>
            <p:nvPr/>
          </p:nvSpPr>
          <p:spPr>
            <a:xfrm>
              <a:off x="882409" y="2122592"/>
              <a:ext cx="539548" cy="343935"/>
            </a:xfrm>
            <a:prstGeom prst="rect">
              <a:avLst/>
            </a:prstGeom>
            <a:noFill/>
          </p:spPr>
          <p:txBody>
            <a:bodyPr wrap="none" rtlCol="0">
              <a:spAutoFit/>
            </a:bodyPr>
            <a:lstStyle/>
            <a:p>
              <a:pPr algn="r"/>
              <a:r>
                <a:rPr lang="fr-FR" sz="1400" dirty="0"/>
                <a:t>100</a:t>
              </a:r>
            </a:p>
          </p:txBody>
        </p:sp>
        <p:sp>
          <p:nvSpPr>
            <p:cNvPr id="28" name="ZoneTexte 27"/>
            <p:cNvSpPr txBox="1"/>
            <p:nvPr/>
          </p:nvSpPr>
          <p:spPr>
            <a:xfrm>
              <a:off x="2628244" y="5430666"/>
              <a:ext cx="3248530" cy="307777"/>
            </a:xfrm>
            <a:prstGeom prst="rect">
              <a:avLst/>
            </a:prstGeom>
            <a:noFill/>
          </p:spPr>
          <p:txBody>
            <a:bodyPr wrap="none" rtlCol="0">
              <a:spAutoFit/>
            </a:bodyPr>
            <a:lstStyle/>
            <a:p>
              <a:pPr algn="ctr"/>
              <a:r>
                <a:rPr lang="fr-FR" sz="1400" dirty="0"/>
                <a:t>Nombre d’inoculations hebdomadaires</a:t>
              </a:r>
            </a:p>
          </p:txBody>
        </p:sp>
        <p:cxnSp>
          <p:nvCxnSpPr>
            <p:cNvPr id="30" name="Connecteur droit 29"/>
            <p:cNvCxnSpPr/>
            <p:nvPr/>
          </p:nvCxnSpPr>
          <p:spPr bwMode="auto">
            <a:xfrm>
              <a:off x="6832308" y="3184054"/>
              <a:ext cx="360000" cy="0"/>
            </a:xfrm>
            <a:prstGeom prst="line">
              <a:avLst/>
            </a:prstGeom>
            <a:noFill/>
            <a:ln w="38100" cap="flat" cmpd="sng" algn="ctr">
              <a:solidFill>
                <a:srgbClr val="00B0F0"/>
              </a:solidFill>
              <a:prstDash val="solid"/>
              <a:round/>
              <a:headEnd type="none" w="med" len="med"/>
              <a:tailEnd type="none" w="med" len="med"/>
            </a:ln>
            <a:effectLst/>
          </p:spPr>
        </p:cxnSp>
        <p:cxnSp>
          <p:nvCxnSpPr>
            <p:cNvPr id="31" name="Connecteur droit 30"/>
            <p:cNvCxnSpPr/>
            <p:nvPr/>
          </p:nvCxnSpPr>
          <p:spPr bwMode="auto">
            <a:xfrm>
              <a:off x="6832308" y="3458374"/>
              <a:ext cx="360000" cy="0"/>
            </a:xfrm>
            <a:prstGeom prst="line">
              <a:avLst/>
            </a:prstGeom>
            <a:noFill/>
            <a:ln w="38100" cap="flat" cmpd="sng">
              <a:solidFill>
                <a:schemeClr val="bg1">
                  <a:lumMod val="50000"/>
                </a:schemeClr>
              </a:solidFill>
              <a:prstDash val="sysDash"/>
              <a:miter lim="800000"/>
              <a:headEnd/>
              <a:tailEnd/>
            </a:ln>
            <a:extLst>
              <a:ext uri="{909E8E84-426E-40dd-AFC4-6F175D3DCCD1}">
                <a14:hiddenFill xmlns:a14="http://schemas.microsoft.com/office/drawing/2010/main" xmlns="">
                  <a:solidFill>
                    <a:srgbClr val="FFFFFF"/>
                  </a:solidFill>
                </a14:hiddenFill>
              </a:ext>
            </a:extLst>
          </p:spPr>
        </p:cxnSp>
        <p:sp>
          <p:nvSpPr>
            <p:cNvPr id="32" name="ZoneTexte 31"/>
            <p:cNvSpPr txBox="1"/>
            <p:nvPr/>
          </p:nvSpPr>
          <p:spPr>
            <a:xfrm>
              <a:off x="7171384" y="3026981"/>
              <a:ext cx="1801583" cy="307777"/>
            </a:xfrm>
            <a:prstGeom prst="rect">
              <a:avLst/>
            </a:prstGeom>
            <a:noFill/>
          </p:spPr>
          <p:txBody>
            <a:bodyPr wrap="none" rtlCol="0">
              <a:spAutoFit/>
            </a:bodyPr>
            <a:lstStyle/>
            <a:p>
              <a:r>
                <a:rPr lang="fr-FR" sz="1400" b="1" dirty="0"/>
                <a:t>FTC/TAF voie orale</a:t>
              </a:r>
            </a:p>
          </p:txBody>
        </p:sp>
        <p:sp>
          <p:nvSpPr>
            <p:cNvPr id="33" name="ZoneTexte 32"/>
            <p:cNvSpPr txBox="1"/>
            <p:nvPr/>
          </p:nvSpPr>
          <p:spPr>
            <a:xfrm>
              <a:off x="7171384" y="3290212"/>
              <a:ext cx="870751" cy="307777"/>
            </a:xfrm>
            <a:prstGeom prst="rect">
              <a:avLst/>
            </a:prstGeom>
            <a:noFill/>
          </p:spPr>
          <p:txBody>
            <a:bodyPr wrap="none" rtlCol="0">
              <a:spAutoFit/>
            </a:bodyPr>
            <a:lstStyle/>
            <a:p>
              <a:r>
                <a:rPr lang="fr-FR" sz="1400" b="1" dirty="0"/>
                <a:t>Placebo</a:t>
              </a:r>
            </a:p>
          </p:txBody>
        </p:sp>
        <p:sp>
          <p:nvSpPr>
            <p:cNvPr id="34" name="ZoneTexte 33"/>
            <p:cNvSpPr txBox="1"/>
            <p:nvPr/>
          </p:nvSpPr>
          <p:spPr>
            <a:xfrm>
              <a:off x="4577611" y="3228657"/>
              <a:ext cx="1750800" cy="338554"/>
            </a:xfrm>
            <a:prstGeom prst="rect">
              <a:avLst/>
            </a:prstGeom>
            <a:noFill/>
          </p:spPr>
          <p:txBody>
            <a:bodyPr wrap="none" rtlCol="0">
              <a:spAutoFit/>
            </a:bodyPr>
            <a:lstStyle/>
            <a:p>
              <a:r>
                <a:rPr lang="fr-FR" sz="1600" b="1" dirty="0"/>
                <a:t>Efficacité : 82 %</a:t>
              </a:r>
            </a:p>
          </p:txBody>
        </p:sp>
        <p:grpSp>
          <p:nvGrpSpPr>
            <p:cNvPr id="60" name="Groupe 59"/>
            <p:cNvGrpSpPr/>
            <p:nvPr/>
          </p:nvGrpSpPr>
          <p:grpSpPr>
            <a:xfrm>
              <a:off x="1390650" y="2318299"/>
              <a:ext cx="5311707" cy="2856860"/>
              <a:chOff x="1390650" y="2393004"/>
              <a:chExt cx="5311707" cy="2856860"/>
            </a:xfrm>
          </p:grpSpPr>
          <p:sp>
            <p:nvSpPr>
              <p:cNvPr id="36" name="Line 5"/>
              <p:cNvSpPr>
                <a:spLocks noChangeShapeType="1"/>
              </p:cNvSpPr>
              <p:nvPr/>
            </p:nvSpPr>
            <p:spPr bwMode="auto">
              <a:xfrm>
                <a:off x="1470025" y="5172076"/>
                <a:ext cx="5175250"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7" name="Line 6"/>
              <p:cNvSpPr>
                <a:spLocks noChangeShapeType="1"/>
              </p:cNvSpPr>
              <p:nvPr/>
            </p:nvSpPr>
            <p:spPr bwMode="auto">
              <a:xfrm flipV="1">
                <a:off x="1470025" y="2400301"/>
                <a:ext cx="0" cy="2771775"/>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8" name="Line 7"/>
              <p:cNvSpPr>
                <a:spLocks noChangeShapeType="1"/>
              </p:cNvSpPr>
              <p:nvPr/>
            </p:nvSpPr>
            <p:spPr bwMode="auto">
              <a:xfrm>
                <a:off x="1390650" y="2400301"/>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9" name="Line 8"/>
              <p:cNvSpPr>
                <a:spLocks noChangeShapeType="1"/>
              </p:cNvSpPr>
              <p:nvPr/>
            </p:nvSpPr>
            <p:spPr bwMode="auto">
              <a:xfrm>
                <a:off x="1390650" y="3092451"/>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0" name="Line 9"/>
              <p:cNvSpPr>
                <a:spLocks noChangeShapeType="1"/>
              </p:cNvSpPr>
              <p:nvPr/>
            </p:nvSpPr>
            <p:spPr bwMode="auto">
              <a:xfrm>
                <a:off x="1390650" y="3786188"/>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1" name="Line 10"/>
              <p:cNvSpPr>
                <a:spLocks noChangeShapeType="1"/>
              </p:cNvSpPr>
              <p:nvPr/>
            </p:nvSpPr>
            <p:spPr bwMode="auto">
              <a:xfrm>
                <a:off x="1390650" y="4478338"/>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2" name="Line 11"/>
              <p:cNvSpPr>
                <a:spLocks noChangeShapeType="1"/>
              </p:cNvSpPr>
              <p:nvPr/>
            </p:nvSpPr>
            <p:spPr bwMode="auto">
              <a:xfrm>
                <a:off x="1390650" y="5172076"/>
                <a:ext cx="79375"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3" name="Line 12"/>
              <p:cNvSpPr>
                <a:spLocks noChangeShapeType="1"/>
              </p:cNvSpPr>
              <p:nvPr/>
            </p:nvSpPr>
            <p:spPr bwMode="auto">
              <a:xfrm flipV="1">
                <a:off x="147002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6" name="Line 15"/>
              <p:cNvSpPr>
                <a:spLocks noChangeShapeType="1"/>
              </p:cNvSpPr>
              <p:nvPr/>
            </p:nvSpPr>
            <p:spPr bwMode="auto">
              <a:xfrm flipV="1">
                <a:off x="2762250"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9" name="Line 18"/>
              <p:cNvSpPr>
                <a:spLocks noChangeShapeType="1"/>
              </p:cNvSpPr>
              <p:nvPr/>
            </p:nvSpPr>
            <p:spPr bwMode="auto">
              <a:xfrm flipV="1">
                <a:off x="405606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2" name="Line 21"/>
              <p:cNvSpPr>
                <a:spLocks noChangeShapeType="1"/>
              </p:cNvSpPr>
              <p:nvPr/>
            </p:nvSpPr>
            <p:spPr bwMode="auto">
              <a:xfrm flipV="1">
                <a:off x="5351463"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5" name="Line 24"/>
              <p:cNvSpPr>
                <a:spLocks noChangeShapeType="1"/>
              </p:cNvSpPr>
              <p:nvPr/>
            </p:nvSpPr>
            <p:spPr bwMode="auto">
              <a:xfrm flipV="1">
                <a:off x="6645275" y="5172076"/>
                <a:ext cx="0" cy="77788"/>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9" name="Forme libre 58"/>
              <p:cNvSpPr/>
              <p:nvPr/>
            </p:nvSpPr>
            <p:spPr bwMode="auto">
              <a:xfrm>
                <a:off x="1478604" y="2393004"/>
                <a:ext cx="5184843" cy="2354094"/>
              </a:xfrm>
              <a:custGeom>
                <a:avLst/>
                <a:gdLst>
                  <a:gd name="connsiteX0" fmla="*/ 0 w 5184843"/>
                  <a:gd name="connsiteY0" fmla="*/ 0 h 2354094"/>
                  <a:gd name="connsiteX1" fmla="*/ 661481 w 5184843"/>
                  <a:gd name="connsiteY1" fmla="*/ 0 h 2354094"/>
                  <a:gd name="connsiteX2" fmla="*/ 661481 w 5184843"/>
                  <a:gd name="connsiteY2" fmla="*/ 496111 h 2354094"/>
                  <a:gd name="connsiteX3" fmla="*/ 1303507 w 5184843"/>
                  <a:gd name="connsiteY3" fmla="*/ 496111 h 2354094"/>
                  <a:gd name="connsiteX4" fmla="*/ 1303507 w 5184843"/>
                  <a:gd name="connsiteY4" fmla="*/ 982494 h 2354094"/>
                  <a:gd name="connsiteX5" fmla="*/ 1643975 w 5184843"/>
                  <a:gd name="connsiteY5" fmla="*/ 982494 h 2354094"/>
                  <a:gd name="connsiteX6" fmla="*/ 1643975 w 5184843"/>
                  <a:gd name="connsiteY6" fmla="*/ 1429966 h 2354094"/>
                  <a:gd name="connsiteX7" fmla="*/ 2597285 w 5184843"/>
                  <a:gd name="connsiteY7" fmla="*/ 1429966 h 2354094"/>
                  <a:gd name="connsiteX8" fmla="*/ 2597285 w 5184843"/>
                  <a:gd name="connsiteY8" fmla="*/ 1877439 h 2354094"/>
                  <a:gd name="connsiteX9" fmla="*/ 4542817 w 5184843"/>
                  <a:gd name="connsiteY9" fmla="*/ 1877439 h 2354094"/>
                  <a:gd name="connsiteX10" fmla="*/ 4542817 w 5184843"/>
                  <a:gd name="connsiteY10" fmla="*/ 2354094 h 2354094"/>
                  <a:gd name="connsiteX11" fmla="*/ 5184843 w 5184843"/>
                  <a:gd name="connsiteY11" fmla="*/ 2354094 h 235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4843" h="2354094">
                    <a:moveTo>
                      <a:pt x="0" y="0"/>
                    </a:moveTo>
                    <a:lnTo>
                      <a:pt x="661481" y="0"/>
                    </a:lnTo>
                    <a:lnTo>
                      <a:pt x="661481" y="496111"/>
                    </a:lnTo>
                    <a:lnTo>
                      <a:pt x="1303507" y="496111"/>
                    </a:lnTo>
                    <a:lnTo>
                      <a:pt x="1303507" y="982494"/>
                    </a:lnTo>
                    <a:lnTo>
                      <a:pt x="1643975" y="982494"/>
                    </a:lnTo>
                    <a:lnTo>
                      <a:pt x="1643975" y="1429966"/>
                    </a:lnTo>
                    <a:lnTo>
                      <a:pt x="2597285" y="1429966"/>
                    </a:lnTo>
                    <a:lnTo>
                      <a:pt x="2597285" y="1877439"/>
                    </a:lnTo>
                    <a:lnTo>
                      <a:pt x="4542817" y="1877439"/>
                    </a:lnTo>
                    <a:lnTo>
                      <a:pt x="4542817" y="2354094"/>
                    </a:lnTo>
                    <a:lnTo>
                      <a:pt x="5184843" y="2354094"/>
                    </a:lnTo>
                  </a:path>
                </a:pathLst>
              </a:custGeom>
              <a:noFill/>
              <a:ln w="28575" cap="flat">
                <a:solidFill>
                  <a:schemeClr val="bg1">
                    <a:lumMod val="50000"/>
                  </a:schemeClr>
                </a:solidFill>
                <a:prstDash val="sysDash"/>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8" name="Forme libre 57"/>
              <p:cNvSpPr/>
              <p:nvPr/>
            </p:nvSpPr>
            <p:spPr bwMode="auto">
              <a:xfrm>
                <a:off x="1478604" y="2393004"/>
                <a:ext cx="5223753" cy="505839"/>
              </a:xfrm>
              <a:custGeom>
                <a:avLst/>
                <a:gdLst>
                  <a:gd name="connsiteX0" fmla="*/ 0 w 5223753"/>
                  <a:gd name="connsiteY0" fmla="*/ 0 h 505839"/>
                  <a:gd name="connsiteX1" fmla="*/ 661481 w 5223753"/>
                  <a:gd name="connsiteY1" fmla="*/ 0 h 505839"/>
                  <a:gd name="connsiteX2" fmla="*/ 661481 w 5223753"/>
                  <a:gd name="connsiteY2" fmla="*/ 505839 h 505839"/>
                  <a:gd name="connsiteX3" fmla="*/ 5223753 w 5223753"/>
                  <a:gd name="connsiteY3" fmla="*/ 505839 h 505839"/>
                  <a:gd name="connsiteX4" fmla="*/ 5194570 w 5223753"/>
                  <a:gd name="connsiteY4" fmla="*/ 476656 h 505839"/>
                  <a:gd name="connsiteX5" fmla="*/ 5194570 w 5223753"/>
                  <a:gd name="connsiteY5" fmla="*/ 476656 h 505839"/>
                  <a:gd name="connsiteX0" fmla="*/ 0 w 5223753"/>
                  <a:gd name="connsiteY0" fmla="*/ 0 h 505839"/>
                  <a:gd name="connsiteX1" fmla="*/ 661481 w 5223753"/>
                  <a:gd name="connsiteY1" fmla="*/ 0 h 505839"/>
                  <a:gd name="connsiteX2" fmla="*/ 661481 w 5223753"/>
                  <a:gd name="connsiteY2" fmla="*/ 505839 h 505839"/>
                  <a:gd name="connsiteX3" fmla="*/ 5223753 w 5223753"/>
                  <a:gd name="connsiteY3" fmla="*/ 505839 h 505839"/>
                  <a:gd name="connsiteX4" fmla="*/ 5194570 w 5223753"/>
                  <a:gd name="connsiteY4" fmla="*/ 476656 h 505839"/>
                  <a:gd name="connsiteX0" fmla="*/ 0 w 5223753"/>
                  <a:gd name="connsiteY0" fmla="*/ 0 h 505839"/>
                  <a:gd name="connsiteX1" fmla="*/ 661481 w 5223753"/>
                  <a:gd name="connsiteY1" fmla="*/ 0 h 505839"/>
                  <a:gd name="connsiteX2" fmla="*/ 661481 w 5223753"/>
                  <a:gd name="connsiteY2" fmla="*/ 505839 h 505839"/>
                  <a:gd name="connsiteX3" fmla="*/ 5223753 w 5223753"/>
                  <a:gd name="connsiteY3" fmla="*/ 505839 h 505839"/>
                </a:gdLst>
                <a:ahLst/>
                <a:cxnLst>
                  <a:cxn ang="0">
                    <a:pos x="connsiteX0" y="connsiteY0"/>
                  </a:cxn>
                  <a:cxn ang="0">
                    <a:pos x="connsiteX1" y="connsiteY1"/>
                  </a:cxn>
                  <a:cxn ang="0">
                    <a:pos x="connsiteX2" y="connsiteY2"/>
                  </a:cxn>
                  <a:cxn ang="0">
                    <a:pos x="connsiteX3" y="connsiteY3"/>
                  </a:cxn>
                </a:cxnLst>
                <a:rect l="l" t="t" r="r" b="b"/>
                <a:pathLst>
                  <a:path w="5223753" h="505839">
                    <a:moveTo>
                      <a:pt x="0" y="0"/>
                    </a:moveTo>
                    <a:lnTo>
                      <a:pt x="661481" y="0"/>
                    </a:lnTo>
                    <a:lnTo>
                      <a:pt x="661481" y="505839"/>
                    </a:lnTo>
                    <a:lnTo>
                      <a:pt x="5223753" y="505839"/>
                    </a:lnTo>
                  </a:path>
                </a:pathLst>
              </a:custGeom>
              <a:noFill/>
              <a:ln w="28575" cap="flat" cmpd="sng" algn="ctr">
                <a:solidFill>
                  <a:srgbClr val="00B0F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sp>
          <p:nvSpPr>
            <p:cNvPr id="2" name="ZoneTexte 1"/>
            <p:cNvSpPr txBox="1"/>
            <p:nvPr/>
          </p:nvSpPr>
          <p:spPr>
            <a:xfrm>
              <a:off x="3044221" y="2007747"/>
              <a:ext cx="3055557" cy="41272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Survie sans infection, %</a:t>
              </a:r>
            </a:p>
          </p:txBody>
        </p:sp>
      </p:grpSp>
      <p:sp>
        <p:nvSpPr>
          <p:cNvPr id="47" name="Titre 6">
            <a:extLst>
              <a:ext uri="{FF2B5EF4-FFF2-40B4-BE49-F238E27FC236}">
                <a16:creationId xmlns:a16="http://schemas.microsoft.com/office/drawing/2014/main" id="{F3D376C9-AF68-4F88-A1C9-BB854924139B}"/>
              </a:ext>
            </a:extLst>
          </p:cNvPr>
          <p:cNvSpPr>
            <a:spLocks noGrp="1"/>
          </p:cNvSpPr>
          <p:nvPr>
            <p:ph type="title"/>
          </p:nvPr>
        </p:nvSpPr>
        <p:spPr/>
        <p:txBody>
          <a:bodyPr/>
          <a:lstStyle/>
          <a:p>
            <a:r>
              <a:rPr lang="fr-FR" sz="2600" dirty="0" err="1"/>
              <a:t>PrEP</a:t>
            </a:r>
            <a:r>
              <a:rPr lang="fr-FR" sz="2600" dirty="0"/>
              <a:t> orale par FTC/TAF pour prévenir l’infection </a:t>
            </a:r>
            <a:br>
              <a:rPr lang="fr-FR" sz="2600" dirty="0"/>
            </a:br>
            <a:r>
              <a:rPr lang="fr-FR" sz="2600" dirty="0"/>
              <a:t>par voie vaginale chez le macaque (2)</a:t>
            </a:r>
          </a:p>
        </p:txBody>
      </p:sp>
      <p:sp>
        <p:nvSpPr>
          <p:cNvPr id="48" name="Espace réservé du contenu 47">
            <a:extLst>
              <a:ext uri="{FF2B5EF4-FFF2-40B4-BE49-F238E27FC236}">
                <a16:creationId xmlns:a16="http://schemas.microsoft.com/office/drawing/2014/main" id="{772AC612-91C8-4568-8E7E-4CFDF831B526}"/>
              </a:ext>
            </a:extLst>
          </p:cNvPr>
          <p:cNvSpPr txBox="1">
            <a:spLocks noGrp="1"/>
          </p:cNvSpPr>
          <p:nvPr>
            <p:ph idx="1"/>
          </p:nvPr>
        </p:nvSpPr>
        <p:spPr>
          <a:xfrm>
            <a:off x="457200" y="1341438"/>
            <a:ext cx="8507413" cy="830997"/>
          </a:xfrm>
          <a:prstGeom prst="rect">
            <a:avLst/>
          </a:prstGeom>
          <a:noFill/>
        </p:spPr>
        <p:txBody>
          <a:bodyPr wrap="square" rtlCol="0">
            <a:spAutoFit/>
          </a:bodyPr>
          <a:lstStyle/>
          <a:p>
            <a:r>
              <a:rPr lang="fr-FR" sz="1600" b="1" dirty="0">
                <a:solidFill>
                  <a:srgbClr val="0070C0"/>
                </a:solidFill>
              </a:rPr>
              <a:t>2</a:t>
            </a:r>
            <a:r>
              <a:rPr lang="fr-FR" sz="1600" b="1" baseline="30000" dirty="0">
                <a:solidFill>
                  <a:srgbClr val="0070C0"/>
                </a:solidFill>
              </a:rPr>
              <a:t>ème</a:t>
            </a:r>
            <a:r>
              <a:rPr lang="fr-FR" sz="1600" b="1" dirty="0">
                <a:solidFill>
                  <a:srgbClr val="0070C0"/>
                </a:solidFill>
              </a:rPr>
              <a:t> phase :</a:t>
            </a:r>
            <a:r>
              <a:rPr lang="fr-FR" sz="1600" dirty="0">
                <a:solidFill>
                  <a:srgbClr val="0070C0"/>
                </a:solidFill>
              </a:rPr>
              <a:t> </a:t>
            </a:r>
            <a:r>
              <a:rPr lang="fr-FR" sz="1600" dirty="0"/>
              <a:t>FTC/TAF 1,5/20 mg/kg (n = 6) ou placebo (n = 6) administré par gavage oral 24 h avant et 2 h après des inoculations hebdomadaires répétées de SHIV par voie vaginale </a:t>
            </a:r>
          </a:p>
        </p:txBody>
      </p:sp>
      <p:sp>
        <p:nvSpPr>
          <p:cNvPr id="44" name="ZoneTexte 43">
            <a:extLst>
              <a:ext uri="{FF2B5EF4-FFF2-40B4-BE49-F238E27FC236}">
                <a16:creationId xmlns:a16="http://schemas.microsoft.com/office/drawing/2014/main" id="{D0F618D6-7F5B-406A-9523-1FE1FC1327F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189</a:t>
            </a:r>
          </a:p>
        </p:txBody>
      </p:sp>
    </p:spTree>
    <p:extLst>
      <p:ext uri="{BB962C8B-B14F-4D97-AF65-F5344CB8AC3E}">
        <p14:creationId xmlns:p14="http://schemas.microsoft.com/office/powerpoint/2010/main" val="1757078888"/>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Markowitz M, CROI 2018, Abs. 89LB</a:t>
            </a:r>
          </a:p>
        </p:txBody>
      </p:sp>
      <p:sp>
        <p:nvSpPr>
          <p:cNvPr id="69" name="Titre 68">
            <a:extLst>
              <a:ext uri="{FF2B5EF4-FFF2-40B4-BE49-F238E27FC236}">
                <a16:creationId xmlns:a16="http://schemas.microsoft.com/office/drawing/2014/main" id="{E7FF441E-3D11-421F-8B99-7D62C0DCEC86}"/>
              </a:ext>
            </a:extLst>
          </p:cNvPr>
          <p:cNvSpPr>
            <a:spLocks noGrp="1"/>
          </p:cNvSpPr>
          <p:nvPr>
            <p:ph type="title"/>
          </p:nvPr>
        </p:nvSpPr>
        <p:spPr/>
        <p:txBody>
          <a:bodyPr/>
          <a:lstStyle/>
          <a:p>
            <a:r>
              <a:rPr lang="fr-FR" dirty="0"/>
              <a:t>MK-8591 en </a:t>
            </a:r>
            <a:r>
              <a:rPr lang="fr-FR" dirty="0" err="1"/>
              <a:t>PrEP</a:t>
            </a:r>
            <a:r>
              <a:rPr lang="fr-FR" dirty="0"/>
              <a:t> : quelle dose minimale contre l’infection SHIV par voie rectale ? (1)</a:t>
            </a:r>
          </a:p>
        </p:txBody>
      </p:sp>
      <p:sp>
        <p:nvSpPr>
          <p:cNvPr id="70" name="Espace réservé du contenu 69">
            <a:extLst>
              <a:ext uri="{FF2B5EF4-FFF2-40B4-BE49-F238E27FC236}">
                <a16:creationId xmlns:a16="http://schemas.microsoft.com/office/drawing/2014/main" id="{A56827DA-A127-499E-9BE1-A565D70A95A3}"/>
              </a:ext>
            </a:extLst>
          </p:cNvPr>
          <p:cNvSpPr>
            <a:spLocks noGrp="1"/>
          </p:cNvSpPr>
          <p:nvPr>
            <p:ph idx="1"/>
          </p:nvPr>
        </p:nvSpPr>
        <p:spPr>
          <a:xfrm>
            <a:off x="457200" y="1341438"/>
            <a:ext cx="8686800" cy="2135806"/>
          </a:xfrm>
        </p:spPr>
        <p:txBody>
          <a:bodyPr/>
          <a:lstStyle/>
          <a:p>
            <a:pPr>
              <a:lnSpc>
                <a:spcPts val="1800"/>
              </a:lnSpc>
            </a:pPr>
            <a:r>
              <a:rPr lang="fr-FR" sz="1600" dirty="0"/>
              <a:t>MK-8591 (</a:t>
            </a:r>
            <a:r>
              <a:rPr lang="fr-FR" sz="1600" dirty="0" err="1"/>
              <a:t>EFdA</a:t>
            </a:r>
            <a:r>
              <a:rPr lang="fr-FR" sz="1600" dirty="0"/>
              <a:t>) : analogue nucléotidique inhibiteur de la translocation de la transcriptase inverse du VIH, longue durée d’action</a:t>
            </a:r>
          </a:p>
          <a:p>
            <a:pPr>
              <a:lnSpc>
                <a:spcPts val="1800"/>
              </a:lnSpc>
            </a:pPr>
            <a:endParaRPr lang="fr-FR" sz="1600" dirty="0"/>
          </a:p>
          <a:p>
            <a:pPr>
              <a:lnSpc>
                <a:spcPts val="1800"/>
              </a:lnSpc>
            </a:pPr>
            <a:r>
              <a:rPr lang="fr-FR" sz="1600" dirty="0"/>
              <a:t>Bonne efficacité en PrEP chez le macaque à la posologie de 3,9 mg/kg une fois par semaine par voie orale : 100 % de protection contre l’infection SHIV par voie rectale </a:t>
            </a:r>
            <a:br>
              <a:rPr lang="fr-FR" sz="1600" dirty="0"/>
            </a:br>
            <a:r>
              <a:rPr lang="fr-FR" sz="1400" i="1" dirty="0"/>
              <a:t>(</a:t>
            </a:r>
            <a:r>
              <a:rPr lang="fr-FR" sz="1400" i="1" dirty="0" err="1"/>
              <a:t>Grobler</a:t>
            </a:r>
            <a:r>
              <a:rPr lang="fr-FR" sz="1400" i="1" dirty="0"/>
              <a:t> J, CROI 2017, Abs. 435)</a:t>
            </a:r>
            <a:br>
              <a:rPr lang="fr-FR" sz="1600" dirty="0"/>
            </a:br>
            <a:endParaRPr lang="fr-FR" sz="1600" dirty="0"/>
          </a:p>
          <a:p>
            <a:pPr>
              <a:lnSpc>
                <a:spcPts val="1800"/>
              </a:lnSpc>
            </a:pPr>
            <a:r>
              <a:rPr lang="fr-FR" sz="1600" dirty="0"/>
              <a:t>Evaluation de posologies plus faibles : 0,025 à 1,3 mg/kg/semaine selon le schéma </a:t>
            </a:r>
            <a:br>
              <a:rPr lang="fr-FR" sz="1600" dirty="0"/>
            </a:br>
            <a:r>
              <a:rPr lang="fr-FR" sz="1600" dirty="0"/>
              <a:t>ci-dessous (gavage avec MK-8591 ou placebo)</a:t>
            </a:r>
          </a:p>
        </p:txBody>
      </p:sp>
      <p:grpSp>
        <p:nvGrpSpPr>
          <p:cNvPr id="2" name="Groupe 1">
            <a:extLst>
              <a:ext uri="{FF2B5EF4-FFF2-40B4-BE49-F238E27FC236}">
                <a16:creationId xmlns:a16="http://schemas.microsoft.com/office/drawing/2014/main" id="{DC089651-5029-4E8F-A727-8263CE526A45}"/>
              </a:ext>
            </a:extLst>
          </p:cNvPr>
          <p:cNvGrpSpPr/>
          <p:nvPr/>
        </p:nvGrpSpPr>
        <p:grpSpPr>
          <a:xfrm>
            <a:off x="1048386" y="3769123"/>
            <a:ext cx="7093265" cy="2737747"/>
            <a:chOff x="1048386" y="3769123"/>
            <a:chExt cx="7093265" cy="2737747"/>
          </a:xfrm>
        </p:grpSpPr>
        <p:sp>
          <p:nvSpPr>
            <p:cNvPr id="3" name="ZoneTexte 2">
              <a:extLst>
                <a:ext uri="{FF2B5EF4-FFF2-40B4-BE49-F238E27FC236}">
                  <a16:creationId xmlns:a16="http://schemas.microsoft.com/office/drawing/2014/main" id="{B2839A6C-2B04-4F52-A1C4-865CE3F3F9F1}"/>
                </a:ext>
              </a:extLst>
            </p:cNvPr>
            <p:cNvSpPr txBox="1"/>
            <p:nvPr/>
          </p:nvSpPr>
          <p:spPr>
            <a:xfrm>
              <a:off x="2413040" y="4488181"/>
              <a:ext cx="338555" cy="461665"/>
            </a:xfrm>
            <a:prstGeom prst="rect">
              <a:avLst/>
            </a:prstGeom>
            <a:noFill/>
          </p:spPr>
          <p:txBody>
            <a:bodyPr wrap="none" rtlCol="0">
              <a:spAutoFit/>
            </a:bodyPr>
            <a:lstStyle/>
            <a:p>
              <a:pPr algn="ctr"/>
              <a:r>
                <a:rPr lang="fr-FR" sz="2400" b="1" dirty="0">
                  <a:solidFill>
                    <a:srgbClr val="0070C0"/>
                  </a:solidFill>
                </a:rPr>
                <a:t>↓</a:t>
              </a:r>
            </a:p>
          </p:txBody>
        </p:sp>
        <p:sp>
          <p:nvSpPr>
            <p:cNvPr id="5" name="ZoneTexte 4">
              <a:extLst>
                <a:ext uri="{FF2B5EF4-FFF2-40B4-BE49-F238E27FC236}">
                  <a16:creationId xmlns:a16="http://schemas.microsoft.com/office/drawing/2014/main" id="{036BE6AC-D9C7-421A-8EC3-F17FFB181C9F}"/>
                </a:ext>
              </a:extLst>
            </p:cNvPr>
            <p:cNvSpPr txBox="1"/>
            <p:nvPr/>
          </p:nvSpPr>
          <p:spPr>
            <a:xfrm>
              <a:off x="2695779" y="4488181"/>
              <a:ext cx="338555" cy="461665"/>
            </a:xfrm>
            <a:prstGeom prst="rect">
              <a:avLst/>
            </a:prstGeom>
            <a:noFill/>
          </p:spPr>
          <p:txBody>
            <a:bodyPr wrap="none" rtlCol="0">
              <a:spAutoFit/>
            </a:bodyPr>
            <a:lstStyle/>
            <a:p>
              <a:pPr algn="ctr"/>
              <a:r>
                <a:rPr lang="fr-FR" sz="2400" b="1" dirty="0">
                  <a:solidFill>
                    <a:srgbClr val="0070C0"/>
                  </a:solidFill>
                </a:rPr>
                <a:t>↓</a:t>
              </a:r>
            </a:p>
          </p:txBody>
        </p:sp>
        <p:sp>
          <p:nvSpPr>
            <p:cNvPr id="6" name="ZoneTexte 5">
              <a:extLst>
                <a:ext uri="{FF2B5EF4-FFF2-40B4-BE49-F238E27FC236}">
                  <a16:creationId xmlns:a16="http://schemas.microsoft.com/office/drawing/2014/main" id="{8006ED19-2F46-4524-87BA-9FB2B8A08F28}"/>
                </a:ext>
              </a:extLst>
            </p:cNvPr>
            <p:cNvSpPr txBox="1"/>
            <p:nvPr/>
          </p:nvSpPr>
          <p:spPr>
            <a:xfrm>
              <a:off x="2978518" y="4488181"/>
              <a:ext cx="338555" cy="461665"/>
            </a:xfrm>
            <a:prstGeom prst="rect">
              <a:avLst/>
            </a:prstGeom>
            <a:noFill/>
          </p:spPr>
          <p:txBody>
            <a:bodyPr wrap="none" rtlCol="0">
              <a:spAutoFit/>
            </a:bodyPr>
            <a:lstStyle/>
            <a:p>
              <a:pPr algn="ctr"/>
              <a:r>
                <a:rPr lang="fr-FR" sz="2400" b="1" dirty="0">
                  <a:solidFill>
                    <a:srgbClr val="0070C0"/>
                  </a:solidFill>
                </a:rPr>
                <a:t>↓</a:t>
              </a:r>
            </a:p>
          </p:txBody>
        </p:sp>
        <p:sp>
          <p:nvSpPr>
            <p:cNvPr id="7" name="ZoneTexte 6">
              <a:extLst>
                <a:ext uri="{FF2B5EF4-FFF2-40B4-BE49-F238E27FC236}">
                  <a16:creationId xmlns:a16="http://schemas.microsoft.com/office/drawing/2014/main" id="{DDE47AE9-59D2-4FA3-B7D7-25C8E3D6BAC5}"/>
                </a:ext>
              </a:extLst>
            </p:cNvPr>
            <p:cNvSpPr txBox="1"/>
            <p:nvPr/>
          </p:nvSpPr>
          <p:spPr>
            <a:xfrm>
              <a:off x="3261257" y="4488181"/>
              <a:ext cx="338555" cy="461665"/>
            </a:xfrm>
            <a:prstGeom prst="rect">
              <a:avLst/>
            </a:prstGeom>
            <a:noFill/>
          </p:spPr>
          <p:txBody>
            <a:bodyPr wrap="none" rtlCol="0">
              <a:spAutoFit/>
            </a:bodyPr>
            <a:lstStyle/>
            <a:p>
              <a:pPr algn="ctr"/>
              <a:r>
                <a:rPr lang="fr-FR" sz="2400" b="1" dirty="0">
                  <a:solidFill>
                    <a:srgbClr val="0070C0"/>
                  </a:solidFill>
                </a:rPr>
                <a:t>↓</a:t>
              </a:r>
            </a:p>
          </p:txBody>
        </p:sp>
        <p:sp>
          <p:nvSpPr>
            <p:cNvPr id="8" name="ZoneTexte 7">
              <a:extLst>
                <a:ext uri="{FF2B5EF4-FFF2-40B4-BE49-F238E27FC236}">
                  <a16:creationId xmlns:a16="http://schemas.microsoft.com/office/drawing/2014/main" id="{7C4983F3-3F4E-44DC-9498-8B5C9D14BA0B}"/>
                </a:ext>
              </a:extLst>
            </p:cNvPr>
            <p:cNvSpPr txBox="1"/>
            <p:nvPr/>
          </p:nvSpPr>
          <p:spPr>
            <a:xfrm>
              <a:off x="3543996" y="4488181"/>
              <a:ext cx="338555" cy="461665"/>
            </a:xfrm>
            <a:prstGeom prst="rect">
              <a:avLst/>
            </a:prstGeom>
            <a:noFill/>
          </p:spPr>
          <p:txBody>
            <a:bodyPr wrap="none" rtlCol="0">
              <a:spAutoFit/>
            </a:bodyPr>
            <a:lstStyle/>
            <a:p>
              <a:pPr algn="ctr"/>
              <a:r>
                <a:rPr lang="fr-FR" sz="2400" b="1" dirty="0">
                  <a:solidFill>
                    <a:srgbClr val="0070C0"/>
                  </a:solidFill>
                </a:rPr>
                <a:t>↓</a:t>
              </a:r>
            </a:p>
          </p:txBody>
        </p:sp>
        <p:sp>
          <p:nvSpPr>
            <p:cNvPr id="9" name="ZoneTexte 8">
              <a:extLst>
                <a:ext uri="{FF2B5EF4-FFF2-40B4-BE49-F238E27FC236}">
                  <a16:creationId xmlns:a16="http://schemas.microsoft.com/office/drawing/2014/main" id="{17B6057F-2C64-4095-BD81-5240B84F9F31}"/>
                </a:ext>
              </a:extLst>
            </p:cNvPr>
            <p:cNvSpPr txBox="1"/>
            <p:nvPr/>
          </p:nvSpPr>
          <p:spPr>
            <a:xfrm>
              <a:off x="3826734" y="4488181"/>
              <a:ext cx="338555" cy="461665"/>
            </a:xfrm>
            <a:prstGeom prst="rect">
              <a:avLst/>
            </a:prstGeom>
            <a:noFill/>
          </p:spPr>
          <p:txBody>
            <a:bodyPr wrap="none" rtlCol="0">
              <a:spAutoFit/>
            </a:bodyPr>
            <a:lstStyle/>
            <a:p>
              <a:pPr algn="ctr"/>
              <a:r>
                <a:rPr lang="fr-FR" sz="2400" b="1" dirty="0">
                  <a:solidFill>
                    <a:srgbClr val="0070C0"/>
                  </a:solidFill>
                </a:rPr>
                <a:t>↓</a:t>
              </a:r>
            </a:p>
          </p:txBody>
        </p:sp>
        <p:sp>
          <p:nvSpPr>
            <p:cNvPr id="10" name="ZoneTexte 9">
              <a:extLst>
                <a:ext uri="{FF2B5EF4-FFF2-40B4-BE49-F238E27FC236}">
                  <a16:creationId xmlns:a16="http://schemas.microsoft.com/office/drawing/2014/main" id="{31DD2278-EF33-406C-B951-ED94DB7766D7}"/>
                </a:ext>
              </a:extLst>
            </p:cNvPr>
            <p:cNvSpPr txBox="1"/>
            <p:nvPr/>
          </p:nvSpPr>
          <p:spPr>
            <a:xfrm>
              <a:off x="5106355" y="4488181"/>
              <a:ext cx="338555" cy="461665"/>
            </a:xfrm>
            <a:prstGeom prst="rect">
              <a:avLst/>
            </a:prstGeom>
            <a:noFill/>
          </p:spPr>
          <p:txBody>
            <a:bodyPr wrap="none" rtlCol="0">
              <a:spAutoFit/>
            </a:bodyPr>
            <a:lstStyle/>
            <a:p>
              <a:pPr algn="ctr"/>
              <a:r>
                <a:rPr lang="fr-FR" sz="2400" b="1" dirty="0">
                  <a:solidFill>
                    <a:srgbClr val="00B050"/>
                  </a:solidFill>
                </a:rPr>
                <a:t>↓</a:t>
              </a:r>
            </a:p>
          </p:txBody>
        </p:sp>
        <p:sp>
          <p:nvSpPr>
            <p:cNvPr id="11" name="ZoneTexte 10">
              <a:extLst>
                <a:ext uri="{FF2B5EF4-FFF2-40B4-BE49-F238E27FC236}">
                  <a16:creationId xmlns:a16="http://schemas.microsoft.com/office/drawing/2014/main" id="{893DD725-8917-475F-803C-1EC3C4830943}"/>
                </a:ext>
              </a:extLst>
            </p:cNvPr>
            <p:cNvSpPr txBox="1"/>
            <p:nvPr/>
          </p:nvSpPr>
          <p:spPr>
            <a:xfrm>
              <a:off x="5396297" y="4488181"/>
              <a:ext cx="338555" cy="461665"/>
            </a:xfrm>
            <a:prstGeom prst="rect">
              <a:avLst/>
            </a:prstGeom>
            <a:noFill/>
          </p:spPr>
          <p:txBody>
            <a:bodyPr wrap="none" rtlCol="0">
              <a:spAutoFit/>
            </a:bodyPr>
            <a:lstStyle/>
            <a:p>
              <a:pPr algn="ctr"/>
              <a:r>
                <a:rPr lang="fr-FR" sz="2400" b="1" dirty="0">
                  <a:solidFill>
                    <a:srgbClr val="00B050"/>
                  </a:solidFill>
                </a:rPr>
                <a:t>↓</a:t>
              </a:r>
            </a:p>
          </p:txBody>
        </p:sp>
        <p:sp>
          <p:nvSpPr>
            <p:cNvPr id="12" name="ZoneTexte 11">
              <a:extLst>
                <a:ext uri="{FF2B5EF4-FFF2-40B4-BE49-F238E27FC236}">
                  <a16:creationId xmlns:a16="http://schemas.microsoft.com/office/drawing/2014/main" id="{BDF29930-BB21-4F99-911D-A38C09B1D381}"/>
                </a:ext>
              </a:extLst>
            </p:cNvPr>
            <p:cNvSpPr txBox="1"/>
            <p:nvPr/>
          </p:nvSpPr>
          <p:spPr>
            <a:xfrm>
              <a:off x="5686239" y="4488181"/>
              <a:ext cx="338555" cy="461665"/>
            </a:xfrm>
            <a:prstGeom prst="rect">
              <a:avLst/>
            </a:prstGeom>
            <a:noFill/>
          </p:spPr>
          <p:txBody>
            <a:bodyPr wrap="none" rtlCol="0">
              <a:spAutoFit/>
            </a:bodyPr>
            <a:lstStyle/>
            <a:p>
              <a:pPr algn="ctr"/>
              <a:r>
                <a:rPr lang="fr-FR" sz="2400" b="1" dirty="0">
                  <a:solidFill>
                    <a:srgbClr val="00B050"/>
                  </a:solidFill>
                </a:rPr>
                <a:t>↓</a:t>
              </a:r>
            </a:p>
          </p:txBody>
        </p:sp>
        <p:sp>
          <p:nvSpPr>
            <p:cNvPr id="13" name="ZoneTexte 12">
              <a:extLst>
                <a:ext uri="{FF2B5EF4-FFF2-40B4-BE49-F238E27FC236}">
                  <a16:creationId xmlns:a16="http://schemas.microsoft.com/office/drawing/2014/main" id="{A7759479-9E21-4260-9993-763CBD38C92F}"/>
                </a:ext>
              </a:extLst>
            </p:cNvPr>
            <p:cNvSpPr txBox="1"/>
            <p:nvPr/>
          </p:nvSpPr>
          <p:spPr>
            <a:xfrm>
              <a:off x="5976181" y="4488181"/>
              <a:ext cx="338555" cy="461665"/>
            </a:xfrm>
            <a:prstGeom prst="rect">
              <a:avLst/>
            </a:prstGeom>
            <a:noFill/>
          </p:spPr>
          <p:txBody>
            <a:bodyPr wrap="none" rtlCol="0">
              <a:spAutoFit/>
            </a:bodyPr>
            <a:lstStyle/>
            <a:p>
              <a:pPr algn="ctr"/>
              <a:r>
                <a:rPr lang="fr-FR" sz="2400" b="1" dirty="0">
                  <a:solidFill>
                    <a:srgbClr val="00B050"/>
                  </a:solidFill>
                </a:rPr>
                <a:t>↓</a:t>
              </a:r>
            </a:p>
          </p:txBody>
        </p:sp>
        <p:sp>
          <p:nvSpPr>
            <p:cNvPr id="14" name="ZoneTexte 13">
              <a:extLst>
                <a:ext uri="{FF2B5EF4-FFF2-40B4-BE49-F238E27FC236}">
                  <a16:creationId xmlns:a16="http://schemas.microsoft.com/office/drawing/2014/main" id="{F231D1C0-3626-47FD-B22A-051181AD3F98}"/>
                </a:ext>
              </a:extLst>
            </p:cNvPr>
            <p:cNvSpPr txBox="1"/>
            <p:nvPr/>
          </p:nvSpPr>
          <p:spPr>
            <a:xfrm>
              <a:off x="6266123" y="4488181"/>
              <a:ext cx="338555" cy="461665"/>
            </a:xfrm>
            <a:prstGeom prst="rect">
              <a:avLst/>
            </a:prstGeom>
            <a:noFill/>
          </p:spPr>
          <p:txBody>
            <a:bodyPr wrap="none" rtlCol="0">
              <a:spAutoFit/>
            </a:bodyPr>
            <a:lstStyle/>
            <a:p>
              <a:pPr algn="ctr"/>
              <a:r>
                <a:rPr lang="fr-FR" sz="2400" b="1" dirty="0">
                  <a:solidFill>
                    <a:srgbClr val="00B050"/>
                  </a:solidFill>
                </a:rPr>
                <a:t>↓</a:t>
              </a:r>
            </a:p>
          </p:txBody>
        </p:sp>
        <p:sp>
          <p:nvSpPr>
            <p:cNvPr id="15" name="ZoneTexte 14">
              <a:extLst>
                <a:ext uri="{FF2B5EF4-FFF2-40B4-BE49-F238E27FC236}">
                  <a16:creationId xmlns:a16="http://schemas.microsoft.com/office/drawing/2014/main" id="{5AF8AC6B-ADF2-4230-B2CC-9B62EC93C934}"/>
                </a:ext>
              </a:extLst>
            </p:cNvPr>
            <p:cNvSpPr txBox="1"/>
            <p:nvPr/>
          </p:nvSpPr>
          <p:spPr>
            <a:xfrm>
              <a:off x="6556065" y="4488181"/>
              <a:ext cx="338555" cy="461665"/>
            </a:xfrm>
            <a:prstGeom prst="rect">
              <a:avLst/>
            </a:prstGeom>
            <a:noFill/>
          </p:spPr>
          <p:txBody>
            <a:bodyPr wrap="none" rtlCol="0">
              <a:spAutoFit/>
            </a:bodyPr>
            <a:lstStyle/>
            <a:p>
              <a:pPr algn="ctr"/>
              <a:r>
                <a:rPr lang="fr-FR" sz="2400" b="1" dirty="0">
                  <a:solidFill>
                    <a:srgbClr val="00B050"/>
                  </a:solidFill>
                </a:rPr>
                <a:t>↓</a:t>
              </a:r>
            </a:p>
          </p:txBody>
        </p:sp>
        <p:sp>
          <p:nvSpPr>
            <p:cNvPr id="16" name="ZoneTexte 15">
              <a:extLst>
                <a:ext uri="{FF2B5EF4-FFF2-40B4-BE49-F238E27FC236}">
                  <a16:creationId xmlns:a16="http://schemas.microsoft.com/office/drawing/2014/main" id="{B3C09726-A46B-478D-8E99-3C8A183070F2}"/>
                </a:ext>
              </a:extLst>
            </p:cNvPr>
            <p:cNvSpPr txBox="1"/>
            <p:nvPr/>
          </p:nvSpPr>
          <p:spPr>
            <a:xfrm flipV="1">
              <a:off x="2623575" y="5243036"/>
              <a:ext cx="338554" cy="461665"/>
            </a:xfrm>
            <a:prstGeom prst="rect">
              <a:avLst/>
            </a:prstGeom>
            <a:noFill/>
          </p:spPr>
          <p:txBody>
            <a:bodyPr wrap="none" rtlCol="0">
              <a:spAutoFit/>
            </a:bodyPr>
            <a:lstStyle/>
            <a:p>
              <a:r>
                <a:rPr lang="fr-FR" sz="2400" b="1" dirty="0">
                  <a:solidFill>
                    <a:schemeClr val="tx1"/>
                  </a:solidFill>
                </a:rPr>
                <a:t>↓</a:t>
              </a:r>
            </a:p>
          </p:txBody>
        </p:sp>
        <p:sp>
          <p:nvSpPr>
            <p:cNvPr id="17" name="ZoneTexte 16">
              <a:extLst>
                <a:ext uri="{FF2B5EF4-FFF2-40B4-BE49-F238E27FC236}">
                  <a16:creationId xmlns:a16="http://schemas.microsoft.com/office/drawing/2014/main" id="{97E220D4-2FB3-4146-B816-3577A663711B}"/>
                </a:ext>
              </a:extLst>
            </p:cNvPr>
            <p:cNvSpPr txBox="1"/>
            <p:nvPr/>
          </p:nvSpPr>
          <p:spPr>
            <a:xfrm flipV="1">
              <a:off x="2906314" y="5243036"/>
              <a:ext cx="338554" cy="461665"/>
            </a:xfrm>
            <a:prstGeom prst="rect">
              <a:avLst/>
            </a:prstGeom>
            <a:noFill/>
          </p:spPr>
          <p:txBody>
            <a:bodyPr wrap="none" rtlCol="0">
              <a:spAutoFit/>
            </a:bodyPr>
            <a:lstStyle/>
            <a:p>
              <a:r>
                <a:rPr lang="fr-FR" sz="2400" b="1" dirty="0">
                  <a:solidFill>
                    <a:schemeClr val="tx1"/>
                  </a:solidFill>
                </a:rPr>
                <a:t>↓</a:t>
              </a:r>
            </a:p>
          </p:txBody>
        </p:sp>
        <p:sp>
          <p:nvSpPr>
            <p:cNvPr id="18" name="ZoneTexte 17">
              <a:extLst>
                <a:ext uri="{FF2B5EF4-FFF2-40B4-BE49-F238E27FC236}">
                  <a16:creationId xmlns:a16="http://schemas.microsoft.com/office/drawing/2014/main" id="{20F312C2-5016-4172-8711-10BEDD0170F7}"/>
                </a:ext>
              </a:extLst>
            </p:cNvPr>
            <p:cNvSpPr txBox="1"/>
            <p:nvPr/>
          </p:nvSpPr>
          <p:spPr>
            <a:xfrm flipV="1">
              <a:off x="3189053" y="5243036"/>
              <a:ext cx="338554" cy="461665"/>
            </a:xfrm>
            <a:prstGeom prst="rect">
              <a:avLst/>
            </a:prstGeom>
            <a:noFill/>
          </p:spPr>
          <p:txBody>
            <a:bodyPr wrap="none" rtlCol="0">
              <a:spAutoFit/>
            </a:bodyPr>
            <a:lstStyle/>
            <a:p>
              <a:r>
                <a:rPr lang="fr-FR" sz="2400" b="1" dirty="0">
                  <a:solidFill>
                    <a:schemeClr val="tx1"/>
                  </a:solidFill>
                </a:rPr>
                <a:t>↓</a:t>
              </a:r>
            </a:p>
          </p:txBody>
        </p:sp>
        <p:sp>
          <p:nvSpPr>
            <p:cNvPr id="19" name="ZoneTexte 18">
              <a:extLst>
                <a:ext uri="{FF2B5EF4-FFF2-40B4-BE49-F238E27FC236}">
                  <a16:creationId xmlns:a16="http://schemas.microsoft.com/office/drawing/2014/main" id="{9E69771A-0C67-43D8-AE51-6F2D12AFBF09}"/>
                </a:ext>
              </a:extLst>
            </p:cNvPr>
            <p:cNvSpPr txBox="1"/>
            <p:nvPr/>
          </p:nvSpPr>
          <p:spPr>
            <a:xfrm flipV="1">
              <a:off x="3471792" y="5243036"/>
              <a:ext cx="338554" cy="461665"/>
            </a:xfrm>
            <a:prstGeom prst="rect">
              <a:avLst/>
            </a:prstGeom>
            <a:noFill/>
          </p:spPr>
          <p:txBody>
            <a:bodyPr wrap="none" rtlCol="0">
              <a:spAutoFit/>
            </a:bodyPr>
            <a:lstStyle/>
            <a:p>
              <a:r>
                <a:rPr lang="fr-FR" sz="2400" b="1" dirty="0">
                  <a:solidFill>
                    <a:schemeClr val="tx1"/>
                  </a:solidFill>
                </a:rPr>
                <a:t>↓</a:t>
              </a:r>
            </a:p>
          </p:txBody>
        </p:sp>
        <p:sp>
          <p:nvSpPr>
            <p:cNvPr id="20" name="ZoneTexte 19">
              <a:extLst>
                <a:ext uri="{FF2B5EF4-FFF2-40B4-BE49-F238E27FC236}">
                  <a16:creationId xmlns:a16="http://schemas.microsoft.com/office/drawing/2014/main" id="{F5DEF9AF-2BD7-4D5C-8222-22730F58C453}"/>
                </a:ext>
              </a:extLst>
            </p:cNvPr>
            <p:cNvSpPr txBox="1"/>
            <p:nvPr/>
          </p:nvSpPr>
          <p:spPr>
            <a:xfrm flipV="1">
              <a:off x="5324093" y="5243036"/>
              <a:ext cx="338554" cy="461665"/>
            </a:xfrm>
            <a:prstGeom prst="rect">
              <a:avLst/>
            </a:prstGeom>
            <a:noFill/>
          </p:spPr>
          <p:txBody>
            <a:bodyPr wrap="none" rtlCol="0">
              <a:spAutoFit/>
            </a:bodyPr>
            <a:lstStyle/>
            <a:p>
              <a:r>
                <a:rPr lang="fr-FR" sz="2400" b="1" dirty="0">
                  <a:solidFill>
                    <a:schemeClr val="tx1"/>
                  </a:solidFill>
                </a:rPr>
                <a:t>↓</a:t>
              </a:r>
            </a:p>
          </p:txBody>
        </p:sp>
        <p:sp>
          <p:nvSpPr>
            <p:cNvPr id="21" name="ZoneTexte 20">
              <a:extLst>
                <a:ext uri="{FF2B5EF4-FFF2-40B4-BE49-F238E27FC236}">
                  <a16:creationId xmlns:a16="http://schemas.microsoft.com/office/drawing/2014/main" id="{145F38A3-BD05-49AF-AA29-12E80EE538D6}"/>
                </a:ext>
              </a:extLst>
            </p:cNvPr>
            <p:cNvSpPr txBox="1"/>
            <p:nvPr/>
          </p:nvSpPr>
          <p:spPr>
            <a:xfrm flipV="1">
              <a:off x="5614035" y="5243036"/>
              <a:ext cx="338554" cy="461665"/>
            </a:xfrm>
            <a:prstGeom prst="rect">
              <a:avLst/>
            </a:prstGeom>
            <a:noFill/>
          </p:spPr>
          <p:txBody>
            <a:bodyPr wrap="none" rtlCol="0">
              <a:spAutoFit/>
            </a:bodyPr>
            <a:lstStyle/>
            <a:p>
              <a:r>
                <a:rPr lang="fr-FR" sz="2400" b="1" dirty="0">
                  <a:solidFill>
                    <a:schemeClr val="tx1"/>
                  </a:solidFill>
                </a:rPr>
                <a:t>↓</a:t>
              </a:r>
            </a:p>
          </p:txBody>
        </p:sp>
        <p:sp>
          <p:nvSpPr>
            <p:cNvPr id="22" name="ZoneTexte 21">
              <a:extLst>
                <a:ext uri="{FF2B5EF4-FFF2-40B4-BE49-F238E27FC236}">
                  <a16:creationId xmlns:a16="http://schemas.microsoft.com/office/drawing/2014/main" id="{463109D2-D0E4-46D4-AC40-226FA15D09B0}"/>
                </a:ext>
              </a:extLst>
            </p:cNvPr>
            <p:cNvSpPr txBox="1"/>
            <p:nvPr/>
          </p:nvSpPr>
          <p:spPr>
            <a:xfrm flipV="1">
              <a:off x="5903977" y="5243036"/>
              <a:ext cx="338554" cy="461665"/>
            </a:xfrm>
            <a:prstGeom prst="rect">
              <a:avLst/>
            </a:prstGeom>
            <a:noFill/>
          </p:spPr>
          <p:txBody>
            <a:bodyPr wrap="none" rtlCol="0">
              <a:spAutoFit/>
            </a:bodyPr>
            <a:lstStyle/>
            <a:p>
              <a:r>
                <a:rPr lang="fr-FR" sz="2400" b="1" dirty="0">
                  <a:solidFill>
                    <a:schemeClr val="tx1"/>
                  </a:solidFill>
                </a:rPr>
                <a:t>↓</a:t>
              </a:r>
            </a:p>
          </p:txBody>
        </p:sp>
        <p:sp>
          <p:nvSpPr>
            <p:cNvPr id="23" name="ZoneTexte 22">
              <a:extLst>
                <a:ext uri="{FF2B5EF4-FFF2-40B4-BE49-F238E27FC236}">
                  <a16:creationId xmlns:a16="http://schemas.microsoft.com/office/drawing/2014/main" id="{438952B0-E1F2-454C-80F5-D0E7B1CB8131}"/>
                </a:ext>
              </a:extLst>
            </p:cNvPr>
            <p:cNvSpPr txBox="1"/>
            <p:nvPr/>
          </p:nvSpPr>
          <p:spPr>
            <a:xfrm flipV="1">
              <a:off x="6193919" y="5243036"/>
              <a:ext cx="338554" cy="461665"/>
            </a:xfrm>
            <a:prstGeom prst="rect">
              <a:avLst/>
            </a:prstGeom>
            <a:noFill/>
          </p:spPr>
          <p:txBody>
            <a:bodyPr wrap="none" rtlCol="0">
              <a:spAutoFit/>
            </a:bodyPr>
            <a:lstStyle/>
            <a:p>
              <a:r>
                <a:rPr lang="fr-FR" sz="2400" b="1" dirty="0">
                  <a:solidFill>
                    <a:schemeClr val="tx1"/>
                  </a:solidFill>
                </a:rPr>
                <a:t>↓</a:t>
              </a:r>
            </a:p>
          </p:txBody>
        </p:sp>
        <p:sp>
          <p:nvSpPr>
            <p:cNvPr id="24" name="ZoneTexte 23">
              <a:extLst>
                <a:ext uri="{FF2B5EF4-FFF2-40B4-BE49-F238E27FC236}">
                  <a16:creationId xmlns:a16="http://schemas.microsoft.com/office/drawing/2014/main" id="{F2134127-EA77-4C6A-B99C-C55806E8B08B}"/>
                </a:ext>
              </a:extLst>
            </p:cNvPr>
            <p:cNvSpPr txBox="1"/>
            <p:nvPr/>
          </p:nvSpPr>
          <p:spPr>
            <a:xfrm flipV="1">
              <a:off x="2413040"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25" name="ZoneTexte 24">
              <a:extLst>
                <a:ext uri="{FF2B5EF4-FFF2-40B4-BE49-F238E27FC236}">
                  <a16:creationId xmlns:a16="http://schemas.microsoft.com/office/drawing/2014/main" id="{4EA331CD-EA58-4196-91EC-4E927C12DE04}"/>
                </a:ext>
              </a:extLst>
            </p:cNvPr>
            <p:cNvSpPr txBox="1"/>
            <p:nvPr/>
          </p:nvSpPr>
          <p:spPr>
            <a:xfrm flipV="1">
              <a:off x="2703207"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26" name="ZoneTexte 25">
              <a:extLst>
                <a:ext uri="{FF2B5EF4-FFF2-40B4-BE49-F238E27FC236}">
                  <a16:creationId xmlns:a16="http://schemas.microsoft.com/office/drawing/2014/main" id="{C90448EA-541E-4570-873D-FD00D89957C0}"/>
                </a:ext>
              </a:extLst>
            </p:cNvPr>
            <p:cNvSpPr txBox="1"/>
            <p:nvPr/>
          </p:nvSpPr>
          <p:spPr>
            <a:xfrm flipV="1">
              <a:off x="2993374"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27" name="ZoneTexte 26">
              <a:extLst>
                <a:ext uri="{FF2B5EF4-FFF2-40B4-BE49-F238E27FC236}">
                  <a16:creationId xmlns:a16="http://schemas.microsoft.com/office/drawing/2014/main" id="{6A99BE81-358B-4B93-A96E-986A1D3DC571}"/>
                </a:ext>
              </a:extLst>
            </p:cNvPr>
            <p:cNvSpPr txBox="1"/>
            <p:nvPr/>
          </p:nvSpPr>
          <p:spPr>
            <a:xfrm flipV="1">
              <a:off x="3283541"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28" name="ZoneTexte 27">
              <a:extLst>
                <a:ext uri="{FF2B5EF4-FFF2-40B4-BE49-F238E27FC236}">
                  <a16:creationId xmlns:a16="http://schemas.microsoft.com/office/drawing/2014/main" id="{4932290E-2124-4F4F-B053-F40AE7CA69B4}"/>
                </a:ext>
              </a:extLst>
            </p:cNvPr>
            <p:cNvSpPr txBox="1"/>
            <p:nvPr/>
          </p:nvSpPr>
          <p:spPr>
            <a:xfrm flipV="1">
              <a:off x="3573708"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29" name="ZoneTexte 28">
              <a:extLst>
                <a:ext uri="{FF2B5EF4-FFF2-40B4-BE49-F238E27FC236}">
                  <a16:creationId xmlns:a16="http://schemas.microsoft.com/office/drawing/2014/main" id="{712F18D1-14DD-407E-B1E6-FC657AADECEB}"/>
                </a:ext>
              </a:extLst>
            </p:cNvPr>
            <p:cNvSpPr txBox="1"/>
            <p:nvPr/>
          </p:nvSpPr>
          <p:spPr>
            <a:xfrm flipV="1">
              <a:off x="3863875"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0" name="ZoneTexte 29">
              <a:extLst>
                <a:ext uri="{FF2B5EF4-FFF2-40B4-BE49-F238E27FC236}">
                  <a16:creationId xmlns:a16="http://schemas.microsoft.com/office/drawing/2014/main" id="{F9AE5DA1-A699-4702-AA05-630306920B37}"/>
                </a:ext>
              </a:extLst>
            </p:cNvPr>
            <p:cNvSpPr txBox="1"/>
            <p:nvPr/>
          </p:nvSpPr>
          <p:spPr>
            <a:xfrm flipV="1">
              <a:off x="5352488"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1" name="ZoneTexte 30">
              <a:extLst>
                <a:ext uri="{FF2B5EF4-FFF2-40B4-BE49-F238E27FC236}">
                  <a16:creationId xmlns:a16="http://schemas.microsoft.com/office/drawing/2014/main" id="{D9972F57-23DE-4E05-9C75-AF3350C529B0}"/>
                </a:ext>
              </a:extLst>
            </p:cNvPr>
            <p:cNvSpPr txBox="1"/>
            <p:nvPr/>
          </p:nvSpPr>
          <p:spPr>
            <a:xfrm flipV="1">
              <a:off x="5642655"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2" name="ZoneTexte 31">
              <a:extLst>
                <a:ext uri="{FF2B5EF4-FFF2-40B4-BE49-F238E27FC236}">
                  <a16:creationId xmlns:a16="http://schemas.microsoft.com/office/drawing/2014/main" id="{5A4BD228-E987-4EE7-A058-EC44E02D0879}"/>
                </a:ext>
              </a:extLst>
            </p:cNvPr>
            <p:cNvSpPr txBox="1"/>
            <p:nvPr/>
          </p:nvSpPr>
          <p:spPr>
            <a:xfrm flipV="1">
              <a:off x="5932822"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3" name="ZoneTexte 32">
              <a:extLst>
                <a:ext uri="{FF2B5EF4-FFF2-40B4-BE49-F238E27FC236}">
                  <a16:creationId xmlns:a16="http://schemas.microsoft.com/office/drawing/2014/main" id="{B5AA59F1-1F71-424A-971E-1A7BABFD47FB}"/>
                </a:ext>
              </a:extLst>
            </p:cNvPr>
            <p:cNvSpPr txBox="1"/>
            <p:nvPr/>
          </p:nvSpPr>
          <p:spPr>
            <a:xfrm flipV="1">
              <a:off x="6222989"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4" name="ZoneTexte 33">
              <a:extLst>
                <a:ext uri="{FF2B5EF4-FFF2-40B4-BE49-F238E27FC236}">
                  <a16:creationId xmlns:a16="http://schemas.microsoft.com/office/drawing/2014/main" id="{8B7399D7-1A70-4C23-A3C5-6772856ED32F}"/>
                </a:ext>
              </a:extLst>
            </p:cNvPr>
            <p:cNvSpPr txBox="1"/>
            <p:nvPr/>
          </p:nvSpPr>
          <p:spPr>
            <a:xfrm flipV="1">
              <a:off x="6513156"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5" name="ZoneTexte 34">
              <a:extLst>
                <a:ext uri="{FF2B5EF4-FFF2-40B4-BE49-F238E27FC236}">
                  <a16:creationId xmlns:a16="http://schemas.microsoft.com/office/drawing/2014/main" id="{1D1B9208-9D88-46E7-995A-D8ED27D5A86E}"/>
                </a:ext>
              </a:extLst>
            </p:cNvPr>
            <p:cNvSpPr txBox="1"/>
            <p:nvPr/>
          </p:nvSpPr>
          <p:spPr>
            <a:xfrm flipV="1">
              <a:off x="6803323"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6" name="ZoneTexte 35">
              <a:extLst>
                <a:ext uri="{FF2B5EF4-FFF2-40B4-BE49-F238E27FC236}">
                  <a16:creationId xmlns:a16="http://schemas.microsoft.com/office/drawing/2014/main" id="{D563ACA8-F444-4EC3-829A-0A51CFF23E92}"/>
                </a:ext>
              </a:extLst>
            </p:cNvPr>
            <p:cNvSpPr txBox="1"/>
            <p:nvPr/>
          </p:nvSpPr>
          <p:spPr>
            <a:xfrm flipV="1">
              <a:off x="5062321"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7" name="ZoneTexte 36">
              <a:extLst>
                <a:ext uri="{FF2B5EF4-FFF2-40B4-BE49-F238E27FC236}">
                  <a16:creationId xmlns:a16="http://schemas.microsoft.com/office/drawing/2014/main" id="{80C9F5FB-49F6-48E7-B2A1-21A2879A325D}"/>
                </a:ext>
              </a:extLst>
            </p:cNvPr>
            <p:cNvSpPr txBox="1"/>
            <p:nvPr/>
          </p:nvSpPr>
          <p:spPr>
            <a:xfrm flipV="1">
              <a:off x="7093490"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8" name="ZoneTexte 37">
              <a:extLst>
                <a:ext uri="{FF2B5EF4-FFF2-40B4-BE49-F238E27FC236}">
                  <a16:creationId xmlns:a16="http://schemas.microsoft.com/office/drawing/2014/main" id="{CE8DB563-2C85-413F-90C8-5B1DABA3CBD0}"/>
                </a:ext>
              </a:extLst>
            </p:cNvPr>
            <p:cNvSpPr txBox="1"/>
            <p:nvPr/>
          </p:nvSpPr>
          <p:spPr>
            <a:xfrm flipV="1">
              <a:off x="7383657"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39" name="ZoneTexte 38">
              <a:extLst>
                <a:ext uri="{FF2B5EF4-FFF2-40B4-BE49-F238E27FC236}">
                  <a16:creationId xmlns:a16="http://schemas.microsoft.com/office/drawing/2014/main" id="{A5094C40-EA7C-42F1-AB27-980A9E5217E1}"/>
                </a:ext>
              </a:extLst>
            </p:cNvPr>
            <p:cNvSpPr txBox="1"/>
            <p:nvPr/>
          </p:nvSpPr>
          <p:spPr>
            <a:xfrm flipV="1">
              <a:off x="7673824" y="5920743"/>
              <a:ext cx="338555" cy="461665"/>
            </a:xfrm>
            <a:prstGeom prst="rect">
              <a:avLst/>
            </a:prstGeom>
            <a:noFill/>
          </p:spPr>
          <p:txBody>
            <a:bodyPr wrap="none" rtlCol="0">
              <a:spAutoFit/>
            </a:bodyPr>
            <a:lstStyle/>
            <a:p>
              <a:pPr algn="ctr"/>
              <a:r>
                <a:rPr lang="fr-FR" sz="2400" b="1" dirty="0">
                  <a:solidFill>
                    <a:srgbClr val="C00000"/>
                  </a:solidFill>
                </a:rPr>
                <a:t>↓</a:t>
              </a:r>
            </a:p>
          </p:txBody>
        </p:sp>
        <p:sp>
          <p:nvSpPr>
            <p:cNvPr id="52" name="ZoneTexte 51">
              <a:extLst>
                <a:ext uri="{FF2B5EF4-FFF2-40B4-BE49-F238E27FC236}">
                  <a16:creationId xmlns:a16="http://schemas.microsoft.com/office/drawing/2014/main" id="{CB9082BE-712C-4266-AD2E-8399B6066DEA}"/>
                </a:ext>
              </a:extLst>
            </p:cNvPr>
            <p:cNvSpPr txBox="1"/>
            <p:nvPr/>
          </p:nvSpPr>
          <p:spPr>
            <a:xfrm>
              <a:off x="2394771" y="4991784"/>
              <a:ext cx="372218" cy="276999"/>
            </a:xfrm>
            <a:prstGeom prst="rect">
              <a:avLst/>
            </a:prstGeom>
            <a:noFill/>
          </p:spPr>
          <p:txBody>
            <a:bodyPr wrap="square" rtlCol="0">
              <a:spAutoFit/>
            </a:bodyPr>
            <a:lstStyle/>
            <a:p>
              <a:pPr algn="ctr"/>
              <a:r>
                <a:rPr lang="fr-FR" sz="1200" dirty="0">
                  <a:solidFill>
                    <a:srgbClr val="002060"/>
                  </a:solidFill>
                </a:rPr>
                <a:t>S0</a:t>
              </a:r>
            </a:p>
          </p:txBody>
        </p:sp>
        <p:sp>
          <p:nvSpPr>
            <p:cNvPr id="54" name="ZoneTexte 53">
              <a:extLst>
                <a:ext uri="{FF2B5EF4-FFF2-40B4-BE49-F238E27FC236}">
                  <a16:creationId xmlns:a16="http://schemas.microsoft.com/office/drawing/2014/main" id="{12173196-DADE-44E1-836A-D16CC8360E0F}"/>
                </a:ext>
              </a:extLst>
            </p:cNvPr>
            <p:cNvSpPr txBox="1"/>
            <p:nvPr/>
          </p:nvSpPr>
          <p:spPr>
            <a:xfrm>
              <a:off x="3799327" y="4991784"/>
              <a:ext cx="372218" cy="276999"/>
            </a:xfrm>
            <a:prstGeom prst="rect">
              <a:avLst/>
            </a:prstGeom>
            <a:noFill/>
          </p:spPr>
          <p:txBody>
            <a:bodyPr wrap="square" rtlCol="0">
              <a:spAutoFit/>
            </a:bodyPr>
            <a:lstStyle/>
            <a:p>
              <a:pPr algn="ctr"/>
              <a:r>
                <a:rPr lang="fr-FR" sz="1200" dirty="0">
                  <a:solidFill>
                    <a:srgbClr val="002060"/>
                  </a:solidFill>
                </a:rPr>
                <a:t>S5</a:t>
              </a:r>
            </a:p>
          </p:txBody>
        </p:sp>
        <p:sp>
          <p:nvSpPr>
            <p:cNvPr id="55" name="ZoneTexte 54">
              <a:extLst>
                <a:ext uri="{FF2B5EF4-FFF2-40B4-BE49-F238E27FC236}">
                  <a16:creationId xmlns:a16="http://schemas.microsoft.com/office/drawing/2014/main" id="{34E513F7-0A42-49E6-BF40-3A9E48779455}"/>
                </a:ext>
              </a:extLst>
            </p:cNvPr>
            <p:cNvSpPr txBox="1"/>
            <p:nvPr/>
          </p:nvSpPr>
          <p:spPr>
            <a:xfrm>
              <a:off x="5084826" y="4991784"/>
              <a:ext cx="372218" cy="276999"/>
            </a:xfrm>
            <a:prstGeom prst="rect">
              <a:avLst/>
            </a:prstGeom>
            <a:noFill/>
          </p:spPr>
          <p:txBody>
            <a:bodyPr wrap="square" rtlCol="0">
              <a:spAutoFit/>
            </a:bodyPr>
            <a:lstStyle/>
            <a:p>
              <a:pPr algn="ctr"/>
              <a:r>
                <a:rPr lang="fr-FR" sz="1200" dirty="0">
                  <a:solidFill>
                    <a:srgbClr val="002060"/>
                  </a:solidFill>
                </a:rPr>
                <a:t>S7</a:t>
              </a:r>
            </a:p>
          </p:txBody>
        </p:sp>
        <p:sp>
          <p:nvSpPr>
            <p:cNvPr id="58" name="ZoneTexte 57">
              <a:extLst>
                <a:ext uri="{FF2B5EF4-FFF2-40B4-BE49-F238E27FC236}">
                  <a16:creationId xmlns:a16="http://schemas.microsoft.com/office/drawing/2014/main" id="{64F25987-D918-4588-B82A-F31E1CD8DE45}"/>
                </a:ext>
              </a:extLst>
            </p:cNvPr>
            <p:cNvSpPr txBox="1"/>
            <p:nvPr/>
          </p:nvSpPr>
          <p:spPr>
            <a:xfrm>
              <a:off x="6528281" y="4991784"/>
              <a:ext cx="457177" cy="276999"/>
            </a:xfrm>
            <a:prstGeom prst="rect">
              <a:avLst/>
            </a:prstGeom>
            <a:noFill/>
          </p:spPr>
          <p:txBody>
            <a:bodyPr wrap="square" rtlCol="0">
              <a:spAutoFit/>
            </a:bodyPr>
            <a:lstStyle/>
            <a:p>
              <a:pPr algn="ctr"/>
              <a:r>
                <a:rPr lang="fr-FR" sz="1200" dirty="0">
                  <a:solidFill>
                    <a:srgbClr val="002060"/>
                  </a:solidFill>
                </a:rPr>
                <a:t>S12</a:t>
              </a:r>
            </a:p>
          </p:txBody>
        </p:sp>
        <p:sp>
          <p:nvSpPr>
            <p:cNvPr id="60" name="ZoneTexte 59">
              <a:extLst>
                <a:ext uri="{FF2B5EF4-FFF2-40B4-BE49-F238E27FC236}">
                  <a16:creationId xmlns:a16="http://schemas.microsoft.com/office/drawing/2014/main" id="{A442EC34-C38B-43B2-A194-BEFEFC9B555E}"/>
                </a:ext>
              </a:extLst>
            </p:cNvPr>
            <p:cNvSpPr txBox="1"/>
            <p:nvPr/>
          </p:nvSpPr>
          <p:spPr>
            <a:xfrm>
              <a:off x="7684474" y="4991784"/>
              <a:ext cx="457177" cy="276999"/>
            </a:xfrm>
            <a:prstGeom prst="rect">
              <a:avLst/>
            </a:prstGeom>
            <a:noFill/>
          </p:spPr>
          <p:txBody>
            <a:bodyPr wrap="square" rtlCol="0">
              <a:spAutoFit/>
            </a:bodyPr>
            <a:lstStyle/>
            <a:p>
              <a:pPr algn="ctr"/>
              <a:r>
                <a:rPr lang="fr-FR" sz="1200" dirty="0">
                  <a:solidFill>
                    <a:srgbClr val="002060"/>
                  </a:solidFill>
                </a:rPr>
                <a:t>S16</a:t>
              </a:r>
            </a:p>
          </p:txBody>
        </p:sp>
        <p:sp>
          <p:nvSpPr>
            <p:cNvPr id="61" name="ZoneTexte 60">
              <a:extLst>
                <a:ext uri="{FF2B5EF4-FFF2-40B4-BE49-F238E27FC236}">
                  <a16:creationId xmlns:a16="http://schemas.microsoft.com/office/drawing/2014/main" id="{9BE63E99-AAB3-4E3B-B3B3-6AC7F9CA91CB}"/>
                </a:ext>
              </a:extLst>
            </p:cNvPr>
            <p:cNvSpPr txBox="1"/>
            <p:nvPr/>
          </p:nvSpPr>
          <p:spPr>
            <a:xfrm>
              <a:off x="2391065" y="5566216"/>
              <a:ext cx="5040980" cy="276999"/>
            </a:xfrm>
            <a:prstGeom prst="rect">
              <a:avLst/>
            </a:prstGeom>
            <a:noFill/>
          </p:spPr>
          <p:txBody>
            <a:bodyPr wrap="square" rtlCol="0">
              <a:spAutoFit/>
            </a:bodyPr>
            <a:lstStyle/>
            <a:p>
              <a:pPr algn="ctr"/>
              <a:r>
                <a:rPr lang="fr-FR" sz="1200" b="1" dirty="0">
                  <a:solidFill>
                    <a:schemeClr val="tx1"/>
                  </a:solidFill>
                </a:rPr>
                <a:t>Inoculations intra-rectales répétées de SHIV (TCID50)</a:t>
              </a:r>
            </a:p>
          </p:txBody>
        </p:sp>
        <p:sp>
          <p:nvSpPr>
            <p:cNvPr id="62" name="ZoneTexte 61">
              <a:extLst>
                <a:ext uri="{FF2B5EF4-FFF2-40B4-BE49-F238E27FC236}">
                  <a16:creationId xmlns:a16="http://schemas.microsoft.com/office/drawing/2014/main" id="{183568A6-1BA6-43DB-83C6-7146288FC623}"/>
                </a:ext>
              </a:extLst>
            </p:cNvPr>
            <p:cNvSpPr txBox="1"/>
            <p:nvPr/>
          </p:nvSpPr>
          <p:spPr>
            <a:xfrm>
              <a:off x="3954033" y="6229871"/>
              <a:ext cx="1901483" cy="276999"/>
            </a:xfrm>
            <a:prstGeom prst="rect">
              <a:avLst/>
            </a:prstGeom>
            <a:noFill/>
          </p:spPr>
          <p:txBody>
            <a:bodyPr wrap="square" rtlCol="0">
              <a:spAutoFit/>
            </a:bodyPr>
            <a:lstStyle/>
            <a:p>
              <a:pPr algn="ctr"/>
              <a:r>
                <a:rPr lang="fr-FR" sz="1200" b="1" dirty="0">
                  <a:solidFill>
                    <a:srgbClr val="C00000"/>
                  </a:solidFill>
                </a:rPr>
                <a:t>Prélèvements sanguins</a:t>
              </a:r>
            </a:p>
          </p:txBody>
        </p:sp>
        <p:sp>
          <p:nvSpPr>
            <p:cNvPr id="63" name="ZoneTexte 62">
              <a:extLst>
                <a:ext uri="{FF2B5EF4-FFF2-40B4-BE49-F238E27FC236}">
                  <a16:creationId xmlns:a16="http://schemas.microsoft.com/office/drawing/2014/main" id="{91C1C066-CE09-41C7-AC88-AB339C21800A}"/>
                </a:ext>
              </a:extLst>
            </p:cNvPr>
            <p:cNvSpPr txBox="1"/>
            <p:nvPr/>
          </p:nvSpPr>
          <p:spPr>
            <a:xfrm>
              <a:off x="1680779" y="4991784"/>
              <a:ext cx="792029" cy="276999"/>
            </a:xfrm>
            <a:prstGeom prst="rect">
              <a:avLst/>
            </a:prstGeom>
            <a:noFill/>
          </p:spPr>
          <p:txBody>
            <a:bodyPr wrap="square" rtlCol="0">
              <a:spAutoFit/>
            </a:bodyPr>
            <a:lstStyle/>
            <a:p>
              <a:pPr algn="ctr"/>
              <a:r>
                <a:rPr lang="fr-FR" sz="1200" dirty="0">
                  <a:solidFill>
                    <a:srgbClr val="002060"/>
                  </a:solidFill>
                </a:rPr>
                <a:t>Semaine</a:t>
              </a:r>
            </a:p>
          </p:txBody>
        </p:sp>
        <p:sp>
          <p:nvSpPr>
            <p:cNvPr id="64" name="ZoneTexte 63">
              <a:extLst>
                <a:ext uri="{FF2B5EF4-FFF2-40B4-BE49-F238E27FC236}">
                  <a16:creationId xmlns:a16="http://schemas.microsoft.com/office/drawing/2014/main" id="{B2C71797-A856-4436-B244-426F03F3708A}"/>
                </a:ext>
              </a:extLst>
            </p:cNvPr>
            <p:cNvSpPr txBox="1"/>
            <p:nvPr/>
          </p:nvSpPr>
          <p:spPr>
            <a:xfrm>
              <a:off x="2474823" y="3769123"/>
              <a:ext cx="1611340" cy="461665"/>
            </a:xfrm>
            <a:prstGeom prst="rect">
              <a:avLst/>
            </a:prstGeom>
            <a:noFill/>
          </p:spPr>
          <p:txBody>
            <a:bodyPr wrap="none" rtlCol="0">
              <a:spAutoFit/>
            </a:bodyPr>
            <a:lstStyle/>
            <a:p>
              <a:pPr algn="ctr"/>
              <a:r>
                <a:rPr lang="fr-FR" sz="1200" b="1" dirty="0">
                  <a:solidFill>
                    <a:srgbClr val="0070C0"/>
                  </a:solidFill>
                </a:rPr>
                <a:t>MK-8591 1,3 mg/kg </a:t>
              </a:r>
              <a:br>
                <a:rPr lang="fr-FR" sz="1200" b="1" dirty="0">
                  <a:solidFill>
                    <a:srgbClr val="0070C0"/>
                  </a:solidFill>
                </a:rPr>
              </a:br>
              <a:r>
                <a:rPr lang="fr-FR" sz="1200" b="1" dirty="0">
                  <a:solidFill>
                    <a:srgbClr val="0070C0"/>
                  </a:solidFill>
                </a:rPr>
                <a:t>(6 administrations)</a:t>
              </a:r>
            </a:p>
          </p:txBody>
        </p:sp>
        <p:sp>
          <p:nvSpPr>
            <p:cNvPr id="65" name="ZoneTexte 64">
              <a:extLst>
                <a:ext uri="{FF2B5EF4-FFF2-40B4-BE49-F238E27FC236}">
                  <a16:creationId xmlns:a16="http://schemas.microsoft.com/office/drawing/2014/main" id="{B9C13E18-E985-42E9-A852-47F11D6ABB86}"/>
                </a:ext>
              </a:extLst>
            </p:cNvPr>
            <p:cNvSpPr txBox="1"/>
            <p:nvPr/>
          </p:nvSpPr>
          <p:spPr>
            <a:xfrm>
              <a:off x="5162304" y="3769123"/>
              <a:ext cx="1696298" cy="461665"/>
            </a:xfrm>
            <a:prstGeom prst="rect">
              <a:avLst/>
            </a:prstGeom>
            <a:noFill/>
          </p:spPr>
          <p:txBody>
            <a:bodyPr wrap="none" rtlCol="0">
              <a:spAutoFit/>
            </a:bodyPr>
            <a:lstStyle/>
            <a:p>
              <a:pPr algn="ctr"/>
              <a:r>
                <a:rPr lang="fr-FR" sz="1200" b="1" dirty="0">
                  <a:solidFill>
                    <a:srgbClr val="00B050"/>
                  </a:solidFill>
                </a:rPr>
                <a:t>MK-8591 0,43 mg/kg </a:t>
              </a:r>
              <a:br>
                <a:rPr lang="fr-FR" sz="1200" b="1" dirty="0">
                  <a:solidFill>
                    <a:srgbClr val="00B050"/>
                  </a:solidFill>
                </a:rPr>
              </a:br>
              <a:r>
                <a:rPr lang="fr-FR" sz="1200" b="1" dirty="0">
                  <a:solidFill>
                    <a:srgbClr val="00B050"/>
                  </a:solidFill>
                </a:rPr>
                <a:t>(6 administrations)</a:t>
              </a:r>
            </a:p>
          </p:txBody>
        </p:sp>
        <p:sp>
          <p:nvSpPr>
            <p:cNvPr id="66" name="Rectangle : coins arrondis 65">
              <a:extLst>
                <a:ext uri="{FF2B5EF4-FFF2-40B4-BE49-F238E27FC236}">
                  <a16:creationId xmlns:a16="http://schemas.microsoft.com/office/drawing/2014/main" id="{DB23253B-EF57-4162-968E-059184F48F12}"/>
                </a:ext>
              </a:extLst>
            </p:cNvPr>
            <p:cNvSpPr/>
            <p:nvPr/>
          </p:nvSpPr>
          <p:spPr bwMode="auto">
            <a:xfrm>
              <a:off x="7013752" y="4787464"/>
              <a:ext cx="660571" cy="253581"/>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000066"/>
                  </a:solidFill>
                  <a:effectLst/>
                  <a:latin typeface="Arial" charset="0"/>
                </a:rPr>
                <a:t>Suivi</a:t>
              </a:r>
            </a:p>
          </p:txBody>
        </p:sp>
        <p:sp>
          <p:nvSpPr>
            <p:cNvPr id="68" name="ZoneTexte 67"/>
            <p:cNvSpPr txBox="1"/>
            <p:nvPr/>
          </p:nvSpPr>
          <p:spPr>
            <a:xfrm>
              <a:off x="1048386" y="3853007"/>
              <a:ext cx="1395734" cy="276999"/>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200" b="1" dirty="0">
                  <a:solidFill>
                    <a:srgbClr val="000066"/>
                  </a:solidFill>
                </a:rPr>
                <a:t>1</a:t>
              </a:r>
              <a:r>
                <a:rPr lang="fr-FR" sz="1200" b="1" baseline="30000" dirty="0">
                  <a:solidFill>
                    <a:srgbClr val="000066"/>
                  </a:solidFill>
                </a:rPr>
                <a:t>ère</a:t>
              </a:r>
              <a:r>
                <a:rPr lang="fr-FR" sz="1200" b="1" dirty="0">
                  <a:solidFill>
                    <a:srgbClr val="000066"/>
                  </a:solidFill>
                </a:rPr>
                <a:t> séquence</a:t>
              </a:r>
            </a:p>
          </p:txBody>
        </p:sp>
        <p:sp>
          <p:nvSpPr>
            <p:cNvPr id="71" name="Rectangle : coins arrondis 65">
              <a:extLst>
                <a:ext uri="{FF2B5EF4-FFF2-40B4-BE49-F238E27FC236}">
                  <a16:creationId xmlns:a16="http://schemas.microsoft.com/office/drawing/2014/main" id="{DB23253B-EF57-4162-968E-059184F48F12}"/>
                </a:ext>
              </a:extLst>
            </p:cNvPr>
            <p:cNvSpPr/>
            <p:nvPr/>
          </p:nvSpPr>
          <p:spPr bwMode="auto">
            <a:xfrm>
              <a:off x="4208652" y="4787465"/>
              <a:ext cx="940918" cy="253581"/>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err="1">
                  <a:ln>
                    <a:noFill/>
                  </a:ln>
                  <a:solidFill>
                    <a:srgbClr val="000066"/>
                  </a:solidFill>
                  <a:effectLst/>
                  <a:latin typeface="Arial" charset="0"/>
                </a:rPr>
                <a:t>Washout</a:t>
              </a:r>
              <a:endParaRPr kumimoji="0" lang="fr-FR" sz="1200" b="1" i="0" u="none" strike="noStrike" cap="none" normalizeH="0" baseline="0" dirty="0">
                <a:ln>
                  <a:noFill/>
                </a:ln>
                <a:solidFill>
                  <a:srgbClr val="000066"/>
                </a:solidFill>
                <a:effectLst/>
                <a:latin typeface="Arial" charset="0"/>
              </a:endParaRPr>
            </a:p>
          </p:txBody>
        </p:sp>
        <p:sp>
          <p:nvSpPr>
            <p:cNvPr id="72" name="ZoneTexte 71"/>
            <p:cNvSpPr txBox="1"/>
            <p:nvPr/>
          </p:nvSpPr>
          <p:spPr>
            <a:xfrm>
              <a:off x="1048386" y="4262629"/>
              <a:ext cx="1395734" cy="276999"/>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200" b="1" dirty="0">
                  <a:solidFill>
                    <a:srgbClr val="000066"/>
                  </a:solidFill>
                </a:rPr>
                <a:t>2</a:t>
              </a:r>
              <a:r>
                <a:rPr lang="fr-FR" sz="1200" b="1" baseline="30000" dirty="0">
                  <a:solidFill>
                    <a:srgbClr val="000066"/>
                  </a:solidFill>
                </a:rPr>
                <a:t>ème</a:t>
              </a:r>
              <a:r>
                <a:rPr lang="fr-FR" sz="1200" b="1" dirty="0">
                  <a:solidFill>
                    <a:srgbClr val="000066"/>
                  </a:solidFill>
                </a:rPr>
                <a:t> séquence</a:t>
              </a:r>
            </a:p>
          </p:txBody>
        </p:sp>
        <p:sp>
          <p:nvSpPr>
            <p:cNvPr id="73" name="ZoneTexte 72">
              <a:extLst>
                <a:ext uri="{FF2B5EF4-FFF2-40B4-BE49-F238E27FC236}">
                  <a16:creationId xmlns:a16="http://schemas.microsoft.com/office/drawing/2014/main" id="{B2C71797-A856-4436-B244-426F03F3708A}"/>
                </a:ext>
              </a:extLst>
            </p:cNvPr>
            <p:cNvSpPr txBox="1"/>
            <p:nvPr/>
          </p:nvSpPr>
          <p:spPr>
            <a:xfrm>
              <a:off x="2474823" y="4187286"/>
              <a:ext cx="1611340" cy="461665"/>
            </a:xfrm>
            <a:prstGeom prst="rect">
              <a:avLst/>
            </a:prstGeom>
            <a:noFill/>
          </p:spPr>
          <p:txBody>
            <a:bodyPr wrap="none" rtlCol="0">
              <a:spAutoFit/>
            </a:bodyPr>
            <a:lstStyle/>
            <a:p>
              <a:pPr algn="ctr"/>
              <a:r>
                <a:rPr lang="fr-FR" sz="1200" b="1" dirty="0">
                  <a:solidFill>
                    <a:srgbClr val="0070C0"/>
                  </a:solidFill>
                </a:rPr>
                <a:t>MK-8591 0,1 mg/kg </a:t>
              </a:r>
              <a:br>
                <a:rPr lang="fr-FR" sz="1200" b="1" dirty="0">
                  <a:solidFill>
                    <a:srgbClr val="0070C0"/>
                  </a:solidFill>
                </a:rPr>
              </a:br>
              <a:r>
                <a:rPr lang="fr-FR" sz="1200" b="1" dirty="0">
                  <a:solidFill>
                    <a:srgbClr val="0070C0"/>
                  </a:solidFill>
                </a:rPr>
                <a:t>(6 administrations)</a:t>
              </a:r>
            </a:p>
          </p:txBody>
        </p:sp>
        <p:sp>
          <p:nvSpPr>
            <p:cNvPr id="74" name="ZoneTexte 73">
              <a:extLst>
                <a:ext uri="{FF2B5EF4-FFF2-40B4-BE49-F238E27FC236}">
                  <a16:creationId xmlns:a16="http://schemas.microsoft.com/office/drawing/2014/main" id="{B9C13E18-E985-42E9-A852-47F11D6ABB86}"/>
                </a:ext>
              </a:extLst>
            </p:cNvPr>
            <p:cNvSpPr txBox="1"/>
            <p:nvPr/>
          </p:nvSpPr>
          <p:spPr>
            <a:xfrm>
              <a:off x="5119825" y="4187286"/>
              <a:ext cx="1781257" cy="461665"/>
            </a:xfrm>
            <a:prstGeom prst="rect">
              <a:avLst/>
            </a:prstGeom>
            <a:noFill/>
          </p:spPr>
          <p:txBody>
            <a:bodyPr wrap="none" rtlCol="0">
              <a:spAutoFit/>
            </a:bodyPr>
            <a:lstStyle/>
            <a:p>
              <a:pPr algn="ctr"/>
              <a:r>
                <a:rPr lang="fr-FR" sz="1200" b="1" dirty="0">
                  <a:solidFill>
                    <a:srgbClr val="00B050"/>
                  </a:solidFill>
                </a:rPr>
                <a:t>MK-8591 0,025 mg/kg </a:t>
              </a:r>
              <a:br>
                <a:rPr lang="fr-FR" sz="1200" b="1" dirty="0">
                  <a:solidFill>
                    <a:srgbClr val="00B050"/>
                  </a:solidFill>
                </a:rPr>
              </a:br>
              <a:r>
                <a:rPr lang="fr-FR" sz="1200" b="1" dirty="0">
                  <a:solidFill>
                    <a:srgbClr val="00B050"/>
                  </a:solidFill>
                </a:rPr>
                <a:t>(6 administrations)</a:t>
              </a:r>
            </a:p>
          </p:txBody>
        </p:sp>
        <p:sp>
          <p:nvSpPr>
            <p:cNvPr id="75" name="ZoneTexte 74">
              <a:extLst>
                <a:ext uri="{FF2B5EF4-FFF2-40B4-BE49-F238E27FC236}">
                  <a16:creationId xmlns:a16="http://schemas.microsoft.com/office/drawing/2014/main" id="{712F18D1-14DD-407E-B1E6-FC657AADECEB}"/>
                </a:ext>
              </a:extLst>
            </p:cNvPr>
            <p:cNvSpPr txBox="1"/>
            <p:nvPr/>
          </p:nvSpPr>
          <p:spPr>
            <a:xfrm flipV="1">
              <a:off x="4369353" y="5920743"/>
              <a:ext cx="338555" cy="461665"/>
            </a:xfrm>
            <a:prstGeom prst="rect">
              <a:avLst/>
            </a:prstGeom>
            <a:noFill/>
          </p:spPr>
          <p:txBody>
            <a:bodyPr wrap="none" rtlCol="0">
              <a:spAutoFit/>
            </a:bodyPr>
            <a:lstStyle/>
            <a:p>
              <a:pPr algn="ctr"/>
              <a:r>
                <a:rPr lang="fr-FR" sz="2400" b="1" dirty="0">
                  <a:solidFill>
                    <a:srgbClr val="C00000"/>
                  </a:solidFill>
                </a:rPr>
                <a:t>↓</a:t>
              </a:r>
            </a:p>
          </p:txBody>
        </p:sp>
      </p:grpSp>
      <p:sp>
        <p:nvSpPr>
          <p:cNvPr id="59" name="ZoneTexte 58">
            <a:extLst>
              <a:ext uri="{FF2B5EF4-FFF2-40B4-BE49-F238E27FC236}">
                <a16:creationId xmlns:a16="http://schemas.microsoft.com/office/drawing/2014/main" id="{8161B8B1-5A99-4814-97E9-EB778926C2A9}"/>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190</a:t>
            </a:r>
          </a:p>
        </p:txBody>
      </p:sp>
    </p:spTree>
    <p:extLst>
      <p:ext uri="{BB962C8B-B14F-4D97-AF65-F5344CB8AC3E}">
        <p14:creationId xmlns:p14="http://schemas.microsoft.com/office/powerpoint/2010/main" val="3058549450"/>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37FE5012-4DFF-4234-A6E4-7B82AC614067}"/>
              </a:ext>
            </a:extLst>
          </p:cNvPr>
          <p:cNvGraphicFramePr>
            <a:graphicFrameLocks noGrp="1"/>
          </p:cNvGraphicFramePr>
          <p:nvPr>
            <p:extLst/>
          </p:nvPr>
        </p:nvGraphicFramePr>
        <p:xfrm>
          <a:off x="677332" y="3245542"/>
          <a:ext cx="7636935" cy="1917784"/>
        </p:xfrm>
        <a:graphic>
          <a:graphicData uri="http://schemas.openxmlformats.org/drawingml/2006/table">
            <a:tbl>
              <a:tblPr firstRow="1" bandRow="1">
                <a:tableStyleId>{5C22544A-7EE6-4342-B048-85BDC9FD1C3A}</a:tableStyleId>
              </a:tblPr>
              <a:tblGrid>
                <a:gridCol w="2281188">
                  <a:extLst>
                    <a:ext uri="{9D8B030D-6E8A-4147-A177-3AD203B41FA5}">
                      <a16:colId xmlns:a16="http://schemas.microsoft.com/office/drawing/2014/main" val="1767228200"/>
                    </a:ext>
                  </a:extLst>
                </a:gridCol>
                <a:gridCol w="5355747">
                  <a:extLst>
                    <a:ext uri="{9D8B030D-6E8A-4147-A177-3AD203B41FA5}">
                      <a16:colId xmlns:a16="http://schemas.microsoft.com/office/drawing/2014/main" val="248470719"/>
                    </a:ext>
                  </a:extLst>
                </a:gridCol>
              </a:tblGrid>
              <a:tr h="698584">
                <a:tc>
                  <a:txBody>
                    <a:bodyPr/>
                    <a:lstStyle/>
                    <a:p>
                      <a:pPr algn="ctr"/>
                      <a:r>
                        <a:rPr lang="fr-FR" sz="1400" dirty="0">
                          <a:solidFill>
                            <a:srgbClr val="000066"/>
                          </a:solidFill>
                        </a:rPr>
                        <a:t>Posologie MK-8591 </a:t>
                      </a:r>
                      <a:br>
                        <a:rPr lang="fr-FR" sz="1400" dirty="0">
                          <a:solidFill>
                            <a:srgbClr val="000066"/>
                          </a:solidFill>
                        </a:rPr>
                      </a:br>
                      <a:r>
                        <a:rPr lang="fr-FR" sz="1400" dirty="0">
                          <a:solidFill>
                            <a:srgbClr val="000066"/>
                          </a:solidFill>
                        </a:rPr>
                        <a:t>(mg/kg)</a:t>
                      </a:r>
                    </a:p>
                  </a:txBody>
                  <a:tcPr anchor="ctr"/>
                </a:tc>
                <a:tc>
                  <a:txBody>
                    <a:bodyPr/>
                    <a:lstStyle/>
                    <a:p>
                      <a:pPr algn="ctr"/>
                      <a:r>
                        <a:rPr lang="fr-FR" sz="1400" dirty="0">
                          <a:solidFill>
                            <a:srgbClr val="000066"/>
                          </a:solidFill>
                        </a:rPr>
                        <a:t>Concentration de MK-8591-TP au moment de l’inoculation (</a:t>
                      </a:r>
                      <a:r>
                        <a:rPr lang="fr-FR" sz="1400" dirty="0" err="1">
                          <a:solidFill>
                            <a:srgbClr val="000066"/>
                          </a:solidFill>
                        </a:rPr>
                        <a:t>fmol</a:t>
                      </a:r>
                      <a:r>
                        <a:rPr lang="fr-FR" sz="1400" dirty="0">
                          <a:solidFill>
                            <a:srgbClr val="000066"/>
                          </a:solidFill>
                        </a:rPr>
                        <a:t>/10</a:t>
                      </a:r>
                      <a:r>
                        <a:rPr lang="fr-FR" sz="1400" baseline="30000" dirty="0">
                          <a:solidFill>
                            <a:srgbClr val="000066"/>
                          </a:solidFill>
                        </a:rPr>
                        <a:t>6</a:t>
                      </a:r>
                      <a:r>
                        <a:rPr lang="fr-FR" sz="1400" dirty="0">
                          <a:solidFill>
                            <a:srgbClr val="000066"/>
                          </a:solidFill>
                        </a:rPr>
                        <a:t> PBMC), moyenne (extrêmes)</a:t>
                      </a:r>
                    </a:p>
                  </a:txBody>
                  <a:tcPr anchor="ctr"/>
                </a:tc>
                <a:extLst>
                  <a:ext uri="{0D108BD9-81ED-4DB2-BD59-A6C34878D82A}">
                    <a16:rowId xmlns:a16="http://schemas.microsoft.com/office/drawing/2014/main" val="2987864816"/>
                  </a:ext>
                </a:extLst>
              </a:tr>
              <a:tr h="283314">
                <a:tc>
                  <a:txBody>
                    <a:bodyPr/>
                    <a:lstStyle/>
                    <a:p>
                      <a:pPr algn="ctr"/>
                      <a:r>
                        <a:rPr lang="fr-FR" sz="1400" dirty="0">
                          <a:solidFill>
                            <a:srgbClr val="000066"/>
                          </a:solidFill>
                        </a:rPr>
                        <a:t>3,9</a:t>
                      </a:r>
                    </a:p>
                  </a:txBody>
                  <a:tcPr anchor="ctr"/>
                </a:tc>
                <a:tc>
                  <a:txBody>
                    <a:bodyPr/>
                    <a:lstStyle/>
                    <a:p>
                      <a:pPr algn="ctr"/>
                      <a:r>
                        <a:rPr lang="fr-FR" sz="1400" dirty="0">
                          <a:solidFill>
                            <a:srgbClr val="000066"/>
                          </a:solidFill>
                        </a:rPr>
                        <a:t>810 (339 - 1 616)</a:t>
                      </a:r>
                    </a:p>
                  </a:txBody>
                  <a:tcPr anchor="ctr"/>
                </a:tc>
                <a:extLst>
                  <a:ext uri="{0D108BD9-81ED-4DB2-BD59-A6C34878D82A}">
                    <a16:rowId xmlns:a16="http://schemas.microsoft.com/office/drawing/2014/main" val="595216220"/>
                  </a:ext>
                </a:extLst>
              </a:tr>
              <a:tr h="283314">
                <a:tc>
                  <a:txBody>
                    <a:bodyPr/>
                    <a:lstStyle/>
                    <a:p>
                      <a:pPr algn="ctr"/>
                      <a:r>
                        <a:rPr lang="fr-FR" sz="1400" dirty="0">
                          <a:solidFill>
                            <a:srgbClr val="000066"/>
                          </a:solidFill>
                        </a:rPr>
                        <a:t>1,3</a:t>
                      </a:r>
                    </a:p>
                  </a:txBody>
                  <a:tcPr anchor="ctr"/>
                </a:tc>
                <a:tc>
                  <a:txBody>
                    <a:bodyPr/>
                    <a:lstStyle/>
                    <a:p>
                      <a:pPr algn="ctr"/>
                      <a:r>
                        <a:rPr lang="fr-FR" sz="1400" dirty="0">
                          <a:solidFill>
                            <a:srgbClr val="000066"/>
                          </a:solidFill>
                        </a:rPr>
                        <a:t>282 (161 - 399)</a:t>
                      </a:r>
                    </a:p>
                  </a:txBody>
                  <a:tcPr anchor="ctr"/>
                </a:tc>
                <a:extLst>
                  <a:ext uri="{0D108BD9-81ED-4DB2-BD59-A6C34878D82A}">
                    <a16:rowId xmlns:a16="http://schemas.microsoft.com/office/drawing/2014/main" val="556104768"/>
                  </a:ext>
                </a:extLst>
              </a:tr>
              <a:tr h="283314">
                <a:tc>
                  <a:txBody>
                    <a:bodyPr/>
                    <a:lstStyle/>
                    <a:p>
                      <a:pPr algn="ctr"/>
                      <a:r>
                        <a:rPr lang="fr-FR" sz="1400" dirty="0">
                          <a:solidFill>
                            <a:srgbClr val="000066"/>
                          </a:solidFill>
                        </a:rPr>
                        <a:t>0,43</a:t>
                      </a:r>
                    </a:p>
                  </a:txBody>
                  <a:tcPr anchor="ctr"/>
                </a:tc>
                <a:tc>
                  <a:txBody>
                    <a:bodyPr/>
                    <a:lstStyle/>
                    <a:p>
                      <a:pPr algn="ctr"/>
                      <a:r>
                        <a:rPr lang="fr-FR" sz="1400" dirty="0">
                          <a:solidFill>
                            <a:srgbClr val="000066"/>
                          </a:solidFill>
                        </a:rPr>
                        <a:t>102 (68 - 159)</a:t>
                      </a:r>
                    </a:p>
                  </a:txBody>
                  <a:tcPr anchor="ctr"/>
                </a:tc>
                <a:extLst>
                  <a:ext uri="{0D108BD9-81ED-4DB2-BD59-A6C34878D82A}">
                    <a16:rowId xmlns:a16="http://schemas.microsoft.com/office/drawing/2014/main" val="101627612"/>
                  </a:ext>
                </a:extLst>
              </a:tr>
              <a:tr h="283314">
                <a:tc>
                  <a:txBody>
                    <a:bodyPr/>
                    <a:lstStyle/>
                    <a:p>
                      <a:pPr algn="ctr"/>
                      <a:r>
                        <a:rPr lang="fr-FR" sz="1400" dirty="0">
                          <a:solidFill>
                            <a:srgbClr val="000066"/>
                          </a:solidFill>
                        </a:rPr>
                        <a:t>0,10</a:t>
                      </a:r>
                    </a:p>
                  </a:txBody>
                  <a:tcPr anchor="ctr"/>
                </a:tc>
                <a:tc>
                  <a:txBody>
                    <a:bodyPr/>
                    <a:lstStyle/>
                    <a:p>
                      <a:pPr algn="ctr"/>
                      <a:r>
                        <a:rPr lang="fr-FR" sz="1400" dirty="0">
                          <a:solidFill>
                            <a:srgbClr val="000066"/>
                          </a:solidFill>
                        </a:rPr>
                        <a:t>24</a:t>
                      </a:r>
                    </a:p>
                  </a:txBody>
                  <a:tcPr anchor="ctr"/>
                </a:tc>
                <a:extLst>
                  <a:ext uri="{0D108BD9-81ED-4DB2-BD59-A6C34878D82A}">
                    <a16:rowId xmlns:a16="http://schemas.microsoft.com/office/drawing/2014/main" val="634627230"/>
                  </a:ext>
                </a:extLst>
              </a:tr>
            </a:tbl>
          </a:graphicData>
        </a:graphic>
      </p:graphicFrame>
      <p:sp>
        <p:nvSpPr>
          <p:cNvPr id="4"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Markowitz M, CROI 2018, Abs. 89LB</a:t>
            </a:r>
          </a:p>
        </p:txBody>
      </p:sp>
      <p:sp>
        <p:nvSpPr>
          <p:cNvPr id="7" name="ZoneTexte 6"/>
          <p:cNvSpPr txBox="1"/>
          <p:nvPr/>
        </p:nvSpPr>
        <p:spPr>
          <a:xfrm>
            <a:off x="254000" y="1168402"/>
            <a:ext cx="8483600" cy="1508105"/>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Résultats </a:t>
            </a:r>
          </a:p>
          <a:p>
            <a:pPr marL="285750" indent="-285750">
              <a:buClr>
                <a:srgbClr val="0070C0"/>
              </a:buClr>
              <a:buFont typeface="Arial"/>
              <a:buChar char="•"/>
            </a:pPr>
            <a:r>
              <a:rPr lang="fr-FR" dirty="0">
                <a:latin typeface="+mj-lt"/>
              </a:rPr>
              <a:t>Posologie 1,3 mg/kg/sem. : 8/8 macaques non infectés : 100 % protection</a:t>
            </a:r>
          </a:p>
          <a:p>
            <a:pPr marL="285750" indent="-285750">
              <a:buClr>
                <a:srgbClr val="0070C0"/>
              </a:buClr>
              <a:buFont typeface="Arial"/>
              <a:buChar char="•"/>
            </a:pPr>
            <a:r>
              <a:rPr lang="fr-FR" dirty="0">
                <a:latin typeface="+mj-lt"/>
              </a:rPr>
              <a:t>Posologie 0,43 mg/kg/sem. : 8/8 macaques non infectés : 100 % protection</a:t>
            </a:r>
          </a:p>
          <a:p>
            <a:pPr marL="285750" indent="-285750">
              <a:buClr>
                <a:srgbClr val="0070C0"/>
              </a:buClr>
              <a:buFont typeface="Arial"/>
              <a:buChar char="•"/>
            </a:pPr>
            <a:r>
              <a:rPr lang="fr-FR" dirty="0">
                <a:latin typeface="+mj-lt"/>
              </a:rPr>
              <a:t>Posologie 0,1 mg/kg/sem. : 6/8 macaques non infectés (un animal infecté après 3 inoculations et un animal infecté après 4 inoculations)  </a:t>
            </a:r>
          </a:p>
        </p:txBody>
      </p:sp>
      <p:sp>
        <p:nvSpPr>
          <p:cNvPr id="8" name="ZoneTexte 7"/>
          <p:cNvSpPr txBox="1"/>
          <p:nvPr/>
        </p:nvSpPr>
        <p:spPr>
          <a:xfrm>
            <a:off x="399804" y="2782271"/>
            <a:ext cx="8546043"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Concentrations intracellulaires de MK-8591-TP au moment de l’inoculation </a:t>
            </a:r>
          </a:p>
        </p:txBody>
      </p:sp>
      <p:sp>
        <p:nvSpPr>
          <p:cNvPr id="9" name="ZoneTexte 8"/>
          <p:cNvSpPr txBox="1"/>
          <p:nvPr/>
        </p:nvSpPr>
        <p:spPr>
          <a:xfrm>
            <a:off x="254000" y="5732362"/>
            <a:ext cx="7636935" cy="646331"/>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latin typeface="+mj-lt"/>
              </a:rPr>
              <a:t>Ces résultats suggèrent qu’une posologie de 0,25 mg/semaine ou </a:t>
            </a:r>
            <a:br>
              <a:rPr lang="fr-FR" dirty="0">
                <a:latin typeface="+mj-lt"/>
              </a:rPr>
            </a:br>
            <a:r>
              <a:rPr lang="fr-FR" dirty="0">
                <a:latin typeface="+mj-lt"/>
              </a:rPr>
              <a:t>0,01 mg/j devrait être protectrice contre l’infection VIH chez l’homme</a:t>
            </a:r>
          </a:p>
        </p:txBody>
      </p:sp>
      <p:sp>
        <p:nvSpPr>
          <p:cNvPr id="10" name="Titre 68">
            <a:extLst>
              <a:ext uri="{FF2B5EF4-FFF2-40B4-BE49-F238E27FC236}">
                <a16:creationId xmlns:a16="http://schemas.microsoft.com/office/drawing/2014/main" id="{9024FA20-9F54-43EB-87B5-4117C0A281F0}"/>
              </a:ext>
            </a:extLst>
          </p:cNvPr>
          <p:cNvSpPr>
            <a:spLocks noGrp="1"/>
          </p:cNvSpPr>
          <p:nvPr>
            <p:ph type="title"/>
          </p:nvPr>
        </p:nvSpPr>
        <p:spPr>
          <a:xfrm>
            <a:off x="1547813" y="115888"/>
            <a:ext cx="7523162" cy="936625"/>
          </a:xfrm>
        </p:spPr>
        <p:txBody>
          <a:bodyPr/>
          <a:lstStyle/>
          <a:p>
            <a:r>
              <a:rPr lang="fr-FR" dirty="0"/>
              <a:t>MK-8591 en </a:t>
            </a:r>
            <a:r>
              <a:rPr lang="fr-FR" dirty="0" err="1"/>
              <a:t>PrEP</a:t>
            </a:r>
            <a:r>
              <a:rPr lang="fr-FR" dirty="0"/>
              <a:t> : quelle dose minimale contre l’infection SHIV par voie rectale ? (2)</a:t>
            </a:r>
          </a:p>
        </p:txBody>
      </p:sp>
      <p:sp>
        <p:nvSpPr>
          <p:cNvPr id="11" name="ZoneTexte 10">
            <a:extLst>
              <a:ext uri="{FF2B5EF4-FFF2-40B4-BE49-F238E27FC236}">
                <a16:creationId xmlns:a16="http://schemas.microsoft.com/office/drawing/2014/main" id="{9F6DD08B-C45E-4B4C-90F1-C5592446C871}"/>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191</a:t>
            </a:r>
          </a:p>
        </p:txBody>
      </p:sp>
    </p:spTree>
    <p:extLst>
      <p:ext uri="{BB962C8B-B14F-4D97-AF65-F5344CB8AC3E}">
        <p14:creationId xmlns:p14="http://schemas.microsoft.com/office/powerpoint/2010/main" val="3003105722"/>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3"/>
          <p:cNvGraphicFramePr>
            <a:graphicFrameLocks noGrp="1"/>
          </p:cNvGraphicFramePr>
          <p:nvPr>
            <p:extLst/>
          </p:nvPr>
        </p:nvGraphicFramePr>
        <p:xfrm>
          <a:off x="237066" y="1312331"/>
          <a:ext cx="8669866" cy="4612218"/>
        </p:xfrm>
        <a:graphic>
          <a:graphicData uri="http://schemas.openxmlformats.org/drawingml/2006/table">
            <a:tbl>
              <a:tblPr firstRow="1" bandRow="1">
                <a:tableStyleId>{5C22544A-7EE6-4342-B048-85BDC9FD1C3A}</a:tableStyleId>
              </a:tblPr>
              <a:tblGrid>
                <a:gridCol w="3734859">
                  <a:extLst>
                    <a:ext uri="{9D8B030D-6E8A-4147-A177-3AD203B41FA5}">
                      <a16:colId xmlns:a16="http://schemas.microsoft.com/office/drawing/2014/main" val="20000"/>
                    </a:ext>
                  </a:extLst>
                </a:gridCol>
                <a:gridCol w="4935007">
                  <a:extLst>
                    <a:ext uri="{9D8B030D-6E8A-4147-A177-3AD203B41FA5}">
                      <a16:colId xmlns:a16="http://schemas.microsoft.com/office/drawing/2014/main" val="20001"/>
                    </a:ext>
                  </a:extLst>
                </a:gridCol>
              </a:tblGrid>
              <a:tr h="704304">
                <a:tc>
                  <a:txBody>
                    <a:bodyPr/>
                    <a:lstStyle/>
                    <a:p>
                      <a:pPr algn="ctr"/>
                      <a:r>
                        <a:rPr lang="fr-FR" sz="1600" dirty="0">
                          <a:solidFill>
                            <a:srgbClr val="000066"/>
                          </a:solidFill>
                        </a:rPr>
                        <a:t>Idée</a:t>
                      </a:r>
                      <a:r>
                        <a:rPr lang="fr-FR" sz="1600" baseline="0" dirty="0">
                          <a:solidFill>
                            <a:srgbClr val="000066"/>
                          </a:solidFill>
                        </a:rPr>
                        <a:t> reçue</a:t>
                      </a:r>
                      <a:endParaRPr lang="fr-FR" sz="1600" dirty="0">
                        <a:solidFill>
                          <a:srgbClr val="000066"/>
                        </a:solidFill>
                      </a:endParaRPr>
                    </a:p>
                  </a:txBody>
                  <a:tcPr anchor="ctr"/>
                </a:tc>
                <a:tc>
                  <a:txBody>
                    <a:bodyPr/>
                    <a:lstStyle/>
                    <a:p>
                      <a:pPr algn="ctr"/>
                      <a:r>
                        <a:rPr lang="fr-FR" sz="1600" dirty="0">
                          <a:solidFill>
                            <a:srgbClr val="000066"/>
                          </a:solidFill>
                        </a:rPr>
                        <a:t>Arguments contre</a:t>
                      </a:r>
                    </a:p>
                  </a:txBody>
                  <a:tcPr anchor="ctr"/>
                </a:tc>
                <a:extLst>
                  <a:ext uri="{0D108BD9-81ED-4DB2-BD59-A6C34878D82A}">
                    <a16:rowId xmlns:a16="http://schemas.microsoft.com/office/drawing/2014/main" val="10000"/>
                  </a:ext>
                </a:extLst>
              </a:tr>
              <a:tr h="1004892">
                <a:tc>
                  <a:txBody>
                    <a:bodyPr/>
                    <a:lstStyle/>
                    <a:p>
                      <a:r>
                        <a:rPr lang="fr-FR" sz="1600" dirty="0">
                          <a:solidFill>
                            <a:srgbClr val="000066"/>
                          </a:solidFill>
                        </a:rPr>
                        <a:t>La </a:t>
                      </a:r>
                      <a:r>
                        <a:rPr lang="fr-FR" sz="1600" dirty="0" err="1">
                          <a:solidFill>
                            <a:srgbClr val="000066"/>
                          </a:solidFill>
                        </a:rPr>
                        <a:t>PrEP</a:t>
                      </a:r>
                      <a:r>
                        <a:rPr lang="fr-FR" sz="1600" baseline="0" dirty="0">
                          <a:solidFill>
                            <a:srgbClr val="000066"/>
                          </a:solidFill>
                        </a:rPr>
                        <a:t> n’est pas efficace chez les femmes africaines</a:t>
                      </a:r>
                      <a:endParaRPr lang="fr-FR" sz="1600" dirty="0">
                        <a:solidFill>
                          <a:srgbClr val="000066"/>
                        </a:solidFill>
                      </a:endParaRPr>
                    </a:p>
                  </a:txBody>
                  <a:tcPr anchor="ctr"/>
                </a:tc>
                <a:tc>
                  <a:txBody>
                    <a:bodyPr/>
                    <a:lstStyle/>
                    <a:p>
                      <a:pPr marL="285750" indent="-285750">
                        <a:buFont typeface="Arial" panose="020B0604020202020204" pitchFamily="34" charset="0"/>
                        <a:buChar char="•"/>
                      </a:pPr>
                      <a:r>
                        <a:rPr lang="fr-FR" sz="1600" dirty="0">
                          <a:solidFill>
                            <a:srgbClr val="000066"/>
                          </a:solidFill>
                        </a:rPr>
                        <a:t>Très bonne efficacité de la </a:t>
                      </a:r>
                      <a:r>
                        <a:rPr lang="fr-FR" sz="1600" dirty="0" err="1">
                          <a:solidFill>
                            <a:srgbClr val="000066"/>
                          </a:solidFill>
                        </a:rPr>
                        <a:t>PrEP</a:t>
                      </a:r>
                      <a:r>
                        <a:rPr lang="fr-FR" sz="1600" dirty="0">
                          <a:solidFill>
                            <a:srgbClr val="000066"/>
                          </a:solidFill>
                        </a:rPr>
                        <a:t> en Afrique dans les études chez des couples hétérosexuels </a:t>
                      </a:r>
                      <a:r>
                        <a:rPr lang="fr-FR" sz="1600" dirty="0" err="1">
                          <a:solidFill>
                            <a:srgbClr val="000066"/>
                          </a:solidFill>
                        </a:rPr>
                        <a:t>sérodifférents</a:t>
                      </a:r>
                      <a:r>
                        <a:rPr lang="fr-FR" sz="1600" dirty="0">
                          <a:solidFill>
                            <a:srgbClr val="000066"/>
                          </a:solidFill>
                        </a:rPr>
                        <a:t> où l’homme</a:t>
                      </a:r>
                      <a:r>
                        <a:rPr lang="fr-FR" sz="1600" baseline="0" dirty="0">
                          <a:solidFill>
                            <a:srgbClr val="000066"/>
                          </a:solidFill>
                        </a:rPr>
                        <a:t> est VIH+ non traité</a:t>
                      </a:r>
                      <a:endParaRPr lang="fr-FR" sz="1600" dirty="0">
                        <a:solidFill>
                          <a:srgbClr val="000066"/>
                        </a:solidFill>
                      </a:endParaRPr>
                    </a:p>
                  </a:txBody>
                  <a:tcPr anchor="ctr"/>
                </a:tc>
                <a:extLst>
                  <a:ext uri="{0D108BD9-81ED-4DB2-BD59-A6C34878D82A}">
                    <a16:rowId xmlns:a16="http://schemas.microsoft.com/office/drawing/2014/main" val="10001"/>
                  </a:ext>
                </a:extLst>
              </a:tr>
              <a:tr h="1898130">
                <a:tc>
                  <a:txBody>
                    <a:bodyPr/>
                    <a:lstStyle/>
                    <a:p>
                      <a:r>
                        <a:rPr lang="fr-FR" sz="1600" dirty="0">
                          <a:solidFill>
                            <a:srgbClr val="000066"/>
                          </a:solidFill>
                        </a:rPr>
                        <a:t>Il faut</a:t>
                      </a:r>
                      <a:r>
                        <a:rPr lang="fr-FR" sz="1600" baseline="0" dirty="0">
                          <a:solidFill>
                            <a:srgbClr val="000066"/>
                          </a:solidFill>
                        </a:rPr>
                        <a:t> 21 jours avant qu’une femme soit protégée par la </a:t>
                      </a:r>
                      <a:r>
                        <a:rPr lang="fr-FR" sz="1600" baseline="0" dirty="0" err="1">
                          <a:solidFill>
                            <a:srgbClr val="000066"/>
                          </a:solidFill>
                        </a:rPr>
                        <a:t>PrEP</a:t>
                      </a:r>
                      <a:endParaRPr lang="fr-FR" sz="1600" dirty="0">
                        <a:solidFill>
                          <a:srgbClr val="000066"/>
                        </a:solidFill>
                      </a:endParaRPr>
                    </a:p>
                  </a:txBody>
                  <a:tcPr anchor="ctr"/>
                </a:tc>
                <a:tc>
                  <a:txBody>
                    <a:bodyPr/>
                    <a:lstStyle/>
                    <a:p>
                      <a:pPr marL="285750" indent="-285750">
                        <a:buFont typeface="Arial" panose="020B0604020202020204" pitchFamily="34" charset="0"/>
                        <a:buChar char="•"/>
                      </a:pPr>
                      <a:r>
                        <a:rPr lang="fr-FR" sz="1600" dirty="0">
                          <a:solidFill>
                            <a:srgbClr val="000066"/>
                          </a:solidFill>
                        </a:rPr>
                        <a:t>Plusieurs</a:t>
                      </a:r>
                      <a:r>
                        <a:rPr lang="fr-FR" sz="1600" baseline="0" dirty="0">
                          <a:solidFill>
                            <a:srgbClr val="000066"/>
                          </a:solidFill>
                        </a:rPr>
                        <a:t> modèles suggèrent que le niveau d’équilibre des concentrations est atteint au bout de 7 jours dans le compartiment génital féminin</a:t>
                      </a:r>
                    </a:p>
                    <a:p>
                      <a:pPr marL="285750" indent="-285750">
                        <a:buFont typeface="Arial" panose="020B0604020202020204" pitchFamily="34" charset="0"/>
                        <a:buChar char="•"/>
                      </a:pPr>
                      <a:r>
                        <a:rPr lang="fr-FR" sz="1600" baseline="0" dirty="0">
                          <a:solidFill>
                            <a:srgbClr val="000066"/>
                          </a:solidFill>
                        </a:rPr>
                        <a:t>La PrEP « à la demande » est efficace contre l’inoculation vaginale de SHIV dans un modèle animal</a:t>
                      </a:r>
                    </a:p>
                  </a:txBody>
                  <a:tcPr anchor="ctr"/>
                </a:tc>
                <a:extLst>
                  <a:ext uri="{0D108BD9-81ED-4DB2-BD59-A6C34878D82A}">
                    <a16:rowId xmlns:a16="http://schemas.microsoft.com/office/drawing/2014/main" val="10002"/>
                  </a:ext>
                </a:extLst>
              </a:tr>
              <a:tr h="1004892">
                <a:tc>
                  <a:txBody>
                    <a:bodyPr/>
                    <a:lstStyle/>
                    <a:p>
                      <a:r>
                        <a:rPr lang="fr-FR" sz="1600" dirty="0">
                          <a:solidFill>
                            <a:srgbClr val="000066"/>
                          </a:solidFill>
                        </a:rPr>
                        <a:t>La </a:t>
                      </a:r>
                      <a:r>
                        <a:rPr lang="fr-FR" sz="1600" dirty="0" err="1">
                          <a:solidFill>
                            <a:srgbClr val="000066"/>
                          </a:solidFill>
                        </a:rPr>
                        <a:t>PrEP</a:t>
                      </a:r>
                      <a:r>
                        <a:rPr lang="fr-FR" sz="1600" dirty="0">
                          <a:solidFill>
                            <a:srgbClr val="000066"/>
                          </a:solidFill>
                        </a:rPr>
                        <a:t> est dangereuse en cas de grossesse</a:t>
                      </a:r>
                    </a:p>
                  </a:txBody>
                  <a:tcPr anchor="ctr"/>
                </a:tc>
                <a:tc>
                  <a:txBody>
                    <a:bodyPr/>
                    <a:lstStyle/>
                    <a:p>
                      <a:pPr marL="285750" indent="-285750">
                        <a:buFont typeface="Arial" panose="020B0604020202020204" pitchFamily="34" charset="0"/>
                        <a:buChar char="•"/>
                      </a:pPr>
                      <a:r>
                        <a:rPr lang="fr-FR" sz="1600" dirty="0">
                          <a:solidFill>
                            <a:srgbClr val="000066"/>
                          </a:solidFill>
                        </a:rPr>
                        <a:t>La majorité des femmes enceintes</a:t>
                      </a:r>
                      <a:r>
                        <a:rPr lang="fr-FR" sz="1600" baseline="0" dirty="0">
                          <a:solidFill>
                            <a:srgbClr val="000066"/>
                          </a:solidFill>
                        </a:rPr>
                        <a:t> VIH+ reçoivent </a:t>
                      </a:r>
                      <a:r>
                        <a:rPr lang="fr-FR" sz="1600" dirty="0">
                          <a:solidFill>
                            <a:srgbClr val="000066"/>
                          </a:solidFill>
                        </a:rPr>
                        <a:t>FTC/TDF</a:t>
                      </a:r>
                      <a:endParaRPr lang="fr-FR" sz="1600" baseline="0" dirty="0">
                        <a:solidFill>
                          <a:srgbClr val="000066"/>
                        </a:solidFill>
                      </a:endParaRPr>
                    </a:p>
                    <a:p>
                      <a:pPr marL="285750" indent="-285750">
                        <a:buFont typeface="Arial" panose="020B0604020202020204" pitchFamily="34" charset="0"/>
                        <a:buChar char="•"/>
                      </a:pPr>
                      <a:r>
                        <a:rPr lang="fr-FR" sz="1600" baseline="0" dirty="0">
                          <a:solidFill>
                            <a:srgbClr val="000066"/>
                          </a:solidFill>
                        </a:rPr>
                        <a:t>Faible passage de TFV dans le lait maternel</a:t>
                      </a:r>
                      <a:endParaRPr lang="fr-FR" sz="1600" dirty="0">
                        <a:solidFill>
                          <a:srgbClr val="000066"/>
                        </a:solidFill>
                      </a:endParaRPr>
                    </a:p>
                  </a:txBody>
                  <a:tcPr anchor="ctr"/>
                </a:tc>
                <a:extLst>
                  <a:ext uri="{0D108BD9-81ED-4DB2-BD59-A6C34878D82A}">
                    <a16:rowId xmlns:a16="http://schemas.microsoft.com/office/drawing/2014/main" val="10003"/>
                  </a:ext>
                </a:extLst>
              </a:tr>
            </a:tbl>
          </a:graphicData>
        </a:graphic>
      </p:graphicFrame>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Bekker</a:t>
            </a:r>
            <a:r>
              <a:rPr lang="en-GB" sz="1200" i="1" dirty="0">
                <a:solidFill>
                  <a:srgbClr val="0070C0"/>
                </a:solidFill>
              </a:rPr>
              <a:t> LG, CROI 2018, Abs. 107</a:t>
            </a:r>
          </a:p>
        </p:txBody>
      </p:sp>
      <p:sp>
        <p:nvSpPr>
          <p:cNvPr id="6" name="Titre 5">
            <a:extLst>
              <a:ext uri="{FF2B5EF4-FFF2-40B4-BE49-F238E27FC236}">
                <a16:creationId xmlns:a16="http://schemas.microsoft.com/office/drawing/2014/main" id="{E24AE2D1-1354-4015-AC5D-E354D64B7068}"/>
              </a:ext>
            </a:extLst>
          </p:cNvPr>
          <p:cNvSpPr>
            <a:spLocks noGrp="1"/>
          </p:cNvSpPr>
          <p:nvPr>
            <p:ph type="title"/>
          </p:nvPr>
        </p:nvSpPr>
        <p:spPr/>
        <p:txBody>
          <a:bodyPr/>
          <a:lstStyle/>
          <a:p>
            <a:r>
              <a:rPr lang="fr-FR"/>
              <a:t>Sept mauvaises idées reçues sur la PrEP orale par FTC/TDF (1)</a:t>
            </a:r>
            <a:endParaRPr lang="fr-FR" dirty="0"/>
          </a:p>
        </p:txBody>
      </p:sp>
      <p:sp>
        <p:nvSpPr>
          <p:cNvPr id="7" name="ZoneTexte 6">
            <a:extLst>
              <a:ext uri="{FF2B5EF4-FFF2-40B4-BE49-F238E27FC236}">
                <a16:creationId xmlns:a16="http://schemas.microsoft.com/office/drawing/2014/main" id="{D3F45AF3-2335-471B-ABDC-771201B1314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192</a:t>
            </a:r>
          </a:p>
        </p:txBody>
      </p:sp>
    </p:spTree>
    <p:extLst>
      <p:ext uri="{BB962C8B-B14F-4D97-AF65-F5344CB8AC3E}">
        <p14:creationId xmlns:p14="http://schemas.microsoft.com/office/powerpoint/2010/main" val="2651155909"/>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220132" y="1534458"/>
          <a:ext cx="8669868" cy="4028142"/>
        </p:xfrm>
        <a:graphic>
          <a:graphicData uri="http://schemas.openxmlformats.org/drawingml/2006/table">
            <a:tbl>
              <a:tblPr firstRow="1" bandRow="1">
                <a:tableStyleId>{5C22544A-7EE6-4342-B048-85BDC9FD1C3A}</a:tableStyleId>
              </a:tblPr>
              <a:tblGrid>
                <a:gridCol w="3751793">
                  <a:extLst>
                    <a:ext uri="{9D8B030D-6E8A-4147-A177-3AD203B41FA5}">
                      <a16:colId xmlns:a16="http://schemas.microsoft.com/office/drawing/2014/main" val="20000"/>
                    </a:ext>
                  </a:extLst>
                </a:gridCol>
                <a:gridCol w="4918075">
                  <a:extLst>
                    <a:ext uri="{9D8B030D-6E8A-4147-A177-3AD203B41FA5}">
                      <a16:colId xmlns:a16="http://schemas.microsoft.com/office/drawing/2014/main" val="20001"/>
                    </a:ext>
                  </a:extLst>
                </a:gridCol>
              </a:tblGrid>
              <a:tr h="428027">
                <a:tc>
                  <a:txBody>
                    <a:bodyPr/>
                    <a:lstStyle/>
                    <a:p>
                      <a:pPr algn="ctr"/>
                      <a:r>
                        <a:rPr lang="fr-FR" sz="1600" dirty="0">
                          <a:solidFill>
                            <a:srgbClr val="000066"/>
                          </a:solidFill>
                        </a:rPr>
                        <a:t>Idée reçue</a:t>
                      </a:r>
                    </a:p>
                  </a:txBody>
                  <a:tcPr/>
                </a:tc>
                <a:tc>
                  <a:txBody>
                    <a:bodyPr/>
                    <a:lstStyle/>
                    <a:p>
                      <a:pPr algn="ctr"/>
                      <a:r>
                        <a:rPr lang="fr-FR" sz="1600" dirty="0">
                          <a:solidFill>
                            <a:srgbClr val="000066"/>
                          </a:solidFill>
                        </a:rPr>
                        <a:t>Arguments contre</a:t>
                      </a:r>
                    </a:p>
                  </a:txBody>
                  <a:tcPr/>
                </a:tc>
                <a:extLst>
                  <a:ext uri="{0D108BD9-81ED-4DB2-BD59-A6C34878D82A}">
                    <a16:rowId xmlns:a16="http://schemas.microsoft.com/office/drawing/2014/main" val="10000"/>
                  </a:ext>
                </a:extLst>
              </a:tr>
              <a:tr h="668425">
                <a:tc>
                  <a:txBody>
                    <a:bodyPr/>
                    <a:lstStyle/>
                    <a:p>
                      <a:r>
                        <a:rPr lang="fr-FR" sz="1600" dirty="0">
                          <a:solidFill>
                            <a:srgbClr val="000066"/>
                          </a:solidFill>
                        </a:rPr>
                        <a:t>La </a:t>
                      </a:r>
                      <a:r>
                        <a:rPr lang="fr-FR" sz="1600" dirty="0" err="1">
                          <a:solidFill>
                            <a:srgbClr val="000066"/>
                          </a:solidFill>
                        </a:rPr>
                        <a:t>PrEP</a:t>
                      </a:r>
                      <a:r>
                        <a:rPr lang="fr-FR" sz="1600" dirty="0">
                          <a:solidFill>
                            <a:srgbClr val="000066"/>
                          </a:solidFill>
                        </a:rPr>
                        <a:t> n’est pas une</a:t>
                      </a:r>
                      <a:r>
                        <a:rPr lang="fr-FR" sz="1600" baseline="0" dirty="0">
                          <a:solidFill>
                            <a:srgbClr val="000066"/>
                          </a:solidFill>
                        </a:rPr>
                        <a:t> bonne option </a:t>
                      </a:r>
                      <a:br>
                        <a:rPr lang="fr-FR" sz="1600" baseline="0" dirty="0">
                          <a:solidFill>
                            <a:srgbClr val="000066"/>
                          </a:solidFill>
                        </a:rPr>
                      </a:br>
                      <a:r>
                        <a:rPr lang="fr-FR" sz="1600" baseline="0" dirty="0">
                          <a:solidFill>
                            <a:srgbClr val="000066"/>
                          </a:solidFill>
                        </a:rPr>
                        <a:t>pour les adolescents</a:t>
                      </a:r>
                      <a:endParaRPr lang="fr-FR" sz="1600" dirty="0">
                        <a:solidFill>
                          <a:srgbClr val="000066"/>
                        </a:solidFill>
                      </a:endParaRPr>
                    </a:p>
                  </a:txBody>
                  <a:tcPr anchor="ctr"/>
                </a:tc>
                <a:tc>
                  <a:txBody>
                    <a:bodyPr/>
                    <a:lstStyle/>
                    <a:p>
                      <a:pPr marL="285750" indent="-285750">
                        <a:buFont typeface="Arial" panose="020B0604020202020204" pitchFamily="34" charset="0"/>
                        <a:buChar char="•"/>
                      </a:pPr>
                      <a:r>
                        <a:rPr lang="fr-FR" sz="1600" dirty="0">
                          <a:solidFill>
                            <a:srgbClr val="000066"/>
                          </a:solidFill>
                        </a:rPr>
                        <a:t>Plusieurs études montrent</a:t>
                      </a:r>
                      <a:r>
                        <a:rPr lang="fr-FR" sz="1600" baseline="0" dirty="0">
                          <a:solidFill>
                            <a:srgbClr val="000066"/>
                          </a:solidFill>
                        </a:rPr>
                        <a:t> une bonne observance de la </a:t>
                      </a:r>
                      <a:r>
                        <a:rPr lang="fr-FR" sz="1600" baseline="0" dirty="0" err="1">
                          <a:solidFill>
                            <a:srgbClr val="000066"/>
                          </a:solidFill>
                        </a:rPr>
                        <a:t>PrEP</a:t>
                      </a:r>
                      <a:r>
                        <a:rPr lang="fr-FR" sz="1600" baseline="0" dirty="0">
                          <a:solidFill>
                            <a:srgbClr val="000066"/>
                          </a:solidFill>
                        </a:rPr>
                        <a:t> dans cette population</a:t>
                      </a:r>
                      <a:endParaRPr lang="fr-FR" sz="1600" dirty="0">
                        <a:solidFill>
                          <a:srgbClr val="000066"/>
                        </a:solidFill>
                      </a:endParaRPr>
                    </a:p>
                  </a:txBody>
                  <a:tcPr/>
                </a:tc>
                <a:extLst>
                  <a:ext uri="{0D108BD9-81ED-4DB2-BD59-A6C34878D82A}">
                    <a16:rowId xmlns:a16="http://schemas.microsoft.com/office/drawing/2014/main" val="10001"/>
                  </a:ext>
                </a:extLst>
              </a:tr>
              <a:tr h="428027">
                <a:tc>
                  <a:txBody>
                    <a:bodyPr/>
                    <a:lstStyle/>
                    <a:p>
                      <a:r>
                        <a:rPr lang="fr-FR" sz="1600" dirty="0">
                          <a:solidFill>
                            <a:srgbClr val="000066"/>
                          </a:solidFill>
                        </a:rPr>
                        <a:t>La </a:t>
                      </a:r>
                      <a:r>
                        <a:rPr lang="fr-FR" sz="1600" dirty="0" err="1">
                          <a:solidFill>
                            <a:srgbClr val="000066"/>
                          </a:solidFill>
                        </a:rPr>
                        <a:t>PrEP</a:t>
                      </a:r>
                      <a:r>
                        <a:rPr lang="fr-FR" sz="1600" dirty="0">
                          <a:solidFill>
                            <a:srgbClr val="000066"/>
                          </a:solidFill>
                        </a:rPr>
                        <a:t> est un médicament</a:t>
                      </a:r>
                    </a:p>
                  </a:txBody>
                  <a:tcPr/>
                </a:tc>
                <a:tc>
                  <a:txBody>
                    <a:bodyPr/>
                    <a:lstStyle/>
                    <a:p>
                      <a:pPr marL="285750" indent="-285750">
                        <a:buFont typeface="Arial" panose="020B0604020202020204" pitchFamily="34" charset="0"/>
                        <a:buChar char="•"/>
                      </a:pPr>
                      <a:r>
                        <a:rPr lang="fr-FR" sz="1600" dirty="0">
                          <a:solidFill>
                            <a:srgbClr val="000066"/>
                          </a:solidFill>
                        </a:rPr>
                        <a:t>La </a:t>
                      </a:r>
                      <a:r>
                        <a:rPr lang="fr-FR" sz="1600" dirty="0" err="1">
                          <a:solidFill>
                            <a:srgbClr val="000066"/>
                          </a:solidFill>
                        </a:rPr>
                        <a:t>PrEP</a:t>
                      </a:r>
                      <a:r>
                        <a:rPr lang="fr-FR" sz="1600" dirty="0">
                          <a:solidFill>
                            <a:srgbClr val="000066"/>
                          </a:solidFill>
                        </a:rPr>
                        <a:t> est un programme global de santé</a:t>
                      </a:r>
                    </a:p>
                  </a:txBody>
                  <a:tcPr/>
                </a:tc>
                <a:extLst>
                  <a:ext uri="{0D108BD9-81ED-4DB2-BD59-A6C34878D82A}">
                    <a16:rowId xmlns:a16="http://schemas.microsoft.com/office/drawing/2014/main" val="10002"/>
                  </a:ext>
                </a:extLst>
              </a:tr>
              <a:tr h="2075636">
                <a:tc>
                  <a:txBody>
                    <a:bodyPr/>
                    <a:lstStyle/>
                    <a:p>
                      <a:r>
                        <a:rPr lang="fr-FR" sz="1600" dirty="0">
                          <a:solidFill>
                            <a:srgbClr val="000066"/>
                          </a:solidFill>
                        </a:rPr>
                        <a:t>La </a:t>
                      </a:r>
                      <a:r>
                        <a:rPr lang="fr-FR" sz="1600" dirty="0" err="1">
                          <a:solidFill>
                            <a:srgbClr val="000066"/>
                          </a:solidFill>
                        </a:rPr>
                        <a:t>PrEP</a:t>
                      </a:r>
                      <a:r>
                        <a:rPr lang="fr-FR" sz="1600" dirty="0">
                          <a:solidFill>
                            <a:srgbClr val="000066"/>
                          </a:solidFill>
                        </a:rPr>
                        <a:t> est à l’origine</a:t>
                      </a:r>
                      <a:r>
                        <a:rPr lang="fr-FR" sz="1600" baseline="0" dirty="0">
                          <a:solidFill>
                            <a:srgbClr val="000066"/>
                          </a:solidFill>
                        </a:rPr>
                        <a:t> de l’augmentation des IST</a:t>
                      </a:r>
                      <a:endParaRPr lang="fr-FR" sz="1600" dirty="0">
                        <a:solidFill>
                          <a:srgbClr val="000066"/>
                        </a:solidFill>
                      </a:endParaRPr>
                    </a:p>
                  </a:txBody>
                  <a:tcPr/>
                </a:tc>
                <a:tc>
                  <a:txBody>
                    <a:bodyPr/>
                    <a:lstStyle/>
                    <a:p>
                      <a:pPr marL="285750" indent="-285750">
                        <a:buFont typeface="Arial" panose="020B0604020202020204" pitchFamily="34" charset="0"/>
                        <a:buChar char="•"/>
                      </a:pPr>
                      <a:r>
                        <a:rPr lang="fr-FR" sz="1600" dirty="0">
                          <a:solidFill>
                            <a:srgbClr val="000066"/>
                          </a:solidFill>
                        </a:rPr>
                        <a:t>L’augmentation de l’incidence des IST précède la </a:t>
                      </a:r>
                      <a:r>
                        <a:rPr lang="fr-FR" sz="1600" dirty="0" err="1">
                          <a:solidFill>
                            <a:srgbClr val="000066"/>
                          </a:solidFill>
                        </a:rPr>
                        <a:t>PrEP</a:t>
                      </a:r>
                      <a:endParaRPr lang="fr-FR" sz="1600" dirty="0">
                        <a:solidFill>
                          <a:srgbClr val="000066"/>
                        </a:solidFill>
                      </a:endParaRPr>
                    </a:p>
                    <a:p>
                      <a:pPr marL="285750" indent="-285750">
                        <a:buFont typeface="Arial" panose="020B0604020202020204" pitchFamily="34" charset="0"/>
                        <a:buChar char="•"/>
                      </a:pPr>
                      <a:r>
                        <a:rPr lang="fr-FR" sz="1600" dirty="0">
                          <a:solidFill>
                            <a:srgbClr val="000066"/>
                          </a:solidFill>
                        </a:rPr>
                        <a:t>Certaines études</a:t>
                      </a:r>
                      <a:r>
                        <a:rPr lang="fr-FR" sz="1600" baseline="0" dirty="0">
                          <a:solidFill>
                            <a:srgbClr val="000066"/>
                          </a:solidFill>
                        </a:rPr>
                        <a:t> ouvertes ne montrent pas de désinhibition sous </a:t>
                      </a:r>
                      <a:r>
                        <a:rPr lang="fr-FR" sz="1600" baseline="0" dirty="0" err="1">
                          <a:solidFill>
                            <a:srgbClr val="000066"/>
                          </a:solidFill>
                        </a:rPr>
                        <a:t>PrEP</a:t>
                      </a:r>
                      <a:r>
                        <a:rPr lang="fr-FR" sz="1600" baseline="0" dirty="0">
                          <a:solidFill>
                            <a:srgbClr val="000066"/>
                          </a:solidFill>
                        </a:rPr>
                        <a:t> </a:t>
                      </a:r>
                    </a:p>
                    <a:p>
                      <a:pPr marL="285750" indent="-285750">
                        <a:buFont typeface="Arial" panose="020B0604020202020204" pitchFamily="34" charset="0"/>
                        <a:buChar char="•"/>
                      </a:pPr>
                      <a:r>
                        <a:rPr lang="fr-FR" sz="1600" baseline="0" dirty="0">
                          <a:solidFill>
                            <a:srgbClr val="000066"/>
                          </a:solidFill>
                        </a:rPr>
                        <a:t>Le nombre faible de personnes sous </a:t>
                      </a:r>
                      <a:r>
                        <a:rPr lang="fr-FR" sz="1600" baseline="0" dirty="0" err="1">
                          <a:solidFill>
                            <a:srgbClr val="000066"/>
                          </a:solidFill>
                        </a:rPr>
                        <a:t>PrEP</a:t>
                      </a:r>
                      <a:r>
                        <a:rPr lang="fr-FR" sz="1600" baseline="0" dirty="0">
                          <a:solidFill>
                            <a:srgbClr val="000066"/>
                          </a:solidFill>
                        </a:rPr>
                        <a:t>, par rapport au nombre d’éligibles, ne peut pas expliquer l’augmentation des IST</a:t>
                      </a:r>
                      <a:endParaRPr lang="fr-FR" sz="1600" dirty="0">
                        <a:solidFill>
                          <a:srgbClr val="000066"/>
                        </a:solidFill>
                      </a:endParaRPr>
                    </a:p>
                  </a:txBody>
                  <a:tcPr/>
                </a:tc>
                <a:extLst>
                  <a:ext uri="{0D108BD9-81ED-4DB2-BD59-A6C34878D82A}">
                    <a16:rowId xmlns:a16="http://schemas.microsoft.com/office/drawing/2014/main" val="10003"/>
                  </a:ext>
                </a:extLst>
              </a:tr>
              <a:tr h="428027">
                <a:tc>
                  <a:txBody>
                    <a:bodyPr/>
                    <a:lstStyle/>
                    <a:p>
                      <a:r>
                        <a:rPr lang="fr-FR" sz="1600" dirty="0">
                          <a:solidFill>
                            <a:srgbClr val="000066"/>
                          </a:solidFill>
                        </a:rPr>
                        <a:t>La </a:t>
                      </a:r>
                      <a:r>
                        <a:rPr lang="fr-FR" sz="1600" dirty="0" err="1">
                          <a:solidFill>
                            <a:srgbClr val="000066"/>
                          </a:solidFill>
                        </a:rPr>
                        <a:t>PrEP</a:t>
                      </a:r>
                      <a:r>
                        <a:rPr lang="fr-FR" sz="1600" dirty="0">
                          <a:solidFill>
                            <a:srgbClr val="000066"/>
                          </a:solidFill>
                        </a:rPr>
                        <a:t> est chère</a:t>
                      </a:r>
                    </a:p>
                  </a:txBody>
                  <a:tcPr/>
                </a:tc>
                <a:tc>
                  <a:txBody>
                    <a:bodyPr/>
                    <a:lstStyle/>
                    <a:p>
                      <a:pPr marL="285750" indent="-285750">
                        <a:buFont typeface="Arial" panose="020B0604020202020204" pitchFamily="34" charset="0"/>
                        <a:buChar char="•"/>
                      </a:pPr>
                      <a:r>
                        <a:rPr lang="fr-FR" sz="1600" dirty="0">
                          <a:solidFill>
                            <a:srgbClr val="000066"/>
                          </a:solidFill>
                        </a:rPr>
                        <a:t>La </a:t>
                      </a:r>
                      <a:r>
                        <a:rPr lang="fr-FR" sz="1600" dirty="0" err="1">
                          <a:solidFill>
                            <a:srgbClr val="000066"/>
                          </a:solidFill>
                        </a:rPr>
                        <a:t>PrEP</a:t>
                      </a:r>
                      <a:r>
                        <a:rPr lang="fr-FR" sz="1600" dirty="0">
                          <a:solidFill>
                            <a:srgbClr val="000066"/>
                          </a:solidFill>
                        </a:rPr>
                        <a:t> est coût efficace</a:t>
                      </a:r>
                    </a:p>
                  </a:txBody>
                  <a:tcPr/>
                </a:tc>
                <a:extLst>
                  <a:ext uri="{0D108BD9-81ED-4DB2-BD59-A6C34878D82A}">
                    <a16:rowId xmlns:a16="http://schemas.microsoft.com/office/drawing/2014/main" val="10004"/>
                  </a:ext>
                </a:extLst>
              </a:tr>
            </a:tbl>
          </a:graphicData>
        </a:graphic>
      </p:graphicFrame>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Bekker</a:t>
            </a:r>
            <a:r>
              <a:rPr lang="en-GB" sz="1200" i="1" dirty="0">
                <a:solidFill>
                  <a:srgbClr val="0070C0"/>
                </a:solidFill>
              </a:rPr>
              <a:t> LG, CROI 2018, Abs. 107</a:t>
            </a:r>
          </a:p>
        </p:txBody>
      </p:sp>
      <p:sp>
        <p:nvSpPr>
          <p:cNvPr id="6" name="Titre 5">
            <a:extLst>
              <a:ext uri="{FF2B5EF4-FFF2-40B4-BE49-F238E27FC236}">
                <a16:creationId xmlns:a16="http://schemas.microsoft.com/office/drawing/2014/main" id="{C9FF58E3-3651-47FA-BDC9-5241FDB61ADD}"/>
              </a:ext>
            </a:extLst>
          </p:cNvPr>
          <p:cNvSpPr txBox="1">
            <a:spLocks/>
          </p:cNvSpPr>
          <p:nvPr/>
        </p:nvSpPr>
        <p:spPr>
          <a:xfrm>
            <a:off x="1547813" y="125315"/>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kern="0" dirty="0"/>
          </a:p>
        </p:txBody>
      </p:sp>
      <p:sp>
        <p:nvSpPr>
          <p:cNvPr id="7" name="Titre 6"/>
          <p:cNvSpPr>
            <a:spLocks noGrp="1"/>
          </p:cNvSpPr>
          <p:nvPr>
            <p:ph type="title"/>
          </p:nvPr>
        </p:nvSpPr>
        <p:spPr/>
        <p:txBody>
          <a:bodyPr/>
          <a:lstStyle/>
          <a:p>
            <a:r>
              <a:rPr lang="fr-FR" dirty="0"/>
              <a:t>Sept mauvaises idées reçues sur la PrEP orale par FTC/TDF (2)</a:t>
            </a:r>
          </a:p>
        </p:txBody>
      </p:sp>
      <p:sp>
        <p:nvSpPr>
          <p:cNvPr id="8" name="ZoneTexte 7">
            <a:extLst>
              <a:ext uri="{FF2B5EF4-FFF2-40B4-BE49-F238E27FC236}">
                <a16:creationId xmlns:a16="http://schemas.microsoft.com/office/drawing/2014/main" id="{2D5A25C6-3387-40AA-B13A-60327B6846D4}"/>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193</a:t>
            </a:r>
          </a:p>
        </p:txBody>
      </p:sp>
    </p:spTree>
    <p:extLst>
      <p:ext uri="{BB962C8B-B14F-4D97-AF65-F5344CB8AC3E}">
        <p14:creationId xmlns:p14="http://schemas.microsoft.com/office/powerpoint/2010/main" val="1413895454"/>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Chemsex</a:t>
            </a:r>
            <a:r>
              <a:rPr lang="fr-FR" dirty="0"/>
              <a:t> dans IPERGAY (1)</a:t>
            </a:r>
          </a:p>
        </p:txBody>
      </p:sp>
      <p:sp>
        <p:nvSpPr>
          <p:cNvPr id="5123" name="Rectangle 3"/>
          <p:cNvSpPr>
            <a:spLocks noGrp="1" noChangeArrowheads="1"/>
          </p:cNvSpPr>
          <p:nvPr>
            <p:ph idx="1"/>
          </p:nvPr>
        </p:nvSpPr>
        <p:spPr>
          <a:xfrm>
            <a:off x="457200" y="1341437"/>
            <a:ext cx="8507413" cy="5241925"/>
          </a:xfrm>
        </p:spPr>
        <p:txBody>
          <a:bodyPr/>
          <a:lstStyle/>
          <a:p>
            <a:pPr eaLnBrk="1" hangingPunct="1"/>
            <a:r>
              <a:rPr lang="fr-FR" sz="1600" b="1" dirty="0"/>
              <a:t>Rappels</a:t>
            </a:r>
          </a:p>
          <a:p>
            <a:pPr lvl="1" eaLnBrk="1" hangingPunct="1"/>
            <a:r>
              <a:rPr lang="fr-FR" sz="1600" dirty="0"/>
              <a:t>L’essai ANRS IPERGAY a montré une réduction de 86 % de l’incidence de l’infection VIH chez des HSH considérés à haut risque de contamination en utilisant une stratégie </a:t>
            </a:r>
            <a:r>
              <a:rPr lang="fr-FR" sz="1600" dirty="0" err="1"/>
              <a:t>PrEP</a:t>
            </a:r>
            <a:r>
              <a:rPr lang="fr-FR" sz="1600" dirty="0"/>
              <a:t> à la demande </a:t>
            </a:r>
            <a:r>
              <a:rPr lang="fr-FR" sz="1600" i="1" dirty="0"/>
              <a:t>(Molina JM, NEJM 2015)</a:t>
            </a:r>
          </a:p>
          <a:p>
            <a:pPr lvl="1" eaLnBrk="1" hangingPunct="1"/>
            <a:r>
              <a:rPr lang="fr-FR" sz="1600" dirty="0"/>
              <a:t>La consommation de </a:t>
            </a:r>
            <a:r>
              <a:rPr lang="fr-FR" sz="1600" dirty="0" err="1"/>
              <a:t>Chemsex</a:t>
            </a:r>
            <a:r>
              <a:rPr lang="fr-FR" sz="1600" dirty="0"/>
              <a:t> chez les HSH est associée à un plus grand risque </a:t>
            </a:r>
          </a:p>
          <a:p>
            <a:pPr marL="457200" lvl="1" indent="0" eaLnBrk="1" hangingPunct="1">
              <a:buNone/>
              <a:tabLst>
                <a:tab pos="754063" algn="l"/>
              </a:tabLst>
            </a:pPr>
            <a:r>
              <a:rPr lang="fr-FR" sz="1600" dirty="0"/>
              <a:t>	de contamination et un plus faible usage des préservatifs</a:t>
            </a:r>
          </a:p>
          <a:p>
            <a:pPr lvl="1" eaLnBrk="1" hangingPunct="1"/>
            <a:r>
              <a:rPr lang="fr-FR" sz="1600" dirty="0"/>
              <a:t>La consommation de </a:t>
            </a:r>
            <a:r>
              <a:rPr lang="fr-FR" sz="1600" dirty="0" err="1"/>
              <a:t>Chemsex</a:t>
            </a:r>
            <a:r>
              <a:rPr lang="fr-FR" sz="1600" dirty="0"/>
              <a:t> est évaluée dans la plupart des études par auto-questionnaires</a:t>
            </a:r>
          </a:p>
          <a:p>
            <a:pPr eaLnBrk="1" hangingPunct="1"/>
            <a:endParaRPr lang="fr-FR" sz="1600" dirty="0"/>
          </a:p>
          <a:p>
            <a:pPr eaLnBrk="1" hangingPunct="1"/>
            <a:r>
              <a:rPr lang="fr-FR" sz="1600" b="1" dirty="0"/>
              <a:t>Objectifs : </a:t>
            </a:r>
            <a:r>
              <a:rPr lang="fr-FR" sz="1600" dirty="0"/>
              <a:t>détecter l’usage de drogues par screening puis identification des substances toxicomanogènes dans les cheveux des participants volontaires </a:t>
            </a:r>
          </a:p>
          <a:p>
            <a:pPr marL="0" indent="0" eaLnBrk="1" hangingPunct="1">
              <a:buNone/>
            </a:pPr>
            <a:endParaRPr lang="fr-FR" sz="1600" dirty="0"/>
          </a:p>
          <a:p>
            <a:pPr eaLnBrk="1" hangingPunct="1"/>
            <a:r>
              <a:rPr lang="fr-FR" sz="1600" b="1" dirty="0"/>
              <a:t>Méthode</a:t>
            </a:r>
          </a:p>
          <a:p>
            <a:pPr lvl="1" eaLnBrk="1" hangingPunct="1"/>
            <a:r>
              <a:rPr lang="fr-FR" sz="1600" dirty="0"/>
              <a:t>Echantillon de cheveux (L </a:t>
            </a:r>
            <a:r>
              <a:rPr lang="fr-FR" sz="1600" u="sng" dirty="0"/>
              <a:t>&gt;</a:t>
            </a:r>
            <a:r>
              <a:rPr lang="fr-FR" sz="1600" dirty="0"/>
              <a:t> 3 cm et masse </a:t>
            </a:r>
            <a:r>
              <a:rPr lang="fr-FR" sz="1600" u="sng" dirty="0"/>
              <a:t>&gt;</a:t>
            </a:r>
            <a:r>
              <a:rPr lang="fr-FR" sz="1600" dirty="0"/>
              <a:t> 20 mg) prélevé tous les 4 mois </a:t>
            </a:r>
          </a:p>
          <a:p>
            <a:pPr marL="457200" lvl="1" indent="0" eaLnBrk="1" hangingPunct="1">
              <a:buNone/>
              <a:tabLst>
                <a:tab pos="754063" algn="l"/>
              </a:tabLst>
            </a:pPr>
            <a:r>
              <a:rPr lang="fr-FR" sz="1600" dirty="0"/>
              <a:t>	chez des participants volontaires inclus dans l’essai ANRS IPERGAY</a:t>
            </a:r>
          </a:p>
          <a:p>
            <a:pPr lvl="1" eaLnBrk="1" hangingPunct="1"/>
            <a:r>
              <a:rPr lang="fr-FR" sz="1600" dirty="0"/>
              <a:t>Recherche des drogues (exceptés GHB/GBL, </a:t>
            </a:r>
            <a:r>
              <a:rPr lang="fr-FR" sz="1600" dirty="0" err="1"/>
              <a:t>poppers</a:t>
            </a:r>
            <a:r>
              <a:rPr lang="fr-FR" sz="1600" dirty="0"/>
              <a:t> et THC) après prétraitement (décontamination, lavage et extraction liquide-liquide) des cheveux par LC-MS/MS</a:t>
            </a:r>
          </a:p>
          <a:p>
            <a:pPr lvl="1" eaLnBrk="1" hangingPunct="1"/>
            <a:r>
              <a:rPr lang="fr-FR" sz="1600" dirty="0"/>
              <a:t>Comparaison avec les résultats des auto-questionnaires </a:t>
            </a:r>
          </a:p>
          <a:p>
            <a:pPr eaLnBrk="1" hangingPunct="1"/>
            <a:endParaRPr lang="fr-FR" sz="1600" dirty="0"/>
          </a:p>
          <a:p>
            <a:pPr eaLnBrk="1" hangingPunct="1"/>
            <a:r>
              <a:rPr lang="fr-FR" sz="1600" b="1" dirty="0"/>
              <a:t>Résultats : </a:t>
            </a:r>
            <a:r>
              <a:rPr lang="fr-FR" sz="1600" dirty="0"/>
              <a:t>parmi les 429 participants volontaires de l’essai ANRS IPERGAY, 69 ont donné leur consentement pour participer à cette sous-étude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Chas J, CROI 2018, Abs. 1029</a:t>
            </a:r>
          </a:p>
        </p:txBody>
      </p:sp>
      <p:sp>
        <p:nvSpPr>
          <p:cNvPr id="6" name="ZoneTexte 5">
            <a:extLst>
              <a:ext uri="{FF2B5EF4-FFF2-40B4-BE49-F238E27FC236}">
                <a16:creationId xmlns:a16="http://schemas.microsoft.com/office/drawing/2014/main" id="{72449F24-4A71-4790-A1FC-3ACDA0E732E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194</a:t>
            </a:r>
          </a:p>
        </p:txBody>
      </p:sp>
    </p:spTree>
    <p:extLst>
      <p:ext uri="{BB962C8B-B14F-4D97-AF65-F5344CB8AC3E}">
        <p14:creationId xmlns:p14="http://schemas.microsoft.com/office/powerpoint/2010/main" val="167845023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Chemsex</a:t>
            </a:r>
            <a:r>
              <a:rPr lang="fr-FR" dirty="0"/>
              <a:t> dans IPERGAY (2)</a:t>
            </a:r>
          </a:p>
        </p:txBody>
      </p:sp>
      <p:sp>
        <p:nvSpPr>
          <p:cNvPr id="5123" name="Rectangle 3"/>
          <p:cNvSpPr>
            <a:spLocks noGrp="1" noChangeArrowheads="1"/>
          </p:cNvSpPr>
          <p:nvPr>
            <p:ph idx="1"/>
          </p:nvPr>
        </p:nvSpPr>
        <p:spPr>
          <a:xfrm>
            <a:off x="445675" y="4258790"/>
            <a:ext cx="8507413" cy="2324573"/>
          </a:xfrm>
        </p:spPr>
        <p:txBody>
          <a:bodyPr/>
          <a:lstStyle/>
          <a:p>
            <a:pPr eaLnBrk="1" hangingPunct="1"/>
            <a:r>
              <a:rPr lang="fr-FR" sz="1600" b="1" dirty="0"/>
              <a:t>Résultats</a:t>
            </a:r>
          </a:p>
          <a:p>
            <a:pPr lvl="1" eaLnBrk="1" hangingPunct="1"/>
            <a:r>
              <a:rPr lang="fr-FR" sz="1600" dirty="0"/>
              <a:t>Analyse de 219 échantillons de cheveux </a:t>
            </a:r>
          </a:p>
          <a:p>
            <a:pPr lvl="1" eaLnBrk="1" hangingPunct="1"/>
            <a:r>
              <a:rPr lang="fr-FR" sz="1600" dirty="0"/>
              <a:t>Détection de </a:t>
            </a:r>
          </a:p>
          <a:p>
            <a:pPr lvl="2" eaLnBrk="1" hangingPunct="1"/>
            <a:r>
              <a:rPr lang="fr-FR" sz="1400" dirty="0"/>
              <a:t>32 composés différents : nouvelles drogues de synthèse (NDS) (n = 15), d’intérêt thérapeutique (n = 9) et drogues plus « conventionnelles » (n = 8)</a:t>
            </a:r>
          </a:p>
          <a:p>
            <a:pPr lvl="2" eaLnBrk="1" hangingPunct="1"/>
            <a:r>
              <a:rPr lang="fr-FR" sz="1400" dirty="0"/>
              <a:t>substances addictives chez 53 participants (77 %)</a:t>
            </a:r>
          </a:p>
          <a:p>
            <a:pPr lvl="2" eaLnBrk="1" hangingPunct="1"/>
            <a:r>
              <a:rPr lang="fr-FR" sz="1400" dirty="0"/>
              <a:t>NDS (</a:t>
            </a:r>
            <a:r>
              <a:rPr lang="fr-FR" sz="1400" dirty="0" err="1"/>
              <a:t>cathinones</a:t>
            </a:r>
            <a:r>
              <a:rPr lang="fr-FR" sz="1400" dirty="0"/>
              <a:t>) chez 27 participants (39 %) en association avec cocaïne (93 %), </a:t>
            </a:r>
            <a:br>
              <a:rPr lang="fr-FR" sz="1400" dirty="0"/>
            </a:br>
            <a:r>
              <a:rPr lang="fr-FR" sz="1400" dirty="0"/>
              <a:t>avec MDMA (74 %) et avec kétamine (70 %)</a:t>
            </a:r>
          </a:p>
          <a:p>
            <a:pPr lvl="1" eaLnBrk="1" hangingPunct="1"/>
            <a:r>
              <a:rPr lang="fr-FR" sz="1600" dirty="0"/>
              <a:t>La consommation addictive semble stable au cours du temps</a:t>
            </a:r>
          </a:p>
          <a:p>
            <a:pPr eaLnBrk="1" hangingPunct="1"/>
            <a:endParaRPr lang="fr-FR" sz="1600" dirty="0"/>
          </a:p>
          <a:p>
            <a:pPr eaLnBrk="1" hangingPunct="1"/>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Chas J, CROI 2018, Abs. 1029</a:t>
            </a:r>
          </a:p>
        </p:txBody>
      </p:sp>
      <p:sp>
        <p:nvSpPr>
          <p:cNvPr id="6" name="Text Box 2"/>
          <p:cNvSpPr txBox="1">
            <a:spLocks noChangeArrowheads="1"/>
          </p:cNvSpPr>
          <p:nvPr/>
        </p:nvSpPr>
        <p:spPr bwMode="auto">
          <a:xfrm>
            <a:off x="1540307" y="1169980"/>
            <a:ext cx="6318147"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Caractéristiques des participants à J0 (médiane, IQR)</a:t>
            </a:r>
          </a:p>
        </p:txBody>
      </p:sp>
      <p:graphicFrame>
        <p:nvGraphicFramePr>
          <p:cNvPr id="2" name="Tableau 1"/>
          <p:cNvGraphicFramePr>
            <a:graphicFrameLocks noGrp="1"/>
          </p:cNvGraphicFramePr>
          <p:nvPr>
            <p:extLst/>
          </p:nvPr>
        </p:nvGraphicFramePr>
        <p:xfrm>
          <a:off x="229260" y="1616246"/>
          <a:ext cx="8662327" cy="2346960"/>
        </p:xfrm>
        <a:graphic>
          <a:graphicData uri="http://schemas.openxmlformats.org/drawingml/2006/table">
            <a:tbl>
              <a:tblPr firstRow="1" bandRow="1">
                <a:tableStyleId>{5C22544A-7EE6-4342-B048-85BDC9FD1C3A}</a:tableStyleId>
              </a:tblPr>
              <a:tblGrid>
                <a:gridCol w="1765795">
                  <a:extLst>
                    <a:ext uri="{9D8B030D-6E8A-4147-A177-3AD203B41FA5}">
                      <a16:colId xmlns:a16="http://schemas.microsoft.com/office/drawing/2014/main" val="20000"/>
                    </a:ext>
                  </a:extLst>
                </a:gridCol>
                <a:gridCol w="1256145">
                  <a:extLst>
                    <a:ext uri="{9D8B030D-6E8A-4147-A177-3AD203B41FA5}">
                      <a16:colId xmlns:a16="http://schemas.microsoft.com/office/drawing/2014/main" val="20001"/>
                    </a:ext>
                  </a:extLst>
                </a:gridCol>
                <a:gridCol w="2041236">
                  <a:extLst>
                    <a:ext uri="{9D8B030D-6E8A-4147-A177-3AD203B41FA5}">
                      <a16:colId xmlns:a16="http://schemas.microsoft.com/office/drawing/2014/main" val="20002"/>
                    </a:ext>
                  </a:extLst>
                </a:gridCol>
                <a:gridCol w="2817091">
                  <a:extLst>
                    <a:ext uri="{9D8B030D-6E8A-4147-A177-3AD203B41FA5}">
                      <a16:colId xmlns:a16="http://schemas.microsoft.com/office/drawing/2014/main" val="20003"/>
                    </a:ext>
                  </a:extLst>
                </a:gridCol>
                <a:gridCol w="782060">
                  <a:extLst>
                    <a:ext uri="{9D8B030D-6E8A-4147-A177-3AD203B41FA5}">
                      <a16:colId xmlns:a16="http://schemas.microsoft.com/office/drawing/2014/main" val="20004"/>
                    </a:ext>
                  </a:extLst>
                </a:gridCol>
              </a:tblGrid>
              <a:tr h="376384">
                <a:tc gridSpan="2">
                  <a:txBody>
                    <a:bodyPr/>
                    <a:lstStyle/>
                    <a:p>
                      <a:pPr algn="ctr"/>
                      <a:endParaRPr lang="fr-FR" sz="1400" dirty="0">
                        <a:solidFill>
                          <a:srgbClr val="000066"/>
                        </a:solidFill>
                      </a:endParaRPr>
                    </a:p>
                  </a:txBody>
                  <a:tcPr anchor="ctr"/>
                </a:tc>
                <a:tc hMerge="1">
                  <a:txBody>
                    <a:bodyPr/>
                    <a:lstStyle/>
                    <a:p>
                      <a:endParaRPr lang="fr-FR"/>
                    </a:p>
                  </a:txBody>
                  <a:tcPr/>
                </a:tc>
                <a:tc>
                  <a:txBody>
                    <a:bodyPr/>
                    <a:lstStyle/>
                    <a:p>
                      <a:pPr algn="ctr"/>
                      <a:r>
                        <a:rPr lang="fr-FR" sz="1400" dirty="0">
                          <a:solidFill>
                            <a:srgbClr val="000066"/>
                          </a:solidFill>
                        </a:rPr>
                        <a:t>Sous-étude </a:t>
                      </a:r>
                      <a:r>
                        <a:rPr lang="fr-FR" sz="1400" dirty="0" err="1">
                          <a:solidFill>
                            <a:srgbClr val="000066"/>
                          </a:solidFill>
                        </a:rPr>
                        <a:t>Chemsex</a:t>
                      </a:r>
                      <a:r>
                        <a:rPr lang="fr-FR" sz="1400" dirty="0">
                          <a:solidFill>
                            <a:srgbClr val="000066"/>
                          </a:solidFill>
                        </a:rPr>
                        <a:t> </a:t>
                      </a:r>
                      <a:r>
                        <a:rPr lang="fr-FR" sz="1400" b="0" dirty="0">
                          <a:solidFill>
                            <a:srgbClr val="000066"/>
                          </a:solidFill>
                        </a:rPr>
                        <a:t>(n = 69)</a:t>
                      </a:r>
                    </a:p>
                  </a:txBody>
                  <a:tcPr anchor="ctr"/>
                </a:tc>
                <a:tc>
                  <a:txBody>
                    <a:bodyPr/>
                    <a:lstStyle/>
                    <a:p>
                      <a:pPr algn="ctr"/>
                      <a:r>
                        <a:rPr lang="fr-FR" sz="1400" dirty="0">
                          <a:solidFill>
                            <a:srgbClr val="000066"/>
                          </a:solidFill>
                        </a:rPr>
                        <a:t>IPERGAY (reste de population) </a:t>
                      </a:r>
                      <a:r>
                        <a:rPr lang="fr-FR" sz="1400" b="0" dirty="0">
                          <a:solidFill>
                            <a:srgbClr val="000066"/>
                          </a:solidFill>
                        </a:rPr>
                        <a:t>(n = 360)</a:t>
                      </a:r>
                    </a:p>
                  </a:txBody>
                  <a:tcPr anchor="ctr"/>
                </a:tc>
                <a:tc>
                  <a:txBody>
                    <a:bodyPr/>
                    <a:lstStyle/>
                    <a:p>
                      <a:pPr algn="ctr"/>
                      <a:r>
                        <a:rPr lang="fr-FR" sz="1400" baseline="0" dirty="0">
                          <a:solidFill>
                            <a:srgbClr val="000066"/>
                          </a:solidFill>
                        </a:rPr>
                        <a:t>p</a:t>
                      </a:r>
                      <a:endParaRPr lang="fr-FR" sz="1400" dirty="0">
                        <a:solidFill>
                          <a:srgbClr val="000066"/>
                        </a:solidFill>
                      </a:endParaRPr>
                    </a:p>
                  </a:txBody>
                  <a:tcPr anchor="ctr"/>
                </a:tc>
                <a:extLst>
                  <a:ext uri="{0D108BD9-81ED-4DB2-BD59-A6C34878D82A}">
                    <a16:rowId xmlns:a16="http://schemas.microsoft.com/office/drawing/2014/main" val="10000"/>
                  </a:ext>
                </a:extLst>
              </a:tr>
              <a:tr h="263000">
                <a:tc gridSpan="2">
                  <a:txBody>
                    <a:bodyPr/>
                    <a:lstStyle/>
                    <a:p>
                      <a:pPr algn="l"/>
                      <a:r>
                        <a:rPr lang="fr-FR" sz="1400" dirty="0">
                          <a:solidFill>
                            <a:srgbClr val="000066"/>
                          </a:solidFill>
                        </a:rPr>
                        <a:t>Age,</a:t>
                      </a:r>
                      <a:r>
                        <a:rPr lang="fr-FR" sz="1400" baseline="0" dirty="0">
                          <a:solidFill>
                            <a:srgbClr val="000066"/>
                          </a:solidFill>
                        </a:rPr>
                        <a:t> </a:t>
                      </a:r>
                      <a:r>
                        <a:rPr lang="fr-FR" sz="1400" dirty="0">
                          <a:solidFill>
                            <a:srgbClr val="000066"/>
                          </a:solidFill>
                        </a:rPr>
                        <a:t>ans</a:t>
                      </a:r>
                    </a:p>
                  </a:txBody>
                  <a:tcPr anchor="ctr"/>
                </a:tc>
                <a:tc hMerge="1">
                  <a:txBody>
                    <a:bodyPr/>
                    <a:lstStyle/>
                    <a:p>
                      <a:endParaRPr lang="fr-F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34,7</a:t>
                      </a:r>
                      <a:r>
                        <a:rPr lang="fr-FR" sz="1400" b="0" baseline="0" dirty="0">
                          <a:solidFill>
                            <a:srgbClr val="000066"/>
                          </a:solidFill>
                        </a:rPr>
                        <a:t> (28,0 - 40,9)</a:t>
                      </a:r>
                      <a:endParaRPr lang="fr-FR" sz="1400" b="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35,2 (29,3 - 42,8)</a:t>
                      </a:r>
                    </a:p>
                  </a:txBody>
                  <a:tcPr anchor="ctr"/>
                </a:tc>
                <a:tc>
                  <a:txBody>
                    <a:bodyPr/>
                    <a:lstStyle/>
                    <a:p>
                      <a:pPr algn="ctr"/>
                      <a:r>
                        <a:rPr lang="fr-FR" sz="1400" dirty="0">
                          <a:solidFill>
                            <a:srgbClr val="000066"/>
                          </a:solidFill>
                        </a:rPr>
                        <a:t>0,21</a:t>
                      </a:r>
                    </a:p>
                  </a:txBody>
                  <a:tcPr anchor="ctr"/>
                </a:tc>
                <a:extLst>
                  <a:ext uri="{0D108BD9-81ED-4DB2-BD59-A6C34878D82A}">
                    <a16:rowId xmlns:a16="http://schemas.microsoft.com/office/drawing/2014/main" val="10001"/>
                  </a:ext>
                </a:extLst>
              </a:tr>
              <a:tr h="263000">
                <a:tc rowSpan="2">
                  <a:txBody>
                    <a:bodyPr/>
                    <a:lstStyle/>
                    <a:p>
                      <a:pPr algn="l"/>
                      <a:r>
                        <a:rPr lang="fr-FR" sz="1400" dirty="0">
                          <a:solidFill>
                            <a:srgbClr val="000066"/>
                          </a:solidFill>
                        </a:rPr>
                        <a:t>Orientation sexuelle</a:t>
                      </a: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HSH</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67 (97 %)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347 (96 %)</a:t>
                      </a:r>
                    </a:p>
                  </a:txBody>
                  <a:tcPr anchor="ctr"/>
                </a:tc>
                <a:tc rowSpan="2">
                  <a:txBody>
                    <a:bodyPr/>
                    <a:lstStyle/>
                    <a:p>
                      <a:pPr algn="ctr"/>
                      <a:r>
                        <a:rPr lang="fr-FR" sz="1400" dirty="0">
                          <a:solidFill>
                            <a:srgbClr val="000066"/>
                          </a:solidFill>
                        </a:rPr>
                        <a:t>1</a:t>
                      </a:r>
                    </a:p>
                  </a:txBody>
                  <a:tcPr anchor="ctr"/>
                </a:tc>
                <a:extLst>
                  <a:ext uri="{0D108BD9-81ED-4DB2-BD59-A6C34878D82A}">
                    <a16:rowId xmlns:a16="http://schemas.microsoft.com/office/drawing/2014/main" val="10002"/>
                  </a:ext>
                </a:extLst>
              </a:tr>
              <a:tr h="263938">
                <a:tc vMerge="1">
                  <a:txBody>
                    <a:bodyPr/>
                    <a:lstStyle/>
                    <a:p>
                      <a:pPr algn="ctr"/>
                      <a:endParaRPr lang="fr-FR" sz="1200" dirty="0">
                        <a:solidFill>
                          <a:srgbClr val="000000"/>
                        </a:solidFill>
                      </a:endParaRP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Bisexuel</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2 (3 %)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13 (4 %)</a:t>
                      </a:r>
                    </a:p>
                  </a:txBody>
                  <a:tcPr anchor="ctr"/>
                </a:tc>
                <a:tc vMerge="1">
                  <a:txBody>
                    <a:bodyPr/>
                    <a:lstStyle/>
                    <a:p>
                      <a:pPr algn="ctr"/>
                      <a:endParaRPr lang="fr-FR" sz="1200" dirty="0">
                        <a:solidFill>
                          <a:srgbClr val="000000"/>
                        </a:solidFill>
                      </a:endParaRPr>
                    </a:p>
                  </a:txBody>
                  <a:tcPr/>
                </a:tc>
                <a:extLst>
                  <a:ext uri="{0D108BD9-81ED-4DB2-BD59-A6C34878D82A}">
                    <a16:rowId xmlns:a16="http://schemas.microsoft.com/office/drawing/2014/main" val="10003"/>
                  </a:ext>
                </a:extLst>
              </a:tr>
              <a:tr h="263000">
                <a:tc gridSpan="2">
                  <a:txBody>
                    <a:bodyPr/>
                    <a:lstStyle/>
                    <a:p>
                      <a:pPr algn="l"/>
                      <a:r>
                        <a:rPr lang="fr-FR" sz="1400" dirty="0">
                          <a:solidFill>
                            <a:srgbClr val="000066"/>
                          </a:solidFill>
                        </a:rPr>
                        <a:t>Circoncision (%)</a:t>
                      </a:r>
                    </a:p>
                  </a:txBody>
                  <a:tcPr anchor="ctr"/>
                </a:tc>
                <a:tc hMerge="1">
                  <a:txBody>
                    <a:bodyPr/>
                    <a:lstStyle/>
                    <a:p>
                      <a:endParaRPr lang="fr-F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8 (12 %)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80 (22 %)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0,045</a:t>
                      </a:r>
                    </a:p>
                  </a:txBody>
                  <a:tcPr anchor="ctr"/>
                </a:tc>
                <a:extLst>
                  <a:ext uri="{0D108BD9-81ED-4DB2-BD59-A6C34878D82A}">
                    <a16:rowId xmlns:a16="http://schemas.microsoft.com/office/drawing/2014/main" val="10004"/>
                  </a:ext>
                </a:extLst>
              </a:tr>
              <a:tr h="263000">
                <a:tc gridSpan="2">
                  <a:txBody>
                    <a:bodyPr/>
                    <a:lstStyle/>
                    <a:p>
                      <a:pPr algn="l"/>
                      <a:r>
                        <a:rPr lang="fr-FR" sz="1400" dirty="0">
                          <a:solidFill>
                            <a:srgbClr val="000066"/>
                          </a:solidFill>
                        </a:rPr>
                        <a:t>Niveau supérieur d’éducation, n (%)</a:t>
                      </a:r>
                    </a:p>
                  </a:txBody>
                  <a:tcPr anchor="ctr"/>
                </a:tc>
                <a:tc hMerge="1">
                  <a:txBody>
                    <a:bodyPr/>
                    <a:lstStyle/>
                    <a:p>
                      <a:endParaRPr lang="fr-F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45 (65 %)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261 (74 %)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0,28</a:t>
                      </a:r>
                    </a:p>
                  </a:txBody>
                  <a:tcPr anchor="ctr"/>
                </a:tc>
                <a:extLst>
                  <a:ext uri="{0D108BD9-81ED-4DB2-BD59-A6C34878D82A}">
                    <a16:rowId xmlns:a16="http://schemas.microsoft.com/office/drawing/2014/main" val="10005"/>
                  </a:ext>
                </a:extLst>
              </a:tr>
              <a:tr h="263000">
                <a:tc gridSpan="2">
                  <a:txBody>
                    <a:bodyPr/>
                    <a:lstStyle/>
                    <a:p>
                      <a:pPr algn="l"/>
                      <a:r>
                        <a:rPr lang="fr-FR" sz="1400" dirty="0">
                          <a:solidFill>
                            <a:srgbClr val="000066"/>
                          </a:solidFill>
                        </a:rPr>
                        <a:t>Sans emploi, n (%)</a:t>
                      </a:r>
                    </a:p>
                  </a:txBody>
                  <a:tcPr anchor="ctr"/>
                </a:tc>
                <a:tc hMerge="1">
                  <a:txBody>
                    <a:bodyPr/>
                    <a:lstStyle/>
                    <a:p>
                      <a:endParaRPr lang="fr-F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15 (22 %)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44 (12 %)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0,06</a:t>
                      </a:r>
                    </a:p>
                  </a:txBody>
                  <a:tcPr anchor="ctr"/>
                </a:tc>
                <a:extLst>
                  <a:ext uri="{0D108BD9-81ED-4DB2-BD59-A6C34878D82A}">
                    <a16:rowId xmlns:a16="http://schemas.microsoft.com/office/drawing/2014/main" val="10006"/>
                  </a:ext>
                </a:extLst>
              </a:tr>
            </a:tbl>
          </a:graphicData>
        </a:graphic>
      </p:graphicFrame>
      <p:sp>
        <p:nvSpPr>
          <p:cNvPr id="7" name="ZoneTexte 6">
            <a:extLst>
              <a:ext uri="{FF2B5EF4-FFF2-40B4-BE49-F238E27FC236}">
                <a16:creationId xmlns:a16="http://schemas.microsoft.com/office/drawing/2014/main" id="{757E94F8-CD61-4048-B869-E808DE51779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195</a:t>
            </a:r>
          </a:p>
        </p:txBody>
      </p:sp>
    </p:spTree>
    <p:extLst>
      <p:ext uri="{BB962C8B-B14F-4D97-AF65-F5344CB8AC3E}">
        <p14:creationId xmlns:p14="http://schemas.microsoft.com/office/powerpoint/2010/main" val="4582317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8">
            <a:extLst>
              <a:ext uri="{FF2B5EF4-FFF2-40B4-BE49-F238E27FC236}">
                <a16:creationId xmlns:a16="http://schemas.microsoft.com/office/drawing/2014/main" id="{03D3A31F-4BB5-4D59-BB64-BD9388A604AC}"/>
              </a:ext>
            </a:extLst>
          </p:cNvPr>
          <p:cNvSpPr txBox="1">
            <a:spLocks/>
          </p:cNvSpPr>
          <p:nvPr/>
        </p:nvSpPr>
        <p:spPr>
          <a:xfrm>
            <a:off x="1547813" y="69589"/>
            <a:ext cx="7523162" cy="936625"/>
          </a:xfrm>
          <a:prstGeom prst="rect">
            <a:avLst/>
          </a:prstGeom>
        </p:spPr>
        <p:txBody>
          <a:bodyPr anchor="ct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r>
              <a:rPr lang="fr-FR" kern="0" dirty="0"/>
              <a:t>L’équipe de rédaction</a:t>
            </a:r>
          </a:p>
        </p:txBody>
      </p:sp>
      <p:sp>
        <p:nvSpPr>
          <p:cNvPr id="8" name="Rectangle 3">
            <a:extLst>
              <a:ext uri="{FF2B5EF4-FFF2-40B4-BE49-F238E27FC236}">
                <a16:creationId xmlns:a16="http://schemas.microsoft.com/office/drawing/2014/main" id="{92E0D138-9BC0-4B95-A9DD-A8428F1D8DC6}"/>
              </a:ext>
            </a:extLst>
          </p:cNvPr>
          <p:cNvSpPr>
            <a:spLocks noChangeArrowheads="1"/>
          </p:cNvSpPr>
          <p:nvPr/>
        </p:nvSpPr>
        <p:spPr bwMode="auto">
          <a:xfrm>
            <a:off x="946931" y="2002276"/>
            <a:ext cx="1554207" cy="553998"/>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François Raffi</a:t>
            </a:r>
            <a:br>
              <a:rPr lang="fr-FR" sz="1600" b="1" i="1" dirty="0">
                <a:latin typeface="Trebuchet MS" pitchFamily="34" charset="0"/>
              </a:rPr>
            </a:br>
            <a:r>
              <a:rPr lang="fr-FR" sz="1400" b="1" i="1" dirty="0">
                <a:latin typeface="Trebuchet MS" pitchFamily="34" charset="0"/>
              </a:rPr>
              <a:t>CHU Nantes</a:t>
            </a:r>
          </a:p>
        </p:txBody>
      </p:sp>
      <p:sp>
        <p:nvSpPr>
          <p:cNvPr id="9" name="Rectangle 4">
            <a:extLst>
              <a:ext uri="{FF2B5EF4-FFF2-40B4-BE49-F238E27FC236}">
                <a16:creationId xmlns:a16="http://schemas.microsoft.com/office/drawing/2014/main" id="{22B80BB9-58D0-4B9A-ABE3-296E02B80670}"/>
              </a:ext>
            </a:extLst>
          </p:cNvPr>
          <p:cNvSpPr>
            <a:spLocks noChangeArrowheads="1"/>
          </p:cNvSpPr>
          <p:nvPr/>
        </p:nvSpPr>
        <p:spPr bwMode="auto">
          <a:xfrm>
            <a:off x="2071743" y="4468364"/>
            <a:ext cx="1651413" cy="553998"/>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Gilles Peytavin</a:t>
            </a:r>
            <a:br>
              <a:rPr lang="fr-FR" sz="1600" b="1" i="1" dirty="0">
                <a:latin typeface="Trebuchet MS" pitchFamily="34" charset="0"/>
              </a:rPr>
            </a:br>
            <a:r>
              <a:rPr lang="fr-FR" sz="1400" b="1" i="1" dirty="0">
                <a:latin typeface="Trebuchet MS" pitchFamily="34" charset="0"/>
              </a:rPr>
              <a:t>CHU Bichat</a:t>
            </a:r>
          </a:p>
        </p:txBody>
      </p:sp>
      <p:sp>
        <p:nvSpPr>
          <p:cNvPr id="10" name="Rectangle 6">
            <a:extLst>
              <a:ext uri="{FF2B5EF4-FFF2-40B4-BE49-F238E27FC236}">
                <a16:creationId xmlns:a16="http://schemas.microsoft.com/office/drawing/2014/main" id="{D2F441D1-1C00-4647-B791-100A32031761}"/>
              </a:ext>
            </a:extLst>
          </p:cNvPr>
          <p:cNvSpPr>
            <a:spLocks noChangeArrowheads="1"/>
          </p:cNvSpPr>
          <p:nvPr/>
        </p:nvSpPr>
        <p:spPr bwMode="auto">
          <a:xfrm>
            <a:off x="6475484" y="1379703"/>
            <a:ext cx="2345514" cy="597087"/>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Charlotte Charpentier</a:t>
            </a:r>
          </a:p>
          <a:p>
            <a:pPr algn="ctr">
              <a:spcBef>
                <a:spcPct val="20000"/>
              </a:spcBef>
              <a:defRPr/>
            </a:pPr>
            <a:r>
              <a:rPr lang="fr-FR" sz="1400" b="1" i="1" dirty="0">
                <a:latin typeface="Trebuchet MS" pitchFamily="34" charset="0"/>
              </a:rPr>
              <a:t>CHU Bichat</a:t>
            </a:r>
          </a:p>
        </p:txBody>
      </p:sp>
      <p:sp>
        <p:nvSpPr>
          <p:cNvPr id="11" name="Rectangle 7">
            <a:extLst>
              <a:ext uri="{FF2B5EF4-FFF2-40B4-BE49-F238E27FC236}">
                <a16:creationId xmlns:a16="http://schemas.microsoft.com/office/drawing/2014/main" id="{962A72B8-0984-4E4C-8F45-53F89FB93D49}"/>
              </a:ext>
            </a:extLst>
          </p:cNvPr>
          <p:cNvSpPr>
            <a:spLocks noChangeArrowheads="1"/>
          </p:cNvSpPr>
          <p:nvPr/>
        </p:nvSpPr>
        <p:spPr bwMode="auto">
          <a:xfrm>
            <a:off x="3630798" y="2747064"/>
            <a:ext cx="1699504" cy="597087"/>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Jacques Reynes</a:t>
            </a:r>
          </a:p>
          <a:p>
            <a:pPr algn="ctr">
              <a:spcBef>
                <a:spcPct val="20000"/>
              </a:spcBef>
              <a:defRPr/>
            </a:pPr>
            <a:r>
              <a:rPr lang="fr-FR" sz="1400" b="1" i="1" dirty="0">
                <a:latin typeface="Trebuchet MS" pitchFamily="34" charset="0"/>
              </a:rPr>
              <a:t>CHU Montpellier</a:t>
            </a:r>
          </a:p>
        </p:txBody>
      </p:sp>
      <p:sp>
        <p:nvSpPr>
          <p:cNvPr id="12" name="Rectangle 5">
            <a:extLst>
              <a:ext uri="{FF2B5EF4-FFF2-40B4-BE49-F238E27FC236}">
                <a16:creationId xmlns:a16="http://schemas.microsoft.com/office/drawing/2014/main" id="{D538AC0D-C0C8-4B77-844C-AB7FCF209203}"/>
              </a:ext>
            </a:extLst>
          </p:cNvPr>
          <p:cNvSpPr>
            <a:spLocks noChangeArrowheads="1"/>
          </p:cNvSpPr>
          <p:nvPr/>
        </p:nvSpPr>
        <p:spPr bwMode="auto">
          <a:xfrm>
            <a:off x="4599807" y="4184650"/>
            <a:ext cx="2637004" cy="597087"/>
          </a:xfrm>
          <a:prstGeom prst="rect">
            <a:avLst/>
          </a:prstGeom>
          <a:noFill/>
          <a:ln w="9525">
            <a:noFill/>
            <a:miter lim="800000"/>
            <a:headEnd/>
            <a:tailEnd/>
          </a:ln>
        </p:spPr>
        <p:txBody>
          <a:bodyPr wrap="square">
            <a:spAutoFit/>
          </a:bodyPr>
          <a:lstStyle/>
          <a:p>
            <a:pPr algn="ctr">
              <a:spcBef>
                <a:spcPct val="20000"/>
              </a:spcBef>
              <a:defRPr/>
            </a:pPr>
            <a:r>
              <a:rPr lang="fr-FR" sz="1600" b="1" i="1" dirty="0">
                <a:latin typeface="Trebuchet MS" pitchFamily="34" charset="0"/>
              </a:rPr>
              <a:t>Jade Ghosn</a:t>
            </a:r>
          </a:p>
          <a:p>
            <a:pPr algn="ctr">
              <a:spcBef>
                <a:spcPct val="20000"/>
              </a:spcBef>
              <a:defRPr/>
            </a:pPr>
            <a:r>
              <a:rPr lang="fr-FR" sz="1400" b="1" i="1" dirty="0">
                <a:latin typeface="Trebuchet MS" pitchFamily="34" charset="0"/>
              </a:rPr>
              <a:t>Hôpital Hôtel Dieu, Paris</a:t>
            </a:r>
          </a:p>
        </p:txBody>
      </p:sp>
      <p:pic>
        <p:nvPicPr>
          <p:cNvPr id="3" name="Image 2">
            <a:extLst>
              <a:ext uri="{FF2B5EF4-FFF2-40B4-BE49-F238E27FC236}">
                <a16:creationId xmlns:a16="http://schemas.microsoft.com/office/drawing/2014/main" id="{3FD125B3-7653-4B08-9738-9DCDB7F24C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6498" y="1144495"/>
            <a:ext cx="7551004" cy="5587583"/>
          </a:xfrm>
          <a:prstGeom prst="rect">
            <a:avLst/>
          </a:prstGeom>
        </p:spPr>
      </p:pic>
    </p:spTree>
    <p:extLst>
      <p:ext uri="{BB962C8B-B14F-4D97-AF65-F5344CB8AC3E}">
        <p14:creationId xmlns:p14="http://schemas.microsoft.com/office/powerpoint/2010/main" val="2888532939"/>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 name="Espace réservé du contenu 2"/>
          <p:cNvSpPr>
            <a:spLocks noGrp="1"/>
          </p:cNvSpPr>
          <p:nvPr>
            <p:ph idx="1"/>
          </p:nvPr>
        </p:nvSpPr>
        <p:spPr>
          <a:xfrm>
            <a:off x="165205" y="1169343"/>
            <a:ext cx="8815829" cy="2653126"/>
          </a:xfrm>
        </p:spPr>
        <p:txBody>
          <a:bodyPr/>
          <a:lstStyle/>
          <a:p>
            <a:r>
              <a:rPr lang="fr-FR" sz="1800" dirty="0"/>
              <a:t>Description d’un virus résistant à DTG sélectionné in vitro sous 500 </a:t>
            </a:r>
            <a:r>
              <a:rPr lang="fr-FR" sz="1800" dirty="0" err="1"/>
              <a:t>nM</a:t>
            </a:r>
            <a:r>
              <a:rPr lang="fr-FR" sz="1800" dirty="0"/>
              <a:t> de DTG avec des mutations dans la région du 3’-PPT mais pas dans l’intégrase </a:t>
            </a:r>
            <a:br>
              <a:rPr lang="fr-FR" sz="1800" dirty="0"/>
            </a:br>
            <a:r>
              <a:rPr lang="fr-FR" sz="1400" i="1" dirty="0">
                <a:latin typeface="Arial" charset="0"/>
                <a:cs typeface="Arial" charset="0"/>
              </a:rPr>
              <a:t>(Malet I, CROI 2017, Abs. 499)</a:t>
            </a:r>
          </a:p>
          <a:p>
            <a:r>
              <a:rPr lang="fr-FR" sz="1800" dirty="0">
                <a:latin typeface="Arial" charset="0"/>
                <a:cs typeface="Arial" charset="0"/>
              </a:rPr>
              <a:t>Description de la sélection de mutations dans la région 3’-PPT chez un patient </a:t>
            </a:r>
          </a:p>
          <a:p>
            <a:pPr marL="0" indent="0">
              <a:buNone/>
              <a:tabLst>
                <a:tab pos="354013" algn="l"/>
              </a:tabLst>
            </a:pPr>
            <a:r>
              <a:rPr lang="fr-FR" sz="1800" dirty="0">
                <a:latin typeface="Arial" charset="0"/>
                <a:cs typeface="Arial" charset="0"/>
              </a:rPr>
              <a:t>	en échec dans l’essai DOMONO (monothérapie DTG)</a:t>
            </a:r>
          </a:p>
          <a:p>
            <a:endParaRPr lang="fr-FR" sz="900" dirty="0"/>
          </a:p>
          <a:p>
            <a:r>
              <a:rPr lang="fr-FR" sz="1800" b="1" dirty="0"/>
              <a:t>Objectif : </a:t>
            </a:r>
            <a:r>
              <a:rPr lang="fr-FR" sz="1800" dirty="0"/>
              <a:t>exploration in vitro du mécanisme de résistance de ce virus</a:t>
            </a:r>
          </a:p>
          <a:p>
            <a:endParaRPr lang="fr-FR" sz="900" dirty="0"/>
          </a:p>
          <a:p>
            <a:r>
              <a:rPr lang="fr-FR" sz="1800" b="1" dirty="0"/>
              <a:t>Réplication virale effective </a:t>
            </a:r>
            <a:r>
              <a:rPr lang="fr-FR" sz="1800" dirty="0"/>
              <a:t>du mutant 3’-PPT en présence ou absence de DTG</a:t>
            </a:r>
            <a:endParaRPr lang="fr-FR" sz="2000" dirty="0"/>
          </a:p>
        </p:txBody>
      </p:sp>
      <p:sp>
        <p:nvSpPr>
          <p:cNvPr id="2" name="Titre 1"/>
          <p:cNvSpPr>
            <a:spLocks noGrp="1"/>
          </p:cNvSpPr>
          <p:nvPr>
            <p:ph type="title"/>
          </p:nvPr>
        </p:nvSpPr>
        <p:spPr/>
        <p:txBody>
          <a:bodyPr/>
          <a:lstStyle/>
          <a:p>
            <a:r>
              <a:rPr lang="fr-FR" dirty="0"/>
              <a:t>De l’ADN viral non intégré impliqué </a:t>
            </a:r>
            <a:br>
              <a:rPr lang="fr-FR" dirty="0"/>
            </a:br>
            <a:r>
              <a:rPr lang="fr-FR" dirty="0"/>
              <a:t>dans un mécanisme de résistance à DTG (1)</a:t>
            </a:r>
          </a:p>
        </p:txBody>
      </p:sp>
      <p:sp>
        <p:nvSpPr>
          <p:cNvPr id="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Malet</a:t>
            </a:r>
            <a:r>
              <a:rPr lang="en-GB" sz="1200" i="1">
                <a:solidFill>
                  <a:srgbClr val="0070C0"/>
                </a:solidFill>
              </a:rPr>
              <a:t> I, CROI 2018, Abs. 544</a:t>
            </a:r>
          </a:p>
        </p:txBody>
      </p:sp>
      <p:sp>
        <p:nvSpPr>
          <p:cNvPr id="8" name="Text Box 2"/>
          <p:cNvSpPr txBox="1">
            <a:spLocks noChangeArrowheads="1"/>
          </p:cNvSpPr>
          <p:nvPr/>
        </p:nvSpPr>
        <p:spPr bwMode="auto">
          <a:xfrm>
            <a:off x="1877621" y="3463940"/>
            <a:ext cx="6019800" cy="369332"/>
          </a:xfrm>
          <a:prstGeom prst="rect">
            <a:avLst/>
          </a:prstGeom>
          <a:noFill/>
          <a:ln w="9525">
            <a:noFill/>
            <a:miter lim="800000"/>
            <a:headEnd/>
            <a:tailEnd/>
          </a:ln>
        </p:spPr>
        <p:txBody>
          <a:bodyPr>
            <a:spAutoFit/>
          </a:bodyPr>
          <a:lstStyle/>
          <a:p>
            <a:pPr algn="ctr"/>
            <a:r>
              <a:rPr lang="fr-FR" b="1">
                <a:solidFill>
                  <a:srgbClr val="0070C0"/>
                </a:solidFill>
                <a:latin typeface="Calibri" pitchFamily="34" charset="0"/>
                <a:ea typeface="ＭＳ Ｐゴシック" pitchFamily="34" charset="-128"/>
              </a:rPr>
              <a:t>Quantité d’ADN viral total </a:t>
            </a:r>
            <a:r>
              <a:rPr lang="fr-FR" sz="1600">
                <a:solidFill>
                  <a:srgbClr val="0070C0"/>
                </a:solidFill>
                <a:latin typeface="Calibri" pitchFamily="34" charset="0"/>
                <a:ea typeface="ＭＳ Ｐゴシック" pitchFamily="34" charset="-128"/>
              </a:rPr>
              <a:t>(/µg d’ADN cellulaire)</a:t>
            </a:r>
          </a:p>
        </p:txBody>
      </p:sp>
      <p:grpSp>
        <p:nvGrpSpPr>
          <p:cNvPr id="4" name="Groupe 3">
            <a:extLst>
              <a:ext uri="{FF2B5EF4-FFF2-40B4-BE49-F238E27FC236}">
                <a16:creationId xmlns:a16="http://schemas.microsoft.com/office/drawing/2014/main" id="{7041875F-509C-4825-B6B4-13D87B9E7F43}"/>
              </a:ext>
            </a:extLst>
          </p:cNvPr>
          <p:cNvGrpSpPr/>
          <p:nvPr/>
        </p:nvGrpSpPr>
        <p:grpSpPr>
          <a:xfrm>
            <a:off x="1981819" y="3728838"/>
            <a:ext cx="6573526" cy="2606705"/>
            <a:chOff x="1981819" y="3728838"/>
            <a:chExt cx="6573526" cy="2606705"/>
          </a:xfrm>
        </p:grpSpPr>
        <p:grpSp>
          <p:nvGrpSpPr>
            <p:cNvPr id="3" name="Grouper 2"/>
            <p:cNvGrpSpPr/>
            <p:nvPr/>
          </p:nvGrpSpPr>
          <p:grpSpPr>
            <a:xfrm>
              <a:off x="6016979" y="4157331"/>
              <a:ext cx="2538366" cy="1400940"/>
              <a:chOff x="5868472" y="4099533"/>
              <a:chExt cx="2538366" cy="1400940"/>
            </a:xfrm>
          </p:grpSpPr>
          <p:cxnSp>
            <p:nvCxnSpPr>
              <p:cNvPr id="9" name="Connecteur droit 8"/>
              <p:cNvCxnSpPr/>
              <p:nvPr/>
            </p:nvCxnSpPr>
            <p:spPr bwMode="auto">
              <a:xfrm>
                <a:off x="5868472" y="5352576"/>
                <a:ext cx="551445" cy="0"/>
              </a:xfrm>
              <a:prstGeom prst="line">
                <a:avLst/>
              </a:prstGeom>
              <a:noFill/>
              <a:ln w="20638" cap="flat">
                <a:solidFill>
                  <a:srgbClr val="00B0F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0" name="Connecteur droit 9"/>
              <p:cNvCxnSpPr/>
              <p:nvPr/>
            </p:nvCxnSpPr>
            <p:spPr bwMode="auto">
              <a:xfrm>
                <a:off x="5868472" y="5074566"/>
                <a:ext cx="551445" cy="0"/>
              </a:xfrm>
              <a:prstGeom prst="line">
                <a:avLst/>
              </a:prstGeom>
              <a:noFill/>
              <a:ln w="20638" cap="flat">
                <a:solidFill>
                  <a:srgbClr val="773AA4"/>
                </a:solidFill>
                <a:prstDash val="dashDot"/>
                <a:miter lim="800000"/>
                <a:headEnd/>
                <a:tailEnd/>
              </a:ln>
              <a:extLst>
                <a:ext uri="{909E8E84-426E-40DD-AFC4-6F175D3DCCD1}">
                  <a14:hiddenFill xmlns:a14="http://schemas.microsoft.com/office/drawing/2010/main">
                    <a:solidFill>
                      <a:srgbClr val="FFFFFF"/>
                    </a:solidFill>
                  </a14:hiddenFill>
                </a:ext>
              </a:extLst>
            </p:spPr>
          </p:cxnSp>
          <p:cxnSp>
            <p:nvCxnSpPr>
              <p:cNvPr id="11" name="Connecteur droit 10"/>
              <p:cNvCxnSpPr/>
              <p:nvPr/>
            </p:nvCxnSpPr>
            <p:spPr bwMode="auto">
              <a:xfrm>
                <a:off x="5868472" y="4796404"/>
                <a:ext cx="551445" cy="0"/>
              </a:xfrm>
              <a:prstGeom prst="line">
                <a:avLst/>
              </a:prstGeom>
              <a:noFill/>
              <a:ln w="2063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2" name="Connecteur droit 11"/>
              <p:cNvCxnSpPr/>
              <p:nvPr/>
            </p:nvCxnSpPr>
            <p:spPr bwMode="auto">
              <a:xfrm>
                <a:off x="5868472" y="4506033"/>
                <a:ext cx="551445" cy="0"/>
              </a:xfrm>
              <a:prstGeom prst="line">
                <a:avLst/>
              </a:prstGeom>
              <a:noFill/>
              <a:ln w="20638" cap="flat">
                <a:solidFill>
                  <a:srgbClr val="10B55B"/>
                </a:solidFill>
                <a:prstDash val="dash"/>
                <a:miter lim="800000"/>
                <a:headEnd/>
                <a:tailEnd/>
              </a:ln>
              <a:extLst>
                <a:ext uri="{909E8E84-426E-40DD-AFC4-6F175D3DCCD1}">
                  <a14:hiddenFill xmlns:a14="http://schemas.microsoft.com/office/drawing/2010/main">
                    <a:solidFill>
                      <a:srgbClr val="FFFFFF"/>
                    </a:solidFill>
                  </a14:hiddenFill>
                </a:ext>
              </a:extLst>
            </p:spPr>
          </p:cxnSp>
          <p:cxnSp>
            <p:nvCxnSpPr>
              <p:cNvPr id="13" name="Connecteur droit 12"/>
              <p:cNvCxnSpPr/>
              <p:nvPr/>
            </p:nvCxnSpPr>
            <p:spPr bwMode="auto">
              <a:xfrm>
                <a:off x="5868472" y="4239985"/>
                <a:ext cx="551445" cy="0"/>
              </a:xfrm>
              <a:prstGeom prst="line">
                <a:avLst/>
              </a:prstGeom>
              <a:noFill/>
              <a:ln w="20638" cap="flat">
                <a:solidFill>
                  <a:srgbClr val="00B0F0"/>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119" name="Freeform 424"/>
              <p:cNvSpPr>
                <a:spLocks/>
              </p:cNvSpPr>
              <p:nvPr/>
            </p:nvSpPr>
            <p:spPr bwMode="auto">
              <a:xfrm>
                <a:off x="6082282" y="4178866"/>
                <a:ext cx="123825" cy="122238"/>
              </a:xfrm>
              <a:custGeom>
                <a:avLst/>
                <a:gdLst>
                  <a:gd name="T0" fmla="*/ 87 w 106"/>
                  <a:gd name="T1" fmla="*/ 18 h 105"/>
                  <a:gd name="T2" fmla="*/ 87 w 106"/>
                  <a:gd name="T3" fmla="*/ 18 h 105"/>
                  <a:gd name="T4" fmla="*/ 87 w 106"/>
                  <a:gd name="T5" fmla="*/ 86 h 105"/>
                  <a:gd name="T6" fmla="*/ 19 w 106"/>
                  <a:gd name="T7" fmla="*/ 86 h 105"/>
                  <a:gd name="T8" fmla="*/ 19 w 106"/>
                  <a:gd name="T9" fmla="*/ 18 h 105"/>
                  <a:gd name="T10" fmla="*/ 87 w 106"/>
                  <a:gd name="T11" fmla="*/ 18 h 105"/>
                </a:gdLst>
                <a:ahLst/>
                <a:cxnLst>
                  <a:cxn ang="0">
                    <a:pos x="T0" y="T1"/>
                  </a:cxn>
                  <a:cxn ang="0">
                    <a:pos x="T2" y="T3"/>
                  </a:cxn>
                  <a:cxn ang="0">
                    <a:pos x="T4" y="T5"/>
                  </a:cxn>
                  <a:cxn ang="0">
                    <a:pos x="T6" y="T7"/>
                  </a:cxn>
                  <a:cxn ang="0">
                    <a:pos x="T8" y="T9"/>
                  </a:cxn>
                  <a:cxn ang="0">
                    <a:pos x="T10" y="T11"/>
                  </a:cxn>
                </a:cxnLst>
                <a:rect l="0" t="0" r="r" b="b"/>
                <a:pathLst>
                  <a:path w="106" h="105">
                    <a:moveTo>
                      <a:pt x="87" y="18"/>
                    </a:moveTo>
                    <a:lnTo>
                      <a:pt x="87" y="18"/>
                    </a:lnTo>
                    <a:cubicBezTo>
                      <a:pt x="106" y="37"/>
                      <a:pt x="106" y="67"/>
                      <a:pt x="87" y="86"/>
                    </a:cubicBezTo>
                    <a:cubicBezTo>
                      <a:pt x="68" y="105"/>
                      <a:pt x="38" y="105"/>
                      <a:pt x="19" y="86"/>
                    </a:cubicBezTo>
                    <a:cubicBezTo>
                      <a:pt x="0" y="67"/>
                      <a:pt x="0" y="37"/>
                      <a:pt x="19" y="18"/>
                    </a:cubicBezTo>
                    <a:cubicBezTo>
                      <a:pt x="38" y="0"/>
                      <a:pt x="68" y="0"/>
                      <a:pt x="87" y="18"/>
                    </a:cubicBez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0" name="Freeform 433"/>
              <p:cNvSpPr>
                <a:spLocks/>
              </p:cNvSpPr>
              <p:nvPr/>
            </p:nvSpPr>
            <p:spPr bwMode="auto">
              <a:xfrm>
                <a:off x="6083075" y="4450329"/>
                <a:ext cx="122238" cy="122238"/>
              </a:xfrm>
              <a:custGeom>
                <a:avLst/>
                <a:gdLst>
                  <a:gd name="T0" fmla="*/ 87 w 105"/>
                  <a:gd name="T1" fmla="*/ 18 h 105"/>
                  <a:gd name="T2" fmla="*/ 87 w 105"/>
                  <a:gd name="T3" fmla="*/ 18 h 105"/>
                  <a:gd name="T4" fmla="*/ 87 w 105"/>
                  <a:gd name="T5" fmla="*/ 86 h 105"/>
                  <a:gd name="T6" fmla="*/ 19 w 105"/>
                  <a:gd name="T7" fmla="*/ 86 h 105"/>
                  <a:gd name="T8" fmla="*/ 19 w 105"/>
                  <a:gd name="T9" fmla="*/ 18 h 105"/>
                  <a:gd name="T10" fmla="*/ 87 w 105"/>
                  <a:gd name="T11" fmla="*/ 18 h 105"/>
                </a:gdLst>
                <a:ahLst/>
                <a:cxnLst>
                  <a:cxn ang="0">
                    <a:pos x="T0" y="T1"/>
                  </a:cxn>
                  <a:cxn ang="0">
                    <a:pos x="T2" y="T3"/>
                  </a:cxn>
                  <a:cxn ang="0">
                    <a:pos x="T4" y="T5"/>
                  </a:cxn>
                  <a:cxn ang="0">
                    <a:pos x="T6" y="T7"/>
                  </a:cxn>
                  <a:cxn ang="0">
                    <a:pos x="T8" y="T9"/>
                  </a:cxn>
                  <a:cxn ang="0">
                    <a:pos x="T10" y="T11"/>
                  </a:cxn>
                </a:cxnLst>
                <a:rect l="0" t="0" r="r" b="b"/>
                <a:pathLst>
                  <a:path w="105" h="105">
                    <a:moveTo>
                      <a:pt x="87" y="18"/>
                    </a:moveTo>
                    <a:lnTo>
                      <a:pt x="87" y="18"/>
                    </a:lnTo>
                    <a:cubicBezTo>
                      <a:pt x="105" y="37"/>
                      <a:pt x="105" y="67"/>
                      <a:pt x="87" y="86"/>
                    </a:cubicBezTo>
                    <a:cubicBezTo>
                      <a:pt x="68" y="105"/>
                      <a:pt x="37" y="105"/>
                      <a:pt x="19" y="86"/>
                    </a:cubicBezTo>
                    <a:cubicBezTo>
                      <a:pt x="0" y="67"/>
                      <a:pt x="0" y="37"/>
                      <a:pt x="19" y="18"/>
                    </a:cubicBezTo>
                    <a:cubicBezTo>
                      <a:pt x="37" y="0"/>
                      <a:pt x="68" y="0"/>
                      <a:pt x="87" y="18"/>
                    </a:cubicBezTo>
                    <a:close/>
                  </a:path>
                </a:pathLst>
              </a:custGeom>
              <a:solidFill>
                <a:srgbClr val="00B050"/>
              </a:solidFill>
              <a:ln w="22225" cap="flat">
                <a:solidFill>
                  <a:srgbClr val="00B050"/>
                </a:solidFill>
                <a:prstDash val="solid"/>
                <a:bevel/>
                <a:headEnd/>
                <a:tailEnd/>
              </a:ln>
            </p:spPr>
            <p:txBody>
              <a:bodyPr vert="horz" wrap="square" lIns="91440" tIns="45720" rIns="91440" bIns="45720" numCol="1" anchor="t" anchorCtr="0" compatLnSpc="1">
                <a:prstTxWarp prst="textNoShape">
                  <a:avLst/>
                </a:prstTxWarp>
              </a:bodyPr>
              <a:lstStyle/>
              <a:p>
                <a:endParaRPr lang="fr-FR"/>
              </a:p>
            </p:txBody>
          </p:sp>
          <p:sp>
            <p:nvSpPr>
              <p:cNvPr id="121" name="Freeform 442"/>
              <p:cNvSpPr>
                <a:spLocks noEditPoints="1"/>
              </p:cNvSpPr>
              <p:nvPr/>
            </p:nvSpPr>
            <p:spPr bwMode="auto">
              <a:xfrm>
                <a:off x="6076725" y="4726554"/>
                <a:ext cx="134938" cy="133350"/>
              </a:xfrm>
              <a:custGeom>
                <a:avLst/>
                <a:gdLst>
                  <a:gd name="T0" fmla="*/ 58 w 115"/>
                  <a:gd name="T1" fmla="*/ 0 h 115"/>
                  <a:gd name="T2" fmla="*/ 58 w 115"/>
                  <a:gd name="T3" fmla="*/ 0 h 115"/>
                  <a:gd name="T4" fmla="*/ 115 w 115"/>
                  <a:gd name="T5" fmla="*/ 115 h 115"/>
                  <a:gd name="T6" fmla="*/ 0 w 115"/>
                  <a:gd name="T7" fmla="*/ 115 h 115"/>
                  <a:gd name="T8" fmla="*/ 58 w 115"/>
                  <a:gd name="T9" fmla="*/ 0 h 115"/>
                  <a:gd name="T10" fmla="*/ 58 w 115"/>
                  <a:gd name="T11" fmla="*/ 0 h 115"/>
                  <a:gd name="T12" fmla="*/ 58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8" y="0"/>
                    </a:moveTo>
                    <a:lnTo>
                      <a:pt x="58" y="0"/>
                    </a:lnTo>
                    <a:lnTo>
                      <a:pt x="115" y="115"/>
                    </a:lnTo>
                    <a:lnTo>
                      <a:pt x="0" y="115"/>
                    </a:lnTo>
                    <a:lnTo>
                      <a:pt x="58" y="0"/>
                    </a:lnTo>
                    <a:close/>
                    <a:moveTo>
                      <a:pt x="58" y="0"/>
                    </a:move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2" name="Freeform 443"/>
              <p:cNvSpPr>
                <a:spLocks noEditPoints="1"/>
              </p:cNvSpPr>
              <p:nvPr/>
            </p:nvSpPr>
            <p:spPr bwMode="auto">
              <a:xfrm>
                <a:off x="6076725" y="4726554"/>
                <a:ext cx="134938" cy="133350"/>
              </a:xfrm>
              <a:custGeom>
                <a:avLst/>
                <a:gdLst>
                  <a:gd name="T0" fmla="*/ 58 w 115"/>
                  <a:gd name="T1" fmla="*/ 0 h 115"/>
                  <a:gd name="T2" fmla="*/ 58 w 115"/>
                  <a:gd name="T3" fmla="*/ 0 h 115"/>
                  <a:gd name="T4" fmla="*/ 115 w 115"/>
                  <a:gd name="T5" fmla="*/ 115 h 115"/>
                  <a:gd name="T6" fmla="*/ 0 w 115"/>
                  <a:gd name="T7" fmla="*/ 115 h 115"/>
                  <a:gd name="T8" fmla="*/ 58 w 115"/>
                  <a:gd name="T9" fmla="*/ 0 h 115"/>
                  <a:gd name="T10" fmla="*/ 58 w 115"/>
                  <a:gd name="T11" fmla="*/ 0 h 115"/>
                  <a:gd name="T12" fmla="*/ 58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8" y="0"/>
                    </a:moveTo>
                    <a:lnTo>
                      <a:pt x="58" y="0"/>
                    </a:lnTo>
                    <a:lnTo>
                      <a:pt x="115" y="115"/>
                    </a:lnTo>
                    <a:lnTo>
                      <a:pt x="0" y="115"/>
                    </a:lnTo>
                    <a:lnTo>
                      <a:pt x="58" y="0"/>
                    </a:lnTo>
                    <a:close/>
                    <a:moveTo>
                      <a:pt x="58" y="0"/>
                    </a:moveTo>
                    <a:lnTo>
                      <a:pt x="58" y="0"/>
                    </a:lnTo>
                    <a:close/>
                  </a:path>
                </a:pathLst>
              </a:custGeom>
              <a:solidFill>
                <a:srgbClr val="FF6600"/>
              </a:solidFill>
              <a:ln w="22225" cap="flat">
                <a:solidFill>
                  <a:srgbClr val="FF660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23" name="Freeform 457"/>
              <p:cNvSpPr>
                <a:spLocks noEditPoints="1"/>
              </p:cNvSpPr>
              <p:nvPr/>
            </p:nvSpPr>
            <p:spPr bwMode="auto">
              <a:xfrm>
                <a:off x="6076725" y="4987498"/>
                <a:ext cx="134938" cy="134938"/>
              </a:xfrm>
              <a:custGeom>
                <a:avLst/>
                <a:gdLst>
                  <a:gd name="T0" fmla="*/ 58 w 115"/>
                  <a:gd name="T1" fmla="*/ 0 h 115"/>
                  <a:gd name="T2" fmla="*/ 58 w 115"/>
                  <a:gd name="T3" fmla="*/ 0 h 115"/>
                  <a:gd name="T4" fmla="*/ 115 w 115"/>
                  <a:gd name="T5" fmla="*/ 115 h 115"/>
                  <a:gd name="T6" fmla="*/ 0 w 115"/>
                  <a:gd name="T7" fmla="*/ 115 h 115"/>
                  <a:gd name="T8" fmla="*/ 58 w 115"/>
                  <a:gd name="T9" fmla="*/ 0 h 115"/>
                  <a:gd name="T10" fmla="*/ 58 w 115"/>
                  <a:gd name="T11" fmla="*/ 0 h 115"/>
                  <a:gd name="T12" fmla="*/ 58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8" y="0"/>
                    </a:moveTo>
                    <a:lnTo>
                      <a:pt x="58" y="0"/>
                    </a:lnTo>
                    <a:lnTo>
                      <a:pt x="115" y="115"/>
                    </a:lnTo>
                    <a:lnTo>
                      <a:pt x="0" y="115"/>
                    </a:lnTo>
                    <a:lnTo>
                      <a:pt x="58" y="0"/>
                    </a:lnTo>
                    <a:close/>
                    <a:moveTo>
                      <a:pt x="58" y="0"/>
                    </a:moveTo>
                    <a:lnTo>
                      <a:pt x="58" y="0"/>
                    </a:lnTo>
                    <a:close/>
                  </a:path>
                </a:pathLst>
              </a:custGeom>
              <a:solidFill>
                <a:srgbClr val="7030A0"/>
              </a:solidFill>
              <a:ln w="22225" cap="flat">
                <a:solidFill>
                  <a:srgbClr val="7030A0"/>
                </a:solidFill>
                <a:prstDash val="solid"/>
                <a:bevel/>
                <a:headEnd/>
                <a:tailEnd/>
              </a:ln>
            </p:spPr>
            <p:txBody>
              <a:bodyPr vert="horz" wrap="square" lIns="91440" tIns="45720" rIns="91440" bIns="45720" numCol="1" anchor="t" anchorCtr="0" compatLnSpc="1">
                <a:prstTxWarp prst="textNoShape">
                  <a:avLst/>
                </a:prstTxWarp>
              </a:bodyPr>
              <a:lstStyle/>
              <a:p>
                <a:endParaRPr lang="fr-FR"/>
              </a:p>
            </p:txBody>
          </p:sp>
          <p:sp>
            <p:nvSpPr>
              <p:cNvPr id="124" name="Freeform 462"/>
              <p:cNvSpPr>
                <a:spLocks noEditPoints="1"/>
              </p:cNvSpPr>
              <p:nvPr/>
            </p:nvSpPr>
            <p:spPr bwMode="auto">
              <a:xfrm>
                <a:off x="6076725" y="5288729"/>
                <a:ext cx="134938" cy="134938"/>
              </a:xfrm>
              <a:custGeom>
                <a:avLst/>
                <a:gdLst>
                  <a:gd name="T0" fmla="*/ 14 w 115"/>
                  <a:gd name="T1" fmla="*/ 14 h 115"/>
                  <a:gd name="T2" fmla="*/ 14 w 115"/>
                  <a:gd name="T3" fmla="*/ 14 h 115"/>
                  <a:gd name="T4" fmla="*/ 100 w 115"/>
                  <a:gd name="T5" fmla="*/ 100 h 115"/>
                  <a:gd name="T6" fmla="*/ 100 w 115"/>
                  <a:gd name="T7" fmla="*/ 14 h 115"/>
                  <a:gd name="T8" fmla="*/ 100 w 115"/>
                  <a:gd name="T9" fmla="*/ 14 h 115"/>
                  <a:gd name="T10" fmla="*/ 14 w 115"/>
                  <a:gd name="T11" fmla="*/ 100 h 115"/>
                  <a:gd name="T12" fmla="*/ 57 w 115"/>
                  <a:gd name="T13" fmla="*/ 0 h 115"/>
                  <a:gd name="T14" fmla="*/ 57 w 115"/>
                  <a:gd name="T15" fmla="*/ 0 h 115"/>
                  <a:gd name="T16" fmla="*/ 57 w 115"/>
                  <a:gd name="T17" fmla="*/ 115 h 115"/>
                  <a:gd name="T18" fmla="*/ 115 w 115"/>
                  <a:gd name="T19" fmla="*/ 57 h 115"/>
                  <a:gd name="T20" fmla="*/ 115 w 115"/>
                  <a:gd name="T21" fmla="*/ 57 h 115"/>
                  <a:gd name="T22" fmla="*/ 0 w 115"/>
                  <a:gd name="T2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4"/>
                    </a:moveTo>
                    <a:lnTo>
                      <a:pt x="14" y="14"/>
                    </a:lnTo>
                    <a:lnTo>
                      <a:pt x="100" y="100"/>
                    </a:lnTo>
                    <a:moveTo>
                      <a:pt x="100" y="14"/>
                    </a:moveTo>
                    <a:lnTo>
                      <a:pt x="100" y="14"/>
                    </a:lnTo>
                    <a:lnTo>
                      <a:pt x="14" y="100"/>
                    </a:lnTo>
                    <a:moveTo>
                      <a:pt x="57" y="0"/>
                    </a:moveTo>
                    <a:lnTo>
                      <a:pt x="57" y="0"/>
                    </a:lnTo>
                    <a:lnTo>
                      <a:pt x="57" y="115"/>
                    </a:lnTo>
                    <a:moveTo>
                      <a:pt x="115" y="57"/>
                    </a:moveTo>
                    <a:lnTo>
                      <a:pt x="115" y="57"/>
                    </a:lnTo>
                    <a:lnTo>
                      <a:pt x="0" y="57"/>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5" name="Freeform 464"/>
              <p:cNvSpPr>
                <a:spLocks noEditPoints="1"/>
              </p:cNvSpPr>
              <p:nvPr/>
            </p:nvSpPr>
            <p:spPr bwMode="auto">
              <a:xfrm>
                <a:off x="6076725" y="5288729"/>
                <a:ext cx="134938" cy="134938"/>
              </a:xfrm>
              <a:custGeom>
                <a:avLst/>
                <a:gdLst>
                  <a:gd name="T0" fmla="*/ 14 w 115"/>
                  <a:gd name="T1" fmla="*/ 14 h 115"/>
                  <a:gd name="T2" fmla="*/ 14 w 115"/>
                  <a:gd name="T3" fmla="*/ 14 h 115"/>
                  <a:gd name="T4" fmla="*/ 100 w 115"/>
                  <a:gd name="T5" fmla="*/ 100 h 115"/>
                  <a:gd name="T6" fmla="*/ 100 w 115"/>
                  <a:gd name="T7" fmla="*/ 14 h 115"/>
                  <a:gd name="T8" fmla="*/ 100 w 115"/>
                  <a:gd name="T9" fmla="*/ 14 h 115"/>
                  <a:gd name="T10" fmla="*/ 14 w 115"/>
                  <a:gd name="T11" fmla="*/ 100 h 115"/>
                  <a:gd name="T12" fmla="*/ 57 w 115"/>
                  <a:gd name="T13" fmla="*/ 0 h 115"/>
                  <a:gd name="T14" fmla="*/ 57 w 115"/>
                  <a:gd name="T15" fmla="*/ 0 h 115"/>
                  <a:gd name="T16" fmla="*/ 57 w 115"/>
                  <a:gd name="T17" fmla="*/ 115 h 115"/>
                  <a:gd name="T18" fmla="*/ 115 w 115"/>
                  <a:gd name="T19" fmla="*/ 57 h 115"/>
                  <a:gd name="T20" fmla="*/ 115 w 115"/>
                  <a:gd name="T21" fmla="*/ 57 h 115"/>
                  <a:gd name="T22" fmla="*/ 0 w 115"/>
                  <a:gd name="T2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4"/>
                    </a:moveTo>
                    <a:lnTo>
                      <a:pt x="14" y="14"/>
                    </a:lnTo>
                    <a:lnTo>
                      <a:pt x="100" y="100"/>
                    </a:lnTo>
                    <a:moveTo>
                      <a:pt x="100" y="14"/>
                    </a:moveTo>
                    <a:lnTo>
                      <a:pt x="100" y="14"/>
                    </a:lnTo>
                    <a:lnTo>
                      <a:pt x="14" y="100"/>
                    </a:lnTo>
                    <a:moveTo>
                      <a:pt x="57" y="0"/>
                    </a:moveTo>
                    <a:lnTo>
                      <a:pt x="57" y="0"/>
                    </a:lnTo>
                    <a:lnTo>
                      <a:pt x="57" y="115"/>
                    </a:lnTo>
                    <a:moveTo>
                      <a:pt x="115" y="57"/>
                    </a:moveTo>
                    <a:lnTo>
                      <a:pt x="115" y="57"/>
                    </a:lnTo>
                    <a:lnTo>
                      <a:pt x="0" y="57"/>
                    </a:lnTo>
                  </a:path>
                </a:pathLst>
              </a:custGeom>
              <a:noFill/>
              <a:ln w="22225" cap="flat">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6" name="ZoneTexte 125"/>
              <p:cNvSpPr txBox="1"/>
              <p:nvPr/>
            </p:nvSpPr>
            <p:spPr>
              <a:xfrm>
                <a:off x="6437581" y="4099533"/>
                <a:ext cx="425116" cy="276999"/>
              </a:xfrm>
              <a:prstGeom prst="rect">
                <a:avLst/>
              </a:prstGeom>
              <a:noFill/>
            </p:spPr>
            <p:txBody>
              <a:bodyPr wrap="none" rtlCol="0">
                <a:spAutoFit/>
              </a:bodyPr>
              <a:lstStyle/>
              <a:p>
                <a:r>
                  <a:rPr lang="fr-FR" sz="1200" b="1"/>
                  <a:t>WT</a:t>
                </a:r>
              </a:p>
            </p:txBody>
          </p:sp>
          <p:sp>
            <p:nvSpPr>
              <p:cNvPr id="127" name="ZoneTexte 126"/>
              <p:cNvSpPr txBox="1"/>
              <p:nvPr/>
            </p:nvSpPr>
            <p:spPr>
              <a:xfrm>
                <a:off x="6437581" y="4389206"/>
                <a:ext cx="926857" cy="276999"/>
              </a:xfrm>
              <a:prstGeom prst="rect">
                <a:avLst/>
              </a:prstGeom>
              <a:noFill/>
            </p:spPr>
            <p:txBody>
              <a:bodyPr wrap="none" rtlCol="0">
                <a:spAutoFit/>
              </a:bodyPr>
              <a:lstStyle/>
              <a:p>
                <a:r>
                  <a:rPr lang="fr-FR" sz="1200" b="1"/>
                  <a:t>WT + DTG</a:t>
                </a:r>
              </a:p>
            </p:txBody>
          </p:sp>
          <p:sp>
            <p:nvSpPr>
              <p:cNvPr id="128" name="ZoneTexte 127"/>
              <p:cNvSpPr txBox="1"/>
              <p:nvPr/>
            </p:nvSpPr>
            <p:spPr>
              <a:xfrm>
                <a:off x="6437581" y="4689862"/>
                <a:ext cx="1212191" cy="276999"/>
              </a:xfrm>
              <a:prstGeom prst="rect">
                <a:avLst/>
              </a:prstGeom>
              <a:noFill/>
            </p:spPr>
            <p:txBody>
              <a:bodyPr wrap="none" rtlCol="0">
                <a:spAutoFit/>
              </a:bodyPr>
              <a:lstStyle/>
              <a:p>
                <a:r>
                  <a:rPr lang="fr-FR" sz="1200" b="1"/>
                  <a:t>Mutant 3’-PPT</a:t>
                </a:r>
              </a:p>
            </p:txBody>
          </p:sp>
          <p:sp>
            <p:nvSpPr>
              <p:cNvPr id="129" name="ZoneTexte 128"/>
              <p:cNvSpPr txBox="1"/>
              <p:nvPr/>
            </p:nvSpPr>
            <p:spPr>
              <a:xfrm>
                <a:off x="6437581" y="4944206"/>
                <a:ext cx="1757212" cy="276999"/>
              </a:xfrm>
              <a:prstGeom prst="rect">
                <a:avLst/>
              </a:prstGeom>
              <a:noFill/>
            </p:spPr>
            <p:txBody>
              <a:bodyPr wrap="none" rtlCol="0">
                <a:spAutoFit/>
              </a:bodyPr>
              <a:lstStyle/>
              <a:p>
                <a:r>
                  <a:rPr lang="fr-FR" sz="1200" b="1"/>
                  <a:t>Mutant 3’-PPT + DTG</a:t>
                </a:r>
              </a:p>
            </p:txBody>
          </p:sp>
          <p:sp>
            <p:nvSpPr>
              <p:cNvPr id="130" name="ZoneTexte 129"/>
              <p:cNvSpPr txBox="1"/>
              <p:nvPr/>
            </p:nvSpPr>
            <p:spPr>
              <a:xfrm>
                <a:off x="6437581" y="5223474"/>
                <a:ext cx="1969257" cy="276999"/>
              </a:xfrm>
              <a:prstGeom prst="rect">
                <a:avLst/>
              </a:prstGeom>
              <a:noFill/>
            </p:spPr>
            <p:txBody>
              <a:bodyPr wrap="none" rtlCol="0">
                <a:spAutoFit/>
              </a:bodyPr>
              <a:lstStyle/>
              <a:p>
                <a:r>
                  <a:rPr lang="fr-FR" sz="1200" b="1"/>
                  <a:t>Virus mutant catalytique</a:t>
                </a:r>
              </a:p>
            </p:txBody>
          </p:sp>
        </p:grpSp>
        <p:sp>
          <p:nvSpPr>
            <p:cNvPr id="15" name="Freeform 136"/>
            <p:cNvSpPr>
              <a:spLocks/>
            </p:cNvSpPr>
            <p:nvPr/>
          </p:nvSpPr>
          <p:spPr bwMode="auto">
            <a:xfrm>
              <a:off x="2564763" y="4041760"/>
              <a:ext cx="1361727" cy="951156"/>
            </a:xfrm>
            <a:custGeom>
              <a:avLst/>
              <a:gdLst>
                <a:gd name="T0" fmla="*/ 0 w 1744"/>
                <a:gd name="T1" fmla="*/ 1110 h 1110"/>
                <a:gd name="T2" fmla="*/ 0 w 1744"/>
                <a:gd name="T3" fmla="*/ 1110 h 1110"/>
                <a:gd name="T4" fmla="*/ 1047 w 1744"/>
                <a:gd name="T5" fmla="*/ 646 h 1110"/>
                <a:gd name="T6" fmla="*/ 1395 w 1744"/>
                <a:gd name="T7" fmla="*/ 185 h 1110"/>
                <a:gd name="T8" fmla="*/ 1744 w 1744"/>
                <a:gd name="T9" fmla="*/ 0 h 1110"/>
              </a:gdLst>
              <a:ahLst/>
              <a:cxnLst>
                <a:cxn ang="0">
                  <a:pos x="T0" y="T1"/>
                </a:cxn>
                <a:cxn ang="0">
                  <a:pos x="T2" y="T3"/>
                </a:cxn>
                <a:cxn ang="0">
                  <a:pos x="T4" y="T5"/>
                </a:cxn>
                <a:cxn ang="0">
                  <a:pos x="T6" y="T7"/>
                </a:cxn>
                <a:cxn ang="0">
                  <a:pos x="T8" y="T9"/>
                </a:cxn>
              </a:cxnLst>
              <a:rect l="0" t="0" r="r" b="b"/>
              <a:pathLst>
                <a:path w="1744" h="1110">
                  <a:moveTo>
                    <a:pt x="0" y="1110"/>
                  </a:moveTo>
                  <a:lnTo>
                    <a:pt x="0" y="1110"/>
                  </a:lnTo>
                  <a:lnTo>
                    <a:pt x="1047" y="646"/>
                  </a:lnTo>
                  <a:lnTo>
                    <a:pt x="1395" y="185"/>
                  </a:lnTo>
                  <a:lnTo>
                    <a:pt x="1744" y="0"/>
                  </a:lnTo>
                </a:path>
              </a:pathLst>
            </a:custGeom>
            <a:noFill/>
            <a:ln w="2063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Freeform 5"/>
            <p:cNvSpPr>
              <a:spLocks/>
            </p:cNvSpPr>
            <p:nvPr/>
          </p:nvSpPr>
          <p:spPr bwMode="auto">
            <a:xfrm>
              <a:off x="2429616" y="6019344"/>
              <a:ext cx="2993746" cy="0"/>
            </a:xfrm>
            <a:custGeom>
              <a:avLst/>
              <a:gdLst>
                <a:gd name="T0" fmla="*/ 0 w 3834"/>
                <a:gd name="T1" fmla="*/ 0 w 3834"/>
                <a:gd name="T2" fmla="*/ 3834 w 3834"/>
              </a:gdLst>
              <a:ahLst/>
              <a:cxnLst>
                <a:cxn ang="0">
                  <a:pos x="T0" y="0"/>
                </a:cxn>
                <a:cxn ang="0">
                  <a:pos x="T1" y="0"/>
                </a:cxn>
                <a:cxn ang="0">
                  <a:pos x="T2" y="0"/>
                </a:cxn>
              </a:cxnLst>
              <a:rect l="0" t="0" r="r" b="b"/>
              <a:pathLst>
                <a:path w="3834">
                  <a:moveTo>
                    <a:pt x="0" y="0"/>
                  </a:moveTo>
                  <a:lnTo>
                    <a:pt x="0" y="0"/>
                  </a:lnTo>
                  <a:lnTo>
                    <a:pt x="3834" y="0"/>
                  </a:lnTo>
                </a:path>
              </a:pathLst>
            </a:custGeom>
            <a:noFill/>
            <a:ln w="206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Freeform 6"/>
            <p:cNvSpPr>
              <a:spLocks/>
            </p:cNvSpPr>
            <p:nvPr/>
          </p:nvSpPr>
          <p:spPr bwMode="auto">
            <a:xfrm>
              <a:off x="2564763"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Freeform 7"/>
            <p:cNvSpPr>
              <a:spLocks/>
            </p:cNvSpPr>
            <p:nvPr/>
          </p:nvSpPr>
          <p:spPr bwMode="auto">
            <a:xfrm>
              <a:off x="2836765"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Freeform 8"/>
            <p:cNvSpPr>
              <a:spLocks/>
            </p:cNvSpPr>
            <p:nvPr/>
          </p:nvSpPr>
          <p:spPr bwMode="auto">
            <a:xfrm>
              <a:off x="3108769"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Freeform 9"/>
            <p:cNvSpPr>
              <a:spLocks/>
            </p:cNvSpPr>
            <p:nvPr/>
          </p:nvSpPr>
          <p:spPr bwMode="auto">
            <a:xfrm>
              <a:off x="3382483"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Freeform 10"/>
            <p:cNvSpPr>
              <a:spLocks/>
            </p:cNvSpPr>
            <p:nvPr/>
          </p:nvSpPr>
          <p:spPr bwMode="auto">
            <a:xfrm>
              <a:off x="3652776"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Freeform 11"/>
            <p:cNvSpPr>
              <a:spLocks/>
            </p:cNvSpPr>
            <p:nvPr/>
          </p:nvSpPr>
          <p:spPr bwMode="auto">
            <a:xfrm>
              <a:off x="3926490"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Freeform 12"/>
            <p:cNvSpPr>
              <a:spLocks/>
            </p:cNvSpPr>
            <p:nvPr/>
          </p:nvSpPr>
          <p:spPr bwMode="auto">
            <a:xfrm>
              <a:off x="4196782"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Freeform 13"/>
            <p:cNvSpPr>
              <a:spLocks/>
            </p:cNvSpPr>
            <p:nvPr/>
          </p:nvSpPr>
          <p:spPr bwMode="auto">
            <a:xfrm>
              <a:off x="4470496"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Freeform 14"/>
            <p:cNvSpPr>
              <a:spLocks/>
            </p:cNvSpPr>
            <p:nvPr/>
          </p:nvSpPr>
          <p:spPr bwMode="auto">
            <a:xfrm>
              <a:off x="4742499"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Freeform 15"/>
            <p:cNvSpPr>
              <a:spLocks/>
            </p:cNvSpPr>
            <p:nvPr/>
          </p:nvSpPr>
          <p:spPr bwMode="auto">
            <a:xfrm>
              <a:off x="5014502"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16"/>
            <p:cNvSpPr>
              <a:spLocks/>
            </p:cNvSpPr>
            <p:nvPr/>
          </p:nvSpPr>
          <p:spPr bwMode="auto">
            <a:xfrm>
              <a:off x="5286505" y="6019344"/>
              <a:ext cx="0" cy="51321"/>
            </a:xfrm>
            <a:custGeom>
              <a:avLst/>
              <a:gdLst>
                <a:gd name="T0" fmla="*/ 0 h 61"/>
                <a:gd name="T1" fmla="*/ 0 h 61"/>
                <a:gd name="T2" fmla="*/ 61 h 61"/>
              </a:gdLst>
              <a:ahLst/>
              <a:cxnLst>
                <a:cxn ang="0">
                  <a:pos x="0" y="T0"/>
                </a:cxn>
                <a:cxn ang="0">
                  <a:pos x="0" y="T1"/>
                </a:cxn>
                <a:cxn ang="0">
                  <a:pos x="0" y="T2"/>
                </a:cxn>
              </a:cxnLst>
              <a:rect l="0" t="0" r="r" b="b"/>
              <a:pathLst>
                <a:path h="61">
                  <a:moveTo>
                    <a:pt x="0" y="0"/>
                  </a:moveTo>
                  <a:lnTo>
                    <a:pt x="0" y="0"/>
                  </a:lnTo>
                  <a:lnTo>
                    <a:pt x="0" y="61"/>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Freeform 43"/>
            <p:cNvSpPr>
              <a:spLocks/>
            </p:cNvSpPr>
            <p:nvPr/>
          </p:nvSpPr>
          <p:spPr bwMode="auto">
            <a:xfrm>
              <a:off x="2429616" y="3886086"/>
              <a:ext cx="0" cy="2133259"/>
            </a:xfrm>
            <a:custGeom>
              <a:avLst/>
              <a:gdLst>
                <a:gd name="T0" fmla="*/ 2488 h 2488"/>
                <a:gd name="T1" fmla="*/ 2488 h 2488"/>
                <a:gd name="T2" fmla="*/ 0 h 2488"/>
              </a:gdLst>
              <a:ahLst/>
              <a:cxnLst>
                <a:cxn ang="0">
                  <a:pos x="0" y="T0"/>
                </a:cxn>
                <a:cxn ang="0">
                  <a:pos x="0" y="T1"/>
                </a:cxn>
                <a:cxn ang="0">
                  <a:pos x="0" y="T2"/>
                </a:cxn>
              </a:cxnLst>
              <a:rect l="0" t="0" r="r" b="b"/>
              <a:pathLst>
                <a:path h="2488">
                  <a:moveTo>
                    <a:pt x="0" y="2488"/>
                  </a:moveTo>
                  <a:lnTo>
                    <a:pt x="0" y="2488"/>
                  </a:lnTo>
                  <a:lnTo>
                    <a:pt x="0" y="0"/>
                  </a:lnTo>
                </a:path>
              </a:pathLst>
            </a:custGeom>
            <a:noFill/>
            <a:ln w="206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44"/>
            <p:cNvSpPr>
              <a:spLocks/>
            </p:cNvSpPr>
            <p:nvPr/>
          </p:nvSpPr>
          <p:spPr bwMode="auto">
            <a:xfrm>
              <a:off x="2381716" y="6019344"/>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Freeform 45"/>
            <p:cNvSpPr>
              <a:spLocks/>
            </p:cNvSpPr>
            <p:nvPr/>
          </p:nvSpPr>
          <p:spPr bwMode="auto">
            <a:xfrm>
              <a:off x="2381716" y="5663515"/>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Freeform 46"/>
            <p:cNvSpPr>
              <a:spLocks/>
            </p:cNvSpPr>
            <p:nvPr/>
          </p:nvSpPr>
          <p:spPr bwMode="auto">
            <a:xfrm>
              <a:off x="2381716" y="5307687"/>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Freeform 47"/>
            <p:cNvSpPr>
              <a:spLocks/>
            </p:cNvSpPr>
            <p:nvPr/>
          </p:nvSpPr>
          <p:spPr bwMode="auto">
            <a:xfrm>
              <a:off x="2381716" y="4951859"/>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Freeform 48"/>
            <p:cNvSpPr>
              <a:spLocks/>
            </p:cNvSpPr>
            <p:nvPr/>
          </p:nvSpPr>
          <p:spPr bwMode="auto">
            <a:xfrm>
              <a:off x="2381716" y="4596031"/>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Freeform 49"/>
            <p:cNvSpPr>
              <a:spLocks/>
            </p:cNvSpPr>
            <p:nvPr/>
          </p:nvSpPr>
          <p:spPr bwMode="auto">
            <a:xfrm>
              <a:off x="2381716" y="4241914"/>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Freeform 50"/>
            <p:cNvSpPr>
              <a:spLocks/>
            </p:cNvSpPr>
            <p:nvPr/>
          </p:nvSpPr>
          <p:spPr bwMode="auto">
            <a:xfrm>
              <a:off x="2381716" y="3886086"/>
              <a:ext cx="47900" cy="0"/>
            </a:xfrm>
            <a:custGeom>
              <a:avLst/>
              <a:gdLst>
                <a:gd name="T0" fmla="*/ 0 w 61"/>
                <a:gd name="T1" fmla="*/ 0 w 61"/>
                <a:gd name="T2" fmla="*/ 61 w 61"/>
              </a:gdLst>
              <a:ahLst/>
              <a:cxnLst>
                <a:cxn ang="0">
                  <a:pos x="T0" y="0"/>
                </a:cxn>
                <a:cxn ang="0">
                  <a:pos x="T1" y="0"/>
                </a:cxn>
                <a:cxn ang="0">
                  <a:pos x="T2" y="0"/>
                </a:cxn>
              </a:cxnLst>
              <a:rect l="0" t="0" r="r" b="b"/>
              <a:pathLst>
                <a:path w="61">
                  <a:moveTo>
                    <a:pt x="0" y="0"/>
                  </a:moveTo>
                  <a:lnTo>
                    <a:pt x="0" y="0"/>
                  </a:lnTo>
                  <a:lnTo>
                    <a:pt x="61" y="0"/>
                  </a:lnTo>
                </a:path>
              </a:pathLst>
            </a:custGeom>
            <a:noFill/>
            <a:ln w="20638"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Freeform 127"/>
            <p:cNvSpPr>
              <a:spLocks/>
            </p:cNvSpPr>
            <p:nvPr/>
          </p:nvSpPr>
          <p:spPr bwMode="auto">
            <a:xfrm>
              <a:off x="2564763" y="4103346"/>
              <a:ext cx="817720" cy="449918"/>
            </a:xfrm>
            <a:custGeom>
              <a:avLst/>
              <a:gdLst>
                <a:gd name="T0" fmla="*/ 0 w 1047"/>
                <a:gd name="T1" fmla="*/ 525 h 525"/>
                <a:gd name="T2" fmla="*/ 0 w 1047"/>
                <a:gd name="T3" fmla="*/ 525 h 525"/>
                <a:gd name="T4" fmla="*/ 1047 w 1047"/>
                <a:gd name="T5" fmla="*/ 0 h 525"/>
              </a:gdLst>
              <a:ahLst/>
              <a:cxnLst>
                <a:cxn ang="0">
                  <a:pos x="T0" y="T1"/>
                </a:cxn>
                <a:cxn ang="0">
                  <a:pos x="T2" y="T3"/>
                </a:cxn>
                <a:cxn ang="0">
                  <a:pos x="T4" y="T5"/>
                </a:cxn>
              </a:cxnLst>
              <a:rect l="0" t="0" r="r" b="b"/>
              <a:pathLst>
                <a:path w="1047" h="525">
                  <a:moveTo>
                    <a:pt x="0" y="525"/>
                  </a:moveTo>
                  <a:lnTo>
                    <a:pt x="0" y="525"/>
                  </a:lnTo>
                  <a:lnTo>
                    <a:pt x="1047" y="0"/>
                  </a:lnTo>
                </a:path>
              </a:pathLst>
            </a:custGeom>
            <a:noFill/>
            <a:ln w="20638"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Freeform 128"/>
            <p:cNvSpPr>
              <a:spLocks/>
            </p:cNvSpPr>
            <p:nvPr/>
          </p:nvSpPr>
          <p:spPr bwMode="auto">
            <a:xfrm>
              <a:off x="2523706" y="4508785"/>
              <a:ext cx="82114" cy="90668"/>
            </a:xfrm>
            <a:custGeom>
              <a:avLst/>
              <a:gdLst>
                <a:gd name="T0" fmla="*/ 86 w 105"/>
                <a:gd name="T1" fmla="*/ 18 h 105"/>
                <a:gd name="T2" fmla="*/ 86 w 105"/>
                <a:gd name="T3" fmla="*/ 18 h 105"/>
                <a:gd name="T4" fmla="*/ 86 w 105"/>
                <a:gd name="T5" fmla="*/ 86 h 105"/>
                <a:gd name="T6" fmla="*/ 18 w 105"/>
                <a:gd name="T7" fmla="*/ 86 h 105"/>
                <a:gd name="T8" fmla="*/ 18 w 105"/>
                <a:gd name="T9" fmla="*/ 18 h 105"/>
                <a:gd name="T10" fmla="*/ 86 w 105"/>
                <a:gd name="T11" fmla="*/ 18 h 105"/>
              </a:gdLst>
              <a:ahLst/>
              <a:cxnLst>
                <a:cxn ang="0">
                  <a:pos x="T0" y="T1"/>
                </a:cxn>
                <a:cxn ang="0">
                  <a:pos x="T2" y="T3"/>
                </a:cxn>
                <a:cxn ang="0">
                  <a:pos x="T4" y="T5"/>
                </a:cxn>
                <a:cxn ang="0">
                  <a:pos x="T6" y="T7"/>
                </a:cxn>
                <a:cxn ang="0">
                  <a:pos x="T8" y="T9"/>
                </a:cxn>
                <a:cxn ang="0">
                  <a:pos x="T10" y="T11"/>
                </a:cxn>
              </a:cxnLst>
              <a:rect l="0" t="0" r="r" b="b"/>
              <a:pathLst>
                <a:path w="105" h="105">
                  <a:moveTo>
                    <a:pt x="86" y="18"/>
                  </a:moveTo>
                  <a:lnTo>
                    <a:pt x="86" y="18"/>
                  </a:lnTo>
                  <a:cubicBezTo>
                    <a:pt x="105" y="37"/>
                    <a:pt x="105" y="67"/>
                    <a:pt x="86" y="86"/>
                  </a:cubicBezTo>
                  <a:cubicBezTo>
                    <a:pt x="67" y="105"/>
                    <a:pt x="37" y="105"/>
                    <a:pt x="18" y="86"/>
                  </a:cubicBezTo>
                  <a:cubicBezTo>
                    <a:pt x="0" y="67"/>
                    <a:pt x="0" y="37"/>
                    <a:pt x="18" y="18"/>
                  </a:cubicBezTo>
                  <a:cubicBezTo>
                    <a:pt x="37" y="0"/>
                    <a:pt x="67" y="0"/>
                    <a:pt x="86" y="18"/>
                  </a:cubicBez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6" name="Freeform 129"/>
            <p:cNvSpPr>
              <a:spLocks/>
            </p:cNvSpPr>
            <p:nvPr/>
          </p:nvSpPr>
          <p:spPr bwMode="auto">
            <a:xfrm>
              <a:off x="3339715" y="4058867"/>
              <a:ext cx="82114" cy="90668"/>
            </a:xfrm>
            <a:custGeom>
              <a:avLst/>
              <a:gdLst>
                <a:gd name="T0" fmla="*/ 87 w 105"/>
                <a:gd name="T1" fmla="*/ 19 h 105"/>
                <a:gd name="T2" fmla="*/ 87 w 105"/>
                <a:gd name="T3" fmla="*/ 19 h 105"/>
                <a:gd name="T4" fmla="*/ 87 w 105"/>
                <a:gd name="T5" fmla="*/ 86 h 105"/>
                <a:gd name="T6" fmla="*/ 19 w 105"/>
                <a:gd name="T7" fmla="*/ 86 h 105"/>
                <a:gd name="T8" fmla="*/ 19 w 105"/>
                <a:gd name="T9" fmla="*/ 19 h 105"/>
                <a:gd name="T10" fmla="*/ 87 w 105"/>
                <a:gd name="T11" fmla="*/ 19 h 105"/>
              </a:gdLst>
              <a:ahLst/>
              <a:cxnLst>
                <a:cxn ang="0">
                  <a:pos x="T0" y="T1"/>
                </a:cxn>
                <a:cxn ang="0">
                  <a:pos x="T2" y="T3"/>
                </a:cxn>
                <a:cxn ang="0">
                  <a:pos x="T4" y="T5"/>
                </a:cxn>
                <a:cxn ang="0">
                  <a:pos x="T6" y="T7"/>
                </a:cxn>
                <a:cxn ang="0">
                  <a:pos x="T8" y="T9"/>
                </a:cxn>
                <a:cxn ang="0">
                  <a:pos x="T10" y="T11"/>
                </a:cxn>
              </a:cxnLst>
              <a:rect l="0" t="0" r="r" b="b"/>
              <a:pathLst>
                <a:path w="105" h="105">
                  <a:moveTo>
                    <a:pt x="87" y="19"/>
                  </a:moveTo>
                  <a:lnTo>
                    <a:pt x="87" y="19"/>
                  </a:lnTo>
                  <a:cubicBezTo>
                    <a:pt x="105" y="37"/>
                    <a:pt x="105" y="68"/>
                    <a:pt x="87" y="86"/>
                  </a:cubicBezTo>
                  <a:cubicBezTo>
                    <a:pt x="68" y="105"/>
                    <a:pt x="37" y="105"/>
                    <a:pt x="19" y="86"/>
                  </a:cubicBezTo>
                  <a:cubicBezTo>
                    <a:pt x="0" y="68"/>
                    <a:pt x="0" y="37"/>
                    <a:pt x="19" y="19"/>
                  </a:cubicBezTo>
                  <a:cubicBezTo>
                    <a:pt x="37" y="0"/>
                    <a:pt x="68" y="0"/>
                    <a:pt x="87" y="19"/>
                  </a:cubicBez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7" name="Freeform 130"/>
            <p:cNvSpPr>
              <a:spLocks noEditPoints="1"/>
            </p:cNvSpPr>
            <p:nvPr/>
          </p:nvSpPr>
          <p:spPr bwMode="auto">
            <a:xfrm>
              <a:off x="2564763" y="4554974"/>
              <a:ext cx="2449740" cy="1161574"/>
            </a:xfrm>
            <a:custGeom>
              <a:avLst/>
              <a:gdLst>
                <a:gd name="T0" fmla="*/ 0 w 3138"/>
                <a:gd name="T1" fmla="*/ 861 h 1354"/>
                <a:gd name="T2" fmla="*/ 144 w 3138"/>
                <a:gd name="T3" fmla="*/ 875 h 1354"/>
                <a:gd name="T4" fmla="*/ 229 w 3138"/>
                <a:gd name="T5" fmla="*/ 883 h 1354"/>
                <a:gd name="T6" fmla="*/ 287 w 3138"/>
                <a:gd name="T7" fmla="*/ 889 h 1354"/>
                <a:gd name="T8" fmla="*/ 430 w 3138"/>
                <a:gd name="T9" fmla="*/ 903 h 1354"/>
                <a:gd name="T10" fmla="*/ 516 w 3138"/>
                <a:gd name="T11" fmla="*/ 912 h 1354"/>
                <a:gd name="T12" fmla="*/ 573 w 3138"/>
                <a:gd name="T13" fmla="*/ 918 h 1354"/>
                <a:gd name="T14" fmla="*/ 717 w 3138"/>
                <a:gd name="T15" fmla="*/ 932 h 1354"/>
                <a:gd name="T16" fmla="*/ 803 w 3138"/>
                <a:gd name="T17" fmla="*/ 940 h 1354"/>
                <a:gd name="T18" fmla="*/ 860 w 3138"/>
                <a:gd name="T19" fmla="*/ 946 h 1354"/>
                <a:gd name="T20" fmla="*/ 1003 w 3138"/>
                <a:gd name="T21" fmla="*/ 960 h 1354"/>
                <a:gd name="T22" fmla="*/ 1047 w 3138"/>
                <a:gd name="T23" fmla="*/ 965 h 1354"/>
                <a:gd name="T24" fmla="*/ 1113 w 3138"/>
                <a:gd name="T25" fmla="*/ 1040 h 1354"/>
                <a:gd name="T26" fmla="*/ 1170 w 3138"/>
                <a:gd name="T27" fmla="*/ 1104 h 1354"/>
                <a:gd name="T28" fmla="*/ 1209 w 3138"/>
                <a:gd name="T29" fmla="*/ 1148 h 1354"/>
                <a:gd name="T30" fmla="*/ 1304 w 3138"/>
                <a:gd name="T31" fmla="*/ 1255 h 1354"/>
                <a:gd name="T32" fmla="*/ 1361 w 3138"/>
                <a:gd name="T33" fmla="*/ 1320 h 1354"/>
                <a:gd name="T34" fmla="*/ 1401 w 3138"/>
                <a:gd name="T35" fmla="*/ 1354 h 1354"/>
                <a:gd name="T36" fmla="*/ 1516 w 3138"/>
                <a:gd name="T37" fmla="*/ 1268 h 1354"/>
                <a:gd name="T38" fmla="*/ 1585 w 3138"/>
                <a:gd name="T39" fmla="*/ 1217 h 1354"/>
                <a:gd name="T40" fmla="*/ 1632 w 3138"/>
                <a:gd name="T41" fmla="*/ 1182 h 1354"/>
                <a:gd name="T42" fmla="*/ 1747 w 3138"/>
                <a:gd name="T43" fmla="*/ 1096 h 1354"/>
                <a:gd name="T44" fmla="*/ 1816 w 3138"/>
                <a:gd name="T45" fmla="*/ 1045 h 1354"/>
                <a:gd name="T46" fmla="*/ 1863 w 3138"/>
                <a:gd name="T47" fmla="*/ 1010 h 1354"/>
                <a:gd name="T48" fmla="*/ 1978 w 3138"/>
                <a:gd name="T49" fmla="*/ 924 h 1354"/>
                <a:gd name="T50" fmla="*/ 2047 w 3138"/>
                <a:gd name="T51" fmla="*/ 873 h 1354"/>
                <a:gd name="T52" fmla="*/ 2093 w 3138"/>
                <a:gd name="T53" fmla="*/ 838 h 1354"/>
                <a:gd name="T54" fmla="*/ 2206 w 3138"/>
                <a:gd name="T55" fmla="*/ 748 h 1354"/>
                <a:gd name="T56" fmla="*/ 2273 w 3138"/>
                <a:gd name="T57" fmla="*/ 694 h 1354"/>
                <a:gd name="T58" fmla="*/ 2318 w 3138"/>
                <a:gd name="T59" fmla="*/ 658 h 1354"/>
                <a:gd name="T60" fmla="*/ 2430 w 3138"/>
                <a:gd name="T61" fmla="*/ 568 h 1354"/>
                <a:gd name="T62" fmla="*/ 2498 w 3138"/>
                <a:gd name="T63" fmla="*/ 514 h 1354"/>
                <a:gd name="T64" fmla="*/ 2543 w 3138"/>
                <a:gd name="T65" fmla="*/ 478 h 1354"/>
                <a:gd name="T66" fmla="*/ 2655 w 3138"/>
                <a:gd name="T67" fmla="*/ 387 h 1354"/>
                <a:gd name="T68" fmla="*/ 2722 w 3138"/>
                <a:gd name="T69" fmla="*/ 333 h 1354"/>
                <a:gd name="T70" fmla="*/ 2767 w 3138"/>
                <a:gd name="T71" fmla="*/ 297 h 1354"/>
                <a:gd name="T72" fmla="*/ 2879 w 3138"/>
                <a:gd name="T73" fmla="*/ 207 h 1354"/>
                <a:gd name="T74" fmla="*/ 2947 w 3138"/>
                <a:gd name="T75" fmla="*/ 153 h 1354"/>
                <a:gd name="T76" fmla="*/ 2992 w 3138"/>
                <a:gd name="T77" fmla="*/ 117 h 1354"/>
                <a:gd name="T78" fmla="*/ 3104 w 3138"/>
                <a:gd name="T79" fmla="*/ 27 h 1354"/>
                <a:gd name="T80" fmla="*/ 3138 w 3138"/>
                <a:gd name="T81" fmla="*/ 0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38" h="1354">
                  <a:moveTo>
                    <a:pt x="0" y="861"/>
                  </a:moveTo>
                  <a:lnTo>
                    <a:pt x="0" y="861"/>
                  </a:lnTo>
                  <a:lnTo>
                    <a:pt x="86" y="869"/>
                  </a:lnTo>
                  <a:moveTo>
                    <a:pt x="144" y="875"/>
                  </a:moveTo>
                  <a:lnTo>
                    <a:pt x="144" y="875"/>
                  </a:lnTo>
                  <a:lnTo>
                    <a:pt x="229" y="883"/>
                  </a:lnTo>
                  <a:moveTo>
                    <a:pt x="287" y="889"/>
                  </a:moveTo>
                  <a:lnTo>
                    <a:pt x="287" y="889"/>
                  </a:lnTo>
                  <a:lnTo>
                    <a:pt x="373" y="898"/>
                  </a:lnTo>
                  <a:moveTo>
                    <a:pt x="430" y="903"/>
                  </a:moveTo>
                  <a:lnTo>
                    <a:pt x="430" y="903"/>
                  </a:lnTo>
                  <a:lnTo>
                    <a:pt x="516" y="912"/>
                  </a:lnTo>
                  <a:moveTo>
                    <a:pt x="573" y="918"/>
                  </a:moveTo>
                  <a:lnTo>
                    <a:pt x="573" y="918"/>
                  </a:lnTo>
                  <a:lnTo>
                    <a:pt x="659" y="926"/>
                  </a:lnTo>
                  <a:moveTo>
                    <a:pt x="717" y="932"/>
                  </a:moveTo>
                  <a:lnTo>
                    <a:pt x="717" y="932"/>
                  </a:lnTo>
                  <a:lnTo>
                    <a:pt x="803" y="940"/>
                  </a:lnTo>
                  <a:moveTo>
                    <a:pt x="860" y="946"/>
                  </a:moveTo>
                  <a:lnTo>
                    <a:pt x="860" y="946"/>
                  </a:lnTo>
                  <a:lnTo>
                    <a:pt x="946" y="955"/>
                  </a:lnTo>
                  <a:moveTo>
                    <a:pt x="1003" y="960"/>
                  </a:moveTo>
                  <a:lnTo>
                    <a:pt x="1003" y="960"/>
                  </a:lnTo>
                  <a:lnTo>
                    <a:pt x="1047" y="965"/>
                  </a:lnTo>
                  <a:lnTo>
                    <a:pt x="1075" y="997"/>
                  </a:lnTo>
                  <a:moveTo>
                    <a:pt x="1113" y="1040"/>
                  </a:moveTo>
                  <a:lnTo>
                    <a:pt x="1113" y="1040"/>
                  </a:lnTo>
                  <a:lnTo>
                    <a:pt x="1170" y="1104"/>
                  </a:lnTo>
                  <a:moveTo>
                    <a:pt x="1209" y="1148"/>
                  </a:moveTo>
                  <a:lnTo>
                    <a:pt x="1209" y="1148"/>
                  </a:lnTo>
                  <a:lnTo>
                    <a:pt x="1266" y="1212"/>
                  </a:lnTo>
                  <a:moveTo>
                    <a:pt x="1304" y="1255"/>
                  </a:moveTo>
                  <a:lnTo>
                    <a:pt x="1304" y="1255"/>
                  </a:lnTo>
                  <a:lnTo>
                    <a:pt x="1361" y="1320"/>
                  </a:lnTo>
                  <a:moveTo>
                    <a:pt x="1401" y="1354"/>
                  </a:moveTo>
                  <a:lnTo>
                    <a:pt x="1401" y="1354"/>
                  </a:lnTo>
                  <a:lnTo>
                    <a:pt x="1470" y="1303"/>
                  </a:lnTo>
                  <a:moveTo>
                    <a:pt x="1516" y="1268"/>
                  </a:moveTo>
                  <a:lnTo>
                    <a:pt x="1516" y="1268"/>
                  </a:lnTo>
                  <a:lnTo>
                    <a:pt x="1585" y="1217"/>
                  </a:lnTo>
                  <a:moveTo>
                    <a:pt x="1632" y="1182"/>
                  </a:moveTo>
                  <a:lnTo>
                    <a:pt x="1632" y="1182"/>
                  </a:lnTo>
                  <a:lnTo>
                    <a:pt x="1701" y="1131"/>
                  </a:lnTo>
                  <a:moveTo>
                    <a:pt x="1747" y="1096"/>
                  </a:moveTo>
                  <a:lnTo>
                    <a:pt x="1747" y="1096"/>
                  </a:lnTo>
                  <a:lnTo>
                    <a:pt x="1816" y="1045"/>
                  </a:lnTo>
                  <a:moveTo>
                    <a:pt x="1863" y="1010"/>
                  </a:moveTo>
                  <a:lnTo>
                    <a:pt x="1863" y="1010"/>
                  </a:lnTo>
                  <a:lnTo>
                    <a:pt x="1932" y="959"/>
                  </a:lnTo>
                  <a:moveTo>
                    <a:pt x="1978" y="924"/>
                  </a:moveTo>
                  <a:lnTo>
                    <a:pt x="1978" y="924"/>
                  </a:lnTo>
                  <a:lnTo>
                    <a:pt x="2047" y="873"/>
                  </a:lnTo>
                  <a:moveTo>
                    <a:pt x="2093" y="838"/>
                  </a:moveTo>
                  <a:lnTo>
                    <a:pt x="2093" y="838"/>
                  </a:lnTo>
                  <a:lnTo>
                    <a:pt x="2161" y="784"/>
                  </a:lnTo>
                  <a:moveTo>
                    <a:pt x="2206" y="748"/>
                  </a:moveTo>
                  <a:lnTo>
                    <a:pt x="2206" y="748"/>
                  </a:lnTo>
                  <a:lnTo>
                    <a:pt x="2273" y="694"/>
                  </a:lnTo>
                  <a:moveTo>
                    <a:pt x="2318" y="658"/>
                  </a:moveTo>
                  <a:lnTo>
                    <a:pt x="2318" y="658"/>
                  </a:lnTo>
                  <a:lnTo>
                    <a:pt x="2385" y="604"/>
                  </a:lnTo>
                  <a:moveTo>
                    <a:pt x="2430" y="568"/>
                  </a:moveTo>
                  <a:lnTo>
                    <a:pt x="2430" y="568"/>
                  </a:lnTo>
                  <a:lnTo>
                    <a:pt x="2498" y="514"/>
                  </a:lnTo>
                  <a:moveTo>
                    <a:pt x="2543" y="478"/>
                  </a:moveTo>
                  <a:lnTo>
                    <a:pt x="2543" y="478"/>
                  </a:lnTo>
                  <a:lnTo>
                    <a:pt x="2610" y="423"/>
                  </a:lnTo>
                  <a:moveTo>
                    <a:pt x="2655" y="387"/>
                  </a:moveTo>
                  <a:lnTo>
                    <a:pt x="2655" y="387"/>
                  </a:lnTo>
                  <a:lnTo>
                    <a:pt x="2722" y="333"/>
                  </a:lnTo>
                  <a:moveTo>
                    <a:pt x="2767" y="297"/>
                  </a:moveTo>
                  <a:lnTo>
                    <a:pt x="2767" y="297"/>
                  </a:lnTo>
                  <a:lnTo>
                    <a:pt x="2835" y="243"/>
                  </a:lnTo>
                  <a:moveTo>
                    <a:pt x="2879" y="207"/>
                  </a:moveTo>
                  <a:lnTo>
                    <a:pt x="2879" y="207"/>
                  </a:lnTo>
                  <a:lnTo>
                    <a:pt x="2947" y="153"/>
                  </a:lnTo>
                  <a:moveTo>
                    <a:pt x="2992" y="117"/>
                  </a:moveTo>
                  <a:lnTo>
                    <a:pt x="2992" y="117"/>
                  </a:lnTo>
                  <a:lnTo>
                    <a:pt x="3059" y="63"/>
                  </a:lnTo>
                  <a:moveTo>
                    <a:pt x="3104" y="27"/>
                  </a:moveTo>
                  <a:lnTo>
                    <a:pt x="3104" y="27"/>
                  </a:lnTo>
                  <a:lnTo>
                    <a:pt x="3138" y="0"/>
                  </a:lnTo>
                </a:path>
              </a:pathLst>
            </a:custGeom>
            <a:noFill/>
            <a:ln w="20638" cap="flat">
              <a:solidFill>
                <a:srgbClr val="00B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Freeform 131"/>
            <p:cNvSpPr>
              <a:spLocks/>
            </p:cNvSpPr>
            <p:nvPr/>
          </p:nvSpPr>
          <p:spPr bwMode="auto">
            <a:xfrm>
              <a:off x="2523706" y="5247813"/>
              <a:ext cx="82114" cy="90668"/>
            </a:xfrm>
            <a:custGeom>
              <a:avLst/>
              <a:gdLst>
                <a:gd name="T0" fmla="*/ 86 w 105"/>
                <a:gd name="T1" fmla="*/ 19 h 105"/>
                <a:gd name="T2" fmla="*/ 86 w 105"/>
                <a:gd name="T3" fmla="*/ 19 h 105"/>
                <a:gd name="T4" fmla="*/ 86 w 105"/>
                <a:gd name="T5" fmla="*/ 87 h 105"/>
                <a:gd name="T6" fmla="*/ 18 w 105"/>
                <a:gd name="T7" fmla="*/ 87 h 105"/>
                <a:gd name="T8" fmla="*/ 18 w 105"/>
                <a:gd name="T9" fmla="*/ 19 h 105"/>
                <a:gd name="T10" fmla="*/ 86 w 105"/>
                <a:gd name="T11" fmla="*/ 19 h 105"/>
              </a:gdLst>
              <a:ahLst/>
              <a:cxnLst>
                <a:cxn ang="0">
                  <a:pos x="T0" y="T1"/>
                </a:cxn>
                <a:cxn ang="0">
                  <a:pos x="T2" y="T3"/>
                </a:cxn>
                <a:cxn ang="0">
                  <a:pos x="T4" y="T5"/>
                </a:cxn>
                <a:cxn ang="0">
                  <a:pos x="T6" y="T7"/>
                </a:cxn>
                <a:cxn ang="0">
                  <a:pos x="T8" y="T9"/>
                </a:cxn>
                <a:cxn ang="0">
                  <a:pos x="T10" y="T11"/>
                </a:cxn>
              </a:cxnLst>
              <a:rect l="0" t="0" r="r" b="b"/>
              <a:pathLst>
                <a:path w="105" h="105">
                  <a:moveTo>
                    <a:pt x="86" y="19"/>
                  </a:moveTo>
                  <a:lnTo>
                    <a:pt x="86" y="19"/>
                  </a:lnTo>
                  <a:cubicBezTo>
                    <a:pt x="105" y="37"/>
                    <a:pt x="105" y="68"/>
                    <a:pt x="86" y="87"/>
                  </a:cubicBezTo>
                  <a:cubicBezTo>
                    <a:pt x="67" y="105"/>
                    <a:pt x="37" y="105"/>
                    <a:pt x="18" y="87"/>
                  </a:cubicBezTo>
                  <a:cubicBezTo>
                    <a:pt x="0" y="68"/>
                    <a:pt x="0" y="37"/>
                    <a:pt x="18" y="19"/>
                  </a:cubicBezTo>
                  <a:cubicBezTo>
                    <a:pt x="37" y="0"/>
                    <a:pt x="67" y="0"/>
                    <a:pt x="86" y="19"/>
                  </a:cubicBezTo>
                  <a:close/>
                </a:path>
              </a:pathLst>
            </a:custGeom>
            <a:solidFill>
              <a:srgbClr val="00B050"/>
            </a:solidFill>
            <a:ln w="14288" cap="flat">
              <a:solidFill>
                <a:srgbClr val="00B05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89" name="Freeform 132"/>
            <p:cNvSpPr>
              <a:spLocks/>
            </p:cNvSpPr>
            <p:nvPr/>
          </p:nvSpPr>
          <p:spPr bwMode="auto">
            <a:xfrm>
              <a:off x="3339715" y="5336770"/>
              <a:ext cx="82114" cy="90668"/>
            </a:xfrm>
            <a:custGeom>
              <a:avLst/>
              <a:gdLst>
                <a:gd name="T0" fmla="*/ 87 w 105"/>
                <a:gd name="T1" fmla="*/ 19 h 105"/>
                <a:gd name="T2" fmla="*/ 87 w 105"/>
                <a:gd name="T3" fmla="*/ 19 h 105"/>
                <a:gd name="T4" fmla="*/ 87 w 105"/>
                <a:gd name="T5" fmla="*/ 87 h 105"/>
                <a:gd name="T6" fmla="*/ 19 w 105"/>
                <a:gd name="T7" fmla="*/ 87 h 105"/>
                <a:gd name="T8" fmla="*/ 19 w 105"/>
                <a:gd name="T9" fmla="*/ 19 h 105"/>
                <a:gd name="T10" fmla="*/ 87 w 105"/>
                <a:gd name="T11" fmla="*/ 19 h 105"/>
              </a:gdLst>
              <a:ahLst/>
              <a:cxnLst>
                <a:cxn ang="0">
                  <a:pos x="T0" y="T1"/>
                </a:cxn>
                <a:cxn ang="0">
                  <a:pos x="T2" y="T3"/>
                </a:cxn>
                <a:cxn ang="0">
                  <a:pos x="T4" y="T5"/>
                </a:cxn>
                <a:cxn ang="0">
                  <a:pos x="T6" y="T7"/>
                </a:cxn>
                <a:cxn ang="0">
                  <a:pos x="T8" y="T9"/>
                </a:cxn>
                <a:cxn ang="0">
                  <a:pos x="T10" y="T11"/>
                </a:cxn>
              </a:cxnLst>
              <a:rect l="0" t="0" r="r" b="b"/>
              <a:pathLst>
                <a:path w="105" h="105">
                  <a:moveTo>
                    <a:pt x="87" y="19"/>
                  </a:moveTo>
                  <a:lnTo>
                    <a:pt x="87" y="19"/>
                  </a:lnTo>
                  <a:cubicBezTo>
                    <a:pt x="105" y="37"/>
                    <a:pt x="105" y="68"/>
                    <a:pt x="87" y="87"/>
                  </a:cubicBezTo>
                  <a:cubicBezTo>
                    <a:pt x="68" y="105"/>
                    <a:pt x="37" y="105"/>
                    <a:pt x="19" y="87"/>
                  </a:cubicBezTo>
                  <a:cubicBezTo>
                    <a:pt x="0" y="68"/>
                    <a:pt x="0" y="37"/>
                    <a:pt x="19" y="19"/>
                  </a:cubicBezTo>
                  <a:cubicBezTo>
                    <a:pt x="37" y="0"/>
                    <a:pt x="68" y="0"/>
                    <a:pt x="87" y="19"/>
                  </a:cubicBezTo>
                  <a:close/>
                </a:path>
              </a:pathLst>
            </a:custGeom>
            <a:solidFill>
              <a:srgbClr val="00B050"/>
            </a:solidFill>
            <a:ln w="14288" cap="flat">
              <a:solidFill>
                <a:srgbClr val="00B05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90" name="Freeform 133"/>
            <p:cNvSpPr>
              <a:spLocks/>
            </p:cNvSpPr>
            <p:nvPr/>
          </p:nvSpPr>
          <p:spPr bwMode="auto">
            <a:xfrm>
              <a:off x="3613429" y="5673780"/>
              <a:ext cx="82114" cy="90668"/>
            </a:xfrm>
            <a:custGeom>
              <a:avLst/>
              <a:gdLst>
                <a:gd name="T0" fmla="*/ 86 w 105"/>
                <a:gd name="T1" fmla="*/ 19 h 106"/>
                <a:gd name="T2" fmla="*/ 86 w 105"/>
                <a:gd name="T3" fmla="*/ 19 h 106"/>
                <a:gd name="T4" fmla="*/ 86 w 105"/>
                <a:gd name="T5" fmla="*/ 87 h 106"/>
                <a:gd name="T6" fmla="*/ 18 w 105"/>
                <a:gd name="T7" fmla="*/ 87 h 106"/>
                <a:gd name="T8" fmla="*/ 18 w 105"/>
                <a:gd name="T9" fmla="*/ 19 h 106"/>
                <a:gd name="T10" fmla="*/ 86 w 105"/>
                <a:gd name="T11" fmla="*/ 19 h 106"/>
              </a:gdLst>
              <a:ahLst/>
              <a:cxnLst>
                <a:cxn ang="0">
                  <a:pos x="T0" y="T1"/>
                </a:cxn>
                <a:cxn ang="0">
                  <a:pos x="T2" y="T3"/>
                </a:cxn>
                <a:cxn ang="0">
                  <a:pos x="T4" y="T5"/>
                </a:cxn>
                <a:cxn ang="0">
                  <a:pos x="T6" y="T7"/>
                </a:cxn>
                <a:cxn ang="0">
                  <a:pos x="T8" y="T9"/>
                </a:cxn>
                <a:cxn ang="0">
                  <a:pos x="T10" y="T11"/>
                </a:cxn>
              </a:cxnLst>
              <a:rect l="0" t="0" r="r" b="b"/>
              <a:pathLst>
                <a:path w="105" h="106">
                  <a:moveTo>
                    <a:pt x="86" y="19"/>
                  </a:moveTo>
                  <a:lnTo>
                    <a:pt x="86" y="19"/>
                  </a:lnTo>
                  <a:cubicBezTo>
                    <a:pt x="105" y="38"/>
                    <a:pt x="105" y="68"/>
                    <a:pt x="86" y="87"/>
                  </a:cubicBezTo>
                  <a:cubicBezTo>
                    <a:pt x="68" y="106"/>
                    <a:pt x="37" y="106"/>
                    <a:pt x="18" y="87"/>
                  </a:cubicBezTo>
                  <a:cubicBezTo>
                    <a:pt x="0" y="68"/>
                    <a:pt x="0" y="38"/>
                    <a:pt x="18" y="19"/>
                  </a:cubicBezTo>
                  <a:cubicBezTo>
                    <a:pt x="37" y="0"/>
                    <a:pt x="68" y="0"/>
                    <a:pt x="86" y="19"/>
                  </a:cubicBezTo>
                  <a:close/>
                </a:path>
              </a:pathLst>
            </a:custGeom>
            <a:solidFill>
              <a:srgbClr val="00B050"/>
            </a:solidFill>
            <a:ln w="14288" cap="flat">
              <a:solidFill>
                <a:srgbClr val="00B05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91" name="Freeform 134"/>
            <p:cNvSpPr>
              <a:spLocks/>
            </p:cNvSpPr>
            <p:nvPr/>
          </p:nvSpPr>
          <p:spPr bwMode="auto">
            <a:xfrm>
              <a:off x="4155725" y="5230706"/>
              <a:ext cx="82114" cy="88957"/>
            </a:xfrm>
            <a:custGeom>
              <a:avLst/>
              <a:gdLst>
                <a:gd name="T0" fmla="*/ 86 w 105"/>
                <a:gd name="T1" fmla="*/ 19 h 105"/>
                <a:gd name="T2" fmla="*/ 86 w 105"/>
                <a:gd name="T3" fmla="*/ 19 h 105"/>
                <a:gd name="T4" fmla="*/ 86 w 105"/>
                <a:gd name="T5" fmla="*/ 87 h 105"/>
                <a:gd name="T6" fmla="*/ 18 w 105"/>
                <a:gd name="T7" fmla="*/ 87 h 105"/>
                <a:gd name="T8" fmla="*/ 18 w 105"/>
                <a:gd name="T9" fmla="*/ 19 h 105"/>
                <a:gd name="T10" fmla="*/ 86 w 105"/>
                <a:gd name="T11" fmla="*/ 19 h 105"/>
              </a:gdLst>
              <a:ahLst/>
              <a:cxnLst>
                <a:cxn ang="0">
                  <a:pos x="T0" y="T1"/>
                </a:cxn>
                <a:cxn ang="0">
                  <a:pos x="T2" y="T3"/>
                </a:cxn>
                <a:cxn ang="0">
                  <a:pos x="T4" y="T5"/>
                </a:cxn>
                <a:cxn ang="0">
                  <a:pos x="T6" y="T7"/>
                </a:cxn>
                <a:cxn ang="0">
                  <a:pos x="T8" y="T9"/>
                </a:cxn>
                <a:cxn ang="0">
                  <a:pos x="T10" y="T11"/>
                </a:cxn>
              </a:cxnLst>
              <a:rect l="0" t="0" r="r" b="b"/>
              <a:pathLst>
                <a:path w="105" h="105">
                  <a:moveTo>
                    <a:pt x="86" y="19"/>
                  </a:moveTo>
                  <a:lnTo>
                    <a:pt x="86" y="19"/>
                  </a:lnTo>
                  <a:cubicBezTo>
                    <a:pt x="105" y="38"/>
                    <a:pt x="105" y="68"/>
                    <a:pt x="86" y="87"/>
                  </a:cubicBezTo>
                  <a:cubicBezTo>
                    <a:pt x="68" y="105"/>
                    <a:pt x="37" y="105"/>
                    <a:pt x="18" y="87"/>
                  </a:cubicBezTo>
                  <a:cubicBezTo>
                    <a:pt x="0" y="68"/>
                    <a:pt x="0" y="38"/>
                    <a:pt x="18" y="19"/>
                  </a:cubicBezTo>
                  <a:cubicBezTo>
                    <a:pt x="37" y="0"/>
                    <a:pt x="68" y="0"/>
                    <a:pt x="86" y="19"/>
                  </a:cubicBezTo>
                  <a:close/>
                </a:path>
              </a:pathLst>
            </a:custGeom>
            <a:solidFill>
              <a:srgbClr val="00B050"/>
            </a:solidFill>
            <a:ln w="14288" cap="flat">
              <a:solidFill>
                <a:srgbClr val="00B05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92" name="Freeform 135"/>
            <p:cNvSpPr>
              <a:spLocks/>
            </p:cNvSpPr>
            <p:nvPr/>
          </p:nvSpPr>
          <p:spPr bwMode="auto">
            <a:xfrm>
              <a:off x="4973445" y="4510495"/>
              <a:ext cx="82114" cy="90668"/>
            </a:xfrm>
            <a:custGeom>
              <a:avLst/>
              <a:gdLst>
                <a:gd name="T0" fmla="*/ 87 w 105"/>
                <a:gd name="T1" fmla="*/ 19 h 106"/>
                <a:gd name="T2" fmla="*/ 87 w 105"/>
                <a:gd name="T3" fmla="*/ 19 h 106"/>
                <a:gd name="T4" fmla="*/ 87 w 105"/>
                <a:gd name="T5" fmla="*/ 87 h 106"/>
                <a:gd name="T6" fmla="*/ 19 w 105"/>
                <a:gd name="T7" fmla="*/ 87 h 106"/>
                <a:gd name="T8" fmla="*/ 19 w 105"/>
                <a:gd name="T9" fmla="*/ 19 h 106"/>
                <a:gd name="T10" fmla="*/ 87 w 105"/>
                <a:gd name="T11" fmla="*/ 19 h 106"/>
              </a:gdLst>
              <a:ahLst/>
              <a:cxnLst>
                <a:cxn ang="0">
                  <a:pos x="T0" y="T1"/>
                </a:cxn>
                <a:cxn ang="0">
                  <a:pos x="T2" y="T3"/>
                </a:cxn>
                <a:cxn ang="0">
                  <a:pos x="T4" y="T5"/>
                </a:cxn>
                <a:cxn ang="0">
                  <a:pos x="T6" y="T7"/>
                </a:cxn>
                <a:cxn ang="0">
                  <a:pos x="T8" y="T9"/>
                </a:cxn>
                <a:cxn ang="0">
                  <a:pos x="T10" y="T11"/>
                </a:cxn>
              </a:cxnLst>
              <a:rect l="0" t="0" r="r" b="b"/>
              <a:pathLst>
                <a:path w="105" h="106">
                  <a:moveTo>
                    <a:pt x="87" y="19"/>
                  </a:moveTo>
                  <a:lnTo>
                    <a:pt x="87" y="19"/>
                  </a:lnTo>
                  <a:cubicBezTo>
                    <a:pt x="105" y="38"/>
                    <a:pt x="105" y="68"/>
                    <a:pt x="87" y="87"/>
                  </a:cubicBezTo>
                  <a:cubicBezTo>
                    <a:pt x="68" y="106"/>
                    <a:pt x="37" y="106"/>
                    <a:pt x="19" y="87"/>
                  </a:cubicBezTo>
                  <a:cubicBezTo>
                    <a:pt x="0" y="68"/>
                    <a:pt x="0" y="38"/>
                    <a:pt x="19" y="19"/>
                  </a:cubicBezTo>
                  <a:cubicBezTo>
                    <a:pt x="37" y="0"/>
                    <a:pt x="68" y="0"/>
                    <a:pt x="87" y="19"/>
                  </a:cubicBezTo>
                  <a:close/>
                </a:path>
              </a:pathLst>
            </a:custGeom>
            <a:solidFill>
              <a:srgbClr val="00B050"/>
            </a:solidFill>
            <a:ln w="14288" cap="flat">
              <a:solidFill>
                <a:srgbClr val="00B05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93" name="Freeform 137"/>
            <p:cNvSpPr>
              <a:spLocks noEditPoints="1"/>
            </p:cNvSpPr>
            <p:nvPr/>
          </p:nvSpPr>
          <p:spPr bwMode="auto">
            <a:xfrm>
              <a:off x="2520284" y="4943306"/>
              <a:ext cx="88957" cy="9922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4" name="Freeform 138"/>
            <p:cNvSpPr>
              <a:spLocks noEditPoints="1"/>
            </p:cNvSpPr>
            <p:nvPr/>
          </p:nvSpPr>
          <p:spPr bwMode="auto">
            <a:xfrm>
              <a:off x="2520284" y="4943306"/>
              <a:ext cx="88957" cy="9922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noFill/>
            <a:ln w="14288" cap="flat">
              <a:solidFill>
                <a:srgbClr val="FF66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Freeform 139"/>
            <p:cNvSpPr>
              <a:spLocks noEditPoints="1"/>
            </p:cNvSpPr>
            <p:nvPr/>
          </p:nvSpPr>
          <p:spPr bwMode="auto">
            <a:xfrm>
              <a:off x="3336293" y="4546421"/>
              <a:ext cx="90668" cy="97511"/>
            </a:xfrm>
            <a:custGeom>
              <a:avLst/>
              <a:gdLst>
                <a:gd name="T0" fmla="*/ 58 w 115"/>
                <a:gd name="T1" fmla="*/ 0 h 115"/>
                <a:gd name="T2" fmla="*/ 58 w 115"/>
                <a:gd name="T3" fmla="*/ 0 h 115"/>
                <a:gd name="T4" fmla="*/ 115 w 115"/>
                <a:gd name="T5" fmla="*/ 115 h 115"/>
                <a:gd name="T6" fmla="*/ 0 w 115"/>
                <a:gd name="T7" fmla="*/ 115 h 115"/>
                <a:gd name="T8" fmla="*/ 58 w 115"/>
                <a:gd name="T9" fmla="*/ 0 h 115"/>
                <a:gd name="T10" fmla="*/ 58 w 115"/>
                <a:gd name="T11" fmla="*/ 0 h 115"/>
                <a:gd name="T12" fmla="*/ 58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8" y="0"/>
                  </a:moveTo>
                  <a:lnTo>
                    <a:pt x="58" y="0"/>
                  </a:lnTo>
                  <a:lnTo>
                    <a:pt x="115" y="115"/>
                  </a:lnTo>
                  <a:lnTo>
                    <a:pt x="0" y="115"/>
                  </a:lnTo>
                  <a:lnTo>
                    <a:pt x="58" y="0"/>
                  </a:lnTo>
                  <a:close/>
                  <a:moveTo>
                    <a:pt x="58" y="0"/>
                  </a:moveTo>
                  <a:lnTo>
                    <a:pt x="58"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6" name="Freeform 140"/>
            <p:cNvSpPr>
              <a:spLocks noEditPoints="1"/>
            </p:cNvSpPr>
            <p:nvPr/>
          </p:nvSpPr>
          <p:spPr bwMode="auto">
            <a:xfrm>
              <a:off x="3336293" y="4546421"/>
              <a:ext cx="90668" cy="97511"/>
            </a:xfrm>
            <a:custGeom>
              <a:avLst/>
              <a:gdLst>
                <a:gd name="T0" fmla="*/ 58 w 115"/>
                <a:gd name="T1" fmla="*/ 0 h 115"/>
                <a:gd name="T2" fmla="*/ 58 w 115"/>
                <a:gd name="T3" fmla="*/ 0 h 115"/>
                <a:gd name="T4" fmla="*/ 115 w 115"/>
                <a:gd name="T5" fmla="*/ 115 h 115"/>
                <a:gd name="T6" fmla="*/ 0 w 115"/>
                <a:gd name="T7" fmla="*/ 115 h 115"/>
                <a:gd name="T8" fmla="*/ 58 w 115"/>
                <a:gd name="T9" fmla="*/ 0 h 115"/>
                <a:gd name="T10" fmla="*/ 58 w 115"/>
                <a:gd name="T11" fmla="*/ 0 h 115"/>
                <a:gd name="T12" fmla="*/ 58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8" y="0"/>
                  </a:moveTo>
                  <a:lnTo>
                    <a:pt x="58" y="0"/>
                  </a:lnTo>
                  <a:lnTo>
                    <a:pt x="115" y="115"/>
                  </a:lnTo>
                  <a:lnTo>
                    <a:pt x="0" y="115"/>
                  </a:lnTo>
                  <a:lnTo>
                    <a:pt x="58" y="0"/>
                  </a:lnTo>
                  <a:close/>
                  <a:moveTo>
                    <a:pt x="58" y="0"/>
                  </a:moveTo>
                  <a:lnTo>
                    <a:pt x="58" y="0"/>
                  </a:lnTo>
                  <a:close/>
                </a:path>
              </a:pathLst>
            </a:custGeom>
            <a:noFill/>
            <a:ln w="14288" cap="flat">
              <a:solidFill>
                <a:srgbClr val="FF66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7" name="Freeform 141"/>
            <p:cNvSpPr>
              <a:spLocks noEditPoints="1"/>
            </p:cNvSpPr>
            <p:nvPr/>
          </p:nvSpPr>
          <p:spPr bwMode="auto">
            <a:xfrm>
              <a:off x="3608297" y="4151246"/>
              <a:ext cx="90668" cy="9751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8" name="Freeform 142"/>
            <p:cNvSpPr>
              <a:spLocks noEditPoints="1"/>
            </p:cNvSpPr>
            <p:nvPr/>
          </p:nvSpPr>
          <p:spPr bwMode="auto">
            <a:xfrm>
              <a:off x="3608297" y="4151246"/>
              <a:ext cx="90668" cy="9751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noFill/>
            <a:ln w="14288" cap="flat">
              <a:solidFill>
                <a:srgbClr val="FF66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Freeform 143"/>
            <p:cNvSpPr>
              <a:spLocks noEditPoints="1"/>
            </p:cNvSpPr>
            <p:nvPr/>
          </p:nvSpPr>
          <p:spPr bwMode="auto">
            <a:xfrm>
              <a:off x="3882011" y="3992150"/>
              <a:ext cx="88957" cy="9751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0" name="Freeform 144"/>
            <p:cNvSpPr>
              <a:spLocks noEditPoints="1"/>
            </p:cNvSpPr>
            <p:nvPr/>
          </p:nvSpPr>
          <p:spPr bwMode="auto">
            <a:xfrm>
              <a:off x="3882011" y="3992150"/>
              <a:ext cx="88957" cy="9751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solidFill>
              <a:srgbClr val="FF6600"/>
            </a:solidFill>
            <a:ln w="14288" cap="flat">
              <a:solidFill>
                <a:srgbClr val="FF660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01" name="Freeform 145"/>
            <p:cNvSpPr>
              <a:spLocks noEditPoints="1"/>
            </p:cNvSpPr>
            <p:nvPr/>
          </p:nvSpPr>
          <p:spPr bwMode="auto">
            <a:xfrm>
              <a:off x="2564763" y="4108479"/>
              <a:ext cx="1346331" cy="839960"/>
            </a:xfrm>
            <a:custGeom>
              <a:avLst/>
              <a:gdLst>
                <a:gd name="T0" fmla="*/ 0 w 1725"/>
                <a:gd name="T1" fmla="*/ 980 h 980"/>
                <a:gd name="T2" fmla="*/ 0 w 1725"/>
                <a:gd name="T3" fmla="*/ 980 h 980"/>
                <a:gd name="T4" fmla="*/ 83 w 1725"/>
                <a:gd name="T5" fmla="*/ 955 h 980"/>
                <a:gd name="T6" fmla="*/ 138 w 1725"/>
                <a:gd name="T7" fmla="*/ 939 h 980"/>
                <a:gd name="T8" fmla="*/ 138 w 1725"/>
                <a:gd name="T9" fmla="*/ 939 h 980"/>
                <a:gd name="T10" fmla="*/ 166 w 1725"/>
                <a:gd name="T11" fmla="*/ 930 h 980"/>
                <a:gd name="T12" fmla="*/ 221 w 1725"/>
                <a:gd name="T13" fmla="*/ 914 h 980"/>
                <a:gd name="T14" fmla="*/ 221 w 1725"/>
                <a:gd name="T15" fmla="*/ 914 h 980"/>
                <a:gd name="T16" fmla="*/ 249 w 1725"/>
                <a:gd name="T17" fmla="*/ 906 h 980"/>
                <a:gd name="T18" fmla="*/ 304 w 1725"/>
                <a:gd name="T19" fmla="*/ 889 h 980"/>
                <a:gd name="T20" fmla="*/ 304 w 1725"/>
                <a:gd name="T21" fmla="*/ 889 h 980"/>
                <a:gd name="T22" fmla="*/ 386 w 1725"/>
                <a:gd name="T23" fmla="*/ 864 h 980"/>
                <a:gd name="T24" fmla="*/ 442 w 1725"/>
                <a:gd name="T25" fmla="*/ 848 h 980"/>
                <a:gd name="T26" fmla="*/ 442 w 1725"/>
                <a:gd name="T27" fmla="*/ 848 h 980"/>
                <a:gd name="T28" fmla="*/ 469 w 1725"/>
                <a:gd name="T29" fmla="*/ 839 h 980"/>
                <a:gd name="T30" fmla="*/ 524 w 1725"/>
                <a:gd name="T31" fmla="*/ 823 h 980"/>
                <a:gd name="T32" fmla="*/ 524 w 1725"/>
                <a:gd name="T33" fmla="*/ 823 h 980"/>
                <a:gd name="T34" fmla="*/ 552 w 1725"/>
                <a:gd name="T35" fmla="*/ 815 h 980"/>
                <a:gd name="T36" fmla="*/ 607 w 1725"/>
                <a:gd name="T37" fmla="*/ 798 h 980"/>
                <a:gd name="T38" fmla="*/ 607 w 1725"/>
                <a:gd name="T39" fmla="*/ 798 h 980"/>
                <a:gd name="T40" fmla="*/ 690 w 1725"/>
                <a:gd name="T41" fmla="*/ 773 h 980"/>
                <a:gd name="T42" fmla="*/ 745 w 1725"/>
                <a:gd name="T43" fmla="*/ 757 h 980"/>
                <a:gd name="T44" fmla="*/ 745 w 1725"/>
                <a:gd name="T45" fmla="*/ 757 h 980"/>
                <a:gd name="T46" fmla="*/ 773 w 1725"/>
                <a:gd name="T47" fmla="*/ 749 h 980"/>
                <a:gd name="T48" fmla="*/ 828 w 1725"/>
                <a:gd name="T49" fmla="*/ 732 h 980"/>
                <a:gd name="T50" fmla="*/ 828 w 1725"/>
                <a:gd name="T51" fmla="*/ 732 h 980"/>
                <a:gd name="T52" fmla="*/ 855 w 1725"/>
                <a:gd name="T53" fmla="*/ 724 h 980"/>
                <a:gd name="T54" fmla="*/ 911 w 1725"/>
                <a:gd name="T55" fmla="*/ 707 h 980"/>
                <a:gd name="T56" fmla="*/ 911 w 1725"/>
                <a:gd name="T57" fmla="*/ 707 h 980"/>
                <a:gd name="T58" fmla="*/ 993 w 1725"/>
                <a:gd name="T59" fmla="*/ 682 h 980"/>
                <a:gd name="T60" fmla="*/ 1048 w 1725"/>
                <a:gd name="T61" fmla="*/ 665 h 980"/>
                <a:gd name="T62" fmla="*/ 1048 w 1725"/>
                <a:gd name="T63" fmla="*/ 665 h 980"/>
                <a:gd name="T64" fmla="*/ 1064 w 1725"/>
                <a:gd name="T65" fmla="*/ 641 h 980"/>
                <a:gd name="T66" fmla="*/ 1097 w 1725"/>
                <a:gd name="T67" fmla="*/ 594 h 980"/>
                <a:gd name="T68" fmla="*/ 1097 w 1725"/>
                <a:gd name="T69" fmla="*/ 594 h 980"/>
                <a:gd name="T70" fmla="*/ 1113 w 1725"/>
                <a:gd name="T71" fmla="*/ 570 h 980"/>
                <a:gd name="T72" fmla="*/ 1146 w 1725"/>
                <a:gd name="T73" fmla="*/ 523 h 980"/>
                <a:gd name="T74" fmla="*/ 1146 w 1725"/>
                <a:gd name="T75" fmla="*/ 523 h 980"/>
                <a:gd name="T76" fmla="*/ 1195 w 1725"/>
                <a:gd name="T77" fmla="*/ 451 h 980"/>
                <a:gd name="T78" fmla="*/ 1228 w 1725"/>
                <a:gd name="T79" fmla="*/ 404 h 980"/>
                <a:gd name="T80" fmla="*/ 1228 w 1725"/>
                <a:gd name="T81" fmla="*/ 404 h 980"/>
                <a:gd name="T82" fmla="*/ 1244 w 1725"/>
                <a:gd name="T83" fmla="*/ 380 h 980"/>
                <a:gd name="T84" fmla="*/ 1277 w 1725"/>
                <a:gd name="T85" fmla="*/ 333 h 980"/>
                <a:gd name="T86" fmla="*/ 1277 w 1725"/>
                <a:gd name="T87" fmla="*/ 333 h 980"/>
                <a:gd name="T88" fmla="*/ 1293 w 1725"/>
                <a:gd name="T89" fmla="*/ 309 h 980"/>
                <a:gd name="T90" fmla="*/ 1326 w 1725"/>
                <a:gd name="T91" fmla="*/ 262 h 980"/>
                <a:gd name="T92" fmla="*/ 1326 w 1725"/>
                <a:gd name="T93" fmla="*/ 262 h 980"/>
                <a:gd name="T94" fmla="*/ 1375 w 1725"/>
                <a:gd name="T95" fmla="*/ 191 h 980"/>
                <a:gd name="T96" fmla="*/ 1415 w 1725"/>
                <a:gd name="T97" fmla="*/ 152 h 980"/>
                <a:gd name="T98" fmla="*/ 1415 w 1725"/>
                <a:gd name="T99" fmla="*/ 152 h 980"/>
                <a:gd name="T100" fmla="*/ 1440 w 1725"/>
                <a:gd name="T101" fmla="*/ 139 h 980"/>
                <a:gd name="T102" fmla="*/ 1492 w 1725"/>
                <a:gd name="T103" fmla="*/ 114 h 980"/>
                <a:gd name="T104" fmla="*/ 1492 w 1725"/>
                <a:gd name="T105" fmla="*/ 114 h 980"/>
                <a:gd name="T106" fmla="*/ 1518 w 1725"/>
                <a:gd name="T107" fmla="*/ 101 h 980"/>
                <a:gd name="T108" fmla="*/ 1570 w 1725"/>
                <a:gd name="T109" fmla="*/ 76 h 980"/>
                <a:gd name="T110" fmla="*/ 1570 w 1725"/>
                <a:gd name="T111" fmla="*/ 76 h 980"/>
                <a:gd name="T112" fmla="*/ 1648 w 1725"/>
                <a:gd name="T113" fmla="*/ 38 h 980"/>
                <a:gd name="T114" fmla="*/ 1699 w 1725"/>
                <a:gd name="T115" fmla="*/ 13 h 980"/>
                <a:gd name="T116" fmla="*/ 1699 w 1725"/>
                <a:gd name="T117" fmla="*/ 13 h 980"/>
                <a:gd name="T118" fmla="*/ 1725 w 1725"/>
                <a:gd name="T119"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5" h="980">
                  <a:moveTo>
                    <a:pt x="0" y="980"/>
                  </a:moveTo>
                  <a:lnTo>
                    <a:pt x="0" y="980"/>
                  </a:lnTo>
                  <a:lnTo>
                    <a:pt x="83" y="955"/>
                  </a:lnTo>
                  <a:moveTo>
                    <a:pt x="138" y="939"/>
                  </a:moveTo>
                  <a:lnTo>
                    <a:pt x="138" y="939"/>
                  </a:lnTo>
                  <a:lnTo>
                    <a:pt x="166" y="930"/>
                  </a:lnTo>
                  <a:moveTo>
                    <a:pt x="221" y="914"/>
                  </a:moveTo>
                  <a:lnTo>
                    <a:pt x="221" y="914"/>
                  </a:lnTo>
                  <a:lnTo>
                    <a:pt x="249" y="906"/>
                  </a:lnTo>
                  <a:moveTo>
                    <a:pt x="304" y="889"/>
                  </a:moveTo>
                  <a:lnTo>
                    <a:pt x="304" y="889"/>
                  </a:lnTo>
                  <a:lnTo>
                    <a:pt x="386" y="864"/>
                  </a:lnTo>
                  <a:moveTo>
                    <a:pt x="442" y="848"/>
                  </a:moveTo>
                  <a:lnTo>
                    <a:pt x="442" y="848"/>
                  </a:lnTo>
                  <a:lnTo>
                    <a:pt x="469" y="839"/>
                  </a:lnTo>
                  <a:moveTo>
                    <a:pt x="524" y="823"/>
                  </a:moveTo>
                  <a:lnTo>
                    <a:pt x="524" y="823"/>
                  </a:lnTo>
                  <a:lnTo>
                    <a:pt x="552" y="815"/>
                  </a:lnTo>
                  <a:moveTo>
                    <a:pt x="607" y="798"/>
                  </a:moveTo>
                  <a:lnTo>
                    <a:pt x="607" y="798"/>
                  </a:lnTo>
                  <a:lnTo>
                    <a:pt x="690" y="773"/>
                  </a:lnTo>
                  <a:moveTo>
                    <a:pt x="745" y="757"/>
                  </a:moveTo>
                  <a:lnTo>
                    <a:pt x="745" y="757"/>
                  </a:lnTo>
                  <a:lnTo>
                    <a:pt x="773" y="749"/>
                  </a:lnTo>
                  <a:moveTo>
                    <a:pt x="828" y="732"/>
                  </a:moveTo>
                  <a:lnTo>
                    <a:pt x="828" y="732"/>
                  </a:lnTo>
                  <a:lnTo>
                    <a:pt x="855" y="724"/>
                  </a:lnTo>
                  <a:moveTo>
                    <a:pt x="911" y="707"/>
                  </a:moveTo>
                  <a:lnTo>
                    <a:pt x="911" y="707"/>
                  </a:lnTo>
                  <a:lnTo>
                    <a:pt x="993" y="682"/>
                  </a:lnTo>
                  <a:moveTo>
                    <a:pt x="1048" y="665"/>
                  </a:moveTo>
                  <a:lnTo>
                    <a:pt x="1048" y="665"/>
                  </a:lnTo>
                  <a:lnTo>
                    <a:pt x="1064" y="641"/>
                  </a:lnTo>
                  <a:moveTo>
                    <a:pt x="1097" y="594"/>
                  </a:moveTo>
                  <a:lnTo>
                    <a:pt x="1097" y="594"/>
                  </a:lnTo>
                  <a:lnTo>
                    <a:pt x="1113" y="570"/>
                  </a:lnTo>
                  <a:moveTo>
                    <a:pt x="1146" y="523"/>
                  </a:moveTo>
                  <a:lnTo>
                    <a:pt x="1146" y="523"/>
                  </a:lnTo>
                  <a:lnTo>
                    <a:pt x="1195" y="451"/>
                  </a:lnTo>
                  <a:moveTo>
                    <a:pt x="1228" y="404"/>
                  </a:moveTo>
                  <a:lnTo>
                    <a:pt x="1228" y="404"/>
                  </a:lnTo>
                  <a:lnTo>
                    <a:pt x="1244" y="380"/>
                  </a:lnTo>
                  <a:moveTo>
                    <a:pt x="1277" y="333"/>
                  </a:moveTo>
                  <a:lnTo>
                    <a:pt x="1277" y="333"/>
                  </a:lnTo>
                  <a:lnTo>
                    <a:pt x="1293" y="309"/>
                  </a:lnTo>
                  <a:moveTo>
                    <a:pt x="1326" y="262"/>
                  </a:moveTo>
                  <a:lnTo>
                    <a:pt x="1326" y="262"/>
                  </a:lnTo>
                  <a:lnTo>
                    <a:pt x="1375" y="191"/>
                  </a:lnTo>
                  <a:moveTo>
                    <a:pt x="1415" y="152"/>
                  </a:moveTo>
                  <a:lnTo>
                    <a:pt x="1415" y="152"/>
                  </a:lnTo>
                  <a:lnTo>
                    <a:pt x="1440" y="139"/>
                  </a:lnTo>
                  <a:moveTo>
                    <a:pt x="1492" y="114"/>
                  </a:moveTo>
                  <a:lnTo>
                    <a:pt x="1492" y="114"/>
                  </a:lnTo>
                  <a:lnTo>
                    <a:pt x="1518" y="101"/>
                  </a:lnTo>
                  <a:moveTo>
                    <a:pt x="1570" y="76"/>
                  </a:moveTo>
                  <a:lnTo>
                    <a:pt x="1570" y="76"/>
                  </a:lnTo>
                  <a:lnTo>
                    <a:pt x="1648" y="38"/>
                  </a:lnTo>
                  <a:moveTo>
                    <a:pt x="1699" y="13"/>
                  </a:moveTo>
                  <a:lnTo>
                    <a:pt x="1699" y="13"/>
                  </a:lnTo>
                  <a:lnTo>
                    <a:pt x="1725" y="0"/>
                  </a:lnTo>
                </a:path>
              </a:pathLst>
            </a:custGeom>
            <a:noFill/>
            <a:ln w="20638" cap="flat">
              <a:solidFill>
                <a:srgbClr val="7030A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Freeform 146"/>
            <p:cNvSpPr>
              <a:spLocks noEditPoints="1"/>
            </p:cNvSpPr>
            <p:nvPr/>
          </p:nvSpPr>
          <p:spPr bwMode="auto">
            <a:xfrm>
              <a:off x="2520284" y="4898828"/>
              <a:ext cx="88957" cy="99221"/>
            </a:xfrm>
            <a:custGeom>
              <a:avLst/>
              <a:gdLst>
                <a:gd name="T0" fmla="*/ 57 w 115"/>
                <a:gd name="T1" fmla="*/ 0 h 116"/>
                <a:gd name="T2" fmla="*/ 57 w 115"/>
                <a:gd name="T3" fmla="*/ 0 h 116"/>
                <a:gd name="T4" fmla="*/ 115 w 115"/>
                <a:gd name="T5" fmla="*/ 116 h 116"/>
                <a:gd name="T6" fmla="*/ 0 w 115"/>
                <a:gd name="T7" fmla="*/ 116 h 116"/>
                <a:gd name="T8" fmla="*/ 57 w 115"/>
                <a:gd name="T9" fmla="*/ 0 h 116"/>
                <a:gd name="T10" fmla="*/ 57 w 115"/>
                <a:gd name="T11" fmla="*/ 0 h 116"/>
                <a:gd name="T12" fmla="*/ 57 w 115"/>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5" h="116">
                  <a:moveTo>
                    <a:pt x="57" y="0"/>
                  </a:moveTo>
                  <a:lnTo>
                    <a:pt x="57" y="0"/>
                  </a:lnTo>
                  <a:lnTo>
                    <a:pt x="115" y="116"/>
                  </a:lnTo>
                  <a:lnTo>
                    <a:pt x="0" y="116"/>
                  </a:lnTo>
                  <a:lnTo>
                    <a:pt x="57" y="0"/>
                  </a:lnTo>
                  <a:close/>
                  <a:moveTo>
                    <a:pt x="57" y="0"/>
                  </a:moveTo>
                  <a:lnTo>
                    <a:pt x="57" y="0"/>
                  </a:lnTo>
                  <a:close/>
                </a:path>
              </a:pathLst>
            </a:custGeom>
            <a:solidFill>
              <a:srgbClr val="7030A0"/>
            </a:solidFill>
            <a:ln w="14288" cap="flat">
              <a:solidFill>
                <a:srgbClr val="7030A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03" name="Freeform 147"/>
            <p:cNvSpPr>
              <a:spLocks noEditPoints="1"/>
            </p:cNvSpPr>
            <p:nvPr/>
          </p:nvSpPr>
          <p:spPr bwMode="auto">
            <a:xfrm>
              <a:off x="3336293" y="4630245"/>
              <a:ext cx="90668" cy="99221"/>
            </a:xfrm>
            <a:custGeom>
              <a:avLst/>
              <a:gdLst>
                <a:gd name="T0" fmla="*/ 58 w 115"/>
                <a:gd name="T1" fmla="*/ 0 h 115"/>
                <a:gd name="T2" fmla="*/ 58 w 115"/>
                <a:gd name="T3" fmla="*/ 0 h 115"/>
                <a:gd name="T4" fmla="*/ 115 w 115"/>
                <a:gd name="T5" fmla="*/ 115 h 115"/>
                <a:gd name="T6" fmla="*/ 0 w 115"/>
                <a:gd name="T7" fmla="*/ 115 h 115"/>
                <a:gd name="T8" fmla="*/ 58 w 115"/>
                <a:gd name="T9" fmla="*/ 0 h 115"/>
                <a:gd name="T10" fmla="*/ 58 w 115"/>
                <a:gd name="T11" fmla="*/ 0 h 115"/>
                <a:gd name="T12" fmla="*/ 58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8" y="0"/>
                  </a:moveTo>
                  <a:lnTo>
                    <a:pt x="58" y="0"/>
                  </a:lnTo>
                  <a:lnTo>
                    <a:pt x="115" y="115"/>
                  </a:lnTo>
                  <a:lnTo>
                    <a:pt x="0" y="115"/>
                  </a:lnTo>
                  <a:lnTo>
                    <a:pt x="58" y="0"/>
                  </a:lnTo>
                  <a:close/>
                  <a:moveTo>
                    <a:pt x="58" y="0"/>
                  </a:moveTo>
                  <a:lnTo>
                    <a:pt x="58" y="0"/>
                  </a:lnTo>
                  <a:close/>
                </a:path>
              </a:pathLst>
            </a:custGeom>
            <a:solidFill>
              <a:srgbClr val="7030A0"/>
            </a:solidFill>
            <a:ln w="14288" cap="flat">
              <a:solidFill>
                <a:srgbClr val="7030A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04" name="Freeform 148"/>
            <p:cNvSpPr>
              <a:spLocks noEditPoints="1"/>
            </p:cNvSpPr>
            <p:nvPr/>
          </p:nvSpPr>
          <p:spPr bwMode="auto">
            <a:xfrm>
              <a:off x="3608297" y="4197436"/>
              <a:ext cx="90668" cy="9751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solidFill>
              <a:srgbClr val="7030A0"/>
            </a:solidFill>
            <a:ln w="14288" cap="flat">
              <a:solidFill>
                <a:srgbClr val="7030A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05" name="Freeform 149"/>
            <p:cNvSpPr>
              <a:spLocks noEditPoints="1"/>
            </p:cNvSpPr>
            <p:nvPr/>
          </p:nvSpPr>
          <p:spPr bwMode="auto">
            <a:xfrm>
              <a:off x="3882011" y="4052025"/>
              <a:ext cx="88957" cy="99221"/>
            </a:xfrm>
            <a:custGeom>
              <a:avLst/>
              <a:gdLst>
                <a:gd name="T0" fmla="*/ 57 w 115"/>
                <a:gd name="T1" fmla="*/ 0 h 115"/>
                <a:gd name="T2" fmla="*/ 57 w 115"/>
                <a:gd name="T3" fmla="*/ 0 h 115"/>
                <a:gd name="T4" fmla="*/ 115 w 115"/>
                <a:gd name="T5" fmla="*/ 115 h 115"/>
                <a:gd name="T6" fmla="*/ 0 w 115"/>
                <a:gd name="T7" fmla="*/ 115 h 115"/>
                <a:gd name="T8" fmla="*/ 57 w 115"/>
                <a:gd name="T9" fmla="*/ 0 h 115"/>
                <a:gd name="T10" fmla="*/ 57 w 115"/>
                <a:gd name="T11" fmla="*/ 0 h 115"/>
                <a:gd name="T12" fmla="*/ 57 w 11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15" h="115">
                  <a:moveTo>
                    <a:pt x="57" y="0"/>
                  </a:moveTo>
                  <a:lnTo>
                    <a:pt x="57" y="0"/>
                  </a:lnTo>
                  <a:lnTo>
                    <a:pt x="115" y="115"/>
                  </a:lnTo>
                  <a:lnTo>
                    <a:pt x="0" y="115"/>
                  </a:lnTo>
                  <a:lnTo>
                    <a:pt x="57" y="0"/>
                  </a:lnTo>
                  <a:close/>
                  <a:moveTo>
                    <a:pt x="57" y="0"/>
                  </a:moveTo>
                  <a:lnTo>
                    <a:pt x="57" y="0"/>
                  </a:lnTo>
                  <a:close/>
                </a:path>
              </a:pathLst>
            </a:custGeom>
            <a:solidFill>
              <a:srgbClr val="7030A0"/>
            </a:solidFill>
            <a:ln w="14288" cap="flat">
              <a:solidFill>
                <a:srgbClr val="7030A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06" name="Freeform 150"/>
            <p:cNvSpPr>
              <a:spLocks/>
            </p:cNvSpPr>
            <p:nvPr/>
          </p:nvSpPr>
          <p:spPr bwMode="auto">
            <a:xfrm>
              <a:off x="2564763" y="5408620"/>
              <a:ext cx="2721743" cy="260028"/>
            </a:xfrm>
            <a:custGeom>
              <a:avLst/>
              <a:gdLst>
                <a:gd name="T0" fmla="*/ 0 w 3486"/>
                <a:gd name="T1" fmla="*/ 243 h 304"/>
                <a:gd name="T2" fmla="*/ 0 w 3486"/>
                <a:gd name="T3" fmla="*/ 243 h 304"/>
                <a:gd name="T4" fmla="*/ 349 w 3486"/>
                <a:gd name="T5" fmla="*/ 304 h 304"/>
                <a:gd name="T6" fmla="*/ 698 w 3486"/>
                <a:gd name="T7" fmla="*/ 282 h 304"/>
                <a:gd name="T8" fmla="*/ 1395 w 3486"/>
                <a:gd name="T9" fmla="*/ 90 h 304"/>
                <a:gd name="T10" fmla="*/ 2091 w 3486"/>
                <a:gd name="T11" fmla="*/ 0 h 304"/>
                <a:gd name="T12" fmla="*/ 3486 w 3486"/>
                <a:gd name="T13" fmla="*/ 93 h 304"/>
              </a:gdLst>
              <a:ahLst/>
              <a:cxnLst>
                <a:cxn ang="0">
                  <a:pos x="T0" y="T1"/>
                </a:cxn>
                <a:cxn ang="0">
                  <a:pos x="T2" y="T3"/>
                </a:cxn>
                <a:cxn ang="0">
                  <a:pos x="T4" y="T5"/>
                </a:cxn>
                <a:cxn ang="0">
                  <a:pos x="T6" y="T7"/>
                </a:cxn>
                <a:cxn ang="0">
                  <a:pos x="T8" y="T9"/>
                </a:cxn>
                <a:cxn ang="0">
                  <a:pos x="T10" y="T11"/>
                </a:cxn>
                <a:cxn ang="0">
                  <a:pos x="T12" y="T13"/>
                </a:cxn>
              </a:cxnLst>
              <a:rect l="0" t="0" r="r" b="b"/>
              <a:pathLst>
                <a:path w="3486" h="304">
                  <a:moveTo>
                    <a:pt x="0" y="243"/>
                  </a:moveTo>
                  <a:lnTo>
                    <a:pt x="0" y="243"/>
                  </a:lnTo>
                  <a:lnTo>
                    <a:pt x="349" y="304"/>
                  </a:lnTo>
                  <a:lnTo>
                    <a:pt x="698" y="282"/>
                  </a:lnTo>
                  <a:lnTo>
                    <a:pt x="1395" y="90"/>
                  </a:lnTo>
                  <a:lnTo>
                    <a:pt x="2091" y="0"/>
                  </a:lnTo>
                  <a:lnTo>
                    <a:pt x="3486" y="93"/>
                  </a:lnTo>
                </a:path>
              </a:pathLst>
            </a:custGeom>
            <a:noFill/>
            <a:ln w="20638" cap="flat">
              <a:solidFill>
                <a:srgbClr val="00B0F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Freeform 151"/>
            <p:cNvSpPr>
              <a:spLocks noEditPoints="1"/>
            </p:cNvSpPr>
            <p:nvPr/>
          </p:nvSpPr>
          <p:spPr bwMode="auto">
            <a:xfrm>
              <a:off x="2520284" y="5567716"/>
              <a:ext cx="88957" cy="99221"/>
            </a:xfrm>
            <a:custGeom>
              <a:avLst/>
              <a:gdLst>
                <a:gd name="T0" fmla="*/ 14 w 115"/>
                <a:gd name="T1" fmla="*/ 14 h 115"/>
                <a:gd name="T2" fmla="*/ 14 w 115"/>
                <a:gd name="T3" fmla="*/ 14 h 115"/>
                <a:gd name="T4" fmla="*/ 100 w 115"/>
                <a:gd name="T5" fmla="*/ 100 h 115"/>
                <a:gd name="T6" fmla="*/ 100 w 115"/>
                <a:gd name="T7" fmla="*/ 14 h 115"/>
                <a:gd name="T8" fmla="*/ 100 w 115"/>
                <a:gd name="T9" fmla="*/ 14 h 115"/>
                <a:gd name="T10" fmla="*/ 14 w 115"/>
                <a:gd name="T11" fmla="*/ 100 h 115"/>
                <a:gd name="T12" fmla="*/ 57 w 115"/>
                <a:gd name="T13" fmla="*/ 0 h 115"/>
                <a:gd name="T14" fmla="*/ 57 w 115"/>
                <a:gd name="T15" fmla="*/ 0 h 115"/>
                <a:gd name="T16" fmla="*/ 57 w 115"/>
                <a:gd name="T17" fmla="*/ 115 h 115"/>
                <a:gd name="T18" fmla="*/ 115 w 115"/>
                <a:gd name="T19" fmla="*/ 57 h 115"/>
                <a:gd name="T20" fmla="*/ 115 w 115"/>
                <a:gd name="T21" fmla="*/ 57 h 115"/>
                <a:gd name="T22" fmla="*/ 0 w 115"/>
                <a:gd name="T2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4"/>
                  </a:moveTo>
                  <a:lnTo>
                    <a:pt x="14" y="14"/>
                  </a:lnTo>
                  <a:lnTo>
                    <a:pt x="100" y="100"/>
                  </a:lnTo>
                  <a:moveTo>
                    <a:pt x="100" y="14"/>
                  </a:moveTo>
                  <a:lnTo>
                    <a:pt x="100" y="14"/>
                  </a:lnTo>
                  <a:lnTo>
                    <a:pt x="14" y="100"/>
                  </a:lnTo>
                  <a:moveTo>
                    <a:pt x="57" y="0"/>
                  </a:moveTo>
                  <a:lnTo>
                    <a:pt x="57" y="0"/>
                  </a:lnTo>
                  <a:lnTo>
                    <a:pt x="57" y="115"/>
                  </a:lnTo>
                  <a:moveTo>
                    <a:pt x="115" y="57"/>
                  </a:moveTo>
                  <a:lnTo>
                    <a:pt x="115" y="57"/>
                  </a:lnTo>
                  <a:lnTo>
                    <a:pt x="0" y="57"/>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 name="Freeform 152"/>
            <p:cNvSpPr>
              <a:spLocks noEditPoints="1"/>
            </p:cNvSpPr>
            <p:nvPr/>
          </p:nvSpPr>
          <p:spPr bwMode="auto">
            <a:xfrm>
              <a:off x="2520284" y="5567716"/>
              <a:ext cx="88957" cy="99221"/>
            </a:xfrm>
            <a:custGeom>
              <a:avLst/>
              <a:gdLst>
                <a:gd name="T0" fmla="*/ 14 w 115"/>
                <a:gd name="T1" fmla="*/ 14 h 115"/>
                <a:gd name="T2" fmla="*/ 14 w 115"/>
                <a:gd name="T3" fmla="*/ 14 h 115"/>
                <a:gd name="T4" fmla="*/ 100 w 115"/>
                <a:gd name="T5" fmla="*/ 100 h 115"/>
                <a:gd name="T6" fmla="*/ 100 w 115"/>
                <a:gd name="T7" fmla="*/ 14 h 115"/>
                <a:gd name="T8" fmla="*/ 100 w 115"/>
                <a:gd name="T9" fmla="*/ 14 h 115"/>
                <a:gd name="T10" fmla="*/ 14 w 115"/>
                <a:gd name="T11" fmla="*/ 100 h 115"/>
                <a:gd name="T12" fmla="*/ 57 w 115"/>
                <a:gd name="T13" fmla="*/ 0 h 115"/>
                <a:gd name="T14" fmla="*/ 57 w 115"/>
                <a:gd name="T15" fmla="*/ 0 h 115"/>
                <a:gd name="T16" fmla="*/ 57 w 115"/>
                <a:gd name="T17" fmla="*/ 115 h 115"/>
                <a:gd name="T18" fmla="*/ 115 w 115"/>
                <a:gd name="T19" fmla="*/ 57 h 115"/>
                <a:gd name="T20" fmla="*/ 115 w 115"/>
                <a:gd name="T21" fmla="*/ 57 h 115"/>
                <a:gd name="T22" fmla="*/ 0 w 115"/>
                <a:gd name="T2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4"/>
                  </a:moveTo>
                  <a:lnTo>
                    <a:pt x="14" y="14"/>
                  </a:lnTo>
                  <a:lnTo>
                    <a:pt x="100" y="100"/>
                  </a:lnTo>
                  <a:moveTo>
                    <a:pt x="100" y="14"/>
                  </a:moveTo>
                  <a:lnTo>
                    <a:pt x="100" y="14"/>
                  </a:lnTo>
                  <a:lnTo>
                    <a:pt x="14" y="100"/>
                  </a:lnTo>
                  <a:moveTo>
                    <a:pt x="57" y="0"/>
                  </a:moveTo>
                  <a:lnTo>
                    <a:pt x="57" y="0"/>
                  </a:lnTo>
                  <a:lnTo>
                    <a:pt x="57" y="115"/>
                  </a:lnTo>
                  <a:moveTo>
                    <a:pt x="115" y="57"/>
                  </a:moveTo>
                  <a:lnTo>
                    <a:pt x="115" y="57"/>
                  </a:lnTo>
                  <a:lnTo>
                    <a:pt x="0" y="57"/>
                  </a:lnTo>
                </a:path>
              </a:pathLst>
            </a:custGeom>
            <a:solidFill>
              <a:srgbClr val="00B0F0"/>
            </a:solidFill>
            <a:ln w="14288" cap="flat">
              <a:solidFill>
                <a:srgbClr val="000000"/>
              </a:solidFill>
              <a:prstDash val="solid"/>
              <a:bevel/>
              <a:headEnd/>
              <a:tailEnd/>
            </a:ln>
            <a:extLst/>
          </p:spPr>
          <p:txBody>
            <a:bodyPr vert="horz" wrap="square" lIns="91440" tIns="45720" rIns="91440" bIns="45720" numCol="1" anchor="t" anchorCtr="0" compatLnSpc="1">
              <a:prstTxWarp prst="textNoShape">
                <a:avLst/>
              </a:prstTxWarp>
            </a:bodyPr>
            <a:lstStyle/>
            <a:p>
              <a:endParaRPr lang="fr-FR"/>
            </a:p>
          </p:txBody>
        </p:sp>
        <p:sp>
          <p:nvSpPr>
            <p:cNvPr id="109" name="Freeform 153"/>
            <p:cNvSpPr>
              <a:spLocks noEditPoints="1"/>
            </p:cNvSpPr>
            <p:nvPr/>
          </p:nvSpPr>
          <p:spPr bwMode="auto">
            <a:xfrm>
              <a:off x="2790577" y="5619037"/>
              <a:ext cx="90668" cy="99221"/>
            </a:xfrm>
            <a:custGeom>
              <a:avLst/>
              <a:gdLst>
                <a:gd name="T0" fmla="*/ 15 w 116"/>
                <a:gd name="T1" fmla="*/ 15 h 116"/>
                <a:gd name="T2" fmla="*/ 15 w 116"/>
                <a:gd name="T3" fmla="*/ 15 h 116"/>
                <a:gd name="T4" fmla="*/ 101 w 116"/>
                <a:gd name="T5" fmla="*/ 101 h 116"/>
                <a:gd name="T6" fmla="*/ 101 w 116"/>
                <a:gd name="T7" fmla="*/ 15 h 116"/>
                <a:gd name="T8" fmla="*/ 101 w 116"/>
                <a:gd name="T9" fmla="*/ 15 h 116"/>
                <a:gd name="T10" fmla="*/ 15 w 116"/>
                <a:gd name="T11" fmla="*/ 101 h 116"/>
                <a:gd name="T12" fmla="*/ 58 w 116"/>
                <a:gd name="T13" fmla="*/ 0 h 116"/>
                <a:gd name="T14" fmla="*/ 58 w 116"/>
                <a:gd name="T15" fmla="*/ 0 h 116"/>
                <a:gd name="T16" fmla="*/ 58 w 116"/>
                <a:gd name="T17" fmla="*/ 116 h 116"/>
                <a:gd name="T18" fmla="*/ 116 w 116"/>
                <a:gd name="T19" fmla="*/ 58 h 116"/>
                <a:gd name="T20" fmla="*/ 116 w 116"/>
                <a:gd name="T21" fmla="*/ 58 h 116"/>
                <a:gd name="T22" fmla="*/ 0 w 116"/>
                <a:gd name="T23"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15" y="15"/>
                  </a:moveTo>
                  <a:lnTo>
                    <a:pt x="15" y="15"/>
                  </a:lnTo>
                  <a:lnTo>
                    <a:pt x="101" y="101"/>
                  </a:lnTo>
                  <a:moveTo>
                    <a:pt x="101" y="15"/>
                  </a:moveTo>
                  <a:lnTo>
                    <a:pt x="101" y="15"/>
                  </a:lnTo>
                  <a:lnTo>
                    <a:pt x="15" y="101"/>
                  </a:lnTo>
                  <a:moveTo>
                    <a:pt x="58" y="0"/>
                  </a:moveTo>
                  <a:lnTo>
                    <a:pt x="58" y="0"/>
                  </a:lnTo>
                  <a:lnTo>
                    <a:pt x="58" y="116"/>
                  </a:lnTo>
                  <a:moveTo>
                    <a:pt x="116" y="58"/>
                  </a:moveTo>
                  <a:lnTo>
                    <a:pt x="116" y="58"/>
                  </a:lnTo>
                  <a:lnTo>
                    <a:pt x="0" y="58"/>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0" name="Freeform 154"/>
            <p:cNvSpPr>
              <a:spLocks noEditPoints="1"/>
            </p:cNvSpPr>
            <p:nvPr/>
          </p:nvSpPr>
          <p:spPr bwMode="auto">
            <a:xfrm>
              <a:off x="2790577" y="5619037"/>
              <a:ext cx="90668" cy="99221"/>
            </a:xfrm>
            <a:custGeom>
              <a:avLst/>
              <a:gdLst>
                <a:gd name="T0" fmla="*/ 15 w 116"/>
                <a:gd name="T1" fmla="*/ 15 h 116"/>
                <a:gd name="T2" fmla="*/ 15 w 116"/>
                <a:gd name="T3" fmla="*/ 15 h 116"/>
                <a:gd name="T4" fmla="*/ 101 w 116"/>
                <a:gd name="T5" fmla="*/ 101 h 116"/>
                <a:gd name="T6" fmla="*/ 101 w 116"/>
                <a:gd name="T7" fmla="*/ 15 h 116"/>
                <a:gd name="T8" fmla="*/ 101 w 116"/>
                <a:gd name="T9" fmla="*/ 15 h 116"/>
                <a:gd name="T10" fmla="*/ 15 w 116"/>
                <a:gd name="T11" fmla="*/ 101 h 116"/>
                <a:gd name="T12" fmla="*/ 58 w 116"/>
                <a:gd name="T13" fmla="*/ 0 h 116"/>
                <a:gd name="T14" fmla="*/ 58 w 116"/>
                <a:gd name="T15" fmla="*/ 0 h 116"/>
                <a:gd name="T16" fmla="*/ 58 w 116"/>
                <a:gd name="T17" fmla="*/ 116 h 116"/>
                <a:gd name="T18" fmla="*/ 116 w 116"/>
                <a:gd name="T19" fmla="*/ 58 h 116"/>
                <a:gd name="T20" fmla="*/ 116 w 116"/>
                <a:gd name="T21" fmla="*/ 58 h 116"/>
                <a:gd name="T22" fmla="*/ 0 w 116"/>
                <a:gd name="T23"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15" y="15"/>
                  </a:moveTo>
                  <a:lnTo>
                    <a:pt x="15" y="15"/>
                  </a:lnTo>
                  <a:lnTo>
                    <a:pt x="101" y="101"/>
                  </a:lnTo>
                  <a:moveTo>
                    <a:pt x="101" y="15"/>
                  </a:moveTo>
                  <a:lnTo>
                    <a:pt x="101" y="15"/>
                  </a:lnTo>
                  <a:lnTo>
                    <a:pt x="15" y="101"/>
                  </a:lnTo>
                  <a:moveTo>
                    <a:pt x="58" y="0"/>
                  </a:moveTo>
                  <a:lnTo>
                    <a:pt x="58" y="0"/>
                  </a:lnTo>
                  <a:lnTo>
                    <a:pt x="58" y="116"/>
                  </a:lnTo>
                  <a:moveTo>
                    <a:pt x="116" y="58"/>
                  </a:moveTo>
                  <a:lnTo>
                    <a:pt x="116" y="58"/>
                  </a:lnTo>
                  <a:lnTo>
                    <a:pt x="0" y="58"/>
                  </a:lnTo>
                </a:path>
              </a:pathLst>
            </a:custGeom>
            <a:noFill/>
            <a:ln w="14288" cap="flat">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Freeform 155"/>
            <p:cNvSpPr>
              <a:spLocks noEditPoints="1"/>
            </p:cNvSpPr>
            <p:nvPr/>
          </p:nvSpPr>
          <p:spPr bwMode="auto">
            <a:xfrm>
              <a:off x="3064291" y="5600220"/>
              <a:ext cx="88957" cy="99221"/>
            </a:xfrm>
            <a:custGeom>
              <a:avLst/>
              <a:gdLst>
                <a:gd name="T0" fmla="*/ 15 w 115"/>
                <a:gd name="T1" fmla="*/ 14 h 115"/>
                <a:gd name="T2" fmla="*/ 15 w 115"/>
                <a:gd name="T3" fmla="*/ 14 h 115"/>
                <a:gd name="T4" fmla="*/ 101 w 115"/>
                <a:gd name="T5" fmla="*/ 101 h 115"/>
                <a:gd name="T6" fmla="*/ 101 w 115"/>
                <a:gd name="T7" fmla="*/ 14 h 115"/>
                <a:gd name="T8" fmla="*/ 101 w 115"/>
                <a:gd name="T9" fmla="*/ 14 h 115"/>
                <a:gd name="T10" fmla="*/ 15 w 115"/>
                <a:gd name="T11" fmla="*/ 101 h 115"/>
                <a:gd name="T12" fmla="*/ 58 w 115"/>
                <a:gd name="T13" fmla="*/ 0 h 115"/>
                <a:gd name="T14" fmla="*/ 58 w 115"/>
                <a:gd name="T15" fmla="*/ 0 h 115"/>
                <a:gd name="T16" fmla="*/ 58 w 115"/>
                <a:gd name="T17" fmla="*/ 115 h 115"/>
                <a:gd name="T18" fmla="*/ 115 w 115"/>
                <a:gd name="T19" fmla="*/ 58 h 115"/>
                <a:gd name="T20" fmla="*/ 115 w 115"/>
                <a:gd name="T21" fmla="*/ 58 h 115"/>
                <a:gd name="T22" fmla="*/ 0 w 115"/>
                <a:gd name="T23"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5" y="14"/>
                  </a:moveTo>
                  <a:lnTo>
                    <a:pt x="15" y="14"/>
                  </a:lnTo>
                  <a:lnTo>
                    <a:pt x="101" y="101"/>
                  </a:lnTo>
                  <a:moveTo>
                    <a:pt x="101" y="14"/>
                  </a:moveTo>
                  <a:lnTo>
                    <a:pt x="101" y="14"/>
                  </a:lnTo>
                  <a:lnTo>
                    <a:pt x="15" y="101"/>
                  </a:lnTo>
                  <a:moveTo>
                    <a:pt x="58" y="0"/>
                  </a:moveTo>
                  <a:lnTo>
                    <a:pt x="58" y="0"/>
                  </a:lnTo>
                  <a:lnTo>
                    <a:pt x="58" y="115"/>
                  </a:lnTo>
                  <a:moveTo>
                    <a:pt x="115" y="58"/>
                  </a:moveTo>
                  <a:lnTo>
                    <a:pt x="115" y="58"/>
                  </a:lnTo>
                  <a:lnTo>
                    <a:pt x="0" y="58"/>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 name="Freeform 156"/>
            <p:cNvSpPr>
              <a:spLocks noEditPoints="1"/>
            </p:cNvSpPr>
            <p:nvPr/>
          </p:nvSpPr>
          <p:spPr bwMode="auto">
            <a:xfrm>
              <a:off x="3064291" y="5600220"/>
              <a:ext cx="88957" cy="99221"/>
            </a:xfrm>
            <a:custGeom>
              <a:avLst/>
              <a:gdLst>
                <a:gd name="T0" fmla="*/ 15 w 115"/>
                <a:gd name="T1" fmla="*/ 14 h 115"/>
                <a:gd name="T2" fmla="*/ 15 w 115"/>
                <a:gd name="T3" fmla="*/ 14 h 115"/>
                <a:gd name="T4" fmla="*/ 101 w 115"/>
                <a:gd name="T5" fmla="*/ 101 h 115"/>
                <a:gd name="T6" fmla="*/ 101 w 115"/>
                <a:gd name="T7" fmla="*/ 14 h 115"/>
                <a:gd name="T8" fmla="*/ 101 w 115"/>
                <a:gd name="T9" fmla="*/ 14 h 115"/>
                <a:gd name="T10" fmla="*/ 15 w 115"/>
                <a:gd name="T11" fmla="*/ 101 h 115"/>
                <a:gd name="T12" fmla="*/ 58 w 115"/>
                <a:gd name="T13" fmla="*/ 0 h 115"/>
                <a:gd name="T14" fmla="*/ 58 w 115"/>
                <a:gd name="T15" fmla="*/ 0 h 115"/>
                <a:gd name="T16" fmla="*/ 58 w 115"/>
                <a:gd name="T17" fmla="*/ 115 h 115"/>
                <a:gd name="T18" fmla="*/ 115 w 115"/>
                <a:gd name="T19" fmla="*/ 58 h 115"/>
                <a:gd name="T20" fmla="*/ 115 w 115"/>
                <a:gd name="T21" fmla="*/ 58 h 115"/>
                <a:gd name="T22" fmla="*/ 0 w 115"/>
                <a:gd name="T23"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5" y="14"/>
                  </a:moveTo>
                  <a:lnTo>
                    <a:pt x="15" y="14"/>
                  </a:lnTo>
                  <a:lnTo>
                    <a:pt x="101" y="101"/>
                  </a:lnTo>
                  <a:moveTo>
                    <a:pt x="101" y="14"/>
                  </a:moveTo>
                  <a:lnTo>
                    <a:pt x="101" y="14"/>
                  </a:lnTo>
                  <a:lnTo>
                    <a:pt x="15" y="101"/>
                  </a:lnTo>
                  <a:moveTo>
                    <a:pt x="58" y="0"/>
                  </a:moveTo>
                  <a:lnTo>
                    <a:pt x="58" y="0"/>
                  </a:lnTo>
                  <a:lnTo>
                    <a:pt x="58" y="115"/>
                  </a:lnTo>
                  <a:moveTo>
                    <a:pt x="115" y="58"/>
                  </a:moveTo>
                  <a:lnTo>
                    <a:pt x="115" y="58"/>
                  </a:lnTo>
                  <a:lnTo>
                    <a:pt x="0" y="58"/>
                  </a:lnTo>
                </a:path>
              </a:pathLst>
            </a:custGeom>
            <a:noFill/>
            <a:ln w="14288" cap="flat">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Freeform 157"/>
            <p:cNvSpPr>
              <a:spLocks noEditPoints="1"/>
            </p:cNvSpPr>
            <p:nvPr/>
          </p:nvSpPr>
          <p:spPr bwMode="auto">
            <a:xfrm>
              <a:off x="3608297" y="5435991"/>
              <a:ext cx="90668" cy="99221"/>
            </a:xfrm>
            <a:custGeom>
              <a:avLst/>
              <a:gdLst>
                <a:gd name="T0" fmla="*/ 14 w 115"/>
                <a:gd name="T1" fmla="*/ 14 h 115"/>
                <a:gd name="T2" fmla="*/ 14 w 115"/>
                <a:gd name="T3" fmla="*/ 14 h 115"/>
                <a:gd name="T4" fmla="*/ 101 w 115"/>
                <a:gd name="T5" fmla="*/ 101 h 115"/>
                <a:gd name="T6" fmla="*/ 101 w 115"/>
                <a:gd name="T7" fmla="*/ 14 h 115"/>
                <a:gd name="T8" fmla="*/ 101 w 115"/>
                <a:gd name="T9" fmla="*/ 14 h 115"/>
                <a:gd name="T10" fmla="*/ 14 w 115"/>
                <a:gd name="T11" fmla="*/ 101 h 115"/>
                <a:gd name="T12" fmla="*/ 57 w 115"/>
                <a:gd name="T13" fmla="*/ 0 h 115"/>
                <a:gd name="T14" fmla="*/ 57 w 115"/>
                <a:gd name="T15" fmla="*/ 0 h 115"/>
                <a:gd name="T16" fmla="*/ 57 w 115"/>
                <a:gd name="T17" fmla="*/ 115 h 115"/>
                <a:gd name="T18" fmla="*/ 115 w 115"/>
                <a:gd name="T19" fmla="*/ 58 h 115"/>
                <a:gd name="T20" fmla="*/ 115 w 115"/>
                <a:gd name="T21" fmla="*/ 58 h 115"/>
                <a:gd name="T22" fmla="*/ 0 w 115"/>
                <a:gd name="T23"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4"/>
                  </a:moveTo>
                  <a:lnTo>
                    <a:pt x="14" y="14"/>
                  </a:lnTo>
                  <a:lnTo>
                    <a:pt x="101" y="101"/>
                  </a:lnTo>
                  <a:moveTo>
                    <a:pt x="101" y="14"/>
                  </a:moveTo>
                  <a:lnTo>
                    <a:pt x="101" y="14"/>
                  </a:lnTo>
                  <a:lnTo>
                    <a:pt x="14" y="101"/>
                  </a:lnTo>
                  <a:moveTo>
                    <a:pt x="57" y="0"/>
                  </a:moveTo>
                  <a:lnTo>
                    <a:pt x="57" y="0"/>
                  </a:lnTo>
                  <a:lnTo>
                    <a:pt x="57" y="115"/>
                  </a:lnTo>
                  <a:moveTo>
                    <a:pt x="115" y="58"/>
                  </a:moveTo>
                  <a:lnTo>
                    <a:pt x="115" y="58"/>
                  </a:lnTo>
                  <a:lnTo>
                    <a:pt x="0" y="58"/>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4" name="Freeform 158"/>
            <p:cNvSpPr>
              <a:spLocks noEditPoints="1"/>
            </p:cNvSpPr>
            <p:nvPr/>
          </p:nvSpPr>
          <p:spPr bwMode="auto">
            <a:xfrm>
              <a:off x="3608297" y="5435991"/>
              <a:ext cx="90668" cy="99221"/>
            </a:xfrm>
            <a:custGeom>
              <a:avLst/>
              <a:gdLst>
                <a:gd name="T0" fmla="*/ 14 w 115"/>
                <a:gd name="T1" fmla="*/ 14 h 115"/>
                <a:gd name="T2" fmla="*/ 14 w 115"/>
                <a:gd name="T3" fmla="*/ 14 h 115"/>
                <a:gd name="T4" fmla="*/ 101 w 115"/>
                <a:gd name="T5" fmla="*/ 101 h 115"/>
                <a:gd name="T6" fmla="*/ 101 w 115"/>
                <a:gd name="T7" fmla="*/ 14 h 115"/>
                <a:gd name="T8" fmla="*/ 101 w 115"/>
                <a:gd name="T9" fmla="*/ 14 h 115"/>
                <a:gd name="T10" fmla="*/ 14 w 115"/>
                <a:gd name="T11" fmla="*/ 101 h 115"/>
                <a:gd name="T12" fmla="*/ 57 w 115"/>
                <a:gd name="T13" fmla="*/ 0 h 115"/>
                <a:gd name="T14" fmla="*/ 57 w 115"/>
                <a:gd name="T15" fmla="*/ 0 h 115"/>
                <a:gd name="T16" fmla="*/ 57 w 115"/>
                <a:gd name="T17" fmla="*/ 115 h 115"/>
                <a:gd name="T18" fmla="*/ 115 w 115"/>
                <a:gd name="T19" fmla="*/ 58 h 115"/>
                <a:gd name="T20" fmla="*/ 115 w 115"/>
                <a:gd name="T21" fmla="*/ 58 h 115"/>
                <a:gd name="T22" fmla="*/ 0 w 115"/>
                <a:gd name="T23"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4"/>
                  </a:moveTo>
                  <a:lnTo>
                    <a:pt x="14" y="14"/>
                  </a:lnTo>
                  <a:lnTo>
                    <a:pt x="101" y="101"/>
                  </a:lnTo>
                  <a:moveTo>
                    <a:pt x="101" y="14"/>
                  </a:moveTo>
                  <a:lnTo>
                    <a:pt x="101" y="14"/>
                  </a:lnTo>
                  <a:lnTo>
                    <a:pt x="14" y="101"/>
                  </a:lnTo>
                  <a:moveTo>
                    <a:pt x="57" y="0"/>
                  </a:moveTo>
                  <a:lnTo>
                    <a:pt x="57" y="0"/>
                  </a:lnTo>
                  <a:lnTo>
                    <a:pt x="57" y="115"/>
                  </a:lnTo>
                  <a:moveTo>
                    <a:pt x="115" y="58"/>
                  </a:moveTo>
                  <a:lnTo>
                    <a:pt x="115" y="58"/>
                  </a:lnTo>
                  <a:lnTo>
                    <a:pt x="0" y="58"/>
                  </a:lnTo>
                </a:path>
              </a:pathLst>
            </a:custGeom>
            <a:noFill/>
            <a:ln w="14288" cap="flat">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Freeform 159"/>
            <p:cNvSpPr>
              <a:spLocks noEditPoints="1"/>
            </p:cNvSpPr>
            <p:nvPr/>
          </p:nvSpPr>
          <p:spPr bwMode="auto">
            <a:xfrm>
              <a:off x="4152303" y="5359009"/>
              <a:ext cx="90668" cy="99221"/>
            </a:xfrm>
            <a:custGeom>
              <a:avLst/>
              <a:gdLst>
                <a:gd name="T0" fmla="*/ 14 w 115"/>
                <a:gd name="T1" fmla="*/ 15 h 116"/>
                <a:gd name="T2" fmla="*/ 14 w 115"/>
                <a:gd name="T3" fmla="*/ 15 h 116"/>
                <a:gd name="T4" fmla="*/ 101 w 115"/>
                <a:gd name="T5" fmla="*/ 101 h 116"/>
                <a:gd name="T6" fmla="*/ 101 w 115"/>
                <a:gd name="T7" fmla="*/ 15 h 116"/>
                <a:gd name="T8" fmla="*/ 101 w 115"/>
                <a:gd name="T9" fmla="*/ 15 h 116"/>
                <a:gd name="T10" fmla="*/ 14 w 115"/>
                <a:gd name="T11" fmla="*/ 101 h 116"/>
                <a:gd name="T12" fmla="*/ 57 w 115"/>
                <a:gd name="T13" fmla="*/ 0 h 116"/>
                <a:gd name="T14" fmla="*/ 57 w 115"/>
                <a:gd name="T15" fmla="*/ 0 h 116"/>
                <a:gd name="T16" fmla="*/ 57 w 115"/>
                <a:gd name="T17" fmla="*/ 116 h 116"/>
                <a:gd name="T18" fmla="*/ 115 w 115"/>
                <a:gd name="T19" fmla="*/ 58 h 116"/>
                <a:gd name="T20" fmla="*/ 115 w 115"/>
                <a:gd name="T21" fmla="*/ 58 h 116"/>
                <a:gd name="T22" fmla="*/ 0 w 115"/>
                <a:gd name="T23"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14" y="15"/>
                  </a:moveTo>
                  <a:lnTo>
                    <a:pt x="14" y="15"/>
                  </a:lnTo>
                  <a:lnTo>
                    <a:pt x="101" y="101"/>
                  </a:lnTo>
                  <a:moveTo>
                    <a:pt x="101" y="15"/>
                  </a:moveTo>
                  <a:lnTo>
                    <a:pt x="101" y="15"/>
                  </a:lnTo>
                  <a:lnTo>
                    <a:pt x="14" y="101"/>
                  </a:lnTo>
                  <a:moveTo>
                    <a:pt x="57" y="0"/>
                  </a:moveTo>
                  <a:lnTo>
                    <a:pt x="57" y="0"/>
                  </a:lnTo>
                  <a:lnTo>
                    <a:pt x="57" y="116"/>
                  </a:lnTo>
                  <a:moveTo>
                    <a:pt x="115" y="58"/>
                  </a:moveTo>
                  <a:lnTo>
                    <a:pt x="115" y="58"/>
                  </a:lnTo>
                  <a:lnTo>
                    <a:pt x="0" y="58"/>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6" name="Freeform 160"/>
            <p:cNvSpPr>
              <a:spLocks noEditPoints="1"/>
            </p:cNvSpPr>
            <p:nvPr/>
          </p:nvSpPr>
          <p:spPr bwMode="auto">
            <a:xfrm>
              <a:off x="4152303" y="5359009"/>
              <a:ext cx="90668" cy="99221"/>
            </a:xfrm>
            <a:custGeom>
              <a:avLst/>
              <a:gdLst>
                <a:gd name="T0" fmla="*/ 14 w 115"/>
                <a:gd name="T1" fmla="*/ 15 h 116"/>
                <a:gd name="T2" fmla="*/ 14 w 115"/>
                <a:gd name="T3" fmla="*/ 15 h 116"/>
                <a:gd name="T4" fmla="*/ 101 w 115"/>
                <a:gd name="T5" fmla="*/ 101 h 116"/>
                <a:gd name="T6" fmla="*/ 101 w 115"/>
                <a:gd name="T7" fmla="*/ 15 h 116"/>
                <a:gd name="T8" fmla="*/ 101 w 115"/>
                <a:gd name="T9" fmla="*/ 15 h 116"/>
                <a:gd name="T10" fmla="*/ 14 w 115"/>
                <a:gd name="T11" fmla="*/ 101 h 116"/>
                <a:gd name="T12" fmla="*/ 57 w 115"/>
                <a:gd name="T13" fmla="*/ 0 h 116"/>
                <a:gd name="T14" fmla="*/ 57 w 115"/>
                <a:gd name="T15" fmla="*/ 0 h 116"/>
                <a:gd name="T16" fmla="*/ 57 w 115"/>
                <a:gd name="T17" fmla="*/ 116 h 116"/>
                <a:gd name="T18" fmla="*/ 115 w 115"/>
                <a:gd name="T19" fmla="*/ 58 h 116"/>
                <a:gd name="T20" fmla="*/ 115 w 115"/>
                <a:gd name="T21" fmla="*/ 58 h 116"/>
                <a:gd name="T22" fmla="*/ 0 w 115"/>
                <a:gd name="T23"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14" y="15"/>
                  </a:moveTo>
                  <a:lnTo>
                    <a:pt x="14" y="15"/>
                  </a:lnTo>
                  <a:lnTo>
                    <a:pt x="101" y="101"/>
                  </a:lnTo>
                  <a:moveTo>
                    <a:pt x="101" y="15"/>
                  </a:moveTo>
                  <a:lnTo>
                    <a:pt x="101" y="15"/>
                  </a:lnTo>
                  <a:lnTo>
                    <a:pt x="14" y="101"/>
                  </a:lnTo>
                  <a:moveTo>
                    <a:pt x="57" y="0"/>
                  </a:moveTo>
                  <a:lnTo>
                    <a:pt x="57" y="0"/>
                  </a:lnTo>
                  <a:lnTo>
                    <a:pt x="57" y="116"/>
                  </a:lnTo>
                  <a:moveTo>
                    <a:pt x="115" y="58"/>
                  </a:moveTo>
                  <a:lnTo>
                    <a:pt x="115" y="58"/>
                  </a:lnTo>
                  <a:lnTo>
                    <a:pt x="0" y="58"/>
                  </a:lnTo>
                </a:path>
              </a:pathLst>
            </a:custGeom>
            <a:noFill/>
            <a:ln w="14288" cap="flat">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Freeform 161"/>
            <p:cNvSpPr>
              <a:spLocks noEditPoints="1"/>
            </p:cNvSpPr>
            <p:nvPr/>
          </p:nvSpPr>
          <p:spPr bwMode="auto">
            <a:xfrm>
              <a:off x="5242027" y="5437701"/>
              <a:ext cx="88957" cy="99221"/>
            </a:xfrm>
            <a:custGeom>
              <a:avLst/>
              <a:gdLst>
                <a:gd name="T0" fmla="*/ 14 w 115"/>
                <a:gd name="T1" fmla="*/ 15 h 115"/>
                <a:gd name="T2" fmla="*/ 14 w 115"/>
                <a:gd name="T3" fmla="*/ 15 h 115"/>
                <a:gd name="T4" fmla="*/ 101 w 115"/>
                <a:gd name="T5" fmla="*/ 101 h 115"/>
                <a:gd name="T6" fmla="*/ 101 w 115"/>
                <a:gd name="T7" fmla="*/ 15 h 115"/>
                <a:gd name="T8" fmla="*/ 101 w 115"/>
                <a:gd name="T9" fmla="*/ 15 h 115"/>
                <a:gd name="T10" fmla="*/ 14 w 115"/>
                <a:gd name="T11" fmla="*/ 101 h 115"/>
                <a:gd name="T12" fmla="*/ 57 w 115"/>
                <a:gd name="T13" fmla="*/ 0 h 115"/>
                <a:gd name="T14" fmla="*/ 57 w 115"/>
                <a:gd name="T15" fmla="*/ 0 h 115"/>
                <a:gd name="T16" fmla="*/ 57 w 115"/>
                <a:gd name="T17" fmla="*/ 115 h 115"/>
                <a:gd name="T18" fmla="*/ 115 w 115"/>
                <a:gd name="T19" fmla="*/ 58 h 115"/>
                <a:gd name="T20" fmla="*/ 115 w 115"/>
                <a:gd name="T21" fmla="*/ 58 h 115"/>
                <a:gd name="T22" fmla="*/ 0 w 115"/>
                <a:gd name="T23"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5"/>
                  </a:moveTo>
                  <a:lnTo>
                    <a:pt x="14" y="15"/>
                  </a:lnTo>
                  <a:lnTo>
                    <a:pt x="101" y="101"/>
                  </a:lnTo>
                  <a:moveTo>
                    <a:pt x="101" y="15"/>
                  </a:moveTo>
                  <a:lnTo>
                    <a:pt x="101" y="15"/>
                  </a:lnTo>
                  <a:lnTo>
                    <a:pt x="14" y="101"/>
                  </a:lnTo>
                  <a:moveTo>
                    <a:pt x="57" y="0"/>
                  </a:moveTo>
                  <a:lnTo>
                    <a:pt x="57" y="0"/>
                  </a:lnTo>
                  <a:lnTo>
                    <a:pt x="57" y="115"/>
                  </a:lnTo>
                  <a:moveTo>
                    <a:pt x="115" y="58"/>
                  </a:moveTo>
                  <a:lnTo>
                    <a:pt x="115" y="58"/>
                  </a:lnTo>
                  <a:lnTo>
                    <a:pt x="0" y="58"/>
                  </a:lnTo>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8" name="Freeform 162"/>
            <p:cNvSpPr>
              <a:spLocks noEditPoints="1"/>
            </p:cNvSpPr>
            <p:nvPr/>
          </p:nvSpPr>
          <p:spPr bwMode="auto">
            <a:xfrm>
              <a:off x="5242027" y="5437701"/>
              <a:ext cx="88957" cy="99221"/>
            </a:xfrm>
            <a:custGeom>
              <a:avLst/>
              <a:gdLst>
                <a:gd name="T0" fmla="*/ 14 w 115"/>
                <a:gd name="T1" fmla="*/ 15 h 115"/>
                <a:gd name="T2" fmla="*/ 14 w 115"/>
                <a:gd name="T3" fmla="*/ 15 h 115"/>
                <a:gd name="T4" fmla="*/ 101 w 115"/>
                <a:gd name="T5" fmla="*/ 101 h 115"/>
                <a:gd name="T6" fmla="*/ 101 w 115"/>
                <a:gd name="T7" fmla="*/ 15 h 115"/>
                <a:gd name="T8" fmla="*/ 101 w 115"/>
                <a:gd name="T9" fmla="*/ 15 h 115"/>
                <a:gd name="T10" fmla="*/ 14 w 115"/>
                <a:gd name="T11" fmla="*/ 101 h 115"/>
                <a:gd name="T12" fmla="*/ 57 w 115"/>
                <a:gd name="T13" fmla="*/ 0 h 115"/>
                <a:gd name="T14" fmla="*/ 57 w 115"/>
                <a:gd name="T15" fmla="*/ 0 h 115"/>
                <a:gd name="T16" fmla="*/ 57 w 115"/>
                <a:gd name="T17" fmla="*/ 115 h 115"/>
                <a:gd name="T18" fmla="*/ 115 w 115"/>
                <a:gd name="T19" fmla="*/ 58 h 115"/>
                <a:gd name="T20" fmla="*/ 115 w 115"/>
                <a:gd name="T21" fmla="*/ 58 h 115"/>
                <a:gd name="T22" fmla="*/ 0 w 115"/>
                <a:gd name="T23"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14" y="15"/>
                  </a:moveTo>
                  <a:lnTo>
                    <a:pt x="14" y="15"/>
                  </a:lnTo>
                  <a:lnTo>
                    <a:pt x="101" y="101"/>
                  </a:lnTo>
                  <a:moveTo>
                    <a:pt x="101" y="15"/>
                  </a:moveTo>
                  <a:lnTo>
                    <a:pt x="101" y="15"/>
                  </a:lnTo>
                  <a:lnTo>
                    <a:pt x="14" y="101"/>
                  </a:lnTo>
                  <a:moveTo>
                    <a:pt x="57" y="0"/>
                  </a:moveTo>
                  <a:lnTo>
                    <a:pt x="57" y="0"/>
                  </a:lnTo>
                  <a:lnTo>
                    <a:pt x="57" y="115"/>
                  </a:lnTo>
                  <a:moveTo>
                    <a:pt x="115" y="58"/>
                  </a:moveTo>
                  <a:lnTo>
                    <a:pt x="115" y="58"/>
                  </a:lnTo>
                  <a:lnTo>
                    <a:pt x="0" y="58"/>
                  </a:lnTo>
                </a:path>
              </a:pathLst>
            </a:custGeom>
            <a:noFill/>
            <a:ln w="14288" cap="flat">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1" name="ZoneTexte 130"/>
            <p:cNvSpPr txBox="1"/>
            <p:nvPr/>
          </p:nvSpPr>
          <p:spPr>
            <a:xfrm>
              <a:off x="2436806" y="6058544"/>
              <a:ext cx="269625" cy="276999"/>
            </a:xfrm>
            <a:prstGeom prst="rect">
              <a:avLst/>
            </a:prstGeom>
            <a:noFill/>
          </p:spPr>
          <p:txBody>
            <a:bodyPr wrap="none" rtlCol="0">
              <a:spAutoFit/>
            </a:bodyPr>
            <a:lstStyle/>
            <a:p>
              <a:pPr algn="ctr"/>
              <a:r>
                <a:rPr lang="fr-FR" sz="1200" dirty="0"/>
                <a:t>2</a:t>
              </a:r>
            </a:p>
          </p:txBody>
        </p:sp>
        <p:sp>
          <p:nvSpPr>
            <p:cNvPr id="132" name="ZoneTexte 131"/>
            <p:cNvSpPr txBox="1"/>
            <p:nvPr/>
          </p:nvSpPr>
          <p:spPr>
            <a:xfrm>
              <a:off x="2714599" y="6058544"/>
              <a:ext cx="269625" cy="276999"/>
            </a:xfrm>
            <a:prstGeom prst="rect">
              <a:avLst/>
            </a:prstGeom>
            <a:noFill/>
          </p:spPr>
          <p:txBody>
            <a:bodyPr wrap="none" rtlCol="0">
              <a:spAutoFit/>
            </a:bodyPr>
            <a:lstStyle/>
            <a:p>
              <a:pPr algn="ctr"/>
              <a:r>
                <a:rPr lang="fr-FR" sz="1200" dirty="0"/>
                <a:t>3</a:t>
              </a:r>
            </a:p>
          </p:txBody>
        </p:sp>
        <p:sp>
          <p:nvSpPr>
            <p:cNvPr id="133" name="ZoneTexte 132"/>
            <p:cNvSpPr txBox="1"/>
            <p:nvPr/>
          </p:nvSpPr>
          <p:spPr>
            <a:xfrm>
              <a:off x="2992391" y="6058544"/>
              <a:ext cx="269625" cy="276999"/>
            </a:xfrm>
            <a:prstGeom prst="rect">
              <a:avLst/>
            </a:prstGeom>
            <a:noFill/>
          </p:spPr>
          <p:txBody>
            <a:bodyPr wrap="none" rtlCol="0">
              <a:spAutoFit/>
            </a:bodyPr>
            <a:lstStyle/>
            <a:p>
              <a:pPr algn="ctr"/>
              <a:r>
                <a:rPr lang="fr-FR" sz="1200" dirty="0"/>
                <a:t>4</a:t>
              </a:r>
            </a:p>
          </p:txBody>
        </p:sp>
        <p:sp>
          <p:nvSpPr>
            <p:cNvPr id="134" name="ZoneTexte 133"/>
            <p:cNvSpPr txBox="1"/>
            <p:nvPr/>
          </p:nvSpPr>
          <p:spPr>
            <a:xfrm>
              <a:off x="3270184" y="6058544"/>
              <a:ext cx="269625" cy="276999"/>
            </a:xfrm>
            <a:prstGeom prst="rect">
              <a:avLst/>
            </a:prstGeom>
            <a:noFill/>
          </p:spPr>
          <p:txBody>
            <a:bodyPr wrap="none" rtlCol="0">
              <a:spAutoFit/>
            </a:bodyPr>
            <a:lstStyle/>
            <a:p>
              <a:pPr algn="ctr"/>
              <a:r>
                <a:rPr lang="fr-FR" sz="1200" dirty="0"/>
                <a:t>5</a:t>
              </a:r>
            </a:p>
          </p:txBody>
        </p:sp>
        <p:sp>
          <p:nvSpPr>
            <p:cNvPr id="135" name="ZoneTexte 134"/>
            <p:cNvSpPr txBox="1"/>
            <p:nvPr/>
          </p:nvSpPr>
          <p:spPr>
            <a:xfrm>
              <a:off x="3524826" y="6058544"/>
              <a:ext cx="269625" cy="276999"/>
            </a:xfrm>
            <a:prstGeom prst="rect">
              <a:avLst/>
            </a:prstGeom>
            <a:noFill/>
          </p:spPr>
          <p:txBody>
            <a:bodyPr wrap="none" rtlCol="0">
              <a:spAutoFit/>
            </a:bodyPr>
            <a:lstStyle/>
            <a:p>
              <a:pPr algn="ctr"/>
              <a:r>
                <a:rPr lang="fr-FR" sz="1200" dirty="0"/>
                <a:t>7</a:t>
              </a:r>
            </a:p>
          </p:txBody>
        </p:sp>
        <p:sp>
          <p:nvSpPr>
            <p:cNvPr id="136" name="ZoneTexte 135"/>
            <p:cNvSpPr txBox="1"/>
            <p:nvPr/>
          </p:nvSpPr>
          <p:spPr>
            <a:xfrm>
              <a:off x="3802619" y="6058544"/>
              <a:ext cx="269625" cy="276999"/>
            </a:xfrm>
            <a:prstGeom prst="rect">
              <a:avLst/>
            </a:prstGeom>
            <a:noFill/>
          </p:spPr>
          <p:txBody>
            <a:bodyPr wrap="none" rtlCol="0">
              <a:spAutoFit/>
            </a:bodyPr>
            <a:lstStyle/>
            <a:p>
              <a:pPr algn="ctr"/>
              <a:r>
                <a:rPr lang="fr-FR" sz="1200" dirty="0"/>
                <a:t>8</a:t>
              </a:r>
            </a:p>
          </p:txBody>
        </p:sp>
        <p:sp>
          <p:nvSpPr>
            <p:cNvPr id="137" name="ZoneTexte 136"/>
            <p:cNvSpPr txBox="1"/>
            <p:nvPr/>
          </p:nvSpPr>
          <p:spPr>
            <a:xfrm>
              <a:off x="4068837" y="6058544"/>
              <a:ext cx="269625" cy="276999"/>
            </a:xfrm>
            <a:prstGeom prst="rect">
              <a:avLst/>
            </a:prstGeom>
            <a:noFill/>
          </p:spPr>
          <p:txBody>
            <a:bodyPr wrap="none" rtlCol="0">
              <a:spAutoFit/>
            </a:bodyPr>
            <a:lstStyle/>
            <a:p>
              <a:pPr algn="ctr"/>
              <a:r>
                <a:rPr lang="fr-FR" sz="1200" dirty="0"/>
                <a:t>9</a:t>
              </a:r>
            </a:p>
          </p:txBody>
        </p:sp>
        <p:sp>
          <p:nvSpPr>
            <p:cNvPr id="138" name="ZoneTexte 137"/>
            <p:cNvSpPr txBox="1"/>
            <p:nvPr/>
          </p:nvSpPr>
          <p:spPr>
            <a:xfrm>
              <a:off x="4304151" y="6058544"/>
              <a:ext cx="354584" cy="276999"/>
            </a:xfrm>
            <a:prstGeom prst="rect">
              <a:avLst/>
            </a:prstGeom>
            <a:noFill/>
          </p:spPr>
          <p:txBody>
            <a:bodyPr wrap="none" rtlCol="0">
              <a:spAutoFit/>
            </a:bodyPr>
            <a:lstStyle/>
            <a:p>
              <a:pPr algn="ctr"/>
              <a:r>
                <a:rPr lang="fr-FR" sz="1200" dirty="0"/>
                <a:t>10</a:t>
              </a:r>
            </a:p>
          </p:txBody>
        </p:sp>
        <p:sp>
          <p:nvSpPr>
            <p:cNvPr id="139" name="ZoneTexte 138"/>
            <p:cNvSpPr txBox="1"/>
            <p:nvPr/>
          </p:nvSpPr>
          <p:spPr>
            <a:xfrm>
              <a:off x="4589899" y="6058544"/>
              <a:ext cx="343171" cy="276999"/>
            </a:xfrm>
            <a:prstGeom prst="rect">
              <a:avLst/>
            </a:prstGeom>
            <a:noFill/>
          </p:spPr>
          <p:txBody>
            <a:bodyPr wrap="none" rtlCol="0">
              <a:spAutoFit/>
            </a:bodyPr>
            <a:lstStyle/>
            <a:p>
              <a:pPr algn="ctr"/>
              <a:r>
                <a:rPr lang="fr-FR" sz="1200" dirty="0"/>
                <a:t>11</a:t>
              </a:r>
            </a:p>
          </p:txBody>
        </p:sp>
        <p:sp>
          <p:nvSpPr>
            <p:cNvPr id="140" name="ZoneTexte 139"/>
            <p:cNvSpPr txBox="1"/>
            <p:nvPr/>
          </p:nvSpPr>
          <p:spPr>
            <a:xfrm>
              <a:off x="4849286" y="6058544"/>
              <a:ext cx="354584" cy="276999"/>
            </a:xfrm>
            <a:prstGeom prst="rect">
              <a:avLst/>
            </a:prstGeom>
            <a:noFill/>
          </p:spPr>
          <p:txBody>
            <a:bodyPr wrap="none" rtlCol="0">
              <a:spAutoFit/>
            </a:bodyPr>
            <a:lstStyle/>
            <a:p>
              <a:pPr algn="ctr"/>
              <a:r>
                <a:rPr lang="fr-FR" sz="1200" dirty="0"/>
                <a:t>12</a:t>
              </a:r>
            </a:p>
          </p:txBody>
        </p:sp>
        <p:sp>
          <p:nvSpPr>
            <p:cNvPr id="141" name="ZoneTexte 140"/>
            <p:cNvSpPr txBox="1"/>
            <p:nvPr/>
          </p:nvSpPr>
          <p:spPr>
            <a:xfrm>
              <a:off x="5125953" y="6058544"/>
              <a:ext cx="354584" cy="276999"/>
            </a:xfrm>
            <a:prstGeom prst="rect">
              <a:avLst/>
            </a:prstGeom>
            <a:noFill/>
          </p:spPr>
          <p:txBody>
            <a:bodyPr wrap="none" rtlCol="0">
              <a:spAutoFit/>
            </a:bodyPr>
            <a:lstStyle/>
            <a:p>
              <a:pPr algn="ctr"/>
              <a:r>
                <a:rPr lang="fr-FR" sz="1200" dirty="0"/>
                <a:t>13</a:t>
              </a:r>
            </a:p>
          </p:txBody>
        </p:sp>
        <p:sp>
          <p:nvSpPr>
            <p:cNvPr id="142" name="ZoneTexte 141"/>
            <p:cNvSpPr txBox="1"/>
            <p:nvPr/>
          </p:nvSpPr>
          <p:spPr>
            <a:xfrm>
              <a:off x="1990887" y="5873349"/>
              <a:ext cx="412292" cy="276999"/>
            </a:xfrm>
            <a:prstGeom prst="rect">
              <a:avLst/>
            </a:prstGeom>
            <a:noFill/>
          </p:spPr>
          <p:txBody>
            <a:bodyPr wrap="none" rtlCol="0">
              <a:spAutoFit/>
            </a:bodyPr>
            <a:lstStyle/>
            <a:p>
              <a:pPr algn="r"/>
              <a:r>
                <a:rPr lang="fr-FR" sz="1200"/>
                <a:t>10</a:t>
              </a:r>
              <a:r>
                <a:rPr lang="fr-FR" sz="1200" baseline="30000"/>
                <a:t>4</a:t>
              </a:r>
            </a:p>
          </p:txBody>
        </p:sp>
        <p:sp>
          <p:nvSpPr>
            <p:cNvPr id="143" name="ZoneTexte 142"/>
            <p:cNvSpPr txBox="1"/>
            <p:nvPr/>
          </p:nvSpPr>
          <p:spPr>
            <a:xfrm>
              <a:off x="1990887" y="5515929"/>
              <a:ext cx="412292" cy="276999"/>
            </a:xfrm>
            <a:prstGeom prst="rect">
              <a:avLst/>
            </a:prstGeom>
            <a:noFill/>
          </p:spPr>
          <p:txBody>
            <a:bodyPr wrap="none" rtlCol="0">
              <a:spAutoFit/>
            </a:bodyPr>
            <a:lstStyle/>
            <a:p>
              <a:pPr algn="r"/>
              <a:r>
                <a:rPr lang="fr-FR" sz="1200"/>
                <a:t>10</a:t>
              </a:r>
              <a:r>
                <a:rPr lang="fr-FR" sz="1200" baseline="30000"/>
                <a:t>5</a:t>
              </a:r>
            </a:p>
          </p:txBody>
        </p:sp>
        <p:sp>
          <p:nvSpPr>
            <p:cNvPr id="144" name="ZoneTexte 143"/>
            <p:cNvSpPr txBox="1"/>
            <p:nvPr/>
          </p:nvSpPr>
          <p:spPr>
            <a:xfrm>
              <a:off x="1990887" y="5158510"/>
              <a:ext cx="412292" cy="276999"/>
            </a:xfrm>
            <a:prstGeom prst="rect">
              <a:avLst/>
            </a:prstGeom>
            <a:noFill/>
          </p:spPr>
          <p:txBody>
            <a:bodyPr wrap="none" rtlCol="0">
              <a:spAutoFit/>
            </a:bodyPr>
            <a:lstStyle/>
            <a:p>
              <a:pPr algn="r"/>
              <a:r>
                <a:rPr lang="fr-FR" sz="1200"/>
                <a:t>10</a:t>
              </a:r>
              <a:r>
                <a:rPr lang="fr-FR" sz="1200" baseline="30000"/>
                <a:t>6</a:t>
              </a:r>
            </a:p>
          </p:txBody>
        </p:sp>
        <p:sp>
          <p:nvSpPr>
            <p:cNvPr id="145" name="ZoneTexte 144"/>
            <p:cNvSpPr txBox="1"/>
            <p:nvPr/>
          </p:nvSpPr>
          <p:spPr>
            <a:xfrm>
              <a:off x="1990887" y="4801092"/>
              <a:ext cx="412292" cy="276999"/>
            </a:xfrm>
            <a:prstGeom prst="rect">
              <a:avLst/>
            </a:prstGeom>
            <a:noFill/>
          </p:spPr>
          <p:txBody>
            <a:bodyPr wrap="none" rtlCol="0">
              <a:spAutoFit/>
            </a:bodyPr>
            <a:lstStyle/>
            <a:p>
              <a:pPr algn="r"/>
              <a:r>
                <a:rPr lang="fr-FR" sz="1200"/>
                <a:t>10</a:t>
              </a:r>
              <a:r>
                <a:rPr lang="fr-FR" sz="1200" baseline="30000"/>
                <a:t>7</a:t>
              </a:r>
            </a:p>
          </p:txBody>
        </p:sp>
        <p:sp>
          <p:nvSpPr>
            <p:cNvPr id="146" name="ZoneTexte 145"/>
            <p:cNvSpPr txBox="1"/>
            <p:nvPr/>
          </p:nvSpPr>
          <p:spPr>
            <a:xfrm>
              <a:off x="1990887" y="4443674"/>
              <a:ext cx="412292" cy="276999"/>
            </a:xfrm>
            <a:prstGeom prst="rect">
              <a:avLst/>
            </a:prstGeom>
            <a:noFill/>
          </p:spPr>
          <p:txBody>
            <a:bodyPr wrap="none" rtlCol="0">
              <a:spAutoFit/>
            </a:bodyPr>
            <a:lstStyle/>
            <a:p>
              <a:pPr algn="r"/>
              <a:r>
                <a:rPr lang="fr-FR" sz="1200"/>
                <a:t>10</a:t>
              </a:r>
              <a:r>
                <a:rPr lang="fr-FR" sz="1200" baseline="30000"/>
                <a:t>8</a:t>
              </a:r>
            </a:p>
          </p:txBody>
        </p:sp>
        <p:sp>
          <p:nvSpPr>
            <p:cNvPr id="147" name="ZoneTexte 146"/>
            <p:cNvSpPr txBox="1"/>
            <p:nvPr/>
          </p:nvSpPr>
          <p:spPr>
            <a:xfrm>
              <a:off x="1990887" y="4086256"/>
              <a:ext cx="412292" cy="276999"/>
            </a:xfrm>
            <a:prstGeom prst="rect">
              <a:avLst/>
            </a:prstGeom>
            <a:noFill/>
          </p:spPr>
          <p:txBody>
            <a:bodyPr wrap="none" rtlCol="0">
              <a:spAutoFit/>
            </a:bodyPr>
            <a:lstStyle/>
            <a:p>
              <a:pPr algn="r"/>
              <a:r>
                <a:rPr lang="fr-FR" sz="1200"/>
                <a:t>10</a:t>
              </a:r>
              <a:r>
                <a:rPr lang="fr-FR" sz="1200" baseline="30000"/>
                <a:t>9</a:t>
              </a:r>
            </a:p>
          </p:txBody>
        </p:sp>
        <p:sp>
          <p:nvSpPr>
            <p:cNvPr id="148" name="ZoneTexte 147"/>
            <p:cNvSpPr txBox="1"/>
            <p:nvPr/>
          </p:nvSpPr>
          <p:spPr>
            <a:xfrm>
              <a:off x="1981819" y="3728838"/>
              <a:ext cx="470000" cy="276999"/>
            </a:xfrm>
            <a:prstGeom prst="rect">
              <a:avLst/>
            </a:prstGeom>
            <a:noFill/>
          </p:spPr>
          <p:txBody>
            <a:bodyPr wrap="none" rtlCol="0">
              <a:spAutoFit/>
            </a:bodyPr>
            <a:lstStyle/>
            <a:p>
              <a:pPr algn="r"/>
              <a:r>
                <a:rPr lang="fr-FR" sz="1200" dirty="0"/>
                <a:t>10</a:t>
              </a:r>
              <a:r>
                <a:rPr lang="fr-FR" sz="1200" baseline="30000" dirty="0"/>
                <a:t>10</a:t>
              </a:r>
            </a:p>
          </p:txBody>
        </p:sp>
        <p:sp>
          <p:nvSpPr>
            <p:cNvPr id="149" name="ZoneTexte 148"/>
            <p:cNvSpPr txBox="1"/>
            <p:nvPr/>
          </p:nvSpPr>
          <p:spPr>
            <a:xfrm>
              <a:off x="5398661" y="5875588"/>
              <a:ext cx="1665841" cy="276999"/>
            </a:xfrm>
            <a:prstGeom prst="rect">
              <a:avLst/>
            </a:prstGeom>
            <a:noFill/>
          </p:spPr>
          <p:txBody>
            <a:bodyPr wrap="none" rtlCol="0">
              <a:spAutoFit/>
            </a:bodyPr>
            <a:lstStyle/>
            <a:p>
              <a:pPr algn="ctr"/>
              <a:r>
                <a:rPr lang="fr-FR" sz="1200" b="1" dirty="0"/>
                <a:t>Jours post-infection</a:t>
              </a:r>
            </a:p>
          </p:txBody>
        </p:sp>
      </p:grpSp>
      <p:sp>
        <p:nvSpPr>
          <p:cNvPr id="152" name="Rectangle 151"/>
          <p:cNvSpPr/>
          <p:nvPr/>
        </p:nvSpPr>
        <p:spPr>
          <a:xfrm>
            <a:off x="180196" y="6314094"/>
            <a:ext cx="8605134" cy="369332"/>
          </a:xfrm>
          <a:prstGeom prst="rect">
            <a:avLst/>
          </a:prstGeom>
        </p:spPr>
        <p:txBody>
          <a:bodyPr wrap="square">
            <a:spAutoFit/>
          </a:bodyPr>
          <a:lstStyle/>
          <a:p>
            <a:pPr marL="342900" lvl="0" indent="-342900" eaLnBrk="0" hangingPunct="0">
              <a:buClr>
                <a:srgbClr val="0070C0"/>
              </a:buClr>
              <a:buFontTx/>
              <a:buChar char="•"/>
            </a:pPr>
            <a:r>
              <a:rPr lang="fr-FR" b="1" kern="0" dirty="0">
                <a:latin typeface="Arial"/>
                <a:cs typeface="+mn-cs"/>
              </a:rPr>
              <a:t>Intégration</a:t>
            </a:r>
            <a:r>
              <a:rPr lang="fr-FR" kern="0" dirty="0">
                <a:latin typeface="Arial"/>
                <a:cs typeface="+mn-cs"/>
              </a:rPr>
              <a:t> du mutant 3’-PPT :</a:t>
            </a:r>
            <a:r>
              <a:rPr lang="fr-FR" b="1" kern="0" dirty="0">
                <a:latin typeface="Arial"/>
                <a:cs typeface="+mn-cs"/>
              </a:rPr>
              <a:t> pas de détection d’ADN viral intégré </a:t>
            </a:r>
          </a:p>
        </p:txBody>
      </p:sp>
      <p:sp>
        <p:nvSpPr>
          <p:cNvPr id="150" name="ZoneTexte 149">
            <a:extLst>
              <a:ext uri="{FF2B5EF4-FFF2-40B4-BE49-F238E27FC236}">
                <a16:creationId xmlns:a16="http://schemas.microsoft.com/office/drawing/2014/main" id="{6E3DA7B0-3507-4782-90BC-5EB5FE87D84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16</a:t>
            </a:r>
          </a:p>
        </p:txBody>
      </p:sp>
    </p:spTree>
    <p:extLst>
      <p:ext uri="{BB962C8B-B14F-4D97-AF65-F5344CB8AC3E}">
        <p14:creationId xmlns:p14="http://schemas.microsoft.com/office/powerpoint/2010/main" val="2383203142"/>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Chemsex</a:t>
            </a:r>
            <a:r>
              <a:rPr lang="fr-FR" dirty="0"/>
              <a:t> dans IPERGAY (3)</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Chas J, CROI 2018, Abs. 1029</a:t>
            </a:r>
          </a:p>
        </p:txBody>
      </p:sp>
      <p:sp>
        <p:nvSpPr>
          <p:cNvPr id="6" name="Text Box 2"/>
          <p:cNvSpPr txBox="1">
            <a:spLocks noChangeArrowheads="1"/>
          </p:cNvSpPr>
          <p:nvPr/>
        </p:nvSpPr>
        <p:spPr bwMode="auto">
          <a:xfrm>
            <a:off x="1274948" y="1133127"/>
            <a:ext cx="6624928"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Composés détectés dans les cheveux des 69 participants</a:t>
            </a:r>
          </a:p>
        </p:txBody>
      </p:sp>
      <p:graphicFrame>
        <p:nvGraphicFramePr>
          <p:cNvPr id="2" name="Tableau 1">
            <a:extLst>
              <a:ext uri="{FF2B5EF4-FFF2-40B4-BE49-F238E27FC236}">
                <a16:creationId xmlns:a16="http://schemas.microsoft.com/office/drawing/2014/main" id="{E6EFB2EA-D1D4-4078-9CE6-8EF5EF75DE24}"/>
              </a:ext>
            </a:extLst>
          </p:cNvPr>
          <p:cNvGraphicFramePr>
            <a:graphicFrameLocks noGrp="1"/>
          </p:cNvGraphicFramePr>
          <p:nvPr>
            <p:extLst>
              <p:ext uri="{D42A27DB-BD31-4B8C-83A1-F6EECF244321}">
                <p14:modId xmlns:p14="http://schemas.microsoft.com/office/powerpoint/2010/main" val="1661385440"/>
              </p:ext>
            </p:extLst>
          </p:nvPr>
        </p:nvGraphicFramePr>
        <p:xfrm>
          <a:off x="598715" y="1576488"/>
          <a:ext cx="3722913" cy="4663440"/>
        </p:xfrm>
        <a:graphic>
          <a:graphicData uri="http://schemas.openxmlformats.org/drawingml/2006/table">
            <a:tbl>
              <a:tblPr firstRow="1" bandRow="1">
                <a:tableStyleId>{5C22544A-7EE6-4342-B048-85BDC9FD1C3A}</a:tableStyleId>
              </a:tblPr>
              <a:tblGrid>
                <a:gridCol w="1621971">
                  <a:extLst>
                    <a:ext uri="{9D8B030D-6E8A-4147-A177-3AD203B41FA5}">
                      <a16:colId xmlns:a16="http://schemas.microsoft.com/office/drawing/2014/main" val="3922427328"/>
                    </a:ext>
                  </a:extLst>
                </a:gridCol>
                <a:gridCol w="1050471">
                  <a:extLst>
                    <a:ext uri="{9D8B030D-6E8A-4147-A177-3AD203B41FA5}">
                      <a16:colId xmlns:a16="http://schemas.microsoft.com/office/drawing/2014/main" val="3411600359"/>
                    </a:ext>
                  </a:extLst>
                </a:gridCol>
                <a:gridCol w="1050471">
                  <a:extLst>
                    <a:ext uri="{9D8B030D-6E8A-4147-A177-3AD203B41FA5}">
                      <a16:colId xmlns:a16="http://schemas.microsoft.com/office/drawing/2014/main" val="3772110353"/>
                    </a:ext>
                  </a:extLst>
                </a:gridCol>
              </a:tblGrid>
              <a:tr h="0">
                <a:tc>
                  <a:txBody>
                    <a:bodyPr/>
                    <a:lstStyle/>
                    <a:p>
                      <a:r>
                        <a:rPr lang="fr-FR" sz="1200" dirty="0">
                          <a:solidFill>
                            <a:srgbClr val="000066"/>
                          </a:solidFill>
                        </a:rPr>
                        <a:t>Composés</a:t>
                      </a:r>
                    </a:p>
                  </a:txBody>
                  <a:tcPr/>
                </a:tc>
                <a:tc>
                  <a:txBody>
                    <a:bodyPr/>
                    <a:lstStyle/>
                    <a:p>
                      <a:pPr algn="ctr"/>
                      <a:r>
                        <a:rPr lang="fr-FR" sz="1200" dirty="0">
                          <a:solidFill>
                            <a:srgbClr val="000066"/>
                          </a:solidFill>
                        </a:rPr>
                        <a:t>N patients</a:t>
                      </a:r>
                    </a:p>
                  </a:txBody>
                  <a:tcPr/>
                </a:tc>
                <a:tc>
                  <a:txBody>
                    <a:bodyPr/>
                    <a:lstStyle/>
                    <a:p>
                      <a:pPr algn="ctr"/>
                      <a:r>
                        <a:rPr lang="fr-FR" sz="1200" dirty="0">
                          <a:solidFill>
                            <a:srgbClr val="000066"/>
                          </a:solidFill>
                        </a:rPr>
                        <a:t>%</a:t>
                      </a:r>
                    </a:p>
                  </a:txBody>
                  <a:tcPr/>
                </a:tc>
                <a:extLst>
                  <a:ext uri="{0D108BD9-81ED-4DB2-BD59-A6C34878D82A}">
                    <a16:rowId xmlns:a16="http://schemas.microsoft.com/office/drawing/2014/main" val="3376928755"/>
                  </a:ext>
                </a:extLst>
              </a:tr>
              <a:tr h="0">
                <a:tc>
                  <a:txBody>
                    <a:bodyPr/>
                    <a:lstStyle/>
                    <a:p>
                      <a:r>
                        <a:rPr lang="fr-FR" sz="1200" dirty="0">
                          <a:solidFill>
                            <a:schemeClr val="bg1"/>
                          </a:solidFill>
                        </a:rPr>
                        <a:t>Cocaïne</a:t>
                      </a:r>
                    </a:p>
                  </a:txBody>
                  <a:tcPr>
                    <a:solidFill>
                      <a:srgbClr val="00B0F0"/>
                    </a:solidFill>
                  </a:tcPr>
                </a:tc>
                <a:tc>
                  <a:txBody>
                    <a:bodyPr/>
                    <a:lstStyle/>
                    <a:p>
                      <a:pPr algn="ctr"/>
                      <a:r>
                        <a:rPr lang="fr-FR" sz="1200" dirty="0">
                          <a:solidFill>
                            <a:srgbClr val="000066"/>
                          </a:solidFill>
                        </a:rPr>
                        <a:t>47</a:t>
                      </a:r>
                    </a:p>
                  </a:txBody>
                  <a:tcPr/>
                </a:tc>
                <a:tc>
                  <a:txBody>
                    <a:bodyPr/>
                    <a:lstStyle/>
                    <a:p>
                      <a:pPr algn="ctr"/>
                      <a:r>
                        <a:rPr lang="fr-FR" sz="1200" dirty="0">
                          <a:solidFill>
                            <a:srgbClr val="000066"/>
                          </a:solidFill>
                        </a:rPr>
                        <a:t>68,1</a:t>
                      </a:r>
                    </a:p>
                  </a:txBody>
                  <a:tcPr/>
                </a:tc>
                <a:extLst>
                  <a:ext uri="{0D108BD9-81ED-4DB2-BD59-A6C34878D82A}">
                    <a16:rowId xmlns:a16="http://schemas.microsoft.com/office/drawing/2014/main" val="3665090225"/>
                  </a:ext>
                </a:extLst>
              </a:tr>
              <a:tr h="0">
                <a:tc>
                  <a:txBody>
                    <a:bodyPr/>
                    <a:lstStyle/>
                    <a:p>
                      <a:r>
                        <a:rPr lang="fr-FR" sz="1200" dirty="0">
                          <a:solidFill>
                            <a:schemeClr val="bg1"/>
                          </a:solidFill>
                        </a:rPr>
                        <a:t>MDMA (ecstasy)</a:t>
                      </a:r>
                    </a:p>
                  </a:txBody>
                  <a:tcPr>
                    <a:solidFill>
                      <a:srgbClr val="00B0F0"/>
                    </a:solidFill>
                  </a:tcPr>
                </a:tc>
                <a:tc>
                  <a:txBody>
                    <a:bodyPr/>
                    <a:lstStyle/>
                    <a:p>
                      <a:pPr algn="ctr"/>
                      <a:r>
                        <a:rPr lang="fr-FR" sz="1200" dirty="0">
                          <a:solidFill>
                            <a:srgbClr val="000066"/>
                          </a:solidFill>
                        </a:rPr>
                        <a:t>31</a:t>
                      </a:r>
                    </a:p>
                  </a:txBody>
                  <a:tcPr/>
                </a:tc>
                <a:tc>
                  <a:txBody>
                    <a:bodyPr/>
                    <a:lstStyle/>
                    <a:p>
                      <a:pPr algn="ctr"/>
                      <a:r>
                        <a:rPr lang="fr-FR" sz="1200" dirty="0">
                          <a:solidFill>
                            <a:srgbClr val="000066"/>
                          </a:solidFill>
                        </a:rPr>
                        <a:t>44,9</a:t>
                      </a:r>
                    </a:p>
                  </a:txBody>
                  <a:tcPr/>
                </a:tc>
                <a:extLst>
                  <a:ext uri="{0D108BD9-81ED-4DB2-BD59-A6C34878D82A}">
                    <a16:rowId xmlns:a16="http://schemas.microsoft.com/office/drawing/2014/main" val="3779917960"/>
                  </a:ext>
                </a:extLst>
              </a:tr>
              <a:tr h="0">
                <a:tc>
                  <a:txBody>
                    <a:bodyPr/>
                    <a:lstStyle/>
                    <a:p>
                      <a:r>
                        <a:rPr lang="fr-FR" sz="1200" dirty="0">
                          <a:solidFill>
                            <a:schemeClr val="bg1"/>
                          </a:solidFill>
                        </a:rPr>
                        <a:t>Kétamine</a:t>
                      </a:r>
                    </a:p>
                  </a:txBody>
                  <a:tcPr>
                    <a:solidFill>
                      <a:srgbClr val="00B0F0"/>
                    </a:solidFill>
                  </a:tcPr>
                </a:tc>
                <a:tc>
                  <a:txBody>
                    <a:bodyPr/>
                    <a:lstStyle/>
                    <a:p>
                      <a:pPr algn="ctr"/>
                      <a:r>
                        <a:rPr lang="fr-FR" sz="1200" dirty="0">
                          <a:solidFill>
                            <a:srgbClr val="000066"/>
                          </a:solidFill>
                        </a:rPr>
                        <a:t>26</a:t>
                      </a:r>
                    </a:p>
                  </a:txBody>
                  <a:tcPr/>
                </a:tc>
                <a:tc>
                  <a:txBody>
                    <a:bodyPr/>
                    <a:lstStyle/>
                    <a:p>
                      <a:pPr algn="ctr"/>
                      <a:r>
                        <a:rPr lang="fr-FR" sz="1200" dirty="0">
                          <a:solidFill>
                            <a:srgbClr val="000066"/>
                          </a:solidFill>
                        </a:rPr>
                        <a:t>37,7</a:t>
                      </a:r>
                    </a:p>
                  </a:txBody>
                  <a:tcPr/>
                </a:tc>
                <a:extLst>
                  <a:ext uri="{0D108BD9-81ED-4DB2-BD59-A6C34878D82A}">
                    <a16:rowId xmlns:a16="http://schemas.microsoft.com/office/drawing/2014/main" val="1813519505"/>
                  </a:ext>
                </a:extLst>
              </a:tr>
              <a:tr h="0">
                <a:tc>
                  <a:txBody>
                    <a:bodyPr/>
                    <a:lstStyle/>
                    <a:p>
                      <a:r>
                        <a:rPr lang="fr-FR" sz="1200" dirty="0">
                          <a:solidFill>
                            <a:srgbClr val="000066"/>
                          </a:solidFill>
                        </a:rPr>
                        <a:t>Sildénafil</a:t>
                      </a:r>
                    </a:p>
                  </a:txBody>
                  <a:tcPr>
                    <a:solidFill>
                      <a:srgbClr val="FFC000"/>
                    </a:solidFill>
                  </a:tcPr>
                </a:tc>
                <a:tc>
                  <a:txBody>
                    <a:bodyPr/>
                    <a:lstStyle/>
                    <a:p>
                      <a:pPr algn="ctr"/>
                      <a:r>
                        <a:rPr lang="fr-FR" sz="1200" dirty="0">
                          <a:solidFill>
                            <a:srgbClr val="000066"/>
                          </a:solidFill>
                        </a:rPr>
                        <a:t>23</a:t>
                      </a:r>
                    </a:p>
                  </a:txBody>
                  <a:tcPr/>
                </a:tc>
                <a:tc>
                  <a:txBody>
                    <a:bodyPr/>
                    <a:lstStyle/>
                    <a:p>
                      <a:pPr algn="ctr"/>
                      <a:r>
                        <a:rPr lang="fr-FR" sz="1200" dirty="0">
                          <a:solidFill>
                            <a:srgbClr val="000066"/>
                          </a:solidFill>
                        </a:rPr>
                        <a:t>33,3</a:t>
                      </a:r>
                    </a:p>
                  </a:txBody>
                  <a:tcPr/>
                </a:tc>
                <a:extLst>
                  <a:ext uri="{0D108BD9-81ED-4DB2-BD59-A6C34878D82A}">
                    <a16:rowId xmlns:a16="http://schemas.microsoft.com/office/drawing/2014/main" val="3326652437"/>
                  </a:ext>
                </a:extLst>
              </a:tr>
              <a:tr h="0">
                <a:tc>
                  <a:txBody>
                    <a:bodyPr/>
                    <a:lstStyle/>
                    <a:p>
                      <a:r>
                        <a:rPr lang="fr-FR" sz="1200" dirty="0">
                          <a:solidFill>
                            <a:srgbClr val="000066"/>
                          </a:solidFill>
                        </a:rPr>
                        <a:t>Ephédrine</a:t>
                      </a:r>
                    </a:p>
                  </a:txBody>
                  <a:tcPr>
                    <a:solidFill>
                      <a:srgbClr val="FFC000"/>
                    </a:solidFill>
                  </a:tcPr>
                </a:tc>
                <a:tc>
                  <a:txBody>
                    <a:bodyPr/>
                    <a:lstStyle/>
                    <a:p>
                      <a:pPr algn="ctr"/>
                      <a:r>
                        <a:rPr lang="fr-FR" sz="1200" dirty="0">
                          <a:solidFill>
                            <a:srgbClr val="000066"/>
                          </a:solidFill>
                        </a:rPr>
                        <a:t>18</a:t>
                      </a:r>
                    </a:p>
                  </a:txBody>
                  <a:tcPr/>
                </a:tc>
                <a:tc>
                  <a:txBody>
                    <a:bodyPr/>
                    <a:lstStyle/>
                    <a:p>
                      <a:pPr algn="ctr"/>
                      <a:r>
                        <a:rPr lang="fr-FR" sz="1200" dirty="0">
                          <a:solidFill>
                            <a:srgbClr val="000066"/>
                          </a:solidFill>
                        </a:rPr>
                        <a:t>26,1</a:t>
                      </a:r>
                    </a:p>
                  </a:txBody>
                  <a:tcPr/>
                </a:tc>
                <a:extLst>
                  <a:ext uri="{0D108BD9-81ED-4DB2-BD59-A6C34878D82A}">
                    <a16:rowId xmlns:a16="http://schemas.microsoft.com/office/drawing/2014/main" val="1328255052"/>
                  </a:ext>
                </a:extLst>
              </a:tr>
              <a:tr h="0">
                <a:tc>
                  <a:txBody>
                    <a:bodyPr/>
                    <a:lstStyle/>
                    <a:p>
                      <a:r>
                        <a:rPr lang="fr-FR" sz="1200" dirty="0" err="1">
                          <a:solidFill>
                            <a:srgbClr val="000066"/>
                          </a:solidFill>
                        </a:rPr>
                        <a:t>Tramadol</a:t>
                      </a:r>
                      <a:endParaRPr lang="fr-FR" sz="1200" dirty="0">
                        <a:solidFill>
                          <a:srgbClr val="000066"/>
                        </a:solidFill>
                      </a:endParaRPr>
                    </a:p>
                  </a:txBody>
                  <a:tcPr>
                    <a:solidFill>
                      <a:srgbClr val="FFC000"/>
                    </a:solidFill>
                  </a:tcPr>
                </a:tc>
                <a:tc>
                  <a:txBody>
                    <a:bodyPr/>
                    <a:lstStyle/>
                    <a:p>
                      <a:pPr algn="ctr"/>
                      <a:r>
                        <a:rPr lang="fr-FR" sz="1200" dirty="0">
                          <a:solidFill>
                            <a:srgbClr val="000066"/>
                          </a:solidFill>
                        </a:rPr>
                        <a:t>15</a:t>
                      </a:r>
                    </a:p>
                  </a:txBody>
                  <a:tcPr/>
                </a:tc>
                <a:tc>
                  <a:txBody>
                    <a:bodyPr/>
                    <a:lstStyle/>
                    <a:p>
                      <a:pPr algn="ctr"/>
                      <a:r>
                        <a:rPr lang="fr-FR" sz="1200" dirty="0">
                          <a:solidFill>
                            <a:srgbClr val="000066"/>
                          </a:solidFill>
                        </a:rPr>
                        <a:t>21,7</a:t>
                      </a:r>
                    </a:p>
                  </a:txBody>
                  <a:tcPr/>
                </a:tc>
                <a:extLst>
                  <a:ext uri="{0D108BD9-81ED-4DB2-BD59-A6C34878D82A}">
                    <a16:rowId xmlns:a16="http://schemas.microsoft.com/office/drawing/2014/main" val="3333514405"/>
                  </a:ext>
                </a:extLst>
              </a:tr>
              <a:tr h="0">
                <a:tc>
                  <a:txBody>
                    <a:bodyPr/>
                    <a:lstStyle/>
                    <a:p>
                      <a:r>
                        <a:rPr lang="fr-FR" sz="1200" dirty="0" err="1">
                          <a:solidFill>
                            <a:srgbClr val="000066"/>
                          </a:solidFill>
                        </a:rPr>
                        <a:t>Méphédrone</a:t>
                      </a:r>
                      <a:r>
                        <a:rPr lang="fr-FR" sz="1200" dirty="0">
                          <a:solidFill>
                            <a:srgbClr val="000066"/>
                          </a:solidFill>
                        </a:rPr>
                        <a:t>*</a:t>
                      </a:r>
                    </a:p>
                  </a:txBody>
                  <a:tcPr>
                    <a:solidFill>
                      <a:srgbClr val="FF9999"/>
                    </a:solidFill>
                  </a:tcPr>
                </a:tc>
                <a:tc>
                  <a:txBody>
                    <a:bodyPr/>
                    <a:lstStyle/>
                    <a:p>
                      <a:pPr algn="ctr"/>
                      <a:r>
                        <a:rPr lang="fr-FR" sz="1200" dirty="0">
                          <a:solidFill>
                            <a:srgbClr val="000066"/>
                          </a:solidFill>
                        </a:rPr>
                        <a:t>14</a:t>
                      </a:r>
                    </a:p>
                  </a:txBody>
                  <a:tcPr/>
                </a:tc>
                <a:tc>
                  <a:txBody>
                    <a:bodyPr/>
                    <a:lstStyle/>
                    <a:p>
                      <a:pPr algn="ctr"/>
                      <a:r>
                        <a:rPr lang="fr-FR" sz="1200" dirty="0">
                          <a:solidFill>
                            <a:srgbClr val="000066"/>
                          </a:solidFill>
                        </a:rPr>
                        <a:t>20,3</a:t>
                      </a:r>
                    </a:p>
                  </a:txBody>
                  <a:tcPr/>
                </a:tc>
                <a:extLst>
                  <a:ext uri="{0D108BD9-81ED-4DB2-BD59-A6C34878D82A}">
                    <a16:rowId xmlns:a16="http://schemas.microsoft.com/office/drawing/2014/main" val="3110079605"/>
                  </a:ext>
                </a:extLst>
              </a:tr>
              <a:tr h="0">
                <a:tc>
                  <a:txBody>
                    <a:bodyPr/>
                    <a:lstStyle/>
                    <a:p>
                      <a:r>
                        <a:rPr lang="fr-FR" sz="1200" dirty="0">
                          <a:solidFill>
                            <a:srgbClr val="000066"/>
                          </a:solidFill>
                        </a:rPr>
                        <a:t>4 MEC*</a:t>
                      </a:r>
                    </a:p>
                  </a:txBody>
                  <a:tcPr>
                    <a:solidFill>
                      <a:srgbClr val="FF9999"/>
                    </a:solidFill>
                  </a:tcPr>
                </a:tc>
                <a:tc>
                  <a:txBody>
                    <a:bodyPr/>
                    <a:lstStyle/>
                    <a:p>
                      <a:pPr algn="ctr"/>
                      <a:r>
                        <a:rPr lang="fr-FR" sz="1200" dirty="0">
                          <a:solidFill>
                            <a:srgbClr val="000066"/>
                          </a:solidFill>
                        </a:rPr>
                        <a:t>12</a:t>
                      </a:r>
                    </a:p>
                  </a:txBody>
                  <a:tcPr/>
                </a:tc>
                <a:tc>
                  <a:txBody>
                    <a:bodyPr/>
                    <a:lstStyle/>
                    <a:p>
                      <a:pPr algn="ctr"/>
                      <a:r>
                        <a:rPr lang="fr-FR" sz="1200" dirty="0">
                          <a:solidFill>
                            <a:srgbClr val="000066"/>
                          </a:solidFill>
                        </a:rPr>
                        <a:t>17,4</a:t>
                      </a:r>
                    </a:p>
                  </a:txBody>
                  <a:tcPr/>
                </a:tc>
                <a:extLst>
                  <a:ext uri="{0D108BD9-81ED-4DB2-BD59-A6C34878D82A}">
                    <a16:rowId xmlns:a16="http://schemas.microsoft.com/office/drawing/2014/main" val="3706136985"/>
                  </a:ext>
                </a:extLst>
              </a:tr>
              <a:tr h="0">
                <a:tc>
                  <a:txBody>
                    <a:bodyPr/>
                    <a:lstStyle/>
                    <a:p>
                      <a:r>
                        <a:rPr lang="fr-FR" sz="1200" dirty="0">
                          <a:solidFill>
                            <a:srgbClr val="000066"/>
                          </a:solidFill>
                        </a:rPr>
                        <a:t>Codéine</a:t>
                      </a:r>
                    </a:p>
                  </a:txBody>
                  <a:tcPr>
                    <a:solidFill>
                      <a:srgbClr val="FFC000"/>
                    </a:solidFill>
                  </a:tcPr>
                </a:tc>
                <a:tc>
                  <a:txBody>
                    <a:bodyPr/>
                    <a:lstStyle/>
                    <a:p>
                      <a:pPr algn="ctr"/>
                      <a:r>
                        <a:rPr lang="fr-FR" sz="1200" dirty="0">
                          <a:solidFill>
                            <a:srgbClr val="000066"/>
                          </a:solidFill>
                        </a:rPr>
                        <a:t>9</a:t>
                      </a:r>
                    </a:p>
                  </a:txBody>
                  <a:tcPr/>
                </a:tc>
                <a:tc>
                  <a:txBody>
                    <a:bodyPr/>
                    <a:lstStyle/>
                    <a:p>
                      <a:pPr algn="ctr"/>
                      <a:r>
                        <a:rPr lang="fr-FR" sz="1200" dirty="0">
                          <a:solidFill>
                            <a:srgbClr val="000066"/>
                          </a:solidFill>
                        </a:rPr>
                        <a:t>13,0</a:t>
                      </a:r>
                    </a:p>
                  </a:txBody>
                  <a:tcPr/>
                </a:tc>
                <a:extLst>
                  <a:ext uri="{0D108BD9-81ED-4DB2-BD59-A6C34878D82A}">
                    <a16:rowId xmlns:a16="http://schemas.microsoft.com/office/drawing/2014/main" val="2166005892"/>
                  </a:ext>
                </a:extLst>
              </a:tr>
              <a:tr h="0">
                <a:tc>
                  <a:txBody>
                    <a:bodyPr/>
                    <a:lstStyle/>
                    <a:p>
                      <a:r>
                        <a:rPr lang="fr-FR" sz="1200" dirty="0" err="1">
                          <a:solidFill>
                            <a:srgbClr val="000066"/>
                          </a:solidFill>
                        </a:rPr>
                        <a:t>Nefopam</a:t>
                      </a:r>
                      <a:endParaRPr lang="fr-FR" sz="1200" dirty="0">
                        <a:solidFill>
                          <a:srgbClr val="000066"/>
                        </a:solidFill>
                      </a:endParaRPr>
                    </a:p>
                  </a:txBody>
                  <a:tcPr>
                    <a:solidFill>
                      <a:srgbClr val="FFC000"/>
                    </a:solidFill>
                  </a:tcPr>
                </a:tc>
                <a:tc>
                  <a:txBody>
                    <a:bodyPr/>
                    <a:lstStyle/>
                    <a:p>
                      <a:pPr algn="ctr"/>
                      <a:r>
                        <a:rPr lang="fr-FR" sz="1200" dirty="0">
                          <a:solidFill>
                            <a:srgbClr val="000066"/>
                          </a:solidFill>
                        </a:rPr>
                        <a:t>7</a:t>
                      </a:r>
                    </a:p>
                  </a:txBody>
                  <a:tcPr/>
                </a:tc>
                <a:tc>
                  <a:txBody>
                    <a:bodyPr/>
                    <a:lstStyle/>
                    <a:p>
                      <a:pPr algn="ctr"/>
                      <a:r>
                        <a:rPr lang="fr-FR" sz="1200" dirty="0">
                          <a:solidFill>
                            <a:srgbClr val="000066"/>
                          </a:solidFill>
                        </a:rPr>
                        <a:t>10,1</a:t>
                      </a:r>
                    </a:p>
                  </a:txBody>
                  <a:tcPr/>
                </a:tc>
                <a:extLst>
                  <a:ext uri="{0D108BD9-81ED-4DB2-BD59-A6C34878D82A}">
                    <a16:rowId xmlns:a16="http://schemas.microsoft.com/office/drawing/2014/main" val="2284544286"/>
                  </a:ext>
                </a:extLst>
              </a:tr>
              <a:tr h="0">
                <a:tc>
                  <a:txBody>
                    <a:bodyPr/>
                    <a:lstStyle/>
                    <a:p>
                      <a:r>
                        <a:rPr lang="fr-FR" sz="1200" dirty="0" err="1">
                          <a:solidFill>
                            <a:srgbClr val="000066"/>
                          </a:solidFill>
                        </a:rPr>
                        <a:t>Tadalafil</a:t>
                      </a:r>
                      <a:endParaRPr lang="fr-FR" sz="1200" dirty="0">
                        <a:solidFill>
                          <a:srgbClr val="000066"/>
                        </a:solidFill>
                      </a:endParaRPr>
                    </a:p>
                  </a:txBody>
                  <a:tcPr>
                    <a:solidFill>
                      <a:srgbClr val="FFC000"/>
                    </a:solidFill>
                  </a:tcPr>
                </a:tc>
                <a:tc>
                  <a:txBody>
                    <a:bodyPr/>
                    <a:lstStyle/>
                    <a:p>
                      <a:pPr algn="ctr"/>
                      <a:r>
                        <a:rPr lang="fr-FR" sz="1200" dirty="0">
                          <a:solidFill>
                            <a:srgbClr val="000066"/>
                          </a:solidFill>
                        </a:rPr>
                        <a:t>7</a:t>
                      </a:r>
                    </a:p>
                  </a:txBody>
                  <a:tcPr/>
                </a:tc>
                <a:tc>
                  <a:txBody>
                    <a:bodyPr/>
                    <a:lstStyle/>
                    <a:p>
                      <a:pPr algn="ctr"/>
                      <a:r>
                        <a:rPr lang="fr-FR" sz="1200" dirty="0">
                          <a:solidFill>
                            <a:srgbClr val="000066"/>
                          </a:solidFill>
                        </a:rPr>
                        <a:t>10,1</a:t>
                      </a:r>
                    </a:p>
                  </a:txBody>
                  <a:tcPr/>
                </a:tc>
                <a:extLst>
                  <a:ext uri="{0D108BD9-81ED-4DB2-BD59-A6C34878D82A}">
                    <a16:rowId xmlns:a16="http://schemas.microsoft.com/office/drawing/2014/main" val="3270865861"/>
                  </a:ext>
                </a:extLst>
              </a:tr>
              <a:tr h="0">
                <a:tc>
                  <a:txBody>
                    <a:bodyPr/>
                    <a:lstStyle/>
                    <a:p>
                      <a:r>
                        <a:rPr lang="fr-FR" sz="1200" dirty="0" err="1">
                          <a:solidFill>
                            <a:schemeClr val="bg1"/>
                          </a:solidFill>
                        </a:rPr>
                        <a:t>Methamphétamine</a:t>
                      </a:r>
                      <a:endParaRPr lang="fr-FR" sz="1200" dirty="0">
                        <a:solidFill>
                          <a:schemeClr val="bg1"/>
                        </a:solidFill>
                      </a:endParaRPr>
                    </a:p>
                  </a:txBody>
                  <a:tcPr>
                    <a:solidFill>
                      <a:srgbClr val="00B0F0"/>
                    </a:solidFill>
                  </a:tcPr>
                </a:tc>
                <a:tc>
                  <a:txBody>
                    <a:bodyPr/>
                    <a:lstStyle/>
                    <a:p>
                      <a:pPr algn="ctr"/>
                      <a:r>
                        <a:rPr lang="fr-FR" sz="1200" dirty="0">
                          <a:solidFill>
                            <a:srgbClr val="000066"/>
                          </a:solidFill>
                        </a:rPr>
                        <a:t>6</a:t>
                      </a:r>
                    </a:p>
                  </a:txBody>
                  <a:tcPr/>
                </a:tc>
                <a:tc>
                  <a:txBody>
                    <a:bodyPr/>
                    <a:lstStyle/>
                    <a:p>
                      <a:pPr algn="ctr"/>
                      <a:r>
                        <a:rPr lang="fr-FR" sz="1200" dirty="0">
                          <a:solidFill>
                            <a:srgbClr val="000066"/>
                          </a:solidFill>
                        </a:rPr>
                        <a:t>8,7</a:t>
                      </a:r>
                    </a:p>
                  </a:txBody>
                  <a:tcPr/>
                </a:tc>
                <a:extLst>
                  <a:ext uri="{0D108BD9-81ED-4DB2-BD59-A6C34878D82A}">
                    <a16:rowId xmlns:a16="http://schemas.microsoft.com/office/drawing/2014/main" val="2696889324"/>
                  </a:ext>
                </a:extLst>
              </a:tr>
              <a:tr h="0">
                <a:tc>
                  <a:txBody>
                    <a:bodyPr/>
                    <a:lstStyle/>
                    <a:p>
                      <a:r>
                        <a:rPr lang="fr-FR" sz="1200" dirty="0" err="1">
                          <a:solidFill>
                            <a:srgbClr val="000066"/>
                          </a:solidFill>
                        </a:rPr>
                        <a:t>Ethyphénidate</a:t>
                      </a:r>
                      <a:endParaRPr lang="fr-FR" sz="1200" dirty="0">
                        <a:solidFill>
                          <a:srgbClr val="000066"/>
                        </a:solidFill>
                      </a:endParaRPr>
                    </a:p>
                  </a:txBody>
                  <a:tcPr>
                    <a:solidFill>
                      <a:srgbClr val="FF9999"/>
                    </a:solidFill>
                  </a:tcPr>
                </a:tc>
                <a:tc>
                  <a:txBody>
                    <a:bodyPr/>
                    <a:lstStyle/>
                    <a:p>
                      <a:pPr algn="ctr"/>
                      <a:r>
                        <a:rPr lang="fr-FR" sz="1200" dirty="0">
                          <a:solidFill>
                            <a:srgbClr val="000066"/>
                          </a:solidFill>
                        </a:rPr>
                        <a:t>5</a:t>
                      </a:r>
                    </a:p>
                  </a:txBody>
                  <a:tcPr/>
                </a:tc>
                <a:tc>
                  <a:txBody>
                    <a:bodyPr/>
                    <a:lstStyle/>
                    <a:p>
                      <a:pPr algn="ctr"/>
                      <a:r>
                        <a:rPr lang="fr-FR" sz="1200" dirty="0">
                          <a:solidFill>
                            <a:srgbClr val="000066"/>
                          </a:solidFill>
                        </a:rPr>
                        <a:t>7,2</a:t>
                      </a:r>
                    </a:p>
                  </a:txBody>
                  <a:tcPr/>
                </a:tc>
                <a:extLst>
                  <a:ext uri="{0D108BD9-81ED-4DB2-BD59-A6C34878D82A}">
                    <a16:rowId xmlns:a16="http://schemas.microsoft.com/office/drawing/2014/main" val="1670313822"/>
                  </a:ext>
                </a:extLst>
              </a:tr>
              <a:tr h="0">
                <a:tc>
                  <a:txBody>
                    <a:bodyPr/>
                    <a:lstStyle/>
                    <a:p>
                      <a:r>
                        <a:rPr lang="fr-FR" sz="1200" dirty="0">
                          <a:solidFill>
                            <a:schemeClr val="bg1"/>
                          </a:solidFill>
                        </a:rPr>
                        <a:t>Amphétamine</a:t>
                      </a:r>
                    </a:p>
                  </a:txBody>
                  <a:tcPr>
                    <a:solidFill>
                      <a:srgbClr val="00B0F0"/>
                    </a:solidFill>
                  </a:tcPr>
                </a:tc>
                <a:tc>
                  <a:txBody>
                    <a:bodyPr/>
                    <a:lstStyle/>
                    <a:p>
                      <a:pPr algn="ctr"/>
                      <a:r>
                        <a:rPr lang="fr-FR" sz="1200" dirty="0">
                          <a:solidFill>
                            <a:srgbClr val="000066"/>
                          </a:solidFill>
                        </a:rPr>
                        <a:t>4</a:t>
                      </a:r>
                    </a:p>
                  </a:txBody>
                  <a:tcPr/>
                </a:tc>
                <a:tc>
                  <a:txBody>
                    <a:bodyPr/>
                    <a:lstStyle/>
                    <a:p>
                      <a:pPr algn="ctr"/>
                      <a:r>
                        <a:rPr lang="fr-FR" sz="1200" dirty="0">
                          <a:solidFill>
                            <a:srgbClr val="000066"/>
                          </a:solidFill>
                        </a:rPr>
                        <a:t>5,8</a:t>
                      </a:r>
                    </a:p>
                  </a:txBody>
                  <a:tcPr/>
                </a:tc>
                <a:extLst>
                  <a:ext uri="{0D108BD9-81ED-4DB2-BD59-A6C34878D82A}">
                    <a16:rowId xmlns:a16="http://schemas.microsoft.com/office/drawing/2014/main" val="4285016884"/>
                  </a:ext>
                </a:extLst>
              </a:tr>
              <a:tr h="0">
                <a:tc>
                  <a:txBody>
                    <a:bodyPr/>
                    <a:lstStyle/>
                    <a:p>
                      <a:r>
                        <a:rPr lang="fr-FR" sz="1200" dirty="0" err="1">
                          <a:solidFill>
                            <a:srgbClr val="000066"/>
                          </a:solidFill>
                        </a:rPr>
                        <a:t>Methylone</a:t>
                      </a:r>
                      <a:endParaRPr lang="fr-FR" sz="1200" dirty="0">
                        <a:solidFill>
                          <a:srgbClr val="000066"/>
                        </a:solidFill>
                      </a:endParaRPr>
                    </a:p>
                  </a:txBody>
                  <a:tcPr>
                    <a:solidFill>
                      <a:srgbClr val="FF9999"/>
                    </a:solidFill>
                  </a:tcPr>
                </a:tc>
                <a:tc>
                  <a:txBody>
                    <a:bodyPr/>
                    <a:lstStyle/>
                    <a:p>
                      <a:pPr algn="ctr"/>
                      <a:r>
                        <a:rPr lang="fr-FR" sz="1200" dirty="0">
                          <a:solidFill>
                            <a:srgbClr val="000066"/>
                          </a:solidFill>
                        </a:rPr>
                        <a:t>4</a:t>
                      </a:r>
                    </a:p>
                  </a:txBody>
                  <a:tcPr/>
                </a:tc>
                <a:tc>
                  <a:txBody>
                    <a:bodyPr/>
                    <a:lstStyle/>
                    <a:p>
                      <a:pPr algn="ctr"/>
                      <a:r>
                        <a:rPr lang="fr-FR" sz="1200" dirty="0">
                          <a:solidFill>
                            <a:srgbClr val="000066"/>
                          </a:solidFill>
                        </a:rPr>
                        <a:t>5,8</a:t>
                      </a:r>
                    </a:p>
                  </a:txBody>
                  <a:tcPr/>
                </a:tc>
                <a:extLst>
                  <a:ext uri="{0D108BD9-81ED-4DB2-BD59-A6C34878D82A}">
                    <a16:rowId xmlns:a16="http://schemas.microsoft.com/office/drawing/2014/main" val="1584238721"/>
                  </a:ext>
                </a:extLst>
              </a:tr>
              <a:tr h="0">
                <a:tc>
                  <a:txBody>
                    <a:bodyPr/>
                    <a:lstStyle/>
                    <a:p>
                      <a:r>
                        <a:rPr lang="fr-FR" sz="1200" dirty="0" err="1">
                          <a:solidFill>
                            <a:schemeClr val="bg1"/>
                          </a:solidFill>
                        </a:rPr>
                        <a:t>Dextrométorphan</a:t>
                      </a:r>
                      <a:endParaRPr lang="fr-FR" sz="1200" dirty="0">
                        <a:solidFill>
                          <a:schemeClr val="bg1"/>
                        </a:solidFill>
                      </a:endParaRPr>
                    </a:p>
                  </a:txBody>
                  <a:tcPr>
                    <a:solidFill>
                      <a:srgbClr val="00B0F0"/>
                    </a:solidFill>
                  </a:tcPr>
                </a:tc>
                <a:tc>
                  <a:txBody>
                    <a:bodyPr/>
                    <a:lstStyle/>
                    <a:p>
                      <a:pPr algn="ctr"/>
                      <a:r>
                        <a:rPr lang="fr-FR" sz="1200" dirty="0">
                          <a:solidFill>
                            <a:srgbClr val="000066"/>
                          </a:solidFill>
                        </a:rPr>
                        <a:t>4</a:t>
                      </a:r>
                    </a:p>
                  </a:txBody>
                  <a:tcPr/>
                </a:tc>
                <a:tc>
                  <a:txBody>
                    <a:bodyPr/>
                    <a:lstStyle/>
                    <a:p>
                      <a:pPr algn="ctr"/>
                      <a:r>
                        <a:rPr lang="fr-FR" sz="1200" dirty="0">
                          <a:solidFill>
                            <a:srgbClr val="000066"/>
                          </a:solidFill>
                        </a:rPr>
                        <a:t>5,8</a:t>
                      </a:r>
                    </a:p>
                  </a:txBody>
                  <a:tcPr/>
                </a:tc>
                <a:extLst>
                  <a:ext uri="{0D108BD9-81ED-4DB2-BD59-A6C34878D82A}">
                    <a16:rowId xmlns:a16="http://schemas.microsoft.com/office/drawing/2014/main" val="2205709049"/>
                  </a:ext>
                </a:extLst>
              </a:tr>
            </a:tbl>
          </a:graphicData>
        </a:graphic>
      </p:graphicFrame>
      <p:graphicFrame>
        <p:nvGraphicFramePr>
          <p:cNvPr id="8" name="Tableau 7">
            <a:extLst>
              <a:ext uri="{FF2B5EF4-FFF2-40B4-BE49-F238E27FC236}">
                <a16:creationId xmlns:a16="http://schemas.microsoft.com/office/drawing/2014/main" id="{205B9DFA-4FC3-46C3-BD5A-EB81EE4DA762}"/>
              </a:ext>
            </a:extLst>
          </p:cNvPr>
          <p:cNvGraphicFramePr>
            <a:graphicFrameLocks noGrp="1"/>
          </p:cNvGraphicFramePr>
          <p:nvPr>
            <p:extLst>
              <p:ext uri="{D42A27DB-BD31-4B8C-83A1-F6EECF244321}">
                <p14:modId xmlns:p14="http://schemas.microsoft.com/office/powerpoint/2010/main" val="4176383377"/>
              </p:ext>
            </p:extLst>
          </p:nvPr>
        </p:nvGraphicFramePr>
        <p:xfrm>
          <a:off x="5012872" y="1576488"/>
          <a:ext cx="3722913" cy="4648200"/>
        </p:xfrm>
        <a:graphic>
          <a:graphicData uri="http://schemas.openxmlformats.org/drawingml/2006/table">
            <a:tbl>
              <a:tblPr firstRow="1" bandRow="1">
                <a:tableStyleId>{5C22544A-7EE6-4342-B048-85BDC9FD1C3A}</a:tableStyleId>
              </a:tblPr>
              <a:tblGrid>
                <a:gridCol w="1621971">
                  <a:extLst>
                    <a:ext uri="{9D8B030D-6E8A-4147-A177-3AD203B41FA5}">
                      <a16:colId xmlns:a16="http://schemas.microsoft.com/office/drawing/2014/main" val="3922427328"/>
                    </a:ext>
                  </a:extLst>
                </a:gridCol>
                <a:gridCol w="1050471">
                  <a:extLst>
                    <a:ext uri="{9D8B030D-6E8A-4147-A177-3AD203B41FA5}">
                      <a16:colId xmlns:a16="http://schemas.microsoft.com/office/drawing/2014/main" val="3411600359"/>
                    </a:ext>
                  </a:extLst>
                </a:gridCol>
                <a:gridCol w="1050471">
                  <a:extLst>
                    <a:ext uri="{9D8B030D-6E8A-4147-A177-3AD203B41FA5}">
                      <a16:colId xmlns:a16="http://schemas.microsoft.com/office/drawing/2014/main" val="3772110353"/>
                    </a:ext>
                  </a:extLst>
                </a:gridCol>
              </a:tblGrid>
              <a:tr h="274320">
                <a:tc>
                  <a:txBody>
                    <a:bodyPr/>
                    <a:lstStyle/>
                    <a:p>
                      <a:r>
                        <a:rPr lang="fr-FR" sz="1100" dirty="0">
                          <a:solidFill>
                            <a:srgbClr val="000066"/>
                          </a:solidFill>
                        </a:rPr>
                        <a:t>Composés</a:t>
                      </a:r>
                    </a:p>
                  </a:txBody>
                  <a:tcPr/>
                </a:tc>
                <a:tc>
                  <a:txBody>
                    <a:bodyPr/>
                    <a:lstStyle/>
                    <a:p>
                      <a:pPr algn="ctr"/>
                      <a:r>
                        <a:rPr lang="fr-FR" sz="1100" dirty="0">
                          <a:solidFill>
                            <a:srgbClr val="000066"/>
                          </a:solidFill>
                        </a:rPr>
                        <a:t>N patients</a:t>
                      </a:r>
                    </a:p>
                  </a:txBody>
                  <a:tcPr/>
                </a:tc>
                <a:tc>
                  <a:txBody>
                    <a:bodyPr/>
                    <a:lstStyle/>
                    <a:p>
                      <a:pPr algn="ctr"/>
                      <a:r>
                        <a:rPr lang="fr-FR" sz="1100" dirty="0">
                          <a:solidFill>
                            <a:srgbClr val="000066"/>
                          </a:solidFill>
                        </a:rPr>
                        <a:t>%</a:t>
                      </a:r>
                    </a:p>
                  </a:txBody>
                  <a:tcPr/>
                </a:tc>
                <a:extLst>
                  <a:ext uri="{0D108BD9-81ED-4DB2-BD59-A6C34878D82A}">
                    <a16:rowId xmlns:a16="http://schemas.microsoft.com/office/drawing/2014/main" val="3376928755"/>
                  </a:ext>
                </a:extLst>
              </a:tr>
              <a:tr h="274320">
                <a:tc>
                  <a:txBody>
                    <a:bodyPr/>
                    <a:lstStyle/>
                    <a:p>
                      <a:r>
                        <a:rPr lang="fr-FR" sz="1100" dirty="0" err="1">
                          <a:solidFill>
                            <a:srgbClr val="000066"/>
                          </a:solidFill>
                        </a:rPr>
                        <a:t>Methoxétamine</a:t>
                      </a:r>
                      <a:endParaRPr lang="fr-FR" sz="1100" dirty="0">
                        <a:solidFill>
                          <a:srgbClr val="000066"/>
                        </a:solidFill>
                      </a:endParaRPr>
                    </a:p>
                  </a:txBody>
                  <a:tcPr>
                    <a:solidFill>
                      <a:srgbClr val="FF9999"/>
                    </a:solidFill>
                  </a:tcPr>
                </a:tc>
                <a:tc>
                  <a:txBody>
                    <a:bodyPr/>
                    <a:lstStyle/>
                    <a:p>
                      <a:pPr algn="ctr"/>
                      <a:r>
                        <a:rPr lang="fr-FR" sz="1100" dirty="0">
                          <a:solidFill>
                            <a:srgbClr val="000066"/>
                          </a:solidFill>
                        </a:rPr>
                        <a:t>4</a:t>
                      </a:r>
                    </a:p>
                  </a:txBody>
                  <a:tcPr/>
                </a:tc>
                <a:tc>
                  <a:txBody>
                    <a:bodyPr/>
                    <a:lstStyle/>
                    <a:p>
                      <a:pPr algn="ctr"/>
                      <a:r>
                        <a:rPr lang="fr-FR" sz="1100" dirty="0">
                          <a:solidFill>
                            <a:srgbClr val="000066"/>
                          </a:solidFill>
                        </a:rPr>
                        <a:t>5,8</a:t>
                      </a:r>
                    </a:p>
                  </a:txBody>
                  <a:tcPr/>
                </a:tc>
                <a:extLst>
                  <a:ext uri="{0D108BD9-81ED-4DB2-BD59-A6C34878D82A}">
                    <a16:rowId xmlns:a16="http://schemas.microsoft.com/office/drawing/2014/main" val="3665090225"/>
                  </a:ext>
                </a:extLst>
              </a:tr>
              <a:tr h="274320">
                <a:tc>
                  <a:txBody>
                    <a:bodyPr/>
                    <a:lstStyle/>
                    <a:p>
                      <a:r>
                        <a:rPr lang="fr-FR" sz="1100" dirty="0">
                          <a:solidFill>
                            <a:srgbClr val="000066"/>
                          </a:solidFill>
                        </a:rPr>
                        <a:t>Pholcodine</a:t>
                      </a:r>
                    </a:p>
                  </a:txBody>
                  <a:tcPr>
                    <a:solidFill>
                      <a:srgbClr val="FFC000"/>
                    </a:solidFill>
                  </a:tcPr>
                </a:tc>
                <a:tc>
                  <a:txBody>
                    <a:bodyPr/>
                    <a:lstStyle/>
                    <a:p>
                      <a:pPr algn="ctr"/>
                      <a:r>
                        <a:rPr lang="fr-FR" sz="1100" dirty="0">
                          <a:solidFill>
                            <a:srgbClr val="000066"/>
                          </a:solidFill>
                        </a:rPr>
                        <a:t>4</a:t>
                      </a:r>
                    </a:p>
                  </a:txBody>
                  <a:tcPr/>
                </a:tc>
                <a:tc>
                  <a:txBody>
                    <a:bodyPr/>
                    <a:lstStyle/>
                    <a:p>
                      <a:pPr algn="ctr"/>
                      <a:r>
                        <a:rPr lang="fr-FR" sz="1100" dirty="0">
                          <a:solidFill>
                            <a:srgbClr val="000066"/>
                          </a:solidFill>
                        </a:rPr>
                        <a:t>5,8</a:t>
                      </a:r>
                    </a:p>
                  </a:txBody>
                  <a:tcPr/>
                </a:tc>
                <a:extLst>
                  <a:ext uri="{0D108BD9-81ED-4DB2-BD59-A6C34878D82A}">
                    <a16:rowId xmlns:a16="http://schemas.microsoft.com/office/drawing/2014/main" val="3779917960"/>
                  </a:ext>
                </a:extLst>
              </a:tr>
              <a:tr h="274320">
                <a:tc>
                  <a:txBody>
                    <a:bodyPr/>
                    <a:lstStyle/>
                    <a:p>
                      <a:r>
                        <a:rPr lang="fr-FR" sz="1100" dirty="0" err="1">
                          <a:solidFill>
                            <a:srgbClr val="000066"/>
                          </a:solidFill>
                        </a:rPr>
                        <a:t>Methiopropamine</a:t>
                      </a:r>
                      <a:endParaRPr lang="fr-FR" sz="1100" dirty="0">
                        <a:solidFill>
                          <a:srgbClr val="000066"/>
                        </a:solidFill>
                      </a:endParaRPr>
                    </a:p>
                  </a:txBody>
                  <a:tcPr>
                    <a:solidFill>
                      <a:srgbClr val="FF9999"/>
                    </a:solidFill>
                  </a:tcPr>
                </a:tc>
                <a:tc>
                  <a:txBody>
                    <a:bodyPr/>
                    <a:lstStyle/>
                    <a:p>
                      <a:pPr algn="ctr"/>
                      <a:r>
                        <a:rPr lang="fr-FR" sz="1100" dirty="0">
                          <a:solidFill>
                            <a:srgbClr val="000066"/>
                          </a:solidFill>
                        </a:rPr>
                        <a:t>3</a:t>
                      </a:r>
                    </a:p>
                  </a:txBody>
                  <a:tcPr/>
                </a:tc>
                <a:tc>
                  <a:txBody>
                    <a:bodyPr/>
                    <a:lstStyle/>
                    <a:p>
                      <a:pPr algn="ctr"/>
                      <a:r>
                        <a:rPr lang="fr-FR" sz="1100" dirty="0">
                          <a:solidFill>
                            <a:srgbClr val="000066"/>
                          </a:solidFill>
                        </a:rPr>
                        <a:t>4,3</a:t>
                      </a:r>
                    </a:p>
                  </a:txBody>
                  <a:tcPr/>
                </a:tc>
                <a:extLst>
                  <a:ext uri="{0D108BD9-81ED-4DB2-BD59-A6C34878D82A}">
                    <a16:rowId xmlns:a16="http://schemas.microsoft.com/office/drawing/2014/main" val="1813519505"/>
                  </a:ext>
                </a:extLst>
              </a:tr>
              <a:tr h="274320">
                <a:tc>
                  <a:txBody>
                    <a:bodyPr/>
                    <a:lstStyle/>
                    <a:p>
                      <a:r>
                        <a:rPr lang="fr-FR" sz="1100" dirty="0">
                          <a:solidFill>
                            <a:srgbClr val="000066"/>
                          </a:solidFill>
                        </a:rPr>
                        <a:t>PMMA</a:t>
                      </a:r>
                    </a:p>
                  </a:txBody>
                  <a:tcPr>
                    <a:solidFill>
                      <a:srgbClr val="FF9999"/>
                    </a:solidFill>
                  </a:tcPr>
                </a:tc>
                <a:tc>
                  <a:txBody>
                    <a:bodyPr/>
                    <a:lstStyle/>
                    <a:p>
                      <a:pPr algn="ctr"/>
                      <a:r>
                        <a:rPr lang="fr-FR" sz="1100" dirty="0">
                          <a:solidFill>
                            <a:srgbClr val="000066"/>
                          </a:solidFill>
                        </a:rPr>
                        <a:t>3</a:t>
                      </a:r>
                    </a:p>
                  </a:txBody>
                  <a:tcPr/>
                </a:tc>
                <a:tc>
                  <a:txBody>
                    <a:bodyPr/>
                    <a:lstStyle/>
                    <a:p>
                      <a:pPr algn="ctr"/>
                      <a:r>
                        <a:rPr lang="fr-FR" sz="1100" dirty="0">
                          <a:solidFill>
                            <a:srgbClr val="000066"/>
                          </a:solidFill>
                        </a:rPr>
                        <a:t>4,3</a:t>
                      </a:r>
                    </a:p>
                  </a:txBody>
                  <a:tcPr/>
                </a:tc>
                <a:extLst>
                  <a:ext uri="{0D108BD9-81ED-4DB2-BD59-A6C34878D82A}">
                    <a16:rowId xmlns:a16="http://schemas.microsoft.com/office/drawing/2014/main" val="3326652437"/>
                  </a:ext>
                </a:extLst>
              </a:tr>
              <a:tr h="274320">
                <a:tc>
                  <a:txBody>
                    <a:bodyPr/>
                    <a:lstStyle/>
                    <a:p>
                      <a:r>
                        <a:rPr lang="fr-FR" sz="1100" dirty="0">
                          <a:solidFill>
                            <a:srgbClr val="000066"/>
                          </a:solidFill>
                        </a:rPr>
                        <a:t>MDPV*</a:t>
                      </a:r>
                    </a:p>
                  </a:txBody>
                  <a:tcPr>
                    <a:solidFill>
                      <a:srgbClr val="FF9999"/>
                    </a:solidFill>
                  </a:tcPr>
                </a:tc>
                <a:tc>
                  <a:txBody>
                    <a:bodyPr/>
                    <a:lstStyle/>
                    <a:p>
                      <a:pPr algn="ctr"/>
                      <a:r>
                        <a:rPr lang="fr-FR" sz="1100" dirty="0">
                          <a:solidFill>
                            <a:srgbClr val="000066"/>
                          </a:solidFill>
                        </a:rPr>
                        <a:t>3</a:t>
                      </a:r>
                    </a:p>
                  </a:txBody>
                  <a:tcPr/>
                </a:tc>
                <a:tc>
                  <a:txBody>
                    <a:bodyPr/>
                    <a:lstStyle/>
                    <a:p>
                      <a:pPr algn="ctr"/>
                      <a:r>
                        <a:rPr lang="fr-FR" sz="1100" dirty="0">
                          <a:solidFill>
                            <a:srgbClr val="000066"/>
                          </a:solidFill>
                        </a:rPr>
                        <a:t>4,3</a:t>
                      </a:r>
                    </a:p>
                  </a:txBody>
                  <a:tcPr/>
                </a:tc>
                <a:extLst>
                  <a:ext uri="{0D108BD9-81ED-4DB2-BD59-A6C34878D82A}">
                    <a16:rowId xmlns:a16="http://schemas.microsoft.com/office/drawing/2014/main" val="1328255052"/>
                  </a:ext>
                </a:extLst>
              </a:tr>
              <a:tr h="274320">
                <a:tc>
                  <a:txBody>
                    <a:bodyPr/>
                    <a:lstStyle/>
                    <a:p>
                      <a:r>
                        <a:rPr lang="fr-FR" sz="1100" dirty="0" err="1">
                          <a:solidFill>
                            <a:srgbClr val="000066"/>
                          </a:solidFill>
                        </a:rPr>
                        <a:t>Metamfépramone</a:t>
                      </a:r>
                      <a:r>
                        <a:rPr lang="fr-FR" sz="1100" dirty="0">
                          <a:solidFill>
                            <a:srgbClr val="000066"/>
                          </a:solidFill>
                        </a:rPr>
                        <a:t>*</a:t>
                      </a:r>
                    </a:p>
                  </a:txBody>
                  <a:tcPr>
                    <a:solidFill>
                      <a:srgbClr val="FF9999"/>
                    </a:solidFill>
                  </a:tcPr>
                </a:tc>
                <a:tc>
                  <a:txBody>
                    <a:bodyPr/>
                    <a:lstStyle/>
                    <a:p>
                      <a:pPr algn="ctr"/>
                      <a:r>
                        <a:rPr lang="fr-FR" sz="1100" dirty="0">
                          <a:solidFill>
                            <a:srgbClr val="000066"/>
                          </a:solidFill>
                        </a:rPr>
                        <a:t>2</a:t>
                      </a:r>
                    </a:p>
                  </a:txBody>
                  <a:tcPr/>
                </a:tc>
                <a:tc>
                  <a:txBody>
                    <a:bodyPr/>
                    <a:lstStyle/>
                    <a:p>
                      <a:pPr algn="ctr"/>
                      <a:r>
                        <a:rPr lang="fr-FR" sz="1100" dirty="0">
                          <a:solidFill>
                            <a:srgbClr val="000066"/>
                          </a:solidFill>
                        </a:rPr>
                        <a:t>2,9</a:t>
                      </a:r>
                    </a:p>
                  </a:txBody>
                  <a:tcPr/>
                </a:tc>
                <a:extLst>
                  <a:ext uri="{0D108BD9-81ED-4DB2-BD59-A6C34878D82A}">
                    <a16:rowId xmlns:a16="http://schemas.microsoft.com/office/drawing/2014/main" val="3333514405"/>
                  </a:ext>
                </a:extLst>
              </a:tr>
              <a:tr h="274320">
                <a:tc>
                  <a:txBody>
                    <a:bodyPr/>
                    <a:lstStyle/>
                    <a:p>
                      <a:r>
                        <a:rPr lang="fr-FR" sz="1100" dirty="0" err="1">
                          <a:solidFill>
                            <a:srgbClr val="000066"/>
                          </a:solidFill>
                        </a:rPr>
                        <a:t>Vardénafil</a:t>
                      </a:r>
                      <a:endParaRPr lang="fr-FR" sz="1100" dirty="0">
                        <a:solidFill>
                          <a:srgbClr val="000066"/>
                        </a:solidFill>
                      </a:endParaRPr>
                    </a:p>
                  </a:txBody>
                  <a:tcPr>
                    <a:solidFill>
                      <a:srgbClr val="FFC000"/>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3110079605"/>
                  </a:ext>
                </a:extLst>
              </a:tr>
              <a:tr h="274320">
                <a:tc>
                  <a:txBody>
                    <a:bodyPr/>
                    <a:lstStyle/>
                    <a:p>
                      <a:r>
                        <a:rPr lang="fr-FR" sz="1100" dirty="0">
                          <a:solidFill>
                            <a:srgbClr val="000066"/>
                          </a:solidFill>
                        </a:rPr>
                        <a:t>5F-PB22</a:t>
                      </a:r>
                    </a:p>
                  </a:txBody>
                  <a:tcPr>
                    <a:solidFill>
                      <a:srgbClr val="FF9999"/>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3706136985"/>
                  </a:ext>
                </a:extLst>
              </a:tr>
              <a:tr h="274320">
                <a:tc>
                  <a:txBody>
                    <a:bodyPr/>
                    <a:lstStyle/>
                    <a:p>
                      <a:r>
                        <a:rPr lang="fr-FR" sz="1100" dirty="0" err="1">
                          <a:solidFill>
                            <a:schemeClr val="bg1"/>
                          </a:solidFill>
                        </a:rPr>
                        <a:t>Methylphénidate</a:t>
                      </a:r>
                      <a:endParaRPr lang="fr-FR" sz="1100" dirty="0">
                        <a:solidFill>
                          <a:schemeClr val="bg1"/>
                        </a:solidFill>
                      </a:endParaRPr>
                    </a:p>
                  </a:txBody>
                  <a:tcPr>
                    <a:solidFill>
                      <a:srgbClr val="00B0F0"/>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2166005892"/>
                  </a:ext>
                </a:extLst>
              </a:tr>
              <a:tr h="274320">
                <a:tc>
                  <a:txBody>
                    <a:bodyPr/>
                    <a:lstStyle/>
                    <a:p>
                      <a:r>
                        <a:rPr lang="fr-FR" sz="1100" dirty="0" err="1">
                          <a:solidFill>
                            <a:srgbClr val="000066"/>
                          </a:solidFill>
                        </a:rPr>
                        <a:t>Nalméfène</a:t>
                      </a:r>
                      <a:endParaRPr lang="fr-FR" sz="1100" dirty="0">
                        <a:solidFill>
                          <a:srgbClr val="000066"/>
                        </a:solidFill>
                      </a:endParaRPr>
                    </a:p>
                  </a:txBody>
                  <a:tcPr>
                    <a:solidFill>
                      <a:srgbClr val="FFC000"/>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2284544286"/>
                  </a:ext>
                </a:extLst>
              </a:tr>
              <a:tr h="274320">
                <a:tc>
                  <a:txBody>
                    <a:bodyPr/>
                    <a:lstStyle/>
                    <a:p>
                      <a:r>
                        <a:rPr lang="fr-FR" sz="1100" dirty="0" err="1">
                          <a:solidFill>
                            <a:srgbClr val="000066"/>
                          </a:solidFill>
                        </a:rPr>
                        <a:t>Diphénidine</a:t>
                      </a:r>
                      <a:endParaRPr lang="fr-FR" sz="1100" dirty="0">
                        <a:solidFill>
                          <a:srgbClr val="000066"/>
                        </a:solidFill>
                      </a:endParaRPr>
                    </a:p>
                  </a:txBody>
                  <a:tcPr>
                    <a:solidFill>
                      <a:srgbClr val="FF9999"/>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3270865861"/>
                  </a:ext>
                </a:extLst>
              </a:tr>
              <a:tr h="274320">
                <a:tc>
                  <a:txBody>
                    <a:bodyPr/>
                    <a:lstStyle/>
                    <a:p>
                      <a:r>
                        <a:rPr lang="fr-FR" sz="1100" dirty="0" err="1">
                          <a:solidFill>
                            <a:srgbClr val="000066"/>
                          </a:solidFill>
                        </a:rPr>
                        <a:t>Phendimétrazine</a:t>
                      </a:r>
                      <a:endParaRPr lang="fr-FR" sz="1100" dirty="0">
                        <a:solidFill>
                          <a:srgbClr val="000066"/>
                        </a:solidFill>
                      </a:endParaRPr>
                    </a:p>
                  </a:txBody>
                  <a:tcPr>
                    <a:solidFill>
                      <a:srgbClr val="FF9999"/>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2696889324"/>
                  </a:ext>
                </a:extLst>
              </a:tr>
              <a:tr h="274320">
                <a:tc>
                  <a:txBody>
                    <a:bodyPr/>
                    <a:lstStyle/>
                    <a:p>
                      <a:r>
                        <a:rPr lang="fr-FR" sz="1100" dirty="0" err="1">
                          <a:solidFill>
                            <a:srgbClr val="000066"/>
                          </a:solidFill>
                        </a:rPr>
                        <a:t>Phentermine</a:t>
                      </a:r>
                      <a:endParaRPr lang="fr-FR" sz="1100" dirty="0">
                        <a:solidFill>
                          <a:srgbClr val="000066"/>
                        </a:solidFill>
                      </a:endParaRPr>
                    </a:p>
                  </a:txBody>
                  <a:tcPr>
                    <a:solidFill>
                      <a:srgbClr val="FF9999"/>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1670313822"/>
                  </a:ext>
                </a:extLst>
              </a:tr>
              <a:tr h="274320">
                <a:tc>
                  <a:txBody>
                    <a:bodyPr/>
                    <a:lstStyle/>
                    <a:p>
                      <a:r>
                        <a:rPr lang="fr-FR" sz="1100" dirty="0">
                          <a:solidFill>
                            <a:srgbClr val="000066"/>
                          </a:solidFill>
                        </a:rPr>
                        <a:t>N-Methyl-2AI</a:t>
                      </a:r>
                    </a:p>
                  </a:txBody>
                  <a:tcPr>
                    <a:solidFill>
                      <a:srgbClr val="FF9999"/>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4285016884"/>
                  </a:ext>
                </a:extLst>
              </a:tr>
              <a:tr h="274320">
                <a:tc>
                  <a:txBody>
                    <a:bodyPr/>
                    <a:lstStyle/>
                    <a:p>
                      <a:r>
                        <a:rPr lang="fr-FR" sz="1100" dirty="0" err="1">
                          <a:solidFill>
                            <a:srgbClr val="000066"/>
                          </a:solidFill>
                        </a:rPr>
                        <a:t>Dimethylone</a:t>
                      </a:r>
                      <a:r>
                        <a:rPr lang="fr-FR" sz="1100" dirty="0">
                          <a:solidFill>
                            <a:srgbClr val="000066"/>
                          </a:solidFill>
                        </a:rPr>
                        <a:t>*</a:t>
                      </a:r>
                    </a:p>
                  </a:txBody>
                  <a:tcPr>
                    <a:solidFill>
                      <a:srgbClr val="FF9999"/>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1584238721"/>
                  </a:ext>
                </a:extLst>
              </a:tr>
              <a:tr h="183732">
                <a:tc>
                  <a:txBody>
                    <a:bodyPr/>
                    <a:lstStyle/>
                    <a:p>
                      <a:r>
                        <a:rPr lang="fr-FR" sz="1100" dirty="0" err="1">
                          <a:solidFill>
                            <a:schemeClr val="bg1"/>
                          </a:solidFill>
                        </a:rPr>
                        <a:t>Butorphanol</a:t>
                      </a:r>
                      <a:endParaRPr lang="fr-FR" sz="1100" dirty="0">
                        <a:solidFill>
                          <a:schemeClr val="bg1"/>
                        </a:solidFill>
                      </a:endParaRPr>
                    </a:p>
                  </a:txBody>
                  <a:tcPr>
                    <a:solidFill>
                      <a:srgbClr val="00B0F0"/>
                    </a:solidFill>
                  </a:tcPr>
                </a:tc>
                <a:tc>
                  <a:txBody>
                    <a:bodyPr/>
                    <a:lstStyle/>
                    <a:p>
                      <a:pPr algn="ctr"/>
                      <a:r>
                        <a:rPr lang="fr-FR" sz="1100" dirty="0">
                          <a:solidFill>
                            <a:srgbClr val="000066"/>
                          </a:solidFill>
                        </a:rPr>
                        <a:t>1</a:t>
                      </a:r>
                    </a:p>
                  </a:txBody>
                  <a:tcPr/>
                </a:tc>
                <a:tc>
                  <a:txBody>
                    <a:bodyPr/>
                    <a:lstStyle/>
                    <a:p>
                      <a:pPr algn="ctr"/>
                      <a:r>
                        <a:rPr lang="fr-FR" sz="1100" dirty="0">
                          <a:solidFill>
                            <a:srgbClr val="000066"/>
                          </a:solidFill>
                        </a:rPr>
                        <a:t>1,4</a:t>
                      </a:r>
                    </a:p>
                  </a:txBody>
                  <a:tcPr/>
                </a:tc>
                <a:extLst>
                  <a:ext uri="{0D108BD9-81ED-4DB2-BD59-A6C34878D82A}">
                    <a16:rowId xmlns:a16="http://schemas.microsoft.com/office/drawing/2014/main" val="2205709049"/>
                  </a:ext>
                </a:extLst>
              </a:tr>
            </a:tbl>
          </a:graphicData>
        </a:graphic>
      </p:graphicFrame>
      <p:sp>
        <p:nvSpPr>
          <p:cNvPr id="3" name="Rectangle 2">
            <a:extLst>
              <a:ext uri="{FF2B5EF4-FFF2-40B4-BE49-F238E27FC236}">
                <a16:creationId xmlns:a16="http://schemas.microsoft.com/office/drawing/2014/main" id="{EFBCAA78-2AA1-40E8-956C-FAD745E63544}"/>
              </a:ext>
            </a:extLst>
          </p:cNvPr>
          <p:cNvSpPr/>
          <p:nvPr/>
        </p:nvSpPr>
        <p:spPr bwMode="auto">
          <a:xfrm>
            <a:off x="1014440" y="6399636"/>
            <a:ext cx="179614" cy="179614"/>
          </a:xfrm>
          <a:prstGeom prst="rect">
            <a:avLst/>
          </a:prstGeom>
          <a:solidFill>
            <a:srgbClr val="FF99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 name="Rectangle 8">
            <a:extLst>
              <a:ext uri="{FF2B5EF4-FFF2-40B4-BE49-F238E27FC236}">
                <a16:creationId xmlns:a16="http://schemas.microsoft.com/office/drawing/2014/main" id="{C4F77579-F5EB-457E-8529-CA93CAD42DDF}"/>
              </a:ext>
            </a:extLst>
          </p:cNvPr>
          <p:cNvSpPr/>
          <p:nvPr/>
        </p:nvSpPr>
        <p:spPr bwMode="auto">
          <a:xfrm>
            <a:off x="2885406" y="6399636"/>
            <a:ext cx="179614" cy="179614"/>
          </a:xfrm>
          <a:prstGeom prst="rect">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 name="Rectangle 9">
            <a:extLst>
              <a:ext uri="{FF2B5EF4-FFF2-40B4-BE49-F238E27FC236}">
                <a16:creationId xmlns:a16="http://schemas.microsoft.com/office/drawing/2014/main" id="{BD58A739-32E3-4A0E-B896-29A86A49A25C}"/>
              </a:ext>
            </a:extLst>
          </p:cNvPr>
          <p:cNvSpPr/>
          <p:nvPr/>
        </p:nvSpPr>
        <p:spPr bwMode="auto">
          <a:xfrm>
            <a:off x="5833018" y="6399636"/>
            <a:ext cx="179614" cy="179614"/>
          </a:xfrm>
          <a:prstGeom prst="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 name="ZoneTexte 3">
            <a:extLst>
              <a:ext uri="{FF2B5EF4-FFF2-40B4-BE49-F238E27FC236}">
                <a16:creationId xmlns:a16="http://schemas.microsoft.com/office/drawing/2014/main" id="{525D22ED-77A5-4BA3-9F91-86F7BC898BA2}"/>
              </a:ext>
            </a:extLst>
          </p:cNvPr>
          <p:cNvSpPr txBox="1"/>
          <p:nvPr/>
        </p:nvSpPr>
        <p:spPr>
          <a:xfrm>
            <a:off x="1225479" y="6345337"/>
            <a:ext cx="1518364" cy="276999"/>
          </a:xfrm>
          <a:prstGeom prst="rect">
            <a:avLst/>
          </a:prstGeom>
          <a:noFill/>
        </p:spPr>
        <p:txBody>
          <a:bodyPr wrap="none" rtlCol="0">
            <a:spAutoFit/>
          </a:bodyPr>
          <a:lstStyle/>
          <a:p>
            <a:r>
              <a:rPr lang="fr-FR" sz="1200" b="1" dirty="0"/>
              <a:t>NDS (*</a:t>
            </a:r>
            <a:r>
              <a:rPr lang="fr-FR" sz="1200" b="1" dirty="0" err="1"/>
              <a:t>cathinones</a:t>
            </a:r>
            <a:r>
              <a:rPr lang="fr-FR" sz="1200" b="1" dirty="0"/>
              <a:t>)</a:t>
            </a:r>
          </a:p>
        </p:txBody>
      </p:sp>
      <p:sp>
        <p:nvSpPr>
          <p:cNvPr id="12" name="ZoneTexte 11">
            <a:extLst>
              <a:ext uri="{FF2B5EF4-FFF2-40B4-BE49-F238E27FC236}">
                <a16:creationId xmlns:a16="http://schemas.microsoft.com/office/drawing/2014/main" id="{D0BC8F5E-019A-47BD-8CD1-523EEB1DB93A}"/>
              </a:ext>
            </a:extLst>
          </p:cNvPr>
          <p:cNvSpPr txBox="1"/>
          <p:nvPr/>
        </p:nvSpPr>
        <p:spPr>
          <a:xfrm>
            <a:off x="3065020" y="6345337"/>
            <a:ext cx="2682145" cy="276999"/>
          </a:xfrm>
          <a:prstGeom prst="rect">
            <a:avLst/>
          </a:prstGeom>
          <a:noFill/>
        </p:spPr>
        <p:txBody>
          <a:bodyPr wrap="none" rtlCol="0">
            <a:spAutoFit/>
          </a:bodyPr>
          <a:lstStyle/>
          <a:p>
            <a:r>
              <a:rPr lang="fr-FR" sz="1200" b="1" dirty="0"/>
              <a:t>Composés d’intérêt thérapeutique</a:t>
            </a:r>
          </a:p>
        </p:txBody>
      </p:sp>
      <p:sp>
        <p:nvSpPr>
          <p:cNvPr id="13" name="ZoneTexte 12">
            <a:extLst>
              <a:ext uri="{FF2B5EF4-FFF2-40B4-BE49-F238E27FC236}">
                <a16:creationId xmlns:a16="http://schemas.microsoft.com/office/drawing/2014/main" id="{B6FCECD9-0D3E-400C-B9BD-D7F6C3F739C8}"/>
              </a:ext>
            </a:extLst>
          </p:cNvPr>
          <p:cNvSpPr txBox="1"/>
          <p:nvPr/>
        </p:nvSpPr>
        <p:spPr>
          <a:xfrm>
            <a:off x="6045287" y="6345337"/>
            <a:ext cx="2366353" cy="276999"/>
          </a:xfrm>
          <a:prstGeom prst="rect">
            <a:avLst/>
          </a:prstGeom>
          <a:noFill/>
        </p:spPr>
        <p:txBody>
          <a:bodyPr wrap="none" rtlCol="0">
            <a:spAutoFit/>
          </a:bodyPr>
          <a:lstStyle/>
          <a:p>
            <a:r>
              <a:rPr lang="fr-FR" sz="1200" b="1" dirty="0"/>
              <a:t>Drogues « conventionnelles »</a:t>
            </a:r>
          </a:p>
        </p:txBody>
      </p:sp>
      <p:sp>
        <p:nvSpPr>
          <p:cNvPr id="14" name="ZoneTexte 13">
            <a:extLst>
              <a:ext uri="{FF2B5EF4-FFF2-40B4-BE49-F238E27FC236}">
                <a16:creationId xmlns:a16="http://schemas.microsoft.com/office/drawing/2014/main" id="{0371AFEC-1819-4204-9A77-412770C016B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196</a:t>
            </a:r>
          </a:p>
        </p:txBody>
      </p:sp>
    </p:spTree>
    <p:extLst>
      <p:ext uri="{BB962C8B-B14F-4D97-AF65-F5344CB8AC3E}">
        <p14:creationId xmlns:p14="http://schemas.microsoft.com/office/powerpoint/2010/main" val="343324313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Chemsex</a:t>
            </a:r>
            <a:r>
              <a:rPr lang="fr-FR" dirty="0"/>
              <a:t> dans IPERGAY (4)</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Chas J, CROI 2018, Abs. 1029</a:t>
            </a:r>
          </a:p>
        </p:txBody>
      </p:sp>
      <p:sp>
        <p:nvSpPr>
          <p:cNvPr id="6" name="Text Box 2"/>
          <p:cNvSpPr txBox="1">
            <a:spLocks noChangeArrowheads="1"/>
          </p:cNvSpPr>
          <p:nvPr/>
        </p:nvSpPr>
        <p:spPr bwMode="auto">
          <a:xfrm>
            <a:off x="728703" y="1121287"/>
            <a:ext cx="7795967"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Consommation des substances addictives :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corrélation entre détection dans les cheveux et auto-questionnaires (n = 69)</a:t>
            </a:r>
          </a:p>
        </p:txBody>
      </p:sp>
      <p:graphicFrame>
        <p:nvGraphicFramePr>
          <p:cNvPr id="3" name="Tableau 2"/>
          <p:cNvGraphicFramePr>
            <a:graphicFrameLocks noGrp="1"/>
          </p:cNvGraphicFramePr>
          <p:nvPr>
            <p:extLst/>
          </p:nvPr>
        </p:nvGraphicFramePr>
        <p:xfrm>
          <a:off x="860679" y="1816228"/>
          <a:ext cx="7519750" cy="1392112"/>
        </p:xfrm>
        <a:graphic>
          <a:graphicData uri="http://schemas.openxmlformats.org/drawingml/2006/table">
            <a:tbl>
              <a:tblPr firstRow="1" bandRow="1">
                <a:tableStyleId>{5C22544A-7EE6-4342-B048-85BDC9FD1C3A}</a:tableStyleId>
              </a:tblPr>
              <a:tblGrid>
                <a:gridCol w="2473370">
                  <a:extLst>
                    <a:ext uri="{9D8B030D-6E8A-4147-A177-3AD203B41FA5}">
                      <a16:colId xmlns:a16="http://schemas.microsoft.com/office/drawing/2014/main" val="20000"/>
                    </a:ext>
                  </a:extLst>
                </a:gridCol>
                <a:gridCol w="1286506">
                  <a:extLst>
                    <a:ext uri="{9D8B030D-6E8A-4147-A177-3AD203B41FA5}">
                      <a16:colId xmlns:a16="http://schemas.microsoft.com/office/drawing/2014/main" val="20001"/>
                    </a:ext>
                  </a:extLst>
                </a:gridCol>
                <a:gridCol w="1879937">
                  <a:extLst>
                    <a:ext uri="{9D8B030D-6E8A-4147-A177-3AD203B41FA5}">
                      <a16:colId xmlns:a16="http://schemas.microsoft.com/office/drawing/2014/main" val="20002"/>
                    </a:ext>
                  </a:extLst>
                </a:gridCol>
                <a:gridCol w="1879937">
                  <a:extLst>
                    <a:ext uri="{9D8B030D-6E8A-4147-A177-3AD203B41FA5}">
                      <a16:colId xmlns:a16="http://schemas.microsoft.com/office/drawing/2014/main" val="20003"/>
                    </a:ext>
                  </a:extLst>
                </a:gridCol>
              </a:tblGrid>
              <a:tr h="348028">
                <a:tc rowSpan="2" gridSpan="2">
                  <a:txBody>
                    <a:bodyPr/>
                    <a:lstStyle/>
                    <a:p>
                      <a:pPr algn="ctr"/>
                      <a:endParaRPr lang="fr-FR" sz="1400" b="0" dirty="0">
                        <a:solidFill>
                          <a:srgbClr val="000066"/>
                        </a:solidFill>
                      </a:endParaRPr>
                    </a:p>
                  </a:txBody>
                  <a:tcPr anchor="ctr">
                    <a:lnR w="12700" cap="flat" cmpd="sng" algn="ctr">
                      <a:solidFill>
                        <a:schemeClr val="bg1"/>
                      </a:solidFill>
                      <a:prstDash val="solid"/>
                      <a:round/>
                      <a:headEnd type="none" w="med" len="med"/>
                      <a:tailEnd type="none" w="med" len="med"/>
                    </a:lnR>
                  </a:tcPr>
                </a:tc>
                <a:tc rowSpan="2" hMerge="1">
                  <a:txBody>
                    <a:bodyPr/>
                    <a:lstStyle/>
                    <a:p>
                      <a:pPr algn="ctr"/>
                      <a:endParaRPr lang="fr-FR" b="0" dirty="0">
                        <a:solidFill>
                          <a:srgbClr val="000000"/>
                        </a:solidFill>
                      </a:endParaRPr>
                    </a:p>
                  </a:txBody>
                  <a:tcPr/>
                </a:tc>
                <a:tc gridSpan="2">
                  <a:txBody>
                    <a:bodyPr/>
                    <a:lstStyle/>
                    <a:p>
                      <a:pPr algn="ctr"/>
                      <a:r>
                        <a:rPr lang="fr-FR" sz="1400" b="1" dirty="0">
                          <a:solidFill>
                            <a:srgbClr val="000066"/>
                          </a:solidFill>
                        </a:rPr>
                        <a:t>Drogues détectées dans les cheveux</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tc hMerge="1">
                  <a:txBody>
                    <a:bodyPr/>
                    <a:lstStyle/>
                    <a:p>
                      <a:pPr algn="ctr"/>
                      <a:endParaRPr lang="fr-FR" b="0" dirty="0">
                        <a:solidFill>
                          <a:srgbClr val="000000"/>
                        </a:solidFill>
                      </a:endParaRPr>
                    </a:p>
                  </a:txBody>
                  <a:tcPr/>
                </a:tc>
                <a:extLst>
                  <a:ext uri="{0D108BD9-81ED-4DB2-BD59-A6C34878D82A}">
                    <a16:rowId xmlns:a16="http://schemas.microsoft.com/office/drawing/2014/main" val="10000"/>
                  </a:ext>
                </a:extLst>
              </a:tr>
              <a:tr h="348028">
                <a:tc gridSpan="2" vMerge="1">
                  <a:txBody>
                    <a:bodyPr/>
                    <a:lstStyle/>
                    <a:p>
                      <a:pPr algn="ctr"/>
                      <a:endParaRPr lang="fr-FR" b="0" dirty="0">
                        <a:solidFill>
                          <a:srgbClr val="000000"/>
                        </a:solidFill>
                      </a:endParaRPr>
                    </a:p>
                  </a:txBody>
                  <a:tcPr/>
                </a:tc>
                <a:tc hMerge="1" vMerge="1">
                  <a:txBody>
                    <a:bodyPr/>
                    <a:lstStyle/>
                    <a:p>
                      <a:pPr algn="ctr"/>
                      <a:endParaRPr lang="fr-FR" b="0" dirty="0">
                        <a:solidFill>
                          <a:srgbClr val="000000"/>
                        </a:solidFill>
                      </a:endParaRPr>
                    </a:p>
                  </a:txBody>
                  <a:tcPr/>
                </a:tc>
                <a:tc>
                  <a:txBody>
                    <a:bodyPr/>
                    <a:lstStyle/>
                    <a:p>
                      <a:pPr algn="ctr"/>
                      <a:r>
                        <a:rPr lang="fr-FR" sz="1400" b="1" dirty="0">
                          <a:solidFill>
                            <a:srgbClr val="000066"/>
                          </a:solidFill>
                        </a:rPr>
                        <a:t>Oui</a:t>
                      </a:r>
                      <a:r>
                        <a:rPr lang="fr-FR" sz="1400" b="1" baseline="0" dirty="0">
                          <a:solidFill>
                            <a:srgbClr val="000066"/>
                          </a:solidFill>
                        </a:rPr>
                        <a:t> </a:t>
                      </a:r>
                      <a:r>
                        <a:rPr lang="fr-FR" sz="1400" b="0" dirty="0">
                          <a:solidFill>
                            <a:srgbClr val="000066"/>
                          </a:solidFill>
                        </a:rPr>
                        <a:t>(n = 53)</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algn="ctr"/>
                      <a:r>
                        <a:rPr lang="fr-FR" sz="1400" b="1" dirty="0">
                          <a:solidFill>
                            <a:srgbClr val="000066"/>
                          </a:solidFill>
                        </a:rPr>
                        <a:t>Non</a:t>
                      </a:r>
                      <a:r>
                        <a:rPr lang="fr-FR" sz="1400" b="1" baseline="0" dirty="0">
                          <a:solidFill>
                            <a:srgbClr val="000066"/>
                          </a:solidFill>
                        </a:rPr>
                        <a:t> </a:t>
                      </a:r>
                      <a:r>
                        <a:rPr lang="fr-FR" sz="1400" b="0" dirty="0">
                          <a:solidFill>
                            <a:srgbClr val="000066"/>
                          </a:solidFill>
                        </a:rPr>
                        <a:t>(n = 16)</a:t>
                      </a:r>
                    </a:p>
                  </a:txBody>
                  <a:tcPr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val="10001"/>
                  </a:ext>
                </a:extLst>
              </a:tr>
              <a:tr h="348028">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Usage de drogues déclaré </a:t>
                      </a:r>
                      <a:br>
                        <a:rPr lang="fr-FR" sz="1400" b="0" dirty="0">
                          <a:solidFill>
                            <a:srgbClr val="000066"/>
                          </a:solidFill>
                        </a:rPr>
                      </a:br>
                      <a:r>
                        <a:rPr lang="fr-FR" sz="1400" b="0" dirty="0">
                          <a:solidFill>
                            <a:srgbClr val="000066"/>
                          </a:solidFill>
                        </a:rPr>
                        <a:t>dans les auto-questionnaires</a:t>
                      </a:r>
                    </a:p>
                  </a:txBody>
                  <a:tcPr anchor="ctr"/>
                </a:tc>
                <a:tc>
                  <a:txBody>
                    <a:bodyPr/>
                    <a:lstStyle/>
                    <a:p>
                      <a:pPr algn="l"/>
                      <a:r>
                        <a:rPr lang="fr-FR" sz="1400" b="0" dirty="0">
                          <a:solidFill>
                            <a:srgbClr val="000066"/>
                          </a:solidFill>
                        </a:rPr>
                        <a:t>Oui (n = 34)</a:t>
                      </a:r>
                    </a:p>
                  </a:txBody>
                  <a:tcPr anchor="ctr"/>
                </a:tc>
                <a:tc>
                  <a:txBody>
                    <a:bodyPr/>
                    <a:lstStyle/>
                    <a:p>
                      <a:pPr algn="ctr"/>
                      <a:r>
                        <a:rPr lang="fr-FR" sz="1400" b="0" dirty="0">
                          <a:solidFill>
                            <a:srgbClr val="000066"/>
                          </a:solidFill>
                        </a:rPr>
                        <a:t>32 (46 %)</a:t>
                      </a:r>
                    </a:p>
                  </a:txBody>
                  <a:tcPr anchor="ctr">
                    <a:lnT w="38100" cap="flat" cmpd="sng" algn="ctr">
                      <a:solidFill>
                        <a:schemeClr val="bg1"/>
                      </a:solidFill>
                      <a:prstDash val="solid"/>
                      <a:round/>
                      <a:headEnd type="none" w="med" len="med"/>
                      <a:tailEnd type="none" w="med" len="med"/>
                    </a:lnT>
                  </a:tcPr>
                </a:tc>
                <a:tc>
                  <a:txBody>
                    <a:bodyPr/>
                    <a:lstStyle/>
                    <a:p>
                      <a:pPr algn="ctr"/>
                      <a:r>
                        <a:rPr lang="fr-FR" sz="1400" b="0" dirty="0">
                          <a:solidFill>
                            <a:srgbClr val="000066"/>
                          </a:solidFill>
                        </a:rPr>
                        <a:t>2</a:t>
                      </a:r>
                      <a:r>
                        <a:rPr lang="fr-FR" sz="1400" b="0" baseline="0" dirty="0">
                          <a:solidFill>
                            <a:srgbClr val="000066"/>
                          </a:solidFill>
                        </a:rPr>
                        <a:t> </a:t>
                      </a:r>
                      <a:r>
                        <a:rPr lang="fr-FR" sz="1400" b="0" dirty="0">
                          <a:solidFill>
                            <a:srgbClr val="000066"/>
                          </a:solidFill>
                        </a:rPr>
                        <a:t>(4 %)</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r h="348028">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b="0" dirty="0">
                        <a:solidFill>
                          <a:srgbClr val="000000"/>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Non (n = 35)</a:t>
                      </a:r>
                    </a:p>
                  </a:txBody>
                  <a:tcPr anchor="ctr"/>
                </a:tc>
                <a:tc>
                  <a:txBody>
                    <a:bodyPr/>
                    <a:lstStyle/>
                    <a:p>
                      <a:pPr algn="ctr"/>
                      <a:r>
                        <a:rPr lang="fr-FR" sz="1400" b="0" dirty="0">
                          <a:solidFill>
                            <a:srgbClr val="000066"/>
                          </a:solidFill>
                        </a:rPr>
                        <a:t>21</a:t>
                      </a:r>
                      <a:r>
                        <a:rPr lang="fr-FR" sz="1400" b="0" baseline="0" dirty="0">
                          <a:solidFill>
                            <a:srgbClr val="000066"/>
                          </a:solidFill>
                        </a:rPr>
                        <a:t> </a:t>
                      </a:r>
                      <a:r>
                        <a:rPr lang="fr-FR" sz="1400" b="0" dirty="0">
                          <a:solidFill>
                            <a:srgbClr val="000066"/>
                          </a:solidFill>
                        </a:rPr>
                        <a:t>(30 %)</a:t>
                      </a:r>
                    </a:p>
                  </a:txBody>
                  <a:tcPr anchor="ctr"/>
                </a:tc>
                <a:tc>
                  <a:txBody>
                    <a:bodyPr/>
                    <a:lstStyle/>
                    <a:p>
                      <a:pPr algn="ctr"/>
                      <a:r>
                        <a:rPr lang="fr-FR" sz="1400" b="0" dirty="0">
                          <a:solidFill>
                            <a:srgbClr val="000066"/>
                          </a:solidFill>
                        </a:rPr>
                        <a:t>14</a:t>
                      </a:r>
                      <a:r>
                        <a:rPr lang="fr-FR" sz="1400" b="0" baseline="0" dirty="0">
                          <a:solidFill>
                            <a:srgbClr val="000066"/>
                          </a:solidFill>
                        </a:rPr>
                        <a:t> </a:t>
                      </a:r>
                      <a:r>
                        <a:rPr lang="fr-FR" sz="1400" b="0" dirty="0">
                          <a:solidFill>
                            <a:srgbClr val="000066"/>
                          </a:solidFill>
                        </a:rPr>
                        <a:t>(20 %)</a:t>
                      </a:r>
                    </a:p>
                  </a:txBody>
                  <a:tcPr anchor="ctr"/>
                </a:tc>
                <a:extLst>
                  <a:ext uri="{0D108BD9-81ED-4DB2-BD59-A6C34878D82A}">
                    <a16:rowId xmlns:a16="http://schemas.microsoft.com/office/drawing/2014/main" val="10003"/>
                  </a:ext>
                </a:extLst>
              </a:tr>
            </a:tbl>
          </a:graphicData>
        </a:graphic>
      </p:graphicFrame>
      <p:sp>
        <p:nvSpPr>
          <p:cNvPr id="9" name="Text Box 2"/>
          <p:cNvSpPr txBox="1">
            <a:spLocks noChangeArrowheads="1"/>
          </p:cNvSpPr>
          <p:nvPr/>
        </p:nvSpPr>
        <p:spPr bwMode="auto">
          <a:xfrm>
            <a:off x="406399" y="3249286"/>
            <a:ext cx="8245704"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Association entre conduites addictives et comportements à risque (n = 69)</a:t>
            </a:r>
          </a:p>
        </p:txBody>
      </p:sp>
      <p:graphicFrame>
        <p:nvGraphicFramePr>
          <p:cNvPr id="10" name="Tableau 9"/>
          <p:cNvGraphicFramePr>
            <a:graphicFrameLocks noGrp="1"/>
          </p:cNvGraphicFramePr>
          <p:nvPr>
            <p:extLst/>
          </p:nvPr>
        </p:nvGraphicFramePr>
        <p:xfrm>
          <a:off x="406399" y="3676476"/>
          <a:ext cx="8245704" cy="2653120"/>
        </p:xfrm>
        <a:graphic>
          <a:graphicData uri="http://schemas.openxmlformats.org/drawingml/2006/table">
            <a:tbl>
              <a:tblPr firstRow="1" bandRow="1">
                <a:tableStyleId>{5C22544A-7EE6-4342-B048-85BDC9FD1C3A}</a:tableStyleId>
              </a:tblPr>
              <a:tblGrid>
                <a:gridCol w="4542673">
                  <a:extLst>
                    <a:ext uri="{9D8B030D-6E8A-4147-A177-3AD203B41FA5}">
                      <a16:colId xmlns:a16="http://schemas.microsoft.com/office/drawing/2014/main" val="20000"/>
                    </a:ext>
                  </a:extLst>
                </a:gridCol>
                <a:gridCol w="1386264">
                  <a:extLst>
                    <a:ext uri="{9D8B030D-6E8A-4147-A177-3AD203B41FA5}">
                      <a16:colId xmlns:a16="http://schemas.microsoft.com/office/drawing/2014/main" val="20001"/>
                    </a:ext>
                  </a:extLst>
                </a:gridCol>
                <a:gridCol w="1386264">
                  <a:extLst>
                    <a:ext uri="{9D8B030D-6E8A-4147-A177-3AD203B41FA5}">
                      <a16:colId xmlns:a16="http://schemas.microsoft.com/office/drawing/2014/main" val="20002"/>
                    </a:ext>
                  </a:extLst>
                </a:gridCol>
                <a:gridCol w="930503">
                  <a:extLst>
                    <a:ext uri="{9D8B030D-6E8A-4147-A177-3AD203B41FA5}">
                      <a16:colId xmlns:a16="http://schemas.microsoft.com/office/drawing/2014/main" val="20003"/>
                    </a:ext>
                  </a:extLst>
                </a:gridCol>
              </a:tblGrid>
              <a:tr h="270346">
                <a:tc rowSpan="2">
                  <a:txBody>
                    <a:bodyPr/>
                    <a:lstStyle/>
                    <a:p>
                      <a:pPr algn="ctr"/>
                      <a:endParaRPr lang="fr-FR" sz="1400" b="0" dirty="0">
                        <a:solidFill>
                          <a:srgbClr val="000066"/>
                        </a:solidFill>
                      </a:endParaRPr>
                    </a:p>
                  </a:txBody>
                  <a:tcPr anchor="ctr"/>
                </a:tc>
                <a:tc gridSpan="2">
                  <a:txBody>
                    <a:bodyPr/>
                    <a:lstStyle/>
                    <a:p>
                      <a:pPr algn="ctr"/>
                      <a:r>
                        <a:rPr lang="fr-FR" sz="1400" b="1" dirty="0">
                          <a:solidFill>
                            <a:srgbClr val="000066"/>
                          </a:solidFill>
                        </a:rPr>
                        <a:t>Drogues détectées dans les cheveux</a:t>
                      </a:r>
                    </a:p>
                  </a:txBody>
                  <a:tcPr anchor="ctr">
                    <a:lnB w="12700" cap="flat" cmpd="sng" algn="ctr">
                      <a:solidFill>
                        <a:schemeClr val="bg1"/>
                      </a:solidFill>
                      <a:prstDash val="solid"/>
                      <a:round/>
                      <a:headEnd type="none" w="med" len="med"/>
                      <a:tailEnd type="none" w="med" len="med"/>
                    </a:lnB>
                  </a:tcPr>
                </a:tc>
                <a:tc hMerge="1">
                  <a:txBody>
                    <a:bodyPr/>
                    <a:lstStyle/>
                    <a:p>
                      <a:pPr algn="ctr"/>
                      <a:endParaRPr lang="fr-FR" b="0" dirty="0">
                        <a:solidFill>
                          <a:srgbClr val="000000"/>
                        </a:solidFill>
                      </a:endParaRPr>
                    </a:p>
                  </a:txBody>
                  <a:tcPr/>
                </a:tc>
                <a:tc rowSpan="2">
                  <a:txBody>
                    <a:bodyPr/>
                    <a:lstStyle/>
                    <a:p>
                      <a:pPr algn="ctr"/>
                      <a:r>
                        <a:rPr lang="fr-FR" sz="1400" b="1" dirty="0">
                          <a:solidFill>
                            <a:srgbClr val="000066"/>
                          </a:solidFill>
                        </a:rPr>
                        <a:t>p</a:t>
                      </a:r>
                    </a:p>
                  </a:txBody>
                  <a:tcPr anchor="ctr">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270346">
                <a:tc vMerge="1">
                  <a:txBody>
                    <a:bodyPr/>
                    <a:lstStyle/>
                    <a:p>
                      <a:pPr algn="ctr"/>
                      <a:endParaRPr lang="fr-FR" b="0" dirty="0">
                        <a:solidFill>
                          <a:srgbClr val="000000"/>
                        </a:solidFill>
                      </a:endParaRPr>
                    </a:p>
                  </a:txBody>
                  <a:tcPr/>
                </a:tc>
                <a:tc>
                  <a:txBody>
                    <a:bodyPr/>
                    <a:lstStyle/>
                    <a:p>
                      <a:pPr algn="ctr"/>
                      <a:r>
                        <a:rPr lang="fr-FR" sz="1400" b="1" dirty="0">
                          <a:solidFill>
                            <a:srgbClr val="000066"/>
                          </a:solidFill>
                        </a:rPr>
                        <a:t>Oui</a:t>
                      </a:r>
                      <a:r>
                        <a:rPr lang="fr-FR" sz="1400" b="1" baseline="0" dirty="0">
                          <a:solidFill>
                            <a:srgbClr val="000066"/>
                          </a:solidFill>
                        </a:rPr>
                        <a:t> </a:t>
                      </a:r>
                      <a:r>
                        <a:rPr lang="fr-FR" sz="1400" b="0" dirty="0">
                          <a:solidFill>
                            <a:srgbClr val="000066"/>
                          </a:solidFill>
                        </a:rPr>
                        <a:t>(n = 53)</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a:txBody>
                    <a:bodyPr/>
                    <a:lstStyle/>
                    <a:p>
                      <a:pPr algn="ctr"/>
                      <a:r>
                        <a:rPr lang="fr-FR" sz="1400" b="1" dirty="0">
                          <a:solidFill>
                            <a:srgbClr val="000066"/>
                          </a:solidFill>
                        </a:rPr>
                        <a:t>Non</a:t>
                      </a:r>
                      <a:r>
                        <a:rPr lang="fr-FR" sz="1400" b="1" baseline="0" dirty="0">
                          <a:solidFill>
                            <a:srgbClr val="000066"/>
                          </a:solidFill>
                        </a:rPr>
                        <a:t> </a:t>
                      </a:r>
                      <a:r>
                        <a:rPr lang="fr-FR" sz="1400" b="0" dirty="0">
                          <a:solidFill>
                            <a:srgbClr val="000066"/>
                          </a:solidFill>
                        </a:rPr>
                        <a:t>(n = 16)</a:t>
                      </a: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tc vMerge="1">
                  <a:txBody>
                    <a:bodyPr/>
                    <a:lstStyle/>
                    <a:p>
                      <a:pPr algn="ctr"/>
                      <a:endParaRPr lang="fr-FR" sz="1400" b="1" dirty="0">
                        <a:solidFill>
                          <a:srgbClr val="000066"/>
                        </a:solidFill>
                      </a:endParaRPr>
                    </a:p>
                  </a:txBody>
                  <a:tcPr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val="10001"/>
                  </a:ext>
                </a:extLst>
              </a:tr>
              <a:tr h="397600">
                <a:tc>
                  <a:txBody>
                    <a:bodyPr/>
                    <a:lstStyle/>
                    <a:p>
                      <a:r>
                        <a:rPr lang="fr-FR" sz="1400" dirty="0">
                          <a:solidFill>
                            <a:srgbClr val="000066"/>
                          </a:solidFill>
                        </a:rPr>
                        <a:t>Partenaires dans les 2 derniers mois,</a:t>
                      </a:r>
                      <a:r>
                        <a:rPr lang="fr-FR" sz="1400" baseline="0" dirty="0">
                          <a:solidFill>
                            <a:srgbClr val="000066"/>
                          </a:solidFill>
                        </a:rPr>
                        <a:t> n </a:t>
                      </a:r>
                      <a:r>
                        <a:rPr lang="fr-FR" sz="1400" dirty="0">
                          <a:solidFill>
                            <a:srgbClr val="000066"/>
                          </a:solidFill>
                        </a:rPr>
                        <a:t>médian (IQR)</a:t>
                      </a:r>
                    </a:p>
                  </a:txBody>
                  <a:tcPr anchor="ctr"/>
                </a:tc>
                <a:tc>
                  <a:txBody>
                    <a:bodyPr/>
                    <a:lstStyle/>
                    <a:p>
                      <a:pPr algn="ctr"/>
                      <a:r>
                        <a:rPr lang="fr-FR" sz="1400" dirty="0">
                          <a:solidFill>
                            <a:srgbClr val="000066"/>
                          </a:solidFill>
                        </a:rPr>
                        <a:t>7 (4 - 15)</a:t>
                      </a:r>
                    </a:p>
                  </a:txBody>
                  <a:tcPr anchor="ctr">
                    <a:lnT w="38100"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5 (2 - 10)</a:t>
                      </a:r>
                    </a:p>
                  </a:txBody>
                  <a:tcPr anchor="ctr">
                    <a:lnT w="38100" cap="flat" cmpd="sng" algn="ctr">
                      <a:solidFill>
                        <a:schemeClr val="bg1"/>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1" dirty="0">
                          <a:solidFill>
                            <a:srgbClr val="000066"/>
                          </a:solidFill>
                        </a:rPr>
                        <a:t>&lt; 0,0001</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r h="2798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Rapports sexuels dans le dernier mois,</a:t>
                      </a:r>
                      <a:r>
                        <a:rPr lang="fr-FR" sz="1400" baseline="0" dirty="0">
                          <a:solidFill>
                            <a:srgbClr val="000066"/>
                          </a:solidFill>
                        </a:rPr>
                        <a:t> n </a:t>
                      </a:r>
                      <a:r>
                        <a:rPr lang="fr-FR" sz="1400" dirty="0">
                          <a:solidFill>
                            <a:srgbClr val="000066"/>
                          </a:solidFill>
                        </a:rPr>
                        <a:t>médian (IQR)</a:t>
                      </a:r>
                    </a:p>
                  </a:txBody>
                  <a:tcPr anchor="ctr"/>
                </a:tc>
                <a:tc>
                  <a:txBody>
                    <a:bodyPr/>
                    <a:lstStyle/>
                    <a:p>
                      <a:pPr algn="ctr"/>
                      <a:r>
                        <a:rPr lang="fr-FR" sz="1400" dirty="0">
                          <a:solidFill>
                            <a:srgbClr val="000066"/>
                          </a:solidFill>
                        </a:rPr>
                        <a:t>10 (5 - 15)</a:t>
                      </a:r>
                    </a:p>
                  </a:txBody>
                  <a:tcPr anchor="ctr"/>
                </a:tc>
                <a:tc>
                  <a:txBody>
                    <a:bodyPr/>
                    <a:lstStyle/>
                    <a:p>
                      <a:pPr algn="ctr"/>
                      <a:r>
                        <a:rPr lang="fr-FR" sz="1400" dirty="0">
                          <a:solidFill>
                            <a:srgbClr val="000066"/>
                          </a:solidFill>
                        </a:rPr>
                        <a:t>9 (4 - 15)</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0,16</a:t>
                      </a:r>
                    </a:p>
                  </a:txBody>
                  <a:tcPr anchor="ctr"/>
                </a:tc>
                <a:extLst>
                  <a:ext uri="{0D108BD9-81ED-4DB2-BD59-A6C34878D82A}">
                    <a16:rowId xmlns:a16="http://schemas.microsoft.com/office/drawing/2014/main" val="10003"/>
                  </a:ext>
                </a:extLst>
              </a:tr>
              <a:tr h="279872">
                <a:tc>
                  <a:txBody>
                    <a:bodyPr/>
                    <a:lstStyle/>
                    <a:p>
                      <a:r>
                        <a:rPr lang="fr-FR" sz="1400" dirty="0">
                          <a:solidFill>
                            <a:srgbClr val="000066"/>
                          </a:solidFill>
                        </a:rPr>
                        <a:t>Rapports anaux réceptifs</a:t>
                      </a:r>
                      <a:r>
                        <a:rPr lang="fr-FR" sz="1400" baseline="0" dirty="0">
                          <a:solidFill>
                            <a:srgbClr val="000066"/>
                          </a:solidFill>
                        </a:rPr>
                        <a:t>, n :</a:t>
                      </a:r>
                      <a:br>
                        <a:rPr lang="fr-FR" sz="1400" baseline="0" dirty="0">
                          <a:solidFill>
                            <a:srgbClr val="000066"/>
                          </a:solidFill>
                        </a:rPr>
                      </a:br>
                      <a:r>
                        <a:rPr lang="fr-FR" sz="1400" dirty="0">
                          <a:solidFill>
                            <a:srgbClr val="000066"/>
                          </a:solidFill>
                        </a:rPr>
                        <a:t> - Anales non protégées :</a:t>
                      </a:r>
                      <a:r>
                        <a:rPr lang="fr-FR" sz="1400" baseline="0" dirty="0">
                          <a:solidFill>
                            <a:srgbClr val="000066"/>
                          </a:solidFill>
                        </a:rPr>
                        <a:t> Oui / Non</a:t>
                      </a:r>
                      <a:endParaRPr lang="fr-FR" sz="140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48</a:t>
                      </a:r>
                      <a:br>
                        <a:rPr lang="fr-FR" sz="1400" dirty="0">
                          <a:solidFill>
                            <a:srgbClr val="000066"/>
                          </a:solidFill>
                        </a:rPr>
                      </a:br>
                      <a:r>
                        <a:rPr lang="fr-FR" sz="1400" dirty="0">
                          <a:solidFill>
                            <a:srgbClr val="000066"/>
                          </a:solidFill>
                        </a:rPr>
                        <a:t>33 / 15</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16</a:t>
                      </a:r>
                      <a:br>
                        <a:rPr lang="fr-FR" sz="1400" dirty="0">
                          <a:solidFill>
                            <a:srgbClr val="000066"/>
                          </a:solidFill>
                        </a:rPr>
                      </a:br>
                      <a:r>
                        <a:rPr lang="fr-FR" sz="1400" dirty="0">
                          <a:solidFill>
                            <a:srgbClr val="000066"/>
                          </a:solidFill>
                        </a:rPr>
                        <a:t>9 / 7</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0,38</a:t>
                      </a:r>
                    </a:p>
                  </a:txBody>
                  <a:tcPr anchor="ctr"/>
                </a:tc>
                <a:extLst>
                  <a:ext uri="{0D108BD9-81ED-4DB2-BD59-A6C34878D82A}">
                    <a16:rowId xmlns:a16="http://schemas.microsoft.com/office/drawing/2014/main" val="10004"/>
                  </a:ext>
                </a:extLst>
              </a:tr>
              <a:tr h="279872">
                <a:tc>
                  <a:txBody>
                    <a:bodyPr/>
                    <a:lstStyle/>
                    <a:p>
                      <a:pPr algn="l"/>
                      <a:r>
                        <a:rPr lang="fr-FR" sz="1400" dirty="0" err="1">
                          <a:solidFill>
                            <a:srgbClr val="000066"/>
                          </a:solidFill>
                        </a:rPr>
                        <a:t>Hardcore</a:t>
                      </a:r>
                      <a:r>
                        <a:rPr lang="fr-FR" sz="1400" dirty="0">
                          <a:solidFill>
                            <a:srgbClr val="000066"/>
                          </a:solidFill>
                        </a:rPr>
                        <a:t> : Oui / Non</a:t>
                      </a:r>
                    </a:p>
                  </a:txBody>
                  <a:tcPr anchor="ctr"/>
                </a:tc>
                <a:tc>
                  <a:txBody>
                    <a:bodyPr/>
                    <a:lstStyle/>
                    <a:p>
                      <a:pPr algn="ctr"/>
                      <a:r>
                        <a:rPr lang="fr-FR" sz="1400" dirty="0">
                          <a:solidFill>
                            <a:srgbClr val="000066"/>
                          </a:solidFill>
                        </a:rPr>
                        <a:t>21 / 32</a:t>
                      </a:r>
                    </a:p>
                  </a:txBody>
                  <a:tcPr anchor="ctr"/>
                </a:tc>
                <a:tc>
                  <a:txBody>
                    <a:bodyPr/>
                    <a:lstStyle/>
                    <a:p>
                      <a:pPr algn="ctr"/>
                      <a:r>
                        <a:rPr lang="fr-FR" sz="1400" dirty="0">
                          <a:solidFill>
                            <a:srgbClr val="000066"/>
                          </a:solidFill>
                        </a:rPr>
                        <a:t>4 / 12</a:t>
                      </a:r>
                    </a:p>
                  </a:txBody>
                  <a:tcPr anchor="ctr"/>
                </a:tc>
                <a:tc>
                  <a:txBody>
                    <a:bodyPr/>
                    <a:lstStyle/>
                    <a:p>
                      <a:pPr algn="ctr"/>
                      <a:r>
                        <a:rPr lang="fr-FR" sz="1400" dirty="0">
                          <a:solidFill>
                            <a:srgbClr val="000066"/>
                          </a:solidFill>
                        </a:rPr>
                        <a:t>0,38</a:t>
                      </a:r>
                    </a:p>
                  </a:txBody>
                  <a:tcPr anchor="ctr"/>
                </a:tc>
                <a:extLst>
                  <a:ext uri="{0D108BD9-81ED-4DB2-BD59-A6C34878D82A}">
                    <a16:rowId xmlns:a16="http://schemas.microsoft.com/office/drawing/2014/main" val="10006"/>
                  </a:ext>
                </a:extLst>
              </a:tr>
              <a:tr h="279872">
                <a:tc>
                  <a:txBody>
                    <a:bodyPr/>
                    <a:lstStyle/>
                    <a:p>
                      <a:pPr algn="l"/>
                      <a:r>
                        <a:rPr lang="fr-FR" sz="1400" dirty="0" err="1">
                          <a:solidFill>
                            <a:srgbClr val="000066"/>
                          </a:solidFill>
                        </a:rPr>
                        <a:t>Fist</a:t>
                      </a:r>
                      <a:r>
                        <a:rPr lang="fr-FR" sz="1400" dirty="0">
                          <a:solidFill>
                            <a:srgbClr val="000066"/>
                          </a:solidFill>
                        </a:rPr>
                        <a:t> : Oui / Non</a:t>
                      </a:r>
                    </a:p>
                  </a:txBody>
                  <a:tcPr anchor="ctr"/>
                </a:tc>
                <a:tc>
                  <a:txBody>
                    <a:bodyPr/>
                    <a:lstStyle/>
                    <a:p>
                      <a:pPr algn="ctr"/>
                      <a:r>
                        <a:rPr lang="fr-FR" sz="1400" dirty="0">
                          <a:solidFill>
                            <a:srgbClr val="000066"/>
                          </a:solidFill>
                        </a:rPr>
                        <a:t>25 / 28</a:t>
                      </a:r>
                    </a:p>
                  </a:txBody>
                  <a:tcPr anchor="ctr"/>
                </a:tc>
                <a:tc>
                  <a:txBody>
                    <a:bodyPr/>
                    <a:lstStyle/>
                    <a:p>
                      <a:pPr algn="ctr"/>
                      <a:r>
                        <a:rPr lang="fr-FR" sz="1400" dirty="0">
                          <a:solidFill>
                            <a:srgbClr val="000066"/>
                          </a:solidFill>
                        </a:rPr>
                        <a:t>4 / 12</a:t>
                      </a:r>
                    </a:p>
                  </a:txBody>
                  <a:tcPr anchor="ctr"/>
                </a:tc>
                <a:tc>
                  <a:txBody>
                    <a:bodyPr/>
                    <a:lstStyle/>
                    <a:p>
                      <a:pPr algn="ctr"/>
                      <a:r>
                        <a:rPr lang="fr-FR" sz="1400" dirty="0">
                          <a:solidFill>
                            <a:srgbClr val="000066"/>
                          </a:solidFill>
                        </a:rPr>
                        <a:t>0,15</a:t>
                      </a:r>
                    </a:p>
                  </a:txBody>
                  <a:tcPr anchor="ctr"/>
                </a:tc>
                <a:extLst>
                  <a:ext uri="{0D108BD9-81ED-4DB2-BD59-A6C34878D82A}">
                    <a16:rowId xmlns:a16="http://schemas.microsoft.com/office/drawing/2014/main" val="10007"/>
                  </a:ext>
                </a:extLst>
              </a:tr>
            </a:tbl>
          </a:graphicData>
        </a:graphic>
      </p:graphicFrame>
      <p:sp>
        <p:nvSpPr>
          <p:cNvPr id="8" name="ZoneTexte 7">
            <a:extLst>
              <a:ext uri="{FF2B5EF4-FFF2-40B4-BE49-F238E27FC236}">
                <a16:creationId xmlns:a16="http://schemas.microsoft.com/office/drawing/2014/main" id="{8759BDFE-A230-4B25-9AAC-C97489302D08}"/>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197</a:t>
            </a:r>
          </a:p>
        </p:txBody>
      </p:sp>
    </p:spTree>
    <p:extLst>
      <p:ext uri="{BB962C8B-B14F-4D97-AF65-F5344CB8AC3E}">
        <p14:creationId xmlns:p14="http://schemas.microsoft.com/office/powerpoint/2010/main" val="289580488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Chemsex</a:t>
            </a:r>
            <a:r>
              <a:rPr lang="fr-FR" dirty="0"/>
              <a:t> dans IPERGAY (5)</a:t>
            </a:r>
          </a:p>
        </p:txBody>
      </p:sp>
      <p:sp>
        <p:nvSpPr>
          <p:cNvPr id="5123" name="Rectangle 3"/>
          <p:cNvSpPr>
            <a:spLocks noGrp="1" noChangeArrowheads="1"/>
          </p:cNvSpPr>
          <p:nvPr>
            <p:ph idx="1"/>
          </p:nvPr>
        </p:nvSpPr>
        <p:spPr>
          <a:xfrm>
            <a:off x="457201" y="1158557"/>
            <a:ext cx="8572500" cy="5241925"/>
          </a:xfrm>
        </p:spPr>
        <p:txBody>
          <a:bodyPr/>
          <a:lstStyle/>
          <a:p>
            <a:pPr eaLnBrk="1" hangingPunct="1"/>
            <a:r>
              <a:rPr lang="fr-FR" b="1" dirty="0">
                <a:solidFill>
                  <a:srgbClr val="0070C0"/>
                </a:solidFill>
                <a:latin typeface="Calibri" panose="020F0502020204030204" pitchFamily="34" charset="0"/>
                <a:cs typeface="Calibri" panose="020F0502020204030204" pitchFamily="34" charset="0"/>
              </a:rPr>
              <a:t>Conclusions</a:t>
            </a:r>
          </a:p>
          <a:p>
            <a:pPr eaLnBrk="1" hangingPunct="1"/>
            <a:endParaRPr lang="fr-FR" sz="1600" b="1" dirty="0"/>
          </a:p>
          <a:p>
            <a:pPr lvl="1" eaLnBrk="1" hangingPunct="1"/>
            <a:r>
              <a:rPr lang="fr-FR" sz="1800" dirty="0"/>
              <a:t>Prévalence élevée (39 %) de l’usage des Nouvelles Drogues de Synthèse (</a:t>
            </a:r>
            <a:r>
              <a:rPr lang="fr-FR" sz="1800" dirty="0" err="1"/>
              <a:t>Cathinones</a:t>
            </a:r>
            <a:r>
              <a:rPr lang="fr-FR" sz="1800" dirty="0"/>
              <a:t>) dans cette population HSH PrEP à haut risque de contamination du VIH mais néanmoins plus faible que l’usage de drogues plus conventionnelles comme cocaïne (47 %) et amphétamine (60 %)</a:t>
            </a:r>
          </a:p>
          <a:p>
            <a:pPr lvl="1" eaLnBrk="1" hangingPunct="1"/>
            <a:r>
              <a:rPr lang="fr-FR" sz="1800" dirty="0"/>
              <a:t>L’analyse toxicologique des cheveux a permis d’objectiver une consommation plus élevée que ne le rapportaient les auto-questionnaires, probablement en raison d’une sous-déclaration (volontaire ou non) : </a:t>
            </a:r>
            <a:br>
              <a:rPr lang="fr-FR" sz="1800" dirty="0"/>
            </a:br>
            <a:r>
              <a:rPr lang="fr-FR" sz="1800" dirty="0"/>
              <a:t>réelles pertes de mémoire ou méconnaissance des produits consommés ?</a:t>
            </a:r>
          </a:p>
          <a:p>
            <a:pPr lvl="1" eaLnBrk="1" hangingPunct="1"/>
            <a:r>
              <a:rPr lang="fr-FR" sz="1800" dirty="0"/>
              <a:t>Ces résultats suggèrent de revoir la politique de réduction des risques sous l’angle de la consommation des drogues :</a:t>
            </a:r>
          </a:p>
          <a:p>
            <a:pPr lvl="2" eaLnBrk="1" hangingPunct="1"/>
            <a:r>
              <a:rPr lang="fr-FR" sz="1600" dirty="0"/>
              <a:t>Usages de drogues multiples : </a:t>
            </a:r>
            <a:r>
              <a:rPr lang="fr-FR" sz="1600" dirty="0" err="1"/>
              <a:t>cathinones</a:t>
            </a:r>
            <a:r>
              <a:rPr lang="fr-FR" sz="1600" dirty="0"/>
              <a:t> associées à cocaïne et/ou MDMA et/ou kétamine</a:t>
            </a:r>
          </a:p>
          <a:p>
            <a:pPr lvl="2" eaLnBrk="1" hangingPunct="1"/>
            <a:r>
              <a:rPr lang="fr-FR" sz="1600" dirty="0"/>
              <a:t>Consommation stable et récréative le plus souvent au cours du temps</a:t>
            </a:r>
          </a:p>
          <a:p>
            <a:pPr lvl="2" eaLnBrk="1" hangingPunct="1"/>
            <a:r>
              <a:rPr lang="fr-FR" sz="1600" dirty="0"/>
              <a:t>Les HSH consommateurs de drogues ont significativement plus de partenaires sexuels dans les 2 derniers mois, mais sans avoir plus de pratiques à haut risque</a:t>
            </a:r>
          </a:p>
          <a:p>
            <a:pPr lvl="2" eaLnBrk="1" hangingPunct="1"/>
            <a:r>
              <a:rPr lang="fr-FR" sz="1600" dirty="0"/>
              <a:t>L’incidence des IST dans cette population reste à explorer</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Chas J, CROI 2018, Abs. 1029</a:t>
            </a:r>
          </a:p>
        </p:txBody>
      </p:sp>
      <p:sp>
        <p:nvSpPr>
          <p:cNvPr id="6" name="ZoneTexte 5">
            <a:extLst>
              <a:ext uri="{FF2B5EF4-FFF2-40B4-BE49-F238E27FC236}">
                <a16:creationId xmlns:a16="http://schemas.microsoft.com/office/drawing/2014/main" id="{10992A0D-F25A-4A52-9837-F4CD1C9B162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198</a:t>
            </a:r>
          </a:p>
        </p:txBody>
      </p:sp>
    </p:spTree>
    <p:extLst>
      <p:ext uri="{BB962C8B-B14F-4D97-AF65-F5344CB8AC3E}">
        <p14:creationId xmlns:p14="http://schemas.microsoft.com/office/powerpoint/2010/main" val="414326514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8CC7A888-FB40-46A6-8D67-3F8C1555D1B7}"/>
              </a:ext>
            </a:extLst>
          </p:cNvPr>
          <p:cNvGraphicFramePr>
            <a:graphicFrameLocks noGrp="1"/>
          </p:cNvGraphicFramePr>
          <p:nvPr>
            <p:extLst>
              <p:ext uri="{D42A27DB-BD31-4B8C-83A1-F6EECF244321}">
                <p14:modId xmlns:p14="http://schemas.microsoft.com/office/powerpoint/2010/main" val="2181060106"/>
              </p:ext>
            </p:extLst>
          </p:nvPr>
        </p:nvGraphicFramePr>
        <p:xfrm>
          <a:off x="73026" y="3265761"/>
          <a:ext cx="8791882" cy="2701709"/>
        </p:xfrm>
        <a:graphic>
          <a:graphicData uri="http://schemas.openxmlformats.org/drawingml/2006/table">
            <a:tbl>
              <a:tblPr firstRow="1" bandRow="1">
                <a:tableStyleId>{5C22544A-7EE6-4342-B048-85BDC9FD1C3A}</a:tableStyleId>
              </a:tblPr>
              <a:tblGrid>
                <a:gridCol w="2682550">
                  <a:extLst>
                    <a:ext uri="{9D8B030D-6E8A-4147-A177-3AD203B41FA5}">
                      <a16:colId xmlns:a16="http://schemas.microsoft.com/office/drawing/2014/main" val="2644367128"/>
                    </a:ext>
                  </a:extLst>
                </a:gridCol>
                <a:gridCol w="1154097">
                  <a:extLst>
                    <a:ext uri="{9D8B030D-6E8A-4147-A177-3AD203B41FA5}">
                      <a16:colId xmlns:a16="http://schemas.microsoft.com/office/drawing/2014/main" val="1751481673"/>
                    </a:ext>
                  </a:extLst>
                </a:gridCol>
                <a:gridCol w="1216241">
                  <a:extLst>
                    <a:ext uri="{9D8B030D-6E8A-4147-A177-3AD203B41FA5}">
                      <a16:colId xmlns:a16="http://schemas.microsoft.com/office/drawing/2014/main" val="773605530"/>
                    </a:ext>
                  </a:extLst>
                </a:gridCol>
                <a:gridCol w="684328">
                  <a:extLst>
                    <a:ext uri="{9D8B030D-6E8A-4147-A177-3AD203B41FA5}">
                      <a16:colId xmlns:a16="http://schemas.microsoft.com/office/drawing/2014/main" val="3136398568"/>
                    </a:ext>
                  </a:extLst>
                </a:gridCol>
                <a:gridCol w="1144472">
                  <a:extLst>
                    <a:ext uri="{9D8B030D-6E8A-4147-A177-3AD203B41FA5}">
                      <a16:colId xmlns:a16="http://schemas.microsoft.com/office/drawing/2014/main" val="20005"/>
                    </a:ext>
                  </a:extLst>
                </a:gridCol>
                <a:gridCol w="1198485">
                  <a:extLst>
                    <a:ext uri="{9D8B030D-6E8A-4147-A177-3AD203B41FA5}">
                      <a16:colId xmlns:a16="http://schemas.microsoft.com/office/drawing/2014/main" val="20006"/>
                    </a:ext>
                  </a:extLst>
                </a:gridCol>
                <a:gridCol w="711709">
                  <a:extLst>
                    <a:ext uri="{9D8B030D-6E8A-4147-A177-3AD203B41FA5}">
                      <a16:colId xmlns:a16="http://schemas.microsoft.com/office/drawing/2014/main" val="20007"/>
                    </a:ext>
                  </a:extLst>
                </a:gridCol>
              </a:tblGrid>
              <a:tr h="289469">
                <a:tc>
                  <a:txBody>
                    <a:bodyPr/>
                    <a:lstStyle/>
                    <a:p>
                      <a:endParaRPr lang="fr-FR" sz="1200" b="1" dirty="0">
                        <a:solidFill>
                          <a:srgbClr val="002060"/>
                        </a:solidFill>
                      </a:endParaRPr>
                    </a:p>
                  </a:txBody>
                  <a:tcPr anchor="ct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2060"/>
                          </a:solidFill>
                        </a:rPr>
                        <a:t>Sérologie HSV-1 positive vs négative *</a:t>
                      </a:r>
                    </a:p>
                  </a:txBody>
                  <a:tcPr anchor="ctr"/>
                </a:tc>
                <a:tc hMerge="1">
                  <a:txBody>
                    <a:bodyPr/>
                    <a:lstStyle/>
                    <a:p>
                      <a:pPr algn="ctr"/>
                      <a:endParaRPr lang="fr-FR" sz="1100" dirty="0">
                        <a:solidFill>
                          <a:srgbClr val="002060"/>
                        </a:solidFill>
                      </a:endParaRPr>
                    </a:p>
                  </a:txBody>
                  <a:tcPr anchor="ctr"/>
                </a:tc>
                <a:tc hMerge="1">
                  <a:txBody>
                    <a:bodyPr/>
                    <a:lstStyle/>
                    <a:p>
                      <a:pPr algn="ctr"/>
                      <a:endParaRPr lang="fr-FR" sz="1100" dirty="0">
                        <a:solidFill>
                          <a:srgbClr val="002060"/>
                        </a:solidFill>
                      </a:endParaRPr>
                    </a:p>
                  </a:txBody>
                  <a:tcPr anchor="ct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2060"/>
                          </a:solidFill>
                        </a:rPr>
                        <a:t>Sérologie HSV-2 positive vs négative **</a:t>
                      </a:r>
                    </a:p>
                  </a:txBody>
                  <a:tcPr anchor="ctr"/>
                </a:tc>
                <a:tc hMerge="1">
                  <a:txBody>
                    <a:bodyPr/>
                    <a:lstStyle/>
                    <a:p>
                      <a:pPr algn="ctr"/>
                      <a:endParaRPr lang="fr-FR" sz="1100" dirty="0">
                        <a:solidFill>
                          <a:srgbClr val="002060"/>
                        </a:solidFill>
                      </a:endParaRPr>
                    </a:p>
                  </a:txBody>
                  <a:tcPr anchor="ctr"/>
                </a:tc>
                <a:tc hMerge="1">
                  <a:txBody>
                    <a:bodyPr/>
                    <a:lstStyle/>
                    <a:p>
                      <a:pPr algn="ctr"/>
                      <a:endParaRPr lang="fr-FR" sz="1100" dirty="0">
                        <a:solidFill>
                          <a:srgbClr val="002060"/>
                        </a:solidFill>
                      </a:endParaRPr>
                    </a:p>
                  </a:txBody>
                  <a:tcPr anchor="ctr"/>
                </a:tc>
                <a:extLst>
                  <a:ext uri="{0D108BD9-81ED-4DB2-BD59-A6C34878D82A}">
                    <a16:rowId xmlns:a16="http://schemas.microsoft.com/office/drawing/2014/main" val="10000"/>
                  </a:ext>
                </a:extLst>
              </a:tr>
              <a:tr h="482448">
                <a:tc>
                  <a:txBody>
                    <a:bodyPr/>
                    <a:lstStyle/>
                    <a:p>
                      <a:endParaRPr lang="fr-FR" sz="1200" b="1" dirty="0">
                        <a:solidFill>
                          <a:srgbClr val="000066"/>
                        </a:solidFill>
                      </a:endParaRPr>
                    </a:p>
                  </a:txBody>
                  <a:tcPr anchor="ctr"/>
                </a:tc>
                <a:tc>
                  <a:txBody>
                    <a:bodyPr/>
                    <a:lstStyle/>
                    <a:p>
                      <a:pPr algn="ctr"/>
                      <a:r>
                        <a:rPr lang="fr-FR" sz="1200" b="1" dirty="0">
                          <a:solidFill>
                            <a:srgbClr val="000066"/>
                          </a:solidFill>
                        </a:rPr>
                        <a:t>HSV-1 (+)</a:t>
                      </a:r>
                      <a:br>
                        <a:rPr lang="fr-FR" sz="1200" b="1" dirty="0">
                          <a:solidFill>
                            <a:srgbClr val="000066"/>
                          </a:solidFill>
                        </a:rPr>
                      </a:br>
                      <a:r>
                        <a:rPr lang="fr-FR" sz="1200" b="1" dirty="0">
                          <a:solidFill>
                            <a:srgbClr val="000066"/>
                          </a:solidFill>
                        </a:rPr>
                        <a:t>(n = 280)</a:t>
                      </a:r>
                    </a:p>
                  </a:txBody>
                  <a:tcPr anchor="ctr"/>
                </a:tc>
                <a:tc>
                  <a:txBody>
                    <a:bodyPr/>
                    <a:lstStyle/>
                    <a:p>
                      <a:pPr algn="ctr"/>
                      <a:r>
                        <a:rPr lang="fr-FR" sz="1200" b="1" dirty="0">
                          <a:solidFill>
                            <a:srgbClr val="000066"/>
                          </a:solidFill>
                        </a:rPr>
                        <a:t>HSV-1 (-)</a:t>
                      </a:r>
                      <a:br>
                        <a:rPr lang="fr-FR" sz="1200" b="1" dirty="0">
                          <a:solidFill>
                            <a:srgbClr val="000066"/>
                          </a:solidFill>
                        </a:rPr>
                      </a:br>
                      <a:r>
                        <a:rPr lang="fr-FR" sz="1200" b="1" dirty="0">
                          <a:solidFill>
                            <a:srgbClr val="000066"/>
                          </a:solidFill>
                        </a:rPr>
                        <a:t>(n = 116)</a:t>
                      </a:r>
                    </a:p>
                  </a:txBody>
                  <a:tcPr anchor="ctr"/>
                </a:tc>
                <a:tc>
                  <a:txBody>
                    <a:bodyPr/>
                    <a:lstStyle/>
                    <a:p>
                      <a:pPr algn="ctr"/>
                      <a:r>
                        <a:rPr lang="fr-FR" sz="1200" b="1" dirty="0">
                          <a:solidFill>
                            <a:srgbClr val="000066"/>
                          </a:solidFill>
                        </a:rPr>
                        <a:t>p</a:t>
                      </a:r>
                    </a:p>
                  </a:txBody>
                  <a:tcPr anchor="ctr"/>
                </a:tc>
                <a:tc>
                  <a:txBody>
                    <a:bodyPr/>
                    <a:lstStyle/>
                    <a:p>
                      <a:pPr algn="ctr"/>
                      <a:r>
                        <a:rPr lang="fr-FR" sz="1200" b="1" dirty="0">
                          <a:solidFill>
                            <a:srgbClr val="000066"/>
                          </a:solidFill>
                        </a:rPr>
                        <a:t>HSV-2</a:t>
                      </a:r>
                      <a:r>
                        <a:rPr lang="fr-FR" sz="1200" b="1" baseline="0" dirty="0">
                          <a:solidFill>
                            <a:srgbClr val="000066"/>
                          </a:solidFill>
                        </a:rPr>
                        <a:t> (+)</a:t>
                      </a:r>
                    </a:p>
                    <a:p>
                      <a:pPr algn="ctr"/>
                      <a:r>
                        <a:rPr lang="fr-FR" sz="1200" b="1" dirty="0">
                          <a:solidFill>
                            <a:srgbClr val="000066"/>
                          </a:solidFill>
                        </a:rPr>
                        <a:t>(n = 155)</a:t>
                      </a:r>
                    </a:p>
                  </a:txBody>
                  <a:tcPr anchor="ctr"/>
                </a:tc>
                <a:tc>
                  <a:txBody>
                    <a:bodyPr/>
                    <a:lstStyle/>
                    <a:p>
                      <a:pPr algn="ctr"/>
                      <a:r>
                        <a:rPr lang="fr-FR" sz="1200" b="1" dirty="0">
                          <a:solidFill>
                            <a:srgbClr val="000066"/>
                          </a:solidFill>
                        </a:rPr>
                        <a:t>HSV-2</a:t>
                      </a:r>
                      <a:r>
                        <a:rPr lang="fr-FR" sz="1200" b="1" baseline="0" dirty="0">
                          <a:solidFill>
                            <a:srgbClr val="000066"/>
                          </a:solidFill>
                        </a:rPr>
                        <a:t> (-)</a:t>
                      </a:r>
                      <a:br>
                        <a:rPr lang="fr-FR" sz="1200" b="1" dirty="0">
                          <a:solidFill>
                            <a:srgbClr val="000066"/>
                          </a:solidFill>
                        </a:rPr>
                      </a:br>
                      <a:r>
                        <a:rPr lang="fr-FR" sz="1200" b="1" dirty="0">
                          <a:solidFill>
                            <a:srgbClr val="000066"/>
                          </a:solidFill>
                        </a:rPr>
                        <a:t>(n = 242)</a:t>
                      </a:r>
                    </a:p>
                  </a:txBody>
                  <a:tcPr anchor="ctr"/>
                </a:tc>
                <a:tc>
                  <a:txBody>
                    <a:bodyPr/>
                    <a:lstStyle/>
                    <a:p>
                      <a:pPr algn="ctr"/>
                      <a:r>
                        <a:rPr lang="fr-FR" sz="1200" b="1" dirty="0">
                          <a:solidFill>
                            <a:srgbClr val="000066"/>
                          </a:solidFill>
                        </a:rPr>
                        <a:t>p</a:t>
                      </a:r>
                    </a:p>
                  </a:txBody>
                  <a:tcPr anchor="ctr"/>
                </a:tc>
                <a:extLst>
                  <a:ext uri="{0D108BD9-81ED-4DB2-BD59-A6C34878D82A}">
                    <a16:rowId xmlns:a16="http://schemas.microsoft.com/office/drawing/2014/main" val="998090052"/>
                  </a:ext>
                </a:extLst>
              </a:tr>
              <a:tr h="482448">
                <a:tc>
                  <a:txBody>
                    <a:bodyPr/>
                    <a:lstStyle/>
                    <a:p>
                      <a:r>
                        <a:rPr lang="fr-FR" sz="1200" b="0" dirty="0">
                          <a:solidFill>
                            <a:srgbClr val="000066"/>
                          </a:solidFill>
                        </a:rPr>
                        <a:t>Partenaires sexuels 2 derniers mois, n (médiane IQR)</a:t>
                      </a:r>
                    </a:p>
                  </a:txBody>
                  <a:tcPr anchor="ctr"/>
                </a:tc>
                <a:tc>
                  <a:txBody>
                    <a:bodyPr/>
                    <a:lstStyle/>
                    <a:p>
                      <a:pPr algn="ctr"/>
                      <a:r>
                        <a:rPr lang="fr-FR" sz="1200" b="0" dirty="0">
                          <a:solidFill>
                            <a:srgbClr val="000066"/>
                          </a:solidFill>
                        </a:rPr>
                        <a:t>10 (5 - 17)</a:t>
                      </a:r>
                    </a:p>
                  </a:txBody>
                  <a:tcPr anchor="ctr"/>
                </a:tc>
                <a:tc>
                  <a:txBody>
                    <a:bodyPr/>
                    <a:lstStyle/>
                    <a:p>
                      <a:pPr algn="ctr"/>
                      <a:r>
                        <a:rPr lang="fr-FR" sz="1200" b="0" dirty="0">
                          <a:solidFill>
                            <a:srgbClr val="000066"/>
                          </a:solidFill>
                        </a:rPr>
                        <a:t>6,7 (3 - 12)</a:t>
                      </a:r>
                    </a:p>
                  </a:txBody>
                  <a:tcPr anchor="ctr"/>
                </a:tc>
                <a:tc>
                  <a:txBody>
                    <a:bodyPr/>
                    <a:lstStyle/>
                    <a:p>
                      <a:pPr algn="ctr"/>
                      <a:r>
                        <a:rPr lang="fr-FR" sz="1200" b="1" dirty="0">
                          <a:solidFill>
                            <a:srgbClr val="C00000"/>
                          </a:solidFill>
                        </a:rPr>
                        <a:t>0,001</a:t>
                      </a:r>
                    </a:p>
                  </a:txBody>
                  <a:tcPr anchor="ctr"/>
                </a:tc>
                <a:tc>
                  <a:txBody>
                    <a:bodyPr/>
                    <a:lstStyle/>
                    <a:p>
                      <a:pPr algn="ctr"/>
                      <a:r>
                        <a:rPr lang="fr-FR" sz="1200" dirty="0">
                          <a:solidFill>
                            <a:srgbClr val="000066"/>
                          </a:solidFill>
                        </a:rPr>
                        <a:t>10 (6 - 20)</a:t>
                      </a:r>
                    </a:p>
                  </a:txBody>
                  <a:tcPr anchor="ctr"/>
                </a:tc>
                <a:tc>
                  <a:txBody>
                    <a:bodyPr/>
                    <a:lstStyle/>
                    <a:p>
                      <a:pPr algn="ctr"/>
                      <a:r>
                        <a:rPr lang="fr-FR" sz="1200" dirty="0">
                          <a:solidFill>
                            <a:srgbClr val="000066"/>
                          </a:solidFill>
                        </a:rPr>
                        <a:t>8 (4 - 15)</a:t>
                      </a:r>
                    </a:p>
                  </a:txBody>
                  <a:tcPr anchor="ctr"/>
                </a:tc>
                <a:tc>
                  <a:txBody>
                    <a:bodyPr/>
                    <a:lstStyle/>
                    <a:p>
                      <a:pPr algn="ctr"/>
                      <a:r>
                        <a:rPr lang="fr-FR" sz="1200" b="1" dirty="0">
                          <a:solidFill>
                            <a:srgbClr val="C00000"/>
                          </a:solidFill>
                        </a:rPr>
                        <a:t>0,0003</a:t>
                      </a:r>
                    </a:p>
                  </a:txBody>
                  <a:tcPr anchor="ctr"/>
                </a:tc>
                <a:extLst>
                  <a:ext uri="{0D108BD9-81ED-4DB2-BD59-A6C34878D82A}">
                    <a16:rowId xmlns:a16="http://schemas.microsoft.com/office/drawing/2014/main" val="2726858038"/>
                  </a:ext>
                </a:extLst>
              </a:tr>
              <a:tr h="482448">
                <a:tc>
                  <a:txBody>
                    <a:bodyPr/>
                    <a:lstStyle/>
                    <a:p>
                      <a:r>
                        <a:rPr lang="fr-FR" sz="1200" b="0" dirty="0">
                          <a:solidFill>
                            <a:srgbClr val="000066"/>
                          </a:solidFill>
                        </a:rPr>
                        <a:t>Partenaires sexuels 4 derniers mois, n (médiane IQR)</a:t>
                      </a:r>
                    </a:p>
                  </a:txBody>
                  <a:tcPr anchor="ctr"/>
                </a:tc>
                <a:tc>
                  <a:txBody>
                    <a:bodyPr/>
                    <a:lstStyle/>
                    <a:p>
                      <a:pPr algn="ctr"/>
                      <a:r>
                        <a:rPr lang="fr-FR" sz="1200" b="0" dirty="0">
                          <a:solidFill>
                            <a:srgbClr val="000066"/>
                          </a:solidFill>
                        </a:rPr>
                        <a:t>11 (6 - 20)</a:t>
                      </a:r>
                    </a:p>
                  </a:txBody>
                  <a:tcPr anchor="ctr"/>
                </a:tc>
                <a:tc>
                  <a:txBody>
                    <a:bodyPr/>
                    <a:lstStyle/>
                    <a:p>
                      <a:pPr algn="ctr"/>
                      <a:r>
                        <a:rPr lang="fr-FR" sz="1200" b="0" dirty="0">
                          <a:solidFill>
                            <a:srgbClr val="000066"/>
                          </a:solidFill>
                        </a:rPr>
                        <a:t>8 (4 - 15)</a:t>
                      </a:r>
                    </a:p>
                  </a:txBody>
                  <a:tcPr anchor="ctr"/>
                </a:tc>
                <a:tc>
                  <a:txBody>
                    <a:bodyPr/>
                    <a:lstStyle/>
                    <a:p>
                      <a:pPr algn="ctr"/>
                      <a:r>
                        <a:rPr lang="fr-FR" sz="1200" b="1" dirty="0">
                          <a:solidFill>
                            <a:srgbClr val="C00000"/>
                          </a:solidFill>
                        </a:rPr>
                        <a:t>0,0004</a:t>
                      </a:r>
                    </a:p>
                  </a:txBody>
                  <a:tcPr anchor="ctr"/>
                </a:tc>
                <a:tc>
                  <a:txBody>
                    <a:bodyPr/>
                    <a:lstStyle/>
                    <a:p>
                      <a:pPr algn="ctr"/>
                      <a:r>
                        <a:rPr lang="fr-FR" sz="1200" dirty="0">
                          <a:solidFill>
                            <a:srgbClr val="000066"/>
                          </a:solidFill>
                        </a:rPr>
                        <a:t>10 (6 - 18)</a:t>
                      </a:r>
                    </a:p>
                  </a:txBody>
                  <a:tcPr anchor="ctr"/>
                </a:tc>
                <a:tc>
                  <a:txBody>
                    <a:bodyPr/>
                    <a:lstStyle/>
                    <a:p>
                      <a:pPr algn="ctr"/>
                      <a:r>
                        <a:rPr lang="fr-FR" sz="1200" dirty="0">
                          <a:solidFill>
                            <a:srgbClr val="000066"/>
                          </a:solidFill>
                        </a:rPr>
                        <a:t>10 (5 - 16)</a:t>
                      </a:r>
                    </a:p>
                  </a:txBody>
                  <a:tcPr anchor="ctr"/>
                </a:tc>
                <a:tc>
                  <a:txBody>
                    <a:bodyPr/>
                    <a:lstStyle/>
                    <a:p>
                      <a:pPr algn="ctr"/>
                      <a:r>
                        <a:rPr lang="fr-FR" sz="1200" dirty="0">
                          <a:solidFill>
                            <a:srgbClr val="000066"/>
                          </a:solidFill>
                        </a:rPr>
                        <a:t>0,37</a:t>
                      </a:r>
                    </a:p>
                  </a:txBody>
                  <a:tcPr anchor="ctr"/>
                </a:tc>
                <a:extLst>
                  <a:ext uri="{0D108BD9-81ED-4DB2-BD59-A6C34878D82A}">
                    <a16:rowId xmlns:a16="http://schemas.microsoft.com/office/drawing/2014/main" val="2945121858"/>
                  </a:ext>
                </a:extLst>
              </a:tr>
              <a:tr h="675427">
                <a:tc>
                  <a:txBody>
                    <a:bodyPr/>
                    <a:lstStyle/>
                    <a:p>
                      <a:r>
                        <a:rPr lang="fr-FR" sz="1200" b="0" dirty="0">
                          <a:solidFill>
                            <a:srgbClr val="000066"/>
                          </a:solidFill>
                        </a:rPr>
                        <a:t>Utilisation du préservatif pour rapport anal réceptif 4 dernières semaines</a:t>
                      </a:r>
                    </a:p>
                  </a:txBody>
                  <a:tcPr anchor="ctr"/>
                </a:tc>
                <a:tc>
                  <a:txBody>
                    <a:bodyPr/>
                    <a:lstStyle/>
                    <a:p>
                      <a:pPr algn="ctr"/>
                      <a:r>
                        <a:rPr lang="fr-FR" sz="1200" b="0" dirty="0">
                          <a:solidFill>
                            <a:srgbClr val="000066"/>
                          </a:solidFill>
                        </a:rPr>
                        <a:t>21/204 (10 %)</a:t>
                      </a:r>
                    </a:p>
                  </a:txBody>
                  <a:tcPr anchor="ctr"/>
                </a:tc>
                <a:tc>
                  <a:txBody>
                    <a:bodyPr/>
                    <a:lstStyle/>
                    <a:p>
                      <a:pPr algn="ctr"/>
                      <a:r>
                        <a:rPr lang="fr-FR" sz="1200" b="0" dirty="0">
                          <a:solidFill>
                            <a:srgbClr val="000066"/>
                          </a:solidFill>
                        </a:rPr>
                        <a:t>21/85 (25 %)</a:t>
                      </a:r>
                    </a:p>
                  </a:txBody>
                  <a:tcPr anchor="ctr"/>
                </a:tc>
                <a:tc>
                  <a:txBody>
                    <a:bodyPr/>
                    <a:lstStyle/>
                    <a:p>
                      <a:pPr algn="ctr"/>
                      <a:r>
                        <a:rPr lang="fr-FR" sz="1200" b="1" dirty="0">
                          <a:solidFill>
                            <a:srgbClr val="C00000"/>
                          </a:solidFill>
                        </a:rPr>
                        <a:t>0,002</a:t>
                      </a:r>
                    </a:p>
                  </a:txBody>
                  <a:tcPr anchor="ctr"/>
                </a:tc>
                <a:tc>
                  <a:txBody>
                    <a:bodyPr/>
                    <a:lstStyle/>
                    <a:p>
                      <a:pPr algn="ctr"/>
                      <a:r>
                        <a:rPr lang="fr-FR" sz="1200" dirty="0">
                          <a:solidFill>
                            <a:srgbClr val="000066"/>
                          </a:solidFill>
                        </a:rPr>
                        <a:t>10/111 (9 %)</a:t>
                      </a:r>
                    </a:p>
                  </a:txBody>
                  <a:tcPr anchor="ctr"/>
                </a:tc>
                <a:tc>
                  <a:txBody>
                    <a:bodyPr/>
                    <a:lstStyle/>
                    <a:p>
                      <a:pPr algn="ctr"/>
                      <a:r>
                        <a:rPr lang="fr-FR" sz="1200" dirty="0">
                          <a:solidFill>
                            <a:srgbClr val="000066"/>
                          </a:solidFill>
                        </a:rPr>
                        <a:t>32/180 (18 %)</a:t>
                      </a:r>
                    </a:p>
                  </a:txBody>
                  <a:tcPr anchor="ctr"/>
                </a:tc>
                <a:tc>
                  <a:txBody>
                    <a:bodyPr/>
                    <a:lstStyle/>
                    <a:p>
                      <a:pPr algn="ctr"/>
                      <a:r>
                        <a:rPr lang="fr-FR" sz="1200" b="1" dirty="0">
                          <a:solidFill>
                            <a:srgbClr val="C00000"/>
                          </a:solidFill>
                        </a:rPr>
                        <a:t>0,04</a:t>
                      </a:r>
                    </a:p>
                  </a:txBody>
                  <a:tcPr anchor="ctr"/>
                </a:tc>
                <a:extLst>
                  <a:ext uri="{0D108BD9-81ED-4DB2-BD59-A6C34878D82A}">
                    <a16:rowId xmlns:a16="http://schemas.microsoft.com/office/drawing/2014/main" val="201746147"/>
                  </a:ext>
                </a:extLst>
              </a:tr>
              <a:tr h="289469">
                <a:tc>
                  <a:txBody>
                    <a:bodyPr/>
                    <a:lstStyle/>
                    <a:p>
                      <a:r>
                        <a:rPr lang="fr-FR" sz="1200" b="0" dirty="0">
                          <a:solidFill>
                            <a:srgbClr val="000066"/>
                          </a:solidFill>
                        </a:rPr>
                        <a:t>IST à l’inclusion</a:t>
                      </a:r>
                    </a:p>
                  </a:txBody>
                  <a:tcPr anchor="ctr"/>
                </a:tc>
                <a:tc>
                  <a:txBody>
                    <a:bodyPr/>
                    <a:lstStyle/>
                    <a:p>
                      <a:pPr algn="ctr"/>
                      <a:r>
                        <a:rPr lang="fr-FR" sz="1200" b="0" dirty="0">
                          <a:solidFill>
                            <a:srgbClr val="000066"/>
                          </a:solidFill>
                        </a:rPr>
                        <a:t>73/280 (26 %)</a:t>
                      </a:r>
                    </a:p>
                  </a:txBody>
                  <a:tcPr anchor="ctr"/>
                </a:tc>
                <a:tc>
                  <a:txBody>
                    <a:bodyPr/>
                    <a:lstStyle/>
                    <a:p>
                      <a:pPr algn="ctr"/>
                      <a:r>
                        <a:rPr lang="fr-FR" sz="1200" b="0" dirty="0">
                          <a:solidFill>
                            <a:srgbClr val="000066"/>
                          </a:solidFill>
                        </a:rPr>
                        <a:t>36/116 (31 %)</a:t>
                      </a:r>
                    </a:p>
                  </a:txBody>
                  <a:tcPr anchor="ctr"/>
                </a:tc>
                <a:tc>
                  <a:txBody>
                    <a:bodyPr/>
                    <a:lstStyle/>
                    <a:p>
                      <a:pPr algn="ctr"/>
                      <a:r>
                        <a:rPr lang="fr-FR" sz="1200" b="0" dirty="0">
                          <a:solidFill>
                            <a:srgbClr val="000066"/>
                          </a:solidFill>
                        </a:rPr>
                        <a:t>0,31</a:t>
                      </a:r>
                    </a:p>
                  </a:txBody>
                  <a:tcPr anchor="ctr"/>
                </a:tc>
                <a:tc>
                  <a:txBody>
                    <a:bodyPr/>
                    <a:lstStyle/>
                    <a:p>
                      <a:pPr algn="ctr"/>
                      <a:r>
                        <a:rPr lang="fr-FR" sz="1200" dirty="0">
                          <a:solidFill>
                            <a:srgbClr val="000066"/>
                          </a:solidFill>
                        </a:rPr>
                        <a:t>47/155 (30 %)</a:t>
                      </a:r>
                    </a:p>
                  </a:txBody>
                  <a:tcPr anchor="ctr"/>
                </a:tc>
                <a:tc>
                  <a:txBody>
                    <a:bodyPr/>
                    <a:lstStyle/>
                    <a:p>
                      <a:pPr algn="ctr"/>
                      <a:r>
                        <a:rPr lang="fr-FR" sz="1200" dirty="0">
                          <a:solidFill>
                            <a:srgbClr val="000066"/>
                          </a:solidFill>
                        </a:rPr>
                        <a:t>62/242 (26 %)</a:t>
                      </a:r>
                    </a:p>
                  </a:txBody>
                  <a:tcPr anchor="ctr"/>
                </a:tc>
                <a:tc>
                  <a:txBody>
                    <a:bodyPr/>
                    <a:lstStyle/>
                    <a:p>
                      <a:pPr algn="ctr"/>
                      <a:r>
                        <a:rPr lang="fr-FR" sz="1200" dirty="0">
                          <a:solidFill>
                            <a:srgbClr val="000066"/>
                          </a:solidFill>
                        </a:rPr>
                        <a:t>0,31</a:t>
                      </a:r>
                    </a:p>
                  </a:txBody>
                  <a:tcPr anchor="ctr"/>
                </a:tc>
                <a:extLst>
                  <a:ext uri="{0D108BD9-81ED-4DB2-BD59-A6C34878D82A}">
                    <a16:rowId xmlns:a16="http://schemas.microsoft.com/office/drawing/2014/main" val="1053808931"/>
                  </a:ext>
                </a:extLst>
              </a:tr>
            </a:tbl>
          </a:graphicData>
        </a:graphic>
      </p:graphicFrame>
      <p:sp>
        <p:nvSpPr>
          <p:cNvPr id="6" name="ZoneTexte 5">
            <a:extLst>
              <a:ext uri="{FF2B5EF4-FFF2-40B4-BE49-F238E27FC236}">
                <a16:creationId xmlns:a16="http://schemas.microsoft.com/office/drawing/2014/main" id="{DC4AC4C1-14CA-4BC4-BA06-4EEEB224C135}"/>
              </a:ext>
            </a:extLst>
          </p:cNvPr>
          <p:cNvSpPr txBox="1"/>
          <p:nvPr/>
        </p:nvSpPr>
        <p:spPr>
          <a:xfrm>
            <a:off x="73026" y="6125985"/>
            <a:ext cx="3657597" cy="276999"/>
          </a:xfrm>
          <a:prstGeom prst="rect">
            <a:avLst/>
          </a:prstGeom>
          <a:noFill/>
        </p:spPr>
        <p:txBody>
          <a:bodyPr wrap="none" rtlCol="0">
            <a:spAutoFit/>
          </a:bodyPr>
          <a:lstStyle/>
          <a:p>
            <a:r>
              <a:rPr lang="fr-FR" sz="1200" dirty="0"/>
              <a:t>* 4 participants avec sérologie HSV-1 indéterminée</a:t>
            </a:r>
          </a:p>
        </p:txBody>
      </p:sp>
      <p:sp>
        <p:nvSpPr>
          <p:cNvPr id="7" name="ZoneTexte 6">
            <a:extLst>
              <a:ext uri="{FF2B5EF4-FFF2-40B4-BE49-F238E27FC236}">
                <a16:creationId xmlns:a16="http://schemas.microsoft.com/office/drawing/2014/main" id="{2B5B78A9-D738-4052-8F44-E781BF2A47B9}"/>
              </a:ext>
            </a:extLst>
          </p:cNvPr>
          <p:cNvSpPr txBox="1"/>
          <p:nvPr/>
        </p:nvSpPr>
        <p:spPr>
          <a:xfrm>
            <a:off x="5353490" y="6125984"/>
            <a:ext cx="3717484" cy="276999"/>
          </a:xfrm>
          <a:prstGeom prst="rect">
            <a:avLst/>
          </a:prstGeom>
          <a:noFill/>
        </p:spPr>
        <p:txBody>
          <a:bodyPr wrap="none" rtlCol="0">
            <a:spAutoFit/>
          </a:bodyPr>
          <a:lstStyle/>
          <a:p>
            <a:r>
              <a:rPr lang="fr-FR" sz="1200" dirty="0"/>
              <a:t>** 3 participants avec sérologie HSV-2 indéterminée</a:t>
            </a:r>
          </a:p>
        </p:txBody>
      </p:sp>
      <p:sp>
        <p:nvSpPr>
          <p:cNvPr id="8" name="ZoneTexte 7">
            <a:extLst>
              <a:ext uri="{FF2B5EF4-FFF2-40B4-BE49-F238E27FC236}">
                <a16:creationId xmlns:a16="http://schemas.microsoft.com/office/drawing/2014/main" id="{25709501-C832-450C-BA41-11DC238FE486}"/>
              </a:ext>
            </a:extLst>
          </p:cNvPr>
          <p:cNvSpPr txBox="1"/>
          <p:nvPr/>
        </p:nvSpPr>
        <p:spPr>
          <a:xfrm>
            <a:off x="2091658" y="2581468"/>
            <a:ext cx="4893134" cy="646331"/>
          </a:xfrm>
          <a:prstGeom prst="rect">
            <a:avLst/>
          </a:prstGeom>
          <a:noFill/>
        </p:spPr>
        <p:txBody>
          <a:bodyPr wrap="none" rtlCol="0">
            <a:spAutoFit/>
          </a:bodyPr>
          <a:lstStyle/>
          <a:p>
            <a:pPr algn="ctr"/>
            <a:r>
              <a:rPr lang="fr-FR" b="1" dirty="0">
                <a:solidFill>
                  <a:srgbClr val="0070C0"/>
                </a:solidFill>
                <a:latin typeface="Calibri"/>
                <a:cs typeface="Calibri"/>
              </a:rPr>
              <a:t>Caractéristiques comportementales des hommes </a:t>
            </a:r>
            <a:br>
              <a:rPr lang="fr-FR" b="1" dirty="0">
                <a:solidFill>
                  <a:srgbClr val="0070C0"/>
                </a:solidFill>
                <a:latin typeface="Calibri"/>
                <a:cs typeface="Calibri"/>
              </a:rPr>
            </a:br>
            <a:r>
              <a:rPr lang="fr-FR" b="1" dirty="0">
                <a:solidFill>
                  <a:srgbClr val="0070C0"/>
                </a:solidFill>
                <a:latin typeface="Calibri"/>
                <a:cs typeface="Calibri"/>
              </a:rPr>
              <a:t>ayant une sérologie HSV positive à l’inclusion</a:t>
            </a:r>
          </a:p>
        </p:txBody>
      </p:sp>
      <p:sp>
        <p:nvSpPr>
          <p:cNvPr id="10"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Chaix</a:t>
            </a:r>
            <a:r>
              <a:rPr lang="en-GB" sz="1200" i="1" dirty="0">
                <a:solidFill>
                  <a:srgbClr val="0070C0"/>
                </a:solidFill>
              </a:rPr>
              <a:t> M-L, CROI 2018, Abs. 1023</a:t>
            </a:r>
          </a:p>
        </p:txBody>
      </p:sp>
      <p:sp>
        <p:nvSpPr>
          <p:cNvPr id="5" name="Titre 4">
            <a:extLst>
              <a:ext uri="{FF2B5EF4-FFF2-40B4-BE49-F238E27FC236}">
                <a16:creationId xmlns:a16="http://schemas.microsoft.com/office/drawing/2014/main" id="{CFF06F3B-CBFA-4265-AD44-48EE4FBE1C0F}"/>
              </a:ext>
            </a:extLst>
          </p:cNvPr>
          <p:cNvSpPr>
            <a:spLocks noGrp="1"/>
          </p:cNvSpPr>
          <p:nvPr>
            <p:ph type="title"/>
          </p:nvPr>
        </p:nvSpPr>
        <p:spPr/>
        <p:txBody>
          <a:bodyPr/>
          <a:lstStyle/>
          <a:p>
            <a:r>
              <a:rPr lang="fr-FR" sz="2600" dirty="0"/>
              <a:t>Essai ANRS-</a:t>
            </a:r>
            <a:r>
              <a:rPr lang="fr-FR" sz="2600" dirty="0" err="1"/>
              <a:t>Ipergay</a:t>
            </a:r>
            <a:r>
              <a:rPr lang="fr-FR" sz="2600" dirty="0"/>
              <a:t> : pas d’impact de la </a:t>
            </a:r>
            <a:r>
              <a:rPr lang="fr-FR" sz="2600" dirty="0" err="1"/>
              <a:t>PrEP</a:t>
            </a:r>
            <a:r>
              <a:rPr lang="fr-FR" sz="2600" dirty="0"/>
              <a:t> </a:t>
            </a:r>
            <a:br>
              <a:rPr lang="fr-FR" sz="2600" dirty="0"/>
            </a:br>
            <a:r>
              <a:rPr lang="fr-FR" sz="2600" dirty="0"/>
              <a:t>par FTC/TDF sur l’incidence d’HSV-1/2</a:t>
            </a:r>
          </a:p>
        </p:txBody>
      </p:sp>
      <p:sp>
        <p:nvSpPr>
          <p:cNvPr id="9" name="Espace réservé du contenu 8">
            <a:extLst>
              <a:ext uri="{FF2B5EF4-FFF2-40B4-BE49-F238E27FC236}">
                <a16:creationId xmlns:a16="http://schemas.microsoft.com/office/drawing/2014/main" id="{5121FCD4-5BEB-42F9-85DA-704B2173A1AE}"/>
              </a:ext>
            </a:extLst>
          </p:cNvPr>
          <p:cNvSpPr>
            <a:spLocks noGrp="1"/>
          </p:cNvSpPr>
          <p:nvPr>
            <p:ph idx="1"/>
          </p:nvPr>
        </p:nvSpPr>
        <p:spPr>
          <a:xfrm>
            <a:off x="457200" y="1257764"/>
            <a:ext cx="8507413" cy="1240030"/>
          </a:xfrm>
        </p:spPr>
        <p:txBody>
          <a:bodyPr/>
          <a:lstStyle/>
          <a:p>
            <a:r>
              <a:rPr lang="fr-FR" sz="1600" dirty="0"/>
              <a:t>Sur les 400 participants à l’essai ANRS-</a:t>
            </a:r>
            <a:r>
              <a:rPr lang="fr-FR" sz="1600" dirty="0" err="1"/>
              <a:t>Ipergay</a:t>
            </a:r>
            <a:r>
              <a:rPr lang="fr-FR" sz="1600" dirty="0"/>
              <a:t>, 70 % étaient séropositifs pour HSV-1 </a:t>
            </a:r>
            <a:br>
              <a:rPr lang="fr-FR" sz="1600" dirty="0"/>
            </a:br>
            <a:r>
              <a:rPr lang="fr-FR" sz="1600" dirty="0"/>
              <a:t>et 39 % pour HSV-2 à l’inclusion dans l’essai</a:t>
            </a:r>
          </a:p>
          <a:p>
            <a:r>
              <a:rPr lang="fr-FR" sz="1600" dirty="0"/>
              <a:t>Incidence globale (pour 100 personne-années) au cours du suivi (médiane 10,7 mois) :</a:t>
            </a:r>
          </a:p>
          <a:p>
            <a:pPr marL="685800" lvl="1">
              <a:buFont typeface="Arial" panose="020B0604020202020204" pitchFamily="34" charset="0"/>
              <a:buChar char="‒"/>
            </a:pPr>
            <a:r>
              <a:rPr lang="fr-FR" sz="1400" dirty="0"/>
              <a:t>HSV-1 : 11,7 (16,2 dans le bras FTC/TDF, 7,8 dans le bras placebo ; p = 0,19)</a:t>
            </a:r>
          </a:p>
          <a:p>
            <a:pPr marL="685800" lvl="1">
              <a:buFont typeface="Arial" panose="020B0604020202020204" pitchFamily="34" charset="0"/>
              <a:buChar char="‒"/>
            </a:pPr>
            <a:r>
              <a:rPr lang="fr-FR" sz="1400" dirty="0"/>
              <a:t>HSV-2 : 7,6 (8,1 vs 7 ; p = 0,75)</a:t>
            </a:r>
          </a:p>
        </p:txBody>
      </p:sp>
      <p:sp>
        <p:nvSpPr>
          <p:cNvPr id="11" name="ZoneTexte 10">
            <a:extLst>
              <a:ext uri="{FF2B5EF4-FFF2-40B4-BE49-F238E27FC236}">
                <a16:creationId xmlns:a16="http://schemas.microsoft.com/office/drawing/2014/main" id="{9678497A-C649-4C31-920A-48EC2859E69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199</a:t>
            </a:r>
          </a:p>
        </p:txBody>
      </p:sp>
    </p:spTree>
    <p:extLst>
      <p:ext uri="{BB962C8B-B14F-4D97-AF65-F5344CB8AC3E}">
        <p14:creationId xmlns:p14="http://schemas.microsoft.com/office/powerpoint/2010/main" val="2827151773"/>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620EB704-3CB4-4297-A685-84C6B4EB89C8}"/>
              </a:ext>
            </a:extLst>
          </p:cNvPr>
          <p:cNvSpPr>
            <a:spLocks/>
          </p:cNvSpPr>
          <p:nvPr/>
        </p:nvSpPr>
        <p:spPr bwMode="auto">
          <a:xfrm>
            <a:off x="820741" y="2398713"/>
            <a:ext cx="3717925" cy="2925763"/>
          </a:xfrm>
          <a:custGeom>
            <a:avLst/>
            <a:gdLst>
              <a:gd name="T0" fmla="*/ 2342 w 2342"/>
              <a:gd name="T1" fmla="*/ 1843 h 1843"/>
              <a:gd name="T2" fmla="*/ 0 w 2342"/>
              <a:gd name="T3" fmla="*/ 1843 h 1843"/>
              <a:gd name="T4" fmla="*/ 0 w 2342"/>
              <a:gd name="T5" fmla="*/ 0 h 1843"/>
            </a:gdLst>
            <a:ahLst/>
            <a:cxnLst>
              <a:cxn ang="0">
                <a:pos x="T0" y="T1"/>
              </a:cxn>
              <a:cxn ang="0">
                <a:pos x="T2" y="T3"/>
              </a:cxn>
              <a:cxn ang="0">
                <a:pos x="T4" y="T5"/>
              </a:cxn>
            </a:cxnLst>
            <a:rect l="0" t="0" r="r" b="b"/>
            <a:pathLst>
              <a:path w="2342" h="1843">
                <a:moveTo>
                  <a:pt x="2342" y="1843"/>
                </a:moveTo>
                <a:lnTo>
                  <a:pt x="0" y="1843"/>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6">
            <a:extLst>
              <a:ext uri="{FF2B5EF4-FFF2-40B4-BE49-F238E27FC236}">
                <a16:creationId xmlns:a16="http://schemas.microsoft.com/office/drawing/2014/main" id="{71D10C41-73A4-464B-8314-B5F66E621804}"/>
              </a:ext>
            </a:extLst>
          </p:cNvPr>
          <p:cNvSpPr>
            <a:spLocks noChangeShapeType="1"/>
          </p:cNvSpPr>
          <p:nvPr/>
        </p:nvSpPr>
        <p:spPr bwMode="auto">
          <a:xfrm>
            <a:off x="747716" y="24479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8">
            <a:extLst>
              <a:ext uri="{FF2B5EF4-FFF2-40B4-BE49-F238E27FC236}">
                <a16:creationId xmlns:a16="http://schemas.microsoft.com/office/drawing/2014/main" id="{F5065546-8D33-4426-99DD-F5829D4CCC31}"/>
              </a:ext>
            </a:extLst>
          </p:cNvPr>
          <p:cNvSpPr>
            <a:spLocks noChangeShapeType="1"/>
          </p:cNvSpPr>
          <p:nvPr/>
        </p:nvSpPr>
        <p:spPr bwMode="auto">
          <a:xfrm>
            <a:off x="747716" y="31337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0">
            <a:extLst>
              <a:ext uri="{FF2B5EF4-FFF2-40B4-BE49-F238E27FC236}">
                <a16:creationId xmlns:a16="http://schemas.microsoft.com/office/drawing/2014/main" id="{B4E12126-A9ED-4C86-A5ED-CD1B9200FAA9}"/>
              </a:ext>
            </a:extLst>
          </p:cNvPr>
          <p:cNvSpPr>
            <a:spLocks noChangeShapeType="1"/>
          </p:cNvSpPr>
          <p:nvPr/>
        </p:nvSpPr>
        <p:spPr bwMode="auto">
          <a:xfrm>
            <a:off x="747716" y="38195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2">
            <a:extLst>
              <a:ext uri="{FF2B5EF4-FFF2-40B4-BE49-F238E27FC236}">
                <a16:creationId xmlns:a16="http://schemas.microsoft.com/office/drawing/2014/main" id="{6DCDB3B3-7DBD-40F1-B624-38DAC1BF7AE4}"/>
              </a:ext>
            </a:extLst>
          </p:cNvPr>
          <p:cNvSpPr>
            <a:spLocks noChangeShapeType="1"/>
          </p:cNvSpPr>
          <p:nvPr/>
        </p:nvSpPr>
        <p:spPr bwMode="auto">
          <a:xfrm>
            <a:off x="747716" y="45053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4">
            <a:extLst>
              <a:ext uri="{FF2B5EF4-FFF2-40B4-BE49-F238E27FC236}">
                <a16:creationId xmlns:a16="http://schemas.microsoft.com/office/drawing/2014/main" id="{895FB68E-85CC-49E5-8D25-193EB6544720}"/>
              </a:ext>
            </a:extLst>
          </p:cNvPr>
          <p:cNvSpPr>
            <a:spLocks noChangeShapeType="1"/>
          </p:cNvSpPr>
          <p:nvPr/>
        </p:nvSpPr>
        <p:spPr bwMode="auto">
          <a:xfrm>
            <a:off x="747716" y="5194301"/>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32">
            <a:extLst>
              <a:ext uri="{FF2B5EF4-FFF2-40B4-BE49-F238E27FC236}">
                <a16:creationId xmlns:a16="http://schemas.microsoft.com/office/drawing/2014/main" id="{E082E0FB-CBEB-431C-84EF-A4D85A706F29}"/>
              </a:ext>
            </a:extLst>
          </p:cNvPr>
          <p:cNvSpPr>
            <a:spLocks noChangeShapeType="1"/>
          </p:cNvSpPr>
          <p:nvPr/>
        </p:nvSpPr>
        <p:spPr bwMode="auto">
          <a:xfrm flipV="1">
            <a:off x="4441829"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33">
            <a:extLst>
              <a:ext uri="{FF2B5EF4-FFF2-40B4-BE49-F238E27FC236}">
                <a16:creationId xmlns:a16="http://schemas.microsoft.com/office/drawing/2014/main" id="{06B48472-94F6-4EFD-8568-2C96EC2BE4A3}"/>
              </a:ext>
            </a:extLst>
          </p:cNvPr>
          <p:cNvSpPr>
            <a:spLocks noChangeShapeType="1"/>
          </p:cNvSpPr>
          <p:nvPr/>
        </p:nvSpPr>
        <p:spPr bwMode="auto">
          <a:xfrm flipV="1">
            <a:off x="3954466"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34">
            <a:extLst>
              <a:ext uri="{FF2B5EF4-FFF2-40B4-BE49-F238E27FC236}">
                <a16:creationId xmlns:a16="http://schemas.microsoft.com/office/drawing/2014/main" id="{F0B32EA4-F82E-4B5E-B628-C452ED35D827}"/>
              </a:ext>
            </a:extLst>
          </p:cNvPr>
          <p:cNvSpPr>
            <a:spLocks noChangeShapeType="1"/>
          </p:cNvSpPr>
          <p:nvPr/>
        </p:nvSpPr>
        <p:spPr bwMode="auto">
          <a:xfrm flipV="1">
            <a:off x="3467104"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35">
            <a:extLst>
              <a:ext uri="{FF2B5EF4-FFF2-40B4-BE49-F238E27FC236}">
                <a16:creationId xmlns:a16="http://schemas.microsoft.com/office/drawing/2014/main" id="{EDCF672A-19CD-4137-A8C3-C64EE6A5380C}"/>
              </a:ext>
            </a:extLst>
          </p:cNvPr>
          <p:cNvSpPr>
            <a:spLocks noChangeShapeType="1"/>
          </p:cNvSpPr>
          <p:nvPr/>
        </p:nvSpPr>
        <p:spPr bwMode="auto">
          <a:xfrm flipV="1">
            <a:off x="2979741"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36">
            <a:extLst>
              <a:ext uri="{FF2B5EF4-FFF2-40B4-BE49-F238E27FC236}">
                <a16:creationId xmlns:a16="http://schemas.microsoft.com/office/drawing/2014/main" id="{D018161E-5D3C-42F3-85F2-319573AF865B}"/>
              </a:ext>
            </a:extLst>
          </p:cNvPr>
          <p:cNvSpPr>
            <a:spLocks noChangeShapeType="1"/>
          </p:cNvSpPr>
          <p:nvPr/>
        </p:nvSpPr>
        <p:spPr bwMode="auto">
          <a:xfrm flipV="1">
            <a:off x="2493966"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37">
            <a:extLst>
              <a:ext uri="{FF2B5EF4-FFF2-40B4-BE49-F238E27FC236}">
                <a16:creationId xmlns:a16="http://schemas.microsoft.com/office/drawing/2014/main" id="{635E6053-28FD-4C6C-BA6F-15E367597BF9}"/>
              </a:ext>
            </a:extLst>
          </p:cNvPr>
          <p:cNvSpPr>
            <a:spLocks noChangeShapeType="1"/>
          </p:cNvSpPr>
          <p:nvPr/>
        </p:nvSpPr>
        <p:spPr bwMode="auto">
          <a:xfrm flipV="1">
            <a:off x="2006604"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38">
            <a:extLst>
              <a:ext uri="{FF2B5EF4-FFF2-40B4-BE49-F238E27FC236}">
                <a16:creationId xmlns:a16="http://schemas.microsoft.com/office/drawing/2014/main" id="{8253FFB3-1A79-4A8D-BB99-B3DE41A7EBD6}"/>
              </a:ext>
            </a:extLst>
          </p:cNvPr>
          <p:cNvSpPr>
            <a:spLocks noChangeShapeType="1"/>
          </p:cNvSpPr>
          <p:nvPr/>
        </p:nvSpPr>
        <p:spPr bwMode="auto">
          <a:xfrm flipV="1">
            <a:off x="1519241"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Freeform 39">
            <a:extLst>
              <a:ext uri="{FF2B5EF4-FFF2-40B4-BE49-F238E27FC236}">
                <a16:creationId xmlns:a16="http://schemas.microsoft.com/office/drawing/2014/main" id="{8EACDE1E-B094-4334-9D03-738492455B36}"/>
              </a:ext>
            </a:extLst>
          </p:cNvPr>
          <p:cNvSpPr>
            <a:spLocks/>
          </p:cNvSpPr>
          <p:nvPr/>
        </p:nvSpPr>
        <p:spPr bwMode="auto">
          <a:xfrm>
            <a:off x="1524004" y="4254501"/>
            <a:ext cx="2916238" cy="360363"/>
          </a:xfrm>
          <a:custGeom>
            <a:avLst/>
            <a:gdLst>
              <a:gd name="T0" fmla="*/ 1436 w 1436"/>
              <a:gd name="T1" fmla="*/ 62 h 177"/>
              <a:gd name="T2" fmla="*/ 1436 w 1436"/>
              <a:gd name="T3" fmla="*/ 0 h 177"/>
              <a:gd name="T4" fmla="*/ 881 w 1436"/>
              <a:gd name="T5" fmla="*/ 105 h 177"/>
              <a:gd name="T6" fmla="*/ 276 w 1436"/>
              <a:gd name="T7" fmla="*/ 105 h 177"/>
              <a:gd name="T8" fmla="*/ 0 w 1436"/>
              <a:gd name="T9" fmla="*/ 113 h 177"/>
              <a:gd name="T10" fmla="*/ 0 w 1436"/>
              <a:gd name="T11" fmla="*/ 177 h 177"/>
              <a:gd name="T12" fmla="*/ 551 w 1436"/>
              <a:gd name="T13" fmla="*/ 158 h 177"/>
              <a:gd name="T14" fmla="*/ 1185 w 1436"/>
              <a:gd name="T15" fmla="*/ 130 h 177"/>
              <a:gd name="T16" fmla="*/ 1436 w 1436"/>
              <a:gd name="T17" fmla="*/ 6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6" h="177">
                <a:moveTo>
                  <a:pt x="1436" y="62"/>
                </a:moveTo>
                <a:cubicBezTo>
                  <a:pt x="1436" y="0"/>
                  <a:pt x="1436" y="0"/>
                  <a:pt x="1436" y="0"/>
                </a:cubicBezTo>
                <a:cubicBezTo>
                  <a:pt x="1257" y="70"/>
                  <a:pt x="1072" y="105"/>
                  <a:pt x="881" y="105"/>
                </a:cubicBezTo>
                <a:cubicBezTo>
                  <a:pt x="678" y="112"/>
                  <a:pt x="476" y="112"/>
                  <a:pt x="276" y="105"/>
                </a:cubicBezTo>
                <a:cubicBezTo>
                  <a:pt x="183" y="102"/>
                  <a:pt x="91" y="105"/>
                  <a:pt x="0" y="113"/>
                </a:cubicBezTo>
                <a:cubicBezTo>
                  <a:pt x="0" y="177"/>
                  <a:pt x="0" y="177"/>
                  <a:pt x="0" y="177"/>
                </a:cubicBezTo>
                <a:cubicBezTo>
                  <a:pt x="182" y="154"/>
                  <a:pt x="366" y="148"/>
                  <a:pt x="551" y="158"/>
                </a:cubicBezTo>
                <a:cubicBezTo>
                  <a:pt x="762" y="161"/>
                  <a:pt x="974" y="152"/>
                  <a:pt x="1185" y="130"/>
                </a:cubicBezTo>
                <a:cubicBezTo>
                  <a:pt x="1269" y="114"/>
                  <a:pt x="1353" y="91"/>
                  <a:pt x="1436" y="62"/>
                </a:cubicBezTo>
                <a:close/>
              </a:path>
            </a:pathLst>
          </a:custGeom>
          <a:solidFill>
            <a:srgbClr val="00FF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3" name="Freeform 40">
            <a:extLst>
              <a:ext uri="{FF2B5EF4-FFF2-40B4-BE49-F238E27FC236}">
                <a16:creationId xmlns:a16="http://schemas.microsoft.com/office/drawing/2014/main" id="{1CCC65BC-E853-4B88-A1D1-56653E8ACEC6}"/>
              </a:ext>
            </a:extLst>
          </p:cNvPr>
          <p:cNvSpPr>
            <a:spLocks/>
          </p:cNvSpPr>
          <p:nvPr/>
        </p:nvSpPr>
        <p:spPr bwMode="auto">
          <a:xfrm>
            <a:off x="1519241" y="4303713"/>
            <a:ext cx="2928938" cy="233363"/>
          </a:xfrm>
          <a:custGeom>
            <a:avLst/>
            <a:gdLst>
              <a:gd name="T0" fmla="*/ 1442 w 1442"/>
              <a:gd name="T1" fmla="*/ 0 h 115"/>
              <a:gd name="T2" fmla="*/ 971 w 1442"/>
              <a:gd name="T3" fmla="*/ 101 h 115"/>
              <a:gd name="T4" fmla="*/ 340 w 1442"/>
              <a:gd name="T5" fmla="*/ 101 h 115"/>
              <a:gd name="T6" fmla="*/ 0 w 1442"/>
              <a:gd name="T7" fmla="*/ 115 h 115"/>
            </a:gdLst>
            <a:ahLst/>
            <a:cxnLst>
              <a:cxn ang="0">
                <a:pos x="T0" y="T1"/>
              </a:cxn>
              <a:cxn ang="0">
                <a:pos x="T2" y="T3"/>
              </a:cxn>
              <a:cxn ang="0">
                <a:pos x="T4" y="T5"/>
              </a:cxn>
              <a:cxn ang="0">
                <a:pos x="T6" y="T7"/>
              </a:cxn>
            </a:cxnLst>
            <a:rect l="0" t="0" r="r" b="b"/>
            <a:pathLst>
              <a:path w="1442" h="115">
                <a:moveTo>
                  <a:pt x="1442" y="0"/>
                </a:moveTo>
                <a:cubicBezTo>
                  <a:pt x="1293" y="61"/>
                  <a:pt x="1136" y="95"/>
                  <a:pt x="971" y="101"/>
                </a:cubicBezTo>
                <a:cubicBezTo>
                  <a:pt x="340" y="101"/>
                  <a:pt x="340" y="101"/>
                  <a:pt x="340" y="101"/>
                </a:cubicBezTo>
                <a:cubicBezTo>
                  <a:pt x="224" y="101"/>
                  <a:pt x="111" y="106"/>
                  <a:pt x="0" y="115"/>
                </a:cubicBezTo>
              </a:path>
            </a:pathLst>
          </a:custGeom>
          <a:noFill/>
          <a:ln w="23813" cap="rnd">
            <a:solidFill>
              <a:srgbClr val="00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41">
            <a:extLst>
              <a:ext uri="{FF2B5EF4-FFF2-40B4-BE49-F238E27FC236}">
                <a16:creationId xmlns:a16="http://schemas.microsoft.com/office/drawing/2014/main" id="{E693EC5A-1CC3-4E3E-9895-2935819CA7FE}"/>
              </a:ext>
            </a:extLst>
          </p:cNvPr>
          <p:cNvSpPr>
            <a:spLocks noChangeShapeType="1"/>
          </p:cNvSpPr>
          <p:nvPr/>
        </p:nvSpPr>
        <p:spPr bwMode="auto">
          <a:xfrm flipH="1">
            <a:off x="4441829" y="3659188"/>
            <a:ext cx="52388"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42">
            <a:extLst>
              <a:ext uri="{FF2B5EF4-FFF2-40B4-BE49-F238E27FC236}">
                <a16:creationId xmlns:a16="http://schemas.microsoft.com/office/drawing/2014/main" id="{68BBEDA1-5130-420B-8802-6F0019E419AD}"/>
              </a:ext>
            </a:extLst>
          </p:cNvPr>
          <p:cNvSpPr>
            <a:spLocks noChangeShapeType="1"/>
          </p:cNvSpPr>
          <p:nvPr/>
        </p:nvSpPr>
        <p:spPr bwMode="auto">
          <a:xfrm flipH="1">
            <a:off x="4391029" y="3659188"/>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43">
            <a:extLst>
              <a:ext uri="{FF2B5EF4-FFF2-40B4-BE49-F238E27FC236}">
                <a16:creationId xmlns:a16="http://schemas.microsoft.com/office/drawing/2014/main" id="{901CF060-A173-4784-A02E-9792E0B1FECB}"/>
              </a:ext>
            </a:extLst>
          </p:cNvPr>
          <p:cNvSpPr>
            <a:spLocks noChangeShapeType="1"/>
          </p:cNvSpPr>
          <p:nvPr/>
        </p:nvSpPr>
        <p:spPr bwMode="auto">
          <a:xfrm flipH="1">
            <a:off x="2982916" y="4303713"/>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Line 44">
            <a:extLst>
              <a:ext uri="{FF2B5EF4-FFF2-40B4-BE49-F238E27FC236}">
                <a16:creationId xmlns:a16="http://schemas.microsoft.com/office/drawing/2014/main" id="{60969EA7-7E0E-41F9-B343-0A5543F22D31}"/>
              </a:ext>
            </a:extLst>
          </p:cNvPr>
          <p:cNvSpPr>
            <a:spLocks noChangeShapeType="1"/>
          </p:cNvSpPr>
          <p:nvPr/>
        </p:nvSpPr>
        <p:spPr bwMode="auto">
          <a:xfrm flipH="1">
            <a:off x="2932116" y="4303713"/>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Line 45">
            <a:extLst>
              <a:ext uri="{FF2B5EF4-FFF2-40B4-BE49-F238E27FC236}">
                <a16:creationId xmlns:a16="http://schemas.microsoft.com/office/drawing/2014/main" id="{22B87141-EAD5-474F-A644-DA747A2824A9}"/>
              </a:ext>
            </a:extLst>
          </p:cNvPr>
          <p:cNvSpPr>
            <a:spLocks noChangeShapeType="1"/>
          </p:cNvSpPr>
          <p:nvPr/>
        </p:nvSpPr>
        <p:spPr bwMode="auto">
          <a:xfrm flipH="1">
            <a:off x="2003429" y="4316413"/>
            <a:ext cx="49213"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 name="Line 46">
            <a:extLst>
              <a:ext uri="{FF2B5EF4-FFF2-40B4-BE49-F238E27FC236}">
                <a16:creationId xmlns:a16="http://schemas.microsoft.com/office/drawing/2014/main" id="{682E220F-5800-4FCA-B075-4AE0967AC4EA}"/>
              </a:ext>
            </a:extLst>
          </p:cNvPr>
          <p:cNvSpPr>
            <a:spLocks noChangeShapeType="1"/>
          </p:cNvSpPr>
          <p:nvPr/>
        </p:nvSpPr>
        <p:spPr bwMode="auto">
          <a:xfrm flipH="1">
            <a:off x="1952629" y="4316413"/>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Line 47">
            <a:extLst>
              <a:ext uri="{FF2B5EF4-FFF2-40B4-BE49-F238E27FC236}">
                <a16:creationId xmlns:a16="http://schemas.microsoft.com/office/drawing/2014/main" id="{FBA787A2-B688-4300-AA46-D8E135CCAACA}"/>
              </a:ext>
            </a:extLst>
          </p:cNvPr>
          <p:cNvSpPr>
            <a:spLocks noChangeShapeType="1"/>
          </p:cNvSpPr>
          <p:nvPr/>
        </p:nvSpPr>
        <p:spPr bwMode="auto">
          <a:xfrm flipH="1">
            <a:off x="2489204" y="4379913"/>
            <a:ext cx="53975"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Line 48">
            <a:extLst>
              <a:ext uri="{FF2B5EF4-FFF2-40B4-BE49-F238E27FC236}">
                <a16:creationId xmlns:a16="http://schemas.microsoft.com/office/drawing/2014/main" id="{2AEB87BB-E6C4-407F-AB8C-A3BEFBD3CBF9}"/>
              </a:ext>
            </a:extLst>
          </p:cNvPr>
          <p:cNvSpPr>
            <a:spLocks noChangeShapeType="1"/>
          </p:cNvSpPr>
          <p:nvPr/>
        </p:nvSpPr>
        <p:spPr bwMode="auto">
          <a:xfrm flipH="1">
            <a:off x="2439991" y="4379913"/>
            <a:ext cx="49213"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Line 49">
            <a:extLst>
              <a:ext uri="{FF2B5EF4-FFF2-40B4-BE49-F238E27FC236}">
                <a16:creationId xmlns:a16="http://schemas.microsoft.com/office/drawing/2014/main" id="{765858EF-1D37-48E1-9023-0DA97AA38DA2}"/>
              </a:ext>
            </a:extLst>
          </p:cNvPr>
          <p:cNvSpPr>
            <a:spLocks noChangeShapeType="1"/>
          </p:cNvSpPr>
          <p:nvPr/>
        </p:nvSpPr>
        <p:spPr bwMode="auto">
          <a:xfrm flipH="1">
            <a:off x="2489204" y="4673601"/>
            <a:ext cx="53975"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 name="Line 50">
            <a:extLst>
              <a:ext uri="{FF2B5EF4-FFF2-40B4-BE49-F238E27FC236}">
                <a16:creationId xmlns:a16="http://schemas.microsoft.com/office/drawing/2014/main" id="{399F03BF-C6BE-4105-A4F2-7A1FBA7816F5}"/>
              </a:ext>
            </a:extLst>
          </p:cNvPr>
          <p:cNvSpPr>
            <a:spLocks noChangeShapeType="1"/>
          </p:cNvSpPr>
          <p:nvPr/>
        </p:nvSpPr>
        <p:spPr bwMode="auto">
          <a:xfrm flipH="1">
            <a:off x="2439991" y="4673601"/>
            <a:ext cx="49213"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Line 51">
            <a:extLst>
              <a:ext uri="{FF2B5EF4-FFF2-40B4-BE49-F238E27FC236}">
                <a16:creationId xmlns:a16="http://schemas.microsoft.com/office/drawing/2014/main" id="{B5060E14-BA08-48E6-AB22-798E47DB0746}"/>
              </a:ext>
            </a:extLst>
          </p:cNvPr>
          <p:cNvSpPr>
            <a:spLocks noChangeShapeType="1"/>
          </p:cNvSpPr>
          <p:nvPr/>
        </p:nvSpPr>
        <p:spPr bwMode="auto">
          <a:xfrm flipH="1">
            <a:off x="2003429" y="4614863"/>
            <a:ext cx="49213"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 name="Line 52">
            <a:extLst>
              <a:ext uri="{FF2B5EF4-FFF2-40B4-BE49-F238E27FC236}">
                <a16:creationId xmlns:a16="http://schemas.microsoft.com/office/drawing/2014/main" id="{CAD04535-654B-408A-9B88-C4E5E98C339F}"/>
              </a:ext>
            </a:extLst>
          </p:cNvPr>
          <p:cNvSpPr>
            <a:spLocks noChangeShapeType="1"/>
          </p:cNvSpPr>
          <p:nvPr/>
        </p:nvSpPr>
        <p:spPr bwMode="auto">
          <a:xfrm flipH="1">
            <a:off x="1952629" y="4614863"/>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Line 53">
            <a:extLst>
              <a:ext uri="{FF2B5EF4-FFF2-40B4-BE49-F238E27FC236}">
                <a16:creationId xmlns:a16="http://schemas.microsoft.com/office/drawing/2014/main" id="{2AA7CE24-C507-4AF0-BCF3-8EC077C1D427}"/>
              </a:ext>
            </a:extLst>
          </p:cNvPr>
          <p:cNvSpPr>
            <a:spLocks noChangeShapeType="1"/>
          </p:cNvSpPr>
          <p:nvPr/>
        </p:nvSpPr>
        <p:spPr bwMode="auto">
          <a:xfrm flipH="1">
            <a:off x="2982916" y="4632326"/>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 name="Line 54">
            <a:extLst>
              <a:ext uri="{FF2B5EF4-FFF2-40B4-BE49-F238E27FC236}">
                <a16:creationId xmlns:a16="http://schemas.microsoft.com/office/drawing/2014/main" id="{BFD19EBD-EAB1-4749-A21D-EB567A08545F}"/>
              </a:ext>
            </a:extLst>
          </p:cNvPr>
          <p:cNvSpPr>
            <a:spLocks noChangeShapeType="1"/>
          </p:cNvSpPr>
          <p:nvPr/>
        </p:nvSpPr>
        <p:spPr bwMode="auto">
          <a:xfrm flipH="1">
            <a:off x="2932116" y="4632326"/>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Line 55">
            <a:extLst>
              <a:ext uri="{FF2B5EF4-FFF2-40B4-BE49-F238E27FC236}">
                <a16:creationId xmlns:a16="http://schemas.microsoft.com/office/drawing/2014/main" id="{EEF2FFE1-AF7F-43BB-89FB-6E18EC945BA2}"/>
              </a:ext>
            </a:extLst>
          </p:cNvPr>
          <p:cNvSpPr>
            <a:spLocks noChangeShapeType="1"/>
          </p:cNvSpPr>
          <p:nvPr/>
        </p:nvSpPr>
        <p:spPr bwMode="auto">
          <a:xfrm flipV="1">
            <a:off x="2982916" y="4303713"/>
            <a:ext cx="0" cy="328613"/>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 name="Line 56">
            <a:extLst>
              <a:ext uri="{FF2B5EF4-FFF2-40B4-BE49-F238E27FC236}">
                <a16:creationId xmlns:a16="http://schemas.microsoft.com/office/drawing/2014/main" id="{9E177173-1554-4B40-8D19-63F0909C4ACA}"/>
              </a:ext>
            </a:extLst>
          </p:cNvPr>
          <p:cNvSpPr>
            <a:spLocks noChangeShapeType="1"/>
          </p:cNvSpPr>
          <p:nvPr/>
        </p:nvSpPr>
        <p:spPr bwMode="auto">
          <a:xfrm flipV="1">
            <a:off x="2489204" y="4379913"/>
            <a:ext cx="0" cy="293688"/>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 name="Line 57">
            <a:extLst>
              <a:ext uri="{FF2B5EF4-FFF2-40B4-BE49-F238E27FC236}">
                <a16:creationId xmlns:a16="http://schemas.microsoft.com/office/drawing/2014/main" id="{A170E1F3-5978-476D-8F8B-8307FCB49C81}"/>
              </a:ext>
            </a:extLst>
          </p:cNvPr>
          <p:cNvSpPr>
            <a:spLocks noChangeShapeType="1"/>
          </p:cNvSpPr>
          <p:nvPr/>
        </p:nvSpPr>
        <p:spPr bwMode="auto">
          <a:xfrm flipV="1">
            <a:off x="2003429" y="4316413"/>
            <a:ext cx="0" cy="29845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 name="Line 58">
            <a:extLst>
              <a:ext uri="{FF2B5EF4-FFF2-40B4-BE49-F238E27FC236}">
                <a16:creationId xmlns:a16="http://schemas.microsoft.com/office/drawing/2014/main" id="{374198A6-0BA4-4F8D-87C7-0AD44A4E88AA}"/>
              </a:ext>
            </a:extLst>
          </p:cNvPr>
          <p:cNvSpPr>
            <a:spLocks noChangeShapeType="1"/>
          </p:cNvSpPr>
          <p:nvPr/>
        </p:nvSpPr>
        <p:spPr bwMode="auto">
          <a:xfrm flipH="1">
            <a:off x="3960816" y="4216401"/>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 name="Line 59">
            <a:extLst>
              <a:ext uri="{FF2B5EF4-FFF2-40B4-BE49-F238E27FC236}">
                <a16:creationId xmlns:a16="http://schemas.microsoft.com/office/drawing/2014/main" id="{977CED9E-FC74-49A8-86F1-78BD1CE11C38}"/>
              </a:ext>
            </a:extLst>
          </p:cNvPr>
          <p:cNvSpPr>
            <a:spLocks noChangeShapeType="1"/>
          </p:cNvSpPr>
          <p:nvPr/>
        </p:nvSpPr>
        <p:spPr bwMode="auto">
          <a:xfrm flipH="1">
            <a:off x="3910016" y="4216401"/>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 name="Line 60">
            <a:extLst>
              <a:ext uri="{FF2B5EF4-FFF2-40B4-BE49-F238E27FC236}">
                <a16:creationId xmlns:a16="http://schemas.microsoft.com/office/drawing/2014/main" id="{1AB58573-895C-4E81-A4D2-87AE93E5422E}"/>
              </a:ext>
            </a:extLst>
          </p:cNvPr>
          <p:cNvSpPr>
            <a:spLocks noChangeShapeType="1"/>
          </p:cNvSpPr>
          <p:nvPr/>
        </p:nvSpPr>
        <p:spPr bwMode="auto">
          <a:xfrm flipH="1">
            <a:off x="3470279" y="4333876"/>
            <a:ext cx="53975"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 name="Line 61">
            <a:extLst>
              <a:ext uri="{FF2B5EF4-FFF2-40B4-BE49-F238E27FC236}">
                <a16:creationId xmlns:a16="http://schemas.microsoft.com/office/drawing/2014/main" id="{E6BCB019-2548-4ACC-8D00-605E1ABADAE0}"/>
              </a:ext>
            </a:extLst>
          </p:cNvPr>
          <p:cNvSpPr>
            <a:spLocks noChangeShapeType="1"/>
          </p:cNvSpPr>
          <p:nvPr/>
        </p:nvSpPr>
        <p:spPr bwMode="auto">
          <a:xfrm flipH="1">
            <a:off x="3419479" y="4333876"/>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 name="Line 62">
            <a:extLst>
              <a:ext uri="{FF2B5EF4-FFF2-40B4-BE49-F238E27FC236}">
                <a16:creationId xmlns:a16="http://schemas.microsoft.com/office/drawing/2014/main" id="{C3333F53-3931-437E-8FE5-6500E88AE9EC}"/>
              </a:ext>
            </a:extLst>
          </p:cNvPr>
          <p:cNvSpPr>
            <a:spLocks noChangeShapeType="1"/>
          </p:cNvSpPr>
          <p:nvPr/>
        </p:nvSpPr>
        <p:spPr bwMode="auto">
          <a:xfrm flipH="1">
            <a:off x="3470279" y="4675188"/>
            <a:ext cx="53975"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 name="Line 63">
            <a:extLst>
              <a:ext uri="{FF2B5EF4-FFF2-40B4-BE49-F238E27FC236}">
                <a16:creationId xmlns:a16="http://schemas.microsoft.com/office/drawing/2014/main" id="{26CA8650-E148-4DE9-B54A-FF955F81D764}"/>
              </a:ext>
            </a:extLst>
          </p:cNvPr>
          <p:cNvSpPr>
            <a:spLocks noChangeShapeType="1"/>
          </p:cNvSpPr>
          <p:nvPr/>
        </p:nvSpPr>
        <p:spPr bwMode="auto">
          <a:xfrm flipH="1">
            <a:off x="3419479" y="4675188"/>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 name="Line 64">
            <a:extLst>
              <a:ext uri="{FF2B5EF4-FFF2-40B4-BE49-F238E27FC236}">
                <a16:creationId xmlns:a16="http://schemas.microsoft.com/office/drawing/2014/main" id="{114DA76B-E3EE-4ED4-9733-B9F2C7437B61}"/>
              </a:ext>
            </a:extLst>
          </p:cNvPr>
          <p:cNvSpPr>
            <a:spLocks noChangeShapeType="1"/>
          </p:cNvSpPr>
          <p:nvPr/>
        </p:nvSpPr>
        <p:spPr bwMode="auto">
          <a:xfrm flipH="1">
            <a:off x="4441829" y="4659313"/>
            <a:ext cx="52388"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 name="Line 65">
            <a:extLst>
              <a:ext uri="{FF2B5EF4-FFF2-40B4-BE49-F238E27FC236}">
                <a16:creationId xmlns:a16="http://schemas.microsoft.com/office/drawing/2014/main" id="{DD8CE640-84E1-4B80-BFA7-1D0761472D1A}"/>
              </a:ext>
            </a:extLst>
          </p:cNvPr>
          <p:cNvSpPr>
            <a:spLocks noChangeShapeType="1"/>
          </p:cNvSpPr>
          <p:nvPr/>
        </p:nvSpPr>
        <p:spPr bwMode="auto">
          <a:xfrm flipH="1">
            <a:off x="4391029" y="4659313"/>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 name="Line 66">
            <a:extLst>
              <a:ext uri="{FF2B5EF4-FFF2-40B4-BE49-F238E27FC236}">
                <a16:creationId xmlns:a16="http://schemas.microsoft.com/office/drawing/2014/main" id="{01BB0BC9-4D57-4EDA-8544-3701B44DD7AE}"/>
              </a:ext>
            </a:extLst>
          </p:cNvPr>
          <p:cNvSpPr>
            <a:spLocks noChangeShapeType="1"/>
          </p:cNvSpPr>
          <p:nvPr/>
        </p:nvSpPr>
        <p:spPr bwMode="auto">
          <a:xfrm flipH="1">
            <a:off x="3960816" y="4683126"/>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 name="Line 67">
            <a:extLst>
              <a:ext uri="{FF2B5EF4-FFF2-40B4-BE49-F238E27FC236}">
                <a16:creationId xmlns:a16="http://schemas.microsoft.com/office/drawing/2014/main" id="{8A6113D6-A5B0-4290-AF52-0038684DB475}"/>
              </a:ext>
            </a:extLst>
          </p:cNvPr>
          <p:cNvSpPr>
            <a:spLocks noChangeShapeType="1"/>
          </p:cNvSpPr>
          <p:nvPr/>
        </p:nvSpPr>
        <p:spPr bwMode="auto">
          <a:xfrm flipH="1">
            <a:off x="3910016" y="4683126"/>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 name="Line 68">
            <a:extLst>
              <a:ext uri="{FF2B5EF4-FFF2-40B4-BE49-F238E27FC236}">
                <a16:creationId xmlns:a16="http://schemas.microsoft.com/office/drawing/2014/main" id="{4DE77C13-6D7F-4C70-AC27-E36CF19EAC59}"/>
              </a:ext>
            </a:extLst>
          </p:cNvPr>
          <p:cNvSpPr>
            <a:spLocks noChangeShapeType="1"/>
          </p:cNvSpPr>
          <p:nvPr/>
        </p:nvSpPr>
        <p:spPr bwMode="auto">
          <a:xfrm flipV="1">
            <a:off x="3960816" y="4216401"/>
            <a:ext cx="0" cy="466725"/>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 name="Line 69">
            <a:extLst>
              <a:ext uri="{FF2B5EF4-FFF2-40B4-BE49-F238E27FC236}">
                <a16:creationId xmlns:a16="http://schemas.microsoft.com/office/drawing/2014/main" id="{605EBA2F-3FCD-4CEF-A618-AD41DBEFF288}"/>
              </a:ext>
            </a:extLst>
          </p:cNvPr>
          <p:cNvSpPr>
            <a:spLocks noChangeShapeType="1"/>
          </p:cNvSpPr>
          <p:nvPr/>
        </p:nvSpPr>
        <p:spPr bwMode="auto">
          <a:xfrm flipV="1">
            <a:off x="3470279" y="4333876"/>
            <a:ext cx="0" cy="341313"/>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 name="Line 70">
            <a:extLst>
              <a:ext uri="{FF2B5EF4-FFF2-40B4-BE49-F238E27FC236}">
                <a16:creationId xmlns:a16="http://schemas.microsoft.com/office/drawing/2014/main" id="{6A5007A4-132F-4302-B6FE-E561DFE92E83}"/>
              </a:ext>
            </a:extLst>
          </p:cNvPr>
          <p:cNvSpPr>
            <a:spLocks noChangeShapeType="1"/>
          </p:cNvSpPr>
          <p:nvPr/>
        </p:nvSpPr>
        <p:spPr bwMode="auto">
          <a:xfrm flipV="1">
            <a:off x="4441829" y="3659188"/>
            <a:ext cx="0" cy="1000125"/>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 name="Line 71">
            <a:extLst>
              <a:ext uri="{FF2B5EF4-FFF2-40B4-BE49-F238E27FC236}">
                <a16:creationId xmlns:a16="http://schemas.microsoft.com/office/drawing/2014/main" id="{50EA41E9-1788-4CFC-9C2F-2F0EB10BF7C5}"/>
              </a:ext>
            </a:extLst>
          </p:cNvPr>
          <p:cNvSpPr>
            <a:spLocks noChangeShapeType="1"/>
          </p:cNvSpPr>
          <p:nvPr/>
        </p:nvSpPr>
        <p:spPr bwMode="auto">
          <a:xfrm flipH="1">
            <a:off x="1514479" y="4400551"/>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 name="Line 72">
            <a:extLst>
              <a:ext uri="{FF2B5EF4-FFF2-40B4-BE49-F238E27FC236}">
                <a16:creationId xmlns:a16="http://schemas.microsoft.com/office/drawing/2014/main" id="{B8C907C9-78D9-478B-86C6-BA917596CAD5}"/>
              </a:ext>
            </a:extLst>
          </p:cNvPr>
          <p:cNvSpPr>
            <a:spLocks noChangeShapeType="1"/>
          </p:cNvSpPr>
          <p:nvPr/>
        </p:nvSpPr>
        <p:spPr bwMode="auto">
          <a:xfrm flipH="1">
            <a:off x="1462091" y="4400551"/>
            <a:ext cx="52388"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 name="Line 73">
            <a:extLst>
              <a:ext uri="{FF2B5EF4-FFF2-40B4-BE49-F238E27FC236}">
                <a16:creationId xmlns:a16="http://schemas.microsoft.com/office/drawing/2014/main" id="{0CFE6127-0FA4-4393-B9EC-1000B0044AB7}"/>
              </a:ext>
            </a:extLst>
          </p:cNvPr>
          <p:cNvSpPr>
            <a:spLocks noChangeShapeType="1"/>
          </p:cNvSpPr>
          <p:nvPr/>
        </p:nvSpPr>
        <p:spPr bwMode="auto">
          <a:xfrm flipH="1">
            <a:off x="1514479" y="4683126"/>
            <a:ext cx="50800"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 name="Line 74">
            <a:extLst>
              <a:ext uri="{FF2B5EF4-FFF2-40B4-BE49-F238E27FC236}">
                <a16:creationId xmlns:a16="http://schemas.microsoft.com/office/drawing/2014/main" id="{D0F15E2A-DA68-4DC5-ADC3-D89E06061755}"/>
              </a:ext>
            </a:extLst>
          </p:cNvPr>
          <p:cNvSpPr>
            <a:spLocks noChangeShapeType="1"/>
          </p:cNvSpPr>
          <p:nvPr/>
        </p:nvSpPr>
        <p:spPr bwMode="auto">
          <a:xfrm flipH="1">
            <a:off x="1462091" y="4683126"/>
            <a:ext cx="52388" cy="0"/>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 name="Line 75">
            <a:extLst>
              <a:ext uri="{FF2B5EF4-FFF2-40B4-BE49-F238E27FC236}">
                <a16:creationId xmlns:a16="http://schemas.microsoft.com/office/drawing/2014/main" id="{7659B9A9-9C63-450A-8CB7-BDF5088FD94A}"/>
              </a:ext>
            </a:extLst>
          </p:cNvPr>
          <p:cNvSpPr>
            <a:spLocks noChangeShapeType="1"/>
          </p:cNvSpPr>
          <p:nvPr/>
        </p:nvSpPr>
        <p:spPr bwMode="auto">
          <a:xfrm flipV="1">
            <a:off x="1514479" y="4400551"/>
            <a:ext cx="0" cy="282575"/>
          </a:xfrm>
          <a:prstGeom prst="line">
            <a:avLst/>
          </a:prstGeom>
          <a:noFill/>
          <a:ln w="15875" cap="rnd">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 name="Freeform 76">
            <a:extLst>
              <a:ext uri="{FF2B5EF4-FFF2-40B4-BE49-F238E27FC236}">
                <a16:creationId xmlns:a16="http://schemas.microsoft.com/office/drawing/2014/main" id="{4887A8B0-5D70-4947-897D-D0BAD099985B}"/>
              </a:ext>
            </a:extLst>
          </p:cNvPr>
          <p:cNvSpPr>
            <a:spLocks/>
          </p:cNvSpPr>
          <p:nvPr/>
        </p:nvSpPr>
        <p:spPr bwMode="auto">
          <a:xfrm>
            <a:off x="1495429" y="4548188"/>
            <a:ext cx="39688" cy="39688"/>
          </a:xfrm>
          <a:custGeom>
            <a:avLst/>
            <a:gdLst>
              <a:gd name="T0" fmla="*/ 2 w 20"/>
              <a:gd name="T1" fmla="*/ 3 h 20"/>
              <a:gd name="T2" fmla="*/ 0 w 20"/>
              <a:gd name="T3" fmla="*/ 10 h 20"/>
              <a:gd name="T4" fmla="*/ 2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2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3"/>
                </a:moveTo>
                <a:cubicBezTo>
                  <a:pt x="1" y="5"/>
                  <a:pt x="0" y="8"/>
                  <a:pt x="0" y="10"/>
                </a:cubicBezTo>
                <a:cubicBezTo>
                  <a:pt x="0" y="13"/>
                  <a:pt x="1" y="15"/>
                  <a:pt x="2" y="17"/>
                </a:cubicBezTo>
                <a:cubicBezTo>
                  <a:pt x="4" y="19"/>
                  <a:pt x="7" y="20"/>
                  <a:pt x="10" y="20"/>
                </a:cubicBezTo>
                <a:cubicBezTo>
                  <a:pt x="12" y="20"/>
                  <a:pt x="15" y="19"/>
                  <a:pt x="17" y="17"/>
                </a:cubicBezTo>
                <a:cubicBezTo>
                  <a:pt x="19" y="15"/>
                  <a:pt x="20" y="13"/>
                  <a:pt x="20" y="10"/>
                </a:cubicBezTo>
                <a:cubicBezTo>
                  <a:pt x="20" y="8"/>
                  <a:pt x="19" y="5"/>
                  <a:pt x="17" y="3"/>
                </a:cubicBezTo>
                <a:cubicBezTo>
                  <a:pt x="15" y="1"/>
                  <a:pt x="12" y="0"/>
                  <a:pt x="10" y="0"/>
                </a:cubicBezTo>
                <a:cubicBezTo>
                  <a:pt x="7" y="0"/>
                  <a:pt x="4" y="1"/>
                  <a:pt x="2" y="3"/>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0" name="Freeform 77">
            <a:extLst>
              <a:ext uri="{FF2B5EF4-FFF2-40B4-BE49-F238E27FC236}">
                <a16:creationId xmlns:a16="http://schemas.microsoft.com/office/drawing/2014/main" id="{BD1C4917-6B5D-4DDC-A291-0C2556C221EE}"/>
              </a:ext>
            </a:extLst>
          </p:cNvPr>
          <p:cNvSpPr>
            <a:spLocks/>
          </p:cNvSpPr>
          <p:nvPr/>
        </p:nvSpPr>
        <p:spPr bwMode="auto">
          <a:xfrm>
            <a:off x="1982791" y="4464051"/>
            <a:ext cx="39688" cy="41275"/>
          </a:xfrm>
          <a:custGeom>
            <a:avLst/>
            <a:gdLst>
              <a:gd name="T0" fmla="*/ 3 w 20"/>
              <a:gd name="T1" fmla="*/ 2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2 h 20"/>
              <a:gd name="T14" fmla="*/ 10 w 20"/>
              <a:gd name="T15" fmla="*/ 0 h 20"/>
              <a:gd name="T16" fmla="*/ 3 w 20"/>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2"/>
                </a:moveTo>
                <a:cubicBezTo>
                  <a:pt x="1" y="4"/>
                  <a:pt x="0" y="7"/>
                  <a:pt x="0" y="10"/>
                </a:cubicBezTo>
                <a:cubicBezTo>
                  <a:pt x="0" y="12"/>
                  <a:pt x="1" y="15"/>
                  <a:pt x="3" y="17"/>
                </a:cubicBezTo>
                <a:cubicBezTo>
                  <a:pt x="5" y="19"/>
                  <a:pt x="7" y="20"/>
                  <a:pt x="10" y="20"/>
                </a:cubicBezTo>
                <a:cubicBezTo>
                  <a:pt x="12" y="20"/>
                  <a:pt x="15" y="19"/>
                  <a:pt x="17" y="17"/>
                </a:cubicBezTo>
                <a:cubicBezTo>
                  <a:pt x="19" y="15"/>
                  <a:pt x="20" y="12"/>
                  <a:pt x="20" y="10"/>
                </a:cubicBezTo>
                <a:cubicBezTo>
                  <a:pt x="20" y="7"/>
                  <a:pt x="19" y="4"/>
                  <a:pt x="17" y="2"/>
                </a:cubicBezTo>
                <a:cubicBezTo>
                  <a:pt x="15" y="1"/>
                  <a:pt x="12" y="0"/>
                  <a:pt x="10" y="0"/>
                </a:cubicBezTo>
                <a:cubicBezTo>
                  <a:pt x="7" y="0"/>
                  <a:pt x="5" y="1"/>
                  <a:pt x="3" y="2"/>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1" name="Freeform 78">
            <a:extLst>
              <a:ext uri="{FF2B5EF4-FFF2-40B4-BE49-F238E27FC236}">
                <a16:creationId xmlns:a16="http://schemas.microsoft.com/office/drawing/2014/main" id="{58E30F0B-1629-43DD-974E-836F858CC10D}"/>
              </a:ext>
            </a:extLst>
          </p:cNvPr>
          <p:cNvSpPr>
            <a:spLocks/>
          </p:cNvSpPr>
          <p:nvPr/>
        </p:nvSpPr>
        <p:spPr bwMode="auto">
          <a:xfrm>
            <a:off x="2470154" y="4533901"/>
            <a:ext cx="39688" cy="39688"/>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2"/>
                  <a:pt x="1" y="15"/>
                  <a:pt x="3" y="17"/>
                </a:cubicBezTo>
                <a:cubicBezTo>
                  <a:pt x="5" y="19"/>
                  <a:pt x="7" y="20"/>
                  <a:pt x="10" y="20"/>
                </a:cubicBezTo>
                <a:cubicBezTo>
                  <a:pt x="13" y="20"/>
                  <a:pt x="15" y="19"/>
                  <a:pt x="17" y="17"/>
                </a:cubicBezTo>
                <a:cubicBezTo>
                  <a:pt x="19" y="15"/>
                  <a:pt x="20" y="12"/>
                  <a:pt x="20" y="10"/>
                </a:cubicBezTo>
                <a:cubicBezTo>
                  <a:pt x="20" y="7"/>
                  <a:pt x="19" y="5"/>
                  <a:pt x="17" y="3"/>
                </a:cubicBezTo>
                <a:cubicBezTo>
                  <a:pt x="15" y="1"/>
                  <a:pt x="13" y="0"/>
                  <a:pt x="10" y="0"/>
                </a:cubicBezTo>
                <a:cubicBezTo>
                  <a:pt x="7" y="0"/>
                  <a:pt x="5" y="1"/>
                  <a:pt x="3" y="3"/>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2" name="Freeform 79">
            <a:extLst>
              <a:ext uri="{FF2B5EF4-FFF2-40B4-BE49-F238E27FC236}">
                <a16:creationId xmlns:a16="http://schemas.microsoft.com/office/drawing/2014/main" id="{6916161F-C7A4-4D7F-AE60-51A6A1B50051}"/>
              </a:ext>
            </a:extLst>
          </p:cNvPr>
          <p:cNvSpPr>
            <a:spLocks/>
          </p:cNvSpPr>
          <p:nvPr/>
        </p:nvSpPr>
        <p:spPr bwMode="auto">
          <a:xfrm>
            <a:off x="2963866" y="4462463"/>
            <a:ext cx="39688" cy="39688"/>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2"/>
                  <a:pt x="1" y="15"/>
                  <a:pt x="3" y="17"/>
                </a:cubicBezTo>
                <a:cubicBezTo>
                  <a:pt x="5" y="19"/>
                  <a:pt x="7" y="20"/>
                  <a:pt x="10" y="20"/>
                </a:cubicBezTo>
                <a:cubicBezTo>
                  <a:pt x="13" y="20"/>
                  <a:pt x="15" y="19"/>
                  <a:pt x="17" y="17"/>
                </a:cubicBezTo>
                <a:cubicBezTo>
                  <a:pt x="19" y="15"/>
                  <a:pt x="20" y="12"/>
                  <a:pt x="20" y="10"/>
                </a:cubicBezTo>
                <a:cubicBezTo>
                  <a:pt x="20" y="7"/>
                  <a:pt x="19" y="5"/>
                  <a:pt x="17" y="3"/>
                </a:cubicBezTo>
                <a:cubicBezTo>
                  <a:pt x="15" y="1"/>
                  <a:pt x="13" y="0"/>
                  <a:pt x="10" y="0"/>
                </a:cubicBezTo>
                <a:cubicBezTo>
                  <a:pt x="7" y="0"/>
                  <a:pt x="5" y="1"/>
                  <a:pt x="3" y="3"/>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3" name="Freeform 80">
            <a:extLst>
              <a:ext uri="{FF2B5EF4-FFF2-40B4-BE49-F238E27FC236}">
                <a16:creationId xmlns:a16="http://schemas.microsoft.com/office/drawing/2014/main" id="{14DBE79E-EDA9-4720-A103-355AC9107A0A}"/>
              </a:ext>
            </a:extLst>
          </p:cNvPr>
          <p:cNvSpPr>
            <a:spLocks/>
          </p:cNvSpPr>
          <p:nvPr/>
        </p:nvSpPr>
        <p:spPr bwMode="auto">
          <a:xfrm>
            <a:off x="3451229" y="4513263"/>
            <a:ext cx="39688" cy="39688"/>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8" y="20"/>
                  <a:pt x="10" y="20"/>
                </a:cubicBezTo>
                <a:cubicBezTo>
                  <a:pt x="13" y="20"/>
                  <a:pt x="15" y="19"/>
                  <a:pt x="17" y="17"/>
                </a:cubicBezTo>
                <a:cubicBezTo>
                  <a:pt x="19" y="15"/>
                  <a:pt x="20" y="13"/>
                  <a:pt x="20" y="10"/>
                </a:cubicBezTo>
                <a:cubicBezTo>
                  <a:pt x="20" y="7"/>
                  <a:pt x="19" y="5"/>
                  <a:pt x="17" y="3"/>
                </a:cubicBezTo>
                <a:cubicBezTo>
                  <a:pt x="15" y="1"/>
                  <a:pt x="13" y="0"/>
                  <a:pt x="10" y="0"/>
                </a:cubicBezTo>
                <a:cubicBezTo>
                  <a:pt x="8" y="0"/>
                  <a:pt x="5" y="1"/>
                  <a:pt x="3" y="3"/>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4" name="Freeform 81">
            <a:extLst>
              <a:ext uri="{FF2B5EF4-FFF2-40B4-BE49-F238E27FC236}">
                <a16:creationId xmlns:a16="http://schemas.microsoft.com/office/drawing/2014/main" id="{64E28744-8F99-440C-A8B4-05F4FC4F772A}"/>
              </a:ext>
            </a:extLst>
          </p:cNvPr>
          <p:cNvSpPr>
            <a:spLocks/>
          </p:cNvSpPr>
          <p:nvPr/>
        </p:nvSpPr>
        <p:spPr bwMode="auto">
          <a:xfrm>
            <a:off x="3940179" y="4465638"/>
            <a:ext cx="41275" cy="41275"/>
          </a:xfrm>
          <a:custGeom>
            <a:avLst/>
            <a:gdLst>
              <a:gd name="T0" fmla="*/ 2 w 20"/>
              <a:gd name="T1" fmla="*/ 3 h 20"/>
              <a:gd name="T2" fmla="*/ 0 w 20"/>
              <a:gd name="T3" fmla="*/ 10 h 20"/>
              <a:gd name="T4" fmla="*/ 2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2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3"/>
                </a:moveTo>
                <a:cubicBezTo>
                  <a:pt x="1" y="5"/>
                  <a:pt x="0" y="8"/>
                  <a:pt x="0" y="10"/>
                </a:cubicBezTo>
                <a:cubicBezTo>
                  <a:pt x="0" y="13"/>
                  <a:pt x="1" y="15"/>
                  <a:pt x="2" y="17"/>
                </a:cubicBezTo>
                <a:cubicBezTo>
                  <a:pt x="4" y="19"/>
                  <a:pt x="7" y="20"/>
                  <a:pt x="10" y="20"/>
                </a:cubicBezTo>
                <a:cubicBezTo>
                  <a:pt x="12" y="20"/>
                  <a:pt x="15" y="19"/>
                  <a:pt x="17" y="17"/>
                </a:cubicBezTo>
                <a:cubicBezTo>
                  <a:pt x="19" y="15"/>
                  <a:pt x="20" y="13"/>
                  <a:pt x="20" y="10"/>
                </a:cubicBezTo>
                <a:cubicBezTo>
                  <a:pt x="20" y="8"/>
                  <a:pt x="19" y="5"/>
                  <a:pt x="17" y="3"/>
                </a:cubicBezTo>
                <a:cubicBezTo>
                  <a:pt x="15" y="1"/>
                  <a:pt x="12" y="0"/>
                  <a:pt x="10" y="0"/>
                </a:cubicBezTo>
                <a:cubicBezTo>
                  <a:pt x="7" y="0"/>
                  <a:pt x="4" y="1"/>
                  <a:pt x="2" y="3"/>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5" name="Freeform 82">
            <a:extLst>
              <a:ext uri="{FF2B5EF4-FFF2-40B4-BE49-F238E27FC236}">
                <a16:creationId xmlns:a16="http://schemas.microsoft.com/office/drawing/2014/main" id="{B746825A-313C-4C5B-B16E-4A60F2A4B34B}"/>
              </a:ext>
            </a:extLst>
          </p:cNvPr>
          <p:cNvSpPr>
            <a:spLocks/>
          </p:cNvSpPr>
          <p:nvPr/>
        </p:nvSpPr>
        <p:spPr bwMode="auto">
          <a:xfrm>
            <a:off x="4421191" y="4265613"/>
            <a:ext cx="41275" cy="39688"/>
          </a:xfrm>
          <a:custGeom>
            <a:avLst/>
            <a:gdLst>
              <a:gd name="T0" fmla="*/ 3 w 20"/>
              <a:gd name="T1" fmla="*/ 2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2 h 20"/>
              <a:gd name="T14" fmla="*/ 10 w 20"/>
              <a:gd name="T15" fmla="*/ 0 h 20"/>
              <a:gd name="T16" fmla="*/ 3 w 20"/>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2"/>
                </a:moveTo>
                <a:cubicBezTo>
                  <a:pt x="1" y="4"/>
                  <a:pt x="0" y="7"/>
                  <a:pt x="0" y="10"/>
                </a:cubicBezTo>
                <a:cubicBezTo>
                  <a:pt x="0" y="12"/>
                  <a:pt x="1" y="15"/>
                  <a:pt x="3" y="17"/>
                </a:cubicBezTo>
                <a:cubicBezTo>
                  <a:pt x="5" y="19"/>
                  <a:pt x="8" y="20"/>
                  <a:pt x="10" y="20"/>
                </a:cubicBezTo>
                <a:cubicBezTo>
                  <a:pt x="13" y="20"/>
                  <a:pt x="15" y="19"/>
                  <a:pt x="17" y="17"/>
                </a:cubicBezTo>
                <a:cubicBezTo>
                  <a:pt x="19" y="15"/>
                  <a:pt x="20" y="12"/>
                  <a:pt x="20" y="10"/>
                </a:cubicBezTo>
                <a:cubicBezTo>
                  <a:pt x="20" y="7"/>
                  <a:pt x="19" y="4"/>
                  <a:pt x="17" y="2"/>
                </a:cubicBezTo>
                <a:cubicBezTo>
                  <a:pt x="15" y="1"/>
                  <a:pt x="13" y="0"/>
                  <a:pt x="10" y="0"/>
                </a:cubicBezTo>
                <a:cubicBezTo>
                  <a:pt x="8" y="0"/>
                  <a:pt x="5" y="1"/>
                  <a:pt x="3" y="2"/>
                </a:cubicBezTo>
                <a:close/>
              </a:path>
            </a:pathLst>
          </a:custGeom>
          <a:solidFill>
            <a:srgbClr val="00CC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9" name="Freeform 6">
            <a:extLst>
              <a:ext uri="{FF2B5EF4-FFF2-40B4-BE49-F238E27FC236}">
                <a16:creationId xmlns:a16="http://schemas.microsoft.com/office/drawing/2014/main" id="{08CF4BA6-1451-4C05-8C70-CC94045EAC8E}"/>
              </a:ext>
            </a:extLst>
          </p:cNvPr>
          <p:cNvSpPr>
            <a:spLocks/>
          </p:cNvSpPr>
          <p:nvPr/>
        </p:nvSpPr>
        <p:spPr bwMode="auto">
          <a:xfrm>
            <a:off x="5267331" y="2398713"/>
            <a:ext cx="3717925" cy="2925763"/>
          </a:xfrm>
          <a:custGeom>
            <a:avLst/>
            <a:gdLst>
              <a:gd name="T0" fmla="*/ 2342 w 2342"/>
              <a:gd name="T1" fmla="*/ 1843 h 1843"/>
              <a:gd name="T2" fmla="*/ 0 w 2342"/>
              <a:gd name="T3" fmla="*/ 1843 h 1843"/>
              <a:gd name="T4" fmla="*/ 0 w 2342"/>
              <a:gd name="T5" fmla="*/ 0 h 1843"/>
            </a:gdLst>
            <a:ahLst/>
            <a:cxnLst>
              <a:cxn ang="0">
                <a:pos x="T0" y="T1"/>
              </a:cxn>
              <a:cxn ang="0">
                <a:pos x="T2" y="T3"/>
              </a:cxn>
              <a:cxn ang="0">
                <a:pos x="T4" y="T5"/>
              </a:cxn>
            </a:cxnLst>
            <a:rect l="0" t="0" r="r" b="b"/>
            <a:pathLst>
              <a:path w="2342" h="1843">
                <a:moveTo>
                  <a:pt x="2342" y="1843"/>
                </a:moveTo>
                <a:lnTo>
                  <a:pt x="0" y="1843"/>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7">
            <a:extLst>
              <a:ext uri="{FF2B5EF4-FFF2-40B4-BE49-F238E27FC236}">
                <a16:creationId xmlns:a16="http://schemas.microsoft.com/office/drawing/2014/main" id="{1731AD27-9DEF-4B21-9C00-2F76F4D3568B}"/>
              </a:ext>
            </a:extLst>
          </p:cNvPr>
          <p:cNvSpPr>
            <a:spLocks noChangeShapeType="1"/>
          </p:cNvSpPr>
          <p:nvPr/>
        </p:nvSpPr>
        <p:spPr bwMode="auto">
          <a:xfrm>
            <a:off x="5194306" y="24479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9">
            <a:extLst>
              <a:ext uri="{FF2B5EF4-FFF2-40B4-BE49-F238E27FC236}">
                <a16:creationId xmlns:a16="http://schemas.microsoft.com/office/drawing/2014/main" id="{E798E8FA-A0BF-491F-B3DB-66C8D345CEF0}"/>
              </a:ext>
            </a:extLst>
          </p:cNvPr>
          <p:cNvSpPr>
            <a:spLocks noChangeShapeType="1"/>
          </p:cNvSpPr>
          <p:nvPr/>
        </p:nvSpPr>
        <p:spPr bwMode="auto">
          <a:xfrm>
            <a:off x="5194306" y="31337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1">
            <a:extLst>
              <a:ext uri="{FF2B5EF4-FFF2-40B4-BE49-F238E27FC236}">
                <a16:creationId xmlns:a16="http://schemas.microsoft.com/office/drawing/2014/main" id="{84D0CB2D-AC1A-46A5-BBFF-BE548DE55B9F}"/>
              </a:ext>
            </a:extLst>
          </p:cNvPr>
          <p:cNvSpPr>
            <a:spLocks noChangeShapeType="1"/>
          </p:cNvSpPr>
          <p:nvPr/>
        </p:nvSpPr>
        <p:spPr bwMode="auto">
          <a:xfrm>
            <a:off x="5194306" y="38195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2">
            <a:extLst>
              <a:ext uri="{FF2B5EF4-FFF2-40B4-BE49-F238E27FC236}">
                <a16:creationId xmlns:a16="http://schemas.microsoft.com/office/drawing/2014/main" id="{445CFBB0-B397-4938-91D2-CF3BF65F1743}"/>
              </a:ext>
            </a:extLst>
          </p:cNvPr>
          <p:cNvSpPr>
            <a:spLocks noChangeShapeType="1"/>
          </p:cNvSpPr>
          <p:nvPr/>
        </p:nvSpPr>
        <p:spPr bwMode="auto">
          <a:xfrm>
            <a:off x="5194306" y="4505326"/>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5">
            <a:extLst>
              <a:ext uri="{FF2B5EF4-FFF2-40B4-BE49-F238E27FC236}">
                <a16:creationId xmlns:a16="http://schemas.microsoft.com/office/drawing/2014/main" id="{E38180B3-E8CB-4C23-B38B-3172825262B8}"/>
              </a:ext>
            </a:extLst>
          </p:cNvPr>
          <p:cNvSpPr>
            <a:spLocks noChangeShapeType="1"/>
          </p:cNvSpPr>
          <p:nvPr/>
        </p:nvSpPr>
        <p:spPr bwMode="auto">
          <a:xfrm>
            <a:off x="5194306" y="5194301"/>
            <a:ext cx="7302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5">
            <a:extLst>
              <a:ext uri="{FF2B5EF4-FFF2-40B4-BE49-F238E27FC236}">
                <a16:creationId xmlns:a16="http://schemas.microsoft.com/office/drawing/2014/main" id="{7FC089E2-F960-4CAD-8596-189F3FAE5457}"/>
              </a:ext>
            </a:extLst>
          </p:cNvPr>
          <p:cNvSpPr>
            <a:spLocks noChangeShapeType="1"/>
          </p:cNvSpPr>
          <p:nvPr/>
        </p:nvSpPr>
        <p:spPr bwMode="auto">
          <a:xfrm flipV="1">
            <a:off x="7913693"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6">
            <a:extLst>
              <a:ext uri="{FF2B5EF4-FFF2-40B4-BE49-F238E27FC236}">
                <a16:creationId xmlns:a16="http://schemas.microsoft.com/office/drawing/2014/main" id="{33F8B948-322B-46DC-9E23-7650662E9B0C}"/>
              </a:ext>
            </a:extLst>
          </p:cNvPr>
          <p:cNvSpPr>
            <a:spLocks noChangeShapeType="1"/>
          </p:cNvSpPr>
          <p:nvPr/>
        </p:nvSpPr>
        <p:spPr bwMode="auto">
          <a:xfrm flipV="1">
            <a:off x="8401056"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7">
            <a:extLst>
              <a:ext uri="{FF2B5EF4-FFF2-40B4-BE49-F238E27FC236}">
                <a16:creationId xmlns:a16="http://schemas.microsoft.com/office/drawing/2014/main" id="{58CCC390-DB82-4042-A74A-5F9ECC6D7845}"/>
              </a:ext>
            </a:extLst>
          </p:cNvPr>
          <p:cNvSpPr>
            <a:spLocks noChangeShapeType="1"/>
          </p:cNvSpPr>
          <p:nvPr/>
        </p:nvSpPr>
        <p:spPr bwMode="auto">
          <a:xfrm flipV="1">
            <a:off x="8888418"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28">
            <a:extLst>
              <a:ext uri="{FF2B5EF4-FFF2-40B4-BE49-F238E27FC236}">
                <a16:creationId xmlns:a16="http://schemas.microsoft.com/office/drawing/2014/main" id="{DE175D11-1424-4835-9011-25E6D9D220C2}"/>
              </a:ext>
            </a:extLst>
          </p:cNvPr>
          <p:cNvSpPr>
            <a:spLocks noChangeShapeType="1"/>
          </p:cNvSpPr>
          <p:nvPr/>
        </p:nvSpPr>
        <p:spPr bwMode="auto">
          <a:xfrm flipV="1">
            <a:off x="5965831"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29">
            <a:extLst>
              <a:ext uri="{FF2B5EF4-FFF2-40B4-BE49-F238E27FC236}">
                <a16:creationId xmlns:a16="http://schemas.microsoft.com/office/drawing/2014/main" id="{F0622C56-6557-4903-8512-854C1FE3E238}"/>
              </a:ext>
            </a:extLst>
          </p:cNvPr>
          <p:cNvSpPr>
            <a:spLocks noChangeShapeType="1"/>
          </p:cNvSpPr>
          <p:nvPr/>
        </p:nvSpPr>
        <p:spPr bwMode="auto">
          <a:xfrm flipV="1">
            <a:off x="6453193"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30">
            <a:extLst>
              <a:ext uri="{FF2B5EF4-FFF2-40B4-BE49-F238E27FC236}">
                <a16:creationId xmlns:a16="http://schemas.microsoft.com/office/drawing/2014/main" id="{F5A700DC-9BD6-4ECA-87E7-A4DDA10E3B2E}"/>
              </a:ext>
            </a:extLst>
          </p:cNvPr>
          <p:cNvSpPr>
            <a:spLocks noChangeShapeType="1"/>
          </p:cNvSpPr>
          <p:nvPr/>
        </p:nvSpPr>
        <p:spPr bwMode="auto">
          <a:xfrm flipV="1">
            <a:off x="6940556"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31">
            <a:extLst>
              <a:ext uri="{FF2B5EF4-FFF2-40B4-BE49-F238E27FC236}">
                <a16:creationId xmlns:a16="http://schemas.microsoft.com/office/drawing/2014/main" id="{780FE4F0-EDB4-4453-8998-90001F4DD26D}"/>
              </a:ext>
            </a:extLst>
          </p:cNvPr>
          <p:cNvSpPr>
            <a:spLocks noChangeShapeType="1"/>
          </p:cNvSpPr>
          <p:nvPr/>
        </p:nvSpPr>
        <p:spPr bwMode="auto">
          <a:xfrm flipV="1">
            <a:off x="7426331" y="5324476"/>
            <a:ext cx="0" cy="7302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 name="Freeform 83">
            <a:extLst>
              <a:ext uri="{FF2B5EF4-FFF2-40B4-BE49-F238E27FC236}">
                <a16:creationId xmlns:a16="http://schemas.microsoft.com/office/drawing/2014/main" id="{99A952C4-2CEB-4E58-9E89-09286D0DB245}"/>
              </a:ext>
            </a:extLst>
          </p:cNvPr>
          <p:cNvSpPr>
            <a:spLocks/>
          </p:cNvSpPr>
          <p:nvPr/>
        </p:nvSpPr>
        <p:spPr bwMode="auto">
          <a:xfrm>
            <a:off x="5956306" y="4132263"/>
            <a:ext cx="2938463" cy="404813"/>
          </a:xfrm>
          <a:custGeom>
            <a:avLst/>
            <a:gdLst>
              <a:gd name="T0" fmla="*/ 1447 w 1447"/>
              <a:gd name="T1" fmla="*/ 95 h 199"/>
              <a:gd name="T2" fmla="*/ 1447 w 1447"/>
              <a:gd name="T3" fmla="*/ 0 h 199"/>
              <a:gd name="T4" fmla="*/ 721 w 1447"/>
              <a:gd name="T5" fmla="*/ 120 h 199"/>
              <a:gd name="T6" fmla="*/ 0 w 1447"/>
              <a:gd name="T7" fmla="*/ 85 h 199"/>
              <a:gd name="T8" fmla="*/ 0 w 1447"/>
              <a:gd name="T9" fmla="*/ 188 h 199"/>
              <a:gd name="T10" fmla="*/ 504 w 1447"/>
              <a:gd name="T11" fmla="*/ 188 h 199"/>
              <a:gd name="T12" fmla="*/ 1204 w 1447"/>
              <a:gd name="T13" fmla="*/ 141 h 199"/>
              <a:gd name="T14" fmla="*/ 1447 w 1447"/>
              <a:gd name="T15" fmla="*/ 95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7" h="199">
                <a:moveTo>
                  <a:pt x="1447" y="95"/>
                </a:moveTo>
                <a:cubicBezTo>
                  <a:pt x="1447" y="0"/>
                  <a:pt x="1447" y="0"/>
                  <a:pt x="1447" y="0"/>
                </a:cubicBezTo>
                <a:cubicBezTo>
                  <a:pt x="1214" y="80"/>
                  <a:pt x="972" y="120"/>
                  <a:pt x="721" y="120"/>
                </a:cubicBezTo>
                <a:cubicBezTo>
                  <a:pt x="479" y="127"/>
                  <a:pt x="239" y="115"/>
                  <a:pt x="0" y="85"/>
                </a:cubicBezTo>
                <a:cubicBezTo>
                  <a:pt x="0" y="188"/>
                  <a:pt x="0" y="188"/>
                  <a:pt x="0" y="188"/>
                </a:cubicBezTo>
                <a:cubicBezTo>
                  <a:pt x="161" y="170"/>
                  <a:pt x="329" y="170"/>
                  <a:pt x="504" y="188"/>
                </a:cubicBezTo>
                <a:cubicBezTo>
                  <a:pt x="731" y="199"/>
                  <a:pt x="964" y="183"/>
                  <a:pt x="1204" y="141"/>
                </a:cubicBezTo>
                <a:cubicBezTo>
                  <a:pt x="1447" y="95"/>
                  <a:pt x="1447" y="95"/>
                  <a:pt x="1447" y="95"/>
                </a:cubicBezTo>
                <a:close/>
              </a:path>
            </a:pathLst>
          </a:custGeom>
          <a:solidFill>
            <a:srgbClr val="BFE6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87" name="Freeform 84">
            <a:extLst>
              <a:ext uri="{FF2B5EF4-FFF2-40B4-BE49-F238E27FC236}">
                <a16:creationId xmlns:a16="http://schemas.microsoft.com/office/drawing/2014/main" id="{F0D8F87B-5C00-4B62-803C-A380FF82BBBC}"/>
              </a:ext>
            </a:extLst>
          </p:cNvPr>
          <p:cNvSpPr>
            <a:spLocks/>
          </p:cNvSpPr>
          <p:nvPr/>
        </p:nvSpPr>
        <p:spPr bwMode="auto">
          <a:xfrm>
            <a:off x="5956306" y="4240213"/>
            <a:ext cx="2938463" cy="204788"/>
          </a:xfrm>
          <a:custGeom>
            <a:avLst/>
            <a:gdLst>
              <a:gd name="T0" fmla="*/ 1447 w 1447"/>
              <a:gd name="T1" fmla="*/ 0 h 101"/>
              <a:gd name="T2" fmla="*/ 1204 w 1447"/>
              <a:gd name="T3" fmla="*/ 52 h 101"/>
              <a:gd name="T4" fmla="*/ 965 w 1447"/>
              <a:gd name="T5" fmla="*/ 85 h 101"/>
              <a:gd name="T6" fmla="*/ 726 w 1447"/>
              <a:gd name="T7" fmla="*/ 100 h 101"/>
              <a:gd name="T8" fmla="*/ 724 w 1447"/>
              <a:gd name="T9" fmla="*/ 100 h 101"/>
              <a:gd name="T10" fmla="*/ 484 w 1447"/>
              <a:gd name="T11" fmla="*/ 99 h 101"/>
              <a:gd name="T12" fmla="*/ 244 w 1447"/>
              <a:gd name="T13" fmla="*/ 90 h 101"/>
              <a:gd name="T14" fmla="*/ 0 w 1447"/>
              <a:gd name="T15" fmla="*/ 74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7" h="101">
                <a:moveTo>
                  <a:pt x="1447" y="0"/>
                </a:moveTo>
                <a:cubicBezTo>
                  <a:pt x="1366" y="20"/>
                  <a:pt x="1285" y="38"/>
                  <a:pt x="1204" y="52"/>
                </a:cubicBezTo>
                <a:cubicBezTo>
                  <a:pt x="1124" y="66"/>
                  <a:pt x="1044" y="77"/>
                  <a:pt x="965" y="85"/>
                </a:cubicBezTo>
                <a:cubicBezTo>
                  <a:pt x="885" y="93"/>
                  <a:pt x="805" y="98"/>
                  <a:pt x="726" y="100"/>
                </a:cubicBezTo>
                <a:cubicBezTo>
                  <a:pt x="725" y="100"/>
                  <a:pt x="724" y="100"/>
                  <a:pt x="724" y="100"/>
                </a:cubicBezTo>
                <a:cubicBezTo>
                  <a:pt x="644" y="101"/>
                  <a:pt x="564" y="100"/>
                  <a:pt x="484" y="99"/>
                </a:cubicBezTo>
                <a:cubicBezTo>
                  <a:pt x="404" y="97"/>
                  <a:pt x="324" y="94"/>
                  <a:pt x="244" y="90"/>
                </a:cubicBezTo>
                <a:cubicBezTo>
                  <a:pt x="163" y="86"/>
                  <a:pt x="81" y="81"/>
                  <a:pt x="0" y="74"/>
                </a:cubicBezTo>
              </a:path>
            </a:pathLst>
          </a:custGeom>
          <a:noFill/>
          <a:ln w="23813" cap="rnd">
            <a:solidFill>
              <a:srgbClr val="00B0F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 name="Line 85">
            <a:extLst>
              <a:ext uri="{FF2B5EF4-FFF2-40B4-BE49-F238E27FC236}">
                <a16:creationId xmlns:a16="http://schemas.microsoft.com/office/drawing/2014/main" id="{98659243-A772-46DA-9253-F3FA31F30502}"/>
              </a:ext>
            </a:extLst>
          </p:cNvPr>
          <p:cNvSpPr>
            <a:spLocks noChangeShapeType="1"/>
          </p:cNvSpPr>
          <p:nvPr/>
        </p:nvSpPr>
        <p:spPr bwMode="auto">
          <a:xfrm flipV="1">
            <a:off x="8401056" y="3990976"/>
            <a:ext cx="0" cy="593725"/>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 name="Line 86">
            <a:extLst>
              <a:ext uri="{FF2B5EF4-FFF2-40B4-BE49-F238E27FC236}">
                <a16:creationId xmlns:a16="http://schemas.microsoft.com/office/drawing/2014/main" id="{5278C282-2042-4860-A6A1-1762FDAD8C8F}"/>
              </a:ext>
            </a:extLst>
          </p:cNvPr>
          <p:cNvSpPr>
            <a:spLocks noChangeShapeType="1"/>
          </p:cNvSpPr>
          <p:nvPr/>
        </p:nvSpPr>
        <p:spPr bwMode="auto">
          <a:xfrm flipV="1">
            <a:off x="8894768" y="3449638"/>
            <a:ext cx="0" cy="1179513"/>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 name="Line 87">
            <a:extLst>
              <a:ext uri="{FF2B5EF4-FFF2-40B4-BE49-F238E27FC236}">
                <a16:creationId xmlns:a16="http://schemas.microsoft.com/office/drawing/2014/main" id="{F825528F-8750-4CB9-913F-5089008A2990}"/>
              </a:ext>
            </a:extLst>
          </p:cNvPr>
          <p:cNvSpPr>
            <a:spLocks noChangeShapeType="1"/>
          </p:cNvSpPr>
          <p:nvPr/>
        </p:nvSpPr>
        <p:spPr bwMode="auto">
          <a:xfrm flipV="1">
            <a:off x="5953131" y="4216401"/>
            <a:ext cx="0" cy="34925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 name="Line 88">
            <a:extLst>
              <a:ext uri="{FF2B5EF4-FFF2-40B4-BE49-F238E27FC236}">
                <a16:creationId xmlns:a16="http://schemas.microsoft.com/office/drawing/2014/main" id="{10735D03-E8CA-4143-8A63-90BD49CC49A9}"/>
              </a:ext>
            </a:extLst>
          </p:cNvPr>
          <p:cNvSpPr>
            <a:spLocks noChangeShapeType="1"/>
          </p:cNvSpPr>
          <p:nvPr/>
        </p:nvSpPr>
        <p:spPr bwMode="auto">
          <a:xfrm flipV="1">
            <a:off x="6938968" y="4265613"/>
            <a:ext cx="0" cy="363538"/>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Line 89">
            <a:extLst>
              <a:ext uri="{FF2B5EF4-FFF2-40B4-BE49-F238E27FC236}">
                <a16:creationId xmlns:a16="http://schemas.microsoft.com/office/drawing/2014/main" id="{6E5ADA2C-BF7A-4169-A60A-3E34DB02438E}"/>
              </a:ext>
            </a:extLst>
          </p:cNvPr>
          <p:cNvSpPr>
            <a:spLocks noChangeShapeType="1"/>
          </p:cNvSpPr>
          <p:nvPr/>
        </p:nvSpPr>
        <p:spPr bwMode="auto">
          <a:xfrm flipV="1">
            <a:off x="6451606" y="4173538"/>
            <a:ext cx="0" cy="36830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90">
            <a:extLst>
              <a:ext uri="{FF2B5EF4-FFF2-40B4-BE49-F238E27FC236}">
                <a16:creationId xmlns:a16="http://schemas.microsoft.com/office/drawing/2014/main" id="{92D15AF9-5EC8-4EF3-A142-D1F24F7E1996}"/>
              </a:ext>
            </a:extLst>
          </p:cNvPr>
          <p:cNvSpPr>
            <a:spLocks noChangeShapeType="1"/>
          </p:cNvSpPr>
          <p:nvPr/>
        </p:nvSpPr>
        <p:spPr bwMode="auto">
          <a:xfrm flipV="1">
            <a:off x="7426331" y="4191001"/>
            <a:ext cx="0" cy="38735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91">
            <a:extLst>
              <a:ext uri="{FF2B5EF4-FFF2-40B4-BE49-F238E27FC236}">
                <a16:creationId xmlns:a16="http://schemas.microsoft.com/office/drawing/2014/main" id="{7F806753-F2E6-4EF8-939C-D2F8F8C06DD3}"/>
              </a:ext>
            </a:extLst>
          </p:cNvPr>
          <p:cNvSpPr>
            <a:spLocks noChangeShapeType="1"/>
          </p:cNvSpPr>
          <p:nvPr/>
        </p:nvSpPr>
        <p:spPr bwMode="auto">
          <a:xfrm flipV="1">
            <a:off x="7915281" y="4287838"/>
            <a:ext cx="0" cy="401638"/>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Freeform 92">
            <a:extLst>
              <a:ext uri="{FF2B5EF4-FFF2-40B4-BE49-F238E27FC236}">
                <a16:creationId xmlns:a16="http://schemas.microsoft.com/office/drawing/2014/main" id="{BBB3E244-7A4E-49F6-BE3E-4718782A52EC}"/>
              </a:ext>
            </a:extLst>
          </p:cNvPr>
          <p:cNvSpPr>
            <a:spLocks/>
          </p:cNvSpPr>
          <p:nvPr/>
        </p:nvSpPr>
        <p:spPr bwMode="auto">
          <a:xfrm>
            <a:off x="5932493" y="4392613"/>
            <a:ext cx="41275" cy="41275"/>
          </a:xfrm>
          <a:custGeom>
            <a:avLst/>
            <a:gdLst>
              <a:gd name="T0" fmla="*/ 3 w 20"/>
              <a:gd name="T1" fmla="*/ 17 h 20"/>
              <a:gd name="T2" fmla="*/ 10 w 20"/>
              <a:gd name="T3" fmla="*/ 20 h 20"/>
              <a:gd name="T4" fmla="*/ 17 w 20"/>
              <a:gd name="T5" fmla="*/ 17 h 20"/>
              <a:gd name="T6" fmla="*/ 20 w 20"/>
              <a:gd name="T7" fmla="*/ 10 h 20"/>
              <a:gd name="T8" fmla="*/ 17 w 20"/>
              <a:gd name="T9" fmla="*/ 3 h 20"/>
              <a:gd name="T10" fmla="*/ 10 w 20"/>
              <a:gd name="T11" fmla="*/ 0 h 20"/>
              <a:gd name="T12" fmla="*/ 3 w 20"/>
              <a:gd name="T13" fmla="*/ 3 h 20"/>
              <a:gd name="T14" fmla="*/ 0 w 20"/>
              <a:gd name="T15" fmla="*/ 10 h 20"/>
              <a:gd name="T16" fmla="*/ 3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17"/>
                </a:moveTo>
                <a:cubicBezTo>
                  <a:pt x="5" y="19"/>
                  <a:pt x="7" y="20"/>
                  <a:pt x="10" y="20"/>
                </a:cubicBezTo>
                <a:cubicBezTo>
                  <a:pt x="12" y="20"/>
                  <a:pt x="15" y="19"/>
                  <a:pt x="17" y="17"/>
                </a:cubicBezTo>
                <a:cubicBezTo>
                  <a:pt x="19" y="15"/>
                  <a:pt x="20" y="13"/>
                  <a:pt x="20" y="10"/>
                </a:cubicBezTo>
                <a:cubicBezTo>
                  <a:pt x="20" y="8"/>
                  <a:pt x="19" y="5"/>
                  <a:pt x="17" y="3"/>
                </a:cubicBezTo>
                <a:cubicBezTo>
                  <a:pt x="15" y="1"/>
                  <a:pt x="12" y="0"/>
                  <a:pt x="10" y="0"/>
                </a:cubicBezTo>
                <a:cubicBezTo>
                  <a:pt x="7" y="0"/>
                  <a:pt x="5" y="1"/>
                  <a:pt x="3" y="3"/>
                </a:cubicBezTo>
                <a:cubicBezTo>
                  <a:pt x="1" y="5"/>
                  <a:pt x="0" y="8"/>
                  <a:pt x="0" y="10"/>
                </a:cubicBezTo>
                <a:cubicBezTo>
                  <a:pt x="0" y="13"/>
                  <a:pt x="1" y="15"/>
                  <a:pt x="3"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96" name="Freeform 93">
            <a:extLst>
              <a:ext uri="{FF2B5EF4-FFF2-40B4-BE49-F238E27FC236}">
                <a16:creationId xmlns:a16="http://schemas.microsoft.com/office/drawing/2014/main" id="{9849C9D0-60C3-49B1-AF2E-FEA785A3C525}"/>
              </a:ext>
            </a:extLst>
          </p:cNvPr>
          <p:cNvSpPr>
            <a:spLocks/>
          </p:cNvSpPr>
          <p:nvPr/>
        </p:nvSpPr>
        <p:spPr bwMode="auto">
          <a:xfrm>
            <a:off x="6430968" y="4364038"/>
            <a:ext cx="41275" cy="41275"/>
          </a:xfrm>
          <a:custGeom>
            <a:avLst/>
            <a:gdLst>
              <a:gd name="T0" fmla="*/ 3 w 20"/>
              <a:gd name="T1" fmla="*/ 17 h 20"/>
              <a:gd name="T2" fmla="*/ 10 w 20"/>
              <a:gd name="T3" fmla="*/ 20 h 20"/>
              <a:gd name="T4" fmla="*/ 17 w 20"/>
              <a:gd name="T5" fmla="*/ 17 h 20"/>
              <a:gd name="T6" fmla="*/ 20 w 20"/>
              <a:gd name="T7" fmla="*/ 10 h 20"/>
              <a:gd name="T8" fmla="*/ 17 w 20"/>
              <a:gd name="T9" fmla="*/ 3 h 20"/>
              <a:gd name="T10" fmla="*/ 10 w 20"/>
              <a:gd name="T11" fmla="*/ 0 h 20"/>
              <a:gd name="T12" fmla="*/ 3 w 20"/>
              <a:gd name="T13" fmla="*/ 3 h 20"/>
              <a:gd name="T14" fmla="*/ 0 w 20"/>
              <a:gd name="T15" fmla="*/ 10 h 20"/>
              <a:gd name="T16" fmla="*/ 3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17"/>
                </a:moveTo>
                <a:cubicBezTo>
                  <a:pt x="5" y="19"/>
                  <a:pt x="7" y="20"/>
                  <a:pt x="10" y="20"/>
                </a:cubicBezTo>
                <a:cubicBezTo>
                  <a:pt x="13" y="20"/>
                  <a:pt x="15" y="19"/>
                  <a:pt x="17" y="17"/>
                </a:cubicBezTo>
                <a:cubicBezTo>
                  <a:pt x="19" y="15"/>
                  <a:pt x="20" y="12"/>
                  <a:pt x="20" y="10"/>
                </a:cubicBezTo>
                <a:cubicBezTo>
                  <a:pt x="20" y="7"/>
                  <a:pt x="19" y="4"/>
                  <a:pt x="17" y="3"/>
                </a:cubicBezTo>
                <a:cubicBezTo>
                  <a:pt x="15" y="1"/>
                  <a:pt x="13" y="0"/>
                  <a:pt x="10" y="0"/>
                </a:cubicBezTo>
                <a:cubicBezTo>
                  <a:pt x="7" y="0"/>
                  <a:pt x="5" y="1"/>
                  <a:pt x="3" y="3"/>
                </a:cubicBezTo>
                <a:cubicBezTo>
                  <a:pt x="1" y="4"/>
                  <a:pt x="0" y="7"/>
                  <a:pt x="0" y="10"/>
                </a:cubicBezTo>
                <a:cubicBezTo>
                  <a:pt x="0" y="12"/>
                  <a:pt x="1" y="15"/>
                  <a:pt x="3"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97" name="Freeform 94">
            <a:extLst>
              <a:ext uri="{FF2B5EF4-FFF2-40B4-BE49-F238E27FC236}">
                <a16:creationId xmlns:a16="http://schemas.microsoft.com/office/drawing/2014/main" id="{C9C01513-223B-42DB-8935-76A6384E88D0}"/>
              </a:ext>
            </a:extLst>
          </p:cNvPr>
          <p:cNvSpPr>
            <a:spLocks/>
          </p:cNvSpPr>
          <p:nvPr/>
        </p:nvSpPr>
        <p:spPr bwMode="auto">
          <a:xfrm>
            <a:off x="6918331" y="4459288"/>
            <a:ext cx="41275" cy="41275"/>
          </a:xfrm>
          <a:custGeom>
            <a:avLst/>
            <a:gdLst>
              <a:gd name="T0" fmla="*/ 3 w 20"/>
              <a:gd name="T1" fmla="*/ 17 h 20"/>
              <a:gd name="T2" fmla="*/ 10 w 20"/>
              <a:gd name="T3" fmla="*/ 20 h 20"/>
              <a:gd name="T4" fmla="*/ 17 w 20"/>
              <a:gd name="T5" fmla="*/ 17 h 20"/>
              <a:gd name="T6" fmla="*/ 20 w 20"/>
              <a:gd name="T7" fmla="*/ 10 h 20"/>
              <a:gd name="T8" fmla="*/ 17 w 20"/>
              <a:gd name="T9" fmla="*/ 3 h 20"/>
              <a:gd name="T10" fmla="*/ 10 w 20"/>
              <a:gd name="T11" fmla="*/ 0 h 20"/>
              <a:gd name="T12" fmla="*/ 3 w 20"/>
              <a:gd name="T13" fmla="*/ 3 h 20"/>
              <a:gd name="T14" fmla="*/ 0 w 20"/>
              <a:gd name="T15" fmla="*/ 10 h 20"/>
              <a:gd name="T16" fmla="*/ 3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17"/>
                </a:moveTo>
                <a:cubicBezTo>
                  <a:pt x="5" y="19"/>
                  <a:pt x="7" y="20"/>
                  <a:pt x="10" y="20"/>
                </a:cubicBezTo>
                <a:cubicBezTo>
                  <a:pt x="12" y="20"/>
                  <a:pt x="15" y="19"/>
                  <a:pt x="17" y="17"/>
                </a:cubicBezTo>
                <a:cubicBezTo>
                  <a:pt x="19" y="15"/>
                  <a:pt x="20" y="13"/>
                  <a:pt x="20" y="10"/>
                </a:cubicBezTo>
                <a:cubicBezTo>
                  <a:pt x="20" y="7"/>
                  <a:pt x="19" y="5"/>
                  <a:pt x="17" y="3"/>
                </a:cubicBezTo>
                <a:cubicBezTo>
                  <a:pt x="15" y="1"/>
                  <a:pt x="12" y="0"/>
                  <a:pt x="10" y="0"/>
                </a:cubicBezTo>
                <a:cubicBezTo>
                  <a:pt x="7" y="0"/>
                  <a:pt x="5" y="1"/>
                  <a:pt x="3" y="3"/>
                </a:cubicBezTo>
                <a:cubicBezTo>
                  <a:pt x="1" y="5"/>
                  <a:pt x="0" y="7"/>
                  <a:pt x="0" y="10"/>
                </a:cubicBezTo>
                <a:cubicBezTo>
                  <a:pt x="0" y="13"/>
                  <a:pt x="1" y="15"/>
                  <a:pt x="3"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98" name="Freeform 95">
            <a:extLst>
              <a:ext uri="{FF2B5EF4-FFF2-40B4-BE49-F238E27FC236}">
                <a16:creationId xmlns:a16="http://schemas.microsoft.com/office/drawing/2014/main" id="{7647797C-6FB8-41A5-920F-0B1BD86E18C0}"/>
              </a:ext>
            </a:extLst>
          </p:cNvPr>
          <p:cNvSpPr>
            <a:spLocks/>
          </p:cNvSpPr>
          <p:nvPr/>
        </p:nvSpPr>
        <p:spPr bwMode="auto">
          <a:xfrm>
            <a:off x="7405693" y="4364038"/>
            <a:ext cx="41275" cy="41275"/>
          </a:xfrm>
          <a:custGeom>
            <a:avLst/>
            <a:gdLst>
              <a:gd name="T0" fmla="*/ 2 w 20"/>
              <a:gd name="T1" fmla="*/ 17 h 20"/>
              <a:gd name="T2" fmla="*/ 10 w 20"/>
              <a:gd name="T3" fmla="*/ 20 h 20"/>
              <a:gd name="T4" fmla="*/ 17 w 20"/>
              <a:gd name="T5" fmla="*/ 17 h 20"/>
              <a:gd name="T6" fmla="*/ 20 w 20"/>
              <a:gd name="T7" fmla="*/ 10 h 20"/>
              <a:gd name="T8" fmla="*/ 17 w 20"/>
              <a:gd name="T9" fmla="*/ 3 h 20"/>
              <a:gd name="T10" fmla="*/ 10 w 20"/>
              <a:gd name="T11" fmla="*/ 0 h 20"/>
              <a:gd name="T12" fmla="*/ 2 w 20"/>
              <a:gd name="T13" fmla="*/ 3 h 20"/>
              <a:gd name="T14" fmla="*/ 0 w 20"/>
              <a:gd name="T15" fmla="*/ 10 h 20"/>
              <a:gd name="T16" fmla="*/ 2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17"/>
                </a:moveTo>
                <a:cubicBezTo>
                  <a:pt x="4" y="19"/>
                  <a:pt x="7" y="20"/>
                  <a:pt x="10" y="20"/>
                </a:cubicBezTo>
                <a:cubicBezTo>
                  <a:pt x="12" y="20"/>
                  <a:pt x="15" y="19"/>
                  <a:pt x="17" y="17"/>
                </a:cubicBezTo>
                <a:cubicBezTo>
                  <a:pt x="19" y="15"/>
                  <a:pt x="20" y="12"/>
                  <a:pt x="20" y="10"/>
                </a:cubicBezTo>
                <a:cubicBezTo>
                  <a:pt x="20" y="7"/>
                  <a:pt x="19" y="5"/>
                  <a:pt x="17" y="3"/>
                </a:cubicBezTo>
                <a:cubicBezTo>
                  <a:pt x="15" y="1"/>
                  <a:pt x="12" y="0"/>
                  <a:pt x="10" y="0"/>
                </a:cubicBezTo>
                <a:cubicBezTo>
                  <a:pt x="7" y="0"/>
                  <a:pt x="4" y="1"/>
                  <a:pt x="2" y="3"/>
                </a:cubicBezTo>
                <a:cubicBezTo>
                  <a:pt x="1" y="5"/>
                  <a:pt x="0" y="7"/>
                  <a:pt x="0" y="10"/>
                </a:cubicBezTo>
                <a:cubicBezTo>
                  <a:pt x="0" y="12"/>
                  <a:pt x="1" y="15"/>
                  <a:pt x="2"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99" name="Freeform 96">
            <a:extLst>
              <a:ext uri="{FF2B5EF4-FFF2-40B4-BE49-F238E27FC236}">
                <a16:creationId xmlns:a16="http://schemas.microsoft.com/office/drawing/2014/main" id="{B4E474A9-2ABE-49CA-A8A8-816067E8FE89}"/>
              </a:ext>
            </a:extLst>
          </p:cNvPr>
          <p:cNvSpPr>
            <a:spLocks/>
          </p:cNvSpPr>
          <p:nvPr/>
        </p:nvSpPr>
        <p:spPr bwMode="auto">
          <a:xfrm>
            <a:off x="8874131" y="4187826"/>
            <a:ext cx="41275" cy="39688"/>
          </a:xfrm>
          <a:custGeom>
            <a:avLst/>
            <a:gdLst>
              <a:gd name="T0" fmla="*/ 3 w 20"/>
              <a:gd name="T1" fmla="*/ 17 h 20"/>
              <a:gd name="T2" fmla="*/ 10 w 20"/>
              <a:gd name="T3" fmla="*/ 20 h 20"/>
              <a:gd name="T4" fmla="*/ 17 w 20"/>
              <a:gd name="T5" fmla="*/ 17 h 20"/>
              <a:gd name="T6" fmla="*/ 20 w 20"/>
              <a:gd name="T7" fmla="*/ 10 h 20"/>
              <a:gd name="T8" fmla="*/ 17 w 20"/>
              <a:gd name="T9" fmla="*/ 3 h 20"/>
              <a:gd name="T10" fmla="*/ 10 w 20"/>
              <a:gd name="T11" fmla="*/ 0 h 20"/>
              <a:gd name="T12" fmla="*/ 3 w 20"/>
              <a:gd name="T13" fmla="*/ 3 h 20"/>
              <a:gd name="T14" fmla="*/ 0 w 20"/>
              <a:gd name="T15" fmla="*/ 10 h 20"/>
              <a:gd name="T16" fmla="*/ 3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17"/>
                </a:moveTo>
                <a:cubicBezTo>
                  <a:pt x="5" y="19"/>
                  <a:pt x="7" y="20"/>
                  <a:pt x="10" y="20"/>
                </a:cubicBezTo>
                <a:cubicBezTo>
                  <a:pt x="13" y="20"/>
                  <a:pt x="15" y="19"/>
                  <a:pt x="17" y="17"/>
                </a:cubicBez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0" name="Freeform 97">
            <a:extLst>
              <a:ext uri="{FF2B5EF4-FFF2-40B4-BE49-F238E27FC236}">
                <a16:creationId xmlns:a16="http://schemas.microsoft.com/office/drawing/2014/main" id="{1B1F39C6-A443-41EE-9C60-627AADB7CAA4}"/>
              </a:ext>
            </a:extLst>
          </p:cNvPr>
          <p:cNvSpPr>
            <a:spLocks/>
          </p:cNvSpPr>
          <p:nvPr/>
        </p:nvSpPr>
        <p:spPr bwMode="auto">
          <a:xfrm>
            <a:off x="8382006" y="4311651"/>
            <a:ext cx="39688" cy="41275"/>
          </a:xfrm>
          <a:custGeom>
            <a:avLst/>
            <a:gdLst>
              <a:gd name="T0" fmla="*/ 2 w 19"/>
              <a:gd name="T1" fmla="*/ 17 h 20"/>
              <a:gd name="T2" fmla="*/ 9 w 19"/>
              <a:gd name="T3" fmla="*/ 20 h 20"/>
              <a:gd name="T4" fmla="*/ 16 w 19"/>
              <a:gd name="T5" fmla="*/ 17 h 20"/>
              <a:gd name="T6" fmla="*/ 19 w 19"/>
              <a:gd name="T7" fmla="*/ 10 h 20"/>
              <a:gd name="T8" fmla="*/ 16 w 19"/>
              <a:gd name="T9" fmla="*/ 3 h 20"/>
              <a:gd name="T10" fmla="*/ 9 w 19"/>
              <a:gd name="T11" fmla="*/ 0 h 20"/>
              <a:gd name="T12" fmla="*/ 2 w 19"/>
              <a:gd name="T13" fmla="*/ 3 h 20"/>
              <a:gd name="T14" fmla="*/ 0 w 19"/>
              <a:gd name="T15" fmla="*/ 10 h 20"/>
              <a:gd name="T16" fmla="*/ 2 w 19"/>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0">
                <a:moveTo>
                  <a:pt x="2" y="17"/>
                </a:moveTo>
                <a:cubicBezTo>
                  <a:pt x="4" y="19"/>
                  <a:pt x="7" y="20"/>
                  <a:pt x="9" y="20"/>
                </a:cubicBezTo>
                <a:cubicBezTo>
                  <a:pt x="12" y="20"/>
                  <a:pt x="14" y="19"/>
                  <a:pt x="16" y="17"/>
                </a:cubicBezTo>
                <a:cubicBezTo>
                  <a:pt x="18" y="15"/>
                  <a:pt x="19" y="13"/>
                  <a:pt x="19" y="10"/>
                </a:cubicBezTo>
                <a:cubicBezTo>
                  <a:pt x="19" y="7"/>
                  <a:pt x="18" y="5"/>
                  <a:pt x="16" y="3"/>
                </a:cubicBezTo>
                <a:cubicBezTo>
                  <a:pt x="14" y="1"/>
                  <a:pt x="12" y="0"/>
                  <a:pt x="9" y="0"/>
                </a:cubicBezTo>
                <a:cubicBezTo>
                  <a:pt x="7" y="0"/>
                  <a:pt x="4" y="1"/>
                  <a:pt x="2" y="3"/>
                </a:cubicBezTo>
                <a:cubicBezTo>
                  <a:pt x="1" y="5"/>
                  <a:pt x="0" y="7"/>
                  <a:pt x="0" y="10"/>
                </a:cubicBezTo>
                <a:cubicBezTo>
                  <a:pt x="0" y="13"/>
                  <a:pt x="1" y="15"/>
                  <a:pt x="2"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1" name="Freeform 98">
            <a:extLst>
              <a:ext uri="{FF2B5EF4-FFF2-40B4-BE49-F238E27FC236}">
                <a16:creationId xmlns:a16="http://schemas.microsoft.com/office/drawing/2014/main" id="{DDFF6AFF-5EC5-41DA-A8C0-F1DAC04EF25C}"/>
              </a:ext>
            </a:extLst>
          </p:cNvPr>
          <p:cNvSpPr>
            <a:spLocks/>
          </p:cNvSpPr>
          <p:nvPr/>
        </p:nvSpPr>
        <p:spPr bwMode="auto">
          <a:xfrm>
            <a:off x="7894643" y="4498976"/>
            <a:ext cx="41275" cy="39688"/>
          </a:xfrm>
          <a:custGeom>
            <a:avLst/>
            <a:gdLst>
              <a:gd name="T0" fmla="*/ 3 w 20"/>
              <a:gd name="T1" fmla="*/ 17 h 20"/>
              <a:gd name="T2" fmla="*/ 10 w 20"/>
              <a:gd name="T3" fmla="*/ 20 h 20"/>
              <a:gd name="T4" fmla="*/ 17 w 20"/>
              <a:gd name="T5" fmla="*/ 17 h 20"/>
              <a:gd name="T6" fmla="*/ 20 w 20"/>
              <a:gd name="T7" fmla="*/ 10 h 20"/>
              <a:gd name="T8" fmla="*/ 17 w 20"/>
              <a:gd name="T9" fmla="*/ 3 h 20"/>
              <a:gd name="T10" fmla="*/ 10 w 20"/>
              <a:gd name="T11" fmla="*/ 0 h 20"/>
              <a:gd name="T12" fmla="*/ 3 w 20"/>
              <a:gd name="T13" fmla="*/ 3 h 20"/>
              <a:gd name="T14" fmla="*/ 0 w 20"/>
              <a:gd name="T15" fmla="*/ 10 h 20"/>
              <a:gd name="T16" fmla="*/ 3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17"/>
                </a:moveTo>
                <a:cubicBezTo>
                  <a:pt x="5" y="19"/>
                  <a:pt x="7" y="20"/>
                  <a:pt x="10" y="20"/>
                </a:cubicBezTo>
                <a:cubicBezTo>
                  <a:pt x="12" y="20"/>
                  <a:pt x="15" y="19"/>
                  <a:pt x="17" y="17"/>
                </a:cubicBezTo>
                <a:cubicBezTo>
                  <a:pt x="19" y="15"/>
                  <a:pt x="20" y="13"/>
                  <a:pt x="20" y="10"/>
                </a:cubicBezTo>
                <a:cubicBezTo>
                  <a:pt x="20" y="7"/>
                  <a:pt x="19" y="5"/>
                  <a:pt x="17" y="3"/>
                </a:cubicBezTo>
                <a:cubicBezTo>
                  <a:pt x="15" y="1"/>
                  <a:pt x="12" y="0"/>
                  <a:pt x="10" y="0"/>
                </a:cubicBezTo>
                <a:cubicBezTo>
                  <a:pt x="7" y="0"/>
                  <a:pt x="5" y="1"/>
                  <a:pt x="3" y="3"/>
                </a:cubicBezTo>
                <a:cubicBezTo>
                  <a:pt x="1" y="5"/>
                  <a:pt x="0" y="7"/>
                  <a:pt x="0" y="10"/>
                </a:cubicBezTo>
                <a:cubicBezTo>
                  <a:pt x="0" y="13"/>
                  <a:pt x="1" y="15"/>
                  <a:pt x="3" y="17"/>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2" name="Freeform 99">
            <a:extLst>
              <a:ext uri="{FF2B5EF4-FFF2-40B4-BE49-F238E27FC236}">
                <a16:creationId xmlns:a16="http://schemas.microsoft.com/office/drawing/2014/main" id="{0DA73B7C-C64E-429A-AB8D-0C005C01E994}"/>
              </a:ext>
            </a:extLst>
          </p:cNvPr>
          <p:cNvSpPr>
            <a:spLocks/>
          </p:cNvSpPr>
          <p:nvPr/>
        </p:nvSpPr>
        <p:spPr bwMode="auto">
          <a:xfrm>
            <a:off x="5959481" y="4443413"/>
            <a:ext cx="2933700" cy="635000"/>
          </a:xfrm>
          <a:custGeom>
            <a:avLst/>
            <a:gdLst>
              <a:gd name="T0" fmla="*/ 1444 w 1444"/>
              <a:gd name="T1" fmla="*/ 202 h 312"/>
              <a:gd name="T2" fmla="*/ 1444 w 1444"/>
              <a:gd name="T3" fmla="*/ 0 h 312"/>
              <a:gd name="T4" fmla="*/ 676 w 1444"/>
              <a:gd name="T5" fmla="*/ 100 h 312"/>
              <a:gd name="T6" fmla="*/ 0 w 1444"/>
              <a:gd name="T7" fmla="*/ 103 h 312"/>
              <a:gd name="T8" fmla="*/ 0 w 1444"/>
              <a:gd name="T9" fmla="*/ 312 h 312"/>
              <a:gd name="T10" fmla="*/ 635 w 1444"/>
              <a:gd name="T11" fmla="*/ 221 h 312"/>
              <a:gd name="T12" fmla="*/ 1444 w 1444"/>
              <a:gd name="T13" fmla="*/ 202 h 312"/>
            </a:gdLst>
            <a:ahLst/>
            <a:cxnLst>
              <a:cxn ang="0">
                <a:pos x="T0" y="T1"/>
              </a:cxn>
              <a:cxn ang="0">
                <a:pos x="T2" y="T3"/>
              </a:cxn>
              <a:cxn ang="0">
                <a:pos x="T4" y="T5"/>
              </a:cxn>
              <a:cxn ang="0">
                <a:pos x="T6" y="T7"/>
              </a:cxn>
              <a:cxn ang="0">
                <a:pos x="T8" y="T9"/>
              </a:cxn>
              <a:cxn ang="0">
                <a:pos x="T10" y="T11"/>
              </a:cxn>
              <a:cxn ang="0">
                <a:pos x="T12" y="T13"/>
              </a:cxn>
            </a:cxnLst>
            <a:rect l="0" t="0" r="r" b="b"/>
            <a:pathLst>
              <a:path w="1444" h="312">
                <a:moveTo>
                  <a:pt x="1444" y="202"/>
                </a:moveTo>
                <a:cubicBezTo>
                  <a:pt x="1444" y="0"/>
                  <a:pt x="1444" y="0"/>
                  <a:pt x="1444" y="0"/>
                </a:cubicBezTo>
                <a:cubicBezTo>
                  <a:pt x="1188" y="46"/>
                  <a:pt x="932" y="80"/>
                  <a:pt x="676" y="100"/>
                </a:cubicBezTo>
                <a:cubicBezTo>
                  <a:pt x="449" y="118"/>
                  <a:pt x="223" y="119"/>
                  <a:pt x="0" y="103"/>
                </a:cubicBezTo>
                <a:cubicBezTo>
                  <a:pt x="0" y="312"/>
                  <a:pt x="0" y="312"/>
                  <a:pt x="0" y="312"/>
                </a:cubicBezTo>
                <a:cubicBezTo>
                  <a:pt x="208" y="273"/>
                  <a:pt x="420" y="243"/>
                  <a:pt x="635" y="221"/>
                </a:cubicBezTo>
                <a:cubicBezTo>
                  <a:pt x="894" y="197"/>
                  <a:pt x="1164" y="191"/>
                  <a:pt x="1444" y="202"/>
                </a:cubicBezTo>
                <a:close/>
              </a:path>
            </a:pathLst>
          </a:custGeom>
          <a:solidFill>
            <a:srgbClr val="FF9B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3" name="Freeform 100">
            <a:extLst>
              <a:ext uri="{FF2B5EF4-FFF2-40B4-BE49-F238E27FC236}">
                <a16:creationId xmlns:a16="http://schemas.microsoft.com/office/drawing/2014/main" id="{66C310D4-4A3C-4ABF-81CB-5087FB20FAFE}"/>
              </a:ext>
            </a:extLst>
          </p:cNvPr>
          <p:cNvSpPr>
            <a:spLocks/>
          </p:cNvSpPr>
          <p:nvPr/>
        </p:nvSpPr>
        <p:spPr bwMode="auto">
          <a:xfrm>
            <a:off x="5959481" y="4443413"/>
            <a:ext cx="2933700" cy="635000"/>
          </a:xfrm>
          <a:custGeom>
            <a:avLst/>
            <a:gdLst>
              <a:gd name="T0" fmla="*/ 1444 w 1444"/>
              <a:gd name="T1" fmla="*/ 202 h 312"/>
              <a:gd name="T2" fmla="*/ 635 w 1444"/>
              <a:gd name="T3" fmla="*/ 221 h 312"/>
              <a:gd name="T4" fmla="*/ 0 w 1444"/>
              <a:gd name="T5" fmla="*/ 312 h 312"/>
              <a:gd name="T6" fmla="*/ 0 w 1444"/>
              <a:gd name="T7" fmla="*/ 103 h 312"/>
              <a:gd name="T8" fmla="*/ 676 w 1444"/>
              <a:gd name="T9" fmla="*/ 100 h 312"/>
              <a:gd name="T10" fmla="*/ 1444 w 1444"/>
              <a:gd name="T11" fmla="*/ 0 h 312"/>
              <a:gd name="T12" fmla="*/ 1444 w 1444"/>
              <a:gd name="T13" fmla="*/ 202 h 312"/>
            </a:gdLst>
            <a:ahLst/>
            <a:cxnLst>
              <a:cxn ang="0">
                <a:pos x="T0" y="T1"/>
              </a:cxn>
              <a:cxn ang="0">
                <a:pos x="T2" y="T3"/>
              </a:cxn>
              <a:cxn ang="0">
                <a:pos x="T4" y="T5"/>
              </a:cxn>
              <a:cxn ang="0">
                <a:pos x="T6" y="T7"/>
              </a:cxn>
              <a:cxn ang="0">
                <a:pos x="T8" y="T9"/>
              </a:cxn>
              <a:cxn ang="0">
                <a:pos x="T10" y="T11"/>
              </a:cxn>
              <a:cxn ang="0">
                <a:pos x="T12" y="T13"/>
              </a:cxn>
            </a:cxnLst>
            <a:rect l="0" t="0" r="r" b="b"/>
            <a:pathLst>
              <a:path w="1444" h="312">
                <a:moveTo>
                  <a:pt x="1444" y="202"/>
                </a:moveTo>
                <a:cubicBezTo>
                  <a:pt x="1164" y="191"/>
                  <a:pt x="894" y="197"/>
                  <a:pt x="635" y="221"/>
                </a:cubicBezTo>
                <a:cubicBezTo>
                  <a:pt x="420" y="243"/>
                  <a:pt x="208" y="273"/>
                  <a:pt x="0" y="312"/>
                </a:cubicBezTo>
                <a:cubicBezTo>
                  <a:pt x="0" y="103"/>
                  <a:pt x="0" y="103"/>
                  <a:pt x="0" y="103"/>
                </a:cubicBezTo>
                <a:cubicBezTo>
                  <a:pt x="223" y="119"/>
                  <a:pt x="449" y="118"/>
                  <a:pt x="676" y="100"/>
                </a:cubicBezTo>
                <a:cubicBezTo>
                  <a:pt x="932" y="80"/>
                  <a:pt x="1188" y="46"/>
                  <a:pt x="1444" y="0"/>
                </a:cubicBezTo>
                <a:cubicBezTo>
                  <a:pt x="1444" y="202"/>
                  <a:pt x="1444" y="202"/>
                  <a:pt x="1444" y="202"/>
                </a:cubicBezTo>
                <a:close/>
              </a:path>
            </a:pathLst>
          </a:custGeom>
          <a:noFill/>
          <a:ln w="7938" cap="rnd">
            <a:solidFill>
              <a:srgbClr val="FF9B9B"/>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4" name="Line 101">
            <a:extLst>
              <a:ext uri="{FF2B5EF4-FFF2-40B4-BE49-F238E27FC236}">
                <a16:creationId xmlns:a16="http://schemas.microsoft.com/office/drawing/2014/main" id="{2602EC30-751F-4552-B199-383FA71201DD}"/>
              </a:ext>
            </a:extLst>
          </p:cNvPr>
          <p:cNvSpPr>
            <a:spLocks noChangeShapeType="1"/>
          </p:cNvSpPr>
          <p:nvPr/>
        </p:nvSpPr>
        <p:spPr bwMode="auto">
          <a:xfrm flipH="1">
            <a:off x="8350256" y="3990976"/>
            <a:ext cx="103188"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5" name="Line 102">
            <a:extLst>
              <a:ext uri="{FF2B5EF4-FFF2-40B4-BE49-F238E27FC236}">
                <a16:creationId xmlns:a16="http://schemas.microsoft.com/office/drawing/2014/main" id="{F480147C-64EB-490E-8884-64CA3DE8C163}"/>
              </a:ext>
            </a:extLst>
          </p:cNvPr>
          <p:cNvSpPr>
            <a:spLocks noChangeShapeType="1"/>
          </p:cNvSpPr>
          <p:nvPr/>
        </p:nvSpPr>
        <p:spPr bwMode="auto">
          <a:xfrm flipH="1">
            <a:off x="7864481" y="4287838"/>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6" name="Line 103">
            <a:extLst>
              <a:ext uri="{FF2B5EF4-FFF2-40B4-BE49-F238E27FC236}">
                <a16:creationId xmlns:a16="http://schemas.microsoft.com/office/drawing/2014/main" id="{4CADC9C7-4B2A-466E-B195-0BBA5A47AE0D}"/>
              </a:ext>
            </a:extLst>
          </p:cNvPr>
          <p:cNvSpPr>
            <a:spLocks noChangeShapeType="1"/>
          </p:cNvSpPr>
          <p:nvPr/>
        </p:nvSpPr>
        <p:spPr bwMode="auto">
          <a:xfrm flipH="1">
            <a:off x="7864481" y="4689476"/>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7" name="Line 104">
            <a:extLst>
              <a:ext uri="{FF2B5EF4-FFF2-40B4-BE49-F238E27FC236}">
                <a16:creationId xmlns:a16="http://schemas.microsoft.com/office/drawing/2014/main" id="{9A13530E-D781-43B8-86E0-D7F0E0C8A900}"/>
              </a:ext>
            </a:extLst>
          </p:cNvPr>
          <p:cNvSpPr>
            <a:spLocks noChangeShapeType="1"/>
          </p:cNvSpPr>
          <p:nvPr/>
        </p:nvSpPr>
        <p:spPr bwMode="auto">
          <a:xfrm flipH="1">
            <a:off x="8350256" y="4584701"/>
            <a:ext cx="103188"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8" name="Line 105">
            <a:extLst>
              <a:ext uri="{FF2B5EF4-FFF2-40B4-BE49-F238E27FC236}">
                <a16:creationId xmlns:a16="http://schemas.microsoft.com/office/drawing/2014/main" id="{C378F797-CF9A-4702-B807-C0D1B2C34A67}"/>
              </a:ext>
            </a:extLst>
          </p:cNvPr>
          <p:cNvSpPr>
            <a:spLocks noChangeShapeType="1"/>
          </p:cNvSpPr>
          <p:nvPr/>
        </p:nvSpPr>
        <p:spPr bwMode="auto">
          <a:xfrm flipH="1">
            <a:off x="8843968" y="3449638"/>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9" name="Line 106">
            <a:extLst>
              <a:ext uri="{FF2B5EF4-FFF2-40B4-BE49-F238E27FC236}">
                <a16:creationId xmlns:a16="http://schemas.microsoft.com/office/drawing/2014/main" id="{A5A61991-AC65-4AC1-8E16-CA8193BDA00B}"/>
              </a:ext>
            </a:extLst>
          </p:cNvPr>
          <p:cNvSpPr>
            <a:spLocks noChangeShapeType="1"/>
          </p:cNvSpPr>
          <p:nvPr/>
        </p:nvSpPr>
        <p:spPr bwMode="auto">
          <a:xfrm flipH="1">
            <a:off x="8843968" y="4629151"/>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0" name="Line 107">
            <a:extLst>
              <a:ext uri="{FF2B5EF4-FFF2-40B4-BE49-F238E27FC236}">
                <a16:creationId xmlns:a16="http://schemas.microsoft.com/office/drawing/2014/main" id="{B6A4EDAE-19D0-418F-945E-F38F890A195B}"/>
              </a:ext>
            </a:extLst>
          </p:cNvPr>
          <p:cNvSpPr>
            <a:spLocks noChangeShapeType="1"/>
          </p:cNvSpPr>
          <p:nvPr/>
        </p:nvSpPr>
        <p:spPr bwMode="auto">
          <a:xfrm flipH="1">
            <a:off x="5902331" y="4216401"/>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1" name="Line 108">
            <a:extLst>
              <a:ext uri="{FF2B5EF4-FFF2-40B4-BE49-F238E27FC236}">
                <a16:creationId xmlns:a16="http://schemas.microsoft.com/office/drawing/2014/main" id="{6F68B4DC-5D50-4513-96DF-BFCD6A2A3FB8}"/>
              </a:ext>
            </a:extLst>
          </p:cNvPr>
          <p:cNvSpPr>
            <a:spLocks noChangeShapeType="1"/>
          </p:cNvSpPr>
          <p:nvPr/>
        </p:nvSpPr>
        <p:spPr bwMode="auto">
          <a:xfrm flipH="1">
            <a:off x="5902331" y="4565651"/>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 name="Line 109">
            <a:extLst>
              <a:ext uri="{FF2B5EF4-FFF2-40B4-BE49-F238E27FC236}">
                <a16:creationId xmlns:a16="http://schemas.microsoft.com/office/drawing/2014/main" id="{42EFD3B9-D519-4821-817A-86D24C8430A8}"/>
              </a:ext>
            </a:extLst>
          </p:cNvPr>
          <p:cNvSpPr>
            <a:spLocks noChangeShapeType="1"/>
          </p:cNvSpPr>
          <p:nvPr/>
        </p:nvSpPr>
        <p:spPr bwMode="auto">
          <a:xfrm flipH="1">
            <a:off x="7375531" y="4191001"/>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3" name="Line 110">
            <a:extLst>
              <a:ext uri="{FF2B5EF4-FFF2-40B4-BE49-F238E27FC236}">
                <a16:creationId xmlns:a16="http://schemas.microsoft.com/office/drawing/2014/main" id="{4FD563FF-5C54-4BC2-9C3B-B926FD550C34}"/>
              </a:ext>
            </a:extLst>
          </p:cNvPr>
          <p:cNvSpPr>
            <a:spLocks noChangeShapeType="1"/>
          </p:cNvSpPr>
          <p:nvPr/>
        </p:nvSpPr>
        <p:spPr bwMode="auto">
          <a:xfrm flipH="1">
            <a:off x="6400806" y="4173538"/>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4" name="Line 111">
            <a:extLst>
              <a:ext uri="{FF2B5EF4-FFF2-40B4-BE49-F238E27FC236}">
                <a16:creationId xmlns:a16="http://schemas.microsoft.com/office/drawing/2014/main" id="{2B451533-504D-4A00-A6A2-54DDB8AA26CE}"/>
              </a:ext>
            </a:extLst>
          </p:cNvPr>
          <p:cNvSpPr>
            <a:spLocks noChangeShapeType="1"/>
          </p:cNvSpPr>
          <p:nvPr/>
        </p:nvSpPr>
        <p:spPr bwMode="auto">
          <a:xfrm flipH="1">
            <a:off x="6400806" y="4541838"/>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5" name="Line 112">
            <a:extLst>
              <a:ext uri="{FF2B5EF4-FFF2-40B4-BE49-F238E27FC236}">
                <a16:creationId xmlns:a16="http://schemas.microsoft.com/office/drawing/2014/main" id="{96A2207E-4B78-4133-8499-328FAAD7E666}"/>
              </a:ext>
            </a:extLst>
          </p:cNvPr>
          <p:cNvSpPr>
            <a:spLocks noChangeShapeType="1"/>
          </p:cNvSpPr>
          <p:nvPr/>
        </p:nvSpPr>
        <p:spPr bwMode="auto">
          <a:xfrm flipH="1">
            <a:off x="7375531" y="4578351"/>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6" name="Line 113">
            <a:extLst>
              <a:ext uri="{FF2B5EF4-FFF2-40B4-BE49-F238E27FC236}">
                <a16:creationId xmlns:a16="http://schemas.microsoft.com/office/drawing/2014/main" id="{7AFA7AA0-D297-41A8-957B-5287E02A2E28}"/>
              </a:ext>
            </a:extLst>
          </p:cNvPr>
          <p:cNvSpPr>
            <a:spLocks noChangeShapeType="1"/>
          </p:cNvSpPr>
          <p:nvPr/>
        </p:nvSpPr>
        <p:spPr bwMode="auto">
          <a:xfrm flipH="1">
            <a:off x="6888168" y="4629151"/>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7" name="Line 114">
            <a:extLst>
              <a:ext uri="{FF2B5EF4-FFF2-40B4-BE49-F238E27FC236}">
                <a16:creationId xmlns:a16="http://schemas.microsoft.com/office/drawing/2014/main" id="{DB5B5D0D-682E-4D77-9EED-76B312F63D8B}"/>
              </a:ext>
            </a:extLst>
          </p:cNvPr>
          <p:cNvSpPr>
            <a:spLocks noChangeShapeType="1"/>
          </p:cNvSpPr>
          <p:nvPr/>
        </p:nvSpPr>
        <p:spPr bwMode="auto">
          <a:xfrm flipH="1">
            <a:off x="6888168" y="4265613"/>
            <a:ext cx="101600" cy="0"/>
          </a:xfrm>
          <a:prstGeom prst="line">
            <a:avLst/>
          </a:prstGeom>
          <a:noFill/>
          <a:ln w="15875" cap="rnd">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8" name="Line 115">
            <a:extLst>
              <a:ext uri="{FF2B5EF4-FFF2-40B4-BE49-F238E27FC236}">
                <a16:creationId xmlns:a16="http://schemas.microsoft.com/office/drawing/2014/main" id="{EE36C9E8-AE2C-4ADC-9F7E-936C900DCA53}"/>
              </a:ext>
            </a:extLst>
          </p:cNvPr>
          <p:cNvSpPr>
            <a:spLocks noChangeShapeType="1"/>
          </p:cNvSpPr>
          <p:nvPr/>
        </p:nvSpPr>
        <p:spPr bwMode="auto">
          <a:xfrm flipH="1">
            <a:off x="5953131" y="4651376"/>
            <a:ext cx="2933700" cy="217488"/>
          </a:xfrm>
          <a:prstGeom prst="line">
            <a:avLst/>
          </a:prstGeom>
          <a:noFill/>
          <a:ln w="23813" cap="rnd">
            <a:solidFill>
              <a:srgbClr val="C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9" name="Line 116">
            <a:extLst>
              <a:ext uri="{FF2B5EF4-FFF2-40B4-BE49-F238E27FC236}">
                <a16:creationId xmlns:a16="http://schemas.microsoft.com/office/drawing/2014/main" id="{3F9290D1-94B6-4F12-A849-33E76179BC70}"/>
              </a:ext>
            </a:extLst>
          </p:cNvPr>
          <p:cNvSpPr>
            <a:spLocks noChangeShapeType="1"/>
          </p:cNvSpPr>
          <p:nvPr/>
        </p:nvSpPr>
        <p:spPr bwMode="auto">
          <a:xfrm flipV="1">
            <a:off x="7916868" y="4106863"/>
            <a:ext cx="0" cy="68580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0" name="Line 117">
            <a:extLst>
              <a:ext uri="{FF2B5EF4-FFF2-40B4-BE49-F238E27FC236}">
                <a16:creationId xmlns:a16="http://schemas.microsoft.com/office/drawing/2014/main" id="{554F05D9-8DDD-47AD-A5C9-059BB54F86B5}"/>
              </a:ext>
            </a:extLst>
          </p:cNvPr>
          <p:cNvSpPr>
            <a:spLocks noChangeShapeType="1"/>
          </p:cNvSpPr>
          <p:nvPr/>
        </p:nvSpPr>
        <p:spPr bwMode="auto">
          <a:xfrm>
            <a:off x="8894768" y="2619376"/>
            <a:ext cx="0" cy="2424113"/>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1" name="Line 118">
            <a:extLst>
              <a:ext uri="{FF2B5EF4-FFF2-40B4-BE49-F238E27FC236}">
                <a16:creationId xmlns:a16="http://schemas.microsoft.com/office/drawing/2014/main" id="{D1356847-2C7B-46E7-9BED-C84E3F2DF005}"/>
              </a:ext>
            </a:extLst>
          </p:cNvPr>
          <p:cNvSpPr>
            <a:spLocks noChangeShapeType="1"/>
          </p:cNvSpPr>
          <p:nvPr/>
        </p:nvSpPr>
        <p:spPr bwMode="auto">
          <a:xfrm flipV="1">
            <a:off x="5953131" y="4746626"/>
            <a:ext cx="0" cy="32385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2" name="Line 119">
            <a:extLst>
              <a:ext uri="{FF2B5EF4-FFF2-40B4-BE49-F238E27FC236}">
                <a16:creationId xmlns:a16="http://schemas.microsoft.com/office/drawing/2014/main" id="{0AE3161E-C17F-4442-9DF7-1A03A6D4DD98}"/>
              </a:ext>
            </a:extLst>
          </p:cNvPr>
          <p:cNvSpPr>
            <a:spLocks noChangeShapeType="1"/>
          </p:cNvSpPr>
          <p:nvPr/>
        </p:nvSpPr>
        <p:spPr bwMode="auto">
          <a:xfrm flipV="1">
            <a:off x="6445256" y="4465638"/>
            <a:ext cx="0" cy="490538"/>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3" name="Line 120">
            <a:extLst>
              <a:ext uri="{FF2B5EF4-FFF2-40B4-BE49-F238E27FC236}">
                <a16:creationId xmlns:a16="http://schemas.microsoft.com/office/drawing/2014/main" id="{E48CC083-834C-4254-A335-E869145D59CF}"/>
              </a:ext>
            </a:extLst>
          </p:cNvPr>
          <p:cNvSpPr>
            <a:spLocks noChangeShapeType="1"/>
          </p:cNvSpPr>
          <p:nvPr/>
        </p:nvSpPr>
        <p:spPr bwMode="auto">
          <a:xfrm flipV="1">
            <a:off x="7421568" y="4368801"/>
            <a:ext cx="0" cy="554038"/>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 name="Line 121">
            <a:extLst>
              <a:ext uri="{FF2B5EF4-FFF2-40B4-BE49-F238E27FC236}">
                <a16:creationId xmlns:a16="http://schemas.microsoft.com/office/drawing/2014/main" id="{369572B3-AC41-4320-8F39-A86B81535993}"/>
              </a:ext>
            </a:extLst>
          </p:cNvPr>
          <p:cNvSpPr>
            <a:spLocks noChangeShapeType="1"/>
          </p:cNvSpPr>
          <p:nvPr/>
        </p:nvSpPr>
        <p:spPr bwMode="auto">
          <a:xfrm flipV="1">
            <a:off x="6934206" y="4449763"/>
            <a:ext cx="0" cy="492125"/>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5" name="Line 122">
            <a:extLst>
              <a:ext uri="{FF2B5EF4-FFF2-40B4-BE49-F238E27FC236}">
                <a16:creationId xmlns:a16="http://schemas.microsoft.com/office/drawing/2014/main" id="{720EC1F1-9463-448C-A9CF-61EF4BA84242}"/>
              </a:ext>
            </a:extLst>
          </p:cNvPr>
          <p:cNvSpPr>
            <a:spLocks noChangeShapeType="1"/>
          </p:cNvSpPr>
          <p:nvPr/>
        </p:nvSpPr>
        <p:spPr bwMode="auto">
          <a:xfrm>
            <a:off x="8407406" y="4479926"/>
            <a:ext cx="0" cy="638175"/>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6" name="Freeform 123">
            <a:extLst>
              <a:ext uri="{FF2B5EF4-FFF2-40B4-BE49-F238E27FC236}">
                <a16:creationId xmlns:a16="http://schemas.microsoft.com/office/drawing/2014/main" id="{248F5A3D-9CAC-4182-BE47-6F7DCC0CD225}"/>
              </a:ext>
            </a:extLst>
          </p:cNvPr>
          <p:cNvSpPr>
            <a:spLocks/>
          </p:cNvSpPr>
          <p:nvPr/>
        </p:nvSpPr>
        <p:spPr bwMode="auto">
          <a:xfrm>
            <a:off x="5932493" y="4941888"/>
            <a:ext cx="41275" cy="41275"/>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6"/>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6"/>
                  <a:pt x="3" y="17"/>
                </a:cubicBezTo>
                <a:cubicBezTo>
                  <a:pt x="5" y="19"/>
                  <a:pt x="7" y="20"/>
                  <a:pt x="10" y="20"/>
                </a:cubicBezTo>
                <a:cubicBezTo>
                  <a:pt x="13" y="20"/>
                  <a:pt x="15"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7" name="Freeform 124">
            <a:extLst>
              <a:ext uri="{FF2B5EF4-FFF2-40B4-BE49-F238E27FC236}">
                <a16:creationId xmlns:a16="http://schemas.microsoft.com/office/drawing/2014/main" id="{B2D5FE36-4654-4014-96BC-08665EC0B687}"/>
              </a:ext>
            </a:extLst>
          </p:cNvPr>
          <p:cNvSpPr>
            <a:spLocks/>
          </p:cNvSpPr>
          <p:nvPr/>
        </p:nvSpPr>
        <p:spPr bwMode="auto">
          <a:xfrm>
            <a:off x="6424618" y="4752976"/>
            <a:ext cx="41275" cy="39688"/>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8" name="Freeform 125">
            <a:extLst>
              <a:ext uri="{FF2B5EF4-FFF2-40B4-BE49-F238E27FC236}">
                <a16:creationId xmlns:a16="http://schemas.microsoft.com/office/drawing/2014/main" id="{3BE157E4-E547-4AA3-AD47-E566830F51F3}"/>
              </a:ext>
            </a:extLst>
          </p:cNvPr>
          <p:cNvSpPr>
            <a:spLocks/>
          </p:cNvSpPr>
          <p:nvPr/>
        </p:nvSpPr>
        <p:spPr bwMode="auto">
          <a:xfrm>
            <a:off x="6913568" y="4732338"/>
            <a:ext cx="41275" cy="41275"/>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ubicBezTo>
                  <a:pt x="0" y="13"/>
                  <a:pt x="1" y="15"/>
                  <a:pt x="3" y="17"/>
                </a:cubicBezTo>
                <a:cubicBezTo>
                  <a:pt x="5" y="19"/>
                  <a:pt x="8" y="20"/>
                  <a:pt x="10" y="20"/>
                </a:cubicBezTo>
                <a:cubicBezTo>
                  <a:pt x="13" y="20"/>
                  <a:pt x="16"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9" name="Freeform 126">
            <a:extLst>
              <a:ext uri="{FF2B5EF4-FFF2-40B4-BE49-F238E27FC236}">
                <a16:creationId xmlns:a16="http://schemas.microsoft.com/office/drawing/2014/main" id="{60501830-8D8B-45D1-885F-A431C7D97EC3}"/>
              </a:ext>
            </a:extLst>
          </p:cNvPr>
          <p:cNvSpPr>
            <a:spLocks/>
          </p:cNvSpPr>
          <p:nvPr/>
        </p:nvSpPr>
        <p:spPr bwMode="auto">
          <a:xfrm>
            <a:off x="7400931" y="4694238"/>
            <a:ext cx="41275" cy="39688"/>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6"/>
                  <a:pt x="20" y="13"/>
                  <a:pt x="20" y="10"/>
                </a:cubicBezTo>
                <a:cubicBezTo>
                  <a:pt x="20" y="8"/>
                  <a:pt x="19" y="5"/>
                  <a:pt x="17" y="3"/>
                </a:cubicBezTo>
                <a:cubicBezTo>
                  <a:pt x="15" y="1"/>
                  <a:pt x="13" y="0"/>
                  <a:pt x="10" y="0"/>
                </a:cubicBezTo>
                <a:cubicBezTo>
                  <a:pt x="7" y="0"/>
                  <a:pt x="5" y="1"/>
                  <a:pt x="3" y="3"/>
                </a:cubicBezTo>
                <a:cubicBezTo>
                  <a:pt x="1" y="5"/>
                  <a:pt x="0" y="8"/>
                  <a:pt x="0" y="10"/>
                </a:cubicBezTo>
                <a:cubicBezTo>
                  <a:pt x="0" y="13"/>
                  <a:pt x="1" y="16"/>
                  <a:pt x="3" y="17"/>
                </a:cubicBezTo>
                <a:cubicBezTo>
                  <a:pt x="5" y="19"/>
                  <a:pt x="7" y="20"/>
                  <a:pt x="10" y="20"/>
                </a:cubicBezTo>
                <a:cubicBezTo>
                  <a:pt x="13" y="20"/>
                  <a:pt x="15"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0" name="Freeform 127">
            <a:extLst>
              <a:ext uri="{FF2B5EF4-FFF2-40B4-BE49-F238E27FC236}">
                <a16:creationId xmlns:a16="http://schemas.microsoft.com/office/drawing/2014/main" id="{F7C05411-552E-4C60-846D-9123A3A52BDD}"/>
              </a:ext>
            </a:extLst>
          </p:cNvPr>
          <p:cNvSpPr>
            <a:spLocks/>
          </p:cNvSpPr>
          <p:nvPr/>
        </p:nvSpPr>
        <p:spPr bwMode="auto">
          <a:xfrm>
            <a:off x="7897818" y="4519613"/>
            <a:ext cx="39688" cy="39688"/>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1" name="Freeform 128">
            <a:extLst>
              <a:ext uri="{FF2B5EF4-FFF2-40B4-BE49-F238E27FC236}">
                <a16:creationId xmlns:a16="http://schemas.microsoft.com/office/drawing/2014/main" id="{AA86CF8A-2016-4BEF-876B-6288387B31EE}"/>
              </a:ext>
            </a:extLst>
          </p:cNvPr>
          <p:cNvSpPr>
            <a:spLocks/>
          </p:cNvSpPr>
          <p:nvPr/>
        </p:nvSpPr>
        <p:spPr bwMode="auto">
          <a:xfrm>
            <a:off x="8386768" y="4940301"/>
            <a:ext cx="41275" cy="39688"/>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2" name="Freeform 129">
            <a:extLst>
              <a:ext uri="{FF2B5EF4-FFF2-40B4-BE49-F238E27FC236}">
                <a16:creationId xmlns:a16="http://schemas.microsoft.com/office/drawing/2014/main" id="{1C2CD554-3CE9-4148-A06F-E56AC1913FE3}"/>
              </a:ext>
            </a:extLst>
          </p:cNvPr>
          <p:cNvSpPr>
            <a:spLocks/>
          </p:cNvSpPr>
          <p:nvPr/>
        </p:nvSpPr>
        <p:spPr bwMode="auto">
          <a:xfrm>
            <a:off x="8874131" y="4559301"/>
            <a:ext cx="41275" cy="41275"/>
          </a:xfrm>
          <a:custGeom>
            <a:avLst/>
            <a:gdLst>
              <a:gd name="T0" fmla="*/ 17 w 20"/>
              <a:gd name="T1" fmla="*/ 17 h 20"/>
              <a:gd name="T2" fmla="*/ 20 w 20"/>
              <a:gd name="T3" fmla="*/ 10 h 20"/>
              <a:gd name="T4" fmla="*/ 17 w 20"/>
              <a:gd name="T5" fmla="*/ 3 h 20"/>
              <a:gd name="T6" fmla="*/ 10 w 20"/>
              <a:gd name="T7" fmla="*/ 0 h 20"/>
              <a:gd name="T8" fmla="*/ 3 w 20"/>
              <a:gd name="T9" fmla="*/ 3 h 20"/>
              <a:gd name="T10" fmla="*/ 0 w 20"/>
              <a:gd name="T11" fmla="*/ 10 h 20"/>
              <a:gd name="T12" fmla="*/ 3 w 20"/>
              <a:gd name="T13" fmla="*/ 17 h 20"/>
              <a:gd name="T14" fmla="*/ 10 w 20"/>
              <a:gd name="T15" fmla="*/ 20 h 20"/>
              <a:gd name="T16" fmla="*/ 17 w 20"/>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17" y="17"/>
                </a:move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ubicBezTo>
                  <a:pt x="0" y="13"/>
                  <a:pt x="1" y="15"/>
                  <a:pt x="3" y="17"/>
                </a:cubicBezTo>
                <a:cubicBezTo>
                  <a:pt x="5" y="19"/>
                  <a:pt x="7" y="20"/>
                  <a:pt x="10" y="20"/>
                </a:cubicBezTo>
                <a:cubicBezTo>
                  <a:pt x="13" y="20"/>
                  <a:pt x="15" y="19"/>
                  <a:pt x="17" y="17"/>
                </a:cubicBezTo>
                <a:close/>
              </a:path>
            </a:pathLst>
          </a:custGeom>
          <a:solidFill>
            <a:srgbClr val="D2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3" name="Line 130">
            <a:extLst>
              <a:ext uri="{FF2B5EF4-FFF2-40B4-BE49-F238E27FC236}">
                <a16:creationId xmlns:a16="http://schemas.microsoft.com/office/drawing/2014/main" id="{A164E3EE-2EB4-43DC-9638-09AEB120B4EC}"/>
              </a:ext>
            </a:extLst>
          </p:cNvPr>
          <p:cNvSpPr>
            <a:spLocks noChangeShapeType="1"/>
          </p:cNvSpPr>
          <p:nvPr/>
        </p:nvSpPr>
        <p:spPr bwMode="auto">
          <a:xfrm flipH="1">
            <a:off x="8356606" y="4479926"/>
            <a:ext cx="103188"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4" name="Line 131">
            <a:extLst>
              <a:ext uri="{FF2B5EF4-FFF2-40B4-BE49-F238E27FC236}">
                <a16:creationId xmlns:a16="http://schemas.microsoft.com/office/drawing/2014/main" id="{F04AFF63-F5F5-4C26-BE66-CF0908E92B17}"/>
              </a:ext>
            </a:extLst>
          </p:cNvPr>
          <p:cNvSpPr>
            <a:spLocks noChangeShapeType="1"/>
          </p:cNvSpPr>
          <p:nvPr/>
        </p:nvSpPr>
        <p:spPr bwMode="auto">
          <a:xfrm flipH="1">
            <a:off x="7866068" y="4106863"/>
            <a:ext cx="101600"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5" name="Line 132">
            <a:extLst>
              <a:ext uri="{FF2B5EF4-FFF2-40B4-BE49-F238E27FC236}">
                <a16:creationId xmlns:a16="http://schemas.microsoft.com/office/drawing/2014/main" id="{143297FC-7A68-4E10-B014-2D158C5E04E8}"/>
              </a:ext>
            </a:extLst>
          </p:cNvPr>
          <p:cNvSpPr>
            <a:spLocks noChangeShapeType="1"/>
          </p:cNvSpPr>
          <p:nvPr/>
        </p:nvSpPr>
        <p:spPr bwMode="auto">
          <a:xfrm flipH="1">
            <a:off x="7866068" y="4792663"/>
            <a:ext cx="101600"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6" name="Line 133">
            <a:extLst>
              <a:ext uri="{FF2B5EF4-FFF2-40B4-BE49-F238E27FC236}">
                <a16:creationId xmlns:a16="http://schemas.microsoft.com/office/drawing/2014/main" id="{278E48AD-E722-476F-8DF5-EA4519EF08FF}"/>
              </a:ext>
            </a:extLst>
          </p:cNvPr>
          <p:cNvSpPr>
            <a:spLocks noChangeShapeType="1"/>
          </p:cNvSpPr>
          <p:nvPr/>
        </p:nvSpPr>
        <p:spPr bwMode="auto">
          <a:xfrm flipH="1">
            <a:off x="8356606" y="5118101"/>
            <a:ext cx="103188"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7" name="Line 134">
            <a:extLst>
              <a:ext uri="{FF2B5EF4-FFF2-40B4-BE49-F238E27FC236}">
                <a16:creationId xmlns:a16="http://schemas.microsoft.com/office/drawing/2014/main" id="{9827A5A7-4E57-45E7-96B1-F6BCEE55EDF6}"/>
              </a:ext>
            </a:extLst>
          </p:cNvPr>
          <p:cNvSpPr>
            <a:spLocks noChangeShapeType="1"/>
          </p:cNvSpPr>
          <p:nvPr/>
        </p:nvSpPr>
        <p:spPr bwMode="auto">
          <a:xfrm flipH="1">
            <a:off x="8843968" y="2619376"/>
            <a:ext cx="101600"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8" name="Line 135">
            <a:extLst>
              <a:ext uri="{FF2B5EF4-FFF2-40B4-BE49-F238E27FC236}">
                <a16:creationId xmlns:a16="http://schemas.microsoft.com/office/drawing/2014/main" id="{B806EE01-0F5F-4556-B826-03C4C1661892}"/>
              </a:ext>
            </a:extLst>
          </p:cNvPr>
          <p:cNvSpPr>
            <a:spLocks noChangeShapeType="1"/>
          </p:cNvSpPr>
          <p:nvPr/>
        </p:nvSpPr>
        <p:spPr bwMode="auto">
          <a:xfrm flipH="1">
            <a:off x="8843968" y="5043488"/>
            <a:ext cx="101600"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9" name="Line 136">
            <a:extLst>
              <a:ext uri="{FF2B5EF4-FFF2-40B4-BE49-F238E27FC236}">
                <a16:creationId xmlns:a16="http://schemas.microsoft.com/office/drawing/2014/main" id="{DD629A9E-F429-4633-8637-59750E1E8A9C}"/>
              </a:ext>
            </a:extLst>
          </p:cNvPr>
          <p:cNvSpPr>
            <a:spLocks noChangeShapeType="1"/>
          </p:cNvSpPr>
          <p:nvPr/>
        </p:nvSpPr>
        <p:spPr bwMode="auto">
          <a:xfrm flipH="1">
            <a:off x="5902331" y="5070476"/>
            <a:ext cx="101600"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0" name="Line 137">
            <a:extLst>
              <a:ext uri="{FF2B5EF4-FFF2-40B4-BE49-F238E27FC236}">
                <a16:creationId xmlns:a16="http://schemas.microsoft.com/office/drawing/2014/main" id="{12B21187-B362-493C-8D73-BE45CACB661D}"/>
              </a:ext>
            </a:extLst>
          </p:cNvPr>
          <p:cNvSpPr>
            <a:spLocks noChangeShapeType="1"/>
          </p:cNvSpPr>
          <p:nvPr/>
        </p:nvSpPr>
        <p:spPr bwMode="auto">
          <a:xfrm flipH="1">
            <a:off x="5902331" y="4746626"/>
            <a:ext cx="101600"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1" name="Line 138">
            <a:extLst>
              <a:ext uri="{FF2B5EF4-FFF2-40B4-BE49-F238E27FC236}">
                <a16:creationId xmlns:a16="http://schemas.microsoft.com/office/drawing/2014/main" id="{D1EE20FE-3C64-42C9-AE2B-20DFC601162B}"/>
              </a:ext>
            </a:extLst>
          </p:cNvPr>
          <p:cNvSpPr>
            <a:spLocks noChangeShapeType="1"/>
          </p:cNvSpPr>
          <p:nvPr/>
        </p:nvSpPr>
        <p:spPr bwMode="auto">
          <a:xfrm flipH="1">
            <a:off x="7370768" y="4368801"/>
            <a:ext cx="104775"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2" name="Line 139">
            <a:extLst>
              <a:ext uri="{FF2B5EF4-FFF2-40B4-BE49-F238E27FC236}">
                <a16:creationId xmlns:a16="http://schemas.microsoft.com/office/drawing/2014/main" id="{AABDC1F7-EA97-4DEE-892A-137CB6E253CE}"/>
              </a:ext>
            </a:extLst>
          </p:cNvPr>
          <p:cNvSpPr>
            <a:spLocks noChangeShapeType="1"/>
          </p:cNvSpPr>
          <p:nvPr/>
        </p:nvSpPr>
        <p:spPr bwMode="auto">
          <a:xfrm flipH="1">
            <a:off x="6394456" y="4465638"/>
            <a:ext cx="103188"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3" name="Line 140">
            <a:extLst>
              <a:ext uri="{FF2B5EF4-FFF2-40B4-BE49-F238E27FC236}">
                <a16:creationId xmlns:a16="http://schemas.microsoft.com/office/drawing/2014/main" id="{47FBCA9B-6F91-43BF-9A82-59C1AA84B048}"/>
              </a:ext>
            </a:extLst>
          </p:cNvPr>
          <p:cNvSpPr>
            <a:spLocks noChangeShapeType="1"/>
          </p:cNvSpPr>
          <p:nvPr/>
        </p:nvSpPr>
        <p:spPr bwMode="auto">
          <a:xfrm flipH="1">
            <a:off x="6394456" y="4956176"/>
            <a:ext cx="103188"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4" name="Line 141">
            <a:extLst>
              <a:ext uri="{FF2B5EF4-FFF2-40B4-BE49-F238E27FC236}">
                <a16:creationId xmlns:a16="http://schemas.microsoft.com/office/drawing/2014/main" id="{803D10D7-4483-4BD4-962B-CABE3625C2FB}"/>
              </a:ext>
            </a:extLst>
          </p:cNvPr>
          <p:cNvSpPr>
            <a:spLocks noChangeShapeType="1"/>
          </p:cNvSpPr>
          <p:nvPr/>
        </p:nvSpPr>
        <p:spPr bwMode="auto">
          <a:xfrm flipH="1">
            <a:off x="7370768" y="4922838"/>
            <a:ext cx="104775"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5" name="Line 142">
            <a:extLst>
              <a:ext uri="{FF2B5EF4-FFF2-40B4-BE49-F238E27FC236}">
                <a16:creationId xmlns:a16="http://schemas.microsoft.com/office/drawing/2014/main" id="{F5500D9C-5CC5-4E2C-B9E7-DBACF6ED3266}"/>
              </a:ext>
            </a:extLst>
          </p:cNvPr>
          <p:cNvSpPr>
            <a:spLocks noChangeShapeType="1"/>
          </p:cNvSpPr>
          <p:nvPr/>
        </p:nvSpPr>
        <p:spPr bwMode="auto">
          <a:xfrm flipH="1">
            <a:off x="6883406" y="4941888"/>
            <a:ext cx="103188"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6" name="Line 143">
            <a:extLst>
              <a:ext uri="{FF2B5EF4-FFF2-40B4-BE49-F238E27FC236}">
                <a16:creationId xmlns:a16="http://schemas.microsoft.com/office/drawing/2014/main" id="{EFF8EA43-A442-4FD0-8AAC-EC4A7F234C9E}"/>
              </a:ext>
            </a:extLst>
          </p:cNvPr>
          <p:cNvSpPr>
            <a:spLocks noChangeShapeType="1"/>
          </p:cNvSpPr>
          <p:nvPr/>
        </p:nvSpPr>
        <p:spPr bwMode="auto">
          <a:xfrm flipH="1">
            <a:off x="6883406" y="4449763"/>
            <a:ext cx="103188" cy="0"/>
          </a:xfrm>
          <a:prstGeom prst="line">
            <a:avLst/>
          </a:prstGeom>
          <a:noFill/>
          <a:ln w="15875" cap="rnd">
            <a:solidFill>
              <a:srgbClr val="D2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9" name="ZoneTexte 148">
            <a:extLst>
              <a:ext uri="{FF2B5EF4-FFF2-40B4-BE49-F238E27FC236}">
                <a16:creationId xmlns:a16="http://schemas.microsoft.com/office/drawing/2014/main" id="{03501298-82CB-4BC5-9426-EFAB1B91DFF5}"/>
              </a:ext>
            </a:extLst>
          </p:cNvPr>
          <p:cNvSpPr txBox="1"/>
          <p:nvPr/>
        </p:nvSpPr>
        <p:spPr>
          <a:xfrm>
            <a:off x="1388144" y="5395460"/>
            <a:ext cx="269625" cy="276999"/>
          </a:xfrm>
          <a:prstGeom prst="rect">
            <a:avLst/>
          </a:prstGeom>
          <a:noFill/>
        </p:spPr>
        <p:txBody>
          <a:bodyPr wrap="none" rtlCol="0">
            <a:spAutoFit/>
          </a:bodyPr>
          <a:lstStyle/>
          <a:p>
            <a:pPr algn="ctr"/>
            <a:r>
              <a:rPr lang="fr-FR" sz="1200" dirty="0"/>
              <a:t>3</a:t>
            </a:r>
          </a:p>
        </p:txBody>
      </p:sp>
      <p:sp>
        <p:nvSpPr>
          <p:cNvPr id="150" name="ZoneTexte 149">
            <a:extLst>
              <a:ext uri="{FF2B5EF4-FFF2-40B4-BE49-F238E27FC236}">
                <a16:creationId xmlns:a16="http://schemas.microsoft.com/office/drawing/2014/main" id="{ED94CEFF-4578-4E6E-8C05-95FDB115E7E8}"/>
              </a:ext>
            </a:extLst>
          </p:cNvPr>
          <p:cNvSpPr txBox="1"/>
          <p:nvPr/>
        </p:nvSpPr>
        <p:spPr>
          <a:xfrm>
            <a:off x="1871792" y="5395460"/>
            <a:ext cx="269625" cy="276999"/>
          </a:xfrm>
          <a:prstGeom prst="rect">
            <a:avLst/>
          </a:prstGeom>
          <a:noFill/>
        </p:spPr>
        <p:txBody>
          <a:bodyPr wrap="none" rtlCol="0">
            <a:spAutoFit/>
          </a:bodyPr>
          <a:lstStyle/>
          <a:p>
            <a:pPr algn="ctr"/>
            <a:r>
              <a:rPr lang="fr-FR" sz="1200" dirty="0"/>
              <a:t>6</a:t>
            </a:r>
          </a:p>
        </p:txBody>
      </p:sp>
      <p:sp>
        <p:nvSpPr>
          <p:cNvPr id="151" name="ZoneTexte 150">
            <a:extLst>
              <a:ext uri="{FF2B5EF4-FFF2-40B4-BE49-F238E27FC236}">
                <a16:creationId xmlns:a16="http://schemas.microsoft.com/office/drawing/2014/main" id="{51A06D4B-C01C-4BC4-AEAC-B4073EECA1B7}"/>
              </a:ext>
            </a:extLst>
          </p:cNvPr>
          <p:cNvSpPr txBox="1"/>
          <p:nvPr/>
        </p:nvSpPr>
        <p:spPr>
          <a:xfrm>
            <a:off x="2355440" y="5395460"/>
            <a:ext cx="269625" cy="276999"/>
          </a:xfrm>
          <a:prstGeom prst="rect">
            <a:avLst/>
          </a:prstGeom>
          <a:noFill/>
        </p:spPr>
        <p:txBody>
          <a:bodyPr wrap="none" rtlCol="0">
            <a:spAutoFit/>
          </a:bodyPr>
          <a:lstStyle/>
          <a:p>
            <a:pPr algn="ctr"/>
            <a:r>
              <a:rPr lang="fr-FR" sz="1200" dirty="0"/>
              <a:t>9</a:t>
            </a:r>
          </a:p>
        </p:txBody>
      </p:sp>
      <p:sp>
        <p:nvSpPr>
          <p:cNvPr id="152" name="ZoneTexte 151">
            <a:extLst>
              <a:ext uri="{FF2B5EF4-FFF2-40B4-BE49-F238E27FC236}">
                <a16:creationId xmlns:a16="http://schemas.microsoft.com/office/drawing/2014/main" id="{532BFCC3-7B12-44A2-9AAB-3649F745C3BE}"/>
              </a:ext>
            </a:extLst>
          </p:cNvPr>
          <p:cNvSpPr txBox="1"/>
          <p:nvPr/>
        </p:nvSpPr>
        <p:spPr>
          <a:xfrm>
            <a:off x="2796608" y="5395460"/>
            <a:ext cx="354584" cy="276999"/>
          </a:xfrm>
          <a:prstGeom prst="rect">
            <a:avLst/>
          </a:prstGeom>
          <a:noFill/>
        </p:spPr>
        <p:txBody>
          <a:bodyPr wrap="none" rtlCol="0">
            <a:spAutoFit/>
          </a:bodyPr>
          <a:lstStyle/>
          <a:p>
            <a:pPr algn="ctr"/>
            <a:r>
              <a:rPr lang="fr-FR" sz="1200" dirty="0"/>
              <a:t>12</a:t>
            </a:r>
          </a:p>
        </p:txBody>
      </p:sp>
      <p:sp>
        <p:nvSpPr>
          <p:cNvPr id="153" name="ZoneTexte 152">
            <a:extLst>
              <a:ext uri="{FF2B5EF4-FFF2-40B4-BE49-F238E27FC236}">
                <a16:creationId xmlns:a16="http://schemas.microsoft.com/office/drawing/2014/main" id="{A8A5BB3B-1F4E-4F94-8219-25BF77EFBF8A}"/>
              </a:ext>
            </a:extLst>
          </p:cNvPr>
          <p:cNvSpPr txBox="1"/>
          <p:nvPr/>
        </p:nvSpPr>
        <p:spPr>
          <a:xfrm>
            <a:off x="3292987" y="5395460"/>
            <a:ext cx="354584" cy="276999"/>
          </a:xfrm>
          <a:prstGeom prst="rect">
            <a:avLst/>
          </a:prstGeom>
          <a:noFill/>
        </p:spPr>
        <p:txBody>
          <a:bodyPr wrap="none" rtlCol="0">
            <a:spAutoFit/>
          </a:bodyPr>
          <a:lstStyle/>
          <a:p>
            <a:pPr algn="ctr"/>
            <a:r>
              <a:rPr lang="fr-FR" sz="1200" dirty="0"/>
              <a:t>15</a:t>
            </a:r>
          </a:p>
        </p:txBody>
      </p:sp>
      <p:sp>
        <p:nvSpPr>
          <p:cNvPr id="154" name="ZoneTexte 153">
            <a:extLst>
              <a:ext uri="{FF2B5EF4-FFF2-40B4-BE49-F238E27FC236}">
                <a16:creationId xmlns:a16="http://schemas.microsoft.com/office/drawing/2014/main" id="{25E095AC-7D82-4820-B28A-89AC45DE5F7F}"/>
              </a:ext>
            </a:extLst>
          </p:cNvPr>
          <p:cNvSpPr txBox="1"/>
          <p:nvPr/>
        </p:nvSpPr>
        <p:spPr>
          <a:xfrm>
            <a:off x="3777174" y="5395460"/>
            <a:ext cx="354584" cy="276999"/>
          </a:xfrm>
          <a:prstGeom prst="rect">
            <a:avLst/>
          </a:prstGeom>
          <a:noFill/>
        </p:spPr>
        <p:txBody>
          <a:bodyPr wrap="none" rtlCol="0">
            <a:spAutoFit/>
          </a:bodyPr>
          <a:lstStyle/>
          <a:p>
            <a:pPr algn="ctr"/>
            <a:r>
              <a:rPr lang="fr-FR" sz="1200" dirty="0"/>
              <a:t>18</a:t>
            </a:r>
          </a:p>
        </p:txBody>
      </p:sp>
      <p:sp>
        <p:nvSpPr>
          <p:cNvPr id="155" name="ZoneTexte 154">
            <a:extLst>
              <a:ext uri="{FF2B5EF4-FFF2-40B4-BE49-F238E27FC236}">
                <a16:creationId xmlns:a16="http://schemas.microsoft.com/office/drawing/2014/main" id="{3765094C-3A0C-42AC-954D-3D642D25BB5D}"/>
              </a:ext>
            </a:extLst>
          </p:cNvPr>
          <p:cNvSpPr txBox="1"/>
          <p:nvPr/>
        </p:nvSpPr>
        <p:spPr>
          <a:xfrm>
            <a:off x="4264537" y="5395460"/>
            <a:ext cx="354584" cy="276999"/>
          </a:xfrm>
          <a:prstGeom prst="rect">
            <a:avLst/>
          </a:prstGeom>
          <a:noFill/>
        </p:spPr>
        <p:txBody>
          <a:bodyPr wrap="none" rtlCol="0">
            <a:spAutoFit/>
          </a:bodyPr>
          <a:lstStyle/>
          <a:p>
            <a:pPr algn="ctr"/>
            <a:r>
              <a:rPr lang="fr-FR" sz="1200" dirty="0"/>
              <a:t>21</a:t>
            </a:r>
          </a:p>
        </p:txBody>
      </p:sp>
      <p:sp>
        <p:nvSpPr>
          <p:cNvPr id="156" name="ZoneTexte 155">
            <a:extLst>
              <a:ext uri="{FF2B5EF4-FFF2-40B4-BE49-F238E27FC236}">
                <a16:creationId xmlns:a16="http://schemas.microsoft.com/office/drawing/2014/main" id="{6EE2BD70-7AC7-431D-AC6A-20556F205B80}"/>
              </a:ext>
            </a:extLst>
          </p:cNvPr>
          <p:cNvSpPr txBox="1"/>
          <p:nvPr/>
        </p:nvSpPr>
        <p:spPr>
          <a:xfrm>
            <a:off x="549449" y="5062084"/>
            <a:ext cx="269625" cy="276999"/>
          </a:xfrm>
          <a:prstGeom prst="rect">
            <a:avLst/>
          </a:prstGeom>
          <a:noFill/>
        </p:spPr>
        <p:txBody>
          <a:bodyPr wrap="none" rtlCol="0">
            <a:spAutoFit/>
          </a:bodyPr>
          <a:lstStyle/>
          <a:p>
            <a:pPr algn="r"/>
            <a:r>
              <a:rPr lang="fr-FR" sz="1200" dirty="0"/>
              <a:t>0</a:t>
            </a:r>
          </a:p>
        </p:txBody>
      </p:sp>
      <p:sp>
        <p:nvSpPr>
          <p:cNvPr id="158" name="ZoneTexte 157">
            <a:extLst>
              <a:ext uri="{FF2B5EF4-FFF2-40B4-BE49-F238E27FC236}">
                <a16:creationId xmlns:a16="http://schemas.microsoft.com/office/drawing/2014/main" id="{5D9639BA-51C4-433D-95D7-490C3C049DFE}"/>
              </a:ext>
            </a:extLst>
          </p:cNvPr>
          <p:cNvSpPr txBox="1"/>
          <p:nvPr/>
        </p:nvSpPr>
        <p:spPr>
          <a:xfrm>
            <a:off x="379530" y="4373983"/>
            <a:ext cx="439544" cy="276999"/>
          </a:xfrm>
          <a:prstGeom prst="rect">
            <a:avLst/>
          </a:prstGeom>
          <a:noFill/>
        </p:spPr>
        <p:txBody>
          <a:bodyPr wrap="none" rtlCol="0">
            <a:spAutoFit/>
          </a:bodyPr>
          <a:lstStyle/>
          <a:p>
            <a:pPr algn="r"/>
            <a:r>
              <a:rPr lang="fr-FR" sz="1200" dirty="0"/>
              <a:t>100</a:t>
            </a:r>
          </a:p>
        </p:txBody>
      </p:sp>
      <p:sp>
        <p:nvSpPr>
          <p:cNvPr id="160" name="ZoneTexte 159">
            <a:extLst>
              <a:ext uri="{FF2B5EF4-FFF2-40B4-BE49-F238E27FC236}">
                <a16:creationId xmlns:a16="http://schemas.microsoft.com/office/drawing/2014/main" id="{1D4BF74F-B9A9-4521-9455-42AB98E3F87D}"/>
              </a:ext>
            </a:extLst>
          </p:cNvPr>
          <p:cNvSpPr txBox="1"/>
          <p:nvPr/>
        </p:nvSpPr>
        <p:spPr>
          <a:xfrm>
            <a:off x="379530" y="3685882"/>
            <a:ext cx="439544" cy="276999"/>
          </a:xfrm>
          <a:prstGeom prst="rect">
            <a:avLst/>
          </a:prstGeom>
          <a:noFill/>
        </p:spPr>
        <p:txBody>
          <a:bodyPr wrap="none" rtlCol="0">
            <a:spAutoFit/>
          </a:bodyPr>
          <a:lstStyle/>
          <a:p>
            <a:pPr algn="r"/>
            <a:r>
              <a:rPr lang="fr-FR" sz="1200" dirty="0"/>
              <a:t>200</a:t>
            </a:r>
          </a:p>
        </p:txBody>
      </p:sp>
      <p:sp>
        <p:nvSpPr>
          <p:cNvPr id="162" name="ZoneTexte 161">
            <a:extLst>
              <a:ext uri="{FF2B5EF4-FFF2-40B4-BE49-F238E27FC236}">
                <a16:creationId xmlns:a16="http://schemas.microsoft.com/office/drawing/2014/main" id="{6511661D-ED13-434A-9B74-166119B35A84}"/>
              </a:ext>
            </a:extLst>
          </p:cNvPr>
          <p:cNvSpPr txBox="1"/>
          <p:nvPr/>
        </p:nvSpPr>
        <p:spPr>
          <a:xfrm>
            <a:off x="379530" y="2997781"/>
            <a:ext cx="439544" cy="276999"/>
          </a:xfrm>
          <a:prstGeom prst="rect">
            <a:avLst/>
          </a:prstGeom>
          <a:noFill/>
        </p:spPr>
        <p:txBody>
          <a:bodyPr wrap="none" rtlCol="0">
            <a:spAutoFit/>
          </a:bodyPr>
          <a:lstStyle/>
          <a:p>
            <a:pPr algn="r"/>
            <a:r>
              <a:rPr lang="fr-FR" sz="1200" dirty="0"/>
              <a:t>300</a:t>
            </a:r>
          </a:p>
        </p:txBody>
      </p:sp>
      <p:sp>
        <p:nvSpPr>
          <p:cNvPr id="164" name="ZoneTexte 163">
            <a:extLst>
              <a:ext uri="{FF2B5EF4-FFF2-40B4-BE49-F238E27FC236}">
                <a16:creationId xmlns:a16="http://schemas.microsoft.com/office/drawing/2014/main" id="{3152D1CA-D7FF-478F-9642-19635BAC6B26}"/>
              </a:ext>
            </a:extLst>
          </p:cNvPr>
          <p:cNvSpPr txBox="1"/>
          <p:nvPr/>
        </p:nvSpPr>
        <p:spPr>
          <a:xfrm>
            <a:off x="379530" y="2309680"/>
            <a:ext cx="439544" cy="276999"/>
          </a:xfrm>
          <a:prstGeom prst="rect">
            <a:avLst/>
          </a:prstGeom>
          <a:noFill/>
        </p:spPr>
        <p:txBody>
          <a:bodyPr wrap="none" rtlCol="0">
            <a:spAutoFit/>
          </a:bodyPr>
          <a:lstStyle/>
          <a:p>
            <a:pPr algn="r"/>
            <a:r>
              <a:rPr lang="fr-FR" sz="1200" dirty="0"/>
              <a:t>400</a:t>
            </a:r>
          </a:p>
        </p:txBody>
      </p:sp>
      <p:sp>
        <p:nvSpPr>
          <p:cNvPr id="165" name="ZoneTexte 164">
            <a:extLst>
              <a:ext uri="{FF2B5EF4-FFF2-40B4-BE49-F238E27FC236}">
                <a16:creationId xmlns:a16="http://schemas.microsoft.com/office/drawing/2014/main" id="{4A269B70-92C3-496C-8BFD-AF81BB97849F}"/>
              </a:ext>
            </a:extLst>
          </p:cNvPr>
          <p:cNvSpPr txBox="1"/>
          <p:nvPr/>
        </p:nvSpPr>
        <p:spPr>
          <a:xfrm>
            <a:off x="1488962" y="5625278"/>
            <a:ext cx="2654893" cy="276999"/>
          </a:xfrm>
          <a:prstGeom prst="rect">
            <a:avLst/>
          </a:prstGeom>
          <a:noFill/>
        </p:spPr>
        <p:txBody>
          <a:bodyPr wrap="none" rtlCol="0">
            <a:spAutoFit/>
          </a:bodyPr>
          <a:lstStyle/>
          <a:p>
            <a:pPr algn="ctr"/>
            <a:r>
              <a:rPr lang="fr-FR" sz="1200" b="1" dirty="0"/>
              <a:t>Mois depuis l’initiation de la </a:t>
            </a:r>
            <a:r>
              <a:rPr lang="fr-FR" sz="1200" b="1" dirty="0" err="1"/>
              <a:t>PrEP</a:t>
            </a:r>
            <a:endParaRPr lang="fr-FR" sz="1200" b="1" dirty="0"/>
          </a:p>
        </p:txBody>
      </p:sp>
      <p:sp>
        <p:nvSpPr>
          <p:cNvPr id="167" name="ZoneTexte 166">
            <a:extLst>
              <a:ext uri="{FF2B5EF4-FFF2-40B4-BE49-F238E27FC236}">
                <a16:creationId xmlns:a16="http://schemas.microsoft.com/office/drawing/2014/main" id="{BC36C3AD-6AF1-4543-B402-EE8718C1BEDE}"/>
              </a:ext>
            </a:extLst>
          </p:cNvPr>
          <p:cNvSpPr txBox="1"/>
          <p:nvPr/>
        </p:nvSpPr>
        <p:spPr>
          <a:xfrm>
            <a:off x="5824551" y="5395460"/>
            <a:ext cx="269625" cy="276999"/>
          </a:xfrm>
          <a:prstGeom prst="rect">
            <a:avLst/>
          </a:prstGeom>
          <a:noFill/>
        </p:spPr>
        <p:txBody>
          <a:bodyPr wrap="none" rtlCol="0">
            <a:spAutoFit/>
          </a:bodyPr>
          <a:lstStyle/>
          <a:p>
            <a:pPr algn="ctr"/>
            <a:r>
              <a:rPr lang="fr-FR" sz="1200" dirty="0"/>
              <a:t>3</a:t>
            </a:r>
          </a:p>
        </p:txBody>
      </p:sp>
      <p:sp>
        <p:nvSpPr>
          <p:cNvPr id="168" name="ZoneTexte 167">
            <a:extLst>
              <a:ext uri="{FF2B5EF4-FFF2-40B4-BE49-F238E27FC236}">
                <a16:creationId xmlns:a16="http://schemas.microsoft.com/office/drawing/2014/main" id="{DA04B84F-6402-4F0C-997E-63E8B5E6C262}"/>
              </a:ext>
            </a:extLst>
          </p:cNvPr>
          <p:cNvSpPr txBox="1"/>
          <p:nvPr/>
        </p:nvSpPr>
        <p:spPr>
          <a:xfrm>
            <a:off x="6308199" y="5395460"/>
            <a:ext cx="269625" cy="276999"/>
          </a:xfrm>
          <a:prstGeom prst="rect">
            <a:avLst/>
          </a:prstGeom>
          <a:noFill/>
        </p:spPr>
        <p:txBody>
          <a:bodyPr wrap="none" rtlCol="0">
            <a:spAutoFit/>
          </a:bodyPr>
          <a:lstStyle/>
          <a:p>
            <a:pPr algn="ctr"/>
            <a:r>
              <a:rPr lang="fr-FR" sz="1200" dirty="0"/>
              <a:t>6</a:t>
            </a:r>
          </a:p>
        </p:txBody>
      </p:sp>
      <p:sp>
        <p:nvSpPr>
          <p:cNvPr id="169" name="ZoneTexte 168">
            <a:extLst>
              <a:ext uri="{FF2B5EF4-FFF2-40B4-BE49-F238E27FC236}">
                <a16:creationId xmlns:a16="http://schemas.microsoft.com/office/drawing/2014/main" id="{2C24C9CD-B20B-4F80-81DF-9321425B292A}"/>
              </a:ext>
            </a:extLst>
          </p:cNvPr>
          <p:cNvSpPr txBox="1"/>
          <p:nvPr/>
        </p:nvSpPr>
        <p:spPr>
          <a:xfrm>
            <a:off x="6791847" y="5395460"/>
            <a:ext cx="269625" cy="276999"/>
          </a:xfrm>
          <a:prstGeom prst="rect">
            <a:avLst/>
          </a:prstGeom>
          <a:noFill/>
        </p:spPr>
        <p:txBody>
          <a:bodyPr wrap="none" rtlCol="0">
            <a:spAutoFit/>
          </a:bodyPr>
          <a:lstStyle/>
          <a:p>
            <a:pPr algn="ctr"/>
            <a:r>
              <a:rPr lang="fr-FR" sz="1200" dirty="0"/>
              <a:t>9</a:t>
            </a:r>
          </a:p>
        </p:txBody>
      </p:sp>
      <p:sp>
        <p:nvSpPr>
          <p:cNvPr id="170" name="ZoneTexte 169">
            <a:extLst>
              <a:ext uri="{FF2B5EF4-FFF2-40B4-BE49-F238E27FC236}">
                <a16:creationId xmlns:a16="http://schemas.microsoft.com/office/drawing/2014/main" id="{5FE9241A-47EC-4BB1-8126-B9FDAFE0F8E0}"/>
              </a:ext>
            </a:extLst>
          </p:cNvPr>
          <p:cNvSpPr txBox="1"/>
          <p:nvPr/>
        </p:nvSpPr>
        <p:spPr>
          <a:xfrm>
            <a:off x="7233015" y="5395460"/>
            <a:ext cx="354584" cy="276999"/>
          </a:xfrm>
          <a:prstGeom prst="rect">
            <a:avLst/>
          </a:prstGeom>
          <a:noFill/>
        </p:spPr>
        <p:txBody>
          <a:bodyPr wrap="none" rtlCol="0">
            <a:spAutoFit/>
          </a:bodyPr>
          <a:lstStyle/>
          <a:p>
            <a:pPr algn="ctr"/>
            <a:r>
              <a:rPr lang="fr-FR" sz="1200" dirty="0"/>
              <a:t>12</a:t>
            </a:r>
          </a:p>
        </p:txBody>
      </p:sp>
      <p:sp>
        <p:nvSpPr>
          <p:cNvPr id="171" name="ZoneTexte 170">
            <a:extLst>
              <a:ext uri="{FF2B5EF4-FFF2-40B4-BE49-F238E27FC236}">
                <a16:creationId xmlns:a16="http://schemas.microsoft.com/office/drawing/2014/main" id="{148174BE-7641-4814-BEAC-A7948AFC3F8A}"/>
              </a:ext>
            </a:extLst>
          </p:cNvPr>
          <p:cNvSpPr txBox="1"/>
          <p:nvPr/>
        </p:nvSpPr>
        <p:spPr>
          <a:xfrm>
            <a:off x="7729394" y="5395460"/>
            <a:ext cx="354584" cy="276999"/>
          </a:xfrm>
          <a:prstGeom prst="rect">
            <a:avLst/>
          </a:prstGeom>
          <a:noFill/>
        </p:spPr>
        <p:txBody>
          <a:bodyPr wrap="none" rtlCol="0">
            <a:spAutoFit/>
          </a:bodyPr>
          <a:lstStyle/>
          <a:p>
            <a:pPr algn="ctr"/>
            <a:r>
              <a:rPr lang="fr-FR" sz="1200" dirty="0"/>
              <a:t>15</a:t>
            </a:r>
          </a:p>
        </p:txBody>
      </p:sp>
      <p:sp>
        <p:nvSpPr>
          <p:cNvPr id="172" name="ZoneTexte 171">
            <a:extLst>
              <a:ext uri="{FF2B5EF4-FFF2-40B4-BE49-F238E27FC236}">
                <a16:creationId xmlns:a16="http://schemas.microsoft.com/office/drawing/2014/main" id="{62D3A0E1-3695-41F5-BBE2-2021F7FE96DF}"/>
              </a:ext>
            </a:extLst>
          </p:cNvPr>
          <p:cNvSpPr txBox="1"/>
          <p:nvPr/>
        </p:nvSpPr>
        <p:spPr>
          <a:xfrm>
            <a:off x="8213581" y="5395460"/>
            <a:ext cx="354584" cy="276999"/>
          </a:xfrm>
          <a:prstGeom prst="rect">
            <a:avLst/>
          </a:prstGeom>
          <a:noFill/>
        </p:spPr>
        <p:txBody>
          <a:bodyPr wrap="none" rtlCol="0">
            <a:spAutoFit/>
          </a:bodyPr>
          <a:lstStyle/>
          <a:p>
            <a:pPr algn="ctr"/>
            <a:r>
              <a:rPr lang="fr-FR" sz="1200" dirty="0"/>
              <a:t>18</a:t>
            </a:r>
          </a:p>
        </p:txBody>
      </p:sp>
      <p:sp>
        <p:nvSpPr>
          <p:cNvPr id="173" name="ZoneTexte 172">
            <a:extLst>
              <a:ext uri="{FF2B5EF4-FFF2-40B4-BE49-F238E27FC236}">
                <a16:creationId xmlns:a16="http://schemas.microsoft.com/office/drawing/2014/main" id="{1D0A7D8C-AB68-4AFB-A493-C45E8C4D1244}"/>
              </a:ext>
            </a:extLst>
          </p:cNvPr>
          <p:cNvSpPr txBox="1"/>
          <p:nvPr/>
        </p:nvSpPr>
        <p:spPr>
          <a:xfrm>
            <a:off x="8700944" y="5395460"/>
            <a:ext cx="354584" cy="276999"/>
          </a:xfrm>
          <a:prstGeom prst="rect">
            <a:avLst/>
          </a:prstGeom>
          <a:noFill/>
        </p:spPr>
        <p:txBody>
          <a:bodyPr wrap="none" rtlCol="0">
            <a:spAutoFit/>
          </a:bodyPr>
          <a:lstStyle/>
          <a:p>
            <a:pPr algn="ctr"/>
            <a:r>
              <a:rPr lang="fr-FR" sz="1200" dirty="0"/>
              <a:t>21</a:t>
            </a:r>
          </a:p>
        </p:txBody>
      </p:sp>
      <p:sp>
        <p:nvSpPr>
          <p:cNvPr id="174" name="ZoneTexte 173">
            <a:extLst>
              <a:ext uri="{FF2B5EF4-FFF2-40B4-BE49-F238E27FC236}">
                <a16:creationId xmlns:a16="http://schemas.microsoft.com/office/drawing/2014/main" id="{4202EDB0-F358-4CC8-840E-1943ABF8E936}"/>
              </a:ext>
            </a:extLst>
          </p:cNvPr>
          <p:cNvSpPr txBox="1"/>
          <p:nvPr/>
        </p:nvSpPr>
        <p:spPr>
          <a:xfrm>
            <a:off x="4995481" y="5062084"/>
            <a:ext cx="269625" cy="276999"/>
          </a:xfrm>
          <a:prstGeom prst="rect">
            <a:avLst/>
          </a:prstGeom>
          <a:noFill/>
        </p:spPr>
        <p:txBody>
          <a:bodyPr wrap="none" rtlCol="0">
            <a:spAutoFit/>
          </a:bodyPr>
          <a:lstStyle/>
          <a:p>
            <a:pPr algn="r"/>
            <a:r>
              <a:rPr lang="fr-FR" sz="1200" dirty="0"/>
              <a:t>0</a:t>
            </a:r>
          </a:p>
        </p:txBody>
      </p:sp>
      <p:sp>
        <p:nvSpPr>
          <p:cNvPr id="176" name="ZoneTexte 175">
            <a:extLst>
              <a:ext uri="{FF2B5EF4-FFF2-40B4-BE49-F238E27FC236}">
                <a16:creationId xmlns:a16="http://schemas.microsoft.com/office/drawing/2014/main" id="{373DFCCA-0BEA-4A6B-899D-785FB610646B}"/>
              </a:ext>
            </a:extLst>
          </p:cNvPr>
          <p:cNvSpPr txBox="1"/>
          <p:nvPr/>
        </p:nvSpPr>
        <p:spPr>
          <a:xfrm>
            <a:off x="4825562" y="4373983"/>
            <a:ext cx="439544" cy="276999"/>
          </a:xfrm>
          <a:prstGeom prst="rect">
            <a:avLst/>
          </a:prstGeom>
          <a:noFill/>
        </p:spPr>
        <p:txBody>
          <a:bodyPr wrap="none" rtlCol="0">
            <a:spAutoFit/>
          </a:bodyPr>
          <a:lstStyle/>
          <a:p>
            <a:pPr algn="r"/>
            <a:r>
              <a:rPr lang="fr-FR" sz="1200" dirty="0"/>
              <a:t>100</a:t>
            </a:r>
          </a:p>
        </p:txBody>
      </p:sp>
      <p:sp>
        <p:nvSpPr>
          <p:cNvPr id="178" name="ZoneTexte 177">
            <a:extLst>
              <a:ext uri="{FF2B5EF4-FFF2-40B4-BE49-F238E27FC236}">
                <a16:creationId xmlns:a16="http://schemas.microsoft.com/office/drawing/2014/main" id="{C4F738B4-F675-45A2-9430-73D42AC894B9}"/>
              </a:ext>
            </a:extLst>
          </p:cNvPr>
          <p:cNvSpPr txBox="1"/>
          <p:nvPr/>
        </p:nvSpPr>
        <p:spPr>
          <a:xfrm>
            <a:off x="4825562" y="3685882"/>
            <a:ext cx="439544" cy="276999"/>
          </a:xfrm>
          <a:prstGeom prst="rect">
            <a:avLst/>
          </a:prstGeom>
          <a:noFill/>
        </p:spPr>
        <p:txBody>
          <a:bodyPr wrap="none" rtlCol="0">
            <a:spAutoFit/>
          </a:bodyPr>
          <a:lstStyle/>
          <a:p>
            <a:pPr algn="r"/>
            <a:r>
              <a:rPr lang="fr-FR" sz="1200" dirty="0"/>
              <a:t>200</a:t>
            </a:r>
          </a:p>
        </p:txBody>
      </p:sp>
      <p:sp>
        <p:nvSpPr>
          <p:cNvPr id="180" name="ZoneTexte 179">
            <a:extLst>
              <a:ext uri="{FF2B5EF4-FFF2-40B4-BE49-F238E27FC236}">
                <a16:creationId xmlns:a16="http://schemas.microsoft.com/office/drawing/2014/main" id="{1AFD47B3-BBDA-4988-94FB-EEB229DA35ED}"/>
              </a:ext>
            </a:extLst>
          </p:cNvPr>
          <p:cNvSpPr txBox="1"/>
          <p:nvPr/>
        </p:nvSpPr>
        <p:spPr>
          <a:xfrm>
            <a:off x="4825562" y="2997781"/>
            <a:ext cx="439544" cy="276999"/>
          </a:xfrm>
          <a:prstGeom prst="rect">
            <a:avLst/>
          </a:prstGeom>
          <a:noFill/>
        </p:spPr>
        <p:txBody>
          <a:bodyPr wrap="none" rtlCol="0">
            <a:spAutoFit/>
          </a:bodyPr>
          <a:lstStyle/>
          <a:p>
            <a:pPr algn="r"/>
            <a:r>
              <a:rPr lang="fr-FR" sz="1200" dirty="0"/>
              <a:t>300</a:t>
            </a:r>
          </a:p>
        </p:txBody>
      </p:sp>
      <p:sp>
        <p:nvSpPr>
          <p:cNvPr id="182" name="ZoneTexte 181">
            <a:extLst>
              <a:ext uri="{FF2B5EF4-FFF2-40B4-BE49-F238E27FC236}">
                <a16:creationId xmlns:a16="http://schemas.microsoft.com/office/drawing/2014/main" id="{A87F5608-7C9C-46D4-BAB7-766D9D111BCE}"/>
              </a:ext>
            </a:extLst>
          </p:cNvPr>
          <p:cNvSpPr txBox="1"/>
          <p:nvPr/>
        </p:nvSpPr>
        <p:spPr>
          <a:xfrm>
            <a:off x="4825562" y="2309680"/>
            <a:ext cx="439544" cy="276999"/>
          </a:xfrm>
          <a:prstGeom prst="rect">
            <a:avLst/>
          </a:prstGeom>
          <a:noFill/>
        </p:spPr>
        <p:txBody>
          <a:bodyPr wrap="none" rtlCol="0">
            <a:spAutoFit/>
          </a:bodyPr>
          <a:lstStyle/>
          <a:p>
            <a:pPr algn="r"/>
            <a:r>
              <a:rPr lang="fr-FR" sz="1200" dirty="0"/>
              <a:t>400</a:t>
            </a:r>
          </a:p>
        </p:txBody>
      </p:sp>
      <p:sp>
        <p:nvSpPr>
          <p:cNvPr id="183" name="ZoneTexte 182">
            <a:extLst>
              <a:ext uri="{FF2B5EF4-FFF2-40B4-BE49-F238E27FC236}">
                <a16:creationId xmlns:a16="http://schemas.microsoft.com/office/drawing/2014/main" id="{9D623585-E15E-46DE-B3FF-4D0840B00BC7}"/>
              </a:ext>
            </a:extLst>
          </p:cNvPr>
          <p:cNvSpPr txBox="1"/>
          <p:nvPr/>
        </p:nvSpPr>
        <p:spPr>
          <a:xfrm>
            <a:off x="5925360" y="5625278"/>
            <a:ext cx="2654893" cy="276999"/>
          </a:xfrm>
          <a:prstGeom prst="rect">
            <a:avLst/>
          </a:prstGeom>
          <a:noFill/>
        </p:spPr>
        <p:txBody>
          <a:bodyPr wrap="none" rtlCol="0">
            <a:spAutoFit/>
          </a:bodyPr>
          <a:lstStyle/>
          <a:p>
            <a:pPr algn="ctr"/>
            <a:r>
              <a:rPr lang="fr-FR" sz="1200" b="1" dirty="0"/>
              <a:t>Mois depuis l’initiation de la </a:t>
            </a:r>
            <a:r>
              <a:rPr lang="fr-FR" sz="1200" b="1" dirty="0" err="1"/>
              <a:t>PrEP</a:t>
            </a:r>
            <a:endParaRPr lang="fr-FR" sz="1200" b="1" dirty="0"/>
          </a:p>
        </p:txBody>
      </p:sp>
      <p:sp>
        <p:nvSpPr>
          <p:cNvPr id="185" name="ZoneTexte 184">
            <a:extLst>
              <a:ext uri="{FF2B5EF4-FFF2-40B4-BE49-F238E27FC236}">
                <a16:creationId xmlns:a16="http://schemas.microsoft.com/office/drawing/2014/main" id="{00FDCBAE-48F1-4144-A6B1-99F9923C0636}"/>
              </a:ext>
            </a:extLst>
          </p:cNvPr>
          <p:cNvSpPr txBox="1"/>
          <p:nvPr/>
        </p:nvSpPr>
        <p:spPr>
          <a:xfrm>
            <a:off x="1226932" y="2300748"/>
            <a:ext cx="2879122"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Incidence globale de survenue d’IST </a:t>
            </a:r>
          </a:p>
        </p:txBody>
      </p:sp>
      <p:sp>
        <p:nvSpPr>
          <p:cNvPr id="186" name="ZoneTexte 185">
            <a:extLst>
              <a:ext uri="{FF2B5EF4-FFF2-40B4-BE49-F238E27FC236}">
                <a16:creationId xmlns:a16="http://schemas.microsoft.com/office/drawing/2014/main" id="{45026E7B-FE52-4113-9205-E224B9FE57E4}"/>
              </a:ext>
            </a:extLst>
          </p:cNvPr>
          <p:cNvSpPr txBox="1"/>
          <p:nvPr/>
        </p:nvSpPr>
        <p:spPr>
          <a:xfrm>
            <a:off x="5674442" y="2308440"/>
            <a:ext cx="2879123" cy="523220"/>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Incidence globale de survenue d’IST </a:t>
            </a:r>
          </a:p>
          <a:p>
            <a:pPr algn="ctr"/>
            <a:r>
              <a:rPr lang="fr-FR" sz="1400" b="1" dirty="0">
                <a:solidFill>
                  <a:srgbClr val="0070C0"/>
                </a:solidFill>
                <a:latin typeface="Calibri" panose="020F0502020204030204" pitchFamily="34" charset="0"/>
                <a:cs typeface="Calibri" panose="020F0502020204030204" pitchFamily="34" charset="0"/>
              </a:rPr>
              <a:t>selon le schéma de </a:t>
            </a:r>
            <a:r>
              <a:rPr lang="fr-FR" sz="1400" b="1" dirty="0" err="1">
                <a:solidFill>
                  <a:srgbClr val="0070C0"/>
                </a:solidFill>
                <a:latin typeface="Calibri" panose="020F0502020204030204" pitchFamily="34" charset="0"/>
                <a:cs typeface="Calibri" panose="020F0502020204030204" pitchFamily="34" charset="0"/>
              </a:rPr>
              <a:t>PrEP</a:t>
            </a:r>
            <a:endParaRPr lang="fr-FR" sz="1400" b="1" dirty="0">
              <a:solidFill>
                <a:srgbClr val="0070C0"/>
              </a:solidFill>
              <a:latin typeface="Calibri" panose="020F0502020204030204" pitchFamily="34" charset="0"/>
              <a:cs typeface="Calibri" panose="020F0502020204030204" pitchFamily="34" charset="0"/>
            </a:endParaRPr>
          </a:p>
        </p:txBody>
      </p:sp>
      <p:sp>
        <p:nvSpPr>
          <p:cNvPr id="187" name="Text Box 3"/>
          <p:cNvSpPr txBox="1">
            <a:spLocks noChangeArrowheads="1"/>
          </p:cNvSpPr>
          <p:nvPr/>
        </p:nvSpPr>
        <p:spPr bwMode="auto">
          <a:xfrm>
            <a:off x="5902331" y="6581442"/>
            <a:ext cx="3241669"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Hoornenborg</a:t>
            </a:r>
            <a:r>
              <a:rPr lang="en-GB" sz="1200" i="1" dirty="0">
                <a:solidFill>
                  <a:srgbClr val="0070C0"/>
                </a:solidFill>
              </a:rPr>
              <a:t> E, CROI 2018, Abs. 1026</a:t>
            </a:r>
          </a:p>
        </p:txBody>
      </p:sp>
      <p:sp>
        <p:nvSpPr>
          <p:cNvPr id="3" name="ZoneTexte 2"/>
          <p:cNvSpPr txBox="1"/>
          <p:nvPr/>
        </p:nvSpPr>
        <p:spPr>
          <a:xfrm>
            <a:off x="321780" y="5903617"/>
            <a:ext cx="8593626" cy="830997"/>
          </a:xfrm>
          <a:prstGeom prst="rect">
            <a:avLst/>
          </a:prstGeom>
          <a:noFill/>
        </p:spPr>
        <p:txBody>
          <a:bodyPr wrap="square" rtlCol="0">
            <a:spAutoFit/>
          </a:bodyPr>
          <a:lstStyle/>
          <a:p>
            <a:pPr marL="285750" indent="-285750">
              <a:buClr>
                <a:srgbClr val="0070C0"/>
              </a:buClr>
              <a:buFont typeface="Arial"/>
              <a:buChar char="•"/>
            </a:pPr>
            <a:r>
              <a:rPr lang="fr-FR" sz="1600" dirty="0"/>
              <a:t>Pas d’augmentation de l’incidence des IST bactériennes suite à la mise sous </a:t>
            </a:r>
            <a:r>
              <a:rPr lang="fr-FR" sz="1600" dirty="0" err="1"/>
              <a:t>PrEP</a:t>
            </a:r>
            <a:endParaRPr lang="fr-FR" sz="1600" dirty="0"/>
          </a:p>
          <a:p>
            <a:pPr marL="285750" indent="-285750">
              <a:buClr>
                <a:srgbClr val="0070C0"/>
              </a:buClr>
              <a:buFont typeface="Arial"/>
              <a:buChar char="•"/>
            </a:pPr>
            <a:r>
              <a:rPr lang="fr-FR" sz="1600" dirty="0"/>
              <a:t>Tendance à une incidence d’IST plus élevée en </a:t>
            </a:r>
            <a:r>
              <a:rPr lang="fr-FR" sz="1600" dirty="0" err="1"/>
              <a:t>PrEP</a:t>
            </a:r>
            <a:r>
              <a:rPr lang="fr-FR" sz="1600" dirty="0"/>
              <a:t> quotidienne par rapport à la </a:t>
            </a:r>
            <a:r>
              <a:rPr lang="fr-FR" sz="1600" dirty="0" err="1"/>
              <a:t>PrEP</a:t>
            </a:r>
            <a:r>
              <a:rPr lang="fr-FR" sz="1600" dirty="0"/>
              <a:t> intermittente, suggérant des comportements sexuels différents</a:t>
            </a:r>
          </a:p>
        </p:txBody>
      </p:sp>
      <p:sp>
        <p:nvSpPr>
          <p:cNvPr id="4" name="Titre 3">
            <a:extLst>
              <a:ext uri="{FF2B5EF4-FFF2-40B4-BE49-F238E27FC236}">
                <a16:creationId xmlns:a16="http://schemas.microsoft.com/office/drawing/2014/main" id="{2CEE96DE-CCEF-4058-BA55-0327F99C7367}"/>
              </a:ext>
            </a:extLst>
          </p:cNvPr>
          <p:cNvSpPr>
            <a:spLocks noGrp="1"/>
          </p:cNvSpPr>
          <p:nvPr>
            <p:ph type="title"/>
          </p:nvPr>
        </p:nvSpPr>
        <p:spPr/>
        <p:txBody>
          <a:bodyPr/>
          <a:lstStyle/>
          <a:p>
            <a:r>
              <a:rPr lang="fr-FR" dirty="0"/>
              <a:t>Pas d’augmentation de l’incidence des IST bactériennes sous </a:t>
            </a:r>
            <a:r>
              <a:rPr lang="fr-FR" dirty="0" err="1"/>
              <a:t>PrEP</a:t>
            </a:r>
            <a:r>
              <a:rPr lang="fr-FR" dirty="0"/>
              <a:t> à Amsterdam</a:t>
            </a:r>
          </a:p>
        </p:txBody>
      </p:sp>
      <p:sp>
        <p:nvSpPr>
          <p:cNvPr id="7" name="Espace réservé du contenu 6"/>
          <p:cNvSpPr>
            <a:spLocks noGrp="1"/>
          </p:cNvSpPr>
          <p:nvPr>
            <p:ph idx="1"/>
          </p:nvPr>
        </p:nvSpPr>
        <p:spPr>
          <a:xfrm>
            <a:off x="457200" y="1150938"/>
            <a:ext cx="8507413" cy="933911"/>
          </a:xfrm>
        </p:spPr>
        <p:txBody>
          <a:bodyPr/>
          <a:lstStyle/>
          <a:p>
            <a:r>
              <a:rPr lang="fr-FR" sz="1600" dirty="0"/>
              <a:t>Modélisation du taux d’incidence d’IST bactériennes (/100 personne-années) </a:t>
            </a:r>
            <a:br>
              <a:rPr lang="fr-FR" sz="1600" dirty="0"/>
            </a:br>
            <a:r>
              <a:rPr lang="fr-FR" sz="1600" dirty="0"/>
              <a:t>depuis l’initiation de la PrEP parmi les 372 utilisateurs de PrEP dans le « </a:t>
            </a:r>
            <a:r>
              <a:rPr lang="fr-FR" sz="1600" i="1" dirty="0"/>
              <a:t>Amsterdam PrEP </a:t>
            </a:r>
            <a:r>
              <a:rPr lang="fr-FR" sz="1600" i="1" dirty="0" err="1"/>
              <a:t>demonstration</a:t>
            </a:r>
            <a:r>
              <a:rPr lang="fr-FR" sz="1600" i="1" dirty="0"/>
              <a:t> </a:t>
            </a:r>
            <a:r>
              <a:rPr lang="fr-FR" sz="1600" i="1" dirty="0" err="1"/>
              <a:t>project</a:t>
            </a:r>
            <a:r>
              <a:rPr lang="fr-FR" sz="1600" dirty="0"/>
              <a:t> »</a:t>
            </a:r>
          </a:p>
          <a:p>
            <a:r>
              <a:rPr lang="fr-FR" sz="1600" dirty="0"/>
              <a:t>Médiane de suivi = 15 mois (IQR : 14 - 18)</a:t>
            </a:r>
          </a:p>
          <a:p>
            <a:endParaRPr lang="fr-FR" sz="1600" dirty="0"/>
          </a:p>
        </p:txBody>
      </p:sp>
      <p:sp>
        <p:nvSpPr>
          <p:cNvPr id="6" name="ZoneTexte 5">
            <a:extLst>
              <a:ext uri="{FF2B5EF4-FFF2-40B4-BE49-F238E27FC236}">
                <a16:creationId xmlns:a16="http://schemas.microsoft.com/office/drawing/2014/main" id="{37071633-0F3D-4F8C-B368-EEB61C6CBD96}"/>
              </a:ext>
            </a:extLst>
          </p:cNvPr>
          <p:cNvSpPr txBox="1"/>
          <p:nvPr/>
        </p:nvSpPr>
        <p:spPr>
          <a:xfrm>
            <a:off x="6617665" y="2858193"/>
            <a:ext cx="1031051" cy="646331"/>
          </a:xfrm>
          <a:prstGeom prst="rect">
            <a:avLst/>
          </a:prstGeom>
          <a:noFill/>
        </p:spPr>
        <p:txBody>
          <a:bodyPr wrap="none" rtlCol="0">
            <a:spAutoFit/>
          </a:bodyPr>
          <a:lstStyle/>
          <a:p>
            <a:r>
              <a:rPr lang="fr-FR" sz="1200" b="1" dirty="0">
                <a:latin typeface="+mn-lt"/>
                <a:cs typeface="Calibri" panose="020F0502020204030204" pitchFamily="34" charset="0"/>
              </a:rPr>
              <a:t>Quotidien</a:t>
            </a:r>
          </a:p>
          <a:p>
            <a:r>
              <a:rPr lang="fr-FR" sz="1200" b="1" dirty="0">
                <a:latin typeface="+mn-lt"/>
                <a:cs typeface="Calibri" panose="020F0502020204030204" pitchFamily="34" charset="0"/>
              </a:rPr>
              <a:t>Intermittent</a:t>
            </a:r>
          </a:p>
          <a:p>
            <a:endParaRPr lang="fr-FR" sz="1200" b="1" dirty="0">
              <a:latin typeface="+mn-lt"/>
            </a:endParaRPr>
          </a:p>
        </p:txBody>
      </p:sp>
      <p:cxnSp>
        <p:nvCxnSpPr>
          <p:cNvPr id="166" name="Connecteur droit 165">
            <a:extLst>
              <a:ext uri="{FF2B5EF4-FFF2-40B4-BE49-F238E27FC236}">
                <a16:creationId xmlns:a16="http://schemas.microsoft.com/office/drawing/2014/main" id="{D783FCBE-725B-4174-B9F3-6F4702EC83C4}"/>
              </a:ext>
            </a:extLst>
          </p:cNvPr>
          <p:cNvCxnSpPr/>
          <p:nvPr/>
        </p:nvCxnSpPr>
        <p:spPr bwMode="auto">
          <a:xfrm>
            <a:off x="6379289" y="2997600"/>
            <a:ext cx="238376" cy="0"/>
          </a:xfrm>
          <a:prstGeom prst="line">
            <a:avLst/>
          </a:prstGeom>
          <a:solidFill>
            <a:schemeClr val="accent1"/>
          </a:solidFill>
          <a:ln w="19050" cap="flat" cmpd="sng" algn="ctr">
            <a:solidFill>
              <a:srgbClr val="00B0F0"/>
            </a:solidFill>
            <a:prstDash val="solid"/>
            <a:round/>
            <a:headEnd type="none" w="med" len="med"/>
            <a:tailEnd type="none" w="med" len="med"/>
          </a:ln>
          <a:effectLst/>
        </p:spPr>
      </p:cxnSp>
      <p:cxnSp>
        <p:nvCxnSpPr>
          <p:cNvPr id="188" name="Connecteur droit 187">
            <a:extLst>
              <a:ext uri="{FF2B5EF4-FFF2-40B4-BE49-F238E27FC236}">
                <a16:creationId xmlns:a16="http://schemas.microsoft.com/office/drawing/2014/main" id="{6E007ACD-B553-4705-9DEA-A2C11904C715}"/>
              </a:ext>
            </a:extLst>
          </p:cNvPr>
          <p:cNvCxnSpPr/>
          <p:nvPr/>
        </p:nvCxnSpPr>
        <p:spPr bwMode="auto">
          <a:xfrm>
            <a:off x="6379289" y="3177438"/>
            <a:ext cx="238376"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75" name="ZoneTexte 174">
            <a:extLst>
              <a:ext uri="{FF2B5EF4-FFF2-40B4-BE49-F238E27FC236}">
                <a16:creationId xmlns:a16="http://schemas.microsoft.com/office/drawing/2014/main" id="{3FD1D86D-4BCC-4269-9F31-2FC5A844CA3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200</a:t>
            </a:r>
          </a:p>
        </p:txBody>
      </p:sp>
    </p:spTree>
    <p:extLst>
      <p:ext uri="{BB962C8B-B14F-4D97-AF65-F5344CB8AC3E}">
        <p14:creationId xmlns:p14="http://schemas.microsoft.com/office/powerpoint/2010/main" val="1451756919"/>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270933" y="1202270"/>
            <a:ext cx="8669867" cy="4832092"/>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Dans l’essai ANRS-</a:t>
            </a:r>
            <a:r>
              <a:rPr lang="fr-FR" dirty="0" err="1"/>
              <a:t>Ipergay</a:t>
            </a:r>
            <a:r>
              <a:rPr lang="fr-FR" dirty="0"/>
              <a:t>, une sérologie VHC (recherche </a:t>
            </a:r>
            <a:r>
              <a:rPr lang="fr-FR" dirty="0" err="1"/>
              <a:t>d’Ac</a:t>
            </a:r>
            <a:r>
              <a:rPr lang="fr-FR" dirty="0"/>
              <a:t>, EIA 3</a:t>
            </a:r>
            <a:r>
              <a:rPr lang="fr-FR" baseline="30000" dirty="0"/>
              <a:t>ème</a:t>
            </a:r>
            <a:r>
              <a:rPr lang="fr-FR" dirty="0"/>
              <a:t> génération) et un dosage des transaminases étaient réalisés tous les deux mois</a:t>
            </a:r>
            <a:br>
              <a:rPr lang="fr-FR" dirty="0"/>
            </a:br>
            <a:endParaRPr lang="fr-FR" dirty="0"/>
          </a:p>
          <a:p>
            <a:pPr marL="285750" indent="-285750">
              <a:buClr>
                <a:srgbClr val="0070C0"/>
              </a:buClr>
              <a:buFont typeface="Arial" panose="020B0604020202020204" pitchFamily="34" charset="0"/>
              <a:buChar char="•"/>
            </a:pPr>
            <a:r>
              <a:rPr lang="fr-FR" dirty="0"/>
              <a:t>14/428 participants ont été diagnostiqués avec une infection VHC aiguë, </a:t>
            </a:r>
            <a:br>
              <a:rPr lang="fr-FR" dirty="0"/>
            </a:br>
            <a:r>
              <a:rPr lang="fr-FR" dirty="0"/>
              <a:t>dont 1 à la visite d’inclusion et 13 lors du suivi, correspondant à une incidence </a:t>
            </a:r>
            <a:br>
              <a:rPr lang="fr-FR" dirty="0"/>
            </a:br>
            <a:r>
              <a:rPr lang="fr-FR" dirty="0"/>
              <a:t>de 1,4 pour 100 personne-années (IC 95 % : 0,74 - 2,39)</a:t>
            </a:r>
          </a:p>
          <a:p>
            <a:pPr marL="285750" indent="-285750">
              <a:buClr>
                <a:srgbClr val="0070C0"/>
              </a:buClr>
              <a:buFont typeface="Arial" panose="020B0604020202020204" pitchFamily="34" charset="0"/>
              <a:buChar char="•"/>
            </a:pPr>
            <a:endParaRPr lang="fr-FR" dirty="0"/>
          </a:p>
          <a:p>
            <a:pPr marL="285750" indent="-285750">
              <a:buClr>
                <a:srgbClr val="0070C0"/>
              </a:buClr>
              <a:buFont typeface="Arial" panose="020B0604020202020204" pitchFamily="34" charset="0"/>
              <a:buChar char="•"/>
            </a:pPr>
            <a:r>
              <a:rPr lang="fr-FR" dirty="0"/>
              <a:t>Pour ces 14 participants, divers tests diagnostics ont été évalués sur le prélèvement sanguin correspondant à la visite du diagnostic de l’infection aiguë VHC ainsi que sur le prélèvement de la visite précédente :</a:t>
            </a:r>
          </a:p>
          <a:p>
            <a:pPr marL="742950" lvl="1" indent="-285750">
              <a:buClr>
                <a:srgbClr val="0070C0"/>
              </a:buClr>
              <a:buFont typeface="Arial" panose="020B0604020202020204" pitchFamily="34" charset="0"/>
              <a:buChar char="‒"/>
            </a:pPr>
            <a:r>
              <a:rPr lang="fr-FR" sz="1600" dirty="0"/>
              <a:t>Tests recherchant des </a:t>
            </a:r>
            <a:r>
              <a:rPr lang="fr-FR" sz="1600" dirty="0" err="1"/>
              <a:t>Ac</a:t>
            </a:r>
            <a:r>
              <a:rPr lang="fr-FR" sz="1600" dirty="0"/>
              <a:t> </a:t>
            </a:r>
          </a:p>
          <a:p>
            <a:pPr marL="1200150" lvl="2" indent="-285750">
              <a:buClr>
                <a:srgbClr val="0070C0"/>
              </a:buClr>
              <a:buFont typeface="Arial" panose="020B0604020202020204" pitchFamily="34" charset="0"/>
              <a:buChar char="•"/>
            </a:pPr>
            <a:r>
              <a:rPr lang="fr-FR" sz="1600" dirty="0"/>
              <a:t>EIA 3G Architect Ab</a:t>
            </a:r>
          </a:p>
          <a:p>
            <a:pPr marL="1200150" lvl="2" indent="-285750">
              <a:buClr>
                <a:srgbClr val="0070C0"/>
              </a:buClr>
              <a:buFont typeface="Arial" panose="020B0604020202020204" pitchFamily="34" charset="0"/>
              <a:buChar char="•"/>
            </a:pPr>
            <a:r>
              <a:rPr lang="fr-FR" sz="1600" dirty="0" err="1"/>
              <a:t>Oraquick</a:t>
            </a:r>
            <a:r>
              <a:rPr lang="fr-FR" sz="1600" dirty="0"/>
              <a:t> HCV test</a:t>
            </a:r>
          </a:p>
          <a:p>
            <a:pPr marL="1200150" lvl="2" indent="-285750">
              <a:buClr>
                <a:srgbClr val="0070C0"/>
              </a:buClr>
              <a:buFont typeface="Arial" panose="020B0604020202020204" pitchFamily="34" charset="0"/>
              <a:buChar char="•"/>
            </a:pPr>
            <a:r>
              <a:rPr lang="fr-FR" sz="1600" dirty="0" err="1"/>
              <a:t>Toyo</a:t>
            </a:r>
            <a:r>
              <a:rPr lang="fr-FR" sz="1600" dirty="0"/>
              <a:t> HCV</a:t>
            </a:r>
          </a:p>
          <a:p>
            <a:pPr marL="742950" lvl="1" indent="-285750">
              <a:buClr>
                <a:srgbClr val="0070C0"/>
              </a:buClr>
              <a:buFont typeface="Arial" panose="020B0604020202020204" pitchFamily="34" charset="0"/>
              <a:buChar char="‒"/>
            </a:pPr>
            <a:r>
              <a:rPr lang="fr-FR" sz="1600" dirty="0"/>
              <a:t>Tests recherchant des Ag ou l’ARN-VHC  </a:t>
            </a:r>
          </a:p>
          <a:p>
            <a:pPr marL="1200150" lvl="2" indent="-285750">
              <a:buClr>
                <a:srgbClr val="0070C0"/>
              </a:buClr>
              <a:buFont typeface="Arial" panose="020B0604020202020204" pitchFamily="34" charset="0"/>
              <a:buChar char="•"/>
            </a:pPr>
            <a:r>
              <a:rPr lang="fr-FR" sz="1600" dirty="0"/>
              <a:t>EIA Architect HCV Ag</a:t>
            </a:r>
          </a:p>
          <a:p>
            <a:pPr marL="1200150" lvl="2" indent="-285750">
              <a:buClr>
                <a:srgbClr val="0070C0"/>
              </a:buClr>
              <a:buFont typeface="Arial" panose="020B0604020202020204" pitchFamily="34" charset="0"/>
              <a:buChar char="•"/>
            </a:pPr>
            <a:r>
              <a:rPr lang="fr-FR" sz="1600" dirty="0" err="1"/>
              <a:t>Cobas</a:t>
            </a:r>
            <a:r>
              <a:rPr lang="fr-FR" sz="1600" dirty="0"/>
              <a:t> HCV test</a:t>
            </a:r>
          </a:p>
          <a:p>
            <a:pPr marL="1200150" lvl="2" indent="-285750">
              <a:buClr>
                <a:srgbClr val="0070C0"/>
              </a:buClr>
              <a:buFont typeface="Arial" panose="020B0604020202020204" pitchFamily="34" charset="0"/>
              <a:buChar char="•"/>
            </a:pPr>
            <a:r>
              <a:rPr lang="fr-FR" sz="1600" dirty="0" err="1"/>
              <a:t>Xpert</a:t>
            </a:r>
            <a:r>
              <a:rPr lang="fr-FR" sz="1600" dirty="0"/>
              <a:t> HCV viral </a:t>
            </a:r>
            <a:r>
              <a:rPr lang="fr-FR" sz="1600" dirty="0" err="1"/>
              <a:t>load</a:t>
            </a:r>
            <a:endParaRPr lang="fr-FR" dirty="0"/>
          </a:p>
        </p:txBody>
      </p:sp>
      <p:sp>
        <p:nvSpPr>
          <p:cNvPr id="5"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Gras J, CROI 2018, Abs. 585</a:t>
            </a:r>
          </a:p>
        </p:txBody>
      </p:sp>
      <p:sp>
        <p:nvSpPr>
          <p:cNvPr id="2" name="Titre 1">
            <a:extLst>
              <a:ext uri="{FF2B5EF4-FFF2-40B4-BE49-F238E27FC236}">
                <a16:creationId xmlns:a16="http://schemas.microsoft.com/office/drawing/2014/main" id="{8B2FCBF7-869F-47ED-ADCE-A1FCA550EB57}"/>
              </a:ext>
            </a:extLst>
          </p:cNvPr>
          <p:cNvSpPr>
            <a:spLocks noGrp="1"/>
          </p:cNvSpPr>
          <p:nvPr>
            <p:ph type="title"/>
          </p:nvPr>
        </p:nvSpPr>
        <p:spPr/>
        <p:txBody>
          <a:bodyPr/>
          <a:lstStyle/>
          <a:p>
            <a:r>
              <a:rPr lang="fr-FR" sz="2400" dirty="0"/>
              <a:t>Essai ANRS-</a:t>
            </a:r>
            <a:r>
              <a:rPr lang="fr-FR" sz="2400" dirty="0" err="1"/>
              <a:t>Ipergay</a:t>
            </a:r>
            <a:r>
              <a:rPr lang="fr-FR" sz="2400" dirty="0"/>
              <a:t> : quels tests pour diagnostiquer précocement les hépatites C aiguës ? (1)</a:t>
            </a:r>
          </a:p>
        </p:txBody>
      </p:sp>
      <p:sp>
        <p:nvSpPr>
          <p:cNvPr id="6" name="ZoneTexte 5">
            <a:extLst>
              <a:ext uri="{FF2B5EF4-FFF2-40B4-BE49-F238E27FC236}">
                <a16:creationId xmlns:a16="http://schemas.microsoft.com/office/drawing/2014/main" id="{62315781-5530-463D-AD4D-BC347BAB085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201</a:t>
            </a:r>
          </a:p>
        </p:txBody>
      </p:sp>
    </p:spTree>
    <p:extLst>
      <p:ext uri="{BB962C8B-B14F-4D97-AF65-F5344CB8AC3E}">
        <p14:creationId xmlns:p14="http://schemas.microsoft.com/office/powerpoint/2010/main" val="53395570"/>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7CD0D4A2-4009-47EC-84CD-E668CF69943A}"/>
              </a:ext>
            </a:extLst>
          </p:cNvPr>
          <p:cNvGraphicFramePr>
            <a:graphicFrameLocks noGrp="1"/>
          </p:cNvGraphicFramePr>
          <p:nvPr>
            <p:extLst/>
          </p:nvPr>
        </p:nvGraphicFramePr>
        <p:xfrm>
          <a:off x="272142" y="1567544"/>
          <a:ext cx="8609834" cy="3919994"/>
        </p:xfrm>
        <a:graphic>
          <a:graphicData uri="http://schemas.openxmlformats.org/drawingml/2006/table">
            <a:tbl>
              <a:tblPr firstRow="1" bandRow="1">
                <a:tableStyleId>{5C22544A-7EE6-4342-B048-85BDC9FD1C3A}</a:tableStyleId>
              </a:tblPr>
              <a:tblGrid>
                <a:gridCol w="1207034">
                  <a:extLst>
                    <a:ext uri="{9D8B030D-6E8A-4147-A177-3AD203B41FA5}">
                      <a16:colId xmlns:a16="http://schemas.microsoft.com/office/drawing/2014/main" val="2654172231"/>
                    </a:ext>
                  </a:extLst>
                </a:gridCol>
                <a:gridCol w="1167771">
                  <a:extLst>
                    <a:ext uri="{9D8B030D-6E8A-4147-A177-3AD203B41FA5}">
                      <a16:colId xmlns:a16="http://schemas.microsoft.com/office/drawing/2014/main" val="20001"/>
                    </a:ext>
                  </a:extLst>
                </a:gridCol>
                <a:gridCol w="1944304">
                  <a:extLst>
                    <a:ext uri="{9D8B030D-6E8A-4147-A177-3AD203B41FA5}">
                      <a16:colId xmlns:a16="http://schemas.microsoft.com/office/drawing/2014/main" val="2870617299"/>
                    </a:ext>
                  </a:extLst>
                </a:gridCol>
                <a:gridCol w="1260909">
                  <a:extLst>
                    <a:ext uri="{9D8B030D-6E8A-4147-A177-3AD203B41FA5}">
                      <a16:colId xmlns:a16="http://schemas.microsoft.com/office/drawing/2014/main" val="337304329"/>
                    </a:ext>
                  </a:extLst>
                </a:gridCol>
                <a:gridCol w="2021840">
                  <a:extLst>
                    <a:ext uri="{9D8B030D-6E8A-4147-A177-3AD203B41FA5}">
                      <a16:colId xmlns:a16="http://schemas.microsoft.com/office/drawing/2014/main" val="1887510930"/>
                    </a:ext>
                  </a:extLst>
                </a:gridCol>
                <a:gridCol w="1007976">
                  <a:extLst>
                    <a:ext uri="{9D8B030D-6E8A-4147-A177-3AD203B41FA5}">
                      <a16:colId xmlns:a16="http://schemas.microsoft.com/office/drawing/2014/main" val="3807692498"/>
                    </a:ext>
                  </a:extLst>
                </a:gridCol>
              </a:tblGrid>
              <a:tr h="203156">
                <a:tc rowSpan="2" gridSpan="2">
                  <a:txBody>
                    <a:bodyPr/>
                    <a:lstStyle/>
                    <a:p>
                      <a:pPr algn="l"/>
                      <a:r>
                        <a:rPr lang="fr-FR" sz="1100" dirty="0">
                          <a:solidFill>
                            <a:srgbClr val="000066"/>
                          </a:solidFill>
                        </a:rPr>
                        <a:t>Test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hMerge="1">
                  <a:txBody>
                    <a:bodyPr/>
                    <a:lstStyle/>
                    <a:p>
                      <a:endParaRPr lang="fr-FR"/>
                    </a:p>
                  </a:txBody>
                  <a:tcPr/>
                </a:tc>
                <a:tc gridSpan="2">
                  <a:txBody>
                    <a:bodyPr/>
                    <a:lstStyle/>
                    <a:p>
                      <a:pPr algn="ctr"/>
                      <a:r>
                        <a:rPr lang="fr-FR" sz="1100" dirty="0">
                          <a:solidFill>
                            <a:srgbClr val="000066"/>
                          </a:solidFill>
                        </a:rPr>
                        <a:t>Visite de diagnostic</a:t>
                      </a:r>
                      <a:r>
                        <a:rPr lang="fr-FR" sz="1100" baseline="0" dirty="0">
                          <a:solidFill>
                            <a:srgbClr val="000066"/>
                          </a:solidFill>
                        </a:rPr>
                        <a:t> </a:t>
                      </a:r>
                      <a:r>
                        <a:rPr lang="fr-FR" sz="1100" b="0" dirty="0">
                          <a:solidFill>
                            <a:srgbClr val="000066"/>
                          </a:solidFill>
                        </a:rPr>
                        <a:t>(n = 14)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a:endParaRPr lang="fr-FR" sz="1200" dirty="0">
                        <a:solidFill>
                          <a:srgbClr val="002060"/>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algn="ctr"/>
                      <a:r>
                        <a:rPr lang="fr-FR" sz="1100" dirty="0">
                          <a:solidFill>
                            <a:srgbClr val="000066"/>
                          </a:solidFill>
                        </a:rPr>
                        <a:t>Visite</a:t>
                      </a:r>
                      <a:r>
                        <a:rPr lang="fr-FR" sz="1100" baseline="0" dirty="0">
                          <a:solidFill>
                            <a:srgbClr val="000066"/>
                          </a:solidFill>
                        </a:rPr>
                        <a:t> précédente </a:t>
                      </a:r>
                      <a:r>
                        <a:rPr lang="fr-FR" sz="1100" b="0" dirty="0">
                          <a:solidFill>
                            <a:srgbClr val="000066"/>
                          </a:solidFill>
                        </a:rPr>
                        <a:t>(n = 13)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a:endParaRPr lang="fr-FR" sz="1200" dirty="0">
                        <a:solidFill>
                          <a:srgbClr val="002060"/>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077000261"/>
                  </a:ext>
                </a:extLst>
              </a:tr>
              <a:tr h="338594">
                <a:tc gridSpan="2" vMerge="1">
                  <a:txBody>
                    <a:bodyPr/>
                    <a:lstStyle/>
                    <a:p>
                      <a:endParaRPr lang="fr-FR"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vMerge="1">
                  <a:txBody>
                    <a:bodyPr/>
                    <a:lstStyle/>
                    <a:p>
                      <a:endParaRPr lang="fr-FR"/>
                    </a:p>
                  </a:txBody>
                  <a:tcPr/>
                </a:tc>
                <a:tc>
                  <a:txBody>
                    <a:bodyPr/>
                    <a:lstStyle/>
                    <a:p>
                      <a:pPr algn="ctr"/>
                      <a:r>
                        <a:rPr lang="fr-FR" sz="1100" b="1" dirty="0">
                          <a:solidFill>
                            <a:srgbClr val="000066"/>
                          </a:solidFill>
                        </a:rPr>
                        <a:t>N tests (+)/N sérums testés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100" b="1" dirty="0">
                          <a:solidFill>
                            <a:srgbClr val="000066"/>
                          </a:solidFill>
                        </a:rPr>
                        <a:t>Sensibilité</a:t>
                      </a:r>
                      <a:r>
                        <a:rPr lang="fr-FR" sz="1100" b="1" baseline="0" dirty="0">
                          <a:solidFill>
                            <a:srgbClr val="000066"/>
                          </a:solidFill>
                        </a:rPr>
                        <a:t> </a:t>
                      </a:r>
                    </a:p>
                    <a:p>
                      <a:pPr algn="ctr"/>
                      <a:r>
                        <a:rPr lang="fr-FR" sz="1100" b="1" dirty="0">
                          <a:solidFill>
                            <a:srgbClr val="000066"/>
                          </a:solidFill>
                        </a:rPr>
                        <a:t>(IC 95 %)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100" b="1" dirty="0">
                          <a:solidFill>
                            <a:srgbClr val="000066"/>
                          </a:solidFill>
                        </a:rPr>
                        <a:t>N tests (+)/N sérums testés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100" b="1" dirty="0">
                          <a:solidFill>
                            <a:srgbClr val="000066"/>
                          </a:solidFill>
                        </a:rPr>
                        <a:t>Sensibilité</a:t>
                      </a:r>
                      <a:r>
                        <a:rPr lang="fr-FR" sz="1100" b="1" baseline="0" dirty="0">
                          <a:solidFill>
                            <a:srgbClr val="000066"/>
                          </a:solidFill>
                        </a:rPr>
                        <a:t> </a:t>
                      </a:r>
                    </a:p>
                    <a:p>
                      <a:pPr algn="ctr"/>
                      <a:r>
                        <a:rPr lang="fr-FR" sz="1100" b="1" dirty="0">
                          <a:solidFill>
                            <a:srgbClr val="000066"/>
                          </a:solidFill>
                        </a:rPr>
                        <a:t>(IC 95 %)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634342474"/>
                  </a:ext>
                </a:extLst>
              </a:tr>
              <a:tr h="203156">
                <a:tc gridSpan="2">
                  <a:txBody>
                    <a:bodyPr/>
                    <a:lstStyle/>
                    <a:p>
                      <a:pPr algn="l"/>
                      <a:r>
                        <a:rPr lang="fr-FR" sz="1100" b="1" dirty="0">
                          <a:solidFill>
                            <a:srgbClr val="000066"/>
                          </a:solidFill>
                        </a:rPr>
                        <a:t>EIA 3</a:t>
                      </a:r>
                      <a:r>
                        <a:rPr lang="fr-FR" sz="1100" b="1" baseline="0" dirty="0">
                          <a:solidFill>
                            <a:srgbClr val="000066"/>
                          </a:solidFill>
                        </a:rPr>
                        <a:t>G</a:t>
                      </a:r>
                      <a:r>
                        <a:rPr lang="fr-FR" sz="1100" b="1" dirty="0">
                          <a:solidFill>
                            <a:srgbClr val="000066"/>
                          </a:solidFill>
                        </a:rPr>
                        <a:t> HCV Ab</a:t>
                      </a:r>
                      <a:r>
                        <a:rPr lang="fr-FR" sz="1100" b="1" baseline="30000" dirty="0">
                          <a:solidFill>
                            <a:srgbClr val="000066"/>
                          </a:solidFill>
                        </a:rPr>
                        <a:t>®</a:t>
                      </a: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endParaRPr lang="fr-FR"/>
                    </a:p>
                  </a:txBody>
                  <a:tcPr/>
                </a:tc>
                <a:tc>
                  <a:txBody>
                    <a:bodyPr/>
                    <a:lstStyle/>
                    <a:p>
                      <a:pPr algn="ctr"/>
                      <a:r>
                        <a:rPr lang="fr-FR" sz="1100" dirty="0">
                          <a:solidFill>
                            <a:srgbClr val="000066"/>
                          </a:solidFill>
                        </a:rPr>
                        <a:t>14/14</a:t>
                      </a:r>
                    </a:p>
                  </a:txBody>
                  <a:tcPr anchor="ctr">
                    <a:lnT w="12700" cap="flat" cmpd="sng" algn="ctr">
                      <a:solidFill>
                        <a:schemeClr val="bg1"/>
                      </a:solidFill>
                      <a:prstDash val="solid"/>
                      <a:round/>
                      <a:headEnd type="none" w="med" len="med"/>
                      <a:tailEnd type="none" w="med" len="med"/>
                    </a:lnT>
                  </a:tcPr>
                </a:tc>
                <a:tc>
                  <a:txBody>
                    <a:bodyPr/>
                    <a:lstStyle/>
                    <a:p>
                      <a:pPr algn="ctr"/>
                      <a:r>
                        <a:rPr lang="fr-FR" sz="1100" dirty="0">
                          <a:solidFill>
                            <a:srgbClr val="000066"/>
                          </a:solidFill>
                        </a:rPr>
                        <a:t>100 % (77 - 100)</a:t>
                      </a:r>
                    </a:p>
                  </a:txBody>
                  <a:tcPr anchor="ctr">
                    <a:lnT w="12700" cap="flat" cmpd="sng" algn="ctr">
                      <a:solidFill>
                        <a:schemeClr val="bg1"/>
                      </a:solidFill>
                      <a:prstDash val="solid"/>
                      <a:round/>
                      <a:headEnd type="none" w="med" len="med"/>
                      <a:tailEnd type="none" w="med" len="med"/>
                    </a:lnT>
                  </a:tcPr>
                </a:tc>
                <a:tc>
                  <a:txBody>
                    <a:bodyPr/>
                    <a:lstStyle/>
                    <a:p>
                      <a:pPr algn="ctr"/>
                      <a:r>
                        <a:rPr lang="fr-FR" sz="1100" dirty="0">
                          <a:solidFill>
                            <a:srgbClr val="000066"/>
                          </a:solidFill>
                        </a:rPr>
                        <a:t>0/13</a:t>
                      </a:r>
                    </a:p>
                  </a:txBody>
                  <a:tcPr anchor="ctr">
                    <a:lnT w="12700" cap="flat" cmpd="sng" algn="ctr">
                      <a:solidFill>
                        <a:schemeClr val="bg1"/>
                      </a:solidFill>
                      <a:prstDash val="solid"/>
                      <a:round/>
                      <a:headEnd type="none" w="med" len="med"/>
                      <a:tailEnd type="none" w="med" len="med"/>
                    </a:lnT>
                  </a:tcPr>
                </a:tc>
                <a:tc>
                  <a:txBody>
                    <a:bodyPr/>
                    <a:lstStyle/>
                    <a:p>
                      <a:pPr algn="ctr"/>
                      <a:r>
                        <a:rPr lang="fr-FR" sz="1100" dirty="0">
                          <a:solidFill>
                            <a:srgbClr val="000066"/>
                          </a:solidFill>
                        </a:rPr>
                        <a:t>ND</a:t>
                      </a:r>
                    </a:p>
                  </a:txBody>
                  <a:tcPr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364072078"/>
                  </a:ext>
                </a:extLst>
              </a:tr>
              <a:tr h="338594">
                <a:tc rowSpan="2">
                  <a:txBody>
                    <a:bodyPr/>
                    <a:lstStyle/>
                    <a:p>
                      <a:pPr algn="l"/>
                      <a:r>
                        <a:rPr lang="fr-FR" sz="1100" b="1" dirty="0">
                          <a:solidFill>
                            <a:srgbClr val="000066"/>
                          </a:solidFill>
                        </a:rPr>
                        <a:t>Test rapide recherchant</a:t>
                      </a:r>
                      <a:r>
                        <a:rPr lang="fr-FR" sz="1100" b="1" baseline="0" dirty="0">
                          <a:solidFill>
                            <a:srgbClr val="000066"/>
                          </a:solidFill>
                        </a:rPr>
                        <a:t> </a:t>
                      </a:r>
                      <a:r>
                        <a:rPr lang="fr-FR" sz="1100" b="1" baseline="0" dirty="0" err="1">
                          <a:solidFill>
                            <a:srgbClr val="000066"/>
                          </a:solidFill>
                        </a:rPr>
                        <a:t>Ac</a:t>
                      </a:r>
                      <a:r>
                        <a:rPr lang="fr-FR" sz="1100" b="1" baseline="0" dirty="0">
                          <a:solidFill>
                            <a:srgbClr val="000066"/>
                          </a:solidFill>
                        </a:rPr>
                        <a:t> </a:t>
                      </a:r>
                      <a:r>
                        <a:rPr lang="fr-FR" sz="1100" b="1" dirty="0">
                          <a:solidFill>
                            <a:srgbClr val="000066"/>
                          </a:solidFill>
                        </a:rPr>
                        <a:t>Anti-VHC</a:t>
                      </a:r>
                    </a:p>
                  </a:txBody>
                  <a:tcPr anchor="ctr">
                    <a:solidFill>
                      <a:schemeClr val="accent1"/>
                    </a:solidFill>
                  </a:tcPr>
                </a:tc>
                <a:tc>
                  <a:txBody>
                    <a:bodyPr/>
                    <a:lstStyle/>
                    <a:p>
                      <a:pPr algn="l"/>
                      <a:r>
                        <a:rPr lang="fr-FR" sz="1100" b="1" dirty="0" err="1">
                          <a:solidFill>
                            <a:srgbClr val="000066"/>
                          </a:solidFill>
                        </a:rPr>
                        <a:t>OraQuick</a:t>
                      </a:r>
                      <a:r>
                        <a:rPr lang="fr-FR" sz="1100" b="1" baseline="30000" dirty="0">
                          <a:solidFill>
                            <a:srgbClr val="000066"/>
                          </a:solidFill>
                        </a:rPr>
                        <a:t>®</a:t>
                      </a:r>
                    </a:p>
                  </a:txBody>
                  <a:tcPr anchor="ctr">
                    <a:solidFill>
                      <a:schemeClr val="accent1"/>
                    </a:solidFill>
                  </a:tcPr>
                </a:tc>
                <a:tc>
                  <a:txBody>
                    <a:bodyPr/>
                    <a:lstStyle/>
                    <a:p>
                      <a:pPr algn="ctr"/>
                      <a:r>
                        <a:rPr lang="fr-FR" sz="1100" dirty="0">
                          <a:solidFill>
                            <a:srgbClr val="000066"/>
                          </a:solidFill>
                        </a:rPr>
                        <a:t>13/14</a:t>
                      </a:r>
                    </a:p>
                  </a:txBody>
                  <a:tcPr anchor="ctr"/>
                </a:tc>
                <a:tc>
                  <a:txBody>
                    <a:bodyPr/>
                    <a:lstStyle/>
                    <a:p>
                      <a:pPr algn="ctr"/>
                      <a:r>
                        <a:rPr lang="fr-FR" sz="1100" dirty="0">
                          <a:solidFill>
                            <a:srgbClr val="000066"/>
                          </a:solidFill>
                        </a:rPr>
                        <a:t>93 % (66 - 99)</a:t>
                      </a:r>
                    </a:p>
                  </a:txBody>
                  <a:tcPr anchor="ctr"/>
                </a:tc>
                <a:tc>
                  <a:txBody>
                    <a:bodyPr/>
                    <a:lstStyle/>
                    <a:p>
                      <a:pPr algn="ctr"/>
                      <a:r>
                        <a:rPr lang="fr-FR" sz="1100" dirty="0">
                          <a:solidFill>
                            <a:srgbClr val="000066"/>
                          </a:solidFill>
                        </a:rPr>
                        <a:t>0/9</a:t>
                      </a:r>
                    </a:p>
                  </a:txBody>
                  <a:tcPr anchor="ctr"/>
                </a:tc>
                <a:tc>
                  <a:txBody>
                    <a:bodyPr/>
                    <a:lstStyle/>
                    <a:p>
                      <a:pPr algn="ctr"/>
                      <a:r>
                        <a:rPr lang="fr-FR" sz="1100" dirty="0">
                          <a:solidFill>
                            <a:srgbClr val="000066"/>
                          </a:solidFill>
                        </a:rPr>
                        <a:t>0 %</a:t>
                      </a:r>
                      <a:r>
                        <a:rPr lang="fr-FR" sz="1100" baseline="0" dirty="0">
                          <a:solidFill>
                            <a:srgbClr val="000066"/>
                          </a:solidFill>
                        </a:rPr>
                        <a:t> </a:t>
                      </a:r>
                      <a:r>
                        <a:rPr lang="fr-FR" sz="1100" dirty="0">
                          <a:solidFill>
                            <a:srgbClr val="000066"/>
                          </a:solidFill>
                        </a:rPr>
                        <a:t>(0 - 34)</a:t>
                      </a:r>
                    </a:p>
                  </a:txBody>
                  <a:tcPr anchor="ctr"/>
                </a:tc>
                <a:extLst>
                  <a:ext uri="{0D108BD9-81ED-4DB2-BD59-A6C34878D82A}">
                    <a16:rowId xmlns:a16="http://schemas.microsoft.com/office/drawing/2014/main" val="1417667038"/>
                  </a:ext>
                </a:extLst>
              </a:tr>
              <a:tr h="180846">
                <a:tc vMerge="1">
                  <a:txBody>
                    <a:bodyPr/>
                    <a:lstStyle/>
                    <a:p>
                      <a:endParaRPr lang="fr-FR" sz="1200" dirty="0">
                        <a:solidFill>
                          <a:srgbClr val="002060"/>
                        </a:solidFill>
                      </a:endParaRPr>
                    </a:p>
                  </a:txBody>
                  <a:tcPr anchor="ctr"/>
                </a:tc>
                <a:tc>
                  <a:txBody>
                    <a:bodyPr/>
                    <a:lstStyle/>
                    <a:p>
                      <a:pPr algn="l"/>
                      <a:r>
                        <a:rPr lang="fr-FR" sz="1100" b="1" dirty="0">
                          <a:solidFill>
                            <a:srgbClr val="000066"/>
                          </a:solidFill>
                        </a:rPr>
                        <a:t>TOYO</a:t>
                      </a:r>
                      <a:r>
                        <a:rPr lang="fr-FR" sz="1100" b="1" baseline="30000" dirty="0">
                          <a:solidFill>
                            <a:srgbClr val="000066"/>
                          </a:solidFill>
                        </a:rPr>
                        <a:t>®</a:t>
                      </a:r>
                    </a:p>
                  </a:txBody>
                  <a:tcPr anchor="ctr">
                    <a:solidFill>
                      <a:schemeClr val="accent1"/>
                    </a:solidFill>
                  </a:tcPr>
                </a:tc>
                <a:tc>
                  <a:txBody>
                    <a:bodyPr/>
                    <a:lstStyle/>
                    <a:p>
                      <a:pPr algn="ctr"/>
                      <a:r>
                        <a:rPr lang="fr-FR" sz="1100" dirty="0">
                          <a:solidFill>
                            <a:srgbClr val="000066"/>
                          </a:solidFill>
                        </a:rPr>
                        <a:t>11/14</a:t>
                      </a:r>
                    </a:p>
                  </a:txBody>
                  <a:tcPr anchor="ctr"/>
                </a:tc>
                <a:tc>
                  <a:txBody>
                    <a:bodyPr/>
                    <a:lstStyle/>
                    <a:p>
                      <a:pPr algn="ctr"/>
                      <a:r>
                        <a:rPr lang="fr-FR" sz="1100" dirty="0">
                          <a:solidFill>
                            <a:srgbClr val="000066"/>
                          </a:solidFill>
                        </a:rPr>
                        <a:t>79 % (49 - 95)</a:t>
                      </a:r>
                    </a:p>
                  </a:txBody>
                  <a:tcPr anchor="ctr"/>
                </a:tc>
                <a:tc>
                  <a:txBody>
                    <a:bodyPr/>
                    <a:lstStyle/>
                    <a:p>
                      <a:pPr algn="ctr"/>
                      <a:r>
                        <a:rPr lang="fr-FR" sz="1100" dirty="0">
                          <a:solidFill>
                            <a:srgbClr val="000066"/>
                          </a:solidFill>
                        </a:rPr>
                        <a:t>0/9</a:t>
                      </a:r>
                    </a:p>
                  </a:txBody>
                  <a:tcPr anchor="ctr"/>
                </a:tc>
                <a:tc>
                  <a:txBody>
                    <a:bodyPr/>
                    <a:lstStyle/>
                    <a:p>
                      <a:pPr algn="ctr"/>
                      <a:r>
                        <a:rPr lang="fr-FR" sz="1100" dirty="0">
                          <a:solidFill>
                            <a:srgbClr val="000066"/>
                          </a:solidFill>
                        </a:rPr>
                        <a:t>0 %</a:t>
                      </a:r>
                      <a:r>
                        <a:rPr lang="fr-FR" sz="1100" baseline="0" dirty="0">
                          <a:solidFill>
                            <a:srgbClr val="000066"/>
                          </a:solidFill>
                        </a:rPr>
                        <a:t> </a:t>
                      </a:r>
                      <a:r>
                        <a:rPr lang="fr-FR" sz="1100" dirty="0">
                          <a:solidFill>
                            <a:srgbClr val="000066"/>
                          </a:solidFill>
                        </a:rPr>
                        <a:t>(0 - 34)</a:t>
                      </a:r>
                    </a:p>
                  </a:txBody>
                  <a:tcPr anchor="ctr"/>
                </a:tc>
                <a:extLst>
                  <a:ext uri="{0D108BD9-81ED-4DB2-BD59-A6C34878D82A}">
                    <a16:rowId xmlns:a16="http://schemas.microsoft.com/office/drawing/2014/main" val="2217838471"/>
                  </a:ext>
                </a:extLst>
              </a:tr>
              <a:tr h="47403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100" b="1" dirty="0">
                          <a:solidFill>
                            <a:srgbClr val="000066"/>
                          </a:solidFill>
                        </a:rPr>
                        <a:t>EIA HCV Ag</a:t>
                      </a:r>
                      <a:r>
                        <a:rPr lang="fr-FR" sz="1100" b="1" baseline="30000" dirty="0">
                          <a:solidFill>
                            <a:srgbClr val="000066"/>
                          </a:solidFill>
                        </a:rPr>
                        <a:t>®</a:t>
                      </a:r>
                      <a:r>
                        <a:rPr lang="fr-FR" sz="1100" b="1" dirty="0">
                          <a:solidFill>
                            <a:srgbClr val="000066"/>
                          </a:solidFill>
                        </a:rPr>
                        <a:t> (UI/ml)</a:t>
                      </a:r>
                    </a:p>
                  </a:txBody>
                  <a:tcPr anchor="ctr">
                    <a:solidFill>
                      <a:schemeClr val="accent1"/>
                    </a:solidFill>
                  </a:tcPr>
                </a:tc>
                <a:tc hMerge="1">
                  <a:txBody>
                    <a:bodyPr/>
                    <a:lstStyle/>
                    <a:p>
                      <a:endParaRPr lang="fr-FR"/>
                    </a:p>
                  </a:txBody>
                  <a:tcPr/>
                </a:tc>
                <a:tc>
                  <a:txBody>
                    <a:bodyPr/>
                    <a:lstStyle/>
                    <a:p>
                      <a:pPr algn="ctr"/>
                      <a:r>
                        <a:rPr lang="fr-FR" sz="1100" dirty="0">
                          <a:solidFill>
                            <a:srgbClr val="000066"/>
                          </a:solidFill>
                        </a:rPr>
                        <a:t>13/13</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938 (12 - 5 274)</a:t>
                      </a:r>
                    </a:p>
                  </a:txBody>
                  <a:tcPr anchor="ctr"/>
                </a:tc>
                <a:tc>
                  <a:txBody>
                    <a:bodyPr/>
                    <a:lstStyle/>
                    <a:p>
                      <a:pPr algn="ctr"/>
                      <a:r>
                        <a:rPr lang="fr-FR" sz="1100" dirty="0">
                          <a:solidFill>
                            <a:srgbClr val="000066"/>
                          </a:solidFill>
                        </a:rPr>
                        <a:t>100 %</a:t>
                      </a:r>
                      <a:br>
                        <a:rPr lang="fr-FR" sz="1100" dirty="0">
                          <a:solidFill>
                            <a:srgbClr val="000066"/>
                          </a:solidFill>
                        </a:rPr>
                      </a:br>
                      <a:r>
                        <a:rPr lang="fr-FR" sz="1100" dirty="0">
                          <a:solidFill>
                            <a:srgbClr val="000066"/>
                          </a:solidFill>
                        </a:rPr>
                        <a:t>(75-100)</a:t>
                      </a:r>
                    </a:p>
                  </a:txBody>
                  <a:tcPr anchor="ctr"/>
                </a:tc>
                <a:tc>
                  <a:txBody>
                    <a:bodyPr/>
                    <a:lstStyle/>
                    <a:p>
                      <a:pPr algn="ctr"/>
                      <a:r>
                        <a:rPr lang="fr-FR" sz="1100" dirty="0">
                          <a:solidFill>
                            <a:srgbClr val="000066"/>
                          </a:solidFill>
                        </a:rPr>
                        <a:t>8/9</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13 475 (2 936 - 33 351)</a:t>
                      </a:r>
                    </a:p>
                  </a:txBody>
                  <a:tcPr anchor="ctr"/>
                </a:tc>
                <a:tc>
                  <a:txBody>
                    <a:bodyPr/>
                    <a:lstStyle/>
                    <a:p>
                      <a:pPr algn="ctr"/>
                      <a:r>
                        <a:rPr lang="fr-FR" sz="1100" dirty="0">
                          <a:solidFill>
                            <a:srgbClr val="000066"/>
                          </a:solidFill>
                        </a:rPr>
                        <a:t>89 %</a:t>
                      </a:r>
                      <a:br>
                        <a:rPr lang="fr-FR" sz="1100" dirty="0">
                          <a:solidFill>
                            <a:srgbClr val="000066"/>
                          </a:solidFill>
                        </a:rPr>
                      </a:br>
                      <a:r>
                        <a:rPr lang="fr-FR" sz="1100" dirty="0">
                          <a:solidFill>
                            <a:srgbClr val="000066"/>
                          </a:solidFill>
                        </a:rPr>
                        <a:t>(52 - 100)</a:t>
                      </a:r>
                    </a:p>
                  </a:txBody>
                  <a:tcPr anchor="ctr"/>
                </a:tc>
                <a:extLst>
                  <a:ext uri="{0D108BD9-81ED-4DB2-BD59-A6C34878D82A}">
                    <a16:rowId xmlns:a16="http://schemas.microsoft.com/office/drawing/2014/main" val="819329580"/>
                  </a:ext>
                </a:extLst>
              </a:tr>
              <a:tr h="474032">
                <a:tc rowSpan="2">
                  <a:txBody>
                    <a:bodyPr/>
                    <a:lstStyle/>
                    <a:p>
                      <a:pPr algn="l"/>
                      <a:r>
                        <a:rPr lang="fr-FR" sz="1100" b="1" dirty="0">
                          <a:solidFill>
                            <a:srgbClr val="000066"/>
                          </a:solidFill>
                        </a:rPr>
                        <a:t>ARN-VHC </a:t>
                      </a:r>
                    </a:p>
                    <a:p>
                      <a:pPr algn="l"/>
                      <a:r>
                        <a:rPr lang="fr-FR" sz="1100" b="1" dirty="0">
                          <a:solidFill>
                            <a:srgbClr val="000066"/>
                          </a:solidFill>
                        </a:rPr>
                        <a:t>(c/ml)</a:t>
                      </a:r>
                    </a:p>
                  </a:txBody>
                  <a:tcPr anchor="ctr">
                    <a:solidFill>
                      <a:schemeClr val="accent1"/>
                    </a:solidFill>
                  </a:tcPr>
                </a:tc>
                <a:tc>
                  <a:txBody>
                    <a:bodyPr/>
                    <a:lstStyle/>
                    <a:p>
                      <a:pPr algn="l"/>
                      <a:r>
                        <a:rPr lang="fr-FR" sz="1100" b="1" dirty="0" err="1">
                          <a:solidFill>
                            <a:srgbClr val="000066"/>
                          </a:solidFill>
                        </a:rPr>
                        <a:t>Cobas</a:t>
                      </a:r>
                      <a:r>
                        <a:rPr lang="fr-FR" sz="1100" b="1" baseline="30000" dirty="0">
                          <a:solidFill>
                            <a:srgbClr val="000066"/>
                          </a:solidFill>
                        </a:rPr>
                        <a:t>®</a:t>
                      </a:r>
                      <a:br>
                        <a:rPr lang="fr-FR" sz="1100" b="1" dirty="0">
                          <a:solidFill>
                            <a:srgbClr val="000066"/>
                          </a:solidFill>
                        </a:rPr>
                      </a:br>
                      <a:r>
                        <a:rPr lang="fr-FR" sz="1100" b="1" dirty="0">
                          <a:solidFill>
                            <a:srgbClr val="000066"/>
                          </a:solidFill>
                        </a:rPr>
                        <a:t>HCV test</a:t>
                      </a:r>
                    </a:p>
                  </a:txBody>
                  <a:tcPr anchor="ctr">
                    <a:solidFill>
                      <a:schemeClr val="accent1"/>
                    </a:solidFill>
                  </a:tcPr>
                </a:tc>
                <a:tc>
                  <a:txBody>
                    <a:bodyPr/>
                    <a:lstStyle/>
                    <a:p>
                      <a:pPr algn="ctr"/>
                      <a:r>
                        <a:rPr lang="fr-FR" sz="1100" dirty="0">
                          <a:solidFill>
                            <a:srgbClr val="000066"/>
                          </a:solidFill>
                        </a:rPr>
                        <a:t>14/14</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1 539 639 (10 414 - 3,</a:t>
                      </a:r>
                      <a:r>
                        <a:rPr lang="fr-FR" sz="1100" baseline="0" dirty="0">
                          <a:solidFill>
                            <a:srgbClr val="000066"/>
                          </a:solidFill>
                        </a:rPr>
                        <a:t>4 M</a:t>
                      </a:r>
                      <a:r>
                        <a:rPr lang="fr-FR" sz="1100" dirty="0">
                          <a:solidFill>
                            <a:srgbClr val="000066"/>
                          </a:solidFill>
                        </a:rPr>
                        <a:t>)</a:t>
                      </a:r>
                    </a:p>
                  </a:txBody>
                  <a:tcPr anchor="ctr"/>
                </a:tc>
                <a:tc>
                  <a:txBody>
                    <a:bodyPr/>
                    <a:lstStyle/>
                    <a:p>
                      <a:pPr algn="ctr"/>
                      <a:r>
                        <a:rPr lang="fr-FR" sz="1100" dirty="0">
                          <a:solidFill>
                            <a:srgbClr val="000066"/>
                          </a:solidFill>
                        </a:rPr>
                        <a:t>100 %</a:t>
                      </a:r>
                      <a:br>
                        <a:rPr lang="fr-FR" sz="1100" dirty="0">
                          <a:solidFill>
                            <a:srgbClr val="000066"/>
                          </a:solidFill>
                        </a:rPr>
                      </a:br>
                      <a:r>
                        <a:rPr lang="fr-FR" sz="1100" dirty="0">
                          <a:solidFill>
                            <a:srgbClr val="000066"/>
                          </a:solidFill>
                        </a:rPr>
                        <a:t>(77-100)</a:t>
                      </a:r>
                    </a:p>
                  </a:txBody>
                  <a:tcPr anchor="ctr"/>
                </a:tc>
                <a:tc>
                  <a:txBody>
                    <a:bodyPr/>
                    <a:lstStyle/>
                    <a:p>
                      <a:pPr algn="ctr"/>
                      <a:r>
                        <a:rPr lang="fr-FR" sz="1100" dirty="0">
                          <a:solidFill>
                            <a:srgbClr val="000066"/>
                          </a:solidFill>
                        </a:rPr>
                        <a:t>11/13</a:t>
                      </a:r>
                    </a:p>
                    <a:p>
                      <a:pPr algn="ctr"/>
                      <a:r>
                        <a:rPr lang="fr-FR" sz="1100" dirty="0">
                          <a:solidFill>
                            <a:srgbClr val="000066"/>
                          </a:solidFill>
                        </a:rPr>
                        <a:t>médiane (IQR) :</a:t>
                      </a:r>
                      <a:br>
                        <a:rPr lang="fr-FR" sz="1100" dirty="0">
                          <a:solidFill>
                            <a:srgbClr val="000066"/>
                          </a:solidFill>
                        </a:rPr>
                      </a:br>
                      <a:r>
                        <a:rPr lang="fr-FR" sz="1100" dirty="0">
                          <a:solidFill>
                            <a:srgbClr val="000066"/>
                          </a:solidFill>
                        </a:rPr>
                        <a:t>1 935 372</a:t>
                      </a:r>
                      <a:r>
                        <a:rPr lang="fr-FR" sz="1100" baseline="0" dirty="0">
                          <a:solidFill>
                            <a:srgbClr val="000066"/>
                          </a:solidFill>
                        </a:rPr>
                        <a:t> </a:t>
                      </a:r>
                      <a:r>
                        <a:rPr lang="fr-FR" sz="1100" dirty="0">
                          <a:solidFill>
                            <a:srgbClr val="000066"/>
                          </a:solidFill>
                        </a:rPr>
                        <a:t> (71 036 - 10,</a:t>
                      </a:r>
                      <a:r>
                        <a:rPr lang="fr-FR" sz="1100" baseline="0" dirty="0">
                          <a:solidFill>
                            <a:srgbClr val="000066"/>
                          </a:solidFill>
                        </a:rPr>
                        <a:t>9 M</a:t>
                      </a:r>
                      <a:r>
                        <a:rPr lang="fr-FR" sz="1100" dirty="0">
                          <a:solidFill>
                            <a:srgbClr val="000066"/>
                          </a:solidFill>
                        </a:rPr>
                        <a:t>)</a:t>
                      </a:r>
                    </a:p>
                  </a:txBody>
                  <a:tcPr anchor="ctr"/>
                </a:tc>
                <a:tc>
                  <a:txBody>
                    <a:bodyPr/>
                    <a:lstStyle/>
                    <a:p>
                      <a:pPr algn="ctr"/>
                      <a:r>
                        <a:rPr lang="fr-FR" sz="1100" dirty="0">
                          <a:solidFill>
                            <a:srgbClr val="000066"/>
                          </a:solidFill>
                        </a:rPr>
                        <a:t>85 %</a:t>
                      </a:r>
                      <a:br>
                        <a:rPr lang="fr-FR" sz="1100" dirty="0">
                          <a:solidFill>
                            <a:srgbClr val="000066"/>
                          </a:solidFill>
                        </a:rPr>
                      </a:br>
                      <a:r>
                        <a:rPr lang="fr-FR" sz="1100" dirty="0">
                          <a:solidFill>
                            <a:srgbClr val="000066"/>
                          </a:solidFill>
                        </a:rPr>
                        <a:t>(55 - 98)</a:t>
                      </a:r>
                    </a:p>
                  </a:txBody>
                  <a:tcPr anchor="ctr"/>
                </a:tc>
                <a:extLst>
                  <a:ext uri="{0D108BD9-81ED-4DB2-BD59-A6C34878D82A}">
                    <a16:rowId xmlns:a16="http://schemas.microsoft.com/office/drawing/2014/main" val="186400568"/>
                  </a:ext>
                </a:extLst>
              </a:tr>
              <a:tr h="474032">
                <a:tc vMerge="1">
                  <a:txBody>
                    <a:bodyPr/>
                    <a:lstStyle/>
                    <a:p>
                      <a:endParaRPr lang="fr-FR" sz="1200" dirty="0">
                        <a:solidFill>
                          <a:srgbClr val="002060"/>
                        </a:solidFill>
                      </a:endParaRPr>
                    </a:p>
                  </a:txBody>
                  <a:tcPr anchor="ctr"/>
                </a:tc>
                <a:tc>
                  <a:txBody>
                    <a:bodyPr/>
                    <a:lstStyle/>
                    <a:p>
                      <a:pPr algn="l"/>
                      <a:r>
                        <a:rPr lang="fr-FR" sz="1100" b="1" dirty="0" err="1">
                          <a:solidFill>
                            <a:srgbClr val="000066"/>
                          </a:solidFill>
                        </a:rPr>
                        <a:t>Xpert</a:t>
                      </a:r>
                      <a:r>
                        <a:rPr lang="fr-FR" sz="1100" b="1" dirty="0">
                          <a:solidFill>
                            <a:srgbClr val="000066"/>
                          </a:solidFill>
                        </a:rPr>
                        <a:t> HCV</a:t>
                      </a:r>
                      <a:br>
                        <a:rPr lang="fr-FR" sz="1100" b="1" dirty="0">
                          <a:solidFill>
                            <a:srgbClr val="000066"/>
                          </a:solidFill>
                        </a:rPr>
                      </a:br>
                      <a:r>
                        <a:rPr lang="fr-FR" sz="1100" b="1" dirty="0">
                          <a:solidFill>
                            <a:srgbClr val="000066"/>
                          </a:solidFill>
                        </a:rPr>
                        <a:t>viral </a:t>
                      </a:r>
                      <a:r>
                        <a:rPr lang="fr-FR" sz="1100" b="1" dirty="0" err="1">
                          <a:solidFill>
                            <a:srgbClr val="000066"/>
                          </a:solidFill>
                        </a:rPr>
                        <a:t>load</a:t>
                      </a:r>
                      <a:endParaRPr lang="fr-FR" sz="1100" b="1" dirty="0">
                        <a:solidFill>
                          <a:srgbClr val="000066"/>
                        </a:solidFill>
                      </a:endParaRPr>
                    </a:p>
                  </a:txBody>
                  <a:tcPr anchor="ct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dirty="0">
                          <a:solidFill>
                            <a:srgbClr val="000066"/>
                          </a:solidFill>
                        </a:rPr>
                        <a:t>13/13</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903 500 (115 643 - 4, 6 M)</a:t>
                      </a:r>
                    </a:p>
                  </a:txBody>
                  <a:tcPr anchor="ctr"/>
                </a:tc>
                <a:tc>
                  <a:txBody>
                    <a:bodyPr/>
                    <a:lstStyle/>
                    <a:p>
                      <a:pPr algn="ctr"/>
                      <a:r>
                        <a:rPr lang="fr-FR" sz="1100" dirty="0">
                          <a:solidFill>
                            <a:srgbClr val="000066"/>
                          </a:solidFill>
                        </a:rPr>
                        <a:t>100 %</a:t>
                      </a:r>
                      <a:br>
                        <a:rPr lang="fr-FR" sz="1100" dirty="0">
                          <a:solidFill>
                            <a:srgbClr val="000066"/>
                          </a:solidFill>
                        </a:rPr>
                      </a:br>
                      <a:r>
                        <a:rPr lang="fr-FR" sz="1100" dirty="0">
                          <a:solidFill>
                            <a:srgbClr val="000066"/>
                          </a:solidFill>
                        </a:rPr>
                        <a:t>(75-100)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dirty="0">
                          <a:solidFill>
                            <a:srgbClr val="000066"/>
                          </a:solidFill>
                        </a:rPr>
                        <a:t>8/8</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1 545 000 (28 475 - 3,71</a:t>
                      </a:r>
                      <a:r>
                        <a:rPr lang="fr-FR" sz="1100" baseline="0" dirty="0">
                          <a:solidFill>
                            <a:srgbClr val="000066"/>
                          </a:solidFill>
                        </a:rPr>
                        <a:t> M</a:t>
                      </a:r>
                      <a:r>
                        <a:rPr lang="fr-FR" sz="1100" dirty="0">
                          <a:solidFill>
                            <a:srgbClr val="000066"/>
                          </a:solidFill>
                        </a:rPr>
                        <a:t>)</a:t>
                      </a:r>
                    </a:p>
                  </a:txBody>
                  <a:tcPr anchor="ctr"/>
                </a:tc>
                <a:tc>
                  <a:txBody>
                    <a:bodyPr/>
                    <a:lstStyle/>
                    <a:p>
                      <a:pPr algn="ctr"/>
                      <a:r>
                        <a:rPr lang="fr-FR" sz="1100" dirty="0">
                          <a:solidFill>
                            <a:srgbClr val="000066"/>
                          </a:solidFill>
                        </a:rPr>
                        <a:t>100 %</a:t>
                      </a:r>
                      <a:br>
                        <a:rPr lang="fr-FR" sz="1100" dirty="0">
                          <a:solidFill>
                            <a:srgbClr val="000066"/>
                          </a:solidFill>
                        </a:rPr>
                      </a:br>
                      <a:r>
                        <a:rPr lang="fr-FR" sz="1100" dirty="0">
                          <a:solidFill>
                            <a:srgbClr val="000066"/>
                          </a:solidFill>
                        </a:rPr>
                        <a:t>(63 - 100)</a:t>
                      </a:r>
                    </a:p>
                  </a:txBody>
                  <a:tcPr anchor="ctr"/>
                </a:tc>
                <a:extLst>
                  <a:ext uri="{0D108BD9-81ED-4DB2-BD59-A6C34878D82A}">
                    <a16:rowId xmlns:a16="http://schemas.microsoft.com/office/drawing/2014/main" val="2050909376"/>
                  </a:ext>
                </a:extLst>
              </a:tr>
              <a:tr h="474032">
                <a:tc gridSpan="2">
                  <a:txBody>
                    <a:bodyPr/>
                    <a:lstStyle/>
                    <a:p>
                      <a:pPr algn="l"/>
                      <a:r>
                        <a:rPr lang="fr-FR" sz="1100" b="1" dirty="0">
                          <a:solidFill>
                            <a:srgbClr val="000066"/>
                          </a:solidFill>
                        </a:rPr>
                        <a:t>Augmentation des ALAT (UI/ml)</a:t>
                      </a:r>
                    </a:p>
                  </a:txBody>
                  <a:tcPr anchor="ctr">
                    <a:solidFill>
                      <a:schemeClr val="accent1"/>
                    </a:solidFill>
                  </a:tcPr>
                </a:tc>
                <a:tc hMerge="1">
                  <a:txBody>
                    <a:bodyPr/>
                    <a:lstStyle/>
                    <a:p>
                      <a:endParaRPr lang="fr-F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dirty="0">
                          <a:solidFill>
                            <a:srgbClr val="000066"/>
                          </a:solidFill>
                        </a:rPr>
                        <a:t>13/13</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451 (103 - 597)</a:t>
                      </a:r>
                    </a:p>
                  </a:txBody>
                  <a:tcPr anchor="ctr"/>
                </a:tc>
                <a:tc>
                  <a:txBody>
                    <a:bodyPr/>
                    <a:lstStyle/>
                    <a:p>
                      <a:pPr algn="ctr"/>
                      <a:r>
                        <a:rPr lang="fr-FR" sz="1100" dirty="0">
                          <a:solidFill>
                            <a:srgbClr val="000066"/>
                          </a:solidFill>
                        </a:rPr>
                        <a:t>100 %</a:t>
                      </a:r>
                      <a:br>
                        <a:rPr lang="fr-FR" sz="1100" dirty="0">
                          <a:solidFill>
                            <a:srgbClr val="000066"/>
                          </a:solidFill>
                        </a:rPr>
                      </a:br>
                      <a:r>
                        <a:rPr lang="fr-FR" sz="1100" dirty="0">
                          <a:solidFill>
                            <a:srgbClr val="000066"/>
                          </a:solidFill>
                        </a:rPr>
                        <a:t>(75-100)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dirty="0">
                          <a:solidFill>
                            <a:srgbClr val="000066"/>
                          </a:solidFill>
                        </a:rPr>
                        <a:t>3/12</a:t>
                      </a:r>
                      <a:br>
                        <a:rPr lang="fr-FR" sz="1100" dirty="0">
                          <a:solidFill>
                            <a:srgbClr val="000066"/>
                          </a:solidFill>
                        </a:rPr>
                      </a:br>
                      <a:r>
                        <a:rPr lang="fr-FR" sz="1100" dirty="0">
                          <a:solidFill>
                            <a:srgbClr val="000066"/>
                          </a:solidFill>
                        </a:rPr>
                        <a:t>(médiane IQR) :</a:t>
                      </a:r>
                      <a:br>
                        <a:rPr lang="fr-FR" sz="1100" dirty="0">
                          <a:solidFill>
                            <a:srgbClr val="000066"/>
                          </a:solidFill>
                        </a:rPr>
                      </a:br>
                      <a:r>
                        <a:rPr lang="fr-FR" sz="1100" dirty="0">
                          <a:solidFill>
                            <a:srgbClr val="000066"/>
                          </a:solidFill>
                        </a:rPr>
                        <a:t>291 (83 - 381)</a:t>
                      </a:r>
                    </a:p>
                  </a:txBody>
                  <a:tcPr anchor="ctr"/>
                </a:tc>
                <a:tc>
                  <a:txBody>
                    <a:bodyPr/>
                    <a:lstStyle/>
                    <a:p>
                      <a:pPr algn="ctr"/>
                      <a:r>
                        <a:rPr lang="fr-FR" sz="1100" dirty="0">
                          <a:solidFill>
                            <a:srgbClr val="000066"/>
                          </a:solidFill>
                        </a:rPr>
                        <a:t>25 %</a:t>
                      </a:r>
                      <a:r>
                        <a:rPr lang="fr-FR" sz="1100" baseline="0" dirty="0">
                          <a:solidFill>
                            <a:srgbClr val="000066"/>
                          </a:solidFill>
                        </a:rPr>
                        <a:t> </a:t>
                      </a:r>
                      <a:r>
                        <a:rPr lang="fr-FR" sz="1100" dirty="0">
                          <a:solidFill>
                            <a:srgbClr val="000066"/>
                          </a:solidFill>
                        </a:rPr>
                        <a:t>(2-57)</a:t>
                      </a:r>
                    </a:p>
                  </a:txBody>
                  <a:tcPr anchor="ctr"/>
                </a:tc>
                <a:extLst>
                  <a:ext uri="{0D108BD9-81ED-4DB2-BD59-A6C34878D82A}">
                    <a16:rowId xmlns:a16="http://schemas.microsoft.com/office/drawing/2014/main" val="3248459989"/>
                  </a:ext>
                </a:extLst>
              </a:tr>
            </a:tbl>
          </a:graphicData>
        </a:graphic>
      </p:graphicFrame>
      <p:sp>
        <p:nvSpPr>
          <p:cNvPr id="4"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Gras J, CROI 2018, Abs. 585</a:t>
            </a:r>
          </a:p>
        </p:txBody>
      </p:sp>
      <p:sp>
        <p:nvSpPr>
          <p:cNvPr id="5" name="ZoneTexte 4"/>
          <p:cNvSpPr txBox="1"/>
          <p:nvPr/>
        </p:nvSpPr>
        <p:spPr>
          <a:xfrm>
            <a:off x="1154497" y="1119598"/>
            <a:ext cx="7302500"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Performance des différents tests diagnostics </a:t>
            </a:r>
          </a:p>
        </p:txBody>
      </p:sp>
      <p:sp>
        <p:nvSpPr>
          <p:cNvPr id="6" name="ZoneTexte 5"/>
          <p:cNvSpPr txBox="1"/>
          <p:nvPr/>
        </p:nvSpPr>
        <p:spPr>
          <a:xfrm>
            <a:off x="179807" y="5644398"/>
            <a:ext cx="8837900"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Les tests immunologiques (EIA HCV Ag) et la détection d’ARN-VHC (amplification) sont positifs 2 mois avant l’élévation des transaminases et la détection des </a:t>
            </a:r>
            <a:r>
              <a:rPr lang="fr-FR" dirty="0" err="1"/>
              <a:t>Ac</a:t>
            </a:r>
            <a:r>
              <a:rPr lang="fr-FR" dirty="0"/>
              <a:t> anti-VHC </a:t>
            </a:r>
            <a:r>
              <a:rPr lang="fr-FR" dirty="0">
                <a:sym typeface="Wingdings"/>
              </a:rPr>
              <a:t> à </a:t>
            </a:r>
            <a:r>
              <a:rPr lang="fr-FR" dirty="0"/>
              <a:t>utiliser pour les HSH à risque d’acquisition du VHC   </a:t>
            </a:r>
          </a:p>
        </p:txBody>
      </p:sp>
      <p:sp>
        <p:nvSpPr>
          <p:cNvPr id="9" name="Titre 1">
            <a:extLst>
              <a:ext uri="{FF2B5EF4-FFF2-40B4-BE49-F238E27FC236}">
                <a16:creationId xmlns:a16="http://schemas.microsoft.com/office/drawing/2014/main" id="{AF31D1DC-F45F-4A13-9E09-8F8F6DD15B21}"/>
              </a:ext>
            </a:extLst>
          </p:cNvPr>
          <p:cNvSpPr>
            <a:spLocks noGrp="1"/>
          </p:cNvSpPr>
          <p:nvPr>
            <p:ph type="title"/>
          </p:nvPr>
        </p:nvSpPr>
        <p:spPr>
          <a:xfrm>
            <a:off x="1547813" y="115888"/>
            <a:ext cx="7523162" cy="936625"/>
          </a:xfrm>
        </p:spPr>
        <p:txBody>
          <a:bodyPr/>
          <a:lstStyle/>
          <a:p>
            <a:r>
              <a:rPr lang="fr-FR" sz="2400" dirty="0"/>
              <a:t>Essai ANRS-</a:t>
            </a:r>
            <a:r>
              <a:rPr lang="fr-FR" sz="2400" dirty="0" err="1"/>
              <a:t>Ipergay</a:t>
            </a:r>
            <a:r>
              <a:rPr lang="fr-FR" sz="2400" dirty="0"/>
              <a:t> : quels tests pour diagnostiquer précocement les hépatites C aiguës ? (2)</a:t>
            </a:r>
          </a:p>
        </p:txBody>
      </p:sp>
      <p:sp>
        <p:nvSpPr>
          <p:cNvPr id="7" name="ZoneTexte 6">
            <a:extLst>
              <a:ext uri="{FF2B5EF4-FFF2-40B4-BE49-F238E27FC236}">
                <a16:creationId xmlns:a16="http://schemas.microsoft.com/office/drawing/2014/main" id="{5F287710-6874-4C4B-AF1A-8A2A167B197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202</a:t>
            </a:r>
          </a:p>
        </p:txBody>
      </p:sp>
    </p:spTree>
    <p:extLst>
      <p:ext uri="{BB962C8B-B14F-4D97-AF65-F5344CB8AC3E}">
        <p14:creationId xmlns:p14="http://schemas.microsoft.com/office/powerpoint/2010/main" val="155538616"/>
      </p:ext>
    </p:extLst>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Greenwald Z, CROI 2018, Abs. 1038</a:t>
            </a:r>
          </a:p>
        </p:txBody>
      </p:sp>
      <p:graphicFrame>
        <p:nvGraphicFramePr>
          <p:cNvPr id="8" name="Diagramme 7"/>
          <p:cNvGraphicFramePr/>
          <p:nvPr>
            <p:extLst/>
          </p:nvPr>
        </p:nvGraphicFramePr>
        <p:xfrm>
          <a:off x="824356" y="2183774"/>
          <a:ext cx="7789334" cy="16710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Tableau 6">
            <a:extLst>
              <a:ext uri="{FF2B5EF4-FFF2-40B4-BE49-F238E27FC236}">
                <a16:creationId xmlns:a16="http://schemas.microsoft.com/office/drawing/2014/main" id="{DE691491-4488-4871-8DAC-EEFD9B19D6E4}"/>
              </a:ext>
            </a:extLst>
          </p:cNvPr>
          <p:cNvGraphicFramePr>
            <a:graphicFrameLocks noGrp="1"/>
          </p:cNvGraphicFramePr>
          <p:nvPr>
            <p:extLst/>
          </p:nvPr>
        </p:nvGraphicFramePr>
        <p:xfrm>
          <a:off x="161737" y="4326035"/>
          <a:ext cx="8909237" cy="2103120"/>
        </p:xfrm>
        <a:graphic>
          <a:graphicData uri="http://schemas.openxmlformats.org/drawingml/2006/table">
            <a:tbl>
              <a:tblPr firstRow="1" bandRow="1">
                <a:tableStyleId>{5C22544A-7EE6-4342-B048-85BDC9FD1C3A}</a:tableStyleId>
              </a:tblPr>
              <a:tblGrid>
                <a:gridCol w="3438987">
                  <a:extLst>
                    <a:ext uri="{9D8B030D-6E8A-4147-A177-3AD203B41FA5}">
                      <a16:colId xmlns:a16="http://schemas.microsoft.com/office/drawing/2014/main" val="3501356999"/>
                    </a:ext>
                  </a:extLst>
                </a:gridCol>
                <a:gridCol w="1696625">
                  <a:extLst>
                    <a:ext uri="{9D8B030D-6E8A-4147-A177-3AD203B41FA5}">
                      <a16:colId xmlns:a16="http://schemas.microsoft.com/office/drawing/2014/main" val="20001"/>
                    </a:ext>
                  </a:extLst>
                </a:gridCol>
                <a:gridCol w="1341681">
                  <a:extLst>
                    <a:ext uri="{9D8B030D-6E8A-4147-A177-3AD203B41FA5}">
                      <a16:colId xmlns:a16="http://schemas.microsoft.com/office/drawing/2014/main" val="2951802851"/>
                    </a:ext>
                  </a:extLst>
                </a:gridCol>
                <a:gridCol w="120879">
                  <a:extLst>
                    <a:ext uri="{9D8B030D-6E8A-4147-A177-3AD203B41FA5}">
                      <a16:colId xmlns:a16="http://schemas.microsoft.com/office/drawing/2014/main" val="20003"/>
                    </a:ext>
                  </a:extLst>
                </a:gridCol>
                <a:gridCol w="1218734">
                  <a:extLst>
                    <a:ext uri="{9D8B030D-6E8A-4147-A177-3AD203B41FA5}">
                      <a16:colId xmlns:a16="http://schemas.microsoft.com/office/drawing/2014/main" val="122086039"/>
                    </a:ext>
                  </a:extLst>
                </a:gridCol>
                <a:gridCol w="1092331">
                  <a:extLst>
                    <a:ext uri="{9D8B030D-6E8A-4147-A177-3AD203B41FA5}">
                      <a16:colId xmlns:a16="http://schemas.microsoft.com/office/drawing/2014/main" val="20005"/>
                    </a:ext>
                  </a:extLst>
                </a:gridCol>
              </a:tblGrid>
              <a:tr h="342448">
                <a:tc>
                  <a:txBody>
                    <a:bodyPr/>
                    <a:lstStyle/>
                    <a:p>
                      <a:r>
                        <a:rPr lang="fr-FR" sz="1200" b="1" dirty="0">
                          <a:solidFill>
                            <a:srgbClr val="000066"/>
                          </a:solidFill>
                        </a:rPr>
                        <a:t>Variables</a:t>
                      </a:r>
                    </a:p>
                  </a:txBody>
                  <a:tcPr anchor="ctr"/>
                </a:tc>
                <a:tc>
                  <a:txBody>
                    <a:bodyPr/>
                    <a:lstStyle/>
                    <a:p>
                      <a:pPr algn="ctr"/>
                      <a:r>
                        <a:rPr lang="fr-FR" sz="1200" dirty="0">
                          <a:solidFill>
                            <a:srgbClr val="000066"/>
                          </a:solidFill>
                        </a:rPr>
                        <a:t>Utilisation constante de la </a:t>
                      </a:r>
                      <a:r>
                        <a:rPr lang="fr-FR" sz="1200" dirty="0" err="1">
                          <a:solidFill>
                            <a:srgbClr val="000066"/>
                          </a:solidFill>
                        </a:rPr>
                        <a:t>PrEP</a:t>
                      </a:r>
                      <a:endParaRPr lang="fr-FR" sz="1200" dirty="0">
                        <a:solidFill>
                          <a:srgbClr val="000066"/>
                        </a:solidFill>
                      </a:endParaRPr>
                    </a:p>
                  </a:txBody>
                  <a:tcPr anchor="ctr"/>
                </a:tc>
                <a:tc gridSpan="2">
                  <a:txBody>
                    <a:bodyPr/>
                    <a:lstStyle/>
                    <a:p>
                      <a:pPr algn="ctr"/>
                      <a:r>
                        <a:rPr lang="fr-FR" sz="1200">
                          <a:solidFill>
                            <a:srgbClr val="000066"/>
                          </a:solidFill>
                        </a:rPr>
                        <a:t>Arrêt provisoire</a:t>
                      </a:r>
                      <a:r>
                        <a:rPr lang="fr-FR" sz="1200" baseline="0">
                          <a:solidFill>
                            <a:srgbClr val="000066"/>
                          </a:solidFill>
                        </a:rPr>
                        <a:t> de la PrEP</a:t>
                      </a:r>
                      <a:endParaRPr lang="fr-FR" sz="1200" dirty="0">
                        <a:solidFill>
                          <a:srgbClr val="000066"/>
                        </a:solidFill>
                      </a:endParaRPr>
                    </a:p>
                  </a:txBody>
                  <a:tcPr anchor="ctr"/>
                </a:tc>
                <a:tc hMerge="1">
                  <a:txBody>
                    <a:bodyPr/>
                    <a:lstStyle/>
                    <a:p>
                      <a:pPr algn="ctr"/>
                      <a:endParaRPr lang="fr-FR" sz="1200" dirty="0">
                        <a:solidFill>
                          <a:srgbClr val="002060"/>
                        </a:solidFill>
                      </a:endParaRPr>
                    </a:p>
                  </a:txBody>
                  <a:tcPr anchor="ctr"/>
                </a:tc>
                <a:tc>
                  <a:txBody>
                    <a:bodyPr/>
                    <a:lstStyle/>
                    <a:p>
                      <a:pPr algn="ctr"/>
                      <a:r>
                        <a:rPr lang="fr-FR" sz="1200">
                          <a:solidFill>
                            <a:srgbClr val="000066"/>
                          </a:solidFill>
                        </a:rPr>
                        <a:t>Arrêt définitif de la PrEP</a:t>
                      </a:r>
                      <a:endParaRPr lang="fr-FR" sz="1200" dirty="0">
                        <a:solidFill>
                          <a:srgbClr val="000066"/>
                        </a:solidFill>
                      </a:endParaRPr>
                    </a:p>
                  </a:txBody>
                  <a:tcPr anchor="ctr"/>
                </a:tc>
                <a:tc>
                  <a:txBody>
                    <a:bodyPr/>
                    <a:lstStyle/>
                    <a:p>
                      <a:pPr algn="ctr"/>
                      <a:r>
                        <a:rPr lang="fr-FR" sz="1200">
                          <a:solidFill>
                            <a:srgbClr val="000066"/>
                          </a:solidFill>
                        </a:rPr>
                        <a:t>Perdu </a:t>
                      </a:r>
                      <a:br>
                        <a:rPr lang="fr-FR" sz="1200">
                          <a:solidFill>
                            <a:srgbClr val="000066"/>
                          </a:solidFill>
                        </a:rPr>
                      </a:br>
                      <a:r>
                        <a:rPr lang="fr-FR" sz="1200">
                          <a:solidFill>
                            <a:srgbClr val="000066"/>
                          </a:solidFill>
                        </a:rPr>
                        <a:t>de vue</a:t>
                      </a:r>
                      <a:endParaRPr lang="fr-FR" sz="1200" dirty="0">
                        <a:solidFill>
                          <a:srgbClr val="002060"/>
                        </a:solidFill>
                      </a:endParaRPr>
                    </a:p>
                  </a:txBody>
                  <a:tcPr anchor="ctr"/>
                </a:tc>
                <a:extLst>
                  <a:ext uri="{0D108BD9-81ED-4DB2-BD59-A6C34878D82A}">
                    <a16:rowId xmlns:a16="http://schemas.microsoft.com/office/drawing/2014/main" val="3973894651"/>
                  </a:ext>
                </a:extLst>
              </a:tr>
              <a:tr h="205469">
                <a:tc>
                  <a:txBody>
                    <a:bodyPr/>
                    <a:lstStyle/>
                    <a:p>
                      <a:r>
                        <a:rPr lang="fr-FR" sz="1200" b="0" dirty="0">
                          <a:solidFill>
                            <a:srgbClr val="000066"/>
                          </a:solidFill>
                        </a:rPr>
                        <a:t>Age, médiane (IQR)</a:t>
                      </a:r>
                    </a:p>
                  </a:txBody>
                  <a:tcPr anchor="ctr"/>
                </a:tc>
                <a:tc>
                  <a:txBody>
                    <a:bodyPr/>
                    <a:lstStyle/>
                    <a:p>
                      <a:pPr algn="ctr"/>
                      <a:r>
                        <a:rPr lang="fr-FR" sz="1200" dirty="0">
                          <a:solidFill>
                            <a:srgbClr val="000066"/>
                          </a:solidFill>
                        </a:rPr>
                        <a:t>37 (31 - 46)</a:t>
                      </a:r>
                    </a:p>
                  </a:txBody>
                  <a:tcPr anchor="ctr"/>
                </a:tc>
                <a:tc gridSpan="2">
                  <a:txBody>
                    <a:bodyPr/>
                    <a:lstStyle/>
                    <a:p>
                      <a:pPr algn="ctr"/>
                      <a:r>
                        <a:rPr lang="fr-FR" sz="1200" dirty="0">
                          <a:solidFill>
                            <a:srgbClr val="000066"/>
                          </a:solidFill>
                        </a:rPr>
                        <a:t>37 (31 - 47)</a:t>
                      </a:r>
                    </a:p>
                  </a:txBody>
                  <a:tcPr anchor="ctr"/>
                </a:tc>
                <a:tc hMerge="1">
                  <a:txBody>
                    <a:bodyPr/>
                    <a:lstStyle/>
                    <a:p>
                      <a:pPr algn="ctr"/>
                      <a:endParaRPr lang="fr-FR" sz="1200" dirty="0">
                        <a:solidFill>
                          <a:srgbClr val="002060"/>
                        </a:solidFill>
                      </a:endParaRPr>
                    </a:p>
                  </a:txBody>
                  <a:tcPr anchor="ctr"/>
                </a:tc>
                <a:tc>
                  <a:txBody>
                    <a:bodyPr/>
                    <a:lstStyle/>
                    <a:p>
                      <a:pPr algn="ctr"/>
                      <a:r>
                        <a:rPr lang="fr-FR" sz="1200" dirty="0">
                          <a:solidFill>
                            <a:srgbClr val="000066"/>
                          </a:solidFill>
                        </a:rPr>
                        <a:t>34 (27 - 42)</a:t>
                      </a:r>
                    </a:p>
                  </a:txBody>
                  <a:tcPr anchor="ctr"/>
                </a:tc>
                <a:tc>
                  <a:txBody>
                    <a:bodyPr/>
                    <a:lstStyle/>
                    <a:p>
                      <a:pPr algn="ctr"/>
                      <a:r>
                        <a:rPr lang="fr-FR" sz="1200">
                          <a:solidFill>
                            <a:srgbClr val="000066"/>
                          </a:solidFill>
                        </a:rPr>
                        <a:t>35 (29 - 44)</a:t>
                      </a:r>
                      <a:endParaRPr lang="fr-FR" sz="1200" dirty="0">
                        <a:solidFill>
                          <a:srgbClr val="002060"/>
                        </a:solidFill>
                      </a:endParaRPr>
                    </a:p>
                  </a:txBody>
                  <a:tcPr anchor="ctr"/>
                </a:tc>
                <a:extLst>
                  <a:ext uri="{0D108BD9-81ED-4DB2-BD59-A6C34878D82A}">
                    <a16:rowId xmlns:a16="http://schemas.microsoft.com/office/drawing/2014/main" val="3415674746"/>
                  </a:ext>
                </a:extLst>
              </a:tr>
              <a:tr h="218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0" dirty="0">
                          <a:solidFill>
                            <a:srgbClr val="000066"/>
                          </a:solidFill>
                        </a:rPr>
                        <a:t>Schéma de </a:t>
                      </a:r>
                      <a:r>
                        <a:rPr lang="fr-FR" sz="1200" b="0" dirty="0" err="1">
                          <a:solidFill>
                            <a:srgbClr val="000066"/>
                          </a:solidFill>
                        </a:rPr>
                        <a:t>PrEP</a:t>
                      </a:r>
                      <a:r>
                        <a:rPr lang="fr-FR" sz="1200" b="0" baseline="0" dirty="0">
                          <a:solidFill>
                            <a:srgbClr val="000066"/>
                          </a:solidFill>
                        </a:rPr>
                        <a:t> </a:t>
                      </a:r>
                      <a:r>
                        <a:rPr lang="fr-FR" sz="1200" b="0" dirty="0">
                          <a:solidFill>
                            <a:srgbClr val="000066"/>
                          </a:solidFill>
                        </a:rPr>
                        <a:t>Quotidien / Intermittent, %</a:t>
                      </a:r>
                    </a:p>
                  </a:txBody>
                  <a:tcPr anchor="ctr"/>
                </a:tc>
                <a:tc>
                  <a:txBody>
                    <a:bodyPr/>
                    <a:lstStyle/>
                    <a:p>
                      <a:pPr algn="ctr"/>
                      <a:r>
                        <a:rPr lang="fr-FR" sz="1200" dirty="0">
                          <a:solidFill>
                            <a:srgbClr val="000066"/>
                          </a:solidFill>
                        </a:rPr>
                        <a:t>77 / 20</a:t>
                      </a:r>
                    </a:p>
                  </a:txBody>
                  <a:tcPr anchor="ctr"/>
                </a:tc>
                <a:tc>
                  <a:txBody>
                    <a:bodyPr/>
                    <a:lstStyle/>
                    <a:p>
                      <a:pPr algn="ctr"/>
                      <a:r>
                        <a:rPr lang="fr-FR" sz="1200">
                          <a:solidFill>
                            <a:srgbClr val="000066"/>
                          </a:solidFill>
                        </a:rPr>
                        <a:t>82 / 14</a:t>
                      </a:r>
                      <a:endParaRPr lang="fr-FR" sz="1200" dirty="0">
                        <a:solidFill>
                          <a:srgbClr val="000066"/>
                        </a:solidFill>
                      </a:endParaRPr>
                    </a:p>
                  </a:txBody>
                  <a:tcPr anchor="ctr"/>
                </a:tc>
                <a:tc gridSpan="2">
                  <a:txBody>
                    <a:bodyPr/>
                    <a:lstStyle/>
                    <a:p>
                      <a:pPr algn="ctr"/>
                      <a:r>
                        <a:rPr lang="fr-FR" sz="1200" dirty="0">
                          <a:solidFill>
                            <a:srgbClr val="000066"/>
                          </a:solidFill>
                        </a:rPr>
                        <a:t>91 /9</a:t>
                      </a:r>
                    </a:p>
                  </a:txBody>
                  <a:tcPr anchor="ctr"/>
                </a:tc>
                <a:tc hMerge="1">
                  <a:txBody>
                    <a:bodyPr/>
                    <a:lstStyle/>
                    <a:p>
                      <a:endParaRPr lang="fr-FR"/>
                    </a:p>
                  </a:txBody>
                  <a:tcPr/>
                </a:tc>
                <a:tc>
                  <a:txBody>
                    <a:bodyPr/>
                    <a:lstStyle/>
                    <a:p>
                      <a:pPr algn="ctr"/>
                      <a:r>
                        <a:rPr lang="fr-FR" sz="1200">
                          <a:solidFill>
                            <a:srgbClr val="000066"/>
                          </a:solidFill>
                        </a:rPr>
                        <a:t>80 / 17</a:t>
                      </a:r>
                      <a:endParaRPr lang="fr-FR" sz="1200" dirty="0">
                        <a:solidFill>
                          <a:srgbClr val="002060"/>
                        </a:solidFill>
                      </a:endParaRPr>
                    </a:p>
                  </a:txBody>
                  <a:tcPr anchor="ctr"/>
                </a:tc>
                <a:extLst>
                  <a:ext uri="{0D108BD9-81ED-4DB2-BD59-A6C34878D82A}">
                    <a16:rowId xmlns:a16="http://schemas.microsoft.com/office/drawing/2014/main" val="2246001217"/>
                  </a:ext>
                </a:extLst>
              </a:tr>
              <a:tr h="205469">
                <a:tc>
                  <a:txBody>
                    <a:bodyPr/>
                    <a:lstStyle/>
                    <a:p>
                      <a:r>
                        <a:rPr lang="fr-FR" sz="1200" b="0" dirty="0">
                          <a:solidFill>
                            <a:srgbClr val="000066"/>
                          </a:solidFill>
                        </a:rPr>
                        <a:t>Année</a:t>
                      </a:r>
                      <a:r>
                        <a:rPr lang="fr-FR" sz="1200" b="0" baseline="0" dirty="0">
                          <a:solidFill>
                            <a:srgbClr val="000066"/>
                          </a:solidFill>
                        </a:rPr>
                        <a:t> 1</a:t>
                      </a:r>
                      <a:r>
                        <a:rPr lang="fr-FR" sz="1200" b="0" baseline="30000" dirty="0">
                          <a:solidFill>
                            <a:srgbClr val="000066"/>
                          </a:solidFill>
                        </a:rPr>
                        <a:t>ère</a:t>
                      </a:r>
                      <a:r>
                        <a:rPr lang="fr-FR" sz="1200" b="0" baseline="0" dirty="0">
                          <a:solidFill>
                            <a:srgbClr val="000066"/>
                          </a:solidFill>
                        </a:rPr>
                        <a:t> visite : 2011-2013 / 2016-2017 (%)</a:t>
                      </a:r>
                      <a:endParaRPr lang="fr-FR" sz="1200" b="0" dirty="0">
                        <a:solidFill>
                          <a:srgbClr val="000066"/>
                        </a:solidFill>
                      </a:endParaRPr>
                    </a:p>
                  </a:txBody>
                  <a:tcPr anchor="ctr"/>
                </a:tc>
                <a:tc>
                  <a:txBody>
                    <a:bodyPr/>
                    <a:lstStyle/>
                    <a:p>
                      <a:pPr algn="ctr"/>
                      <a:r>
                        <a:rPr lang="fr-FR" sz="1200" dirty="0">
                          <a:solidFill>
                            <a:srgbClr val="000066"/>
                          </a:solidFill>
                        </a:rPr>
                        <a:t>13 / 52</a:t>
                      </a:r>
                    </a:p>
                  </a:txBody>
                  <a:tcPr anchor="ctr"/>
                </a:tc>
                <a:tc gridSpan="2">
                  <a:txBody>
                    <a:bodyPr/>
                    <a:lstStyle/>
                    <a:p>
                      <a:pPr algn="ctr"/>
                      <a:r>
                        <a:rPr lang="fr-FR" sz="1200" dirty="0">
                          <a:solidFill>
                            <a:srgbClr val="000066"/>
                          </a:solidFill>
                        </a:rPr>
                        <a:t>3 / 7</a:t>
                      </a:r>
                    </a:p>
                  </a:txBody>
                  <a:tcPr anchor="ctr"/>
                </a:tc>
                <a:tc hMerge="1">
                  <a:txBody>
                    <a:bodyPr/>
                    <a:lstStyle/>
                    <a:p>
                      <a:pPr algn="ctr"/>
                      <a:endParaRPr lang="fr-FR" sz="1200" dirty="0">
                        <a:solidFill>
                          <a:srgbClr val="002060"/>
                        </a:solidFill>
                      </a:endParaRPr>
                    </a:p>
                  </a:txBody>
                  <a:tcPr anchor="ctr"/>
                </a:tc>
                <a:tc>
                  <a:txBody>
                    <a:bodyPr/>
                    <a:lstStyle/>
                    <a:p>
                      <a:pPr algn="ctr"/>
                      <a:r>
                        <a:rPr lang="fr-FR" sz="1200" dirty="0">
                          <a:solidFill>
                            <a:srgbClr val="000066"/>
                          </a:solidFill>
                        </a:rPr>
                        <a:t>31 / 15</a:t>
                      </a:r>
                    </a:p>
                  </a:txBody>
                  <a:tcPr anchor="ctr"/>
                </a:tc>
                <a:tc>
                  <a:txBody>
                    <a:bodyPr/>
                    <a:lstStyle/>
                    <a:p>
                      <a:pPr algn="ctr"/>
                      <a:r>
                        <a:rPr lang="fr-FR" sz="1200" dirty="0">
                          <a:solidFill>
                            <a:srgbClr val="000066"/>
                          </a:solidFill>
                        </a:rPr>
                        <a:t>53 / 27</a:t>
                      </a:r>
                      <a:endParaRPr lang="fr-FR" sz="1200" dirty="0">
                        <a:solidFill>
                          <a:srgbClr val="002060"/>
                        </a:solidFill>
                      </a:endParaRPr>
                    </a:p>
                  </a:txBody>
                  <a:tcPr anchor="ctr"/>
                </a:tc>
                <a:extLst>
                  <a:ext uri="{0D108BD9-81ED-4DB2-BD59-A6C34878D82A}">
                    <a16:rowId xmlns:a16="http://schemas.microsoft.com/office/drawing/2014/main" val="1543398771"/>
                  </a:ext>
                </a:extLst>
              </a:tr>
              <a:tr h="205469">
                <a:tc gridSpan="6">
                  <a:txBody>
                    <a:bodyPr/>
                    <a:lstStyle/>
                    <a:p>
                      <a:r>
                        <a:rPr lang="fr-FR" sz="1200" b="0" dirty="0">
                          <a:solidFill>
                            <a:srgbClr val="000066"/>
                          </a:solidFill>
                        </a:rPr>
                        <a:t>Partenaires sexuels dans les 12 derniers mois, %</a:t>
                      </a:r>
                    </a:p>
                  </a:txBody>
                  <a:tcPr anchor="ct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325215723"/>
                  </a:ext>
                </a:extLst>
              </a:tr>
              <a:tr h="205469">
                <a:tc>
                  <a:txBody>
                    <a:bodyPr/>
                    <a:lstStyle/>
                    <a:p>
                      <a:r>
                        <a:rPr lang="fr-FR" sz="1200" b="0" dirty="0">
                          <a:solidFill>
                            <a:srgbClr val="000066"/>
                          </a:solidFill>
                        </a:rPr>
                        <a:t>&lt; 20 / ≥ 40</a:t>
                      </a:r>
                    </a:p>
                  </a:txBody>
                  <a:tcPr anchor="ctr"/>
                </a:tc>
                <a:tc>
                  <a:txBody>
                    <a:bodyPr/>
                    <a:lstStyle/>
                    <a:p>
                      <a:pPr algn="ctr"/>
                      <a:r>
                        <a:rPr lang="fr-FR" sz="1200" dirty="0">
                          <a:solidFill>
                            <a:srgbClr val="000066"/>
                          </a:solidFill>
                        </a:rPr>
                        <a:t>53 / 14</a:t>
                      </a:r>
                    </a:p>
                  </a:txBody>
                  <a:tcPr anchor="ctr"/>
                </a:tc>
                <a:tc gridSpan="2">
                  <a:txBody>
                    <a:bodyPr/>
                    <a:lstStyle/>
                    <a:p>
                      <a:pPr algn="ctr"/>
                      <a:r>
                        <a:rPr lang="fr-FR" sz="1200">
                          <a:solidFill>
                            <a:srgbClr val="000066"/>
                          </a:solidFill>
                        </a:rPr>
                        <a:t>46 / 22</a:t>
                      </a:r>
                      <a:endParaRPr lang="fr-FR" sz="1200" dirty="0">
                        <a:solidFill>
                          <a:srgbClr val="000066"/>
                        </a:solidFill>
                      </a:endParaRPr>
                    </a:p>
                  </a:txBody>
                  <a:tcPr anchor="ctr"/>
                </a:tc>
                <a:tc hMerge="1">
                  <a:txBody>
                    <a:bodyPr/>
                    <a:lstStyle/>
                    <a:p>
                      <a:pPr algn="ctr"/>
                      <a:endParaRPr lang="fr-FR" sz="1200" dirty="0">
                        <a:solidFill>
                          <a:srgbClr val="002060"/>
                        </a:solidFill>
                      </a:endParaRPr>
                    </a:p>
                  </a:txBody>
                  <a:tcPr anchor="ctr"/>
                </a:tc>
                <a:tc>
                  <a:txBody>
                    <a:bodyPr/>
                    <a:lstStyle/>
                    <a:p>
                      <a:pPr algn="ctr"/>
                      <a:r>
                        <a:rPr lang="fr-FR" sz="1200">
                          <a:solidFill>
                            <a:srgbClr val="000066"/>
                          </a:solidFill>
                        </a:rPr>
                        <a:t>49 / 20</a:t>
                      </a:r>
                      <a:endParaRPr lang="fr-FR" sz="1200" dirty="0">
                        <a:solidFill>
                          <a:srgbClr val="000066"/>
                        </a:solidFill>
                      </a:endParaRPr>
                    </a:p>
                  </a:txBody>
                  <a:tcPr anchor="ctr"/>
                </a:tc>
                <a:tc>
                  <a:txBody>
                    <a:bodyPr/>
                    <a:lstStyle/>
                    <a:p>
                      <a:pPr algn="ctr"/>
                      <a:r>
                        <a:rPr lang="fr-FR" sz="1200" dirty="0">
                          <a:solidFill>
                            <a:srgbClr val="000066"/>
                          </a:solidFill>
                        </a:rPr>
                        <a:t>43 / 20</a:t>
                      </a:r>
                      <a:endParaRPr lang="fr-FR" sz="1200" dirty="0">
                        <a:solidFill>
                          <a:srgbClr val="002060"/>
                        </a:solidFill>
                      </a:endParaRPr>
                    </a:p>
                  </a:txBody>
                  <a:tcPr anchor="ctr"/>
                </a:tc>
                <a:extLst>
                  <a:ext uri="{0D108BD9-81ED-4DB2-BD59-A6C34878D82A}">
                    <a16:rowId xmlns:a16="http://schemas.microsoft.com/office/drawing/2014/main" val="2167763648"/>
                  </a:ext>
                </a:extLst>
              </a:tr>
              <a:tr h="205469">
                <a:tc>
                  <a:txBody>
                    <a:bodyPr/>
                    <a:lstStyle/>
                    <a:p>
                      <a:r>
                        <a:rPr lang="fr-FR" sz="1200" b="0" u="none" dirty="0">
                          <a:solidFill>
                            <a:srgbClr val="000066"/>
                          </a:solidFill>
                        </a:rPr>
                        <a:t>Education </a:t>
                      </a:r>
                      <a:r>
                        <a:rPr lang="fr-FR" sz="1200" b="0" u="sng" dirty="0">
                          <a:solidFill>
                            <a:srgbClr val="000066"/>
                          </a:solidFill>
                        </a:rPr>
                        <a:t>&lt;</a:t>
                      </a:r>
                      <a:r>
                        <a:rPr lang="fr-FR" sz="1200" b="0" dirty="0">
                          <a:solidFill>
                            <a:srgbClr val="000066"/>
                          </a:solidFill>
                        </a:rPr>
                        <a:t> secondaire / bac / université, %</a:t>
                      </a:r>
                    </a:p>
                  </a:txBody>
                  <a:tcPr anchor="ctr"/>
                </a:tc>
                <a:tc>
                  <a:txBody>
                    <a:bodyPr/>
                    <a:lstStyle/>
                    <a:p>
                      <a:pPr algn="ctr"/>
                      <a:r>
                        <a:rPr lang="fr-FR" sz="1200" dirty="0">
                          <a:solidFill>
                            <a:srgbClr val="000066"/>
                          </a:solidFill>
                        </a:rPr>
                        <a:t>12 / 16 / 62</a:t>
                      </a:r>
                    </a:p>
                  </a:txBody>
                  <a:tcPr anchor="ctr"/>
                </a:tc>
                <a:tc gridSpan="2">
                  <a:txBody>
                    <a:bodyPr/>
                    <a:lstStyle/>
                    <a:p>
                      <a:pPr algn="ctr"/>
                      <a:r>
                        <a:rPr lang="fr-FR" sz="1200" dirty="0">
                          <a:solidFill>
                            <a:srgbClr val="000066"/>
                          </a:solidFill>
                        </a:rPr>
                        <a:t>15 / 15 / 51</a:t>
                      </a:r>
                    </a:p>
                  </a:txBody>
                  <a:tcPr anchor="ctr"/>
                </a:tc>
                <a:tc hMerge="1">
                  <a:txBody>
                    <a:bodyPr/>
                    <a:lstStyle/>
                    <a:p>
                      <a:pPr algn="ctr"/>
                      <a:endParaRPr lang="fr-FR" sz="1200" dirty="0">
                        <a:solidFill>
                          <a:srgbClr val="002060"/>
                        </a:solidFill>
                      </a:endParaRPr>
                    </a:p>
                  </a:txBody>
                  <a:tcPr anchor="ctr"/>
                </a:tc>
                <a:tc>
                  <a:txBody>
                    <a:bodyPr/>
                    <a:lstStyle/>
                    <a:p>
                      <a:pPr algn="ctr"/>
                      <a:r>
                        <a:rPr lang="fr-FR" sz="1200" dirty="0">
                          <a:solidFill>
                            <a:srgbClr val="000066"/>
                          </a:solidFill>
                        </a:rPr>
                        <a:t>14 / 19 / 52</a:t>
                      </a:r>
                    </a:p>
                  </a:txBody>
                  <a:tcPr anchor="ctr"/>
                </a:tc>
                <a:tc>
                  <a:txBody>
                    <a:bodyPr/>
                    <a:lstStyle/>
                    <a:p>
                      <a:pPr algn="ctr"/>
                      <a:r>
                        <a:rPr lang="fr-FR" sz="1200" dirty="0">
                          <a:solidFill>
                            <a:srgbClr val="000066"/>
                          </a:solidFill>
                        </a:rPr>
                        <a:t>12 / 18 / 52</a:t>
                      </a:r>
                    </a:p>
                  </a:txBody>
                  <a:tcPr anchor="ctr"/>
                </a:tc>
                <a:extLst>
                  <a:ext uri="{0D108BD9-81ED-4DB2-BD59-A6C34878D82A}">
                    <a16:rowId xmlns:a16="http://schemas.microsoft.com/office/drawing/2014/main" val="2523186413"/>
                  </a:ext>
                </a:extLst>
              </a:tr>
            </a:tbl>
          </a:graphicData>
        </a:graphic>
      </p:graphicFrame>
      <p:sp>
        <p:nvSpPr>
          <p:cNvPr id="9" name="ZoneTexte 8">
            <a:extLst>
              <a:ext uri="{FF2B5EF4-FFF2-40B4-BE49-F238E27FC236}">
                <a16:creationId xmlns:a16="http://schemas.microsoft.com/office/drawing/2014/main" id="{87A9641A-4008-4A85-9D20-3535B896D4D0}"/>
              </a:ext>
            </a:extLst>
          </p:cNvPr>
          <p:cNvSpPr txBox="1"/>
          <p:nvPr/>
        </p:nvSpPr>
        <p:spPr>
          <a:xfrm>
            <a:off x="2085822" y="3944470"/>
            <a:ext cx="5356529" cy="369332"/>
          </a:xfrm>
          <a:prstGeom prst="rect">
            <a:avLst/>
          </a:prstGeom>
          <a:noFill/>
        </p:spPr>
        <p:txBody>
          <a:bodyPr wrap="none" rtlCol="0">
            <a:spAutoFit/>
          </a:bodyPr>
          <a:lstStyle/>
          <a:p>
            <a:pPr algn="ctr"/>
            <a:r>
              <a:rPr lang="fr-FR" b="1" dirty="0">
                <a:solidFill>
                  <a:srgbClr val="0070C0"/>
                </a:solidFill>
                <a:latin typeface="Calibri"/>
                <a:cs typeface="Calibri"/>
              </a:rPr>
              <a:t>Caractéristiques des utilisateurs de </a:t>
            </a:r>
            <a:r>
              <a:rPr lang="fr-FR" b="1" dirty="0" err="1">
                <a:solidFill>
                  <a:srgbClr val="0070C0"/>
                </a:solidFill>
                <a:latin typeface="Calibri"/>
                <a:cs typeface="Calibri"/>
              </a:rPr>
              <a:t>PrEP</a:t>
            </a:r>
            <a:r>
              <a:rPr lang="fr-FR" b="1" dirty="0">
                <a:solidFill>
                  <a:srgbClr val="0070C0"/>
                </a:solidFill>
                <a:latin typeface="Calibri"/>
                <a:cs typeface="Calibri"/>
              </a:rPr>
              <a:t> à la 1</a:t>
            </a:r>
            <a:r>
              <a:rPr lang="fr-FR" b="1" baseline="30000" dirty="0">
                <a:solidFill>
                  <a:srgbClr val="0070C0"/>
                </a:solidFill>
                <a:latin typeface="Calibri"/>
                <a:cs typeface="Calibri"/>
              </a:rPr>
              <a:t>ère</a:t>
            </a:r>
            <a:r>
              <a:rPr lang="fr-FR" b="1" dirty="0">
                <a:solidFill>
                  <a:srgbClr val="0070C0"/>
                </a:solidFill>
                <a:latin typeface="Calibri"/>
                <a:cs typeface="Calibri"/>
              </a:rPr>
              <a:t> visite</a:t>
            </a:r>
          </a:p>
        </p:txBody>
      </p:sp>
      <p:sp>
        <p:nvSpPr>
          <p:cNvPr id="2" name="Titre 1">
            <a:extLst>
              <a:ext uri="{FF2B5EF4-FFF2-40B4-BE49-F238E27FC236}">
                <a16:creationId xmlns:a16="http://schemas.microsoft.com/office/drawing/2014/main" id="{15AB73B4-A850-4F6A-BAC1-50E31FA1F11D}"/>
              </a:ext>
            </a:extLst>
          </p:cNvPr>
          <p:cNvSpPr>
            <a:spLocks noGrp="1"/>
          </p:cNvSpPr>
          <p:nvPr>
            <p:ph type="title"/>
          </p:nvPr>
        </p:nvSpPr>
        <p:spPr/>
        <p:txBody>
          <a:bodyPr/>
          <a:lstStyle/>
          <a:p>
            <a:r>
              <a:rPr lang="fr-FR" sz="2600" dirty="0"/>
              <a:t>Taux élevé de séroconversion VIH chez les HSH qui arrêtent la PrEP (1)</a:t>
            </a:r>
          </a:p>
        </p:txBody>
      </p:sp>
      <p:sp>
        <p:nvSpPr>
          <p:cNvPr id="6" name="Espace réservé du contenu 5">
            <a:extLst>
              <a:ext uri="{FF2B5EF4-FFF2-40B4-BE49-F238E27FC236}">
                <a16:creationId xmlns:a16="http://schemas.microsoft.com/office/drawing/2014/main" id="{6915B11A-633F-4718-9769-D06D016F7648}"/>
              </a:ext>
            </a:extLst>
          </p:cNvPr>
          <p:cNvSpPr>
            <a:spLocks noGrp="1"/>
          </p:cNvSpPr>
          <p:nvPr>
            <p:ph idx="1"/>
          </p:nvPr>
        </p:nvSpPr>
        <p:spPr>
          <a:xfrm>
            <a:off x="457200" y="1341438"/>
            <a:ext cx="8613775" cy="842336"/>
          </a:xfrm>
        </p:spPr>
        <p:txBody>
          <a:bodyPr/>
          <a:lstStyle/>
          <a:p>
            <a:pPr marL="285750" indent="-285750">
              <a:buFont typeface="Arial"/>
              <a:buChar char="•"/>
            </a:pPr>
            <a:r>
              <a:rPr lang="fr-FR" sz="1600" dirty="0"/>
              <a:t>Etude rétrospective, Clinique l’Actuel de Montréal (janvier 2011 – septembre 2017)</a:t>
            </a:r>
          </a:p>
          <a:p>
            <a:pPr marL="285750" indent="-285750">
              <a:buFont typeface="Arial"/>
              <a:buChar char="•"/>
            </a:pPr>
            <a:r>
              <a:rPr lang="fr-FR" sz="1600" dirty="0"/>
              <a:t>1 258 HSH ont eu une 1</a:t>
            </a:r>
            <a:r>
              <a:rPr lang="fr-FR" sz="1600" baseline="30000" dirty="0"/>
              <a:t>ère</a:t>
            </a:r>
            <a:r>
              <a:rPr lang="fr-FR" sz="1600" dirty="0"/>
              <a:t> prescription de </a:t>
            </a:r>
            <a:r>
              <a:rPr lang="fr-FR" sz="1600" dirty="0" err="1"/>
              <a:t>PrEP</a:t>
            </a:r>
            <a:r>
              <a:rPr lang="fr-FR" sz="1600" dirty="0"/>
              <a:t> et ont été revus au moins une fois</a:t>
            </a:r>
          </a:p>
          <a:p>
            <a:pPr marL="285750" indent="-285750">
              <a:buFont typeface="Arial"/>
              <a:buChar char="•"/>
            </a:pPr>
            <a:r>
              <a:rPr lang="fr-FR" sz="1600" dirty="0"/>
              <a:t>Les séroconversions VIH suite à l’arrêt de la </a:t>
            </a:r>
            <a:r>
              <a:rPr lang="fr-FR" sz="1600" dirty="0" err="1"/>
              <a:t>PrEP</a:t>
            </a:r>
            <a:r>
              <a:rPr lang="fr-FR" sz="1600" dirty="0"/>
              <a:t> ont été rapportées</a:t>
            </a:r>
          </a:p>
          <a:p>
            <a:endParaRPr lang="fr-FR" sz="1600" dirty="0"/>
          </a:p>
        </p:txBody>
      </p:sp>
      <p:sp>
        <p:nvSpPr>
          <p:cNvPr id="10" name="ZoneTexte 9">
            <a:extLst>
              <a:ext uri="{FF2B5EF4-FFF2-40B4-BE49-F238E27FC236}">
                <a16:creationId xmlns:a16="http://schemas.microsoft.com/office/drawing/2014/main" id="{CF796622-D17B-48BB-AA10-7ACE51292C0D}"/>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203</a:t>
            </a:r>
          </a:p>
        </p:txBody>
      </p:sp>
    </p:spTree>
    <p:extLst>
      <p:ext uri="{BB962C8B-B14F-4D97-AF65-F5344CB8AC3E}">
        <p14:creationId xmlns:p14="http://schemas.microsoft.com/office/powerpoint/2010/main" val="867647488"/>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ZoneTexte 27">
            <a:extLst>
              <a:ext uri="{FF2B5EF4-FFF2-40B4-BE49-F238E27FC236}">
                <a16:creationId xmlns:a16="http://schemas.microsoft.com/office/drawing/2014/main" id="{E3939EB3-C423-4188-ADBE-63F428C03218}"/>
              </a:ext>
            </a:extLst>
          </p:cNvPr>
          <p:cNvSpPr txBox="1"/>
          <p:nvPr/>
        </p:nvSpPr>
        <p:spPr>
          <a:xfrm>
            <a:off x="716409" y="2247888"/>
            <a:ext cx="4257961"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Estimation de l’incidence du VIH (Kaplan-Meier)</a:t>
            </a:r>
          </a:p>
        </p:txBody>
      </p:sp>
      <p:sp>
        <p:nvSpPr>
          <p:cNvPr id="51"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Greenwald Z, CROI 2018, Abs. 1038</a:t>
            </a:r>
          </a:p>
        </p:txBody>
      </p:sp>
      <p:sp>
        <p:nvSpPr>
          <p:cNvPr id="3" name="Rectangle 2"/>
          <p:cNvSpPr/>
          <p:nvPr/>
        </p:nvSpPr>
        <p:spPr>
          <a:xfrm>
            <a:off x="457200" y="5883339"/>
            <a:ext cx="4363562" cy="584775"/>
          </a:xfrm>
          <a:prstGeom prst="rect">
            <a:avLst/>
          </a:prstGeom>
        </p:spPr>
        <p:txBody>
          <a:bodyPr wrap="square">
            <a:spAutoFit/>
          </a:bodyPr>
          <a:lstStyle/>
          <a:p>
            <a:pPr marL="285750" indent="-285750">
              <a:buClr>
                <a:srgbClr val="0070C0"/>
              </a:buClr>
              <a:buFont typeface="Arial" panose="020B0604020202020204" pitchFamily="34" charset="0"/>
              <a:buChar char="•"/>
            </a:pPr>
            <a:r>
              <a:rPr lang="fr-FR" sz="1600" dirty="0">
                <a:latin typeface="+mn-lt"/>
              </a:rPr>
              <a:t>Incidence : 3,9 pour 100 personne-années à risque après arrêt de la </a:t>
            </a:r>
            <a:r>
              <a:rPr lang="fr-FR" sz="1600" dirty="0" err="1">
                <a:latin typeface="+mn-lt"/>
              </a:rPr>
              <a:t>PrEP</a:t>
            </a:r>
            <a:endParaRPr lang="fr-FR" sz="1600" dirty="0">
              <a:latin typeface="+mn-lt"/>
            </a:endParaRPr>
          </a:p>
        </p:txBody>
      </p:sp>
      <p:sp>
        <p:nvSpPr>
          <p:cNvPr id="52" name="Rectangle 51"/>
          <p:cNvSpPr/>
          <p:nvPr/>
        </p:nvSpPr>
        <p:spPr>
          <a:xfrm>
            <a:off x="4974370" y="2759630"/>
            <a:ext cx="4151789" cy="3354765"/>
          </a:xfrm>
          <a:prstGeom prst="rect">
            <a:avLst/>
          </a:prstGeom>
        </p:spPr>
        <p:txBody>
          <a:bodyPr wrap="square">
            <a:spAutoFit/>
          </a:bodyPr>
          <a:lstStyle/>
          <a:p>
            <a:pPr marL="285750" indent="-285750">
              <a:buClr>
                <a:srgbClr val="0070C0"/>
              </a:buClr>
              <a:buFont typeface="Arial" panose="020B0604020202020204" pitchFamily="34" charset="0"/>
              <a:buChar char="•"/>
            </a:pPr>
            <a:r>
              <a:rPr lang="fr-FR" sz="1600" b="1" dirty="0"/>
              <a:t>Motifs d’arrêt de la </a:t>
            </a:r>
            <a:r>
              <a:rPr lang="fr-FR" sz="1600" b="1" dirty="0" err="1"/>
              <a:t>PrEP</a:t>
            </a:r>
            <a:endParaRPr lang="fr-FR" sz="1600" b="1" dirty="0"/>
          </a:p>
          <a:p>
            <a:pPr marL="742950" lvl="1" indent="-285750">
              <a:buClr>
                <a:srgbClr val="0070C0"/>
              </a:buClr>
              <a:buFont typeface="Arial" panose="020B0604020202020204" pitchFamily="34" charset="0"/>
              <a:buChar char="‒"/>
            </a:pPr>
            <a:r>
              <a:rPr lang="fr-FR" sz="1400" dirty="0"/>
              <a:t>Effet indésirable, n = 30 (13,5 %)</a:t>
            </a:r>
          </a:p>
          <a:p>
            <a:pPr marL="742950" lvl="1" indent="-285750">
              <a:buClr>
                <a:srgbClr val="0070C0"/>
              </a:buClr>
              <a:buFont typeface="Arial" panose="020B0604020202020204" pitchFamily="34" charset="0"/>
              <a:buChar char="‒"/>
            </a:pPr>
            <a:r>
              <a:rPr lang="fr-FR" sz="1400" dirty="0"/>
              <a:t>Nouvelle relation stable avec partenaire VIH-, n = 28 (12,6 %)</a:t>
            </a:r>
          </a:p>
          <a:p>
            <a:pPr marL="742950" lvl="1" indent="-285750">
              <a:buClr>
                <a:srgbClr val="0070C0"/>
              </a:buClr>
              <a:buFont typeface="Arial" panose="020B0604020202020204" pitchFamily="34" charset="0"/>
              <a:buChar char="‒"/>
            </a:pPr>
            <a:r>
              <a:rPr lang="fr-FR" sz="1400" dirty="0"/>
              <a:t>Pas de relation sexuelle, n = 23 (10,4 %)</a:t>
            </a:r>
          </a:p>
          <a:p>
            <a:pPr marL="742950" lvl="1" indent="-285750">
              <a:buClr>
                <a:srgbClr val="0070C0"/>
              </a:buClr>
              <a:buFont typeface="Arial" panose="020B0604020202020204" pitchFamily="34" charset="0"/>
              <a:buChar char="‒"/>
            </a:pPr>
            <a:r>
              <a:rPr lang="fr-FR" sz="1400" dirty="0"/>
              <a:t>Coût, n = 16 (7,2 %)</a:t>
            </a:r>
          </a:p>
          <a:p>
            <a:pPr marL="742950" lvl="1" indent="-285750">
              <a:buClr>
                <a:srgbClr val="0070C0"/>
              </a:buClr>
              <a:buFont typeface="Arial" panose="020B0604020202020204" pitchFamily="34" charset="0"/>
              <a:buChar char="‒"/>
            </a:pPr>
            <a:r>
              <a:rPr lang="fr-FR" sz="1400" dirty="0"/>
              <a:t>Choix personnel, n = 12 (5,4 %)</a:t>
            </a:r>
          </a:p>
          <a:p>
            <a:pPr marL="742950" lvl="1" indent="-285750">
              <a:buClr>
                <a:srgbClr val="0070C0"/>
              </a:buClr>
              <a:buFont typeface="Arial" panose="020B0604020202020204" pitchFamily="34" charset="0"/>
              <a:buChar char="‒"/>
            </a:pPr>
            <a:r>
              <a:rPr lang="fr-FR" sz="1400" dirty="0"/>
              <a:t>Nouvelle relation stable avec partenaire VIH+ avec CV &lt; 50 c/ml, n = 11 (5 %)</a:t>
            </a:r>
          </a:p>
          <a:p>
            <a:pPr marL="742950" lvl="1" indent="-285750">
              <a:buClr>
                <a:srgbClr val="0070C0"/>
              </a:buClr>
              <a:buFont typeface="Arial" panose="020B0604020202020204" pitchFamily="34" charset="0"/>
              <a:buChar char="‒"/>
            </a:pPr>
            <a:r>
              <a:rPr lang="fr-FR" sz="1400" dirty="0"/>
              <a:t>Rupture avec un partenaire VIH+, n = 9 (4,1 %)</a:t>
            </a:r>
          </a:p>
          <a:p>
            <a:pPr marL="742950" lvl="1" indent="-285750">
              <a:buClr>
                <a:srgbClr val="0070C0"/>
              </a:buClr>
              <a:buFont typeface="Arial" panose="020B0604020202020204" pitchFamily="34" charset="0"/>
              <a:buChar char="‒"/>
            </a:pPr>
            <a:r>
              <a:rPr lang="fr-FR" sz="1400" dirty="0"/>
              <a:t>Préfère le préservatif pour se protéger lors des rapports sexuels, n = 7 (3,2 %)</a:t>
            </a:r>
          </a:p>
          <a:p>
            <a:pPr marL="742950" lvl="1" indent="-285750">
              <a:buClr>
                <a:srgbClr val="0070C0"/>
              </a:buClr>
              <a:buFont typeface="Arial" panose="020B0604020202020204" pitchFamily="34" charset="0"/>
              <a:buChar char="‒"/>
            </a:pPr>
            <a:r>
              <a:rPr lang="fr-FR" sz="1400" dirty="0"/>
              <a:t>Problème de couverture par l’assurance maladie, n = 4 (1,8 %)</a:t>
            </a:r>
          </a:p>
        </p:txBody>
      </p:sp>
      <p:sp>
        <p:nvSpPr>
          <p:cNvPr id="54" name="Titre 1">
            <a:extLst>
              <a:ext uri="{FF2B5EF4-FFF2-40B4-BE49-F238E27FC236}">
                <a16:creationId xmlns:a16="http://schemas.microsoft.com/office/drawing/2014/main" id="{E85E1421-E543-403F-AB85-60166ABF4BB0}"/>
              </a:ext>
            </a:extLst>
          </p:cNvPr>
          <p:cNvSpPr>
            <a:spLocks noGrp="1"/>
          </p:cNvSpPr>
          <p:nvPr>
            <p:ph type="title"/>
          </p:nvPr>
        </p:nvSpPr>
        <p:spPr/>
        <p:txBody>
          <a:bodyPr/>
          <a:lstStyle/>
          <a:p>
            <a:r>
              <a:rPr lang="fr-FR" sz="2600" dirty="0"/>
              <a:t>Taux élevé de séroconversion VIH chez les HSH qui arrêtent la PrEP (2)</a:t>
            </a:r>
          </a:p>
        </p:txBody>
      </p:sp>
      <p:sp>
        <p:nvSpPr>
          <p:cNvPr id="2" name="Espace réservé du contenu 1">
            <a:extLst>
              <a:ext uri="{FF2B5EF4-FFF2-40B4-BE49-F238E27FC236}">
                <a16:creationId xmlns:a16="http://schemas.microsoft.com/office/drawing/2014/main" id="{8082BA5E-F17B-40A7-B3C0-DF797B537C33}"/>
              </a:ext>
            </a:extLst>
          </p:cNvPr>
          <p:cNvSpPr>
            <a:spLocks noGrp="1"/>
          </p:cNvSpPr>
          <p:nvPr>
            <p:ph idx="1"/>
          </p:nvPr>
        </p:nvSpPr>
        <p:spPr>
          <a:xfrm>
            <a:off x="457200" y="1341438"/>
            <a:ext cx="7830152" cy="934697"/>
          </a:xfrm>
        </p:spPr>
        <p:txBody>
          <a:bodyPr/>
          <a:lstStyle/>
          <a:p>
            <a:pPr marL="285750" indent="-285750">
              <a:buFont typeface="Arial"/>
              <a:buChar char="•"/>
            </a:pPr>
            <a:r>
              <a:rPr lang="fr-FR" sz="1600" dirty="0"/>
              <a:t>203/217 HSH ayant arrêté la </a:t>
            </a:r>
            <a:r>
              <a:rPr lang="fr-FR" sz="1600" dirty="0" err="1"/>
              <a:t>PrEP</a:t>
            </a:r>
            <a:r>
              <a:rPr lang="fr-FR" sz="1600" dirty="0"/>
              <a:t> sont revenus pour un dépistage VIH</a:t>
            </a:r>
          </a:p>
          <a:p>
            <a:pPr marL="285750" indent="-285750">
              <a:buFont typeface="Arial"/>
              <a:buChar char="•"/>
            </a:pPr>
            <a:r>
              <a:rPr lang="fr-FR" sz="1600" dirty="0"/>
              <a:t>Trois séroconversions ont été diagnostiquées (56, 107 et 117 jours après l’arrêt de la </a:t>
            </a:r>
            <a:r>
              <a:rPr lang="fr-FR" sz="1600" dirty="0" err="1"/>
              <a:t>PrEP</a:t>
            </a:r>
            <a:r>
              <a:rPr lang="fr-FR" sz="1600" dirty="0"/>
              <a:t>)</a:t>
            </a:r>
          </a:p>
        </p:txBody>
      </p:sp>
      <p:grpSp>
        <p:nvGrpSpPr>
          <p:cNvPr id="4" name="Groupe 3">
            <a:extLst>
              <a:ext uri="{FF2B5EF4-FFF2-40B4-BE49-F238E27FC236}">
                <a16:creationId xmlns:a16="http://schemas.microsoft.com/office/drawing/2014/main" id="{268450B1-920D-4F59-A5AD-92B85067EF17}"/>
              </a:ext>
            </a:extLst>
          </p:cNvPr>
          <p:cNvGrpSpPr/>
          <p:nvPr/>
        </p:nvGrpSpPr>
        <p:grpSpPr>
          <a:xfrm>
            <a:off x="259145" y="2620244"/>
            <a:ext cx="4668051" cy="3137112"/>
            <a:chOff x="259145" y="2620244"/>
            <a:chExt cx="4668051" cy="3137112"/>
          </a:xfrm>
        </p:grpSpPr>
        <p:sp>
          <p:nvSpPr>
            <p:cNvPr id="9" name="Line 7">
              <a:extLst>
                <a:ext uri="{FF2B5EF4-FFF2-40B4-BE49-F238E27FC236}">
                  <a16:creationId xmlns:a16="http://schemas.microsoft.com/office/drawing/2014/main" id="{00D17337-D273-40AC-ABEF-E7AC6D3E7446}"/>
                </a:ext>
              </a:extLst>
            </p:cNvPr>
            <p:cNvSpPr>
              <a:spLocks noChangeShapeType="1"/>
            </p:cNvSpPr>
            <p:nvPr/>
          </p:nvSpPr>
          <p:spPr bwMode="auto">
            <a:xfrm flipH="1">
              <a:off x="2783722" y="2771468"/>
              <a:ext cx="189076" cy="0"/>
            </a:xfrm>
            <a:prstGeom prst="line">
              <a:avLst/>
            </a:prstGeom>
            <a:noFill/>
            <a:ln w="26988"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nvGrpSpPr>
            <p:cNvPr id="41" name="Groupe 40">
              <a:extLst>
                <a:ext uri="{FF2B5EF4-FFF2-40B4-BE49-F238E27FC236}">
                  <a16:creationId xmlns:a16="http://schemas.microsoft.com/office/drawing/2014/main" id="{A71A7F43-F43D-4272-9B09-8004351A4A68}"/>
                </a:ext>
              </a:extLst>
            </p:cNvPr>
            <p:cNvGrpSpPr/>
            <p:nvPr/>
          </p:nvGrpSpPr>
          <p:grpSpPr>
            <a:xfrm>
              <a:off x="1027742" y="2661683"/>
              <a:ext cx="3793020" cy="2008146"/>
              <a:chOff x="2408238" y="2282826"/>
              <a:chExt cx="4333875" cy="2497137"/>
            </a:xfrm>
          </p:grpSpPr>
          <p:sp>
            <p:nvSpPr>
              <p:cNvPr id="10" name="Freeform 8">
                <a:extLst>
                  <a:ext uri="{FF2B5EF4-FFF2-40B4-BE49-F238E27FC236}">
                    <a16:creationId xmlns:a16="http://schemas.microsoft.com/office/drawing/2014/main" id="{131C17E7-22F7-497B-A71D-4F35D1F51CFD}"/>
                  </a:ext>
                </a:extLst>
              </p:cNvPr>
              <p:cNvSpPr>
                <a:spLocks/>
              </p:cNvSpPr>
              <p:nvPr/>
            </p:nvSpPr>
            <p:spPr bwMode="auto">
              <a:xfrm>
                <a:off x="2508250" y="2282826"/>
                <a:ext cx="4233863" cy="2398713"/>
              </a:xfrm>
              <a:custGeom>
                <a:avLst/>
                <a:gdLst>
                  <a:gd name="T0" fmla="*/ 2667 w 2667"/>
                  <a:gd name="T1" fmla="*/ 1511 h 1511"/>
                  <a:gd name="T2" fmla="*/ 0 w 2667"/>
                  <a:gd name="T3" fmla="*/ 1511 h 1511"/>
                  <a:gd name="T4" fmla="*/ 0 w 2667"/>
                  <a:gd name="T5" fmla="*/ 0 h 1511"/>
                </a:gdLst>
                <a:ahLst/>
                <a:cxnLst>
                  <a:cxn ang="0">
                    <a:pos x="T0" y="T1"/>
                  </a:cxn>
                  <a:cxn ang="0">
                    <a:pos x="T2" y="T3"/>
                  </a:cxn>
                  <a:cxn ang="0">
                    <a:pos x="T4" y="T5"/>
                  </a:cxn>
                </a:cxnLst>
                <a:rect l="0" t="0" r="r" b="b"/>
                <a:pathLst>
                  <a:path w="2667" h="1511">
                    <a:moveTo>
                      <a:pt x="2667" y="1511"/>
                    </a:moveTo>
                    <a:lnTo>
                      <a:pt x="0" y="1511"/>
                    </a:lnTo>
                    <a:lnTo>
                      <a:pt x="0"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9">
                <a:extLst>
                  <a:ext uri="{FF2B5EF4-FFF2-40B4-BE49-F238E27FC236}">
                    <a16:creationId xmlns:a16="http://schemas.microsoft.com/office/drawing/2014/main" id="{F900F142-291C-486C-9721-AB9E9C99EF27}"/>
                  </a:ext>
                </a:extLst>
              </p:cNvPr>
              <p:cNvSpPr>
                <a:spLocks noChangeShapeType="1"/>
              </p:cNvSpPr>
              <p:nvPr/>
            </p:nvSpPr>
            <p:spPr bwMode="auto">
              <a:xfrm>
                <a:off x="2408238" y="2921001"/>
                <a:ext cx="10001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0">
                <a:extLst>
                  <a:ext uri="{FF2B5EF4-FFF2-40B4-BE49-F238E27FC236}">
                    <a16:creationId xmlns:a16="http://schemas.microsoft.com/office/drawing/2014/main" id="{BBFE853D-3F97-48EB-8A1A-3460387087D5}"/>
                  </a:ext>
                </a:extLst>
              </p:cNvPr>
              <p:cNvSpPr>
                <a:spLocks noChangeShapeType="1"/>
              </p:cNvSpPr>
              <p:nvPr/>
            </p:nvSpPr>
            <p:spPr bwMode="auto">
              <a:xfrm>
                <a:off x="2408238" y="3478213"/>
                <a:ext cx="10001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1">
                <a:extLst>
                  <a:ext uri="{FF2B5EF4-FFF2-40B4-BE49-F238E27FC236}">
                    <a16:creationId xmlns:a16="http://schemas.microsoft.com/office/drawing/2014/main" id="{E17E53AF-C409-4BE6-ACFE-7AD02D861C28}"/>
                  </a:ext>
                </a:extLst>
              </p:cNvPr>
              <p:cNvSpPr>
                <a:spLocks noChangeShapeType="1"/>
              </p:cNvSpPr>
              <p:nvPr/>
            </p:nvSpPr>
            <p:spPr bwMode="auto">
              <a:xfrm>
                <a:off x="2408238" y="4033838"/>
                <a:ext cx="10001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2">
                <a:extLst>
                  <a:ext uri="{FF2B5EF4-FFF2-40B4-BE49-F238E27FC236}">
                    <a16:creationId xmlns:a16="http://schemas.microsoft.com/office/drawing/2014/main" id="{CE1731A2-0183-49DA-B43E-F4981D56192A}"/>
                  </a:ext>
                </a:extLst>
              </p:cNvPr>
              <p:cNvSpPr>
                <a:spLocks noChangeShapeType="1"/>
              </p:cNvSpPr>
              <p:nvPr/>
            </p:nvSpPr>
            <p:spPr bwMode="auto">
              <a:xfrm>
                <a:off x="2408238" y="4591051"/>
                <a:ext cx="10001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3">
                <a:extLst>
                  <a:ext uri="{FF2B5EF4-FFF2-40B4-BE49-F238E27FC236}">
                    <a16:creationId xmlns:a16="http://schemas.microsoft.com/office/drawing/2014/main" id="{4356A487-9010-47FF-8C43-8567F03CABB7}"/>
                  </a:ext>
                </a:extLst>
              </p:cNvPr>
              <p:cNvSpPr>
                <a:spLocks noChangeShapeType="1"/>
              </p:cNvSpPr>
              <p:nvPr/>
            </p:nvSpPr>
            <p:spPr bwMode="auto">
              <a:xfrm>
                <a:off x="2408238" y="2363788"/>
                <a:ext cx="10001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4">
                <a:extLst>
                  <a:ext uri="{FF2B5EF4-FFF2-40B4-BE49-F238E27FC236}">
                    <a16:creationId xmlns:a16="http://schemas.microsoft.com/office/drawing/2014/main" id="{4475D8B8-2A14-4B1A-B5D0-5D1D6C8CCC47}"/>
                  </a:ext>
                </a:extLst>
              </p:cNvPr>
              <p:cNvSpPr>
                <a:spLocks noChangeShapeType="1"/>
              </p:cNvSpPr>
              <p:nvPr/>
            </p:nvSpPr>
            <p:spPr bwMode="auto">
              <a:xfrm flipV="1">
                <a:off x="5302250"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5">
                <a:extLst>
                  <a:ext uri="{FF2B5EF4-FFF2-40B4-BE49-F238E27FC236}">
                    <a16:creationId xmlns:a16="http://schemas.microsoft.com/office/drawing/2014/main" id="{90F3CEC7-BC0C-49C8-A720-3FD8A36D8866}"/>
                  </a:ext>
                </a:extLst>
              </p:cNvPr>
              <p:cNvSpPr>
                <a:spLocks noChangeShapeType="1"/>
              </p:cNvSpPr>
              <p:nvPr/>
            </p:nvSpPr>
            <p:spPr bwMode="auto">
              <a:xfrm flipV="1">
                <a:off x="5981700"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6">
                <a:extLst>
                  <a:ext uri="{FF2B5EF4-FFF2-40B4-BE49-F238E27FC236}">
                    <a16:creationId xmlns:a16="http://schemas.microsoft.com/office/drawing/2014/main" id="{ADBA6632-3F34-44CD-B21A-BE62D58472E1}"/>
                  </a:ext>
                </a:extLst>
              </p:cNvPr>
              <p:cNvSpPr>
                <a:spLocks noChangeShapeType="1"/>
              </p:cNvSpPr>
              <p:nvPr/>
            </p:nvSpPr>
            <p:spPr bwMode="auto">
              <a:xfrm flipV="1">
                <a:off x="6661150"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7">
                <a:extLst>
                  <a:ext uri="{FF2B5EF4-FFF2-40B4-BE49-F238E27FC236}">
                    <a16:creationId xmlns:a16="http://schemas.microsoft.com/office/drawing/2014/main" id="{A4AE2254-F239-4FDB-820D-AFFE5450CB1D}"/>
                  </a:ext>
                </a:extLst>
              </p:cNvPr>
              <p:cNvSpPr>
                <a:spLocks noChangeShapeType="1"/>
              </p:cNvSpPr>
              <p:nvPr/>
            </p:nvSpPr>
            <p:spPr bwMode="auto">
              <a:xfrm flipV="1">
                <a:off x="2587625"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8">
                <a:extLst>
                  <a:ext uri="{FF2B5EF4-FFF2-40B4-BE49-F238E27FC236}">
                    <a16:creationId xmlns:a16="http://schemas.microsoft.com/office/drawing/2014/main" id="{862DDCFF-35E0-49AA-896F-07D2CB68A677}"/>
                  </a:ext>
                </a:extLst>
              </p:cNvPr>
              <p:cNvSpPr>
                <a:spLocks noChangeShapeType="1"/>
              </p:cNvSpPr>
              <p:nvPr/>
            </p:nvSpPr>
            <p:spPr bwMode="auto">
              <a:xfrm flipV="1">
                <a:off x="3267075"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9">
                <a:extLst>
                  <a:ext uri="{FF2B5EF4-FFF2-40B4-BE49-F238E27FC236}">
                    <a16:creationId xmlns:a16="http://schemas.microsoft.com/office/drawing/2014/main" id="{2CBCC0D5-2A41-468F-9273-456E6FCC07CF}"/>
                  </a:ext>
                </a:extLst>
              </p:cNvPr>
              <p:cNvSpPr>
                <a:spLocks noChangeShapeType="1"/>
              </p:cNvSpPr>
              <p:nvPr/>
            </p:nvSpPr>
            <p:spPr bwMode="auto">
              <a:xfrm flipV="1">
                <a:off x="3944938"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20">
                <a:extLst>
                  <a:ext uri="{FF2B5EF4-FFF2-40B4-BE49-F238E27FC236}">
                    <a16:creationId xmlns:a16="http://schemas.microsoft.com/office/drawing/2014/main" id="{6B6D0D5F-AA7E-42A2-A9F3-73DD237EBD1C}"/>
                  </a:ext>
                </a:extLst>
              </p:cNvPr>
              <p:cNvSpPr>
                <a:spLocks noChangeShapeType="1"/>
              </p:cNvSpPr>
              <p:nvPr/>
            </p:nvSpPr>
            <p:spPr bwMode="auto">
              <a:xfrm flipV="1">
                <a:off x="4624388" y="4681538"/>
                <a:ext cx="0" cy="984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21">
                <a:extLst>
                  <a:ext uri="{FF2B5EF4-FFF2-40B4-BE49-F238E27FC236}">
                    <a16:creationId xmlns:a16="http://schemas.microsoft.com/office/drawing/2014/main" id="{44503DE4-DD64-4254-9547-76C3B33A3EE3}"/>
                  </a:ext>
                </a:extLst>
              </p:cNvPr>
              <p:cNvSpPr>
                <a:spLocks/>
              </p:cNvSpPr>
              <p:nvPr/>
            </p:nvSpPr>
            <p:spPr bwMode="auto">
              <a:xfrm>
                <a:off x="2600325" y="4140201"/>
                <a:ext cx="4014788" cy="450850"/>
              </a:xfrm>
              <a:custGeom>
                <a:avLst/>
                <a:gdLst>
                  <a:gd name="T0" fmla="*/ 2529 w 2529"/>
                  <a:gd name="T1" fmla="*/ 0 h 284"/>
                  <a:gd name="T2" fmla="*/ 830 w 2529"/>
                  <a:gd name="T3" fmla="*/ 0 h 284"/>
                  <a:gd name="T4" fmla="*/ 830 w 2529"/>
                  <a:gd name="T5" fmla="*/ 100 h 284"/>
                  <a:gd name="T6" fmla="*/ 755 w 2529"/>
                  <a:gd name="T7" fmla="*/ 100 h 284"/>
                  <a:gd name="T8" fmla="*/ 755 w 2529"/>
                  <a:gd name="T9" fmla="*/ 208 h 284"/>
                  <a:gd name="T10" fmla="*/ 388 w 2529"/>
                  <a:gd name="T11" fmla="*/ 208 h 284"/>
                  <a:gd name="T12" fmla="*/ 388 w 2529"/>
                  <a:gd name="T13" fmla="*/ 284 h 284"/>
                  <a:gd name="T14" fmla="*/ 0 w 2529"/>
                  <a:gd name="T15" fmla="*/ 284 h 2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9" h="284">
                    <a:moveTo>
                      <a:pt x="2529" y="0"/>
                    </a:moveTo>
                    <a:lnTo>
                      <a:pt x="830" y="0"/>
                    </a:lnTo>
                    <a:lnTo>
                      <a:pt x="830" y="100"/>
                    </a:lnTo>
                    <a:lnTo>
                      <a:pt x="755" y="100"/>
                    </a:lnTo>
                    <a:lnTo>
                      <a:pt x="755" y="208"/>
                    </a:lnTo>
                    <a:lnTo>
                      <a:pt x="388" y="208"/>
                    </a:lnTo>
                    <a:lnTo>
                      <a:pt x="388" y="284"/>
                    </a:lnTo>
                    <a:lnTo>
                      <a:pt x="0" y="284"/>
                    </a:lnTo>
                  </a:path>
                </a:pathLst>
              </a:custGeom>
              <a:noFill/>
              <a:ln w="26988"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Freeform 22">
                <a:extLst>
                  <a:ext uri="{FF2B5EF4-FFF2-40B4-BE49-F238E27FC236}">
                    <a16:creationId xmlns:a16="http://schemas.microsoft.com/office/drawing/2014/main" id="{1BAAF598-D819-40F7-AD33-A6289690134E}"/>
                  </a:ext>
                </a:extLst>
              </p:cNvPr>
              <p:cNvSpPr>
                <a:spLocks/>
              </p:cNvSpPr>
              <p:nvPr/>
            </p:nvSpPr>
            <p:spPr bwMode="auto">
              <a:xfrm>
                <a:off x="3225800" y="4440238"/>
                <a:ext cx="3392488" cy="138113"/>
              </a:xfrm>
              <a:custGeom>
                <a:avLst/>
                <a:gdLst>
                  <a:gd name="T0" fmla="*/ 0 w 2137"/>
                  <a:gd name="T1" fmla="*/ 87 h 87"/>
                  <a:gd name="T2" fmla="*/ 363 w 2137"/>
                  <a:gd name="T3" fmla="*/ 87 h 87"/>
                  <a:gd name="T4" fmla="*/ 363 w 2137"/>
                  <a:gd name="T5" fmla="*/ 55 h 87"/>
                  <a:gd name="T6" fmla="*/ 440 w 2137"/>
                  <a:gd name="T7" fmla="*/ 55 h 87"/>
                  <a:gd name="T8" fmla="*/ 440 w 2137"/>
                  <a:gd name="T9" fmla="*/ 0 h 87"/>
                  <a:gd name="T10" fmla="*/ 2137 w 2137"/>
                  <a:gd name="T11" fmla="*/ 0 h 87"/>
                </a:gdLst>
                <a:ahLst/>
                <a:cxnLst>
                  <a:cxn ang="0">
                    <a:pos x="T0" y="T1"/>
                  </a:cxn>
                  <a:cxn ang="0">
                    <a:pos x="T2" y="T3"/>
                  </a:cxn>
                  <a:cxn ang="0">
                    <a:pos x="T4" y="T5"/>
                  </a:cxn>
                  <a:cxn ang="0">
                    <a:pos x="T6" y="T7"/>
                  </a:cxn>
                  <a:cxn ang="0">
                    <a:pos x="T8" y="T9"/>
                  </a:cxn>
                  <a:cxn ang="0">
                    <a:pos x="T10" y="T11"/>
                  </a:cxn>
                </a:cxnLst>
                <a:rect l="0" t="0" r="r" b="b"/>
                <a:pathLst>
                  <a:path w="2137" h="87">
                    <a:moveTo>
                      <a:pt x="0" y="87"/>
                    </a:moveTo>
                    <a:lnTo>
                      <a:pt x="363" y="87"/>
                    </a:lnTo>
                    <a:lnTo>
                      <a:pt x="363" y="55"/>
                    </a:lnTo>
                    <a:lnTo>
                      <a:pt x="440" y="55"/>
                    </a:lnTo>
                    <a:lnTo>
                      <a:pt x="440" y="0"/>
                    </a:lnTo>
                    <a:lnTo>
                      <a:pt x="2137" y="0"/>
                    </a:lnTo>
                  </a:path>
                </a:pathLst>
              </a:custGeom>
              <a:noFill/>
              <a:ln w="26988" cap="rnd">
                <a:solidFill>
                  <a:srgbClr val="0099FF"/>
                </a:solidFill>
                <a:prstDash val="sysDash"/>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Freeform 23">
                <a:extLst>
                  <a:ext uri="{FF2B5EF4-FFF2-40B4-BE49-F238E27FC236}">
                    <a16:creationId xmlns:a16="http://schemas.microsoft.com/office/drawing/2014/main" id="{29741701-29EF-4FED-B120-DA977C2F9F53}"/>
                  </a:ext>
                </a:extLst>
              </p:cNvPr>
              <p:cNvSpPr>
                <a:spLocks/>
              </p:cNvSpPr>
              <p:nvPr/>
            </p:nvSpPr>
            <p:spPr bwMode="auto">
              <a:xfrm>
                <a:off x="3225800" y="3243263"/>
                <a:ext cx="3392488" cy="508000"/>
              </a:xfrm>
              <a:custGeom>
                <a:avLst/>
                <a:gdLst>
                  <a:gd name="T0" fmla="*/ 0 w 2137"/>
                  <a:gd name="T1" fmla="*/ 320 h 320"/>
                  <a:gd name="T2" fmla="*/ 364 w 2137"/>
                  <a:gd name="T3" fmla="*/ 320 h 320"/>
                  <a:gd name="T4" fmla="*/ 364 w 2137"/>
                  <a:gd name="T5" fmla="*/ 153 h 320"/>
                  <a:gd name="T6" fmla="*/ 433 w 2137"/>
                  <a:gd name="T7" fmla="*/ 153 h 320"/>
                  <a:gd name="T8" fmla="*/ 433 w 2137"/>
                  <a:gd name="T9" fmla="*/ 0 h 320"/>
                  <a:gd name="T10" fmla="*/ 2137 w 2137"/>
                  <a:gd name="T11" fmla="*/ 0 h 320"/>
                </a:gdLst>
                <a:ahLst/>
                <a:cxnLst>
                  <a:cxn ang="0">
                    <a:pos x="T0" y="T1"/>
                  </a:cxn>
                  <a:cxn ang="0">
                    <a:pos x="T2" y="T3"/>
                  </a:cxn>
                  <a:cxn ang="0">
                    <a:pos x="T4" y="T5"/>
                  </a:cxn>
                  <a:cxn ang="0">
                    <a:pos x="T6" y="T7"/>
                  </a:cxn>
                  <a:cxn ang="0">
                    <a:pos x="T8" y="T9"/>
                  </a:cxn>
                  <a:cxn ang="0">
                    <a:pos x="T10" y="T11"/>
                  </a:cxn>
                </a:cxnLst>
                <a:rect l="0" t="0" r="r" b="b"/>
                <a:pathLst>
                  <a:path w="2137" h="320">
                    <a:moveTo>
                      <a:pt x="0" y="320"/>
                    </a:moveTo>
                    <a:lnTo>
                      <a:pt x="364" y="320"/>
                    </a:lnTo>
                    <a:lnTo>
                      <a:pt x="364" y="153"/>
                    </a:lnTo>
                    <a:lnTo>
                      <a:pt x="433" y="153"/>
                    </a:lnTo>
                    <a:lnTo>
                      <a:pt x="433" y="0"/>
                    </a:lnTo>
                    <a:lnTo>
                      <a:pt x="2137" y="0"/>
                    </a:lnTo>
                  </a:path>
                </a:pathLst>
              </a:custGeom>
              <a:noFill/>
              <a:ln w="26988" cap="rnd">
                <a:solidFill>
                  <a:srgbClr val="0099FF"/>
                </a:solidFill>
                <a:prstDash val="sysDash"/>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26" name="ZoneTexte 25">
              <a:extLst>
                <a:ext uri="{FF2B5EF4-FFF2-40B4-BE49-F238E27FC236}">
                  <a16:creationId xmlns:a16="http://schemas.microsoft.com/office/drawing/2014/main" id="{03D4A89E-BA44-47D0-8D92-7D28E96A7D74}"/>
                </a:ext>
              </a:extLst>
            </p:cNvPr>
            <p:cNvSpPr txBox="1"/>
            <p:nvPr/>
          </p:nvSpPr>
          <p:spPr>
            <a:xfrm>
              <a:off x="1788637" y="2632259"/>
              <a:ext cx="731290" cy="276999"/>
            </a:xfrm>
            <a:prstGeom prst="rect">
              <a:avLst/>
            </a:prstGeom>
            <a:noFill/>
          </p:spPr>
          <p:txBody>
            <a:bodyPr wrap="none" rtlCol="0">
              <a:spAutoFit/>
            </a:bodyPr>
            <a:lstStyle/>
            <a:p>
              <a:r>
                <a:rPr lang="fr-FR" sz="1200" b="1" dirty="0"/>
                <a:t>IC 95 %</a:t>
              </a:r>
            </a:p>
          </p:txBody>
        </p:sp>
        <p:sp>
          <p:nvSpPr>
            <p:cNvPr id="27" name="ZoneTexte 26">
              <a:extLst>
                <a:ext uri="{FF2B5EF4-FFF2-40B4-BE49-F238E27FC236}">
                  <a16:creationId xmlns:a16="http://schemas.microsoft.com/office/drawing/2014/main" id="{1196E996-A8FB-488D-A3D1-F230EFA4E73C}"/>
                </a:ext>
              </a:extLst>
            </p:cNvPr>
            <p:cNvSpPr txBox="1"/>
            <p:nvPr/>
          </p:nvSpPr>
          <p:spPr>
            <a:xfrm>
              <a:off x="2991285" y="2620244"/>
              <a:ext cx="1646605" cy="276999"/>
            </a:xfrm>
            <a:prstGeom prst="rect">
              <a:avLst/>
            </a:prstGeom>
            <a:noFill/>
          </p:spPr>
          <p:txBody>
            <a:bodyPr wrap="none" rtlCol="0">
              <a:spAutoFit/>
            </a:bodyPr>
            <a:lstStyle/>
            <a:p>
              <a:r>
                <a:rPr lang="fr-FR" sz="1200" b="1" dirty="0"/>
                <a:t>Séroconversion VIH</a:t>
              </a:r>
            </a:p>
          </p:txBody>
        </p:sp>
        <p:sp>
          <p:nvSpPr>
            <p:cNvPr id="29" name="ZoneTexte 28">
              <a:extLst>
                <a:ext uri="{FF2B5EF4-FFF2-40B4-BE49-F238E27FC236}">
                  <a16:creationId xmlns:a16="http://schemas.microsoft.com/office/drawing/2014/main" id="{0AAABCF9-7D2D-4036-9855-3375390F0E6B}"/>
                </a:ext>
              </a:extLst>
            </p:cNvPr>
            <p:cNvSpPr txBox="1"/>
            <p:nvPr/>
          </p:nvSpPr>
          <p:spPr>
            <a:xfrm>
              <a:off x="1049929" y="4648673"/>
              <a:ext cx="269626" cy="276999"/>
            </a:xfrm>
            <a:prstGeom prst="rect">
              <a:avLst/>
            </a:prstGeom>
            <a:noFill/>
          </p:spPr>
          <p:txBody>
            <a:bodyPr wrap="none" rtlCol="0">
              <a:spAutoFit/>
            </a:bodyPr>
            <a:lstStyle/>
            <a:p>
              <a:pPr algn="ctr"/>
              <a:r>
                <a:rPr lang="fr-FR" sz="1200" dirty="0"/>
                <a:t>0</a:t>
              </a:r>
            </a:p>
          </p:txBody>
        </p:sp>
        <p:sp>
          <p:nvSpPr>
            <p:cNvPr id="30" name="ZoneTexte 29">
              <a:extLst>
                <a:ext uri="{FF2B5EF4-FFF2-40B4-BE49-F238E27FC236}">
                  <a16:creationId xmlns:a16="http://schemas.microsoft.com/office/drawing/2014/main" id="{358A89E6-1AF6-4193-AD05-C4FC8DB190BD}"/>
                </a:ext>
              </a:extLst>
            </p:cNvPr>
            <p:cNvSpPr txBox="1"/>
            <p:nvPr/>
          </p:nvSpPr>
          <p:spPr>
            <a:xfrm>
              <a:off x="1644587" y="4648673"/>
              <a:ext cx="269626" cy="276999"/>
            </a:xfrm>
            <a:prstGeom prst="rect">
              <a:avLst/>
            </a:prstGeom>
            <a:noFill/>
          </p:spPr>
          <p:txBody>
            <a:bodyPr wrap="none" rtlCol="0">
              <a:spAutoFit/>
            </a:bodyPr>
            <a:lstStyle/>
            <a:p>
              <a:pPr algn="ctr"/>
              <a:r>
                <a:rPr lang="fr-FR" sz="1200" dirty="0"/>
                <a:t>2</a:t>
              </a:r>
            </a:p>
          </p:txBody>
        </p:sp>
        <p:sp>
          <p:nvSpPr>
            <p:cNvPr id="31" name="ZoneTexte 30">
              <a:extLst>
                <a:ext uri="{FF2B5EF4-FFF2-40B4-BE49-F238E27FC236}">
                  <a16:creationId xmlns:a16="http://schemas.microsoft.com/office/drawing/2014/main" id="{663243E0-DE47-423C-821E-360DD16A1FDD}"/>
                </a:ext>
              </a:extLst>
            </p:cNvPr>
            <p:cNvSpPr txBox="1"/>
            <p:nvPr/>
          </p:nvSpPr>
          <p:spPr>
            <a:xfrm>
              <a:off x="2237853" y="4648673"/>
              <a:ext cx="269626" cy="276999"/>
            </a:xfrm>
            <a:prstGeom prst="rect">
              <a:avLst/>
            </a:prstGeom>
            <a:noFill/>
          </p:spPr>
          <p:txBody>
            <a:bodyPr wrap="none" rtlCol="0">
              <a:spAutoFit/>
            </a:bodyPr>
            <a:lstStyle/>
            <a:p>
              <a:pPr algn="ctr"/>
              <a:r>
                <a:rPr lang="fr-FR" sz="1200" dirty="0"/>
                <a:t>4</a:t>
              </a:r>
            </a:p>
          </p:txBody>
        </p:sp>
        <p:sp>
          <p:nvSpPr>
            <p:cNvPr id="32" name="ZoneTexte 31">
              <a:extLst>
                <a:ext uri="{FF2B5EF4-FFF2-40B4-BE49-F238E27FC236}">
                  <a16:creationId xmlns:a16="http://schemas.microsoft.com/office/drawing/2014/main" id="{915BA96C-EE52-4989-8D4E-9D7B7A6BE8CF}"/>
                </a:ext>
              </a:extLst>
            </p:cNvPr>
            <p:cNvSpPr txBox="1"/>
            <p:nvPr/>
          </p:nvSpPr>
          <p:spPr>
            <a:xfrm>
              <a:off x="2826203" y="4648673"/>
              <a:ext cx="269626" cy="276999"/>
            </a:xfrm>
            <a:prstGeom prst="rect">
              <a:avLst/>
            </a:prstGeom>
            <a:noFill/>
          </p:spPr>
          <p:txBody>
            <a:bodyPr wrap="none" rtlCol="0">
              <a:spAutoFit/>
            </a:bodyPr>
            <a:lstStyle/>
            <a:p>
              <a:pPr algn="ctr"/>
              <a:r>
                <a:rPr lang="fr-FR" sz="1200" dirty="0"/>
                <a:t>6</a:t>
              </a:r>
            </a:p>
          </p:txBody>
        </p:sp>
        <p:sp>
          <p:nvSpPr>
            <p:cNvPr id="33" name="ZoneTexte 32">
              <a:extLst>
                <a:ext uri="{FF2B5EF4-FFF2-40B4-BE49-F238E27FC236}">
                  <a16:creationId xmlns:a16="http://schemas.microsoft.com/office/drawing/2014/main" id="{3A11D566-8103-4903-87FE-439270FE76F7}"/>
                </a:ext>
              </a:extLst>
            </p:cNvPr>
            <p:cNvSpPr txBox="1"/>
            <p:nvPr/>
          </p:nvSpPr>
          <p:spPr>
            <a:xfrm>
              <a:off x="3425777" y="4648673"/>
              <a:ext cx="269626" cy="276999"/>
            </a:xfrm>
            <a:prstGeom prst="rect">
              <a:avLst/>
            </a:prstGeom>
            <a:noFill/>
          </p:spPr>
          <p:txBody>
            <a:bodyPr wrap="none" rtlCol="0">
              <a:spAutoFit/>
            </a:bodyPr>
            <a:lstStyle/>
            <a:p>
              <a:pPr algn="ctr"/>
              <a:r>
                <a:rPr lang="fr-FR" sz="1200" dirty="0"/>
                <a:t>8</a:t>
              </a:r>
            </a:p>
          </p:txBody>
        </p:sp>
        <p:sp>
          <p:nvSpPr>
            <p:cNvPr id="34" name="ZoneTexte 33">
              <a:extLst>
                <a:ext uri="{FF2B5EF4-FFF2-40B4-BE49-F238E27FC236}">
                  <a16:creationId xmlns:a16="http://schemas.microsoft.com/office/drawing/2014/main" id="{C0530A7A-5424-4C2A-BDE0-C3EFA1E14F66}"/>
                </a:ext>
              </a:extLst>
            </p:cNvPr>
            <p:cNvSpPr txBox="1"/>
            <p:nvPr/>
          </p:nvSpPr>
          <p:spPr>
            <a:xfrm>
              <a:off x="3969376" y="4648673"/>
              <a:ext cx="354584" cy="276999"/>
            </a:xfrm>
            <a:prstGeom prst="rect">
              <a:avLst/>
            </a:prstGeom>
            <a:noFill/>
          </p:spPr>
          <p:txBody>
            <a:bodyPr wrap="none" rtlCol="0">
              <a:spAutoFit/>
            </a:bodyPr>
            <a:lstStyle/>
            <a:p>
              <a:pPr algn="ctr"/>
              <a:r>
                <a:rPr lang="fr-FR" sz="1200" dirty="0"/>
                <a:t>10</a:t>
              </a:r>
            </a:p>
          </p:txBody>
        </p:sp>
        <p:sp>
          <p:nvSpPr>
            <p:cNvPr id="35" name="ZoneTexte 34">
              <a:extLst>
                <a:ext uri="{FF2B5EF4-FFF2-40B4-BE49-F238E27FC236}">
                  <a16:creationId xmlns:a16="http://schemas.microsoft.com/office/drawing/2014/main" id="{EA695F3C-7627-471F-8EBE-BBE15BF7E82D}"/>
                </a:ext>
              </a:extLst>
            </p:cNvPr>
            <p:cNvSpPr txBox="1"/>
            <p:nvPr/>
          </p:nvSpPr>
          <p:spPr>
            <a:xfrm>
              <a:off x="4572612" y="4648673"/>
              <a:ext cx="354584" cy="276999"/>
            </a:xfrm>
            <a:prstGeom prst="rect">
              <a:avLst/>
            </a:prstGeom>
            <a:noFill/>
          </p:spPr>
          <p:txBody>
            <a:bodyPr wrap="none" rtlCol="0">
              <a:spAutoFit/>
            </a:bodyPr>
            <a:lstStyle/>
            <a:p>
              <a:pPr algn="ctr"/>
              <a:r>
                <a:rPr lang="fr-FR" sz="1200" dirty="0"/>
                <a:t>12</a:t>
              </a:r>
            </a:p>
          </p:txBody>
        </p:sp>
        <p:sp>
          <p:nvSpPr>
            <p:cNvPr id="36" name="ZoneTexte 35">
              <a:extLst>
                <a:ext uri="{FF2B5EF4-FFF2-40B4-BE49-F238E27FC236}">
                  <a16:creationId xmlns:a16="http://schemas.microsoft.com/office/drawing/2014/main" id="{52924C53-4A5F-4943-919C-9332295BC81A}"/>
                </a:ext>
              </a:extLst>
            </p:cNvPr>
            <p:cNvSpPr txBox="1"/>
            <p:nvPr/>
          </p:nvSpPr>
          <p:spPr>
            <a:xfrm>
              <a:off x="574834" y="4411585"/>
              <a:ext cx="482825" cy="276999"/>
            </a:xfrm>
            <a:prstGeom prst="rect">
              <a:avLst/>
            </a:prstGeom>
            <a:noFill/>
          </p:spPr>
          <p:txBody>
            <a:bodyPr wrap="none" rtlCol="0">
              <a:spAutoFit/>
            </a:bodyPr>
            <a:lstStyle/>
            <a:p>
              <a:pPr algn="r"/>
              <a:r>
                <a:rPr lang="fr-FR" sz="1200" dirty="0"/>
                <a:t>0,00</a:t>
              </a:r>
            </a:p>
          </p:txBody>
        </p:sp>
        <p:sp>
          <p:nvSpPr>
            <p:cNvPr id="37" name="ZoneTexte 36">
              <a:extLst>
                <a:ext uri="{FF2B5EF4-FFF2-40B4-BE49-F238E27FC236}">
                  <a16:creationId xmlns:a16="http://schemas.microsoft.com/office/drawing/2014/main" id="{BCE1C80F-E5A2-428C-90C1-484E987B0645}"/>
                </a:ext>
              </a:extLst>
            </p:cNvPr>
            <p:cNvSpPr txBox="1"/>
            <p:nvPr/>
          </p:nvSpPr>
          <p:spPr>
            <a:xfrm>
              <a:off x="574836" y="3963750"/>
              <a:ext cx="482824" cy="276999"/>
            </a:xfrm>
            <a:prstGeom prst="rect">
              <a:avLst/>
            </a:prstGeom>
            <a:noFill/>
          </p:spPr>
          <p:txBody>
            <a:bodyPr wrap="none" rtlCol="0">
              <a:spAutoFit/>
            </a:bodyPr>
            <a:lstStyle/>
            <a:p>
              <a:pPr algn="r"/>
              <a:r>
                <a:rPr lang="fr-FR" sz="1200" dirty="0"/>
                <a:t>0,05</a:t>
              </a:r>
            </a:p>
          </p:txBody>
        </p:sp>
        <p:sp>
          <p:nvSpPr>
            <p:cNvPr id="38" name="ZoneTexte 37">
              <a:extLst>
                <a:ext uri="{FF2B5EF4-FFF2-40B4-BE49-F238E27FC236}">
                  <a16:creationId xmlns:a16="http://schemas.microsoft.com/office/drawing/2014/main" id="{A4AD4D34-3C50-4484-A6E7-9A3F30A13B4C}"/>
                </a:ext>
              </a:extLst>
            </p:cNvPr>
            <p:cNvSpPr txBox="1"/>
            <p:nvPr/>
          </p:nvSpPr>
          <p:spPr>
            <a:xfrm>
              <a:off x="574835" y="3515915"/>
              <a:ext cx="482825" cy="276999"/>
            </a:xfrm>
            <a:prstGeom prst="rect">
              <a:avLst/>
            </a:prstGeom>
            <a:noFill/>
          </p:spPr>
          <p:txBody>
            <a:bodyPr wrap="none" rtlCol="0">
              <a:spAutoFit/>
            </a:bodyPr>
            <a:lstStyle/>
            <a:p>
              <a:pPr algn="r"/>
              <a:r>
                <a:rPr lang="fr-FR" sz="1200" dirty="0"/>
                <a:t>0,10</a:t>
              </a:r>
            </a:p>
          </p:txBody>
        </p:sp>
        <p:sp>
          <p:nvSpPr>
            <p:cNvPr id="39" name="ZoneTexte 38">
              <a:extLst>
                <a:ext uri="{FF2B5EF4-FFF2-40B4-BE49-F238E27FC236}">
                  <a16:creationId xmlns:a16="http://schemas.microsoft.com/office/drawing/2014/main" id="{E74FAECF-785E-4136-A8C6-9562F7A25827}"/>
                </a:ext>
              </a:extLst>
            </p:cNvPr>
            <p:cNvSpPr txBox="1"/>
            <p:nvPr/>
          </p:nvSpPr>
          <p:spPr>
            <a:xfrm>
              <a:off x="574836" y="3068079"/>
              <a:ext cx="482824" cy="276999"/>
            </a:xfrm>
            <a:prstGeom prst="rect">
              <a:avLst/>
            </a:prstGeom>
            <a:noFill/>
          </p:spPr>
          <p:txBody>
            <a:bodyPr wrap="none" rtlCol="0">
              <a:spAutoFit/>
            </a:bodyPr>
            <a:lstStyle/>
            <a:p>
              <a:pPr algn="r"/>
              <a:r>
                <a:rPr lang="fr-FR" sz="1200" dirty="0"/>
                <a:t>0,15</a:t>
              </a:r>
            </a:p>
          </p:txBody>
        </p:sp>
        <p:sp>
          <p:nvSpPr>
            <p:cNvPr id="40" name="ZoneTexte 39">
              <a:extLst>
                <a:ext uri="{FF2B5EF4-FFF2-40B4-BE49-F238E27FC236}">
                  <a16:creationId xmlns:a16="http://schemas.microsoft.com/office/drawing/2014/main" id="{2BACBC5F-18E7-44AF-92B6-81824533B4C0}"/>
                </a:ext>
              </a:extLst>
            </p:cNvPr>
            <p:cNvSpPr txBox="1"/>
            <p:nvPr/>
          </p:nvSpPr>
          <p:spPr>
            <a:xfrm>
              <a:off x="574835" y="2620244"/>
              <a:ext cx="482825" cy="276999"/>
            </a:xfrm>
            <a:prstGeom prst="rect">
              <a:avLst/>
            </a:prstGeom>
            <a:noFill/>
          </p:spPr>
          <p:txBody>
            <a:bodyPr wrap="none" rtlCol="0">
              <a:spAutoFit/>
            </a:bodyPr>
            <a:lstStyle/>
            <a:p>
              <a:pPr algn="r"/>
              <a:r>
                <a:rPr lang="fr-FR" sz="1200" dirty="0"/>
                <a:t>0,20</a:t>
              </a:r>
            </a:p>
          </p:txBody>
        </p:sp>
        <p:sp>
          <p:nvSpPr>
            <p:cNvPr id="42" name="ZoneTexte 41">
              <a:extLst>
                <a:ext uri="{FF2B5EF4-FFF2-40B4-BE49-F238E27FC236}">
                  <a16:creationId xmlns:a16="http://schemas.microsoft.com/office/drawing/2014/main" id="{57A3CDA2-FCF5-4476-BC99-77A775BD7224}"/>
                </a:ext>
              </a:extLst>
            </p:cNvPr>
            <p:cNvSpPr txBox="1"/>
            <p:nvPr/>
          </p:nvSpPr>
          <p:spPr>
            <a:xfrm>
              <a:off x="964970" y="5480357"/>
              <a:ext cx="439544" cy="276999"/>
            </a:xfrm>
            <a:prstGeom prst="rect">
              <a:avLst/>
            </a:prstGeom>
            <a:noFill/>
          </p:spPr>
          <p:txBody>
            <a:bodyPr wrap="none" rtlCol="0">
              <a:spAutoFit/>
            </a:bodyPr>
            <a:lstStyle/>
            <a:p>
              <a:pPr algn="ctr"/>
              <a:r>
                <a:rPr lang="fr-FR" sz="1200" dirty="0"/>
                <a:t>203</a:t>
              </a:r>
            </a:p>
          </p:txBody>
        </p:sp>
        <p:sp>
          <p:nvSpPr>
            <p:cNvPr id="43" name="ZoneTexte 42">
              <a:extLst>
                <a:ext uri="{FF2B5EF4-FFF2-40B4-BE49-F238E27FC236}">
                  <a16:creationId xmlns:a16="http://schemas.microsoft.com/office/drawing/2014/main" id="{1CB0C1B5-91DE-4DFE-BA90-B45F4141963C}"/>
                </a:ext>
              </a:extLst>
            </p:cNvPr>
            <p:cNvSpPr txBox="1"/>
            <p:nvPr/>
          </p:nvSpPr>
          <p:spPr>
            <a:xfrm>
              <a:off x="1602108" y="5480357"/>
              <a:ext cx="354584" cy="276999"/>
            </a:xfrm>
            <a:prstGeom prst="rect">
              <a:avLst/>
            </a:prstGeom>
            <a:noFill/>
          </p:spPr>
          <p:txBody>
            <a:bodyPr wrap="none" rtlCol="0">
              <a:spAutoFit/>
            </a:bodyPr>
            <a:lstStyle/>
            <a:p>
              <a:pPr algn="ctr"/>
              <a:r>
                <a:rPr lang="fr-FR" sz="1200" dirty="0"/>
                <a:t>87</a:t>
              </a:r>
            </a:p>
          </p:txBody>
        </p:sp>
        <p:sp>
          <p:nvSpPr>
            <p:cNvPr id="44" name="ZoneTexte 43">
              <a:extLst>
                <a:ext uri="{FF2B5EF4-FFF2-40B4-BE49-F238E27FC236}">
                  <a16:creationId xmlns:a16="http://schemas.microsoft.com/office/drawing/2014/main" id="{07CE2EBF-4E10-48D7-8A63-777574232B5A}"/>
                </a:ext>
              </a:extLst>
            </p:cNvPr>
            <p:cNvSpPr txBox="1"/>
            <p:nvPr/>
          </p:nvSpPr>
          <p:spPr>
            <a:xfrm>
              <a:off x="2195374" y="5480357"/>
              <a:ext cx="354584" cy="276999"/>
            </a:xfrm>
            <a:prstGeom prst="rect">
              <a:avLst/>
            </a:prstGeom>
            <a:noFill/>
          </p:spPr>
          <p:txBody>
            <a:bodyPr wrap="none" rtlCol="0">
              <a:spAutoFit/>
            </a:bodyPr>
            <a:lstStyle/>
            <a:p>
              <a:pPr algn="ctr"/>
              <a:r>
                <a:rPr lang="fr-FR" sz="1200" dirty="0"/>
                <a:t>64</a:t>
              </a:r>
            </a:p>
          </p:txBody>
        </p:sp>
        <p:sp>
          <p:nvSpPr>
            <p:cNvPr id="45" name="ZoneTexte 44">
              <a:extLst>
                <a:ext uri="{FF2B5EF4-FFF2-40B4-BE49-F238E27FC236}">
                  <a16:creationId xmlns:a16="http://schemas.microsoft.com/office/drawing/2014/main" id="{843C16AA-4FF7-4477-8AFC-72E7CD1187DF}"/>
                </a:ext>
              </a:extLst>
            </p:cNvPr>
            <p:cNvSpPr txBox="1"/>
            <p:nvPr/>
          </p:nvSpPr>
          <p:spPr>
            <a:xfrm>
              <a:off x="2783722" y="5480357"/>
              <a:ext cx="354584" cy="276999"/>
            </a:xfrm>
            <a:prstGeom prst="rect">
              <a:avLst/>
            </a:prstGeom>
            <a:noFill/>
          </p:spPr>
          <p:txBody>
            <a:bodyPr wrap="none" rtlCol="0">
              <a:spAutoFit/>
            </a:bodyPr>
            <a:lstStyle/>
            <a:p>
              <a:pPr algn="ctr"/>
              <a:r>
                <a:rPr lang="fr-FR" sz="1200" dirty="0"/>
                <a:t>51</a:t>
              </a:r>
            </a:p>
          </p:txBody>
        </p:sp>
        <p:sp>
          <p:nvSpPr>
            <p:cNvPr id="46" name="ZoneTexte 45">
              <a:extLst>
                <a:ext uri="{FF2B5EF4-FFF2-40B4-BE49-F238E27FC236}">
                  <a16:creationId xmlns:a16="http://schemas.microsoft.com/office/drawing/2014/main" id="{20508689-1845-41B2-9151-626EB2BEC35D}"/>
                </a:ext>
              </a:extLst>
            </p:cNvPr>
            <p:cNvSpPr txBox="1"/>
            <p:nvPr/>
          </p:nvSpPr>
          <p:spPr>
            <a:xfrm>
              <a:off x="3383298" y="5480357"/>
              <a:ext cx="354584" cy="276999"/>
            </a:xfrm>
            <a:prstGeom prst="rect">
              <a:avLst/>
            </a:prstGeom>
            <a:noFill/>
          </p:spPr>
          <p:txBody>
            <a:bodyPr wrap="none" rtlCol="0">
              <a:spAutoFit/>
            </a:bodyPr>
            <a:lstStyle/>
            <a:p>
              <a:pPr algn="ctr"/>
              <a:r>
                <a:rPr lang="fr-FR" sz="1200" dirty="0"/>
                <a:t>42</a:t>
              </a:r>
            </a:p>
          </p:txBody>
        </p:sp>
        <p:sp>
          <p:nvSpPr>
            <p:cNvPr id="47" name="ZoneTexte 46">
              <a:extLst>
                <a:ext uri="{FF2B5EF4-FFF2-40B4-BE49-F238E27FC236}">
                  <a16:creationId xmlns:a16="http://schemas.microsoft.com/office/drawing/2014/main" id="{219B15FF-B0AA-4156-934D-2BC47BC6BE8D}"/>
                </a:ext>
              </a:extLst>
            </p:cNvPr>
            <p:cNvSpPr txBox="1"/>
            <p:nvPr/>
          </p:nvSpPr>
          <p:spPr>
            <a:xfrm>
              <a:off x="3969376" y="5480357"/>
              <a:ext cx="354584" cy="276999"/>
            </a:xfrm>
            <a:prstGeom prst="rect">
              <a:avLst/>
            </a:prstGeom>
            <a:noFill/>
          </p:spPr>
          <p:txBody>
            <a:bodyPr wrap="none" rtlCol="0">
              <a:spAutoFit/>
            </a:bodyPr>
            <a:lstStyle/>
            <a:p>
              <a:pPr algn="ctr"/>
              <a:r>
                <a:rPr lang="fr-FR" sz="1200" dirty="0"/>
                <a:t>35</a:t>
              </a:r>
            </a:p>
          </p:txBody>
        </p:sp>
        <p:sp>
          <p:nvSpPr>
            <p:cNvPr id="48" name="ZoneTexte 47">
              <a:extLst>
                <a:ext uri="{FF2B5EF4-FFF2-40B4-BE49-F238E27FC236}">
                  <a16:creationId xmlns:a16="http://schemas.microsoft.com/office/drawing/2014/main" id="{0894C196-990E-400D-ABB4-CB4718ECF879}"/>
                </a:ext>
              </a:extLst>
            </p:cNvPr>
            <p:cNvSpPr txBox="1"/>
            <p:nvPr/>
          </p:nvSpPr>
          <p:spPr>
            <a:xfrm>
              <a:off x="4572612" y="5480357"/>
              <a:ext cx="354584" cy="276999"/>
            </a:xfrm>
            <a:prstGeom prst="rect">
              <a:avLst/>
            </a:prstGeom>
            <a:noFill/>
          </p:spPr>
          <p:txBody>
            <a:bodyPr wrap="none" rtlCol="0">
              <a:spAutoFit/>
            </a:bodyPr>
            <a:lstStyle/>
            <a:p>
              <a:pPr algn="ctr"/>
              <a:r>
                <a:rPr lang="fr-FR" sz="1200" dirty="0"/>
                <a:t>27</a:t>
              </a:r>
            </a:p>
          </p:txBody>
        </p:sp>
        <p:sp>
          <p:nvSpPr>
            <p:cNvPr id="49" name="ZoneTexte 48">
              <a:extLst>
                <a:ext uri="{FF2B5EF4-FFF2-40B4-BE49-F238E27FC236}">
                  <a16:creationId xmlns:a16="http://schemas.microsoft.com/office/drawing/2014/main" id="{34A84E96-8D54-493C-A335-212E7953C156}"/>
                </a:ext>
              </a:extLst>
            </p:cNvPr>
            <p:cNvSpPr txBox="1"/>
            <p:nvPr/>
          </p:nvSpPr>
          <p:spPr>
            <a:xfrm>
              <a:off x="1785863" y="4886912"/>
              <a:ext cx="2350323" cy="276999"/>
            </a:xfrm>
            <a:prstGeom prst="rect">
              <a:avLst/>
            </a:prstGeom>
            <a:noFill/>
          </p:spPr>
          <p:txBody>
            <a:bodyPr wrap="none" rtlCol="0">
              <a:spAutoFit/>
            </a:bodyPr>
            <a:lstStyle/>
            <a:p>
              <a:pPr algn="ctr"/>
              <a:r>
                <a:rPr lang="fr-FR" sz="1200" b="1" dirty="0"/>
                <a:t>Mois depuis l’arrêt de la </a:t>
              </a:r>
              <a:r>
                <a:rPr lang="fr-FR" sz="1200" b="1" dirty="0" err="1"/>
                <a:t>PrEP</a:t>
              </a:r>
              <a:endParaRPr lang="fr-FR" sz="1200" b="1" dirty="0"/>
            </a:p>
          </p:txBody>
        </p:sp>
        <p:sp>
          <p:nvSpPr>
            <p:cNvPr id="50" name="ZoneTexte 49">
              <a:extLst>
                <a:ext uri="{FF2B5EF4-FFF2-40B4-BE49-F238E27FC236}">
                  <a16:creationId xmlns:a16="http://schemas.microsoft.com/office/drawing/2014/main" id="{B7FB5B3A-A1AE-4B61-9F11-325105BFD7B9}"/>
                </a:ext>
              </a:extLst>
            </p:cNvPr>
            <p:cNvSpPr txBox="1"/>
            <p:nvPr/>
          </p:nvSpPr>
          <p:spPr>
            <a:xfrm>
              <a:off x="259145" y="5140794"/>
              <a:ext cx="928459" cy="276999"/>
            </a:xfrm>
            <a:prstGeom prst="rect">
              <a:avLst/>
            </a:prstGeom>
            <a:noFill/>
          </p:spPr>
          <p:txBody>
            <a:bodyPr wrap="none" rtlCol="0">
              <a:spAutoFit/>
            </a:bodyPr>
            <a:lstStyle/>
            <a:p>
              <a:pPr algn="ctr"/>
              <a:r>
                <a:rPr lang="fr-FR" sz="1200" b="1" dirty="0"/>
                <a:t>N à risque</a:t>
              </a:r>
            </a:p>
          </p:txBody>
        </p:sp>
        <p:sp>
          <p:nvSpPr>
            <p:cNvPr id="55" name="Line 7">
              <a:extLst>
                <a:ext uri="{FF2B5EF4-FFF2-40B4-BE49-F238E27FC236}">
                  <a16:creationId xmlns:a16="http://schemas.microsoft.com/office/drawing/2014/main" id="{64F10B5B-C743-4896-A609-64CEE957E306}"/>
                </a:ext>
              </a:extLst>
            </p:cNvPr>
            <p:cNvSpPr>
              <a:spLocks noChangeShapeType="1"/>
            </p:cNvSpPr>
            <p:nvPr/>
          </p:nvSpPr>
          <p:spPr bwMode="auto">
            <a:xfrm flipH="1">
              <a:off x="1547813" y="2759630"/>
              <a:ext cx="238852" cy="0"/>
            </a:xfrm>
            <a:prstGeom prst="line">
              <a:avLst/>
            </a:prstGeom>
            <a:noFill/>
            <a:ln w="26988" cap="rnd">
              <a:solidFill>
                <a:srgbClr val="0099FF"/>
              </a:solidFill>
              <a:prstDash val="sys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53" name="ZoneTexte 52">
            <a:extLst>
              <a:ext uri="{FF2B5EF4-FFF2-40B4-BE49-F238E27FC236}">
                <a16:creationId xmlns:a16="http://schemas.microsoft.com/office/drawing/2014/main" id="{DE710D6C-3D61-4E68-BD7B-478BDAE4F63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204</a:t>
            </a:r>
          </a:p>
        </p:txBody>
      </p:sp>
    </p:spTree>
    <p:extLst>
      <p:ext uri="{BB962C8B-B14F-4D97-AF65-F5344CB8AC3E}">
        <p14:creationId xmlns:p14="http://schemas.microsoft.com/office/powerpoint/2010/main" val="3420032800"/>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Efficacité protectrice d’un </a:t>
            </a:r>
            <a:r>
              <a:rPr lang="fr-FR" dirty="0" err="1"/>
              <a:t>Ac</a:t>
            </a:r>
            <a:r>
              <a:rPr lang="fr-FR" dirty="0"/>
              <a:t> neutralisant </a:t>
            </a:r>
            <a:r>
              <a:rPr lang="fr-FR" dirty="0" err="1"/>
              <a:t>trispécifique</a:t>
            </a:r>
            <a:r>
              <a:rPr lang="fr-FR" dirty="0"/>
              <a:t> chez le macaque (1)</a:t>
            </a:r>
          </a:p>
        </p:txBody>
      </p:sp>
      <p:sp>
        <p:nvSpPr>
          <p:cNvPr id="6" name="Espace réservé du contenu 3"/>
          <p:cNvSpPr>
            <a:spLocks noGrp="1"/>
          </p:cNvSpPr>
          <p:nvPr>
            <p:ph idx="1"/>
          </p:nvPr>
        </p:nvSpPr>
        <p:spPr/>
        <p:txBody>
          <a:bodyPr/>
          <a:lstStyle/>
          <a:p>
            <a:r>
              <a:rPr lang="fr-FR" sz="1800" dirty="0"/>
              <a:t>Les </a:t>
            </a:r>
            <a:r>
              <a:rPr lang="fr-FR" sz="1800" dirty="0" err="1"/>
              <a:t>Ac</a:t>
            </a:r>
            <a:r>
              <a:rPr lang="fr-FR" sz="1800" dirty="0"/>
              <a:t> neutralisants à large spectre sont des candidats prometteurs  </a:t>
            </a:r>
            <a:br>
              <a:rPr lang="fr-FR" sz="1800" dirty="0"/>
            </a:br>
            <a:r>
              <a:rPr lang="fr-FR" sz="1800" dirty="0"/>
              <a:t>en termes de prévention et de traitement de l’infection à VIH, mais il est nécessaire d’en associer plusieurs pour couvrir le plus grand nombre </a:t>
            </a:r>
            <a:br>
              <a:rPr lang="fr-FR" sz="1800" dirty="0"/>
            </a:br>
            <a:r>
              <a:rPr lang="fr-FR" sz="1800" dirty="0"/>
              <a:t>de souches virales possible et éviter la sélection de résistance</a:t>
            </a:r>
          </a:p>
          <a:p>
            <a:endParaRPr lang="fr-FR" sz="1800" dirty="0"/>
          </a:p>
          <a:p>
            <a:r>
              <a:rPr lang="fr-FR" sz="1800" b="1" dirty="0"/>
              <a:t>Objectif : </a:t>
            </a:r>
            <a:r>
              <a:rPr lang="fr-FR" sz="1800" dirty="0"/>
              <a:t>évaluer l’efficacité d’un </a:t>
            </a:r>
            <a:r>
              <a:rPr lang="fr-FR" sz="1800" dirty="0" err="1"/>
              <a:t>Ac</a:t>
            </a:r>
            <a:r>
              <a:rPr lang="fr-FR" sz="1800" dirty="0"/>
              <a:t> neutralisant « </a:t>
            </a:r>
            <a:r>
              <a:rPr lang="fr-FR" sz="1800" dirty="0" err="1"/>
              <a:t>trispécifique</a:t>
            </a:r>
            <a:r>
              <a:rPr lang="fr-FR" sz="1800" dirty="0"/>
              <a:t> » </a:t>
            </a:r>
            <a:br>
              <a:rPr lang="fr-FR" sz="1800" dirty="0"/>
            </a:br>
            <a:r>
              <a:rPr lang="fr-FR" sz="1800" dirty="0"/>
              <a:t>pour la protection de l’infection chez les macaques rhesus </a:t>
            </a:r>
          </a:p>
          <a:p>
            <a:endParaRPr lang="fr-FR" sz="1800" dirty="0"/>
          </a:p>
          <a:p>
            <a:r>
              <a:rPr lang="fr-FR" sz="1800" dirty="0"/>
              <a:t>Construction d’un </a:t>
            </a:r>
            <a:r>
              <a:rPr lang="fr-FR" sz="1800" b="1" dirty="0" err="1"/>
              <a:t>Ac</a:t>
            </a:r>
            <a:r>
              <a:rPr lang="fr-FR" sz="1800" b="1" dirty="0"/>
              <a:t> </a:t>
            </a:r>
            <a:r>
              <a:rPr lang="fr-FR" sz="1800" b="1" dirty="0" err="1"/>
              <a:t>trispécifique</a:t>
            </a:r>
            <a:r>
              <a:rPr lang="fr-FR" sz="1800" b="1" dirty="0"/>
              <a:t> </a:t>
            </a:r>
            <a:r>
              <a:rPr lang="fr-FR" sz="1800" dirty="0"/>
              <a:t>permettant </a:t>
            </a:r>
            <a:br>
              <a:rPr lang="fr-FR" sz="1800" dirty="0"/>
            </a:br>
            <a:r>
              <a:rPr lang="fr-FR" sz="1800" dirty="0"/>
              <a:t>d’interagir avec trois déterminants indépendants </a:t>
            </a:r>
            <a:br>
              <a:rPr lang="fr-FR" sz="1800" dirty="0"/>
            </a:br>
            <a:r>
              <a:rPr lang="fr-FR" sz="1800" dirty="0"/>
              <a:t>de l’enveloppe :</a:t>
            </a:r>
          </a:p>
          <a:p>
            <a:pPr lvl="1"/>
            <a:r>
              <a:rPr lang="fr-FR" sz="1800" dirty="0"/>
              <a:t>Site de liaison au CD4 (VRC01 </a:t>
            </a:r>
            <a:r>
              <a:rPr lang="fr-FR" sz="1800" dirty="0" err="1"/>
              <a:t>Fab</a:t>
            </a:r>
            <a:r>
              <a:rPr lang="fr-FR" sz="1800" dirty="0"/>
              <a:t>)</a:t>
            </a:r>
          </a:p>
          <a:p>
            <a:pPr lvl="1"/>
            <a:r>
              <a:rPr lang="fr-FR" sz="1800" dirty="0"/>
              <a:t>Région externe de la gp41 proximale </a:t>
            </a:r>
            <a:br>
              <a:rPr lang="fr-FR" sz="1800" dirty="0"/>
            </a:br>
            <a:r>
              <a:rPr lang="fr-FR" sz="1800" dirty="0"/>
              <a:t>à la membrane virale (10E8v4)</a:t>
            </a:r>
          </a:p>
          <a:p>
            <a:pPr lvl="1"/>
            <a:r>
              <a:rPr lang="fr-FR" sz="1800" dirty="0"/>
              <a:t>Sites </a:t>
            </a:r>
            <a:r>
              <a:rPr lang="fr-FR" sz="1800" dirty="0" err="1"/>
              <a:t>glycanes</a:t>
            </a:r>
            <a:r>
              <a:rPr lang="fr-FR" sz="1800" dirty="0"/>
              <a:t> des boucles V1V2 </a:t>
            </a:r>
            <a:br>
              <a:rPr lang="fr-FR" sz="1800" dirty="0"/>
            </a:br>
            <a:r>
              <a:rPr lang="fr-FR" sz="1800" dirty="0"/>
              <a:t>de la gp120 (PGDM1400)</a:t>
            </a:r>
          </a:p>
          <a:p>
            <a:pPr lvl="1"/>
            <a:endParaRPr lang="fr-FR" sz="1800" dirty="0"/>
          </a:p>
          <a:p>
            <a:pPr lvl="0"/>
            <a:r>
              <a:rPr lang="fr-FR" sz="1800" dirty="0"/>
              <a:t>Très large protection sur un grand nombre </a:t>
            </a:r>
            <a:br>
              <a:rPr lang="fr-FR" sz="1800" dirty="0"/>
            </a:br>
            <a:r>
              <a:rPr lang="fr-FR" sz="1800" dirty="0"/>
              <a:t>d’</a:t>
            </a:r>
            <a:r>
              <a:rPr lang="fr-FR" sz="1800" dirty="0" err="1"/>
              <a:t>épitopes</a:t>
            </a:r>
            <a:r>
              <a:rPr lang="fr-FR" sz="1800" dirty="0"/>
              <a:t> et forte puissance avec CI80 &lt; 0,1 µg/ml</a:t>
            </a:r>
          </a:p>
          <a:p>
            <a:pPr lvl="1"/>
            <a:endParaRPr lang="fr-FR" sz="1800" dirty="0"/>
          </a:p>
          <a:p>
            <a:endParaRPr lang="fr-FR" sz="1800" dirty="0"/>
          </a:p>
          <a:p>
            <a:endParaRPr lang="fr-FR" sz="1800" dirty="0"/>
          </a:p>
          <a:p>
            <a:endParaRPr lang="fr-FR" sz="1800" dirty="0"/>
          </a:p>
          <a:p>
            <a:endParaRPr lang="fr-FR" sz="1800" dirty="0"/>
          </a:p>
          <a:p>
            <a:endParaRPr lang="fr-FR" sz="1800" dirty="0"/>
          </a:p>
        </p:txBody>
      </p:sp>
      <p:sp>
        <p:nvSpPr>
          <p:cNvPr id="4"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Pegu A, CROI 2018, Abs. 113LB</a:t>
            </a:r>
          </a:p>
        </p:txBody>
      </p:sp>
      <p:sp>
        <p:nvSpPr>
          <p:cNvPr id="7" name="Rectangle 76"/>
          <p:cNvSpPr>
            <a:spLocks noChangeArrowheads="1"/>
          </p:cNvSpPr>
          <p:nvPr/>
        </p:nvSpPr>
        <p:spPr bwMode="auto">
          <a:xfrm>
            <a:off x="6496570" y="3632122"/>
            <a:ext cx="1652697" cy="261610"/>
          </a:xfrm>
          <a:prstGeom prst="rect">
            <a:avLst/>
          </a:prstGeom>
          <a:noFill/>
          <a:ln w="9525">
            <a:noFill/>
            <a:miter lim="800000"/>
            <a:headEnd/>
            <a:tailEnd/>
          </a:ln>
        </p:spPr>
        <p:txBody>
          <a:bodyPr wrap="none" lIns="0" tIns="0" rIns="0" bIns="0">
            <a:spAutoFit/>
          </a:bodyPr>
          <a:lstStyle/>
          <a:p>
            <a:pPr algn="ctr">
              <a:lnSpc>
                <a:spcPct val="85000"/>
              </a:lnSpc>
            </a:pPr>
            <a:r>
              <a:rPr lang="fr-FR" sz="2000" b="1" dirty="0" err="1">
                <a:solidFill>
                  <a:srgbClr val="0070C0"/>
                </a:solidFill>
                <a:latin typeface="Calibri" panose="020F0502020204030204" pitchFamily="34" charset="0"/>
                <a:ea typeface="ＭＳ Ｐゴシック" pitchFamily="34" charset="-128"/>
              </a:rPr>
              <a:t>Ac</a:t>
            </a:r>
            <a:r>
              <a:rPr lang="fr-FR" sz="2000" b="1" dirty="0">
                <a:solidFill>
                  <a:srgbClr val="0070C0"/>
                </a:solidFill>
                <a:latin typeface="Calibri" panose="020F0502020204030204" pitchFamily="34" charset="0"/>
                <a:ea typeface="ＭＳ Ｐゴシック" pitchFamily="34" charset="-128"/>
              </a:rPr>
              <a:t> </a:t>
            </a:r>
            <a:r>
              <a:rPr lang="fr-FR" sz="2000" b="1" dirty="0" err="1">
                <a:solidFill>
                  <a:srgbClr val="0070C0"/>
                </a:solidFill>
                <a:latin typeface="Calibri" panose="020F0502020204030204" pitchFamily="34" charset="0"/>
                <a:ea typeface="ＭＳ Ｐゴシック" pitchFamily="34" charset="-128"/>
              </a:rPr>
              <a:t>trispécifique</a:t>
            </a:r>
            <a:endParaRPr lang="fr-FR" dirty="0">
              <a:solidFill>
                <a:srgbClr val="0070C0"/>
              </a:solidFill>
              <a:latin typeface="Calibri" panose="020F0502020204030204" pitchFamily="34" charset="0"/>
              <a:ea typeface="ＭＳ Ｐゴシック" pitchFamily="34" charset="-128"/>
            </a:endParaRPr>
          </a:p>
        </p:txBody>
      </p:sp>
      <p:grpSp>
        <p:nvGrpSpPr>
          <p:cNvPr id="10" name="Grouper 9"/>
          <p:cNvGrpSpPr/>
          <p:nvPr/>
        </p:nvGrpSpPr>
        <p:grpSpPr>
          <a:xfrm>
            <a:off x="5905510" y="3908094"/>
            <a:ext cx="3190167" cy="2472001"/>
            <a:chOff x="4830228" y="4335533"/>
            <a:chExt cx="3190167" cy="2472001"/>
          </a:xfrm>
        </p:grpSpPr>
        <p:grpSp>
          <p:nvGrpSpPr>
            <p:cNvPr id="11" name="Groupe 8">
              <a:extLst>
                <a:ext uri="{FF2B5EF4-FFF2-40B4-BE49-F238E27FC236}">
                  <a16:creationId xmlns:a16="http://schemas.microsoft.com/office/drawing/2014/main" id="{ED2CB712-8402-4711-BFE1-0EAA03CCAE92}"/>
                </a:ext>
              </a:extLst>
            </p:cNvPr>
            <p:cNvGrpSpPr/>
            <p:nvPr/>
          </p:nvGrpSpPr>
          <p:grpSpPr>
            <a:xfrm>
              <a:off x="5652924" y="4391663"/>
              <a:ext cx="1791545" cy="2415871"/>
              <a:chOff x="9609138" y="3475038"/>
              <a:chExt cx="1152525" cy="1554163"/>
            </a:xfrm>
          </p:grpSpPr>
          <p:sp>
            <p:nvSpPr>
              <p:cNvPr id="29" name="Line 5">
                <a:extLst>
                  <a:ext uri="{FF2B5EF4-FFF2-40B4-BE49-F238E27FC236}">
                    <a16:creationId xmlns:a16="http://schemas.microsoft.com/office/drawing/2014/main" id="{A7DF4D79-0C1E-4270-ACBE-104831ABF009}"/>
                  </a:ext>
                </a:extLst>
              </p:cNvPr>
              <p:cNvSpPr>
                <a:spLocks noChangeShapeType="1"/>
              </p:cNvSpPr>
              <p:nvPr/>
            </p:nvSpPr>
            <p:spPr bwMode="auto">
              <a:xfrm flipV="1">
                <a:off x="10636250" y="3505201"/>
                <a:ext cx="125413" cy="31750"/>
              </a:xfrm>
              <a:prstGeom prst="line">
                <a:avLst/>
              </a:prstGeom>
              <a:noFill/>
              <a:ln w="4763" cap="rnd">
                <a:solidFill>
                  <a:srgbClr val="000000"/>
                </a:solidFill>
                <a:prstDash val="solid"/>
                <a:round/>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6">
                <a:extLst>
                  <a:ext uri="{FF2B5EF4-FFF2-40B4-BE49-F238E27FC236}">
                    <a16:creationId xmlns:a16="http://schemas.microsoft.com/office/drawing/2014/main" id="{D3535285-96AA-48F7-BCFE-5C7AF6C2D8F9}"/>
                  </a:ext>
                </a:extLst>
              </p:cNvPr>
              <p:cNvSpPr>
                <a:spLocks noChangeShapeType="1"/>
              </p:cNvSpPr>
              <p:nvPr/>
            </p:nvSpPr>
            <p:spPr bwMode="auto">
              <a:xfrm>
                <a:off x="10280651" y="3951288"/>
                <a:ext cx="57150" cy="0"/>
              </a:xfrm>
              <a:prstGeom prst="line">
                <a:avLst/>
              </a:prstGeom>
              <a:noFill/>
              <a:ln w="4763" cap="rnd">
                <a:solidFill>
                  <a:srgbClr val="000000"/>
                </a:solidFill>
                <a:prstDash val="solid"/>
                <a:round/>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7">
                <a:extLst>
                  <a:ext uri="{FF2B5EF4-FFF2-40B4-BE49-F238E27FC236}">
                    <a16:creationId xmlns:a16="http://schemas.microsoft.com/office/drawing/2014/main" id="{02094522-F2DA-40D7-B102-24385DCC6A7F}"/>
                  </a:ext>
                </a:extLst>
              </p:cNvPr>
              <p:cNvSpPr>
                <a:spLocks noChangeShapeType="1"/>
              </p:cNvSpPr>
              <p:nvPr/>
            </p:nvSpPr>
            <p:spPr bwMode="auto">
              <a:xfrm flipH="1" flipV="1">
                <a:off x="9974260" y="3713163"/>
                <a:ext cx="100013" cy="138113"/>
              </a:xfrm>
              <a:prstGeom prst="line">
                <a:avLst/>
              </a:prstGeom>
              <a:noFill/>
              <a:ln w="4763" cap="rnd">
                <a:solidFill>
                  <a:srgbClr val="000000"/>
                </a:solidFill>
                <a:prstDash val="solid"/>
                <a:round/>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8">
                <a:extLst>
                  <a:ext uri="{FF2B5EF4-FFF2-40B4-BE49-F238E27FC236}">
                    <a16:creationId xmlns:a16="http://schemas.microsoft.com/office/drawing/2014/main" id="{56D3646A-E2DD-4905-B393-4308EB7C61CD}"/>
                  </a:ext>
                </a:extLst>
              </p:cNvPr>
              <p:cNvSpPr>
                <a:spLocks noChangeShapeType="1"/>
              </p:cNvSpPr>
              <p:nvPr/>
            </p:nvSpPr>
            <p:spPr bwMode="auto">
              <a:xfrm flipH="1" flipV="1">
                <a:off x="9609138" y="3638551"/>
                <a:ext cx="52388" cy="44450"/>
              </a:xfrm>
              <a:prstGeom prst="line">
                <a:avLst/>
              </a:prstGeom>
              <a:noFill/>
              <a:ln w="4763" cap="rnd">
                <a:solidFill>
                  <a:srgbClr val="000000"/>
                </a:solidFill>
                <a:prstDash val="solid"/>
                <a:round/>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9">
                <a:extLst>
                  <a:ext uri="{FF2B5EF4-FFF2-40B4-BE49-F238E27FC236}">
                    <a16:creationId xmlns:a16="http://schemas.microsoft.com/office/drawing/2014/main" id="{BFEEDE77-9F05-4141-8F6B-830AE2B6CFC3}"/>
                  </a:ext>
                </a:extLst>
              </p:cNvPr>
              <p:cNvSpPr>
                <a:spLocks noChangeShapeType="1"/>
              </p:cNvSpPr>
              <p:nvPr/>
            </p:nvSpPr>
            <p:spPr bwMode="auto">
              <a:xfrm flipH="1">
                <a:off x="9631363" y="3916363"/>
                <a:ext cx="44450" cy="0"/>
              </a:xfrm>
              <a:prstGeom prst="line">
                <a:avLst/>
              </a:prstGeom>
              <a:noFill/>
              <a:ln w="4763" cap="rnd">
                <a:solidFill>
                  <a:srgbClr val="000000"/>
                </a:solidFill>
                <a:prstDash val="solid"/>
                <a:round/>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10">
                <a:extLst>
                  <a:ext uri="{FF2B5EF4-FFF2-40B4-BE49-F238E27FC236}">
                    <a16:creationId xmlns:a16="http://schemas.microsoft.com/office/drawing/2014/main" id="{449A4C63-1DB6-4535-A0FB-B4B04AFE9DDC}"/>
                  </a:ext>
                </a:extLst>
              </p:cNvPr>
              <p:cNvSpPr>
                <a:spLocks noChangeShapeType="1"/>
              </p:cNvSpPr>
              <p:nvPr/>
            </p:nvSpPr>
            <p:spPr bwMode="auto">
              <a:xfrm>
                <a:off x="10556876" y="3787776"/>
                <a:ext cx="53975" cy="0"/>
              </a:xfrm>
              <a:prstGeom prst="line">
                <a:avLst/>
              </a:prstGeom>
              <a:noFill/>
              <a:ln w="4763" cap="rnd">
                <a:solidFill>
                  <a:srgbClr val="000000"/>
                </a:solidFill>
                <a:prstDash val="solid"/>
                <a:round/>
                <a:headEnd type="triangle" w="med" len="med"/>
                <a:tailEnd type="non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11">
                <a:extLst>
                  <a:ext uri="{FF2B5EF4-FFF2-40B4-BE49-F238E27FC236}">
                    <a16:creationId xmlns:a16="http://schemas.microsoft.com/office/drawing/2014/main" id="{AADD10E8-B8E1-4CDB-8922-BC170D7A4E20}"/>
                  </a:ext>
                </a:extLst>
              </p:cNvPr>
              <p:cNvSpPr>
                <a:spLocks noChangeShapeType="1"/>
              </p:cNvSpPr>
              <p:nvPr/>
            </p:nvSpPr>
            <p:spPr bwMode="auto">
              <a:xfrm flipV="1">
                <a:off x="9975851" y="4343401"/>
                <a:ext cx="7938" cy="30163"/>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12">
                <a:extLst>
                  <a:ext uri="{FF2B5EF4-FFF2-40B4-BE49-F238E27FC236}">
                    <a16:creationId xmlns:a16="http://schemas.microsoft.com/office/drawing/2014/main" id="{37454C00-7D49-4433-80CA-49A0E0F49535}"/>
                  </a:ext>
                </a:extLst>
              </p:cNvPr>
              <p:cNvSpPr>
                <a:spLocks noChangeShapeType="1"/>
              </p:cNvSpPr>
              <p:nvPr/>
            </p:nvSpPr>
            <p:spPr bwMode="auto">
              <a:xfrm flipH="1">
                <a:off x="9802813" y="3975101"/>
                <a:ext cx="4763" cy="23813"/>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Freeform 13">
                <a:extLst>
                  <a:ext uri="{FF2B5EF4-FFF2-40B4-BE49-F238E27FC236}">
                    <a16:creationId xmlns:a16="http://schemas.microsoft.com/office/drawing/2014/main" id="{2DBE1C4D-7D73-4610-9A88-5B3D2EFE0634}"/>
                  </a:ext>
                </a:extLst>
              </p:cNvPr>
              <p:cNvSpPr>
                <a:spLocks/>
              </p:cNvSpPr>
              <p:nvPr/>
            </p:nvSpPr>
            <p:spPr bwMode="auto">
              <a:xfrm>
                <a:off x="9707563" y="3973513"/>
                <a:ext cx="15875" cy="73025"/>
              </a:xfrm>
              <a:custGeom>
                <a:avLst/>
                <a:gdLst>
                  <a:gd name="T0" fmla="*/ 11 w 14"/>
                  <a:gd name="T1" fmla="*/ 0 h 68"/>
                  <a:gd name="T2" fmla="*/ 14 w 14"/>
                  <a:gd name="T3" fmla="*/ 68 h 68"/>
                </a:gdLst>
                <a:ahLst/>
                <a:cxnLst>
                  <a:cxn ang="0">
                    <a:pos x="T0" y="T1"/>
                  </a:cxn>
                  <a:cxn ang="0">
                    <a:pos x="T2" y="T3"/>
                  </a:cxn>
                </a:cxnLst>
                <a:rect l="0" t="0" r="r" b="b"/>
                <a:pathLst>
                  <a:path w="14" h="68">
                    <a:moveTo>
                      <a:pt x="11" y="0"/>
                    </a:moveTo>
                    <a:cubicBezTo>
                      <a:pt x="0" y="25"/>
                      <a:pt x="1" y="47"/>
                      <a:pt x="14" y="68"/>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Freeform 14">
                <a:extLst>
                  <a:ext uri="{FF2B5EF4-FFF2-40B4-BE49-F238E27FC236}">
                    <a16:creationId xmlns:a16="http://schemas.microsoft.com/office/drawing/2014/main" id="{8D8899D6-87DA-4BE7-BBE9-A9A775FAF824}"/>
                  </a:ext>
                </a:extLst>
              </p:cNvPr>
              <p:cNvSpPr>
                <a:spLocks/>
              </p:cNvSpPr>
              <p:nvPr/>
            </p:nvSpPr>
            <p:spPr bwMode="auto">
              <a:xfrm>
                <a:off x="10036176" y="4694238"/>
                <a:ext cx="14288" cy="34925"/>
              </a:xfrm>
              <a:custGeom>
                <a:avLst/>
                <a:gdLst>
                  <a:gd name="T0" fmla="*/ 4 w 14"/>
                  <a:gd name="T1" fmla="*/ 32 h 32"/>
                  <a:gd name="T2" fmla="*/ 0 w 14"/>
                  <a:gd name="T3" fmla="*/ 0 h 32"/>
                </a:gdLst>
                <a:ahLst/>
                <a:cxnLst>
                  <a:cxn ang="0">
                    <a:pos x="T0" y="T1"/>
                  </a:cxn>
                  <a:cxn ang="0">
                    <a:pos x="T2" y="T3"/>
                  </a:cxn>
                </a:cxnLst>
                <a:rect l="0" t="0" r="r" b="b"/>
                <a:pathLst>
                  <a:path w="14" h="32">
                    <a:moveTo>
                      <a:pt x="4" y="32"/>
                    </a:moveTo>
                    <a:cubicBezTo>
                      <a:pt x="14" y="21"/>
                      <a:pt x="13" y="11"/>
                      <a:pt x="0"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Freeform 15">
                <a:extLst>
                  <a:ext uri="{FF2B5EF4-FFF2-40B4-BE49-F238E27FC236}">
                    <a16:creationId xmlns:a16="http://schemas.microsoft.com/office/drawing/2014/main" id="{80CEB989-CF70-4329-AFA4-931292102994}"/>
                  </a:ext>
                </a:extLst>
              </p:cNvPr>
              <p:cNvSpPr>
                <a:spLocks/>
              </p:cNvSpPr>
              <p:nvPr/>
            </p:nvSpPr>
            <p:spPr bwMode="auto">
              <a:xfrm>
                <a:off x="10148888" y="3960813"/>
                <a:ext cx="14288" cy="74613"/>
              </a:xfrm>
              <a:custGeom>
                <a:avLst/>
                <a:gdLst>
                  <a:gd name="T0" fmla="*/ 0 w 14"/>
                  <a:gd name="T1" fmla="*/ 0 h 70"/>
                  <a:gd name="T2" fmla="*/ 4 w 14"/>
                  <a:gd name="T3" fmla="*/ 70 h 70"/>
                </a:gdLst>
                <a:ahLst/>
                <a:cxnLst>
                  <a:cxn ang="0">
                    <a:pos x="T0" y="T1"/>
                  </a:cxn>
                  <a:cxn ang="0">
                    <a:pos x="T2" y="T3"/>
                  </a:cxn>
                </a:cxnLst>
                <a:rect l="0" t="0" r="r" b="b"/>
                <a:pathLst>
                  <a:path w="14" h="70">
                    <a:moveTo>
                      <a:pt x="0" y="0"/>
                    </a:moveTo>
                    <a:cubicBezTo>
                      <a:pt x="13" y="21"/>
                      <a:pt x="14" y="45"/>
                      <a:pt x="4" y="7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16">
                <a:extLst>
                  <a:ext uri="{FF2B5EF4-FFF2-40B4-BE49-F238E27FC236}">
                    <a16:creationId xmlns:a16="http://schemas.microsoft.com/office/drawing/2014/main" id="{AA0C7C41-8C17-48AB-9EC9-F90E8922528D}"/>
                  </a:ext>
                </a:extLst>
              </p:cNvPr>
              <p:cNvSpPr>
                <a:spLocks noChangeShapeType="1"/>
              </p:cNvSpPr>
              <p:nvPr/>
            </p:nvSpPr>
            <p:spPr bwMode="auto">
              <a:xfrm flipH="1">
                <a:off x="9902826" y="4343401"/>
                <a:ext cx="80963" cy="3175"/>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Freeform 17">
                <a:extLst>
                  <a:ext uri="{FF2B5EF4-FFF2-40B4-BE49-F238E27FC236}">
                    <a16:creationId xmlns:a16="http://schemas.microsoft.com/office/drawing/2014/main" id="{64603C11-E141-4784-A8C1-B22AF78F5137}"/>
                  </a:ext>
                </a:extLst>
              </p:cNvPr>
              <p:cNvSpPr>
                <a:spLocks/>
              </p:cNvSpPr>
              <p:nvPr/>
            </p:nvSpPr>
            <p:spPr bwMode="auto">
              <a:xfrm>
                <a:off x="9745663" y="4676776"/>
                <a:ext cx="7938" cy="28575"/>
              </a:xfrm>
              <a:custGeom>
                <a:avLst/>
                <a:gdLst>
                  <a:gd name="T0" fmla="*/ 6 w 8"/>
                  <a:gd name="T1" fmla="*/ 27 h 27"/>
                  <a:gd name="T2" fmla="*/ 8 w 8"/>
                  <a:gd name="T3" fmla="*/ 0 h 27"/>
                </a:gdLst>
                <a:ahLst/>
                <a:cxnLst>
                  <a:cxn ang="0">
                    <a:pos x="T0" y="T1"/>
                  </a:cxn>
                  <a:cxn ang="0">
                    <a:pos x="T2" y="T3"/>
                  </a:cxn>
                </a:cxnLst>
                <a:rect l="0" t="0" r="r" b="b"/>
                <a:pathLst>
                  <a:path w="8" h="27">
                    <a:moveTo>
                      <a:pt x="6" y="27"/>
                    </a:moveTo>
                    <a:cubicBezTo>
                      <a:pt x="0" y="18"/>
                      <a:pt x="1" y="9"/>
                      <a:pt x="8"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Freeform 18">
                <a:extLst>
                  <a:ext uri="{FF2B5EF4-FFF2-40B4-BE49-F238E27FC236}">
                    <a16:creationId xmlns:a16="http://schemas.microsoft.com/office/drawing/2014/main" id="{1DC23E71-BA70-4386-A857-5E349BAE754D}"/>
                  </a:ext>
                </a:extLst>
              </p:cNvPr>
              <p:cNvSpPr>
                <a:spLocks/>
              </p:cNvSpPr>
              <p:nvPr/>
            </p:nvSpPr>
            <p:spPr bwMode="auto">
              <a:xfrm>
                <a:off x="9909176" y="4310063"/>
                <a:ext cx="82550" cy="33338"/>
              </a:xfrm>
              <a:custGeom>
                <a:avLst/>
                <a:gdLst>
                  <a:gd name="T0" fmla="*/ 47 w 52"/>
                  <a:gd name="T1" fmla="*/ 21 h 21"/>
                  <a:gd name="T2" fmla="*/ 52 w 52"/>
                  <a:gd name="T3" fmla="*/ 3 h 21"/>
                  <a:gd name="T4" fmla="*/ 0 w 52"/>
                  <a:gd name="T5" fmla="*/ 0 h 21"/>
                </a:gdLst>
                <a:ahLst/>
                <a:cxnLst>
                  <a:cxn ang="0">
                    <a:pos x="T0" y="T1"/>
                  </a:cxn>
                  <a:cxn ang="0">
                    <a:pos x="T2" y="T3"/>
                  </a:cxn>
                  <a:cxn ang="0">
                    <a:pos x="T4" y="T5"/>
                  </a:cxn>
                </a:cxnLst>
                <a:rect l="0" t="0" r="r" b="b"/>
                <a:pathLst>
                  <a:path w="52" h="21">
                    <a:moveTo>
                      <a:pt x="47" y="21"/>
                    </a:moveTo>
                    <a:lnTo>
                      <a:pt x="52" y="3"/>
                    </a:lnTo>
                    <a:lnTo>
                      <a:pt x="0"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19">
                <a:extLst>
                  <a:ext uri="{FF2B5EF4-FFF2-40B4-BE49-F238E27FC236}">
                    <a16:creationId xmlns:a16="http://schemas.microsoft.com/office/drawing/2014/main" id="{0E8EF7E9-5D3D-4445-8106-7C2B86F4D16F}"/>
                  </a:ext>
                </a:extLst>
              </p:cNvPr>
              <p:cNvSpPr>
                <a:spLocks noChangeShapeType="1"/>
              </p:cNvSpPr>
              <p:nvPr/>
            </p:nvSpPr>
            <p:spPr bwMode="auto">
              <a:xfrm flipV="1">
                <a:off x="9898063" y="4346576"/>
                <a:ext cx="4763" cy="3810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Line 20">
                <a:extLst>
                  <a:ext uri="{FF2B5EF4-FFF2-40B4-BE49-F238E27FC236}">
                    <a16:creationId xmlns:a16="http://schemas.microsoft.com/office/drawing/2014/main" id="{8EA81BB5-3940-482E-AE49-A17986E5159E}"/>
                  </a:ext>
                </a:extLst>
              </p:cNvPr>
              <p:cNvSpPr>
                <a:spLocks noChangeShapeType="1"/>
              </p:cNvSpPr>
              <p:nvPr/>
            </p:nvSpPr>
            <p:spPr bwMode="auto">
              <a:xfrm flipV="1">
                <a:off x="9902826" y="4310063"/>
                <a:ext cx="6350" cy="36513"/>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Line 21">
                <a:extLst>
                  <a:ext uri="{FF2B5EF4-FFF2-40B4-BE49-F238E27FC236}">
                    <a16:creationId xmlns:a16="http://schemas.microsoft.com/office/drawing/2014/main" id="{4415AEFB-7EB8-4E1D-B42B-33205B3071B5}"/>
                  </a:ext>
                </a:extLst>
              </p:cNvPr>
              <p:cNvSpPr>
                <a:spLocks noChangeShapeType="1"/>
              </p:cNvSpPr>
              <p:nvPr/>
            </p:nvSpPr>
            <p:spPr bwMode="auto">
              <a:xfrm flipV="1">
                <a:off x="9909176" y="4292601"/>
                <a:ext cx="3175" cy="17463"/>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Freeform 22">
                <a:extLst>
                  <a:ext uri="{FF2B5EF4-FFF2-40B4-BE49-F238E27FC236}">
                    <a16:creationId xmlns:a16="http://schemas.microsoft.com/office/drawing/2014/main" id="{6F25DC28-D7A9-47CF-B509-43F152A4E812}"/>
                  </a:ext>
                </a:extLst>
              </p:cNvPr>
              <p:cNvSpPr>
                <a:spLocks/>
              </p:cNvSpPr>
              <p:nvPr/>
            </p:nvSpPr>
            <p:spPr bwMode="auto">
              <a:xfrm>
                <a:off x="10315576" y="3475038"/>
                <a:ext cx="227013" cy="209550"/>
              </a:xfrm>
              <a:custGeom>
                <a:avLst/>
                <a:gdLst>
                  <a:gd name="T0" fmla="*/ 210 w 210"/>
                  <a:gd name="T1" fmla="*/ 44 h 194"/>
                  <a:gd name="T2" fmla="*/ 53 w 210"/>
                  <a:gd name="T3" fmla="*/ 78 h 194"/>
                  <a:gd name="T4" fmla="*/ 0 w 210"/>
                  <a:gd name="T5" fmla="*/ 194 h 194"/>
                </a:gdLst>
                <a:ahLst/>
                <a:cxnLst>
                  <a:cxn ang="0">
                    <a:pos x="T0" y="T1"/>
                  </a:cxn>
                  <a:cxn ang="0">
                    <a:pos x="T2" y="T3"/>
                  </a:cxn>
                  <a:cxn ang="0">
                    <a:pos x="T4" y="T5"/>
                  </a:cxn>
                </a:cxnLst>
                <a:rect l="0" t="0" r="r" b="b"/>
                <a:pathLst>
                  <a:path w="210" h="194">
                    <a:moveTo>
                      <a:pt x="210" y="44"/>
                    </a:moveTo>
                    <a:cubicBezTo>
                      <a:pt x="141" y="0"/>
                      <a:pt x="89" y="11"/>
                      <a:pt x="53" y="78"/>
                    </a:cubicBezTo>
                    <a:cubicBezTo>
                      <a:pt x="0" y="194"/>
                      <a:pt x="0" y="194"/>
                      <a:pt x="0" y="194"/>
                    </a:cubicBezTo>
                  </a:path>
                </a:pathLst>
              </a:custGeom>
              <a:noFill/>
              <a:ln w="4763" cap="rnd">
                <a:solidFill>
                  <a:srgbClr val="00CC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Freeform 23">
                <a:extLst>
                  <a:ext uri="{FF2B5EF4-FFF2-40B4-BE49-F238E27FC236}">
                    <a16:creationId xmlns:a16="http://schemas.microsoft.com/office/drawing/2014/main" id="{557C1DE1-5A29-46C2-A2D4-8011BA00C3E5}"/>
                  </a:ext>
                </a:extLst>
              </p:cNvPr>
              <p:cNvSpPr>
                <a:spLocks/>
              </p:cNvSpPr>
              <p:nvPr/>
            </p:nvSpPr>
            <p:spPr bwMode="auto">
              <a:xfrm>
                <a:off x="10241348" y="3834607"/>
                <a:ext cx="206375" cy="233363"/>
              </a:xfrm>
              <a:custGeom>
                <a:avLst/>
                <a:gdLst>
                  <a:gd name="T0" fmla="*/ 191 w 191"/>
                  <a:gd name="T1" fmla="*/ 0 h 215"/>
                  <a:gd name="T2" fmla="*/ 62 w 191"/>
                  <a:gd name="T3" fmla="*/ 101 h 215"/>
                  <a:gd name="T4" fmla="*/ 0 w 191"/>
                  <a:gd name="T5" fmla="*/ 215 h 215"/>
                </a:gdLst>
                <a:ahLst/>
                <a:cxnLst>
                  <a:cxn ang="0">
                    <a:pos x="T0" y="T1"/>
                  </a:cxn>
                  <a:cxn ang="0">
                    <a:pos x="T2" y="T3"/>
                  </a:cxn>
                  <a:cxn ang="0">
                    <a:pos x="T4" y="T5"/>
                  </a:cxn>
                </a:cxnLst>
                <a:rect l="0" t="0" r="r" b="b"/>
                <a:pathLst>
                  <a:path w="191" h="215">
                    <a:moveTo>
                      <a:pt x="191" y="0"/>
                    </a:moveTo>
                    <a:cubicBezTo>
                      <a:pt x="140" y="22"/>
                      <a:pt x="97" y="56"/>
                      <a:pt x="62" y="101"/>
                    </a:cubicBezTo>
                    <a:cubicBezTo>
                      <a:pt x="37" y="133"/>
                      <a:pt x="17" y="171"/>
                      <a:pt x="0" y="215"/>
                    </a:cubicBezTo>
                  </a:path>
                </a:pathLst>
              </a:custGeom>
              <a:noFill/>
              <a:ln w="4763" cap="rnd">
                <a:solidFill>
                  <a:srgbClr val="00CC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Freeform 24">
                <a:extLst>
                  <a:ext uri="{FF2B5EF4-FFF2-40B4-BE49-F238E27FC236}">
                    <a16:creationId xmlns:a16="http://schemas.microsoft.com/office/drawing/2014/main" id="{3D78F914-CDF4-4E02-BC66-3594E02F67A1}"/>
                  </a:ext>
                </a:extLst>
              </p:cNvPr>
              <p:cNvSpPr>
                <a:spLocks/>
              </p:cNvSpPr>
              <p:nvPr/>
            </p:nvSpPr>
            <p:spPr bwMode="auto">
              <a:xfrm>
                <a:off x="10428288" y="3516313"/>
                <a:ext cx="176213" cy="325438"/>
              </a:xfrm>
              <a:custGeom>
                <a:avLst/>
                <a:gdLst>
                  <a:gd name="T0" fmla="*/ 124 w 163"/>
                  <a:gd name="T1" fmla="*/ 6 h 301"/>
                  <a:gd name="T2" fmla="*/ 65 w 163"/>
                  <a:gd name="T3" fmla="*/ 34 h 301"/>
                  <a:gd name="T4" fmla="*/ 16 w 163"/>
                  <a:gd name="T5" fmla="*/ 131 h 301"/>
                  <a:gd name="T6" fmla="*/ 5 w 163"/>
                  <a:gd name="T7" fmla="*/ 240 h 301"/>
                  <a:gd name="T8" fmla="*/ 39 w 163"/>
                  <a:gd name="T9" fmla="*/ 296 h 301"/>
                  <a:gd name="T10" fmla="*/ 98 w 163"/>
                  <a:gd name="T11" fmla="*/ 267 h 301"/>
                  <a:gd name="T12" fmla="*/ 148 w 163"/>
                  <a:gd name="T13" fmla="*/ 170 h 301"/>
                  <a:gd name="T14" fmla="*/ 159 w 163"/>
                  <a:gd name="T15" fmla="*/ 62 h 301"/>
                  <a:gd name="T16" fmla="*/ 124 w 163"/>
                  <a:gd name="T17" fmla="*/ 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301">
                    <a:moveTo>
                      <a:pt x="124" y="6"/>
                    </a:moveTo>
                    <a:cubicBezTo>
                      <a:pt x="106" y="0"/>
                      <a:pt x="87" y="10"/>
                      <a:pt x="65" y="34"/>
                    </a:cubicBezTo>
                    <a:cubicBezTo>
                      <a:pt x="44" y="59"/>
                      <a:pt x="27" y="91"/>
                      <a:pt x="16" y="131"/>
                    </a:cubicBezTo>
                    <a:cubicBezTo>
                      <a:pt x="4" y="171"/>
                      <a:pt x="0" y="207"/>
                      <a:pt x="5" y="240"/>
                    </a:cubicBezTo>
                    <a:cubicBezTo>
                      <a:pt x="9" y="272"/>
                      <a:pt x="20" y="291"/>
                      <a:pt x="39" y="296"/>
                    </a:cubicBezTo>
                    <a:cubicBezTo>
                      <a:pt x="57" y="301"/>
                      <a:pt x="77" y="292"/>
                      <a:pt x="98" y="267"/>
                    </a:cubicBezTo>
                    <a:cubicBezTo>
                      <a:pt x="119" y="243"/>
                      <a:pt x="136" y="210"/>
                      <a:pt x="148" y="170"/>
                    </a:cubicBezTo>
                    <a:cubicBezTo>
                      <a:pt x="160" y="130"/>
                      <a:pt x="163" y="94"/>
                      <a:pt x="159" y="62"/>
                    </a:cubicBezTo>
                    <a:cubicBezTo>
                      <a:pt x="154" y="30"/>
                      <a:pt x="143" y="11"/>
                      <a:pt x="124" y="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25">
                <a:extLst>
                  <a:ext uri="{FF2B5EF4-FFF2-40B4-BE49-F238E27FC236}">
                    <a16:creationId xmlns:a16="http://schemas.microsoft.com/office/drawing/2014/main" id="{C2F1F4F0-7141-4AB1-B678-3112766C5069}"/>
                  </a:ext>
                </a:extLst>
              </p:cNvPr>
              <p:cNvSpPr>
                <a:spLocks/>
              </p:cNvSpPr>
              <p:nvPr/>
            </p:nvSpPr>
            <p:spPr bwMode="auto">
              <a:xfrm>
                <a:off x="10428288" y="3516313"/>
                <a:ext cx="176213" cy="325438"/>
              </a:xfrm>
              <a:custGeom>
                <a:avLst/>
                <a:gdLst>
                  <a:gd name="T0" fmla="*/ 65 w 163"/>
                  <a:gd name="T1" fmla="*/ 34 h 301"/>
                  <a:gd name="T2" fmla="*/ 16 w 163"/>
                  <a:gd name="T3" fmla="*/ 131 h 301"/>
                  <a:gd name="T4" fmla="*/ 5 w 163"/>
                  <a:gd name="T5" fmla="*/ 240 h 301"/>
                  <a:gd name="T6" fmla="*/ 39 w 163"/>
                  <a:gd name="T7" fmla="*/ 296 h 301"/>
                  <a:gd name="T8" fmla="*/ 98 w 163"/>
                  <a:gd name="T9" fmla="*/ 267 h 301"/>
                  <a:gd name="T10" fmla="*/ 148 w 163"/>
                  <a:gd name="T11" fmla="*/ 170 h 301"/>
                  <a:gd name="T12" fmla="*/ 159 w 163"/>
                  <a:gd name="T13" fmla="*/ 62 h 301"/>
                  <a:gd name="T14" fmla="*/ 124 w 163"/>
                  <a:gd name="T15" fmla="*/ 6 h 301"/>
                  <a:gd name="T16" fmla="*/ 65 w 163"/>
                  <a:gd name="T17" fmla="*/ 3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301">
                    <a:moveTo>
                      <a:pt x="65" y="34"/>
                    </a:moveTo>
                    <a:cubicBezTo>
                      <a:pt x="44" y="59"/>
                      <a:pt x="27" y="91"/>
                      <a:pt x="16" y="131"/>
                    </a:cubicBezTo>
                    <a:cubicBezTo>
                      <a:pt x="4" y="171"/>
                      <a:pt x="0" y="207"/>
                      <a:pt x="5" y="240"/>
                    </a:cubicBezTo>
                    <a:cubicBezTo>
                      <a:pt x="9" y="272"/>
                      <a:pt x="20" y="291"/>
                      <a:pt x="39" y="296"/>
                    </a:cubicBezTo>
                    <a:cubicBezTo>
                      <a:pt x="57" y="301"/>
                      <a:pt x="77" y="292"/>
                      <a:pt x="98" y="267"/>
                    </a:cubicBezTo>
                    <a:cubicBezTo>
                      <a:pt x="119" y="243"/>
                      <a:pt x="136" y="210"/>
                      <a:pt x="148" y="170"/>
                    </a:cubicBezTo>
                    <a:cubicBezTo>
                      <a:pt x="160" y="130"/>
                      <a:pt x="163" y="94"/>
                      <a:pt x="159" y="62"/>
                    </a:cubicBezTo>
                    <a:cubicBezTo>
                      <a:pt x="154" y="30"/>
                      <a:pt x="143" y="11"/>
                      <a:pt x="124" y="6"/>
                    </a:cubicBezTo>
                    <a:cubicBezTo>
                      <a:pt x="106" y="0"/>
                      <a:pt x="87" y="10"/>
                      <a:pt x="65" y="34"/>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Freeform 26">
                <a:extLst>
                  <a:ext uri="{FF2B5EF4-FFF2-40B4-BE49-F238E27FC236}">
                    <a16:creationId xmlns:a16="http://schemas.microsoft.com/office/drawing/2014/main" id="{60B7A7DA-E7FE-40E9-A0EC-7491F7D1A0ED}"/>
                  </a:ext>
                </a:extLst>
              </p:cNvPr>
              <p:cNvSpPr>
                <a:spLocks/>
              </p:cNvSpPr>
              <p:nvPr/>
            </p:nvSpPr>
            <p:spPr bwMode="auto">
              <a:xfrm>
                <a:off x="10158413" y="3679826"/>
                <a:ext cx="193675" cy="312738"/>
              </a:xfrm>
              <a:custGeom>
                <a:avLst/>
                <a:gdLst>
                  <a:gd name="T0" fmla="*/ 180 w 180"/>
                  <a:gd name="T1" fmla="*/ 69 h 290"/>
                  <a:gd name="T2" fmla="*/ 155 w 180"/>
                  <a:gd name="T3" fmla="*/ 8 h 290"/>
                  <a:gd name="T4" fmla="*/ 92 w 180"/>
                  <a:gd name="T5" fmla="*/ 27 h 290"/>
                  <a:gd name="T6" fmla="*/ 27 w 180"/>
                  <a:gd name="T7" fmla="*/ 116 h 290"/>
                  <a:gd name="T8" fmla="*/ 0 w 180"/>
                  <a:gd name="T9" fmla="*/ 221 h 290"/>
                  <a:gd name="T10" fmla="*/ 25 w 180"/>
                  <a:gd name="T11" fmla="*/ 282 h 290"/>
                  <a:gd name="T12" fmla="*/ 89 w 180"/>
                  <a:gd name="T13" fmla="*/ 263 h 290"/>
                  <a:gd name="T14" fmla="*/ 152 w 180"/>
                  <a:gd name="T15" fmla="*/ 175 h 290"/>
                  <a:gd name="T16" fmla="*/ 180 w 180"/>
                  <a:gd name="T17" fmla="*/ 6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290">
                    <a:moveTo>
                      <a:pt x="180" y="69"/>
                    </a:moveTo>
                    <a:cubicBezTo>
                      <a:pt x="180" y="37"/>
                      <a:pt x="172" y="16"/>
                      <a:pt x="155" y="8"/>
                    </a:cubicBezTo>
                    <a:cubicBezTo>
                      <a:pt x="138" y="0"/>
                      <a:pt x="117" y="6"/>
                      <a:pt x="92" y="27"/>
                    </a:cubicBezTo>
                    <a:cubicBezTo>
                      <a:pt x="67" y="48"/>
                      <a:pt x="45" y="78"/>
                      <a:pt x="27" y="116"/>
                    </a:cubicBezTo>
                    <a:cubicBezTo>
                      <a:pt x="10" y="153"/>
                      <a:pt x="1" y="189"/>
                      <a:pt x="0" y="221"/>
                    </a:cubicBezTo>
                    <a:cubicBezTo>
                      <a:pt x="0" y="254"/>
                      <a:pt x="8" y="274"/>
                      <a:pt x="25" y="282"/>
                    </a:cubicBezTo>
                    <a:cubicBezTo>
                      <a:pt x="43" y="290"/>
                      <a:pt x="64" y="284"/>
                      <a:pt x="89" y="263"/>
                    </a:cubicBezTo>
                    <a:cubicBezTo>
                      <a:pt x="113" y="242"/>
                      <a:pt x="135" y="212"/>
                      <a:pt x="152" y="175"/>
                    </a:cubicBezTo>
                    <a:cubicBezTo>
                      <a:pt x="170" y="137"/>
                      <a:pt x="179" y="102"/>
                      <a:pt x="180" y="69"/>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27">
                <a:extLst>
                  <a:ext uri="{FF2B5EF4-FFF2-40B4-BE49-F238E27FC236}">
                    <a16:creationId xmlns:a16="http://schemas.microsoft.com/office/drawing/2014/main" id="{6310D589-55BB-4AFC-B328-75A86C639856}"/>
                  </a:ext>
                </a:extLst>
              </p:cNvPr>
              <p:cNvSpPr>
                <a:spLocks/>
              </p:cNvSpPr>
              <p:nvPr/>
            </p:nvSpPr>
            <p:spPr bwMode="auto">
              <a:xfrm>
                <a:off x="10158413" y="3679826"/>
                <a:ext cx="193675" cy="312738"/>
              </a:xfrm>
              <a:custGeom>
                <a:avLst/>
                <a:gdLst>
                  <a:gd name="T0" fmla="*/ 155 w 180"/>
                  <a:gd name="T1" fmla="*/ 8 h 290"/>
                  <a:gd name="T2" fmla="*/ 92 w 180"/>
                  <a:gd name="T3" fmla="*/ 27 h 290"/>
                  <a:gd name="T4" fmla="*/ 27 w 180"/>
                  <a:gd name="T5" fmla="*/ 116 h 290"/>
                  <a:gd name="T6" fmla="*/ 0 w 180"/>
                  <a:gd name="T7" fmla="*/ 221 h 290"/>
                  <a:gd name="T8" fmla="*/ 25 w 180"/>
                  <a:gd name="T9" fmla="*/ 282 h 290"/>
                  <a:gd name="T10" fmla="*/ 89 w 180"/>
                  <a:gd name="T11" fmla="*/ 263 h 290"/>
                  <a:gd name="T12" fmla="*/ 152 w 180"/>
                  <a:gd name="T13" fmla="*/ 175 h 290"/>
                  <a:gd name="T14" fmla="*/ 180 w 180"/>
                  <a:gd name="T15" fmla="*/ 69 h 290"/>
                  <a:gd name="T16" fmla="*/ 155 w 180"/>
                  <a:gd name="T17" fmla="*/ 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290">
                    <a:moveTo>
                      <a:pt x="155" y="8"/>
                    </a:moveTo>
                    <a:cubicBezTo>
                      <a:pt x="138" y="0"/>
                      <a:pt x="117" y="6"/>
                      <a:pt x="92" y="27"/>
                    </a:cubicBezTo>
                    <a:cubicBezTo>
                      <a:pt x="67" y="48"/>
                      <a:pt x="45" y="78"/>
                      <a:pt x="27" y="116"/>
                    </a:cubicBezTo>
                    <a:cubicBezTo>
                      <a:pt x="10" y="153"/>
                      <a:pt x="1" y="189"/>
                      <a:pt x="0" y="221"/>
                    </a:cubicBezTo>
                    <a:cubicBezTo>
                      <a:pt x="0" y="254"/>
                      <a:pt x="8" y="274"/>
                      <a:pt x="25" y="282"/>
                    </a:cubicBezTo>
                    <a:cubicBezTo>
                      <a:pt x="43" y="290"/>
                      <a:pt x="64" y="284"/>
                      <a:pt x="89" y="263"/>
                    </a:cubicBezTo>
                    <a:cubicBezTo>
                      <a:pt x="113" y="242"/>
                      <a:pt x="135" y="212"/>
                      <a:pt x="152" y="175"/>
                    </a:cubicBezTo>
                    <a:cubicBezTo>
                      <a:pt x="170" y="137"/>
                      <a:pt x="179" y="102"/>
                      <a:pt x="180" y="69"/>
                    </a:cubicBezTo>
                    <a:cubicBezTo>
                      <a:pt x="180" y="37"/>
                      <a:pt x="172" y="16"/>
                      <a:pt x="155" y="8"/>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Freeform 28">
                <a:extLst>
                  <a:ext uri="{FF2B5EF4-FFF2-40B4-BE49-F238E27FC236}">
                    <a16:creationId xmlns:a16="http://schemas.microsoft.com/office/drawing/2014/main" id="{83B9B09F-8AC4-4EA1-9962-8A53E044EA23}"/>
                  </a:ext>
                </a:extLst>
              </p:cNvPr>
              <p:cNvSpPr>
                <a:spLocks/>
              </p:cNvSpPr>
              <p:nvPr/>
            </p:nvSpPr>
            <p:spPr bwMode="auto">
              <a:xfrm>
                <a:off x="9744076" y="3994151"/>
                <a:ext cx="217488" cy="304800"/>
              </a:xfrm>
              <a:custGeom>
                <a:avLst/>
                <a:gdLst>
                  <a:gd name="T0" fmla="*/ 4 w 200"/>
                  <a:gd name="T1" fmla="*/ 73 h 281"/>
                  <a:gd name="T2" fmla="*/ 41 w 200"/>
                  <a:gd name="T3" fmla="*/ 176 h 281"/>
                  <a:gd name="T4" fmla="*/ 113 w 200"/>
                  <a:gd name="T5" fmla="*/ 257 h 281"/>
                  <a:gd name="T6" fmla="*/ 178 w 200"/>
                  <a:gd name="T7" fmla="*/ 271 h 281"/>
                  <a:gd name="T8" fmla="*/ 197 w 200"/>
                  <a:gd name="T9" fmla="*/ 208 h 281"/>
                  <a:gd name="T10" fmla="*/ 160 w 200"/>
                  <a:gd name="T11" fmla="*/ 105 h 281"/>
                  <a:gd name="T12" fmla="*/ 88 w 200"/>
                  <a:gd name="T13" fmla="*/ 23 h 281"/>
                  <a:gd name="T14" fmla="*/ 23 w 200"/>
                  <a:gd name="T15" fmla="*/ 10 h 281"/>
                  <a:gd name="T16" fmla="*/ 4 w 200"/>
                  <a:gd name="T17" fmla="*/ 7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81">
                    <a:moveTo>
                      <a:pt x="4" y="73"/>
                    </a:moveTo>
                    <a:cubicBezTo>
                      <a:pt x="7" y="106"/>
                      <a:pt x="19" y="140"/>
                      <a:pt x="41" y="176"/>
                    </a:cubicBezTo>
                    <a:cubicBezTo>
                      <a:pt x="62" y="212"/>
                      <a:pt x="86" y="239"/>
                      <a:pt x="113" y="257"/>
                    </a:cubicBezTo>
                    <a:cubicBezTo>
                      <a:pt x="140" y="276"/>
                      <a:pt x="161" y="281"/>
                      <a:pt x="178" y="271"/>
                    </a:cubicBezTo>
                    <a:cubicBezTo>
                      <a:pt x="194" y="261"/>
                      <a:pt x="200" y="240"/>
                      <a:pt x="197" y="208"/>
                    </a:cubicBezTo>
                    <a:cubicBezTo>
                      <a:pt x="193" y="175"/>
                      <a:pt x="181" y="141"/>
                      <a:pt x="160" y="105"/>
                    </a:cubicBezTo>
                    <a:cubicBezTo>
                      <a:pt x="138" y="69"/>
                      <a:pt x="114" y="42"/>
                      <a:pt x="88" y="23"/>
                    </a:cubicBezTo>
                    <a:cubicBezTo>
                      <a:pt x="61" y="5"/>
                      <a:pt x="39" y="0"/>
                      <a:pt x="23" y="10"/>
                    </a:cubicBezTo>
                    <a:cubicBezTo>
                      <a:pt x="6" y="20"/>
                      <a:pt x="0" y="41"/>
                      <a:pt x="4" y="73"/>
                    </a:cubicBez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29">
                <a:extLst>
                  <a:ext uri="{FF2B5EF4-FFF2-40B4-BE49-F238E27FC236}">
                    <a16:creationId xmlns:a16="http://schemas.microsoft.com/office/drawing/2014/main" id="{0B4125EF-59CE-43ED-924F-624C3A88D958}"/>
                  </a:ext>
                </a:extLst>
              </p:cNvPr>
              <p:cNvSpPr>
                <a:spLocks/>
              </p:cNvSpPr>
              <p:nvPr/>
            </p:nvSpPr>
            <p:spPr bwMode="auto">
              <a:xfrm>
                <a:off x="9744076" y="3994151"/>
                <a:ext cx="217488" cy="304800"/>
              </a:xfrm>
              <a:custGeom>
                <a:avLst/>
                <a:gdLst>
                  <a:gd name="T0" fmla="*/ 41 w 200"/>
                  <a:gd name="T1" fmla="*/ 176 h 281"/>
                  <a:gd name="T2" fmla="*/ 113 w 200"/>
                  <a:gd name="T3" fmla="*/ 257 h 281"/>
                  <a:gd name="T4" fmla="*/ 178 w 200"/>
                  <a:gd name="T5" fmla="*/ 271 h 281"/>
                  <a:gd name="T6" fmla="*/ 197 w 200"/>
                  <a:gd name="T7" fmla="*/ 208 h 281"/>
                  <a:gd name="T8" fmla="*/ 160 w 200"/>
                  <a:gd name="T9" fmla="*/ 105 h 281"/>
                  <a:gd name="T10" fmla="*/ 88 w 200"/>
                  <a:gd name="T11" fmla="*/ 23 h 281"/>
                  <a:gd name="T12" fmla="*/ 23 w 200"/>
                  <a:gd name="T13" fmla="*/ 10 h 281"/>
                  <a:gd name="T14" fmla="*/ 4 w 200"/>
                  <a:gd name="T15" fmla="*/ 73 h 281"/>
                  <a:gd name="T16" fmla="*/ 41 w 200"/>
                  <a:gd name="T17" fmla="*/ 17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81">
                    <a:moveTo>
                      <a:pt x="41" y="176"/>
                    </a:moveTo>
                    <a:cubicBezTo>
                      <a:pt x="62" y="212"/>
                      <a:pt x="86" y="239"/>
                      <a:pt x="113" y="257"/>
                    </a:cubicBezTo>
                    <a:cubicBezTo>
                      <a:pt x="140" y="276"/>
                      <a:pt x="161" y="281"/>
                      <a:pt x="178" y="271"/>
                    </a:cubicBezTo>
                    <a:cubicBezTo>
                      <a:pt x="194" y="261"/>
                      <a:pt x="200" y="240"/>
                      <a:pt x="197" y="208"/>
                    </a:cubicBezTo>
                    <a:cubicBezTo>
                      <a:pt x="193" y="175"/>
                      <a:pt x="181" y="141"/>
                      <a:pt x="160" y="105"/>
                    </a:cubicBezTo>
                    <a:cubicBezTo>
                      <a:pt x="138" y="69"/>
                      <a:pt x="114" y="42"/>
                      <a:pt x="88" y="23"/>
                    </a:cubicBezTo>
                    <a:cubicBezTo>
                      <a:pt x="61" y="5"/>
                      <a:pt x="39" y="0"/>
                      <a:pt x="23" y="10"/>
                    </a:cubicBezTo>
                    <a:cubicBezTo>
                      <a:pt x="6" y="20"/>
                      <a:pt x="0" y="41"/>
                      <a:pt x="4" y="73"/>
                    </a:cubicBezTo>
                    <a:cubicBezTo>
                      <a:pt x="7" y="106"/>
                      <a:pt x="19" y="140"/>
                      <a:pt x="41" y="176"/>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Freeform 30">
                <a:extLst>
                  <a:ext uri="{FF2B5EF4-FFF2-40B4-BE49-F238E27FC236}">
                    <a16:creationId xmlns:a16="http://schemas.microsoft.com/office/drawing/2014/main" id="{1B069D43-CDBF-403B-B318-37BCA30838E7}"/>
                  </a:ext>
                </a:extLst>
              </p:cNvPr>
              <p:cNvSpPr>
                <a:spLocks/>
              </p:cNvSpPr>
              <p:nvPr/>
            </p:nvSpPr>
            <p:spPr bwMode="auto">
              <a:xfrm>
                <a:off x="9631363" y="3713163"/>
                <a:ext cx="255588" cy="269875"/>
              </a:xfrm>
              <a:custGeom>
                <a:avLst/>
                <a:gdLst>
                  <a:gd name="T0" fmla="*/ 10 w 237"/>
                  <a:gd name="T1" fmla="*/ 79 h 250"/>
                  <a:gd name="T2" fmla="*/ 68 w 237"/>
                  <a:gd name="T3" fmla="*/ 172 h 250"/>
                  <a:gd name="T4" fmla="*/ 155 w 237"/>
                  <a:gd name="T5" fmla="*/ 237 h 250"/>
                  <a:gd name="T6" fmla="*/ 221 w 237"/>
                  <a:gd name="T7" fmla="*/ 237 h 250"/>
                  <a:gd name="T8" fmla="*/ 227 w 237"/>
                  <a:gd name="T9" fmla="*/ 171 h 250"/>
                  <a:gd name="T10" fmla="*/ 169 w 237"/>
                  <a:gd name="T11" fmla="*/ 78 h 250"/>
                  <a:gd name="T12" fmla="*/ 82 w 237"/>
                  <a:gd name="T13" fmla="*/ 13 h 250"/>
                  <a:gd name="T14" fmla="*/ 16 w 237"/>
                  <a:gd name="T15" fmla="*/ 13 h 250"/>
                  <a:gd name="T16" fmla="*/ 10 w 237"/>
                  <a:gd name="T17" fmla="*/ 7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250">
                    <a:moveTo>
                      <a:pt x="10" y="79"/>
                    </a:moveTo>
                    <a:cubicBezTo>
                      <a:pt x="20" y="110"/>
                      <a:pt x="39" y="141"/>
                      <a:pt x="68" y="172"/>
                    </a:cubicBezTo>
                    <a:cubicBezTo>
                      <a:pt x="96" y="203"/>
                      <a:pt x="125" y="224"/>
                      <a:pt x="155" y="237"/>
                    </a:cubicBezTo>
                    <a:cubicBezTo>
                      <a:pt x="185" y="250"/>
                      <a:pt x="207" y="250"/>
                      <a:pt x="221" y="237"/>
                    </a:cubicBezTo>
                    <a:cubicBezTo>
                      <a:pt x="235" y="224"/>
                      <a:pt x="237" y="202"/>
                      <a:pt x="227" y="171"/>
                    </a:cubicBezTo>
                    <a:cubicBezTo>
                      <a:pt x="217" y="140"/>
                      <a:pt x="198" y="109"/>
                      <a:pt x="169" y="78"/>
                    </a:cubicBezTo>
                    <a:cubicBezTo>
                      <a:pt x="141" y="48"/>
                      <a:pt x="112" y="26"/>
                      <a:pt x="82" y="13"/>
                    </a:cubicBezTo>
                    <a:cubicBezTo>
                      <a:pt x="52" y="0"/>
                      <a:pt x="30" y="0"/>
                      <a:pt x="16" y="13"/>
                    </a:cubicBezTo>
                    <a:cubicBezTo>
                      <a:pt x="2" y="26"/>
                      <a:pt x="0" y="48"/>
                      <a:pt x="10" y="79"/>
                    </a:cubicBez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31">
                <a:extLst>
                  <a:ext uri="{FF2B5EF4-FFF2-40B4-BE49-F238E27FC236}">
                    <a16:creationId xmlns:a16="http://schemas.microsoft.com/office/drawing/2014/main" id="{9B591E1B-9F1E-44A4-AA14-D24C260E7C7F}"/>
                  </a:ext>
                </a:extLst>
              </p:cNvPr>
              <p:cNvSpPr>
                <a:spLocks/>
              </p:cNvSpPr>
              <p:nvPr/>
            </p:nvSpPr>
            <p:spPr bwMode="auto">
              <a:xfrm>
                <a:off x="9631363" y="3713163"/>
                <a:ext cx="255588" cy="269875"/>
              </a:xfrm>
              <a:custGeom>
                <a:avLst/>
                <a:gdLst>
                  <a:gd name="T0" fmla="*/ 68 w 237"/>
                  <a:gd name="T1" fmla="*/ 172 h 250"/>
                  <a:gd name="T2" fmla="*/ 155 w 237"/>
                  <a:gd name="T3" fmla="*/ 237 h 250"/>
                  <a:gd name="T4" fmla="*/ 221 w 237"/>
                  <a:gd name="T5" fmla="*/ 237 h 250"/>
                  <a:gd name="T6" fmla="*/ 227 w 237"/>
                  <a:gd name="T7" fmla="*/ 171 h 250"/>
                  <a:gd name="T8" fmla="*/ 169 w 237"/>
                  <a:gd name="T9" fmla="*/ 78 h 250"/>
                  <a:gd name="T10" fmla="*/ 82 w 237"/>
                  <a:gd name="T11" fmla="*/ 13 h 250"/>
                  <a:gd name="T12" fmla="*/ 16 w 237"/>
                  <a:gd name="T13" fmla="*/ 13 h 250"/>
                  <a:gd name="T14" fmla="*/ 10 w 237"/>
                  <a:gd name="T15" fmla="*/ 79 h 250"/>
                  <a:gd name="T16" fmla="*/ 68 w 237"/>
                  <a:gd name="T17" fmla="*/ 17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250">
                    <a:moveTo>
                      <a:pt x="68" y="172"/>
                    </a:moveTo>
                    <a:cubicBezTo>
                      <a:pt x="96" y="203"/>
                      <a:pt x="125" y="224"/>
                      <a:pt x="155" y="237"/>
                    </a:cubicBezTo>
                    <a:cubicBezTo>
                      <a:pt x="185" y="250"/>
                      <a:pt x="207" y="250"/>
                      <a:pt x="221" y="237"/>
                    </a:cubicBezTo>
                    <a:cubicBezTo>
                      <a:pt x="235" y="224"/>
                      <a:pt x="237" y="202"/>
                      <a:pt x="227" y="171"/>
                    </a:cubicBezTo>
                    <a:cubicBezTo>
                      <a:pt x="217" y="140"/>
                      <a:pt x="198" y="109"/>
                      <a:pt x="169" y="78"/>
                    </a:cubicBezTo>
                    <a:cubicBezTo>
                      <a:pt x="141" y="48"/>
                      <a:pt x="112" y="26"/>
                      <a:pt x="82" y="13"/>
                    </a:cubicBezTo>
                    <a:cubicBezTo>
                      <a:pt x="52" y="0"/>
                      <a:pt x="30" y="0"/>
                      <a:pt x="16" y="13"/>
                    </a:cubicBezTo>
                    <a:cubicBezTo>
                      <a:pt x="2" y="26"/>
                      <a:pt x="0" y="48"/>
                      <a:pt x="10" y="79"/>
                    </a:cubicBezTo>
                    <a:cubicBezTo>
                      <a:pt x="20" y="110"/>
                      <a:pt x="39" y="141"/>
                      <a:pt x="68" y="172"/>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Freeform 32">
                <a:extLst>
                  <a:ext uri="{FF2B5EF4-FFF2-40B4-BE49-F238E27FC236}">
                    <a16:creationId xmlns:a16="http://schemas.microsoft.com/office/drawing/2014/main" id="{7E602FD5-DC02-4C06-A280-F677E8E996FB}"/>
                  </a:ext>
                </a:extLst>
              </p:cNvPr>
              <p:cNvSpPr>
                <a:spLocks/>
              </p:cNvSpPr>
              <p:nvPr/>
            </p:nvSpPr>
            <p:spPr bwMode="auto">
              <a:xfrm>
                <a:off x="10036176" y="4051301"/>
                <a:ext cx="214313" cy="304800"/>
              </a:xfrm>
              <a:custGeom>
                <a:avLst/>
                <a:gdLst>
                  <a:gd name="T0" fmla="*/ 175 w 198"/>
                  <a:gd name="T1" fmla="*/ 10 h 282"/>
                  <a:gd name="T2" fmla="*/ 111 w 198"/>
                  <a:gd name="T3" fmla="*/ 24 h 282"/>
                  <a:gd name="T4" fmla="*/ 39 w 198"/>
                  <a:gd name="T5" fmla="*/ 107 h 282"/>
                  <a:gd name="T6" fmla="*/ 3 w 198"/>
                  <a:gd name="T7" fmla="*/ 210 h 282"/>
                  <a:gd name="T8" fmla="*/ 23 w 198"/>
                  <a:gd name="T9" fmla="*/ 273 h 282"/>
                  <a:gd name="T10" fmla="*/ 88 w 198"/>
                  <a:gd name="T11" fmla="*/ 259 h 282"/>
                  <a:gd name="T12" fmla="*/ 159 w 198"/>
                  <a:gd name="T13" fmla="*/ 176 h 282"/>
                  <a:gd name="T14" fmla="*/ 195 w 198"/>
                  <a:gd name="T15" fmla="*/ 73 h 282"/>
                  <a:gd name="T16" fmla="*/ 175 w 198"/>
                  <a:gd name="T17" fmla="*/ 1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82">
                    <a:moveTo>
                      <a:pt x="175" y="10"/>
                    </a:moveTo>
                    <a:cubicBezTo>
                      <a:pt x="159" y="0"/>
                      <a:pt x="137" y="5"/>
                      <a:pt x="111" y="24"/>
                    </a:cubicBezTo>
                    <a:cubicBezTo>
                      <a:pt x="84" y="43"/>
                      <a:pt x="60" y="70"/>
                      <a:pt x="39" y="107"/>
                    </a:cubicBezTo>
                    <a:cubicBezTo>
                      <a:pt x="18" y="143"/>
                      <a:pt x="6" y="177"/>
                      <a:pt x="3" y="210"/>
                    </a:cubicBezTo>
                    <a:cubicBezTo>
                      <a:pt x="0" y="242"/>
                      <a:pt x="7" y="263"/>
                      <a:pt x="23" y="273"/>
                    </a:cubicBezTo>
                    <a:cubicBezTo>
                      <a:pt x="40" y="282"/>
                      <a:pt x="61" y="278"/>
                      <a:pt x="88" y="259"/>
                    </a:cubicBezTo>
                    <a:cubicBezTo>
                      <a:pt x="115" y="240"/>
                      <a:pt x="138" y="212"/>
                      <a:pt x="159" y="176"/>
                    </a:cubicBezTo>
                    <a:cubicBezTo>
                      <a:pt x="180" y="139"/>
                      <a:pt x="192" y="105"/>
                      <a:pt x="195" y="73"/>
                    </a:cubicBezTo>
                    <a:cubicBezTo>
                      <a:pt x="198" y="40"/>
                      <a:pt x="192" y="19"/>
                      <a:pt x="175" y="10"/>
                    </a:cubicBez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 name="Freeform 33">
                <a:extLst>
                  <a:ext uri="{FF2B5EF4-FFF2-40B4-BE49-F238E27FC236}">
                    <a16:creationId xmlns:a16="http://schemas.microsoft.com/office/drawing/2014/main" id="{C1512F88-F24F-4384-9CDE-0382E2EB5EA7}"/>
                  </a:ext>
                </a:extLst>
              </p:cNvPr>
              <p:cNvSpPr>
                <a:spLocks/>
              </p:cNvSpPr>
              <p:nvPr/>
            </p:nvSpPr>
            <p:spPr bwMode="auto">
              <a:xfrm>
                <a:off x="10036176" y="4051301"/>
                <a:ext cx="214313" cy="304800"/>
              </a:xfrm>
              <a:custGeom>
                <a:avLst/>
                <a:gdLst>
                  <a:gd name="T0" fmla="*/ 111 w 198"/>
                  <a:gd name="T1" fmla="*/ 24 h 282"/>
                  <a:gd name="T2" fmla="*/ 39 w 198"/>
                  <a:gd name="T3" fmla="*/ 107 h 282"/>
                  <a:gd name="T4" fmla="*/ 3 w 198"/>
                  <a:gd name="T5" fmla="*/ 210 h 282"/>
                  <a:gd name="T6" fmla="*/ 23 w 198"/>
                  <a:gd name="T7" fmla="*/ 273 h 282"/>
                  <a:gd name="T8" fmla="*/ 88 w 198"/>
                  <a:gd name="T9" fmla="*/ 259 h 282"/>
                  <a:gd name="T10" fmla="*/ 159 w 198"/>
                  <a:gd name="T11" fmla="*/ 176 h 282"/>
                  <a:gd name="T12" fmla="*/ 195 w 198"/>
                  <a:gd name="T13" fmla="*/ 73 h 282"/>
                  <a:gd name="T14" fmla="*/ 175 w 198"/>
                  <a:gd name="T15" fmla="*/ 10 h 282"/>
                  <a:gd name="T16" fmla="*/ 111 w 198"/>
                  <a:gd name="T17" fmla="*/ 2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82">
                    <a:moveTo>
                      <a:pt x="111" y="24"/>
                    </a:moveTo>
                    <a:cubicBezTo>
                      <a:pt x="84" y="43"/>
                      <a:pt x="60" y="70"/>
                      <a:pt x="39" y="107"/>
                    </a:cubicBezTo>
                    <a:cubicBezTo>
                      <a:pt x="18" y="143"/>
                      <a:pt x="6" y="177"/>
                      <a:pt x="3" y="210"/>
                    </a:cubicBezTo>
                    <a:cubicBezTo>
                      <a:pt x="0" y="242"/>
                      <a:pt x="7" y="263"/>
                      <a:pt x="23" y="273"/>
                    </a:cubicBezTo>
                    <a:cubicBezTo>
                      <a:pt x="40" y="282"/>
                      <a:pt x="61" y="278"/>
                      <a:pt x="88" y="259"/>
                    </a:cubicBezTo>
                    <a:cubicBezTo>
                      <a:pt x="115" y="240"/>
                      <a:pt x="138" y="212"/>
                      <a:pt x="159" y="176"/>
                    </a:cubicBezTo>
                    <a:cubicBezTo>
                      <a:pt x="180" y="139"/>
                      <a:pt x="192" y="105"/>
                      <a:pt x="195" y="73"/>
                    </a:cubicBezTo>
                    <a:cubicBezTo>
                      <a:pt x="198" y="40"/>
                      <a:pt x="192" y="19"/>
                      <a:pt x="175" y="10"/>
                    </a:cubicBezTo>
                    <a:cubicBezTo>
                      <a:pt x="159" y="0"/>
                      <a:pt x="137" y="5"/>
                      <a:pt x="111" y="24"/>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34">
                <a:extLst>
                  <a:ext uri="{FF2B5EF4-FFF2-40B4-BE49-F238E27FC236}">
                    <a16:creationId xmlns:a16="http://schemas.microsoft.com/office/drawing/2014/main" id="{9C84C13B-C88E-4F37-9E28-1EFA9CBFF546}"/>
                  </a:ext>
                </a:extLst>
              </p:cNvPr>
              <p:cNvSpPr>
                <a:spLocks/>
              </p:cNvSpPr>
              <p:nvPr/>
            </p:nvSpPr>
            <p:spPr bwMode="auto">
              <a:xfrm>
                <a:off x="9729788" y="4381501"/>
                <a:ext cx="214313" cy="306388"/>
              </a:xfrm>
              <a:custGeom>
                <a:avLst/>
                <a:gdLst>
                  <a:gd name="T0" fmla="*/ 39 w 198"/>
                  <a:gd name="T1" fmla="*/ 107 h 283"/>
                  <a:gd name="T2" fmla="*/ 3 w 198"/>
                  <a:gd name="T3" fmla="*/ 210 h 283"/>
                  <a:gd name="T4" fmla="*/ 23 w 198"/>
                  <a:gd name="T5" fmla="*/ 273 h 283"/>
                  <a:gd name="T6" fmla="*/ 88 w 198"/>
                  <a:gd name="T7" fmla="*/ 259 h 283"/>
                  <a:gd name="T8" fmla="*/ 159 w 198"/>
                  <a:gd name="T9" fmla="*/ 176 h 283"/>
                  <a:gd name="T10" fmla="*/ 196 w 198"/>
                  <a:gd name="T11" fmla="*/ 73 h 283"/>
                  <a:gd name="T12" fmla="*/ 175 w 198"/>
                  <a:gd name="T13" fmla="*/ 10 h 283"/>
                  <a:gd name="T14" fmla="*/ 111 w 198"/>
                  <a:gd name="T15" fmla="*/ 24 h 283"/>
                  <a:gd name="T16" fmla="*/ 39 w 198"/>
                  <a:gd name="T17" fmla="*/ 10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83">
                    <a:moveTo>
                      <a:pt x="39" y="107"/>
                    </a:moveTo>
                    <a:cubicBezTo>
                      <a:pt x="18" y="143"/>
                      <a:pt x="6" y="177"/>
                      <a:pt x="3" y="210"/>
                    </a:cubicBezTo>
                    <a:cubicBezTo>
                      <a:pt x="0" y="242"/>
                      <a:pt x="7" y="263"/>
                      <a:pt x="23" y="273"/>
                    </a:cubicBezTo>
                    <a:cubicBezTo>
                      <a:pt x="40" y="283"/>
                      <a:pt x="62" y="278"/>
                      <a:pt x="88" y="259"/>
                    </a:cubicBezTo>
                    <a:cubicBezTo>
                      <a:pt x="115" y="240"/>
                      <a:pt x="138" y="212"/>
                      <a:pt x="159" y="176"/>
                    </a:cubicBezTo>
                    <a:cubicBezTo>
                      <a:pt x="180" y="140"/>
                      <a:pt x="192" y="105"/>
                      <a:pt x="196" y="73"/>
                    </a:cubicBezTo>
                    <a:cubicBezTo>
                      <a:pt x="198" y="40"/>
                      <a:pt x="192" y="19"/>
                      <a:pt x="175" y="10"/>
                    </a:cubicBezTo>
                    <a:cubicBezTo>
                      <a:pt x="159" y="0"/>
                      <a:pt x="137" y="5"/>
                      <a:pt x="111" y="24"/>
                    </a:cubicBezTo>
                    <a:cubicBezTo>
                      <a:pt x="84" y="43"/>
                      <a:pt x="60" y="71"/>
                      <a:pt x="39" y="107"/>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 name="Freeform 35">
                <a:extLst>
                  <a:ext uri="{FF2B5EF4-FFF2-40B4-BE49-F238E27FC236}">
                    <a16:creationId xmlns:a16="http://schemas.microsoft.com/office/drawing/2014/main" id="{94D5F53E-8B8B-489B-8021-AA21FD5A3E33}"/>
                  </a:ext>
                </a:extLst>
              </p:cNvPr>
              <p:cNvSpPr>
                <a:spLocks/>
              </p:cNvSpPr>
              <p:nvPr/>
            </p:nvSpPr>
            <p:spPr bwMode="auto">
              <a:xfrm>
                <a:off x="9729788" y="4381501"/>
                <a:ext cx="214313" cy="306388"/>
              </a:xfrm>
              <a:custGeom>
                <a:avLst/>
                <a:gdLst>
                  <a:gd name="T0" fmla="*/ 3 w 198"/>
                  <a:gd name="T1" fmla="*/ 210 h 283"/>
                  <a:gd name="T2" fmla="*/ 23 w 198"/>
                  <a:gd name="T3" fmla="*/ 273 h 283"/>
                  <a:gd name="T4" fmla="*/ 88 w 198"/>
                  <a:gd name="T5" fmla="*/ 259 h 283"/>
                  <a:gd name="T6" fmla="*/ 159 w 198"/>
                  <a:gd name="T7" fmla="*/ 176 h 283"/>
                  <a:gd name="T8" fmla="*/ 196 w 198"/>
                  <a:gd name="T9" fmla="*/ 73 h 283"/>
                  <a:gd name="T10" fmla="*/ 175 w 198"/>
                  <a:gd name="T11" fmla="*/ 10 h 283"/>
                  <a:gd name="T12" fmla="*/ 111 w 198"/>
                  <a:gd name="T13" fmla="*/ 24 h 283"/>
                  <a:gd name="T14" fmla="*/ 39 w 198"/>
                  <a:gd name="T15" fmla="*/ 107 h 283"/>
                  <a:gd name="T16" fmla="*/ 3 w 198"/>
                  <a:gd name="T17" fmla="*/ 21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83">
                    <a:moveTo>
                      <a:pt x="3" y="210"/>
                    </a:moveTo>
                    <a:cubicBezTo>
                      <a:pt x="0" y="242"/>
                      <a:pt x="7" y="263"/>
                      <a:pt x="23" y="273"/>
                    </a:cubicBezTo>
                    <a:cubicBezTo>
                      <a:pt x="40" y="283"/>
                      <a:pt x="62" y="278"/>
                      <a:pt x="88" y="259"/>
                    </a:cubicBezTo>
                    <a:cubicBezTo>
                      <a:pt x="115" y="240"/>
                      <a:pt x="138" y="212"/>
                      <a:pt x="159" y="176"/>
                    </a:cubicBezTo>
                    <a:cubicBezTo>
                      <a:pt x="180" y="140"/>
                      <a:pt x="192" y="105"/>
                      <a:pt x="196" y="73"/>
                    </a:cubicBezTo>
                    <a:cubicBezTo>
                      <a:pt x="198" y="40"/>
                      <a:pt x="192" y="19"/>
                      <a:pt x="175" y="10"/>
                    </a:cubicBezTo>
                    <a:cubicBezTo>
                      <a:pt x="159" y="0"/>
                      <a:pt x="137" y="5"/>
                      <a:pt x="111" y="24"/>
                    </a:cubicBezTo>
                    <a:cubicBezTo>
                      <a:pt x="84" y="43"/>
                      <a:pt x="60" y="71"/>
                      <a:pt x="39" y="107"/>
                    </a:cubicBezTo>
                    <a:cubicBezTo>
                      <a:pt x="18" y="143"/>
                      <a:pt x="6" y="177"/>
                      <a:pt x="3" y="210"/>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Freeform 36">
                <a:extLst>
                  <a:ext uri="{FF2B5EF4-FFF2-40B4-BE49-F238E27FC236}">
                    <a16:creationId xmlns:a16="http://schemas.microsoft.com/office/drawing/2014/main" id="{B69FE681-DA88-48B4-8CB6-589620BBEA03}"/>
                  </a:ext>
                </a:extLst>
              </p:cNvPr>
              <p:cNvSpPr>
                <a:spLocks/>
              </p:cNvSpPr>
              <p:nvPr/>
            </p:nvSpPr>
            <p:spPr bwMode="auto">
              <a:xfrm>
                <a:off x="9709151" y="4700588"/>
                <a:ext cx="169863" cy="328613"/>
              </a:xfrm>
              <a:custGeom>
                <a:avLst/>
                <a:gdLst>
                  <a:gd name="T0" fmla="*/ 11 w 157"/>
                  <a:gd name="T1" fmla="*/ 168 h 304"/>
                  <a:gd name="T2" fmla="*/ 56 w 157"/>
                  <a:gd name="T3" fmla="*/ 267 h 304"/>
                  <a:gd name="T4" fmla="*/ 114 w 157"/>
                  <a:gd name="T5" fmla="*/ 299 h 304"/>
                  <a:gd name="T6" fmla="*/ 151 w 157"/>
                  <a:gd name="T7" fmla="*/ 245 h 304"/>
                  <a:gd name="T8" fmla="*/ 146 w 157"/>
                  <a:gd name="T9" fmla="*/ 136 h 304"/>
                  <a:gd name="T10" fmla="*/ 101 w 157"/>
                  <a:gd name="T11" fmla="*/ 36 h 304"/>
                  <a:gd name="T12" fmla="*/ 43 w 157"/>
                  <a:gd name="T13" fmla="*/ 4 h 304"/>
                  <a:gd name="T14" fmla="*/ 6 w 157"/>
                  <a:gd name="T15" fmla="*/ 59 h 304"/>
                  <a:gd name="T16" fmla="*/ 11 w 157"/>
                  <a:gd name="T17" fmla="*/ 16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304">
                    <a:moveTo>
                      <a:pt x="11" y="168"/>
                    </a:moveTo>
                    <a:cubicBezTo>
                      <a:pt x="21" y="208"/>
                      <a:pt x="36" y="241"/>
                      <a:pt x="56" y="267"/>
                    </a:cubicBezTo>
                    <a:cubicBezTo>
                      <a:pt x="76" y="293"/>
                      <a:pt x="95" y="304"/>
                      <a:pt x="114" y="299"/>
                    </a:cubicBezTo>
                    <a:cubicBezTo>
                      <a:pt x="132" y="295"/>
                      <a:pt x="144" y="277"/>
                      <a:pt x="151" y="245"/>
                    </a:cubicBezTo>
                    <a:cubicBezTo>
                      <a:pt x="157" y="213"/>
                      <a:pt x="155" y="176"/>
                      <a:pt x="146" y="136"/>
                    </a:cubicBezTo>
                    <a:cubicBezTo>
                      <a:pt x="136" y="95"/>
                      <a:pt x="121" y="62"/>
                      <a:pt x="101" y="36"/>
                    </a:cubicBezTo>
                    <a:cubicBezTo>
                      <a:pt x="81" y="10"/>
                      <a:pt x="62" y="0"/>
                      <a:pt x="43" y="4"/>
                    </a:cubicBezTo>
                    <a:cubicBezTo>
                      <a:pt x="25" y="9"/>
                      <a:pt x="12" y="27"/>
                      <a:pt x="6" y="59"/>
                    </a:cubicBezTo>
                    <a:cubicBezTo>
                      <a:pt x="0" y="91"/>
                      <a:pt x="1" y="127"/>
                      <a:pt x="11" y="168"/>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1" name="Freeform 37">
                <a:extLst>
                  <a:ext uri="{FF2B5EF4-FFF2-40B4-BE49-F238E27FC236}">
                    <a16:creationId xmlns:a16="http://schemas.microsoft.com/office/drawing/2014/main" id="{DDBBC825-611A-4FDE-8CCD-549F3F3311D6}"/>
                  </a:ext>
                </a:extLst>
              </p:cNvPr>
              <p:cNvSpPr>
                <a:spLocks/>
              </p:cNvSpPr>
              <p:nvPr/>
            </p:nvSpPr>
            <p:spPr bwMode="auto">
              <a:xfrm>
                <a:off x="9709151" y="4700588"/>
                <a:ext cx="169863" cy="328613"/>
              </a:xfrm>
              <a:custGeom>
                <a:avLst/>
                <a:gdLst>
                  <a:gd name="T0" fmla="*/ 56 w 157"/>
                  <a:gd name="T1" fmla="*/ 267 h 304"/>
                  <a:gd name="T2" fmla="*/ 114 w 157"/>
                  <a:gd name="T3" fmla="*/ 299 h 304"/>
                  <a:gd name="T4" fmla="*/ 151 w 157"/>
                  <a:gd name="T5" fmla="*/ 245 h 304"/>
                  <a:gd name="T6" fmla="*/ 146 w 157"/>
                  <a:gd name="T7" fmla="*/ 136 h 304"/>
                  <a:gd name="T8" fmla="*/ 101 w 157"/>
                  <a:gd name="T9" fmla="*/ 36 h 304"/>
                  <a:gd name="T10" fmla="*/ 43 w 157"/>
                  <a:gd name="T11" fmla="*/ 4 h 304"/>
                  <a:gd name="T12" fmla="*/ 6 w 157"/>
                  <a:gd name="T13" fmla="*/ 59 h 304"/>
                  <a:gd name="T14" fmla="*/ 11 w 157"/>
                  <a:gd name="T15" fmla="*/ 168 h 304"/>
                  <a:gd name="T16" fmla="*/ 56 w 157"/>
                  <a:gd name="T17" fmla="*/ 26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304">
                    <a:moveTo>
                      <a:pt x="56" y="267"/>
                    </a:moveTo>
                    <a:cubicBezTo>
                      <a:pt x="76" y="293"/>
                      <a:pt x="95" y="304"/>
                      <a:pt x="114" y="299"/>
                    </a:cubicBezTo>
                    <a:cubicBezTo>
                      <a:pt x="132" y="295"/>
                      <a:pt x="144" y="277"/>
                      <a:pt x="151" y="245"/>
                    </a:cubicBezTo>
                    <a:cubicBezTo>
                      <a:pt x="157" y="213"/>
                      <a:pt x="155" y="176"/>
                      <a:pt x="146" y="136"/>
                    </a:cubicBezTo>
                    <a:cubicBezTo>
                      <a:pt x="136" y="95"/>
                      <a:pt x="121" y="62"/>
                      <a:pt x="101" y="36"/>
                    </a:cubicBezTo>
                    <a:cubicBezTo>
                      <a:pt x="81" y="10"/>
                      <a:pt x="62" y="0"/>
                      <a:pt x="43" y="4"/>
                    </a:cubicBezTo>
                    <a:cubicBezTo>
                      <a:pt x="25" y="9"/>
                      <a:pt x="12" y="27"/>
                      <a:pt x="6" y="59"/>
                    </a:cubicBezTo>
                    <a:cubicBezTo>
                      <a:pt x="0" y="91"/>
                      <a:pt x="1" y="127"/>
                      <a:pt x="11" y="168"/>
                    </a:cubicBezTo>
                    <a:cubicBezTo>
                      <a:pt x="21" y="208"/>
                      <a:pt x="36" y="241"/>
                      <a:pt x="56" y="267"/>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Freeform 38">
                <a:extLst>
                  <a:ext uri="{FF2B5EF4-FFF2-40B4-BE49-F238E27FC236}">
                    <a16:creationId xmlns:a16="http://schemas.microsoft.com/office/drawing/2014/main" id="{3F82851F-38EC-4A83-8896-5F9BAA0A53F8}"/>
                  </a:ext>
                </a:extLst>
              </p:cNvPr>
              <p:cNvSpPr>
                <a:spLocks/>
              </p:cNvSpPr>
              <p:nvPr/>
            </p:nvSpPr>
            <p:spPr bwMode="auto">
              <a:xfrm>
                <a:off x="9917113" y="4370388"/>
                <a:ext cx="169863" cy="327025"/>
              </a:xfrm>
              <a:custGeom>
                <a:avLst/>
                <a:gdLst>
                  <a:gd name="T0" fmla="*/ 11 w 157"/>
                  <a:gd name="T1" fmla="*/ 169 h 304"/>
                  <a:gd name="T2" fmla="*/ 56 w 157"/>
                  <a:gd name="T3" fmla="*/ 268 h 304"/>
                  <a:gd name="T4" fmla="*/ 113 w 157"/>
                  <a:gd name="T5" fmla="*/ 300 h 304"/>
                  <a:gd name="T6" fmla="*/ 151 w 157"/>
                  <a:gd name="T7" fmla="*/ 245 h 304"/>
                  <a:gd name="T8" fmla="*/ 145 w 157"/>
                  <a:gd name="T9" fmla="*/ 136 h 304"/>
                  <a:gd name="T10" fmla="*/ 101 w 157"/>
                  <a:gd name="T11" fmla="*/ 37 h 304"/>
                  <a:gd name="T12" fmla="*/ 43 w 157"/>
                  <a:gd name="T13" fmla="*/ 5 h 304"/>
                  <a:gd name="T14" fmla="*/ 6 w 157"/>
                  <a:gd name="T15" fmla="*/ 60 h 304"/>
                  <a:gd name="T16" fmla="*/ 11 w 157"/>
                  <a:gd name="T17" fmla="*/ 16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304">
                    <a:moveTo>
                      <a:pt x="11" y="169"/>
                    </a:moveTo>
                    <a:cubicBezTo>
                      <a:pt x="21" y="209"/>
                      <a:pt x="36" y="242"/>
                      <a:pt x="56" y="268"/>
                    </a:cubicBezTo>
                    <a:cubicBezTo>
                      <a:pt x="76" y="294"/>
                      <a:pt x="95" y="304"/>
                      <a:pt x="113" y="300"/>
                    </a:cubicBezTo>
                    <a:cubicBezTo>
                      <a:pt x="132" y="296"/>
                      <a:pt x="144" y="277"/>
                      <a:pt x="151" y="245"/>
                    </a:cubicBezTo>
                    <a:cubicBezTo>
                      <a:pt x="157" y="213"/>
                      <a:pt x="155" y="177"/>
                      <a:pt x="145" y="136"/>
                    </a:cubicBezTo>
                    <a:cubicBezTo>
                      <a:pt x="136" y="96"/>
                      <a:pt x="121" y="63"/>
                      <a:pt x="101" y="37"/>
                    </a:cubicBezTo>
                    <a:cubicBezTo>
                      <a:pt x="81" y="11"/>
                      <a:pt x="62" y="0"/>
                      <a:pt x="43" y="5"/>
                    </a:cubicBezTo>
                    <a:cubicBezTo>
                      <a:pt x="25" y="9"/>
                      <a:pt x="12" y="27"/>
                      <a:pt x="6" y="60"/>
                    </a:cubicBezTo>
                    <a:cubicBezTo>
                      <a:pt x="0" y="92"/>
                      <a:pt x="1" y="128"/>
                      <a:pt x="11" y="169"/>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3" name="Freeform 39">
                <a:extLst>
                  <a:ext uri="{FF2B5EF4-FFF2-40B4-BE49-F238E27FC236}">
                    <a16:creationId xmlns:a16="http://schemas.microsoft.com/office/drawing/2014/main" id="{BEE794E4-C68B-462E-9F1A-0D501E7B1321}"/>
                  </a:ext>
                </a:extLst>
              </p:cNvPr>
              <p:cNvSpPr>
                <a:spLocks/>
              </p:cNvSpPr>
              <p:nvPr/>
            </p:nvSpPr>
            <p:spPr bwMode="auto">
              <a:xfrm>
                <a:off x="9917113" y="4370388"/>
                <a:ext cx="169863" cy="327025"/>
              </a:xfrm>
              <a:custGeom>
                <a:avLst/>
                <a:gdLst>
                  <a:gd name="T0" fmla="*/ 56 w 157"/>
                  <a:gd name="T1" fmla="*/ 268 h 304"/>
                  <a:gd name="T2" fmla="*/ 113 w 157"/>
                  <a:gd name="T3" fmla="*/ 300 h 304"/>
                  <a:gd name="T4" fmla="*/ 151 w 157"/>
                  <a:gd name="T5" fmla="*/ 245 h 304"/>
                  <a:gd name="T6" fmla="*/ 145 w 157"/>
                  <a:gd name="T7" fmla="*/ 136 h 304"/>
                  <a:gd name="T8" fmla="*/ 101 w 157"/>
                  <a:gd name="T9" fmla="*/ 37 h 304"/>
                  <a:gd name="T10" fmla="*/ 43 w 157"/>
                  <a:gd name="T11" fmla="*/ 5 h 304"/>
                  <a:gd name="T12" fmla="*/ 6 w 157"/>
                  <a:gd name="T13" fmla="*/ 60 h 304"/>
                  <a:gd name="T14" fmla="*/ 11 w 157"/>
                  <a:gd name="T15" fmla="*/ 169 h 304"/>
                  <a:gd name="T16" fmla="*/ 56 w 157"/>
                  <a:gd name="T17" fmla="*/ 26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304">
                    <a:moveTo>
                      <a:pt x="56" y="268"/>
                    </a:moveTo>
                    <a:cubicBezTo>
                      <a:pt x="76" y="294"/>
                      <a:pt x="95" y="304"/>
                      <a:pt x="113" y="300"/>
                    </a:cubicBezTo>
                    <a:cubicBezTo>
                      <a:pt x="132" y="296"/>
                      <a:pt x="144" y="277"/>
                      <a:pt x="151" y="245"/>
                    </a:cubicBezTo>
                    <a:cubicBezTo>
                      <a:pt x="157" y="213"/>
                      <a:pt x="155" y="177"/>
                      <a:pt x="145" y="136"/>
                    </a:cubicBezTo>
                    <a:cubicBezTo>
                      <a:pt x="136" y="96"/>
                      <a:pt x="121" y="63"/>
                      <a:pt x="101" y="37"/>
                    </a:cubicBezTo>
                    <a:cubicBezTo>
                      <a:pt x="81" y="11"/>
                      <a:pt x="62" y="0"/>
                      <a:pt x="43" y="5"/>
                    </a:cubicBezTo>
                    <a:cubicBezTo>
                      <a:pt x="25" y="9"/>
                      <a:pt x="12" y="27"/>
                      <a:pt x="6" y="60"/>
                    </a:cubicBezTo>
                    <a:cubicBezTo>
                      <a:pt x="0" y="92"/>
                      <a:pt x="1" y="128"/>
                      <a:pt x="11" y="169"/>
                    </a:cubicBezTo>
                    <a:cubicBezTo>
                      <a:pt x="21" y="209"/>
                      <a:pt x="36" y="242"/>
                      <a:pt x="56" y="268"/>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Freeform 40">
                <a:extLst>
                  <a:ext uri="{FF2B5EF4-FFF2-40B4-BE49-F238E27FC236}">
                    <a16:creationId xmlns:a16="http://schemas.microsoft.com/office/drawing/2014/main" id="{1391197B-E3B6-42D7-A35D-4EA5EB785CAE}"/>
                  </a:ext>
                </a:extLst>
              </p:cNvPr>
              <p:cNvSpPr>
                <a:spLocks/>
              </p:cNvSpPr>
              <p:nvPr/>
            </p:nvSpPr>
            <p:spPr bwMode="auto">
              <a:xfrm>
                <a:off x="9848851" y="4718051"/>
                <a:ext cx="214313" cy="304800"/>
              </a:xfrm>
              <a:custGeom>
                <a:avLst/>
                <a:gdLst>
                  <a:gd name="T0" fmla="*/ 39 w 198"/>
                  <a:gd name="T1" fmla="*/ 106 h 282"/>
                  <a:gd name="T2" fmla="*/ 3 w 198"/>
                  <a:gd name="T3" fmla="*/ 210 h 282"/>
                  <a:gd name="T4" fmla="*/ 23 w 198"/>
                  <a:gd name="T5" fmla="*/ 273 h 282"/>
                  <a:gd name="T6" fmla="*/ 87 w 198"/>
                  <a:gd name="T7" fmla="*/ 259 h 282"/>
                  <a:gd name="T8" fmla="*/ 159 w 198"/>
                  <a:gd name="T9" fmla="*/ 176 h 282"/>
                  <a:gd name="T10" fmla="*/ 195 w 198"/>
                  <a:gd name="T11" fmla="*/ 73 h 282"/>
                  <a:gd name="T12" fmla="*/ 175 w 198"/>
                  <a:gd name="T13" fmla="*/ 9 h 282"/>
                  <a:gd name="T14" fmla="*/ 110 w 198"/>
                  <a:gd name="T15" fmla="*/ 24 h 282"/>
                  <a:gd name="T16" fmla="*/ 39 w 198"/>
                  <a:gd name="T17" fmla="*/ 10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82">
                    <a:moveTo>
                      <a:pt x="39" y="106"/>
                    </a:moveTo>
                    <a:cubicBezTo>
                      <a:pt x="18" y="143"/>
                      <a:pt x="6" y="177"/>
                      <a:pt x="3" y="210"/>
                    </a:cubicBezTo>
                    <a:cubicBezTo>
                      <a:pt x="0" y="242"/>
                      <a:pt x="6" y="263"/>
                      <a:pt x="23" y="273"/>
                    </a:cubicBezTo>
                    <a:cubicBezTo>
                      <a:pt x="39" y="282"/>
                      <a:pt x="61" y="278"/>
                      <a:pt x="87" y="259"/>
                    </a:cubicBezTo>
                    <a:cubicBezTo>
                      <a:pt x="114" y="240"/>
                      <a:pt x="138" y="212"/>
                      <a:pt x="159" y="176"/>
                    </a:cubicBezTo>
                    <a:cubicBezTo>
                      <a:pt x="180" y="139"/>
                      <a:pt x="192" y="105"/>
                      <a:pt x="195" y="73"/>
                    </a:cubicBezTo>
                    <a:cubicBezTo>
                      <a:pt x="198" y="40"/>
                      <a:pt x="191" y="19"/>
                      <a:pt x="175" y="9"/>
                    </a:cubicBezTo>
                    <a:cubicBezTo>
                      <a:pt x="158" y="0"/>
                      <a:pt x="137" y="5"/>
                      <a:pt x="110" y="24"/>
                    </a:cubicBezTo>
                    <a:cubicBezTo>
                      <a:pt x="84" y="43"/>
                      <a:pt x="60" y="70"/>
                      <a:pt x="39" y="106"/>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5" name="Freeform 41">
                <a:extLst>
                  <a:ext uri="{FF2B5EF4-FFF2-40B4-BE49-F238E27FC236}">
                    <a16:creationId xmlns:a16="http://schemas.microsoft.com/office/drawing/2014/main" id="{6D7FE904-0E52-4F2D-8A2D-5D1E4D7AAA0B}"/>
                  </a:ext>
                </a:extLst>
              </p:cNvPr>
              <p:cNvSpPr>
                <a:spLocks/>
              </p:cNvSpPr>
              <p:nvPr/>
            </p:nvSpPr>
            <p:spPr bwMode="auto">
              <a:xfrm>
                <a:off x="9848851" y="4718051"/>
                <a:ext cx="214313" cy="304800"/>
              </a:xfrm>
              <a:custGeom>
                <a:avLst/>
                <a:gdLst>
                  <a:gd name="T0" fmla="*/ 3 w 198"/>
                  <a:gd name="T1" fmla="*/ 210 h 282"/>
                  <a:gd name="T2" fmla="*/ 23 w 198"/>
                  <a:gd name="T3" fmla="*/ 273 h 282"/>
                  <a:gd name="T4" fmla="*/ 87 w 198"/>
                  <a:gd name="T5" fmla="*/ 259 h 282"/>
                  <a:gd name="T6" fmla="*/ 159 w 198"/>
                  <a:gd name="T7" fmla="*/ 176 h 282"/>
                  <a:gd name="T8" fmla="*/ 195 w 198"/>
                  <a:gd name="T9" fmla="*/ 73 h 282"/>
                  <a:gd name="T10" fmla="*/ 175 w 198"/>
                  <a:gd name="T11" fmla="*/ 9 h 282"/>
                  <a:gd name="T12" fmla="*/ 110 w 198"/>
                  <a:gd name="T13" fmla="*/ 24 h 282"/>
                  <a:gd name="T14" fmla="*/ 39 w 198"/>
                  <a:gd name="T15" fmla="*/ 106 h 282"/>
                  <a:gd name="T16" fmla="*/ 3 w 198"/>
                  <a:gd name="T17" fmla="*/ 21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82">
                    <a:moveTo>
                      <a:pt x="3" y="210"/>
                    </a:moveTo>
                    <a:cubicBezTo>
                      <a:pt x="0" y="242"/>
                      <a:pt x="6" y="263"/>
                      <a:pt x="23" y="273"/>
                    </a:cubicBezTo>
                    <a:cubicBezTo>
                      <a:pt x="39" y="282"/>
                      <a:pt x="61" y="278"/>
                      <a:pt x="87" y="259"/>
                    </a:cubicBezTo>
                    <a:cubicBezTo>
                      <a:pt x="114" y="240"/>
                      <a:pt x="138" y="212"/>
                      <a:pt x="159" y="176"/>
                    </a:cubicBezTo>
                    <a:cubicBezTo>
                      <a:pt x="180" y="139"/>
                      <a:pt x="192" y="105"/>
                      <a:pt x="195" y="73"/>
                    </a:cubicBezTo>
                    <a:cubicBezTo>
                      <a:pt x="198" y="40"/>
                      <a:pt x="191" y="19"/>
                      <a:pt x="175" y="9"/>
                    </a:cubicBezTo>
                    <a:cubicBezTo>
                      <a:pt x="158" y="0"/>
                      <a:pt x="137" y="5"/>
                      <a:pt x="110" y="24"/>
                    </a:cubicBezTo>
                    <a:cubicBezTo>
                      <a:pt x="84" y="43"/>
                      <a:pt x="60" y="70"/>
                      <a:pt x="39" y="106"/>
                    </a:cubicBezTo>
                    <a:cubicBezTo>
                      <a:pt x="18" y="143"/>
                      <a:pt x="6" y="177"/>
                      <a:pt x="3" y="210"/>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Freeform 42">
                <a:extLst>
                  <a:ext uri="{FF2B5EF4-FFF2-40B4-BE49-F238E27FC236}">
                    <a16:creationId xmlns:a16="http://schemas.microsoft.com/office/drawing/2014/main" id="{DED4D085-8DAA-4C15-A2D0-3AC91319D8E0}"/>
                  </a:ext>
                </a:extLst>
              </p:cNvPr>
              <p:cNvSpPr>
                <a:spLocks/>
              </p:cNvSpPr>
              <p:nvPr/>
            </p:nvSpPr>
            <p:spPr bwMode="auto">
              <a:xfrm>
                <a:off x="9955213" y="4014788"/>
                <a:ext cx="215900" cy="306388"/>
              </a:xfrm>
              <a:custGeom>
                <a:avLst/>
                <a:gdLst>
                  <a:gd name="T0" fmla="*/ 40 w 199"/>
                  <a:gd name="T1" fmla="*/ 107 h 283"/>
                  <a:gd name="T2" fmla="*/ 4 w 199"/>
                  <a:gd name="T3" fmla="*/ 210 h 283"/>
                  <a:gd name="T4" fmla="*/ 24 w 199"/>
                  <a:gd name="T5" fmla="*/ 273 h 283"/>
                  <a:gd name="T6" fmla="*/ 88 w 199"/>
                  <a:gd name="T7" fmla="*/ 259 h 283"/>
                  <a:gd name="T8" fmla="*/ 160 w 199"/>
                  <a:gd name="T9" fmla="*/ 176 h 283"/>
                  <a:gd name="T10" fmla="*/ 196 w 199"/>
                  <a:gd name="T11" fmla="*/ 73 h 283"/>
                  <a:gd name="T12" fmla="*/ 176 w 199"/>
                  <a:gd name="T13" fmla="*/ 10 h 283"/>
                  <a:gd name="T14" fmla="*/ 111 w 199"/>
                  <a:gd name="T15" fmla="*/ 24 h 283"/>
                  <a:gd name="T16" fmla="*/ 40 w 199"/>
                  <a:gd name="T17" fmla="*/ 10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83">
                    <a:moveTo>
                      <a:pt x="40" y="107"/>
                    </a:moveTo>
                    <a:cubicBezTo>
                      <a:pt x="19" y="143"/>
                      <a:pt x="7" y="177"/>
                      <a:pt x="4" y="210"/>
                    </a:cubicBezTo>
                    <a:cubicBezTo>
                      <a:pt x="0" y="242"/>
                      <a:pt x="7" y="263"/>
                      <a:pt x="24" y="273"/>
                    </a:cubicBezTo>
                    <a:cubicBezTo>
                      <a:pt x="40" y="283"/>
                      <a:pt x="62" y="278"/>
                      <a:pt x="88" y="259"/>
                    </a:cubicBezTo>
                    <a:cubicBezTo>
                      <a:pt x="115" y="240"/>
                      <a:pt x="139" y="212"/>
                      <a:pt x="160" y="176"/>
                    </a:cubicBezTo>
                    <a:cubicBezTo>
                      <a:pt x="181" y="140"/>
                      <a:pt x="193" y="106"/>
                      <a:pt x="196" y="73"/>
                    </a:cubicBezTo>
                    <a:cubicBezTo>
                      <a:pt x="199" y="41"/>
                      <a:pt x="192" y="20"/>
                      <a:pt x="176" y="10"/>
                    </a:cubicBezTo>
                    <a:cubicBezTo>
                      <a:pt x="159" y="0"/>
                      <a:pt x="138" y="5"/>
                      <a:pt x="111" y="24"/>
                    </a:cubicBezTo>
                    <a:cubicBezTo>
                      <a:pt x="84" y="43"/>
                      <a:pt x="61" y="71"/>
                      <a:pt x="40" y="107"/>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7" name="Freeform 43">
                <a:extLst>
                  <a:ext uri="{FF2B5EF4-FFF2-40B4-BE49-F238E27FC236}">
                    <a16:creationId xmlns:a16="http://schemas.microsoft.com/office/drawing/2014/main" id="{D76D8115-6EB5-4301-A8C9-260606CF7C23}"/>
                  </a:ext>
                </a:extLst>
              </p:cNvPr>
              <p:cNvSpPr>
                <a:spLocks/>
              </p:cNvSpPr>
              <p:nvPr/>
            </p:nvSpPr>
            <p:spPr bwMode="auto">
              <a:xfrm>
                <a:off x="9955213" y="4014788"/>
                <a:ext cx="215900" cy="306388"/>
              </a:xfrm>
              <a:custGeom>
                <a:avLst/>
                <a:gdLst>
                  <a:gd name="T0" fmla="*/ 4 w 199"/>
                  <a:gd name="T1" fmla="*/ 210 h 283"/>
                  <a:gd name="T2" fmla="*/ 24 w 199"/>
                  <a:gd name="T3" fmla="*/ 273 h 283"/>
                  <a:gd name="T4" fmla="*/ 88 w 199"/>
                  <a:gd name="T5" fmla="*/ 259 h 283"/>
                  <a:gd name="T6" fmla="*/ 160 w 199"/>
                  <a:gd name="T7" fmla="*/ 176 h 283"/>
                  <a:gd name="T8" fmla="*/ 196 w 199"/>
                  <a:gd name="T9" fmla="*/ 73 h 283"/>
                  <a:gd name="T10" fmla="*/ 176 w 199"/>
                  <a:gd name="T11" fmla="*/ 10 h 283"/>
                  <a:gd name="T12" fmla="*/ 111 w 199"/>
                  <a:gd name="T13" fmla="*/ 24 h 283"/>
                  <a:gd name="T14" fmla="*/ 40 w 199"/>
                  <a:gd name="T15" fmla="*/ 107 h 283"/>
                  <a:gd name="T16" fmla="*/ 4 w 199"/>
                  <a:gd name="T17" fmla="*/ 21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83">
                    <a:moveTo>
                      <a:pt x="4" y="210"/>
                    </a:moveTo>
                    <a:cubicBezTo>
                      <a:pt x="0" y="242"/>
                      <a:pt x="7" y="263"/>
                      <a:pt x="24" y="273"/>
                    </a:cubicBezTo>
                    <a:cubicBezTo>
                      <a:pt x="40" y="283"/>
                      <a:pt x="62" y="278"/>
                      <a:pt x="88" y="259"/>
                    </a:cubicBezTo>
                    <a:cubicBezTo>
                      <a:pt x="115" y="240"/>
                      <a:pt x="139" y="212"/>
                      <a:pt x="160" y="176"/>
                    </a:cubicBezTo>
                    <a:cubicBezTo>
                      <a:pt x="181" y="140"/>
                      <a:pt x="193" y="106"/>
                      <a:pt x="196" y="73"/>
                    </a:cubicBezTo>
                    <a:cubicBezTo>
                      <a:pt x="199" y="41"/>
                      <a:pt x="192" y="20"/>
                      <a:pt x="176" y="10"/>
                    </a:cubicBezTo>
                    <a:cubicBezTo>
                      <a:pt x="159" y="0"/>
                      <a:pt x="138" y="5"/>
                      <a:pt x="111" y="24"/>
                    </a:cubicBezTo>
                    <a:cubicBezTo>
                      <a:pt x="84" y="43"/>
                      <a:pt x="61" y="71"/>
                      <a:pt x="40" y="107"/>
                    </a:cubicBezTo>
                    <a:cubicBezTo>
                      <a:pt x="19" y="143"/>
                      <a:pt x="7" y="177"/>
                      <a:pt x="4" y="210"/>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Freeform 44">
                <a:extLst>
                  <a:ext uri="{FF2B5EF4-FFF2-40B4-BE49-F238E27FC236}">
                    <a16:creationId xmlns:a16="http://schemas.microsoft.com/office/drawing/2014/main" id="{C6B113E3-2E20-4930-9C54-741E8CD20075}"/>
                  </a:ext>
                </a:extLst>
              </p:cNvPr>
              <p:cNvSpPr>
                <a:spLocks/>
              </p:cNvSpPr>
              <p:nvPr/>
            </p:nvSpPr>
            <p:spPr bwMode="auto">
              <a:xfrm>
                <a:off x="9675813" y="4043363"/>
                <a:ext cx="217488" cy="303213"/>
              </a:xfrm>
              <a:custGeom>
                <a:avLst/>
                <a:gdLst>
                  <a:gd name="T0" fmla="*/ 160 w 201"/>
                  <a:gd name="T1" fmla="*/ 105 h 280"/>
                  <a:gd name="T2" fmla="*/ 88 w 201"/>
                  <a:gd name="T3" fmla="*/ 23 h 280"/>
                  <a:gd name="T4" fmla="*/ 23 w 201"/>
                  <a:gd name="T5" fmla="*/ 10 h 280"/>
                  <a:gd name="T6" fmla="*/ 4 w 201"/>
                  <a:gd name="T7" fmla="*/ 73 h 280"/>
                  <a:gd name="T8" fmla="*/ 41 w 201"/>
                  <a:gd name="T9" fmla="*/ 175 h 280"/>
                  <a:gd name="T10" fmla="*/ 113 w 201"/>
                  <a:gd name="T11" fmla="*/ 257 h 280"/>
                  <a:gd name="T12" fmla="*/ 178 w 201"/>
                  <a:gd name="T13" fmla="*/ 271 h 280"/>
                  <a:gd name="T14" fmla="*/ 197 w 201"/>
                  <a:gd name="T15" fmla="*/ 207 h 280"/>
                  <a:gd name="T16" fmla="*/ 160 w 201"/>
                  <a:gd name="T17"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80">
                    <a:moveTo>
                      <a:pt x="160" y="105"/>
                    </a:moveTo>
                    <a:cubicBezTo>
                      <a:pt x="138" y="69"/>
                      <a:pt x="114" y="42"/>
                      <a:pt x="88" y="23"/>
                    </a:cubicBezTo>
                    <a:cubicBezTo>
                      <a:pt x="61" y="4"/>
                      <a:pt x="39" y="0"/>
                      <a:pt x="23" y="10"/>
                    </a:cubicBezTo>
                    <a:cubicBezTo>
                      <a:pt x="6" y="20"/>
                      <a:pt x="0" y="41"/>
                      <a:pt x="4" y="73"/>
                    </a:cubicBezTo>
                    <a:cubicBezTo>
                      <a:pt x="7" y="105"/>
                      <a:pt x="19" y="139"/>
                      <a:pt x="41" y="175"/>
                    </a:cubicBezTo>
                    <a:cubicBezTo>
                      <a:pt x="62" y="211"/>
                      <a:pt x="86" y="239"/>
                      <a:pt x="113" y="257"/>
                    </a:cubicBezTo>
                    <a:cubicBezTo>
                      <a:pt x="140" y="276"/>
                      <a:pt x="161" y="280"/>
                      <a:pt x="178" y="271"/>
                    </a:cubicBezTo>
                    <a:cubicBezTo>
                      <a:pt x="194" y="261"/>
                      <a:pt x="201" y="240"/>
                      <a:pt x="197" y="207"/>
                    </a:cubicBezTo>
                    <a:cubicBezTo>
                      <a:pt x="194" y="175"/>
                      <a:pt x="181" y="141"/>
                      <a:pt x="160" y="105"/>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9" name="Freeform 45">
                <a:extLst>
                  <a:ext uri="{FF2B5EF4-FFF2-40B4-BE49-F238E27FC236}">
                    <a16:creationId xmlns:a16="http://schemas.microsoft.com/office/drawing/2014/main" id="{A808C3D1-879B-4278-9449-B45DC897C3C4}"/>
                  </a:ext>
                </a:extLst>
              </p:cNvPr>
              <p:cNvSpPr>
                <a:spLocks/>
              </p:cNvSpPr>
              <p:nvPr/>
            </p:nvSpPr>
            <p:spPr bwMode="auto">
              <a:xfrm>
                <a:off x="9675813" y="4043363"/>
                <a:ext cx="217488" cy="303213"/>
              </a:xfrm>
              <a:custGeom>
                <a:avLst/>
                <a:gdLst>
                  <a:gd name="T0" fmla="*/ 88 w 201"/>
                  <a:gd name="T1" fmla="*/ 23 h 280"/>
                  <a:gd name="T2" fmla="*/ 23 w 201"/>
                  <a:gd name="T3" fmla="*/ 10 h 280"/>
                  <a:gd name="T4" fmla="*/ 4 w 201"/>
                  <a:gd name="T5" fmla="*/ 73 h 280"/>
                  <a:gd name="T6" fmla="*/ 41 w 201"/>
                  <a:gd name="T7" fmla="*/ 175 h 280"/>
                  <a:gd name="T8" fmla="*/ 113 w 201"/>
                  <a:gd name="T9" fmla="*/ 257 h 280"/>
                  <a:gd name="T10" fmla="*/ 178 w 201"/>
                  <a:gd name="T11" fmla="*/ 271 h 280"/>
                  <a:gd name="T12" fmla="*/ 197 w 201"/>
                  <a:gd name="T13" fmla="*/ 207 h 280"/>
                  <a:gd name="T14" fmla="*/ 160 w 201"/>
                  <a:gd name="T15" fmla="*/ 105 h 280"/>
                  <a:gd name="T16" fmla="*/ 88 w 201"/>
                  <a:gd name="T17"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80">
                    <a:moveTo>
                      <a:pt x="88" y="23"/>
                    </a:moveTo>
                    <a:cubicBezTo>
                      <a:pt x="61" y="4"/>
                      <a:pt x="39" y="0"/>
                      <a:pt x="23" y="10"/>
                    </a:cubicBezTo>
                    <a:cubicBezTo>
                      <a:pt x="6" y="20"/>
                      <a:pt x="0" y="41"/>
                      <a:pt x="4" y="73"/>
                    </a:cubicBezTo>
                    <a:cubicBezTo>
                      <a:pt x="7" y="105"/>
                      <a:pt x="19" y="139"/>
                      <a:pt x="41" y="175"/>
                    </a:cubicBezTo>
                    <a:cubicBezTo>
                      <a:pt x="62" y="211"/>
                      <a:pt x="86" y="239"/>
                      <a:pt x="113" y="257"/>
                    </a:cubicBezTo>
                    <a:cubicBezTo>
                      <a:pt x="140" y="276"/>
                      <a:pt x="161" y="280"/>
                      <a:pt x="178" y="271"/>
                    </a:cubicBezTo>
                    <a:cubicBezTo>
                      <a:pt x="194" y="261"/>
                      <a:pt x="201" y="240"/>
                      <a:pt x="197" y="207"/>
                    </a:cubicBezTo>
                    <a:cubicBezTo>
                      <a:pt x="194" y="175"/>
                      <a:pt x="181" y="141"/>
                      <a:pt x="160" y="105"/>
                    </a:cubicBezTo>
                    <a:cubicBezTo>
                      <a:pt x="138" y="69"/>
                      <a:pt x="114" y="42"/>
                      <a:pt x="88" y="23"/>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Freeform 46">
                <a:extLst>
                  <a:ext uri="{FF2B5EF4-FFF2-40B4-BE49-F238E27FC236}">
                    <a16:creationId xmlns:a16="http://schemas.microsoft.com/office/drawing/2014/main" id="{D275D3B0-E2BC-4623-9FAF-DD3667BDD7FB}"/>
                  </a:ext>
                </a:extLst>
              </p:cNvPr>
              <p:cNvSpPr>
                <a:spLocks/>
              </p:cNvSpPr>
              <p:nvPr/>
            </p:nvSpPr>
            <p:spPr bwMode="auto">
              <a:xfrm>
                <a:off x="9669463" y="3651251"/>
                <a:ext cx="152400" cy="328613"/>
              </a:xfrm>
              <a:custGeom>
                <a:avLst/>
                <a:gdLst>
                  <a:gd name="T0" fmla="*/ 139 w 141"/>
                  <a:gd name="T1" fmla="*/ 154 h 304"/>
                  <a:gd name="T2" fmla="*/ 122 w 141"/>
                  <a:gd name="T3" fmla="*/ 46 h 304"/>
                  <a:gd name="T4" fmla="*/ 75 w 141"/>
                  <a:gd name="T5" fmla="*/ 1 h 304"/>
                  <a:gd name="T6" fmla="*/ 25 w 141"/>
                  <a:gd name="T7" fmla="*/ 44 h 304"/>
                  <a:gd name="T8" fmla="*/ 1 w 141"/>
                  <a:gd name="T9" fmla="*/ 150 h 304"/>
                  <a:gd name="T10" fmla="*/ 19 w 141"/>
                  <a:gd name="T11" fmla="*/ 258 h 304"/>
                  <a:gd name="T12" fmla="*/ 66 w 141"/>
                  <a:gd name="T13" fmla="*/ 304 h 304"/>
                  <a:gd name="T14" fmla="*/ 116 w 141"/>
                  <a:gd name="T15" fmla="*/ 261 h 304"/>
                  <a:gd name="T16" fmla="*/ 139 w 141"/>
                  <a:gd name="T17" fmla="*/ 15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04">
                    <a:moveTo>
                      <a:pt x="139" y="154"/>
                    </a:moveTo>
                    <a:cubicBezTo>
                      <a:pt x="141" y="112"/>
                      <a:pt x="135" y="77"/>
                      <a:pt x="122" y="46"/>
                    </a:cubicBezTo>
                    <a:cubicBezTo>
                      <a:pt x="110" y="16"/>
                      <a:pt x="94" y="1"/>
                      <a:pt x="75" y="1"/>
                    </a:cubicBezTo>
                    <a:cubicBezTo>
                      <a:pt x="56" y="0"/>
                      <a:pt x="39" y="14"/>
                      <a:pt x="25" y="44"/>
                    </a:cubicBezTo>
                    <a:cubicBezTo>
                      <a:pt x="10" y="73"/>
                      <a:pt x="3" y="108"/>
                      <a:pt x="1" y="150"/>
                    </a:cubicBezTo>
                    <a:cubicBezTo>
                      <a:pt x="0" y="192"/>
                      <a:pt x="6" y="228"/>
                      <a:pt x="19" y="258"/>
                    </a:cubicBezTo>
                    <a:cubicBezTo>
                      <a:pt x="31" y="288"/>
                      <a:pt x="47" y="303"/>
                      <a:pt x="66" y="304"/>
                    </a:cubicBezTo>
                    <a:cubicBezTo>
                      <a:pt x="85" y="304"/>
                      <a:pt x="102" y="290"/>
                      <a:pt x="116" y="261"/>
                    </a:cubicBezTo>
                    <a:cubicBezTo>
                      <a:pt x="130" y="231"/>
                      <a:pt x="138" y="196"/>
                      <a:pt x="139" y="154"/>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47">
                <a:extLst>
                  <a:ext uri="{FF2B5EF4-FFF2-40B4-BE49-F238E27FC236}">
                    <a16:creationId xmlns:a16="http://schemas.microsoft.com/office/drawing/2014/main" id="{ACEA3902-379F-4590-958C-9EA24DDD771C}"/>
                  </a:ext>
                </a:extLst>
              </p:cNvPr>
              <p:cNvSpPr>
                <a:spLocks/>
              </p:cNvSpPr>
              <p:nvPr/>
            </p:nvSpPr>
            <p:spPr bwMode="auto">
              <a:xfrm>
                <a:off x="9669463" y="3651251"/>
                <a:ext cx="152400" cy="328613"/>
              </a:xfrm>
              <a:custGeom>
                <a:avLst/>
                <a:gdLst>
                  <a:gd name="T0" fmla="*/ 122 w 141"/>
                  <a:gd name="T1" fmla="*/ 46 h 304"/>
                  <a:gd name="T2" fmla="*/ 75 w 141"/>
                  <a:gd name="T3" fmla="*/ 1 h 304"/>
                  <a:gd name="T4" fmla="*/ 25 w 141"/>
                  <a:gd name="T5" fmla="*/ 44 h 304"/>
                  <a:gd name="T6" fmla="*/ 1 w 141"/>
                  <a:gd name="T7" fmla="*/ 150 h 304"/>
                  <a:gd name="T8" fmla="*/ 19 w 141"/>
                  <a:gd name="T9" fmla="*/ 258 h 304"/>
                  <a:gd name="T10" fmla="*/ 66 w 141"/>
                  <a:gd name="T11" fmla="*/ 304 h 304"/>
                  <a:gd name="T12" fmla="*/ 116 w 141"/>
                  <a:gd name="T13" fmla="*/ 261 h 304"/>
                  <a:gd name="T14" fmla="*/ 139 w 141"/>
                  <a:gd name="T15" fmla="*/ 154 h 304"/>
                  <a:gd name="T16" fmla="*/ 122 w 141"/>
                  <a:gd name="T17" fmla="*/ 4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04">
                    <a:moveTo>
                      <a:pt x="122" y="46"/>
                    </a:moveTo>
                    <a:cubicBezTo>
                      <a:pt x="110" y="16"/>
                      <a:pt x="94" y="1"/>
                      <a:pt x="75" y="1"/>
                    </a:cubicBezTo>
                    <a:cubicBezTo>
                      <a:pt x="56" y="0"/>
                      <a:pt x="39" y="14"/>
                      <a:pt x="25" y="44"/>
                    </a:cubicBezTo>
                    <a:cubicBezTo>
                      <a:pt x="10" y="73"/>
                      <a:pt x="3" y="108"/>
                      <a:pt x="1" y="150"/>
                    </a:cubicBezTo>
                    <a:cubicBezTo>
                      <a:pt x="0" y="192"/>
                      <a:pt x="6" y="228"/>
                      <a:pt x="19" y="258"/>
                    </a:cubicBezTo>
                    <a:cubicBezTo>
                      <a:pt x="31" y="288"/>
                      <a:pt x="47" y="303"/>
                      <a:pt x="66" y="304"/>
                    </a:cubicBezTo>
                    <a:cubicBezTo>
                      <a:pt x="85" y="304"/>
                      <a:pt x="102" y="290"/>
                      <a:pt x="116" y="261"/>
                    </a:cubicBezTo>
                    <a:cubicBezTo>
                      <a:pt x="130" y="231"/>
                      <a:pt x="138" y="196"/>
                      <a:pt x="139" y="154"/>
                    </a:cubicBezTo>
                    <a:cubicBezTo>
                      <a:pt x="141" y="112"/>
                      <a:pt x="135" y="77"/>
                      <a:pt x="122" y="46"/>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Freeform 48">
                <a:extLst>
                  <a:ext uri="{FF2B5EF4-FFF2-40B4-BE49-F238E27FC236}">
                    <a16:creationId xmlns:a16="http://schemas.microsoft.com/office/drawing/2014/main" id="{4DB01E58-32F5-47A6-B934-EF00C739EC23}"/>
                  </a:ext>
                </a:extLst>
              </p:cNvPr>
              <p:cNvSpPr>
                <a:spLocks/>
              </p:cNvSpPr>
              <p:nvPr/>
            </p:nvSpPr>
            <p:spPr bwMode="auto">
              <a:xfrm>
                <a:off x="10099676" y="3735388"/>
                <a:ext cx="295275" cy="228600"/>
              </a:xfrm>
              <a:custGeom>
                <a:avLst/>
                <a:gdLst>
                  <a:gd name="T0" fmla="*/ 262 w 273"/>
                  <a:gd name="T1" fmla="*/ 21 h 211"/>
                  <a:gd name="T2" fmla="*/ 198 w 273"/>
                  <a:gd name="T3" fmla="*/ 5 h 211"/>
                  <a:gd name="T4" fmla="*/ 98 w 273"/>
                  <a:gd name="T5" fmla="*/ 48 h 211"/>
                  <a:gd name="T6" fmla="*/ 20 w 273"/>
                  <a:gd name="T7" fmla="*/ 125 h 211"/>
                  <a:gd name="T8" fmla="*/ 10 w 273"/>
                  <a:gd name="T9" fmla="*/ 190 h 211"/>
                  <a:gd name="T10" fmla="*/ 75 w 273"/>
                  <a:gd name="T11" fmla="*/ 206 h 211"/>
                  <a:gd name="T12" fmla="*/ 175 w 273"/>
                  <a:gd name="T13" fmla="*/ 163 h 211"/>
                  <a:gd name="T14" fmla="*/ 253 w 273"/>
                  <a:gd name="T15" fmla="*/ 86 h 211"/>
                  <a:gd name="T16" fmla="*/ 262 w 273"/>
                  <a:gd name="T17" fmla="*/ 2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211">
                    <a:moveTo>
                      <a:pt x="262" y="21"/>
                    </a:moveTo>
                    <a:cubicBezTo>
                      <a:pt x="252" y="5"/>
                      <a:pt x="230" y="0"/>
                      <a:pt x="198" y="5"/>
                    </a:cubicBezTo>
                    <a:cubicBezTo>
                      <a:pt x="166" y="10"/>
                      <a:pt x="132" y="25"/>
                      <a:pt x="98" y="48"/>
                    </a:cubicBezTo>
                    <a:cubicBezTo>
                      <a:pt x="63" y="71"/>
                      <a:pt x="37" y="97"/>
                      <a:pt x="20" y="125"/>
                    </a:cubicBezTo>
                    <a:cubicBezTo>
                      <a:pt x="3" y="152"/>
                      <a:pt x="0" y="174"/>
                      <a:pt x="10" y="190"/>
                    </a:cubicBezTo>
                    <a:cubicBezTo>
                      <a:pt x="21" y="206"/>
                      <a:pt x="42" y="211"/>
                      <a:pt x="75" y="206"/>
                    </a:cubicBezTo>
                    <a:cubicBezTo>
                      <a:pt x="107" y="201"/>
                      <a:pt x="140" y="186"/>
                      <a:pt x="175" y="163"/>
                    </a:cubicBezTo>
                    <a:cubicBezTo>
                      <a:pt x="210" y="139"/>
                      <a:pt x="236" y="114"/>
                      <a:pt x="253" y="86"/>
                    </a:cubicBezTo>
                    <a:cubicBezTo>
                      <a:pt x="270" y="59"/>
                      <a:pt x="273" y="37"/>
                      <a:pt x="262" y="21"/>
                    </a:cubicBezTo>
                    <a:close/>
                  </a:path>
                </a:pathLst>
              </a:custGeom>
              <a:solidFill>
                <a:srgbClr val="663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3" name="Freeform 49">
                <a:extLst>
                  <a:ext uri="{FF2B5EF4-FFF2-40B4-BE49-F238E27FC236}">
                    <a16:creationId xmlns:a16="http://schemas.microsoft.com/office/drawing/2014/main" id="{FB09949E-AB27-4919-91E7-05FF7A50DDA6}"/>
                  </a:ext>
                </a:extLst>
              </p:cNvPr>
              <p:cNvSpPr>
                <a:spLocks/>
              </p:cNvSpPr>
              <p:nvPr/>
            </p:nvSpPr>
            <p:spPr bwMode="auto">
              <a:xfrm>
                <a:off x="10099676" y="3735388"/>
                <a:ext cx="295275" cy="228600"/>
              </a:xfrm>
              <a:custGeom>
                <a:avLst/>
                <a:gdLst>
                  <a:gd name="T0" fmla="*/ 198 w 273"/>
                  <a:gd name="T1" fmla="*/ 5 h 211"/>
                  <a:gd name="T2" fmla="*/ 98 w 273"/>
                  <a:gd name="T3" fmla="*/ 48 h 211"/>
                  <a:gd name="T4" fmla="*/ 20 w 273"/>
                  <a:gd name="T5" fmla="*/ 125 h 211"/>
                  <a:gd name="T6" fmla="*/ 10 w 273"/>
                  <a:gd name="T7" fmla="*/ 190 h 211"/>
                  <a:gd name="T8" fmla="*/ 75 w 273"/>
                  <a:gd name="T9" fmla="*/ 206 h 211"/>
                  <a:gd name="T10" fmla="*/ 175 w 273"/>
                  <a:gd name="T11" fmla="*/ 163 h 211"/>
                  <a:gd name="T12" fmla="*/ 253 w 273"/>
                  <a:gd name="T13" fmla="*/ 86 h 211"/>
                  <a:gd name="T14" fmla="*/ 262 w 273"/>
                  <a:gd name="T15" fmla="*/ 21 h 211"/>
                  <a:gd name="T16" fmla="*/ 198 w 273"/>
                  <a:gd name="T17" fmla="*/ 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211">
                    <a:moveTo>
                      <a:pt x="198" y="5"/>
                    </a:moveTo>
                    <a:cubicBezTo>
                      <a:pt x="166" y="10"/>
                      <a:pt x="132" y="25"/>
                      <a:pt x="98" y="48"/>
                    </a:cubicBezTo>
                    <a:cubicBezTo>
                      <a:pt x="63" y="71"/>
                      <a:pt x="37" y="97"/>
                      <a:pt x="20" y="125"/>
                    </a:cubicBezTo>
                    <a:cubicBezTo>
                      <a:pt x="3" y="152"/>
                      <a:pt x="0" y="174"/>
                      <a:pt x="10" y="190"/>
                    </a:cubicBezTo>
                    <a:cubicBezTo>
                      <a:pt x="21" y="206"/>
                      <a:pt x="42" y="211"/>
                      <a:pt x="75" y="206"/>
                    </a:cubicBezTo>
                    <a:cubicBezTo>
                      <a:pt x="107" y="201"/>
                      <a:pt x="140" y="186"/>
                      <a:pt x="175" y="163"/>
                    </a:cubicBezTo>
                    <a:cubicBezTo>
                      <a:pt x="210" y="139"/>
                      <a:pt x="236" y="114"/>
                      <a:pt x="253" y="86"/>
                    </a:cubicBezTo>
                    <a:cubicBezTo>
                      <a:pt x="270" y="59"/>
                      <a:pt x="273" y="37"/>
                      <a:pt x="262" y="21"/>
                    </a:cubicBezTo>
                    <a:cubicBezTo>
                      <a:pt x="252" y="5"/>
                      <a:pt x="230" y="0"/>
                      <a:pt x="198" y="5"/>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Freeform 50">
                <a:extLst>
                  <a:ext uri="{FF2B5EF4-FFF2-40B4-BE49-F238E27FC236}">
                    <a16:creationId xmlns:a16="http://schemas.microsoft.com/office/drawing/2014/main" id="{2AD60C00-4F79-4957-8AB2-3ADF7AB00DF3}"/>
                  </a:ext>
                </a:extLst>
              </p:cNvPr>
              <p:cNvSpPr>
                <a:spLocks/>
              </p:cNvSpPr>
              <p:nvPr/>
            </p:nvSpPr>
            <p:spPr bwMode="auto">
              <a:xfrm>
                <a:off x="10385426" y="3554413"/>
                <a:ext cx="295275" cy="228600"/>
              </a:xfrm>
              <a:custGeom>
                <a:avLst/>
                <a:gdLst>
                  <a:gd name="T0" fmla="*/ 75 w 273"/>
                  <a:gd name="T1" fmla="*/ 206 h 211"/>
                  <a:gd name="T2" fmla="*/ 175 w 273"/>
                  <a:gd name="T3" fmla="*/ 163 h 211"/>
                  <a:gd name="T4" fmla="*/ 253 w 273"/>
                  <a:gd name="T5" fmla="*/ 86 h 211"/>
                  <a:gd name="T6" fmla="*/ 262 w 273"/>
                  <a:gd name="T7" fmla="*/ 21 h 211"/>
                  <a:gd name="T8" fmla="*/ 198 w 273"/>
                  <a:gd name="T9" fmla="*/ 5 h 211"/>
                  <a:gd name="T10" fmla="*/ 98 w 273"/>
                  <a:gd name="T11" fmla="*/ 48 h 211"/>
                  <a:gd name="T12" fmla="*/ 20 w 273"/>
                  <a:gd name="T13" fmla="*/ 125 h 211"/>
                  <a:gd name="T14" fmla="*/ 10 w 273"/>
                  <a:gd name="T15" fmla="*/ 190 h 211"/>
                  <a:gd name="T16" fmla="*/ 75 w 273"/>
                  <a:gd name="T17"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211">
                    <a:moveTo>
                      <a:pt x="75" y="206"/>
                    </a:moveTo>
                    <a:cubicBezTo>
                      <a:pt x="107" y="200"/>
                      <a:pt x="140" y="186"/>
                      <a:pt x="175" y="163"/>
                    </a:cubicBezTo>
                    <a:cubicBezTo>
                      <a:pt x="210" y="139"/>
                      <a:pt x="236" y="114"/>
                      <a:pt x="253" y="86"/>
                    </a:cubicBezTo>
                    <a:cubicBezTo>
                      <a:pt x="270" y="59"/>
                      <a:pt x="273" y="37"/>
                      <a:pt x="262" y="21"/>
                    </a:cubicBezTo>
                    <a:cubicBezTo>
                      <a:pt x="252" y="5"/>
                      <a:pt x="230" y="0"/>
                      <a:pt x="198" y="5"/>
                    </a:cubicBezTo>
                    <a:cubicBezTo>
                      <a:pt x="166" y="10"/>
                      <a:pt x="132" y="25"/>
                      <a:pt x="98" y="48"/>
                    </a:cubicBezTo>
                    <a:cubicBezTo>
                      <a:pt x="63" y="71"/>
                      <a:pt x="37" y="97"/>
                      <a:pt x="20" y="125"/>
                    </a:cubicBezTo>
                    <a:cubicBezTo>
                      <a:pt x="3" y="152"/>
                      <a:pt x="0" y="174"/>
                      <a:pt x="10" y="190"/>
                    </a:cubicBezTo>
                    <a:cubicBezTo>
                      <a:pt x="21" y="206"/>
                      <a:pt x="43" y="211"/>
                      <a:pt x="75" y="206"/>
                    </a:cubicBez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5" name="Freeform 51">
                <a:extLst>
                  <a:ext uri="{FF2B5EF4-FFF2-40B4-BE49-F238E27FC236}">
                    <a16:creationId xmlns:a16="http://schemas.microsoft.com/office/drawing/2014/main" id="{37B51F43-8C10-4815-ADB0-C740D6483A4D}"/>
                  </a:ext>
                </a:extLst>
              </p:cNvPr>
              <p:cNvSpPr>
                <a:spLocks/>
              </p:cNvSpPr>
              <p:nvPr/>
            </p:nvSpPr>
            <p:spPr bwMode="auto">
              <a:xfrm>
                <a:off x="10385426" y="3554413"/>
                <a:ext cx="295275" cy="228600"/>
              </a:xfrm>
              <a:custGeom>
                <a:avLst/>
                <a:gdLst>
                  <a:gd name="T0" fmla="*/ 175 w 273"/>
                  <a:gd name="T1" fmla="*/ 163 h 211"/>
                  <a:gd name="T2" fmla="*/ 253 w 273"/>
                  <a:gd name="T3" fmla="*/ 86 h 211"/>
                  <a:gd name="T4" fmla="*/ 262 w 273"/>
                  <a:gd name="T5" fmla="*/ 21 h 211"/>
                  <a:gd name="T6" fmla="*/ 198 w 273"/>
                  <a:gd name="T7" fmla="*/ 5 h 211"/>
                  <a:gd name="T8" fmla="*/ 98 w 273"/>
                  <a:gd name="T9" fmla="*/ 48 h 211"/>
                  <a:gd name="T10" fmla="*/ 20 w 273"/>
                  <a:gd name="T11" fmla="*/ 125 h 211"/>
                  <a:gd name="T12" fmla="*/ 10 w 273"/>
                  <a:gd name="T13" fmla="*/ 190 h 211"/>
                  <a:gd name="T14" fmla="*/ 75 w 273"/>
                  <a:gd name="T15" fmla="*/ 206 h 211"/>
                  <a:gd name="T16" fmla="*/ 175 w 273"/>
                  <a:gd name="T17" fmla="*/ 1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211">
                    <a:moveTo>
                      <a:pt x="175" y="163"/>
                    </a:moveTo>
                    <a:cubicBezTo>
                      <a:pt x="210" y="139"/>
                      <a:pt x="236" y="114"/>
                      <a:pt x="253" y="86"/>
                    </a:cubicBezTo>
                    <a:cubicBezTo>
                      <a:pt x="270" y="59"/>
                      <a:pt x="273" y="37"/>
                      <a:pt x="262" y="21"/>
                    </a:cubicBezTo>
                    <a:cubicBezTo>
                      <a:pt x="252" y="5"/>
                      <a:pt x="230" y="0"/>
                      <a:pt x="198" y="5"/>
                    </a:cubicBezTo>
                    <a:cubicBezTo>
                      <a:pt x="166" y="10"/>
                      <a:pt x="132" y="25"/>
                      <a:pt x="98" y="48"/>
                    </a:cubicBezTo>
                    <a:cubicBezTo>
                      <a:pt x="63" y="71"/>
                      <a:pt x="37" y="97"/>
                      <a:pt x="20" y="125"/>
                    </a:cubicBezTo>
                    <a:cubicBezTo>
                      <a:pt x="3" y="152"/>
                      <a:pt x="0" y="174"/>
                      <a:pt x="10" y="190"/>
                    </a:cubicBezTo>
                    <a:cubicBezTo>
                      <a:pt x="21" y="206"/>
                      <a:pt x="43" y="211"/>
                      <a:pt x="75" y="206"/>
                    </a:cubicBezTo>
                    <a:cubicBezTo>
                      <a:pt x="107" y="200"/>
                      <a:pt x="140" y="186"/>
                      <a:pt x="175" y="163"/>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2" name="ZoneTexte 11">
              <a:extLst>
                <a:ext uri="{FF2B5EF4-FFF2-40B4-BE49-F238E27FC236}">
                  <a16:creationId xmlns:a16="http://schemas.microsoft.com/office/drawing/2014/main" id="{9959948E-BE3D-42FB-9C1C-D7B5795900EE}"/>
                </a:ext>
              </a:extLst>
            </p:cNvPr>
            <p:cNvSpPr txBox="1"/>
            <p:nvPr/>
          </p:nvSpPr>
          <p:spPr>
            <a:xfrm>
              <a:off x="5739559" y="6423820"/>
              <a:ext cx="389850" cy="215444"/>
            </a:xfrm>
            <a:prstGeom prst="rect">
              <a:avLst/>
            </a:prstGeom>
            <a:noFill/>
          </p:spPr>
          <p:txBody>
            <a:bodyPr wrap="none" rtlCol="0">
              <a:spAutoFit/>
            </a:bodyPr>
            <a:lstStyle/>
            <a:p>
              <a:r>
                <a:rPr lang="fr-FR" sz="800">
                  <a:solidFill>
                    <a:schemeClr val="bg1"/>
                  </a:solidFill>
                </a:rPr>
                <a:t>CH3</a:t>
              </a:r>
            </a:p>
          </p:txBody>
        </p:sp>
        <p:sp>
          <p:nvSpPr>
            <p:cNvPr id="13" name="ZoneTexte 12">
              <a:extLst>
                <a:ext uri="{FF2B5EF4-FFF2-40B4-BE49-F238E27FC236}">
                  <a16:creationId xmlns:a16="http://schemas.microsoft.com/office/drawing/2014/main" id="{BE50C5F6-74CA-4608-A464-A5D3452C42AC}"/>
                </a:ext>
              </a:extLst>
            </p:cNvPr>
            <p:cNvSpPr txBox="1"/>
            <p:nvPr/>
          </p:nvSpPr>
          <p:spPr>
            <a:xfrm>
              <a:off x="5996456" y="6487044"/>
              <a:ext cx="389850" cy="215444"/>
            </a:xfrm>
            <a:prstGeom prst="rect">
              <a:avLst/>
            </a:prstGeom>
            <a:noFill/>
          </p:spPr>
          <p:txBody>
            <a:bodyPr wrap="none" rtlCol="0">
              <a:spAutoFit/>
            </a:bodyPr>
            <a:lstStyle/>
            <a:p>
              <a:r>
                <a:rPr lang="fr-FR" sz="800">
                  <a:solidFill>
                    <a:schemeClr val="bg1"/>
                  </a:solidFill>
                </a:rPr>
                <a:t>CH3</a:t>
              </a:r>
            </a:p>
          </p:txBody>
        </p:sp>
        <p:sp>
          <p:nvSpPr>
            <p:cNvPr id="14" name="ZoneTexte 13">
              <a:extLst>
                <a:ext uri="{FF2B5EF4-FFF2-40B4-BE49-F238E27FC236}">
                  <a16:creationId xmlns:a16="http://schemas.microsoft.com/office/drawing/2014/main" id="{F0BE7389-EE7A-4162-BB47-3814EA21D864}"/>
                </a:ext>
              </a:extLst>
            </p:cNvPr>
            <p:cNvSpPr txBox="1"/>
            <p:nvPr/>
          </p:nvSpPr>
          <p:spPr>
            <a:xfrm>
              <a:off x="5793629" y="5955068"/>
              <a:ext cx="389850" cy="215444"/>
            </a:xfrm>
            <a:prstGeom prst="rect">
              <a:avLst/>
            </a:prstGeom>
            <a:noFill/>
          </p:spPr>
          <p:txBody>
            <a:bodyPr wrap="none" rtlCol="0">
              <a:spAutoFit/>
            </a:bodyPr>
            <a:lstStyle/>
            <a:p>
              <a:r>
                <a:rPr lang="fr-FR" sz="800">
                  <a:solidFill>
                    <a:schemeClr val="bg1"/>
                  </a:solidFill>
                </a:rPr>
                <a:t>CH2</a:t>
              </a:r>
            </a:p>
          </p:txBody>
        </p:sp>
        <p:sp>
          <p:nvSpPr>
            <p:cNvPr id="15" name="ZoneTexte 14">
              <a:extLst>
                <a:ext uri="{FF2B5EF4-FFF2-40B4-BE49-F238E27FC236}">
                  <a16:creationId xmlns:a16="http://schemas.microsoft.com/office/drawing/2014/main" id="{5EB1C85D-EE87-4E27-8AAC-708813B59222}"/>
                </a:ext>
              </a:extLst>
            </p:cNvPr>
            <p:cNvSpPr txBox="1"/>
            <p:nvPr/>
          </p:nvSpPr>
          <p:spPr>
            <a:xfrm>
              <a:off x="6072433" y="5944437"/>
              <a:ext cx="389850" cy="215444"/>
            </a:xfrm>
            <a:prstGeom prst="rect">
              <a:avLst/>
            </a:prstGeom>
            <a:noFill/>
          </p:spPr>
          <p:txBody>
            <a:bodyPr wrap="none" rtlCol="0">
              <a:spAutoFit/>
            </a:bodyPr>
            <a:lstStyle/>
            <a:p>
              <a:r>
                <a:rPr lang="fr-FR" sz="800">
                  <a:solidFill>
                    <a:schemeClr val="bg1"/>
                  </a:solidFill>
                </a:rPr>
                <a:t>CH2</a:t>
              </a:r>
            </a:p>
          </p:txBody>
        </p:sp>
        <p:sp>
          <p:nvSpPr>
            <p:cNvPr id="16" name="ZoneTexte 15">
              <a:extLst>
                <a:ext uri="{FF2B5EF4-FFF2-40B4-BE49-F238E27FC236}">
                  <a16:creationId xmlns:a16="http://schemas.microsoft.com/office/drawing/2014/main" id="{1666F78C-DD2A-4B78-A135-97030C0DC3E8}"/>
                </a:ext>
              </a:extLst>
            </p:cNvPr>
            <p:cNvSpPr txBox="1"/>
            <p:nvPr/>
          </p:nvSpPr>
          <p:spPr>
            <a:xfrm>
              <a:off x="6140948" y="5439779"/>
              <a:ext cx="389850" cy="215444"/>
            </a:xfrm>
            <a:prstGeom prst="rect">
              <a:avLst/>
            </a:prstGeom>
            <a:noFill/>
          </p:spPr>
          <p:txBody>
            <a:bodyPr wrap="none" rtlCol="0">
              <a:spAutoFit/>
            </a:bodyPr>
            <a:lstStyle/>
            <a:p>
              <a:r>
                <a:rPr lang="fr-FR" sz="800">
                  <a:solidFill>
                    <a:schemeClr val="bg1"/>
                  </a:solidFill>
                </a:rPr>
                <a:t>CH1</a:t>
              </a:r>
            </a:p>
          </p:txBody>
        </p:sp>
        <p:sp>
          <p:nvSpPr>
            <p:cNvPr id="17" name="ZoneTexte 16">
              <a:extLst>
                <a:ext uri="{FF2B5EF4-FFF2-40B4-BE49-F238E27FC236}">
                  <a16:creationId xmlns:a16="http://schemas.microsoft.com/office/drawing/2014/main" id="{D50D2EFB-C9B8-4DF6-8872-AF44E992ED68}"/>
                </a:ext>
              </a:extLst>
            </p:cNvPr>
            <p:cNvSpPr txBox="1"/>
            <p:nvPr/>
          </p:nvSpPr>
          <p:spPr>
            <a:xfrm>
              <a:off x="5737126" y="5381159"/>
              <a:ext cx="316112" cy="215444"/>
            </a:xfrm>
            <a:prstGeom prst="rect">
              <a:avLst/>
            </a:prstGeom>
            <a:noFill/>
          </p:spPr>
          <p:txBody>
            <a:bodyPr wrap="none" rtlCol="0">
              <a:spAutoFit/>
            </a:bodyPr>
            <a:lstStyle/>
            <a:p>
              <a:r>
                <a:rPr lang="fr-FR" sz="800">
                  <a:solidFill>
                    <a:srgbClr val="002060"/>
                  </a:solidFill>
                </a:rPr>
                <a:t>CL</a:t>
              </a:r>
            </a:p>
          </p:txBody>
        </p:sp>
        <p:sp>
          <p:nvSpPr>
            <p:cNvPr id="18" name="ZoneTexte 17">
              <a:extLst>
                <a:ext uri="{FF2B5EF4-FFF2-40B4-BE49-F238E27FC236}">
                  <a16:creationId xmlns:a16="http://schemas.microsoft.com/office/drawing/2014/main" id="{144DE20A-5571-43E9-8FCD-0DB46C2A90DC}"/>
                </a:ext>
              </a:extLst>
            </p:cNvPr>
            <p:cNvSpPr txBox="1"/>
            <p:nvPr/>
          </p:nvSpPr>
          <p:spPr>
            <a:xfrm>
              <a:off x="5379246" y="4997744"/>
              <a:ext cx="348172" cy="246221"/>
            </a:xfrm>
            <a:prstGeom prst="rect">
              <a:avLst/>
            </a:prstGeom>
            <a:noFill/>
          </p:spPr>
          <p:txBody>
            <a:bodyPr wrap="none" rtlCol="0">
              <a:spAutoFit/>
            </a:bodyPr>
            <a:lstStyle/>
            <a:p>
              <a:r>
                <a:rPr lang="fr-FR" sz="1000" b="1">
                  <a:solidFill>
                    <a:srgbClr val="002060"/>
                  </a:solidFill>
                </a:rPr>
                <a:t>VL</a:t>
              </a:r>
            </a:p>
          </p:txBody>
        </p:sp>
        <p:sp>
          <p:nvSpPr>
            <p:cNvPr id="19" name="ZoneTexte 18">
              <a:extLst>
                <a:ext uri="{FF2B5EF4-FFF2-40B4-BE49-F238E27FC236}">
                  <a16:creationId xmlns:a16="http://schemas.microsoft.com/office/drawing/2014/main" id="{AA656915-A118-4283-955F-D0A11F1611C7}"/>
                </a:ext>
              </a:extLst>
            </p:cNvPr>
            <p:cNvSpPr txBox="1"/>
            <p:nvPr/>
          </p:nvSpPr>
          <p:spPr>
            <a:xfrm>
              <a:off x="6366270" y="5465639"/>
              <a:ext cx="316112" cy="215444"/>
            </a:xfrm>
            <a:prstGeom prst="rect">
              <a:avLst/>
            </a:prstGeom>
            <a:noFill/>
          </p:spPr>
          <p:txBody>
            <a:bodyPr wrap="none" rtlCol="0">
              <a:spAutoFit/>
            </a:bodyPr>
            <a:lstStyle/>
            <a:p>
              <a:r>
                <a:rPr lang="fr-FR" sz="800">
                  <a:solidFill>
                    <a:srgbClr val="002060"/>
                  </a:solidFill>
                </a:rPr>
                <a:t>CL</a:t>
              </a:r>
            </a:p>
          </p:txBody>
        </p:sp>
        <p:sp>
          <p:nvSpPr>
            <p:cNvPr id="20" name="ZoneTexte 19">
              <a:extLst>
                <a:ext uri="{FF2B5EF4-FFF2-40B4-BE49-F238E27FC236}">
                  <a16:creationId xmlns:a16="http://schemas.microsoft.com/office/drawing/2014/main" id="{C6EB6922-FFD8-4F58-A408-0334DA59425B}"/>
                </a:ext>
              </a:extLst>
            </p:cNvPr>
            <p:cNvSpPr txBox="1"/>
            <p:nvPr/>
          </p:nvSpPr>
          <p:spPr>
            <a:xfrm>
              <a:off x="6483303" y="4870875"/>
              <a:ext cx="327334" cy="215444"/>
            </a:xfrm>
            <a:prstGeom prst="rect">
              <a:avLst/>
            </a:prstGeom>
            <a:noFill/>
          </p:spPr>
          <p:txBody>
            <a:bodyPr wrap="none" rtlCol="0">
              <a:spAutoFit/>
            </a:bodyPr>
            <a:lstStyle/>
            <a:p>
              <a:r>
                <a:rPr lang="fr-FR" sz="800">
                  <a:solidFill>
                    <a:schemeClr val="bg1"/>
                  </a:solidFill>
                </a:rPr>
                <a:t>VH</a:t>
              </a:r>
            </a:p>
          </p:txBody>
        </p:sp>
        <p:sp>
          <p:nvSpPr>
            <p:cNvPr id="21" name="ZoneTexte 20">
              <a:extLst>
                <a:ext uri="{FF2B5EF4-FFF2-40B4-BE49-F238E27FC236}">
                  <a16:creationId xmlns:a16="http://schemas.microsoft.com/office/drawing/2014/main" id="{EBACBDEB-6A63-4D14-A984-DA5260C813B6}"/>
                </a:ext>
              </a:extLst>
            </p:cNvPr>
            <p:cNvSpPr txBox="1"/>
            <p:nvPr/>
          </p:nvSpPr>
          <p:spPr>
            <a:xfrm>
              <a:off x="6930659" y="4566416"/>
              <a:ext cx="327334" cy="215444"/>
            </a:xfrm>
            <a:prstGeom prst="rect">
              <a:avLst/>
            </a:prstGeom>
            <a:noFill/>
          </p:spPr>
          <p:txBody>
            <a:bodyPr wrap="none" rtlCol="0">
              <a:spAutoFit/>
            </a:bodyPr>
            <a:lstStyle/>
            <a:p>
              <a:r>
                <a:rPr lang="fr-FR" sz="800">
                  <a:solidFill>
                    <a:schemeClr val="bg1"/>
                  </a:solidFill>
                </a:rPr>
                <a:t>VH</a:t>
              </a:r>
            </a:p>
          </p:txBody>
        </p:sp>
        <p:sp>
          <p:nvSpPr>
            <p:cNvPr id="22" name="ZoneTexte 21">
              <a:extLst>
                <a:ext uri="{FF2B5EF4-FFF2-40B4-BE49-F238E27FC236}">
                  <a16:creationId xmlns:a16="http://schemas.microsoft.com/office/drawing/2014/main" id="{F4BFE001-C8FC-4F2A-9267-518FD94D046E}"/>
                </a:ext>
              </a:extLst>
            </p:cNvPr>
            <p:cNvSpPr txBox="1"/>
            <p:nvPr/>
          </p:nvSpPr>
          <p:spPr>
            <a:xfrm>
              <a:off x="6751048" y="5061749"/>
              <a:ext cx="348172" cy="246221"/>
            </a:xfrm>
            <a:prstGeom prst="rect">
              <a:avLst/>
            </a:prstGeom>
            <a:noFill/>
          </p:spPr>
          <p:txBody>
            <a:bodyPr wrap="none" rtlCol="0">
              <a:spAutoFit/>
            </a:bodyPr>
            <a:lstStyle/>
            <a:p>
              <a:r>
                <a:rPr lang="fr-FR" sz="1000" b="1">
                  <a:solidFill>
                    <a:srgbClr val="002060"/>
                  </a:solidFill>
                </a:rPr>
                <a:t>VL</a:t>
              </a:r>
            </a:p>
          </p:txBody>
        </p:sp>
        <p:sp>
          <p:nvSpPr>
            <p:cNvPr id="23" name="ZoneTexte 22">
              <a:extLst>
                <a:ext uri="{FF2B5EF4-FFF2-40B4-BE49-F238E27FC236}">
                  <a16:creationId xmlns:a16="http://schemas.microsoft.com/office/drawing/2014/main" id="{FD419303-BDD1-4954-B790-74F92B87A429}"/>
                </a:ext>
              </a:extLst>
            </p:cNvPr>
            <p:cNvSpPr txBox="1"/>
            <p:nvPr/>
          </p:nvSpPr>
          <p:spPr>
            <a:xfrm>
              <a:off x="7172900" y="4786357"/>
              <a:ext cx="348172" cy="246221"/>
            </a:xfrm>
            <a:prstGeom prst="rect">
              <a:avLst/>
            </a:prstGeom>
            <a:noFill/>
          </p:spPr>
          <p:txBody>
            <a:bodyPr wrap="none" rtlCol="0">
              <a:spAutoFit/>
            </a:bodyPr>
            <a:lstStyle/>
            <a:p>
              <a:r>
                <a:rPr lang="fr-FR" sz="1000" b="1">
                  <a:solidFill>
                    <a:srgbClr val="002060"/>
                  </a:solidFill>
                </a:rPr>
                <a:t>VL</a:t>
              </a:r>
            </a:p>
          </p:txBody>
        </p:sp>
        <p:sp>
          <p:nvSpPr>
            <p:cNvPr id="24" name="ZoneTexte 23">
              <a:extLst>
                <a:ext uri="{FF2B5EF4-FFF2-40B4-BE49-F238E27FC236}">
                  <a16:creationId xmlns:a16="http://schemas.microsoft.com/office/drawing/2014/main" id="{79A97A91-E754-44D5-A409-F9C40788024E}"/>
                </a:ext>
              </a:extLst>
            </p:cNvPr>
            <p:cNvSpPr txBox="1"/>
            <p:nvPr/>
          </p:nvSpPr>
          <p:spPr>
            <a:xfrm>
              <a:off x="5686681" y="4797612"/>
              <a:ext cx="327334" cy="215444"/>
            </a:xfrm>
            <a:prstGeom prst="rect">
              <a:avLst/>
            </a:prstGeom>
            <a:noFill/>
          </p:spPr>
          <p:txBody>
            <a:bodyPr wrap="none" rtlCol="0">
              <a:spAutoFit/>
            </a:bodyPr>
            <a:lstStyle/>
            <a:p>
              <a:r>
                <a:rPr lang="fr-FR" sz="800">
                  <a:solidFill>
                    <a:srgbClr val="002060"/>
                  </a:solidFill>
                </a:rPr>
                <a:t>VH</a:t>
              </a:r>
            </a:p>
          </p:txBody>
        </p:sp>
        <p:sp>
          <p:nvSpPr>
            <p:cNvPr id="25" name="ZoneTexte 24">
              <a:extLst>
                <a:ext uri="{FF2B5EF4-FFF2-40B4-BE49-F238E27FC236}">
                  <a16:creationId xmlns:a16="http://schemas.microsoft.com/office/drawing/2014/main" id="{0D6F0A64-8A65-4A48-A151-0403E966F6FE}"/>
                </a:ext>
              </a:extLst>
            </p:cNvPr>
            <p:cNvSpPr txBox="1"/>
            <p:nvPr/>
          </p:nvSpPr>
          <p:spPr>
            <a:xfrm>
              <a:off x="5840469" y="5283720"/>
              <a:ext cx="389850" cy="215444"/>
            </a:xfrm>
            <a:prstGeom prst="rect">
              <a:avLst/>
            </a:prstGeom>
            <a:noFill/>
          </p:spPr>
          <p:txBody>
            <a:bodyPr wrap="none" rtlCol="0">
              <a:spAutoFit/>
            </a:bodyPr>
            <a:lstStyle/>
            <a:p>
              <a:r>
                <a:rPr lang="fr-FR" sz="800">
                  <a:solidFill>
                    <a:schemeClr val="bg1"/>
                  </a:solidFill>
                </a:rPr>
                <a:t>CH1</a:t>
              </a:r>
            </a:p>
          </p:txBody>
        </p:sp>
        <p:sp>
          <p:nvSpPr>
            <p:cNvPr id="26" name="ZoneTexte 25">
              <a:extLst>
                <a:ext uri="{FF2B5EF4-FFF2-40B4-BE49-F238E27FC236}">
                  <a16:creationId xmlns:a16="http://schemas.microsoft.com/office/drawing/2014/main" id="{FAD2B58C-EA93-48E9-8254-5DB592B5BE30}"/>
                </a:ext>
              </a:extLst>
            </p:cNvPr>
            <p:cNvSpPr txBox="1"/>
            <p:nvPr/>
          </p:nvSpPr>
          <p:spPr>
            <a:xfrm>
              <a:off x="4830228" y="4494406"/>
              <a:ext cx="859530" cy="246221"/>
            </a:xfrm>
            <a:prstGeom prst="rect">
              <a:avLst/>
            </a:prstGeom>
            <a:noFill/>
          </p:spPr>
          <p:txBody>
            <a:bodyPr wrap="none" rtlCol="0">
              <a:spAutoFit/>
            </a:bodyPr>
            <a:lstStyle/>
            <a:p>
              <a:pPr algn="r"/>
              <a:r>
                <a:rPr lang="fr-FR" sz="1000" b="1"/>
                <a:t>VRC01 </a:t>
              </a:r>
              <a:r>
                <a:rPr lang="fr-FR" sz="1000" b="1" err="1"/>
                <a:t>Fab</a:t>
              </a:r>
              <a:endParaRPr lang="fr-FR" sz="1000" b="1"/>
            </a:p>
          </p:txBody>
        </p:sp>
        <p:sp>
          <p:nvSpPr>
            <p:cNvPr id="27" name="ZoneTexte 26">
              <a:extLst>
                <a:ext uri="{FF2B5EF4-FFF2-40B4-BE49-F238E27FC236}">
                  <a16:creationId xmlns:a16="http://schemas.microsoft.com/office/drawing/2014/main" id="{C4281D3C-8F1E-4CF5-B675-3F5A03513A98}"/>
                </a:ext>
              </a:extLst>
            </p:cNvPr>
            <p:cNvSpPr txBox="1"/>
            <p:nvPr/>
          </p:nvSpPr>
          <p:spPr>
            <a:xfrm>
              <a:off x="5873884" y="4517675"/>
              <a:ext cx="851515" cy="246221"/>
            </a:xfrm>
            <a:prstGeom prst="rect">
              <a:avLst/>
            </a:prstGeom>
            <a:noFill/>
          </p:spPr>
          <p:txBody>
            <a:bodyPr wrap="none" rtlCol="0">
              <a:spAutoFit/>
            </a:bodyPr>
            <a:lstStyle/>
            <a:p>
              <a:pPr algn="ctr"/>
              <a:r>
                <a:rPr lang="fr-FR" sz="1000" b="1"/>
                <a:t>PGDM1400</a:t>
              </a:r>
            </a:p>
          </p:txBody>
        </p:sp>
        <p:sp>
          <p:nvSpPr>
            <p:cNvPr id="28" name="ZoneTexte 27">
              <a:extLst>
                <a:ext uri="{FF2B5EF4-FFF2-40B4-BE49-F238E27FC236}">
                  <a16:creationId xmlns:a16="http://schemas.microsoft.com/office/drawing/2014/main" id="{C9900374-3E20-46B6-94C4-BD7F9326A9D2}"/>
                </a:ext>
              </a:extLst>
            </p:cNvPr>
            <p:cNvSpPr txBox="1"/>
            <p:nvPr/>
          </p:nvSpPr>
          <p:spPr>
            <a:xfrm>
              <a:off x="7398110" y="4335533"/>
              <a:ext cx="622285" cy="246221"/>
            </a:xfrm>
            <a:prstGeom prst="rect">
              <a:avLst/>
            </a:prstGeom>
            <a:noFill/>
          </p:spPr>
          <p:txBody>
            <a:bodyPr wrap="none" rtlCol="0">
              <a:spAutoFit/>
            </a:bodyPr>
            <a:lstStyle/>
            <a:p>
              <a:pPr algn="ctr"/>
              <a:r>
                <a:rPr lang="fr-FR" sz="1000" b="1"/>
                <a:t>10E8v4</a:t>
              </a:r>
            </a:p>
          </p:txBody>
        </p:sp>
      </p:grpSp>
      <p:sp>
        <p:nvSpPr>
          <p:cNvPr id="76" name="ZoneTexte 75">
            <a:extLst>
              <a:ext uri="{FF2B5EF4-FFF2-40B4-BE49-F238E27FC236}">
                <a16:creationId xmlns:a16="http://schemas.microsoft.com/office/drawing/2014/main" id="{1FB60A97-E57E-4A44-B282-177DD28E04A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205</a:t>
            </a:r>
          </a:p>
        </p:txBody>
      </p:sp>
    </p:spTree>
    <p:extLst>
      <p:ext uri="{BB962C8B-B14F-4D97-AF65-F5344CB8AC3E}">
        <p14:creationId xmlns:p14="http://schemas.microsoft.com/office/powerpoint/2010/main" val="1231683266"/>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re 1"/>
          <p:cNvSpPr>
            <a:spLocks noGrp="1"/>
          </p:cNvSpPr>
          <p:nvPr>
            <p:ph type="title"/>
          </p:nvPr>
        </p:nvSpPr>
        <p:spPr/>
        <p:txBody>
          <a:bodyPr/>
          <a:lstStyle/>
          <a:p>
            <a:r>
              <a:rPr lang="fr-FR"/>
              <a:t>De l’ADN viral non intégré impliqué </a:t>
            </a:r>
            <a:br>
              <a:rPr lang="fr-FR"/>
            </a:br>
            <a:r>
              <a:rPr lang="fr-FR"/>
              <a:t>dans un mécanisme de résistance à DTG (2)</a:t>
            </a:r>
            <a:endParaRPr lang="fr-FR" dirty="0"/>
          </a:p>
        </p:txBody>
      </p:sp>
      <p:sp>
        <p:nvSpPr>
          <p:cNvPr id="4" name="Espace réservé du contenu 3"/>
          <p:cNvSpPr>
            <a:spLocks noGrp="1"/>
          </p:cNvSpPr>
          <p:nvPr>
            <p:ph idx="1"/>
          </p:nvPr>
        </p:nvSpPr>
        <p:spPr>
          <a:xfrm>
            <a:off x="457200" y="1235563"/>
            <a:ext cx="8507413" cy="910874"/>
          </a:xfrm>
        </p:spPr>
        <p:txBody>
          <a:bodyPr/>
          <a:lstStyle/>
          <a:p>
            <a:r>
              <a:rPr lang="fr-FR" sz="1800" b="1" dirty="0"/>
              <a:t>Analyses des formes cercles 1-LTR et cercles 2-LTR</a:t>
            </a:r>
          </a:p>
          <a:p>
            <a:pPr lvl="1"/>
            <a:r>
              <a:rPr lang="fr-FR" sz="1800" dirty="0"/>
              <a:t>Pas d’accumulation des formes cercles 2-LTR</a:t>
            </a:r>
          </a:p>
          <a:p>
            <a:pPr lvl="1"/>
            <a:r>
              <a:rPr lang="fr-FR" sz="1800" dirty="0"/>
              <a:t>Forte accumulation des formes cercles 1-LTR </a:t>
            </a:r>
          </a:p>
        </p:txBody>
      </p:sp>
      <p:sp>
        <p:nvSpPr>
          <p:cNvPr id="11" name="Rectangle 10"/>
          <p:cNvSpPr/>
          <p:nvPr/>
        </p:nvSpPr>
        <p:spPr>
          <a:xfrm>
            <a:off x="200461" y="4662119"/>
            <a:ext cx="8572501" cy="2123658"/>
          </a:xfrm>
          <a:prstGeom prst="rect">
            <a:avLst/>
          </a:prstGeom>
        </p:spPr>
        <p:txBody>
          <a:bodyPr wrap="square">
            <a:spAutoFit/>
          </a:bodyPr>
          <a:lstStyle/>
          <a:p>
            <a:pPr marL="285750" indent="-285750">
              <a:buClr>
                <a:srgbClr val="0070C0"/>
              </a:buClr>
              <a:buFontTx/>
              <a:buChar char="•"/>
            </a:pPr>
            <a:r>
              <a:rPr lang="fr-FR" sz="2000" b="1" dirty="0">
                <a:solidFill>
                  <a:srgbClr val="0070C0"/>
                </a:solidFill>
                <a:latin typeface="Calibri" panose="020F0502020204030204" pitchFamily="34" charset="0"/>
                <a:cs typeface="Calibri" panose="020F0502020204030204" pitchFamily="34" charset="0"/>
              </a:rPr>
              <a:t>Conclusions</a:t>
            </a:r>
            <a:r>
              <a:rPr lang="fr-FR" b="1" dirty="0"/>
              <a:t> </a:t>
            </a:r>
            <a:endParaRPr lang="fr-FR" sz="2000" b="1" kern="0" dirty="0">
              <a:latin typeface="Arial"/>
            </a:endParaRPr>
          </a:p>
          <a:p>
            <a:pPr marL="892175" lvl="1" indent="-349250">
              <a:buClr>
                <a:srgbClr val="0070C0"/>
              </a:buClr>
              <a:buFontTx/>
              <a:buChar char="–"/>
            </a:pPr>
            <a:r>
              <a:rPr lang="fr-FR" kern="0" dirty="0">
                <a:latin typeface="Arial"/>
              </a:rPr>
              <a:t>Réplication de ce virus mutant non expliquée par l’intégration de son ADN </a:t>
            </a:r>
            <a:r>
              <a:rPr lang="fr-FR" kern="0" dirty="0">
                <a:latin typeface="Arial"/>
                <a:sym typeface="Wingdings"/>
              </a:rPr>
              <a:t>  r</a:t>
            </a:r>
            <a:r>
              <a:rPr lang="fr-FR" kern="0" dirty="0">
                <a:latin typeface="Arial"/>
              </a:rPr>
              <a:t>ôle des cercles 1-LTR ?</a:t>
            </a:r>
          </a:p>
          <a:p>
            <a:pPr marL="892175" lvl="1" indent="-349250">
              <a:buClr>
                <a:srgbClr val="0070C0"/>
              </a:buClr>
              <a:buFontTx/>
              <a:buChar char="–"/>
            </a:pPr>
            <a:r>
              <a:rPr lang="fr-FR" kern="0" dirty="0">
                <a:latin typeface="Arial"/>
              </a:rPr>
              <a:t>Les cercles 1-LTR sont la principale forme de l’ADN viral non intégré </a:t>
            </a:r>
          </a:p>
          <a:p>
            <a:pPr marL="542925" lvl="1">
              <a:buClr>
                <a:srgbClr val="0070C0"/>
              </a:buClr>
              <a:tabLst>
                <a:tab pos="885825" algn="l"/>
              </a:tabLst>
            </a:pPr>
            <a:r>
              <a:rPr lang="fr-FR" kern="0" dirty="0">
                <a:latin typeface="Arial"/>
              </a:rPr>
              <a:t>	en présence d’INI, alors que normalement ce sont les cercles 2-LTR</a:t>
            </a:r>
          </a:p>
          <a:p>
            <a:pPr marL="892175" lvl="1" indent="-349250">
              <a:buClr>
                <a:srgbClr val="0070C0"/>
              </a:buClr>
              <a:buFontTx/>
              <a:buChar char="–"/>
            </a:pPr>
            <a:r>
              <a:rPr lang="fr-FR" kern="0" dirty="0">
                <a:latin typeface="Arial"/>
              </a:rPr>
              <a:t>Est-ce que les mutations en 3’-PPT pourraient conduire à une plus forte expression des formes </a:t>
            </a:r>
            <a:r>
              <a:rPr lang="fr-FR" kern="0" dirty="0" err="1">
                <a:latin typeface="Arial"/>
              </a:rPr>
              <a:t>épisomales</a:t>
            </a:r>
            <a:r>
              <a:rPr lang="fr-FR" kern="0" dirty="0">
                <a:latin typeface="Arial"/>
              </a:rPr>
              <a:t> de virus ?</a:t>
            </a:r>
          </a:p>
        </p:txBody>
      </p:sp>
      <p:sp>
        <p:nvSpPr>
          <p:cNvPr id="12"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Malet</a:t>
            </a:r>
            <a:r>
              <a:rPr lang="en-GB" sz="1200" i="1">
                <a:solidFill>
                  <a:srgbClr val="0070C0"/>
                </a:solidFill>
              </a:rPr>
              <a:t> I, CROI 2018, Abs. 544</a:t>
            </a:r>
          </a:p>
        </p:txBody>
      </p:sp>
      <p:grpSp>
        <p:nvGrpSpPr>
          <p:cNvPr id="5" name="Groupe 4"/>
          <p:cNvGrpSpPr/>
          <p:nvPr/>
        </p:nvGrpSpPr>
        <p:grpSpPr>
          <a:xfrm>
            <a:off x="641144" y="3076961"/>
            <a:ext cx="3982658" cy="1562842"/>
            <a:chOff x="870116" y="3083057"/>
            <a:chExt cx="3524713" cy="1716730"/>
          </a:xfrm>
        </p:grpSpPr>
        <p:sp>
          <p:nvSpPr>
            <p:cNvPr id="78" name="Rectangle 93"/>
            <p:cNvSpPr>
              <a:spLocks noChangeArrowheads="1"/>
            </p:cNvSpPr>
            <p:nvPr/>
          </p:nvSpPr>
          <p:spPr bwMode="auto">
            <a:xfrm>
              <a:off x="1373274" y="4489392"/>
              <a:ext cx="236597" cy="52087"/>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Rectangle 94"/>
            <p:cNvSpPr>
              <a:spLocks noChangeArrowheads="1"/>
            </p:cNvSpPr>
            <p:nvPr/>
          </p:nvSpPr>
          <p:spPr bwMode="auto">
            <a:xfrm>
              <a:off x="3812732" y="3683839"/>
              <a:ext cx="238389" cy="857640"/>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Rectangle 95"/>
            <p:cNvSpPr>
              <a:spLocks noChangeArrowheads="1"/>
            </p:cNvSpPr>
            <p:nvPr/>
          </p:nvSpPr>
          <p:spPr bwMode="auto">
            <a:xfrm>
              <a:off x="1980898" y="4096943"/>
              <a:ext cx="240182" cy="44453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Rectangle 96"/>
            <p:cNvSpPr>
              <a:spLocks noChangeArrowheads="1"/>
            </p:cNvSpPr>
            <p:nvPr/>
          </p:nvSpPr>
          <p:spPr bwMode="auto">
            <a:xfrm>
              <a:off x="2592106" y="4516333"/>
              <a:ext cx="240182" cy="25145"/>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2" name="Rectangle 97"/>
            <p:cNvSpPr>
              <a:spLocks noChangeArrowheads="1"/>
            </p:cNvSpPr>
            <p:nvPr/>
          </p:nvSpPr>
          <p:spPr bwMode="auto">
            <a:xfrm>
              <a:off x="3205107" y="4516333"/>
              <a:ext cx="234804" cy="25145"/>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3" name="Rectangle 98"/>
            <p:cNvSpPr>
              <a:spLocks noChangeArrowheads="1"/>
            </p:cNvSpPr>
            <p:nvPr/>
          </p:nvSpPr>
          <p:spPr bwMode="auto">
            <a:xfrm>
              <a:off x="2592106" y="4516333"/>
              <a:ext cx="240182" cy="25145"/>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4" name="Rectangle 99"/>
            <p:cNvSpPr>
              <a:spLocks noChangeArrowheads="1"/>
            </p:cNvSpPr>
            <p:nvPr/>
          </p:nvSpPr>
          <p:spPr bwMode="auto">
            <a:xfrm>
              <a:off x="3205107" y="4516333"/>
              <a:ext cx="234804" cy="25145"/>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5" name="Rectangle 100"/>
            <p:cNvSpPr>
              <a:spLocks noChangeArrowheads="1"/>
            </p:cNvSpPr>
            <p:nvPr/>
          </p:nvSpPr>
          <p:spPr bwMode="auto">
            <a:xfrm>
              <a:off x="1373274" y="4489392"/>
              <a:ext cx="236597" cy="52087"/>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6" name="Rectangle 101"/>
            <p:cNvSpPr>
              <a:spLocks noChangeArrowheads="1"/>
            </p:cNvSpPr>
            <p:nvPr/>
          </p:nvSpPr>
          <p:spPr bwMode="auto">
            <a:xfrm>
              <a:off x="1980898" y="4096943"/>
              <a:ext cx="240182" cy="444536"/>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7" name="Freeform 102"/>
            <p:cNvSpPr>
              <a:spLocks noEditPoints="1"/>
            </p:cNvSpPr>
            <p:nvPr/>
          </p:nvSpPr>
          <p:spPr bwMode="auto">
            <a:xfrm>
              <a:off x="1461102" y="4482208"/>
              <a:ext cx="64526" cy="17063"/>
            </a:xfrm>
            <a:custGeom>
              <a:avLst/>
              <a:gdLst>
                <a:gd name="T0" fmla="*/ 19 w 36"/>
                <a:gd name="T1" fmla="*/ 19 h 19"/>
                <a:gd name="T2" fmla="*/ 19 w 36"/>
                <a:gd name="T3" fmla="*/ 19 h 19"/>
                <a:gd name="T4" fmla="*/ 19 w 36"/>
                <a:gd name="T5" fmla="*/ 8 h 19"/>
                <a:gd name="T6" fmla="*/ 19 w 36"/>
                <a:gd name="T7" fmla="*/ 19 h 19"/>
                <a:gd name="T8" fmla="*/ 19 w 36"/>
                <a:gd name="T9" fmla="*/ 8 h 19"/>
                <a:gd name="T10" fmla="*/ 19 w 36"/>
                <a:gd name="T11" fmla="*/ 8 h 19"/>
                <a:gd name="T12" fmla="*/ 19 w 36"/>
                <a:gd name="T13" fmla="*/ 0 h 19"/>
                <a:gd name="T14" fmla="*/ 19 w 36"/>
                <a:gd name="T15" fmla="*/ 8 h 19"/>
                <a:gd name="T16" fmla="*/ 0 w 36"/>
                <a:gd name="T17" fmla="*/ 19 h 19"/>
                <a:gd name="T18" fmla="*/ 0 w 36"/>
                <a:gd name="T19" fmla="*/ 19 h 19"/>
                <a:gd name="T20" fmla="*/ 36 w 36"/>
                <a:gd name="T21" fmla="*/ 19 h 19"/>
                <a:gd name="T22" fmla="*/ 0 w 36"/>
                <a:gd name="T23" fmla="*/ 19 h 19"/>
                <a:gd name="T24" fmla="*/ 0 w 36"/>
                <a:gd name="T25" fmla="*/ 0 h 19"/>
                <a:gd name="T26" fmla="*/ 0 w 36"/>
                <a:gd name="T27" fmla="*/ 0 h 19"/>
                <a:gd name="T28" fmla="*/ 36 w 36"/>
                <a:gd name="T29" fmla="*/ 0 h 19"/>
                <a:gd name="T30" fmla="*/ 0 w 36"/>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19">
                  <a:moveTo>
                    <a:pt x="19" y="19"/>
                  </a:moveTo>
                  <a:lnTo>
                    <a:pt x="19" y="19"/>
                  </a:lnTo>
                  <a:lnTo>
                    <a:pt x="19" y="8"/>
                  </a:lnTo>
                  <a:lnTo>
                    <a:pt x="19" y="19"/>
                  </a:lnTo>
                  <a:close/>
                  <a:moveTo>
                    <a:pt x="19" y="8"/>
                  </a:moveTo>
                  <a:lnTo>
                    <a:pt x="19" y="8"/>
                  </a:lnTo>
                  <a:lnTo>
                    <a:pt x="19" y="0"/>
                  </a:lnTo>
                  <a:lnTo>
                    <a:pt x="19" y="8"/>
                  </a:lnTo>
                  <a:close/>
                  <a:moveTo>
                    <a:pt x="0" y="19"/>
                  </a:moveTo>
                  <a:lnTo>
                    <a:pt x="0" y="19"/>
                  </a:lnTo>
                  <a:lnTo>
                    <a:pt x="36" y="19"/>
                  </a:lnTo>
                  <a:lnTo>
                    <a:pt x="0" y="19"/>
                  </a:lnTo>
                  <a:close/>
                  <a:moveTo>
                    <a:pt x="0" y="0"/>
                  </a:moveTo>
                  <a:lnTo>
                    <a:pt x="0" y="0"/>
                  </a:lnTo>
                  <a:lnTo>
                    <a:pt x="36"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8" name="Freeform 103"/>
            <p:cNvSpPr>
              <a:spLocks noEditPoints="1"/>
            </p:cNvSpPr>
            <p:nvPr/>
          </p:nvSpPr>
          <p:spPr bwMode="auto">
            <a:xfrm>
              <a:off x="1461102" y="4482208"/>
              <a:ext cx="64526" cy="17063"/>
            </a:xfrm>
            <a:custGeom>
              <a:avLst/>
              <a:gdLst>
                <a:gd name="T0" fmla="*/ 19 w 36"/>
                <a:gd name="T1" fmla="*/ 19 h 19"/>
                <a:gd name="T2" fmla="*/ 19 w 36"/>
                <a:gd name="T3" fmla="*/ 19 h 19"/>
                <a:gd name="T4" fmla="*/ 19 w 36"/>
                <a:gd name="T5" fmla="*/ 8 h 19"/>
                <a:gd name="T6" fmla="*/ 19 w 36"/>
                <a:gd name="T7" fmla="*/ 8 h 19"/>
                <a:gd name="T8" fmla="*/ 19 w 36"/>
                <a:gd name="T9" fmla="*/ 8 h 19"/>
                <a:gd name="T10" fmla="*/ 19 w 36"/>
                <a:gd name="T11" fmla="*/ 0 h 19"/>
                <a:gd name="T12" fmla="*/ 0 w 36"/>
                <a:gd name="T13" fmla="*/ 19 h 19"/>
                <a:gd name="T14" fmla="*/ 0 w 36"/>
                <a:gd name="T15" fmla="*/ 19 h 19"/>
                <a:gd name="T16" fmla="*/ 36 w 36"/>
                <a:gd name="T17" fmla="*/ 19 h 19"/>
                <a:gd name="T18" fmla="*/ 0 w 36"/>
                <a:gd name="T19" fmla="*/ 0 h 19"/>
                <a:gd name="T20" fmla="*/ 0 w 36"/>
                <a:gd name="T21" fmla="*/ 0 h 19"/>
                <a:gd name="T22" fmla="*/ 36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19" y="19"/>
                  </a:moveTo>
                  <a:lnTo>
                    <a:pt x="19" y="19"/>
                  </a:lnTo>
                  <a:lnTo>
                    <a:pt x="19" y="8"/>
                  </a:lnTo>
                  <a:moveTo>
                    <a:pt x="19" y="8"/>
                  </a:moveTo>
                  <a:lnTo>
                    <a:pt x="19" y="8"/>
                  </a:lnTo>
                  <a:lnTo>
                    <a:pt x="19" y="0"/>
                  </a:lnTo>
                  <a:moveTo>
                    <a:pt x="0" y="19"/>
                  </a:moveTo>
                  <a:lnTo>
                    <a:pt x="0" y="19"/>
                  </a:lnTo>
                  <a:lnTo>
                    <a:pt x="36" y="19"/>
                  </a:lnTo>
                  <a:moveTo>
                    <a:pt x="0" y="0"/>
                  </a:moveTo>
                  <a:lnTo>
                    <a:pt x="0"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9" name="Freeform 104"/>
            <p:cNvSpPr>
              <a:spLocks noEditPoints="1"/>
            </p:cNvSpPr>
            <p:nvPr/>
          </p:nvSpPr>
          <p:spPr bwMode="auto">
            <a:xfrm>
              <a:off x="1461102" y="4482208"/>
              <a:ext cx="64526" cy="17063"/>
            </a:xfrm>
            <a:custGeom>
              <a:avLst/>
              <a:gdLst>
                <a:gd name="T0" fmla="*/ 19 w 36"/>
                <a:gd name="T1" fmla="*/ 19 h 19"/>
                <a:gd name="T2" fmla="*/ 19 w 36"/>
                <a:gd name="T3" fmla="*/ 19 h 19"/>
                <a:gd name="T4" fmla="*/ 19 w 36"/>
                <a:gd name="T5" fmla="*/ 8 h 19"/>
                <a:gd name="T6" fmla="*/ 19 w 36"/>
                <a:gd name="T7" fmla="*/ 8 h 19"/>
                <a:gd name="T8" fmla="*/ 19 w 36"/>
                <a:gd name="T9" fmla="*/ 8 h 19"/>
                <a:gd name="T10" fmla="*/ 19 w 36"/>
                <a:gd name="T11" fmla="*/ 0 h 19"/>
                <a:gd name="T12" fmla="*/ 0 w 36"/>
                <a:gd name="T13" fmla="*/ 19 h 19"/>
                <a:gd name="T14" fmla="*/ 0 w 36"/>
                <a:gd name="T15" fmla="*/ 19 h 19"/>
                <a:gd name="T16" fmla="*/ 36 w 36"/>
                <a:gd name="T17" fmla="*/ 19 h 19"/>
                <a:gd name="T18" fmla="*/ 0 w 36"/>
                <a:gd name="T19" fmla="*/ 0 h 19"/>
                <a:gd name="T20" fmla="*/ 0 w 36"/>
                <a:gd name="T21" fmla="*/ 0 h 19"/>
                <a:gd name="T22" fmla="*/ 36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19" y="19"/>
                  </a:moveTo>
                  <a:lnTo>
                    <a:pt x="19" y="19"/>
                  </a:lnTo>
                  <a:lnTo>
                    <a:pt x="19" y="8"/>
                  </a:lnTo>
                  <a:moveTo>
                    <a:pt x="19" y="8"/>
                  </a:moveTo>
                  <a:lnTo>
                    <a:pt x="19" y="8"/>
                  </a:lnTo>
                  <a:lnTo>
                    <a:pt x="19" y="0"/>
                  </a:lnTo>
                  <a:moveTo>
                    <a:pt x="0" y="19"/>
                  </a:moveTo>
                  <a:lnTo>
                    <a:pt x="0" y="19"/>
                  </a:lnTo>
                  <a:lnTo>
                    <a:pt x="36" y="19"/>
                  </a:lnTo>
                  <a:moveTo>
                    <a:pt x="0" y="0"/>
                  </a:moveTo>
                  <a:lnTo>
                    <a:pt x="0" y="0"/>
                  </a:lnTo>
                  <a:lnTo>
                    <a:pt x="36"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Freeform 105"/>
            <p:cNvSpPr>
              <a:spLocks noEditPoints="1"/>
            </p:cNvSpPr>
            <p:nvPr/>
          </p:nvSpPr>
          <p:spPr bwMode="auto">
            <a:xfrm>
              <a:off x="1461102" y="4482208"/>
              <a:ext cx="60942" cy="17063"/>
            </a:xfrm>
            <a:custGeom>
              <a:avLst/>
              <a:gdLst>
                <a:gd name="T0" fmla="*/ 19 w 34"/>
                <a:gd name="T1" fmla="*/ 19 h 19"/>
                <a:gd name="T2" fmla="*/ 19 w 34"/>
                <a:gd name="T3" fmla="*/ 19 h 19"/>
                <a:gd name="T4" fmla="*/ 19 w 34"/>
                <a:gd name="T5" fmla="*/ 6 h 19"/>
                <a:gd name="T6" fmla="*/ 19 w 34"/>
                <a:gd name="T7" fmla="*/ 6 h 19"/>
                <a:gd name="T8" fmla="*/ 19 w 34"/>
                <a:gd name="T9" fmla="*/ 6 h 19"/>
                <a:gd name="T10" fmla="*/ 19 w 34"/>
                <a:gd name="T11" fmla="*/ 0 h 19"/>
                <a:gd name="T12" fmla="*/ 0 w 34"/>
                <a:gd name="T13" fmla="*/ 19 h 19"/>
                <a:gd name="T14" fmla="*/ 0 w 34"/>
                <a:gd name="T15" fmla="*/ 19 h 19"/>
                <a:gd name="T16" fmla="*/ 34 w 34"/>
                <a:gd name="T17" fmla="*/ 19 h 19"/>
                <a:gd name="T18" fmla="*/ 0 w 34"/>
                <a:gd name="T19" fmla="*/ 0 h 19"/>
                <a:gd name="T20" fmla="*/ 0 w 34"/>
                <a:gd name="T21" fmla="*/ 0 h 19"/>
                <a:gd name="T22" fmla="*/ 34 w 3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9">
                  <a:moveTo>
                    <a:pt x="19" y="19"/>
                  </a:moveTo>
                  <a:lnTo>
                    <a:pt x="19" y="19"/>
                  </a:lnTo>
                  <a:lnTo>
                    <a:pt x="19" y="6"/>
                  </a:lnTo>
                  <a:moveTo>
                    <a:pt x="19" y="6"/>
                  </a:moveTo>
                  <a:lnTo>
                    <a:pt x="19" y="6"/>
                  </a:lnTo>
                  <a:lnTo>
                    <a:pt x="19" y="0"/>
                  </a:lnTo>
                  <a:moveTo>
                    <a:pt x="0" y="19"/>
                  </a:moveTo>
                  <a:lnTo>
                    <a:pt x="0" y="19"/>
                  </a:lnTo>
                  <a:lnTo>
                    <a:pt x="34" y="19"/>
                  </a:lnTo>
                  <a:moveTo>
                    <a:pt x="0" y="0"/>
                  </a:moveTo>
                  <a:lnTo>
                    <a:pt x="0" y="0"/>
                  </a:lnTo>
                  <a:lnTo>
                    <a:pt x="34" y="0"/>
                  </a:lnTo>
                </a:path>
              </a:pathLst>
            </a:custGeom>
            <a:noFill/>
            <a:ln w="9525"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Freeform 106"/>
            <p:cNvSpPr>
              <a:spLocks noEditPoints="1"/>
            </p:cNvSpPr>
            <p:nvPr/>
          </p:nvSpPr>
          <p:spPr bwMode="auto">
            <a:xfrm>
              <a:off x="2072310" y="4035875"/>
              <a:ext cx="60942" cy="128422"/>
            </a:xfrm>
            <a:custGeom>
              <a:avLst/>
              <a:gdLst>
                <a:gd name="T0" fmla="*/ 19 w 34"/>
                <a:gd name="T1" fmla="*/ 143 h 143"/>
                <a:gd name="T2" fmla="*/ 19 w 34"/>
                <a:gd name="T3" fmla="*/ 143 h 143"/>
                <a:gd name="T4" fmla="*/ 19 w 34"/>
                <a:gd name="T5" fmla="*/ 68 h 143"/>
                <a:gd name="T6" fmla="*/ 19 w 34"/>
                <a:gd name="T7" fmla="*/ 143 h 143"/>
                <a:gd name="T8" fmla="*/ 19 w 34"/>
                <a:gd name="T9" fmla="*/ 68 h 143"/>
                <a:gd name="T10" fmla="*/ 19 w 34"/>
                <a:gd name="T11" fmla="*/ 68 h 143"/>
                <a:gd name="T12" fmla="*/ 19 w 34"/>
                <a:gd name="T13" fmla="*/ 0 h 143"/>
                <a:gd name="T14" fmla="*/ 19 w 34"/>
                <a:gd name="T15" fmla="*/ 68 h 143"/>
                <a:gd name="T16" fmla="*/ 0 w 34"/>
                <a:gd name="T17" fmla="*/ 143 h 143"/>
                <a:gd name="T18" fmla="*/ 0 w 34"/>
                <a:gd name="T19" fmla="*/ 143 h 143"/>
                <a:gd name="T20" fmla="*/ 34 w 34"/>
                <a:gd name="T21" fmla="*/ 143 h 143"/>
                <a:gd name="T22" fmla="*/ 0 w 34"/>
                <a:gd name="T23" fmla="*/ 143 h 143"/>
                <a:gd name="T24" fmla="*/ 0 w 34"/>
                <a:gd name="T25" fmla="*/ 0 h 143"/>
                <a:gd name="T26" fmla="*/ 0 w 34"/>
                <a:gd name="T27" fmla="*/ 0 h 143"/>
                <a:gd name="T28" fmla="*/ 34 w 34"/>
                <a:gd name="T29" fmla="*/ 0 h 143"/>
                <a:gd name="T30" fmla="*/ 0 w 34"/>
                <a:gd name="T3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43">
                  <a:moveTo>
                    <a:pt x="19" y="143"/>
                  </a:moveTo>
                  <a:lnTo>
                    <a:pt x="19" y="143"/>
                  </a:lnTo>
                  <a:lnTo>
                    <a:pt x="19" y="68"/>
                  </a:lnTo>
                  <a:lnTo>
                    <a:pt x="19" y="143"/>
                  </a:lnTo>
                  <a:close/>
                  <a:moveTo>
                    <a:pt x="19" y="68"/>
                  </a:moveTo>
                  <a:lnTo>
                    <a:pt x="19" y="68"/>
                  </a:lnTo>
                  <a:lnTo>
                    <a:pt x="19" y="0"/>
                  </a:lnTo>
                  <a:lnTo>
                    <a:pt x="19" y="68"/>
                  </a:lnTo>
                  <a:close/>
                  <a:moveTo>
                    <a:pt x="0" y="143"/>
                  </a:moveTo>
                  <a:lnTo>
                    <a:pt x="0" y="143"/>
                  </a:lnTo>
                  <a:lnTo>
                    <a:pt x="34" y="143"/>
                  </a:lnTo>
                  <a:lnTo>
                    <a:pt x="0" y="143"/>
                  </a:lnTo>
                  <a:close/>
                  <a:moveTo>
                    <a:pt x="0" y="0"/>
                  </a:moveTo>
                  <a:lnTo>
                    <a:pt x="0" y="0"/>
                  </a:lnTo>
                  <a:lnTo>
                    <a:pt x="34"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Freeform 107"/>
            <p:cNvSpPr>
              <a:spLocks noEditPoints="1"/>
            </p:cNvSpPr>
            <p:nvPr/>
          </p:nvSpPr>
          <p:spPr bwMode="auto">
            <a:xfrm>
              <a:off x="2072310" y="4035875"/>
              <a:ext cx="60942" cy="128422"/>
            </a:xfrm>
            <a:custGeom>
              <a:avLst/>
              <a:gdLst>
                <a:gd name="T0" fmla="*/ 19 w 34"/>
                <a:gd name="T1" fmla="*/ 143 h 143"/>
                <a:gd name="T2" fmla="*/ 19 w 34"/>
                <a:gd name="T3" fmla="*/ 143 h 143"/>
                <a:gd name="T4" fmla="*/ 19 w 34"/>
                <a:gd name="T5" fmla="*/ 68 h 143"/>
                <a:gd name="T6" fmla="*/ 19 w 34"/>
                <a:gd name="T7" fmla="*/ 68 h 143"/>
                <a:gd name="T8" fmla="*/ 19 w 34"/>
                <a:gd name="T9" fmla="*/ 68 h 143"/>
                <a:gd name="T10" fmla="*/ 19 w 34"/>
                <a:gd name="T11" fmla="*/ 0 h 143"/>
                <a:gd name="T12" fmla="*/ 0 w 34"/>
                <a:gd name="T13" fmla="*/ 143 h 143"/>
                <a:gd name="T14" fmla="*/ 0 w 34"/>
                <a:gd name="T15" fmla="*/ 143 h 143"/>
                <a:gd name="T16" fmla="*/ 34 w 34"/>
                <a:gd name="T17" fmla="*/ 143 h 143"/>
                <a:gd name="T18" fmla="*/ 0 w 34"/>
                <a:gd name="T19" fmla="*/ 0 h 143"/>
                <a:gd name="T20" fmla="*/ 0 w 34"/>
                <a:gd name="T21" fmla="*/ 0 h 143"/>
                <a:gd name="T22" fmla="*/ 34 w 34"/>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43">
                  <a:moveTo>
                    <a:pt x="19" y="143"/>
                  </a:moveTo>
                  <a:lnTo>
                    <a:pt x="19" y="143"/>
                  </a:lnTo>
                  <a:lnTo>
                    <a:pt x="19" y="68"/>
                  </a:lnTo>
                  <a:moveTo>
                    <a:pt x="19" y="68"/>
                  </a:moveTo>
                  <a:lnTo>
                    <a:pt x="19" y="68"/>
                  </a:lnTo>
                  <a:lnTo>
                    <a:pt x="19" y="0"/>
                  </a:lnTo>
                  <a:moveTo>
                    <a:pt x="0" y="143"/>
                  </a:moveTo>
                  <a:lnTo>
                    <a:pt x="0" y="143"/>
                  </a:lnTo>
                  <a:lnTo>
                    <a:pt x="34" y="143"/>
                  </a:lnTo>
                  <a:moveTo>
                    <a:pt x="0" y="0"/>
                  </a:moveTo>
                  <a:lnTo>
                    <a:pt x="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Freeform 108"/>
            <p:cNvSpPr>
              <a:spLocks noEditPoints="1"/>
            </p:cNvSpPr>
            <p:nvPr/>
          </p:nvSpPr>
          <p:spPr bwMode="auto">
            <a:xfrm>
              <a:off x="2072310" y="4035875"/>
              <a:ext cx="60942" cy="128422"/>
            </a:xfrm>
            <a:custGeom>
              <a:avLst/>
              <a:gdLst>
                <a:gd name="T0" fmla="*/ 19 w 34"/>
                <a:gd name="T1" fmla="*/ 143 h 143"/>
                <a:gd name="T2" fmla="*/ 19 w 34"/>
                <a:gd name="T3" fmla="*/ 143 h 143"/>
                <a:gd name="T4" fmla="*/ 19 w 34"/>
                <a:gd name="T5" fmla="*/ 68 h 143"/>
                <a:gd name="T6" fmla="*/ 19 w 34"/>
                <a:gd name="T7" fmla="*/ 68 h 143"/>
                <a:gd name="T8" fmla="*/ 19 w 34"/>
                <a:gd name="T9" fmla="*/ 68 h 143"/>
                <a:gd name="T10" fmla="*/ 19 w 34"/>
                <a:gd name="T11" fmla="*/ 0 h 143"/>
                <a:gd name="T12" fmla="*/ 0 w 34"/>
                <a:gd name="T13" fmla="*/ 143 h 143"/>
                <a:gd name="T14" fmla="*/ 0 w 34"/>
                <a:gd name="T15" fmla="*/ 143 h 143"/>
                <a:gd name="T16" fmla="*/ 34 w 34"/>
                <a:gd name="T17" fmla="*/ 143 h 143"/>
                <a:gd name="T18" fmla="*/ 0 w 34"/>
                <a:gd name="T19" fmla="*/ 0 h 143"/>
                <a:gd name="T20" fmla="*/ 0 w 34"/>
                <a:gd name="T21" fmla="*/ 0 h 143"/>
                <a:gd name="T22" fmla="*/ 34 w 34"/>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43">
                  <a:moveTo>
                    <a:pt x="19" y="143"/>
                  </a:moveTo>
                  <a:lnTo>
                    <a:pt x="19" y="143"/>
                  </a:lnTo>
                  <a:lnTo>
                    <a:pt x="19" y="68"/>
                  </a:lnTo>
                  <a:moveTo>
                    <a:pt x="19" y="68"/>
                  </a:moveTo>
                  <a:lnTo>
                    <a:pt x="19" y="68"/>
                  </a:lnTo>
                  <a:lnTo>
                    <a:pt x="19" y="0"/>
                  </a:lnTo>
                  <a:moveTo>
                    <a:pt x="0" y="143"/>
                  </a:moveTo>
                  <a:lnTo>
                    <a:pt x="0" y="143"/>
                  </a:lnTo>
                  <a:lnTo>
                    <a:pt x="34" y="143"/>
                  </a:lnTo>
                  <a:moveTo>
                    <a:pt x="0" y="0"/>
                  </a:moveTo>
                  <a:lnTo>
                    <a:pt x="0" y="0"/>
                  </a:lnTo>
                  <a:lnTo>
                    <a:pt x="34"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Freeform 109"/>
            <p:cNvSpPr>
              <a:spLocks noEditPoints="1"/>
            </p:cNvSpPr>
            <p:nvPr/>
          </p:nvSpPr>
          <p:spPr bwMode="auto">
            <a:xfrm>
              <a:off x="2072310" y="4035875"/>
              <a:ext cx="60942" cy="128422"/>
            </a:xfrm>
            <a:custGeom>
              <a:avLst/>
              <a:gdLst>
                <a:gd name="T0" fmla="*/ 19 w 34"/>
                <a:gd name="T1" fmla="*/ 143 h 143"/>
                <a:gd name="T2" fmla="*/ 19 w 34"/>
                <a:gd name="T3" fmla="*/ 143 h 143"/>
                <a:gd name="T4" fmla="*/ 19 w 34"/>
                <a:gd name="T5" fmla="*/ 68 h 143"/>
                <a:gd name="T6" fmla="*/ 19 w 34"/>
                <a:gd name="T7" fmla="*/ 68 h 143"/>
                <a:gd name="T8" fmla="*/ 19 w 34"/>
                <a:gd name="T9" fmla="*/ 68 h 143"/>
                <a:gd name="T10" fmla="*/ 19 w 34"/>
                <a:gd name="T11" fmla="*/ 0 h 143"/>
                <a:gd name="T12" fmla="*/ 0 w 34"/>
                <a:gd name="T13" fmla="*/ 143 h 143"/>
                <a:gd name="T14" fmla="*/ 0 w 34"/>
                <a:gd name="T15" fmla="*/ 143 h 143"/>
                <a:gd name="T16" fmla="*/ 34 w 34"/>
                <a:gd name="T17" fmla="*/ 143 h 143"/>
                <a:gd name="T18" fmla="*/ 0 w 34"/>
                <a:gd name="T19" fmla="*/ 0 h 143"/>
                <a:gd name="T20" fmla="*/ 0 w 34"/>
                <a:gd name="T21" fmla="*/ 0 h 143"/>
                <a:gd name="T22" fmla="*/ 34 w 34"/>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43">
                  <a:moveTo>
                    <a:pt x="19" y="143"/>
                  </a:moveTo>
                  <a:lnTo>
                    <a:pt x="19" y="143"/>
                  </a:lnTo>
                  <a:lnTo>
                    <a:pt x="19" y="68"/>
                  </a:lnTo>
                  <a:moveTo>
                    <a:pt x="19" y="68"/>
                  </a:moveTo>
                  <a:lnTo>
                    <a:pt x="19" y="68"/>
                  </a:lnTo>
                  <a:lnTo>
                    <a:pt x="19" y="0"/>
                  </a:lnTo>
                  <a:moveTo>
                    <a:pt x="0" y="143"/>
                  </a:moveTo>
                  <a:lnTo>
                    <a:pt x="0" y="143"/>
                  </a:lnTo>
                  <a:lnTo>
                    <a:pt x="34" y="143"/>
                  </a:lnTo>
                  <a:moveTo>
                    <a:pt x="0" y="0"/>
                  </a:moveTo>
                  <a:lnTo>
                    <a:pt x="0" y="0"/>
                  </a:lnTo>
                  <a:lnTo>
                    <a:pt x="34" y="0"/>
                  </a:lnTo>
                </a:path>
              </a:pathLst>
            </a:custGeom>
            <a:noFill/>
            <a:ln w="9525"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Freeform 110"/>
            <p:cNvSpPr>
              <a:spLocks noEditPoints="1"/>
            </p:cNvSpPr>
            <p:nvPr/>
          </p:nvSpPr>
          <p:spPr bwMode="auto">
            <a:xfrm>
              <a:off x="2672765" y="4516333"/>
              <a:ext cx="68111" cy="5388"/>
            </a:xfrm>
            <a:custGeom>
              <a:avLst/>
              <a:gdLst>
                <a:gd name="T0" fmla="*/ 19 w 38"/>
                <a:gd name="T1" fmla="*/ 6 h 6"/>
                <a:gd name="T2" fmla="*/ 19 w 38"/>
                <a:gd name="T3" fmla="*/ 6 h 6"/>
                <a:gd name="T4" fmla="*/ 19 w 38"/>
                <a:gd name="T5" fmla="*/ 0 h 6"/>
                <a:gd name="T6" fmla="*/ 19 w 38"/>
                <a:gd name="T7" fmla="*/ 6 h 6"/>
                <a:gd name="T8" fmla="*/ 19 w 38"/>
                <a:gd name="T9" fmla="*/ 0 h 6"/>
                <a:gd name="T10" fmla="*/ 19 w 38"/>
                <a:gd name="T11" fmla="*/ 0 h 6"/>
                <a:gd name="T12" fmla="*/ 19 w 38"/>
                <a:gd name="T13" fmla="*/ 0 h 6"/>
                <a:gd name="T14" fmla="*/ 19 w 38"/>
                <a:gd name="T15" fmla="*/ 0 h 6"/>
                <a:gd name="T16" fmla="*/ 19 w 38"/>
                <a:gd name="T17" fmla="*/ 0 h 6"/>
                <a:gd name="T18" fmla="*/ 0 w 38"/>
                <a:gd name="T19" fmla="*/ 6 h 6"/>
                <a:gd name="T20" fmla="*/ 0 w 38"/>
                <a:gd name="T21" fmla="*/ 6 h 6"/>
                <a:gd name="T22" fmla="*/ 38 w 38"/>
                <a:gd name="T23" fmla="*/ 6 h 6"/>
                <a:gd name="T24" fmla="*/ 0 w 38"/>
                <a:gd name="T25" fmla="*/ 6 h 6"/>
                <a:gd name="T26" fmla="*/ 0 w 38"/>
                <a:gd name="T27" fmla="*/ 0 h 6"/>
                <a:gd name="T28" fmla="*/ 0 w 38"/>
                <a:gd name="T29" fmla="*/ 0 h 6"/>
                <a:gd name="T30" fmla="*/ 38 w 38"/>
                <a:gd name="T31" fmla="*/ 0 h 6"/>
                <a:gd name="T32" fmla="*/ 0 w 3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6">
                  <a:moveTo>
                    <a:pt x="19" y="6"/>
                  </a:moveTo>
                  <a:lnTo>
                    <a:pt x="19" y="6"/>
                  </a:lnTo>
                  <a:lnTo>
                    <a:pt x="19" y="0"/>
                  </a:lnTo>
                  <a:lnTo>
                    <a:pt x="19" y="6"/>
                  </a:lnTo>
                  <a:close/>
                  <a:moveTo>
                    <a:pt x="19" y="0"/>
                  </a:moveTo>
                  <a:lnTo>
                    <a:pt x="19" y="0"/>
                  </a:lnTo>
                  <a:lnTo>
                    <a:pt x="19" y="0"/>
                  </a:lnTo>
                  <a:lnTo>
                    <a:pt x="19" y="0"/>
                  </a:lnTo>
                  <a:lnTo>
                    <a:pt x="19" y="0"/>
                  </a:lnTo>
                  <a:close/>
                  <a:moveTo>
                    <a:pt x="0" y="6"/>
                  </a:moveTo>
                  <a:lnTo>
                    <a:pt x="0" y="6"/>
                  </a:lnTo>
                  <a:lnTo>
                    <a:pt x="38" y="6"/>
                  </a:lnTo>
                  <a:lnTo>
                    <a:pt x="0" y="6"/>
                  </a:lnTo>
                  <a:close/>
                  <a:moveTo>
                    <a:pt x="0" y="0"/>
                  </a:moveTo>
                  <a:lnTo>
                    <a:pt x="0" y="0"/>
                  </a:lnTo>
                  <a:lnTo>
                    <a:pt x="38"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Freeform 111"/>
            <p:cNvSpPr>
              <a:spLocks noEditPoints="1"/>
            </p:cNvSpPr>
            <p:nvPr/>
          </p:nvSpPr>
          <p:spPr bwMode="auto">
            <a:xfrm>
              <a:off x="2672765" y="4516333"/>
              <a:ext cx="68111" cy="5388"/>
            </a:xfrm>
            <a:custGeom>
              <a:avLst/>
              <a:gdLst>
                <a:gd name="T0" fmla="*/ 19 w 38"/>
                <a:gd name="T1" fmla="*/ 6 h 6"/>
                <a:gd name="T2" fmla="*/ 19 w 38"/>
                <a:gd name="T3" fmla="*/ 6 h 6"/>
                <a:gd name="T4" fmla="*/ 19 w 38"/>
                <a:gd name="T5" fmla="*/ 0 h 6"/>
                <a:gd name="T6" fmla="*/ 19 w 38"/>
                <a:gd name="T7" fmla="*/ 0 h 6"/>
                <a:gd name="T8" fmla="*/ 19 w 38"/>
                <a:gd name="T9" fmla="*/ 0 h 6"/>
                <a:gd name="T10" fmla="*/ 19 w 38"/>
                <a:gd name="T11" fmla="*/ 0 h 6"/>
                <a:gd name="T12" fmla="*/ 19 w 38"/>
                <a:gd name="T13" fmla="*/ 0 h 6"/>
                <a:gd name="T14" fmla="*/ 19 w 38"/>
                <a:gd name="T15" fmla="*/ 0 h 6"/>
                <a:gd name="T16" fmla="*/ 0 w 38"/>
                <a:gd name="T17" fmla="*/ 6 h 6"/>
                <a:gd name="T18" fmla="*/ 0 w 38"/>
                <a:gd name="T19" fmla="*/ 6 h 6"/>
                <a:gd name="T20" fmla="*/ 38 w 38"/>
                <a:gd name="T21" fmla="*/ 6 h 6"/>
                <a:gd name="T22" fmla="*/ 0 w 38"/>
                <a:gd name="T23" fmla="*/ 0 h 6"/>
                <a:gd name="T24" fmla="*/ 0 w 38"/>
                <a:gd name="T25" fmla="*/ 0 h 6"/>
                <a:gd name="T26" fmla="*/ 38 w 3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6">
                  <a:moveTo>
                    <a:pt x="19" y="6"/>
                  </a:moveTo>
                  <a:lnTo>
                    <a:pt x="19" y="6"/>
                  </a:lnTo>
                  <a:lnTo>
                    <a:pt x="19" y="0"/>
                  </a:lnTo>
                  <a:moveTo>
                    <a:pt x="19" y="0"/>
                  </a:moveTo>
                  <a:lnTo>
                    <a:pt x="19" y="0"/>
                  </a:lnTo>
                  <a:lnTo>
                    <a:pt x="19" y="0"/>
                  </a:lnTo>
                  <a:lnTo>
                    <a:pt x="19" y="0"/>
                  </a:lnTo>
                  <a:lnTo>
                    <a:pt x="19" y="0"/>
                  </a:lnTo>
                  <a:moveTo>
                    <a:pt x="0" y="6"/>
                  </a:moveTo>
                  <a:lnTo>
                    <a:pt x="0" y="6"/>
                  </a:lnTo>
                  <a:lnTo>
                    <a:pt x="38" y="6"/>
                  </a:lnTo>
                  <a:moveTo>
                    <a:pt x="0" y="0"/>
                  </a:moveTo>
                  <a:lnTo>
                    <a:pt x="0"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Freeform 112"/>
            <p:cNvSpPr>
              <a:spLocks noEditPoints="1"/>
            </p:cNvSpPr>
            <p:nvPr/>
          </p:nvSpPr>
          <p:spPr bwMode="auto">
            <a:xfrm>
              <a:off x="2672765" y="4516333"/>
              <a:ext cx="68111" cy="5388"/>
            </a:xfrm>
            <a:custGeom>
              <a:avLst/>
              <a:gdLst>
                <a:gd name="T0" fmla="*/ 19 w 38"/>
                <a:gd name="T1" fmla="*/ 6 h 6"/>
                <a:gd name="T2" fmla="*/ 19 w 38"/>
                <a:gd name="T3" fmla="*/ 6 h 6"/>
                <a:gd name="T4" fmla="*/ 19 w 38"/>
                <a:gd name="T5" fmla="*/ 0 h 6"/>
                <a:gd name="T6" fmla="*/ 19 w 38"/>
                <a:gd name="T7" fmla="*/ 0 h 6"/>
                <a:gd name="T8" fmla="*/ 19 w 38"/>
                <a:gd name="T9" fmla="*/ 0 h 6"/>
                <a:gd name="T10" fmla="*/ 19 w 38"/>
                <a:gd name="T11" fmla="*/ 0 h 6"/>
                <a:gd name="T12" fmla="*/ 19 w 38"/>
                <a:gd name="T13" fmla="*/ 0 h 6"/>
                <a:gd name="T14" fmla="*/ 19 w 38"/>
                <a:gd name="T15" fmla="*/ 0 h 6"/>
                <a:gd name="T16" fmla="*/ 0 w 38"/>
                <a:gd name="T17" fmla="*/ 6 h 6"/>
                <a:gd name="T18" fmla="*/ 0 w 38"/>
                <a:gd name="T19" fmla="*/ 6 h 6"/>
                <a:gd name="T20" fmla="*/ 38 w 38"/>
                <a:gd name="T21" fmla="*/ 6 h 6"/>
                <a:gd name="T22" fmla="*/ 0 w 38"/>
                <a:gd name="T23" fmla="*/ 0 h 6"/>
                <a:gd name="T24" fmla="*/ 0 w 38"/>
                <a:gd name="T25" fmla="*/ 0 h 6"/>
                <a:gd name="T26" fmla="*/ 38 w 3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6">
                  <a:moveTo>
                    <a:pt x="19" y="6"/>
                  </a:moveTo>
                  <a:lnTo>
                    <a:pt x="19" y="6"/>
                  </a:lnTo>
                  <a:lnTo>
                    <a:pt x="19" y="0"/>
                  </a:lnTo>
                  <a:moveTo>
                    <a:pt x="19" y="0"/>
                  </a:moveTo>
                  <a:lnTo>
                    <a:pt x="19" y="0"/>
                  </a:lnTo>
                  <a:lnTo>
                    <a:pt x="19" y="0"/>
                  </a:lnTo>
                  <a:lnTo>
                    <a:pt x="19" y="0"/>
                  </a:lnTo>
                  <a:lnTo>
                    <a:pt x="19" y="0"/>
                  </a:lnTo>
                  <a:moveTo>
                    <a:pt x="0" y="6"/>
                  </a:moveTo>
                  <a:lnTo>
                    <a:pt x="0" y="6"/>
                  </a:lnTo>
                  <a:lnTo>
                    <a:pt x="38" y="6"/>
                  </a:lnTo>
                  <a:moveTo>
                    <a:pt x="0" y="0"/>
                  </a:moveTo>
                  <a:lnTo>
                    <a:pt x="0" y="0"/>
                  </a:lnTo>
                  <a:lnTo>
                    <a:pt x="38"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Freeform 113"/>
            <p:cNvSpPr>
              <a:spLocks noEditPoints="1"/>
            </p:cNvSpPr>
            <p:nvPr/>
          </p:nvSpPr>
          <p:spPr bwMode="auto">
            <a:xfrm>
              <a:off x="2669180" y="4516333"/>
              <a:ext cx="71696" cy="5388"/>
            </a:xfrm>
            <a:custGeom>
              <a:avLst/>
              <a:gdLst>
                <a:gd name="T0" fmla="*/ 19 w 40"/>
                <a:gd name="T1" fmla="*/ 6 h 6"/>
                <a:gd name="T2" fmla="*/ 19 w 40"/>
                <a:gd name="T3" fmla="*/ 6 h 6"/>
                <a:gd name="T4" fmla="*/ 19 w 40"/>
                <a:gd name="T5" fmla="*/ 0 h 6"/>
                <a:gd name="T6" fmla="*/ 19 w 40"/>
                <a:gd name="T7" fmla="*/ 0 h 6"/>
                <a:gd name="T8" fmla="*/ 19 w 40"/>
                <a:gd name="T9" fmla="*/ 0 h 6"/>
                <a:gd name="T10" fmla="*/ 19 w 40"/>
                <a:gd name="T11" fmla="*/ 0 h 6"/>
                <a:gd name="T12" fmla="*/ 19 w 40"/>
                <a:gd name="T13" fmla="*/ 0 h 6"/>
                <a:gd name="T14" fmla="*/ 19 w 40"/>
                <a:gd name="T15" fmla="*/ 0 h 6"/>
                <a:gd name="T16" fmla="*/ 0 w 40"/>
                <a:gd name="T17" fmla="*/ 6 h 6"/>
                <a:gd name="T18" fmla="*/ 0 w 40"/>
                <a:gd name="T19" fmla="*/ 6 h 6"/>
                <a:gd name="T20" fmla="*/ 40 w 40"/>
                <a:gd name="T21" fmla="*/ 6 h 6"/>
                <a:gd name="T22" fmla="*/ 0 w 40"/>
                <a:gd name="T23" fmla="*/ 0 h 6"/>
                <a:gd name="T24" fmla="*/ 0 w 40"/>
                <a:gd name="T25" fmla="*/ 0 h 6"/>
                <a:gd name="T26" fmla="*/ 40 w 40"/>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6">
                  <a:moveTo>
                    <a:pt x="19" y="6"/>
                  </a:moveTo>
                  <a:lnTo>
                    <a:pt x="19" y="6"/>
                  </a:lnTo>
                  <a:lnTo>
                    <a:pt x="19" y="0"/>
                  </a:lnTo>
                  <a:moveTo>
                    <a:pt x="19" y="0"/>
                  </a:moveTo>
                  <a:lnTo>
                    <a:pt x="19" y="0"/>
                  </a:lnTo>
                  <a:lnTo>
                    <a:pt x="19" y="0"/>
                  </a:lnTo>
                  <a:lnTo>
                    <a:pt x="19" y="0"/>
                  </a:lnTo>
                  <a:lnTo>
                    <a:pt x="19" y="0"/>
                  </a:lnTo>
                  <a:moveTo>
                    <a:pt x="0" y="6"/>
                  </a:moveTo>
                  <a:lnTo>
                    <a:pt x="0" y="6"/>
                  </a:lnTo>
                  <a:lnTo>
                    <a:pt x="40" y="6"/>
                  </a:lnTo>
                  <a:moveTo>
                    <a:pt x="0" y="0"/>
                  </a:moveTo>
                  <a:lnTo>
                    <a:pt x="0" y="0"/>
                  </a:lnTo>
                  <a:lnTo>
                    <a:pt x="40" y="0"/>
                  </a:lnTo>
                </a:path>
              </a:pathLst>
            </a:custGeom>
            <a:noFill/>
            <a:ln w="9525"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Freeform 114"/>
            <p:cNvSpPr>
              <a:spLocks noEditPoints="1"/>
            </p:cNvSpPr>
            <p:nvPr/>
          </p:nvSpPr>
          <p:spPr bwMode="auto">
            <a:xfrm>
              <a:off x="3280388" y="4516333"/>
              <a:ext cx="71696" cy="3592"/>
            </a:xfrm>
            <a:custGeom>
              <a:avLst/>
              <a:gdLst>
                <a:gd name="T0" fmla="*/ 19 w 40"/>
                <a:gd name="T1" fmla="*/ 4 h 4"/>
                <a:gd name="T2" fmla="*/ 19 w 40"/>
                <a:gd name="T3" fmla="*/ 4 h 4"/>
                <a:gd name="T4" fmla="*/ 19 w 40"/>
                <a:gd name="T5" fmla="*/ 0 h 4"/>
                <a:gd name="T6" fmla="*/ 19 w 40"/>
                <a:gd name="T7" fmla="*/ 4 h 4"/>
                <a:gd name="T8" fmla="*/ 19 w 40"/>
                <a:gd name="T9" fmla="*/ 0 h 4"/>
                <a:gd name="T10" fmla="*/ 19 w 40"/>
                <a:gd name="T11" fmla="*/ 0 h 4"/>
                <a:gd name="T12" fmla="*/ 19 w 40"/>
                <a:gd name="T13" fmla="*/ 0 h 4"/>
                <a:gd name="T14" fmla="*/ 19 w 40"/>
                <a:gd name="T15" fmla="*/ 0 h 4"/>
                <a:gd name="T16" fmla="*/ 19 w 40"/>
                <a:gd name="T17" fmla="*/ 0 h 4"/>
                <a:gd name="T18" fmla="*/ 0 w 40"/>
                <a:gd name="T19" fmla="*/ 4 h 4"/>
                <a:gd name="T20" fmla="*/ 0 w 40"/>
                <a:gd name="T21" fmla="*/ 4 h 4"/>
                <a:gd name="T22" fmla="*/ 40 w 40"/>
                <a:gd name="T23" fmla="*/ 4 h 4"/>
                <a:gd name="T24" fmla="*/ 0 w 40"/>
                <a:gd name="T25" fmla="*/ 4 h 4"/>
                <a:gd name="T26" fmla="*/ 0 w 40"/>
                <a:gd name="T27" fmla="*/ 0 h 4"/>
                <a:gd name="T28" fmla="*/ 0 w 40"/>
                <a:gd name="T29" fmla="*/ 0 h 4"/>
                <a:gd name="T30" fmla="*/ 40 w 40"/>
                <a:gd name="T31" fmla="*/ 0 h 4"/>
                <a:gd name="T32" fmla="*/ 0 w 4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
                  <a:moveTo>
                    <a:pt x="19" y="4"/>
                  </a:moveTo>
                  <a:lnTo>
                    <a:pt x="19" y="4"/>
                  </a:lnTo>
                  <a:lnTo>
                    <a:pt x="19" y="0"/>
                  </a:lnTo>
                  <a:lnTo>
                    <a:pt x="19" y="4"/>
                  </a:lnTo>
                  <a:close/>
                  <a:moveTo>
                    <a:pt x="19" y="0"/>
                  </a:moveTo>
                  <a:lnTo>
                    <a:pt x="19" y="0"/>
                  </a:lnTo>
                  <a:lnTo>
                    <a:pt x="19" y="0"/>
                  </a:lnTo>
                  <a:lnTo>
                    <a:pt x="19" y="0"/>
                  </a:lnTo>
                  <a:lnTo>
                    <a:pt x="19" y="0"/>
                  </a:lnTo>
                  <a:close/>
                  <a:moveTo>
                    <a:pt x="0" y="4"/>
                  </a:moveTo>
                  <a:lnTo>
                    <a:pt x="0" y="4"/>
                  </a:lnTo>
                  <a:lnTo>
                    <a:pt x="40" y="4"/>
                  </a:lnTo>
                  <a:lnTo>
                    <a:pt x="0" y="4"/>
                  </a:lnTo>
                  <a:close/>
                  <a:moveTo>
                    <a:pt x="0" y="0"/>
                  </a:moveTo>
                  <a:lnTo>
                    <a:pt x="0" y="0"/>
                  </a:lnTo>
                  <a:lnTo>
                    <a:pt x="40"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Freeform 115"/>
            <p:cNvSpPr>
              <a:spLocks noEditPoints="1"/>
            </p:cNvSpPr>
            <p:nvPr/>
          </p:nvSpPr>
          <p:spPr bwMode="auto">
            <a:xfrm>
              <a:off x="3280388" y="4516333"/>
              <a:ext cx="71696" cy="3592"/>
            </a:xfrm>
            <a:custGeom>
              <a:avLst/>
              <a:gdLst>
                <a:gd name="T0" fmla="*/ 19 w 40"/>
                <a:gd name="T1" fmla="*/ 4 h 4"/>
                <a:gd name="T2" fmla="*/ 19 w 40"/>
                <a:gd name="T3" fmla="*/ 4 h 4"/>
                <a:gd name="T4" fmla="*/ 19 w 40"/>
                <a:gd name="T5" fmla="*/ 0 h 4"/>
                <a:gd name="T6" fmla="*/ 19 w 40"/>
                <a:gd name="T7" fmla="*/ 0 h 4"/>
                <a:gd name="T8" fmla="*/ 19 w 40"/>
                <a:gd name="T9" fmla="*/ 0 h 4"/>
                <a:gd name="T10" fmla="*/ 19 w 40"/>
                <a:gd name="T11" fmla="*/ 0 h 4"/>
                <a:gd name="T12" fmla="*/ 19 w 40"/>
                <a:gd name="T13" fmla="*/ 0 h 4"/>
                <a:gd name="T14" fmla="*/ 19 w 40"/>
                <a:gd name="T15" fmla="*/ 0 h 4"/>
                <a:gd name="T16" fmla="*/ 0 w 40"/>
                <a:gd name="T17" fmla="*/ 4 h 4"/>
                <a:gd name="T18" fmla="*/ 0 w 40"/>
                <a:gd name="T19" fmla="*/ 4 h 4"/>
                <a:gd name="T20" fmla="*/ 40 w 40"/>
                <a:gd name="T21" fmla="*/ 4 h 4"/>
                <a:gd name="T22" fmla="*/ 0 w 40"/>
                <a:gd name="T23" fmla="*/ 0 h 4"/>
                <a:gd name="T24" fmla="*/ 0 w 40"/>
                <a:gd name="T25" fmla="*/ 0 h 4"/>
                <a:gd name="T26" fmla="*/ 40 w 40"/>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
                  <a:moveTo>
                    <a:pt x="19" y="4"/>
                  </a:moveTo>
                  <a:lnTo>
                    <a:pt x="19" y="4"/>
                  </a:lnTo>
                  <a:lnTo>
                    <a:pt x="19" y="0"/>
                  </a:lnTo>
                  <a:moveTo>
                    <a:pt x="19" y="0"/>
                  </a:moveTo>
                  <a:lnTo>
                    <a:pt x="19" y="0"/>
                  </a:lnTo>
                  <a:lnTo>
                    <a:pt x="19" y="0"/>
                  </a:lnTo>
                  <a:lnTo>
                    <a:pt x="19" y="0"/>
                  </a:lnTo>
                  <a:lnTo>
                    <a:pt x="19" y="0"/>
                  </a:lnTo>
                  <a:moveTo>
                    <a:pt x="0" y="4"/>
                  </a:moveTo>
                  <a:lnTo>
                    <a:pt x="0" y="4"/>
                  </a:lnTo>
                  <a:lnTo>
                    <a:pt x="40" y="4"/>
                  </a:lnTo>
                  <a:moveTo>
                    <a:pt x="0" y="0"/>
                  </a:moveTo>
                  <a:lnTo>
                    <a:pt x="0" y="0"/>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Freeform 116"/>
            <p:cNvSpPr>
              <a:spLocks noEditPoints="1"/>
            </p:cNvSpPr>
            <p:nvPr/>
          </p:nvSpPr>
          <p:spPr bwMode="auto">
            <a:xfrm>
              <a:off x="3280388" y="4516333"/>
              <a:ext cx="71696" cy="3592"/>
            </a:xfrm>
            <a:custGeom>
              <a:avLst/>
              <a:gdLst>
                <a:gd name="T0" fmla="*/ 19 w 40"/>
                <a:gd name="T1" fmla="*/ 4 h 4"/>
                <a:gd name="T2" fmla="*/ 19 w 40"/>
                <a:gd name="T3" fmla="*/ 4 h 4"/>
                <a:gd name="T4" fmla="*/ 19 w 40"/>
                <a:gd name="T5" fmla="*/ 0 h 4"/>
                <a:gd name="T6" fmla="*/ 19 w 40"/>
                <a:gd name="T7" fmla="*/ 0 h 4"/>
                <a:gd name="T8" fmla="*/ 19 w 40"/>
                <a:gd name="T9" fmla="*/ 0 h 4"/>
                <a:gd name="T10" fmla="*/ 19 w 40"/>
                <a:gd name="T11" fmla="*/ 0 h 4"/>
                <a:gd name="T12" fmla="*/ 19 w 40"/>
                <a:gd name="T13" fmla="*/ 0 h 4"/>
                <a:gd name="T14" fmla="*/ 19 w 40"/>
                <a:gd name="T15" fmla="*/ 0 h 4"/>
                <a:gd name="T16" fmla="*/ 0 w 40"/>
                <a:gd name="T17" fmla="*/ 4 h 4"/>
                <a:gd name="T18" fmla="*/ 0 w 40"/>
                <a:gd name="T19" fmla="*/ 4 h 4"/>
                <a:gd name="T20" fmla="*/ 40 w 40"/>
                <a:gd name="T21" fmla="*/ 4 h 4"/>
                <a:gd name="T22" fmla="*/ 0 w 40"/>
                <a:gd name="T23" fmla="*/ 0 h 4"/>
                <a:gd name="T24" fmla="*/ 0 w 40"/>
                <a:gd name="T25" fmla="*/ 0 h 4"/>
                <a:gd name="T26" fmla="*/ 40 w 40"/>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
                  <a:moveTo>
                    <a:pt x="19" y="4"/>
                  </a:moveTo>
                  <a:lnTo>
                    <a:pt x="19" y="4"/>
                  </a:lnTo>
                  <a:lnTo>
                    <a:pt x="19" y="0"/>
                  </a:lnTo>
                  <a:moveTo>
                    <a:pt x="19" y="0"/>
                  </a:moveTo>
                  <a:lnTo>
                    <a:pt x="19" y="0"/>
                  </a:lnTo>
                  <a:lnTo>
                    <a:pt x="19" y="0"/>
                  </a:lnTo>
                  <a:lnTo>
                    <a:pt x="19" y="0"/>
                  </a:lnTo>
                  <a:lnTo>
                    <a:pt x="19" y="0"/>
                  </a:lnTo>
                  <a:moveTo>
                    <a:pt x="0" y="4"/>
                  </a:moveTo>
                  <a:lnTo>
                    <a:pt x="0" y="4"/>
                  </a:lnTo>
                  <a:lnTo>
                    <a:pt x="40" y="4"/>
                  </a:lnTo>
                  <a:moveTo>
                    <a:pt x="0" y="0"/>
                  </a:moveTo>
                  <a:lnTo>
                    <a:pt x="0" y="0"/>
                  </a:lnTo>
                  <a:lnTo>
                    <a:pt x="40"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Freeform 117"/>
            <p:cNvSpPr>
              <a:spLocks noEditPoints="1"/>
            </p:cNvSpPr>
            <p:nvPr/>
          </p:nvSpPr>
          <p:spPr bwMode="auto">
            <a:xfrm>
              <a:off x="3280388" y="4516333"/>
              <a:ext cx="68111" cy="3592"/>
            </a:xfrm>
            <a:custGeom>
              <a:avLst/>
              <a:gdLst>
                <a:gd name="T0" fmla="*/ 19 w 38"/>
                <a:gd name="T1" fmla="*/ 4 h 4"/>
                <a:gd name="T2" fmla="*/ 19 w 38"/>
                <a:gd name="T3" fmla="*/ 4 h 4"/>
                <a:gd name="T4" fmla="*/ 19 w 38"/>
                <a:gd name="T5" fmla="*/ 0 h 4"/>
                <a:gd name="T6" fmla="*/ 19 w 38"/>
                <a:gd name="T7" fmla="*/ 0 h 4"/>
                <a:gd name="T8" fmla="*/ 19 w 38"/>
                <a:gd name="T9" fmla="*/ 0 h 4"/>
                <a:gd name="T10" fmla="*/ 19 w 38"/>
                <a:gd name="T11" fmla="*/ 0 h 4"/>
                <a:gd name="T12" fmla="*/ 19 w 38"/>
                <a:gd name="T13" fmla="*/ 0 h 4"/>
                <a:gd name="T14" fmla="*/ 19 w 38"/>
                <a:gd name="T15" fmla="*/ 0 h 4"/>
                <a:gd name="T16" fmla="*/ 0 w 38"/>
                <a:gd name="T17" fmla="*/ 4 h 4"/>
                <a:gd name="T18" fmla="*/ 0 w 38"/>
                <a:gd name="T19" fmla="*/ 4 h 4"/>
                <a:gd name="T20" fmla="*/ 38 w 38"/>
                <a:gd name="T21" fmla="*/ 4 h 4"/>
                <a:gd name="T22" fmla="*/ 0 w 38"/>
                <a:gd name="T23" fmla="*/ 0 h 4"/>
                <a:gd name="T24" fmla="*/ 0 w 38"/>
                <a:gd name="T25" fmla="*/ 0 h 4"/>
                <a:gd name="T26" fmla="*/ 38 w 38"/>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
                  <a:moveTo>
                    <a:pt x="19" y="4"/>
                  </a:moveTo>
                  <a:lnTo>
                    <a:pt x="19" y="4"/>
                  </a:lnTo>
                  <a:lnTo>
                    <a:pt x="19" y="0"/>
                  </a:lnTo>
                  <a:moveTo>
                    <a:pt x="19" y="0"/>
                  </a:moveTo>
                  <a:lnTo>
                    <a:pt x="19" y="0"/>
                  </a:lnTo>
                  <a:lnTo>
                    <a:pt x="19" y="0"/>
                  </a:lnTo>
                  <a:lnTo>
                    <a:pt x="19" y="0"/>
                  </a:lnTo>
                  <a:lnTo>
                    <a:pt x="19" y="0"/>
                  </a:lnTo>
                  <a:moveTo>
                    <a:pt x="0" y="4"/>
                  </a:moveTo>
                  <a:lnTo>
                    <a:pt x="0" y="4"/>
                  </a:lnTo>
                  <a:lnTo>
                    <a:pt x="38" y="4"/>
                  </a:lnTo>
                  <a:moveTo>
                    <a:pt x="0" y="0"/>
                  </a:moveTo>
                  <a:lnTo>
                    <a:pt x="0" y="0"/>
                  </a:lnTo>
                  <a:lnTo>
                    <a:pt x="38" y="0"/>
                  </a:lnTo>
                </a:path>
              </a:pathLst>
            </a:custGeom>
            <a:noFill/>
            <a:ln w="9525"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Freeform 118"/>
            <p:cNvSpPr>
              <a:spLocks noEditPoints="1"/>
            </p:cNvSpPr>
            <p:nvPr/>
          </p:nvSpPr>
          <p:spPr bwMode="auto">
            <a:xfrm>
              <a:off x="3891597" y="3550030"/>
              <a:ext cx="68111" cy="259537"/>
            </a:xfrm>
            <a:custGeom>
              <a:avLst/>
              <a:gdLst>
                <a:gd name="T0" fmla="*/ 19 w 38"/>
                <a:gd name="T1" fmla="*/ 289 h 289"/>
                <a:gd name="T2" fmla="*/ 19 w 38"/>
                <a:gd name="T3" fmla="*/ 289 h 289"/>
                <a:gd name="T4" fmla="*/ 19 w 38"/>
                <a:gd name="T5" fmla="*/ 149 h 289"/>
                <a:gd name="T6" fmla="*/ 19 w 38"/>
                <a:gd name="T7" fmla="*/ 289 h 289"/>
                <a:gd name="T8" fmla="*/ 19 w 38"/>
                <a:gd name="T9" fmla="*/ 149 h 289"/>
                <a:gd name="T10" fmla="*/ 19 w 38"/>
                <a:gd name="T11" fmla="*/ 149 h 289"/>
                <a:gd name="T12" fmla="*/ 19 w 38"/>
                <a:gd name="T13" fmla="*/ 0 h 289"/>
                <a:gd name="T14" fmla="*/ 19 w 38"/>
                <a:gd name="T15" fmla="*/ 149 h 289"/>
                <a:gd name="T16" fmla="*/ 0 w 38"/>
                <a:gd name="T17" fmla="*/ 289 h 289"/>
                <a:gd name="T18" fmla="*/ 0 w 38"/>
                <a:gd name="T19" fmla="*/ 289 h 289"/>
                <a:gd name="T20" fmla="*/ 38 w 38"/>
                <a:gd name="T21" fmla="*/ 289 h 289"/>
                <a:gd name="T22" fmla="*/ 0 w 38"/>
                <a:gd name="T23" fmla="*/ 289 h 289"/>
                <a:gd name="T24" fmla="*/ 0 w 38"/>
                <a:gd name="T25" fmla="*/ 0 h 289"/>
                <a:gd name="T26" fmla="*/ 0 w 38"/>
                <a:gd name="T27" fmla="*/ 0 h 289"/>
                <a:gd name="T28" fmla="*/ 38 w 38"/>
                <a:gd name="T29" fmla="*/ 0 h 289"/>
                <a:gd name="T30" fmla="*/ 0 w 38"/>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89">
                  <a:moveTo>
                    <a:pt x="19" y="289"/>
                  </a:moveTo>
                  <a:lnTo>
                    <a:pt x="19" y="289"/>
                  </a:lnTo>
                  <a:lnTo>
                    <a:pt x="19" y="149"/>
                  </a:lnTo>
                  <a:lnTo>
                    <a:pt x="19" y="289"/>
                  </a:lnTo>
                  <a:close/>
                  <a:moveTo>
                    <a:pt x="19" y="149"/>
                  </a:moveTo>
                  <a:lnTo>
                    <a:pt x="19" y="149"/>
                  </a:lnTo>
                  <a:lnTo>
                    <a:pt x="19" y="0"/>
                  </a:lnTo>
                  <a:lnTo>
                    <a:pt x="19" y="149"/>
                  </a:lnTo>
                  <a:close/>
                  <a:moveTo>
                    <a:pt x="0" y="289"/>
                  </a:moveTo>
                  <a:lnTo>
                    <a:pt x="0" y="289"/>
                  </a:lnTo>
                  <a:lnTo>
                    <a:pt x="38" y="289"/>
                  </a:lnTo>
                  <a:lnTo>
                    <a:pt x="0" y="289"/>
                  </a:lnTo>
                  <a:close/>
                  <a:moveTo>
                    <a:pt x="0" y="0"/>
                  </a:moveTo>
                  <a:lnTo>
                    <a:pt x="0" y="0"/>
                  </a:lnTo>
                  <a:lnTo>
                    <a:pt x="38"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4" name="Freeform 119"/>
            <p:cNvSpPr>
              <a:spLocks noEditPoints="1"/>
            </p:cNvSpPr>
            <p:nvPr/>
          </p:nvSpPr>
          <p:spPr bwMode="auto">
            <a:xfrm>
              <a:off x="3891597" y="3550030"/>
              <a:ext cx="68111" cy="259537"/>
            </a:xfrm>
            <a:custGeom>
              <a:avLst/>
              <a:gdLst>
                <a:gd name="T0" fmla="*/ 19 w 38"/>
                <a:gd name="T1" fmla="*/ 289 h 289"/>
                <a:gd name="T2" fmla="*/ 19 w 38"/>
                <a:gd name="T3" fmla="*/ 289 h 289"/>
                <a:gd name="T4" fmla="*/ 19 w 38"/>
                <a:gd name="T5" fmla="*/ 149 h 289"/>
                <a:gd name="T6" fmla="*/ 19 w 38"/>
                <a:gd name="T7" fmla="*/ 149 h 289"/>
                <a:gd name="T8" fmla="*/ 19 w 38"/>
                <a:gd name="T9" fmla="*/ 149 h 289"/>
                <a:gd name="T10" fmla="*/ 19 w 38"/>
                <a:gd name="T11" fmla="*/ 0 h 289"/>
                <a:gd name="T12" fmla="*/ 0 w 38"/>
                <a:gd name="T13" fmla="*/ 289 h 289"/>
                <a:gd name="T14" fmla="*/ 0 w 38"/>
                <a:gd name="T15" fmla="*/ 289 h 289"/>
                <a:gd name="T16" fmla="*/ 38 w 38"/>
                <a:gd name="T17" fmla="*/ 289 h 289"/>
                <a:gd name="T18" fmla="*/ 0 w 38"/>
                <a:gd name="T19" fmla="*/ 0 h 289"/>
                <a:gd name="T20" fmla="*/ 0 w 38"/>
                <a:gd name="T21" fmla="*/ 0 h 289"/>
                <a:gd name="T22" fmla="*/ 38 w 38"/>
                <a:gd name="T23"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89">
                  <a:moveTo>
                    <a:pt x="19" y="289"/>
                  </a:moveTo>
                  <a:lnTo>
                    <a:pt x="19" y="289"/>
                  </a:lnTo>
                  <a:lnTo>
                    <a:pt x="19" y="149"/>
                  </a:lnTo>
                  <a:moveTo>
                    <a:pt x="19" y="149"/>
                  </a:moveTo>
                  <a:lnTo>
                    <a:pt x="19" y="149"/>
                  </a:lnTo>
                  <a:lnTo>
                    <a:pt x="19" y="0"/>
                  </a:lnTo>
                  <a:moveTo>
                    <a:pt x="0" y="289"/>
                  </a:moveTo>
                  <a:lnTo>
                    <a:pt x="0" y="289"/>
                  </a:lnTo>
                  <a:lnTo>
                    <a:pt x="38" y="289"/>
                  </a:lnTo>
                  <a:moveTo>
                    <a:pt x="0" y="0"/>
                  </a:moveTo>
                  <a:lnTo>
                    <a:pt x="0"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5" name="Freeform 120"/>
            <p:cNvSpPr>
              <a:spLocks noEditPoints="1"/>
            </p:cNvSpPr>
            <p:nvPr/>
          </p:nvSpPr>
          <p:spPr bwMode="auto">
            <a:xfrm>
              <a:off x="3891597" y="3550030"/>
              <a:ext cx="68111" cy="259537"/>
            </a:xfrm>
            <a:custGeom>
              <a:avLst/>
              <a:gdLst>
                <a:gd name="T0" fmla="*/ 19 w 38"/>
                <a:gd name="T1" fmla="*/ 289 h 289"/>
                <a:gd name="T2" fmla="*/ 19 w 38"/>
                <a:gd name="T3" fmla="*/ 289 h 289"/>
                <a:gd name="T4" fmla="*/ 19 w 38"/>
                <a:gd name="T5" fmla="*/ 149 h 289"/>
                <a:gd name="T6" fmla="*/ 19 w 38"/>
                <a:gd name="T7" fmla="*/ 149 h 289"/>
                <a:gd name="T8" fmla="*/ 19 w 38"/>
                <a:gd name="T9" fmla="*/ 149 h 289"/>
                <a:gd name="T10" fmla="*/ 19 w 38"/>
                <a:gd name="T11" fmla="*/ 0 h 289"/>
                <a:gd name="T12" fmla="*/ 0 w 38"/>
                <a:gd name="T13" fmla="*/ 289 h 289"/>
                <a:gd name="T14" fmla="*/ 0 w 38"/>
                <a:gd name="T15" fmla="*/ 289 h 289"/>
                <a:gd name="T16" fmla="*/ 38 w 38"/>
                <a:gd name="T17" fmla="*/ 289 h 289"/>
                <a:gd name="T18" fmla="*/ 0 w 38"/>
                <a:gd name="T19" fmla="*/ 0 h 289"/>
                <a:gd name="T20" fmla="*/ 0 w 38"/>
                <a:gd name="T21" fmla="*/ 0 h 289"/>
                <a:gd name="T22" fmla="*/ 38 w 38"/>
                <a:gd name="T23"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89">
                  <a:moveTo>
                    <a:pt x="19" y="289"/>
                  </a:moveTo>
                  <a:lnTo>
                    <a:pt x="19" y="289"/>
                  </a:lnTo>
                  <a:lnTo>
                    <a:pt x="19" y="149"/>
                  </a:lnTo>
                  <a:moveTo>
                    <a:pt x="19" y="149"/>
                  </a:moveTo>
                  <a:lnTo>
                    <a:pt x="19" y="149"/>
                  </a:lnTo>
                  <a:lnTo>
                    <a:pt x="19" y="0"/>
                  </a:lnTo>
                  <a:moveTo>
                    <a:pt x="0" y="289"/>
                  </a:moveTo>
                  <a:lnTo>
                    <a:pt x="0" y="289"/>
                  </a:lnTo>
                  <a:lnTo>
                    <a:pt x="38" y="289"/>
                  </a:lnTo>
                  <a:moveTo>
                    <a:pt x="0" y="0"/>
                  </a:moveTo>
                  <a:lnTo>
                    <a:pt x="0" y="0"/>
                  </a:lnTo>
                  <a:lnTo>
                    <a:pt x="38"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Freeform 121"/>
            <p:cNvSpPr>
              <a:spLocks noEditPoints="1"/>
            </p:cNvSpPr>
            <p:nvPr/>
          </p:nvSpPr>
          <p:spPr bwMode="auto">
            <a:xfrm>
              <a:off x="3891597" y="3548233"/>
              <a:ext cx="68111" cy="261333"/>
            </a:xfrm>
            <a:custGeom>
              <a:avLst/>
              <a:gdLst>
                <a:gd name="T0" fmla="*/ 19 w 38"/>
                <a:gd name="T1" fmla="*/ 291 h 291"/>
                <a:gd name="T2" fmla="*/ 19 w 38"/>
                <a:gd name="T3" fmla="*/ 291 h 291"/>
                <a:gd name="T4" fmla="*/ 19 w 38"/>
                <a:gd name="T5" fmla="*/ 151 h 291"/>
                <a:gd name="T6" fmla="*/ 19 w 38"/>
                <a:gd name="T7" fmla="*/ 151 h 291"/>
                <a:gd name="T8" fmla="*/ 19 w 38"/>
                <a:gd name="T9" fmla="*/ 151 h 291"/>
                <a:gd name="T10" fmla="*/ 19 w 38"/>
                <a:gd name="T11" fmla="*/ 0 h 291"/>
                <a:gd name="T12" fmla="*/ 0 w 38"/>
                <a:gd name="T13" fmla="*/ 291 h 291"/>
                <a:gd name="T14" fmla="*/ 0 w 38"/>
                <a:gd name="T15" fmla="*/ 291 h 291"/>
                <a:gd name="T16" fmla="*/ 38 w 38"/>
                <a:gd name="T17" fmla="*/ 291 h 291"/>
                <a:gd name="T18" fmla="*/ 0 w 38"/>
                <a:gd name="T19" fmla="*/ 0 h 291"/>
                <a:gd name="T20" fmla="*/ 0 w 38"/>
                <a:gd name="T21" fmla="*/ 0 h 291"/>
                <a:gd name="T22" fmla="*/ 38 w 38"/>
                <a:gd name="T23"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91">
                  <a:moveTo>
                    <a:pt x="19" y="291"/>
                  </a:moveTo>
                  <a:lnTo>
                    <a:pt x="19" y="291"/>
                  </a:lnTo>
                  <a:lnTo>
                    <a:pt x="19" y="151"/>
                  </a:lnTo>
                  <a:moveTo>
                    <a:pt x="19" y="151"/>
                  </a:moveTo>
                  <a:lnTo>
                    <a:pt x="19" y="151"/>
                  </a:lnTo>
                  <a:lnTo>
                    <a:pt x="19" y="0"/>
                  </a:lnTo>
                  <a:moveTo>
                    <a:pt x="0" y="291"/>
                  </a:moveTo>
                  <a:lnTo>
                    <a:pt x="0" y="291"/>
                  </a:lnTo>
                  <a:lnTo>
                    <a:pt x="38" y="291"/>
                  </a:lnTo>
                  <a:moveTo>
                    <a:pt x="0" y="0"/>
                  </a:moveTo>
                  <a:lnTo>
                    <a:pt x="0" y="0"/>
                  </a:lnTo>
                  <a:lnTo>
                    <a:pt x="38" y="0"/>
                  </a:lnTo>
                </a:path>
              </a:pathLst>
            </a:custGeom>
            <a:noFill/>
            <a:ln w="9525"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Freeform 122"/>
            <p:cNvSpPr>
              <a:spLocks/>
            </p:cNvSpPr>
            <p:nvPr/>
          </p:nvSpPr>
          <p:spPr bwMode="auto">
            <a:xfrm>
              <a:off x="1183280" y="3405443"/>
              <a:ext cx="0" cy="1136036"/>
            </a:xfrm>
            <a:custGeom>
              <a:avLst/>
              <a:gdLst>
                <a:gd name="T0" fmla="*/ 1265 h 1265"/>
                <a:gd name="T1" fmla="*/ 1265 h 1265"/>
                <a:gd name="T2" fmla="*/ 0 h 1265"/>
                <a:gd name="T3" fmla="*/ 1265 h 1265"/>
              </a:gdLst>
              <a:ahLst/>
              <a:cxnLst>
                <a:cxn ang="0">
                  <a:pos x="0" y="T0"/>
                </a:cxn>
                <a:cxn ang="0">
                  <a:pos x="0" y="T1"/>
                </a:cxn>
                <a:cxn ang="0">
                  <a:pos x="0" y="T2"/>
                </a:cxn>
                <a:cxn ang="0">
                  <a:pos x="0" y="T3"/>
                </a:cxn>
              </a:cxnLst>
              <a:rect l="0" t="0" r="r" b="b"/>
              <a:pathLst>
                <a:path h="1265">
                  <a:moveTo>
                    <a:pt x="0" y="1265"/>
                  </a:moveTo>
                  <a:lnTo>
                    <a:pt x="0" y="1265"/>
                  </a:lnTo>
                  <a:lnTo>
                    <a:pt x="0" y="0"/>
                  </a:lnTo>
                  <a:lnTo>
                    <a:pt x="0" y="12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8" name="Freeform 123"/>
            <p:cNvSpPr>
              <a:spLocks/>
            </p:cNvSpPr>
            <p:nvPr/>
          </p:nvSpPr>
          <p:spPr bwMode="auto">
            <a:xfrm>
              <a:off x="1183280" y="3405443"/>
              <a:ext cx="0" cy="1136036"/>
            </a:xfrm>
            <a:custGeom>
              <a:avLst/>
              <a:gdLst>
                <a:gd name="T0" fmla="*/ 1265 h 1265"/>
                <a:gd name="T1" fmla="*/ 1265 h 1265"/>
                <a:gd name="T2" fmla="*/ 0 h 1265"/>
              </a:gdLst>
              <a:ahLst/>
              <a:cxnLst>
                <a:cxn ang="0">
                  <a:pos x="0" y="T0"/>
                </a:cxn>
                <a:cxn ang="0">
                  <a:pos x="0" y="T1"/>
                </a:cxn>
                <a:cxn ang="0">
                  <a:pos x="0" y="T2"/>
                </a:cxn>
              </a:cxnLst>
              <a:rect l="0" t="0" r="r" b="b"/>
              <a:pathLst>
                <a:path h="1265">
                  <a:moveTo>
                    <a:pt x="0" y="1265"/>
                  </a:moveTo>
                  <a:lnTo>
                    <a:pt x="0" y="1265"/>
                  </a:lnTo>
                  <a:lnTo>
                    <a:pt x="0"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Freeform 124"/>
            <p:cNvSpPr>
              <a:spLocks noEditPoints="1"/>
            </p:cNvSpPr>
            <p:nvPr/>
          </p:nvSpPr>
          <p:spPr bwMode="auto">
            <a:xfrm>
              <a:off x="1145640" y="3405443"/>
              <a:ext cx="37640" cy="1136036"/>
            </a:xfrm>
            <a:custGeom>
              <a:avLst/>
              <a:gdLst>
                <a:gd name="T0" fmla="*/ 0 w 21"/>
                <a:gd name="T1" fmla="*/ 1265 h 1265"/>
                <a:gd name="T2" fmla="*/ 0 w 21"/>
                <a:gd name="T3" fmla="*/ 1265 h 1265"/>
                <a:gd name="T4" fmla="*/ 21 w 21"/>
                <a:gd name="T5" fmla="*/ 1265 h 1265"/>
                <a:gd name="T6" fmla="*/ 0 w 21"/>
                <a:gd name="T7" fmla="*/ 1265 h 1265"/>
                <a:gd name="T8" fmla="*/ 0 w 21"/>
                <a:gd name="T9" fmla="*/ 1108 h 1265"/>
                <a:gd name="T10" fmla="*/ 0 w 21"/>
                <a:gd name="T11" fmla="*/ 1108 h 1265"/>
                <a:gd name="T12" fmla="*/ 21 w 21"/>
                <a:gd name="T13" fmla="*/ 1108 h 1265"/>
                <a:gd name="T14" fmla="*/ 0 w 21"/>
                <a:gd name="T15" fmla="*/ 1108 h 1265"/>
                <a:gd name="T16" fmla="*/ 0 w 21"/>
                <a:gd name="T17" fmla="*/ 951 h 1265"/>
                <a:gd name="T18" fmla="*/ 0 w 21"/>
                <a:gd name="T19" fmla="*/ 951 h 1265"/>
                <a:gd name="T20" fmla="*/ 21 w 21"/>
                <a:gd name="T21" fmla="*/ 951 h 1265"/>
                <a:gd name="T22" fmla="*/ 0 w 21"/>
                <a:gd name="T23" fmla="*/ 951 h 1265"/>
                <a:gd name="T24" fmla="*/ 0 w 21"/>
                <a:gd name="T25" fmla="*/ 792 h 1265"/>
                <a:gd name="T26" fmla="*/ 0 w 21"/>
                <a:gd name="T27" fmla="*/ 792 h 1265"/>
                <a:gd name="T28" fmla="*/ 21 w 21"/>
                <a:gd name="T29" fmla="*/ 792 h 1265"/>
                <a:gd name="T30" fmla="*/ 0 w 21"/>
                <a:gd name="T31" fmla="*/ 792 h 1265"/>
                <a:gd name="T32" fmla="*/ 0 w 21"/>
                <a:gd name="T33" fmla="*/ 634 h 1265"/>
                <a:gd name="T34" fmla="*/ 0 w 21"/>
                <a:gd name="T35" fmla="*/ 634 h 1265"/>
                <a:gd name="T36" fmla="*/ 21 w 21"/>
                <a:gd name="T37" fmla="*/ 634 h 1265"/>
                <a:gd name="T38" fmla="*/ 0 w 21"/>
                <a:gd name="T39" fmla="*/ 634 h 1265"/>
                <a:gd name="T40" fmla="*/ 0 w 21"/>
                <a:gd name="T41" fmla="*/ 475 h 1265"/>
                <a:gd name="T42" fmla="*/ 0 w 21"/>
                <a:gd name="T43" fmla="*/ 475 h 1265"/>
                <a:gd name="T44" fmla="*/ 21 w 21"/>
                <a:gd name="T45" fmla="*/ 475 h 1265"/>
                <a:gd name="T46" fmla="*/ 0 w 21"/>
                <a:gd name="T47" fmla="*/ 475 h 1265"/>
                <a:gd name="T48" fmla="*/ 0 w 21"/>
                <a:gd name="T49" fmla="*/ 318 h 1265"/>
                <a:gd name="T50" fmla="*/ 0 w 21"/>
                <a:gd name="T51" fmla="*/ 318 h 1265"/>
                <a:gd name="T52" fmla="*/ 21 w 21"/>
                <a:gd name="T53" fmla="*/ 318 h 1265"/>
                <a:gd name="T54" fmla="*/ 0 w 21"/>
                <a:gd name="T55" fmla="*/ 318 h 1265"/>
                <a:gd name="T56" fmla="*/ 0 w 21"/>
                <a:gd name="T57" fmla="*/ 159 h 1265"/>
                <a:gd name="T58" fmla="*/ 0 w 21"/>
                <a:gd name="T59" fmla="*/ 159 h 1265"/>
                <a:gd name="T60" fmla="*/ 21 w 21"/>
                <a:gd name="T61" fmla="*/ 159 h 1265"/>
                <a:gd name="T62" fmla="*/ 0 w 21"/>
                <a:gd name="T63" fmla="*/ 159 h 1265"/>
                <a:gd name="T64" fmla="*/ 0 w 21"/>
                <a:gd name="T65" fmla="*/ 0 h 1265"/>
                <a:gd name="T66" fmla="*/ 0 w 21"/>
                <a:gd name="T67" fmla="*/ 0 h 1265"/>
                <a:gd name="T68" fmla="*/ 21 w 21"/>
                <a:gd name="T69" fmla="*/ 0 h 1265"/>
                <a:gd name="T70" fmla="*/ 0 w 21"/>
                <a:gd name="T71" fmla="*/ 0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1265">
                  <a:moveTo>
                    <a:pt x="0" y="1265"/>
                  </a:moveTo>
                  <a:lnTo>
                    <a:pt x="0" y="1265"/>
                  </a:lnTo>
                  <a:lnTo>
                    <a:pt x="21" y="1265"/>
                  </a:lnTo>
                  <a:lnTo>
                    <a:pt x="0" y="1265"/>
                  </a:lnTo>
                  <a:close/>
                  <a:moveTo>
                    <a:pt x="0" y="1108"/>
                  </a:moveTo>
                  <a:lnTo>
                    <a:pt x="0" y="1108"/>
                  </a:lnTo>
                  <a:lnTo>
                    <a:pt x="21" y="1108"/>
                  </a:lnTo>
                  <a:lnTo>
                    <a:pt x="0" y="1108"/>
                  </a:lnTo>
                  <a:close/>
                  <a:moveTo>
                    <a:pt x="0" y="951"/>
                  </a:moveTo>
                  <a:lnTo>
                    <a:pt x="0" y="951"/>
                  </a:lnTo>
                  <a:lnTo>
                    <a:pt x="21" y="951"/>
                  </a:lnTo>
                  <a:lnTo>
                    <a:pt x="0" y="951"/>
                  </a:lnTo>
                  <a:close/>
                  <a:moveTo>
                    <a:pt x="0" y="792"/>
                  </a:moveTo>
                  <a:lnTo>
                    <a:pt x="0" y="792"/>
                  </a:lnTo>
                  <a:lnTo>
                    <a:pt x="21" y="792"/>
                  </a:lnTo>
                  <a:lnTo>
                    <a:pt x="0" y="792"/>
                  </a:lnTo>
                  <a:close/>
                  <a:moveTo>
                    <a:pt x="0" y="634"/>
                  </a:moveTo>
                  <a:lnTo>
                    <a:pt x="0" y="634"/>
                  </a:lnTo>
                  <a:lnTo>
                    <a:pt x="21" y="634"/>
                  </a:lnTo>
                  <a:lnTo>
                    <a:pt x="0" y="634"/>
                  </a:lnTo>
                  <a:close/>
                  <a:moveTo>
                    <a:pt x="0" y="475"/>
                  </a:moveTo>
                  <a:lnTo>
                    <a:pt x="0" y="475"/>
                  </a:lnTo>
                  <a:lnTo>
                    <a:pt x="21" y="475"/>
                  </a:lnTo>
                  <a:lnTo>
                    <a:pt x="0" y="475"/>
                  </a:lnTo>
                  <a:close/>
                  <a:moveTo>
                    <a:pt x="0" y="318"/>
                  </a:moveTo>
                  <a:lnTo>
                    <a:pt x="0" y="318"/>
                  </a:lnTo>
                  <a:lnTo>
                    <a:pt x="21" y="318"/>
                  </a:lnTo>
                  <a:lnTo>
                    <a:pt x="0" y="318"/>
                  </a:lnTo>
                  <a:close/>
                  <a:moveTo>
                    <a:pt x="0" y="159"/>
                  </a:moveTo>
                  <a:lnTo>
                    <a:pt x="0" y="159"/>
                  </a:lnTo>
                  <a:lnTo>
                    <a:pt x="21" y="159"/>
                  </a:lnTo>
                  <a:lnTo>
                    <a:pt x="0" y="159"/>
                  </a:lnTo>
                  <a:close/>
                  <a:moveTo>
                    <a:pt x="0" y="0"/>
                  </a:moveTo>
                  <a:lnTo>
                    <a:pt x="0" y="0"/>
                  </a:lnTo>
                  <a:lnTo>
                    <a:pt x="2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0" name="Freeform 125"/>
            <p:cNvSpPr>
              <a:spLocks noEditPoints="1"/>
            </p:cNvSpPr>
            <p:nvPr/>
          </p:nvSpPr>
          <p:spPr bwMode="auto">
            <a:xfrm>
              <a:off x="1145640" y="3405443"/>
              <a:ext cx="37640" cy="1136036"/>
            </a:xfrm>
            <a:custGeom>
              <a:avLst/>
              <a:gdLst>
                <a:gd name="T0" fmla="*/ 0 w 21"/>
                <a:gd name="T1" fmla="*/ 1265 h 1265"/>
                <a:gd name="T2" fmla="*/ 0 w 21"/>
                <a:gd name="T3" fmla="*/ 1265 h 1265"/>
                <a:gd name="T4" fmla="*/ 21 w 21"/>
                <a:gd name="T5" fmla="*/ 1265 h 1265"/>
                <a:gd name="T6" fmla="*/ 0 w 21"/>
                <a:gd name="T7" fmla="*/ 1108 h 1265"/>
                <a:gd name="T8" fmla="*/ 0 w 21"/>
                <a:gd name="T9" fmla="*/ 1108 h 1265"/>
                <a:gd name="T10" fmla="*/ 21 w 21"/>
                <a:gd name="T11" fmla="*/ 1108 h 1265"/>
                <a:gd name="T12" fmla="*/ 0 w 21"/>
                <a:gd name="T13" fmla="*/ 951 h 1265"/>
                <a:gd name="T14" fmla="*/ 0 w 21"/>
                <a:gd name="T15" fmla="*/ 951 h 1265"/>
                <a:gd name="T16" fmla="*/ 21 w 21"/>
                <a:gd name="T17" fmla="*/ 951 h 1265"/>
                <a:gd name="T18" fmla="*/ 0 w 21"/>
                <a:gd name="T19" fmla="*/ 792 h 1265"/>
                <a:gd name="T20" fmla="*/ 0 w 21"/>
                <a:gd name="T21" fmla="*/ 792 h 1265"/>
                <a:gd name="T22" fmla="*/ 21 w 21"/>
                <a:gd name="T23" fmla="*/ 792 h 1265"/>
                <a:gd name="T24" fmla="*/ 0 w 21"/>
                <a:gd name="T25" fmla="*/ 634 h 1265"/>
                <a:gd name="T26" fmla="*/ 0 w 21"/>
                <a:gd name="T27" fmla="*/ 634 h 1265"/>
                <a:gd name="T28" fmla="*/ 21 w 21"/>
                <a:gd name="T29" fmla="*/ 634 h 1265"/>
                <a:gd name="T30" fmla="*/ 0 w 21"/>
                <a:gd name="T31" fmla="*/ 475 h 1265"/>
                <a:gd name="T32" fmla="*/ 0 w 21"/>
                <a:gd name="T33" fmla="*/ 475 h 1265"/>
                <a:gd name="T34" fmla="*/ 21 w 21"/>
                <a:gd name="T35" fmla="*/ 475 h 1265"/>
                <a:gd name="T36" fmla="*/ 0 w 21"/>
                <a:gd name="T37" fmla="*/ 318 h 1265"/>
                <a:gd name="T38" fmla="*/ 0 w 21"/>
                <a:gd name="T39" fmla="*/ 318 h 1265"/>
                <a:gd name="T40" fmla="*/ 21 w 21"/>
                <a:gd name="T41" fmla="*/ 318 h 1265"/>
                <a:gd name="T42" fmla="*/ 0 w 21"/>
                <a:gd name="T43" fmla="*/ 159 h 1265"/>
                <a:gd name="T44" fmla="*/ 0 w 21"/>
                <a:gd name="T45" fmla="*/ 159 h 1265"/>
                <a:gd name="T46" fmla="*/ 21 w 21"/>
                <a:gd name="T47" fmla="*/ 159 h 1265"/>
                <a:gd name="T48" fmla="*/ 0 w 21"/>
                <a:gd name="T49" fmla="*/ 0 h 1265"/>
                <a:gd name="T50" fmla="*/ 0 w 21"/>
                <a:gd name="T51" fmla="*/ 0 h 1265"/>
                <a:gd name="T52" fmla="*/ 21 w 21"/>
                <a:gd name="T53" fmla="*/ 0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1265">
                  <a:moveTo>
                    <a:pt x="0" y="1265"/>
                  </a:moveTo>
                  <a:lnTo>
                    <a:pt x="0" y="1265"/>
                  </a:lnTo>
                  <a:lnTo>
                    <a:pt x="21" y="1265"/>
                  </a:lnTo>
                  <a:moveTo>
                    <a:pt x="0" y="1108"/>
                  </a:moveTo>
                  <a:lnTo>
                    <a:pt x="0" y="1108"/>
                  </a:lnTo>
                  <a:lnTo>
                    <a:pt x="21" y="1108"/>
                  </a:lnTo>
                  <a:moveTo>
                    <a:pt x="0" y="951"/>
                  </a:moveTo>
                  <a:lnTo>
                    <a:pt x="0" y="951"/>
                  </a:lnTo>
                  <a:lnTo>
                    <a:pt x="21" y="951"/>
                  </a:lnTo>
                  <a:moveTo>
                    <a:pt x="0" y="792"/>
                  </a:moveTo>
                  <a:lnTo>
                    <a:pt x="0" y="792"/>
                  </a:lnTo>
                  <a:lnTo>
                    <a:pt x="21" y="792"/>
                  </a:lnTo>
                  <a:moveTo>
                    <a:pt x="0" y="634"/>
                  </a:moveTo>
                  <a:lnTo>
                    <a:pt x="0" y="634"/>
                  </a:lnTo>
                  <a:lnTo>
                    <a:pt x="21" y="634"/>
                  </a:lnTo>
                  <a:moveTo>
                    <a:pt x="0" y="475"/>
                  </a:moveTo>
                  <a:lnTo>
                    <a:pt x="0" y="475"/>
                  </a:lnTo>
                  <a:lnTo>
                    <a:pt x="21" y="475"/>
                  </a:lnTo>
                  <a:moveTo>
                    <a:pt x="0" y="318"/>
                  </a:moveTo>
                  <a:lnTo>
                    <a:pt x="0" y="318"/>
                  </a:lnTo>
                  <a:lnTo>
                    <a:pt x="21" y="318"/>
                  </a:lnTo>
                  <a:moveTo>
                    <a:pt x="0" y="159"/>
                  </a:moveTo>
                  <a:lnTo>
                    <a:pt x="0" y="159"/>
                  </a:lnTo>
                  <a:lnTo>
                    <a:pt x="21" y="159"/>
                  </a:lnTo>
                  <a:moveTo>
                    <a:pt x="0" y="0"/>
                  </a:moveTo>
                  <a:lnTo>
                    <a:pt x="0" y="0"/>
                  </a:lnTo>
                  <a:lnTo>
                    <a:pt x="21"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Freeform 126"/>
            <p:cNvSpPr>
              <a:spLocks/>
            </p:cNvSpPr>
            <p:nvPr/>
          </p:nvSpPr>
          <p:spPr bwMode="auto">
            <a:xfrm>
              <a:off x="1183280" y="4541479"/>
              <a:ext cx="3050665" cy="0"/>
            </a:xfrm>
            <a:custGeom>
              <a:avLst/>
              <a:gdLst>
                <a:gd name="T0" fmla="*/ 0 w 1702"/>
                <a:gd name="T1" fmla="*/ 0 w 1702"/>
                <a:gd name="T2" fmla="*/ 1702 w 1702"/>
                <a:gd name="T3" fmla="*/ 0 w 1702"/>
              </a:gdLst>
              <a:ahLst/>
              <a:cxnLst>
                <a:cxn ang="0">
                  <a:pos x="T0" y="0"/>
                </a:cxn>
                <a:cxn ang="0">
                  <a:pos x="T1" y="0"/>
                </a:cxn>
                <a:cxn ang="0">
                  <a:pos x="T2" y="0"/>
                </a:cxn>
                <a:cxn ang="0">
                  <a:pos x="T3" y="0"/>
                </a:cxn>
              </a:cxnLst>
              <a:rect l="0" t="0" r="r" b="b"/>
              <a:pathLst>
                <a:path w="1702">
                  <a:moveTo>
                    <a:pt x="0" y="0"/>
                  </a:moveTo>
                  <a:lnTo>
                    <a:pt x="0" y="0"/>
                  </a:lnTo>
                  <a:lnTo>
                    <a:pt x="170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2" name="Freeform 127"/>
            <p:cNvSpPr>
              <a:spLocks/>
            </p:cNvSpPr>
            <p:nvPr/>
          </p:nvSpPr>
          <p:spPr bwMode="auto">
            <a:xfrm>
              <a:off x="1183280" y="4541479"/>
              <a:ext cx="3050665" cy="0"/>
            </a:xfrm>
            <a:custGeom>
              <a:avLst/>
              <a:gdLst>
                <a:gd name="T0" fmla="*/ 0 w 1702"/>
                <a:gd name="T1" fmla="*/ 0 w 1702"/>
                <a:gd name="T2" fmla="*/ 1702 w 1702"/>
              </a:gdLst>
              <a:ahLst/>
              <a:cxnLst>
                <a:cxn ang="0">
                  <a:pos x="T0" y="0"/>
                </a:cxn>
                <a:cxn ang="0">
                  <a:pos x="T1" y="0"/>
                </a:cxn>
                <a:cxn ang="0">
                  <a:pos x="T2" y="0"/>
                </a:cxn>
              </a:cxnLst>
              <a:rect l="0" t="0" r="r" b="b"/>
              <a:pathLst>
                <a:path w="1702">
                  <a:moveTo>
                    <a:pt x="0" y="0"/>
                  </a:moveTo>
                  <a:lnTo>
                    <a:pt x="0" y="0"/>
                  </a:lnTo>
                  <a:lnTo>
                    <a:pt x="1702"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Freeform 128"/>
            <p:cNvSpPr>
              <a:spLocks noEditPoints="1"/>
            </p:cNvSpPr>
            <p:nvPr/>
          </p:nvSpPr>
          <p:spPr bwMode="auto">
            <a:xfrm>
              <a:off x="1190449" y="4543275"/>
              <a:ext cx="3039911" cy="18859"/>
            </a:xfrm>
            <a:custGeom>
              <a:avLst/>
              <a:gdLst>
                <a:gd name="T0" fmla="*/ 0 w 1696"/>
                <a:gd name="T1" fmla="*/ 0 h 21"/>
                <a:gd name="T2" fmla="*/ 0 w 1696"/>
                <a:gd name="T3" fmla="*/ 0 h 21"/>
                <a:gd name="T4" fmla="*/ 0 w 1696"/>
                <a:gd name="T5" fmla="*/ 21 h 21"/>
                <a:gd name="T6" fmla="*/ 0 w 1696"/>
                <a:gd name="T7" fmla="*/ 0 h 21"/>
                <a:gd name="T8" fmla="*/ 340 w 1696"/>
                <a:gd name="T9" fmla="*/ 0 h 21"/>
                <a:gd name="T10" fmla="*/ 340 w 1696"/>
                <a:gd name="T11" fmla="*/ 0 h 21"/>
                <a:gd name="T12" fmla="*/ 340 w 1696"/>
                <a:gd name="T13" fmla="*/ 21 h 21"/>
                <a:gd name="T14" fmla="*/ 340 w 1696"/>
                <a:gd name="T15" fmla="*/ 0 h 21"/>
                <a:gd name="T16" fmla="*/ 674 w 1696"/>
                <a:gd name="T17" fmla="*/ 0 h 21"/>
                <a:gd name="T18" fmla="*/ 674 w 1696"/>
                <a:gd name="T19" fmla="*/ 0 h 21"/>
                <a:gd name="T20" fmla="*/ 674 w 1696"/>
                <a:gd name="T21" fmla="*/ 21 h 21"/>
                <a:gd name="T22" fmla="*/ 674 w 1696"/>
                <a:gd name="T23" fmla="*/ 0 h 21"/>
                <a:gd name="T24" fmla="*/ 1016 w 1696"/>
                <a:gd name="T25" fmla="*/ 0 h 21"/>
                <a:gd name="T26" fmla="*/ 1016 w 1696"/>
                <a:gd name="T27" fmla="*/ 0 h 21"/>
                <a:gd name="T28" fmla="*/ 1016 w 1696"/>
                <a:gd name="T29" fmla="*/ 21 h 21"/>
                <a:gd name="T30" fmla="*/ 1016 w 1696"/>
                <a:gd name="T31" fmla="*/ 0 h 21"/>
                <a:gd name="T32" fmla="*/ 1355 w 1696"/>
                <a:gd name="T33" fmla="*/ 0 h 21"/>
                <a:gd name="T34" fmla="*/ 1355 w 1696"/>
                <a:gd name="T35" fmla="*/ 0 h 21"/>
                <a:gd name="T36" fmla="*/ 1355 w 1696"/>
                <a:gd name="T37" fmla="*/ 21 h 21"/>
                <a:gd name="T38" fmla="*/ 1355 w 1696"/>
                <a:gd name="T39" fmla="*/ 0 h 21"/>
                <a:gd name="T40" fmla="*/ 1696 w 1696"/>
                <a:gd name="T41" fmla="*/ 0 h 21"/>
                <a:gd name="T42" fmla="*/ 1696 w 1696"/>
                <a:gd name="T43" fmla="*/ 0 h 21"/>
                <a:gd name="T44" fmla="*/ 1696 w 1696"/>
                <a:gd name="T45" fmla="*/ 21 h 21"/>
                <a:gd name="T46" fmla="*/ 1696 w 169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6" h="21">
                  <a:moveTo>
                    <a:pt x="0" y="0"/>
                  </a:moveTo>
                  <a:lnTo>
                    <a:pt x="0" y="0"/>
                  </a:lnTo>
                  <a:lnTo>
                    <a:pt x="0" y="21"/>
                  </a:lnTo>
                  <a:lnTo>
                    <a:pt x="0" y="0"/>
                  </a:lnTo>
                  <a:close/>
                  <a:moveTo>
                    <a:pt x="340" y="0"/>
                  </a:moveTo>
                  <a:lnTo>
                    <a:pt x="340" y="0"/>
                  </a:lnTo>
                  <a:lnTo>
                    <a:pt x="340" y="21"/>
                  </a:lnTo>
                  <a:lnTo>
                    <a:pt x="340" y="0"/>
                  </a:lnTo>
                  <a:close/>
                  <a:moveTo>
                    <a:pt x="674" y="0"/>
                  </a:moveTo>
                  <a:lnTo>
                    <a:pt x="674" y="0"/>
                  </a:lnTo>
                  <a:lnTo>
                    <a:pt x="674" y="21"/>
                  </a:lnTo>
                  <a:lnTo>
                    <a:pt x="674" y="0"/>
                  </a:lnTo>
                  <a:close/>
                  <a:moveTo>
                    <a:pt x="1016" y="0"/>
                  </a:moveTo>
                  <a:lnTo>
                    <a:pt x="1016" y="0"/>
                  </a:lnTo>
                  <a:lnTo>
                    <a:pt x="1016" y="21"/>
                  </a:lnTo>
                  <a:lnTo>
                    <a:pt x="1016" y="0"/>
                  </a:lnTo>
                  <a:close/>
                  <a:moveTo>
                    <a:pt x="1355" y="0"/>
                  </a:moveTo>
                  <a:lnTo>
                    <a:pt x="1355" y="0"/>
                  </a:lnTo>
                  <a:lnTo>
                    <a:pt x="1355" y="21"/>
                  </a:lnTo>
                  <a:lnTo>
                    <a:pt x="1355" y="0"/>
                  </a:lnTo>
                  <a:close/>
                  <a:moveTo>
                    <a:pt x="1696" y="0"/>
                  </a:moveTo>
                  <a:lnTo>
                    <a:pt x="1696" y="0"/>
                  </a:lnTo>
                  <a:lnTo>
                    <a:pt x="1696" y="21"/>
                  </a:lnTo>
                  <a:lnTo>
                    <a:pt x="16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4" name="Freeform 129"/>
            <p:cNvSpPr>
              <a:spLocks noEditPoints="1"/>
            </p:cNvSpPr>
            <p:nvPr/>
          </p:nvSpPr>
          <p:spPr bwMode="auto">
            <a:xfrm>
              <a:off x="1190449" y="4543275"/>
              <a:ext cx="3039911" cy="18859"/>
            </a:xfrm>
            <a:custGeom>
              <a:avLst/>
              <a:gdLst>
                <a:gd name="T0" fmla="*/ 0 w 1696"/>
                <a:gd name="T1" fmla="*/ 0 h 21"/>
                <a:gd name="T2" fmla="*/ 0 w 1696"/>
                <a:gd name="T3" fmla="*/ 0 h 21"/>
                <a:gd name="T4" fmla="*/ 0 w 1696"/>
                <a:gd name="T5" fmla="*/ 21 h 21"/>
                <a:gd name="T6" fmla="*/ 340 w 1696"/>
                <a:gd name="T7" fmla="*/ 0 h 21"/>
                <a:gd name="T8" fmla="*/ 340 w 1696"/>
                <a:gd name="T9" fmla="*/ 0 h 21"/>
                <a:gd name="T10" fmla="*/ 340 w 1696"/>
                <a:gd name="T11" fmla="*/ 21 h 21"/>
                <a:gd name="T12" fmla="*/ 674 w 1696"/>
                <a:gd name="T13" fmla="*/ 0 h 21"/>
                <a:gd name="T14" fmla="*/ 674 w 1696"/>
                <a:gd name="T15" fmla="*/ 0 h 21"/>
                <a:gd name="T16" fmla="*/ 674 w 1696"/>
                <a:gd name="T17" fmla="*/ 21 h 21"/>
                <a:gd name="T18" fmla="*/ 1016 w 1696"/>
                <a:gd name="T19" fmla="*/ 0 h 21"/>
                <a:gd name="T20" fmla="*/ 1016 w 1696"/>
                <a:gd name="T21" fmla="*/ 0 h 21"/>
                <a:gd name="T22" fmla="*/ 1016 w 1696"/>
                <a:gd name="T23" fmla="*/ 21 h 21"/>
                <a:gd name="T24" fmla="*/ 1355 w 1696"/>
                <a:gd name="T25" fmla="*/ 0 h 21"/>
                <a:gd name="T26" fmla="*/ 1355 w 1696"/>
                <a:gd name="T27" fmla="*/ 0 h 21"/>
                <a:gd name="T28" fmla="*/ 1355 w 1696"/>
                <a:gd name="T29" fmla="*/ 21 h 21"/>
                <a:gd name="T30" fmla="*/ 1696 w 1696"/>
                <a:gd name="T31" fmla="*/ 0 h 21"/>
                <a:gd name="T32" fmla="*/ 1696 w 1696"/>
                <a:gd name="T33" fmla="*/ 0 h 21"/>
                <a:gd name="T34" fmla="*/ 1696 w 1696"/>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96" h="21">
                  <a:moveTo>
                    <a:pt x="0" y="0"/>
                  </a:moveTo>
                  <a:lnTo>
                    <a:pt x="0" y="0"/>
                  </a:lnTo>
                  <a:lnTo>
                    <a:pt x="0" y="21"/>
                  </a:lnTo>
                  <a:moveTo>
                    <a:pt x="340" y="0"/>
                  </a:moveTo>
                  <a:lnTo>
                    <a:pt x="340" y="0"/>
                  </a:lnTo>
                  <a:lnTo>
                    <a:pt x="340" y="21"/>
                  </a:lnTo>
                  <a:moveTo>
                    <a:pt x="674" y="0"/>
                  </a:moveTo>
                  <a:lnTo>
                    <a:pt x="674" y="0"/>
                  </a:lnTo>
                  <a:lnTo>
                    <a:pt x="674" y="21"/>
                  </a:lnTo>
                  <a:moveTo>
                    <a:pt x="1016" y="0"/>
                  </a:moveTo>
                  <a:lnTo>
                    <a:pt x="1016" y="0"/>
                  </a:lnTo>
                  <a:lnTo>
                    <a:pt x="1016" y="21"/>
                  </a:lnTo>
                  <a:moveTo>
                    <a:pt x="1355" y="0"/>
                  </a:moveTo>
                  <a:lnTo>
                    <a:pt x="1355" y="0"/>
                  </a:lnTo>
                  <a:lnTo>
                    <a:pt x="1355" y="21"/>
                  </a:lnTo>
                  <a:moveTo>
                    <a:pt x="1696" y="0"/>
                  </a:moveTo>
                  <a:lnTo>
                    <a:pt x="1696" y="0"/>
                  </a:lnTo>
                  <a:lnTo>
                    <a:pt x="1696" y="21"/>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ZoneTexte 17"/>
            <p:cNvSpPr txBox="1"/>
            <p:nvPr/>
          </p:nvSpPr>
          <p:spPr>
            <a:xfrm>
              <a:off x="1316442" y="4545319"/>
              <a:ext cx="385041" cy="156595"/>
            </a:xfrm>
            <a:prstGeom prst="rect">
              <a:avLst/>
            </a:prstGeom>
            <a:noFill/>
          </p:spPr>
          <p:txBody>
            <a:bodyPr wrap="none" rtlCol="0">
              <a:spAutoFit/>
            </a:bodyPr>
            <a:lstStyle/>
            <a:p>
              <a:pPr algn="ctr"/>
              <a:r>
                <a:rPr lang="fr-FR" sz="1000" b="1"/>
                <a:t>WT</a:t>
              </a:r>
            </a:p>
          </p:txBody>
        </p:sp>
        <p:sp>
          <p:nvSpPr>
            <p:cNvPr id="19" name="ZoneTexte 18"/>
            <p:cNvSpPr txBox="1"/>
            <p:nvPr/>
          </p:nvSpPr>
          <p:spPr>
            <a:xfrm>
              <a:off x="1745821" y="4545319"/>
              <a:ext cx="731290" cy="156595"/>
            </a:xfrm>
            <a:prstGeom prst="rect">
              <a:avLst/>
            </a:prstGeom>
            <a:noFill/>
          </p:spPr>
          <p:txBody>
            <a:bodyPr wrap="none" rtlCol="0">
              <a:spAutoFit/>
            </a:bodyPr>
            <a:lstStyle/>
            <a:p>
              <a:pPr algn="ctr"/>
              <a:r>
                <a:rPr lang="fr-FR" sz="1000" b="1"/>
                <a:t>WT+DTG</a:t>
              </a:r>
            </a:p>
          </p:txBody>
        </p:sp>
        <p:sp>
          <p:nvSpPr>
            <p:cNvPr id="20" name="ZoneTexte 19"/>
            <p:cNvSpPr txBox="1"/>
            <p:nvPr/>
          </p:nvSpPr>
          <p:spPr>
            <a:xfrm>
              <a:off x="2365124" y="4545319"/>
              <a:ext cx="582211" cy="156595"/>
            </a:xfrm>
            <a:prstGeom prst="rect">
              <a:avLst/>
            </a:prstGeom>
            <a:noFill/>
          </p:spPr>
          <p:txBody>
            <a:bodyPr wrap="none" rtlCol="0">
              <a:spAutoFit/>
            </a:bodyPr>
            <a:lstStyle/>
            <a:p>
              <a:pPr algn="ctr"/>
              <a:r>
                <a:rPr lang="fr-FR" sz="1000" b="1"/>
                <a:t>3’-PPT</a:t>
              </a:r>
            </a:p>
          </p:txBody>
        </p:sp>
        <p:sp>
          <p:nvSpPr>
            <p:cNvPr id="21" name="ZoneTexte 20"/>
            <p:cNvSpPr txBox="1"/>
            <p:nvPr/>
          </p:nvSpPr>
          <p:spPr>
            <a:xfrm>
              <a:off x="2846878" y="4545319"/>
              <a:ext cx="922047" cy="156595"/>
            </a:xfrm>
            <a:prstGeom prst="rect">
              <a:avLst/>
            </a:prstGeom>
            <a:noFill/>
          </p:spPr>
          <p:txBody>
            <a:bodyPr wrap="none" rtlCol="0">
              <a:spAutoFit/>
            </a:bodyPr>
            <a:lstStyle/>
            <a:p>
              <a:pPr algn="ctr"/>
              <a:r>
                <a:rPr lang="fr-FR" sz="1000" b="1"/>
                <a:t>3’-PPT+DTG</a:t>
              </a:r>
            </a:p>
          </p:txBody>
        </p:sp>
        <p:sp>
          <p:nvSpPr>
            <p:cNvPr id="22" name="ZoneTexte 21"/>
            <p:cNvSpPr txBox="1"/>
            <p:nvPr/>
          </p:nvSpPr>
          <p:spPr>
            <a:xfrm>
              <a:off x="3543314" y="4545319"/>
              <a:ext cx="851515" cy="254468"/>
            </a:xfrm>
            <a:prstGeom prst="rect">
              <a:avLst/>
            </a:prstGeom>
            <a:noFill/>
          </p:spPr>
          <p:txBody>
            <a:bodyPr wrap="none" rtlCol="0">
              <a:spAutoFit/>
            </a:bodyPr>
            <a:lstStyle/>
            <a:p>
              <a:pPr algn="ctr"/>
              <a:r>
                <a:rPr lang="fr-FR" sz="1000" b="1" dirty="0"/>
                <a:t>Mutant</a:t>
              </a:r>
            </a:p>
            <a:p>
              <a:pPr algn="ctr"/>
              <a:r>
                <a:rPr lang="fr-FR" sz="1000" b="1" dirty="0"/>
                <a:t>catalytique</a:t>
              </a:r>
            </a:p>
          </p:txBody>
        </p:sp>
        <p:sp>
          <p:nvSpPr>
            <p:cNvPr id="28" name="ZoneTexte 27"/>
            <p:cNvSpPr txBox="1"/>
            <p:nvPr/>
          </p:nvSpPr>
          <p:spPr>
            <a:xfrm>
              <a:off x="940649" y="4404487"/>
              <a:ext cx="255198" cy="246221"/>
            </a:xfrm>
            <a:prstGeom prst="rect">
              <a:avLst/>
            </a:prstGeom>
            <a:noFill/>
          </p:spPr>
          <p:txBody>
            <a:bodyPr wrap="none" rtlCol="0">
              <a:spAutoFit/>
            </a:bodyPr>
            <a:lstStyle/>
            <a:p>
              <a:pPr algn="r"/>
              <a:r>
                <a:rPr lang="fr-FR" sz="1000" dirty="0"/>
                <a:t>0</a:t>
              </a:r>
            </a:p>
          </p:txBody>
        </p:sp>
        <p:sp>
          <p:nvSpPr>
            <p:cNvPr id="30" name="ZoneTexte 29"/>
            <p:cNvSpPr txBox="1"/>
            <p:nvPr/>
          </p:nvSpPr>
          <p:spPr>
            <a:xfrm>
              <a:off x="870116" y="4126084"/>
              <a:ext cx="325731" cy="156595"/>
            </a:xfrm>
            <a:prstGeom prst="rect">
              <a:avLst/>
            </a:prstGeom>
            <a:noFill/>
          </p:spPr>
          <p:txBody>
            <a:bodyPr wrap="none" rtlCol="0">
              <a:spAutoFit/>
            </a:bodyPr>
            <a:lstStyle/>
            <a:p>
              <a:pPr algn="r"/>
              <a:r>
                <a:rPr lang="fr-FR" sz="1000"/>
                <a:t>10</a:t>
              </a:r>
            </a:p>
          </p:txBody>
        </p:sp>
        <p:sp>
          <p:nvSpPr>
            <p:cNvPr id="32" name="ZoneTexte 31"/>
            <p:cNvSpPr txBox="1"/>
            <p:nvPr/>
          </p:nvSpPr>
          <p:spPr>
            <a:xfrm>
              <a:off x="870116" y="3835308"/>
              <a:ext cx="325731" cy="156595"/>
            </a:xfrm>
            <a:prstGeom prst="rect">
              <a:avLst/>
            </a:prstGeom>
            <a:noFill/>
          </p:spPr>
          <p:txBody>
            <a:bodyPr wrap="none" rtlCol="0">
              <a:spAutoFit/>
            </a:bodyPr>
            <a:lstStyle/>
            <a:p>
              <a:pPr algn="r"/>
              <a:r>
                <a:rPr lang="fr-FR" sz="1000"/>
                <a:t>20</a:t>
              </a:r>
            </a:p>
          </p:txBody>
        </p:sp>
        <p:sp>
          <p:nvSpPr>
            <p:cNvPr id="34" name="ZoneTexte 33"/>
            <p:cNvSpPr txBox="1"/>
            <p:nvPr/>
          </p:nvSpPr>
          <p:spPr>
            <a:xfrm>
              <a:off x="870116" y="3550718"/>
              <a:ext cx="325731" cy="156595"/>
            </a:xfrm>
            <a:prstGeom prst="rect">
              <a:avLst/>
            </a:prstGeom>
            <a:noFill/>
          </p:spPr>
          <p:txBody>
            <a:bodyPr wrap="none" rtlCol="0">
              <a:spAutoFit/>
            </a:bodyPr>
            <a:lstStyle/>
            <a:p>
              <a:pPr algn="r"/>
              <a:r>
                <a:rPr lang="fr-FR" sz="1000" dirty="0"/>
                <a:t>30</a:t>
              </a:r>
            </a:p>
          </p:txBody>
        </p:sp>
        <p:sp>
          <p:nvSpPr>
            <p:cNvPr id="36" name="ZoneTexte 35"/>
            <p:cNvSpPr txBox="1"/>
            <p:nvPr/>
          </p:nvSpPr>
          <p:spPr>
            <a:xfrm>
              <a:off x="870116" y="3260324"/>
              <a:ext cx="325731" cy="156595"/>
            </a:xfrm>
            <a:prstGeom prst="rect">
              <a:avLst/>
            </a:prstGeom>
            <a:noFill/>
          </p:spPr>
          <p:txBody>
            <a:bodyPr wrap="none" rtlCol="0">
              <a:spAutoFit/>
            </a:bodyPr>
            <a:lstStyle/>
            <a:p>
              <a:pPr algn="r"/>
              <a:r>
                <a:rPr lang="fr-FR" sz="1000"/>
                <a:t>40</a:t>
              </a:r>
            </a:p>
          </p:txBody>
        </p:sp>
        <p:sp>
          <p:nvSpPr>
            <p:cNvPr id="37" name="ZoneTexte 36"/>
            <p:cNvSpPr txBox="1"/>
            <p:nvPr/>
          </p:nvSpPr>
          <p:spPr>
            <a:xfrm>
              <a:off x="1034040" y="3083057"/>
              <a:ext cx="298480" cy="156595"/>
            </a:xfrm>
            <a:prstGeom prst="rect">
              <a:avLst/>
            </a:prstGeom>
            <a:noFill/>
          </p:spPr>
          <p:txBody>
            <a:bodyPr wrap="none" rtlCol="0">
              <a:spAutoFit/>
            </a:bodyPr>
            <a:lstStyle/>
            <a:p>
              <a:pPr algn="r"/>
              <a:r>
                <a:rPr lang="fr-FR" sz="1000" dirty="0"/>
                <a:t>%</a:t>
              </a:r>
            </a:p>
          </p:txBody>
        </p:sp>
      </p:grpSp>
      <p:grpSp>
        <p:nvGrpSpPr>
          <p:cNvPr id="2" name="Grouper 1"/>
          <p:cNvGrpSpPr/>
          <p:nvPr/>
        </p:nvGrpSpPr>
        <p:grpSpPr>
          <a:xfrm>
            <a:off x="4857817" y="2346239"/>
            <a:ext cx="3915146" cy="2453549"/>
            <a:chOff x="5082908" y="2346239"/>
            <a:chExt cx="3464963" cy="2453549"/>
          </a:xfrm>
        </p:grpSpPr>
        <p:sp>
          <p:nvSpPr>
            <p:cNvPr id="49" name="Rectangle 218"/>
            <p:cNvSpPr>
              <a:spLocks noChangeArrowheads="1"/>
            </p:cNvSpPr>
            <p:nvPr/>
          </p:nvSpPr>
          <p:spPr bwMode="auto">
            <a:xfrm>
              <a:off x="7366283" y="3429204"/>
              <a:ext cx="245558" cy="978547"/>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Rectangle 219"/>
            <p:cNvSpPr>
              <a:spLocks noChangeArrowheads="1"/>
            </p:cNvSpPr>
            <p:nvPr/>
          </p:nvSpPr>
          <p:spPr bwMode="auto">
            <a:xfrm>
              <a:off x="6764037" y="3227281"/>
              <a:ext cx="245558" cy="1180469"/>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Rectangle 220"/>
            <p:cNvSpPr>
              <a:spLocks noChangeArrowheads="1"/>
            </p:cNvSpPr>
            <p:nvPr/>
          </p:nvSpPr>
          <p:spPr bwMode="auto">
            <a:xfrm>
              <a:off x="7977492" y="3067721"/>
              <a:ext cx="231219" cy="1340030"/>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Rectangle 221"/>
            <p:cNvSpPr>
              <a:spLocks noChangeArrowheads="1"/>
            </p:cNvSpPr>
            <p:nvPr/>
          </p:nvSpPr>
          <p:spPr bwMode="auto">
            <a:xfrm>
              <a:off x="6167168" y="3854229"/>
              <a:ext cx="241973" cy="553521"/>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Rectangle 222"/>
            <p:cNvSpPr>
              <a:spLocks noChangeArrowheads="1"/>
            </p:cNvSpPr>
            <p:nvPr/>
          </p:nvSpPr>
          <p:spPr bwMode="auto">
            <a:xfrm>
              <a:off x="5566713" y="4251014"/>
              <a:ext cx="234804" cy="156737"/>
            </a:xfrm>
            <a:prstGeom prst="rect">
              <a:avLst/>
            </a:prstGeom>
            <a:solidFill>
              <a:srgbClr val="0E6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223"/>
            <p:cNvSpPr>
              <a:spLocks noEditPoints="1"/>
            </p:cNvSpPr>
            <p:nvPr/>
          </p:nvSpPr>
          <p:spPr bwMode="auto">
            <a:xfrm>
              <a:off x="5654542" y="4228421"/>
              <a:ext cx="66318" cy="53658"/>
            </a:xfrm>
            <a:custGeom>
              <a:avLst/>
              <a:gdLst>
                <a:gd name="T0" fmla="*/ 20 w 37"/>
                <a:gd name="T1" fmla="*/ 38 h 38"/>
                <a:gd name="T2" fmla="*/ 20 w 37"/>
                <a:gd name="T3" fmla="*/ 38 h 38"/>
                <a:gd name="T4" fmla="*/ 20 w 37"/>
                <a:gd name="T5" fmla="*/ 16 h 38"/>
                <a:gd name="T6" fmla="*/ 20 w 37"/>
                <a:gd name="T7" fmla="*/ 38 h 38"/>
                <a:gd name="T8" fmla="*/ 20 w 37"/>
                <a:gd name="T9" fmla="*/ 16 h 38"/>
                <a:gd name="T10" fmla="*/ 20 w 37"/>
                <a:gd name="T11" fmla="*/ 16 h 38"/>
                <a:gd name="T12" fmla="*/ 20 w 37"/>
                <a:gd name="T13" fmla="*/ 0 h 38"/>
                <a:gd name="T14" fmla="*/ 20 w 37"/>
                <a:gd name="T15" fmla="*/ 16 h 38"/>
                <a:gd name="T16" fmla="*/ 0 w 37"/>
                <a:gd name="T17" fmla="*/ 38 h 38"/>
                <a:gd name="T18" fmla="*/ 0 w 37"/>
                <a:gd name="T19" fmla="*/ 38 h 38"/>
                <a:gd name="T20" fmla="*/ 37 w 37"/>
                <a:gd name="T21" fmla="*/ 38 h 38"/>
                <a:gd name="T22" fmla="*/ 0 w 37"/>
                <a:gd name="T23" fmla="*/ 38 h 38"/>
                <a:gd name="T24" fmla="*/ 0 w 37"/>
                <a:gd name="T25" fmla="*/ 0 h 38"/>
                <a:gd name="T26" fmla="*/ 0 w 37"/>
                <a:gd name="T27" fmla="*/ 0 h 38"/>
                <a:gd name="T28" fmla="*/ 37 w 37"/>
                <a:gd name="T29" fmla="*/ 0 h 38"/>
                <a:gd name="T30" fmla="*/ 0 w 37"/>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8">
                  <a:moveTo>
                    <a:pt x="20" y="38"/>
                  </a:moveTo>
                  <a:lnTo>
                    <a:pt x="20" y="38"/>
                  </a:lnTo>
                  <a:lnTo>
                    <a:pt x="20" y="16"/>
                  </a:lnTo>
                  <a:lnTo>
                    <a:pt x="20" y="38"/>
                  </a:lnTo>
                  <a:close/>
                  <a:moveTo>
                    <a:pt x="20" y="16"/>
                  </a:moveTo>
                  <a:lnTo>
                    <a:pt x="20" y="16"/>
                  </a:lnTo>
                  <a:lnTo>
                    <a:pt x="20" y="0"/>
                  </a:lnTo>
                  <a:lnTo>
                    <a:pt x="20" y="16"/>
                  </a:lnTo>
                  <a:close/>
                  <a:moveTo>
                    <a:pt x="0" y="38"/>
                  </a:moveTo>
                  <a:lnTo>
                    <a:pt x="0" y="38"/>
                  </a:lnTo>
                  <a:lnTo>
                    <a:pt x="37" y="38"/>
                  </a:lnTo>
                  <a:lnTo>
                    <a:pt x="0" y="38"/>
                  </a:lnTo>
                  <a:close/>
                  <a:moveTo>
                    <a:pt x="0" y="0"/>
                  </a:moveTo>
                  <a:lnTo>
                    <a:pt x="0" y="0"/>
                  </a:lnTo>
                  <a:lnTo>
                    <a:pt x="3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224"/>
            <p:cNvSpPr>
              <a:spLocks noEditPoints="1"/>
            </p:cNvSpPr>
            <p:nvPr/>
          </p:nvSpPr>
          <p:spPr bwMode="auto">
            <a:xfrm>
              <a:off x="5654542" y="4228421"/>
              <a:ext cx="66318" cy="53658"/>
            </a:xfrm>
            <a:custGeom>
              <a:avLst/>
              <a:gdLst>
                <a:gd name="T0" fmla="*/ 20 w 37"/>
                <a:gd name="T1" fmla="*/ 38 h 38"/>
                <a:gd name="T2" fmla="*/ 20 w 37"/>
                <a:gd name="T3" fmla="*/ 38 h 38"/>
                <a:gd name="T4" fmla="*/ 20 w 37"/>
                <a:gd name="T5" fmla="*/ 16 h 38"/>
                <a:gd name="T6" fmla="*/ 20 w 37"/>
                <a:gd name="T7" fmla="*/ 16 h 38"/>
                <a:gd name="T8" fmla="*/ 20 w 37"/>
                <a:gd name="T9" fmla="*/ 16 h 38"/>
                <a:gd name="T10" fmla="*/ 20 w 37"/>
                <a:gd name="T11" fmla="*/ 0 h 38"/>
                <a:gd name="T12" fmla="*/ 0 w 37"/>
                <a:gd name="T13" fmla="*/ 38 h 38"/>
                <a:gd name="T14" fmla="*/ 0 w 37"/>
                <a:gd name="T15" fmla="*/ 38 h 38"/>
                <a:gd name="T16" fmla="*/ 37 w 37"/>
                <a:gd name="T17" fmla="*/ 38 h 38"/>
                <a:gd name="T18" fmla="*/ 0 w 37"/>
                <a:gd name="T19" fmla="*/ 0 h 38"/>
                <a:gd name="T20" fmla="*/ 0 w 37"/>
                <a:gd name="T21" fmla="*/ 0 h 38"/>
                <a:gd name="T22" fmla="*/ 37 w 37"/>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8">
                  <a:moveTo>
                    <a:pt x="20" y="38"/>
                  </a:moveTo>
                  <a:lnTo>
                    <a:pt x="20" y="38"/>
                  </a:lnTo>
                  <a:lnTo>
                    <a:pt x="20" y="16"/>
                  </a:lnTo>
                  <a:moveTo>
                    <a:pt x="20" y="16"/>
                  </a:moveTo>
                  <a:lnTo>
                    <a:pt x="20" y="16"/>
                  </a:lnTo>
                  <a:lnTo>
                    <a:pt x="20" y="0"/>
                  </a:lnTo>
                  <a:moveTo>
                    <a:pt x="0" y="38"/>
                  </a:moveTo>
                  <a:lnTo>
                    <a:pt x="0" y="38"/>
                  </a:lnTo>
                  <a:lnTo>
                    <a:pt x="37" y="38"/>
                  </a:lnTo>
                  <a:moveTo>
                    <a:pt x="0" y="0"/>
                  </a:moveTo>
                  <a:lnTo>
                    <a:pt x="0" y="0"/>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 name="Freeform 225"/>
            <p:cNvSpPr>
              <a:spLocks noEditPoints="1"/>
            </p:cNvSpPr>
            <p:nvPr/>
          </p:nvSpPr>
          <p:spPr bwMode="auto">
            <a:xfrm>
              <a:off x="5654542" y="4228421"/>
              <a:ext cx="66318" cy="53658"/>
            </a:xfrm>
            <a:custGeom>
              <a:avLst/>
              <a:gdLst>
                <a:gd name="T0" fmla="*/ 20 w 37"/>
                <a:gd name="T1" fmla="*/ 38 h 38"/>
                <a:gd name="T2" fmla="*/ 20 w 37"/>
                <a:gd name="T3" fmla="*/ 38 h 38"/>
                <a:gd name="T4" fmla="*/ 20 w 37"/>
                <a:gd name="T5" fmla="*/ 16 h 38"/>
                <a:gd name="T6" fmla="*/ 20 w 37"/>
                <a:gd name="T7" fmla="*/ 16 h 38"/>
                <a:gd name="T8" fmla="*/ 20 w 37"/>
                <a:gd name="T9" fmla="*/ 16 h 38"/>
                <a:gd name="T10" fmla="*/ 20 w 37"/>
                <a:gd name="T11" fmla="*/ 0 h 38"/>
                <a:gd name="T12" fmla="*/ 0 w 37"/>
                <a:gd name="T13" fmla="*/ 38 h 38"/>
                <a:gd name="T14" fmla="*/ 0 w 37"/>
                <a:gd name="T15" fmla="*/ 38 h 38"/>
                <a:gd name="T16" fmla="*/ 37 w 37"/>
                <a:gd name="T17" fmla="*/ 38 h 38"/>
                <a:gd name="T18" fmla="*/ 0 w 37"/>
                <a:gd name="T19" fmla="*/ 0 h 38"/>
                <a:gd name="T20" fmla="*/ 0 w 37"/>
                <a:gd name="T21" fmla="*/ 0 h 38"/>
                <a:gd name="T22" fmla="*/ 37 w 37"/>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8">
                  <a:moveTo>
                    <a:pt x="20" y="38"/>
                  </a:moveTo>
                  <a:lnTo>
                    <a:pt x="20" y="38"/>
                  </a:lnTo>
                  <a:lnTo>
                    <a:pt x="20" y="16"/>
                  </a:lnTo>
                  <a:moveTo>
                    <a:pt x="20" y="16"/>
                  </a:moveTo>
                  <a:lnTo>
                    <a:pt x="20" y="16"/>
                  </a:lnTo>
                  <a:lnTo>
                    <a:pt x="20" y="0"/>
                  </a:lnTo>
                  <a:moveTo>
                    <a:pt x="0" y="38"/>
                  </a:moveTo>
                  <a:lnTo>
                    <a:pt x="0" y="38"/>
                  </a:lnTo>
                  <a:lnTo>
                    <a:pt x="37" y="38"/>
                  </a:lnTo>
                  <a:moveTo>
                    <a:pt x="0" y="0"/>
                  </a:moveTo>
                  <a:lnTo>
                    <a:pt x="0" y="0"/>
                  </a:lnTo>
                  <a:lnTo>
                    <a:pt x="37"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Freeform 226"/>
            <p:cNvSpPr>
              <a:spLocks noEditPoints="1"/>
            </p:cNvSpPr>
            <p:nvPr/>
          </p:nvSpPr>
          <p:spPr bwMode="auto">
            <a:xfrm>
              <a:off x="5654542" y="4228421"/>
              <a:ext cx="62733" cy="50834"/>
            </a:xfrm>
            <a:custGeom>
              <a:avLst/>
              <a:gdLst>
                <a:gd name="T0" fmla="*/ 18 w 35"/>
                <a:gd name="T1" fmla="*/ 36 h 36"/>
                <a:gd name="T2" fmla="*/ 18 w 35"/>
                <a:gd name="T3" fmla="*/ 36 h 36"/>
                <a:gd name="T4" fmla="*/ 18 w 35"/>
                <a:gd name="T5" fmla="*/ 14 h 36"/>
                <a:gd name="T6" fmla="*/ 18 w 35"/>
                <a:gd name="T7" fmla="*/ 14 h 36"/>
                <a:gd name="T8" fmla="*/ 18 w 35"/>
                <a:gd name="T9" fmla="*/ 14 h 36"/>
                <a:gd name="T10" fmla="*/ 18 w 35"/>
                <a:gd name="T11" fmla="*/ 0 h 36"/>
                <a:gd name="T12" fmla="*/ 0 w 35"/>
                <a:gd name="T13" fmla="*/ 36 h 36"/>
                <a:gd name="T14" fmla="*/ 0 w 35"/>
                <a:gd name="T15" fmla="*/ 36 h 36"/>
                <a:gd name="T16" fmla="*/ 35 w 35"/>
                <a:gd name="T17" fmla="*/ 36 h 36"/>
                <a:gd name="T18" fmla="*/ 0 w 35"/>
                <a:gd name="T19" fmla="*/ 0 h 36"/>
                <a:gd name="T20" fmla="*/ 0 w 35"/>
                <a:gd name="T21" fmla="*/ 0 h 36"/>
                <a:gd name="T22" fmla="*/ 35 w 35"/>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6">
                  <a:moveTo>
                    <a:pt x="18" y="36"/>
                  </a:moveTo>
                  <a:lnTo>
                    <a:pt x="18" y="36"/>
                  </a:lnTo>
                  <a:lnTo>
                    <a:pt x="18" y="14"/>
                  </a:lnTo>
                  <a:moveTo>
                    <a:pt x="18" y="14"/>
                  </a:moveTo>
                  <a:lnTo>
                    <a:pt x="18" y="14"/>
                  </a:lnTo>
                  <a:lnTo>
                    <a:pt x="18" y="0"/>
                  </a:lnTo>
                  <a:moveTo>
                    <a:pt x="0" y="36"/>
                  </a:moveTo>
                  <a:lnTo>
                    <a:pt x="0" y="36"/>
                  </a:lnTo>
                  <a:lnTo>
                    <a:pt x="35" y="36"/>
                  </a:lnTo>
                  <a:moveTo>
                    <a:pt x="0" y="0"/>
                  </a:moveTo>
                  <a:lnTo>
                    <a:pt x="0" y="0"/>
                  </a:lnTo>
                  <a:lnTo>
                    <a:pt x="35" y="0"/>
                  </a:lnTo>
                </a:path>
              </a:pathLst>
            </a:custGeom>
            <a:noFill/>
            <a:ln w="11113"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227"/>
            <p:cNvSpPr>
              <a:spLocks noEditPoints="1"/>
            </p:cNvSpPr>
            <p:nvPr/>
          </p:nvSpPr>
          <p:spPr bwMode="auto">
            <a:xfrm>
              <a:off x="6254995" y="3739854"/>
              <a:ext cx="66318" cy="221691"/>
            </a:xfrm>
            <a:custGeom>
              <a:avLst/>
              <a:gdLst>
                <a:gd name="T0" fmla="*/ 18 w 37"/>
                <a:gd name="T1" fmla="*/ 157 h 157"/>
                <a:gd name="T2" fmla="*/ 18 w 37"/>
                <a:gd name="T3" fmla="*/ 157 h 157"/>
                <a:gd name="T4" fmla="*/ 18 w 37"/>
                <a:gd name="T5" fmla="*/ 81 h 157"/>
                <a:gd name="T6" fmla="*/ 18 w 37"/>
                <a:gd name="T7" fmla="*/ 157 h 157"/>
                <a:gd name="T8" fmla="*/ 18 w 37"/>
                <a:gd name="T9" fmla="*/ 81 h 157"/>
                <a:gd name="T10" fmla="*/ 18 w 37"/>
                <a:gd name="T11" fmla="*/ 81 h 157"/>
                <a:gd name="T12" fmla="*/ 18 w 37"/>
                <a:gd name="T13" fmla="*/ 0 h 157"/>
                <a:gd name="T14" fmla="*/ 18 w 37"/>
                <a:gd name="T15" fmla="*/ 81 h 157"/>
                <a:gd name="T16" fmla="*/ 0 w 37"/>
                <a:gd name="T17" fmla="*/ 157 h 157"/>
                <a:gd name="T18" fmla="*/ 0 w 37"/>
                <a:gd name="T19" fmla="*/ 157 h 157"/>
                <a:gd name="T20" fmla="*/ 37 w 37"/>
                <a:gd name="T21" fmla="*/ 157 h 157"/>
                <a:gd name="T22" fmla="*/ 0 w 37"/>
                <a:gd name="T23" fmla="*/ 157 h 157"/>
                <a:gd name="T24" fmla="*/ 0 w 37"/>
                <a:gd name="T25" fmla="*/ 0 h 157"/>
                <a:gd name="T26" fmla="*/ 0 w 37"/>
                <a:gd name="T27" fmla="*/ 0 h 157"/>
                <a:gd name="T28" fmla="*/ 37 w 37"/>
                <a:gd name="T29" fmla="*/ 0 h 157"/>
                <a:gd name="T30" fmla="*/ 0 w 37"/>
                <a:gd name="T3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157">
                  <a:moveTo>
                    <a:pt x="18" y="157"/>
                  </a:moveTo>
                  <a:lnTo>
                    <a:pt x="18" y="157"/>
                  </a:lnTo>
                  <a:lnTo>
                    <a:pt x="18" y="81"/>
                  </a:lnTo>
                  <a:lnTo>
                    <a:pt x="18" y="157"/>
                  </a:lnTo>
                  <a:close/>
                  <a:moveTo>
                    <a:pt x="18" y="81"/>
                  </a:moveTo>
                  <a:lnTo>
                    <a:pt x="18" y="81"/>
                  </a:lnTo>
                  <a:lnTo>
                    <a:pt x="18" y="0"/>
                  </a:lnTo>
                  <a:lnTo>
                    <a:pt x="18" y="81"/>
                  </a:lnTo>
                  <a:close/>
                  <a:moveTo>
                    <a:pt x="0" y="157"/>
                  </a:moveTo>
                  <a:lnTo>
                    <a:pt x="0" y="157"/>
                  </a:lnTo>
                  <a:lnTo>
                    <a:pt x="37" y="157"/>
                  </a:lnTo>
                  <a:lnTo>
                    <a:pt x="0" y="157"/>
                  </a:lnTo>
                  <a:close/>
                  <a:moveTo>
                    <a:pt x="0" y="0"/>
                  </a:moveTo>
                  <a:lnTo>
                    <a:pt x="0" y="0"/>
                  </a:lnTo>
                  <a:lnTo>
                    <a:pt x="3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 name="Freeform 228"/>
            <p:cNvSpPr>
              <a:spLocks noEditPoints="1"/>
            </p:cNvSpPr>
            <p:nvPr/>
          </p:nvSpPr>
          <p:spPr bwMode="auto">
            <a:xfrm>
              <a:off x="6254995" y="3739854"/>
              <a:ext cx="66318" cy="221691"/>
            </a:xfrm>
            <a:custGeom>
              <a:avLst/>
              <a:gdLst>
                <a:gd name="T0" fmla="*/ 18 w 37"/>
                <a:gd name="T1" fmla="*/ 157 h 157"/>
                <a:gd name="T2" fmla="*/ 18 w 37"/>
                <a:gd name="T3" fmla="*/ 157 h 157"/>
                <a:gd name="T4" fmla="*/ 18 w 37"/>
                <a:gd name="T5" fmla="*/ 81 h 157"/>
                <a:gd name="T6" fmla="*/ 18 w 37"/>
                <a:gd name="T7" fmla="*/ 81 h 157"/>
                <a:gd name="T8" fmla="*/ 18 w 37"/>
                <a:gd name="T9" fmla="*/ 81 h 157"/>
                <a:gd name="T10" fmla="*/ 18 w 37"/>
                <a:gd name="T11" fmla="*/ 0 h 157"/>
                <a:gd name="T12" fmla="*/ 0 w 37"/>
                <a:gd name="T13" fmla="*/ 157 h 157"/>
                <a:gd name="T14" fmla="*/ 0 w 37"/>
                <a:gd name="T15" fmla="*/ 157 h 157"/>
                <a:gd name="T16" fmla="*/ 37 w 37"/>
                <a:gd name="T17" fmla="*/ 157 h 157"/>
                <a:gd name="T18" fmla="*/ 0 w 37"/>
                <a:gd name="T19" fmla="*/ 0 h 157"/>
                <a:gd name="T20" fmla="*/ 0 w 37"/>
                <a:gd name="T21" fmla="*/ 0 h 157"/>
                <a:gd name="T22" fmla="*/ 37 w 37"/>
                <a:gd name="T2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7">
                  <a:moveTo>
                    <a:pt x="18" y="157"/>
                  </a:moveTo>
                  <a:lnTo>
                    <a:pt x="18" y="157"/>
                  </a:lnTo>
                  <a:lnTo>
                    <a:pt x="18" y="81"/>
                  </a:lnTo>
                  <a:moveTo>
                    <a:pt x="18" y="81"/>
                  </a:moveTo>
                  <a:lnTo>
                    <a:pt x="18" y="81"/>
                  </a:lnTo>
                  <a:lnTo>
                    <a:pt x="18" y="0"/>
                  </a:lnTo>
                  <a:moveTo>
                    <a:pt x="0" y="157"/>
                  </a:moveTo>
                  <a:lnTo>
                    <a:pt x="0" y="157"/>
                  </a:lnTo>
                  <a:lnTo>
                    <a:pt x="37" y="157"/>
                  </a:lnTo>
                  <a:moveTo>
                    <a:pt x="0" y="0"/>
                  </a:moveTo>
                  <a:lnTo>
                    <a:pt x="0" y="0"/>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0" name="Freeform 229"/>
            <p:cNvSpPr>
              <a:spLocks noEditPoints="1"/>
            </p:cNvSpPr>
            <p:nvPr/>
          </p:nvSpPr>
          <p:spPr bwMode="auto">
            <a:xfrm>
              <a:off x="6254995" y="3739854"/>
              <a:ext cx="66318" cy="221691"/>
            </a:xfrm>
            <a:custGeom>
              <a:avLst/>
              <a:gdLst>
                <a:gd name="T0" fmla="*/ 18 w 37"/>
                <a:gd name="T1" fmla="*/ 157 h 157"/>
                <a:gd name="T2" fmla="*/ 18 w 37"/>
                <a:gd name="T3" fmla="*/ 157 h 157"/>
                <a:gd name="T4" fmla="*/ 18 w 37"/>
                <a:gd name="T5" fmla="*/ 81 h 157"/>
                <a:gd name="T6" fmla="*/ 18 w 37"/>
                <a:gd name="T7" fmla="*/ 81 h 157"/>
                <a:gd name="T8" fmla="*/ 18 w 37"/>
                <a:gd name="T9" fmla="*/ 81 h 157"/>
                <a:gd name="T10" fmla="*/ 18 w 37"/>
                <a:gd name="T11" fmla="*/ 0 h 157"/>
                <a:gd name="T12" fmla="*/ 0 w 37"/>
                <a:gd name="T13" fmla="*/ 157 h 157"/>
                <a:gd name="T14" fmla="*/ 0 w 37"/>
                <a:gd name="T15" fmla="*/ 157 h 157"/>
                <a:gd name="T16" fmla="*/ 37 w 37"/>
                <a:gd name="T17" fmla="*/ 157 h 157"/>
                <a:gd name="T18" fmla="*/ 0 w 37"/>
                <a:gd name="T19" fmla="*/ 0 h 157"/>
                <a:gd name="T20" fmla="*/ 0 w 37"/>
                <a:gd name="T21" fmla="*/ 0 h 157"/>
                <a:gd name="T22" fmla="*/ 37 w 37"/>
                <a:gd name="T2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7">
                  <a:moveTo>
                    <a:pt x="18" y="157"/>
                  </a:moveTo>
                  <a:lnTo>
                    <a:pt x="18" y="157"/>
                  </a:lnTo>
                  <a:lnTo>
                    <a:pt x="18" y="81"/>
                  </a:lnTo>
                  <a:moveTo>
                    <a:pt x="18" y="81"/>
                  </a:moveTo>
                  <a:lnTo>
                    <a:pt x="18" y="81"/>
                  </a:lnTo>
                  <a:lnTo>
                    <a:pt x="18" y="0"/>
                  </a:lnTo>
                  <a:moveTo>
                    <a:pt x="0" y="157"/>
                  </a:moveTo>
                  <a:lnTo>
                    <a:pt x="0" y="157"/>
                  </a:lnTo>
                  <a:lnTo>
                    <a:pt x="37" y="157"/>
                  </a:lnTo>
                  <a:moveTo>
                    <a:pt x="0" y="0"/>
                  </a:moveTo>
                  <a:lnTo>
                    <a:pt x="0" y="0"/>
                  </a:lnTo>
                  <a:lnTo>
                    <a:pt x="37"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Freeform 230"/>
            <p:cNvSpPr>
              <a:spLocks noEditPoints="1"/>
            </p:cNvSpPr>
            <p:nvPr/>
          </p:nvSpPr>
          <p:spPr bwMode="auto">
            <a:xfrm>
              <a:off x="6254995" y="3739854"/>
              <a:ext cx="66318" cy="221691"/>
            </a:xfrm>
            <a:custGeom>
              <a:avLst/>
              <a:gdLst>
                <a:gd name="T0" fmla="*/ 18 w 37"/>
                <a:gd name="T1" fmla="*/ 157 h 157"/>
                <a:gd name="T2" fmla="*/ 18 w 37"/>
                <a:gd name="T3" fmla="*/ 157 h 157"/>
                <a:gd name="T4" fmla="*/ 18 w 37"/>
                <a:gd name="T5" fmla="*/ 81 h 157"/>
                <a:gd name="T6" fmla="*/ 18 w 37"/>
                <a:gd name="T7" fmla="*/ 81 h 157"/>
                <a:gd name="T8" fmla="*/ 18 w 37"/>
                <a:gd name="T9" fmla="*/ 81 h 157"/>
                <a:gd name="T10" fmla="*/ 18 w 37"/>
                <a:gd name="T11" fmla="*/ 0 h 157"/>
                <a:gd name="T12" fmla="*/ 0 w 37"/>
                <a:gd name="T13" fmla="*/ 157 h 157"/>
                <a:gd name="T14" fmla="*/ 0 w 37"/>
                <a:gd name="T15" fmla="*/ 157 h 157"/>
                <a:gd name="T16" fmla="*/ 37 w 37"/>
                <a:gd name="T17" fmla="*/ 157 h 157"/>
                <a:gd name="T18" fmla="*/ 0 w 37"/>
                <a:gd name="T19" fmla="*/ 0 h 157"/>
                <a:gd name="T20" fmla="*/ 0 w 37"/>
                <a:gd name="T21" fmla="*/ 0 h 157"/>
                <a:gd name="T22" fmla="*/ 37 w 37"/>
                <a:gd name="T2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7">
                  <a:moveTo>
                    <a:pt x="18" y="157"/>
                  </a:moveTo>
                  <a:lnTo>
                    <a:pt x="18" y="157"/>
                  </a:lnTo>
                  <a:lnTo>
                    <a:pt x="18" y="81"/>
                  </a:lnTo>
                  <a:moveTo>
                    <a:pt x="18" y="81"/>
                  </a:moveTo>
                  <a:lnTo>
                    <a:pt x="18" y="81"/>
                  </a:lnTo>
                  <a:lnTo>
                    <a:pt x="18" y="0"/>
                  </a:lnTo>
                  <a:moveTo>
                    <a:pt x="0" y="157"/>
                  </a:moveTo>
                  <a:lnTo>
                    <a:pt x="0" y="157"/>
                  </a:lnTo>
                  <a:lnTo>
                    <a:pt x="37" y="157"/>
                  </a:lnTo>
                  <a:moveTo>
                    <a:pt x="0" y="0"/>
                  </a:moveTo>
                  <a:lnTo>
                    <a:pt x="0" y="0"/>
                  </a:lnTo>
                  <a:lnTo>
                    <a:pt x="37" y="0"/>
                  </a:lnTo>
                </a:path>
              </a:pathLst>
            </a:custGeom>
            <a:noFill/>
            <a:ln w="11113"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Freeform 231"/>
            <p:cNvSpPr>
              <a:spLocks noEditPoints="1"/>
            </p:cNvSpPr>
            <p:nvPr/>
          </p:nvSpPr>
          <p:spPr bwMode="auto">
            <a:xfrm>
              <a:off x="6855450" y="2992882"/>
              <a:ext cx="66318" cy="468799"/>
            </a:xfrm>
            <a:custGeom>
              <a:avLst/>
              <a:gdLst>
                <a:gd name="T0" fmla="*/ 19 w 37"/>
                <a:gd name="T1" fmla="*/ 332 h 332"/>
                <a:gd name="T2" fmla="*/ 19 w 37"/>
                <a:gd name="T3" fmla="*/ 332 h 332"/>
                <a:gd name="T4" fmla="*/ 19 w 37"/>
                <a:gd name="T5" fmla="*/ 166 h 332"/>
                <a:gd name="T6" fmla="*/ 19 w 37"/>
                <a:gd name="T7" fmla="*/ 332 h 332"/>
                <a:gd name="T8" fmla="*/ 19 w 37"/>
                <a:gd name="T9" fmla="*/ 166 h 332"/>
                <a:gd name="T10" fmla="*/ 19 w 37"/>
                <a:gd name="T11" fmla="*/ 166 h 332"/>
                <a:gd name="T12" fmla="*/ 19 w 37"/>
                <a:gd name="T13" fmla="*/ 0 h 332"/>
                <a:gd name="T14" fmla="*/ 19 w 37"/>
                <a:gd name="T15" fmla="*/ 166 h 332"/>
                <a:gd name="T16" fmla="*/ 0 w 37"/>
                <a:gd name="T17" fmla="*/ 332 h 332"/>
                <a:gd name="T18" fmla="*/ 0 w 37"/>
                <a:gd name="T19" fmla="*/ 332 h 332"/>
                <a:gd name="T20" fmla="*/ 37 w 37"/>
                <a:gd name="T21" fmla="*/ 332 h 332"/>
                <a:gd name="T22" fmla="*/ 0 w 37"/>
                <a:gd name="T23" fmla="*/ 332 h 332"/>
                <a:gd name="T24" fmla="*/ 0 w 37"/>
                <a:gd name="T25" fmla="*/ 0 h 332"/>
                <a:gd name="T26" fmla="*/ 0 w 37"/>
                <a:gd name="T27" fmla="*/ 0 h 332"/>
                <a:gd name="T28" fmla="*/ 37 w 37"/>
                <a:gd name="T29" fmla="*/ 0 h 332"/>
                <a:gd name="T30" fmla="*/ 0 w 37"/>
                <a:gd name="T3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32">
                  <a:moveTo>
                    <a:pt x="19" y="332"/>
                  </a:moveTo>
                  <a:lnTo>
                    <a:pt x="19" y="332"/>
                  </a:lnTo>
                  <a:lnTo>
                    <a:pt x="19" y="166"/>
                  </a:lnTo>
                  <a:lnTo>
                    <a:pt x="19" y="332"/>
                  </a:lnTo>
                  <a:close/>
                  <a:moveTo>
                    <a:pt x="19" y="166"/>
                  </a:moveTo>
                  <a:lnTo>
                    <a:pt x="19" y="166"/>
                  </a:lnTo>
                  <a:lnTo>
                    <a:pt x="19" y="0"/>
                  </a:lnTo>
                  <a:lnTo>
                    <a:pt x="19" y="166"/>
                  </a:lnTo>
                  <a:close/>
                  <a:moveTo>
                    <a:pt x="0" y="332"/>
                  </a:moveTo>
                  <a:lnTo>
                    <a:pt x="0" y="332"/>
                  </a:lnTo>
                  <a:lnTo>
                    <a:pt x="37" y="332"/>
                  </a:lnTo>
                  <a:lnTo>
                    <a:pt x="0" y="332"/>
                  </a:lnTo>
                  <a:close/>
                  <a:moveTo>
                    <a:pt x="0" y="0"/>
                  </a:moveTo>
                  <a:lnTo>
                    <a:pt x="0" y="0"/>
                  </a:lnTo>
                  <a:lnTo>
                    <a:pt x="3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3" name="Freeform 232"/>
            <p:cNvSpPr>
              <a:spLocks noEditPoints="1"/>
            </p:cNvSpPr>
            <p:nvPr/>
          </p:nvSpPr>
          <p:spPr bwMode="auto">
            <a:xfrm>
              <a:off x="6855450" y="2992882"/>
              <a:ext cx="66318" cy="468799"/>
            </a:xfrm>
            <a:custGeom>
              <a:avLst/>
              <a:gdLst>
                <a:gd name="T0" fmla="*/ 19 w 37"/>
                <a:gd name="T1" fmla="*/ 332 h 332"/>
                <a:gd name="T2" fmla="*/ 19 w 37"/>
                <a:gd name="T3" fmla="*/ 332 h 332"/>
                <a:gd name="T4" fmla="*/ 19 w 37"/>
                <a:gd name="T5" fmla="*/ 166 h 332"/>
                <a:gd name="T6" fmla="*/ 19 w 37"/>
                <a:gd name="T7" fmla="*/ 166 h 332"/>
                <a:gd name="T8" fmla="*/ 19 w 37"/>
                <a:gd name="T9" fmla="*/ 166 h 332"/>
                <a:gd name="T10" fmla="*/ 19 w 37"/>
                <a:gd name="T11" fmla="*/ 0 h 332"/>
                <a:gd name="T12" fmla="*/ 0 w 37"/>
                <a:gd name="T13" fmla="*/ 332 h 332"/>
                <a:gd name="T14" fmla="*/ 0 w 37"/>
                <a:gd name="T15" fmla="*/ 332 h 332"/>
                <a:gd name="T16" fmla="*/ 37 w 37"/>
                <a:gd name="T17" fmla="*/ 332 h 332"/>
                <a:gd name="T18" fmla="*/ 0 w 37"/>
                <a:gd name="T19" fmla="*/ 0 h 332"/>
                <a:gd name="T20" fmla="*/ 0 w 37"/>
                <a:gd name="T21" fmla="*/ 0 h 332"/>
                <a:gd name="T22" fmla="*/ 37 w 37"/>
                <a:gd name="T23"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32">
                  <a:moveTo>
                    <a:pt x="19" y="332"/>
                  </a:moveTo>
                  <a:lnTo>
                    <a:pt x="19" y="332"/>
                  </a:lnTo>
                  <a:lnTo>
                    <a:pt x="19" y="166"/>
                  </a:lnTo>
                  <a:moveTo>
                    <a:pt x="19" y="166"/>
                  </a:moveTo>
                  <a:lnTo>
                    <a:pt x="19" y="166"/>
                  </a:lnTo>
                  <a:lnTo>
                    <a:pt x="19" y="0"/>
                  </a:lnTo>
                  <a:moveTo>
                    <a:pt x="0" y="332"/>
                  </a:moveTo>
                  <a:lnTo>
                    <a:pt x="0" y="332"/>
                  </a:lnTo>
                  <a:lnTo>
                    <a:pt x="37" y="332"/>
                  </a:lnTo>
                  <a:moveTo>
                    <a:pt x="0" y="0"/>
                  </a:moveTo>
                  <a:lnTo>
                    <a:pt x="0" y="0"/>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4" name="Freeform 233"/>
            <p:cNvSpPr>
              <a:spLocks noEditPoints="1"/>
            </p:cNvSpPr>
            <p:nvPr/>
          </p:nvSpPr>
          <p:spPr bwMode="auto">
            <a:xfrm>
              <a:off x="6855450" y="2992882"/>
              <a:ext cx="66318" cy="468799"/>
            </a:xfrm>
            <a:custGeom>
              <a:avLst/>
              <a:gdLst>
                <a:gd name="T0" fmla="*/ 19 w 37"/>
                <a:gd name="T1" fmla="*/ 332 h 332"/>
                <a:gd name="T2" fmla="*/ 19 w 37"/>
                <a:gd name="T3" fmla="*/ 332 h 332"/>
                <a:gd name="T4" fmla="*/ 19 w 37"/>
                <a:gd name="T5" fmla="*/ 166 h 332"/>
                <a:gd name="T6" fmla="*/ 19 w 37"/>
                <a:gd name="T7" fmla="*/ 166 h 332"/>
                <a:gd name="T8" fmla="*/ 19 w 37"/>
                <a:gd name="T9" fmla="*/ 166 h 332"/>
                <a:gd name="T10" fmla="*/ 19 w 37"/>
                <a:gd name="T11" fmla="*/ 0 h 332"/>
                <a:gd name="T12" fmla="*/ 0 w 37"/>
                <a:gd name="T13" fmla="*/ 332 h 332"/>
                <a:gd name="T14" fmla="*/ 0 w 37"/>
                <a:gd name="T15" fmla="*/ 332 h 332"/>
                <a:gd name="T16" fmla="*/ 37 w 37"/>
                <a:gd name="T17" fmla="*/ 332 h 332"/>
                <a:gd name="T18" fmla="*/ 0 w 37"/>
                <a:gd name="T19" fmla="*/ 0 h 332"/>
                <a:gd name="T20" fmla="*/ 0 w 37"/>
                <a:gd name="T21" fmla="*/ 0 h 332"/>
                <a:gd name="T22" fmla="*/ 37 w 37"/>
                <a:gd name="T23"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32">
                  <a:moveTo>
                    <a:pt x="19" y="332"/>
                  </a:moveTo>
                  <a:lnTo>
                    <a:pt x="19" y="332"/>
                  </a:lnTo>
                  <a:lnTo>
                    <a:pt x="19" y="166"/>
                  </a:lnTo>
                  <a:moveTo>
                    <a:pt x="19" y="166"/>
                  </a:moveTo>
                  <a:lnTo>
                    <a:pt x="19" y="166"/>
                  </a:lnTo>
                  <a:lnTo>
                    <a:pt x="19" y="0"/>
                  </a:lnTo>
                  <a:moveTo>
                    <a:pt x="0" y="332"/>
                  </a:moveTo>
                  <a:lnTo>
                    <a:pt x="0" y="332"/>
                  </a:lnTo>
                  <a:lnTo>
                    <a:pt x="37" y="332"/>
                  </a:lnTo>
                  <a:moveTo>
                    <a:pt x="0" y="0"/>
                  </a:moveTo>
                  <a:lnTo>
                    <a:pt x="0" y="0"/>
                  </a:lnTo>
                  <a:lnTo>
                    <a:pt x="37"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Freeform 234"/>
            <p:cNvSpPr>
              <a:spLocks noEditPoints="1"/>
            </p:cNvSpPr>
            <p:nvPr/>
          </p:nvSpPr>
          <p:spPr bwMode="auto">
            <a:xfrm>
              <a:off x="6851865" y="2990058"/>
              <a:ext cx="69903" cy="471623"/>
            </a:xfrm>
            <a:custGeom>
              <a:avLst/>
              <a:gdLst>
                <a:gd name="T0" fmla="*/ 21 w 39"/>
                <a:gd name="T1" fmla="*/ 334 h 334"/>
                <a:gd name="T2" fmla="*/ 21 w 39"/>
                <a:gd name="T3" fmla="*/ 334 h 334"/>
                <a:gd name="T4" fmla="*/ 21 w 39"/>
                <a:gd name="T5" fmla="*/ 168 h 334"/>
                <a:gd name="T6" fmla="*/ 21 w 39"/>
                <a:gd name="T7" fmla="*/ 168 h 334"/>
                <a:gd name="T8" fmla="*/ 21 w 39"/>
                <a:gd name="T9" fmla="*/ 168 h 334"/>
                <a:gd name="T10" fmla="*/ 21 w 39"/>
                <a:gd name="T11" fmla="*/ 0 h 334"/>
                <a:gd name="T12" fmla="*/ 0 w 39"/>
                <a:gd name="T13" fmla="*/ 334 h 334"/>
                <a:gd name="T14" fmla="*/ 0 w 39"/>
                <a:gd name="T15" fmla="*/ 334 h 334"/>
                <a:gd name="T16" fmla="*/ 39 w 39"/>
                <a:gd name="T17" fmla="*/ 334 h 334"/>
                <a:gd name="T18" fmla="*/ 0 w 39"/>
                <a:gd name="T19" fmla="*/ 0 h 334"/>
                <a:gd name="T20" fmla="*/ 0 w 39"/>
                <a:gd name="T21" fmla="*/ 0 h 334"/>
                <a:gd name="T22" fmla="*/ 39 w 39"/>
                <a:gd name="T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34">
                  <a:moveTo>
                    <a:pt x="21" y="334"/>
                  </a:moveTo>
                  <a:lnTo>
                    <a:pt x="21" y="334"/>
                  </a:lnTo>
                  <a:lnTo>
                    <a:pt x="21" y="168"/>
                  </a:lnTo>
                  <a:moveTo>
                    <a:pt x="21" y="168"/>
                  </a:moveTo>
                  <a:lnTo>
                    <a:pt x="21" y="168"/>
                  </a:lnTo>
                  <a:lnTo>
                    <a:pt x="21" y="0"/>
                  </a:lnTo>
                  <a:moveTo>
                    <a:pt x="0" y="334"/>
                  </a:moveTo>
                  <a:lnTo>
                    <a:pt x="0" y="334"/>
                  </a:lnTo>
                  <a:lnTo>
                    <a:pt x="39" y="334"/>
                  </a:lnTo>
                  <a:moveTo>
                    <a:pt x="0" y="0"/>
                  </a:moveTo>
                  <a:lnTo>
                    <a:pt x="0" y="0"/>
                  </a:lnTo>
                  <a:lnTo>
                    <a:pt x="39" y="0"/>
                  </a:lnTo>
                </a:path>
              </a:pathLst>
            </a:custGeom>
            <a:noFill/>
            <a:ln w="11113"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Freeform 235"/>
            <p:cNvSpPr>
              <a:spLocks noEditPoints="1"/>
            </p:cNvSpPr>
            <p:nvPr/>
          </p:nvSpPr>
          <p:spPr bwMode="auto">
            <a:xfrm>
              <a:off x="7454111" y="3235754"/>
              <a:ext cx="68111" cy="385488"/>
            </a:xfrm>
            <a:custGeom>
              <a:avLst/>
              <a:gdLst>
                <a:gd name="T0" fmla="*/ 20 w 38"/>
                <a:gd name="T1" fmla="*/ 273 h 273"/>
                <a:gd name="T2" fmla="*/ 20 w 38"/>
                <a:gd name="T3" fmla="*/ 273 h 273"/>
                <a:gd name="T4" fmla="*/ 20 w 38"/>
                <a:gd name="T5" fmla="*/ 137 h 273"/>
                <a:gd name="T6" fmla="*/ 20 w 38"/>
                <a:gd name="T7" fmla="*/ 273 h 273"/>
                <a:gd name="T8" fmla="*/ 20 w 38"/>
                <a:gd name="T9" fmla="*/ 137 h 273"/>
                <a:gd name="T10" fmla="*/ 20 w 38"/>
                <a:gd name="T11" fmla="*/ 137 h 273"/>
                <a:gd name="T12" fmla="*/ 20 w 38"/>
                <a:gd name="T13" fmla="*/ 0 h 273"/>
                <a:gd name="T14" fmla="*/ 20 w 38"/>
                <a:gd name="T15" fmla="*/ 137 h 273"/>
                <a:gd name="T16" fmla="*/ 0 w 38"/>
                <a:gd name="T17" fmla="*/ 273 h 273"/>
                <a:gd name="T18" fmla="*/ 0 w 38"/>
                <a:gd name="T19" fmla="*/ 273 h 273"/>
                <a:gd name="T20" fmla="*/ 38 w 38"/>
                <a:gd name="T21" fmla="*/ 273 h 273"/>
                <a:gd name="T22" fmla="*/ 0 w 38"/>
                <a:gd name="T23" fmla="*/ 273 h 273"/>
                <a:gd name="T24" fmla="*/ 0 w 38"/>
                <a:gd name="T25" fmla="*/ 0 h 273"/>
                <a:gd name="T26" fmla="*/ 0 w 38"/>
                <a:gd name="T27" fmla="*/ 0 h 273"/>
                <a:gd name="T28" fmla="*/ 38 w 38"/>
                <a:gd name="T29" fmla="*/ 0 h 273"/>
                <a:gd name="T30" fmla="*/ 0 w 38"/>
                <a:gd name="T31"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73">
                  <a:moveTo>
                    <a:pt x="20" y="273"/>
                  </a:moveTo>
                  <a:lnTo>
                    <a:pt x="20" y="273"/>
                  </a:lnTo>
                  <a:lnTo>
                    <a:pt x="20" y="137"/>
                  </a:lnTo>
                  <a:lnTo>
                    <a:pt x="20" y="273"/>
                  </a:lnTo>
                  <a:close/>
                  <a:moveTo>
                    <a:pt x="20" y="137"/>
                  </a:moveTo>
                  <a:lnTo>
                    <a:pt x="20" y="137"/>
                  </a:lnTo>
                  <a:lnTo>
                    <a:pt x="20" y="0"/>
                  </a:lnTo>
                  <a:lnTo>
                    <a:pt x="20" y="137"/>
                  </a:lnTo>
                  <a:close/>
                  <a:moveTo>
                    <a:pt x="0" y="273"/>
                  </a:moveTo>
                  <a:lnTo>
                    <a:pt x="0" y="273"/>
                  </a:lnTo>
                  <a:lnTo>
                    <a:pt x="38" y="273"/>
                  </a:lnTo>
                  <a:lnTo>
                    <a:pt x="0" y="273"/>
                  </a:lnTo>
                  <a:close/>
                  <a:moveTo>
                    <a:pt x="0" y="0"/>
                  </a:moveTo>
                  <a:lnTo>
                    <a:pt x="0" y="0"/>
                  </a:lnTo>
                  <a:lnTo>
                    <a:pt x="38"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7" name="Freeform 236"/>
            <p:cNvSpPr>
              <a:spLocks noEditPoints="1"/>
            </p:cNvSpPr>
            <p:nvPr/>
          </p:nvSpPr>
          <p:spPr bwMode="auto">
            <a:xfrm>
              <a:off x="7454111" y="3235754"/>
              <a:ext cx="68111" cy="385488"/>
            </a:xfrm>
            <a:custGeom>
              <a:avLst/>
              <a:gdLst>
                <a:gd name="T0" fmla="*/ 20 w 38"/>
                <a:gd name="T1" fmla="*/ 273 h 273"/>
                <a:gd name="T2" fmla="*/ 20 w 38"/>
                <a:gd name="T3" fmla="*/ 273 h 273"/>
                <a:gd name="T4" fmla="*/ 20 w 38"/>
                <a:gd name="T5" fmla="*/ 137 h 273"/>
                <a:gd name="T6" fmla="*/ 20 w 38"/>
                <a:gd name="T7" fmla="*/ 137 h 273"/>
                <a:gd name="T8" fmla="*/ 20 w 38"/>
                <a:gd name="T9" fmla="*/ 137 h 273"/>
                <a:gd name="T10" fmla="*/ 20 w 38"/>
                <a:gd name="T11" fmla="*/ 0 h 273"/>
                <a:gd name="T12" fmla="*/ 0 w 38"/>
                <a:gd name="T13" fmla="*/ 273 h 273"/>
                <a:gd name="T14" fmla="*/ 0 w 38"/>
                <a:gd name="T15" fmla="*/ 273 h 273"/>
                <a:gd name="T16" fmla="*/ 38 w 38"/>
                <a:gd name="T17" fmla="*/ 273 h 273"/>
                <a:gd name="T18" fmla="*/ 0 w 38"/>
                <a:gd name="T19" fmla="*/ 0 h 273"/>
                <a:gd name="T20" fmla="*/ 0 w 38"/>
                <a:gd name="T21" fmla="*/ 0 h 273"/>
                <a:gd name="T22" fmla="*/ 38 w 38"/>
                <a:gd name="T23"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73">
                  <a:moveTo>
                    <a:pt x="20" y="273"/>
                  </a:moveTo>
                  <a:lnTo>
                    <a:pt x="20" y="273"/>
                  </a:lnTo>
                  <a:lnTo>
                    <a:pt x="20" y="137"/>
                  </a:lnTo>
                  <a:moveTo>
                    <a:pt x="20" y="137"/>
                  </a:moveTo>
                  <a:lnTo>
                    <a:pt x="20" y="137"/>
                  </a:lnTo>
                  <a:lnTo>
                    <a:pt x="20" y="0"/>
                  </a:lnTo>
                  <a:moveTo>
                    <a:pt x="0" y="273"/>
                  </a:moveTo>
                  <a:lnTo>
                    <a:pt x="0" y="273"/>
                  </a:lnTo>
                  <a:lnTo>
                    <a:pt x="38" y="273"/>
                  </a:lnTo>
                  <a:moveTo>
                    <a:pt x="0" y="0"/>
                  </a:moveTo>
                  <a:lnTo>
                    <a:pt x="0"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8" name="Freeform 237"/>
            <p:cNvSpPr>
              <a:spLocks noEditPoints="1"/>
            </p:cNvSpPr>
            <p:nvPr/>
          </p:nvSpPr>
          <p:spPr bwMode="auto">
            <a:xfrm>
              <a:off x="7454111" y="3235754"/>
              <a:ext cx="68111" cy="385488"/>
            </a:xfrm>
            <a:custGeom>
              <a:avLst/>
              <a:gdLst>
                <a:gd name="T0" fmla="*/ 20 w 38"/>
                <a:gd name="T1" fmla="*/ 273 h 273"/>
                <a:gd name="T2" fmla="*/ 20 w 38"/>
                <a:gd name="T3" fmla="*/ 273 h 273"/>
                <a:gd name="T4" fmla="*/ 20 w 38"/>
                <a:gd name="T5" fmla="*/ 137 h 273"/>
                <a:gd name="T6" fmla="*/ 20 w 38"/>
                <a:gd name="T7" fmla="*/ 137 h 273"/>
                <a:gd name="T8" fmla="*/ 20 w 38"/>
                <a:gd name="T9" fmla="*/ 137 h 273"/>
                <a:gd name="T10" fmla="*/ 20 w 38"/>
                <a:gd name="T11" fmla="*/ 0 h 273"/>
                <a:gd name="T12" fmla="*/ 0 w 38"/>
                <a:gd name="T13" fmla="*/ 273 h 273"/>
                <a:gd name="T14" fmla="*/ 0 w 38"/>
                <a:gd name="T15" fmla="*/ 273 h 273"/>
                <a:gd name="T16" fmla="*/ 38 w 38"/>
                <a:gd name="T17" fmla="*/ 273 h 273"/>
                <a:gd name="T18" fmla="*/ 0 w 38"/>
                <a:gd name="T19" fmla="*/ 0 h 273"/>
                <a:gd name="T20" fmla="*/ 0 w 38"/>
                <a:gd name="T21" fmla="*/ 0 h 273"/>
                <a:gd name="T22" fmla="*/ 38 w 38"/>
                <a:gd name="T23"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73">
                  <a:moveTo>
                    <a:pt x="20" y="273"/>
                  </a:moveTo>
                  <a:lnTo>
                    <a:pt x="20" y="273"/>
                  </a:lnTo>
                  <a:lnTo>
                    <a:pt x="20" y="137"/>
                  </a:lnTo>
                  <a:moveTo>
                    <a:pt x="20" y="137"/>
                  </a:moveTo>
                  <a:lnTo>
                    <a:pt x="20" y="137"/>
                  </a:lnTo>
                  <a:lnTo>
                    <a:pt x="20" y="0"/>
                  </a:lnTo>
                  <a:moveTo>
                    <a:pt x="0" y="273"/>
                  </a:moveTo>
                  <a:lnTo>
                    <a:pt x="0" y="273"/>
                  </a:lnTo>
                  <a:lnTo>
                    <a:pt x="38" y="273"/>
                  </a:lnTo>
                  <a:moveTo>
                    <a:pt x="0" y="0"/>
                  </a:moveTo>
                  <a:lnTo>
                    <a:pt x="0" y="0"/>
                  </a:lnTo>
                  <a:lnTo>
                    <a:pt x="38"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Freeform 238"/>
            <p:cNvSpPr>
              <a:spLocks noEditPoints="1"/>
            </p:cNvSpPr>
            <p:nvPr/>
          </p:nvSpPr>
          <p:spPr bwMode="auto">
            <a:xfrm>
              <a:off x="7454111" y="3235754"/>
              <a:ext cx="68111" cy="385488"/>
            </a:xfrm>
            <a:custGeom>
              <a:avLst/>
              <a:gdLst>
                <a:gd name="T0" fmla="*/ 20 w 38"/>
                <a:gd name="T1" fmla="*/ 273 h 273"/>
                <a:gd name="T2" fmla="*/ 20 w 38"/>
                <a:gd name="T3" fmla="*/ 273 h 273"/>
                <a:gd name="T4" fmla="*/ 20 w 38"/>
                <a:gd name="T5" fmla="*/ 135 h 273"/>
                <a:gd name="T6" fmla="*/ 20 w 38"/>
                <a:gd name="T7" fmla="*/ 135 h 273"/>
                <a:gd name="T8" fmla="*/ 20 w 38"/>
                <a:gd name="T9" fmla="*/ 135 h 273"/>
                <a:gd name="T10" fmla="*/ 20 w 38"/>
                <a:gd name="T11" fmla="*/ 0 h 273"/>
                <a:gd name="T12" fmla="*/ 0 w 38"/>
                <a:gd name="T13" fmla="*/ 273 h 273"/>
                <a:gd name="T14" fmla="*/ 0 w 38"/>
                <a:gd name="T15" fmla="*/ 273 h 273"/>
                <a:gd name="T16" fmla="*/ 38 w 38"/>
                <a:gd name="T17" fmla="*/ 273 h 273"/>
                <a:gd name="T18" fmla="*/ 0 w 38"/>
                <a:gd name="T19" fmla="*/ 0 h 273"/>
                <a:gd name="T20" fmla="*/ 0 w 38"/>
                <a:gd name="T21" fmla="*/ 0 h 273"/>
                <a:gd name="T22" fmla="*/ 38 w 38"/>
                <a:gd name="T23"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73">
                  <a:moveTo>
                    <a:pt x="20" y="273"/>
                  </a:moveTo>
                  <a:lnTo>
                    <a:pt x="20" y="273"/>
                  </a:lnTo>
                  <a:lnTo>
                    <a:pt x="20" y="135"/>
                  </a:lnTo>
                  <a:moveTo>
                    <a:pt x="20" y="135"/>
                  </a:moveTo>
                  <a:lnTo>
                    <a:pt x="20" y="135"/>
                  </a:lnTo>
                  <a:lnTo>
                    <a:pt x="20" y="0"/>
                  </a:lnTo>
                  <a:moveTo>
                    <a:pt x="0" y="273"/>
                  </a:moveTo>
                  <a:lnTo>
                    <a:pt x="0" y="273"/>
                  </a:lnTo>
                  <a:lnTo>
                    <a:pt x="38" y="273"/>
                  </a:lnTo>
                  <a:moveTo>
                    <a:pt x="0" y="0"/>
                  </a:moveTo>
                  <a:lnTo>
                    <a:pt x="0" y="0"/>
                  </a:lnTo>
                  <a:lnTo>
                    <a:pt x="38" y="0"/>
                  </a:lnTo>
                </a:path>
              </a:pathLst>
            </a:custGeom>
            <a:noFill/>
            <a:ln w="11113"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Freeform 239"/>
            <p:cNvSpPr>
              <a:spLocks noEditPoints="1"/>
            </p:cNvSpPr>
            <p:nvPr/>
          </p:nvSpPr>
          <p:spPr bwMode="auto">
            <a:xfrm>
              <a:off x="8058150" y="2802256"/>
              <a:ext cx="62733" cy="532341"/>
            </a:xfrm>
            <a:custGeom>
              <a:avLst/>
              <a:gdLst>
                <a:gd name="T0" fmla="*/ 16 w 35"/>
                <a:gd name="T1" fmla="*/ 377 h 377"/>
                <a:gd name="T2" fmla="*/ 16 w 35"/>
                <a:gd name="T3" fmla="*/ 377 h 377"/>
                <a:gd name="T4" fmla="*/ 16 w 35"/>
                <a:gd name="T5" fmla="*/ 188 h 377"/>
                <a:gd name="T6" fmla="*/ 16 w 35"/>
                <a:gd name="T7" fmla="*/ 377 h 377"/>
                <a:gd name="T8" fmla="*/ 16 w 35"/>
                <a:gd name="T9" fmla="*/ 188 h 377"/>
                <a:gd name="T10" fmla="*/ 16 w 35"/>
                <a:gd name="T11" fmla="*/ 188 h 377"/>
                <a:gd name="T12" fmla="*/ 16 w 35"/>
                <a:gd name="T13" fmla="*/ 0 h 377"/>
                <a:gd name="T14" fmla="*/ 16 w 35"/>
                <a:gd name="T15" fmla="*/ 188 h 377"/>
                <a:gd name="T16" fmla="*/ 0 w 35"/>
                <a:gd name="T17" fmla="*/ 377 h 377"/>
                <a:gd name="T18" fmla="*/ 0 w 35"/>
                <a:gd name="T19" fmla="*/ 377 h 377"/>
                <a:gd name="T20" fmla="*/ 35 w 35"/>
                <a:gd name="T21" fmla="*/ 377 h 377"/>
                <a:gd name="T22" fmla="*/ 0 w 35"/>
                <a:gd name="T23" fmla="*/ 377 h 377"/>
                <a:gd name="T24" fmla="*/ 0 w 35"/>
                <a:gd name="T25" fmla="*/ 0 h 377"/>
                <a:gd name="T26" fmla="*/ 0 w 35"/>
                <a:gd name="T27" fmla="*/ 0 h 377"/>
                <a:gd name="T28" fmla="*/ 35 w 35"/>
                <a:gd name="T29" fmla="*/ 0 h 377"/>
                <a:gd name="T30" fmla="*/ 0 w 35"/>
                <a:gd name="T31"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77">
                  <a:moveTo>
                    <a:pt x="16" y="377"/>
                  </a:moveTo>
                  <a:lnTo>
                    <a:pt x="16" y="377"/>
                  </a:lnTo>
                  <a:lnTo>
                    <a:pt x="16" y="188"/>
                  </a:lnTo>
                  <a:lnTo>
                    <a:pt x="16" y="377"/>
                  </a:lnTo>
                  <a:close/>
                  <a:moveTo>
                    <a:pt x="16" y="188"/>
                  </a:moveTo>
                  <a:lnTo>
                    <a:pt x="16" y="188"/>
                  </a:lnTo>
                  <a:lnTo>
                    <a:pt x="16" y="0"/>
                  </a:lnTo>
                  <a:lnTo>
                    <a:pt x="16" y="188"/>
                  </a:lnTo>
                  <a:close/>
                  <a:moveTo>
                    <a:pt x="0" y="377"/>
                  </a:moveTo>
                  <a:lnTo>
                    <a:pt x="0" y="377"/>
                  </a:lnTo>
                  <a:lnTo>
                    <a:pt x="35" y="377"/>
                  </a:lnTo>
                  <a:lnTo>
                    <a:pt x="0" y="377"/>
                  </a:lnTo>
                  <a:close/>
                  <a:moveTo>
                    <a:pt x="0" y="0"/>
                  </a:moveTo>
                  <a:lnTo>
                    <a:pt x="0" y="0"/>
                  </a:lnTo>
                  <a:lnTo>
                    <a:pt x="35"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240"/>
            <p:cNvSpPr>
              <a:spLocks noEditPoints="1"/>
            </p:cNvSpPr>
            <p:nvPr/>
          </p:nvSpPr>
          <p:spPr bwMode="auto">
            <a:xfrm>
              <a:off x="8058150" y="2802256"/>
              <a:ext cx="62733" cy="532341"/>
            </a:xfrm>
            <a:custGeom>
              <a:avLst/>
              <a:gdLst>
                <a:gd name="T0" fmla="*/ 16 w 35"/>
                <a:gd name="T1" fmla="*/ 377 h 377"/>
                <a:gd name="T2" fmla="*/ 16 w 35"/>
                <a:gd name="T3" fmla="*/ 377 h 377"/>
                <a:gd name="T4" fmla="*/ 16 w 35"/>
                <a:gd name="T5" fmla="*/ 188 h 377"/>
                <a:gd name="T6" fmla="*/ 16 w 35"/>
                <a:gd name="T7" fmla="*/ 188 h 377"/>
                <a:gd name="T8" fmla="*/ 16 w 35"/>
                <a:gd name="T9" fmla="*/ 188 h 377"/>
                <a:gd name="T10" fmla="*/ 16 w 35"/>
                <a:gd name="T11" fmla="*/ 0 h 377"/>
                <a:gd name="T12" fmla="*/ 0 w 35"/>
                <a:gd name="T13" fmla="*/ 377 h 377"/>
                <a:gd name="T14" fmla="*/ 0 w 35"/>
                <a:gd name="T15" fmla="*/ 377 h 377"/>
                <a:gd name="T16" fmla="*/ 35 w 35"/>
                <a:gd name="T17" fmla="*/ 377 h 377"/>
                <a:gd name="T18" fmla="*/ 0 w 35"/>
                <a:gd name="T19" fmla="*/ 0 h 377"/>
                <a:gd name="T20" fmla="*/ 0 w 35"/>
                <a:gd name="T21" fmla="*/ 0 h 377"/>
                <a:gd name="T22" fmla="*/ 35 w 35"/>
                <a:gd name="T2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7">
                  <a:moveTo>
                    <a:pt x="16" y="377"/>
                  </a:moveTo>
                  <a:lnTo>
                    <a:pt x="16" y="377"/>
                  </a:lnTo>
                  <a:lnTo>
                    <a:pt x="16" y="188"/>
                  </a:lnTo>
                  <a:moveTo>
                    <a:pt x="16" y="188"/>
                  </a:moveTo>
                  <a:lnTo>
                    <a:pt x="16" y="188"/>
                  </a:lnTo>
                  <a:lnTo>
                    <a:pt x="16" y="0"/>
                  </a:lnTo>
                  <a:moveTo>
                    <a:pt x="0" y="377"/>
                  </a:moveTo>
                  <a:lnTo>
                    <a:pt x="0" y="377"/>
                  </a:lnTo>
                  <a:lnTo>
                    <a:pt x="35" y="377"/>
                  </a:lnTo>
                  <a:moveTo>
                    <a:pt x="0" y="0"/>
                  </a:moveTo>
                  <a:lnTo>
                    <a:pt x="0" y="0"/>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2" name="Freeform 241"/>
            <p:cNvSpPr>
              <a:spLocks noEditPoints="1"/>
            </p:cNvSpPr>
            <p:nvPr/>
          </p:nvSpPr>
          <p:spPr bwMode="auto">
            <a:xfrm>
              <a:off x="8058150" y="2802256"/>
              <a:ext cx="62733" cy="532341"/>
            </a:xfrm>
            <a:custGeom>
              <a:avLst/>
              <a:gdLst>
                <a:gd name="T0" fmla="*/ 16 w 35"/>
                <a:gd name="T1" fmla="*/ 377 h 377"/>
                <a:gd name="T2" fmla="*/ 16 w 35"/>
                <a:gd name="T3" fmla="*/ 377 h 377"/>
                <a:gd name="T4" fmla="*/ 16 w 35"/>
                <a:gd name="T5" fmla="*/ 188 h 377"/>
                <a:gd name="T6" fmla="*/ 16 w 35"/>
                <a:gd name="T7" fmla="*/ 188 h 377"/>
                <a:gd name="T8" fmla="*/ 16 w 35"/>
                <a:gd name="T9" fmla="*/ 188 h 377"/>
                <a:gd name="T10" fmla="*/ 16 w 35"/>
                <a:gd name="T11" fmla="*/ 0 h 377"/>
                <a:gd name="T12" fmla="*/ 0 w 35"/>
                <a:gd name="T13" fmla="*/ 377 h 377"/>
                <a:gd name="T14" fmla="*/ 0 w 35"/>
                <a:gd name="T15" fmla="*/ 377 h 377"/>
                <a:gd name="T16" fmla="*/ 35 w 35"/>
                <a:gd name="T17" fmla="*/ 377 h 377"/>
                <a:gd name="T18" fmla="*/ 0 w 35"/>
                <a:gd name="T19" fmla="*/ 0 h 377"/>
                <a:gd name="T20" fmla="*/ 0 w 35"/>
                <a:gd name="T21" fmla="*/ 0 h 377"/>
                <a:gd name="T22" fmla="*/ 35 w 35"/>
                <a:gd name="T23"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7">
                  <a:moveTo>
                    <a:pt x="16" y="377"/>
                  </a:moveTo>
                  <a:lnTo>
                    <a:pt x="16" y="377"/>
                  </a:lnTo>
                  <a:lnTo>
                    <a:pt x="16" y="188"/>
                  </a:lnTo>
                  <a:moveTo>
                    <a:pt x="16" y="188"/>
                  </a:moveTo>
                  <a:lnTo>
                    <a:pt x="16" y="188"/>
                  </a:lnTo>
                  <a:lnTo>
                    <a:pt x="16" y="0"/>
                  </a:lnTo>
                  <a:moveTo>
                    <a:pt x="0" y="377"/>
                  </a:moveTo>
                  <a:lnTo>
                    <a:pt x="0" y="377"/>
                  </a:lnTo>
                  <a:lnTo>
                    <a:pt x="35" y="377"/>
                  </a:lnTo>
                  <a:moveTo>
                    <a:pt x="0" y="0"/>
                  </a:moveTo>
                  <a:lnTo>
                    <a:pt x="0" y="0"/>
                  </a:lnTo>
                  <a:lnTo>
                    <a:pt x="35" y="0"/>
                  </a:lnTo>
                </a:path>
              </a:pathLst>
            </a:custGeom>
            <a:noFill/>
            <a:ln w="0"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Freeform 242"/>
            <p:cNvSpPr>
              <a:spLocks noEditPoints="1"/>
            </p:cNvSpPr>
            <p:nvPr/>
          </p:nvSpPr>
          <p:spPr bwMode="auto">
            <a:xfrm>
              <a:off x="8054565" y="2802256"/>
              <a:ext cx="66318" cy="529517"/>
            </a:xfrm>
            <a:custGeom>
              <a:avLst/>
              <a:gdLst>
                <a:gd name="T0" fmla="*/ 18 w 37"/>
                <a:gd name="T1" fmla="*/ 375 h 375"/>
                <a:gd name="T2" fmla="*/ 18 w 37"/>
                <a:gd name="T3" fmla="*/ 375 h 375"/>
                <a:gd name="T4" fmla="*/ 18 w 37"/>
                <a:gd name="T5" fmla="*/ 188 h 375"/>
                <a:gd name="T6" fmla="*/ 18 w 37"/>
                <a:gd name="T7" fmla="*/ 188 h 375"/>
                <a:gd name="T8" fmla="*/ 18 w 37"/>
                <a:gd name="T9" fmla="*/ 188 h 375"/>
                <a:gd name="T10" fmla="*/ 18 w 37"/>
                <a:gd name="T11" fmla="*/ 0 h 375"/>
                <a:gd name="T12" fmla="*/ 0 w 37"/>
                <a:gd name="T13" fmla="*/ 375 h 375"/>
                <a:gd name="T14" fmla="*/ 0 w 37"/>
                <a:gd name="T15" fmla="*/ 375 h 375"/>
                <a:gd name="T16" fmla="*/ 37 w 37"/>
                <a:gd name="T17" fmla="*/ 375 h 375"/>
                <a:gd name="T18" fmla="*/ 0 w 37"/>
                <a:gd name="T19" fmla="*/ 0 h 375"/>
                <a:gd name="T20" fmla="*/ 0 w 37"/>
                <a:gd name="T21" fmla="*/ 0 h 375"/>
                <a:gd name="T22" fmla="*/ 37 w 37"/>
                <a:gd name="T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5">
                  <a:moveTo>
                    <a:pt x="18" y="375"/>
                  </a:moveTo>
                  <a:lnTo>
                    <a:pt x="18" y="375"/>
                  </a:lnTo>
                  <a:lnTo>
                    <a:pt x="18" y="188"/>
                  </a:lnTo>
                  <a:moveTo>
                    <a:pt x="18" y="188"/>
                  </a:moveTo>
                  <a:lnTo>
                    <a:pt x="18" y="188"/>
                  </a:lnTo>
                  <a:lnTo>
                    <a:pt x="18" y="0"/>
                  </a:lnTo>
                  <a:moveTo>
                    <a:pt x="0" y="375"/>
                  </a:moveTo>
                  <a:lnTo>
                    <a:pt x="0" y="375"/>
                  </a:lnTo>
                  <a:lnTo>
                    <a:pt x="37" y="375"/>
                  </a:lnTo>
                  <a:moveTo>
                    <a:pt x="0" y="0"/>
                  </a:moveTo>
                  <a:lnTo>
                    <a:pt x="0" y="0"/>
                  </a:lnTo>
                  <a:lnTo>
                    <a:pt x="37" y="0"/>
                  </a:lnTo>
                </a:path>
              </a:pathLst>
            </a:custGeom>
            <a:noFill/>
            <a:ln w="11113" cap="flat">
              <a:solidFill>
                <a:srgbClr val="01010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Freeform 243"/>
            <p:cNvSpPr>
              <a:spLocks/>
            </p:cNvSpPr>
            <p:nvPr/>
          </p:nvSpPr>
          <p:spPr bwMode="auto">
            <a:xfrm>
              <a:off x="5382097" y="2608806"/>
              <a:ext cx="0" cy="1798944"/>
            </a:xfrm>
            <a:custGeom>
              <a:avLst/>
              <a:gdLst>
                <a:gd name="T0" fmla="*/ 1274 h 1274"/>
                <a:gd name="T1" fmla="*/ 1274 h 1274"/>
                <a:gd name="T2" fmla="*/ 0 h 1274"/>
              </a:gdLst>
              <a:ahLst/>
              <a:cxnLst>
                <a:cxn ang="0">
                  <a:pos x="0" y="T0"/>
                </a:cxn>
                <a:cxn ang="0">
                  <a:pos x="0" y="T1"/>
                </a:cxn>
                <a:cxn ang="0">
                  <a:pos x="0" y="T2"/>
                </a:cxn>
              </a:cxnLst>
              <a:rect l="0" t="0" r="r" b="b"/>
              <a:pathLst>
                <a:path h="1274">
                  <a:moveTo>
                    <a:pt x="0" y="1274"/>
                  </a:moveTo>
                  <a:lnTo>
                    <a:pt x="0" y="1274"/>
                  </a:lnTo>
                  <a:lnTo>
                    <a:pt x="0"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Freeform 244"/>
            <p:cNvSpPr>
              <a:spLocks noEditPoints="1"/>
            </p:cNvSpPr>
            <p:nvPr/>
          </p:nvSpPr>
          <p:spPr bwMode="auto">
            <a:xfrm>
              <a:off x="5342664" y="2608806"/>
              <a:ext cx="39433" cy="1798944"/>
            </a:xfrm>
            <a:custGeom>
              <a:avLst/>
              <a:gdLst>
                <a:gd name="T0" fmla="*/ 0 w 22"/>
                <a:gd name="T1" fmla="*/ 1274 h 1274"/>
                <a:gd name="T2" fmla="*/ 0 w 22"/>
                <a:gd name="T3" fmla="*/ 1274 h 1274"/>
                <a:gd name="T4" fmla="*/ 22 w 22"/>
                <a:gd name="T5" fmla="*/ 1274 h 1274"/>
                <a:gd name="T6" fmla="*/ 0 w 22"/>
                <a:gd name="T7" fmla="*/ 1087 h 1274"/>
                <a:gd name="T8" fmla="*/ 0 w 22"/>
                <a:gd name="T9" fmla="*/ 1087 h 1274"/>
                <a:gd name="T10" fmla="*/ 22 w 22"/>
                <a:gd name="T11" fmla="*/ 1087 h 1274"/>
                <a:gd name="T12" fmla="*/ 0 w 22"/>
                <a:gd name="T13" fmla="*/ 905 h 1274"/>
                <a:gd name="T14" fmla="*/ 0 w 22"/>
                <a:gd name="T15" fmla="*/ 905 h 1274"/>
                <a:gd name="T16" fmla="*/ 22 w 22"/>
                <a:gd name="T17" fmla="*/ 905 h 1274"/>
                <a:gd name="T18" fmla="*/ 0 w 22"/>
                <a:gd name="T19" fmla="*/ 725 h 1274"/>
                <a:gd name="T20" fmla="*/ 0 w 22"/>
                <a:gd name="T21" fmla="*/ 725 h 1274"/>
                <a:gd name="T22" fmla="*/ 22 w 22"/>
                <a:gd name="T23" fmla="*/ 725 h 1274"/>
                <a:gd name="T24" fmla="*/ 0 w 22"/>
                <a:gd name="T25" fmla="*/ 543 h 1274"/>
                <a:gd name="T26" fmla="*/ 0 w 22"/>
                <a:gd name="T27" fmla="*/ 543 h 1274"/>
                <a:gd name="T28" fmla="*/ 22 w 22"/>
                <a:gd name="T29" fmla="*/ 543 h 1274"/>
                <a:gd name="T30" fmla="*/ 0 w 22"/>
                <a:gd name="T31" fmla="*/ 362 h 1274"/>
                <a:gd name="T32" fmla="*/ 0 w 22"/>
                <a:gd name="T33" fmla="*/ 362 h 1274"/>
                <a:gd name="T34" fmla="*/ 22 w 22"/>
                <a:gd name="T35" fmla="*/ 362 h 1274"/>
                <a:gd name="T36" fmla="*/ 0 w 22"/>
                <a:gd name="T37" fmla="*/ 180 h 1274"/>
                <a:gd name="T38" fmla="*/ 0 w 22"/>
                <a:gd name="T39" fmla="*/ 180 h 1274"/>
                <a:gd name="T40" fmla="*/ 22 w 22"/>
                <a:gd name="T41" fmla="*/ 180 h 1274"/>
                <a:gd name="T42" fmla="*/ 0 w 22"/>
                <a:gd name="T43" fmla="*/ 0 h 1274"/>
                <a:gd name="T44" fmla="*/ 0 w 22"/>
                <a:gd name="T45" fmla="*/ 0 h 1274"/>
                <a:gd name="T46" fmla="*/ 22 w 22"/>
                <a:gd name="T47" fmla="*/ 0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274">
                  <a:moveTo>
                    <a:pt x="0" y="1274"/>
                  </a:moveTo>
                  <a:lnTo>
                    <a:pt x="0" y="1274"/>
                  </a:lnTo>
                  <a:lnTo>
                    <a:pt x="22" y="1274"/>
                  </a:lnTo>
                  <a:moveTo>
                    <a:pt x="0" y="1087"/>
                  </a:moveTo>
                  <a:lnTo>
                    <a:pt x="0" y="1087"/>
                  </a:lnTo>
                  <a:lnTo>
                    <a:pt x="22" y="1087"/>
                  </a:lnTo>
                  <a:moveTo>
                    <a:pt x="0" y="905"/>
                  </a:moveTo>
                  <a:lnTo>
                    <a:pt x="0" y="905"/>
                  </a:lnTo>
                  <a:lnTo>
                    <a:pt x="22" y="905"/>
                  </a:lnTo>
                  <a:moveTo>
                    <a:pt x="0" y="725"/>
                  </a:moveTo>
                  <a:lnTo>
                    <a:pt x="0" y="725"/>
                  </a:lnTo>
                  <a:lnTo>
                    <a:pt x="22" y="725"/>
                  </a:lnTo>
                  <a:moveTo>
                    <a:pt x="0" y="543"/>
                  </a:moveTo>
                  <a:lnTo>
                    <a:pt x="0" y="543"/>
                  </a:lnTo>
                  <a:lnTo>
                    <a:pt x="22" y="543"/>
                  </a:lnTo>
                  <a:moveTo>
                    <a:pt x="0" y="362"/>
                  </a:moveTo>
                  <a:lnTo>
                    <a:pt x="0" y="362"/>
                  </a:lnTo>
                  <a:lnTo>
                    <a:pt x="22" y="362"/>
                  </a:lnTo>
                  <a:moveTo>
                    <a:pt x="0" y="180"/>
                  </a:moveTo>
                  <a:lnTo>
                    <a:pt x="0" y="180"/>
                  </a:lnTo>
                  <a:lnTo>
                    <a:pt x="22" y="180"/>
                  </a:lnTo>
                  <a:moveTo>
                    <a:pt x="0" y="0"/>
                  </a:moveTo>
                  <a:lnTo>
                    <a:pt x="0" y="0"/>
                  </a:lnTo>
                  <a:lnTo>
                    <a:pt x="22"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Freeform 245"/>
            <p:cNvSpPr>
              <a:spLocks/>
            </p:cNvSpPr>
            <p:nvPr/>
          </p:nvSpPr>
          <p:spPr bwMode="auto">
            <a:xfrm>
              <a:off x="5382097" y="4407750"/>
              <a:ext cx="3009439" cy="0"/>
            </a:xfrm>
            <a:custGeom>
              <a:avLst/>
              <a:gdLst>
                <a:gd name="T0" fmla="*/ 0 w 1679"/>
                <a:gd name="T1" fmla="*/ 0 w 1679"/>
                <a:gd name="T2" fmla="*/ 1679 w 1679"/>
              </a:gdLst>
              <a:ahLst/>
              <a:cxnLst>
                <a:cxn ang="0">
                  <a:pos x="T0" y="0"/>
                </a:cxn>
                <a:cxn ang="0">
                  <a:pos x="T1" y="0"/>
                </a:cxn>
                <a:cxn ang="0">
                  <a:pos x="T2" y="0"/>
                </a:cxn>
              </a:cxnLst>
              <a:rect l="0" t="0" r="r" b="b"/>
              <a:pathLst>
                <a:path w="1679">
                  <a:moveTo>
                    <a:pt x="0" y="0"/>
                  </a:moveTo>
                  <a:lnTo>
                    <a:pt x="0" y="0"/>
                  </a:lnTo>
                  <a:lnTo>
                    <a:pt x="1679"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Freeform 246"/>
            <p:cNvSpPr>
              <a:spLocks noEditPoints="1"/>
            </p:cNvSpPr>
            <p:nvPr/>
          </p:nvSpPr>
          <p:spPr bwMode="auto">
            <a:xfrm>
              <a:off x="5387473" y="4407750"/>
              <a:ext cx="3000478" cy="31065"/>
            </a:xfrm>
            <a:custGeom>
              <a:avLst/>
              <a:gdLst>
                <a:gd name="T0" fmla="*/ 0 w 1674"/>
                <a:gd name="T1" fmla="*/ 0 h 22"/>
                <a:gd name="T2" fmla="*/ 0 w 1674"/>
                <a:gd name="T3" fmla="*/ 0 h 22"/>
                <a:gd name="T4" fmla="*/ 0 w 1674"/>
                <a:gd name="T5" fmla="*/ 22 h 22"/>
                <a:gd name="T6" fmla="*/ 335 w 1674"/>
                <a:gd name="T7" fmla="*/ 0 h 22"/>
                <a:gd name="T8" fmla="*/ 335 w 1674"/>
                <a:gd name="T9" fmla="*/ 0 h 22"/>
                <a:gd name="T10" fmla="*/ 335 w 1674"/>
                <a:gd name="T11" fmla="*/ 22 h 22"/>
                <a:gd name="T12" fmla="*/ 670 w 1674"/>
                <a:gd name="T13" fmla="*/ 0 h 22"/>
                <a:gd name="T14" fmla="*/ 670 w 1674"/>
                <a:gd name="T15" fmla="*/ 0 h 22"/>
                <a:gd name="T16" fmla="*/ 670 w 1674"/>
                <a:gd name="T17" fmla="*/ 22 h 22"/>
                <a:gd name="T18" fmla="*/ 1003 w 1674"/>
                <a:gd name="T19" fmla="*/ 0 h 22"/>
                <a:gd name="T20" fmla="*/ 1003 w 1674"/>
                <a:gd name="T21" fmla="*/ 0 h 22"/>
                <a:gd name="T22" fmla="*/ 1003 w 1674"/>
                <a:gd name="T23" fmla="*/ 22 h 22"/>
                <a:gd name="T24" fmla="*/ 1339 w 1674"/>
                <a:gd name="T25" fmla="*/ 0 h 22"/>
                <a:gd name="T26" fmla="*/ 1339 w 1674"/>
                <a:gd name="T27" fmla="*/ 0 h 22"/>
                <a:gd name="T28" fmla="*/ 1339 w 1674"/>
                <a:gd name="T29" fmla="*/ 22 h 22"/>
                <a:gd name="T30" fmla="*/ 1674 w 1674"/>
                <a:gd name="T31" fmla="*/ 0 h 22"/>
                <a:gd name="T32" fmla="*/ 1674 w 1674"/>
                <a:gd name="T33" fmla="*/ 0 h 22"/>
                <a:gd name="T34" fmla="*/ 1674 w 1674"/>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4" h="22">
                  <a:moveTo>
                    <a:pt x="0" y="0"/>
                  </a:moveTo>
                  <a:lnTo>
                    <a:pt x="0" y="0"/>
                  </a:lnTo>
                  <a:lnTo>
                    <a:pt x="0" y="22"/>
                  </a:lnTo>
                  <a:moveTo>
                    <a:pt x="335" y="0"/>
                  </a:moveTo>
                  <a:lnTo>
                    <a:pt x="335" y="0"/>
                  </a:lnTo>
                  <a:lnTo>
                    <a:pt x="335" y="22"/>
                  </a:lnTo>
                  <a:moveTo>
                    <a:pt x="670" y="0"/>
                  </a:moveTo>
                  <a:lnTo>
                    <a:pt x="670" y="0"/>
                  </a:lnTo>
                  <a:lnTo>
                    <a:pt x="670" y="22"/>
                  </a:lnTo>
                  <a:moveTo>
                    <a:pt x="1003" y="0"/>
                  </a:moveTo>
                  <a:lnTo>
                    <a:pt x="1003" y="0"/>
                  </a:lnTo>
                  <a:lnTo>
                    <a:pt x="1003" y="22"/>
                  </a:lnTo>
                  <a:moveTo>
                    <a:pt x="1339" y="0"/>
                  </a:moveTo>
                  <a:lnTo>
                    <a:pt x="1339" y="0"/>
                  </a:lnTo>
                  <a:lnTo>
                    <a:pt x="1339" y="22"/>
                  </a:lnTo>
                  <a:moveTo>
                    <a:pt x="1674" y="0"/>
                  </a:moveTo>
                  <a:lnTo>
                    <a:pt x="1674" y="0"/>
                  </a:lnTo>
                  <a:lnTo>
                    <a:pt x="1674" y="22"/>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ZoneTexte 22"/>
            <p:cNvSpPr txBox="1"/>
            <p:nvPr/>
          </p:nvSpPr>
          <p:spPr>
            <a:xfrm>
              <a:off x="5479423" y="4399678"/>
              <a:ext cx="385041" cy="246221"/>
            </a:xfrm>
            <a:prstGeom prst="rect">
              <a:avLst/>
            </a:prstGeom>
            <a:noFill/>
          </p:spPr>
          <p:txBody>
            <a:bodyPr wrap="none" rtlCol="0">
              <a:spAutoFit/>
            </a:bodyPr>
            <a:lstStyle/>
            <a:p>
              <a:pPr algn="ctr"/>
              <a:r>
                <a:rPr lang="fr-FR" sz="1000" b="1" dirty="0"/>
                <a:t>WT</a:t>
              </a:r>
            </a:p>
          </p:txBody>
        </p:sp>
        <p:sp>
          <p:nvSpPr>
            <p:cNvPr id="24" name="ZoneTexte 23"/>
            <p:cNvSpPr txBox="1"/>
            <p:nvPr/>
          </p:nvSpPr>
          <p:spPr>
            <a:xfrm>
              <a:off x="5908802" y="4399678"/>
              <a:ext cx="731290" cy="246221"/>
            </a:xfrm>
            <a:prstGeom prst="rect">
              <a:avLst/>
            </a:prstGeom>
            <a:noFill/>
          </p:spPr>
          <p:txBody>
            <a:bodyPr wrap="none" rtlCol="0">
              <a:spAutoFit/>
            </a:bodyPr>
            <a:lstStyle/>
            <a:p>
              <a:pPr algn="ctr"/>
              <a:r>
                <a:rPr lang="fr-FR" sz="1000" b="1"/>
                <a:t>WT+DTG</a:t>
              </a:r>
            </a:p>
          </p:txBody>
        </p:sp>
        <p:sp>
          <p:nvSpPr>
            <p:cNvPr id="25" name="ZoneTexte 24"/>
            <p:cNvSpPr txBox="1"/>
            <p:nvPr/>
          </p:nvSpPr>
          <p:spPr>
            <a:xfrm>
              <a:off x="6528105" y="4399678"/>
              <a:ext cx="582211" cy="246221"/>
            </a:xfrm>
            <a:prstGeom prst="rect">
              <a:avLst/>
            </a:prstGeom>
            <a:noFill/>
          </p:spPr>
          <p:txBody>
            <a:bodyPr wrap="none" rtlCol="0">
              <a:spAutoFit/>
            </a:bodyPr>
            <a:lstStyle/>
            <a:p>
              <a:pPr algn="ctr"/>
              <a:r>
                <a:rPr lang="fr-FR" sz="1000" b="1"/>
                <a:t>3’-PPT</a:t>
              </a:r>
            </a:p>
          </p:txBody>
        </p:sp>
        <p:sp>
          <p:nvSpPr>
            <p:cNvPr id="26" name="ZoneTexte 25"/>
            <p:cNvSpPr txBox="1"/>
            <p:nvPr/>
          </p:nvSpPr>
          <p:spPr>
            <a:xfrm>
              <a:off x="7009859" y="4399678"/>
              <a:ext cx="922047" cy="246221"/>
            </a:xfrm>
            <a:prstGeom prst="rect">
              <a:avLst/>
            </a:prstGeom>
            <a:noFill/>
          </p:spPr>
          <p:txBody>
            <a:bodyPr wrap="none" rtlCol="0">
              <a:spAutoFit/>
            </a:bodyPr>
            <a:lstStyle/>
            <a:p>
              <a:pPr algn="ctr"/>
              <a:r>
                <a:rPr lang="fr-FR" sz="1000" b="1"/>
                <a:t>3’-PPT+DTG</a:t>
              </a:r>
            </a:p>
          </p:txBody>
        </p:sp>
        <p:sp>
          <p:nvSpPr>
            <p:cNvPr id="27" name="ZoneTexte 26"/>
            <p:cNvSpPr txBox="1"/>
            <p:nvPr/>
          </p:nvSpPr>
          <p:spPr>
            <a:xfrm>
              <a:off x="7696356" y="4399678"/>
              <a:ext cx="851515" cy="400110"/>
            </a:xfrm>
            <a:prstGeom prst="rect">
              <a:avLst/>
            </a:prstGeom>
            <a:noFill/>
          </p:spPr>
          <p:txBody>
            <a:bodyPr wrap="none" rtlCol="0">
              <a:spAutoFit/>
            </a:bodyPr>
            <a:lstStyle/>
            <a:p>
              <a:pPr algn="ctr"/>
              <a:r>
                <a:rPr lang="fr-FR" sz="1000" b="1" dirty="0"/>
                <a:t>Mutant</a:t>
              </a:r>
            </a:p>
            <a:p>
              <a:pPr algn="ctr"/>
              <a:r>
                <a:rPr lang="fr-FR" sz="1000" b="1" dirty="0"/>
                <a:t>catalytique</a:t>
              </a:r>
            </a:p>
          </p:txBody>
        </p:sp>
        <p:sp>
          <p:nvSpPr>
            <p:cNvPr id="38" name="ZoneTexte 37"/>
            <p:cNvSpPr txBox="1"/>
            <p:nvPr/>
          </p:nvSpPr>
          <p:spPr>
            <a:xfrm>
              <a:off x="5153441" y="4310360"/>
              <a:ext cx="255198" cy="246221"/>
            </a:xfrm>
            <a:prstGeom prst="rect">
              <a:avLst/>
            </a:prstGeom>
            <a:noFill/>
          </p:spPr>
          <p:txBody>
            <a:bodyPr wrap="none" rtlCol="0">
              <a:spAutoFit/>
            </a:bodyPr>
            <a:lstStyle/>
            <a:p>
              <a:pPr algn="r"/>
              <a:r>
                <a:rPr lang="fr-FR" sz="1000"/>
                <a:t>0</a:t>
              </a:r>
            </a:p>
          </p:txBody>
        </p:sp>
        <p:sp>
          <p:nvSpPr>
            <p:cNvPr id="39" name="ZoneTexte 38"/>
            <p:cNvSpPr txBox="1"/>
            <p:nvPr/>
          </p:nvSpPr>
          <p:spPr>
            <a:xfrm>
              <a:off x="5082908" y="2346239"/>
              <a:ext cx="298480" cy="246221"/>
            </a:xfrm>
            <a:prstGeom prst="rect">
              <a:avLst/>
            </a:prstGeom>
            <a:noFill/>
          </p:spPr>
          <p:txBody>
            <a:bodyPr wrap="none" rtlCol="0">
              <a:spAutoFit/>
            </a:bodyPr>
            <a:lstStyle/>
            <a:p>
              <a:pPr algn="r"/>
              <a:r>
                <a:rPr lang="fr-FR" sz="1000"/>
                <a:t>%</a:t>
              </a:r>
            </a:p>
          </p:txBody>
        </p:sp>
        <p:sp>
          <p:nvSpPr>
            <p:cNvPr id="40" name="ZoneTexte 39"/>
            <p:cNvSpPr txBox="1"/>
            <p:nvPr/>
          </p:nvSpPr>
          <p:spPr>
            <a:xfrm>
              <a:off x="5082908" y="4051798"/>
              <a:ext cx="325731" cy="246221"/>
            </a:xfrm>
            <a:prstGeom prst="rect">
              <a:avLst/>
            </a:prstGeom>
            <a:noFill/>
          </p:spPr>
          <p:txBody>
            <a:bodyPr wrap="none" rtlCol="0">
              <a:spAutoFit/>
            </a:bodyPr>
            <a:lstStyle/>
            <a:p>
              <a:pPr algn="r"/>
              <a:r>
                <a:rPr lang="fr-FR" sz="1000" dirty="0"/>
                <a:t>10</a:t>
              </a:r>
            </a:p>
          </p:txBody>
        </p:sp>
        <p:sp>
          <p:nvSpPr>
            <p:cNvPr id="42" name="ZoneTexte 41"/>
            <p:cNvSpPr txBox="1"/>
            <p:nvPr/>
          </p:nvSpPr>
          <p:spPr>
            <a:xfrm>
              <a:off x="5082908" y="3534670"/>
              <a:ext cx="325731" cy="246221"/>
            </a:xfrm>
            <a:prstGeom prst="rect">
              <a:avLst/>
            </a:prstGeom>
            <a:noFill/>
          </p:spPr>
          <p:txBody>
            <a:bodyPr wrap="none" rtlCol="0">
              <a:spAutoFit/>
            </a:bodyPr>
            <a:lstStyle/>
            <a:p>
              <a:pPr algn="r"/>
              <a:r>
                <a:rPr lang="fr-FR" sz="1000"/>
                <a:t>30</a:t>
              </a:r>
            </a:p>
          </p:txBody>
        </p:sp>
        <p:sp>
          <p:nvSpPr>
            <p:cNvPr id="44" name="ZoneTexte 43"/>
            <p:cNvSpPr txBox="1"/>
            <p:nvPr/>
          </p:nvSpPr>
          <p:spPr>
            <a:xfrm>
              <a:off x="5082908" y="3017542"/>
              <a:ext cx="325731" cy="246221"/>
            </a:xfrm>
            <a:prstGeom prst="rect">
              <a:avLst/>
            </a:prstGeom>
            <a:noFill/>
          </p:spPr>
          <p:txBody>
            <a:bodyPr wrap="none" rtlCol="0">
              <a:spAutoFit/>
            </a:bodyPr>
            <a:lstStyle/>
            <a:p>
              <a:pPr algn="r"/>
              <a:r>
                <a:rPr lang="fr-FR" sz="1000"/>
                <a:t>50</a:t>
              </a:r>
            </a:p>
          </p:txBody>
        </p:sp>
        <p:sp>
          <p:nvSpPr>
            <p:cNvPr id="46" name="ZoneTexte 45"/>
            <p:cNvSpPr txBox="1"/>
            <p:nvPr/>
          </p:nvSpPr>
          <p:spPr>
            <a:xfrm>
              <a:off x="5082908" y="2500414"/>
              <a:ext cx="325731" cy="246221"/>
            </a:xfrm>
            <a:prstGeom prst="rect">
              <a:avLst/>
            </a:prstGeom>
            <a:noFill/>
          </p:spPr>
          <p:txBody>
            <a:bodyPr wrap="none" rtlCol="0">
              <a:spAutoFit/>
            </a:bodyPr>
            <a:lstStyle/>
            <a:p>
              <a:pPr algn="r"/>
              <a:r>
                <a:rPr lang="fr-FR" sz="1000"/>
                <a:t>70</a:t>
              </a:r>
            </a:p>
          </p:txBody>
        </p:sp>
      </p:grpSp>
      <p:sp>
        <p:nvSpPr>
          <p:cNvPr id="47" name="Rectangle 46"/>
          <p:cNvSpPr/>
          <p:nvPr/>
        </p:nvSpPr>
        <p:spPr>
          <a:xfrm>
            <a:off x="5824617" y="2167378"/>
            <a:ext cx="2154372" cy="369332"/>
          </a:xfrm>
          <a:prstGeom prst="rect">
            <a:avLst/>
          </a:prstGeom>
        </p:spPr>
        <p:txBody>
          <a:bodyPr wrap="none">
            <a:spAutoFit/>
          </a:bodyPr>
          <a:lstStyle/>
          <a:p>
            <a:pPr algn="ctr"/>
            <a:r>
              <a:rPr lang="fr-FR" b="1">
                <a:solidFill>
                  <a:srgbClr val="0070C0"/>
                </a:solidFill>
                <a:latin typeface="Calibri" pitchFamily="34" charset="0"/>
                <a:ea typeface="ＭＳ Ｐゴシック" pitchFamily="34" charset="-128"/>
              </a:rPr>
              <a:t>Formes cercles 1-LTR</a:t>
            </a:r>
          </a:p>
        </p:txBody>
      </p:sp>
      <p:sp>
        <p:nvSpPr>
          <p:cNvPr id="48" name="Rectangle 47"/>
          <p:cNvSpPr/>
          <p:nvPr/>
        </p:nvSpPr>
        <p:spPr>
          <a:xfrm>
            <a:off x="1609980" y="2167378"/>
            <a:ext cx="2154372" cy="369332"/>
          </a:xfrm>
          <a:prstGeom prst="rect">
            <a:avLst/>
          </a:prstGeom>
        </p:spPr>
        <p:txBody>
          <a:bodyPr wrap="none">
            <a:spAutoFit/>
          </a:bodyPr>
          <a:lstStyle/>
          <a:p>
            <a:pPr algn="ctr"/>
            <a:r>
              <a:rPr lang="fr-FR" b="1">
                <a:solidFill>
                  <a:srgbClr val="0070C0"/>
                </a:solidFill>
                <a:latin typeface="Calibri" pitchFamily="34" charset="0"/>
                <a:ea typeface="ＭＳ Ｐゴシック" pitchFamily="34" charset="-128"/>
              </a:rPr>
              <a:t>Formes cercles 2-LTR</a:t>
            </a:r>
          </a:p>
        </p:txBody>
      </p:sp>
      <p:sp>
        <p:nvSpPr>
          <p:cNvPr id="115" name="ZoneTexte 114">
            <a:extLst>
              <a:ext uri="{FF2B5EF4-FFF2-40B4-BE49-F238E27FC236}">
                <a16:creationId xmlns:a16="http://schemas.microsoft.com/office/drawing/2014/main" id="{C400A892-9BC8-4DD1-A737-AAA28FAAD4C9}"/>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17</a:t>
            </a:r>
          </a:p>
        </p:txBody>
      </p:sp>
    </p:spTree>
    <p:extLst>
      <p:ext uri="{BB962C8B-B14F-4D97-AF65-F5344CB8AC3E}">
        <p14:creationId xmlns:p14="http://schemas.microsoft.com/office/powerpoint/2010/main" val="1232154776"/>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Efficacité protectrice d’un </a:t>
            </a:r>
            <a:r>
              <a:rPr lang="fr-FR" err="1"/>
              <a:t>Ac</a:t>
            </a:r>
            <a:r>
              <a:rPr lang="fr-FR"/>
              <a:t> neutralisant </a:t>
            </a:r>
            <a:r>
              <a:rPr lang="fr-FR" err="1"/>
              <a:t>trispécifique</a:t>
            </a:r>
            <a:r>
              <a:rPr lang="fr-FR"/>
              <a:t> chez le macaque (2)</a:t>
            </a:r>
          </a:p>
        </p:txBody>
      </p:sp>
      <p:sp>
        <p:nvSpPr>
          <p:cNvPr id="7"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Pegu A, CROI 2018, Abs. 113LB</a:t>
            </a:r>
          </a:p>
        </p:txBody>
      </p:sp>
      <p:sp>
        <p:nvSpPr>
          <p:cNvPr id="9" name="ZoneTexte 8"/>
          <p:cNvSpPr txBox="1"/>
          <p:nvPr/>
        </p:nvSpPr>
        <p:spPr>
          <a:xfrm>
            <a:off x="390247" y="1247276"/>
            <a:ext cx="8342933" cy="5478423"/>
          </a:xfrm>
          <a:prstGeom prst="rect">
            <a:avLst/>
          </a:prstGeom>
          <a:noFill/>
        </p:spPr>
        <p:txBody>
          <a:bodyPr wrap="square" rtlCol="0">
            <a:spAutoFit/>
          </a:bodyPr>
          <a:lstStyle/>
          <a:p>
            <a:pPr marL="285750" indent="-285750">
              <a:buClr>
                <a:srgbClr val="0070C0"/>
              </a:buClr>
              <a:buFont typeface="Arial" charset="0"/>
              <a:buChar char="•"/>
            </a:pPr>
            <a:r>
              <a:rPr lang="fr-FR" sz="2200" b="1" dirty="0"/>
              <a:t>Schéma de l’étude </a:t>
            </a:r>
            <a:endParaRPr lang="fr-FR" sz="2200" b="1" kern="0" dirty="0">
              <a:latin typeface="Arial"/>
              <a:cs typeface=""/>
            </a:endParaRPr>
          </a:p>
          <a:p>
            <a:pPr marL="742950" lvl="1" indent="-285750" eaLnBrk="0" hangingPunct="0">
              <a:buClr>
                <a:srgbClr val="0070C0"/>
              </a:buClr>
              <a:buFontTx/>
              <a:buChar char="–"/>
            </a:pPr>
            <a:r>
              <a:rPr lang="fr-FR" sz="2000" dirty="0"/>
              <a:t>3 groupes d’animaux (n = 8 par groupe) recevant VRC01 </a:t>
            </a:r>
          </a:p>
          <a:p>
            <a:pPr lvl="1" eaLnBrk="0" hangingPunct="0">
              <a:buClr>
                <a:srgbClr val="0070C0"/>
              </a:buClr>
              <a:tabLst>
                <a:tab pos="754063" algn="l"/>
              </a:tabLst>
            </a:pPr>
            <a:r>
              <a:rPr lang="fr-FR" sz="2000" dirty="0"/>
              <a:t>	ou PGDM1400 ou </a:t>
            </a:r>
            <a:r>
              <a:rPr lang="fr-FR" sz="2000" dirty="0" err="1"/>
              <a:t>l’Ac</a:t>
            </a:r>
            <a:r>
              <a:rPr lang="fr-FR" sz="2000" dirty="0"/>
              <a:t> </a:t>
            </a:r>
            <a:r>
              <a:rPr lang="fr-FR" sz="2000" dirty="0" err="1"/>
              <a:t>trispécifique</a:t>
            </a:r>
            <a:r>
              <a:rPr lang="fr-FR" sz="2000" dirty="0"/>
              <a:t> VRC01/PGDM1400-10E8v4 	(5 mg/kg par voie iv)</a:t>
            </a:r>
          </a:p>
          <a:p>
            <a:pPr marL="742950" lvl="1" indent="-285750" eaLnBrk="0" hangingPunct="0">
              <a:buClr>
                <a:srgbClr val="0070C0"/>
              </a:buClr>
              <a:buFontTx/>
              <a:buChar char="–"/>
            </a:pPr>
            <a:r>
              <a:rPr lang="fr-FR" sz="2000" dirty="0"/>
              <a:t>Inoculation unique intra-rectale de SHIV </a:t>
            </a:r>
            <a:r>
              <a:rPr lang="fr-FR" sz="2000" dirty="0" err="1"/>
              <a:t>BaL</a:t>
            </a:r>
            <a:r>
              <a:rPr lang="fr-FR" sz="2000" dirty="0"/>
              <a:t> + SHIV 325C à J5 de l’injection des </a:t>
            </a:r>
            <a:r>
              <a:rPr lang="fr-FR" sz="2000" dirty="0" err="1"/>
              <a:t>Ac</a:t>
            </a:r>
            <a:endParaRPr lang="fr-FR" sz="2000"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dirty="0"/>
          </a:p>
          <a:p>
            <a:pPr lvl="1" eaLnBrk="0" hangingPunct="0">
              <a:buClr>
                <a:srgbClr val="0070C0"/>
              </a:buClr>
              <a:tabLst>
                <a:tab pos="746125" algn="l"/>
              </a:tabLst>
            </a:pPr>
            <a:endParaRPr lang="fr-FR" sz="2000" dirty="0"/>
          </a:p>
          <a:p>
            <a:pPr lvl="1" eaLnBrk="0" hangingPunct="0">
              <a:buClr>
                <a:srgbClr val="0070C0"/>
              </a:buClr>
              <a:tabLst>
                <a:tab pos="746125" algn="l"/>
              </a:tabLst>
            </a:pPr>
            <a:endParaRPr lang="fr-FR" sz="1400" dirty="0">
              <a:solidFill>
                <a:srgbClr val="0070C0"/>
              </a:solidFill>
              <a:latin typeface="Calibri" panose="020F0502020204030204" pitchFamily="34" charset="0"/>
              <a:cs typeface="Calibri" panose="020F0502020204030204" pitchFamily="34" charset="0"/>
            </a:endParaRPr>
          </a:p>
          <a:p>
            <a:pPr marL="312738" lvl="1" indent="-300038" eaLnBrk="0" hangingPunct="0">
              <a:buClr>
                <a:srgbClr val="0070C0"/>
              </a:buClr>
              <a:buFont typeface="Arial" charset="0"/>
              <a:buChar char="•"/>
            </a:pPr>
            <a:r>
              <a:rPr lang="fr-FR" sz="2400" b="1" dirty="0">
                <a:solidFill>
                  <a:srgbClr val="0070C0"/>
                </a:solidFill>
                <a:latin typeface="Calibri" panose="020F0502020204030204" pitchFamily="34" charset="0"/>
                <a:cs typeface="Calibri" panose="020F0502020204030204" pitchFamily="34" charset="0"/>
              </a:rPr>
              <a:t>Conclusion : </a:t>
            </a:r>
            <a:r>
              <a:rPr lang="fr-FR" sz="2000" dirty="0"/>
              <a:t>protection complète par </a:t>
            </a:r>
            <a:r>
              <a:rPr lang="fr-FR" sz="2000" dirty="0" err="1"/>
              <a:t>l’Ac</a:t>
            </a:r>
            <a:r>
              <a:rPr lang="fr-FR" sz="2000" dirty="0"/>
              <a:t> </a:t>
            </a:r>
            <a:r>
              <a:rPr lang="fr-FR" sz="2000" dirty="0" err="1"/>
              <a:t>trispécifique</a:t>
            </a:r>
            <a:r>
              <a:rPr lang="fr-FR" sz="2000" dirty="0"/>
              <a:t> comparée </a:t>
            </a:r>
          </a:p>
          <a:p>
            <a:pPr marL="12700" lvl="1" eaLnBrk="0" hangingPunct="0">
              <a:buClr>
                <a:srgbClr val="0070C0"/>
              </a:buClr>
              <a:tabLst>
                <a:tab pos="300038" algn="l"/>
              </a:tabLst>
            </a:pPr>
            <a:r>
              <a:rPr lang="fr-FR" sz="2000" dirty="0"/>
              <a:t>	à une protection partielle par l’utilisation d’un seul </a:t>
            </a:r>
            <a:r>
              <a:rPr lang="fr-FR" sz="2000" dirty="0" err="1"/>
              <a:t>Ac</a:t>
            </a:r>
            <a:r>
              <a:rPr lang="fr-FR" sz="2000" dirty="0"/>
              <a:t> neutralisant </a:t>
            </a:r>
          </a:p>
          <a:p>
            <a:pPr marL="12700" lvl="1" eaLnBrk="0" hangingPunct="0">
              <a:buClr>
                <a:srgbClr val="0070C0"/>
              </a:buClr>
              <a:tabLst>
                <a:tab pos="300038" algn="l"/>
              </a:tabLst>
            </a:pPr>
            <a:r>
              <a:rPr lang="fr-FR" sz="2000" dirty="0"/>
              <a:t>	à large spectre</a:t>
            </a:r>
            <a:endParaRPr lang="fr-FR" dirty="0"/>
          </a:p>
        </p:txBody>
      </p:sp>
      <p:sp>
        <p:nvSpPr>
          <p:cNvPr id="10" name="Rectangle 76"/>
          <p:cNvSpPr>
            <a:spLocks noChangeArrowheads="1"/>
          </p:cNvSpPr>
          <p:nvPr/>
        </p:nvSpPr>
        <p:spPr bwMode="auto">
          <a:xfrm>
            <a:off x="2489347" y="3392884"/>
            <a:ext cx="4436279" cy="263918"/>
          </a:xfrm>
          <a:prstGeom prst="rect">
            <a:avLst/>
          </a:prstGeom>
          <a:noFill/>
          <a:ln w="9525">
            <a:noFill/>
            <a:miter lim="800000"/>
            <a:headEnd/>
            <a:tailEnd/>
          </a:ln>
        </p:spPr>
        <p:txBody>
          <a:bodyPr wrap="none" lIns="0" tIns="0" rIns="0" bIns="0">
            <a:spAutoFit/>
          </a:bodyPr>
          <a:lstStyle/>
          <a:p>
            <a:pPr algn="ctr">
              <a:lnSpc>
                <a:spcPct val="85000"/>
              </a:lnSpc>
            </a:pPr>
            <a:r>
              <a:rPr lang="fr-FR" sz="2000" b="1">
                <a:solidFill>
                  <a:srgbClr val="0070C0"/>
                </a:solidFill>
                <a:latin typeface="Calibri" panose="020F0502020204030204" pitchFamily="34" charset="0"/>
                <a:ea typeface="ＭＳ Ｐゴシック" pitchFamily="34" charset="-128"/>
              </a:rPr>
              <a:t>Efficacité protectrice des </a:t>
            </a:r>
            <a:r>
              <a:rPr lang="fr-FR" sz="2000" b="1" err="1">
                <a:solidFill>
                  <a:srgbClr val="0070C0"/>
                </a:solidFill>
                <a:latin typeface="Calibri" panose="020F0502020204030204" pitchFamily="34" charset="0"/>
                <a:ea typeface="ＭＳ Ｐゴシック" pitchFamily="34" charset="-128"/>
              </a:rPr>
              <a:t>Ac</a:t>
            </a:r>
            <a:r>
              <a:rPr lang="fr-FR" sz="2000" b="1">
                <a:solidFill>
                  <a:srgbClr val="0070C0"/>
                </a:solidFill>
                <a:latin typeface="Calibri" panose="020F0502020204030204" pitchFamily="34" charset="0"/>
                <a:ea typeface="ＭＳ Ｐゴシック" pitchFamily="34" charset="-128"/>
              </a:rPr>
              <a:t> neutralisants</a:t>
            </a:r>
            <a:endParaRPr lang="fr-FR">
              <a:solidFill>
                <a:srgbClr val="0070C0"/>
              </a:solidFill>
              <a:latin typeface="Calibri" panose="020F0502020204030204" pitchFamily="34" charset="0"/>
              <a:ea typeface="ＭＳ Ｐゴシック" pitchFamily="34" charset="-128"/>
            </a:endParaRPr>
          </a:p>
        </p:txBody>
      </p:sp>
      <p:graphicFrame>
        <p:nvGraphicFramePr>
          <p:cNvPr id="11" name="Tableau 10">
            <a:extLst>
              <a:ext uri="{FF2B5EF4-FFF2-40B4-BE49-F238E27FC236}">
                <a16:creationId xmlns:a16="http://schemas.microsoft.com/office/drawing/2014/main" id="{EB58C92F-9096-441D-9F12-86FE0326B8B4}"/>
              </a:ext>
            </a:extLst>
          </p:cNvPr>
          <p:cNvGraphicFramePr>
            <a:graphicFrameLocks noGrp="1"/>
          </p:cNvGraphicFramePr>
          <p:nvPr>
            <p:extLst/>
          </p:nvPr>
        </p:nvGraphicFramePr>
        <p:xfrm>
          <a:off x="1269592" y="3687884"/>
          <a:ext cx="6833918" cy="1483360"/>
        </p:xfrm>
        <a:graphic>
          <a:graphicData uri="http://schemas.openxmlformats.org/drawingml/2006/table">
            <a:tbl>
              <a:tblPr firstRow="1" bandRow="1">
                <a:tableStyleId>{5C22544A-7EE6-4342-B048-85BDC9FD1C3A}</a:tableStyleId>
              </a:tblPr>
              <a:tblGrid>
                <a:gridCol w="2458134">
                  <a:extLst>
                    <a:ext uri="{9D8B030D-6E8A-4147-A177-3AD203B41FA5}">
                      <a16:colId xmlns:a16="http://schemas.microsoft.com/office/drawing/2014/main" val="194142525"/>
                    </a:ext>
                  </a:extLst>
                </a:gridCol>
                <a:gridCol w="1829117">
                  <a:extLst>
                    <a:ext uri="{9D8B030D-6E8A-4147-A177-3AD203B41FA5}">
                      <a16:colId xmlns:a16="http://schemas.microsoft.com/office/drawing/2014/main" val="2238901411"/>
                    </a:ext>
                  </a:extLst>
                </a:gridCol>
                <a:gridCol w="2546667">
                  <a:extLst>
                    <a:ext uri="{9D8B030D-6E8A-4147-A177-3AD203B41FA5}">
                      <a16:colId xmlns:a16="http://schemas.microsoft.com/office/drawing/2014/main" val="1761844917"/>
                    </a:ext>
                  </a:extLst>
                </a:gridCol>
              </a:tblGrid>
              <a:tr h="370840">
                <a:tc>
                  <a:txBody>
                    <a:bodyPr/>
                    <a:lstStyle/>
                    <a:p>
                      <a:r>
                        <a:rPr lang="fr-FR" sz="1400">
                          <a:solidFill>
                            <a:srgbClr val="000066"/>
                          </a:solidFill>
                        </a:rPr>
                        <a:t>Anticorps</a:t>
                      </a:r>
                    </a:p>
                  </a:txBody>
                  <a:tcPr anchor="ctr"/>
                </a:tc>
                <a:tc>
                  <a:txBody>
                    <a:bodyPr/>
                    <a:lstStyle/>
                    <a:p>
                      <a:pPr algn="ctr"/>
                      <a:r>
                        <a:rPr lang="fr-FR" sz="1400">
                          <a:solidFill>
                            <a:srgbClr val="000066"/>
                          </a:solidFill>
                        </a:rPr>
                        <a:t>Nombre</a:t>
                      </a:r>
                      <a:r>
                        <a:rPr lang="fr-FR" sz="1400" baseline="0">
                          <a:solidFill>
                            <a:srgbClr val="000066"/>
                          </a:solidFill>
                        </a:rPr>
                        <a:t> d’</a:t>
                      </a:r>
                      <a:r>
                        <a:rPr lang="fr-FR" sz="1400">
                          <a:solidFill>
                            <a:srgbClr val="000066"/>
                          </a:solidFill>
                        </a:rPr>
                        <a:t>animaux</a:t>
                      </a:r>
                    </a:p>
                  </a:txBody>
                  <a:tcPr anchor="ctr"/>
                </a:tc>
                <a:tc>
                  <a:txBody>
                    <a:bodyPr/>
                    <a:lstStyle/>
                    <a:p>
                      <a:pPr algn="ctr"/>
                      <a:r>
                        <a:rPr lang="fr-FR" sz="1400">
                          <a:solidFill>
                            <a:srgbClr val="000066"/>
                          </a:solidFill>
                        </a:rPr>
                        <a:t>Nombre</a:t>
                      </a:r>
                      <a:r>
                        <a:rPr lang="fr-FR" sz="1400" baseline="0">
                          <a:solidFill>
                            <a:srgbClr val="000066"/>
                          </a:solidFill>
                        </a:rPr>
                        <a:t> d’</a:t>
                      </a:r>
                      <a:r>
                        <a:rPr lang="fr-FR" sz="1400">
                          <a:solidFill>
                            <a:srgbClr val="000066"/>
                          </a:solidFill>
                        </a:rPr>
                        <a:t>animaux infectés</a:t>
                      </a:r>
                    </a:p>
                  </a:txBody>
                  <a:tcPr anchor="ctr"/>
                </a:tc>
                <a:extLst>
                  <a:ext uri="{0D108BD9-81ED-4DB2-BD59-A6C34878D82A}">
                    <a16:rowId xmlns:a16="http://schemas.microsoft.com/office/drawing/2014/main" val="2417628758"/>
                  </a:ext>
                </a:extLst>
              </a:tr>
              <a:tr h="370840">
                <a:tc>
                  <a:txBody>
                    <a:bodyPr/>
                    <a:lstStyle/>
                    <a:p>
                      <a:r>
                        <a:rPr lang="fr-FR" sz="1400">
                          <a:solidFill>
                            <a:srgbClr val="000066"/>
                          </a:solidFill>
                        </a:rPr>
                        <a:t>VRC01</a:t>
                      </a:r>
                    </a:p>
                  </a:txBody>
                  <a:tcPr anchor="ctr"/>
                </a:tc>
                <a:tc>
                  <a:txBody>
                    <a:bodyPr/>
                    <a:lstStyle/>
                    <a:p>
                      <a:pPr algn="ctr"/>
                      <a:r>
                        <a:rPr lang="fr-FR" sz="1400">
                          <a:solidFill>
                            <a:srgbClr val="000066"/>
                          </a:solidFill>
                        </a:rPr>
                        <a:t>8</a:t>
                      </a:r>
                    </a:p>
                  </a:txBody>
                  <a:tcPr anchor="ctr"/>
                </a:tc>
                <a:tc>
                  <a:txBody>
                    <a:bodyPr/>
                    <a:lstStyle/>
                    <a:p>
                      <a:pPr algn="ctr"/>
                      <a:r>
                        <a:rPr lang="fr-FR" sz="1400">
                          <a:solidFill>
                            <a:srgbClr val="000066"/>
                          </a:solidFill>
                        </a:rPr>
                        <a:t>6</a:t>
                      </a:r>
                    </a:p>
                  </a:txBody>
                  <a:tcPr anchor="ctr"/>
                </a:tc>
                <a:extLst>
                  <a:ext uri="{0D108BD9-81ED-4DB2-BD59-A6C34878D82A}">
                    <a16:rowId xmlns:a16="http://schemas.microsoft.com/office/drawing/2014/main" val="2118199196"/>
                  </a:ext>
                </a:extLst>
              </a:tr>
              <a:tr h="370840">
                <a:tc>
                  <a:txBody>
                    <a:bodyPr/>
                    <a:lstStyle/>
                    <a:p>
                      <a:r>
                        <a:rPr lang="fr-FR" sz="1400">
                          <a:solidFill>
                            <a:srgbClr val="000066"/>
                          </a:solidFill>
                        </a:rPr>
                        <a:t>PGDM1400</a:t>
                      </a:r>
                    </a:p>
                  </a:txBody>
                  <a:tcPr anchor="ctr"/>
                </a:tc>
                <a:tc>
                  <a:txBody>
                    <a:bodyPr/>
                    <a:lstStyle/>
                    <a:p>
                      <a:pPr algn="ctr"/>
                      <a:r>
                        <a:rPr lang="fr-FR" sz="1400">
                          <a:solidFill>
                            <a:srgbClr val="000066"/>
                          </a:solidFill>
                        </a:rPr>
                        <a:t>8</a:t>
                      </a:r>
                    </a:p>
                  </a:txBody>
                  <a:tcPr anchor="ctr"/>
                </a:tc>
                <a:tc>
                  <a:txBody>
                    <a:bodyPr/>
                    <a:lstStyle/>
                    <a:p>
                      <a:pPr algn="ctr"/>
                      <a:r>
                        <a:rPr lang="fr-FR" sz="1400">
                          <a:solidFill>
                            <a:srgbClr val="000066"/>
                          </a:solidFill>
                        </a:rPr>
                        <a:t>5</a:t>
                      </a:r>
                    </a:p>
                  </a:txBody>
                  <a:tcPr anchor="ctr"/>
                </a:tc>
                <a:extLst>
                  <a:ext uri="{0D108BD9-81ED-4DB2-BD59-A6C34878D82A}">
                    <a16:rowId xmlns:a16="http://schemas.microsoft.com/office/drawing/2014/main" val="875532082"/>
                  </a:ext>
                </a:extLst>
              </a:tr>
              <a:tr h="370840">
                <a:tc>
                  <a:txBody>
                    <a:bodyPr/>
                    <a:lstStyle/>
                    <a:p>
                      <a:r>
                        <a:rPr lang="fr-FR" sz="1400">
                          <a:solidFill>
                            <a:srgbClr val="000066"/>
                          </a:solidFill>
                        </a:rPr>
                        <a:t>VRC01/PGDM1400-10</a:t>
                      </a:r>
                      <a:r>
                        <a:rPr lang="fr-FR" sz="1400" baseline="0">
                          <a:solidFill>
                            <a:srgbClr val="000066"/>
                          </a:solidFill>
                        </a:rPr>
                        <a:t>E8v4</a:t>
                      </a:r>
                    </a:p>
                  </a:txBody>
                  <a:tcPr anchor="ctr"/>
                </a:tc>
                <a:tc>
                  <a:txBody>
                    <a:bodyPr/>
                    <a:lstStyle/>
                    <a:p>
                      <a:pPr algn="ctr"/>
                      <a:r>
                        <a:rPr lang="fr-FR" sz="1400">
                          <a:solidFill>
                            <a:srgbClr val="000066"/>
                          </a:solidFill>
                        </a:rPr>
                        <a:t>8</a:t>
                      </a:r>
                    </a:p>
                  </a:txBody>
                  <a:tcPr anchor="ctr"/>
                </a:tc>
                <a:tc>
                  <a:txBody>
                    <a:bodyPr/>
                    <a:lstStyle/>
                    <a:p>
                      <a:pPr algn="ctr"/>
                      <a:r>
                        <a:rPr lang="fr-FR" sz="1400">
                          <a:solidFill>
                            <a:srgbClr val="000066"/>
                          </a:solidFill>
                        </a:rPr>
                        <a:t>0</a:t>
                      </a:r>
                    </a:p>
                  </a:txBody>
                  <a:tcPr anchor="ctr"/>
                </a:tc>
                <a:extLst>
                  <a:ext uri="{0D108BD9-81ED-4DB2-BD59-A6C34878D82A}">
                    <a16:rowId xmlns:a16="http://schemas.microsoft.com/office/drawing/2014/main" val="2965471851"/>
                  </a:ext>
                </a:extLst>
              </a:tr>
            </a:tbl>
          </a:graphicData>
        </a:graphic>
      </p:graphicFrame>
      <p:sp>
        <p:nvSpPr>
          <p:cNvPr id="8" name="ZoneTexte 7">
            <a:extLst>
              <a:ext uri="{FF2B5EF4-FFF2-40B4-BE49-F238E27FC236}">
                <a16:creationId xmlns:a16="http://schemas.microsoft.com/office/drawing/2014/main" id="{76A1A75F-5A52-4527-B289-9EC39340A0D2}"/>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206</a:t>
            </a:r>
          </a:p>
        </p:txBody>
      </p:sp>
    </p:spTree>
    <p:extLst>
      <p:ext uri="{BB962C8B-B14F-4D97-AF65-F5344CB8AC3E}">
        <p14:creationId xmlns:p14="http://schemas.microsoft.com/office/powerpoint/2010/main" val="1183017984"/>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VII. Epidémiologie</a:t>
            </a:r>
            <a:r>
              <a:rPr lang="en-US" sz="4000" dirty="0"/>
              <a:t>, </a:t>
            </a:r>
            <a:br>
              <a:rPr lang="en-US" sz="4000" dirty="0"/>
            </a:br>
            <a:r>
              <a:rPr lang="en-US" sz="4000" dirty="0"/>
              <a:t>Test and Treat, </a:t>
            </a:r>
            <a:r>
              <a:rPr lang="fr-FR" sz="4000" dirty="0"/>
              <a:t>Prévention</a:t>
            </a:r>
            <a:endParaRPr lang="fr-FR" sz="3200" dirty="0"/>
          </a:p>
        </p:txBody>
      </p:sp>
      <p:sp>
        <p:nvSpPr>
          <p:cNvPr id="6" name="ZoneTexte 5">
            <a:extLst>
              <a:ext uri="{FF2B5EF4-FFF2-40B4-BE49-F238E27FC236}">
                <a16:creationId xmlns:a16="http://schemas.microsoft.com/office/drawing/2014/main" id="{9697BD4A-426C-4543-A2B2-62F6F535A35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207</a:t>
            </a:r>
          </a:p>
        </p:txBody>
      </p:sp>
    </p:spTree>
    <p:custDataLst>
      <p:tags r:id="rId1"/>
    </p:custDataLst>
    <p:extLst>
      <p:ext uri="{BB962C8B-B14F-4D97-AF65-F5344CB8AC3E}">
        <p14:creationId xmlns:p14="http://schemas.microsoft.com/office/powerpoint/2010/main" val="858239548"/>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E7AC9730-C117-4EA9-A7CE-676AB963936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61067" y="3203999"/>
            <a:ext cx="5601660" cy="3654001"/>
          </a:xfrm>
          <a:prstGeom prst="rect">
            <a:avLst/>
          </a:prstGeom>
        </p:spPr>
      </p:pic>
      <p:sp>
        <p:nvSpPr>
          <p:cNvPr id="13" name="ZoneTexte 12"/>
          <p:cNvSpPr txBox="1"/>
          <p:nvPr/>
        </p:nvSpPr>
        <p:spPr>
          <a:xfrm>
            <a:off x="85726" y="2958880"/>
            <a:ext cx="8985250" cy="369332"/>
          </a:xfrm>
          <a:prstGeom prst="rect">
            <a:avLst/>
          </a:prstGeom>
          <a:noFill/>
        </p:spPr>
        <p:txBody>
          <a:bodyPr wrap="square" rtlCol="0">
            <a:spAutoFit/>
          </a:bodyPr>
          <a:lstStyle/>
          <a:p>
            <a:pPr algn="ctr"/>
            <a:r>
              <a:rPr lang="fr-FR" b="1" dirty="0">
                <a:solidFill>
                  <a:srgbClr val="0070C0"/>
                </a:solidFill>
                <a:latin typeface="Calibri"/>
                <a:cs typeface="Calibri"/>
              </a:rPr>
              <a:t>Répartition géographique des patients infectés par cette nouvelle forme recombinante</a:t>
            </a:r>
          </a:p>
        </p:txBody>
      </p:sp>
      <p:sp>
        <p:nvSpPr>
          <p:cNvPr id="14"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Visseaux</a:t>
            </a:r>
            <a:r>
              <a:rPr lang="en-GB" sz="1200" i="1" dirty="0">
                <a:solidFill>
                  <a:srgbClr val="0070C0"/>
                </a:solidFill>
              </a:rPr>
              <a:t> B, CROI 2018, Abs. 958</a:t>
            </a:r>
          </a:p>
        </p:txBody>
      </p:sp>
      <p:graphicFrame>
        <p:nvGraphicFramePr>
          <p:cNvPr id="4" name="Tableau 3">
            <a:extLst>
              <a:ext uri="{FF2B5EF4-FFF2-40B4-BE49-F238E27FC236}">
                <a16:creationId xmlns:a16="http://schemas.microsoft.com/office/drawing/2014/main" id="{3190E414-2EB6-4C19-BDBA-B3F9D868CF08}"/>
              </a:ext>
            </a:extLst>
          </p:cNvPr>
          <p:cNvGraphicFramePr>
            <a:graphicFrameLocks noGrp="1"/>
          </p:cNvGraphicFramePr>
          <p:nvPr>
            <p:extLst/>
          </p:nvPr>
        </p:nvGraphicFramePr>
        <p:xfrm>
          <a:off x="189162" y="5650337"/>
          <a:ext cx="2140153" cy="914400"/>
        </p:xfrm>
        <a:graphic>
          <a:graphicData uri="http://schemas.openxmlformats.org/drawingml/2006/table">
            <a:tbl>
              <a:tblPr firstRow="1" bandRow="1">
                <a:tableStyleId>{5C22544A-7EE6-4342-B048-85BDC9FD1C3A}</a:tableStyleId>
              </a:tblPr>
              <a:tblGrid>
                <a:gridCol w="679666">
                  <a:extLst>
                    <a:ext uri="{9D8B030D-6E8A-4147-A177-3AD203B41FA5}">
                      <a16:colId xmlns:a16="http://schemas.microsoft.com/office/drawing/2014/main" val="1424649871"/>
                    </a:ext>
                  </a:extLst>
                </a:gridCol>
                <a:gridCol w="656381">
                  <a:extLst>
                    <a:ext uri="{9D8B030D-6E8A-4147-A177-3AD203B41FA5}">
                      <a16:colId xmlns:a16="http://schemas.microsoft.com/office/drawing/2014/main" val="1144854133"/>
                    </a:ext>
                  </a:extLst>
                </a:gridCol>
                <a:gridCol w="804106">
                  <a:extLst>
                    <a:ext uri="{9D8B030D-6E8A-4147-A177-3AD203B41FA5}">
                      <a16:colId xmlns:a16="http://schemas.microsoft.com/office/drawing/2014/main" val="3813448970"/>
                    </a:ext>
                  </a:extLst>
                </a:gridCol>
              </a:tblGrid>
              <a:tr h="0">
                <a:tc>
                  <a:txBody>
                    <a:bodyPr/>
                    <a:lstStyle/>
                    <a:p>
                      <a:pPr algn="ctr"/>
                      <a:r>
                        <a:rPr lang="fr-FR" sz="1200" b="1" dirty="0"/>
                        <a:t>2013 </a:t>
                      </a:r>
                      <a:r>
                        <a:rPr lang="fr-FR" sz="1200" b="0" dirty="0"/>
                        <a:t>(2)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B0F0"/>
                    </a:solidFill>
                  </a:tcPr>
                </a:tc>
                <a:tc>
                  <a:txBody>
                    <a:bodyPr/>
                    <a:lstStyle/>
                    <a:p>
                      <a:pPr algn="ctr"/>
                      <a:r>
                        <a:rPr lang="fr-FR" sz="1200" b="1" dirty="0">
                          <a:solidFill>
                            <a:schemeClr val="tx1"/>
                          </a:solidFill>
                        </a:rPr>
                        <a:t>2014 </a:t>
                      </a:r>
                      <a:r>
                        <a:rPr lang="fr-FR" sz="1200" b="0" dirty="0">
                          <a:solidFill>
                            <a:schemeClr val="tx1"/>
                          </a:solidFill>
                        </a:rPr>
                        <a:t>(1)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99FF"/>
                    </a:solidFill>
                  </a:tcPr>
                </a:tc>
                <a:tc>
                  <a:txBody>
                    <a:bodyPr/>
                    <a:lstStyle/>
                    <a:p>
                      <a:pPr algn="ctr"/>
                      <a:r>
                        <a:rPr lang="fr-FR" sz="1200" b="1" dirty="0">
                          <a:solidFill>
                            <a:schemeClr val="tx1"/>
                          </a:solidFill>
                        </a:rPr>
                        <a:t>2015 </a:t>
                      </a:r>
                    </a:p>
                    <a:p>
                      <a:pPr algn="ctr"/>
                      <a:r>
                        <a:rPr lang="fr-FR" sz="1200" b="0" dirty="0">
                          <a:solidFill>
                            <a:schemeClr val="tx1"/>
                          </a:solidFill>
                        </a:rPr>
                        <a:t>(8)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val="2971895954"/>
                  </a:ext>
                </a:extLst>
              </a:tr>
              <a:tr h="0">
                <a:tc>
                  <a:txBody>
                    <a:bodyPr/>
                    <a:lstStyle/>
                    <a:p>
                      <a:pPr algn="ctr"/>
                      <a:r>
                        <a:rPr lang="fr-FR" sz="1200" b="1" dirty="0"/>
                        <a:t>2016 </a:t>
                      </a:r>
                      <a:r>
                        <a:rPr lang="fr-FR" sz="1200" b="0" dirty="0"/>
                        <a:t>(22)</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C000"/>
                    </a:solidFill>
                  </a:tcPr>
                </a:tc>
                <a:tc>
                  <a:txBody>
                    <a:bodyPr/>
                    <a:lstStyle/>
                    <a:p>
                      <a:pPr algn="ctr"/>
                      <a:r>
                        <a:rPr lang="fr-FR" sz="1200" b="1" dirty="0"/>
                        <a:t>2017 </a:t>
                      </a:r>
                      <a:r>
                        <a:rPr lang="fr-FR" sz="1200" b="0" dirty="0"/>
                        <a:t>(15)</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00"/>
                    </a:solidFill>
                  </a:tcPr>
                </a:tc>
                <a:tc>
                  <a:txBody>
                    <a:bodyPr/>
                    <a:lstStyle/>
                    <a:p>
                      <a:pPr algn="ctr"/>
                      <a:r>
                        <a:rPr lang="fr-FR" sz="1200" b="1" dirty="0"/>
                        <a:t>Inconnu </a:t>
                      </a:r>
                      <a:r>
                        <a:rPr lang="fr-FR" sz="1200" b="0" dirty="0"/>
                        <a:t>(1)</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3F9FA"/>
                    </a:solidFill>
                  </a:tcPr>
                </a:tc>
                <a:extLst>
                  <a:ext uri="{0D108BD9-81ED-4DB2-BD59-A6C34878D82A}">
                    <a16:rowId xmlns:a16="http://schemas.microsoft.com/office/drawing/2014/main" val="2655426960"/>
                  </a:ext>
                </a:extLst>
              </a:tr>
            </a:tbl>
          </a:graphicData>
        </a:graphic>
      </p:graphicFrame>
      <p:sp>
        <p:nvSpPr>
          <p:cNvPr id="5" name="Titre 4">
            <a:extLst>
              <a:ext uri="{FF2B5EF4-FFF2-40B4-BE49-F238E27FC236}">
                <a16:creationId xmlns:a16="http://schemas.microsoft.com/office/drawing/2014/main" id="{E6FCC5CA-77AD-4FA8-B3D1-E84CD28D3CA6}"/>
              </a:ext>
            </a:extLst>
          </p:cNvPr>
          <p:cNvSpPr>
            <a:spLocks noGrp="1"/>
          </p:cNvSpPr>
          <p:nvPr>
            <p:ph type="title"/>
          </p:nvPr>
        </p:nvSpPr>
        <p:spPr/>
        <p:txBody>
          <a:bodyPr/>
          <a:lstStyle/>
          <a:p>
            <a:r>
              <a:rPr lang="fr-FR" dirty="0"/>
              <a:t>Nouveau recombinant B/CRF02 diffusant rapidement en région parisienne</a:t>
            </a:r>
          </a:p>
        </p:txBody>
      </p:sp>
      <p:sp>
        <p:nvSpPr>
          <p:cNvPr id="7" name="Espace réservé du contenu 6">
            <a:extLst>
              <a:ext uri="{FF2B5EF4-FFF2-40B4-BE49-F238E27FC236}">
                <a16:creationId xmlns:a16="http://schemas.microsoft.com/office/drawing/2014/main" id="{4409375F-03B8-41ED-8DF8-C6D4FC8F1477}"/>
              </a:ext>
            </a:extLst>
          </p:cNvPr>
          <p:cNvSpPr>
            <a:spLocks noGrp="1"/>
          </p:cNvSpPr>
          <p:nvPr>
            <p:ph idx="1"/>
          </p:nvPr>
        </p:nvSpPr>
        <p:spPr>
          <a:xfrm>
            <a:off x="457200" y="1341438"/>
            <a:ext cx="8507413" cy="1617442"/>
          </a:xfrm>
        </p:spPr>
        <p:txBody>
          <a:bodyPr/>
          <a:lstStyle/>
          <a:p>
            <a:pPr marL="285750" indent="-285750">
              <a:buFont typeface="Arial"/>
              <a:buChar char="•"/>
            </a:pPr>
            <a:r>
              <a:rPr lang="fr-FR" sz="1600" dirty="0"/>
              <a:t>Identification d’un nouveau variant VIH correspondant à un recombinant B/CRF02 en France (</a:t>
            </a:r>
            <a:r>
              <a:rPr lang="fr-FR" sz="1600" i="1" dirty="0"/>
              <a:t>gag</a:t>
            </a:r>
            <a:r>
              <a:rPr lang="fr-FR" sz="1600" dirty="0"/>
              <a:t> CFR02, </a:t>
            </a:r>
            <a:r>
              <a:rPr lang="fr-FR" sz="1600" i="1" dirty="0" err="1"/>
              <a:t>pol</a:t>
            </a:r>
            <a:r>
              <a:rPr lang="fr-FR" sz="1600" dirty="0"/>
              <a:t> mixte B/CRF02, </a:t>
            </a:r>
            <a:r>
              <a:rPr lang="fr-FR" sz="1600" i="1" dirty="0" err="1"/>
              <a:t>env</a:t>
            </a:r>
            <a:r>
              <a:rPr lang="fr-FR" sz="1600" dirty="0"/>
              <a:t> B)</a:t>
            </a:r>
          </a:p>
          <a:p>
            <a:pPr marL="285750" indent="-285750">
              <a:buFont typeface="Arial"/>
              <a:buChar char="•"/>
            </a:pPr>
            <a:r>
              <a:rPr lang="fr-FR" sz="1600" dirty="0"/>
              <a:t>Comparaison de cette séquence à l’ensemble des séquences de la base de données </a:t>
            </a:r>
            <a:br>
              <a:rPr lang="fr-FR" sz="1600" dirty="0"/>
            </a:br>
            <a:r>
              <a:rPr lang="fr-FR" sz="1600" dirty="0"/>
              <a:t>de l’AC 11 : identification d’une grappe de transmission correspondant à 49 patients HSH diagnostiqués entre 2013 et 2018 </a:t>
            </a:r>
            <a:r>
              <a:rPr lang="fr-FR" sz="1600" dirty="0">
                <a:sym typeface="Wingdings"/>
              </a:rPr>
              <a:t> « cluster » de transmission toujours actif, essentiellement en région parisienne</a:t>
            </a:r>
            <a:endParaRPr lang="fr-FR" sz="1600" dirty="0"/>
          </a:p>
        </p:txBody>
      </p:sp>
      <p:sp>
        <p:nvSpPr>
          <p:cNvPr id="8" name="ZoneTexte 7">
            <a:extLst>
              <a:ext uri="{FF2B5EF4-FFF2-40B4-BE49-F238E27FC236}">
                <a16:creationId xmlns:a16="http://schemas.microsoft.com/office/drawing/2014/main" id="{03B11F24-F94E-4958-A817-9441E0AF943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208</a:t>
            </a:r>
          </a:p>
        </p:txBody>
      </p:sp>
    </p:spTree>
    <p:extLst>
      <p:ext uri="{BB962C8B-B14F-4D97-AF65-F5344CB8AC3E}">
        <p14:creationId xmlns:p14="http://schemas.microsoft.com/office/powerpoint/2010/main" val="3418530211"/>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ZoneTexte 93">
            <a:extLst>
              <a:ext uri="{FF2B5EF4-FFF2-40B4-BE49-F238E27FC236}">
                <a16:creationId xmlns:a16="http://schemas.microsoft.com/office/drawing/2014/main" id="{20C800E0-B383-4F4E-9966-DB49BABC0AC2}"/>
              </a:ext>
            </a:extLst>
          </p:cNvPr>
          <p:cNvSpPr txBox="1"/>
          <p:nvPr/>
        </p:nvSpPr>
        <p:spPr>
          <a:xfrm>
            <a:off x="1706149" y="1130222"/>
            <a:ext cx="5497532"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Epidémiologie du VIH à San Francisco, 2006 - 2016</a:t>
            </a:r>
          </a:p>
        </p:txBody>
      </p:sp>
      <p:sp>
        <p:nvSpPr>
          <p:cNvPr id="9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Buchbinder</a:t>
            </a:r>
            <a:r>
              <a:rPr lang="en-GB" sz="1200" i="1" dirty="0">
                <a:solidFill>
                  <a:srgbClr val="0070C0"/>
                </a:solidFill>
              </a:rPr>
              <a:t> SP, CROI 2018, Abs. 87</a:t>
            </a:r>
          </a:p>
        </p:txBody>
      </p:sp>
      <p:sp>
        <p:nvSpPr>
          <p:cNvPr id="3" name="Titre 2">
            <a:extLst>
              <a:ext uri="{FF2B5EF4-FFF2-40B4-BE49-F238E27FC236}">
                <a16:creationId xmlns:a16="http://schemas.microsoft.com/office/drawing/2014/main" id="{A932925D-BEEF-49F4-A038-40BE72631225}"/>
              </a:ext>
            </a:extLst>
          </p:cNvPr>
          <p:cNvSpPr>
            <a:spLocks noGrp="1"/>
          </p:cNvSpPr>
          <p:nvPr>
            <p:ph type="title"/>
          </p:nvPr>
        </p:nvSpPr>
        <p:spPr/>
        <p:txBody>
          <a:bodyPr/>
          <a:lstStyle/>
          <a:p>
            <a:r>
              <a:rPr lang="fr-FR" dirty="0"/>
              <a:t>Quels leviers pour atteindre zéro nouveau diagnostic VIH à San Francisco ? (1) </a:t>
            </a:r>
          </a:p>
        </p:txBody>
      </p:sp>
      <p:grpSp>
        <p:nvGrpSpPr>
          <p:cNvPr id="2" name="Groupe 1">
            <a:extLst>
              <a:ext uri="{FF2B5EF4-FFF2-40B4-BE49-F238E27FC236}">
                <a16:creationId xmlns:a16="http://schemas.microsoft.com/office/drawing/2014/main" id="{DAC5B99B-2E75-44B4-AF81-13FB4295DF1D}"/>
              </a:ext>
            </a:extLst>
          </p:cNvPr>
          <p:cNvGrpSpPr/>
          <p:nvPr/>
        </p:nvGrpSpPr>
        <p:grpSpPr>
          <a:xfrm>
            <a:off x="315552" y="1669707"/>
            <a:ext cx="8595383" cy="5037563"/>
            <a:chOff x="315552" y="1634195"/>
            <a:chExt cx="8595383" cy="5037563"/>
          </a:xfrm>
        </p:grpSpPr>
        <p:sp>
          <p:nvSpPr>
            <p:cNvPr id="53" name="ZoneTexte 52">
              <a:extLst>
                <a:ext uri="{FF2B5EF4-FFF2-40B4-BE49-F238E27FC236}">
                  <a16:creationId xmlns:a16="http://schemas.microsoft.com/office/drawing/2014/main" id="{FF1644BB-7AEB-4B6A-B4FE-A9AD9B60FCCE}"/>
                </a:ext>
              </a:extLst>
            </p:cNvPr>
            <p:cNvSpPr txBox="1"/>
            <p:nvPr/>
          </p:nvSpPr>
          <p:spPr>
            <a:xfrm rot="5400000">
              <a:off x="7037666" y="3359499"/>
              <a:ext cx="3438762" cy="307777"/>
            </a:xfrm>
            <a:prstGeom prst="rect">
              <a:avLst/>
            </a:prstGeom>
            <a:noFill/>
          </p:spPr>
          <p:txBody>
            <a:bodyPr wrap="none" rtlCol="0">
              <a:spAutoFit/>
            </a:bodyPr>
            <a:lstStyle/>
            <a:p>
              <a:r>
                <a:rPr lang="fr-FR" sz="1400" dirty="0"/>
                <a:t>Nombre de personnes vivant avec le VIH</a:t>
              </a:r>
            </a:p>
          </p:txBody>
        </p:sp>
        <p:sp>
          <p:nvSpPr>
            <p:cNvPr id="54" name="ZoneTexte 53">
              <a:extLst>
                <a:ext uri="{FF2B5EF4-FFF2-40B4-BE49-F238E27FC236}">
                  <a16:creationId xmlns:a16="http://schemas.microsoft.com/office/drawing/2014/main" id="{1369275E-B518-4326-AC34-81DD1D2111DC}"/>
                </a:ext>
              </a:extLst>
            </p:cNvPr>
            <p:cNvSpPr txBox="1"/>
            <p:nvPr/>
          </p:nvSpPr>
          <p:spPr>
            <a:xfrm rot="16200000">
              <a:off x="-1637867" y="3605203"/>
              <a:ext cx="4214615" cy="307777"/>
            </a:xfrm>
            <a:prstGeom prst="rect">
              <a:avLst/>
            </a:prstGeom>
            <a:noFill/>
          </p:spPr>
          <p:txBody>
            <a:bodyPr wrap="none" rtlCol="0">
              <a:spAutoFit/>
            </a:bodyPr>
            <a:lstStyle/>
            <a:p>
              <a:r>
                <a:rPr lang="fr-FR" sz="1400" dirty="0"/>
                <a:t>Nombre de nouveaux diagnostics VIH ou de décès</a:t>
              </a:r>
            </a:p>
          </p:txBody>
        </p:sp>
        <p:sp>
          <p:nvSpPr>
            <p:cNvPr id="7" name="Freeform 5">
              <a:extLst>
                <a:ext uri="{FF2B5EF4-FFF2-40B4-BE49-F238E27FC236}">
                  <a16:creationId xmlns:a16="http://schemas.microsoft.com/office/drawing/2014/main" id="{E1EF60F1-A566-48B7-B215-81EDDDFEF73A}"/>
                </a:ext>
              </a:extLst>
            </p:cNvPr>
            <p:cNvSpPr>
              <a:spLocks noEditPoints="1"/>
            </p:cNvSpPr>
            <p:nvPr/>
          </p:nvSpPr>
          <p:spPr bwMode="auto">
            <a:xfrm>
              <a:off x="1122193" y="1741863"/>
              <a:ext cx="6669999" cy="4265235"/>
            </a:xfrm>
            <a:custGeom>
              <a:avLst/>
              <a:gdLst>
                <a:gd name="T0" fmla="*/ 67 w 3968"/>
                <a:gd name="T1" fmla="*/ 0 h 2762"/>
                <a:gd name="T2" fmla="*/ 67 w 3968"/>
                <a:gd name="T3" fmla="*/ 2762 h 2762"/>
                <a:gd name="T4" fmla="*/ 3892 w 3968"/>
                <a:gd name="T5" fmla="*/ 2762 h 2762"/>
                <a:gd name="T6" fmla="*/ 3892 w 3968"/>
                <a:gd name="T7" fmla="*/ 7 h 2762"/>
                <a:gd name="T8" fmla="*/ 3968 w 3968"/>
                <a:gd name="T9" fmla="*/ 701 h 2762"/>
                <a:gd name="T10" fmla="*/ 3892 w 3968"/>
                <a:gd name="T11" fmla="*/ 701 h 2762"/>
                <a:gd name="T12" fmla="*/ 3968 w 3968"/>
                <a:gd name="T13" fmla="*/ 1387 h 2762"/>
                <a:gd name="T14" fmla="*/ 3892 w 3968"/>
                <a:gd name="T15" fmla="*/ 1387 h 2762"/>
                <a:gd name="T16" fmla="*/ 3968 w 3968"/>
                <a:gd name="T17" fmla="*/ 2074 h 2762"/>
                <a:gd name="T18" fmla="*/ 3892 w 3968"/>
                <a:gd name="T19" fmla="*/ 2074 h 2762"/>
                <a:gd name="T20" fmla="*/ 3968 w 3968"/>
                <a:gd name="T21" fmla="*/ 2762 h 2762"/>
                <a:gd name="T22" fmla="*/ 3892 w 3968"/>
                <a:gd name="T23" fmla="*/ 2762 h 2762"/>
                <a:gd name="T24" fmla="*/ 3968 w 3968"/>
                <a:gd name="T25" fmla="*/ 14 h 2762"/>
                <a:gd name="T26" fmla="*/ 3892 w 3968"/>
                <a:gd name="T27" fmla="*/ 14 h 2762"/>
                <a:gd name="T28" fmla="*/ 0 w 3968"/>
                <a:gd name="T29" fmla="*/ 357 h 2762"/>
                <a:gd name="T30" fmla="*/ 67 w 3968"/>
                <a:gd name="T31" fmla="*/ 357 h 2762"/>
                <a:gd name="T32" fmla="*/ 0 w 3968"/>
                <a:gd name="T33" fmla="*/ 14 h 2762"/>
                <a:gd name="T34" fmla="*/ 67 w 3968"/>
                <a:gd name="T35" fmla="*/ 14 h 2762"/>
                <a:gd name="T36" fmla="*/ 0 w 3968"/>
                <a:gd name="T37" fmla="*/ 1043 h 2762"/>
                <a:gd name="T38" fmla="*/ 67 w 3968"/>
                <a:gd name="T39" fmla="*/ 1043 h 2762"/>
                <a:gd name="T40" fmla="*/ 0 w 3968"/>
                <a:gd name="T41" fmla="*/ 701 h 2762"/>
                <a:gd name="T42" fmla="*/ 67 w 3968"/>
                <a:gd name="T43" fmla="*/ 701 h 2762"/>
                <a:gd name="T44" fmla="*/ 0 w 3968"/>
                <a:gd name="T45" fmla="*/ 1731 h 2762"/>
                <a:gd name="T46" fmla="*/ 67 w 3968"/>
                <a:gd name="T47" fmla="*/ 1731 h 2762"/>
                <a:gd name="T48" fmla="*/ 0 w 3968"/>
                <a:gd name="T49" fmla="*/ 1387 h 2762"/>
                <a:gd name="T50" fmla="*/ 67 w 3968"/>
                <a:gd name="T51" fmla="*/ 1387 h 2762"/>
                <a:gd name="T52" fmla="*/ 0 w 3968"/>
                <a:gd name="T53" fmla="*/ 2418 h 2762"/>
                <a:gd name="T54" fmla="*/ 67 w 3968"/>
                <a:gd name="T55" fmla="*/ 2418 h 2762"/>
                <a:gd name="T56" fmla="*/ 0 w 3968"/>
                <a:gd name="T57" fmla="*/ 2074 h 2762"/>
                <a:gd name="T58" fmla="*/ 67 w 3968"/>
                <a:gd name="T59" fmla="*/ 2074 h 2762"/>
                <a:gd name="T60" fmla="*/ 0 w 3968"/>
                <a:gd name="T61" fmla="*/ 2762 h 2762"/>
                <a:gd name="T62" fmla="*/ 67 w 3968"/>
                <a:gd name="T63" fmla="*/ 2762 h 2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68" h="2762">
                  <a:moveTo>
                    <a:pt x="67" y="0"/>
                  </a:moveTo>
                  <a:lnTo>
                    <a:pt x="67" y="2762"/>
                  </a:lnTo>
                  <a:lnTo>
                    <a:pt x="3892" y="2762"/>
                  </a:lnTo>
                  <a:lnTo>
                    <a:pt x="3892" y="7"/>
                  </a:lnTo>
                  <a:moveTo>
                    <a:pt x="3968" y="701"/>
                  </a:moveTo>
                  <a:lnTo>
                    <a:pt x="3892" y="701"/>
                  </a:lnTo>
                  <a:moveTo>
                    <a:pt x="3968" y="1387"/>
                  </a:moveTo>
                  <a:lnTo>
                    <a:pt x="3892" y="1387"/>
                  </a:lnTo>
                  <a:moveTo>
                    <a:pt x="3968" y="2074"/>
                  </a:moveTo>
                  <a:lnTo>
                    <a:pt x="3892" y="2074"/>
                  </a:lnTo>
                  <a:moveTo>
                    <a:pt x="3968" y="2762"/>
                  </a:moveTo>
                  <a:lnTo>
                    <a:pt x="3892" y="2762"/>
                  </a:lnTo>
                  <a:moveTo>
                    <a:pt x="3968" y="14"/>
                  </a:moveTo>
                  <a:lnTo>
                    <a:pt x="3892" y="14"/>
                  </a:lnTo>
                  <a:moveTo>
                    <a:pt x="0" y="357"/>
                  </a:moveTo>
                  <a:lnTo>
                    <a:pt x="67" y="357"/>
                  </a:lnTo>
                  <a:moveTo>
                    <a:pt x="0" y="14"/>
                  </a:moveTo>
                  <a:lnTo>
                    <a:pt x="67" y="14"/>
                  </a:lnTo>
                  <a:moveTo>
                    <a:pt x="0" y="1043"/>
                  </a:moveTo>
                  <a:lnTo>
                    <a:pt x="67" y="1043"/>
                  </a:lnTo>
                  <a:moveTo>
                    <a:pt x="0" y="701"/>
                  </a:moveTo>
                  <a:lnTo>
                    <a:pt x="67" y="701"/>
                  </a:lnTo>
                  <a:moveTo>
                    <a:pt x="0" y="1731"/>
                  </a:moveTo>
                  <a:lnTo>
                    <a:pt x="67" y="1731"/>
                  </a:lnTo>
                  <a:moveTo>
                    <a:pt x="0" y="1387"/>
                  </a:moveTo>
                  <a:lnTo>
                    <a:pt x="67" y="1387"/>
                  </a:lnTo>
                  <a:moveTo>
                    <a:pt x="0" y="2418"/>
                  </a:moveTo>
                  <a:lnTo>
                    <a:pt x="67" y="2418"/>
                  </a:lnTo>
                  <a:moveTo>
                    <a:pt x="0" y="2074"/>
                  </a:moveTo>
                  <a:lnTo>
                    <a:pt x="67" y="2074"/>
                  </a:lnTo>
                  <a:moveTo>
                    <a:pt x="0" y="2762"/>
                  </a:moveTo>
                  <a:lnTo>
                    <a:pt x="67" y="2762"/>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8" name="Freeform 6">
              <a:extLst>
                <a:ext uri="{FF2B5EF4-FFF2-40B4-BE49-F238E27FC236}">
                  <a16:creationId xmlns:a16="http://schemas.microsoft.com/office/drawing/2014/main" id="{534B3F33-5777-4570-B772-013CBAA924B3}"/>
                </a:ext>
              </a:extLst>
            </p:cNvPr>
            <p:cNvSpPr>
              <a:spLocks/>
            </p:cNvSpPr>
            <p:nvPr/>
          </p:nvSpPr>
          <p:spPr bwMode="auto">
            <a:xfrm>
              <a:off x="1389464" y="2947927"/>
              <a:ext cx="268952" cy="3059172"/>
            </a:xfrm>
            <a:custGeom>
              <a:avLst/>
              <a:gdLst>
                <a:gd name="T0" fmla="*/ 160 w 160"/>
                <a:gd name="T1" fmla="*/ 0 h 1981"/>
                <a:gd name="T2" fmla="*/ 0 w 160"/>
                <a:gd name="T3" fmla="*/ 0 h 1981"/>
                <a:gd name="T4" fmla="*/ 0 w 160"/>
                <a:gd name="T5" fmla="*/ 1981 h 1981"/>
                <a:gd name="T6" fmla="*/ 160 w 160"/>
                <a:gd name="T7" fmla="*/ 1981 h 1981"/>
                <a:gd name="T8" fmla="*/ 160 w 160"/>
                <a:gd name="T9" fmla="*/ 0 h 1981"/>
                <a:gd name="T10" fmla="*/ 160 w 160"/>
                <a:gd name="T11" fmla="*/ 0 h 1981"/>
              </a:gdLst>
              <a:ahLst/>
              <a:cxnLst>
                <a:cxn ang="0">
                  <a:pos x="T0" y="T1"/>
                </a:cxn>
                <a:cxn ang="0">
                  <a:pos x="T2" y="T3"/>
                </a:cxn>
                <a:cxn ang="0">
                  <a:pos x="T4" y="T5"/>
                </a:cxn>
                <a:cxn ang="0">
                  <a:pos x="T6" y="T7"/>
                </a:cxn>
                <a:cxn ang="0">
                  <a:pos x="T8" y="T9"/>
                </a:cxn>
                <a:cxn ang="0">
                  <a:pos x="T10" y="T11"/>
                </a:cxn>
              </a:cxnLst>
              <a:rect l="0" t="0" r="r" b="b"/>
              <a:pathLst>
                <a:path w="160" h="1981">
                  <a:moveTo>
                    <a:pt x="160" y="0"/>
                  </a:moveTo>
                  <a:lnTo>
                    <a:pt x="0" y="0"/>
                  </a:lnTo>
                  <a:lnTo>
                    <a:pt x="0" y="1981"/>
                  </a:lnTo>
                  <a:lnTo>
                    <a:pt x="160" y="1981"/>
                  </a:lnTo>
                  <a:lnTo>
                    <a:pt x="160" y="0"/>
                  </a:lnTo>
                  <a:lnTo>
                    <a:pt x="16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9" name="Freeform 7">
              <a:extLst>
                <a:ext uri="{FF2B5EF4-FFF2-40B4-BE49-F238E27FC236}">
                  <a16:creationId xmlns:a16="http://schemas.microsoft.com/office/drawing/2014/main" id="{51E0629B-7D85-4AFD-A537-17E0F580C85C}"/>
                </a:ext>
              </a:extLst>
            </p:cNvPr>
            <p:cNvSpPr>
              <a:spLocks/>
            </p:cNvSpPr>
            <p:nvPr/>
          </p:nvSpPr>
          <p:spPr bwMode="auto">
            <a:xfrm>
              <a:off x="7239161" y="2626722"/>
              <a:ext cx="270633" cy="3380377"/>
            </a:xfrm>
            <a:custGeom>
              <a:avLst/>
              <a:gdLst>
                <a:gd name="T0" fmla="*/ 161 w 161"/>
                <a:gd name="T1" fmla="*/ 0 h 2189"/>
                <a:gd name="T2" fmla="*/ 0 w 161"/>
                <a:gd name="T3" fmla="*/ 0 h 2189"/>
                <a:gd name="T4" fmla="*/ 0 w 161"/>
                <a:gd name="T5" fmla="*/ 2189 h 2189"/>
                <a:gd name="T6" fmla="*/ 161 w 161"/>
                <a:gd name="T7" fmla="*/ 2189 h 2189"/>
                <a:gd name="T8" fmla="*/ 161 w 161"/>
                <a:gd name="T9" fmla="*/ 0 h 2189"/>
                <a:gd name="T10" fmla="*/ 161 w 161"/>
                <a:gd name="T11" fmla="*/ 0 h 2189"/>
              </a:gdLst>
              <a:ahLst/>
              <a:cxnLst>
                <a:cxn ang="0">
                  <a:pos x="T0" y="T1"/>
                </a:cxn>
                <a:cxn ang="0">
                  <a:pos x="T2" y="T3"/>
                </a:cxn>
                <a:cxn ang="0">
                  <a:pos x="T4" y="T5"/>
                </a:cxn>
                <a:cxn ang="0">
                  <a:pos x="T6" y="T7"/>
                </a:cxn>
                <a:cxn ang="0">
                  <a:pos x="T8" y="T9"/>
                </a:cxn>
                <a:cxn ang="0">
                  <a:pos x="T10" y="T11"/>
                </a:cxn>
              </a:cxnLst>
              <a:rect l="0" t="0" r="r" b="b"/>
              <a:pathLst>
                <a:path w="161" h="2189">
                  <a:moveTo>
                    <a:pt x="161" y="0"/>
                  </a:moveTo>
                  <a:lnTo>
                    <a:pt x="0" y="0"/>
                  </a:lnTo>
                  <a:lnTo>
                    <a:pt x="0" y="2189"/>
                  </a:lnTo>
                  <a:lnTo>
                    <a:pt x="161" y="2189"/>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0" name="Freeform 8">
              <a:extLst>
                <a:ext uri="{FF2B5EF4-FFF2-40B4-BE49-F238E27FC236}">
                  <a16:creationId xmlns:a16="http://schemas.microsoft.com/office/drawing/2014/main" id="{8450B2CD-127C-4ECA-9301-7BBCDEAEEC2F}"/>
                </a:ext>
              </a:extLst>
            </p:cNvPr>
            <p:cNvSpPr>
              <a:spLocks/>
            </p:cNvSpPr>
            <p:nvPr/>
          </p:nvSpPr>
          <p:spPr bwMode="auto">
            <a:xfrm>
              <a:off x="6647467" y="2637531"/>
              <a:ext cx="270633" cy="3369567"/>
            </a:xfrm>
            <a:custGeom>
              <a:avLst/>
              <a:gdLst>
                <a:gd name="T0" fmla="*/ 161 w 161"/>
                <a:gd name="T1" fmla="*/ 0 h 2182"/>
                <a:gd name="T2" fmla="*/ 0 w 161"/>
                <a:gd name="T3" fmla="*/ 0 h 2182"/>
                <a:gd name="T4" fmla="*/ 0 w 161"/>
                <a:gd name="T5" fmla="*/ 2182 h 2182"/>
                <a:gd name="T6" fmla="*/ 161 w 161"/>
                <a:gd name="T7" fmla="*/ 2182 h 2182"/>
                <a:gd name="T8" fmla="*/ 161 w 161"/>
                <a:gd name="T9" fmla="*/ 0 h 2182"/>
                <a:gd name="T10" fmla="*/ 161 w 161"/>
                <a:gd name="T11" fmla="*/ 0 h 2182"/>
              </a:gdLst>
              <a:ahLst/>
              <a:cxnLst>
                <a:cxn ang="0">
                  <a:pos x="T0" y="T1"/>
                </a:cxn>
                <a:cxn ang="0">
                  <a:pos x="T2" y="T3"/>
                </a:cxn>
                <a:cxn ang="0">
                  <a:pos x="T4" y="T5"/>
                </a:cxn>
                <a:cxn ang="0">
                  <a:pos x="T6" y="T7"/>
                </a:cxn>
                <a:cxn ang="0">
                  <a:pos x="T8" y="T9"/>
                </a:cxn>
                <a:cxn ang="0">
                  <a:pos x="T10" y="T11"/>
                </a:cxn>
              </a:cxnLst>
              <a:rect l="0" t="0" r="r" b="b"/>
              <a:pathLst>
                <a:path w="161" h="2182">
                  <a:moveTo>
                    <a:pt x="161" y="0"/>
                  </a:moveTo>
                  <a:lnTo>
                    <a:pt x="0" y="0"/>
                  </a:lnTo>
                  <a:lnTo>
                    <a:pt x="0" y="2182"/>
                  </a:lnTo>
                  <a:lnTo>
                    <a:pt x="161" y="2182"/>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1" name="Freeform 9">
              <a:extLst>
                <a:ext uri="{FF2B5EF4-FFF2-40B4-BE49-F238E27FC236}">
                  <a16:creationId xmlns:a16="http://schemas.microsoft.com/office/drawing/2014/main" id="{CFB3DEDB-5E9B-4805-A628-BB4911BB3302}"/>
                </a:ext>
              </a:extLst>
            </p:cNvPr>
            <p:cNvSpPr>
              <a:spLocks/>
            </p:cNvSpPr>
            <p:nvPr/>
          </p:nvSpPr>
          <p:spPr bwMode="auto">
            <a:xfrm>
              <a:off x="6069222" y="2637531"/>
              <a:ext cx="270633" cy="3369567"/>
            </a:xfrm>
            <a:custGeom>
              <a:avLst/>
              <a:gdLst>
                <a:gd name="T0" fmla="*/ 161 w 161"/>
                <a:gd name="T1" fmla="*/ 0 h 2182"/>
                <a:gd name="T2" fmla="*/ 0 w 161"/>
                <a:gd name="T3" fmla="*/ 0 h 2182"/>
                <a:gd name="T4" fmla="*/ 0 w 161"/>
                <a:gd name="T5" fmla="*/ 2182 h 2182"/>
                <a:gd name="T6" fmla="*/ 161 w 161"/>
                <a:gd name="T7" fmla="*/ 2182 h 2182"/>
                <a:gd name="T8" fmla="*/ 161 w 161"/>
                <a:gd name="T9" fmla="*/ 0 h 2182"/>
                <a:gd name="T10" fmla="*/ 161 w 161"/>
                <a:gd name="T11" fmla="*/ 0 h 2182"/>
              </a:gdLst>
              <a:ahLst/>
              <a:cxnLst>
                <a:cxn ang="0">
                  <a:pos x="T0" y="T1"/>
                </a:cxn>
                <a:cxn ang="0">
                  <a:pos x="T2" y="T3"/>
                </a:cxn>
                <a:cxn ang="0">
                  <a:pos x="T4" y="T5"/>
                </a:cxn>
                <a:cxn ang="0">
                  <a:pos x="T6" y="T7"/>
                </a:cxn>
                <a:cxn ang="0">
                  <a:pos x="T8" y="T9"/>
                </a:cxn>
                <a:cxn ang="0">
                  <a:pos x="T10" y="T11"/>
                </a:cxn>
              </a:cxnLst>
              <a:rect l="0" t="0" r="r" b="b"/>
              <a:pathLst>
                <a:path w="161" h="2182">
                  <a:moveTo>
                    <a:pt x="161" y="0"/>
                  </a:moveTo>
                  <a:lnTo>
                    <a:pt x="0" y="0"/>
                  </a:lnTo>
                  <a:lnTo>
                    <a:pt x="0" y="2182"/>
                  </a:lnTo>
                  <a:lnTo>
                    <a:pt x="161" y="2182"/>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2" name="Freeform 10">
              <a:extLst>
                <a:ext uri="{FF2B5EF4-FFF2-40B4-BE49-F238E27FC236}">
                  <a16:creationId xmlns:a16="http://schemas.microsoft.com/office/drawing/2014/main" id="{6E4264A5-E552-459B-BC50-5DDAD7945BF0}"/>
                </a:ext>
              </a:extLst>
            </p:cNvPr>
            <p:cNvSpPr>
              <a:spLocks/>
            </p:cNvSpPr>
            <p:nvPr/>
          </p:nvSpPr>
          <p:spPr bwMode="auto">
            <a:xfrm>
              <a:off x="5465761" y="2648342"/>
              <a:ext cx="268952" cy="3358757"/>
            </a:xfrm>
            <a:custGeom>
              <a:avLst/>
              <a:gdLst>
                <a:gd name="T0" fmla="*/ 160 w 160"/>
                <a:gd name="T1" fmla="*/ 0 h 2175"/>
                <a:gd name="T2" fmla="*/ 0 w 160"/>
                <a:gd name="T3" fmla="*/ 0 h 2175"/>
                <a:gd name="T4" fmla="*/ 0 w 160"/>
                <a:gd name="T5" fmla="*/ 2175 h 2175"/>
                <a:gd name="T6" fmla="*/ 160 w 160"/>
                <a:gd name="T7" fmla="*/ 2175 h 2175"/>
                <a:gd name="T8" fmla="*/ 160 w 160"/>
                <a:gd name="T9" fmla="*/ 0 h 2175"/>
                <a:gd name="T10" fmla="*/ 160 w 160"/>
                <a:gd name="T11" fmla="*/ 0 h 2175"/>
              </a:gdLst>
              <a:ahLst/>
              <a:cxnLst>
                <a:cxn ang="0">
                  <a:pos x="T0" y="T1"/>
                </a:cxn>
                <a:cxn ang="0">
                  <a:pos x="T2" y="T3"/>
                </a:cxn>
                <a:cxn ang="0">
                  <a:pos x="T4" y="T5"/>
                </a:cxn>
                <a:cxn ang="0">
                  <a:pos x="T6" y="T7"/>
                </a:cxn>
                <a:cxn ang="0">
                  <a:pos x="T8" y="T9"/>
                </a:cxn>
                <a:cxn ang="0">
                  <a:pos x="T10" y="T11"/>
                </a:cxn>
              </a:cxnLst>
              <a:rect l="0" t="0" r="r" b="b"/>
              <a:pathLst>
                <a:path w="160" h="2175">
                  <a:moveTo>
                    <a:pt x="160" y="0"/>
                  </a:moveTo>
                  <a:lnTo>
                    <a:pt x="0" y="0"/>
                  </a:lnTo>
                  <a:lnTo>
                    <a:pt x="0" y="2175"/>
                  </a:lnTo>
                  <a:lnTo>
                    <a:pt x="160" y="2175"/>
                  </a:lnTo>
                  <a:lnTo>
                    <a:pt x="160" y="0"/>
                  </a:lnTo>
                  <a:lnTo>
                    <a:pt x="16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3" name="Freeform 11">
              <a:extLst>
                <a:ext uri="{FF2B5EF4-FFF2-40B4-BE49-F238E27FC236}">
                  <a16:creationId xmlns:a16="http://schemas.microsoft.com/office/drawing/2014/main" id="{3BA90D09-61FE-4A24-AC2E-01135E77D492}"/>
                </a:ext>
              </a:extLst>
            </p:cNvPr>
            <p:cNvSpPr>
              <a:spLocks/>
            </p:cNvSpPr>
            <p:nvPr/>
          </p:nvSpPr>
          <p:spPr bwMode="auto">
            <a:xfrm>
              <a:off x="4885835" y="2680771"/>
              <a:ext cx="270633" cy="3326327"/>
            </a:xfrm>
            <a:custGeom>
              <a:avLst/>
              <a:gdLst>
                <a:gd name="T0" fmla="*/ 161 w 161"/>
                <a:gd name="T1" fmla="*/ 0 h 2154"/>
                <a:gd name="T2" fmla="*/ 0 w 161"/>
                <a:gd name="T3" fmla="*/ 0 h 2154"/>
                <a:gd name="T4" fmla="*/ 0 w 161"/>
                <a:gd name="T5" fmla="*/ 2154 h 2154"/>
                <a:gd name="T6" fmla="*/ 161 w 161"/>
                <a:gd name="T7" fmla="*/ 2154 h 2154"/>
                <a:gd name="T8" fmla="*/ 161 w 161"/>
                <a:gd name="T9" fmla="*/ 0 h 2154"/>
                <a:gd name="T10" fmla="*/ 161 w 161"/>
                <a:gd name="T11" fmla="*/ 0 h 2154"/>
              </a:gdLst>
              <a:ahLst/>
              <a:cxnLst>
                <a:cxn ang="0">
                  <a:pos x="T0" y="T1"/>
                </a:cxn>
                <a:cxn ang="0">
                  <a:pos x="T2" y="T3"/>
                </a:cxn>
                <a:cxn ang="0">
                  <a:pos x="T4" y="T5"/>
                </a:cxn>
                <a:cxn ang="0">
                  <a:pos x="T6" y="T7"/>
                </a:cxn>
                <a:cxn ang="0">
                  <a:pos x="T8" y="T9"/>
                </a:cxn>
                <a:cxn ang="0">
                  <a:pos x="T10" y="T11"/>
                </a:cxn>
              </a:cxnLst>
              <a:rect l="0" t="0" r="r" b="b"/>
              <a:pathLst>
                <a:path w="161" h="2154">
                  <a:moveTo>
                    <a:pt x="161" y="0"/>
                  </a:moveTo>
                  <a:lnTo>
                    <a:pt x="0" y="0"/>
                  </a:lnTo>
                  <a:lnTo>
                    <a:pt x="0" y="2154"/>
                  </a:lnTo>
                  <a:lnTo>
                    <a:pt x="161" y="2154"/>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4" name="Freeform 12">
              <a:extLst>
                <a:ext uri="{FF2B5EF4-FFF2-40B4-BE49-F238E27FC236}">
                  <a16:creationId xmlns:a16="http://schemas.microsoft.com/office/drawing/2014/main" id="{FFE5A391-02D1-4E48-B0E8-5E0A0B2DBE55}"/>
                </a:ext>
              </a:extLst>
            </p:cNvPr>
            <p:cNvSpPr>
              <a:spLocks/>
            </p:cNvSpPr>
            <p:nvPr/>
          </p:nvSpPr>
          <p:spPr bwMode="auto">
            <a:xfrm>
              <a:off x="4294141" y="2713200"/>
              <a:ext cx="270633" cy="3293899"/>
            </a:xfrm>
            <a:custGeom>
              <a:avLst/>
              <a:gdLst>
                <a:gd name="T0" fmla="*/ 161 w 161"/>
                <a:gd name="T1" fmla="*/ 0 h 2133"/>
                <a:gd name="T2" fmla="*/ 0 w 161"/>
                <a:gd name="T3" fmla="*/ 0 h 2133"/>
                <a:gd name="T4" fmla="*/ 0 w 161"/>
                <a:gd name="T5" fmla="*/ 2133 h 2133"/>
                <a:gd name="T6" fmla="*/ 161 w 161"/>
                <a:gd name="T7" fmla="*/ 2133 h 2133"/>
                <a:gd name="T8" fmla="*/ 161 w 161"/>
                <a:gd name="T9" fmla="*/ 0 h 2133"/>
                <a:gd name="T10" fmla="*/ 161 w 161"/>
                <a:gd name="T11" fmla="*/ 0 h 2133"/>
              </a:gdLst>
              <a:ahLst/>
              <a:cxnLst>
                <a:cxn ang="0">
                  <a:pos x="T0" y="T1"/>
                </a:cxn>
                <a:cxn ang="0">
                  <a:pos x="T2" y="T3"/>
                </a:cxn>
                <a:cxn ang="0">
                  <a:pos x="T4" y="T5"/>
                </a:cxn>
                <a:cxn ang="0">
                  <a:pos x="T6" y="T7"/>
                </a:cxn>
                <a:cxn ang="0">
                  <a:pos x="T8" y="T9"/>
                </a:cxn>
                <a:cxn ang="0">
                  <a:pos x="T10" y="T11"/>
                </a:cxn>
              </a:cxnLst>
              <a:rect l="0" t="0" r="r" b="b"/>
              <a:pathLst>
                <a:path w="161" h="2133">
                  <a:moveTo>
                    <a:pt x="161" y="0"/>
                  </a:moveTo>
                  <a:lnTo>
                    <a:pt x="0" y="0"/>
                  </a:lnTo>
                  <a:lnTo>
                    <a:pt x="0" y="2133"/>
                  </a:lnTo>
                  <a:lnTo>
                    <a:pt x="161" y="2133"/>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5" name="Freeform 13">
              <a:extLst>
                <a:ext uri="{FF2B5EF4-FFF2-40B4-BE49-F238E27FC236}">
                  <a16:creationId xmlns:a16="http://schemas.microsoft.com/office/drawing/2014/main" id="{C3B10223-89F9-42FA-B9ED-5145200D321F}"/>
                </a:ext>
              </a:extLst>
            </p:cNvPr>
            <p:cNvSpPr>
              <a:spLocks/>
            </p:cNvSpPr>
            <p:nvPr/>
          </p:nvSpPr>
          <p:spPr bwMode="auto">
            <a:xfrm>
              <a:off x="3729343" y="2754895"/>
              <a:ext cx="270633" cy="3252203"/>
            </a:xfrm>
            <a:custGeom>
              <a:avLst/>
              <a:gdLst>
                <a:gd name="T0" fmla="*/ 161 w 161"/>
                <a:gd name="T1" fmla="*/ 0 h 2106"/>
                <a:gd name="T2" fmla="*/ 0 w 161"/>
                <a:gd name="T3" fmla="*/ 0 h 2106"/>
                <a:gd name="T4" fmla="*/ 0 w 161"/>
                <a:gd name="T5" fmla="*/ 2106 h 2106"/>
                <a:gd name="T6" fmla="*/ 161 w 161"/>
                <a:gd name="T7" fmla="*/ 2106 h 2106"/>
                <a:gd name="T8" fmla="*/ 161 w 161"/>
                <a:gd name="T9" fmla="*/ 0 h 2106"/>
                <a:gd name="T10" fmla="*/ 161 w 161"/>
                <a:gd name="T11" fmla="*/ 0 h 2106"/>
              </a:gdLst>
              <a:ahLst/>
              <a:cxnLst>
                <a:cxn ang="0">
                  <a:pos x="T0" y="T1"/>
                </a:cxn>
                <a:cxn ang="0">
                  <a:pos x="T2" y="T3"/>
                </a:cxn>
                <a:cxn ang="0">
                  <a:pos x="T4" y="T5"/>
                </a:cxn>
                <a:cxn ang="0">
                  <a:pos x="T6" y="T7"/>
                </a:cxn>
                <a:cxn ang="0">
                  <a:pos x="T8" y="T9"/>
                </a:cxn>
                <a:cxn ang="0">
                  <a:pos x="T10" y="T11"/>
                </a:cxn>
              </a:cxnLst>
              <a:rect l="0" t="0" r="r" b="b"/>
              <a:pathLst>
                <a:path w="161" h="2106">
                  <a:moveTo>
                    <a:pt x="161" y="0"/>
                  </a:moveTo>
                  <a:lnTo>
                    <a:pt x="0" y="0"/>
                  </a:lnTo>
                  <a:lnTo>
                    <a:pt x="0" y="2106"/>
                  </a:lnTo>
                  <a:lnTo>
                    <a:pt x="161" y="2106"/>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6" name="Freeform 14">
              <a:extLst>
                <a:ext uri="{FF2B5EF4-FFF2-40B4-BE49-F238E27FC236}">
                  <a16:creationId xmlns:a16="http://schemas.microsoft.com/office/drawing/2014/main" id="{D38846F1-A1E8-4BF4-A8CD-890F1442D138}"/>
                </a:ext>
              </a:extLst>
            </p:cNvPr>
            <p:cNvSpPr>
              <a:spLocks/>
            </p:cNvSpPr>
            <p:nvPr/>
          </p:nvSpPr>
          <p:spPr bwMode="auto">
            <a:xfrm>
              <a:off x="3137649" y="2808944"/>
              <a:ext cx="270633" cy="3198155"/>
            </a:xfrm>
            <a:custGeom>
              <a:avLst/>
              <a:gdLst>
                <a:gd name="T0" fmla="*/ 161 w 161"/>
                <a:gd name="T1" fmla="*/ 0 h 2071"/>
                <a:gd name="T2" fmla="*/ 0 w 161"/>
                <a:gd name="T3" fmla="*/ 0 h 2071"/>
                <a:gd name="T4" fmla="*/ 0 w 161"/>
                <a:gd name="T5" fmla="*/ 2071 h 2071"/>
                <a:gd name="T6" fmla="*/ 161 w 161"/>
                <a:gd name="T7" fmla="*/ 2071 h 2071"/>
                <a:gd name="T8" fmla="*/ 161 w 161"/>
                <a:gd name="T9" fmla="*/ 0 h 2071"/>
                <a:gd name="T10" fmla="*/ 161 w 161"/>
                <a:gd name="T11" fmla="*/ 0 h 2071"/>
              </a:gdLst>
              <a:ahLst/>
              <a:cxnLst>
                <a:cxn ang="0">
                  <a:pos x="T0" y="T1"/>
                </a:cxn>
                <a:cxn ang="0">
                  <a:pos x="T2" y="T3"/>
                </a:cxn>
                <a:cxn ang="0">
                  <a:pos x="T4" y="T5"/>
                </a:cxn>
                <a:cxn ang="0">
                  <a:pos x="T6" y="T7"/>
                </a:cxn>
                <a:cxn ang="0">
                  <a:pos x="T8" y="T9"/>
                </a:cxn>
                <a:cxn ang="0">
                  <a:pos x="T10" y="T11"/>
                </a:cxn>
              </a:cxnLst>
              <a:rect l="0" t="0" r="r" b="b"/>
              <a:pathLst>
                <a:path w="161" h="2071">
                  <a:moveTo>
                    <a:pt x="161" y="0"/>
                  </a:moveTo>
                  <a:lnTo>
                    <a:pt x="0" y="0"/>
                  </a:lnTo>
                  <a:lnTo>
                    <a:pt x="0" y="2071"/>
                  </a:lnTo>
                  <a:lnTo>
                    <a:pt x="161" y="2071"/>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7" name="Freeform 15">
              <a:extLst>
                <a:ext uri="{FF2B5EF4-FFF2-40B4-BE49-F238E27FC236}">
                  <a16:creationId xmlns:a16="http://schemas.microsoft.com/office/drawing/2014/main" id="{BEF3BF7F-C3BA-4C5C-91AD-90A9BAC99135}"/>
                </a:ext>
              </a:extLst>
            </p:cNvPr>
            <p:cNvSpPr>
              <a:spLocks/>
            </p:cNvSpPr>
            <p:nvPr/>
          </p:nvSpPr>
          <p:spPr bwMode="auto">
            <a:xfrm>
              <a:off x="2545956" y="2850639"/>
              <a:ext cx="270633" cy="3156459"/>
            </a:xfrm>
            <a:custGeom>
              <a:avLst/>
              <a:gdLst>
                <a:gd name="T0" fmla="*/ 161 w 161"/>
                <a:gd name="T1" fmla="*/ 0 h 2044"/>
                <a:gd name="T2" fmla="*/ 0 w 161"/>
                <a:gd name="T3" fmla="*/ 0 h 2044"/>
                <a:gd name="T4" fmla="*/ 0 w 161"/>
                <a:gd name="T5" fmla="*/ 2044 h 2044"/>
                <a:gd name="T6" fmla="*/ 161 w 161"/>
                <a:gd name="T7" fmla="*/ 2044 h 2044"/>
                <a:gd name="T8" fmla="*/ 161 w 161"/>
                <a:gd name="T9" fmla="*/ 0 h 2044"/>
                <a:gd name="T10" fmla="*/ 161 w 161"/>
                <a:gd name="T11" fmla="*/ 0 h 2044"/>
              </a:gdLst>
              <a:ahLst/>
              <a:cxnLst>
                <a:cxn ang="0">
                  <a:pos x="T0" y="T1"/>
                </a:cxn>
                <a:cxn ang="0">
                  <a:pos x="T2" y="T3"/>
                </a:cxn>
                <a:cxn ang="0">
                  <a:pos x="T4" y="T5"/>
                </a:cxn>
                <a:cxn ang="0">
                  <a:pos x="T6" y="T7"/>
                </a:cxn>
                <a:cxn ang="0">
                  <a:pos x="T8" y="T9"/>
                </a:cxn>
                <a:cxn ang="0">
                  <a:pos x="T10" y="T11"/>
                </a:cxn>
              </a:cxnLst>
              <a:rect l="0" t="0" r="r" b="b"/>
              <a:pathLst>
                <a:path w="161" h="2044">
                  <a:moveTo>
                    <a:pt x="161" y="0"/>
                  </a:moveTo>
                  <a:lnTo>
                    <a:pt x="0" y="0"/>
                  </a:lnTo>
                  <a:lnTo>
                    <a:pt x="0" y="2044"/>
                  </a:lnTo>
                  <a:lnTo>
                    <a:pt x="161" y="2044"/>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8" name="Freeform 16">
              <a:extLst>
                <a:ext uri="{FF2B5EF4-FFF2-40B4-BE49-F238E27FC236}">
                  <a16:creationId xmlns:a16="http://schemas.microsoft.com/office/drawing/2014/main" id="{CFC0E4CE-B29B-4F10-9667-2BB527209CD4}"/>
                </a:ext>
              </a:extLst>
            </p:cNvPr>
            <p:cNvSpPr>
              <a:spLocks/>
            </p:cNvSpPr>
            <p:nvPr/>
          </p:nvSpPr>
          <p:spPr bwMode="auto">
            <a:xfrm>
              <a:off x="1954262" y="2915498"/>
              <a:ext cx="270633" cy="3091601"/>
            </a:xfrm>
            <a:custGeom>
              <a:avLst/>
              <a:gdLst>
                <a:gd name="T0" fmla="*/ 161 w 161"/>
                <a:gd name="T1" fmla="*/ 0 h 2002"/>
                <a:gd name="T2" fmla="*/ 0 w 161"/>
                <a:gd name="T3" fmla="*/ 0 h 2002"/>
                <a:gd name="T4" fmla="*/ 0 w 161"/>
                <a:gd name="T5" fmla="*/ 2002 h 2002"/>
                <a:gd name="T6" fmla="*/ 161 w 161"/>
                <a:gd name="T7" fmla="*/ 2002 h 2002"/>
                <a:gd name="T8" fmla="*/ 161 w 161"/>
                <a:gd name="T9" fmla="*/ 0 h 2002"/>
                <a:gd name="T10" fmla="*/ 161 w 161"/>
                <a:gd name="T11" fmla="*/ 0 h 2002"/>
              </a:gdLst>
              <a:ahLst/>
              <a:cxnLst>
                <a:cxn ang="0">
                  <a:pos x="T0" y="T1"/>
                </a:cxn>
                <a:cxn ang="0">
                  <a:pos x="T2" y="T3"/>
                </a:cxn>
                <a:cxn ang="0">
                  <a:pos x="T4" y="T5"/>
                </a:cxn>
                <a:cxn ang="0">
                  <a:pos x="T6" y="T7"/>
                </a:cxn>
                <a:cxn ang="0">
                  <a:pos x="T8" y="T9"/>
                </a:cxn>
                <a:cxn ang="0">
                  <a:pos x="T10" y="T11"/>
                </a:cxn>
              </a:cxnLst>
              <a:rect l="0" t="0" r="r" b="b"/>
              <a:pathLst>
                <a:path w="161" h="2002">
                  <a:moveTo>
                    <a:pt x="161" y="0"/>
                  </a:moveTo>
                  <a:lnTo>
                    <a:pt x="0" y="0"/>
                  </a:lnTo>
                  <a:lnTo>
                    <a:pt x="0" y="2002"/>
                  </a:lnTo>
                  <a:lnTo>
                    <a:pt x="161" y="2002"/>
                  </a:lnTo>
                  <a:lnTo>
                    <a:pt x="161" y="0"/>
                  </a:lnTo>
                  <a:lnTo>
                    <a:pt x="16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9" name="Freeform 17">
              <a:extLst>
                <a:ext uri="{FF2B5EF4-FFF2-40B4-BE49-F238E27FC236}">
                  <a16:creationId xmlns:a16="http://schemas.microsoft.com/office/drawing/2014/main" id="{11F20314-860C-479E-8299-B944E71339CD}"/>
                </a:ext>
              </a:extLst>
            </p:cNvPr>
            <p:cNvSpPr>
              <a:spLocks/>
            </p:cNvSpPr>
            <p:nvPr/>
          </p:nvSpPr>
          <p:spPr bwMode="auto">
            <a:xfrm>
              <a:off x="1361905" y="1691929"/>
              <a:ext cx="180000" cy="180000"/>
            </a:xfrm>
            <a:custGeom>
              <a:avLst/>
              <a:gdLst>
                <a:gd name="T0" fmla="*/ 0 w 84"/>
                <a:gd name="T1" fmla="*/ 0 h 76"/>
                <a:gd name="T2" fmla="*/ 0 w 84"/>
                <a:gd name="T3" fmla="*/ 76 h 76"/>
                <a:gd name="T4" fmla="*/ 84 w 84"/>
                <a:gd name="T5" fmla="*/ 76 h 76"/>
                <a:gd name="T6" fmla="*/ 84 w 84"/>
                <a:gd name="T7" fmla="*/ 0 h 76"/>
                <a:gd name="T8" fmla="*/ 0 w 84"/>
                <a:gd name="T9" fmla="*/ 0 h 76"/>
                <a:gd name="T10" fmla="*/ 0 w 84"/>
                <a:gd name="T11" fmla="*/ 0 h 76"/>
              </a:gdLst>
              <a:ahLst/>
              <a:cxnLst>
                <a:cxn ang="0">
                  <a:pos x="T0" y="T1"/>
                </a:cxn>
                <a:cxn ang="0">
                  <a:pos x="T2" y="T3"/>
                </a:cxn>
                <a:cxn ang="0">
                  <a:pos x="T4" y="T5"/>
                </a:cxn>
                <a:cxn ang="0">
                  <a:pos x="T6" y="T7"/>
                </a:cxn>
                <a:cxn ang="0">
                  <a:pos x="T8" y="T9"/>
                </a:cxn>
                <a:cxn ang="0">
                  <a:pos x="T10" y="T11"/>
                </a:cxn>
              </a:cxnLst>
              <a:rect l="0" t="0" r="r" b="b"/>
              <a:pathLst>
                <a:path w="84" h="76">
                  <a:moveTo>
                    <a:pt x="0" y="0"/>
                  </a:moveTo>
                  <a:lnTo>
                    <a:pt x="0" y="76"/>
                  </a:lnTo>
                  <a:lnTo>
                    <a:pt x="84" y="76"/>
                  </a:lnTo>
                  <a:lnTo>
                    <a:pt x="84" y="0"/>
                  </a:lnTo>
                  <a:lnTo>
                    <a:pt x="0" y="0"/>
                  </a:lnTo>
                  <a:lnTo>
                    <a:pt x="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2" name="Freeform 20">
              <a:extLst>
                <a:ext uri="{FF2B5EF4-FFF2-40B4-BE49-F238E27FC236}">
                  <a16:creationId xmlns:a16="http://schemas.microsoft.com/office/drawing/2014/main" id="{6E12B9E0-A676-45C0-ACDF-81184E7C01F8}"/>
                </a:ext>
              </a:extLst>
            </p:cNvPr>
            <p:cNvSpPr>
              <a:spLocks/>
            </p:cNvSpPr>
            <p:nvPr/>
          </p:nvSpPr>
          <p:spPr bwMode="auto">
            <a:xfrm>
              <a:off x="1527302" y="3205818"/>
              <a:ext cx="5831207" cy="1624557"/>
            </a:xfrm>
            <a:custGeom>
              <a:avLst/>
              <a:gdLst>
                <a:gd name="T0" fmla="*/ 3469 w 3469"/>
                <a:gd name="T1" fmla="*/ 1052 h 1052"/>
                <a:gd name="T2" fmla="*/ 3123 w 3469"/>
                <a:gd name="T3" fmla="*/ 902 h 1052"/>
                <a:gd name="T4" fmla="*/ 2769 w 3469"/>
                <a:gd name="T5" fmla="*/ 741 h 1052"/>
                <a:gd name="T6" fmla="*/ 2455 w 3469"/>
                <a:gd name="T7" fmla="*/ 496 h 1052"/>
                <a:gd name="T8" fmla="*/ 2079 w 3469"/>
                <a:gd name="T9" fmla="*/ 265 h 1052"/>
                <a:gd name="T10" fmla="*/ 1733 w 3469"/>
                <a:gd name="T11" fmla="*/ 366 h 1052"/>
                <a:gd name="T12" fmla="*/ 1405 w 3469"/>
                <a:gd name="T13" fmla="*/ 251 h 1052"/>
                <a:gd name="T14" fmla="*/ 1033 w 3469"/>
                <a:gd name="T15" fmla="*/ 197 h 1052"/>
                <a:gd name="T16" fmla="*/ 715 w 3469"/>
                <a:gd name="T17" fmla="*/ 47 h 1052"/>
                <a:gd name="T18" fmla="*/ 407 w 3469"/>
                <a:gd name="T19" fmla="*/ 0 h 1052"/>
                <a:gd name="T20" fmla="*/ 0 w 3469"/>
                <a:gd name="T21"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9" h="1052">
                  <a:moveTo>
                    <a:pt x="3469" y="1052"/>
                  </a:moveTo>
                  <a:lnTo>
                    <a:pt x="3123" y="902"/>
                  </a:lnTo>
                  <a:lnTo>
                    <a:pt x="2769" y="741"/>
                  </a:lnTo>
                  <a:lnTo>
                    <a:pt x="2455" y="496"/>
                  </a:lnTo>
                  <a:lnTo>
                    <a:pt x="2079" y="265"/>
                  </a:lnTo>
                  <a:lnTo>
                    <a:pt x="1733" y="366"/>
                  </a:lnTo>
                  <a:lnTo>
                    <a:pt x="1405" y="251"/>
                  </a:lnTo>
                  <a:lnTo>
                    <a:pt x="1033" y="197"/>
                  </a:lnTo>
                  <a:lnTo>
                    <a:pt x="715" y="47"/>
                  </a:lnTo>
                  <a:lnTo>
                    <a:pt x="407" y="0"/>
                  </a:lnTo>
                  <a:lnTo>
                    <a:pt x="0" y="0"/>
                  </a:lnTo>
                </a:path>
              </a:pathLst>
            </a:custGeom>
            <a:noFill/>
            <a:ln w="36513" cap="rnd">
              <a:solidFill>
                <a:srgbClr val="00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Freeform 21">
              <a:extLst>
                <a:ext uri="{FF2B5EF4-FFF2-40B4-BE49-F238E27FC236}">
                  <a16:creationId xmlns:a16="http://schemas.microsoft.com/office/drawing/2014/main" id="{F2558CC3-938A-4380-A97C-B3887D366A79}"/>
                </a:ext>
              </a:extLst>
            </p:cNvPr>
            <p:cNvSpPr>
              <a:spLocks/>
            </p:cNvSpPr>
            <p:nvPr/>
          </p:nvSpPr>
          <p:spPr bwMode="auto">
            <a:xfrm>
              <a:off x="1527302" y="4265177"/>
              <a:ext cx="5841292" cy="861695"/>
            </a:xfrm>
            <a:custGeom>
              <a:avLst/>
              <a:gdLst>
                <a:gd name="T0" fmla="*/ 3475 w 3475"/>
                <a:gd name="T1" fmla="*/ 558 h 558"/>
                <a:gd name="T2" fmla="*/ 3117 w 3475"/>
                <a:gd name="T3" fmla="*/ 244 h 558"/>
                <a:gd name="T4" fmla="*/ 2779 w 3475"/>
                <a:gd name="T5" fmla="*/ 301 h 558"/>
                <a:gd name="T6" fmla="*/ 2427 w 3475"/>
                <a:gd name="T7" fmla="*/ 228 h 558"/>
                <a:gd name="T8" fmla="*/ 2075 w 3475"/>
                <a:gd name="T9" fmla="*/ 321 h 558"/>
                <a:gd name="T10" fmla="*/ 1738 w 3475"/>
                <a:gd name="T11" fmla="*/ 321 h 558"/>
                <a:gd name="T12" fmla="*/ 1400 w 3475"/>
                <a:gd name="T13" fmla="*/ 275 h 558"/>
                <a:gd name="T14" fmla="*/ 700 w 3475"/>
                <a:gd name="T15" fmla="*/ 218 h 558"/>
                <a:gd name="T16" fmla="*/ 338 w 3475"/>
                <a:gd name="T17" fmla="*/ 0 h 558"/>
                <a:gd name="T18" fmla="*/ 0 w 3475"/>
                <a:gd name="T19"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5" h="558">
                  <a:moveTo>
                    <a:pt x="3475" y="558"/>
                  </a:moveTo>
                  <a:lnTo>
                    <a:pt x="3117" y="244"/>
                  </a:lnTo>
                  <a:lnTo>
                    <a:pt x="2779" y="301"/>
                  </a:lnTo>
                  <a:lnTo>
                    <a:pt x="2427" y="228"/>
                  </a:lnTo>
                  <a:lnTo>
                    <a:pt x="2075" y="321"/>
                  </a:lnTo>
                  <a:lnTo>
                    <a:pt x="1738" y="321"/>
                  </a:lnTo>
                  <a:lnTo>
                    <a:pt x="1400" y="275"/>
                  </a:lnTo>
                  <a:lnTo>
                    <a:pt x="700" y="218"/>
                  </a:lnTo>
                  <a:lnTo>
                    <a:pt x="338" y="0"/>
                  </a:lnTo>
                  <a:lnTo>
                    <a:pt x="0" y="0"/>
                  </a:lnTo>
                </a:path>
              </a:pathLst>
            </a:custGeom>
            <a:noFill/>
            <a:ln w="36513"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5" name="ZoneTexte 24">
              <a:extLst>
                <a:ext uri="{FF2B5EF4-FFF2-40B4-BE49-F238E27FC236}">
                  <a16:creationId xmlns:a16="http://schemas.microsoft.com/office/drawing/2014/main" id="{89C99529-6CFF-4EA6-8154-842E7ABA2E8E}"/>
                </a:ext>
              </a:extLst>
            </p:cNvPr>
            <p:cNvSpPr txBox="1"/>
            <p:nvPr/>
          </p:nvSpPr>
          <p:spPr>
            <a:xfrm>
              <a:off x="1261193" y="6059549"/>
              <a:ext cx="524503" cy="276999"/>
            </a:xfrm>
            <a:prstGeom prst="rect">
              <a:avLst/>
            </a:prstGeom>
            <a:noFill/>
          </p:spPr>
          <p:txBody>
            <a:bodyPr wrap="none" rtlCol="0">
              <a:spAutoFit/>
            </a:bodyPr>
            <a:lstStyle/>
            <a:p>
              <a:pPr algn="ctr"/>
              <a:r>
                <a:rPr lang="fr-FR" sz="1200" dirty="0"/>
                <a:t>2006</a:t>
              </a:r>
            </a:p>
          </p:txBody>
        </p:sp>
        <p:sp>
          <p:nvSpPr>
            <p:cNvPr id="26" name="ZoneTexte 25">
              <a:extLst>
                <a:ext uri="{FF2B5EF4-FFF2-40B4-BE49-F238E27FC236}">
                  <a16:creationId xmlns:a16="http://schemas.microsoft.com/office/drawing/2014/main" id="{DADE3CA4-AD74-407D-A55E-BE983E439B12}"/>
                </a:ext>
              </a:extLst>
            </p:cNvPr>
            <p:cNvSpPr txBox="1"/>
            <p:nvPr/>
          </p:nvSpPr>
          <p:spPr>
            <a:xfrm>
              <a:off x="1847485" y="6059549"/>
              <a:ext cx="524503" cy="276999"/>
            </a:xfrm>
            <a:prstGeom prst="rect">
              <a:avLst/>
            </a:prstGeom>
            <a:noFill/>
          </p:spPr>
          <p:txBody>
            <a:bodyPr wrap="none" rtlCol="0">
              <a:spAutoFit/>
            </a:bodyPr>
            <a:lstStyle/>
            <a:p>
              <a:pPr algn="ctr"/>
              <a:r>
                <a:rPr lang="fr-FR" sz="1200" dirty="0"/>
                <a:t>2007</a:t>
              </a:r>
            </a:p>
          </p:txBody>
        </p:sp>
        <p:sp>
          <p:nvSpPr>
            <p:cNvPr id="27" name="ZoneTexte 26">
              <a:extLst>
                <a:ext uri="{FF2B5EF4-FFF2-40B4-BE49-F238E27FC236}">
                  <a16:creationId xmlns:a16="http://schemas.microsoft.com/office/drawing/2014/main" id="{685FD8FD-C8C2-46D3-BC37-23DE291B058A}"/>
                </a:ext>
              </a:extLst>
            </p:cNvPr>
            <p:cNvSpPr txBox="1"/>
            <p:nvPr/>
          </p:nvSpPr>
          <p:spPr>
            <a:xfrm>
              <a:off x="2433778" y="6059549"/>
              <a:ext cx="524503" cy="276999"/>
            </a:xfrm>
            <a:prstGeom prst="rect">
              <a:avLst/>
            </a:prstGeom>
            <a:noFill/>
          </p:spPr>
          <p:txBody>
            <a:bodyPr wrap="none" rtlCol="0">
              <a:spAutoFit/>
            </a:bodyPr>
            <a:lstStyle/>
            <a:p>
              <a:pPr algn="ctr"/>
              <a:r>
                <a:rPr lang="fr-FR" sz="1200" dirty="0"/>
                <a:t>2008</a:t>
              </a:r>
            </a:p>
          </p:txBody>
        </p:sp>
        <p:sp>
          <p:nvSpPr>
            <p:cNvPr id="28" name="ZoneTexte 27">
              <a:extLst>
                <a:ext uri="{FF2B5EF4-FFF2-40B4-BE49-F238E27FC236}">
                  <a16:creationId xmlns:a16="http://schemas.microsoft.com/office/drawing/2014/main" id="{BFFFEC81-A412-4210-858B-999869C0E97A}"/>
                </a:ext>
              </a:extLst>
            </p:cNvPr>
            <p:cNvSpPr txBox="1"/>
            <p:nvPr/>
          </p:nvSpPr>
          <p:spPr>
            <a:xfrm>
              <a:off x="3020070" y="6059549"/>
              <a:ext cx="524503" cy="276999"/>
            </a:xfrm>
            <a:prstGeom prst="rect">
              <a:avLst/>
            </a:prstGeom>
            <a:noFill/>
          </p:spPr>
          <p:txBody>
            <a:bodyPr wrap="none" rtlCol="0">
              <a:spAutoFit/>
            </a:bodyPr>
            <a:lstStyle/>
            <a:p>
              <a:pPr algn="ctr"/>
              <a:r>
                <a:rPr lang="fr-FR" sz="1200" dirty="0"/>
                <a:t>2009</a:t>
              </a:r>
            </a:p>
          </p:txBody>
        </p:sp>
        <p:sp>
          <p:nvSpPr>
            <p:cNvPr id="29" name="ZoneTexte 28">
              <a:extLst>
                <a:ext uri="{FF2B5EF4-FFF2-40B4-BE49-F238E27FC236}">
                  <a16:creationId xmlns:a16="http://schemas.microsoft.com/office/drawing/2014/main" id="{64302FA9-2EBB-417C-A9AD-147417358317}"/>
                </a:ext>
              </a:extLst>
            </p:cNvPr>
            <p:cNvSpPr txBox="1"/>
            <p:nvPr/>
          </p:nvSpPr>
          <p:spPr>
            <a:xfrm>
              <a:off x="3606362" y="6059549"/>
              <a:ext cx="524503" cy="276999"/>
            </a:xfrm>
            <a:prstGeom prst="rect">
              <a:avLst/>
            </a:prstGeom>
            <a:noFill/>
          </p:spPr>
          <p:txBody>
            <a:bodyPr wrap="none" rtlCol="0">
              <a:spAutoFit/>
            </a:bodyPr>
            <a:lstStyle/>
            <a:p>
              <a:pPr algn="ctr"/>
              <a:r>
                <a:rPr lang="fr-FR" sz="1200" dirty="0"/>
                <a:t>2010</a:t>
              </a:r>
            </a:p>
          </p:txBody>
        </p:sp>
        <p:sp>
          <p:nvSpPr>
            <p:cNvPr id="30" name="ZoneTexte 29">
              <a:extLst>
                <a:ext uri="{FF2B5EF4-FFF2-40B4-BE49-F238E27FC236}">
                  <a16:creationId xmlns:a16="http://schemas.microsoft.com/office/drawing/2014/main" id="{3848B5B2-2F33-417E-8C08-20446F7A30D9}"/>
                </a:ext>
              </a:extLst>
            </p:cNvPr>
            <p:cNvSpPr txBox="1"/>
            <p:nvPr/>
          </p:nvSpPr>
          <p:spPr>
            <a:xfrm>
              <a:off x="4198359" y="6059549"/>
              <a:ext cx="513089" cy="276999"/>
            </a:xfrm>
            <a:prstGeom prst="rect">
              <a:avLst/>
            </a:prstGeom>
            <a:noFill/>
          </p:spPr>
          <p:txBody>
            <a:bodyPr wrap="none" rtlCol="0">
              <a:spAutoFit/>
            </a:bodyPr>
            <a:lstStyle/>
            <a:p>
              <a:pPr algn="ctr"/>
              <a:r>
                <a:rPr lang="fr-FR" sz="1200" dirty="0"/>
                <a:t>2011</a:t>
              </a:r>
            </a:p>
          </p:txBody>
        </p:sp>
        <p:sp>
          <p:nvSpPr>
            <p:cNvPr id="31" name="ZoneTexte 30">
              <a:extLst>
                <a:ext uri="{FF2B5EF4-FFF2-40B4-BE49-F238E27FC236}">
                  <a16:creationId xmlns:a16="http://schemas.microsoft.com/office/drawing/2014/main" id="{9FDF37E9-28E8-460B-BC3C-88D9AC9F6FCD}"/>
                </a:ext>
              </a:extLst>
            </p:cNvPr>
            <p:cNvSpPr txBox="1"/>
            <p:nvPr/>
          </p:nvSpPr>
          <p:spPr>
            <a:xfrm>
              <a:off x="4778946" y="6059549"/>
              <a:ext cx="524503" cy="276999"/>
            </a:xfrm>
            <a:prstGeom prst="rect">
              <a:avLst/>
            </a:prstGeom>
            <a:noFill/>
          </p:spPr>
          <p:txBody>
            <a:bodyPr wrap="none" rtlCol="0">
              <a:spAutoFit/>
            </a:bodyPr>
            <a:lstStyle/>
            <a:p>
              <a:pPr algn="ctr"/>
              <a:r>
                <a:rPr lang="fr-FR" sz="1200" dirty="0"/>
                <a:t>2012</a:t>
              </a:r>
            </a:p>
          </p:txBody>
        </p:sp>
        <p:sp>
          <p:nvSpPr>
            <p:cNvPr id="32" name="ZoneTexte 31">
              <a:extLst>
                <a:ext uri="{FF2B5EF4-FFF2-40B4-BE49-F238E27FC236}">
                  <a16:creationId xmlns:a16="http://schemas.microsoft.com/office/drawing/2014/main" id="{2959C5A1-EA22-4594-9951-6D22C9849F8B}"/>
                </a:ext>
              </a:extLst>
            </p:cNvPr>
            <p:cNvSpPr txBox="1"/>
            <p:nvPr/>
          </p:nvSpPr>
          <p:spPr>
            <a:xfrm>
              <a:off x="5365237" y="6059549"/>
              <a:ext cx="524503" cy="276999"/>
            </a:xfrm>
            <a:prstGeom prst="rect">
              <a:avLst/>
            </a:prstGeom>
            <a:noFill/>
          </p:spPr>
          <p:txBody>
            <a:bodyPr wrap="none" rtlCol="0">
              <a:spAutoFit/>
            </a:bodyPr>
            <a:lstStyle/>
            <a:p>
              <a:pPr algn="ctr"/>
              <a:r>
                <a:rPr lang="fr-FR" sz="1200" dirty="0"/>
                <a:t>2013</a:t>
              </a:r>
            </a:p>
          </p:txBody>
        </p:sp>
        <p:sp>
          <p:nvSpPr>
            <p:cNvPr id="33" name="ZoneTexte 32">
              <a:extLst>
                <a:ext uri="{FF2B5EF4-FFF2-40B4-BE49-F238E27FC236}">
                  <a16:creationId xmlns:a16="http://schemas.microsoft.com/office/drawing/2014/main" id="{B0BB359E-D58F-47BA-8856-A98C6F4FC5A7}"/>
                </a:ext>
              </a:extLst>
            </p:cNvPr>
            <p:cNvSpPr txBox="1"/>
            <p:nvPr/>
          </p:nvSpPr>
          <p:spPr>
            <a:xfrm>
              <a:off x="5951530" y="6059549"/>
              <a:ext cx="524503" cy="276999"/>
            </a:xfrm>
            <a:prstGeom prst="rect">
              <a:avLst/>
            </a:prstGeom>
            <a:noFill/>
          </p:spPr>
          <p:txBody>
            <a:bodyPr wrap="none" rtlCol="0">
              <a:spAutoFit/>
            </a:bodyPr>
            <a:lstStyle/>
            <a:p>
              <a:pPr algn="ctr"/>
              <a:r>
                <a:rPr lang="fr-FR" sz="1200" dirty="0"/>
                <a:t>2014</a:t>
              </a:r>
            </a:p>
          </p:txBody>
        </p:sp>
        <p:sp>
          <p:nvSpPr>
            <p:cNvPr id="34" name="ZoneTexte 33">
              <a:extLst>
                <a:ext uri="{FF2B5EF4-FFF2-40B4-BE49-F238E27FC236}">
                  <a16:creationId xmlns:a16="http://schemas.microsoft.com/office/drawing/2014/main" id="{44E85CA3-0F6B-4D4D-9D9C-6343846A9B26}"/>
                </a:ext>
              </a:extLst>
            </p:cNvPr>
            <p:cNvSpPr txBox="1"/>
            <p:nvPr/>
          </p:nvSpPr>
          <p:spPr>
            <a:xfrm>
              <a:off x="6537822" y="6059549"/>
              <a:ext cx="524503" cy="276999"/>
            </a:xfrm>
            <a:prstGeom prst="rect">
              <a:avLst/>
            </a:prstGeom>
            <a:noFill/>
          </p:spPr>
          <p:txBody>
            <a:bodyPr wrap="none" rtlCol="0">
              <a:spAutoFit/>
            </a:bodyPr>
            <a:lstStyle/>
            <a:p>
              <a:pPr algn="ctr"/>
              <a:r>
                <a:rPr lang="fr-FR" sz="1200" dirty="0"/>
                <a:t>2015</a:t>
              </a:r>
            </a:p>
          </p:txBody>
        </p:sp>
        <p:sp>
          <p:nvSpPr>
            <p:cNvPr id="35" name="ZoneTexte 34">
              <a:extLst>
                <a:ext uri="{FF2B5EF4-FFF2-40B4-BE49-F238E27FC236}">
                  <a16:creationId xmlns:a16="http://schemas.microsoft.com/office/drawing/2014/main" id="{BE6AB9B3-55D7-44C0-970F-CEAE66764AFE}"/>
                </a:ext>
              </a:extLst>
            </p:cNvPr>
            <p:cNvSpPr txBox="1"/>
            <p:nvPr/>
          </p:nvSpPr>
          <p:spPr>
            <a:xfrm>
              <a:off x="7124118" y="6059549"/>
              <a:ext cx="524503" cy="276999"/>
            </a:xfrm>
            <a:prstGeom prst="rect">
              <a:avLst/>
            </a:prstGeom>
            <a:noFill/>
          </p:spPr>
          <p:txBody>
            <a:bodyPr wrap="none" rtlCol="0">
              <a:spAutoFit/>
            </a:bodyPr>
            <a:lstStyle/>
            <a:p>
              <a:pPr algn="ctr"/>
              <a:r>
                <a:rPr lang="fr-FR" sz="1200" dirty="0"/>
                <a:t>2016</a:t>
              </a:r>
            </a:p>
          </p:txBody>
        </p:sp>
        <p:sp>
          <p:nvSpPr>
            <p:cNvPr id="36" name="ZoneTexte 35">
              <a:extLst>
                <a:ext uri="{FF2B5EF4-FFF2-40B4-BE49-F238E27FC236}">
                  <a16:creationId xmlns:a16="http://schemas.microsoft.com/office/drawing/2014/main" id="{B2BCCD66-4B3F-48F9-8D8D-D27FF484F3DF}"/>
                </a:ext>
              </a:extLst>
            </p:cNvPr>
            <p:cNvSpPr txBox="1"/>
            <p:nvPr/>
          </p:nvSpPr>
          <p:spPr>
            <a:xfrm>
              <a:off x="882812" y="5883989"/>
              <a:ext cx="269626" cy="276999"/>
            </a:xfrm>
            <a:prstGeom prst="rect">
              <a:avLst/>
            </a:prstGeom>
            <a:noFill/>
          </p:spPr>
          <p:txBody>
            <a:bodyPr wrap="none" rtlCol="0">
              <a:spAutoFit/>
            </a:bodyPr>
            <a:lstStyle/>
            <a:p>
              <a:pPr algn="r"/>
              <a:r>
                <a:rPr lang="fr-FR" sz="1200" dirty="0"/>
                <a:t>0</a:t>
              </a:r>
            </a:p>
          </p:txBody>
        </p:sp>
        <p:sp>
          <p:nvSpPr>
            <p:cNvPr id="37" name="ZoneTexte 36">
              <a:extLst>
                <a:ext uri="{FF2B5EF4-FFF2-40B4-BE49-F238E27FC236}">
                  <a16:creationId xmlns:a16="http://schemas.microsoft.com/office/drawing/2014/main" id="{EE27D5A8-59B3-49E8-A6FC-C9B2DADC4216}"/>
                </a:ext>
              </a:extLst>
            </p:cNvPr>
            <p:cNvSpPr txBox="1"/>
            <p:nvPr/>
          </p:nvSpPr>
          <p:spPr>
            <a:xfrm>
              <a:off x="712894" y="5352763"/>
              <a:ext cx="439544" cy="276999"/>
            </a:xfrm>
            <a:prstGeom prst="rect">
              <a:avLst/>
            </a:prstGeom>
            <a:noFill/>
          </p:spPr>
          <p:txBody>
            <a:bodyPr wrap="none" rtlCol="0">
              <a:spAutoFit/>
            </a:bodyPr>
            <a:lstStyle/>
            <a:p>
              <a:pPr algn="r"/>
              <a:r>
                <a:rPr lang="fr-FR" sz="1200" dirty="0"/>
                <a:t>100</a:t>
              </a:r>
            </a:p>
          </p:txBody>
        </p:sp>
        <p:sp>
          <p:nvSpPr>
            <p:cNvPr id="38" name="ZoneTexte 37">
              <a:extLst>
                <a:ext uri="{FF2B5EF4-FFF2-40B4-BE49-F238E27FC236}">
                  <a16:creationId xmlns:a16="http://schemas.microsoft.com/office/drawing/2014/main" id="{5F1AA790-066B-4B58-98BC-CBB9F025D9A3}"/>
                </a:ext>
              </a:extLst>
            </p:cNvPr>
            <p:cNvSpPr txBox="1"/>
            <p:nvPr/>
          </p:nvSpPr>
          <p:spPr>
            <a:xfrm>
              <a:off x="712894" y="4821539"/>
              <a:ext cx="439544" cy="276999"/>
            </a:xfrm>
            <a:prstGeom prst="rect">
              <a:avLst/>
            </a:prstGeom>
            <a:noFill/>
          </p:spPr>
          <p:txBody>
            <a:bodyPr wrap="none" rtlCol="0">
              <a:spAutoFit/>
            </a:bodyPr>
            <a:lstStyle/>
            <a:p>
              <a:pPr algn="r"/>
              <a:r>
                <a:rPr lang="fr-FR" sz="1200" dirty="0"/>
                <a:t>200</a:t>
              </a:r>
            </a:p>
          </p:txBody>
        </p:sp>
        <p:sp>
          <p:nvSpPr>
            <p:cNvPr id="39" name="ZoneTexte 38">
              <a:extLst>
                <a:ext uri="{FF2B5EF4-FFF2-40B4-BE49-F238E27FC236}">
                  <a16:creationId xmlns:a16="http://schemas.microsoft.com/office/drawing/2014/main" id="{8BF79C46-B9A3-418F-A2F7-76419AF43B10}"/>
                </a:ext>
              </a:extLst>
            </p:cNvPr>
            <p:cNvSpPr txBox="1"/>
            <p:nvPr/>
          </p:nvSpPr>
          <p:spPr>
            <a:xfrm>
              <a:off x="712894" y="4290315"/>
              <a:ext cx="439544" cy="276999"/>
            </a:xfrm>
            <a:prstGeom prst="rect">
              <a:avLst/>
            </a:prstGeom>
            <a:noFill/>
          </p:spPr>
          <p:txBody>
            <a:bodyPr wrap="none" rtlCol="0">
              <a:spAutoFit/>
            </a:bodyPr>
            <a:lstStyle/>
            <a:p>
              <a:pPr algn="r"/>
              <a:r>
                <a:rPr lang="fr-FR" sz="1200" dirty="0"/>
                <a:t>300</a:t>
              </a:r>
            </a:p>
          </p:txBody>
        </p:sp>
        <p:sp>
          <p:nvSpPr>
            <p:cNvPr id="40" name="ZoneTexte 39">
              <a:extLst>
                <a:ext uri="{FF2B5EF4-FFF2-40B4-BE49-F238E27FC236}">
                  <a16:creationId xmlns:a16="http://schemas.microsoft.com/office/drawing/2014/main" id="{721DE3FA-0F78-4AE2-873E-99B82656BB04}"/>
                </a:ext>
              </a:extLst>
            </p:cNvPr>
            <p:cNvSpPr txBox="1"/>
            <p:nvPr/>
          </p:nvSpPr>
          <p:spPr>
            <a:xfrm>
              <a:off x="712894" y="3759091"/>
              <a:ext cx="439544" cy="276999"/>
            </a:xfrm>
            <a:prstGeom prst="rect">
              <a:avLst/>
            </a:prstGeom>
            <a:noFill/>
          </p:spPr>
          <p:txBody>
            <a:bodyPr wrap="none" rtlCol="0">
              <a:spAutoFit/>
            </a:bodyPr>
            <a:lstStyle/>
            <a:p>
              <a:pPr algn="r"/>
              <a:r>
                <a:rPr lang="fr-FR" sz="1200" dirty="0"/>
                <a:t>400</a:t>
              </a:r>
            </a:p>
          </p:txBody>
        </p:sp>
        <p:sp>
          <p:nvSpPr>
            <p:cNvPr id="41" name="ZoneTexte 40">
              <a:extLst>
                <a:ext uri="{FF2B5EF4-FFF2-40B4-BE49-F238E27FC236}">
                  <a16:creationId xmlns:a16="http://schemas.microsoft.com/office/drawing/2014/main" id="{957C5E98-B998-45D5-BF04-AE871590AB10}"/>
                </a:ext>
              </a:extLst>
            </p:cNvPr>
            <p:cNvSpPr txBox="1"/>
            <p:nvPr/>
          </p:nvSpPr>
          <p:spPr>
            <a:xfrm>
              <a:off x="712894" y="3227867"/>
              <a:ext cx="439544" cy="276999"/>
            </a:xfrm>
            <a:prstGeom prst="rect">
              <a:avLst/>
            </a:prstGeom>
            <a:noFill/>
          </p:spPr>
          <p:txBody>
            <a:bodyPr wrap="none" rtlCol="0">
              <a:spAutoFit/>
            </a:bodyPr>
            <a:lstStyle/>
            <a:p>
              <a:pPr algn="r"/>
              <a:r>
                <a:rPr lang="fr-FR" sz="1200" dirty="0"/>
                <a:t>500</a:t>
              </a:r>
            </a:p>
          </p:txBody>
        </p:sp>
        <p:sp>
          <p:nvSpPr>
            <p:cNvPr id="42" name="ZoneTexte 41">
              <a:extLst>
                <a:ext uri="{FF2B5EF4-FFF2-40B4-BE49-F238E27FC236}">
                  <a16:creationId xmlns:a16="http://schemas.microsoft.com/office/drawing/2014/main" id="{D75239F6-71C7-4594-ABB3-012638352A7C}"/>
                </a:ext>
              </a:extLst>
            </p:cNvPr>
            <p:cNvSpPr txBox="1"/>
            <p:nvPr/>
          </p:nvSpPr>
          <p:spPr>
            <a:xfrm>
              <a:off x="712895" y="2696643"/>
              <a:ext cx="439543" cy="276999"/>
            </a:xfrm>
            <a:prstGeom prst="rect">
              <a:avLst/>
            </a:prstGeom>
            <a:noFill/>
          </p:spPr>
          <p:txBody>
            <a:bodyPr wrap="none" rtlCol="0">
              <a:spAutoFit/>
            </a:bodyPr>
            <a:lstStyle/>
            <a:p>
              <a:pPr algn="r"/>
              <a:r>
                <a:rPr lang="fr-FR" sz="1200" dirty="0"/>
                <a:t>600</a:t>
              </a:r>
            </a:p>
          </p:txBody>
        </p:sp>
        <p:sp>
          <p:nvSpPr>
            <p:cNvPr id="43" name="ZoneTexte 42">
              <a:extLst>
                <a:ext uri="{FF2B5EF4-FFF2-40B4-BE49-F238E27FC236}">
                  <a16:creationId xmlns:a16="http://schemas.microsoft.com/office/drawing/2014/main" id="{7623AF90-203B-4A87-9F18-BE6F0F761D95}"/>
                </a:ext>
              </a:extLst>
            </p:cNvPr>
            <p:cNvSpPr txBox="1"/>
            <p:nvPr/>
          </p:nvSpPr>
          <p:spPr>
            <a:xfrm>
              <a:off x="712895" y="2165419"/>
              <a:ext cx="439543" cy="276999"/>
            </a:xfrm>
            <a:prstGeom prst="rect">
              <a:avLst/>
            </a:prstGeom>
            <a:noFill/>
          </p:spPr>
          <p:txBody>
            <a:bodyPr wrap="none" rtlCol="0">
              <a:spAutoFit/>
            </a:bodyPr>
            <a:lstStyle/>
            <a:p>
              <a:pPr algn="r"/>
              <a:r>
                <a:rPr lang="fr-FR" sz="1200" dirty="0"/>
                <a:t>700</a:t>
              </a:r>
            </a:p>
          </p:txBody>
        </p:sp>
        <p:sp>
          <p:nvSpPr>
            <p:cNvPr id="44" name="ZoneTexte 43">
              <a:extLst>
                <a:ext uri="{FF2B5EF4-FFF2-40B4-BE49-F238E27FC236}">
                  <a16:creationId xmlns:a16="http://schemas.microsoft.com/office/drawing/2014/main" id="{DAEE7DFB-E3E7-4C01-BF94-3FF20C640357}"/>
                </a:ext>
              </a:extLst>
            </p:cNvPr>
            <p:cNvSpPr txBox="1"/>
            <p:nvPr/>
          </p:nvSpPr>
          <p:spPr>
            <a:xfrm>
              <a:off x="712895" y="1634195"/>
              <a:ext cx="439543" cy="276999"/>
            </a:xfrm>
            <a:prstGeom prst="rect">
              <a:avLst/>
            </a:prstGeom>
            <a:noFill/>
          </p:spPr>
          <p:txBody>
            <a:bodyPr wrap="none" rtlCol="0">
              <a:spAutoFit/>
            </a:bodyPr>
            <a:lstStyle/>
            <a:p>
              <a:pPr algn="r"/>
              <a:r>
                <a:rPr lang="fr-FR" sz="1200" dirty="0"/>
                <a:t>800</a:t>
              </a:r>
            </a:p>
          </p:txBody>
        </p:sp>
        <p:sp>
          <p:nvSpPr>
            <p:cNvPr id="45" name="ZoneTexte 44">
              <a:extLst>
                <a:ext uri="{FF2B5EF4-FFF2-40B4-BE49-F238E27FC236}">
                  <a16:creationId xmlns:a16="http://schemas.microsoft.com/office/drawing/2014/main" id="{DFF82F94-B748-4949-A06F-1E3955018473}"/>
                </a:ext>
              </a:extLst>
            </p:cNvPr>
            <p:cNvSpPr txBox="1"/>
            <p:nvPr/>
          </p:nvSpPr>
          <p:spPr>
            <a:xfrm>
              <a:off x="7804411" y="1634195"/>
              <a:ext cx="652743" cy="276999"/>
            </a:xfrm>
            <a:prstGeom prst="rect">
              <a:avLst/>
            </a:prstGeom>
            <a:noFill/>
          </p:spPr>
          <p:txBody>
            <a:bodyPr wrap="none" rtlCol="0">
              <a:spAutoFit/>
            </a:bodyPr>
            <a:lstStyle/>
            <a:p>
              <a:r>
                <a:rPr lang="fr-FR" sz="1200" dirty="0"/>
                <a:t>20 000</a:t>
              </a:r>
            </a:p>
          </p:txBody>
        </p:sp>
        <p:sp>
          <p:nvSpPr>
            <p:cNvPr id="46" name="ZoneTexte 45">
              <a:extLst>
                <a:ext uri="{FF2B5EF4-FFF2-40B4-BE49-F238E27FC236}">
                  <a16:creationId xmlns:a16="http://schemas.microsoft.com/office/drawing/2014/main" id="{C471626C-6420-4E1D-9B37-1B3F1D47A768}"/>
                </a:ext>
              </a:extLst>
            </p:cNvPr>
            <p:cNvSpPr txBox="1"/>
            <p:nvPr/>
          </p:nvSpPr>
          <p:spPr>
            <a:xfrm>
              <a:off x="7804411" y="2696643"/>
              <a:ext cx="652743" cy="276999"/>
            </a:xfrm>
            <a:prstGeom prst="rect">
              <a:avLst/>
            </a:prstGeom>
            <a:noFill/>
          </p:spPr>
          <p:txBody>
            <a:bodyPr wrap="none" rtlCol="0">
              <a:spAutoFit/>
            </a:bodyPr>
            <a:lstStyle/>
            <a:p>
              <a:r>
                <a:rPr lang="fr-FR" sz="1200" dirty="0"/>
                <a:t>15 000</a:t>
              </a:r>
            </a:p>
          </p:txBody>
        </p:sp>
        <p:sp>
          <p:nvSpPr>
            <p:cNvPr id="47" name="ZoneTexte 46">
              <a:extLst>
                <a:ext uri="{FF2B5EF4-FFF2-40B4-BE49-F238E27FC236}">
                  <a16:creationId xmlns:a16="http://schemas.microsoft.com/office/drawing/2014/main" id="{381A7FA0-6DD7-442F-B258-1964478C705D}"/>
                </a:ext>
              </a:extLst>
            </p:cNvPr>
            <p:cNvSpPr txBox="1"/>
            <p:nvPr/>
          </p:nvSpPr>
          <p:spPr>
            <a:xfrm>
              <a:off x="7804411" y="3759091"/>
              <a:ext cx="652743" cy="276999"/>
            </a:xfrm>
            <a:prstGeom prst="rect">
              <a:avLst/>
            </a:prstGeom>
            <a:noFill/>
          </p:spPr>
          <p:txBody>
            <a:bodyPr wrap="none" rtlCol="0">
              <a:spAutoFit/>
            </a:bodyPr>
            <a:lstStyle/>
            <a:p>
              <a:r>
                <a:rPr lang="fr-FR" sz="1200" dirty="0"/>
                <a:t>10 000</a:t>
              </a:r>
            </a:p>
          </p:txBody>
        </p:sp>
        <p:sp>
          <p:nvSpPr>
            <p:cNvPr id="48" name="ZoneTexte 47">
              <a:extLst>
                <a:ext uri="{FF2B5EF4-FFF2-40B4-BE49-F238E27FC236}">
                  <a16:creationId xmlns:a16="http://schemas.microsoft.com/office/drawing/2014/main" id="{29F920E8-16CB-4C16-901E-3DEE62319964}"/>
                </a:ext>
              </a:extLst>
            </p:cNvPr>
            <p:cNvSpPr txBox="1"/>
            <p:nvPr/>
          </p:nvSpPr>
          <p:spPr>
            <a:xfrm>
              <a:off x="7804411" y="4821539"/>
              <a:ext cx="567784" cy="276999"/>
            </a:xfrm>
            <a:prstGeom prst="rect">
              <a:avLst/>
            </a:prstGeom>
            <a:noFill/>
          </p:spPr>
          <p:txBody>
            <a:bodyPr wrap="none" rtlCol="0">
              <a:spAutoFit/>
            </a:bodyPr>
            <a:lstStyle/>
            <a:p>
              <a:r>
                <a:rPr lang="fr-FR" sz="1200" dirty="0"/>
                <a:t>5 000</a:t>
              </a:r>
            </a:p>
          </p:txBody>
        </p:sp>
        <p:sp>
          <p:nvSpPr>
            <p:cNvPr id="49" name="ZoneTexte 48">
              <a:extLst>
                <a:ext uri="{FF2B5EF4-FFF2-40B4-BE49-F238E27FC236}">
                  <a16:creationId xmlns:a16="http://schemas.microsoft.com/office/drawing/2014/main" id="{33D25D72-8B13-424F-899B-248192DDCA44}"/>
                </a:ext>
              </a:extLst>
            </p:cNvPr>
            <p:cNvSpPr txBox="1"/>
            <p:nvPr/>
          </p:nvSpPr>
          <p:spPr>
            <a:xfrm>
              <a:off x="7804411" y="5883988"/>
              <a:ext cx="269626" cy="276999"/>
            </a:xfrm>
            <a:prstGeom prst="rect">
              <a:avLst/>
            </a:prstGeom>
            <a:noFill/>
          </p:spPr>
          <p:txBody>
            <a:bodyPr wrap="none" rtlCol="0">
              <a:spAutoFit/>
            </a:bodyPr>
            <a:lstStyle/>
            <a:p>
              <a:r>
                <a:rPr lang="fr-FR" sz="1200" dirty="0"/>
                <a:t>0</a:t>
              </a:r>
            </a:p>
          </p:txBody>
        </p:sp>
        <p:sp>
          <p:nvSpPr>
            <p:cNvPr id="50" name="ZoneTexte 49">
              <a:extLst>
                <a:ext uri="{FF2B5EF4-FFF2-40B4-BE49-F238E27FC236}">
                  <a16:creationId xmlns:a16="http://schemas.microsoft.com/office/drawing/2014/main" id="{72AF2F79-D4D7-49FB-AC73-EAC1C58F6763}"/>
                </a:ext>
              </a:extLst>
            </p:cNvPr>
            <p:cNvSpPr txBox="1"/>
            <p:nvPr/>
          </p:nvSpPr>
          <p:spPr>
            <a:xfrm>
              <a:off x="1554650" y="1640767"/>
              <a:ext cx="2311851" cy="276999"/>
            </a:xfrm>
            <a:prstGeom prst="rect">
              <a:avLst/>
            </a:prstGeom>
            <a:noFill/>
          </p:spPr>
          <p:txBody>
            <a:bodyPr wrap="none" rtlCol="0">
              <a:spAutoFit/>
            </a:bodyPr>
            <a:lstStyle/>
            <a:p>
              <a:r>
                <a:rPr lang="fr-FR" sz="1200" b="1" dirty="0"/>
                <a:t>Personnes vivant avec le VIH</a:t>
              </a:r>
            </a:p>
          </p:txBody>
        </p:sp>
        <p:sp>
          <p:nvSpPr>
            <p:cNvPr id="51" name="ZoneTexte 50">
              <a:extLst>
                <a:ext uri="{FF2B5EF4-FFF2-40B4-BE49-F238E27FC236}">
                  <a16:creationId xmlns:a16="http://schemas.microsoft.com/office/drawing/2014/main" id="{29DCA6BE-848D-4D13-9C96-1E0E758B8275}"/>
                </a:ext>
              </a:extLst>
            </p:cNvPr>
            <p:cNvSpPr txBox="1"/>
            <p:nvPr/>
          </p:nvSpPr>
          <p:spPr>
            <a:xfrm>
              <a:off x="1554650" y="1906774"/>
              <a:ext cx="2117887" cy="276999"/>
            </a:xfrm>
            <a:prstGeom prst="rect">
              <a:avLst/>
            </a:prstGeom>
            <a:noFill/>
          </p:spPr>
          <p:txBody>
            <a:bodyPr wrap="none" rtlCol="0">
              <a:spAutoFit/>
            </a:bodyPr>
            <a:lstStyle/>
            <a:p>
              <a:r>
                <a:rPr lang="fr-FR" sz="1200" b="1" dirty="0"/>
                <a:t>Nouveaux diagnostics VIH</a:t>
              </a:r>
            </a:p>
          </p:txBody>
        </p:sp>
        <p:sp>
          <p:nvSpPr>
            <p:cNvPr id="52" name="ZoneTexte 51">
              <a:extLst>
                <a:ext uri="{FF2B5EF4-FFF2-40B4-BE49-F238E27FC236}">
                  <a16:creationId xmlns:a16="http://schemas.microsoft.com/office/drawing/2014/main" id="{B59AEF0C-989C-47C1-B5E2-472574C83883}"/>
                </a:ext>
              </a:extLst>
            </p:cNvPr>
            <p:cNvSpPr txBox="1"/>
            <p:nvPr/>
          </p:nvSpPr>
          <p:spPr>
            <a:xfrm>
              <a:off x="1554650" y="2172781"/>
              <a:ext cx="635110" cy="276999"/>
            </a:xfrm>
            <a:prstGeom prst="rect">
              <a:avLst/>
            </a:prstGeom>
            <a:noFill/>
          </p:spPr>
          <p:txBody>
            <a:bodyPr wrap="none" rtlCol="0">
              <a:spAutoFit/>
            </a:bodyPr>
            <a:lstStyle/>
            <a:p>
              <a:r>
                <a:rPr lang="fr-FR" sz="1200" b="1" dirty="0"/>
                <a:t>Décès</a:t>
              </a:r>
            </a:p>
          </p:txBody>
        </p:sp>
        <p:sp>
          <p:nvSpPr>
            <p:cNvPr id="55" name="ZoneTexte 54">
              <a:extLst>
                <a:ext uri="{FF2B5EF4-FFF2-40B4-BE49-F238E27FC236}">
                  <a16:creationId xmlns:a16="http://schemas.microsoft.com/office/drawing/2014/main" id="{0A9AC326-38C3-450F-A311-943614D3287C}"/>
                </a:ext>
              </a:extLst>
            </p:cNvPr>
            <p:cNvSpPr txBox="1"/>
            <p:nvPr/>
          </p:nvSpPr>
          <p:spPr>
            <a:xfrm>
              <a:off x="1223388" y="2701281"/>
              <a:ext cx="652743" cy="276999"/>
            </a:xfrm>
            <a:prstGeom prst="rect">
              <a:avLst/>
            </a:prstGeom>
            <a:noFill/>
          </p:spPr>
          <p:txBody>
            <a:bodyPr wrap="none" rtlCol="0">
              <a:spAutoFit/>
            </a:bodyPr>
            <a:lstStyle/>
            <a:p>
              <a:pPr algn="ctr"/>
              <a:r>
                <a:rPr lang="fr-FR" sz="1200" b="1" dirty="0"/>
                <a:t>14 450</a:t>
              </a:r>
            </a:p>
          </p:txBody>
        </p:sp>
        <p:sp>
          <p:nvSpPr>
            <p:cNvPr id="56" name="ZoneTexte 55">
              <a:extLst>
                <a:ext uri="{FF2B5EF4-FFF2-40B4-BE49-F238E27FC236}">
                  <a16:creationId xmlns:a16="http://schemas.microsoft.com/office/drawing/2014/main" id="{C3BBF04C-1087-4D5D-8862-8FC6D1453740}"/>
                </a:ext>
              </a:extLst>
            </p:cNvPr>
            <p:cNvSpPr txBox="1"/>
            <p:nvPr/>
          </p:nvSpPr>
          <p:spPr>
            <a:xfrm>
              <a:off x="1767946" y="2647229"/>
              <a:ext cx="652743" cy="276999"/>
            </a:xfrm>
            <a:prstGeom prst="rect">
              <a:avLst/>
            </a:prstGeom>
            <a:noFill/>
          </p:spPr>
          <p:txBody>
            <a:bodyPr wrap="none" rtlCol="0">
              <a:spAutoFit/>
            </a:bodyPr>
            <a:lstStyle/>
            <a:p>
              <a:pPr algn="ctr"/>
              <a:r>
                <a:rPr lang="fr-FR" sz="1200" b="1" dirty="0"/>
                <a:t>14 658</a:t>
              </a:r>
            </a:p>
          </p:txBody>
        </p:sp>
        <p:sp>
          <p:nvSpPr>
            <p:cNvPr id="57" name="ZoneTexte 56">
              <a:extLst>
                <a:ext uri="{FF2B5EF4-FFF2-40B4-BE49-F238E27FC236}">
                  <a16:creationId xmlns:a16="http://schemas.microsoft.com/office/drawing/2014/main" id="{47BDEE68-F49C-468F-9A91-30B9FFADAB26}"/>
                </a:ext>
              </a:extLst>
            </p:cNvPr>
            <p:cNvSpPr txBox="1"/>
            <p:nvPr/>
          </p:nvSpPr>
          <p:spPr>
            <a:xfrm>
              <a:off x="2331897" y="2604419"/>
              <a:ext cx="652743" cy="276999"/>
            </a:xfrm>
            <a:prstGeom prst="rect">
              <a:avLst/>
            </a:prstGeom>
            <a:noFill/>
          </p:spPr>
          <p:txBody>
            <a:bodyPr wrap="none" rtlCol="0">
              <a:spAutoFit/>
            </a:bodyPr>
            <a:lstStyle/>
            <a:p>
              <a:pPr algn="ctr"/>
              <a:r>
                <a:rPr lang="fr-FR" sz="1200" b="1" dirty="0"/>
                <a:t>14 912</a:t>
              </a:r>
            </a:p>
          </p:txBody>
        </p:sp>
        <p:sp>
          <p:nvSpPr>
            <p:cNvPr id="58" name="ZoneTexte 57">
              <a:extLst>
                <a:ext uri="{FF2B5EF4-FFF2-40B4-BE49-F238E27FC236}">
                  <a16:creationId xmlns:a16="http://schemas.microsoft.com/office/drawing/2014/main" id="{45B3F606-1A2F-4203-8A24-79775C426135}"/>
                </a:ext>
              </a:extLst>
            </p:cNvPr>
            <p:cNvSpPr txBox="1"/>
            <p:nvPr/>
          </p:nvSpPr>
          <p:spPr>
            <a:xfrm>
              <a:off x="2945956" y="2554966"/>
              <a:ext cx="652743" cy="276999"/>
            </a:xfrm>
            <a:prstGeom prst="rect">
              <a:avLst/>
            </a:prstGeom>
            <a:noFill/>
          </p:spPr>
          <p:txBody>
            <a:bodyPr wrap="none" rtlCol="0">
              <a:spAutoFit/>
            </a:bodyPr>
            <a:lstStyle/>
            <a:p>
              <a:pPr algn="ctr"/>
              <a:r>
                <a:rPr lang="fr-FR" sz="1200" b="1" dirty="0"/>
                <a:t>15 128</a:t>
              </a:r>
            </a:p>
          </p:txBody>
        </p:sp>
        <p:sp>
          <p:nvSpPr>
            <p:cNvPr id="59" name="ZoneTexte 58">
              <a:extLst>
                <a:ext uri="{FF2B5EF4-FFF2-40B4-BE49-F238E27FC236}">
                  <a16:creationId xmlns:a16="http://schemas.microsoft.com/office/drawing/2014/main" id="{DDB3EDAE-EBDE-47BF-AB9A-5287257E7F8F}"/>
                </a:ext>
              </a:extLst>
            </p:cNvPr>
            <p:cNvSpPr txBox="1"/>
            <p:nvPr/>
          </p:nvSpPr>
          <p:spPr>
            <a:xfrm>
              <a:off x="3517279" y="2503613"/>
              <a:ext cx="652743" cy="276999"/>
            </a:xfrm>
            <a:prstGeom prst="rect">
              <a:avLst/>
            </a:prstGeom>
            <a:noFill/>
          </p:spPr>
          <p:txBody>
            <a:bodyPr wrap="none" rtlCol="0">
              <a:spAutoFit/>
            </a:bodyPr>
            <a:lstStyle/>
            <a:p>
              <a:pPr algn="ctr"/>
              <a:r>
                <a:rPr lang="fr-FR" sz="1200" b="1" dirty="0"/>
                <a:t>15 340</a:t>
              </a:r>
            </a:p>
          </p:txBody>
        </p:sp>
        <p:sp>
          <p:nvSpPr>
            <p:cNvPr id="60" name="ZoneTexte 59">
              <a:extLst>
                <a:ext uri="{FF2B5EF4-FFF2-40B4-BE49-F238E27FC236}">
                  <a16:creationId xmlns:a16="http://schemas.microsoft.com/office/drawing/2014/main" id="{5E7CE7E0-7994-4F42-8341-A1931D13B438}"/>
                </a:ext>
              </a:extLst>
            </p:cNvPr>
            <p:cNvSpPr txBox="1"/>
            <p:nvPr/>
          </p:nvSpPr>
          <p:spPr>
            <a:xfrm>
              <a:off x="4744612" y="2375440"/>
              <a:ext cx="652743" cy="276999"/>
            </a:xfrm>
            <a:prstGeom prst="rect">
              <a:avLst/>
            </a:prstGeom>
            <a:noFill/>
          </p:spPr>
          <p:txBody>
            <a:bodyPr wrap="none" rtlCol="0">
              <a:spAutoFit/>
            </a:bodyPr>
            <a:lstStyle/>
            <a:p>
              <a:pPr algn="ctr"/>
              <a:r>
                <a:rPr lang="fr-FR" sz="1200" b="1" dirty="0"/>
                <a:t>15 743</a:t>
              </a:r>
            </a:p>
          </p:txBody>
        </p:sp>
        <p:sp>
          <p:nvSpPr>
            <p:cNvPr id="61" name="ZoneTexte 60">
              <a:extLst>
                <a:ext uri="{FF2B5EF4-FFF2-40B4-BE49-F238E27FC236}">
                  <a16:creationId xmlns:a16="http://schemas.microsoft.com/office/drawing/2014/main" id="{B1AB47CE-0246-415F-9432-3CE4893B9B85}"/>
                </a:ext>
              </a:extLst>
            </p:cNvPr>
            <p:cNvSpPr txBox="1"/>
            <p:nvPr/>
          </p:nvSpPr>
          <p:spPr>
            <a:xfrm>
              <a:off x="5297306" y="2343011"/>
              <a:ext cx="652743" cy="276999"/>
            </a:xfrm>
            <a:prstGeom prst="rect">
              <a:avLst/>
            </a:prstGeom>
            <a:noFill/>
          </p:spPr>
          <p:txBody>
            <a:bodyPr wrap="none" rtlCol="0">
              <a:spAutoFit/>
            </a:bodyPr>
            <a:lstStyle/>
            <a:p>
              <a:pPr algn="ctr"/>
              <a:r>
                <a:rPr lang="fr-FR" sz="1200" b="1" dirty="0"/>
                <a:t>15 784</a:t>
              </a:r>
            </a:p>
          </p:txBody>
        </p:sp>
        <p:sp>
          <p:nvSpPr>
            <p:cNvPr id="66" name="ZoneTexte 65">
              <a:extLst>
                <a:ext uri="{FF2B5EF4-FFF2-40B4-BE49-F238E27FC236}">
                  <a16:creationId xmlns:a16="http://schemas.microsoft.com/office/drawing/2014/main" id="{435139E1-3973-47FF-A0D9-4C70AE57F2FB}"/>
                </a:ext>
              </a:extLst>
            </p:cNvPr>
            <p:cNvSpPr txBox="1"/>
            <p:nvPr/>
          </p:nvSpPr>
          <p:spPr>
            <a:xfrm>
              <a:off x="4110222" y="2455060"/>
              <a:ext cx="652743" cy="276999"/>
            </a:xfrm>
            <a:prstGeom prst="rect">
              <a:avLst/>
            </a:prstGeom>
            <a:noFill/>
          </p:spPr>
          <p:txBody>
            <a:bodyPr wrap="none" rtlCol="0">
              <a:spAutoFit/>
            </a:bodyPr>
            <a:lstStyle/>
            <a:p>
              <a:pPr algn="ctr"/>
              <a:r>
                <a:rPr lang="fr-FR" sz="1200" b="1" dirty="0"/>
                <a:t>15 527</a:t>
              </a:r>
            </a:p>
          </p:txBody>
        </p:sp>
        <p:sp>
          <p:nvSpPr>
            <p:cNvPr id="67" name="ZoneTexte 66">
              <a:extLst>
                <a:ext uri="{FF2B5EF4-FFF2-40B4-BE49-F238E27FC236}">
                  <a16:creationId xmlns:a16="http://schemas.microsoft.com/office/drawing/2014/main" id="{8CB0AB2F-20F0-4B05-B8AE-D646CBDD0082}"/>
                </a:ext>
              </a:extLst>
            </p:cNvPr>
            <p:cNvSpPr txBox="1"/>
            <p:nvPr/>
          </p:nvSpPr>
          <p:spPr>
            <a:xfrm>
              <a:off x="5883911" y="2355691"/>
              <a:ext cx="652743" cy="276999"/>
            </a:xfrm>
            <a:prstGeom prst="rect">
              <a:avLst/>
            </a:prstGeom>
            <a:noFill/>
          </p:spPr>
          <p:txBody>
            <a:bodyPr wrap="none" rtlCol="0">
              <a:spAutoFit/>
            </a:bodyPr>
            <a:lstStyle/>
            <a:p>
              <a:pPr algn="ctr"/>
              <a:r>
                <a:rPr lang="fr-FR" sz="1200" b="1" dirty="0"/>
                <a:t>15 944</a:t>
              </a:r>
            </a:p>
          </p:txBody>
        </p:sp>
        <p:sp>
          <p:nvSpPr>
            <p:cNvPr id="68" name="ZoneTexte 67">
              <a:extLst>
                <a:ext uri="{FF2B5EF4-FFF2-40B4-BE49-F238E27FC236}">
                  <a16:creationId xmlns:a16="http://schemas.microsoft.com/office/drawing/2014/main" id="{EBB69E0B-19F6-4AFC-BFC4-43A800C3494A}"/>
                </a:ext>
              </a:extLst>
            </p:cNvPr>
            <p:cNvSpPr txBox="1"/>
            <p:nvPr/>
          </p:nvSpPr>
          <p:spPr>
            <a:xfrm>
              <a:off x="6442414" y="2345446"/>
              <a:ext cx="652743" cy="276999"/>
            </a:xfrm>
            <a:prstGeom prst="rect">
              <a:avLst/>
            </a:prstGeom>
            <a:noFill/>
          </p:spPr>
          <p:txBody>
            <a:bodyPr wrap="none" rtlCol="0">
              <a:spAutoFit/>
            </a:bodyPr>
            <a:lstStyle/>
            <a:p>
              <a:pPr algn="ctr"/>
              <a:r>
                <a:rPr lang="fr-FR" sz="1200" b="1" dirty="0"/>
                <a:t>15 952</a:t>
              </a:r>
            </a:p>
          </p:txBody>
        </p:sp>
        <p:sp>
          <p:nvSpPr>
            <p:cNvPr id="69" name="ZoneTexte 68">
              <a:extLst>
                <a:ext uri="{FF2B5EF4-FFF2-40B4-BE49-F238E27FC236}">
                  <a16:creationId xmlns:a16="http://schemas.microsoft.com/office/drawing/2014/main" id="{9707BD64-5B3F-4ED9-9D4B-02FB4059A882}"/>
                </a:ext>
              </a:extLst>
            </p:cNvPr>
            <p:cNvSpPr txBox="1"/>
            <p:nvPr/>
          </p:nvSpPr>
          <p:spPr>
            <a:xfrm>
              <a:off x="7023212" y="2334857"/>
              <a:ext cx="652743" cy="276999"/>
            </a:xfrm>
            <a:prstGeom prst="rect">
              <a:avLst/>
            </a:prstGeom>
            <a:noFill/>
          </p:spPr>
          <p:txBody>
            <a:bodyPr wrap="none" rtlCol="0">
              <a:spAutoFit/>
            </a:bodyPr>
            <a:lstStyle/>
            <a:p>
              <a:pPr algn="ctr"/>
              <a:r>
                <a:rPr lang="fr-FR" sz="1200" b="1" dirty="0"/>
                <a:t>16 010</a:t>
              </a:r>
            </a:p>
          </p:txBody>
        </p:sp>
        <p:sp>
          <p:nvSpPr>
            <p:cNvPr id="70" name="ZoneTexte 69">
              <a:extLst>
                <a:ext uri="{FF2B5EF4-FFF2-40B4-BE49-F238E27FC236}">
                  <a16:creationId xmlns:a16="http://schemas.microsoft.com/office/drawing/2014/main" id="{600E76CB-9C1D-4541-AD25-1D9D516A48B8}"/>
                </a:ext>
              </a:extLst>
            </p:cNvPr>
            <p:cNvSpPr txBox="1"/>
            <p:nvPr/>
          </p:nvSpPr>
          <p:spPr>
            <a:xfrm>
              <a:off x="1297487" y="2978542"/>
              <a:ext cx="439543" cy="276999"/>
            </a:xfrm>
            <a:prstGeom prst="rect">
              <a:avLst/>
            </a:prstGeom>
            <a:noFill/>
          </p:spPr>
          <p:txBody>
            <a:bodyPr wrap="none" rtlCol="0">
              <a:spAutoFit/>
            </a:bodyPr>
            <a:lstStyle/>
            <a:p>
              <a:pPr algn="ctr"/>
              <a:r>
                <a:rPr lang="fr-FR" sz="1200" b="1" dirty="0"/>
                <a:t>530</a:t>
              </a:r>
            </a:p>
          </p:txBody>
        </p:sp>
        <p:sp>
          <p:nvSpPr>
            <p:cNvPr id="71" name="ZoneTexte 70">
              <a:extLst>
                <a:ext uri="{FF2B5EF4-FFF2-40B4-BE49-F238E27FC236}">
                  <a16:creationId xmlns:a16="http://schemas.microsoft.com/office/drawing/2014/main" id="{B4AD307F-F64A-4E1E-84A2-114612785545}"/>
                </a:ext>
              </a:extLst>
            </p:cNvPr>
            <p:cNvSpPr txBox="1"/>
            <p:nvPr/>
          </p:nvSpPr>
          <p:spPr>
            <a:xfrm>
              <a:off x="1297487" y="4292043"/>
              <a:ext cx="439543" cy="276999"/>
            </a:xfrm>
            <a:prstGeom prst="rect">
              <a:avLst/>
            </a:prstGeom>
            <a:noFill/>
          </p:spPr>
          <p:txBody>
            <a:bodyPr wrap="none" rtlCol="0">
              <a:spAutoFit/>
            </a:bodyPr>
            <a:lstStyle/>
            <a:p>
              <a:pPr algn="ctr"/>
              <a:r>
                <a:rPr lang="fr-FR" sz="1200" b="1" dirty="0"/>
                <a:t>327</a:t>
              </a:r>
            </a:p>
          </p:txBody>
        </p:sp>
        <p:sp>
          <p:nvSpPr>
            <p:cNvPr id="72" name="ZoneTexte 71">
              <a:extLst>
                <a:ext uri="{FF2B5EF4-FFF2-40B4-BE49-F238E27FC236}">
                  <a16:creationId xmlns:a16="http://schemas.microsoft.com/office/drawing/2014/main" id="{11B98CE7-60A4-4A67-B137-B2BF456D5125}"/>
                </a:ext>
              </a:extLst>
            </p:cNvPr>
            <p:cNvSpPr txBox="1"/>
            <p:nvPr/>
          </p:nvSpPr>
          <p:spPr>
            <a:xfrm>
              <a:off x="1865864" y="4327722"/>
              <a:ext cx="439543" cy="276999"/>
            </a:xfrm>
            <a:prstGeom prst="rect">
              <a:avLst/>
            </a:prstGeom>
            <a:noFill/>
          </p:spPr>
          <p:txBody>
            <a:bodyPr wrap="none" rtlCol="0">
              <a:spAutoFit/>
            </a:bodyPr>
            <a:lstStyle/>
            <a:p>
              <a:pPr algn="ctr"/>
              <a:r>
                <a:rPr lang="fr-FR" sz="1200" b="1" dirty="0"/>
                <a:t>324</a:t>
              </a:r>
            </a:p>
          </p:txBody>
        </p:sp>
        <p:sp>
          <p:nvSpPr>
            <p:cNvPr id="73" name="ZoneTexte 72">
              <a:extLst>
                <a:ext uri="{FF2B5EF4-FFF2-40B4-BE49-F238E27FC236}">
                  <a16:creationId xmlns:a16="http://schemas.microsoft.com/office/drawing/2014/main" id="{9D51349D-2957-4064-8E86-9AC33E0F95BC}"/>
                </a:ext>
              </a:extLst>
            </p:cNvPr>
            <p:cNvSpPr txBox="1"/>
            <p:nvPr/>
          </p:nvSpPr>
          <p:spPr>
            <a:xfrm>
              <a:off x="2455616" y="4627395"/>
              <a:ext cx="439543" cy="276999"/>
            </a:xfrm>
            <a:prstGeom prst="rect">
              <a:avLst/>
            </a:prstGeom>
            <a:noFill/>
          </p:spPr>
          <p:txBody>
            <a:bodyPr wrap="none" rtlCol="0">
              <a:spAutoFit/>
            </a:bodyPr>
            <a:lstStyle/>
            <a:p>
              <a:pPr algn="ctr"/>
              <a:r>
                <a:rPr lang="fr-FR" sz="1200" b="1" dirty="0"/>
                <a:t>264</a:t>
              </a:r>
            </a:p>
          </p:txBody>
        </p:sp>
        <p:sp>
          <p:nvSpPr>
            <p:cNvPr id="74" name="ZoneTexte 73">
              <a:extLst>
                <a:ext uri="{FF2B5EF4-FFF2-40B4-BE49-F238E27FC236}">
                  <a16:creationId xmlns:a16="http://schemas.microsoft.com/office/drawing/2014/main" id="{37FA437C-743A-4169-8669-5CA95CBEB110}"/>
                </a:ext>
              </a:extLst>
            </p:cNvPr>
            <p:cNvSpPr txBox="1"/>
            <p:nvPr/>
          </p:nvSpPr>
          <p:spPr>
            <a:xfrm>
              <a:off x="3053178" y="4685253"/>
              <a:ext cx="439543" cy="276999"/>
            </a:xfrm>
            <a:prstGeom prst="rect">
              <a:avLst/>
            </a:prstGeom>
            <a:noFill/>
          </p:spPr>
          <p:txBody>
            <a:bodyPr wrap="none" rtlCol="0">
              <a:spAutoFit/>
            </a:bodyPr>
            <a:lstStyle/>
            <a:p>
              <a:pPr algn="ctr"/>
              <a:r>
                <a:rPr lang="fr-FR" sz="1200" b="1" dirty="0"/>
                <a:t>254</a:t>
              </a:r>
            </a:p>
          </p:txBody>
        </p:sp>
        <p:sp>
          <p:nvSpPr>
            <p:cNvPr id="75" name="ZoneTexte 74">
              <a:extLst>
                <a:ext uri="{FF2B5EF4-FFF2-40B4-BE49-F238E27FC236}">
                  <a16:creationId xmlns:a16="http://schemas.microsoft.com/office/drawing/2014/main" id="{CBDF8A80-137C-4133-B7E7-35310E4D9A03}"/>
                </a:ext>
              </a:extLst>
            </p:cNvPr>
            <p:cNvSpPr txBox="1"/>
            <p:nvPr/>
          </p:nvSpPr>
          <p:spPr>
            <a:xfrm>
              <a:off x="3645994" y="4728886"/>
              <a:ext cx="439543" cy="276999"/>
            </a:xfrm>
            <a:prstGeom prst="rect">
              <a:avLst/>
            </a:prstGeom>
            <a:noFill/>
          </p:spPr>
          <p:txBody>
            <a:bodyPr wrap="none" rtlCol="0">
              <a:spAutoFit/>
            </a:bodyPr>
            <a:lstStyle/>
            <a:p>
              <a:pPr algn="ctr"/>
              <a:r>
                <a:rPr lang="fr-FR" sz="1200" b="1" dirty="0"/>
                <a:t>247</a:t>
              </a:r>
            </a:p>
          </p:txBody>
        </p:sp>
        <p:sp>
          <p:nvSpPr>
            <p:cNvPr id="76" name="ZoneTexte 75">
              <a:extLst>
                <a:ext uri="{FF2B5EF4-FFF2-40B4-BE49-F238E27FC236}">
                  <a16:creationId xmlns:a16="http://schemas.microsoft.com/office/drawing/2014/main" id="{43698F39-2B7B-4DFE-B097-6633BCF02540}"/>
                </a:ext>
              </a:extLst>
            </p:cNvPr>
            <p:cNvSpPr txBox="1"/>
            <p:nvPr/>
          </p:nvSpPr>
          <p:spPr>
            <a:xfrm>
              <a:off x="4219790" y="4771232"/>
              <a:ext cx="439543" cy="276999"/>
            </a:xfrm>
            <a:prstGeom prst="rect">
              <a:avLst/>
            </a:prstGeom>
            <a:noFill/>
          </p:spPr>
          <p:txBody>
            <a:bodyPr wrap="none" rtlCol="0">
              <a:spAutoFit/>
            </a:bodyPr>
            <a:lstStyle/>
            <a:p>
              <a:pPr algn="ctr"/>
              <a:r>
                <a:rPr lang="fr-FR" sz="1200" b="1" dirty="0"/>
                <a:t>234</a:t>
              </a:r>
            </a:p>
          </p:txBody>
        </p:sp>
        <p:sp>
          <p:nvSpPr>
            <p:cNvPr id="77" name="ZoneTexte 76">
              <a:extLst>
                <a:ext uri="{FF2B5EF4-FFF2-40B4-BE49-F238E27FC236}">
                  <a16:creationId xmlns:a16="http://schemas.microsoft.com/office/drawing/2014/main" id="{1902F8FC-9F0E-452B-803F-34FD4291A713}"/>
                </a:ext>
              </a:extLst>
            </p:cNvPr>
            <p:cNvSpPr txBox="1"/>
            <p:nvPr/>
          </p:nvSpPr>
          <p:spPr>
            <a:xfrm>
              <a:off x="4801379" y="4766377"/>
              <a:ext cx="439543" cy="276999"/>
            </a:xfrm>
            <a:prstGeom prst="rect">
              <a:avLst/>
            </a:prstGeom>
            <a:noFill/>
          </p:spPr>
          <p:txBody>
            <a:bodyPr wrap="none" rtlCol="0">
              <a:spAutoFit/>
            </a:bodyPr>
            <a:lstStyle/>
            <a:p>
              <a:pPr algn="ctr"/>
              <a:r>
                <a:rPr lang="fr-FR" sz="1200" b="1" dirty="0"/>
                <a:t>237</a:t>
              </a:r>
            </a:p>
          </p:txBody>
        </p:sp>
        <p:sp>
          <p:nvSpPr>
            <p:cNvPr id="78" name="ZoneTexte 77">
              <a:extLst>
                <a:ext uri="{FF2B5EF4-FFF2-40B4-BE49-F238E27FC236}">
                  <a16:creationId xmlns:a16="http://schemas.microsoft.com/office/drawing/2014/main" id="{365C6660-58E3-4BDB-B211-E8FFB5E34B75}"/>
                </a:ext>
              </a:extLst>
            </p:cNvPr>
            <p:cNvSpPr txBox="1"/>
            <p:nvPr/>
          </p:nvSpPr>
          <p:spPr>
            <a:xfrm>
              <a:off x="5383877" y="4675266"/>
              <a:ext cx="439543" cy="276999"/>
            </a:xfrm>
            <a:prstGeom prst="rect">
              <a:avLst/>
            </a:prstGeom>
            <a:noFill/>
          </p:spPr>
          <p:txBody>
            <a:bodyPr wrap="none" rtlCol="0">
              <a:spAutoFit/>
            </a:bodyPr>
            <a:lstStyle/>
            <a:p>
              <a:pPr algn="ctr"/>
              <a:r>
                <a:rPr lang="fr-FR" sz="1200" b="1" dirty="0"/>
                <a:t>261</a:t>
              </a:r>
            </a:p>
          </p:txBody>
        </p:sp>
        <p:sp>
          <p:nvSpPr>
            <p:cNvPr id="79" name="ZoneTexte 78">
              <a:extLst>
                <a:ext uri="{FF2B5EF4-FFF2-40B4-BE49-F238E27FC236}">
                  <a16:creationId xmlns:a16="http://schemas.microsoft.com/office/drawing/2014/main" id="{851D90D4-F5D5-4F8E-9911-3A2AC56DE18D}"/>
                </a:ext>
              </a:extLst>
            </p:cNvPr>
            <p:cNvSpPr txBox="1"/>
            <p:nvPr/>
          </p:nvSpPr>
          <p:spPr>
            <a:xfrm>
              <a:off x="5971318" y="4742887"/>
              <a:ext cx="439543" cy="276999"/>
            </a:xfrm>
            <a:prstGeom prst="rect">
              <a:avLst/>
            </a:prstGeom>
            <a:noFill/>
          </p:spPr>
          <p:txBody>
            <a:bodyPr wrap="none" rtlCol="0">
              <a:spAutoFit/>
            </a:bodyPr>
            <a:lstStyle/>
            <a:p>
              <a:pPr algn="ctr"/>
              <a:r>
                <a:rPr lang="fr-FR" sz="1200" b="1" dirty="0"/>
                <a:t>241</a:t>
              </a:r>
            </a:p>
          </p:txBody>
        </p:sp>
        <p:sp>
          <p:nvSpPr>
            <p:cNvPr id="80" name="ZoneTexte 79">
              <a:extLst>
                <a:ext uri="{FF2B5EF4-FFF2-40B4-BE49-F238E27FC236}">
                  <a16:creationId xmlns:a16="http://schemas.microsoft.com/office/drawing/2014/main" id="{B46FD112-A08F-4284-8878-91828B092E13}"/>
                </a:ext>
              </a:extLst>
            </p:cNvPr>
            <p:cNvSpPr txBox="1"/>
            <p:nvPr/>
          </p:nvSpPr>
          <p:spPr>
            <a:xfrm>
              <a:off x="6568261" y="4779632"/>
              <a:ext cx="439543" cy="276999"/>
            </a:xfrm>
            <a:prstGeom prst="rect">
              <a:avLst/>
            </a:prstGeom>
            <a:noFill/>
          </p:spPr>
          <p:txBody>
            <a:bodyPr wrap="none" rtlCol="0">
              <a:spAutoFit/>
            </a:bodyPr>
            <a:lstStyle/>
            <a:p>
              <a:pPr algn="ctr"/>
              <a:r>
                <a:rPr lang="fr-FR" sz="1200" b="1" dirty="0"/>
                <a:t>257</a:t>
              </a:r>
            </a:p>
          </p:txBody>
        </p:sp>
        <p:sp>
          <p:nvSpPr>
            <p:cNvPr id="81" name="ZoneTexte 80">
              <a:extLst>
                <a:ext uri="{FF2B5EF4-FFF2-40B4-BE49-F238E27FC236}">
                  <a16:creationId xmlns:a16="http://schemas.microsoft.com/office/drawing/2014/main" id="{8B046161-B093-4C37-9970-FDD94C4FFDA1}"/>
                </a:ext>
              </a:extLst>
            </p:cNvPr>
            <p:cNvSpPr txBox="1"/>
            <p:nvPr/>
          </p:nvSpPr>
          <p:spPr>
            <a:xfrm>
              <a:off x="7138736" y="5170113"/>
              <a:ext cx="439543" cy="276999"/>
            </a:xfrm>
            <a:prstGeom prst="rect">
              <a:avLst/>
            </a:prstGeom>
            <a:noFill/>
          </p:spPr>
          <p:txBody>
            <a:bodyPr wrap="none" rtlCol="0">
              <a:spAutoFit/>
            </a:bodyPr>
            <a:lstStyle/>
            <a:p>
              <a:pPr algn="ctr"/>
              <a:r>
                <a:rPr lang="fr-FR" sz="1200" b="1" dirty="0"/>
                <a:t>165</a:t>
              </a:r>
            </a:p>
          </p:txBody>
        </p:sp>
        <p:sp>
          <p:nvSpPr>
            <p:cNvPr id="82" name="ZoneTexte 81">
              <a:extLst>
                <a:ext uri="{FF2B5EF4-FFF2-40B4-BE49-F238E27FC236}">
                  <a16:creationId xmlns:a16="http://schemas.microsoft.com/office/drawing/2014/main" id="{F8649051-F353-4787-AFB8-C405FD892C15}"/>
                </a:ext>
              </a:extLst>
            </p:cNvPr>
            <p:cNvSpPr txBox="1"/>
            <p:nvPr/>
          </p:nvSpPr>
          <p:spPr>
            <a:xfrm>
              <a:off x="1866324" y="2983374"/>
              <a:ext cx="439543" cy="276999"/>
            </a:xfrm>
            <a:prstGeom prst="rect">
              <a:avLst/>
            </a:prstGeom>
            <a:noFill/>
          </p:spPr>
          <p:txBody>
            <a:bodyPr wrap="none" rtlCol="0">
              <a:spAutoFit/>
            </a:bodyPr>
            <a:lstStyle/>
            <a:p>
              <a:pPr algn="ctr"/>
              <a:r>
                <a:rPr lang="fr-FR" sz="1200" b="1" dirty="0"/>
                <a:t>532</a:t>
              </a:r>
            </a:p>
          </p:txBody>
        </p:sp>
        <p:sp>
          <p:nvSpPr>
            <p:cNvPr id="83" name="ZoneTexte 82">
              <a:extLst>
                <a:ext uri="{FF2B5EF4-FFF2-40B4-BE49-F238E27FC236}">
                  <a16:creationId xmlns:a16="http://schemas.microsoft.com/office/drawing/2014/main" id="{ADF70E57-982C-49B7-971A-C73125D5186A}"/>
                </a:ext>
              </a:extLst>
            </p:cNvPr>
            <p:cNvSpPr txBox="1"/>
            <p:nvPr/>
          </p:nvSpPr>
          <p:spPr>
            <a:xfrm>
              <a:off x="2459371" y="3043435"/>
              <a:ext cx="439543" cy="276999"/>
            </a:xfrm>
            <a:prstGeom prst="rect">
              <a:avLst/>
            </a:prstGeom>
            <a:noFill/>
          </p:spPr>
          <p:txBody>
            <a:bodyPr wrap="none" rtlCol="0">
              <a:spAutoFit/>
            </a:bodyPr>
            <a:lstStyle/>
            <a:p>
              <a:pPr algn="ctr"/>
              <a:r>
                <a:rPr lang="fr-FR" sz="1200" b="1" dirty="0"/>
                <a:t>518</a:t>
              </a:r>
            </a:p>
          </p:txBody>
        </p:sp>
        <p:sp>
          <p:nvSpPr>
            <p:cNvPr id="84" name="ZoneTexte 83">
              <a:extLst>
                <a:ext uri="{FF2B5EF4-FFF2-40B4-BE49-F238E27FC236}">
                  <a16:creationId xmlns:a16="http://schemas.microsoft.com/office/drawing/2014/main" id="{22DC3B07-8D1D-4AF7-974C-9B4B5297E6A2}"/>
                </a:ext>
              </a:extLst>
            </p:cNvPr>
            <p:cNvSpPr txBox="1"/>
            <p:nvPr/>
          </p:nvSpPr>
          <p:spPr>
            <a:xfrm>
              <a:off x="3063501" y="3217261"/>
              <a:ext cx="439543" cy="276999"/>
            </a:xfrm>
            <a:prstGeom prst="rect">
              <a:avLst/>
            </a:prstGeom>
            <a:noFill/>
          </p:spPr>
          <p:txBody>
            <a:bodyPr wrap="none" rtlCol="0">
              <a:spAutoFit/>
            </a:bodyPr>
            <a:lstStyle/>
            <a:p>
              <a:pPr algn="ctr"/>
              <a:r>
                <a:rPr lang="fr-FR" sz="1200" b="1" dirty="0"/>
                <a:t>470</a:t>
              </a:r>
            </a:p>
          </p:txBody>
        </p:sp>
        <p:sp>
          <p:nvSpPr>
            <p:cNvPr id="85" name="ZoneTexte 84">
              <a:extLst>
                <a:ext uri="{FF2B5EF4-FFF2-40B4-BE49-F238E27FC236}">
                  <a16:creationId xmlns:a16="http://schemas.microsoft.com/office/drawing/2014/main" id="{82628ABE-910D-4427-8923-F8BB5F23ED94}"/>
                </a:ext>
              </a:extLst>
            </p:cNvPr>
            <p:cNvSpPr txBox="1"/>
            <p:nvPr/>
          </p:nvSpPr>
          <p:spPr>
            <a:xfrm>
              <a:off x="3639004" y="3354597"/>
              <a:ext cx="439543" cy="276999"/>
            </a:xfrm>
            <a:prstGeom prst="rect">
              <a:avLst/>
            </a:prstGeom>
            <a:noFill/>
          </p:spPr>
          <p:txBody>
            <a:bodyPr wrap="none" rtlCol="0">
              <a:spAutoFit/>
            </a:bodyPr>
            <a:lstStyle/>
            <a:p>
              <a:pPr algn="ctr"/>
              <a:r>
                <a:rPr lang="fr-FR" sz="1200" b="1" dirty="0"/>
                <a:t>459</a:t>
              </a:r>
            </a:p>
          </p:txBody>
        </p:sp>
        <p:sp>
          <p:nvSpPr>
            <p:cNvPr id="86" name="ZoneTexte 85">
              <a:extLst>
                <a:ext uri="{FF2B5EF4-FFF2-40B4-BE49-F238E27FC236}">
                  <a16:creationId xmlns:a16="http://schemas.microsoft.com/office/drawing/2014/main" id="{CCE9332E-E27E-4825-882D-A83970504A3B}"/>
                </a:ext>
              </a:extLst>
            </p:cNvPr>
            <p:cNvSpPr txBox="1"/>
            <p:nvPr/>
          </p:nvSpPr>
          <p:spPr>
            <a:xfrm>
              <a:off x="4192488" y="3502548"/>
              <a:ext cx="439543" cy="276999"/>
            </a:xfrm>
            <a:prstGeom prst="rect">
              <a:avLst/>
            </a:prstGeom>
            <a:noFill/>
          </p:spPr>
          <p:txBody>
            <a:bodyPr wrap="none" rtlCol="0">
              <a:spAutoFit/>
            </a:bodyPr>
            <a:lstStyle/>
            <a:p>
              <a:pPr algn="ctr"/>
              <a:r>
                <a:rPr lang="fr-FR" sz="1200" b="1" dirty="0"/>
                <a:t>421</a:t>
              </a:r>
            </a:p>
          </p:txBody>
        </p:sp>
        <p:sp>
          <p:nvSpPr>
            <p:cNvPr id="87" name="ZoneTexte 86">
              <a:extLst>
                <a:ext uri="{FF2B5EF4-FFF2-40B4-BE49-F238E27FC236}">
                  <a16:creationId xmlns:a16="http://schemas.microsoft.com/office/drawing/2014/main" id="{865E2082-A480-472C-BE69-EFCED65EA498}"/>
                </a:ext>
              </a:extLst>
            </p:cNvPr>
            <p:cNvSpPr txBox="1"/>
            <p:nvPr/>
          </p:nvSpPr>
          <p:spPr>
            <a:xfrm>
              <a:off x="4801379" y="3415856"/>
              <a:ext cx="439543" cy="276999"/>
            </a:xfrm>
            <a:prstGeom prst="rect">
              <a:avLst/>
            </a:prstGeom>
            <a:noFill/>
          </p:spPr>
          <p:txBody>
            <a:bodyPr wrap="none" rtlCol="0">
              <a:spAutoFit/>
            </a:bodyPr>
            <a:lstStyle/>
            <a:p>
              <a:pPr algn="ctr"/>
              <a:r>
                <a:rPr lang="fr-FR" sz="1200" b="1" dirty="0"/>
                <a:t>453</a:t>
              </a:r>
            </a:p>
          </p:txBody>
        </p:sp>
        <p:sp>
          <p:nvSpPr>
            <p:cNvPr id="88" name="ZoneTexte 87">
              <a:extLst>
                <a:ext uri="{FF2B5EF4-FFF2-40B4-BE49-F238E27FC236}">
                  <a16:creationId xmlns:a16="http://schemas.microsoft.com/office/drawing/2014/main" id="{4815319B-E799-4388-BA95-62DC7A2CD55E}"/>
                </a:ext>
              </a:extLst>
            </p:cNvPr>
            <p:cNvSpPr txBox="1"/>
            <p:nvPr/>
          </p:nvSpPr>
          <p:spPr>
            <a:xfrm>
              <a:off x="5380559" y="3674282"/>
              <a:ext cx="439543" cy="276999"/>
            </a:xfrm>
            <a:prstGeom prst="rect">
              <a:avLst/>
            </a:prstGeom>
            <a:noFill/>
          </p:spPr>
          <p:txBody>
            <a:bodyPr wrap="none" rtlCol="0">
              <a:spAutoFit/>
            </a:bodyPr>
            <a:lstStyle/>
            <a:p>
              <a:pPr algn="ctr"/>
              <a:r>
                <a:rPr lang="fr-FR" sz="1200" b="1" dirty="0"/>
                <a:t>392</a:t>
              </a:r>
            </a:p>
          </p:txBody>
        </p:sp>
        <p:sp>
          <p:nvSpPr>
            <p:cNvPr id="89" name="ZoneTexte 88">
              <a:extLst>
                <a:ext uri="{FF2B5EF4-FFF2-40B4-BE49-F238E27FC236}">
                  <a16:creationId xmlns:a16="http://schemas.microsoft.com/office/drawing/2014/main" id="{36262F7C-6E87-4D23-B9FF-746F61AD6E10}"/>
                </a:ext>
              </a:extLst>
            </p:cNvPr>
            <p:cNvSpPr txBox="1"/>
            <p:nvPr/>
          </p:nvSpPr>
          <p:spPr>
            <a:xfrm>
              <a:off x="5999713" y="4079603"/>
              <a:ext cx="428131" cy="276999"/>
            </a:xfrm>
            <a:prstGeom prst="rect">
              <a:avLst/>
            </a:prstGeom>
            <a:noFill/>
          </p:spPr>
          <p:txBody>
            <a:bodyPr wrap="none" rtlCol="0">
              <a:spAutoFit/>
            </a:bodyPr>
            <a:lstStyle/>
            <a:p>
              <a:pPr algn="ctr"/>
              <a:r>
                <a:rPr lang="fr-FR" sz="1200" b="1" dirty="0"/>
                <a:t>311</a:t>
              </a:r>
            </a:p>
          </p:txBody>
        </p:sp>
        <p:sp>
          <p:nvSpPr>
            <p:cNvPr id="90" name="ZoneTexte 89">
              <a:extLst>
                <a:ext uri="{FF2B5EF4-FFF2-40B4-BE49-F238E27FC236}">
                  <a16:creationId xmlns:a16="http://schemas.microsoft.com/office/drawing/2014/main" id="{13B126E8-E0DB-48CC-AFED-3F6CD9620993}"/>
                </a:ext>
              </a:extLst>
            </p:cNvPr>
            <p:cNvSpPr txBox="1"/>
            <p:nvPr/>
          </p:nvSpPr>
          <p:spPr>
            <a:xfrm>
              <a:off x="6577565" y="4342219"/>
              <a:ext cx="439543" cy="276999"/>
            </a:xfrm>
            <a:prstGeom prst="rect">
              <a:avLst/>
            </a:prstGeom>
            <a:noFill/>
          </p:spPr>
          <p:txBody>
            <a:bodyPr wrap="none" rtlCol="0">
              <a:spAutoFit/>
            </a:bodyPr>
            <a:lstStyle/>
            <a:p>
              <a:pPr algn="ctr"/>
              <a:r>
                <a:rPr lang="fr-FR" sz="1200" b="1" dirty="0"/>
                <a:t>265</a:t>
              </a:r>
            </a:p>
          </p:txBody>
        </p:sp>
        <p:sp>
          <p:nvSpPr>
            <p:cNvPr id="91" name="ZoneTexte 90">
              <a:extLst>
                <a:ext uri="{FF2B5EF4-FFF2-40B4-BE49-F238E27FC236}">
                  <a16:creationId xmlns:a16="http://schemas.microsoft.com/office/drawing/2014/main" id="{1DC64C66-76FF-4279-8C73-3BFFEC6E5912}"/>
                </a:ext>
              </a:extLst>
            </p:cNvPr>
            <p:cNvSpPr txBox="1"/>
            <p:nvPr/>
          </p:nvSpPr>
          <p:spPr>
            <a:xfrm>
              <a:off x="7164665" y="4552155"/>
              <a:ext cx="439543" cy="276999"/>
            </a:xfrm>
            <a:prstGeom prst="rect">
              <a:avLst/>
            </a:prstGeom>
            <a:noFill/>
          </p:spPr>
          <p:txBody>
            <a:bodyPr wrap="none" rtlCol="0">
              <a:spAutoFit/>
            </a:bodyPr>
            <a:lstStyle/>
            <a:p>
              <a:pPr algn="ctr"/>
              <a:r>
                <a:rPr lang="fr-FR" sz="1200" b="1" dirty="0"/>
                <a:t>223</a:t>
              </a:r>
            </a:p>
          </p:txBody>
        </p:sp>
        <p:sp>
          <p:nvSpPr>
            <p:cNvPr id="92" name="Rectangle : coins arrondis 91">
              <a:extLst>
                <a:ext uri="{FF2B5EF4-FFF2-40B4-BE49-F238E27FC236}">
                  <a16:creationId xmlns:a16="http://schemas.microsoft.com/office/drawing/2014/main" id="{1FD84F0C-F2F9-489C-881D-1D19C55121C1}"/>
                </a:ext>
              </a:extLst>
            </p:cNvPr>
            <p:cNvSpPr/>
            <p:nvPr/>
          </p:nvSpPr>
          <p:spPr bwMode="auto">
            <a:xfrm>
              <a:off x="5465762" y="2967151"/>
              <a:ext cx="2015999" cy="611999"/>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latin typeface="Arial" charset="0"/>
                </a:rPr>
                <a:t>Réduction</a:t>
              </a:r>
              <a:r>
                <a:rPr kumimoji="0" lang="fr-FR" sz="1400" b="1" i="0" u="none" strike="noStrike" cap="none" normalizeH="0" dirty="0">
                  <a:ln>
                    <a:noFill/>
                  </a:ln>
                  <a:solidFill>
                    <a:srgbClr val="000066"/>
                  </a:solidFill>
                  <a:effectLst/>
                  <a:latin typeface="Arial" charset="0"/>
                </a:rPr>
                <a:t> de </a:t>
              </a:r>
              <a:r>
                <a:rPr kumimoji="0" lang="fr-FR" sz="1400" b="1" i="0" u="none" strike="noStrike" cap="none" normalizeH="0" baseline="0" dirty="0">
                  <a:ln>
                    <a:noFill/>
                  </a:ln>
                  <a:solidFill>
                    <a:srgbClr val="000066"/>
                  </a:solidFill>
                  <a:effectLst/>
                  <a:latin typeface="Arial" charset="0"/>
                </a:rPr>
                <a:t>51 % </a:t>
              </a:r>
              <a:br>
                <a:rPr kumimoji="0" lang="fr-FR" sz="1400" b="1" i="0" u="none" strike="noStrike" cap="none" normalizeH="0" baseline="0" dirty="0">
                  <a:ln>
                    <a:noFill/>
                  </a:ln>
                  <a:solidFill>
                    <a:srgbClr val="000066"/>
                  </a:solidFill>
                  <a:effectLst/>
                  <a:latin typeface="Arial" charset="0"/>
                </a:rPr>
              </a:br>
              <a:r>
                <a:rPr lang="fr-FR" sz="1400" b="1" dirty="0">
                  <a:solidFill>
                    <a:srgbClr val="000066"/>
                  </a:solidFill>
                </a:rPr>
                <a:t>entre </a:t>
              </a:r>
              <a:r>
                <a:rPr kumimoji="0" lang="fr-FR" sz="1400" b="1" i="0" u="none" strike="noStrike" cap="none" normalizeH="0" baseline="0" dirty="0">
                  <a:ln>
                    <a:noFill/>
                  </a:ln>
                  <a:solidFill>
                    <a:srgbClr val="000066"/>
                  </a:solidFill>
                  <a:effectLst/>
                  <a:latin typeface="Arial" charset="0"/>
                </a:rPr>
                <a:t>2012</a:t>
              </a:r>
              <a:r>
                <a:rPr kumimoji="0" lang="fr-FR" sz="1400" b="1" i="0" u="none" strike="noStrike" cap="none" normalizeH="0" dirty="0">
                  <a:ln>
                    <a:noFill/>
                  </a:ln>
                  <a:solidFill>
                    <a:srgbClr val="000066"/>
                  </a:solidFill>
                  <a:effectLst/>
                  <a:latin typeface="Arial" charset="0"/>
                </a:rPr>
                <a:t> et </a:t>
              </a:r>
              <a:r>
                <a:rPr kumimoji="0" lang="fr-FR" sz="1400" b="1" i="0" u="none" strike="noStrike" cap="none" normalizeH="0" baseline="0" dirty="0">
                  <a:ln>
                    <a:noFill/>
                  </a:ln>
                  <a:solidFill>
                    <a:srgbClr val="000066"/>
                  </a:solidFill>
                  <a:effectLst/>
                  <a:latin typeface="Arial" charset="0"/>
                </a:rPr>
                <a:t>2016</a:t>
              </a:r>
            </a:p>
          </p:txBody>
        </p:sp>
        <p:sp>
          <p:nvSpPr>
            <p:cNvPr id="93" name="ZoneTexte 92">
              <a:extLst>
                <a:ext uri="{FF2B5EF4-FFF2-40B4-BE49-F238E27FC236}">
                  <a16:creationId xmlns:a16="http://schemas.microsoft.com/office/drawing/2014/main" id="{F75B9EF6-822D-4B30-B905-E5BFC6528683}"/>
                </a:ext>
              </a:extLst>
            </p:cNvPr>
            <p:cNvSpPr txBox="1"/>
            <p:nvPr/>
          </p:nvSpPr>
          <p:spPr>
            <a:xfrm>
              <a:off x="4103687" y="6363981"/>
              <a:ext cx="702435" cy="307777"/>
            </a:xfrm>
            <a:prstGeom prst="rect">
              <a:avLst/>
            </a:prstGeom>
            <a:noFill/>
          </p:spPr>
          <p:txBody>
            <a:bodyPr wrap="none" rtlCol="0">
              <a:spAutoFit/>
            </a:bodyPr>
            <a:lstStyle/>
            <a:p>
              <a:pPr algn="ctr"/>
              <a:r>
                <a:rPr lang="fr-FR" sz="1400" dirty="0"/>
                <a:t>Année</a:t>
              </a:r>
            </a:p>
          </p:txBody>
        </p:sp>
        <p:cxnSp>
          <p:nvCxnSpPr>
            <p:cNvPr id="6" name="Connecteur droit 5"/>
            <p:cNvCxnSpPr/>
            <p:nvPr/>
          </p:nvCxnSpPr>
          <p:spPr bwMode="auto">
            <a:xfrm>
              <a:off x="1371176" y="2056956"/>
              <a:ext cx="170284" cy="0"/>
            </a:xfrm>
            <a:prstGeom prst="line">
              <a:avLst/>
            </a:prstGeom>
            <a:noFill/>
            <a:ln w="36513" cap="rnd">
              <a:solidFill>
                <a:srgbClr val="009900"/>
              </a:solidFill>
              <a:prstDash val="solid"/>
              <a:round/>
              <a:headEnd/>
              <a:tailEnd/>
            </a:ln>
          </p:spPr>
        </p:cxnSp>
        <p:cxnSp>
          <p:nvCxnSpPr>
            <p:cNvPr id="96" name="Connecteur droit 95"/>
            <p:cNvCxnSpPr/>
            <p:nvPr/>
          </p:nvCxnSpPr>
          <p:spPr bwMode="auto">
            <a:xfrm>
              <a:off x="1371176" y="2333423"/>
              <a:ext cx="170284" cy="0"/>
            </a:xfrm>
            <a:prstGeom prst="line">
              <a:avLst/>
            </a:prstGeom>
            <a:noFill/>
            <a:ln w="36513" cap="rnd">
              <a:solidFill>
                <a:srgbClr val="0099FF"/>
              </a:solidFill>
              <a:prstDash val="solid"/>
              <a:round/>
              <a:headEnd/>
              <a:tailEnd/>
            </a:ln>
          </p:spPr>
        </p:cxnSp>
      </p:grpSp>
      <p:sp>
        <p:nvSpPr>
          <p:cNvPr id="97" name="ZoneTexte 96">
            <a:extLst>
              <a:ext uri="{FF2B5EF4-FFF2-40B4-BE49-F238E27FC236}">
                <a16:creationId xmlns:a16="http://schemas.microsoft.com/office/drawing/2014/main" id="{890912C0-E78D-405B-B091-C721A1C6FC57}"/>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209</a:t>
            </a:r>
          </a:p>
        </p:txBody>
      </p:sp>
    </p:spTree>
    <p:extLst>
      <p:ext uri="{BB962C8B-B14F-4D97-AF65-F5344CB8AC3E}">
        <p14:creationId xmlns:p14="http://schemas.microsoft.com/office/powerpoint/2010/main" val="837638996"/>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514970" y="1905500"/>
            <a:ext cx="8376713"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Nouveaux diagnostics VIH chez les HSH selon l’ethnie (taux pour 100 000) </a:t>
            </a:r>
          </a:p>
        </p:txBody>
      </p:sp>
      <p:sp>
        <p:nvSpPr>
          <p:cNvPr id="39"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Buchbinder</a:t>
            </a:r>
            <a:r>
              <a:rPr lang="en-GB" sz="1200" i="1" dirty="0">
                <a:solidFill>
                  <a:srgbClr val="0070C0"/>
                </a:solidFill>
              </a:rPr>
              <a:t> SP, CROI 2018, Abs. 87</a:t>
            </a:r>
          </a:p>
        </p:txBody>
      </p:sp>
      <p:sp>
        <p:nvSpPr>
          <p:cNvPr id="2" name="Rectangle 1"/>
          <p:cNvSpPr/>
          <p:nvPr/>
        </p:nvSpPr>
        <p:spPr>
          <a:xfrm>
            <a:off x="457200" y="6013582"/>
            <a:ext cx="8652842" cy="646331"/>
          </a:xfrm>
          <a:prstGeom prst="rect">
            <a:avLst/>
          </a:prstGeom>
        </p:spPr>
        <p:txBody>
          <a:bodyPr wrap="square">
            <a:spAutoFit/>
          </a:bodyPr>
          <a:lstStyle/>
          <a:p>
            <a:pPr marL="285750" indent="-285750">
              <a:buClr>
                <a:srgbClr val="0070C0"/>
              </a:buClr>
              <a:buFont typeface="Arial" panose="020B0604020202020204" pitchFamily="34" charset="0"/>
              <a:buChar char="•"/>
            </a:pPr>
            <a:r>
              <a:rPr lang="fr-FR" dirty="0"/>
              <a:t>Diminution dans toutes les ethnies, mais le taux reste élevé chez les afro-américains et les latinos</a:t>
            </a:r>
          </a:p>
        </p:txBody>
      </p:sp>
      <p:sp>
        <p:nvSpPr>
          <p:cNvPr id="40" name="Titre 2">
            <a:extLst>
              <a:ext uri="{FF2B5EF4-FFF2-40B4-BE49-F238E27FC236}">
                <a16:creationId xmlns:a16="http://schemas.microsoft.com/office/drawing/2014/main" id="{E0E36441-2C9F-49FA-A06A-B377A93C25DC}"/>
              </a:ext>
            </a:extLst>
          </p:cNvPr>
          <p:cNvSpPr>
            <a:spLocks noGrp="1"/>
          </p:cNvSpPr>
          <p:nvPr>
            <p:ph type="title"/>
          </p:nvPr>
        </p:nvSpPr>
        <p:spPr/>
        <p:txBody>
          <a:bodyPr/>
          <a:lstStyle/>
          <a:p>
            <a:r>
              <a:rPr lang="fr-FR" dirty="0"/>
              <a:t>Quels leviers pour atteindre zéro nouveau diagnostic VIH à San Francisco ? (2) </a:t>
            </a:r>
          </a:p>
        </p:txBody>
      </p:sp>
      <p:sp>
        <p:nvSpPr>
          <p:cNvPr id="15" name="Espace réservé du contenu 14">
            <a:extLst>
              <a:ext uri="{FF2B5EF4-FFF2-40B4-BE49-F238E27FC236}">
                <a16:creationId xmlns:a16="http://schemas.microsoft.com/office/drawing/2014/main" id="{0187811A-18EB-4E73-B8FA-0AB3ED5C3BB0}"/>
              </a:ext>
            </a:extLst>
          </p:cNvPr>
          <p:cNvSpPr>
            <a:spLocks noGrp="1"/>
          </p:cNvSpPr>
          <p:nvPr>
            <p:ph idx="1"/>
          </p:nvPr>
        </p:nvSpPr>
        <p:spPr>
          <a:xfrm>
            <a:off x="457200" y="1248312"/>
            <a:ext cx="8507413" cy="611914"/>
          </a:xfrm>
        </p:spPr>
        <p:txBody>
          <a:bodyPr/>
          <a:lstStyle/>
          <a:p>
            <a:r>
              <a:rPr lang="fr-FR" sz="1800" dirty="0"/>
              <a:t>L’épidémie VIH à San Francisco est essentiellement masculine (87%), dont la grande majorité sont des HSH</a:t>
            </a:r>
          </a:p>
        </p:txBody>
      </p:sp>
      <p:grpSp>
        <p:nvGrpSpPr>
          <p:cNvPr id="61" name="Groupe 60"/>
          <p:cNvGrpSpPr/>
          <p:nvPr/>
        </p:nvGrpSpPr>
        <p:grpSpPr>
          <a:xfrm>
            <a:off x="875030" y="2297406"/>
            <a:ext cx="7363180" cy="3695921"/>
            <a:chOff x="862105" y="2755732"/>
            <a:chExt cx="6726523" cy="3376355"/>
          </a:xfrm>
        </p:grpSpPr>
        <p:sp>
          <p:nvSpPr>
            <p:cNvPr id="29" name="ZoneTexte 28">
              <a:extLst>
                <a:ext uri="{FF2B5EF4-FFF2-40B4-BE49-F238E27FC236}">
                  <a16:creationId xmlns:a16="http://schemas.microsoft.com/office/drawing/2014/main" id="{A6A13FF9-2C6E-4F48-8A30-3D53A8468C33}"/>
                </a:ext>
              </a:extLst>
            </p:cNvPr>
            <p:cNvSpPr txBox="1"/>
            <p:nvPr/>
          </p:nvSpPr>
          <p:spPr>
            <a:xfrm>
              <a:off x="3424486" y="5850922"/>
              <a:ext cx="2084133" cy="281165"/>
            </a:xfrm>
            <a:prstGeom prst="rect">
              <a:avLst/>
            </a:prstGeom>
            <a:noFill/>
          </p:spPr>
          <p:txBody>
            <a:bodyPr wrap="none" rtlCol="0">
              <a:spAutoFit/>
            </a:bodyPr>
            <a:lstStyle/>
            <a:p>
              <a:pPr algn="ctr"/>
              <a:r>
                <a:rPr lang="fr-FR" sz="1400" b="1" dirty="0"/>
                <a:t>Année de diagnostic VIH</a:t>
              </a:r>
            </a:p>
          </p:txBody>
        </p:sp>
        <p:sp>
          <p:nvSpPr>
            <p:cNvPr id="8" name="Line 6">
              <a:extLst>
                <a:ext uri="{FF2B5EF4-FFF2-40B4-BE49-F238E27FC236}">
                  <a16:creationId xmlns:a16="http://schemas.microsoft.com/office/drawing/2014/main" id="{18BCE9DD-3E98-4CA7-B014-9D39A8F30296}"/>
                </a:ext>
              </a:extLst>
            </p:cNvPr>
            <p:cNvSpPr>
              <a:spLocks noChangeShapeType="1"/>
            </p:cNvSpPr>
            <p:nvPr/>
          </p:nvSpPr>
          <p:spPr bwMode="auto">
            <a:xfrm flipH="1">
              <a:off x="5756189" y="3091455"/>
              <a:ext cx="291083" cy="0"/>
            </a:xfrm>
            <a:prstGeom prst="line">
              <a:avLst/>
            </a:prstGeom>
            <a:noFill/>
            <a:ln w="26988" cap="rnd">
              <a:solidFill>
                <a:srgbClr val="00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8">
              <a:extLst>
                <a:ext uri="{FF2B5EF4-FFF2-40B4-BE49-F238E27FC236}">
                  <a16:creationId xmlns:a16="http://schemas.microsoft.com/office/drawing/2014/main" id="{9726D6BD-9EA5-48D6-AB5F-8307573C365C}"/>
                </a:ext>
              </a:extLst>
            </p:cNvPr>
            <p:cNvSpPr>
              <a:spLocks noChangeShapeType="1"/>
            </p:cNvSpPr>
            <p:nvPr/>
          </p:nvSpPr>
          <p:spPr bwMode="auto">
            <a:xfrm flipH="1">
              <a:off x="5756189" y="3519729"/>
              <a:ext cx="291083" cy="0"/>
            </a:xfrm>
            <a:prstGeom prst="line">
              <a:avLst/>
            </a:prstGeom>
            <a:noFill/>
            <a:ln w="26988" cap="rnd">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9">
              <a:extLst>
                <a:ext uri="{FF2B5EF4-FFF2-40B4-BE49-F238E27FC236}">
                  <a16:creationId xmlns:a16="http://schemas.microsoft.com/office/drawing/2014/main" id="{782056EB-E73E-4FCF-9614-FF923B4BC727}"/>
                </a:ext>
              </a:extLst>
            </p:cNvPr>
            <p:cNvSpPr>
              <a:spLocks noChangeShapeType="1"/>
            </p:cNvSpPr>
            <p:nvPr/>
          </p:nvSpPr>
          <p:spPr bwMode="auto">
            <a:xfrm flipH="1">
              <a:off x="5756189" y="3298851"/>
              <a:ext cx="291083" cy="0"/>
            </a:xfrm>
            <a:prstGeom prst="line">
              <a:avLst/>
            </a:prstGeom>
            <a:noFill/>
            <a:ln w="26988"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ZoneTexte 33">
              <a:extLst>
                <a:ext uri="{FF2B5EF4-FFF2-40B4-BE49-F238E27FC236}">
                  <a16:creationId xmlns:a16="http://schemas.microsoft.com/office/drawing/2014/main" id="{2CB425EE-62F8-4B32-A9E8-A1BB7715F5CD}"/>
                </a:ext>
              </a:extLst>
            </p:cNvPr>
            <p:cNvSpPr txBox="1"/>
            <p:nvPr/>
          </p:nvSpPr>
          <p:spPr>
            <a:xfrm>
              <a:off x="6082984" y="3176009"/>
              <a:ext cx="613876" cy="281165"/>
            </a:xfrm>
            <a:prstGeom prst="rect">
              <a:avLst/>
            </a:prstGeom>
            <a:noFill/>
          </p:spPr>
          <p:txBody>
            <a:bodyPr wrap="none" rtlCol="0">
              <a:spAutoFit/>
            </a:bodyPr>
            <a:lstStyle/>
            <a:p>
              <a:r>
                <a:rPr lang="fr-FR" sz="1400" b="1" dirty="0"/>
                <a:t>Blanc</a:t>
              </a:r>
            </a:p>
          </p:txBody>
        </p:sp>
        <p:sp>
          <p:nvSpPr>
            <p:cNvPr id="35" name="ZoneTexte 34">
              <a:extLst>
                <a:ext uri="{FF2B5EF4-FFF2-40B4-BE49-F238E27FC236}">
                  <a16:creationId xmlns:a16="http://schemas.microsoft.com/office/drawing/2014/main" id="{6DC9D88A-2AFD-40BB-AE03-75664399E8FA}"/>
                </a:ext>
              </a:extLst>
            </p:cNvPr>
            <p:cNvSpPr txBox="1"/>
            <p:nvPr/>
          </p:nvSpPr>
          <p:spPr>
            <a:xfrm>
              <a:off x="6082984" y="2755732"/>
              <a:ext cx="1351933" cy="281165"/>
            </a:xfrm>
            <a:prstGeom prst="rect">
              <a:avLst/>
            </a:prstGeom>
            <a:noFill/>
          </p:spPr>
          <p:txBody>
            <a:bodyPr wrap="none" rtlCol="0">
              <a:spAutoFit/>
            </a:bodyPr>
            <a:lstStyle/>
            <a:p>
              <a:r>
                <a:rPr lang="fr-FR" sz="1400" b="1" dirty="0"/>
                <a:t>Afro-Américain</a:t>
              </a:r>
            </a:p>
          </p:txBody>
        </p:sp>
        <p:sp>
          <p:nvSpPr>
            <p:cNvPr id="36" name="ZoneTexte 35">
              <a:extLst>
                <a:ext uri="{FF2B5EF4-FFF2-40B4-BE49-F238E27FC236}">
                  <a16:creationId xmlns:a16="http://schemas.microsoft.com/office/drawing/2014/main" id="{EAB2E890-0B91-4CE6-B4A6-CB572480DC82}"/>
                </a:ext>
              </a:extLst>
            </p:cNvPr>
            <p:cNvSpPr txBox="1"/>
            <p:nvPr/>
          </p:nvSpPr>
          <p:spPr>
            <a:xfrm>
              <a:off x="6082984" y="2965871"/>
              <a:ext cx="657808" cy="281165"/>
            </a:xfrm>
            <a:prstGeom prst="rect">
              <a:avLst/>
            </a:prstGeom>
            <a:noFill/>
          </p:spPr>
          <p:txBody>
            <a:bodyPr wrap="none" rtlCol="0">
              <a:spAutoFit/>
            </a:bodyPr>
            <a:lstStyle/>
            <a:p>
              <a:r>
                <a:rPr lang="fr-FR" sz="1400" b="1" dirty="0"/>
                <a:t>Latino</a:t>
              </a:r>
            </a:p>
          </p:txBody>
        </p:sp>
        <p:sp>
          <p:nvSpPr>
            <p:cNvPr id="37" name="ZoneTexte 36">
              <a:extLst>
                <a:ext uri="{FF2B5EF4-FFF2-40B4-BE49-F238E27FC236}">
                  <a16:creationId xmlns:a16="http://schemas.microsoft.com/office/drawing/2014/main" id="{ED67FD77-A2AD-46AD-9ACE-9BB4F5EB77A7}"/>
                </a:ext>
              </a:extLst>
            </p:cNvPr>
            <p:cNvSpPr txBox="1"/>
            <p:nvPr/>
          </p:nvSpPr>
          <p:spPr>
            <a:xfrm>
              <a:off x="6082984" y="3386147"/>
              <a:ext cx="903827" cy="281165"/>
            </a:xfrm>
            <a:prstGeom prst="rect">
              <a:avLst/>
            </a:prstGeom>
            <a:noFill/>
          </p:spPr>
          <p:txBody>
            <a:bodyPr wrap="none" rtlCol="0">
              <a:spAutoFit/>
            </a:bodyPr>
            <a:lstStyle/>
            <a:p>
              <a:r>
                <a:rPr lang="fr-FR" sz="1400" b="1" dirty="0"/>
                <a:t>Asiatique</a:t>
              </a:r>
            </a:p>
          </p:txBody>
        </p:sp>
        <p:sp>
          <p:nvSpPr>
            <p:cNvPr id="12" name="Freeform 10">
              <a:extLst>
                <a:ext uri="{FF2B5EF4-FFF2-40B4-BE49-F238E27FC236}">
                  <a16:creationId xmlns:a16="http://schemas.microsoft.com/office/drawing/2014/main" id="{2359B1D2-06F5-401D-86D0-EB5992C604A5}"/>
                </a:ext>
              </a:extLst>
            </p:cNvPr>
            <p:cNvSpPr>
              <a:spLocks/>
            </p:cNvSpPr>
            <p:nvPr/>
          </p:nvSpPr>
          <p:spPr bwMode="auto">
            <a:xfrm>
              <a:off x="1342161" y="5112377"/>
              <a:ext cx="6005126" cy="174650"/>
            </a:xfrm>
            <a:custGeom>
              <a:avLst/>
              <a:gdLst>
                <a:gd name="T0" fmla="*/ 3404 w 3404"/>
                <a:gd name="T1" fmla="*/ 91 h 99"/>
                <a:gd name="T2" fmla="*/ 3063 w 3404"/>
                <a:gd name="T3" fmla="*/ 91 h 99"/>
                <a:gd name="T4" fmla="*/ 2720 w 3404"/>
                <a:gd name="T5" fmla="*/ 62 h 99"/>
                <a:gd name="T6" fmla="*/ 2339 w 3404"/>
                <a:gd name="T7" fmla="*/ 43 h 99"/>
                <a:gd name="T8" fmla="*/ 2019 w 3404"/>
                <a:gd name="T9" fmla="*/ 0 h 99"/>
                <a:gd name="T10" fmla="*/ 1688 w 3404"/>
                <a:gd name="T11" fmla="*/ 83 h 99"/>
                <a:gd name="T12" fmla="*/ 1347 w 3404"/>
                <a:gd name="T13" fmla="*/ 66 h 99"/>
                <a:gd name="T14" fmla="*/ 643 w 3404"/>
                <a:gd name="T15" fmla="*/ 66 h 99"/>
                <a:gd name="T16" fmla="*/ 328 w 3404"/>
                <a:gd name="T17" fmla="*/ 38 h 99"/>
                <a:gd name="T18" fmla="*/ 0 w 3404"/>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4" h="99">
                  <a:moveTo>
                    <a:pt x="3404" y="91"/>
                  </a:moveTo>
                  <a:lnTo>
                    <a:pt x="3063" y="91"/>
                  </a:lnTo>
                  <a:lnTo>
                    <a:pt x="2720" y="62"/>
                  </a:lnTo>
                  <a:lnTo>
                    <a:pt x="2339" y="43"/>
                  </a:lnTo>
                  <a:lnTo>
                    <a:pt x="2019" y="0"/>
                  </a:lnTo>
                  <a:lnTo>
                    <a:pt x="1688" y="83"/>
                  </a:lnTo>
                  <a:lnTo>
                    <a:pt x="1347" y="66"/>
                  </a:lnTo>
                  <a:lnTo>
                    <a:pt x="643" y="66"/>
                  </a:lnTo>
                  <a:lnTo>
                    <a:pt x="328" y="38"/>
                  </a:lnTo>
                  <a:lnTo>
                    <a:pt x="0" y="99"/>
                  </a:lnTo>
                </a:path>
              </a:pathLst>
            </a:custGeom>
            <a:noFill/>
            <a:ln w="26988" cap="rnd">
              <a:solidFill>
                <a:srgbClr val="99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Freeform 11">
              <a:extLst>
                <a:ext uri="{FF2B5EF4-FFF2-40B4-BE49-F238E27FC236}">
                  <a16:creationId xmlns:a16="http://schemas.microsoft.com/office/drawing/2014/main" id="{4265886E-2BF2-4A20-A4EB-59721D4EF86C}"/>
                </a:ext>
              </a:extLst>
            </p:cNvPr>
            <p:cNvSpPr>
              <a:spLocks/>
            </p:cNvSpPr>
            <p:nvPr/>
          </p:nvSpPr>
          <p:spPr bwMode="auto">
            <a:xfrm>
              <a:off x="1342161" y="4182677"/>
              <a:ext cx="6006891" cy="957928"/>
            </a:xfrm>
            <a:custGeom>
              <a:avLst/>
              <a:gdLst>
                <a:gd name="T0" fmla="*/ 3405 w 3405"/>
                <a:gd name="T1" fmla="*/ 543 h 543"/>
                <a:gd name="T2" fmla="*/ 3048 w 3405"/>
                <a:gd name="T3" fmla="*/ 480 h 543"/>
                <a:gd name="T4" fmla="*/ 2697 w 3405"/>
                <a:gd name="T5" fmla="*/ 411 h 543"/>
                <a:gd name="T6" fmla="*/ 2377 w 3405"/>
                <a:gd name="T7" fmla="*/ 305 h 543"/>
                <a:gd name="T8" fmla="*/ 2019 w 3405"/>
                <a:gd name="T9" fmla="*/ 160 h 543"/>
                <a:gd name="T10" fmla="*/ 1569 w 3405"/>
                <a:gd name="T11" fmla="*/ 182 h 543"/>
                <a:gd name="T12" fmla="*/ 969 w 3405"/>
                <a:gd name="T13" fmla="*/ 146 h 543"/>
                <a:gd name="T14" fmla="*/ 653 w 3405"/>
                <a:gd name="T15" fmla="*/ 92 h 543"/>
                <a:gd name="T16" fmla="*/ 317 w 3405"/>
                <a:gd name="T17" fmla="*/ 70 h 543"/>
                <a:gd name="T18" fmla="*/ 0 w 3405"/>
                <a:gd name="T19"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5" h="543">
                  <a:moveTo>
                    <a:pt x="3405" y="543"/>
                  </a:moveTo>
                  <a:lnTo>
                    <a:pt x="3048" y="480"/>
                  </a:lnTo>
                  <a:lnTo>
                    <a:pt x="2697" y="411"/>
                  </a:lnTo>
                  <a:lnTo>
                    <a:pt x="2377" y="305"/>
                  </a:lnTo>
                  <a:lnTo>
                    <a:pt x="2019" y="160"/>
                  </a:lnTo>
                  <a:lnTo>
                    <a:pt x="1569" y="182"/>
                  </a:lnTo>
                  <a:lnTo>
                    <a:pt x="969" y="146"/>
                  </a:lnTo>
                  <a:lnTo>
                    <a:pt x="653" y="92"/>
                  </a:lnTo>
                  <a:lnTo>
                    <a:pt x="317" y="70"/>
                  </a:lnTo>
                  <a:lnTo>
                    <a:pt x="0" y="0"/>
                  </a:lnTo>
                </a:path>
              </a:pathLst>
            </a:custGeom>
            <a:noFill/>
            <a:ln w="26988"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Freeform 12">
              <a:extLst>
                <a:ext uri="{FF2B5EF4-FFF2-40B4-BE49-F238E27FC236}">
                  <a16:creationId xmlns:a16="http://schemas.microsoft.com/office/drawing/2014/main" id="{4522458F-19F4-43AA-A301-03EC649B27AE}"/>
                </a:ext>
              </a:extLst>
            </p:cNvPr>
            <p:cNvSpPr>
              <a:spLocks/>
            </p:cNvSpPr>
            <p:nvPr/>
          </p:nvSpPr>
          <p:spPr bwMode="auto">
            <a:xfrm>
              <a:off x="1342161" y="4025668"/>
              <a:ext cx="6006891" cy="783277"/>
            </a:xfrm>
            <a:custGeom>
              <a:avLst/>
              <a:gdLst>
                <a:gd name="T0" fmla="*/ 3405 w 3405"/>
                <a:gd name="T1" fmla="*/ 444 h 444"/>
                <a:gd name="T2" fmla="*/ 3060 w 3405"/>
                <a:gd name="T3" fmla="*/ 403 h 444"/>
                <a:gd name="T4" fmla="*/ 2693 w 3405"/>
                <a:gd name="T5" fmla="*/ 255 h 444"/>
                <a:gd name="T6" fmla="*/ 2362 w 3405"/>
                <a:gd name="T7" fmla="*/ 156 h 444"/>
                <a:gd name="T8" fmla="*/ 2016 w 3405"/>
                <a:gd name="T9" fmla="*/ 113 h 444"/>
                <a:gd name="T10" fmla="*/ 1673 w 3405"/>
                <a:gd name="T11" fmla="*/ 292 h 444"/>
                <a:gd name="T12" fmla="*/ 1335 w 3405"/>
                <a:gd name="T13" fmla="*/ 82 h 444"/>
                <a:gd name="T14" fmla="*/ 1003 w 3405"/>
                <a:gd name="T15" fmla="*/ 102 h 444"/>
                <a:gd name="T16" fmla="*/ 665 w 3405"/>
                <a:gd name="T17" fmla="*/ 4 h 444"/>
                <a:gd name="T18" fmla="*/ 331 w 3405"/>
                <a:gd name="T19" fmla="*/ 122 h 444"/>
                <a:gd name="T20" fmla="*/ 0 w 3405"/>
                <a:gd name="T2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5" h="444">
                  <a:moveTo>
                    <a:pt x="3405" y="444"/>
                  </a:moveTo>
                  <a:lnTo>
                    <a:pt x="3060" y="403"/>
                  </a:lnTo>
                  <a:lnTo>
                    <a:pt x="2693" y="255"/>
                  </a:lnTo>
                  <a:lnTo>
                    <a:pt x="2362" y="156"/>
                  </a:lnTo>
                  <a:lnTo>
                    <a:pt x="2016" y="113"/>
                  </a:lnTo>
                  <a:lnTo>
                    <a:pt x="1673" y="292"/>
                  </a:lnTo>
                  <a:lnTo>
                    <a:pt x="1335" y="82"/>
                  </a:lnTo>
                  <a:lnTo>
                    <a:pt x="1003" y="102"/>
                  </a:lnTo>
                  <a:lnTo>
                    <a:pt x="665" y="4"/>
                  </a:lnTo>
                  <a:lnTo>
                    <a:pt x="331" y="122"/>
                  </a:lnTo>
                  <a:lnTo>
                    <a:pt x="0" y="0"/>
                  </a:lnTo>
                </a:path>
              </a:pathLst>
            </a:custGeom>
            <a:noFill/>
            <a:ln w="26988" cap="rnd">
              <a:solidFill>
                <a:srgbClr val="00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ZoneTexte 15">
              <a:extLst>
                <a:ext uri="{FF2B5EF4-FFF2-40B4-BE49-F238E27FC236}">
                  <a16:creationId xmlns:a16="http://schemas.microsoft.com/office/drawing/2014/main" id="{F8072AC4-C07E-4401-8C17-C860F53323CB}"/>
                </a:ext>
              </a:extLst>
            </p:cNvPr>
            <p:cNvSpPr txBox="1"/>
            <p:nvPr/>
          </p:nvSpPr>
          <p:spPr>
            <a:xfrm>
              <a:off x="1124003" y="5590459"/>
              <a:ext cx="479152" cy="253048"/>
            </a:xfrm>
            <a:prstGeom prst="rect">
              <a:avLst/>
            </a:prstGeom>
            <a:noFill/>
          </p:spPr>
          <p:txBody>
            <a:bodyPr wrap="none" rtlCol="0">
              <a:spAutoFit/>
            </a:bodyPr>
            <a:lstStyle/>
            <a:p>
              <a:pPr algn="ctr"/>
              <a:r>
                <a:rPr lang="fr-FR" sz="1200" dirty="0"/>
                <a:t>2006</a:t>
              </a:r>
            </a:p>
          </p:txBody>
        </p:sp>
        <p:sp>
          <p:nvSpPr>
            <p:cNvPr id="17" name="ZoneTexte 16">
              <a:extLst>
                <a:ext uri="{FF2B5EF4-FFF2-40B4-BE49-F238E27FC236}">
                  <a16:creationId xmlns:a16="http://schemas.microsoft.com/office/drawing/2014/main" id="{84960E72-43FA-4AB8-B167-43A420239AFC}"/>
                </a:ext>
              </a:extLst>
            </p:cNvPr>
            <p:cNvSpPr txBox="1"/>
            <p:nvPr/>
          </p:nvSpPr>
          <p:spPr>
            <a:xfrm>
              <a:off x="1722549" y="5590459"/>
              <a:ext cx="479152" cy="253048"/>
            </a:xfrm>
            <a:prstGeom prst="rect">
              <a:avLst/>
            </a:prstGeom>
            <a:noFill/>
          </p:spPr>
          <p:txBody>
            <a:bodyPr wrap="none" rtlCol="0">
              <a:spAutoFit/>
            </a:bodyPr>
            <a:lstStyle/>
            <a:p>
              <a:pPr algn="ctr"/>
              <a:r>
                <a:rPr lang="fr-FR" sz="1200" dirty="0"/>
                <a:t>2007</a:t>
              </a:r>
            </a:p>
          </p:txBody>
        </p:sp>
        <p:sp>
          <p:nvSpPr>
            <p:cNvPr id="18" name="ZoneTexte 17">
              <a:extLst>
                <a:ext uri="{FF2B5EF4-FFF2-40B4-BE49-F238E27FC236}">
                  <a16:creationId xmlns:a16="http://schemas.microsoft.com/office/drawing/2014/main" id="{C499EE84-B53B-48A8-854C-7F0766A0EACA}"/>
                </a:ext>
              </a:extLst>
            </p:cNvPr>
            <p:cNvSpPr txBox="1"/>
            <p:nvPr/>
          </p:nvSpPr>
          <p:spPr>
            <a:xfrm>
              <a:off x="2321098" y="5590459"/>
              <a:ext cx="479152" cy="253048"/>
            </a:xfrm>
            <a:prstGeom prst="rect">
              <a:avLst/>
            </a:prstGeom>
            <a:noFill/>
          </p:spPr>
          <p:txBody>
            <a:bodyPr wrap="none" rtlCol="0">
              <a:spAutoFit/>
            </a:bodyPr>
            <a:lstStyle/>
            <a:p>
              <a:pPr algn="ctr"/>
              <a:r>
                <a:rPr lang="fr-FR" sz="1200" dirty="0"/>
                <a:t>2008</a:t>
              </a:r>
            </a:p>
          </p:txBody>
        </p:sp>
        <p:sp>
          <p:nvSpPr>
            <p:cNvPr id="19" name="ZoneTexte 18">
              <a:extLst>
                <a:ext uri="{FF2B5EF4-FFF2-40B4-BE49-F238E27FC236}">
                  <a16:creationId xmlns:a16="http://schemas.microsoft.com/office/drawing/2014/main" id="{169ACC8E-F258-4C43-A711-12CD23BDAED2}"/>
                </a:ext>
              </a:extLst>
            </p:cNvPr>
            <p:cNvSpPr txBox="1"/>
            <p:nvPr/>
          </p:nvSpPr>
          <p:spPr>
            <a:xfrm>
              <a:off x="2919644" y="5590459"/>
              <a:ext cx="479152" cy="253048"/>
            </a:xfrm>
            <a:prstGeom prst="rect">
              <a:avLst/>
            </a:prstGeom>
            <a:noFill/>
          </p:spPr>
          <p:txBody>
            <a:bodyPr wrap="none" rtlCol="0">
              <a:spAutoFit/>
            </a:bodyPr>
            <a:lstStyle/>
            <a:p>
              <a:pPr algn="ctr"/>
              <a:r>
                <a:rPr lang="fr-FR" sz="1200" dirty="0"/>
                <a:t>2009</a:t>
              </a:r>
            </a:p>
          </p:txBody>
        </p:sp>
        <p:sp>
          <p:nvSpPr>
            <p:cNvPr id="20" name="ZoneTexte 19">
              <a:extLst>
                <a:ext uri="{FF2B5EF4-FFF2-40B4-BE49-F238E27FC236}">
                  <a16:creationId xmlns:a16="http://schemas.microsoft.com/office/drawing/2014/main" id="{D6A79287-814E-457F-9DD7-3EE7E05CAF47}"/>
                </a:ext>
              </a:extLst>
            </p:cNvPr>
            <p:cNvSpPr txBox="1"/>
            <p:nvPr/>
          </p:nvSpPr>
          <p:spPr>
            <a:xfrm>
              <a:off x="3518190" y="5590459"/>
              <a:ext cx="479152" cy="253048"/>
            </a:xfrm>
            <a:prstGeom prst="rect">
              <a:avLst/>
            </a:prstGeom>
            <a:noFill/>
          </p:spPr>
          <p:txBody>
            <a:bodyPr wrap="none" rtlCol="0">
              <a:spAutoFit/>
            </a:bodyPr>
            <a:lstStyle/>
            <a:p>
              <a:pPr algn="ctr"/>
              <a:r>
                <a:rPr lang="fr-FR" sz="1200" dirty="0"/>
                <a:t>2010</a:t>
              </a:r>
            </a:p>
          </p:txBody>
        </p:sp>
        <p:sp>
          <p:nvSpPr>
            <p:cNvPr id="21" name="ZoneTexte 20">
              <a:extLst>
                <a:ext uri="{FF2B5EF4-FFF2-40B4-BE49-F238E27FC236}">
                  <a16:creationId xmlns:a16="http://schemas.microsoft.com/office/drawing/2014/main" id="{F5212FAA-7EEA-4CA2-BEA1-C2C994F89995}"/>
                </a:ext>
              </a:extLst>
            </p:cNvPr>
            <p:cNvSpPr txBox="1"/>
            <p:nvPr/>
          </p:nvSpPr>
          <p:spPr>
            <a:xfrm>
              <a:off x="4121950" y="5590459"/>
              <a:ext cx="468725" cy="253048"/>
            </a:xfrm>
            <a:prstGeom prst="rect">
              <a:avLst/>
            </a:prstGeom>
            <a:noFill/>
          </p:spPr>
          <p:txBody>
            <a:bodyPr wrap="none" rtlCol="0">
              <a:spAutoFit/>
            </a:bodyPr>
            <a:lstStyle/>
            <a:p>
              <a:pPr algn="ctr"/>
              <a:r>
                <a:rPr lang="fr-FR" sz="1200" dirty="0"/>
                <a:t>2011</a:t>
              </a:r>
            </a:p>
          </p:txBody>
        </p:sp>
        <p:sp>
          <p:nvSpPr>
            <p:cNvPr id="22" name="ZoneTexte 21">
              <a:extLst>
                <a:ext uri="{FF2B5EF4-FFF2-40B4-BE49-F238E27FC236}">
                  <a16:creationId xmlns:a16="http://schemas.microsoft.com/office/drawing/2014/main" id="{6F516308-007C-431C-AED6-336C27095853}"/>
                </a:ext>
              </a:extLst>
            </p:cNvPr>
            <p:cNvSpPr txBox="1"/>
            <p:nvPr/>
          </p:nvSpPr>
          <p:spPr>
            <a:xfrm>
              <a:off x="4715285" y="5590459"/>
              <a:ext cx="479152" cy="253048"/>
            </a:xfrm>
            <a:prstGeom prst="rect">
              <a:avLst/>
            </a:prstGeom>
            <a:noFill/>
          </p:spPr>
          <p:txBody>
            <a:bodyPr wrap="none" rtlCol="0">
              <a:spAutoFit/>
            </a:bodyPr>
            <a:lstStyle/>
            <a:p>
              <a:pPr algn="ctr"/>
              <a:r>
                <a:rPr lang="fr-FR" sz="1200" dirty="0"/>
                <a:t>2012</a:t>
              </a:r>
            </a:p>
          </p:txBody>
        </p:sp>
        <p:sp>
          <p:nvSpPr>
            <p:cNvPr id="23" name="ZoneTexte 22">
              <a:extLst>
                <a:ext uri="{FF2B5EF4-FFF2-40B4-BE49-F238E27FC236}">
                  <a16:creationId xmlns:a16="http://schemas.microsoft.com/office/drawing/2014/main" id="{42B69C68-12E3-41BF-B66B-3F9628D9F0FE}"/>
                </a:ext>
              </a:extLst>
            </p:cNvPr>
            <p:cNvSpPr txBox="1"/>
            <p:nvPr/>
          </p:nvSpPr>
          <p:spPr>
            <a:xfrm>
              <a:off x="5313829" y="5590459"/>
              <a:ext cx="479152" cy="253048"/>
            </a:xfrm>
            <a:prstGeom prst="rect">
              <a:avLst/>
            </a:prstGeom>
            <a:noFill/>
          </p:spPr>
          <p:txBody>
            <a:bodyPr wrap="none" rtlCol="0">
              <a:spAutoFit/>
            </a:bodyPr>
            <a:lstStyle/>
            <a:p>
              <a:pPr algn="ctr"/>
              <a:r>
                <a:rPr lang="fr-FR" sz="1200" dirty="0"/>
                <a:t>2013</a:t>
              </a:r>
            </a:p>
          </p:txBody>
        </p:sp>
        <p:sp>
          <p:nvSpPr>
            <p:cNvPr id="24" name="ZoneTexte 23">
              <a:extLst>
                <a:ext uri="{FF2B5EF4-FFF2-40B4-BE49-F238E27FC236}">
                  <a16:creationId xmlns:a16="http://schemas.microsoft.com/office/drawing/2014/main" id="{2204CC0D-DE3B-4127-A662-002226205D6D}"/>
                </a:ext>
              </a:extLst>
            </p:cNvPr>
            <p:cNvSpPr txBox="1"/>
            <p:nvPr/>
          </p:nvSpPr>
          <p:spPr>
            <a:xfrm>
              <a:off x="5912377" y="5590459"/>
              <a:ext cx="479152" cy="253048"/>
            </a:xfrm>
            <a:prstGeom prst="rect">
              <a:avLst/>
            </a:prstGeom>
            <a:noFill/>
          </p:spPr>
          <p:txBody>
            <a:bodyPr wrap="none" rtlCol="0">
              <a:spAutoFit/>
            </a:bodyPr>
            <a:lstStyle/>
            <a:p>
              <a:pPr algn="ctr"/>
              <a:r>
                <a:rPr lang="fr-FR" sz="1200" dirty="0"/>
                <a:t>2014</a:t>
              </a:r>
            </a:p>
          </p:txBody>
        </p:sp>
        <p:sp>
          <p:nvSpPr>
            <p:cNvPr id="25" name="ZoneTexte 24">
              <a:extLst>
                <a:ext uri="{FF2B5EF4-FFF2-40B4-BE49-F238E27FC236}">
                  <a16:creationId xmlns:a16="http://schemas.microsoft.com/office/drawing/2014/main" id="{6463E38D-DC12-4A75-8077-BDB932AFAD8F}"/>
                </a:ext>
              </a:extLst>
            </p:cNvPr>
            <p:cNvSpPr txBox="1"/>
            <p:nvPr/>
          </p:nvSpPr>
          <p:spPr>
            <a:xfrm>
              <a:off x="6510925" y="5590459"/>
              <a:ext cx="479152" cy="253048"/>
            </a:xfrm>
            <a:prstGeom prst="rect">
              <a:avLst/>
            </a:prstGeom>
            <a:noFill/>
          </p:spPr>
          <p:txBody>
            <a:bodyPr wrap="none" rtlCol="0">
              <a:spAutoFit/>
            </a:bodyPr>
            <a:lstStyle/>
            <a:p>
              <a:pPr algn="ctr"/>
              <a:r>
                <a:rPr lang="fr-FR" sz="1200" dirty="0"/>
                <a:t>2015</a:t>
              </a:r>
            </a:p>
          </p:txBody>
        </p:sp>
        <p:sp>
          <p:nvSpPr>
            <p:cNvPr id="26" name="ZoneTexte 25">
              <a:extLst>
                <a:ext uri="{FF2B5EF4-FFF2-40B4-BE49-F238E27FC236}">
                  <a16:creationId xmlns:a16="http://schemas.microsoft.com/office/drawing/2014/main" id="{F536854B-DBB4-4277-B167-4624D82D4561}"/>
                </a:ext>
              </a:extLst>
            </p:cNvPr>
            <p:cNvSpPr txBox="1"/>
            <p:nvPr/>
          </p:nvSpPr>
          <p:spPr>
            <a:xfrm>
              <a:off x="7109476" y="5590459"/>
              <a:ext cx="479152" cy="253048"/>
            </a:xfrm>
            <a:prstGeom prst="rect">
              <a:avLst/>
            </a:prstGeom>
            <a:noFill/>
          </p:spPr>
          <p:txBody>
            <a:bodyPr wrap="none" rtlCol="0">
              <a:spAutoFit/>
            </a:bodyPr>
            <a:lstStyle/>
            <a:p>
              <a:pPr algn="ctr"/>
              <a:r>
                <a:rPr lang="fr-FR" sz="1200" dirty="0"/>
                <a:t>2016</a:t>
              </a:r>
            </a:p>
          </p:txBody>
        </p:sp>
        <p:sp>
          <p:nvSpPr>
            <p:cNvPr id="27" name="ZoneTexte 26">
              <a:extLst>
                <a:ext uri="{FF2B5EF4-FFF2-40B4-BE49-F238E27FC236}">
                  <a16:creationId xmlns:a16="http://schemas.microsoft.com/office/drawing/2014/main" id="{71F775D7-5A78-4D7E-8A34-29C79FF544F2}"/>
                </a:ext>
              </a:extLst>
            </p:cNvPr>
            <p:cNvSpPr txBox="1"/>
            <p:nvPr/>
          </p:nvSpPr>
          <p:spPr>
            <a:xfrm>
              <a:off x="1017330" y="5347085"/>
              <a:ext cx="246312" cy="253048"/>
            </a:xfrm>
            <a:prstGeom prst="rect">
              <a:avLst/>
            </a:prstGeom>
            <a:noFill/>
          </p:spPr>
          <p:txBody>
            <a:bodyPr wrap="none" rtlCol="0">
              <a:spAutoFit/>
            </a:bodyPr>
            <a:lstStyle/>
            <a:p>
              <a:pPr algn="r"/>
              <a:r>
                <a:rPr lang="fr-FR" sz="1200" dirty="0"/>
                <a:t>0</a:t>
              </a:r>
            </a:p>
          </p:txBody>
        </p:sp>
        <p:sp>
          <p:nvSpPr>
            <p:cNvPr id="30" name="ZoneTexte 29">
              <a:extLst>
                <a:ext uri="{FF2B5EF4-FFF2-40B4-BE49-F238E27FC236}">
                  <a16:creationId xmlns:a16="http://schemas.microsoft.com/office/drawing/2014/main" id="{5426BD5A-677B-47D1-B7FD-2606D84CB2FC}"/>
                </a:ext>
              </a:extLst>
            </p:cNvPr>
            <p:cNvSpPr txBox="1"/>
            <p:nvPr/>
          </p:nvSpPr>
          <p:spPr>
            <a:xfrm>
              <a:off x="862105" y="4496584"/>
              <a:ext cx="401539" cy="253048"/>
            </a:xfrm>
            <a:prstGeom prst="rect">
              <a:avLst/>
            </a:prstGeom>
            <a:noFill/>
          </p:spPr>
          <p:txBody>
            <a:bodyPr wrap="none" rtlCol="0">
              <a:spAutoFit/>
            </a:bodyPr>
            <a:lstStyle/>
            <a:p>
              <a:pPr algn="r"/>
              <a:r>
                <a:rPr lang="fr-FR" sz="1200" dirty="0"/>
                <a:t>100</a:t>
              </a:r>
            </a:p>
          </p:txBody>
        </p:sp>
        <p:sp>
          <p:nvSpPr>
            <p:cNvPr id="31" name="ZoneTexte 30">
              <a:extLst>
                <a:ext uri="{FF2B5EF4-FFF2-40B4-BE49-F238E27FC236}">
                  <a16:creationId xmlns:a16="http://schemas.microsoft.com/office/drawing/2014/main" id="{735933D4-74A5-455A-BC5F-36A90C3EC790}"/>
                </a:ext>
              </a:extLst>
            </p:cNvPr>
            <p:cNvSpPr txBox="1"/>
            <p:nvPr/>
          </p:nvSpPr>
          <p:spPr>
            <a:xfrm>
              <a:off x="862105" y="3646081"/>
              <a:ext cx="401539" cy="253048"/>
            </a:xfrm>
            <a:prstGeom prst="rect">
              <a:avLst/>
            </a:prstGeom>
            <a:noFill/>
          </p:spPr>
          <p:txBody>
            <a:bodyPr wrap="none" rtlCol="0">
              <a:spAutoFit/>
            </a:bodyPr>
            <a:lstStyle/>
            <a:p>
              <a:pPr algn="r"/>
              <a:r>
                <a:rPr lang="fr-FR" sz="1200" dirty="0"/>
                <a:t>200</a:t>
              </a:r>
            </a:p>
          </p:txBody>
        </p:sp>
        <p:sp>
          <p:nvSpPr>
            <p:cNvPr id="32" name="ZoneTexte 31">
              <a:extLst>
                <a:ext uri="{FF2B5EF4-FFF2-40B4-BE49-F238E27FC236}">
                  <a16:creationId xmlns:a16="http://schemas.microsoft.com/office/drawing/2014/main" id="{853D1A21-06B1-4A85-BF40-8D4031A9B8C8}"/>
                </a:ext>
              </a:extLst>
            </p:cNvPr>
            <p:cNvSpPr txBox="1"/>
            <p:nvPr/>
          </p:nvSpPr>
          <p:spPr>
            <a:xfrm>
              <a:off x="862105" y="2795579"/>
              <a:ext cx="401539" cy="253048"/>
            </a:xfrm>
            <a:prstGeom prst="rect">
              <a:avLst/>
            </a:prstGeom>
            <a:noFill/>
          </p:spPr>
          <p:txBody>
            <a:bodyPr wrap="none" rtlCol="0">
              <a:spAutoFit/>
            </a:bodyPr>
            <a:lstStyle/>
            <a:p>
              <a:pPr algn="r"/>
              <a:r>
                <a:rPr lang="fr-FR" sz="1200" dirty="0"/>
                <a:t>300</a:t>
              </a:r>
            </a:p>
          </p:txBody>
        </p:sp>
        <p:sp>
          <p:nvSpPr>
            <p:cNvPr id="6" name="Forme libre 5"/>
            <p:cNvSpPr/>
            <p:nvPr/>
          </p:nvSpPr>
          <p:spPr bwMode="auto">
            <a:xfrm>
              <a:off x="1340397" y="2930336"/>
              <a:ext cx="6057345" cy="2551649"/>
            </a:xfrm>
            <a:custGeom>
              <a:avLst/>
              <a:gdLst>
                <a:gd name="connsiteX0" fmla="*/ 0 w 5450840"/>
                <a:gd name="connsiteY0" fmla="*/ 0 h 2296160"/>
                <a:gd name="connsiteX1" fmla="*/ 0 w 5450840"/>
                <a:gd name="connsiteY1" fmla="*/ 2296160 h 2296160"/>
                <a:gd name="connsiteX2" fmla="*/ 5450840 w 5450840"/>
                <a:gd name="connsiteY2" fmla="*/ 2296160 h 2296160"/>
              </a:gdLst>
              <a:ahLst/>
              <a:cxnLst>
                <a:cxn ang="0">
                  <a:pos x="connsiteX0" y="connsiteY0"/>
                </a:cxn>
                <a:cxn ang="0">
                  <a:pos x="connsiteX1" y="connsiteY1"/>
                </a:cxn>
                <a:cxn ang="0">
                  <a:pos x="connsiteX2" y="connsiteY2"/>
                </a:cxn>
              </a:cxnLst>
              <a:rect l="l" t="t" r="r" b="b"/>
              <a:pathLst>
                <a:path w="5450840" h="2296160">
                  <a:moveTo>
                    <a:pt x="0" y="0"/>
                  </a:moveTo>
                  <a:lnTo>
                    <a:pt x="0" y="2296160"/>
                  </a:lnTo>
                  <a:lnTo>
                    <a:pt x="5450840" y="2296160"/>
                  </a:lnTo>
                </a:path>
              </a:pathLst>
            </a:custGeom>
            <a:noFill/>
            <a:ln w="14288"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cxnSp>
          <p:nvCxnSpPr>
            <p:cNvPr id="38" name="Connecteur droit 37"/>
            <p:cNvCxnSpPr/>
            <p:nvPr/>
          </p:nvCxnSpPr>
          <p:spPr bwMode="auto">
            <a:xfrm>
              <a:off x="1253421" y="2942395"/>
              <a:ext cx="8697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1" name="Connecteur droit 40"/>
            <p:cNvCxnSpPr/>
            <p:nvPr/>
          </p:nvCxnSpPr>
          <p:spPr bwMode="auto">
            <a:xfrm>
              <a:off x="1253421" y="3789181"/>
              <a:ext cx="8697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2" name="Connecteur droit 41"/>
            <p:cNvCxnSpPr/>
            <p:nvPr/>
          </p:nvCxnSpPr>
          <p:spPr bwMode="auto">
            <a:xfrm>
              <a:off x="1253421" y="4629420"/>
              <a:ext cx="8697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3" name="Connecteur droit 42"/>
            <p:cNvCxnSpPr/>
            <p:nvPr/>
          </p:nvCxnSpPr>
          <p:spPr bwMode="auto">
            <a:xfrm>
              <a:off x="1253421" y="5481985"/>
              <a:ext cx="8697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4" name="Connecteur droit 43"/>
            <p:cNvCxnSpPr/>
            <p:nvPr/>
          </p:nvCxnSpPr>
          <p:spPr bwMode="auto">
            <a:xfrm>
              <a:off x="1342161"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Connecteur droit 45"/>
            <p:cNvCxnSpPr/>
            <p:nvPr/>
          </p:nvCxnSpPr>
          <p:spPr bwMode="auto">
            <a:xfrm>
              <a:off x="1949025"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7" name="Connecteur droit 46"/>
            <p:cNvCxnSpPr/>
            <p:nvPr/>
          </p:nvCxnSpPr>
          <p:spPr bwMode="auto">
            <a:xfrm>
              <a:off x="2547421"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p:cNvCxnSpPr/>
            <p:nvPr/>
          </p:nvCxnSpPr>
          <p:spPr bwMode="auto">
            <a:xfrm>
              <a:off x="3159929"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9" name="Connecteur droit 48"/>
            <p:cNvCxnSpPr/>
            <p:nvPr/>
          </p:nvCxnSpPr>
          <p:spPr bwMode="auto">
            <a:xfrm>
              <a:off x="3761148"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0" name="Connecteur droit 49"/>
            <p:cNvCxnSpPr/>
            <p:nvPr/>
          </p:nvCxnSpPr>
          <p:spPr bwMode="auto">
            <a:xfrm>
              <a:off x="4365188"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1" name="Connecteur droit 50"/>
            <p:cNvCxnSpPr/>
            <p:nvPr/>
          </p:nvCxnSpPr>
          <p:spPr bwMode="auto">
            <a:xfrm>
              <a:off x="4960761"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2" name="Connecteur droit 51"/>
            <p:cNvCxnSpPr/>
            <p:nvPr/>
          </p:nvCxnSpPr>
          <p:spPr bwMode="auto">
            <a:xfrm>
              <a:off x="5566587"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3" name="Connecteur droit 52"/>
            <p:cNvCxnSpPr/>
            <p:nvPr/>
          </p:nvCxnSpPr>
          <p:spPr bwMode="auto">
            <a:xfrm>
              <a:off x="6176273"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4" name="Connecteur droit 53"/>
            <p:cNvCxnSpPr/>
            <p:nvPr/>
          </p:nvCxnSpPr>
          <p:spPr bwMode="auto">
            <a:xfrm>
              <a:off x="6769024"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5" name="Connecteur droit 54"/>
            <p:cNvCxnSpPr/>
            <p:nvPr/>
          </p:nvCxnSpPr>
          <p:spPr bwMode="auto">
            <a:xfrm>
              <a:off x="7370242" y="5481985"/>
              <a:ext cx="0" cy="89555"/>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9" name="Forme libre 58"/>
            <p:cNvSpPr/>
            <p:nvPr/>
          </p:nvSpPr>
          <p:spPr bwMode="auto">
            <a:xfrm>
              <a:off x="1341120" y="3429000"/>
              <a:ext cx="6004560" cy="1196340"/>
            </a:xfrm>
            <a:custGeom>
              <a:avLst/>
              <a:gdLst>
                <a:gd name="connsiteX0" fmla="*/ 6004560 w 6004560"/>
                <a:gd name="connsiteY0" fmla="*/ 1196340 h 1196340"/>
                <a:gd name="connsiteX1" fmla="*/ 5387340 w 6004560"/>
                <a:gd name="connsiteY1" fmla="*/ 937260 h 1196340"/>
                <a:gd name="connsiteX2" fmla="*/ 4777740 w 6004560"/>
                <a:gd name="connsiteY2" fmla="*/ 944880 h 1196340"/>
                <a:gd name="connsiteX3" fmla="*/ 4160520 w 6004560"/>
                <a:gd name="connsiteY3" fmla="*/ 563880 h 1196340"/>
                <a:gd name="connsiteX4" fmla="*/ 3566160 w 6004560"/>
                <a:gd name="connsiteY4" fmla="*/ 822960 h 1196340"/>
                <a:gd name="connsiteX5" fmla="*/ 2948940 w 6004560"/>
                <a:gd name="connsiteY5" fmla="*/ 419100 h 1196340"/>
                <a:gd name="connsiteX6" fmla="*/ 2369820 w 6004560"/>
                <a:gd name="connsiteY6" fmla="*/ 289560 h 1196340"/>
                <a:gd name="connsiteX7" fmla="*/ 1760220 w 6004560"/>
                <a:gd name="connsiteY7" fmla="*/ 327660 h 1196340"/>
                <a:gd name="connsiteX8" fmla="*/ 1173480 w 6004560"/>
                <a:gd name="connsiteY8" fmla="*/ 30480 h 1196340"/>
                <a:gd name="connsiteX9" fmla="*/ 533400 w 6004560"/>
                <a:gd name="connsiteY9" fmla="*/ 76200 h 1196340"/>
                <a:gd name="connsiteX10" fmla="*/ 0 w 6004560"/>
                <a:gd name="connsiteY10" fmla="*/ 0 h 119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560" h="1196340">
                  <a:moveTo>
                    <a:pt x="6004560" y="1196340"/>
                  </a:moveTo>
                  <a:lnTo>
                    <a:pt x="5387340" y="937260"/>
                  </a:lnTo>
                  <a:lnTo>
                    <a:pt x="4777740" y="944880"/>
                  </a:lnTo>
                  <a:lnTo>
                    <a:pt x="4160520" y="563880"/>
                  </a:lnTo>
                  <a:lnTo>
                    <a:pt x="3566160" y="822960"/>
                  </a:lnTo>
                  <a:lnTo>
                    <a:pt x="2948940" y="419100"/>
                  </a:lnTo>
                  <a:lnTo>
                    <a:pt x="2369820" y="289560"/>
                  </a:lnTo>
                  <a:lnTo>
                    <a:pt x="1760220" y="327660"/>
                  </a:lnTo>
                  <a:lnTo>
                    <a:pt x="1173480" y="30480"/>
                  </a:lnTo>
                  <a:lnTo>
                    <a:pt x="533400" y="76200"/>
                  </a:lnTo>
                  <a:lnTo>
                    <a:pt x="0" y="0"/>
                  </a:lnTo>
                </a:path>
              </a:pathLst>
            </a:custGeom>
            <a:noFill/>
            <a:ln w="28575" cap="flat" cmpd="sng" algn="ctr">
              <a:solidFill>
                <a:srgbClr val="00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60" name="Line 6">
              <a:extLst>
                <a:ext uri="{FF2B5EF4-FFF2-40B4-BE49-F238E27FC236}">
                  <a16:creationId xmlns:a16="http://schemas.microsoft.com/office/drawing/2014/main" id="{18BCE9DD-3E98-4CA7-B014-9D39A8F30296}"/>
                </a:ext>
              </a:extLst>
            </p:cNvPr>
            <p:cNvSpPr>
              <a:spLocks noChangeShapeType="1"/>
            </p:cNvSpPr>
            <p:nvPr/>
          </p:nvSpPr>
          <p:spPr bwMode="auto">
            <a:xfrm flipH="1">
              <a:off x="5756189" y="2893373"/>
              <a:ext cx="291083" cy="0"/>
            </a:xfrm>
            <a:prstGeom prst="line">
              <a:avLst/>
            </a:prstGeom>
            <a:noFill/>
            <a:ln w="26988"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56" name="ZoneTexte 55">
            <a:extLst>
              <a:ext uri="{FF2B5EF4-FFF2-40B4-BE49-F238E27FC236}">
                <a16:creationId xmlns:a16="http://schemas.microsoft.com/office/drawing/2014/main" id="{7DFA2169-2DE4-4F03-A1A1-78ED7932C56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210</a:t>
            </a:r>
          </a:p>
        </p:txBody>
      </p:sp>
    </p:spTree>
    <p:extLst>
      <p:ext uri="{BB962C8B-B14F-4D97-AF65-F5344CB8AC3E}">
        <p14:creationId xmlns:p14="http://schemas.microsoft.com/office/powerpoint/2010/main" val="4195520616"/>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Buchbinder</a:t>
            </a:r>
            <a:r>
              <a:rPr lang="en-GB" sz="1200" i="1" dirty="0">
                <a:solidFill>
                  <a:srgbClr val="0070C0"/>
                </a:solidFill>
              </a:rPr>
              <a:t> SP, CROI 2018, Abs. 87</a:t>
            </a:r>
          </a:p>
        </p:txBody>
      </p:sp>
      <p:sp>
        <p:nvSpPr>
          <p:cNvPr id="52" name="Titre 1"/>
          <p:cNvSpPr>
            <a:spLocks noGrp="1"/>
          </p:cNvSpPr>
          <p:nvPr>
            <p:ph type="title"/>
          </p:nvPr>
        </p:nvSpPr>
        <p:spPr>
          <a:xfrm>
            <a:off x="1547813" y="115888"/>
            <a:ext cx="7523162" cy="936625"/>
          </a:xfrm>
        </p:spPr>
        <p:txBody>
          <a:bodyPr/>
          <a:lstStyle/>
          <a:p>
            <a:r>
              <a:rPr lang="fr-FR" dirty="0"/>
              <a:t>Quels leviers pour atteindre zéro nouveau diagnostic VIH à San Francisco ? (3) </a:t>
            </a:r>
          </a:p>
        </p:txBody>
      </p:sp>
      <p:sp>
        <p:nvSpPr>
          <p:cNvPr id="5" name="ZoneTexte 4"/>
          <p:cNvSpPr txBox="1"/>
          <p:nvPr/>
        </p:nvSpPr>
        <p:spPr>
          <a:xfrm>
            <a:off x="204257" y="1170526"/>
            <a:ext cx="6515789" cy="338554"/>
          </a:xfrm>
          <a:prstGeom prst="rect">
            <a:avLst/>
          </a:prstGeom>
          <a:noFill/>
        </p:spPr>
        <p:txBody>
          <a:bodyPr wrap="squar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HSH éligibles à la </a:t>
            </a:r>
            <a:r>
              <a:rPr lang="fr-FR" sz="1600" b="1" dirty="0" err="1">
                <a:solidFill>
                  <a:srgbClr val="0070C0"/>
                </a:solidFill>
                <a:latin typeface="Calibri" panose="020F0502020204030204" pitchFamily="34" charset="0"/>
                <a:cs typeface="Calibri" panose="020F0502020204030204" pitchFamily="34" charset="0"/>
              </a:rPr>
              <a:t>PrEP</a:t>
            </a:r>
            <a:r>
              <a:rPr lang="fr-FR" sz="1600" b="1" dirty="0">
                <a:solidFill>
                  <a:srgbClr val="0070C0"/>
                </a:solidFill>
                <a:latin typeface="Calibri" panose="020F0502020204030204" pitchFamily="34" charset="0"/>
                <a:cs typeface="Calibri" panose="020F0502020204030204" pitchFamily="34" charset="0"/>
              </a:rPr>
              <a:t> et mis sous </a:t>
            </a:r>
            <a:r>
              <a:rPr lang="fr-FR" sz="1600" b="1" dirty="0" err="1">
                <a:solidFill>
                  <a:srgbClr val="0070C0"/>
                </a:solidFill>
                <a:latin typeface="Calibri" panose="020F0502020204030204" pitchFamily="34" charset="0"/>
                <a:cs typeface="Calibri" panose="020F0502020204030204" pitchFamily="34" charset="0"/>
              </a:rPr>
              <a:t>PrEP</a:t>
            </a:r>
            <a:r>
              <a:rPr lang="fr-FR" sz="1600" b="1" dirty="0">
                <a:solidFill>
                  <a:srgbClr val="0070C0"/>
                </a:solidFill>
                <a:latin typeface="Calibri" panose="020F0502020204030204" pitchFamily="34" charset="0"/>
                <a:cs typeface="Calibri" panose="020F0502020204030204" pitchFamily="34" charset="0"/>
              </a:rPr>
              <a:t> à la clinique d’IST de San Francisco</a:t>
            </a:r>
          </a:p>
        </p:txBody>
      </p:sp>
      <p:sp>
        <p:nvSpPr>
          <p:cNvPr id="7" name="ZoneTexte 6"/>
          <p:cNvSpPr txBox="1"/>
          <p:nvPr/>
        </p:nvSpPr>
        <p:spPr>
          <a:xfrm>
            <a:off x="5835921" y="2373705"/>
            <a:ext cx="3113842" cy="954107"/>
          </a:xfrm>
          <a:prstGeom prst="rect">
            <a:avLst/>
          </a:prstGeom>
          <a:noFill/>
        </p:spPr>
        <p:txBody>
          <a:bodyPr wrap="square" rtlCol="0">
            <a:spAutoFit/>
          </a:bodyPr>
          <a:lstStyle/>
          <a:p>
            <a:pPr marL="285750" indent="-285750">
              <a:buFont typeface="Wingdings" charset="0"/>
              <a:buChar char="ì"/>
            </a:pPr>
            <a:r>
              <a:rPr lang="fr-FR" sz="1400" dirty="0"/>
              <a:t>régulière de la proportion de HSH </a:t>
            </a:r>
          </a:p>
          <a:p>
            <a:r>
              <a:rPr lang="fr-FR" sz="1400" dirty="0"/>
              <a:t>éligibles à la </a:t>
            </a:r>
            <a:r>
              <a:rPr lang="fr-FR" sz="1400" dirty="0" err="1"/>
              <a:t>PrEP</a:t>
            </a:r>
            <a:r>
              <a:rPr lang="fr-FR" sz="1400" dirty="0"/>
              <a:t> et la recevant, </a:t>
            </a:r>
          </a:p>
          <a:p>
            <a:r>
              <a:rPr lang="fr-FR" sz="1400" dirty="0"/>
              <a:t>mais restant faible pour </a:t>
            </a:r>
          </a:p>
          <a:p>
            <a:r>
              <a:rPr lang="fr-FR" sz="1400" dirty="0"/>
              <a:t>les afro-américains</a:t>
            </a:r>
          </a:p>
        </p:txBody>
      </p:sp>
      <p:grpSp>
        <p:nvGrpSpPr>
          <p:cNvPr id="3" name="Groupe 2">
            <a:extLst>
              <a:ext uri="{FF2B5EF4-FFF2-40B4-BE49-F238E27FC236}">
                <a16:creationId xmlns:a16="http://schemas.microsoft.com/office/drawing/2014/main" id="{143EDFC2-51FB-4F89-9193-8E118041D3CC}"/>
              </a:ext>
            </a:extLst>
          </p:cNvPr>
          <p:cNvGrpSpPr/>
          <p:nvPr/>
        </p:nvGrpSpPr>
        <p:grpSpPr>
          <a:xfrm>
            <a:off x="381686" y="1534188"/>
            <a:ext cx="5227785" cy="2334663"/>
            <a:chOff x="381686" y="1534188"/>
            <a:chExt cx="5227785" cy="2334663"/>
          </a:xfrm>
        </p:grpSpPr>
        <p:sp>
          <p:nvSpPr>
            <p:cNvPr id="24" name="Freeform 22">
              <a:extLst>
                <a:ext uri="{FF2B5EF4-FFF2-40B4-BE49-F238E27FC236}">
                  <a16:creationId xmlns:a16="http://schemas.microsoft.com/office/drawing/2014/main" id="{8E3EF6F0-1594-4E41-834F-0CDB9A0879C0}"/>
                </a:ext>
              </a:extLst>
            </p:cNvPr>
            <p:cNvSpPr>
              <a:spLocks/>
            </p:cNvSpPr>
            <p:nvPr/>
          </p:nvSpPr>
          <p:spPr bwMode="auto">
            <a:xfrm>
              <a:off x="4338778" y="1581901"/>
              <a:ext cx="180000" cy="180000"/>
            </a:xfrm>
            <a:custGeom>
              <a:avLst/>
              <a:gdLst>
                <a:gd name="T0" fmla="*/ 58 w 58"/>
                <a:gd name="T1" fmla="*/ 0 h 58"/>
                <a:gd name="T2" fmla="*/ 0 w 58"/>
                <a:gd name="T3" fmla="*/ 0 h 58"/>
                <a:gd name="T4" fmla="*/ 0 w 58"/>
                <a:gd name="T5" fmla="*/ 58 h 58"/>
                <a:gd name="T6" fmla="*/ 58 w 58"/>
                <a:gd name="T7" fmla="*/ 58 h 58"/>
                <a:gd name="T8" fmla="*/ 58 w 58"/>
                <a:gd name="T9" fmla="*/ 0 h 58"/>
                <a:gd name="T10" fmla="*/ 58 w 58"/>
                <a:gd name="T11" fmla="*/ 0 h 58"/>
              </a:gdLst>
              <a:ahLst/>
              <a:cxnLst>
                <a:cxn ang="0">
                  <a:pos x="T0" y="T1"/>
                </a:cxn>
                <a:cxn ang="0">
                  <a:pos x="T2" y="T3"/>
                </a:cxn>
                <a:cxn ang="0">
                  <a:pos x="T4" y="T5"/>
                </a:cxn>
                <a:cxn ang="0">
                  <a:pos x="T6" y="T7"/>
                </a:cxn>
                <a:cxn ang="0">
                  <a:pos x="T8" y="T9"/>
                </a:cxn>
                <a:cxn ang="0">
                  <a:pos x="T10" y="T11"/>
                </a:cxn>
              </a:cxnLst>
              <a:rect l="0" t="0" r="r" b="b"/>
              <a:pathLst>
                <a:path w="58" h="58">
                  <a:moveTo>
                    <a:pt x="58" y="0"/>
                  </a:moveTo>
                  <a:lnTo>
                    <a:pt x="0" y="0"/>
                  </a:lnTo>
                  <a:lnTo>
                    <a:pt x="0" y="58"/>
                  </a:lnTo>
                  <a:lnTo>
                    <a:pt x="58" y="58"/>
                  </a:lnTo>
                  <a:lnTo>
                    <a:pt x="58" y="0"/>
                  </a:lnTo>
                  <a:lnTo>
                    <a:pt x="58"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25" name="Freeform 23">
              <a:extLst>
                <a:ext uri="{FF2B5EF4-FFF2-40B4-BE49-F238E27FC236}">
                  <a16:creationId xmlns:a16="http://schemas.microsoft.com/office/drawing/2014/main" id="{C098ED79-46D3-4A88-B51D-0FE97387C035}"/>
                </a:ext>
              </a:extLst>
            </p:cNvPr>
            <p:cNvSpPr>
              <a:spLocks/>
            </p:cNvSpPr>
            <p:nvPr/>
          </p:nvSpPr>
          <p:spPr bwMode="auto">
            <a:xfrm>
              <a:off x="1365390" y="1581901"/>
              <a:ext cx="180000" cy="180000"/>
            </a:xfrm>
            <a:custGeom>
              <a:avLst/>
              <a:gdLst>
                <a:gd name="T0" fmla="*/ 58 w 58"/>
                <a:gd name="T1" fmla="*/ 0 h 58"/>
                <a:gd name="T2" fmla="*/ 0 w 58"/>
                <a:gd name="T3" fmla="*/ 0 h 58"/>
                <a:gd name="T4" fmla="*/ 0 w 58"/>
                <a:gd name="T5" fmla="*/ 58 h 58"/>
                <a:gd name="T6" fmla="*/ 58 w 58"/>
                <a:gd name="T7" fmla="*/ 58 h 58"/>
                <a:gd name="T8" fmla="*/ 58 w 58"/>
                <a:gd name="T9" fmla="*/ 0 h 58"/>
                <a:gd name="T10" fmla="*/ 58 w 58"/>
                <a:gd name="T11" fmla="*/ 0 h 58"/>
              </a:gdLst>
              <a:ahLst/>
              <a:cxnLst>
                <a:cxn ang="0">
                  <a:pos x="T0" y="T1"/>
                </a:cxn>
                <a:cxn ang="0">
                  <a:pos x="T2" y="T3"/>
                </a:cxn>
                <a:cxn ang="0">
                  <a:pos x="T4" y="T5"/>
                </a:cxn>
                <a:cxn ang="0">
                  <a:pos x="T6" y="T7"/>
                </a:cxn>
                <a:cxn ang="0">
                  <a:pos x="T8" y="T9"/>
                </a:cxn>
                <a:cxn ang="0">
                  <a:pos x="T10" y="T11"/>
                </a:cxn>
              </a:cxnLst>
              <a:rect l="0" t="0" r="r" b="b"/>
              <a:pathLst>
                <a:path w="58" h="58">
                  <a:moveTo>
                    <a:pt x="58" y="0"/>
                  </a:moveTo>
                  <a:lnTo>
                    <a:pt x="0" y="0"/>
                  </a:lnTo>
                  <a:lnTo>
                    <a:pt x="0" y="58"/>
                  </a:lnTo>
                  <a:lnTo>
                    <a:pt x="58" y="58"/>
                  </a:lnTo>
                  <a:lnTo>
                    <a:pt x="58" y="0"/>
                  </a:lnTo>
                  <a:lnTo>
                    <a:pt x="58"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26" name="Freeform 24">
              <a:extLst>
                <a:ext uri="{FF2B5EF4-FFF2-40B4-BE49-F238E27FC236}">
                  <a16:creationId xmlns:a16="http://schemas.microsoft.com/office/drawing/2014/main" id="{E59E7F26-53EA-46D0-88CA-87A4BAB21038}"/>
                </a:ext>
              </a:extLst>
            </p:cNvPr>
            <p:cNvSpPr>
              <a:spLocks/>
            </p:cNvSpPr>
            <p:nvPr/>
          </p:nvSpPr>
          <p:spPr bwMode="auto">
            <a:xfrm>
              <a:off x="2355990" y="1581901"/>
              <a:ext cx="180000" cy="180000"/>
            </a:xfrm>
            <a:custGeom>
              <a:avLst/>
              <a:gdLst>
                <a:gd name="T0" fmla="*/ 58 w 58"/>
                <a:gd name="T1" fmla="*/ 0 h 58"/>
                <a:gd name="T2" fmla="*/ 0 w 58"/>
                <a:gd name="T3" fmla="*/ 0 h 58"/>
                <a:gd name="T4" fmla="*/ 0 w 58"/>
                <a:gd name="T5" fmla="*/ 58 h 58"/>
                <a:gd name="T6" fmla="*/ 58 w 58"/>
                <a:gd name="T7" fmla="*/ 58 h 58"/>
                <a:gd name="T8" fmla="*/ 58 w 58"/>
                <a:gd name="T9" fmla="*/ 0 h 58"/>
                <a:gd name="T10" fmla="*/ 58 w 58"/>
                <a:gd name="T11" fmla="*/ 0 h 58"/>
              </a:gdLst>
              <a:ahLst/>
              <a:cxnLst>
                <a:cxn ang="0">
                  <a:pos x="T0" y="T1"/>
                </a:cxn>
                <a:cxn ang="0">
                  <a:pos x="T2" y="T3"/>
                </a:cxn>
                <a:cxn ang="0">
                  <a:pos x="T4" y="T5"/>
                </a:cxn>
                <a:cxn ang="0">
                  <a:pos x="T6" y="T7"/>
                </a:cxn>
                <a:cxn ang="0">
                  <a:pos x="T8" y="T9"/>
                </a:cxn>
                <a:cxn ang="0">
                  <a:pos x="T10" y="T11"/>
                </a:cxn>
              </a:cxnLst>
              <a:rect l="0" t="0" r="r" b="b"/>
              <a:pathLst>
                <a:path w="58" h="58">
                  <a:moveTo>
                    <a:pt x="58" y="0"/>
                  </a:moveTo>
                  <a:lnTo>
                    <a:pt x="0" y="0"/>
                  </a:lnTo>
                  <a:lnTo>
                    <a:pt x="0" y="58"/>
                  </a:lnTo>
                  <a:lnTo>
                    <a:pt x="58" y="58"/>
                  </a:lnTo>
                  <a:lnTo>
                    <a:pt x="58" y="0"/>
                  </a:lnTo>
                  <a:lnTo>
                    <a:pt x="58"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27" name="Freeform 25">
              <a:extLst>
                <a:ext uri="{FF2B5EF4-FFF2-40B4-BE49-F238E27FC236}">
                  <a16:creationId xmlns:a16="http://schemas.microsoft.com/office/drawing/2014/main" id="{B43DDDF6-54D7-48E1-BDC0-E1A0E76DE39E}"/>
                </a:ext>
              </a:extLst>
            </p:cNvPr>
            <p:cNvSpPr>
              <a:spLocks/>
            </p:cNvSpPr>
            <p:nvPr/>
          </p:nvSpPr>
          <p:spPr bwMode="auto">
            <a:xfrm>
              <a:off x="3348178" y="1581901"/>
              <a:ext cx="180000" cy="180000"/>
            </a:xfrm>
            <a:custGeom>
              <a:avLst/>
              <a:gdLst>
                <a:gd name="T0" fmla="*/ 58 w 58"/>
                <a:gd name="T1" fmla="*/ 0 h 58"/>
                <a:gd name="T2" fmla="*/ 0 w 58"/>
                <a:gd name="T3" fmla="*/ 0 h 58"/>
                <a:gd name="T4" fmla="*/ 0 w 58"/>
                <a:gd name="T5" fmla="*/ 58 h 58"/>
                <a:gd name="T6" fmla="*/ 58 w 58"/>
                <a:gd name="T7" fmla="*/ 58 h 58"/>
                <a:gd name="T8" fmla="*/ 58 w 58"/>
                <a:gd name="T9" fmla="*/ 0 h 58"/>
                <a:gd name="T10" fmla="*/ 58 w 58"/>
                <a:gd name="T11" fmla="*/ 0 h 58"/>
              </a:gdLst>
              <a:ahLst/>
              <a:cxnLst>
                <a:cxn ang="0">
                  <a:pos x="T0" y="T1"/>
                </a:cxn>
                <a:cxn ang="0">
                  <a:pos x="T2" y="T3"/>
                </a:cxn>
                <a:cxn ang="0">
                  <a:pos x="T4" y="T5"/>
                </a:cxn>
                <a:cxn ang="0">
                  <a:pos x="T6" y="T7"/>
                </a:cxn>
                <a:cxn ang="0">
                  <a:pos x="T8" y="T9"/>
                </a:cxn>
                <a:cxn ang="0">
                  <a:pos x="T10" y="T11"/>
                </a:cxn>
              </a:cxnLst>
              <a:rect l="0" t="0" r="r" b="b"/>
              <a:pathLst>
                <a:path w="58" h="58">
                  <a:moveTo>
                    <a:pt x="58" y="0"/>
                  </a:moveTo>
                  <a:lnTo>
                    <a:pt x="0" y="0"/>
                  </a:lnTo>
                  <a:lnTo>
                    <a:pt x="0" y="58"/>
                  </a:lnTo>
                  <a:lnTo>
                    <a:pt x="58" y="58"/>
                  </a:lnTo>
                  <a:lnTo>
                    <a:pt x="58" y="0"/>
                  </a:lnTo>
                  <a:lnTo>
                    <a:pt x="58"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35" name="ZoneTexte 34">
              <a:extLst>
                <a:ext uri="{FF2B5EF4-FFF2-40B4-BE49-F238E27FC236}">
                  <a16:creationId xmlns:a16="http://schemas.microsoft.com/office/drawing/2014/main" id="{E3F08A0F-55B1-4616-B1B1-9B9919782589}"/>
                </a:ext>
              </a:extLst>
            </p:cNvPr>
            <p:cNvSpPr txBox="1"/>
            <p:nvPr/>
          </p:nvSpPr>
          <p:spPr>
            <a:xfrm>
              <a:off x="1550544" y="1534188"/>
              <a:ext cx="524503" cy="276999"/>
            </a:xfrm>
            <a:prstGeom prst="rect">
              <a:avLst/>
            </a:prstGeom>
            <a:noFill/>
          </p:spPr>
          <p:txBody>
            <a:bodyPr wrap="none" rtlCol="0">
              <a:spAutoFit/>
            </a:bodyPr>
            <a:lstStyle/>
            <a:p>
              <a:r>
                <a:rPr lang="fr-FR" sz="1200" b="1" dirty="0"/>
                <a:t>2014</a:t>
              </a:r>
            </a:p>
          </p:txBody>
        </p:sp>
        <p:sp>
          <p:nvSpPr>
            <p:cNvPr id="36" name="ZoneTexte 35">
              <a:extLst>
                <a:ext uri="{FF2B5EF4-FFF2-40B4-BE49-F238E27FC236}">
                  <a16:creationId xmlns:a16="http://schemas.microsoft.com/office/drawing/2014/main" id="{5D515348-46E5-42C0-9975-A059DEAF9B36}"/>
                </a:ext>
              </a:extLst>
            </p:cNvPr>
            <p:cNvSpPr txBox="1"/>
            <p:nvPr/>
          </p:nvSpPr>
          <p:spPr>
            <a:xfrm>
              <a:off x="2552878" y="1534188"/>
              <a:ext cx="524503" cy="276999"/>
            </a:xfrm>
            <a:prstGeom prst="rect">
              <a:avLst/>
            </a:prstGeom>
            <a:noFill/>
          </p:spPr>
          <p:txBody>
            <a:bodyPr wrap="none" rtlCol="0">
              <a:spAutoFit/>
            </a:bodyPr>
            <a:lstStyle/>
            <a:p>
              <a:r>
                <a:rPr lang="fr-FR" sz="1200" b="1" dirty="0"/>
                <a:t>2015</a:t>
              </a:r>
            </a:p>
          </p:txBody>
        </p:sp>
        <p:sp>
          <p:nvSpPr>
            <p:cNvPr id="37" name="ZoneTexte 36">
              <a:extLst>
                <a:ext uri="{FF2B5EF4-FFF2-40B4-BE49-F238E27FC236}">
                  <a16:creationId xmlns:a16="http://schemas.microsoft.com/office/drawing/2014/main" id="{7054FCB7-B333-49AC-9E1C-F67A2804D93C}"/>
                </a:ext>
              </a:extLst>
            </p:cNvPr>
            <p:cNvSpPr txBox="1"/>
            <p:nvPr/>
          </p:nvSpPr>
          <p:spPr>
            <a:xfrm>
              <a:off x="3521371" y="1534188"/>
              <a:ext cx="524503" cy="276999"/>
            </a:xfrm>
            <a:prstGeom prst="rect">
              <a:avLst/>
            </a:prstGeom>
            <a:noFill/>
          </p:spPr>
          <p:txBody>
            <a:bodyPr wrap="none" rtlCol="0">
              <a:spAutoFit/>
            </a:bodyPr>
            <a:lstStyle/>
            <a:p>
              <a:r>
                <a:rPr lang="fr-FR" sz="1200" b="1" dirty="0"/>
                <a:t>2016</a:t>
              </a:r>
            </a:p>
          </p:txBody>
        </p:sp>
        <p:sp>
          <p:nvSpPr>
            <p:cNvPr id="38" name="ZoneTexte 37">
              <a:extLst>
                <a:ext uri="{FF2B5EF4-FFF2-40B4-BE49-F238E27FC236}">
                  <a16:creationId xmlns:a16="http://schemas.microsoft.com/office/drawing/2014/main" id="{567070AD-6DAC-46A4-88C6-6F6A9CE6ABCB}"/>
                </a:ext>
              </a:extLst>
            </p:cNvPr>
            <p:cNvSpPr txBox="1"/>
            <p:nvPr/>
          </p:nvSpPr>
          <p:spPr>
            <a:xfrm>
              <a:off x="4522152" y="1534188"/>
              <a:ext cx="524503" cy="276999"/>
            </a:xfrm>
            <a:prstGeom prst="rect">
              <a:avLst/>
            </a:prstGeom>
            <a:noFill/>
          </p:spPr>
          <p:txBody>
            <a:bodyPr wrap="none" rtlCol="0">
              <a:spAutoFit/>
            </a:bodyPr>
            <a:lstStyle/>
            <a:p>
              <a:r>
                <a:rPr lang="fr-FR" sz="1200" b="1" dirty="0"/>
                <a:t>2017</a:t>
              </a:r>
            </a:p>
          </p:txBody>
        </p:sp>
        <p:grpSp>
          <p:nvGrpSpPr>
            <p:cNvPr id="28" name="Groupe 27">
              <a:extLst>
                <a:ext uri="{FF2B5EF4-FFF2-40B4-BE49-F238E27FC236}">
                  <a16:creationId xmlns:a16="http://schemas.microsoft.com/office/drawing/2014/main" id="{835FAB23-7173-4E71-99B1-E401E3771C06}"/>
                </a:ext>
              </a:extLst>
            </p:cNvPr>
            <p:cNvGrpSpPr/>
            <p:nvPr/>
          </p:nvGrpSpPr>
          <p:grpSpPr>
            <a:xfrm>
              <a:off x="717114" y="2030362"/>
              <a:ext cx="4892357" cy="1560071"/>
              <a:chOff x="622300" y="2474913"/>
              <a:chExt cx="8056563" cy="2297113"/>
            </a:xfrm>
          </p:grpSpPr>
          <p:sp>
            <p:nvSpPr>
              <p:cNvPr id="6" name="Freeform 5">
                <a:extLst>
                  <a:ext uri="{FF2B5EF4-FFF2-40B4-BE49-F238E27FC236}">
                    <a16:creationId xmlns:a16="http://schemas.microsoft.com/office/drawing/2014/main" id="{61C4C8D3-9AAD-454A-9952-66C0E9167B80}"/>
                  </a:ext>
                </a:extLst>
              </p:cNvPr>
              <p:cNvSpPr>
                <a:spLocks noEditPoints="1"/>
              </p:cNvSpPr>
              <p:nvPr/>
            </p:nvSpPr>
            <p:spPr bwMode="auto">
              <a:xfrm>
                <a:off x="622300" y="2474913"/>
                <a:ext cx="8056563" cy="2297113"/>
              </a:xfrm>
              <a:custGeom>
                <a:avLst/>
                <a:gdLst>
                  <a:gd name="T0" fmla="*/ 5075 w 5075"/>
                  <a:gd name="T1" fmla="*/ 1447 h 1447"/>
                  <a:gd name="T2" fmla="*/ 57 w 5075"/>
                  <a:gd name="T3" fmla="*/ 1447 h 1447"/>
                  <a:gd name="T4" fmla="*/ 57 w 5075"/>
                  <a:gd name="T5" fmla="*/ 0 h 1447"/>
                  <a:gd name="T6" fmla="*/ 0 w 5075"/>
                  <a:gd name="T7" fmla="*/ 251 h 1447"/>
                  <a:gd name="T8" fmla="*/ 57 w 5075"/>
                  <a:gd name="T9" fmla="*/ 251 h 1447"/>
                  <a:gd name="T10" fmla="*/ 0 w 5075"/>
                  <a:gd name="T11" fmla="*/ 489 h 1447"/>
                  <a:gd name="T12" fmla="*/ 57 w 5075"/>
                  <a:gd name="T13" fmla="*/ 489 h 1447"/>
                  <a:gd name="T14" fmla="*/ 0 w 5075"/>
                  <a:gd name="T15" fmla="*/ 728 h 1447"/>
                  <a:gd name="T16" fmla="*/ 57 w 5075"/>
                  <a:gd name="T17" fmla="*/ 728 h 1447"/>
                  <a:gd name="T18" fmla="*/ 0 w 5075"/>
                  <a:gd name="T19" fmla="*/ 967 h 1447"/>
                  <a:gd name="T20" fmla="*/ 57 w 5075"/>
                  <a:gd name="T21" fmla="*/ 967 h 1447"/>
                  <a:gd name="T22" fmla="*/ 0 w 5075"/>
                  <a:gd name="T23" fmla="*/ 1206 h 1447"/>
                  <a:gd name="T24" fmla="*/ 57 w 5075"/>
                  <a:gd name="T25" fmla="*/ 1206 h 1447"/>
                  <a:gd name="T26" fmla="*/ 0 w 5075"/>
                  <a:gd name="T27" fmla="*/ 1447 h 1447"/>
                  <a:gd name="T28" fmla="*/ 57 w 5075"/>
                  <a:gd name="T29" fmla="*/ 1447 h 1447"/>
                  <a:gd name="T30" fmla="*/ 0 w 5075"/>
                  <a:gd name="T31" fmla="*/ 12 h 1447"/>
                  <a:gd name="T32" fmla="*/ 57 w 5075"/>
                  <a:gd name="T33" fmla="*/ 12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75" h="1447">
                    <a:moveTo>
                      <a:pt x="5075" y="1447"/>
                    </a:moveTo>
                    <a:lnTo>
                      <a:pt x="57" y="1447"/>
                    </a:lnTo>
                    <a:lnTo>
                      <a:pt x="57" y="0"/>
                    </a:lnTo>
                    <a:moveTo>
                      <a:pt x="0" y="251"/>
                    </a:moveTo>
                    <a:lnTo>
                      <a:pt x="57" y="251"/>
                    </a:lnTo>
                    <a:moveTo>
                      <a:pt x="0" y="489"/>
                    </a:moveTo>
                    <a:lnTo>
                      <a:pt x="57" y="489"/>
                    </a:lnTo>
                    <a:moveTo>
                      <a:pt x="0" y="728"/>
                    </a:moveTo>
                    <a:lnTo>
                      <a:pt x="57" y="728"/>
                    </a:lnTo>
                    <a:moveTo>
                      <a:pt x="0" y="967"/>
                    </a:moveTo>
                    <a:lnTo>
                      <a:pt x="57" y="967"/>
                    </a:lnTo>
                    <a:moveTo>
                      <a:pt x="0" y="1206"/>
                    </a:moveTo>
                    <a:lnTo>
                      <a:pt x="57" y="1206"/>
                    </a:lnTo>
                    <a:moveTo>
                      <a:pt x="0" y="1447"/>
                    </a:moveTo>
                    <a:lnTo>
                      <a:pt x="57" y="1447"/>
                    </a:lnTo>
                    <a:moveTo>
                      <a:pt x="0" y="12"/>
                    </a:moveTo>
                    <a:lnTo>
                      <a:pt x="57" y="12"/>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Freeform 6">
                <a:extLst>
                  <a:ext uri="{FF2B5EF4-FFF2-40B4-BE49-F238E27FC236}">
                    <a16:creationId xmlns:a16="http://schemas.microsoft.com/office/drawing/2014/main" id="{01137061-E6D9-47F0-905D-F6213A6826AD}"/>
                  </a:ext>
                </a:extLst>
              </p:cNvPr>
              <p:cNvSpPr>
                <a:spLocks/>
              </p:cNvSpPr>
              <p:nvPr/>
            </p:nvSpPr>
            <p:spPr bwMode="auto">
              <a:xfrm>
                <a:off x="2209800" y="3505200"/>
                <a:ext cx="279400" cy="1262063"/>
              </a:xfrm>
              <a:custGeom>
                <a:avLst/>
                <a:gdLst>
                  <a:gd name="T0" fmla="*/ 176 w 176"/>
                  <a:gd name="T1" fmla="*/ 0 h 795"/>
                  <a:gd name="T2" fmla="*/ 0 w 176"/>
                  <a:gd name="T3" fmla="*/ 0 h 795"/>
                  <a:gd name="T4" fmla="*/ 0 w 176"/>
                  <a:gd name="T5" fmla="*/ 795 h 795"/>
                  <a:gd name="T6" fmla="*/ 176 w 176"/>
                  <a:gd name="T7" fmla="*/ 795 h 795"/>
                  <a:gd name="T8" fmla="*/ 176 w 176"/>
                  <a:gd name="T9" fmla="*/ 0 h 795"/>
                  <a:gd name="T10" fmla="*/ 176 w 176"/>
                  <a:gd name="T11" fmla="*/ 0 h 795"/>
                </a:gdLst>
                <a:ahLst/>
                <a:cxnLst>
                  <a:cxn ang="0">
                    <a:pos x="T0" y="T1"/>
                  </a:cxn>
                  <a:cxn ang="0">
                    <a:pos x="T2" y="T3"/>
                  </a:cxn>
                  <a:cxn ang="0">
                    <a:pos x="T4" y="T5"/>
                  </a:cxn>
                  <a:cxn ang="0">
                    <a:pos x="T6" y="T7"/>
                  </a:cxn>
                  <a:cxn ang="0">
                    <a:pos x="T8" y="T9"/>
                  </a:cxn>
                  <a:cxn ang="0">
                    <a:pos x="T10" y="T11"/>
                  </a:cxn>
                </a:cxnLst>
                <a:rect l="0" t="0" r="r" b="b"/>
                <a:pathLst>
                  <a:path w="176" h="795">
                    <a:moveTo>
                      <a:pt x="176" y="0"/>
                    </a:moveTo>
                    <a:lnTo>
                      <a:pt x="0" y="0"/>
                    </a:lnTo>
                    <a:lnTo>
                      <a:pt x="0" y="795"/>
                    </a:lnTo>
                    <a:lnTo>
                      <a:pt x="176" y="795"/>
                    </a:lnTo>
                    <a:lnTo>
                      <a:pt x="176" y="0"/>
                    </a:lnTo>
                    <a:lnTo>
                      <a:pt x="176"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7">
                <a:extLst>
                  <a:ext uri="{FF2B5EF4-FFF2-40B4-BE49-F238E27FC236}">
                    <a16:creationId xmlns:a16="http://schemas.microsoft.com/office/drawing/2014/main" id="{24D3185A-D6DE-47C8-B6A5-E226182B8931}"/>
                  </a:ext>
                </a:extLst>
              </p:cNvPr>
              <p:cNvSpPr>
                <a:spLocks/>
              </p:cNvSpPr>
              <p:nvPr/>
            </p:nvSpPr>
            <p:spPr bwMode="auto">
              <a:xfrm>
                <a:off x="1833563" y="3624263"/>
                <a:ext cx="277813" cy="1143000"/>
              </a:xfrm>
              <a:custGeom>
                <a:avLst/>
                <a:gdLst>
                  <a:gd name="T0" fmla="*/ 175 w 175"/>
                  <a:gd name="T1" fmla="*/ 0 h 720"/>
                  <a:gd name="T2" fmla="*/ 0 w 175"/>
                  <a:gd name="T3" fmla="*/ 0 h 720"/>
                  <a:gd name="T4" fmla="*/ 0 w 175"/>
                  <a:gd name="T5" fmla="*/ 720 h 720"/>
                  <a:gd name="T6" fmla="*/ 175 w 175"/>
                  <a:gd name="T7" fmla="*/ 720 h 720"/>
                  <a:gd name="T8" fmla="*/ 175 w 175"/>
                  <a:gd name="T9" fmla="*/ 0 h 720"/>
                  <a:gd name="T10" fmla="*/ 175 w 175"/>
                  <a:gd name="T11" fmla="*/ 0 h 720"/>
                </a:gdLst>
                <a:ahLst/>
                <a:cxnLst>
                  <a:cxn ang="0">
                    <a:pos x="T0" y="T1"/>
                  </a:cxn>
                  <a:cxn ang="0">
                    <a:pos x="T2" y="T3"/>
                  </a:cxn>
                  <a:cxn ang="0">
                    <a:pos x="T4" y="T5"/>
                  </a:cxn>
                  <a:cxn ang="0">
                    <a:pos x="T6" y="T7"/>
                  </a:cxn>
                  <a:cxn ang="0">
                    <a:pos x="T8" y="T9"/>
                  </a:cxn>
                  <a:cxn ang="0">
                    <a:pos x="T10" y="T11"/>
                  </a:cxn>
                </a:cxnLst>
                <a:rect l="0" t="0" r="r" b="b"/>
                <a:pathLst>
                  <a:path w="175" h="720">
                    <a:moveTo>
                      <a:pt x="175" y="0"/>
                    </a:moveTo>
                    <a:lnTo>
                      <a:pt x="0" y="0"/>
                    </a:lnTo>
                    <a:lnTo>
                      <a:pt x="0" y="720"/>
                    </a:lnTo>
                    <a:lnTo>
                      <a:pt x="175" y="720"/>
                    </a:lnTo>
                    <a:lnTo>
                      <a:pt x="175" y="0"/>
                    </a:lnTo>
                    <a:lnTo>
                      <a:pt x="175" y="0"/>
                    </a:ln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8">
                <a:extLst>
                  <a:ext uri="{FF2B5EF4-FFF2-40B4-BE49-F238E27FC236}">
                    <a16:creationId xmlns:a16="http://schemas.microsoft.com/office/drawing/2014/main" id="{FCF23AA7-84C7-414A-B814-3B1BE9EA32A8}"/>
                  </a:ext>
                </a:extLst>
              </p:cNvPr>
              <p:cNvSpPr>
                <a:spLocks/>
              </p:cNvSpPr>
              <p:nvPr/>
            </p:nvSpPr>
            <p:spPr bwMode="auto">
              <a:xfrm>
                <a:off x="1457325" y="3998913"/>
                <a:ext cx="279400" cy="768350"/>
              </a:xfrm>
              <a:custGeom>
                <a:avLst/>
                <a:gdLst>
                  <a:gd name="T0" fmla="*/ 176 w 176"/>
                  <a:gd name="T1" fmla="*/ 0 h 484"/>
                  <a:gd name="T2" fmla="*/ 0 w 176"/>
                  <a:gd name="T3" fmla="*/ 0 h 484"/>
                  <a:gd name="T4" fmla="*/ 0 w 176"/>
                  <a:gd name="T5" fmla="*/ 484 h 484"/>
                  <a:gd name="T6" fmla="*/ 176 w 176"/>
                  <a:gd name="T7" fmla="*/ 484 h 484"/>
                  <a:gd name="T8" fmla="*/ 176 w 176"/>
                  <a:gd name="T9" fmla="*/ 0 h 484"/>
                  <a:gd name="T10" fmla="*/ 176 w 176"/>
                  <a:gd name="T11" fmla="*/ 0 h 484"/>
                </a:gdLst>
                <a:ahLst/>
                <a:cxnLst>
                  <a:cxn ang="0">
                    <a:pos x="T0" y="T1"/>
                  </a:cxn>
                  <a:cxn ang="0">
                    <a:pos x="T2" y="T3"/>
                  </a:cxn>
                  <a:cxn ang="0">
                    <a:pos x="T4" y="T5"/>
                  </a:cxn>
                  <a:cxn ang="0">
                    <a:pos x="T6" y="T7"/>
                  </a:cxn>
                  <a:cxn ang="0">
                    <a:pos x="T8" y="T9"/>
                  </a:cxn>
                  <a:cxn ang="0">
                    <a:pos x="T10" y="T11"/>
                  </a:cxn>
                </a:cxnLst>
                <a:rect l="0" t="0" r="r" b="b"/>
                <a:pathLst>
                  <a:path w="176" h="484">
                    <a:moveTo>
                      <a:pt x="176" y="0"/>
                    </a:moveTo>
                    <a:lnTo>
                      <a:pt x="0" y="0"/>
                    </a:lnTo>
                    <a:lnTo>
                      <a:pt x="0" y="484"/>
                    </a:lnTo>
                    <a:lnTo>
                      <a:pt x="176" y="484"/>
                    </a:lnTo>
                    <a:lnTo>
                      <a:pt x="176" y="0"/>
                    </a:lnTo>
                    <a:lnTo>
                      <a:pt x="176"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9">
                <a:extLst>
                  <a:ext uri="{FF2B5EF4-FFF2-40B4-BE49-F238E27FC236}">
                    <a16:creationId xmlns:a16="http://schemas.microsoft.com/office/drawing/2014/main" id="{C051F29B-454D-4B43-8804-80CF8C08E3AA}"/>
                  </a:ext>
                </a:extLst>
              </p:cNvPr>
              <p:cNvSpPr>
                <a:spLocks/>
              </p:cNvSpPr>
              <p:nvPr/>
            </p:nvSpPr>
            <p:spPr bwMode="auto">
              <a:xfrm>
                <a:off x="1081088" y="4486275"/>
                <a:ext cx="279400" cy="280988"/>
              </a:xfrm>
              <a:custGeom>
                <a:avLst/>
                <a:gdLst>
                  <a:gd name="T0" fmla="*/ 176 w 176"/>
                  <a:gd name="T1" fmla="*/ 0 h 177"/>
                  <a:gd name="T2" fmla="*/ 0 w 176"/>
                  <a:gd name="T3" fmla="*/ 0 h 177"/>
                  <a:gd name="T4" fmla="*/ 0 w 176"/>
                  <a:gd name="T5" fmla="*/ 177 h 177"/>
                  <a:gd name="T6" fmla="*/ 176 w 176"/>
                  <a:gd name="T7" fmla="*/ 177 h 177"/>
                  <a:gd name="T8" fmla="*/ 176 w 176"/>
                  <a:gd name="T9" fmla="*/ 0 h 177"/>
                  <a:gd name="T10" fmla="*/ 176 w 176"/>
                  <a:gd name="T11" fmla="*/ 0 h 177"/>
                </a:gdLst>
                <a:ahLst/>
                <a:cxnLst>
                  <a:cxn ang="0">
                    <a:pos x="T0" y="T1"/>
                  </a:cxn>
                  <a:cxn ang="0">
                    <a:pos x="T2" y="T3"/>
                  </a:cxn>
                  <a:cxn ang="0">
                    <a:pos x="T4" y="T5"/>
                  </a:cxn>
                  <a:cxn ang="0">
                    <a:pos x="T6" y="T7"/>
                  </a:cxn>
                  <a:cxn ang="0">
                    <a:pos x="T8" y="T9"/>
                  </a:cxn>
                  <a:cxn ang="0">
                    <a:pos x="T10" y="T11"/>
                  </a:cxn>
                </a:cxnLst>
                <a:rect l="0" t="0" r="r" b="b"/>
                <a:pathLst>
                  <a:path w="176" h="177">
                    <a:moveTo>
                      <a:pt x="176" y="0"/>
                    </a:moveTo>
                    <a:lnTo>
                      <a:pt x="0" y="0"/>
                    </a:lnTo>
                    <a:lnTo>
                      <a:pt x="0" y="177"/>
                    </a:lnTo>
                    <a:lnTo>
                      <a:pt x="176" y="177"/>
                    </a:lnTo>
                    <a:lnTo>
                      <a:pt x="176" y="0"/>
                    </a:lnTo>
                    <a:lnTo>
                      <a:pt x="176"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10">
                <a:extLst>
                  <a:ext uri="{FF2B5EF4-FFF2-40B4-BE49-F238E27FC236}">
                    <a16:creationId xmlns:a16="http://schemas.microsoft.com/office/drawing/2014/main" id="{C5479DA6-CD51-4078-A287-7C26B272BE2C}"/>
                  </a:ext>
                </a:extLst>
              </p:cNvPr>
              <p:cNvSpPr>
                <a:spLocks/>
              </p:cNvSpPr>
              <p:nvPr/>
            </p:nvSpPr>
            <p:spPr bwMode="auto">
              <a:xfrm>
                <a:off x="3108325" y="4357688"/>
                <a:ext cx="280988" cy="409575"/>
              </a:xfrm>
              <a:custGeom>
                <a:avLst/>
                <a:gdLst>
                  <a:gd name="T0" fmla="*/ 177 w 177"/>
                  <a:gd name="T1" fmla="*/ 0 h 258"/>
                  <a:gd name="T2" fmla="*/ 0 w 177"/>
                  <a:gd name="T3" fmla="*/ 0 h 258"/>
                  <a:gd name="T4" fmla="*/ 0 w 177"/>
                  <a:gd name="T5" fmla="*/ 258 h 258"/>
                  <a:gd name="T6" fmla="*/ 177 w 177"/>
                  <a:gd name="T7" fmla="*/ 258 h 258"/>
                  <a:gd name="T8" fmla="*/ 177 w 177"/>
                  <a:gd name="T9" fmla="*/ 0 h 258"/>
                  <a:gd name="T10" fmla="*/ 177 w 177"/>
                  <a:gd name="T11" fmla="*/ 0 h 258"/>
                </a:gdLst>
                <a:ahLst/>
                <a:cxnLst>
                  <a:cxn ang="0">
                    <a:pos x="T0" y="T1"/>
                  </a:cxn>
                  <a:cxn ang="0">
                    <a:pos x="T2" y="T3"/>
                  </a:cxn>
                  <a:cxn ang="0">
                    <a:pos x="T4" y="T5"/>
                  </a:cxn>
                  <a:cxn ang="0">
                    <a:pos x="T6" y="T7"/>
                  </a:cxn>
                  <a:cxn ang="0">
                    <a:pos x="T8" y="T9"/>
                  </a:cxn>
                  <a:cxn ang="0">
                    <a:pos x="T10" y="T11"/>
                  </a:cxn>
                </a:cxnLst>
                <a:rect l="0" t="0" r="r" b="b"/>
                <a:pathLst>
                  <a:path w="177" h="258">
                    <a:moveTo>
                      <a:pt x="177" y="0"/>
                    </a:moveTo>
                    <a:lnTo>
                      <a:pt x="0" y="0"/>
                    </a:lnTo>
                    <a:lnTo>
                      <a:pt x="0" y="258"/>
                    </a:lnTo>
                    <a:lnTo>
                      <a:pt x="177" y="258"/>
                    </a:lnTo>
                    <a:lnTo>
                      <a:pt x="177" y="0"/>
                    </a:lnTo>
                    <a:lnTo>
                      <a:pt x="177"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11">
                <a:extLst>
                  <a:ext uri="{FF2B5EF4-FFF2-40B4-BE49-F238E27FC236}">
                    <a16:creationId xmlns:a16="http://schemas.microsoft.com/office/drawing/2014/main" id="{9156A63C-7187-4FD0-BD44-51FA01B22837}"/>
                  </a:ext>
                </a:extLst>
              </p:cNvPr>
              <p:cNvSpPr>
                <a:spLocks/>
              </p:cNvSpPr>
              <p:nvPr/>
            </p:nvSpPr>
            <p:spPr bwMode="auto">
              <a:xfrm>
                <a:off x="3482975" y="3933825"/>
                <a:ext cx="279400" cy="833438"/>
              </a:xfrm>
              <a:custGeom>
                <a:avLst/>
                <a:gdLst>
                  <a:gd name="T0" fmla="*/ 0 w 176"/>
                  <a:gd name="T1" fmla="*/ 0 h 525"/>
                  <a:gd name="T2" fmla="*/ 0 w 176"/>
                  <a:gd name="T3" fmla="*/ 525 h 525"/>
                  <a:gd name="T4" fmla="*/ 176 w 176"/>
                  <a:gd name="T5" fmla="*/ 525 h 525"/>
                  <a:gd name="T6" fmla="*/ 176 w 176"/>
                  <a:gd name="T7" fmla="*/ 0 h 525"/>
                  <a:gd name="T8" fmla="*/ 0 w 176"/>
                  <a:gd name="T9" fmla="*/ 0 h 525"/>
                  <a:gd name="T10" fmla="*/ 0 w 176"/>
                  <a:gd name="T11" fmla="*/ 0 h 525"/>
                </a:gdLst>
                <a:ahLst/>
                <a:cxnLst>
                  <a:cxn ang="0">
                    <a:pos x="T0" y="T1"/>
                  </a:cxn>
                  <a:cxn ang="0">
                    <a:pos x="T2" y="T3"/>
                  </a:cxn>
                  <a:cxn ang="0">
                    <a:pos x="T4" y="T5"/>
                  </a:cxn>
                  <a:cxn ang="0">
                    <a:pos x="T6" y="T7"/>
                  </a:cxn>
                  <a:cxn ang="0">
                    <a:pos x="T8" y="T9"/>
                  </a:cxn>
                  <a:cxn ang="0">
                    <a:pos x="T10" y="T11"/>
                  </a:cxn>
                </a:cxnLst>
                <a:rect l="0" t="0" r="r" b="b"/>
                <a:pathLst>
                  <a:path w="176" h="525">
                    <a:moveTo>
                      <a:pt x="0" y="0"/>
                    </a:moveTo>
                    <a:lnTo>
                      <a:pt x="0" y="525"/>
                    </a:lnTo>
                    <a:lnTo>
                      <a:pt x="176" y="525"/>
                    </a:lnTo>
                    <a:lnTo>
                      <a:pt x="176" y="0"/>
                    </a:lnTo>
                    <a:lnTo>
                      <a:pt x="0" y="0"/>
                    </a:lnTo>
                    <a:lnTo>
                      <a:pt x="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12">
                <a:extLst>
                  <a:ext uri="{FF2B5EF4-FFF2-40B4-BE49-F238E27FC236}">
                    <a16:creationId xmlns:a16="http://schemas.microsoft.com/office/drawing/2014/main" id="{8112B187-9758-44AC-A0C8-7B8D4254457A}"/>
                  </a:ext>
                </a:extLst>
              </p:cNvPr>
              <p:cNvSpPr>
                <a:spLocks/>
              </p:cNvSpPr>
              <p:nvPr/>
            </p:nvSpPr>
            <p:spPr bwMode="auto">
              <a:xfrm>
                <a:off x="3859213" y="3430588"/>
                <a:ext cx="279400" cy="1336675"/>
              </a:xfrm>
              <a:custGeom>
                <a:avLst/>
                <a:gdLst>
                  <a:gd name="T0" fmla="*/ 176 w 176"/>
                  <a:gd name="T1" fmla="*/ 0 h 842"/>
                  <a:gd name="T2" fmla="*/ 0 w 176"/>
                  <a:gd name="T3" fmla="*/ 0 h 842"/>
                  <a:gd name="T4" fmla="*/ 0 w 176"/>
                  <a:gd name="T5" fmla="*/ 842 h 842"/>
                  <a:gd name="T6" fmla="*/ 176 w 176"/>
                  <a:gd name="T7" fmla="*/ 842 h 842"/>
                  <a:gd name="T8" fmla="*/ 176 w 176"/>
                  <a:gd name="T9" fmla="*/ 0 h 842"/>
                  <a:gd name="T10" fmla="*/ 176 w 176"/>
                  <a:gd name="T11" fmla="*/ 0 h 842"/>
                </a:gdLst>
                <a:ahLst/>
                <a:cxnLst>
                  <a:cxn ang="0">
                    <a:pos x="T0" y="T1"/>
                  </a:cxn>
                  <a:cxn ang="0">
                    <a:pos x="T2" y="T3"/>
                  </a:cxn>
                  <a:cxn ang="0">
                    <a:pos x="T4" y="T5"/>
                  </a:cxn>
                  <a:cxn ang="0">
                    <a:pos x="T6" y="T7"/>
                  </a:cxn>
                  <a:cxn ang="0">
                    <a:pos x="T8" y="T9"/>
                  </a:cxn>
                  <a:cxn ang="0">
                    <a:pos x="T10" y="T11"/>
                  </a:cxn>
                </a:cxnLst>
                <a:rect l="0" t="0" r="r" b="b"/>
                <a:pathLst>
                  <a:path w="176" h="842">
                    <a:moveTo>
                      <a:pt x="176" y="0"/>
                    </a:moveTo>
                    <a:lnTo>
                      <a:pt x="0" y="0"/>
                    </a:lnTo>
                    <a:lnTo>
                      <a:pt x="0" y="842"/>
                    </a:lnTo>
                    <a:lnTo>
                      <a:pt x="176" y="842"/>
                    </a:lnTo>
                    <a:lnTo>
                      <a:pt x="176" y="0"/>
                    </a:lnTo>
                    <a:lnTo>
                      <a:pt x="176" y="0"/>
                    </a:ln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 name="Freeform 13">
                <a:extLst>
                  <a:ext uri="{FF2B5EF4-FFF2-40B4-BE49-F238E27FC236}">
                    <a16:creationId xmlns:a16="http://schemas.microsoft.com/office/drawing/2014/main" id="{858DFA97-AD0B-4782-8CAB-6D132DAA7F6B}"/>
                  </a:ext>
                </a:extLst>
              </p:cNvPr>
              <p:cNvSpPr>
                <a:spLocks/>
              </p:cNvSpPr>
              <p:nvPr/>
            </p:nvSpPr>
            <p:spPr bwMode="auto">
              <a:xfrm>
                <a:off x="4235450" y="2989263"/>
                <a:ext cx="279400" cy="1778000"/>
              </a:xfrm>
              <a:custGeom>
                <a:avLst/>
                <a:gdLst>
                  <a:gd name="T0" fmla="*/ 176 w 176"/>
                  <a:gd name="T1" fmla="*/ 0 h 1120"/>
                  <a:gd name="T2" fmla="*/ 0 w 176"/>
                  <a:gd name="T3" fmla="*/ 0 h 1120"/>
                  <a:gd name="T4" fmla="*/ 0 w 176"/>
                  <a:gd name="T5" fmla="*/ 1120 h 1120"/>
                  <a:gd name="T6" fmla="*/ 176 w 176"/>
                  <a:gd name="T7" fmla="*/ 1120 h 1120"/>
                  <a:gd name="T8" fmla="*/ 176 w 176"/>
                  <a:gd name="T9" fmla="*/ 0 h 1120"/>
                  <a:gd name="T10" fmla="*/ 176 w 176"/>
                  <a:gd name="T11" fmla="*/ 0 h 1120"/>
                </a:gdLst>
                <a:ahLst/>
                <a:cxnLst>
                  <a:cxn ang="0">
                    <a:pos x="T0" y="T1"/>
                  </a:cxn>
                  <a:cxn ang="0">
                    <a:pos x="T2" y="T3"/>
                  </a:cxn>
                  <a:cxn ang="0">
                    <a:pos x="T4" y="T5"/>
                  </a:cxn>
                  <a:cxn ang="0">
                    <a:pos x="T6" y="T7"/>
                  </a:cxn>
                  <a:cxn ang="0">
                    <a:pos x="T8" y="T9"/>
                  </a:cxn>
                  <a:cxn ang="0">
                    <a:pos x="T10" y="T11"/>
                  </a:cxn>
                </a:cxnLst>
                <a:rect l="0" t="0" r="r" b="b"/>
                <a:pathLst>
                  <a:path w="176" h="1120">
                    <a:moveTo>
                      <a:pt x="176" y="0"/>
                    </a:moveTo>
                    <a:lnTo>
                      <a:pt x="0" y="0"/>
                    </a:lnTo>
                    <a:lnTo>
                      <a:pt x="0" y="1120"/>
                    </a:lnTo>
                    <a:lnTo>
                      <a:pt x="176" y="1120"/>
                    </a:lnTo>
                    <a:lnTo>
                      <a:pt x="176" y="0"/>
                    </a:lnTo>
                    <a:lnTo>
                      <a:pt x="176"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14">
                <a:extLst>
                  <a:ext uri="{FF2B5EF4-FFF2-40B4-BE49-F238E27FC236}">
                    <a16:creationId xmlns:a16="http://schemas.microsoft.com/office/drawing/2014/main" id="{FBBB1492-C3DB-40F1-854C-01DD127957F2}"/>
                  </a:ext>
                </a:extLst>
              </p:cNvPr>
              <p:cNvSpPr>
                <a:spLocks/>
              </p:cNvSpPr>
              <p:nvPr/>
            </p:nvSpPr>
            <p:spPr bwMode="auto">
              <a:xfrm>
                <a:off x="5145088" y="4338638"/>
                <a:ext cx="279400" cy="428625"/>
              </a:xfrm>
              <a:custGeom>
                <a:avLst/>
                <a:gdLst>
                  <a:gd name="T0" fmla="*/ 176 w 176"/>
                  <a:gd name="T1" fmla="*/ 270 h 270"/>
                  <a:gd name="T2" fmla="*/ 176 w 176"/>
                  <a:gd name="T3" fmla="*/ 0 h 270"/>
                  <a:gd name="T4" fmla="*/ 0 w 176"/>
                  <a:gd name="T5" fmla="*/ 0 h 270"/>
                  <a:gd name="T6" fmla="*/ 0 w 176"/>
                  <a:gd name="T7" fmla="*/ 270 h 270"/>
                  <a:gd name="T8" fmla="*/ 176 w 176"/>
                  <a:gd name="T9" fmla="*/ 270 h 270"/>
                  <a:gd name="T10" fmla="*/ 176 w 176"/>
                  <a:gd name="T11" fmla="*/ 270 h 270"/>
                </a:gdLst>
                <a:ahLst/>
                <a:cxnLst>
                  <a:cxn ang="0">
                    <a:pos x="T0" y="T1"/>
                  </a:cxn>
                  <a:cxn ang="0">
                    <a:pos x="T2" y="T3"/>
                  </a:cxn>
                  <a:cxn ang="0">
                    <a:pos x="T4" y="T5"/>
                  </a:cxn>
                  <a:cxn ang="0">
                    <a:pos x="T6" y="T7"/>
                  </a:cxn>
                  <a:cxn ang="0">
                    <a:pos x="T8" y="T9"/>
                  </a:cxn>
                  <a:cxn ang="0">
                    <a:pos x="T10" y="T11"/>
                  </a:cxn>
                </a:cxnLst>
                <a:rect l="0" t="0" r="r" b="b"/>
                <a:pathLst>
                  <a:path w="176" h="270">
                    <a:moveTo>
                      <a:pt x="176" y="270"/>
                    </a:moveTo>
                    <a:lnTo>
                      <a:pt x="176" y="0"/>
                    </a:lnTo>
                    <a:lnTo>
                      <a:pt x="0" y="0"/>
                    </a:lnTo>
                    <a:lnTo>
                      <a:pt x="0" y="270"/>
                    </a:lnTo>
                    <a:lnTo>
                      <a:pt x="176" y="270"/>
                    </a:lnTo>
                    <a:lnTo>
                      <a:pt x="176" y="27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15">
                <a:extLst>
                  <a:ext uri="{FF2B5EF4-FFF2-40B4-BE49-F238E27FC236}">
                    <a16:creationId xmlns:a16="http://schemas.microsoft.com/office/drawing/2014/main" id="{485B4DE9-FC57-410E-B721-046E6201FB05}"/>
                  </a:ext>
                </a:extLst>
              </p:cNvPr>
              <p:cNvSpPr>
                <a:spLocks/>
              </p:cNvSpPr>
              <p:nvPr/>
            </p:nvSpPr>
            <p:spPr bwMode="auto">
              <a:xfrm>
                <a:off x="5521325" y="3725863"/>
                <a:ext cx="279400" cy="1041400"/>
              </a:xfrm>
              <a:custGeom>
                <a:avLst/>
                <a:gdLst>
                  <a:gd name="T0" fmla="*/ 176 w 176"/>
                  <a:gd name="T1" fmla="*/ 0 h 656"/>
                  <a:gd name="T2" fmla="*/ 0 w 176"/>
                  <a:gd name="T3" fmla="*/ 0 h 656"/>
                  <a:gd name="T4" fmla="*/ 0 w 176"/>
                  <a:gd name="T5" fmla="*/ 656 h 656"/>
                  <a:gd name="T6" fmla="*/ 176 w 176"/>
                  <a:gd name="T7" fmla="*/ 656 h 656"/>
                  <a:gd name="T8" fmla="*/ 176 w 176"/>
                  <a:gd name="T9" fmla="*/ 0 h 656"/>
                  <a:gd name="T10" fmla="*/ 176 w 176"/>
                  <a:gd name="T11" fmla="*/ 0 h 656"/>
                </a:gdLst>
                <a:ahLst/>
                <a:cxnLst>
                  <a:cxn ang="0">
                    <a:pos x="T0" y="T1"/>
                  </a:cxn>
                  <a:cxn ang="0">
                    <a:pos x="T2" y="T3"/>
                  </a:cxn>
                  <a:cxn ang="0">
                    <a:pos x="T4" y="T5"/>
                  </a:cxn>
                  <a:cxn ang="0">
                    <a:pos x="T6" y="T7"/>
                  </a:cxn>
                  <a:cxn ang="0">
                    <a:pos x="T8" y="T9"/>
                  </a:cxn>
                  <a:cxn ang="0">
                    <a:pos x="T10" y="T11"/>
                  </a:cxn>
                </a:cxnLst>
                <a:rect l="0" t="0" r="r" b="b"/>
                <a:pathLst>
                  <a:path w="176" h="656">
                    <a:moveTo>
                      <a:pt x="176" y="0"/>
                    </a:moveTo>
                    <a:lnTo>
                      <a:pt x="0" y="0"/>
                    </a:lnTo>
                    <a:lnTo>
                      <a:pt x="0" y="656"/>
                    </a:lnTo>
                    <a:lnTo>
                      <a:pt x="176" y="656"/>
                    </a:lnTo>
                    <a:lnTo>
                      <a:pt x="176" y="0"/>
                    </a:lnTo>
                    <a:lnTo>
                      <a:pt x="176"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16">
                <a:extLst>
                  <a:ext uri="{FF2B5EF4-FFF2-40B4-BE49-F238E27FC236}">
                    <a16:creationId xmlns:a16="http://schemas.microsoft.com/office/drawing/2014/main" id="{F62C2CCD-6A3B-4118-A2FB-DD84B5501235}"/>
                  </a:ext>
                </a:extLst>
              </p:cNvPr>
              <p:cNvSpPr>
                <a:spLocks/>
              </p:cNvSpPr>
              <p:nvPr/>
            </p:nvSpPr>
            <p:spPr bwMode="auto">
              <a:xfrm>
                <a:off x="5897563" y="3163888"/>
                <a:ext cx="279400" cy="1603375"/>
              </a:xfrm>
              <a:custGeom>
                <a:avLst/>
                <a:gdLst>
                  <a:gd name="T0" fmla="*/ 176 w 176"/>
                  <a:gd name="T1" fmla="*/ 0 h 1010"/>
                  <a:gd name="T2" fmla="*/ 0 w 176"/>
                  <a:gd name="T3" fmla="*/ 0 h 1010"/>
                  <a:gd name="T4" fmla="*/ 0 w 176"/>
                  <a:gd name="T5" fmla="*/ 1010 h 1010"/>
                  <a:gd name="T6" fmla="*/ 176 w 176"/>
                  <a:gd name="T7" fmla="*/ 1010 h 1010"/>
                  <a:gd name="T8" fmla="*/ 176 w 176"/>
                  <a:gd name="T9" fmla="*/ 0 h 1010"/>
                  <a:gd name="T10" fmla="*/ 176 w 176"/>
                  <a:gd name="T11" fmla="*/ 0 h 1010"/>
                </a:gdLst>
                <a:ahLst/>
                <a:cxnLst>
                  <a:cxn ang="0">
                    <a:pos x="T0" y="T1"/>
                  </a:cxn>
                  <a:cxn ang="0">
                    <a:pos x="T2" y="T3"/>
                  </a:cxn>
                  <a:cxn ang="0">
                    <a:pos x="T4" y="T5"/>
                  </a:cxn>
                  <a:cxn ang="0">
                    <a:pos x="T6" y="T7"/>
                  </a:cxn>
                  <a:cxn ang="0">
                    <a:pos x="T8" y="T9"/>
                  </a:cxn>
                  <a:cxn ang="0">
                    <a:pos x="T10" y="T11"/>
                  </a:cxn>
                </a:cxnLst>
                <a:rect l="0" t="0" r="r" b="b"/>
                <a:pathLst>
                  <a:path w="176" h="1010">
                    <a:moveTo>
                      <a:pt x="176" y="0"/>
                    </a:moveTo>
                    <a:lnTo>
                      <a:pt x="0" y="0"/>
                    </a:lnTo>
                    <a:lnTo>
                      <a:pt x="0" y="1010"/>
                    </a:lnTo>
                    <a:lnTo>
                      <a:pt x="176" y="1010"/>
                    </a:lnTo>
                    <a:lnTo>
                      <a:pt x="176" y="0"/>
                    </a:lnTo>
                    <a:lnTo>
                      <a:pt x="176" y="0"/>
                    </a:ln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17">
                <a:extLst>
                  <a:ext uri="{FF2B5EF4-FFF2-40B4-BE49-F238E27FC236}">
                    <a16:creationId xmlns:a16="http://schemas.microsoft.com/office/drawing/2014/main" id="{1ED67D3A-F3DA-46F4-AD5D-36971C90A283}"/>
                  </a:ext>
                </a:extLst>
              </p:cNvPr>
              <p:cNvSpPr>
                <a:spLocks/>
              </p:cNvSpPr>
              <p:nvPr/>
            </p:nvSpPr>
            <p:spPr bwMode="auto">
              <a:xfrm>
                <a:off x="6273800" y="2897188"/>
                <a:ext cx="279400" cy="1870075"/>
              </a:xfrm>
              <a:custGeom>
                <a:avLst/>
                <a:gdLst>
                  <a:gd name="T0" fmla="*/ 176 w 176"/>
                  <a:gd name="T1" fmla="*/ 0 h 1178"/>
                  <a:gd name="T2" fmla="*/ 0 w 176"/>
                  <a:gd name="T3" fmla="*/ 0 h 1178"/>
                  <a:gd name="T4" fmla="*/ 0 w 176"/>
                  <a:gd name="T5" fmla="*/ 1178 h 1178"/>
                  <a:gd name="T6" fmla="*/ 176 w 176"/>
                  <a:gd name="T7" fmla="*/ 1178 h 1178"/>
                  <a:gd name="T8" fmla="*/ 176 w 176"/>
                  <a:gd name="T9" fmla="*/ 0 h 1178"/>
                  <a:gd name="T10" fmla="*/ 176 w 176"/>
                  <a:gd name="T11" fmla="*/ 0 h 1178"/>
                </a:gdLst>
                <a:ahLst/>
                <a:cxnLst>
                  <a:cxn ang="0">
                    <a:pos x="T0" y="T1"/>
                  </a:cxn>
                  <a:cxn ang="0">
                    <a:pos x="T2" y="T3"/>
                  </a:cxn>
                  <a:cxn ang="0">
                    <a:pos x="T4" y="T5"/>
                  </a:cxn>
                  <a:cxn ang="0">
                    <a:pos x="T6" y="T7"/>
                  </a:cxn>
                  <a:cxn ang="0">
                    <a:pos x="T8" y="T9"/>
                  </a:cxn>
                  <a:cxn ang="0">
                    <a:pos x="T10" y="T11"/>
                  </a:cxn>
                </a:cxnLst>
                <a:rect l="0" t="0" r="r" b="b"/>
                <a:pathLst>
                  <a:path w="176" h="1178">
                    <a:moveTo>
                      <a:pt x="176" y="0"/>
                    </a:moveTo>
                    <a:lnTo>
                      <a:pt x="0" y="0"/>
                    </a:lnTo>
                    <a:lnTo>
                      <a:pt x="0" y="1178"/>
                    </a:lnTo>
                    <a:lnTo>
                      <a:pt x="176" y="1178"/>
                    </a:lnTo>
                    <a:lnTo>
                      <a:pt x="176" y="0"/>
                    </a:lnTo>
                    <a:lnTo>
                      <a:pt x="176"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18">
                <a:extLst>
                  <a:ext uri="{FF2B5EF4-FFF2-40B4-BE49-F238E27FC236}">
                    <a16:creationId xmlns:a16="http://schemas.microsoft.com/office/drawing/2014/main" id="{81E0A3E3-4FAD-46AC-8F61-688B6D851764}"/>
                  </a:ext>
                </a:extLst>
              </p:cNvPr>
              <p:cNvSpPr>
                <a:spLocks/>
              </p:cNvSpPr>
              <p:nvPr/>
            </p:nvSpPr>
            <p:spPr bwMode="auto">
              <a:xfrm>
                <a:off x="7145338" y="4440238"/>
                <a:ext cx="279400" cy="327025"/>
              </a:xfrm>
              <a:custGeom>
                <a:avLst/>
                <a:gdLst>
                  <a:gd name="T0" fmla="*/ 0 w 176"/>
                  <a:gd name="T1" fmla="*/ 206 h 206"/>
                  <a:gd name="T2" fmla="*/ 176 w 176"/>
                  <a:gd name="T3" fmla="*/ 206 h 206"/>
                  <a:gd name="T4" fmla="*/ 176 w 176"/>
                  <a:gd name="T5" fmla="*/ 0 h 206"/>
                  <a:gd name="T6" fmla="*/ 0 w 176"/>
                  <a:gd name="T7" fmla="*/ 0 h 206"/>
                  <a:gd name="T8" fmla="*/ 0 w 176"/>
                  <a:gd name="T9" fmla="*/ 206 h 206"/>
                  <a:gd name="T10" fmla="*/ 0 w 176"/>
                  <a:gd name="T11" fmla="*/ 206 h 206"/>
                </a:gdLst>
                <a:ahLst/>
                <a:cxnLst>
                  <a:cxn ang="0">
                    <a:pos x="T0" y="T1"/>
                  </a:cxn>
                  <a:cxn ang="0">
                    <a:pos x="T2" y="T3"/>
                  </a:cxn>
                  <a:cxn ang="0">
                    <a:pos x="T4" y="T5"/>
                  </a:cxn>
                  <a:cxn ang="0">
                    <a:pos x="T6" y="T7"/>
                  </a:cxn>
                  <a:cxn ang="0">
                    <a:pos x="T8" y="T9"/>
                  </a:cxn>
                  <a:cxn ang="0">
                    <a:pos x="T10" y="T11"/>
                  </a:cxn>
                </a:cxnLst>
                <a:rect l="0" t="0" r="r" b="b"/>
                <a:pathLst>
                  <a:path w="176" h="206">
                    <a:moveTo>
                      <a:pt x="0" y="206"/>
                    </a:moveTo>
                    <a:lnTo>
                      <a:pt x="176" y="206"/>
                    </a:lnTo>
                    <a:lnTo>
                      <a:pt x="176" y="0"/>
                    </a:lnTo>
                    <a:lnTo>
                      <a:pt x="0" y="0"/>
                    </a:lnTo>
                    <a:lnTo>
                      <a:pt x="0" y="206"/>
                    </a:lnTo>
                    <a:lnTo>
                      <a:pt x="0" y="206"/>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19">
                <a:extLst>
                  <a:ext uri="{FF2B5EF4-FFF2-40B4-BE49-F238E27FC236}">
                    <a16:creationId xmlns:a16="http://schemas.microsoft.com/office/drawing/2014/main" id="{419519EA-CF7C-4FE8-83F1-8853A1CF2D9D}"/>
                  </a:ext>
                </a:extLst>
              </p:cNvPr>
              <p:cNvSpPr>
                <a:spLocks/>
              </p:cNvSpPr>
              <p:nvPr/>
            </p:nvSpPr>
            <p:spPr bwMode="auto">
              <a:xfrm>
                <a:off x="7521575" y="3851275"/>
                <a:ext cx="279400" cy="915988"/>
              </a:xfrm>
              <a:custGeom>
                <a:avLst/>
                <a:gdLst>
                  <a:gd name="T0" fmla="*/ 176 w 176"/>
                  <a:gd name="T1" fmla="*/ 0 h 577"/>
                  <a:gd name="T2" fmla="*/ 0 w 176"/>
                  <a:gd name="T3" fmla="*/ 0 h 577"/>
                  <a:gd name="T4" fmla="*/ 0 w 176"/>
                  <a:gd name="T5" fmla="*/ 577 h 577"/>
                  <a:gd name="T6" fmla="*/ 176 w 176"/>
                  <a:gd name="T7" fmla="*/ 577 h 577"/>
                  <a:gd name="T8" fmla="*/ 176 w 176"/>
                  <a:gd name="T9" fmla="*/ 0 h 577"/>
                  <a:gd name="T10" fmla="*/ 176 w 176"/>
                  <a:gd name="T11" fmla="*/ 0 h 577"/>
                </a:gdLst>
                <a:ahLst/>
                <a:cxnLst>
                  <a:cxn ang="0">
                    <a:pos x="T0" y="T1"/>
                  </a:cxn>
                  <a:cxn ang="0">
                    <a:pos x="T2" y="T3"/>
                  </a:cxn>
                  <a:cxn ang="0">
                    <a:pos x="T4" y="T5"/>
                  </a:cxn>
                  <a:cxn ang="0">
                    <a:pos x="T6" y="T7"/>
                  </a:cxn>
                  <a:cxn ang="0">
                    <a:pos x="T8" y="T9"/>
                  </a:cxn>
                  <a:cxn ang="0">
                    <a:pos x="T10" y="T11"/>
                  </a:cxn>
                </a:cxnLst>
                <a:rect l="0" t="0" r="r" b="b"/>
                <a:pathLst>
                  <a:path w="176" h="577">
                    <a:moveTo>
                      <a:pt x="176" y="0"/>
                    </a:moveTo>
                    <a:lnTo>
                      <a:pt x="0" y="0"/>
                    </a:lnTo>
                    <a:lnTo>
                      <a:pt x="0" y="577"/>
                    </a:lnTo>
                    <a:lnTo>
                      <a:pt x="176" y="577"/>
                    </a:lnTo>
                    <a:lnTo>
                      <a:pt x="176" y="0"/>
                    </a:lnTo>
                    <a:lnTo>
                      <a:pt x="176"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20">
                <a:extLst>
                  <a:ext uri="{FF2B5EF4-FFF2-40B4-BE49-F238E27FC236}">
                    <a16:creationId xmlns:a16="http://schemas.microsoft.com/office/drawing/2014/main" id="{0ACCA6BE-702C-4AF4-A615-845723B41F36}"/>
                  </a:ext>
                </a:extLst>
              </p:cNvPr>
              <p:cNvSpPr>
                <a:spLocks/>
              </p:cNvSpPr>
              <p:nvPr/>
            </p:nvSpPr>
            <p:spPr bwMode="auto">
              <a:xfrm>
                <a:off x="7896225" y="3376613"/>
                <a:ext cx="279400" cy="1390650"/>
              </a:xfrm>
              <a:custGeom>
                <a:avLst/>
                <a:gdLst>
                  <a:gd name="T0" fmla="*/ 176 w 176"/>
                  <a:gd name="T1" fmla="*/ 876 h 876"/>
                  <a:gd name="T2" fmla="*/ 176 w 176"/>
                  <a:gd name="T3" fmla="*/ 0 h 876"/>
                  <a:gd name="T4" fmla="*/ 0 w 176"/>
                  <a:gd name="T5" fmla="*/ 0 h 876"/>
                  <a:gd name="T6" fmla="*/ 0 w 176"/>
                  <a:gd name="T7" fmla="*/ 876 h 876"/>
                  <a:gd name="T8" fmla="*/ 176 w 176"/>
                  <a:gd name="T9" fmla="*/ 876 h 876"/>
                  <a:gd name="T10" fmla="*/ 176 w 176"/>
                  <a:gd name="T11" fmla="*/ 876 h 876"/>
                </a:gdLst>
                <a:ahLst/>
                <a:cxnLst>
                  <a:cxn ang="0">
                    <a:pos x="T0" y="T1"/>
                  </a:cxn>
                  <a:cxn ang="0">
                    <a:pos x="T2" y="T3"/>
                  </a:cxn>
                  <a:cxn ang="0">
                    <a:pos x="T4" y="T5"/>
                  </a:cxn>
                  <a:cxn ang="0">
                    <a:pos x="T6" y="T7"/>
                  </a:cxn>
                  <a:cxn ang="0">
                    <a:pos x="T8" y="T9"/>
                  </a:cxn>
                  <a:cxn ang="0">
                    <a:pos x="T10" y="T11"/>
                  </a:cxn>
                </a:cxnLst>
                <a:rect l="0" t="0" r="r" b="b"/>
                <a:pathLst>
                  <a:path w="176" h="876">
                    <a:moveTo>
                      <a:pt x="176" y="876"/>
                    </a:moveTo>
                    <a:lnTo>
                      <a:pt x="176" y="0"/>
                    </a:lnTo>
                    <a:lnTo>
                      <a:pt x="0" y="0"/>
                    </a:lnTo>
                    <a:lnTo>
                      <a:pt x="0" y="876"/>
                    </a:lnTo>
                    <a:lnTo>
                      <a:pt x="176" y="876"/>
                    </a:lnTo>
                    <a:lnTo>
                      <a:pt x="176" y="876"/>
                    </a:ln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21">
                <a:extLst>
                  <a:ext uri="{FF2B5EF4-FFF2-40B4-BE49-F238E27FC236}">
                    <a16:creationId xmlns:a16="http://schemas.microsoft.com/office/drawing/2014/main" id="{340503E6-EE7B-45A8-BB93-FDD431129337}"/>
                  </a:ext>
                </a:extLst>
              </p:cNvPr>
              <p:cNvSpPr>
                <a:spLocks/>
              </p:cNvSpPr>
              <p:nvPr/>
            </p:nvSpPr>
            <p:spPr bwMode="auto">
              <a:xfrm>
                <a:off x="8274050" y="2935288"/>
                <a:ext cx="279400" cy="1831975"/>
              </a:xfrm>
              <a:custGeom>
                <a:avLst/>
                <a:gdLst>
                  <a:gd name="T0" fmla="*/ 176 w 176"/>
                  <a:gd name="T1" fmla="*/ 0 h 1154"/>
                  <a:gd name="T2" fmla="*/ 0 w 176"/>
                  <a:gd name="T3" fmla="*/ 0 h 1154"/>
                  <a:gd name="T4" fmla="*/ 0 w 176"/>
                  <a:gd name="T5" fmla="*/ 1154 h 1154"/>
                  <a:gd name="T6" fmla="*/ 176 w 176"/>
                  <a:gd name="T7" fmla="*/ 1154 h 1154"/>
                  <a:gd name="T8" fmla="*/ 176 w 176"/>
                  <a:gd name="T9" fmla="*/ 0 h 1154"/>
                  <a:gd name="T10" fmla="*/ 176 w 176"/>
                  <a:gd name="T11" fmla="*/ 0 h 1154"/>
                </a:gdLst>
                <a:ahLst/>
                <a:cxnLst>
                  <a:cxn ang="0">
                    <a:pos x="T0" y="T1"/>
                  </a:cxn>
                  <a:cxn ang="0">
                    <a:pos x="T2" y="T3"/>
                  </a:cxn>
                  <a:cxn ang="0">
                    <a:pos x="T4" y="T5"/>
                  </a:cxn>
                  <a:cxn ang="0">
                    <a:pos x="T6" y="T7"/>
                  </a:cxn>
                  <a:cxn ang="0">
                    <a:pos x="T8" y="T9"/>
                  </a:cxn>
                  <a:cxn ang="0">
                    <a:pos x="T10" y="T11"/>
                  </a:cxn>
                </a:cxnLst>
                <a:rect l="0" t="0" r="r" b="b"/>
                <a:pathLst>
                  <a:path w="176" h="1154">
                    <a:moveTo>
                      <a:pt x="176" y="0"/>
                    </a:moveTo>
                    <a:lnTo>
                      <a:pt x="0" y="0"/>
                    </a:lnTo>
                    <a:lnTo>
                      <a:pt x="0" y="1154"/>
                    </a:lnTo>
                    <a:lnTo>
                      <a:pt x="176" y="1154"/>
                    </a:lnTo>
                    <a:lnTo>
                      <a:pt x="176" y="0"/>
                    </a:lnTo>
                    <a:lnTo>
                      <a:pt x="176"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0" name="ZoneTexte 29">
              <a:extLst>
                <a:ext uri="{FF2B5EF4-FFF2-40B4-BE49-F238E27FC236}">
                  <a16:creationId xmlns:a16="http://schemas.microsoft.com/office/drawing/2014/main" id="{F3F5BF67-0A7A-457A-BCA1-16B80E9ED407}"/>
                </a:ext>
              </a:extLst>
            </p:cNvPr>
            <p:cNvSpPr txBox="1"/>
            <p:nvPr/>
          </p:nvSpPr>
          <p:spPr>
            <a:xfrm>
              <a:off x="466645" y="3408236"/>
              <a:ext cx="269626" cy="276999"/>
            </a:xfrm>
            <a:prstGeom prst="rect">
              <a:avLst/>
            </a:prstGeom>
            <a:noFill/>
          </p:spPr>
          <p:txBody>
            <a:bodyPr wrap="none" rtlCol="0">
              <a:spAutoFit/>
            </a:bodyPr>
            <a:lstStyle/>
            <a:p>
              <a:pPr algn="r"/>
              <a:r>
                <a:rPr lang="fr-FR" sz="1200" dirty="0"/>
                <a:t>0</a:t>
              </a:r>
            </a:p>
          </p:txBody>
        </p:sp>
        <p:sp>
          <p:nvSpPr>
            <p:cNvPr id="31" name="ZoneTexte 30">
              <a:extLst>
                <a:ext uri="{FF2B5EF4-FFF2-40B4-BE49-F238E27FC236}">
                  <a16:creationId xmlns:a16="http://schemas.microsoft.com/office/drawing/2014/main" id="{640DC252-DB07-410A-B8A3-9D7DCC44AA7E}"/>
                </a:ext>
              </a:extLst>
            </p:cNvPr>
            <p:cNvSpPr txBox="1"/>
            <p:nvPr/>
          </p:nvSpPr>
          <p:spPr>
            <a:xfrm>
              <a:off x="3570872" y="3591852"/>
              <a:ext cx="688009" cy="276999"/>
            </a:xfrm>
            <a:prstGeom prst="rect">
              <a:avLst/>
            </a:prstGeom>
            <a:noFill/>
          </p:spPr>
          <p:txBody>
            <a:bodyPr wrap="none" rtlCol="0">
              <a:spAutoFit/>
            </a:bodyPr>
            <a:lstStyle/>
            <a:p>
              <a:pPr algn="ctr"/>
              <a:r>
                <a:rPr lang="fr-FR" sz="1200" b="1" dirty="0"/>
                <a:t>Blancs</a:t>
              </a:r>
            </a:p>
          </p:txBody>
        </p:sp>
        <p:sp>
          <p:nvSpPr>
            <p:cNvPr id="32" name="ZoneTexte 31">
              <a:extLst>
                <a:ext uri="{FF2B5EF4-FFF2-40B4-BE49-F238E27FC236}">
                  <a16:creationId xmlns:a16="http://schemas.microsoft.com/office/drawing/2014/main" id="{621525ED-26CC-4355-8057-CFA6B9BF5B08}"/>
                </a:ext>
              </a:extLst>
            </p:cNvPr>
            <p:cNvSpPr txBox="1"/>
            <p:nvPr/>
          </p:nvSpPr>
          <p:spPr>
            <a:xfrm>
              <a:off x="760466" y="3591852"/>
              <a:ext cx="1353256" cy="276999"/>
            </a:xfrm>
            <a:prstGeom prst="rect">
              <a:avLst/>
            </a:prstGeom>
            <a:noFill/>
          </p:spPr>
          <p:txBody>
            <a:bodyPr wrap="none" rtlCol="0">
              <a:spAutoFit/>
            </a:bodyPr>
            <a:lstStyle/>
            <a:p>
              <a:pPr algn="ctr"/>
              <a:r>
                <a:rPr lang="fr-FR" sz="1200" b="1" dirty="0"/>
                <a:t>Afro-américains</a:t>
              </a:r>
            </a:p>
          </p:txBody>
        </p:sp>
        <p:sp>
          <p:nvSpPr>
            <p:cNvPr id="33" name="ZoneTexte 32">
              <a:extLst>
                <a:ext uri="{FF2B5EF4-FFF2-40B4-BE49-F238E27FC236}">
                  <a16:creationId xmlns:a16="http://schemas.microsoft.com/office/drawing/2014/main" id="{9565DFC2-FF43-45F4-A62E-6575B4A3CB4D}"/>
                </a:ext>
              </a:extLst>
            </p:cNvPr>
            <p:cNvSpPr txBox="1"/>
            <p:nvPr/>
          </p:nvSpPr>
          <p:spPr>
            <a:xfrm>
              <a:off x="2303339" y="3591852"/>
              <a:ext cx="732894" cy="276999"/>
            </a:xfrm>
            <a:prstGeom prst="rect">
              <a:avLst/>
            </a:prstGeom>
            <a:noFill/>
          </p:spPr>
          <p:txBody>
            <a:bodyPr wrap="none" rtlCol="0">
              <a:spAutoFit/>
            </a:bodyPr>
            <a:lstStyle/>
            <a:p>
              <a:pPr algn="ctr"/>
              <a:r>
                <a:rPr lang="fr-FR" sz="1200" b="1" dirty="0"/>
                <a:t>Latinos</a:t>
              </a:r>
            </a:p>
          </p:txBody>
        </p:sp>
        <p:sp>
          <p:nvSpPr>
            <p:cNvPr id="34" name="ZoneTexte 33">
              <a:extLst>
                <a:ext uri="{FF2B5EF4-FFF2-40B4-BE49-F238E27FC236}">
                  <a16:creationId xmlns:a16="http://schemas.microsoft.com/office/drawing/2014/main" id="{10CA3529-B628-4DC3-8A50-454BE43D5B03}"/>
                </a:ext>
              </a:extLst>
            </p:cNvPr>
            <p:cNvSpPr txBox="1"/>
            <p:nvPr/>
          </p:nvSpPr>
          <p:spPr>
            <a:xfrm>
              <a:off x="4629919" y="3591852"/>
              <a:ext cx="962123" cy="276999"/>
            </a:xfrm>
            <a:prstGeom prst="rect">
              <a:avLst/>
            </a:prstGeom>
            <a:noFill/>
          </p:spPr>
          <p:txBody>
            <a:bodyPr wrap="none" rtlCol="0">
              <a:spAutoFit/>
            </a:bodyPr>
            <a:lstStyle/>
            <a:p>
              <a:pPr algn="ctr"/>
              <a:r>
                <a:rPr lang="fr-FR" sz="1200" b="1" dirty="0"/>
                <a:t>Asiatiques</a:t>
              </a:r>
            </a:p>
          </p:txBody>
        </p:sp>
        <p:sp>
          <p:nvSpPr>
            <p:cNvPr id="39" name="ZoneTexte 38">
              <a:extLst>
                <a:ext uri="{FF2B5EF4-FFF2-40B4-BE49-F238E27FC236}">
                  <a16:creationId xmlns:a16="http://schemas.microsoft.com/office/drawing/2014/main" id="{572A9F8D-1661-4919-8A36-A325C49DF4CA}"/>
                </a:ext>
              </a:extLst>
            </p:cNvPr>
            <p:cNvSpPr txBox="1"/>
            <p:nvPr/>
          </p:nvSpPr>
          <p:spPr>
            <a:xfrm>
              <a:off x="381686" y="3158802"/>
              <a:ext cx="354585" cy="276999"/>
            </a:xfrm>
            <a:prstGeom prst="rect">
              <a:avLst/>
            </a:prstGeom>
            <a:noFill/>
          </p:spPr>
          <p:txBody>
            <a:bodyPr wrap="none" rtlCol="0">
              <a:spAutoFit/>
            </a:bodyPr>
            <a:lstStyle/>
            <a:p>
              <a:pPr algn="r"/>
              <a:r>
                <a:rPr lang="fr-FR" sz="1200" dirty="0"/>
                <a:t>10</a:t>
              </a:r>
            </a:p>
          </p:txBody>
        </p:sp>
        <p:sp>
          <p:nvSpPr>
            <p:cNvPr id="40" name="ZoneTexte 39">
              <a:extLst>
                <a:ext uri="{FF2B5EF4-FFF2-40B4-BE49-F238E27FC236}">
                  <a16:creationId xmlns:a16="http://schemas.microsoft.com/office/drawing/2014/main" id="{B1BE445A-DF00-42E4-8448-19B12AE257F5}"/>
                </a:ext>
              </a:extLst>
            </p:cNvPr>
            <p:cNvSpPr txBox="1"/>
            <p:nvPr/>
          </p:nvSpPr>
          <p:spPr>
            <a:xfrm>
              <a:off x="381686" y="2909368"/>
              <a:ext cx="354585" cy="276999"/>
            </a:xfrm>
            <a:prstGeom prst="rect">
              <a:avLst/>
            </a:prstGeom>
            <a:noFill/>
          </p:spPr>
          <p:txBody>
            <a:bodyPr wrap="none" rtlCol="0">
              <a:spAutoFit/>
            </a:bodyPr>
            <a:lstStyle/>
            <a:p>
              <a:pPr algn="r"/>
              <a:r>
                <a:rPr lang="fr-FR" sz="1200" dirty="0"/>
                <a:t>20</a:t>
              </a:r>
            </a:p>
          </p:txBody>
        </p:sp>
        <p:sp>
          <p:nvSpPr>
            <p:cNvPr id="41" name="ZoneTexte 40">
              <a:extLst>
                <a:ext uri="{FF2B5EF4-FFF2-40B4-BE49-F238E27FC236}">
                  <a16:creationId xmlns:a16="http://schemas.microsoft.com/office/drawing/2014/main" id="{91FA96AA-9465-4591-825B-9F60DC42DCC3}"/>
                </a:ext>
              </a:extLst>
            </p:cNvPr>
            <p:cNvSpPr txBox="1"/>
            <p:nvPr/>
          </p:nvSpPr>
          <p:spPr>
            <a:xfrm>
              <a:off x="381686" y="2659934"/>
              <a:ext cx="354585" cy="276999"/>
            </a:xfrm>
            <a:prstGeom prst="rect">
              <a:avLst/>
            </a:prstGeom>
            <a:noFill/>
          </p:spPr>
          <p:txBody>
            <a:bodyPr wrap="none" rtlCol="0">
              <a:spAutoFit/>
            </a:bodyPr>
            <a:lstStyle/>
            <a:p>
              <a:pPr algn="r"/>
              <a:r>
                <a:rPr lang="fr-FR" sz="1200" dirty="0"/>
                <a:t>30</a:t>
              </a:r>
            </a:p>
          </p:txBody>
        </p:sp>
        <p:sp>
          <p:nvSpPr>
            <p:cNvPr id="42" name="ZoneTexte 41">
              <a:extLst>
                <a:ext uri="{FF2B5EF4-FFF2-40B4-BE49-F238E27FC236}">
                  <a16:creationId xmlns:a16="http://schemas.microsoft.com/office/drawing/2014/main" id="{212CEF53-BBB4-4B4A-9A26-EAA757865F18}"/>
                </a:ext>
              </a:extLst>
            </p:cNvPr>
            <p:cNvSpPr txBox="1"/>
            <p:nvPr/>
          </p:nvSpPr>
          <p:spPr>
            <a:xfrm>
              <a:off x="381686" y="2410500"/>
              <a:ext cx="354585" cy="276999"/>
            </a:xfrm>
            <a:prstGeom prst="rect">
              <a:avLst/>
            </a:prstGeom>
            <a:noFill/>
          </p:spPr>
          <p:txBody>
            <a:bodyPr wrap="none" rtlCol="0">
              <a:spAutoFit/>
            </a:bodyPr>
            <a:lstStyle/>
            <a:p>
              <a:pPr algn="r"/>
              <a:r>
                <a:rPr lang="fr-FR" sz="1200" dirty="0"/>
                <a:t>40</a:t>
              </a:r>
            </a:p>
          </p:txBody>
        </p:sp>
        <p:sp>
          <p:nvSpPr>
            <p:cNvPr id="43" name="ZoneTexte 42">
              <a:extLst>
                <a:ext uri="{FF2B5EF4-FFF2-40B4-BE49-F238E27FC236}">
                  <a16:creationId xmlns:a16="http://schemas.microsoft.com/office/drawing/2014/main" id="{B5ED3889-4A86-4FEE-A2E6-D5F4474C134F}"/>
                </a:ext>
              </a:extLst>
            </p:cNvPr>
            <p:cNvSpPr txBox="1"/>
            <p:nvPr/>
          </p:nvSpPr>
          <p:spPr>
            <a:xfrm>
              <a:off x="381686" y="2161066"/>
              <a:ext cx="354585" cy="276999"/>
            </a:xfrm>
            <a:prstGeom prst="rect">
              <a:avLst/>
            </a:prstGeom>
            <a:noFill/>
          </p:spPr>
          <p:txBody>
            <a:bodyPr wrap="none" rtlCol="0">
              <a:spAutoFit/>
            </a:bodyPr>
            <a:lstStyle/>
            <a:p>
              <a:pPr algn="r"/>
              <a:r>
                <a:rPr lang="fr-FR" sz="1200" dirty="0"/>
                <a:t>50</a:t>
              </a:r>
            </a:p>
          </p:txBody>
        </p:sp>
        <p:sp>
          <p:nvSpPr>
            <p:cNvPr id="44" name="ZoneTexte 43">
              <a:extLst>
                <a:ext uri="{FF2B5EF4-FFF2-40B4-BE49-F238E27FC236}">
                  <a16:creationId xmlns:a16="http://schemas.microsoft.com/office/drawing/2014/main" id="{1165D316-834E-4E81-B790-A755FB09353B}"/>
                </a:ext>
              </a:extLst>
            </p:cNvPr>
            <p:cNvSpPr txBox="1"/>
            <p:nvPr/>
          </p:nvSpPr>
          <p:spPr>
            <a:xfrm>
              <a:off x="381686" y="1911632"/>
              <a:ext cx="354585" cy="276999"/>
            </a:xfrm>
            <a:prstGeom prst="rect">
              <a:avLst/>
            </a:prstGeom>
            <a:noFill/>
          </p:spPr>
          <p:txBody>
            <a:bodyPr wrap="none" rtlCol="0">
              <a:spAutoFit/>
            </a:bodyPr>
            <a:lstStyle/>
            <a:p>
              <a:pPr algn="r"/>
              <a:r>
                <a:rPr lang="fr-FR" sz="1200" dirty="0"/>
                <a:t>60</a:t>
              </a:r>
            </a:p>
          </p:txBody>
        </p:sp>
        <p:sp>
          <p:nvSpPr>
            <p:cNvPr id="46" name="Rectangle : coins arrondis 45">
              <a:extLst>
                <a:ext uri="{FF2B5EF4-FFF2-40B4-BE49-F238E27FC236}">
                  <a16:creationId xmlns:a16="http://schemas.microsoft.com/office/drawing/2014/main" id="{15189A23-8CC1-44CC-9075-24A90325BEF6}"/>
                </a:ext>
              </a:extLst>
            </p:cNvPr>
            <p:cNvSpPr/>
            <p:nvPr/>
          </p:nvSpPr>
          <p:spPr bwMode="auto">
            <a:xfrm>
              <a:off x="1041584" y="2325382"/>
              <a:ext cx="791999" cy="323230"/>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 10 %</a:t>
              </a:r>
            </a:p>
          </p:txBody>
        </p:sp>
        <p:sp>
          <p:nvSpPr>
            <p:cNvPr id="47" name="Rectangle : coins arrondis 46">
              <a:extLst>
                <a:ext uri="{FF2B5EF4-FFF2-40B4-BE49-F238E27FC236}">
                  <a16:creationId xmlns:a16="http://schemas.microsoft.com/office/drawing/2014/main" id="{B61C4D28-AB58-488D-92B8-A6CDC807EFA6}"/>
                </a:ext>
              </a:extLst>
            </p:cNvPr>
            <p:cNvSpPr/>
            <p:nvPr/>
          </p:nvSpPr>
          <p:spPr bwMode="auto">
            <a:xfrm>
              <a:off x="2319801" y="1986881"/>
              <a:ext cx="791999" cy="326046"/>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 32 %</a:t>
              </a:r>
            </a:p>
          </p:txBody>
        </p:sp>
        <p:sp>
          <p:nvSpPr>
            <p:cNvPr id="48" name="Rectangle : coins arrondis 47">
              <a:extLst>
                <a:ext uri="{FF2B5EF4-FFF2-40B4-BE49-F238E27FC236}">
                  <a16:creationId xmlns:a16="http://schemas.microsoft.com/office/drawing/2014/main" id="{62645258-7CA0-4ABC-97AA-9E2CA85CEEC2}"/>
                </a:ext>
              </a:extLst>
            </p:cNvPr>
            <p:cNvSpPr/>
            <p:nvPr/>
          </p:nvSpPr>
          <p:spPr bwMode="auto">
            <a:xfrm>
              <a:off x="3529162" y="1940507"/>
              <a:ext cx="791999" cy="326991"/>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 16 %</a:t>
              </a:r>
            </a:p>
          </p:txBody>
        </p:sp>
        <p:sp>
          <p:nvSpPr>
            <p:cNvPr id="49" name="Rectangle : coins arrondis 48">
              <a:extLst>
                <a:ext uri="{FF2B5EF4-FFF2-40B4-BE49-F238E27FC236}">
                  <a16:creationId xmlns:a16="http://schemas.microsoft.com/office/drawing/2014/main" id="{D57E1121-80FF-4E8F-B412-B8931D105B75}"/>
                </a:ext>
              </a:extLst>
            </p:cNvPr>
            <p:cNvSpPr/>
            <p:nvPr/>
          </p:nvSpPr>
          <p:spPr bwMode="auto">
            <a:xfrm>
              <a:off x="4767477" y="1982698"/>
              <a:ext cx="791999" cy="278213"/>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 31 %</a:t>
              </a:r>
            </a:p>
          </p:txBody>
        </p:sp>
        <p:sp>
          <p:nvSpPr>
            <p:cNvPr id="2" name="ZoneTexte 1"/>
            <p:cNvSpPr txBox="1"/>
            <p:nvPr/>
          </p:nvSpPr>
          <p:spPr>
            <a:xfrm>
              <a:off x="405875" y="1709882"/>
              <a:ext cx="320922" cy="276999"/>
            </a:xfrm>
            <a:prstGeom prst="rect">
              <a:avLst/>
            </a:prstGeom>
            <a:noFill/>
          </p:spPr>
          <p:txBody>
            <a:bodyPr wrap="none" rtlCol="0">
              <a:spAutoFit/>
            </a:bodyPr>
            <a:lstStyle/>
            <a:p>
              <a:r>
                <a:rPr lang="fr-FR" sz="1200" b="1" dirty="0"/>
                <a:t>%</a:t>
              </a:r>
            </a:p>
          </p:txBody>
        </p:sp>
      </p:grpSp>
      <p:sp>
        <p:nvSpPr>
          <p:cNvPr id="50" name="ZoneTexte 49"/>
          <p:cNvSpPr txBox="1"/>
          <p:nvPr/>
        </p:nvSpPr>
        <p:spPr>
          <a:xfrm>
            <a:off x="372767" y="3932039"/>
            <a:ext cx="5787880" cy="338554"/>
          </a:xfrm>
          <a:prstGeom prst="rect">
            <a:avLst/>
          </a:prstGeom>
          <a:noFill/>
        </p:spPr>
        <p:txBody>
          <a:bodyPr wrap="squar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Motifs de non demande de </a:t>
            </a:r>
            <a:r>
              <a:rPr lang="fr-FR" sz="1600" b="1" dirty="0" err="1">
                <a:solidFill>
                  <a:srgbClr val="0070C0"/>
                </a:solidFill>
                <a:latin typeface="Calibri" panose="020F0502020204030204" pitchFamily="34" charset="0"/>
                <a:cs typeface="Calibri" panose="020F0502020204030204" pitchFamily="34" charset="0"/>
              </a:rPr>
              <a:t>PrEP</a:t>
            </a:r>
            <a:r>
              <a:rPr lang="fr-FR" sz="1600" b="1" dirty="0">
                <a:solidFill>
                  <a:srgbClr val="0070C0"/>
                </a:solidFill>
                <a:latin typeface="Calibri" panose="020F0502020204030204" pitchFamily="34" charset="0"/>
                <a:cs typeface="Calibri" panose="020F0502020204030204" pitchFamily="34" charset="0"/>
              </a:rPr>
              <a:t> par les HSH éligibles à la </a:t>
            </a:r>
            <a:r>
              <a:rPr lang="fr-FR" sz="1600" b="1" dirty="0" err="1">
                <a:solidFill>
                  <a:srgbClr val="0070C0"/>
                </a:solidFill>
                <a:latin typeface="Calibri" panose="020F0502020204030204" pitchFamily="34" charset="0"/>
                <a:cs typeface="Calibri" panose="020F0502020204030204" pitchFamily="34" charset="0"/>
              </a:rPr>
              <a:t>PrEP</a:t>
            </a:r>
            <a:endParaRPr lang="fr-FR" sz="1600" b="1" dirty="0">
              <a:solidFill>
                <a:srgbClr val="0070C0"/>
              </a:solidFill>
              <a:latin typeface="Calibri" panose="020F0502020204030204" pitchFamily="34" charset="0"/>
              <a:cs typeface="Calibri" panose="020F0502020204030204" pitchFamily="34" charset="0"/>
            </a:endParaRPr>
          </a:p>
        </p:txBody>
      </p:sp>
      <p:grpSp>
        <p:nvGrpSpPr>
          <p:cNvPr id="4" name="Groupe 3">
            <a:extLst>
              <a:ext uri="{FF2B5EF4-FFF2-40B4-BE49-F238E27FC236}">
                <a16:creationId xmlns:a16="http://schemas.microsoft.com/office/drawing/2014/main" id="{BF90B2A6-0336-4E3E-9333-BCC30BC15E1C}"/>
              </a:ext>
            </a:extLst>
          </p:cNvPr>
          <p:cNvGrpSpPr/>
          <p:nvPr/>
        </p:nvGrpSpPr>
        <p:grpSpPr>
          <a:xfrm>
            <a:off x="258866" y="4063177"/>
            <a:ext cx="5881958" cy="2336172"/>
            <a:chOff x="258866" y="4063177"/>
            <a:chExt cx="5881958" cy="2336172"/>
          </a:xfrm>
        </p:grpSpPr>
        <p:sp>
          <p:nvSpPr>
            <p:cNvPr id="71" name="Freeform 5">
              <a:extLst>
                <a:ext uri="{FF2B5EF4-FFF2-40B4-BE49-F238E27FC236}">
                  <a16:creationId xmlns:a16="http://schemas.microsoft.com/office/drawing/2014/main" id="{D377581F-878D-47DB-9F9F-BAEF4D43FCAC}"/>
                </a:ext>
              </a:extLst>
            </p:cNvPr>
            <p:cNvSpPr>
              <a:spLocks noEditPoints="1"/>
            </p:cNvSpPr>
            <p:nvPr/>
          </p:nvSpPr>
          <p:spPr bwMode="auto">
            <a:xfrm>
              <a:off x="602713" y="4410488"/>
              <a:ext cx="5114356" cy="1347770"/>
            </a:xfrm>
            <a:custGeom>
              <a:avLst/>
              <a:gdLst>
                <a:gd name="T0" fmla="*/ 4517 w 4517"/>
                <a:gd name="T1" fmla="*/ 1318 h 1318"/>
                <a:gd name="T2" fmla="*/ 57 w 4517"/>
                <a:gd name="T3" fmla="*/ 1318 h 1318"/>
                <a:gd name="T4" fmla="*/ 57 w 4517"/>
                <a:gd name="T5" fmla="*/ 0 h 1318"/>
                <a:gd name="T6" fmla="*/ 0 w 4517"/>
                <a:gd name="T7" fmla="*/ 338 h 1318"/>
                <a:gd name="T8" fmla="*/ 57 w 4517"/>
                <a:gd name="T9" fmla="*/ 338 h 1318"/>
                <a:gd name="T10" fmla="*/ 0 w 4517"/>
                <a:gd name="T11" fmla="*/ 665 h 1318"/>
                <a:gd name="T12" fmla="*/ 57 w 4517"/>
                <a:gd name="T13" fmla="*/ 665 h 1318"/>
                <a:gd name="T14" fmla="*/ 0 w 4517"/>
                <a:gd name="T15" fmla="*/ 992 h 1318"/>
                <a:gd name="T16" fmla="*/ 57 w 4517"/>
                <a:gd name="T17" fmla="*/ 992 h 1318"/>
                <a:gd name="T18" fmla="*/ 0 w 4517"/>
                <a:gd name="T19" fmla="*/ 1318 h 1318"/>
                <a:gd name="T20" fmla="*/ 57 w 4517"/>
                <a:gd name="T21" fmla="*/ 1318 h 1318"/>
                <a:gd name="T22" fmla="*/ 0 w 4517"/>
                <a:gd name="T23" fmla="*/ 12 h 1318"/>
                <a:gd name="T24" fmla="*/ 57 w 4517"/>
                <a:gd name="T25" fmla="*/ 1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7" h="1318">
                  <a:moveTo>
                    <a:pt x="4517" y="1318"/>
                  </a:moveTo>
                  <a:lnTo>
                    <a:pt x="57" y="1318"/>
                  </a:lnTo>
                  <a:lnTo>
                    <a:pt x="57" y="0"/>
                  </a:lnTo>
                  <a:moveTo>
                    <a:pt x="0" y="338"/>
                  </a:moveTo>
                  <a:lnTo>
                    <a:pt x="57" y="338"/>
                  </a:lnTo>
                  <a:moveTo>
                    <a:pt x="0" y="665"/>
                  </a:moveTo>
                  <a:lnTo>
                    <a:pt x="57" y="665"/>
                  </a:lnTo>
                  <a:moveTo>
                    <a:pt x="0" y="992"/>
                  </a:moveTo>
                  <a:lnTo>
                    <a:pt x="57" y="992"/>
                  </a:lnTo>
                  <a:moveTo>
                    <a:pt x="0" y="1318"/>
                  </a:moveTo>
                  <a:lnTo>
                    <a:pt x="57" y="1318"/>
                  </a:lnTo>
                  <a:moveTo>
                    <a:pt x="0" y="12"/>
                  </a:moveTo>
                  <a:lnTo>
                    <a:pt x="57" y="12"/>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2" name="Freeform 6">
              <a:extLst>
                <a:ext uri="{FF2B5EF4-FFF2-40B4-BE49-F238E27FC236}">
                  <a16:creationId xmlns:a16="http://schemas.microsoft.com/office/drawing/2014/main" id="{41F95E2B-D935-4BF8-A5F2-23A4BFC401FA}"/>
                </a:ext>
              </a:extLst>
            </p:cNvPr>
            <p:cNvSpPr>
              <a:spLocks/>
            </p:cNvSpPr>
            <p:nvPr/>
          </p:nvSpPr>
          <p:spPr bwMode="auto">
            <a:xfrm>
              <a:off x="886907" y="4526040"/>
              <a:ext cx="260030" cy="1232218"/>
            </a:xfrm>
            <a:custGeom>
              <a:avLst/>
              <a:gdLst>
                <a:gd name="T0" fmla="*/ 163 w 163"/>
                <a:gd name="T1" fmla="*/ 0 h 1205"/>
                <a:gd name="T2" fmla="*/ 0 w 163"/>
                <a:gd name="T3" fmla="*/ 0 h 1205"/>
                <a:gd name="T4" fmla="*/ 0 w 163"/>
                <a:gd name="T5" fmla="*/ 1205 h 1205"/>
                <a:gd name="T6" fmla="*/ 163 w 163"/>
                <a:gd name="T7" fmla="*/ 1205 h 1205"/>
                <a:gd name="T8" fmla="*/ 163 w 163"/>
                <a:gd name="T9" fmla="*/ 0 h 1205"/>
                <a:gd name="T10" fmla="*/ 163 w 163"/>
                <a:gd name="T11" fmla="*/ 0 h 1205"/>
              </a:gdLst>
              <a:ahLst/>
              <a:cxnLst>
                <a:cxn ang="0">
                  <a:pos x="T0" y="T1"/>
                </a:cxn>
                <a:cxn ang="0">
                  <a:pos x="T2" y="T3"/>
                </a:cxn>
                <a:cxn ang="0">
                  <a:pos x="T4" y="T5"/>
                </a:cxn>
                <a:cxn ang="0">
                  <a:pos x="T6" y="T7"/>
                </a:cxn>
                <a:cxn ang="0">
                  <a:pos x="T8" y="T9"/>
                </a:cxn>
                <a:cxn ang="0">
                  <a:pos x="T10" y="T11"/>
                </a:cxn>
              </a:cxnLst>
              <a:rect l="0" t="0" r="r" b="b"/>
              <a:pathLst>
                <a:path w="163" h="1205">
                  <a:moveTo>
                    <a:pt x="163" y="0"/>
                  </a:moveTo>
                  <a:lnTo>
                    <a:pt x="0" y="0"/>
                  </a:lnTo>
                  <a:lnTo>
                    <a:pt x="0" y="1205"/>
                  </a:lnTo>
                  <a:lnTo>
                    <a:pt x="163" y="1205"/>
                  </a:lnTo>
                  <a:lnTo>
                    <a:pt x="163" y="0"/>
                  </a:lnTo>
                  <a:lnTo>
                    <a:pt x="163"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dirty="0"/>
            </a:p>
          </p:txBody>
        </p:sp>
        <p:sp>
          <p:nvSpPr>
            <p:cNvPr id="73" name="Freeform 7">
              <a:extLst>
                <a:ext uri="{FF2B5EF4-FFF2-40B4-BE49-F238E27FC236}">
                  <a16:creationId xmlns:a16="http://schemas.microsoft.com/office/drawing/2014/main" id="{ECFC1A3A-AA21-44AE-BBEB-133CCC2F382F}"/>
                </a:ext>
              </a:extLst>
            </p:cNvPr>
            <p:cNvSpPr>
              <a:spLocks/>
            </p:cNvSpPr>
            <p:nvPr/>
          </p:nvSpPr>
          <p:spPr bwMode="auto">
            <a:xfrm>
              <a:off x="1136001" y="4858381"/>
              <a:ext cx="260030" cy="899877"/>
            </a:xfrm>
            <a:custGeom>
              <a:avLst/>
              <a:gdLst>
                <a:gd name="T0" fmla="*/ 163 w 163"/>
                <a:gd name="T1" fmla="*/ 0 h 880"/>
                <a:gd name="T2" fmla="*/ 0 w 163"/>
                <a:gd name="T3" fmla="*/ 0 h 880"/>
                <a:gd name="T4" fmla="*/ 0 w 163"/>
                <a:gd name="T5" fmla="*/ 880 h 880"/>
                <a:gd name="T6" fmla="*/ 163 w 163"/>
                <a:gd name="T7" fmla="*/ 880 h 880"/>
                <a:gd name="T8" fmla="*/ 163 w 163"/>
                <a:gd name="T9" fmla="*/ 0 h 880"/>
                <a:gd name="T10" fmla="*/ 163 w 163"/>
                <a:gd name="T11" fmla="*/ 0 h 880"/>
              </a:gdLst>
              <a:ahLst/>
              <a:cxnLst>
                <a:cxn ang="0">
                  <a:pos x="T0" y="T1"/>
                </a:cxn>
                <a:cxn ang="0">
                  <a:pos x="T2" y="T3"/>
                </a:cxn>
                <a:cxn ang="0">
                  <a:pos x="T4" y="T5"/>
                </a:cxn>
                <a:cxn ang="0">
                  <a:pos x="T6" y="T7"/>
                </a:cxn>
                <a:cxn ang="0">
                  <a:pos x="T8" y="T9"/>
                </a:cxn>
                <a:cxn ang="0">
                  <a:pos x="T10" y="T11"/>
                </a:cxn>
              </a:cxnLst>
              <a:rect l="0" t="0" r="r" b="b"/>
              <a:pathLst>
                <a:path w="163" h="880">
                  <a:moveTo>
                    <a:pt x="163" y="0"/>
                  </a:moveTo>
                  <a:lnTo>
                    <a:pt x="0" y="0"/>
                  </a:lnTo>
                  <a:lnTo>
                    <a:pt x="0" y="880"/>
                  </a:lnTo>
                  <a:lnTo>
                    <a:pt x="163" y="880"/>
                  </a:lnTo>
                  <a:lnTo>
                    <a:pt x="163" y="0"/>
                  </a:lnTo>
                  <a:lnTo>
                    <a:pt x="163"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74" name="Freeform 8">
              <a:extLst>
                <a:ext uri="{FF2B5EF4-FFF2-40B4-BE49-F238E27FC236}">
                  <a16:creationId xmlns:a16="http://schemas.microsoft.com/office/drawing/2014/main" id="{9D21C950-42B3-4137-8C42-9115EF37BCFE}"/>
                </a:ext>
              </a:extLst>
            </p:cNvPr>
            <p:cNvSpPr>
              <a:spLocks/>
            </p:cNvSpPr>
            <p:nvPr/>
          </p:nvSpPr>
          <p:spPr bwMode="auto">
            <a:xfrm>
              <a:off x="1736092" y="5533289"/>
              <a:ext cx="260030" cy="224969"/>
            </a:xfrm>
            <a:custGeom>
              <a:avLst/>
              <a:gdLst>
                <a:gd name="T0" fmla="*/ 163 w 163"/>
                <a:gd name="T1" fmla="*/ 0 h 220"/>
                <a:gd name="T2" fmla="*/ 0 w 163"/>
                <a:gd name="T3" fmla="*/ 0 h 220"/>
                <a:gd name="T4" fmla="*/ 0 w 163"/>
                <a:gd name="T5" fmla="*/ 220 h 220"/>
                <a:gd name="T6" fmla="*/ 163 w 163"/>
                <a:gd name="T7" fmla="*/ 220 h 220"/>
                <a:gd name="T8" fmla="*/ 163 w 163"/>
                <a:gd name="T9" fmla="*/ 0 h 220"/>
                <a:gd name="T10" fmla="*/ 163 w 163"/>
                <a:gd name="T11" fmla="*/ 0 h 220"/>
              </a:gdLst>
              <a:ahLst/>
              <a:cxnLst>
                <a:cxn ang="0">
                  <a:pos x="T0" y="T1"/>
                </a:cxn>
                <a:cxn ang="0">
                  <a:pos x="T2" y="T3"/>
                </a:cxn>
                <a:cxn ang="0">
                  <a:pos x="T4" y="T5"/>
                </a:cxn>
                <a:cxn ang="0">
                  <a:pos x="T6" y="T7"/>
                </a:cxn>
                <a:cxn ang="0">
                  <a:pos x="T8" y="T9"/>
                </a:cxn>
                <a:cxn ang="0">
                  <a:pos x="T10" y="T11"/>
                </a:cxn>
              </a:cxnLst>
              <a:rect l="0" t="0" r="r" b="b"/>
              <a:pathLst>
                <a:path w="163" h="220">
                  <a:moveTo>
                    <a:pt x="163" y="0"/>
                  </a:moveTo>
                  <a:lnTo>
                    <a:pt x="0" y="0"/>
                  </a:lnTo>
                  <a:lnTo>
                    <a:pt x="0" y="220"/>
                  </a:lnTo>
                  <a:lnTo>
                    <a:pt x="163" y="220"/>
                  </a:lnTo>
                  <a:lnTo>
                    <a:pt x="163" y="0"/>
                  </a:lnTo>
                  <a:lnTo>
                    <a:pt x="163"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75" name="Freeform 9">
              <a:extLst>
                <a:ext uri="{FF2B5EF4-FFF2-40B4-BE49-F238E27FC236}">
                  <a16:creationId xmlns:a16="http://schemas.microsoft.com/office/drawing/2014/main" id="{CCFEA14E-6502-4BAC-8E65-5BD7AC9813AB}"/>
                </a:ext>
              </a:extLst>
            </p:cNvPr>
            <p:cNvSpPr>
              <a:spLocks/>
            </p:cNvSpPr>
            <p:nvPr/>
          </p:nvSpPr>
          <p:spPr bwMode="auto">
            <a:xfrm>
              <a:off x="1995376" y="5417736"/>
              <a:ext cx="260030" cy="340522"/>
            </a:xfrm>
            <a:custGeom>
              <a:avLst/>
              <a:gdLst>
                <a:gd name="T0" fmla="*/ 163 w 163"/>
                <a:gd name="T1" fmla="*/ 0 h 333"/>
                <a:gd name="T2" fmla="*/ 0 w 163"/>
                <a:gd name="T3" fmla="*/ 0 h 333"/>
                <a:gd name="T4" fmla="*/ 0 w 163"/>
                <a:gd name="T5" fmla="*/ 333 h 333"/>
                <a:gd name="T6" fmla="*/ 163 w 163"/>
                <a:gd name="T7" fmla="*/ 333 h 333"/>
                <a:gd name="T8" fmla="*/ 163 w 163"/>
                <a:gd name="T9" fmla="*/ 0 h 333"/>
                <a:gd name="T10" fmla="*/ 163 w 163"/>
                <a:gd name="T11" fmla="*/ 0 h 333"/>
              </a:gdLst>
              <a:ahLst/>
              <a:cxnLst>
                <a:cxn ang="0">
                  <a:pos x="T0" y="T1"/>
                </a:cxn>
                <a:cxn ang="0">
                  <a:pos x="T2" y="T3"/>
                </a:cxn>
                <a:cxn ang="0">
                  <a:pos x="T4" y="T5"/>
                </a:cxn>
                <a:cxn ang="0">
                  <a:pos x="T6" y="T7"/>
                </a:cxn>
                <a:cxn ang="0">
                  <a:pos x="T8" y="T9"/>
                </a:cxn>
                <a:cxn ang="0">
                  <a:pos x="T10" y="T11"/>
                </a:cxn>
              </a:cxnLst>
              <a:rect l="0" t="0" r="r" b="b"/>
              <a:pathLst>
                <a:path w="163" h="333">
                  <a:moveTo>
                    <a:pt x="163" y="0"/>
                  </a:moveTo>
                  <a:lnTo>
                    <a:pt x="0" y="0"/>
                  </a:lnTo>
                  <a:lnTo>
                    <a:pt x="0" y="333"/>
                  </a:lnTo>
                  <a:lnTo>
                    <a:pt x="163" y="333"/>
                  </a:lnTo>
                  <a:lnTo>
                    <a:pt x="163" y="0"/>
                  </a:lnTo>
                  <a:lnTo>
                    <a:pt x="163"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76" name="Freeform 10">
              <a:extLst>
                <a:ext uri="{FF2B5EF4-FFF2-40B4-BE49-F238E27FC236}">
                  <a16:creationId xmlns:a16="http://schemas.microsoft.com/office/drawing/2014/main" id="{0C7D910E-D193-4B47-AC0E-B622ED2AEAB4}"/>
                </a:ext>
              </a:extLst>
            </p:cNvPr>
            <p:cNvSpPr>
              <a:spLocks/>
            </p:cNvSpPr>
            <p:nvPr/>
          </p:nvSpPr>
          <p:spPr bwMode="auto">
            <a:xfrm>
              <a:off x="2585277" y="5394217"/>
              <a:ext cx="260030" cy="364041"/>
            </a:xfrm>
            <a:custGeom>
              <a:avLst/>
              <a:gdLst>
                <a:gd name="T0" fmla="*/ 163 w 163"/>
                <a:gd name="T1" fmla="*/ 0 h 356"/>
                <a:gd name="T2" fmla="*/ 0 w 163"/>
                <a:gd name="T3" fmla="*/ 0 h 356"/>
                <a:gd name="T4" fmla="*/ 0 w 163"/>
                <a:gd name="T5" fmla="*/ 356 h 356"/>
                <a:gd name="T6" fmla="*/ 163 w 163"/>
                <a:gd name="T7" fmla="*/ 356 h 356"/>
                <a:gd name="T8" fmla="*/ 163 w 163"/>
                <a:gd name="T9" fmla="*/ 0 h 356"/>
                <a:gd name="T10" fmla="*/ 163 w 163"/>
                <a:gd name="T11" fmla="*/ 0 h 356"/>
              </a:gdLst>
              <a:ahLst/>
              <a:cxnLst>
                <a:cxn ang="0">
                  <a:pos x="T0" y="T1"/>
                </a:cxn>
                <a:cxn ang="0">
                  <a:pos x="T2" y="T3"/>
                </a:cxn>
                <a:cxn ang="0">
                  <a:pos x="T4" y="T5"/>
                </a:cxn>
                <a:cxn ang="0">
                  <a:pos x="T6" y="T7"/>
                </a:cxn>
                <a:cxn ang="0">
                  <a:pos x="T8" y="T9"/>
                </a:cxn>
                <a:cxn ang="0">
                  <a:pos x="T10" y="T11"/>
                </a:cxn>
              </a:cxnLst>
              <a:rect l="0" t="0" r="r" b="b"/>
              <a:pathLst>
                <a:path w="163" h="356">
                  <a:moveTo>
                    <a:pt x="163" y="0"/>
                  </a:moveTo>
                  <a:lnTo>
                    <a:pt x="0" y="0"/>
                  </a:lnTo>
                  <a:lnTo>
                    <a:pt x="0" y="356"/>
                  </a:lnTo>
                  <a:lnTo>
                    <a:pt x="163" y="356"/>
                  </a:lnTo>
                  <a:lnTo>
                    <a:pt x="163" y="0"/>
                  </a:lnTo>
                  <a:lnTo>
                    <a:pt x="163"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77" name="Freeform 11">
              <a:extLst>
                <a:ext uri="{FF2B5EF4-FFF2-40B4-BE49-F238E27FC236}">
                  <a16:creationId xmlns:a16="http://schemas.microsoft.com/office/drawing/2014/main" id="{ECAC68A0-F185-4308-A7AD-BD8F072CDF35}"/>
                </a:ext>
              </a:extLst>
            </p:cNvPr>
            <p:cNvSpPr>
              <a:spLocks/>
            </p:cNvSpPr>
            <p:nvPr/>
          </p:nvSpPr>
          <p:spPr bwMode="auto">
            <a:xfrm>
              <a:off x="2841164" y="5392172"/>
              <a:ext cx="260030" cy="366086"/>
            </a:xfrm>
            <a:custGeom>
              <a:avLst/>
              <a:gdLst>
                <a:gd name="T0" fmla="*/ 163 w 163"/>
                <a:gd name="T1" fmla="*/ 358 h 358"/>
                <a:gd name="T2" fmla="*/ 163 w 163"/>
                <a:gd name="T3" fmla="*/ 0 h 358"/>
                <a:gd name="T4" fmla="*/ 0 w 163"/>
                <a:gd name="T5" fmla="*/ 0 h 358"/>
                <a:gd name="T6" fmla="*/ 0 w 163"/>
                <a:gd name="T7" fmla="*/ 358 h 358"/>
                <a:gd name="T8" fmla="*/ 163 w 163"/>
                <a:gd name="T9" fmla="*/ 358 h 358"/>
                <a:gd name="T10" fmla="*/ 163 w 163"/>
                <a:gd name="T11" fmla="*/ 358 h 358"/>
              </a:gdLst>
              <a:ahLst/>
              <a:cxnLst>
                <a:cxn ang="0">
                  <a:pos x="T0" y="T1"/>
                </a:cxn>
                <a:cxn ang="0">
                  <a:pos x="T2" y="T3"/>
                </a:cxn>
                <a:cxn ang="0">
                  <a:pos x="T4" y="T5"/>
                </a:cxn>
                <a:cxn ang="0">
                  <a:pos x="T6" y="T7"/>
                </a:cxn>
                <a:cxn ang="0">
                  <a:pos x="T8" y="T9"/>
                </a:cxn>
                <a:cxn ang="0">
                  <a:pos x="T10" y="T11"/>
                </a:cxn>
              </a:cxnLst>
              <a:rect l="0" t="0" r="r" b="b"/>
              <a:pathLst>
                <a:path w="163" h="358">
                  <a:moveTo>
                    <a:pt x="163" y="358"/>
                  </a:moveTo>
                  <a:lnTo>
                    <a:pt x="163" y="0"/>
                  </a:lnTo>
                  <a:lnTo>
                    <a:pt x="0" y="0"/>
                  </a:lnTo>
                  <a:lnTo>
                    <a:pt x="0" y="358"/>
                  </a:lnTo>
                  <a:lnTo>
                    <a:pt x="163" y="358"/>
                  </a:lnTo>
                  <a:lnTo>
                    <a:pt x="163" y="358"/>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78" name="Freeform 12">
              <a:extLst>
                <a:ext uri="{FF2B5EF4-FFF2-40B4-BE49-F238E27FC236}">
                  <a16:creationId xmlns:a16="http://schemas.microsoft.com/office/drawing/2014/main" id="{4A726F57-0DEE-421B-87E9-859AFB1BD862}"/>
                </a:ext>
              </a:extLst>
            </p:cNvPr>
            <p:cNvSpPr>
              <a:spLocks/>
            </p:cNvSpPr>
            <p:nvPr/>
          </p:nvSpPr>
          <p:spPr bwMode="auto">
            <a:xfrm>
              <a:off x="3434461" y="5372742"/>
              <a:ext cx="261625" cy="385516"/>
            </a:xfrm>
            <a:custGeom>
              <a:avLst/>
              <a:gdLst>
                <a:gd name="T0" fmla="*/ 164 w 164"/>
                <a:gd name="T1" fmla="*/ 0 h 377"/>
                <a:gd name="T2" fmla="*/ 0 w 164"/>
                <a:gd name="T3" fmla="*/ 0 h 377"/>
                <a:gd name="T4" fmla="*/ 0 w 164"/>
                <a:gd name="T5" fmla="*/ 377 h 377"/>
                <a:gd name="T6" fmla="*/ 164 w 164"/>
                <a:gd name="T7" fmla="*/ 377 h 377"/>
                <a:gd name="T8" fmla="*/ 164 w 164"/>
                <a:gd name="T9" fmla="*/ 0 h 377"/>
                <a:gd name="T10" fmla="*/ 164 w 164"/>
                <a:gd name="T11" fmla="*/ 0 h 377"/>
              </a:gdLst>
              <a:ahLst/>
              <a:cxnLst>
                <a:cxn ang="0">
                  <a:pos x="T0" y="T1"/>
                </a:cxn>
                <a:cxn ang="0">
                  <a:pos x="T2" y="T3"/>
                </a:cxn>
                <a:cxn ang="0">
                  <a:pos x="T4" y="T5"/>
                </a:cxn>
                <a:cxn ang="0">
                  <a:pos x="T6" y="T7"/>
                </a:cxn>
                <a:cxn ang="0">
                  <a:pos x="T8" y="T9"/>
                </a:cxn>
                <a:cxn ang="0">
                  <a:pos x="T10" y="T11"/>
                </a:cxn>
              </a:cxnLst>
              <a:rect l="0" t="0" r="r" b="b"/>
              <a:pathLst>
                <a:path w="164" h="377">
                  <a:moveTo>
                    <a:pt x="164" y="0"/>
                  </a:moveTo>
                  <a:lnTo>
                    <a:pt x="0" y="0"/>
                  </a:lnTo>
                  <a:lnTo>
                    <a:pt x="0" y="377"/>
                  </a:lnTo>
                  <a:lnTo>
                    <a:pt x="164" y="377"/>
                  </a:lnTo>
                  <a:lnTo>
                    <a:pt x="164" y="0"/>
                  </a:lnTo>
                  <a:lnTo>
                    <a:pt x="164"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79" name="Freeform 13">
              <a:extLst>
                <a:ext uri="{FF2B5EF4-FFF2-40B4-BE49-F238E27FC236}">
                  <a16:creationId xmlns:a16="http://schemas.microsoft.com/office/drawing/2014/main" id="{034F2064-25B9-41C4-9CD0-BF245A4CB025}"/>
                </a:ext>
              </a:extLst>
            </p:cNvPr>
            <p:cNvSpPr>
              <a:spLocks/>
            </p:cNvSpPr>
            <p:nvPr/>
          </p:nvSpPr>
          <p:spPr bwMode="auto">
            <a:xfrm>
              <a:off x="3684687" y="5425917"/>
              <a:ext cx="260030" cy="332341"/>
            </a:xfrm>
            <a:custGeom>
              <a:avLst/>
              <a:gdLst>
                <a:gd name="T0" fmla="*/ 0 w 163"/>
                <a:gd name="T1" fmla="*/ 0 h 325"/>
                <a:gd name="T2" fmla="*/ 0 w 163"/>
                <a:gd name="T3" fmla="*/ 325 h 325"/>
                <a:gd name="T4" fmla="*/ 163 w 163"/>
                <a:gd name="T5" fmla="*/ 325 h 325"/>
                <a:gd name="T6" fmla="*/ 163 w 163"/>
                <a:gd name="T7" fmla="*/ 0 h 325"/>
                <a:gd name="T8" fmla="*/ 0 w 163"/>
                <a:gd name="T9" fmla="*/ 0 h 325"/>
                <a:gd name="T10" fmla="*/ 0 w 163"/>
                <a:gd name="T11" fmla="*/ 0 h 325"/>
              </a:gdLst>
              <a:ahLst/>
              <a:cxnLst>
                <a:cxn ang="0">
                  <a:pos x="T0" y="T1"/>
                </a:cxn>
                <a:cxn ang="0">
                  <a:pos x="T2" y="T3"/>
                </a:cxn>
                <a:cxn ang="0">
                  <a:pos x="T4" y="T5"/>
                </a:cxn>
                <a:cxn ang="0">
                  <a:pos x="T6" y="T7"/>
                </a:cxn>
                <a:cxn ang="0">
                  <a:pos x="T8" y="T9"/>
                </a:cxn>
                <a:cxn ang="0">
                  <a:pos x="T10" y="T11"/>
                </a:cxn>
              </a:cxnLst>
              <a:rect l="0" t="0" r="r" b="b"/>
              <a:pathLst>
                <a:path w="163" h="325">
                  <a:moveTo>
                    <a:pt x="0" y="0"/>
                  </a:moveTo>
                  <a:lnTo>
                    <a:pt x="0" y="325"/>
                  </a:lnTo>
                  <a:lnTo>
                    <a:pt x="163" y="325"/>
                  </a:lnTo>
                  <a:lnTo>
                    <a:pt x="163" y="0"/>
                  </a:lnTo>
                  <a:lnTo>
                    <a:pt x="0" y="0"/>
                  </a:lnTo>
                  <a:lnTo>
                    <a:pt x="0"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80" name="Freeform 14">
              <a:extLst>
                <a:ext uri="{FF2B5EF4-FFF2-40B4-BE49-F238E27FC236}">
                  <a16:creationId xmlns:a16="http://schemas.microsoft.com/office/drawing/2014/main" id="{66AFD5EA-D7CA-45FB-AE79-CF61E684DB8D}"/>
                </a:ext>
              </a:extLst>
            </p:cNvPr>
            <p:cNvSpPr>
              <a:spLocks/>
            </p:cNvSpPr>
            <p:nvPr/>
          </p:nvSpPr>
          <p:spPr bwMode="auto">
            <a:xfrm>
              <a:off x="4284779" y="5386036"/>
              <a:ext cx="260030" cy="372222"/>
            </a:xfrm>
            <a:custGeom>
              <a:avLst/>
              <a:gdLst>
                <a:gd name="T0" fmla="*/ 0 w 163"/>
                <a:gd name="T1" fmla="*/ 0 h 364"/>
                <a:gd name="T2" fmla="*/ 0 w 163"/>
                <a:gd name="T3" fmla="*/ 364 h 364"/>
                <a:gd name="T4" fmla="*/ 163 w 163"/>
                <a:gd name="T5" fmla="*/ 364 h 364"/>
                <a:gd name="T6" fmla="*/ 163 w 163"/>
                <a:gd name="T7" fmla="*/ 0 h 364"/>
                <a:gd name="T8" fmla="*/ 0 w 163"/>
                <a:gd name="T9" fmla="*/ 0 h 364"/>
                <a:gd name="T10" fmla="*/ 0 w 163"/>
                <a:gd name="T11" fmla="*/ 0 h 364"/>
              </a:gdLst>
              <a:ahLst/>
              <a:cxnLst>
                <a:cxn ang="0">
                  <a:pos x="T0" y="T1"/>
                </a:cxn>
                <a:cxn ang="0">
                  <a:pos x="T2" y="T3"/>
                </a:cxn>
                <a:cxn ang="0">
                  <a:pos x="T4" y="T5"/>
                </a:cxn>
                <a:cxn ang="0">
                  <a:pos x="T6" y="T7"/>
                </a:cxn>
                <a:cxn ang="0">
                  <a:pos x="T8" y="T9"/>
                </a:cxn>
                <a:cxn ang="0">
                  <a:pos x="T10" y="T11"/>
                </a:cxn>
              </a:cxnLst>
              <a:rect l="0" t="0" r="r" b="b"/>
              <a:pathLst>
                <a:path w="163" h="364">
                  <a:moveTo>
                    <a:pt x="0" y="0"/>
                  </a:moveTo>
                  <a:lnTo>
                    <a:pt x="0" y="364"/>
                  </a:lnTo>
                  <a:lnTo>
                    <a:pt x="163" y="364"/>
                  </a:lnTo>
                  <a:lnTo>
                    <a:pt x="163" y="0"/>
                  </a:lnTo>
                  <a:lnTo>
                    <a:pt x="0" y="0"/>
                  </a:lnTo>
                  <a:lnTo>
                    <a:pt x="0"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81" name="Freeform 15">
              <a:extLst>
                <a:ext uri="{FF2B5EF4-FFF2-40B4-BE49-F238E27FC236}">
                  <a16:creationId xmlns:a16="http://schemas.microsoft.com/office/drawing/2014/main" id="{CF799C99-3B33-49A7-B879-AC8D1BB9D887}"/>
                </a:ext>
              </a:extLst>
            </p:cNvPr>
            <p:cNvSpPr>
              <a:spLocks/>
            </p:cNvSpPr>
            <p:nvPr/>
          </p:nvSpPr>
          <p:spPr bwMode="auto">
            <a:xfrm>
              <a:off x="4530476" y="5527153"/>
              <a:ext cx="260030" cy="231105"/>
            </a:xfrm>
            <a:custGeom>
              <a:avLst/>
              <a:gdLst>
                <a:gd name="T0" fmla="*/ 0 w 163"/>
                <a:gd name="T1" fmla="*/ 0 h 226"/>
                <a:gd name="T2" fmla="*/ 0 w 163"/>
                <a:gd name="T3" fmla="*/ 226 h 226"/>
                <a:gd name="T4" fmla="*/ 163 w 163"/>
                <a:gd name="T5" fmla="*/ 226 h 226"/>
                <a:gd name="T6" fmla="*/ 163 w 163"/>
                <a:gd name="T7" fmla="*/ 0 h 226"/>
                <a:gd name="T8" fmla="*/ 0 w 163"/>
                <a:gd name="T9" fmla="*/ 0 h 226"/>
                <a:gd name="T10" fmla="*/ 0 w 163"/>
                <a:gd name="T11" fmla="*/ 0 h 226"/>
              </a:gdLst>
              <a:ahLst/>
              <a:cxnLst>
                <a:cxn ang="0">
                  <a:pos x="T0" y="T1"/>
                </a:cxn>
                <a:cxn ang="0">
                  <a:pos x="T2" y="T3"/>
                </a:cxn>
                <a:cxn ang="0">
                  <a:pos x="T4" y="T5"/>
                </a:cxn>
                <a:cxn ang="0">
                  <a:pos x="T6" y="T7"/>
                </a:cxn>
                <a:cxn ang="0">
                  <a:pos x="T8" y="T9"/>
                </a:cxn>
                <a:cxn ang="0">
                  <a:pos x="T10" y="T11"/>
                </a:cxn>
              </a:cxnLst>
              <a:rect l="0" t="0" r="r" b="b"/>
              <a:pathLst>
                <a:path w="163" h="226">
                  <a:moveTo>
                    <a:pt x="0" y="0"/>
                  </a:moveTo>
                  <a:lnTo>
                    <a:pt x="0" y="226"/>
                  </a:lnTo>
                  <a:lnTo>
                    <a:pt x="163" y="226"/>
                  </a:lnTo>
                  <a:lnTo>
                    <a:pt x="163" y="0"/>
                  </a:lnTo>
                  <a:lnTo>
                    <a:pt x="0" y="0"/>
                  </a:lnTo>
                  <a:lnTo>
                    <a:pt x="0"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82" name="Freeform 16">
              <a:extLst>
                <a:ext uri="{FF2B5EF4-FFF2-40B4-BE49-F238E27FC236}">
                  <a16:creationId xmlns:a16="http://schemas.microsoft.com/office/drawing/2014/main" id="{0A897ABF-4C87-449F-86AE-3308313D3215}"/>
                </a:ext>
              </a:extLst>
            </p:cNvPr>
            <p:cNvSpPr>
              <a:spLocks/>
            </p:cNvSpPr>
            <p:nvPr/>
          </p:nvSpPr>
          <p:spPr bwMode="auto">
            <a:xfrm>
              <a:off x="5133963" y="5315477"/>
              <a:ext cx="260030" cy="442781"/>
            </a:xfrm>
            <a:custGeom>
              <a:avLst/>
              <a:gdLst>
                <a:gd name="T0" fmla="*/ 163 w 163"/>
                <a:gd name="T1" fmla="*/ 0 h 433"/>
                <a:gd name="T2" fmla="*/ 0 w 163"/>
                <a:gd name="T3" fmla="*/ 0 h 433"/>
                <a:gd name="T4" fmla="*/ 0 w 163"/>
                <a:gd name="T5" fmla="*/ 433 h 433"/>
                <a:gd name="T6" fmla="*/ 163 w 163"/>
                <a:gd name="T7" fmla="*/ 433 h 433"/>
                <a:gd name="T8" fmla="*/ 163 w 163"/>
                <a:gd name="T9" fmla="*/ 0 h 433"/>
                <a:gd name="T10" fmla="*/ 163 w 163"/>
                <a:gd name="T11" fmla="*/ 0 h 433"/>
              </a:gdLst>
              <a:ahLst/>
              <a:cxnLst>
                <a:cxn ang="0">
                  <a:pos x="T0" y="T1"/>
                </a:cxn>
                <a:cxn ang="0">
                  <a:pos x="T2" y="T3"/>
                </a:cxn>
                <a:cxn ang="0">
                  <a:pos x="T4" y="T5"/>
                </a:cxn>
                <a:cxn ang="0">
                  <a:pos x="T6" y="T7"/>
                </a:cxn>
                <a:cxn ang="0">
                  <a:pos x="T8" y="T9"/>
                </a:cxn>
                <a:cxn ang="0">
                  <a:pos x="T10" y="T11"/>
                </a:cxn>
              </a:cxnLst>
              <a:rect l="0" t="0" r="r" b="b"/>
              <a:pathLst>
                <a:path w="163" h="433">
                  <a:moveTo>
                    <a:pt x="163" y="0"/>
                  </a:moveTo>
                  <a:lnTo>
                    <a:pt x="0" y="0"/>
                  </a:lnTo>
                  <a:lnTo>
                    <a:pt x="0" y="433"/>
                  </a:lnTo>
                  <a:lnTo>
                    <a:pt x="163" y="433"/>
                  </a:lnTo>
                  <a:lnTo>
                    <a:pt x="163" y="0"/>
                  </a:lnTo>
                  <a:lnTo>
                    <a:pt x="163"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83" name="Freeform 17">
              <a:extLst>
                <a:ext uri="{FF2B5EF4-FFF2-40B4-BE49-F238E27FC236}">
                  <a16:creationId xmlns:a16="http://schemas.microsoft.com/office/drawing/2014/main" id="{F05E58FA-2074-4D6B-B359-DCDD585471BE}"/>
                </a:ext>
              </a:extLst>
            </p:cNvPr>
            <p:cNvSpPr>
              <a:spLocks/>
            </p:cNvSpPr>
            <p:nvPr/>
          </p:nvSpPr>
          <p:spPr bwMode="auto">
            <a:xfrm>
              <a:off x="5383057" y="5411601"/>
              <a:ext cx="260030" cy="346657"/>
            </a:xfrm>
            <a:custGeom>
              <a:avLst/>
              <a:gdLst>
                <a:gd name="T0" fmla="*/ 0 w 163"/>
                <a:gd name="T1" fmla="*/ 0 h 339"/>
                <a:gd name="T2" fmla="*/ 0 w 163"/>
                <a:gd name="T3" fmla="*/ 339 h 339"/>
                <a:gd name="T4" fmla="*/ 163 w 163"/>
                <a:gd name="T5" fmla="*/ 339 h 339"/>
                <a:gd name="T6" fmla="*/ 163 w 163"/>
                <a:gd name="T7" fmla="*/ 0 h 339"/>
                <a:gd name="T8" fmla="*/ 0 w 163"/>
                <a:gd name="T9" fmla="*/ 0 h 339"/>
                <a:gd name="T10" fmla="*/ 0 w 163"/>
                <a:gd name="T11" fmla="*/ 0 h 339"/>
              </a:gdLst>
              <a:ahLst/>
              <a:cxnLst>
                <a:cxn ang="0">
                  <a:pos x="T0" y="T1"/>
                </a:cxn>
                <a:cxn ang="0">
                  <a:pos x="T2" y="T3"/>
                </a:cxn>
                <a:cxn ang="0">
                  <a:pos x="T4" y="T5"/>
                </a:cxn>
                <a:cxn ang="0">
                  <a:pos x="T6" y="T7"/>
                </a:cxn>
                <a:cxn ang="0">
                  <a:pos x="T8" y="T9"/>
                </a:cxn>
                <a:cxn ang="0">
                  <a:pos x="T10" y="T11"/>
                </a:cxn>
              </a:cxnLst>
              <a:rect l="0" t="0" r="r" b="b"/>
              <a:pathLst>
                <a:path w="163" h="339">
                  <a:moveTo>
                    <a:pt x="0" y="0"/>
                  </a:moveTo>
                  <a:lnTo>
                    <a:pt x="0" y="339"/>
                  </a:lnTo>
                  <a:lnTo>
                    <a:pt x="163" y="339"/>
                  </a:lnTo>
                  <a:lnTo>
                    <a:pt x="163" y="0"/>
                  </a:lnTo>
                  <a:lnTo>
                    <a:pt x="0" y="0"/>
                  </a:lnTo>
                  <a:lnTo>
                    <a:pt x="0"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5" name="Freeform 23">
              <a:extLst>
                <a:ext uri="{FF2B5EF4-FFF2-40B4-BE49-F238E27FC236}">
                  <a16:creationId xmlns:a16="http://schemas.microsoft.com/office/drawing/2014/main" id="{3D1F066D-2037-4976-AA38-00D6363AD063}"/>
                </a:ext>
              </a:extLst>
            </p:cNvPr>
            <p:cNvSpPr>
              <a:spLocks/>
            </p:cNvSpPr>
            <p:nvPr/>
          </p:nvSpPr>
          <p:spPr bwMode="auto">
            <a:xfrm>
              <a:off x="2459505" y="4392510"/>
              <a:ext cx="123019" cy="111105"/>
            </a:xfrm>
            <a:custGeom>
              <a:avLst/>
              <a:gdLst>
                <a:gd name="T0" fmla="*/ 58 w 58"/>
                <a:gd name="T1" fmla="*/ 0 h 58"/>
                <a:gd name="T2" fmla="*/ 0 w 58"/>
                <a:gd name="T3" fmla="*/ 0 h 58"/>
                <a:gd name="T4" fmla="*/ 0 w 58"/>
                <a:gd name="T5" fmla="*/ 58 h 58"/>
                <a:gd name="T6" fmla="*/ 58 w 58"/>
                <a:gd name="T7" fmla="*/ 58 h 58"/>
                <a:gd name="T8" fmla="*/ 58 w 58"/>
                <a:gd name="T9" fmla="*/ 0 h 58"/>
                <a:gd name="T10" fmla="*/ 58 w 58"/>
                <a:gd name="T11" fmla="*/ 0 h 58"/>
              </a:gdLst>
              <a:ahLst/>
              <a:cxnLst>
                <a:cxn ang="0">
                  <a:pos x="T0" y="T1"/>
                </a:cxn>
                <a:cxn ang="0">
                  <a:pos x="T2" y="T3"/>
                </a:cxn>
                <a:cxn ang="0">
                  <a:pos x="T4" y="T5"/>
                </a:cxn>
                <a:cxn ang="0">
                  <a:pos x="T6" y="T7"/>
                </a:cxn>
                <a:cxn ang="0">
                  <a:pos x="T8" y="T9"/>
                </a:cxn>
                <a:cxn ang="0">
                  <a:pos x="T10" y="T11"/>
                </a:cxn>
              </a:cxnLst>
              <a:rect l="0" t="0" r="r" b="b"/>
              <a:pathLst>
                <a:path w="58" h="58">
                  <a:moveTo>
                    <a:pt x="58" y="0"/>
                  </a:moveTo>
                  <a:lnTo>
                    <a:pt x="0" y="0"/>
                  </a:lnTo>
                  <a:lnTo>
                    <a:pt x="0" y="58"/>
                  </a:lnTo>
                  <a:lnTo>
                    <a:pt x="58" y="58"/>
                  </a:lnTo>
                  <a:lnTo>
                    <a:pt x="58" y="0"/>
                  </a:lnTo>
                  <a:lnTo>
                    <a:pt x="58" y="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6" name="Freeform 25">
              <a:extLst>
                <a:ext uri="{FF2B5EF4-FFF2-40B4-BE49-F238E27FC236}">
                  <a16:creationId xmlns:a16="http://schemas.microsoft.com/office/drawing/2014/main" id="{7F729CA5-F419-4845-98BD-ED4918ED31B4}"/>
                </a:ext>
              </a:extLst>
            </p:cNvPr>
            <p:cNvSpPr>
              <a:spLocks/>
            </p:cNvSpPr>
            <p:nvPr/>
          </p:nvSpPr>
          <p:spPr bwMode="auto">
            <a:xfrm>
              <a:off x="3814623" y="4392510"/>
              <a:ext cx="123019" cy="111105"/>
            </a:xfrm>
            <a:custGeom>
              <a:avLst/>
              <a:gdLst>
                <a:gd name="T0" fmla="*/ 58 w 58"/>
                <a:gd name="T1" fmla="*/ 0 h 58"/>
                <a:gd name="T2" fmla="*/ 0 w 58"/>
                <a:gd name="T3" fmla="*/ 0 h 58"/>
                <a:gd name="T4" fmla="*/ 0 w 58"/>
                <a:gd name="T5" fmla="*/ 58 h 58"/>
                <a:gd name="T6" fmla="*/ 58 w 58"/>
                <a:gd name="T7" fmla="*/ 58 h 58"/>
                <a:gd name="T8" fmla="*/ 58 w 58"/>
                <a:gd name="T9" fmla="*/ 0 h 58"/>
                <a:gd name="T10" fmla="*/ 58 w 58"/>
                <a:gd name="T11" fmla="*/ 0 h 58"/>
              </a:gdLst>
              <a:ahLst/>
              <a:cxnLst>
                <a:cxn ang="0">
                  <a:pos x="T0" y="T1"/>
                </a:cxn>
                <a:cxn ang="0">
                  <a:pos x="T2" y="T3"/>
                </a:cxn>
                <a:cxn ang="0">
                  <a:pos x="T4" y="T5"/>
                </a:cxn>
                <a:cxn ang="0">
                  <a:pos x="T6" y="T7"/>
                </a:cxn>
                <a:cxn ang="0">
                  <a:pos x="T8" y="T9"/>
                </a:cxn>
                <a:cxn ang="0">
                  <a:pos x="T10" y="T11"/>
                </a:cxn>
              </a:cxnLst>
              <a:rect l="0" t="0" r="r" b="b"/>
              <a:pathLst>
                <a:path w="58" h="58">
                  <a:moveTo>
                    <a:pt x="58" y="0"/>
                  </a:moveTo>
                  <a:lnTo>
                    <a:pt x="0" y="0"/>
                  </a:lnTo>
                  <a:lnTo>
                    <a:pt x="0" y="58"/>
                  </a:lnTo>
                  <a:lnTo>
                    <a:pt x="58" y="58"/>
                  </a:lnTo>
                  <a:lnTo>
                    <a:pt x="58" y="0"/>
                  </a:lnTo>
                  <a:lnTo>
                    <a:pt x="58" y="0"/>
                  </a:lnTo>
                  <a:close/>
                </a:path>
              </a:pathLst>
            </a:custGeom>
            <a:solidFill>
              <a:srgbClr val="66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7" name="ZoneTexte 56">
              <a:extLst>
                <a:ext uri="{FF2B5EF4-FFF2-40B4-BE49-F238E27FC236}">
                  <a16:creationId xmlns:a16="http://schemas.microsoft.com/office/drawing/2014/main" id="{9357BE6F-1B80-47E2-8F6E-C6D8598D87DE}"/>
                </a:ext>
              </a:extLst>
            </p:cNvPr>
            <p:cNvSpPr txBox="1"/>
            <p:nvPr/>
          </p:nvSpPr>
          <p:spPr>
            <a:xfrm>
              <a:off x="343824" y="5607647"/>
              <a:ext cx="269626" cy="276999"/>
            </a:xfrm>
            <a:prstGeom prst="rect">
              <a:avLst/>
            </a:prstGeom>
            <a:noFill/>
          </p:spPr>
          <p:txBody>
            <a:bodyPr wrap="none" rtlCol="0">
              <a:spAutoFit/>
            </a:bodyPr>
            <a:lstStyle/>
            <a:p>
              <a:pPr algn="r"/>
              <a:r>
                <a:rPr lang="fr-FR" sz="1200" dirty="0"/>
                <a:t>0</a:t>
              </a:r>
            </a:p>
          </p:txBody>
        </p:sp>
        <p:sp>
          <p:nvSpPr>
            <p:cNvPr id="58" name="ZoneTexte 57">
              <a:extLst>
                <a:ext uri="{FF2B5EF4-FFF2-40B4-BE49-F238E27FC236}">
                  <a16:creationId xmlns:a16="http://schemas.microsoft.com/office/drawing/2014/main" id="{A9EA63DF-A477-45A3-80FB-B06F6D852EC0}"/>
                </a:ext>
              </a:extLst>
            </p:cNvPr>
            <p:cNvSpPr txBox="1"/>
            <p:nvPr/>
          </p:nvSpPr>
          <p:spPr>
            <a:xfrm>
              <a:off x="514381" y="5753018"/>
              <a:ext cx="1125629" cy="646331"/>
            </a:xfrm>
            <a:prstGeom prst="rect">
              <a:avLst/>
            </a:prstGeom>
            <a:noFill/>
          </p:spPr>
          <p:txBody>
            <a:bodyPr wrap="none" rtlCol="0">
              <a:spAutoFit/>
            </a:bodyPr>
            <a:lstStyle/>
            <a:p>
              <a:pPr algn="ctr"/>
              <a:r>
                <a:rPr lang="fr-FR" sz="1200" b="1" dirty="0"/>
                <a:t>Ne se </a:t>
              </a:r>
            </a:p>
            <a:p>
              <a:pPr algn="ctr"/>
              <a:r>
                <a:rPr lang="fr-FR" sz="1200" b="1" dirty="0"/>
                <a:t>considère</a:t>
              </a:r>
            </a:p>
            <a:p>
              <a:pPr algn="ctr"/>
              <a:r>
                <a:rPr lang="fr-FR" sz="1200" b="1" dirty="0"/>
                <a:t>pas à risque </a:t>
              </a:r>
            </a:p>
          </p:txBody>
        </p:sp>
        <p:sp>
          <p:nvSpPr>
            <p:cNvPr id="59" name="ZoneTexte 58">
              <a:extLst>
                <a:ext uri="{FF2B5EF4-FFF2-40B4-BE49-F238E27FC236}">
                  <a16:creationId xmlns:a16="http://schemas.microsoft.com/office/drawing/2014/main" id="{927D1308-A64A-44FC-BE11-F96DA18EF006}"/>
                </a:ext>
              </a:extLst>
            </p:cNvPr>
            <p:cNvSpPr txBox="1"/>
            <p:nvPr/>
          </p:nvSpPr>
          <p:spPr>
            <a:xfrm>
              <a:off x="2541447" y="4299929"/>
              <a:ext cx="524503" cy="276999"/>
            </a:xfrm>
            <a:prstGeom prst="rect">
              <a:avLst/>
            </a:prstGeom>
            <a:noFill/>
          </p:spPr>
          <p:txBody>
            <a:bodyPr wrap="none" rtlCol="0">
              <a:spAutoFit/>
            </a:bodyPr>
            <a:lstStyle/>
            <a:p>
              <a:r>
                <a:rPr lang="fr-FR" sz="1200" b="1" dirty="0"/>
                <a:t>2016</a:t>
              </a:r>
            </a:p>
          </p:txBody>
        </p:sp>
        <p:sp>
          <p:nvSpPr>
            <p:cNvPr id="60" name="ZoneTexte 59">
              <a:extLst>
                <a:ext uri="{FF2B5EF4-FFF2-40B4-BE49-F238E27FC236}">
                  <a16:creationId xmlns:a16="http://schemas.microsoft.com/office/drawing/2014/main" id="{6F6EAF1C-99D0-4B6A-8E3F-6791C5F79192}"/>
                </a:ext>
              </a:extLst>
            </p:cNvPr>
            <p:cNvSpPr txBox="1"/>
            <p:nvPr/>
          </p:nvSpPr>
          <p:spPr>
            <a:xfrm>
              <a:off x="3908813" y="4299929"/>
              <a:ext cx="524503" cy="276999"/>
            </a:xfrm>
            <a:prstGeom prst="rect">
              <a:avLst/>
            </a:prstGeom>
            <a:noFill/>
          </p:spPr>
          <p:txBody>
            <a:bodyPr wrap="none" rtlCol="0">
              <a:spAutoFit/>
            </a:bodyPr>
            <a:lstStyle/>
            <a:p>
              <a:r>
                <a:rPr lang="fr-FR" sz="1200" b="1" dirty="0"/>
                <a:t>2017</a:t>
              </a:r>
            </a:p>
          </p:txBody>
        </p:sp>
        <p:sp>
          <p:nvSpPr>
            <p:cNvPr id="61" name="ZoneTexte 60">
              <a:extLst>
                <a:ext uri="{FF2B5EF4-FFF2-40B4-BE49-F238E27FC236}">
                  <a16:creationId xmlns:a16="http://schemas.microsoft.com/office/drawing/2014/main" id="{6D888299-C4FE-4BE2-981D-89B36351E6D9}"/>
                </a:ext>
              </a:extLst>
            </p:cNvPr>
            <p:cNvSpPr txBox="1"/>
            <p:nvPr/>
          </p:nvSpPr>
          <p:spPr>
            <a:xfrm>
              <a:off x="258866" y="5271901"/>
              <a:ext cx="354584" cy="276999"/>
            </a:xfrm>
            <a:prstGeom prst="rect">
              <a:avLst/>
            </a:prstGeom>
            <a:noFill/>
          </p:spPr>
          <p:txBody>
            <a:bodyPr wrap="none" rtlCol="0">
              <a:spAutoFit/>
            </a:bodyPr>
            <a:lstStyle/>
            <a:p>
              <a:pPr algn="r"/>
              <a:r>
                <a:rPr lang="fr-FR" sz="1200" dirty="0"/>
                <a:t>10</a:t>
              </a:r>
            </a:p>
          </p:txBody>
        </p:sp>
        <p:sp>
          <p:nvSpPr>
            <p:cNvPr id="62" name="ZoneTexte 61">
              <a:extLst>
                <a:ext uri="{FF2B5EF4-FFF2-40B4-BE49-F238E27FC236}">
                  <a16:creationId xmlns:a16="http://schemas.microsoft.com/office/drawing/2014/main" id="{B7062205-F9D0-4610-A0F0-83943B88E678}"/>
                </a:ext>
              </a:extLst>
            </p:cNvPr>
            <p:cNvSpPr txBox="1"/>
            <p:nvPr/>
          </p:nvSpPr>
          <p:spPr>
            <a:xfrm>
              <a:off x="258866" y="4936157"/>
              <a:ext cx="354584" cy="276999"/>
            </a:xfrm>
            <a:prstGeom prst="rect">
              <a:avLst/>
            </a:prstGeom>
            <a:noFill/>
          </p:spPr>
          <p:txBody>
            <a:bodyPr wrap="none" rtlCol="0">
              <a:spAutoFit/>
            </a:bodyPr>
            <a:lstStyle/>
            <a:p>
              <a:pPr algn="r"/>
              <a:r>
                <a:rPr lang="fr-FR" sz="1200" dirty="0"/>
                <a:t>20</a:t>
              </a:r>
            </a:p>
          </p:txBody>
        </p:sp>
        <p:sp>
          <p:nvSpPr>
            <p:cNvPr id="63" name="ZoneTexte 62">
              <a:extLst>
                <a:ext uri="{FF2B5EF4-FFF2-40B4-BE49-F238E27FC236}">
                  <a16:creationId xmlns:a16="http://schemas.microsoft.com/office/drawing/2014/main" id="{A3760CE5-DE86-4D6D-90C5-50C7DC3D2A88}"/>
                </a:ext>
              </a:extLst>
            </p:cNvPr>
            <p:cNvSpPr txBox="1"/>
            <p:nvPr/>
          </p:nvSpPr>
          <p:spPr>
            <a:xfrm>
              <a:off x="258866" y="4600413"/>
              <a:ext cx="354584" cy="276999"/>
            </a:xfrm>
            <a:prstGeom prst="rect">
              <a:avLst/>
            </a:prstGeom>
            <a:noFill/>
          </p:spPr>
          <p:txBody>
            <a:bodyPr wrap="none" rtlCol="0">
              <a:spAutoFit/>
            </a:bodyPr>
            <a:lstStyle/>
            <a:p>
              <a:pPr algn="r"/>
              <a:r>
                <a:rPr lang="fr-FR" sz="1200" dirty="0"/>
                <a:t>30</a:t>
              </a:r>
            </a:p>
          </p:txBody>
        </p:sp>
        <p:sp>
          <p:nvSpPr>
            <p:cNvPr id="64" name="ZoneTexte 63">
              <a:extLst>
                <a:ext uri="{FF2B5EF4-FFF2-40B4-BE49-F238E27FC236}">
                  <a16:creationId xmlns:a16="http://schemas.microsoft.com/office/drawing/2014/main" id="{6840F6A4-A1CA-4917-BFF9-044C7B7F2393}"/>
                </a:ext>
              </a:extLst>
            </p:cNvPr>
            <p:cNvSpPr txBox="1"/>
            <p:nvPr/>
          </p:nvSpPr>
          <p:spPr>
            <a:xfrm>
              <a:off x="258866" y="4264669"/>
              <a:ext cx="354584" cy="276999"/>
            </a:xfrm>
            <a:prstGeom prst="rect">
              <a:avLst/>
            </a:prstGeom>
            <a:noFill/>
          </p:spPr>
          <p:txBody>
            <a:bodyPr wrap="none" rtlCol="0">
              <a:spAutoFit/>
            </a:bodyPr>
            <a:lstStyle/>
            <a:p>
              <a:pPr algn="r"/>
              <a:r>
                <a:rPr lang="fr-FR" sz="1200" dirty="0"/>
                <a:t>40</a:t>
              </a:r>
            </a:p>
          </p:txBody>
        </p:sp>
        <p:sp>
          <p:nvSpPr>
            <p:cNvPr id="65" name="ZoneTexte 64">
              <a:extLst>
                <a:ext uri="{FF2B5EF4-FFF2-40B4-BE49-F238E27FC236}">
                  <a16:creationId xmlns:a16="http://schemas.microsoft.com/office/drawing/2014/main" id="{75B274C0-FEF0-4965-B8FC-607BE3F96F03}"/>
                </a:ext>
              </a:extLst>
            </p:cNvPr>
            <p:cNvSpPr txBox="1"/>
            <p:nvPr/>
          </p:nvSpPr>
          <p:spPr>
            <a:xfrm>
              <a:off x="1470745" y="5753018"/>
              <a:ext cx="968535" cy="461665"/>
            </a:xfrm>
            <a:prstGeom prst="rect">
              <a:avLst/>
            </a:prstGeom>
            <a:noFill/>
          </p:spPr>
          <p:txBody>
            <a:bodyPr wrap="none" rtlCol="0">
              <a:spAutoFit/>
            </a:bodyPr>
            <a:lstStyle/>
            <a:p>
              <a:pPr algn="ctr"/>
              <a:r>
                <a:rPr lang="fr-FR" sz="1200" b="1" dirty="0"/>
                <a:t>Préfère le</a:t>
              </a:r>
            </a:p>
            <a:p>
              <a:pPr algn="ctr"/>
              <a:r>
                <a:rPr lang="fr-FR" sz="1200" b="1" dirty="0"/>
                <a:t>préservatif</a:t>
              </a:r>
            </a:p>
          </p:txBody>
        </p:sp>
        <p:sp>
          <p:nvSpPr>
            <p:cNvPr id="66" name="ZoneTexte 65">
              <a:extLst>
                <a:ext uri="{FF2B5EF4-FFF2-40B4-BE49-F238E27FC236}">
                  <a16:creationId xmlns:a16="http://schemas.microsoft.com/office/drawing/2014/main" id="{E961BA1E-21D9-4062-B018-5D8D627BE585}"/>
                </a:ext>
              </a:extLst>
            </p:cNvPr>
            <p:cNvSpPr txBox="1"/>
            <p:nvPr/>
          </p:nvSpPr>
          <p:spPr>
            <a:xfrm>
              <a:off x="2375510" y="5753018"/>
              <a:ext cx="847510" cy="461665"/>
            </a:xfrm>
            <a:prstGeom prst="rect">
              <a:avLst/>
            </a:prstGeom>
            <a:noFill/>
          </p:spPr>
          <p:txBody>
            <a:bodyPr wrap="square" rtlCol="0">
              <a:spAutoFit/>
            </a:bodyPr>
            <a:lstStyle/>
            <a:p>
              <a:pPr algn="ctr"/>
              <a:r>
                <a:rPr lang="fr-FR" sz="1200" b="1" dirty="0"/>
                <a:t>Peur </a:t>
              </a:r>
              <a:br>
                <a:rPr lang="fr-FR" sz="1200" b="1" dirty="0"/>
              </a:br>
              <a:r>
                <a:rPr lang="fr-FR" sz="1200" b="1" dirty="0"/>
                <a:t>des EI</a:t>
              </a:r>
            </a:p>
          </p:txBody>
        </p:sp>
        <p:sp>
          <p:nvSpPr>
            <p:cNvPr id="67" name="ZoneTexte 66">
              <a:extLst>
                <a:ext uri="{FF2B5EF4-FFF2-40B4-BE49-F238E27FC236}">
                  <a16:creationId xmlns:a16="http://schemas.microsoft.com/office/drawing/2014/main" id="{6CA524DD-9CAF-44F8-AA72-008458ECE6E1}"/>
                </a:ext>
              </a:extLst>
            </p:cNvPr>
            <p:cNvSpPr txBox="1"/>
            <p:nvPr/>
          </p:nvSpPr>
          <p:spPr>
            <a:xfrm>
              <a:off x="3108976" y="5753018"/>
              <a:ext cx="1090362" cy="646331"/>
            </a:xfrm>
            <a:prstGeom prst="rect">
              <a:avLst/>
            </a:prstGeom>
            <a:noFill/>
          </p:spPr>
          <p:txBody>
            <a:bodyPr wrap="none" rtlCol="0">
              <a:spAutoFit/>
            </a:bodyPr>
            <a:lstStyle/>
            <a:p>
              <a:pPr algn="ctr"/>
              <a:r>
                <a:rPr lang="fr-FR" sz="1200" b="1" dirty="0"/>
                <a:t>Ne veut pas </a:t>
              </a:r>
              <a:br>
                <a:rPr lang="fr-FR" sz="1200" b="1" dirty="0"/>
              </a:br>
              <a:r>
                <a:rPr lang="fr-FR" sz="1200" b="1" dirty="0"/>
                <a:t>de prise </a:t>
              </a:r>
            </a:p>
            <a:p>
              <a:pPr algn="ctr"/>
              <a:r>
                <a:rPr lang="fr-FR" sz="1200" b="1" dirty="0"/>
                <a:t>quotidienne</a:t>
              </a:r>
            </a:p>
          </p:txBody>
        </p:sp>
        <p:sp>
          <p:nvSpPr>
            <p:cNvPr id="68" name="ZoneTexte 67">
              <a:extLst>
                <a:ext uri="{FF2B5EF4-FFF2-40B4-BE49-F238E27FC236}">
                  <a16:creationId xmlns:a16="http://schemas.microsoft.com/office/drawing/2014/main" id="{51C8F321-F835-45FD-AEDF-2B203918F07C}"/>
                </a:ext>
              </a:extLst>
            </p:cNvPr>
            <p:cNvSpPr txBox="1"/>
            <p:nvPr/>
          </p:nvSpPr>
          <p:spPr>
            <a:xfrm>
              <a:off x="3980190" y="5753018"/>
              <a:ext cx="1047082" cy="646331"/>
            </a:xfrm>
            <a:prstGeom prst="rect">
              <a:avLst/>
            </a:prstGeom>
            <a:noFill/>
          </p:spPr>
          <p:txBody>
            <a:bodyPr wrap="none" rtlCol="0">
              <a:spAutoFit/>
            </a:bodyPr>
            <a:lstStyle/>
            <a:p>
              <a:pPr algn="ctr"/>
              <a:r>
                <a:rPr lang="fr-FR" sz="1200" b="1" dirty="0"/>
                <a:t>Coût,</a:t>
              </a:r>
            </a:p>
            <a:p>
              <a:pPr algn="ctr"/>
              <a:r>
                <a:rPr lang="fr-FR" sz="1200" b="1" dirty="0"/>
                <a:t>couverture </a:t>
              </a:r>
            </a:p>
            <a:p>
              <a:pPr algn="ctr"/>
              <a:r>
                <a:rPr lang="fr-FR" sz="1200" b="1" dirty="0"/>
                <a:t>sociale</a:t>
              </a:r>
            </a:p>
          </p:txBody>
        </p:sp>
        <p:sp>
          <p:nvSpPr>
            <p:cNvPr id="69" name="ZoneTexte 68">
              <a:extLst>
                <a:ext uri="{FF2B5EF4-FFF2-40B4-BE49-F238E27FC236}">
                  <a16:creationId xmlns:a16="http://schemas.microsoft.com/office/drawing/2014/main" id="{537CF71B-BCA5-4122-B487-A76AAD16C859}"/>
                </a:ext>
              </a:extLst>
            </p:cNvPr>
            <p:cNvSpPr txBox="1"/>
            <p:nvPr/>
          </p:nvSpPr>
          <p:spPr>
            <a:xfrm>
              <a:off x="4815153" y="5753018"/>
              <a:ext cx="1325671" cy="646331"/>
            </a:xfrm>
            <a:prstGeom prst="rect">
              <a:avLst/>
            </a:prstGeom>
            <a:noFill/>
          </p:spPr>
          <p:txBody>
            <a:bodyPr wrap="square" rtlCol="0">
              <a:spAutoFit/>
            </a:bodyPr>
            <a:lstStyle/>
            <a:p>
              <a:pPr algn="ctr"/>
              <a:r>
                <a:rPr lang="fr-FR" sz="1200" b="1" dirty="0"/>
                <a:t>Attend son inclusion dans le programme</a:t>
              </a:r>
            </a:p>
          </p:txBody>
        </p:sp>
        <p:sp>
          <p:nvSpPr>
            <p:cNvPr id="70" name="ZoneTexte 69"/>
            <p:cNvSpPr txBox="1"/>
            <p:nvPr/>
          </p:nvSpPr>
          <p:spPr>
            <a:xfrm>
              <a:off x="275697" y="4063177"/>
              <a:ext cx="320922" cy="276999"/>
            </a:xfrm>
            <a:prstGeom prst="rect">
              <a:avLst/>
            </a:prstGeom>
            <a:noFill/>
          </p:spPr>
          <p:txBody>
            <a:bodyPr wrap="none" rtlCol="0">
              <a:spAutoFit/>
            </a:bodyPr>
            <a:lstStyle/>
            <a:p>
              <a:r>
                <a:rPr lang="fr-FR" sz="1200" b="1" dirty="0"/>
                <a:t>%</a:t>
              </a:r>
            </a:p>
          </p:txBody>
        </p:sp>
      </p:grpSp>
      <p:sp>
        <p:nvSpPr>
          <p:cNvPr id="84" name="ZoneTexte 83"/>
          <p:cNvSpPr txBox="1"/>
          <p:nvPr/>
        </p:nvSpPr>
        <p:spPr>
          <a:xfrm>
            <a:off x="5809316" y="4697575"/>
            <a:ext cx="3261659" cy="1231106"/>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b="1" dirty="0">
                <a:solidFill>
                  <a:srgbClr val="0070C0"/>
                </a:solidFill>
                <a:latin typeface="Calibri"/>
                <a:cs typeface="Calibri"/>
              </a:rPr>
              <a:t>Conclusion : </a:t>
            </a:r>
            <a:r>
              <a:rPr lang="fr-FR" sz="1400" dirty="0"/>
              <a:t>des efforts restent </a:t>
            </a:r>
            <a:br>
              <a:rPr lang="fr-FR" sz="1400" dirty="0"/>
            </a:br>
            <a:r>
              <a:rPr lang="fr-FR" sz="1400" dirty="0"/>
              <a:t>à faire pour atteindre les HSH afro-américains et les amener vers la </a:t>
            </a:r>
            <a:r>
              <a:rPr lang="fr-FR" sz="1400" dirty="0" err="1"/>
              <a:t>PrEP</a:t>
            </a:r>
            <a:r>
              <a:rPr lang="fr-FR" sz="1400" dirty="0"/>
              <a:t>, et pour améliorer la perception du risque chez les HSH</a:t>
            </a:r>
          </a:p>
        </p:txBody>
      </p:sp>
      <p:sp>
        <p:nvSpPr>
          <p:cNvPr id="85" name="ZoneTexte 84">
            <a:extLst>
              <a:ext uri="{FF2B5EF4-FFF2-40B4-BE49-F238E27FC236}">
                <a16:creationId xmlns:a16="http://schemas.microsoft.com/office/drawing/2014/main" id="{8320707C-349F-48A6-BC71-B9C52A8854D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211</a:t>
            </a:r>
          </a:p>
        </p:txBody>
      </p:sp>
    </p:spTree>
    <p:extLst>
      <p:ext uri="{BB962C8B-B14F-4D97-AF65-F5344CB8AC3E}">
        <p14:creationId xmlns:p14="http://schemas.microsoft.com/office/powerpoint/2010/main" val="3790903043"/>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Test and </a:t>
            </a:r>
            <a:r>
              <a:rPr lang="fr-FR" dirty="0" err="1"/>
              <a:t>Treat</a:t>
            </a:r>
            <a:r>
              <a:rPr lang="fr-FR" dirty="0"/>
              <a:t> : programme RAPID </a:t>
            </a:r>
            <a:br>
              <a:rPr lang="fr-FR" dirty="0"/>
            </a:br>
            <a:r>
              <a:rPr lang="fr-FR" dirty="0"/>
              <a:t>à San Francisco (1)</a:t>
            </a:r>
          </a:p>
        </p:txBody>
      </p:sp>
      <p:sp>
        <p:nvSpPr>
          <p:cNvPr id="4" name="Espace réservé du contenu 3"/>
          <p:cNvSpPr>
            <a:spLocks noGrp="1"/>
          </p:cNvSpPr>
          <p:nvPr>
            <p:ph idx="1"/>
          </p:nvPr>
        </p:nvSpPr>
        <p:spPr/>
        <p:txBody>
          <a:bodyPr/>
          <a:lstStyle/>
          <a:p>
            <a:r>
              <a:rPr lang="fr-FR" sz="1800" dirty="0"/>
              <a:t>Protocole RAPID sur la ville de San Francisco : pour toute nouvelle découverte de VIH</a:t>
            </a:r>
          </a:p>
          <a:p>
            <a:pPr lvl="1"/>
            <a:r>
              <a:rPr lang="fr-FR" sz="1600" dirty="0"/>
              <a:t>Consultation dans un délai ≤ 5 jours ouvrables</a:t>
            </a:r>
          </a:p>
          <a:p>
            <a:pPr lvl="1"/>
            <a:r>
              <a:rPr lang="fr-FR" sz="1600" dirty="0"/>
              <a:t>Mise en route lors de la visite du traitement ARV (sauf si identification risque </a:t>
            </a:r>
            <a:br>
              <a:rPr lang="fr-FR" sz="1600" dirty="0"/>
            </a:br>
            <a:r>
              <a:rPr lang="fr-FR" sz="1600" dirty="0"/>
              <a:t>IRIS fatal)</a:t>
            </a:r>
          </a:p>
          <a:p>
            <a:pPr lvl="1"/>
            <a:r>
              <a:rPr lang="fr-FR" sz="1600" dirty="0"/>
              <a:t>Traitement ARV = TDF/FTC + INI ou DRV/r (quadrithérapie si patient sous </a:t>
            </a:r>
            <a:r>
              <a:rPr lang="fr-FR" sz="1600" dirty="0" err="1"/>
              <a:t>PrEP</a:t>
            </a:r>
            <a:r>
              <a:rPr lang="fr-FR" sz="1600" dirty="0"/>
              <a:t>)</a:t>
            </a:r>
            <a:br>
              <a:rPr lang="fr-FR" sz="1800" dirty="0"/>
            </a:br>
            <a:endParaRPr lang="fr-FR" sz="1800" dirty="0"/>
          </a:p>
          <a:p>
            <a:r>
              <a:rPr lang="fr-FR" sz="1800" dirty="0"/>
              <a:t>Mise en place dans tous les centres de prise en charge du VIH, ainsi que via des applications mobiles à destination des HSH, des compagnies d’assurance et des cliniciens</a:t>
            </a:r>
            <a:br>
              <a:rPr lang="fr-FR" sz="1800" dirty="0"/>
            </a:br>
            <a:endParaRPr lang="fr-FR" sz="1800" dirty="0"/>
          </a:p>
          <a:p>
            <a:r>
              <a:rPr lang="fr-FR" sz="1800" b="1" dirty="0"/>
              <a:t>Objectifs</a:t>
            </a:r>
          </a:p>
          <a:p>
            <a:pPr lvl="1"/>
            <a:r>
              <a:rPr lang="fr-FR" sz="1600" dirty="0"/>
              <a:t>Proportion de nouveaux diagnostics VIH avec prise en charge dans délai ≤ 5 jours et traitement ARV débuté dans délai ≤ 1 jour</a:t>
            </a:r>
          </a:p>
          <a:p>
            <a:pPr lvl="1"/>
            <a:r>
              <a:rPr lang="fr-FR" sz="1600" dirty="0"/>
              <a:t>Délai entre diagnostic VIH et CV &lt; 200 c/ml</a:t>
            </a:r>
          </a:p>
          <a:p>
            <a:pPr lvl="1"/>
            <a:r>
              <a:rPr lang="fr-FR" sz="1600" dirty="0"/>
              <a:t>Comparaison période 2013 (avant le programme) et 2016 (1 an après le début du programme)</a:t>
            </a:r>
          </a:p>
          <a:p>
            <a:endParaRPr lang="fr-FR" sz="2000" dirty="0"/>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Bacon O, CROI 2018, Abs. 93</a:t>
            </a:r>
          </a:p>
        </p:txBody>
      </p:sp>
      <p:sp>
        <p:nvSpPr>
          <p:cNvPr id="6" name="ZoneTexte 5">
            <a:extLst>
              <a:ext uri="{FF2B5EF4-FFF2-40B4-BE49-F238E27FC236}">
                <a16:creationId xmlns:a16="http://schemas.microsoft.com/office/drawing/2014/main" id="{53D1DC25-24CE-4AE7-A246-53F9541F32F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212</a:t>
            </a:r>
          </a:p>
        </p:txBody>
      </p:sp>
    </p:spTree>
    <p:extLst>
      <p:ext uri="{BB962C8B-B14F-4D97-AF65-F5344CB8AC3E}">
        <p14:creationId xmlns:p14="http://schemas.microsoft.com/office/powerpoint/2010/main" val="3249510150"/>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au 4"/>
          <p:cNvGraphicFramePr>
            <a:graphicFrameLocks noGrp="1"/>
          </p:cNvGraphicFramePr>
          <p:nvPr>
            <p:extLst>
              <p:ext uri="{D42A27DB-BD31-4B8C-83A1-F6EECF244321}">
                <p14:modId xmlns:p14="http://schemas.microsoft.com/office/powerpoint/2010/main" val="2788490639"/>
              </p:ext>
            </p:extLst>
          </p:nvPr>
        </p:nvGraphicFramePr>
        <p:xfrm>
          <a:off x="438161" y="1613495"/>
          <a:ext cx="8190108" cy="3352800"/>
        </p:xfrm>
        <a:graphic>
          <a:graphicData uri="http://schemas.openxmlformats.org/drawingml/2006/table">
            <a:tbl>
              <a:tblPr firstRow="1" bandRow="1">
                <a:tableStyleId>{5C22544A-7EE6-4342-B048-85BDC9FD1C3A}</a:tableStyleId>
              </a:tblPr>
              <a:tblGrid>
                <a:gridCol w="5158767">
                  <a:extLst>
                    <a:ext uri="{9D8B030D-6E8A-4147-A177-3AD203B41FA5}">
                      <a16:colId xmlns:a16="http://schemas.microsoft.com/office/drawing/2014/main" val="20000"/>
                    </a:ext>
                  </a:extLst>
                </a:gridCol>
                <a:gridCol w="1332601">
                  <a:extLst>
                    <a:ext uri="{9D8B030D-6E8A-4147-A177-3AD203B41FA5}">
                      <a16:colId xmlns:a16="http://schemas.microsoft.com/office/drawing/2014/main" val="20001"/>
                    </a:ext>
                  </a:extLst>
                </a:gridCol>
                <a:gridCol w="1698740">
                  <a:extLst>
                    <a:ext uri="{9D8B030D-6E8A-4147-A177-3AD203B41FA5}">
                      <a16:colId xmlns:a16="http://schemas.microsoft.com/office/drawing/2014/main" val="20002"/>
                    </a:ext>
                  </a:extLst>
                </a:gridCol>
              </a:tblGrid>
              <a:tr h="266238">
                <a:tc>
                  <a:txBody>
                    <a:bodyPr/>
                    <a:lstStyle/>
                    <a:p>
                      <a:pPr>
                        <a:spcBef>
                          <a:spcPts val="0"/>
                        </a:spcBef>
                        <a:spcAft>
                          <a:spcPts val="0"/>
                        </a:spcAft>
                      </a:pPr>
                      <a:endParaRPr lang="fr-FR" sz="1400" dirty="0">
                        <a:solidFill>
                          <a:srgbClr val="000066"/>
                        </a:solidFill>
                        <a:latin typeface="+mn-lt"/>
                      </a:endParaRP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u="none" strike="noStrike" cap="none" normalizeH="0" baseline="0" dirty="0">
                          <a:ln>
                            <a:noFill/>
                          </a:ln>
                          <a:solidFill>
                            <a:srgbClr val="0070C0"/>
                          </a:solidFill>
                          <a:effectLst/>
                          <a:latin typeface="+mn-lt"/>
                        </a:rPr>
                        <a:t>2013</a:t>
                      </a:r>
                      <a:endParaRPr kumimoji="0" lang="fr-FR" sz="1400" b="1" i="0" u="none" strike="noStrike" cap="none" normalizeH="0" baseline="0" dirty="0">
                        <a:ln>
                          <a:noFill/>
                        </a:ln>
                        <a:solidFill>
                          <a:srgbClr val="0070C0"/>
                        </a:solidFill>
                        <a:effectLst/>
                        <a:latin typeface="+mn-lt"/>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u="none" strike="noStrike" cap="none" normalizeH="0" baseline="0" dirty="0">
                          <a:ln>
                            <a:noFill/>
                          </a:ln>
                          <a:solidFill>
                            <a:srgbClr val="0070C0"/>
                          </a:solidFill>
                          <a:effectLst/>
                          <a:latin typeface="+mn-lt"/>
                        </a:rPr>
                        <a:t>2016</a:t>
                      </a:r>
                      <a:endParaRPr kumimoji="0" lang="fr-FR" sz="1400" b="1" i="0" u="none" strike="noStrike" cap="none" normalizeH="0" baseline="0" dirty="0">
                        <a:ln>
                          <a:noFill/>
                        </a:ln>
                        <a:solidFill>
                          <a:srgbClr val="0070C0"/>
                        </a:solidFill>
                        <a:effectLst/>
                        <a:latin typeface="+mn-lt"/>
                      </a:endParaRPr>
                    </a:p>
                  </a:txBody>
                  <a:tcPr anchor="ctr" horzOverflow="overflow"/>
                </a:tc>
                <a:extLst>
                  <a:ext uri="{0D108BD9-81ED-4DB2-BD59-A6C34878D82A}">
                    <a16:rowId xmlns:a16="http://schemas.microsoft.com/office/drawing/2014/main" val="10000"/>
                  </a:ext>
                </a:extLst>
              </a:tr>
              <a:tr h="266238">
                <a:tc>
                  <a:txBody>
                    <a:bodyPr/>
                    <a:lstStyle/>
                    <a:p>
                      <a:pPr>
                        <a:spcBef>
                          <a:spcPts val="0"/>
                        </a:spcBef>
                        <a:spcAft>
                          <a:spcPts val="0"/>
                        </a:spcAft>
                      </a:pPr>
                      <a:r>
                        <a:rPr lang="fr-FR" sz="1400" dirty="0">
                          <a:solidFill>
                            <a:srgbClr val="000066"/>
                          </a:solidFill>
                          <a:latin typeface="+mn-lt"/>
                        </a:rPr>
                        <a:t>Nouveaux diagnostics VIH</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399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265 (- 34 %)</a:t>
                      </a:r>
                    </a:p>
                  </a:txBody>
                  <a:tcPr anchor="ctr" horzOverflow="overflow"/>
                </a:tc>
                <a:extLst>
                  <a:ext uri="{0D108BD9-81ED-4DB2-BD59-A6C34878D82A}">
                    <a16:rowId xmlns:a16="http://schemas.microsoft.com/office/drawing/2014/main" val="10001"/>
                  </a:ext>
                </a:extLst>
              </a:tr>
              <a:tr h="266238">
                <a:tc>
                  <a:txBody>
                    <a:bodyPr/>
                    <a:lstStyle/>
                    <a:p>
                      <a:pPr>
                        <a:spcBef>
                          <a:spcPts val="0"/>
                        </a:spcBef>
                        <a:spcAft>
                          <a:spcPts val="0"/>
                        </a:spcAft>
                      </a:pPr>
                      <a:r>
                        <a:rPr lang="fr-FR" sz="1400" dirty="0">
                          <a:solidFill>
                            <a:srgbClr val="000066"/>
                          </a:solidFill>
                          <a:latin typeface="+mn-lt"/>
                        </a:rPr>
                        <a:t>Homme, %</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90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86</a:t>
                      </a:r>
                    </a:p>
                  </a:txBody>
                  <a:tcPr anchor="ctr" horzOverflow="overflow"/>
                </a:tc>
                <a:extLst>
                  <a:ext uri="{0D108BD9-81ED-4DB2-BD59-A6C34878D82A}">
                    <a16:rowId xmlns:a16="http://schemas.microsoft.com/office/drawing/2014/main" val="10002"/>
                  </a:ext>
                </a:extLst>
              </a:tr>
              <a:tr h="266238">
                <a:tc>
                  <a:txBody>
                    <a:bodyPr/>
                    <a:lstStyle/>
                    <a:p>
                      <a:pPr>
                        <a:spcBef>
                          <a:spcPts val="0"/>
                        </a:spcBef>
                        <a:spcAft>
                          <a:spcPts val="0"/>
                        </a:spcAft>
                      </a:pPr>
                      <a:r>
                        <a:rPr lang="fr-FR" sz="1400" dirty="0">
                          <a:solidFill>
                            <a:srgbClr val="000066"/>
                          </a:solidFill>
                          <a:latin typeface="+mn-lt"/>
                        </a:rPr>
                        <a:t>13-29 ans, %</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36</a:t>
                      </a:r>
                    </a:p>
                  </a:txBody>
                  <a:tcPr anchor="ctr" horzOverflow="overflow"/>
                </a:tc>
                <a:extLst>
                  <a:ext uri="{0D108BD9-81ED-4DB2-BD59-A6C34878D82A}">
                    <a16:rowId xmlns:a16="http://schemas.microsoft.com/office/drawing/2014/main" val="10003"/>
                  </a:ext>
                </a:extLst>
              </a:tr>
              <a:tr h="266238">
                <a:tc>
                  <a:txBody>
                    <a:bodyPr/>
                    <a:lstStyle/>
                    <a:p>
                      <a:pPr>
                        <a:spcBef>
                          <a:spcPts val="0"/>
                        </a:spcBef>
                        <a:spcAft>
                          <a:spcPts val="0"/>
                        </a:spcAft>
                      </a:pPr>
                      <a:r>
                        <a:rPr lang="fr-FR" sz="1400" dirty="0">
                          <a:solidFill>
                            <a:srgbClr val="000066"/>
                          </a:solidFill>
                          <a:latin typeface="+mn-lt"/>
                        </a:rPr>
                        <a:t>Sans domicile, %</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11</a:t>
                      </a:r>
                    </a:p>
                  </a:txBody>
                  <a:tcPr anchor="ctr" horzOverflow="overflow"/>
                </a:tc>
                <a:extLst>
                  <a:ext uri="{0D108BD9-81ED-4DB2-BD59-A6C34878D82A}">
                    <a16:rowId xmlns:a16="http://schemas.microsoft.com/office/drawing/2014/main" val="10004"/>
                  </a:ext>
                </a:extLst>
              </a:tr>
              <a:tr h="266238">
                <a:tc>
                  <a:txBody>
                    <a:bodyPr/>
                    <a:lstStyle/>
                    <a:p>
                      <a:pPr>
                        <a:spcBef>
                          <a:spcPts val="0"/>
                        </a:spcBef>
                        <a:spcAft>
                          <a:spcPts val="0"/>
                        </a:spcAft>
                      </a:pPr>
                      <a:r>
                        <a:rPr lang="fr-FR" sz="1400" dirty="0">
                          <a:solidFill>
                            <a:srgbClr val="000066"/>
                          </a:solidFill>
                          <a:latin typeface="+mn-lt"/>
                        </a:rPr>
                        <a:t>Prise en charge RAPID (visite ≤ 5 j et ARV ≤ 1 j), %</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6</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30</a:t>
                      </a:r>
                    </a:p>
                  </a:txBody>
                  <a:tcPr anchor="ctr" horzOverflow="overflow"/>
                </a:tc>
                <a:extLst>
                  <a:ext uri="{0D108BD9-81ED-4DB2-BD59-A6C34878D82A}">
                    <a16:rowId xmlns:a16="http://schemas.microsoft.com/office/drawing/2014/main" val="10005"/>
                  </a:ext>
                </a:extLst>
              </a:tr>
              <a:tr h="266238">
                <a:tc>
                  <a:txBody>
                    <a:bodyPr/>
                    <a:lstStyle/>
                    <a:p>
                      <a:pPr>
                        <a:spcBef>
                          <a:spcPts val="0"/>
                        </a:spcBef>
                        <a:spcAft>
                          <a:spcPts val="0"/>
                        </a:spcAft>
                      </a:pPr>
                      <a:r>
                        <a:rPr lang="fr-FR" sz="1400" dirty="0">
                          <a:solidFill>
                            <a:srgbClr val="000066"/>
                          </a:solidFill>
                          <a:latin typeface="+mn-lt"/>
                        </a:rPr>
                        <a:t>Suivi </a:t>
                      </a:r>
                      <a:r>
                        <a:rPr lang="fr-FR" sz="1400" baseline="0" dirty="0">
                          <a:solidFill>
                            <a:srgbClr val="000066"/>
                          </a:solidFill>
                          <a:latin typeface="+mn-lt"/>
                        </a:rPr>
                        <a:t>à 1 an</a:t>
                      </a:r>
                      <a:r>
                        <a:rPr lang="fr-FR" sz="1400" dirty="0">
                          <a:solidFill>
                            <a:srgbClr val="000066"/>
                          </a:solidFill>
                          <a:latin typeface="+mn-lt"/>
                        </a:rPr>
                        <a:t>, %</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93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97</a:t>
                      </a:r>
                    </a:p>
                  </a:txBody>
                  <a:tcPr anchor="ctr" horzOverflow="overflow"/>
                </a:tc>
                <a:extLst>
                  <a:ext uri="{0D108BD9-81ED-4DB2-BD59-A6C34878D82A}">
                    <a16:rowId xmlns:a16="http://schemas.microsoft.com/office/drawing/2014/main" val="10006"/>
                  </a:ext>
                </a:extLst>
              </a:tr>
              <a:tr h="266238">
                <a:tc>
                  <a:txBody>
                    <a:bodyPr/>
                    <a:lstStyle/>
                    <a:p>
                      <a:pPr>
                        <a:spcBef>
                          <a:spcPts val="0"/>
                        </a:spcBef>
                        <a:spcAft>
                          <a:spcPts val="0"/>
                        </a:spcAft>
                      </a:pPr>
                      <a:r>
                        <a:rPr lang="fr-FR" sz="1400" dirty="0">
                          <a:solidFill>
                            <a:srgbClr val="000066"/>
                          </a:solidFill>
                          <a:latin typeface="+mn-lt"/>
                        </a:rPr>
                        <a:t>Traitement ARV débuté, %</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78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81</a:t>
                      </a:r>
                    </a:p>
                  </a:txBody>
                  <a:tcPr anchor="ctr" horzOverflow="overflow"/>
                </a:tc>
                <a:extLst>
                  <a:ext uri="{0D108BD9-81ED-4DB2-BD59-A6C34878D82A}">
                    <a16:rowId xmlns:a16="http://schemas.microsoft.com/office/drawing/2014/main" val="10007"/>
                  </a:ext>
                </a:extLst>
              </a:tr>
              <a:tr h="266238">
                <a:tc>
                  <a:txBody>
                    <a:bodyPr/>
                    <a:lstStyle/>
                    <a:p>
                      <a:pPr>
                        <a:spcBef>
                          <a:spcPts val="0"/>
                        </a:spcBef>
                        <a:spcAft>
                          <a:spcPts val="0"/>
                        </a:spcAft>
                      </a:pPr>
                      <a:r>
                        <a:rPr lang="fr-FR" sz="1400" dirty="0">
                          <a:solidFill>
                            <a:srgbClr val="000066"/>
                          </a:solidFill>
                          <a:latin typeface="+mn-lt"/>
                        </a:rPr>
                        <a:t>Délai médian diagnostic - 1</a:t>
                      </a:r>
                      <a:r>
                        <a:rPr lang="fr-FR" sz="1400" baseline="30000" dirty="0">
                          <a:solidFill>
                            <a:srgbClr val="000066"/>
                          </a:solidFill>
                          <a:latin typeface="+mn-lt"/>
                        </a:rPr>
                        <a:t>ère</a:t>
                      </a:r>
                      <a:r>
                        <a:rPr lang="fr-FR" sz="1400" dirty="0">
                          <a:solidFill>
                            <a:srgbClr val="000066"/>
                          </a:solidFill>
                          <a:latin typeface="+mn-lt"/>
                        </a:rPr>
                        <a:t> visite</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8 jours</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5 jours</a:t>
                      </a:r>
                    </a:p>
                  </a:txBody>
                  <a:tcPr anchor="ctr" horzOverflow="overflow"/>
                </a:tc>
                <a:extLst>
                  <a:ext uri="{0D108BD9-81ED-4DB2-BD59-A6C34878D82A}">
                    <a16:rowId xmlns:a16="http://schemas.microsoft.com/office/drawing/2014/main" val="10008"/>
                  </a:ext>
                </a:extLst>
              </a:tr>
              <a:tr h="266238">
                <a:tc>
                  <a:txBody>
                    <a:bodyPr/>
                    <a:lstStyle/>
                    <a:p>
                      <a:pPr>
                        <a:spcBef>
                          <a:spcPts val="0"/>
                        </a:spcBef>
                        <a:spcAft>
                          <a:spcPts val="0"/>
                        </a:spcAft>
                      </a:pPr>
                      <a:r>
                        <a:rPr lang="fr-FR" sz="1400" dirty="0">
                          <a:solidFill>
                            <a:srgbClr val="000066"/>
                          </a:solidFill>
                          <a:latin typeface="+mn-lt"/>
                        </a:rPr>
                        <a:t>Délai médian 1</a:t>
                      </a:r>
                      <a:r>
                        <a:rPr lang="fr-FR" sz="1400" baseline="30000" dirty="0">
                          <a:solidFill>
                            <a:srgbClr val="000066"/>
                          </a:solidFill>
                          <a:latin typeface="+mn-lt"/>
                        </a:rPr>
                        <a:t>ère</a:t>
                      </a:r>
                      <a:r>
                        <a:rPr lang="fr-FR" sz="1400" dirty="0">
                          <a:solidFill>
                            <a:srgbClr val="000066"/>
                          </a:solidFill>
                          <a:latin typeface="+mn-lt"/>
                        </a:rPr>
                        <a:t> visite - initiation traitement ARV</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27 jours</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 jour</a:t>
                      </a:r>
                    </a:p>
                  </a:txBody>
                  <a:tcPr anchor="ctr" horzOverflow="overflow"/>
                </a:tc>
                <a:extLst>
                  <a:ext uri="{0D108BD9-81ED-4DB2-BD59-A6C34878D82A}">
                    <a16:rowId xmlns:a16="http://schemas.microsoft.com/office/drawing/2014/main" val="10009"/>
                  </a:ext>
                </a:extLst>
              </a:tr>
              <a:tr h="266238">
                <a:tc>
                  <a:txBody>
                    <a:bodyPr/>
                    <a:lstStyle/>
                    <a:p>
                      <a:pPr>
                        <a:spcBef>
                          <a:spcPts val="0"/>
                        </a:spcBef>
                        <a:spcAft>
                          <a:spcPts val="0"/>
                        </a:spcAft>
                      </a:pPr>
                      <a:r>
                        <a:rPr lang="fr-FR" sz="1400" dirty="0">
                          <a:solidFill>
                            <a:srgbClr val="000066"/>
                          </a:solidFill>
                          <a:latin typeface="+mn-lt"/>
                        </a:rPr>
                        <a:t>Délai médian diagnostic - CV &lt; 200 c/ml</a:t>
                      </a: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134 jours</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61 jours</a:t>
                      </a:r>
                    </a:p>
                  </a:txBody>
                  <a:tcPr anchor="ctr" horzOverflow="overflow"/>
                </a:tc>
                <a:extLst>
                  <a:ext uri="{0D108BD9-81ED-4DB2-BD59-A6C34878D82A}">
                    <a16:rowId xmlns:a16="http://schemas.microsoft.com/office/drawing/2014/main" val="10010"/>
                  </a:ext>
                </a:extLst>
              </a:tr>
            </a:tbl>
          </a:graphicData>
        </a:graphic>
      </p:graphicFrame>
      <p:sp>
        <p:nvSpPr>
          <p:cNvPr id="6" name="Text Box 2"/>
          <p:cNvSpPr txBox="1">
            <a:spLocks noChangeArrowheads="1"/>
          </p:cNvSpPr>
          <p:nvPr/>
        </p:nvSpPr>
        <p:spPr bwMode="auto">
          <a:xfrm>
            <a:off x="280133" y="1148644"/>
            <a:ext cx="8665442"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Nouveaux diagnostics VIH - Comparaison 2013 vs 2016</a:t>
            </a:r>
          </a:p>
        </p:txBody>
      </p:sp>
      <p:sp>
        <p:nvSpPr>
          <p:cNvPr id="8" name="Espace réservé du contenu 7"/>
          <p:cNvSpPr>
            <a:spLocks noGrp="1"/>
          </p:cNvSpPr>
          <p:nvPr>
            <p:ph idx="1"/>
          </p:nvPr>
        </p:nvSpPr>
        <p:spPr>
          <a:xfrm>
            <a:off x="198426" y="5186299"/>
            <a:ext cx="8429843" cy="1377856"/>
          </a:xfrm>
        </p:spPr>
        <p:txBody>
          <a:bodyPr/>
          <a:lstStyle/>
          <a:p>
            <a:r>
              <a:rPr lang="fr-FR" sz="1800" dirty="0"/>
              <a:t>Si globalement les indicateurs s’améliorent, y compris chez les populations les plus vulnérables (minorités ethniques, sans domiciles)</a:t>
            </a:r>
          </a:p>
          <a:p>
            <a:pPr lvl="1"/>
            <a:r>
              <a:rPr lang="fr-FR" sz="1600" dirty="0"/>
              <a:t>Il persiste une grande disparité selon l’ethnicité et le contexte socio-économique : </a:t>
            </a:r>
            <a:br>
              <a:rPr lang="fr-FR" sz="1600" dirty="0"/>
            </a:br>
            <a:r>
              <a:rPr lang="fr-FR" sz="1600" dirty="0"/>
              <a:t>les patients noirs et sans domicile ont des délais plus longs de prise en charge</a:t>
            </a:r>
          </a:p>
          <a:p>
            <a:pPr lvl="1"/>
            <a:r>
              <a:rPr lang="fr-FR" sz="1600" dirty="0"/>
              <a:t>19 % des patients avec diagnostic VIH en 2016 ne débutent pas le traitement ARV</a:t>
            </a:r>
          </a:p>
        </p:txBody>
      </p:sp>
      <p:sp>
        <p:nvSpPr>
          <p:cNvPr id="9" name="Titre 2"/>
          <p:cNvSpPr>
            <a:spLocks noGrp="1"/>
          </p:cNvSpPr>
          <p:nvPr>
            <p:ph type="title"/>
          </p:nvPr>
        </p:nvSpPr>
        <p:spPr>
          <a:xfrm>
            <a:off x="1547813" y="115888"/>
            <a:ext cx="7523162" cy="936625"/>
          </a:xfrm>
        </p:spPr>
        <p:txBody>
          <a:bodyPr/>
          <a:lstStyle/>
          <a:p>
            <a:r>
              <a:rPr lang="fr-FR" dirty="0"/>
              <a:t>Test and </a:t>
            </a:r>
            <a:r>
              <a:rPr lang="fr-FR" dirty="0" err="1"/>
              <a:t>Treat</a:t>
            </a:r>
            <a:r>
              <a:rPr lang="fr-FR" dirty="0"/>
              <a:t> : programme RAPID </a:t>
            </a:r>
            <a:br>
              <a:rPr lang="fr-FR" dirty="0"/>
            </a:br>
            <a:r>
              <a:rPr lang="fr-FR" dirty="0"/>
              <a:t>à San Francisco (2)</a:t>
            </a:r>
          </a:p>
        </p:txBody>
      </p:sp>
      <p:sp>
        <p:nvSpPr>
          <p:cNvPr id="10" name="Text Box 3"/>
          <p:cNvSpPr txBox="1">
            <a:spLocks noChangeArrowheads="1"/>
          </p:cNvSpPr>
          <p:nvPr/>
        </p:nvSpPr>
        <p:spPr bwMode="auto">
          <a:xfrm>
            <a:off x="5937505" y="6588877"/>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Bacon O, CROI 2018, Abs. 93</a:t>
            </a:r>
          </a:p>
        </p:txBody>
      </p:sp>
      <p:sp>
        <p:nvSpPr>
          <p:cNvPr id="7" name="ZoneTexte 6">
            <a:extLst>
              <a:ext uri="{FF2B5EF4-FFF2-40B4-BE49-F238E27FC236}">
                <a16:creationId xmlns:a16="http://schemas.microsoft.com/office/drawing/2014/main" id="{2577EDA1-5AE1-43B0-B5F2-150FAA60C3C4}"/>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213</a:t>
            </a:r>
          </a:p>
        </p:txBody>
      </p:sp>
    </p:spTree>
    <p:extLst>
      <p:ext uri="{BB962C8B-B14F-4D97-AF65-F5344CB8AC3E}">
        <p14:creationId xmlns:p14="http://schemas.microsoft.com/office/powerpoint/2010/main" val="3089090372"/>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Essai CASCADE : Test and </a:t>
            </a:r>
            <a:r>
              <a:rPr lang="fr-FR" dirty="0" err="1"/>
              <a:t>Treat</a:t>
            </a:r>
            <a:r>
              <a:rPr lang="fr-FR" dirty="0"/>
              <a:t> le même jour (Lesotho) (1)</a:t>
            </a:r>
          </a:p>
        </p:txBody>
      </p:sp>
      <p:sp>
        <p:nvSpPr>
          <p:cNvPr id="4" name="Espace réservé du contenu 3"/>
          <p:cNvSpPr>
            <a:spLocks noGrp="1"/>
          </p:cNvSpPr>
          <p:nvPr>
            <p:ph idx="1"/>
          </p:nvPr>
        </p:nvSpPr>
        <p:spPr>
          <a:xfrm>
            <a:off x="457200" y="1148931"/>
            <a:ext cx="8613775" cy="5111750"/>
          </a:xfrm>
        </p:spPr>
        <p:txBody>
          <a:bodyPr/>
          <a:lstStyle/>
          <a:p>
            <a:pPr>
              <a:lnSpc>
                <a:spcPts val="1900"/>
              </a:lnSpc>
            </a:pPr>
            <a:r>
              <a:rPr lang="fr-FR" sz="1800" dirty="0"/>
              <a:t>Essai randomisé, multicentrique (Lesotho), sans insu</a:t>
            </a:r>
            <a:br>
              <a:rPr lang="fr-FR" sz="1800" dirty="0"/>
            </a:br>
            <a:endParaRPr lang="fr-FR" sz="1800" dirty="0"/>
          </a:p>
          <a:p>
            <a:pPr>
              <a:lnSpc>
                <a:spcPts val="1900"/>
              </a:lnSpc>
            </a:pPr>
            <a:r>
              <a:rPr lang="fr-FR" sz="1800" dirty="0"/>
              <a:t>Réalisation du dépistage VIH à domicile</a:t>
            </a:r>
            <a:br>
              <a:rPr lang="fr-FR" sz="1800" dirty="0"/>
            </a:br>
            <a:endParaRPr lang="fr-FR" sz="1800" dirty="0"/>
          </a:p>
          <a:p>
            <a:pPr>
              <a:lnSpc>
                <a:spcPts val="1900"/>
              </a:lnSpc>
            </a:pPr>
            <a:r>
              <a:rPr lang="fr-FR" sz="1800" dirty="0"/>
              <a:t>Inclusion si VIH+, ≥ 18 ans, résidant dans la région, absence de maladie chronique, Ag cryptocoque négatif</a:t>
            </a:r>
            <a:br>
              <a:rPr lang="fr-FR" sz="1800" dirty="0"/>
            </a:br>
            <a:endParaRPr lang="fr-FR" sz="1800" dirty="0"/>
          </a:p>
          <a:p>
            <a:pPr>
              <a:lnSpc>
                <a:spcPts val="1900"/>
              </a:lnSpc>
            </a:pPr>
            <a:r>
              <a:rPr lang="fr-FR" sz="1800" dirty="0"/>
              <a:t>Randomisation 1 :1</a:t>
            </a:r>
          </a:p>
          <a:p>
            <a:pPr lvl="1">
              <a:lnSpc>
                <a:spcPts val="1900"/>
              </a:lnSpc>
            </a:pPr>
            <a:r>
              <a:rPr lang="fr-FR" sz="1600" dirty="0"/>
              <a:t>Suivi usuel : patient adressé à l’hôpital, évaluation à l’hôpital, initiation traitement ARV, suivi mensuel</a:t>
            </a:r>
          </a:p>
          <a:p>
            <a:pPr lvl="1">
              <a:lnSpc>
                <a:spcPts val="1900"/>
              </a:lnSpc>
            </a:pPr>
            <a:r>
              <a:rPr lang="fr-FR" sz="1600" dirty="0"/>
              <a:t>Traitement ARV initié le même jour que le diagnostic (remise de traitement </a:t>
            </a:r>
            <a:br>
              <a:rPr lang="fr-FR" sz="1600" dirty="0"/>
            </a:br>
            <a:r>
              <a:rPr lang="fr-FR" sz="1600" dirty="0"/>
              <a:t>pour 1 mois), programmation de suivi à l’hôpital avec visites espacées</a:t>
            </a:r>
            <a:br>
              <a:rPr lang="fr-FR" sz="1600" dirty="0"/>
            </a:br>
            <a:endParaRPr lang="fr-FR" sz="1600" dirty="0"/>
          </a:p>
          <a:p>
            <a:pPr>
              <a:lnSpc>
                <a:spcPts val="1900"/>
              </a:lnSpc>
            </a:pPr>
            <a:r>
              <a:rPr lang="fr-FR" sz="1800" dirty="0"/>
              <a:t>Critères de jugement</a:t>
            </a:r>
          </a:p>
          <a:p>
            <a:pPr lvl="1">
              <a:lnSpc>
                <a:spcPts val="1900"/>
              </a:lnSpc>
            </a:pPr>
            <a:r>
              <a:rPr lang="fr-FR" sz="1600" dirty="0"/>
              <a:t>Vu à l’hôpital dans les 90 jours après le diagnostic</a:t>
            </a:r>
          </a:p>
          <a:p>
            <a:pPr lvl="1">
              <a:lnSpc>
                <a:spcPts val="1900"/>
              </a:lnSpc>
            </a:pPr>
            <a:r>
              <a:rPr lang="fr-FR" sz="1600" dirty="0"/>
              <a:t>CV &lt; 100 c/ml à M12</a:t>
            </a:r>
            <a:br>
              <a:rPr lang="fr-FR" sz="1600" dirty="0"/>
            </a:br>
            <a:endParaRPr lang="fr-FR" sz="1600" dirty="0"/>
          </a:p>
          <a:p>
            <a:pPr>
              <a:lnSpc>
                <a:spcPts val="1900"/>
              </a:lnSpc>
            </a:pPr>
            <a:r>
              <a:rPr lang="fr-FR" sz="1800" dirty="0"/>
              <a:t>Campagne de dépistage VIH réalisée dans 60 villages et 17 centres urbains </a:t>
            </a:r>
            <a:br>
              <a:rPr lang="fr-FR" sz="1800" dirty="0"/>
            </a:br>
            <a:r>
              <a:rPr lang="fr-FR" sz="1800" dirty="0"/>
              <a:t>(6 660 foyers) : </a:t>
            </a:r>
          </a:p>
          <a:p>
            <a:pPr lvl="1">
              <a:lnSpc>
                <a:spcPts val="1900"/>
              </a:lnSpc>
            </a:pPr>
            <a:r>
              <a:rPr lang="fr-FR" sz="1600" dirty="0"/>
              <a:t>441 découvertes VIH au sein de 420 foyers, 278 randomisés</a:t>
            </a:r>
          </a:p>
          <a:p>
            <a:pPr lvl="1">
              <a:lnSpc>
                <a:spcPts val="1900"/>
              </a:lnSpc>
            </a:pPr>
            <a:r>
              <a:rPr lang="fr-FR" sz="1600" dirty="0"/>
              <a:t>274 inclus dans l’analyse : 76 % femmes, âge médian : 39 ans, éloignement médian de la clinique : 1 heure ; médiane CD4 : 378/mm</a:t>
            </a:r>
            <a:r>
              <a:rPr lang="fr-FR" sz="1600" baseline="30000" dirty="0"/>
              <a:t>3</a:t>
            </a:r>
            <a:r>
              <a:rPr lang="fr-FR" sz="1600" dirty="0"/>
              <a:t> </a:t>
            </a:r>
          </a:p>
        </p:txBody>
      </p:sp>
      <p:sp>
        <p:nvSpPr>
          <p:cNvPr id="6" name="Text Box 3"/>
          <p:cNvSpPr txBox="1">
            <a:spLocks noChangeArrowheads="1"/>
          </p:cNvSpPr>
          <p:nvPr/>
        </p:nvSpPr>
        <p:spPr bwMode="auto">
          <a:xfrm>
            <a:off x="2525059" y="6583363"/>
            <a:ext cx="6618942"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Labhardt</a:t>
            </a:r>
            <a:r>
              <a:rPr lang="en-GB" sz="1200" i="1" dirty="0">
                <a:solidFill>
                  <a:srgbClr val="0070C0"/>
                </a:solidFill>
              </a:rPr>
              <a:t> ND, CROI 2018, Abs. 94 ; </a:t>
            </a:r>
            <a:r>
              <a:rPr lang="en-GB" sz="1200" i="1" dirty="0" err="1">
                <a:solidFill>
                  <a:srgbClr val="0070C0"/>
                </a:solidFill>
              </a:rPr>
              <a:t>Labhardt</a:t>
            </a:r>
            <a:r>
              <a:rPr lang="en-GB" sz="1200" i="1" dirty="0">
                <a:solidFill>
                  <a:srgbClr val="0070C0"/>
                </a:solidFill>
              </a:rPr>
              <a:t> ND. JAMA 2018; 6 Mars (</a:t>
            </a:r>
            <a:r>
              <a:rPr lang="en-GB" sz="1200" i="1" dirty="0" err="1">
                <a:solidFill>
                  <a:srgbClr val="0070C0"/>
                </a:solidFill>
              </a:rPr>
              <a:t>Epub</a:t>
            </a:r>
            <a:r>
              <a:rPr lang="en-GB" sz="1200" i="1" dirty="0">
                <a:solidFill>
                  <a:srgbClr val="0070C0"/>
                </a:solidFill>
              </a:rPr>
              <a:t> ahead of print) </a:t>
            </a:r>
          </a:p>
        </p:txBody>
      </p:sp>
      <p:sp>
        <p:nvSpPr>
          <p:cNvPr id="5" name="ZoneTexte 4">
            <a:extLst>
              <a:ext uri="{FF2B5EF4-FFF2-40B4-BE49-F238E27FC236}">
                <a16:creationId xmlns:a16="http://schemas.microsoft.com/office/drawing/2014/main" id="{6BCCC0FE-F913-47B0-B829-2395AEAA6C83}"/>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214</a:t>
            </a:r>
          </a:p>
        </p:txBody>
      </p:sp>
    </p:spTree>
    <p:extLst>
      <p:ext uri="{BB962C8B-B14F-4D97-AF65-F5344CB8AC3E}">
        <p14:creationId xmlns:p14="http://schemas.microsoft.com/office/powerpoint/2010/main" val="2815282096"/>
      </p:ext>
    </p:extLst>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
          <p:cNvSpPr txBox="1">
            <a:spLocks noChangeArrowheads="1"/>
          </p:cNvSpPr>
          <p:nvPr/>
        </p:nvSpPr>
        <p:spPr bwMode="auto">
          <a:xfrm>
            <a:off x="2525059" y="6583363"/>
            <a:ext cx="6618942"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Labhardt</a:t>
            </a:r>
            <a:r>
              <a:rPr lang="en-GB" sz="1200" i="1" dirty="0">
                <a:solidFill>
                  <a:srgbClr val="0070C0"/>
                </a:solidFill>
              </a:rPr>
              <a:t> ND, CROI 2018, Abs. 94 ; </a:t>
            </a:r>
            <a:r>
              <a:rPr lang="en-GB" sz="1200" i="1" dirty="0" err="1">
                <a:solidFill>
                  <a:srgbClr val="0070C0"/>
                </a:solidFill>
              </a:rPr>
              <a:t>Labhardt</a:t>
            </a:r>
            <a:r>
              <a:rPr lang="en-GB" sz="1200" i="1" dirty="0">
                <a:solidFill>
                  <a:srgbClr val="0070C0"/>
                </a:solidFill>
              </a:rPr>
              <a:t> ND. JAMA 2018; 6 Mars (</a:t>
            </a:r>
            <a:r>
              <a:rPr lang="en-GB" sz="1200" i="1" dirty="0" err="1">
                <a:solidFill>
                  <a:srgbClr val="0070C0"/>
                </a:solidFill>
              </a:rPr>
              <a:t>Epub</a:t>
            </a:r>
            <a:r>
              <a:rPr lang="en-GB" sz="1200" i="1" dirty="0">
                <a:solidFill>
                  <a:srgbClr val="0070C0"/>
                </a:solidFill>
              </a:rPr>
              <a:t> ahead of print) </a:t>
            </a:r>
          </a:p>
        </p:txBody>
      </p:sp>
      <p:sp>
        <p:nvSpPr>
          <p:cNvPr id="99" name="Text Box 2"/>
          <p:cNvSpPr txBox="1">
            <a:spLocks noChangeArrowheads="1"/>
          </p:cNvSpPr>
          <p:nvPr/>
        </p:nvSpPr>
        <p:spPr bwMode="auto">
          <a:xfrm>
            <a:off x="280133" y="1148644"/>
            <a:ext cx="4415366" cy="338554"/>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Critères principaux de jugement</a:t>
            </a:r>
          </a:p>
        </p:txBody>
      </p:sp>
      <p:sp>
        <p:nvSpPr>
          <p:cNvPr id="100" name="Text Box 2"/>
          <p:cNvSpPr txBox="1">
            <a:spLocks noChangeArrowheads="1"/>
          </p:cNvSpPr>
          <p:nvPr/>
        </p:nvSpPr>
        <p:spPr bwMode="auto">
          <a:xfrm>
            <a:off x="701275" y="1809254"/>
            <a:ext cx="2051232" cy="523220"/>
          </a:xfrm>
          <a:prstGeom prst="rect">
            <a:avLst/>
          </a:prstGeom>
          <a:noFill/>
          <a:ln w="9525">
            <a:noFill/>
            <a:miter lim="800000"/>
            <a:headEnd/>
            <a:tailEnd/>
          </a:ln>
        </p:spPr>
        <p:txBody>
          <a:bodyPr wrap="square">
            <a:spAutoFit/>
          </a:bodyPr>
          <a:lstStyle/>
          <a:p>
            <a:pPr algn="ctr"/>
            <a:r>
              <a:rPr lang="da-DK" sz="1400" b="1" dirty="0">
                <a:solidFill>
                  <a:srgbClr val="0070C0"/>
                </a:solidFill>
                <a:latin typeface="Calibri" pitchFamily="34" charset="0"/>
                <a:ea typeface="ＭＳ Ｐゴシック" pitchFamily="34" charset="-128"/>
              </a:rPr>
              <a:t>Vu à la </a:t>
            </a:r>
            <a:r>
              <a:rPr lang="da-DK" sz="1400" b="1" dirty="0" err="1">
                <a:solidFill>
                  <a:srgbClr val="0070C0"/>
                </a:solidFill>
                <a:latin typeface="Calibri" pitchFamily="34" charset="0"/>
                <a:ea typeface="ＭＳ Ｐゴシック" pitchFamily="34" charset="-128"/>
              </a:rPr>
              <a:t>clinique</a:t>
            </a:r>
            <a:r>
              <a:rPr lang="da-DK" sz="1400" b="1" dirty="0">
                <a:solidFill>
                  <a:srgbClr val="0070C0"/>
                </a:solidFill>
                <a:latin typeface="Calibri" pitchFamily="34" charset="0"/>
                <a:ea typeface="ＭＳ Ｐゴシック" pitchFamily="34" charset="-128"/>
              </a:rPr>
              <a:t> </a:t>
            </a:r>
          </a:p>
          <a:p>
            <a:pPr algn="ctr"/>
            <a:r>
              <a:rPr lang="da-DK" sz="1400" b="1" dirty="0">
                <a:solidFill>
                  <a:srgbClr val="0070C0"/>
                </a:solidFill>
                <a:latin typeface="Calibri" pitchFamily="34" charset="0"/>
                <a:ea typeface="ＭＳ Ｐゴシック" pitchFamily="34" charset="-128"/>
              </a:rPr>
              <a:t>à M3</a:t>
            </a:r>
            <a:endParaRPr lang="fr-FR" sz="1400" b="1" dirty="0">
              <a:solidFill>
                <a:srgbClr val="0070C0"/>
              </a:solidFill>
              <a:latin typeface="Calibri" pitchFamily="34" charset="0"/>
              <a:ea typeface="ＭＳ Ｐゴシック" pitchFamily="34" charset="-128"/>
            </a:endParaRPr>
          </a:p>
        </p:txBody>
      </p:sp>
      <p:sp>
        <p:nvSpPr>
          <p:cNvPr id="101" name="Text Box 2"/>
          <p:cNvSpPr txBox="1">
            <a:spLocks noChangeArrowheads="1"/>
          </p:cNvSpPr>
          <p:nvPr/>
        </p:nvSpPr>
        <p:spPr bwMode="auto">
          <a:xfrm>
            <a:off x="2734984" y="1809254"/>
            <a:ext cx="1835227" cy="523220"/>
          </a:xfrm>
          <a:prstGeom prst="rect">
            <a:avLst/>
          </a:prstGeom>
          <a:noFill/>
          <a:ln w="9525">
            <a:noFill/>
            <a:miter lim="800000"/>
            <a:headEnd/>
            <a:tailEnd/>
          </a:ln>
        </p:spPr>
        <p:txBody>
          <a:bodyPr wrap="square">
            <a:spAutoFit/>
          </a:bodyPr>
          <a:lstStyle/>
          <a:p>
            <a:pPr algn="ctr"/>
            <a:r>
              <a:rPr lang="da-DK" sz="1400" b="1" dirty="0">
                <a:solidFill>
                  <a:srgbClr val="0070C0"/>
                </a:solidFill>
                <a:latin typeface="Calibri" pitchFamily="34" charset="0"/>
                <a:ea typeface="ＭＳ Ｐゴシック" pitchFamily="34" charset="-128"/>
              </a:rPr>
              <a:t>CV &lt; 100 c/ml </a:t>
            </a:r>
          </a:p>
          <a:p>
            <a:pPr algn="ctr"/>
            <a:r>
              <a:rPr lang="da-DK" sz="1400" b="1" dirty="0">
                <a:solidFill>
                  <a:srgbClr val="0070C0"/>
                </a:solidFill>
                <a:latin typeface="Calibri" pitchFamily="34" charset="0"/>
                <a:ea typeface="ＭＳ Ｐゴシック" pitchFamily="34" charset="-128"/>
              </a:rPr>
              <a:t>à M12</a:t>
            </a:r>
            <a:endParaRPr lang="fr-FR" sz="1400" b="1" dirty="0">
              <a:solidFill>
                <a:srgbClr val="0070C0"/>
              </a:solidFill>
              <a:latin typeface="Calibri" pitchFamily="34" charset="0"/>
              <a:ea typeface="ＭＳ Ｐゴシック" pitchFamily="34" charset="-128"/>
            </a:endParaRPr>
          </a:p>
        </p:txBody>
      </p:sp>
      <p:grpSp>
        <p:nvGrpSpPr>
          <p:cNvPr id="5" name="Groupe 4">
            <a:extLst>
              <a:ext uri="{FF2B5EF4-FFF2-40B4-BE49-F238E27FC236}">
                <a16:creationId xmlns:a16="http://schemas.microsoft.com/office/drawing/2014/main" id="{F61FF770-EAAC-4EA3-A8EF-0CEE004EA139}"/>
              </a:ext>
            </a:extLst>
          </p:cNvPr>
          <p:cNvGrpSpPr/>
          <p:nvPr/>
        </p:nvGrpSpPr>
        <p:grpSpPr>
          <a:xfrm>
            <a:off x="280133" y="2416724"/>
            <a:ext cx="4821138" cy="3835136"/>
            <a:chOff x="280133" y="2416724"/>
            <a:chExt cx="4821138" cy="3835136"/>
          </a:xfrm>
        </p:grpSpPr>
        <p:grpSp>
          <p:nvGrpSpPr>
            <p:cNvPr id="147" name="Groupe 146">
              <a:extLst>
                <a:ext uri="{FF2B5EF4-FFF2-40B4-BE49-F238E27FC236}">
                  <a16:creationId xmlns:a16="http://schemas.microsoft.com/office/drawing/2014/main" id="{459533B7-BD26-4C4A-AF2F-72EF4884F2FA}"/>
                </a:ext>
              </a:extLst>
            </p:cNvPr>
            <p:cNvGrpSpPr/>
            <p:nvPr/>
          </p:nvGrpSpPr>
          <p:grpSpPr>
            <a:xfrm>
              <a:off x="280133" y="2675799"/>
              <a:ext cx="4415146" cy="3576061"/>
              <a:chOff x="108140" y="1288607"/>
              <a:chExt cx="4052576" cy="3900169"/>
            </a:xfrm>
          </p:grpSpPr>
          <p:cxnSp>
            <p:nvCxnSpPr>
              <p:cNvPr id="4" name="Connecteur droit 3">
                <a:extLst>
                  <a:ext uri="{FF2B5EF4-FFF2-40B4-BE49-F238E27FC236}">
                    <a16:creationId xmlns:a16="http://schemas.microsoft.com/office/drawing/2014/main" id="{5C92B082-05C6-47A0-A410-89A6B8C09C04}"/>
                  </a:ext>
                </a:extLst>
              </p:cNvPr>
              <p:cNvCxnSpPr>
                <a:cxnSpLocks/>
              </p:cNvCxnSpPr>
              <p:nvPr/>
            </p:nvCxnSpPr>
            <p:spPr bwMode="auto">
              <a:xfrm>
                <a:off x="476070" y="4868799"/>
                <a:ext cx="320674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 name="Connecteur droit 9">
                <a:extLst>
                  <a:ext uri="{FF2B5EF4-FFF2-40B4-BE49-F238E27FC236}">
                    <a16:creationId xmlns:a16="http://schemas.microsoft.com/office/drawing/2014/main" id="{95C476A0-1353-4490-98DE-5C6A23A5EB46}"/>
                  </a:ext>
                </a:extLst>
              </p:cNvPr>
              <p:cNvCxnSpPr/>
              <p:nvPr/>
            </p:nvCxnSpPr>
            <p:spPr bwMode="auto">
              <a:xfrm>
                <a:off x="566915" y="1605711"/>
                <a:ext cx="0" cy="326308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 name="Connecteur droit 11">
                <a:extLst>
                  <a:ext uri="{FF2B5EF4-FFF2-40B4-BE49-F238E27FC236}">
                    <a16:creationId xmlns:a16="http://schemas.microsoft.com/office/drawing/2014/main" id="{55ECA093-FB32-4356-8005-878F97FC42B6}"/>
                  </a:ext>
                </a:extLst>
              </p:cNvPr>
              <p:cNvCxnSpPr/>
              <p:nvPr/>
            </p:nvCxnSpPr>
            <p:spPr bwMode="auto">
              <a:xfrm>
                <a:off x="478342" y="1605711"/>
                <a:ext cx="9084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 name="Connecteur droit 12">
                <a:extLst>
                  <a:ext uri="{FF2B5EF4-FFF2-40B4-BE49-F238E27FC236}">
                    <a16:creationId xmlns:a16="http://schemas.microsoft.com/office/drawing/2014/main" id="{EA1169D3-2B81-4D6F-8E8C-17A62DE9C2A5}"/>
                  </a:ext>
                </a:extLst>
              </p:cNvPr>
              <p:cNvCxnSpPr/>
              <p:nvPr/>
            </p:nvCxnSpPr>
            <p:spPr bwMode="auto">
              <a:xfrm>
                <a:off x="478342" y="2222143"/>
                <a:ext cx="9084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 name="Connecteur droit 13">
                <a:extLst>
                  <a:ext uri="{FF2B5EF4-FFF2-40B4-BE49-F238E27FC236}">
                    <a16:creationId xmlns:a16="http://schemas.microsoft.com/office/drawing/2014/main" id="{F0B861C2-A6B6-4B33-8EC5-AF0381BFA666}"/>
                  </a:ext>
                </a:extLst>
              </p:cNvPr>
              <p:cNvCxnSpPr/>
              <p:nvPr/>
            </p:nvCxnSpPr>
            <p:spPr bwMode="auto">
              <a:xfrm>
                <a:off x="478342" y="2884051"/>
                <a:ext cx="9084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 name="Connecteur droit 14">
                <a:extLst>
                  <a:ext uri="{FF2B5EF4-FFF2-40B4-BE49-F238E27FC236}">
                    <a16:creationId xmlns:a16="http://schemas.microsoft.com/office/drawing/2014/main" id="{2815F8C7-106F-4118-9283-ECDAE767EDFA}"/>
                  </a:ext>
                </a:extLst>
              </p:cNvPr>
              <p:cNvCxnSpPr/>
              <p:nvPr/>
            </p:nvCxnSpPr>
            <p:spPr bwMode="auto">
              <a:xfrm>
                <a:off x="478342" y="3552791"/>
                <a:ext cx="9084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Connecteur droit 15">
                <a:extLst>
                  <a:ext uri="{FF2B5EF4-FFF2-40B4-BE49-F238E27FC236}">
                    <a16:creationId xmlns:a16="http://schemas.microsoft.com/office/drawing/2014/main" id="{DAB9751B-F7DE-4092-9564-71E645CD87A8}"/>
                  </a:ext>
                </a:extLst>
              </p:cNvPr>
              <p:cNvCxnSpPr/>
              <p:nvPr/>
            </p:nvCxnSpPr>
            <p:spPr bwMode="auto">
              <a:xfrm>
                <a:off x="478342" y="4187412"/>
                <a:ext cx="9084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9" name="Rectangle 18">
                <a:extLst>
                  <a:ext uri="{FF2B5EF4-FFF2-40B4-BE49-F238E27FC236}">
                    <a16:creationId xmlns:a16="http://schemas.microsoft.com/office/drawing/2014/main" id="{B056CB78-D7ED-47F3-B780-60C40D109C7E}"/>
                  </a:ext>
                </a:extLst>
              </p:cNvPr>
              <p:cNvSpPr/>
              <p:nvPr/>
            </p:nvSpPr>
            <p:spPr bwMode="auto">
              <a:xfrm>
                <a:off x="3260280" y="3831903"/>
                <a:ext cx="360000" cy="1045507"/>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0" name="ZoneTexte 19">
                <a:extLst>
                  <a:ext uri="{FF2B5EF4-FFF2-40B4-BE49-F238E27FC236}">
                    <a16:creationId xmlns:a16="http://schemas.microsoft.com/office/drawing/2014/main" id="{A3C39309-E080-4AAE-BAAA-C41506005AAD}"/>
                  </a:ext>
                </a:extLst>
              </p:cNvPr>
              <p:cNvSpPr txBox="1"/>
              <p:nvPr/>
            </p:nvSpPr>
            <p:spPr>
              <a:xfrm>
                <a:off x="914801" y="1643394"/>
                <a:ext cx="1558470" cy="704910"/>
              </a:xfrm>
              <a:prstGeom prst="rect">
                <a:avLst/>
              </a:prstGeom>
              <a:noFill/>
            </p:spPr>
            <p:txBody>
              <a:bodyPr wrap="none" rtlCol="0">
                <a:spAutoFit/>
              </a:bodyPr>
              <a:lstStyle/>
              <a:p>
                <a:pPr algn="ctr"/>
                <a:r>
                  <a:rPr lang="fr-FR" sz="1200" dirty="0"/>
                  <a:t>Différence 25,6 % </a:t>
                </a:r>
                <a:br>
                  <a:rPr lang="fr-FR" sz="1200" dirty="0"/>
                </a:br>
                <a:r>
                  <a:rPr lang="fr-FR" sz="1200" dirty="0"/>
                  <a:t>(IC 95 % : 13,8 - 36,3)</a:t>
                </a:r>
              </a:p>
              <a:p>
                <a:pPr algn="ctr"/>
                <a:r>
                  <a:rPr lang="fr-FR" sz="1200" dirty="0"/>
                  <a:t>p &lt; 0,001</a:t>
                </a:r>
              </a:p>
            </p:txBody>
          </p:sp>
          <p:sp>
            <p:nvSpPr>
              <p:cNvPr id="21" name="ZoneTexte 20">
                <a:extLst>
                  <a:ext uri="{FF2B5EF4-FFF2-40B4-BE49-F238E27FC236}">
                    <a16:creationId xmlns:a16="http://schemas.microsoft.com/office/drawing/2014/main" id="{69062EE1-7BFA-4E00-976E-F736ED5D0174}"/>
                  </a:ext>
                </a:extLst>
              </p:cNvPr>
              <p:cNvSpPr txBox="1"/>
              <p:nvPr/>
            </p:nvSpPr>
            <p:spPr>
              <a:xfrm>
                <a:off x="2680229" y="2257706"/>
                <a:ext cx="1480487" cy="704910"/>
              </a:xfrm>
              <a:prstGeom prst="rect">
                <a:avLst/>
              </a:prstGeom>
              <a:noFill/>
            </p:spPr>
            <p:txBody>
              <a:bodyPr wrap="none" rtlCol="0">
                <a:spAutoFit/>
              </a:bodyPr>
              <a:lstStyle/>
              <a:p>
                <a:pPr algn="ctr"/>
                <a:r>
                  <a:rPr lang="fr-FR" sz="1200" dirty="0"/>
                  <a:t>Différence : 16 % </a:t>
                </a:r>
                <a:br>
                  <a:rPr lang="fr-FR" sz="1200" dirty="0"/>
                </a:br>
                <a:r>
                  <a:rPr lang="fr-FR" sz="1200" dirty="0"/>
                  <a:t>(IC 95 % : 4,4 - 27,2)</a:t>
                </a:r>
              </a:p>
              <a:p>
                <a:pPr algn="ctr"/>
                <a:r>
                  <a:rPr lang="fr-FR" sz="1200" dirty="0"/>
                  <a:t>p = 0,007</a:t>
                </a:r>
              </a:p>
            </p:txBody>
          </p:sp>
          <p:sp>
            <p:nvSpPr>
              <p:cNvPr id="28" name="Rectangle 27">
                <a:extLst>
                  <a:ext uri="{FF2B5EF4-FFF2-40B4-BE49-F238E27FC236}">
                    <a16:creationId xmlns:a16="http://schemas.microsoft.com/office/drawing/2014/main" id="{148A7087-6691-419C-91F2-6AD10FF3AE47}"/>
                  </a:ext>
                </a:extLst>
              </p:cNvPr>
              <p:cNvSpPr/>
              <p:nvPr/>
            </p:nvSpPr>
            <p:spPr bwMode="auto">
              <a:xfrm>
                <a:off x="1489812" y="3475466"/>
                <a:ext cx="360000" cy="1401944"/>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9" name="Rectangle 28">
                <a:extLst>
                  <a:ext uri="{FF2B5EF4-FFF2-40B4-BE49-F238E27FC236}">
                    <a16:creationId xmlns:a16="http://schemas.microsoft.com/office/drawing/2014/main" id="{4064F8C6-0D34-429F-ADCD-F0A2BACD52D4}"/>
                  </a:ext>
                </a:extLst>
              </p:cNvPr>
              <p:cNvSpPr/>
              <p:nvPr/>
            </p:nvSpPr>
            <p:spPr bwMode="auto">
              <a:xfrm>
                <a:off x="2775095" y="3307732"/>
                <a:ext cx="360000" cy="1569678"/>
              </a:xfrm>
              <a:prstGeom prst="rect">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30" name="Rectangle 29">
                <a:extLst>
                  <a:ext uri="{FF2B5EF4-FFF2-40B4-BE49-F238E27FC236}">
                    <a16:creationId xmlns:a16="http://schemas.microsoft.com/office/drawing/2014/main" id="{B6BFBDFE-4B42-4D21-AE03-2F27534C5CCB}"/>
                  </a:ext>
                </a:extLst>
              </p:cNvPr>
              <p:cNvSpPr/>
              <p:nvPr/>
            </p:nvSpPr>
            <p:spPr bwMode="auto">
              <a:xfrm>
                <a:off x="1022011" y="2668454"/>
                <a:ext cx="360000" cy="2208956"/>
              </a:xfrm>
              <a:prstGeom prst="rect">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31" name="ZoneTexte 30">
                <a:extLst>
                  <a:ext uri="{FF2B5EF4-FFF2-40B4-BE49-F238E27FC236}">
                    <a16:creationId xmlns:a16="http://schemas.microsoft.com/office/drawing/2014/main" id="{8FD03DAF-77DA-4B1E-A2EE-1AA1B172AD72}"/>
                  </a:ext>
                </a:extLst>
              </p:cNvPr>
              <p:cNvSpPr txBox="1"/>
              <p:nvPr/>
            </p:nvSpPr>
            <p:spPr>
              <a:xfrm>
                <a:off x="273701" y="4718244"/>
                <a:ext cx="262713" cy="470532"/>
              </a:xfrm>
              <a:prstGeom prst="rect">
                <a:avLst/>
              </a:prstGeom>
              <a:noFill/>
            </p:spPr>
            <p:txBody>
              <a:bodyPr wrap="none" rtlCol="0">
                <a:spAutoFit/>
              </a:bodyPr>
              <a:lstStyle/>
              <a:p>
                <a:pPr algn="r"/>
                <a:r>
                  <a:rPr lang="fr-FR" sz="1200" dirty="0"/>
                  <a:t>0</a:t>
                </a:r>
              </a:p>
            </p:txBody>
          </p:sp>
          <p:sp>
            <p:nvSpPr>
              <p:cNvPr id="32" name="ZoneTexte 31">
                <a:extLst>
                  <a:ext uri="{FF2B5EF4-FFF2-40B4-BE49-F238E27FC236}">
                    <a16:creationId xmlns:a16="http://schemas.microsoft.com/office/drawing/2014/main" id="{91391546-E823-44DD-9369-9A67913500D7}"/>
                  </a:ext>
                </a:extLst>
              </p:cNvPr>
              <p:cNvSpPr txBox="1"/>
              <p:nvPr/>
            </p:nvSpPr>
            <p:spPr>
              <a:xfrm>
                <a:off x="190922" y="4048911"/>
                <a:ext cx="345493" cy="470532"/>
              </a:xfrm>
              <a:prstGeom prst="rect">
                <a:avLst/>
              </a:prstGeom>
              <a:noFill/>
            </p:spPr>
            <p:txBody>
              <a:bodyPr wrap="none" rtlCol="0">
                <a:spAutoFit/>
              </a:bodyPr>
              <a:lstStyle/>
              <a:p>
                <a:pPr algn="r"/>
                <a:r>
                  <a:rPr lang="fr-FR" sz="1200" dirty="0"/>
                  <a:t>20</a:t>
                </a:r>
              </a:p>
            </p:txBody>
          </p:sp>
          <p:sp>
            <p:nvSpPr>
              <p:cNvPr id="33" name="ZoneTexte 32">
                <a:extLst>
                  <a:ext uri="{FF2B5EF4-FFF2-40B4-BE49-F238E27FC236}">
                    <a16:creationId xmlns:a16="http://schemas.microsoft.com/office/drawing/2014/main" id="{EC4253C6-4DDC-4336-964F-180F94FB2435}"/>
                  </a:ext>
                </a:extLst>
              </p:cNvPr>
              <p:cNvSpPr txBox="1"/>
              <p:nvPr/>
            </p:nvSpPr>
            <p:spPr>
              <a:xfrm>
                <a:off x="190922" y="3380862"/>
                <a:ext cx="345493" cy="470532"/>
              </a:xfrm>
              <a:prstGeom prst="rect">
                <a:avLst/>
              </a:prstGeom>
              <a:noFill/>
            </p:spPr>
            <p:txBody>
              <a:bodyPr wrap="none" rtlCol="0">
                <a:spAutoFit/>
              </a:bodyPr>
              <a:lstStyle/>
              <a:p>
                <a:pPr algn="r"/>
                <a:r>
                  <a:rPr lang="fr-FR" sz="1200" dirty="0"/>
                  <a:t>40</a:t>
                </a:r>
              </a:p>
            </p:txBody>
          </p:sp>
          <p:sp>
            <p:nvSpPr>
              <p:cNvPr id="34" name="ZoneTexte 33">
                <a:extLst>
                  <a:ext uri="{FF2B5EF4-FFF2-40B4-BE49-F238E27FC236}">
                    <a16:creationId xmlns:a16="http://schemas.microsoft.com/office/drawing/2014/main" id="{F1EC059B-69D6-46F7-B013-0F8F5A14E3B6}"/>
                  </a:ext>
                </a:extLst>
              </p:cNvPr>
              <p:cNvSpPr txBox="1"/>
              <p:nvPr/>
            </p:nvSpPr>
            <p:spPr>
              <a:xfrm>
                <a:off x="190922" y="2728686"/>
                <a:ext cx="345493" cy="470532"/>
              </a:xfrm>
              <a:prstGeom prst="rect">
                <a:avLst/>
              </a:prstGeom>
              <a:noFill/>
            </p:spPr>
            <p:txBody>
              <a:bodyPr wrap="none" rtlCol="0">
                <a:spAutoFit/>
              </a:bodyPr>
              <a:lstStyle/>
              <a:p>
                <a:pPr algn="r"/>
                <a:r>
                  <a:rPr lang="fr-FR" sz="1200" dirty="0"/>
                  <a:t>60</a:t>
                </a:r>
              </a:p>
            </p:txBody>
          </p:sp>
          <p:sp>
            <p:nvSpPr>
              <p:cNvPr id="35" name="ZoneTexte 34">
                <a:extLst>
                  <a:ext uri="{FF2B5EF4-FFF2-40B4-BE49-F238E27FC236}">
                    <a16:creationId xmlns:a16="http://schemas.microsoft.com/office/drawing/2014/main" id="{34CED1EA-E8CC-4587-95C3-5D652B836815}"/>
                  </a:ext>
                </a:extLst>
              </p:cNvPr>
              <p:cNvSpPr txBox="1"/>
              <p:nvPr/>
            </p:nvSpPr>
            <p:spPr>
              <a:xfrm>
                <a:off x="190922" y="2068573"/>
                <a:ext cx="345493" cy="470532"/>
              </a:xfrm>
              <a:prstGeom prst="rect">
                <a:avLst/>
              </a:prstGeom>
              <a:noFill/>
            </p:spPr>
            <p:txBody>
              <a:bodyPr wrap="none" rtlCol="0">
                <a:spAutoFit/>
              </a:bodyPr>
              <a:lstStyle/>
              <a:p>
                <a:pPr algn="r"/>
                <a:r>
                  <a:rPr lang="fr-FR" sz="1200" dirty="0"/>
                  <a:t>80</a:t>
                </a:r>
              </a:p>
            </p:txBody>
          </p:sp>
          <p:sp>
            <p:nvSpPr>
              <p:cNvPr id="36" name="ZoneTexte 35">
                <a:extLst>
                  <a:ext uri="{FF2B5EF4-FFF2-40B4-BE49-F238E27FC236}">
                    <a16:creationId xmlns:a16="http://schemas.microsoft.com/office/drawing/2014/main" id="{D90ED1FB-69F9-42AD-B18E-1EE4EF7321E1}"/>
                  </a:ext>
                </a:extLst>
              </p:cNvPr>
              <p:cNvSpPr txBox="1"/>
              <p:nvPr/>
            </p:nvSpPr>
            <p:spPr>
              <a:xfrm>
                <a:off x="108140" y="1457205"/>
                <a:ext cx="428274" cy="470532"/>
              </a:xfrm>
              <a:prstGeom prst="rect">
                <a:avLst/>
              </a:prstGeom>
              <a:noFill/>
            </p:spPr>
            <p:txBody>
              <a:bodyPr wrap="none" rtlCol="0">
                <a:spAutoFit/>
              </a:bodyPr>
              <a:lstStyle/>
              <a:p>
                <a:pPr algn="r"/>
                <a:r>
                  <a:rPr lang="fr-FR" sz="1200" dirty="0"/>
                  <a:t>100</a:t>
                </a:r>
              </a:p>
            </p:txBody>
          </p:sp>
          <p:sp>
            <p:nvSpPr>
              <p:cNvPr id="22" name="ZoneTexte 21">
                <a:extLst>
                  <a:ext uri="{FF2B5EF4-FFF2-40B4-BE49-F238E27FC236}">
                    <a16:creationId xmlns:a16="http://schemas.microsoft.com/office/drawing/2014/main" id="{D83CC90F-CC63-4DAC-93EE-FC2F8E502AC1}"/>
                  </a:ext>
                </a:extLst>
              </p:cNvPr>
              <p:cNvSpPr txBox="1"/>
              <p:nvPr/>
            </p:nvSpPr>
            <p:spPr>
              <a:xfrm>
                <a:off x="897834" y="4562969"/>
                <a:ext cx="623597" cy="302104"/>
              </a:xfrm>
              <a:prstGeom prst="rect">
                <a:avLst/>
              </a:prstGeom>
              <a:noFill/>
            </p:spPr>
            <p:txBody>
              <a:bodyPr wrap="square" rtlCol="0">
                <a:spAutoFit/>
              </a:bodyPr>
              <a:lstStyle/>
              <a:p>
                <a:pPr algn="ctr"/>
                <a:r>
                  <a:rPr lang="fr-FR" sz="1200" b="1" dirty="0">
                    <a:solidFill>
                      <a:schemeClr val="bg1"/>
                    </a:solidFill>
                  </a:rPr>
                  <a:t>137</a:t>
                </a:r>
              </a:p>
            </p:txBody>
          </p:sp>
          <p:sp>
            <p:nvSpPr>
              <p:cNvPr id="23" name="ZoneTexte 22">
                <a:extLst>
                  <a:ext uri="{FF2B5EF4-FFF2-40B4-BE49-F238E27FC236}">
                    <a16:creationId xmlns:a16="http://schemas.microsoft.com/office/drawing/2014/main" id="{D75A98A1-CF38-401A-A742-45A7B50178C5}"/>
                  </a:ext>
                </a:extLst>
              </p:cNvPr>
              <p:cNvSpPr txBox="1"/>
              <p:nvPr/>
            </p:nvSpPr>
            <p:spPr>
              <a:xfrm>
                <a:off x="1388730" y="4562969"/>
                <a:ext cx="575191" cy="302104"/>
              </a:xfrm>
              <a:prstGeom prst="rect">
                <a:avLst/>
              </a:prstGeom>
              <a:noFill/>
            </p:spPr>
            <p:txBody>
              <a:bodyPr wrap="square" rtlCol="0">
                <a:spAutoFit/>
              </a:bodyPr>
              <a:lstStyle/>
              <a:p>
                <a:pPr algn="ctr"/>
                <a:r>
                  <a:rPr lang="fr-FR" sz="1200" b="1" dirty="0">
                    <a:solidFill>
                      <a:schemeClr val="bg1"/>
                    </a:solidFill>
                  </a:rPr>
                  <a:t>137</a:t>
                </a:r>
              </a:p>
            </p:txBody>
          </p:sp>
          <p:sp>
            <p:nvSpPr>
              <p:cNvPr id="24" name="ZoneTexte 23">
                <a:extLst>
                  <a:ext uri="{FF2B5EF4-FFF2-40B4-BE49-F238E27FC236}">
                    <a16:creationId xmlns:a16="http://schemas.microsoft.com/office/drawing/2014/main" id="{37B37A45-E8AB-41BB-B92D-00EE739CBC0D}"/>
                  </a:ext>
                </a:extLst>
              </p:cNvPr>
              <p:cNvSpPr txBox="1"/>
              <p:nvPr/>
            </p:nvSpPr>
            <p:spPr>
              <a:xfrm>
                <a:off x="2652529" y="4562969"/>
                <a:ext cx="621799" cy="302104"/>
              </a:xfrm>
              <a:prstGeom prst="rect">
                <a:avLst/>
              </a:prstGeom>
              <a:noFill/>
            </p:spPr>
            <p:txBody>
              <a:bodyPr wrap="square" rtlCol="0">
                <a:spAutoFit/>
              </a:bodyPr>
              <a:lstStyle/>
              <a:p>
                <a:pPr algn="ctr"/>
                <a:r>
                  <a:rPr lang="fr-FR" sz="1200" b="1" dirty="0">
                    <a:solidFill>
                      <a:schemeClr val="bg1"/>
                    </a:solidFill>
                  </a:rPr>
                  <a:t>137</a:t>
                </a:r>
              </a:p>
            </p:txBody>
          </p:sp>
          <p:sp>
            <p:nvSpPr>
              <p:cNvPr id="25" name="ZoneTexte 24">
                <a:extLst>
                  <a:ext uri="{FF2B5EF4-FFF2-40B4-BE49-F238E27FC236}">
                    <a16:creationId xmlns:a16="http://schemas.microsoft.com/office/drawing/2014/main" id="{2CC7AD6A-8B83-4DA3-9B22-04CD28B2B4B5}"/>
                  </a:ext>
                </a:extLst>
              </p:cNvPr>
              <p:cNvSpPr txBox="1"/>
              <p:nvPr/>
            </p:nvSpPr>
            <p:spPr>
              <a:xfrm>
                <a:off x="3135704" y="4562969"/>
                <a:ext cx="613931" cy="302104"/>
              </a:xfrm>
              <a:prstGeom prst="rect">
                <a:avLst/>
              </a:prstGeom>
              <a:noFill/>
            </p:spPr>
            <p:txBody>
              <a:bodyPr wrap="square" rtlCol="0">
                <a:spAutoFit/>
              </a:bodyPr>
              <a:lstStyle/>
              <a:p>
                <a:pPr algn="ctr"/>
                <a:r>
                  <a:rPr lang="fr-FR" sz="1200" b="1" dirty="0">
                    <a:solidFill>
                      <a:schemeClr val="bg1"/>
                    </a:solidFill>
                  </a:rPr>
                  <a:t>137</a:t>
                </a:r>
              </a:p>
            </p:txBody>
          </p:sp>
          <p:sp>
            <p:nvSpPr>
              <p:cNvPr id="37" name="ZoneTexte 36">
                <a:extLst>
                  <a:ext uri="{FF2B5EF4-FFF2-40B4-BE49-F238E27FC236}">
                    <a16:creationId xmlns:a16="http://schemas.microsoft.com/office/drawing/2014/main" id="{5B561977-2465-4398-9444-E9AC89B18D43}"/>
                  </a:ext>
                </a:extLst>
              </p:cNvPr>
              <p:cNvSpPr txBox="1"/>
              <p:nvPr/>
            </p:nvSpPr>
            <p:spPr>
              <a:xfrm>
                <a:off x="376838" y="1288607"/>
                <a:ext cx="302916" cy="470532"/>
              </a:xfrm>
              <a:prstGeom prst="rect">
                <a:avLst/>
              </a:prstGeom>
              <a:noFill/>
            </p:spPr>
            <p:txBody>
              <a:bodyPr wrap="square" rtlCol="0">
                <a:spAutoFit/>
              </a:bodyPr>
              <a:lstStyle/>
              <a:p>
                <a:r>
                  <a:rPr lang="fr-FR" sz="1200" b="1" dirty="0"/>
                  <a:t>%</a:t>
                </a:r>
              </a:p>
            </p:txBody>
          </p:sp>
        </p:grpSp>
        <p:sp>
          <p:nvSpPr>
            <p:cNvPr id="2" name="ZoneTexte 1"/>
            <p:cNvSpPr txBox="1"/>
            <p:nvPr/>
          </p:nvSpPr>
          <p:spPr>
            <a:xfrm>
              <a:off x="1208091" y="3660108"/>
              <a:ext cx="482824" cy="276999"/>
            </a:xfrm>
            <a:prstGeom prst="rect">
              <a:avLst/>
            </a:prstGeom>
            <a:noFill/>
          </p:spPr>
          <p:txBody>
            <a:bodyPr wrap="none" rtlCol="0">
              <a:spAutoFit/>
            </a:bodyPr>
            <a:lstStyle/>
            <a:p>
              <a:r>
                <a:rPr lang="fr-FR" sz="1200" b="1" dirty="0"/>
                <a:t>68,7</a:t>
              </a:r>
            </a:p>
          </p:txBody>
        </p:sp>
        <p:sp>
          <p:nvSpPr>
            <p:cNvPr id="103" name="ZoneTexte 102"/>
            <p:cNvSpPr txBox="1"/>
            <p:nvPr/>
          </p:nvSpPr>
          <p:spPr>
            <a:xfrm>
              <a:off x="1776614" y="4420319"/>
              <a:ext cx="482824" cy="276999"/>
            </a:xfrm>
            <a:prstGeom prst="rect">
              <a:avLst/>
            </a:prstGeom>
            <a:noFill/>
          </p:spPr>
          <p:txBody>
            <a:bodyPr wrap="none" rtlCol="0">
              <a:spAutoFit/>
            </a:bodyPr>
            <a:lstStyle/>
            <a:p>
              <a:r>
                <a:rPr lang="fr-FR" sz="1200" b="1" dirty="0"/>
                <a:t>43,1</a:t>
              </a:r>
            </a:p>
          </p:txBody>
        </p:sp>
        <p:sp>
          <p:nvSpPr>
            <p:cNvPr id="104" name="ZoneTexte 103"/>
            <p:cNvSpPr txBox="1"/>
            <p:nvPr/>
          </p:nvSpPr>
          <p:spPr>
            <a:xfrm>
              <a:off x="3100285" y="4295821"/>
              <a:ext cx="482824" cy="276999"/>
            </a:xfrm>
            <a:prstGeom prst="rect">
              <a:avLst/>
            </a:prstGeom>
            <a:noFill/>
          </p:spPr>
          <p:txBody>
            <a:bodyPr wrap="none" rtlCol="0">
              <a:spAutoFit/>
            </a:bodyPr>
            <a:lstStyle/>
            <a:p>
              <a:r>
                <a:rPr lang="fr-FR" sz="1200" b="1" dirty="0"/>
                <a:t>50,4</a:t>
              </a:r>
            </a:p>
          </p:txBody>
        </p:sp>
        <p:sp>
          <p:nvSpPr>
            <p:cNvPr id="105" name="ZoneTexte 104"/>
            <p:cNvSpPr txBox="1"/>
            <p:nvPr/>
          </p:nvSpPr>
          <p:spPr>
            <a:xfrm>
              <a:off x="3710233" y="4726721"/>
              <a:ext cx="482824" cy="276999"/>
            </a:xfrm>
            <a:prstGeom prst="rect">
              <a:avLst/>
            </a:prstGeom>
            <a:noFill/>
          </p:spPr>
          <p:txBody>
            <a:bodyPr wrap="none" rtlCol="0">
              <a:spAutoFit/>
            </a:bodyPr>
            <a:lstStyle/>
            <a:p>
              <a:r>
                <a:rPr lang="fr-FR" sz="1200" b="1" dirty="0"/>
                <a:t>34,2</a:t>
              </a:r>
            </a:p>
          </p:txBody>
        </p:sp>
        <p:sp>
          <p:nvSpPr>
            <p:cNvPr id="106" name="ZoneTexte 105">
              <a:extLst>
                <a:ext uri="{FF2B5EF4-FFF2-40B4-BE49-F238E27FC236}">
                  <a16:creationId xmlns:a16="http://schemas.microsoft.com/office/drawing/2014/main" id="{CD1B6A22-ECC5-42F7-9FE5-6993900776EF}"/>
                </a:ext>
              </a:extLst>
            </p:cNvPr>
            <p:cNvSpPr txBox="1"/>
            <p:nvPr/>
          </p:nvSpPr>
          <p:spPr>
            <a:xfrm>
              <a:off x="1281058" y="2416724"/>
              <a:ext cx="1830309" cy="276999"/>
            </a:xfrm>
            <a:prstGeom prst="rect">
              <a:avLst/>
            </a:prstGeom>
            <a:noFill/>
          </p:spPr>
          <p:txBody>
            <a:bodyPr wrap="none" rtlCol="0">
              <a:spAutoFit/>
            </a:bodyPr>
            <a:lstStyle/>
            <a:p>
              <a:r>
                <a:rPr lang="fr-FR" sz="1200" b="1" dirty="0"/>
                <a:t>Test &amp;</a:t>
              </a:r>
              <a:r>
                <a:rPr lang="fr-FR" sz="1200" b="1" dirty="0" err="1"/>
                <a:t>Treat</a:t>
              </a:r>
              <a:r>
                <a:rPr lang="fr-FR" sz="1200" b="1" dirty="0"/>
                <a:t> même jour</a:t>
              </a:r>
            </a:p>
          </p:txBody>
        </p:sp>
        <p:cxnSp>
          <p:nvCxnSpPr>
            <p:cNvPr id="107" name="Connecteur droit 106">
              <a:extLst>
                <a:ext uri="{FF2B5EF4-FFF2-40B4-BE49-F238E27FC236}">
                  <a16:creationId xmlns:a16="http://schemas.microsoft.com/office/drawing/2014/main" id="{709D034C-0BC9-496D-943A-8138DBAC9FD7}"/>
                </a:ext>
              </a:extLst>
            </p:cNvPr>
            <p:cNvCxnSpPr/>
            <p:nvPr/>
          </p:nvCxnSpPr>
          <p:spPr bwMode="auto">
            <a:xfrm>
              <a:off x="1150430" y="2570500"/>
              <a:ext cx="180000" cy="0"/>
            </a:xfrm>
            <a:prstGeom prst="line">
              <a:avLst/>
            </a:prstGeom>
            <a:solidFill>
              <a:schemeClr val="accent1"/>
            </a:solidFill>
            <a:ln w="38100" cap="flat" cmpd="sng" algn="ctr">
              <a:solidFill>
                <a:srgbClr val="0000CC"/>
              </a:solidFill>
              <a:prstDash val="solid"/>
              <a:round/>
              <a:headEnd type="none" w="med" len="med"/>
              <a:tailEnd type="none" w="med" len="med"/>
            </a:ln>
            <a:effectLst/>
          </p:spPr>
        </p:cxnSp>
        <p:cxnSp>
          <p:nvCxnSpPr>
            <p:cNvPr id="108" name="Connecteur droit 107">
              <a:extLst>
                <a:ext uri="{FF2B5EF4-FFF2-40B4-BE49-F238E27FC236}">
                  <a16:creationId xmlns:a16="http://schemas.microsoft.com/office/drawing/2014/main" id="{B731DCCF-CBB3-4730-A48E-5B341401B1EA}"/>
                </a:ext>
              </a:extLst>
            </p:cNvPr>
            <p:cNvCxnSpPr/>
            <p:nvPr/>
          </p:nvCxnSpPr>
          <p:spPr bwMode="auto">
            <a:xfrm>
              <a:off x="3564842" y="2590677"/>
              <a:ext cx="180000" cy="0"/>
            </a:xfrm>
            <a:prstGeom prst="line">
              <a:avLst/>
            </a:prstGeom>
            <a:solidFill>
              <a:schemeClr val="accent1"/>
            </a:solidFill>
            <a:ln w="38100" cap="flat" cmpd="sng" algn="ctr">
              <a:solidFill>
                <a:srgbClr val="C00000"/>
              </a:solidFill>
              <a:prstDash val="solid"/>
              <a:round/>
              <a:headEnd type="none" w="med" len="med"/>
              <a:tailEnd type="none" w="med" len="med"/>
            </a:ln>
            <a:effectLst/>
          </p:spPr>
        </p:cxnSp>
        <p:sp>
          <p:nvSpPr>
            <p:cNvPr id="3" name="Rectangle 2"/>
            <p:cNvSpPr/>
            <p:nvPr/>
          </p:nvSpPr>
          <p:spPr>
            <a:xfrm>
              <a:off x="3703131" y="2430997"/>
              <a:ext cx="1398140" cy="276999"/>
            </a:xfrm>
            <a:prstGeom prst="rect">
              <a:avLst/>
            </a:prstGeom>
          </p:spPr>
          <p:txBody>
            <a:bodyPr wrap="none">
              <a:spAutoFit/>
            </a:bodyPr>
            <a:lstStyle/>
            <a:p>
              <a:r>
                <a:rPr lang="fr-FR" sz="1200" b="1" dirty="0"/>
                <a:t>Standard of care</a:t>
              </a:r>
            </a:p>
          </p:txBody>
        </p:sp>
      </p:grpSp>
      <p:grpSp>
        <p:nvGrpSpPr>
          <p:cNvPr id="8" name="Groupe 7">
            <a:extLst>
              <a:ext uri="{FF2B5EF4-FFF2-40B4-BE49-F238E27FC236}">
                <a16:creationId xmlns:a16="http://schemas.microsoft.com/office/drawing/2014/main" id="{C637045E-734C-4468-8540-F66EE5A3F12A}"/>
              </a:ext>
            </a:extLst>
          </p:cNvPr>
          <p:cNvGrpSpPr/>
          <p:nvPr/>
        </p:nvGrpSpPr>
        <p:grpSpPr>
          <a:xfrm>
            <a:off x="5422438" y="4090839"/>
            <a:ext cx="3520104" cy="2364904"/>
            <a:chOff x="5422438" y="4090839"/>
            <a:chExt cx="3520104" cy="2364904"/>
          </a:xfrm>
        </p:grpSpPr>
        <p:sp>
          <p:nvSpPr>
            <p:cNvPr id="169" name="ZoneTexte 168">
              <a:extLst>
                <a:ext uri="{FF2B5EF4-FFF2-40B4-BE49-F238E27FC236}">
                  <a16:creationId xmlns:a16="http://schemas.microsoft.com/office/drawing/2014/main" id="{124C5E16-9A25-429A-91E4-BD4D53BE2EBF}"/>
                </a:ext>
              </a:extLst>
            </p:cNvPr>
            <p:cNvSpPr txBox="1"/>
            <p:nvPr/>
          </p:nvSpPr>
          <p:spPr>
            <a:xfrm>
              <a:off x="5803122" y="5470858"/>
              <a:ext cx="354584" cy="984885"/>
            </a:xfrm>
            <a:prstGeom prst="rect">
              <a:avLst/>
            </a:prstGeom>
            <a:noFill/>
          </p:spPr>
          <p:txBody>
            <a:bodyPr wrap="none" rtlCol="0">
              <a:spAutoFit/>
            </a:bodyPr>
            <a:lstStyle/>
            <a:p>
              <a:pPr algn="ctr">
                <a:spcBef>
                  <a:spcPts val="600"/>
                </a:spcBef>
              </a:pPr>
              <a:r>
                <a:rPr lang="fr-FR" sz="1200" dirty="0"/>
                <a:t>0</a:t>
              </a:r>
              <a:br>
                <a:rPr lang="fr-FR" sz="1200" dirty="0"/>
              </a:br>
              <a:endParaRPr lang="fr-FR" sz="1200" dirty="0"/>
            </a:p>
            <a:p>
              <a:pPr algn="ctr">
                <a:spcBef>
                  <a:spcPts val="600"/>
                </a:spcBef>
              </a:pPr>
              <a:r>
                <a:rPr lang="fr-FR" sz="1200" dirty="0"/>
                <a:t>94</a:t>
              </a:r>
            </a:p>
            <a:p>
              <a:pPr algn="ctr">
                <a:spcBef>
                  <a:spcPts val="600"/>
                </a:spcBef>
              </a:pPr>
              <a:r>
                <a:rPr lang="fr-FR" sz="1200" dirty="0"/>
                <a:t>59</a:t>
              </a:r>
            </a:p>
          </p:txBody>
        </p:sp>
        <p:sp>
          <p:nvSpPr>
            <p:cNvPr id="170" name="ZoneTexte 169">
              <a:extLst>
                <a:ext uri="{FF2B5EF4-FFF2-40B4-BE49-F238E27FC236}">
                  <a16:creationId xmlns:a16="http://schemas.microsoft.com/office/drawing/2014/main" id="{E6711BED-8551-425B-81D3-A31E80EEA4BE}"/>
                </a:ext>
              </a:extLst>
            </p:cNvPr>
            <p:cNvSpPr txBox="1"/>
            <p:nvPr/>
          </p:nvSpPr>
          <p:spPr>
            <a:xfrm>
              <a:off x="6205880" y="5461168"/>
              <a:ext cx="354584" cy="984885"/>
            </a:xfrm>
            <a:prstGeom prst="rect">
              <a:avLst/>
            </a:prstGeom>
            <a:noFill/>
          </p:spPr>
          <p:txBody>
            <a:bodyPr wrap="none" rtlCol="0">
              <a:spAutoFit/>
            </a:bodyPr>
            <a:lstStyle/>
            <a:p>
              <a:pPr algn="ctr">
                <a:spcBef>
                  <a:spcPts val="600"/>
                </a:spcBef>
              </a:pPr>
              <a:r>
                <a:rPr lang="fr-FR" sz="1200" dirty="0"/>
                <a:t>50</a:t>
              </a:r>
              <a:br>
                <a:rPr lang="fr-FR" sz="1200" dirty="0"/>
              </a:br>
              <a:endParaRPr lang="fr-FR" sz="1200" dirty="0"/>
            </a:p>
            <a:p>
              <a:pPr algn="ctr">
                <a:spcBef>
                  <a:spcPts val="600"/>
                </a:spcBef>
              </a:pPr>
              <a:r>
                <a:rPr lang="fr-FR" sz="1200" dirty="0"/>
                <a:t>90</a:t>
              </a:r>
            </a:p>
            <a:p>
              <a:pPr algn="ctr">
                <a:spcBef>
                  <a:spcPts val="600"/>
                </a:spcBef>
              </a:pPr>
              <a:r>
                <a:rPr lang="fr-FR" sz="1200" dirty="0"/>
                <a:t>52</a:t>
              </a:r>
            </a:p>
          </p:txBody>
        </p:sp>
        <p:sp>
          <p:nvSpPr>
            <p:cNvPr id="171" name="ZoneTexte 170">
              <a:extLst>
                <a:ext uri="{FF2B5EF4-FFF2-40B4-BE49-F238E27FC236}">
                  <a16:creationId xmlns:a16="http://schemas.microsoft.com/office/drawing/2014/main" id="{BE6423B7-2DBF-42CA-9087-9920AE38AB83}"/>
                </a:ext>
              </a:extLst>
            </p:cNvPr>
            <p:cNvSpPr txBox="1"/>
            <p:nvPr/>
          </p:nvSpPr>
          <p:spPr>
            <a:xfrm>
              <a:off x="6567693" y="5465392"/>
              <a:ext cx="439543" cy="984885"/>
            </a:xfrm>
            <a:prstGeom prst="rect">
              <a:avLst/>
            </a:prstGeom>
            <a:noFill/>
          </p:spPr>
          <p:txBody>
            <a:bodyPr wrap="none" rtlCol="0">
              <a:spAutoFit/>
            </a:bodyPr>
            <a:lstStyle/>
            <a:p>
              <a:pPr algn="ctr">
                <a:spcBef>
                  <a:spcPts val="600"/>
                </a:spcBef>
              </a:pPr>
              <a:r>
                <a:rPr lang="fr-FR" sz="1200" dirty="0"/>
                <a:t>100</a:t>
              </a:r>
              <a:br>
                <a:rPr lang="fr-FR" sz="1200" dirty="0"/>
              </a:br>
              <a:endParaRPr lang="fr-FR" sz="1200" dirty="0"/>
            </a:p>
            <a:p>
              <a:pPr algn="ctr">
                <a:spcBef>
                  <a:spcPts val="600"/>
                </a:spcBef>
              </a:pPr>
              <a:r>
                <a:rPr lang="fr-FR" sz="1200" dirty="0"/>
                <a:t>88</a:t>
              </a:r>
            </a:p>
            <a:p>
              <a:pPr algn="ctr">
                <a:spcBef>
                  <a:spcPts val="600"/>
                </a:spcBef>
              </a:pPr>
              <a:r>
                <a:rPr lang="fr-FR" sz="1200" dirty="0"/>
                <a:t>52</a:t>
              </a:r>
            </a:p>
          </p:txBody>
        </p:sp>
        <p:sp>
          <p:nvSpPr>
            <p:cNvPr id="173" name="ZoneTexte 172">
              <a:extLst>
                <a:ext uri="{FF2B5EF4-FFF2-40B4-BE49-F238E27FC236}">
                  <a16:creationId xmlns:a16="http://schemas.microsoft.com/office/drawing/2014/main" id="{6D5EBFF5-25B4-4947-B28D-D8BEB9C609EE}"/>
                </a:ext>
              </a:extLst>
            </p:cNvPr>
            <p:cNvSpPr txBox="1"/>
            <p:nvPr/>
          </p:nvSpPr>
          <p:spPr>
            <a:xfrm>
              <a:off x="7355114" y="5468803"/>
              <a:ext cx="439543" cy="984885"/>
            </a:xfrm>
            <a:prstGeom prst="rect">
              <a:avLst/>
            </a:prstGeom>
            <a:noFill/>
          </p:spPr>
          <p:txBody>
            <a:bodyPr wrap="none" rtlCol="0">
              <a:spAutoFit/>
            </a:bodyPr>
            <a:lstStyle/>
            <a:p>
              <a:pPr algn="ctr">
                <a:spcBef>
                  <a:spcPts val="600"/>
                </a:spcBef>
              </a:pPr>
              <a:r>
                <a:rPr lang="fr-FR" sz="1200" dirty="0"/>
                <a:t>200</a:t>
              </a:r>
              <a:br>
                <a:rPr lang="fr-FR" sz="1200" dirty="0"/>
              </a:br>
              <a:endParaRPr lang="fr-FR" sz="1200" dirty="0"/>
            </a:p>
            <a:p>
              <a:pPr algn="ctr">
                <a:spcBef>
                  <a:spcPts val="600"/>
                </a:spcBef>
              </a:pPr>
              <a:r>
                <a:rPr lang="fr-FR" sz="1200" dirty="0"/>
                <a:t>87</a:t>
              </a:r>
            </a:p>
            <a:p>
              <a:pPr algn="ctr">
                <a:spcBef>
                  <a:spcPts val="600"/>
                </a:spcBef>
              </a:pPr>
              <a:r>
                <a:rPr lang="fr-FR" sz="1200" dirty="0"/>
                <a:t>49</a:t>
              </a:r>
            </a:p>
          </p:txBody>
        </p:sp>
        <p:sp>
          <p:nvSpPr>
            <p:cNvPr id="174" name="ZoneTexte 173">
              <a:extLst>
                <a:ext uri="{FF2B5EF4-FFF2-40B4-BE49-F238E27FC236}">
                  <a16:creationId xmlns:a16="http://schemas.microsoft.com/office/drawing/2014/main" id="{2110143B-C57A-4627-B41E-85F25D681A13}"/>
                </a:ext>
              </a:extLst>
            </p:cNvPr>
            <p:cNvSpPr txBox="1"/>
            <p:nvPr/>
          </p:nvSpPr>
          <p:spPr>
            <a:xfrm>
              <a:off x="7728385" y="5464954"/>
              <a:ext cx="439543" cy="984885"/>
            </a:xfrm>
            <a:prstGeom prst="rect">
              <a:avLst/>
            </a:prstGeom>
            <a:noFill/>
          </p:spPr>
          <p:txBody>
            <a:bodyPr wrap="none" rtlCol="0">
              <a:spAutoFit/>
            </a:bodyPr>
            <a:lstStyle/>
            <a:p>
              <a:pPr algn="ctr">
                <a:spcBef>
                  <a:spcPts val="600"/>
                </a:spcBef>
              </a:pPr>
              <a:r>
                <a:rPr lang="fr-FR" sz="1200" dirty="0"/>
                <a:t>250</a:t>
              </a:r>
              <a:br>
                <a:rPr lang="fr-FR" sz="1200" dirty="0"/>
              </a:br>
              <a:endParaRPr lang="fr-FR" sz="1200" dirty="0"/>
            </a:p>
            <a:p>
              <a:pPr algn="ctr">
                <a:spcBef>
                  <a:spcPts val="600"/>
                </a:spcBef>
              </a:pPr>
              <a:r>
                <a:rPr lang="fr-FR" sz="1200" dirty="0"/>
                <a:t>86</a:t>
              </a:r>
            </a:p>
            <a:p>
              <a:pPr algn="ctr">
                <a:spcBef>
                  <a:spcPts val="600"/>
                </a:spcBef>
              </a:pPr>
              <a:r>
                <a:rPr lang="fr-FR" sz="1200" dirty="0"/>
                <a:t>49</a:t>
              </a:r>
            </a:p>
          </p:txBody>
        </p:sp>
        <p:sp>
          <p:nvSpPr>
            <p:cNvPr id="175" name="ZoneTexte 174">
              <a:extLst>
                <a:ext uri="{FF2B5EF4-FFF2-40B4-BE49-F238E27FC236}">
                  <a16:creationId xmlns:a16="http://schemas.microsoft.com/office/drawing/2014/main" id="{8E0CCB4F-8E34-4540-98D5-4DE558136D2E}"/>
                </a:ext>
              </a:extLst>
            </p:cNvPr>
            <p:cNvSpPr txBox="1"/>
            <p:nvPr/>
          </p:nvSpPr>
          <p:spPr>
            <a:xfrm>
              <a:off x="8108250" y="5467867"/>
              <a:ext cx="439543" cy="984885"/>
            </a:xfrm>
            <a:prstGeom prst="rect">
              <a:avLst/>
            </a:prstGeom>
            <a:noFill/>
          </p:spPr>
          <p:txBody>
            <a:bodyPr wrap="none" rtlCol="0">
              <a:spAutoFit/>
            </a:bodyPr>
            <a:lstStyle/>
            <a:p>
              <a:pPr algn="ctr">
                <a:spcBef>
                  <a:spcPts val="600"/>
                </a:spcBef>
              </a:pPr>
              <a:r>
                <a:rPr lang="fr-FR" sz="1200" dirty="0"/>
                <a:t>300</a:t>
              </a:r>
              <a:br>
                <a:rPr lang="fr-FR" sz="1200" dirty="0"/>
              </a:br>
              <a:endParaRPr lang="fr-FR" sz="1200" dirty="0"/>
            </a:p>
            <a:p>
              <a:pPr algn="ctr">
                <a:spcBef>
                  <a:spcPts val="600"/>
                </a:spcBef>
              </a:pPr>
              <a:r>
                <a:rPr lang="fr-FR" sz="1200" dirty="0"/>
                <a:t>86</a:t>
              </a:r>
            </a:p>
            <a:p>
              <a:pPr algn="ctr">
                <a:spcBef>
                  <a:spcPts val="600"/>
                </a:spcBef>
              </a:pPr>
              <a:r>
                <a:rPr lang="fr-FR" sz="1200" dirty="0"/>
                <a:t>46</a:t>
              </a:r>
            </a:p>
          </p:txBody>
        </p:sp>
        <p:sp>
          <p:nvSpPr>
            <p:cNvPr id="176" name="ZoneTexte 175">
              <a:extLst>
                <a:ext uri="{FF2B5EF4-FFF2-40B4-BE49-F238E27FC236}">
                  <a16:creationId xmlns:a16="http://schemas.microsoft.com/office/drawing/2014/main" id="{ED435C0F-5C0B-4AC8-962D-610E6AF84542}"/>
                </a:ext>
              </a:extLst>
            </p:cNvPr>
            <p:cNvSpPr txBox="1"/>
            <p:nvPr/>
          </p:nvSpPr>
          <p:spPr>
            <a:xfrm>
              <a:off x="8502999" y="5461896"/>
              <a:ext cx="439543" cy="984885"/>
            </a:xfrm>
            <a:prstGeom prst="rect">
              <a:avLst/>
            </a:prstGeom>
            <a:noFill/>
          </p:spPr>
          <p:txBody>
            <a:bodyPr wrap="none" rtlCol="0">
              <a:spAutoFit/>
            </a:bodyPr>
            <a:lstStyle/>
            <a:p>
              <a:pPr algn="ctr">
                <a:spcBef>
                  <a:spcPts val="600"/>
                </a:spcBef>
              </a:pPr>
              <a:r>
                <a:rPr lang="fr-FR" sz="1200" dirty="0"/>
                <a:t>350</a:t>
              </a:r>
              <a:br>
                <a:rPr lang="fr-FR" sz="1200" dirty="0"/>
              </a:br>
              <a:endParaRPr lang="fr-FR" sz="1200" dirty="0"/>
            </a:p>
            <a:p>
              <a:pPr algn="ctr">
                <a:spcBef>
                  <a:spcPts val="600"/>
                </a:spcBef>
              </a:pPr>
              <a:r>
                <a:rPr lang="fr-FR" sz="1200" dirty="0"/>
                <a:t>64</a:t>
              </a:r>
            </a:p>
            <a:p>
              <a:pPr algn="ctr">
                <a:spcBef>
                  <a:spcPts val="600"/>
                </a:spcBef>
              </a:pPr>
              <a:r>
                <a:rPr lang="fr-FR" sz="1200" dirty="0"/>
                <a:t>36</a:t>
              </a:r>
            </a:p>
          </p:txBody>
        </p:sp>
        <p:cxnSp>
          <p:nvCxnSpPr>
            <p:cNvPr id="150" name="Connecteur droit 149">
              <a:extLst>
                <a:ext uri="{FF2B5EF4-FFF2-40B4-BE49-F238E27FC236}">
                  <a16:creationId xmlns:a16="http://schemas.microsoft.com/office/drawing/2014/main" id="{080A6DC4-899F-45F8-BF61-80292A063284}"/>
                </a:ext>
              </a:extLst>
            </p:cNvPr>
            <p:cNvCxnSpPr>
              <a:cxnSpLocks/>
            </p:cNvCxnSpPr>
            <p:nvPr/>
          </p:nvCxnSpPr>
          <p:spPr bwMode="auto">
            <a:xfrm flipH="1">
              <a:off x="5840649" y="4228430"/>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4" name="ZoneTexte 163">
              <a:extLst>
                <a:ext uri="{FF2B5EF4-FFF2-40B4-BE49-F238E27FC236}">
                  <a16:creationId xmlns:a16="http://schemas.microsoft.com/office/drawing/2014/main" id="{05611751-49A3-444A-9FAF-E7637C0EA326}"/>
                </a:ext>
              </a:extLst>
            </p:cNvPr>
            <p:cNvSpPr txBox="1"/>
            <p:nvPr/>
          </p:nvSpPr>
          <p:spPr>
            <a:xfrm>
              <a:off x="5422438" y="4090839"/>
              <a:ext cx="482824" cy="276999"/>
            </a:xfrm>
            <a:prstGeom prst="rect">
              <a:avLst/>
            </a:prstGeom>
            <a:noFill/>
          </p:spPr>
          <p:txBody>
            <a:bodyPr wrap="none" rtlCol="0">
              <a:spAutoFit/>
            </a:bodyPr>
            <a:lstStyle/>
            <a:p>
              <a:pPr algn="r"/>
              <a:r>
                <a:rPr lang="fr-FR" sz="1200" dirty="0"/>
                <a:t>1,00</a:t>
              </a:r>
            </a:p>
          </p:txBody>
        </p:sp>
        <p:cxnSp>
          <p:nvCxnSpPr>
            <p:cNvPr id="148" name="Connecteur droit 147">
              <a:extLst>
                <a:ext uri="{FF2B5EF4-FFF2-40B4-BE49-F238E27FC236}">
                  <a16:creationId xmlns:a16="http://schemas.microsoft.com/office/drawing/2014/main" id="{A228A64E-447D-4574-BDEA-B9475242BDC5}"/>
                </a:ext>
              </a:extLst>
            </p:cNvPr>
            <p:cNvCxnSpPr>
              <a:cxnSpLocks/>
            </p:cNvCxnSpPr>
            <p:nvPr/>
          </p:nvCxnSpPr>
          <p:spPr bwMode="auto">
            <a:xfrm>
              <a:off x="5895354" y="4224747"/>
              <a:ext cx="0" cy="123831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9" name="Connecteur droit 148">
              <a:extLst>
                <a:ext uri="{FF2B5EF4-FFF2-40B4-BE49-F238E27FC236}">
                  <a16:creationId xmlns:a16="http://schemas.microsoft.com/office/drawing/2014/main" id="{37B8182E-06E6-45E4-AB52-D9D61F49D0A0}"/>
                </a:ext>
              </a:extLst>
            </p:cNvPr>
            <p:cNvCxnSpPr/>
            <p:nvPr/>
          </p:nvCxnSpPr>
          <p:spPr bwMode="auto">
            <a:xfrm>
              <a:off x="5890805" y="5460414"/>
              <a:ext cx="303731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1" name="Connecteur droit 150">
              <a:extLst>
                <a:ext uri="{FF2B5EF4-FFF2-40B4-BE49-F238E27FC236}">
                  <a16:creationId xmlns:a16="http://schemas.microsoft.com/office/drawing/2014/main" id="{4E435A24-1BF8-4F2C-BEF4-D40E1B7F41E9}"/>
                </a:ext>
              </a:extLst>
            </p:cNvPr>
            <p:cNvCxnSpPr>
              <a:cxnSpLocks/>
            </p:cNvCxnSpPr>
            <p:nvPr/>
          </p:nvCxnSpPr>
          <p:spPr bwMode="auto">
            <a:xfrm flipH="1">
              <a:off x="5840649" y="4528769"/>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2" name="Connecteur droit 151">
              <a:extLst>
                <a:ext uri="{FF2B5EF4-FFF2-40B4-BE49-F238E27FC236}">
                  <a16:creationId xmlns:a16="http://schemas.microsoft.com/office/drawing/2014/main" id="{5472D5E5-E609-4044-A9B1-6E4A98AE3597}"/>
                </a:ext>
              </a:extLst>
            </p:cNvPr>
            <p:cNvCxnSpPr>
              <a:cxnSpLocks/>
            </p:cNvCxnSpPr>
            <p:nvPr/>
          </p:nvCxnSpPr>
          <p:spPr bwMode="auto">
            <a:xfrm flipH="1">
              <a:off x="5840649" y="4818998"/>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3" name="Connecteur droit 152">
              <a:extLst>
                <a:ext uri="{FF2B5EF4-FFF2-40B4-BE49-F238E27FC236}">
                  <a16:creationId xmlns:a16="http://schemas.microsoft.com/office/drawing/2014/main" id="{EF5DA66F-75DE-42CD-9BB5-5C8C616AEDD8}"/>
                </a:ext>
              </a:extLst>
            </p:cNvPr>
            <p:cNvCxnSpPr>
              <a:cxnSpLocks/>
            </p:cNvCxnSpPr>
            <p:nvPr/>
          </p:nvCxnSpPr>
          <p:spPr bwMode="auto">
            <a:xfrm flipH="1">
              <a:off x="5840649" y="5115463"/>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4" name="Connecteur droit 153">
              <a:extLst>
                <a:ext uri="{FF2B5EF4-FFF2-40B4-BE49-F238E27FC236}">
                  <a16:creationId xmlns:a16="http://schemas.microsoft.com/office/drawing/2014/main" id="{594562C0-0382-4D57-BB33-372D39E1E71A}"/>
                </a:ext>
              </a:extLst>
            </p:cNvPr>
            <p:cNvCxnSpPr>
              <a:cxnSpLocks/>
            </p:cNvCxnSpPr>
            <p:nvPr/>
          </p:nvCxnSpPr>
          <p:spPr bwMode="auto">
            <a:xfrm flipH="1">
              <a:off x="5840649" y="5425162"/>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5" name="Connecteur droit 154">
              <a:extLst>
                <a:ext uri="{FF2B5EF4-FFF2-40B4-BE49-F238E27FC236}">
                  <a16:creationId xmlns:a16="http://schemas.microsoft.com/office/drawing/2014/main" id="{71735C0D-87D6-4963-BE36-E0FB43ED819D}"/>
                </a:ext>
              </a:extLst>
            </p:cNvPr>
            <p:cNvCxnSpPr>
              <a:cxnSpLocks/>
            </p:cNvCxnSpPr>
            <p:nvPr/>
          </p:nvCxnSpPr>
          <p:spPr bwMode="auto">
            <a:xfrm rot="5400000" flipH="1">
              <a:off x="5954920"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6" name="Connecteur droit 155">
              <a:extLst>
                <a:ext uri="{FF2B5EF4-FFF2-40B4-BE49-F238E27FC236}">
                  <a16:creationId xmlns:a16="http://schemas.microsoft.com/office/drawing/2014/main" id="{AFCAFC00-C131-4728-8E5A-2959F03F00A8}"/>
                </a:ext>
              </a:extLst>
            </p:cNvPr>
            <p:cNvCxnSpPr>
              <a:cxnSpLocks/>
            </p:cNvCxnSpPr>
            <p:nvPr/>
          </p:nvCxnSpPr>
          <p:spPr bwMode="auto">
            <a:xfrm rot="5400000" flipH="1">
              <a:off x="6366629"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7" name="Connecteur droit 156">
              <a:extLst>
                <a:ext uri="{FF2B5EF4-FFF2-40B4-BE49-F238E27FC236}">
                  <a16:creationId xmlns:a16="http://schemas.microsoft.com/office/drawing/2014/main" id="{0184A68C-3D0F-429C-9D79-300D1FA69456}"/>
                </a:ext>
              </a:extLst>
            </p:cNvPr>
            <p:cNvCxnSpPr>
              <a:cxnSpLocks/>
            </p:cNvCxnSpPr>
            <p:nvPr/>
          </p:nvCxnSpPr>
          <p:spPr bwMode="auto">
            <a:xfrm rot="5400000" flipH="1">
              <a:off x="6762415"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8" name="Connecteur droit 157">
              <a:extLst>
                <a:ext uri="{FF2B5EF4-FFF2-40B4-BE49-F238E27FC236}">
                  <a16:creationId xmlns:a16="http://schemas.microsoft.com/office/drawing/2014/main" id="{147727EB-F0B9-49DF-9061-145BE375B92D}"/>
                </a:ext>
              </a:extLst>
            </p:cNvPr>
            <p:cNvCxnSpPr>
              <a:cxnSpLocks/>
            </p:cNvCxnSpPr>
            <p:nvPr/>
          </p:nvCxnSpPr>
          <p:spPr bwMode="auto">
            <a:xfrm rot="5400000" flipH="1">
              <a:off x="7162751"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9" name="Connecteur droit 158">
              <a:extLst>
                <a:ext uri="{FF2B5EF4-FFF2-40B4-BE49-F238E27FC236}">
                  <a16:creationId xmlns:a16="http://schemas.microsoft.com/office/drawing/2014/main" id="{BA4F941E-2063-4880-899B-B9610CB606A2}"/>
                </a:ext>
              </a:extLst>
            </p:cNvPr>
            <p:cNvCxnSpPr>
              <a:cxnSpLocks/>
            </p:cNvCxnSpPr>
            <p:nvPr/>
          </p:nvCxnSpPr>
          <p:spPr bwMode="auto">
            <a:xfrm rot="5400000" flipH="1">
              <a:off x="7931580"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0" name="Connecteur droit 159">
              <a:extLst>
                <a:ext uri="{FF2B5EF4-FFF2-40B4-BE49-F238E27FC236}">
                  <a16:creationId xmlns:a16="http://schemas.microsoft.com/office/drawing/2014/main" id="{7795CE8E-3259-4CA4-A225-27C19EACE817}"/>
                </a:ext>
              </a:extLst>
            </p:cNvPr>
            <p:cNvCxnSpPr>
              <a:cxnSpLocks/>
            </p:cNvCxnSpPr>
            <p:nvPr/>
          </p:nvCxnSpPr>
          <p:spPr bwMode="auto">
            <a:xfrm rot="5400000" flipH="1">
              <a:off x="7551714"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1" name="Connecteur droit 160">
              <a:extLst>
                <a:ext uri="{FF2B5EF4-FFF2-40B4-BE49-F238E27FC236}">
                  <a16:creationId xmlns:a16="http://schemas.microsoft.com/office/drawing/2014/main" id="{16131077-181C-4C49-8B42-D10C53571B29}"/>
                </a:ext>
              </a:extLst>
            </p:cNvPr>
            <p:cNvCxnSpPr>
              <a:cxnSpLocks/>
            </p:cNvCxnSpPr>
            <p:nvPr/>
          </p:nvCxnSpPr>
          <p:spPr bwMode="auto">
            <a:xfrm rot="5400000" flipH="1">
              <a:off x="8304618"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2" name="Connecteur droit 161">
              <a:extLst>
                <a:ext uri="{FF2B5EF4-FFF2-40B4-BE49-F238E27FC236}">
                  <a16:creationId xmlns:a16="http://schemas.microsoft.com/office/drawing/2014/main" id="{8CAA73AC-2C42-4718-945C-7AF7ECA85CD7}"/>
                </a:ext>
              </a:extLst>
            </p:cNvPr>
            <p:cNvCxnSpPr>
              <a:cxnSpLocks/>
            </p:cNvCxnSpPr>
            <p:nvPr/>
          </p:nvCxnSpPr>
          <p:spPr bwMode="auto">
            <a:xfrm rot="5400000" flipH="1">
              <a:off x="8695853" y="5478106"/>
              <a:ext cx="33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3" name="ZoneTexte 162">
              <a:extLst>
                <a:ext uri="{FF2B5EF4-FFF2-40B4-BE49-F238E27FC236}">
                  <a16:creationId xmlns:a16="http://schemas.microsoft.com/office/drawing/2014/main" id="{D3FB20B7-EBB7-496D-89A2-C392D4EB7236}"/>
                </a:ext>
              </a:extLst>
            </p:cNvPr>
            <p:cNvSpPr txBox="1"/>
            <p:nvPr/>
          </p:nvSpPr>
          <p:spPr>
            <a:xfrm>
              <a:off x="8089562" y="4646651"/>
              <a:ext cx="744114" cy="276999"/>
            </a:xfrm>
            <a:prstGeom prst="rect">
              <a:avLst/>
            </a:prstGeom>
            <a:noFill/>
          </p:spPr>
          <p:txBody>
            <a:bodyPr wrap="none" rtlCol="0">
              <a:spAutoFit/>
            </a:bodyPr>
            <a:lstStyle/>
            <a:p>
              <a:r>
                <a:rPr lang="fr-FR" sz="1200" dirty="0"/>
                <a:t>p = 0,02</a:t>
              </a:r>
            </a:p>
          </p:txBody>
        </p:sp>
        <p:sp>
          <p:nvSpPr>
            <p:cNvPr id="165" name="ZoneTexte 164">
              <a:extLst>
                <a:ext uri="{FF2B5EF4-FFF2-40B4-BE49-F238E27FC236}">
                  <a16:creationId xmlns:a16="http://schemas.microsoft.com/office/drawing/2014/main" id="{E67B07E9-AC74-44A9-90A4-A3FA3FC317D2}"/>
                </a:ext>
              </a:extLst>
            </p:cNvPr>
            <p:cNvSpPr txBox="1"/>
            <p:nvPr/>
          </p:nvSpPr>
          <p:spPr>
            <a:xfrm>
              <a:off x="5422438" y="4414630"/>
              <a:ext cx="482824" cy="276999"/>
            </a:xfrm>
            <a:prstGeom prst="rect">
              <a:avLst/>
            </a:prstGeom>
            <a:noFill/>
          </p:spPr>
          <p:txBody>
            <a:bodyPr wrap="none" rtlCol="0">
              <a:spAutoFit/>
            </a:bodyPr>
            <a:lstStyle/>
            <a:p>
              <a:pPr algn="r"/>
              <a:r>
                <a:rPr lang="fr-FR" sz="1200" dirty="0"/>
                <a:t>0,75</a:t>
              </a:r>
            </a:p>
          </p:txBody>
        </p:sp>
        <p:sp>
          <p:nvSpPr>
            <p:cNvPr id="166" name="ZoneTexte 165">
              <a:extLst>
                <a:ext uri="{FF2B5EF4-FFF2-40B4-BE49-F238E27FC236}">
                  <a16:creationId xmlns:a16="http://schemas.microsoft.com/office/drawing/2014/main" id="{32B1C03F-1806-4C09-A78C-C0C138E3305B}"/>
                </a:ext>
              </a:extLst>
            </p:cNvPr>
            <p:cNvSpPr txBox="1"/>
            <p:nvPr/>
          </p:nvSpPr>
          <p:spPr>
            <a:xfrm>
              <a:off x="5422438" y="4713219"/>
              <a:ext cx="482824" cy="276999"/>
            </a:xfrm>
            <a:prstGeom prst="rect">
              <a:avLst/>
            </a:prstGeom>
            <a:noFill/>
          </p:spPr>
          <p:txBody>
            <a:bodyPr wrap="none" rtlCol="0">
              <a:spAutoFit/>
            </a:bodyPr>
            <a:lstStyle/>
            <a:p>
              <a:pPr algn="r"/>
              <a:r>
                <a:rPr lang="fr-FR" sz="1200" dirty="0"/>
                <a:t>0,50</a:t>
              </a:r>
            </a:p>
          </p:txBody>
        </p:sp>
        <p:sp>
          <p:nvSpPr>
            <p:cNvPr id="167" name="ZoneTexte 166">
              <a:extLst>
                <a:ext uri="{FF2B5EF4-FFF2-40B4-BE49-F238E27FC236}">
                  <a16:creationId xmlns:a16="http://schemas.microsoft.com/office/drawing/2014/main" id="{76B79B8A-A2EA-4E91-AD50-82594B50BDEF}"/>
                </a:ext>
              </a:extLst>
            </p:cNvPr>
            <p:cNvSpPr txBox="1"/>
            <p:nvPr/>
          </p:nvSpPr>
          <p:spPr>
            <a:xfrm>
              <a:off x="5422438" y="4985087"/>
              <a:ext cx="482824" cy="276999"/>
            </a:xfrm>
            <a:prstGeom prst="rect">
              <a:avLst/>
            </a:prstGeom>
            <a:noFill/>
          </p:spPr>
          <p:txBody>
            <a:bodyPr wrap="none" rtlCol="0">
              <a:spAutoFit/>
            </a:bodyPr>
            <a:lstStyle/>
            <a:p>
              <a:pPr algn="r"/>
              <a:r>
                <a:rPr lang="fr-FR" sz="1200" dirty="0"/>
                <a:t>0,25</a:t>
              </a:r>
            </a:p>
          </p:txBody>
        </p:sp>
        <p:sp>
          <p:nvSpPr>
            <p:cNvPr id="168" name="ZoneTexte 167">
              <a:extLst>
                <a:ext uri="{FF2B5EF4-FFF2-40B4-BE49-F238E27FC236}">
                  <a16:creationId xmlns:a16="http://schemas.microsoft.com/office/drawing/2014/main" id="{377F1D4E-C4F0-42EA-9D0C-326F17D931F6}"/>
                </a:ext>
              </a:extLst>
            </p:cNvPr>
            <p:cNvSpPr txBox="1"/>
            <p:nvPr/>
          </p:nvSpPr>
          <p:spPr>
            <a:xfrm>
              <a:off x="5422438" y="5302727"/>
              <a:ext cx="482824" cy="276999"/>
            </a:xfrm>
            <a:prstGeom prst="rect">
              <a:avLst/>
            </a:prstGeom>
            <a:noFill/>
          </p:spPr>
          <p:txBody>
            <a:bodyPr wrap="none" rtlCol="0">
              <a:spAutoFit/>
            </a:bodyPr>
            <a:lstStyle/>
            <a:p>
              <a:pPr algn="r"/>
              <a:r>
                <a:rPr lang="fr-FR" sz="1200" dirty="0"/>
                <a:t>0,00</a:t>
              </a:r>
            </a:p>
          </p:txBody>
        </p:sp>
        <p:sp>
          <p:nvSpPr>
            <p:cNvPr id="172" name="ZoneTexte 171">
              <a:extLst>
                <a:ext uri="{FF2B5EF4-FFF2-40B4-BE49-F238E27FC236}">
                  <a16:creationId xmlns:a16="http://schemas.microsoft.com/office/drawing/2014/main" id="{4C936EB5-3D29-4F9A-AC94-46DC167C9C91}"/>
                </a:ext>
              </a:extLst>
            </p:cNvPr>
            <p:cNvSpPr txBox="1"/>
            <p:nvPr/>
          </p:nvSpPr>
          <p:spPr>
            <a:xfrm>
              <a:off x="6967412" y="5483028"/>
              <a:ext cx="439543" cy="907941"/>
            </a:xfrm>
            <a:prstGeom prst="rect">
              <a:avLst/>
            </a:prstGeom>
            <a:noFill/>
          </p:spPr>
          <p:txBody>
            <a:bodyPr wrap="none" rtlCol="0">
              <a:spAutoFit/>
            </a:bodyPr>
            <a:lstStyle/>
            <a:p>
              <a:pPr algn="ctr">
                <a:spcBef>
                  <a:spcPts val="600"/>
                </a:spcBef>
              </a:pPr>
              <a:r>
                <a:rPr lang="fr-FR" sz="1200" dirty="0"/>
                <a:t>150</a:t>
              </a:r>
            </a:p>
            <a:p>
              <a:pPr algn="ctr">
                <a:spcBef>
                  <a:spcPts val="600"/>
                </a:spcBef>
              </a:pPr>
              <a:br>
                <a:rPr lang="fr-FR" sz="1200" dirty="0"/>
              </a:br>
              <a:r>
                <a:rPr lang="fr-FR" sz="1200" dirty="0"/>
                <a:t>88</a:t>
              </a:r>
              <a:br>
                <a:rPr lang="fr-FR" sz="1200" dirty="0"/>
              </a:br>
              <a:r>
                <a:rPr lang="fr-FR" sz="1200" dirty="0"/>
                <a:t>51</a:t>
              </a:r>
            </a:p>
          </p:txBody>
        </p:sp>
        <p:sp>
          <p:nvSpPr>
            <p:cNvPr id="179" name="ZoneTexte 178">
              <a:extLst>
                <a:ext uri="{FF2B5EF4-FFF2-40B4-BE49-F238E27FC236}">
                  <a16:creationId xmlns:a16="http://schemas.microsoft.com/office/drawing/2014/main" id="{D3AACFE3-DD8A-44F6-929B-4695878DDC71}"/>
                </a:ext>
              </a:extLst>
            </p:cNvPr>
            <p:cNvSpPr txBox="1"/>
            <p:nvPr/>
          </p:nvSpPr>
          <p:spPr>
            <a:xfrm>
              <a:off x="5925418" y="5669713"/>
              <a:ext cx="2789546" cy="276999"/>
            </a:xfrm>
            <a:prstGeom prst="rect">
              <a:avLst/>
            </a:prstGeom>
            <a:noFill/>
          </p:spPr>
          <p:txBody>
            <a:bodyPr wrap="none" rtlCol="0">
              <a:spAutoFit/>
            </a:bodyPr>
            <a:lstStyle/>
            <a:p>
              <a:r>
                <a:rPr lang="fr-FR" sz="1200" b="1" dirty="0"/>
                <a:t>Jours depuis 1</a:t>
              </a:r>
              <a:r>
                <a:rPr lang="fr-FR" sz="1200" b="1" baseline="30000" dirty="0"/>
                <a:t>ère</a:t>
              </a:r>
              <a:r>
                <a:rPr lang="fr-FR" sz="1200" b="1" dirty="0"/>
                <a:t> visite à la clinique</a:t>
              </a:r>
            </a:p>
          </p:txBody>
        </p:sp>
        <p:sp>
          <p:nvSpPr>
            <p:cNvPr id="183" name="Forme libre : forme 182">
              <a:extLst>
                <a:ext uri="{FF2B5EF4-FFF2-40B4-BE49-F238E27FC236}">
                  <a16:creationId xmlns:a16="http://schemas.microsoft.com/office/drawing/2014/main" id="{877AC544-6A45-465E-A2C8-7CE81CBAE72A}"/>
                </a:ext>
              </a:extLst>
            </p:cNvPr>
            <p:cNvSpPr/>
            <p:nvPr/>
          </p:nvSpPr>
          <p:spPr bwMode="auto">
            <a:xfrm>
              <a:off x="5964637" y="4243140"/>
              <a:ext cx="2776092" cy="248798"/>
            </a:xfrm>
            <a:custGeom>
              <a:avLst/>
              <a:gdLst>
                <a:gd name="connsiteX0" fmla="*/ 0 w 2776092"/>
                <a:gd name="connsiteY0" fmla="*/ 0 h 427597"/>
                <a:gd name="connsiteX1" fmla="*/ 0 w 2776092"/>
                <a:gd name="connsiteY1" fmla="*/ 105255 h 427597"/>
                <a:gd name="connsiteX2" fmla="*/ 111833 w 2776092"/>
                <a:gd name="connsiteY2" fmla="*/ 105255 h 427597"/>
                <a:gd name="connsiteX3" fmla="*/ 111833 w 2776092"/>
                <a:gd name="connsiteY3" fmla="*/ 131568 h 427597"/>
                <a:gd name="connsiteX4" fmla="*/ 157882 w 2776092"/>
                <a:gd name="connsiteY4" fmla="*/ 131568 h 427597"/>
                <a:gd name="connsiteX5" fmla="*/ 157882 w 2776092"/>
                <a:gd name="connsiteY5" fmla="*/ 207220 h 427597"/>
                <a:gd name="connsiteX6" fmla="*/ 358524 w 2776092"/>
                <a:gd name="connsiteY6" fmla="*/ 207220 h 427597"/>
                <a:gd name="connsiteX7" fmla="*/ 358524 w 2776092"/>
                <a:gd name="connsiteY7" fmla="*/ 240112 h 427597"/>
                <a:gd name="connsiteX8" fmla="*/ 1029523 w 2776092"/>
                <a:gd name="connsiteY8" fmla="*/ 240112 h 427597"/>
                <a:gd name="connsiteX9" fmla="*/ 1029523 w 2776092"/>
                <a:gd name="connsiteY9" fmla="*/ 292739 h 427597"/>
                <a:gd name="connsiteX10" fmla="*/ 1220297 w 2776092"/>
                <a:gd name="connsiteY10" fmla="*/ 292739 h 427597"/>
                <a:gd name="connsiteX11" fmla="*/ 1220297 w 2776092"/>
                <a:gd name="connsiteY11" fmla="*/ 325632 h 427597"/>
                <a:gd name="connsiteX12" fmla="*/ 1256478 w 2776092"/>
                <a:gd name="connsiteY12" fmla="*/ 325632 h 427597"/>
                <a:gd name="connsiteX13" fmla="*/ 1256478 w 2776092"/>
                <a:gd name="connsiteY13" fmla="*/ 355234 h 427597"/>
                <a:gd name="connsiteX14" fmla="*/ 1986682 w 2776092"/>
                <a:gd name="connsiteY14" fmla="*/ 355234 h 427597"/>
                <a:gd name="connsiteX15" fmla="*/ 1986682 w 2776092"/>
                <a:gd name="connsiteY15" fmla="*/ 417729 h 427597"/>
                <a:gd name="connsiteX16" fmla="*/ 2091937 w 2776092"/>
                <a:gd name="connsiteY16" fmla="*/ 417729 h 427597"/>
                <a:gd name="connsiteX17" fmla="*/ 2091937 w 2776092"/>
                <a:gd name="connsiteY17" fmla="*/ 427597 h 427597"/>
                <a:gd name="connsiteX18" fmla="*/ 2776092 w 2776092"/>
                <a:gd name="connsiteY18" fmla="*/ 427597 h 4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76092" h="427597">
                  <a:moveTo>
                    <a:pt x="0" y="0"/>
                  </a:moveTo>
                  <a:lnTo>
                    <a:pt x="0" y="105255"/>
                  </a:lnTo>
                  <a:lnTo>
                    <a:pt x="111833" y="105255"/>
                  </a:lnTo>
                  <a:lnTo>
                    <a:pt x="111833" y="131568"/>
                  </a:lnTo>
                  <a:lnTo>
                    <a:pt x="157882" y="131568"/>
                  </a:lnTo>
                  <a:lnTo>
                    <a:pt x="157882" y="207220"/>
                  </a:lnTo>
                  <a:lnTo>
                    <a:pt x="358524" y="207220"/>
                  </a:lnTo>
                  <a:lnTo>
                    <a:pt x="358524" y="240112"/>
                  </a:lnTo>
                  <a:lnTo>
                    <a:pt x="1029523" y="240112"/>
                  </a:lnTo>
                  <a:lnTo>
                    <a:pt x="1029523" y="292739"/>
                  </a:lnTo>
                  <a:lnTo>
                    <a:pt x="1220297" y="292739"/>
                  </a:lnTo>
                  <a:lnTo>
                    <a:pt x="1220297" y="325632"/>
                  </a:lnTo>
                  <a:lnTo>
                    <a:pt x="1256478" y="325632"/>
                  </a:lnTo>
                  <a:lnTo>
                    <a:pt x="1256478" y="355234"/>
                  </a:lnTo>
                  <a:lnTo>
                    <a:pt x="1986682" y="355234"/>
                  </a:lnTo>
                  <a:lnTo>
                    <a:pt x="1986682" y="417729"/>
                  </a:lnTo>
                  <a:lnTo>
                    <a:pt x="2091937" y="417729"/>
                  </a:lnTo>
                  <a:lnTo>
                    <a:pt x="2091937" y="427597"/>
                  </a:lnTo>
                  <a:lnTo>
                    <a:pt x="2776092" y="427597"/>
                  </a:lnTo>
                </a:path>
              </a:pathLst>
            </a:cu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85" name="Forme libre : forme 184">
              <a:extLst>
                <a:ext uri="{FF2B5EF4-FFF2-40B4-BE49-F238E27FC236}">
                  <a16:creationId xmlns:a16="http://schemas.microsoft.com/office/drawing/2014/main" id="{87CD379F-68D6-4501-9E57-059B2A757A12}"/>
                </a:ext>
              </a:extLst>
            </p:cNvPr>
            <p:cNvSpPr/>
            <p:nvPr/>
          </p:nvSpPr>
          <p:spPr bwMode="auto">
            <a:xfrm>
              <a:off x="5961348" y="4268020"/>
              <a:ext cx="2799117" cy="99518"/>
            </a:xfrm>
            <a:custGeom>
              <a:avLst/>
              <a:gdLst>
                <a:gd name="connsiteX0" fmla="*/ 0 w 2799117"/>
                <a:gd name="connsiteY0" fmla="*/ 0 h 171038"/>
                <a:gd name="connsiteX1" fmla="*/ 226956 w 2799117"/>
                <a:gd name="connsiteY1" fmla="*/ 0 h 171038"/>
                <a:gd name="connsiteX2" fmla="*/ 226956 w 2799117"/>
                <a:gd name="connsiteY2" fmla="*/ 46049 h 171038"/>
                <a:gd name="connsiteX3" fmla="*/ 559166 w 2799117"/>
                <a:gd name="connsiteY3" fmla="*/ 46049 h 171038"/>
                <a:gd name="connsiteX4" fmla="*/ 559166 w 2799117"/>
                <a:gd name="connsiteY4" fmla="*/ 88808 h 171038"/>
                <a:gd name="connsiteX5" fmla="*/ 1210429 w 2799117"/>
                <a:gd name="connsiteY5" fmla="*/ 88808 h 171038"/>
                <a:gd name="connsiteX6" fmla="*/ 1210429 w 2799117"/>
                <a:gd name="connsiteY6" fmla="*/ 121700 h 171038"/>
                <a:gd name="connsiteX7" fmla="*/ 1841957 w 2799117"/>
                <a:gd name="connsiteY7" fmla="*/ 121700 h 171038"/>
                <a:gd name="connsiteX8" fmla="*/ 1841957 w 2799117"/>
                <a:gd name="connsiteY8" fmla="*/ 171038 h 171038"/>
                <a:gd name="connsiteX9" fmla="*/ 2799117 w 2799117"/>
                <a:gd name="connsiteY9" fmla="*/ 171038 h 17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9117" h="171038">
                  <a:moveTo>
                    <a:pt x="0" y="0"/>
                  </a:moveTo>
                  <a:lnTo>
                    <a:pt x="226956" y="0"/>
                  </a:lnTo>
                  <a:lnTo>
                    <a:pt x="226956" y="46049"/>
                  </a:lnTo>
                  <a:lnTo>
                    <a:pt x="559166" y="46049"/>
                  </a:lnTo>
                  <a:lnTo>
                    <a:pt x="559166" y="88808"/>
                  </a:lnTo>
                  <a:lnTo>
                    <a:pt x="1210429" y="88808"/>
                  </a:lnTo>
                  <a:lnTo>
                    <a:pt x="1210429" y="121700"/>
                  </a:lnTo>
                  <a:lnTo>
                    <a:pt x="1841957" y="121700"/>
                  </a:lnTo>
                  <a:lnTo>
                    <a:pt x="1841957" y="171038"/>
                  </a:lnTo>
                  <a:lnTo>
                    <a:pt x="2799117" y="171038"/>
                  </a:lnTo>
                </a:path>
              </a:pathLst>
            </a:custGeom>
            <a:noFill/>
            <a:ln w="1905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cxnSp>
          <p:nvCxnSpPr>
            <p:cNvPr id="127" name="Connecteur droit 126">
              <a:extLst>
                <a:ext uri="{FF2B5EF4-FFF2-40B4-BE49-F238E27FC236}">
                  <a16:creationId xmlns:a16="http://schemas.microsoft.com/office/drawing/2014/main" id="{B731DCCF-CBB3-4730-A48E-5B341401B1EA}"/>
                </a:ext>
              </a:extLst>
            </p:cNvPr>
            <p:cNvCxnSpPr/>
            <p:nvPr/>
          </p:nvCxnSpPr>
          <p:spPr bwMode="auto">
            <a:xfrm>
              <a:off x="5651997" y="6286879"/>
              <a:ext cx="180000" cy="0"/>
            </a:xfrm>
            <a:prstGeom prst="line">
              <a:avLst/>
            </a:prstGeom>
            <a:solidFill>
              <a:schemeClr val="accent1"/>
            </a:solidFill>
            <a:ln w="38100" cap="flat" cmpd="sng" algn="ctr">
              <a:solidFill>
                <a:srgbClr val="C00000"/>
              </a:solidFill>
              <a:prstDash val="solid"/>
              <a:round/>
              <a:headEnd type="none" w="med" len="med"/>
              <a:tailEnd type="none" w="med" len="med"/>
            </a:ln>
            <a:effectLst/>
          </p:spPr>
        </p:cxnSp>
        <p:cxnSp>
          <p:nvCxnSpPr>
            <p:cNvPr id="128" name="Connecteur droit 127">
              <a:extLst>
                <a:ext uri="{FF2B5EF4-FFF2-40B4-BE49-F238E27FC236}">
                  <a16:creationId xmlns:a16="http://schemas.microsoft.com/office/drawing/2014/main" id="{709D034C-0BC9-496D-943A-8138DBAC9FD7}"/>
                </a:ext>
              </a:extLst>
            </p:cNvPr>
            <p:cNvCxnSpPr/>
            <p:nvPr/>
          </p:nvCxnSpPr>
          <p:spPr bwMode="auto">
            <a:xfrm>
              <a:off x="5651997" y="6056501"/>
              <a:ext cx="180000" cy="0"/>
            </a:xfrm>
            <a:prstGeom prst="line">
              <a:avLst/>
            </a:prstGeom>
            <a:solidFill>
              <a:schemeClr val="accent1"/>
            </a:solidFill>
            <a:ln w="38100" cap="flat" cmpd="sng" algn="ctr">
              <a:solidFill>
                <a:srgbClr val="0000CC"/>
              </a:solidFill>
              <a:prstDash val="solid"/>
              <a:round/>
              <a:headEnd type="none" w="med" len="med"/>
              <a:tailEnd type="none" w="med" len="med"/>
            </a:ln>
            <a:effectLst/>
          </p:spPr>
        </p:cxnSp>
      </p:grpSp>
      <p:sp>
        <p:nvSpPr>
          <p:cNvPr id="132" name="Text Box 2"/>
          <p:cNvSpPr txBox="1">
            <a:spLocks noChangeArrowheads="1"/>
          </p:cNvSpPr>
          <p:nvPr/>
        </p:nvSpPr>
        <p:spPr bwMode="auto">
          <a:xfrm>
            <a:off x="5804568" y="3844829"/>
            <a:ext cx="3182653"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Rétention après 1</a:t>
            </a:r>
            <a:r>
              <a:rPr lang="fr-FR" sz="1600" b="1" baseline="30000" dirty="0">
                <a:solidFill>
                  <a:srgbClr val="0070C0"/>
                </a:solidFill>
                <a:latin typeface="Calibri" pitchFamily="34" charset="0"/>
                <a:ea typeface="ＭＳ Ｐゴシック" pitchFamily="34" charset="-128"/>
              </a:rPr>
              <a:t>ère</a:t>
            </a:r>
            <a:r>
              <a:rPr lang="fr-FR" sz="1600" b="1" dirty="0">
                <a:solidFill>
                  <a:srgbClr val="0070C0"/>
                </a:solidFill>
                <a:latin typeface="Calibri" pitchFamily="34" charset="0"/>
                <a:ea typeface="ＭＳ Ｐゴシック" pitchFamily="34" charset="-128"/>
              </a:rPr>
              <a:t> visite</a:t>
            </a:r>
          </a:p>
        </p:txBody>
      </p:sp>
      <p:sp>
        <p:nvSpPr>
          <p:cNvPr id="134" name="Text Box 2"/>
          <p:cNvSpPr txBox="1">
            <a:spLocks noChangeArrowheads="1"/>
          </p:cNvSpPr>
          <p:nvPr/>
        </p:nvSpPr>
        <p:spPr bwMode="auto">
          <a:xfrm>
            <a:off x="5356444" y="1127528"/>
            <a:ext cx="3717435"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Rétention après test VIH domicile</a:t>
            </a:r>
          </a:p>
        </p:txBody>
      </p:sp>
      <p:grpSp>
        <p:nvGrpSpPr>
          <p:cNvPr id="6" name="Groupe 5">
            <a:extLst>
              <a:ext uri="{FF2B5EF4-FFF2-40B4-BE49-F238E27FC236}">
                <a16:creationId xmlns:a16="http://schemas.microsoft.com/office/drawing/2014/main" id="{69000A51-62DE-4569-8F47-D7629DDBCB3B}"/>
              </a:ext>
            </a:extLst>
          </p:cNvPr>
          <p:cNvGrpSpPr/>
          <p:nvPr/>
        </p:nvGrpSpPr>
        <p:grpSpPr>
          <a:xfrm>
            <a:off x="5313648" y="1476495"/>
            <a:ext cx="3520103" cy="2357625"/>
            <a:chOff x="5313648" y="1476495"/>
            <a:chExt cx="3520103" cy="2357625"/>
          </a:xfrm>
        </p:grpSpPr>
        <p:grpSp>
          <p:nvGrpSpPr>
            <p:cNvPr id="81" name="Grouper 80"/>
            <p:cNvGrpSpPr/>
            <p:nvPr/>
          </p:nvGrpSpPr>
          <p:grpSpPr>
            <a:xfrm>
              <a:off x="5313648" y="1476495"/>
              <a:ext cx="3520103" cy="2357625"/>
              <a:chOff x="5313648" y="889248"/>
              <a:chExt cx="3520103" cy="2963349"/>
            </a:xfrm>
          </p:grpSpPr>
          <p:cxnSp>
            <p:nvCxnSpPr>
              <p:cNvPr id="39" name="Connecteur droit 38">
                <a:extLst>
                  <a:ext uri="{FF2B5EF4-FFF2-40B4-BE49-F238E27FC236}">
                    <a16:creationId xmlns:a16="http://schemas.microsoft.com/office/drawing/2014/main" id="{6D40C05D-1E69-4160-86C6-E678FE87AEE3}"/>
                  </a:ext>
                </a:extLst>
              </p:cNvPr>
              <p:cNvCxnSpPr>
                <a:cxnSpLocks/>
              </p:cNvCxnSpPr>
              <p:nvPr/>
            </p:nvCxnSpPr>
            <p:spPr bwMode="auto">
              <a:xfrm>
                <a:off x="5786564" y="1033808"/>
                <a:ext cx="0" cy="176699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1" name="Connecteur droit 40">
                <a:extLst>
                  <a:ext uri="{FF2B5EF4-FFF2-40B4-BE49-F238E27FC236}">
                    <a16:creationId xmlns:a16="http://schemas.microsoft.com/office/drawing/2014/main" id="{D9E05844-92B2-408A-8E6D-01C5FC12059F}"/>
                  </a:ext>
                </a:extLst>
              </p:cNvPr>
              <p:cNvCxnSpPr/>
              <p:nvPr/>
            </p:nvCxnSpPr>
            <p:spPr bwMode="auto">
              <a:xfrm>
                <a:off x="5782015" y="2797029"/>
                <a:ext cx="303731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3" name="Connecteur droit 42">
                <a:extLst>
                  <a:ext uri="{FF2B5EF4-FFF2-40B4-BE49-F238E27FC236}">
                    <a16:creationId xmlns:a16="http://schemas.microsoft.com/office/drawing/2014/main" id="{3689D772-03C7-4FD5-9891-9567CD297A68}"/>
                  </a:ext>
                </a:extLst>
              </p:cNvPr>
              <p:cNvCxnSpPr>
                <a:cxnSpLocks/>
              </p:cNvCxnSpPr>
              <p:nvPr/>
            </p:nvCxnSpPr>
            <p:spPr bwMode="auto">
              <a:xfrm flipH="1">
                <a:off x="5731859" y="1033808"/>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Connecteur droit 45">
                <a:extLst>
                  <a:ext uri="{FF2B5EF4-FFF2-40B4-BE49-F238E27FC236}">
                    <a16:creationId xmlns:a16="http://schemas.microsoft.com/office/drawing/2014/main" id="{C2142FF1-D128-4624-A6E5-8C8428ACF1CB}"/>
                  </a:ext>
                </a:extLst>
              </p:cNvPr>
              <p:cNvCxnSpPr>
                <a:cxnSpLocks/>
              </p:cNvCxnSpPr>
              <p:nvPr/>
            </p:nvCxnSpPr>
            <p:spPr bwMode="auto">
              <a:xfrm flipH="1">
                <a:off x="5731859" y="1450631"/>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7" name="Connecteur droit 46">
                <a:extLst>
                  <a:ext uri="{FF2B5EF4-FFF2-40B4-BE49-F238E27FC236}">
                    <a16:creationId xmlns:a16="http://schemas.microsoft.com/office/drawing/2014/main" id="{8FC9206E-B094-4A3E-8DB9-3924536B75F7}"/>
                  </a:ext>
                </a:extLst>
              </p:cNvPr>
              <p:cNvCxnSpPr>
                <a:cxnSpLocks/>
              </p:cNvCxnSpPr>
              <p:nvPr/>
            </p:nvCxnSpPr>
            <p:spPr bwMode="auto">
              <a:xfrm flipH="1">
                <a:off x="5731859" y="1870436"/>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a:extLst>
                  <a:ext uri="{FF2B5EF4-FFF2-40B4-BE49-F238E27FC236}">
                    <a16:creationId xmlns:a16="http://schemas.microsoft.com/office/drawing/2014/main" id="{83423704-A5F9-4D07-97FC-768B4D36D785}"/>
                  </a:ext>
                </a:extLst>
              </p:cNvPr>
              <p:cNvCxnSpPr>
                <a:cxnSpLocks/>
              </p:cNvCxnSpPr>
              <p:nvPr/>
            </p:nvCxnSpPr>
            <p:spPr bwMode="auto">
              <a:xfrm flipH="1">
                <a:off x="5731859" y="2304804"/>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9" name="Connecteur droit 48">
                <a:extLst>
                  <a:ext uri="{FF2B5EF4-FFF2-40B4-BE49-F238E27FC236}">
                    <a16:creationId xmlns:a16="http://schemas.microsoft.com/office/drawing/2014/main" id="{76D581BE-4D98-4883-9068-8D0C8D4DF87E}"/>
                  </a:ext>
                </a:extLst>
              </p:cNvPr>
              <p:cNvCxnSpPr>
                <a:cxnSpLocks/>
              </p:cNvCxnSpPr>
              <p:nvPr/>
            </p:nvCxnSpPr>
            <p:spPr bwMode="auto">
              <a:xfrm flipH="1">
                <a:off x="5731859" y="2746726"/>
                <a:ext cx="569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1" name="Connecteur droit 50">
                <a:extLst>
                  <a:ext uri="{FF2B5EF4-FFF2-40B4-BE49-F238E27FC236}">
                    <a16:creationId xmlns:a16="http://schemas.microsoft.com/office/drawing/2014/main" id="{3C5D755D-50ED-4CE9-9A41-D5E3EAB7F82A}"/>
                  </a:ext>
                </a:extLst>
              </p:cNvPr>
              <p:cNvCxnSpPr>
                <a:cxnSpLocks/>
              </p:cNvCxnSpPr>
              <p:nvPr/>
            </p:nvCxnSpPr>
            <p:spPr bwMode="auto">
              <a:xfrm rot="5400000" flipH="1">
                <a:off x="5839053"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2" name="Connecteur droit 51">
                <a:extLst>
                  <a:ext uri="{FF2B5EF4-FFF2-40B4-BE49-F238E27FC236}">
                    <a16:creationId xmlns:a16="http://schemas.microsoft.com/office/drawing/2014/main" id="{46CC8C49-1E62-47B9-BB61-273D3A902AC2}"/>
                  </a:ext>
                </a:extLst>
              </p:cNvPr>
              <p:cNvCxnSpPr>
                <a:cxnSpLocks/>
              </p:cNvCxnSpPr>
              <p:nvPr/>
            </p:nvCxnSpPr>
            <p:spPr bwMode="auto">
              <a:xfrm rot="5400000" flipH="1">
                <a:off x="6250762"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3" name="Connecteur droit 52">
                <a:extLst>
                  <a:ext uri="{FF2B5EF4-FFF2-40B4-BE49-F238E27FC236}">
                    <a16:creationId xmlns:a16="http://schemas.microsoft.com/office/drawing/2014/main" id="{FC33C249-2396-4A20-8572-0A17F13AD950}"/>
                  </a:ext>
                </a:extLst>
              </p:cNvPr>
              <p:cNvCxnSpPr>
                <a:cxnSpLocks/>
              </p:cNvCxnSpPr>
              <p:nvPr/>
            </p:nvCxnSpPr>
            <p:spPr bwMode="auto">
              <a:xfrm rot="5400000" flipH="1">
                <a:off x="6646548"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4" name="Connecteur droit 53">
                <a:extLst>
                  <a:ext uri="{FF2B5EF4-FFF2-40B4-BE49-F238E27FC236}">
                    <a16:creationId xmlns:a16="http://schemas.microsoft.com/office/drawing/2014/main" id="{1AD156CA-44A2-4F05-AB7B-5933189C765B}"/>
                  </a:ext>
                </a:extLst>
              </p:cNvPr>
              <p:cNvCxnSpPr>
                <a:cxnSpLocks/>
              </p:cNvCxnSpPr>
              <p:nvPr/>
            </p:nvCxnSpPr>
            <p:spPr bwMode="auto">
              <a:xfrm rot="5400000" flipH="1">
                <a:off x="7046884"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5" name="Connecteur droit 54">
                <a:extLst>
                  <a:ext uri="{FF2B5EF4-FFF2-40B4-BE49-F238E27FC236}">
                    <a16:creationId xmlns:a16="http://schemas.microsoft.com/office/drawing/2014/main" id="{A1934886-5162-4D48-8B1B-E352A21CCDF5}"/>
                  </a:ext>
                </a:extLst>
              </p:cNvPr>
              <p:cNvCxnSpPr>
                <a:cxnSpLocks/>
              </p:cNvCxnSpPr>
              <p:nvPr/>
            </p:nvCxnSpPr>
            <p:spPr bwMode="auto">
              <a:xfrm rot="5400000" flipH="1">
                <a:off x="7815713"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6" name="Connecteur droit 55">
                <a:extLst>
                  <a:ext uri="{FF2B5EF4-FFF2-40B4-BE49-F238E27FC236}">
                    <a16:creationId xmlns:a16="http://schemas.microsoft.com/office/drawing/2014/main" id="{350E26AD-A418-4B08-9D1C-D1BC4F6BBD44}"/>
                  </a:ext>
                </a:extLst>
              </p:cNvPr>
              <p:cNvCxnSpPr>
                <a:cxnSpLocks/>
              </p:cNvCxnSpPr>
              <p:nvPr/>
            </p:nvCxnSpPr>
            <p:spPr bwMode="auto">
              <a:xfrm rot="5400000" flipH="1">
                <a:off x="7435847"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7" name="Connecteur droit 56">
                <a:extLst>
                  <a:ext uri="{FF2B5EF4-FFF2-40B4-BE49-F238E27FC236}">
                    <a16:creationId xmlns:a16="http://schemas.microsoft.com/office/drawing/2014/main" id="{C2EC613A-6EE7-4989-9A20-2E8B6DF99D1C}"/>
                  </a:ext>
                </a:extLst>
              </p:cNvPr>
              <p:cNvCxnSpPr>
                <a:cxnSpLocks/>
              </p:cNvCxnSpPr>
              <p:nvPr/>
            </p:nvCxnSpPr>
            <p:spPr bwMode="auto">
              <a:xfrm rot="5400000" flipH="1">
                <a:off x="8188751"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8" name="Connecteur droit 57">
                <a:extLst>
                  <a:ext uri="{FF2B5EF4-FFF2-40B4-BE49-F238E27FC236}">
                    <a16:creationId xmlns:a16="http://schemas.microsoft.com/office/drawing/2014/main" id="{8EC7C9AF-E3F4-4C37-BE03-0CC322EDAD48}"/>
                  </a:ext>
                </a:extLst>
              </p:cNvPr>
              <p:cNvCxnSpPr>
                <a:cxnSpLocks/>
              </p:cNvCxnSpPr>
              <p:nvPr/>
            </p:nvCxnSpPr>
            <p:spPr bwMode="auto">
              <a:xfrm rot="5400000" flipH="1">
                <a:off x="8579986" y="2822274"/>
                <a:ext cx="4730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9" name="ZoneTexte 58">
                <a:extLst>
                  <a:ext uri="{FF2B5EF4-FFF2-40B4-BE49-F238E27FC236}">
                    <a16:creationId xmlns:a16="http://schemas.microsoft.com/office/drawing/2014/main" id="{BECE6F89-C9DD-484B-9638-01FF6F2219B2}"/>
                  </a:ext>
                </a:extLst>
              </p:cNvPr>
              <p:cNvSpPr txBox="1"/>
              <p:nvPr/>
            </p:nvSpPr>
            <p:spPr>
              <a:xfrm>
                <a:off x="7884015" y="2013679"/>
                <a:ext cx="829073" cy="348166"/>
              </a:xfrm>
              <a:prstGeom prst="rect">
                <a:avLst/>
              </a:prstGeom>
              <a:noFill/>
            </p:spPr>
            <p:txBody>
              <a:bodyPr wrap="none" rtlCol="0">
                <a:spAutoFit/>
              </a:bodyPr>
              <a:lstStyle/>
              <a:p>
                <a:r>
                  <a:rPr lang="fr-FR" sz="1200" dirty="0"/>
                  <a:t>p = 0,009</a:t>
                </a:r>
              </a:p>
            </p:txBody>
          </p:sp>
          <p:sp>
            <p:nvSpPr>
              <p:cNvPr id="60" name="ZoneTexte 59">
                <a:extLst>
                  <a:ext uri="{FF2B5EF4-FFF2-40B4-BE49-F238E27FC236}">
                    <a16:creationId xmlns:a16="http://schemas.microsoft.com/office/drawing/2014/main" id="{AD9B1CE7-2615-4726-99CF-B028D71A5733}"/>
                  </a:ext>
                </a:extLst>
              </p:cNvPr>
              <p:cNvSpPr txBox="1"/>
              <p:nvPr/>
            </p:nvSpPr>
            <p:spPr>
              <a:xfrm>
                <a:off x="5313648" y="889248"/>
                <a:ext cx="482824" cy="348166"/>
              </a:xfrm>
              <a:prstGeom prst="rect">
                <a:avLst/>
              </a:prstGeom>
              <a:noFill/>
            </p:spPr>
            <p:txBody>
              <a:bodyPr wrap="none" rtlCol="0">
                <a:spAutoFit/>
              </a:bodyPr>
              <a:lstStyle/>
              <a:p>
                <a:pPr algn="r"/>
                <a:r>
                  <a:rPr lang="fr-FR" sz="1200" dirty="0"/>
                  <a:t>1,00</a:t>
                </a:r>
              </a:p>
            </p:txBody>
          </p:sp>
          <p:sp>
            <p:nvSpPr>
              <p:cNvPr id="61" name="ZoneTexte 60">
                <a:extLst>
                  <a:ext uri="{FF2B5EF4-FFF2-40B4-BE49-F238E27FC236}">
                    <a16:creationId xmlns:a16="http://schemas.microsoft.com/office/drawing/2014/main" id="{2195636D-329F-48B9-822E-2D32E3A9DB78}"/>
                  </a:ext>
                </a:extLst>
              </p:cNvPr>
              <p:cNvSpPr txBox="1"/>
              <p:nvPr/>
            </p:nvSpPr>
            <p:spPr>
              <a:xfrm>
                <a:off x="5313648" y="1321026"/>
                <a:ext cx="482824" cy="348166"/>
              </a:xfrm>
              <a:prstGeom prst="rect">
                <a:avLst/>
              </a:prstGeom>
              <a:noFill/>
            </p:spPr>
            <p:txBody>
              <a:bodyPr wrap="none" rtlCol="0">
                <a:spAutoFit/>
              </a:bodyPr>
              <a:lstStyle/>
              <a:p>
                <a:pPr algn="r"/>
                <a:r>
                  <a:rPr lang="fr-FR" sz="1200" dirty="0"/>
                  <a:t>0,75</a:t>
                </a:r>
              </a:p>
            </p:txBody>
          </p:sp>
          <p:sp>
            <p:nvSpPr>
              <p:cNvPr id="62" name="ZoneTexte 61">
                <a:extLst>
                  <a:ext uri="{FF2B5EF4-FFF2-40B4-BE49-F238E27FC236}">
                    <a16:creationId xmlns:a16="http://schemas.microsoft.com/office/drawing/2014/main" id="{127F76A4-21F4-4460-889F-472E1AAE576C}"/>
                  </a:ext>
                </a:extLst>
              </p:cNvPr>
              <p:cNvSpPr txBox="1"/>
              <p:nvPr/>
            </p:nvSpPr>
            <p:spPr>
              <a:xfrm>
                <a:off x="5313648" y="1740831"/>
                <a:ext cx="482824" cy="348166"/>
              </a:xfrm>
              <a:prstGeom prst="rect">
                <a:avLst/>
              </a:prstGeom>
              <a:noFill/>
            </p:spPr>
            <p:txBody>
              <a:bodyPr wrap="none" rtlCol="0">
                <a:spAutoFit/>
              </a:bodyPr>
              <a:lstStyle/>
              <a:p>
                <a:pPr algn="r"/>
                <a:r>
                  <a:rPr lang="fr-FR" sz="1200" dirty="0"/>
                  <a:t>0,50</a:t>
                </a:r>
              </a:p>
            </p:txBody>
          </p:sp>
          <p:sp>
            <p:nvSpPr>
              <p:cNvPr id="63" name="ZoneTexte 62">
                <a:extLst>
                  <a:ext uri="{FF2B5EF4-FFF2-40B4-BE49-F238E27FC236}">
                    <a16:creationId xmlns:a16="http://schemas.microsoft.com/office/drawing/2014/main" id="{C4D120FC-417D-40BF-9B98-79594F1B0C1C}"/>
                  </a:ext>
                </a:extLst>
              </p:cNvPr>
              <p:cNvSpPr txBox="1"/>
              <p:nvPr/>
            </p:nvSpPr>
            <p:spPr>
              <a:xfrm>
                <a:off x="5313648" y="2163242"/>
                <a:ext cx="482824" cy="348166"/>
              </a:xfrm>
              <a:prstGeom prst="rect">
                <a:avLst/>
              </a:prstGeom>
              <a:noFill/>
            </p:spPr>
            <p:txBody>
              <a:bodyPr wrap="none" rtlCol="0">
                <a:spAutoFit/>
              </a:bodyPr>
              <a:lstStyle/>
              <a:p>
                <a:pPr algn="r"/>
                <a:r>
                  <a:rPr lang="fr-FR" sz="1200" dirty="0"/>
                  <a:t>0,25</a:t>
                </a:r>
              </a:p>
            </p:txBody>
          </p:sp>
          <p:sp>
            <p:nvSpPr>
              <p:cNvPr id="64" name="ZoneTexte 63">
                <a:extLst>
                  <a:ext uri="{FF2B5EF4-FFF2-40B4-BE49-F238E27FC236}">
                    <a16:creationId xmlns:a16="http://schemas.microsoft.com/office/drawing/2014/main" id="{0D7ED364-6DEC-4C82-B849-C0882F94AA13}"/>
                  </a:ext>
                </a:extLst>
              </p:cNvPr>
              <p:cNvSpPr txBox="1"/>
              <p:nvPr/>
            </p:nvSpPr>
            <p:spPr>
              <a:xfrm>
                <a:off x="5313648" y="2616495"/>
                <a:ext cx="482824" cy="348166"/>
              </a:xfrm>
              <a:prstGeom prst="rect">
                <a:avLst/>
              </a:prstGeom>
              <a:noFill/>
            </p:spPr>
            <p:txBody>
              <a:bodyPr wrap="none" rtlCol="0">
                <a:spAutoFit/>
              </a:bodyPr>
              <a:lstStyle/>
              <a:p>
                <a:pPr algn="r"/>
                <a:r>
                  <a:rPr lang="fr-FR" sz="1200" dirty="0"/>
                  <a:t>0,00</a:t>
                </a:r>
              </a:p>
            </p:txBody>
          </p:sp>
          <p:sp>
            <p:nvSpPr>
              <p:cNvPr id="65" name="ZoneTexte 64">
                <a:extLst>
                  <a:ext uri="{FF2B5EF4-FFF2-40B4-BE49-F238E27FC236}">
                    <a16:creationId xmlns:a16="http://schemas.microsoft.com/office/drawing/2014/main" id="{A0081374-7F8F-4548-9EFF-5325D668F014}"/>
                  </a:ext>
                </a:extLst>
              </p:cNvPr>
              <p:cNvSpPr txBox="1"/>
              <p:nvPr/>
            </p:nvSpPr>
            <p:spPr>
              <a:xfrm>
                <a:off x="5651852" y="2808099"/>
                <a:ext cx="439543" cy="1044498"/>
              </a:xfrm>
              <a:prstGeom prst="rect">
                <a:avLst/>
              </a:prstGeom>
              <a:noFill/>
            </p:spPr>
            <p:txBody>
              <a:bodyPr wrap="none" rtlCol="0">
                <a:spAutoFit/>
              </a:bodyPr>
              <a:lstStyle/>
              <a:p>
                <a:pPr algn="ctr"/>
                <a:r>
                  <a:rPr lang="fr-FR" sz="1200" dirty="0"/>
                  <a:t>0</a:t>
                </a:r>
                <a:br>
                  <a:rPr lang="fr-FR" sz="1200" dirty="0"/>
                </a:br>
                <a:endParaRPr lang="fr-FR" sz="1200" dirty="0"/>
              </a:p>
              <a:p>
                <a:pPr algn="ctr"/>
                <a:r>
                  <a:rPr lang="fr-FR" sz="1200" dirty="0"/>
                  <a:t>137</a:t>
                </a:r>
              </a:p>
              <a:p>
                <a:pPr algn="ctr"/>
                <a:r>
                  <a:rPr lang="fr-FR" sz="1200" dirty="0"/>
                  <a:t>137</a:t>
                </a:r>
              </a:p>
            </p:txBody>
          </p:sp>
          <p:sp>
            <p:nvSpPr>
              <p:cNvPr id="66" name="ZoneTexte 65">
                <a:extLst>
                  <a:ext uri="{FF2B5EF4-FFF2-40B4-BE49-F238E27FC236}">
                    <a16:creationId xmlns:a16="http://schemas.microsoft.com/office/drawing/2014/main" id="{E69E9D03-8182-441F-A601-75DE0E8E45B5}"/>
                  </a:ext>
                </a:extLst>
              </p:cNvPr>
              <p:cNvSpPr txBox="1"/>
              <p:nvPr/>
            </p:nvSpPr>
            <p:spPr>
              <a:xfrm>
                <a:off x="6097090" y="2796131"/>
                <a:ext cx="354584" cy="1044498"/>
              </a:xfrm>
              <a:prstGeom prst="rect">
                <a:avLst/>
              </a:prstGeom>
              <a:noFill/>
            </p:spPr>
            <p:txBody>
              <a:bodyPr wrap="none" rtlCol="0">
                <a:spAutoFit/>
              </a:bodyPr>
              <a:lstStyle/>
              <a:p>
                <a:pPr algn="ctr"/>
                <a:r>
                  <a:rPr lang="fr-FR" sz="1200" dirty="0"/>
                  <a:t>50</a:t>
                </a:r>
                <a:br>
                  <a:rPr lang="fr-FR" sz="1200" dirty="0"/>
                </a:br>
                <a:endParaRPr lang="fr-FR" sz="1200" dirty="0"/>
              </a:p>
              <a:p>
                <a:pPr algn="ctr"/>
                <a:r>
                  <a:rPr lang="fr-FR" sz="1200" dirty="0"/>
                  <a:t>98</a:t>
                </a:r>
              </a:p>
              <a:p>
                <a:pPr algn="ctr"/>
                <a:r>
                  <a:rPr lang="fr-FR" sz="1200" dirty="0"/>
                  <a:t>78</a:t>
                </a:r>
              </a:p>
            </p:txBody>
          </p:sp>
          <p:sp>
            <p:nvSpPr>
              <p:cNvPr id="67" name="ZoneTexte 66">
                <a:extLst>
                  <a:ext uri="{FF2B5EF4-FFF2-40B4-BE49-F238E27FC236}">
                    <a16:creationId xmlns:a16="http://schemas.microsoft.com/office/drawing/2014/main" id="{11B66F0F-F160-4CFD-99A4-D3150426357C}"/>
                  </a:ext>
                </a:extLst>
              </p:cNvPr>
              <p:cNvSpPr txBox="1"/>
              <p:nvPr/>
            </p:nvSpPr>
            <p:spPr>
              <a:xfrm>
                <a:off x="6458902" y="2801347"/>
                <a:ext cx="439543" cy="1044498"/>
              </a:xfrm>
              <a:prstGeom prst="rect">
                <a:avLst/>
              </a:prstGeom>
              <a:noFill/>
            </p:spPr>
            <p:txBody>
              <a:bodyPr wrap="none" rtlCol="0">
                <a:spAutoFit/>
              </a:bodyPr>
              <a:lstStyle/>
              <a:p>
                <a:pPr algn="ctr"/>
                <a:r>
                  <a:rPr lang="fr-FR" sz="1200" dirty="0"/>
                  <a:t>100</a:t>
                </a:r>
                <a:br>
                  <a:rPr lang="fr-FR" sz="1200" dirty="0"/>
                </a:br>
                <a:endParaRPr lang="fr-FR" sz="1200" dirty="0"/>
              </a:p>
              <a:p>
                <a:pPr algn="ctr"/>
                <a:r>
                  <a:rPr lang="fr-FR" sz="1200" dirty="0"/>
                  <a:t>94</a:t>
                </a:r>
              </a:p>
              <a:p>
                <a:pPr algn="ctr"/>
                <a:r>
                  <a:rPr lang="fr-FR" sz="1200" dirty="0"/>
                  <a:t>77</a:t>
                </a:r>
              </a:p>
            </p:txBody>
          </p:sp>
          <p:sp>
            <p:nvSpPr>
              <p:cNvPr id="68" name="ZoneTexte 67">
                <a:extLst>
                  <a:ext uri="{FF2B5EF4-FFF2-40B4-BE49-F238E27FC236}">
                    <a16:creationId xmlns:a16="http://schemas.microsoft.com/office/drawing/2014/main" id="{12663A4F-1AD6-4AB7-8A81-C8E533A6860D}"/>
                  </a:ext>
                </a:extLst>
              </p:cNvPr>
              <p:cNvSpPr txBox="1"/>
              <p:nvPr/>
            </p:nvSpPr>
            <p:spPr>
              <a:xfrm>
                <a:off x="6858621" y="2804075"/>
                <a:ext cx="439543" cy="1044498"/>
              </a:xfrm>
              <a:prstGeom prst="rect">
                <a:avLst/>
              </a:prstGeom>
              <a:noFill/>
            </p:spPr>
            <p:txBody>
              <a:bodyPr wrap="none" rtlCol="0">
                <a:spAutoFit/>
              </a:bodyPr>
              <a:lstStyle/>
              <a:p>
                <a:pPr algn="ctr"/>
                <a:r>
                  <a:rPr lang="fr-FR" sz="1200" dirty="0"/>
                  <a:t>150</a:t>
                </a:r>
                <a:br>
                  <a:rPr lang="fr-FR" sz="1200" dirty="0"/>
                </a:br>
                <a:endParaRPr lang="fr-FR" sz="1200" dirty="0"/>
              </a:p>
              <a:p>
                <a:pPr algn="ctr"/>
                <a:r>
                  <a:rPr lang="fr-FR" sz="1200" dirty="0"/>
                  <a:t>93</a:t>
                </a:r>
              </a:p>
              <a:p>
                <a:pPr algn="ctr"/>
                <a:r>
                  <a:rPr lang="fr-FR" sz="1200" dirty="0"/>
                  <a:t>74</a:t>
                </a:r>
              </a:p>
            </p:txBody>
          </p:sp>
          <p:sp>
            <p:nvSpPr>
              <p:cNvPr id="69" name="ZoneTexte 68">
                <a:extLst>
                  <a:ext uri="{FF2B5EF4-FFF2-40B4-BE49-F238E27FC236}">
                    <a16:creationId xmlns:a16="http://schemas.microsoft.com/office/drawing/2014/main" id="{54BBA342-EAF7-4AAD-8408-24D5EBDB1E7C}"/>
                  </a:ext>
                </a:extLst>
              </p:cNvPr>
              <p:cNvSpPr txBox="1"/>
              <p:nvPr/>
            </p:nvSpPr>
            <p:spPr>
              <a:xfrm>
                <a:off x="7246323" y="2805562"/>
                <a:ext cx="439543" cy="1044498"/>
              </a:xfrm>
              <a:prstGeom prst="rect">
                <a:avLst/>
              </a:prstGeom>
              <a:noFill/>
            </p:spPr>
            <p:txBody>
              <a:bodyPr wrap="none" rtlCol="0">
                <a:spAutoFit/>
              </a:bodyPr>
              <a:lstStyle/>
              <a:p>
                <a:pPr algn="ctr"/>
                <a:r>
                  <a:rPr lang="fr-FR" sz="1200" dirty="0"/>
                  <a:t>200</a:t>
                </a:r>
                <a:br>
                  <a:rPr lang="fr-FR" sz="1200" dirty="0"/>
                </a:br>
                <a:endParaRPr lang="fr-FR" sz="1200" dirty="0"/>
              </a:p>
              <a:p>
                <a:pPr algn="ctr"/>
                <a:r>
                  <a:rPr lang="fr-FR" sz="1200" dirty="0"/>
                  <a:t>91</a:t>
                </a:r>
              </a:p>
              <a:p>
                <a:pPr algn="ctr"/>
                <a:r>
                  <a:rPr lang="fr-FR" sz="1200" dirty="0"/>
                  <a:t>72</a:t>
                </a:r>
              </a:p>
            </p:txBody>
          </p:sp>
          <p:sp>
            <p:nvSpPr>
              <p:cNvPr id="70" name="ZoneTexte 69">
                <a:extLst>
                  <a:ext uri="{FF2B5EF4-FFF2-40B4-BE49-F238E27FC236}">
                    <a16:creationId xmlns:a16="http://schemas.microsoft.com/office/drawing/2014/main" id="{6557F0C1-8BF5-46A9-8211-F879A0AA6BD1}"/>
                  </a:ext>
                </a:extLst>
              </p:cNvPr>
              <p:cNvSpPr txBox="1"/>
              <p:nvPr/>
            </p:nvSpPr>
            <p:spPr>
              <a:xfrm>
                <a:off x="7619594" y="2800807"/>
                <a:ext cx="439543" cy="1044498"/>
              </a:xfrm>
              <a:prstGeom prst="rect">
                <a:avLst/>
              </a:prstGeom>
              <a:noFill/>
            </p:spPr>
            <p:txBody>
              <a:bodyPr wrap="none" rtlCol="0">
                <a:spAutoFit/>
              </a:bodyPr>
              <a:lstStyle/>
              <a:p>
                <a:pPr algn="ctr"/>
                <a:r>
                  <a:rPr lang="fr-FR" sz="1200" dirty="0"/>
                  <a:t>250</a:t>
                </a:r>
                <a:br>
                  <a:rPr lang="fr-FR" sz="1200" dirty="0"/>
                </a:br>
                <a:endParaRPr lang="fr-FR" sz="1200" dirty="0"/>
              </a:p>
              <a:p>
                <a:pPr algn="ctr"/>
                <a:r>
                  <a:rPr lang="fr-FR" sz="1200" dirty="0"/>
                  <a:t>90</a:t>
                </a:r>
              </a:p>
              <a:p>
                <a:pPr algn="ctr"/>
                <a:r>
                  <a:rPr lang="fr-FR" sz="1200" dirty="0"/>
                  <a:t>72</a:t>
                </a:r>
              </a:p>
            </p:txBody>
          </p:sp>
          <p:sp>
            <p:nvSpPr>
              <p:cNvPr id="71" name="ZoneTexte 70">
                <a:extLst>
                  <a:ext uri="{FF2B5EF4-FFF2-40B4-BE49-F238E27FC236}">
                    <a16:creationId xmlns:a16="http://schemas.microsoft.com/office/drawing/2014/main" id="{37562D30-968B-4DFA-8985-A68C56652012}"/>
                  </a:ext>
                </a:extLst>
              </p:cNvPr>
              <p:cNvSpPr txBox="1"/>
              <p:nvPr/>
            </p:nvSpPr>
            <p:spPr>
              <a:xfrm>
                <a:off x="7999459" y="2804404"/>
                <a:ext cx="439543" cy="1044498"/>
              </a:xfrm>
              <a:prstGeom prst="rect">
                <a:avLst/>
              </a:prstGeom>
              <a:noFill/>
            </p:spPr>
            <p:txBody>
              <a:bodyPr wrap="none" rtlCol="0">
                <a:spAutoFit/>
              </a:bodyPr>
              <a:lstStyle/>
              <a:p>
                <a:pPr algn="ctr"/>
                <a:r>
                  <a:rPr lang="fr-FR" sz="1200" dirty="0"/>
                  <a:t>300</a:t>
                </a:r>
                <a:br>
                  <a:rPr lang="fr-FR" sz="1200" dirty="0"/>
                </a:br>
                <a:endParaRPr lang="fr-FR" sz="1200" dirty="0"/>
              </a:p>
              <a:p>
                <a:pPr algn="ctr"/>
                <a:r>
                  <a:rPr lang="fr-FR" sz="1200" dirty="0"/>
                  <a:t>89</a:t>
                </a:r>
              </a:p>
              <a:p>
                <a:pPr algn="ctr"/>
                <a:r>
                  <a:rPr lang="fr-FR" sz="1200" dirty="0"/>
                  <a:t>71</a:t>
                </a:r>
              </a:p>
            </p:txBody>
          </p:sp>
          <p:sp>
            <p:nvSpPr>
              <p:cNvPr id="72" name="ZoneTexte 71">
                <a:extLst>
                  <a:ext uri="{FF2B5EF4-FFF2-40B4-BE49-F238E27FC236}">
                    <a16:creationId xmlns:a16="http://schemas.microsoft.com/office/drawing/2014/main" id="{1AABF47B-32F7-43A3-9075-F249711FF720}"/>
                  </a:ext>
                </a:extLst>
              </p:cNvPr>
              <p:cNvSpPr txBox="1"/>
              <p:nvPr/>
            </p:nvSpPr>
            <p:spPr>
              <a:xfrm>
                <a:off x="8394208" y="2797028"/>
                <a:ext cx="439543" cy="1044498"/>
              </a:xfrm>
              <a:prstGeom prst="rect">
                <a:avLst/>
              </a:prstGeom>
              <a:noFill/>
            </p:spPr>
            <p:txBody>
              <a:bodyPr wrap="none" rtlCol="0">
                <a:spAutoFit/>
              </a:bodyPr>
              <a:lstStyle/>
              <a:p>
                <a:pPr algn="ctr"/>
                <a:r>
                  <a:rPr lang="fr-FR" sz="1200" dirty="0"/>
                  <a:t>350</a:t>
                </a:r>
                <a:br>
                  <a:rPr lang="fr-FR" sz="1200" dirty="0"/>
                </a:br>
                <a:endParaRPr lang="fr-FR" sz="1200" dirty="0"/>
              </a:p>
              <a:p>
                <a:pPr algn="ctr"/>
                <a:r>
                  <a:rPr lang="fr-FR" sz="1200" dirty="0"/>
                  <a:t>86</a:t>
                </a:r>
              </a:p>
              <a:p>
                <a:pPr algn="ctr"/>
                <a:r>
                  <a:rPr lang="fr-FR" sz="1200" dirty="0"/>
                  <a:t>64</a:t>
                </a:r>
              </a:p>
            </p:txBody>
          </p:sp>
          <p:sp>
            <p:nvSpPr>
              <p:cNvPr id="140" name="Forme libre : forme 139">
                <a:extLst>
                  <a:ext uri="{FF2B5EF4-FFF2-40B4-BE49-F238E27FC236}">
                    <a16:creationId xmlns:a16="http://schemas.microsoft.com/office/drawing/2014/main" id="{22562708-22AE-4DF8-A742-E4119F3749EE}"/>
                  </a:ext>
                </a:extLst>
              </p:cNvPr>
              <p:cNvSpPr/>
              <p:nvPr/>
            </p:nvSpPr>
            <p:spPr bwMode="auto">
              <a:xfrm>
                <a:off x="5841726" y="1030610"/>
                <a:ext cx="2835762" cy="626452"/>
              </a:xfrm>
              <a:custGeom>
                <a:avLst/>
                <a:gdLst>
                  <a:gd name="connsiteX0" fmla="*/ 0 w 2835762"/>
                  <a:gd name="connsiteY0" fmla="*/ 0 h 754520"/>
                  <a:gd name="connsiteX1" fmla="*/ 8415 w 2835762"/>
                  <a:gd name="connsiteY1" fmla="*/ 552567 h 754520"/>
                  <a:gd name="connsiteX2" fmla="*/ 56098 w 2835762"/>
                  <a:gd name="connsiteY2" fmla="*/ 552567 h 754520"/>
                  <a:gd name="connsiteX3" fmla="*/ 58903 w 2835762"/>
                  <a:gd name="connsiteY3" fmla="*/ 566591 h 754520"/>
                  <a:gd name="connsiteX4" fmla="*/ 359028 w 2835762"/>
                  <a:gd name="connsiteY4" fmla="*/ 563787 h 754520"/>
                  <a:gd name="connsiteX5" fmla="*/ 353419 w 2835762"/>
                  <a:gd name="connsiteY5" fmla="*/ 591836 h 754520"/>
                  <a:gd name="connsiteX6" fmla="*/ 437566 w 2835762"/>
                  <a:gd name="connsiteY6" fmla="*/ 591836 h 754520"/>
                  <a:gd name="connsiteX7" fmla="*/ 437566 w 2835762"/>
                  <a:gd name="connsiteY7" fmla="*/ 603055 h 754520"/>
                  <a:gd name="connsiteX8" fmla="*/ 597446 w 2835762"/>
                  <a:gd name="connsiteY8" fmla="*/ 603055 h 754520"/>
                  <a:gd name="connsiteX9" fmla="*/ 605860 w 2835762"/>
                  <a:gd name="connsiteY9" fmla="*/ 617080 h 754520"/>
                  <a:gd name="connsiteX10" fmla="*/ 673178 w 2835762"/>
                  <a:gd name="connsiteY10" fmla="*/ 619885 h 754520"/>
                  <a:gd name="connsiteX11" fmla="*/ 673178 w 2835762"/>
                  <a:gd name="connsiteY11" fmla="*/ 639519 h 754520"/>
                  <a:gd name="connsiteX12" fmla="*/ 715252 w 2835762"/>
                  <a:gd name="connsiteY12" fmla="*/ 633909 h 754520"/>
                  <a:gd name="connsiteX13" fmla="*/ 715252 w 2835762"/>
                  <a:gd name="connsiteY13" fmla="*/ 653544 h 754520"/>
                  <a:gd name="connsiteX14" fmla="*/ 992938 w 2835762"/>
                  <a:gd name="connsiteY14" fmla="*/ 656349 h 754520"/>
                  <a:gd name="connsiteX15" fmla="*/ 992938 w 2835762"/>
                  <a:gd name="connsiteY15" fmla="*/ 673178 h 754520"/>
                  <a:gd name="connsiteX16" fmla="*/ 1388430 w 2835762"/>
                  <a:gd name="connsiteY16" fmla="*/ 664763 h 754520"/>
                  <a:gd name="connsiteX17" fmla="*/ 1385625 w 2835762"/>
                  <a:gd name="connsiteY17" fmla="*/ 690007 h 754520"/>
                  <a:gd name="connsiteX18" fmla="*/ 1503431 w 2835762"/>
                  <a:gd name="connsiteY18" fmla="*/ 695617 h 754520"/>
                  <a:gd name="connsiteX19" fmla="*/ 1503431 w 2835762"/>
                  <a:gd name="connsiteY19" fmla="*/ 709642 h 754520"/>
                  <a:gd name="connsiteX20" fmla="*/ 1716604 w 2835762"/>
                  <a:gd name="connsiteY20" fmla="*/ 704032 h 754520"/>
                  <a:gd name="connsiteX21" fmla="*/ 1716604 w 2835762"/>
                  <a:gd name="connsiteY21" fmla="*/ 723666 h 754520"/>
                  <a:gd name="connsiteX22" fmla="*/ 2137340 w 2835762"/>
                  <a:gd name="connsiteY22" fmla="*/ 732081 h 754520"/>
                  <a:gd name="connsiteX23" fmla="*/ 2145755 w 2835762"/>
                  <a:gd name="connsiteY23" fmla="*/ 748910 h 754520"/>
                  <a:gd name="connsiteX24" fmla="*/ 2835762 w 2835762"/>
                  <a:gd name="connsiteY24" fmla="*/ 754520 h 75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762" h="754520">
                    <a:moveTo>
                      <a:pt x="0" y="0"/>
                    </a:moveTo>
                    <a:lnTo>
                      <a:pt x="8415" y="552567"/>
                    </a:lnTo>
                    <a:lnTo>
                      <a:pt x="56098" y="552567"/>
                    </a:lnTo>
                    <a:lnTo>
                      <a:pt x="58903" y="566591"/>
                    </a:lnTo>
                    <a:lnTo>
                      <a:pt x="359028" y="563787"/>
                    </a:lnTo>
                    <a:lnTo>
                      <a:pt x="353419" y="591836"/>
                    </a:lnTo>
                    <a:lnTo>
                      <a:pt x="437566" y="591836"/>
                    </a:lnTo>
                    <a:lnTo>
                      <a:pt x="437566" y="603055"/>
                    </a:lnTo>
                    <a:lnTo>
                      <a:pt x="597446" y="603055"/>
                    </a:lnTo>
                    <a:lnTo>
                      <a:pt x="605860" y="617080"/>
                    </a:lnTo>
                    <a:lnTo>
                      <a:pt x="673178" y="619885"/>
                    </a:lnTo>
                    <a:lnTo>
                      <a:pt x="673178" y="639519"/>
                    </a:lnTo>
                    <a:lnTo>
                      <a:pt x="715252" y="633909"/>
                    </a:lnTo>
                    <a:lnTo>
                      <a:pt x="715252" y="653544"/>
                    </a:lnTo>
                    <a:lnTo>
                      <a:pt x="992938" y="656349"/>
                    </a:lnTo>
                    <a:lnTo>
                      <a:pt x="992938" y="673178"/>
                    </a:lnTo>
                    <a:lnTo>
                      <a:pt x="1388430" y="664763"/>
                    </a:lnTo>
                    <a:lnTo>
                      <a:pt x="1385625" y="690007"/>
                    </a:lnTo>
                    <a:lnTo>
                      <a:pt x="1503431" y="695617"/>
                    </a:lnTo>
                    <a:lnTo>
                      <a:pt x="1503431" y="709642"/>
                    </a:lnTo>
                    <a:lnTo>
                      <a:pt x="1716604" y="704032"/>
                    </a:lnTo>
                    <a:lnTo>
                      <a:pt x="1716604" y="723666"/>
                    </a:lnTo>
                    <a:lnTo>
                      <a:pt x="2137340" y="732081"/>
                    </a:lnTo>
                    <a:lnTo>
                      <a:pt x="2145755" y="748910"/>
                    </a:lnTo>
                    <a:lnTo>
                      <a:pt x="2835762" y="754520"/>
                    </a:lnTo>
                  </a:path>
                </a:pathLst>
              </a:custGeom>
              <a:noFill/>
              <a:ln w="19050"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42" name="Forme libre : forme 141">
                <a:extLst>
                  <a:ext uri="{FF2B5EF4-FFF2-40B4-BE49-F238E27FC236}">
                    <a16:creationId xmlns:a16="http://schemas.microsoft.com/office/drawing/2014/main" id="{DF6457DC-64BD-4901-9C94-5201B5AD9084}"/>
                  </a:ext>
                </a:extLst>
              </p:cNvPr>
              <p:cNvSpPr/>
              <p:nvPr/>
            </p:nvSpPr>
            <p:spPr bwMode="auto">
              <a:xfrm>
                <a:off x="5847336" y="1487059"/>
                <a:ext cx="2835762" cy="398228"/>
              </a:xfrm>
              <a:custGeom>
                <a:avLst/>
                <a:gdLst>
                  <a:gd name="connsiteX0" fmla="*/ 0 w 2835762"/>
                  <a:gd name="connsiteY0" fmla="*/ 0 h 479640"/>
                  <a:gd name="connsiteX1" fmla="*/ 0 w 2835762"/>
                  <a:gd name="connsiteY1" fmla="*/ 255247 h 479640"/>
                  <a:gd name="connsiteX2" fmla="*/ 64513 w 2835762"/>
                  <a:gd name="connsiteY2" fmla="*/ 255247 h 479640"/>
                  <a:gd name="connsiteX3" fmla="*/ 56098 w 2835762"/>
                  <a:gd name="connsiteY3" fmla="*/ 263662 h 479640"/>
                  <a:gd name="connsiteX4" fmla="*/ 86952 w 2835762"/>
                  <a:gd name="connsiteY4" fmla="*/ 263662 h 479640"/>
                  <a:gd name="connsiteX5" fmla="*/ 86952 w 2835762"/>
                  <a:gd name="connsiteY5" fmla="*/ 286101 h 479640"/>
                  <a:gd name="connsiteX6" fmla="*/ 145855 w 2835762"/>
                  <a:gd name="connsiteY6" fmla="*/ 286101 h 479640"/>
                  <a:gd name="connsiteX7" fmla="*/ 145855 w 2835762"/>
                  <a:gd name="connsiteY7" fmla="*/ 300125 h 479640"/>
                  <a:gd name="connsiteX8" fmla="*/ 230003 w 2835762"/>
                  <a:gd name="connsiteY8" fmla="*/ 300125 h 479640"/>
                  <a:gd name="connsiteX9" fmla="*/ 230003 w 2835762"/>
                  <a:gd name="connsiteY9" fmla="*/ 316955 h 479640"/>
                  <a:gd name="connsiteX10" fmla="*/ 260857 w 2835762"/>
                  <a:gd name="connsiteY10" fmla="*/ 316955 h 479640"/>
                  <a:gd name="connsiteX11" fmla="*/ 260857 w 2835762"/>
                  <a:gd name="connsiteY11" fmla="*/ 342199 h 479640"/>
                  <a:gd name="connsiteX12" fmla="*/ 656349 w 2835762"/>
                  <a:gd name="connsiteY12" fmla="*/ 342199 h 479640"/>
                  <a:gd name="connsiteX13" fmla="*/ 656349 w 2835762"/>
                  <a:gd name="connsiteY13" fmla="*/ 350613 h 479640"/>
                  <a:gd name="connsiteX14" fmla="*/ 799399 w 2835762"/>
                  <a:gd name="connsiteY14" fmla="*/ 350613 h 479640"/>
                  <a:gd name="connsiteX15" fmla="*/ 799399 w 2835762"/>
                  <a:gd name="connsiteY15" fmla="*/ 367443 h 479640"/>
                  <a:gd name="connsiteX16" fmla="*/ 872326 w 2835762"/>
                  <a:gd name="connsiteY16" fmla="*/ 367443 h 479640"/>
                  <a:gd name="connsiteX17" fmla="*/ 872326 w 2835762"/>
                  <a:gd name="connsiteY17" fmla="*/ 384272 h 479640"/>
                  <a:gd name="connsiteX18" fmla="*/ 1161232 w 2835762"/>
                  <a:gd name="connsiteY18" fmla="*/ 384272 h 479640"/>
                  <a:gd name="connsiteX19" fmla="*/ 1161232 w 2835762"/>
                  <a:gd name="connsiteY19" fmla="*/ 409517 h 479640"/>
                  <a:gd name="connsiteX20" fmla="*/ 1284648 w 2835762"/>
                  <a:gd name="connsiteY20" fmla="*/ 409517 h 479640"/>
                  <a:gd name="connsiteX21" fmla="*/ 1284648 w 2835762"/>
                  <a:gd name="connsiteY21" fmla="*/ 434761 h 479640"/>
                  <a:gd name="connsiteX22" fmla="*/ 2067217 w 2835762"/>
                  <a:gd name="connsiteY22" fmla="*/ 434761 h 479640"/>
                  <a:gd name="connsiteX23" fmla="*/ 2067217 w 2835762"/>
                  <a:gd name="connsiteY23" fmla="*/ 401102 h 479640"/>
                  <a:gd name="connsiteX24" fmla="*/ 2067217 w 2835762"/>
                  <a:gd name="connsiteY24" fmla="*/ 468420 h 479640"/>
                  <a:gd name="connsiteX25" fmla="*/ 2409416 w 2835762"/>
                  <a:gd name="connsiteY25" fmla="*/ 468420 h 479640"/>
                  <a:gd name="connsiteX26" fmla="*/ 2420636 w 2835762"/>
                  <a:gd name="connsiteY26" fmla="*/ 479640 h 479640"/>
                  <a:gd name="connsiteX27" fmla="*/ 2835762 w 2835762"/>
                  <a:gd name="connsiteY27" fmla="*/ 479640 h 479640"/>
                  <a:gd name="connsiteX0" fmla="*/ 0 w 2835762"/>
                  <a:gd name="connsiteY0" fmla="*/ 0 h 479640"/>
                  <a:gd name="connsiteX1" fmla="*/ 0 w 2835762"/>
                  <a:gd name="connsiteY1" fmla="*/ 255247 h 479640"/>
                  <a:gd name="connsiteX2" fmla="*/ 64513 w 2835762"/>
                  <a:gd name="connsiteY2" fmla="*/ 255247 h 479640"/>
                  <a:gd name="connsiteX3" fmla="*/ 56098 w 2835762"/>
                  <a:gd name="connsiteY3" fmla="*/ 263662 h 479640"/>
                  <a:gd name="connsiteX4" fmla="*/ 86952 w 2835762"/>
                  <a:gd name="connsiteY4" fmla="*/ 263662 h 479640"/>
                  <a:gd name="connsiteX5" fmla="*/ 86952 w 2835762"/>
                  <a:gd name="connsiteY5" fmla="*/ 286101 h 479640"/>
                  <a:gd name="connsiteX6" fmla="*/ 145855 w 2835762"/>
                  <a:gd name="connsiteY6" fmla="*/ 286101 h 479640"/>
                  <a:gd name="connsiteX7" fmla="*/ 145855 w 2835762"/>
                  <a:gd name="connsiteY7" fmla="*/ 300125 h 479640"/>
                  <a:gd name="connsiteX8" fmla="*/ 230003 w 2835762"/>
                  <a:gd name="connsiteY8" fmla="*/ 300125 h 479640"/>
                  <a:gd name="connsiteX9" fmla="*/ 230003 w 2835762"/>
                  <a:gd name="connsiteY9" fmla="*/ 316955 h 479640"/>
                  <a:gd name="connsiteX10" fmla="*/ 260857 w 2835762"/>
                  <a:gd name="connsiteY10" fmla="*/ 316955 h 479640"/>
                  <a:gd name="connsiteX11" fmla="*/ 260857 w 2835762"/>
                  <a:gd name="connsiteY11" fmla="*/ 342199 h 479640"/>
                  <a:gd name="connsiteX12" fmla="*/ 656349 w 2835762"/>
                  <a:gd name="connsiteY12" fmla="*/ 342199 h 479640"/>
                  <a:gd name="connsiteX13" fmla="*/ 656349 w 2835762"/>
                  <a:gd name="connsiteY13" fmla="*/ 350613 h 479640"/>
                  <a:gd name="connsiteX14" fmla="*/ 799399 w 2835762"/>
                  <a:gd name="connsiteY14" fmla="*/ 350613 h 479640"/>
                  <a:gd name="connsiteX15" fmla="*/ 799399 w 2835762"/>
                  <a:gd name="connsiteY15" fmla="*/ 367443 h 479640"/>
                  <a:gd name="connsiteX16" fmla="*/ 872326 w 2835762"/>
                  <a:gd name="connsiteY16" fmla="*/ 367443 h 479640"/>
                  <a:gd name="connsiteX17" fmla="*/ 872326 w 2835762"/>
                  <a:gd name="connsiteY17" fmla="*/ 384272 h 479640"/>
                  <a:gd name="connsiteX18" fmla="*/ 1161232 w 2835762"/>
                  <a:gd name="connsiteY18" fmla="*/ 384272 h 479640"/>
                  <a:gd name="connsiteX19" fmla="*/ 1161232 w 2835762"/>
                  <a:gd name="connsiteY19" fmla="*/ 409517 h 479640"/>
                  <a:gd name="connsiteX20" fmla="*/ 1284648 w 2835762"/>
                  <a:gd name="connsiteY20" fmla="*/ 409517 h 479640"/>
                  <a:gd name="connsiteX21" fmla="*/ 1284648 w 2835762"/>
                  <a:gd name="connsiteY21" fmla="*/ 434761 h 479640"/>
                  <a:gd name="connsiteX22" fmla="*/ 2067217 w 2835762"/>
                  <a:gd name="connsiteY22" fmla="*/ 434761 h 479640"/>
                  <a:gd name="connsiteX23" fmla="*/ 2067217 w 2835762"/>
                  <a:gd name="connsiteY23" fmla="*/ 401102 h 479640"/>
                  <a:gd name="connsiteX24" fmla="*/ 2067217 w 2835762"/>
                  <a:gd name="connsiteY24" fmla="*/ 468420 h 479640"/>
                  <a:gd name="connsiteX25" fmla="*/ 2409416 w 2835762"/>
                  <a:gd name="connsiteY25" fmla="*/ 468420 h 479640"/>
                  <a:gd name="connsiteX26" fmla="*/ 2420636 w 2835762"/>
                  <a:gd name="connsiteY26" fmla="*/ 479640 h 479640"/>
                  <a:gd name="connsiteX27" fmla="*/ 2835762 w 2835762"/>
                  <a:gd name="connsiteY27" fmla="*/ 479640 h 479640"/>
                  <a:gd name="connsiteX0" fmla="*/ 0 w 2835762"/>
                  <a:gd name="connsiteY0" fmla="*/ 0 h 479640"/>
                  <a:gd name="connsiteX1" fmla="*/ 0 w 2835762"/>
                  <a:gd name="connsiteY1" fmla="*/ 255247 h 479640"/>
                  <a:gd name="connsiteX2" fmla="*/ 64513 w 2835762"/>
                  <a:gd name="connsiteY2" fmla="*/ 255247 h 479640"/>
                  <a:gd name="connsiteX3" fmla="*/ 56098 w 2835762"/>
                  <a:gd name="connsiteY3" fmla="*/ 263662 h 479640"/>
                  <a:gd name="connsiteX4" fmla="*/ 86952 w 2835762"/>
                  <a:gd name="connsiteY4" fmla="*/ 263662 h 479640"/>
                  <a:gd name="connsiteX5" fmla="*/ 86952 w 2835762"/>
                  <a:gd name="connsiteY5" fmla="*/ 286101 h 479640"/>
                  <a:gd name="connsiteX6" fmla="*/ 145855 w 2835762"/>
                  <a:gd name="connsiteY6" fmla="*/ 286101 h 479640"/>
                  <a:gd name="connsiteX7" fmla="*/ 145855 w 2835762"/>
                  <a:gd name="connsiteY7" fmla="*/ 300125 h 479640"/>
                  <a:gd name="connsiteX8" fmla="*/ 230003 w 2835762"/>
                  <a:gd name="connsiteY8" fmla="*/ 300125 h 479640"/>
                  <a:gd name="connsiteX9" fmla="*/ 230003 w 2835762"/>
                  <a:gd name="connsiteY9" fmla="*/ 316955 h 479640"/>
                  <a:gd name="connsiteX10" fmla="*/ 260857 w 2835762"/>
                  <a:gd name="connsiteY10" fmla="*/ 316955 h 479640"/>
                  <a:gd name="connsiteX11" fmla="*/ 260857 w 2835762"/>
                  <a:gd name="connsiteY11" fmla="*/ 342199 h 479640"/>
                  <a:gd name="connsiteX12" fmla="*/ 656349 w 2835762"/>
                  <a:gd name="connsiteY12" fmla="*/ 342199 h 479640"/>
                  <a:gd name="connsiteX13" fmla="*/ 656349 w 2835762"/>
                  <a:gd name="connsiteY13" fmla="*/ 350613 h 479640"/>
                  <a:gd name="connsiteX14" fmla="*/ 799399 w 2835762"/>
                  <a:gd name="connsiteY14" fmla="*/ 350613 h 479640"/>
                  <a:gd name="connsiteX15" fmla="*/ 799399 w 2835762"/>
                  <a:gd name="connsiteY15" fmla="*/ 367443 h 479640"/>
                  <a:gd name="connsiteX16" fmla="*/ 872326 w 2835762"/>
                  <a:gd name="connsiteY16" fmla="*/ 367443 h 479640"/>
                  <a:gd name="connsiteX17" fmla="*/ 872326 w 2835762"/>
                  <a:gd name="connsiteY17" fmla="*/ 384272 h 479640"/>
                  <a:gd name="connsiteX18" fmla="*/ 1161232 w 2835762"/>
                  <a:gd name="connsiteY18" fmla="*/ 384272 h 479640"/>
                  <a:gd name="connsiteX19" fmla="*/ 1161232 w 2835762"/>
                  <a:gd name="connsiteY19" fmla="*/ 409517 h 479640"/>
                  <a:gd name="connsiteX20" fmla="*/ 1284648 w 2835762"/>
                  <a:gd name="connsiteY20" fmla="*/ 409517 h 479640"/>
                  <a:gd name="connsiteX21" fmla="*/ 1284648 w 2835762"/>
                  <a:gd name="connsiteY21" fmla="*/ 434761 h 479640"/>
                  <a:gd name="connsiteX22" fmla="*/ 2067217 w 2835762"/>
                  <a:gd name="connsiteY22" fmla="*/ 434761 h 479640"/>
                  <a:gd name="connsiteX23" fmla="*/ 2067217 w 2835762"/>
                  <a:gd name="connsiteY23" fmla="*/ 401102 h 479640"/>
                  <a:gd name="connsiteX24" fmla="*/ 2067217 w 2835762"/>
                  <a:gd name="connsiteY24" fmla="*/ 468420 h 479640"/>
                  <a:gd name="connsiteX25" fmla="*/ 2409416 w 2835762"/>
                  <a:gd name="connsiteY25" fmla="*/ 468420 h 479640"/>
                  <a:gd name="connsiteX26" fmla="*/ 2420636 w 2835762"/>
                  <a:gd name="connsiteY26" fmla="*/ 479640 h 479640"/>
                  <a:gd name="connsiteX27" fmla="*/ 2835762 w 2835762"/>
                  <a:gd name="connsiteY27" fmla="*/ 479640 h 479640"/>
                  <a:gd name="connsiteX0" fmla="*/ 0 w 2835762"/>
                  <a:gd name="connsiteY0" fmla="*/ 0 h 479640"/>
                  <a:gd name="connsiteX1" fmla="*/ 0 w 2835762"/>
                  <a:gd name="connsiteY1" fmla="*/ 255247 h 479640"/>
                  <a:gd name="connsiteX2" fmla="*/ 64513 w 2835762"/>
                  <a:gd name="connsiteY2" fmla="*/ 255247 h 479640"/>
                  <a:gd name="connsiteX3" fmla="*/ 56098 w 2835762"/>
                  <a:gd name="connsiteY3" fmla="*/ 263662 h 479640"/>
                  <a:gd name="connsiteX4" fmla="*/ 86952 w 2835762"/>
                  <a:gd name="connsiteY4" fmla="*/ 263662 h 479640"/>
                  <a:gd name="connsiteX5" fmla="*/ 86952 w 2835762"/>
                  <a:gd name="connsiteY5" fmla="*/ 286101 h 479640"/>
                  <a:gd name="connsiteX6" fmla="*/ 145855 w 2835762"/>
                  <a:gd name="connsiteY6" fmla="*/ 286101 h 479640"/>
                  <a:gd name="connsiteX7" fmla="*/ 145855 w 2835762"/>
                  <a:gd name="connsiteY7" fmla="*/ 300125 h 479640"/>
                  <a:gd name="connsiteX8" fmla="*/ 230003 w 2835762"/>
                  <a:gd name="connsiteY8" fmla="*/ 300125 h 479640"/>
                  <a:gd name="connsiteX9" fmla="*/ 230003 w 2835762"/>
                  <a:gd name="connsiteY9" fmla="*/ 316955 h 479640"/>
                  <a:gd name="connsiteX10" fmla="*/ 260857 w 2835762"/>
                  <a:gd name="connsiteY10" fmla="*/ 316955 h 479640"/>
                  <a:gd name="connsiteX11" fmla="*/ 260857 w 2835762"/>
                  <a:gd name="connsiteY11" fmla="*/ 342199 h 479640"/>
                  <a:gd name="connsiteX12" fmla="*/ 656349 w 2835762"/>
                  <a:gd name="connsiteY12" fmla="*/ 342199 h 479640"/>
                  <a:gd name="connsiteX13" fmla="*/ 656349 w 2835762"/>
                  <a:gd name="connsiteY13" fmla="*/ 350613 h 479640"/>
                  <a:gd name="connsiteX14" fmla="*/ 799399 w 2835762"/>
                  <a:gd name="connsiteY14" fmla="*/ 350613 h 479640"/>
                  <a:gd name="connsiteX15" fmla="*/ 799399 w 2835762"/>
                  <a:gd name="connsiteY15" fmla="*/ 367443 h 479640"/>
                  <a:gd name="connsiteX16" fmla="*/ 872326 w 2835762"/>
                  <a:gd name="connsiteY16" fmla="*/ 367443 h 479640"/>
                  <a:gd name="connsiteX17" fmla="*/ 872326 w 2835762"/>
                  <a:gd name="connsiteY17" fmla="*/ 384272 h 479640"/>
                  <a:gd name="connsiteX18" fmla="*/ 1161232 w 2835762"/>
                  <a:gd name="connsiteY18" fmla="*/ 384272 h 479640"/>
                  <a:gd name="connsiteX19" fmla="*/ 1161232 w 2835762"/>
                  <a:gd name="connsiteY19" fmla="*/ 409517 h 479640"/>
                  <a:gd name="connsiteX20" fmla="*/ 1284648 w 2835762"/>
                  <a:gd name="connsiteY20" fmla="*/ 409517 h 479640"/>
                  <a:gd name="connsiteX21" fmla="*/ 1284648 w 2835762"/>
                  <a:gd name="connsiteY21" fmla="*/ 434761 h 479640"/>
                  <a:gd name="connsiteX22" fmla="*/ 2067217 w 2835762"/>
                  <a:gd name="connsiteY22" fmla="*/ 434761 h 479640"/>
                  <a:gd name="connsiteX23" fmla="*/ 2067217 w 2835762"/>
                  <a:gd name="connsiteY23" fmla="*/ 468420 h 479640"/>
                  <a:gd name="connsiteX24" fmla="*/ 2409416 w 2835762"/>
                  <a:gd name="connsiteY24" fmla="*/ 468420 h 479640"/>
                  <a:gd name="connsiteX25" fmla="*/ 2420636 w 2835762"/>
                  <a:gd name="connsiteY25" fmla="*/ 479640 h 479640"/>
                  <a:gd name="connsiteX26" fmla="*/ 2835762 w 2835762"/>
                  <a:gd name="connsiteY26" fmla="*/ 479640 h 47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5762" h="479640">
                    <a:moveTo>
                      <a:pt x="0" y="0"/>
                    </a:moveTo>
                    <a:lnTo>
                      <a:pt x="0" y="255247"/>
                    </a:lnTo>
                    <a:lnTo>
                      <a:pt x="64513" y="255247"/>
                    </a:lnTo>
                    <a:lnTo>
                      <a:pt x="56098" y="263662"/>
                    </a:lnTo>
                    <a:lnTo>
                      <a:pt x="86952" y="263662"/>
                    </a:lnTo>
                    <a:lnTo>
                      <a:pt x="86952" y="286101"/>
                    </a:lnTo>
                    <a:lnTo>
                      <a:pt x="145855" y="286101"/>
                    </a:lnTo>
                    <a:lnTo>
                      <a:pt x="145855" y="300125"/>
                    </a:lnTo>
                    <a:lnTo>
                      <a:pt x="230003" y="300125"/>
                    </a:lnTo>
                    <a:lnTo>
                      <a:pt x="230003" y="316955"/>
                    </a:lnTo>
                    <a:lnTo>
                      <a:pt x="260857" y="316955"/>
                    </a:lnTo>
                    <a:lnTo>
                      <a:pt x="260857" y="342199"/>
                    </a:lnTo>
                    <a:lnTo>
                      <a:pt x="656349" y="342199"/>
                    </a:lnTo>
                    <a:lnTo>
                      <a:pt x="656349" y="350613"/>
                    </a:lnTo>
                    <a:lnTo>
                      <a:pt x="799399" y="350613"/>
                    </a:lnTo>
                    <a:lnTo>
                      <a:pt x="799399" y="367443"/>
                    </a:lnTo>
                    <a:lnTo>
                      <a:pt x="872326" y="367443"/>
                    </a:lnTo>
                    <a:lnTo>
                      <a:pt x="872326" y="384272"/>
                    </a:lnTo>
                    <a:lnTo>
                      <a:pt x="1161232" y="384272"/>
                    </a:lnTo>
                    <a:lnTo>
                      <a:pt x="1161232" y="409517"/>
                    </a:lnTo>
                    <a:lnTo>
                      <a:pt x="1284648" y="409517"/>
                    </a:lnTo>
                    <a:lnTo>
                      <a:pt x="1284648" y="434761"/>
                    </a:lnTo>
                    <a:lnTo>
                      <a:pt x="2067217" y="434761"/>
                    </a:lnTo>
                    <a:lnTo>
                      <a:pt x="2067217" y="468420"/>
                    </a:lnTo>
                    <a:lnTo>
                      <a:pt x="2409416" y="468420"/>
                    </a:lnTo>
                    <a:lnTo>
                      <a:pt x="2420636" y="479640"/>
                    </a:lnTo>
                    <a:lnTo>
                      <a:pt x="2835762" y="479640"/>
                    </a:lnTo>
                  </a:path>
                </a:pathLst>
              </a:cu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29" name="ZoneTexte 128">
                <a:extLst>
                  <a:ext uri="{FF2B5EF4-FFF2-40B4-BE49-F238E27FC236}">
                    <a16:creationId xmlns:a16="http://schemas.microsoft.com/office/drawing/2014/main" id="{D3AACFE3-DD8A-44F6-929B-4695878DDC71}"/>
                  </a:ext>
                </a:extLst>
              </p:cNvPr>
              <p:cNvSpPr txBox="1"/>
              <p:nvPr/>
            </p:nvSpPr>
            <p:spPr>
              <a:xfrm>
                <a:off x="6415449" y="3026012"/>
                <a:ext cx="1951175" cy="348166"/>
              </a:xfrm>
              <a:prstGeom prst="rect">
                <a:avLst/>
              </a:prstGeom>
              <a:noFill/>
            </p:spPr>
            <p:txBody>
              <a:bodyPr wrap="none" rtlCol="0">
                <a:spAutoFit/>
              </a:bodyPr>
              <a:lstStyle/>
              <a:p>
                <a:r>
                  <a:rPr lang="fr-FR" sz="1200" b="1" dirty="0"/>
                  <a:t>Jours depuis l’inclusion</a:t>
                </a:r>
              </a:p>
            </p:txBody>
          </p:sp>
        </p:grpSp>
        <p:cxnSp>
          <p:nvCxnSpPr>
            <p:cNvPr id="135" name="Connecteur droit 134">
              <a:extLst>
                <a:ext uri="{FF2B5EF4-FFF2-40B4-BE49-F238E27FC236}">
                  <a16:creationId xmlns:a16="http://schemas.microsoft.com/office/drawing/2014/main" id="{B731DCCF-CBB3-4730-A48E-5B341401B1EA}"/>
                </a:ext>
              </a:extLst>
            </p:cNvPr>
            <p:cNvCxnSpPr/>
            <p:nvPr/>
          </p:nvCxnSpPr>
          <p:spPr bwMode="auto">
            <a:xfrm>
              <a:off x="5526872" y="3689762"/>
              <a:ext cx="180000" cy="0"/>
            </a:xfrm>
            <a:prstGeom prst="line">
              <a:avLst/>
            </a:prstGeom>
            <a:solidFill>
              <a:schemeClr val="accent1"/>
            </a:solidFill>
            <a:ln w="38100" cap="flat" cmpd="sng" algn="ctr">
              <a:solidFill>
                <a:srgbClr val="C00000"/>
              </a:solidFill>
              <a:prstDash val="solid"/>
              <a:round/>
              <a:headEnd type="none" w="med" len="med"/>
              <a:tailEnd type="none" w="med" len="med"/>
            </a:ln>
            <a:effectLst/>
          </p:spPr>
        </p:cxnSp>
        <p:cxnSp>
          <p:nvCxnSpPr>
            <p:cNvPr id="136" name="Connecteur droit 135">
              <a:extLst>
                <a:ext uri="{FF2B5EF4-FFF2-40B4-BE49-F238E27FC236}">
                  <a16:creationId xmlns:a16="http://schemas.microsoft.com/office/drawing/2014/main" id="{709D034C-0BC9-496D-943A-8138DBAC9FD7}"/>
                </a:ext>
              </a:extLst>
            </p:cNvPr>
            <p:cNvCxnSpPr/>
            <p:nvPr/>
          </p:nvCxnSpPr>
          <p:spPr bwMode="auto">
            <a:xfrm>
              <a:off x="5526872" y="3494183"/>
              <a:ext cx="180000" cy="0"/>
            </a:xfrm>
            <a:prstGeom prst="line">
              <a:avLst/>
            </a:prstGeom>
            <a:solidFill>
              <a:schemeClr val="accent1"/>
            </a:solidFill>
            <a:ln w="38100" cap="flat" cmpd="sng" algn="ctr">
              <a:solidFill>
                <a:srgbClr val="0000CC"/>
              </a:solidFill>
              <a:prstDash val="solid"/>
              <a:round/>
              <a:headEnd type="none" w="med" len="med"/>
              <a:tailEnd type="none" w="med" len="med"/>
            </a:ln>
            <a:effectLst/>
          </p:spPr>
        </p:cxnSp>
      </p:grpSp>
      <p:sp>
        <p:nvSpPr>
          <p:cNvPr id="111" name="Titre 2">
            <a:extLst>
              <a:ext uri="{FF2B5EF4-FFF2-40B4-BE49-F238E27FC236}">
                <a16:creationId xmlns:a16="http://schemas.microsoft.com/office/drawing/2014/main" id="{4F61E3E1-01D4-4B29-8BC4-3A5F9432A32A}"/>
              </a:ext>
            </a:extLst>
          </p:cNvPr>
          <p:cNvSpPr txBox="1">
            <a:spLocks/>
          </p:cNvSpPr>
          <p:nvPr/>
        </p:nvSpPr>
        <p:spPr>
          <a:xfrm>
            <a:off x="1547813" y="1158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kern="0" dirty="0"/>
          </a:p>
        </p:txBody>
      </p:sp>
      <p:sp>
        <p:nvSpPr>
          <p:cNvPr id="7" name="Titre 6"/>
          <p:cNvSpPr>
            <a:spLocks noGrp="1"/>
          </p:cNvSpPr>
          <p:nvPr>
            <p:ph type="title"/>
          </p:nvPr>
        </p:nvSpPr>
        <p:spPr/>
        <p:txBody>
          <a:bodyPr/>
          <a:lstStyle/>
          <a:p>
            <a:r>
              <a:rPr lang="fr-FR" dirty="0"/>
              <a:t>Essai CASCADE : Test and </a:t>
            </a:r>
            <a:r>
              <a:rPr lang="fr-FR" dirty="0" err="1"/>
              <a:t>Treat</a:t>
            </a:r>
            <a:r>
              <a:rPr lang="fr-FR" dirty="0"/>
              <a:t> le même jour (Lesotho) (2)</a:t>
            </a:r>
          </a:p>
        </p:txBody>
      </p:sp>
      <p:sp>
        <p:nvSpPr>
          <p:cNvPr id="112" name="ZoneTexte 111">
            <a:extLst>
              <a:ext uri="{FF2B5EF4-FFF2-40B4-BE49-F238E27FC236}">
                <a16:creationId xmlns:a16="http://schemas.microsoft.com/office/drawing/2014/main" id="{11D35016-EAC6-41DF-9798-B79C1C310B4B}"/>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215</a:t>
            </a:r>
          </a:p>
        </p:txBody>
      </p:sp>
    </p:spTree>
    <p:extLst>
      <p:ext uri="{BB962C8B-B14F-4D97-AF65-F5344CB8AC3E}">
        <p14:creationId xmlns:p14="http://schemas.microsoft.com/office/powerpoint/2010/main" val="1999232811"/>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Emergence de la mutation T97A </a:t>
            </a:r>
            <a:br>
              <a:rPr lang="fr-FR"/>
            </a:br>
            <a:r>
              <a:rPr lang="fr-FR"/>
              <a:t>et résistance à DTG (1)</a:t>
            </a:r>
          </a:p>
        </p:txBody>
      </p:sp>
      <p:sp>
        <p:nvSpPr>
          <p:cNvPr id="4" name="Espace réservé du contenu 3"/>
          <p:cNvSpPr>
            <a:spLocks noGrp="1"/>
          </p:cNvSpPr>
          <p:nvPr>
            <p:ph idx="1"/>
          </p:nvPr>
        </p:nvSpPr>
        <p:spPr>
          <a:xfrm>
            <a:off x="307300" y="1176548"/>
            <a:ext cx="8507413" cy="1527741"/>
          </a:xfrm>
        </p:spPr>
        <p:txBody>
          <a:bodyPr/>
          <a:lstStyle/>
          <a:p>
            <a:r>
              <a:rPr lang="fr-FR" sz="1800" dirty="0"/>
              <a:t>Description de 2 patients suivis aux Etats-Unis, lourdement </a:t>
            </a:r>
            <a:r>
              <a:rPr lang="fr-FR" sz="1800" dirty="0" err="1"/>
              <a:t>pré-traités</a:t>
            </a:r>
            <a:r>
              <a:rPr lang="fr-FR" sz="1800" dirty="0"/>
              <a:t> avec des échecs virologiques et porteurs de virus multi-résistants, recevant un traitement de sauvetage à base de DTG</a:t>
            </a:r>
          </a:p>
          <a:p>
            <a:pPr>
              <a:tabLst>
                <a:tab pos="354013" algn="l"/>
              </a:tabLst>
            </a:pPr>
            <a:r>
              <a:rPr lang="fr-FR" sz="1800" dirty="0"/>
              <a:t>Emergence à l’échec d’une mutation T97A dans l’intégrase, comme seule mutation supplémentaire, dans les 2 cas (</a:t>
            </a:r>
            <a:r>
              <a:rPr lang="fr-FR" sz="1800" dirty="0" err="1"/>
              <a:t>fold</a:t>
            </a:r>
            <a:r>
              <a:rPr lang="fr-FR" sz="1800" dirty="0"/>
              <a:t> change &gt; 10 pour DTG)</a:t>
            </a:r>
          </a:p>
        </p:txBody>
      </p:sp>
      <p:sp>
        <p:nvSpPr>
          <p:cNvPr id="5"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Kuriakose</a:t>
            </a:r>
            <a:r>
              <a:rPr lang="en-GB" sz="1200" i="1">
                <a:solidFill>
                  <a:srgbClr val="0070C0"/>
                </a:solidFill>
              </a:rPr>
              <a:t> S, CROI 2018, Abs. 543</a:t>
            </a:r>
          </a:p>
        </p:txBody>
      </p:sp>
      <p:graphicFrame>
        <p:nvGraphicFramePr>
          <p:cNvPr id="6" name="Tableau 5"/>
          <p:cNvGraphicFramePr>
            <a:graphicFrameLocks noGrp="1"/>
          </p:cNvGraphicFramePr>
          <p:nvPr>
            <p:extLst/>
          </p:nvPr>
        </p:nvGraphicFramePr>
        <p:xfrm>
          <a:off x="322290" y="3119498"/>
          <a:ext cx="8498931" cy="3363877"/>
        </p:xfrm>
        <a:graphic>
          <a:graphicData uri="http://schemas.openxmlformats.org/drawingml/2006/table">
            <a:tbl>
              <a:tblPr firstRow="1" bandRow="1">
                <a:tableStyleId>{5C22544A-7EE6-4342-B048-85BDC9FD1C3A}</a:tableStyleId>
              </a:tblPr>
              <a:tblGrid>
                <a:gridCol w="1493109">
                  <a:extLst>
                    <a:ext uri="{9D8B030D-6E8A-4147-A177-3AD203B41FA5}">
                      <a16:colId xmlns:a16="http://schemas.microsoft.com/office/drawing/2014/main" val="20000"/>
                    </a:ext>
                  </a:extLst>
                </a:gridCol>
                <a:gridCol w="3303251">
                  <a:extLst>
                    <a:ext uri="{9D8B030D-6E8A-4147-A177-3AD203B41FA5}">
                      <a16:colId xmlns:a16="http://schemas.microsoft.com/office/drawing/2014/main" val="20001"/>
                    </a:ext>
                  </a:extLst>
                </a:gridCol>
                <a:gridCol w="3702571">
                  <a:extLst>
                    <a:ext uri="{9D8B030D-6E8A-4147-A177-3AD203B41FA5}">
                      <a16:colId xmlns:a16="http://schemas.microsoft.com/office/drawing/2014/main" val="20002"/>
                    </a:ext>
                  </a:extLst>
                </a:gridCol>
              </a:tblGrid>
              <a:tr h="0">
                <a:tc>
                  <a:txBody>
                    <a:bodyPr/>
                    <a:lstStyle/>
                    <a:p>
                      <a:endParaRPr lang="fr-FR" sz="1300" dirty="0">
                        <a:solidFill>
                          <a:srgbClr val="000066"/>
                        </a:solidFill>
                      </a:endParaRP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300" u="none" strike="noStrike" cap="none" normalizeH="0" baseline="0" dirty="0">
                          <a:ln>
                            <a:noFill/>
                          </a:ln>
                          <a:solidFill>
                            <a:srgbClr val="000066"/>
                          </a:solidFill>
                          <a:effectLst/>
                        </a:rPr>
                        <a:t>Patient 1 </a:t>
                      </a:r>
                      <a:r>
                        <a:rPr kumimoji="0" lang="fr-FR" sz="1300" b="0" u="none" strike="noStrike" cap="none" normalizeH="0" baseline="0" dirty="0">
                          <a:ln>
                            <a:noFill/>
                          </a:ln>
                          <a:solidFill>
                            <a:srgbClr val="000066"/>
                          </a:solidFill>
                          <a:effectLst/>
                        </a:rPr>
                        <a:t>(</a:t>
                      </a:r>
                      <a:r>
                        <a:rPr kumimoji="0" lang="fr-FR" sz="1300" b="0" i="0" u="none" strike="noStrike" cap="none" normalizeH="0" baseline="0" dirty="0">
                          <a:ln>
                            <a:noFill/>
                          </a:ln>
                          <a:solidFill>
                            <a:srgbClr val="000066"/>
                          </a:solidFill>
                          <a:effectLst/>
                          <a:latin typeface="+mn-lt"/>
                        </a:rPr>
                        <a:t>51 ans ; diagnostic VIH : 1989)</a:t>
                      </a:r>
                      <a:endParaRPr kumimoji="0" lang="fr-FR" sz="13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300" b="1" i="0" u="none" strike="noStrike" cap="none" normalizeH="0" baseline="0" dirty="0">
                          <a:ln>
                            <a:noFill/>
                          </a:ln>
                          <a:solidFill>
                            <a:srgbClr val="000066"/>
                          </a:solidFill>
                          <a:effectLst/>
                          <a:latin typeface="+mn-lt"/>
                        </a:rPr>
                        <a:t>Patient 2 </a:t>
                      </a:r>
                      <a:r>
                        <a:rPr kumimoji="0" lang="fr-FR" sz="1300" b="0" i="0" u="none" strike="noStrike" cap="none" normalizeH="0" baseline="0" dirty="0">
                          <a:ln>
                            <a:noFill/>
                          </a:ln>
                          <a:solidFill>
                            <a:srgbClr val="000066"/>
                          </a:solidFill>
                          <a:effectLst/>
                          <a:latin typeface="+mn-lt"/>
                        </a:rPr>
                        <a:t>(</a:t>
                      </a:r>
                      <a:r>
                        <a:rPr kumimoji="0" lang="fr-FR" sz="1300" b="0" u="none" strike="noStrike" cap="none" normalizeH="0" baseline="0" dirty="0">
                          <a:ln>
                            <a:noFill/>
                          </a:ln>
                          <a:solidFill>
                            <a:srgbClr val="000066"/>
                          </a:solidFill>
                          <a:effectLst/>
                        </a:rPr>
                        <a:t>53 ans ;</a:t>
                      </a:r>
                      <a:r>
                        <a:rPr kumimoji="0" lang="fr-FR" sz="1300" u="none" strike="noStrike" cap="none" normalizeH="0" baseline="0" dirty="0">
                          <a:ln>
                            <a:noFill/>
                          </a:ln>
                          <a:solidFill>
                            <a:srgbClr val="000066"/>
                          </a:solidFill>
                          <a:effectLst/>
                        </a:rPr>
                        <a:t> </a:t>
                      </a:r>
                      <a:r>
                        <a:rPr kumimoji="0" lang="fr-FR" sz="1300" b="0" i="0" u="none" strike="noStrike" cap="none" normalizeH="0" baseline="0" dirty="0">
                          <a:ln>
                            <a:noFill/>
                          </a:ln>
                          <a:solidFill>
                            <a:srgbClr val="000066"/>
                          </a:solidFill>
                          <a:effectLst/>
                          <a:latin typeface="+mn-lt"/>
                        </a:rPr>
                        <a:t>diagnostic VIH : 1993)</a:t>
                      </a:r>
                      <a:endParaRPr kumimoji="0" lang="fr-FR" sz="13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0"/>
                  </a:ext>
                </a:extLst>
              </a:tr>
              <a:tr h="29706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mn-lt"/>
                        </a:rPr>
                        <a:t>Traitement ARV</a:t>
                      </a:r>
                      <a:endParaRPr kumimoji="0" lang="fr-FR" sz="13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u="none" strike="noStrike" cap="none" normalizeH="0" baseline="0">
                          <a:ln>
                            <a:noFill/>
                          </a:ln>
                          <a:solidFill>
                            <a:srgbClr val="000066"/>
                          </a:solidFill>
                          <a:effectLst/>
                        </a:rPr>
                        <a:t>DTG </a:t>
                      </a:r>
                      <a:r>
                        <a:rPr kumimoji="0" lang="fr-FR" sz="1300" u="none" strike="noStrike" cap="none" normalizeH="0" baseline="0" err="1">
                          <a:ln>
                            <a:noFill/>
                          </a:ln>
                          <a:solidFill>
                            <a:srgbClr val="000066"/>
                          </a:solidFill>
                          <a:effectLst/>
                        </a:rPr>
                        <a:t>bid</a:t>
                      </a:r>
                      <a:r>
                        <a:rPr kumimoji="0" lang="fr-FR" sz="1300" u="none" strike="noStrike" cap="none" normalizeH="0" baseline="0">
                          <a:ln>
                            <a:noFill/>
                          </a:ln>
                          <a:solidFill>
                            <a:srgbClr val="000066"/>
                          </a:solidFill>
                          <a:effectLst/>
                        </a:rPr>
                        <a:t> + DRV/r </a:t>
                      </a:r>
                      <a:r>
                        <a:rPr kumimoji="0" lang="fr-FR" sz="1300" u="none" strike="noStrike" cap="none" normalizeH="0" baseline="0" err="1">
                          <a:ln>
                            <a:noFill/>
                          </a:ln>
                          <a:solidFill>
                            <a:srgbClr val="000066"/>
                          </a:solidFill>
                          <a:effectLst/>
                        </a:rPr>
                        <a:t>bid</a:t>
                      </a:r>
                      <a:r>
                        <a:rPr kumimoji="0" lang="fr-FR" sz="1300" u="none" strike="noStrike" cap="none" normalizeH="0" baseline="0">
                          <a:ln>
                            <a:noFill/>
                          </a:ln>
                          <a:solidFill>
                            <a:srgbClr val="000066"/>
                          </a:solidFill>
                          <a:effectLst/>
                        </a:rPr>
                        <a:t> + TDF/FTC + MVC</a:t>
                      </a:r>
                      <a:endParaRPr kumimoji="0" lang="fr-FR" sz="13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u="none" strike="noStrike" cap="none" normalizeH="0" baseline="0" dirty="0">
                          <a:ln>
                            <a:noFill/>
                          </a:ln>
                          <a:solidFill>
                            <a:srgbClr val="000066"/>
                          </a:solidFill>
                          <a:effectLst/>
                        </a:rPr>
                        <a:t>DTG/ABC/3TC + TDF</a:t>
                      </a:r>
                      <a:endParaRPr kumimoji="0" lang="fr-FR" sz="13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1"/>
                  </a:ext>
                </a:extLst>
              </a:tr>
              <a:tr h="36685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u="none" strike="noStrike" cap="none" normalizeH="0" baseline="0" dirty="0">
                          <a:ln>
                            <a:noFill/>
                          </a:ln>
                          <a:solidFill>
                            <a:srgbClr val="000066"/>
                          </a:solidFill>
                          <a:effectLst/>
                        </a:rPr>
                        <a:t>CV à l’échec</a:t>
                      </a:r>
                      <a:endParaRPr kumimoji="0" lang="fr-FR" sz="13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1 638 c/ml</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 50 000 c/ml</a:t>
                      </a:r>
                    </a:p>
                  </a:txBody>
                  <a:tcPr anchor="ctr" horzOverflow="overflow"/>
                </a:tc>
                <a:extLst>
                  <a:ext uri="{0D108BD9-81ED-4DB2-BD59-A6C34878D82A}">
                    <a16:rowId xmlns:a16="http://schemas.microsoft.com/office/drawing/2014/main" val="10003"/>
                  </a:ext>
                </a:extLst>
              </a:tr>
              <a:tr h="347250">
                <a:tc gridSpan="3">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1" i="0" u="none" strike="noStrike" cap="none" normalizeH="0" baseline="0" dirty="0">
                          <a:ln>
                            <a:noFill/>
                          </a:ln>
                          <a:solidFill>
                            <a:srgbClr val="000066"/>
                          </a:solidFill>
                          <a:effectLst/>
                          <a:latin typeface="Arial" charset="0"/>
                        </a:rPr>
                        <a:t>Génotype cumulé avant initiation DTG</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300" b="0"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3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4"/>
                  </a:ext>
                </a:extLst>
              </a:tr>
              <a:tr h="51798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Arial" charset="0"/>
                        </a:rPr>
                        <a:t>Mutations INTI</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M41L, T69ins, M184V, T215D</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Arial" charset="0"/>
                        </a:rPr>
                        <a:t>M41L, D67N, E44D, T69D, V75M, M184V, L210W, T215Y</a:t>
                      </a:r>
                    </a:p>
                  </a:txBody>
                  <a:tcPr anchor="ctr" horzOverflow="overflow"/>
                </a:tc>
                <a:extLst>
                  <a:ext uri="{0D108BD9-81ED-4DB2-BD59-A6C34878D82A}">
                    <a16:rowId xmlns:a16="http://schemas.microsoft.com/office/drawing/2014/main" val="10005"/>
                  </a:ext>
                </a:extLst>
              </a:tr>
              <a:tr h="317663">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Mutations INNTI</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Arial" charset="0"/>
                        </a:rPr>
                        <a:t>A98G, K101E, Y181C, G190A</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V90I, L100I, K103N, E138A, V179L</a:t>
                      </a:r>
                    </a:p>
                  </a:txBody>
                  <a:tcPr anchor="ctr" horzOverflow="overflow"/>
                </a:tc>
                <a:extLst>
                  <a:ext uri="{0D108BD9-81ED-4DB2-BD59-A6C34878D82A}">
                    <a16:rowId xmlns:a16="http://schemas.microsoft.com/office/drawing/2014/main" val="10006"/>
                  </a:ext>
                </a:extLst>
              </a:tr>
              <a:tr h="34857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Mutations IP</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Arial" charset="0"/>
                        </a:rPr>
                        <a:t>V32I, M46L, I54L, I84V, L90M</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da-DK" sz="1300" b="0" i="0" u="none" strike="noStrike" cap="none" normalizeH="0" baseline="0" dirty="0">
                          <a:ln>
                            <a:noFill/>
                          </a:ln>
                          <a:solidFill>
                            <a:srgbClr val="000066"/>
                          </a:solidFill>
                          <a:effectLst/>
                          <a:latin typeface="Arial" charset="0"/>
                        </a:rPr>
                        <a:t>V32I, M46L, I54L, Q58E, V82A, I84V, L90M</a:t>
                      </a:r>
                    </a:p>
                  </a:txBody>
                  <a:tcPr anchor="ctr" horzOverflow="overflow"/>
                </a:tc>
                <a:extLst>
                  <a:ext uri="{0D108BD9-81ED-4DB2-BD59-A6C34878D82A}">
                    <a16:rowId xmlns:a16="http://schemas.microsoft.com/office/drawing/2014/main" val="10007"/>
                  </a:ext>
                </a:extLst>
              </a:tr>
              <a:tr h="28029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Mutations INI</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Arial" charset="0"/>
                        </a:rPr>
                        <a:t>G140S, Q148H</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300" b="0" i="0" u="none" strike="noStrike" cap="none" normalizeH="0" baseline="0" dirty="0">
                          <a:ln>
                            <a:noFill/>
                          </a:ln>
                          <a:solidFill>
                            <a:srgbClr val="000066"/>
                          </a:solidFill>
                          <a:effectLst/>
                          <a:latin typeface="Arial" charset="0"/>
                        </a:rPr>
                        <a:t>E138T, G140S, Q148H</a:t>
                      </a:r>
                    </a:p>
                  </a:txBody>
                  <a:tcPr anchor="ctr" horzOverflow="overflow"/>
                </a:tc>
                <a:extLst>
                  <a:ext uri="{0D108BD9-81ED-4DB2-BD59-A6C34878D82A}">
                    <a16:rowId xmlns:a16="http://schemas.microsoft.com/office/drawing/2014/main" val="10008"/>
                  </a:ext>
                </a:extLst>
              </a:tr>
              <a:tr h="29980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Tropisme</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a:ln>
                            <a:noFill/>
                          </a:ln>
                          <a:solidFill>
                            <a:srgbClr val="000066"/>
                          </a:solidFill>
                          <a:effectLst/>
                          <a:latin typeface="Arial" charset="0"/>
                        </a:rPr>
                        <a:t>R5</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0" i="0" u="none" strike="noStrike" cap="none" normalizeH="0" baseline="0" dirty="0">
                          <a:ln>
                            <a:noFill/>
                          </a:ln>
                          <a:solidFill>
                            <a:srgbClr val="000066"/>
                          </a:solidFill>
                          <a:effectLst/>
                          <a:latin typeface="Arial" charset="0"/>
                        </a:rPr>
                        <a:t>Non-R5</a:t>
                      </a:r>
                    </a:p>
                  </a:txBody>
                  <a:tcPr anchor="ctr" horzOverflow="overflow"/>
                </a:tc>
                <a:extLst>
                  <a:ext uri="{0D108BD9-81ED-4DB2-BD59-A6C34878D82A}">
                    <a16:rowId xmlns:a16="http://schemas.microsoft.com/office/drawing/2014/main" val="10009"/>
                  </a:ext>
                </a:extLst>
              </a:tr>
              <a:tr h="260558">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1" i="0" u="none" strike="noStrike" cap="none" normalizeH="0" baseline="0">
                          <a:ln>
                            <a:noFill/>
                          </a:ln>
                          <a:solidFill>
                            <a:srgbClr val="000066"/>
                          </a:solidFill>
                          <a:effectLst/>
                          <a:latin typeface="Arial" charset="0"/>
                        </a:rPr>
                        <a:t>GSS</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1" i="0" u="none" strike="noStrike" cap="none" normalizeH="0" baseline="0">
                          <a:ln>
                            <a:noFill/>
                          </a:ln>
                          <a:solidFill>
                            <a:srgbClr val="000066"/>
                          </a:solidFill>
                          <a:effectLst/>
                          <a:latin typeface="Arial" charset="0"/>
                        </a:rPr>
                        <a:t>1,5</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300" b="1" i="0" u="none" strike="noStrike" cap="none" normalizeH="0" baseline="0" dirty="0">
                          <a:ln>
                            <a:noFill/>
                          </a:ln>
                          <a:solidFill>
                            <a:srgbClr val="000066"/>
                          </a:solidFill>
                          <a:effectLst/>
                          <a:latin typeface="Arial" charset="0"/>
                        </a:rPr>
                        <a:t>0</a:t>
                      </a:r>
                    </a:p>
                  </a:txBody>
                  <a:tcPr anchor="ctr" horzOverflow="overflow"/>
                </a:tc>
                <a:extLst>
                  <a:ext uri="{0D108BD9-81ED-4DB2-BD59-A6C34878D82A}">
                    <a16:rowId xmlns:a16="http://schemas.microsoft.com/office/drawing/2014/main" val="10010"/>
                  </a:ext>
                </a:extLst>
              </a:tr>
            </a:tbl>
          </a:graphicData>
        </a:graphic>
      </p:graphicFrame>
      <p:sp>
        <p:nvSpPr>
          <p:cNvPr id="7" name="Text Box 2"/>
          <p:cNvSpPr txBox="1">
            <a:spLocks noChangeArrowheads="1"/>
          </p:cNvSpPr>
          <p:nvPr/>
        </p:nvSpPr>
        <p:spPr bwMode="auto">
          <a:xfrm>
            <a:off x="1047565" y="2704289"/>
            <a:ext cx="7261933"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Description des 2 cas</a:t>
            </a:r>
          </a:p>
        </p:txBody>
      </p:sp>
      <p:sp>
        <p:nvSpPr>
          <p:cNvPr id="8" name="ZoneTexte 7">
            <a:extLst>
              <a:ext uri="{FF2B5EF4-FFF2-40B4-BE49-F238E27FC236}">
                <a16:creationId xmlns:a16="http://schemas.microsoft.com/office/drawing/2014/main" id="{EE9024BD-B771-44EF-8214-737E56DD1CA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18</a:t>
            </a:r>
          </a:p>
        </p:txBody>
      </p:sp>
    </p:spTree>
    <p:extLst>
      <p:ext uri="{BB962C8B-B14F-4D97-AF65-F5344CB8AC3E}">
        <p14:creationId xmlns:p14="http://schemas.microsoft.com/office/powerpoint/2010/main" val="2808267592"/>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Stratégie combinée de prévention pour réduire l’incidence du VIH en zone de forte prévalence </a:t>
            </a:r>
          </a:p>
        </p:txBody>
      </p:sp>
      <p:sp>
        <p:nvSpPr>
          <p:cNvPr id="4" name="Espace réservé du contenu 3"/>
          <p:cNvSpPr>
            <a:spLocks noGrp="1"/>
          </p:cNvSpPr>
          <p:nvPr>
            <p:ph idx="1"/>
          </p:nvPr>
        </p:nvSpPr>
        <p:spPr>
          <a:xfrm>
            <a:off x="457200" y="1341438"/>
            <a:ext cx="8686801" cy="5111750"/>
          </a:xfrm>
        </p:spPr>
        <p:txBody>
          <a:bodyPr/>
          <a:lstStyle/>
          <a:p>
            <a:r>
              <a:rPr lang="fr-FR" sz="1800" dirty="0"/>
              <a:t>Région </a:t>
            </a:r>
            <a:r>
              <a:rPr lang="fr-FR" sz="1800" dirty="0" err="1"/>
              <a:t>Rakaï</a:t>
            </a:r>
            <a:r>
              <a:rPr lang="fr-FR" sz="1800" dirty="0"/>
              <a:t> en Ouganda (pêcheurs du Lac Victoria)</a:t>
            </a:r>
          </a:p>
          <a:p>
            <a:pPr lvl="1"/>
            <a:r>
              <a:rPr lang="fr-FR" sz="1600" dirty="0"/>
              <a:t>La prévalence du VIH est d’environ 40 %</a:t>
            </a:r>
          </a:p>
          <a:p>
            <a:pPr lvl="1"/>
            <a:r>
              <a:rPr lang="fr-FR" sz="1600" dirty="0"/>
              <a:t>Fin 2011, mise en place d’un programme global de prévention</a:t>
            </a:r>
          </a:p>
          <a:p>
            <a:pPr lvl="1"/>
            <a:r>
              <a:rPr lang="fr-FR" sz="1600" dirty="0"/>
              <a:t>Evaluation de l’incidence et de la prévalence du VIH chez les individus de 15 à 49 ans</a:t>
            </a:r>
          </a:p>
          <a:p>
            <a:pPr lvl="1"/>
            <a:r>
              <a:rPr lang="fr-FR" sz="1600" dirty="0"/>
              <a:t>5 enquêtes entre 2011 et 2016 </a:t>
            </a:r>
            <a:r>
              <a:rPr lang="fr-FR" sz="1500" dirty="0"/>
              <a:t>(5 005 personnes, survenue de 134 cas incidents de VIH)</a:t>
            </a:r>
          </a:p>
        </p:txBody>
      </p:sp>
      <p:graphicFrame>
        <p:nvGraphicFramePr>
          <p:cNvPr id="5" name="Tableau 4"/>
          <p:cNvGraphicFramePr>
            <a:graphicFrameLocks noGrp="1"/>
          </p:cNvGraphicFramePr>
          <p:nvPr>
            <p:extLst>
              <p:ext uri="{D42A27DB-BD31-4B8C-83A1-F6EECF244321}">
                <p14:modId xmlns:p14="http://schemas.microsoft.com/office/powerpoint/2010/main" val="2541708596"/>
              </p:ext>
            </p:extLst>
          </p:nvPr>
        </p:nvGraphicFramePr>
        <p:xfrm>
          <a:off x="816229" y="2755936"/>
          <a:ext cx="7789354" cy="2122374"/>
        </p:xfrm>
        <a:graphic>
          <a:graphicData uri="http://schemas.openxmlformats.org/drawingml/2006/table">
            <a:tbl>
              <a:tblPr firstRow="1" bandRow="1">
                <a:tableStyleId>{5C22544A-7EE6-4342-B048-85BDC9FD1C3A}</a:tableStyleId>
              </a:tblPr>
              <a:tblGrid>
                <a:gridCol w="2894788">
                  <a:extLst>
                    <a:ext uri="{9D8B030D-6E8A-4147-A177-3AD203B41FA5}">
                      <a16:colId xmlns:a16="http://schemas.microsoft.com/office/drawing/2014/main" val="20000"/>
                    </a:ext>
                  </a:extLst>
                </a:gridCol>
                <a:gridCol w="873252">
                  <a:extLst>
                    <a:ext uri="{9D8B030D-6E8A-4147-A177-3AD203B41FA5}">
                      <a16:colId xmlns:a16="http://schemas.microsoft.com/office/drawing/2014/main" val="20001"/>
                    </a:ext>
                  </a:extLst>
                </a:gridCol>
                <a:gridCol w="1251942">
                  <a:extLst>
                    <a:ext uri="{9D8B030D-6E8A-4147-A177-3AD203B41FA5}">
                      <a16:colId xmlns:a16="http://schemas.microsoft.com/office/drawing/2014/main" val="20002"/>
                    </a:ext>
                  </a:extLst>
                </a:gridCol>
                <a:gridCol w="837623">
                  <a:extLst>
                    <a:ext uri="{9D8B030D-6E8A-4147-A177-3AD203B41FA5}">
                      <a16:colId xmlns:a16="http://schemas.microsoft.com/office/drawing/2014/main" val="20003"/>
                    </a:ext>
                  </a:extLst>
                </a:gridCol>
                <a:gridCol w="764095">
                  <a:extLst>
                    <a:ext uri="{9D8B030D-6E8A-4147-A177-3AD203B41FA5}">
                      <a16:colId xmlns:a16="http://schemas.microsoft.com/office/drawing/2014/main" val="20004"/>
                    </a:ext>
                  </a:extLst>
                </a:gridCol>
                <a:gridCol w="1167654">
                  <a:extLst>
                    <a:ext uri="{9D8B030D-6E8A-4147-A177-3AD203B41FA5}">
                      <a16:colId xmlns:a16="http://schemas.microsoft.com/office/drawing/2014/main" val="20005"/>
                    </a:ext>
                  </a:extLst>
                </a:gridCol>
              </a:tblGrid>
              <a:tr h="315488">
                <a:tc>
                  <a:txBody>
                    <a:bodyPr/>
                    <a:lstStyle/>
                    <a:p>
                      <a:endParaRPr lang="fr-FR" sz="1400" b="0" dirty="0">
                        <a:solidFill>
                          <a:srgbClr val="000066"/>
                        </a:solidFill>
                      </a:endParaRPr>
                    </a:p>
                  </a:txBody>
                  <a:tcPr anchor="ctr"/>
                </a:tc>
                <a:tc>
                  <a:txBody>
                    <a:bodyPr/>
                    <a:lstStyle/>
                    <a:p>
                      <a:pPr algn="ctr"/>
                      <a:r>
                        <a:rPr lang="fr-FR" sz="1400" dirty="0">
                          <a:solidFill>
                            <a:srgbClr val="000066"/>
                          </a:solidFill>
                        </a:rPr>
                        <a:t>12/2011</a:t>
                      </a:r>
                      <a:endParaRPr lang="fr-FR" sz="1400" b="0" dirty="0">
                        <a:solidFill>
                          <a:srgbClr val="000066"/>
                        </a:solidFill>
                      </a:endParaRPr>
                    </a:p>
                  </a:txBody>
                  <a:tcPr anchor="ctr"/>
                </a:tc>
                <a:tc>
                  <a:txBody>
                    <a:bodyPr/>
                    <a:lstStyle/>
                    <a:p>
                      <a:pPr algn="ctr"/>
                      <a:r>
                        <a:rPr lang="fr-FR" sz="1400" dirty="0">
                          <a:solidFill>
                            <a:srgbClr val="000066"/>
                          </a:solidFill>
                        </a:rPr>
                        <a:t>8/2012</a:t>
                      </a:r>
                      <a:endParaRPr lang="fr-FR" sz="1400" b="0" dirty="0">
                        <a:solidFill>
                          <a:srgbClr val="000066"/>
                        </a:solidFill>
                      </a:endParaRPr>
                    </a:p>
                  </a:txBody>
                  <a:tcPr anchor="ctr"/>
                </a:tc>
                <a:tc>
                  <a:txBody>
                    <a:bodyPr/>
                    <a:lstStyle/>
                    <a:p>
                      <a:pPr algn="ctr"/>
                      <a:r>
                        <a:rPr lang="fr-FR" sz="1400" dirty="0">
                          <a:solidFill>
                            <a:srgbClr val="000066"/>
                          </a:solidFill>
                        </a:rPr>
                        <a:t>9/2013</a:t>
                      </a:r>
                      <a:endParaRPr lang="fr-FR" sz="1400" b="0" dirty="0">
                        <a:solidFill>
                          <a:srgbClr val="000066"/>
                        </a:solidFill>
                      </a:endParaRPr>
                    </a:p>
                  </a:txBody>
                  <a:tcPr anchor="ctr"/>
                </a:tc>
                <a:tc>
                  <a:txBody>
                    <a:bodyPr/>
                    <a:lstStyle/>
                    <a:p>
                      <a:pPr algn="ctr"/>
                      <a:r>
                        <a:rPr lang="fr-FR" sz="1400" dirty="0">
                          <a:solidFill>
                            <a:srgbClr val="000066"/>
                          </a:solidFill>
                        </a:rPr>
                        <a:t>4/2015</a:t>
                      </a:r>
                      <a:endParaRPr lang="fr-FR" sz="1400" b="0" dirty="0">
                        <a:solidFill>
                          <a:srgbClr val="000066"/>
                        </a:solidFill>
                      </a:endParaRPr>
                    </a:p>
                  </a:txBody>
                  <a:tcPr anchor="ctr"/>
                </a:tc>
                <a:tc>
                  <a:txBody>
                    <a:bodyPr/>
                    <a:lstStyle/>
                    <a:p>
                      <a:pPr algn="ctr"/>
                      <a:r>
                        <a:rPr lang="fr-FR" sz="1400" dirty="0">
                          <a:solidFill>
                            <a:srgbClr val="000066"/>
                          </a:solidFill>
                        </a:rPr>
                        <a:t>12/2016</a:t>
                      </a:r>
                      <a:endParaRPr lang="fr-FR" sz="1400" b="0" dirty="0">
                        <a:solidFill>
                          <a:srgbClr val="000066"/>
                        </a:solidFill>
                      </a:endParaRPr>
                    </a:p>
                  </a:txBody>
                  <a:tcPr anchor="ctr"/>
                </a:tc>
                <a:extLst>
                  <a:ext uri="{0D108BD9-81ED-4DB2-BD59-A6C34878D82A}">
                    <a16:rowId xmlns:a16="http://schemas.microsoft.com/office/drawing/2014/main" val="10000"/>
                  </a:ext>
                </a:extLst>
              </a:tr>
              <a:tr h="315488">
                <a:tc>
                  <a:txBody>
                    <a:bodyPr/>
                    <a:lstStyle/>
                    <a:p>
                      <a:r>
                        <a:rPr lang="fr-FR" sz="1400" dirty="0">
                          <a:solidFill>
                            <a:srgbClr val="000066"/>
                          </a:solidFill>
                        </a:rPr>
                        <a:t>PVVIH</a:t>
                      </a:r>
                      <a:r>
                        <a:rPr lang="fr-FR" sz="1400" baseline="0" dirty="0">
                          <a:solidFill>
                            <a:srgbClr val="000066"/>
                          </a:solidFill>
                        </a:rPr>
                        <a:t> sous ARV, %</a:t>
                      </a:r>
                      <a:endParaRPr lang="fr-FR" sz="1400" b="0" dirty="0">
                        <a:solidFill>
                          <a:srgbClr val="000066"/>
                        </a:solidFill>
                      </a:endParaRPr>
                    </a:p>
                  </a:txBody>
                  <a:tcPr anchor="ctr"/>
                </a:tc>
                <a:tc>
                  <a:txBody>
                    <a:bodyPr/>
                    <a:lstStyle/>
                    <a:p>
                      <a:pPr algn="ctr"/>
                      <a:r>
                        <a:rPr lang="fr-FR" sz="1400" dirty="0">
                          <a:solidFill>
                            <a:srgbClr val="000066"/>
                          </a:solidFill>
                        </a:rPr>
                        <a:t>19</a:t>
                      </a:r>
                      <a:endParaRPr lang="fr-FR" sz="1400" b="0" dirty="0">
                        <a:solidFill>
                          <a:srgbClr val="000066"/>
                        </a:solidFill>
                      </a:endParaRPr>
                    </a:p>
                  </a:txBody>
                  <a:tcPr anchor="ctr"/>
                </a:tc>
                <a:tc>
                  <a:txBody>
                    <a:bodyPr/>
                    <a:lstStyle/>
                    <a:p>
                      <a:pPr algn="ctr"/>
                      <a:r>
                        <a:rPr lang="fr-FR" sz="1400" dirty="0">
                          <a:solidFill>
                            <a:srgbClr val="000066"/>
                          </a:solidFill>
                        </a:rPr>
                        <a:t>26 %</a:t>
                      </a:r>
                      <a:endParaRPr lang="fr-FR" sz="1400" b="0" dirty="0">
                        <a:solidFill>
                          <a:srgbClr val="000066"/>
                        </a:solidFill>
                      </a:endParaRPr>
                    </a:p>
                  </a:txBody>
                  <a:tcPr anchor="ctr"/>
                </a:tc>
                <a:tc>
                  <a:txBody>
                    <a:bodyPr/>
                    <a:lstStyle/>
                    <a:p>
                      <a:pPr algn="ctr"/>
                      <a:r>
                        <a:rPr lang="fr-FR" sz="1400" dirty="0">
                          <a:solidFill>
                            <a:srgbClr val="000066"/>
                          </a:solidFill>
                        </a:rPr>
                        <a:t>42</a:t>
                      </a:r>
                      <a:endParaRPr lang="fr-FR" sz="1400" b="0" dirty="0">
                        <a:solidFill>
                          <a:srgbClr val="000066"/>
                        </a:solidFill>
                      </a:endParaRPr>
                    </a:p>
                  </a:txBody>
                  <a:tcPr anchor="ctr"/>
                </a:tc>
                <a:tc>
                  <a:txBody>
                    <a:bodyPr/>
                    <a:lstStyle/>
                    <a:p>
                      <a:pPr algn="ctr"/>
                      <a:r>
                        <a:rPr lang="fr-FR" sz="1400" dirty="0">
                          <a:solidFill>
                            <a:srgbClr val="000066"/>
                          </a:solidFill>
                        </a:rPr>
                        <a:t>68</a:t>
                      </a:r>
                      <a:endParaRPr lang="fr-FR" sz="1400" b="0" dirty="0">
                        <a:solidFill>
                          <a:srgbClr val="000066"/>
                        </a:solidFill>
                      </a:endParaRPr>
                    </a:p>
                  </a:txBody>
                  <a:tcPr anchor="ctr"/>
                </a:tc>
                <a:tc>
                  <a:txBody>
                    <a:bodyPr/>
                    <a:lstStyle/>
                    <a:p>
                      <a:pPr algn="ctr"/>
                      <a:r>
                        <a:rPr lang="fr-FR" sz="1400" dirty="0">
                          <a:solidFill>
                            <a:srgbClr val="000066"/>
                          </a:solidFill>
                        </a:rPr>
                        <a:t>81</a:t>
                      </a:r>
                      <a:endParaRPr lang="fr-FR" sz="1400" b="0" dirty="0">
                        <a:solidFill>
                          <a:srgbClr val="000066"/>
                        </a:solidFill>
                      </a:endParaRPr>
                    </a:p>
                  </a:txBody>
                  <a:tcPr anchor="ctr"/>
                </a:tc>
                <a:extLst>
                  <a:ext uri="{0D108BD9-81ED-4DB2-BD59-A6C34878D82A}">
                    <a16:rowId xmlns:a16="http://schemas.microsoft.com/office/drawing/2014/main" val="10001"/>
                  </a:ext>
                </a:extLst>
              </a:tr>
              <a:tr h="315488">
                <a:tc>
                  <a:txBody>
                    <a:bodyPr/>
                    <a:lstStyle/>
                    <a:p>
                      <a:r>
                        <a:rPr lang="fr-FR" sz="1400" dirty="0">
                          <a:solidFill>
                            <a:srgbClr val="000066"/>
                          </a:solidFill>
                        </a:rPr>
                        <a:t>PVVIH avec CV &lt; 1000 c/ml, %</a:t>
                      </a:r>
                      <a:endParaRPr lang="fr-FR" sz="1400" b="0" dirty="0">
                        <a:solidFill>
                          <a:srgbClr val="000066"/>
                        </a:solidFill>
                      </a:endParaRPr>
                    </a:p>
                  </a:txBody>
                  <a:tcPr anchor="ctr"/>
                </a:tc>
                <a:tc>
                  <a:txBody>
                    <a:bodyPr/>
                    <a:lstStyle/>
                    <a:p>
                      <a:pPr algn="ctr"/>
                      <a:r>
                        <a:rPr lang="fr-FR" sz="1400" dirty="0">
                          <a:solidFill>
                            <a:srgbClr val="000066"/>
                          </a:solidFill>
                        </a:rPr>
                        <a:t>33</a:t>
                      </a:r>
                      <a:endParaRPr lang="fr-FR" sz="1400" b="0" dirty="0">
                        <a:solidFill>
                          <a:srgbClr val="000066"/>
                        </a:solidFill>
                      </a:endParaRPr>
                    </a:p>
                  </a:txBody>
                  <a:tcPr anchor="ctr"/>
                </a:tc>
                <a:tc>
                  <a:txBody>
                    <a:bodyPr/>
                    <a:lstStyle/>
                    <a:p>
                      <a:pPr algn="ctr"/>
                      <a:r>
                        <a:rPr lang="fr-FR" sz="1400" dirty="0">
                          <a:solidFill>
                            <a:srgbClr val="000066"/>
                          </a:solidFill>
                        </a:rPr>
                        <a:t>-</a:t>
                      </a:r>
                      <a:endParaRPr lang="fr-FR" sz="1400" b="0" dirty="0">
                        <a:solidFill>
                          <a:srgbClr val="000066"/>
                        </a:solidFill>
                      </a:endParaRPr>
                    </a:p>
                  </a:txBody>
                  <a:tcPr anchor="ctr"/>
                </a:tc>
                <a:tc>
                  <a:txBody>
                    <a:bodyPr/>
                    <a:lstStyle/>
                    <a:p>
                      <a:pPr algn="ctr"/>
                      <a:r>
                        <a:rPr lang="fr-FR" sz="1400" dirty="0">
                          <a:solidFill>
                            <a:srgbClr val="000066"/>
                          </a:solidFill>
                        </a:rPr>
                        <a:t>-</a:t>
                      </a:r>
                      <a:endParaRPr lang="fr-FR" sz="1400" b="0" dirty="0">
                        <a:solidFill>
                          <a:srgbClr val="000066"/>
                        </a:solidFill>
                      </a:endParaRPr>
                    </a:p>
                  </a:txBody>
                  <a:tcPr anchor="ctr"/>
                </a:tc>
                <a:tc>
                  <a:txBody>
                    <a:bodyPr/>
                    <a:lstStyle/>
                    <a:p>
                      <a:pPr algn="ctr"/>
                      <a:r>
                        <a:rPr lang="fr-FR" sz="1400" dirty="0">
                          <a:solidFill>
                            <a:srgbClr val="000066"/>
                          </a:solidFill>
                        </a:rPr>
                        <a:t>67</a:t>
                      </a:r>
                      <a:endParaRPr lang="fr-FR" sz="1400" b="0" dirty="0">
                        <a:solidFill>
                          <a:srgbClr val="000066"/>
                        </a:solidFill>
                      </a:endParaRPr>
                    </a:p>
                  </a:txBody>
                  <a:tcPr anchor="ctr"/>
                </a:tc>
                <a:tc>
                  <a:txBody>
                    <a:bodyPr/>
                    <a:lstStyle/>
                    <a:p>
                      <a:pPr algn="ctr"/>
                      <a:r>
                        <a:rPr lang="fr-FR" sz="1400" dirty="0">
                          <a:solidFill>
                            <a:srgbClr val="000066"/>
                          </a:solidFill>
                        </a:rPr>
                        <a:t>78</a:t>
                      </a:r>
                      <a:endParaRPr lang="fr-FR" sz="1400" b="0" dirty="0">
                        <a:solidFill>
                          <a:srgbClr val="000066"/>
                        </a:solidFill>
                      </a:endParaRPr>
                    </a:p>
                  </a:txBody>
                  <a:tcPr anchor="ctr"/>
                </a:tc>
                <a:extLst>
                  <a:ext uri="{0D108BD9-81ED-4DB2-BD59-A6C34878D82A}">
                    <a16:rowId xmlns:a16="http://schemas.microsoft.com/office/drawing/2014/main" val="10002"/>
                  </a:ext>
                </a:extLst>
              </a:tr>
              <a:tr h="315488">
                <a:tc>
                  <a:txBody>
                    <a:bodyPr/>
                    <a:lstStyle/>
                    <a:p>
                      <a:r>
                        <a:rPr lang="fr-FR" sz="1400" dirty="0">
                          <a:solidFill>
                            <a:srgbClr val="000066"/>
                          </a:solidFill>
                        </a:rPr>
                        <a:t>Circoncision hommes, %</a:t>
                      </a:r>
                      <a:endParaRPr lang="fr-FR" sz="1400" b="0" dirty="0">
                        <a:solidFill>
                          <a:srgbClr val="000066"/>
                        </a:solidFill>
                      </a:endParaRPr>
                    </a:p>
                  </a:txBody>
                  <a:tcPr anchor="ctr"/>
                </a:tc>
                <a:tc>
                  <a:txBody>
                    <a:bodyPr/>
                    <a:lstStyle/>
                    <a:p>
                      <a:pPr algn="ctr"/>
                      <a:r>
                        <a:rPr lang="fr-FR" sz="1400" dirty="0">
                          <a:solidFill>
                            <a:srgbClr val="000066"/>
                          </a:solidFill>
                        </a:rPr>
                        <a:t>39</a:t>
                      </a:r>
                      <a:endParaRPr lang="fr-FR" sz="1400" b="0" dirty="0">
                        <a:solidFill>
                          <a:srgbClr val="000066"/>
                        </a:solidFill>
                      </a:endParaRPr>
                    </a:p>
                  </a:txBody>
                  <a:tcPr anchor="ctr"/>
                </a:tc>
                <a:tc>
                  <a:txBody>
                    <a:bodyPr/>
                    <a:lstStyle/>
                    <a:p>
                      <a:pPr algn="ctr"/>
                      <a:r>
                        <a:rPr lang="fr-FR" sz="1400" dirty="0">
                          <a:solidFill>
                            <a:srgbClr val="000066"/>
                          </a:solidFill>
                        </a:rPr>
                        <a:t>44</a:t>
                      </a:r>
                      <a:endParaRPr lang="fr-FR" sz="1400" b="0" dirty="0">
                        <a:solidFill>
                          <a:srgbClr val="000066"/>
                        </a:solidFill>
                      </a:endParaRPr>
                    </a:p>
                  </a:txBody>
                  <a:tcPr anchor="ctr"/>
                </a:tc>
                <a:tc>
                  <a:txBody>
                    <a:bodyPr/>
                    <a:lstStyle/>
                    <a:p>
                      <a:pPr algn="ctr"/>
                      <a:r>
                        <a:rPr lang="fr-FR" sz="1400" dirty="0">
                          <a:solidFill>
                            <a:srgbClr val="000066"/>
                          </a:solidFill>
                        </a:rPr>
                        <a:t>51</a:t>
                      </a:r>
                      <a:endParaRPr lang="fr-FR" sz="1400" b="0" dirty="0">
                        <a:solidFill>
                          <a:srgbClr val="000066"/>
                        </a:solidFill>
                      </a:endParaRPr>
                    </a:p>
                  </a:txBody>
                  <a:tcPr anchor="ctr"/>
                </a:tc>
                <a:tc>
                  <a:txBody>
                    <a:bodyPr/>
                    <a:lstStyle/>
                    <a:p>
                      <a:pPr algn="ctr"/>
                      <a:r>
                        <a:rPr lang="fr-FR" sz="1400" dirty="0">
                          <a:solidFill>
                            <a:srgbClr val="000066"/>
                          </a:solidFill>
                        </a:rPr>
                        <a:t>58</a:t>
                      </a:r>
                      <a:endParaRPr lang="fr-FR" sz="1400" b="0" dirty="0">
                        <a:solidFill>
                          <a:srgbClr val="000066"/>
                        </a:solidFill>
                      </a:endParaRPr>
                    </a:p>
                  </a:txBody>
                  <a:tcPr anchor="ctr"/>
                </a:tc>
                <a:tc>
                  <a:txBody>
                    <a:bodyPr/>
                    <a:lstStyle/>
                    <a:p>
                      <a:pPr algn="ctr"/>
                      <a:r>
                        <a:rPr lang="fr-FR" sz="1400" dirty="0">
                          <a:solidFill>
                            <a:srgbClr val="000066"/>
                          </a:solidFill>
                        </a:rPr>
                        <a:t>63</a:t>
                      </a:r>
                      <a:endParaRPr lang="fr-FR" sz="1400" b="0" dirty="0">
                        <a:solidFill>
                          <a:srgbClr val="000066"/>
                        </a:solidFill>
                      </a:endParaRPr>
                    </a:p>
                  </a:txBody>
                  <a:tcPr anchor="ctr"/>
                </a:tc>
                <a:extLst>
                  <a:ext uri="{0D108BD9-81ED-4DB2-BD59-A6C34878D82A}">
                    <a16:rowId xmlns:a16="http://schemas.microsoft.com/office/drawing/2014/main" val="10003"/>
                  </a:ext>
                </a:extLst>
              </a:tr>
              <a:tr h="544934">
                <a:tc>
                  <a:txBody>
                    <a:bodyPr/>
                    <a:lstStyle/>
                    <a:p>
                      <a:r>
                        <a:rPr lang="fr-FR" sz="1400" dirty="0">
                          <a:solidFill>
                            <a:srgbClr val="000066"/>
                          </a:solidFill>
                        </a:rPr>
                        <a:t>Incidence VIH pour </a:t>
                      </a:r>
                      <a:br>
                        <a:rPr lang="fr-FR" sz="1400" dirty="0">
                          <a:solidFill>
                            <a:srgbClr val="000066"/>
                          </a:solidFill>
                        </a:rPr>
                      </a:br>
                      <a:r>
                        <a:rPr lang="fr-FR" sz="1400" dirty="0">
                          <a:solidFill>
                            <a:srgbClr val="000066"/>
                          </a:solidFill>
                        </a:rPr>
                        <a:t>100 personne-années</a:t>
                      </a:r>
                      <a:r>
                        <a:rPr lang="fr-FR" sz="1400" baseline="0" dirty="0">
                          <a:solidFill>
                            <a:srgbClr val="000066"/>
                          </a:solidFill>
                        </a:rPr>
                        <a:t> </a:t>
                      </a:r>
                      <a:r>
                        <a:rPr lang="fr-FR" sz="1400" dirty="0">
                          <a:solidFill>
                            <a:srgbClr val="000066"/>
                          </a:solidFill>
                        </a:rPr>
                        <a:t>(IC 95 %)</a:t>
                      </a:r>
                      <a:endParaRPr lang="fr-FR" sz="1400" b="0" dirty="0">
                        <a:solidFill>
                          <a:srgbClr val="000066"/>
                        </a:solidFill>
                      </a:endParaRPr>
                    </a:p>
                  </a:txBody>
                  <a:tcPr anchor="ctr"/>
                </a:tc>
                <a:tc>
                  <a:txBody>
                    <a:bodyPr/>
                    <a:lstStyle/>
                    <a:p>
                      <a:pPr algn="ctr"/>
                      <a:endParaRPr lang="fr-FR" sz="1400" b="0">
                        <a:solidFill>
                          <a:srgbClr val="000066"/>
                        </a:solidFill>
                      </a:endParaRPr>
                    </a:p>
                  </a:txBody>
                  <a:tcPr anchor="ctr"/>
                </a:tc>
                <a:tc>
                  <a:txBody>
                    <a:bodyPr/>
                    <a:lstStyle/>
                    <a:p>
                      <a:pPr algn="ctr"/>
                      <a:r>
                        <a:rPr lang="fr-FR" sz="1400" dirty="0">
                          <a:solidFill>
                            <a:srgbClr val="000066"/>
                          </a:solidFill>
                        </a:rPr>
                        <a:t>3,97 </a:t>
                      </a:r>
                    </a:p>
                    <a:p>
                      <a:pPr algn="ctr"/>
                      <a:r>
                        <a:rPr lang="fr-FR" sz="1400" dirty="0">
                          <a:solidFill>
                            <a:srgbClr val="000066"/>
                          </a:solidFill>
                        </a:rPr>
                        <a:t>(2,68 - 5,88)</a:t>
                      </a:r>
                      <a:endParaRPr lang="fr-FR" sz="1400" b="1" dirty="0">
                        <a:solidFill>
                          <a:srgbClr val="000066"/>
                        </a:solidFill>
                      </a:endParaRPr>
                    </a:p>
                  </a:txBody>
                  <a:tcPr anchor="ctr"/>
                </a:tc>
                <a:tc>
                  <a:txBody>
                    <a:bodyPr/>
                    <a:lstStyle/>
                    <a:p>
                      <a:pPr algn="ctr"/>
                      <a:endParaRPr lang="fr-FR" sz="1400" b="1" dirty="0">
                        <a:solidFill>
                          <a:srgbClr val="000066"/>
                        </a:solidFill>
                      </a:endParaRPr>
                    </a:p>
                  </a:txBody>
                  <a:tcPr anchor="ctr"/>
                </a:tc>
                <a:tc>
                  <a:txBody>
                    <a:bodyPr/>
                    <a:lstStyle/>
                    <a:p>
                      <a:pPr algn="ctr"/>
                      <a:endParaRPr lang="fr-FR" sz="1400" b="1" dirty="0">
                        <a:solidFill>
                          <a:srgbClr val="000066"/>
                        </a:solidFill>
                      </a:endParaRPr>
                    </a:p>
                  </a:txBody>
                  <a:tcPr anchor="ctr"/>
                </a:tc>
                <a:tc>
                  <a:txBody>
                    <a:bodyPr/>
                    <a:lstStyle/>
                    <a:p>
                      <a:pPr algn="ctr"/>
                      <a:r>
                        <a:rPr lang="fr-FR" sz="1400" dirty="0">
                          <a:solidFill>
                            <a:srgbClr val="000066"/>
                          </a:solidFill>
                        </a:rPr>
                        <a:t>1,61 </a:t>
                      </a:r>
                    </a:p>
                    <a:p>
                      <a:pPr algn="ctr"/>
                      <a:r>
                        <a:rPr lang="fr-FR" sz="1400" dirty="0">
                          <a:solidFill>
                            <a:srgbClr val="000066"/>
                          </a:solidFill>
                        </a:rPr>
                        <a:t>(1,13 - 2,29)</a:t>
                      </a:r>
                      <a:endParaRPr lang="fr-FR" sz="1400" b="1" dirty="0">
                        <a:solidFill>
                          <a:srgbClr val="000066"/>
                        </a:solidFill>
                      </a:endParaRPr>
                    </a:p>
                  </a:txBody>
                  <a:tcPr anchor="ctr"/>
                </a:tc>
                <a:extLst>
                  <a:ext uri="{0D108BD9-81ED-4DB2-BD59-A6C34878D82A}">
                    <a16:rowId xmlns:a16="http://schemas.microsoft.com/office/drawing/2014/main" val="10004"/>
                  </a:ext>
                </a:extLst>
              </a:tr>
              <a:tr h="315488">
                <a:tc>
                  <a:txBody>
                    <a:bodyPr/>
                    <a:lstStyle/>
                    <a:p>
                      <a:r>
                        <a:rPr lang="fr-FR" sz="1400" dirty="0">
                          <a:solidFill>
                            <a:srgbClr val="000066"/>
                          </a:solidFill>
                        </a:rPr>
                        <a:t>Prévalence</a:t>
                      </a:r>
                      <a:r>
                        <a:rPr lang="fr-FR" sz="1400" baseline="0" dirty="0">
                          <a:solidFill>
                            <a:srgbClr val="000066"/>
                          </a:solidFill>
                        </a:rPr>
                        <a:t> VIH, %</a:t>
                      </a:r>
                      <a:endParaRPr lang="fr-FR" sz="1400" b="0" dirty="0">
                        <a:solidFill>
                          <a:srgbClr val="000066"/>
                        </a:solidFill>
                      </a:endParaRPr>
                    </a:p>
                  </a:txBody>
                  <a:tcPr anchor="ctr"/>
                </a:tc>
                <a:tc>
                  <a:txBody>
                    <a:bodyPr/>
                    <a:lstStyle/>
                    <a:p>
                      <a:pPr algn="ctr"/>
                      <a:r>
                        <a:rPr lang="fr-FR" sz="1400" dirty="0">
                          <a:solidFill>
                            <a:srgbClr val="000066"/>
                          </a:solidFill>
                        </a:rPr>
                        <a:t>41</a:t>
                      </a:r>
                      <a:endParaRPr lang="fr-FR" sz="1400" b="1" dirty="0">
                        <a:solidFill>
                          <a:srgbClr val="000066"/>
                        </a:solidFill>
                      </a:endParaRPr>
                    </a:p>
                  </a:txBody>
                  <a:tcPr anchor="ctr"/>
                </a:tc>
                <a:tc>
                  <a:txBody>
                    <a:bodyPr/>
                    <a:lstStyle/>
                    <a:p>
                      <a:pPr algn="ctr"/>
                      <a:r>
                        <a:rPr lang="fr-FR" sz="1400" dirty="0">
                          <a:solidFill>
                            <a:srgbClr val="000066"/>
                          </a:solidFill>
                        </a:rPr>
                        <a:t>38</a:t>
                      </a:r>
                      <a:endParaRPr lang="fr-FR" sz="1400" b="0" dirty="0">
                        <a:solidFill>
                          <a:srgbClr val="000066"/>
                        </a:solidFill>
                      </a:endParaRPr>
                    </a:p>
                  </a:txBody>
                  <a:tcPr anchor="ctr"/>
                </a:tc>
                <a:tc>
                  <a:txBody>
                    <a:bodyPr/>
                    <a:lstStyle/>
                    <a:p>
                      <a:pPr algn="ctr"/>
                      <a:r>
                        <a:rPr lang="fr-FR" sz="1400" dirty="0">
                          <a:solidFill>
                            <a:srgbClr val="000066"/>
                          </a:solidFill>
                        </a:rPr>
                        <a:t>38</a:t>
                      </a:r>
                      <a:endParaRPr lang="fr-FR" sz="1400" b="0" dirty="0">
                        <a:solidFill>
                          <a:srgbClr val="000066"/>
                        </a:solidFill>
                      </a:endParaRPr>
                    </a:p>
                  </a:txBody>
                  <a:tcPr anchor="ctr"/>
                </a:tc>
                <a:tc>
                  <a:txBody>
                    <a:bodyPr/>
                    <a:lstStyle/>
                    <a:p>
                      <a:pPr algn="ctr"/>
                      <a:r>
                        <a:rPr lang="fr-FR" sz="1400" dirty="0">
                          <a:solidFill>
                            <a:srgbClr val="000066"/>
                          </a:solidFill>
                        </a:rPr>
                        <a:t>37</a:t>
                      </a:r>
                      <a:endParaRPr lang="fr-FR" sz="1400" b="0" dirty="0">
                        <a:solidFill>
                          <a:srgbClr val="000066"/>
                        </a:solidFill>
                      </a:endParaRPr>
                    </a:p>
                  </a:txBody>
                  <a:tcPr anchor="ctr"/>
                </a:tc>
                <a:tc>
                  <a:txBody>
                    <a:bodyPr/>
                    <a:lstStyle/>
                    <a:p>
                      <a:pPr algn="ctr"/>
                      <a:r>
                        <a:rPr lang="fr-FR" sz="1400" dirty="0">
                          <a:solidFill>
                            <a:srgbClr val="000066"/>
                          </a:solidFill>
                        </a:rPr>
                        <a:t>36</a:t>
                      </a:r>
                      <a:endParaRPr lang="fr-FR" sz="1400" b="1" dirty="0">
                        <a:solidFill>
                          <a:srgbClr val="000066"/>
                        </a:solidFill>
                      </a:endParaRPr>
                    </a:p>
                  </a:txBody>
                  <a:tcPr anchor="ctr"/>
                </a:tc>
                <a:extLst>
                  <a:ext uri="{0D108BD9-81ED-4DB2-BD59-A6C34878D82A}">
                    <a16:rowId xmlns:a16="http://schemas.microsoft.com/office/drawing/2014/main" val="10005"/>
                  </a:ext>
                </a:extLst>
              </a:tr>
            </a:tbl>
          </a:graphicData>
        </a:graphic>
      </p:graphicFrame>
      <p:sp>
        <p:nvSpPr>
          <p:cNvPr id="6" name="Espace réservé du contenu 3"/>
          <p:cNvSpPr txBox="1">
            <a:spLocks/>
          </p:cNvSpPr>
          <p:nvPr/>
        </p:nvSpPr>
        <p:spPr bwMode="auto">
          <a:xfrm>
            <a:off x="457200" y="4943397"/>
            <a:ext cx="8507413" cy="126356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dirty="0"/>
              <a:t>Moins bonne couverture ARV chez les hommes 15-24 ans</a:t>
            </a:r>
          </a:p>
          <a:p>
            <a:r>
              <a:rPr lang="fr-FR" sz="1800" dirty="0"/>
              <a:t>Meilleur taux de circoncision chez les 15-24 ans</a:t>
            </a:r>
          </a:p>
          <a:p>
            <a:r>
              <a:rPr lang="fr-FR" sz="1800" dirty="0"/>
              <a:t>Réduction de l’incidence du VIH de 58 % (55 % chez les hommes et 62 % chez les femmes), quelle que soit la tranche d’âge et de la prévalence dans une population </a:t>
            </a:r>
            <a:r>
              <a:rPr lang="fr-FR" sz="1800" dirty="0" err="1"/>
              <a:t>hyperendémique</a:t>
            </a:r>
            <a:r>
              <a:rPr lang="fr-FR" sz="1800" dirty="0"/>
              <a:t>, et ce, malgré l’absence de modification des comportements sexuels</a:t>
            </a:r>
          </a:p>
        </p:txBody>
      </p:sp>
      <p:sp>
        <p:nvSpPr>
          <p:cNvPr id="7"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Kagaayi</a:t>
            </a:r>
            <a:r>
              <a:rPr lang="en-GB" sz="1200" i="1" dirty="0">
                <a:solidFill>
                  <a:srgbClr val="0070C0"/>
                </a:solidFill>
              </a:rPr>
              <a:t> J, CROI 2018, Abs. 90</a:t>
            </a:r>
          </a:p>
        </p:txBody>
      </p:sp>
      <p:sp>
        <p:nvSpPr>
          <p:cNvPr id="8" name="ZoneTexte 7">
            <a:extLst>
              <a:ext uri="{FF2B5EF4-FFF2-40B4-BE49-F238E27FC236}">
                <a16:creationId xmlns:a16="http://schemas.microsoft.com/office/drawing/2014/main" id="{500D5A64-816F-40FF-9189-0CCA01BFA482}"/>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216</a:t>
            </a:r>
          </a:p>
        </p:txBody>
      </p:sp>
    </p:spTree>
    <p:extLst>
      <p:ext uri="{BB962C8B-B14F-4D97-AF65-F5344CB8AC3E}">
        <p14:creationId xmlns:p14="http://schemas.microsoft.com/office/powerpoint/2010/main" val="2876939839"/>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400" dirty="0"/>
              <a:t>Campagne de </a:t>
            </a:r>
            <a:r>
              <a:rPr lang="fr-FR" sz="2400" dirty="0" err="1"/>
              <a:t>PrEP</a:t>
            </a:r>
            <a:r>
              <a:rPr lang="fr-FR" sz="2400" dirty="0"/>
              <a:t> ciblée sur les HSH à haut risque : efficacité sur la réduction de l’incidence du VIH</a:t>
            </a:r>
          </a:p>
        </p:txBody>
      </p:sp>
      <p:sp>
        <p:nvSpPr>
          <p:cNvPr id="4" name="Espace réservé du contenu 3"/>
          <p:cNvSpPr>
            <a:spLocks noGrp="1"/>
          </p:cNvSpPr>
          <p:nvPr>
            <p:ph idx="1"/>
          </p:nvPr>
        </p:nvSpPr>
        <p:spPr>
          <a:xfrm>
            <a:off x="457200" y="1245188"/>
            <a:ext cx="8507413" cy="5111750"/>
          </a:xfrm>
        </p:spPr>
        <p:txBody>
          <a:bodyPr/>
          <a:lstStyle/>
          <a:p>
            <a:pPr>
              <a:lnSpc>
                <a:spcPts val="1800"/>
              </a:lnSpc>
            </a:pPr>
            <a:r>
              <a:rPr lang="fr-FR" sz="1600" dirty="0"/>
              <a:t>Australie, New South Wales (région de Sydney)</a:t>
            </a:r>
            <a:br>
              <a:rPr lang="fr-FR" sz="1600" dirty="0"/>
            </a:br>
            <a:endParaRPr lang="fr-FR" sz="1600" dirty="0"/>
          </a:p>
          <a:p>
            <a:pPr>
              <a:lnSpc>
                <a:spcPts val="1800"/>
              </a:lnSpc>
            </a:pPr>
            <a:r>
              <a:rPr lang="fr-FR" sz="1600" dirty="0"/>
              <a:t>Campagne de PrEP ciblée à toute la population à risque élevé d’acquisition </a:t>
            </a:r>
            <a:br>
              <a:rPr lang="fr-FR" sz="1600" dirty="0"/>
            </a:br>
            <a:r>
              <a:rPr lang="fr-FR" sz="1600" dirty="0"/>
              <a:t>du VIH = HSH ayant au cours des 3 derniers mois 1 des critères suivants : </a:t>
            </a:r>
          </a:p>
          <a:p>
            <a:pPr lvl="1">
              <a:lnSpc>
                <a:spcPts val="1800"/>
              </a:lnSpc>
            </a:pPr>
            <a:r>
              <a:rPr lang="fr-FR" sz="1600" dirty="0"/>
              <a:t>Rectite à </a:t>
            </a:r>
            <a:r>
              <a:rPr lang="fr-FR" sz="1600" i="1" dirty="0"/>
              <a:t>Chlamydia</a:t>
            </a:r>
            <a:r>
              <a:rPr lang="fr-FR" sz="1600" dirty="0"/>
              <a:t> ou à gonocoque, syphilis</a:t>
            </a:r>
          </a:p>
          <a:p>
            <a:pPr lvl="1">
              <a:lnSpc>
                <a:spcPts val="1800"/>
              </a:lnSpc>
            </a:pPr>
            <a:r>
              <a:rPr lang="fr-FR" sz="1600" dirty="0"/>
              <a:t>Rapport anal non protégé avec partenaire VIH+ à CV détectable ou avec partenaire occasionnel</a:t>
            </a:r>
          </a:p>
          <a:p>
            <a:pPr lvl="1">
              <a:lnSpc>
                <a:spcPts val="1800"/>
              </a:lnSpc>
            </a:pPr>
            <a:r>
              <a:rPr lang="fr-FR" sz="1600" dirty="0"/>
              <a:t>Utilisation de méthamphétamine</a:t>
            </a:r>
            <a:br>
              <a:rPr lang="fr-FR" sz="1200" dirty="0"/>
            </a:br>
            <a:endParaRPr lang="fr-FR" sz="1200" dirty="0"/>
          </a:p>
          <a:p>
            <a:pPr>
              <a:lnSpc>
                <a:spcPts val="1800"/>
              </a:lnSpc>
            </a:pPr>
            <a:r>
              <a:rPr lang="fr-FR" sz="1600" b="1" dirty="0"/>
              <a:t>Objectif : </a:t>
            </a:r>
            <a:r>
              <a:rPr lang="fr-FR" sz="1600" dirty="0"/>
              <a:t>initiation dans un délai de moins d’1 an de la PrEP chez les 3 700 HSH éligibles estimés</a:t>
            </a:r>
            <a:br>
              <a:rPr lang="fr-FR" sz="1600" dirty="0"/>
            </a:br>
            <a:endParaRPr lang="fr-FR" sz="1600" dirty="0"/>
          </a:p>
          <a:p>
            <a:pPr>
              <a:lnSpc>
                <a:spcPts val="1800"/>
              </a:lnSpc>
            </a:pPr>
            <a:r>
              <a:rPr lang="fr-FR" sz="1600" dirty="0"/>
              <a:t>Critère d’efficacité de la campagne = Incidence VIH 12 mois après la fin du recrutement des 3 700 HSH et dans la population générale</a:t>
            </a:r>
            <a:br>
              <a:rPr lang="fr-FR" sz="1600" dirty="0"/>
            </a:br>
            <a:endParaRPr lang="fr-FR" sz="1600" dirty="0"/>
          </a:p>
          <a:p>
            <a:pPr>
              <a:lnSpc>
                <a:spcPts val="1800"/>
              </a:lnSpc>
            </a:pPr>
            <a:r>
              <a:rPr lang="fr-FR" sz="1600" b="1" dirty="0"/>
              <a:t>Résultats : </a:t>
            </a:r>
            <a:r>
              <a:rPr lang="fr-FR" sz="1600" dirty="0"/>
              <a:t>inclusion de 3 700 HSH en 8 mois</a:t>
            </a:r>
          </a:p>
          <a:p>
            <a:pPr lvl="1">
              <a:lnSpc>
                <a:spcPts val="1800"/>
              </a:lnSpc>
            </a:pPr>
            <a:r>
              <a:rPr lang="fr-FR" sz="1600" dirty="0"/>
              <a:t>Sous </a:t>
            </a:r>
            <a:r>
              <a:rPr lang="fr-FR" sz="1600" dirty="0" err="1"/>
              <a:t>PrEP</a:t>
            </a:r>
            <a:r>
              <a:rPr lang="fr-FR" sz="1600" dirty="0"/>
              <a:t> à M12 : 97,8 %</a:t>
            </a:r>
          </a:p>
          <a:p>
            <a:pPr lvl="1">
              <a:lnSpc>
                <a:spcPts val="1800"/>
              </a:lnSpc>
            </a:pPr>
            <a:r>
              <a:rPr lang="fr-FR" sz="1600" dirty="0"/>
              <a:t>Incidence Infection VIH : 0,05/100 personne-années chez les 3 700 </a:t>
            </a:r>
            <a:br>
              <a:rPr lang="fr-FR" sz="1600" dirty="0"/>
            </a:br>
            <a:r>
              <a:rPr lang="fr-FR" sz="1600" dirty="0"/>
              <a:t>(vs attendu &gt; 2/100)</a:t>
            </a:r>
          </a:p>
          <a:p>
            <a:pPr lvl="1">
              <a:lnSpc>
                <a:spcPts val="1800"/>
              </a:lnSpc>
            </a:pPr>
            <a:r>
              <a:rPr lang="fr-FR" sz="1600" dirty="0"/>
              <a:t>Réduction de 32 % des nouveaux diagnostics de VIH dans l’année suivant le recrutement des 3 700 HSH</a:t>
            </a:r>
          </a:p>
          <a:p>
            <a:pPr lvl="2">
              <a:lnSpc>
                <a:spcPts val="1800"/>
              </a:lnSpc>
            </a:pPr>
            <a:r>
              <a:rPr lang="fr-FR" sz="1600" dirty="0"/>
              <a:t>Réduction significativement moindre chez les HSH de 18 à 24 ans, ceux vivant en dehors des quartiers « gay » de Sydney et les étrangers non anglophones</a:t>
            </a:r>
          </a:p>
        </p:txBody>
      </p:sp>
      <p:sp>
        <p:nvSpPr>
          <p:cNvPr id="6"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Grulich</a:t>
            </a:r>
            <a:r>
              <a:rPr lang="en-GB" sz="1200" i="1" dirty="0">
                <a:solidFill>
                  <a:srgbClr val="0070C0"/>
                </a:solidFill>
              </a:rPr>
              <a:t> A, CROI 2018, Abs. 88</a:t>
            </a:r>
          </a:p>
        </p:txBody>
      </p:sp>
      <p:sp>
        <p:nvSpPr>
          <p:cNvPr id="5" name="ZoneTexte 4">
            <a:extLst>
              <a:ext uri="{FF2B5EF4-FFF2-40B4-BE49-F238E27FC236}">
                <a16:creationId xmlns:a16="http://schemas.microsoft.com/office/drawing/2014/main" id="{E9AFB920-C129-4A2B-AC1C-ABD999B1D716}"/>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217</a:t>
            </a:r>
          </a:p>
        </p:txBody>
      </p:sp>
    </p:spTree>
    <p:extLst>
      <p:ext uri="{BB962C8B-B14F-4D97-AF65-F5344CB8AC3E}">
        <p14:creationId xmlns:p14="http://schemas.microsoft.com/office/powerpoint/2010/main" val="2437475347"/>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Bachmann N, CROI 2018, Abs. 41</a:t>
            </a:r>
          </a:p>
        </p:txBody>
      </p:sp>
      <p:sp>
        <p:nvSpPr>
          <p:cNvPr id="2" name="Titre 1">
            <a:extLst>
              <a:ext uri="{FF2B5EF4-FFF2-40B4-BE49-F238E27FC236}">
                <a16:creationId xmlns:a16="http://schemas.microsoft.com/office/drawing/2014/main" id="{147FC5FF-954E-46DF-967B-71BB3F5933B6}"/>
              </a:ext>
            </a:extLst>
          </p:cNvPr>
          <p:cNvSpPr>
            <a:spLocks noGrp="1"/>
          </p:cNvSpPr>
          <p:nvPr>
            <p:ph type="title"/>
          </p:nvPr>
        </p:nvSpPr>
        <p:spPr/>
        <p:txBody>
          <a:bodyPr/>
          <a:lstStyle/>
          <a:p>
            <a:r>
              <a:rPr lang="fr-FR" dirty="0"/>
              <a:t>Déterminants de la dynamique de l’épidémie VIH chez les HSH dans la cohorte Suisse (1)</a:t>
            </a:r>
          </a:p>
        </p:txBody>
      </p:sp>
      <p:sp>
        <p:nvSpPr>
          <p:cNvPr id="6" name="Espace réservé du contenu 5">
            <a:extLst>
              <a:ext uri="{FF2B5EF4-FFF2-40B4-BE49-F238E27FC236}">
                <a16:creationId xmlns:a16="http://schemas.microsoft.com/office/drawing/2014/main" id="{B7E5F8D2-07B9-46FB-823E-D06FA17108EF}"/>
              </a:ext>
            </a:extLst>
          </p:cNvPr>
          <p:cNvSpPr>
            <a:spLocks noGrp="1"/>
          </p:cNvSpPr>
          <p:nvPr>
            <p:ph idx="1"/>
          </p:nvPr>
        </p:nvSpPr>
        <p:spPr/>
        <p:txBody>
          <a:bodyPr/>
          <a:lstStyle/>
          <a:p>
            <a:pPr marL="285750" indent="-285750">
              <a:buFont typeface="Arial"/>
              <a:buChar char="•"/>
            </a:pPr>
            <a:r>
              <a:rPr lang="fr-FR" sz="1800" b="1" dirty="0"/>
              <a:t>Objectif : </a:t>
            </a:r>
            <a:r>
              <a:rPr lang="fr-FR" sz="1800" dirty="0"/>
              <a:t>analyser les effets du </a:t>
            </a:r>
            <a:r>
              <a:rPr lang="fr-FR" sz="1800" dirty="0" err="1"/>
              <a:t>TasP</a:t>
            </a:r>
            <a:r>
              <a:rPr lang="fr-FR" sz="1800" dirty="0"/>
              <a:t> et d’un relâchement des comportements sexuels sur la dynamique de l’épidémie VIH chez les HSH inclus dans la cohorte Suisse (SHCS)</a:t>
            </a:r>
          </a:p>
          <a:p>
            <a:pPr marL="285750" indent="-285750">
              <a:buFont typeface="Arial"/>
              <a:buChar char="•"/>
            </a:pPr>
            <a:endParaRPr lang="fr-FR" sz="1800" dirty="0"/>
          </a:p>
          <a:p>
            <a:pPr marL="285750" indent="-285750">
              <a:buFont typeface="Arial"/>
              <a:buChar char="•"/>
            </a:pPr>
            <a:r>
              <a:rPr lang="fr-FR" sz="1800" dirty="0"/>
              <a:t>20 089 personnes sont suivies dans SHCS, dont 7 764 sont des HSH</a:t>
            </a:r>
          </a:p>
          <a:p>
            <a:pPr marL="285750" indent="-285750">
              <a:buFont typeface="Arial"/>
              <a:buChar char="•"/>
            </a:pPr>
            <a:endParaRPr lang="fr-FR" sz="1800" dirty="0"/>
          </a:p>
          <a:p>
            <a:pPr marL="285750" indent="-285750">
              <a:buFont typeface="Arial"/>
              <a:buChar char="•"/>
            </a:pPr>
            <a:r>
              <a:rPr lang="fr-FR" sz="1800" dirty="0"/>
              <a:t>Comparaison phylogénétique des séquences virales isolées chez les individus inclus avant 2008 et ceux inclus à partir de 2008, avec identification des grappes de transmission (« clusters »)</a:t>
            </a:r>
            <a:br>
              <a:rPr lang="fr-FR" sz="1800" dirty="0"/>
            </a:br>
            <a:endParaRPr lang="fr-FR" sz="1800" dirty="0"/>
          </a:p>
          <a:p>
            <a:pPr marL="285750" indent="-285750">
              <a:buFont typeface="Arial"/>
              <a:buChar char="•"/>
            </a:pPr>
            <a:r>
              <a:rPr lang="fr-FR" sz="1800" dirty="0"/>
              <a:t>Suivi longitudinal (données virologiques et comportementales) pour les individus faisant partie d’une grappe de transmission</a:t>
            </a:r>
          </a:p>
          <a:p>
            <a:pPr marL="285750" indent="-285750">
              <a:buFont typeface="Arial"/>
              <a:buChar char="•"/>
            </a:pPr>
            <a:endParaRPr lang="fr-FR" sz="1800" dirty="0"/>
          </a:p>
          <a:p>
            <a:pPr marL="285750" indent="-285750">
              <a:buFont typeface="Arial"/>
              <a:buChar char="•"/>
            </a:pPr>
            <a:r>
              <a:rPr lang="fr-FR" sz="1800" b="1" dirty="0"/>
              <a:t>Deux scores ont été calculés</a:t>
            </a:r>
          </a:p>
          <a:p>
            <a:pPr lvl="1">
              <a:buFont typeface="Arial" panose="020B0604020202020204" pitchFamily="34" charset="0"/>
              <a:buChar char="‒"/>
            </a:pPr>
            <a:r>
              <a:rPr lang="fr-FR" sz="1600" dirty="0"/>
              <a:t>Score d’</a:t>
            </a:r>
            <a:r>
              <a:rPr lang="fr-FR" sz="1600" dirty="0" err="1"/>
              <a:t>infectiosité</a:t>
            </a:r>
            <a:r>
              <a:rPr lang="fr-FR" sz="1600" dirty="0"/>
              <a:t> : nombre d’individus dans une même grappe ayant une </a:t>
            </a:r>
            <a:br>
              <a:rPr lang="fr-FR" sz="1600" dirty="0"/>
            </a:br>
            <a:r>
              <a:rPr lang="fr-FR" sz="1600" dirty="0"/>
              <a:t>CV &gt; 1 000 c/ml par rapport au nombre total d’individus dans cette même grappe</a:t>
            </a:r>
          </a:p>
          <a:p>
            <a:pPr lvl="1">
              <a:buFont typeface="Arial" panose="020B0604020202020204" pitchFamily="34" charset="0"/>
              <a:buChar char="‒"/>
            </a:pPr>
            <a:r>
              <a:rPr lang="fr-FR" sz="1600" dirty="0"/>
              <a:t>Score de risque : nombre d’individus dans une même grappe ayant une co-infection par une hépatite virale et/ou déclarant des rapports non protégés avec ses partenaires occasionnels, par rapport au nombre total d’individus dans cette même grappe </a:t>
            </a:r>
            <a:endParaRPr lang="fr-FR" sz="1800" dirty="0"/>
          </a:p>
        </p:txBody>
      </p:sp>
      <p:sp>
        <p:nvSpPr>
          <p:cNvPr id="7" name="ZoneTexte 6">
            <a:extLst>
              <a:ext uri="{FF2B5EF4-FFF2-40B4-BE49-F238E27FC236}">
                <a16:creationId xmlns:a16="http://schemas.microsoft.com/office/drawing/2014/main" id="{29731464-8999-4778-BE98-3ADA94B38795}"/>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218</a:t>
            </a:r>
          </a:p>
        </p:txBody>
      </p:sp>
    </p:spTree>
    <p:extLst>
      <p:ext uri="{BB962C8B-B14F-4D97-AF65-F5344CB8AC3E}">
        <p14:creationId xmlns:p14="http://schemas.microsoft.com/office/powerpoint/2010/main" val="2945234804"/>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Rectangle 174"/>
          <p:cNvSpPr/>
          <p:nvPr/>
        </p:nvSpPr>
        <p:spPr>
          <a:xfrm>
            <a:off x="928985" y="1190626"/>
            <a:ext cx="2722758" cy="338554"/>
          </a:xfrm>
          <a:prstGeom prst="rect">
            <a:avLst/>
          </a:prstGeom>
        </p:spPr>
        <p:txBody>
          <a:bodyPr wrap="none">
            <a:spAutoFit/>
          </a:bodyPr>
          <a:lstStyle/>
          <a:p>
            <a:pPr algn="ctr"/>
            <a:r>
              <a:rPr lang="da-DK" sz="1600" b="1" dirty="0">
                <a:solidFill>
                  <a:srgbClr val="0070C0"/>
                </a:solidFill>
                <a:latin typeface="Calibri" pitchFamily="34" charset="0"/>
                <a:ea typeface="ＭＳ Ｐゴシック" pitchFamily="34" charset="-128"/>
              </a:rPr>
              <a:t>Score </a:t>
            </a:r>
            <a:r>
              <a:rPr lang="da-DK" sz="1600" b="1" dirty="0" err="1">
                <a:solidFill>
                  <a:srgbClr val="0070C0"/>
                </a:solidFill>
                <a:latin typeface="Calibri" pitchFamily="34" charset="0"/>
                <a:ea typeface="ＭＳ Ｐゴシック" pitchFamily="34" charset="-128"/>
              </a:rPr>
              <a:t>d’infectiosité</a:t>
            </a:r>
            <a:r>
              <a:rPr lang="da-DK" sz="1600" b="1" dirty="0">
                <a:solidFill>
                  <a:srgbClr val="0070C0"/>
                </a:solidFill>
                <a:latin typeface="Calibri" pitchFamily="34" charset="0"/>
                <a:ea typeface="ＭＳ Ｐゴシック" pitchFamily="34" charset="-128"/>
              </a:rPr>
              <a:t> (</a:t>
            </a:r>
            <a:r>
              <a:rPr lang="da-DK" sz="1600" b="1" dirty="0" err="1">
                <a:solidFill>
                  <a:srgbClr val="0070C0"/>
                </a:solidFill>
                <a:latin typeface="Calibri" pitchFamily="34" charset="0"/>
                <a:ea typeface="ＭＳ Ｐゴシック" pitchFamily="34" charset="-128"/>
              </a:rPr>
              <a:t>moyenne</a:t>
            </a:r>
            <a:r>
              <a:rPr lang="da-DK" sz="1600" b="1" dirty="0">
                <a:solidFill>
                  <a:srgbClr val="0070C0"/>
                </a:solidFill>
                <a:latin typeface="Calibri" pitchFamily="34" charset="0"/>
                <a:ea typeface="ＭＳ Ｐゴシック" pitchFamily="34" charset="-128"/>
              </a:rPr>
              <a:t>)</a:t>
            </a:r>
            <a:endParaRPr lang="fr-FR" sz="1600" b="1" dirty="0">
              <a:solidFill>
                <a:srgbClr val="0070C0"/>
              </a:solidFill>
              <a:latin typeface="Calibri" pitchFamily="34" charset="0"/>
              <a:ea typeface="ＭＳ Ｐゴシック" pitchFamily="34" charset="-128"/>
            </a:endParaRPr>
          </a:p>
        </p:txBody>
      </p:sp>
      <p:sp>
        <p:nvSpPr>
          <p:cNvPr id="176" name="Rectangle 175"/>
          <p:cNvSpPr/>
          <p:nvPr/>
        </p:nvSpPr>
        <p:spPr>
          <a:xfrm>
            <a:off x="5563688" y="1190626"/>
            <a:ext cx="2227003" cy="338554"/>
          </a:xfrm>
          <a:prstGeom prst="rect">
            <a:avLst/>
          </a:prstGeom>
        </p:spPr>
        <p:txBody>
          <a:bodyPr wrap="none">
            <a:spAutoFit/>
          </a:bodyPr>
          <a:lstStyle/>
          <a:p>
            <a:pPr algn="ctr"/>
            <a:r>
              <a:rPr lang="da-DK" sz="1600" b="1" dirty="0">
                <a:solidFill>
                  <a:srgbClr val="0070C0"/>
                </a:solidFill>
                <a:latin typeface="Calibri" pitchFamily="34" charset="0"/>
                <a:ea typeface="ＭＳ Ｐゴシック" pitchFamily="34" charset="-128"/>
              </a:rPr>
              <a:t>Co-</a:t>
            </a:r>
            <a:r>
              <a:rPr lang="da-DK" sz="1600" b="1" dirty="0" err="1">
                <a:solidFill>
                  <a:srgbClr val="0070C0"/>
                </a:solidFill>
                <a:latin typeface="Calibri" pitchFamily="34" charset="0"/>
                <a:ea typeface="ＭＳ Ｐゴシック" pitchFamily="34" charset="-128"/>
              </a:rPr>
              <a:t>infections</a:t>
            </a:r>
            <a:r>
              <a:rPr lang="da-DK" sz="1600" b="1" dirty="0">
                <a:solidFill>
                  <a:srgbClr val="0070C0"/>
                </a:solidFill>
                <a:latin typeface="Calibri" pitchFamily="34" charset="0"/>
                <a:ea typeface="ＭＳ Ｐゴシック" pitchFamily="34" charset="-128"/>
              </a:rPr>
              <a:t> (</a:t>
            </a:r>
            <a:r>
              <a:rPr lang="da-DK" sz="1600" b="1" dirty="0" err="1">
                <a:solidFill>
                  <a:srgbClr val="0070C0"/>
                </a:solidFill>
                <a:latin typeface="Calibri" pitchFamily="34" charset="0"/>
                <a:ea typeface="ＭＳ Ｐゴシック" pitchFamily="34" charset="-128"/>
              </a:rPr>
              <a:t>moyenne</a:t>
            </a:r>
            <a:r>
              <a:rPr lang="da-DK" sz="1600" b="1" dirty="0">
                <a:solidFill>
                  <a:srgbClr val="0070C0"/>
                </a:solidFill>
                <a:latin typeface="Calibri" pitchFamily="34" charset="0"/>
                <a:ea typeface="ＭＳ Ｐゴシック" pitchFamily="34" charset="-128"/>
              </a:rPr>
              <a:t>)</a:t>
            </a:r>
            <a:endParaRPr lang="fr-FR" sz="1600" b="1" dirty="0">
              <a:solidFill>
                <a:srgbClr val="0070C0"/>
              </a:solidFill>
              <a:latin typeface="Calibri" pitchFamily="34" charset="0"/>
              <a:ea typeface="ＭＳ Ｐゴシック" pitchFamily="34" charset="-128"/>
            </a:endParaRPr>
          </a:p>
        </p:txBody>
      </p:sp>
      <p:grpSp>
        <p:nvGrpSpPr>
          <p:cNvPr id="3" name="Groupe 2">
            <a:extLst>
              <a:ext uri="{FF2B5EF4-FFF2-40B4-BE49-F238E27FC236}">
                <a16:creationId xmlns:a16="http://schemas.microsoft.com/office/drawing/2014/main" id="{67DE00DF-DE8D-403D-B279-053F9C9FDA66}"/>
              </a:ext>
            </a:extLst>
          </p:cNvPr>
          <p:cNvGrpSpPr/>
          <p:nvPr/>
        </p:nvGrpSpPr>
        <p:grpSpPr>
          <a:xfrm>
            <a:off x="220128" y="1504706"/>
            <a:ext cx="3744451" cy="1374279"/>
            <a:chOff x="220128" y="1504706"/>
            <a:chExt cx="3744451" cy="1374279"/>
          </a:xfrm>
        </p:grpSpPr>
        <p:sp>
          <p:nvSpPr>
            <p:cNvPr id="27" name="Line 23"/>
            <p:cNvSpPr>
              <a:spLocks noChangeShapeType="1"/>
            </p:cNvSpPr>
            <p:nvPr/>
          </p:nvSpPr>
          <p:spPr bwMode="auto">
            <a:xfrm>
              <a:off x="620797" y="2779359"/>
              <a:ext cx="334378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4"/>
            <p:cNvSpPr>
              <a:spLocks noChangeShapeType="1"/>
            </p:cNvSpPr>
            <p:nvPr/>
          </p:nvSpPr>
          <p:spPr bwMode="auto">
            <a:xfrm flipV="1">
              <a:off x="620797" y="1655409"/>
              <a:ext cx="0" cy="11239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5"/>
            <p:cNvSpPr>
              <a:spLocks noChangeShapeType="1"/>
            </p:cNvSpPr>
            <p:nvPr/>
          </p:nvSpPr>
          <p:spPr bwMode="auto">
            <a:xfrm>
              <a:off x="558587" y="2739671"/>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6"/>
            <p:cNvSpPr>
              <a:spLocks noChangeShapeType="1"/>
            </p:cNvSpPr>
            <p:nvPr/>
          </p:nvSpPr>
          <p:spPr bwMode="auto">
            <a:xfrm flipV="1">
              <a:off x="738996"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7"/>
            <p:cNvSpPr>
              <a:spLocks noChangeShapeType="1"/>
            </p:cNvSpPr>
            <p:nvPr/>
          </p:nvSpPr>
          <p:spPr bwMode="auto">
            <a:xfrm flipV="1">
              <a:off x="1085815"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28"/>
            <p:cNvSpPr>
              <a:spLocks noChangeShapeType="1"/>
            </p:cNvSpPr>
            <p:nvPr/>
          </p:nvSpPr>
          <p:spPr bwMode="auto">
            <a:xfrm flipV="1">
              <a:off x="1427970"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29"/>
            <p:cNvSpPr>
              <a:spLocks noChangeShapeType="1"/>
            </p:cNvSpPr>
            <p:nvPr/>
          </p:nvSpPr>
          <p:spPr bwMode="auto">
            <a:xfrm flipV="1">
              <a:off x="1776345"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30"/>
            <p:cNvSpPr>
              <a:spLocks noChangeShapeType="1"/>
            </p:cNvSpPr>
            <p:nvPr/>
          </p:nvSpPr>
          <p:spPr bwMode="auto">
            <a:xfrm flipV="1">
              <a:off x="2124721"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31"/>
            <p:cNvSpPr>
              <a:spLocks noChangeShapeType="1"/>
            </p:cNvSpPr>
            <p:nvPr/>
          </p:nvSpPr>
          <p:spPr bwMode="auto">
            <a:xfrm flipV="1">
              <a:off x="2471542"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32"/>
            <p:cNvSpPr>
              <a:spLocks noChangeShapeType="1"/>
            </p:cNvSpPr>
            <p:nvPr/>
          </p:nvSpPr>
          <p:spPr bwMode="auto">
            <a:xfrm flipV="1">
              <a:off x="2813696"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33"/>
            <p:cNvSpPr>
              <a:spLocks noChangeShapeType="1"/>
            </p:cNvSpPr>
            <p:nvPr/>
          </p:nvSpPr>
          <p:spPr bwMode="auto">
            <a:xfrm flipV="1">
              <a:off x="3162072"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34"/>
            <p:cNvSpPr>
              <a:spLocks noChangeShapeType="1"/>
            </p:cNvSpPr>
            <p:nvPr/>
          </p:nvSpPr>
          <p:spPr bwMode="auto">
            <a:xfrm flipV="1">
              <a:off x="3510447"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35"/>
            <p:cNvSpPr>
              <a:spLocks noChangeShapeType="1"/>
            </p:cNvSpPr>
            <p:nvPr/>
          </p:nvSpPr>
          <p:spPr bwMode="auto">
            <a:xfrm flipV="1">
              <a:off x="3852602"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36"/>
            <p:cNvSpPr>
              <a:spLocks noChangeShapeType="1"/>
            </p:cNvSpPr>
            <p:nvPr/>
          </p:nvSpPr>
          <p:spPr bwMode="auto">
            <a:xfrm>
              <a:off x="558587" y="2522184"/>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37"/>
            <p:cNvSpPr>
              <a:spLocks noChangeShapeType="1"/>
            </p:cNvSpPr>
            <p:nvPr/>
          </p:nvSpPr>
          <p:spPr bwMode="auto">
            <a:xfrm>
              <a:off x="558587" y="2303109"/>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38"/>
            <p:cNvSpPr>
              <a:spLocks noChangeShapeType="1"/>
            </p:cNvSpPr>
            <p:nvPr/>
          </p:nvSpPr>
          <p:spPr bwMode="auto">
            <a:xfrm>
              <a:off x="558587" y="2091971"/>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39"/>
            <p:cNvSpPr>
              <a:spLocks noChangeShapeType="1"/>
            </p:cNvSpPr>
            <p:nvPr/>
          </p:nvSpPr>
          <p:spPr bwMode="auto">
            <a:xfrm>
              <a:off x="558587" y="1872896"/>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Line 40"/>
            <p:cNvSpPr>
              <a:spLocks noChangeShapeType="1"/>
            </p:cNvSpPr>
            <p:nvPr/>
          </p:nvSpPr>
          <p:spPr bwMode="auto">
            <a:xfrm>
              <a:off x="558587" y="1655409"/>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Freeform 77"/>
            <p:cNvSpPr>
              <a:spLocks/>
            </p:cNvSpPr>
            <p:nvPr/>
          </p:nvSpPr>
          <p:spPr bwMode="auto">
            <a:xfrm>
              <a:off x="738996" y="2252309"/>
              <a:ext cx="3113606" cy="441325"/>
            </a:xfrm>
            <a:custGeom>
              <a:avLst/>
              <a:gdLst>
                <a:gd name="T0" fmla="*/ 0 w 2002"/>
                <a:gd name="T1" fmla="*/ 0 h 278"/>
                <a:gd name="T2" fmla="*/ 223 w 2002"/>
                <a:gd name="T3" fmla="*/ 65 h 278"/>
                <a:gd name="T4" fmla="*/ 443 w 2002"/>
                <a:gd name="T5" fmla="*/ 83 h 278"/>
                <a:gd name="T6" fmla="*/ 667 w 2002"/>
                <a:gd name="T7" fmla="*/ 148 h 278"/>
                <a:gd name="T8" fmla="*/ 891 w 2002"/>
                <a:gd name="T9" fmla="*/ 188 h 278"/>
                <a:gd name="T10" fmla="*/ 1114 w 2002"/>
                <a:gd name="T11" fmla="*/ 217 h 278"/>
                <a:gd name="T12" fmla="*/ 1334 w 2002"/>
                <a:gd name="T13" fmla="*/ 235 h 278"/>
                <a:gd name="T14" fmla="*/ 1558 w 2002"/>
                <a:gd name="T15" fmla="*/ 246 h 278"/>
                <a:gd name="T16" fmla="*/ 1782 w 2002"/>
                <a:gd name="T17" fmla="*/ 271 h 278"/>
                <a:gd name="T18" fmla="*/ 2002 w 2002"/>
                <a:gd name="T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2" h="278">
                  <a:moveTo>
                    <a:pt x="0" y="0"/>
                  </a:moveTo>
                  <a:lnTo>
                    <a:pt x="223" y="65"/>
                  </a:lnTo>
                  <a:lnTo>
                    <a:pt x="443" y="83"/>
                  </a:lnTo>
                  <a:lnTo>
                    <a:pt x="667" y="148"/>
                  </a:lnTo>
                  <a:lnTo>
                    <a:pt x="891" y="188"/>
                  </a:lnTo>
                  <a:lnTo>
                    <a:pt x="1114" y="217"/>
                  </a:lnTo>
                  <a:lnTo>
                    <a:pt x="1334" y="235"/>
                  </a:lnTo>
                  <a:lnTo>
                    <a:pt x="1558" y="246"/>
                  </a:lnTo>
                  <a:lnTo>
                    <a:pt x="1782" y="271"/>
                  </a:lnTo>
                  <a:lnTo>
                    <a:pt x="2002" y="278"/>
                  </a:lnTo>
                </a:path>
              </a:pathLst>
            </a:custGeom>
            <a:noFill/>
            <a:ln w="22225" cap="flat">
              <a:solidFill>
                <a:srgbClr val="20428D"/>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Freeform 81"/>
            <p:cNvSpPr>
              <a:spLocks/>
            </p:cNvSpPr>
            <p:nvPr/>
          </p:nvSpPr>
          <p:spPr bwMode="auto">
            <a:xfrm>
              <a:off x="738996" y="1857021"/>
              <a:ext cx="3102719" cy="854075"/>
            </a:xfrm>
            <a:custGeom>
              <a:avLst/>
              <a:gdLst>
                <a:gd name="T0" fmla="*/ 0 w 1995"/>
                <a:gd name="T1" fmla="*/ 0 h 538"/>
                <a:gd name="T2" fmla="*/ 231 w 1995"/>
                <a:gd name="T3" fmla="*/ 90 h 538"/>
                <a:gd name="T4" fmla="*/ 458 w 1995"/>
                <a:gd name="T5" fmla="*/ 68 h 538"/>
                <a:gd name="T6" fmla="*/ 667 w 1995"/>
                <a:gd name="T7" fmla="*/ 249 h 538"/>
                <a:gd name="T8" fmla="*/ 898 w 1995"/>
                <a:gd name="T9" fmla="*/ 271 h 538"/>
                <a:gd name="T10" fmla="*/ 1114 w 1995"/>
                <a:gd name="T11" fmla="*/ 379 h 538"/>
                <a:gd name="T12" fmla="*/ 1334 w 1995"/>
                <a:gd name="T13" fmla="*/ 527 h 538"/>
                <a:gd name="T14" fmla="*/ 1558 w 1995"/>
                <a:gd name="T15" fmla="*/ 437 h 538"/>
                <a:gd name="T16" fmla="*/ 1782 w 1995"/>
                <a:gd name="T17" fmla="*/ 538 h 538"/>
                <a:gd name="T18" fmla="*/ 1995 w 1995"/>
                <a:gd name="T19" fmla="*/ 49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5" h="538">
                  <a:moveTo>
                    <a:pt x="0" y="0"/>
                  </a:moveTo>
                  <a:lnTo>
                    <a:pt x="231" y="90"/>
                  </a:lnTo>
                  <a:lnTo>
                    <a:pt x="458" y="68"/>
                  </a:lnTo>
                  <a:lnTo>
                    <a:pt x="667" y="249"/>
                  </a:lnTo>
                  <a:lnTo>
                    <a:pt x="898" y="271"/>
                  </a:lnTo>
                  <a:lnTo>
                    <a:pt x="1114" y="379"/>
                  </a:lnTo>
                  <a:lnTo>
                    <a:pt x="1334" y="527"/>
                  </a:lnTo>
                  <a:lnTo>
                    <a:pt x="1558" y="437"/>
                  </a:lnTo>
                  <a:lnTo>
                    <a:pt x="1782" y="538"/>
                  </a:lnTo>
                  <a:lnTo>
                    <a:pt x="1995" y="498"/>
                  </a:lnTo>
                </a:path>
              </a:pathLst>
            </a:custGeom>
            <a:noFill/>
            <a:ln w="22225" cap="flat">
              <a:solidFill>
                <a:srgbClr val="BB202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9" name="Oval 85"/>
            <p:cNvSpPr>
              <a:spLocks noChangeArrowheads="1"/>
            </p:cNvSpPr>
            <p:nvPr/>
          </p:nvSpPr>
          <p:spPr bwMode="auto">
            <a:xfrm>
              <a:off x="693893" y="2195159"/>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0" name="Oval 86"/>
            <p:cNvSpPr>
              <a:spLocks noChangeArrowheads="1"/>
            </p:cNvSpPr>
            <p:nvPr/>
          </p:nvSpPr>
          <p:spPr bwMode="auto">
            <a:xfrm>
              <a:off x="1036048" y="2298346"/>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1" name="Oval 87"/>
            <p:cNvSpPr>
              <a:spLocks noChangeArrowheads="1"/>
            </p:cNvSpPr>
            <p:nvPr/>
          </p:nvSpPr>
          <p:spPr bwMode="auto">
            <a:xfrm>
              <a:off x="1389089" y="2315809"/>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Oval 88"/>
            <p:cNvSpPr>
              <a:spLocks noChangeArrowheads="1"/>
            </p:cNvSpPr>
            <p:nvPr/>
          </p:nvSpPr>
          <p:spPr bwMode="auto">
            <a:xfrm>
              <a:off x="1731244" y="2430109"/>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Oval 89"/>
            <p:cNvSpPr>
              <a:spLocks noChangeArrowheads="1"/>
            </p:cNvSpPr>
            <p:nvPr/>
          </p:nvSpPr>
          <p:spPr bwMode="auto">
            <a:xfrm>
              <a:off x="2068732" y="2493609"/>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4" name="Oval 90"/>
            <p:cNvSpPr>
              <a:spLocks noChangeArrowheads="1"/>
            </p:cNvSpPr>
            <p:nvPr/>
          </p:nvSpPr>
          <p:spPr bwMode="auto">
            <a:xfrm>
              <a:off x="2415553" y="2550759"/>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5" name="Oval 91"/>
            <p:cNvSpPr>
              <a:spLocks noChangeArrowheads="1"/>
            </p:cNvSpPr>
            <p:nvPr/>
          </p:nvSpPr>
          <p:spPr bwMode="auto">
            <a:xfrm>
              <a:off x="2757707" y="256822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Oval 92"/>
            <p:cNvSpPr>
              <a:spLocks noChangeArrowheads="1"/>
            </p:cNvSpPr>
            <p:nvPr/>
          </p:nvSpPr>
          <p:spPr bwMode="auto">
            <a:xfrm>
              <a:off x="3106083" y="2585684"/>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Oval 93"/>
            <p:cNvSpPr>
              <a:spLocks noChangeArrowheads="1"/>
            </p:cNvSpPr>
            <p:nvPr/>
          </p:nvSpPr>
          <p:spPr bwMode="auto">
            <a:xfrm>
              <a:off x="3437350" y="262537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8" name="Oval 94"/>
            <p:cNvSpPr>
              <a:spLocks noChangeArrowheads="1"/>
            </p:cNvSpPr>
            <p:nvPr/>
          </p:nvSpPr>
          <p:spPr bwMode="auto">
            <a:xfrm>
              <a:off x="3784171" y="2625371"/>
              <a:ext cx="113533"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0" name="Freeform 126"/>
            <p:cNvSpPr>
              <a:spLocks/>
            </p:cNvSpPr>
            <p:nvPr/>
          </p:nvSpPr>
          <p:spPr bwMode="auto">
            <a:xfrm>
              <a:off x="676786" y="1782409"/>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1" name="Freeform 127"/>
            <p:cNvSpPr>
              <a:spLocks/>
            </p:cNvSpPr>
            <p:nvPr/>
          </p:nvSpPr>
          <p:spPr bwMode="auto">
            <a:xfrm>
              <a:off x="1029827" y="1914171"/>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2" name="Freeform 128"/>
            <p:cNvSpPr>
              <a:spLocks/>
            </p:cNvSpPr>
            <p:nvPr/>
          </p:nvSpPr>
          <p:spPr bwMode="auto">
            <a:xfrm>
              <a:off x="1371981" y="1885596"/>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3" name="Freeform 129"/>
            <p:cNvSpPr>
              <a:spLocks/>
            </p:cNvSpPr>
            <p:nvPr/>
          </p:nvSpPr>
          <p:spPr bwMode="auto">
            <a:xfrm>
              <a:off x="1714136" y="2177696"/>
              <a:ext cx="129085" cy="114300"/>
            </a:xfrm>
            <a:custGeom>
              <a:avLst/>
              <a:gdLst>
                <a:gd name="T0" fmla="*/ 44 w 83"/>
                <a:gd name="T1" fmla="*/ 0 h 72"/>
                <a:gd name="T2" fmla="*/ 83 w 83"/>
                <a:gd name="T3" fmla="*/ 72 h 72"/>
                <a:gd name="T4" fmla="*/ 0 w 83"/>
                <a:gd name="T5" fmla="*/ 72 h 72"/>
                <a:gd name="T6" fmla="*/ 44 w 83"/>
                <a:gd name="T7" fmla="*/ 0 h 72"/>
              </a:gdLst>
              <a:ahLst/>
              <a:cxnLst>
                <a:cxn ang="0">
                  <a:pos x="T0" y="T1"/>
                </a:cxn>
                <a:cxn ang="0">
                  <a:pos x="T2" y="T3"/>
                </a:cxn>
                <a:cxn ang="0">
                  <a:pos x="T4" y="T5"/>
                </a:cxn>
                <a:cxn ang="0">
                  <a:pos x="T6" y="T7"/>
                </a:cxn>
              </a:cxnLst>
              <a:rect l="0" t="0" r="r" b="b"/>
              <a:pathLst>
                <a:path w="83" h="72">
                  <a:moveTo>
                    <a:pt x="44" y="0"/>
                  </a:moveTo>
                  <a:lnTo>
                    <a:pt x="83" y="72"/>
                  </a:lnTo>
                  <a:lnTo>
                    <a:pt x="0" y="72"/>
                  </a:lnTo>
                  <a:lnTo>
                    <a:pt x="44"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4" name="Freeform 130"/>
            <p:cNvSpPr>
              <a:spLocks/>
            </p:cNvSpPr>
            <p:nvPr/>
          </p:nvSpPr>
          <p:spPr bwMode="auto">
            <a:xfrm>
              <a:off x="2068732" y="2199921"/>
              <a:ext cx="122864" cy="115888"/>
            </a:xfrm>
            <a:custGeom>
              <a:avLst/>
              <a:gdLst>
                <a:gd name="T0" fmla="*/ 39 w 79"/>
                <a:gd name="T1" fmla="*/ 0 h 73"/>
                <a:gd name="T2" fmla="*/ 79 w 79"/>
                <a:gd name="T3" fmla="*/ 73 h 73"/>
                <a:gd name="T4" fmla="*/ 0 w 79"/>
                <a:gd name="T5" fmla="*/ 73 h 73"/>
                <a:gd name="T6" fmla="*/ 39 w 79"/>
                <a:gd name="T7" fmla="*/ 0 h 73"/>
              </a:gdLst>
              <a:ahLst/>
              <a:cxnLst>
                <a:cxn ang="0">
                  <a:pos x="T0" y="T1"/>
                </a:cxn>
                <a:cxn ang="0">
                  <a:pos x="T2" y="T3"/>
                </a:cxn>
                <a:cxn ang="0">
                  <a:pos x="T4" y="T5"/>
                </a:cxn>
                <a:cxn ang="0">
                  <a:pos x="T6" y="T7"/>
                </a:cxn>
              </a:cxnLst>
              <a:rect l="0" t="0" r="r" b="b"/>
              <a:pathLst>
                <a:path w="79" h="73">
                  <a:moveTo>
                    <a:pt x="39" y="0"/>
                  </a:moveTo>
                  <a:lnTo>
                    <a:pt x="79" y="73"/>
                  </a:lnTo>
                  <a:lnTo>
                    <a:pt x="0" y="73"/>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5" name="Freeform 131"/>
            <p:cNvSpPr>
              <a:spLocks/>
            </p:cNvSpPr>
            <p:nvPr/>
          </p:nvSpPr>
          <p:spPr bwMode="auto">
            <a:xfrm>
              <a:off x="2404665" y="2384071"/>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6" name="Freeform 132"/>
            <p:cNvSpPr>
              <a:spLocks/>
            </p:cNvSpPr>
            <p:nvPr/>
          </p:nvSpPr>
          <p:spPr bwMode="auto">
            <a:xfrm>
              <a:off x="2757707" y="2631721"/>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7" name="Freeform 133"/>
            <p:cNvSpPr>
              <a:spLocks/>
            </p:cNvSpPr>
            <p:nvPr/>
          </p:nvSpPr>
          <p:spPr bwMode="auto">
            <a:xfrm>
              <a:off x="3095195" y="2493609"/>
              <a:ext cx="129085" cy="114300"/>
            </a:xfrm>
            <a:custGeom>
              <a:avLst/>
              <a:gdLst>
                <a:gd name="T0" fmla="*/ 39 w 83"/>
                <a:gd name="T1" fmla="*/ 0 h 72"/>
                <a:gd name="T2" fmla="*/ 83 w 83"/>
                <a:gd name="T3" fmla="*/ 72 h 72"/>
                <a:gd name="T4" fmla="*/ 0 w 83"/>
                <a:gd name="T5" fmla="*/ 72 h 72"/>
                <a:gd name="T6" fmla="*/ 39 w 83"/>
                <a:gd name="T7" fmla="*/ 0 h 72"/>
              </a:gdLst>
              <a:ahLst/>
              <a:cxnLst>
                <a:cxn ang="0">
                  <a:pos x="T0" y="T1"/>
                </a:cxn>
                <a:cxn ang="0">
                  <a:pos x="T2" y="T3"/>
                </a:cxn>
                <a:cxn ang="0">
                  <a:pos x="T4" y="T5"/>
                </a:cxn>
                <a:cxn ang="0">
                  <a:pos x="T6" y="T7"/>
                </a:cxn>
              </a:cxnLst>
              <a:rect l="0" t="0" r="r" b="b"/>
              <a:pathLst>
                <a:path w="83" h="72">
                  <a:moveTo>
                    <a:pt x="39" y="0"/>
                  </a:moveTo>
                  <a:lnTo>
                    <a:pt x="83" y="72"/>
                  </a:lnTo>
                  <a:lnTo>
                    <a:pt x="0" y="72"/>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8" name="Freeform 134"/>
            <p:cNvSpPr>
              <a:spLocks/>
            </p:cNvSpPr>
            <p:nvPr/>
          </p:nvSpPr>
          <p:spPr bwMode="auto">
            <a:xfrm>
              <a:off x="3437350" y="2631721"/>
              <a:ext cx="129085" cy="114300"/>
            </a:xfrm>
            <a:custGeom>
              <a:avLst/>
              <a:gdLst>
                <a:gd name="T0" fmla="*/ 40 w 83"/>
                <a:gd name="T1" fmla="*/ 0 h 72"/>
                <a:gd name="T2" fmla="*/ 83 w 83"/>
                <a:gd name="T3" fmla="*/ 72 h 72"/>
                <a:gd name="T4" fmla="*/ 0 w 83"/>
                <a:gd name="T5" fmla="*/ 72 h 72"/>
                <a:gd name="T6" fmla="*/ 40 w 83"/>
                <a:gd name="T7" fmla="*/ 0 h 72"/>
              </a:gdLst>
              <a:ahLst/>
              <a:cxnLst>
                <a:cxn ang="0">
                  <a:pos x="T0" y="T1"/>
                </a:cxn>
                <a:cxn ang="0">
                  <a:pos x="T2" y="T3"/>
                </a:cxn>
                <a:cxn ang="0">
                  <a:pos x="T4" y="T5"/>
                </a:cxn>
                <a:cxn ang="0">
                  <a:pos x="T6" y="T7"/>
                </a:cxn>
              </a:cxnLst>
              <a:rect l="0" t="0" r="r" b="b"/>
              <a:pathLst>
                <a:path w="83" h="72">
                  <a:moveTo>
                    <a:pt x="40" y="0"/>
                  </a:moveTo>
                  <a:lnTo>
                    <a:pt x="83"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9" name="Freeform 135"/>
            <p:cNvSpPr>
              <a:spLocks/>
            </p:cNvSpPr>
            <p:nvPr/>
          </p:nvSpPr>
          <p:spPr bwMode="auto">
            <a:xfrm>
              <a:off x="3779504" y="2561871"/>
              <a:ext cx="129085" cy="114300"/>
            </a:xfrm>
            <a:custGeom>
              <a:avLst/>
              <a:gdLst>
                <a:gd name="T0" fmla="*/ 40 w 83"/>
                <a:gd name="T1" fmla="*/ 0 h 72"/>
                <a:gd name="T2" fmla="*/ 83 w 83"/>
                <a:gd name="T3" fmla="*/ 72 h 72"/>
                <a:gd name="T4" fmla="*/ 0 w 83"/>
                <a:gd name="T5" fmla="*/ 72 h 72"/>
                <a:gd name="T6" fmla="*/ 40 w 83"/>
                <a:gd name="T7" fmla="*/ 0 h 72"/>
              </a:gdLst>
              <a:ahLst/>
              <a:cxnLst>
                <a:cxn ang="0">
                  <a:pos x="T0" y="T1"/>
                </a:cxn>
                <a:cxn ang="0">
                  <a:pos x="T2" y="T3"/>
                </a:cxn>
                <a:cxn ang="0">
                  <a:pos x="T4" y="T5"/>
                </a:cxn>
                <a:cxn ang="0">
                  <a:pos x="T6" y="T7"/>
                </a:cxn>
              </a:cxnLst>
              <a:rect l="0" t="0" r="r" b="b"/>
              <a:pathLst>
                <a:path w="83" h="72">
                  <a:moveTo>
                    <a:pt x="40" y="0"/>
                  </a:moveTo>
                  <a:lnTo>
                    <a:pt x="83"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9" name="ZoneTexte 178"/>
            <p:cNvSpPr txBox="1"/>
            <p:nvPr/>
          </p:nvSpPr>
          <p:spPr>
            <a:xfrm>
              <a:off x="220128" y="2601986"/>
              <a:ext cx="389783" cy="276999"/>
            </a:xfrm>
            <a:prstGeom prst="rect">
              <a:avLst/>
            </a:prstGeom>
            <a:noFill/>
          </p:spPr>
          <p:txBody>
            <a:bodyPr wrap="none" rtlCol="0">
              <a:spAutoFit/>
            </a:bodyPr>
            <a:lstStyle/>
            <a:p>
              <a:pPr algn="r"/>
              <a:r>
                <a:rPr lang="fr-FR" sz="1200" dirty="0"/>
                <a:t>0,0</a:t>
              </a:r>
            </a:p>
          </p:txBody>
        </p:sp>
        <p:sp>
          <p:nvSpPr>
            <p:cNvPr id="180" name="ZoneTexte 179"/>
            <p:cNvSpPr txBox="1"/>
            <p:nvPr/>
          </p:nvSpPr>
          <p:spPr>
            <a:xfrm>
              <a:off x="220128" y="2382530"/>
              <a:ext cx="389783" cy="276999"/>
            </a:xfrm>
            <a:prstGeom prst="rect">
              <a:avLst/>
            </a:prstGeom>
            <a:noFill/>
          </p:spPr>
          <p:txBody>
            <a:bodyPr wrap="none" rtlCol="0">
              <a:spAutoFit/>
            </a:bodyPr>
            <a:lstStyle/>
            <a:p>
              <a:pPr algn="r"/>
              <a:r>
                <a:rPr lang="fr-FR" sz="1200" dirty="0"/>
                <a:t>0,1</a:t>
              </a:r>
            </a:p>
          </p:txBody>
        </p:sp>
        <p:sp>
          <p:nvSpPr>
            <p:cNvPr id="181" name="ZoneTexte 180"/>
            <p:cNvSpPr txBox="1"/>
            <p:nvPr/>
          </p:nvSpPr>
          <p:spPr>
            <a:xfrm>
              <a:off x="220128" y="2163074"/>
              <a:ext cx="389783" cy="276999"/>
            </a:xfrm>
            <a:prstGeom prst="rect">
              <a:avLst/>
            </a:prstGeom>
            <a:noFill/>
          </p:spPr>
          <p:txBody>
            <a:bodyPr wrap="none" rtlCol="0">
              <a:spAutoFit/>
            </a:bodyPr>
            <a:lstStyle/>
            <a:p>
              <a:pPr algn="r"/>
              <a:r>
                <a:rPr lang="fr-FR" sz="1200" dirty="0"/>
                <a:t>0,2</a:t>
              </a:r>
            </a:p>
          </p:txBody>
        </p:sp>
        <p:sp>
          <p:nvSpPr>
            <p:cNvPr id="182" name="ZoneTexte 181"/>
            <p:cNvSpPr txBox="1"/>
            <p:nvPr/>
          </p:nvSpPr>
          <p:spPr>
            <a:xfrm>
              <a:off x="220128" y="1943618"/>
              <a:ext cx="389783" cy="276999"/>
            </a:xfrm>
            <a:prstGeom prst="rect">
              <a:avLst/>
            </a:prstGeom>
            <a:noFill/>
          </p:spPr>
          <p:txBody>
            <a:bodyPr wrap="none" rtlCol="0">
              <a:spAutoFit/>
            </a:bodyPr>
            <a:lstStyle/>
            <a:p>
              <a:pPr algn="r"/>
              <a:r>
                <a:rPr lang="fr-FR" sz="1200" dirty="0"/>
                <a:t>0,3</a:t>
              </a:r>
            </a:p>
          </p:txBody>
        </p:sp>
        <p:sp>
          <p:nvSpPr>
            <p:cNvPr id="183" name="ZoneTexte 182"/>
            <p:cNvSpPr txBox="1"/>
            <p:nvPr/>
          </p:nvSpPr>
          <p:spPr>
            <a:xfrm>
              <a:off x="220128" y="1724162"/>
              <a:ext cx="389783" cy="276999"/>
            </a:xfrm>
            <a:prstGeom prst="rect">
              <a:avLst/>
            </a:prstGeom>
            <a:noFill/>
          </p:spPr>
          <p:txBody>
            <a:bodyPr wrap="none" rtlCol="0">
              <a:spAutoFit/>
            </a:bodyPr>
            <a:lstStyle/>
            <a:p>
              <a:pPr algn="r"/>
              <a:r>
                <a:rPr lang="fr-FR" sz="1200" dirty="0"/>
                <a:t>0,4</a:t>
              </a:r>
            </a:p>
          </p:txBody>
        </p:sp>
        <p:sp>
          <p:nvSpPr>
            <p:cNvPr id="184" name="ZoneTexte 183"/>
            <p:cNvSpPr txBox="1"/>
            <p:nvPr/>
          </p:nvSpPr>
          <p:spPr>
            <a:xfrm>
              <a:off x="220128" y="1504706"/>
              <a:ext cx="389783" cy="276999"/>
            </a:xfrm>
            <a:prstGeom prst="rect">
              <a:avLst/>
            </a:prstGeom>
            <a:noFill/>
          </p:spPr>
          <p:txBody>
            <a:bodyPr wrap="none" rtlCol="0">
              <a:spAutoFit/>
            </a:bodyPr>
            <a:lstStyle/>
            <a:p>
              <a:pPr algn="r"/>
              <a:r>
                <a:rPr lang="fr-FR" sz="1200" dirty="0"/>
                <a:t>0,5</a:t>
              </a:r>
            </a:p>
          </p:txBody>
        </p:sp>
      </p:grpSp>
      <p:grpSp>
        <p:nvGrpSpPr>
          <p:cNvPr id="6" name="Groupe 5">
            <a:extLst>
              <a:ext uri="{FF2B5EF4-FFF2-40B4-BE49-F238E27FC236}">
                <a16:creationId xmlns:a16="http://schemas.microsoft.com/office/drawing/2014/main" id="{33952F2F-27C1-40D3-A9C9-36AEA36916EA}"/>
              </a:ext>
            </a:extLst>
          </p:cNvPr>
          <p:cNvGrpSpPr/>
          <p:nvPr/>
        </p:nvGrpSpPr>
        <p:grpSpPr>
          <a:xfrm>
            <a:off x="220128" y="3395951"/>
            <a:ext cx="3762427" cy="2019552"/>
            <a:chOff x="220128" y="3395951"/>
            <a:chExt cx="3762427" cy="2019552"/>
          </a:xfrm>
        </p:grpSpPr>
        <p:sp>
          <p:nvSpPr>
            <p:cNvPr id="9" name="Line 5"/>
            <p:cNvSpPr>
              <a:spLocks noChangeShapeType="1"/>
            </p:cNvSpPr>
            <p:nvPr/>
          </p:nvSpPr>
          <p:spPr bwMode="auto">
            <a:xfrm>
              <a:off x="620797" y="4884648"/>
              <a:ext cx="334378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6"/>
            <p:cNvSpPr>
              <a:spLocks noChangeShapeType="1"/>
            </p:cNvSpPr>
            <p:nvPr/>
          </p:nvSpPr>
          <p:spPr bwMode="auto">
            <a:xfrm flipV="1">
              <a:off x="620797" y="3759111"/>
              <a:ext cx="0" cy="112553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7"/>
            <p:cNvSpPr>
              <a:spLocks noChangeShapeType="1"/>
            </p:cNvSpPr>
            <p:nvPr/>
          </p:nvSpPr>
          <p:spPr bwMode="auto">
            <a:xfrm>
              <a:off x="558587" y="4844961"/>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8"/>
            <p:cNvSpPr>
              <a:spLocks noChangeShapeType="1"/>
            </p:cNvSpPr>
            <p:nvPr/>
          </p:nvSpPr>
          <p:spPr bwMode="auto">
            <a:xfrm flipV="1">
              <a:off x="738996"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9"/>
            <p:cNvSpPr>
              <a:spLocks noChangeShapeType="1"/>
            </p:cNvSpPr>
            <p:nvPr/>
          </p:nvSpPr>
          <p:spPr bwMode="auto">
            <a:xfrm flipV="1">
              <a:off x="1085815"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0"/>
            <p:cNvSpPr>
              <a:spLocks noChangeShapeType="1"/>
            </p:cNvSpPr>
            <p:nvPr/>
          </p:nvSpPr>
          <p:spPr bwMode="auto">
            <a:xfrm flipV="1">
              <a:off x="1427970"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1"/>
            <p:cNvSpPr>
              <a:spLocks noChangeShapeType="1"/>
            </p:cNvSpPr>
            <p:nvPr/>
          </p:nvSpPr>
          <p:spPr bwMode="auto">
            <a:xfrm flipV="1">
              <a:off x="1776345"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2"/>
            <p:cNvSpPr>
              <a:spLocks noChangeShapeType="1"/>
            </p:cNvSpPr>
            <p:nvPr/>
          </p:nvSpPr>
          <p:spPr bwMode="auto">
            <a:xfrm flipV="1">
              <a:off x="2124721"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3"/>
            <p:cNvSpPr>
              <a:spLocks noChangeShapeType="1"/>
            </p:cNvSpPr>
            <p:nvPr/>
          </p:nvSpPr>
          <p:spPr bwMode="auto">
            <a:xfrm flipV="1">
              <a:off x="2471542"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4"/>
            <p:cNvSpPr>
              <a:spLocks noChangeShapeType="1"/>
            </p:cNvSpPr>
            <p:nvPr/>
          </p:nvSpPr>
          <p:spPr bwMode="auto">
            <a:xfrm flipV="1">
              <a:off x="2813696"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5"/>
            <p:cNvSpPr>
              <a:spLocks noChangeShapeType="1"/>
            </p:cNvSpPr>
            <p:nvPr/>
          </p:nvSpPr>
          <p:spPr bwMode="auto">
            <a:xfrm flipV="1">
              <a:off x="3162072"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6"/>
            <p:cNvSpPr>
              <a:spLocks noChangeShapeType="1"/>
            </p:cNvSpPr>
            <p:nvPr/>
          </p:nvSpPr>
          <p:spPr bwMode="auto">
            <a:xfrm flipV="1">
              <a:off x="3510447"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7"/>
            <p:cNvSpPr>
              <a:spLocks noChangeShapeType="1"/>
            </p:cNvSpPr>
            <p:nvPr/>
          </p:nvSpPr>
          <p:spPr bwMode="auto">
            <a:xfrm flipV="1">
              <a:off x="3852602"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8"/>
            <p:cNvSpPr>
              <a:spLocks noChangeShapeType="1"/>
            </p:cNvSpPr>
            <p:nvPr/>
          </p:nvSpPr>
          <p:spPr bwMode="auto">
            <a:xfrm>
              <a:off x="558587" y="4625886"/>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9"/>
            <p:cNvSpPr>
              <a:spLocks noChangeShapeType="1"/>
            </p:cNvSpPr>
            <p:nvPr/>
          </p:nvSpPr>
          <p:spPr bwMode="auto">
            <a:xfrm>
              <a:off x="558587" y="4408398"/>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0"/>
            <p:cNvSpPr>
              <a:spLocks noChangeShapeType="1"/>
            </p:cNvSpPr>
            <p:nvPr/>
          </p:nvSpPr>
          <p:spPr bwMode="auto">
            <a:xfrm>
              <a:off x="558587" y="4190911"/>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1"/>
            <p:cNvSpPr>
              <a:spLocks noChangeShapeType="1"/>
            </p:cNvSpPr>
            <p:nvPr/>
          </p:nvSpPr>
          <p:spPr bwMode="auto">
            <a:xfrm>
              <a:off x="558587" y="3971836"/>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2"/>
            <p:cNvSpPr>
              <a:spLocks noChangeShapeType="1"/>
            </p:cNvSpPr>
            <p:nvPr/>
          </p:nvSpPr>
          <p:spPr bwMode="auto">
            <a:xfrm>
              <a:off x="558587" y="3759111"/>
              <a:ext cx="6221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Freeform 78"/>
            <p:cNvSpPr>
              <a:spLocks/>
            </p:cNvSpPr>
            <p:nvPr/>
          </p:nvSpPr>
          <p:spPr bwMode="auto">
            <a:xfrm>
              <a:off x="738996" y="4557623"/>
              <a:ext cx="3113606" cy="212725"/>
            </a:xfrm>
            <a:custGeom>
              <a:avLst/>
              <a:gdLst>
                <a:gd name="T0" fmla="*/ 0 w 2002"/>
                <a:gd name="T1" fmla="*/ 134 h 134"/>
                <a:gd name="T2" fmla="*/ 223 w 2002"/>
                <a:gd name="T3" fmla="*/ 123 h 134"/>
                <a:gd name="T4" fmla="*/ 443 w 2002"/>
                <a:gd name="T5" fmla="*/ 101 h 134"/>
                <a:gd name="T6" fmla="*/ 667 w 2002"/>
                <a:gd name="T7" fmla="*/ 101 h 134"/>
                <a:gd name="T8" fmla="*/ 891 w 2002"/>
                <a:gd name="T9" fmla="*/ 94 h 134"/>
                <a:gd name="T10" fmla="*/ 1114 w 2002"/>
                <a:gd name="T11" fmla="*/ 54 h 134"/>
                <a:gd name="T12" fmla="*/ 1334 w 2002"/>
                <a:gd name="T13" fmla="*/ 32 h 134"/>
                <a:gd name="T14" fmla="*/ 1558 w 2002"/>
                <a:gd name="T15" fmla="*/ 32 h 134"/>
                <a:gd name="T16" fmla="*/ 1782 w 2002"/>
                <a:gd name="T17" fmla="*/ 32 h 134"/>
                <a:gd name="T18" fmla="*/ 2002 w 2002"/>
                <a:gd name="T1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2" h="134">
                  <a:moveTo>
                    <a:pt x="0" y="134"/>
                  </a:moveTo>
                  <a:lnTo>
                    <a:pt x="223" y="123"/>
                  </a:lnTo>
                  <a:lnTo>
                    <a:pt x="443" y="101"/>
                  </a:lnTo>
                  <a:lnTo>
                    <a:pt x="667" y="101"/>
                  </a:lnTo>
                  <a:lnTo>
                    <a:pt x="891" y="94"/>
                  </a:lnTo>
                  <a:lnTo>
                    <a:pt x="1114" y="54"/>
                  </a:lnTo>
                  <a:lnTo>
                    <a:pt x="1334" y="32"/>
                  </a:lnTo>
                  <a:lnTo>
                    <a:pt x="1558" y="32"/>
                  </a:lnTo>
                  <a:lnTo>
                    <a:pt x="1782" y="32"/>
                  </a:lnTo>
                  <a:lnTo>
                    <a:pt x="2002" y="0"/>
                  </a:lnTo>
                </a:path>
              </a:pathLst>
            </a:custGeom>
            <a:noFill/>
            <a:ln w="22225" cap="flat">
              <a:solidFill>
                <a:srgbClr val="20428D"/>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Freeform 83"/>
            <p:cNvSpPr>
              <a:spLocks/>
            </p:cNvSpPr>
            <p:nvPr/>
          </p:nvSpPr>
          <p:spPr bwMode="auto">
            <a:xfrm>
              <a:off x="738996" y="4298861"/>
              <a:ext cx="3113606" cy="425450"/>
            </a:xfrm>
            <a:custGeom>
              <a:avLst/>
              <a:gdLst>
                <a:gd name="T0" fmla="*/ 0 w 2002"/>
                <a:gd name="T1" fmla="*/ 268 h 268"/>
                <a:gd name="T2" fmla="*/ 223 w 2002"/>
                <a:gd name="T3" fmla="*/ 268 h 268"/>
                <a:gd name="T4" fmla="*/ 440 w 2002"/>
                <a:gd name="T5" fmla="*/ 206 h 268"/>
                <a:gd name="T6" fmla="*/ 667 w 2002"/>
                <a:gd name="T7" fmla="*/ 235 h 268"/>
                <a:gd name="T8" fmla="*/ 884 w 2002"/>
                <a:gd name="T9" fmla="*/ 185 h 268"/>
                <a:gd name="T10" fmla="*/ 1114 w 2002"/>
                <a:gd name="T11" fmla="*/ 152 h 268"/>
                <a:gd name="T12" fmla="*/ 1345 w 2002"/>
                <a:gd name="T13" fmla="*/ 170 h 268"/>
                <a:gd name="T14" fmla="*/ 1547 w 2002"/>
                <a:gd name="T15" fmla="*/ 0 h 268"/>
                <a:gd name="T16" fmla="*/ 1782 w 2002"/>
                <a:gd name="T17" fmla="*/ 163 h 268"/>
                <a:gd name="T18" fmla="*/ 2002 w 2002"/>
                <a:gd name="T19" fmla="*/ 9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2" h="268">
                  <a:moveTo>
                    <a:pt x="0" y="268"/>
                  </a:moveTo>
                  <a:lnTo>
                    <a:pt x="223" y="268"/>
                  </a:lnTo>
                  <a:lnTo>
                    <a:pt x="440" y="206"/>
                  </a:lnTo>
                  <a:lnTo>
                    <a:pt x="667" y="235"/>
                  </a:lnTo>
                  <a:lnTo>
                    <a:pt x="884" y="185"/>
                  </a:lnTo>
                  <a:lnTo>
                    <a:pt x="1114" y="152"/>
                  </a:lnTo>
                  <a:lnTo>
                    <a:pt x="1345" y="170"/>
                  </a:lnTo>
                  <a:lnTo>
                    <a:pt x="1547" y="0"/>
                  </a:lnTo>
                  <a:lnTo>
                    <a:pt x="1782" y="163"/>
                  </a:lnTo>
                  <a:lnTo>
                    <a:pt x="2002" y="98"/>
                  </a:lnTo>
                </a:path>
              </a:pathLst>
            </a:custGeom>
            <a:noFill/>
            <a:ln w="22225" cap="flat">
              <a:solidFill>
                <a:srgbClr val="BB202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Oval 115"/>
            <p:cNvSpPr>
              <a:spLocks noChangeArrowheads="1"/>
            </p:cNvSpPr>
            <p:nvPr/>
          </p:nvSpPr>
          <p:spPr bwMode="auto">
            <a:xfrm>
              <a:off x="704780" y="4711611"/>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0" name="Oval 116"/>
            <p:cNvSpPr>
              <a:spLocks noChangeArrowheads="1"/>
            </p:cNvSpPr>
            <p:nvPr/>
          </p:nvSpPr>
          <p:spPr bwMode="auto">
            <a:xfrm>
              <a:off x="1029827" y="4711611"/>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1" name="Oval 117"/>
            <p:cNvSpPr>
              <a:spLocks noChangeArrowheads="1"/>
            </p:cNvSpPr>
            <p:nvPr/>
          </p:nvSpPr>
          <p:spPr bwMode="auto">
            <a:xfrm>
              <a:off x="1371981" y="4678273"/>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2" name="Oval 118"/>
            <p:cNvSpPr>
              <a:spLocks noChangeArrowheads="1"/>
            </p:cNvSpPr>
            <p:nvPr/>
          </p:nvSpPr>
          <p:spPr bwMode="auto">
            <a:xfrm>
              <a:off x="1720357" y="4654461"/>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3" name="Oval 119"/>
            <p:cNvSpPr>
              <a:spLocks noChangeArrowheads="1"/>
            </p:cNvSpPr>
            <p:nvPr/>
          </p:nvSpPr>
          <p:spPr bwMode="auto">
            <a:xfrm>
              <a:off x="2068732" y="4649698"/>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4" name="Oval 120"/>
            <p:cNvSpPr>
              <a:spLocks noChangeArrowheads="1"/>
            </p:cNvSpPr>
            <p:nvPr/>
          </p:nvSpPr>
          <p:spPr bwMode="auto">
            <a:xfrm>
              <a:off x="2415553" y="459731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5" name="Oval 121"/>
            <p:cNvSpPr>
              <a:spLocks noChangeArrowheads="1"/>
            </p:cNvSpPr>
            <p:nvPr/>
          </p:nvSpPr>
          <p:spPr bwMode="auto">
            <a:xfrm>
              <a:off x="2757707" y="4551273"/>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7" name="Oval 123"/>
            <p:cNvSpPr>
              <a:spLocks noChangeArrowheads="1"/>
            </p:cNvSpPr>
            <p:nvPr/>
          </p:nvSpPr>
          <p:spPr bwMode="auto">
            <a:xfrm>
              <a:off x="3106083" y="4551273"/>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8" name="Oval 124"/>
            <p:cNvSpPr>
              <a:spLocks noChangeArrowheads="1"/>
            </p:cNvSpPr>
            <p:nvPr/>
          </p:nvSpPr>
          <p:spPr bwMode="auto">
            <a:xfrm>
              <a:off x="3454458" y="454016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9" name="Oval 125"/>
            <p:cNvSpPr>
              <a:spLocks noChangeArrowheads="1"/>
            </p:cNvSpPr>
            <p:nvPr/>
          </p:nvSpPr>
          <p:spPr bwMode="auto">
            <a:xfrm>
              <a:off x="3784171" y="4511586"/>
              <a:ext cx="113533"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0" name="Freeform 156"/>
            <p:cNvSpPr>
              <a:spLocks/>
            </p:cNvSpPr>
            <p:nvPr/>
          </p:nvSpPr>
          <p:spPr bwMode="auto">
            <a:xfrm>
              <a:off x="676786" y="4643348"/>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1" name="Freeform 157"/>
            <p:cNvSpPr>
              <a:spLocks/>
            </p:cNvSpPr>
            <p:nvPr/>
          </p:nvSpPr>
          <p:spPr bwMode="auto">
            <a:xfrm>
              <a:off x="1025161" y="4643348"/>
              <a:ext cx="122864" cy="114300"/>
            </a:xfrm>
            <a:custGeom>
              <a:avLst/>
              <a:gdLst>
                <a:gd name="T0" fmla="*/ 39 w 79"/>
                <a:gd name="T1" fmla="*/ 0 h 72"/>
                <a:gd name="T2" fmla="*/ 79 w 79"/>
                <a:gd name="T3" fmla="*/ 72 h 72"/>
                <a:gd name="T4" fmla="*/ 0 w 79"/>
                <a:gd name="T5" fmla="*/ 72 h 72"/>
                <a:gd name="T6" fmla="*/ 39 w 79"/>
                <a:gd name="T7" fmla="*/ 0 h 72"/>
              </a:gdLst>
              <a:ahLst/>
              <a:cxnLst>
                <a:cxn ang="0">
                  <a:pos x="T0" y="T1"/>
                </a:cxn>
                <a:cxn ang="0">
                  <a:pos x="T2" y="T3"/>
                </a:cxn>
                <a:cxn ang="0">
                  <a:pos x="T4" y="T5"/>
                </a:cxn>
                <a:cxn ang="0">
                  <a:pos x="T6" y="T7"/>
                </a:cxn>
              </a:cxnLst>
              <a:rect l="0" t="0" r="r" b="b"/>
              <a:pathLst>
                <a:path w="79" h="72">
                  <a:moveTo>
                    <a:pt x="39" y="0"/>
                  </a:moveTo>
                  <a:lnTo>
                    <a:pt x="79" y="72"/>
                  </a:lnTo>
                  <a:lnTo>
                    <a:pt x="0" y="72"/>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2" name="Freeform 158"/>
            <p:cNvSpPr>
              <a:spLocks/>
            </p:cNvSpPr>
            <p:nvPr/>
          </p:nvSpPr>
          <p:spPr bwMode="auto">
            <a:xfrm>
              <a:off x="1371981" y="4546511"/>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3" name="Freeform 159"/>
            <p:cNvSpPr>
              <a:spLocks/>
            </p:cNvSpPr>
            <p:nvPr/>
          </p:nvSpPr>
          <p:spPr bwMode="auto">
            <a:xfrm>
              <a:off x="1714136" y="4579848"/>
              <a:ext cx="124420" cy="115888"/>
            </a:xfrm>
            <a:custGeom>
              <a:avLst/>
              <a:gdLst>
                <a:gd name="T0" fmla="*/ 40 w 80"/>
                <a:gd name="T1" fmla="*/ 0 h 73"/>
                <a:gd name="T2" fmla="*/ 80 w 80"/>
                <a:gd name="T3" fmla="*/ 73 h 73"/>
                <a:gd name="T4" fmla="*/ 0 w 80"/>
                <a:gd name="T5" fmla="*/ 73 h 73"/>
                <a:gd name="T6" fmla="*/ 40 w 80"/>
                <a:gd name="T7" fmla="*/ 0 h 73"/>
              </a:gdLst>
              <a:ahLst/>
              <a:cxnLst>
                <a:cxn ang="0">
                  <a:pos x="T0" y="T1"/>
                </a:cxn>
                <a:cxn ang="0">
                  <a:pos x="T2" y="T3"/>
                </a:cxn>
                <a:cxn ang="0">
                  <a:pos x="T4" y="T5"/>
                </a:cxn>
                <a:cxn ang="0">
                  <a:pos x="T6" y="T7"/>
                </a:cxn>
              </a:cxnLst>
              <a:rect l="0" t="0" r="r" b="b"/>
              <a:pathLst>
                <a:path w="80" h="73">
                  <a:moveTo>
                    <a:pt x="40" y="0"/>
                  </a:moveTo>
                  <a:lnTo>
                    <a:pt x="80" y="73"/>
                  </a:lnTo>
                  <a:lnTo>
                    <a:pt x="0" y="73"/>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4" name="Freeform 160"/>
            <p:cNvSpPr>
              <a:spLocks/>
            </p:cNvSpPr>
            <p:nvPr/>
          </p:nvSpPr>
          <p:spPr bwMode="auto">
            <a:xfrm>
              <a:off x="2062511" y="4511586"/>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5" name="Freeform 161"/>
            <p:cNvSpPr>
              <a:spLocks/>
            </p:cNvSpPr>
            <p:nvPr/>
          </p:nvSpPr>
          <p:spPr bwMode="auto">
            <a:xfrm>
              <a:off x="2404665" y="4471898"/>
              <a:ext cx="129085" cy="114300"/>
            </a:xfrm>
            <a:custGeom>
              <a:avLst/>
              <a:gdLst>
                <a:gd name="T0" fmla="*/ 43 w 83"/>
                <a:gd name="T1" fmla="*/ 0 h 72"/>
                <a:gd name="T2" fmla="*/ 83 w 83"/>
                <a:gd name="T3" fmla="*/ 72 h 72"/>
                <a:gd name="T4" fmla="*/ 0 w 83"/>
                <a:gd name="T5" fmla="*/ 72 h 72"/>
                <a:gd name="T6" fmla="*/ 43 w 83"/>
                <a:gd name="T7" fmla="*/ 0 h 72"/>
              </a:gdLst>
              <a:ahLst/>
              <a:cxnLst>
                <a:cxn ang="0">
                  <a:pos x="T0" y="T1"/>
                </a:cxn>
                <a:cxn ang="0">
                  <a:pos x="T2" y="T3"/>
                </a:cxn>
                <a:cxn ang="0">
                  <a:pos x="T4" y="T5"/>
                </a:cxn>
                <a:cxn ang="0">
                  <a:pos x="T6" y="T7"/>
                </a:cxn>
              </a:cxnLst>
              <a:rect l="0" t="0" r="r" b="b"/>
              <a:pathLst>
                <a:path w="83" h="72">
                  <a:moveTo>
                    <a:pt x="43" y="0"/>
                  </a:moveTo>
                  <a:lnTo>
                    <a:pt x="83" y="72"/>
                  </a:lnTo>
                  <a:lnTo>
                    <a:pt x="0" y="72"/>
                  </a:lnTo>
                  <a:lnTo>
                    <a:pt x="43"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6" name="Freeform 162"/>
            <p:cNvSpPr>
              <a:spLocks/>
            </p:cNvSpPr>
            <p:nvPr/>
          </p:nvSpPr>
          <p:spPr bwMode="auto">
            <a:xfrm>
              <a:off x="2746820" y="4483011"/>
              <a:ext cx="129085" cy="114300"/>
            </a:xfrm>
            <a:custGeom>
              <a:avLst/>
              <a:gdLst>
                <a:gd name="T0" fmla="*/ 43 w 83"/>
                <a:gd name="T1" fmla="*/ 0 h 72"/>
                <a:gd name="T2" fmla="*/ 83 w 83"/>
                <a:gd name="T3" fmla="*/ 72 h 72"/>
                <a:gd name="T4" fmla="*/ 0 w 83"/>
                <a:gd name="T5" fmla="*/ 72 h 72"/>
                <a:gd name="T6" fmla="*/ 43 w 83"/>
                <a:gd name="T7" fmla="*/ 0 h 72"/>
              </a:gdLst>
              <a:ahLst/>
              <a:cxnLst>
                <a:cxn ang="0">
                  <a:pos x="T0" y="T1"/>
                </a:cxn>
                <a:cxn ang="0">
                  <a:pos x="T2" y="T3"/>
                </a:cxn>
                <a:cxn ang="0">
                  <a:pos x="T4" y="T5"/>
                </a:cxn>
                <a:cxn ang="0">
                  <a:pos x="T6" y="T7"/>
                </a:cxn>
              </a:cxnLst>
              <a:rect l="0" t="0" r="r" b="b"/>
              <a:pathLst>
                <a:path w="83" h="72">
                  <a:moveTo>
                    <a:pt x="43" y="0"/>
                  </a:moveTo>
                  <a:lnTo>
                    <a:pt x="83" y="72"/>
                  </a:lnTo>
                  <a:lnTo>
                    <a:pt x="0" y="72"/>
                  </a:lnTo>
                  <a:lnTo>
                    <a:pt x="43"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8" name="Freeform 164"/>
            <p:cNvSpPr>
              <a:spLocks/>
            </p:cNvSpPr>
            <p:nvPr/>
          </p:nvSpPr>
          <p:spPr bwMode="auto">
            <a:xfrm>
              <a:off x="3078088" y="4230598"/>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9" name="Freeform 165"/>
            <p:cNvSpPr>
              <a:spLocks/>
            </p:cNvSpPr>
            <p:nvPr/>
          </p:nvSpPr>
          <p:spPr bwMode="auto">
            <a:xfrm>
              <a:off x="3442016" y="4471898"/>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0" name="Freeform 166"/>
            <p:cNvSpPr>
              <a:spLocks/>
            </p:cNvSpPr>
            <p:nvPr/>
          </p:nvSpPr>
          <p:spPr bwMode="auto">
            <a:xfrm>
              <a:off x="3784171" y="4397286"/>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7" name="Rectangle 176"/>
            <p:cNvSpPr/>
            <p:nvPr/>
          </p:nvSpPr>
          <p:spPr>
            <a:xfrm>
              <a:off x="772134" y="3395951"/>
              <a:ext cx="3036468" cy="338554"/>
            </a:xfrm>
            <a:prstGeom prst="rect">
              <a:avLst/>
            </a:prstGeom>
          </p:spPr>
          <p:txBody>
            <a:bodyPr wrap="none">
              <a:spAutoFit/>
            </a:bodyPr>
            <a:lstStyle/>
            <a:p>
              <a:pPr algn="ctr"/>
              <a:r>
                <a:rPr lang="da-DK" sz="1600" b="1" dirty="0">
                  <a:solidFill>
                    <a:srgbClr val="0070C0"/>
                  </a:solidFill>
                  <a:latin typeface="Calibri" pitchFamily="34" charset="0"/>
                  <a:ea typeface="ＭＳ Ｐゴシック" pitchFamily="34" charset="-128"/>
                </a:rPr>
                <a:t>Rapports non </a:t>
              </a:r>
              <a:r>
                <a:rPr lang="da-DK" sz="1600" b="1" dirty="0" err="1">
                  <a:solidFill>
                    <a:srgbClr val="0070C0"/>
                  </a:solidFill>
                  <a:latin typeface="Calibri" pitchFamily="34" charset="0"/>
                  <a:ea typeface="ＭＳ Ｐゴシック" pitchFamily="34" charset="-128"/>
                </a:rPr>
                <a:t>protégés</a:t>
              </a:r>
              <a:r>
                <a:rPr lang="da-DK" sz="1600" b="1" dirty="0">
                  <a:solidFill>
                    <a:srgbClr val="0070C0"/>
                  </a:solidFill>
                  <a:latin typeface="Calibri" pitchFamily="34" charset="0"/>
                  <a:ea typeface="ＭＳ Ｐゴシック" pitchFamily="34" charset="-128"/>
                </a:rPr>
                <a:t> (</a:t>
              </a:r>
              <a:r>
                <a:rPr lang="da-DK" sz="1600" b="1" dirty="0" err="1">
                  <a:solidFill>
                    <a:srgbClr val="0070C0"/>
                  </a:solidFill>
                  <a:latin typeface="Calibri" pitchFamily="34" charset="0"/>
                  <a:ea typeface="ＭＳ Ｐゴシック" pitchFamily="34" charset="-128"/>
                </a:rPr>
                <a:t>moyenne</a:t>
              </a:r>
              <a:r>
                <a:rPr lang="da-DK" sz="1600" b="1" dirty="0">
                  <a:solidFill>
                    <a:srgbClr val="0070C0"/>
                  </a:solidFill>
                  <a:latin typeface="Calibri" pitchFamily="34" charset="0"/>
                  <a:ea typeface="ＭＳ Ｐゴシック" pitchFamily="34" charset="-128"/>
                </a:rPr>
                <a:t>)</a:t>
              </a:r>
              <a:endParaRPr lang="fr-FR" sz="1600" b="1" dirty="0">
                <a:solidFill>
                  <a:srgbClr val="0070C0"/>
                </a:solidFill>
                <a:latin typeface="Calibri" pitchFamily="34" charset="0"/>
                <a:ea typeface="ＭＳ Ｐゴシック" pitchFamily="34" charset="-128"/>
              </a:endParaRPr>
            </a:p>
          </p:txBody>
        </p:sp>
        <p:sp>
          <p:nvSpPr>
            <p:cNvPr id="185" name="ZoneTexte 184"/>
            <p:cNvSpPr txBox="1"/>
            <p:nvPr/>
          </p:nvSpPr>
          <p:spPr>
            <a:xfrm>
              <a:off x="220128" y="4710768"/>
              <a:ext cx="389783" cy="276999"/>
            </a:xfrm>
            <a:prstGeom prst="rect">
              <a:avLst/>
            </a:prstGeom>
            <a:noFill/>
          </p:spPr>
          <p:txBody>
            <a:bodyPr wrap="none" rtlCol="0">
              <a:spAutoFit/>
            </a:bodyPr>
            <a:lstStyle/>
            <a:p>
              <a:pPr algn="r"/>
              <a:r>
                <a:rPr lang="fr-FR" sz="1200" dirty="0"/>
                <a:t>0,0</a:t>
              </a:r>
            </a:p>
          </p:txBody>
        </p:sp>
        <p:sp>
          <p:nvSpPr>
            <p:cNvPr id="186" name="ZoneTexte 185"/>
            <p:cNvSpPr txBox="1"/>
            <p:nvPr/>
          </p:nvSpPr>
          <p:spPr>
            <a:xfrm>
              <a:off x="220128" y="4491312"/>
              <a:ext cx="389783" cy="276999"/>
            </a:xfrm>
            <a:prstGeom prst="rect">
              <a:avLst/>
            </a:prstGeom>
            <a:noFill/>
          </p:spPr>
          <p:txBody>
            <a:bodyPr wrap="none" rtlCol="0">
              <a:spAutoFit/>
            </a:bodyPr>
            <a:lstStyle/>
            <a:p>
              <a:pPr algn="r"/>
              <a:r>
                <a:rPr lang="fr-FR" sz="1200" dirty="0"/>
                <a:t>0,1</a:t>
              </a:r>
            </a:p>
          </p:txBody>
        </p:sp>
        <p:sp>
          <p:nvSpPr>
            <p:cNvPr id="187" name="ZoneTexte 186"/>
            <p:cNvSpPr txBox="1"/>
            <p:nvPr/>
          </p:nvSpPr>
          <p:spPr>
            <a:xfrm>
              <a:off x="220128" y="4271856"/>
              <a:ext cx="389783" cy="276999"/>
            </a:xfrm>
            <a:prstGeom prst="rect">
              <a:avLst/>
            </a:prstGeom>
            <a:noFill/>
          </p:spPr>
          <p:txBody>
            <a:bodyPr wrap="none" rtlCol="0">
              <a:spAutoFit/>
            </a:bodyPr>
            <a:lstStyle/>
            <a:p>
              <a:pPr algn="r"/>
              <a:r>
                <a:rPr lang="fr-FR" sz="1200" dirty="0"/>
                <a:t>0,2</a:t>
              </a:r>
            </a:p>
          </p:txBody>
        </p:sp>
        <p:sp>
          <p:nvSpPr>
            <p:cNvPr id="188" name="ZoneTexte 187"/>
            <p:cNvSpPr txBox="1"/>
            <p:nvPr/>
          </p:nvSpPr>
          <p:spPr>
            <a:xfrm>
              <a:off x="220128" y="4052400"/>
              <a:ext cx="389783" cy="276999"/>
            </a:xfrm>
            <a:prstGeom prst="rect">
              <a:avLst/>
            </a:prstGeom>
            <a:noFill/>
          </p:spPr>
          <p:txBody>
            <a:bodyPr wrap="none" rtlCol="0">
              <a:spAutoFit/>
            </a:bodyPr>
            <a:lstStyle/>
            <a:p>
              <a:pPr algn="r"/>
              <a:r>
                <a:rPr lang="fr-FR" sz="1200" dirty="0"/>
                <a:t>0,3</a:t>
              </a:r>
            </a:p>
          </p:txBody>
        </p:sp>
        <p:sp>
          <p:nvSpPr>
            <p:cNvPr id="189" name="ZoneTexte 188"/>
            <p:cNvSpPr txBox="1"/>
            <p:nvPr/>
          </p:nvSpPr>
          <p:spPr>
            <a:xfrm>
              <a:off x="220128" y="3832944"/>
              <a:ext cx="389783" cy="276999"/>
            </a:xfrm>
            <a:prstGeom prst="rect">
              <a:avLst/>
            </a:prstGeom>
            <a:noFill/>
          </p:spPr>
          <p:txBody>
            <a:bodyPr wrap="none" rtlCol="0">
              <a:spAutoFit/>
            </a:bodyPr>
            <a:lstStyle/>
            <a:p>
              <a:pPr algn="r"/>
              <a:r>
                <a:rPr lang="fr-FR" sz="1200" dirty="0"/>
                <a:t>0,4</a:t>
              </a:r>
            </a:p>
          </p:txBody>
        </p:sp>
        <p:sp>
          <p:nvSpPr>
            <p:cNvPr id="190" name="ZoneTexte 189"/>
            <p:cNvSpPr txBox="1"/>
            <p:nvPr/>
          </p:nvSpPr>
          <p:spPr>
            <a:xfrm>
              <a:off x="220128" y="3613488"/>
              <a:ext cx="389783" cy="276999"/>
            </a:xfrm>
            <a:prstGeom prst="rect">
              <a:avLst/>
            </a:prstGeom>
            <a:noFill/>
          </p:spPr>
          <p:txBody>
            <a:bodyPr wrap="none" rtlCol="0">
              <a:spAutoFit/>
            </a:bodyPr>
            <a:lstStyle/>
            <a:p>
              <a:pPr algn="r"/>
              <a:r>
                <a:rPr lang="fr-FR" sz="1200" dirty="0"/>
                <a:t>0,5</a:t>
              </a:r>
            </a:p>
          </p:txBody>
        </p:sp>
        <p:sp>
          <p:nvSpPr>
            <p:cNvPr id="191" name="ZoneTexte 190"/>
            <p:cNvSpPr txBox="1"/>
            <p:nvPr/>
          </p:nvSpPr>
          <p:spPr>
            <a:xfrm rot="16200000">
              <a:off x="479095" y="5017565"/>
              <a:ext cx="524504" cy="271371"/>
            </a:xfrm>
            <a:prstGeom prst="rect">
              <a:avLst/>
            </a:prstGeom>
            <a:noFill/>
          </p:spPr>
          <p:txBody>
            <a:bodyPr wrap="none" rtlCol="0">
              <a:spAutoFit/>
            </a:bodyPr>
            <a:lstStyle/>
            <a:p>
              <a:pPr algn="r"/>
              <a:r>
                <a:rPr lang="fr-FR" sz="1200" dirty="0"/>
                <a:t>2007</a:t>
              </a:r>
            </a:p>
          </p:txBody>
        </p:sp>
        <p:sp>
          <p:nvSpPr>
            <p:cNvPr id="192" name="ZoneTexte 191"/>
            <p:cNvSpPr txBox="1"/>
            <p:nvPr/>
          </p:nvSpPr>
          <p:spPr>
            <a:xfrm rot="16200000">
              <a:off x="824153" y="5017565"/>
              <a:ext cx="524504" cy="271371"/>
            </a:xfrm>
            <a:prstGeom prst="rect">
              <a:avLst/>
            </a:prstGeom>
            <a:noFill/>
          </p:spPr>
          <p:txBody>
            <a:bodyPr wrap="none" rtlCol="0">
              <a:spAutoFit/>
            </a:bodyPr>
            <a:lstStyle/>
            <a:p>
              <a:pPr algn="r"/>
              <a:r>
                <a:rPr lang="fr-FR" sz="1200" dirty="0"/>
                <a:t>2008</a:t>
              </a:r>
            </a:p>
          </p:txBody>
        </p:sp>
        <p:sp>
          <p:nvSpPr>
            <p:cNvPr id="193" name="ZoneTexte 192"/>
            <p:cNvSpPr txBox="1"/>
            <p:nvPr/>
          </p:nvSpPr>
          <p:spPr>
            <a:xfrm rot="16200000">
              <a:off x="1169211" y="5017565"/>
              <a:ext cx="524504" cy="271371"/>
            </a:xfrm>
            <a:prstGeom prst="rect">
              <a:avLst/>
            </a:prstGeom>
            <a:noFill/>
          </p:spPr>
          <p:txBody>
            <a:bodyPr wrap="none" rtlCol="0">
              <a:spAutoFit/>
            </a:bodyPr>
            <a:lstStyle/>
            <a:p>
              <a:pPr algn="r"/>
              <a:r>
                <a:rPr lang="fr-FR" sz="1200" dirty="0"/>
                <a:t>2009</a:t>
              </a:r>
            </a:p>
          </p:txBody>
        </p:sp>
        <p:sp>
          <p:nvSpPr>
            <p:cNvPr id="194" name="ZoneTexte 193"/>
            <p:cNvSpPr txBox="1"/>
            <p:nvPr/>
          </p:nvSpPr>
          <p:spPr>
            <a:xfrm rot="16200000">
              <a:off x="1514269" y="5017565"/>
              <a:ext cx="524504" cy="271371"/>
            </a:xfrm>
            <a:prstGeom prst="rect">
              <a:avLst/>
            </a:prstGeom>
            <a:noFill/>
          </p:spPr>
          <p:txBody>
            <a:bodyPr wrap="none" rtlCol="0">
              <a:spAutoFit/>
            </a:bodyPr>
            <a:lstStyle/>
            <a:p>
              <a:pPr algn="r"/>
              <a:r>
                <a:rPr lang="fr-FR" sz="1200" dirty="0"/>
                <a:t>2010</a:t>
              </a:r>
            </a:p>
          </p:txBody>
        </p:sp>
        <p:sp>
          <p:nvSpPr>
            <p:cNvPr id="195" name="ZoneTexte 194"/>
            <p:cNvSpPr txBox="1"/>
            <p:nvPr/>
          </p:nvSpPr>
          <p:spPr>
            <a:xfrm rot="16200000">
              <a:off x="1865034" y="5011858"/>
              <a:ext cx="513090" cy="271371"/>
            </a:xfrm>
            <a:prstGeom prst="rect">
              <a:avLst/>
            </a:prstGeom>
            <a:noFill/>
          </p:spPr>
          <p:txBody>
            <a:bodyPr wrap="none" rtlCol="0">
              <a:spAutoFit/>
            </a:bodyPr>
            <a:lstStyle/>
            <a:p>
              <a:pPr algn="r"/>
              <a:r>
                <a:rPr lang="fr-FR" sz="1200" dirty="0"/>
                <a:t>2011</a:t>
              </a:r>
            </a:p>
          </p:txBody>
        </p:sp>
        <p:sp>
          <p:nvSpPr>
            <p:cNvPr id="196" name="ZoneTexte 195"/>
            <p:cNvSpPr txBox="1"/>
            <p:nvPr/>
          </p:nvSpPr>
          <p:spPr>
            <a:xfrm rot="16200000">
              <a:off x="2204385" y="5017565"/>
              <a:ext cx="524504" cy="271371"/>
            </a:xfrm>
            <a:prstGeom prst="rect">
              <a:avLst/>
            </a:prstGeom>
            <a:noFill/>
          </p:spPr>
          <p:txBody>
            <a:bodyPr wrap="none" rtlCol="0">
              <a:spAutoFit/>
            </a:bodyPr>
            <a:lstStyle/>
            <a:p>
              <a:pPr algn="r"/>
              <a:r>
                <a:rPr lang="fr-FR" sz="1200" dirty="0"/>
                <a:t>2012</a:t>
              </a:r>
            </a:p>
          </p:txBody>
        </p:sp>
        <p:sp>
          <p:nvSpPr>
            <p:cNvPr id="197" name="ZoneTexte 196"/>
            <p:cNvSpPr txBox="1"/>
            <p:nvPr/>
          </p:nvSpPr>
          <p:spPr>
            <a:xfrm rot="16200000">
              <a:off x="2549443" y="5017565"/>
              <a:ext cx="524504" cy="271371"/>
            </a:xfrm>
            <a:prstGeom prst="rect">
              <a:avLst/>
            </a:prstGeom>
            <a:noFill/>
          </p:spPr>
          <p:txBody>
            <a:bodyPr wrap="none" rtlCol="0">
              <a:spAutoFit/>
            </a:bodyPr>
            <a:lstStyle/>
            <a:p>
              <a:pPr algn="r"/>
              <a:r>
                <a:rPr lang="fr-FR" sz="1200" dirty="0"/>
                <a:t>2013</a:t>
              </a:r>
            </a:p>
          </p:txBody>
        </p:sp>
        <p:sp>
          <p:nvSpPr>
            <p:cNvPr id="198" name="ZoneTexte 197"/>
            <p:cNvSpPr txBox="1"/>
            <p:nvPr/>
          </p:nvSpPr>
          <p:spPr>
            <a:xfrm rot="16200000">
              <a:off x="2894501" y="5017565"/>
              <a:ext cx="524504" cy="271371"/>
            </a:xfrm>
            <a:prstGeom prst="rect">
              <a:avLst/>
            </a:prstGeom>
            <a:noFill/>
          </p:spPr>
          <p:txBody>
            <a:bodyPr wrap="none" rtlCol="0">
              <a:spAutoFit/>
            </a:bodyPr>
            <a:lstStyle/>
            <a:p>
              <a:pPr algn="r"/>
              <a:r>
                <a:rPr lang="fr-FR" sz="1200" dirty="0"/>
                <a:t>2014</a:t>
              </a:r>
            </a:p>
          </p:txBody>
        </p:sp>
        <p:sp>
          <p:nvSpPr>
            <p:cNvPr id="199" name="ZoneTexte 198"/>
            <p:cNvSpPr txBox="1"/>
            <p:nvPr/>
          </p:nvSpPr>
          <p:spPr>
            <a:xfrm rot="16200000">
              <a:off x="3239559" y="5017565"/>
              <a:ext cx="524504" cy="271371"/>
            </a:xfrm>
            <a:prstGeom prst="rect">
              <a:avLst/>
            </a:prstGeom>
            <a:noFill/>
          </p:spPr>
          <p:txBody>
            <a:bodyPr wrap="none" rtlCol="0">
              <a:spAutoFit/>
            </a:bodyPr>
            <a:lstStyle/>
            <a:p>
              <a:pPr algn="r"/>
              <a:r>
                <a:rPr lang="fr-FR" sz="1200" dirty="0"/>
                <a:t>2015</a:t>
              </a:r>
            </a:p>
          </p:txBody>
        </p:sp>
        <p:sp>
          <p:nvSpPr>
            <p:cNvPr id="200" name="ZoneTexte 199"/>
            <p:cNvSpPr txBox="1"/>
            <p:nvPr/>
          </p:nvSpPr>
          <p:spPr>
            <a:xfrm rot="16200000">
              <a:off x="3584618" y="5017565"/>
              <a:ext cx="524504" cy="271371"/>
            </a:xfrm>
            <a:prstGeom prst="rect">
              <a:avLst/>
            </a:prstGeom>
            <a:noFill/>
          </p:spPr>
          <p:txBody>
            <a:bodyPr wrap="none" rtlCol="0">
              <a:spAutoFit/>
            </a:bodyPr>
            <a:lstStyle/>
            <a:p>
              <a:pPr algn="r"/>
              <a:r>
                <a:rPr lang="fr-FR" sz="1200" dirty="0"/>
                <a:t>2016</a:t>
              </a:r>
            </a:p>
          </p:txBody>
        </p:sp>
      </p:grpSp>
      <p:grpSp>
        <p:nvGrpSpPr>
          <p:cNvPr id="5" name="Groupe 4">
            <a:extLst>
              <a:ext uri="{FF2B5EF4-FFF2-40B4-BE49-F238E27FC236}">
                <a16:creationId xmlns:a16="http://schemas.microsoft.com/office/drawing/2014/main" id="{0F914B28-702F-47E0-A9D2-B5B0A85151E2}"/>
              </a:ext>
            </a:extLst>
          </p:cNvPr>
          <p:cNvGrpSpPr/>
          <p:nvPr/>
        </p:nvGrpSpPr>
        <p:grpSpPr>
          <a:xfrm>
            <a:off x="4682134" y="3395951"/>
            <a:ext cx="3762427" cy="2019553"/>
            <a:chOff x="4682134" y="3395951"/>
            <a:chExt cx="3762427" cy="2019553"/>
          </a:xfrm>
        </p:grpSpPr>
        <p:sp>
          <p:nvSpPr>
            <p:cNvPr id="45" name="Line 41"/>
            <p:cNvSpPr>
              <a:spLocks noChangeShapeType="1"/>
            </p:cNvSpPr>
            <p:nvPr/>
          </p:nvSpPr>
          <p:spPr bwMode="auto">
            <a:xfrm>
              <a:off x="5081247" y="4884648"/>
              <a:ext cx="334378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Line 42"/>
            <p:cNvSpPr>
              <a:spLocks noChangeShapeType="1"/>
            </p:cNvSpPr>
            <p:nvPr/>
          </p:nvSpPr>
          <p:spPr bwMode="auto">
            <a:xfrm flipV="1">
              <a:off x="5081247" y="3759111"/>
              <a:ext cx="0" cy="1125538"/>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43"/>
            <p:cNvSpPr>
              <a:spLocks noChangeShapeType="1"/>
            </p:cNvSpPr>
            <p:nvPr/>
          </p:nvSpPr>
          <p:spPr bwMode="auto">
            <a:xfrm>
              <a:off x="5020592" y="4844961"/>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44"/>
            <p:cNvSpPr>
              <a:spLocks noChangeShapeType="1"/>
            </p:cNvSpPr>
            <p:nvPr/>
          </p:nvSpPr>
          <p:spPr bwMode="auto">
            <a:xfrm flipV="1">
              <a:off x="5205666"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Line 45"/>
            <p:cNvSpPr>
              <a:spLocks noChangeShapeType="1"/>
            </p:cNvSpPr>
            <p:nvPr/>
          </p:nvSpPr>
          <p:spPr bwMode="auto">
            <a:xfrm flipV="1">
              <a:off x="5547821"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46"/>
            <p:cNvSpPr>
              <a:spLocks noChangeShapeType="1"/>
            </p:cNvSpPr>
            <p:nvPr/>
          </p:nvSpPr>
          <p:spPr bwMode="auto">
            <a:xfrm flipV="1">
              <a:off x="5894642"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47"/>
            <p:cNvSpPr>
              <a:spLocks noChangeShapeType="1"/>
            </p:cNvSpPr>
            <p:nvPr/>
          </p:nvSpPr>
          <p:spPr bwMode="auto">
            <a:xfrm flipV="1">
              <a:off x="6243017"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48"/>
            <p:cNvSpPr>
              <a:spLocks noChangeShapeType="1"/>
            </p:cNvSpPr>
            <p:nvPr/>
          </p:nvSpPr>
          <p:spPr bwMode="auto">
            <a:xfrm flipV="1">
              <a:off x="6585171"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49"/>
            <p:cNvSpPr>
              <a:spLocks noChangeShapeType="1"/>
            </p:cNvSpPr>
            <p:nvPr/>
          </p:nvSpPr>
          <p:spPr bwMode="auto">
            <a:xfrm flipV="1">
              <a:off x="6933547"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50"/>
            <p:cNvSpPr>
              <a:spLocks noChangeShapeType="1"/>
            </p:cNvSpPr>
            <p:nvPr/>
          </p:nvSpPr>
          <p:spPr bwMode="auto">
            <a:xfrm flipV="1">
              <a:off x="7280367"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51"/>
            <p:cNvSpPr>
              <a:spLocks noChangeShapeType="1"/>
            </p:cNvSpPr>
            <p:nvPr/>
          </p:nvSpPr>
          <p:spPr bwMode="auto">
            <a:xfrm flipV="1">
              <a:off x="7628742"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52"/>
            <p:cNvSpPr>
              <a:spLocks noChangeShapeType="1"/>
            </p:cNvSpPr>
            <p:nvPr/>
          </p:nvSpPr>
          <p:spPr bwMode="auto">
            <a:xfrm flipV="1">
              <a:off x="7970897"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53"/>
            <p:cNvSpPr>
              <a:spLocks noChangeShapeType="1"/>
            </p:cNvSpPr>
            <p:nvPr/>
          </p:nvSpPr>
          <p:spPr bwMode="auto">
            <a:xfrm flipV="1">
              <a:off x="8319272" y="4884648"/>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54"/>
            <p:cNvSpPr>
              <a:spLocks noChangeShapeType="1"/>
            </p:cNvSpPr>
            <p:nvPr/>
          </p:nvSpPr>
          <p:spPr bwMode="auto">
            <a:xfrm>
              <a:off x="5020592" y="4625886"/>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Line 55"/>
            <p:cNvSpPr>
              <a:spLocks noChangeShapeType="1"/>
            </p:cNvSpPr>
            <p:nvPr/>
          </p:nvSpPr>
          <p:spPr bwMode="auto">
            <a:xfrm>
              <a:off x="5020592" y="4408398"/>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56"/>
            <p:cNvSpPr>
              <a:spLocks noChangeShapeType="1"/>
            </p:cNvSpPr>
            <p:nvPr/>
          </p:nvSpPr>
          <p:spPr bwMode="auto">
            <a:xfrm>
              <a:off x="5020592" y="4190911"/>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57"/>
            <p:cNvSpPr>
              <a:spLocks noChangeShapeType="1"/>
            </p:cNvSpPr>
            <p:nvPr/>
          </p:nvSpPr>
          <p:spPr bwMode="auto">
            <a:xfrm>
              <a:off x="5020592" y="3971836"/>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58"/>
            <p:cNvSpPr>
              <a:spLocks noChangeShapeType="1"/>
            </p:cNvSpPr>
            <p:nvPr/>
          </p:nvSpPr>
          <p:spPr bwMode="auto">
            <a:xfrm>
              <a:off x="5020592" y="3759111"/>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Freeform 79"/>
            <p:cNvSpPr>
              <a:spLocks/>
            </p:cNvSpPr>
            <p:nvPr/>
          </p:nvSpPr>
          <p:spPr bwMode="auto">
            <a:xfrm>
              <a:off x="5205666" y="4190911"/>
              <a:ext cx="3152487" cy="320675"/>
            </a:xfrm>
            <a:custGeom>
              <a:avLst/>
              <a:gdLst>
                <a:gd name="T0" fmla="*/ 0 w 2027"/>
                <a:gd name="T1" fmla="*/ 202 h 202"/>
                <a:gd name="T2" fmla="*/ 230 w 2027"/>
                <a:gd name="T3" fmla="*/ 173 h 202"/>
                <a:gd name="T4" fmla="*/ 465 w 2027"/>
                <a:gd name="T5" fmla="*/ 137 h 202"/>
                <a:gd name="T6" fmla="*/ 681 w 2027"/>
                <a:gd name="T7" fmla="*/ 130 h 202"/>
                <a:gd name="T8" fmla="*/ 905 w 2027"/>
                <a:gd name="T9" fmla="*/ 119 h 202"/>
                <a:gd name="T10" fmla="*/ 1125 w 2027"/>
                <a:gd name="T11" fmla="*/ 94 h 202"/>
                <a:gd name="T12" fmla="*/ 1345 w 2027"/>
                <a:gd name="T13" fmla="*/ 94 h 202"/>
                <a:gd name="T14" fmla="*/ 1580 w 2027"/>
                <a:gd name="T15" fmla="*/ 54 h 202"/>
                <a:gd name="T16" fmla="*/ 1796 w 2027"/>
                <a:gd name="T17" fmla="*/ 28 h 202"/>
                <a:gd name="T18" fmla="*/ 2027 w 2027"/>
                <a:gd name="T1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7" h="202">
                  <a:moveTo>
                    <a:pt x="0" y="202"/>
                  </a:moveTo>
                  <a:lnTo>
                    <a:pt x="230" y="173"/>
                  </a:lnTo>
                  <a:lnTo>
                    <a:pt x="465" y="137"/>
                  </a:lnTo>
                  <a:lnTo>
                    <a:pt x="681" y="130"/>
                  </a:lnTo>
                  <a:lnTo>
                    <a:pt x="905" y="119"/>
                  </a:lnTo>
                  <a:lnTo>
                    <a:pt x="1125" y="94"/>
                  </a:lnTo>
                  <a:lnTo>
                    <a:pt x="1345" y="94"/>
                  </a:lnTo>
                  <a:lnTo>
                    <a:pt x="1580" y="54"/>
                  </a:lnTo>
                  <a:lnTo>
                    <a:pt x="1796" y="28"/>
                  </a:lnTo>
                  <a:lnTo>
                    <a:pt x="2027" y="0"/>
                  </a:lnTo>
                </a:path>
              </a:pathLst>
            </a:custGeom>
            <a:noFill/>
            <a:ln w="22225" cap="flat">
              <a:solidFill>
                <a:srgbClr val="20428D"/>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Freeform 84"/>
            <p:cNvSpPr>
              <a:spLocks/>
            </p:cNvSpPr>
            <p:nvPr/>
          </p:nvSpPr>
          <p:spPr bwMode="auto">
            <a:xfrm>
              <a:off x="5221219" y="3868648"/>
              <a:ext cx="3119827" cy="642938"/>
            </a:xfrm>
            <a:custGeom>
              <a:avLst/>
              <a:gdLst>
                <a:gd name="T0" fmla="*/ 0 w 2006"/>
                <a:gd name="T1" fmla="*/ 405 h 405"/>
                <a:gd name="T2" fmla="*/ 228 w 2006"/>
                <a:gd name="T3" fmla="*/ 318 h 405"/>
                <a:gd name="T4" fmla="*/ 444 w 2006"/>
                <a:gd name="T5" fmla="*/ 257 h 405"/>
                <a:gd name="T6" fmla="*/ 675 w 2006"/>
                <a:gd name="T7" fmla="*/ 177 h 405"/>
                <a:gd name="T8" fmla="*/ 877 w 2006"/>
                <a:gd name="T9" fmla="*/ 203 h 405"/>
                <a:gd name="T10" fmla="*/ 1126 w 2006"/>
                <a:gd name="T11" fmla="*/ 87 h 405"/>
                <a:gd name="T12" fmla="*/ 1335 w 2006"/>
                <a:gd name="T13" fmla="*/ 297 h 405"/>
                <a:gd name="T14" fmla="*/ 1570 w 2006"/>
                <a:gd name="T15" fmla="*/ 0 h 405"/>
                <a:gd name="T16" fmla="*/ 1790 w 2006"/>
                <a:gd name="T17" fmla="*/ 181 h 405"/>
                <a:gd name="T18" fmla="*/ 2006 w 2006"/>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6" h="405">
                  <a:moveTo>
                    <a:pt x="0" y="405"/>
                  </a:moveTo>
                  <a:lnTo>
                    <a:pt x="228" y="318"/>
                  </a:lnTo>
                  <a:lnTo>
                    <a:pt x="444" y="257"/>
                  </a:lnTo>
                  <a:lnTo>
                    <a:pt x="675" y="177"/>
                  </a:lnTo>
                  <a:lnTo>
                    <a:pt x="877" y="203"/>
                  </a:lnTo>
                  <a:lnTo>
                    <a:pt x="1126" y="87"/>
                  </a:lnTo>
                  <a:lnTo>
                    <a:pt x="1335" y="297"/>
                  </a:lnTo>
                  <a:lnTo>
                    <a:pt x="1570" y="0"/>
                  </a:lnTo>
                  <a:lnTo>
                    <a:pt x="1790" y="181"/>
                  </a:lnTo>
                  <a:lnTo>
                    <a:pt x="2006" y="0"/>
                  </a:lnTo>
                </a:path>
              </a:pathLst>
            </a:custGeom>
            <a:noFill/>
            <a:ln w="22225" cap="flat">
              <a:solidFill>
                <a:srgbClr val="BB202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Oval 105"/>
            <p:cNvSpPr>
              <a:spLocks noChangeArrowheads="1"/>
            </p:cNvSpPr>
            <p:nvPr/>
          </p:nvSpPr>
          <p:spPr bwMode="auto">
            <a:xfrm>
              <a:off x="5177672" y="4454436"/>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0" name="Oval 106"/>
            <p:cNvSpPr>
              <a:spLocks noChangeArrowheads="1"/>
            </p:cNvSpPr>
            <p:nvPr/>
          </p:nvSpPr>
          <p:spPr bwMode="auto">
            <a:xfrm>
              <a:off x="5507384" y="4408398"/>
              <a:ext cx="113533"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1" name="Oval 107"/>
            <p:cNvSpPr>
              <a:spLocks noChangeArrowheads="1"/>
            </p:cNvSpPr>
            <p:nvPr/>
          </p:nvSpPr>
          <p:spPr bwMode="auto">
            <a:xfrm>
              <a:off x="5872868" y="436871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2" name="Oval 108"/>
            <p:cNvSpPr>
              <a:spLocks noChangeArrowheads="1"/>
            </p:cNvSpPr>
            <p:nvPr/>
          </p:nvSpPr>
          <p:spPr bwMode="auto">
            <a:xfrm>
              <a:off x="6208802" y="4340136"/>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3" name="Oval 109"/>
            <p:cNvSpPr>
              <a:spLocks noChangeArrowheads="1"/>
            </p:cNvSpPr>
            <p:nvPr/>
          </p:nvSpPr>
          <p:spPr bwMode="auto">
            <a:xfrm>
              <a:off x="6540069" y="4322673"/>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4" name="Oval 110"/>
            <p:cNvSpPr>
              <a:spLocks noChangeArrowheads="1"/>
            </p:cNvSpPr>
            <p:nvPr/>
          </p:nvSpPr>
          <p:spPr bwMode="auto">
            <a:xfrm>
              <a:off x="6899332" y="4281398"/>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5" name="Oval 111"/>
            <p:cNvSpPr>
              <a:spLocks noChangeArrowheads="1"/>
            </p:cNvSpPr>
            <p:nvPr/>
          </p:nvSpPr>
          <p:spPr bwMode="auto">
            <a:xfrm>
              <a:off x="7230599" y="4265523"/>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6" name="Oval 112"/>
            <p:cNvSpPr>
              <a:spLocks noChangeArrowheads="1"/>
            </p:cNvSpPr>
            <p:nvPr/>
          </p:nvSpPr>
          <p:spPr bwMode="auto">
            <a:xfrm>
              <a:off x="7600748" y="4206786"/>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7" name="Oval 113"/>
            <p:cNvSpPr>
              <a:spLocks noChangeArrowheads="1"/>
            </p:cNvSpPr>
            <p:nvPr/>
          </p:nvSpPr>
          <p:spPr bwMode="auto">
            <a:xfrm>
              <a:off x="7942902" y="4195673"/>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8" name="Oval 114"/>
            <p:cNvSpPr>
              <a:spLocks noChangeArrowheads="1"/>
            </p:cNvSpPr>
            <p:nvPr/>
          </p:nvSpPr>
          <p:spPr bwMode="auto">
            <a:xfrm>
              <a:off x="8291278" y="4149636"/>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0" name="Freeform 146"/>
            <p:cNvSpPr>
              <a:spLocks/>
            </p:cNvSpPr>
            <p:nvPr/>
          </p:nvSpPr>
          <p:spPr bwMode="auto">
            <a:xfrm>
              <a:off x="5165230" y="4471898"/>
              <a:ext cx="129085" cy="114300"/>
            </a:xfrm>
            <a:custGeom>
              <a:avLst/>
              <a:gdLst>
                <a:gd name="T0" fmla="*/ 44 w 83"/>
                <a:gd name="T1" fmla="*/ 0 h 72"/>
                <a:gd name="T2" fmla="*/ 83 w 83"/>
                <a:gd name="T3" fmla="*/ 72 h 72"/>
                <a:gd name="T4" fmla="*/ 0 w 83"/>
                <a:gd name="T5" fmla="*/ 72 h 72"/>
                <a:gd name="T6" fmla="*/ 44 w 83"/>
                <a:gd name="T7" fmla="*/ 0 h 72"/>
              </a:gdLst>
              <a:ahLst/>
              <a:cxnLst>
                <a:cxn ang="0">
                  <a:pos x="T0" y="T1"/>
                </a:cxn>
                <a:cxn ang="0">
                  <a:pos x="T2" y="T3"/>
                </a:cxn>
                <a:cxn ang="0">
                  <a:pos x="T4" y="T5"/>
                </a:cxn>
                <a:cxn ang="0">
                  <a:pos x="T6" y="T7"/>
                </a:cxn>
              </a:cxnLst>
              <a:rect l="0" t="0" r="r" b="b"/>
              <a:pathLst>
                <a:path w="83" h="72">
                  <a:moveTo>
                    <a:pt x="44" y="0"/>
                  </a:moveTo>
                  <a:lnTo>
                    <a:pt x="83" y="72"/>
                  </a:lnTo>
                  <a:lnTo>
                    <a:pt x="0" y="72"/>
                  </a:lnTo>
                  <a:lnTo>
                    <a:pt x="44"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1" name="Freeform 147"/>
            <p:cNvSpPr>
              <a:spLocks/>
            </p:cNvSpPr>
            <p:nvPr/>
          </p:nvSpPr>
          <p:spPr bwMode="auto">
            <a:xfrm>
              <a:off x="5507384" y="4298861"/>
              <a:ext cx="129085" cy="115888"/>
            </a:xfrm>
            <a:custGeom>
              <a:avLst/>
              <a:gdLst>
                <a:gd name="T0" fmla="*/ 44 w 83"/>
                <a:gd name="T1" fmla="*/ 0 h 73"/>
                <a:gd name="T2" fmla="*/ 83 w 83"/>
                <a:gd name="T3" fmla="*/ 73 h 73"/>
                <a:gd name="T4" fmla="*/ 0 w 83"/>
                <a:gd name="T5" fmla="*/ 73 h 73"/>
                <a:gd name="T6" fmla="*/ 44 w 83"/>
                <a:gd name="T7" fmla="*/ 0 h 73"/>
              </a:gdLst>
              <a:ahLst/>
              <a:cxnLst>
                <a:cxn ang="0">
                  <a:pos x="T0" y="T1"/>
                </a:cxn>
                <a:cxn ang="0">
                  <a:pos x="T2" y="T3"/>
                </a:cxn>
                <a:cxn ang="0">
                  <a:pos x="T4" y="T5"/>
                </a:cxn>
                <a:cxn ang="0">
                  <a:pos x="T6" y="T7"/>
                </a:cxn>
              </a:cxnLst>
              <a:rect l="0" t="0" r="r" b="b"/>
              <a:pathLst>
                <a:path w="83" h="73">
                  <a:moveTo>
                    <a:pt x="44" y="0"/>
                  </a:moveTo>
                  <a:lnTo>
                    <a:pt x="83" y="73"/>
                  </a:lnTo>
                  <a:lnTo>
                    <a:pt x="0" y="73"/>
                  </a:lnTo>
                  <a:lnTo>
                    <a:pt x="44"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2" name="Freeform 148"/>
            <p:cNvSpPr>
              <a:spLocks/>
            </p:cNvSpPr>
            <p:nvPr/>
          </p:nvSpPr>
          <p:spPr bwMode="auto">
            <a:xfrm>
              <a:off x="5849539" y="4206786"/>
              <a:ext cx="129085" cy="115888"/>
            </a:xfrm>
            <a:custGeom>
              <a:avLst/>
              <a:gdLst>
                <a:gd name="T0" fmla="*/ 44 w 83"/>
                <a:gd name="T1" fmla="*/ 0 h 73"/>
                <a:gd name="T2" fmla="*/ 83 w 83"/>
                <a:gd name="T3" fmla="*/ 73 h 73"/>
                <a:gd name="T4" fmla="*/ 0 w 83"/>
                <a:gd name="T5" fmla="*/ 73 h 73"/>
                <a:gd name="T6" fmla="*/ 44 w 83"/>
                <a:gd name="T7" fmla="*/ 0 h 73"/>
              </a:gdLst>
              <a:ahLst/>
              <a:cxnLst>
                <a:cxn ang="0">
                  <a:pos x="T0" y="T1"/>
                </a:cxn>
                <a:cxn ang="0">
                  <a:pos x="T2" y="T3"/>
                </a:cxn>
                <a:cxn ang="0">
                  <a:pos x="T4" y="T5"/>
                </a:cxn>
                <a:cxn ang="0">
                  <a:pos x="T6" y="T7"/>
                </a:cxn>
              </a:cxnLst>
              <a:rect l="0" t="0" r="r" b="b"/>
              <a:pathLst>
                <a:path w="83" h="73">
                  <a:moveTo>
                    <a:pt x="44" y="0"/>
                  </a:moveTo>
                  <a:lnTo>
                    <a:pt x="83" y="73"/>
                  </a:lnTo>
                  <a:lnTo>
                    <a:pt x="0" y="73"/>
                  </a:lnTo>
                  <a:lnTo>
                    <a:pt x="44"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3" name="Freeform 149"/>
            <p:cNvSpPr>
              <a:spLocks/>
            </p:cNvSpPr>
            <p:nvPr/>
          </p:nvSpPr>
          <p:spPr bwMode="auto">
            <a:xfrm>
              <a:off x="6204135" y="4063911"/>
              <a:ext cx="129085" cy="114300"/>
            </a:xfrm>
            <a:custGeom>
              <a:avLst/>
              <a:gdLst>
                <a:gd name="T0" fmla="*/ 43 w 83"/>
                <a:gd name="T1" fmla="*/ 0 h 72"/>
                <a:gd name="T2" fmla="*/ 83 w 83"/>
                <a:gd name="T3" fmla="*/ 72 h 72"/>
                <a:gd name="T4" fmla="*/ 0 w 83"/>
                <a:gd name="T5" fmla="*/ 72 h 72"/>
                <a:gd name="T6" fmla="*/ 43 w 83"/>
                <a:gd name="T7" fmla="*/ 0 h 72"/>
              </a:gdLst>
              <a:ahLst/>
              <a:cxnLst>
                <a:cxn ang="0">
                  <a:pos x="T0" y="T1"/>
                </a:cxn>
                <a:cxn ang="0">
                  <a:pos x="T2" y="T3"/>
                </a:cxn>
                <a:cxn ang="0">
                  <a:pos x="T4" y="T5"/>
                </a:cxn>
                <a:cxn ang="0">
                  <a:pos x="T6" y="T7"/>
                </a:cxn>
              </a:cxnLst>
              <a:rect l="0" t="0" r="r" b="b"/>
              <a:pathLst>
                <a:path w="83" h="72">
                  <a:moveTo>
                    <a:pt x="43" y="0"/>
                  </a:moveTo>
                  <a:lnTo>
                    <a:pt x="83" y="72"/>
                  </a:lnTo>
                  <a:lnTo>
                    <a:pt x="0" y="72"/>
                  </a:lnTo>
                  <a:lnTo>
                    <a:pt x="43"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4" name="Freeform 150"/>
            <p:cNvSpPr>
              <a:spLocks/>
            </p:cNvSpPr>
            <p:nvPr/>
          </p:nvSpPr>
          <p:spPr bwMode="auto">
            <a:xfrm>
              <a:off x="6550956" y="4103598"/>
              <a:ext cx="124420" cy="115888"/>
            </a:xfrm>
            <a:custGeom>
              <a:avLst/>
              <a:gdLst>
                <a:gd name="T0" fmla="*/ 40 w 80"/>
                <a:gd name="T1" fmla="*/ 0 h 73"/>
                <a:gd name="T2" fmla="*/ 80 w 80"/>
                <a:gd name="T3" fmla="*/ 73 h 73"/>
                <a:gd name="T4" fmla="*/ 0 w 80"/>
                <a:gd name="T5" fmla="*/ 73 h 73"/>
                <a:gd name="T6" fmla="*/ 40 w 80"/>
                <a:gd name="T7" fmla="*/ 0 h 73"/>
              </a:gdLst>
              <a:ahLst/>
              <a:cxnLst>
                <a:cxn ang="0">
                  <a:pos x="T0" y="T1"/>
                </a:cxn>
                <a:cxn ang="0">
                  <a:pos x="T2" y="T3"/>
                </a:cxn>
                <a:cxn ang="0">
                  <a:pos x="T4" y="T5"/>
                </a:cxn>
                <a:cxn ang="0">
                  <a:pos x="T6" y="T7"/>
                </a:cxn>
              </a:cxnLst>
              <a:rect l="0" t="0" r="r" b="b"/>
              <a:pathLst>
                <a:path w="80" h="73">
                  <a:moveTo>
                    <a:pt x="40" y="0"/>
                  </a:moveTo>
                  <a:lnTo>
                    <a:pt x="80" y="73"/>
                  </a:lnTo>
                  <a:lnTo>
                    <a:pt x="0" y="73"/>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5" name="Freeform 151"/>
            <p:cNvSpPr>
              <a:spLocks/>
            </p:cNvSpPr>
            <p:nvPr/>
          </p:nvSpPr>
          <p:spPr bwMode="auto">
            <a:xfrm>
              <a:off x="6893111" y="3932148"/>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6" name="Freeform 152"/>
            <p:cNvSpPr>
              <a:spLocks/>
            </p:cNvSpPr>
            <p:nvPr/>
          </p:nvSpPr>
          <p:spPr bwMode="auto">
            <a:xfrm>
              <a:off x="7241486" y="4265523"/>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7" name="Freeform 153"/>
            <p:cNvSpPr>
              <a:spLocks/>
            </p:cNvSpPr>
            <p:nvPr/>
          </p:nvSpPr>
          <p:spPr bwMode="auto">
            <a:xfrm>
              <a:off x="7594527" y="3800386"/>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8" name="Freeform 154"/>
            <p:cNvSpPr>
              <a:spLocks/>
            </p:cNvSpPr>
            <p:nvPr/>
          </p:nvSpPr>
          <p:spPr bwMode="auto">
            <a:xfrm>
              <a:off x="7942902" y="4081373"/>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9" name="Freeform 155"/>
            <p:cNvSpPr>
              <a:spLocks/>
            </p:cNvSpPr>
            <p:nvPr/>
          </p:nvSpPr>
          <p:spPr bwMode="auto">
            <a:xfrm>
              <a:off x="8278836" y="3805148"/>
              <a:ext cx="129085" cy="115888"/>
            </a:xfrm>
            <a:custGeom>
              <a:avLst/>
              <a:gdLst>
                <a:gd name="T0" fmla="*/ 40 w 83"/>
                <a:gd name="T1" fmla="*/ 0 h 73"/>
                <a:gd name="T2" fmla="*/ 83 w 83"/>
                <a:gd name="T3" fmla="*/ 73 h 73"/>
                <a:gd name="T4" fmla="*/ 0 w 83"/>
                <a:gd name="T5" fmla="*/ 73 h 73"/>
                <a:gd name="T6" fmla="*/ 40 w 83"/>
                <a:gd name="T7" fmla="*/ 0 h 73"/>
              </a:gdLst>
              <a:ahLst/>
              <a:cxnLst>
                <a:cxn ang="0">
                  <a:pos x="T0" y="T1"/>
                </a:cxn>
                <a:cxn ang="0">
                  <a:pos x="T2" y="T3"/>
                </a:cxn>
                <a:cxn ang="0">
                  <a:pos x="T4" y="T5"/>
                </a:cxn>
                <a:cxn ang="0">
                  <a:pos x="T6" y="T7"/>
                </a:cxn>
              </a:cxnLst>
              <a:rect l="0" t="0" r="r" b="b"/>
              <a:pathLst>
                <a:path w="83" h="73">
                  <a:moveTo>
                    <a:pt x="40" y="0"/>
                  </a:moveTo>
                  <a:lnTo>
                    <a:pt x="83" y="73"/>
                  </a:lnTo>
                  <a:lnTo>
                    <a:pt x="0" y="73"/>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8" name="Rectangle 177"/>
            <p:cNvSpPr/>
            <p:nvPr/>
          </p:nvSpPr>
          <p:spPr>
            <a:xfrm>
              <a:off x="5471943" y="3395951"/>
              <a:ext cx="2410493" cy="338554"/>
            </a:xfrm>
            <a:prstGeom prst="rect">
              <a:avLst/>
            </a:prstGeom>
          </p:spPr>
          <p:txBody>
            <a:bodyPr wrap="none">
              <a:spAutoFit/>
            </a:bodyPr>
            <a:lstStyle/>
            <a:p>
              <a:pPr algn="ctr"/>
              <a:r>
                <a:rPr lang="da-DK" sz="1600" b="1" dirty="0">
                  <a:solidFill>
                    <a:srgbClr val="0070C0"/>
                  </a:solidFill>
                  <a:latin typeface="Calibri" pitchFamily="34" charset="0"/>
                  <a:ea typeface="ＭＳ Ｐゴシック" pitchFamily="34" charset="-128"/>
                </a:rPr>
                <a:t>Score de </a:t>
              </a:r>
              <a:r>
                <a:rPr lang="da-DK" sz="1600" b="1" dirty="0" err="1">
                  <a:solidFill>
                    <a:srgbClr val="0070C0"/>
                  </a:solidFill>
                  <a:latin typeface="Calibri" pitchFamily="34" charset="0"/>
                  <a:ea typeface="ＭＳ Ｐゴシック" pitchFamily="34" charset="-128"/>
                </a:rPr>
                <a:t>risque</a:t>
              </a:r>
              <a:r>
                <a:rPr lang="da-DK" sz="1600" b="1" dirty="0">
                  <a:solidFill>
                    <a:srgbClr val="0070C0"/>
                  </a:solidFill>
                  <a:latin typeface="Calibri" pitchFamily="34" charset="0"/>
                  <a:ea typeface="ＭＳ Ｐゴシック" pitchFamily="34" charset="-128"/>
                </a:rPr>
                <a:t> (</a:t>
              </a:r>
              <a:r>
                <a:rPr lang="da-DK" sz="1600" b="1" dirty="0" err="1">
                  <a:solidFill>
                    <a:srgbClr val="0070C0"/>
                  </a:solidFill>
                  <a:latin typeface="Calibri" pitchFamily="34" charset="0"/>
                  <a:ea typeface="ＭＳ Ｐゴシック" pitchFamily="34" charset="-128"/>
                </a:rPr>
                <a:t>moyenne</a:t>
              </a:r>
              <a:r>
                <a:rPr lang="da-DK" sz="1600" b="1" dirty="0">
                  <a:solidFill>
                    <a:srgbClr val="0070C0"/>
                  </a:solidFill>
                  <a:latin typeface="Calibri" pitchFamily="34" charset="0"/>
                  <a:ea typeface="ＭＳ Ｐゴシック" pitchFamily="34" charset="-128"/>
                </a:rPr>
                <a:t>)</a:t>
              </a:r>
              <a:endParaRPr lang="fr-FR" sz="1600" b="1" dirty="0">
                <a:solidFill>
                  <a:srgbClr val="0070C0"/>
                </a:solidFill>
                <a:latin typeface="Calibri" pitchFamily="34" charset="0"/>
                <a:ea typeface="ＭＳ Ｐゴシック" pitchFamily="34" charset="-128"/>
              </a:endParaRPr>
            </a:p>
          </p:txBody>
        </p:sp>
        <p:sp>
          <p:nvSpPr>
            <p:cNvPr id="201" name="ZoneTexte 200"/>
            <p:cNvSpPr txBox="1"/>
            <p:nvPr/>
          </p:nvSpPr>
          <p:spPr>
            <a:xfrm>
              <a:off x="4682134" y="4710769"/>
              <a:ext cx="389783" cy="276999"/>
            </a:xfrm>
            <a:prstGeom prst="rect">
              <a:avLst/>
            </a:prstGeom>
            <a:noFill/>
          </p:spPr>
          <p:txBody>
            <a:bodyPr wrap="none" rtlCol="0">
              <a:spAutoFit/>
            </a:bodyPr>
            <a:lstStyle/>
            <a:p>
              <a:pPr algn="r"/>
              <a:r>
                <a:rPr lang="fr-FR" sz="1200" dirty="0"/>
                <a:t>0,0</a:t>
              </a:r>
            </a:p>
          </p:txBody>
        </p:sp>
        <p:sp>
          <p:nvSpPr>
            <p:cNvPr id="202" name="ZoneTexte 201"/>
            <p:cNvSpPr txBox="1"/>
            <p:nvPr/>
          </p:nvSpPr>
          <p:spPr>
            <a:xfrm>
              <a:off x="4682134" y="4491313"/>
              <a:ext cx="389783" cy="276999"/>
            </a:xfrm>
            <a:prstGeom prst="rect">
              <a:avLst/>
            </a:prstGeom>
            <a:noFill/>
          </p:spPr>
          <p:txBody>
            <a:bodyPr wrap="none" rtlCol="0">
              <a:spAutoFit/>
            </a:bodyPr>
            <a:lstStyle/>
            <a:p>
              <a:pPr algn="r"/>
              <a:r>
                <a:rPr lang="fr-FR" sz="1200" dirty="0"/>
                <a:t>0,1</a:t>
              </a:r>
            </a:p>
          </p:txBody>
        </p:sp>
        <p:sp>
          <p:nvSpPr>
            <p:cNvPr id="203" name="ZoneTexte 202"/>
            <p:cNvSpPr txBox="1"/>
            <p:nvPr/>
          </p:nvSpPr>
          <p:spPr>
            <a:xfrm>
              <a:off x="4682134" y="4271857"/>
              <a:ext cx="389783" cy="276999"/>
            </a:xfrm>
            <a:prstGeom prst="rect">
              <a:avLst/>
            </a:prstGeom>
            <a:noFill/>
          </p:spPr>
          <p:txBody>
            <a:bodyPr wrap="none" rtlCol="0">
              <a:spAutoFit/>
            </a:bodyPr>
            <a:lstStyle/>
            <a:p>
              <a:pPr algn="r"/>
              <a:r>
                <a:rPr lang="fr-FR" sz="1200" dirty="0"/>
                <a:t>0,2</a:t>
              </a:r>
            </a:p>
          </p:txBody>
        </p:sp>
        <p:sp>
          <p:nvSpPr>
            <p:cNvPr id="204" name="ZoneTexte 203"/>
            <p:cNvSpPr txBox="1"/>
            <p:nvPr/>
          </p:nvSpPr>
          <p:spPr>
            <a:xfrm>
              <a:off x="4682134" y="4052401"/>
              <a:ext cx="389783" cy="276999"/>
            </a:xfrm>
            <a:prstGeom prst="rect">
              <a:avLst/>
            </a:prstGeom>
            <a:noFill/>
          </p:spPr>
          <p:txBody>
            <a:bodyPr wrap="none" rtlCol="0">
              <a:spAutoFit/>
            </a:bodyPr>
            <a:lstStyle/>
            <a:p>
              <a:pPr algn="r"/>
              <a:r>
                <a:rPr lang="fr-FR" sz="1200" dirty="0"/>
                <a:t>0,3</a:t>
              </a:r>
            </a:p>
          </p:txBody>
        </p:sp>
        <p:sp>
          <p:nvSpPr>
            <p:cNvPr id="205" name="ZoneTexte 204"/>
            <p:cNvSpPr txBox="1"/>
            <p:nvPr/>
          </p:nvSpPr>
          <p:spPr>
            <a:xfrm>
              <a:off x="4682134" y="3832945"/>
              <a:ext cx="389783" cy="276999"/>
            </a:xfrm>
            <a:prstGeom prst="rect">
              <a:avLst/>
            </a:prstGeom>
            <a:noFill/>
          </p:spPr>
          <p:txBody>
            <a:bodyPr wrap="none" rtlCol="0">
              <a:spAutoFit/>
            </a:bodyPr>
            <a:lstStyle/>
            <a:p>
              <a:pPr algn="r"/>
              <a:r>
                <a:rPr lang="fr-FR" sz="1200" dirty="0"/>
                <a:t>0,4</a:t>
              </a:r>
            </a:p>
          </p:txBody>
        </p:sp>
        <p:sp>
          <p:nvSpPr>
            <p:cNvPr id="206" name="ZoneTexte 205"/>
            <p:cNvSpPr txBox="1"/>
            <p:nvPr/>
          </p:nvSpPr>
          <p:spPr>
            <a:xfrm>
              <a:off x="4682134" y="3613489"/>
              <a:ext cx="389783" cy="276999"/>
            </a:xfrm>
            <a:prstGeom prst="rect">
              <a:avLst/>
            </a:prstGeom>
            <a:noFill/>
          </p:spPr>
          <p:txBody>
            <a:bodyPr wrap="none" rtlCol="0">
              <a:spAutoFit/>
            </a:bodyPr>
            <a:lstStyle/>
            <a:p>
              <a:pPr algn="r"/>
              <a:r>
                <a:rPr lang="fr-FR" sz="1200" dirty="0"/>
                <a:t>0,5</a:t>
              </a:r>
            </a:p>
          </p:txBody>
        </p:sp>
        <p:sp>
          <p:nvSpPr>
            <p:cNvPr id="207" name="ZoneTexte 206"/>
            <p:cNvSpPr txBox="1"/>
            <p:nvPr/>
          </p:nvSpPr>
          <p:spPr>
            <a:xfrm rot="16200000">
              <a:off x="4941101" y="5017566"/>
              <a:ext cx="524504" cy="271371"/>
            </a:xfrm>
            <a:prstGeom prst="rect">
              <a:avLst/>
            </a:prstGeom>
            <a:noFill/>
          </p:spPr>
          <p:txBody>
            <a:bodyPr wrap="none" rtlCol="0">
              <a:spAutoFit/>
            </a:bodyPr>
            <a:lstStyle/>
            <a:p>
              <a:pPr algn="r"/>
              <a:r>
                <a:rPr lang="fr-FR" sz="1200" dirty="0"/>
                <a:t>2007</a:t>
              </a:r>
            </a:p>
          </p:txBody>
        </p:sp>
        <p:sp>
          <p:nvSpPr>
            <p:cNvPr id="208" name="ZoneTexte 207"/>
            <p:cNvSpPr txBox="1"/>
            <p:nvPr/>
          </p:nvSpPr>
          <p:spPr>
            <a:xfrm rot="16200000">
              <a:off x="5289477" y="5017566"/>
              <a:ext cx="524504" cy="271371"/>
            </a:xfrm>
            <a:prstGeom prst="rect">
              <a:avLst/>
            </a:prstGeom>
            <a:noFill/>
          </p:spPr>
          <p:txBody>
            <a:bodyPr wrap="none" rtlCol="0">
              <a:spAutoFit/>
            </a:bodyPr>
            <a:lstStyle/>
            <a:p>
              <a:pPr algn="r"/>
              <a:r>
                <a:rPr lang="fr-FR" sz="1200" dirty="0"/>
                <a:t>2008</a:t>
              </a:r>
            </a:p>
          </p:txBody>
        </p:sp>
        <p:sp>
          <p:nvSpPr>
            <p:cNvPr id="209" name="ZoneTexte 208"/>
            <p:cNvSpPr txBox="1"/>
            <p:nvPr/>
          </p:nvSpPr>
          <p:spPr>
            <a:xfrm rot="16200000">
              <a:off x="5637853" y="5017566"/>
              <a:ext cx="524504" cy="271371"/>
            </a:xfrm>
            <a:prstGeom prst="rect">
              <a:avLst/>
            </a:prstGeom>
            <a:noFill/>
          </p:spPr>
          <p:txBody>
            <a:bodyPr wrap="none" rtlCol="0">
              <a:spAutoFit/>
            </a:bodyPr>
            <a:lstStyle/>
            <a:p>
              <a:pPr algn="r"/>
              <a:r>
                <a:rPr lang="fr-FR" sz="1200" dirty="0"/>
                <a:t>2009</a:t>
              </a:r>
            </a:p>
          </p:txBody>
        </p:sp>
        <p:sp>
          <p:nvSpPr>
            <p:cNvPr id="210" name="ZoneTexte 209"/>
            <p:cNvSpPr txBox="1"/>
            <p:nvPr/>
          </p:nvSpPr>
          <p:spPr>
            <a:xfrm rot="16200000">
              <a:off x="5986229" y="5017566"/>
              <a:ext cx="524504" cy="271371"/>
            </a:xfrm>
            <a:prstGeom prst="rect">
              <a:avLst/>
            </a:prstGeom>
            <a:noFill/>
          </p:spPr>
          <p:txBody>
            <a:bodyPr wrap="none" rtlCol="0">
              <a:spAutoFit/>
            </a:bodyPr>
            <a:lstStyle/>
            <a:p>
              <a:pPr algn="r"/>
              <a:r>
                <a:rPr lang="fr-FR" sz="1200" dirty="0"/>
                <a:t>2010</a:t>
              </a:r>
            </a:p>
          </p:txBody>
        </p:sp>
        <p:sp>
          <p:nvSpPr>
            <p:cNvPr id="211" name="ZoneTexte 210"/>
            <p:cNvSpPr txBox="1"/>
            <p:nvPr/>
          </p:nvSpPr>
          <p:spPr>
            <a:xfrm rot="16200000">
              <a:off x="6370173" y="5011859"/>
              <a:ext cx="513090" cy="271371"/>
            </a:xfrm>
            <a:prstGeom prst="rect">
              <a:avLst/>
            </a:prstGeom>
            <a:noFill/>
          </p:spPr>
          <p:txBody>
            <a:bodyPr wrap="none" rtlCol="0">
              <a:spAutoFit/>
            </a:bodyPr>
            <a:lstStyle/>
            <a:p>
              <a:pPr algn="r"/>
              <a:r>
                <a:rPr lang="fr-FR" sz="1200" dirty="0"/>
                <a:t>2011</a:t>
              </a:r>
            </a:p>
          </p:txBody>
        </p:sp>
        <p:sp>
          <p:nvSpPr>
            <p:cNvPr id="212" name="ZoneTexte 211"/>
            <p:cNvSpPr txBox="1"/>
            <p:nvPr/>
          </p:nvSpPr>
          <p:spPr>
            <a:xfrm rot="16200000">
              <a:off x="6712841" y="5017566"/>
              <a:ext cx="524504" cy="271371"/>
            </a:xfrm>
            <a:prstGeom prst="rect">
              <a:avLst/>
            </a:prstGeom>
            <a:noFill/>
          </p:spPr>
          <p:txBody>
            <a:bodyPr wrap="none" rtlCol="0">
              <a:spAutoFit/>
            </a:bodyPr>
            <a:lstStyle/>
            <a:p>
              <a:pPr algn="r"/>
              <a:r>
                <a:rPr lang="fr-FR" sz="1200" dirty="0"/>
                <a:t>2012</a:t>
              </a:r>
            </a:p>
          </p:txBody>
        </p:sp>
        <p:sp>
          <p:nvSpPr>
            <p:cNvPr id="213" name="ZoneTexte 212"/>
            <p:cNvSpPr txBox="1"/>
            <p:nvPr/>
          </p:nvSpPr>
          <p:spPr>
            <a:xfrm rot="16200000">
              <a:off x="7041311" y="5017566"/>
              <a:ext cx="524504" cy="271371"/>
            </a:xfrm>
            <a:prstGeom prst="rect">
              <a:avLst/>
            </a:prstGeom>
            <a:noFill/>
          </p:spPr>
          <p:txBody>
            <a:bodyPr wrap="none" rtlCol="0">
              <a:spAutoFit/>
            </a:bodyPr>
            <a:lstStyle/>
            <a:p>
              <a:pPr algn="r"/>
              <a:r>
                <a:rPr lang="fr-FR" sz="1200" dirty="0"/>
                <a:t>2013</a:t>
              </a:r>
            </a:p>
          </p:txBody>
        </p:sp>
        <p:sp>
          <p:nvSpPr>
            <p:cNvPr id="214" name="ZoneTexte 213"/>
            <p:cNvSpPr txBox="1"/>
            <p:nvPr/>
          </p:nvSpPr>
          <p:spPr>
            <a:xfrm rot="16200000">
              <a:off x="7389686" y="5017566"/>
              <a:ext cx="524504" cy="271371"/>
            </a:xfrm>
            <a:prstGeom prst="rect">
              <a:avLst/>
            </a:prstGeom>
            <a:noFill/>
          </p:spPr>
          <p:txBody>
            <a:bodyPr wrap="none" rtlCol="0">
              <a:spAutoFit/>
            </a:bodyPr>
            <a:lstStyle/>
            <a:p>
              <a:pPr algn="r"/>
              <a:r>
                <a:rPr lang="fr-FR" sz="1200" dirty="0"/>
                <a:t>2014</a:t>
              </a:r>
            </a:p>
          </p:txBody>
        </p:sp>
        <p:sp>
          <p:nvSpPr>
            <p:cNvPr id="215" name="ZoneTexte 214"/>
            <p:cNvSpPr txBox="1"/>
            <p:nvPr/>
          </p:nvSpPr>
          <p:spPr>
            <a:xfrm rot="16200000">
              <a:off x="7698248" y="5017566"/>
              <a:ext cx="524504" cy="271371"/>
            </a:xfrm>
            <a:prstGeom prst="rect">
              <a:avLst/>
            </a:prstGeom>
            <a:noFill/>
          </p:spPr>
          <p:txBody>
            <a:bodyPr wrap="none" rtlCol="0">
              <a:spAutoFit/>
            </a:bodyPr>
            <a:lstStyle/>
            <a:p>
              <a:pPr algn="r"/>
              <a:r>
                <a:rPr lang="fr-FR" sz="1200" dirty="0"/>
                <a:t>2015</a:t>
              </a:r>
            </a:p>
          </p:txBody>
        </p:sp>
        <p:sp>
          <p:nvSpPr>
            <p:cNvPr id="216" name="ZoneTexte 215"/>
            <p:cNvSpPr txBox="1"/>
            <p:nvPr/>
          </p:nvSpPr>
          <p:spPr>
            <a:xfrm rot="16200000">
              <a:off x="8046624" y="5017566"/>
              <a:ext cx="524504" cy="271371"/>
            </a:xfrm>
            <a:prstGeom prst="rect">
              <a:avLst/>
            </a:prstGeom>
            <a:noFill/>
          </p:spPr>
          <p:txBody>
            <a:bodyPr wrap="none" rtlCol="0">
              <a:spAutoFit/>
            </a:bodyPr>
            <a:lstStyle/>
            <a:p>
              <a:pPr algn="r"/>
              <a:r>
                <a:rPr lang="fr-FR" sz="1200" dirty="0"/>
                <a:t>2016</a:t>
              </a:r>
            </a:p>
          </p:txBody>
        </p:sp>
      </p:grpSp>
      <p:grpSp>
        <p:nvGrpSpPr>
          <p:cNvPr id="4" name="Groupe 3">
            <a:extLst>
              <a:ext uri="{FF2B5EF4-FFF2-40B4-BE49-F238E27FC236}">
                <a16:creationId xmlns:a16="http://schemas.microsoft.com/office/drawing/2014/main" id="{94341982-0B46-46E9-82E2-F0F59938790B}"/>
              </a:ext>
            </a:extLst>
          </p:cNvPr>
          <p:cNvGrpSpPr/>
          <p:nvPr/>
        </p:nvGrpSpPr>
        <p:grpSpPr>
          <a:xfrm>
            <a:off x="4675834" y="1504706"/>
            <a:ext cx="3749195" cy="1374279"/>
            <a:chOff x="4675834" y="1504706"/>
            <a:chExt cx="3749195" cy="1374279"/>
          </a:xfrm>
        </p:grpSpPr>
        <p:sp>
          <p:nvSpPr>
            <p:cNvPr id="63" name="Line 59"/>
            <p:cNvSpPr>
              <a:spLocks noChangeShapeType="1"/>
            </p:cNvSpPr>
            <p:nvPr/>
          </p:nvSpPr>
          <p:spPr bwMode="auto">
            <a:xfrm>
              <a:off x="5081247" y="2779359"/>
              <a:ext cx="334378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60"/>
            <p:cNvSpPr>
              <a:spLocks noChangeShapeType="1"/>
            </p:cNvSpPr>
            <p:nvPr/>
          </p:nvSpPr>
          <p:spPr bwMode="auto">
            <a:xfrm flipV="1">
              <a:off x="5081247" y="1655409"/>
              <a:ext cx="0" cy="11239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61"/>
            <p:cNvSpPr>
              <a:spLocks noChangeShapeType="1"/>
            </p:cNvSpPr>
            <p:nvPr/>
          </p:nvSpPr>
          <p:spPr bwMode="auto">
            <a:xfrm>
              <a:off x="5020592" y="2739671"/>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62"/>
            <p:cNvSpPr>
              <a:spLocks noChangeShapeType="1"/>
            </p:cNvSpPr>
            <p:nvPr/>
          </p:nvSpPr>
          <p:spPr bwMode="auto">
            <a:xfrm flipV="1">
              <a:off x="5205666"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Line 63"/>
            <p:cNvSpPr>
              <a:spLocks noChangeShapeType="1"/>
            </p:cNvSpPr>
            <p:nvPr/>
          </p:nvSpPr>
          <p:spPr bwMode="auto">
            <a:xfrm flipV="1">
              <a:off x="5547821"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Line 64"/>
            <p:cNvSpPr>
              <a:spLocks noChangeShapeType="1"/>
            </p:cNvSpPr>
            <p:nvPr/>
          </p:nvSpPr>
          <p:spPr bwMode="auto">
            <a:xfrm flipV="1">
              <a:off x="5894642"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Line 65"/>
            <p:cNvSpPr>
              <a:spLocks noChangeShapeType="1"/>
            </p:cNvSpPr>
            <p:nvPr/>
          </p:nvSpPr>
          <p:spPr bwMode="auto">
            <a:xfrm flipV="1">
              <a:off x="6243017"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Line 66"/>
            <p:cNvSpPr>
              <a:spLocks noChangeShapeType="1"/>
            </p:cNvSpPr>
            <p:nvPr/>
          </p:nvSpPr>
          <p:spPr bwMode="auto">
            <a:xfrm flipV="1">
              <a:off x="6585171"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Line 67"/>
            <p:cNvSpPr>
              <a:spLocks noChangeShapeType="1"/>
            </p:cNvSpPr>
            <p:nvPr/>
          </p:nvSpPr>
          <p:spPr bwMode="auto">
            <a:xfrm flipV="1">
              <a:off x="6933547"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Line 68"/>
            <p:cNvSpPr>
              <a:spLocks noChangeShapeType="1"/>
            </p:cNvSpPr>
            <p:nvPr/>
          </p:nvSpPr>
          <p:spPr bwMode="auto">
            <a:xfrm flipV="1">
              <a:off x="7280367"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Line 69"/>
            <p:cNvSpPr>
              <a:spLocks noChangeShapeType="1"/>
            </p:cNvSpPr>
            <p:nvPr/>
          </p:nvSpPr>
          <p:spPr bwMode="auto">
            <a:xfrm flipV="1">
              <a:off x="7628742"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70"/>
            <p:cNvSpPr>
              <a:spLocks noChangeShapeType="1"/>
            </p:cNvSpPr>
            <p:nvPr/>
          </p:nvSpPr>
          <p:spPr bwMode="auto">
            <a:xfrm flipV="1">
              <a:off x="7970897"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71"/>
            <p:cNvSpPr>
              <a:spLocks noChangeShapeType="1"/>
            </p:cNvSpPr>
            <p:nvPr/>
          </p:nvSpPr>
          <p:spPr bwMode="auto">
            <a:xfrm flipV="1">
              <a:off x="8319272" y="2779359"/>
              <a:ext cx="0" cy="635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72"/>
            <p:cNvSpPr>
              <a:spLocks noChangeShapeType="1"/>
            </p:cNvSpPr>
            <p:nvPr/>
          </p:nvSpPr>
          <p:spPr bwMode="auto">
            <a:xfrm>
              <a:off x="5020592" y="2522184"/>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73"/>
            <p:cNvSpPr>
              <a:spLocks noChangeShapeType="1"/>
            </p:cNvSpPr>
            <p:nvPr/>
          </p:nvSpPr>
          <p:spPr bwMode="auto">
            <a:xfrm>
              <a:off x="5020592" y="2303109"/>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74"/>
            <p:cNvSpPr>
              <a:spLocks noChangeShapeType="1"/>
            </p:cNvSpPr>
            <p:nvPr/>
          </p:nvSpPr>
          <p:spPr bwMode="auto">
            <a:xfrm>
              <a:off x="5020592" y="2091971"/>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75"/>
            <p:cNvSpPr>
              <a:spLocks noChangeShapeType="1"/>
            </p:cNvSpPr>
            <p:nvPr/>
          </p:nvSpPr>
          <p:spPr bwMode="auto">
            <a:xfrm>
              <a:off x="5020592" y="1872896"/>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76"/>
            <p:cNvSpPr>
              <a:spLocks noChangeShapeType="1"/>
            </p:cNvSpPr>
            <p:nvPr/>
          </p:nvSpPr>
          <p:spPr bwMode="auto">
            <a:xfrm>
              <a:off x="5020592" y="1655409"/>
              <a:ext cx="606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Freeform 80"/>
            <p:cNvSpPr>
              <a:spLocks/>
            </p:cNvSpPr>
            <p:nvPr/>
          </p:nvSpPr>
          <p:spPr bwMode="auto">
            <a:xfrm>
              <a:off x="5205666" y="2206271"/>
              <a:ext cx="3113606" cy="241300"/>
            </a:xfrm>
            <a:custGeom>
              <a:avLst/>
              <a:gdLst>
                <a:gd name="T0" fmla="*/ 0 w 2002"/>
                <a:gd name="T1" fmla="*/ 152 h 152"/>
                <a:gd name="T2" fmla="*/ 234 w 2002"/>
                <a:gd name="T3" fmla="*/ 137 h 152"/>
                <a:gd name="T4" fmla="*/ 454 w 2002"/>
                <a:gd name="T5" fmla="*/ 112 h 152"/>
                <a:gd name="T6" fmla="*/ 674 w 2002"/>
                <a:gd name="T7" fmla="*/ 90 h 152"/>
                <a:gd name="T8" fmla="*/ 887 w 2002"/>
                <a:gd name="T9" fmla="*/ 90 h 152"/>
                <a:gd name="T10" fmla="*/ 1125 w 2002"/>
                <a:gd name="T11" fmla="*/ 90 h 152"/>
                <a:gd name="T12" fmla="*/ 1345 w 2002"/>
                <a:gd name="T13" fmla="*/ 90 h 152"/>
                <a:gd name="T14" fmla="*/ 1569 w 2002"/>
                <a:gd name="T15" fmla="*/ 54 h 152"/>
                <a:gd name="T16" fmla="*/ 1789 w 2002"/>
                <a:gd name="T17" fmla="*/ 7 h 152"/>
                <a:gd name="T18" fmla="*/ 2002 w 2002"/>
                <a:gd name="T1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2" h="152">
                  <a:moveTo>
                    <a:pt x="0" y="152"/>
                  </a:moveTo>
                  <a:lnTo>
                    <a:pt x="234" y="137"/>
                  </a:lnTo>
                  <a:lnTo>
                    <a:pt x="454" y="112"/>
                  </a:lnTo>
                  <a:lnTo>
                    <a:pt x="674" y="90"/>
                  </a:lnTo>
                  <a:lnTo>
                    <a:pt x="887" y="90"/>
                  </a:lnTo>
                  <a:lnTo>
                    <a:pt x="1125" y="90"/>
                  </a:lnTo>
                  <a:lnTo>
                    <a:pt x="1345" y="90"/>
                  </a:lnTo>
                  <a:lnTo>
                    <a:pt x="1569" y="54"/>
                  </a:lnTo>
                  <a:lnTo>
                    <a:pt x="1789" y="7"/>
                  </a:lnTo>
                  <a:lnTo>
                    <a:pt x="2002" y="0"/>
                  </a:lnTo>
                </a:path>
              </a:pathLst>
            </a:custGeom>
            <a:noFill/>
            <a:ln w="22225" cap="flat">
              <a:solidFill>
                <a:srgbClr val="20428D"/>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6" name="Freeform 82"/>
            <p:cNvSpPr>
              <a:spLocks/>
            </p:cNvSpPr>
            <p:nvPr/>
          </p:nvSpPr>
          <p:spPr bwMode="auto">
            <a:xfrm>
              <a:off x="5221219" y="1896709"/>
              <a:ext cx="3098053" cy="647700"/>
            </a:xfrm>
            <a:custGeom>
              <a:avLst/>
              <a:gdLst>
                <a:gd name="T0" fmla="*/ 0 w 1992"/>
                <a:gd name="T1" fmla="*/ 408 h 408"/>
                <a:gd name="T2" fmla="*/ 224 w 1992"/>
                <a:gd name="T3" fmla="*/ 289 h 408"/>
                <a:gd name="T4" fmla="*/ 448 w 1992"/>
                <a:gd name="T5" fmla="*/ 289 h 408"/>
                <a:gd name="T6" fmla="*/ 668 w 1992"/>
                <a:gd name="T7" fmla="*/ 155 h 408"/>
                <a:gd name="T8" fmla="*/ 877 w 1992"/>
                <a:gd name="T9" fmla="*/ 202 h 408"/>
                <a:gd name="T10" fmla="*/ 1101 w 1992"/>
                <a:gd name="T11" fmla="*/ 108 h 408"/>
                <a:gd name="T12" fmla="*/ 1335 w 1992"/>
                <a:gd name="T13" fmla="*/ 271 h 408"/>
                <a:gd name="T14" fmla="*/ 1559 w 1992"/>
                <a:gd name="T15" fmla="*/ 137 h 408"/>
                <a:gd name="T16" fmla="*/ 1768 w 1992"/>
                <a:gd name="T17" fmla="*/ 271 h 408"/>
                <a:gd name="T18" fmla="*/ 1992 w 1992"/>
                <a:gd name="T1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2" h="408">
                  <a:moveTo>
                    <a:pt x="0" y="408"/>
                  </a:moveTo>
                  <a:lnTo>
                    <a:pt x="224" y="289"/>
                  </a:lnTo>
                  <a:lnTo>
                    <a:pt x="448" y="289"/>
                  </a:lnTo>
                  <a:lnTo>
                    <a:pt x="668" y="155"/>
                  </a:lnTo>
                  <a:lnTo>
                    <a:pt x="877" y="202"/>
                  </a:lnTo>
                  <a:lnTo>
                    <a:pt x="1101" y="108"/>
                  </a:lnTo>
                  <a:lnTo>
                    <a:pt x="1335" y="271"/>
                  </a:lnTo>
                  <a:lnTo>
                    <a:pt x="1559" y="137"/>
                  </a:lnTo>
                  <a:lnTo>
                    <a:pt x="1768" y="271"/>
                  </a:lnTo>
                  <a:lnTo>
                    <a:pt x="1992" y="0"/>
                  </a:lnTo>
                </a:path>
              </a:pathLst>
            </a:custGeom>
            <a:noFill/>
            <a:ln w="22225" cap="flat">
              <a:solidFill>
                <a:srgbClr val="BB2025"/>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Oval 95"/>
            <p:cNvSpPr>
              <a:spLocks noChangeArrowheads="1"/>
            </p:cNvSpPr>
            <p:nvPr/>
          </p:nvSpPr>
          <p:spPr bwMode="auto">
            <a:xfrm>
              <a:off x="5160565" y="239042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Oval 96"/>
            <p:cNvSpPr>
              <a:spLocks noChangeArrowheads="1"/>
            </p:cNvSpPr>
            <p:nvPr/>
          </p:nvSpPr>
          <p:spPr bwMode="auto">
            <a:xfrm>
              <a:off x="5513605" y="2366609"/>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Oval 97"/>
            <p:cNvSpPr>
              <a:spLocks noChangeArrowheads="1"/>
            </p:cNvSpPr>
            <p:nvPr/>
          </p:nvSpPr>
          <p:spPr bwMode="auto">
            <a:xfrm>
              <a:off x="5855760" y="232692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2" name="Oval 98"/>
            <p:cNvSpPr>
              <a:spLocks noChangeArrowheads="1"/>
            </p:cNvSpPr>
            <p:nvPr/>
          </p:nvSpPr>
          <p:spPr bwMode="auto">
            <a:xfrm>
              <a:off x="6197914" y="2291996"/>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3" name="Oval 99"/>
            <p:cNvSpPr>
              <a:spLocks noChangeArrowheads="1"/>
            </p:cNvSpPr>
            <p:nvPr/>
          </p:nvSpPr>
          <p:spPr bwMode="auto">
            <a:xfrm>
              <a:off x="6529183" y="2291996"/>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4" name="Oval 100"/>
            <p:cNvSpPr>
              <a:spLocks noChangeArrowheads="1"/>
            </p:cNvSpPr>
            <p:nvPr/>
          </p:nvSpPr>
          <p:spPr bwMode="auto">
            <a:xfrm>
              <a:off x="6882223" y="2291996"/>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5" name="Oval 101"/>
            <p:cNvSpPr>
              <a:spLocks noChangeArrowheads="1"/>
            </p:cNvSpPr>
            <p:nvPr/>
          </p:nvSpPr>
          <p:spPr bwMode="auto">
            <a:xfrm>
              <a:off x="7230599" y="2303109"/>
              <a:ext cx="111978" cy="115888"/>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6" name="Oval 102"/>
            <p:cNvSpPr>
              <a:spLocks noChangeArrowheads="1"/>
            </p:cNvSpPr>
            <p:nvPr/>
          </p:nvSpPr>
          <p:spPr bwMode="auto">
            <a:xfrm>
              <a:off x="7572753" y="2241196"/>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7" name="Oval 103"/>
            <p:cNvSpPr>
              <a:spLocks noChangeArrowheads="1"/>
            </p:cNvSpPr>
            <p:nvPr/>
          </p:nvSpPr>
          <p:spPr bwMode="auto">
            <a:xfrm>
              <a:off x="7914908" y="2166584"/>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8" name="Oval 104"/>
            <p:cNvSpPr>
              <a:spLocks noChangeArrowheads="1"/>
            </p:cNvSpPr>
            <p:nvPr/>
          </p:nvSpPr>
          <p:spPr bwMode="auto">
            <a:xfrm>
              <a:off x="8274170" y="2149121"/>
              <a:ext cx="111978" cy="1143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0" name="Freeform 136"/>
            <p:cNvSpPr>
              <a:spLocks/>
            </p:cNvSpPr>
            <p:nvPr/>
          </p:nvSpPr>
          <p:spPr bwMode="auto">
            <a:xfrm>
              <a:off x="5154344" y="2458684"/>
              <a:ext cx="129085" cy="114300"/>
            </a:xfrm>
            <a:custGeom>
              <a:avLst/>
              <a:gdLst>
                <a:gd name="T0" fmla="*/ 43 w 83"/>
                <a:gd name="T1" fmla="*/ 0 h 72"/>
                <a:gd name="T2" fmla="*/ 83 w 83"/>
                <a:gd name="T3" fmla="*/ 72 h 72"/>
                <a:gd name="T4" fmla="*/ 0 w 83"/>
                <a:gd name="T5" fmla="*/ 72 h 72"/>
                <a:gd name="T6" fmla="*/ 43 w 83"/>
                <a:gd name="T7" fmla="*/ 0 h 72"/>
              </a:gdLst>
              <a:ahLst/>
              <a:cxnLst>
                <a:cxn ang="0">
                  <a:pos x="T0" y="T1"/>
                </a:cxn>
                <a:cxn ang="0">
                  <a:pos x="T2" y="T3"/>
                </a:cxn>
                <a:cxn ang="0">
                  <a:pos x="T4" y="T5"/>
                </a:cxn>
                <a:cxn ang="0">
                  <a:pos x="T6" y="T7"/>
                </a:cxn>
              </a:cxnLst>
              <a:rect l="0" t="0" r="r" b="b"/>
              <a:pathLst>
                <a:path w="83" h="72">
                  <a:moveTo>
                    <a:pt x="43" y="0"/>
                  </a:moveTo>
                  <a:lnTo>
                    <a:pt x="83" y="72"/>
                  </a:lnTo>
                  <a:lnTo>
                    <a:pt x="0" y="72"/>
                  </a:lnTo>
                  <a:lnTo>
                    <a:pt x="43"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1" name="Freeform 137"/>
            <p:cNvSpPr>
              <a:spLocks/>
            </p:cNvSpPr>
            <p:nvPr/>
          </p:nvSpPr>
          <p:spPr bwMode="auto">
            <a:xfrm>
              <a:off x="5502719" y="2274534"/>
              <a:ext cx="122864" cy="115888"/>
            </a:xfrm>
            <a:custGeom>
              <a:avLst/>
              <a:gdLst>
                <a:gd name="T0" fmla="*/ 39 w 79"/>
                <a:gd name="T1" fmla="*/ 0 h 73"/>
                <a:gd name="T2" fmla="*/ 79 w 79"/>
                <a:gd name="T3" fmla="*/ 73 h 73"/>
                <a:gd name="T4" fmla="*/ 0 w 79"/>
                <a:gd name="T5" fmla="*/ 73 h 73"/>
                <a:gd name="T6" fmla="*/ 39 w 79"/>
                <a:gd name="T7" fmla="*/ 0 h 73"/>
              </a:gdLst>
              <a:ahLst/>
              <a:cxnLst>
                <a:cxn ang="0">
                  <a:pos x="T0" y="T1"/>
                </a:cxn>
                <a:cxn ang="0">
                  <a:pos x="T2" y="T3"/>
                </a:cxn>
                <a:cxn ang="0">
                  <a:pos x="T4" y="T5"/>
                </a:cxn>
                <a:cxn ang="0">
                  <a:pos x="T6" y="T7"/>
                </a:cxn>
              </a:cxnLst>
              <a:rect l="0" t="0" r="r" b="b"/>
              <a:pathLst>
                <a:path w="79" h="73">
                  <a:moveTo>
                    <a:pt x="39" y="0"/>
                  </a:moveTo>
                  <a:lnTo>
                    <a:pt x="79" y="73"/>
                  </a:lnTo>
                  <a:lnTo>
                    <a:pt x="0" y="73"/>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2" name="Freeform 138"/>
            <p:cNvSpPr>
              <a:spLocks/>
            </p:cNvSpPr>
            <p:nvPr/>
          </p:nvSpPr>
          <p:spPr bwMode="auto">
            <a:xfrm>
              <a:off x="5849539" y="2258659"/>
              <a:ext cx="124420" cy="114300"/>
            </a:xfrm>
            <a:custGeom>
              <a:avLst/>
              <a:gdLst>
                <a:gd name="T0" fmla="*/ 40 w 80"/>
                <a:gd name="T1" fmla="*/ 0 h 72"/>
                <a:gd name="T2" fmla="*/ 80 w 80"/>
                <a:gd name="T3" fmla="*/ 72 h 72"/>
                <a:gd name="T4" fmla="*/ 0 w 80"/>
                <a:gd name="T5" fmla="*/ 72 h 72"/>
                <a:gd name="T6" fmla="*/ 40 w 80"/>
                <a:gd name="T7" fmla="*/ 0 h 72"/>
              </a:gdLst>
              <a:ahLst/>
              <a:cxnLst>
                <a:cxn ang="0">
                  <a:pos x="T0" y="T1"/>
                </a:cxn>
                <a:cxn ang="0">
                  <a:pos x="T2" y="T3"/>
                </a:cxn>
                <a:cxn ang="0">
                  <a:pos x="T4" y="T5"/>
                </a:cxn>
                <a:cxn ang="0">
                  <a:pos x="T6" y="T7"/>
                </a:cxn>
              </a:cxnLst>
              <a:rect l="0" t="0" r="r" b="b"/>
              <a:pathLst>
                <a:path w="80" h="72">
                  <a:moveTo>
                    <a:pt x="40" y="0"/>
                  </a:moveTo>
                  <a:lnTo>
                    <a:pt x="80"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3" name="Freeform 139"/>
            <p:cNvSpPr>
              <a:spLocks/>
            </p:cNvSpPr>
            <p:nvPr/>
          </p:nvSpPr>
          <p:spPr bwMode="auto">
            <a:xfrm>
              <a:off x="6187028" y="2085621"/>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4" name="Freeform 140"/>
            <p:cNvSpPr>
              <a:spLocks/>
            </p:cNvSpPr>
            <p:nvPr/>
          </p:nvSpPr>
          <p:spPr bwMode="auto">
            <a:xfrm>
              <a:off x="6529183" y="2142771"/>
              <a:ext cx="122864" cy="115888"/>
            </a:xfrm>
            <a:custGeom>
              <a:avLst/>
              <a:gdLst>
                <a:gd name="T0" fmla="*/ 40 w 79"/>
                <a:gd name="T1" fmla="*/ 0 h 73"/>
                <a:gd name="T2" fmla="*/ 79 w 79"/>
                <a:gd name="T3" fmla="*/ 73 h 73"/>
                <a:gd name="T4" fmla="*/ 0 w 79"/>
                <a:gd name="T5" fmla="*/ 73 h 73"/>
                <a:gd name="T6" fmla="*/ 40 w 79"/>
                <a:gd name="T7" fmla="*/ 0 h 73"/>
              </a:gdLst>
              <a:ahLst/>
              <a:cxnLst>
                <a:cxn ang="0">
                  <a:pos x="T0" y="T1"/>
                </a:cxn>
                <a:cxn ang="0">
                  <a:pos x="T2" y="T3"/>
                </a:cxn>
                <a:cxn ang="0">
                  <a:pos x="T4" y="T5"/>
                </a:cxn>
                <a:cxn ang="0">
                  <a:pos x="T6" y="T7"/>
                </a:cxn>
              </a:cxnLst>
              <a:rect l="0" t="0" r="r" b="b"/>
              <a:pathLst>
                <a:path w="79" h="73">
                  <a:moveTo>
                    <a:pt x="40" y="0"/>
                  </a:moveTo>
                  <a:lnTo>
                    <a:pt x="79" y="73"/>
                  </a:lnTo>
                  <a:lnTo>
                    <a:pt x="0" y="73"/>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5" name="Freeform 141"/>
            <p:cNvSpPr>
              <a:spLocks/>
            </p:cNvSpPr>
            <p:nvPr/>
          </p:nvSpPr>
          <p:spPr bwMode="auto">
            <a:xfrm>
              <a:off x="6877558" y="1988784"/>
              <a:ext cx="122864" cy="114300"/>
            </a:xfrm>
            <a:custGeom>
              <a:avLst/>
              <a:gdLst>
                <a:gd name="T0" fmla="*/ 39 w 79"/>
                <a:gd name="T1" fmla="*/ 0 h 72"/>
                <a:gd name="T2" fmla="*/ 79 w 79"/>
                <a:gd name="T3" fmla="*/ 72 h 72"/>
                <a:gd name="T4" fmla="*/ 0 w 79"/>
                <a:gd name="T5" fmla="*/ 72 h 72"/>
                <a:gd name="T6" fmla="*/ 39 w 79"/>
                <a:gd name="T7" fmla="*/ 0 h 72"/>
              </a:gdLst>
              <a:ahLst/>
              <a:cxnLst>
                <a:cxn ang="0">
                  <a:pos x="T0" y="T1"/>
                </a:cxn>
                <a:cxn ang="0">
                  <a:pos x="T2" y="T3"/>
                </a:cxn>
                <a:cxn ang="0">
                  <a:pos x="T4" y="T5"/>
                </a:cxn>
                <a:cxn ang="0">
                  <a:pos x="T6" y="T7"/>
                </a:cxn>
              </a:cxnLst>
              <a:rect l="0" t="0" r="r" b="b"/>
              <a:pathLst>
                <a:path w="79" h="72">
                  <a:moveTo>
                    <a:pt x="39" y="0"/>
                  </a:moveTo>
                  <a:lnTo>
                    <a:pt x="79" y="72"/>
                  </a:lnTo>
                  <a:lnTo>
                    <a:pt x="0" y="72"/>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6" name="Freeform 142"/>
            <p:cNvSpPr>
              <a:spLocks/>
            </p:cNvSpPr>
            <p:nvPr/>
          </p:nvSpPr>
          <p:spPr bwMode="auto">
            <a:xfrm>
              <a:off x="7219713" y="2241196"/>
              <a:ext cx="129085" cy="114300"/>
            </a:xfrm>
            <a:custGeom>
              <a:avLst/>
              <a:gdLst>
                <a:gd name="T0" fmla="*/ 39 w 83"/>
                <a:gd name="T1" fmla="*/ 0 h 72"/>
                <a:gd name="T2" fmla="*/ 83 w 83"/>
                <a:gd name="T3" fmla="*/ 72 h 72"/>
                <a:gd name="T4" fmla="*/ 0 w 83"/>
                <a:gd name="T5" fmla="*/ 72 h 72"/>
                <a:gd name="T6" fmla="*/ 39 w 83"/>
                <a:gd name="T7" fmla="*/ 0 h 72"/>
              </a:gdLst>
              <a:ahLst/>
              <a:cxnLst>
                <a:cxn ang="0">
                  <a:pos x="T0" y="T1"/>
                </a:cxn>
                <a:cxn ang="0">
                  <a:pos x="T2" y="T3"/>
                </a:cxn>
                <a:cxn ang="0">
                  <a:pos x="T4" y="T5"/>
                </a:cxn>
                <a:cxn ang="0">
                  <a:pos x="T6" y="T7"/>
                </a:cxn>
              </a:cxnLst>
              <a:rect l="0" t="0" r="r" b="b"/>
              <a:pathLst>
                <a:path w="83" h="72">
                  <a:moveTo>
                    <a:pt x="39" y="0"/>
                  </a:moveTo>
                  <a:lnTo>
                    <a:pt x="83" y="72"/>
                  </a:lnTo>
                  <a:lnTo>
                    <a:pt x="0" y="72"/>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7" name="Freeform 143"/>
            <p:cNvSpPr>
              <a:spLocks/>
            </p:cNvSpPr>
            <p:nvPr/>
          </p:nvSpPr>
          <p:spPr bwMode="auto">
            <a:xfrm>
              <a:off x="7572753" y="2045934"/>
              <a:ext cx="129085" cy="114300"/>
            </a:xfrm>
            <a:custGeom>
              <a:avLst/>
              <a:gdLst>
                <a:gd name="T0" fmla="*/ 43 w 83"/>
                <a:gd name="T1" fmla="*/ 0 h 72"/>
                <a:gd name="T2" fmla="*/ 83 w 83"/>
                <a:gd name="T3" fmla="*/ 72 h 72"/>
                <a:gd name="T4" fmla="*/ 0 w 83"/>
                <a:gd name="T5" fmla="*/ 72 h 72"/>
                <a:gd name="T6" fmla="*/ 43 w 83"/>
                <a:gd name="T7" fmla="*/ 0 h 72"/>
              </a:gdLst>
              <a:ahLst/>
              <a:cxnLst>
                <a:cxn ang="0">
                  <a:pos x="T0" y="T1"/>
                </a:cxn>
                <a:cxn ang="0">
                  <a:pos x="T2" y="T3"/>
                </a:cxn>
                <a:cxn ang="0">
                  <a:pos x="T4" y="T5"/>
                </a:cxn>
                <a:cxn ang="0">
                  <a:pos x="T6" y="T7"/>
                </a:cxn>
              </a:cxnLst>
              <a:rect l="0" t="0" r="r" b="b"/>
              <a:pathLst>
                <a:path w="83" h="72">
                  <a:moveTo>
                    <a:pt x="43" y="0"/>
                  </a:moveTo>
                  <a:lnTo>
                    <a:pt x="83" y="72"/>
                  </a:lnTo>
                  <a:lnTo>
                    <a:pt x="0" y="72"/>
                  </a:lnTo>
                  <a:lnTo>
                    <a:pt x="43"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8" name="Freeform 144"/>
            <p:cNvSpPr>
              <a:spLocks/>
            </p:cNvSpPr>
            <p:nvPr/>
          </p:nvSpPr>
          <p:spPr bwMode="auto">
            <a:xfrm>
              <a:off x="7914908" y="2263421"/>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9" name="Freeform 145"/>
            <p:cNvSpPr>
              <a:spLocks/>
            </p:cNvSpPr>
            <p:nvPr/>
          </p:nvSpPr>
          <p:spPr bwMode="auto">
            <a:xfrm>
              <a:off x="8257062" y="1822096"/>
              <a:ext cx="122864" cy="114300"/>
            </a:xfrm>
            <a:custGeom>
              <a:avLst/>
              <a:gdLst>
                <a:gd name="T0" fmla="*/ 40 w 79"/>
                <a:gd name="T1" fmla="*/ 0 h 72"/>
                <a:gd name="T2" fmla="*/ 79 w 79"/>
                <a:gd name="T3" fmla="*/ 72 h 72"/>
                <a:gd name="T4" fmla="*/ 0 w 79"/>
                <a:gd name="T5" fmla="*/ 72 h 72"/>
                <a:gd name="T6" fmla="*/ 40 w 79"/>
                <a:gd name="T7" fmla="*/ 0 h 72"/>
              </a:gdLst>
              <a:ahLst/>
              <a:cxnLst>
                <a:cxn ang="0">
                  <a:pos x="T0" y="T1"/>
                </a:cxn>
                <a:cxn ang="0">
                  <a:pos x="T2" y="T3"/>
                </a:cxn>
                <a:cxn ang="0">
                  <a:pos x="T4" y="T5"/>
                </a:cxn>
                <a:cxn ang="0">
                  <a:pos x="T6" y="T7"/>
                </a:cxn>
              </a:cxnLst>
              <a:rect l="0" t="0" r="r" b="b"/>
              <a:pathLst>
                <a:path w="79" h="72">
                  <a:moveTo>
                    <a:pt x="40" y="0"/>
                  </a:moveTo>
                  <a:lnTo>
                    <a:pt x="79" y="72"/>
                  </a:lnTo>
                  <a:lnTo>
                    <a:pt x="0" y="72"/>
                  </a:lnTo>
                  <a:lnTo>
                    <a:pt x="40"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7" name="ZoneTexte 216"/>
            <p:cNvSpPr txBox="1"/>
            <p:nvPr/>
          </p:nvSpPr>
          <p:spPr>
            <a:xfrm>
              <a:off x="4675834" y="2601986"/>
              <a:ext cx="389783" cy="276999"/>
            </a:xfrm>
            <a:prstGeom prst="rect">
              <a:avLst/>
            </a:prstGeom>
            <a:noFill/>
          </p:spPr>
          <p:txBody>
            <a:bodyPr wrap="none" rtlCol="0">
              <a:spAutoFit/>
            </a:bodyPr>
            <a:lstStyle/>
            <a:p>
              <a:pPr algn="r"/>
              <a:r>
                <a:rPr lang="fr-FR" sz="1200" dirty="0"/>
                <a:t>0,0</a:t>
              </a:r>
            </a:p>
          </p:txBody>
        </p:sp>
        <p:sp>
          <p:nvSpPr>
            <p:cNvPr id="218" name="ZoneTexte 217"/>
            <p:cNvSpPr txBox="1"/>
            <p:nvPr/>
          </p:nvSpPr>
          <p:spPr>
            <a:xfrm>
              <a:off x="4675834" y="2382530"/>
              <a:ext cx="389783" cy="276999"/>
            </a:xfrm>
            <a:prstGeom prst="rect">
              <a:avLst/>
            </a:prstGeom>
            <a:noFill/>
          </p:spPr>
          <p:txBody>
            <a:bodyPr wrap="none" rtlCol="0">
              <a:spAutoFit/>
            </a:bodyPr>
            <a:lstStyle/>
            <a:p>
              <a:pPr algn="r"/>
              <a:r>
                <a:rPr lang="fr-FR" sz="1200" dirty="0"/>
                <a:t>0,1</a:t>
              </a:r>
            </a:p>
          </p:txBody>
        </p:sp>
        <p:sp>
          <p:nvSpPr>
            <p:cNvPr id="219" name="ZoneTexte 218"/>
            <p:cNvSpPr txBox="1"/>
            <p:nvPr/>
          </p:nvSpPr>
          <p:spPr>
            <a:xfrm>
              <a:off x="4675834" y="2163074"/>
              <a:ext cx="389783" cy="276999"/>
            </a:xfrm>
            <a:prstGeom prst="rect">
              <a:avLst/>
            </a:prstGeom>
            <a:noFill/>
          </p:spPr>
          <p:txBody>
            <a:bodyPr wrap="none" rtlCol="0">
              <a:spAutoFit/>
            </a:bodyPr>
            <a:lstStyle/>
            <a:p>
              <a:pPr algn="r"/>
              <a:r>
                <a:rPr lang="fr-FR" sz="1200" dirty="0"/>
                <a:t>0,2</a:t>
              </a:r>
            </a:p>
          </p:txBody>
        </p:sp>
        <p:sp>
          <p:nvSpPr>
            <p:cNvPr id="220" name="ZoneTexte 219"/>
            <p:cNvSpPr txBox="1"/>
            <p:nvPr/>
          </p:nvSpPr>
          <p:spPr>
            <a:xfrm>
              <a:off x="4675834" y="1943618"/>
              <a:ext cx="389783" cy="276999"/>
            </a:xfrm>
            <a:prstGeom prst="rect">
              <a:avLst/>
            </a:prstGeom>
            <a:noFill/>
          </p:spPr>
          <p:txBody>
            <a:bodyPr wrap="none" rtlCol="0">
              <a:spAutoFit/>
            </a:bodyPr>
            <a:lstStyle/>
            <a:p>
              <a:pPr algn="r"/>
              <a:r>
                <a:rPr lang="fr-FR" sz="1200" dirty="0"/>
                <a:t>0,3</a:t>
              </a:r>
            </a:p>
          </p:txBody>
        </p:sp>
        <p:sp>
          <p:nvSpPr>
            <p:cNvPr id="221" name="ZoneTexte 220"/>
            <p:cNvSpPr txBox="1"/>
            <p:nvPr/>
          </p:nvSpPr>
          <p:spPr>
            <a:xfrm>
              <a:off x="4675834" y="1724162"/>
              <a:ext cx="389783" cy="276999"/>
            </a:xfrm>
            <a:prstGeom prst="rect">
              <a:avLst/>
            </a:prstGeom>
            <a:noFill/>
          </p:spPr>
          <p:txBody>
            <a:bodyPr wrap="none" rtlCol="0">
              <a:spAutoFit/>
            </a:bodyPr>
            <a:lstStyle/>
            <a:p>
              <a:pPr algn="r"/>
              <a:r>
                <a:rPr lang="fr-FR" sz="1200" dirty="0"/>
                <a:t>0,4</a:t>
              </a:r>
            </a:p>
          </p:txBody>
        </p:sp>
        <p:sp>
          <p:nvSpPr>
            <p:cNvPr id="222" name="ZoneTexte 221"/>
            <p:cNvSpPr txBox="1"/>
            <p:nvPr/>
          </p:nvSpPr>
          <p:spPr>
            <a:xfrm>
              <a:off x="4675834" y="1504706"/>
              <a:ext cx="389783" cy="276999"/>
            </a:xfrm>
            <a:prstGeom prst="rect">
              <a:avLst/>
            </a:prstGeom>
            <a:noFill/>
          </p:spPr>
          <p:txBody>
            <a:bodyPr wrap="none" rtlCol="0">
              <a:spAutoFit/>
            </a:bodyPr>
            <a:lstStyle/>
            <a:p>
              <a:pPr algn="r"/>
              <a:r>
                <a:rPr lang="fr-FR" sz="1200" dirty="0"/>
                <a:t>0,5</a:t>
              </a:r>
            </a:p>
          </p:txBody>
        </p:sp>
      </p:grpSp>
      <p:sp>
        <p:nvSpPr>
          <p:cNvPr id="224" name="ZoneTexte 223"/>
          <p:cNvSpPr txBox="1"/>
          <p:nvPr/>
        </p:nvSpPr>
        <p:spPr>
          <a:xfrm>
            <a:off x="4095165" y="5352221"/>
            <a:ext cx="724286" cy="276999"/>
          </a:xfrm>
          <a:prstGeom prst="rect">
            <a:avLst/>
          </a:prstGeom>
          <a:noFill/>
        </p:spPr>
        <p:txBody>
          <a:bodyPr wrap="none" rtlCol="0">
            <a:spAutoFit/>
          </a:bodyPr>
          <a:lstStyle/>
          <a:p>
            <a:pPr algn="ctr"/>
            <a:r>
              <a:rPr lang="fr-FR" sz="1200" b="1" dirty="0"/>
              <a:t>Années</a:t>
            </a:r>
          </a:p>
        </p:txBody>
      </p:sp>
      <p:sp>
        <p:nvSpPr>
          <p:cNvPr id="225" name="ZoneTexte 224"/>
          <p:cNvSpPr txBox="1"/>
          <p:nvPr/>
        </p:nvSpPr>
        <p:spPr>
          <a:xfrm>
            <a:off x="1190726" y="3041232"/>
            <a:ext cx="1942969" cy="276999"/>
          </a:xfrm>
          <a:prstGeom prst="rect">
            <a:avLst/>
          </a:prstGeom>
          <a:noFill/>
        </p:spPr>
        <p:txBody>
          <a:bodyPr wrap="none" rtlCol="0">
            <a:spAutoFit/>
          </a:bodyPr>
          <a:lstStyle/>
          <a:p>
            <a:pPr algn="ctr"/>
            <a:r>
              <a:rPr lang="fr-FR" sz="1200" b="1" dirty="0"/>
              <a:t>Toutes les grappes HSH</a:t>
            </a:r>
          </a:p>
        </p:txBody>
      </p:sp>
      <p:sp>
        <p:nvSpPr>
          <p:cNvPr id="228"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Bachmann N, CROI 2018, Abs. 41</a:t>
            </a:r>
          </a:p>
        </p:txBody>
      </p:sp>
      <p:sp>
        <p:nvSpPr>
          <p:cNvPr id="2" name="ZoneTexte 1"/>
          <p:cNvSpPr txBox="1"/>
          <p:nvPr/>
        </p:nvSpPr>
        <p:spPr>
          <a:xfrm>
            <a:off x="192401" y="5671795"/>
            <a:ext cx="8499212" cy="954107"/>
          </a:xfrm>
          <a:prstGeom prst="rect">
            <a:avLst/>
          </a:prstGeom>
          <a:noFill/>
        </p:spPr>
        <p:txBody>
          <a:bodyPr wrap="square" rtlCol="0">
            <a:spAutoFit/>
          </a:bodyPr>
          <a:lstStyle/>
          <a:p>
            <a:pPr marL="285750" indent="-285750">
              <a:buClr>
                <a:srgbClr val="0070C0"/>
              </a:buClr>
              <a:buFont typeface="Arial" panose="020B0604020202020204" pitchFamily="34" charset="0"/>
              <a:buChar char="•"/>
              <a:tabLst>
                <a:tab pos="1790700" algn="l"/>
              </a:tabLst>
            </a:pPr>
            <a:r>
              <a:rPr lang="fr-FR" sz="2000" b="1" dirty="0">
                <a:solidFill>
                  <a:srgbClr val="0070C0"/>
                </a:solidFill>
                <a:latin typeface="Calibri" panose="020F0502020204030204" pitchFamily="34" charset="0"/>
                <a:cs typeface="Calibri" panose="020F0502020204030204" pitchFamily="34" charset="0"/>
              </a:rPr>
              <a:t>Conclusion</a:t>
            </a:r>
            <a:r>
              <a:rPr lang="fr-FR" sz="2000" dirty="0">
                <a:solidFill>
                  <a:srgbClr val="0070C0"/>
                </a:solidFill>
                <a:latin typeface="Calibri" panose="020F0502020204030204" pitchFamily="34" charset="0"/>
                <a:cs typeface="Calibri" panose="020F0502020204030204" pitchFamily="34" charset="0"/>
              </a:rPr>
              <a:t> : </a:t>
            </a:r>
            <a:r>
              <a:rPr lang="fr-FR" sz="2000" dirty="0">
                <a:latin typeface="Calibri" panose="020F0502020204030204" pitchFamily="34" charset="0"/>
                <a:cs typeface="Calibri" panose="020F0502020204030204" pitchFamily="34" charset="0"/>
                <a:sym typeface="Wingdings" panose="05000000000000000000" pitchFamily="2" charset="2"/>
              </a:rPr>
              <a:t></a:t>
            </a:r>
            <a:r>
              <a:rPr lang="fr-FR" sz="2000" dirty="0">
                <a:solidFill>
                  <a:srgbClr val="0070C0"/>
                </a:solidFill>
                <a:latin typeface="Calibri" panose="020F0502020204030204" pitchFamily="34" charset="0"/>
                <a:cs typeface="Calibri" panose="020F0502020204030204" pitchFamily="34" charset="0"/>
                <a:sym typeface="Wingdings" panose="05000000000000000000" pitchFamily="2" charset="2"/>
              </a:rPr>
              <a:t> </a:t>
            </a:r>
            <a:r>
              <a:rPr lang="fr-FR" dirty="0"/>
              <a:t>du score de risque dans la cohorte Suisse et </a:t>
            </a:r>
            <a:r>
              <a:rPr lang="fr-FR" dirty="0">
                <a:latin typeface="Wingdings"/>
                <a:ea typeface="Wingdings"/>
                <a:cs typeface="Wingdings"/>
                <a:sym typeface="Wingdings" panose="05000000000000000000" pitchFamily="2" charset="2"/>
              </a:rPr>
              <a:t></a:t>
            </a:r>
            <a:r>
              <a:rPr lang="fr-FR" dirty="0"/>
              <a:t> du score d’infectiosité. L’épidémie est entretenue par les personnes non diagnostiquées plutôt que par celles connaissant leur statut sérologique</a:t>
            </a:r>
          </a:p>
        </p:txBody>
      </p:sp>
      <p:sp>
        <p:nvSpPr>
          <p:cNvPr id="229" name="Oval 122"/>
          <p:cNvSpPr>
            <a:spLocks noChangeArrowheads="1"/>
          </p:cNvSpPr>
          <p:nvPr/>
        </p:nvSpPr>
        <p:spPr bwMode="auto">
          <a:xfrm>
            <a:off x="1030572" y="3108391"/>
            <a:ext cx="144000" cy="144000"/>
          </a:xfrm>
          <a:prstGeom prst="ellipse">
            <a:avLst/>
          </a:prstGeom>
          <a:solidFill>
            <a:srgbClr val="204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0" name="Freeform 163"/>
          <p:cNvSpPr>
            <a:spLocks/>
          </p:cNvSpPr>
          <p:nvPr/>
        </p:nvSpPr>
        <p:spPr bwMode="auto">
          <a:xfrm>
            <a:off x="3689504" y="3080206"/>
            <a:ext cx="144000" cy="144000"/>
          </a:xfrm>
          <a:custGeom>
            <a:avLst/>
            <a:gdLst>
              <a:gd name="T0" fmla="*/ 39 w 79"/>
              <a:gd name="T1" fmla="*/ 0 h 72"/>
              <a:gd name="T2" fmla="*/ 79 w 79"/>
              <a:gd name="T3" fmla="*/ 72 h 72"/>
              <a:gd name="T4" fmla="*/ 0 w 79"/>
              <a:gd name="T5" fmla="*/ 72 h 72"/>
              <a:gd name="T6" fmla="*/ 39 w 79"/>
              <a:gd name="T7" fmla="*/ 0 h 72"/>
            </a:gdLst>
            <a:ahLst/>
            <a:cxnLst>
              <a:cxn ang="0">
                <a:pos x="T0" y="T1"/>
              </a:cxn>
              <a:cxn ang="0">
                <a:pos x="T2" y="T3"/>
              </a:cxn>
              <a:cxn ang="0">
                <a:pos x="T4" y="T5"/>
              </a:cxn>
              <a:cxn ang="0">
                <a:pos x="T6" y="T7"/>
              </a:cxn>
            </a:cxnLst>
            <a:rect l="0" t="0" r="r" b="b"/>
            <a:pathLst>
              <a:path w="79" h="72">
                <a:moveTo>
                  <a:pt x="39" y="0"/>
                </a:moveTo>
                <a:lnTo>
                  <a:pt x="79" y="72"/>
                </a:lnTo>
                <a:lnTo>
                  <a:pt x="0" y="72"/>
                </a:lnTo>
                <a:lnTo>
                  <a:pt x="39" y="0"/>
                </a:lnTo>
                <a:close/>
              </a:path>
            </a:pathLst>
          </a:custGeom>
          <a:solidFill>
            <a:srgbClr val="BB20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1" name="ZoneTexte 230"/>
          <p:cNvSpPr txBox="1"/>
          <p:nvPr/>
        </p:nvSpPr>
        <p:spPr>
          <a:xfrm>
            <a:off x="3779504" y="3041232"/>
            <a:ext cx="5176417" cy="276999"/>
          </a:xfrm>
          <a:prstGeom prst="rect">
            <a:avLst/>
          </a:prstGeom>
          <a:noFill/>
        </p:spPr>
        <p:txBody>
          <a:bodyPr wrap="none" rtlCol="0">
            <a:spAutoFit/>
          </a:bodyPr>
          <a:lstStyle/>
          <a:p>
            <a:pPr algn="ctr"/>
            <a:r>
              <a:rPr lang="fr-FR" sz="1200" b="1" dirty="0"/>
              <a:t> Grappes HSH avec un nouvel individu diagnostiqué au-delà de 2008</a:t>
            </a:r>
          </a:p>
        </p:txBody>
      </p:sp>
      <p:sp>
        <p:nvSpPr>
          <p:cNvPr id="223" name="Titre 1">
            <a:extLst>
              <a:ext uri="{FF2B5EF4-FFF2-40B4-BE49-F238E27FC236}">
                <a16:creationId xmlns:a16="http://schemas.microsoft.com/office/drawing/2014/main" id="{45D92EA9-EB49-4EA3-AB9F-B753BCD72703}"/>
              </a:ext>
            </a:extLst>
          </p:cNvPr>
          <p:cNvSpPr>
            <a:spLocks noGrp="1"/>
          </p:cNvSpPr>
          <p:nvPr>
            <p:ph type="title"/>
          </p:nvPr>
        </p:nvSpPr>
        <p:spPr>
          <a:xfrm>
            <a:off x="1547813" y="115888"/>
            <a:ext cx="7523162" cy="936625"/>
          </a:xfrm>
        </p:spPr>
        <p:txBody>
          <a:bodyPr/>
          <a:lstStyle/>
          <a:p>
            <a:r>
              <a:rPr lang="fr-FR" dirty="0"/>
              <a:t>Déterminants de la dynamique de l’épidémie VIH chez les HSH dans la cohorte Suisse (2)</a:t>
            </a:r>
          </a:p>
        </p:txBody>
      </p:sp>
      <p:sp>
        <p:nvSpPr>
          <p:cNvPr id="226" name="ZoneTexte 225">
            <a:extLst>
              <a:ext uri="{FF2B5EF4-FFF2-40B4-BE49-F238E27FC236}">
                <a16:creationId xmlns:a16="http://schemas.microsoft.com/office/drawing/2014/main" id="{E23269DC-0BC5-471E-BD40-2E4AA0248660}"/>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219</a:t>
            </a:r>
          </a:p>
        </p:txBody>
      </p:sp>
    </p:spTree>
    <p:extLst>
      <p:ext uri="{BB962C8B-B14F-4D97-AF65-F5344CB8AC3E}">
        <p14:creationId xmlns:p14="http://schemas.microsoft.com/office/powerpoint/2010/main" val="2065727003"/>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31CB835F-6458-4F0E-A2E3-39DB46D9782B}"/>
              </a:ext>
            </a:extLst>
          </p:cNvPr>
          <p:cNvGrpSpPr/>
          <p:nvPr/>
        </p:nvGrpSpPr>
        <p:grpSpPr>
          <a:xfrm>
            <a:off x="829319" y="1886003"/>
            <a:ext cx="7671311" cy="3905217"/>
            <a:chOff x="829319" y="1886003"/>
            <a:chExt cx="7671311" cy="3905217"/>
          </a:xfrm>
        </p:grpSpPr>
        <p:grpSp>
          <p:nvGrpSpPr>
            <p:cNvPr id="49" name="Groupe 48">
              <a:extLst>
                <a:ext uri="{FF2B5EF4-FFF2-40B4-BE49-F238E27FC236}">
                  <a16:creationId xmlns:a16="http://schemas.microsoft.com/office/drawing/2014/main" id="{6720C72B-A791-46CE-B583-EE5B6B9D44ED}"/>
                </a:ext>
              </a:extLst>
            </p:cNvPr>
            <p:cNvGrpSpPr/>
            <p:nvPr/>
          </p:nvGrpSpPr>
          <p:grpSpPr>
            <a:xfrm>
              <a:off x="1258782" y="2020636"/>
              <a:ext cx="6903616" cy="3246436"/>
              <a:chOff x="1514475" y="2094974"/>
              <a:chExt cx="6376985" cy="3246436"/>
            </a:xfrm>
          </p:grpSpPr>
          <p:sp>
            <p:nvSpPr>
              <p:cNvPr id="7" name="Freeform 5">
                <a:extLst>
                  <a:ext uri="{FF2B5EF4-FFF2-40B4-BE49-F238E27FC236}">
                    <a16:creationId xmlns:a16="http://schemas.microsoft.com/office/drawing/2014/main" id="{99DF84F3-EF3A-4488-A816-23D87F37F07E}"/>
                  </a:ext>
                </a:extLst>
              </p:cNvPr>
              <p:cNvSpPr>
                <a:spLocks/>
              </p:cNvSpPr>
              <p:nvPr/>
            </p:nvSpPr>
            <p:spPr bwMode="auto">
              <a:xfrm>
                <a:off x="1593850" y="2701640"/>
                <a:ext cx="6208711" cy="2543528"/>
              </a:xfrm>
              <a:custGeom>
                <a:avLst/>
                <a:gdLst>
                  <a:gd name="T0" fmla="*/ 0 w 3911"/>
                  <a:gd name="T1" fmla="*/ 11 h 1480"/>
                  <a:gd name="T2" fmla="*/ 0 w 3911"/>
                  <a:gd name="T3" fmla="*/ 1480 h 1480"/>
                  <a:gd name="T4" fmla="*/ 3911 w 3911"/>
                  <a:gd name="T5" fmla="*/ 1480 h 1480"/>
                  <a:gd name="T6" fmla="*/ 3911 w 3911"/>
                  <a:gd name="T7" fmla="*/ 0 h 1480"/>
                </a:gdLst>
                <a:ahLst/>
                <a:cxnLst>
                  <a:cxn ang="0">
                    <a:pos x="T0" y="T1"/>
                  </a:cxn>
                  <a:cxn ang="0">
                    <a:pos x="T2" y="T3"/>
                  </a:cxn>
                  <a:cxn ang="0">
                    <a:pos x="T4" y="T5"/>
                  </a:cxn>
                  <a:cxn ang="0">
                    <a:pos x="T6" y="T7"/>
                  </a:cxn>
                </a:cxnLst>
                <a:rect l="0" t="0" r="r" b="b"/>
                <a:pathLst>
                  <a:path w="3911" h="1480">
                    <a:moveTo>
                      <a:pt x="0" y="11"/>
                    </a:moveTo>
                    <a:lnTo>
                      <a:pt x="0" y="1480"/>
                    </a:lnTo>
                    <a:lnTo>
                      <a:pt x="3911" y="1480"/>
                    </a:lnTo>
                    <a:lnTo>
                      <a:pt x="3911" y="0"/>
                    </a:lnTo>
                  </a:path>
                </a:pathLst>
              </a:custGeom>
              <a:noFill/>
              <a:ln w="793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 name="Line 6">
                <a:extLst>
                  <a:ext uri="{FF2B5EF4-FFF2-40B4-BE49-F238E27FC236}">
                    <a16:creationId xmlns:a16="http://schemas.microsoft.com/office/drawing/2014/main" id="{944B335E-60B5-4765-96D4-0560D0598C80}"/>
                  </a:ext>
                </a:extLst>
              </p:cNvPr>
              <p:cNvSpPr>
                <a:spLocks noChangeShapeType="1"/>
              </p:cNvSpPr>
              <p:nvPr/>
            </p:nvSpPr>
            <p:spPr bwMode="auto">
              <a:xfrm flipH="1">
                <a:off x="1514475" y="3095199"/>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7">
                <a:extLst>
                  <a:ext uri="{FF2B5EF4-FFF2-40B4-BE49-F238E27FC236}">
                    <a16:creationId xmlns:a16="http://schemas.microsoft.com/office/drawing/2014/main" id="{7ADD6A27-39E6-4211-B960-006C26E11C6D}"/>
                  </a:ext>
                </a:extLst>
              </p:cNvPr>
              <p:cNvSpPr>
                <a:spLocks noChangeShapeType="1"/>
              </p:cNvSpPr>
              <p:nvPr/>
            </p:nvSpPr>
            <p:spPr bwMode="auto">
              <a:xfrm flipH="1">
                <a:off x="1514475" y="3452668"/>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8">
                <a:extLst>
                  <a:ext uri="{FF2B5EF4-FFF2-40B4-BE49-F238E27FC236}">
                    <a16:creationId xmlns:a16="http://schemas.microsoft.com/office/drawing/2014/main" id="{46686B0A-2C9F-46AD-A3E0-4F19A0EFA308}"/>
                  </a:ext>
                </a:extLst>
              </p:cNvPr>
              <p:cNvSpPr>
                <a:spLocks noChangeShapeType="1"/>
              </p:cNvSpPr>
              <p:nvPr/>
            </p:nvSpPr>
            <p:spPr bwMode="auto">
              <a:xfrm flipH="1">
                <a:off x="1514475" y="3811856"/>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9">
                <a:extLst>
                  <a:ext uri="{FF2B5EF4-FFF2-40B4-BE49-F238E27FC236}">
                    <a16:creationId xmlns:a16="http://schemas.microsoft.com/office/drawing/2014/main" id="{363E3567-4C4D-44D9-8B2C-4CDD0C7C46C5}"/>
                  </a:ext>
                </a:extLst>
              </p:cNvPr>
              <p:cNvSpPr>
                <a:spLocks noChangeShapeType="1"/>
              </p:cNvSpPr>
              <p:nvPr/>
            </p:nvSpPr>
            <p:spPr bwMode="auto">
              <a:xfrm flipH="1">
                <a:off x="1514475" y="4169325"/>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0">
                <a:extLst>
                  <a:ext uri="{FF2B5EF4-FFF2-40B4-BE49-F238E27FC236}">
                    <a16:creationId xmlns:a16="http://schemas.microsoft.com/office/drawing/2014/main" id="{8BA28228-7463-4268-8EFA-0B8821B1E3F9}"/>
                  </a:ext>
                </a:extLst>
              </p:cNvPr>
              <p:cNvSpPr>
                <a:spLocks noChangeShapeType="1"/>
              </p:cNvSpPr>
              <p:nvPr/>
            </p:nvSpPr>
            <p:spPr bwMode="auto">
              <a:xfrm flipH="1">
                <a:off x="1514475" y="4526794"/>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1">
                <a:extLst>
                  <a:ext uri="{FF2B5EF4-FFF2-40B4-BE49-F238E27FC236}">
                    <a16:creationId xmlns:a16="http://schemas.microsoft.com/office/drawing/2014/main" id="{9A82C941-2C8D-4BC2-B80E-4FC3593DC1BF}"/>
                  </a:ext>
                </a:extLst>
              </p:cNvPr>
              <p:cNvSpPr>
                <a:spLocks noChangeShapeType="1"/>
              </p:cNvSpPr>
              <p:nvPr/>
            </p:nvSpPr>
            <p:spPr bwMode="auto">
              <a:xfrm flipH="1">
                <a:off x="1514475" y="4885980"/>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2">
                <a:extLst>
                  <a:ext uri="{FF2B5EF4-FFF2-40B4-BE49-F238E27FC236}">
                    <a16:creationId xmlns:a16="http://schemas.microsoft.com/office/drawing/2014/main" id="{8A101700-5017-4620-A9C7-CB0E931F1FA9}"/>
                  </a:ext>
                </a:extLst>
              </p:cNvPr>
              <p:cNvSpPr>
                <a:spLocks noChangeShapeType="1"/>
              </p:cNvSpPr>
              <p:nvPr/>
            </p:nvSpPr>
            <p:spPr bwMode="auto">
              <a:xfrm flipH="1">
                <a:off x="1514475" y="5245168"/>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3">
                <a:extLst>
                  <a:ext uri="{FF2B5EF4-FFF2-40B4-BE49-F238E27FC236}">
                    <a16:creationId xmlns:a16="http://schemas.microsoft.com/office/drawing/2014/main" id="{D9562848-EB5B-4F79-AD80-087E4B6BCC35}"/>
                  </a:ext>
                </a:extLst>
              </p:cNvPr>
              <p:cNvSpPr>
                <a:spLocks noChangeShapeType="1"/>
              </p:cNvSpPr>
              <p:nvPr/>
            </p:nvSpPr>
            <p:spPr bwMode="auto">
              <a:xfrm flipH="1">
                <a:off x="1514475" y="2737730"/>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4">
                <a:extLst>
                  <a:ext uri="{FF2B5EF4-FFF2-40B4-BE49-F238E27FC236}">
                    <a16:creationId xmlns:a16="http://schemas.microsoft.com/office/drawing/2014/main" id="{C1172AC1-66D5-459D-A69C-980A58C125B8}"/>
                  </a:ext>
                </a:extLst>
              </p:cNvPr>
              <p:cNvSpPr>
                <a:spLocks noChangeShapeType="1"/>
              </p:cNvSpPr>
              <p:nvPr/>
            </p:nvSpPr>
            <p:spPr bwMode="auto">
              <a:xfrm flipH="1">
                <a:off x="7802560" y="2763510"/>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5">
                <a:extLst>
                  <a:ext uri="{FF2B5EF4-FFF2-40B4-BE49-F238E27FC236}">
                    <a16:creationId xmlns:a16="http://schemas.microsoft.com/office/drawing/2014/main" id="{6266DB44-DADE-4109-9FA8-93BE44761833}"/>
                  </a:ext>
                </a:extLst>
              </p:cNvPr>
              <p:cNvSpPr>
                <a:spLocks noChangeShapeType="1"/>
              </p:cNvSpPr>
              <p:nvPr/>
            </p:nvSpPr>
            <p:spPr bwMode="auto">
              <a:xfrm flipH="1">
                <a:off x="7802560" y="3038486"/>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6">
                <a:extLst>
                  <a:ext uri="{FF2B5EF4-FFF2-40B4-BE49-F238E27FC236}">
                    <a16:creationId xmlns:a16="http://schemas.microsoft.com/office/drawing/2014/main" id="{D7EF6C7E-9A82-4973-93DB-5318411AF903}"/>
                  </a:ext>
                </a:extLst>
              </p:cNvPr>
              <p:cNvSpPr>
                <a:spLocks noChangeShapeType="1"/>
              </p:cNvSpPr>
              <p:nvPr/>
            </p:nvSpPr>
            <p:spPr bwMode="auto">
              <a:xfrm flipH="1">
                <a:off x="7802560" y="3315180"/>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7">
                <a:extLst>
                  <a:ext uri="{FF2B5EF4-FFF2-40B4-BE49-F238E27FC236}">
                    <a16:creationId xmlns:a16="http://schemas.microsoft.com/office/drawing/2014/main" id="{F274AA9C-3546-42F9-A287-2F77E8B97506}"/>
                  </a:ext>
                </a:extLst>
              </p:cNvPr>
              <p:cNvSpPr>
                <a:spLocks noChangeShapeType="1"/>
              </p:cNvSpPr>
              <p:nvPr/>
            </p:nvSpPr>
            <p:spPr bwMode="auto">
              <a:xfrm flipH="1">
                <a:off x="7802560" y="4141827"/>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8">
                <a:extLst>
                  <a:ext uri="{FF2B5EF4-FFF2-40B4-BE49-F238E27FC236}">
                    <a16:creationId xmlns:a16="http://schemas.microsoft.com/office/drawing/2014/main" id="{3918FC8D-2BFD-4E92-85A7-05242B2EDC6F}"/>
                  </a:ext>
                </a:extLst>
              </p:cNvPr>
              <p:cNvSpPr>
                <a:spLocks noChangeShapeType="1"/>
              </p:cNvSpPr>
              <p:nvPr/>
            </p:nvSpPr>
            <p:spPr bwMode="auto">
              <a:xfrm flipH="1">
                <a:off x="7802560" y="3865132"/>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9">
                <a:extLst>
                  <a:ext uri="{FF2B5EF4-FFF2-40B4-BE49-F238E27FC236}">
                    <a16:creationId xmlns:a16="http://schemas.microsoft.com/office/drawing/2014/main" id="{8206378F-794C-4E4A-B920-A131BC87C5A1}"/>
                  </a:ext>
                </a:extLst>
              </p:cNvPr>
              <p:cNvSpPr>
                <a:spLocks noChangeShapeType="1"/>
              </p:cNvSpPr>
              <p:nvPr/>
            </p:nvSpPr>
            <p:spPr bwMode="auto">
              <a:xfrm flipH="1">
                <a:off x="7802560" y="3588438"/>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20">
                <a:extLst>
                  <a:ext uri="{FF2B5EF4-FFF2-40B4-BE49-F238E27FC236}">
                    <a16:creationId xmlns:a16="http://schemas.microsoft.com/office/drawing/2014/main" id="{74FE029F-50BE-4DCE-A0A1-53E256B0FF07}"/>
                  </a:ext>
                </a:extLst>
              </p:cNvPr>
              <p:cNvSpPr>
                <a:spLocks noChangeShapeType="1"/>
              </p:cNvSpPr>
              <p:nvPr/>
            </p:nvSpPr>
            <p:spPr bwMode="auto">
              <a:xfrm flipH="1">
                <a:off x="7802560" y="4416803"/>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1">
                <a:extLst>
                  <a:ext uri="{FF2B5EF4-FFF2-40B4-BE49-F238E27FC236}">
                    <a16:creationId xmlns:a16="http://schemas.microsoft.com/office/drawing/2014/main" id="{C082AF53-34FC-42A7-8EB9-DA7601B9F418}"/>
                  </a:ext>
                </a:extLst>
              </p:cNvPr>
              <p:cNvSpPr>
                <a:spLocks noChangeShapeType="1"/>
              </p:cNvSpPr>
              <p:nvPr/>
            </p:nvSpPr>
            <p:spPr bwMode="auto">
              <a:xfrm flipH="1">
                <a:off x="7802560" y="4693497"/>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2">
                <a:extLst>
                  <a:ext uri="{FF2B5EF4-FFF2-40B4-BE49-F238E27FC236}">
                    <a16:creationId xmlns:a16="http://schemas.microsoft.com/office/drawing/2014/main" id="{E9BB2B99-D230-427E-BD72-77683AD237A3}"/>
                  </a:ext>
                </a:extLst>
              </p:cNvPr>
              <p:cNvSpPr>
                <a:spLocks noChangeShapeType="1"/>
              </p:cNvSpPr>
              <p:nvPr/>
            </p:nvSpPr>
            <p:spPr bwMode="auto">
              <a:xfrm flipH="1">
                <a:off x="7802560" y="4968473"/>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3">
                <a:extLst>
                  <a:ext uri="{FF2B5EF4-FFF2-40B4-BE49-F238E27FC236}">
                    <a16:creationId xmlns:a16="http://schemas.microsoft.com/office/drawing/2014/main" id="{7A4A2645-29E5-4294-BDD6-3671F6FF4114}"/>
                  </a:ext>
                </a:extLst>
              </p:cNvPr>
              <p:cNvSpPr>
                <a:spLocks noChangeShapeType="1"/>
              </p:cNvSpPr>
              <p:nvPr/>
            </p:nvSpPr>
            <p:spPr bwMode="auto">
              <a:xfrm flipH="1">
                <a:off x="7802560" y="5245168"/>
                <a:ext cx="88900"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24">
                <a:extLst>
                  <a:ext uri="{FF2B5EF4-FFF2-40B4-BE49-F238E27FC236}">
                    <a16:creationId xmlns:a16="http://schemas.microsoft.com/office/drawing/2014/main" id="{44A88F42-FA95-4A66-8037-7FAB9071F273}"/>
                  </a:ext>
                </a:extLst>
              </p:cNvPr>
              <p:cNvSpPr>
                <a:spLocks noChangeShapeType="1"/>
              </p:cNvSpPr>
              <p:nvPr/>
            </p:nvSpPr>
            <p:spPr bwMode="auto">
              <a:xfrm flipV="1">
                <a:off x="2835274"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5">
                <a:extLst>
                  <a:ext uri="{FF2B5EF4-FFF2-40B4-BE49-F238E27FC236}">
                    <a16:creationId xmlns:a16="http://schemas.microsoft.com/office/drawing/2014/main" id="{335FE04E-335B-48C3-BB19-A268AA9F5397}"/>
                  </a:ext>
                </a:extLst>
              </p:cNvPr>
              <p:cNvSpPr>
                <a:spLocks noChangeShapeType="1"/>
              </p:cNvSpPr>
              <p:nvPr/>
            </p:nvSpPr>
            <p:spPr bwMode="auto">
              <a:xfrm flipV="1">
                <a:off x="5316536"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6">
                <a:extLst>
                  <a:ext uri="{FF2B5EF4-FFF2-40B4-BE49-F238E27FC236}">
                    <a16:creationId xmlns:a16="http://schemas.microsoft.com/office/drawing/2014/main" id="{55662117-B391-4D12-8152-40F900602A07}"/>
                  </a:ext>
                </a:extLst>
              </p:cNvPr>
              <p:cNvSpPr>
                <a:spLocks noChangeShapeType="1"/>
              </p:cNvSpPr>
              <p:nvPr/>
            </p:nvSpPr>
            <p:spPr bwMode="auto">
              <a:xfrm flipV="1">
                <a:off x="5938836"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7">
                <a:extLst>
                  <a:ext uri="{FF2B5EF4-FFF2-40B4-BE49-F238E27FC236}">
                    <a16:creationId xmlns:a16="http://schemas.microsoft.com/office/drawing/2014/main" id="{9502FAC3-D7F8-45B4-881D-0B280FB5489E}"/>
                  </a:ext>
                </a:extLst>
              </p:cNvPr>
              <p:cNvSpPr>
                <a:spLocks noChangeShapeType="1"/>
              </p:cNvSpPr>
              <p:nvPr/>
            </p:nvSpPr>
            <p:spPr bwMode="auto">
              <a:xfrm flipV="1">
                <a:off x="6557961"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8">
                <a:extLst>
                  <a:ext uri="{FF2B5EF4-FFF2-40B4-BE49-F238E27FC236}">
                    <a16:creationId xmlns:a16="http://schemas.microsoft.com/office/drawing/2014/main" id="{BBE3F699-349B-4911-A985-30E1C8FBADEC}"/>
                  </a:ext>
                </a:extLst>
              </p:cNvPr>
              <p:cNvSpPr>
                <a:spLocks noChangeShapeType="1"/>
              </p:cNvSpPr>
              <p:nvPr/>
            </p:nvSpPr>
            <p:spPr bwMode="auto">
              <a:xfrm flipV="1">
                <a:off x="7180260"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29">
                <a:extLst>
                  <a:ext uri="{FF2B5EF4-FFF2-40B4-BE49-F238E27FC236}">
                    <a16:creationId xmlns:a16="http://schemas.microsoft.com/office/drawing/2014/main" id="{45C5160B-2AAF-401C-8FE0-BB07F44C42E8}"/>
                  </a:ext>
                </a:extLst>
              </p:cNvPr>
              <p:cNvSpPr>
                <a:spLocks noChangeShapeType="1"/>
              </p:cNvSpPr>
              <p:nvPr/>
            </p:nvSpPr>
            <p:spPr bwMode="auto">
              <a:xfrm flipV="1">
                <a:off x="7802560"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30">
                <a:extLst>
                  <a:ext uri="{FF2B5EF4-FFF2-40B4-BE49-F238E27FC236}">
                    <a16:creationId xmlns:a16="http://schemas.microsoft.com/office/drawing/2014/main" id="{D097E7FB-30B4-4E5B-98D0-609717C5C60E}"/>
                  </a:ext>
                </a:extLst>
              </p:cNvPr>
              <p:cNvSpPr>
                <a:spLocks noChangeShapeType="1"/>
              </p:cNvSpPr>
              <p:nvPr/>
            </p:nvSpPr>
            <p:spPr bwMode="auto">
              <a:xfrm flipV="1">
                <a:off x="2214562"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31">
                <a:extLst>
                  <a:ext uri="{FF2B5EF4-FFF2-40B4-BE49-F238E27FC236}">
                    <a16:creationId xmlns:a16="http://schemas.microsoft.com/office/drawing/2014/main" id="{CB8DA47E-4F9A-4CC4-BC91-BA322BC421D9}"/>
                  </a:ext>
                </a:extLst>
              </p:cNvPr>
              <p:cNvSpPr>
                <a:spLocks noChangeShapeType="1"/>
              </p:cNvSpPr>
              <p:nvPr/>
            </p:nvSpPr>
            <p:spPr bwMode="auto">
              <a:xfrm flipV="1">
                <a:off x="3455986"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32">
                <a:extLst>
                  <a:ext uri="{FF2B5EF4-FFF2-40B4-BE49-F238E27FC236}">
                    <a16:creationId xmlns:a16="http://schemas.microsoft.com/office/drawing/2014/main" id="{3732634C-94A9-4299-9A21-24FF9EA265D5}"/>
                  </a:ext>
                </a:extLst>
              </p:cNvPr>
              <p:cNvSpPr>
                <a:spLocks noChangeShapeType="1"/>
              </p:cNvSpPr>
              <p:nvPr/>
            </p:nvSpPr>
            <p:spPr bwMode="auto">
              <a:xfrm flipV="1">
                <a:off x="4075111"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33">
                <a:extLst>
                  <a:ext uri="{FF2B5EF4-FFF2-40B4-BE49-F238E27FC236}">
                    <a16:creationId xmlns:a16="http://schemas.microsoft.com/office/drawing/2014/main" id="{26805848-66C2-4C4C-AAB2-BF7345CCBC67}"/>
                  </a:ext>
                </a:extLst>
              </p:cNvPr>
              <p:cNvSpPr>
                <a:spLocks noChangeShapeType="1"/>
              </p:cNvSpPr>
              <p:nvPr/>
            </p:nvSpPr>
            <p:spPr bwMode="auto">
              <a:xfrm flipV="1">
                <a:off x="4697412"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34">
                <a:extLst>
                  <a:ext uri="{FF2B5EF4-FFF2-40B4-BE49-F238E27FC236}">
                    <a16:creationId xmlns:a16="http://schemas.microsoft.com/office/drawing/2014/main" id="{5824EA5C-5075-4BFA-B38A-E8B6FD8F0CB3}"/>
                  </a:ext>
                </a:extLst>
              </p:cNvPr>
              <p:cNvSpPr>
                <a:spLocks noChangeShapeType="1"/>
              </p:cNvSpPr>
              <p:nvPr/>
            </p:nvSpPr>
            <p:spPr bwMode="auto">
              <a:xfrm flipV="1">
                <a:off x="1593850" y="5245168"/>
                <a:ext cx="0" cy="96242"/>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Freeform 35">
                <a:extLst>
                  <a:ext uri="{FF2B5EF4-FFF2-40B4-BE49-F238E27FC236}">
                    <a16:creationId xmlns:a16="http://schemas.microsoft.com/office/drawing/2014/main" id="{40FAEAF9-DB34-431B-9BCA-8E5E14FE71F3}"/>
                  </a:ext>
                </a:extLst>
              </p:cNvPr>
              <p:cNvSpPr>
                <a:spLocks/>
              </p:cNvSpPr>
              <p:nvPr/>
            </p:nvSpPr>
            <p:spPr bwMode="auto">
              <a:xfrm>
                <a:off x="1906587" y="2895842"/>
                <a:ext cx="5600699" cy="1007100"/>
              </a:xfrm>
              <a:custGeom>
                <a:avLst/>
                <a:gdLst>
                  <a:gd name="T0" fmla="*/ 3528 w 3528"/>
                  <a:gd name="T1" fmla="*/ 0 h 586"/>
                  <a:gd name="T2" fmla="*/ 2749 w 3528"/>
                  <a:gd name="T3" fmla="*/ 218 h 586"/>
                  <a:gd name="T4" fmla="*/ 2356 w 3528"/>
                  <a:gd name="T5" fmla="*/ 278 h 586"/>
                  <a:gd name="T6" fmla="*/ 1968 w 3528"/>
                  <a:gd name="T7" fmla="*/ 278 h 586"/>
                  <a:gd name="T8" fmla="*/ 1582 w 3528"/>
                  <a:gd name="T9" fmla="*/ 311 h 586"/>
                  <a:gd name="T10" fmla="*/ 1189 w 3528"/>
                  <a:gd name="T11" fmla="*/ 396 h 586"/>
                  <a:gd name="T12" fmla="*/ 794 w 3528"/>
                  <a:gd name="T13" fmla="*/ 459 h 586"/>
                  <a:gd name="T14" fmla="*/ 398 w 3528"/>
                  <a:gd name="T15" fmla="*/ 497 h 586"/>
                  <a:gd name="T16" fmla="*/ 0 w 3528"/>
                  <a:gd name="T17" fmla="*/ 5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8" h="586">
                    <a:moveTo>
                      <a:pt x="3528" y="0"/>
                    </a:moveTo>
                    <a:lnTo>
                      <a:pt x="2749" y="218"/>
                    </a:lnTo>
                    <a:lnTo>
                      <a:pt x="2356" y="278"/>
                    </a:lnTo>
                    <a:lnTo>
                      <a:pt x="1968" y="278"/>
                    </a:lnTo>
                    <a:lnTo>
                      <a:pt x="1582" y="311"/>
                    </a:lnTo>
                    <a:lnTo>
                      <a:pt x="1189" y="396"/>
                    </a:lnTo>
                    <a:lnTo>
                      <a:pt x="794" y="459"/>
                    </a:lnTo>
                    <a:lnTo>
                      <a:pt x="398" y="497"/>
                    </a:lnTo>
                    <a:lnTo>
                      <a:pt x="0" y="586"/>
                    </a:lnTo>
                  </a:path>
                </a:pathLst>
              </a:custGeom>
              <a:noFill/>
              <a:ln w="23813" cap="rnd">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Freeform 36">
                <a:extLst>
                  <a:ext uri="{FF2B5EF4-FFF2-40B4-BE49-F238E27FC236}">
                    <a16:creationId xmlns:a16="http://schemas.microsoft.com/office/drawing/2014/main" id="{A109E70F-D14B-480E-A3B3-873268C1CC60}"/>
                  </a:ext>
                </a:extLst>
              </p:cNvPr>
              <p:cNvSpPr>
                <a:spLocks/>
              </p:cNvSpPr>
              <p:nvPr/>
            </p:nvSpPr>
            <p:spPr bwMode="auto">
              <a:xfrm>
                <a:off x="1914525" y="3098636"/>
                <a:ext cx="5589586" cy="1233955"/>
              </a:xfrm>
              <a:custGeom>
                <a:avLst/>
                <a:gdLst>
                  <a:gd name="T0" fmla="*/ 3521 w 3521"/>
                  <a:gd name="T1" fmla="*/ 0 h 718"/>
                  <a:gd name="T2" fmla="*/ 3137 w 3521"/>
                  <a:gd name="T3" fmla="*/ 149 h 718"/>
                  <a:gd name="T4" fmla="*/ 2744 w 3521"/>
                  <a:gd name="T5" fmla="*/ 320 h 718"/>
                  <a:gd name="T6" fmla="*/ 2359 w 3521"/>
                  <a:gd name="T7" fmla="*/ 433 h 718"/>
                  <a:gd name="T8" fmla="*/ 1970 w 3521"/>
                  <a:gd name="T9" fmla="*/ 512 h 718"/>
                  <a:gd name="T10" fmla="*/ 1577 w 3521"/>
                  <a:gd name="T11" fmla="*/ 588 h 718"/>
                  <a:gd name="T12" fmla="*/ 1184 w 3521"/>
                  <a:gd name="T13" fmla="*/ 619 h 718"/>
                  <a:gd name="T14" fmla="*/ 794 w 3521"/>
                  <a:gd name="T15" fmla="*/ 619 h 718"/>
                  <a:gd name="T16" fmla="*/ 393 w 3521"/>
                  <a:gd name="T17" fmla="*/ 649 h 718"/>
                  <a:gd name="T18" fmla="*/ 0 w 3521"/>
                  <a:gd name="T19" fmla="*/ 718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21" h="718">
                    <a:moveTo>
                      <a:pt x="3521" y="0"/>
                    </a:moveTo>
                    <a:lnTo>
                      <a:pt x="3137" y="149"/>
                    </a:lnTo>
                    <a:lnTo>
                      <a:pt x="2744" y="320"/>
                    </a:lnTo>
                    <a:lnTo>
                      <a:pt x="2359" y="433"/>
                    </a:lnTo>
                    <a:lnTo>
                      <a:pt x="1970" y="512"/>
                    </a:lnTo>
                    <a:lnTo>
                      <a:pt x="1577" y="588"/>
                    </a:lnTo>
                    <a:lnTo>
                      <a:pt x="1184" y="619"/>
                    </a:lnTo>
                    <a:lnTo>
                      <a:pt x="794" y="619"/>
                    </a:lnTo>
                    <a:lnTo>
                      <a:pt x="393" y="649"/>
                    </a:lnTo>
                    <a:lnTo>
                      <a:pt x="0" y="718"/>
                    </a:lnTo>
                  </a:path>
                </a:pathLst>
              </a:custGeom>
              <a:noFill/>
              <a:ln w="23813" cap="rnd">
                <a:solidFill>
                  <a:srgbClr val="6633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Freeform 37">
                <a:extLst>
                  <a:ext uri="{FF2B5EF4-FFF2-40B4-BE49-F238E27FC236}">
                    <a16:creationId xmlns:a16="http://schemas.microsoft.com/office/drawing/2014/main" id="{5A9AB8D3-75A4-4780-BB17-545F34A0F4A5}"/>
                  </a:ext>
                </a:extLst>
              </p:cNvPr>
              <p:cNvSpPr>
                <a:spLocks/>
              </p:cNvSpPr>
              <p:nvPr/>
            </p:nvSpPr>
            <p:spPr bwMode="auto">
              <a:xfrm>
                <a:off x="1911350" y="4040429"/>
                <a:ext cx="5592762" cy="546515"/>
              </a:xfrm>
              <a:custGeom>
                <a:avLst/>
                <a:gdLst>
                  <a:gd name="T0" fmla="*/ 3523 w 3523"/>
                  <a:gd name="T1" fmla="*/ 0 h 318"/>
                  <a:gd name="T2" fmla="*/ 3132 w 3523"/>
                  <a:gd name="T3" fmla="*/ 118 h 318"/>
                  <a:gd name="T4" fmla="*/ 2751 w 3523"/>
                  <a:gd name="T5" fmla="*/ 214 h 318"/>
                  <a:gd name="T6" fmla="*/ 2358 w 3523"/>
                  <a:gd name="T7" fmla="*/ 255 h 318"/>
                  <a:gd name="T8" fmla="*/ 1969 w 3523"/>
                  <a:gd name="T9" fmla="*/ 255 h 318"/>
                  <a:gd name="T10" fmla="*/ 1576 w 3523"/>
                  <a:gd name="T11" fmla="*/ 285 h 318"/>
                  <a:gd name="T12" fmla="*/ 1183 w 3523"/>
                  <a:gd name="T13" fmla="*/ 318 h 318"/>
                  <a:gd name="T14" fmla="*/ 791 w 3523"/>
                  <a:gd name="T15" fmla="*/ 318 h 318"/>
                  <a:gd name="T16" fmla="*/ 0 w 3523"/>
                  <a:gd name="T17" fmla="*/ 23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3" h="318">
                    <a:moveTo>
                      <a:pt x="3523" y="0"/>
                    </a:moveTo>
                    <a:lnTo>
                      <a:pt x="3132" y="118"/>
                    </a:lnTo>
                    <a:lnTo>
                      <a:pt x="2751" y="214"/>
                    </a:lnTo>
                    <a:lnTo>
                      <a:pt x="2358" y="255"/>
                    </a:lnTo>
                    <a:lnTo>
                      <a:pt x="1969" y="255"/>
                    </a:lnTo>
                    <a:lnTo>
                      <a:pt x="1576" y="285"/>
                    </a:lnTo>
                    <a:lnTo>
                      <a:pt x="1183" y="318"/>
                    </a:lnTo>
                    <a:lnTo>
                      <a:pt x="791" y="318"/>
                    </a:lnTo>
                    <a:lnTo>
                      <a:pt x="0" y="233"/>
                    </a:lnTo>
                  </a:path>
                </a:pathLst>
              </a:custGeom>
              <a:noFill/>
              <a:ln w="23813" cap="rnd">
                <a:solidFill>
                  <a:srgbClr val="00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Freeform 38">
                <a:extLst>
                  <a:ext uri="{FF2B5EF4-FFF2-40B4-BE49-F238E27FC236}">
                    <a16:creationId xmlns:a16="http://schemas.microsoft.com/office/drawing/2014/main" id="{6B5CDE09-7BC5-4698-A5FB-13BF18F2D788}"/>
                  </a:ext>
                </a:extLst>
              </p:cNvPr>
              <p:cNvSpPr>
                <a:spLocks/>
              </p:cNvSpPr>
              <p:nvPr/>
            </p:nvSpPr>
            <p:spPr bwMode="auto">
              <a:xfrm>
                <a:off x="1914525" y="5016594"/>
                <a:ext cx="5581649" cy="51558"/>
              </a:xfrm>
              <a:custGeom>
                <a:avLst/>
                <a:gdLst>
                  <a:gd name="T0" fmla="*/ 3516 w 3516"/>
                  <a:gd name="T1" fmla="*/ 30 h 30"/>
                  <a:gd name="T2" fmla="*/ 1967 w 3516"/>
                  <a:gd name="T3" fmla="*/ 30 h 30"/>
                  <a:gd name="T4" fmla="*/ 0 w 3516"/>
                  <a:gd name="T5" fmla="*/ 0 h 30"/>
                </a:gdLst>
                <a:ahLst/>
                <a:cxnLst>
                  <a:cxn ang="0">
                    <a:pos x="T0" y="T1"/>
                  </a:cxn>
                  <a:cxn ang="0">
                    <a:pos x="T2" y="T3"/>
                  </a:cxn>
                  <a:cxn ang="0">
                    <a:pos x="T4" y="T5"/>
                  </a:cxn>
                </a:cxnLst>
                <a:rect l="0" t="0" r="r" b="b"/>
                <a:pathLst>
                  <a:path w="3516" h="30">
                    <a:moveTo>
                      <a:pt x="3516" y="30"/>
                    </a:moveTo>
                    <a:lnTo>
                      <a:pt x="1967" y="30"/>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39">
                <a:extLst>
                  <a:ext uri="{FF2B5EF4-FFF2-40B4-BE49-F238E27FC236}">
                    <a16:creationId xmlns:a16="http://schemas.microsoft.com/office/drawing/2014/main" id="{0B7BE1CD-8416-474F-95BD-A01704FF12A7}"/>
                  </a:ext>
                </a:extLst>
              </p:cNvPr>
              <p:cNvSpPr>
                <a:spLocks noChangeShapeType="1"/>
              </p:cNvSpPr>
              <p:nvPr/>
            </p:nvSpPr>
            <p:spPr bwMode="auto">
              <a:xfrm flipH="1">
                <a:off x="6334124" y="2968023"/>
                <a:ext cx="1065213"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Line 40">
                <a:extLst>
                  <a:ext uri="{FF2B5EF4-FFF2-40B4-BE49-F238E27FC236}">
                    <a16:creationId xmlns:a16="http://schemas.microsoft.com/office/drawing/2014/main" id="{D0B15CAD-0985-42FD-8638-FDD4CE416F80}"/>
                  </a:ext>
                </a:extLst>
              </p:cNvPr>
              <p:cNvSpPr>
                <a:spLocks noChangeShapeType="1"/>
              </p:cNvSpPr>
              <p:nvPr/>
            </p:nvSpPr>
            <p:spPr bwMode="auto">
              <a:xfrm flipH="1">
                <a:off x="3189287" y="2342452"/>
                <a:ext cx="4210049"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41">
                <a:extLst>
                  <a:ext uri="{FF2B5EF4-FFF2-40B4-BE49-F238E27FC236}">
                    <a16:creationId xmlns:a16="http://schemas.microsoft.com/office/drawing/2014/main" id="{591CFC4F-5D2A-44F4-BDF0-56659D528620}"/>
                  </a:ext>
                </a:extLst>
              </p:cNvPr>
              <p:cNvSpPr>
                <a:spLocks noChangeShapeType="1"/>
              </p:cNvSpPr>
              <p:nvPr/>
            </p:nvSpPr>
            <p:spPr bwMode="auto">
              <a:xfrm flipH="1">
                <a:off x="4530724" y="2591650"/>
                <a:ext cx="2868613"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42">
                <a:extLst>
                  <a:ext uri="{FF2B5EF4-FFF2-40B4-BE49-F238E27FC236}">
                    <a16:creationId xmlns:a16="http://schemas.microsoft.com/office/drawing/2014/main" id="{929CE9BE-6BBC-4C07-B558-1698F63A26F7}"/>
                  </a:ext>
                </a:extLst>
              </p:cNvPr>
              <p:cNvSpPr>
                <a:spLocks noChangeShapeType="1"/>
              </p:cNvSpPr>
              <p:nvPr/>
            </p:nvSpPr>
            <p:spPr bwMode="auto">
              <a:xfrm flipH="1">
                <a:off x="5210175" y="2717107"/>
                <a:ext cx="2189163"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43">
                <a:extLst>
                  <a:ext uri="{FF2B5EF4-FFF2-40B4-BE49-F238E27FC236}">
                    <a16:creationId xmlns:a16="http://schemas.microsoft.com/office/drawing/2014/main" id="{4A47F286-0212-4340-BAEF-4541F8D9910D}"/>
                  </a:ext>
                </a:extLst>
              </p:cNvPr>
              <p:cNvSpPr>
                <a:spLocks noChangeShapeType="1"/>
              </p:cNvSpPr>
              <p:nvPr/>
            </p:nvSpPr>
            <p:spPr bwMode="auto">
              <a:xfrm flipH="1">
                <a:off x="3797300" y="2467911"/>
                <a:ext cx="3602037"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44">
                <a:extLst>
                  <a:ext uri="{FF2B5EF4-FFF2-40B4-BE49-F238E27FC236}">
                    <a16:creationId xmlns:a16="http://schemas.microsoft.com/office/drawing/2014/main" id="{00CCAD45-EE64-47EA-AB5B-E0D42761B2B6}"/>
                  </a:ext>
                </a:extLst>
              </p:cNvPr>
              <p:cNvSpPr>
                <a:spLocks noChangeShapeType="1"/>
              </p:cNvSpPr>
              <p:nvPr/>
            </p:nvSpPr>
            <p:spPr bwMode="auto">
              <a:xfrm flipH="1">
                <a:off x="1927225" y="2094974"/>
                <a:ext cx="5472112"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Line 45">
                <a:extLst>
                  <a:ext uri="{FF2B5EF4-FFF2-40B4-BE49-F238E27FC236}">
                    <a16:creationId xmlns:a16="http://schemas.microsoft.com/office/drawing/2014/main" id="{C08BA0EA-D6FC-4EFE-96CD-9E9DCED408A6}"/>
                  </a:ext>
                </a:extLst>
              </p:cNvPr>
              <p:cNvSpPr>
                <a:spLocks noChangeShapeType="1"/>
              </p:cNvSpPr>
              <p:nvPr/>
            </p:nvSpPr>
            <p:spPr bwMode="auto">
              <a:xfrm flipH="1">
                <a:off x="2513013" y="2218713"/>
                <a:ext cx="4886325"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Line 46">
                <a:extLst>
                  <a:ext uri="{FF2B5EF4-FFF2-40B4-BE49-F238E27FC236}">
                    <a16:creationId xmlns:a16="http://schemas.microsoft.com/office/drawing/2014/main" id="{FAA6C254-F749-4F3B-9231-7B98D000D6F9}"/>
                  </a:ext>
                </a:extLst>
              </p:cNvPr>
              <p:cNvSpPr>
                <a:spLocks noChangeShapeType="1"/>
              </p:cNvSpPr>
              <p:nvPr/>
            </p:nvSpPr>
            <p:spPr bwMode="auto">
              <a:xfrm flipH="1">
                <a:off x="5673726" y="2828922"/>
                <a:ext cx="1725613" cy="0"/>
              </a:xfrm>
              <a:prstGeom prst="line">
                <a:avLst/>
              </a:prstGeom>
              <a:noFill/>
              <a:ln w="23813" cap="rnd">
                <a:solidFill>
                  <a:srgbClr val="00000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50" name="ZoneTexte 49">
              <a:extLst>
                <a:ext uri="{FF2B5EF4-FFF2-40B4-BE49-F238E27FC236}">
                  <a16:creationId xmlns:a16="http://schemas.microsoft.com/office/drawing/2014/main" id="{880DD258-7955-4EC9-9D50-5F753046002D}"/>
                </a:ext>
              </a:extLst>
            </p:cNvPr>
            <p:cNvSpPr txBox="1"/>
            <p:nvPr/>
          </p:nvSpPr>
          <p:spPr>
            <a:xfrm>
              <a:off x="1412727" y="5241664"/>
              <a:ext cx="524503" cy="276999"/>
            </a:xfrm>
            <a:prstGeom prst="rect">
              <a:avLst/>
            </a:prstGeom>
            <a:noFill/>
          </p:spPr>
          <p:txBody>
            <a:bodyPr wrap="none" rtlCol="0">
              <a:spAutoFit/>
            </a:bodyPr>
            <a:lstStyle/>
            <a:p>
              <a:pPr algn="ctr"/>
              <a:r>
                <a:rPr lang="fr-FR" sz="1200" dirty="0"/>
                <a:t>2007</a:t>
              </a:r>
            </a:p>
          </p:txBody>
        </p:sp>
        <p:sp>
          <p:nvSpPr>
            <p:cNvPr id="51" name="ZoneTexte 50">
              <a:extLst>
                <a:ext uri="{FF2B5EF4-FFF2-40B4-BE49-F238E27FC236}">
                  <a16:creationId xmlns:a16="http://schemas.microsoft.com/office/drawing/2014/main" id="{6FEDF155-15DE-46AB-B03A-E58C0C108DF4}"/>
                </a:ext>
              </a:extLst>
            </p:cNvPr>
            <p:cNvSpPr txBox="1"/>
            <p:nvPr/>
          </p:nvSpPr>
          <p:spPr>
            <a:xfrm>
              <a:off x="2079887" y="5241664"/>
              <a:ext cx="524503" cy="276999"/>
            </a:xfrm>
            <a:prstGeom prst="rect">
              <a:avLst/>
            </a:prstGeom>
            <a:noFill/>
          </p:spPr>
          <p:txBody>
            <a:bodyPr wrap="none" rtlCol="0">
              <a:spAutoFit/>
            </a:bodyPr>
            <a:lstStyle/>
            <a:p>
              <a:pPr algn="ctr"/>
              <a:r>
                <a:rPr lang="fr-FR" sz="1200" dirty="0"/>
                <a:t>2008</a:t>
              </a:r>
            </a:p>
          </p:txBody>
        </p:sp>
        <p:sp>
          <p:nvSpPr>
            <p:cNvPr id="52" name="ZoneTexte 51">
              <a:extLst>
                <a:ext uri="{FF2B5EF4-FFF2-40B4-BE49-F238E27FC236}">
                  <a16:creationId xmlns:a16="http://schemas.microsoft.com/office/drawing/2014/main" id="{A44E73E6-21C9-4196-934D-760983747EE6}"/>
                </a:ext>
              </a:extLst>
            </p:cNvPr>
            <p:cNvSpPr txBox="1"/>
            <p:nvPr/>
          </p:nvSpPr>
          <p:spPr>
            <a:xfrm>
              <a:off x="2766122" y="5241664"/>
              <a:ext cx="524503" cy="276999"/>
            </a:xfrm>
            <a:prstGeom prst="rect">
              <a:avLst/>
            </a:prstGeom>
            <a:noFill/>
          </p:spPr>
          <p:txBody>
            <a:bodyPr wrap="none" rtlCol="0">
              <a:spAutoFit/>
            </a:bodyPr>
            <a:lstStyle/>
            <a:p>
              <a:pPr algn="ctr"/>
              <a:r>
                <a:rPr lang="fr-FR" sz="1200" dirty="0"/>
                <a:t>2009</a:t>
              </a:r>
            </a:p>
          </p:txBody>
        </p:sp>
        <p:sp>
          <p:nvSpPr>
            <p:cNvPr id="53" name="ZoneTexte 52">
              <a:extLst>
                <a:ext uri="{FF2B5EF4-FFF2-40B4-BE49-F238E27FC236}">
                  <a16:creationId xmlns:a16="http://schemas.microsoft.com/office/drawing/2014/main" id="{9E528FB3-AF9D-4FE1-AB1A-946B9CA610E3}"/>
                </a:ext>
              </a:extLst>
            </p:cNvPr>
            <p:cNvSpPr txBox="1"/>
            <p:nvPr/>
          </p:nvSpPr>
          <p:spPr>
            <a:xfrm>
              <a:off x="3429360" y="5241664"/>
              <a:ext cx="524503" cy="276999"/>
            </a:xfrm>
            <a:prstGeom prst="rect">
              <a:avLst/>
            </a:prstGeom>
            <a:noFill/>
          </p:spPr>
          <p:txBody>
            <a:bodyPr wrap="none" rtlCol="0">
              <a:spAutoFit/>
            </a:bodyPr>
            <a:lstStyle/>
            <a:p>
              <a:pPr algn="ctr"/>
              <a:r>
                <a:rPr lang="fr-FR" sz="1200" dirty="0"/>
                <a:t>2010</a:t>
              </a:r>
            </a:p>
          </p:txBody>
        </p:sp>
        <p:sp>
          <p:nvSpPr>
            <p:cNvPr id="54" name="ZoneTexte 53">
              <a:extLst>
                <a:ext uri="{FF2B5EF4-FFF2-40B4-BE49-F238E27FC236}">
                  <a16:creationId xmlns:a16="http://schemas.microsoft.com/office/drawing/2014/main" id="{7BEF164F-E552-4DC2-9F6E-6B64EC483A3A}"/>
                </a:ext>
              </a:extLst>
            </p:cNvPr>
            <p:cNvSpPr txBox="1"/>
            <p:nvPr/>
          </p:nvSpPr>
          <p:spPr>
            <a:xfrm>
              <a:off x="4098753" y="5241664"/>
              <a:ext cx="513089" cy="276999"/>
            </a:xfrm>
            <a:prstGeom prst="rect">
              <a:avLst/>
            </a:prstGeom>
            <a:noFill/>
          </p:spPr>
          <p:txBody>
            <a:bodyPr wrap="none" rtlCol="0">
              <a:spAutoFit/>
            </a:bodyPr>
            <a:lstStyle/>
            <a:p>
              <a:pPr algn="ctr"/>
              <a:r>
                <a:rPr lang="fr-FR" sz="1200" dirty="0"/>
                <a:t>2011</a:t>
              </a:r>
            </a:p>
          </p:txBody>
        </p:sp>
        <p:sp>
          <p:nvSpPr>
            <p:cNvPr id="55" name="ZoneTexte 54">
              <a:extLst>
                <a:ext uri="{FF2B5EF4-FFF2-40B4-BE49-F238E27FC236}">
                  <a16:creationId xmlns:a16="http://schemas.microsoft.com/office/drawing/2014/main" id="{E288EE96-4B84-4E26-9201-FCBC723F8B12}"/>
                </a:ext>
              </a:extLst>
            </p:cNvPr>
            <p:cNvSpPr txBox="1"/>
            <p:nvPr/>
          </p:nvSpPr>
          <p:spPr>
            <a:xfrm>
              <a:off x="4787742" y="5241664"/>
              <a:ext cx="524503" cy="276999"/>
            </a:xfrm>
            <a:prstGeom prst="rect">
              <a:avLst/>
            </a:prstGeom>
            <a:noFill/>
          </p:spPr>
          <p:txBody>
            <a:bodyPr wrap="none" rtlCol="0">
              <a:spAutoFit/>
            </a:bodyPr>
            <a:lstStyle/>
            <a:p>
              <a:pPr algn="ctr"/>
              <a:r>
                <a:rPr lang="fr-FR" sz="1200" dirty="0"/>
                <a:t>2012</a:t>
              </a:r>
            </a:p>
          </p:txBody>
        </p:sp>
        <p:sp>
          <p:nvSpPr>
            <p:cNvPr id="56" name="ZoneTexte 55">
              <a:extLst>
                <a:ext uri="{FF2B5EF4-FFF2-40B4-BE49-F238E27FC236}">
                  <a16:creationId xmlns:a16="http://schemas.microsoft.com/office/drawing/2014/main" id="{457F7463-1BBF-48C0-A692-6F195F08DFF0}"/>
                </a:ext>
              </a:extLst>
            </p:cNvPr>
            <p:cNvSpPr txBox="1"/>
            <p:nvPr/>
          </p:nvSpPr>
          <p:spPr>
            <a:xfrm>
              <a:off x="5460675" y="5241664"/>
              <a:ext cx="524503" cy="276999"/>
            </a:xfrm>
            <a:prstGeom prst="rect">
              <a:avLst/>
            </a:prstGeom>
            <a:noFill/>
          </p:spPr>
          <p:txBody>
            <a:bodyPr wrap="none" rtlCol="0">
              <a:spAutoFit/>
            </a:bodyPr>
            <a:lstStyle/>
            <a:p>
              <a:pPr algn="ctr"/>
              <a:r>
                <a:rPr lang="fr-FR" sz="1200" dirty="0"/>
                <a:t>2013</a:t>
              </a:r>
            </a:p>
          </p:txBody>
        </p:sp>
        <p:sp>
          <p:nvSpPr>
            <p:cNvPr id="57" name="ZoneTexte 56">
              <a:extLst>
                <a:ext uri="{FF2B5EF4-FFF2-40B4-BE49-F238E27FC236}">
                  <a16:creationId xmlns:a16="http://schemas.microsoft.com/office/drawing/2014/main" id="{B588EF85-369C-4AD9-812F-B69C1B98A946}"/>
                </a:ext>
              </a:extLst>
            </p:cNvPr>
            <p:cNvSpPr txBox="1"/>
            <p:nvPr/>
          </p:nvSpPr>
          <p:spPr>
            <a:xfrm>
              <a:off x="6123983" y="5241664"/>
              <a:ext cx="524503" cy="276999"/>
            </a:xfrm>
            <a:prstGeom prst="rect">
              <a:avLst/>
            </a:prstGeom>
            <a:noFill/>
          </p:spPr>
          <p:txBody>
            <a:bodyPr wrap="none" rtlCol="0">
              <a:spAutoFit/>
            </a:bodyPr>
            <a:lstStyle/>
            <a:p>
              <a:pPr algn="ctr"/>
              <a:r>
                <a:rPr lang="fr-FR" sz="1200" dirty="0"/>
                <a:t>2014</a:t>
              </a:r>
            </a:p>
          </p:txBody>
        </p:sp>
        <p:sp>
          <p:nvSpPr>
            <p:cNvPr id="58" name="ZoneTexte 57">
              <a:extLst>
                <a:ext uri="{FF2B5EF4-FFF2-40B4-BE49-F238E27FC236}">
                  <a16:creationId xmlns:a16="http://schemas.microsoft.com/office/drawing/2014/main" id="{782C95A9-757C-41F6-B603-6F37ACDF49F5}"/>
                </a:ext>
              </a:extLst>
            </p:cNvPr>
            <p:cNvSpPr txBox="1"/>
            <p:nvPr/>
          </p:nvSpPr>
          <p:spPr>
            <a:xfrm>
              <a:off x="6796916" y="5241664"/>
              <a:ext cx="524503" cy="276999"/>
            </a:xfrm>
            <a:prstGeom prst="rect">
              <a:avLst/>
            </a:prstGeom>
            <a:noFill/>
          </p:spPr>
          <p:txBody>
            <a:bodyPr wrap="none" rtlCol="0">
              <a:spAutoFit/>
            </a:bodyPr>
            <a:lstStyle/>
            <a:p>
              <a:pPr algn="ctr"/>
              <a:r>
                <a:rPr lang="fr-FR" sz="1200" dirty="0"/>
                <a:t>2015</a:t>
              </a:r>
            </a:p>
          </p:txBody>
        </p:sp>
        <p:sp>
          <p:nvSpPr>
            <p:cNvPr id="59" name="ZoneTexte 58">
              <a:extLst>
                <a:ext uri="{FF2B5EF4-FFF2-40B4-BE49-F238E27FC236}">
                  <a16:creationId xmlns:a16="http://schemas.microsoft.com/office/drawing/2014/main" id="{3E877303-F445-4F58-B6A3-A86054F4D04B}"/>
                </a:ext>
              </a:extLst>
            </p:cNvPr>
            <p:cNvSpPr txBox="1"/>
            <p:nvPr/>
          </p:nvSpPr>
          <p:spPr>
            <a:xfrm>
              <a:off x="7456075" y="5241664"/>
              <a:ext cx="524503" cy="276999"/>
            </a:xfrm>
            <a:prstGeom prst="rect">
              <a:avLst/>
            </a:prstGeom>
            <a:noFill/>
          </p:spPr>
          <p:txBody>
            <a:bodyPr wrap="none" rtlCol="0">
              <a:spAutoFit/>
            </a:bodyPr>
            <a:lstStyle/>
            <a:p>
              <a:pPr algn="ctr"/>
              <a:r>
                <a:rPr lang="fr-FR" sz="1200" dirty="0"/>
                <a:t>2016</a:t>
              </a:r>
            </a:p>
          </p:txBody>
        </p:sp>
        <p:sp>
          <p:nvSpPr>
            <p:cNvPr id="60" name="ZoneTexte 59">
              <a:extLst>
                <a:ext uri="{FF2B5EF4-FFF2-40B4-BE49-F238E27FC236}">
                  <a16:creationId xmlns:a16="http://schemas.microsoft.com/office/drawing/2014/main" id="{2654A13A-55A4-462A-9FE4-94B12170A1DA}"/>
                </a:ext>
              </a:extLst>
            </p:cNvPr>
            <p:cNvSpPr txBox="1"/>
            <p:nvPr/>
          </p:nvSpPr>
          <p:spPr>
            <a:xfrm>
              <a:off x="999237" y="5032330"/>
              <a:ext cx="269626" cy="276999"/>
            </a:xfrm>
            <a:prstGeom prst="rect">
              <a:avLst/>
            </a:prstGeom>
            <a:noFill/>
          </p:spPr>
          <p:txBody>
            <a:bodyPr wrap="none" rtlCol="0">
              <a:spAutoFit/>
            </a:bodyPr>
            <a:lstStyle/>
            <a:p>
              <a:pPr algn="r"/>
              <a:r>
                <a:rPr lang="fr-FR" sz="1200" dirty="0"/>
                <a:t>0</a:t>
              </a:r>
            </a:p>
          </p:txBody>
        </p:sp>
        <p:sp>
          <p:nvSpPr>
            <p:cNvPr id="61" name="ZoneTexte 60">
              <a:extLst>
                <a:ext uri="{FF2B5EF4-FFF2-40B4-BE49-F238E27FC236}">
                  <a16:creationId xmlns:a16="http://schemas.microsoft.com/office/drawing/2014/main" id="{2DF54C02-F5D3-4278-B459-E599462F70F3}"/>
                </a:ext>
              </a:extLst>
            </p:cNvPr>
            <p:cNvSpPr txBox="1"/>
            <p:nvPr/>
          </p:nvSpPr>
          <p:spPr>
            <a:xfrm>
              <a:off x="914279" y="4674283"/>
              <a:ext cx="354584" cy="276999"/>
            </a:xfrm>
            <a:prstGeom prst="rect">
              <a:avLst/>
            </a:prstGeom>
            <a:noFill/>
          </p:spPr>
          <p:txBody>
            <a:bodyPr wrap="none" rtlCol="0">
              <a:spAutoFit/>
            </a:bodyPr>
            <a:lstStyle/>
            <a:p>
              <a:pPr algn="r"/>
              <a:r>
                <a:rPr lang="fr-FR" sz="1200" dirty="0"/>
                <a:t>50</a:t>
              </a:r>
            </a:p>
          </p:txBody>
        </p:sp>
        <p:sp>
          <p:nvSpPr>
            <p:cNvPr id="62" name="ZoneTexte 61">
              <a:extLst>
                <a:ext uri="{FF2B5EF4-FFF2-40B4-BE49-F238E27FC236}">
                  <a16:creationId xmlns:a16="http://schemas.microsoft.com/office/drawing/2014/main" id="{732301A7-07C7-4731-8C3F-4CC04DD303B5}"/>
                </a:ext>
              </a:extLst>
            </p:cNvPr>
            <p:cNvSpPr txBox="1"/>
            <p:nvPr/>
          </p:nvSpPr>
          <p:spPr>
            <a:xfrm>
              <a:off x="829319" y="4316234"/>
              <a:ext cx="439544" cy="276999"/>
            </a:xfrm>
            <a:prstGeom prst="rect">
              <a:avLst/>
            </a:prstGeom>
            <a:noFill/>
          </p:spPr>
          <p:txBody>
            <a:bodyPr wrap="none" rtlCol="0">
              <a:spAutoFit/>
            </a:bodyPr>
            <a:lstStyle/>
            <a:p>
              <a:pPr algn="r"/>
              <a:r>
                <a:rPr lang="fr-FR" sz="1200" dirty="0"/>
                <a:t>100</a:t>
              </a:r>
            </a:p>
          </p:txBody>
        </p:sp>
        <p:sp>
          <p:nvSpPr>
            <p:cNvPr id="63" name="ZoneTexte 62">
              <a:extLst>
                <a:ext uri="{FF2B5EF4-FFF2-40B4-BE49-F238E27FC236}">
                  <a16:creationId xmlns:a16="http://schemas.microsoft.com/office/drawing/2014/main" id="{CA7C91F3-807A-448D-B9B1-515BE1B74950}"/>
                </a:ext>
              </a:extLst>
            </p:cNvPr>
            <p:cNvSpPr txBox="1"/>
            <p:nvPr/>
          </p:nvSpPr>
          <p:spPr>
            <a:xfrm>
              <a:off x="829319" y="3958185"/>
              <a:ext cx="439544" cy="276999"/>
            </a:xfrm>
            <a:prstGeom prst="rect">
              <a:avLst/>
            </a:prstGeom>
            <a:noFill/>
          </p:spPr>
          <p:txBody>
            <a:bodyPr wrap="none" rtlCol="0">
              <a:spAutoFit/>
            </a:bodyPr>
            <a:lstStyle/>
            <a:p>
              <a:pPr algn="r"/>
              <a:r>
                <a:rPr lang="fr-FR" sz="1200" dirty="0"/>
                <a:t>150</a:t>
              </a:r>
            </a:p>
          </p:txBody>
        </p:sp>
        <p:sp>
          <p:nvSpPr>
            <p:cNvPr id="64" name="ZoneTexte 63">
              <a:extLst>
                <a:ext uri="{FF2B5EF4-FFF2-40B4-BE49-F238E27FC236}">
                  <a16:creationId xmlns:a16="http://schemas.microsoft.com/office/drawing/2014/main" id="{1D73DE97-D929-4E26-88B1-48DB07ECB404}"/>
                </a:ext>
              </a:extLst>
            </p:cNvPr>
            <p:cNvSpPr txBox="1"/>
            <p:nvPr/>
          </p:nvSpPr>
          <p:spPr>
            <a:xfrm>
              <a:off x="829319" y="3600136"/>
              <a:ext cx="439544" cy="276999"/>
            </a:xfrm>
            <a:prstGeom prst="rect">
              <a:avLst/>
            </a:prstGeom>
            <a:noFill/>
          </p:spPr>
          <p:txBody>
            <a:bodyPr wrap="none" rtlCol="0">
              <a:spAutoFit/>
            </a:bodyPr>
            <a:lstStyle/>
            <a:p>
              <a:pPr algn="r"/>
              <a:r>
                <a:rPr lang="fr-FR" sz="1200" dirty="0"/>
                <a:t>200</a:t>
              </a:r>
            </a:p>
          </p:txBody>
        </p:sp>
        <p:sp>
          <p:nvSpPr>
            <p:cNvPr id="65" name="ZoneTexte 64">
              <a:extLst>
                <a:ext uri="{FF2B5EF4-FFF2-40B4-BE49-F238E27FC236}">
                  <a16:creationId xmlns:a16="http://schemas.microsoft.com/office/drawing/2014/main" id="{62EA9D3B-DF30-4627-A853-9BA36F67C96D}"/>
                </a:ext>
              </a:extLst>
            </p:cNvPr>
            <p:cNvSpPr txBox="1"/>
            <p:nvPr/>
          </p:nvSpPr>
          <p:spPr>
            <a:xfrm>
              <a:off x="829319" y="3242087"/>
              <a:ext cx="439544" cy="276999"/>
            </a:xfrm>
            <a:prstGeom prst="rect">
              <a:avLst/>
            </a:prstGeom>
            <a:noFill/>
          </p:spPr>
          <p:txBody>
            <a:bodyPr wrap="none" rtlCol="0">
              <a:spAutoFit/>
            </a:bodyPr>
            <a:lstStyle/>
            <a:p>
              <a:pPr algn="r"/>
              <a:r>
                <a:rPr lang="fr-FR" sz="1200" dirty="0"/>
                <a:t>250</a:t>
              </a:r>
            </a:p>
          </p:txBody>
        </p:sp>
        <p:sp>
          <p:nvSpPr>
            <p:cNvPr id="66" name="ZoneTexte 65">
              <a:extLst>
                <a:ext uri="{FF2B5EF4-FFF2-40B4-BE49-F238E27FC236}">
                  <a16:creationId xmlns:a16="http://schemas.microsoft.com/office/drawing/2014/main" id="{7D632823-F4B1-44E6-88CE-554F8BD53125}"/>
                </a:ext>
              </a:extLst>
            </p:cNvPr>
            <p:cNvSpPr txBox="1"/>
            <p:nvPr/>
          </p:nvSpPr>
          <p:spPr>
            <a:xfrm>
              <a:off x="829319" y="2884038"/>
              <a:ext cx="439544" cy="276999"/>
            </a:xfrm>
            <a:prstGeom prst="rect">
              <a:avLst/>
            </a:prstGeom>
            <a:noFill/>
          </p:spPr>
          <p:txBody>
            <a:bodyPr wrap="none" rtlCol="0">
              <a:spAutoFit/>
            </a:bodyPr>
            <a:lstStyle/>
            <a:p>
              <a:pPr algn="r"/>
              <a:r>
                <a:rPr lang="fr-FR" sz="1200" dirty="0"/>
                <a:t>300</a:t>
              </a:r>
            </a:p>
          </p:txBody>
        </p:sp>
        <p:sp>
          <p:nvSpPr>
            <p:cNvPr id="67" name="ZoneTexte 66">
              <a:extLst>
                <a:ext uri="{FF2B5EF4-FFF2-40B4-BE49-F238E27FC236}">
                  <a16:creationId xmlns:a16="http://schemas.microsoft.com/office/drawing/2014/main" id="{0013825A-C7D5-458A-882D-2E73C7AFFC39}"/>
                </a:ext>
              </a:extLst>
            </p:cNvPr>
            <p:cNvSpPr txBox="1"/>
            <p:nvPr/>
          </p:nvSpPr>
          <p:spPr>
            <a:xfrm>
              <a:off x="829319" y="2525989"/>
              <a:ext cx="439544" cy="276999"/>
            </a:xfrm>
            <a:prstGeom prst="rect">
              <a:avLst/>
            </a:prstGeom>
            <a:noFill/>
          </p:spPr>
          <p:txBody>
            <a:bodyPr wrap="none" rtlCol="0">
              <a:spAutoFit/>
            </a:bodyPr>
            <a:lstStyle/>
            <a:p>
              <a:pPr algn="r"/>
              <a:r>
                <a:rPr lang="fr-FR" sz="1200" dirty="0"/>
                <a:t>350</a:t>
              </a:r>
            </a:p>
          </p:txBody>
        </p:sp>
        <p:sp>
          <p:nvSpPr>
            <p:cNvPr id="68" name="ZoneTexte 67">
              <a:extLst>
                <a:ext uri="{FF2B5EF4-FFF2-40B4-BE49-F238E27FC236}">
                  <a16:creationId xmlns:a16="http://schemas.microsoft.com/office/drawing/2014/main" id="{419E6EC6-137B-4C75-A87F-5EACE33B2CB3}"/>
                </a:ext>
              </a:extLst>
            </p:cNvPr>
            <p:cNvSpPr txBox="1"/>
            <p:nvPr/>
          </p:nvSpPr>
          <p:spPr>
            <a:xfrm>
              <a:off x="8146046" y="5036023"/>
              <a:ext cx="269626" cy="276999"/>
            </a:xfrm>
            <a:prstGeom prst="rect">
              <a:avLst/>
            </a:prstGeom>
            <a:noFill/>
          </p:spPr>
          <p:txBody>
            <a:bodyPr wrap="none" rtlCol="0">
              <a:spAutoFit/>
            </a:bodyPr>
            <a:lstStyle/>
            <a:p>
              <a:r>
                <a:rPr lang="fr-FR" sz="1200" dirty="0"/>
                <a:t>0</a:t>
              </a:r>
            </a:p>
          </p:txBody>
        </p:sp>
        <p:sp>
          <p:nvSpPr>
            <p:cNvPr id="69" name="ZoneTexte 68">
              <a:extLst>
                <a:ext uri="{FF2B5EF4-FFF2-40B4-BE49-F238E27FC236}">
                  <a16:creationId xmlns:a16="http://schemas.microsoft.com/office/drawing/2014/main" id="{3D1C662B-DC91-46C1-AABD-F94C1819D53C}"/>
                </a:ext>
              </a:extLst>
            </p:cNvPr>
            <p:cNvSpPr txBox="1"/>
            <p:nvPr/>
          </p:nvSpPr>
          <p:spPr>
            <a:xfrm>
              <a:off x="8146046" y="4760406"/>
              <a:ext cx="269626" cy="276999"/>
            </a:xfrm>
            <a:prstGeom prst="rect">
              <a:avLst/>
            </a:prstGeom>
            <a:noFill/>
          </p:spPr>
          <p:txBody>
            <a:bodyPr wrap="none" rtlCol="0">
              <a:spAutoFit/>
            </a:bodyPr>
            <a:lstStyle/>
            <a:p>
              <a:r>
                <a:rPr lang="fr-FR" sz="1200" dirty="0"/>
                <a:t>2</a:t>
              </a:r>
            </a:p>
          </p:txBody>
        </p:sp>
        <p:sp>
          <p:nvSpPr>
            <p:cNvPr id="70" name="ZoneTexte 69">
              <a:extLst>
                <a:ext uri="{FF2B5EF4-FFF2-40B4-BE49-F238E27FC236}">
                  <a16:creationId xmlns:a16="http://schemas.microsoft.com/office/drawing/2014/main" id="{C6EDB3FF-FC1A-4A6C-A0A3-BE4490571021}"/>
                </a:ext>
              </a:extLst>
            </p:cNvPr>
            <p:cNvSpPr txBox="1"/>
            <p:nvPr/>
          </p:nvSpPr>
          <p:spPr>
            <a:xfrm>
              <a:off x="8146046" y="4484785"/>
              <a:ext cx="269626" cy="276999"/>
            </a:xfrm>
            <a:prstGeom prst="rect">
              <a:avLst/>
            </a:prstGeom>
            <a:noFill/>
          </p:spPr>
          <p:txBody>
            <a:bodyPr wrap="none" rtlCol="0">
              <a:spAutoFit/>
            </a:bodyPr>
            <a:lstStyle/>
            <a:p>
              <a:r>
                <a:rPr lang="fr-FR" sz="1200" dirty="0"/>
                <a:t>4</a:t>
              </a:r>
            </a:p>
          </p:txBody>
        </p:sp>
        <p:sp>
          <p:nvSpPr>
            <p:cNvPr id="71" name="ZoneTexte 70">
              <a:extLst>
                <a:ext uri="{FF2B5EF4-FFF2-40B4-BE49-F238E27FC236}">
                  <a16:creationId xmlns:a16="http://schemas.microsoft.com/office/drawing/2014/main" id="{51B429C1-40B1-42C0-AC51-20BD3D4360A0}"/>
                </a:ext>
              </a:extLst>
            </p:cNvPr>
            <p:cNvSpPr txBox="1"/>
            <p:nvPr/>
          </p:nvSpPr>
          <p:spPr>
            <a:xfrm>
              <a:off x="8146046" y="4209164"/>
              <a:ext cx="269626" cy="276999"/>
            </a:xfrm>
            <a:prstGeom prst="rect">
              <a:avLst/>
            </a:prstGeom>
            <a:noFill/>
          </p:spPr>
          <p:txBody>
            <a:bodyPr wrap="none" rtlCol="0">
              <a:spAutoFit/>
            </a:bodyPr>
            <a:lstStyle/>
            <a:p>
              <a:r>
                <a:rPr lang="fr-FR" sz="1200" dirty="0"/>
                <a:t>6</a:t>
              </a:r>
            </a:p>
          </p:txBody>
        </p:sp>
        <p:sp>
          <p:nvSpPr>
            <p:cNvPr id="72" name="ZoneTexte 71">
              <a:extLst>
                <a:ext uri="{FF2B5EF4-FFF2-40B4-BE49-F238E27FC236}">
                  <a16:creationId xmlns:a16="http://schemas.microsoft.com/office/drawing/2014/main" id="{DB99FCA3-4B9A-45FB-B841-C9A73913A272}"/>
                </a:ext>
              </a:extLst>
            </p:cNvPr>
            <p:cNvSpPr txBox="1"/>
            <p:nvPr/>
          </p:nvSpPr>
          <p:spPr>
            <a:xfrm>
              <a:off x="8146046" y="3933543"/>
              <a:ext cx="269626" cy="276999"/>
            </a:xfrm>
            <a:prstGeom prst="rect">
              <a:avLst/>
            </a:prstGeom>
            <a:noFill/>
          </p:spPr>
          <p:txBody>
            <a:bodyPr wrap="none" rtlCol="0">
              <a:spAutoFit/>
            </a:bodyPr>
            <a:lstStyle/>
            <a:p>
              <a:r>
                <a:rPr lang="fr-FR" sz="1200" dirty="0"/>
                <a:t>8</a:t>
              </a:r>
            </a:p>
          </p:txBody>
        </p:sp>
        <p:sp>
          <p:nvSpPr>
            <p:cNvPr id="73" name="ZoneTexte 72">
              <a:extLst>
                <a:ext uri="{FF2B5EF4-FFF2-40B4-BE49-F238E27FC236}">
                  <a16:creationId xmlns:a16="http://schemas.microsoft.com/office/drawing/2014/main" id="{5D24346C-82F6-4D82-AC14-F49754AF4067}"/>
                </a:ext>
              </a:extLst>
            </p:cNvPr>
            <p:cNvSpPr txBox="1"/>
            <p:nvPr/>
          </p:nvSpPr>
          <p:spPr>
            <a:xfrm>
              <a:off x="8146046" y="3657922"/>
              <a:ext cx="354584" cy="276999"/>
            </a:xfrm>
            <a:prstGeom prst="rect">
              <a:avLst/>
            </a:prstGeom>
            <a:noFill/>
          </p:spPr>
          <p:txBody>
            <a:bodyPr wrap="none" rtlCol="0">
              <a:spAutoFit/>
            </a:bodyPr>
            <a:lstStyle/>
            <a:p>
              <a:r>
                <a:rPr lang="fr-FR" sz="1200" dirty="0"/>
                <a:t>10</a:t>
              </a:r>
            </a:p>
          </p:txBody>
        </p:sp>
        <p:sp>
          <p:nvSpPr>
            <p:cNvPr id="74" name="ZoneTexte 73">
              <a:extLst>
                <a:ext uri="{FF2B5EF4-FFF2-40B4-BE49-F238E27FC236}">
                  <a16:creationId xmlns:a16="http://schemas.microsoft.com/office/drawing/2014/main" id="{04F12AA8-C3F6-4573-A6C1-6897A2FA55F4}"/>
                </a:ext>
              </a:extLst>
            </p:cNvPr>
            <p:cNvSpPr txBox="1"/>
            <p:nvPr/>
          </p:nvSpPr>
          <p:spPr>
            <a:xfrm>
              <a:off x="8146046" y="3382301"/>
              <a:ext cx="354584" cy="276999"/>
            </a:xfrm>
            <a:prstGeom prst="rect">
              <a:avLst/>
            </a:prstGeom>
            <a:noFill/>
          </p:spPr>
          <p:txBody>
            <a:bodyPr wrap="none" rtlCol="0">
              <a:spAutoFit/>
            </a:bodyPr>
            <a:lstStyle/>
            <a:p>
              <a:r>
                <a:rPr lang="fr-FR" sz="1200" dirty="0"/>
                <a:t>12</a:t>
              </a:r>
            </a:p>
          </p:txBody>
        </p:sp>
        <p:sp>
          <p:nvSpPr>
            <p:cNvPr id="75" name="ZoneTexte 74">
              <a:extLst>
                <a:ext uri="{FF2B5EF4-FFF2-40B4-BE49-F238E27FC236}">
                  <a16:creationId xmlns:a16="http://schemas.microsoft.com/office/drawing/2014/main" id="{F08C7561-0384-4268-9380-99F9A611B7D4}"/>
                </a:ext>
              </a:extLst>
            </p:cNvPr>
            <p:cNvSpPr txBox="1"/>
            <p:nvPr/>
          </p:nvSpPr>
          <p:spPr>
            <a:xfrm>
              <a:off x="8146046" y="3106680"/>
              <a:ext cx="354584" cy="276999"/>
            </a:xfrm>
            <a:prstGeom prst="rect">
              <a:avLst/>
            </a:prstGeom>
            <a:noFill/>
          </p:spPr>
          <p:txBody>
            <a:bodyPr wrap="none" rtlCol="0">
              <a:spAutoFit/>
            </a:bodyPr>
            <a:lstStyle/>
            <a:p>
              <a:r>
                <a:rPr lang="fr-FR" sz="1200" dirty="0"/>
                <a:t>14</a:t>
              </a:r>
            </a:p>
          </p:txBody>
        </p:sp>
        <p:sp>
          <p:nvSpPr>
            <p:cNvPr id="76" name="ZoneTexte 75">
              <a:extLst>
                <a:ext uri="{FF2B5EF4-FFF2-40B4-BE49-F238E27FC236}">
                  <a16:creationId xmlns:a16="http://schemas.microsoft.com/office/drawing/2014/main" id="{B45BEB44-020C-4A7A-999D-6C4F6DDE8415}"/>
                </a:ext>
              </a:extLst>
            </p:cNvPr>
            <p:cNvSpPr txBox="1"/>
            <p:nvPr/>
          </p:nvSpPr>
          <p:spPr>
            <a:xfrm>
              <a:off x="8146046" y="2831059"/>
              <a:ext cx="354584" cy="276999"/>
            </a:xfrm>
            <a:prstGeom prst="rect">
              <a:avLst/>
            </a:prstGeom>
            <a:noFill/>
          </p:spPr>
          <p:txBody>
            <a:bodyPr wrap="none" rtlCol="0">
              <a:spAutoFit/>
            </a:bodyPr>
            <a:lstStyle/>
            <a:p>
              <a:r>
                <a:rPr lang="fr-FR" sz="1200" dirty="0"/>
                <a:t>16</a:t>
              </a:r>
            </a:p>
          </p:txBody>
        </p:sp>
        <p:sp>
          <p:nvSpPr>
            <p:cNvPr id="77" name="ZoneTexte 76">
              <a:extLst>
                <a:ext uri="{FF2B5EF4-FFF2-40B4-BE49-F238E27FC236}">
                  <a16:creationId xmlns:a16="http://schemas.microsoft.com/office/drawing/2014/main" id="{7BA36B8D-C970-4CE3-B108-7EEA2EE04C9B}"/>
                </a:ext>
              </a:extLst>
            </p:cNvPr>
            <p:cNvSpPr txBox="1"/>
            <p:nvPr/>
          </p:nvSpPr>
          <p:spPr>
            <a:xfrm>
              <a:off x="8146046" y="2555438"/>
              <a:ext cx="354584" cy="276999"/>
            </a:xfrm>
            <a:prstGeom prst="rect">
              <a:avLst/>
            </a:prstGeom>
            <a:noFill/>
          </p:spPr>
          <p:txBody>
            <a:bodyPr wrap="none" rtlCol="0">
              <a:spAutoFit/>
            </a:bodyPr>
            <a:lstStyle/>
            <a:p>
              <a:r>
                <a:rPr lang="fr-FR" sz="1200" dirty="0"/>
                <a:t>18</a:t>
              </a:r>
            </a:p>
          </p:txBody>
        </p:sp>
        <p:sp>
          <p:nvSpPr>
            <p:cNvPr id="78" name="ZoneTexte 77">
              <a:extLst>
                <a:ext uri="{FF2B5EF4-FFF2-40B4-BE49-F238E27FC236}">
                  <a16:creationId xmlns:a16="http://schemas.microsoft.com/office/drawing/2014/main" id="{5B04CAAD-78D6-4869-9416-68A8C1C0AA83}"/>
                </a:ext>
              </a:extLst>
            </p:cNvPr>
            <p:cNvSpPr txBox="1"/>
            <p:nvPr/>
          </p:nvSpPr>
          <p:spPr>
            <a:xfrm>
              <a:off x="1542902" y="3384408"/>
              <a:ext cx="1090363" cy="307777"/>
            </a:xfrm>
            <a:prstGeom prst="rect">
              <a:avLst/>
            </a:prstGeom>
            <a:noFill/>
          </p:spPr>
          <p:txBody>
            <a:bodyPr wrap="none" rtlCol="0">
              <a:spAutoFit/>
            </a:bodyPr>
            <a:lstStyle/>
            <a:p>
              <a:pPr algn="ctr"/>
              <a:r>
                <a:rPr lang="fr-FR" sz="1400" b="1" i="1" dirty="0"/>
                <a:t>Chlamydia</a:t>
              </a:r>
            </a:p>
          </p:txBody>
        </p:sp>
        <p:sp>
          <p:nvSpPr>
            <p:cNvPr id="79" name="ZoneTexte 78">
              <a:extLst>
                <a:ext uri="{FF2B5EF4-FFF2-40B4-BE49-F238E27FC236}">
                  <a16:creationId xmlns:a16="http://schemas.microsoft.com/office/drawing/2014/main" id="{FED3E1E9-8DBB-411E-AA88-920F25758EA3}"/>
                </a:ext>
              </a:extLst>
            </p:cNvPr>
            <p:cNvSpPr txBox="1"/>
            <p:nvPr/>
          </p:nvSpPr>
          <p:spPr>
            <a:xfrm>
              <a:off x="3383074" y="3710133"/>
              <a:ext cx="1327608" cy="307777"/>
            </a:xfrm>
            <a:prstGeom prst="rect">
              <a:avLst/>
            </a:prstGeom>
            <a:noFill/>
          </p:spPr>
          <p:txBody>
            <a:bodyPr wrap="none" rtlCol="0">
              <a:spAutoFit/>
            </a:bodyPr>
            <a:lstStyle/>
            <a:p>
              <a:pPr algn="ctr"/>
              <a:r>
                <a:rPr lang="fr-FR" sz="1400" b="1" dirty="0"/>
                <a:t>Syphilis I et II</a:t>
              </a:r>
            </a:p>
          </p:txBody>
        </p:sp>
        <p:sp>
          <p:nvSpPr>
            <p:cNvPr id="80" name="ZoneTexte 79">
              <a:extLst>
                <a:ext uri="{FF2B5EF4-FFF2-40B4-BE49-F238E27FC236}">
                  <a16:creationId xmlns:a16="http://schemas.microsoft.com/office/drawing/2014/main" id="{01BAE05C-B0BB-4FBE-938F-C594D6D17489}"/>
                </a:ext>
              </a:extLst>
            </p:cNvPr>
            <p:cNvSpPr txBox="1"/>
            <p:nvPr/>
          </p:nvSpPr>
          <p:spPr>
            <a:xfrm>
              <a:off x="6463193" y="3754380"/>
              <a:ext cx="1207383" cy="307777"/>
            </a:xfrm>
            <a:prstGeom prst="rect">
              <a:avLst/>
            </a:prstGeom>
            <a:noFill/>
          </p:spPr>
          <p:txBody>
            <a:bodyPr wrap="none" rtlCol="0">
              <a:spAutoFit/>
            </a:bodyPr>
            <a:lstStyle/>
            <a:p>
              <a:pPr algn="ctr"/>
              <a:r>
                <a:rPr lang="fr-FR" sz="1400" b="1" dirty="0"/>
                <a:t>Gonococcie</a:t>
              </a:r>
            </a:p>
          </p:txBody>
        </p:sp>
        <p:sp>
          <p:nvSpPr>
            <p:cNvPr id="81" name="ZoneTexte 80">
              <a:extLst>
                <a:ext uri="{FF2B5EF4-FFF2-40B4-BE49-F238E27FC236}">
                  <a16:creationId xmlns:a16="http://schemas.microsoft.com/office/drawing/2014/main" id="{C77E593D-2834-4F6D-BAD1-4428E2BB01EC}"/>
                </a:ext>
              </a:extLst>
            </p:cNvPr>
            <p:cNvSpPr txBox="1"/>
            <p:nvPr/>
          </p:nvSpPr>
          <p:spPr>
            <a:xfrm>
              <a:off x="7225127" y="4745144"/>
              <a:ext cx="484428" cy="307777"/>
            </a:xfrm>
            <a:prstGeom prst="rect">
              <a:avLst/>
            </a:prstGeom>
            <a:noFill/>
          </p:spPr>
          <p:txBody>
            <a:bodyPr wrap="none" rtlCol="0">
              <a:spAutoFit/>
            </a:bodyPr>
            <a:lstStyle/>
            <a:p>
              <a:pPr algn="ctr"/>
              <a:r>
                <a:rPr lang="fr-FR" sz="1400" b="1" dirty="0"/>
                <a:t>VIH</a:t>
              </a:r>
            </a:p>
          </p:txBody>
        </p:sp>
        <p:sp>
          <p:nvSpPr>
            <p:cNvPr id="82" name="ZoneTexte 81">
              <a:extLst>
                <a:ext uri="{FF2B5EF4-FFF2-40B4-BE49-F238E27FC236}">
                  <a16:creationId xmlns:a16="http://schemas.microsoft.com/office/drawing/2014/main" id="{FB2D9E1C-5828-4AF5-8FC8-9A9A7F7FB1D7}"/>
                </a:ext>
              </a:extLst>
            </p:cNvPr>
            <p:cNvSpPr txBox="1"/>
            <p:nvPr/>
          </p:nvSpPr>
          <p:spPr>
            <a:xfrm>
              <a:off x="4313114" y="5514221"/>
              <a:ext cx="654346" cy="276999"/>
            </a:xfrm>
            <a:prstGeom prst="rect">
              <a:avLst/>
            </a:prstGeom>
            <a:noFill/>
          </p:spPr>
          <p:txBody>
            <a:bodyPr wrap="none" rtlCol="0">
              <a:spAutoFit/>
            </a:bodyPr>
            <a:lstStyle/>
            <a:p>
              <a:pPr algn="ctr"/>
              <a:r>
                <a:rPr lang="fr-FR" sz="1200" b="1" dirty="0"/>
                <a:t>Année</a:t>
              </a:r>
            </a:p>
          </p:txBody>
        </p:sp>
        <p:sp>
          <p:nvSpPr>
            <p:cNvPr id="85" name="ZoneTexte 84">
              <a:extLst>
                <a:ext uri="{FF2B5EF4-FFF2-40B4-BE49-F238E27FC236}">
                  <a16:creationId xmlns:a16="http://schemas.microsoft.com/office/drawing/2014/main" id="{0BE50767-83C4-43CC-A7F7-AD75D8B3328D}"/>
                </a:ext>
              </a:extLst>
            </p:cNvPr>
            <p:cNvSpPr txBox="1"/>
            <p:nvPr/>
          </p:nvSpPr>
          <p:spPr>
            <a:xfrm>
              <a:off x="1062105" y="1886003"/>
              <a:ext cx="655348" cy="276999"/>
            </a:xfrm>
            <a:prstGeom prst="rect">
              <a:avLst/>
            </a:prstGeom>
            <a:noFill/>
          </p:spPr>
          <p:txBody>
            <a:bodyPr wrap="none" rtlCol="0">
              <a:spAutoFit/>
            </a:bodyPr>
            <a:lstStyle/>
            <a:p>
              <a:pPr algn="r"/>
              <a:r>
                <a:rPr lang="fr-FR" sz="1200" dirty="0" err="1"/>
                <a:t>Iphone</a:t>
              </a:r>
              <a:endParaRPr lang="fr-FR" sz="1200" dirty="0"/>
            </a:p>
          </p:txBody>
        </p:sp>
        <p:sp>
          <p:nvSpPr>
            <p:cNvPr id="86" name="ZoneTexte 85">
              <a:extLst>
                <a:ext uri="{FF2B5EF4-FFF2-40B4-BE49-F238E27FC236}">
                  <a16:creationId xmlns:a16="http://schemas.microsoft.com/office/drawing/2014/main" id="{38C1357F-4E16-4E7D-A076-1710F9F1FEAE}"/>
                </a:ext>
              </a:extLst>
            </p:cNvPr>
            <p:cNvSpPr txBox="1"/>
            <p:nvPr/>
          </p:nvSpPr>
          <p:spPr>
            <a:xfrm>
              <a:off x="1798972" y="2006653"/>
              <a:ext cx="548247" cy="276999"/>
            </a:xfrm>
            <a:prstGeom prst="rect">
              <a:avLst/>
            </a:prstGeom>
            <a:noFill/>
          </p:spPr>
          <p:txBody>
            <a:bodyPr wrap="none" rtlCol="0">
              <a:spAutoFit/>
            </a:bodyPr>
            <a:lstStyle/>
            <a:p>
              <a:pPr algn="r"/>
              <a:r>
                <a:rPr lang="fr-FR" sz="1200" dirty="0"/>
                <a:t>Apps</a:t>
              </a:r>
            </a:p>
          </p:txBody>
        </p:sp>
        <p:sp>
          <p:nvSpPr>
            <p:cNvPr id="87" name="ZoneTexte 86">
              <a:extLst>
                <a:ext uri="{FF2B5EF4-FFF2-40B4-BE49-F238E27FC236}">
                  <a16:creationId xmlns:a16="http://schemas.microsoft.com/office/drawing/2014/main" id="{49C511AB-4F5E-40BC-AA45-07479B64E70F}"/>
                </a:ext>
              </a:extLst>
            </p:cNvPr>
            <p:cNvSpPr txBox="1"/>
            <p:nvPr/>
          </p:nvSpPr>
          <p:spPr>
            <a:xfrm>
              <a:off x="2473281" y="2123669"/>
              <a:ext cx="612217" cy="276999"/>
            </a:xfrm>
            <a:prstGeom prst="rect">
              <a:avLst/>
            </a:prstGeom>
            <a:noFill/>
          </p:spPr>
          <p:txBody>
            <a:bodyPr wrap="none" rtlCol="0">
              <a:spAutoFit/>
            </a:bodyPr>
            <a:lstStyle/>
            <a:p>
              <a:pPr algn="r"/>
              <a:r>
                <a:rPr lang="fr-FR" sz="1200" dirty="0" err="1"/>
                <a:t>Grindr</a:t>
              </a:r>
              <a:endParaRPr lang="fr-FR" sz="1200" dirty="0"/>
            </a:p>
          </p:txBody>
        </p:sp>
        <p:sp>
          <p:nvSpPr>
            <p:cNvPr id="88" name="ZoneTexte 87">
              <a:extLst>
                <a:ext uri="{FF2B5EF4-FFF2-40B4-BE49-F238E27FC236}">
                  <a16:creationId xmlns:a16="http://schemas.microsoft.com/office/drawing/2014/main" id="{83528BAF-A331-4E3D-8FBA-F7DD2DEEC784}"/>
                </a:ext>
              </a:extLst>
            </p:cNvPr>
            <p:cNvSpPr txBox="1"/>
            <p:nvPr/>
          </p:nvSpPr>
          <p:spPr>
            <a:xfrm>
              <a:off x="2915085" y="2252874"/>
              <a:ext cx="844527" cy="276999"/>
            </a:xfrm>
            <a:prstGeom prst="rect">
              <a:avLst/>
            </a:prstGeom>
            <a:noFill/>
          </p:spPr>
          <p:txBody>
            <a:bodyPr wrap="none" rtlCol="0">
              <a:spAutoFit/>
            </a:bodyPr>
            <a:lstStyle/>
            <a:p>
              <a:pPr algn="r"/>
              <a:r>
                <a:rPr lang="fr-FR" sz="1200" dirty="0"/>
                <a:t>ACA (YA)</a:t>
              </a:r>
            </a:p>
          </p:txBody>
        </p:sp>
        <p:sp>
          <p:nvSpPr>
            <p:cNvPr id="89" name="ZoneTexte 88">
              <a:extLst>
                <a:ext uri="{FF2B5EF4-FFF2-40B4-BE49-F238E27FC236}">
                  <a16:creationId xmlns:a16="http://schemas.microsoft.com/office/drawing/2014/main" id="{86F4CC99-6E59-4702-ABB2-D55C42166AC1}"/>
                </a:ext>
              </a:extLst>
            </p:cNvPr>
            <p:cNvSpPr txBox="1"/>
            <p:nvPr/>
          </p:nvSpPr>
          <p:spPr>
            <a:xfrm>
              <a:off x="3650822" y="2379311"/>
              <a:ext cx="903087" cy="276999"/>
            </a:xfrm>
            <a:prstGeom prst="rect">
              <a:avLst/>
            </a:prstGeom>
            <a:noFill/>
          </p:spPr>
          <p:txBody>
            <a:bodyPr wrap="none" rtlCol="0">
              <a:spAutoFit/>
            </a:bodyPr>
            <a:lstStyle/>
            <a:p>
              <a:pPr algn="r"/>
              <a:r>
                <a:rPr lang="fr-FR" sz="1200" dirty="0"/>
                <a:t>HTPN 052</a:t>
              </a:r>
            </a:p>
          </p:txBody>
        </p:sp>
        <p:sp>
          <p:nvSpPr>
            <p:cNvPr id="90" name="ZoneTexte 89">
              <a:extLst>
                <a:ext uri="{FF2B5EF4-FFF2-40B4-BE49-F238E27FC236}">
                  <a16:creationId xmlns:a16="http://schemas.microsoft.com/office/drawing/2014/main" id="{162F7EC5-1DCC-4144-9808-DBE871228150}"/>
                </a:ext>
              </a:extLst>
            </p:cNvPr>
            <p:cNvSpPr txBox="1"/>
            <p:nvPr/>
          </p:nvSpPr>
          <p:spPr>
            <a:xfrm>
              <a:off x="4275466" y="2508428"/>
              <a:ext cx="994082" cy="276999"/>
            </a:xfrm>
            <a:prstGeom prst="rect">
              <a:avLst/>
            </a:prstGeom>
            <a:noFill/>
          </p:spPr>
          <p:txBody>
            <a:bodyPr wrap="none" rtlCol="0">
              <a:spAutoFit/>
            </a:bodyPr>
            <a:lstStyle/>
            <a:p>
              <a:pPr algn="r"/>
              <a:r>
                <a:rPr lang="fr-FR" sz="1200" dirty="0" err="1"/>
                <a:t>PrEP</a:t>
              </a:r>
              <a:r>
                <a:rPr lang="fr-FR" sz="1200" dirty="0"/>
                <a:t> (FDA)</a:t>
              </a:r>
            </a:p>
          </p:txBody>
        </p:sp>
        <p:sp>
          <p:nvSpPr>
            <p:cNvPr id="91" name="ZoneTexte 90">
              <a:extLst>
                <a:ext uri="{FF2B5EF4-FFF2-40B4-BE49-F238E27FC236}">
                  <a16:creationId xmlns:a16="http://schemas.microsoft.com/office/drawing/2014/main" id="{E7298C31-238A-4E27-814D-1FD5A3A132A2}"/>
                </a:ext>
              </a:extLst>
            </p:cNvPr>
            <p:cNvSpPr txBox="1"/>
            <p:nvPr/>
          </p:nvSpPr>
          <p:spPr>
            <a:xfrm>
              <a:off x="5252145" y="2609831"/>
              <a:ext cx="518091" cy="276999"/>
            </a:xfrm>
            <a:prstGeom prst="rect">
              <a:avLst/>
            </a:prstGeom>
            <a:noFill/>
          </p:spPr>
          <p:txBody>
            <a:bodyPr wrap="none" rtlCol="0">
              <a:spAutoFit/>
            </a:bodyPr>
            <a:lstStyle/>
            <a:p>
              <a:pPr algn="r"/>
              <a:r>
                <a:rPr lang="fr-FR" sz="1200" dirty="0"/>
                <a:t>ACA</a:t>
              </a:r>
            </a:p>
          </p:txBody>
        </p:sp>
        <p:sp>
          <p:nvSpPr>
            <p:cNvPr id="92" name="ZoneTexte 91">
              <a:extLst>
                <a:ext uri="{FF2B5EF4-FFF2-40B4-BE49-F238E27FC236}">
                  <a16:creationId xmlns:a16="http://schemas.microsoft.com/office/drawing/2014/main" id="{562EB3B2-25A2-4328-AB35-FA3CECF2A5A1}"/>
                </a:ext>
              </a:extLst>
            </p:cNvPr>
            <p:cNvSpPr txBox="1"/>
            <p:nvPr/>
          </p:nvSpPr>
          <p:spPr>
            <a:xfrm>
              <a:off x="5619889" y="2735855"/>
              <a:ext cx="872354" cy="461665"/>
            </a:xfrm>
            <a:prstGeom prst="rect">
              <a:avLst/>
            </a:prstGeom>
            <a:noFill/>
          </p:spPr>
          <p:txBody>
            <a:bodyPr wrap="none" rtlCol="0">
              <a:spAutoFit/>
            </a:bodyPr>
            <a:lstStyle/>
            <a:p>
              <a:pPr algn="r"/>
              <a:r>
                <a:rPr lang="fr-FR" sz="1200" dirty="0"/>
                <a:t>CDC </a:t>
              </a:r>
              <a:br>
                <a:rPr lang="fr-FR" sz="1200" dirty="0"/>
              </a:br>
              <a:r>
                <a:rPr lang="fr-FR" sz="1200" dirty="0"/>
                <a:t>guidelines</a:t>
              </a:r>
            </a:p>
          </p:txBody>
        </p:sp>
      </p:grpSp>
      <p:sp>
        <p:nvSpPr>
          <p:cNvPr id="3" name="ZoneTexte 2"/>
          <p:cNvSpPr txBox="1"/>
          <p:nvPr/>
        </p:nvSpPr>
        <p:spPr>
          <a:xfrm>
            <a:off x="197605" y="1139222"/>
            <a:ext cx="8879129" cy="707886"/>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Nouveaux diagnostics de gonococcie, </a:t>
            </a:r>
            <a:r>
              <a:rPr lang="fr-FR" sz="2000" b="1" i="1" dirty="0">
                <a:solidFill>
                  <a:srgbClr val="0070C0"/>
                </a:solidFill>
                <a:latin typeface="Calibri" panose="020F0502020204030204" pitchFamily="34" charset="0"/>
                <a:cs typeface="Calibri" panose="020F0502020204030204" pitchFamily="34" charset="0"/>
              </a:rPr>
              <a:t>Chlamydia</a:t>
            </a:r>
            <a:r>
              <a:rPr lang="fr-FR" sz="2000" b="1" dirty="0">
                <a:solidFill>
                  <a:srgbClr val="0070C0"/>
                </a:solidFill>
                <a:latin typeface="Calibri" panose="020F0502020204030204" pitchFamily="34" charset="0"/>
                <a:cs typeface="Calibri" panose="020F0502020204030204" pitchFamily="34" charset="0"/>
              </a:rPr>
              <a:t>, syphilis et VIH </a:t>
            </a:r>
          </a:p>
          <a:p>
            <a:pPr algn="ctr"/>
            <a:r>
              <a:rPr lang="fr-FR" sz="2000" b="1" dirty="0">
                <a:solidFill>
                  <a:srgbClr val="0070C0"/>
                </a:solidFill>
                <a:latin typeface="Calibri" panose="020F0502020204030204" pitchFamily="34" charset="0"/>
                <a:cs typeface="Calibri" panose="020F0502020204030204" pitchFamily="34" charset="0"/>
              </a:rPr>
              <a:t>chez les hommes aux Etats-Unis entre 2007 et 2016 (taux pour 100 000) </a:t>
            </a:r>
          </a:p>
        </p:txBody>
      </p:sp>
      <p:sp>
        <p:nvSpPr>
          <p:cNvPr id="4" name="ZoneTexte 3"/>
          <p:cNvSpPr txBox="1"/>
          <p:nvPr/>
        </p:nvSpPr>
        <p:spPr>
          <a:xfrm>
            <a:off x="438323" y="5912706"/>
            <a:ext cx="6549584" cy="461665"/>
          </a:xfrm>
          <a:prstGeom prst="rect">
            <a:avLst/>
          </a:prstGeom>
          <a:noFill/>
        </p:spPr>
        <p:txBody>
          <a:bodyPr wrap="square" rtlCol="0">
            <a:spAutoFit/>
          </a:bodyPr>
          <a:lstStyle/>
          <a:p>
            <a:r>
              <a:rPr lang="fr-FR" sz="1200" dirty="0"/>
              <a:t>ACA : « </a:t>
            </a:r>
            <a:r>
              <a:rPr lang="fr-FR" sz="1200" i="1" dirty="0" err="1"/>
              <a:t>affordable</a:t>
            </a:r>
            <a:r>
              <a:rPr lang="fr-FR" sz="1200" i="1" dirty="0"/>
              <a:t> care </a:t>
            </a:r>
            <a:r>
              <a:rPr lang="fr-FR" sz="1200" i="1" dirty="0" err="1"/>
              <a:t>act</a:t>
            </a:r>
            <a:r>
              <a:rPr lang="fr-FR" sz="1200" dirty="0"/>
              <a:t> », couverture maladie </a:t>
            </a:r>
          </a:p>
          <a:p>
            <a:r>
              <a:rPr lang="fr-FR" sz="1200" dirty="0"/>
              <a:t>ACA (YA) : jeunes &lt; 26 ans pouvant bénéficier de la couverture maladie de leurs parents</a:t>
            </a:r>
          </a:p>
        </p:txBody>
      </p:sp>
      <p:sp>
        <p:nvSpPr>
          <p:cNvPr id="93"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Schillinger</a:t>
            </a:r>
            <a:r>
              <a:rPr lang="en-GB" sz="1200" i="1" dirty="0">
                <a:solidFill>
                  <a:srgbClr val="0070C0"/>
                </a:solidFill>
              </a:rPr>
              <a:t> JA, CROI 2018, Abs. 105</a:t>
            </a:r>
          </a:p>
        </p:txBody>
      </p:sp>
      <p:sp>
        <p:nvSpPr>
          <p:cNvPr id="5" name="Titre 4">
            <a:extLst>
              <a:ext uri="{FF2B5EF4-FFF2-40B4-BE49-F238E27FC236}">
                <a16:creationId xmlns:a16="http://schemas.microsoft.com/office/drawing/2014/main" id="{523C12CF-C075-491D-9E47-6B1F3F5631DA}"/>
              </a:ext>
            </a:extLst>
          </p:cNvPr>
          <p:cNvSpPr>
            <a:spLocks noGrp="1"/>
          </p:cNvSpPr>
          <p:nvPr>
            <p:ph type="title"/>
          </p:nvPr>
        </p:nvSpPr>
        <p:spPr/>
        <p:txBody>
          <a:bodyPr/>
          <a:lstStyle/>
          <a:p>
            <a:r>
              <a:rPr lang="fr-FR" dirty="0"/>
              <a:t>Augmentation des IST aux Etats-Unis :</a:t>
            </a:r>
            <a:br>
              <a:rPr lang="fr-FR" dirty="0"/>
            </a:br>
            <a:r>
              <a:rPr lang="fr-FR" dirty="0"/>
              <a:t>la </a:t>
            </a:r>
            <a:r>
              <a:rPr lang="fr-FR" dirty="0" err="1"/>
              <a:t>PrEP</a:t>
            </a:r>
            <a:r>
              <a:rPr lang="fr-FR" dirty="0"/>
              <a:t> n’est pas le seul facteur</a:t>
            </a:r>
          </a:p>
        </p:txBody>
      </p:sp>
      <p:sp>
        <p:nvSpPr>
          <p:cNvPr id="94" name="ZoneTexte 93">
            <a:extLst>
              <a:ext uri="{FF2B5EF4-FFF2-40B4-BE49-F238E27FC236}">
                <a16:creationId xmlns:a16="http://schemas.microsoft.com/office/drawing/2014/main" id="{62A562EF-C1F7-403F-A7B7-DFBEA2D8ABE1}"/>
              </a:ext>
            </a:extLst>
          </p:cNvPr>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220</a:t>
            </a:r>
          </a:p>
        </p:txBody>
      </p:sp>
    </p:spTree>
    <p:extLst>
      <p:ext uri="{BB962C8B-B14F-4D97-AF65-F5344CB8AC3E}">
        <p14:creationId xmlns:p14="http://schemas.microsoft.com/office/powerpoint/2010/main" val="1204744265"/>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3546" y="5268861"/>
            <a:ext cx="8897157" cy="1296062"/>
          </a:xfrm>
        </p:spPr>
        <p:txBody>
          <a:bodyPr/>
          <a:lstStyle/>
          <a:p>
            <a:r>
              <a:rPr lang="fr-FR" b="1" dirty="0">
                <a:solidFill>
                  <a:srgbClr val="0070C0"/>
                </a:solidFill>
                <a:latin typeface="Calibri" panose="020F0502020204030204" pitchFamily="34" charset="0"/>
                <a:cs typeface="Calibri" panose="020F0502020204030204" pitchFamily="34" charset="0"/>
              </a:rPr>
              <a:t>Conclusions</a:t>
            </a:r>
            <a:r>
              <a:rPr lang="fr-FR" b="1" dirty="0"/>
              <a:t> </a:t>
            </a:r>
            <a:endParaRPr lang="fr-FR" sz="1900" b="1" dirty="0"/>
          </a:p>
          <a:p>
            <a:pPr lvl="1"/>
            <a:r>
              <a:rPr lang="fr-FR" sz="1900" dirty="0"/>
              <a:t>Impact majeur de la seule sélection de la mutation T97A sur le niveau </a:t>
            </a:r>
          </a:p>
          <a:p>
            <a:pPr marL="457200" lvl="1" indent="0">
              <a:buNone/>
              <a:tabLst>
                <a:tab pos="752475" algn="l"/>
              </a:tabLst>
            </a:pPr>
            <a:r>
              <a:rPr lang="fr-FR" sz="1900" dirty="0"/>
              <a:t>	de résistance à DTG dans le contexte d’un double-mutant G140S-Q148H</a:t>
            </a:r>
          </a:p>
          <a:p>
            <a:pPr lvl="1"/>
            <a:r>
              <a:rPr lang="fr-FR" sz="1900" dirty="0"/>
              <a:t>Emergence rapide de la mutation T97A (entre 8 et 24 semaines)</a:t>
            </a:r>
          </a:p>
          <a:p>
            <a:pPr lvl="1"/>
            <a:endParaRPr lang="fr-FR" sz="1900" dirty="0"/>
          </a:p>
        </p:txBody>
      </p:sp>
      <p:sp>
        <p:nvSpPr>
          <p:cNvPr id="7" name="Text Box 2"/>
          <p:cNvSpPr txBox="1">
            <a:spLocks noChangeArrowheads="1"/>
          </p:cNvSpPr>
          <p:nvPr/>
        </p:nvSpPr>
        <p:spPr bwMode="auto">
          <a:xfrm>
            <a:off x="1084763" y="1170212"/>
            <a:ext cx="7039236" cy="978729"/>
          </a:xfrm>
          <a:prstGeom prst="rect">
            <a:avLst/>
          </a:prstGeom>
          <a:noFill/>
          <a:ln w="9525">
            <a:noFill/>
            <a:miter lim="800000"/>
            <a:headEnd/>
            <a:tailEnd/>
          </a:ln>
        </p:spPr>
        <p:txBody>
          <a:bodyPr wrap="square">
            <a:spAutoFit/>
          </a:bodyPr>
          <a:lstStyle/>
          <a:p>
            <a:pPr algn="ctr">
              <a:lnSpc>
                <a:spcPct val="90000"/>
              </a:lnSpc>
            </a:pPr>
            <a:r>
              <a:rPr lang="fr-FR" sz="2400" b="1" dirty="0">
                <a:solidFill>
                  <a:srgbClr val="0070C0"/>
                </a:solidFill>
                <a:latin typeface="Calibri" pitchFamily="34" charset="0"/>
                <a:ea typeface="ＭＳ Ｐゴシック" pitchFamily="34" charset="-128"/>
              </a:rPr>
              <a:t>Pourcentage d’inhibition (analyse phénotypique) selon la concentration de DTG</a:t>
            </a:r>
          </a:p>
          <a:p>
            <a:pPr algn="ctr">
              <a:lnSpc>
                <a:spcPct val="90000"/>
              </a:lnSpc>
            </a:pPr>
            <a:r>
              <a:rPr lang="fr-FR" sz="1600" b="1" dirty="0" err="1">
                <a:solidFill>
                  <a:srgbClr val="0070C0"/>
                </a:solidFill>
                <a:latin typeface="Calibri" pitchFamily="34" charset="0"/>
                <a:ea typeface="ＭＳ Ｐゴシック" pitchFamily="34" charset="-128"/>
              </a:rPr>
              <a:t>Phenosense</a:t>
            </a:r>
            <a:r>
              <a:rPr lang="fr-FR" sz="1600" b="1" dirty="0">
                <a:solidFill>
                  <a:srgbClr val="0070C0"/>
                </a:solidFill>
                <a:latin typeface="Calibri" pitchFamily="34" charset="0"/>
                <a:ea typeface="ＭＳ Ｐゴシック" pitchFamily="34" charset="-128"/>
              </a:rPr>
              <a:t>® (</a:t>
            </a:r>
            <a:r>
              <a:rPr lang="fr-FR" sz="1600" b="1" dirty="0" err="1">
                <a:solidFill>
                  <a:srgbClr val="0070C0"/>
                </a:solidFill>
                <a:latin typeface="Calibri" pitchFamily="34" charset="0"/>
                <a:ea typeface="ＭＳ Ｐゴシック" pitchFamily="34" charset="-128"/>
              </a:rPr>
              <a:t>Monogram</a:t>
            </a:r>
            <a:r>
              <a:rPr lang="fr-FR" sz="1600" b="1" dirty="0">
                <a:solidFill>
                  <a:srgbClr val="0070C0"/>
                </a:solidFill>
                <a:latin typeface="Calibri" pitchFamily="34" charset="0"/>
                <a:ea typeface="ＭＳ Ｐゴシック" pitchFamily="34" charset="-128"/>
              </a:rPr>
              <a:t>)</a:t>
            </a:r>
          </a:p>
        </p:txBody>
      </p:sp>
      <p:sp>
        <p:nvSpPr>
          <p:cNvPr id="8" name="Titre 2"/>
          <p:cNvSpPr>
            <a:spLocks noGrp="1"/>
          </p:cNvSpPr>
          <p:nvPr>
            <p:ph type="title"/>
          </p:nvPr>
        </p:nvSpPr>
        <p:spPr/>
        <p:txBody>
          <a:bodyPr/>
          <a:lstStyle/>
          <a:p>
            <a:r>
              <a:rPr lang="fr-FR"/>
              <a:t>Emergence de la mutation T97A </a:t>
            </a:r>
            <a:br>
              <a:rPr lang="fr-FR"/>
            </a:br>
            <a:r>
              <a:rPr lang="fr-FR"/>
              <a:t>et résistance à DTG (2)</a:t>
            </a:r>
          </a:p>
        </p:txBody>
      </p:sp>
      <p:sp>
        <p:nvSpPr>
          <p:cNvPr id="9"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Kuriakose</a:t>
            </a:r>
            <a:r>
              <a:rPr lang="en-GB" sz="1200" i="1">
                <a:solidFill>
                  <a:srgbClr val="0070C0"/>
                </a:solidFill>
              </a:rPr>
              <a:t> S, CROI 2018, Abs. 543</a:t>
            </a:r>
          </a:p>
        </p:txBody>
      </p:sp>
      <p:grpSp>
        <p:nvGrpSpPr>
          <p:cNvPr id="2" name="Groupe 1">
            <a:extLst>
              <a:ext uri="{FF2B5EF4-FFF2-40B4-BE49-F238E27FC236}">
                <a16:creationId xmlns:a16="http://schemas.microsoft.com/office/drawing/2014/main" id="{C7912D18-8A25-4A4F-9A85-88B0605BD234}"/>
              </a:ext>
            </a:extLst>
          </p:cNvPr>
          <p:cNvGrpSpPr/>
          <p:nvPr/>
        </p:nvGrpSpPr>
        <p:grpSpPr>
          <a:xfrm>
            <a:off x="313521" y="2018673"/>
            <a:ext cx="8591952" cy="3342995"/>
            <a:chOff x="313521" y="2018673"/>
            <a:chExt cx="8591952" cy="3342995"/>
          </a:xfrm>
        </p:grpSpPr>
        <p:grpSp>
          <p:nvGrpSpPr>
            <p:cNvPr id="107" name="Groupe 106">
              <a:extLst>
                <a:ext uri="{FF2B5EF4-FFF2-40B4-BE49-F238E27FC236}">
                  <a16:creationId xmlns:a16="http://schemas.microsoft.com/office/drawing/2014/main" id="{AA038C1F-C647-4151-841E-FDE103145B2C}"/>
                </a:ext>
              </a:extLst>
            </p:cNvPr>
            <p:cNvGrpSpPr/>
            <p:nvPr/>
          </p:nvGrpSpPr>
          <p:grpSpPr>
            <a:xfrm>
              <a:off x="788850" y="2554653"/>
              <a:ext cx="3041365" cy="1802984"/>
              <a:chOff x="5257801" y="2899473"/>
              <a:chExt cx="2830513" cy="1677987"/>
            </a:xfrm>
          </p:grpSpPr>
          <p:sp>
            <p:nvSpPr>
              <p:cNvPr id="162" name="Freeform 202">
                <a:extLst>
                  <a:ext uri="{FF2B5EF4-FFF2-40B4-BE49-F238E27FC236}">
                    <a16:creationId xmlns:a16="http://schemas.microsoft.com/office/drawing/2014/main" id="{7661069B-B11D-41C2-AF95-A9B06EB91FCB}"/>
                  </a:ext>
                </a:extLst>
              </p:cNvPr>
              <p:cNvSpPr>
                <a:spLocks/>
              </p:cNvSpPr>
              <p:nvPr/>
            </p:nvSpPr>
            <p:spPr bwMode="auto">
              <a:xfrm>
                <a:off x="5257801" y="2899473"/>
                <a:ext cx="2830513" cy="1617663"/>
              </a:xfrm>
              <a:custGeom>
                <a:avLst/>
                <a:gdLst>
                  <a:gd name="T0" fmla="*/ 0 w 606"/>
                  <a:gd name="T1" fmla="*/ 344 h 346"/>
                  <a:gd name="T2" fmla="*/ 273 w 606"/>
                  <a:gd name="T3" fmla="*/ 340 h 346"/>
                  <a:gd name="T4" fmla="*/ 423 w 606"/>
                  <a:gd name="T5" fmla="*/ 267 h 346"/>
                  <a:gd name="T6" fmla="*/ 560 w 606"/>
                  <a:gd name="T7" fmla="*/ 45 h 346"/>
                  <a:gd name="T8" fmla="*/ 605 w 606"/>
                  <a:gd name="T9" fmla="*/ 3 h 346"/>
                </a:gdLst>
                <a:ahLst/>
                <a:cxnLst>
                  <a:cxn ang="0">
                    <a:pos x="T0" y="T1"/>
                  </a:cxn>
                  <a:cxn ang="0">
                    <a:pos x="T2" y="T3"/>
                  </a:cxn>
                  <a:cxn ang="0">
                    <a:pos x="T4" y="T5"/>
                  </a:cxn>
                  <a:cxn ang="0">
                    <a:pos x="T6" y="T7"/>
                  </a:cxn>
                  <a:cxn ang="0">
                    <a:pos x="T8" y="T9"/>
                  </a:cxn>
                </a:cxnLst>
                <a:rect l="0" t="0" r="r" b="b"/>
                <a:pathLst>
                  <a:path w="606" h="346">
                    <a:moveTo>
                      <a:pt x="0" y="344"/>
                    </a:moveTo>
                    <a:cubicBezTo>
                      <a:pt x="0" y="344"/>
                      <a:pt x="248" y="346"/>
                      <a:pt x="273" y="340"/>
                    </a:cubicBezTo>
                    <a:cubicBezTo>
                      <a:pt x="298" y="334"/>
                      <a:pt x="358" y="343"/>
                      <a:pt x="423" y="267"/>
                    </a:cubicBezTo>
                    <a:cubicBezTo>
                      <a:pt x="488" y="191"/>
                      <a:pt x="514" y="90"/>
                      <a:pt x="560" y="45"/>
                    </a:cubicBezTo>
                    <a:cubicBezTo>
                      <a:pt x="606" y="0"/>
                      <a:pt x="605" y="3"/>
                      <a:pt x="605" y="3"/>
                    </a:cubicBezTo>
                  </a:path>
                </a:pathLst>
              </a:custGeom>
              <a:noFill/>
              <a:ln w="19050" cap="flat">
                <a:solidFill>
                  <a:srgbClr val="E61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3" name="Freeform 272">
                <a:extLst>
                  <a:ext uri="{FF2B5EF4-FFF2-40B4-BE49-F238E27FC236}">
                    <a16:creationId xmlns:a16="http://schemas.microsoft.com/office/drawing/2014/main" id="{EFE2B2AD-69A3-472E-8AC7-6F2BED918FF8}"/>
                  </a:ext>
                </a:extLst>
              </p:cNvPr>
              <p:cNvSpPr>
                <a:spLocks/>
              </p:cNvSpPr>
              <p:nvPr/>
            </p:nvSpPr>
            <p:spPr bwMode="auto">
              <a:xfrm>
                <a:off x="5286376" y="4380610"/>
                <a:ext cx="98425" cy="98425"/>
              </a:xfrm>
              <a:custGeom>
                <a:avLst/>
                <a:gdLst>
                  <a:gd name="T0" fmla="*/ 32 w 62"/>
                  <a:gd name="T1" fmla="*/ 62 h 62"/>
                  <a:gd name="T2" fmla="*/ 0 w 62"/>
                  <a:gd name="T3" fmla="*/ 30 h 62"/>
                  <a:gd name="T4" fmla="*/ 32 w 62"/>
                  <a:gd name="T5" fmla="*/ 0 h 62"/>
                  <a:gd name="T6" fmla="*/ 62 w 62"/>
                  <a:gd name="T7" fmla="*/ 30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0"/>
                    </a:lnTo>
                    <a:lnTo>
                      <a:pt x="32" y="0"/>
                    </a:lnTo>
                    <a:lnTo>
                      <a:pt x="62" y="30"/>
                    </a:lnTo>
                    <a:lnTo>
                      <a:pt x="32"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4" name="Freeform 273">
                <a:extLst>
                  <a:ext uri="{FF2B5EF4-FFF2-40B4-BE49-F238E27FC236}">
                    <a16:creationId xmlns:a16="http://schemas.microsoft.com/office/drawing/2014/main" id="{1E0E4884-3848-464C-91F1-067A28264300}"/>
                  </a:ext>
                </a:extLst>
              </p:cNvPr>
              <p:cNvSpPr>
                <a:spLocks/>
              </p:cNvSpPr>
              <p:nvPr/>
            </p:nvSpPr>
            <p:spPr bwMode="auto">
              <a:xfrm>
                <a:off x="5589588" y="4432998"/>
                <a:ext cx="98425" cy="98425"/>
              </a:xfrm>
              <a:custGeom>
                <a:avLst/>
                <a:gdLst>
                  <a:gd name="T0" fmla="*/ 30 w 62"/>
                  <a:gd name="T1" fmla="*/ 62 h 62"/>
                  <a:gd name="T2" fmla="*/ 0 w 62"/>
                  <a:gd name="T3" fmla="*/ 32 h 62"/>
                  <a:gd name="T4" fmla="*/ 30 w 62"/>
                  <a:gd name="T5" fmla="*/ 0 h 62"/>
                  <a:gd name="T6" fmla="*/ 62 w 62"/>
                  <a:gd name="T7" fmla="*/ 32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2"/>
                    </a:lnTo>
                    <a:lnTo>
                      <a:pt x="30" y="0"/>
                    </a:lnTo>
                    <a:lnTo>
                      <a:pt x="62" y="32"/>
                    </a:lnTo>
                    <a:lnTo>
                      <a:pt x="30"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5" name="Freeform 274">
                <a:extLst>
                  <a:ext uri="{FF2B5EF4-FFF2-40B4-BE49-F238E27FC236}">
                    <a16:creationId xmlns:a16="http://schemas.microsoft.com/office/drawing/2014/main" id="{E87648D9-B74D-4757-8E5E-C248BE2FC5B7}"/>
                  </a:ext>
                </a:extLst>
              </p:cNvPr>
              <p:cNvSpPr>
                <a:spLocks/>
              </p:cNvSpPr>
              <p:nvPr/>
            </p:nvSpPr>
            <p:spPr bwMode="auto">
              <a:xfrm>
                <a:off x="5889626" y="4479035"/>
                <a:ext cx="96838" cy="98425"/>
              </a:xfrm>
              <a:custGeom>
                <a:avLst/>
                <a:gdLst>
                  <a:gd name="T0" fmla="*/ 29 w 61"/>
                  <a:gd name="T1" fmla="*/ 62 h 62"/>
                  <a:gd name="T2" fmla="*/ 0 w 61"/>
                  <a:gd name="T3" fmla="*/ 30 h 62"/>
                  <a:gd name="T4" fmla="*/ 29 w 61"/>
                  <a:gd name="T5" fmla="*/ 0 h 62"/>
                  <a:gd name="T6" fmla="*/ 61 w 61"/>
                  <a:gd name="T7" fmla="*/ 30 h 62"/>
                  <a:gd name="T8" fmla="*/ 29 w 61"/>
                  <a:gd name="T9" fmla="*/ 62 h 62"/>
                </a:gdLst>
                <a:ahLst/>
                <a:cxnLst>
                  <a:cxn ang="0">
                    <a:pos x="T0" y="T1"/>
                  </a:cxn>
                  <a:cxn ang="0">
                    <a:pos x="T2" y="T3"/>
                  </a:cxn>
                  <a:cxn ang="0">
                    <a:pos x="T4" y="T5"/>
                  </a:cxn>
                  <a:cxn ang="0">
                    <a:pos x="T6" y="T7"/>
                  </a:cxn>
                  <a:cxn ang="0">
                    <a:pos x="T8" y="T9"/>
                  </a:cxn>
                </a:cxnLst>
                <a:rect l="0" t="0" r="r" b="b"/>
                <a:pathLst>
                  <a:path w="61" h="62">
                    <a:moveTo>
                      <a:pt x="29" y="62"/>
                    </a:moveTo>
                    <a:lnTo>
                      <a:pt x="0" y="30"/>
                    </a:lnTo>
                    <a:lnTo>
                      <a:pt x="29" y="0"/>
                    </a:lnTo>
                    <a:lnTo>
                      <a:pt x="61" y="30"/>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6" name="Freeform 275">
                <a:extLst>
                  <a:ext uri="{FF2B5EF4-FFF2-40B4-BE49-F238E27FC236}">
                    <a16:creationId xmlns:a16="http://schemas.microsoft.com/office/drawing/2014/main" id="{B593DCC5-3445-4D1F-B0DE-15A15E7B0701}"/>
                  </a:ext>
                </a:extLst>
              </p:cNvPr>
              <p:cNvSpPr>
                <a:spLocks/>
              </p:cNvSpPr>
              <p:nvPr/>
            </p:nvSpPr>
            <p:spPr bwMode="auto">
              <a:xfrm>
                <a:off x="6183313" y="4423473"/>
                <a:ext cx="98425" cy="98425"/>
              </a:xfrm>
              <a:custGeom>
                <a:avLst/>
                <a:gdLst>
                  <a:gd name="T0" fmla="*/ 32 w 62"/>
                  <a:gd name="T1" fmla="*/ 62 h 62"/>
                  <a:gd name="T2" fmla="*/ 0 w 62"/>
                  <a:gd name="T3" fmla="*/ 32 h 62"/>
                  <a:gd name="T4" fmla="*/ 32 w 62"/>
                  <a:gd name="T5" fmla="*/ 0 h 62"/>
                  <a:gd name="T6" fmla="*/ 62 w 62"/>
                  <a:gd name="T7" fmla="*/ 32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2"/>
                    </a:lnTo>
                    <a:lnTo>
                      <a:pt x="32" y="0"/>
                    </a:lnTo>
                    <a:lnTo>
                      <a:pt x="62" y="32"/>
                    </a:lnTo>
                    <a:lnTo>
                      <a:pt x="32"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7" name="Freeform 276">
                <a:extLst>
                  <a:ext uri="{FF2B5EF4-FFF2-40B4-BE49-F238E27FC236}">
                    <a16:creationId xmlns:a16="http://schemas.microsoft.com/office/drawing/2014/main" id="{169E82E4-FBE1-463C-9050-778D1B9FFA82}"/>
                  </a:ext>
                </a:extLst>
              </p:cNvPr>
              <p:cNvSpPr>
                <a:spLocks/>
              </p:cNvSpPr>
              <p:nvPr/>
            </p:nvSpPr>
            <p:spPr bwMode="auto">
              <a:xfrm>
                <a:off x="6477001" y="4479035"/>
                <a:ext cx="98425" cy="98425"/>
              </a:xfrm>
              <a:custGeom>
                <a:avLst/>
                <a:gdLst>
                  <a:gd name="T0" fmla="*/ 33 w 62"/>
                  <a:gd name="T1" fmla="*/ 62 h 62"/>
                  <a:gd name="T2" fmla="*/ 0 w 62"/>
                  <a:gd name="T3" fmla="*/ 33 h 62"/>
                  <a:gd name="T4" fmla="*/ 33 w 62"/>
                  <a:gd name="T5" fmla="*/ 0 h 62"/>
                  <a:gd name="T6" fmla="*/ 62 w 62"/>
                  <a:gd name="T7" fmla="*/ 33 h 62"/>
                  <a:gd name="T8" fmla="*/ 33 w 62"/>
                  <a:gd name="T9" fmla="*/ 62 h 62"/>
                </a:gdLst>
                <a:ahLst/>
                <a:cxnLst>
                  <a:cxn ang="0">
                    <a:pos x="T0" y="T1"/>
                  </a:cxn>
                  <a:cxn ang="0">
                    <a:pos x="T2" y="T3"/>
                  </a:cxn>
                  <a:cxn ang="0">
                    <a:pos x="T4" y="T5"/>
                  </a:cxn>
                  <a:cxn ang="0">
                    <a:pos x="T6" y="T7"/>
                  </a:cxn>
                  <a:cxn ang="0">
                    <a:pos x="T8" y="T9"/>
                  </a:cxn>
                </a:cxnLst>
                <a:rect l="0" t="0" r="r" b="b"/>
                <a:pathLst>
                  <a:path w="62" h="62">
                    <a:moveTo>
                      <a:pt x="33" y="62"/>
                    </a:moveTo>
                    <a:lnTo>
                      <a:pt x="0" y="33"/>
                    </a:lnTo>
                    <a:lnTo>
                      <a:pt x="33" y="0"/>
                    </a:lnTo>
                    <a:lnTo>
                      <a:pt x="62" y="33"/>
                    </a:lnTo>
                    <a:lnTo>
                      <a:pt x="33"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8" name="Freeform 277">
                <a:extLst>
                  <a:ext uri="{FF2B5EF4-FFF2-40B4-BE49-F238E27FC236}">
                    <a16:creationId xmlns:a16="http://schemas.microsoft.com/office/drawing/2014/main" id="{50A8E7D3-4867-41C4-AD45-6F1CB13386AD}"/>
                  </a:ext>
                </a:extLst>
              </p:cNvPr>
              <p:cNvSpPr>
                <a:spLocks/>
              </p:cNvSpPr>
              <p:nvPr/>
            </p:nvSpPr>
            <p:spPr bwMode="auto">
              <a:xfrm>
                <a:off x="6772276" y="4310760"/>
                <a:ext cx="96838" cy="98425"/>
              </a:xfrm>
              <a:custGeom>
                <a:avLst/>
                <a:gdLst>
                  <a:gd name="T0" fmla="*/ 29 w 61"/>
                  <a:gd name="T1" fmla="*/ 62 h 62"/>
                  <a:gd name="T2" fmla="*/ 0 w 61"/>
                  <a:gd name="T3" fmla="*/ 30 h 62"/>
                  <a:gd name="T4" fmla="*/ 29 w 61"/>
                  <a:gd name="T5" fmla="*/ 0 h 62"/>
                  <a:gd name="T6" fmla="*/ 61 w 61"/>
                  <a:gd name="T7" fmla="*/ 30 h 62"/>
                  <a:gd name="T8" fmla="*/ 29 w 61"/>
                  <a:gd name="T9" fmla="*/ 62 h 62"/>
                </a:gdLst>
                <a:ahLst/>
                <a:cxnLst>
                  <a:cxn ang="0">
                    <a:pos x="T0" y="T1"/>
                  </a:cxn>
                  <a:cxn ang="0">
                    <a:pos x="T2" y="T3"/>
                  </a:cxn>
                  <a:cxn ang="0">
                    <a:pos x="T4" y="T5"/>
                  </a:cxn>
                  <a:cxn ang="0">
                    <a:pos x="T6" y="T7"/>
                  </a:cxn>
                  <a:cxn ang="0">
                    <a:pos x="T8" y="T9"/>
                  </a:cxn>
                </a:cxnLst>
                <a:rect l="0" t="0" r="r" b="b"/>
                <a:pathLst>
                  <a:path w="61" h="62">
                    <a:moveTo>
                      <a:pt x="29" y="62"/>
                    </a:moveTo>
                    <a:lnTo>
                      <a:pt x="0" y="30"/>
                    </a:lnTo>
                    <a:lnTo>
                      <a:pt x="29" y="0"/>
                    </a:lnTo>
                    <a:lnTo>
                      <a:pt x="61" y="30"/>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9" name="Freeform 278">
                <a:extLst>
                  <a:ext uri="{FF2B5EF4-FFF2-40B4-BE49-F238E27FC236}">
                    <a16:creationId xmlns:a16="http://schemas.microsoft.com/office/drawing/2014/main" id="{7FFB97BC-7EB7-4289-961E-7F81506FEA8E}"/>
                  </a:ext>
                </a:extLst>
              </p:cNvPr>
              <p:cNvSpPr>
                <a:spLocks/>
              </p:cNvSpPr>
              <p:nvPr/>
            </p:nvSpPr>
            <p:spPr bwMode="auto">
              <a:xfrm>
                <a:off x="7070726" y="4259960"/>
                <a:ext cx="98425" cy="98425"/>
              </a:xfrm>
              <a:custGeom>
                <a:avLst/>
                <a:gdLst>
                  <a:gd name="T0" fmla="*/ 32 w 62"/>
                  <a:gd name="T1" fmla="*/ 62 h 62"/>
                  <a:gd name="T2" fmla="*/ 0 w 62"/>
                  <a:gd name="T3" fmla="*/ 32 h 62"/>
                  <a:gd name="T4" fmla="*/ 32 w 62"/>
                  <a:gd name="T5" fmla="*/ 0 h 62"/>
                  <a:gd name="T6" fmla="*/ 62 w 62"/>
                  <a:gd name="T7" fmla="*/ 32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2"/>
                    </a:lnTo>
                    <a:lnTo>
                      <a:pt x="32" y="0"/>
                    </a:lnTo>
                    <a:lnTo>
                      <a:pt x="62" y="32"/>
                    </a:lnTo>
                    <a:lnTo>
                      <a:pt x="32"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0" name="Freeform 279">
                <a:extLst>
                  <a:ext uri="{FF2B5EF4-FFF2-40B4-BE49-F238E27FC236}">
                    <a16:creationId xmlns:a16="http://schemas.microsoft.com/office/drawing/2014/main" id="{40AC57E6-6057-416F-836D-72A0F4585075}"/>
                  </a:ext>
                </a:extLst>
              </p:cNvPr>
              <p:cNvSpPr>
                <a:spLocks/>
              </p:cNvSpPr>
              <p:nvPr/>
            </p:nvSpPr>
            <p:spPr bwMode="auto">
              <a:xfrm>
                <a:off x="7378701" y="3759898"/>
                <a:ext cx="93663" cy="93662"/>
              </a:xfrm>
              <a:custGeom>
                <a:avLst/>
                <a:gdLst>
                  <a:gd name="T0" fmla="*/ 29 w 59"/>
                  <a:gd name="T1" fmla="*/ 59 h 59"/>
                  <a:gd name="T2" fmla="*/ 0 w 59"/>
                  <a:gd name="T3" fmla="*/ 29 h 59"/>
                  <a:gd name="T4" fmla="*/ 29 w 59"/>
                  <a:gd name="T5" fmla="*/ 0 h 59"/>
                  <a:gd name="T6" fmla="*/ 59 w 59"/>
                  <a:gd name="T7" fmla="*/ 29 h 59"/>
                  <a:gd name="T8" fmla="*/ 29 w 59"/>
                  <a:gd name="T9" fmla="*/ 59 h 59"/>
                </a:gdLst>
                <a:ahLst/>
                <a:cxnLst>
                  <a:cxn ang="0">
                    <a:pos x="T0" y="T1"/>
                  </a:cxn>
                  <a:cxn ang="0">
                    <a:pos x="T2" y="T3"/>
                  </a:cxn>
                  <a:cxn ang="0">
                    <a:pos x="T4" y="T5"/>
                  </a:cxn>
                  <a:cxn ang="0">
                    <a:pos x="T6" y="T7"/>
                  </a:cxn>
                  <a:cxn ang="0">
                    <a:pos x="T8" y="T9"/>
                  </a:cxn>
                </a:cxnLst>
                <a:rect l="0" t="0" r="r" b="b"/>
                <a:pathLst>
                  <a:path w="59" h="59">
                    <a:moveTo>
                      <a:pt x="29" y="59"/>
                    </a:moveTo>
                    <a:lnTo>
                      <a:pt x="0" y="29"/>
                    </a:lnTo>
                    <a:lnTo>
                      <a:pt x="29" y="0"/>
                    </a:lnTo>
                    <a:lnTo>
                      <a:pt x="59" y="29"/>
                    </a:lnTo>
                    <a:lnTo>
                      <a:pt x="29" y="59"/>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1" name="Freeform 280">
                <a:extLst>
                  <a:ext uri="{FF2B5EF4-FFF2-40B4-BE49-F238E27FC236}">
                    <a16:creationId xmlns:a16="http://schemas.microsoft.com/office/drawing/2014/main" id="{1A8B35E2-8295-4F6E-BCE7-6EE68D5BBBC4}"/>
                  </a:ext>
                </a:extLst>
              </p:cNvPr>
              <p:cNvSpPr>
                <a:spLocks/>
              </p:cNvSpPr>
              <p:nvPr/>
            </p:nvSpPr>
            <p:spPr bwMode="auto">
              <a:xfrm>
                <a:off x="7672388" y="3320160"/>
                <a:ext cx="98425" cy="98425"/>
              </a:xfrm>
              <a:custGeom>
                <a:avLst/>
                <a:gdLst>
                  <a:gd name="T0" fmla="*/ 30 w 62"/>
                  <a:gd name="T1" fmla="*/ 62 h 62"/>
                  <a:gd name="T2" fmla="*/ 0 w 62"/>
                  <a:gd name="T3" fmla="*/ 29 h 62"/>
                  <a:gd name="T4" fmla="*/ 30 w 62"/>
                  <a:gd name="T5" fmla="*/ 0 h 62"/>
                  <a:gd name="T6" fmla="*/ 62 w 62"/>
                  <a:gd name="T7" fmla="*/ 29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29"/>
                    </a:lnTo>
                    <a:lnTo>
                      <a:pt x="30" y="0"/>
                    </a:lnTo>
                    <a:lnTo>
                      <a:pt x="62" y="29"/>
                    </a:lnTo>
                    <a:lnTo>
                      <a:pt x="30"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2" name="Freeform 281">
                <a:extLst>
                  <a:ext uri="{FF2B5EF4-FFF2-40B4-BE49-F238E27FC236}">
                    <a16:creationId xmlns:a16="http://schemas.microsoft.com/office/drawing/2014/main" id="{3711BBB4-4471-4A50-9AAF-3FD6900EC070}"/>
                  </a:ext>
                </a:extLst>
              </p:cNvPr>
              <p:cNvSpPr>
                <a:spLocks/>
              </p:cNvSpPr>
              <p:nvPr/>
            </p:nvSpPr>
            <p:spPr bwMode="auto">
              <a:xfrm>
                <a:off x="7972426" y="2923285"/>
                <a:ext cx="96838" cy="96837"/>
              </a:xfrm>
              <a:custGeom>
                <a:avLst/>
                <a:gdLst>
                  <a:gd name="T0" fmla="*/ 29 w 61"/>
                  <a:gd name="T1" fmla="*/ 61 h 61"/>
                  <a:gd name="T2" fmla="*/ 0 w 61"/>
                  <a:gd name="T3" fmla="*/ 32 h 61"/>
                  <a:gd name="T4" fmla="*/ 29 w 61"/>
                  <a:gd name="T5" fmla="*/ 0 h 61"/>
                  <a:gd name="T6" fmla="*/ 61 w 61"/>
                  <a:gd name="T7" fmla="*/ 32 h 61"/>
                  <a:gd name="T8" fmla="*/ 29 w 61"/>
                  <a:gd name="T9" fmla="*/ 61 h 61"/>
                </a:gdLst>
                <a:ahLst/>
                <a:cxnLst>
                  <a:cxn ang="0">
                    <a:pos x="T0" y="T1"/>
                  </a:cxn>
                  <a:cxn ang="0">
                    <a:pos x="T2" y="T3"/>
                  </a:cxn>
                  <a:cxn ang="0">
                    <a:pos x="T4" y="T5"/>
                  </a:cxn>
                  <a:cxn ang="0">
                    <a:pos x="T6" y="T7"/>
                  </a:cxn>
                  <a:cxn ang="0">
                    <a:pos x="T8" y="T9"/>
                  </a:cxn>
                </a:cxnLst>
                <a:rect l="0" t="0" r="r" b="b"/>
                <a:pathLst>
                  <a:path w="61" h="61">
                    <a:moveTo>
                      <a:pt x="29" y="61"/>
                    </a:moveTo>
                    <a:lnTo>
                      <a:pt x="0" y="32"/>
                    </a:lnTo>
                    <a:lnTo>
                      <a:pt x="29" y="0"/>
                    </a:lnTo>
                    <a:lnTo>
                      <a:pt x="61" y="32"/>
                    </a:lnTo>
                    <a:lnTo>
                      <a:pt x="29" y="61"/>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8" name="Line 5">
              <a:extLst>
                <a:ext uri="{FF2B5EF4-FFF2-40B4-BE49-F238E27FC236}">
                  <a16:creationId xmlns:a16="http://schemas.microsoft.com/office/drawing/2014/main" id="{A0B64E9F-3340-4FA4-9486-D4BB7CADC6D3}"/>
                </a:ext>
              </a:extLst>
            </p:cNvPr>
            <p:cNvSpPr>
              <a:spLocks noChangeShapeType="1"/>
            </p:cNvSpPr>
            <p:nvPr/>
          </p:nvSpPr>
          <p:spPr bwMode="auto">
            <a:xfrm>
              <a:off x="768832" y="4401490"/>
              <a:ext cx="313518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6">
              <a:extLst>
                <a:ext uri="{FF2B5EF4-FFF2-40B4-BE49-F238E27FC236}">
                  <a16:creationId xmlns:a16="http://schemas.microsoft.com/office/drawing/2014/main" id="{C0AF63EB-9C24-4428-84BB-8C5ECD8F37E6}"/>
                </a:ext>
              </a:extLst>
            </p:cNvPr>
            <p:cNvSpPr>
              <a:spLocks noChangeShapeType="1"/>
            </p:cNvSpPr>
            <p:nvPr/>
          </p:nvSpPr>
          <p:spPr bwMode="auto">
            <a:xfrm flipV="1">
              <a:off x="768832" y="2538804"/>
              <a:ext cx="0" cy="18626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7">
              <a:extLst>
                <a:ext uri="{FF2B5EF4-FFF2-40B4-BE49-F238E27FC236}">
                  <a16:creationId xmlns:a16="http://schemas.microsoft.com/office/drawing/2014/main" id="{8F754328-6C7D-4615-B285-DDAFBB5FEB84}"/>
                </a:ext>
              </a:extLst>
            </p:cNvPr>
            <p:cNvSpPr>
              <a:spLocks noChangeShapeType="1"/>
            </p:cNvSpPr>
            <p:nvPr/>
          </p:nvSpPr>
          <p:spPr bwMode="auto">
            <a:xfrm>
              <a:off x="683544" y="4271853"/>
              <a:ext cx="852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Line 8">
              <a:extLst>
                <a:ext uri="{FF2B5EF4-FFF2-40B4-BE49-F238E27FC236}">
                  <a16:creationId xmlns:a16="http://schemas.microsoft.com/office/drawing/2014/main" id="{8D5ECA3B-925F-4805-91D9-99B7CB11F0B5}"/>
                </a:ext>
              </a:extLst>
            </p:cNvPr>
            <p:cNvSpPr>
              <a:spLocks noChangeShapeType="1"/>
            </p:cNvSpPr>
            <p:nvPr/>
          </p:nvSpPr>
          <p:spPr bwMode="auto">
            <a:xfrm flipV="1">
              <a:off x="1215740" y="4401490"/>
              <a:ext cx="0" cy="5117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9">
              <a:extLst>
                <a:ext uri="{FF2B5EF4-FFF2-40B4-BE49-F238E27FC236}">
                  <a16:creationId xmlns:a16="http://schemas.microsoft.com/office/drawing/2014/main" id="{C728287D-B54D-412F-864E-95428C80E0DF}"/>
                </a:ext>
              </a:extLst>
            </p:cNvPr>
            <p:cNvSpPr>
              <a:spLocks noChangeShapeType="1"/>
            </p:cNvSpPr>
            <p:nvPr/>
          </p:nvSpPr>
          <p:spPr bwMode="auto">
            <a:xfrm flipV="1">
              <a:off x="1908277" y="4401490"/>
              <a:ext cx="0" cy="5117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Line 10">
              <a:extLst>
                <a:ext uri="{FF2B5EF4-FFF2-40B4-BE49-F238E27FC236}">
                  <a16:creationId xmlns:a16="http://schemas.microsoft.com/office/drawing/2014/main" id="{5869EC7D-8536-44FA-B5BE-A80BF60A465A}"/>
                </a:ext>
              </a:extLst>
            </p:cNvPr>
            <p:cNvSpPr>
              <a:spLocks noChangeShapeType="1"/>
            </p:cNvSpPr>
            <p:nvPr/>
          </p:nvSpPr>
          <p:spPr bwMode="auto">
            <a:xfrm flipV="1">
              <a:off x="2600815" y="4401490"/>
              <a:ext cx="0" cy="5117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11">
              <a:extLst>
                <a:ext uri="{FF2B5EF4-FFF2-40B4-BE49-F238E27FC236}">
                  <a16:creationId xmlns:a16="http://schemas.microsoft.com/office/drawing/2014/main" id="{5E4D8C7D-2492-425A-A6F4-85086D6F7BF9}"/>
                </a:ext>
              </a:extLst>
            </p:cNvPr>
            <p:cNvSpPr>
              <a:spLocks noChangeShapeType="1"/>
            </p:cNvSpPr>
            <p:nvPr/>
          </p:nvSpPr>
          <p:spPr bwMode="auto">
            <a:xfrm flipV="1">
              <a:off x="3291647" y="4401490"/>
              <a:ext cx="0" cy="5117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Line 49">
              <a:extLst>
                <a:ext uri="{FF2B5EF4-FFF2-40B4-BE49-F238E27FC236}">
                  <a16:creationId xmlns:a16="http://schemas.microsoft.com/office/drawing/2014/main" id="{8F894C74-42C0-48F3-86D9-C41A658CB818}"/>
                </a:ext>
              </a:extLst>
            </p:cNvPr>
            <p:cNvSpPr>
              <a:spLocks noChangeShapeType="1"/>
            </p:cNvSpPr>
            <p:nvPr/>
          </p:nvSpPr>
          <p:spPr bwMode="auto">
            <a:xfrm>
              <a:off x="683544" y="3838591"/>
              <a:ext cx="852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Line 50">
              <a:extLst>
                <a:ext uri="{FF2B5EF4-FFF2-40B4-BE49-F238E27FC236}">
                  <a16:creationId xmlns:a16="http://schemas.microsoft.com/office/drawing/2014/main" id="{390A803D-1898-46CE-891E-450427FD45E0}"/>
                </a:ext>
              </a:extLst>
            </p:cNvPr>
            <p:cNvSpPr>
              <a:spLocks noChangeShapeType="1"/>
            </p:cNvSpPr>
            <p:nvPr/>
          </p:nvSpPr>
          <p:spPr bwMode="auto">
            <a:xfrm>
              <a:off x="683544" y="3407034"/>
              <a:ext cx="852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Line 51">
              <a:extLst>
                <a:ext uri="{FF2B5EF4-FFF2-40B4-BE49-F238E27FC236}">
                  <a16:creationId xmlns:a16="http://schemas.microsoft.com/office/drawing/2014/main" id="{F577F4BD-D1DC-4549-A4E3-A12A88817BE7}"/>
                </a:ext>
              </a:extLst>
            </p:cNvPr>
            <p:cNvSpPr>
              <a:spLocks noChangeShapeType="1"/>
            </p:cNvSpPr>
            <p:nvPr/>
          </p:nvSpPr>
          <p:spPr bwMode="auto">
            <a:xfrm>
              <a:off x="683544" y="2970360"/>
              <a:ext cx="852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Line 52">
              <a:extLst>
                <a:ext uri="{FF2B5EF4-FFF2-40B4-BE49-F238E27FC236}">
                  <a16:creationId xmlns:a16="http://schemas.microsoft.com/office/drawing/2014/main" id="{4ACC9008-9895-4096-BF3B-F9BFF811BC0B}"/>
                </a:ext>
              </a:extLst>
            </p:cNvPr>
            <p:cNvSpPr>
              <a:spLocks noChangeShapeType="1"/>
            </p:cNvSpPr>
            <p:nvPr/>
          </p:nvSpPr>
          <p:spPr bwMode="auto">
            <a:xfrm>
              <a:off x="683544" y="2538804"/>
              <a:ext cx="852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Freeform 199">
              <a:extLst>
                <a:ext uri="{FF2B5EF4-FFF2-40B4-BE49-F238E27FC236}">
                  <a16:creationId xmlns:a16="http://schemas.microsoft.com/office/drawing/2014/main" id="{3B953438-7E30-4C82-B7D8-80C4AF3D6309}"/>
                </a:ext>
              </a:extLst>
            </p:cNvPr>
            <p:cNvSpPr>
              <a:spLocks/>
            </p:cNvSpPr>
            <p:nvPr/>
          </p:nvSpPr>
          <p:spPr bwMode="auto">
            <a:xfrm>
              <a:off x="833651" y="2538804"/>
              <a:ext cx="3000427" cy="1756929"/>
            </a:xfrm>
            <a:custGeom>
              <a:avLst/>
              <a:gdLst>
                <a:gd name="T0" fmla="*/ 0 w 598"/>
                <a:gd name="T1" fmla="*/ 345 h 350"/>
                <a:gd name="T2" fmla="*/ 164 w 598"/>
                <a:gd name="T3" fmla="*/ 302 h 350"/>
                <a:gd name="T4" fmla="*/ 262 w 598"/>
                <a:gd name="T5" fmla="*/ 143 h 350"/>
                <a:gd name="T6" fmla="*/ 377 w 598"/>
                <a:gd name="T7" fmla="*/ 19 h 350"/>
                <a:gd name="T8" fmla="*/ 598 w 598"/>
                <a:gd name="T9" fmla="*/ 5 h 350"/>
              </a:gdLst>
              <a:ahLst/>
              <a:cxnLst>
                <a:cxn ang="0">
                  <a:pos x="T0" y="T1"/>
                </a:cxn>
                <a:cxn ang="0">
                  <a:pos x="T2" y="T3"/>
                </a:cxn>
                <a:cxn ang="0">
                  <a:pos x="T4" y="T5"/>
                </a:cxn>
                <a:cxn ang="0">
                  <a:pos x="T6" y="T7"/>
                </a:cxn>
                <a:cxn ang="0">
                  <a:pos x="T8" y="T9"/>
                </a:cxn>
              </a:cxnLst>
              <a:rect l="0" t="0" r="r" b="b"/>
              <a:pathLst>
                <a:path w="598" h="350">
                  <a:moveTo>
                    <a:pt x="0" y="345"/>
                  </a:moveTo>
                  <a:cubicBezTo>
                    <a:pt x="0" y="345"/>
                    <a:pt x="120" y="350"/>
                    <a:pt x="164" y="302"/>
                  </a:cubicBezTo>
                  <a:cubicBezTo>
                    <a:pt x="208" y="254"/>
                    <a:pt x="262" y="143"/>
                    <a:pt x="262" y="143"/>
                  </a:cubicBezTo>
                  <a:cubicBezTo>
                    <a:pt x="262" y="143"/>
                    <a:pt x="308" y="38"/>
                    <a:pt x="377" y="19"/>
                  </a:cubicBezTo>
                  <a:cubicBezTo>
                    <a:pt x="446" y="0"/>
                    <a:pt x="598" y="5"/>
                    <a:pt x="598" y="5"/>
                  </a:cubicBezTo>
                </a:path>
              </a:pathLst>
            </a:custGeom>
            <a:noFill/>
            <a:ln w="19050" cap="flat">
              <a:solidFill>
                <a:srgbClr val="0856A7"/>
              </a:solidFill>
              <a:prstDash val="sys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Freeform 201">
              <a:extLst>
                <a:ext uri="{FF2B5EF4-FFF2-40B4-BE49-F238E27FC236}">
                  <a16:creationId xmlns:a16="http://schemas.microsoft.com/office/drawing/2014/main" id="{CCD016C4-ADDB-4BED-BECD-52FDDEC57F4C}"/>
                </a:ext>
              </a:extLst>
            </p:cNvPr>
            <p:cNvSpPr>
              <a:spLocks/>
            </p:cNvSpPr>
            <p:nvPr/>
          </p:nvSpPr>
          <p:spPr bwMode="auto">
            <a:xfrm>
              <a:off x="768832" y="2557567"/>
              <a:ext cx="3135181" cy="1748401"/>
            </a:xfrm>
            <a:custGeom>
              <a:avLst/>
              <a:gdLst>
                <a:gd name="T0" fmla="*/ 0 w 625"/>
                <a:gd name="T1" fmla="*/ 341 h 348"/>
                <a:gd name="T2" fmla="*/ 237 w 625"/>
                <a:gd name="T3" fmla="*/ 300 h 348"/>
                <a:gd name="T4" fmla="*/ 358 w 625"/>
                <a:gd name="T5" fmla="*/ 158 h 348"/>
                <a:gd name="T6" fmla="*/ 483 w 625"/>
                <a:gd name="T7" fmla="*/ 31 h 348"/>
                <a:gd name="T8" fmla="*/ 625 w 625"/>
                <a:gd name="T9" fmla="*/ 0 h 348"/>
              </a:gdLst>
              <a:ahLst/>
              <a:cxnLst>
                <a:cxn ang="0">
                  <a:pos x="T0" y="T1"/>
                </a:cxn>
                <a:cxn ang="0">
                  <a:pos x="T2" y="T3"/>
                </a:cxn>
                <a:cxn ang="0">
                  <a:pos x="T4" y="T5"/>
                </a:cxn>
                <a:cxn ang="0">
                  <a:pos x="T6" y="T7"/>
                </a:cxn>
                <a:cxn ang="0">
                  <a:pos x="T8" y="T9"/>
                </a:cxn>
              </a:cxnLst>
              <a:rect l="0" t="0" r="r" b="b"/>
              <a:pathLst>
                <a:path w="625" h="348">
                  <a:moveTo>
                    <a:pt x="0" y="341"/>
                  </a:moveTo>
                  <a:cubicBezTo>
                    <a:pt x="0" y="341"/>
                    <a:pt x="178" y="348"/>
                    <a:pt x="237" y="300"/>
                  </a:cubicBezTo>
                  <a:cubicBezTo>
                    <a:pt x="296" y="252"/>
                    <a:pt x="358" y="158"/>
                    <a:pt x="358" y="158"/>
                  </a:cubicBezTo>
                  <a:cubicBezTo>
                    <a:pt x="358" y="158"/>
                    <a:pt x="427" y="52"/>
                    <a:pt x="483" y="31"/>
                  </a:cubicBezTo>
                  <a:cubicBezTo>
                    <a:pt x="540" y="10"/>
                    <a:pt x="625" y="0"/>
                    <a:pt x="625" y="0"/>
                  </a:cubicBezTo>
                </a:path>
              </a:pathLst>
            </a:custGeom>
            <a:noFill/>
            <a:ln w="19050"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3" name="Rectangle 214">
              <a:extLst>
                <a:ext uri="{FF2B5EF4-FFF2-40B4-BE49-F238E27FC236}">
                  <a16:creationId xmlns:a16="http://schemas.microsoft.com/office/drawing/2014/main" id="{792BBBB9-56E7-4442-A9E5-E422BC51FF2D}"/>
                </a:ext>
              </a:extLst>
            </p:cNvPr>
            <p:cNvSpPr>
              <a:spLocks noChangeArrowheads="1"/>
            </p:cNvSpPr>
            <p:nvPr/>
          </p:nvSpPr>
          <p:spPr bwMode="auto">
            <a:xfrm>
              <a:off x="1812755" y="3778889"/>
              <a:ext cx="69937"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4" name="Rectangle 215">
              <a:extLst>
                <a:ext uri="{FF2B5EF4-FFF2-40B4-BE49-F238E27FC236}">
                  <a16:creationId xmlns:a16="http://schemas.microsoft.com/office/drawing/2014/main" id="{928A7A37-FFC4-4BDB-A3C6-A1D5F69A8E34}"/>
                </a:ext>
              </a:extLst>
            </p:cNvPr>
            <p:cNvSpPr>
              <a:spLocks noChangeArrowheads="1"/>
            </p:cNvSpPr>
            <p:nvPr/>
          </p:nvSpPr>
          <p:spPr bwMode="auto">
            <a:xfrm>
              <a:off x="2148788" y="3135818"/>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5" name="Rectangle 216">
              <a:extLst>
                <a:ext uri="{FF2B5EF4-FFF2-40B4-BE49-F238E27FC236}">
                  <a16:creationId xmlns:a16="http://schemas.microsoft.com/office/drawing/2014/main" id="{C75F4865-F8BC-461E-8C08-E82EBD99D63F}"/>
                </a:ext>
              </a:extLst>
            </p:cNvPr>
            <p:cNvSpPr>
              <a:spLocks noChangeArrowheads="1"/>
            </p:cNvSpPr>
            <p:nvPr/>
          </p:nvSpPr>
          <p:spPr bwMode="auto">
            <a:xfrm>
              <a:off x="2479705" y="2714496"/>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6" name="Rectangle 217">
              <a:extLst>
                <a:ext uri="{FF2B5EF4-FFF2-40B4-BE49-F238E27FC236}">
                  <a16:creationId xmlns:a16="http://schemas.microsoft.com/office/drawing/2014/main" id="{AC2E4C23-CC25-41D6-9E30-7DC3B886E634}"/>
                </a:ext>
              </a:extLst>
            </p:cNvPr>
            <p:cNvSpPr>
              <a:spLocks noChangeArrowheads="1"/>
            </p:cNvSpPr>
            <p:nvPr/>
          </p:nvSpPr>
          <p:spPr bwMode="auto">
            <a:xfrm>
              <a:off x="2800388" y="2554155"/>
              <a:ext cx="75053" cy="69935"/>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7" name="Rectangle 218">
              <a:extLst>
                <a:ext uri="{FF2B5EF4-FFF2-40B4-BE49-F238E27FC236}">
                  <a16:creationId xmlns:a16="http://schemas.microsoft.com/office/drawing/2014/main" id="{2C1BE363-52B1-41A1-9091-D21B708D90A7}"/>
                </a:ext>
              </a:extLst>
            </p:cNvPr>
            <p:cNvSpPr>
              <a:spLocks noChangeArrowheads="1"/>
            </p:cNvSpPr>
            <p:nvPr/>
          </p:nvSpPr>
          <p:spPr bwMode="auto">
            <a:xfrm>
              <a:off x="3136422" y="2528568"/>
              <a:ext cx="69937"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8" name="Rectangle 219">
              <a:extLst>
                <a:ext uri="{FF2B5EF4-FFF2-40B4-BE49-F238E27FC236}">
                  <a16:creationId xmlns:a16="http://schemas.microsoft.com/office/drawing/2014/main" id="{CB895CA6-6724-455F-93F4-2C1D47011C63}"/>
                </a:ext>
              </a:extLst>
            </p:cNvPr>
            <p:cNvSpPr>
              <a:spLocks noChangeArrowheads="1"/>
            </p:cNvSpPr>
            <p:nvPr/>
          </p:nvSpPr>
          <p:spPr bwMode="auto">
            <a:xfrm>
              <a:off x="3462221" y="2523452"/>
              <a:ext cx="76760"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9" name="Rectangle 220">
              <a:extLst>
                <a:ext uri="{FF2B5EF4-FFF2-40B4-BE49-F238E27FC236}">
                  <a16:creationId xmlns:a16="http://schemas.microsoft.com/office/drawing/2014/main" id="{85FDD5C8-7DB4-4EDA-B398-55E9DD4B4558}"/>
                </a:ext>
              </a:extLst>
            </p:cNvPr>
            <p:cNvSpPr>
              <a:spLocks noChangeArrowheads="1"/>
            </p:cNvSpPr>
            <p:nvPr/>
          </p:nvSpPr>
          <p:spPr bwMode="auto">
            <a:xfrm>
              <a:off x="3808490" y="2523452"/>
              <a:ext cx="71642" cy="69935"/>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0" name="Rectangle 221">
              <a:extLst>
                <a:ext uri="{FF2B5EF4-FFF2-40B4-BE49-F238E27FC236}">
                  <a16:creationId xmlns:a16="http://schemas.microsoft.com/office/drawing/2014/main" id="{6450A59A-FF8F-48B2-B193-38506895F17F}"/>
                </a:ext>
              </a:extLst>
            </p:cNvPr>
            <p:cNvSpPr>
              <a:spLocks noChangeArrowheads="1"/>
            </p:cNvSpPr>
            <p:nvPr/>
          </p:nvSpPr>
          <p:spPr bwMode="auto">
            <a:xfrm>
              <a:off x="1154333" y="4210445"/>
              <a:ext cx="75053" cy="71642"/>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1" name="Rectangle 222">
              <a:extLst>
                <a:ext uri="{FF2B5EF4-FFF2-40B4-BE49-F238E27FC236}">
                  <a16:creationId xmlns:a16="http://schemas.microsoft.com/office/drawing/2014/main" id="{7CBDF64F-7D5D-4F5B-A825-43A07F3EF24D}"/>
                </a:ext>
              </a:extLst>
            </p:cNvPr>
            <p:cNvSpPr>
              <a:spLocks noChangeArrowheads="1"/>
            </p:cNvSpPr>
            <p:nvPr/>
          </p:nvSpPr>
          <p:spPr bwMode="auto">
            <a:xfrm>
              <a:off x="808064" y="4246266"/>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2" name="Freeform 282">
              <a:extLst>
                <a:ext uri="{FF2B5EF4-FFF2-40B4-BE49-F238E27FC236}">
                  <a16:creationId xmlns:a16="http://schemas.microsoft.com/office/drawing/2014/main" id="{A54D6ECE-A106-4266-B244-958BBDE47601}"/>
                </a:ext>
              </a:extLst>
            </p:cNvPr>
            <p:cNvSpPr>
              <a:spLocks/>
            </p:cNvSpPr>
            <p:nvPr/>
          </p:nvSpPr>
          <p:spPr bwMode="auto">
            <a:xfrm>
              <a:off x="2464354" y="3256927"/>
              <a:ext cx="105757" cy="105757"/>
            </a:xfrm>
            <a:custGeom>
              <a:avLst/>
              <a:gdLst>
                <a:gd name="T0" fmla="*/ 30 w 62"/>
                <a:gd name="T1" fmla="*/ 62 h 62"/>
                <a:gd name="T2" fmla="*/ 0 w 62"/>
                <a:gd name="T3" fmla="*/ 29 h 62"/>
                <a:gd name="T4" fmla="*/ 30 w 62"/>
                <a:gd name="T5" fmla="*/ 0 h 62"/>
                <a:gd name="T6" fmla="*/ 62 w 62"/>
                <a:gd name="T7" fmla="*/ 29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29"/>
                  </a:lnTo>
                  <a:lnTo>
                    <a:pt x="30" y="0"/>
                  </a:lnTo>
                  <a:lnTo>
                    <a:pt x="62" y="29"/>
                  </a:lnTo>
                  <a:lnTo>
                    <a:pt x="30"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3" name="Freeform 283">
              <a:extLst>
                <a:ext uri="{FF2B5EF4-FFF2-40B4-BE49-F238E27FC236}">
                  <a16:creationId xmlns:a16="http://schemas.microsoft.com/office/drawing/2014/main" id="{64F5887B-6013-419E-84F8-0721E52A9B4A}"/>
                </a:ext>
              </a:extLst>
            </p:cNvPr>
            <p:cNvSpPr>
              <a:spLocks/>
            </p:cNvSpPr>
            <p:nvPr/>
          </p:nvSpPr>
          <p:spPr bwMode="auto">
            <a:xfrm>
              <a:off x="2800388" y="3014710"/>
              <a:ext cx="105757" cy="105757"/>
            </a:xfrm>
            <a:custGeom>
              <a:avLst/>
              <a:gdLst>
                <a:gd name="T0" fmla="*/ 30 w 62"/>
                <a:gd name="T1" fmla="*/ 62 h 62"/>
                <a:gd name="T2" fmla="*/ 0 w 62"/>
                <a:gd name="T3" fmla="*/ 33 h 62"/>
                <a:gd name="T4" fmla="*/ 30 w 62"/>
                <a:gd name="T5" fmla="*/ 0 h 62"/>
                <a:gd name="T6" fmla="*/ 62 w 62"/>
                <a:gd name="T7" fmla="*/ 33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3"/>
                  </a:lnTo>
                  <a:lnTo>
                    <a:pt x="30" y="0"/>
                  </a:lnTo>
                  <a:lnTo>
                    <a:pt x="62" y="33"/>
                  </a:lnTo>
                  <a:lnTo>
                    <a:pt x="30"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4" name="Freeform 284">
              <a:extLst>
                <a:ext uri="{FF2B5EF4-FFF2-40B4-BE49-F238E27FC236}">
                  <a16:creationId xmlns:a16="http://schemas.microsoft.com/office/drawing/2014/main" id="{AC762947-C2F4-4E08-A6DC-3AB958630844}"/>
                </a:ext>
              </a:extLst>
            </p:cNvPr>
            <p:cNvSpPr>
              <a:spLocks/>
            </p:cNvSpPr>
            <p:nvPr/>
          </p:nvSpPr>
          <p:spPr bwMode="auto">
            <a:xfrm>
              <a:off x="3131304" y="2668441"/>
              <a:ext cx="105757" cy="105757"/>
            </a:xfrm>
            <a:custGeom>
              <a:avLst/>
              <a:gdLst>
                <a:gd name="T0" fmla="*/ 30 w 62"/>
                <a:gd name="T1" fmla="*/ 62 h 62"/>
                <a:gd name="T2" fmla="*/ 0 w 62"/>
                <a:gd name="T3" fmla="*/ 33 h 62"/>
                <a:gd name="T4" fmla="*/ 30 w 62"/>
                <a:gd name="T5" fmla="*/ 0 h 62"/>
                <a:gd name="T6" fmla="*/ 62 w 62"/>
                <a:gd name="T7" fmla="*/ 33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3"/>
                  </a:lnTo>
                  <a:lnTo>
                    <a:pt x="30" y="0"/>
                  </a:lnTo>
                  <a:lnTo>
                    <a:pt x="62" y="33"/>
                  </a:lnTo>
                  <a:lnTo>
                    <a:pt x="30"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5" name="Freeform 285">
              <a:extLst>
                <a:ext uri="{FF2B5EF4-FFF2-40B4-BE49-F238E27FC236}">
                  <a16:creationId xmlns:a16="http://schemas.microsoft.com/office/drawing/2014/main" id="{5E55A551-BE4E-4060-8598-33DEC0D8610B}"/>
                </a:ext>
              </a:extLst>
            </p:cNvPr>
            <p:cNvSpPr>
              <a:spLocks/>
            </p:cNvSpPr>
            <p:nvPr/>
          </p:nvSpPr>
          <p:spPr bwMode="auto">
            <a:xfrm>
              <a:off x="3448575" y="2549038"/>
              <a:ext cx="104052" cy="104051"/>
            </a:xfrm>
            <a:custGeom>
              <a:avLst/>
              <a:gdLst>
                <a:gd name="T0" fmla="*/ 29 w 61"/>
                <a:gd name="T1" fmla="*/ 61 h 61"/>
                <a:gd name="T2" fmla="*/ 0 w 61"/>
                <a:gd name="T3" fmla="*/ 29 h 61"/>
                <a:gd name="T4" fmla="*/ 29 w 61"/>
                <a:gd name="T5" fmla="*/ 0 h 61"/>
                <a:gd name="T6" fmla="*/ 61 w 61"/>
                <a:gd name="T7" fmla="*/ 29 h 61"/>
                <a:gd name="T8" fmla="*/ 29 w 61"/>
                <a:gd name="T9" fmla="*/ 61 h 61"/>
              </a:gdLst>
              <a:ahLst/>
              <a:cxnLst>
                <a:cxn ang="0">
                  <a:pos x="T0" y="T1"/>
                </a:cxn>
                <a:cxn ang="0">
                  <a:pos x="T2" y="T3"/>
                </a:cxn>
                <a:cxn ang="0">
                  <a:pos x="T4" y="T5"/>
                </a:cxn>
                <a:cxn ang="0">
                  <a:pos x="T6" y="T7"/>
                </a:cxn>
                <a:cxn ang="0">
                  <a:pos x="T8" y="T9"/>
                </a:cxn>
              </a:cxnLst>
              <a:rect l="0" t="0" r="r" b="b"/>
              <a:pathLst>
                <a:path w="61" h="61">
                  <a:moveTo>
                    <a:pt x="29" y="61"/>
                  </a:moveTo>
                  <a:lnTo>
                    <a:pt x="0" y="29"/>
                  </a:lnTo>
                  <a:lnTo>
                    <a:pt x="29" y="0"/>
                  </a:lnTo>
                  <a:lnTo>
                    <a:pt x="61" y="29"/>
                  </a:lnTo>
                  <a:lnTo>
                    <a:pt x="29" y="61"/>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6" name="Freeform 286">
              <a:extLst>
                <a:ext uri="{FF2B5EF4-FFF2-40B4-BE49-F238E27FC236}">
                  <a16:creationId xmlns:a16="http://schemas.microsoft.com/office/drawing/2014/main" id="{EEB310AD-A5C4-44B6-BF0F-497612B6DBAD}"/>
                </a:ext>
              </a:extLst>
            </p:cNvPr>
            <p:cNvSpPr>
              <a:spLocks/>
            </p:cNvSpPr>
            <p:nvPr/>
          </p:nvSpPr>
          <p:spPr bwMode="auto">
            <a:xfrm>
              <a:off x="3789726" y="2528568"/>
              <a:ext cx="104052" cy="105757"/>
            </a:xfrm>
            <a:custGeom>
              <a:avLst/>
              <a:gdLst>
                <a:gd name="T0" fmla="*/ 29 w 61"/>
                <a:gd name="T1" fmla="*/ 62 h 62"/>
                <a:gd name="T2" fmla="*/ 0 w 61"/>
                <a:gd name="T3" fmla="*/ 29 h 62"/>
                <a:gd name="T4" fmla="*/ 29 w 61"/>
                <a:gd name="T5" fmla="*/ 0 h 62"/>
                <a:gd name="T6" fmla="*/ 61 w 61"/>
                <a:gd name="T7" fmla="*/ 29 h 62"/>
                <a:gd name="T8" fmla="*/ 29 w 61"/>
                <a:gd name="T9" fmla="*/ 62 h 62"/>
              </a:gdLst>
              <a:ahLst/>
              <a:cxnLst>
                <a:cxn ang="0">
                  <a:pos x="T0" y="T1"/>
                </a:cxn>
                <a:cxn ang="0">
                  <a:pos x="T2" y="T3"/>
                </a:cxn>
                <a:cxn ang="0">
                  <a:pos x="T4" y="T5"/>
                </a:cxn>
                <a:cxn ang="0">
                  <a:pos x="T6" y="T7"/>
                </a:cxn>
                <a:cxn ang="0">
                  <a:pos x="T8" y="T9"/>
                </a:cxn>
              </a:cxnLst>
              <a:rect l="0" t="0" r="r" b="b"/>
              <a:pathLst>
                <a:path w="61" h="62">
                  <a:moveTo>
                    <a:pt x="29" y="62"/>
                  </a:moveTo>
                  <a:lnTo>
                    <a:pt x="0" y="29"/>
                  </a:lnTo>
                  <a:lnTo>
                    <a:pt x="29" y="0"/>
                  </a:lnTo>
                  <a:lnTo>
                    <a:pt x="61" y="29"/>
                  </a:lnTo>
                  <a:lnTo>
                    <a:pt x="29"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7" name="Freeform 287">
              <a:extLst>
                <a:ext uri="{FF2B5EF4-FFF2-40B4-BE49-F238E27FC236}">
                  <a16:creationId xmlns:a16="http://schemas.microsoft.com/office/drawing/2014/main" id="{CE89FC03-4DB1-4B05-8C12-B55C165DF12C}"/>
                </a:ext>
              </a:extLst>
            </p:cNvPr>
            <p:cNvSpPr>
              <a:spLocks/>
            </p:cNvSpPr>
            <p:nvPr/>
          </p:nvSpPr>
          <p:spPr bwMode="auto">
            <a:xfrm>
              <a:off x="2128319" y="3859059"/>
              <a:ext cx="105757" cy="105757"/>
            </a:xfrm>
            <a:custGeom>
              <a:avLst/>
              <a:gdLst>
                <a:gd name="T0" fmla="*/ 32 w 62"/>
                <a:gd name="T1" fmla="*/ 62 h 62"/>
                <a:gd name="T2" fmla="*/ 0 w 62"/>
                <a:gd name="T3" fmla="*/ 30 h 62"/>
                <a:gd name="T4" fmla="*/ 32 w 62"/>
                <a:gd name="T5" fmla="*/ 0 h 62"/>
                <a:gd name="T6" fmla="*/ 62 w 62"/>
                <a:gd name="T7" fmla="*/ 30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0"/>
                  </a:lnTo>
                  <a:lnTo>
                    <a:pt x="32" y="0"/>
                  </a:lnTo>
                  <a:lnTo>
                    <a:pt x="62" y="30"/>
                  </a:lnTo>
                  <a:lnTo>
                    <a:pt x="32"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8" name="Freeform 288">
              <a:extLst>
                <a:ext uri="{FF2B5EF4-FFF2-40B4-BE49-F238E27FC236}">
                  <a16:creationId xmlns:a16="http://schemas.microsoft.com/office/drawing/2014/main" id="{508CE559-301D-4DF1-A31D-531319296507}"/>
                </a:ext>
              </a:extLst>
            </p:cNvPr>
            <p:cNvSpPr>
              <a:spLocks/>
            </p:cNvSpPr>
            <p:nvPr/>
          </p:nvSpPr>
          <p:spPr bwMode="auto">
            <a:xfrm>
              <a:off x="1802520" y="4125157"/>
              <a:ext cx="105757" cy="105757"/>
            </a:xfrm>
            <a:custGeom>
              <a:avLst/>
              <a:gdLst>
                <a:gd name="T0" fmla="*/ 29 w 62"/>
                <a:gd name="T1" fmla="*/ 62 h 62"/>
                <a:gd name="T2" fmla="*/ 0 w 62"/>
                <a:gd name="T3" fmla="*/ 30 h 62"/>
                <a:gd name="T4" fmla="*/ 29 w 62"/>
                <a:gd name="T5" fmla="*/ 0 h 62"/>
                <a:gd name="T6" fmla="*/ 62 w 62"/>
                <a:gd name="T7" fmla="*/ 30 h 62"/>
                <a:gd name="T8" fmla="*/ 29 w 62"/>
                <a:gd name="T9" fmla="*/ 62 h 62"/>
              </a:gdLst>
              <a:ahLst/>
              <a:cxnLst>
                <a:cxn ang="0">
                  <a:pos x="T0" y="T1"/>
                </a:cxn>
                <a:cxn ang="0">
                  <a:pos x="T2" y="T3"/>
                </a:cxn>
                <a:cxn ang="0">
                  <a:pos x="T4" y="T5"/>
                </a:cxn>
                <a:cxn ang="0">
                  <a:pos x="T6" y="T7"/>
                </a:cxn>
                <a:cxn ang="0">
                  <a:pos x="T8" y="T9"/>
                </a:cxn>
              </a:cxnLst>
              <a:rect l="0" t="0" r="r" b="b"/>
              <a:pathLst>
                <a:path w="62" h="62">
                  <a:moveTo>
                    <a:pt x="29" y="62"/>
                  </a:moveTo>
                  <a:lnTo>
                    <a:pt x="0" y="30"/>
                  </a:lnTo>
                  <a:lnTo>
                    <a:pt x="29" y="0"/>
                  </a:lnTo>
                  <a:lnTo>
                    <a:pt x="62" y="30"/>
                  </a:lnTo>
                  <a:lnTo>
                    <a:pt x="29"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39" name="Freeform 289">
              <a:extLst>
                <a:ext uri="{FF2B5EF4-FFF2-40B4-BE49-F238E27FC236}">
                  <a16:creationId xmlns:a16="http://schemas.microsoft.com/office/drawing/2014/main" id="{89A2FDF3-7740-4BB2-AC9D-4FC6328A67EA}"/>
                </a:ext>
              </a:extLst>
            </p:cNvPr>
            <p:cNvSpPr>
              <a:spLocks/>
            </p:cNvSpPr>
            <p:nvPr/>
          </p:nvSpPr>
          <p:spPr bwMode="auto">
            <a:xfrm>
              <a:off x="1466486" y="4236031"/>
              <a:ext cx="104052" cy="105757"/>
            </a:xfrm>
            <a:custGeom>
              <a:avLst/>
              <a:gdLst>
                <a:gd name="T0" fmla="*/ 32 w 61"/>
                <a:gd name="T1" fmla="*/ 62 h 62"/>
                <a:gd name="T2" fmla="*/ 0 w 61"/>
                <a:gd name="T3" fmla="*/ 30 h 62"/>
                <a:gd name="T4" fmla="*/ 32 w 61"/>
                <a:gd name="T5" fmla="*/ 0 h 62"/>
                <a:gd name="T6" fmla="*/ 61 w 61"/>
                <a:gd name="T7" fmla="*/ 30 h 62"/>
                <a:gd name="T8" fmla="*/ 32 w 61"/>
                <a:gd name="T9" fmla="*/ 62 h 62"/>
              </a:gdLst>
              <a:ahLst/>
              <a:cxnLst>
                <a:cxn ang="0">
                  <a:pos x="T0" y="T1"/>
                </a:cxn>
                <a:cxn ang="0">
                  <a:pos x="T2" y="T3"/>
                </a:cxn>
                <a:cxn ang="0">
                  <a:pos x="T4" y="T5"/>
                </a:cxn>
                <a:cxn ang="0">
                  <a:pos x="T6" y="T7"/>
                </a:cxn>
                <a:cxn ang="0">
                  <a:pos x="T8" y="T9"/>
                </a:cxn>
              </a:cxnLst>
              <a:rect l="0" t="0" r="r" b="b"/>
              <a:pathLst>
                <a:path w="61" h="62">
                  <a:moveTo>
                    <a:pt x="32" y="62"/>
                  </a:moveTo>
                  <a:lnTo>
                    <a:pt x="0" y="30"/>
                  </a:lnTo>
                  <a:lnTo>
                    <a:pt x="32" y="0"/>
                  </a:lnTo>
                  <a:lnTo>
                    <a:pt x="61" y="30"/>
                  </a:lnTo>
                  <a:lnTo>
                    <a:pt x="32"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40" name="Freeform 290">
              <a:extLst>
                <a:ext uri="{FF2B5EF4-FFF2-40B4-BE49-F238E27FC236}">
                  <a16:creationId xmlns:a16="http://schemas.microsoft.com/office/drawing/2014/main" id="{B73C1D8D-3AC7-4C83-B384-4B9313E98824}"/>
                </a:ext>
              </a:extLst>
            </p:cNvPr>
            <p:cNvSpPr>
              <a:spLocks/>
            </p:cNvSpPr>
            <p:nvPr/>
          </p:nvSpPr>
          <p:spPr bwMode="auto">
            <a:xfrm>
              <a:off x="1144098" y="4290616"/>
              <a:ext cx="105757" cy="105757"/>
            </a:xfrm>
            <a:custGeom>
              <a:avLst/>
              <a:gdLst>
                <a:gd name="T0" fmla="*/ 30 w 62"/>
                <a:gd name="T1" fmla="*/ 62 h 62"/>
                <a:gd name="T2" fmla="*/ 0 w 62"/>
                <a:gd name="T3" fmla="*/ 30 h 62"/>
                <a:gd name="T4" fmla="*/ 30 w 62"/>
                <a:gd name="T5" fmla="*/ 0 h 62"/>
                <a:gd name="T6" fmla="*/ 62 w 62"/>
                <a:gd name="T7" fmla="*/ 30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0"/>
                  </a:lnTo>
                  <a:lnTo>
                    <a:pt x="30" y="0"/>
                  </a:lnTo>
                  <a:lnTo>
                    <a:pt x="62" y="30"/>
                  </a:lnTo>
                  <a:lnTo>
                    <a:pt x="30"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41" name="Freeform 291">
              <a:extLst>
                <a:ext uri="{FF2B5EF4-FFF2-40B4-BE49-F238E27FC236}">
                  <a16:creationId xmlns:a16="http://schemas.microsoft.com/office/drawing/2014/main" id="{C2DD67EC-22CD-4200-BB01-903BB7EBAB7F}"/>
                </a:ext>
              </a:extLst>
            </p:cNvPr>
            <p:cNvSpPr>
              <a:spLocks/>
            </p:cNvSpPr>
            <p:nvPr/>
          </p:nvSpPr>
          <p:spPr bwMode="auto">
            <a:xfrm>
              <a:off x="808064" y="4241148"/>
              <a:ext cx="105757" cy="105757"/>
            </a:xfrm>
            <a:custGeom>
              <a:avLst/>
              <a:gdLst>
                <a:gd name="T0" fmla="*/ 30 w 62"/>
                <a:gd name="T1" fmla="*/ 62 h 62"/>
                <a:gd name="T2" fmla="*/ 0 w 62"/>
                <a:gd name="T3" fmla="*/ 32 h 62"/>
                <a:gd name="T4" fmla="*/ 30 w 62"/>
                <a:gd name="T5" fmla="*/ 0 h 62"/>
                <a:gd name="T6" fmla="*/ 62 w 62"/>
                <a:gd name="T7" fmla="*/ 32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2"/>
                  </a:lnTo>
                  <a:lnTo>
                    <a:pt x="30" y="0"/>
                  </a:lnTo>
                  <a:lnTo>
                    <a:pt x="62" y="32"/>
                  </a:lnTo>
                  <a:lnTo>
                    <a:pt x="30" y="62"/>
                  </a:lnTo>
                  <a:close/>
                </a:path>
              </a:pathLst>
            </a:custGeom>
            <a:solidFill>
              <a:srgbClr val="FF6600"/>
            </a:solidFill>
            <a:ln>
              <a:noFill/>
            </a:ln>
            <a:extLst/>
          </p:spPr>
          <p:txBody>
            <a:bodyPr vert="horz" wrap="square" lIns="91440" tIns="45720" rIns="91440" bIns="45720" numCol="1" anchor="t" anchorCtr="0" compatLnSpc="1">
              <a:prstTxWarp prst="textNoShape">
                <a:avLst/>
              </a:prstTxWarp>
            </a:bodyPr>
            <a:lstStyle/>
            <a:p>
              <a:endParaRPr lang="fr-FR"/>
            </a:p>
          </p:txBody>
        </p:sp>
        <p:sp>
          <p:nvSpPr>
            <p:cNvPr id="142" name="ZoneTexte 141">
              <a:extLst>
                <a:ext uri="{FF2B5EF4-FFF2-40B4-BE49-F238E27FC236}">
                  <a16:creationId xmlns:a16="http://schemas.microsoft.com/office/drawing/2014/main" id="{AD71FF6C-5EBB-4CF2-9C17-621306C3A895}"/>
                </a:ext>
              </a:extLst>
            </p:cNvPr>
            <p:cNvSpPr txBox="1"/>
            <p:nvPr/>
          </p:nvSpPr>
          <p:spPr>
            <a:xfrm>
              <a:off x="888235" y="4450957"/>
              <a:ext cx="615247" cy="264563"/>
            </a:xfrm>
            <a:prstGeom prst="rect">
              <a:avLst/>
            </a:prstGeom>
            <a:noFill/>
          </p:spPr>
          <p:txBody>
            <a:bodyPr wrap="none" rtlCol="0">
              <a:spAutoFit/>
            </a:bodyPr>
            <a:lstStyle/>
            <a:p>
              <a:pPr algn="ctr"/>
              <a:r>
                <a:rPr lang="fr-FR" sz="1000" dirty="0"/>
                <a:t>0,0001</a:t>
              </a:r>
            </a:p>
          </p:txBody>
        </p:sp>
        <p:sp>
          <p:nvSpPr>
            <p:cNvPr id="143" name="ZoneTexte 142">
              <a:extLst>
                <a:ext uri="{FF2B5EF4-FFF2-40B4-BE49-F238E27FC236}">
                  <a16:creationId xmlns:a16="http://schemas.microsoft.com/office/drawing/2014/main" id="{59655D10-CD6D-4F84-A750-33CB642A5BBC}"/>
                </a:ext>
              </a:extLst>
            </p:cNvPr>
            <p:cNvSpPr txBox="1"/>
            <p:nvPr/>
          </p:nvSpPr>
          <p:spPr>
            <a:xfrm>
              <a:off x="1565877" y="4450957"/>
              <a:ext cx="615247" cy="264563"/>
            </a:xfrm>
            <a:prstGeom prst="rect">
              <a:avLst/>
            </a:prstGeom>
            <a:noFill/>
          </p:spPr>
          <p:txBody>
            <a:bodyPr wrap="none" rtlCol="0">
              <a:spAutoFit/>
            </a:bodyPr>
            <a:lstStyle/>
            <a:p>
              <a:pPr algn="ctr"/>
              <a:r>
                <a:rPr lang="fr-FR" sz="1000" dirty="0"/>
                <a:t>0,0010</a:t>
              </a:r>
            </a:p>
          </p:txBody>
        </p:sp>
        <p:sp>
          <p:nvSpPr>
            <p:cNvPr id="144" name="ZoneTexte 143">
              <a:extLst>
                <a:ext uri="{FF2B5EF4-FFF2-40B4-BE49-F238E27FC236}">
                  <a16:creationId xmlns:a16="http://schemas.microsoft.com/office/drawing/2014/main" id="{CE6D3698-29C2-4D2F-A16B-43D449F6998E}"/>
                </a:ext>
              </a:extLst>
            </p:cNvPr>
            <p:cNvSpPr txBox="1"/>
            <p:nvPr/>
          </p:nvSpPr>
          <p:spPr>
            <a:xfrm>
              <a:off x="2264555" y="4450957"/>
              <a:ext cx="615247" cy="264563"/>
            </a:xfrm>
            <a:prstGeom prst="rect">
              <a:avLst/>
            </a:prstGeom>
            <a:noFill/>
          </p:spPr>
          <p:txBody>
            <a:bodyPr wrap="none" rtlCol="0">
              <a:spAutoFit/>
            </a:bodyPr>
            <a:lstStyle/>
            <a:p>
              <a:pPr algn="ctr"/>
              <a:r>
                <a:rPr lang="fr-FR" sz="1000" dirty="0"/>
                <a:t>0,0100</a:t>
              </a:r>
            </a:p>
          </p:txBody>
        </p:sp>
        <p:sp>
          <p:nvSpPr>
            <p:cNvPr id="145" name="ZoneTexte 144">
              <a:extLst>
                <a:ext uri="{FF2B5EF4-FFF2-40B4-BE49-F238E27FC236}">
                  <a16:creationId xmlns:a16="http://schemas.microsoft.com/office/drawing/2014/main" id="{1F5079E8-D6A6-4B15-81ED-2339B6949353}"/>
                </a:ext>
              </a:extLst>
            </p:cNvPr>
            <p:cNvSpPr txBox="1"/>
            <p:nvPr/>
          </p:nvSpPr>
          <p:spPr>
            <a:xfrm>
              <a:off x="2995984" y="4450957"/>
              <a:ext cx="615247" cy="264563"/>
            </a:xfrm>
            <a:prstGeom prst="rect">
              <a:avLst/>
            </a:prstGeom>
            <a:noFill/>
          </p:spPr>
          <p:txBody>
            <a:bodyPr wrap="none" rtlCol="0">
              <a:spAutoFit/>
            </a:bodyPr>
            <a:lstStyle/>
            <a:p>
              <a:pPr algn="ctr"/>
              <a:r>
                <a:rPr lang="fr-FR" sz="1000" dirty="0"/>
                <a:t>0,1000</a:t>
              </a:r>
            </a:p>
          </p:txBody>
        </p:sp>
        <p:sp>
          <p:nvSpPr>
            <p:cNvPr id="146" name="ZoneTexte 145">
              <a:extLst>
                <a:ext uri="{FF2B5EF4-FFF2-40B4-BE49-F238E27FC236}">
                  <a16:creationId xmlns:a16="http://schemas.microsoft.com/office/drawing/2014/main" id="{47A63151-DD67-4543-9879-65555E950C5F}"/>
                </a:ext>
              </a:extLst>
            </p:cNvPr>
            <p:cNvSpPr txBox="1"/>
            <p:nvPr/>
          </p:nvSpPr>
          <p:spPr>
            <a:xfrm>
              <a:off x="465094" y="4145285"/>
              <a:ext cx="274208" cy="264563"/>
            </a:xfrm>
            <a:prstGeom prst="rect">
              <a:avLst/>
            </a:prstGeom>
            <a:noFill/>
          </p:spPr>
          <p:txBody>
            <a:bodyPr wrap="none" rtlCol="0">
              <a:spAutoFit/>
            </a:bodyPr>
            <a:lstStyle/>
            <a:p>
              <a:pPr algn="r"/>
              <a:r>
                <a:rPr lang="fr-FR" sz="1000"/>
                <a:t>0</a:t>
              </a:r>
              <a:endParaRPr lang="fr-FR" sz="1000" dirty="0"/>
            </a:p>
          </p:txBody>
        </p:sp>
        <p:sp>
          <p:nvSpPr>
            <p:cNvPr id="147" name="ZoneTexte 146">
              <a:extLst>
                <a:ext uri="{FF2B5EF4-FFF2-40B4-BE49-F238E27FC236}">
                  <a16:creationId xmlns:a16="http://schemas.microsoft.com/office/drawing/2014/main" id="{B91C477E-6EDD-4CE9-9D86-48CD3A1C6F24}"/>
                </a:ext>
              </a:extLst>
            </p:cNvPr>
            <p:cNvSpPr txBox="1"/>
            <p:nvPr/>
          </p:nvSpPr>
          <p:spPr>
            <a:xfrm>
              <a:off x="389307" y="3708611"/>
              <a:ext cx="349995" cy="264563"/>
            </a:xfrm>
            <a:prstGeom prst="rect">
              <a:avLst/>
            </a:prstGeom>
            <a:noFill/>
          </p:spPr>
          <p:txBody>
            <a:bodyPr wrap="none" rtlCol="0">
              <a:spAutoFit/>
            </a:bodyPr>
            <a:lstStyle/>
            <a:p>
              <a:pPr algn="r"/>
              <a:r>
                <a:rPr lang="fr-FR" sz="1000" dirty="0"/>
                <a:t>25</a:t>
              </a:r>
            </a:p>
          </p:txBody>
        </p:sp>
        <p:sp>
          <p:nvSpPr>
            <p:cNvPr id="148" name="ZoneTexte 147">
              <a:extLst>
                <a:ext uri="{FF2B5EF4-FFF2-40B4-BE49-F238E27FC236}">
                  <a16:creationId xmlns:a16="http://schemas.microsoft.com/office/drawing/2014/main" id="{6803B100-3B32-4FF9-8448-74F8472F2C40}"/>
                </a:ext>
              </a:extLst>
            </p:cNvPr>
            <p:cNvSpPr txBox="1"/>
            <p:nvPr/>
          </p:nvSpPr>
          <p:spPr>
            <a:xfrm>
              <a:off x="389307" y="3271938"/>
              <a:ext cx="349995" cy="264563"/>
            </a:xfrm>
            <a:prstGeom prst="rect">
              <a:avLst/>
            </a:prstGeom>
            <a:noFill/>
          </p:spPr>
          <p:txBody>
            <a:bodyPr wrap="none" rtlCol="0">
              <a:spAutoFit/>
            </a:bodyPr>
            <a:lstStyle/>
            <a:p>
              <a:pPr algn="r"/>
              <a:r>
                <a:rPr lang="fr-FR" sz="1000" dirty="0"/>
                <a:t>50</a:t>
              </a:r>
            </a:p>
          </p:txBody>
        </p:sp>
        <p:sp>
          <p:nvSpPr>
            <p:cNvPr id="149" name="ZoneTexte 148">
              <a:extLst>
                <a:ext uri="{FF2B5EF4-FFF2-40B4-BE49-F238E27FC236}">
                  <a16:creationId xmlns:a16="http://schemas.microsoft.com/office/drawing/2014/main" id="{E0DF7138-04F1-4AB8-85D5-649AC8DF4FD0}"/>
                </a:ext>
              </a:extLst>
            </p:cNvPr>
            <p:cNvSpPr txBox="1"/>
            <p:nvPr/>
          </p:nvSpPr>
          <p:spPr>
            <a:xfrm>
              <a:off x="389307" y="2835264"/>
              <a:ext cx="349995" cy="264563"/>
            </a:xfrm>
            <a:prstGeom prst="rect">
              <a:avLst/>
            </a:prstGeom>
            <a:noFill/>
          </p:spPr>
          <p:txBody>
            <a:bodyPr wrap="none" rtlCol="0">
              <a:spAutoFit/>
            </a:bodyPr>
            <a:lstStyle/>
            <a:p>
              <a:pPr algn="r"/>
              <a:r>
                <a:rPr lang="fr-FR" sz="1000" dirty="0"/>
                <a:t>75</a:t>
              </a:r>
            </a:p>
          </p:txBody>
        </p:sp>
        <p:sp>
          <p:nvSpPr>
            <p:cNvPr id="150" name="ZoneTexte 149">
              <a:extLst>
                <a:ext uri="{FF2B5EF4-FFF2-40B4-BE49-F238E27FC236}">
                  <a16:creationId xmlns:a16="http://schemas.microsoft.com/office/drawing/2014/main" id="{368604AC-333D-4304-9C2B-18D780A16A5F}"/>
                </a:ext>
              </a:extLst>
            </p:cNvPr>
            <p:cNvSpPr txBox="1"/>
            <p:nvPr/>
          </p:nvSpPr>
          <p:spPr>
            <a:xfrm>
              <a:off x="313521" y="2398590"/>
              <a:ext cx="425782" cy="264563"/>
            </a:xfrm>
            <a:prstGeom prst="rect">
              <a:avLst/>
            </a:prstGeom>
            <a:noFill/>
          </p:spPr>
          <p:txBody>
            <a:bodyPr wrap="none" rtlCol="0">
              <a:spAutoFit/>
            </a:bodyPr>
            <a:lstStyle/>
            <a:p>
              <a:pPr algn="r"/>
              <a:r>
                <a:rPr lang="fr-FR" sz="1000" dirty="0"/>
                <a:t>100</a:t>
              </a:r>
            </a:p>
          </p:txBody>
        </p:sp>
        <p:sp>
          <p:nvSpPr>
            <p:cNvPr id="151" name="ZoneTexte 150">
              <a:extLst>
                <a:ext uri="{FF2B5EF4-FFF2-40B4-BE49-F238E27FC236}">
                  <a16:creationId xmlns:a16="http://schemas.microsoft.com/office/drawing/2014/main" id="{2E56094C-F800-4BEA-A24C-8C349D08BD6E}"/>
                </a:ext>
              </a:extLst>
            </p:cNvPr>
            <p:cNvSpPr txBox="1"/>
            <p:nvPr/>
          </p:nvSpPr>
          <p:spPr>
            <a:xfrm>
              <a:off x="442633" y="2192738"/>
              <a:ext cx="341761" cy="253916"/>
            </a:xfrm>
            <a:prstGeom prst="rect">
              <a:avLst/>
            </a:prstGeom>
            <a:noFill/>
          </p:spPr>
          <p:txBody>
            <a:bodyPr wrap="none" rtlCol="0">
              <a:spAutoFit/>
            </a:bodyPr>
            <a:lstStyle/>
            <a:p>
              <a:pPr algn="r"/>
              <a:r>
                <a:rPr lang="fr-FR" sz="1050" b="1" dirty="0"/>
                <a:t> %</a:t>
              </a:r>
            </a:p>
          </p:txBody>
        </p:sp>
        <p:sp>
          <p:nvSpPr>
            <p:cNvPr id="152" name="ZoneTexte 151">
              <a:extLst>
                <a:ext uri="{FF2B5EF4-FFF2-40B4-BE49-F238E27FC236}">
                  <a16:creationId xmlns:a16="http://schemas.microsoft.com/office/drawing/2014/main" id="{CE49035B-C5BD-455C-9365-6D4692B67716}"/>
                </a:ext>
              </a:extLst>
            </p:cNvPr>
            <p:cNvSpPr txBox="1"/>
            <p:nvPr/>
          </p:nvSpPr>
          <p:spPr>
            <a:xfrm>
              <a:off x="2995984" y="2200610"/>
              <a:ext cx="1047573" cy="330704"/>
            </a:xfrm>
            <a:prstGeom prst="rect">
              <a:avLst/>
            </a:prstGeom>
            <a:noFill/>
          </p:spPr>
          <p:txBody>
            <a:bodyPr wrap="none" rtlCol="0">
              <a:spAutoFit/>
            </a:bodyPr>
            <a:lstStyle/>
            <a:p>
              <a:pPr algn="ctr"/>
              <a:r>
                <a:rPr lang="fr-FR" sz="1400" b="1" dirty="0">
                  <a:solidFill>
                    <a:srgbClr val="FF6600"/>
                  </a:solidFill>
                </a:rPr>
                <a:t>FC = 4,61</a:t>
              </a:r>
            </a:p>
          </p:txBody>
        </p:sp>
        <p:sp>
          <p:nvSpPr>
            <p:cNvPr id="153" name="ZoneTexte 152">
              <a:extLst>
                <a:ext uri="{FF2B5EF4-FFF2-40B4-BE49-F238E27FC236}">
                  <a16:creationId xmlns:a16="http://schemas.microsoft.com/office/drawing/2014/main" id="{E9FB763E-DD05-44AA-964B-339EBE32722A}"/>
                </a:ext>
              </a:extLst>
            </p:cNvPr>
            <p:cNvSpPr txBox="1"/>
            <p:nvPr/>
          </p:nvSpPr>
          <p:spPr>
            <a:xfrm>
              <a:off x="1307070" y="4631628"/>
              <a:ext cx="1808508" cy="261610"/>
            </a:xfrm>
            <a:prstGeom prst="rect">
              <a:avLst/>
            </a:prstGeom>
            <a:noFill/>
          </p:spPr>
          <p:txBody>
            <a:bodyPr wrap="none" rtlCol="0">
              <a:spAutoFit/>
            </a:bodyPr>
            <a:lstStyle/>
            <a:p>
              <a:pPr algn="ctr"/>
              <a:r>
                <a:rPr lang="fr-FR" sz="1100" b="1" dirty="0"/>
                <a:t>Concentration DTG (µM)</a:t>
              </a:r>
            </a:p>
          </p:txBody>
        </p:sp>
        <p:sp>
          <p:nvSpPr>
            <p:cNvPr id="173" name="ZoneTexte 172">
              <a:extLst>
                <a:ext uri="{FF2B5EF4-FFF2-40B4-BE49-F238E27FC236}">
                  <a16:creationId xmlns:a16="http://schemas.microsoft.com/office/drawing/2014/main" id="{2E56094C-F800-4BEA-A24C-8C349D08BD6E}"/>
                </a:ext>
              </a:extLst>
            </p:cNvPr>
            <p:cNvSpPr txBox="1">
              <a:spLocks noChangeAspect="1"/>
            </p:cNvSpPr>
            <p:nvPr/>
          </p:nvSpPr>
          <p:spPr>
            <a:xfrm flipH="1">
              <a:off x="4828859" y="2300239"/>
              <a:ext cx="333794" cy="253916"/>
            </a:xfrm>
            <a:prstGeom prst="rect">
              <a:avLst/>
            </a:prstGeom>
            <a:noFill/>
          </p:spPr>
          <p:txBody>
            <a:bodyPr wrap="square" rtlCol="0">
              <a:spAutoFit/>
            </a:bodyPr>
            <a:lstStyle/>
            <a:p>
              <a:pPr algn="r"/>
              <a:r>
                <a:rPr lang="fr-FR" sz="1050" b="1" dirty="0"/>
                <a:t>%</a:t>
              </a:r>
            </a:p>
          </p:txBody>
        </p:sp>
        <p:sp>
          <p:nvSpPr>
            <p:cNvPr id="174" name="ZoneTexte 173"/>
            <p:cNvSpPr txBox="1">
              <a:spLocks noChangeAspect="1"/>
            </p:cNvSpPr>
            <p:nvPr/>
          </p:nvSpPr>
          <p:spPr>
            <a:xfrm>
              <a:off x="3052030" y="3495844"/>
              <a:ext cx="1047573" cy="330704"/>
            </a:xfrm>
            <a:prstGeom prst="rect">
              <a:avLst/>
            </a:prstGeom>
            <a:noFill/>
          </p:spPr>
          <p:txBody>
            <a:bodyPr wrap="none" rtlCol="0">
              <a:spAutoFit/>
            </a:bodyPr>
            <a:lstStyle/>
            <a:p>
              <a:pPr algn="ctr"/>
              <a:r>
                <a:rPr lang="fr-FR" sz="1400" b="1" dirty="0">
                  <a:solidFill>
                    <a:srgbClr val="C00000"/>
                  </a:solidFill>
                </a:rPr>
                <a:t>FC = 66,0</a:t>
              </a:r>
            </a:p>
          </p:txBody>
        </p:sp>
        <p:sp>
          <p:nvSpPr>
            <p:cNvPr id="176" name="Text Box 2"/>
            <p:cNvSpPr txBox="1">
              <a:spLocks noChangeAspect="1" noChangeArrowheads="1"/>
            </p:cNvSpPr>
            <p:nvPr/>
          </p:nvSpPr>
          <p:spPr bwMode="auto">
            <a:xfrm>
              <a:off x="1084763" y="2018673"/>
              <a:ext cx="2316812" cy="396844"/>
            </a:xfrm>
            <a:prstGeom prst="rect">
              <a:avLst/>
            </a:prstGeom>
            <a:noFill/>
            <a:ln w="9525">
              <a:noFill/>
              <a:miter lim="800000"/>
              <a:headEnd/>
              <a:tailEnd/>
            </a:ln>
          </p:spPr>
          <p:txBody>
            <a:bodyPr wrap="square">
              <a:spAutoFit/>
            </a:bodyPr>
            <a:lstStyle/>
            <a:p>
              <a:pPr algn="ctr">
                <a:lnSpc>
                  <a:spcPct val="90000"/>
                </a:lnSpc>
              </a:pPr>
              <a:r>
                <a:rPr lang="fr-FR" sz="2000" b="1" dirty="0">
                  <a:solidFill>
                    <a:srgbClr val="0070C0"/>
                  </a:solidFill>
                  <a:latin typeface="Calibri" pitchFamily="34" charset="0"/>
                  <a:ea typeface="ＭＳ Ｐゴシック" pitchFamily="34" charset="-128"/>
                </a:rPr>
                <a:t>Patient 1</a:t>
              </a:r>
            </a:p>
          </p:txBody>
        </p:sp>
        <p:sp>
          <p:nvSpPr>
            <p:cNvPr id="10" name="Line 149">
              <a:extLst>
                <a:ext uri="{FF2B5EF4-FFF2-40B4-BE49-F238E27FC236}">
                  <a16:creationId xmlns:a16="http://schemas.microsoft.com/office/drawing/2014/main" id="{73162404-CCE7-425E-8802-26317CA9A692}"/>
                </a:ext>
              </a:extLst>
            </p:cNvPr>
            <p:cNvSpPr>
              <a:spLocks noChangeShapeType="1"/>
            </p:cNvSpPr>
            <p:nvPr/>
          </p:nvSpPr>
          <p:spPr bwMode="auto">
            <a:xfrm>
              <a:off x="5197658" y="4448186"/>
              <a:ext cx="292025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50">
              <a:extLst>
                <a:ext uri="{FF2B5EF4-FFF2-40B4-BE49-F238E27FC236}">
                  <a16:creationId xmlns:a16="http://schemas.microsoft.com/office/drawing/2014/main" id="{02329582-7D22-4E38-9DF8-0413BB282741}"/>
                </a:ext>
              </a:extLst>
            </p:cNvPr>
            <p:cNvSpPr>
              <a:spLocks noChangeShapeType="1"/>
            </p:cNvSpPr>
            <p:nvPr/>
          </p:nvSpPr>
          <p:spPr bwMode="auto">
            <a:xfrm flipV="1">
              <a:off x="5197658" y="2624732"/>
              <a:ext cx="0" cy="182345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51">
              <a:extLst>
                <a:ext uri="{FF2B5EF4-FFF2-40B4-BE49-F238E27FC236}">
                  <a16:creationId xmlns:a16="http://schemas.microsoft.com/office/drawing/2014/main" id="{A807922A-A0E9-4829-889A-1DB287370948}"/>
                </a:ext>
              </a:extLst>
            </p:cNvPr>
            <p:cNvSpPr>
              <a:spLocks noChangeShapeType="1"/>
            </p:cNvSpPr>
            <p:nvPr/>
          </p:nvSpPr>
          <p:spPr bwMode="auto">
            <a:xfrm>
              <a:off x="5117488" y="4362898"/>
              <a:ext cx="8017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52">
              <a:extLst>
                <a:ext uri="{FF2B5EF4-FFF2-40B4-BE49-F238E27FC236}">
                  <a16:creationId xmlns:a16="http://schemas.microsoft.com/office/drawing/2014/main" id="{81D46A57-A033-4FA5-A163-1509B091C0C1}"/>
                </a:ext>
              </a:extLst>
            </p:cNvPr>
            <p:cNvSpPr>
              <a:spLocks noChangeShapeType="1"/>
            </p:cNvSpPr>
            <p:nvPr/>
          </p:nvSpPr>
          <p:spPr bwMode="auto">
            <a:xfrm flipV="1">
              <a:off x="5613863" y="4448186"/>
              <a:ext cx="0" cy="460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53">
              <a:extLst>
                <a:ext uri="{FF2B5EF4-FFF2-40B4-BE49-F238E27FC236}">
                  <a16:creationId xmlns:a16="http://schemas.microsoft.com/office/drawing/2014/main" id="{8D6D2F8D-E34C-4B68-8C1D-2B0190289EDA}"/>
                </a:ext>
              </a:extLst>
            </p:cNvPr>
            <p:cNvSpPr>
              <a:spLocks noChangeShapeType="1"/>
            </p:cNvSpPr>
            <p:nvPr/>
          </p:nvSpPr>
          <p:spPr bwMode="auto">
            <a:xfrm flipV="1">
              <a:off x="6256933" y="4448186"/>
              <a:ext cx="0" cy="460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4">
              <a:extLst>
                <a:ext uri="{FF2B5EF4-FFF2-40B4-BE49-F238E27FC236}">
                  <a16:creationId xmlns:a16="http://schemas.microsoft.com/office/drawing/2014/main" id="{72FEBE45-7C91-4F42-B08A-0FCD11FF6F63}"/>
                </a:ext>
              </a:extLst>
            </p:cNvPr>
            <p:cNvSpPr>
              <a:spLocks noChangeShapeType="1"/>
            </p:cNvSpPr>
            <p:nvPr/>
          </p:nvSpPr>
          <p:spPr bwMode="auto">
            <a:xfrm flipV="1">
              <a:off x="6903415" y="4448186"/>
              <a:ext cx="0" cy="460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55">
              <a:extLst>
                <a:ext uri="{FF2B5EF4-FFF2-40B4-BE49-F238E27FC236}">
                  <a16:creationId xmlns:a16="http://schemas.microsoft.com/office/drawing/2014/main" id="{526B71D3-8442-484E-8E24-EDB2578FF7D0}"/>
                </a:ext>
              </a:extLst>
            </p:cNvPr>
            <p:cNvSpPr>
              <a:spLocks noChangeShapeType="1"/>
            </p:cNvSpPr>
            <p:nvPr/>
          </p:nvSpPr>
          <p:spPr bwMode="auto">
            <a:xfrm flipV="1">
              <a:off x="7551602" y="4448186"/>
              <a:ext cx="0" cy="460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179">
              <a:extLst>
                <a:ext uri="{FF2B5EF4-FFF2-40B4-BE49-F238E27FC236}">
                  <a16:creationId xmlns:a16="http://schemas.microsoft.com/office/drawing/2014/main" id="{F2878C61-E6D5-4281-8378-5B0613911191}"/>
                </a:ext>
              </a:extLst>
            </p:cNvPr>
            <p:cNvSpPr>
              <a:spLocks noChangeShapeType="1"/>
            </p:cNvSpPr>
            <p:nvPr/>
          </p:nvSpPr>
          <p:spPr bwMode="auto">
            <a:xfrm flipV="1">
              <a:off x="6192115" y="4437951"/>
              <a:ext cx="0" cy="3582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180">
              <a:extLst>
                <a:ext uri="{FF2B5EF4-FFF2-40B4-BE49-F238E27FC236}">
                  <a16:creationId xmlns:a16="http://schemas.microsoft.com/office/drawing/2014/main" id="{F3AB5418-DB72-4650-B5A2-57A1C1E74F72}"/>
                </a:ext>
              </a:extLst>
            </p:cNvPr>
            <p:cNvSpPr>
              <a:spLocks noChangeShapeType="1"/>
            </p:cNvSpPr>
            <p:nvPr/>
          </p:nvSpPr>
          <p:spPr bwMode="auto">
            <a:xfrm flipV="1">
              <a:off x="6156293" y="4437951"/>
              <a:ext cx="0" cy="3582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186">
              <a:extLst>
                <a:ext uri="{FF2B5EF4-FFF2-40B4-BE49-F238E27FC236}">
                  <a16:creationId xmlns:a16="http://schemas.microsoft.com/office/drawing/2014/main" id="{3866D574-7D2D-4FBE-861E-EB786B3CA828}"/>
                </a:ext>
              </a:extLst>
            </p:cNvPr>
            <p:cNvSpPr>
              <a:spLocks noChangeShapeType="1"/>
            </p:cNvSpPr>
            <p:nvPr/>
          </p:nvSpPr>
          <p:spPr bwMode="auto">
            <a:xfrm flipV="1">
              <a:off x="5584865" y="4437951"/>
              <a:ext cx="0" cy="3582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192">
              <a:extLst>
                <a:ext uri="{FF2B5EF4-FFF2-40B4-BE49-F238E27FC236}">
                  <a16:creationId xmlns:a16="http://schemas.microsoft.com/office/drawing/2014/main" id="{815A2328-F127-44DB-9269-BE2333959F90}"/>
                </a:ext>
              </a:extLst>
            </p:cNvPr>
            <p:cNvSpPr>
              <a:spLocks noChangeShapeType="1"/>
            </p:cNvSpPr>
            <p:nvPr/>
          </p:nvSpPr>
          <p:spPr bwMode="auto">
            <a:xfrm flipV="1">
              <a:off x="5272711" y="4437951"/>
              <a:ext cx="0" cy="3582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193">
              <a:extLst>
                <a:ext uri="{FF2B5EF4-FFF2-40B4-BE49-F238E27FC236}">
                  <a16:creationId xmlns:a16="http://schemas.microsoft.com/office/drawing/2014/main" id="{24DA60A3-70BA-4DFE-B923-46A5A5E75A37}"/>
                </a:ext>
              </a:extLst>
            </p:cNvPr>
            <p:cNvSpPr>
              <a:spLocks noChangeShapeType="1"/>
            </p:cNvSpPr>
            <p:nvPr/>
          </p:nvSpPr>
          <p:spPr bwMode="auto">
            <a:xfrm>
              <a:off x="5117488" y="3895521"/>
              <a:ext cx="8017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194">
              <a:extLst>
                <a:ext uri="{FF2B5EF4-FFF2-40B4-BE49-F238E27FC236}">
                  <a16:creationId xmlns:a16="http://schemas.microsoft.com/office/drawing/2014/main" id="{E94AD9B6-878F-401A-919F-902118206F1F}"/>
                </a:ext>
              </a:extLst>
            </p:cNvPr>
            <p:cNvSpPr>
              <a:spLocks noChangeShapeType="1"/>
            </p:cNvSpPr>
            <p:nvPr/>
          </p:nvSpPr>
          <p:spPr bwMode="auto">
            <a:xfrm>
              <a:off x="5117488" y="3474198"/>
              <a:ext cx="8017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195">
              <a:extLst>
                <a:ext uri="{FF2B5EF4-FFF2-40B4-BE49-F238E27FC236}">
                  <a16:creationId xmlns:a16="http://schemas.microsoft.com/office/drawing/2014/main" id="{028D01B8-6C82-4459-A687-2C2EEB1B7F65}"/>
                </a:ext>
              </a:extLst>
            </p:cNvPr>
            <p:cNvSpPr>
              <a:spLocks noChangeShapeType="1"/>
            </p:cNvSpPr>
            <p:nvPr/>
          </p:nvSpPr>
          <p:spPr bwMode="auto">
            <a:xfrm>
              <a:off x="5117488" y="3052877"/>
              <a:ext cx="8017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196">
              <a:extLst>
                <a:ext uri="{FF2B5EF4-FFF2-40B4-BE49-F238E27FC236}">
                  <a16:creationId xmlns:a16="http://schemas.microsoft.com/office/drawing/2014/main" id="{AA6BA38C-4530-436E-ADE5-434EFF9E5BEF}"/>
                </a:ext>
              </a:extLst>
            </p:cNvPr>
            <p:cNvSpPr>
              <a:spLocks noChangeShapeType="1"/>
            </p:cNvSpPr>
            <p:nvPr/>
          </p:nvSpPr>
          <p:spPr bwMode="auto">
            <a:xfrm>
              <a:off x="5117488" y="2624732"/>
              <a:ext cx="8017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198">
              <a:extLst>
                <a:ext uri="{FF2B5EF4-FFF2-40B4-BE49-F238E27FC236}">
                  <a16:creationId xmlns:a16="http://schemas.microsoft.com/office/drawing/2014/main" id="{5B46C880-3AC6-4FDC-9598-6B1AC4106860}"/>
                </a:ext>
              </a:extLst>
            </p:cNvPr>
            <p:cNvSpPr>
              <a:spLocks/>
            </p:cNvSpPr>
            <p:nvPr/>
          </p:nvSpPr>
          <p:spPr bwMode="auto">
            <a:xfrm>
              <a:off x="5197658" y="2624732"/>
              <a:ext cx="2870789" cy="1773987"/>
            </a:xfrm>
            <a:custGeom>
              <a:avLst/>
              <a:gdLst>
                <a:gd name="T0" fmla="*/ 0 w 572"/>
                <a:gd name="T1" fmla="*/ 346 h 353"/>
                <a:gd name="T2" fmla="*/ 216 w 572"/>
                <a:gd name="T3" fmla="*/ 310 h 353"/>
                <a:gd name="T4" fmla="*/ 316 w 572"/>
                <a:gd name="T5" fmla="*/ 151 h 353"/>
                <a:gd name="T6" fmla="*/ 425 w 572"/>
                <a:gd name="T7" fmla="*/ 22 h 353"/>
                <a:gd name="T8" fmla="*/ 572 w 572"/>
                <a:gd name="T9" fmla="*/ 0 h 353"/>
              </a:gdLst>
              <a:ahLst/>
              <a:cxnLst>
                <a:cxn ang="0">
                  <a:pos x="T0" y="T1"/>
                </a:cxn>
                <a:cxn ang="0">
                  <a:pos x="T2" y="T3"/>
                </a:cxn>
                <a:cxn ang="0">
                  <a:pos x="T4" y="T5"/>
                </a:cxn>
                <a:cxn ang="0">
                  <a:pos x="T6" y="T7"/>
                </a:cxn>
                <a:cxn ang="0">
                  <a:pos x="T8" y="T9"/>
                </a:cxn>
              </a:cxnLst>
              <a:rect l="0" t="0" r="r" b="b"/>
              <a:pathLst>
                <a:path w="572" h="353">
                  <a:moveTo>
                    <a:pt x="0" y="346"/>
                  </a:moveTo>
                  <a:cubicBezTo>
                    <a:pt x="0" y="346"/>
                    <a:pt x="160" y="353"/>
                    <a:pt x="216" y="310"/>
                  </a:cubicBezTo>
                  <a:cubicBezTo>
                    <a:pt x="271" y="266"/>
                    <a:pt x="316" y="151"/>
                    <a:pt x="316" y="151"/>
                  </a:cubicBezTo>
                  <a:cubicBezTo>
                    <a:pt x="316" y="151"/>
                    <a:pt x="357" y="51"/>
                    <a:pt x="425" y="22"/>
                  </a:cubicBezTo>
                  <a:cubicBezTo>
                    <a:pt x="474" y="0"/>
                    <a:pt x="572" y="0"/>
                    <a:pt x="572" y="0"/>
                  </a:cubicBezTo>
                </a:path>
              </a:pathLst>
            </a:custGeom>
            <a:noFill/>
            <a:ln w="19050" cap="flat">
              <a:solidFill>
                <a:srgbClr val="0856A7"/>
              </a:solidFill>
              <a:prstDash val="sys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Freeform 203">
              <a:extLst>
                <a:ext uri="{FF2B5EF4-FFF2-40B4-BE49-F238E27FC236}">
                  <a16:creationId xmlns:a16="http://schemas.microsoft.com/office/drawing/2014/main" id="{41E0F1A8-31D2-46ED-8E9B-72F0AA916171}"/>
                </a:ext>
              </a:extLst>
            </p:cNvPr>
            <p:cNvSpPr>
              <a:spLocks/>
            </p:cNvSpPr>
            <p:nvPr/>
          </p:nvSpPr>
          <p:spPr bwMode="auto">
            <a:xfrm>
              <a:off x="5197658" y="2670788"/>
              <a:ext cx="2920255" cy="1733049"/>
            </a:xfrm>
            <a:custGeom>
              <a:avLst/>
              <a:gdLst>
                <a:gd name="T0" fmla="*/ 0 w 582"/>
                <a:gd name="T1" fmla="*/ 337 h 345"/>
                <a:gd name="T2" fmla="*/ 286 w 582"/>
                <a:gd name="T3" fmla="*/ 293 h 345"/>
                <a:gd name="T4" fmla="*/ 431 w 582"/>
                <a:gd name="T5" fmla="*/ 137 h 345"/>
                <a:gd name="T6" fmla="*/ 582 w 582"/>
                <a:gd name="T7" fmla="*/ 0 h 345"/>
              </a:gdLst>
              <a:ahLst/>
              <a:cxnLst>
                <a:cxn ang="0">
                  <a:pos x="T0" y="T1"/>
                </a:cxn>
                <a:cxn ang="0">
                  <a:pos x="T2" y="T3"/>
                </a:cxn>
                <a:cxn ang="0">
                  <a:pos x="T4" y="T5"/>
                </a:cxn>
                <a:cxn ang="0">
                  <a:pos x="T6" y="T7"/>
                </a:cxn>
              </a:cxnLst>
              <a:rect l="0" t="0" r="r" b="b"/>
              <a:pathLst>
                <a:path w="582" h="345">
                  <a:moveTo>
                    <a:pt x="0" y="337"/>
                  </a:moveTo>
                  <a:cubicBezTo>
                    <a:pt x="0" y="337"/>
                    <a:pt x="212" y="345"/>
                    <a:pt x="286" y="293"/>
                  </a:cubicBezTo>
                  <a:cubicBezTo>
                    <a:pt x="360" y="241"/>
                    <a:pt x="406" y="176"/>
                    <a:pt x="431" y="137"/>
                  </a:cubicBezTo>
                  <a:cubicBezTo>
                    <a:pt x="456" y="98"/>
                    <a:pt x="542" y="10"/>
                    <a:pt x="582" y="0"/>
                  </a:cubicBezTo>
                </a:path>
              </a:pathLst>
            </a:custGeom>
            <a:noFill/>
            <a:ln w="19050"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Rectangle 243">
              <a:extLst>
                <a:ext uri="{FF2B5EF4-FFF2-40B4-BE49-F238E27FC236}">
                  <a16:creationId xmlns:a16="http://schemas.microsoft.com/office/drawing/2014/main" id="{442A4504-5EAF-49CA-A4A3-C21990D9E412}"/>
                </a:ext>
              </a:extLst>
            </p:cNvPr>
            <p:cNvSpPr>
              <a:spLocks noChangeArrowheads="1"/>
            </p:cNvSpPr>
            <p:nvPr/>
          </p:nvSpPr>
          <p:spPr bwMode="auto">
            <a:xfrm>
              <a:off x="5213009" y="4342428"/>
              <a:ext cx="75053" cy="76759"/>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3" name="Rectangle 244">
              <a:extLst>
                <a:ext uri="{FF2B5EF4-FFF2-40B4-BE49-F238E27FC236}">
                  <a16:creationId xmlns:a16="http://schemas.microsoft.com/office/drawing/2014/main" id="{5F1D90CD-B464-4B20-BA0F-113ADD6C706C}"/>
                </a:ext>
              </a:extLst>
            </p:cNvPr>
            <p:cNvSpPr>
              <a:spLocks noChangeArrowheads="1"/>
            </p:cNvSpPr>
            <p:nvPr/>
          </p:nvSpPr>
          <p:spPr bwMode="auto">
            <a:xfrm>
              <a:off x="5525163" y="4352662"/>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4" name="Rectangle 245">
              <a:extLst>
                <a:ext uri="{FF2B5EF4-FFF2-40B4-BE49-F238E27FC236}">
                  <a16:creationId xmlns:a16="http://schemas.microsoft.com/office/drawing/2014/main" id="{BF30DB5E-E12B-4E67-8A87-D9E49FF882AB}"/>
                </a:ext>
              </a:extLst>
            </p:cNvPr>
            <p:cNvSpPr>
              <a:spLocks noChangeArrowheads="1"/>
            </p:cNvSpPr>
            <p:nvPr/>
          </p:nvSpPr>
          <p:spPr bwMode="auto">
            <a:xfrm>
              <a:off x="5840728" y="4217908"/>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5" name="Rectangle 246">
              <a:extLst>
                <a:ext uri="{FF2B5EF4-FFF2-40B4-BE49-F238E27FC236}">
                  <a16:creationId xmlns:a16="http://schemas.microsoft.com/office/drawing/2014/main" id="{2B83C75F-1BDC-439A-A685-7C37239D8E57}"/>
                </a:ext>
              </a:extLst>
            </p:cNvPr>
            <p:cNvSpPr>
              <a:spLocks noChangeArrowheads="1"/>
            </p:cNvSpPr>
            <p:nvPr/>
          </p:nvSpPr>
          <p:spPr bwMode="auto">
            <a:xfrm>
              <a:off x="6151175" y="4101917"/>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6" name="Freeform 247">
              <a:extLst>
                <a:ext uri="{FF2B5EF4-FFF2-40B4-BE49-F238E27FC236}">
                  <a16:creationId xmlns:a16="http://schemas.microsoft.com/office/drawing/2014/main" id="{05561CAC-5BB6-4616-9211-CCE526E123E0}"/>
                </a:ext>
              </a:extLst>
            </p:cNvPr>
            <p:cNvSpPr>
              <a:spLocks/>
            </p:cNvSpPr>
            <p:nvPr/>
          </p:nvSpPr>
          <p:spPr bwMode="auto">
            <a:xfrm>
              <a:off x="5197658" y="4292962"/>
              <a:ext cx="105757" cy="100639"/>
            </a:xfrm>
            <a:custGeom>
              <a:avLst/>
              <a:gdLst>
                <a:gd name="T0" fmla="*/ 30 w 62"/>
                <a:gd name="T1" fmla="*/ 59 h 59"/>
                <a:gd name="T2" fmla="*/ 0 w 62"/>
                <a:gd name="T3" fmla="*/ 29 h 59"/>
                <a:gd name="T4" fmla="*/ 30 w 62"/>
                <a:gd name="T5" fmla="*/ 0 h 59"/>
                <a:gd name="T6" fmla="*/ 62 w 62"/>
                <a:gd name="T7" fmla="*/ 29 h 59"/>
                <a:gd name="T8" fmla="*/ 30 w 62"/>
                <a:gd name="T9" fmla="*/ 59 h 59"/>
              </a:gdLst>
              <a:ahLst/>
              <a:cxnLst>
                <a:cxn ang="0">
                  <a:pos x="T0" y="T1"/>
                </a:cxn>
                <a:cxn ang="0">
                  <a:pos x="T2" y="T3"/>
                </a:cxn>
                <a:cxn ang="0">
                  <a:pos x="T4" y="T5"/>
                </a:cxn>
                <a:cxn ang="0">
                  <a:pos x="T6" y="T7"/>
                </a:cxn>
                <a:cxn ang="0">
                  <a:pos x="T8" y="T9"/>
                </a:cxn>
              </a:cxnLst>
              <a:rect l="0" t="0" r="r" b="b"/>
              <a:pathLst>
                <a:path w="62" h="59">
                  <a:moveTo>
                    <a:pt x="30" y="59"/>
                  </a:moveTo>
                  <a:lnTo>
                    <a:pt x="0" y="29"/>
                  </a:lnTo>
                  <a:lnTo>
                    <a:pt x="30" y="0"/>
                  </a:lnTo>
                  <a:lnTo>
                    <a:pt x="62" y="29"/>
                  </a:lnTo>
                  <a:lnTo>
                    <a:pt x="30" y="5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7" name="Freeform 248">
              <a:extLst>
                <a:ext uri="{FF2B5EF4-FFF2-40B4-BE49-F238E27FC236}">
                  <a16:creationId xmlns:a16="http://schemas.microsoft.com/office/drawing/2014/main" id="{5A3EEFB0-0700-45CB-ACEB-2A05DB16E838}"/>
                </a:ext>
              </a:extLst>
            </p:cNvPr>
            <p:cNvSpPr>
              <a:spLocks/>
            </p:cNvSpPr>
            <p:nvPr/>
          </p:nvSpPr>
          <p:spPr bwMode="auto">
            <a:xfrm>
              <a:off x="5504694" y="4298078"/>
              <a:ext cx="105757" cy="105757"/>
            </a:xfrm>
            <a:custGeom>
              <a:avLst/>
              <a:gdLst>
                <a:gd name="T0" fmla="*/ 32 w 62"/>
                <a:gd name="T1" fmla="*/ 62 h 62"/>
                <a:gd name="T2" fmla="*/ 0 w 62"/>
                <a:gd name="T3" fmla="*/ 32 h 62"/>
                <a:gd name="T4" fmla="*/ 32 w 62"/>
                <a:gd name="T5" fmla="*/ 0 h 62"/>
                <a:gd name="T6" fmla="*/ 62 w 62"/>
                <a:gd name="T7" fmla="*/ 32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2"/>
                  </a:lnTo>
                  <a:lnTo>
                    <a:pt x="32" y="0"/>
                  </a:lnTo>
                  <a:lnTo>
                    <a:pt x="62" y="32"/>
                  </a:lnTo>
                  <a:lnTo>
                    <a:pt x="32"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8" name="Freeform 249">
              <a:extLst>
                <a:ext uri="{FF2B5EF4-FFF2-40B4-BE49-F238E27FC236}">
                  <a16:creationId xmlns:a16="http://schemas.microsoft.com/office/drawing/2014/main" id="{A8F6AB23-63B7-473C-8A60-F228E941E60B}"/>
                </a:ext>
              </a:extLst>
            </p:cNvPr>
            <p:cNvSpPr>
              <a:spLocks/>
            </p:cNvSpPr>
            <p:nvPr/>
          </p:nvSpPr>
          <p:spPr bwMode="auto">
            <a:xfrm>
              <a:off x="6130706" y="4292962"/>
              <a:ext cx="105757" cy="105757"/>
            </a:xfrm>
            <a:custGeom>
              <a:avLst/>
              <a:gdLst>
                <a:gd name="T0" fmla="*/ 30 w 62"/>
                <a:gd name="T1" fmla="*/ 62 h 62"/>
                <a:gd name="T2" fmla="*/ 0 w 62"/>
                <a:gd name="T3" fmla="*/ 32 h 62"/>
                <a:gd name="T4" fmla="*/ 30 w 62"/>
                <a:gd name="T5" fmla="*/ 0 h 62"/>
                <a:gd name="T6" fmla="*/ 62 w 62"/>
                <a:gd name="T7" fmla="*/ 32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2"/>
                  </a:lnTo>
                  <a:lnTo>
                    <a:pt x="30" y="0"/>
                  </a:lnTo>
                  <a:lnTo>
                    <a:pt x="62" y="32"/>
                  </a:lnTo>
                  <a:lnTo>
                    <a:pt x="30"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9" name="Freeform 250">
              <a:extLst>
                <a:ext uri="{FF2B5EF4-FFF2-40B4-BE49-F238E27FC236}">
                  <a16:creationId xmlns:a16="http://schemas.microsoft.com/office/drawing/2014/main" id="{9AA003C1-B7C0-4C0E-AF7D-92C90C6606EB}"/>
                </a:ext>
              </a:extLst>
            </p:cNvPr>
            <p:cNvSpPr>
              <a:spLocks/>
            </p:cNvSpPr>
            <p:nvPr/>
          </p:nvSpPr>
          <p:spPr bwMode="auto">
            <a:xfrm>
              <a:off x="5820259" y="4228143"/>
              <a:ext cx="105757" cy="105757"/>
            </a:xfrm>
            <a:custGeom>
              <a:avLst/>
              <a:gdLst>
                <a:gd name="T0" fmla="*/ 32 w 62"/>
                <a:gd name="T1" fmla="*/ 62 h 62"/>
                <a:gd name="T2" fmla="*/ 0 w 62"/>
                <a:gd name="T3" fmla="*/ 32 h 62"/>
                <a:gd name="T4" fmla="*/ 32 w 62"/>
                <a:gd name="T5" fmla="*/ 0 h 62"/>
                <a:gd name="T6" fmla="*/ 62 w 62"/>
                <a:gd name="T7" fmla="*/ 32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2"/>
                  </a:lnTo>
                  <a:lnTo>
                    <a:pt x="32" y="0"/>
                  </a:lnTo>
                  <a:lnTo>
                    <a:pt x="62" y="32"/>
                  </a:lnTo>
                  <a:lnTo>
                    <a:pt x="32"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0" name="Freeform 251">
              <a:extLst>
                <a:ext uri="{FF2B5EF4-FFF2-40B4-BE49-F238E27FC236}">
                  <a16:creationId xmlns:a16="http://schemas.microsoft.com/office/drawing/2014/main" id="{D0F7B390-C2EB-4C29-8904-64375153EC71}"/>
                </a:ext>
              </a:extLst>
            </p:cNvPr>
            <p:cNvSpPr>
              <a:spLocks/>
            </p:cNvSpPr>
            <p:nvPr/>
          </p:nvSpPr>
          <p:spPr bwMode="auto">
            <a:xfrm>
              <a:off x="6437742" y="4112151"/>
              <a:ext cx="105757" cy="105757"/>
            </a:xfrm>
            <a:custGeom>
              <a:avLst/>
              <a:gdLst>
                <a:gd name="T0" fmla="*/ 29 w 62"/>
                <a:gd name="T1" fmla="*/ 62 h 62"/>
                <a:gd name="T2" fmla="*/ 0 w 62"/>
                <a:gd name="T3" fmla="*/ 29 h 62"/>
                <a:gd name="T4" fmla="*/ 29 w 62"/>
                <a:gd name="T5" fmla="*/ 0 h 62"/>
                <a:gd name="T6" fmla="*/ 62 w 62"/>
                <a:gd name="T7" fmla="*/ 29 h 62"/>
                <a:gd name="T8" fmla="*/ 29 w 62"/>
                <a:gd name="T9" fmla="*/ 62 h 62"/>
              </a:gdLst>
              <a:ahLst/>
              <a:cxnLst>
                <a:cxn ang="0">
                  <a:pos x="T0" y="T1"/>
                </a:cxn>
                <a:cxn ang="0">
                  <a:pos x="T2" y="T3"/>
                </a:cxn>
                <a:cxn ang="0">
                  <a:pos x="T4" y="T5"/>
                </a:cxn>
                <a:cxn ang="0">
                  <a:pos x="T6" y="T7"/>
                </a:cxn>
                <a:cxn ang="0">
                  <a:pos x="T8" y="T9"/>
                </a:cxn>
              </a:cxnLst>
              <a:rect l="0" t="0" r="r" b="b"/>
              <a:pathLst>
                <a:path w="62" h="62">
                  <a:moveTo>
                    <a:pt x="29" y="62"/>
                  </a:moveTo>
                  <a:lnTo>
                    <a:pt x="0" y="29"/>
                  </a:lnTo>
                  <a:lnTo>
                    <a:pt x="29" y="0"/>
                  </a:lnTo>
                  <a:lnTo>
                    <a:pt x="62" y="29"/>
                  </a:lnTo>
                  <a:lnTo>
                    <a:pt x="29"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252">
              <a:extLst>
                <a:ext uri="{FF2B5EF4-FFF2-40B4-BE49-F238E27FC236}">
                  <a16:creationId xmlns:a16="http://schemas.microsoft.com/office/drawing/2014/main" id="{69C10D6D-A350-46D4-8564-EE21AA3CBCB3}"/>
                </a:ext>
              </a:extLst>
            </p:cNvPr>
            <p:cNvSpPr>
              <a:spLocks/>
            </p:cNvSpPr>
            <p:nvPr/>
          </p:nvSpPr>
          <p:spPr bwMode="auto">
            <a:xfrm>
              <a:off x="6763543" y="3895520"/>
              <a:ext cx="105757" cy="105757"/>
            </a:xfrm>
            <a:custGeom>
              <a:avLst/>
              <a:gdLst>
                <a:gd name="T0" fmla="*/ 32 w 62"/>
                <a:gd name="T1" fmla="*/ 62 h 62"/>
                <a:gd name="T2" fmla="*/ 0 w 62"/>
                <a:gd name="T3" fmla="*/ 33 h 62"/>
                <a:gd name="T4" fmla="*/ 32 w 62"/>
                <a:gd name="T5" fmla="*/ 0 h 62"/>
                <a:gd name="T6" fmla="*/ 62 w 62"/>
                <a:gd name="T7" fmla="*/ 33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3"/>
                  </a:lnTo>
                  <a:lnTo>
                    <a:pt x="32" y="0"/>
                  </a:lnTo>
                  <a:lnTo>
                    <a:pt x="62" y="33"/>
                  </a:lnTo>
                  <a:lnTo>
                    <a:pt x="32"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2" name="Freeform 253">
              <a:extLst>
                <a:ext uri="{FF2B5EF4-FFF2-40B4-BE49-F238E27FC236}">
                  <a16:creationId xmlns:a16="http://schemas.microsoft.com/office/drawing/2014/main" id="{A199F75F-AF32-4510-92E1-92BB1BC935F7}"/>
                </a:ext>
              </a:extLst>
            </p:cNvPr>
            <p:cNvSpPr>
              <a:spLocks/>
            </p:cNvSpPr>
            <p:nvPr/>
          </p:nvSpPr>
          <p:spPr bwMode="auto">
            <a:xfrm>
              <a:off x="7073990" y="3660125"/>
              <a:ext cx="105757" cy="105757"/>
            </a:xfrm>
            <a:custGeom>
              <a:avLst/>
              <a:gdLst>
                <a:gd name="T0" fmla="*/ 30 w 62"/>
                <a:gd name="T1" fmla="*/ 62 h 62"/>
                <a:gd name="T2" fmla="*/ 0 w 62"/>
                <a:gd name="T3" fmla="*/ 32 h 62"/>
                <a:gd name="T4" fmla="*/ 30 w 62"/>
                <a:gd name="T5" fmla="*/ 0 h 62"/>
                <a:gd name="T6" fmla="*/ 62 w 62"/>
                <a:gd name="T7" fmla="*/ 32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2"/>
                  </a:lnTo>
                  <a:lnTo>
                    <a:pt x="30" y="0"/>
                  </a:lnTo>
                  <a:lnTo>
                    <a:pt x="62" y="32"/>
                  </a:lnTo>
                  <a:lnTo>
                    <a:pt x="30"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3" name="Freeform 254">
              <a:extLst>
                <a:ext uri="{FF2B5EF4-FFF2-40B4-BE49-F238E27FC236}">
                  <a16:creationId xmlns:a16="http://schemas.microsoft.com/office/drawing/2014/main" id="{C3A33982-682D-4D8D-A6F2-1732F05E268A}"/>
                </a:ext>
              </a:extLst>
            </p:cNvPr>
            <p:cNvSpPr>
              <a:spLocks/>
            </p:cNvSpPr>
            <p:nvPr/>
          </p:nvSpPr>
          <p:spPr bwMode="auto">
            <a:xfrm>
              <a:off x="7375909" y="3167162"/>
              <a:ext cx="105757" cy="105757"/>
            </a:xfrm>
            <a:custGeom>
              <a:avLst/>
              <a:gdLst>
                <a:gd name="T0" fmla="*/ 32 w 62"/>
                <a:gd name="T1" fmla="*/ 62 h 62"/>
                <a:gd name="T2" fmla="*/ 0 w 62"/>
                <a:gd name="T3" fmla="*/ 33 h 62"/>
                <a:gd name="T4" fmla="*/ 32 w 62"/>
                <a:gd name="T5" fmla="*/ 0 h 62"/>
                <a:gd name="T6" fmla="*/ 62 w 62"/>
                <a:gd name="T7" fmla="*/ 33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3"/>
                  </a:lnTo>
                  <a:lnTo>
                    <a:pt x="32" y="0"/>
                  </a:lnTo>
                  <a:lnTo>
                    <a:pt x="62" y="33"/>
                  </a:lnTo>
                  <a:lnTo>
                    <a:pt x="32"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4" name="Freeform 255">
              <a:extLst>
                <a:ext uri="{FF2B5EF4-FFF2-40B4-BE49-F238E27FC236}">
                  <a16:creationId xmlns:a16="http://schemas.microsoft.com/office/drawing/2014/main" id="{D0141F8E-CEAC-4DED-AF0E-F004DF457086}"/>
                </a:ext>
              </a:extLst>
            </p:cNvPr>
            <p:cNvSpPr>
              <a:spLocks/>
            </p:cNvSpPr>
            <p:nvPr/>
          </p:nvSpPr>
          <p:spPr bwMode="auto">
            <a:xfrm>
              <a:off x="7701709" y="2926650"/>
              <a:ext cx="105757" cy="105757"/>
            </a:xfrm>
            <a:custGeom>
              <a:avLst/>
              <a:gdLst>
                <a:gd name="T0" fmla="*/ 30 w 62"/>
                <a:gd name="T1" fmla="*/ 62 h 62"/>
                <a:gd name="T2" fmla="*/ 0 w 62"/>
                <a:gd name="T3" fmla="*/ 32 h 62"/>
                <a:gd name="T4" fmla="*/ 30 w 62"/>
                <a:gd name="T5" fmla="*/ 0 h 62"/>
                <a:gd name="T6" fmla="*/ 62 w 62"/>
                <a:gd name="T7" fmla="*/ 32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2"/>
                  </a:lnTo>
                  <a:lnTo>
                    <a:pt x="30" y="0"/>
                  </a:lnTo>
                  <a:lnTo>
                    <a:pt x="62" y="32"/>
                  </a:lnTo>
                  <a:lnTo>
                    <a:pt x="30"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5" name="Freeform 256">
              <a:extLst>
                <a:ext uri="{FF2B5EF4-FFF2-40B4-BE49-F238E27FC236}">
                  <a16:creationId xmlns:a16="http://schemas.microsoft.com/office/drawing/2014/main" id="{B8D1BF47-311D-4FEB-824D-0D46759E7AB0}"/>
                </a:ext>
              </a:extLst>
            </p:cNvPr>
            <p:cNvSpPr>
              <a:spLocks/>
            </p:cNvSpPr>
            <p:nvPr/>
          </p:nvSpPr>
          <p:spPr bwMode="auto">
            <a:xfrm>
              <a:off x="8013861" y="2624732"/>
              <a:ext cx="104052" cy="105757"/>
            </a:xfrm>
            <a:custGeom>
              <a:avLst/>
              <a:gdLst>
                <a:gd name="T0" fmla="*/ 29 w 61"/>
                <a:gd name="T1" fmla="*/ 62 h 62"/>
                <a:gd name="T2" fmla="*/ 0 w 61"/>
                <a:gd name="T3" fmla="*/ 33 h 62"/>
                <a:gd name="T4" fmla="*/ 29 w 61"/>
                <a:gd name="T5" fmla="*/ 0 h 62"/>
                <a:gd name="T6" fmla="*/ 61 w 61"/>
                <a:gd name="T7" fmla="*/ 33 h 62"/>
                <a:gd name="T8" fmla="*/ 29 w 61"/>
                <a:gd name="T9" fmla="*/ 62 h 62"/>
              </a:gdLst>
              <a:ahLst/>
              <a:cxnLst>
                <a:cxn ang="0">
                  <a:pos x="T0" y="T1"/>
                </a:cxn>
                <a:cxn ang="0">
                  <a:pos x="T2" y="T3"/>
                </a:cxn>
                <a:cxn ang="0">
                  <a:pos x="T4" y="T5"/>
                </a:cxn>
                <a:cxn ang="0">
                  <a:pos x="T6" y="T7"/>
                </a:cxn>
                <a:cxn ang="0">
                  <a:pos x="T8" y="T9"/>
                </a:cxn>
              </a:cxnLst>
              <a:rect l="0" t="0" r="r" b="b"/>
              <a:pathLst>
                <a:path w="61" h="62">
                  <a:moveTo>
                    <a:pt x="29" y="62"/>
                  </a:moveTo>
                  <a:lnTo>
                    <a:pt x="0" y="33"/>
                  </a:lnTo>
                  <a:lnTo>
                    <a:pt x="29" y="0"/>
                  </a:lnTo>
                  <a:lnTo>
                    <a:pt x="61" y="33"/>
                  </a:lnTo>
                  <a:lnTo>
                    <a:pt x="29" y="6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6" name="Rectangle 257">
              <a:extLst>
                <a:ext uri="{FF2B5EF4-FFF2-40B4-BE49-F238E27FC236}">
                  <a16:creationId xmlns:a16="http://schemas.microsoft.com/office/drawing/2014/main" id="{153F505A-0BB6-415F-87DB-9A73671E123B}"/>
                </a:ext>
              </a:extLst>
            </p:cNvPr>
            <p:cNvSpPr>
              <a:spLocks noChangeArrowheads="1"/>
            </p:cNvSpPr>
            <p:nvPr/>
          </p:nvSpPr>
          <p:spPr bwMode="auto">
            <a:xfrm>
              <a:off x="6471858" y="3846053"/>
              <a:ext cx="76760"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Rectangle 258">
              <a:extLst>
                <a:ext uri="{FF2B5EF4-FFF2-40B4-BE49-F238E27FC236}">
                  <a16:creationId xmlns:a16="http://schemas.microsoft.com/office/drawing/2014/main" id="{323FFB95-53E8-436D-867E-F861787C7564}"/>
                </a:ext>
              </a:extLst>
            </p:cNvPr>
            <p:cNvSpPr>
              <a:spLocks noChangeArrowheads="1"/>
            </p:cNvSpPr>
            <p:nvPr/>
          </p:nvSpPr>
          <p:spPr bwMode="auto">
            <a:xfrm>
              <a:off x="6784012" y="3378676"/>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Rectangle 259">
              <a:extLst>
                <a:ext uri="{FF2B5EF4-FFF2-40B4-BE49-F238E27FC236}">
                  <a16:creationId xmlns:a16="http://schemas.microsoft.com/office/drawing/2014/main" id="{052C6DCB-0275-4869-B455-5ECEE068AB37}"/>
                </a:ext>
              </a:extLst>
            </p:cNvPr>
            <p:cNvSpPr>
              <a:spLocks noChangeArrowheads="1"/>
            </p:cNvSpPr>
            <p:nvPr/>
          </p:nvSpPr>
          <p:spPr bwMode="auto">
            <a:xfrm>
              <a:off x="7079107" y="2771427"/>
              <a:ext cx="76760"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Rectangle 260">
              <a:extLst>
                <a:ext uri="{FF2B5EF4-FFF2-40B4-BE49-F238E27FC236}">
                  <a16:creationId xmlns:a16="http://schemas.microsoft.com/office/drawing/2014/main" id="{D0BDF6E0-2B9E-4D94-A98F-70EE10964705}"/>
                </a:ext>
              </a:extLst>
            </p:cNvPr>
            <p:cNvSpPr>
              <a:spLocks noChangeArrowheads="1"/>
            </p:cNvSpPr>
            <p:nvPr/>
          </p:nvSpPr>
          <p:spPr bwMode="auto">
            <a:xfrm>
              <a:off x="7396378" y="2629848"/>
              <a:ext cx="69937"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Rectangle 261">
              <a:extLst>
                <a:ext uri="{FF2B5EF4-FFF2-40B4-BE49-F238E27FC236}">
                  <a16:creationId xmlns:a16="http://schemas.microsoft.com/office/drawing/2014/main" id="{B85B4CD0-3015-49CA-A2C7-9FFCB08CB3B1}"/>
                </a:ext>
              </a:extLst>
            </p:cNvPr>
            <p:cNvSpPr>
              <a:spLocks noChangeArrowheads="1"/>
            </p:cNvSpPr>
            <p:nvPr/>
          </p:nvSpPr>
          <p:spPr bwMode="auto">
            <a:xfrm>
              <a:off x="7711943" y="2600851"/>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Rectangle 262">
              <a:extLst>
                <a:ext uri="{FF2B5EF4-FFF2-40B4-BE49-F238E27FC236}">
                  <a16:creationId xmlns:a16="http://schemas.microsoft.com/office/drawing/2014/main" id="{C8F7BBFF-1D96-47B8-9896-37EFDEB55454}"/>
                </a:ext>
              </a:extLst>
            </p:cNvPr>
            <p:cNvSpPr>
              <a:spLocks noChangeArrowheads="1"/>
            </p:cNvSpPr>
            <p:nvPr/>
          </p:nvSpPr>
          <p:spPr bwMode="auto">
            <a:xfrm>
              <a:off x="8013861" y="2600851"/>
              <a:ext cx="75053" cy="75053"/>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nvGrpSpPr>
            <p:cNvPr id="82" name="Groupe 81">
              <a:extLst>
                <a:ext uri="{FF2B5EF4-FFF2-40B4-BE49-F238E27FC236}">
                  <a16:creationId xmlns:a16="http://schemas.microsoft.com/office/drawing/2014/main" id="{879835B2-78D6-4B29-BC4D-63E8EC7877EB}"/>
                </a:ext>
              </a:extLst>
            </p:cNvPr>
            <p:cNvGrpSpPr/>
            <p:nvPr/>
          </p:nvGrpSpPr>
          <p:grpSpPr>
            <a:xfrm>
              <a:off x="5193509" y="3193709"/>
              <a:ext cx="2930490" cy="1327077"/>
              <a:chOff x="5151439" y="5141051"/>
              <a:chExt cx="2727325" cy="1235074"/>
            </a:xfrm>
          </p:grpSpPr>
          <p:sp>
            <p:nvSpPr>
              <p:cNvPr id="83" name="Freeform 204">
                <a:extLst>
                  <a:ext uri="{FF2B5EF4-FFF2-40B4-BE49-F238E27FC236}">
                    <a16:creationId xmlns:a16="http://schemas.microsoft.com/office/drawing/2014/main" id="{10E4B434-93F7-4D1B-AD9C-3427FE158A1F}"/>
                  </a:ext>
                </a:extLst>
              </p:cNvPr>
              <p:cNvSpPr>
                <a:spLocks/>
              </p:cNvSpPr>
              <p:nvPr/>
            </p:nvSpPr>
            <p:spPr bwMode="auto">
              <a:xfrm>
                <a:off x="5151439" y="5141051"/>
                <a:ext cx="2727325" cy="1103313"/>
              </a:xfrm>
              <a:custGeom>
                <a:avLst/>
                <a:gdLst>
                  <a:gd name="T0" fmla="*/ 0 w 584"/>
                  <a:gd name="T1" fmla="*/ 234 h 236"/>
                  <a:gd name="T2" fmla="*/ 311 w 584"/>
                  <a:gd name="T3" fmla="*/ 230 h 236"/>
                  <a:gd name="T4" fmla="*/ 471 w 584"/>
                  <a:gd name="T5" fmla="*/ 153 h 236"/>
                  <a:gd name="T6" fmla="*/ 584 w 584"/>
                  <a:gd name="T7" fmla="*/ 0 h 236"/>
                </a:gdLst>
                <a:ahLst/>
                <a:cxnLst>
                  <a:cxn ang="0">
                    <a:pos x="T0" y="T1"/>
                  </a:cxn>
                  <a:cxn ang="0">
                    <a:pos x="T2" y="T3"/>
                  </a:cxn>
                  <a:cxn ang="0">
                    <a:pos x="T4" y="T5"/>
                  </a:cxn>
                  <a:cxn ang="0">
                    <a:pos x="T6" y="T7"/>
                  </a:cxn>
                </a:cxnLst>
                <a:rect l="0" t="0" r="r" b="b"/>
                <a:pathLst>
                  <a:path w="584" h="236">
                    <a:moveTo>
                      <a:pt x="0" y="234"/>
                    </a:moveTo>
                    <a:cubicBezTo>
                      <a:pt x="0" y="234"/>
                      <a:pt x="275" y="236"/>
                      <a:pt x="311" y="230"/>
                    </a:cubicBezTo>
                    <a:cubicBezTo>
                      <a:pt x="348" y="224"/>
                      <a:pt x="396" y="235"/>
                      <a:pt x="471" y="153"/>
                    </a:cubicBezTo>
                    <a:cubicBezTo>
                      <a:pt x="546" y="72"/>
                      <a:pt x="553" y="32"/>
                      <a:pt x="584" y="0"/>
                    </a:cubicBezTo>
                  </a:path>
                </a:pathLst>
              </a:custGeom>
              <a:noFill/>
              <a:ln w="19050" cap="flat">
                <a:solidFill>
                  <a:srgbClr val="E61E2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Freeform 263">
                <a:extLst>
                  <a:ext uri="{FF2B5EF4-FFF2-40B4-BE49-F238E27FC236}">
                    <a16:creationId xmlns:a16="http://schemas.microsoft.com/office/drawing/2014/main" id="{2BD01158-AB7E-4184-BCEC-509F7B09A48E}"/>
                  </a:ext>
                </a:extLst>
              </p:cNvPr>
              <p:cNvSpPr>
                <a:spLocks/>
              </p:cNvSpPr>
              <p:nvPr/>
            </p:nvSpPr>
            <p:spPr bwMode="auto">
              <a:xfrm>
                <a:off x="5165726" y="6262056"/>
                <a:ext cx="92075" cy="98425"/>
              </a:xfrm>
              <a:custGeom>
                <a:avLst/>
                <a:gdLst>
                  <a:gd name="T0" fmla="*/ 29 w 58"/>
                  <a:gd name="T1" fmla="*/ 62 h 62"/>
                  <a:gd name="T2" fmla="*/ 0 w 58"/>
                  <a:gd name="T3" fmla="*/ 32 h 62"/>
                  <a:gd name="T4" fmla="*/ 29 w 58"/>
                  <a:gd name="T5" fmla="*/ 0 h 62"/>
                  <a:gd name="T6" fmla="*/ 58 w 58"/>
                  <a:gd name="T7" fmla="*/ 32 h 62"/>
                  <a:gd name="T8" fmla="*/ 29 w 58"/>
                  <a:gd name="T9" fmla="*/ 62 h 62"/>
                </a:gdLst>
                <a:ahLst/>
                <a:cxnLst>
                  <a:cxn ang="0">
                    <a:pos x="T0" y="T1"/>
                  </a:cxn>
                  <a:cxn ang="0">
                    <a:pos x="T2" y="T3"/>
                  </a:cxn>
                  <a:cxn ang="0">
                    <a:pos x="T4" y="T5"/>
                  </a:cxn>
                  <a:cxn ang="0">
                    <a:pos x="T6" y="T7"/>
                  </a:cxn>
                  <a:cxn ang="0">
                    <a:pos x="T8" y="T9"/>
                  </a:cxn>
                </a:cxnLst>
                <a:rect l="0" t="0" r="r" b="b"/>
                <a:pathLst>
                  <a:path w="58" h="62">
                    <a:moveTo>
                      <a:pt x="29" y="62"/>
                    </a:moveTo>
                    <a:lnTo>
                      <a:pt x="0" y="32"/>
                    </a:lnTo>
                    <a:lnTo>
                      <a:pt x="29" y="0"/>
                    </a:lnTo>
                    <a:lnTo>
                      <a:pt x="58" y="32"/>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6" name="Freeform 264">
                <a:extLst>
                  <a:ext uri="{FF2B5EF4-FFF2-40B4-BE49-F238E27FC236}">
                    <a16:creationId xmlns:a16="http://schemas.microsoft.com/office/drawing/2014/main" id="{DEDE9BD9-26E8-4516-A708-F07FE77B75EB}"/>
                  </a:ext>
                </a:extLst>
              </p:cNvPr>
              <p:cNvSpPr>
                <a:spLocks/>
              </p:cNvSpPr>
              <p:nvPr/>
            </p:nvSpPr>
            <p:spPr bwMode="auto">
              <a:xfrm>
                <a:off x="5454651" y="6263413"/>
                <a:ext cx="98425" cy="98425"/>
              </a:xfrm>
              <a:custGeom>
                <a:avLst/>
                <a:gdLst>
                  <a:gd name="T0" fmla="*/ 32 w 62"/>
                  <a:gd name="T1" fmla="*/ 62 h 62"/>
                  <a:gd name="T2" fmla="*/ 0 w 62"/>
                  <a:gd name="T3" fmla="*/ 32 h 62"/>
                  <a:gd name="T4" fmla="*/ 32 w 62"/>
                  <a:gd name="T5" fmla="*/ 0 h 62"/>
                  <a:gd name="T6" fmla="*/ 62 w 62"/>
                  <a:gd name="T7" fmla="*/ 32 h 62"/>
                  <a:gd name="T8" fmla="*/ 32 w 62"/>
                  <a:gd name="T9" fmla="*/ 62 h 62"/>
                </a:gdLst>
                <a:ahLst/>
                <a:cxnLst>
                  <a:cxn ang="0">
                    <a:pos x="T0" y="T1"/>
                  </a:cxn>
                  <a:cxn ang="0">
                    <a:pos x="T2" y="T3"/>
                  </a:cxn>
                  <a:cxn ang="0">
                    <a:pos x="T4" y="T5"/>
                  </a:cxn>
                  <a:cxn ang="0">
                    <a:pos x="T6" y="T7"/>
                  </a:cxn>
                  <a:cxn ang="0">
                    <a:pos x="T8" y="T9"/>
                  </a:cxn>
                </a:cxnLst>
                <a:rect l="0" t="0" r="r" b="b"/>
                <a:pathLst>
                  <a:path w="62" h="62">
                    <a:moveTo>
                      <a:pt x="32" y="62"/>
                    </a:moveTo>
                    <a:lnTo>
                      <a:pt x="0" y="32"/>
                    </a:lnTo>
                    <a:lnTo>
                      <a:pt x="32" y="0"/>
                    </a:lnTo>
                    <a:lnTo>
                      <a:pt x="62" y="32"/>
                    </a:lnTo>
                    <a:lnTo>
                      <a:pt x="32"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7" name="Freeform 265">
                <a:extLst>
                  <a:ext uri="{FF2B5EF4-FFF2-40B4-BE49-F238E27FC236}">
                    <a16:creationId xmlns:a16="http://schemas.microsoft.com/office/drawing/2014/main" id="{6DF048A4-8DA2-48D7-82C3-938DD64D0091}"/>
                  </a:ext>
                </a:extLst>
              </p:cNvPr>
              <p:cNvSpPr>
                <a:spLocks/>
              </p:cNvSpPr>
              <p:nvPr/>
            </p:nvSpPr>
            <p:spPr bwMode="auto">
              <a:xfrm>
                <a:off x="5753101" y="6212613"/>
                <a:ext cx="98425" cy="98425"/>
              </a:xfrm>
              <a:custGeom>
                <a:avLst/>
                <a:gdLst>
                  <a:gd name="T0" fmla="*/ 33 w 62"/>
                  <a:gd name="T1" fmla="*/ 62 h 62"/>
                  <a:gd name="T2" fmla="*/ 0 w 62"/>
                  <a:gd name="T3" fmla="*/ 32 h 62"/>
                  <a:gd name="T4" fmla="*/ 33 w 62"/>
                  <a:gd name="T5" fmla="*/ 0 h 62"/>
                  <a:gd name="T6" fmla="*/ 62 w 62"/>
                  <a:gd name="T7" fmla="*/ 32 h 62"/>
                  <a:gd name="T8" fmla="*/ 33 w 62"/>
                  <a:gd name="T9" fmla="*/ 62 h 62"/>
                </a:gdLst>
                <a:ahLst/>
                <a:cxnLst>
                  <a:cxn ang="0">
                    <a:pos x="T0" y="T1"/>
                  </a:cxn>
                  <a:cxn ang="0">
                    <a:pos x="T2" y="T3"/>
                  </a:cxn>
                  <a:cxn ang="0">
                    <a:pos x="T4" y="T5"/>
                  </a:cxn>
                  <a:cxn ang="0">
                    <a:pos x="T6" y="T7"/>
                  </a:cxn>
                  <a:cxn ang="0">
                    <a:pos x="T8" y="T9"/>
                  </a:cxn>
                </a:cxnLst>
                <a:rect l="0" t="0" r="r" b="b"/>
                <a:pathLst>
                  <a:path w="62" h="62">
                    <a:moveTo>
                      <a:pt x="33" y="62"/>
                    </a:moveTo>
                    <a:lnTo>
                      <a:pt x="0" y="32"/>
                    </a:lnTo>
                    <a:lnTo>
                      <a:pt x="33" y="0"/>
                    </a:lnTo>
                    <a:lnTo>
                      <a:pt x="62" y="32"/>
                    </a:lnTo>
                    <a:lnTo>
                      <a:pt x="33"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8" name="Freeform 266">
                <a:extLst>
                  <a:ext uri="{FF2B5EF4-FFF2-40B4-BE49-F238E27FC236}">
                    <a16:creationId xmlns:a16="http://schemas.microsoft.com/office/drawing/2014/main" id="{44F301AC-0930-4F99-A027-A9889DC9F8F5}"/>
                  </a:ext>
                </a:extLst>
              </p:cNvPr>
              <p:cNvSpPr>
                <a:spLocks/>
              </p:cNvSpPr>
              <p:nvPr/>
            </p:nvSpPr>
            <p:spPr bwMode="auto">
              <a:xfrm>
                <a:off x="6024563" y="6277700"/>
                <a:ext cx="93663" cy="98425"/>
              </a:xfrm>
              <a:custGeom>
                <a:avLst/>
                <a:gdLst>
                  <a:gd name="T0" fmla="*/ 29 w 59"/>
                  <a:gd name="T1" fmla="*/ 62 h 62"/>
                  <a:gd name="T2" fmla="*/ 0 w 59"/>
                  <a:gd name="T3" fmla="*/ 32 h 62"/>
                  <a:gd name="T4" fmla="*/ 29 w 59"/>
                  <a:gd name="T5" fmla="*/ 0 h 62"/>
                  <a:gd name="T6" fmla="*/ 59 w 59"/>
                  <a:gd name="T7" fmla="*/ 32 h 62"/>
                  <a:gd name="T8" fmla="*/ 29 w 59"/>
                  <a:gd name="T9" fmla="*/ 62 h 62"/>
                </a:gdLst>
                <a:ahLst/>
                <a:cxnLst>
                  <a:cxn ang="0">
                    <a:pos x="T0" y="T1"/>
                  </a:cxn>
                  <a:cxn ang="0">
                    <a:pos x="T2" y="T3"/>
                  </a:cxn>
                  <a:cxn ang="0">
                    <a:pos x="T4" y="T5"/>
                  </a:cxn>
                  <a:cxn ang="0">
                    <a:pos x="T6" y="T7"/>
                  </a:cxn>
                  <a:cxn ang="0">
                    <a:pos x="T8" y="T9"/>
                  </a:cxn>
                </a:cxnLst>
                <a:rect l="0" t="0" r="r" b="b"/>
                <a:pathLst>
                  <a:path w="59" h="62">
                    <a:moveTo>
                      <a:pt x="29" y="62"/>
                    </a:moveTo>
                    <a:lnTo>
                      <a:pt x="0" y="32"/>
                    </a:lnTo>
                    <a:lnTo>
                      <a:pt x="29" y="0"/>
                    </a:lnTo>
                    <a:lnTo>
                      <a:pt x="59" y="32"/>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9" name="Freeform 267">
                <a:extLst>
                  <a:ext uri="{FF2B5EF4-FFF2-40B4-BE49-F238E27FC236}">
                    <a16:creationId xmlns:a16="http://schemas.microsoft.com/office/drawing/2014/main" id="{829FC5AB-C5FF-4CC6-A80B-D45BFD874E15}"/>
                  </a:ext>
                </a:extLst>
              </p:cNvPr>
              <p:cNvSpPr>
                <a:spLocks/>
              </p:cNvSpPr>
              <p:nvPr/>
            </p:nvSpPr>
            <p:spPr bwMode="auto">
              <a:xfrm>
                <a:off x="6318251" y="6212613"/>
                <a:ext cx="98425" cy="98425"/>
              </a:xfrm>
              <a:custGeom>
                <a:avLst/>
                <a:gdLst>
                  <a:gd name="T0" fmla="*/ 30 w 62"/>
                  <a:gd name="T1" fmla="*/ 62 h 62"/>
                  <a:gd name="T2" fmla="*/ 0 w 62"/>
                  <a:gd name="T3" fmla="*/ 32 h 62"/>
                  <a:gd name="T4" fmla="*/ 30 w 62"/>
                  <a:gd name="T5" fmla="*/ 0 h 62"/>
                  <a:gd name="T6" fmla="*/ 62 w 62"/>
                  <a:gd name="T7" fmla="*/ 32 h 62"/>
                  <a:gd name="T8" fmla="*/ 30 w 62"/>
                  <a:gd name="T9" fmla="*/ 62 h 62"/>
                </a:gdLst>
                <a:ahLst/>
                <a:cxnLst>
                  <a:cxn ang="0">
                    <a:pos x="T0" y="T1"/>
                  </a:cxn>
                  <a:cxn ang="0">
                    <a:pos x="T2" y="T3"/>
                  </a:cxn>
                  <a:cxn ang="0">
                    <a:pos x="T4" y="T5"/>
                  </a:cxn>
                  <a:cxn ang="0">
                    <a:pos x="T6" y="T7"/>
                  </a:cxn>
                  <a:cxn ang="0">
                    <a:pos x="T8" y="T9"/>
                  </a:cxn>
                </a:cxnLst>
                <a:rect l="0" t="0" r="r" b="b"/>
                <a:pathLst>
                  <a:path w="62" h="62">
                    <a:moveTo>
                      <a:pt x="30" y="62"/>
                    </a:moveTo>
                    <a:lnTo>
                      <a:pt x="0" y="32"/>
                    </a:lnTo>
                    <a:lnTo>
                      <a:pt x="30" y="0"/>
                    </a:lnTo>
                    <a:lnTo>
                      <a:pt x="62" y="32"/>
                    </a:lnTo>
                    <a:lnTo>
                      <a:pt x="30"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0" name="Freeform 268">
                <a:extLst>
                  <a:ext uri="{FF2B5EF4-FFF2-40B4-BE49-F238E27FC236}">
                    <a16:creationId xmlns:a16="http://schemas.microsoft.com/office/drawing/2014/main" id="{9340410D-8BEE-458D-870F-4E98BEB71E54}"/>
                  </a:ext>
                </a:extLst>
              </p:cNvPr>
              <p:cNvSpPr>
                <a:spLocks/>
              </p:cNvSpPr>
              <p:nvPr/>
            </p:nvSpPr>
            <p:spPr bwMode="auto">
              <a:xfrm>
                <a:off x="6911976" y="6160225"/>
                <a:ext cx="93663" cy="98425"/>
              </a:xfrm>
              <a:custGeom>
                <a:avLst/>
                <a:gdLst>
                  <a:gd name="T0" fmla="*/ 29 w 59"/>
                  <a:gd name="T1" fmla="*/ 62 h 62"/>
                  <a:gd name="T2" fmla="*/ 0 w 59"/>
                  <a:gd name="T3" fmla="*/ 30 h 62"/>
                  <a:gd name="T4" fmla="*/ 29 w 59"/>
                  <a:gd name="T5" fmla="*/ 0 h 62"/>
                  <a:gd name="T6" fmla="*/ 59 w 59"/>
                  <a:gd name="T7" fmla="*/ 30 h 62"/>
                  <a:gd name="T8" fmla="*/ 29 w 59"/>
                  <a:gd name="T9" fmla="*/ 62 h 62"/>
                </a:gdLst>
                <a:ahLst/>
                <a:cxnLst>
                  <a:cxn ang="0">
                    <a:pos x="T0" y="T1"/>
                  </a:cxn>
                  <a:cxn ang="0">
                    <a:pos x="T2" y="T3"/>
                  </a:cxn>
                  <a:cxn ang="0">
                    <a:pos x="T4" y="T5"/>
                  </a:cxn>
                  <a:cxn ang="0">
                    <a:pos x="T6" y="T7"/>
                  </a:cxn>
                  <a:cxn ang="0">
                    <a:pos x="T8" y="T9"/>
                  </a:cxn>
                </a:cxnLst>
                <a:rect l="0" t="0" r="r" b="b"/>
                <a:pathLst>
                  <a:path w="59" h="62">
                    <a:moveTo>
                      <a:pt x="29" y="62"/>
                    </a:moveTo>
                    <a:lnTo>
                      <a:pt x="0" y="30"/>
                    </a:lnTo>
                    <a:lnTo>
                      <a:pt x="29" y="0"/>
                    </a:lnTo>
                    <a:lnTo>
                      <a:pt x="59" y="30"/>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1" name="Freeform 269">
                <a:extLst>
                  <a:ext uri="{FF2B5EF4-FFF2-40B4-BE49-F238E27FC236}">
                    <a16:creationId xmlns:a16="http://schemas.microsoft.com/office/drawing/2014/main" id="{AC54A6CC-E296-47F3-A260-1FA260CE8E90}"/>
                  </a:ext>
                </a:extLst>
              </p:cNvPr>
              <p:cNvSpPr>
                <a:spLocks/>
              </p:cNvSpPr>
              <p:nvPr/>
            </p:nvSpPr>
            <p:spPr bwMode="auto">
              <a:xfrm>
                <a:off x="7196138" y="5969725"/>
                <a:ext cx="98425" cy="92075"/>
              </a:xfrm>
              <a:custGeom>
                <a:avLst/>
                <a:gdLst>
                  <a:gd name="T0" fmla="*/ 30 w 62"/>
                  <a:gd name="T1" fmla="*/ 58 h 58"/>
                  <a:gd name="T2" fmla="*/ 0 w 62"/>
                  <a:gd name="T3" fmla="*/ 29 h 58"/>
                  <a:gd name="T4" fmla="*/ 30 w 62"/>
                  <a:gd name="T5" fmla="*/ 0 h 58"/>
                  <a:gd name="T6" fmla="*/ 62 w 62"/>
                  <a:gd name="T7" fmla="*/ 29 h 58"/>
                  <a:gd name="T8" fmla="*/ 30 w 62"/>
                  <a:gd name="T9" fmla="*/ 58 h 58"/>
                </a:gdLst>
                <a:ahLst/>
                <a:cxnLst>
                  <a:cxn ang="0">
                    <a:pos x="T0" y="T1"/>
                  </a:cxn>
                  <a:cxn ang="0">
                    <a:pos x="T2" y="T3"/>
                  </a:cxn>
                  <a:cxn ang="0">
                    <a:pos x="T4" y="T5"/>
                  </a:cxn>
                  <a:cxn ang="0">
                    <a:pos x="T6" y="T7"/>
                  </a:cxn>
                  <a:cxn ang="0">
                    <a:pos x="T8" y="T9"/>
                  </a:cxn>
                </a:cxnLst>
                <a:rect l="0" t="0" r="r" b="b"/>
                <a:pathLst>
                  <a:path w="62" h="58">
                    <a:moveTo>
                      <a:pt x="30" y="58"/>
                    </a:moveTo>
                    <a:lnTo>
                      <a:pt x="0" y="29"/>
                    </a:lnTo>
                    <a:lnTo>
                      <a:pt x="30" y="0"/>
                    </a:lnTo>
                    <a:lnTo>
                      <a:pt x="62" y="29"/>
                    </a:lnTo>
                    <a:lnTo>
                      <a:pt x="30" y="58"/>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Freeform 270">
                <a:extLst>
                  <a:ext uri="{FF2B5EF4-FFF2-40B4-BE49-F238E27FC236}">
                    <a16:creationId xmlns:a16="http://schemas.microsoft.com/office/drawing/2014/main" id="{27D97D0A-1420-40A5-81AA-3DFEE6EB3F55}"/>
                  </a:ext>
                </a:extLst>
              </p:cNvPr>
              <p:cNvSpPr>
                <a:spLocks/>
              </p:cNvSpPr>
              <p:nvPr/>
            </p:nvSpPr>
            <p:spPr bwMode="auto">
              <a:xfrm>
                <a:off x="7467601" y="5556975"/>
                <a:ext cx="98425" cy="98425"/>
              </a:xfrm>
              <a:custGeom>
                <a:avLst/>
                <a:gdLst>
                  <a:gd name="T0" fmla="*/ 29 w 62"/>
                  <a:gd name="T1" fmla="*/ 62 h 62"/>
                  <a:gd name="T2" fmla="*/ 0 w 62"/>
                  <a:gd name="T3" fmla="*/ 30 h 62"/>
                  <a:gd name="T4" fmla="*/ 29 w 62"/>
                  <a:gd name="T5" fmla="*/ 0 h 62"/>
                  <a:gd name="T6" fmla="*/ 62 w 62"/>
                  <a:gd name="T7" fmla="*/ 30 h 62"/>
                  <a:gd name="T8" fmla="*/ 29 w 62"/>
                  <a:gd name="T9" fmla="*/ 62 h 62"/>
                </a:gdLst>
                <a:ahLst/>
                <a:cxnLst>
                  <a:cxn ang="0">
                    <a:pos x="T0" y="T1"/>
                  </a:cxn>
                  <a:cxn ang="0">
                    <a:pos x="T2" y="T3"/>
                  </a:cxn>
                  <a:cxn ang="0">
                    <a:pos x="T4" y="T5"/>
                  </a:cxn>
                  <a:cxn ang="0">
                    <a:pos x="T6" y="T7"/>
                  </a:cxn>
                  <a:cxn ang="0">
                    <a:pos x="T8" y="T9"/>
                  </a:cxn>
                </a:cxnLst>
                <a:rect l="0" t="0" r="r" b="b"/>
                <a:pathLst>
                  <a:path w="62" h="62">
                    <a:moveTo>
                      <a:pt x="29" y="62"/>
                    </a:moveTo>
                    <a:lnTo>
                      <a:pt x="0" y="30"/>
                    </a:lnTo>
                    <a:lnTo>
                      <a:pt x="29" y="0"/>
                    </a:lnTo>
                    <a:lnTo>
                      <a:pt x="62" y="30"/>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Freeform 271">
                <a:extLst>
                  <a:ext uri="{FF2B5EF4-FFF2-40B4-BE49-F238E27FC236}">
                    <a16:creationId xmlns:a16="http://schemas.microsoft.com/office/drawing/2014/main" id="{54E2F3C6-2DA4-4F7F-A083-407248727B07}"/>
                  </a:ext>
                </a:extLst>
              </p:cNvPr>
              <p:cNvSpPr>
                <a:spLocks/>
              </p:cNvSpPr>
              <p:nvPr/>
            </p:nvSpPr>
            <p:spPr bwMode="auto">
              <a:xfrm>
                <a:off x="7775576" y="5169625"/>
                <a:ext cx="98425" cy="98425"/>
              </a:xfrm>
              <a:custGeom>
                <a:avLst/>
                <a:gdLst>
                  <a:gd name="T0" fmla="*/ 29 w 62"/>
                  <a:gd name="T1" fmla="*/ 62 h 62"/>
                  <a:gd name="T2" fmla="*/ 0 w 62"/>
                  <a:gd name="T3" fmla="*/ 32 h 62"/>
                  <a:gd name="T4" fmla="*/ 29 w 62"/>
                  <a:gd name="T5" fmla="*/ 0 h 62"/>
                  <a:gd name="T6" fmla="*/ 62 w 62"/>
                  <a:gd name="T7" fmla="*/ 32 h 62"/>
                  <a:gd name="T8" fmla="*/ 29 w 62"/>
                  <a:gd name="T9" fmla="*/ 62 h 62"/>
                </a:gdLst>
                <a:ahLst/>
                <a:cxnLst>
                  <a:cxn ang="0">
                    <a:pos x="T0" y="T1"/>
                  </a:cxn>
                  <a:cxn ang="0">
                    <a:pos x="T2" y="T3"/>
                  </a:cxn>
                  <a:cxn ang="0">
                    <a:pos x="T4" y="T5"/>
                  </a:cxn>
                  <a:cxn ang="0">
                    <a:pos x="T6" y="T7"/>
                  </a:cxn>
                  <a:cxn ang="0">
                    <a:pos x="T8" y="T9"/>
                  </a:cxn>
                </a:cxnLst>
                <a:rect l="0" t="0" r="r" b="b"/>
                <a:pathLst>
                  <a:path w="62" h="62">
                    <a:moveTo>
                      <a:pt x="29" y="62"/>
                    </a:moveTo>
                    <a:lnTo>
                      <a:pt x="0" y="32"/>
                    </a:lnTo>
                    <a:lnTo>
                      <a:pt x="29" y="0"/>
                    </a:lnTo>
                    <a:lnTo>
                      <a:pt x="62" y="32"/>
                    </a:lnTo>
                    <a:lnTo>
                      <a:pt x="29" y="62"/>
                    </a:lnTo>
                    <a:close/>
                  </a:path>
                </a:pathLst>
              </a:custGeom>
              <a:solidFill>
                <a:srgbClr val="E6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94" name="ZoneTexte 93">
              <a:extLst>
                <a:ext uri="{FF2B5EF4-FFF2-40B4-BE49-F238E27FC236}">
                  <a16:creationId xmlns:a16="http://schemas.microsoft.com/office/drawing/2014/main" id="{08EA97FA-9E6C-4CC3-8D70-09DA1F04D962}"/>
                </a:ext>
              </a:extLst>
            </p:cNvPr>
            <p:cNvSpPr txBox="1"/>
            <p:nvPr/>
          </p:nvSpPr>
          <p:spPr>
            <a:xfrm>
              <a:off x="5294545" y="4482642"/>
              <a:ext cx="615247" cy="264563"/>
            </a:xfrm>
            <a:prstGeom prst="rect">
              <a:avLst/>
            </a:prstGeom>
            <a:noFill/>
          </p:spPr>
          <p:txBody>
            <a:bodyPr wrap="none" rtlCol="0">
              <a:spAutoFit/>
            </a:bodyPr>
            <a:lstStyle/>
            <a:p>
              <a:pPr algn="ctr"/>
              <a:r>
                <a:rPr lang="fr-FR" sz="1000" dirty="0"/>
                <a:t>0,0001</a:t>
              </a:r>
            </a:p>
          </p:txBody>
        </p:sp>
        <p:sp>
          <p:nvSpPr>
            <p:cNvPr id="95" name="ZoneTexte 94">
              <a:extLst>
                <a:ext uri="{FF2B5EF4-FFF2-40B4-BE49-F238E27FC236}">
                  <a16:creationId xmlns:a16="http://schemas.microsoft.com/office/drawing/2014/main" id="{C5ECC291-EC73-4F1D-A466-832D53FC0AC4}"/>
                </a:ext>
              </a:extLst>
            </p:cNvPr>
            <p:cNvSpPr txBox="1"/>
            <p:nvPr/>
          </p:nvSpPr>
          <p:spPr>
            <a:xfrm>
              <a:off x="5873405" y="4482642"/>
              <a:ext cx="615247" cy="264563"/>
            </a:xfrm>
            <a:prstGeom prst="rect">
              <a:avLst/>
            </a:prstGeom>
            <a:noFill/>
          </p:spPr>
          <p:txBody>
            <a:bodyPr wrap="none" rtlCol="0">
              <a:spAutoFit/>
            </a:bodyPr>
            <a:lstStyle/>
            <a:p>
              <a:pPr algn="ctr"/>
              <a:r>
                <a:rPr lang="fr-FR" sz="1000" dirty="0"/>
                <a:t>0,0010</a:t>
              </a:r>
            </a:p>
          </p:txBody>
        </p:sp>
        <p:sp>
          <p:nvSpPr>
            <p:cNvPr id="96" name="ZoneTexte 95">
              <a:extLst>
                <a:ext uri="{FF2B5EF4-FFF2-40B4-BE49-F238E27FC236}">
                  <a16:creationId xmlns:a16="http://schemas.microsoft.com/office/drawing/2014/main" id="{825283DE-F01D-4450-8DB9-57974B0938F6}"/>
                </a:ext>
              </a:extLst>
            </p:cNvPr>
            <p:cNvSpPr txBox="1"/>
            <p:nvPr/>
          </p:nvSpPr>
          <p:spPr>
            <a:xfrm>
              <a:off x="6540243" y="4482642"/>
              <a:ext cx="615247" cy="264563"/>
            </a:xfrm>
            <a:prstGeom prst="rect">
              <a:avLst/>
            </a:prstGeom>
            <a:noFill/>
          </p:spPr>
          <p:txBody>
            <a:bodyPr wrap="none" rtlCol="0">
              <a:spAutoFit/>
            </a:bodyPr>
            <a:lstStyle/>
            <a:p>
              <a:pPr algn="ctr"/>
              <a:r>
                <a:rPr lang="fr-FR" sz="1000" dirty="0"/>
                <a:t>0,0100</a:t>
              </a:r>
            </a:p>
          </p:txBody>
        </p:sp>
        <p:sp>
          <p:nvSpPr>
            <p:cNvPr id="97" name="ZoneTexte 96">
              <a:extLst>
                <a:ext uri="{FF2B5EF4-FFF2-40B4-BE49-F238E27FC236}">
                  <a16:creationId xmlns:a16="http://schemas.microsoft.com/office/drawing/2014/main" id="{6E3E4AC2-5FC4-4301-AC10-5BDFD9BF3B5D}"/>
                </a:ext>
              </a:extLst>
            </p:cNvPr>
            <p:cNvSpPr txBox="1"/>
            <p:nvPr/>
          </p:nvSpPr>
          <p:spPr>
            <a:xfrm>
              <a:off x="7260600" y="4482642"/>
              <a:ext cx="615247" cy="264563"/>
            </a:xfrm>
            <a:prstGeom prst="rect">
              <a:avLst/>
            </a:prstGeom>
            <a:noFill/>
          </p:spPr>
          <p:txBody>
            <a:bodyPr wrap="none" rtlCol="0">
              <a:spAutoFit/>
            </a:bodyPr>
            <a:lstStyle/>
            <a:p>
              <a:pPr algn="ctr"/>
              <a:r>
                <a:rPr lang="fr-FR" sz="1000" dirty="0"/>
                <a:t>0,1000</a:t>
              </a:r>
            </a:p>
          </p:txBody>
        </p:sp>
        <p:sp>
          <p:nvSpPr>
            <p:cNvPr id="98" name="ZoneTexte 97">
              <a:extLst>
                <a:ext uri="{FF2B5EF4-FFF2-40B4-BE49-F238E27FC236}">
                  <a16:creationId xmlns:a16="http://schemas.microsoft.com/office/drawing/2014/main" id="{1D99C51A-110B-4AF3-A7B5-BDA64F4D931F}"/>
                </a:ext>
              </a:extLst>
            </p:cNvPr>
            <p:cNvSpPr txBox="1"/>
            <p:nvPr/>
          </p:nvSpPr>
          <p:spPr>
            <a:xfrm>
              <a:off x="4904344" y="4227460"/>
              <a:ext cx="274208" cy="264563"/>
            </a:xfrm>
            <a:prstGeom prst="rect">
              <a:avLst/>
            </a:prstGeom>
            <a:noFill/>
          </p:spPr>
          <p:txBody>
            <a:bodyPr wrap="none" rtlCol="0">
              <a:spAutoFit/>
            </a:bodyPr>
            <a:lstStyle/>
            <a:p>
              <a:pPr algn="r"/>
              <a:r>
                <a:rPr lang="fr-FR" sz="1000"/>
                <a:t>0</a:t>
              </a:r>
              <a:endParaRPr lang="fr-FR" sz="1000" dirty="0"/>
            </a:p>
          </p:txBody>
        </p:sp>
        <p:sp>
          <p:nvSpPr>
            <p:cNvPr id="99" name="ZoneTexte 98">
              <a:extLst>
                <a:ext uri="{FF2B5EF4-FFF2-40B4-BE49-F238E27FC236}">
                  <a16:creationId xmlns:a16="http://schemas.microsoft.com/office/drawing/2014/main" id="{70F61FA7-1D98-465D-AECC-8921DE77ECFD}"/>
                </a:ext>
              </a:extLst>
            </p:cNvPr>
            <p:cNvSpPr txBox="1"/>
            <p:nvPr/>
          </p:nvSpPr>
          <p:spPr>
            <a:xfrm>
              <a:off x="4828557" y="3799041"/>
              <a:ext cx="349995" cy="264563"/>
            </a:xfrm>
            <a:prstGeom prst="rect">
              <a:avLst/>
            </a:prstGeom>
            <a:noFill/>
          </p:spPr>
          <p:txBody>
            <a:bodyPr wrap="none" rtlCol="0">
              <a:spAutoFit/>
            </a:bodyPr>
            <a:lstStyle/>
            <a:p>
              <a:pPr algn="r"/>
              <a:r>
                <a:rPr lang="fr-FR" sz="1000" dirty="0"/>
                <a:t>25</a:t>
              </a:r>
            </a:p>
          </p:txBody>
        </p:sp>
        <p:sp>
          <p:nvSpPr>
            <p:cNvPr id="100" name="ZoneTexte 99">
              <a:extLst>
                <a:ext uri="{FF2B5EF4-FFF2-40B4-BE49-F238E27FC236}">
                  <a16:creationId xmlns:a16="http://schemas.microsoft.com/office/drawing/2014/main" id="{1AED6D57-4B90-434F-965B-7861AD6A6906}"/>
                </a:ext>
              </a:extLst>
            </p:cNvPr>
            <p:cNvSpPr txBox="1"/>
            <p:nvPr/>
          </p:nvSpPr>
          <p:spPr>
            <a:xfrm>
              <a:off x="4828557" y="3370620"/>
              <a:ext cx="349995" cy="264563"/>
            </a:xfrm>
            <a:prstGeom prst="rect">
              <a:avLst/>
            </a:prstGeom>
            <a:noFill/>
          </p:spPr>
          <p:txBody>
            <a:bodyPr wrap="none" rtlCol="0">
              <a:spAutoFit/>
            </a:bodyPr>
            <a:lstStyle/>
            <a:p>
              <a:pPr algn="r"/>
              <a:r>
                <a:rPr lang="fr-FR" sz="1000" dirty="0"/>
                <a:t>50</a:t>
              </a:r>
            </a:p>
          </p:txBody>
        </p:sp>
        <p:sp>
          <p:nvSpPr>
            <p:cNvPr id="101" name="ZoneTexte 100">
              <a:extLst>
                <a:ext uri="{FF2B5EF4-FFF2-40B4-BE49-F238E27FC236}">
                  <a16:creationId xmlns:a16="http://schemas.microsoft.com/office/drawing/2014/main" id="{EC6747B7-4552-4790-A303-4220ADFDD515}"/>
                </a:ext>
              </a:extLst>
            </p:cNvPr>
            <p:cNvSpPr txBox="1"/>
            <p:nvPr/>
          </p:nvSpPr>
          <p:spPr>
            <a:xfrm>
              <a:off x="4828557" y="2942198"/>
              <a:ext cx="349995" cy="264563"/>
            </a:xfrm>
            <a:prstGeom prst="rect">
              <a:avLst/>
            </a:prstGeom>
            <a:noFill/>
          </p:spPr>
          <p:txBody>
            <a:bodyPr wrap="none" rtlCol="0">
              <a:spAutoFit/>
            </a:bodyPr>
            <a:lstStyle/>
            <a:p>
              <a:pPr algn="r"/>
              <a:r>
                <a:rPr lang="fr-FR" sz="1000" dirty="0"/>
                <a:t>75</a:t>
              </a:r>
            </a:p>
          </p:txBody>
        </p:sp>
        <p:sp>
          <p:nvSpPr>
            <p:cNvPr id="102" name="ZoneTexte 101">
              <a:extLst>
                <a:ext uri="{FF2B5EF4-FFF2-40B4-BE49-F238E27FC236}">
                  <a16:creationId xmlns:a16="http://schemas.microsoft.com/office/drawing/2014/main" id="{7DC243C4-F926-4BB7-B316-2B0626D1251F}"/>
                </a:ext>
              </a:extLst>
            </p:cNvPr>
            <p:cNvSpPr txBox="1"/>
            <p:nvPr/>
          </p:nvSpPr>
          <p:spPr>
            <a:xfrm>
              <a:off x="4752771" y="2513776"/>
              <a:ext cx="425782" cy="264563"/>
            </a:xfrm>
            <a:prstGeom prst="rect">
              <a:avLst/>
            </a:prstGeom>
            <a:noFill/>
          </p:spPr>
          <p:txBody>
            <a:bodyPr wrap="none" rtlCol="0">
              <a:spAutoFit/>
            </a:bodyPr>
            <a:lstStyle/>
            <a:p>
              <a:pPr algn="r"/>
              <a:r>
                <a:rPr lang="fr-FR" sz="1000" dirty="0"/>
                <a:t>100</a:t>
              </a:r>
            </a:p>
          </p:txBody>
        </p:sp>
        <p:sp>
          <p:nvSpPr>
            <p:cNvPr id="104" name="ZoneTexte 103">
              <a:extLst>
                <a:ext uri="{FF2B5EF4-FFF2-40B4-BE49-F238E27FC236}">
                  <a16:creationId xmlns:a16="http://schemas.microsoft.com/office/drawing/2014/main" id="{F49C936E-DD24-494D-B159-754AF89325B5}"/>
                </a:ext>
              </a:extLst>
            </p:cNvPr>
            <p:cNvSpPr txBox="1"/>
            <p:nvPr/>
          </p:nvSpPr>
          <p:spPr>
            <a:xfrm>
              <a:off x="7857900" y="2696640"/>
              <a:ext cx="1047573" cy="330704"/>
            </a:xfrm>
            <a:prstGeom prst="rect">
              <a:avLst/>
            </a:prstGeom>
            <a:noFill/>
          </p:spPr>
          <p:txBody>
            <a:bodyPr wrap="none" rtlCol="0">
              <a:spAutoFit/>
            </a:bodyPr>
            <a:lstStyle/>
            <a:p>
              <a:pPr algn="ctr"/>
              <a:r>
                <a:rPr lang="fr-FR" sz="1400" b="1" dirty="0">
                  <a:solidFill>
                    <a:srgbClr val="FF6600"/>
                  </a:solidFill>
                </a:rPr>
                <a:t>FC = 6,71</a:t>
              </a:r>
            </a:p>
          </p:txBody>
        </p:sp>
        <p:sp>
          <p:nvSpPr>
            <p:cNvPr id="105" name="ZoneTexte 104">
              <a:extLst>
                <a:ext uri="{FF2B5EF4-FFF2-40B4-BE49-F238E27FC236}">
                  <a16:creationId xmlns:a16="http://schemas.microsoft.com/office/drawing/2014/main" id="{6647FC04-6FEA-40FF-B966-6A4A3899C575}"/>
                </a:ext>
              </a:extLst>
            </p:cNvPr>
            <p:cNvSpPr txBox="1"/>
            <p:nvPr/>
          </p:nvSpPr>
          <p:spPr>
            <a:xfrm>
              <a:off x="5679705" y="4670110"/>
              <a:ext cx="1808508" cy="261610"/>
            </a:xfrm>
            <a:prstGeom prst="rect">
              <a:avLst/>
            </a:prstGeom>
            <a:noFill/>
          </p:spPr>
          <p:txBody>
            <a:bodyPr wrap="none" rtlCol="0">
              <a:spAutoFit/>
            </a:bodyPr>
            <a:lstStyle/>
            <a:p>
              <a:pPr algn="ctr"/>
              <a:r>
                <a:rPr lang="fr-FR" sz="1100" b="1" dirty="0"/>
                <a:t>Concentration DTG (µM)</a:t>
              </a:r>
            </a:p>
          </p:txBody>
        </p:sp>
        <p:sp>
          <p:nvSpPr>
            <p:cNvPr id="175" name="ZoneTexte 174"/>
            <p:cNvSpPr txBox="1"/>
            <p:nvPr/>
          </p:nvSpPr>
          <p:spPr>
            <a:xfrm>
              <a:off x="7807465" y="3448778"/>
              <a:ext cx="983569" cy="330704"/>
            </a:xfrm>
            <a:prstGeom prst="rect">
              <a:avLst/>
            </a:prstGeom>
            <a:noFill/>
          </p:spPr>
          <p:txBody>
            <a:bodyPr wrap="none" rtlCol="0">
              <a:spAutoFit/>
            </a:bodyPr>
            <a:lstStyle/>
            <a:p>
              <a:pPr algn="ctr"/>
              <a:r>
                <a:rPr lang="fr-FR" sz="1400" b="1" dirty="0">
                  <a:solidFill>
                    <a:srgbClr val="C00000"/>
                  </a:solidFill>
                </a:rPr>
                <a:t>FC = 119</a:t>
              </a:r>
            </a:p>
          </p:txBody>
        </p:sp>
        <p:sp>
          <p:nvSpPr>
            <p:cNvPr id="177" name="Text Box 2"/>
            <p:cNvSpPr txBox="1">
              <a:spLocks noChangeArrowheads="1"/>
            </p:cNvSpPr>
            <p:nvPr/>
          </p:nvSpPr>
          <p:spPr bwMode="auto">
            <a:xfrm>
              <a:off x="5901184" y="2018673"/>
              <a:ext cx="2316812" cy="396844"/>
            </a:xfrm>
            <a:prstGeom prst="rect">
              <a:avLst/>
            </a:prstGeom>
            <a:noFill/>
            <a:ln w="9525">
              <a:noFill/>
              <a:miter lim="800000"/>
              <a:headEnd/>
              <a:tailEnd/>
            </a:ln>
          </p:spPr>
          <p:txBody>
            <a:bodyPr wrap="square">
              <a:spAutoFit/>
            </a:bodyPr>
            <a:lstStyle/>
            <a:p>
              <a:pPr algn="ctr">
                <a:lnSpc>
                  <a:spcPct val="90000"/>
                </a:lnSpc>
              </a:pPr>
              <a:r>
                <a:rPr lang="fr-FR" sz="2000" b="1" dirty="0">
                  <a:solidFill>
                    <a:srgbClr val="0070C0"/>
                  </a:solidFill>
                  <a:latin typeface="Calibri" pitchFamily="34" charset="0"/>
                  <a:ea typeface="ＭＳ Ｐゴシック" pitchFamily="34" charset="-128"/>
                </a:rPr>
                <a:t>Patient 2</a:t>
              </a:r>
            </a:p>
          </p:txBody>
        </p:sp>
        <p:grpSp>
          <p:nvGrpSpPr>
            <p:cNvPr id="4" name="Groupe 3"/>
            <p:cNvGrpSpPr/>
            <p:nvPr/>
          </p:nvGrpSpPr>
          <p:grpSpPr>
            <a:xfrm>
              <a:off x="3299826" y="4761504"/>
              <a:ext cx="1907512" cy="600164"/>
              <a:chOff x="3033126" y="4647204"/>
              <a:chExt cx="1907512" cy="600164"/>
            </a:xfrm>
          </p:grpSpPr>
          <p:sp>
            <p:nvSpPr>
              <p:cNvPr id="154" name="ZoneTexte 153">
                <a:extLst>
                  <a:ext uri="{FF2B5EF4-FFF2-40B4-BE49-F238E27FC236}">
                    <a16:creationId xmlns:a16="http://schemas.microsoft.com/office/drawing/2014/main" id="{D6346F45-DB96-4D31-8ADD-15E9611FA280}"/>
                  </a:ext>
                </a:extLst>
              </p:cNvPr>
              <p:cNvSpPr txBox="1"/>
              <p:nvPr/>
            </p:nvSpPr>
            <p:spPr>
              <a:xfrm>
                <a:off x="3033126" y="4647204"/>
                <a:ext cx="1510350" cy="600164"/>
              </a:xfrm>
              <a:prstGeom prst="rect">
                <a:avLst/>
              </a:prstGeom>
              <a:noFill/>
            </p:spPr>
            <p:txBody>
              <a:bodyPr wrap="none" rtlCol="0">
                <a:spAutoFit/>
              </a:bodyPr>
              <a:lstStyle/>
              <a:p>
                <a:pPr algn="r"/>
                <a:r>
                  <a:rPr lang="fr-FR" sz="1100" b="1" dirty="0">
                    <a:solidFill>
                      <a:srgbClr val="FF0000"/>
                    </a:solidFill>
                  </a:rPr>
                  <a:t>T97A-</a:t>
                </a:r>
                <a:r>
                  <a:rPr lang="fr-FR" sz="1100" b="1" dirty="0"/>
                  <a:t>G140S-Q148H</a:t>
                </a:r>
              </a:p>
              <a:p>
                <a:pPr algn="r"/>
                <a:r>
                  <a:rPr lang="fr-FR" sz="1100" b="1" dirty="0"/>
                  <a:t>G140S-Q148H</a:t>
                </a:r>
              </a:p>
              <a:p>
                <a:pPr algn="r"/>
                <a:r>
                  <a:rPr lang="fr-FR" sz="1100" b="1" dirty="0"/>
                  <a:t>Sauvage</a:t>
                </a:r>
              </a:p>
            </p:txBody>
          </p:sp>
          <p:sp>
            <p:nvSpPr>
              <p:cNvPr id="156" name="Rectangle 295">
                <a:extLst>
                  <a:ext uri="{FF2B5EF4-FFF2-40B4-BE49-F238E27FC236}">
                    <a16:creationId xmlns:a16="http://schemas.microsoft.com/office/drawing/2014/main" id="{8B9EDC72-9CD1-4CCE-898D-883FB05C0981}"/>
                  </a:ext>
                </a:extLst>
              </p:cNvPr>
              <p:cNvSpPr>
                <a:spLocks noChangeArrowheads="1"/>
              </p:cNvSpPr>
              <p:nvPr/>
            </p:nvSpPr>
            <p:spPr bwMode="auto">
              <a:xfrm>
                <a:off x="4848528" y="5077749"/>
                <a:ext cx="76759" cy="80171"/>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7" name="Freeform 296">
                <a:extLst>
                  <a:ext uri="{FF2B5EF4-FFF2-40B4-BE49-F238E27FC236}">
                    <a16:creationId xmlns:a16="http://schemas.microsoft.com/office/drawing/2014/main" id="{0725AF95-BA5B-4E4E-9835-9E169914C48B}"/>
                  </a:ext>
                </a:extLst>
              </p:cNvPr>
              <p:cNvSpPr>
                <a:spLocks/>
              </p:cNvSpPr>
              <p:nvPr/>
            </p:nvSpPr>
            <p:spPr bwMode="auto">
              <a:xfrm>
                <a:off x="4833176" y="4885135"/>
                <a:ext cx="107462" cy="112580"/>
              </a:xfrm>
              <a:custGeom>
                <a:avLst/>
                <a:gdLst>
                  <a:gd name="T0" fmla="*/ 33 w 63"/>
                  <a:gd name="T1" fmla="*/ 66 h 66"/>
                  <a:gd name="T2" fmla="*/ 0 w 63"/>
                  <a:gd name="T3" fmla="*/ 35 h 66"/>
                  <a:gd name="T4" fmla="*/ 33 w 63"/>
                  <a:gd name="T5" fmla="*/ 0 h 66"/>
                  <a:gd name="T6" fmla="*/ 63 w 63"/>
                  <a:gd name="T7" fmla="*/ 35 h 66"/>
                  <a:gd name="T8" fmla="*/ 33 w 63"/>
                  <a:gd name="T9" fmla="*/ 66 h 66"/>
                </a:gdLst>
                <a:ahLst/>
                <a:cxnLst>
                  <a:cxn ang="0">
                    <a:pos x="T0" y="T1"/>
                  </a:cxn>
                  <a:cxn ang="0">
                    <a:pos x="T2" y="T3"/>
                  </a:cxn>
                  <a:cxn ang="0">
                    <a:pos x="T4" y="T5"/>
                  </a:cxn>
                  <a:cxn ang="0">
                    <a:pos x="T6" y="T7"/>
                  </a:cxn>
                  <a:cxn ang="0">
                    <a:pos x="T8" y="T9"/>
                  </a:cxn>
                </a:cxnLst>
                <a:rect l="0" t="0" r="r" b="b"/>
                <a:pathLst>
                  <a:path w="63" h="66">
                    <a:moveTo>
                      <a:pt x="33" y="66"/>
                    </a:moveTo>
                    <a:lnTo>
                      <a:pt x="0" y="35"/>
                    </a:lnTo>
                    <a:lnTo>
                      <a:pt x="33" y="0"/>
                    </a:lnTo>
                    <a:lnTo>
                      <a:pt x="63" y="35"/>
                    </a:lnTo>
                    <a:lnTo>
                      <a:pt x="33" y="66"/>
                    </a:lnTo>
                    <a:close/>
                  </a:path>
                </a:pathLst>
              </a:custGeom>
              <a:solidFill>
                <a:srgbClr val="FF6600"/>
              </a:solidFill>
              <a:ln>
                <a:solidFill>
                  <a:srgbClr val="FF6600"/>
                </a:solidFill>
              </a:ln>
              <a:extLst/>
            </p:spPr>
            <p:txBody>
              <a:bodyPr vert="horz" wrap="square" lIns="91440" tIns="45720" rIns="91440" bIns="45720" numCol="1" anchor="t" anchorCtr="0" compatLnSpc="1">
                <a:prstTxWarp prst="textNoShape">
                  <a:avLst/>
                </a:prstTxWarp>
              </a:bodyPr>
              <a:lstStyle/>
              <a:p>
                <a:endParaRPr lang="fr-FR"/>
              </a:p>
            </p:txBody>
          </p:sp>
          <p:sp>
            <p:nvSpPr>
              <p:cNvPr id="158" name="Rectangle 297">
                <a:extLst>
                  <a:ext uri="{FF2B5EF4-FFF2-40B4-BE49-F238E27FC236}">
                    <a16:creationId xmlns:a16="http://schemas.microsoft.com/office/drawing/2014/main" id="{BF3808C1-F8C8-4E0D-8F70-B52E69DE5B44}"/>
                  </a:ext>
                </a:extLst>
              </p:cNvPr>
              <p:cNvSpPr>
                <a:spLocks noChangeArrowheads="1"/>
              </p:cNvSpPr>
              <p:nvPr/>
            </p:nvSpPr>
            <p:spPr bwMode="auto">
              <a:xfrm>
                <a:off x="4497142" y="5077749"/>
                <a:ext cx="76759" cy="80171"/>
              </a:xfrm>
              <a:prstGeom prst="rect">
                <a:avLst/>
              </a:prstGeom>
              <a:solidFill>
                <a:srgbClr val="0856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9" name="Freeform 298">
                <a:extLst>
                  <a:ext uri="{FF2B5EF4-FFF2-40B4-BE49-F238E27FC236}">
                    <a16:creationId xmlns:a16="http://schemas.microsoft.com/office/drawing/2014/main" id="{08183051-FFF0-4148-9D3C-FCC0153DD40D}"/>
                  </a:ext>
                </a:extLst>
              </p:cNvPr>
              <p:cNvSpPr>
                <a:spLocks/>
              </p:cNvSpPr>
              <p:nvPr/>
            </p:nvSpPr>
            <p:spPr bwMode="auto">
              <a:xfrm>
                <a:off x="4481791" y="4885135"/>
                <a:ext cx="107462" cy="112580"/>
              </a:xfrm>
              <a:custGeom>
                <a:avLst/>
                <a:gdLst>
                  <a:gd name="T0" fmla="*/ 33 w 63"/>
                  <a:gd name="T1" fmla="*/ 66 h 66"/>
                  <a:gd name="T2" fmla="*/ 0 w 63"/>
                  <a:gd name="T3" fmla="*/ 35 h 66"/>
                  <a:gd name="T4" fmla="*/ 33 w 63"/>
                  <a:gd name="T5" fmla="*/ 0 h 66"/>
                  <a:gd name="T6" fmla="*/ 63 w 63"/>
                  <a:gd name="T7" fmla="*/ 35 h 66"/>
                  <a:gd name="T8" fmla="*/ 33 w 63"/>
                  <a:gd name="T9" fmla="*/ 66 h 66"/>
                </a:gdLst>
                <a:ahLst/>
                <a:cxnLst>
                  <a:cxn ang="0">
                    <a:pos x="T0" y="T1"/>
                  </a:cxn>
                  <a:cxn ang="0">
                    <a:pos x="T2" y="T3"/>
                  </a:cxn>
                  <a:cxn ang="0">
                    <a:pos x="T4" y="T5"/>
                  </a:cxn>
                  <a:cxn ang="0">
                    <a:pos x="T6" y="T7"/>
                  </a:cxn>
                  <a:cxn ang="0">
                    <a:pos x="T8" y="T9"/>
                  </a:cxn>
                </a:cxnLst>
                <a:rect l="0" t="0" r="r" b="b"/>
                <a:pathLst>
                  <a:path w="63" h="66">
                    <a:moveTo>
                      <a:pt x="33" y="66"/>
                    </a:moveTo>
                    <a:lnTo>
                      <a:pt x="0" y="35"/>
                    </a:lnTo>
                    <a:lnTo>
                      <a:pt x="33" y="0"/>
                    </a:lnTo>
                    <a:lnTo>
                      <a:pt x="63" y="35"/>
                    </a:lnTo>
                    <a:lnTo>
                      <a:pt x="33" y="66"/>
                    </a:lnTo>
                    <a:close/>
                  </a:path>
                </a:pathLst>
              </a:custGeom>
              <a:solidFill>
                <a:srgbClr val="FF6600"/>
              </a:solidFill>
              <a:ln>
                <a:solidFill>
                  <a:srgbClr val="FF6600"/>
                </a:solidFill>
              </a:ln>
              <a:extLst/>
            </p:spPr>
            <p:txBody>
              <a:bodyPr vert="horz" wrap="square" lIns="91440" tIns="45720" rIns="91440" bIns="45720" numCol="1" anchor="t" anchorCtr="0" compatLnSpc="1">
                <a:prstTxWarp prst="textNoShape">
                  <a:avLst/>
                </a:prstTxWarp>
              </a:bodyPr>
              <a:lstStyle/>
              <a:p>
                <a:endParaRPr lang="fr-FR"/>
              </a:p>
            </p:txBody>
          </p:sp>
          <p:sp>
            <p:nvSpPr>
              <p:cNvPr id="160" name="Line 299">
                <a:extLst>
                  <a:ext uri="{FF2B5EF4-FFF2-40B4-BE49-F238E27FC236}">
                    <a16:creationId xmlns:a16="http://schemas.microsoft.com/office/drawing/2014/main" id="{66F91B7C-F9EB-4312-B6B6-B7E50BE15410}"/>
                  </a:ext>
                </a:extLst>
              </p:cNvPr>
              <p:cNvSpPr>
                <a:spLocks noChangeShapeType="1"/>
              </p:cNvSpPr>
              <p:nvPr/>
            </p:nvSpPr>
            <p:spPr bwMode="auto">
              <a:xfrm>
                <a:off x="4538080" y="4944836"/>
                <a:ext cx="351386" cy="0"/>
              </a:xfrm>
              <a:prstGeom prst="line">
                <a:avLst/>
              </a:prstGeom>
              <a:noFill/>
              <a:ln w="19050" cap="flat">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1" name="Line 300">
                <a:extLst>
                  <a:ext uri="{FF2B5EF4-FFF2-40B4-BE49-F238E27FC236}">
                    <a16:creationId xmlns:a16="http://schemas.microsoft.com/office/drawing/2014/main" id="{CE763E4A-B784-4611-AAA0-71C2D8FF6230}"/>
                  </a:ext>
                </a:extLst>
              </p:cNvPr>
              <p:cNvSpPr>
                <a:spLocks noChangeShapeType="1"/>
              </p:cNvSpPr>
              <p:nvPr/>
            </p:nvSpPr>
            <p:spPr bwMode="auto">
              <a:xfrm>
                <a:off x="4538080" y="5120393"/>
                <a:ext cx="351386" cy="0"/>
              </a:xfrm>
              <a:prstGeom prst="line">
                <a:avLst/>
              </a:prstGeom>
              <a:noFill/>
              <a:ln w="19050" cap="flat">
                <a:solidFill>
                  <a:srgbClr val="0856A7"/>
                </a:solidFill>
                <a:prstDash val="sysDash"/>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8" name="Freeform 296">
                <a:extLst>
                  <a:ext uri="{FF2B5EF4-FFF2-40B4-BE49-F238E27FC236}">
                    <a16:creationId xmlns:a16="http://schemas.microsoft.com/office/drawing/2014/main" id="{0725AF95-BA5B-4E4E-9835-9E169914C48B}"/>
                  </a:ext>
                </a:extLst>
              </p:cNvPr>
              <p:cNvSpPr>
                <a:spLocks/>
              </p:cNvSpPr>
              <p:nvPr/>
            </p:nvSpPr>
            <p:spPr bwMode="auto">
              <a:xfrm>
                <a:off x="4823651" y="4723210"/>
                <a:ext cx="107462" cy="112580"/>
              </a:xfrm>
              <a:custGeom>
                <a:avLst/>
                <a:gdLst>
                  <a:gd name="T0" fmla="*/ 33 w 63"/>
                  <a:gd name="T1" fmla="*/ 66 h 66"/>
                  <a:gd name="T2" fmla="*/ 0 w 63"/>
                  <a:gd name="T3" fmla="*/ 35 h 66"/>
                  <a:gd name="T4" fmla="*/ 33 w 63"/>
                  <a:gd name="T5" fmla="*/ 0 h 66"/>
                  <a:gd name="T6" fmla="*/ 63 w 63"/>
                  <a:gd name="T7" fmla="*/ 35 h 66"/>
                  <a:gd name="T8" fmla="*/ 33 w 63"/>
                  <a:gd name="T9" fmla="*/ 66 h 66"/>
                </a:gdLst>
                <a:ahLst/>
                <a:cxnLst>
                  <a:cxn ang="0">
                    <a:pos x="T0" y="T1"/>
                  </a:cxn>
                  <a:cxn ang="0">
                    <a:pos x="T2" y="T3"/>
                  </a:cxn>
                  <a:cxn ang="0">
                    <a:pos x="T4" y="T5"/>
                  </a:cxn>
                  <a:cxn ang="0">
                    <a:pos x="T6" y="T7"/>
                  </a:cxn>
                  <a:cxn ang="0">
                    <a:pos x="T8" y="T9"/>
                  </a:cxn>
                </a:cxnLst>
                <a:rect l="0" t="0" r="r" b="b"/>
                <a:pathLst>
                  <a:path w="63" h="66">
                    <a:moveTo>
                      <a:pt x="33" y="66"/>
                    </a:moveTo>
                    <a:lnTo>
                      <a:pt x="0" y="35"/>
                    </a:lnTo>
                    <a:lnTo>
                      <a:pt x="33" y="0"/>
                    </a:lnTo>
                    <a:lnTo>
                      <a:pt x="63" y="35"/>
                    </a:lnTo>
                    <a:lnTo>
                      <a:pt x="33" y="66"/>
                    </a:lnTo>
                    <a:close/>
                  </a:path>
                </a:pathLst>
              </a:custGeom>
              <a:solidFill>
                <a:srgbClr val="FF0000"/>
              </a:solidFill>
              <a:ln>
                <a:solidFill>
                  <a:srgbClr val="FF0000"/>
                </a:solidFill>
              </a:ln>
              <a:extLst/>
            </p:spPr>
            <p:txBody>
              <a:bodyPr vert="horz" wrap="square" lIns="91440" tIns="45720" rIns="91440" bIns="45720" numCol="1" anchor="t" anchorCtr="0" compatLnSpc="1">
                <a:prstTxWarp prst="textNoShape">
                  <a:avLst/>
                </a:prstTxWarp>
              </a:bodyPr>
              <a:lstStyle/>
              <a:p>
                <a:endParaRPr lang="fr-FR"/>
              </a:p>
            </p:txBody>
          </p:sp>
          <p:sp>
            <p:nvSpPr>
              <p:cNvPr id="179" name="Freeform 298">
                <a:extLst>
                  <a:ext uri="{FF2B5EF4-FFF2-40B4-BE49-F238E27FC236}">
                    <a16:creationId xmlns:a16="http://schemas.microsoft.com/office/drawing/2014/main" id="{08183051-FFF0-4148-9D3C-FCC0153DD40D}"/>
                  </a:ext>
                </a:extLst>
              </p:cNvPr>
              <p:cNvSpPr>
                <a:spLocks/>
              </p:cNvSpPr>
              <p:nvPr/>
            </p:nvSpPr>
            <p:spPr bwMode="auto">
              <a:xfrm>
                <a:off x="4472266" y="4723210"/>
                <a:ext cx="107462" cy="112580"/>
              </a:xfrm>
              <a:custGeom>
                <a:avLst/>
                <a:gdLst>
                  <a:gd name="T0" fmla="*/ 33 w 63"/>
                  <a:gd name="T1" fmla="*/ 66 h 66"/>
                  <a:gd name="T2" fmla="*/ 0 w 63"/>
                  <a:gd name="T3" fmla="*/ 35 h 66"/>
                  <a:gd name="T4" fmla="*/ 33 w 63"/>
                  <a:gd name="T5" fmla="*/ 0 h 66"/>
                  <a:gd name="T6" fmla="*/ 63 w 63"/>
                  <a:gd name="T7" fmla="*/ 35 h 66"/>
                  <a:gd name="T8" fmla="*/ 33 w 63"/>
                  <a:gd name="T9" fmla="*/ 66 h 66"/>
                </a:gdLst>
                <a:ahLst/>
                <a:cxnLst>
                  <a:cxn ang="0">
                    <a:pos x="T0" y="T1"/>
                  </a:cxn>
                  <a:cxn ang="0">
                    <a:pos x="T2" y="T3"/>
                  </a:cxn>
                  <a:cxn ang="0">
                    <a:pos x="T4" y="T5"/>
                  </a:cxn>
                  <a:cxn ang="0">
                    <a:pos x="T6" y="T7"/>
                  </a:cxn>
                  <a:cxn ang="0">
                    <a:pos x="T8" y="T9"/>
                  </a:cxn>
                </a:cxnLst>
                <a:rect l="0" t="0" r="r" b="b"/>
                <a:pathLst>
                  <a:path w="63" h="66">
                    <a:moveTo>
                      <a:pt x="33" y="66"/>
                    </a:moveTo>
                    <a:lnTo>
                      <a:pt x="0" y="35"/>
                    </a:lnTo>
                    <a:lnTo>
                      <a:pt x="33" y="0"/>
                    </a:lnTo>
                    <a:lnTo>
                      <a:pt x="63" y="35"/>
                    </a:lnTo>
                    <a:lnTo>
                      <a:pt x="33" y="66"/>
                    </a:lnTo>
                    <a:close/>
                  </a:path>
                </a:pathLst>
              </a:custGeom>
              <a:solidFill>
                <a:srgbClr val="FF0000"/>
              </a:solidFill>
              <a:ln>
                <a:solidFill>
                  <a:srgbClr val="FF0000"/>
                </a:solidFill>
              </a:ln>
              <a:extLst/>
            </p:spPr>
            <p:txBody>
              <a:bodyPr vert="horz" wrap="square" lIns="91440" tIns="45720" rIns="91440" bIns="45720" numCol="1" anchor="t" anchorCtr="0" compatLnSpc="1">
                <a:prstTxWarp prst="textNoShape">
                  <a:avLst/>
                </a:prstTxWarp>
              </a:bodyPr>
              <a:lstStyle/>
              <a:p>
                <a:endParaRPr lang="fr-FR"/>
              </a:p>
            </p:txBody>
          </p:sp>
          <p:sp>
            <p:nvSpPr>
              <p:cNvPr id="180" name="Line 299">
                <a:extLst>
                  <a:ext uri="{FF2B5EF4-FFF2-40B4-BE49-F238E27FC236}">
                    <a16:creationId xmlns:a16="http://schemas.microsoft.com/office/drawing/2014/main" id="{66F91B7C-F9EB-4312-B6B6-B7E50BE15410}"/>
                  </a:ext>
                </a:extLst>
              </p:cNvPr>
              <p:cNvSpPr>
                <a:spLocks noChangeShapeType="1"/>
              </p:cNvSpPr>
              <p:nvPr/>
            </p:nvSpPr>
            <p:spPr bwMode="auto">
              <a:xfrm>
                <a:off x="4528555" y="4782911"/>
                <a:ext cx="351386" cy="0"/>
              </a:xfrm>
              <a:prstGeom prst="line">
                <a:avLst/>
              </a:prstGeom>
              <a:noFill/>
              <a:ln w="19050" cap="flat">
                <a:solidFill>
                  <a:srgbClr val="FF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sp>
        <p:nvSpPr>
          <p:cNvPr id="155" name="ZoneTexte 154">
            <a:extLst>
              <a:ext uri="{FF2B5EF4-FFF2-40B4-BE49-F238E27FC236}">
                <a16:creationId xmlns:a16="http://schemas.microsoft.com/office/drawing/2014/main" id="{D3C1A68D-E733-4B7E-A57E-7CD7978ADF2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19</a:t>
            </a:r>
          </a:p>
        </p:txBody>
      </p:sp>
    </p:spTree>
    <p:extLst>
      <p:ext uri="{BB962C8B-B14F-4D97-AF65-F5344CB8AC3E}">
        <p14:creationId xmlns:p14="http://schemas.microsoft.com/office/powerpoint/2010/main" val="1185676015"/>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Mutation S230R et résistance à DTG</a:t>
            </a:r>
          </a:p>
        </p:txBody>
      </p:sp>
      <p:sp>
        <p:nvSpPr>
          <p:cNvPr id="3" name="Espace réservé du contenu 2"/>
          <p:cNvSpPr>
            <a:spLocks noGrp="1"/>
          </p:cNvSpPr>
          <p:nvPr>
            <p:ph idx="1"/>
          </p:nvPr>
        </p:nvSpPr>
        <p:spPr/>
        <p:txBody>
          <a:bodyPr/>
          <a:lstStyle/>
          <a:p>
            <a:r>
              <a:rPr lang="fr-FR" sz="1800" b="1" dirty="0"/>
              <a:t>Objectif </a:t>
            </a:r>
            <a:r>
              <a:rPr lang="fr-FR" sz="1800" dirty="0"/>
              <a:t>: analyses in vitro du mutant S230R dans l’intégrase sélectionné </a:t>
            </a:r>
            <a:br>
              <a:rPr lang="fr-FR" sz="1800" dirty="0"/>
            </a:br>
            <a:r>
              <a:rPr lang="fr-FR" sz="1800" dirty="0"/>
              <a:t>in vivo à l’échec d’une monothérapie de DTG</a:t>
            </a:r>
          </a:p>
          <a:p>
            <a:endParaRPr lang="fr-FR" sz="1800" dirty="0"/>
          </a:p>
          <a:p>
            <a:r>
              <a:rPr lang="fr-FR" sz="1800" dirty="0"/>
              <a:t>Patient inclus dans l’essai DOMONO, échec à S30 (CV = 1 570 c/ml)</a:t>
            </a:r>
          </a:p>
          <a:p>
            <a:endParaRPr lang="fr-FR" sz="1800" dirty="0"/>
          </a:p>
          <a:p>
            <a:r>
              <a:rPr lang="fr-FR" sz="1800" b="1" dirty="0"/>
              <a:t>Résultats</a:t>
            </a:r>
          </a:p>
          <a:p>
            <a:endParaRPr lang="fr-FR" sz="1800" dirty="0"/>
          </a:p>
          <a:p>
            <a:endParaRPr lang="fr-FR" sz="1800" dirty="0"/>
          </a:p>
          <a:p>
            <a:endParaRPr lang="fr-FR" sz="1800" dirty="0"/>
          </a:p>
          <a:p>
            <a:endParaRPr lang="fr-FR" sz="1800" dirty="0"/>
          </a:p>
          <a:p>
            <a:endParaRPr lang="fr-FR" sz="1800" dirty="0"/>
          </a:p>
          <a:p>
            <a:endParaRPr lang="fr-FR" sz="1800" dirty="0"/>
          </a:p>
          <a:p>
            <a:pPr lvl="1"/>
            <a:r>
              <a:rPr lang="fr-FR" sz="1800" dirty="0">
                <a:sym typeface="Wingdings" panose="05000000000000000000" pitchFamily="2" charset="2"/>
              </a:rPr>
              <a:t> </a:t>
            </a:r>
            <a:r>
              <a:rPr lang="fr-FR" sz="1800" dirty="0"/>
              <a:t>63 % de l’activité enzymatique</a:t>
            </a:r>
          </a:p>
          <a:p>
            <a:pPr lvl="1"/>
            <a:r>
              <a:rPr lang="fr-FR" sz="1800" dirty="0">
                <a:sym typeface="Wingdings" panose="05000000000000000000" pitchFamily="2" charset="2"/>
              </a:rPr>
              <a:t> d’un facteur 1,3 de l’</a:t>
            </a:r>
            <a:r>
              <a:rPr lang="fr-FR" sz="1800" dirty="0" err="1">
                <a:sym typeface="Wingdings" panose="05000000000000000000" pitchFamily="2" charset="2"/>
              </a:rPr>
              <a:t>infectivité</a:t>
            </a:r>
            <a:r>
              <a:rPr lang="fr-FR" sz="1800" dirty="0">
                <a:sym typeface="Wingdings" panose="05000000000000000000" pitchFamily="2" charset="2"/>
              </a:rPr>
              <a:t> du mutant S230R vs virus sauvage</a:t>
            </a:r>
          </a:p>
          <a:p>
            <a:pPr lvl="1"/>
            <a:endParaRPr lang="fr-FR" sz="1800" dirty="0"/>
          </a:p>
          <a:p>
            <a:r>
              <a:rPr lang="fr-FR" b="1" dirty="0">
                <a:solidFill>
                  <a:srgbClr val="0070C0"/>
                </a:solidFill>
                <a:latin typeface="Calibri" panose="020F0502020204030204" pitchFamily="34" charset="0"/>
                <a:cs typeface="Calibri" panose="020F0502020204030204" pitchFamily="34" charset="0"/>
                <a:sym typeface="Wingdings" panose="05000000000000000000" pitchFamily="2" charset="2"/>
              </a:rPr>
              <a:t>Conclusion : </a:t>
            </a:r>
            <a:r>
              <a:rPr lang="fr-FR" sz="1800" dirty="0">
                <a:sym typeface="Wingdings" panose="05000000000000000000" pitchFamily="2" charset="2"/>
              </a:rPr>
              <a:t>un échec avec sélection de la mutation S230R dans l’intégrase peut survenir sous monothérapie de DTG sans générer un niveau très élevé de résistance à DTG</a:t>
            </a:r>
            <a:endParaRPr lang="fr-FR" sz="1800" dirty="0"/>
          </a:p>
        </p:txBody>
      </p:sp>
      <p:sp>
        <p:nvSpPr>
          <p:cNvPr id="8"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Pham HT, CROI 2018, Abs. 548</a:t>
            </a:r>
          </a:p>
        </p:txBody>
      </p:sp>
      <p:sp>
        <p:nvSpPr>
          <p:cNvPr id="9" name="Rectangle 76"/>
          <p:cNvSpPr>
            <a:spLocks noChangeArrowheads="1"/>
          </p:cNvSpPr>
          <p:nvPr/>
        </p:nvSpPr>
        <p:spPr bwMode="auto">
          <a:xfrm>
            <a:off x="371694" y="3131660"/>
            <a:ext cx="4163881" cy="420371"/>
          </a:xfrm>
          <a:prstGeom prst="rect">
            <a:avLst/>
          </a:prstGeom>
          <a:noFill/>
          <a:ln w="9525">
            <a:noFill/>
            <a:miter lim="800000"/>
            <a:headEnd/>
            <a:tailEnd/>
          </a:ln>
        </p:spPr>
        <p:txBody>
          <a:bodyPr wrap="square" lIns="0" tIns="0" rIns="0" bIns="0">
            <a:spAutoFit/>
          </a:bodyPr>
          <a:lstStyle/>
          <a:p>
            <a:pPr algn="ctr">
              <a:lnSpc>
                <a:spcPct val="85000"/>
              </a:lnSpc>
            </a:pPr>
            <a:r>
              <a:rPr lang="fr-FR" sz="1600" b="1" dirty="0">
                <a:solidFill>
                  <a:srgbClr val="0070C0"/>
                </a:solidFill>
                <a:latin typeface="Calibri" panose="020F0502020204030204" pitchFamily="34" charset="0"/>
                <a:ea typeface="ＭＳ Ｐゴシック" pitchFamily="34" charset="-128"/>
              </a:rPr>
              <a:t>Constante d’inhibition (Ki) du virus S230R </a:t>
            </a:r>
            <a:br>
              <a:rPr lang="fr-FR" sz="1600" b="1" dirty="0">
                <a:solidFill>
                  <a:srgbClr val="0070C0"/>
                </a:solidFill>
                <a:latin typeface="Calibri" panose="020F0502020204030204" pitchFamily="34" charset="0"/>
                <a:ea typeface="ＭＳ Ｐゴシック" pitchFamily="34" charset="-128"/>
              </a:rPr>
            </a:br>
            <a:r>
              <a:rPr lang="fr-FR" sz="1600" b="1" dirty="0">
                <a:solidFill>
                  <a:srgbClr val="0070C0"/>
                </a:solidFill>
                <a:latin typeface="Calibri" panose="020F0502020204030204" pitchFamily="34" charset="0"/>
                <a:ea typeface="ＭＳ Ｐゴシック" pitchFamily="34" charset="-128"/>
              </a:rPr>
              <a:t>aux INI (FC)</a:t>
            </a:r>
          </a:p>
        </p:txBody>
      </p:sp>
      <p:sp>
        <p:nvSpPr>
          <p:cNvPr id="10" name="Rectangle 76"/>
          <p:cNvSpPr>
            <a:spLocks noChangeArrowheads="1"/>
          </p:cNvSpPr>
          <p:nvPr/>
        </p:nvSpPr>
        <p:spPr bwMode="auto">
          <a:xfrm>
            <a:off x="6235014" y="3131660"/>
            <a:ext cx="1860381" cy="418576"/>
          </a:xfrm>
          <a:prstGeom prst="rect">
            <a:avLst/>
          </a:prstGeom>
          <a:noFill/>
          <a:ln w="9525">
            <a:noFill/>
            <a:miter lim="800000"/>
            <a:headEnd/>
            <a:tailEnd/>
          </a:ln>
        </p:spPr>
        <p:txBody>
          <a:bodyPr wrap="none" lIns="0" tIns="0" rIns="0" bIns="0">
            <a:spAutoFit/>
          </a:bodyPr>
          <a:lstStyle/>
          <a:p>
            <a:pPr algn="ctr">
              <a:lnSpc>
                <a:spcPct val="85000"/>
              </a:lnSpc>
            </a:pPr>
            <a:r>
              <a:rPr lang="fr-FR" sz="1600" b="1">
                <a:solidFill>
                  <a:srgbClr val="0070C0"/>
                </a:solidFill>
                <a:latin typeface="Calibri" panose="020F0502020204030204" pitchFamily="34" charset="0"/>
                <a:ea typeface="ＭＳ Ｐゴシック" pitchFamily="34" charset="-128"/>
              </a:rPr>
              <a:t>CI</a:t>
            </a:r>
            <a:r>
              <a:rPr lang="fr-FR" sz="1600" b="1" baseline="-25000">
                <a:solidFill>
                  <a:srgbClr val="0070C0"/>
                </a:solidFill>
                <a:latin typeface="Calibri" panose="020F0502020204030204" pitchFamily="34" charset="0"/>
                <a:ea typeface="ＭＳ Ｐゴシック" pitchFamily="34" charset="-128"/>
              </a:rPr>
              <a:t>50</a:t>
            </a:r>
            <a:r>
              <a:rPr lang="fr-FR" sz="1600" b="1">
                <a:solidFill>
                  <a:srgbClr val="0070C0"/>
                </a:solidFill>
                <a:latin typeface="Calibri" panose="020F0502020204030204" pitchFamily="34" charset="0"/>
                <a:ea typeface="ＭＳ Ｐゴシック" pitchFamily="34" charset="-128"/>
              </a:rPr>
              <a:t> du mutant S230R </a:t>
            </a:r>
          </a:p>
          <a:p>
            <a:pPr algn="ctr">
              <a:lnSpc>
                <a:spcPct val="85000"/>
              </a:lnSpc>
            </a:pPr>
            <a:r>
              <a:rPr lang="fr-FR" sz="1600" b="1">
                <a:solidFill>
                  <a:srgbClr val="0070C0"/>
                </a:solidFill>
                <a:latin typeface="Calibri" panose="020F0502020204030204" pitchFamily="34" charset="0"/>
                <a:ea typeface="ＭＳ Ｐゴシック" pitchFamily="34" charset="-128"/>
              </a:rPr>
              <a:t>aux INI (FC)</a:t>
            </a:r>
          </a:p>
        </p:txBody>
      </p:sp>
      <p:graphicFrame>
        <p:nvGraphicFramePr>
          <p:cNvPr id="11" name="Tableau 10"/>
          <p:cNvGraphicFramePr>
            <a:graphicFrameLocks noGrp="1"/>
          </p:cNvGraphicFramePr>
          <p:nvPr>
            <p:extLst/>
          </p:nvPr>
        </p:nvGraphicFramePr>
        <p:xfrm>
          <a:off x="563507" y="3650275"/>
          <a:ext cx="3551220" cy="938736"/>
        </p:xfrm>
        <a:graphic>
          <a:graphicData uri="http://schemas.openxmlformats.org/drawingml/2006/table">
            <a:tbl>
              <a:tblPr firstRow="1" bandRow="1">
                <a:tableStyleId>{5C22544A-7EE6-4342-B048-85BDC9FD1C3A}</a:tableStyleId>
              </a:tblPr>
              <a:tblGrid>
                <a:gridCol w="859155">
                  <a:extLst>
                    <a:ext uri="{9D8B030D-6E8A-4147-A177-3AD203B41FA5}">
                      <a16:colId xmlns:a16="http://schemas.microsoft.com/office/drawing/2014/main" val="20000"/>
                    </a:ext>
                  </a:extLst>
                </a:gridCol>
                <a:gridCol w="668655">
                  <a:extLst>
                    <a:ext uri="{9D8B030D-6E8A-4147-A177-3AD203B41FA5}">
                      <a16:colId xmlns:a16="http://schemas.microsoft.com/office/drawing/2014/main" val="20001"/>
                    </a:ext>
                  </a:extLst>
                </a:gridCol>
                <a:gridCol w="678180">
                  <a:extLst>
                    <a:ext uri="{9D8B030D-6E8A-4147-A177-3AD203B41FA5}">
                      <a16:colId xmlns:a16="http://schemas.microsoft.com/office/drawing/2014/main" val="20002"/>
                    </a:ext>
                  </a:extLst>
                </a:gridCol>
                <a:gridCol w="655955">
                  <a:extLst>
                    <a:ext uri="{9D8B030D-6E8A-4147-A177-3AD203B41FA5}">
                      <a16:colId xmlns:a16="http://schemas.microsoft.com/office/drawing/2014/main" val="20003"/>
                    </a:ext>
                  </a:extLst>
                </a:gridCol>
                <a:gridCol w="689275">
                  <a:extLst>
                    <a:ext uri="{9D8B030D-6E8A-4147-A177-3AD203B41FA5}">
                      <a16:colId xmlns:a16="http://schemas.microsoft.com/office/drawing/2014/main" val="20004"/>
                    </a:ext>
                  </a:extLst>
                </a:gridCol>
              </a:tblGrid>
              <a:tr h="420752">
                <a:tc>
                  <a:txBody>
                    <a:bodyPr/>
                    <a:lstStyle/>
                    <a:p>
                      <a:pPr algn="ctr">
                        <a:lnSpc>
                          <a:spcPct val="85000"/>
                        </a:lnSpc>
                      </a:pPr>
                      <a:endParaRPr lang="fr-FR" sz="1600">
                        <a:solidFill>
                          <a:srgbClr val="000066"/>
                        </a:solidFill>
                      </a:endParaRPr>
                    </a:p>
                  </a:txBody>
                  <a:tcPr anchor="ct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mn-lt"/>
                        </a:rPr>
                        <a:t>DTG</a:t>
                      </a:r>
                      <a:endParaRPr kumimoji="0" lang="fr-FR" sz="16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mn-lt"/>
                        </a:rPr>
                        <a:t>CAB</a:t>
                      </a:r>
                      <a:endParaRPr kumimoji="0" lang="fr-FR" sz="16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Arial" charset="0"/>
                        </a:rPr>
                        <a:t>RAL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Arial" charset="0"/>
                        </a:rPr>
                        <a:t>EVG</a:t>
                      </a:r>
                    </a:p>
                  </a:txBody>
                  <a:tcPr anchor="ctr" horzOverflow="overflow"/>
                </a:tc>
                <a:extLst>
                  <a:ext uri="{0D108BD9-81ED-4DB2-BD59-A6C34878D82A}">
                    <a16:rowId xmlns:a16="http://schemas.microsoft.com/office/drawing/2014/main" val="10000"/>
                  </a:ext>
                </a:extLst>
              </a:tr>
              <a:tr h="51798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a:ln>
                            <a:noFill/>
                          </a:ln>
                          <a:solidFill>
                            <a:srgbClr val="000066"/>
                          </a:solidFill>
                          <a:effectLst/>
                        </a:rPr>
                        <a:t>S230R</a:t>
                      </a:r>
                      <a:endParaRPr kumimoji="0" lang="fr-FR" sz="16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a:ln>
                            <a:noFill/>
                          </a:ln>
                          <a:solidFill>
                            <a:srgbClr val="000066"/>
                          </a:solidFill>
                          <a:effectLst/>
                        </a:rPr>
                        <a:t>2,62</a:t>
                      </a:r>
                      <a:endParaRPr kumimoji="0" lang="fr-FR" sz="16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1,92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600" b="0" i="0" u="none" strike="noStrike" cap="none" normalizeH="0" baseline="0">
                          <a:ln>
                            <a:noFill/>
                          </a:ln>
                          <a:solidFill>
                            <a:srgbClr val="000066"/>
                          </a:solidFill>
                          <a:effectLst/>
                          <a:latin typeface="Arial" charset="0"/>
                        </a:rPr>
                        <a:t>2,16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600" b="0" i="0" u="none" strike="noStrike" cap="none" normalizeH="0" baseline="0">
                          <a:ln>
                            <a:noFill/>
                          </a:ln>
                          <a:solidFill>
                            <a:srgbClr val="000066"/>
                          </a:solidFill>
                          <a:effectLst/>
                          <a:latin typeface="Arial" charset="0"/>
                        </a:rPr>
                        <a:t>3,19</a:t>
                      </a:r>
                    </a:p>
                  </a:txBody>
                  <a:tcPr anchor="ctr" horzOverflow="overflow"/>
                </a:tc>
                <a:extLst>
                  <a:ext uri="{0D108BD9-81ED-4DB2-BD59-A6C34878D82A}">
                    <a16:rowId xmlns:a16="http://schemas.microsoft.com/office/drawing/2014/main" val="10003"/>
                  </a:ext>
                </a:extLst>
              </a:tr>
            </a:tbl>
          </a:graphicData>
        </a:graphic>
      </p:graphicFrame>
      <p:graphicFrame>
        <p:nvGraphicFramePr>
          <p:cNvPr id="12" name="Tableau 11"/>
          <p:cNvGraphicFramePr>
            <a:graphicFrameLocks noGrp="1"/>
          </p:cNvGraphicFramePr>
          <p:nvPr>
            <p:extLst/>
          </p:nvPr>
        </p:nvGraphicFramePr>
        <p:xfrm>
          <a:off x="5221086" y="3651390"/>
          <a:ext cx="3551220" cy="938736"/>
        </p:xfrm>
        <a:graphic>
          <a:graphicData uri="http://schemas.openxmlformats.org/drawingml/2006/table">
            <a:tbl>
              <a:tblPr firstRow="1" bandRow="1">
                <a:tableStyleId>{5C22544A-7EE6-4342-B048-85BDC9FD1C3A}</a:tableStyleId>
              </a:tblPr>
              <a:tblGrid>
                <a:gridCol w="859155">
                  <a:extLst>
                    <a:ext uri="{9D8B030D-6E8A-4147-A177-3AD203B41FA5}">
                      <a16:colId xmlns:a16="http://schemas.microsoft.com/office/drawing/2014/main" val="20000"/>
                    </a:ext>
                  </a:extLst>
                </a:gridCol>
                <a:gridCol w="668655">
                  <a:extLst>
                    <a:ext uri="{9D8B030D-6E8A-4147-A177-3AD203B41FA5}">
                      <a16:colId xmlns:a16="http://schemas.microsoft.com/office/drawing/2014/main" val="20001"/>
                    </a:ext>
                  </a:extLst>
                </a:gridCol>
                <a:gridCol w="678180">
                  <a:extLst>
                    <a:ext uri="{9D8B030D-6E8A-4147-A177-3AD203B41FA5}">
                      <a16:colId xmlns:a16="http://schemas.microsoft.com/office/drawing/2014/main" val="20002"/>
                    </a:ext>
                  </a:extLst>
                </a:gridCol>
                <a:gridCol w="655955">
                  <a:extLst>
                    <a:ext uri="{9D8B030D-6E8A-4147-A177-3AD203B41FA5}">
                      <a16:colId xmlns:a16="http://schemas.microsoft.com/office/drawing/2014/main" val="20003"/>
                    </a:ext>
                  </a:extLst>
                </a:gridCol>
                <a:gridCol w="689275">
                  <a:extLst>
                    <a:ext uri="{9D8B030D-6E8A-4147-A177-3AD203B41FA5}">
                      <a16:colId xmlns:a16="http://schemas.microsoft.com/office/drawing/2014/main" val="20004"/>
                    </a:ext>
                  </a:extLst>
                </a:gridCol>
              </a:tblGrid>
              <a:tr h="420752">
                <a:tc>
                  <a:txBody>
                    <a:bodyPr/>
                    <a:lstStyle/>
                    <a:p>
                      <a:pPr algn="ctr">
                        <a:lnSpc>
                          <a:spcPct val="85000"/>
                        </a:lnSpc>
                      </a:pPr>
                      <a:endParaRPr lang="fr-FR" sz="1600">
                        <a:solidFill>
                          <a:srgbClr val="000066"/>
                        </a:solidFill>
                      </a:endParaRPr>
                    </a:p>
                  </a:txBody>
                  <a:tcPr anchor="ct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mn-lt"/>
                        </a:rPr>
                        <a:t>DTG</a:t>
                      </a:r>
                      <a:endParaRPr kumimoji="0" lang="fr-FR" sz="16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mn-lt"/>
                        </a:rPr>
                        <a:t>CAB</a:t>
                      </a:r>
                      <a:endParaRPr kumimoji="0" lang="fr-FR" sz="16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Arial" charset="0"/>
                        </a:rPr>
                        <a:t>RAL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1" i="0" u="none" strike="noStrike" cap="none" normalizeH="0" baseline="0">
                          <a:ln>
                            <a:noFill/>
                          </a:ln>
                          <a:solidFill>
                            <a:srgbClr val="000066"/>
                          </a:solidFill>
                          <a:effectLst/>
                          <a:latin typeface="Arial" charset="0"/>
                        </a:rPr>
                        <a:t>EVG</a:t>
                      </a:r>
                    </a:p>
                  </a:txBody>
                  <a:tcPr anchor="ctr" horzOverflow="overflow"/>
                </a:tc>
                <a:extLst>
                  <a:ext uri="{0D108BD9-81ED-4DB2-BD59-A6C34878D82A}">
                    <a16:rowId xmlns:a16="http://schemas.microsoft.com/office/drawing/2014/main" val="10000"/>
                  </a:ext>
                </a:extLst>
              </a:tr>
              <a:tr h="51798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a:ln>
                            <a:noFill/>
                          </a:ln>
                          <a:solidFill>
                            <a:srgbClr val="000066"/>
                          </a:solidFill>
                          <a:effectLst/>
                        </a:rPr>
                        <a:t>S230R</a:t>
                      </a:r>
                      <a:endParaRPr kumimoji="0" lang="fr-FR" sz="16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a:ln>
                            <a:noFill/>
                          </a:ln>
                          <a:solidFill>
                            <a:srgbClr val="000066"/>
                          </a:solidFill>
                          <a:effectLst/>
                        </a:rPr>
                        <a:t>3,85</a:t>
                      </a:r>
                      <a:endParaRPr kumimoji="0" lang="fr-FR" sz="16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3,72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600" b="0" i="0" u="none" strike="noStrike" cap="none" normalizeH="0" baseline="0">
                          <a:ln>
                            <a:noFill/>
                          </a:ln>
                          <a:solidFill>
                            <a:srgbClr val="000066"/>
                          </a:solidFill>
                          <a:effectLst/>
                          <a:latin typeface="Arial" charset="0"/>
                        </a:rPr>
                        <a:t>1,52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600" b="0" i="0" u="none" strike="noStrike" cap="none" normalizeH="0" baseline="0">
                          <a:ln>
                            <a:noFill/>
                          </a:ln>
                          <a:solidFill>
                            <a:srgbClr val="000066"/>
                          </a:solidFill>
                          <a:effectLst/>
                          <a:latin typeface="Arial" charset="0"/>
                        </a:rPr>
                        <a:t>1,21</a:t>
                      </a:r>
                    </a:p>
                  </a:txBody>
                  <a:tcPr anchor="ctr" horzOverflow="overflow"/>
                </a:tc>
                <a:extLst>
                  <a:ext uri="{0D108BD9-81ED-4DB2-BD59-A6C34878D82A}">
                    <a16:rowId xmlns:a16="http://schemas.microsoft.com/office/drawing/2014/main" val="10003"/>
                  </a:ext>
                </a:extLst>
              </a:tr>
            </a:tbl>
          </a:graphicData>
        </a:graphic>
      </p:graphicFrame>
      <p:sp>
        <p:nvSpPr>
          <p:cNvPr id="13" name="ZoneTexte 12">
            <a:extLst>
              <a:ext uri="{FF2B5EF4-FFF2-40B4-BE49-F238E27FC236}">
                <a16:creationId xmlns:a16="http://schemas.microsoft.com/office/drawing/2014/main" id="{0B9F255D-DBF5-4EA7-A1F2-90AF63951E2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20</a:t>
            </a:r>
          </a:p>
        </p:txBody>
      </p:sp>
    </p:spTree>
    <p:extLst>
      <p:ext uri="{BB962C8B-B14F-4D97-AF65-F5344CB8AC3E}">
        <p14:creationId xmlns:p14="http://schemas.microsoft.com/office/powerpoint/2010/main" val="3775037486"/>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Sélection de résistance in vitro </a:t>
            </a:r>
            <a:br>
              <a:rPr lang="fr-FR" dirty="0"/>
            </a:br>
            <a:r>
              <a:rPr lang="fr-FR" dirty="0"/>
              <a:t>avec les différents INI</a:t>
            </a:r>
          </a:p>
        </p:txBody>
      </p:sp>
      <p:sp>
        <p:nvSpPr>
          <p:cNvPr id="9" name="Espace réservé du contenu 2"/>
          <p:cNvSpPr>
            <a:spLocks noGrp="1"/>
          </p:cNvSpPr>
          <p:nvPr>
            <p:ph idx="1"/>
          </p:nvPr>
        </p:nvSpPr>
        <p:spPr>
          <a:xfrm>
            <a:off x="457200" y="1341438"/>
            <a:ext cx="8507413" cy="1215417"/>
          </a:xfrm>
        </p:spPr>
        <p:txBody>
          <a:bodyPr/>
          <a:lstStyle/>
          <a:p>
            <a:r>
              <a:rPr lang="fr-FR" sz="1800" b="1" dirty="0"/>
              <a:t>Objectif : </a:t>
            </a:r>
            <a:r>
              <a:rPr lang="fr-FR" sz="1800" dirty="0"/>
              <a:t>décrire les profils de résistance à BIC par sélection </a:t>
            </a:r>
          </a:p>
          <a:p>
            <a:pPr marL="0" indent="0">
              <a:buNone/>
              <a:tabLst>
                <a:tab pos="361950" algn="l"/>
              </a:tabLst>
            </a:pPr>
            <a:r>
              <a:rPr lang="fr-FR" sz="1800" dirty="0"/>
              <a:t>	avec concentrations croissantes de drogues</a:t>
            </a:r>
          </a:p>
          <a:p>
            <a:endParaRPr lang="fr-FR" sz="1400" dirty="0"/>
          </a:p>
          <a:p>
            <a:r>
              <a:rPr lang="fr-FR" sz="1800" b="1" dirty="0"/>
              <a:t>Expériences de pression de sélection à partir d’un virus sauvage</a:t>
            </a:r>
            <a:endParaRPr lang="fr-FR" dirty="0"/>
          </a:p>
        </p:txBody>
      </p:sp>
      <p:sp>
        <p:nvSpPr>
          <p:cNvPr id="8"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Andreatta</a:t>
            </a:r>
            <a:r>
              <a:rPr lang="en-GB" sz="1200" i="1">
                <a:solidFill>
                  <a:srgbClr val="0070C0"/>
                </a:solidFill>
              </a:rPr>
              <a:t> K, CROI 2018, Abs. 546</a:t>
            </a:r>
          </a:p>
        </p:txBody>
      </p:sp>
      <p:sp>
        <p:nvSpPr>
          <p:cNvPr id="10" name="Text Box 2"/>
          <p:cNvSpPr txBox="1">
            <a:spLocks noChangeArrowheads="1"/>
          </p:cNvSpPr>
          <p:nvPr/>
        </p:nvSpPr>
        <p:spPr bwMode="auto">
          <a:xfrm>
            <a:off x="666066" y="2627949"/>
            <a:ext cx="3598224" cy="590931"/>
          </a:xfrm>
          <a:prstGeom prst="rect">
            <a:avLst/>
          </a:prstGeom>
          <a:noFill/>
          <a:ln w="9525">
            <a:noFill/>
            <a:miter lim="800000"/>
            <a:headEnd/>
            <a:tailEnd/>
          </a:ln>
        </p:spPr>
        <p:txBody>
          <a:bodyPr wrap="square">
            <a:spAutoFit/>
          </a:bodyPr>
          <a:lstStyle/>
          <a:p>
            <a:pPr algn="ctr">
              <a:lnSpc>
                <a:spcPct val="90000"/>
              </a:lnSpc>
            </a:pPr>
            <a:r>
              <a:rPr lang="fr-FR" b="1" dirty="0">
                <a:solidFill>
                  <a:srgbClr val="0070C0"/>
                </a:solidFill>
                <a:latin typeface="Calibri" pitchFamily="34" charset="0"/>
                <a:ea typeface="ＭＳ Ｐゴシック" pitchFamily="34" charset="-128"/>
              </a:rPr>
              <a:t>Sélection par les INI à partir </a:t>
            </a:r>
          </a:p>
          <a:p>
            <a:pPr algn="ctr">
              <a:lnSpc>
                <a:spcPct val="90000"/>
              </a:lnSpc>
            </a:pPr>
            <a:r>
              <a:rPr lang="fr-FR" b="1" dirty="0">
                <a:solidFill>
                  <a:srgbClr val="0070C0"/>
                </a:solidFill>
                <a:latin typeface="Calibri" pitchFamily="34" charset="0"/>
                <a:ea typeface="ＭＳ Ｐゴシック" pitchFamily="34" charset="-128"/>
              </a:rPr>
              <a:t>d’un virus sauvage</a:t>
            </a:r>
          </a:p>
        </p:txBody>
      </p:sp>
      <p:sp>
        <p:nvSpPr>
          <p:cNvPr id="13" name="Text Box 2"/>
          <p:cNvSpPr txBox="1">
            <a:spLocks noChangeArrowheads="1"/>
          </p:cNvSpPr>
          <p:nvPr/>
        </p:nvSpPr>
        <p:spPr bwMode="auto">
          <a:xfrm>
            <a:off x="4806920" y="2627949"/>
            <a:ext cx="4104166" cy="590931"/>
          </a:xfrm>
          <a:prstGeom prst="rect">
            <a:avLst/>
          </a:prstGeom>
          <a:noFill/>
          <a:ln w="9525">
            <a:noFill/>
            <a:miter lim="800000"/>
            <a:headEnd/>
            <a:tailEnd/>
          </a:ln>
        </p:spPr>
        <p:txBody>
          <a:bodyPr wrap="square">
            <a:spAutoFit/>
          </a:bodyPr>
          <a:lstStyle/>
          <a:p>
            <a:pPr algn="ctr">
              <a:lnSpc>
                <a:spcPct val="90000"/>
              </a:lnSpc>
            </a:pPr>
            <a:r>
              <a:rPr lang="fr-FR" b="1" dirty="0">
                <a:solidFill>
                  <a:srgbClr val="0070C0"/>
                </a:solidFill>
                <a:latin typeface="Calibri" pitchFamily="34" charset="0"/>
                <a:ea typeface="ＭＳ Ｐゴシック" pitchFamily="34" charset="-128"/>
              </a:rPr>
              <a:t>Profils génotypiques et phénotypiques des virus sélectionnés in vitro </a:t>
            </a:r>
          </a:p>
        </p:txBody>
      </p:sp>
      <p:sp>
        <p:nvSpPr>
          <p:cNvPr id="236" name="ZoneTexte 235"/>
          <p:cNvSpPr txBox="1"/>
          <p:nvPr/>
        </p:nvSpPr>
        <p:spPr>
          <a:xfrm>
            <a:off x="1508916" y="6012828"/>
            <a:ext cx="1281120" cy="261610"/>
          </a:xfrm>
          <a:prstGeom prst="rect">
            <a:avLst/>
          </a:prstGeom>
          <a:noFill/>
        </p:spPr>
        <p:txBody>
          <a:bodyPr wrap="none" rtlCol="0">
            <a:spAutoFit/>
          </a:bodyPr>
          <a:lstStyle/>
          <a:p>
            <a:pPr algn="ctr"/>
            <a:r>
              <a:rPr lang="fr-FR" sz="1100" b="1" dirty="0"/>
              <a:t>Jours de culture</a:t>
            </a:r>
          </a:p>
        </p:txBody>
      </p:sp>
      <p:grpSp>
        <p:nvGrpSpPr>
          <p:cNvPr id="2" name="Grouper 1"/>
          <p:cNvGrpSpPr/>
          <p:nvPr/>
        </p:nvGrpSpPr>
        <p:grpSpPr>
          <a:xfrm>
            <a:off x="3143" y="3243410"/>
            <a:ext cx="4168400" cy="2823526"/>
            <a:chOff x="130143" y="3040210"/>
            <a:chExt cx="4168400" cy="2823526"/>
          </a:xfrm>
        </p:grpSpPr>
        <p:sp>
          <p:nvSpPr>
            <p:cNvPr id="30" name="Line 5"/>
            <p:cNvSpPr>
              <a:spLocks noChangeShapeType="1"/>
            </p:cNvSpPr>
            <p:nvPr/>
          </p:nvSpPr>
          <p:spPr bwMode="auto">
            <a:xfrm>
              <a:off x="855664" y="5521164"/>
              <a:ext cx="321468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6"/>
            <p:cNvSpPr>
              <a:spLocks noChangeShapeType="1"/>
            </p:cNvSpPr>
            <p:nvPr/>
          </p:nvSpPr>
          <p:spPr bwMode="auto">
            <a:xfrm flipV="1">
              <a:off x="855664" y="3379627"/>
              <a:ext cx="0" cy="214153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7"/>
            <p:cNvSpPr>
              <a:spLocks noChangeShapeType="1"/>
            </p:cNvSpPr>
            <p:nvPr/>
          </p:nvSpPr>
          <p:spPr bwMode="auto">
            <a:xfrm>
              <a:off x="781051" y="5163977"/>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8"/>
            <p:cNvSpPr>
              <a:spLocks noChangeShapeType="1"/>
            </p:cNvSpPr>
            <p:nvPr/>
          </p:nvSpPr>
          <p:spPr bwMode="auto">
            <a:xfrm>
              <a:off x="781051" y="5521164"/>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9"/>
            <p:cNvSpPr>
              <a:spLocks noChangeShapeType="1"/>
            </p:cNvSpPr>
            <p:nvPr/>
          </p:nvSpPr>
          <p:spPr bwMode="auto">
            <a:xfrm flipV="1">
              <a:off x="855664" y="5521164"/>
              <a:ext cx="0" cy="571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10"/>
            <p:cNvSpPr>
              <a:spLocks noChangeShapeType="1"/>
            </p:cNvSpPr>
            <p:nvPr/>
          </p:nvSpPr>
          <p:spPr bwMode="auto">
            <a:xfrm flipV="1">
              <a:off x="1504951" y="5521164"/>
              <a:ext cx="0" cy="571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11"/>
            <p:cNvSpPr>
              <a:spLocks noChangeShapeType="1"/>
            </p:cNvSpPr>
            <p:nvPr/>
          </p:nvSpPr>
          <p:spPr bwMode="auto">
            <a:xfrm flipV="1">
              <a:off x="2141539" y="5521164"/>
              <a:ext cx="0" cy="571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12"/>
            <p:cNvSpPr>
              <a:spLocks noChangeShapeType="1"/>
            </p:cNvSpPr>
            <p:nvPr/>
          </p:nvSpPr>
          <p:spPr bwMode="auto">
            <a:xfrm flipV="1">
              <a:off x="2787651" y="5521164"/>
              <a:ext cx="0" cy="571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13"/>
            <p:cNvSpPr>
              <a:spLocks noChangeShapeType="1"/>
            </p:cNvSpPr>
            <p:nvPr/>
          </p:nvSpPr>
          <p:spPr bwMode="auto">
            <a:xfrm flipV="1">
              <a:off x="3422651" y="5521164"/>
              <a:ext cx="0" cy="571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14"/>
            <p:cNvSpPr>
              <a:spLocks noChangeShapeType="1"/>
            </p:cNvSpPr>
            <p:nvPr/>
          </p:nvSpPr>
          <p:spPr bwMode="auto">
            <a:xfrm flipV="1">
              <a:off x="4070351" y="5521164"/>
              <a:ext cx="0" cy="5715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15"/>
            <p:cNvSpPr>
              <a:spLocks noChangeShapeType="1"/>
            </p:cNvSpPr>
            <p:nvPr/>
          </p:nvSpPr>
          <p:spPr bwMode="auto">
            <a:xfrm>
              <a:off x="781051" y="4451189"/>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16"/>
            <p:cNvSpPr>
              <a:spLocks noChangeShapeType="1"/>
            </p:cNvSpPr>
            <p:nvPr/>
          </p:nvSpPr>
          <p:spPr bwMode="auto">
            <a:xfrm>
              <a:off x="781051" y="4805202"/>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17"/>
            <p:cNvSpPr>
              <a:spLocks noChangeShapeType="1"/>
            </p:cNvSpPr>
            <p:nvPr/>
          </p:nvSpPr>
          <p:spPr bwMode="auto">
            <a:xfrm>
              <a:off x="781051" y="3735227"/>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18"/>
            <p:cNvSpPr>
              <a:spLocks noChangeShapeType="1"/>
            </p:cNvSpPr>
            <p:nvPr/>
          </p:nvSpPr>
          <p:spPr bwMode="auto">
            <a:xfrm>
              <a:off x="781051" y="3379627"/>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67"/>
            <p:cNvSpPr>
              <a:spLocks noChangeShapeType="1"/>
            </p:cNvSpPr>
            <p:nvPr/>
          </p:nvSpPr>
          <p:spPr bwMode="auto">
            <a:xfrm>
              <a:off x="781051" y="4092414"/>
              <a:ext cx="7461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Freeform 68"/>
            <p:cNvSpPr>
              <a:spLocks/>
            </p:cNvSpPr>
            <p:nvPr/>
          </p:nvSpPr>
          <p:spPr bwMode="auto">
            <a:xfrm>
              <a:off x="855664" y="3595527"/>
              <a:ext cx="2135188" cy="1293812"/>
            </a:xfrm>
            <a:custGeom>
              <a:avLst/>
              <a:gdLst>
                <a:gd name="T0" fmla="*/ 0 w 1345"/>
                <a:gd name="T1" fmla="*/ 815 h 815"/>
                <a:gd name="T2" fmla="*/ 60 w 1345"/>
                <a:gd name="T3" fmla="*/ 815 h 815"/>
                <a:gd name="T4" fmla="*/ 60 w 1345"/>
                <a:gd name="T5" fmla="*/ 751 h 815"/>
                <a:gd name="T6" fmla="*/ 164 w 1345"/>
                <a:gd name="T7" fmla="*/ 751 h 815"/>
                <a:gd name="T8" fmla="*/ 164 w 1345"/>
                <a:gd name="T9" fmla="*/ 681 h 815"/>
                <a:gd name="T10" fmla="*/ 283 w 1345"/>
                <a:gd name="T11" fmla="*/ 681 h 815"/>
                <a:gd name="T12" fmla="*/ 283 w 1345"/>
                <a:gd name="T13" fmla="*/ 615 h 815"/>
                <a:gd name="T14" fmla="*/ 392 w 1345"/>
                <a:gd name="T15" fmla="*/ 615 h 815"/>
                <a:gd name="T16" fmla="*/ 392 w 1345"/>
                <a:gd name="T17" fmla="*/ 543 h 815"/>
                <a:gd name="T18" fmla="*/ 497 w 1345"/>
                <a:gd name="T19" fmla="*/ 543 h 815"/>
                <a:gd name="T20" fmla="*/ 497 w 1345"/>
                <a:gd name="T21" fmla="*/ 479 h 815"/>
                <a:gd name="T22" fmla="*/ 546 w 1345"/>
                <a:gd name="T23" fmla="*/ 479 h 815"/>
                <a:gd name="T24" fmla="*/ 546 w 1345"/>
                <a:gd name="T25" fmla="*/ 411 h 815"/>
                <a:gd name="T26" fmla="*/ 601 w 1345"/>
                <a:gd name="T27" fmla="*/ 411 h 815"/>
                <a:gd name="T28" fmla="*/ 601 w 1345"/>
                <a:gd name="T29" fmla="*/ 337 h 815"/>
                <a:gd name="T30" fmla="*/ 661 w 1345"/>
                <a:gd name="T31" fmla="*/ 337 h 815"/>
                <a:gd name="T32" fmla="*/ 661 w 1345"/>
                <a:gd name="T33" fmla="*/ 273 h 815"/>
                <a:gd name="T34" fmla="*/ 735 w 1345"/>
                <a:gd name="T35" fmla="*/ 273 h 815"/>
                <a:gd name="T36" fmla="*/ 735 w 1345"/>
                <a:gd name="T37" fmla="*/ 207 h 815"/>
                <a:gd name="T38" fmla="*/ 827 w 1345"/>
                <a:gd name="T39" fmla="*/ 207 h 815"/>
                <a:gd name="T40" fmla="*/ 827 w 1345"/>
                <a:gd name="T41" fmla="*/ 132 h 815"/>
                <a:gd name="T42" fmla="*/ 942 w 1345"/>
                <a:gd name="T43" fmla="*/ 132 h 815"/>
                <a:gd name="T44" fmla="*/ 942 w 1345"/>
                <a:gd name="T45" fmla="*/ 66 h 815"/>
                <a:gd name="T46" fmla="*/ 1170 w 1345"/>
                <a:gd name="T47" fmla="*/ 66 h 815"/>
                <a:gd name="T48" fmla="*/ 1170 w 1345"/>
                <a:gd name="T49" fmla="*/ 0 h 815"/>
                <a:gd name="T50" fmla="*/ 1345 w 1345"/>
                <a:gd name="T51" fmla="*/ 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5" h="815">
                  <a:moveTo>
                    <a:pt x="0" y="815"/>
                  </a:moveTo>
                  <a:lnTo>
                    <a:pt x="60" y="815"/>
                  </a:lnTo>
                  <a:lnTo>
                    <a:pt x="60" y="751"/>
                  </a:lnTo>
                  <a:lnTo>
                    <a:pt x="164" y="751"/>
                  </a:lnTo>
                  <a:lnTo>
                    <a:pt x="164" y="681"/>
                  </a:lnTo>
                  <a:lnTo>
                    <a:pt x="283" y="681"/>
                  </a:lnTo>
                  <a:lnTo>
                    <a:pt x="283" y="615"/>
                  </a:lnTo>
                  <a:lnTo>
                    <a:pt x="392" y="615"/>
                  </a:lnTo>
                  <a:lnTo>
                    <a:pt x="392" y="543"/>
                  </a:lnTo>
                  <a:lnTo>
                    <a:pt x="497" y="543"/>
                  </a:lnTo>
                  <a:lnTo>
                    <a:pt x="497" y="479"/>
                  </a:lnTo>
                  <a:lnTo>
                    <a:pt x="546" y="479"/>
                  </a:lnTo>
                  <a:lnTo>
                    <a:pt x="546" y="411"/>
                  </a:lnTo>
                  <a:lnTo>
                    <a:pt x="601" y="411"/>
                  </a:lnTo>
                  <a:lnTo>
                    <a:pt x="601" y="337"/>
                  </a:lnTo>
                  <a:lnTo>
                    <a:pt x="661" y="337"/>
                  </a:lnTo>
                  <a:lnTo>
                    <a:pt x="661" y="273"/>
                  </a:lnTo>
                  <a:lnTo>
                    <a:pt x="735" y="273"/>
                  </a:lnTo>
                  <a:lnTo>
                    <a:pt x="735" y="207"/>
                  </a:lnTo>
                  <a:lnTo>
                    <a:pt x="827" y="207"/>
                  </a:lnTo>
                  <a:lnTo>
                    <a:pt x="827" y="132"/>
                  </a:lnTo>
                  <a:lnTo>
                    <a:pt x="942" y="132"/>
                  </a:lnTo>
                  <a:lnTo>
                    <a:pt x="942" y="66"/>
                  </a:lnTo>
                  <a:lnTo>
                    <a:pt x="1170" y="66"/>
                  </a:lnTo>
                  <a:lnTo>
                    <a:pt x="1170" y="0"/>
                  </a:lnTo>
                  <a:lnTo>
                    <a:pt x="1345" y="0"/>
                  </a:lnTo>
                </a:path>
              </a:pathLst>
            </a:custGeom>
            <a:noFill/>
            <a:ln w="12700" cap="flat">
              <a:solidFill>
                <a:srgbClr val="00FF9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Freeform 69"/>
            <p:cNvSpPr>
              <a:spLocks/>
            </p:cNvSpPr>
            <p:nvPr/>
          </p:nvSpPr>
          <p:spPr bwMode="auto">
            <a:xfrm>
              <a:off x="855664" y="3825714"/>
              <a:ext cx="1785938" cy="1279525"/>
            </a:xfrm>
            <a:custGeom>
              <a:avLst/>
              <a:gdLst>
                <a:gd name="T0" fmla="*/ 0 w 1125"/>
                <a:gd name="T1" fmla="*/ 806 h 806"/>
                <a:gd name="T2" fmla="*/ 58 w 1125"/>
                <a:gd name="T3" fmla="*/ 806 h 806"/>
                <a:gd name="T4" fmla="*/ 58 w 1125"/>
                <a:gd name="T5" fmla="*/ 738 h 806"/>
                <a:gd name="T6" fmla="*/ 164 w 1125"/>
                <a:gd name="T7" fmla="*/ 738 h 806"/>
                <a:gd name="T8" fmla="*/ 164 w 1125"/>
                <a:gd name="T9" fmla="*/ 670 h 806"/>
                <a:gd name="T10" fmla="*/ 288 w 1125"/>
                <a:gd name="T11" fmla="*/ 670 h 806"/>
                <a:gd name="T12" fmla="*/ 288 w 1125"/>
                <a:gd name="T13" fmla="*/ 598 h 806"/>
                <a:gd name="T14" fmla="*/ 396 w 1125"/>
                <a:gd name="T15" fmla="*/ 598 h 806"/>
                <a:gd name="T16" fmla="*/ 396 w 1125"/>
                <a:gd name="T17" fmla="*/ 538 h 806"/>
                <a:gd name="T18" fmla="*/ 494 w 1125"/>
                <a:gd name="T19" fmla="*/ 538 h 806"/>
                <a:gd name="T20" fmla="*/ 494 w 1125"/>
                <a:gd name="T21" fmla="*/ 462 h 806"/>
                <a:gd name="T22" fmla="*/ 537 w 1125"/>
                <a:gd name="T23" fmla="*/ 462 h 806"/>
                <a:gd name="T24" fmla="*/ 537 w 1125"/>
                <a:gd name="T25" fmla="*/ 404 h 806"/>
                <a:gd name="T26" fmla="*/ 588 w 1125"/>
                <a:gd name="T27" fmla="*/ 404 h 806"/>
                <a:gd name="T28" fmla="*/ 588 w 1125"/>
                <a:gd name="T29" fmla="*/ 334 h 806"/>
                <a:gd name="T30" fmla="*/ 652 w 1125"/>
                <a:gd name="T31" fmla="*/ 334 h 806"/>
                <a:gd name="T32" fmla="*/ 652 w 1125"/>
                <a:gd name="T33" fmla="*/ 262 h 806"/>
                <a:gd name="T34" fmla="*/ 701 w 1125"/>
                <a:gd name="T35" fmla="*/ 262 h 806"/>
                <a:gd name="T36" fmla="*/ 701 w 1125"/>
                <a:gd name="T37" fmla="*/ 192 h 806"/>
                <a:gd name="T38" fmla="*/ 757 w 1125"/>
                <a:gd name="T39" fmla="*/ 192 h 806"/>
                <a:gd name="T40" fmla="*/ 757 w 1125"/>
                <a:gd name="T41" fmla="*/ 130 h 806"/>
                <a:gd name="T42" fmla="*/ 923 w 1125"/>
                <a:gd name="T43" fmla="*/ 130 h 806"/>
                <a:gd name="T44" fmla="*/ 923 w 1125"/>
                <a:gd name="T45" fmla="*/ 62 h 806"/>
                <a:gd name="T46" fmla="*/ 1033 w 1125"/>
                <a:gd name="T47" fmla="*/ 62 h 806"/>
                <a:gd name="T48" fmla="*/ 1033 w 1125"/>
                <a:gd name="T49" fmla="*/ 0 h 806"/>
                <a:gd name="T50" fmla="*/ 1125 w 1125"/>
                <a:gd name="T51" fmla="*/ 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5" h="806">
                  <a:moveTo>
                    <a:pt x="0" y="806"/>
                  </a:moveTo>
                  <a:lnTo>
                    <a:pt x="58" y="806"/>
                  </a:lnTo>
                  <a:lnTo>
                    <a:pt x="58" y="738"/>
                  </a:lnTo>
                  <a:lnTo>
                    <a:pt x="164" y="738"/>
                  </a:lnTo>
                  <a:lnTo>
                    <a:pt x="164" y="670"/>
                  </a:lnTo>
                  <a:lnTo>
                    <a:pt x="288" y="670"/>
                  </a:lnTo>
                  <a:lnTo>
                    <a:pt x="288" y="598"/>
                  </a:lnTo>
                  <a:lnTo>
                    <a:pt x="396" y="598"/>
                  </a:lnTo>
                  <a:lnTo>
                    <a:pt x="396" y="538"/>
                  </a:lnTo>
                  <a:lnTo>
                    <a:pt x="494" y="538"/>
                  </a:lnTo>
                  <a:lnTo>
                    <a:pt x="494" y="462"/>
                  </a:lnTo>
                  <a:lnTo>
                    <a:pt x="537" y="462"/>
                  </a:lnTo>
                  <a:lnTo>
                    <a:pt x="537" y="404"/>
                  </a:lnTo>
                  <a:lnTo>
                    <a:pt x="588" y="404"/>
                  </a:lnTo>
                  <a:lnTo>
                    <a:pt x="588" y="334"/>
                  </a:lnTo>
                  <a:lnTo>
                    <a:pt x="652" y="334"/>
                  </a:lnTo>
                  <a:lnTo>
                    <a:pt x="652" y="262"/>
                  </a:lnTo>
                  <a:lnTo>
                    <a:pt x="701" y="262"/>
                  </a:lnTo>
                  <a:lnTo>
                    <a:pt x="701" y="192"/>
                  </a:lnTo>
                  <a:lnTo>
                    <a:pt x="757" y="192"/>
                  </a:lnTo>
                  <a:lnTo>
                    <a:pt x="757" y="130"/>
                  </a:lnTo>
                  <a:lnTo>
                    <a:pt x="923" y="130"/>
                  </a:lnTo>
                  <a:lnTo>
                    <a:pt x="923" y="62"/>
                  </a:lnTo>
                  <a:lnTo>
                    <a:pt x="1033" y="62"/>
                  </a:lnTo>
                  <a:lnTo>
                    <a:pt x="1033" y="0"/>
                  </a:lnTo>
                  <a:lnTo>
                    <a:pt x="1125" y="0"/>
                  </a:lnTo>
                </a:path>
              </a:pathLst>
            </a:custGeom>
            <a:noFill/>
            <a:ln w="12700" cap="flat">
              <a:solidFill>
                <a:srgbClr val="DA1F2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Freeform 70"/>
            <p:cNvSpPr>
              <a:spLocks/>
            </p:cNvSpPr>
            <p:nvPr/>
          </p:nvSpPr>
          <p:spPr bwMode="auto">
            <a:xfrm>
              <a:off x="855664" y="3936839"/>
              <a:ext cx="2671763" cy="1287462"/>
            </a:xfrm>
            <a:custGeom>
              <a:avLst/>
              <a:gdLst>
                <a:gd name="T0" fmla="*/ 0 w 1683"/>
                <a:gd name="T1" fmla="*/ 811 h 811"/>
                <a:gd name="T2" fmla="*/ 60 w 1683"/>
                <a:gd name="T3" fmla="*/ 811 h 811"/>
                <a:gd name="T4" fmla="*/ 60 w 1683"/>
                <a:gd name="T5" fmla="*/ 743 h 811"/>
                <a:gd name="T6" fmla="*/ 162 w 1683"/>
                <a:gd name="T7" fmla="*/ 743 h 811"/>
                <a:gd name="T8" fmla="*/ 162 w 1683"/>
                <a:gd name="T9" fmla="*/ 673 h 811"/>
                <a:gd name="T10" fmla="*/ 290 w 1683"/>
                <a:gd name="T11" fmla="*/ 673 h 811"/>
                <a:gd name="T12" fmla="*/ 290 w 1683"/>
                <a:gd name="T13" fmla="*/ 605 h 811"/>
                <a:gd name="T14" fmla="*/ 392 w 1683"/>
                <a:gd name="T15" fmla="*/ 605 h 811"/>
                <a:gd name="T16" fmla="*/ 392 w 1683"/>
                <a:gd name="T17" fmla="*/ 539 h 811"/>
                <a:gd name="T18" fmla="*/ 496 w 1683"/>
                <a:gd name="T19" fmla="*/ 539 h 811"/>
                <a:gd name="T20" fmla="*/ 496 w 1683"/>
                <a:gd name="T21" fmla="*/ 473 h 811"/>
                <a:gd name="T22" fmla="*/ 646 w 1683"/>
                <a:gd name="T23" fmla="*/ 473 h 811"/>
                <a:gd name="T24" fmla="*/ 646 w 1683"/>
                <a:gd name="T25" fmla="*/ 407 h 811"/>
                <a:gd name="T26" fmla="*/ 754 w 1683"/>
                <a:gd name="T27" fmla="*/ 407 h 811"/>
                <a:gd name="T28" fmla="*/ 754 w 1683"/>
                <a:gd name="T29" fmla="*/ 334 h 811"/>
                <a:gd name="T30" fmla="*/ 904 w 1683"/>
                <a:gd name="T31" fmla="*/ 334 h 811"/>
                <a:gd name="T32" fmla="*/ 904 w 1683"/>
                <a:gd name="T33" fmla="*/ 266 h 811"/>
                <a:gd name="T34" fmla="*/ 1065 w 1683"/>
                <a:gd name="T35" fmla="*/ 266 h 811"/>
                <a:gd name="T36" fmla="*/ 1065 w 1683"/>
                <a:gd name="T37" fmla="*/ 200 h 811"/>
                <a:gd name="T38" fmla="*/ 1244 w 1683"/>
                <a:gd name="T39" fmla="*/ 200 h 811"/>
                <a:gd name="T40" fmla="*/ 1244 w 1683"/>
                <a:gd name="T41" fmla="*/ 132 h 811"/>
                <a:gd name="T42" fmla="*/ 1417 w 1683"/>
                <a:gd name="T43" fmla="*/ 132 h 811"/>
                <a:gd name="T44" fmla="*/ 1417 w 1683"/>
                <a:gd name="T45" fmla="*/ 66 h 811"/>
                <a:gd name="T46" fmla="*/ 1553 w 1683"/>
                <a:gd name="T47" fmla="*/ 66 h 811"/>
                <a:gd name="T48" fmla="*/ 1553 w 1683"/>
                <a:gd name="T49" fmla="*/ 0 h 811"/>
                <a:gd name="T50" fmla="*/ 1683 w 1683"/>
                <a:gd name="T51" fmla="*/ 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83" h="811">
                  <a:moveTo>
                    <a:pt x="0" y="811"/>
                  </a:moveTo>
                  <a:lnTo>
                    <a:pt x="60" y="811"/>
                  </a:lnTo>
                  <a:lnTo>
                    <a:pt x="60" y="743"/>
                  </a:lnTo>
                  <a:lnTo>
                    <a:pt x="162" y="743"/>
                  </a:lnTo>
                  <a:lnTo>
                    <a:pt x="162" y="673"/>
                  </a:lnTo>
                  <a:lnTo>
                    <a:pt x="290" y="673"/>
                  </a:lnTo>
                  <a:lnTo>
                    <a:pt x="290" y="605"/>
                  </a:lnTo>
                  <a:lnTo>
                    <a:pt x="392" y="605"/>
                  </a:lnTo>
                  <a:lnTo>
                    <a:pt x="392" y="539"/>
                  </a:lnTo>
                  <a:lnTo>
                    <a:pt x="496" y="539"/>
                  </a:lnTo>
                  <a:lnTo>
                    <a:pt x="496" y="473"/>
                  </a:lnTo>
                  <a:lnTo>
                    <a:pt x="646" y="473"/>
                  </a:lnTo>
                  <a:lnTo>
                    <a:pt x="646" y="407"/>
                  </a:lnTo>
                  <a:lnTo>
                    <a:pt x="754" y="407"/>
                  </a:lnTo>
                  <a:lnTo>
                    <a:pt x="754" y="334"/>
                  </a:lnTo>
                  <a:lnTo>
                    <a:pt x="904" y="334"/>
                  </a:lnTo>
                  <a:lnTo>
                    <a:pt x="904" y="266"/>
                  </a:lnTo>
                  <a:lnTo>
                    <a:pt x="1065" y="266"/>
                  </a:lnTo>
                  <a:lnTo>
                    <a:pt x="1065" y="200"/>
                  </a:lnTo>
                  <a:lnTo>
                    <a:pt x="1244" y="200"/>
                  </a:lnTo>
                  <a:lnTo>
                    <a:pt x="1244" y="132"/>
                  </a:lnTo>
                  <a:lnTo>
                    <a:pt x="1417" y="132"/>
                  </a:lnTo>
                  <a:lnTo>
                    <a:pt x="1417" y="66"/>
                  </a:lnTo>
                  <a:lnTo>
                    <a:pt x="1553" y="66"/>
                  </a:lnTo>
                  <a:lnTo>
                    <a:pt x="1553" y="0"/>
                  </a:lnTo>
                  <a:lnTo>
                    <a:pt x="1683" y="0"/>
                  </a:lnTo>
                </a:path>
              </a:pathLst>
            </a:custGeom>
            <a:noFill/>
            <a:ln w="12700" cap="flat">
              <a:solidFill>
                <a:srgbClr val="2357A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6" name="Freeform 71"/>
            <p:cNvSpPr>
              <a:spLocks/>
            </p:cNvSpPr>
            <p:nvPr/>
          </p:nvSpPr>
          <p:spPr bwMode="auto">
            <a:xfrm>
              <a:off x="1643064" y="3930489"/>
              <a:ext cx="2170113" cy="862012"/>
            </a:xfrm>
            <a:custGeom>
              <a:avLst/>
              <a:gdLst>
                <a:gd name="T0" fmla="*/ 0 w 726"/>
                <a:gd name="T1" fmla="*/ 288 h 288"/>
                <a:gd name="T2" fmla="*/ 24 w 726"/>
                <a:gd name="T3" fmla="*/ 288 h 288"/>
                <a:gd name="T4" fmla="*/ 24 w 726"/>
                <a:gd name="T5" fmla="*/ 253 h 288"/>
                <a:gd name="T6" fmla="*/ 115 w 726"/>
                <a:gd name="T7" fmla="*/ 253 h 288"/>
                <a:gd name="T8" fmla="*/ 115 w 726"/>
                <a:gd name="T9" fmla="*/ 217 h 288"/>
                <a:gd name="T10" fmla="*/ 204 w 726"/>
                <a:gd name="T11" fmla="*/ 217 h 288"/>
                <a:gd name="T12" fmla="*/ 204 w 726"/>
                <a:gd name="T13" fmla="*/ 179 h 288"/>
                <a:gd name="T14" fmla="*/ 290 w 726"/>
                <a:gd name="T15" fmla="*/ 179 h 288"/>
                <a:gd name="T16" fmla="*/ 290 w 726"/>
                <a:gd name="T17" fmla="*/ 143 h 288"/>
                <a:gd name="T18" fmla="*/ 383 w 726"/>
                <a:gd name="T19" fmla="*/ 143 h 288"/>
                <a:gd name="T20" fmla="*/ 383 w 726"/>
                <a:gd name="T21" fmla="*/ 108 h 288"/>
                <a:gd name="T22" fmla="*/ 477 w 726"/>
                <a:gd name="T23" fmla="*/ 108 h 288"/>
                <a:gd name="T24" fmla="*/ 477 w 726"/>
                <a:gd name="T25" fmla="*/ 72 h 288"/>
                <a:gd name="T26" fmla="*/ 576 w 726"/>
                <a:gd name="T27" fmla="*/ 72 h 288"/>
                <a:gd name="T28" fmla="*/ 576 w 726"/>
                <a:gd name="T29" fmla="*/ 38 h 288"/>
                <a:gd name="T30" fmla="*/ 655 w 726"/>
                <a:gd name="T31" fmla="*/ 38 h 288"/>
                <a:gd name="T32" fmla="*/ 655 w 726"/>
                <a:gd name="T33" fmla="*/ 0 h 288"/>
                <a:gd name="T34" fmla="*/ 726 w 726"/>
                <a:gd name="T3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6" h="288">
                  <a:moveTo>
                    <a:pt x="0" y="288"/>
                  </a:moveTo>
                  <a:cubicBezTo>
                    <a:pt x="24" y="288"/>
                    <a:pt x="24" y="288"/>
                    <a:pt x="24" y="288"/>
                  </a:cubicBezTo>
                  <a:cubicBezTo>
                    <a:pt x="24" y="253"/>
                    <a:pt x="24" y="253"/>
                    <a:pt x="24" y="253"/>
                  </a:cubicBezTo>
                  <a:cubicBezTo>
                    <a:pt x="24" y="253"/>
                    <a:pt x="115" y="255"/>
                    <a:pt x="115" y="253"/>
                  </a:cubicBezTo>
                  <a:cubicBezTo>
                    <a:pt x="115" y="251"/>
                    <a:pt x="115" y="217"/>
                    <a:pt x="115" y="217"/>
                  </a:cubicBezTo>
                  <a:cubicBezTo>
                    <a:pt x="204" y="217"/>
                    <a:pt x="204" y="217"/>
                    <a:pt x="204" y="217"/>
                  </a:cubicBezTo>
                  <a:cubicBezTo>
                    <a:pt x="204" y="179"/>
                    <a:pt x="204" y="179"/>
                    <a:pt x="204" y="179"/>
                  </a:cubicBezTo>
                  <a:cubicBezTo>
                    <a:pt x="290" y="179"/>
                    <a:pt x="290" y="179"/>
                    <a:pt x="290" y="179"/>
                  </a:cubicBezTo>
                  <a:cubicBezTo>
                    <a:pt x="290" y="143"/>
                    <a:pt x="290" y="143"/>
                    <a:pt x="290" y="143"/>
                  </a:cubicBezTo>
                  <a:cubicBezTo>
                    <a:pt x="383" y="143"/>
                    <a:pt x="383" y="143"/>
                    <a:pt x="383" y="143"/>
                  </a:cubicBezTo>
                  <a:cubicBezTo>
                    <a:pt x="383" y="108"/>
                    <a:pt x="383" y="108"/>
                    <a:pt x="383" y="108"/>
                  </a:cubicBezTo>
                  <a:cubicBezTo>
                    <a:pt x="477" y="108"/>
                    <a:pt x="477" y="108"/>
                    <a:pt x="477" y="108"/>
                  </a:cubicBezTo>
                  <a:cubicBezTo>
                    <a:pt x="477" y="72"/>
                    <a:pt x="477" y="72"/>
                    <a:pt x="477" y="72"/>
                  </a:cubicBezTo>
                  <a:cubicBezTo>
                    <a:pt x="576" y="72"/>
                    <a:pt x="576" y="72"/>
                    <a:pt x="576" y="72"/>
                  </a:cubicBezTo>
                  <a:cubicBezTo>
                    <a:pt x="576" y="38"/>
                    <a:pt x="576" y="38"/>
                    <a:pt x="576" y="38"/>
                  </a:cubicBezTo>
                  <a:cubicBezTo>
                    <a:pt x="655" y="38"/>
                    <a:pt x="655" y="38"/>
                    <a:pt x="655" y="38"/>
                  </a:cubicBezTo>
                  <a:cubicBezTo>
                    <a:pt x="655" y="0"/>
                    <a:pt x="655" y="0"/>
                    <a:pt x="655" y="0"/>
                  </a:cubicBezTo>
                  <a:cubicBezTo>
                    <a:pt x="726" y="0"/>
                    <a:pt x="726" y="0"/>
                    <a:pt x="726" y="0"/>
                  </a:cubicBezTo>
                </a:path>
              </a:pathLst>
            </a:custGeom>
            <a:noFill/>
            <a:ln w="12700"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7" name="Oval 72"/>
            <p:cNvSpPr>
              <a:spLocks noChangeArrowheads="1"/>
            </p:cNvSpPr>
            <p:nvPr/>
          </p:nvSpPr>
          <p:spPr bwMode="auto">
            <a:xfrm>
              <a:off x="1677989" y="4765514"/>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8" name="Oval 73"/>
            <p:cNvSpPr>
              <a:spLocks noChangeArrowheads="1"/>
            </p:cNvSpPr>
            <p:nvPr/>
          </p:nvSpPr>
          <p:spPr bwMode="auto">
            <a:xfrm>
              <a:off x="1677989" y="4660739"/>
              <a:ext cx="57150"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9" name="Oval 74"/>
            <p:cNvSpPr>
              <a:spLocks noChangeArrowheads="1"/>
            </p:cNvSpPr>
            <p:nvPr/>
          </p:nvSpPr>
          <p:spPr bwMode="auto">
            <a:xfrm>
              <a:off x="1955801" y="4660739"/>
              <a:ext cx="57150"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Oval 75"/>
            <p:cNvSpPr>
              <a:spLocks noChangeArrowheads="1"/>
            </p:cNvSpPr>
            <p:nvPr/>
          </p:nvSpPr>
          <p:spPr bwMode="auto">
            <a:xfrm>
              <a:off x="1955801" y="4552789"/>
              <a:ext cx="57150"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Oval 76"/>
            <p:cNvSpPr>
              <a:spLocks noChangeArrowheads="1"/>
            </p:cNvSpPr>
            <p:nvPr/>
          </p:nvSpPr>
          <p:spPr bwMode="auto">
            <a:xfrm>
              <a:off x="2039939" y="4552789"/>
              <a:ext cx="57150"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2" name="Oval 77"/>
            <p:cNvSpPr>
              <a:spLocks noChangeArrowheads="1"/>
            </p:cNvSpPr>
            <p:nvPr/>
          </p:nvSpPr>
          <p:spPr bwMode="auto">
            <a:xfrm>
              <a:off x="2135189" y="4552789"/>
              <a:ext cx="53975"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3" name="Oval 78"/>
            <p:cNvSpPr>
              <a:spLocks noChangeArrowheads="1"/>
            </p:cNvSpPr>
            <p:nvPr/>
          </p:nvSpPr>
          <p:spPr bwMode="auto">
            <a:xfrm>
              <a:off x="2222501" y="4552789"/>
              <a:ext cx="53975"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4" name="Oval 79"/>
            <p:cNvSpPr>
              <a:spLocks noChangeArrowheads="1"/>
            </p:cNvSpPr>
            <p:nvPr/>
          </p:nvSpPr>
          <p:spPr bwMode="auto">
            <a:xfrm>
              <a:off x="2222501" y="4440077"/>
              <a:ext cx="53975"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5" name="Oval 80"/>
            <p:cNvSpPr>
              <a:spLocks noChangeArrowheads="1"/>
            </p:cNvSpPr>
            <p:nvPr/>
          </p:nvSpPr>
          <p:spPr bwMode="auto">
            <a:xfrm>
              <a:off x="2314576" y="4440077"/>
              <a:ext cx="53975"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6" name="Oval 81"/>
            <p:cNvSpPr>
              <a:spLocks noChangeArrowheads="1"/>
            </p:cNvSpPr>
            <p:nvPr/>
          </p:nvSpPr>
          <p:spPr bwMode="auto">
            <a:xfrm>
              <a:off x="2411414" y="4440077"/>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7" name="Oval 82"/>
            <p:cNvSpPr>
              <a:spLocks noChangeArrowheads="1"/>
            </p:cNvSpPr>
            <p:nvPr/>
          </p:nvSpPr>
          <p:spPr bwMode="auto">
            <a:xfrm>
              <a:off x="2482851" y="4440077"/>
              <a:ext cx="53975"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8" name="Oval 83"/>
            <p:cNvSpPr>
              <a:spLocks noChangeArrowheads="1"/>
            </p:cNvSpPr>
            <p:nvPr/>
          </p:nvSpPr>
          <p:spPr bwMode="auto">
            <a:xfrm>
              <a:off x="2479676" y="4335302"/>
              <a:ext cx="57150"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9" name="Oval 84"/>
            <p:cNvSpPr>
              <a:spLocks noChangeArrowheads="1"/>
            </p:cNvSpPr>
            <p:nvPr/>
          </p:nvSpPr>
          <p:spPr bwMode="auto">
            <a:xfrm>
              <a:off x="2573339" y="4335302"/>
              <a:ext cx="55563"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0" name="Oval 85"/>
            <p:cNvSpPr>
              <a:spLocks noChangeArrowheads="1"/>
            </p:cNvSpPr>
            <p:nvPr/>
          </p:nvSpPr>
          <p:spPr bwMode="auto">
            <a:xfrm>
              <a:off x="2659064" y="4335302"/>
              <a:ext cx="53975"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1" name="Oval 86"/>
            <p:cNvSpPr>
              <a:spLocks noChangeArrowheads="1"/>
            </p:cNvSpPr>
            <p:nvPr/>
          </p:nvSpPr>
          <p:spPr bwMode="auto">
            <a:xfrm>
              <a:off x="2763839" y="4335302"/>
              <a:ext cx="53975"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2" name="Oval 87"/>
            <p:cNvSpPr>
              <a:spLocks noChangeArrowheads="1"/>
            </p:cNvSpPr>
            <p:nvPr/>
          </p:nvSpPr>
          <p:spPr bwMode="auto">
            <a:xfrm>
              <a:off x="2763839" y="4227352"/>
              <a:ext cx="53975"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3" name="Oval 88"/>
            <p:cNvSpPr>
              <a:spLocks noChangeArrowheads="1"/>
            </p:cNvSpPr>
            <p:nvPr/>
          </p:nvSpPr>
          <p:spPr bwMode="auto">
            <a:xfrm>
              <a:off x="2854326" y="4227352"/>
              <a:ext cx="55563"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4" name="Oval 89"/>
            <p:cNvSpPr>
              <a:spLocks noChangeArrowheads="1"/>
            </p:cNvSpPr>
            <p:nvPr/>
          </p:nvSpPr>
          <p:spPr bwMode="auto">
            <a:xfrm>
              <a:off x="2946401" y="4227352"/>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5" name="Oval 90"/>
            <p:cNvSpPr>
              <a:spLocks noChangeArrowheads="1"/>
            </p:cNvSpPr>
            <p:nvPr/>
          </p:nvSpPr>
          <p:spPr bwMode="auto">
            <a:xfrm>
              <a:off x="3027364" y="4227352"/>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6" name="Oval 91"/>
            <p:cNvSpPr>
              <a:spLocks noChangeArrowheads="1"/>
            </p:cNvSpPr>
            <p:nvPr/>
          </p:nvSpPr>
          <p:spPr bwMode="auto">
            <a:xfrm>
              <a:off x="3027364" y="4119402"/>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7" name="Oval 92"/>
            <p:cNvSpPr>
              <a:spLocks noChangeArrowheads="1"/>
            </p:cNvSpPr>
            <p:nvPr/>
          </p:nvSpPr>
          <p:spPr bwMode="auto">
            <a:xfrm>
              <a:off x="3111501" y="4119402"/>
              <a:ext cx="55563"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8" name="Oval 93"/>
            <p:cNvSpPr>
              <a:spLocks noChangeArrowheads="1"/>
            </p:cNvSpPr>
            <p:nvPr/>
          </p:nvSpPr>
          <p:spPr bwMode="auto">
            <a:xfrm>
              <a:off x="3155951" y="4119402"/>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9" name="Oval 94"/>
            <p:cNvSpPr>
              <a:spLocks noChangeArrowheads="1"/>
            </p:cNvSpPr>
            <p:nvPr/>
          </p:nvSpPr>
          <p:spPr bwMode="auto">
            <a:xfrm>
              <a:off x="3248026" y="4119402"/>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0" name="Oval 95"/>
            <p:cNvSpPr>
              <a:spLocks noChangeArrowheads="1"/>
            </p:cNvSpPr>
            <p:nvPr/>
          </p:nvSpPr>
          <p:spPr bwMode="auto">
            <a:xfrm>
              <a:off x="3341689" y="4119402"/>
              <a:ext cx="53975"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1" name="Oval 96"/>
            <p:cNvSpPr>
              <a:spLocks noChangeArrowheads="1"/>
            </p:cNvSpPr>
            <p:nvPr/>
          </p:nvSpPr>
          <p:spPr bwMode="auto">
            <a:xfrm>
              <a:off x="3341689" y="4020977"/>
              <a:ext cx="53975"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2" name="Oval 97"/>
            <p:cNvSpPr>
              <a:spLocks noChangeArrowheads="1"/>
            </p:cNvSpPr>
            <p:nvPr/>
          </p:nvSpPr>
          <p:spPr bwMode="auto">
            <a:xfrm>
              <a:off x="3427414" y="4020977"/>
              <a:ext cx="53975"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3" name="Oval 98"/>
            <p:cNvSpPr>
              <a:spLocks noChangeArrowheads="1"/>
            </p:cNvSpPr>
            <p:nvPr/>
          </p:nvSpPr>
          <p:spPr bwMode="auto">
            <a:xfrm>
              <a:off x="3500439" y="4020977"/>
              <a:ext cx="52388"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4" name="Oval 99"/>
            <p:cNvSpPr>
              <a:spLocks noChangeArrowheads="1"/>
            </p:cNvSpPr>
            <p:nvPr/>
          </p:nvSpPr>
          <p:spPr bwMode="auto">
            <a:xfrm>
              <a:off x="3571876" y="4020977"/>
              <a:ext cx="57150" cy="53975"/>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5" name="Oval 100"/>
            <p:cNvSpPr>
              <a:spLocks noChangeArrowheads="1"/>
            </p:cNvSpPr>
            <p:nvPr/>
          </p:nvSpPr>
          <p:spPr bwMode="auto">
            <a:xfrm>
              <a:off x="3571876" y="3900327"/>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6" name="Oval 101"/>
            <p:cNvSpPr>
              <a:spLocks noChangeArrowheads="1"/>
            </p:cNvSpPr>
            <p:nvPr/>
          </p:nvSpPr>
          <p:spPr bwMode="auto">
            <a:xfrm>
              <a:off x="3657601" y="3900327"/>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7" name="Oval 102"/>
            <p:cNvSpPr>
              <a:spLocks noChangeArrowheads="1"/>
            </p:cNvSpPr>
            <p:nvPr/>
          </p:nvSpPr>
          <p:spPr bwMode="auto">
            <a:xfrm>
              <a:off x="3700464" y="3900327"/>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8" name="Oval 103"/>
            <p:cNvSpPr>
              <a:spLocks noChangeArrowheads="1"/>
            </p:cNvSpPr>
            <p:nvPr/>
          </p:nvSpPr>
          <p:spPr bwMode="auto">
            <a:xfrm>
              <a:off x="3768726" y="3900327"/>
              <a:ext cx="57150" cy="57150"/>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9" name="Oval 104"/>
            <p:cNvSpPr>
              <a:spLocks noChangeArrowheads="1"/>
            </p:cNvSpPr>
            <p:nvPr/>
          </p:nvSpPr>
          <p:spPr bwMode="auto">
            <a:xfrm>
              <a:off x="3290889" y="3909852"/>
              <a:ext cx="55563"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0" name="Oval 105"/>
            <p:cNvSpPr>
              <a:spLocks noChangeArrowheads="1"/>
            </p:cNvSpPr>
            <p:nvPr/>
          </p:nvSpPr>
          <p:spPr bwMode="auto">
            <a:xfrm>
              <a:off x="3382964" y="3909852"/>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1" name="Oval 106"/>
            <p:cNvSpPr>
              <a:spLocks noChangeArrowheads="1"/>
            </p:cNvSpPr>
            <p:nvPr/>
          </p:nvSpPr>
          <p:spPr bwMode="auto">
            <a:xfrm>
              <a:off x="3440114" y="3909852"/>
              <a:ext cx="53975"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2" name="Oval 107"/>
            <p:cNvSpPr>
              <a:spLocks noChangeArrowheads="1"/>
            </p:cNvSpPr>
            <p:nvPr/>
          </p:nvSpPr>
          <p:spPr bwMode="auto">
            <a:xfrm>
              <a:off x="3487739" y="3909852"/>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3" name="Oval 108"/>
            <p:cNvSpPr>
              <a:spLocks noChangeArrowheads="1"/>
            </p:cNvSpPr>
            <p:nvPr/>
          </p:nvSpPr>
          <p:spPr bwMode="auto">
            <a:xfrm>
              <a:off x="3294064" y="4014627"/>
              <a:ext cx="55563"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4" name="Oval 109"/>
            <p:cNvSpPr>
              <a:spLocks noChangeArrowheads="1"/>
            </p:cNvSpPr>
            <p:nvPr/>
          </p:nvSpPr>
          <p:spPr bwMode="auto">
            <a:xfrm>
              <a:off x="3200401" y="4014627"/>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5" name="Oval 110"/>
            <p:cNvSpPr>
              <a:spLocks noChangeArrowheads="1"/>
            </p:cNvSpPr>
            <p:nvPr/>
          </p:nvSpPr>
          <p:spPr bwMode="auto">
            <a:xfrm>
              <a:off x="3165476" y="4014627"/>
              <a:ext cx="52388"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6" name="Oval 111"/>
            <p:cNvSpPr>
              <a:spLocks noChangeArrowheads="1"/>
            </p:cNvSpPr>
            <p:nvPr/>
          </p:nvSpPr>
          <p:spPr bwMode="auto">
            <a:xfrm>
              <a:off x="3074989" y="4014627"/>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7" name="Oval 112"/>
            <p:cNvSpPr>
              <a:spLocks noChangeArrowheads="1"/>
            </p:cNvSpPr>
            <p:nvPr/>
          </p:nvSpPr>
          <p:spPr bwMode="auto">
            <a:xfrm>
              <a:off x="3074989" y="4119402"/>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8" name="Oval 113"/>
            <p:cNvSpPr>
              <a:spLocks noChangeArrowheads="1"/>
            </p:cNvSpPr>
            <p:nvPr/>
          </p:nvSpPr>
          <p:spPr bwMode="auto">
            <a:xfrm>
              <a:off x="2976564" y="4119402"/>
              <a:ext cx="53975"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9" name="Oval 114"/>
            <p:cNvSpPr>
              <a:spLocks noChangeArrowheads="1"/>
            </p:cNvSpPr>
            <p:nvPr/>
          </p:nvSpPr>
          <p:spPr bwMode="auto">
            <a:xfrm>
              <a:off x="2889251" y="4119402"/>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0" name="Oval 115"/>
            <p:cNvSpPr>
              <a:spLocks noChangeArrowheads="1"/>
            </p:cNvSpPr>
            <p:nvPr/>
          </p:nvSpPr>
          <p:spPr bwMode="auto">
            <a:xfrm>
              <a:off x="2803526" y="4119402"/>
              <a:ext cx="55563"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1" name="Oval 116"/>
            <p:cNvSpPr>
              <a:spLocks noChangeArrowheads="1"/>
            </p:cNvSpPr>
            <p:nvPr/>
          </p:nvSpPr>
          <p:spPr bwMode="auto">
            <a:xfrm>
              <a:off x="2803526" y="4230527"/>
              <a:ext cx="55563"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2" name="Oval 117"/>
            <p:cNvSpPr>
              <a:spLocks noChangeArrowheads="1"/>
            </p:cNvSpPr>
            <p:nvPr/>
          </p:nvSpPr>
          <p:spPr bwMode="auto">
            <a:xfrm>
              <a:off x="2698751" y="4230527"/>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3" name="Oval 118"/>
            <p:cNvSpPr>
              <a:spLocks noChangeArrowheads="1"/>
            </p:cNvSpPr>
            <p:nvPr/>
          </p:nvSpPr>
          <p:spPr bwMode="auto">
            <a:xfrm>
              <a:off x="2614614" y="4230527"/>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4" name="Oval 119"/>
            <p:cNvSpPr>
              <a:spLocks noChangeArrowheads="1"/>
            </p:cNvSpPr>
            <p:nvPr/>
          </p:nvSpPr>
          <p:spPr bwMode="auto">
            <a:xfrm>
              <a:off x="2519364" y="4230527"/>
              <a:ext cx="55563"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5" name="Oval 120"/>
            <p:cNvSpPr>
              <a:spLocks noChangeArrowheads="1"/>
            </p:cNvSpPr>
            <p:nvPr/>
          </p:nvSpPr>
          <p:spPr bwMode="auto">
            <a:xfrm>
              <a:off x="2519364" y="4335302"/>
              <a:ext cx="55563"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6" name="Oval 121"/>
            <p:cNvSpPr>
              <a:spLocks noChangeArrowheads="1"/>
            </p:cNvSpPr>
            <p:nvPr/>
          </p:nvSpPr>
          <p:spPr bwMode="auto">
            <a:xfrm>
              <a:off x="2425701" y="4335302"/>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7" name="Oval 122"/>
            <p:cNvSpPr>
              <a:spLocks noChangeArrowheads="1"/>
            </p:cNvSpPr>
            <p:nvPr/>
          </p:nvSpPr>
          <p:spPr bwMode="auto">
            <a:xfrm>
              <a:off x="2341564" y="4335302"/>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8" name="Oval 123"/>
            <p:cNvSpPr>
              <a:spLocks noChangeArrowheads="1"/>
            </p:cNvSpPr>
            <p:nvPr/>
          </p:nvSpPr>
          <p:spPr bwMode="auto">
            <a:xfrm>
              <a:off x="2259014" y="4335302"/>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9" name="Oval 124"/>
            <p:cNvSpPr>
              <a:spLocks noChangeArrowheads="1"/>
            </p:cNvSpPr>
            <p:nvPr/>
          </p:nvSpPr>
          <p:spPr bwMode="auto">
            <a:xfrm>
              <a:off x="2259014" y="4446427"/>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0" name="Oval 125"/>
            <p:cNvSpPr>
              <a:spLocks noChangeArrowheads="1"/>
            </p:cNvSpPr>
            <p:nvPr/>
          </p:nvSpPr>
          <p:spPr bwMode="auto">
            <a:xfrm>
              <a:off x="2189164" y="4446427"/>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1" name="Oval 126"/>
            <p:cNvSpPr>
              <a:spLocks noChangeArrowheads="1"/>
            </p:cNvSpPr>
            <p:nvPr/>
          </p:nvSpPr>
          <p:spPr bwMode="auto">
            <a:xfrm>
              <a:off x="2108201" y="4446427"/>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2" name="Oval 127"/>
            <p:cNvSpPr>
              <a:spLocks noChangeArrowheads="1"/>
            </p:cNvSpPr>
            <p:nvPr/>
          </p:nvSpPr>
          <p:spPr bwMode="auto">
            <a:xfrm>
              <a:off x="2025651" y="4446427"/>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3" name="Oval 128"/>
            <p:cNvSpPr>
              <a:spLocks noChangeArrowheads="1"/>
            </p:cNvSpPr>
            <p:nvPr/>
          </p:nvSpPr>
          <p:spPr bwMode="auto">
            <a:xfrm>
              <a:off x="2025651" y="4552789"/>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4" name="Oval 129"/>
            <p:cNvSpPr>
              <a:spLocks noChangeArrowheads="1"/>
            </p:cNvSpPr>
            <p:nvPr/>
          </p:nvSpPr>
          <p:spPr bwMode="auto">
            <a:xfrm>
              <a:off x="1944689" y="4552789"/>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5" name="Oval 130"/>
            <p:cNvSpPr>
              <a:spLocks noChangeArrowheads="1"/>
            </p:cNvSpPr>
            <p:nvPr/>
          </p:nvSpPr>
          <p:spPr bwMode="auto">
            <a:xfrm>
              <a:off x="1854201" y="4552789"/>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6" name="Oval 131"/>
            <p:cNvSpPr>
              <a:spLocks noChangeArrowheads="1"/>
            </p:cNvSpPr>
            <p:nvPr/>
          </p:nvSpPr>
          <p:spPr bwMode="auto">
            <a:xfrm>
              <a:off x="1854201" y="4660739"/>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7" name="Oval 132"/>
            <p:cNvSpPr>
              <a:spLocks noChangeArrowheads="1"/>
            </p:cNvSpPr>
            <p:nvPr/>
          </p:nvSpPr>
          <p:spPr bwMode="auto">
            <a:xfrm>
              <a:off x="1768476" y="4660739"/>
              <a:ext cx="55563"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8" name="Oval 133"/>
            <p:cNvSpPr>
              <a:spLocks noChangeArrowheads="1"/>
            </p:cNvSpPr>
            <p:nvPr/>
          </p:nvSpPr>
          <p:spPr bwMode="auto">
            <a:xfrm>
              <a:off x="1695451" y="4660739"/>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9" name="Oval 134"/>
            <p:cNvSpPr>
              <a:spLocks noChangeArrowheads="1"/>
            </p:cNvSpPr>
            <p:nvPr/>
          </p:nvSpPr>
          <p:spPr bwMode="auto">
            <a:xfrm>
              <a:off x="1616076" y="4660739"/>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0" name="Oval 135"/>
            <p:cNvSpPr>
              <a:spLocks noChangeArrowheads="1"/>
            </p:cNvSpPr>
            <p:nvPr/>
          </p:nvSpPr>
          <p:spPr bwMode="auto">
            <a:xfrm>
              <a:off x="1616076" y="4765514"/>
              <a:ext cx="53975"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1" name="Oval 136"/>
            <p:cNvSpPr>
              <a:spLocks noChangeArrowheads="1"/>
            </p:cNvSpPr>
            <p:nvPr/>
          </p:nvSpPr>
          <p:spPr bwMode="auto">
            <a:xfrm>
              <a:off x="1525589" y="4765514"/>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2" name="Oval 137"/>
            <p:cNvSpPr>
              <a:spLocks noChangeArrowheads="1"/>
            </p:cNvSpPr>
            <p:nvPr/>
          </p:nvSpPr>
          <p:spPr bwMode="auto">
            <a:xfrm>
              <a:off x="1450976" y="4765514"/>
              <a:ext cx="53975"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3" name="Oval 138"/>
            <p:cNvSpPr>
              <a:spLocks noChangeArrowheads="1"/>
            </p:cNvSpPr>
            <p:nvPr/>
          </p:nvSpPr>
          <p:spPr bwMode="auto">
            <a:xfrm>
              <a:off x="1450976" y="4873464"/>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4" name="Oval 139"/>
            <p:cNvSpPr>
              <a:spLocks noChangeArrowheads="1"/>
            </p:cNvSpPr>
            <p:nvPr/>
          </p:nvSpPr>
          <p:spPr bwMode="auto">
            <a:xfrm>
              <a:off x="1376364" y="4873464"/>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5" name="Oval 140"/>
            <p:cNvSpPr>
              <a:spLocks noChangeArrowheads="1"/>
            </p:cNvSpPr>
            <p:nvPr/>
          </p:nvSpPr>
          <p:spPr bwMode="auto">
            <a:xfrm>
              <a:off x="1282701" y="4873464"/>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6" name="Oval 141"/>
            <p:cNvSpPr>
              <a:spLocks noChangeArrowheads="1"/>
            </p:cNvSpPr>
            <p:nvPr/>
          </p:nvSpPr>
          <p:spPr bwMode="auto">
            <a:xfrm>
              <a:off x="1282701" y="4978239"/>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7" name="Oval 142"/>
            <p:cNvSpPr>
              <a:spLocks noChangeArrowheads="1"/>
            </p:cNvSpPr>
            <p:nvPr/>
          </p:nvSpPr>
          <p:spPr bwMode="auto">
            <a:xfrm>
              <a:off x="1196976" y="4978239"/>
              <a:ext cx="53975"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8" name="Oval 143"/>
            <p:cNvSpPr>
              <a:spLocks noChangeArrowheads="1"/>
            </p:cNvSpPr>
            <p:nvPr/>
          </p:nvSpPr>
          <p:spPr bwMode="auto">
            <a:xfrm>
              <a:off x="1085851" y="4978239"/>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9" name="Oval 144"/>
            <p:cNvSpPr>
              <a:spLocks noChangeArrowheads="1"/>
            </p:cNvSpPr>
            <p:nvPr/>
          </p:nvSpPr>
          <p:spPr bwMode="auto">
            <a:xfrm>
              <a:off x="1085851" y="5089364"/>
              <a:ext cx="57150"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0" name="Oval 145"/>
            <p:cNvSpPr>
              <a:spLocks noChangeArrowheads="1"/>
            </p:cNvSpPr>
            <p:nvPr/>
          </p:nvSpPr>
          <p:spPr bwMode="auto">
            <a:xfrm>
              <a:off x="1014414" y="5089364"/>
              <a:ext cx="53975"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1" name="Oval 146"/>
            <p:cNvSpPr>
              <a:spLocks noChangeArrowheads="1"/>
            </p:cNvSpPr>
            <p:nvPr/>
          </p:nvSpPr>
          <p:spPr bwMode="auto">
            <a:xfrm>
              <a:off x="922339" y="5089364"/>
              <a:ext cx="52388" cy="53975"/>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2" name="Oval 147"/>
            <p:cNvSpPr>
              <a:spLocks noChangeArrowheads="1"/>
            </p:cNvSpPr>
            <p:nvPr/>
          </p:nvSpPr>
          <p:spPr bwMode="auto">
            <a:xfrm>
              <a:off x="922339" y="5197314"/>
              <a:ext cx="52388"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3" name="Oval 148"/>
            <p:cNvSpPr>
              <a:spLocks noChangeArrowheads="1"/>
            </p:cNvSpPr>
            <p:nvPr/>
          </p:nvSpPr>
          <p:spPr bwMode="auto">
            <a:xfrm>
              <a:off x="838201" y="5197314"/>
              <a:ext cx="57150" cy="57150"/>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4" name="Freeform 149"/>
            <p:cNvSpPr>
              <a:spLocks/>
            </p:cNvSpPr>
            <p:nvPr/>
          </p:nvSpPr>
          <p:spPr bwMode="auto">
            <a:xfrm>
              <a:off x="1085851" y="4862352"/>
              <a:ext cx="57150" cy="53975"/>
            </a:xfrm>
            <a:custGeom>
              <a:avLst/>
              <a:gdLst>
                <a:gd name="T0" fmla="*/ 0 w 36"/>
                <a:gd name="T1" fmla="*/ 34 h 34"/>
                <a:gd name="T2" fmla="*/ 17 w 36"/>
                <a:gd name="T3" fmla="*/ 0 h 34"/>
                <a:gd name="T4" fmla="*/ 36 w 36"/>
                <a:gd name="T5" fmla="*/ 34 h 34"/>
                <a:gd name="T6" fmla="*/ 0 w 36"/>
                <a:gd name="T7" fmla="*/ 34 h 34"/>
              </a:gdLst>
              <a:ahLst/>
              <a:cxnLst>
                <a:cxn ang="0">
                  <a:pos x="T0" y="T1"/>
                </a:cxn>
                <a:cxn ang="0">
                  <a:pos x="T2" y="T3"/>
                </a:cxn>
                <a:cxn ang="0">
                  <a:pos x="T4" y="T5"/>
                </a:cxn>
                <a:cxn ang="0">
                  <a:pos x="T6" y="T7"/>
                </a:cxn>
              </a:cxnLst>
              <a:rect l="0" t="0" r="r" b="b"/>
              <a:pathLst>
                <a:path w="36" h="34">
                  <a:moveTo>
                    <a:pt x="0" y="34"/>
                  </a:moveTo>
                  <a:lnTo>
                    <a:pt x="17" y="0"/>
                  </a:lnTo>
                  <a:lnTo>
                    <a:pt x="36" y="34"/>
                  </a:lnTo>
                  <a:lnTo>
                    <a:pt x="0" y="34"/>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5" name="Freeform 150"/>
            <p:cNvSpPr>
              <a:spLocks/>
            </p:cNvSpPr>
            <p:nvPr/>
          </p:nvSpPr>
          <p:spPr bwMode="auto">
            <a:xfrm>
              <a:off x="1190626" y="4862352"/>
              <a:ext cx="57150" cy="53975"/>
            </a:xfrm>
            <a:custGeom>
              <a:avLst/>
              <a:gdLst>
                <a:gd name="T0" fmla="*/ 0 w 36"/>
                <a:gd name="T1" fmla="*/ 34 h 34"/>
                <a:gd name="T2" fmla="*/ 17 w 36"/>
                <a:gd name="T3" fmla="*/ 0 h 34"/>
                <a:gd name="T4" fmla="*/ 36 w 36"/>
                <a:gd name="T5" fmla="*/ 34 h 34"/>
                <a:gd name="T6" fmla="*/ 0 w 36"/>
                <a:gd name="T7" fmla="*/ 34 h 34"/>
              </a:gdLst>
              <a:ahLst/>
              <a:cxnLst>
                <a:cxn ang="0">
                  <a:pos x="T0" y="T1"/>
                </a:cxn>
                <a:cxn ang="0">
                  <a:pos x="T2" y="T3"/>
                </a:cxn>
                <a:cxn ang="0">
                  <a:pos x="T4" y="T5"/>
                </a:cxn>
                <a:cxn ang="0">
                  <a:pos x="T6" y="T7"/>
                </a:cxn>
              </a:cxnLst>
              <a:rect l="0" t="0" r="r" b="b"/>
              <a:pathLst>
                <a:path w="36" h="34">
                  <a:moveTo>
                    <a:pt x="0" y="34"/>
                  </a:moveTo>
                  <a:lnTo>
                    <a:pt x="17" y="0"/>
                  </a:lnTo>
                  <a:lnTo>
                    <a:pt x="36" y="34"/>
                  </a:lnTo>
                  <a:lnTo>
                    <a:pt x="0" y="34"/>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6" name="Freeform 151"/>
            <p:cNvSpPr>
              <a:spLocks/>
            </p:cNvSpPr>
            <p:nvPr/>
          </p:nvSpPr>
          <p:spPr bwMode="auto">
            <a:xfrm>
              <a:off x="1011239" y="497030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7" name="Freeform 152"/>
            <p:cNvSpPr>
              <a:spLocks/>
            </p:cNvSpPr>
            <p:nvPr/>
          </p:nvSpPr>
          <p:spPr bwMode="auto">
            <a:xfrm>
              <a:off x="1001714" y="4973477"/>
              <a:ext cx="57150" cy="55562"/>
            </a:xfrm>
            <a:custGeom>
              <a:avLst/>
              <a:gdLst>
                <a:gd name="T0" fmla="*/ 0 w 36"/>
                <a:gd name="T1" fmla="*/ 35 h 35"/>
                <a:gd name="T2" fmla="*/ 19 w 36"/>
                <a:gd name="T3" fmla="*/ 0 h 35"/>
                <a:gd name="T4" fmla="*/ 36 w 36"/>
                <a:gd name="T5" fmla="*/ 35 h 35"/>
                <a:gd name="T6" fmla="*/ 0 w 36"/>
                <a:gd name="T7" fmla="*/ 35 h 35"/>
              </a:gdLst>
              <a:ahLst/>
              <a:cxnLst>
                <a:cxn ang="0">
                  <a:pos x="T0" y="T1"/>
                </a:cxn>
                <a:cxn ang="0">
                  <a:pos x="T2" y="T3"/>
                </a:cxn>
                <a:cxn ang="0">
                  <a:pos x="T4" y="T5"/>
                </a:cxn>
                <a:cxn ang="0">
                  <a:pos x="T6" y="T7"/>
                </a:cxn>
              </a:cxnLst>
              <a:rect l="0" t="0" r="r" b="b"/>
              <a:pathLst>
                <a:path w="36" h="35">
                  <a:moveTo>
                    <a:pt x="0" y="35"/>
                  </a:moveTo>
                  <a:lnTo>
                    <a:pt x="19" y="0"/>
                  </a:lnTo>
                  <a:lnTo>
                    <a:pt x="36" y="35"/>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8" name="Freeform 153"/>
            <p:cNvSpPr>
              <a:spLocks/>
            </p:cNvSpPr>
            <p:nvPr/>
          </p:nvSpPr>
          <p:spPr bwMode="auto">
            <a:xfrm>
              <a:off x="923926" y="4973477"/>
              <a:ext cx="57150" cy="55562"/>
            </a:xfrm>
            <a:custGeom>
              <a:avLst/>
              <a:gdLst>
                <a:gd name="T0" fmla="*/ 0 w 36"/>
                <a:gd name="T1" fmla="*/ 35 h 35"/>
                <a:gd name="T2" fmla="*/ 17 w 36"/>
                <a:gd name="T3" fmla="*/ 0 h 35"/>
                <a:gd name="T4" fmla="*/ 36 w 36"/>
                <a:gd name="T5" fmla="*/ 35 h 35"/>
                <a:gd name="T6" fmla="*/ 0 w 36"/>
                <a:gd name="T7" fmla="*/ 35 h 35"/>
              </a:gdLst>
              <a:ahLst/>
              <a:cxnLst>
                <a:cxn ang="0">
                  <a:pos x="T0" y="T1"/>
                </a:cxn>
                <a:cxn ang="0">
                  <a:pos x="T2" y="T3"/>
                </a:cxn>
                <a:cxn ang="0">
                  <a:pos x="T4" y="T5"/>
                </a:cxn>
                <a:cxn ang="0">
                  <a:pos x="T6" y="T7"/>
                </a:cxn>
              </a:cxnLst>
              <a:rect l="0" t="0" r="r" b="b"/>
              <a:pathLst>
                <a:path w="36" h="35">
                  <a:moveTo>
                    <a:pt x="0" y="35"/>
                  </a:moveTo>
                  <a:lnTo>
                    <a:pt x="17" y="0"/>
                  </a:lnTo>
                  <a:lnTo>
                    <a:pt x="36" y="35"/>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9" name="Freeform 154"/>
            <p:cNvSpPr>
              <a:spLocks/>
            </p:cNvSpPr>
            <p:nvPr/>
          </p:nvSpPr>
          <p:spPr bwMode="auto">
            <a:xfrm>
              <a:off x="831851" y="507825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0" name="Freeform 155"/>
            <p:cNvSpPr>
              <a:spLocks/>
            </p:cNvSpPr>
            <p:nvPr/>
          </p:nvSpPr>
          <p:spPr bwMode="auto">
            <a:xfrm>
              <a:off x="923926" y="5078252"/>
              <a:ext cx="53975" cy="57150"/>
            </a:xfrm>
            <a:custGeom>
              <a:avLst/>
              <a:gdLst>
                <a:gd name="T0" fmla="*/ 0 w 34"/>
                <a:gd name="T1" fmla="*/ 36 h 36"/>
                <a:gd name="T2" fmla="*/ 17 w 34"/>
                <a:gd name="T3" fmla="*/ 0 h 36"/>
                <a:gd name="T4" fmla="*/ 34 w 34"/>
                <a:gd name="T5" fmla="*/ 36 h 36"/>
                <a:gd name="T6" fmla="*/ 0 w 34"/>
                <a:gd name="T7" fmla="*/ 36 h 36"/>
              </a:gdLst>
              <a:ahLst/>
              <a:cxnLst>
                <a:cxn ang="0">
                  <a:pos x="T0" y="T1"/>
                </a:cxn>
                <a:cxn ang="0">
                  <a:pos x="T2" y="T3"/>
                </a:cxn>
                <a:cxn ang="0">
                  <a:pos x="T4" y="T5"/>
                </a:cxn>
                <a:cxn ang="0">
                  <a:pos x="T6" y="T7"/>
                </a:cxn>
              </a:cxnLst>
              <a:rect l="0" t="0" r="r" b="b"/>
              <a:pathLst>
                <a:path w="34" h="36">
                  <a:moveTo>
                    <a:pt x="0" y="36"/>
                  </a:moveTo>
                  <a:lnTo>
                    <a:pt x="17" y="0"/>
                  </a:lnTo>
                  <a:lnTo>
                    <a:pt x="34"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1" name="Freeform 156"/>
            <p:cNvSpPr>
              <a:spLocks/>
            </p:cNvSpPr>
            <p:nvPr/>
          </p:nvSpPr>
          <p:spPr bwMode="auto">
            <a:xfrm>
              <a:off x="1281114" y="4748052"/>
              <a:ext cx="55563" cy="57150"/>
            </a:xfrm>
            <a:custGeom>
              <a:avLst/>
              <a:gdLst>
                <a:gd name="T0" fmla="*/ 0 w 35"/>
                <a:gd name="T1" fmla="*/ 36 h 36"/>
                <a:gd name="T2" fmla="*/ 17 w 35"/>
                <a:gd name="T3" fmla="*/ 0 h 36"/>
                <a:gd name="T4" fmla="*/ 35 w 35"/>
                <a:gd name="T5" fmla="*/ 36 h 36"/>
                <a:gd name="T6" fmla="*/ 0 w 35"/>
                <a:gd name="T7" fmla="*/ 36 h 36"/>
              </a:gdLst>
              <a:ahLst/>
              <a:cxnLst>
                <a:cxn ang="0">
                  <a:pos x="T0" y="T1"/>
                </a:cxn>
                <a:cxn ang="0">
                  <a:pos x="T2" y="T3"/>
                </a:cxn>
                <a:cxn ang="0">
                  <a:pos x="T4" y="T5"/>
                </a:cxn>
                <a:cxn ang="0">
                  <a:pos x="T6" y="T7"/>
                </a:cxn>
              </a:cxnLst>
              <a:rect l="0" t="0" r="r" b="b"/>
              <a:pathLst>
                <a:path w="35" h="36">
                  <a:moveTo>
                    <a:pt x="0" y="36"/>
                  </a:moveTo>
                  <a:lnTo>
                    <a:pt x="17" y="0"/>
                  </a:lnTo>
                  <a:lnTo>
                    <a:pt x="35"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2" name="Freeform 157"/>
            <p:cNvSpPr>
              <a:spLocks/>
            </p:cNvSpPr>
            <p:nvPr/>
          </p:nvSpPr>
          <p:spPr bwMode="auto">
            <a:xfrm>
              <a:off x="1370014" y="474805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3" name="Freeform 158"/>
            <p:cNvSpPr>
              <a:spLocks/>
            </p:cNvSpPr>
            <p:nvPr/>
          </p:nvSpPr>
          <p:spPr bwMode="auto">
            <a:xfrm>
              <a:off x="1454151" y="464645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4" name="Freeform 159"/>
            <p:cNvSpPr>
              <a:spLocks/>
            </p:cNvSpPr>
            <p:nvPr/>
          </p:nvSpPr>
          <p:spPr bwMode="auto">
            <a:xfrm>
              <a:off x="1531939" y="4646452"/>
              <a:ext cx="53975" cy="57150"/>
            </a:xfrm>
            <a:custGeom>
              <a:avLst/>
              <a:gdLst>
                <a:gd name="T0" fmla="*/ 0 w 34"/>
                <a:gd name="T1" fmla="*/ 36 h 36"/>
                <a:gd name="T2" fmla="*/ 17 w 34"/>
                <a:gd name="T3" fmla="*/ 0 h 36"/>
                <a:gd name="T4" fmla="*/ 34 w 34"/>
                <a:gd name="T5" fmla="*/ 36 h 36"/>
                <a:gd name="T6" fmla="*/ 0 w 34"/>
                <a:gd name="T7" fmla="*/ 36 h 36"/>
              </a:gdLst>
              <a:ahLst/>
              <a:cxnLst>
                <a:cxn ang="0">
                  <a:pos x="T0" y="T1"/>
                </a:cxn>
                <a:cxn ang="0">
                  <a:pos x="T2" y="T3"/>
                </a:cxn>
                <a:cxn ang="0">
                  <a:pos x="T4" y="T5"/>
                </a:cxn>
                <a:cxn ang="0">
                  <a:pos x="T6" y="T7"/>
                </a:cxn>
              </a:cxnLst>
              <a:rect l="0" t="0" r="r" b="b"/>
              <a:pathLst>
                <a:path w="34" h="36">
                  <a:moveTo>
                    <a:pt x="0" y="36"/>
                  </a:moveTo>
                  <a:lnTo>
                    <a:pt x="17" y="0"/>
                  </a:lnTo>
                  <a:lnTo>
                    <a:pt x="34"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5" name="Freeform 160"/>
            <p:cNvSpPr>
              <a:spLocks/>
            </p:cNvSpPr>
            <p:nvPr/>
          </p:nvSpPr>
          <p:spPr bwMode="auto">
            <a:xfrm>
              <a:off x="1616076" y="4538502"/>
              <a:ext cx="55563" cy="57150"/>
            </a:xfrm>
            <a:custGeom>
              <a:avLst/>
              <a:gdLst>
                <a:gd name="T0" fmla="*/ 0 w 35"/>
                <a:gd name="T1" fmla="*/ 36 h 36"/>
                <a:gd name="T2" fmla="*/ 17 w 35"/>
                <a:gd name="T3" fmla="*/ 0 h 36"/>
                <a:gd name="T4" fmla="*/ 35 w 35"/>
                <a:gd name="T5" fmla="*/ 34 h 36"/>
                <a:gd name="T6" fmla="*/ 0 w 35"/>
                <a:gd name="T7" fmla="*/ 36 h 36"/>
              </a:gdLst>
              <a:ahLst/>
              <a:cxnLst>
                <a:cxn ang="0">
                  <a:pos x="T0" y="T1"/>
                </a:cxn>
                <a:cxn ang="0">
                  <a:pos x="T2" y="T3"/>
                </a:cxn>
                <a:cxn ang="0">
                  <a:pos x="T4" y="T5"/>
                </a:cxn>
                <a:cxn ang="0">
                  <a:pos x="T6" y="T7"/>
                </a:cxn>
              </a:cxnLst>
              <a:rect l="0" t="0" r="r" b="b"/>
              <a:pathLst>
                <a:path w="35" h="36">
                  <a:moveTo>
                    <a:pt x="0" y="36"/>
                  </a:moveTo>
                  <a:lnTo>
                    <a:pt x="17" y="0"/>
                  </a:lnTo>
                  <a:lnTo>
                    <a:pt x="35" y="34"/>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6" name="Freeform 161"/>
            <p:cNvSpPr>
              <a:spLocks/>
            </p:cNvSpPr>
            <p:nvPr/>
          </p:nvSpPr>
          <p:spPr bwMode="auto">
            <a:xfrm>
              <a:off x="1693864" y="4535327"/>
              <a:ext cx="55563" cy="57150"/>
            </a:xfrm>
            <a:custGeom>
              <a:avLst/>
              <a:gdLst>
                <a:gd name="T0" fmla="*/ 0 w 35"/>
                <a:gd name="T1" fmla="*/ 36 h 36"/>
                <a:gd name="T2" fmla="*/ 17 w 35"/>
                <a:gd name="T3" fmla="*/ 0 h 36"/>
                <a:gd name="T4" fmla="*/ 35 w 35"/>
                <a:gd name="T5" fmla="*/ 36 h 36"/>
                <a:gd name="T6" fmla="*/ 0 w 35"/>
                <a:gd name="T7" fmla="*/ 36 h 36"/>
              </a:gdLst>
              <a:ahLst/>
              <a:cxnLst>
                <a:cxn ang="0">
                  <a:pos x="T0" y="T1"/>
                </a:cxn>
                <a:cxn ang="0">
                  <a:pos x="T2" y="T3"/>
                </a:cxn>
                <a:cxn ang="0">
                  <a:pos x="T4" y="T5"/>
                </a:cxn>
                <a:cxn ang="0">
                  <a:pos x="T6" y="T7"/>
                </a:cxn>
              </a:cxnLst>
              <a:rect l="0" t="0" r="r" b="b"/>
              <a:pathLst>
                <a:path w="35" h="36">
                  <a:moveTo>
                    <a:pt x="0" y="36"/>
                  </a:moveTo>
                  <a:lnTo>
                    <a:pt x="17" y="0"/>
                  </a:lnTo>
                  <a:lnTo>
                    <a:pt x="35"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7" name="Freeform 162"/>
            <p:cNvSpPr>
              <a:spLocks/>
            </p:cNvSpPr>
            <p:nvPr/>
          </p:nvSpPr>
          <p:spPr bwMode="auto">
            <a:xfrm>
              <a:off x="1687514" y="4433727"/>
              <a:ext cx="57150" cy="57150"/>
            </a:xfrm>
            <a:custGeom>
              <a:avLst/>
              <a:gdLst>
                <a:gd name="T0" fmla="*/ 0 w 36"/>
                <a:gd name="T1" fmla="*/ 36 h 36"/>
                <a:gd name="T2" fmla="*/ 17 w 36"/>
                <a:gd name="T3" fmla="*/ 0 h 36"/>
                <a:gd name="T4" fmla="*/ 36 w 36"/>
                <a:gd name="T5" fmla="*/ 34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4"/>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8" name="Freeform 163"/>
            <p:cNvSpPr>
              <a:spLocks/>
            </p:cNvSpPr>
            <p:nvPr/>
          </p:nvSpPr>
          <p:spPr bwMode="auto">
            <a:xfrm>
              <a:off x="1762126" y="443055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9" name="Freeform 164"/>
            <p:cNvSpPr>
              <a:spLocks/>
            </p:cNvSpPr>
            <p:nvPr/>
          </p:nvSpPr>
          <p:spPr bwMode="auto">
            <a:xfrm>
              <a:off x="1782764" y="4325777"/>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0" name="Freeform 165"/>
            <p:cNvSpPr>
              <a:spLocks/>
            </p:cNvSpPr>
            <p:nvPr/>
          </p:nvSpPr>
          <p:spPr bwMode="auto">
            <a:xfrm>
              <a:off x="1857376" y="4322602"/>
              <a:ext cx="57150" cy="60325"/>
            </a:xfrm>
            <a:custGeom>
              <a:avLst/>
              <a:gdLst>
                <a:gd name="T0" fmla="*/ 0 w 36"/>
                <a:gd name="T1" fmla="*/ 38 h 38"/>
                <a:gd name="T2" fmla="*/ 17 w 36"/>
                <a:gd name="T3" fmla="*/ 0 h 38"/>
                <a:gd name="T4" fmla="*/ 36 w 36"/>
                <a:gd name="T5" fmla="*/ 36 h 38"/>
                <a:gd name="T6" fmla="*/ 0 w 36"/>
                <a:gd name="T7" fmla="*/ 38 h 38"/>
              </a:gdLst>
              <a:ahLst/>
              <a:cxnLst>
                <a:cxn ang="0">
                  <a:pos x="T0" y="T1"/>
                </a:cxn>
                <a:cxn ang="0">
                  <a:pos x="T2" y="T3"/>
                </a:cxn>
                <a:cxn ang="0">
                  <a:pos x="T4" y="T5"/>
                </a:cxn>
                <a:cxn ang="0">
                  <a:pos x="T6" y="T7"/>
                </a:cxn>
              </a:cxnLst>
              <a:rect l="0" t="0" r="r" b="b"/>
              <a:pathLst>
                <a:path w="36" h="38">
                  <a:moveTo>
                    <a:pt x="0" y="38"/>
                  </a:moveTo>
                  <a:lnTo>
                    <a:pt x="17" y="0"/>
                  </a:lnTo>
                  <a:lnTo>
                    <a:pt x="36" y="36"/>
                  </a:lnTo>
                  <a:lnTo>
                    <a:pt x="0" y="38"/>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1" name="Freeform 166"/>
            <p:cNvSpPr>
              <a:spLocks/>
            </p:cNvSpPr>
            <p:nvPr/>
          </p:nvSpPr>
          <p:spPr bwMode="auto">
            <a:xfrm>
              <a:off x="1870076" y="4217827"/>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2" name="Freeform 167"/>
            <p:cNvSpPr>
              <a:spLocks/>
            </p:cNvSpPr>
            <p:nvPr/>
          </p:nvSpPr>
          <p:spPr bwMode="auto">
            <a:xfrm>
              <a:off x="1947864" y="4214652"/>
              <a:ext cx="57150" cy="60325"/>
            </a:xfrm>
            <a:custGeom>
              <a:avLst/>
              <a:gdLst>
                <a:gd name="T0" fmla="*/ 0 w 36"/>
                <a:gd name="T1" fmla="*/ 38 h 38"/>
                <a:gd name="T2" fmla="*/ 17 w 36"/>
                <a:gd name="T3" fmla="*/ 0 h 38"/>
                <a:gd name="T4" fmla="*/ 36 w 36"/>
                <a:gd name="T5" fmla="*/ 36 h 38"/>
                <a:gd name="T6" fmla="*/ 0 w 36"/>
                <a:gd name="T7" fmla="*/ 38 h 38"/>
              </a:gdLst>
              <a:ahLst/>
              <a:cxnLst>
                <a:cxn ang="0">
                  <a:pos x="T0" y="T1"/>
                </a:cxn>
                <a:cxn ang="0">
                  <a:pos x="T2" y="T3"/>
                </a:cxn>
                <a:cxn ang="0">
                  <a:pos x="T4" y="T5"/>
                </a:cxn>
                <a:cxn ang="0">
                  <a:pos x="T6" y="T7"/>
                </a:cxn>
              </a:cxnLst>
              <a:rect l="0" t="0" r="r" b="b"/>
              <a:pathLst>
                <a:path w="36" h="38">
                  <a:moveTo>
                    <a:pt x="0" y="38"/>
                  </a:moveTo>
                  <a:lnTo>
                    <a:pt x="17" y="0"/>
                  </a:lnTo>
                  <a:lnTo>
                    <a:pt x="36" y="36"/>
                  </a:lnTo>
                  <a:lnTo>
                    <a:pt x="0" y="38"/>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3" name="Freeform 168"/>
            <p:cNvSpPr>
              <a:spLocks/>
            </p:cNvSpPr>
            <p:nvPr/>
          </p:nvSpPr>
          <p:spPr bwMode="auto">
            <a:xfrm>
              <a:off x="1944689" y="4103527"/>
              <a:ext cx="53975" cy="57150"/>
            </a:xfrm>
            <a:custGeom>
              <a:avLst/>
              <a:gdLst>
                <a:gd name="T0" fmla="*/ 0 w 34"/>
                <a:gd name="T1" fmla="*/ 36 h 36"/>
                <a:gd name="T2" fmla="*/ 15 w 34"/>
                <a:gd name="T3" fmla="*/ 0 h 36"/>
                <a:gd name="T4" fmla="*/ 34 w 34"/>
                <a:gd name="T5" fmla="*/ 36 h 36"/>
                <a:gd name="T6" fmla="*/ 0 w 34"/>
                <a:gd name="T7" fmla="*/ 36 h 36"/>
              </a:gdLst>
              <a:ahLst/>
              <a:cxnLst>
                <a:cxn ang="0">
                  <a:pos x="T0" y="T1"/>
                </a:cxn>
                <a:cxn ang="0">
                  <a:pos x="T2" y="T3"/>
                </a:cxn>
                <a:cxn ang="0">
                  <a:pos x="T4" y="T5"/>
                </a:cxn>
                <a:cxn ang="0">
                  <a:pos x="T6" y="T7"/>
                </a:cxn>
              </a:cxnLst>
              <a:rect l="0" t="0" r="r" b="b"/>
              <a:pathLst>
                <a:path w="34" h="36">
                  <a:moveTo>
                    <a:pt x="0" y="36"/>
                  </a:moveTo>
                  <a:lnTo>
                    <a:pt x="15" y="0"/>
                  </a:lnTo>
                  <a:lnTo>
                    <a:pt x="34"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4" name="Freeform 169"/>
            <p:cNvSpPr>
              <a:spLocks/>
            </p:cNvSpPr>
            <p:nvPr/>
          </p:nvSpPr>
          <p:spPr bwMode="auto">
            <a:xfrm>
              <a:off x="2019301" y="4103527"/>
              <a:ext cx="57150" cy="57150"/>
            </a:xfrm>
            <a:custGeom>
              <a:avLst/>
              <a:gdLst>
                <a:gd name="T0" fmla="*/ 0 w 36"/>
                <a:gd name="T1" fmla="*/ 36 h 36"/>
                <a:gd name="T2" fmla="*/ 17 w 36"/>
                <a:gd name="T3" fmla="*/ 0 h 36"/>
                <a:gd name="T4" fmla="*/ 36 w 36"/>
                <a:gd name="T5" fmla="*/ 34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4"/>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5" name="Freeform 170"/>
            <p:cNvSpPr>
              <a:spLocks/>
            </p:cNvSpPr>
            <p:nvPr/>
          </p:nvSpPr>
          <p:spPr bwMode="auto">
            <a:xfrm>
              <a:off x="2030414" y="3997164"/>
              <a:ext cx="57150" cy="55562"/>
            </a:xfrm>
            <a:custGeom>
              <a:avLst/>
              <a:gdLst>
                <a:gd name="T0" fmla="*/ 0 w 36"/>
                <a:gd name="T1" fmla="*/ 35 h 35"/>
                <a:gd name="T2" fmla="*/ 17 w 36"/>
                <a:gd name="T3" fmla="*/ 0 h 35"/>
                <a:gd name="T4" fmla="*/ 36 w 36"/>
                <a:gd name="T5" fmla="*/ 35 h 35"/>
                <a:gd name="T6" fmla="*/ 0 w 36"/>
                <a:gd name="T7" fmla="*/ 35 h 35"/>
              </a:gdLst>
              <a:ahLst/>
              <a:cxnLst>
                <a:cxn ang="0">
                  <a:pos x="T0" y="T1"/>
                </a:cxn>
                <a:cxn ang="0">
                  <a:pos x="T2" y="T3"/>
                </a:cxn>
                <a:cxn ang="0">
                  <a:pos x="T4" y="T5"/>
                </a:cxn>
                <a:cxn ang="0">
                  <a:pos x="T6" y="T7"/>
                </a:cxn>
              </a:cxnLst>
              <a:rect l="0" t="0" r="r" b="b"/>
              <a:pathLst>
                <a:path w="36" h="35">
                  <a:moveTo>
                    <a:pt x="0" y="35"/>
                  </a:moveTo>
                  <a:lnTo>
                    <a:pt x="17" y="0"/>
                  </a:lnTo>
                  <a:lnTo>
                    <a:pt x="36" y="35"/>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6" name="Freeform 171"/>
            <p:cNvSpPr>
              <a:spLocks/>
            </p:cNvSpPr>
            <p:nvPr/>
          </p:nvSpPr>
          <p:spPr bwMode="auto">
            <a:xfrm>
              <a:off x="2106614" y="3997164"/>
              <a:ext cx="55563" cy="55562"/>
            </a:xfrm>
            <a:custGeom>
              <a:avLst/>
              <a:gdLst>
                <a:gd name="T0" fmla="*/ 0 w 35"/>
                <a:gd name="T1" fmla="*/ 35 h 35"/>
                <a:gd name="T2" fmla="*/ 17 w 35"/>
                <a:gd name="T3" fmla="*/ 0 h 35"/>
                <a:gd name="T4" fmla="*/ 35 w 35"/>
                <a:gd name="T5" fmla="*/ 33 h 35"/>
                <a:gd name="T6" fmla="*/ 0 w 35"/>
                <a:gd name="T7" fmla="*/ 35 h 35"/>
              </a:gdLst>
              <a:ahLst/>
              <a:cxnLst>
                <a:cxn ang="0">
                  <a:pos x="T0" y="T1"/>
                </a:cxn>
                <a:cxn ang="0">
                  <a:pos x="T2" y="T3"/>
                </a:cxn>
                <a:cxn ang="0">
                  <a:pos x="T4" y="T5"/>
                </a:cxn>
                <a:cxn ang="0">
                  <a:pos x="T6" y="T7"/>
                </a:cxn>
              </a:cxnLst>
              <a:rect l="0" t="0" r="r" b="b"/>
              <a:pathLst>
                <a:path w="35" h="35">
                  <a:moveTo>
                    <a:pt x="0" y="35"/>
                  </a:moveTo>
                  <a:lnTo>
                    <a:pt x="17" y="0"/>
                  </a:lnTo>
                  <a:lnTo>
                    <a:pt x="35" y="33"/>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7" name="Freeform 172"/>
            <p:cNvSpPr>
              <a:spLocks/>
            </p:cNvSpPr>
            <p:nvPr/>
          </p:nvSpPr>
          <p:spPr bwMode="auto">
            <a:xfrm>
              <a:off x="2205039" y="3997164"/>
              <a:ext cx="57150" cy="55562"/>
            </a:xfrm>
            <a:custGeom>
              <a:avLst/>
              <a:gdLst>
                <a:gd name="T0" fmla="*/ 0 w 36"/>
                <a:gd name="T1" fmla="*/ 35 h 35"/>
                <a:gd name="T2" fmla="*/ 17 w 36"/>
                <a:gd name="T3" fmla="*/ 0 h 35"/>
                <a:gd name="T4" fmla="*/ 36 w 36"/>
                <a:gd name="T5" fmla="*/ 35 h 35"/>
                <a:gd name="T6" fmla="*/ 0 w 36"/>
                <a:gd name="T7" fmla="*/ 35 h 35"/>
              </a:gdLst>
              <a:ahLst/>
              <a:cxnLst>
                <a:cxn ang="0">
                  <a:pos x="T0" y="T1"/>
                </a:cxn>
                <a:cxn ang="0">
                  <a:pos x="T2" y="T3"/>
                </a:cxn>
                <a:cxn ang="0">
                  <a:pos x="T4" y="T5"/>
                </a:cxn>
                <a:cxn ang="0">
                  <a:pos x="T6" y="T7"/>
                </a:cxn>
              </a:cxnLst>
              <a:rect l="0" t="0" r="r" b="b"/>
              <a:pathLst>
                <a:path w="36" h="35">
                  <a:moveTo>
                    <a:pt x="0" y="35"/>
                  </a:moveTo>
                  <a:lnTo>
                    <a:pt x="17" y="0"/>
                  </a:lnTo>
                  <a:lnTo>
                    <a:pt x="36" y="35"/>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8" name="Freeform 173"/>
            <p:cNvSpPr>
              <a:spLocks/>
            </p:cNvSpPr>
            <p:nvPr/>
          </p:nvSpPr>
          <p:spPr bwMode="auto">
            <a:xfrm>
              <a:off x="2279651" y="3997164"/>
              <a:ext cx="57150" cy="55562"/>
            </a:xfrm>
            <a:custGeom>
              <a:avLst/>
              <a:gdLst>
                <a:gd name="T0" fmla="*/ 0 w 36"/>
                <a:gd name="T1" fmla="*/ 35 h 35"/>
                <a:gd name="T2" fmla="*/ 17 w 36"/>
                <a:gd name="T3" fmla="*/ 0 h 35"/>
                <a:gd name="T4" fmla="*/ 36 w 36"/>
                <a:gd name="T5" fmla="*/ 33 h 35"/>
                <a:gd name="T6" fmla="*/ 0 w 36"/>
                <a:gd name="T7" fmla="*/ 35 h 35"/>
              </a:gdLst>
              <a:ahLst/>
              <a:cxnLst>
                <a:cxn ang="0">
                  <a:pos x="T0" y="T1"/>
                </a:cxn>
                <a:cxn ang="0">
                  <a:pos x="T2" y="T3"/>
                </a:cxn>
                <a:cxn ang="0">
                  <a:pos x="T4" y="T5"/>
                </a:cxn>
                <a:cxn ang="0">
                  <a:pos x="T6" y="T7"/>
                </a:cxn>
              </a:cxnLst>
              <a:rect l="0" t="0" r="r" b="b"/>
              <a:pathLst>
                <a:path w="36" h="35">
                  <a:moveTo>
                    <a:pt x="0" y="35"/>
                  </a:moveTo>
                  <a:lnTo>
                    <a:pt x="17" y="0"/>
                  </a:lnTo>
                  <a:lnTo>
                    <a:pt x="36" y="33"/>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9" name="Freeform 174"/>
            <p:cNvSpPr>
              <a:spLocks/>
            </p:cNvSpPr>
            <p:nvPr/>
          </p:nvSpPr>
          <p:spPr bwMode="auto">
            <a:xfrm>
              <a:off x="2289176" y="3890802"/>
              <a:ext cx="55563" cy="57150"/>
            </a:xfrm>
            <a:custGeom>
              <a:avLst/>
              <a:gdLst>
                <a:gd name="T0" fmla="*/ 0 w 35"/>
                <a:gd name="T1" fmla="*/ 36 h 36"/>
                <a:gd name="T2" fmla="*/ 16 w 35"/>
                <a:gd name="T3" fmla="*/ 0 h 36"/>
                <a:gd name="T4" fmla="*/ 35 w 35"/>
                <a:gd name="T5" fmla="*/ 34 h 36"/>
                <a:gd name="T6" fmla="*/ 0 w 35"/>
                <a:gd name="T7" fmla="*/ 36 h 36"/>
              </a:gdLst>
              <a:ahLst/>
              <a:cxnLst>
                <a:cxn ang="0">
                  <a:pos x="T0" y="T1"/>
                </a:cxn>
                <a:cxn ang="0">
                  <a:pos x="T2" y="T3"/>
                </a:cxn>
                <a:cxn ang="0">
                  <a:pos x="T4" y="T5"/>
                </a:cxn>
                <a:cxn ang="0">
                  <a:pos x="T6" y="T7"/>
                </a:cxn>
              </a:cxnLst>
              <a:rect l="0" t="0" r="r" b="b"/>
              <a:pathLst>
                <a:path w="35" h="36">
                  <a:moveTo>
                    <a:pt x="0" y="36"/>
                  </a:moveTo>
                  <a:lnTo>
                    <a:pt x="16" y="0"/>
                  </a:lnTo>
                  <a:lnTo>
                    <a:pt x="35" y="34"/>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0" name="Freeform 175"/>
            <p:cNvSpPr>
              <a:spLocks/>
            </p:cNvSpPr>
            <p:nvPr/>
          </p:nvSpPr>
          <p:spPr bwMode="auto">
            <a:xfrm>
              <a:off x="2366964" y="3889214"/>
              <a:ext cx="55563" cy="55562"/>
            </a:xfrm>
            <a:custGeom>
              <a:avLst/>
              <a:gdLst>
                <a:gd name="T0" fmla="*/ 0 w 35"/>
                <a:gd name="T1" fmla="*/ 35 h 35"/>
                <a:gd name="T2" fmla="*/ 16 w 35"/>
                <a:gd name="T3" fmla="*/ 0 h 35"/>
                <a:gd name="T4" fmla="*/ 35 w 35"/>
                <a:gd name="T5" fmla="*/ 35 h 35"/>
                <a:gd name="T6" fmla="*/ 0 w 35"/>
                <a:gd name="T7" fmla="*/ 35 h 35"/>
              </a:gdLst>
              <a:ahLst/>
              <a:cxnLst>
                <a:cxn ang="0">
                  <a:pos x="T0" y="T1"/>
                </a:cxn>
                <a:cxn ang="0">
                  <a:pos x="T2" y="T3"/>
                </a:cxn>
                <a:cxn ang="0">
                  <a:pos x="T4" y="T5"/>
                </a:cxn>
                <a:cxn ang="0">
                  <a:pos x="T6" y="T7"/>
                </a:cxn>
              </a:cxnLst>
              <a:rect l="0" t="0" r="r" b="b"/>
              <a:pathLst>
                <a:path w="35" h="35">
                  <a:moveTo>
                    <a:pt x="0" y="35"/>
                  </a:moveTo>
                  <a:lnTo>
                    <a:pt x="16" y="0"/>
                  </a:lnTo>
                  <a:lnTo>
                    <a:pt x="35" y="35"/>
                  </a:lnTo>
                  <a:lnTo>
                    <a:pt x="0" y="35"/>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1" name="Freeform 176"/>
            <p:cNvSpPr>
              <a:spLocks/>
            </p:cNvSpPr>
            <p:nvPr/>
          </p:nvSpPr>
          <p:spPr bwMode="auto">
            <a:xfrm>
              <a:off x="2470151" y="3792377"/>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2" name="Freeform 177"/>
            <p:cNvSpPr>
              <a:spLocks/>
            </p:cNvSpPr>
            <p:nvPr/>
          </p:nvSpPr>
          <p:spPr bwMode="auto">
            <a:xfrm>
              <a:off x="2547939" y="378920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3" name="Freeform 178"/>
            <p:cNvSpPr>
              <a:spLocks/>
            </p:cNvSpPr>
            <p:nvPr/>
          </p:nvSpPr>
          <p:spPr bwMode="auto">
            <a:xfrm>
              <a:off x="2611439" y="3789202"/>
              <a:ext cx="57150" cy="57150"/>
            </a:xfrm>
            <a:custGeom>
              <a:avLst/>
              <a:gdLst>
                <a:gd name="T0" fmla="*/ 0 w 36"/>
                <a:gd name="T1" fmla="*/ 36 h 36"/>
                <a:gd name="T2" fmla="*/ 17 w 36"/>
                <a:gd name="T3" fmla="*/ 0 h 36"/>
                <a:gd name="T4" fmla="*/ 36 w 36"/>
                <a:gd name="T5" fmla="*/ 36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6"/>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4" name="Freeform 179"/>
            <p:cNvSpPr>
              <a:spLocks/>
            </p:cNvSpPr>
            <p:nvPr/>
          </p:nvSpPr>
          <p:spPr bwMode="auto">
            <a:xfrm>
              <a:off x="2963864" y="3568539"/>
              <a:ext cx="57150" cy="57150"/>
            </a:xfrm>
            <a:custGeom>
              <a:avLst/>
              <a:gdLst>
                <a:gd name="T0" fmla="*/ 36 w 36"/>
                <a:gd name="T1" fmla="*/ 0 h 36"/>
                <a:gd name="T2" fmla="*/ 19 w 36"/>
                <a:gd name="T3" fmla="*/ 36 h 36"/>
                <a:gd name="T4" fmla="*/ 0 w 36"/>
                <a:gd name="T5" fmla="*/ 0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0"/>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5" name="Freeform 180"/>
            <p:cNvSpPr>
              <a:spLocks/>
            </p:cNvSpPr>
            <p:nvPr/>
          </p:nvSpPr>
          <p:spPr bwMode="auto">
            <a:xfrm>
              <a:off x="2905126" y="3568539"/>
              <a:ext cx="55563" cy="57150"/>
            </a:xfrm>
            <a:custGeom>
              <a:avLst/>
              <a:gdLst>
                <a:gd name="T0" fmla="*/ 35 w 35"/>
                <a:gd name="T1" fmla="*/ 0 h 36"/>
                <a:gd name="T2" fmla="*/ 18 w 35"/>
                <a:gd name="T3" fmla="*/ 36 h 36"/>
                <a:gd name="T4" fmla="*/ 0 w 35"/>
                <a:gd name="T5" fmla="*/ 0 h 36"/>
                <a:gd name="T6" fmla="*/ 35 w 35"/>
                <a:gd name="T7" fmla="*/ 0 h 36"/>
              </a:gdLst>
              <a:ahLst/>
              <a:cxnLst>
                <a:cxn ang="0">
                  <a:pos x="T0" y="T1"/>
                </a:cxn>
                <a:cxn ang="0">
                  <a:pos x="T2" y="T3"/>
                </a:cxn>
                <a:cxn ang="0">
                  <a:pos x="T4" y="T5"/>
                </a:cxn>
                <a:cxn ang="0">
                  <a:pos x="T6" y="T7"/>
                </a:cxn>
              </a:cxnLst>
              <a:rect l="0" t="0" r="r" b="b"/>
              <a:pathLst>
                <a:path w="35" h="36">
                  <a:moveTo>
                    <a:pt x="35" y="0"/>
                  </a:moveTo>
                  <a:lnTo>
                    <a:pt x="18" y="36"/>
                  </a:lnTo>
                  <a:lnTo>
                    <a:pt x="0" y="0"/>
                  </a:lnTo>
                  <a:lnTo>
                    <a:pt x="35"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6" name="Freeform 181"/>
            <p:cNvSpPr>
              <a:spLocks/>
            </p:cNvSpPr>
            <p:nvPr/>
          </p:nvSpPr>
          <p:spPr bwMode="auto">
            <a:xfrm>
              <a:off x="2862264" y="3568539"/>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7" name="Freeform 182"/>
            <p:cNvSpPr>
              <a:spLocks/>
            </p:cNvSpPr>
            <p:nvPr/>
          </p:nvSpPr>
          <p:spPr bwMode="auto">
            <a:xfrm>
              <a:off x="2779714" y="3568539"/>
              <a:ext cx="52388" cy="57150"/>
            </a:xfrm>
            <a:custGeom>
              <a:avLst/>
              <a:gdLst>
                <a:gd name="T0" fmla="*/ 33 w 33"/>
                <a:gd name="T1" fmla="*/ 0 h 36"/>
                <a:gd name="T2" fmla="*/ 18 w 33"/>
                <a:gd name="T3" fmla="*/ 36 h 36"/>
                <a:gd name="T4" fmla="*/ 0 w 33"/>
                <a:gd name="T5" fmla="*/ 0 h 36"/>
                <a:gd name="T6" fmla="*/ 33 w 33"/>
                <a:gd name="T7" fmla="*/ 0 h 36"/>
              </a:gdLst>
              <a:ahLst/>
              <a:cxnLst>
                <a:cxn ang="0">
                  <a:pos x="T0" y="T1"/>
                </a:cxn>
                <a:cxn ang="0">
                  <a:pos x="T2" y="T3"/>
                </a:cxn>
                <a:cxn ang="0">
                  <a:pos x="T4" y="T5"/>
                </a:cxn>
                <a:cxn ang="0">
                  <a:pos x="T6" y="T7"/>
                </a:cxn>
              </a:cxnLst>
              <a:rect l="0" t="0" r="r" b="b"/>
              <a:pathLst>
                <a:path w="33" h="36">
                  <a:moveTo>
                    <a:pt x="33" y="0"/>
                  </a:moveTo>
                  <a:lnTo>
                    <a:pt x="18" y="36"/>
                  </a:lnTo>
                  <a:lnTo>
                    <a:pt x="0" y="0"/>
                  </a:lnTo>
                  <a:lnTo>
                    <a:pt x="33"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8" name="Freeform 183"/>
            <p:cNvSpPr>
              <a:spLocks/>
            </p:cNvSpPr>
            <p:nvPr/>
          </p:nvSpPr>
          <p:spPr bwMode="auto">
            <a:xfrm>
              <a:off x="2698751" y="3568539"/>
              <a:ext cx="53975" cy="57150"/>
            </a:xfrm>
            <a:custGeom>
              <a:avLst/>
              <a:gdLst>
                <a:gd name="T0" fmla="*/ 34 w 34"/>
                <a:gd name="T1" fmla="*/ 0 h 36"/>
                <a:gd name="T2" fmla="*/ 18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8"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9" name="Freeform 184"/>
            <p:cNvSpPr>
              <a:spLocks/>
            </p:cNvSpPr>
            <p:nvPr/>
          </p:nvSpPr>
          <p:spPr bwMode="auto">
            <a:xfrm>
              <a:off x="2676526" y="3678077"/>
              <a:ext cx="57150" cy="57150"/>
            </a:xfrm>
            <a:custGeom>
              <a:avLst/>
              <a:gdLst>
                <a:gd name="T0" fmla="*/ 36 w 36"/>
                <a:gd name="T1" fmla="*/ 0 h 36"/>
                <a:gd name="T2" fmla="*/ 19 w 36"/>
                <a:gd name="T3" fmla="*/ 36 h 36"/>
                <a:gd name="T4" fmla="*/ 0 w 36"/>
                <a:gd name="T5" fmla="*/ 2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2"/>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0" name="Freeform 185"/>
            <p:cNvSpPr>
              <a:spLocks/>
            </p:cNvSpPr>
            <p:nvPr/>
          </p:nvSpPr>
          <p:spPr bwMode="auto">
            <a:xfrm>
              <a:off x="2597151" y="3678077"/>
              <a:ext cx="55563" cy="57150"/>
            </a:xfrm>
            <a:custGeom>
              <a:avLst/>
              <a:gdLst>
                <a:gd name="T0" fmla="*/ 35 w 35"/>
                <a:gd name="T1" fmla="*/ 0 h 36"/>
                <a:gd name="T2" fmla="*/ 18 w 35"/>
                <a:gd name="T3" fmla="*/ 36 h 36"/>
                <a:gd name="T4" fmla="*/ 0 w 35"/>
                <a:gd name="T5" fmla="*/ 2 h 36"/>
                <a:gd name="T6" fmla="*/ 35 w 35"/>
                <a:gd name="T7" fmla="*/ 0 h 36"/>
              </a:gdLst>
              <a:ahLst/>
              <a:cxnLst>
                <a:cxn ang="0">
                  <a:pos x="T0" y="T1"/>
                </a:cxn>
                <a:cxn ang="0">
                  <a:pos x="T2" y="T3"/>
                </a:cxn>
                <a:cxn ang="0">
                  <a:pos x="T4" y="T5"/>
                </a:cxn>
                <a:cxn ang="0">
                  <a:pos x="T6" y="T7"/>
                </a:cxn>
              </a:cxnLst>
              <a:rect l="0" t="0" r="r" b="b"/>
              <a:pathLst>
                <a:path w="35" h="36">
                  <a:moveTo>
                    <a:pt x="35" y="0"/>
                  </a:moveTo>
                  <a:lnTo>
                    <a:pt x="18" y="36"/>
                  </a:lnTo>
                  <a:lnTo>
                    <a:pt x="0" y="2"/>
                  </a:lnTo>
                  <a:lnTo>
                    <a:pt x="35"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1" name="Freeform 186"/>
            <p:cNvSpPr>
              <a:spLocks/>
            </p:cNvSpPr>
            <p:nvPr/>
          </p:nvSpPr>
          <p:spPr bwMode="auto">
            <a:xfrm>
              <a:off x="2500314" y="3678077"/>
              <a:ext cx="57150" cy="57150"/>
            </a:xfrm>
            <a:custGeom>
              <a:avLst/>
              <a:gdLst>
                <a:gd name="T0" fmla="*/ 36 w 36"/>
                <a:gd name="T1" fmla="*/ 0 h 36"/>
                <a:gd name="T2" fmla="*/ 19 w 36"/>
                <a:gd name="T3" fmla="*/ 36 h 36"/>
                <a:gd name="T4" fmla="*/ 0 w 36"/>
                <a:gd name="T5" fmla="*/ 2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2"/>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2" name="Freeform 187"/>
            <p:cNvSpPr>
              <a:spLocks/>
            </p:cNvSpPr>
            <p:nvPr/>
          </p:nvSpPr>
          <p:spPr bwMode="auto">
            <a:xfrm>
              <a:off x="2419351" y="3678077"/>
              <a:ext cx="57150" cy="57150"/>
            </a:xfrm>
            <a:custGeom>
              <a:avLst/>
              <a:gdLst>
                <a:gd name="T0" fmla="*/ 36 w 36"/>
                <a:gd name="T1" fmla="*/ 0 h 36"/>
                <a:gd name="T2" fmla="*/ 19 w 36"/>
                <a:gd name="T3" fmla="*/ 36 h 36"/>
                <a:gd name="T4" fmla="*/ 0 w 36"/>
                <a:gd name="T5" fmla="*/ 2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2"/>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3" name="Freeform 188"/>
            <p:cNvSpPr>
              <a:spLocks/>
            </p:cNvSpPr>
            <p:nvPr/>
          </p:nvSpPr>
          <p:spPr bwMode="auto">
            <a:xfrm>
              <a:off x="2330451" y="3678077"/>
              <a:ext cx="53975" cy="57150"/>
            </a:xfrm>
            <a:custGeom>
              <a:avLst/>
              <a:gdLst>
                <a:gd name="T0" fmla="*/ 34 w 34"/>
                <a:gd name="T1" fmla="*/ 0 h 36"/>
                <a:gd name="T2" fmla="*/ 19 w 34"/>
                <a:gd name="T3" fmla="*/ 36 h 36"/>
                <a:gd name="T4" fmla="*/ 0 w 34"/>
                <a:gd name="T5" fmla="*/ 2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2"/>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4" name="Freeform 189"/>
            <p:cNvSpPr>
              <a:spLocks/>
            </p:cNvSpPr>
            <p:nvPr/>
          </p:nvSpPr>
          <p:spPr bwMode="auto">
            <a:xfrm>
              <a:off x="2330451" y="3781264"/>
              <a:ext cx="53975" cy="57150"/>
            </a:xfrm>
            <a:custGeom>
              <a:avLst/>
              <a:gdLst>
                <a:gd name="T0" fmla="*/ 34 w 34"/>
                <a:gd name="T1" fmla="*/ 0 h 36"/>
                <a:gd name="T2" fmla="*/ 19 w 34"/>
                <a:gd name="T3" fmla="*/ 36 h 36"/>
                <a:gd name="T4" fmla="*/ 0 w 34"/>
                <a:gd name="T5" fmla="*/ 2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2"/>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5" name="Freeform 190"/>
            <p:cNvSpPr>
              <a:spLocks/>
            </p:cNvSpPr>
            <p:nvPr/>
          </p:nvSpPr>
          <p:spPr bwMode="auto">
            <a:xfrm>
              <a:off x="2147889" y="3889214"/>
              <a:ext cx="53975" cy="55562"/>
            </a:xfrm>
            <a:custGeom>
              <a:avLst/>
              <a:gdLst>
                <a:gd name="T0" fmla="*/ 34 w 34"/>
                <a:gd name="T1" fmla="*/ 0 h 35"/>
                <a:gd name="T2" fmla="*/ 19 w 34"/>
                <a:gd name="T3" fmla="*/ 35 h 35"/>
                <a:gd name="T4" fmla="*/ 0 w 34"/>
                <a:gd name="T5" fmla="*/ 0 h 35"/>
                <a:gd name="T6" fmla="*/ 34 w 34"/>
                <a:gd name="T7" fmla="*/ 0 h 35"/>
              </a:gdLst>
              <a:ahLst/>
              <a:cxnLst>
                <a:cxn ang="0">
                  <a:pos x="T0" y="T1"/>
                </a:cxn>
                <a:cxn ang="0">
                  <a:pos x="T2" y="T3"/>
                </a:cxn>
                <a:cxn ang="0">
                  <a:pos x="T4" y="T5"/>
                </a:cxn>
                <a:cxn ang="0">
                  <a:pos x="T6" y="T7"/>
                </a:cxn>
              </a:cxnLst>
              <a:rect l="0" t="0" r="r" b="b"/>
              <a:pathLst>
                <a:path w="34" h="35">
                  <a:moveTo>
                    <a:pt x="34" y="0"/>
                  </a:moveTo>
                  <a:lnTo>
                    <a:pt x="19" y="35"/>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6" name="Freeform 191"/>
            <p:cNvSpPr>
              <a:spLocks/>
            </p:cNvSpPr>
            <p:nvPr/>
          </p:nvSpPr>
          <p:spPr bwMode="auto">
            <a:xfrm>
              <a:off x="2073276" y="3889214"/>
              <a:ext cx="57150" cy="55562"/>
            </a:xfrm>
            <a:custGeom>
              <a:avLst/>
              <a:gdLst>
                <a:gd name="T0" fmla="*/ 36 w 36"/>
                <a:gd name="T1" fmla="*/ 0 h 35"/>
                <a:gd name="T2" fmla="*/ 19 w 36"/>
                <a:gd name="T3" fmla="*/ 35 h 35"/>
                <a:gd name="T4" fmla="*/ 0 w 36"/>
                <a:gd name="T5" fmla="*/ 0 h 35"/>
                <a:gd name="T6" fmla="*/ 36 w 36"/>
                <a:gd name="T7" fmla="*/ 0 h 35"/>
              </a:gdLst>
              <a:ahLst/>
              <a:cxnLst>
                <a:cxn ang="0">
                  <a:pos x="T0" y="T1"/>
                </a:cxn>
                <a:cxn ang="0">
                  <a:pos x="T2" y="T3"/>
                </a:cxn>
                <a:cxn ang="0">
                  <a:pos x="T4" y="T5"/>
                </a:cxn>
                <a:cxn ang="0">
                  <a:pos x="T6" y="T7"/>
                </a:cxn>
              </a:cxnLst>
              <a:rect l="0" t="0" r="r" b="b"/>
              <a:pathLst>
                <a:path w="36" h="35">
                  <a:moveTo>
                    <a:pt x="36" y="0"/>
                  </a:moveTo>
                  <a:lnTo>
                    <a:pt x="19" y="35"/>
                  </a:lnTo>
                  <a:lnTo>
                    <a:pt x="0" y="0"/>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7" name="Freeform 192"/>
            <p:cNvSpPr>
              <a:spLocks/>
            </p:cNvSpPr>
            <p:nvPr/>
          </p:nvSpPr>
          <p:spPr bwMode="auto">
            <a:xfrm>
              <a:off x="1989139" y="3889214"/>
              <a:ext cx="53975" cy="55562"/>
            </a:xfrm>
            <a:custGeom>
              <a:avLst/>
              <a:gdLst>
                <a:gd name="T0" fmla="*/ 34 w 34"/>
                <a:gd name="T1" fmla="*/ 0 h 35"/>
                <a:gd name="T2" fmla="*/ 19 w 34"/>
                <a:gd name="T3" fmla="*/ 35 h 35"/>
                <a:gd name="T4" fmla="*/ 0 w 34"/>
                <a:gd name="T5" fmla="*/ 0 h 35"/>
                <a:gd name="T6" fmla="*/ 34 w 34"/>
                <a:gd name="T7" fmla="*/ 0 h 35"/>
              </a:gdLst>
              <a:ahLst/>
              <a:cxnLst>
                <a:cxn ang="0">
                  <a:pos x="T0" y="T1"/>
                </a:cxn>
                <a:cxn ang="0">
                  <a:pos x="T2" y="T3"/>
                </a:cxn>
                <a:cxn ang="0">
                  <a:pos x="T4" y="T5"/>
                </a:cxn>
                <a:cxn ang="0">
                  <a:pos x="T6" y="T7"/>
                </a:cxn>
              </a:cxnLst>
              <a:rect l="0" t="0" r="r" b="b"/>
              <a:pathLst>
                <a:path w="34" h="35">
                  <a:moveTo>
                    <a:pt x="34" y="0"/>
                  </a:moveTo>
                  <a:lnTo>
                    <a:pt x="19" y="35"/>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8" name="Freeform 193"/>
            <p:cNvSpPr>
              <a:spLocks/>
            </p:cNvSpPr>
            <p:nvPr/>
          </p:nvSpPr>
          <p:spPr bwMode="auto">
            <a:xfrm>
              <a:off x="1992314" y="40019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9" name="Freeform 194"/>
            <p:cNvSpPr>
              <a:spLocks/>
            </p:cNvSpPr>
            <p:nvPr/>
          </p:nvSpPr>
          <p:spPr bwMode="auto">
            <a:xfrm>
              <a:off x="1947864" y="40019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0" name="Freeform 195"/>
            <p:cNvSpPr>
              <a:spLocks/>
            </p:cNvSpPr>
            <p:nvPr/>
          </p:nvSpPr>
          <p:spPr bwMode="auto">
            <a:xfrm>
              <a:off x="1870076" y="40019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1" name="Freeform 196"/>
            <p:cNvSpPr>
              <a:spLocks/>
            </p:cNvSpPr>
            <p:nvPr/>
          </p:nvSpPr>
          <p:spPr bwMode="auto">
            <a:xfrm>
              <a:off x="1870076" y="4106702"/>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2" name="Freeform 197"/>
            <p:cNvSpPr>
              <a:spLocks/>
            </p:cNvSpPr>
            <p:nvPr/>
          </p:nvSpPr>
          <p:spPr bwMode="auto">
            <a:xfrm>
              <a:off x="1785939" y="4106702"/>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3" name="Freeform 198"/>
            <p:cNvSpPr>
              <a:spLocks/>
            </p:cNvSpPr>
            <p:nvPr/>
          </p:nvSpPr>
          <p:spPr bwMode="auto">
            <a:xfrm>
              <a:off x="1785939" y="4214652"/>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4" name="Freeform 199"/>
            <p:cNvSpPr>
              <a:spLocks/>
            </p:cNvSpPr>
            <p:nvPr/>
          </p:nvSpPr>
          <p:spPr bwMode="auto">
            <a:xfrm>
              <a:off x="1693864" y="4214652"/>
              <a:ext cx="55563" cy="57150"/>
            </a:xfrm>
            <a:custGeom>
              <a:avLst/>
              <a:gdLst>
                <a:gd name="T0" fmla="*/ 35 w 35"/>
                <a:gd name="T1" fmla="*/ 0 h 36"/>
                <a:gd name="T2" fmla="*/ 18 w 35"/>
                <a:gd name="T3" fmla="*/ 36 h 36"/>
                <a:gd name="T4" fmla="*/ 0 w 35"/>
                <a:gd name="T5" fmla="*/ 0 h 36"/>
                <a:gd name="T6" fmla="*/ 35 w 35"/>
                <a:gd name="T7" fmla="*/ 0 h 36"/>
              </a:gdLst>
              <a:ahLst/>
              <a:cxnLst>
                <a:cxn ang="0">
                  <a:pos x="T0" y="T1"/>
                </a:cxn>
                <a:cxn ang="0">
                  <a:pos x="T2" y="T3"/>
                </a:cxn>
                <a:cxn ang="0">
                  <a:pos x="T4" y="T5"/>
                </a:cxn>
                <a:cxn ang="0">
                  <a:pos x="T6" y="T7"/>
                </a:cxn>
              </a:cxnLst>
              <a:rect l="0" t="0" r="r" b="b"/>
              <a:pathLst>
                <a:path w="35" h="36">
                  <a:moveTo>
                    <a:pt x="35" y="0"/>
                  </a:moveTo>
                  <a:lnTo>
                    <a:pt x="18" y="36"/>
                  </a:lnTo>
                  <a:lnTo>
                    <a:pt x="0" y="0"/>
                  </a:lnTo>
                  <a:lnTo>
                    <a:pt x="35"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5" name="Freeform 200"/>
            <p:cNvSpPr>
              <a:spLocks/>
            </p:cNvSpPr>
            <p:nvPr/>
          </p:nvSpPr>
          <p:spPr bwMode="auto">
            <a:xfrm>
              <a:off x="1693864" y="4322602"/>
              <a:ext cx="55563" cy="57150"/>
            </a:xfrm>
            <a:custGeom>
              <a:avLst/>
              <a:gdLst>
                <a:gd name="T0" fmla="*/ 35 w 35"/>
                <a:gd name="T1" fmla="*/ 0 h 36"/>
                <a:gd name="T2" fmla="*/ 18 w 35"/>
                <a:gd name="T3" fmla="*/ 36 h 36"/>
                <a:gd name="T4" fmla="*/ 0 w 35"/>
                <a:gd name="T5" fmla="*/ 0 h 36"/>
                <a:gd name="T6" fmla="*/ 35 w 35"/>
                <a:gd name="T7" fmla="*/ 0 h 36"/>
              </a:gdLst>
              <a:ahLst/>
              <a:cxnLst>
                <a:cxn ang="0">
                  <a:pos x="T0" y="T1"/>
                </a:cxn>
                <a:cxn ang="0">
                  <a:pos x="T2" y="T3"/>
                </a:cxn>
                <a:cxn ang="0">
                  <a:pos x="T4" y="T5"/>
                </a:cxn>
                <a:cxn ang="0">
                  <a:pos x="T6" y="T7"/>
                </a:cxn>
              </a:cxnLst>
              <a:rect l="0" t="0" r="r" b="b"/>
              <a:pathLst>
                <a:path w="35" h="36">
                  <a:moveTo>
                    <a:pt x="35" y="0"/>
                  </a:moveTo>
                  <a:lnTo>
                    <a:pt x="18" y="36"/>
                  </a:lnTo>
                  <a:lnTo>
                    <a:pt x="0" y="0"/>
                  </a:lnTo>
                  <a:lnTo>
                    <a:pt x="35"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6" name="Freeform 201"/>
            <p:cNvSpPr>
              <a:spLocks/>
            </p:cNvSpPr>
            <p:nvPr/>
          </p:nvSpPr>
          <p:spPr bwMode="auto">
            <a:xfrm>
              <a:off x="1616076" y="4322602"/>
              <a:ext cx="53975" cy="57150"/>
            </a:xfrm>
            <a:custGeom>
              <a:avLst/>
              <a:gdLst>
                <a:gd name="T0" fmla="*/ 34 w 34"/>
                <a:gd name="T1" fmla="*/ 0 h 36"/>
                <a:gd name="T2" fmla="*/ 18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8"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7" name="Freeform 202"/>
            <p:cNvSpPr>
              <a:spLocks/>
            </p:cNvSpPr>
            <p:nvPr/>
          </p:nvSpPr>
          <p:spPr bwMode="auto">
            <a:xfrm>
              <a:off x="1616076" y="4427377"/>
              <a:ext cx="53975" cy="57150"/>
            </a:xfrm>
            <a:custGeom>
              <a:avLst/>
              <a:gdLst>
                <a:gd name="T0" fmla="*/ 34 w 34"/>
                <a:gd name="T1" fmla="*/ 0 h 36"/>
                <a:gd name="T2" fmla="*/ 18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8"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8" name="Freeform 203"/>
            <p:cNvSpPr>
              <a:spLocks/>
            </p:cNvSpPr>
            <p:nvPr/>
          </p:nvSpPr>
          <p:spPr bwMode="auto">
            <a:xfrm>
              <a:off x="1528764" y="4427377"/>
              <a:ext cx="57150" cy="57150"/>
            </a:xfrm>
            <a:custGeom>
              <a:avLst/>
              <a:gdLst>
                <a:gd name="T0" fmla="*/ 36 w 36"/>
                <a:gd name="T1" fmla="*/ 0 h 36"/>
                <a:gd name="T2" fmla="*/ 19 w 36"/>
                <a:gd name="T3" fmla="*/ 36 h 36"/>
                <a:gd name="T4" fmla="*/ 0 w 36"/>
                <a:gd name="T5" fmla="*/ 0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0"/>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9" name="Freeform 204"/>
            <p:cNvSpPr>
              <a:spLocks/>
            </p:cNvSpPr>
            <p:nvPr/>
          </p:nvSpPr>
          <p:spPr bwMode="auto">
            <a:xfrm>
              <a:off x="1450976" y="442737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206"/>
            <p:cNvSpPr>
              <a:spLocks/>
            </p:cNvSpPr>
            <p:nvPr/>
          </p:nvSpPr>
          <p:spPr bwMode="auto">
            <a:xfrm>
              <a:off x="1450976" y="45353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207"/>
            <p:cNvSpPr>
              <a:spLocks/>
            </p:cNvSpPr>
            <p:nvPr/>
          </p:nvSpPr>
          <p:spPr bwMode="auto">
            <a:xfrm>
              <a:off x="1376364" y="45353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208"/>
            <p:cNvSpPr>
              <a:spLocks/>
            </p:cNvSpPr>
            <p:nvPr/>
          </p:nvSpPr>
          <p:spPr bwMode="auto">
            <a:xfrm>
              <a:off x="1277939" y="45353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 name="Freeform 209"/>
            <p:cNvSpPr>
              <a:spLocks/>
            </p:cNvSpPr>
            <p:nvPr/>
          </p:nvSpPr>
          <p:spPr bwMode="auto">
            <a:xfrm>
              <a:off x="1277939" y="4646452"/>
              <a:ext cx="57150" cy="57150"/>
            </a:xfrm>
            <a:custGeom>
              <a:avLst/>
              <a:gdLst>
                <a:gd name="T0" fmla="*/ 36 w 36"/>
                <a:gd name="T1" fmla="*/ 0 h 36"/>
                <a:gd name="T2" fmla="*/ 19 w 36"/>
                <a:gd name="T3" fmla="*/ 36 h 36"/>
                <a:gd name="T4" fmla="*/ 0 w 36"/>
                <a:gd name="T5" fmla="*/ 2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2"/>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10"/>
            <p:cNvSpPr>
              <a:spLocks/>
            </p:cNvSpPr>
            <p:nvPr/>
          </p:nvSpPr>
          <p:spPr bwMode="auto">
            <a:xfrm>
              <a:off x="1203326" y="4646452"/>
              <a:ext cx="55563" cy="57150"/>
            </a:xfrm>
            <a:custGeom>
              <a:avLst/>
              <a:gdLst>
                <a:gd name="T0" fmla="*/ 35 w 35"/>
                <a:gd name="T1" fmla="*/ 0 h 36"/>
                <a:gd name="T2" fmla="*/ 18 w 35"/>
                <a:gd name="T3" fmla="*/ 36 h 36"/>
                <a:gd name="T4" fmla="*/ 0 w 35"/>
                <a:gd name="T5" fmla="*/ 2 h 36"/>
                <a:gd name="T6" fmla="*/ 35 w 35"/>
                <a:gd name="T7" fmla="*/ 0 h 36"/>
              </a:gdLst>
              <a:ahLst/>
              <a:cxnLst>
                <a:cxn ang="0">
                  <a:pos x="T0" y="T1"/>
                </a:cxn>
                <a:cxn ang="0">
                  <a:pos x="T2" y="T3"/>
                </a:cxn>
                <a:cxn ang="0">
                  <a:pos x="T4" y="T5"/>
                </a:cxn>
                <a:cxn ang="0">
                  <a:pos x="T6" y="T7"/>
                </a:cxn>
              </a:cxnLst>
              <a:rect l="0" t="0" r="r" b="b"/>
              <a:pathLst>
                <a:path w="35" h="36">
                  <a:moveTo>
                    <a:pt x="35" y="0"/>
                  </a:moveTo>
                  <a:lnTo>
                    <a:pt x="18" y="36"/>
                  </a:lnTo>
                  <a:lnTo>
                    <a:pt x="0" y="2"/>
                  </a:lnTo>
                  <a:lnTo>
                    <a:pt x="35"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211"/>
            <p:cNvSpPr>
              <a:spLocks/>
            </p:cNvSpPr>
            <p:nvPr/>
          </p:nvSpPr>
          <p:spPr bwMode="auto">
            <a:xfrm>
              <a:off x="1085851" y="4646452"/>
              <a:ext cx="57150" cy="57150"/>
            </a:xfrm>
            <a:custGeom>
              <a:avLst/>
              <a:gdLst>
                <a:gd name="T0" fmla="*/ 36 w 36"/>
                <a:gd name="T1" fmla="*/ 0 h 36"/>
                <a:gd name="T2" fmla="*/ 19 w 36"/>
                <a:gd name="T3" fmla="*/ 36 h 36"/>
                <a:gd name="T4" fmla="*/ 0 w 36"/>
                <a:gd name="T5" fmla="*/ 2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2"/>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212"/>
            <p:cNvSpPr>
              <a:spLocks/>
            </p:cNvSpPr>
            <p:nvPr/>
          </p:nvSpPr>
          <p:spPr bwMode="auto">
            <a:xfrm>
              <a:off x="1085851" y="4748052"/>
              <a:ext cx="57150" cy="57150"/>
            </a:xfrm>
            <a:custGeom>
              <a:avLst/>
              <a:gdLst>
                <a:gd name="T0" fmla="*/ 36 w 36"/>
                <a:gd name="T1" fmla="*/ 0 h 36"/>
                <a:gd name="T2" fmla="*/ 19 w 36"/>
                <a:gd name="T3" fmla="*/ 36 h 36"/>
                <a:gd name="T4" fmla="*/ 0 w 36"/>
                <a:gd name="T5" fmla="*/ 0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0"/>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213"/>
            <p:cNvSpPr>
              <a:spLocks/>
            </p:cNvSpPr>
            <p:nvPr/>
          </p:nvSpPr>
          <p:spPr bwMode="auto">
            <a:xfrm>
              <a:off x="1011239" y="4748052"/>
              <a:ext cx="57150" cy="57150"/>
            </a:xfrm>
            <a:custGeom>
              <a:avLst/>
              <a:gdLst>
                <a:gd name="T0" fmla="*/ 36 w 36"/>
                <a:gd name="T1" fmla="*/ 0 h 36"/>
                <a:gd name="T2" fmla="*/ 19 w 36"/>
                <a:gd name="T3" fmla="*/ 36 h 36"/>
                <a:gd name="T4" fmla="*/ 0 w 36"/>
                <a:gd name="T5" fmla="*/ 0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0"/>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214"/>
            <p:cNvSpPr>
              <a:spLocks/>
            </p:cNvSpPr>
            <p:nvPr/>
          </p:nvSpPr>
          <p:spPr bwMode="auto">
            <a:xfrm>
              <a:off x="922339" y="4748052"/>
              <a:ext cx="52388" cy="57150"/>
            </a:xfrm>
            <a:custGeom>
              <a:avLst/>
              <a:gdLst>
                <a:gd name="T0" fmla="*/ 33 w 33"/>
                <a:gd name="T1" fmla="*/ 0 h 36"/>
                <a:gd name="T2" fmla="*/ 18 w 33"/>
                <a:gd name="T3" fmla="*/ 36 h 36"/>
                <a:gd name="T4" fmla="*/ 0 w 33"/>
                <a:gd name="T5" fmla="*/ 0 h 36"/>
                <a:gd name="T6" fmla="*/ 33 w 33"/>
                <a:gd name="T7" fmla="*/ 0 h 36"/>
              </a:gdLst>
              <a:ahLst/>
              <a:cxnLst>
                <a:cxn ang="0">
                  <a:pos x="T0" y="T1"/>
                </a:cxn>
                <a:cxn ang="0">
                  <a:pos x="T2" y="T3"/>
                </a:cxn>
                <a:cxn ang="0">
                  <a:pos x="T4" y="T5"/>
                </a:cxn>
                <a:cxn ang="0">
                  <a:pos x="T6" y="T7"/>
                </a:cxn>
              </a:cxnLst>
              <a:rect l="0" t="0" r="r" b="b"/>
              <a:pathLst>
                <a:path w="33" h="36">
                  <a:moveTo>
                    <a:pt x="33" y="0"/>
                  </a:moveTo>
                  <a:lnTo>
                    <a:pt x="18" y="36"/>
                  </a:lnTo>
                  <a:lnTo>
                    <a:pt x="0" y="0"/>
                  </a:lnTo>
                  <a:lnTo>
                    <a:pt x="33"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215"/>
            <p:cNvSpPr>
              <a:spLocks/>
            </p:cNvSpPr>
            <p:nvPr/>
          </p:nvSpPr>
          <p:spPr bwMode="auto">
            <a:xfrm>
              <a:off x="922339" y="4868702"/>
              <a:ext cx="52388" cy="58737"/>
            </a:xfrm>
            <a:custGeom>
              <a:avLst/>
              <a:gdLst>
                <a:gd name="T0" fmla="*/ 33 w 33"/>
                <a:gd name="T1" fmla="*/ 0 h 37"/>
                <a:gd name="T2" fmla="*/ 18 w 33"/>
                <a:gd name="T3" fmla="*/ 37 h 37"/>
                <a:gd name="T4" fmla="*/ 0 w 33"/>
                <a:gd name="T5" fmla="*/ 1 h 37"/>
                <a:gd name="T6" fmla="*/ 33 w 33"/>
                <a:gd name="T7" fmla="*/ 0 h 37"/>
              </a:gdLst>
              <a:ahLst/>
              <a:cxnLst>
                <a:cxn ang="0">
                  <a:pos x="T0" y="T1"/>
                </a:cxn>
                <a:cxn ang="0">
                  <a:pos x="T2" y="T3"/>
                </a:cxn>
                <a:cxn ang="0">
                  <a:pos x="T4" y="T5"/>
                </a:cxn>
                <a:cxn ang="0">
                  <a:pos x="T6" y="T7"/>
                </a:cxn>
              </a:cxnLst>
              <a:rect l="0" t="0" r="r" b="b"/>
              <a:pathLst>
                <a:path w="33" h="37">
                  <a:moveTo>
                    <a:pt x="33" y="0"/>
                  </a:moveTo>
                  <a:lnTo>
                    <a:pt x="18" y="37"/>
                  </a:lnTo>
                  <a:lnTo>
                    <a:pt x="0" y="1"/>
                  </a:lnTo>
                  <a:lnTo>
                    <a:pt x="33"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216"/>
            <p:cNvSpPr>
              <a:spLocks/>
            </p:cNvSpPr>
            <p:nvPr/>
          </p:nvSpPr>
          <p:spPr bwMode="auto">
            <a:xfrm>
              <a:off x="828676" y="4868702"/>
              <a:ext cx="57150" cy="58737"/>
            </a:xfrm>
            <a:custGeom>
              <a:avLst/>
              <a:gdLst>
                <a:gd name="T0" fmla="*/ 36 w 36"/>
                <a:gd name="T1" fmla="*/ 0 h 37"/>
                <a:gd name="T2" fmla="*/ 19 w 36"/>
                <a:gd name="T3" fmla="*/ 37 h 37"/>
                <a:gd name="T4" fmla="*/ 0 w 36"/>
                <a:gd name="T5" fmla="*/ 1 h 37"/>
                <a:gd name="T6" fmla="*/ 36 w 36"/>
                <a:gd name="T7" fmla="*/ 0 h 37"/>
              </a:gdLst>
              <a:ahLst/>
              <a:cxnLst>
                <a:cxn ang="0">
                  <a:pos x="T0" y="T1"/>
                </a:cxn>
                <a:cxn ang="0">
                  <a:pos x="T2" y="T3"/>
                </a:cxn>
                <a:cxn ang="0">
                  <a:pos x="T4" y="T5"/>
                </a:cxn>
                <a:cxn ang="0">
                  <a:pos x="T6" y="T7"/>
                </a:cxn>
              </a:cxnLst>
              <a:rect l="0" t="0" r="r" b="b"/>
              <a:pathLst>
                <a:path w="36" h="37">
                  <a:moveTo>
                    <a:pt x="36" y="0"/>
                  </a:moveTo>
                  <a:lnTo>
                    <a:pt x="19" y="37"/>
                  </a:lnTo>
                  <a:lnTo>
                    <a:pt x="0" y="1"/>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17"/>
            <p:cNvSpPr>
              <a:spLocks/>
            </p:cNvSpPr>
            <p:nvPr/>
          </p:nvSpPr>
          <p:spPr bwMode="auto">
            <a:xfrm>
              <a:off x="2222501" y="3786027"/>
              <a:ext cx="57150" cy="57150"/>
            </a:xfrm>
            <a:custGeom>
              <a:avLst/>
              <a:gdLst>
                <a:gd name="T0" fmla="*/ 36 w 36"/>
                <a:gd name="T1" fmla="*/ 0 h 36"/>
                <a:gd name="T2" fmla="*/ 19 w 36"/>
                <a:gd name="T3" fmla="*/ 36 h 36"/>
                <a:gd name="T4" fmla="*/ 0 w 36"/>
                <a:gd name="T5" fmla="*/ 0 h 36"/>
                <a:gd name="T6" fmla="*/ 36 w 36"/>
                <a:gd name="T7" fmla="*/ 0 h 36"/>
              </a:gdLst>
              <a:ahLst/>
              <a:cxnLst>
                <a:cxn ang="0">
                  <a:pos x="T0" y="T1"/>
                </a:cxn>
                <a:cxn ang="0">
                  <a:pos x="T2" y="T3"/>
                </a:cxn>
                <a:cxn ang="0">
                  <a:pos x="T4" y="T5"/>
                </a:cxn>
                <a:cxn ang="0">
                  <a:pos x="T6" y="T7"/>
                </a:cxn>
              </a:cxnLst>
              <a:rect l="0" t="0" r="r" b="b"/>
              <a:pathLst>
                <a:path w="36" h="36">
                  <a:moveTo>
                    <a:pt x="36" y="0"/>
                  </a:moveTo>
                  <a:lnTo>
                    <a:pt x="19" y="36"/>
                  </a:lnTo>
                  <a:lnTo>
                    <a:pt x="0" y="0"/>
                  </a:lnTo>
                  <a:lnTo>
                    <a:pt x="36"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218"/>
            <p:cNvSpPr>
              <a:spLocks/>
            </p:cNvSpPr>
            <p:nvPr/>
          </p:nvSpPr>
          <p:spPr bwMode="auto">
            <a:xfrm>
              <a:off x="2141539" y="3786027"/>
              <a:ext cx="53975" cy="57150"/>
            </a:xfrm>
            <a:custGeom>
              <a:avLst/>
              <a:gdLst>
                <a:gd name="T0" fmla="*/ 34 w 34"/>
                <a:gd name="T1" fmla="*/ 0 h 36"/>
                <a:gd name="T2" fmla="*/ 19 w 34"/>
                <a:gd name="T3" fmla="*/ 36 h 36"/>
                <a:gd name="T4" fmla="*/ 0 w 34"/>
                <a:gd name="T5" fmla="*/ 0 h 36"/>
                <a:gd name="T6" fmla="*/ 34 w 34"/>
                <a:gd name="T7" fmla="*/ 0 h 36"/>
              </a:gdLst>
              <a:ahLst/>
              <a:cxnLst>
                <a:cxn ang="0">
                  <a:pos x="T0" y="T1"/>
                </a:cxn>
                <a:cxn ang="0">
                  <a:pos x="T2" y="T3"/>
                </a:cxn>
                <a:cxn ang="0">
                  <a:pos x="T4" y="T5"/>
                </a:cxn>
                <a:cxn ang="0">
                  <a:pos x="T6" y="T7"/>
                </a:cxn>
              </a:cxnLst>
              <a:rect l="0" t="0" r="r" b="b"/>
              <a:pathLst>
                <a:path w="34" h="36">
                  <a:moveTo>
                    <a:pt x="34" y="0"/>
                  </a:moveTo>
                  <a:lnTo>
                    <a:pt x="19" y="36"/>
                  </a:lnTo>
                  <a:lnTo>
                    <a:pt x="0" y="0"/>
                  </a:lnTo>
                  <a:lnTo>
                    <a:pt x="34"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219"/>
            <p:cNvSpPr>
              <a:spLocks/>
            </p:cNvSpPr>
            <p:nvPr/>
          </p:nvSpPr>
          <p:spPr bwMode="auto">
            <a:xfrm>
              <a:off x="2473326" y="3893977"/>
              <a:ext cx="57150" cy="57150"/>
            </a:xfrm>
            <a:custGeom>
              <a:avLst/>
              <a:gdLst>
                <a:gd name="T0" fmla="*/ 0 w 36"/>
                <a:gd name="T1" fmla="*/ 36 h 36"/>
                <a:gd name="T2" fmla="*/ 17 w 36"/>
                <a:gd name="T3" fmla="*/ 0 h 36"/>
                <a:gd name="T4" fmla="*/ 36 w 36"/>
                <a:gd name="T5" fmla="*/ 34 h 36"/>
                <a:gd name="T6" fmla="*/ 0 w 36"/>
                <a:gd name="T7" fmla="*/ 36 h 36"/>
              </a:gdLst>
              <a:ahLst/>
              <a:cxnLst>
                <a:cxn ang="0">
                  <a:pos x="T0" y="T1"/>
                </a:cxn>
                <a:cxn ang="0">
                  <a:pos x="T2" y="T3"/>
                </a:cxn>
                <a:cxn ang="0">
                  <a:pos x="T4" y="T5"/>
                </a:cxn>
                <a:cxn ang="0">
                  <a:pos x="T6" y="T7"/>
                </a:cxn>
              </a:cxnLst>
              <a:rect l="0" t="0" r="r" b="b"/>
              <a:pathLst>
                <a:path w="36" h="36">
                  <a:moveTo>
                    <a:pt x="0" y="36"/>
                  </a:moveTo>
                  <a:lnTo>
                    <a:pt x="17" y="0"/>
                  </a:lnTo>
                  <a:lnTo>
                    <a:pt x="36" y="34"/>
                  </a:lnTo>
                  <a:lnTo>
                    <a:pt x="0" y="36"/>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0" name="ZoneTexte 229"/>
            <p:cNvSpPr txBox="1"/>
            <p:nvPr/>
          </p:nvSpPr>
          <p:spPr>
            <a:xfrm>
              <a:off x="714604" y="5602126"/>
              <a:ext cx="263214" cy="261610"/>
            </a:xfrm>
            <a:prstGeom prst="rect">
              <a:avLst/>
            </a:prstGeom>
            <a:noFill/>
          </p:spPr>
          <p:txBody>
            <a:bodyPr wrap="none" rtlCol="0">
              <a:spAutoFit/>
            </a:bodyPr>
            <a:lstStyle/>
            <a:p>
              <a:pPr algn="ctr"/>
              <a:r>
                <a:rPr lang="fr-FR" sz="1100"/>
                <a:t>0</a:t>
              </a:r>
            </a:p>
          </p:txBody>
        </p:sp>
        <p:sp>
          <p:nvSpPr>
            <p:cNvPr id="231" name="ZoneTexte 230"/>
            <p:cNvSpPr txBox="1"/>
            <p:nvPr/>
          </p:nvSpPr>
          <p:spPr>
            <a:xfrm>
              <a:off x="1335088" y="5602126"/>
              <a:ext cx="341760" cy="261610"/>
            </a:xfrm>
            <a:prstGeom prst="rect">
              <a:avLst/>
            </a:prstGeom>
            <a:noFill/>
          </p:spPr>
          <p:txBody>
            <a:bodyPr wrap="none" rtlCol="0">
              <a:spAutoFit/>
            </a:bodyPr>
            <a:lstStyle/>
            <a:p>
              <a:pPr algn="ctr"/>
              <a:r>
                <a:rPr lang="fr-FR" sz="1100"/>
                <a:t>50</a:t>
              </a:r>
            </a:p>
          </p:txBody>
        </p:sp>
        <p:sp>
          <p:nvSpPr>
            <p:cNvPr id="232" name="ZoneTexte 231"/>
            <p:cNvSpPr txBox="1"/>
            <p:nvPr/>
          </p:nvSpPr>
          <p:spPr>
            <a:xfrm>
              <a:off x="1932421" y="5602126"/>
              <a:ext cx="420308" cy="261610"/>
            </a:xfrm>
            <a:prstGeom prst="rect">
              <a:avLst/>
            </a:prstGeom>
            <a:noFill/>
          </p:spPr>
          <p:txBody>
            <a:bodyPr wrap="none" rtlCol="0">
              <a:spAutoFit/>
            </a:bodyPr>
            <a:lstStyle/>
            <a:p>
              <a:pPr algn="ctr"/>
              <a:r>
                <a:rPr lang="fr-FR" sz="1100"/>
                <a:t>100</a:t>
              </a:r>
            </a:p>
          </p:txBody>
        </p:sp>
        <p:sp>
          <p:nvSpPr>
            <p:cNvPr id="233" name="ZoneTexte 232"/>
            <p:cNvSpPr txBox="1"/>
            <p:nvPr/>
          </p:nvSpPr>
          <p:spPr>
            <a:xfrm>
              <a:off x="2592178" y="5602126"/>
              <a:ext cx="420308" cy="261610"/>
            </a:xfrm>
            <a:prstGeom prst="rect">
              <a:avLst/>
            </a:prstGeom>
            <a:noFill/>
          </p:spPr>
          <p:txBody>
            <a:bodyPr wrap="none" rtlCol="0">
              <a:spAutoFit/>
            </a:bodyPr>
            <a:lstStyle/>
            <a:p>
              <a:pPr algn="ctr"/>
              <a:r>
                <a:rPr lang="fr-FR" sz="1100"/>
                <a:t>150</a:t>
              </a:r>
            </a:p>
          </p:txBody>
        </p:sp>
        <p:sp>
          <p:nvSpPr>
            <p:cNvPr id="234" name="ZoneTexte 233"/>
            <p:cNvSpPr txBox="1"/>
            <p:nvPr/>
          </p:nvSpPr>
          <p:spPr>
            <a:xfrm>
              <a:off x="3194062" y="5602126"/>
              <a:ext cx="420308" cy="261610"/>
            </a:xfrm>
            <a:prstGeom prst="rect">
              <a:avLst/>
            </a:prstGeom>
            <a:noFill/>
          </p:spPr>
          <p:txBody>
            <a:bodyPr wrap="none" rtlCol="0">
              <a:spAutoFit/>
            </a:bodyPr>
            <a:lstStyle/>
            <a:p>
              <a:pPr algn="ctr"/>
              <a:r>
                <a:rPr lang="fr-FR" sz="1100"/>
                <a:t>200</a:t>
              </a:r>
            </a:p>
          </p:txBody>
        </p:sp>
        <p:sp>
          <p:nvSpPr>
            <p:cNvPr id="235" name="ZoneTexte 234"/>
            <p:cNvSpPr txBox="1"/>
            <p:nvPr/>
          </p:nvSpPr>
          <p:spPr>
            <a:xfrm>
              <a:off x="3878235" y="5602126"/>
              <a:ext cx="420308" cy="261610"/>
            </a:xfrm>
            <a:prstGeom prst="rect">
              <a:avLst/>
            </a:prstGeom>
            <a:noFill/>
          </p:spPr>
          <p:txBody>
            <a:bodyPr wrap="none" rtlCol="0">
              <a:spAutoFit/>
            </a:bodyPr>
            <a:lstStyle/>
            <a:p>
              <a:pPr algn="ctr"/>
              <a:r>
                <a:rPr lang="fr-FR" sz="1100"/>
                <a:t>250</a:t>
              </a:r>
            </a:p>
          </p:txBody>
        </p:sp>
        <p:sp>
          <p:nvSpPr>
            <p:cNvPr id="237" name="ZoneTexte 236"/>
            <p:cNvSpPr txBox="1"/>
            <p:nvPr/>
          </p:nvSpPr>
          <p:spPr>
            <a:xfrm>
              <a:off x="444333" y="5405357"/>
              <a:ext cx="380232" cy="261610"/>
            </a:xfrm>
            <a:prstGeom prst="rect">
              <a:avLst/>
            </a:prstGeom>
            <a:noFill/>
          </p:spPr>
          <p:txBody>
            <a:bodyPr wrap="none" rtlCol="0">
              <a:spAutoFit/>
            </a:bodyPr>
            <a:lstStyle/>
            <a:p>
              <a:pPr algn="r"/>
              <a:r>
                <a:rPr lang="fr-FR" sz="1100" dirty="0"/>
                <a:t>0,1</a:t>
              </a:r>
            </a:p>
          </p:txBody>
        </p:sp>
        <p:sp>
          <p:nvSpPr>
            <p:cNvPr id="238" name="ZoneTexte 237"/>
            <p:cNvSpPr txBox="1"/>
            <p:nvPr/>
          </p:nvSpPr>
          <p:spPr>
            <a:xfrm>
              <a:off x="561352" y="5046542"/>
              <a:ext cx="263213" cy="261610"/>
            </a:xfrm>
            <a:prstGeom prst="rect">
              <a:avLst/>
            </a:prstGeom>
            <a:noFill/>
          </p:spPr>
          <p:txBody>
            <a:bodyPr wrap="none" rtlCol="0">
              <a:spAutoFit/>
            </a:bodyPr>
            <a:lstStyle/>
            <a:p>
              <a:pPr algn="r"/>
              <a:r>
                <a:rPr lang="fr-FR" sz="1100"/>
                <a:t>1</a:t>
              </a:r>
            </a:p>
          </p:txBody>
        </p:sp>
        <p:sp>
          <p:nvSpPr>
            <p:cNvPr id="239" name="ZoneTexte 238"/>
            <p:cNvSpPr txBox="1"/>
            <p:nvPr/>
          </p:nvSpPr>
          <p:spPr>
            <a:xfrm>
              <a:off x="482805" y="4699301"/>
              <a:ext cx="341760" cy="261610"/>
            </a:xfrm>
            <a:prstGeom prst="rect">
              <a:avLst/>
            </a:prstGeom>
            <a:noFill/>
          </p:spPr>
          <p:txBody>
            <a:bodyPr wrap="none" rtlCol="0">
              <a:spAutoFit/>
            </a:bodyPr>
            <a:lstStyle/>
            <a:p>
              <a:pPr algn="r"/>
              <a:r>
                <a:rPr lang="fr-FR" sz="1100"/>
                <a:t>10</a:t>
              </a:r>
            </a:p>
          </p:txBody>
        </p:sp>
        <p:sp>
          <p:nvSpPr>
            <p:cNvPr id="240" name="ZoneTexte 239"/>
            <p:cNvSpPr txBox="1"/>
            <p:nvPr/>
          </p:nvSpPr>
          <p:spPr>
            <a:xfrm>
              <a:off x="404257" y="4305762"/>
              <a:ext cx="420308" cy="261610"/>
            </a:xfrm>
            <a:prstGeom prst="rect">
              <a:avLst/>
            </a:prstGeom>
            <a:noFill/>
          </p:spPr>
          <p:txBody>
            <a:bodyPr wrap="none" rtlCol="0">
              <a:spAutoFit/>
            </a:bodyPr>
            <a:lstStyle/>
            <a:p>
              <a:pPr algn="r"/>
              <a:r>
                <a:rPr lang="fr-FR" sz="1100"/>
                <a:t>100</a:t>
              </a:r>
            </a:p>
          </p:txBody>
        </p:sp>
        <p:sp>
          <p:nvSpPr>
            <p:cNvPr id="241" name="ZoneTexte 240"/>
            <p:cNvSpPr txBox="1"/>
            <p:nvPr/>
          </p:nvSpPr>
          <p:spPr>
            <a:xfrm>
              <a:off x="287237" y="3958521"/>
              <a:ext cx="537328" cy="261610"/>
            </a:xfrm>
            <a:prstGeom prst="rect">
              <a:avLst/>
            </a:prstGeom>
            <a:noFill/>
          </p:spPr>
          <p:txBody>
            <a:bodyPr wrap="none" rtlCol="0">
              <a:spAutoFit/>
            </a:bodyPr>
            <a:lstStyle/>
            <a:p>
              <a:pPr algn="r"/>
              <a:r>
                <a:rPr lang="fr-FR" sz="1100"/>
                <a:t>1 000</a:t>
              </a:r>
            </a:p>
          </p:txBody>
        </p:sp>
        <p:sp>
          <p:nvSpPr>
            <p:cNvPr id="242" name="ZoneTexte 241"/>
            <p:cNvSpPr txBox="1"/>
            <p:nvPr/>
          </p:nvSpPr>
          <p:spPr>
            <a:xfrm>
              <a:off x="208691" y="3599707"/>
              <a:ext cx="615874" cy="261610"/>
            </a:xfrm>
            <a:prstGeom prst="rect">
              <a:avLst/>
            </a:prstGeom>
            <a:noFill/>
          </p:spPr>
          <p:txBody>
            <a:bodyPr wrap="none" rtlCol="0">
              <a:spAutoFit/>
            </a:bodyPr>
            <a:lstStyle/>
            <a:p>
              <a:pPr algn="r"/>
              <a:r>
                <a:rPr lang="fr-FR" sz="1100"/>
                <a:t>10 000</a:t>
              </a:r>
            </a:p>
          </p:txBody>
        </p:sp>
        <p:sp>
          <p:nvSpPr>
            <p:cNvPr id="243" name="ZoneTexte 242"/>
            <p:cNvSpPr txBox="1"/>
            <p:nvPr/>
          </p:nvSpPr>
          <p:spPr>
            <a:xfrm>
              <a:off x="130143" y="3252466"/>
              <a:ext cx="694422" cy="261610"/>
            </a:xfrm>
            <a:prstGeom prst="rect">
              <a:avLst/>
            </a:prstGeom>
            <a:noFill/>
          </p:spPr>
          <p:txBody>
            <a:bodyPr wrap="none" rtlCol="0">
              <a:spAutoFit/>
            </a:bodyPr>
            <a:lstStyle/>
            <a:p>
              <a:pPr algn="r"/>
              <a:r>
                <a:rPr lang="fr-FR" sz="1100"/>
                <a:t>100 000</a:t>
              </a:r>
            </a:p>
          </p:txBody>
        </p:sp>
        <p:sp>
          <p:nvSpPr>
            <p:cNvPr id="244" name="ZoneTexte 243"/>
            <p:cNvSpPr txBox="1"/>
            <p:nvPr/>
          </p:nvSpPr>
          <p:spPr>
            <a:xfrm>
              <a:off x="305855" y="3040210"/>
              <a:ext cx="1098379" cy="261610"/>
            </a:xfrm>
            <a:prstGeom prst="rect">
              <a:avLst/>
            </a:prstGeom>
            <a:noFill/>
          </p:spPr>
          <p:txBody>
            <a:bodyPr wrap="none" rtlCol="0">
              <a:spAutoFit/>
            </a:bodyPr>
            <a:lstStyle/>
            <a:p>
              <a:pPr algn="ctr"/>
              <a:r>
                <a:rPr lang="fr-FR" sz="1100" b="1" dirty="0"/>
                <a:t>Conc INI (</a:t>
              </a:r>
              <a:r>
                <a:rPr lang="fr-FR" sz="1100" b="1" dirty="0" err="1"/>
                <a:t>nM</a:t>
              </a:r>
              <a:r>
                <a:rPr lang="fr-FR" sz="1100" b="1" dirty="0"/>
                <a:t>)</a:t>
              </a:r>
            </a:p>
          </p:txBody>
        </p:sp>
      </p:grpSp>
      <p:grpSp>
        <p:nvGrpSpPr>
          <p:cNvPr id="4" name="Grouper 3"/>
          <p:cNvGrpSpPr/>
          <p:nvPr/>
        </p:nvGrpSpPr>
        <p:grpSpPr>
          <a:xfrm>
            <a:off x="2135189" y="4847232"/>
            <a:ext cx="2098544" cy="862089"/>
            <a:chOff x="1465542" y="5998764"/>
            <a:chExt cx="2098544" cy="862089"/>
          </a:xfrm>
        </p:grpSpPr>
        <p:sp>
          <p:nvSpPr>
            <p:cNvPr id="245" name="ZoneTexte 244"/>
            <p:cNvSpPr txBox="1"/>
            <p:nvPr/>
          </p:nvSpPr>
          <p:spPr>
            <a:xfrm>
              <a:off x="1555203" y="5998764"/>
              <a:ext cx="1954381" cy="261610"/>
            </a:xfrm>
            <a:prstGeom prst="rect">
              <a:avLst/>
            </a:prstGeom>
            <a:noFill/>
          </p:spPr>
          <p:txBody>
            <a:bodyPr wrap="none" rtlCol="0">
              <a:spAutoFit/>
            </a:bodyPr>
            <a:lstStyle/>
            <a:p>
              <a:r>
                <a:rPr lang="fr-FR" sz="1100" b="1" dirty="0"/>
                <a:t>BIC (final = P13, 207 jours)</a:t>
              </a:r>
            </a:p>
          </p:txBody>
        </p:sp>
        <p:sp>
          <p:nvSpPr>
            <p:cNvPr id="246" name="ZoneTexte 245"/>
            <p:cNvSpPr txBox="1"/>
            <p:nvPr/>
          </p:nvSpPr>
          <p:spPr>
            <a:xfrm>
              <a:off x="1555203" y="6198924"/>
              <a:ext cx="2008883" cy="261610"/>
            </a:xfrm>
            <a:prstGeom prst="rect">
              <a:avLst/>
            </a:prstGeom>
            <a:noFill/>
          </p:spPr>
          <p:txBody>
            <a:bodyPr wrap="none" rtlCol="0">
              <a:spAutoFit/>
            </a:bodyPr>
            <a:lstStyle/>
            <a:p>
              <a:r>
                <a:rPr lang="fr-FR" sz="1100" b="1"/>
                <a:t>DTG (final = P13, 229 jours)</a:t>
              </a:r>
            </a:p>
          </p:txBody>
        </p:sp>
        <p:sp>
          <p:nvSpPr>
            <p:cNvPr id="247" name="ZoneTexte 246"/>
            <p:cNvSpPr txBox="1"/>
            <p:nvPr/>
          </p:nvSpPr>
          <p:spPr>
            <a:xfrm>
              <a:off x="1555203" y="6399084"/>
              <a:ext cx="2008883" cy="261610"/>
            </a:xfrm>
            <a:prstGeom prst="rect">
              <a:avLst/>
            </a:prstGeom>
            <a:noFill/>
          </p:spPr>
          <p:txBody>
            <a:bodyPr wrap="none" rtlCol="0">
              <a:spAutoFit/>
            </a:bodyPr>
            <a:lstStyle/>
            <a:p>
              <a:r>
                <a:rPr lang="fr-FR" sz="1100" b="1"/>
                <a:t>EVG (final = P13, 138 jours)</a:t>
              </a:r>
            </a:p>
          </p:txBody>
        </p:sp>
        <p:sp>
          <p:nvSpPr>
            <p:cNvPr id="248" name="ZoneTexte 247"/>
            <p:cNvSpPr txBox="1"/>
            <p:nvPr/>
          </p:nvSpPr>
          <p:spPr>
            <a:xfrm>
              <a:off x="1555203" y="6599243"/>
              <a:ext cx="2002471" cy="261610"/>
            </a:xfrm>
            <a:prstGeom prst="rect">
              <a:avLst/>
            </a:prstGeom>
            <a:noFill/>
          </p:spPr>
          <p:txBody>
            <a:bodyPr wrap="none" rtlCol="0">
              <a:spAutoFit/>
            </a:bodyPr>
            <a:lstStyle/>
            <a:p>
              <a:r>
                <a:rPr lang="fr-FR" sz="1100" b="1"/>
                <a:t>RAL (final = P13, 166 jours)</a:t>
              </a:r>
            </a:p>
          </p:txBody>
        </p:sp>
        <p:grpSp>
          <p:nvGrpSpPr>
            <p:cNvPr id="249" name="Groupe 257"/>
            <p:cNvGrpSpPr/>
            <p:nvPr/>
          </p:nvGrpSpPr>
          <p:grpSpPr>
            <a:xfrm>
              <a:off x="1465542" y="6101659"/>
              <a:ext cx="157163" cy="684213"/>
              <a:chOff x="2420938" y="4781550"/>
              <a:chExt cx="157163" cy="684213"/>
            </a:xfrm>
          </p:grpSpPr>
          <p:sp>
            <p:nvSpPr>
              <p:cNvPr id="250" name="Oval 223"/>
              <p:cNvSpPr>
                <a:spLocks noChangeArrowheads="1"/>
              </p:cNvSpPr>
              <p:nvPr/>
            </p:nvSpPr>
            <p:spPr bwMode="auto">
              <a:xfrm>
                <a:off x="2460625" y="4983163"/>
                <a:ext cx="77788" cy="77788"/>
              </a:xfrm>
              <a:prstGeom prst="ellipse">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51" name="Oval 224"/>
              <p:cNvSpPr>
                <a:spLocks noChangeArrowheads="1"/>
              </p:cNvSpPr>
              <p:nvPr/>
            </p:nvSpPr>
            <p:spPr bwMode="auto">
              <a:xfrm>
                <a:off x="2460625" y="4781550"/>
                <a:ext cx="77788" cy="77788"/>
              </a:xfrm>
              <a:prstGeom prst="ellipse">
                <a:avLst/>
              </a:prstGeom>
              <a:solidFill>
                <a:srgbClr val="235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52" name="Freeform 225"/>
              <p:cNvSpPr>
                <a:spLocks/>
              </p:cNvSpPr>
              <p:nvPr/>
            </p:nvSpPr>
            <p:spPr bwMode="auto">
              <a:xfrm>
                <a:off x="2460625" y="5172075"/>
                <a:ext cx="77788" cy="82550"/>
              </a:xfrm>
              <a:custGeom>
                <a:avLst/>
                <a:gdLst>
                  <a:gd name="T0" fmla="*/ 0 w 49"/>
                  <a:gd name="T1" fmla="*/ 52 h 52"/>
                  <a:gd name="T2" fmla="*/ 22 w 49"/>
                  <a:gd name="T3" fmla="*/ 0 h 52"/>
                  <a:gd name="T4" fmla="*/ 49 w 49"/>
                  <a:gd name="T5" fmla="*/ 50 h 52"/>
                  <a:gd name="T6" fmla="*/ 0 w 49"/>
                  <a:gd name="T7" fmla="*/ 52 h 52"/>
                </a:gdLst>
                <a:ahLst/>
                <a:cxnLst>
                  <a:cxn ang="0">
                    <a:pos x="T0" y="T1"/>
                  </a:cxn>
                  <a:cxn ang="0">
                    <a:pos x="T2" y="T3"/>
                  </a:cxn>
                  <a:cxn ang="0">
                    <a:pos x="T4" y="T5"/>
                  </a:cxn>
                  <a:cxn ang="0">
                    <a:pos x="T6" y="T7"/>
                  </a:cxn>
                </a:cxnLst>
                <a:rect l="0" t="0" r="r" b="b"/>
                <a:pathLst>
                  <a:path w="49" h="52">
                    <a:moveTo>
                      <a:pt x="0" y="52"/>
                    </a:moveTo>
                    <a:lnTo>
                      <a:pt x="22" y="0"/>
                    </a:lnTo>
                    <a:lnTo>
                      <a:pt x="49" y="50"/>
                    </a:lnTo>
                    <a:lnTo>
                      <a:pt x="0" y="52"/>
                    </a:lnTo>
                    <a:close/>
                  </a:path>
                </a:pathLst>
              </a:custGeom>
              <a:solidFill>
                <a:srgbClr val="DA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53" name="Freeform 226"/>
              <p:cNvSpPr>
                <a:spLocks/>
              </p:cNvSpPr>
              <p:nvPr/>
            </p:nvSpPr>
            <p:spPr bwMode="auto">
              <a:xfrm>
                <a:off x="2460625" y="5386388"/>
                <a:ext cx="77788" cy="79375"/>
              </a:xfrm>
              <a:custGeom>
                <a:avLst/>
                <a:gdLst>
                  <a:gd name="T0" fmla="*/ 49 w 49"/>
                  <a:gd name="T1" fmla="*/ 0 h 50"/>
                  <a:gd name="T2" fmla="*/ 27 w 49"/>
                  <a:gd name="T3" fmla="*/ 50 h 50"/>
                  <a:gd name="T4" fmla="*/ 0 w 49"/>
                  <a:gd name="T5" fmla="*/ 3 h 50"/>
                  <a:gd name="T6" fmla="*/ 49 w 49"/>
                  <a:gd name="T7" fmla="*/ 0 h 50"/>
                </a:gdLst>
                <a:ahLst/>
                <a:cxnLst>
                  <a:cxn ang="0">
                    <a:pos x="T0" y="T1"/>
                  </a:cxn>
                  <a:cxn ang="0">
                    <a:pos x="T2" y="T3"/>
                  </a:cxn>
                  <a:cxn ang="0">
                    <a:pos x="T4" y="T5"/>
                  </a:cxn>
                  <a:cxn ang="0">
                    <a:pos x="T6" y="T7"/>
                  </a:cxn>
                </a:cxnLst>
                <a:rect l="0" t="0" r="r" b="b"/>
                <a:pathLst>
                  <a:path w="49" h="50">
                    <a:moveTo>
                      <a:pt x="49" y="0"/>
                    </a:moveTo>
                    <a:lnTo>
                      <a:pt x="27" y="50"/>
                    </a:lnTo>
                    <a:lnTo>
                      <a:pt x="0" y="3"/>
                    </a:lnTo>
                    <a:lnTo>
                      <a:pt x="49" y="0"/>
                    </a:lnTo>
                    <a:close/>
                  </a:path>
                </a:pathLst>
              </a:custGeom>
              <a:solidFill>
                <a:srgbClr val="00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600"/>
              </a:p>
            </p:txBody>
          </p:sp>
          <p:sp>
            <p:nvSpPr>
              <p:cNvPr id="254" name="Line 227"/>
              <p:cNvSpPr>
                <a:spLocks noChangeShapeType="1"/>
              </p:cNvSpPr>
              <p:nvPr/>
            </p:nvSpPr>
            <p:spPr bwMode="auto">
              <a:xfrm>
                <a:off x="2420938" y="4818063"/>
                <a:ext cx="157163" cy="0"/>
              </a:xfrm>
              <a:prstGeom prst="line">
                <a:avLst/>
              </a:prstGeom>
              <a:noFill/>
              <a:ln w="17463" cap="flat">
                <a:solidFill>
                  <a:srgbClr val="2357A7"/>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55" name="Line 228"/>
              <p:cNvSpPr>
                <a:spLocks noChangeShapeType="1"/>
              </p:cNvSpPr>
              <p:nvPr/>
            </p:nvSpPr>
            <p:spPr bwMode="auto">
              <a:xfrm>
                <a:off x="2420938" y="5024438"/>
                <a:ext cx="157163" cy="0"/>
              </a:xfrm>
              <a:prstGeom prst="line">
                <a:avLst/>
              </a:prstGeom>
              <a:noFill/>
              <a:ln w="17463" cap="flat">
                <a:solidFill>
                  <a:srgbClr val="FFC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56" name="Line 229"/>
              <p:cNvSpPr>
                <a:spLocks noChangeShapeType="1"/>
              </p:cNvSpPr>
              <p:nvPr/>
            </p:nvSpPr>
            <p:spPr bwMode="auto">
              <a:xfrm>
                <a:off x="2420938" y="5213350"/>
                <a:ext cx="157163" cy="0"/>
              </a:xfrm>
              <a:prstGeom prst="line">
                <a:avLst/>
              </a:prstGeom>
              <a:noFill/>
              <a:ln w="17463" cap="flat">
                <a:solidFill>
                  <a:srgbClr val="DA1F2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257" name="Line 230"/>
              <p:cNvSpPr>
                <a:spLocks noChangeShapeType="1"/>
              </p:cNvSpPr>
              <p:nvPr/>
            </p:nvSpPr>
            <p:spPr bwMode="auto">
              <a:xfrm>
                <a:off x="2420938" y="5419725"/>
                <a:ext cx="157163" cy="0"/>
              </a:xfrm>
              <a:prstGeom prst="line">
                <a:avLst/>
              </a:prstGeom>
              <a:noFill/>
              <a:ln w="17463" cap="flat">
                <a:solidFill>
                  <a:srgbClr val="00FF9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600"/>
              </a:p>
            </p:txBody>
          </p:sp>
        </p:grpSp>
      </p:grpSp>
      <p:graphicFrame>
        <p:nvGraphicFramePr>
          <p:cNvPr id="258" name="Tableau 257"/>
          <p:cNvGraphicFramePr>
            <a:graphicFrameLocks noGrp="1"/>
          </p:cNvGraphicFramePr>
          <p:nvPr>
            <p:extLst/>
          </p:nvPr>
        </p:nvGraphicFramePr>
        <p:xfrm>
          <a:off x="4221287" y="3360464"/>
          <a:ext cx="4875418" cy="2564820"/>
        </p:xfrm>
        <a:graphic>
          <a:graphicData uri="http://schemas.openxmlformats.org/drawingml/2006/table">
            <a:tbl>
              <a:tblPr firstRow="1" bandRow="1">
                <a:tableStyleId>{5C22544A-7EE6-4342-B048-85BDC9FD1C3A}</a:tableStyleId>
              </a:tblPr>
              <a:tblGrid>
                <a:gridCol w="913323">
                  <a:extLst>
                    <a:ext uri="{9D8B030D-6E8A-4147-A177-3AD203B41FA5}">
                      <a16:colId xmlns:a16="http://schemas.microsoft.com/office/drawing/2014/main" val="20000"/>
                    </a:ext>
                  </a:extLst>
                </a:gridCol>
                <a:gridCol w="1367157">
                  <a:extLst>
                    <a:ext uri="{9D8B030D-6E8A-4147-A177-3AD203B41FA5}">
                      <a16:colId xmlns:a16="http://schemas.microsoft.com/office/drawing/2014/main" val="20001"/>
                    </a:ext>
                  </a:extLst>
                </a:gridCol>
                <a:gridCol w="438660">
                  <a:extLst>
                    <a:ext uri="{9D8B030D-6E8A-4147-A177-3AD203B41FA5}">
                      <a16:colId xmlns:a16="http://schemas.microsoft.com/office/drawing/2014/main" val="20002"/>
                    </a:ext>
                  </a:extLst>
                </a:gridCol>
                <a:gridCol w="498985">
                  <a:extLst>
                    <a:ext uri="{9D8B030D-6E8A-4147-A177-3AD203B41FA5}">
                      <a16:colId xmlns:a16="http://schemas.microsoft.com/office/drawing/2014/main" val="20004"/>
                    </a:ext>
                  </a:extLst>
                </a:gridCol>
                <a:gridCol w="560898">
                  <a:extLst>
                    <a:ext uri="{9D8B030D-6E8A-4147-A177-3AD203B41FA5}">
                      <a16:colId xmlns:a16="http://schemas.microsoft.com/office/drawing/2014/main" val="20005"/>
                    </a:ext>
                  </a:extLst>
                </a:gridCol>
                <a:gridCol w="489460">
                  <a:extLst>
                    <a:ext uri="{9D8B030D-6E8A-4147-A177-3AD203B41FA5}">
                      <a16:colId xmlns:a16="http://schemas.microsoft.com/office/drawing/2014/main" val="20006"/>
                    </a:ext>
                  </a:extLst>
                </a:gridCol>
                <a:gridCol w="606935">
                  <a:extLst>
                    <a:ext uri="{9D8B030D-6E8A-4147-A177-3AD203B41FA5}">
                      <a16:colId xmlns:a16="http://schemas.microsoft.com/office/drawing/2014/main" val="20003"/>
                    </a:ext>
                  </a:extLst>
                </a:gridCol>
              </a:tblGrid>
              <a:tr h="239205">
                <a:tc rowSpan="2">
                  <a:txBody>
                    <a:bodyPr/>
                    <a:lstStyle/>
                    <a:p>
                      <a:endParaRPr lang="fr-FR" sz="1200" dirty="0">
                        <a:solidFill>
                          <a:srgbClr val="000066"/>
                        </a:solidFill>
                      </a:endParaRPr>
                    </a:p>
                  </a:txBody>
                  <a:tcPr marL="66930" marR="66930" marT="33465" marB="33465">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Mutations </a:t>
                      </a:r>
                      <a:br>
                        <a:rPr kumimoji="0" lang="fr-FR" sz="1200" u="none" strike="noStrike" cap="none" normalizeH="0" baseline="0" dirty="0">
                          <a:ln>
                            <a:noFill/>
                          </a:ln>
                          <a:solidFill>
                            <a:srgbClr val="000066"/>
                          </a:solidFill>
                          <a:effectLst/>
                        </a:rPr>
                      </a:br>
                      <a:r>
                        <a:rPr kumimoji="0" lang="fr-FR" sz="1200" u="none" strike="noStrike" cap="none" normalizeH="0" baseline="0" dirty="0">
                          <a:ln>
                            <a:noFill/>
                          </a:ln>
                          <a:solidFill>
                            <a:srgbClr val="000066"/>
                          </a:solidFill>
                          <a:effectLst/>
                        </a:rPr>
                        <a:t>intégrase </a:t>
                      </a:r>
                      <a:br>
                        <a:rPr kumimoji="0" lang="fr-FR" sz="1200" u="none" strike="noStrike" cap="none" normalizeH="0" baseline="0" dirty="0">
                          <a:ln>
                            <a:noFill/>
                          </a:ln>
                          <a:solidFill>
                            <a:srgbClr val="000066"/>
                          </a:solidFill>
                          <a:effectLst/>
                        </a:rPr>
                      </a:br>
                      <a:r>
                        <a:rPr kumimoji="0" lang="fr-FR" sz="1200" u="none" strike="noStrike" cap="none" normalizeH="0" baseline="0" dirty="0">
                          <a:ln>
                            <a:noFill/>
                          </a:ln>
                          <a:solidFill>
                            <a:srgbClr val="000066"/>
                          </a:solidFill>
                          <a:effectLst/>
                        </a:rPr>
                        <a:t>(Sanger)</a:t>
                      </a:r>
                      <a:endParaRPr kumimoji="0" lang="fr-FR" sz="1200" b="1" i="0" u="none" strike="noStrike" cap="none" normalizeH="0" baseline="0" dirty="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err="1">
                          <a:ln>
                            <a:noFill/>
                          </a:ln>
                          <a:solidFill>
                            <a:srgbClr val="000066"/>
                          </a:solidFill>
                          <a:effectLst/>
                        </a:rPr>
                        <a:t>Fold</a:t>
                      </a:r>
                      <a:r>
                        <a:rPr kumimoji="0" lang="fr-FR" sz="1200" u="none" strike="noStrike" cap="none" normalizeH="0" baseline="0">
                          <a:ln>
                            <a:noFill/>
                          </a:ln>
                          <a:solidFill>
                            <a:srgbClr val="000066"/>
                          </a:solidFill>
                          <a:effectLst/>
                        </a:rPr>
                        <a:t>-change</a:t>
                      </a:r>
                      <a:endParaRPr kumimoji="0" lang="fr-FR" sz="1200" b="1"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tc hMerge="1">
                  <a:txBody>
                    <a:bodyPr/>
                    <a:lstStyle/>
                    <a:p>
                      <a:endParaRPr lang="fr-FR"/>
                    </a:p>
                  </a:txBody>
                  <a:tcPr/>
                </a:tc>
                <a:tc hMerge="1">
                  <a:txBody>
                    <a:bodyPr/>
                    <a:lstStyle/>
                    <a:p>
                      <a:endParaRPr lang="fr-FR"/>
                    </a:p>
                  </a:txBody>
                  <a:tcPr/>
                </a:tc>
                <a:tc row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CR</a:t>
                      </a:r>
                      <a:endParaRPr kumimoji="0" lang="fr-FR" sz="1200" b="1" i="0" u="none" strike="noStrike" cap="none" normalizeH="0" baseline="0" dirty="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39205">
                <a:tc vMerge="1">
                  <a:txBody>
                    <a:bodyPr/>
                    <a:lstStyle/>
                    <a:p>
                      <a:endParaRPr lang="fr-FR"/>
                    </a:p>
                  </a:txBody>
                  <a:tcPr/>
                </a:tc>
                <a:tc vMerge="1">
                  <a:txBody>
                    <a:bodyPr/>
                    <a:lstStyle/>
                    <a:p>
                      <a:endParaRPr lang="fr-F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a:ln>
                            <a:noFill/>
                          </a:ln>
                          <a:solidFill>
                            <a:srgbClr val="000066"/>
                          </a:solidFill>
                          <a:effectLst/>
                          <a:latin typeface="Arial" charset="0"/>
                        </a:rPr>
                        <a:t>BIC</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a:ln>
                            <a:noFill/>
                          </a:ln>
                          <a:solidFill>
                            <a:srgbClr val="000066"/>
                          </a:solidFill>
                          <a:effectLst/>
                          <a:latin typeface="Arial" charset="0"/>
                        </a:rPr>
                        <a:t>DTG</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a:ln>
                            <a:noFill/>
                          </a:ln>
                          <a:solidFill>
                            <a:srgbClr val="000066"/>
                          </a:solidFill>
                          <a:effectLst/>
                          <a:latin typeface="Arial" charset="0"/>
                        </a:rPr>
                        <a:t>EVG</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a:ln>
                            <a:noFill/>
                          </a:ln>
                          <a:solidFill>
                            <a:srgbClr val="000066"/>
                          </a:solidFill>
                          <a:effectLst/>
                          <a:latin typeface="Arial" charset="0"/>
                        </a:rPr>
                        <a:t>RAL</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vMerge="1">
                  <a:txBody>
                    <a:bodyPr/>
                    <a:lstStyle/>
                    <a:p>
                      <a:endParaRPr lang="fr-FR"/>
                    </a:p>
                  </a:txBody>
                  <a:tcPr/>
                </a:tc>
                <a:extLst>
                  <a:ext uri="{0D108BD9-81ED-4DB2-BD59-A6C34878D82A}">
                    <a16:rowId xmlns:a16="http://schemas.microsoft.com/office/drawing/2014/main" val="10005"/>
                  </a:ext>
                </a:extLst>
              </a:tr>
              <a:tr h="37914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Début (P0)</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Sauvage</a:t>
                      </a:r>
                      <a:endParaRPr kumimoji="0" lang="fr-FR" sz="1200" b="0" i="0" u="none" strike="noStrike" cap="none" normalizeH="0" baseline="0" dirty="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1,0</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1,1</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1,5</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1,3</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102 %</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7914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BIC (P13)</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S24S/G, S153F</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1,4</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1,7</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2,8</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1,4</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15 %</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7914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DTG (P13)</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S153Y, L234F</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mn-lt"/>
                        </a:rPr>
                        <a:t>2,0</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1,9</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2,9</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1,4</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7,2 %</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7914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EVG (P13)</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dirty="0">
                          <a:ln>
                            <a:noFill/>
                          </a:ln>
                          <a:solidFill>
                            <a:srgbClr val="000066"/>
                          </a:solidFill>
                          <a:effectLst/>
                        </a:rPr>
                        <a:t>T66T/I, E138E/K,</a:t>
                      </a:r>
                      <a:br>
                        <a:rPr kumimoji="0" lang="fr-FR" sz="1200" u="none" strike="noStrike" cap="none" normalizeH="0" baseline="0" dirty="0">
                          <a:ln>
                            <a:noFill/>
                          </a:ln>
                          <a:solidFill>
                            <a:srgbClr val="000066"/>
                          </a:solidFill>
                          <a:effectLst/>
                        </a:rPr>
                      </a:br>
                      <a:r>
                        <a:rPr kumimoji="0" lang="fr-FR" sz="1200" u="none" strike="noStrike" cap="none" normalizeH="0" baseline="0" dirty="0">
                          <a:ln>
                            <a:noFill/>
                          </a:ln>
                          <a:solidFill>
                            <a:srgbClr val="000066"/>
                          </a:solidFill>
                          <a:effectLst/>
                        </a:rPr>
                        <a:t>Q148Q/RK</a:t>
                      </a:r>
                      <a:endParaRPr kumimoji="0" lang="fr-FR" sz="1200" b="0" i="0" u="none" strike="noStrike" cap="none" normalizeH="0" baseline="0" dirty="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2,9</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3,3</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&gt; 145</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61</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u="none" strike="noStrike" cap="none" normalizeH="0" baseline="0">
                          <a:ln>
                            <a:noFill/>
                          </a:ln>
                          <a:solidFill>
                            <a:srgbClr val="000066"/>
                          </a:solidFill>
                          <a:effectLst/>
                        </a:rPr>
                        <a:t>12 %</a:t>
                      </a:r>
                      <a:endParaRPr kumimoji="0" lang="fr-FR" sz="1200" b="0" i="0" u="none" strike="noStrike" cap="none" normalizeH="0" baseline="0">
                        <a:ln>
                          <a:noFill/>
                        </a:ln>
                        <a:solidFill>
                          <a:srgbClr val="000066"/>
                        </a:solidFill>
                        <a:effectLst/>
                        <a:latin typeface="Arial" charset="0"/>
                      </a:endParaRP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7914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RAL (P13)</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G118G/D, Q148K</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0,8</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0,8</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71</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a:ln>
                            <a:noFill/>
                          </a:ln>
                          <a:solidFill>
                            <a:srgbClr val="000066"/>
                          </a:solidFill>
                          <a:effectLst/>
                          <a:latin typeface="Arial" charset="0"/>
                        </a:rPr>
                        <a:t>47</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3,3 %</a:t>
                      </a:r>
                    </a:p>
                  </a:txBody>
                  <a:tcPr marL="66930" marR="66930" marT="33465" marB="3346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bl>
          </a:graphicData>
        </a:graphic>
      </p:graphicFrame>
      <p:sp>
        <p:nvSpPr>
          <p:cNvPr id="259" name="Rectangle 258"/>
          <p:cNvSpPr/>
          <p:nvPr/>
        </p:nvSpPr>
        <p:spPr>
          <a:xfrm>
            <a:off x="4171543" y="5936131"/>
            <a:ext cx="2509020" cy="253916"/>
          </a:xfrm>
          <a:prstGeom prst="rect">
            <a:avLst/>
          </a:prstGeom>
        </p:spPr>
        <p:txBody>
          <a:bodyPr wrap="none">
            <a:spAutoFit/>
          </a:bodyPr>
          <a:lstStyle/>
          <a:p>
            <a:r>
              <a:rPr lang="fr-FR" sz="1050" dirty="0">
                <a:cs typeface="+mn-cs"/>
              </a:rPr>
              <a:t>P = passage, CR = capacité réplicative</a:t>
            </a:r>
            <a:endParaRPr lang="fr-FR" sz="2400" dirty="0"/>
          </a:p>
        </p:txBody>
      </p:sp>
      <p:sp>
        <p:nvSpPr>
          <p:cNvPr id="260" name="ZoneTexte 259">
            <a:extLst>
              <a:ext uri="{FF2B5EF4-FFF2-40B4-BE49-F238E27FC236}">
                <a16:creationId xmlns:a16="http://schemas.microsoft.com/office/drawing/2014/main" id="{128372A3-871A-4CF3-A183-0CFBC58D6E12}"/>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21</a:t>
            </a:r>
          </a:p>
        </p:txBody>
      </p:sp>
    </p:spTree>
    <p:extLst>
      <p:ext uri="{BB962C8B-B14F-4D97-AF65-F5344CB8AC3E}">
        <p14:creationId xmlns:p14="http://schemas.microsoft.com/office/powerpoint/2010/main" val="1991155413"/>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Sélection de résistance in vitro </a:t>
            </a:r>
            <a:br>
              <a:rPr lang="fr-FR" dirty="0"/>
            </a:br>
            <a:r>
              <a:rPr lang="fr-FR" dirty="0"/>
              <a:t>avec les INI : BIC vs DTG</a:t>
            </a:r>
          </a:p>
        </p:txBody>
      </p:sp>
      <p:sp>
        <p:nvSpPr>
          <p:cNvPr id="4" name="Espace réservé du contenu 3"/>
          <p:cNvSpPr>
            <a:spLocks noGrp="1"/>
          </p:cNvSpPr>
          <p:nvPr>
            <p:ph idx="1"/>
          </p:nvPr>
        </p:nvSpPr>
        <p:spPr>
          <a:xfrm>
            <a:off x="457200" y="1341438"/>
            <a:ext cx="8507413" cy="558680"/>
          </a:xfrm>
        </p:spPr>
        <p:txBody>
          <a:bodyPr/>
          <a:lstStyle/>
          <a:p>
            <a:r>
              <a:rPr lang="fr-FR" sz="1600" b="1" dirty="0"/>
              <a:t>Expériences de pression de sélection à partir de virus porteurs de mutations</a:t>
            </a:r>
          </a:p>
          <a:p>
            <a:pPr marL="0" indent="0">
              <a:buNone/>
              <a:tabLst>
                <a:tab pos="361950" algn="l"/>
              </a:tabLst>
            </a:pPr>
            <a:r>
              <a:rPr lang="fr-FR" sz="1600" b="1" dirty="0"/>
              <a:t>	aux INI : </a:t>
            </a:r>
            <a:r>
              <a:rPr lang="fr-FR" sz="1600" dirty="0"/>
              <a:t>E92Q, Q148R, R263K, N155H</a:t>
            </a:r>
            <a:endParaRPr lang="fr-FR" sz="1800" dirty="0"/>
          </a:p>
        </p:txBody>
      </p:sp>
      <p:sp>
        <p:nvSpPr>
          <p:cNvPr id="6"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Andreatta</a:t>
            </a:r>
            <a:r>
              <a:rPr lang="en-GB" sz="1200" i="1" dirty="0">
                <a:solidFill>
                  <a:srgbClr val="0070C0"/>
                </a:solidFill>
              </a:rPr>
              <a:t> K, CROI 2018, Abs. 546</a:t>
            </a:r>
          </a:p>
        </p:txBody>
      </p:sp>
      <p:graphicFrame>
        <p:nvGraphicFramePr>
          <p:cNvPr id="7" name="Tableau 6"/>
          <p:cNvGraphicFramePr>
            <a:graphicFrameLocks noGrp="1"/>
          </p:cNvGraphicFramePr>
          <p:nvPr>
            <p:extLst>
              <p:ext uri="{D42A27DB-BD31-4B8C-83A1-F6EECF244321}">
                <p14:modId xmlns:p14="http://schemas.microsoft.com/office/powerpoint/2010/main" val="3939002429"/>
              </p:ext>
            </p:extLst>
          </p:nvPr>
        </p:nvGraphicFramePr>
        <p:xfrm>
          <a:off x="121236" y="2544317"/>
          <a:ext cx="8916036" cy="2164080"/>
        </p:xfrm>
        <a:graphic>
          <a:graphicData uri="http://schemas.openxmlformats.org/drawingml/2006/table">
            <a:tbl>
              <a:tblPr firstRow="1" bandRow="1">
                <a:tableStyleId>{5C22544A-7EE6-4342-B048-85BDC9FD1C3A}</a:tableStyleId>
              </a:tblPr>
              <a:tblGrid>
                <a:gridCol w="794068">
                  <a:extLst>
                    <a:ext uri="{9D8B030D-6E8A-4147-A177-3AD203B41FA5}">
                      <a16:colId xmlns:a16="http://schemas.microsoft.com/office/drawing/2014/main" val="20000"/>
                    </a:ext>
                  </a:extLst>
                </a:gridCol>
                <a:gridCol w="2310448">
                  <a:extLst>
                    <a:ext uri="{9D8B030D-6E8A-4147-A177-3AD203B41FA5}">
                      <a16:colId xmlns:a16="http://schemas.microsoft.com/office/drawing/2014/main" val="20001"/>
                    </a:ext>
                  </a:extLst>
                </a:gridCol>
                <a:gridCol w="683551">
                  <a:extLst>
                    <a:ext uri="{9D8B030D-6E8A-4147-A177-3AD203B41FA5}">
                      <a16:colId xmlns:a16="http://schemas.microsoft.com/office/drawing/2014/main" val="20002"/>
                    </a:ext>
                  </a:extLst>
                </a:gridCol>
                <a:gridCol w="669418">
                  <a:extLst>
                    <a:ext uri="{9D8B030D-6E8A-4147-A177-3AD203B41FA5}">
                      <a16:colId xmlns:a16="http://schemas.microsoft.com/office/drawing/2014/main" val="20003"/>
                    </a:ext>
                  </a:extLst>
                </a:gridCol>
                <a:gridCol w="658711">
                  <a:extLst>
                    <a:ext uri="{9D8B030D-6E8A-4147-A177-3AD203B41FA5}">
                      <a16:colId xmlns:a16="http://schemas.microsoft.com/office/drawing/2014/main" val="20004"/>
                    </a:ext>
                  </a:extLst>
                </a:gridCol>
                <a:gridCol w="1910080">
                  <a:extLst>
                    <a:ext uri="{9D8B030D-6E8A-4147-A177-3AD203B41FA5}">
                      <a16:colId xmlns:a16="http://schemas.microsoft.com/office/drawing/2014/main" val="20005"/>
                    </a:ext>
                  </a:extLst>
                </a:gridCol>
                <a:gridCol w="612083">
                  <a:extLst>
                    <a:ext uri="{9D8B030D-6E8A-4147-A177-3AD203B41FA5}">
                      <a16:colId xmlns:a16="http://schemas.microsoft.com/office/drawing/2014/main" val="20006"/>
                    </a:ext>
                  </a:extLst>
                </a:gridCol>
                <a:gridCol w="637597">
                  <a:extLst>
                    <a:ext uri="{9D8B030D-6E8A-4147-A177-3AD203B41FA5}">
                      <a16:colId xmlns:a16="http://schemas.microsoft.com/office/drawing/2014/main" val="20007"/>
                    </a:ext>
                  </a:extLst>
                </a:gridCol>
                <a:gridCol w="640080">
                  <a:extLst>
                    <a:ext uri="{9D8B030D-6E8A-4147-A177-3AD203B41FA5}">
                      <a16:colId xmlns:a16="http://schemas.microsoft.com/office/drawing/2014/main" val="20008"/>
                    </a:ext>
                  </a:extLst>
                </a:gridCol>
              </a:tblGrid>
              <a:tr h="664694">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lang="fr-FR" sz="1400" dirty="0">
                          <a:solidFill>
                            <a:srgbClr val="000066"/>
                          </a:solidFill>
                        </a:rPr>
                        <a:t>Virus</a:t>
                      </a:r>
                      <a:r>
                        <a:rPr lang="fr-FR" sz="1400" baseline="0" dirty="0">
                          <a:solidFill>
                            <a:srgbClr val="000066"/>
                          </a:solidFill>
                        </a:rPr>
                        <a:t> </a:t>
                      </a:r>
                      <a:br>
                        <a:rPr lang="fr-FR" sz="1400" baseline="0" dirty="0">
                          <a:solidFill>
                            <a:srgbClr val="000066"/>
                          </a:solidFill>
                        </a:rPr>
                      </a:br>
                      <a:r>
                        <a:rPr lang="fr-FR" sz="1400" baseline="0" dirty="0">
                          <a:solidFill>
                            <a:srgbClr val="000066"/>
                          </a:solidFill>
                        </a:rPr>
                        <a:t>J0</a:t>
                      </a:r>
                      <a:endParaRPr kumimoji="0" lang="fr-FR" sz="1400" b="0" i="0" u="none" strike="noStrike" cap="none" normalizeH="0" baseline="0" dirty="0">
                        <a:ln>
                          <a:noFill/>
                        </a:ln>
                        <a:solidFill>
                          <a:srgbClr val="000066"/>
                        </a:solidFill>
                        <a:effectLst/>
                        <a:latin typeface="Arial" charset="0"/>
                      </a:endParaRP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Mutations intégrase sélectionnées </a:t>
                      </a:r>
                      <a:br>
                        <a:rPr kumimoji="0" lang="fr-FR" sz="1400" b="1" i="0" u="none" strike="noStrike" cap="none" normalizeH="0" baseline="0" dirty="0">
                          <a:ln>
                            <a:noFill/>
                          </a:ln>
                          <a:solidFill>
                            <a:srgbClr val="000066"/>
                          </a:solidFill>
                          <a:effectLst/>
                          <a:latin typeface="Arial" charset="0"/>
                        </a:rPr>
                      </a:br>
                      <a:r>
                        <a:rPr kumimoji="0" lang="fr-FR" sz="1400" b="1" i="0" u="none" strike="noStrike" cap="none" normalizeH="0" baseline="0" dirty="0">
                          <a:ln>
                            <a:noFill/>
                          </a:ln>
                          <a:solidFill>
                            <a:srgbClr val="000066"/>
                          </a:solidFill>
                          <a:effectLst/>
                          <a:latin typeface="Arial" charset="0"/>
                        </a:rPr>
                        <a:t>par BIC</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dirty="0">
                          <a:ln>
                            <a:noFill/>
                          </a:ln>
                          <a:solidFill>
                            <a:srgbClr val="000066"/>
                          </a:solidFill>
                          <a:effectLst/>
                        </a:rPr>
                        <a:t>FC </a:t>
                      </a:r>
                    </a:p>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dirty="0">
                          <a:ln>
                            <a:noFill/>
                          </a:ln>
                          <a:solidFill>
                            <a:srgbClr val="000066"/>
                          </a:solidFill>
                          <a:effectLst/>
                        </a:rPr>
                        <a:t>BIC</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FC </a:t>
                      </a:r>
                    </a:p>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DTG</a:t>
                      </a:r>
                      <a:endParaRPr kumimoji="0" lang="fr-FR" sz="14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CR</a:t>
                      </a: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Mutations intégrase sélectionnées </a:t>
                      </a:r>
                      <a:br>
                        <a:rPr kumimoji="0" lang="fr-FR" sz="1400" b="1" i="0" u="none" strike="noStrike" cap="none" normalizeH="0" baseline="0" dirty="0">
                          <a:ln>
                            <a:noFill/>
                          </a:ln>
                          <a:solidFill>
                            <a:srgbClr val="000066"/>
                          </a:solidFill>
                          <a:effectLst/>
                          <a:latin typeface="Arial" charset="0"/>
                        </a:rPr>
                      </a:br>
                      <a:r>
                        <a:rPr kumimoji="0" lang="fr-FR" sz="1400" b="1" i="0" u="none" strike="noStrike" cap="none" normalizeH="0" baseline="0" dirty="0">
                          <a:ln>
                            <a:noFill/>
                          </a:ln>
                          <a:solidFill>
                            <a:srgbClr val="000066"/>
                          </a:solidFill>
                          <a:effectLst/>
                          <a:latin typeface="Arial" charset="0"/>
                        </a:rPr>
                        <a:t>par DTG</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FC </a:t>
                      </a:r>
                    </a:p>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BIC</a:t>
                      </a:r>
                      <a:endParaRPr kumimoji="0" lang="fr-FR" sz="14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FC </a:t>
                      </a:r>
                    </a:p>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DTG</a:t>
                      </a:r>
                      <a:endParaRPr kumimoji="0" lang="fr-FR" sz="14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CR</a:t>
                      </a:r>
                    </a:p>
                  </a:txBody>
                  <a:tcPr anchor="ctr" horzOverflow="overflow"/>
                </a:tc>
                <a:extLst>
                  <a:ext uri="{0D108BD9-81ED-4DB2-BD59-A6C34878D82A}">
                    <a16:rowId xmlns:a16="http://schemas.microsoft.com/office/drawing/2014/main" val="10001"/>
                  </a:ext>
                </a:extLst>
              </a:tr>
              <a:tr h="238242">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E92Q</a:t>
                      </a:r>
                      <a:endParaRPr kumimoji="0" lang="fr-FR" sz="1400" b="0" i="0" u="none" strike="noStrike" cap="none" normalizeH="0" baseline="0" dirty="0">
                        <a:ln>
                          <a:noFill/>
                        </a:ln>
                        <a:solidFill>
                          <a:srgbClr val="000066"/>
                        </a:solidFill>
                        <a:effectLst/>
                        <a:latin typeface="Arial" charset="0"/>
                      </a:endParaRP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a:ln>
                            <a:noFill/>
                          </a:ln>
                          <a:solidFill>
                            <a:srgbClr val="000066"/>
                          </a:solidFill>
                          <a:effectLst/>
                        </a:rPr>
                        <a:t>E92Q-G140G/E-M154M/I</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0,9</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1,7</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2 %</a:t>
                      </a: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E92Q</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1,1</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1,4</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13 %</a:t>
                      </a:r>
                    </a:p>
                  </a:txBody>
                  <a:tcPr anchor="ctr" horzOverflow="overflow"/>
                </a:tc>
                <a:extLst>
                  <a:ext uri="{0D108BD9-81ED-4DB2-BD59-A6C34878D82A}">
                    <a16:rowId xmlns:a16="http://schemas.microsoft.com/office/drawing/2014/main" val="10002"/>
                  </a:ext>
                </a:extLst>
              </a:tr>
              <a:tr h="40501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Q148R</a:t>
                      </a:r>
                      <a:endParaRPr kumimoji="0" lang="fr-FR" sz="1400" b="0" i="0" u="none" strike="noStrike" cap="none" normalizeH="0" baseline="0" dirty="0">
                        <a:ln>
                          <a:noFill/>
                        </a:ln>
                        <a:solidFill>
                          <a:srgbClr val="000066"/>
                        </a:solidFill>
                        <a:effectLst/>
                        <a:latin typeface="Arial" charset="0"/>
                      </a:endParaRP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Q148R</a:t>
                      </a:r>
                      <a:endParaRPr kumimoji="0" lang="fr-FR" sz="1400" b="0" i="0" u="none" strike="noStrike" cap="none" normalizeH="0" baseline="0" dirty="0">
                        <a:ln>
                          <a:noFill/>
                        </a:ln>
                        <a:solidFill>
                          <a:srgbClr val="000066"/>
                        </a:solidFill>
                        <a:effectLst/>
                        <a:latin typeface="Arial" charset="0"/>
                      </a:endParaRP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0,6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4,9 %</a:t>
                      </a: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G52G/E-E138K-Q148R-H171H/Y</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1,4</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1,4</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3,5 %</a:t>
                      </a:r>
                    </a:p>
                  </a:txBody>
                  <a:tcPr anchor="ctr" horzOverflow="overflow"/>
                </a:tc>
                <a:extLst>
                  <a:ext uri="{0D108BD9-81ED-4DB2-BD59-A6C34878D82A}">
                    <a16:rowId xmlns:a16="http://schemas.microsoft.com/office/drawing/2014/main" val="10003"/>
                  </a:ext>
                </a:extLst>
              </a:tr>
              <a:tr h="238242">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R263K</a:t>
                      </a:r>
                      <a:endParaRPr kumimoji="0" lang="fr-FR" sz="1400" b="0" i="0" u="none" strike="noStrike" cap="none" normalizeH="0" baseline="0" dirty="0">
                        <a:ln>
                          <a:noFill/>
                        </a:ln>
                        <a:solidFill>
                          <a:srgbClr val="000066"/>
                        </a:solidFill>
                        <a:effectLst/>
                        <a:latin typeface="Arial" charset="0"/>
                      </a:endParaRP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a:ln>
                            <a:noFill/>
                          </a:ln>
                          <a:solidFill>
                            <a:srgbClr val="000066"/>
                          </a:solidFill>
                          <a:effectLst/>
                        </a:rPr>
                        <a:t>R263K</a:t>
                      </a:r>
                      <a:endParaRPr kumimoji="0" lang="fr-FR" sz="1400" b="0" i="0" u="none" strike="noStrike" cap="none" normalizeH="0" baseline="0">
                        <a:ln>
                          <a:noFill/>
                        </a:ln>
                        <a:solidFill>
                          <a:srgbClr val="000066"/>
                        </a:solidFill>
                        <a:effectLst/>
                        <a:latin typeface="Arial" charset="0"/>
                      </a:endParaRP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dirty="0">
                          <a:ln>
                            <a:noFill/>
                          </a:ln>
                          <a:solidFill>
                            <a:srgbClr val="000066"/>
                          </a:solidFill>
                          <a:effectLst/>
                        </a:rPr>
                        <a:t>1,7</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a:ln>
                            <a:noFill/>
                          </a:ln>
                          <a:solidFill>
                            <a:srgbClr val="000066"/>
                          </a:solidFill>
                          <a:effectLst/>
                        </a:rPr>
                        <a:t>1,6</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NR</a:t>
                      </a: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dirty="0">
                          <a:ln>
                            <a:noFill/>
                          </a:ln>
                          <a:solidFill>
                            <a:srgbClr val="000066"/>
                          </a:solidFill>
                          <a:effectLst/>
                        </a:rPr>
                        <a:t>R263K</a:t>
                      </a:r>
                      <a:endParaRPr kumimoji="0" lang="fr-FR" sz="1400" b="0" i="0" u="none" strike="noStrike" cap="none" normalizeH="0" baseline="0" dirty="0">
                        <a:ln>
                          <a:noFill/>
                        </a:ln>
                        <a:solidFill>
                          <a:srgbClr val="000066"/>
                        </a:solidFill>
                        <a:effectLst/>
                        <a:latin typeface="Arial" charset="0"/>
                      </a:endParaRP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dirty="0">
                          <a:ln>
                            <a:noFill/>
                          </a:ln>
                          <a:solidFill>
                            <a:srgbClr val="000066"/>
                          </a:solidFill>
                          <a:effectLst/>
                        </a:rPr>
                        <a:t>1,6</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a:ln>
                            <a:noFill/>
                          </a:ln>
                          <a:solidFill>
                            <a:srgbClr val="000066"/>
                          </a:solidFill>
                          <a:effectLst/>
                        </a:rPr>
                        <a:t>1,8</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7,5 %</a:t>
                      </a:r>
                    </a:p>
                  </a:txBody>
                  <a:tcPr anchor="ctr" horzOverflow="overflow"/>
                </a:tc>
                <a:extLst>
                  <a:ext uri="{0D108BD9-81ED-4DB2-BD59-A6C34878D82A}">
                    <a16:rowId xmlns:a16="http://schemas.microsoft.com/office/drawing/2014/main" val="10004"/>
                  </a:ext>
                </a:extLst>
              </a:tr>
              <a:tr h="238242">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N155H</a:t>
                      </a: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L45Q-N155H</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dirty="0">
                          <a:ln>
                            <a:noFill/>
                          </a:ln>
                          <a:solidFill>
                            <a:srgbClr val="000066"/>
                          </a:solidFill>
                          <a:effectLst/>
                        </a:rPr>
                        <a:t>1,5</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u="none" strike="noStrike" cap="none" normalizeH="0" baseline="0">
                          <a:ln>
                            <a:noFill/>
                          </a:ln>
                          <a:solidFill>
                            <a:srgbClr val="000066"/>
                          </a:solidFill>
                          <a:effectLst/>
                        </a:rPr>
                        <a:t>1,5</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59 %</a:t>
                      </a:r>
                    </a:p>
                  </a:txBody>
                  <a:tcPr anchor="ctr" horzOverflow="overflow">
                    <a:lnR w="38100" cap="flat" cmpd="sng" algn="ctr">
                      <a:solidFill>
                        <a:schemeClr val="tx1">
                          <a:lumMod val="65000"/>
                          <a:lumOff val="35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S147N-N155H</a:t>
                      </a:r>
                    </a:p>
                  </a:txBody>
                  <a:tcPr anchor="ctr" horzOverflow="overflow">
                    <a:lnL w="38100" cap="flat" cmpd="sng" algn="ctr">
                      <a:solidFill>
                        <a:schemeClr val="tx1">
                          <a:lumMod val="65000"/>
                          <a:lumOff val="35000"/>
                        </a:schemeClr>
                      </a:solidFill>
                      <a:prstDash val="solid"/>
                      <a:round/>
                      <a:headEnd type="none" w="med" len="med"/>
                      <a:tailEnd type="none" w="med" len="med"/>
                    </a:ln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NR</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NR</a:t>
                      </a:r>
                    </a:p>
                  </a:txBody>
                  <a:tcPr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NR</a:t>
                      </a:r>
                    </a:p>
                  </a:txBody>
                  <a:tcPr anchor="ctr" horzOverflow="overflow"/>
                </a:tc>
                <a:extLst>
                  <a:ext uri="{0D108BD9-81ED-4DB2-BD59-A6C34878D82A}">
                    <a16:rowId xmlns:a16="http://schemas.microsoft.com/office/drawing/2014/main" val="10005"/>
                  </a:ext>
                </a:extLst>
              </a:tr>
            </a:tbl>
          </a:graphicData>
        </a:graphic>
      </p:graphicFrame>
      <p:sp>
        <p:nvSpPr>
          <p:cNvPr id="8" name="ZoneTexte 7"/>
          <p:cNvSpPr txBox="1"/>
          <p:nvPr/>
        </p:nvSpPr>
        <p:spPr>
          <a:xfrm>
            <a:off x="72376" y="4754939"/>
            <a:ext cx="5237018" cy="261610"/>
          </a:xfrm>
          <a:prstGeom prst="rect">
            <a:avLst/>
          </a:prstGeom>
          <a:noFill/>
        </p:spPr>
        <p:txBody>
          <a:bodyPr wrap="square" rtlCol="0">
            <a:spAutoFit/>
          </a:bodyPr>
          <a:lstStyle/>
          <a:p>
            <a:r>
              <a:rPr lang="fr-FR" sz="1100" dirty="0"/>
              <a:t>CR : capacité réplicative virale, NR : non réalisé </a:t>
            </a:r>
          </a:p>
        </p:txBody>
      </p:sp>
      <p:sp>
        <p:nvSpPr>
          <p:cNvPr id="9" name="Text Box 2"/>
          <p:cNvSpPr txBox="1">
            <a:spLocks noChangeArrowheads="1"/>
          </p:cNvSpPr>
          <p:nvPr/>
        </p:nvSpPr>
        <p:spPr bwMode="auto">
          <a:xfrm>
            <a:off x="961902" y="1962264"/>
            <a:ext cx="7266440" cy="590931"/>
          </a:xfrm>
          <a:prstGeom prst="rect">
            <a:avLst/>
          </a:prstGeom>
          <a:noFill/>
          <a:ln w="9525">
            <a:noFill/>
            <a:miter lim="800000"/>
            <a:headEnd/>
            <a:tailEnd/>
          </a:ln>
        </p:spPr>
        <p:txBody>
          <a:bodyPr wrap="square">
            <a:spAutoFit/>
          </a:bodyPr>
          <a:lstStyle/>
          <a:p>
            <a:pPr algn="ctr">
              <a:lnSpc>
                <a:spcPct val="90000"/>
              </a:lnSpc>
            </a:pPr>
            <a:r>
              <a:rPr lang="fr-FR" b="1" dirty="0">
                <a:solidFill>
                  <a:srgbClr val="0070C0"/>
                </a:solidFill>
                <a:latin typeface="Calibri" pitchFamily="34" charset="0"/>
                <a:ea typeface="ＭＳ Ｐゴシック" pitchFamily="34" charset="-128"/>
              </a:rPr>
              <a:t>Profils génotypiques et phénotypiques des virus sélectionnés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in vitro après passages multiples  </a:t>
            </a:r>
          </a:p>
        </p:txBody>
      </p:sp>
      <p:sp>
        <p:nvSpPr>
          <p:cNvPr id="12" name="Espace réservé du contenu 3"/>
          <p:cNvSpPr txBox="1">
            <a:spLocks/>
          </p:cNvSpPr>
          <p:nvPr/>
        </p:nvSpPr>
        <p:spPr bwMode="auto">
          <a:xfrm>
            <a:off x="457200" y="5052060"/>
            <a:ext cx="8507413" cy="135007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lvl="1"/>
            <a:r>
              <a:rPr lang="fr-FR" sz="1400" kern="0" dirty="0"/>
              <a:t>Mutant E92Q-G140E : </a:t>
            </a:r>
            <a:r>
              <a:rPr lang="fr-FR" sz="1400" kern="0" dirty="0">
                <a:sym typeface="Wingdings"/>
              </a:rPr>
              <a:t>FC BIC &gt; 100, FC DTG &gt; 200 et CR &lt; 1 %</a:t>
            </a:r>
            <a:endParaRPr lang="fr-FR" sz="1400" kern="0" dirty="0"/>
          </a:p>
          <a:p>
            <a:endParaRPr lang="fr-FR" sz="1050" b="1" kern="0" dirty="0">
              <a:solidFill>
                <a:srgbClr val="0070C0"/>
              </a:solidFill>
              <a:latin typeface="Calibri" panose="020F0502020204030204" pitchFamily="34" charset="0"/>
              <a:cs typeface="Calibri" panose="020F0502020204030204" pitchFamily="34" charset="0"/>
            </a:endParaRPr>
          </a:p>
          <a:p>
            <a:r>
              <a:rPr lang="fr-FR" sz="2000" b="1" kern="0" dirty="0">
                <a:solidFill>
                  <a:srgbClr val="0070C0"/>
                </a:solidFill>
                <a:latin typeface="Calibri" panose="020F0502020204030204" pitchFamily="34" charset="0"/>
                <a:cs typeface="Calibri" panose="020F0502020204030204" pitchFamily="34" charset="0"/>
              </a:rPr>
              <a:t>Conclusions</a:t>
            </a:r>
            <a:r>
              <a:rPr lang="fr-FR" sz="1800" b="1" kern="0" dirty="0">
                <a:solidFill>
                  <a:srgbClr val="0070C0"/>
                </a:solidFill>
                <a:latin typeface="Calibri" panose="020F0502020204030204" pitchFamily="34" charset="0"/>
                <a:cs typeface="Calibri" panose="020F0502020204030204" pitchFamily="34" charset="0"/>
              </a:rPr>
              <a:t> </a:t>
            </a:r>
          </a:p>
          <a:p>
            <a:pPr lvl="1"/>
            <a:r>
              <a:rPr lang="fr-FR" sz="1600" kern="0" dirty="0"/>
              <a:t>Identification de 2 profils de résistance à BIC : S153F/Y (FC &lt; 2) </a:t>
            </a:r>
          </a:p>
          <a:p>
            <a:pPr marL="457200" lvl="1" indent="0">
              <a:buFontTx/>
              <a:buNone/>
              <a:tabLst>
                <a:tab pos="754063" algn="l"/>
              </a:tabLst>
            </a:pPr>
            <a:r>
              <a:rPr lang="fr-FR" sz="1600" kern="0" dirty="0"/>
              <a:t>	et E92Q-G140E (FC &gt; 100 mais CR &lt; 1 % </a:t>
            </a:r>
            <a:r>
              <a:rPr lang="fr-FR" sz="1600" kern="0" dirty="0">
                <a:sym typeface="Wingdings"/>
              </a:rPr>
              <a:t> non présent in vivo ?</a:t>
            </a:r>
            <a:r>
              <a:rPr lang="fr-FR" sz="1600" kern="0" dirty="0"/>
              <a:t>)</a:t>
            </a:r>
          </a:p>
          <a:p>
            <a:pPr lvl="1"/>
            <a:r>
              <a:rPr lang="fr-FR" sz="1600" kern="0" dirty="0"/>
              <a:t>L’ensemble des virus sélectionnés sous pression d’INI reste sensible à BIC </a:t>
            </a:r>
          </a:p>
          <a:p>
            <a:pPr marL="457200" lvl="1" indent="0">
              <a:buFontTx/>
              <a:buNone/>
              <a:tabLst>
                <a:tab pos="714375" algn="l"/>
              </a:tabLst>
            </a:pPr>
            <a:r>
              <a:rPr lang="fr-FR" sz="1600" kern="0" dirty="0"/>
              <a:t>	</a:t>
            </a:r>
            <a:r>
              <a:rPr lang="fr-FR" sz="800" kern="0" dirty="0"/>
              <a:t> </a:t>
            </a:r>
            <a:r>
              <a:rPr lang="fr-FR" sz="1600" kern="0" dirty="0"/>
              <a:t>ou avec une faible </a:t>
            </a:r>
            <a:r>
              <a:rPr lang="fr-FR" sz="1600" b="1" kern="0" dirty="0">
                <a:sym typeface="Wingdings 3" panose="05040102010807070707" pitchFamily="18" charset="2"/>
              </a:rPr>
              <a:t> </a:t>
            </a:r>
            <a:r>
              <a:rPr lang="fr-FR" sz="1600" kern="0" dirty="0"/>
              <a:t>du FC</a:t>
            </a:r>
          </a:p>
          <a:p>
            <a:pPr lvl="1"/>
            <a:endParaRPr lang="fr-FR" sz="1400" kern="0" dirty="0"/>
          </a:p>
          <a:p>
            <a:endParaRPr lang="fr-FR" sz="1600" kern="0" dirty="0"/>
          </a:p>
        </p:txBody>
      </p:sp>
      <p:sp>
        <p:nvSpPr>
          <p:cNvPr id="10" name="ZoneTexte 9">
            <a:extLst>
              <a:ext uri="{FF2B5EF4-FFF2-40B4-BE49-F238E27FC236}">
                <a16:creationId xmlns:a16="http://schemas.microsoft.com/office/drawing/2014/main" id="{978EDC6A-12E5-402C-9D95-456C191F06E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22</a:t>
            </a:r>
          </a:p>
        </p:txBody>
      </p:sp>
    </p:spTree>
    <p:extLst>
      <p:ext uri="{BB962C8B-B14F-4D97-AF65-F5344CB8AC3E}">
        <p14:creationId xmlns:p14="http://schemas.microsoft.com/office/powerpoint/2010/main" val="897875478"/>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Sélection de résistance in vitro </a:t>
            </a:r>
            <a:br>
              <a:rPr lang="fr-FR" dirty="0"/>
            </a:br>
            <a:r>
              <a:rPr lang="fr-FR" dirty="0"/>
              <a:t>avec les INI selon le sous-type de VIH (1)</a:t>
            </a:r>
          </a:p>
        </p:txBody>
      </p:sp>
      <p:sp>
        <p:nvSpPr>
          <p:cNvPr id="3" name="Espace réservé du contenu 2"/>
          <p:cNvSpPr>
            <a:spLocks noGrp="1"/>
          </p:cNvSpPr>
          <p:nvPr>
            <p:ph idx="1"/>
          </p:nvPr>
        </p:nvSpPr>
        <p:spPr>
          <a:xfrm>
            <a:off x="368300" y="1303338"/>
            <a:ext cx="8507413" cy="5111750"/>
          </a:xfrm>
        </p:spPr>
        <p:txBody>
          <a:bodyPr/>
          <a:lstStyle/>
          <a:p>
            <a:r>
              <a:rPr lang="fr-FR" sz="2000" dirty="0"/>
              <a:t>Expériences de </a:t>
            </a:r>
            <a:r>
              <a:rPr lang="fr-FR" sz="2000" b="1" dirty="0"/>
              <a:t>sélections de résistance in vitro à EVG, CAB, BIC et DTG à partir de différents sous-types du VIH-1</a:t>
            </a:r>
            <a:r>
              <a:rPr lang="fr-FR" sz="2000" dirty="0"/>
              <a:t> (B, C, CRF01_AE et CRF02_AG)</a:t>
            </a:r>
          </a:p>
          <a:p>
            <a:endParaRPr lang="fr-FR" sz="2000" dirty="0"/>
          </a:p>
        </p:txBody>
      </p:sp>
      <p:sp>
        <p:nvSpPr>
          <p:cNvPr id="4"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Brenner B, CROI 2018, Abs. 549</a:t>
            </a:r>
          </a:p>
        </p:txBody>
      </p:sp>
      <p:sp>
        <p:nvSpPr>
          <p:cNvPr id="7" name="Rectangle 76"/>
          <p:cNvSpPr>
            <a:spLocks noChangeArrowheads="1"/>
          </p:cNvSpPr>
          <p:nvPr/>
        </p:nvSpPr>
        <p:spPr bwMode="auto">
          <a:xfrm>
            <a:off x="1966384" y="2479665"/>
            <a:ext cx="5534912" cy="472950"/>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Délai dans l’acquisition de mutations de résistance aux INI</a:t>
            </a:r>
          </a:p>
          <a:p>
            <a:pPr algn="ctr">
              <a:lnSpc>
                <a:spcPct val="85000"/>
              </a:lnSpc>
            </a:pPr>
            <a:r>
              <a:rPr lang="fr-FR" b="1" dirty="0">
                <a:solidFill>
                  <a:srgbClr val="0070C0"/>
                </a:solidFill>
                <a:latin typeface="Calibri" panose="020F0502020204030204" pitchFamily="34" charset="0"/>
                <a:ea typeface="ＭＳ Ｐゴシック" pitchFamily="34" charset="-128"/>
              </a:rPr>
              <a:t>(à partir d’un sous-type B) </a:t>
            </a:r>
            <a:endParaRPr lang="fr-FR" sz="1200" dirty="0">
              <a:solidFill>
                <a:srgbClr val="0070C0"/>
              </a:solidFill>
              <a:latin typeface="Calibri" panose="020F0502020204030204" pitchFamily="34" charset="0"/>
              <a:ea typeface="ＭＳ Ｐゴシック" pitchFamily="34" charset="-128"/>
            </a:endParaRPr>
          </a:p>
        </p:txBody>
      </p:sp>
      <p:grpSp>
        <p:nvGrpSpPr>
          <p:cNvPr id="5" name="Groupe 4">
            <a:extLst>
              <a:ext uri="{FF2B5EF4-FFF2-40B4-BE49-F238E27FC236}">
                <a16:creationId xmlns:a16="http://schemas.microsoft.com/office/drawing/2014/main" id="{5EC5F12A-EE58-48B3-9565-836146F632FB}"/>
              </a:ext>
            </a:extLst>
          </p:cNvPr>
          <p:cNvGrpSpPr/>
          <p:nvPr/>
        </p:nvGrpSpPr>
        <p:grpSpPr>
          <a:xfrm>
            <a:off x="2098141" y="2966965"/>
            <a:ext cx="4523860" cy="3889727"/>
            <a:chOff x="2098141" y="3036538"/>
            <a:chExt cx="4523860" cy="3889727"/>
          </a:xfrm>
        </p:grpSpPr>
        <p:sp>
          <p:nvSpPr>
            <p:cNvPr id="10" name="Freeform 5">
              <a:extLst>
                <a:ext uri="{FF2B5EF4-FFF2-40B4-BE49-F238E27FC236}">
                  <a16:creationId xmlns:a16="http://schemas.microsoft.com/office/drawing/2014/main" id="{C693DAE4-D633-4A7F-A3E5-34E6EBAD9AE3}"/>
                </a:ext>
              </a:extLst>
            </p:cNvPr>
            <p:cNvSpPr>
              <a:spLocks noEditPoints="1"/>
            </p:cNvSpPr>
            <p:nvPr/>
          </p:nvSpPr>
          <p:spPr bwMode="auto">
            <a:xfrm>
              <a:off x="2805113" y="3371850"/>
              <a:ext cx="3643313" cy="3008313"/>
            </a:xfrm>
            <a:custGeom>
              <a:avLst/>
              <a:gdLst>
                <a:gd name="T0" fmla="*/ 191 w 2295"/>
                <a:gd name="T1" fmla="*/ 1819 h 1895"/>
                <a:gd name="T2" fmla="*/ 2295 w 2295"/>
                <a:gd name="T3" fmla="*/ 1819 h 1895"/>
                <a:gd name="T4" fmla="*/ 76 w 2295"/>
                <a:gd name="T5" fmla="*/ 1710 h 1895"/>
                <a:gd name="T6" fmla="*/ 76 w 2295"/>
                <a:gd name="T7" fmla="*/ 0 h 1895"/>
                <a:gd name="T8" fmla="*/ 0 w 2295"/>
                <a:gd name="T9" fmla="*/ 347 h 1895"/>
                <a:gd name="T10" fmla="*/ 76 w 2295"/>
                <a:gd name="T11" fmla="*/ 347 h 1895"/>
                <a:gd name="T12" fmla="*/ 0 w 2295"/>
                <a:gd name="T13" fmla="*/ 687 h 1895"/>
                <a:gd name="T14" fmla="*/ 76 w 2295"/>
                <a:gd name="T15" fmla="*/ 687 h 1895"/>
                <a:gd name="T16" fmla="*/ 0 w 2295"/>
                <a:gd name="T17" fmla="*/ 1029 h 1895"/>
                <a:gd name="T18" fmla="*/ 76 w 2295"/>
                <a:gd name="T19" fmla="*/ 1029 h 1895"/>
                <a:gd name="T20" fmla="*/ 0 w 2295"/>
                <a:gd name="T21" fmla="*/ 1370 h 1895"/>
                <a:gd name="T22" fmla="*/ 76 w 2295"/>
                <a:gd name="T23" fmla="*/ 1370 h 1895"/>
                <a:gd name="T24" fmla="*/ 0 w 2295"/>
                <a:gd name="T25" fmla="*/ 1710 h 1895"/>
                <a:gd name="T26" fmla="*/ 76 w 2295"/>
                <a:gd name="T27" fmla="*/ 1710 h 1895"/>
                <a:gd name="T28" fmla="*/ 0 w 2295"/>
                <a:gd name="T29" fmla="*/ 6 h 1895"/>
                <a:gd name="T30" fmla="*/ 76 w 2295"/>
                <a:gd name="T31" fmla="*/ 6 h 1895"/>
                <a:gd name="T32" fmla="*/ 2283 w 2295"/>
                <a:gd name="T33" fmla="*/ 1895 h 1895"/>
                <a:gd name="T34" fmla="*/ 2283 w 2295"/>
                <a:gd name="T35" fmla="*/ 1819 h 1895"/>
                <a:gd name="T36" fmla="*/ 1939 w 2295"/>
                <a:gd name="T37" fmla="*/ 1895 h 1895"/>
                <a:gd name="T38" fmla="*/ 1939 w 2295"/>
                <a:gd name="T39" fmla="*/ 1819 h 1895"/>
                <a:gd name="T40" fmla="*/ 191 w 2295"/>
                <a:gd name="T41" fmla="*/ 1895 h 1895"/>
                <a:gd name="T42" fmla="*/ 191 w 2295"/>
                <a:gd name="T43" fmla="*/ 1819 h 1895"/>
                <a:gd name="T44" fmla="*/ 534 w 2295"/>
                <a:gd name="T45" fmla="*/ 1895 h 1895"/>
                <a:gd name="T46" fmla="*/ 534 w 2295"/>
                <a:gd name="T47" fmla="*/ 1819 h 1895"/>
                <a:gd name="T48" fmla="*/ 1234 w 2295"/>
                <a:gd name="T49" fmla="*/ 1895 h 1895"/>
                <a:gd name="T50" fmla="*/ 1234 w 2295"/>
                <a:gd name="T51" fmla="*/ 1819 h 1895"/>
                <a:gd name="T52" fmla="*/ 884 w 2295"/>
                <a:gd name="T53" fmla="*/ 1895 h 1895"/>
                <a:gd name="T54" fmla="*/ 884 w 2295"/>
                <a:gd name="T55" fmla="*/ 1819 h 1895"/>
                <a:gd name="T56" fmla="*/ 1583 w 2295"/>
                <a:gd name="T57" fmla="*/ 1895 h 1895"/>
                <a:gd name="T58" fmla="*/ 1583 w 2295"/>
                <a:gd name="T59" fmla="*/ 1819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95" h="1895">
                  <a:moveTo>
                    <a:pt x="191" y="1819"/>
                  </a:moveTo>
                  <a:lnTo>
                    <a:pt x="2295" y="1819"/>
                  </a:lnTo>
                  <a:moveTo>
                    <a:pt x="76" y="1710"/>
                  </a:moveTo>
                  <a:lnTo>
                    <a:pt x="76" y="0"/>
                  </a:lnTo>
                  <a:moveTo>
                    <a:pt x="0" y="347"/>
                  </a:moveTo>
                  <a:lnTo>
                    <a:pt x="76" y="347"/>
                  </a:lnTo>
                  <a:moveTo>
                    <a:pt x="0" y="687"/>
                  </a:moveTo>
                  <a:lnTo>
                    <a:pt x="76" y="687"/>
                  </a:lnTo>
                  <a:moveTo>
                    <a:pt x="0" y="1029"/>
                  </a:moveTo>
                  <a:lnTo>
                    <a:pt x="76" y="1029"/>
                  </a:lnTo>
                  <a:moveTo>
                    <a:pt x="0" y="1370"/>
                  </a:moveTo>
                  <a:lnTo>
                    <a:pt x="76" y="1370"/>
                  </a:lnTo>
                  <a:moveTo>
                    <a:pt x="0" y="1710"/>
                  </a:moveTo>
                  <a:lnTo>
                    <a:pt x="76" y="1710"/>
                  </a:lnTo>
                  <a:moveTo>
                    <a:pt x="0" y="6"/>
                  </a:moveTo>
                  <a:lnTo>
                    <a:pt x="76" y="6"/>
                  </a:lnTo>
                  <a:moveTo>
                    <a:pt x="2283" y="1895"/>
                  </a:moveTo>
                  <a:lnTo>
                    <a:pt x="2283" y="1819"/>
                  </a:lnTo>
                  <a:moveTo>
                    <a:pt x="1939" y="1895"/>
                  </a:moveTo>
                  <a:lnTo>
                    <a:pt x="1939" y="1819"/>
                  </a:lnTo>
                  <a:moveTo>
                    <a:pt x="191" y="1895"/>
                  </a:moveTo>
                  <a:lnTo>
                    <a:pt x="191" y="1819"/>
                  </a:lnTo>
                  <a:moveTo>
                    <a:pt x="534" y="1895"/>
                  </a:moveTo>
                  <a:lnTo>
                    <a:pt x="534" y="1819"/>
                  </a:lnTo>
                  <a:moveTo>
                    <a:pt x="1234" y="1895"/>
                  </a:moveTo>
                  <a:lnTo>
                    <a:pt x="1234" y="1819"/>
                  </a:lnTo>
                  <a:moveTo>
                    <a:pt x="884" y="1895"/>
                  </a:moveTo>
                  <a:lnTo>
                    <a:pt x="884" y="1819"/>
                  </a:lnTo>
                  <a:moveTo>
                    <a:pt x="1583" y="1895"/>
                  </a:moveTo>
                  <a:lnTo>
                    <a:pt x="1583" y="1819"/>
                  </a:lnTo>
                </a:path>
              </a:pathLst>
            </a:custGeom>
            <a:noFill/>
            <a:ln w="111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1" name="Freeform 6">
              <a:extLst>
                <a:ext uri="{FF2B5EF4-FFF2-40B4-BE49-F238E27FC236}">
                  <a16:creationId xmlns:a16="http://schemas.microsoft.com/office/drawing/2014/main" id="{E54CE195-524E-4086-8F6F-317C918EFD3D}"/>
                </a:ext>
              </a:extLst>
            </p:cNvPr>
            <p:cNvSpPr>
              <a:spLocks/>
            </p:cNvSpPr>
            <p:nvPr/>
          </p:nvSpPr>
          <p:spPr bwMode="auto">
            <a:xfrm>
              <a:off x="3176588" y="3724275"/>
              <a:ext cx="2133600" cy="1998663"/>
            </a:xfrm>
            <a:custGeom>
              <a:avLst/>
              <a:gdLst>
                <a:gd name="T0" fmla="*/ 1344 w 1344"/>
                <a:gd name="T1" fmla="*/ 0 h 1259"/>
                <a:gd name="T2" fmla="*/ 700 w 1344"/>
                <a:gd name="T3" fmla="*/ 0 h 1259"/>
                <a:gd name="T4" fmla="*/ 610 w 1344"/>
                <a:gd name="T5" fmla="*/ 233 h 1259"/>
                <a:gd name="T6" fmla="*/ 568 w 1344"/>
                <a:gd name="T7" fmla="*/ 233 h 1259"/>
                <a:gd name="T8" fmla="*/ 478 w 1344"/>
                <a:gd name="T9" fmla="*/ 471 h 1259"/>
                <a:gd name="T10" fmla="*/ 389 w 1344"/>
                <a:gd name="T11" fmla="*/ 471 h 1259"/>
                <a:gd name="T12" fmla="*/ 219 w 1344"/>
                <a:gd name="T13" fmla="*/ 914 h 1259"/>
                <a:gd name="T14" fmla="*/ 175 w 1344"/>
                <a:gd name="T15" fmla="*/ 914 h 1259"/>
                <a:gd name="T16" fmla="*/ 84 w 1344"/>
                <a:gd name="T17" fmla="*/ 1157 h 1259"/>
                <a:gd name="T18" fmla="*/ 39 w 1344"/>
                <a:gd name="T19" fmla="*/ 1157 h 1259"/>
                <a:gd name="T20" fmla="*/ 0 w 1344"/>
                <a:gd name="T21" fmla="*/ 1259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1259">
                  <a:moveTo>
                    <a:pt x="1344" y="0"/>
                  </a:moveTo>
                  <a:lnTo>
                    <a:pt x="700" y="0"/>
                  </a:lnTo>
                  <a:lnTo>
                    <a:pt x="610" y="233"/>
                  </a:lnTo>
                  <a:lnTo>
                    <a:pt x="568" y="233"/>
                  </a:lnTo>
                  <a:lnTo>
                    <a:pt x="478" y="471"/>
                  </a:lnTo>
                  <a:lnTo>
                    <a:pt x="389" y="471"/>
                  </a:lnTo>
                  <a:lnTo>
                    <a:pt x="219" y="914"/>
                  </a:lnTo>
                  <a:lnTo>
                    <a:pt x="175" y="914"/>
                  </a:lnTo>
                  <a:lnTo>
                    <a:pt x="84" y="1157"/>
                  </a:lnTo>
                  <a:lnTo>
                    <a:pt x="39" y="1157"/>
                  </a:lnTo>
                  <a:lnTo>
                    <a:pt x="0" y="1259"/>
                  </a:lnTo>
                </a:path>
              </a:pathLst>
            </a:custGeom>
            <a:noFill/>
            <a:ln w="30163" cap="rnd">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2" name="Freeform 7">
              <a:extLst>
                <a:ext uri="{FF2B5EF4-FFF2-40B4-BE49-F238E27FC236}">
                  <a16:creationId xmlns:a16="http://schemas.microsoft.com/office/drawing/2014/main" id="{F5D393B7-A95C-4BE7-94FE-F2B5FFC64C6E}"/>
                </a:ext>
              </a:extLst>
            </p:cNvPr>
            <p:cNvSpPr>
              <a:spLocks/>
            </p:cNvSpPr>
            <p:nvPr/>
          </p:nvSpPr>
          <p:spPr bwMode="auto">
            <a:xfrm>
              <a:off x="3173413" y="4094163"/>
              <a:ext cx="3248025" cy="1606550"/>
            </a:xfrm>
            <a:custGeom>
              <a:avLst/>
              <a:gdLst>
                <a:gd name="T0" fmla="*/ 2046 w 2046"/>
                <a:gd name="T1" fmla="*/ 0 h 1012"/>
                <a:gd name="T2" fmla="*/ 1532 w 2046"/>
                <a:gd name="T3" fmla="*/ 0 h 1012"/>
                <a:gd name="T4" fmla="*/ 1484 w 2046"/>
                <a:gd name="T5" fmla="*/ 103 h 1012"/>
                <a:gd name="T6" fmla="*/ 1182 w 2046"/>
                <a:gd name="T7" fmla="*/ 103 h 1012"/>
                <a:gd name="T8" fmla="*/ 1133 w 2046"/>
                <a:gd name="T9" fmla="*/ 238 h 1012"/>
                <a:gd name="T10" fmla="*/ 959 w 2046"/>
                <a:gd name="T11" fmla="*/ 238 h 1012"/>
                <a:gd name="T12" fmla="*/ 870 w 2046"/>
                <a:gd name="T13" fmla="*/ 447 h 1012"/>
                <a:gd name="T14" fmla="*/ 702 w 2046"/>
                <a:gd name="T15" fmla="*/ 447 h 1012"/>
                <a:gd name="T16" fmla="*/ 654 w 2046"/>
                <a:gd name="T17" fmla="*/ 582 h 1012"/>
                <a:gd name="T18" fmla="*/ 485 w 2046"/>
                <a:gd name="T19" fmla="*/ 582 h 1012"/>
                <a:gd name="T20" fmla="*/ 436 w 2046"/>
                <a:gd name="T21" fmla="*/ 687 h 1012"/>
                <a:gd name="T22" fmla="*/ 307 w 2046"/>
                <a:gd name="T23" fmla="*/ 687 h 1012"/>
                <a:gd name="T24" fmla="*/ 258 w 2046"/>
                <a:gd name="T25" fmla="*/ 789 h 1012"/>
                <a:gd name="T26" fmla="*/ 173 w 2046"/>
                <a:gd name="T27" fmla="*/ 789 h 1012"/>
                <a:gd name="T28" fmla="*/ 132 w 2046"/>
                <a:gd name="T29" fmla="*/ 923 h 1012"/>
                <a:gd name="T30" fmla="*/ 41 w 2046"/>
                <a:gd name="T31" fmla="*/ 923 h 1012"/>
                <a:gd name="T32" fmla="*/ 0 w 2046"/>
                <a:gd name="T3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6" h="1012">
                  <a:moveTo>
                    <a:pt x="2046" y="0"/>
                  </a:moveTo>
                  <a:lnTo>
                    <a:pt x="1532" y="0"/>
                  </a:lnTo>
                  <a:lnTo>
                    <a:pt x="1484" y="103"/>
                  </a:lnTo>
                  <a:lnTo>
                    <a:pt x="1182" y="103"/>
                  </a:lnTo>
                  <a:lnTo>
                    <a:pt x="1133" y="238"/>
                  </a:lnTo>
                  <a:lnTo>
                    <a:pt x="959" y="238"/>
                  </a:lnTo>
                  <a:lnTo>
                    <a:pt x="870" y="447"/>
                  </a:lnTo>
                  <a:lnTo>
                    <a:pt x="702" y="447"/>
                  </a:lnTo>
                  <a:lnTo>
                    <a:pt x="654" y="582"/>
                  </a:lnTo>
                  <a:lnTo>
                    <a:pt x="485" y="582"/>
                  </a:lnTo>
                  <a:lnTo>
                    <a:pt x="436" y="687"/>
                  </a:lnTo>
                  <a:lnTo>
                    <a:pt x="307" y="687"/>
                  </a:lnTo>
                  <a:lnTo>
                    <a:pt x="258" y="789"/>
                  </a:lnTo>
                  <a:lnTo>
                    <a:pt x="173" y="789"/>
                  </a:lnTo>
                  <a:lnTo>
                    <a:pt x="132" y="923"/>
                  </a:lnTo>
                  <a:lnTo>
                    <a:pt x="41" y="923"/>
                  </a:lnTo>
                  <a:lnTo>
                    <a:pt x="0" y="1012"/>
                  </a:lnTo>
                </a:path>
              </a:pathLst>
            </a:custGeom>
            <a:noFill/>
            <a:ln w="30163" cap="rnd">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3" name="Freeform 8">
              <a:extLst>
                <a:ext uri="{FF2B5EF4-FFF2-40B4-BE49-F238E27FC236}">
                  <a16:creationId xmlns:a16="http://schemas.microsoft.com/office/drawing/2014/main" id="{31EC43A6-597F-4196-9FAF-2D0B470447AA}"/>
                </a:ext>
              </a:extLst>
            </p:cNvPr>
            <p:cNvSpPr>
              <a:spLocks/>
            </p:cNvSpPr>
            <p:nvPr/>
          </p:nvSpPr>
          <p:spPr bwMode="auto">
            <a:xfrm>
              <a:off x="3173413" y="4637088"/>
              <a:ext cx="3255963" cy="1071563"/>
            </a:xfrm>
            <a:custGeom>
              <a:avLst/>
              <a:gdLst>
                <a:gd name="T0" fmla="*/ 2051 w 2051"/>
                <a:gd name="T1" fmla="*/ 0 h 675"/>
                <a:gd name="T2" fmla="*/ 1572 w 2051"/>
                <a:gd name="T3" fmla="*/ 0 h 675"/>
                <a:gd name="T4" fmla="*/ 1530 w 2051"/>
                <a:gd name="T5" fmla="*/ 102 h 675"/>
                <a:gd name="T6" fmla="*/ 447 w 2051"/>
                <a:gd name="T7" fmla="*/ 102 h 675"/>
                <a:gd name="T8" fmla="*/ 347 w 2051"/>
                <a:gd name="T9" fmla="*/ 342 h 675"/>
                <a:gd name="T10" fmla="*/ 137 w 2051"/>
                <a:gd name="T11" fmla="*/ 342 h 675"/>
                <a:gd name="T12" fmla="*/ 0 w 2051"/>
                <a:gd name="T13" fmla="*/ 675 h 675"/>
              </a:gdLst>
              <a:ahLst/>
              <a:cxnLst>
                <a:cxn ang="0">
                  <a:pos x="T0" y="T1"/>
                </a:cxn>
                <a:cxn ang="0">
                  <a:pos x="T2" y="T3"/>
                </a:cxn>
                <a:cxn ang="0">
                  <a:pos x="T4" y="T5"/>
                </a:cxn>
                <a:cxn ang="0">
                  <a:pos x="T6" y="T7"/>
                </a:cxn>
                <a:cxn ang="0">
                  <a:pos x="T8" y="T9"/>
                </a:cxn>
                <a:cxn ang="0">
                  <a:pos x="T10" y="T11"/>
                </a:cxn>
                <a:cxn ang="0">
                  <a:pos x="T12" y="T13"/>
                </a:cxn>
              </a:cxnLst>
              <a:rect l="0" t="0" r="r" b="b"/>
              <a:pathLst>
                <a:path w="2051" h="675">
                  <a:moveTo>
                    <a:pt x="2051" y="0"/>
                  </a:moveTo>
                  <a:lnTo>
                    <a:pt x="1572" y="0"/>
                  </a:lnTo>
                  <a:lnTo>
                    <a:pt x="1530" y="102"/>
                  </a:lnTo>
                  <a:lnTo>
                    <a:pt x="447" y="102"/>
                  </a:lnTo>
                  <a:lnTo>
                    <a:pt x="347" y="342"/>
                  </a:lnTo>
                  <a:lnTo>
                    <a:pt x="137" y="342"/>
                  </a:lnTo>
                  <a:lnTo>
                    <a:pt x="0" y="675"/>
                  </a:lnTo>
                </a:path>
              </a:pathLst>
            </a:custGeom>
            <a:noFill/>
            <a:ln w="30163" cap="rnd">
              <a:solidFill>
                <a:srgbClr val="0099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 name="Freeform 9">
              <a:extLst>
                <a:ext uri="{FF2B5EF4-FFF2-40B4-BE49-F238E27FC236}">
                  <a16:creationId xmlns:a16="http://schemas.microsoft.com/office/drawing/2014/main" id="{EF7E9D9E-2262-4678-907D-01264278A13D}"/>
                </a:ext>
              </a:extLst>
            </p:cNvPr>
            <p:cNvSpPr>
              <a:spLocks/>
            </p:cNvSpPr>
            <p:nvPr/>
          </p:nvSpPr>
          <p:spPr bwMode="auto">
            <a:xfrm>
              <a:off x="3168650" y="4645025"/>
              <a:ext cx="3267075" cy="1069975"/>
            </a:xfrm>
            <a:custGeom>
              <a:avLst/>
              <a:gdLst>
                <a:gd name="T0" fmla="*/ 2058 w 2058"/>
                <a:gd name="T1" fmla="*/ 0 h 674"/>
                <a:gd name="T2" fmla="*/ 2017 w 2058"/>
                <a:gd name="T3" fmla="*/ 97 h 674"/>
                <a:gd name="T4" fmla="*/ 491 w 2058"/>
                <a:gd name="T5" fmla="*/ 97 h 674"/>
                <a:gd name="T6" fmla="*/ 447 w 2058"/>
                <a:gd name="T7" fmla="*/ 234 h 674"/>
                <a:gd name="T8" fmla="*/ 399 w 2058"/>
                <a:gd name="T9" fmla="*/ 234 h 674"/>
                <a:gd name="T10" fmla="*/ 353 w 2058"/>
                <a:gd name="T11" fmla="*/ 337 h 674"/>
                <a:gd name="T12" fmla="*/ 141 w 2058"/>
                <a:gd name="T13" fmla="*/ 337 h 674"/>
                <a:gd name="T14" fmla="*/ 0 w 2058"/>
                <a:gd name="T15" fmla="*/ 674 h 6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8" h="674">
                  <a:moveTo>
                    <a:pt x="2058" y="0"/>
                  </a:moveTo>
                  <a:lnTo>
                    <a:pt x="2017" y="97"/>
                  </a:lnTo>
                  <a:lnTo>
                    <a:pt x="491" y="97"/>
                  </a:lnTo>
                  <a:lnTo>
                    <a:pt x="447" y="234"/>
                  </a:lnTo>
                  <a:lnTo>
                    <a:pt x="399" y="234"/>
                  </a:lnTo>
                  <a:lnTo>
                    <a:pt x="353" y="337"/>
                  </a:lnTo>
                  <a:lnTo>
                    <a:pt x="141" y="337"/>
                  </a:lnTo>
                  <a:lnTo>
                    <a:pt x="0" y="674"/>
                  </a:lnTo>
                </a:path>
              </a:pathLst>
            </a:custGeom>
            <a:noFill/>
            <a:ln w="30163" cap="rnd">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 name="ZoneTexte 14">
              <a:extLst>
                <a:ext uri="{FF2B5EF4-FFF2-40B4-BE49-F238E27FC236}">
                  <a16:creationId xmlns:a16="http://schemas.microsoft.com/office/drawing/2014/main" id="{041ADED6-D0A2-4E3E-A51A-14E3C7914F62}"/>
                </a:ext>
              </a:extLst>
            </p:cNvPr>
            <p:cNvSpPr txBox="1"/>
            <p:nvPr/>
          </p:nvSpPr>
          <p:spPr>
            <a:xfrm>
              <a:off x="2966270" y="6344422"/>
              <a:ext cx="284052" cy="307777"/>
            </a:xfrm>
            <a:prstGeom prst="rect">
              <a:avLst/>
            </a:prstGeom>
            <a:noFill/>
          </p:spPr>
          <p:txBody>
            <a:bodyPr wrap="none" rtlCol="0">
              <a:spAutoFit/>
            </a:bodyPr>
            <a:lstStyle/>
            <a:p>
              <a:pPr algn="ctr"/>
              <a:r>
                <a:rPr lang="fr-FR" sz="1400"/>
                <a:t>0</a:t>
              </a:r>
            </a:p>
          </p:txBody>
        </p:sp>
        <p:sp>
          <p:nvSpPr>
            <p:cNvPr id="16" name="ZoneTexte 15">
              <a:extLst>
                <a:ext uri="{FF2B5EF4-FFF2-40B4-BE49-F238E27FC236}">
                  <a16:creationId xmlns:a16="http://schemas.microsoft.com/office/drawing/2014/main" id="{F1F63A59-5DDB-4268-802B-390F8C002608}"/>
                </a:ext>
              </a:extLst>
            </p:cNvPr>
            <p:cNvSpPr txBox="1"/>
            <p:nvPr/>
          </p:nvSpPr>
          <p:spPr>
            <a:xfrm>
              <a:off x="3519934" y="6344422"/>
              <a:ext cx="284052" cy="307777"/>
            </a:xfrm>
            <a:prstGeom prst="rect">
              <a:avLst/>
            </a:prstGeom>
            <a:noFill/>
          </p:spPr>
          <p:txBody>
            <a:bodyPr wrap="none" rtlCol="0">
              <a:spAutoFit/>
            </a:bodyPr>
            <a:lstStyle/>
            <a:p>
              <a:pPr algn="ctr"/>
              <a:r>
                <a:rPr lang="fr-FR" sz="1400"/>
                <a:t>8</a:t>
              </a:r>
            </a:p>
          </p:txBody>
        </p:sp>
        <p:sp>
          <p:nvSpPr>
            <p:cNvPr id="17" name="ZoneTexte 16">
              <a:extLst>
                <a:ext uri="{FF2B5EF4-FFF2-40B4-BE49-F238E27FC236}">
                  <a16:creationId xmlns:a16="http://schemas.microsoft.com/office/drawing/2014/main" id="{899EF8B7-1DB0-46DE-BE85-DCA60256755B}"/>
                </a:ext>
              </a:extLst>
            </p:cNvPr>
            <p:cNvSpPr txBox="1"/>
            <p:nvPr/>
          </p:nvSpPr>
          <p:spPr>
            <a:xfrm>
              <a:off x="4023905" y="6344422"/>
              <a:ext cx="383438" cy="307777"/>
            </a:xfrm>
            <a:prstGeom prst="rect">
              <a:avLst/>
            </a:prstGeom>
            <a:noFill/>
          </p:spPr>
          <p:txBody>
            <a:bodyPr wrap="none" rtlCol="0">
              <a:spAutoFit/>
            </a:bodyPr>
            <a:lstStyle/>
            <a:p>
              <a:pPr algn="ctr"/>
              <a:r>
                <a:rPr lang="fr-FR" sz="1400"/>
                <a:t>16</a:t>
              </a:r>
            </a:p>
          </p:txBody>
        </p:sp>
        <p:sp>
          <p:nvSpPr>
            <p:cNvPr id="18" name="ZoneTexte 17">
              <a:extLst>
                <a:ext uri="{FF2B5EF4-FFF2-40B4-BE49-F238E27FC236}">
                  <a16:creationId xmlns:a16="http://schemas.microsoft.com/office/drawing/2014/main" id="{7D10E044-9BC3-458C-BFD4-FBB25B93675A}"/>
                </a:ext>
              </a:extLst>
            </p:cNvPr>
            <p:cNvSpPr txBox="1"/>
            <p:nvPr/>
          </p:nvSpPr>
          <p:spPr>
            <a:xfrm>
              <a:off x="4577569" y="6344422"/>
              <a:ext cx="383438" cy="307777"/>
            </a:xfrm>
            <a:prstGeom prst="rect">
              <a:avLst/>
            </a:prstGeom>
            <a:noFill/>
          </p:spPr>
          <p:txBody>
            <a:bodyPr wrap="none" rtlCol="0">
              <a:spAutoFit/>
            </a:bodyPr>
            <a:lstStyle/>
            <a:p>
              <a:pPr algn="ctr"/>
              <a:r>
                <a:rPr lang="fr-FR" sz="1400"/>
                <a:t>24</a:t>
              </a:r>
            </a:p>
          </p:txBody>
        </p:sp>
        <p:sp>
          <p:nvSpPr>
            <p:cNvPr id="19" name="ZoneTexte 18">
              <a:extLst>
                <a:ext uri="{FF2B5EF4-FFF2-40B4-BE49-F238E27FC236}">
                  <a16:creationId xmlns:a16="http://schemas.microsoft.com/office/drawing/2014/main" id="{A77C986A-EA23-48ED-A8F8-E8BC9A1655AE}"/>
                </a:ext>
              </a:extLst>
            </p:cNvPr>
            <p:cNvSpPr txBox="1"/>
            <p:nvPr/>
          </p:nvSpPr>
          <p:spPr>
            <a:xfrm>
              <a:off x="5131233" y="6344422"/>
              <a:ext cx="383438" cy="307777"/>
            </a:xfrm>
            <a:prstGeom prst="rect">
              <a:avLst/>
            </a:prstGeom>
            <a:noFill/>
          </p:spPr>
          <p:txBody>
            <a:bodyPr wrap="none" rtlCol="0">
              <a:spAutoFit/>
            </a:bodyPr>
            <a:lstStyle/>
            <a:p>
              <a:pPr algn="ctr"/>
              <a:r>
                <a:rPr lang="fr-FR" sz="1400"/>
                <a:t>32</a:t>
              </a:r>
            </a:p>
          </p:txBody>
        </p:sp>
        <p:sp>
          <p:nvSpPr>
            <p:cNvPr id="20" name="ZoneTexte 19">
              <a:extLst>
                <a:ext uri="{FF2B5EF4-FFF2-40B4-BE49-F238E27FC236}">
                  <a16:creationId xmlns:a16="http://schemas.microsoft.com/office/drawing/2014/main" id="{57E1B8ED-0A70-4E6C-BF2F-B4356BD45851}"/>
                </a:ext>
              </a:extLst>
            </p:cNvPr>
            <p:cNvSpPr txBox="1"/>
            <p:nvPr/>
          </p:nvSpPr>
          <p:spPr>
            <a:xfrm>
              <a:off x="5684897" y="6344422"/>
              <a:ext cx="383438" cy="307777"/>
            </a:xfrm>
            <a:prstGeom prst="rect">
              <a:avLst/>
            </a:prstGeom>
            <a:noFill/>
          </p:spPr>
          <p:txBody>
            <a:bodyPr wrap="none" rtlCol="0">
              <a:spAutoFit/>
            </a:bodyPr>
            <a:lstStyle/>
            <a:p>
              <a:pPr algn="ctr"/>
              <a:r>
                <a:rPr lang="fr-FR" sz="1400"/>
                <a:t>40</a:t>
              </a:r>
            </a:p>
          </p:txBody>
        </p:sp>
        <p:sp>
          <p:nvSpPr>
            <p:cNvPr id="21" name="ZoneTexte 20">
              <a:extLst>
                <a:ext uri="{FF2B5EF4-FFF2-40B4-BE49-F238E27FC236}">
                  <a16:creationId xmlns:a16="http://schemas.microsoft.com/office/drawing/2014/main" id="{8D60F7EB-5100-4F2B-B7FC-41ABA2B637A4}"/>
                </a:ext>
              </a:extLst>
            </p:cNvPr>
            <p:cNvSpPr txBox="1"/>
            <p:nvPr/>
          </p:nvSpPr>
          <p:spPr>
            <a:xfrm>
              <a:off x="6238563" y="6344422"/>
              <a:ext cx="383438" cy="307777"/>
            </a:xfrm>
            <a:prstGeom prst="rect">
              <a:avLst/>
            </a:prstGeom>
            <a:noFill/>
          </p:spPr>
          <p:txBody>
            <a:bodyPr wrap="none" rtlCol="0">
              <a:spAutoFit/>
            </a:bodyPr>
            <a:lstStyle/>
            <a:p>
              <a:pPr algn="ctr"/>
              <a:r>
                <a:rPr lang="fr-FR" sz="1400"/>
                <a:t>48</a:t>
              </a:r>
            </a:p>
          </p:txBody>
        </p:sp>
        <p:sp>
          <p:nvSpPr>
            <p:cNvPr id="22" name="ZoneTexte 21">
              <a:extLst>
                <a:ext uri="{FF2B5EF4-FFF2-40B4-BE49-F238E27FC236}">
                  <a16:creationId xmlns:a16="http://schemas.microsoft.com/office/drawing/2014/main" id="{DA0D6EB3-7B4B-495F-9AE4-03CD34C45976}"/>
                </a:ext>
              </a:extLst>
            </p:cNvPr>
            <p:cNvSpPr txBox="1"/>
            <p:nvPr/>
          </p:nvSpPr>
          <p:spPr>
            <a:xfrm>
              <a:off x="2098141" y="5949262"/>
              <a:ext cx="731290" cy="307777"/>
            </a:xfrm>
            <a:prstGeom prst="rect">
              <a:avLst/>
            </a:prstGeom>
            <a:noFill/>
          </p:spPr>
          <p:txBody>
            <a:bodyPr wrap="none" rtlCol="0">
              <a:spAutoFit/>
            </a:bodyPr>
            <a:lstStyle/>
            <a:p>
              <a:pPr algn="r"/>
              <a:r>
                <a:rPr lang="fr-FR" sz="1400"/>
                <a:t>0,0001</a:t>
              </a:r>
            </a:p>
          </p:txBody>
        </p:sp>
        <p:sp>
          <p:nvSpPr>
            <p:cNvPr id="23" name="ZoneTexte 22">
              <a:extLst>
                <a:ext uri="{FF2B5EF4-FFF2-40B4-BE49-F238E27FC236}">
                  <a16:creationId xmlns:a16="http://schemas.microsoft.com/office/drawing/2014/main" id="{B48ED645-C295-41A2-A817-0ABD327A7EE7}"/>
                </a:ext>
              </a:extLst>
            </p:cNvPr>
            <p:cNvSpPr txBox="1"/>
            <p:nvPr/>
          </p:nvSpPr>
          <p:spPr>
            <a:xfrm>
              <a:off x="2197527" y="5407887"/>
              <a:ext cx="631904" cy="307777"/>
            </a:xfrm>
            <a:prstGeom prst="rect">
              <a:avLst/>
            </a:prstGeom>
            <a:noFill/>
          </p:spPr>
          <p:txBody>
            <a:bodyPr wrap="none" rtlCol="0">
              <a:spAutoFit/>
            </a:bodyPr>
            <a:lstStyle/>
            <a:p>
              <a:pPr algn="r"/>
              <a:r>
                <a:rPr lang="fr-FR" sz="1400"/>
                <a:t>0,001</a:t>
              </a:r>
            </a:p>
          </p:txBody>
        </p:sp>
        <p:sp>
          <p:nvSpPr>
            <p:cNvPr id="24" name="ZoneTexte 23">
              <a:extLst>
                <a:ext uri="{FF2B5EF4-FFF2-40B4-BE49-F238E27FC236}">
                  <a16:creationId xmlns:a16="http://schemas.microsoft.com/office/drawing/2014/main" id="{1CC14D1E-AC90-4C27-970D-6DED94E20D93}"/>
                </a:ext>
              </a:extLst>
            </p:cNvPr>
            <p:cNvSpPr txBox="1"/>
            <p:nvPr/>
          </p:nvSpPr>
          <p:spPr>
            <a:xfrm>
              <a:off x="2296913" y="4866511"/>
              <a:ext cx="532518" cy="307777"/>
            </a:xfrm>
            <a:prstGeom prst="rect">
              <a:avLst/>
            </a:prstGeom>
            <a:noFill/>
          </p:spPr>
          <p:txBody>
            <a:bodyPr wrap="none" rtlCol="0">
              <a:spAutoFit/>
            </a:bodyPr>
            <a:lstStyle/>
            <a:p>
              <a:pPr algn="r"/>
              <a:r>
                <a:rPr lang="fr-FR" sz="1400"/>
                <a:t>0,01</a:t>
              </a:r>
            </a:p>
          </p:txBody>
        </p:sp>
        <p:sp>
          <p:nvSpPr>
            <p:cNvPr id="25" name="ZoneTexte 24">
              <a:extLst>
                <a:ext uri="{FF2B5EF4-FFF2-40B4-BE49-F238E27FC236}">
                  <a16:creationId xmlns:a16="http://schemas.microsoft.com/office/drawing/2014/main" id="{44AB5588-4338-4D25-BC0F-D3A280AA4143}"/>
                </a:ext>
              </a:extLst>
            </p:cNvPr>
            <p:cNvSpPr txBox="1"/>
            <p:nvPr/>
          </p:nvSpPr>
          <p:spPr>
            <a:xfrm>
              <a:off x="2396299" y="4325135"/>
              <a:ext cx="433132" cy="307777"/>
            </a:xfrm>
            <a:prstGeom prst="rect">
              <a:avLst/>
            </a:prstGeom>
            <a:noFill/>
          </p:spPr>
          <p:txBody>
            <a:bodyPr wrap="none" rtlCol="0">
              <a:spAutoFit/>
            </a:bodyPr>
            <a:lstStyle/>
            <a:p>
              <a:pPr algn="r"/>
              <a:r>
                <a:rPr lang="fr-FR" sz="1400"/>
                <a:t>0,1</a:t>
              </a:r>
            </a:p>
          </p:txBody>
        </p:sp>
        <p:sp>
          <p:nvSpPr>
            <p:cNvPr id="26" name="ZoneTexte 25">
              <a:extLst>
                <a:ext uri="{FF2B5EF4-FFF2-40B4-BE49-F238E27FC236}">
                  <a16:creationId xmlns:a16="http://schemas.microsoft.com/office/drawing/2014/main" id="{A8D59E70-F8CD-40EE-8714-F734F8885835}"/>
                </a:ext>
              </a:extLst>
            </p:cNvPr>
            <p:cNvSpPr txBox="1"/>
            <p:nvPr/>
          </p:nvSpPr>
          <p:spPr>
            <a:xfrm>
              <a:off x="2545379" y="3783759"/>
              <a:ext cx="284052" cy="307777"/>
            </a:xfrm>
            <a:prstGeom prst="rect">
              <a:avLst/>
            </a:prstGeom>
            <a:noFill/>
          </p:spPr>
          <p:txBody>
            <a:bodyPr wrap="none" rtlCol="0">
              <a:spAutoFit/>
            </a:bodyPr>
            <a:lstStyle/>
            <a:p>
              <a:pPr algn="r"/>
              <a:r>
                <a:rPr lang="fr-FR" sz="1400" dirty="0"/>
                <a:t>1</a:t>
              </a:r>
            </a:p>
          </p:txBody>
        </p:sp>
        <p:sp>
          <p:nvSpPr>
            <p:cNvPr id="27" name="ZoneTexte 26">
              <a:extLst>
                <a:ext uri="{FF2B5EF4-FFF2-40B4-BE49-F238E27FC236}">
                  <a16:creationId xmlns:a16="http://schemas.microsoft.com/office/drawing/2014/main" id="{56BDDA39-23D2-4EA0-AA68-2F5655F9F42B}"/>
                </a:ext>
              </a:extLst>
            </p:cNvPr>
            <p:cNvSpPr txBox="1"/>
            <p:nvPr/>
          </p:nvSpPr>
          <p:spPr>
            <a:xfrm>
              <a:off x="2445993" y="3242383"/>
              <a:ext cx="383438" cy="307777"/>
            </a:xfrm>
            <a:prstGeom prst="rect">
              <a:avLst/>
            </a:prstGeom>
            <a:noFill/>
          </p:spPr>
          <p:txBody>
            <a:bodyPr wrap="none" rtlCol="0">
              <a:spAutoFit/>
            </a:bodyPr>
            <a:lstStyle/>
            <a:p>
              <a:pPr algn="r"/>
              <a:r>
                <a:rPr lang="fr-FR" sz="1400" dirty="0"/>
                <a:t>10</a:t>
              </a:r>
            </a:p>
          </p:txBody>
        </p:sp>
        <p:sp>
          <p:nvSpPr>
            <p:cNvPr id="28" name="ZoneTexte 27">
              <a:extLst>
                <a:ext uri="{FF2B5EF4-FFF2-40B4-BE49-F238E27FC236}">
                  <a16:creationId xmlns:a16="http://schemas.microsoft.com/office/drawing/2014/main" id="{8D8414CF-D74E-4135-8EC4-9D3E63669834}"/>
                </a:ext>
              </a:extLst>
            </p:cNvPr>
            <p:cNvSpPr txBox="1"/>
            <p:nvPr/>
          </p:nvSpPr>
          <p:spPr>
            <a:xfrm>
              <a:off x="5377781" y="3557943"/>
              <a:ext cx="564578" cy="307777"/>
            </a:xfrm>
            <a:prstGeom prst="rect">
              <a:avLst/>
            </a:prstGeom>
            <a:noFill/>
          </p:spPr>
          <p:txBody>
            <a:bodyPr wrap="none" rtlCol="0">
              <a:spAutoFit/>
            </a:bodyPr>
            <a:lstStyle/>
            <a:p>
              <a:r>
                <a:rPr lang="fr-FR" sz="1400" b="1" dirty="0">
                  <a:solidFill>
                    <a:srgbClr val="FF00FF"/>
                  </a:solidFill>
                </a:rPr>
                <a:t>EVG</a:t>
              </a:r>
            </a:p>
          </p:txBody>
        </p:sp>
        <p:sp>
          <p:nvSpPr>
            <p:cNvPr id="29" name="ZoneTexte 28">
              <a:extLst>
                <a:ext uri="{FF2B5EF4-FFF2-40B4-BE49-F238E27FC236}">
                  <a16:creationId xmlns:a16="http://schemas.microsoft.com/office/drawing/2014/main" id="{0FE56B41-E3C1-4D6E-BEE5-C14537B61DA8}"/>
                </a:ext>
              </a:extLst>
            </p:cNvPr>
            <p:cNvSpPr txBox="1"/>
            <p:nvPr/>
          </p:nvSpPr>
          <p:spPr>
            <a:xfrm>
              <a:off x="6026909" y="3791816"/>
              <a:ext cx="574196" cy="307777"/>
            </a:xfrm>
            <a:prstGeom prst="rect">
              <a:avLst/>
            </a:prstGeom>
            <a:noFill/>
          </p:spPr>
          <p:txBody>
            <a:bodyPr wrap="none" rtlCol="0">
              <a:spAutoFit/>
            </a:bodyPr>
            <a:lstStyle/>
            <a:p>
              <a:r>
                <a:rPr lang="fr-FR" sz="1400" b="1" dirty="0">
                  <a:solidFill>
                    <a:srgbClr val="00CC00"/>
                  </a:solidFill>
                </a:rPr>
                <a:t>CAB</a:t>
              </a:r>
            </a:p>
          </p:txBody>
        </p:sp>
        <p:sp>
          <p:nvSpPr>
            <p:cNvPr id="30" name="ZoneTexte 29">
              <a:extLst>
                <a:ext uri="{FF2B5EF4-FFF2-40B4-BE49-F238E27FC236}">
                  <a16:creationId xmlns:a16="http://schemas.microsoft.com/office/drawing/2014/main" id="{0A4541C0-F688-4455-BCF3-8D7414CAF9F5}"/>
                </a:ext>
              </a:extLst>
            </p:cNvPr>
            <p:cNvSpPr txBox="1"/>
            <p:nvPr/>
          </p:nvSpPr>
          <p:spPr>
            <a:xfrm>
              <a:off x="6010624" y="4337248"/>
              <a:ext cx="562975" cy="307777"/>
            </a:xfrm>
            <a:prstGeom prst="rect">
              <a:avLst/>
            </a:prstGeom>
            <a:noFill/>
          </p:spPr>
          <p:txBody>
            <a:bodyPr wrap="none" rtlCol="0">
              <a:spAutoFit/>
            </a:bodyPr>
            <a:lstStyle/>
            <a:p>
              <a:r>
                <a:rPr lang="fr-FR" sz="1400" b="1" dirty="0">
                  <a:solidFill>
                    <a:srgbClr val="0099FF"/>
                  </a:solidFill>
                </a:rPr>
                <a:t>DTG</a:t>
              </a:r>
            </a:p>
          </p:txBody>
        </p:sp>
        <p:sp>
          <p:nvSpPr>
            <p:cNvPr id="31" name="ZoneTexte 30">
              <a:extLst>
                <a:ext uri="{FF2B5EF4-FFF2-40B4-BE49-F238E27FC236}">
                  <a16:creationId xmlns:a16="http://schemas.microsoft.com/office/drawing/2014/main" id="{88E9F7FA-3F12-438B-84FB-6D37561D8ABF}"/>
                </a:ext>
              </a:extLst>
            </p:cNvPr>
            <p:cNvSpPr txBox="1"/>
            <p:nvPr/>
          </p:nvSpPr>
          <p:spPr>
            <a:xfrm>
              <a:off x="6026524" y="4795403"/>
              <a:ext cx="494046" cy="307777"/>
            </a:xfrm>
            <a:prstGeom prst="rect">
              <a:avLst/>
            </a:prstGeom>
            <a:noFill/>
          </p:spPr>
          <p:txBody>
            <a:bodyPr wrap="none" rtlCol="0">
              <a:spAutoFit/>
            </a:bodyPr>
            <a:lstStyle/>
            <a:p>
              <a:r>
                <a:rPr lang="fr-FR" sz="1400" b="1" dirty="0">
                  <a:solidFill>
                    <a:srgbClr val="FF6600"/>
                  </a:solidFill>
                </a:rPr>
                <a:t>BIC</a:t>
              </a:r>
            </a:p>
          </p:txBody>
        </p:sp>
        <p:sp>
          <p:nvSpPr>
            <p:cNvPr id="33" name="ZoneTexte 32"/>
            <p:cNvSpPr txBox="1"/>
            <p:nvPr/>
          </p:nvSpPr>
          <p:spPr>
            <a:xfrm>
              <a:off x="4295891" y="6618488"/>
              <a:ext cx="1021434" cy="307777"/>
            </a:xfrm>
            <a:prstGeom prst="rect">
              <a:avLst/>
            </a:prstGeom>
            <a:noFill/>
          </p:spPr>
          <p:txBody>
            <a:bodyPr wrap="none" rtlCol="0">
              <a:spAutoFit/>
            </a:bodyPr>
            <a:lstStyle/>
            <a:p>
              <a:pPr algn="ctr"/>
              <a:r>
                <a:rPr lang="fr-FR" sz="1400" b="1" dirty="0"/>
                <a:t>Semaines</a:t>
              </a:r>
            </a:p>
          </p:txBody>
        </p:sp>
        <p:sp>
          <p:nvSpPr>
            <p:cNvPr id="34" name="ZoneTexte 33"/>
            <p:cNvSpPr txBox="1"/>
            <p:nvPr/>
          </p:nvSpPr>
          <p:spPr>
            <a:xfrm>
              <a:off x="2163223" y="3036538"/>
              <a:ext cx="1332416" cy="307777"/>
            </a:xfrm>
            <a:prstGeom prst="rect">
              <a:avLst/>
            </a:prstGeom>
            <a:noFill/>
          </p:spPr>
          <p:txBody>
            <a:bodyPr wrap="none" rtlCol="0">
              <a:spAutoFit/>
            </a:bodyPr>
            <a:lstStyle/>
            <a:p>
              <a:pPr algn="ctr"/>
              <a:r>
                <a:rPr lang="fr-FR" sz="1400" b="1" dirty="0"/>
                <a:t>Conc INI (µM)</a:t>
              </a:r>
            </a:p>
          </p:txBody>
        </p:sp>
      </p:grpSp>
      <p:sp>
        <p:nvSpPr>
          <p:cNvPr id="32" name="ZoneTexte 31">
            <a:extLst>
              <a:ext uri="{FF2B5EF4-FFF2-40B4-BE49-F238E27FC236}">
                <a16:creationId xmlns:a16="http://schemas.microsoft.com/office/drawing/2014/main" id="{23222355-2FC8-40A6-82D3-A38A1E8D12D7}"/>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23</a:t>
            </a:r>
          </a:p>
        </p:txBody>
      </p:sp>
    </p:spTree>
    <p:extLst>
      <p:ext uri="{BB962C8B-B14F-4D97-AF65-F5344CB8AC3E}">
        <p14:creationId xmlns:p14="http://schemas.microsoft.com/office/powerpoint/2010/main" val="1478230874"/>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a:solidFill>
                  <a:srgbClr val="0070C0"/>
                </a:solidFill>
              </a:rPr>
              <a:t>Brenner B, CROI 2018, Abs. 549</a:t>
            </a:r>
          </a:p>
        </p:txBody>
      </p:sp>
      <p:sp>
        <p:nvSpPr>
          <p:cNvPr id="8" name="Titre 7"/>
          <p:cNvSpPr>
            <a:spLocks noGrp="1"/>
          </p:cNvSpPr>
          <p:nvPr>
            <p:ph type="title"/>
          </p:nvPr>
        </p:nvSpPr>
        <p:spPr/>
        <p:txBody>
          <a:bodyPr/>
          <a:lstStyle/>
          <a:p>
            <a:r>
              <a:rPr lang="fr-FR" dirty="0"/>
              <a:t>Sélection de résistance in vitro </a:t>
            </a:r>
            <a:br>
              <a:rPr lang="fr-FR" dirty="0"/>
            </a:br>
            <a:r>
              <a:rPr lang="fr-FR" dirty="0"/>
              <a:t>avec les INI selon le sous-type de VIH (2)</a:t>
            </a:r>
          </a:p>
        </p:txBody>
      </p:sp>
      <p:graphicFrame>
        <p:nvGraphicFramePr>
          <p:cNvPr id="7" name="Tableau 6"/>
          <p:cNvGraphicFramePr>
            <a:graphicFrameLocks noGrp="1"/>
          </p:cNvGraphicFramePr>
          <p:nvPr>
            <p:extLst>
              <p:ext uri="{D42A27DB-BD31-4B8C-83A1-F6EECF244321}">
                <p14:modId xmlns:p14="http://schemas.microsoft.com/office/powerpoint/2010/main" val="460387107"/>
              </p:ext>
            </p:extLst>
          </p:nvPr>
        </p:nvGraphicFramePr>
        <p:xfrm>
          <a:off x="67625" y="1961447"/>
          <a:ext cx="9003350" cy="3354383"/>
        </p:xfrm>
        <a:graphic>
          <a:graphicData uri="http://schemas.openxmlformats.org/drawingml/2006/table">
            <a:tbl>
              <a:tblPr firstRow="1" bandRow="1">
                <a:tableStyleId>{5C22544A-7EE6-4342-B048-85BDC9FD1C3A}</a:tableStyleId>
              </a:tblPr>
              <a:tblGrid>
                <a:gridCol w="1149668">
                  <a:extLst>
                    <a:ext uri="{9D8B030D-6E8A-4147-A177-3AD203B41FA5}">
                      <a16:colId xmlns:a16="http://schemas.microsoft.com/office/drawing/2014/main" val="20000"/>
                    </a:ext>
                  </a:extLst>
                </a:gridCol>
                <a:gridCol w="1263968">
                  <a:extLst>
                    <a:ext uri="{9D8B030D-6E8A-4147-A177-3AD203B41FA5}">
                      <a16:colId xmlns:a16="http://schemas.microsoft.com/office/drawing/2014/main" val="20001"/>
                    </a:ext>
                  </a:extLst>
                </a:gridCol>
                <a:gridCol w="517843">
                  <a:extLst>
                    <a:ext uri="{9D8B030D-6E8A-4147-A177-3AD203B41FA5}">
                      <a16:colId xmlns:a16="http://schemas.microsoft.com/office/drawing/2014/main" val="20003"/>
                    </a:ext>
                  </a:extLst>
                </a:gridCol>
                <a:gridCol w="2095818">
                  <a:extLst>
                    <a:ext uri="{9D8B030D-6E8A-4147-A177-3AD203B41FA5}">
                      <a16:colId xmlns:a16="http://schemas.microsoft.com/office/drawing/2014/main" val="20004"/>
                    </a:ext>
                  </a:extLst>
                </a:gridCol>
                <a:gridCol w="517843">
                  <a:extLst>
                    <a:ext uri="{9D8B030D-6E8A-4147-A177-3AD203B41FA5}">
                      <a16:colId xmlns:a16="http://schemas.microsoft.com/office/drawing/2014/main" val="20005"/>
                    </a:ext>
                  </a:extLst>
                </a:gridCol>
                <a:gridCol w="2930843">
                  <a:extLst>
                    <a:ext uri="{9D8B030D-6E8A-4147-A177-3AD203B41FA5}">
                      <a16:colId xmlns:a16="http://schemas.microsoft.com/office/drawing/2014/main" val="20006"/>
                    </a:ext>
                  </a:extLst>
                </a:gridCol>
                <a:gridCol w="527367">
                  <a:extLst>
                    <a:ext uri="{9D8B030D-6E8A-4147-A177-3AD203B41FA5}">
                      <a16:colId xmlns:a16="http://schemas.microsoft.com/office/drawing/2014/main" val="20007"/>
                    </a:ext>
                  </a:extLst>
                </a:gridCol>
              </a:tblGrid>
              <a:tr h="268199">
                <a:tc>
                  <a:txBody>
                    <a:bodyPr/>
                    <a:lstStyle/>
                    <a:p>
                      <a:pPr algn="ctr">
                        <a:lnSpc>
                          <a:spcPct val="85000"/>
                        </a:lnSpc>
                        <a:spcBef>
                          <a:spcPts val="0"/>
                        </a:spcBef>
                        <a:spcAft>
                          <a:spcPts val="0"/>
                        </a:spcAft>
                      </a:pPr>
                      <a:r>
                        <a:rPr lang="fr-FR" sz="1400" dirty="0">
                          <a:solidFill>
                            <a:srgbClr val="000066"/>
                          </a:solidFill>
                        </a:rPr>
                        <a:t>Virus</a:t>
                      </a:r>
                      <a:r>
                        <a:rPr lang="fr-FR" sz="1400" baseline="0" dirty="0">
                          <a:solidFill>
                            <a:srgbClr val="000066"/>
                          </a:solidFill>
                        </a:rPr>
                        <a:t> J0</a:t>
                      </a:r>
                      <a:endParaRPr lang="fr-FR" sz="1400" dirty="0">
                        <a:solidFill>
                          <a:srgbClr val="000066"/>
                        </a:solidFill>
                      </a:endParaRPr>
                    </a:p>
                  </a:txBody>
                  <a:tcPr anchor="ctr"/>
                </a:tc>
                <a:tc gridSpan="2">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DTG</a:t>
                      </a:r>
                      <a:endParaRPr kumimoji="0" lang="fr-FR" sz="1400" b="1" i="0" u="none" strike="noStrike" cap="none" normalizeH="0" baseline="0">
                        <a:ln>
                          <a:noFill/>
                        </a:ln>
                        <a:solidFill>
                          <a:srgbClr val="000066"/>
                        </a:solidFill>
                        <a:effectLst/>
                        <a:latin typeface="Arial" charset="0"/>
                      </a:endParaRPr>
                    </a:p>
                  </a:txBody>
                  <a:tcPr anchor="ctr" horzOverflow="overflow"/>
                </a:tc>
                <a:tc h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mn-lt"/>
                        </a:rPr>
                        <a:t>BIC</a:t>
                      </a:r>
                      <a:endParaRPr kumimoji="0" lang="fr-FR" sz="1400" b="1" i="0" u="none" strike="noStrike" cap="none" normalizeH="0" baseline="0">
                        <a:ln>
                          <a:noFill/>
                        </a:ln>
                        <a:solidFill>
                          <a:srgbClr val="000066"/>
                        </a:solidFill>
                        <a:effectLst/>
                        <a:latin typeface="Arial" charset="0"/>
                      </a:endParaRPr>
                    </a:p>
                  </a:txBody>
                  <a:tcPr anchor="ctr" horzOverflow="overflow"/>
                </a:tc>
                <a:tc hMerge="1">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CAB</a:t>
                      </a:r>
                    </a:p>
                  </a:txBody>
                  <a:tcPr anchor="ctr" horzOverflow="overflow"/>
                </a:tc>
                <a:tc hMerge="1">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0"/>
                  </a:ext>
                </a:extLst>
              </a:tr>
              <a:tr h="438412">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Mutations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intégrase</a:t>
                      </a:r>
                    </a:p>
                  </a:txBody>
                  <a:tcPr anchor="ctr" horzOverflow="overflow"/>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FC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Mutations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intégrase</a:t>
                      </a:r>
                    </a:p>
                  </a:txBody>
                  <a:tcPr anchor="ctr" horzOverflow="overflow"/>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FC </a:t>
                      </a:r>
                    </a:p>
                  </a:txBody>
                  <a:tcPr anchor="ctr" horzOverflow="overflow"/>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Mutations </a:t>
                      </a:r>
                      <a:br>
                        <a:rPr kumimoji="0" lang="fr-FR" sz="1400" b="1" i="0" u="none" strike="noStrike" cap="none" normalizeH="0" baseline="0" dirty="0">
                          <a:ln>
                            <a:noFill/>
                          </a:ln>
                          <a:solidFill>
                            <a:srgbClr val="000066"/>
                          </a:solidFill>
                          <a:effectLst/>
                          <a:latin typeface="Arial" charset="0"/>
                        </a:rPr>
                      </a:br>
                      <a:r>
                        <a:rPr kumimoji="0" lang="fr-FR" sz="1400" b="1" i="0" u="none" strike="noStrike" cap="none" normalizeH="0" baseline="0" dirty="0">
                          <a:ln>
                            <a:noFill/>
                          </a:ln>
                          <a:solidFill>
                            <a:srgbClr val="000066"/>
                          </a:solidFill>
                          <a:effectLst/>
                          <a:latin typeface="Arial" charset="0"/>
                        </a:rPr>
                        <a:t>intégrase</a:t>
                      </a:r>
                    </a:p>
                  </a:txBody>
                  <a:tcPr anchor="ctr" horzOverflow="overflow"/>
                </a:tc>
                <a:tc>
                  <a:txBody>
                    <a:bodyPr/>
                    <a:lstStyle/>
                    <a:p>
                      <a:pPr marL="0" marR="0" lvl="0" indent="0" algn="ctr" defTabSz="914400" rtl="0" eaLnBrk="1" fontAlgn="base" latinLnBrk="0" hangingPunct="1">
                        <a:lnSpc>
                          <a:spcPct val="85000"/>
                        </a:lnSpc>
                        <a:spcBef>
                          <a:spcPts val="0"/>
                        </a:spcBef>
                        <a:spcAft>
                          <a:spcPts val="0"/>
                        </a:spcAft>
                        <a:buClrTx/>
                        <a:buSzTx/>
                        <a:buFont typeface="Wingdings" pitchFamily="2" charset="2"/>
                        <a:buNone/>
                        <a:tabLst/>
                        <a:defRPr/>
                      </a:pPr>
                      <a:r>
                        <a:rPr kumimoji="0" lang="fr-FR" sz="1400" b="1" i="0" u="none" strike="noStrike" cap="none" normalizeH="0" baseline="0">
                          <a:ln>
                            <a:noFill/>
                          </a:ln>
                          <a:solidFill>
                            <a:srgbClr val="000066"/>
                          </a:solidFill>
                          <a:effectLst/>
                          <a:latin typeface="Arial" charset="0"/>
                        </a:rPr>
                        <a:t>FC</a:t>
                      </a:r>
                    </a:p>
                  </a:txBody>
                  <a:tcPr anchor="ctr" horzOverflow="overflow"/>
                </a:tc>
                <a:extLst>
                  <a:ext uri="{0D108BD9-81ED-4DB2-BD59-A6C34878D82A}">
                    <a16:rowId xmlns:a16="http://schemas.microsoft.com/office/drawing/2014/main" val="10001"/>
                  </a:ext>
                </a:extLst>
              </a:tr>
              <a:tr h="30524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B</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R263K (4/7)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H51H/Y (1/7)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WT (2/7)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mn-lt"/>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mn-lt"/>
                        </a:rPr>
                        <a:t>NR</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mn-lt"/>
                        </a:rPr>
                        <a:t>-</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R263K (2/7)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S153Y (1/7)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WT (4/7)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mn-lt"/>
                        </a:rPr>
                        <a:t>NR</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mn-lt"/>
                        </a:rPr>
                        <a:t>-</a:t>
                      </a:r>
                      <a:endParaRPr kumimoji="0" lang="fr-FR" sz="1400" b="0" i="0" u="none" strike="noStrike" cap="none" normalizeH="0" baseline="0">
                        <a:ln>
                          <a:noFill/>
                        </a:ln>
                        <a:solidFill>
                          <a:srgbClr val="000066"/>
                        </a:solidFill>
                        <a:effectLst/>
                        <a:latin typeface="Arial" charset="0"/>
                      </a:endParaRP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R263K (1/7)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R263K-S153A (1/7)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H51H/Y (1/7)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L74M-</a:t>
                      </a:r>
                      <a:r>
                        <a:rPr kumimoji="0" lang="fr-FR" sz="1400" b="1" u="none" strike="noStrike" cap="none" normalizeH="0" baseline="0">
                          <a:ln>
                            <a:noFill/>
                          </a:ln>
                          <a:solidFill>
                            <a:srgbClr val="000066"/>
                          </a:solidFill>
                          <a:effectLst/>
                        </a:rPr>
                        <a:t>G140S-</a:t>
                      </a:r>
                      <a:r>
                        <a:rPr kumimoji="0" lang="fr-FR" sz="1400" u="none" strike="noStrike" cap="none" normalizeH="0" baseline="0">
                          <a:ln>
                            <a:noFill/>
                          </a:ln>
                          <a:solidFill>
                            <a:srgbClr val="000066"/>
                          </a:solidFill>
                          <a:effectLst/>
                        </a:rPr>
                        <a:t>S147G-</a:t>
                      </a:r>
                      <a:r>
                        <a:rPr kumimoji="0" lang="fr-FR" sz="1400" b="1" u="none" strike="noStrike" cap="none" normalizeH="0" baseline="0">
                          <a:ln>
                            <a:noFill/>
                          </a:ln>
                          <a:solidFill>
                            <a:srgbClr val="000066"/>
                          </a:solidFill>
                          <a:effectLst/>
                        </a:rPr>
                        <a:t>Q148K</a:t>
                      </a:r>
                      <a:r>
                        <a:rPr kumimoji="0" lang="fr-FR" sz="1400" b="0" u="none" strike="noStrike" cap="none" normalizeH="0" baseline="0">
                          <a:ln>
                            <a:noFill/>
                          </a:ln>
                          <a:solidFill>
                            <a:srgbClr val="000066"/>
                          </a:solidFill>
                          <a:effectLst/>
                        </a:rPr>
                        <a:t> </a:t>
                      </a:r>
                      <a:r>
                        <a:rPr kumimoji="0" lang="fr-FR" sz="1400" u="none" strike="noStrike" cap="none" normalizeH="0" baseline="0">
                          <a:ln>
                            <a:noFill/>
                          </a:ln>
                          <a:solidFill>
                            <a:srgbClr val="000066"/>
                          </a:solidFill>
                          <a:effectLst/>
                        </a:rPr>
                        <a:t>(1/7)</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WT (3/7)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1</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NR</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u="none" strike="noStrike" cap="none" normalizeH="0" baseline="0">
                          <a:ln>
                            <a:noFill/>
                          </a:ln>
                          <a:solidFill>
                            <a:srgbClr val="000066"/>
                          </a:solidFill>
                          <a:effectLst/>
                        </a:rPr>
                        <a:t>700</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a:t>
                      </a:r>
                    </a:p>
                  </a:txBody>
                  <a:tcPr anchor="ctr" horzOverflow="overflow"/>
                </a:tc>
                <a:extLst>
                  <a:ext uri="{0D108BD9-81ED-4DB2-BD59-A6C34878D82A}">
                    <a16:rowId xmlns:a16="http://schemas.microsoft.com/office/drawing/2014/main" val="10002"/>
                  </a:ext>
                </a:extLst>
              </a:tr>
              <a:tr h="517984">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mn-lt"/>
                        </a:rPr>
                        <a:t>C</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R263K (1/2)</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WT (1/2)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mn-lt"/>
                        </a:rPr>
                        <a:t>-</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R263K (1/2)</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WT (1/2)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mn-lt"/>
                        </a:rPr>
                        <a:t>-</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R263K (1/2)</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S147G (1/2)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NR</a:t>
                      </a:r>
                    </a:p>
                  </a:txBody>
                  <a:tcPr anchor="ctr" horzOverflow="overflow"/>
                </a:tc>
                <a:extLst>
                  <a:ext uri="{0D108BD9-81ED-4DB2-BD59-A6C34878D82A}">
                    <a16:rowId xmlns:a16="http://schemas.microsoft.com/office/drawing/2014/main" val="10003"/>
                  </a:ext>
                </a:extLst>
              </a:tr>
              <a:tr h="33686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CRF01_AE</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R263K (1/1)</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mn-lt"/>
                        </a:rPr>
                        <a:t>2</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S153Y (1/1)</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mn-lt"/>
                        </a:rPr>
                        <a:t>NR</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S153Y-G163R (1/1)</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3,2</a:t>
                      </a:r>
                    </a:p>
                  </a:txBody>
                  <a:tcPr anchor="ctr" horzOverflow="overflow"/>
                </a:tc>
                <a:extLst>
                  <a:ext uri="{0D108BD9-81ED-4DB2-BD59-A6C34878D82A}">
                    <a16:rowId xmlns:a16="http://schemas.microsoft.com/office/drawing/2014/main" val="10004"/>
                  </a:ext>
                </a:extLst>
              </a:tr>
              <a:tr h="344385">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CRF02_AG</a:t>
                      </a: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a:ln>
                            <a:noFill/>
                          </a:ln>
                          <a:solidFill>
                            <a:srgbClr val="000066"/>
                          </a:solidFill>
                          <a:effectLst/>
                        </a:rPr>
                        <a:t>R263K (1/2)</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WT (1/2)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2</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mn-lt"/>
                        </a:rPr>
                        <a:t>-</a:t>
                      </a:r>
                      <a:endParaRPr kumimoji="0" lang="fr-FR" sz="1400" b="0"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S153F/S-E157E/K (1/2)</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WT (1/2)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NR</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a:t>
                      </a:r>
                    </a:p>
                  </a:txBody>
                  <a:tcPr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u="none" strike="noStrike" cap="none" normalizeH="0" baseline="0">
                          <a:ln>
                            <a:noFill/>
                          </a:ln>
                          <a:solidFill>
                            <a:srgbClr val="000066"/>
                          </a:solidFill>
                          <a:effectLst/>
                        </a:rPr>
                        <a:t>L74M-</a:t>
                      </a:r>
                      <a:r>
                        <a:rPr kumimoji="0" lang="fr-FR" sz="1400" b="1" u="none" strike="noStrike" cap="none" normalizeH="0" baseline="0">
                          <a:ln>
                            <a:noFill/>
                          </a:ln>
                          <a:solidFill>
                            <a:srgbClr val="000066"/>
                          </a:solidFill>
                          <a:effectLst/>
                        </a:rPr>
                        <a:t>E138K-Q148R</a:t>
                      </a:r>
                      <a:r>
                        <a:rPr kumimoji="0" lang="fr-FR" sz="1400" u="none" strike="noStrike" cap="none" normalizeH="0" baseline="0">
                          <a:ln>
                            <a:noFill/>
                          </a:ln>
                          <a:solidFill>
                            <a:srgbClr val="000066"/>
                          </a:solidFill>
                          <a:effectLst/>
                        </a:rPr>
                        <a:t>-R263K (1/2)</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WT (1/2)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165</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a:t>
                      </a:r>
                    </a:p>
                  </a:txBody>
                  <a:tcPr anchor="ctr" horzOverflow="overflow"/>
                </a:tc>
                <a:extLst>
                  <a:ext uri="{0D108BD9-81ED-4DB2-BD59-A6C34878D82A}">
                    <a16:rowId xmlns:a16="http://schemas.microsoft.com/office/drawing/2014/main" val="10005"/>
                  </a:ext>
                </a:extLst>
              </a:tr>
            </a:tbl>
          </a:graphicData>
        </a:graphic>
      </p:graphicFrame>
      <p:sp>
        <p:nvSpPr>
          <p:cNvPr id="9" name="Rectangle 76"/>
          <p:cNvSpPr>
            <a:spLocks noChangeArrowheads="1"/>
          </p:cNvSpPr>
          <p:nvPr/>
        </p:nvSpPr>
        <p:spPr bwMode="auto">
          <a:xfrm>
            <a:off x="2217053" y="1256680"/>
            <a:ext cx="4704493" cy="525528"/>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Sélection de mutations de résistance aux INI</a:t>
            </a:r>
          </a:p>
          <a:p>
            <a:pPr algn="ctr">
              <a:lnSpc>
                <a:spcPct val="85000"/>
              </a:lnSpc>
            </a:pPr>
            <a:r>
              <a:rPr lang="fr-FR" sz="2000" b="1" dirty="0">
                <a:solidFill>
                  <a:srgbClr val="0070C0"/>
                </a:solidFill>
                <a:latin typeface="Calibri" panose="020F0502020204030204" pitchFamily="34" charset="0"/>
                <a:ea typeface="ＭＳ Ｐゴシック" pitchFamily="34" charset="-128"/>
              </a:rPr>
              <a:t>et analyses phénotypiques  </a:t>
            </a:r>
            <a:endParaRPr lang="fr-FR" sz="1400" dirty="0">
              <a:solidFill>
                <a:srgbClr val="0070C0"/>
              </a:solidFill>
              <a:latin typeface="Calibri" panose="020F0502020204030204" pitchFamily="34" charset="0"/>
              <a:ea typeface="ＭＳ Ｐゴシック" pitchFamily="34" charset="-128"/>
            </a:endParaRPr>
          </a:p>
        </p:txBody>
      </p:sp>
      <p:sp>
        <p:nvSpPr>
          <p:cNvPr id="10" name="Espace réservé du contenu 2"/>
          <p:cNvSpPr>
            <a:spLocks noGrp="1"/>
          </p:cNvSpPr>
          <p:nvPr>
            <p:ph idx="1"/>
          </p:nvPr>
        </p:nvSpPr>
        <p:spPr>
          <a:xfrm>
            <a:off x="475129" y="5362618"/>
            <a:ext cx="8470088" cy="727075"/>
          </a:xfrm>
        </p:spPr>
        <p:txBody>
          <a:bodyPr/>
          <a:lstStyle/>
          <a:p>
            <a:r>
              <a:rPr lang="fr-FR" sz="2000" b="1" dirty="0">
                <a:solidFill>
                  <a:srgbClr val="0070C0"/>
                </a:solidFill>
                <a:latin typeface="Calibri" panose="020F0502020204030204" pitchFamily="34" charset="0"/>
                <a:cs typeface="Calibri" panose="020F0502020204030204" pitchFamily="34" charset="0"/>
              </a:rPr>
              <a:t>Conclusions</a:t>
            </a:r>
            <a:r>
              <a:rPr lang="fr-FR" sz="1800" b="1" dirty="0"/>
              <a:t> </a:t>
            </a:r>
          </a:p>
          <a:p>
            <a:pPr lvl="1"/>
            <a:r>
              <a:rPr lang="fr-FR" sz="1800" dirty="0"/>
              <a:t>Nombre de mutations de résistance sélectionnées :</a:t>
            </a:r>
          </a:p>
          <a:p>
            <a:pPr marL="457200" lvl="1" indent="0">
              <a:buNone/>
              <a:tabLst>
                <a:tab pos="752475" algn="l"/>
              </a:tabLst>
            </a:pPr>
            <a:r>
              <a:rPr lang="fr-FR" sz="1800" dirty="0"/>
              <a:t>	EVG &gt; CAB &gt; DTG et BIC</a:t>
            </a:r>
          </a:p>
          <a:p>
            <a:pPr lvl="1"/>
            <a:r>
              <a:rPr lang="fr-FR" sz="1800" dirty="0"/>
              <a:t>Profils de sélection similaires entre les différents sous-types VIH</a:t>
            </a:r>
          </a:p>
          <a:p>
            <a:endParaRPr lang="fr-FR" sz="1800" dirty="0"/>
          </a:p>
        </p:txBody>
      </p:sp>
      <p:sp>
        <p:nvSpPr>
          <p:cNvPr id="11" name="ZoneTexte 10">
            <a:extLst>
              <a:ext uri="{FF2B5EF4-FFF2-40B4-BE49-F238E27FC236}">
                <a16:creationId xmlns:a16="http://schemas.microsoft.com/office/drawing/2014/main" id="{3AFB2F71-A686-43CC-8460-8B08A5B3DA57}"/>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24</a:t>
            </a:r>
          </a:p>
        </p:txBody>
      </p:sp>
    </p:spTree>
    <p:extLst>
      <p:ext uri="{BB962C8B-B14F-4D97-AF65-F5344CB8AC3E}">
        <p14:creationId xmlns:p14="http://schemas.microsoft.com/office/powerpoint/2010/main" val="41464416"/>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 Virologie - Immunologie</a:t>
            </a:r>
            <a:br>
              <a:rPr lang="fr-FR" sz="4000" dirty="0"/>
            </a:br>
            <a:endParaRPr lang="fr-FR" sz="4000" dirty="0"/>
          </a:p>
          <a:p>
            <a:r>
              <a:rPr lang="fr-FR" sz="3200" dirty="0"/>
              <a:t>I. 2. Réservoir</a:t>
            </a:r>
          </a:p>
        </p:txBody>
      </p:sp>
      <p:sp>
        <p:nvSpPr>
          <p:cNvPr id="3" name="ZoneTexte 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25</a:t>
            </a:r>
          </a:p>
        </p:txBody>
      </p:sp>
    </p:spTree>
    <p:custDataLst>
      <p:tags r:id="rId1"/>
    </p:custDataLst>
    <p:extLst>
      <p:ext uri="{BB962C8B-B14F-4D97-AF65-F5344CB8AC3E}">
        <p14:creationId xmlns:p14="http://schemas.microsoft.com/office/powerpoint/2010/main" val="15588001"/>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Mentions légales</a:t>
            </a:r>
          </a:p>
        </p:txBody>
      </p:sp>
      <p:sp>
        <p:nvSpPr>
          <p:cNvPr id="5" name="Rectangle 2"/>
          <p:cNvSpPr txBox="1">
            <a:spLocks noChangeArrowheads="1"/>
          </p:cNvSpPr>
          <p:nvPr/>
        </p:nvSpPr>
        <p:spPr bwMode="auto">
          <a:xfrm>
            <a:off x="214313" y="1468438"/>
            <a:ext cx="8786812" cy="3960812"/>
          </a:xfrm>
          <a:prstGeom prst="rect">
            <a:avLst/>
          </a:prstGeom>
          <a:noFill/>
          <a:ln w="9525">
            <a:noFill/>
            <a:miter lim="800000"/>
            <a:headEnd/>
            <a:tailEnd/>
          </a:ln>
        </p:spPr>
        <p:txBody>
          <a:bodyPr/>
          <a:lstStyle/>
          <a:p>
            <a:pPr algn="ctr">
              <a:spcBef>
                <a:spcPts val="600"/>
              </a:spcBef>
              <a:buClr>
                <a:srgbClr val="FFFF00"/>
              </a:buClr>
              <a:defRPr/>
            </a:pPr>
            <a:r>
              <a:rPr lang="fr-FR" sz="2400" i="1" kern="0" dirty="0">
                <a:latin typeface="Arial"/>
                <a:ea typeface="ＭＳ Ｐゴシック" charset="0"/>
              </a:rPr>
              <a:t>Ce diaporama a été réalisé sous la seule responsabilité </a:t>
            </a:r>
            <a:br>
              <a:rPr lang="fr-FR" sz="2400" i="1" kern="0" dirty="0">
                <a:latin typeface="Arial"/>
                <a:ea typeface="ＭＳ Ｐゴシック" charset="0"/>
              </a:rPr>
            </a:br>
            <a:r>
              <a:rPr lang="fr-FR" sz="2400" i="1" kern="0" dirty="0">
                <a:latin typeface="Arial"/>
                <a:ea typeface="ＭＳ Ｐゴシック" charset="0"/>
              </a:rPr>
              <a:t>des rédacteurs-auteurs et reflète le plus fidèlement possible </a:t>
            </a:r>
            <a:br>
              <a:rPr lang="fr-FR" sz="2400" i="1" kern="0" dirty="0">
                <a:latin typeface="Arial"/>
                <a:ea typeface="ＭＳ Ｐゴシック" charset="0"/>
              </a:rPr>
            </a:br>
            <a:r>
              <a:rPr lang="fr-FR" sz="2400" i="1" kern="0" dirty="0">
                <a:latin typeface="Arial"/>
                <a:ea typeface="ＭＳ Ｐゴシック" charset="0"/>
              </a:rPr>
              <a:t>le contenu des présentations de la CROI 2018 </a:t>
            </a:r>
            <a:br>
              <a:rPr lang="fr-FR" sz="2400" i="1" kern="0" dirty="0">
                <a:latin typeface="Arial"/>
                <a:ea typeface="ＭＳ Ｐゴシック" charset="0"/>
              </a:rPr>
            </a:br>
            <a:r>
              <a:rPr lang="fr-FR" sz="2400" i="1" kern="0" dirty="0">
                <a:latin typeface="Arial"/>
                <a:ea typeface="ＭＳ Ｐゴシック" charset="0"/>
              </a:rPr>
              <a:t>(4 au 7 mars 2018 - Boston)</a:t>
            </a:r>
            <a:endParaRPr lang="fr-FR" sz="1600" i="1" kern="0" dirty="0">
              <a:latin typeface="Arial"/>
              <a:ea typeface="ＭＳ Ｐゴシック" charset="0"/>
            </a:endParaRPr>
          </a:p>
        </p:txBody>
      </p:sp>
    </p:spTree>
    <p:extLst>
      <p:ext uri="{BB962C8B-B14F-4D97-AF65-F5344CB8AC3E}">
        <p14:creationId xmlns:p14="http://schemas.microsoft.com/office/powerpoint/2010/main" val="3323491271"/>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Kroon</a:t>
            </a:r>
            <a:r>
              <a:rPr lang="fr-FR" sz="1200" i="1" dirty="0">
                <a:solidFill>
                  <a:srgbClr val="0070C0"/>
                </a:solidFill>
              </a:rPr>
              <a:t> E, CROI 2018, Abs. 66</a:t>
            </a:r>
          </a:p>
        </p:txBody>
      </p:sp>
      <p:sp>
        <p:nvSpPr>
          <p:cNvPr id="7" name="Titre 6"/>
          <p:cNvSpPr>
            <a:spLocks noGrp="1"/>
          </p:cNvSpPr>
          <p:nvPr>
            <p:ph type="title"/>
          </p:nvPr>
        </p:nvSpPr>
        <p:spPr/>
        <p:txBody>
          <a:bodyPr/>
          <a:lstStyle/>
          <a:p>
            <a:r>
              <a:rPr lang="fr-FR" sz="2600" dirty="0"/>
              <a:t>Présence et persistance d’ARN viral dans </a:t>
            </a:r>
            <a:br>
              <a:rPr lang="fr-FR" sz="2600" dirty="0"/>
            </a:br>
            <a:r>
              <a:rPr lang="fr-FR" sz="2600" dirty="0"/>
              <a:t>les ganglions lymphatiques dès le stade </a:t>
            </a:r>
            <a:r>
              <a:rPr lang="fr-FR" sz="2600" dirty="0" err="1"/>
              <a:t>Fiebig</a:t>
            </a:r>
            <a:r>
              <a:rPr lang="fr-FR" sz="2600" dirty="0"/>
              <a:t> 1 malgré un traitement ARV précoce (1)</a:t>
            </a:r>
            <a:endParaRPr lang="fr-FR" dirty="0"/>
          </a:p>
        </p:txBody>
      </p:sp>
      <p:sp>
        <p:nvSpPr>
          <p:cNvPr id="8" name="Espace réservé du contenu 7"/>
          <p:cNvSpPr>
            <a:spLocks noGrp="1"/>
          </p:cNvSpPr>
          <p:nvPr>
            <p:ph idx="1"/>
          </p:nvPr>
        </p:nvSpPr>
        <p:spPr>
          <a:xfrm>
            <a:off x="247340" y="1191506"/>
            <a:ext cx="8748422" cy="2588332"/>
          </a:xfrm>
        </p:spPr>
        <p:txBody>
          <a:bodyPr/>
          <a:lstStyle/>
          <a:p>
            <a:pPr marL="279400" indent="-279400"/>
            <a:r>
              <a:rPr lang="fr-FR" sz="1800" b="1" dirty="0"/>
              <a:t>Objectif : </a:t>
            </a:r>
            <a:r>
              <a:rPr lang="fr-FR" sz="1600" dirty="0"/>
              <a:t>impact d’un traitement ARV précoce sur la taille du réservoir, la suppression virologique et l’architecture des structures lymphatiques</a:t>
            </a:r>
          </a:p>
          <a:p>
            <a:endParaRPr lang="fr-FR" sz="800" dirty="0"/>
          </a:p>
          <a:p>
            <a:r>
              <a:rPr lang="fr-FR" sz="1800" b="1" dirty="0"/>
              <a:t>Patients </a:t>
            </a:r>
          </a:p>
          <a:p>
            <a:pPr lvl="1"/>
            <a:r>
              <a:rPr lang="fr-FR" sz="1600" dirty="0"/>
              <a:t>Diagnostic aux stades </a:t>
            </a:r>
            <a:r>
              <a:rPr lang="fr-FR" sz="1600" dirty="0" err="1"/>
              <a:t>Fiebig</a:t>
            </a:r>
            <a:r>
              <a:rPr lang="fr-FR" sz="1600" dirty="0"/>
              <a:t> 1 (n = 15), </a:t>
            </a:r>
            <a:r>
              <a:rPr lang="fr-FR" sz="1600" dirty="0" err="1"/>
              <a:t>Fiebig</a:t>
            </a:r>
            <a:r>
              <a:rPr lang="fr-FR" sz="1600" dirty="0"/>
              <a:t> 2 (n = 19), </a:t>
            </a:r>
            <a:r>
              <a:rPr lang="fr-FR" sz="1600" dirty="0" err="1"/>
              <a:t>Fiebig</a:t>
            </a:r>
            <a:r>
              <a:rPr lang="fr-FR" sz="1600" dirty="0"/>
              <a:t> 3 (n = 36), </a:t>
            </a:r>
          </a:p>
          <a:p>
            <a:pPr marL="457200" lvl="1" indent="0">
              <a:buNone/>
              <a:tabLst>
                <a:tab pos="746125" algn="l"/>
              </a:tabLst>
            </a:pPr>
            <a:r>
              <a:rPr lang="fr-FR" sz="1600" dirty="0"/>
              <a:t>	</a:t>
            </a:r>
            <a:r>
              <a:rPr lang="fr-FR" sz="1600" dirty="0" err="1"/>
              <a:t>Fiebig</a:t>
            </a:r>
            <a:r>
              <a:rPr lang="fr-FR" sz="1600" dirty="0"/>
              <a:t> 4 (n = 9), </a:t>
            </a:r>
            <a:r>
              <a:rPr lang="fr-FR" sz="1600" dirty="0" err="1"/>
              <a:t>Fiebig</a:t>
            </a:r>
            <a:r>
              <a:rPr lang="fr-FR" sz="1600" dirty="0"/>
              <a:t> 5 (n = 7)</a:t>
            </a:r>
          </a:p>
          <a:p>
            <a:pPr lvl="1"/>
            <a:r>
              <a:rPr lang="fr-FR" sz="1600" dirty="0"/>
              <a:t>Biopsie ganglionnaire inguinale à S24, S48, S96, S144 et S240 des ARV</a:t>
            </a:r>
          </a:p>
          <a:p>
            <a:endParaRPr lang="fr-FR" sz="800" dirty="0"/>
          </a:p>
          <a:p>
            <a:r>
              <a:rPr lang="fr-FR" sz="1800" b="1" dirty="0"/>
              <a:t>Analyses virologiques</a:t>
            </a:r>
          </a:p>
          <a:p>
            <a:pPr lvl="1"/>
            <a:r>
              <a:rPr lang="fr-FR" sz="1600" dirty="0"/>
              <a:t>Réservoir ADN viral établi dans les ganglions dès le stade </a:t>
            </a:r>
            <a:r>
              <a:rPr lang="fr-FR" sz="1600" dirty="0" err="1"/>
              <a:t>Fiebig</a:t>
            </a:r>
            <a:r>
              <a:rPr lang="fr-FR" sz="1600" dirty="0"/>
              <a:t> 1 et maintenu </a:t>
            </a:r>
            <a:br>
              <a:rPr lang="fr-FR" sz="1600" dirty="0"/>
            </a:br>
            <a:r>
              <a:rPr lang="fr-FR" sz="1600" dirty="0"/>
              <a:t>dans le temps malgré un traitement ARV précoce</a:t>
            </a:r>
            <a:endParaRPr lang="fr-FR" sz="1600" b="1" dirty="0"/>
          </a:p>
        </p:txBody>
      </p:sp>
      <p:sp>
        <p:nvSpPr>
          <p:cNvPr id="9" name="Rectangle 76"/>
          <p:cNvSpPr>
            <a:spLocks noChangeArrowheads="1"/>
          </p:cNvSpPr>
          <p:nvPr/>
        </p:nvSpPr>
        <p:spPr bwMode="auto">
          <a:xfrm>
            <a:off x="985838" y="4233185"/>
            <a:ext cx="4011448" cy="430887"/>
          </a:xfrm>
          <a:prstGeom prst="rect">
            <a:avLst/>
          </a:prstGeom>
          <a:noFill/>
          <a:ln w="9525">
            <a:noFill/>
            <a:miter lim="800000"/>
            <a:headEnd/>
            <a:tailEnd/>
          </a:ln>
        </p:spPr>
        <p:txBody>
          <a:bodyPr wrap="square" lIns="0" tIns="0" rIns="0" bIns="0">
            <a:spAutoFit/>
          </a:bodyPr>
          <a:lstStyle/>
          <a:p>
            <a:pPr algn="ctr"/>
            <a:r>
              <a:rPr lang="fr-FR" sz="1400" b="1" dirty="0">
                <a:solidFill>
                  <a:srgbClr val="0070C0"/>
                </a:solidFill>
                <a:latin typeface="Calibri" panose="020F0502020204030204" pitchFamily="34" charset="0"/>
                <a:ea typeface="ＭＳ Ｐゴシック" pitchFamily="34" charset="-128"/>
              </a:rPr>
              <a:t>Patients non traités, n = 55</a:t>
            </a:r>
            <a:br>
              <a:rPr lang="fr-FR" sz="1400" b="1" dirty="0">
                <a:solidFill>
                  <a:srgbClr val="0070C0"/>
                </a:solidFill>
                <a:latin typeface="Calibri" panose="020F0502020204030204" pitchFamily="34" charset="0"/>
                <a:ea typeface="ＭＳ Ｐゴシック" pitchFamily="34" charset="-128"/>
              </a:rPr>
            </a:br>
            <a:r>
              <a:rPr lang="fr-FR" sz="1400" b="1" dirty="0">
                <a:solidFill>
                  <a:srgbClr val="0070C0"/>
                </a:solidFill>
                <a:latin typeface="Calibri" panose="020F0502020204030204" pitchFamily="34" charset="0"/>
                <a:ea typeface="ＭＳ Ｐゴシック" pitchFamily="34" charset="-128"/>
              </a:rPr>
              <a:t>(ganglions prélevés à la phase de primo infection)</a:t>
            </a:r>
          </a:p>
        </p:txBody>
      </p:sp>
      <p:sp>
        <p:nvSpPr>
          <p:cNvPr id="10" name="Rectangle 76"/>
          <p:cNvSpPr>
            <a:spLocks noChangeArrowheads="1"/>
          </p:cNvSpPr>
          <p:nvPr/>
        </p:nvSpPr>
        <p:spPr bwMode="auto">
          <a:xfrm>
            <a:off x="5318492" y="4233185"/>
            <a:ext cx="3672742" cy="430887"/>
          </a:xfrm>
          <a:prstGeom prst="rect">
            <a:avLst/>
          </a:prstGeom>
          <a:noFill/>
          <a:ln w="9525">
            <a:noFill/>
            <a:miter lim="800000"/>
            <a:headEnd/>
            <a:tailEnd/>
          </a:ln>
        </p:spPr>
        <p:txBody>
          <a:bodyPr wrap="square" lIns="0" tIns="0" rIns="0" bIns="0">
            <a:spAutoFit/>
          </a:bodyPr>
          <a:lstStyle/>
          <a:p>
            <a:pPr algn="ctr"/>
            <a:r>
              <a:rPr lang="fr-FR" sz="1400" b="1" dirty="0">
                <a:solidFill>
                  <a:srgbClr val="0070C0"/>
                </a:solidFill>
                <a:latin typeface="Calibri" panose="020F0502020204030204" pitchFamily="34" charset="0"/>
                <a:ea typeface="ＭＳ Ｐゴシック" pitchFamily="34" charset="-128"/>
              </a:rPr>
              <a:t>Patients traités, n = 31</a:t>
            </a:r>
            <a:br>
              <a:rPr lang="fr-FR" sz="1400" b="1" dirty="0">
                <a:solidFill>
                  <a:srgbClr val="0070C0"/>
                </a:solidFill>
                <a:latin typeface="Calibri" panose="020F0502020204030204" pitchFamily="34" charset="0"/>
                <a:ea typeface="ＭＳ Ｐゴシック" pitchFamily="34" charset="-128"/>
              </a:rPr>
            </a:br>
            <a:r>
              <a:rPr lang="fr-FR" sz="1400" b="1" dirty="0">
                <a:solidFill>
                  <a:srgbClr val="0070C0"/>
                </a:solidFill>
                <a:latin typeface="Calibri" panose="020F0502020204030204" pitchFamily="34" charset="0"/>
                <a:ea typeface="ＭＳ Ｐゴシック" pitchFamily="34" charset="-128"/>
              </a:rPr>
              <a:t> moyenne de 48 semaines de traitement ARV </a:t>
            </a:r>
          </a:p>
        </p:txBody>
      </p:sp>
      <p:grpSp>
        <p:nvGrpSpPr>
          <p:cNvPr id="13" name="Grouper 12"/>
          <p:cNvGrpSpPr/>
          <p:nvPr/>
        </p:nvGrpSpPr>
        <p:grpSpPr>
          <a:xfrm>
            <a:off x="588416" y="4721226"/>
            <a:ext cx="8030122" cy="1919307"/>
            <a:chOff x="372516" y="4257288"/>
            <a:chExt cx="8030122" cy="2345145"/>
          </a:xfrm>
        </p:grpSpPr>
        <p:grpSp>
          <p:nvGrpSpPr>
            <p:cNvPr id="14" name="Groupe 113">
              <a:extLst>
                <a:ext uri="{FF2B5EF4-FFF2-40B4-BE49-F238E27FC236}">
                  <a16:creationId xmlns:a16="http://schemas.microsoft.com/office/drawing/2014/main" id="{7D59966C-0EA8-4D5A-ACE6-6D7B3E1E78B5}"/>
                </a:ext>
              </a:extLst>
            </p:cNvPr>
            <p:cNvGrpSpPr/>
            <p:nvPr/>
          </p:nvGrpSpPr>
          <p:grpSpPr>
            <a:xfrm>
              <a:off x="5478463" y="4378326"/>
              <a:ext cx="2924175" cy="1974850"/>
              <a:chOff x="5478463" y="4378326"/>
              <a:chExt cx="2924175" cy="1974850"/>
            </a:xfrm>
          </p:grpSpPr>
          <p:sp>
            <p:nvSpPr>
              <p:cNvPr id="109" name="Freeform 11">
                <a:extLst>
                  <a:ext uri="{FF2B5EF4-FFF2-40B4-BE49-F238E27FC236}">
                    <a16:creationId xmlns:a16="http://schemas.microsoft.com/office/drawing/2014/main" id="{2D85B8B2-9991-48D9-8BAD-371CFFFE1A35}"/>
                  </a:ext>
                </a:extLst>
              </p:cNvPr>
              <p:cNvSpPr>
                <a:spLocks/>
              </p:cNvSpPr>
              <p:nvPr/>
            </p:nvSpPr>
            <p:spPr bwMode="auto">
              <a:xfrm>
                <a:off x="5478463" y="4378326"/>
                <a:ext cx="2924175" cy="1884363"/>
              </a:xfrm>
              <a:custGeom>
                <a:avLst/>
                <a:gdLst>
                  <a:gd name="T0" fmla="*/ 1842 w 1842"/>
                  <a:gd name="T1" fmla="*/ 1187 h 1187"/>
                  <a:gd name="T2" fmla="*/ 0 w 1842"/>
                  <a:gd name="T3" fmla="*/ 1187 h 1187"/>
                  <a:gd name="T4" fmla="*/ 0 w 1842"/>
                  <a:gd name="T5" fmla="*/ 0 h 1187"/>
                </a:gdLst>
                <a:ahLst/>
                <a:cxnLst>
                  <a:cxn ang="0">
                    <a:pos x="T0" y="T1"/>
                  </a:cxn>
                  <a:cxn ang="0">
                    <a:pos x="T2" y="T3"/>
                  </a:cxn>
                  <a:cxn ang="0">
                    <a:pos x="T4" y="T5"/>
                  </a:cxn>
                </a:cxnLst>
                <a:rect l="0" t="0" r="r" b="b"/>
                <a:pathLst>
                  <a:path w="1842" h="1187">
                    <a:moveTo>
                      <a:pt x="1842" y="1187"/>
                    </a:moveTo>
                    <a:lnTo>
                      <a:pt x="0" y="1187"/>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24">
                <a:extLst>
                  <a:ext uri="{FF2B5EF4-FFF2-40B4-BE49-F238E27FC236}">
                    <a16:creationId xmlns:a16="http://schemas.microsoft.com/office/drawing/2014/main" id="{5B318ABA-6BF9-49D8-9D72-AB6D4C362C5D}"/>
                  </a:ext>
                </a:extLst>
              </p:cNvPr>
              <p:cNvSpPr>
                <a:spLocks noChangeShapeType="1"/>
              </p:cNvSpPr>
              <p:nvPr/>
            </p:nvSpPr>
            <p:spPr bwMode="auto">
              <a:xfrm flipV="1">
                <a:off x="7486651"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Line 25">
                <a:extLst>
                  <a:ext uri="{FF2B5EF4-FFF2-40B4-BE49-F238E27FC236}">
                    <a16:creationId xmlns:a16="http://schemas.microsoft.com/office/drawing/2014/main" id="{5B79047F-33CC-4C6F-93EC-4B86CD75CE7E}"/>
                  </a:ext>
                </a:extLst>
              </p:cNvPr>
              <p:cNvSpPr>
                <a:spLocks noChangeShapeType="1"/>
              </p:cNvSpPr>
              <p:nvPr/>
            </p:nvSpPr>
            <p:spPr bwMode="auto">
              <a:xfrm flipV="1">
                <a:off x="8037513"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26">
                <a:extLst>
                  <a:ext uri="{FF2B5EF4-FFF2-40B4-BE49-F238E27FC236}">
                    <a16:creationId xmlns:a16="http://schemas.microsoft.com/office/drawing/2014/main" id="{2B7DF98D-9305-4B3B-AC6F-C00AD1C2388A}"/>
                  </a:ext>
                </a:extLst>
              </p:cNvPr>
              <p:cNvSpPr>
                <a:spLocks noChangeShapeType="1"/>
              </p:cNvSpPr>
              <p:nvPr/>
            </p:nvSpPr>
            <p:spPr bwMode="auto">
              <a:xfrm flipV="1">
                <a:off x="5835651"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Line 27">
                <a:extLst>
                  <a:ext uri="{FF2B5EF4-FFF2-40B4-BE49-F238E27FC236}">
                    <a16:creationId xmlns:a16="http://schemas.microsoft.com/office/drawing/2014/main" id="{B9D7B0C7-55C5-4C58-9AFE-DF4705380CA0}"/>
                  </a:ext>
                </a:extLst>
              </p:cNvPr>
              <p:cNvSpPr>
                <a:spLocks noChangeShapeType="1"/>
              </p:cNvSpPr>
              <p:nvPr/>
            </p:nvSpPr>
            <p:spPr bwMode="auto">
              <a:xfrm flipV="1">
                <a:off x="6384926"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28">
                <a:extLst>
                  <a:ext uri="{FF2B5EF4-FFF2-40B4-BE49-F238E27FC236}">
                    <a16:creationId xmlns:a16="http://schemas.microsoft.com/office/drawing/2014/main" id="{7177B6A0-EF0D-411E-82D4-F673C092DE74}"/>
                  </a:ext>
                </a:extLst>
              </p:cNvPr>
              <p:cNvSpPr>
                <a:spLocks noChangeShapeType="1"/>
              </p:cNvSpPr>
              <p:nvPr/>
            </p:nvSpPr>
            <p:spPr bwMode="auto">
              <a:xfrm flipV="1">
                <a:off x="6935788"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Freeform 34">
                <a:extLst>
                  <a:ext uri="{FF2B5EF4-FFF2-40B4-BE49-F238E27FC236}">
                    <a16:creationId xmlns:a16="http://schemas.microsoft.com/office/drawing/2014/main" id="{3D0F699D-E109-42FE-A836-D9B6F43BAD4D}"/>
                  </a:ext>
                </a:extLst>
              </p:cNvPr>
              <p:cNvSpPr>
                <a:spLocks noEditPoints="1"/>
              </p:cNvSpPr>
              <p:nvPr/>
            </p:nvSpPr>
            <p:spPr bwMode="auto">
              <a:xfrm>
                <a:off x="5667376" y="4657726"/>
                <a:ext cx="2419350" cy="444500"/>
              </a:xfrm>
              <a:custGeom>
                <a:avLst/>
                <a:gdLst>
                  <a:gd name="T0" fmla="*/ 1207 w 1524"/>
                  <a:gd name="T1" fmla="*/ 280 h 280"/>
                  <a:gd name="T2" fmla="*/ 1003 w 1524"/>
                  <a:gd name="T3" fmla="*/ 280 h 280"/>
                  <a:gd name="T4" fmla="*/ 1524 w 1524"/>
                  <a:gd name="T5" fmla="*/ 171 h 280"/>
                  <a:gd name="T6" fmla="*/ 1320 w 1524"/>
                  <a:gd name="T7" fmla="*/ 171 h 280"/>
                  <a:gd name="T8" fmla="*/ 532 w 1524"/>
                  <a:gd name="T9" fmla="*/ 70 h 280"/>
                  <a:gd name="T10" fmla="*/ 327 w 1524"/>
                  <a:gd name="T11" fmla="*/ 70 h 280"/>
                  <a:gd name="T12" fmla="*/ 871 w 1524"/>
                  <a:gd name="T13" fmla="*/ 150 h 280"/>
                  <a:gd name="T14" fmla="*/ 666 w 1524"/>
                  <a:gd name="T15" fmla="*/ 150 h 280"/>
                  <a:gd name="T16" fmla="*/ 204 w 1524"/>
                  <a:gd name="T17" fmla="*/ 0 h 280"/>
                  <a:gd name="T18" fmla="*/ 0 w 1524"/>
                  <a:gd name="T1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4" h="280">
                    <a:moveTo>
                      <a:pt x="1207" y="280"/>
                    </a:moveTo>
                    <a:lnTo>
                      <a:pt x="1003" y="280"/>
                    </a:lnTo>
                    <a:moveTo>
                      <a:pt x="1524" y="171"/>
                    </a:moveTo>
                    <a:lnTo>
                      <a:pt x="1320" y="171"/>
                    </a:lnTo>
                    <a:moveTo>
                      <a:pt x="532" y="70"/>
                    </a:moveTo>
                    <a:lnTo>
                      <a:pt x="327" y="70"/>
                    </a:lnTo>
                    <a:moveTo>
                      <a:pt x="871" y="150"/>
                    </a:moveTo>
                    <a:lnTo>
                      <a:pt x="666" y="150"/>
                    </a:lnTo>
                    <a:moveTo>
                      <a:pt x="204" y="0"/>
                    </a:moveTo>
                    <a:lnTo>
                      <a:pt x="0" y="0"/>
                    </a:lnTo>
                  </a:path>
                </a:pathLst>
              </a:custGeom>
              <a:noFill/>
              <a:ln w="25400" cap="rnd">
                <a:solidFill>
                  <a:srgbClr val="0099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Freeform 35">
                <a:extLst>
                  <a:ext uri="{FF2B5EF4-FFF2-40B4-BE49-F238E27FC236}">
                    <a16:creationId xmlns:a16="http://schemas.microsoft.com/office/drawing/2014/main" id="{2BF3C89A-000B-49D8-95AA-015BB8077684}"/>
                  </a:ext>
                </a:extLst>
              </p:cNvPr>
              <p:cNvSpPr>
                <a:spLocks/>
              </p:cNvSpPr>
              <p:nvPr/>
            </p:nvSpPr>
            <p:spPr bwMode="auto">
              <a:xfrm>
                <a:off x="5684838" y="4535488"/>
                <a:ext cx="61913" cy="60325"/>
              </a:xfrm>
              <a:custGeom>
                <a:avLst/>
                <a:gdLst>
                  <a:gd name="T0" fmla="*/ 4 w 30"/>
                  <a:gd name="T1" fmla="*/ 25 h 29"/>
                  <a:gd name="T2" fmla="*/ 15 w 30"/>
                  <a:gd name="T3" fmla="*/ 29 h 29"/>
                  <a:gd name="T4" fmla="*/ 25 w 30"/>
                  <a:gd name="T5" fmla="*/ 25 h 29"/>
                  <a:gd name="T6" fmla="*/ 30 w 30"/>
                  <a:gd name="T7" fmla="*/ 15 h 29"/>
                  <a:gd name="T8" fmla="*/ 25 w 30"/>
                  <a:gd name="T9" fmla="*/ 4 h 29"/>
                  <a:gd name="T10" fmla="*/ 15 w 30"/>
                  <a:gd name="T11" fmla="*/ 0 h 29"/>
                  <a:gd name="T12" fmla="*/ 4 w 30"/>
                  <a:gd name="T13" fmla="*/ 4 h 29"/>
                  <a:gd name="T14" fmla="*/ 0 w 30"/>
                  <a:gd name="T15" fmla="*/ 15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3" y="28"/>
                      <a:pt x="25" y="25"/>
                    </a:cubicBezTo>
                    <a:cubicBezTo>
                      <a:pt x="28" y="22"/>
                      <a:pt x="30" y="19"/>
                      <a:pt x="30" y="15"/>
                    </a:cubicBezTo>
                    <a:cubicBezTo>
                      <a:pt x="30" y="10"/>
                      <a:pt x="28" y="7"/>
                      <a:pt x="25" y="4"/>
                    </a:cubicBezTo>
                    <a:cubicBezTo>
                      <a:pt x="23" y="1"/>
                      <a:pt x="19" y="0"/>
                      <a:pt x="15" y="0"/>
                    </a:cubicBezTo>
                    <a:cubicBezTo>
                      <a:pt x="11" y="0"/>
                      <a:pt x="7" y="1"/>
                      <a:pt x="4" y="4"/>
                    </a:cubicBezTo>
                    <a:cubicBezTo>
                      <a:pt x="2" y="7"/>
                      <a:pt x="0" y="10"/>
                      <a:pt x="0" y="15"/>
                    </a:cubicBezTo>
                    <a:cubicBezTo>
                      <a:pt x="0" y="19"/>
                      <a:pt x="2"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7" name="Freeform 36">
                <a:extLst>
                  <a:ext uri="{FF2B5EF4-FFF2-40B4-BE49-F238E27FC236}">
                    <a16:creationId xmlns:a16="http://schemas.microsoft.com/office/drawing/2014/main" id="{B450BE02-0CA1-4788-A779-19BDAC58E20B}"/>
                  </a:ext>
                </a:extLst>
              </p:cNvPr>
              <p:cNvSpPr>
                <a:spLocks/>
              </p:cNvSpPr>
              <p:nvPr/>
            </p:nvSpPr>
            <p:spPr bwMode="auto">
              <a:xfrm>
                <a:off x="5799138" y="4581526"/>
                <a:ext cx="61913" cy="60325"/>
              </a:xfrm>
              <a:custGeom>
                <a:avLst/>
                <a:gdLst>
                  <a:gd name="T0" fmla="*/ 5 w 30"/>
                  <a:gd name="T1" fmla="*/ 25 h 29"/>
                  <a:gd name="T2" fmla="*/ 15 w 30"/>
                  <a:gd name="T3" fmla="*/ 29 h 29"/>
                  <a:gd name="T4" fmla="*/ 26 w 30"/>
                  <a:gd name="T5" fmla="*/ 25 h 29"/>
                  <a:gd name="T6" fmla="*/ 30 w 30"/>
                  <a:gd name="T7" fmla="*/ 15 h 29"/>
                  <a:gd name="T8" fmla="*/ 26 w 30"/>
                  <a:gd name="T9" fmla="*/ 4 h 29"/>
                  <a:gd name="T10" fmla="*/ 15 w 30"/>
                  <a:gd name="T11" fmla="*/ 0 h 29"/>
                  <a:gd name="T12" fmla="*/ 5 w 30"/>
                  <a:gd name="T13" fmla="*/ 4 h 29"/>
                  <a:gd name="T14" fmla="*/ 0 w 30"/>
                  <a:gd name="T15" fmla="*/ 15 h 29"/>
                  <a:gd name="T16" fmla="*/ 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5" y="25"/>
                    </a:moveTo>
                    <a:cubicBezTo>
                      <a:pt x="8" y="28"/>
                      <a:pt x="11" y="29"/>
                      <a:pt x="15" y="29"/>
                    </a:cubicBezTo>
                    <a:cubicBezTo>
                      <a:pt x="19" y="29"/>
                      <a:pt x="23" y="28"/>
                      <a:pt x="26" y="25"/>
                    </a:cubicBezTo>
                    <a:cubicBezTo>
                      <a:pt x="29" y="22"/>
                      <a:pt x="30" y="19"/>
                      <a:pt x="30" y="15"/>
                    </a:cubicBezTo>
                    <a:cubicBezTo>
                      <a:pt x="30" y="10"/>
                      <a:pt x="29" y="7"/>
                      <a:pt x="26" y="4"/>
                    </a:cubicBezTo>
                    <a:cubicBezTo>
                      <a:pt x="23" y="1"/>
                      <a:pt x="19" y="0"/>
                      <a:pt x="15" y="0"/>
                    </a:cubicBezTo>
                    <a:cubicBezTo>
                      <a:pt x="11" y="0"/>
                      <a:pt x="8" y="1"/>
                      <a:pt x="5" y="4"/>
                    </a:cubicBezTo>
                    <a:cubicBezTo>
                      <a:pt x="2" y="7"/>
                      <a:pt x="0" y="10"/>
                      <a:pt x="0" y="15"/>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8" name="Freeform 37">
                <a:extLst>
                  <a:ext uri="{FF2B5EF4-FFF2-40B4-BE49-F238E27FC236}">
                    <a16:creationId xmlns:a16="http://schemas.microsoft.com/office/drawing/2014/main" id="{D1A482B7-F242-448F-B849-5033E380FEDE}"/>
                  </a:ext>
                </a:extLst>
              </p:cNvPr>
              <p:cNvSpPr>
                <a:spLocks/>
              </p:cNvSpPr>
              <p:nvPr/>
            </p:nvSpPr>
            <p:spPr bwMode="auto">
              <a:xfrm>
                <a:off x="5908676" y="4530726"/>
                <a:ext cx="61913" cy="61913"/>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ubicBezTo>
                      <a:pt x="11" y="0"/>
                      <a:pt x="8" y="1"/>
                      <a:pt x="5" y="4"/>
                    </a:cubicBezTo>
                    <a:cubicBezTo>
                      <a:pt x="2" y="7"/>
                      <a:pt x="0" y="11"/>
                      <a:pt x="0" y="15"/>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9" name="Freeform 38">
                <a:extLst>
                  <a:ext uri="{FF2B5EF4-FFF2-40B4-BE49-F238E27FC236}">
                    <a16:creationId xmlns:a16="http://schemas.microsoft.com/office/drawing/2014/main" id="{06CBD16C-2479-490E-9A9B-1AFB735CEA12}"/>
                  </a:ext>
                </a:extLst>
              </p:cNvPr>
              <p:cNvSpPr>
                <a:spLocks/>
              </p:cNvSpPr>
              <p:nvPr/>
            </p:nvSpPr>
            <p:spPr bwMode="auto">
              <a:xfrm>
                <a:off x="5856288" y="4722813"/>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2"/>
                      <a:pt x="29" y="19"/>
                      <a:pt x="29" y="15"/>
                    </a:cubicBezTo>
                    <a:cubicBezTo>
                      <a:pt x="29" y="11"/>
                      <a:pt x="28" y="7"/>
                      <a:pt x="25" y="4"/>
                    </a:cubicBezTo>
                    <a:cubicBezTo>
                      <a:pt x="22" y="1"/>
                      <a:pt x="19" y="0"/>
                      <a:pt x="14" y="0"/>
                    </a:cubicBezTo>
                    <a:cubicBezTo>
                      <a:pt x="10"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0" name="Freeform 39">
                <a:extLst>
                  <a:ext uri="{FF2B5EF4-FFF2-40B4-BE49-F238E27FC236}">
                    <a16:creationId xmlns:a16="http://schemas.microsoft.com/office/drawing/2014/main" id="{5ADD1A5B-3814-4F71-99FF-BF265C10838A}"/>
                  </a:ext>
                </a:extLst>
              </p:cNvPr>
              <p:cNvSpPr>
                <a:spLocks/>
              </p:cNvSpPr>
              <p:nvPr/>
            </p:nvSpPr>
            <p:spPr bwMode="auto">
              <a:xfrm>
                <a:off x="5745163" y="4814888"/>
                <a:ext cx="61913" cy="61913"/>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ubicBezTo>
                      <a:pt x="11" y="0"/>
                      <a:pt x="8" y="1"/>
                      <a:pt x="5" y="4"/>
                    </a:cubicBezTo>
                    <a:cubicBezTo>
                      <a:pt x="2" y="7"/>
                      <a:pt x="0" y="11"/>
                      <a:pt x="0" y="15"/>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1" name="Freeform 40">
                <a:extLst>
                  <a:ext uri="{FF2B5EF4-FFF2-40B4-BE49-F238E27FC236}">
                    <a16:creationId xmlns:a16="http://schemas.microsoft.com/office/drawing/2014/main" id="{B7AA40B6-714F-4058-80CB-991FD310EAEC}"/>
                  </a:ext>
                </a:extLst>
              </p:cNvPr>
              <p:cNvSpPr>
                <a:spLocks/>
              </p:cNvSpPr>
              <p:nvPr/>
            </p:nvSpPr>
            <p:spPr bwMode="auto">
              <a:xfrm>
                <a:off x="5794376" y="4965701"/>
                <a:ext cx="61913" cy="63500"/>
              </a:xfrm>
              <a:custGeom>
                <a:avLst/>
                <a:gdLst>
                  <a:gd name="T0" fmla="*/ 5 w 30"/>
                  <a:gd name="T1" fmla="*/ 25 h 30"/>
                  <a:gd name="T2" fmla="*/ 15 w 30"/>
                  <a:gd name="T3" fmla="*/ 30 h 30"/>
                  <a:gd name="T4" fmla="*/ 26 w 30"/>
                  <a:gd name="T5" fmla="*/ 25 h 30"/>
                  <a:gd name="T6" fmla="*/ 30 w 30"/>
                  <a:gd name="T7" fmla="*/ 15 h 30"/>
                  <a:gd name="T8" fmla="*/ 26 w 30"/>
                  <a:gd name="T9" fmla="*/ 5 h 30"/>
                  <a:gd name="T10" fmla="*/ 15 w 30"/>
                  <a:gd name="T11" fmla="*/ 0 h 30"/>
                  <a:gd name="T12" fmla="*/ 5 w 30"/>
                  <a:gd name="T13" fmla="*/ 5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3"/>
                      <a:pt x="30" y="19"/>
                      <a:pt x="30" y="15"/>
                    </a:cubicBezTo>
                    <a:cubicBezTo>
                      <a:pt x="30" y="11"/>
                      <a:pt x="29" y="8"/>
                      <a:pt x="26" y="5"/>
                    </a:cubicBezTo>
                    <a:cubicBezTo>
                      <a:pt x="23" y="2"/>
                      <a:pt x="19" y="0"/>
                      <a:pt x="15" y="0"/>
                    </a:cubicBezTo>
                    <a:cubicBezTo>
                      <a:pt x="11" y="0"/>
                      <a:pt x="8" y="2"/>
                      <a:pt x="5" y="5"/>
                    </a:cubicBezTo>
                    <a:cubicBezTo>
                      <a:pt x="2" y="8"/>
                      <a:pt x="0" y="11"/>
                      <a:pt x="0" y="15"/>
                    </a:cubicBezTo>
                    <a:cubicBezTo>
                      <a:pt x="0" y="19"/>
                      <a:pt x="2" y="23"/>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2" name="Freeform 41">
                <a:extLst>
                  <a:ext uri="{FF2B5EF4-FFF2-40B4-BE49-F238E27FC236}">
                    <a16:creationId xmlns:a16="http://schemas.microsoft.com/office/drawing/2014/main" id="{355A194B-8CCF-4EC9-A1A7-0EBD5DFF689E}"/>
                  </a:ext>
                </a:extLst>
              </p:cNvPr>
              <p:cNvSpPr>
                <a:spLocks/>
              </p:cNvSpPr>
              <p:nvPr/>
            </p:nvSpPr>
            <p:spPr bwMode="auto">
              <a:xfrm>
                <a:off x="6305551" y="4554538"/>
                <a:ext cx="61913" cy="61913"/>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3"/>
                      <a:pt x="30" y="19"/>
                      <a:pt x="30" y="15"/>
                    </a:cubicBezTo>
                    <a:cubicBezTo>
                      <a:pt x="30" y="11"/>
                      <a:pt x="29" y="7"/>
                      <a:pt x="26" y="4"/>
                    </a:cubicBezTo>
                    <a:cubicBezTo>
                      <a:pt x="23" y="2"/>
                      <a:pt x="19" y="0"/>
                      <a:pt x="15" y="0"/>
                    </a:cubicBezTo>
                    <a:cubicBezTo>
                      <a:pt x="11" y="0"/>
                      <a:pt x="8" y="2"/>
                      <a:pt x="5" y="4"/>
                    </a:cubicBezTo>
                    <a:cubicBezTo>
                      <a:pt x="2" y="7"/>
                      <a:pt x="0" y="11"/>
                      <a:pt x="0" y="15"/>
                    </a:cubicBezTo>
                    <a:cubicBezTo>
                      <a:pt x="0" y="19"/>
                      <a:pt x="2" y="23"/>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3" name="Freeform 42">
                <a:extLst>
                  <a:ext uri="{FF2B5EF4-FFF2-40B4-BE49-F238E27FC236}">
                    <a16:creationId xmlns:a16="http://schemas.microsoft.com/office/drawing/2014/main" id="{82C8AFB3-BA00-4AD5-B30C-E897E7F7EF68}"/>
                  </a:ext>
                </a:extLst>
              </p:cNvPr>
              <p:cNvSpPr>
                <a:spLocks/>
              </p:cNvSpPr>
              <p:nvPr/>
            </p:nvSpPr>
            <p:spPr bwMode="auto">
              <a:xfrm>
                <a:off x="6313488" y="4668838"/>
                <a:ext cx="63500"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2" y="28"/>
                      <a:pt x="25" y="25"/>
                    </a:cubicBezTo>
                    <a:cubicBezTo>
                      <a:pt x="28" y="23"/>
                      <a:pt x="30" y="19"/>
                      <a:pt x="30" y="15"/>
                    </a:cubicBezTo>
                    <a:cubicBezTo>
                      <a:pt x="30" y="11"/>
                      <a:pt x="28" y="7"/>
                      <a:pt x="25" y="4"/>
                    </a:cubicBezTo>
                    <a:cubicBezTo>
                      <a:pt x="22" y="2"/>
                      <a:pt x="19" y="0"/>
                      <a:pt x="15" y="0"/>
                    </a:cubicBezTo>
                    <a:cubicBezTo>
                      <a:pt x="11"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4" name="Freeform 43">
                <a:extLst>
                  <a:ext uri="{FF2B5EF4-FFF2-40B4-BE49-F238E27FC236}">
                    <a16:creationId xmlns:a16="http://schemas.microsoft.com/office/drawing/2014/main" id="{387B9C85-4680-475D-8064-1D33F7AC95BA}"/>
                  </a:ext>
                </a:extLst>
              </p:cNvPr>
              <p:cNvSpPr>
                <a:spLocks/>
              </p:cNvSpPr>
              <p:nvPr/>
            </p:nvSpPr>
            <p:spPr bwMode="auto">
              <a:xfrm>
                <a:off x="6321426" y="4799013"/>
                <a:ext cx="60325" cy="60325"/>
              </a:xfrm>
              <a:custGeom>
                <a:avLst/>
                <a:gdLst>
                  <a:gd name="T0" fmla="*/ 4 w 29"/>
                  <a:gd name="T1" fmla="*/ 25 h 29"/>
                  <a:gd name="T2" fmla="*/ 14 w 29"/>
                  <a:gd name="T3" fmla="*/ 29 h 29"/>
                  <a:gd name="T4" fmla="*/ 25 w 29"/>
                  <a:gd name="T5" fmla="*/ 25 h 29"/>
                  <a:gd name="T6" fmla="*/ 29 w 29"/>
                  <a:gd name="T7" fmla="*/ 14 h 29"/>
                  <a:gd name="T8" fmla="*/ 25 w 29"/>
                  <a:gd name="T9" fmla="*/ 4 h 29"/>
                  <a:gd name="T10" fmla="*/ 14 w 29"/>
                  <a:gd name="T11" fmla="*/ 0 h 29"/>
                  <a:gd name="T12" fmla="*/ 4 w 29"/>
                  <a:gd name="T13" fmla="*/ 4 h 29"/>
                  <a:gd name="T14" fmla="*/ 0 w 29"/>
                  <a:gd name="T15" fmla="*/ 14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4" y="29"/>
                    </a:cubicBezTo>
                    <a:cubicBezTo>
                      <a:pt x="19" y="29"/>
                      <a:pt x="22" y="28"/>
                      <a:pt x="25" y="25"/>
                    </a:cubicBezTo>
                    <a:cubicBezTo>
                      <a:pt x="28" y="22"/>
                      <a:pt x="29" y="19"/>
                      <a:pt x="29" y="14"/>
                    </a:cubicBezTo>
                    <a:cubicBezTo>
                      <a:pt x="29" y="10"/>
                      <a:pt x="28" y="7"/>
                      <a:pt x="25" y="4"/>
                    </a:cubicBezTo>
                    <a:cubicBezTo>
                      <a:pt x="22" y="1"/>
                      <a:pt x="19" y="0"/>
                      <a:pt x="14" y="0"/>
                    </a:cubicBezTo>
                    <a:cubicBezTo>
                      <a:pt x="10"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5" name="Freeform 44">
                <a:extLst>
                  <a:ext uri="{FF2B5EF4-FFF2-40B4-BE49-F238E27FC236}">
                    <a16:creationId xmlns:a16="http://schemas.microsoft.com/office/drawing/2014/main" id="{1B4105EC-E94C-4B69-9913-1CF4278DA7A3}"/>
                  </a:ext>
                </a:extLst>
              </p:cNvPr>
              <p:cNvSpPr>
                <a:spLocks/>
              </p:cNvSpPr>
              <p:nvPr/>
            </p:nvSpPr>
            <p:spPr bwMode="auto">
              <a:xfrm>
                <a:off x="6783388" y="4676776"/>
                <a:ext cx="61913" cy="60325"/>
              </a:xfrm>
              <a:custGeom>
                <a:avLst/>
                <a:gdLst>
                  <a:gd name="T0" fmla="*/ 4 w 30"/>
                  <a:gd name="T1" fmla="*/ 25 h 29"/>
                  <a:gd name="T2" fmla="*/ 15 w 30"/>
                  <a:gd name="T3" fmla="*/ 29 h 29"/>
                  <a:gd name="T4" fmla="*/ 25 w 30"/>
                  <a:gd name="T5" fmla="*/ 25 h 29"/>
                  <a:gd name="T6" fmla="*/ 30 w 30"/>
                  <a:gd name="T7" fmla="*/ 15 h 29"/>
                  <a:gd name="T8" fmla="*/ 25 w 30"/>
                  <a:gd name="T9" fmla="*/ 4 h 29"/>
                  <a:gd name="T10" fmla="*/ 15 w 30"/>
                  <a:gd name="T11" fmla="*/ 0 h 29"/>
                  <a:gd name="T12" fmla="*/ 4 w 30"/>
                  <a:gd name="T13" fmla="*/ 4 h 29"/>
                  <a:gd name="T14" fmla="*/ 0 w 30"/>
                  <a:gd name="T15" fmla="*/ 15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2" y="28"/>
                      <a:pt x="25" y="25"/>
                    </a:cubicBezTo>
                    <a:cubicBezTo>
                      <a:pt x="28" y="22"/>
                      <a:pt x="30" y="19"/>
                      <a:pt x="30" y="15"/>
                    </a:cubicBezTo>
                    <a:cubicBezTo>
                      <a:pt x="30" y="10"/>
                      <a:pt x="28" y="7"/>
                      <a:pt x="25" y="4"/>
                    </a:cubicBezTo>
                    <a:cubicBezTo>
                      <a:pt x="22" y="1"/>
                      <a:pt x="19" y="0"/>
                      <a:pt x="15" y="0"/>
                    </a:cubicBezTo>
                    <a:cubicBezTo>
                      <a:pt x="11"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6" name="Freeform 45">
                <a:extLst>
                  <a:ext uri="{FF2B5EF4-FFF2-40B4-BE49-F238E27FC236}">
                    <a16:creationId xmlns:a16="http://schemas.microsoft.com/office/drawing/2014/main" id="{904FC2F5-2018-4AC1-B1AA-937D9B971D36}"/>
                  </a:ext>
                </a:extLst>
              </p:cNvPr>
              <p:cNvSpPr>
                <a:spLocks/>
              </p:cNvSpPr>
              <p:nvPr/>
            </p:nvSpPr>
            <p:spPr bwMode="auto">
              <a:xfrm>
                <a:off x="6897688" y="4722813"/>
                <a:ext cx="60325" cy="61913"/>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2"/>
                      <a:pt x="29" y="19"/>
                      <a:pt x="29" y="15"/>
                    </a:cubicBezTo>
                    <a:cubicBezTo>
                      <a:pt x="29" y="11"/>
                      <a:pt x="28" y="7"/>
                      <a:pt x="25" y="4"/>
                    </a:cubicBezTo>
                    <a:cubicBezTo>
                      <a:pt x="22" y="1"/>
                      <a:pt x="19" y="0"/>
                      <a:pt x="15" y="0"/>
                    </a:cubicBezTo>
                    <a:cubicBezTo>
                      <a:pt x="10"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7" name="Freeform 46">
                <a:extLst>
                  <a:ext uri="{FF2B5EF4-FFF2-40B4-BE49-F238E27FC236}">
                    <a16:creationId xmlns:a16="http://schemas.microsoft.com/office/drawing/2014/main" id="{505503B8-57A3-45C0-84F6-8E4E93EB5268}"/>
                  </a:ext>
                </a:extLst>
              </p:cNvPr>
              <p:cNvSpPr>
                <a:spLocks/>
              </p:cNvSpPr>
              <p:nvPr/>
            </p:nvSpPr>
            <p:spPr bwMode="auto">
              <a:xfrm>
                <a:off x="7373938" y="4943476"/>
                <a:ext cx="61913" cy="61913"/>
              </a:xfrm>
              <a:custGeom>
                <a:avLst/>
                <a:gdLst>
                  <a:gd name="T0" fmla="*/ 5 w 30"/>
                  <a:gd name="T1" fmla="*/ 26 h 30"/>
                  <a:gd name="T2" fmla="*/ 15 w 30"/>
                  <a:gd name="T3" fmla="*/ 30 h 30"/>
                  <a:gd name="T4" fmla="*/ 26 w 30"/>
                  <a:gd name="T5" fmla="*/ 26 h 30"/>
                  <a:gd name="T6" fmla="*/ 30 w 30"/>
                  <a:gd name="T7" fmla="*/ 15 h 30"/>
                  <a:gd name="T8" fmla="*/ 26 w 30"/>
                  <a:gd name="T9" fmla="*/ 5 h 30"/>
                  <a:gd name="T10" fmla="*/ 15 w 30"/>
                  <a:gd name="T11" fmla="*/ 0 h 30"/>
                  <a:gd name="T12" fmla="*/ 5 w 30"/>
                  <a:gd name="T13" fmla="*/ 5 h 30"/>
                  <a:gd name="T14" fmla="*/ 0 w 30"/>
                  <a:gd name="T15" fmla="*/ 15 h 30"/>
                  <a:gd name="T16" fmla="*/ 5 w 30"/>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6"/>
                    </a:moveTo>
                    <a:cubicBezTo>
                      <a:pt x="8" y="29"/>
                      <a:pt x="11" y="30"/>
                      <a:pt x="15" y="30"/>
                    </a:cubicBezTo>
                    <a:cubicBezTo>
                      <a:pt x="19" y="30"/>
                      <a:pt x="23" y="29"/>
                      <a:pt x="26" y="26"/>
                    </a:cubicBezTo>
                    <a:cubicBezTo>
                      <a:pt x="29" y="23"/>
                      <a:pt x="30" y="19"/>
                      <a:pt x="30" y="15"/>
                    </a:cubicBezTo>
                    <a:cubicBezTo>
                      <a:pt x="30" y="11"/>
                      <a:pt x="29" y="8"/>
                      <a:pt x="26" y="5"/>
                    </a:cubicBezTo>
                    <a:cubicBezTo>
                      <a:pt x="23" y="2"/>
                      <a:pt x="19" y="0"/>
                      <a:pt x="15" y="0"/>
                    </a:cubicBezTo>
                    <a:cubicBezTo>
                      <a:pt x="11" y="0"/>
                      <a:pt x="8" y="2"/>
                      <a:pt x="5" y="5"/>
                    </a:cubicBezTo>
                    <a:cubicBezTo>
                      <a:pt x="2" y="8"/>
                      <a:pt x="0" y="11"/>
                      <a:pt x="0" y="15"/>
                    </a:cubicBezTo>
                    <a:cubicBezTo>
                      <a:pt x="0" y="19"/>
                      <a:pt x="2" y="23"/>
                      <a:pt x="5"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8" name="Freeform 47">
                <a:extLst>
                  <a:ext uri="{FF2B5EF4-FFF2-40B4-BE49-F238E27FC236}">
                    <a16:creationId xmlns:a16="http://schemas.microsoft.com/office/drawing/2014/main" id="{0D32EFAC-A736-4EF8-B168-569F63F34742}"/>
                  </a:ext>
                </a:extLst>
              </p:cNvPr>
              <p:cNvSpPr>
                <a:spLocks/>
              </p:cNvSpPr>
              <p:nvPr/>
            </p:nvSpPr>
            <p:spPr bwMode="auto">
              <a:xfrm>
                <a:off x="7889876" y="4768851"/>
                <a:ext cx="61913" cy="61913"/>
              </a:xfrm>
              <a:custGeom>
                <a:avLst/>
                <a:gdLst>
                  <a:gd name="T0" fmla="*/ 5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5" y="25"/>
                    </a:cubicBezTo>
                    <a:cubicBezTo>
                      <a:pt x="28" y="22"/>
                      <a:pt x="30" y="19"/>
                      <a:pt x="30" y="15"/>
                    </a:cubicBezTo>
                    <a:cubicBezTo>
                      <a:pt x="30" y="11"/>
                      <a:pt x="28" y="7"/>
                      <a:pt x="25" y="4"/>
                    </a:cubicBezTo>
                    <a:cubicBezTo>
                      <a:pt x="23" y="1"/>
                      <a:pt x="19" y="0"/>
                      <a:pt x="15" y="0"/>
                    </a:cubicBezTo>
                    <a:cubicBezTo>
                      <a:pt x="11" y="0"/>
                      <a:pt x="8" y="1"/>
                      <a:pt x="5" y="4"/>
                    </a:cubicBezTo>
                    <a:cubicBezTo>
                      <a:pt x="2" y="7"/>
                      <a:pt x="0" y="11"/>
                      <a:pt x="0" y="15"/>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9" name="Freeform 48">
                <a:extLst>
                  <a:ext uri="{FF2B5EF4-FFF2-40B4-BE49-F238E27FC236}">
                    <a16:creationId xmlns:a16="http://schemas.microsoft.com/office/drawing/2014/main" id="{D00A715B-6D9D-4C1A-9AA3-DCEB3EFE1D71}"/>
                  </a:ext>
                </a:extLst>
              </p:cNvPr>
              <p:cNvSpPr>
                <a:spLocks/>
              </p:cNvSpPr>
              <p:nvPr/>
            </p:nvSpPr>
            <p:spPr bwMode="auto">
              <a:xfrm>
                <a:off x="5815013" y="5957888"/>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3"/>
                      <a:pt x="29" y="19"/>
                      <a:pt x="29" y="15"/>
                    </a:cubicBezTo>
                    <a:cubicBezTo>
                      <a:pt x="29" y="11"/>
                      <a:pt x="28" y="7"/>
                      <a:pt x="25" y="4"/>
                    </a:cubicBezTo>
                    <a:cubicBezTo>
                      <a:pt x="22" y="2"/>
                      <a:pt x="19" y="0"/>
                      <a:pt x="14"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0" name="Freeform 49">
                <a:extLst>
                  <a:ext uri="{FF2B5EF4-FFF2-40B4-BE49-F238E27FC236}">
                    <a16:creationId xmlns:a16="http://schemas.microsoft.com/office/drawing/2014/main" id="{7B47DE33-81E4-4B6A-A067-C19B8D5AA66F}"/>
                  </a:ext>
                </a:extLst>
              </p:cNvPr>
              <p:cNvSpPr>
                <a:spLocks/>
              </p:cNvSpPr>
              <p:nvPr/>
            </p:nvSpPr>
            <p:spPr bwMode="auto">
              <a:xfrm>
                <a:off x="6213476" y="5957888"/>
                <a:ext cx="63500"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3" y="28"/>
                      <a:pt x="25" y="25"/>
                    </a:cubicBezTo>
                    <a:cubicBezTo>
                      <a:pt x="28" y="23"/>
                      <a:pt x="30" y="19"/>
                      <a:pt x="30" y="15"/>
                    </a:cubicBezTo>
                    <a:cubicBezTo>
                      <a:pt x="30" y="11"/>
                      <a:pt x="28" y="7"/>
                      <a:pt x="25" y="4"/>
                    </a:cubicBezTo>
                    <a:cubicBezTo>
                      <a:pt x="23" y="2"/>
                      <a:pt x="19" y="0"/>
                      <a:pt x="15" y="0"/>
                    </a:cubicBezTo>
                    <a:cubicBezTo>
                      <a:pt x="11" y="0"/>
                      <a:pt x="7" y="2"/>
                      <a:pt x="4" y="4"/>
                    </a:cubicBezTo>
                    <a:cubicBezTo>
                      <a:pt x="2" y="7"/>
                      <a:pt x="0" y="11"/>
                      <a:pt x="0" y="15"/>
                    </a:cubicBezTo>
                    <a:cubicBezTo>
                      <a:pt x="0" y="19"/>
                      <a:pt x="2"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1" name="Freeform 50">
                <a:extLst>
                  <a:ext uri="{FF2B5EF4-FFF2-40B4-BE49-F238E27FC236}">
                    <a16:creationId xmlns:a16="http://schemas.microsoft.com/office/drawing/2014/main" id="{9D4F043F-1A1B-4998-BD12-F4011F395A0A}"/>
                  </a:ext>
                </a:extLst>
              </p:cNvPr>
              <p:cNvSpPr>
                <a:spLocks/>
              </p:cNvSpPr>
              <p:nvPr/>
            </p:nvSpPr>
            <p:spPr bwMode="auto">
              <a:xfrm>
                <a:off x="6310313" y="5957888"/>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3" y="28"/>
                      <a:pt x="25" y="25"/>
                    </a:cubicBezTo>
                    <a:cubicBezTo>
                      <a:pt x="28" y="23"/>
                      <a:pt x="30" y="19"/>
                      <a:pt x="30" y="15"/>
                    </a:cubicBezTo>
                    <a:cubicBezTo>
                      <a:pt x="30" y="11"/>
                      <a:pt x="28" y="7"/>
                      <a:pt x="25" y="4"/>
                    </a:cubicBezTo>
                    <a:cubicBezTo>
                      <a:pt x="23" y="2"/>
                      <a:pt x="19" y="0"/>
                      <a:pt x="15" y="0"/>
                    </a:cubicBezTo>
                    <a:cubicBezTo>
                      <a:pt x="11" y="0"/>
                      <a:pt x="7" y="2"/>
                      <a:pt x="4" y="4"/>
                    </a:cubicBezTo>
                    <a:cubicBezTo>
                      <a:pt x="2" y="7"/>
                      <a:pt x="0" y="11"/>
                      <a:pt x="0" y="15"/>
                    </a:cubicBezTo>
                    <a:cubicBezTo>
                      <a:pt x="0" y="19"/>
                      <a:pt x="2"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2" name="Freeform 51">
                <a:extLst>
                  <a:ext uri="{FF2B5EF4-FFF2-40B4-BE49-F238E27FC236}">
                    <a16:creationId xmlns:a16="http://schemas.microsoft.com/office/drawing/2014/main" id="{6382BB5B-4199-4BC5-A88C-735C06E5C234}"/>
                  </a:ext>
                </a:extLst>
              </p:cNvPr>
              <p:cNvSpPr>
                <a:spLocks/>
              </p:cNvSpPr>
              <p:nvPr/>
            </p:nvSpPr>
            <p:spPr bwMode="auto">
              <a:xfrm>
                <a:off x="6405563" y="5957888"/>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2" y="28"/>
                      <a:pt x="25" y="25"/>
                    </a:cubicBezTo>
                    <a:cubicBezTo>
                      <a:pt x="28" y="23"/>
                      <a:pt x="30" y="19"/>
                      <a:pt x="30" y="15"/>
                    </a:cubicBezTo>
                    <a:cubicBezTo>
                      <a:pt x="30" y="11"/>
                      <a:pt x="28" y="7"/>
                      <a:pt x="25" y="4"/>
                    </a:cubicBezTo>
                    <a:cubicBezTo>
                      <a:pt x="22" y="2"/>
                      <a:pt x="19" y="0"/>
                      <a:pt x="15" y="0"/>
                    </a:cubicBezTo>
                    <a:cubicBezTo>
                      <a:pt x="11"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3" name="Freeform 52">
                <a:extLst>
                  <a:ext uri="{FF2B5EF4-FFF2-40B4-BE49-F238E27FC236}">
                    <a16:creationId xmlns:a16="http://schemas.microsoft.com/office/drawing/2014/main" id="{9B93BEF8-D300-4137-BCAF-46827B0D6ECE}"/>
                  </a:ext>
                </a:extLst>
              </p:cNvPr>
              <p:cNvSpPr>
                <a:spLocks/>
              </p:cNvSpPr>
              <p:nvPr/>
            </p:nvSpPr>
            <p:spPr bwMode="auto">
              <a:xfrm>
                <a:off x="6486526" y="5957888"/>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3"/>
                      <a:pt x="29" y="19"/>
                      <a:pt x="29" y="15"/>
                    </a:cubicBezTo>
                    <a:cubicBezTo>
                      <a:pt x="29" y="11"/>
                      <a:pt x="28" y="7"/>
                      <a:pt x="25" y="4"/>
                    </a:cubicBezTo>
                    <a:cubicBezTo>
                      <a:pt x="22" y="2"/>
                      <a:pt x="19" y="0"/>
                      <a:pt x="14"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4" name="Freeform 53">
                <a:extLst>
                  <a:ext uri="{FF2B5EF4-FFF2-40B4-BE49-F238E27FC236}">
                    <a16:creationId xmlns:a16="http://schemas.microsoft.com/office/drawing/2014/main" id="{3C03A960-1820-4351-A058-1027F8FEEF19}"/>
                  </a:ext>
                </a:extLst>
              </p:cNvPr>
              <p:cNvSpPr>
                <a:spLocks/>
              </p:cNvSpPr>
              <p:nvPr/>
            </p:nvSpPr>
            <p:spPr bwMode="auto">
              <a:xfrm>
                <a:off x="6761163" y="5957888"/>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2" y="28"/>
                      <a:pt x="25" y="25"/>
                    </a:cubicBezTo>
                    <a:cubicBezTo>
                      <a:pt x="28" y="23"/>
                      <a:pt x="30" y="19"/>
                      <a:pt x="30" y="15"/>
                    </a:cubicBezTo>
                    <a:cubicBezTo>
                      <a:pt x="30" y="11"/>
                      <a:pt x="28" y="7"/>
                      <a:pt x="25" y="4"/>
                    </a:cubicBezTo>
                    <a:cubicBezTo>
                      <a:pt x="22" y="2"/>
                      <a:pt x="19" y="0"/>
                      <a:pt x="15" y="0"/>
                    </a:cubicBezTo>
                    <a:cubicBezTo>
                      <a:pt x="11"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5" name="Freeform 54">
                <a:extLst>
                  <a:ext uri="{FF2B5EF4-FFF2-40B4-BE49-F238E27FC236}">
                    <a16:creationId xmlns:a16="http://schemas.microsoft.com/office/drawing/2014/main" id="{03F0A62F-D30F-4785-86EA-93F032CA4076}"/>
                  </a:ext>
                </a:extLst>
              </p:cNvPr>
              <p:cNvSpPr>
                <a:spLocks/>
              </p:cNvSpPr>
              <p:nvPr/>
            </p:nvSpPr>
            <p:spPr bwMode="auto">
              <a:xfrm>
                <a:off x="6815138" y="5957888"/>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3"/>
                      <a:pt x="29" y="19"/>
                      <a:pt x="29" y="15"/>
                    </a:cubicBezTo>
                    <a:cubicBezTo>
                      <a:pt x="29" y="11"/>
                      <a:pt x="28" y="7"/>
                      <a:pt x="25" y="4"/>
                    </a:cubicBezTo>
                    <a:cubicBezTo>
                      <a:pt x="22" y="2"/>
                      <a:pt x="19" y="0"/>
                      <a:pt x="14"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6" name="Freeform 55">
                <a:extLst>
                  <a:ext uri="{FF2B5EF4-FFF2-40B4-BE49-F238E27FC236}">
                    <a16:creationId xmlns:a16="http://schemas.microsoft.com/office/drawing/2014/main" id="{4AB67D62-AA0A-474D-B422-A90D9A1F7EDE}"/>
                  </a:ext>
                </a:extLst>
              </p:cNvPr>
              <p:cNvSpPr>
                <a:spLocks/>
              </p:cNvSpPr>
              <p:nvPr/>
            </p:nvSpPr>
            <p:spPr bwMode="auto">
              <a:xfrm>
                <a:off x="6856413" y="5957888"/>
                <a:ext cx="60325" cy="61913"/>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3"/>
                      <a:pt x="29" y="19"/>
                      <a:pt x="29" y="15"/>
                    </a:cubicBezTo>
                    <a:cubicBezTo>
                      <a:pt x="29" y="11"/>
                      <a:pt x="28" y="7"/>
                      <a:pt x="25" y="4"/>
                    </a:cubicBezTo>
                    <a:cubicBezTo>
                      <a:pt x="22" y="2"/>
                      <a:pt x="19" y="0"/>
                      <a:pt x="15"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7" name="Freeform 56">
                <a:extLst>
                  <a:ext uri="{FF2B5EF4-FFF2-40B4-BE49-F238E27FC236}">
                    <a16:creationId xmlns:a16="http://schemas.microsoft.com/office/drawing/2014/main" id="{F1D2C449-596A-4076-9E49-1D59551A3E79}"/>
                  </a:ext>
                </a:extLst>
              </p:cNvPr>
              <p:cNvSpPr>
                <a:spLocks/>
              </p:cNvSpPr>
              <p:nvPr/>
            </p:nvSpPr>
            <p:spPr bwMode="auto">
              <a:xfrm>
                <a:off x="6902451" y="5957888"/>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3"/>
                      <a:pt x="29" y="19"/>
                      <a:pt x="29" y="15"/>
                    </a:cubicBezTo>
                    <a:cubicBezTo>
                      <a:pt x="29" y="11"/>
                      <a:pt x="28" y="7"/>
                      <a:pt x="25" y="4"/>
                    </a:cubicBezTo>
                    <a:cubicBezTo>
                      <a:pt x="22" y="2"/>
                      <a:pt x="19" y="0"/>
                      <a:pt x="14"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8" name="Freeform 57">
                <a:extLst>
                  <a:ext uri="{FF2B5EF4-FFF2-40B4-BE49-F238E27FC236}">
                    <a16:creationId xmlns:a16="http://schemas.microsoft.com/office/drawing/2014/main" id="{0474CD75-5875-49CD-AC57-3946D3550C15}"/>
                  </a:ext>
                </a:extLst>
              </p:cNvPr>
              <p:cNvSpPr>
                <a:spLocks/>
              </p:cNvSpPr>
              <p:nvPr/>
            </p:nvSpPr>
            <p:spPr bwMode="auto">
              <a:xfrm>
                <a:off x="6938963" y="5957888"/>
                <a:ext cx="63500"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2" y="28"/>
                      <a:pt x="25" y="25"/>
                    </a:cubicBezTo>
                    <a:cubicBezTo>
                      <a:pt x="28" y="23"/>
                      <a:pt x="30" y="19"/>
                      <a:pt x="30" y="15"/>
                    </a:cubicBezTo>
                    <a:cubicBezTo>
                      <a:pt x="30" y="11"/>
                      <a:pt x="28" y="7"/>
                      <a:pt x="25" y="4"/>
                    </a:cubicBezTo>
                    <a:cubicBezTo>
                      <a:pt x="22" y="2"/>
                      <a:pt x="19" y="0"/>
                      <a:pt x="15" y="0"/>
                    </a:cubicBezTo>
                    <a:cubicBezTo>
                      <a:pt x="11"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9" name="Freeform 58">
                <a:extLst>
                  <a:ext uri="{FF2B5EF4-FFF2-40B4-BE49-F238E27FC236}">
                    <a16:creationId xmlns:a16="http://schemas.microsoft.com/office/drawing/2014/main" id="{5B0DC253-F35C-414D-AFA1-81808E17CBBF}"/>
                  </a:ext>
                </a:extLst>
              </p:cNvPr>
              <p:cNvSpPr>
                <a:spLocks/>
              </p:cNvSpPr>
              <p:nvPr/>
            </p:nvSpPr>
            <p:spPr bwMode="auto">
              <a:xfrm>
                <a:off x="6965951" y="5957888"/>
                <a:ext cx="60325" cy="61913"/>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3"/>
                      <a:pt x="29" y="19"/>
                      <a:pt x="29" y="15"/>
                    </a:cubicBezTo>
                    <a:cubicBezTo>
                      <a:pt x="29" y="11"/>
                      <a:pt x="28" y="7"/>
                      <a:pt x="25" y="4"/>
                    </a:cubicBezTo>
                    <a:cubicBezTo>
                      <a:pt x="22" y="2"/>
                      <a:pt x="19" y="0"/>
                      <a:pt x="15"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0" name="Freeform 59">
                <a:extLst>
                  <a:ext uri="{FF2B5EF4-FFF2-40B4-BE49-F238E27FC236}">
                    <a16:creationId xmlns:a16="http://schemas.microsoft.com/office/drawing/2014/main" id="{01FD7906-971E-4F81-9BA2-09B2C679668E}"/>
                  </a:ext>
                </a:extLst>
              </p:cNvPr>
              <p:cNvSpPr>
                <a:spLocks/>
              </p:cNvSpPr>
              <p:nvPr/>
            </p:nvSpPr>
            <p:spPr bwMode="auto">
              <a:xfrm>
                <a:off x="7018338" y="5957888"/>
                <a:ext cx="61913" cy="61913"/>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3"/>
                      <a:pt x="30" y="19"/>
                      <a:pt x="30" y="15"/>
                    </a:cubicBezTo>
                    <a:cubicBezTo>
                      <a:pt x="30" y="11"/>
                      <a:pt x="29" y="7"/>
                      <a:pt x="26" y="4"/>
                    </a:cubicBezTo>
                    <a:cubicBezTo>
                      <a:pt x="23" y="2"/>
                      <a:pt x="19" y="0"/>
                      <a:pt x="15" y="0"/>
                    </a:cubicBezTo>
                    <a:cubicBezTo>
                      <a:pt x="11" y="0"/>
                      <a:pt x="8" y="2"/>
                      <a:pt x="5" y="4"/>
                    </a:cubicBezTo>
                    <a:cubicBezTo>
                      <a:pt x="2" y="7"/>
                      <a:pt x="0" y="11"/>
                      <a:pt x="0" y="15"/>
                    </a:cubicBezTo>
                    <a:cubicBezTo>
                      <a:pt x="0" y="19"/>
                      <a:pt x="2" y="23"/>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1" name="Freeform 60">
                <a:extLst>
                  <a:ext uri="{FF2B5EF4-FFF2-40B4-BE49-F238E27FC236}">
                    <a16:creationId xmlns:a16="http://schemas.microsoft.com/office/drawing/2014/main" id="{AA37957F-5695-4821-BB72-F4B5A1F96A2F}"/>
                  </a:ext>
                </a:extLst>
              </p:cNvPr>
              <p:cNvSpPr>
                <a:spLocks/>
              </p:cNvSpPr>
              <p:nvPr/>
            </p:nvSpPr>
            <p:spPr bwMode="auto">
              <a:xfrm>
                <a:off x="7373938" y="5957888"/>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3" y="28"/>
                      <a:pt x="25" y="25"/>
                    </a:cubicBezTo>
                    <a:cubicBezTo>
                      <a:pt x="28" y="23"/>
                      <a:pt x="30" y="19"/>
                      <a:pt x="30" y="15"/>
                    </a:cubicBezTo>
                    <a:cubicBezTo>
                      <a:pt x="30" y="11"/>
                      <a:pt x="28" y="7"/>
                      <a:pt x="25" y="4"/>
                    </a:cubicBezTo>
                    <a:cubicBezTo>
                      <a:pt x="23" y="2"/>
                      <a:pt x="19" y="0"/>
                      <a:pt x="15" y="0"/>
                    </a:cubicBezTo>
                    <a:cubicBezTo>
                      <a:pt x="11" y="0"/>
                      <a:pt x="7" y="2"/>
                      <a:pt x="4" y="4"/>
                    </a:cubicBezTo>
                    <a:cubicBezTo>
                      <a:pt x="2" y="7"/>
                      <a:pt x="0" y="11"/>
                      <a:pt x="0" y="15"/>
                    </a:cubicBezTo>
                    <a:cubicBezTo>
                      <a:pt x="0" y="19"/>
                      <a:pt x="2"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2" name="Freeform 61">
                <a:extLst>
                  <a:ext uri="{FF2B5EF4-FFF2-40B4-BE49-F238E27FC236}">
                    <a16:creationId xmlns:a16="http://schemas.microsoft.com/office/drawing/2014/main" id="{1CBC75F3-05B5-4E5F-A726-2A3D05FA3352}"/>
                  </a:ext>
                </a:extLst>
              </p:cNvPr>
              <p:cNvSpPr>
                <a:spLocks/>
              </p:cNvSpPr>
              <p:nvPr/>
            </p:nvSpPr>
            <p:spPr bwMode="auto">
              <a:xfrm>
                <a:off x="7496176" y="5957888"/>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2" y="28"/>
                      <a:pt x="25" y="25"/>
                    </a:cubicBezTo>
                    <a:cubicBezTo>
                      <a:pt x="28" y="23"/>
                      <a:pt x="30" y="19"/>
                      <a:pt x="30" y="15"/>
                    </a:cubicBezTo>
                    <a:cubicBezTo>
                      <a:pt x="30" y="11"/>
                      <a:pt x="28" y="7"/>
                      <a:pt x="25" y="4"/>
                    </a:cubicBezTo>
                    <a:cubicBezTo>
                      <a:pt x="22" y="2"/>
                      <a:pt x="19" y="0"/>
                      <a:pt x="15" y="0"/>
                    </a:cubicBezTo>
                    <a:cubicBezTo>
                      <a:pt x="11"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3" name="Freeform 62">
                <a:extLst>
                  <a:ext uri="{FF2B5EF4-FFF2-40B4-BE49-F238E27FC236}">
                    <a16:creationId xmlns:a16="http://schemas.microsoft.com/office/drawing/2014/main" id="{88329355-7006-4191-8616-6D553843E8A2}"/>
                  </a:ext>
                </a:extLst>
              </p:cNvPr>
              <p:cNvSpPr>
                <a:spLocks/>
              </p:cNvSpPr>
              <p:nvPr/>
            </p:nvSpPr>
            <p:spPr bwMode="auto">
              <a:xfrm>
                <a:off x="7920038" y="5957888"/>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3"/>
                      <a:pt x="29" y="19"/>
                      <a:pt x="29" y="15"/>
                    </a:cubicBezTo>
                    <a:cubicBezTo>
                      <a:pt x="29" y="11"/>
                      <a:pt x="28" y="7"/>
                      <a:pt x="25" y="4"/>
                    </a:cubicBezTo>
                    <a:cubicBezTo>
                      <a:pt x="22" y="2"/>
                      <a:pt x="19" y="0"/>
                      <a:pt x="14"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4" name="Freeform 63">
                <a:extLst>
                  <a:ext uri="{FF2B5EF4-FFF2-40B4-BE49-F238E27FC236}">
                    <a16:creationId xmlns:a16="http://schemas.microsoft.com/office/drawing/2014/main" id="{3351F00B-D09E-4428-9D31-BC2006841827}"/>
                  </a:ext>
                </a:extLst>
              </p:cNvPr>
              <p:cNvSpPr>
                <a:spLocks/>
              </p:cNvSpPr>
              <p:nvPr/>
            </p:nvSpPr>
            <p:spPr bwMode="auto">
              <a:xfrm>
                <a:off x="8034338" y="5957888"/>
                <a:ext cx="60325" cy="61913"/>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3"/>
                      <a:pt x="29" y="19"/>
                      <a:pt x="29" y="15"/>
                    </a:cubicBezTo>
                    <a:cubicBezTo>
                      <a:pt x="29" y="11"/>
                      <a:pt x="28" y="7"/>
                      <a:pt x="25" y="4"/>
                    </a:cubicBezTo>
                    <a:cubicBezTo>
                      <a:pt x="22" y="2"/>
                      <a:pt x="19" y="0"/>
                      <a:pt x="15" y="0"/>
                    </a:cubicBezTo>
                    <a:cubicBezTo>
                      <a:pt x="10" y="0"/>
                      <a:pt x="7" y="2"/>
                      <a:pt x="4" y="4"/>
                    </a:cubicBezTo>
                    <a:cubicBezTo>
                      <a:pt x="1" y="7"/>
                      <a:pt x="0" y="11"/>
                      <a:pt x="0" y="15"/>
                    </a:cubicBezTo>
                    <a:cubicBezTo>
                      <a:pt x="0" y="19"/>
                      <a:pt x="1"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15" name="Groupe 112">
              <a:extLst>
                <a:ext uri="{FF2B5EF4-FFF2-40B4-BE49-F238E27FC236}">
                  <a16:creationId xmlns:a16="http://schemas.microsoft.com/office/drawing/2014/main" id="{18BAFE44-7234-4FA1-B73C-E87D608B93FC}"/>
                </a:ext>
              </a:extLst>
            </p:cNvPr>
            <p:cNvGrpSpPr/>
            <p:nvPr/>
          </p:nvGrpSpPr>
          <p:grpSpPr>
            <a:xfrm>
              <a:off x="1036866" y="4378326"/>
              <a:ext cx="3006725" cy="1974850"/>
              <a:chOff x="476251" y="4378326"/>
              <a:chExt cx="3006725" cy="1974850"/>
            </a:xfrm>
          </p:grpSpPr>
          <p:sp>
            <p:nvSpPr>
              <p:cNvPr id="50" name="Line 5">
                <a:extLst>
                  <a:ext uri="{FF2B5EF4-FFF2-40B4-BE49-F238E27FC236}">
                    <a16:creationId xmlns:a16="http://schemas.microsoft.com/office/drawing/2014/main" id="{BE6D1069-D871-4CE1-A1C0-35DCB75BFB4A}"/>
                  </a:ext>
                </a:extLst>
              </p:cNvPr>
              <p:cNvSpPr>
                <a:spLocks noChangeShapeType="1"/>
              </p:cNvSpPr>
              <p:nvPr/>
            </p:nvSpPr>
            <p:spPr bwMode="auto">
              <a:xfrm flipH="1">
                <a:off x="2814638" y="4881563"/>
                <a:ext cx="323850" cy="0"/>
              </a:xfrm>
              <a:prstGeom prst="line">
                <a:avLst/>
              </a:prstGeom>
              <a:noFill/>
              <a:ln w="25400" cap="rnd">
                <a:solidFill>
                  <a:srgbClr val="0099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6">
                <a:extLst>
                  <a:ext uri="{FF2B5EF4-FFF2-40B4-BE49-F238E27FC236}">
                    <a16:creationId xmlns:a16="http://schemas.microsoft.com/office/drawing/2014/main" id="{44155D50-73A0-4DDE-B7F0-DF94E9843CDB}"/>
                  </a:ext>
                </a:extLst>
              </p:cNvPr>
              <p:cNvSpPr>
                <a:spLocks noChangeShapeType="1"/>
              </p:cNvSpPr>
              <p:nvPr/>
            </p:nvSpPr>
            <p:spPr bwMode="auto">
              <a:xfrm flipH="1">
                <a:off x="2308226" y="4983163"/>
                <a:ext cx="325438" cy="0"/>
              </a:xfrm>
              <a:prstGeom prst="line">
                <a:avLst/>
              </a:prstGeom>
              <a:noFill/>
              <a:ln w="25400" cap="rnd">
                <a:solidFill>
                  <a:srgbClr val="0099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7">
                <a:extLst>
                  <a:ext uri="{FF2B5EF4-FFF2-40B4-BE49-F238E27FC236}">
                    <a16:creationId xmlns:a16="http://schemas.microsoft.com/office/drawing/2014/main" id="{4A96DAF6-3BE1-41AF-936D-C06FBB55C8E1}"/>
                  </a:ext>
                </a:extLst>
              </p:cNvPr>
              <p:cNvSpPr>
                <a:spLocks noChangeShapeType="1"/>
              </p:cNvSpPr>
              <p:nvPr/>
            </p:nvSpPr>
            <p:spPr bwMode="auto">
              <a:xfrm flipH="1">
                <a:off x="1249363" y="4837113"/>
                <a:ext cx="323850" cy="0"/>
              </a:xfrm>
              <a:prstGeom prst="line">
                <a:avLst/>
              </a:prstGeom>
              <a:noFill/>
              <a:ln w="25400" cap="rnd">
                <a:solidFill>
                  <a:srgbClr val="0099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8">
                <a:extLst>
                  <a:ext uri="{FF2B5EF4-FFF2-40B4-BE49-F238E27FC236}">
                    <a16:creationId xmlns:a16="http://schemas.microsoft.com/office/drawing/2014/main" id="{F788A281-07BC-4808-AE41-A04C0B6E1583}"/>
                  </a:ext>
                </a:extLst>
              </p:cNvPr>
              <p:cNvSpPr>
                <a:spLocks noChangeShapeType="1"/>
              </p:cNvSpPr>
              <p:nvPr/>
            </p:nvSpPr>
            <p:spPr bwMode="auto">
              <a:xfrm flipH="1">
                <a:off x="741363" y="5029201"/>
                <a:ext cx="325438" cy="0"/>
              </a:xfrm>
              <a:prstGeom prst="line">
                <a:avLst/>
              </a:prstGeom>
              <a:noFill/>
              <a:ln w="25400" cap="rnd">
                <a:solidFill>
                  <a:srgbClr val="0099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9">
                <a:extLst>
                  <a:ext uri="{FF2B5EF4-FFF2-40B4-BE49-F238E27FC236}">
                    <a16:creationId xmlns:a16="http://schemas.microsoft.com/office/drawing/2014/main" id="{9475058D-8D27-453B-AEAE-705D0CF8E72C}"/>
                  </a:ext>
                </a:extLst>
              </p:cNvPr>
              <p:cNvSpPr>
                <a:spLocks noChangeShapeType="1"/>
              </p:cNvSpPr>
              <p:nvPr/>
            </p:nvSpPr>
            <p:spPr bwMode="auto">
              <a:xfrm flipH="1">
                <a:off x="1782763" y="4845051"/>
                <a:ext cx="323850" cy="0"/>
              </a:xfrm>
              <a:prstGeom prst="line">
                <a:avLst/>
              </a:prstGeom>
              <a:noFill/>
              <a:ln w="25400" cap="rnd">
                <a:solidFill>
                  <a:srgbClr val="0099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Freeform 10">
                <a:extLst>
                  <a:ext uri="{FF2B5EF4-FFF2-40B4-BE49-F238E27FC236}">
                    <a16:creationId xmlns:a16="http://schemas.microsoft.com/office/drawing/2014/main" id="{B634942F-069E-4EDB-BF4A-87FB0EF9202F}"/>
                  </a:ext>
                </a:extLst>
              </p:cNvPr>
              <p:cNvSpPr>
                <a:spLocks/>
              </p:cNvSpPr>
              <p:nvPr/>
            </p:nvSpPr>
            <p:spPr bwMode="auto">
              <a:xfrm>
                <a:off x="558801" y="4378326"/>
                <a:ext cx="2924175" cy="1884363"/>
              </a:xfrm>
              <a:custGeom>
                <a:avLst/>
                <a:gdLst>
                  <a:gd name="T0" fmla="*/ 1842 w 1842"/>
                  <a:gd name="T1" fmla="*/ 1187 h 1187"/>
                  <a:gd name="T2" fmla="*/ 0 w 1842"/>
                  <a:gd name="T3" fmla="*/ 1187 h 1187"/>
                  <a:gd name="T4" fmla="*/ 0 w 1842"/>
                  <a:gd name="T5" fmla="*/ 0 h 1187"/>
                </a:gdLst>
                <a:ahLst/>
                <a:cxnLst>
                  <a:cxn ang="0">
                    <a:pos x="T0" y="T1"/>
                  </a:cxn>
                  <a:cxn ang="0">
                    <a:pos x="T2" y="T3"/>
                  </a:cxn>
                  <a:cxn ang="0">
                    <a:pos x="T4" y="T5"/>
                  </a:cxn>
                </a:cxnLst>
                <a:rect l="0" t="0" r="r" b="b"/>
                <a:pathLst>
                  <a:path w="1842" h="1187">
                    <a:moveTo>
                      <a:pt x="1842" y="1187"/>
                    </a:moveTo>
                    <a:lnTo>
                      <a:pt x="0" y="1187"/>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18">
                <a:extLst>
                  <a:ext uri="{FF2B5EF4-FFF2-40B4-BE49-F238E27FC236}">
                    <a16:creationId xmlns:a16="http://schemas.microsoft.com/office/drawing/2014/main" id="{3C37F8F7-6DDA-4491-8A9B-9EB7546A1B82}"/>
                  </a:ext>
                </a:extLst>
              </p:cNvPr>
              <p:cNvSpPr>
                <a:spLocks noChangeShapeType="1"/>
              </p:cNvSpPr>
              <p:nvPr/>
            </p:nvSpPr>
            <p:spPr bwMode="auto">
              <a:xfrm>
                <a:off x="476251" y="43957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19">
                <a:extLst>
                  <a:ext uri="{FF2B5EF4-FFF2-40B4-BE49-F238E27FC236}">
                    <a16:creationId xmlns:a16="http://schemas.microsoft.com/office/drawing/2014/main" id="{D8C0C2FC-14F9-4CDF-90BA-29F6866CECB3}"/>
                  </a:ext>
                </a:extLst>
              </p:cNvPr>
              <p:cNvSpPr>
                <a:spLocks noChangeShapeType="1"/>
              </p:cNvSpPr>
              <p:nvPr/>
            </p:nvSpPr>
            <p:spPr bwMode="auto">
              <a:xfrm>
                <a:off x="476251" y="4768851"/>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20">
                <a:extLst>
                  <a:ext uri="{FF2B5EF4-FFF2-40B4-BE49-F238E27FC236}">
                    <a16:creationId xmlns:a16="http://schemas.microsoft.com/office/drawing/2014/main" id="{629B1B26-A339-43DF-B206-E9DB6DE83C8B}"/>
                  </a:ext>
                </a:extLst>
              </p:cNvPr>
              <p:cNvSpPr>
                <a:spLocks noChangeShapeType="1"/>
              </p:cNvSpPr>
              <p:nvPr/>
            </p:nvSpPr>
            <p:spPr bwMode="auto">
              <a:xfrm>
                <a:off x="476251" y="5141913"/>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Line 21">
                <a:extLst>
                  <a:ext uri="{FF2B5EF4-FFF2-40B4-BE49-F238E27FC236}">
                    <a16:creationId xmlns:a16="http://schemas.microsoft.com/office/drawing/2014/main" id="{2F216078-6B21-4343-840B-79D3582320CD}"/>
                  </a:ext>
                </a:extLst>
              </p:cNvPr>
              <p:cNvSpPr>
                <a:spLocks noChangeShapeType="1"/>
              </p:cNvSpPr>
              <p:nvPr/>
            </p:nvSpPr>
            <p:spPr bwMode="auto">
              <a:xfrm>
                <a:off x="476251" y="5514976"/>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22">
                <a:extLst>
                  <a:ext uri="{FF2B5EF4-FFF2-40B4-BE49-F238E27FC236}">
                    <a16:creationId xmlns:a16="http://schemas.microsoft.com/office/drawing/2014/main" id="{8EB65A83-BD4B-4D49-BDBB-FD62F293D2E9}"/>
                  </a:ext>
                </a:extLst>
              </p:cNvPr>
              <p:cNvSpPr>
                <a:spLocks noChangeShapeType="1"/>
              </p:cNvSpPr>
              <p:nvPr/>
            </p:nvSpPr>
            <p:spPr bwMode="auto">
              <a:xfrm>
                <a:off x="476251" y="5886451"/>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23">
                <a:extLst>
                  <a:ext uri="{FF2B5EF4-FFF2-40B4-BE49-F238E27FC236}">
                    <a16:creationId xmlns:a16="http://schemas.microsoft.com/office/drawing/2014/main" id="{650E879B-FA1C-47D4-BB16-612313C09516}"/>
                  </a:ext>
                </a:extLst>
              </p:cNvPr>
              <p:cNvSpPr>
                <a:spLocks noChangeShapeType="1"/>
              </p:cNvSpPr>
              <p:nvPr/>
            </p:nvSpPr>
            <p:spPr bwMode="auto">
              <a:xfrm>
                <a:off x="476251" y="62626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29">
                <a:extLst>
                  <a:ext uri="{FF2B5EF4-FFF2-40B4-BE49-F238E27FC236}">
                    <a16:creationId xmlns:a16="http://schemas.microsoft.com/office/drawing/2014/main" id="{B43BFFEA-100F-4039-BC40-AC317B324D1F}"/>
                  </a:ext>
                </a:extLst>
              </p:cNvPr>
              <p:cNvSpPr>
                <a:spLocks noChangeShapeType="1"/>
              </p:cNvSpPr>
              <p:nvPr/>
            </p:nvSpPr>
            <p:spPr bwMode="auto">
              <a:xfrm flipV="1">
                <a:off x="2016126"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30">
                <a:extLst>
                  <a:ext uri="{FF2B5EF4-FFF2-40B4-BE49-F238E27FC236}">
                    <a16:creationId xmlns:a16="http://schemas.microsoft.com/office/drawing/2014/main" id="{5A93308A-97AB-457C-B019-2E1E18AE90BF}"/>
                  </a:ext>
                </a:extLst>
              </p:cNvPr>
              <p:cNvSpPr>
                <a:spLocks noChangeShapeType="1"/>
              </p:cNvSpPr>
              <p:nvPr/>
            </p:nvSpPr>
            <p:spPr bwMode="auto">
              <a:xfrm flipV="1">
                <a:off x="2566988"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31">
                <a:extLst>
                  <a:ext uri="{FF2B5EF4-FFF2-40B4-BE49-F238E27FC236}">
                    <a16:creationId xmlns:a16="http://schemas.microsoft.com/office/drawing/2014/main" id="{2A773847-0F94-4670-87C8-FAFF4032BB61}"/>
                  </a:ext>
                </a:extLst>
              </p:cNvPr>
              <p:cNvSpPr>
                <a:spLocks noChangeShapeType="1"/>
              </p:cNvSpPr>
              <p:nvPr/>
            </p:nvSpPr>
            <p:spPr bwMode="auto">
              <a:xfrm flipV="1">
                <a:off x="3117851"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32">
                <a:extLst>
                  <a:ext uri="{FF2B5EF4-FFF2-40B4-BE49-F238E27FC236}">
                    <a16:creationId xmlns:a16="http://schemas.microsoft.com/office/drawing/2014/main" id="{D26C54D6-BC0E-4850-B64E-2F28D1C8AFC2}"/>
                  </a:ext>
                </a:extLst>
              </p:cNvPr>
              <p:cNvSpPr>
                <a:spLocks noChangeShapeType="1"/>
              </p:cNvSpPr>
              <p:nvPr/>
            </p:nvSpPr>
            <p:spPr bwMode="auto">
              <a:xfrm flipV="1">
                <a:off x="915988"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33">
                <a:extLst>
                  <a:ext uri="{FF2B5EF4-FFF2-40B4-BE49-F238E27FC236}">
                    <a16:creationId xmlns:a16="http://schemas.microsoft.com/office/drawing/2014/main" id="{FC0259DB-884B-4813-855A-512E2B39E0C8}"/>
                  </a:ext>
                </a:extLst>
              </p:cNvPr>
              <p:cNvSpPr>
                <a:spLocks noChangeShapeType="1"/>
              </p:cNvSpPr>
              <p:nvPr/>
            </p:nvSpPr>
            <p:spPr bwMode="auto">
              <a:xfrm flipV="1">
                <a:off x="1466851" y="6262688"/>
                <a:ext cx="0" cy="90488"/>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Freeform 64">
                <a:extLst>
                  <a:ext uri="{FF2B5EF4-FFF2-40B4-BE49-F238E27FC236}">
                    <a16:creationId xmlns:a16="http://schemas.microsoft.com/office/drawing/2014/main" id="{3C4A09A9-506C-433C-9AD1-C18B7FD138E1}"/>
                  </a:ext>
                </a:extLst>
              </p:cNvPr>
              <p:cNvSpPr>
                <a:spLocks/>
              </p:cNvSpPr>
              <p:nvPr/>
            </p:nvSpPr>
            <p:spPr bwMode="auto">
              <a:xfrm>
                <a:off x="2925763" y="4683126"/>
                <a:ext cx="60325" cy="61913"/>
              </a:xfrm>
              <a:custGeom>
                <a:avLst/>
                <a:gdLst>
                  <a:gd name="T0" fmla="*/ 4 w 29"/>
                  <a:gd name="T1" fmla="*/ 26 h 30"/>
                  <a:gd name="T2" fmla="*/ 14 w 29"/>
                  <a:gd name="T3" fmla="*/ 30 h 30"/>
                  <a:gd name="T4" fmla="*/ 25 w 29"/>
                  <a:gd name="T5" fmla="*/ 26 h 30"/>
                  <a:gd name="T6" fmla="*/ 29 w 29"/>
                  <a:gd name="T7" fmla="*/ 15 h 30"/>
                  <a:gd name="T8" fmla="*/ 25 w 29"/>
                  <a:gd name="T9" fmla="*/ 5 h 30"/>
                  <a:gd name="T10" fmla="*/ 14 w 29"/>
                  <a:gd name="T11" fmla="*/ 0 h 30"/>
                  <a:gd name="T12" fmla="*/ 4 w 29"/>
                  <a:gd name="T13" fmla="*/ 5 h 30"/>
                  <a:gd name="T14" fmla="*/ 0 w 29"/>
                  <a:gd name="T15" fmla="*/ 15 h 30"/>
                  <a:gd name="T16" fmla="*/ 4 w 29"/>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6"/>
                    </a:moveTo>
                    <a:cubicBezTo>
                      <a:pt x="7" y="29"/>
                      <a:pt x="10" y="30"/>
                      <a:pt x="14" y="30"/>
                    </a:cubicBezTo>
                    <a:cubicBezTo>
                      <a:pt x="19" y="30"/>
                      <a:pt x="22" y="29"/>
                      <a:pt x="25" y="26"/>
                    </a:cubicBezTo>
                    <a:cubicBezTo>
                      <a:pt x="28" y="23"/>
                      <a:pt x="29" y="19"/>
                      <a:pt x="29" y="15"/>
                    </a:cubicBezTo>
                    <a:cubicBezTo>
                      <a:pt x="29" y="11"/>
                      <a:pt x="28" y="8"/>
                      <a:pt x="25" y="5"/>
                    </a:cubicBezTo>
                    <a:cubicBezTo>
                      <a:pt x="22" y="2"/>
                      <a:pt x="19" y="0"/>
                      <a:pt x="14" y="0"/>
                    </a:cubicBezTo>
                    <a:cubicBezTo>
                      <a:pt x="10"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8" name="Freeform 65">
                <a:extLst>
                  <a:ext uri="{FF2B5EF4-FFF2-40B4-BE49-F238E27FC236}">
                    <a16:creationId xmlns:a16="http://schemas.microsoft.com/office/drawing/2014/main" id="{09B3EABA-628B-4614-80BA-921DABA6DF21}"/>
                  </a:ext>
                </a:extLst>
              </p:cNvPr>
              <p:cNvSpPr>
                <a:spLocks/>
              </p:cNvSpPr>
              <p:nvPr/>
            </p:nvSpPr>
            <p:spPr bwMode="auto">
              <a:xfrm>
                <a:off x="2949576" y="4937126"/>
                <a:ext cx="60325" cy="60325"/>
              </a:xfrm>
              <a:custGeom>
                <a:avLst/>
                <a:gdLst>
                  <a:gd name="T0" fmla="*/ 4 w 29"/>
                  <a:gd name="T1" fmla="*/ 25 h 29"/>
                  <a:gd name="T2" fmla="*/ 14 w 29"/>
                  <a:gd name="T3" fmla="*/ 29 h 29"/>
                  <a:gd name="T4" fmla="*/ 25 w 29"/>
                  <a:gd name="T5" fmla="*/ 25 h 29"/>
                  <a:gd name="T6" fmla="*/ 29 w 29"/>
                  <a:gd name="T7" fmla="*/ 14 h 29"/>
                  <a:gd name="T8" fmla="*/ 25 w 29"/>
                  <a:gd name="T9" fmla="*/ 4 h 29"/>
                  <a:gd name="T10" fmla="*/ 14 w 29"/>
                  <a:gd name="T11" fmla="*/ 0 h 29"/>
                  <a:gd name="T12" fmla="*/ 4 w 29"/>
                  <a:gd name="T13" fmla="*/ 4 h 29"/>
                  <a:gd name="T14" fmla="*/ 0 w 29"/>
                  <a:gd name="T15" fmla="*/ 14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4" y="29"/>
                    </a:cubicBezTo>
                    <a:cubicBezTo>
                      <a:pt x="19" y="29"/>
                      <a:pt x="22" y="28"/>
                      <a:pt x="25" y="25"/>
                    </a:cubicBezTo>
                    <a:cubicBezTo>
                      <a:pt x="28" y="22"/>
                      <a:pt x="29" y="19"/>
                      <a:pt x="29" y="14"/>
                    </a:cubicBezTo>
                    <a:cubicBezTo>
                      <a:pt x="29" y="10"/>
                      <a:pt x="28" y="7"/>
                      <a:pt x="25" y="4"/>
                    </a:cubicBezTo>
                    <a:cubicBezTo>
                      <a:pt x="22" y="1"/>
                      <a:pt x="19" y="0"/>
                      <a:pt x="14" y="0"/>
                    </a:cubicBezTo>
                    <a:cubicBezTo>
                      <a:pt x="10"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9" name="Freeform 66">
                <a:extLst>
                  <a:ext uri="{FF2B5EF4-FFF2-40B4-BE49-F238E27FC236}">
                    <a16:creationId xmlns:a16="http://schemas.microsoft.com/office/drawing/2014/main" id="{F806874B-876F-4B6C-8ABE-58F34ED5A187}"/>
                  </a:ext>
                </a:extLst>
              </p:cNvPr>
              <p:cNvSpPr>
                <a:spLocks/>
              </p:cNvSpPr>
              <p:nvPr/>
            </p:nvSpPr>
            <p:spPr bwMode="auto">
              <a:xfrm>
                <a:off x="3013076" y="4992688"/>
                <a:ext cx="60325" cy="63500"/>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2"/>
                      <a:pt x="29" y="19"/>
                      <a:pt x="29" y="15"/>
                    </a:cubicBezTo>
                    <a:cubicBezTo>
                      <a:pt x="29" y="11"/>
                      <a:pt x="28" y="7"/>
                      <a:pt x="25" y="4"/>
                    </a:cubicBezTo>
                    <a:cubicBezTo>
                      <a:pt x="22" y="2"/>
                      <a:pt x="19" y="0"/>
                      <a:pt x="15" y="0"/>
                    </a:cubicBezTo>
                    <a:cubicBezTo>
                      <a:pt x="10" y="0"/>
                      <a:pt x="7" y="2"/>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0" name="Freeform 67">
                <a:extLst>
                  <a:ext uri="{FF2B5EF4-FFF2-40B4-BE49-F238E27FC236}">
                    <a16:creationId xmlns:a16="http://schemas.microsoft.com/office/drawing/2014/main" id="{BAAB9A3C-29F4-467B-971E-774271314F41}"/>
                  </a:ext>
                </a:extLst>
              </p:cNvPr>
              <p:cNvSpPr>
                <a:spLocks/>
              </p:cNvSpPr>
              <p:nvPr/>
            </p:nvSpPr>
            <p:spPr bwMode="auto">
              <a:xfrm>
                <a:off x="2909888" y="5097463"/>
                <a:ext cx="61913" cy="60325"/>
              </a:xfrm>
              <a:custGeom>
                <a:avLst/>
                <a:gdLst>
                  <a:gd name="T0" fmla="*/ 4 w 30"/>
                  <a:gd name="T1" fmla="*/ 25 h 29"/>
                  <a:gd name="T2" fmla="*/ 15 w 30"/>
                  <a:gd name="T3" fmla="*/ 29 h 29"/>
                  <a:gd name="T4" fmla="*/ 25 w 30"/>
                  <a:gd name="T5" fmla="*/ 25 h 29"/>
                  <a:gd name="T6" fmla="*/ 30 w 30"/>
                  <a:gd name="T7" fmla="*/ 14 h 29"/>
                  <a:gd name="T8" fmla="*/ 25 w 30"/>
                  <a:gd name="T9" fmla="*/ 4 h 29"/>
                  <a:gd name="T10" fmla="*/ 15 w 30"/>
                  <a:gd name="T11" fmla="*/ 0 h 29"/>
                  <a:gd name="T12" fmla="*/ 4 w 30"/>
                  <a:gd name="T13" fmla="*/ 4 h 29"/>
                  <a:gd name="T14" fmla="*/ 0 w 30"/>
                  <a:gd name="T15" fmla="*/ 14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3" y="28"/>
                      <a:pt x="25" y="25"/>
                    </a:cubicBezTo>
                    <a:cubicBezTo>
                      <a:pt x="28" y="22"/>
                      <a:pt x="30" y="19"/>
                      <a:pt x="30" y="14"/>
                    </a:cubicBezTo>
                    <a:cubicBezTo>
                      <a:pt x="30" y="10"/>
                      <a:pt x="28" y="7"/>
                      <a:pt x="25" y="4"/>
                    </a:cubicBezTo>
                    <a:cubicBezTo>
                      <a:pt x="23" y="1"/>
                      <a:pt x="19" y="0"/>
                      <a:pt x="15" y="0"/>
                    </a:cubicBezTo>
                    <a:cubicBezTo>
                      <a:pt x="11" y="0"/>
                      <a:pt x="7" y="1"/>
                      <a:pt x="4" y="4"/>
                    </a:cubicBezTo>
                    <a:cubicBezTo>
                      <a:pt x="2" y="7"/>
                      <a:pt x="0" y="10"/>
                      <a:pt x="0" y="14"/>
                    </a:cubicBezTo>
                    <a:cubicBezTo>
                      <a:pt x="0" y="19"/>
                      <a:pt x="2"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68">
                <a:extLst>
                  <a:ext uri="{FF2B5EF4-FFF2-40B4-BE49-F238E27FC236}">
                    <a16:creationId xmlns:a16="http://schemas.microsoft.com/office/drawing/2014/main" id="{E69650F9-E02D-4AF9-8417-938CC55557FD}"/>
                  </a:ext>
                </a:extLst>
              </p:cNvPr>
              <p:cNvSpPr>
                <a:spLocks/>
              </p:cNvSpPr>
              <p:nvPr/>
            </p:nvSpPr>
            <p:spPr bwMode="auto">
              <a:xfrm>
                <a:off x="2419351" y="4764088"/>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2"/>
                      <a:pt x="29" y="19"/>
                      <a:pt x="29" y="15"/>
                    </a:cubicBezTo>
                    <a:cubicBezTo>
                      <a:pt x="29" y="11"/>
                      <a:pt x="28" y="7"/>
                      <a:pt x="25" y="4"/>
                    </a:cubicBezTo>
                    <a:cubicBezTo>
                      <a:pt x="22" y="1"/>
                      <a:pt x="19" y="0"/>
                      <a:pt x="14" y="0"/>
                    </a:cubicBezTo>
                    <a:cubicBezTo>
                      <a:pt x="10"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2" name="Freeform 69">
                <a:extLst>
                  <a:ext uri="{FF2B5EF4-FFF2-40B4-BE49-F238E27FC236}">
                    <a16:creationId xmlns:a16="http://schemas.microsoft.com/office/drawing/2014/main" id="{5D0296B5-211A-4CD8-A4D5-CE2F91B99445}"/>
                  </a:ext>
                </a:extLst>
              </p:cNvPr>
              <p:cNvSpPr>
                <a:spLocks/>
              </p:cNvSpPr>
              <p:nvPr/>
            </p:nvSpPr>
            <p:spPr bwMode="auto">
              <a:xfrm>
                <a:off x="2425701" y="4932363"/>
                <a:ext cx="61913" cy="60325"/>
              </a:xfrm>
              <a:custGeom>
                <a:avLst/>
                <a:gdLst>
                  <a:gd name="T0" fmla="*/ 4 w 30"/>
                  <a:gd name="T1" fmla="*/ 25 h 29"/>
                  <a:gd name="T2" fmla="*/ 15 w 30"/>
                  <a:gd name="T3" fmla="*/ 29 h 29"/>
                  <a:gd name="T4" fmla="*/ 25 w 30"/>
                  <a:gd name="T5" fmla="*/ 25 h 29"/>
                  <a:gd name="T6" fmla="*/ 30 w 30"/>
                  <a:gd name="T7" fmla="*/ 15 h 29"/>
                  <a:gd name="T8" fmla="*/ 25 w 30"/>
                  <a:gd name="T9" fmla="*/ 4 h 29"/>
                  <a:gd name="T10" fmla="*/ 15 w 30"/>
                  <a:gd name="T11" fmla="*/ 0 h 29"/>
                  <a:gd name="T12" fmla="*/ 4 w 30"/>
                  <a:gd name="T13" fmla="*/ 4 h 29"/>
                  <a:gd name="T14" fmla="*/ 0 w 30"/>
                  <a:gd name="T15" fmla="*/ 15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3" y="28"/>
                      <a:pt x="25" y="25"/>
                    </a:cubicBezTo>
                    <a:cubicBezTo>
                      <a:pt x="28" y="22"/>
                      <a:pt x="30" y="19"/>
                      <a:pt x="30" y="15"/>
                    </a:cubicBezTo>
                    <a:cubicBezTo>
                      <a:pt x="30" y="10"/>
                      <a:pt x="28" y="7"/>
                      <a:pt x="25" y="4"/>
                    </a:cubicBezTo>
                    <a:cubicBezTo>
                      <a:pt x="23" y="1"/>
                      <a:pt x="19" y="0"/>
                      <a:pt x="15" y="0"/>
                    </a:cubicBezTo>
                    <a:cubicBezTo>
                      <a:pt x="11" y="0"/>
                      <a:pt x="7" y="1"/>
                      <a:pt x="4" y="4"/>
                    </a:cubicBezTo>
                    <a:cubicBezTo>
                      <a:pt x="2" y="7"/>
                      <a:pt x="0" y="10"/>
                      <a:pt x="0" y="15"/>
                    </a:cubicBezTo>
                    <a:cubicBezTo>
                      <a:pt x="0" y="19"/>
                      <a:pt x="2"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3" name="Freeform 70">
                <a:extLst>
                  <a:ext uri="{FF2B5EF4-FFF2-40B4-BE49-F238E27FC236}">
                    <a16:creationId xmlns:a16="http://schemas.microsoft.com/office/drawing/2014/main" id="{72EFABE3-D6FD-444B-9365-64E7B89DE910}"/>
                  </a:ext>
                </a:extLst>
              </p:cNvPr>
              <p:cNvSpPr>
                <a:spLocks/>
              </p:cNvSpPr>
              <p:nvPr/>
            </p:nvSpPr>
            <p:spPr bwMode="auto">
              <a:xfrm>
                <a:off x="2441576" y="5122863"/>
                <a:ext cx="60325" cy="61913"/>
              </a:xfrm>
              <a:custGeom>
                <a:avLst/>
                <a:gdLst>
                  <a:gd name="T0" fmla="*/ 4 w 29"/>
                  <a:gd name="T1" fmla="*/ 26 h 30"/>
                  <a:gd name="T2" fmla="*/ 14 w 29"/>
                  <a:gd name="T3" fmla="*/ 30 h 30"/>
                  <a:gd name="T4" fmla="*/ 25 w 29"/>
                  <a:gd name="T5" fmla="*/ 26 h 30"/>
                  <a:gd name="T6" fmla="*/ 29 w 29"/>
                  <a:gd name="T7" fmla="*/ 15 h 30"/>
                  <a:gd name="T8" fmla="*/ 25 w 29"/>
                  <a:gd name="T9" fmla="*/ 5 h 30"/>
                  <a:gd name="T10" fmla="*/ 14 w 29"/>
                  <a:gd name="T11" fmla="*/ 0 h 30"/>
                  <a:gd name="T12" fmla="*/ 4 w 29"/>
                  <a:gd name="T13" fmla="*/ 5 h 30"/>
                  <a:gd name="T14" fmla="*/ 0 w 29"/>
                  <a:gd name="T15" fmla="*/ 15 h 30"/>
                  <a:gd name="T16" fmla="*/ 4 w 29"/>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6"/>
                    </a:moveTo>
                    <a:cubicBezTo>
                      <a:pt x="7" y="29"/>
                      <a:pt x="10" y="30"/>
                      <a:pt x="14" y="30"/>
                    </a:cubicBezTo>
                    <a:cubicBezTo>
                      <a:pt x="19" y="30"/>
                      <a:pt x="22" y="29"/>
                      <a:pt x="25" y="26"/>
                    </a:cubicBezTo>
                    <a:cubicBezTo>
                      <a:pt x="28" y="23"/>
                      <a:pt x="29" y="19"/>
                      <a:pt x="29" y="15"/>
                    </a:cubicBezTo>
                    <a:cubicBezTo>
                      <a:pt x="29" y="11"/>
                      <a:pt x="28" y="8"/>
                      <a:pt x="25" y="5"/>
                    </a:cubicBezTo>
                    <a:cubicBezTo>
                      <a:pt x="22" y="2"/>
                      <a:pt x="19" y="0"/>
                      <a:pt x="14" y="0"/>
                    </a:cubicBezTo>
                    <a:cubicBezTo>
                      <a:pt x="10"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4" name="Freeform 71">
                <a:extLst>
                  <a:ext uri="{FF2B5EF4-FFF2-40B4-BE49-F238E27FC236}">
                    <a16:creationId xmlns:a16="http://schemas.microsoft.com/office/drawing/2014/main" id="{FA955958-115D-42DD-9148-540266D25033}"/>
                  </a:ext>
                </a:extLst>
              </p:cNvPr>
              <p:cNvSpPr>
                <a:spLocks/>
              </p:cNvSpPr>
              <p:nvPr/>
            </p:nvSpPr>
            <p:spPr bwMode="auto">
              <a:xfrm>
                <a:off x="2460626" y="5368926"/>
                <a:ext cx="60325" cy="60325"/>
              </a:xfrm>
              <a:custGeom>
                <a:avLst/>
                <a:gdLst>
                  <a:gd name="T0" fmla="*/ 4 w 29"/>
                  <a:gd name="T1" fmla="*/ 25 h 29"/>
                  <a:gd name="T2" fmla="*/ 15 w 29"/>
                  <a:gd name="T3" fmla="*/ 29 h 29"/>
                  <a:gd name="T4" fmla="*/ 25 w 29"/>
                  <a:gd name="T5" fmla="*/ 25 h 29"/>
                  <a:gd name="T6" fmla="*/ 29 w 29"/>
                  <a:gd name="T7" fmla="*/ 15 h 29"/>
                  <a:gd name="T8" fmla="*/ 25 w 29"/>
                  <a:gd name="T9" fmla="*/ 4 h 29"/>
                  <a:gd name="T10" fmla="*/ 15 w 29"/>
                  <a:gd name="T11" fmla="*/ 0 h 29"/>
                  <a:gd name="T12" fmla="*/ 4 w 29"/>
                  <a:gd name="T13" fmla="*/ 4 h 29"/>
                  <a:gd name="T14" fmla="*/ 0 w 29"/>
                  <a:gd name="T15" fmla="*/ 15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5" y="29"/>
                    </a:cubicBezTo>
                    <a:cubicBezTo>
                      <a:pt x="19" y="29"/>
                      <a:pt x="22" y="28"/>
                      <a:pt x="25" y="25"/>
                    </a:cubicBezTo>
                    <a:cubicBezTo>
                      <a:pt x="28" y="22"/>
                      <a:pt x="29" y="19"/>
                      <a:pt x="29" y="15"/>
                    </a:cubicBezTo>
                    <a:cubicBezTo>
                      <a:pt x="29" y="10"/>
                      <a:pt x="28" y="7"/>
                      <a:pt x="25" y="4"/>
                    </a:cubicBezTo>
                    <a:cubicBezTo>
                      <a:pt x="22" y="1"/>
                      <a:pt x="19" y="0"/>
                      <a:pt x="15" y="0"/>
                    </a:cubicBezTo>
                    <a:cubicBezTo>
                      <a:pt x="10"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5" name="Freeform 72">
                <a:extLst>
                  <a:ext uri="{FF2B5EF4-FFF2-40B4-BE49-F238E27FC236}">
                    <a16:creationId xmlns:a16="http://schemas.microsoft.com/office/drawing/2014/main" id="{97C7197C-6DFF-46FF-B69C-85D9B3FCE612}"/>
                  </a:ext>
                </a:extLst>
              </p:cNvPr>
              <p:cNvSpPr>
                <a:spLocks/>
              </p:cNvSpPr>
              <p:nvPr/>
            </p:nvSpPr>
            <p:spPr bwMode="auto">
              <a:xfrm>
                <a:off x="2482851" y="5559426"/>
                <a:ext cx="60325" cy="60325"/>
              </a:xfrm>
              <a:custGeom>
                <a:avLst/>
                <a:gdLst>
                  <a:gd name="T0" fmla="*/ 4 w 29"/>
                  <a:gd name="T1" fmla="*/ 25 h 29"/>
                  <a:gd name="T2" fmla="*/ 15 w 29"/>
                  <a:gd name="T3" fmla="*/ 29 h 29"/>
                  <a:gd name="T4" fmla="*/ 25 w 29"/>
                  <a:gd name="T5" fmla="*/ 25 h 29"/>
                  <a:gd name="T6" fmla="*/ 29 w 29"/>
                  <a:gd name="T7" fmla="*/ 15 h 29"/>
                  <a:gd name="T8" fmla="*/ 25 w 29"/>
                  <a:gd name="T9" fmla="*/ 4 h 29"/>
                  <a:gd name="T10" fmla="*/ 15 w 29"/>
                  <a:gd name="T11" fmla="*/ 0 h 29"/>
                  <a:gd name="T12" fmla="*/ 4 w 29"/>
                  <a:gd name="T13" fmla="*/ 4 h 29"/>
                  <a:gd name="T14" fmla="*/ 0 w 29"/>
                  <a:gd name="T15" fmla="*/ 15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5" y="29"/>
                    </a:cubicBezTo>
                    <a:cubicBezTo>
                      <a:pt x="19" y="29"/>
                      <a:pt x="22" y="28"/>
                      <a:pt x="25" y="25"/>
                    </a:cubicBezTo>
                    <a:cubicBezTo>
                      <a:pt x="28" y="22"/>
                      <a:pt x="29" y="19"/>
                      <a:pt x="29" y="15"/>
                    </a:cubicBezTo>
                    <a:cubicBezTo>
                      <a:pt x="29" y="10"/>
                      <a:pt x="28" y="7"/>
                      <a:pt x="25" y="4"/>
                    </a:cubicBezTo>
                    <a:cubicBezTo>
                      <a:pt x="22" y="1"/>
                      <a:pt x="19" y="0"/>
                      <a:pt x="15" y="0"/>
                    </a:cubicBezTo>
                    <a:cubicBezTo>
                      <a:pt x="10"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6" name="Freeform 73">
                <a:extLst>
                  <a:ext uri="{FF2B5EF4-FFF2-40B4-BE49-F238E27FC236}">
                    <a16:creationId xmlns:a16="http://schemas.microsoft.com/office/drawing/2014/main" id="{59FC8E37-492C-4FC2-B424-B59D59B93462}"/>
                  </a:ext>
                </a:extLst>
              </p:cNvPr>
              <p:cNvSpPr>
                <a:spLocks/>
              </p:cNvSpPr>
              <p:nvPr/>
            </p:nvSpPr>
            <p:spPr bwMode="auto">
              <a:xfrm>
                <a:off x="1954213" y="5683251"/>
                <a:ext cx="58738" cy="60325"/>
              </a:xfrm>
              <a:custGeom>
                <a:avLst/>
                <a:gdLst>
                  <a:gd name="T0" fmla="*/ 4 w 29"/>
                  <a:gd name="T1" fmla="*/ 25 h 29"/>
                  <a:gd name="T2" fmla="*/ 14 w 29"/>
                  <a:gd name="T3" fmla="*/ 29 h 29"/>
                  <a:gd name="T4" fmla="*/ 25 w 29"/>
                  <a:gd name="T5" fmla="*/ 25 h 29"/>
                  <a:gd name="T6" fmla="*/ 29 w 29"/>
                  <a:gd name="T7" fmla="*/ 14 h 29"/>
                  <a:gd name="T8" fmla="*/ 25 w 29"/>
                  <a:gd name="T9" fmla="*/ 4 h 29"/>
                  <a:gd name="T10" fmla="*/ 14 w 29"/>
                  <a:gd name="T11" fmla="*/ 0 h 29"/>
                  <a:gd name="T12" fmla="*/ 4 w 29"/>
                  <a:gd name="T13" fmla="*/ 4 h 29"/>
                  <a:gd name="T14" fmla="*/ 0 w 29"/>
                  <a:gd name="T15" fmla="*/ 14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4" y="29"/>
                    </a:cubicBezTo>
                    <a:cubicBezTo>
                      <a:pt x="19" y="29"/>
                      <a:pt x="22" y="28"/>
                      <a:pt x="25" y="25"/>
                    </a:cubicBezTo>
                    <a:cubicBezTo>
                      <a:pt x="28" y="22"/>
                      <a:pt x="29" y="19"/>
                      <a:pt x="29" y="14"/>
                    </a:cubicBezTo>
                    <a:cubicBezTo>
                      <a:pt x="29" y="10"/>
                      <a:pt x="28" y="7"/>
                      <a:pt x="25" y="4"/>
                    </a:cubicBezTo>
                    <a:cubicBezTo>
                      <a:pt x="22" y="1"/>
                      <a:pt x="19" y="0"/>
                      <a:pt x="14" y="0"/>
                    </a:cubicBezTo>
                    <a:cubicBezTo>
                      <a:pt x="10"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7" name="Freeform 74">
                <a:extLst>
                  <a:ext uri="{FF2B5EF4-FFF2-40B4-BE49-F238E27FC236}">
                    <a16:creationId xmlns:a16="http://schemas.microsoft.com/office/drawing/2014/main" id="{6B1F6799-7D6F-4750-815F-6B8325BFDBDB}"/>
                  </a:ext>
                </a:extLst>
              </p:cNvPr>
              <p:cNvSpPr>
                <a:spLocks/>
              </p:cNvSpPr>
              <p:nvPr/>
            </p:nvSpPr>
            <p:spPr bwMode="auto">
              <a:xfrm>
                <a:off x="1887538" y="4503738"/>
                <a:ext cx="61913" cy="61913"/>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3"/>
                      <a:pt x="30" y="19"/>
                      <a:pt x="30" y="15"/>
                    </a:cubicBezTo>
                    <a:cubicBezTo>
                      <a:pt x="30" y="11"/>
                      <a:pt x="29" y="7"/>
                      <a:pt x="26" y="4"/>
                    </a:cubicBezTo>
                    <a:cubicBezTo>
                      <a:pt x="23" y="2"/>
                      <a:pt x="19" y="0"/>
                      <a:pt x="15" y="0"/>
                    </a:cubicBezTo>
                    <a:cubicBezTo>
                      <a:pt x="11" y="0"/>
                      <a:pt x="8" y="2"/>
                      <a:pt x="5" y="4"/>
                    </a:cubicBezTo>
                    <a:cubicBezTo>
                      <a:pt x="2" y="7"/>
                      <a:pt x="0" y="11"/>
                      <a:pt x="0" y="15"/>
                    </a:cubicBezTo>
                    <a:cubicBezTo>
                      <a:pt x="0" y="19"/>
                      <a:pt x="2" y="23"/>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8" name="Freeform 75">
                <a:extLst>
                  <a:ext uri="{FF2B5EF4-FFF2-40B4-BE49-F238E27FC236}">
                    <a16:creationId xmlns:a16="http://schemas.microsoft.com/office/drawing/2014/main" id="{6DA11F66-56D1-4749-B1B4-3AD5903A1E53}"/>
                  </a:ext>
                </a:extLst>
              </p:cNvPr>
              <p:cNvSpPr>
                <a:spLocks/>
              </p:cNvSpPr>
              <p:nvPr/>
            </p:nvSpPr>
            <p:spPr bwMode="auto">
              <a:xfrm>
                <a:off x="1890713" y="4672013"/>
                <a:ext cx="63500" cy="63500"/>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3" y="28"/>
                      <a:pt x="25" y="25"/>
                    </a:cubicBezTo>
                    <a:cubicBezTo>
                      <a:pt x="28" y="22"/>
                      <a:pt x="30" y="19"/>
                      <a:pt x="30" y="15"/>
                    </a:cubicBezTo>
                    <a:cubicBezTo>
                      <a:pt x="30" y="11"/>
                      <a:pt x="28" y="7"/>
                      <a:pt x="25" y="4"/>
                    </a:cubicBezTo>
                    <a:cubicBezTo>
                      <a:pt x="23" y="1"/>
                      <a:pt x="19" y="0"/>
                      <a:pt x="15" y="0"/>
                    </a:cubicBezTo>
                    <a:cubicBezTo>
                      <a:pt x="11" y="0"/>
                      <a:pt x="7" y="1"/>
                      <a:pt x="4" y="4"/>
                    </a:cubicBezTo>
                    <a:cubicBezTo>
                      <a:pt x="2" y="7"/>
                      <a:pt x="0" y="11"/>
                      <a:pt x="0" y="15"/>
                    </a:cubicBezTo>
                    <a:cubicBezTo>
                      <a:pt x="0" y="19"/>
                      <a:pt x="2"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9" name="Freeform 76">
                <a:extLst>
                  <a:ext uri="{FF2B5EF4-FFF2-40B4-BE49-F238E27FC236}">
                    <a16:creationId xmlns:a16="http://schemas.microsoft.com/office/drawing/2014/main" id="{AD2E31D2-1AEE-4F97-836B-2A9299AB5501}"/>
                  </a:ext>
                </a:extLst>
              </p:cNvPr>
              <p:cNvSpPr>
                <a:spLocks/>
              </p:cNvSpPr>
              <p:nvPr/>
            </p:nvSpPr>
            <p:spPr bwMode="auto">
              <a:xfrm>
                <a:off x="1784351" y="4776788"/>
                <a:ext cx="60325" cy="60325"/>
              </a:xfrm>
              <a:custGeom>
                <a:avLst/>
                <a:gdLst>
                  <a:gd name="T0" fmla="*/ 4 w 29"/>
                  <a:gd name="T1" fmla="*/ 25 h 29"/>
                  <a:gd name="T2" fmla="*/ 15 w 29"/>
                  <a:gd name="T3" fmla="*/ 29 h 29"/>
                  <a:gd name="T4" fmla="*/ 25 w 29"/>
                  <a:gd name="T5" fmla="*/ 25 h 29"/>
                  <a:gd name="T6" fmla="*/ 29 w 29"/>
                  <a:gd name="T7" fmla="*/ 14 h 29"/>
                  <a:gd name="T8" fmla="*/ 25 w 29"/>
                  <a:gd name="T9" fmla="*/ 4 h 29"/>
                  <a:gd name="T10" fmla="*/ 15 w 29"/>
                  <a:gd name="T11" fmla="*/ 0 h 29"/>
                  <a:gd name="T12" fmla="*/ 4 w 29"/>
                  <a:gd name="T13" fmla="*/ 4 h 29"/>
                  <a:gd name="T14" fmla="*/ 0 w 29"/>
                  <a:gd name="T15" fmla="*/ 14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5" y="29"/>
                    </a:cubicBezTo>
                    <a:cubicBezTo>
                      <a:pt x="19" y="29"/>
                      <a:pt x="22" y="28"/>
                      <a:pt x="25" y="25"/>
                    </a:cubicBezTo>
                    <a:cubicBezTo>
                      <a:pt x="28" y="22"/>
                      <a:pt x="29" y="19"/>
                      <a:pt x="29" y="14"/>
                    </a:cubicBezTo>
                    <a:cubicBezTo>
                      <a:pt x="29" y="10"/>
                      <a:pt x="28" y="7"/>
                      <a:pt x="25" y="4"/>
                    </a:cubicBezTo>
                    <a:cubicBezTo>
                      <a:pt x="22" y="1"/>
                      <a:pt x="19" y="0"/>
                      <a:pt x="15" y="0"/>
                    </a:cubicBezTo>
                    <a:cubicBezTo>
                      <a:pt x="10"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0" name="Freeform 77">
                <a:extLst>
                  <a:ext uri="{FF2B5EF4-FFF2-40B4-BE49-F238E27FC236}">
                    <a16:creationId xmlns:a16="http://schemas.microsoft.com/office/drawing/2014/main" id="{627E0DE7-43B3-431C-BB98-5883DFA6504A}"/>
                  </a:ext>
                </a:extLst>
              </p:cNvPr>
              <p:cNvSpPr>
                <a:spLocks/>
              </p:cNvSpPr>
              <p:nvPr/>
            </p:nvSpPr>
            <p:spPr bwMode="auto">
              <a:xfrm>
                <a:off x="1898651" y="4791076"/>
                <a:ext cx="63500" cy="63500"/>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2" y="28"/>
                      <a:pt x="25" y="25"/>
                    </a:cubicBezTo>
                    <a:cubicBezTo>
                      <a:pt x="28" y="22"/>
                      <a:pt x="30" y="19"/>
                      <a:pt x="30" y="15"/>
                    </a:cubicBezTo>
                    <a:cubicBezTo>
                      <a:pt x="30" y="11"/>
                      <a:pt x="28" y="7"/>
                      <a:pt x="25" y="4"/>
                    </a:cubicBezTo>
                    <a:cubicBezTo>
                      <a:pt x="22" y="1"/>
                      <a:pt x="19" y="0"/>
                      <a:pt x="15" y="0"/>
                    </a:cubicBezTo>
                    <a:cubicBezTo>
                      <a:pt x="11"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1" name="Freeform 78">
                <a:extLst>
                  <a:ext uri="{FF2B5EF4-FFF2-40B4-BE49-F238E27FC236}">
                    <a16:creationId xmlns:a16="http://schemas.microsoft.com/office/drawing/2014/main" id="{F0CA730E-4E73-49F2-B41F-E34E8517B8CC}"/>
                  </a:ext>
                </a:extLst>
              </p:cNvPr>
              <p:cNvSpPr>
                <a:spLocks/>
              </p:cNvSpPr>
              <p:nvPr/>
            </p:nvSpPr>
            <p:spPr bwMode="auto">
              <a:xfrm>
                <a:off x="2017713" y="4783138"/>
                <a:ext cx="60325" cy="61913"/>
              </a:xfrm>
              <a:custGeom>
                <a:avLst/>
                <a:gdLst>
                  <a:gd name="T0" fmla="*/ 4 w 29"/>
                  <a:gd name="T1" fmla="*/ 26 h 30"/>
                  <a:gd name="T2" fmla="*/ 15 w 29"/>
                  <a:gd name="T3" fmla="*/ 30 h 30"/>
                  <a:gd name="T4" fmla="*/ 25 w 29"/>
                  <a:gd name="T5" fmla="*/ 26 h 30"/>
                  <a:gd name="T6" fmla="*/ 29 w 29"/>
                  <a:gd name="T7" fmla="*/ 15 h 30"/>
                  <a:gd name="T8" fmla="*/ 25 w 29"/>
                  <a:gd name="T9" fmla="*/ 5 h 30"/>
                  <a:gd name="T10" fmla="*/ 15 w 29"/>
                  <a:gd name="T11" fmla="*/ 0 h 30"/>
                  <a:gd name="T12" fmla="*/ 4 w 29"/>
                  <a:gd name="T13" fmla="*/ 5 h 30"/>
                  <a:gd name="T14" fmla="*/ 0 w 29"/>
                  <a:gd name="T15" fmla="*/ 15 h 30"/>
                  <a:gd name="T16" fmla="*/ 4 w 29"/>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6"/>
                    </a:moveTo>
                    <a:cubicBezTo>
                      <a:pt x="7" y="29"/>
                      <a:pt x="10" y="30"/>
                      <a:pt x="15" y="30"/>
                    </a:cubicBezTo>
                    <a:cubicBezTo>
                      <a:pt x="19" y="30"/>
                      <a:pt x="22" y="29"/>
                      <a:pt x="25" y="26"/>
                    </a:cubicBezTo>
                    <a:cubicBezTo>
                      <a:pt x="28" y="23"/>
                      <a:pt x="29" y="19"/>
                      <a:pt x="29" y="15"/>
                    </a:cubicBezTo>
                    <a:cubicBezTo>
                      <a:pt x="29" y="11"/>
                      <a:pt x="28" y="8"/>
                      <a:pt x="25" y="5"/>
                    </a:cubicBezTo>
                    <a:cubicBezTo>
                      <a:pt x="22" y="2"/>
                      <a:pt x="19" y="0"/>
                      <a:pt x="15" y="0"/>
                    </a:cubicBezTo>
                    <a:cubicBezTo>
                      <a:pt x="10"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2" name="Freeform 79">
                <a:extLst>
                  <a:ext uri="{FF2B5EF4-FFF2-40B4-BE49-F238E27FC236}">
                    <a16:creationId xmlns:a16="http://schemas.microsoft.com/office/drawing/2014/main" id="{55E77A36-DF60-466E-BCD2-FAD067E527D9}"/>
                  </a:ext>
                </a:extLst>
              </p:cNvPr>
              <p:cNvSpPr>
                <a:spLocks/>
              </p:cNvSpPr>
              <p:nvPr/>
            </p:nvSpPr>
            <p:spPr bwMode="auto">
              <a:xfrm>
                <a:off x="1784351" y="4878388"/>
                <a:ext cx="60325" cy="63500"/>
              </a:xfrm>
              <a:custGeom>
                <a:avLst/>
                <a:gdLst>
                  <a:gd name="T0" fmla="*/ 4 w 29"/>
                  <a:gd name="T1" fmla="*/ 26 h 30"/>
                  <a:gd name="T2" fmla="*/ 15 w 29"/>
                  <a:gd name="T3" fmla="*/ 30 h 30"/>
                  <a:gd name="T4" fmla="*/ 25 w 29"/>
                  <a:gd name="T5" fmla="*/ 26 h 30"/>
                  <a:gd name="T6" fmla="*/ 29 w 29"/>
                  <a:gd name="T7" fmla="*/ 15 h 30"/>
                  <a:gd name="T8" fmla="*/ 25 w 29"/>
                  <a:gd name="T9" fmla="*/ 5 h 30"/>
                  <a:gd name="T10" fmla="*/ 15 w 29"/>
                  <a:gd name="T11" fmla="*/ 0 h 30"/>
                  <a:gd name="T12" fmla="*/ 4 w 29"/>
                  <a:gd name="T13" fmla="*/ 5 h 30"/>
                  <a:gd name="T14" fmla="*/ 0 w 29"/>
                  <a:gd name="T15" fmla="*/ 15 h 30"/>
                  <a:gd name="T16" fmla="*/ 4 w 29"/>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6"/>
                    </a:moveTo>
                    <a:cubicBezTo>
                      <a:pt x="7" y="29"/>
                      <a:pt x="10" y="30"/>
                      <a:pt x="15" y="30"/>
                    </a:cubicBezTo>
                    <a:cubicBezTo>
                      <a:pt x="19" y="30"/>
                      <a:pt x="22" y="29"/>
                      <a:pt x="25" y="26"/>
                    </a:cubicBezTo>
                    <a:cubicBezTo>
                      <a:pt x="28" y="23"/>
                      <a:pt x="29" y="19"/>
                      <a:pt x="29" y="15"/>
                    </a:cubicBezTo>
                    <a:cubicBezTo>
                      <a:pt x="29" y="11"/>
                      <a:pt x="28" y="8"/>
                      <a:pt x="25" y="5"/>
                    </a:cubicBezTo>
                    <a:cubicBezTo>
                      <a:pt x="22" y="2"/>
                      <a:pt x="19" y="0"/>
                      <a:pt x="15" y="0"/>
                    </a:cubicBezTo>
                    <a:cubicBezTo>
                      <a:pt x="10"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3" name="Freeform 80">
                <a:extLst>
                  <a:ext uri="{FF2B5EF4-FFF2-40B4-BE49-F238E27FC236}">
                    <a16:creationId xmlns:a16="http://schemas.microsoft.com/office/drawing/2014/main" id="{A849FFF1-8ED4-4E6A-ABFD-27D5BE74FE5D}"/>
                  </a:ext>
                </a:extLst>
              </p:cNvPr>
              <p:cNvSpPr>
                <a:spLocks/>
              </p:cNvSpPr>
              <p:nvPr/>
            </p:nvSpPr>
            <p:spPr bwMode="auto">
              <a:xfrm>
                <a:off x="1817688" y="4922838"/>
                <a:ext cx="63500" cy="60325"/>
              </a:xfrm>
              <a:custGeom>
                <a:avLst/>
                <a:gdLst>
                  <a:gd name="T0" fmla="*/ 5 w 30"/>
                  <a:gd name="T1" fmla="*/ 25 h 29"/>
                  <a:gd name="T2" fmla="*/ 15 w 30"/>
                  <a:gd name="T3" fmla="*/ 29 h 29"/>
                  <a:gd name="T4" fmla="*/ 26 w 30"/>
                  <a:gd name="T5" fmla="*/ 25 h 29"/>
                  <a:gd name="T6" fmla="*/ 30 w 30"/>
                  <a:gd name="T7" fmla="*/ 14 h 29"/>
                  <a:gd name="T8" fmla="*/ 26 w 30"/>
                  <a:gd name="T9" fmla="*/ 4 h 29"/>
                  <a:gd name="T10" fmla="*/ 15 w 30"/>
                  <a:gd name="T11" fmla="*/ 0 h 29"/>
                  <a:gd name="T12" fmla="*/ 5 w 30"/>
                  <a:gd name="T13" fmla="*/ 4 h 29"/>
                  <a:gd name="T14" fmla="*/ 0 w 30"/>
                  <a:gd name="T15" fmla="*/ 14 h 29"/>
                  <a:gd name="T16" fmla="*/ 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5" y="25"/>
                    </a:moveTo>
                    <a:cubicBezTo>
                      <a:pt x="8" y="28"/>
                      <a:pt x="11" y="29"/>
                      <a:pt x="15" y="29"/>
                    </a:cubicBezTo>
                    <a:cubicBezTo>
                      <a:pt x="19" y="29"/>
                      <a:pt x="23" y="28"/>
                      <a:pt x="26" y="25"/>
                    </a:cubicBezTo>
                    <a:cubicBezTo>
                      <a:pt x="29" y="22"/>
                      <a:pt x="30" y="19"/>
                      <a:pt x="30" y="14"/>
                    </a:cubicBezTo>
                    <a:cubicBezTo>
                      <a:pt x="30" y="10"/>
                      <a:pt x="29" y="7"/>
                      <a:pt x="26" y="4"/>
                    </a:cubicBezTo>
                    <a:cubicBezTo>
                      <a:pt x="23" y="1"/>
                      <a:pt x="19" y="0"/>
                      <a:pt x="15" y="0"/>
                    </a:cubicBezTo>
                    <a:cubicBezTo>
                      <a:pt x="11" y="0"/>
                      <a:pt x="8" y="1"/>
                      <a:pt x="5" y="4"/>
                    </a:cubicBezTo>
                    <a:cubicBezTo>
                      <a:pt x="2" y="7"/>
                      <a:pt x="0" y="10"/>
                      <a:pt x="0" y="14"/>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4" name="Freeform 81">
                <a:extLst>
                  <a:ext uri="{FF2B5EF4-FFF2-40B4-BE49-F238E27FC236}">
                    <a16:creationId xmlns:a16="http://schemas.microsoft.com/office/drawing/2014/main" id="{0BB0AD65-F5D1-443B-8D8A-CD9848A0FA1D}"/>
                  </a:ext>
                </a:extLst>
              </p:cNvPr>
              <p:cNvSpPr>
                <a:spLocks/>
              </p:cNvSpPr>
              <p:nvPr/>
            </p:nvSpPr>
            <p:spPr bwMode="auto">
              <a:xfrm>
                <a:off x="1854201" y="4929188"/>
                <a:ext cx="60325" cy="61913"/>
              </a:xfrm>
              <a:custGeom>
                <a:avLst/>
                <a:gdLst>
                  <a:gd name="T0" fmla="*/ 4 w 29"/>
                  <a:gd name="T1" fmla="*/ 26 h 30"/>
                  <a:gd name="T2" fmla="*/ 15 w 29"/>
                  <a:gd name="T3" fmla="*/ 30 h 30"/>
                  <a:gd name="T4" fmla="*/ 25 w 29"/>
                  <a:gd name="T5" fmla="*/ 26 h 30"/>
                  <a:gd name="T6" fmla="*/ 29 w 29"/>
                  <a:gd name="T7" fmla="*/ 15 h 30"/>
                  <a:gd name="T8" fmla="*/ 25 w 29"/>
                  <a:gd name="T9" fmla="*/ 5 h 30"/>
                  <a:gd name="T10" fmla="*/ 15 w 29"/>
                  <a:gd name="T11" fmla="*/ 0 h 30"/>
                  <a:gd name="T12" fmla="*/ 4 w 29"/>
                  <a:gd name="T13" fmla="*/ 5 h 30"/>
                  <a:gd name="T14" fmla="*/ 0 w 29"/>
                  <a:gd name="T15" fmla="*/ 15 h 30"/>
                  <a:gd name="T16" fmla="*/ 4 w 29"/>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6"/>
                    </a:moveTo>
                    <a:cubicBezTo>
                      <a:pt x="7" y="29"/>
                      <a:pt x="10" y="30"/>
                      <a:pt x="15" y="30"/>
                    </a:cubicBezTo>
                    <a:cubicBezTo>
                      <a:pt x="19" y="30"/>
                      <a:pt x="22" y="29"/>
                      <a:pt x="25" y="26"/>
                    </a:cubicBezTo>
                    <a:cubicBezTo>
                      <a:pt x="28" y="23"/>
                      <a:pt x="29" y="19"/>
                      <a:pt x="29" y="15"/>
                    </a:cubicBezTo>
                    <a:cubicBezTo>
                      <a:pt x="29" y="11"/>
                      <a:pt x="28" y="8"/>
                      <a:pt x="25" y="5"/>
                    </a:cubicBezTo>
                    <a:cubicBezTo>
                      <a:pt x="22" y="2"/>
                      <a:pt x="19" y="0"/>
                      <a:pt x="15" y="0"/>
                    </a:cubicBezTo>
                    <a:cubicBezTo>
                      <a:pt x="10"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5" name="Freeform 82">
                <a:extLst>
                  <a:ext uri="{FF2B5EF4-FFF2-40B4-BE49-F238E27FC236}">
                    <a16:creationId xmlns:a16="http://schemas.microsoft.com/office/drawing/2014/main" id="{F7B6D58F-0530-4AA0-B06B-2A030D28B0AC}"/>
                  </a:ext>
                </a:extLst>
              </p:cNvPr>
              <p:cNvSpPr>
                <a:spLocks/>
              </p:cNvSpPr>
              <p:nvPr/>
            </p:nvSpPr>
            <p:spPr bwMode="auto">
              <a:xfrm>
                <a:off x="1881188" y="4978401"/>
                <a:ext cx="60325" cy="63500"/>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2"/>
                      <a:pt x="29" y="19"/>
                      <a:pt x="29" y="15"/>
                    </a:cubicBezTo>
                    <a:cubicBezTo>
                      <a:pt x="29" y="11"/>
                      <a:pt x="28" y="7"/>
                      <a:pt x="25" y="4"/>
                    </a:cubicBezTo>
                    <a:cubicBezTo>
                      <a:pt x="22" y="2"/>
                      <a:pt x="19" y="0"/>
                      <a:pt x="15" y="0"/>
                    </a:cubicBezTo>
                    <a:cubicBezTo>
                      <a:pt x="10" y="0"/>
                      <a:pt x="7" y="2"/>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6" name="Freeform 83">
                <a:extLst>
                  <a:ext uri="{FF2B5EF4-FFF2-40B4-BE49-F238E27FC236}">
                    <a16:creationId xmlns:a16="http://schemas.microsoft.com/office/drawing/2014/main" id="{3756923C-992B-4A3C-93F2-2182DBF06C4D}"/>
                  </a:ext>
                </a:extLst>
              </p:cNvPr>
              <p:cNvSpPr>
                <a:spLocks/>
              </p:cNvSpPr>
              <p:nvPr/>
            </p:nvSpPr>
            <p:spPr bwMode="auto">
              <a:xfrm>
                <a:off x="1925638" y="4978401"/>
                <a:ext cx="60325" cy="63500"/>
              </a:xfrm>
              <a:custGeom>
                <a:avLst/>
                <a:gdLst>
                  <a:gd name="T0" fmla="*/ 4 w 29"/>
                  <a:gd name="T1" fmla="*/ 25 h 30"/>
                  <a:gd name="T2" fmla="*/ 15 w 29"/>
                  <a:gd name="T3" fmla="*/ 30 h 30"/>
                  <a:gd name="T4" fmla="*/ 25 w 29"/>
                  <a:gd name="T5" fmla="*/ 25 h 30"/>
                  <a:gd name="T6" fmla="*/ 29 w 29"/>
                  <a:gd name="T7" fmla="*/ 15 h 30"/>
                  <a:gd name="T8" fmla="*/ 25 w 29"/>
                  <a:gd name="T9" fmla="*/ 4 h 30"/>
                  <a:gd name="T10" fmla="*/ 15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5" y="30"/>
                    </a:cubicBezTo>
                    <a:cubicBezTo>
                      <a:pt x="19" y="30"/>
                      <a:pt x="22" y="28"/>
                      <a:pt x="25" y="25"/>
                    </a:cubicBezTo>
                    <a:cubicBezTo>
                      <a:pt x="28" y="22"/>
                      <a:pt x="29" y="19"/>
                      <a:pt x="29" y="15"/>
                    </a:cubicBezTo>
                    <a:cubicBezTo>
                      <a:pt x="29" y="11"/>
                      <a:pt x="28" y="7"/>
                      <a:pt x="25" y="4"/>
                    </a:cubicBezTo>
                    <a:cubicBezTo>
                      <a:pt x="22" y="2"/>
                      <a:pt x="19" y="0"/>
                      <a:pt x="15" y="0"/>
                    </a:cubicBezTo>
                    <a:cubicBezTo>
                      <a:pt x="10" y="0"/>
                      <a:pt x="7" y="2"/>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7" name="Freeform 84">
                <a:extLst>
                  <a:ext uri="{FF2B5EF4-FFF2-40B4-BE49-F238E27FC236}">
                    <a16:creationId xmlns:a16="http://schemas.microsoft.com/office/drawing/2014/main" id="{EA70B540-6CC1-43CB-9A9A-81FB849E373A}"/>
                  </a:ext>
                </a:extLst>
              </p:cNvPr>
              <p:cNvSpPr>
                <a:spLocks/>
              </p:cNvSpPr>
              <p:nvPr/>
            </p:nvSpPr>
            <p:spPr bwMode="auto">
              <a:xfrm>
                <a:off x="1936751" y="4937126"/>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4 h 30"/>
                  <a:gd name="T10" fmla="*/ 15 w 30"/>
                  <a:gd name="T11" fmla="*/ 0 h 30"/>
                  <a:gd name="T12" fmla="*/ 4 w 30"/>
                  <a:gd name="T13" fmla="*/ 4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3" y="28"/>
                      <a:pt x="25" y="25"/>
                    </a:cubicBezTo>
                    <a:cubicBezTo>
                      <a:pt x="28" y="22"/>
                      <a:pt x="30" y="19"/>
                      <a:pt x="30" y="15"/>
                    </a:cubicBezTo>
                    <a:cubicBezTo>
                      <a:pt x="30" y="11"/>
                      <a:pt x="28" y="7"/>
                      <a:pt x="25" y="4"/>
                    </a:cubicBezTo>
                    <a:cubicBezTo>
                      <a:pt x="23" y="1"/>
                      <a:pt x="19" y="0"/>
                      <a:pt x="15" y="0"/>
                    </a:cubicBezTo>
                    <a:cubicBezTo>
                      <a:pt x="11" y="0"/>
                      <a:pt x="7" y="1"/>
                      <a:pt x="4" y="4"/>
                    </a:cubicBezTo>
                    <a:cubicBezTo>
                      <a:pt x="2" y="7"/>
                      <a:pt x="0" y="11"/>
                      <a:pt x="0" y="15"/>
                    </a:cubicBezTo>
                    <a:cubicBezTo>
                      <a:pt x="0" y="19"/>
                      <a:pt x="2"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8" name="Freeform 85">
                <a:extLst>
                  <a:ext uri="{FF2B5EF4-FFF2-40B4-BE49-F238E27FC236}">
                    <a16:creationId xmlns:a16="http://schemas.microsoft.com/office/drawing/2014/main" id="{7AFBC4B1-173F-45D6-BE36-91F97A1F3396}"/>
                  </a:ext>
                </a:extLst>
              </p:cNvPr>
              <p:cNvSpPr>
                <a:spLocks/>
              </p:cNvSpPr>
              <p:nvPr/>
            </p:nvSpPr>
            <p:spPr bwMode="auto">
              <a:xfrm>
                <a:off x="1985963" y="4914901"/>
                <a:ext cx="63500" cy="60325"/>
              </a:xfrm>
              <a:custGeom>
                <a:avLst/>
                <a:gdLst>
                  <a:gd name="T0" fmla="*/ 4 w 30"/>
                  <a:gd name="T1" fmla="*/ 25 h 29"/>
                  <a:gd name="T2" fmla="*/ 15 w 30"/>
                  <a:gd name="T3" fmla="*/ 29 h 29"/>
                  <a:gd name="T4" fmla="*/ 25 w 30"/>
                  <a:gd name="T5" fmla="*/ 25 h 29"/>
                  <a:gd name="T6" fmla="*/ 30 w 30"/>
                  <a:gd name="T7" fmla="*/ 15 h 29"/>
                  <a:gd name="T8" fmla="*/ 25 w 30"/>
                  <a:gd name="T9" fmla="*/ 4 h 29"/>
                  <a:gd name="T10" fmla="*/ 15 w 30"/>
                  <a:gd name="T11" fmla="*/ 0 h 29"/>
                  <a:gd name="T12" fmla="*/ 4 w 30"/>
                  <a:gd name="T13" fmla="*/ 4 h 29"/>
                  <a:gd name="T14" fmla="*/ 0 w 30"/>
                  <a:gd name="T15" fmla="*/ 15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2" y="28"/>
                      <a:pt x="25" y="25"/>
                    </a:cubicBezTo>
                    <a:cubicBezTo>
                      <a:pt x="28" y="22"/>
                      <a:pt x="30" y="19"/>
                      <a:pt x="30" y="15"/>
                    </a:cubicBezTo>
                    <a:cubicBezTo>
                      <a:pt x="30" y="10"/>
                      <a:pt x="28" y="7"/>
                      <a:pt x="25" y="4"/>
                    </a:cubicBezTo>
                    <a:cubicBezTo>
                      <a:pt x="22" y="1"/>
                      <a:pt x="19" y="0"/>
                      <a:pt x="15" y="0"/>
                    </a:cubicBezTo>
                    <a:cubicBezTo>
                      <a:pt x="11"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9" name="Freeform 86">
                <a:extLst>
                  <a:ext uri="{FF2B5EF4-FFF2-40B4-BE49-F238E27FC236}">
                    <a16:creationId xmlns:a16="http://schemas.microsoft.com/office/drawing/2014/main" id="{CF8E6161-55EE-4C6B-99E4-FA3A20D3C700}"/>
                  </a:ext>
                </a:extLst>
              </p:cNvPr>
              <p:cNvSpPr>
                <a:spLocks/>
              </p:cNvSpPr>
              <p:nvPr/>
            </p:nvSpPr>
            <p:spPr bwMode="auto">
              <a:xfrm>
                <a:off x="2024063" y="4876801"/>
                <a:ext cx="61913" cy="60325"/>
              </a:xfrm>
              <a:custGeom>
                <a:avLst/>
                <a:gdLst>
                  <a:gd name="T0" fmla="*/ 5 w 30"/>
                  <a:gd name="T1" fmla="*/ 25 h 29"/>
                  <a:gd name="T2" fmla="*/ 15 w 30"/>
                  <a:gd name="T3" fmla="*/ 29 h 29"/>
                  <a:gd name="T4" fmla="*/ 26 w 30"/>
                  <a:gd name="T5" fmla="*/ 25 h 29"/>
                  <a:gd name="T6" fmla="*/ 30 w 30"/>
                  <a:gd name="T7" fmla="*/ 14 h 29"/>
                  <a:gd name="T8" fmla="*/ 26 w 30"/>
                  <a:gd name="T9" fmla="*/ 4 h 29"/>
                  <a:gd name="T10" fmla="*/ 15 w 30"/>
                  <a:gd name="T11" fmla="*/ 0 h 29"/>
                  <a:gd name="T12" fmla="*/ 5 w 30"/>
                  <a:gd name="T13" fmla="*/ 4 h 29"/>
                  <a:gd name="T14" fmla="*/ 0 w 30"/>
                  <a:gd name="T15" fmla="*/ 14 h 29"/>
                  <a:gd name="T16" fmla="*/ 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5" y="25"/>
                    </a:moveTo>
                    <a:cubicBezTo>
                      <a:pt x="8" y="28"/>
                      <a:pt x="11" y="29"/>
                      <a:pt x="15" y="29"/>
                    </a:cubicBezTo>
                    <a:cubicBezTo>
                      <a:pt x="19" y="29"/>
                      <a:pt x="23" y="28"/>
                      <a:pt x="26" y="25"/>
                    </a:cubicBezTo>
                    <a:cubicBezTo>
                      <a:pt x="29" y="22"/>
                      <a:pt x="30" y="19"/>
                      <a:pt x="30" y="14"/>
                    </a:cubicBezTo>
                    <a:cubicBezTo>
                      <a:pt x="30" y="10"/>
                      <a:pt x="29" y="7"/>
                      <a:pt x="26" y="4"/>
                    </a:cubicBezTo>
                    <a:cubicBezTo>
                      <a:pt x="23" y="1"/>
                      <a:pt x="19" y="0"/>
                      <a:pt x="15" y="0"/>
                    </a:cubicBezTo>
                    <a:cubicBezTo>
                      <a:pt x="11" y="0"/>
                      <a:pt x="8" y="1"/>
                      <a:pt x="5" y="4"/>
                    </a:cubicBezTo>
                    <a:cubicBezTo>
                      <a:pt x="2" y="7"/>
                      <a:pt x="0" y="10"/>
                      <a:pt x="0" y="14"/>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0" name="Freeform 87">
                <a:extLst>
                  <a:ext uri="{FF2B5EF4-FFF2-40B4-BE49-F238E27FC236}">
                    <a16:creationId xmlns:a16="http://schemas.microsoft.com/office/drawing/2014/main" id="{CDFD2B15-24D0-49DB-884D-ED172E1B1777}"/>
                  </a:ext>
                </a:extLst>
              </p:cNvPr>
              <p:cNvSpPr>
                <a:spLocks/>
              </p:cNvSpPr>
              <p:nvPr/>
            </p:nvSpPr>
            <p:spPr bwMode="auto">
              <a:xfrm>
                <a:off x="1808163" y="5029201"/>
                <a:ext cx="60325" cy="61913"/>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2"/>
                      <a:pt x="29" y="19"/>
                      <a:pt x="29" y="15"/>
                    </a:cubicBezTo>
                    <a:cubicBezTo>
                      <a:pt x="29" y="11"/>
                      <a:pt x="28" y="7"/>
                      <a:pt x="25" y="4"/>
                    </a:cubicBezTo>
                    <a:cubicBezTo>
                      <a:pt x="22" y="1"/>
                      <a:pt x="19" y="0"/>
                      <a:pt x="14" y="0"/>
                    </a:cubicBezTo>
                    <a:cubicBezTo>
                      <a:pt x="10"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1" name="Freeform 88">
                <a:extLst>
                  <a:ext uri="{FF2B5EF4-FFF2-40B4-BE49-F238E27FC236}">
                    <a16:creationId xmlns:a16="http://schemas.microsoft.com/office/drawing/2014/main" id="{F53FD9EF-0690-4243-B944-9E3A251F79CA}"/>
                  </a:ext>
                </a:extLst>
              </p:cNvPr>
              <p:cNvSpPr>
                <a:spLocks/>
              </p:cNvSpPr>
              <p:nvPr/>
            </p:nvSpPr>
            <p:spPr bwMode="auto">
              <a:xfrm>
                <a:off x="1917701" y="5089526"/>
                <a:ext cx="63500" cy="61913"/>
              </a:xfrm>
              <a:custGeom>
                <a:avLst/>
                <a:gdLst>
                  <a:gd name="T0" fmla="*/ 4 w 30"/>
                  <a:gd name="T1" fmla="*/ 26 h 30"/>
                  <a:gd name="T2" fmla="*/ 15 w 30"/>
                  <a:gd name="T3" fmla="*/ 30 h 30"/>
                  <a:gd name="T4" fmla="*/ 25 w 30"/>
                  <a:gd name="T5" fmla="*/ 26 h 30"/>
                  <a:gd name="T6" fmla="*/ 30 w 30"/>
                  <a:gd name="T7" fmla="*/ 15 h 30"/>
                  <a:gd name="T8" fmla="*/ 25 w 30"/>
                  <a:gd name="T9" fmla="*/ 5 h 30"/>
                  <a:gd name="T10" fmla="*/ 15 w 30"/>
                  <a:gd name="T11" fmla="*/ 0 h 30"/>
                  <a:gd name="T12" fmla="*/ 4 w 30"/>
                  <a:gd name="T13" fmla="*/ 5 h 30"/>
                  <a:gd name="T14" fmla="*/ 0 w 30"/>
                  <a:gd name="T15" fmla="*/ 15 h 30"/>
                  <a:gd name="T16" fmla="*/ 4 w 30"/>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6"/>
                    </a:moveTo>
                    <a:cubicBezTo>
                      <a:pt x="7" y="29"/>
                      <a:pt x="11" y="30"/>
                      <a:pt x="15" y="30"/>
                    </a:cubicBezTo>
                    <a:cubicBezTo>
                      <a:pt x="19" y="30"/>
                      <a:pt x="22" y="29"/>
                      <a:pt x="25" y="26"/>
                    </a:cubicBezTo>
                    <a:cubicBezTo>
                      <a:pt x="28" y="23"/>
                      <a:pt x="30" y="19"/>
                      <a:pt x="30" y="15"/>
                    </a:cubicBezTo>
                    <a:cubicBezTo>
                      <a:pt x="30" y="11"/>
                      <a:pt x="28" y="8"/>
                      <a:pt x="25" y="5"/>
                    </a:cubicBezTo>
                    <a:cubicBezTo>
                      <a:pt x="22" y="2"/>
                      <a:pt x="19" y="0"/>
                      <a:pt x="15" y="0"/>
                    </a:cubicBezTo>
                    <a:cubicBezTo>
                      <a:pt x="11"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Freeform 89">
                <a:extLst>
                  <a:ext uri="{FF2B5EF4-FFF2-40B4-BE49-F238E27FC236}">
                    <a16:creationId xmlns:a16="http://schemas.microsoft.com/office/drawing/2014/main" id="{E60F6CB7-DE10-4EF9-A23A-233D4F8EC7E1}"/>
                  </a:ext>
                </a:extLst>
              </p:cNvPr>
              <p:cNvSpPr>
                <a:spLocks/>
              </p:cNvSpPr>
              <p:nvPr/>
            </p:nvSpPr>
            <p:spPr bwMode="auto">
              <a:xfrm>
                <a:off x="2024063" y="5051426"/>
                <a:ext cx="61913" cy="63500"/>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ubicBezTo>
                      <a:pt x="11" y="0"/>
                      <a:pt x="8" y="1"/>
                      <a:pt x="5" y="4"/>
                    </a:cubicBezTo>
                    <a:cubicBezTo>
                      <a:pt x="2" y="7"/>
                      <a:pt x="0" y="11"/>
                      <a:pt x="0" y="15"/>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Freeform 90">
                <a:extLst>
                  <a:ext uri="{FF2B5EF4-FFF2-40B4-BE49-F238E27FC236}">
                    <a16:creationId xmlns:a16="http://schemas.microsoft.com/office/drawing/2014/main" id="{0EEF1720-18D4-456A-89B7-666D042B824D}"/>
                  </a:ext>
                </a:extLst>
              </p:cNvPr>
              <p:cNvSpPr>
                <a:spLocks/>
              </p:cNvSpPr>
              <p:nvPr/>
            </p:nvSpPr>
            <p:spPr bwMode="auto">
              <a:xfrm>
                <a:off x="1922463" y="5221288"/>
                <a:ext cx="60325" cy="60325"/>
              </a:xfrm>
              <a:custGeom>
                <a:avLst/>
                <a:gdLst>
                  <a:gd name="T0" fmla="*/ 4 w 29"/>
                  <a:gd name="T1" fmla="*/ 25 h 29"/>
                  <a:gd name="T2" fmla="*/ 15 w 29"/>
                  <a:gd name="T3" fmla="*/ 29 h 29"/>
                  <a:gd name="T4" fmla="*/ 25 w 29"/>
                  <a:gd name="T5" fmla="*/ 25 h 29"/>
                  <a:gd name="T6" fmla="*/ 29 w 29"/>
                  <a:gd name="T7" fmla="*/ 15 h 29"/>
                  <a:gd name="T8" fmla="*/ 25 w 29"/>
                  <a:gd name="T9" fmla="*/ 4 h 29"/>
                  <a:gd name="T10" fmla="*/ 15 w 29"/>
                  <a:gd name="T11" fmla="*/ 0 h 29"/>
                  <a:gd name="T12" fmla="*/ 4 w 29"/>
                  <a:gd name="T13" fmla="*/ 4 h 29"/>
                  <a:gd name="T14" fmla="*/ 0 w 29"/>
                  <a:gd name="T15" fmla="*/ 15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5" y="29"/>
                    </a:cubicBezTo>
                    <a:cubicBezTo>
                      <a:pt x="19" y="29"/>
                      <a:pt x="22" y="28"/>
                      <a:pt x="25" y="25"/>
                    </a:cubicBezTo>
                    <a:cubicBezTo>
                      <a:pt x="28" y="22"/>
                      <a:pt x="29" y="19"/>
                      <a:pt x="29" y="15"/>
                    </a:cubicBezTo>
                    <a:cubicBezTo>
                      <a:pt x="29" y="10"/>
                      <a:pt x="28" y="7"/>
                      <a:pt x="25" y="4"/>
                    </a:cubicBezTo>
                    <a:cubicBezTo>
                      <a:pt x="22" y="1"/>
                      <a:pt x="19" y="0"/>
                      <a:pt x="15" y="0"/>
                    </a:cubicBezTo>
                    <a:cubicBezTo>
                      <a:pt x="10"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4" name="Freeform 91">
                <a:extLst>
                  <a:ext uri="{FF2B5EF4-FFF2-40B4-BE49-F238E27FC236}">
                    <a16:creationId xmlns:a16="http://schemas.microsoft.com/office/drawing/2014/main" id="{84EEE670-5181-4174-A013-EA321ABED804}"/>
                  </a:ext>
                </a:extLst>
              </p:cNvPr>
              <p:cNvSpPr>
                <a:spLocks/>
              </p:cNvSpPr>
              <p:nvPr/>
            </p:nvSpPr>
            <p:spPr bwMode="auto">
              <a:xfrm>
                <a:off x="811213" y="4864101"/>
                <a:ext cx="61913" cy="61913"/>
              </a:xfrm>
              <a:custGeom>
                <a:avLst/>
                <a:gdLst>
                  <a:gd name="T0" fmla="*/ 5 w 30"/>
                  <a:gd name="T1" fmla="*/ 25 h 30"/>
                  <a:gd name="T2" fmla="*/ 15 w 30"/>
                  <a:gd name="T3" fmla="*/ 30 h 30"/>
                  <a:gd name="T4" fmla="*/ 26 w 30"/>
                  <a:gd name="T5" fmla="*/ 25 h 30"/>
                  <a:gd name="T6" fmla="*/ 30 w 30"/>
                  <a:gd name="T7" fmla="*/ 15 h 30"/>
                  <a:gd name="T8" fmla="*/ 26 w 30"/>
                  <a:gd name="T9" fmla="*/ 4 h 30"/>
                  <a:gd name="T10" fmla="*/ 15 w 30"/>
                  <a:gd name="T11" fmla="*/ 0 h 30"/>
                  <a:gd name="T12" fmla="*/ 5 w 30"/>
                  <a:gd name="T13" fmla="*/ 4 h 30"/>
                  <a:gd name="T14" fmla="*/ 0 w 30"/>
                  <a:gd name="T15" fmla="*/ 15 h 30"/>
                  <a:gd name="T16" fmla="*/ 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5"/>
                    </a:moveTo>
                    <a:cubicBezTo>
                      <a:pt x="8" y="28"/>
                      <a:pt x="11" y="30"/>
                      <a:pt x="15" y="30"/>
                    </a:cubicBezTo>
                    <a:cubicBezTo>
                      <a:pt x="19" y="30"/>
                      <a:pt x="23" y="28"/>
                      <a:pt x="26" y="25"/>
                    </a:cubicBezTo>
                    <a:cubicBezTo>
                      <a:pt x="29" y="23"/>
                      <a:pt x="30" y="19"/>
                      <a:pt x="30" y="15"/>
                    </a:cubicBezTo>
                    <a:cubicBezTo>
                      <a:pt x="30" y="11"/>
                      <a:pt x="29" y="7"/>
                      <a:pt x="26" y="4"/>
                    </a:cubicBezTo>
                    <a:cubicBezTo>
                      <a:pt x="23" y="2"/>
                      <a:pt x="19" y="0"/>
                      <a:pt x="15" y="0"/>
                    </a:cubicBezTo>
                    <a:cubicBezTo>
                      <a:pt x="11" y="0"/>
                      <a:pt x="8" y="2"/>
                      <a:pt x="5" y="4"/>
                    </a:cubicBezTo>
                    <a:cubicBezTo>
                      <a:pt x="2" y="7"/>
                      <a:pt x="0" y="11"/>
                      <a:pt x="0" y="15"/>
                    </a:cubicBezTo>
                    <a:cubicBezTo>
                      <a:pt x="0" y="19"/>
                      <a:pt x="2" y="23"/>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5" name="Freeform 92">
                <a:extLst>
                  <a:ext uri="{FF2B5EF4-FFF2-40B4-BE49-F238E27FC236}">
                    <a16:creationId xmlns:a16="http://schemas.microsoft.com/office/drawing/2014/main" id="{6344E48B-CE5A-4BB9-8FEF-532D341110FE}"/>
                  </a:ext>
                </a:extLst>
              </p:cNvPr>
              <p:cNvSpPr>
                <a:spLocks/>
              </p:cNvSpPr>
              <p:nvPr/>
            </p:nvSpPr>
            <p:spPr bwMode="auto">
              <a:xfrm>
                <a:off x="927101" y="4845051"/>
                <a:ext cx="60325" cy="63500"/>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2"/>
                      <a:pt x="29" y="19"/>
                      <a:pt x="29" y="15"/>
                    </a:cubicBezTo>
                    <a:cubicBezTo>
                      <a:pt x="29" y="11"/>
                      <a:pt x="28" y="7"/>
                      <a:pt x="25" y="4"/>
                    </a:cubicBezTo>
                    <a:cubicBezTo>
                      <a:pt x="22" y="1"/>
                      <a:pt x="19" y="0"/>
                      <a:pt x="14" y="0"/>
                    </a:cubicBezTo>
                    <a:cubicBezTo>
                      <a:pt x="10"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Freeform 93">
                <a:extLst>
                  <a:ext uri="{FF2B5EF4-FFF2-40B4-BE49-F238E27FC236}">
                    <a16:creationId xmlns:a16="http://schemas.microsoft.com/office/drawing/2014/main" id="{607F35C0-E64D-4F72-84C0-CDE6C974E4C3}"/>
                  </a:ext>
                </a:extLst>
              </p:cNvPr>
              <p:cNvSpPr>
                <a:spLocks/>
              </p:cNvSpPr>
              <p:nvPr/>
            </p:nvSpPr>
            <p:spPr bwMode="auto">
              <a:xfrm>
                <a:off x="865188" y="4997451"/>
                <a:ext cx="61913" cy="61913"/>
              </a:xfrm>
              <a:custGeom>
                <a:avLst/>
                <a:gdLst>
                  <a:gd name="T0" fmla="*/ 4 w 30"/>
                  <a:gd name="T1" fmla="*/ 25 h 30"/>
                  <a:gd name="T2" fmla="*/ 15 w 30"/>
                  <a:gd name="T3" fmla="*/ 30 h 30"/>
                  <a:gd name="T4" fmla="*/ 25 w 30"/>
                  <a:gd name="T5" fmla="*/ 25 h 30"/>
                  <a:gd name="T6" fmla="*/ 30 w 30"/>
                  <a:gd name="T7" fmla="*/ 15 h 30"/>
                  <a:gd name="T8" fmla="*/ 25 w 30"/>
                  <a:gd name="T9" fmla="*/ 5 h 30"/>
                  <a:gd name="T10" fmla="*/ 15 w 30"/>
                  <a:gd name="T11" fmla="*/ 0 h 30"/>
                  <a:gd name="T12" fmla="*/ 4 w 30"/>
                  <a:gd name="T13" fmla="*/ 5 h 30"/>
                  <a:gd name="T14" fmla="*/ 0 w 30"/>
                  <a:gd name="T15" fmla="*/ 15 h 30"/>
                  <a:gd name="T16" fmla="*/ 4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5"/>
                    </a:moveTo>
                    <a:cubicBezTo>
                      <a:pt x="7" y="28"/>
                      <a:pt x="11" y="30"/>
                      <a:pt x="15" y="30"/>
                    </a:cubicBezTo>
                    <a:cubicBezTo>
                      <a:pt x="19" y="30"/>
                      <a:pt x="23" y="28"/>
                      <a:pt x="25" y="25"/>
                    </a:cubicBezTo>
                    <a:cubicBezTo>
                      <a:pt x="28" y="23"/>
                      <a:pt x="30" y="19"/>
                      <a:pt x="30" y="15"/>
                    </a:cubicBezTo>
                    <a:cubicBezTo>
                      <a:pt x="30" y="11"/>
                      <a:pt x="28" y="7"/>
                      <a:pt x="25" y="5"/>
                    </a:cubicBezTo>
                    <a:cubicBezTo>
                      <a:pt x="23" y="2"/>
                      <a:pt x="19" y="0"/>
                      <a:pt x="15" y="0"/>
                    </a:cubicBezTo>
                    <a:cubicBezTo>
                      <a:pt x="11" y="0"/>
                      <a:pt x="7" y="2"/>
                      <a:pt x="4" y="5"/>
                    </a:cubicBezTo>
                    <a:cubicBezTo>
                      <a:pt x="2" y="7"/>
                      <a:pt x="0" y="11"/>
                      <a:pt x="0" y="15"/>
                    </a:cubicBezTo>
                    <a:cubicBezTo>
                      <a:pt x="0" y="19"/>
                      <a:pt x="2" y="23"/>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Freeform 94">
                <a:extLst>
                  <a:ext uri="{FF2B5EF4-FFF2-40B4-BE49-F238E27FC236}">
                    <a16:creationId xmlns:a16="http://schemas.microsoft.com/office/drawing/2014/main" id="{2D21EB42-619F-46D8-9927-4C9ED78F9A00}"/>
                  </a:ext>
                </a:extLst>
              </p:cNvPr>
              <p:cNvSpPr>
                <a:spLocks/>
              </p:cNvSpPr>
              <p:nvPr/>
            </p:nvSpPr>
            <p:spPr bwMode="auto">
              <a:xfrm>
                <a:off x="928688" y="5175251"/>
                <a:ext cx="61913" cy="60325"/>
              </a:xfrm>
              <a:custGeom>
                <a:avLst/>
                <a:gdLst>
                  <a:gd name="T0" fmla="*/ 5 w 30"/>
                  <a:gd name="T1" fmla="*/ 25 h 29"/>
                  <a:gd name="T2" fmla="*/ 15 w 30"/>
                  <a:gd name="T3" fmla="*/ 29 h 29"/>
                  <a:gd name="T4" fmla="*/ 26 w 30"/>
                  <a:gd name="T5" fmla="*/ 25 h 29"/>
                  <a:gd name="T6" fmla="*/ 30 w 30"/>
                  <a:gd name="T7" fmla="*/ 14 h 29"/>
                  <a:gd name="T8" fmla="*/ 26 w 30"/>
                  <a:gd name="T9" fmla="*/ 4 h 29"/>
                  <a:gd name="T10" fmla="*/ 15 w 30"/>
                  <a:gd name="T11" fmla="*/ 0 h 29"/>
                  <a:gd name="T12" fmla="*/ 5 w 30"/>
                  <a:gd name="T13" fmla="*/ 4 h 29"/>
                  <a:gd name="T14" fmla="*/ 0 w 30"/>
                  <a:gd name="T15" fmla="*/ 14 h 29"/>
                  <a:gd name="T16" fmla="*/ 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5" y="25"/>
                    </a:moveTo>
                    <a:cubicBezTo>
                      <a:pt x="8" y="28"/>
                      <a:pt x="11" y="29"/>
                      <a:pt x="15" y="29"/>
                    </a:cubicBezTo>
                    <a:cubicBezTo>
                      <a:pt x="19" y="29"/>
                      <a:pt x="23" y="28"/>
                      <a:pt x="26" y="25"/>
                    </a:cubicBezTo>
                    <a:cubicBezTo>
                      <a:pt x="29" y="22"/>
                      <a:pt x="30" y="19"/>
                      <a:pt x="30" y="14"/>
                    </a:cubicBezTo>
                    <a:cubicBezTo>
                      <a:pt x="30" y="10"/>
                      <a:pt x="29" y="7"/>
                      <a:pt x="26" y="4"/>
                    </a:cubicBezTo>
                    <a:cubicBezTo>
                      <a:pt x="23" y="1"/>
                      <a:pt x="19" y="0"/>
                      <a:pt x="15" y="0"/>
                    </a:cubicBezTo>
                    <a:cubicBezTo>
                      <a:pt x="11" y="0"/>
                      <a:pt x="8" y="1"/>
                      <a:pt x="5" y="4"/>
                    </a:cubicBezTo>
                    <a:cubicBezTo>
                      <a:pt x="2" y="7"/>
                      <a:pt x="0" y="10"/>
                      <a:pt x="0" y="14"/>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8" name="Freeform 95">
                <a:extLst>
                  <a:ext uri="{FF2B5EF4-FFF2-40B4-BE49-F238E27FC236}">
                    <a16:creationId xmlns:a16="http://schemas.microsoft.com/office/drawing/2014/main" id="{FCE736DD-789F-4154-AC02-1395AB63A4D3}"/>
                  </a:ext>
                </a:extLst>
              </p:cNvPr>
              <p:cNvSpPr>
                <a:spLocks/>
              </p:cNvSpPr>
              <p:nvPr/>
            </p:nvSpPr>
            <p:spPr bwMode="auto">
              <a:xfrm>
                <a:off x="814388" y="5245101"/>
                <a:ext cx="61913" cy="63500"/>
              </a:xfrm>
              <a:custGeom>
                <a:avLst/>
                <a:gdLst>
                  <a:gd name="T0" fmla="*/ 4 w 30"/>
                  <a:gd name="T1" fmla="*/ 26 h 30"/>
                  <a:gd name="T2" fmla="*/ 15 w 30"/>
                  <a:gd name="T3" fmla="*/ 30 h 30"/>
                  <a:gd name="T4" fmla="*/ 25 w 30"/>
                  <a:gd name="T5" fmla="*/ 26 h 30"/>
                  <a:gd name="T6" fmla="*/ 30 w 30"/>
                  <a:gd name="T7" fmla="*/ 15 h 30"/>
                  <a:gd name="T8" fmla="*/ 25 w 30"/>
                  <a:gd name="T9" fmla="*/ 5 h 30"/>
                  <a:gd name="T10" fmla="*/ 15 w 30"/>
                  <a:gd name="T11" fmla="*/ 0 h 30"/>
                  <a:gd name="T12" fmla="*/ 4 w 30"/>
                  <a:gd name="T13" fmla="*/ 5 h 30"/>
                  <a:gd name="T14" fmla="*/ 0 w 30"/>
                  <a:gd name="T15" fmla="*/ 15 h 30"/>
                  <a:gd name="T16" fmla="*/ 4 w 30"/>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4" y="26"/>
                    </a:moveTo>
                    <a:cubicBezTo>
                      <a:pt x="7" y="29"/>
                      <a:pt x="11" y="30"/>
                      <a:pt x="15" y="30"/>
                    </a:cubicBezTo>
                    <a:cubicBezTo>
                      <a:pt x="19" y="30"/>
                      <a:pt x="23" y="29"/>
                      <a:pt x="25" y="26"/>
                    </a:cubicBezTo>
                    <a:cubicBezTo>
                      <a:pt x="28" y="23"/>
                      <a:pt x="30" y="19"/>
                      <a:pt x="30" y="15"/>
                    </a:cubicBezTo>
                    <a:cubicBezTo>
                      <a:pt x="30" y="11"/>
                      <a:pt x="28" y="8"/>
                      <a:pt x="25" y="5"/>
                    </a:cubicBezTo>
                    <a:cubicBezTo>
                      <a:pt x="23" y="2"/>
                      <a:pt x="19" y="0"/>
                      <a:pt x="15" y="0"/>
                    </a:cubicBezTo>
                    <a:cubicBezTo>
                      <a:pt x="11" y="0"/>
                      <a:pt x="7" y="2"/>
                      <a:pt x="4" y="5"/>
                    </a:cubicBezTo>
                    <a:cubicBezTo>
                      <a:pt x="2" y="8"/>
                      <a:pt x="0" y="11"/>
                      <a:pt x="0" y="15"/>
                    </a:cubicBezTo>
                    <a:cubicBezTo>
                      <a:pt x="0" y="19"/>
                      <a:pt x="2"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9" name="Freeform 96">
                <a:extLst>
                  <a:ext uri="{FF2B5EF4-FFF2-40B4-BE49-F238E27FC236}">
                    <a16:creationId xmlns:a16="http://schemas.microsoft.com/office/drawing/2014/main" id="{3BAF660D-FD09-4EE7-BF72-46DE4EBE9713}"/>
                  </a:ext>
                </a:extLst>
              </p:cNvPr>
              <p:cNvSpPr>
                <a:spLocks/>
              </p:cNvSpPr>
              <p:nvPr/>
            </p:nvSpPr>
            <p:spPr bwMode="auto">
              <a:xfrm>
                <a:off x="873126" y="5529263"/>
                <a:ext cx="60325" cy="61913"/>
              </a:xfrm>
              <a:custGeom>
                <a:avLst/>
                <a:gdLst>
                  <a:gd name="T0" fmla="*/ 4 w 29"/>
                  <a:gd name="T1" fmla="*/ 26 h 30"/>
                  <a:gd name="T2" fmla="*/ 14 w 29"/>
                  <a:gd name="T3" fmla="*/ 30 h 30"/>
                  <a:gd name="T4" fmla="*/ 25 w 29"/>
                  <a:gd name="T5" fmla="*/ 26 h 30"/>
                  <a:gd name="T6" fmla="*/ 29 w 29"/>
                  <a:gd name="T7" fmla="*/ 15 h 30"/>
                  <a:gd name="T8" fmla="*/ 25 w 29"/>
                  <a:gd name="T9" fmla="*/ 5 h 30"/>
                  <a:gd name="T10" fmla="*/ 14 w 29"/>
                  <a:gd name="T11" fmla="*/ 0 h 30"/>
                  <a:gd name="T12" fmla="*/ 4 w 29"/>
                  <a:gd name="T13" fmla="*/ 5 h 30"/>
                  <a:gd name="T14" fmla="*/ 0 w 29"/>
                  <a:gd name="T15" fmla="*/ 15 h 30"/>
                  <a:gd name="T16" fmla="*/ 4 w 29"/>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6"/>
                    </a:moveTo>
                    <a:cubicBezTo>
                      <a:pt x="7" y="29"/>
                      <a:pt x="10" y="30"/>
                      <a:pt x="14" y="30"/>
                    </a:cubicBezTo>
                    <a:cubicBezTo>
                      <a:pt x="19" y="30"/>
                      <a:pt x="22" y="29"/>
                      <a:pt x="25" y="26"/>
                    </a:cubicBezTo>
                    <a:cubicBezTo>
                      <a:pt x="28" y="23"/>
                      <a:pt x="29" y="19"/>
                      <a:pt x="29" y="15"/>
                    </a:cubicBezTo>
                    <a:cubicBezTo>
                      <a:pt x="29" y="11"/>
                      <a:pt x="28" y="8"/>
                      <a:pt x="25" y="5"/>
                    </a:cubicBezTo>
                    <a:cubicBezTo>
                      <a:pt x="22" y="2"/>
                      <a:pt x="19" y="0"/>
                      <a:pt x="14" y="0"/>
                    </a:cubicBezTo>
                    <a:cubicBezTo>
                      <a:pt x="10" y="0"/>
                      <a:pt x="7" y="2"/>
                      <a:pt x="4" y="5"/>
                    </a:cubicBezTo>
                    <a:cubicBezTo>
                      <a:pt x="1" y="8"/>
                      <a:pt x="0" y="11"/>
                      <a:pt x="0" y="15"/>
                    </a:cubicBezTo>
                    <a:cubicBezTo>
                      <a:pt x="0" y="19"/>
                      <a:pt x="1" y="23"/>
                      <a:pt x="4"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Freeform 97">
                <a:extLst>
                  <a:ext uri="{FF2B5EF4-FFF2-40B4-BE49-F238E27FC236}">
                    <a16:creationId xmlns:a16="http://schemas.microsoft.com/office/drawing/2014/main" id="{56B2410B-BA52-43A3-8A01-6806BEF4EF61}"/>
                  </a:ext>
                </a:extLst>
              </p:cNvPr>
              <p:cNvSpPr>
                <a:spLocks/>
              </p:cNvSpPr>
              <p:nvPr/>
            </p:nvSpPr>
            <p:spPr bwMode="auto">
              <a:xfrm>
                <a:off x="873126" y="5792788"/>
                <a:ext cx="60325" cy="63500"/>
              </a:xfrm>
              <a:custGeom>
                <a:avLst/>
                <a:gdLst>
                  <a:gd name="T0" fmla="*/ 4 w 29"/>
                  <a:gd name="T1" fmla="*/ 25 h 30"/>
                  <a:gd name="T2" fmla="*/ 14 w 29"/>
                  <a:gd name="T3" fmla="*/ 30 h 30"/>
                  <a:gd name="T4" fmla="*/ 25 w 29"/>
                  <a:gd name="T5" fmla="*/ 25 h 30"/>
                  <a:gd name="T6" fmla="*/ 29 w 29"/>
                  <a:gd name="T7" fmla="*/ 15 h 30"/>
                  <a:gd name="T8" fmla="*/ 25 w 29"/>
                  <a:gd name="T9" fmla="*/ 4 h 30"/>
                  <a:gd name="T10" fmla="*/ 14 w 29"/>
                  <a:gd name="T11" fmla="*/ 0 h 30"/>
                  <a:gd name="T12" fmla="*/ 4 w 29"/>
                  <a:gd name="T13" fmla="*/ 4 h 30"/>
                  <a:gd name="T14" fmla="*/ 0 w 29"/>
                  <a:gd name="T15" fmla="*/ 15 h 30"/>
                  <a:gd name="T16" fmla="*/ 4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4" y="25"/>
                    </a:moveTo>
                    <a:cubicBezTo>
                      <a:pt x="7" y="28"/>
                      <a:pt x="10" y="30"/>
                      <a:pt x="14" y="30"/>
                    </a:cubicBezTo>
                    <a:cubicBezTo>
                      <a:pt x="19" y="30"/>
                      <a:pt x="22" y="28"/>
                      <a:pt x="25" y="25"/>
                    </a:cubicBezTo>
                    <a:cubicBezTo>
                      <a:pt x="28" y="22"/>
                      <a:pt x="29" y="19"/>
                      <a:pt x="29" y="15"/>
                    </a:cubicBezTo>
                    <a:cubicBezTo>
                      <a:pt x="29" y="11"/>
                      <a:pt x="28" y="7"/>
                      <a:pt x="25" y="4"/>
                    </a:cubicBezTo>
                    <a:cubicBezTo>
                      <a:pt x="22" y="1"/>
                      <a:pt x="19" y="0"/>
                      <a:pt x="14" y="0"/>
                    </a:cubicBezTo>
                    <a:cubicBezTo>
                      <a:pt x="10" y="0"/>
                      <a:pt x="7" y="1"/>
                      <a:pt x="4" y="4"/>
                    </a:cubicBezTo>
                    <a:cubicBezTo>
                      <a:pt x="1" y="7"/>
                      <a:pt x="0" y="11"/>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Freeform 98">
                <a:extLst>
                  <a:ext uri="{FF2B5EF4-FFF2-40B4-BE49-F238E27FC236}">
                    <a16:creationId xmlns:a16="http://schemas.microsoft.com/office/drawing/2014/main" id="{9E0DC5D4-09AB-4B7B-8EAD-56B5D262EB9C}"/>
                  </a:ext>
                </a:extLst>
              </p:cNvPr>
              <p:cNvSpPr>
                <a:spLocks/>
              </p:cNvSpPr>
              <p:nvPr/>
            </p:nvSpPr>
            <p:spPr bwMode="auto">
              <a:xfrm>
                <a:off x="1406526" y="5384801"/>
                <a:ext cx="60325" cy="60325"/>
              </a:xfrm>
              <a:custGeom>
                <a:avLst/>
                <a:gdLst>
                  <a:gd name="T0" fmla="*/ 4 w 29"/>
                  <a:gd name="T1" fmla="*/ 25 h 29"/>
                  <a:gd name="T2" fmla="*/ 15 w 29"/>
                  <a:gd name="T3" fmla="*/ 29 h 29"/>
                  <a:gd name="T4" fmla="*/ 25 w 29"/>
                  <a:gd name="T5" fmla="*/ 25 h 29"/>
                  <a:gd name="T6" fmla="*/ 29 w 29"/>
                  <a:gd name="T7" fmla="*/ 14 h 29"/>
                  <a:gd name="T8" fmla="*/ 25 w 29"/>
                  <a:gd name="T9" fmla="*/ 4 h 29"/>
                  <a:gd name="T10" fmla="*/ 15 w 29"/>
                  <a:gd name="T11" fmla="*/ 0 h 29"/>
                  <a:gd name="T12" fmla="*/ 4 w 29"/>
                  <a:gd name="T13" fmla="*/ 4 h 29"/>
                  <a:gd name="T14" fmla="*/ 0 w 29"/>
                  <a:gd name="T15" fmla="*/ 14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5" y="29"/>
                    </a:cubicBezTo>
                    <a:cubicBezTo>
                      <a:pt x="19" y="29"/>
                      <a:pt x="22" y="28"/>
                      <a:pt x="25" y="25"/>
                    </a:cubicBezTo>
                    <a:cubicBezTo>
                      <a:pt x="28" y="22"/>
                      <a:pt x="29" y="19"/>
                      <a:pt x="29" y="14"/>
                    </a:cubicBezTo>
                    <a:cubicBezTo>
                      <a:pt x="29" y="10"/>
                      <a:pt x="28" y="7"/>
                      <a:pt x="25" y="4"/>
                    </a:cubicBezTo>
                    <a:cubicBezTo>
                      <a:pt x="22" y="1"/>
                      <a:pt x="19" y="0"/>
                      <a:pt x="15" y="0"/>
                    </a:cubicBezTo>
                    <a:cubicBezTo>
                      <a:pt x="10"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2" name="Freeform 99">
                <a:extLst>
                  <a:ext uri="{FF2B5EF4-FFF2-40B4-BE49-F238E27FC236}">
                    <a16:creationId xmlns:a16="http://schemas.microsoft.com/office/drawing/2014/main" id="{D41C0915-7ED9-4C73-A78E-851665F3F5A4}"/>
                  </a:ext>
                </a:extLst>
              </p:cNvPr>
              <p:cNvSpPr>
                <a:spLocks/>
              </p:cNvSpPr>
              <p:nvPr/>
            </p:nvSpPr>
            <p:spPr bwMode="auto">
              <a:xfrm>
                <a:off x="1452563" y="5143501"/>
                <a:ext cx="60325" cy="60325"/>
              </a:xfrm>
              <a:custGeom>
                <a:avLst/>
                <a:gdLst>
                  <a:gd name="T0" fmla="*/ 4 w 29"/>
                  <a:gd name="T1" fmla="*/ 25 h 29"/>
                  <a:gd name="T2" fmla="*/ 15 w 29"/>
                  <a:gd name="T3" fmla="*/ 29 h 29"/>
                  <a:gd name="T4" fmla="*/ 25 w 29"/>
                  <a:gd name="T5" fmla="*/ 25 h 29"/>
                  <a:gd name="T6" fmla="*/ 29 w 29"/>
                  <a:gd name="T7" fmla="*/ 15 h 29"/>
                  <a:gd name="T8" fmla="*/ 25 w 29"/>
                  <a:gd name="T9" fmla="*/ 4 h 29"/>
                  <a:gd name="T10" fmla="*/ 15 w 29"/>
                  <a:gd name="T11" fmla="*/ 0 h 29"/>
                  <a:gd name="T12" fmla="*/ 4 w 29"/>
                  <a:gd name="T13" fmla="*/ 4 h 29"/>
                  <a:gd name="T14" fmla="*/ 0 w 29"/>
                  <a:gd name="T15" fmla="*/ 15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5" y="29"/>
                    </a:cubicBezTo>
                    <a:cubicBezTo>
                      <a:pt x="19" y="29"/>
                      <a:pt x="22" y="28"/>
                      <a:pt x="25" y="25"/>
                    </a:cubicBezTo>
                    <a:cubicBezTo>
                      <a:pt x="28" y="22"/>
                      <a:pt x="29" y="19"/>
                      <a:pt x="29" y="15"/>
                    </a:cubicBezTo>
                    <a:cubicBezTo>
                      <a:pt x="29" y="10"/>
                      <a:pt x="28" y="7"/>
                      <a:pt x="25" y="4"/>
                    </a:cubicBezTo>
                    <a:cubicBezTo>
                      <a:pt x="22" y="1"/>
                      <a:pt x="19" y="0"/>
                      <a:pt x="15" y="0"/>
                    </a:cubicBezTo>
                    <a:cubicBezTo>
                      <a:pt x="10"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3" name="Freeform 100">
                <a:extLst>
                  <a:ext uri="{FF2B5EF4-FFF2-40B4-BE49-F238E27FC236}">
                    <a16:creationId xmlns:a16="http://schemas.microsoft.com/office/drawing/2014/main" id="{40162B08-7766-4F0E-9C90-72D8D0DCFF8D}"/>
                  </a:ext>
                </a:extLst>
              </p:cNvPr>
              <p:cNvSpPr>
                <a:spLocks/>
              </p:cNvSpPr>
              <p:nvPr/>
            </p:nvSpPr>
            <p:spPr bwMode="auto">
              <a:xfrm>
                <a:off x="1433513" y="4611688"/>
                <a:ext cx="60325" cy="60325"/>
              </a:xfrm>
              <a:custGeom>
                <a:avLst/>
                <a:gdLst>
                  <a:gd name="T0" fmla="*/ 4 w 29"/>
                  <a:gd name="T1" fmla="*/ 25 h 29"/>
                  <a:gd name="T2" fmla="*/ 14 w 29"/>
                  <a:gd name="T3" fmla="*/ 29 h 29"/>
                  <a:gd name="T4" fmla="*/ 25 w 29"/>
                  <a:gd name="T5" fmla="*/ 25 h 29"/>
                  <a:gd name="T6" fmla="*/ 29 w 29"/>
                  <a:gd name="T7" fmla="*/ 14 h 29"/>
                  <a:gd name="T8" fmla="*/ 25 w 29"/>
                  <a:gd name="T9" fmla="*/ 4 h 29"/>
                  <a:gd name="T10" fmla="*/ 14 w 29"/>
                  <a:gd name="T11" fmla="*/ 0 h 29"/>
                  <a:gd name="T12" fmla="*/ 4 w 29"/>
                  <a:gd name="T13" fmla="*/ 4 h 29"/>
                  <a:gd name="T14" fmla="*/ 0 w 29"/>
                  <a:gd name="T15" fmla="*/ 14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4" y="29"/>
                    </a:cubicBezTo>
                    <a:cubicBezTo>
                      <a:pt x="19" y="29"/>
                      <a:pt x="22" y="28"/>
                      <a:pt x="25" y="25"/>
                    </a:cubicBezTo>
                    <a:cubicBezTo>
                      <a:pt x="28" y="22"/>
                      <a:pt x="29" y="19"/>
                      <a:pt x="29" y="14"/>
                    </a:cubicBezTo>
                    <a:cubicBezTo>
                      <a:pt x="29" y="10"/>
                      <a:pt x="28" y="7"/>
                      <a:pt x="25" y="4"/>
                    </a:cubicBezTo>
                    <a:cubicBezTo>
                      <a:pt x="22" y="1"/>
                      <a:pt x="19" y="0"/>
                      <a:pt x="14" y="0"/>
                    </a:cubicBezTo>
                    <a:cubicBezTo>
                      <a:pt x="10"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4" name="Freeform 101">
                <a:extLst>
                  <a:ext uri="{FF2B5EF4-FFF2-40B4-BE49-F238E27FC236}">
                    <a16:creationId xmlns:a16="http://schemas.microsoft.com/office/drawing/2014/main" id="{A71F970F-6122-46DA-9630-4ACDAA2B08E1}"/>
                  </a:ext>
                </a:extLst>
              </p:cNvPr>
              <p:cNvSpPr>
                <a:spLocks/>
              </p:cNvSpPr>
              <p:nvPr/>
            </p:nvSpPr>
            <p:spPr bwMode="auto">
              <a:xfrm>
                <a:off x="1322388" y="4664076"/>
                <a:ext cx="61913" cy="61913"/>
              </a:xfrm>
              <a:custGeom>
                <a:avLst/>
                <a:gdLst>
                  <a:gd name="T0" fmla="*/ 5 w 30"/>
                  <a:gd name="T1" fmla="*/ 26 h 30"/>
                  <a:gd name="T2" fmla="*/ 15 w 30"/>
                  <a:gd name="T3" fmla="*/ 30 h 30"/>
                  <a:gd name="T4" fmla="*/ 26 w 30"/>
                  <a:gd name="T5" fmla="*/ 26 h 30"/>
                  <a:gd name="T6" fmla="*/ 30 w 30"/>
                  <a:gd name="T7" fmla="*/ 15 h 30"/>
                  <a:gd name="T8" fmla="*/ 26 w 30"/>
                  <a:gd name="T9" fmla="*/ 5 h 30"/>
                  <a:gd name="T10" fmla="*/ 15 w 30"/>
                  <a:gd name="T11" fmla="*/ 0 h 30"/>
                  <a:gd name="T12" fmla="*/ 5 w 30"/>
                  <a:gd name="T13" fmla="*/ 5 h 30"/>
                  <a:gd name="T14" fmla="*/ 0 w 30"/>
                  <a:gd name="T15" fmla="*/ 15 h 30"/>
                  <a:gd name="T16" fmla="*/ 5 w 30"/>
                  <a:gd name="T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5" y="26"/>
                    </a:moveTo>
                    <a:cubicBezTo>
                      <a:pt x="8" y="29"/>
                      <a:pt x="11" y="30"/>
                      <a:pt x="15" y="30"/>
                    </a:cubicBezTo>
                    <a:cubicBezTo>
                      <a:pt x="19" y="30"/>
                      <a:pt x="23" y="29"/>
                      <a:pt x="26" y="26"/>
                    </a:cubicBezTo>
                    <a:cubicBezTo>
                      <a:pt x="29" y="23"/>
                      <a:pt x="30" y="19"/>
                      <a:pt x="30" y="15"/>
                    </a:cubicBezTo>
                    <a:cubicBezTo>
                      <a:pt x="30" y="11"/>
                      <a:pt x="29" y="8"/>
                      <a:pt x="26" y="5"/>
                    </a:cubicBezTo>
                    <a:cubicBezTo>
                      <a:pt x="23" y="2"/>
                      <a:pt x="19" y="0"/>
                      <a:pt x="15" y="0"/>
                    </a:cubicBezTo>
                    <a:cubicBezTo>
                      <a:pt x="11" y="0"/>
                      <a:pt x="8" y="2"/>
                      <a:pt x="5" y="5"/>
                    </a:cubicBezTo>
                    <a:cubicBezTo>
                      <a:pt x="2" y="8"/>
                      <a:pt x="0" y="11"/>
                      <a:pt x="0" y="15"/>
                    </a:cubicBezTo>
                    <a:cubicBezTo>
                      <a:pt x="0" y="19"/>
                      <a:pt x="2" y="23"/>
                      <a:pt x="5" y="26"/>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5" name="Freeform 102">
                <a:extLst>
                  <a:ext uri="{FF2B5EF4-FFF2-40B4-BE49-F238E27FC236}">
                    <a16:creationId xmlns:a16="http://schemas.microsoft.com/office/drawing/2014/main" id="{2C0F355B-5FD3-43B7-BB47-72AF0391FC35}"/>
                  </a:ext>
                </a:extLst>
              </p:cNvPr>
              <p:cNvSpPr>
                <a:spLocks/>
              </p:cNvSpPr>
              <p:nvPr/>
            </p:nvSpPr>
            <p:spPr bwMode="auto">
              <a:xfrm>
                <a:off x="1387476" y="4841876"/>
                <a:ext cx="60325" cy="60325"/>
              </a:xfrm>
              <a:custGeom>
                <a:avLst/>
                <a:gdLst>
                  <a:gd name="T0" fmla="*/ 4 w 29"/>
                  <a:gd name="T1" fmla="*/ 25 h 29"/>
                  <a:gd name="T2" fmla="*/ 14 w 29"/>
                  <a:gd name="T3" fmla="*/ 29 h 29"/>
                  <a:gd name="T4" fmla="*/ 25 w 29"/>
                  <a:gd name="T5" fmla="*/ 25 h 29"/>
                  <a:gd name="T6" fmla="*/ 29 w 29"/>
                  <a:gd name="T7" fmla="*/ 15 h 29"/>
                  <a:gd name="T8" fmla="*/ 25 w 29"/>
                  <a:gd name="T9" fmla="*/ 4 h 29"/>
                  <a:gd name="T10" fmla="*/ 14 w 29"/>
                  <a:gd name="T11" fmla="*/ 0 h 29"/>
                  <a:gd name="T12" fmla="*/ 4 w 29"/>
                  <a:gd name="T13" fmla="*/ 4 h 29"/>
                  <a:gd name="T14" fmla="*/ 0 w 29"/>
                  <a:gd name="T15" fmla="*/ 15 h 29"/>
                  <a:gd name="T16" fmla="*/ 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4" y="25"/>
                    </a:moveTo>
                    <a:cubicBezTo>
                      <a:pt x="7" y="28"/>
                      <a:pt x="10" y="29"/>
                      <a:pt x="14" y="29"/>
                    </a:cubicBezTo>
                    <a:cubicBezTo>
                      <a:pt x="19" y="29"/>
                      <a:pt x="22" y="28"/>
                      <a:pt x="25" y="25"/>
                    </a:cubicBezTo>
                    <a:cubicBezTo>
                      <a:pt x="28" y="22"/>
                      <a:pt x="29" y="19"/>
                      <a:pt x="29" y="15"/>
                    </a:cubicBezTo>
                    <a:cubicBezTo>
                      <a:pt x="29" y="10"/>
                      <a:pt x="28" y="7"/>
                      <a:pt x="25" y="4"/>
                    </a:cubicBezTo>
                    <a:cubicBezTo>
                      <a:pt x="22" y="1"/>
                      <a:pt x="19" y="0"/>
                      <a:pt x="14" y="0"/>
                    </a:cubicBezTo>
                    <a:cubicBezTo>
                      <a:pt x="10" y="0"/>
                      <a:pt x="7" y="1"/>
                      <a:pt x="4" y="4"/>
                    </a:cubicBezTo>
                    <a:cubicBezTo>
                      <a:pt x="1" y="7"/>
                      <a:pt x="0" y="10"/>
                      <a:pt x="0" y="15"/>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6" name="Freeform 103">
                <a:extLst>
                  <a:ext uri="{FF2B5EF4-FFF2-40B4-BE49-F238E27FC236}">
                    <a16:creationId xmlns:a16="http://schemas.microsoft.com/office/drawing/2014/main" id="{3870B1BB-85F7-4DC9-A9B8-259CEE7B9DE0}"/>
                  </a:ext>
                </a:extLst>
              </p:cNvPr>
              <p:cNvSpPr>
                <a:spLocks/>
              </p:cNvSpPr>
              <p:nvPr/>
            </p:nvSpPr>
            <p:spPr bwMode="auto">
              <a:xfrm>
                <a:off x="1447801" y="4918076"/>
                <a:ext cx="63500" cy="60325"/>
              </a:xfrm>
              <a:custGeom>
                <a:avLst/>
                <a:gdLst>
                  <a:gd name="T0" fmla="*/ 4 w 30"/>
                  <a:gd name="T1" fmla="*/ 25 h 29"/>
                  <a:gd name="T2" fmla="*/ 15 w 30"/>
                  <a:gd name="T3" fmla="*/ 29 h 29"/>
                  <a:gd name="T4" fmla="*/ 25 w 30"/>
                  <a:gd name="T5" fmla="*/ 25 h 29"/>
                  <a:gd name="T6" fmla="*/ 30 w 30"/>
                  <a:gd name="T7" fmla="*/ 14 h 29"/>
                  <a:gd name="T8" fmla="*/ 25 w 30"/>
                  <a:gd name="T9" fmla="*/ 4 h 29"/>
                  <a:gd name="T10" fmla="*/ 15 w 30"/>
                  <a:gd name="T11" fmla="*/ 0 h 29"/>
                  <a:gd name="T12" fmla="*/ 4 w 30"/>
                  <a:gd name="T13" fmla="*/ 4 h 29"/>
                  <a:gd name="T14" fmla="*/ 0 w 30"/>
                  <a:gd name="T15" fmla="*/ 14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2" y="28"/>
                      <a:pt x="25" y="25"/>
                    </a:cubicBezTo>
                    <a:cubicBezTo>
                      <a:pt x="28" y="22"/>
                      <a:pt x="30" y="19"/>
                      <a:pt x="30" y="14"/>
                    </a:cubicBezTo>
                    <a:cubicBezTo>
                      <a:pt x="30" y="10"/>
                      <a:pt x="28" y="7"/>
                      <a:pt x="25" y="4"/>
                    </a:cubicBezTo>
                    <a:cubicBezTo>
                      <a:pt x="22" y="1"/>
                      <a:pt x="19" y="0"/>
                      <a:pt x="15" y="0"/>
                    </a:cubicBezTo>
                    <a:cubicBezTo>
                      <a:pt x="11"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7" name="Freeform 104">
                <a:extLst>
                  <a:ext uri="{FF2B5EF4-FFF2-40B4-BE49-F238E27FC236}">
                    <a16:creationId xmlns:a16="http://schemas.microsoft.com/office/drawing/2014/main" id="{D8B39415-561D-4B37-AF14-7365F21AFB94}"/>
                  </a:ext>
                </a:extLst>
              </p:cNvPr>
              <p:cNvSpPr>
                <a:spLocks/>
              </p:cNvSpPr>
              <p:nvPr/>
            </p:nvSpPr>
            <p:spPr bwMode="auto">
              <a:xfrm>
                <a:off x="1276351" y="4964113"/>
                <a:ext cx="61913" cy="60325"/>
              </a:xfrm>
              <a:custGeom>
                <a:avLst/>
                <a:gdLst>
                  <a:gd name="T0" fmla="*/ 5 w 30"/>
                  <a:gd name="T1" fmla="*/ 25 h 29"/>
                  <a:gd name="T2" fmla="*/ 15 w 30"/>
                  <a:gd name="T3" fmla="*/ 29 h 29"/>
                  <a:gd name="T4" fmla="*/ 26 w 30"/>
                  <a:gd name="T5" fmla="*/ 25 h 29"/>
                  <a:gd name="T6" fmla="*/ 30 w 30"/>
                  <a:gd name="T7" fmla="*/ 14 h 29"/>
                  <a:gd name="T8" fmla="*/ 26 w 30"/>
                  <a:gd name="T9" fmla="*/ 4 h 29"/>
                  <a:gd name="T10" fmla="*/ 15 w 30"/>
                  <a:gd name="T11" fmla="*/ 0 h 29"/>
                  <a:gd name="T12" fmla="*/ 5 w 30"/>
                  <a:gd name="T13" fmla="*/ 4 h 29"/>
                  <a:gd name="T14" fmla="*/ 0 w 30"/>
                  <a:gd name="T15" fmla="*/ 14 h 29"/>
                  <a:gd name="T16" fmla="*/ 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5" y="25"/>
                    </a:moveTo>
                    <a:cubicBezTo>
                      <a:pt x="8" y="28"/>
                      <a:pt x="11" y="29"/>
                      <a:pt x="15" y="29"/>
                    </a:cubicBezTo>
                    <a:cubicBezTo>
                      <a:pt x="19" y="29"/>
                      <a:pt x="23" y="28"/>
                      <a:pt x="26" y="25"/>
                    </a:cubicBezTo>
                    <a:cubicBezTo>
                      <a:pt x="29" y="22"/>
                      <a:pt x="30" y="19"/>
                      <a:pt x="30" y="14"/>
                    </a:cubicBezTo>
                    <a:cubicBezTo>
                      <a:pt x="30" y="10"/>
                      <a:pt x="29" y="7"/>
                      <a:pt x="26" y="4"/>
                    </a:cubicBezTo>
                    <a:cubicBezTo>
                      <a:pt x="23" y="1"/>
                      <a:pt x="19" y="0"/>
                      <a:pt x="15" y="0"/>
                    </a:cubicBezTo>
                    <a:cubicBezTo>
                      <a:pt x="11" y="0"/>
                      <a:pt x="8" y="1"/>
                      <a:pt x="5" y="4"/>
                    </a:cubicBezTo>
                    <a:cubicBezTo>
                      <a:pt x="2" y="7"/>
                      <a:pt x="0" y="10"/>
                      <a:pt x="0" y="14"/>
                    </a:cubicBezTo>
                    <a:cubicBezTo>
                      <a:pt x="0" y="19"/>
                      <a:pt x="2" y="22"/>
                      <a:pt x="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8" name="Freeform 105">
                <a:extLst>
                  <a:ext uri="{FF2B5EF4-FFF2-40B4-BE49-F238E27FC236}">
                    <a16:creationId xmlns:a16="http://schemas.microsoft.com/office/drawing/2014/main" id="{F53A020B-FD21-4C76-BCE0-BF798BE47A2E}"/>
                  </a:ext>
                </a:extLst>
              </p:cNvPr>
              <p:cNvSpPr>
                <a:spLocks/>
              </p:cNvSpPr>
              <p:nvPr/>
            </p:nvSpPr>
            <p:spPr bwMode="auto">
              <a:xfrm>
                <a:off x="1333501" y="5056188"/>
                <a:ext cx="63500" cy="60325"/>
              </a:xfrm>
              <a:custGeom>
                <a:avLst/>
                <a:gdLst>
                  <a:gd name="T0" fmla="*/ 4 w 30"/>
                  <a:gd name="T1" fmla="*/ 25 h 29"/>
                  <a:gd name="T2" fmla="*/ 15 w 30"/>
                  <a:gd name="T3" fmla="*/ 29 h 29"/>
                  <a:gd name="T4" fmla="*/ 25 w 30"/>
                  <a:gd name="T5" fmla="*/ 25 h 29"/>
                  <a:gd name="T6" fmla="*/ 30 w 30"/>
                  <a:gd name="T7" fmla="*/ 14 h 29"/>
                  <a:gd name="T8" fmla="*/ 25 w 30"/>
                  <a:gd name="T9" fmla="*/ 4 h 29"/>
                  <a:gd name="T10" fmla="*/ 15 w 30"/>
                  <a:gd name="T11" fmla="*/ 0 h 29"/>
                  <a:gd name="T12" fmla="*/ 4 w 30"/>
                  <a:gd name="T13" fmla="*/ 4 h 29"/>
                  <a:gd name="T14" fmla="*/ 0 w 30"/>
                  <a:gd name="T15" fmla="*/ 14 h 29"/>
                  <a:gd name="T16" fmla="*/ 4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4" y="25"/>
                    </a:moveTo>
                    <a:cubicBezTo>
                      <a:pt x="7" y="28"/>
                      <a:pt x="11" y="29"/>
                      <a:pt x="15" y="29"/>
                    </a:cubicBezTo>
                    <a:cubicBezTo>
                      <a:pt x="19" y="29"/>
                      <a:pt x="22" y="28"/>
                      <a:pt x="25" y="25"/>
                    </a:cubicBezTo>
                    <a:cubicBezTo>
                      <a:pt x="28" y="22"/>
                      <a:pt x="30" y="19"/>
                      <a:pt x="30" y="14"/>
                    </a:cubicBezTo>
                    <a:cubicBezTo>
                      <a:pt x="30" y="10"/>
                      <a:pt x="28" y="7"/>
                      <a:pt x="25" y="4"/>
                    </a:cubicBezTo>
                    <a:cubicBezTo>
                      <a:pt x="22" y="1"/>
                      <a:pt x="19" y="0"/>
                      <a:pt x="15" y="0"/>
                    </a:cubicBezTo>
                    <a:cubicBezTo>
                      <a:pt x="11" y="0"/>
                      <a:pt x="7" y="1"/>
                      <a:pt x="4" y="4"/>
                    </a:cubicBezTo>
                    <a:cubicBezTo>
                      <a:pt x="1" y="7"/>
                      <a:pt x="0" y="10"/>
                      <a:pt x="0" y="14"/>
                    </a:cubicBezTo>
                    <a:cubicBezTo>
                      <a:pt x="0" y="19"/>
                      <a:pt x="1" y="22"/>
                      <a:pt x="4"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6" name="ZoneTexte 15">
              <a:extLst>
                <a:ext uri="{FF2B5EF4-FFF2-40B4-BE49-F238E27FC236}">
                  <a16:creationId xmlns:a16="http://schemas.microsoft.com/office/drawing/2014/main" id="{8C36959E-923E-4AF3-8C23-CCA3E6AC4036}"/>
                </a:ext>
              </a:extLst>
            </p:cNvPr>
            <p:cNvSpPr txBox="1"/>
            <p:nvPr/>
          </p:nvSpPr>
          <p:spPr>
            <a:xfrm>
              <a:off x="1294502" y="6325434"/>
              <a:ext cx="364202" cy="276999"/>
            </a:xfrm>
            <a:prstGeom prst="rect">
              <a:avLst/>
            </a:prstGeom>
            <a:noFill/>
          </p:spPr>
          <p:txBody>
            <a:bodyPr wrap="none" rtlCol="0">
              <a:spAutoFit/>
            </a:bodyPr>
            <a:lstStyle/>
            <a:p>
              <a:pPr algn="ctr"/>
              <a:r>
                <a:rPr lang="fr-FR" sz="1200"/>
                <a:t>F1</a:t>
              </a:r>
            </a:p>
          </p:txBody>
        </p:sp>
        <p:sp>
          <p:nvSpPr>
            <p:cNvPr id="17" name="ZoneTexte 16">
              <a:extLst>
                <a:ext uri="{FF2B5EF4-FFF2-40B4-BE49-F238E27FC236}">
                  <a16:creationId xmlns:a16="http://schemas.microsoft.com/office/drawing/2014/main" id="{7C87CCCF-1743-4641-BF47-48213CB2F8BC}"/>
                </a:ext>
              </a:extLst>
            </p:cNvPr>
            <p:cNvSpPr txBox="1"/>
            <p:nvPr/>
          </p:nvSpPr>
          <p:spPr>
            <a:xfrm>
              <a:off x="1843776" y="6325434"/>
              <a:ext cx="364202" cy="276999"/>
            </a:xfrm>
            <a:prstGeom prst="rect">
              <a:avLst/>
            </a:prstGeom>
            <a:noFill/>
          </p:spPr>
          <p:txBody>
            <a:bodyPr wrap="none" rtlCol="0">
              <a:spAutoFit/>
            </a:bodyPr>
            <a:lstStyle/>
            <a:p>
              <a:pPr algn="ctr"/>
              <a:r>
                <a:rPr lang="fr-FR" sz="1200"/>
                <a:t>F2</a:t>
              </a:r>
            </a:p>
          </p:txBody>
        </p:sp>
        <p:sp>
          <p:nvSpPr>
            <p:cNvPr id="18" name="ZoneTexte 17">
              <a:extLst>
                <a:ext uri="{FF2B5EF4-FFF2-40B4-BE49-F238E27FC236}">
                  <a16:creationId xmlns:a16="http://schemas.microsoft.com/office/drawing/2014/main" id="{EE22581C-A037-4185-A66B-62456CB82311}"/>
                </a:ext>
              </a:extLst>
            </p:cNvPr>
            <p:cNvSpPr txBox="1"/>
            <p:nvPr/>
          </p:nvSpPr>
          <p:spPr>
            <a:xfrm>
              <a:off x="2389192" y="6325434"/>
              <a:ext cx="364202" cy="276999"/>
            </a:xfrm>
            <a:prstGeom prst="rect">
              <a:avLst/>
            </a:prstGeom>
            <a:noFill/>
          </p:spPr>
          <p:txBody>
            <a:bodyPr wrap="none" rtlCol="0">
              <a:spAutoFit/>
            </a:bodyPr>
            <a:lstStyle/>
            <a:p>
              <a:pPr algn="ctr"/>
              <a:r>
                <a:rPr lang="fr-FR" sz="1200"/>
                <a:t>F3</a:t>
              </a:r>
            </a:p>
          </p:txBody>
        </p:sp>
        <p:sp>
          <p:nvSpPr>
            <p:cNvPr id="19" name="ZoneTexte 18">
              <a:extLst>
                <a:ext uri="{FF2B5EF4-FFF2-40B4-BE49-F238E27FC236}">
                  <a16:creationId xmlns:a16="http://schemas.microsoft.com/office/drawing/2014/main" id="{E6B06D20-3A77-4974-AC0F-FD5478FFB1F6}"/>
                </a:ext>
              </a:extLst>
            </p:cNvPr>
            <p:cNvSpPr txBox="1"/>
            <p:nvPr/>
          </p:nvSpPr>
          <p:spPr>
            <a:xfrm>
              <a:off x="2962982" y="6325434"/>
              <a:ext cx="364202" cy="276999"/>
            </a:xfrm>
            <a:prstGeom prst="rect">
              <a:avLst/>
            </a:prstGeom>
            <a:noFill/>
          </p:spPr>
          <p:txBody>
            <a:bodyPr wrap="none" rtlCol="0">
              <a:spAutoFit/>
            </a:bodyPr>
            <a:lstStyle/>
            <a:p>
              <a:pPr algn="ctr"/>
              <a:r>
                <a:rPr lang="fr-FR" sz="1200"/>
                <a:t>F4</a:t>
              </a:r>
            </a:p>
          </p:txBody>
        </p:sp>
        <p:sp>
          <p:nvSpPr>
            <p:cNvPr id="20" name="ZoneTexte 19">
              <a:extLst>
                <a:ext uri="{FF2B5EF4-FFF2-40B4-BE49-F238E27FC236}">
                  <a16:creationId xmlns:a16="http://schemas.microsoft.com/office/drawing/2014/main" id="{29BAA401-8643-4FC2-87C0-4CF825BF1E60}"/>
                </a:ext>
              </a:extLst>
            </p:cNvPr>
            <p:cNvSpPr txBox="1"/>
            <p:nvPr/>
          </p:nvSpPr>
          <p:spPr>
            <a:xfrm>
              <a:off x="3501459" y="6325434"/>
              <a:ext cx="364202" cy="276999"/>
            </a:xfrm>
            <a:prstGeom prst="rect">
              <a:avLst/>
            </a:prstGeom>
            <a:noFill/>
          </p:spPr>
          <p:txBody>
            <a:bodyPr wrap="none" rtlCol="0">
              <a:spAutoFit/>
            </a:bodyPr>
            <a:lstStyle/>
            <a:p>
              <a:pPr algn="ctr"/>
              <a:r>
                <a:rPr lang="fr-FR" sz="1200"/>
                <a:t>F5</a:t>
              </a:r>
            </a:p>
          </p:txBody>
        </p:sp>
        <p:sp>
          <p:nvSpPr>
            <p:cNvPr id="21" name="ZoneTexte 20">
              <a:extLst>
                <a:ext uri="{FF2B5EF4-FFF2-40B4-BE49-F238E27FC236}">
                  <a16:creationId xmlns:a16="http://schemas.microsoft.com/office/drawing/2014/main" id="{CA4A3000-D47C-416E-8C36-C134E28DC232}"/>
                </a:ext>
              </a:extLst>
            </p:cNvPr>
            <p:cNvSpPr txBox="1"/>
            <p:nvPr/>
          </p:nvSpPr>
          <p:spPr>
            <a:xfrm>
              <a:off x="647054" y="4266653"/>
              <a:ext cx="412292" cy="276999"/>
            </a:xfrm>
            <a:prstGeom prst="rect">
              <a:avLst/>
            </a:prstGeom>
            <a:noFill/>
          </p:spPr>
          <p:txBody>
            <a:bodyPr wrap="none" rtlCol="0">
              <a:spAutoFit/>
            </a:bodyPr>
            <a:lstStyle/>
            <a:p>
              <a:pPr algn="r"/>
              <a:r>
                <a:rPr lang="fr-FR" sz="1200"/>
                <a:t>10</a:t>
              </a:r>
              <a:r>
                <a:rPr lang="fr-FR" sz="1200" baseline="30000"/>
                <a:t>7</a:t>
              </a:r>
            </a:p>
          </p:txBody>
        </p:sp>
        <p:sp>
          <p:nvSpPr>
            <p:cNvPr id="22" name="ZoneTexte 21">
              <a:extLst>
                <a:ext uri="{FF2B5EF4-FFF2-40B4-BE49-F238E27FC236}">
                  <a16:creationId xmlns:a16="http://schemas.microsoft.com/office/drawing/2014/main" id="{72736156-F01F-4EA4-88F9-763DC094DD60}"/>
                </a:ext>
              </a:extLst>
            </p:cNvPr>
            <p:cNvSpPr txBox="1"/>
            <p:nvPr/>
          </p:nvSpPr>
          <p:spPr>
            <a:xfrm>
              <a:off x="647054" y="4637208"/>
              <a:ext cx="412292" cy="276999"/>
            </a:xfrm>
            <a:prstGeom prst="rect">
              <a:avLst/>
            </a:prstGeom>
            <a:noFill/>
          </p:spPr>
          <p:txBody>
            <a:bodyPr wrap="none" rtlCol="0">
              <a:spAutoFit/>
            </a:bodyPr>
            <a:lstStyle/>
            <a:p>
              <a:pPr algn="r"/>
              <a:r>
                <a:rPr lang="fr-FR" sz="1200"/>
                <a:t>10</a:t>
              </a:r>
              <a:r>
                <a:rPr lang="fr-FR" sz="1200" baseline="30000"/>
                <a:t>6</a:t>
              </a:r>
            </a:p>
          </p:txBody>
        </p:sp>
        <p:sp>
          <p:nvSpPr>
            <p:cNvPr id="23" name="ZoneTexte 22">
              <a:extLst>
                <a:ext uri="{FF2B5EF4-FFF2-40B4-BE49-F238E27FC236}">
                  <a16:creationId xmlns:a16="http://schemas.microsoft.com/office/drawing/2014/main" id="{8A514DE1-A399-4D71-9696-92F9AB0C938B}"/>
                </a:ext>
              </a:extLst>
            </p:cNvPr>
            <p:cNvSpPr txBox="1"/>
            <p:nvPr/>
          </p:nvSpPr>
          <p:spPr>
            <a:xfrm>
              <a:off x="647054" y="5007763"/>
              <a:ext cx="412292" cy="276999"/>
            </a:xfrm>
            <a:prstGeom prst="rect">
              <a:avLst/>
            </a:prstGeom>
            <a:noFill/>
          </p:spPr>
          <p:txBody>
            <a:bodyPr wrap="none" rtlCol="0">
              <a:spAutoFit/>
            </a:bodyPr>
            <a:lstStyle/>
            <a:p>
              <a:pPr algn="r"/>
              <a:r>
                <a:rPr lang="fr-FR" sz="1200"/>
                <a:t>10</a:t>
              </a:r>
              <a:r>
                <a:rPr lang="fr-FR" sz="1200" baseline="30000"/>
                <a:t>5</a:t>
              </a:r>
            </a:p>
          </p:txBody>
        </p:sp>
        <p:sp>
          <p:nvSpPr>
            <p:cNvPr id="24" name="ZoneTexte 23">
              <a:extLst>
                <a:ext uri="{FF2B5EF4-FFF2-40B4-BE49-F238E27FC236}">
                  <a16:creationId xmlns:a16="http://schemas.microsoft.com/office/drawing/2014/main" id="{A6B0B58C-6E3C-41D6-8357-7B159F5A25C6}"/>
                </a:ext>
              </a:extLst>
            </p:cNvPr>
            <p:cNvSpPr txBox="1"/>
            <p:nvPr/>
          </p:nvSpPr>
          <p:spPr>
            <a:xfrm>
              <a:off x="647054" y="5378318"/>
              <a:ext cx="412292" cy="276999"/>
            </a:xfrm>
            <a:prstGeom prst="rect">
              <a:avLst/>
            </a:prstGeom>
            <a:noFill/>
          </p:spPr>
          <p:txBody>
            <a:bodyPr wrap="none" rtlCol="0">
              <a:spAutoFit/>
            </a:bodyPr>
            <a:lstStyle/>
            <a:p>
              <a:pPr algn="r"/>
              <a:r>
                <a:rPr lang="fr-FR" sz="1200"/>
                <a:t>10</a:t>
              </a:r>
              <a:r>
                <a:rPr lang="fr-FR" sz="1200" baseline="30000"/>
                <a:t>4</a:t>
              </a:r>
            </a:p>
          </p:txBody>
        </p:sp>
        <p:sp>
          <p:nvSpPr>
            <p:cNvPr id="25" name="ZoneTexte 24">
              <a:extLst>
                <a:ext uri="{FF2B5EF4-FFF2-40B4-BE49-F238E27FC236}">
                  <a16:creationId xmlns:a16="http://schemas.microsoft.com/office/drawing/2014/main" id="{D7141C04-8BAE-442D-878C-0E3674B0AA1E}"/>
                </a:ext>
              </a:extLst>
            </p:cNvPr>
            <p:cNvSpPr txBox="1"/>
            <p:nvPr/>
          </p:nvSpPr>
          <p:spPr>
            <a:xfrm>
              <a:off x="647054" y="5748873"/>
              <a:ext cx="412292" cy="276999"/>
            </a:xfrm>
            <a:prstGeom prst="rect">
              <a:avLst/>
            </a:prstGeom>
            <a:noFill/>
          </p:spPr>
          <p:txBody>
            <a:bodyPr wrap="none" rtlCol="0">
              <a:spAutoFit/>
            </a:bodyPr>
            <a:lstStyle/>
            <a:p>
              <a:pPr algn="r"/>
              <a:r>
                <a:rPr lang="fr-FR" sz="1200"/>
                <a:t>10</a:t>
              </a:r>
              <a:r>
                <a:rPr lang="fr-FR" sz="1200" baseline="30000"/>
                <a:t>3</a:t>
              </a:r>
            </a:p>
          </p:txBody>
        </p:sp>
        <p:sp>
          <p:nvSpPr>
            <p:cNvPr id="26" name="ZoneTexte 25">
              <a:extLst>
                <a:ext uri="{FF2B5EF4-FFF2-40B4-BE49-F238E27FC236}">
                  <a16:creationId xmlns:a16="http://schemas.microsoft.com/office/drawing/2014/main" id="{4CD42324-AAB0-4B51-B57F-070214B2156B}"/>
                </a:ext>
              </a:extLst>
            </p:cNvPr>
            <p:cNvSpPr txBox="1"/>
            <p:nvPr/>
          </p:nvSpPr>
          <p:spPr>
            <a:xfrm>
              <a:off x="647054" y="6119426"/>
              <a:ext cx="412292" cy="276999"/>
            </a:xfrm>
            <a:prstGeom prst="rect">
              <a:avLst/>
            </a:prstGeom>
            <a:noFill/>
          </p:spPr>
          <p:txBody>
            <a:bodyPr wrap="none" rtlCol="0">
              <a:spAutoFit/>
            </a:bodyPr>
            <a:lstStyle/>
            <a:p>
              <a:pPr algn="r"/>
              <a:r>
                <a:rPr lang="fr-FR" sz="1200"/>
                <a:t>10</a:t>
              </a:r>
              <a:r>
                <a:rPr lang="fr-FR" sz="1200" baseline="30000"/>
                <a:t>2</a:t>
              </a:r>
            </a:p>
          </p:txBody>
        </p:sp>
        <p:sp>
          <p:nvSpPr>
            <p:cNvPr id="27" name="ZoneTexte 26">
              <a:extLst>
                <a:ext uri="{FF2B5EF4-FFF2-40B4-BE49-F238E27FC236}">
                  <a16:creationId xmlns:a16="http://schemas.microsoft.com/office/drawing/2014/main" id="{E9553ADD-59F2-49D2-8057-7DCB85BF7E0F}"/>
                </a:ext>
              </a:extLst>
            </p:cNvPr>
            <p:cNvSpPr txBox="1"/>
            <p:nvPr/>
          </p:nvSpPr>
          <p:spPr>
            <a:xfrm>
              <a:off x="4944611" y="4257288"/>
              <a:ext cx="412292" cy="276999"/>
            </a:xfrm>
            <a:prstGeom prst="rect">
              <a:avLst/>
            </a:prstGeom>
            <a:noFill/>
          </p:spPr>
          <p:txBody>
            <a:bodyPr wrap="none" rtlCol="0">
              <a:spAutoFit/>
            </a:bodyPr>
            <a:lstStyle/>
            <a:p>
              <a:pPr algn="r"/>
              <a:r>
                <a:rPr lang="fr-FR" sz="1200"/>
                <a:t>10</a:t>
              </a:r>
              <a:r>
                <a:rPr lang="fr-FR" sz="1200" baseline="30000"/>
                <a:t>6</a:t>
              </a:r>
            </a:p>
          </p:txBody>
        </p:sp>
        <p:sp>
          <p:nvSpPr>
            <p:cNvPr id="28" name="ZoneTexte 27">
              <a:extLst>
                <a:ext uri="{FF2B5EF4-FFF2-40B4-BE49-F238E27FC236}">
                  <a16:creationId xmlns:a16="http://schemas.microsoft.com/office/drawing/2014/main" id="{CCBC339D-858B-44F2-801D-4C367528AC34}"/>
                </a:ext>
              </a:extLst>
            </p:cNvPr>
            <p:cNvSpPr txBox="1"/>
            <p:nvPr/>
          </p:nvSpPr>
          <p:spPr>
            <a:xfrm>
              <a:off x="4944611" y="4524969"/>
              <a:ext cx="412292" cy="276999"/>
            </a:xfrm>
            <a:prstGeom prst="rect">
              <a:avLst/>
            </a:prstGeom>
            <a:noFill/>
          </p:spPr>
          <p:txBody>
            <a:bodyPr wrap="none" rtlCol="0">
              <a:spAutoFit/>
            </a:bodyPr>
            <a:lstStyle/>
            <a:p>
              <a:pPr algn="r"/>
              <a:r>
                <a:rPr lang="fr-FR" sz="1200"/>
                <a:t>10</a:t>
              </a:r>
              <a:r>
                <a:rPr lang="fr-FR" sz="1200" baseline="30000"/>
                <a:t>5</a:t>
              </a:r>
            </a:p>
          </p:txBody>
        </p:sp>
        <p:sp>
          <p:nvSpPr>
            <p:cNvPr id="29" name="ZoneTexte 28">
              <a:extLst>
                <a:ext uri="{FF2B5EF4-FFF2-40B4-BE49-F238E27FC236}">
                  <a16:creationId xmlns:a16="http://schemas.microsoft.com/office/drawing/2014/main" id="{B5AF9866-1DA5-4584-9364-0E4F8DF1972E}"/>
                </a:ext>
              </a:extLst>
            </p:cNvPr>
            <p:cNvSpPr txBox="1"/>
            <p:nvPr/>
          </p:nvSpPr>
          <p:spPr>
            <a:xfrm>
              <a:off x="4944611" y="4792650"/>
              <a:ext cx="412292" cy="276999"/>
            </a:xfrm>
            <a:prstGeom prst="rect">
              <a:avLst/>
            </a:prstGeom>
            <a:noFill/>
          </p:spPr>
          <p:txBody>
            <a:bodyPr wrap="none" rtlCol="0">
              <a:spAutoFit/>
            </a:bodyPr>
            <a:lstStyle/>
            <a:p>
              <a:pPr algn="r"/>
              <a:r>
                <a:rPr lang="fr-FR" sz="1200"/>
                <a:t>10</a:t>
              </a:r>
              <a:r>
                <a:rPr lang="fr-FR" sz="1200" baseline="30000"/>
                <a:t>4</a:t>
              </a:r>
            </a:p>
          </p:txBody>
        </p:sp>
        <p:sp>
          <p:nvSpPr>
            <p:cNvPr id="30" name="ZoneTexte 29">
              <a:extLst>
                <a:ext uri="{FF2B5EF4-FFF2-40B4-BE49-F238E27FC236}">
                  <a16:creationId xmlns:a16="http://schemas.microsoft.com/office/drawing/2014/main" id="{37C03BEB-664B-4E48-AA41-02963A2BDE3F}"/>
                </a:ext>
              </a:extLst>
            </p:cNvPr>
            <p:cNvSpPr txBox="1"/>
            <p:nvPr/>
          </p:nvSpPr>
          <p:spPr>
            <a:xfrm>
              <a:off x="4944611" y="5060331"/>
              <a:ext cx="412292" cy="276999"/>
            </a:xfrm>
            <a:prstGeom prst="rect">
              <a:avLst/>
            </a:prstGeom>
            <a:noFill/>
          </p:spPr>
          <p:txBody>
            <a:bodyPr wrap="none" rtlCol="0">
              <a:spAutoFit/>
            </a:bodyPr>
            <a:lstStyle/>
            <a:p>
              <a:pPr algn="r"/>
              <a:r>
                <a:rPr lang="fr-FR" sz="1200"/>
                <a:t>10</a:t>
              </a:r>
              <a:r>
                <a:rPr lang="fr-FR" sz="1200" baseline="30000"/>
                <a:t>3</a:t>
              </a:r>
            </a:p>
          </p:txBody>
        </p:sp>
        <p:sp>
          <p:nvSpPr>
            <p:cNvPr id="31" name="ZoneTexte 30">
              <a:extLst>
                <a:ext uri="{FF2B5EF4-FFF2-40B4-BE49-F238E27FC236}">
                  <a16:creationId xmlns:a16="http://schemas.microsoft.com/office/drawing/2014/main" id="{E3876216-D516-4AD8-876B-9CABF1F1BE6D}"/>
                </a:ext>
              </a:extLst>
            </p:cNvPr>
            <p:cNvSpPr txBox="1"/>
            <p:nvPr/>
          </p:nvSpPr>
          <p:spPr>
            <a:xfrm>
              <a:off x="4944611" y="5328012"/>
              <a:ext cx="412292" cy="276999"/>
            </a:xfrm>
            <a:prstGeom prst="rect">
              <a:avLst/>
            </a:prstGeom>
            <a:noFill/>
          </p:spPr>
          <p:txBody>
            <a:bodyPr wrap="none" rtlCol="0">
              <a:spAutoFit/>
            </a:bodyPr>
            <a:lstStyle/>
            <a:p>
              <a:pPr algn="r"/>
              <a:r>
                <a:rPr lang="fr-FR" sz="1200"/>
                <a:t>10</a:t>
              </a:r>
              <a:r>
                <a:rPr lang="fr-FR" sz="1200" baseline="30000"/>
                <a:t>2</a:t>
              </a:r>
            </a:p>
          </p:txBody>
        </p:sp>
        <p:sp>
          <p:nvSpPr>
            <p:cNvPr id="32" name="Line 12">
              <a:extLst>
                <a:ext uri="{FF2B5EF4-FFF2-40B4-BE49-F238E27FC236}">
                  <a16:creationId xmlns:a16="http://schemas.microsoft.com/office/drawing/2014/main" id="{9FD8E9DA-C9FE-43CE-8011-6C2F1BEF4281}"/>
                </a:ext>
              </a:extLst>
            </p:cNvPr>
            <p:cNvSpPr>
              <a:spLocks noChangeShapeType="1"/>
            </p:cNvSpPr>
            <p:nvPr/>
          </p:nvSpPr>
          <p:spPr bwMode="auto">
            <a:xfrm>
              <a:off x="5395913" y="43957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13">
              <a:extLst>
                <a:ext uri="{FF2B5EF4-FFF2-40B4-BE49-F238E27FC236}">
                  <a16:creationId xmlns:a16="http://schemas.microsoft.com/office/drawing/2014/main" id="{089BA0EF-7E8C-41E3-A9BA-24338C99C255}"/>
                </a:ext>
              </a:extLst>
            </p:cNvPr>
            <p:cNvSpPr>
              <a:spLocks noChangeShapeType="1"/>
            </p:cNvSpPr>
            <p:nvPr/>
          </p:nvSpPr>
          <p:spPr bwMode="auto">
            <a:xfrm>
              <a:off x="5395913" y="49291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15">
              <a:extLst>
                <a:ext uri="{FF2B5EF4-FFF2-40B4-BE49-F238E27FC236}">
                  <a16:creationId xmlns:a16="http://schemas.microsoft.com/office/drawing/2014/main" id="{DFAFFF83-9D84-4A52-9D49-910B64729ED1}"/>
                </a:ext>
              </a:extLst>
            </p:cNvPr>
            <p:cNvSpPr>
              <a:spLocks noChangeShapeType="1"/>
            </p:cNvSpPr>
            <p:nvPr/>
          </p:nvSpPr>
          <p:spPr bwMode="auto">
            <a:xfrm>
              <a:off x="5395913" y="54625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16">
              <a:extLst>
                <a:ext uri="{FF2B5EF4-FFF2-40B4-BE49-F238E27FC236}">
                  <a16:creationId xmlns:a16="http://schemas.microsoft.com/office/drawing/2014/main" id="{BA271B74-6B33-4EED-B874-F89B57A91631}"/>
                </a:ext>
              </a:extLst>
            </p:cNvPr>
            <p:cNvSpPr>
              <a:spLocks noChangeShapeType="1"/>
            </p:cNvSpPr>
            <p:nvPr/>
          </p:nvSpPr>
          <p:spPr bwMode="auto">
            <a:xfrm>
              <a:off x="5395913" y="57292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17">
              <a:extLst>
                <a:ext uri="{FF2B5EF4-FFF2-40B4-BE49-F238E27FC236}">
                  <a16:creationId xmlns:a16="http://schemas.microsoft.com/office/drawing/2014/main" id="{4CFDAB44-3338-495D-B300-6567D7B1DECE}"/>
                </a:ext>
              </a:extLst>
            </p:cNvPr>
            <p:cNvSpPr>
              <a:spLocks noChangeShapeType="1"/>
            </p:cNvSpPr>
            <p:nvPr/>
          </p:nvSpPr>
          <p:spPr bwMode="auto">
            <a:xfrm>
              <a:off x="5395913" y="62626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13">
              <a:extLst>
                <a:ext uri="{FF2B5EF4-FFF2-40B4-BE49-F238E27FC236}">
                  <a16:creationId xmlns:a16="http://schemas.microsoft.com/office/drawing/2014/main" id="{F7224C5A-6044-4F7D-A4FC-4B798BFC16DF}"/>
                </a:ext>
              </a:extLst>
            </p:cNvPr>
            <p:cNvSpPr>
              <a:spLocks noChangeShapeType="1"/>
            </p:cNvSpPr>
            <p:nvPr/>
          </p:nvSpPr>
          <p:spPr bwMode="auto">
            <a:xfrm>
              <a:off x="5395913" y="46624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13">
              <a:extLst>
                <a:ext uri="{FF2B5EF4-FFF2-40B4-BE49-F238E27FC236}">
                  <a16:creationId xmlns:a16="http://schemas.microsoft.com/office/drawing/2014/main" id="{6DEF898B-8C85-4C7A-B8D8-2C9A629B61F3}"/>
                </a:ext>
              </a:extLst>
            </p:cNvPr>
            <p:cNvSpPr>
              <a:spLocks noChangeShapeType="1"/>
            </p:cNvSpPr>
            <p:nvPr/>
          </p:nvSpPr>
          <p:spPr bwMode="auto">
            <a:xfrm>
              <a:off x="5395913" y="51958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13">
              <a:extLst>
                <a:ext uri="{FF2B5EF4-FFF2-40B4-BE49-F238E27FC236}">
                  <a16:creationId xmlns:a16="http://schemas.microsoft.com/office/drawing/2014/main" id="{78A23FEF-CBA4-49E4-99D5-8A23775FA60B}"/>
                </a:ext>
              </a:extLst>
            </p:cNvPr>
            <p:cNvSpPr>
              <a:spLocks noChangeShapeType="1"/>
            </p:cNvSpPr>
            <p:nvPr/>
          </p:nvSpPr>
          <p:spPr bwMode="auto">
            <a:xfrm>
              <a:off x="5395913" y="5995988"/>
              <a:ext cx="825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ZoneTexte 39">
              <a:extLst>
                <a:ext uri="{FF2B5EF4-FFF2-40B4-BE49-F238E27FC236}">
                  <a16:creationId xmlns:a16="http://schemas.microsoft.com/office/drawing/2014/main" id="{8DCBD2D5-CB40-4B2A-84BC-373B8EB68308}"/>
                </a:ext>
              </a:extLst>
            </p:cNvPr>
            <p:cNvSpPr txBox="1"/>
            <p:nvPr/>
          </p:nvSpPr>
          <p:spPr>
            <a:xfrm>
              <a:off x="4944611" y="5595693"/>
              <a:ext cx="412292" cy="276999"/>
            </a:xfrm>
            <a:prstGeom prst="rect">
              <a:avLst/>
            </a:prstGeom>
            <a:noFill/>
          </p:spPr>
          <p:txBody>
            <a:bodyPr wrap="none" rtlCol="0">
              <a:spAutoFit/>
            </a:bodyPr>
            <a:lstStyle/>
            <a:p>
              <a:pPr algn="r"/>
              <a:r>
                <a:rPr lang="fr-FR" sz="1200"/>
                <a:t>10</a:t>
              </a:r>
              <a:r>
                <a:rPr lang="fr-FR" sz="1200" baseline="30000"/>
                <a:t>1</a:t>
              </a:r>
            </a:p>
          </p:txBody>
        </p:sp>
        <p:sp>
          <p:nvSpPr>
            <p:cNvPr id="41" name="ZoneTexte 40">
              <a:extLst>
                <a:ext uri="{FF2B5EF4-FFF2-40B4-BE49-F238E27FC236}">
                  <a16:creationId xmlns:a16="http://schemas.microsoft.com/office/drawing/2014/main" id="{9B7E8BC0-88F3-4BC7-957F-CAF2FCEBCD74}"/>
                </a:ext>
              </a:extLst>
            </p:cNvPr>
            <p:cNvSpPr txBox="1"/>
            <p:nvPr/>
          </p:nvSpPr>
          <p:spPr>
            <a:xfrm>
              <a:off x="4944611" y="5863374"/>
              <a:ext cx="412292" cy="276999"/>
            </a:xfrm>
            <a:prstGeom prst="rect">
              <a:avLst/>
            </a:prstGeom>
            <a:noFill/>
          </p:spPr>
          <p:txBody>
            <a:bodyPr wrap="none" rtlCol="0">
              <a:spAutoFit/>
            </a:bodyPr>
            <a:lstStyle/>
            <a:p>
              <a:pPr algn="r"/>
              <a:r>
                <a:rPr lang="fr-FR" sz="1200"/>
                <a:t>10</a:t>
              </a:r>
              <a:r>
                <a:rPr lang="fr-FR" sz="1200" baseline="30000"/>
                <a:t>0</a:t>
              </a:r>
            </a:p>
          </p:txBody>
        </p:sp>
        <p:sp>
          <p:nvSpPr>
            <p:cNvPr id="42" name="ZoneTexte 41">
              <a:extLst>
                <a:ext uri="{FF2B5EF4-FFF2-40B4-BE49-F238E27FC236}">
                  <a16:creationId xmlns:a16="http://schemas.microsoft.com/office/drawing/2014/main" id="{3C8E9FDC-C8FD-49E3-AFA7-96D7E75CA01F}"/>
                </a:ext>
              </a:extLst>
            </p:cNvPr>
            <p:cNvSpPr txBox="1"/>
            <p:nvPr/>
          </p:nvSpPr>
          <p:spPr>
            <a:xfrm>
              <a:off x="4948655" y="6131057"/>
              <a:ext cx="445956" cy="276999"/>
            </a:xfrm>
            <a:prstGeom prst="rect">
              <a:avLst/>
            </a:prstGeom>
            <a:noFill/>
          </p:spPr>
          <p:txBody>
            <a:bodyPr wrap="none" rtlCol="0">
              <a:spAutoFit/>
            </a:bodyPr>
            <a:lstStyle/>
            <a:p>
              <a:pPr algn="r"/>
              <a:r>
                <a:rPr lang="fr-FR" sz="1200" dirty="0"/>
                <a:t>10</a:t>
              </a:r>
              <a:r>
                <a:rPr lang="fr-FR" sz="1200" baseline="30000" dirty="0"/>
                <a:t>-1</a:t>
              </a:r>
            </a:p>
          </p:txBody>
        </p:sp>
        <p:sp>
          <p:nvSpPr>
            <p:cNvPr id="43" name="ZoneTexte 42">
              <a:extLst>
                <a:ext uri="{FF2B5EF4-FFF2-40B4-BE49-F238E27FC236}">
                  <a16:creationId xmlns:a16="http://schemas.microsoft.com/office/drawing/2014/main" id="{7E4FE937-7727-49F1-A302-FD646DF2D80F}"/>
                </a:ext>
              </a:extLst>
            </p:cNvPr>
            <p:cNvSpPr txBox="1"/>
            <p:nvPr/>
          </p:nvSpPr>
          <p:spPr>
            <a:xfrm>
              <a:off x="5642541" y="6325434"/>
              <a:ext cx="364202" cy="276999"/>
            </a:xfrm>
            <a:prstGeom prst="rect">
              <a:avLst/>
            </a:prstGeom>
            <a:noFill/>
          </p:spPr>
          <p:txBody>
            <a:bodyPr wrap="none" rtlCol="0">
              <a:spAutoFit/>
            </a:bodyPr>
            <a:lstStyle/>
            <a:p>
              <a:pPr algn="ctr"/>
              <a:r>
                <a:rPr lang="fr-FR" sz="1200"/>
                <a:t>F1</a:t>
              </a:r>
            </a:p>
          </p:txBody>
        </p:sp>
        <p:sp>
          <p:nvSpPr>
            <p:cNvPr id="44" name="ZoneTexte 43">
              <a:extLst>
                <a:ext uri="{FF2B5EF4-FFF2-40B4-BE49-F238E27FC236}">
                  <a16:creationId xmlns:a16="http://schemas.microsoft.com/office/drawing/2014/main" id="{96B199D8-0251-4AF4-9540-26D04D3D04EA}"/>
                </a:ext>
              </a:extLst>
            </p:cNvPr>
            <p:cNvSpPr txBox="1"/>
            <p:nvPr/>
          </p:nvSpPr>
          <p:spPr>
            <a:xfrm>
              <a:off x="6191815" y="6325434"/>
              <a:ext cx="364202" cy="276999"/>
            </a:xfrm>
            <a:prstGeom prst="rect">
              <a:avLst/>
            </a:prstGeom>
            <a:noFill/>
          </p:spPr>
          <p:txBody>
            <a:bodyPr wrap="none" rtlCol="0">
              <a:spAutoFit/>
            </a:bodyPr>
            <a:lstStyle/>
            <a:p>
              <a:pPr algn="ctr"/>
              <a:r>
                <a:rPr lang="fr-FR" sz="1200"/>
                <a:t>F2</a:t>
              </a:r>
            </a:p>
          </p:txBody>
        </p:sp>
        <p:sp>
          <p:nvSpPr>
            <p:cNvPr id="45" name="ZoneTexte 44">
              <a:extLst>
                <a:ext uri="{FF2B5EF4-FFF2-40B4-BE49-F238E27FC236}">
                  <a16:creationId xmlns:a16="http://schemas.microsoft.com/office/drawing/2014/main" id="{7FFFA6A9-892C-4465-B3F2-D024B969D22B}"/>
                </a:ext>
              </a:extLst>
            </p:cNvPr>
            <p:cNvSpPr txBox="1"/>
            <p:nvPr/>
          </p:nvSpPr>
          <p:spPr>
            <a:xfrm>
              <a:off x="6737231" y="6325434"/>
              <a:ext cx="364202" cy="276999"/>
            </a:xfrm>
            <a:prstGeom prst="rect">
              <a:avLst/>
            </a:prstGeom>
            <a:noFill/>
          </p:spPr>
          <p:txBody>
            <a:bodyPr wrap="none" rtlCol="0">
              <a:spAutoFit/>
            </a:bodyPr>
            <a:lstStyle/>
            <a:p>
              <a:pPr algn="ctr"/>
              <a:r>
                <a:rPr lang="fr-FR" sz="1200"/>
                <a:t>F3</a:t>
              </a:r>
            </a:p>
          </p:txBody>
        </p:sp>
        <p:sp>
          <p:nvSpPr>
            <p:cNvPr id="46" name="ZoneTexte 45">
              <a:extLst>
                <a:ext uri="{FF2B5EF4-FFF2-40B4-BE49-F238E27FC236}">
                  <a16:creationId xmlns:a16="http://schemas.microsoft.com/office/drawing/2014/main" id="{153A2F60-3F52-4CA9-85C0-41D05EBCB41A}"/>
                </a:ext>
              </a:extLst>
            </p:cNvPr>
            <p:cNvSpPr txBox="1"/>
            <p:nvPr/>
          </p:nvSpPr>
          <p:spPr>
            <a:xfrm>
              <a:off x="7311021" y="6325434"/>
              <a:ext cx="364202" cy="276999"/>
            </a:xfrm>
            <a:prstGeom prst="rect">
              <a:avLst/>
            </a:prstGeom>
            <a:noFill/>
          </p:spPr>
          <p:txBody>
            <a:bodyPr wrap="none" rtlCol="0">
              <a:spAutoFit/>
            </a:bodyPr>
            <a:lstStyle/>
            <a:p>
              <a:pPr algn="ctr"/>
              <a:r>
                <a:rPr lang="fr-FR" sz="1200"/>
                <a:t>F4</a:t>
              </a:r>
            </a:p>
          </p:txBody>
        </p:sp>
        <p:sp>
          <p:nvSpPr>
            <p:cNvPr id="47" name="ZoneTexte 46">
              <a:extLst>
                <a:ext uri="{FF2B5EF4-FFF2-40B4-BE49-F238E27FC236}">
                  <a16:creationId xmlns:a16="http://schemas.microsoft.com/office/drawing/2014/main" id="{229FE25C-ABE3-4AD6-9D91-5AFC7DB78AC5}"/>
                </a:ext>
              </a:extLst>
            </p:cNvPr>
            <p:cNvSpPr txBox="1"/>
            <p:nvPr/>
          </p:nvSpPr>
          <p:spPr>
            <a:xfrm>
              <a:off x="7849498" y="6325434"/>
              <a:ext cx="364202" cy="276999"/>
            </a:xfrm>
            <a:prstGeom prst="rect">
              <a:avLst/>
            </a:prstGeom>
            <a:noFill/>
          </p:spPr>
          <p:txBody>
            <a:bodyPr wrap="none" rtlCol="0">
              <a:spAutoFit/>
            </a:bodyPr>
            <a:lstStyle/>
            <a:p>
              <a:pPr algn="ctr"/>
              <a:r>
                <a:rPr lang="fr-FR" sz="1200"/>
                <a:t>F5</a:t>
              </a:r>
            </a:p>
          </p:txBody>
        </p:sp>
        <p:sp>
          <p:nvSpPr>
            <p:cNvPr id="48" name="ZoneTexte 47">
              <a:extLst>
                <a:ext uri="{FF2B5EF4-FFF2-40B4-BE49-F238E27FC236}">
                  <a16:creationId xmlns:a16="http://schemas.microsoft.com/office/drawing/2014/main" id="{1B64C858-BFE7-4AD2-9BFB-CC025417B836}"/>
                </a:ext>
              </a:extLst>
            </p:cNvPr>
            <p:cNvSpPr txBox="1"/>
            <p:nvPr/>
          </p:nvSpPr>
          <p:spPr>
            <a:xfrm rot="16200000">
              <a:off x="418651" y="5164446"/>
              <a:ext cx="184730" cy="276999"/>
            </a:xfrm>
            <a:prstGeom prst="rect">
              <a:avLst/>
            </a:prstGeom>
            <a:noFill/>
          </p:spPr>
          <p:txBody>
            <a:bodyPr wrap="none" rtlCol="0">
              <a:spAutoFit/>
            </a:bodyPr>
            <a:lstStyle/>
            <a:p>
              <a:pPr algn="ctr"/>
              <a:endParaRPr lang="fr-FR" sz="1200" b="1"/>
            </a:p>
          </p:txBody>
        </p:sp>
      </p:grpSp>
      <p:sp>
        <p:nvSpPr>
          <p:cNvPr id="145" name="Rectangle 76">
            <a:extLst>
              <a:ext uri="{FF2B5EF4-FFF2-40B4-BE49-F238E27FC236}">
                <a16:creationId xmlns:a16="http://schemas.microsoft.com/office/drawing/2014/main" id="{14F23995-181E-44D6-B654-82AE6887170D}"/>
              </a:ext>
            </a:extLst>
          </p:cNvPr>
          <p:cNvSpPr>
            <a:spLocks noChangeArrowheads="1"/>
          </p:cNvSpPr>
          <p:nvPr/>
        </p:nvSpPr>
        <p:spPr bwMode="auto">
          <a:xfrm>
            <a:off x="2269690" y="3966674"/>
            <a:ext cx="4936705" cy="166712"/>
          </a:xfrm>
          <a:prstGeom prst="rect">
            <a:avLst/>
          </a:prstGeom>
          <a:noFill/>
          <a:ln w="9525">
            <a:noFill/>
            <a:miter lim="800000"/>
            <a:headEnd/>
            <a:tailEnd/>
          </a:ln>
        </p:spPr>
        <p:txBody>
          <a:bodyPr wrap="square" lIns="0" tIns="0" rIns="0" bIns="0">
            <a:spAutoFit/>
          </a:bodyPr>
          <a:lstStyle/>
          <a:p>
            <a:pPr algn="ctr">
              <a:lnSpc>
                <a:spcPts val="1300"/>
              </a:lnSpc>
            </a:pPr>
            <a:r>
              <a:rPr lang="fr-FR" b="1" dirty="0">
                <a:solidFill>
                  <a:srgbClr val="0070C0"/>
                </a:solidFill>
                <a:latin typeface="Calibri" panose="020F0502020204030204" pitchFamily="34" charset="0"/>
                <a:ea typeface="ＭＳ Ｐゴシック" pitchFamily="34" charset="-128"/>
              </a:rPr>
              <a:t>ARN viral associé aux cellules (c/g de ganglion)</a:t>
            </a:r>
          </a:p>
        </p:txBody>
      </p:sp>
      <p:sp>
        <p:nvSpPr>
          <p:cNvPr id="146" name="ZoneTexte 145">
            <a:extLst>
              <a:ext uri="{FF2B5EF4-FFF2-40B4-BE49-F238E27FC236}">
                <a16:creationId xmlns:a16="http://schemas.microsoft.com/office/drawing/2014/main" id="{D80E04CB-4938-436F-94C9-CA1640455CAA}"/>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26</a:t>
            </a:r>
          </a:p>
        </p:txBody>
      </p:sp>
    </p:spTree>
    <p:extLst>
      <p:ext uri="{BB962C8B-B14F-4D97-AF65-F5344CB8AC3E}">
        <p14:creationId xmlns:p14="http://schemas.microsoft.com/office/powerpoint/2010/main" val="1290374435"/>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err="1">
                <a:solidFill>
                  <a:srgbClr val="0070C0"/>
                </a:solidFill>
              </a:rPr>
              <a:t>Kroon</a:t>
            </a:r>
            <a:r>
              <a:rPr lang="fr-FR" sz="1200" i="1">
                <a:solidFill>
                  <a:srgbClr val="0070C0"/>
                </a:solidFill>
              </a:rPr>
              <a:t> E, CROI 2018, Abs. 66</a:t>
            </a:r>
          </a:p>
        </p:txBody>
      </p:sp>
      <p:sp>
        <p:nvSpPr>
          <p:cNvPr id="7" name="Espace réservé du contenu 7"/>
          <p:cNvSpPr>
            <a:spLocks noGrp="1"/>
          </p:cNvSpPr>
          <p:nvPr>
            <p:ph idx="1"/>
          </p:nvPr>
        </p:nvSpPr>
        <p:spPr/>
        <p:txBody>
          <a:bodyPr/>
          <a:lstStyle/>
          <a:p>
            <a:pPr marL="279400" indent="-279400"/>
            <a:r>
              <a:rPr lang="fr-FR" sz="2000" b="1" dirty="0"/>
              <a:t>Analyses immunologiques : </a:t>
            </a:r>
            <a:r>
              <a:rPr lang="fr-FR" sz="2000" dirty="0"/>
              <a:t>la population des cellules T CD8+ spécifiques </a:t>
            </a:r>
            <a:r>
              <a:rPr lang="fr-FR" sz="2000" dirty="0" err="1"/>
              <a:t>anti-VIH</a:t>
            </a:r>
            <a:r>
              <a:rPr lang="fr-FR" sz="2000" dirty="0"/>
              <a:t> dans les PBMC est significativement réduite quand les patients sont traités au stade </a:t>
            </a:r>
            <a:r>
              <a:rPr lang="fr-FR" sz="2000" dirty="0" err="1"/>
              <a:t>Fiebig</a:t>
            </a:r>
            <a:r>
              <a:rPr lang="fr-FR" sz="2000" dirty="0"/>
              <a:t> 1</a:t>
            </a:r>
          </a:p>
          <a:p>
            <a:pPr marL="279400" indent="-279400"/>
            <a:endParaRPr lang="fr-FR" sz="2000" b="1" dirty="0"/>
          </a:p>
          <a:p>
            <a:pPr marL="279400" indent="-279400"/>
            <a:r>
              <a:rPr lang="fr-FR" sz="2000" b="1" dirty="0"/>
              <a:t>Analyses des marqueurs inflammatoires : </a:t>
            </a:r>
            <a:r>
              <a:rPr lang="fr-FR" sz="2000" dirty="0"/>
              <a:t>les dépôts de collagène au niveau des zones T parafolliculaires des ganglions surviennent précocement et ne sont pas modifiés par l’initiation des ARV</a:t>
            </a:r>
          </a:p>
          <a:p>
            <a:pPr marL="0" indent="0">
              <a:buNone/>
            </a:pPr>
            <a:endParaRPr lang="fr-FR" dirty="0">
              <a:solidFill>
                <a:srgbClr val="0070C0"/>
              </a:solidFill>
              <a:latin typeface="Calibri" panose="020F0502020204030204" pitchFamily="34" charset="0"/>
              <a:cs typeface="Calibri" panose="020F0502020204030204" pitchFamily="34" charset="0"/>
            </a:endParaRPr>
          </a:p>
          <a:p>
            <a:pPr marL="279400" indent="-279400"/>
            <a:r>
              <a:rPr lang="fr-FR" b="1" dirty="0">
                <a:solidFill>
                  <a:srgbClr val="0070C0"/>
                </a:solidFill>
                <a:latin typeface="Calibri" panose="020F0502020204030204" pitchFamily="34" charset="0"/>
                <a:cs typeface="Calibri" panose="020F0502020204030204" pitchFamily="34" charset="0"/>
              </a:rPr>
              <a:t>Conclusions</a:t>
            </a:r>
          </a:p>
          <a:p>
            <a:pPr marL="679450" lvl="1" indent="-279400"/>
            <a:r>
              <a:rPr lang="fr-FR" sz="2000" dirty="0"/>
              <a:t>Etablissement très précoce du réservoir dans les ganglions lymphatiques, dès le stade </a:t>
            </a:r>
            <a:r>
              <a:rPr lang="fr-FR" sz="2000" dirty="0" err="1"/>
              <a:t>Fiebig</a:t>
            </a:r>
            <a:r>
              <a:rPr lang="fr-FR" sz="2000" dirty="0"/>
              <a:t> 1, sans impact d’une initiation précoce des ARV</a:t>
            </a:r>
          </a:p>
          <a:p>
            <a:pPr marL="679450" lvl="1" indent="-279400"/>
            <a:r>
              <a:rPr lang="fr-FR" sz="2000" dirty="0"/>
              <a:t>Fréquente détection de l’ARN viral associé aux cellules </a:t>
            </a:r>
          </a:p>
          <a:p>
            <a:pPr marL="711200" lvl="1" indent="-311150">
              <a:buNone/>
              <a:tabLst>
                <a:tab pos="660400" algn="l"/>
              </a:tabLst>
            </a:pPr>
            <a:r>
              <a:rPr lang="fr-FR" sz="2000" dirty="0"/>
              <a:t>	dans les ganglions lymphatiques surtout au stade </a:t>
            </a:r>
            <a:r>
              <a:rPr lang="fr-FR" sz="2000" dirty="0" err="1"/>
              <a:t>Fiebig</a:t>
            </a:r>
            <a:r>
              <a:rPr lang="fr-FR" sz="2000" dirty="0"/>
              <a:t> 1 </a:t>
            </a:r>
          </a:p>
          <a:p>
            <a:pPr marL="679450" lvl="1" indent="-279400"/>
            <a:r>
              <a:rPr lang="fr-FR" sz="2000" dirty="0"/>
              <a:t>Dégâts sur l’architecture des ganglions dès le stade </a:t>
            </a:r>
            <a:r>
              <a:rPr lang="fr-FR" sz="2000" dirty="0" err="1"/>
              <a:t>Fiebig</a:t>
            </a:r>
            <a:r>
              <a:rPr lang="fr-FR" sz="2000" dirty="0"/>
              <a:t> 1 </a:t>
            </a:r>
          </a:p>
        </p:txBody>
      </p:sp>
      <p:sp>
        <p:nvSpPr>
          <p:cNvPr id="13" name="Titre 6"/>
          <p:cNvSpPr>
            <a:spLocks noGrp="1"/>
          </p:cNvSpPr>
          <p:nvPr>
            <p:ph type="title"/>
          </p:nvPr>
        </p:nvSpPr>
        <p:spPr/>
        <p:txBody>
          <a:bodyPr/>
          <a:lstStyle/>
          <a:p>
            <a:r>
              <a:rPr lang="fr-FR" sz="2600" dirty="0"/>
              <a:t>Présence et persistance d’ARN viral dans </a:t>
            </a:r>
            <a:br>
              <a:rPr lang="fr-FR" sz="2600" dirty="0"/>
            </a:br>
            <a:r>
              <a:rPr lang="fr-FR" sz="2600" dirty="0"/>
              <a:t>les ganglions lymphatiques dès le stade </a:t>
            </a:r>
            <a:r>
              <a:rPr lang="fr-FR" sz="2600" dirty="0" err="1"/>
              <a:t>Fiebig</a:t>
            </a:r>
            <a:r>
              <a:rPr lang="fr-FR" sz="2600" dirty="0"/>
              <a:t> 1 malgré un traitement ARV précoce (2)</a:t>
            </a:r>
          </a:p>
        </p:txBody>
      </p:sp>
      <p:sp>
        <p:nvSpPr>
          <p:cNvPr id="5" name="ZoneTexte 4">
            <a:extLst>
              <a:ext uri="{FF2B5EF4-FFF2-40B4-BE49-F238E27FC236}">
                <a16:creationId xmlns:a16="http://schemas.microsoft.com/office/drawing/2014/main" id="{8277F8AF-03B1-46FA-AED6-62F6B14389A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27</a:t>
            </a:r>
          </a:p>
        </p:txBody>
      </p:sp>
    </p:spTree>
    <p:extLst>
      <p:ext uri="{BB962C8B-B14F-4D97-AF65-F5344CB8AC3E}">
        <p14:creationId xmlns:p14="http://schemas.microsoft.com/office/powerpoint/2010/main" val="2398559135"/>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2AAB66F6-A4E6-4E09-B862-2B560CFC9FC1}"/>
              </a:ext>
            </a:extLst>
          </p:cNvPr>
          <p:cNvGrpSpPr/>
          <p:nvPr/>
        </p:nvGrpSpPr>
        <p:grpSpPr>
          <a:xfrm>
            <a:off x="2206341" y="2881052"/>
            <a:ext cx="4357496" cy="3815036"/>
            <a:chOff x="2206341" y="2881052"/>
            <a:chExt cx="4357496" cy="3815036"/>
          </a:xfrm>
        </p:grpSpPr>
        <p:sp>
          <p:nvSpPr>
            <p:cNvPr id="7" name="Freeform 5">
              <a:extLst>
                <a:ext uri="{FF2B5EF4-FFF2-40B4-BE49-F238E27FC236}">
                  <a16:creationId xmlns:a16="http://schemas.microsoft.com/office/drawing/2014/main" id="{7641DABF-E33C-4823-9C2A-B6FE161336CB}"/>
                </a:ext>
              </a:extLst>
            </p:cNvPr>
            <p:cNvSpPr>
              <a:spLocks/>
            </p:cNvSpPr>
            <p:nvPr/>
          </p:nvSpPr>
          <p:spPr bwMode="auto">
            <a:xfrm>
              <a:off x="2673848" y="3649933"/>
              <a:ext cx="3889989" cy="2345300"/>
            </a:xfrm>
            <a:custGeom>
              <a:avLst/>
              <a:gdLst>
                <a:gd name="T0" fmla="*/ 1910 w 1910"/>
                <a:gd name="T1" fmla="*/ 1288 h 1288"/>
                <a:gd name="T2" fmla="*/ 0 w 1910"/>
                <a:gd name="T3" fmla="*/ 1288 h 1288"/>
                <a:gd name="T4" fmla="*/ 0 w 1910"/>
                <a:gd name="T5" fmla="*/ 0 h 1288"/>
              </a:gdLst>
              <a:ahLst/>
              <a:cxnLst>
                <a:cxn ang="0">
                  <a:pos x="T0" y="T1"/>
                </a:cxn>
                <a:cxn ang="0">
                  <a:pos x="T2" y="T3"/>
                </a:cxn>
                <a:cxn ang="0">
                  <a:pos x="T4" y="T5"/>
                </a:cxn>
              </a:cxnLst>
              <a:rect l="0" t="0" r="r" b="b"/>
              <a:pathLst>
                <a:path w="1910" h="1288">
                  <a:moveTo>
                    <a:pt x="1910" y="1288"/>
                  </a:moveTo>
                  <a:lnTo>
                    <a:pt x="0" y="1288"/>
                  </a:lnTo>
                  <a:lnTo>
                    <a:pt x="0"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8" name="Line 6">
              <a:extLst>
                <a:ext uri="{FF2B5EF4-FFF2-40B4-BE49-F238E27FC236}">
                  <a16:creationId xmlns:a16="http://schemas.microsoft.com/office/drawing/2014/main" id="{A00F1274-D2D8-47A9-AF74-1F61D4A22342}"/>
                </a:ext>
              </a:extLst>
            </p:cNvPr>
            <p:cNvSpPr>
              <a:spLocks noChangeShapeType="1"/>
            </p:cNvSpPr>
            <p:nvPr/>
          </p:nvSpPr>
          <p:spPr bwMode="auto">
            <a:xfrm flipV="1">
              <a:off x="3466101" y="5995233"/>
              <a:ext cx="0" cy="80119"/>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9" name="Line 7">
              <a:extLst>
                <a:ext uri="{FF2B5EF4-FFF2-40B4-BE49-F238E27FC236}">
                  <a16:creationId xmlns:a16="http://schemas.microsoft.com/office/drawing/2014/main" id="{AA234B79-D02C-48DB-9E0A-CDE4B25968DF}"/>
                </a:ext>
              </a:extLst>
            </p:cNvPr>
            <p:cNvSpPr>
              <a:spLocks noChangeShapeType="1"/>
            </p:cNvSpPr>
            <p:nvPr/>
          </p:nvSpPr>
          <p:spPr bwMode="auto">
            <a:xfrm flipV="1">
              <a:off x="4637173" y="5995233"/>
              <a:ext cx="0" cy="80119"/>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0" name="Line 8">
              <a:extLst>
                <a:ext uri="{FF2B5EF4-FFF2-40B4-BE49-F238E27FC236}">
                  <a16:creationId xmlns:a16="http://schemas.microsoft.com/office/drawing/2014/main" id="{84A11579-2DE0-4367-AE1B-E2884DED9B5D}"/>
                </a:ext>
              </a:extLst>
            </p:cNvPr>
            <p:cNvSpPr>
              <a:spLocks noChangeShapeType="1"/>
            </p:cNvSpPr>
            <p:nvPr/>
          </p:nvSpPr>
          <p:spPr bwMode="auto">
            <a:xfrm flipV="1">
              <a:off x="5806206" y="5995232"/>
              <a:ext cx="0" cy="80119"/>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1" name="Line 9">
              <a:extLst>
                <a:ext uri="{FF2B5EF4-FFF2-40B4-BE49-F238E27FC236}">
                  <a16:creationId xmlns:a16="http://schemas.microsoft.com/office/drawing/2014/main" id="{F7A89E9E-8E44-4817-9068-6576EF9A490B}"/>
                </a:ext>
              </a:extLst>
            </p:cNvPr>
            <p:cNvSpPr>
              <a:spLocks noChangeShapeType="1"/>
            </p:cNvSpPr>
            <p:nvPr/>
          </p:nvSpPr>
          <p:spPr bwMode="auto">
            <a:xfrm>
              <a:off x="2580162" y="3677246"/>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2" name="Line 10">
              <a:extLst>
                <a:ext uri="{FF2B5EF4-FFF2-40B4-BE49-F238E27FC236}">
                  <a16:creationId xmlns:a16="http://schemas.microsoft.com/office/drawing/2014/main" id="{A76CE335-BCAD-4F2B-B35C-763BC27E3C82}"/>
                </a:ext>
              </a:extLst>
            </p:cNvPr>
            <p:cNvSpPr>
              <a:spLocks noChangeShapeType="1"/>
            </p:cNvSpPr>
            <p:nvPr/>
          </p:nvSpPr>
          <p:spPr bwMode="auto">
            <a:xfrm>
              <a:off x="2580162" y="3912140"/>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3" name="Line 11">
              <a:extLst>
                <a:ext uri="{FF2B5EF4-FFF2-40B4-BE49-F238E27FC236}">
                  <a16:creationId xmlns:a16="http://schemas.microsoft.com/office/drawing/2014/main" id="{0BFDF89C-49B2-4899-89C3-B6EEC796D9D8}"/>
                </a:ext>
              </a:extLst>
            </p:cNvPr>
            <p:cNvSpPr>
              <a:spLocks noChangeShapeType="1"/>
            </p:cNvSpPr>
            <p:nvPr/>
          </p:nvSpPr>
          <p:spPr bwMode="auto">
            <a:xfrm>
              <a:off x="2580162" y="4136109"/>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 name="Line 12">
              <a:extLst>
                <a:ext uri="{FF2B5EF4-FFF2-40B4-BE49-F238E27FC236}">
                  <a16:creationId xmlns:a16="http://schemas.microsoft.com/office/drawing/2014/main" id="{E2867055-9431-4B6C-9404-AFCEB308AA83}"/>
                </a:ext>
              </a:extLst>
            </p:cNvPr>
            <p:cNvSpPr>
              <a:spLocks noChangeShapeType="1"/>
            </p:cNvSpPr>
            <p:nvPr/>
          </p:nvSpPr>
          <p:spPr bwMode="auto">
            <a:xfrm>
              <a:off x="2580162" y="4367363"/>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 name="Line 13">
              <a:extLst>
                <a:ext uri="{FF2B5EF4-FFF2-40B4-BE49-F238E27FC236}">
                  <a16:creationId xmlns:a16="http://schemas.microsoft.com/office/drawing/2014/main" id="{AEA74823-B877-43C7-A609-E2327B6B88D3}"/>
                </a:ext>
              </a:extLst>
            </p:cNvPr>
            <p:cNvSpPr>
              <a:spLocks noChangeShapeType="1"/>
            </p:cNvSpPr>
            <p:nvPr/>
          </p:nvSpPr>
          <p:spPr bwMode="auto">
            <a:xfrm>
              <a:off x="2580162" y="4638672"/>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 name="Line 14">
              <a:extLst>
                <a:ext uri="{FF2B5EF4-FFF2-40B4-BE49-F238E27FC236}">
                  <a16:creationId xmlns:a16="http://schemas.microsoft.com/office/drawing/2014/main" id="{60AB2173-613A-4B1B-ABA1-E2919B61A0A3}"/>
                </a:ext>
              </a:extLst>
            </p:cNvPr>
            <p:cNvSpPr>
              <a:spLocks noChangeShapeType="1"/>
            </p:cNvSpPr>
            <p:nvPr/>
          </p:nvSpPr>
          <p:spPr bwMode="auto">
            <a:xfrm>
              <a:off x="2580162" y="4977357"/>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 name="Line 15">
              <a:extLst>
                <a:ext uri="{FF2B5EF4-FFF2-40B4-BE49-F238E27FC236}">
                  <a16:creationId xmlns:a16="http://schemas.microsoft.com/office/drawing/2014/main" id="{4E5CF751-4ED4-40DC-9758-255979EAB74A}"/>
                </a:ext>
              </a:extLst>
            </p:cNvPr>
            <p:cNvSpPr>
              <a:spLocks noChangeShapeType="1"/>
            </p:cNvSpPr>
            <p:nvPr/>
          </p:nvSpPr>
          <p:spPr bwMode="auto">
            <a:xfrm>
              <a:off x="2580162" y="5317864"/>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8" name="Line 16">
              <a:extLst>
                <a:ext uri="{FF2B5EF4-FFF2-40B4-BE49-F238E27FC236}">
                  <a16:creationId xmlns:a16="http://schemas.microsoft.com/office/drawing/2014/main" id="{55F83FEA-D05F-4E78-94D7-ECBFFCC5E03E}"/>
                </a:ext>
              </a:extLst>
            </p:cNvPr>
            <p:cNvSpPr>
              <a:spLocks noChangeShapeType="1"/>
            </p:cNvSpPr>
            <p:nvPr/>
          </p:nvSpPr>
          <p:spPr bwMode="auto">
            <a:xfrm>
              <a:off x="2580162" y="5656548"/>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9" name="Line 17">
              <a:extLst>
                <a:ext uri="{FF2B5EF4-FFF2-40B4-BE49-F238E27FC236}">
                  <a16:creationId xmlns:a16="http://schemas.microsoft.com/office/drawing/2014/main" id="{254BA6A5-9C6A-467D-A87D-F09A5AAEB647}"/>
                </a:ext>
              </a:extLst>
            </p:cNvPr>
            <p:cNvSpPr>
              <a:spLocks noChangeShapeType="1"/>
            </p:cNvSpPr>
            <p:nvPr/>
          </p:nvSpPr>
          <p:spPr bwMode="auto">
            <a:xfrm>
              <a:off x="2580162" y="5995232"/>
              <a:ext cx="93686"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0" name="Freeform 18">
              <a:extLst>
                <a:ext uri="{FF2B5EF4-FFF2-40B4-BE49-F238E27FC236}">
                  <a16:creationId xmlns:a16="http://schemas.microsoft.com/office/drawing/2014/main" id="{7210876B-7B80-4793-A976-12CA0D4EF664}"/>
                </a:ext>
              </a:extLst>
            </p:cNvPr>
            <p:cNvSpPr>
              <a:spLocks noEditPoints="1"/>
            </p:cNvSpPr>
            <p:nvPr/>
          </p:nvSpPr>
          <p:spPr bwMode="auto">
            <a:xfrm>
              <a:off x="4266503" y="3833841"/>
              <a:ext cx="1906299" cy="2044853"/>
            </a:xfrm>
            <a:custGeom>
              <a:avLst/>
              <a:gdLst>
                <a:gd name="T0" fmla="*/ 754 w 936"/>
                <a:gd name="T1" fmla="*/ 80 h 1123"/>
                <a:gd name="T2" fmla="*/ 754 w 936"/>
                <a:gd name="T3" fmla="*/ 0 h 1123"/>
                <a:gd name="T4" fmla="*/ 851 w 936"/>
                <a:gd name="T5" fmla="*/ 0 h 1123"/>
                <a:gd name="T6" fmla="*/ 754 w 936"/>
                <a:gd name="T7" fmla="*/ 0 h 1123"/>
                <a:gd name="T8" fmla="*/ 851 w 936"/>
                <a:gd name="T9" fmla="*/ 227 h 1123"/>
                <a:gd name="T10" fmla="*/ 754 w 936"/>
                <a:gd name="T11" fmla="*/ 227 h 1123"/>
                <a:gd name="T12" fmla="*/ 936 w 936"/>
                <a:gd name="T13" fmla="*/ 80 h 1123"/>
                <a:gd name="T14" fmla="*/ 754 w 936"/>
                <a:gd name="T15" fmla="*/ 80 h 1123"/>
                <a:gd name="T16" fmla="*/ 754 w 936"/>
                <a:gd name="T17" fmla="*/ 227 h 1123"/>
                <a:gd name="T18" fmla="*/ 754 w 936"/>
                <a:gd name="T19" fmla="*/ 80 h 1123"/>
                <a:gd name="T20" fmla="*/ 754 w 936"/>
                <a:gd name="T21" fmla="*/ 80 h 1123"/>
                <a:gd name="T22" fmla="*/ 573 w 936"/>
                <a:gd name="T23" fmla="*/ 80 h 1123"/>
                <a:gd name="T24" fmla="*/ 754 w 936"/>
                <a:gd name="T25" fmla="*/ 227 h 1123"/>
                <a:gd name="T26" fmla="*/ 658 w 936"/>
                <a:gd name="T27" fmla="*/ 227 h 1123"/>
                <a:gd name="T28" fmla="*/ 754 w 936"/>
                <a:gd name="T29" fmla="*/ 0 h 1123"/>
                <a:gd name="T30" fmla="*/ 658 w 936"/>
                <a:gd name="T31" fmla="*/ 0 h 1123"/>
                <a:gd name="T32" fmla="*/ 182 w 936"/>
                <a:gd name="T33" fmla="*/ 1123 h 1123"/>
                <a:gd name="T34" fmla="*/ 182 w 936"/>
                <a:gd name="T35" fmla="*/ 1025 h 1123"/>
                <a:gd name="T36" fmla="*/ 182 w 936"/>
                <a:gd name="T37" fmla="*/ 1025 h 1123"/>
                <a:gd name="T38" fmla="*/ 182 w 936"/>
                <a:gd name="T39" fmla="*/ 982 h 1123"/>
                <a:gd name="T40" fmla="*/ 182 w 936"/>
                <a:gd name="T41" fmla="*/ 1123 h 1123"/>
                <a:gd name="T42" fmla="*/ 85 w 936"/>
                <a:gd name="T43" fmla="*/ 1123 h 1123"/>
                <a:gd name="T44" fmla="*/ 182 w 936"/>
                <a:gd name="T45" fmla="*/ 982 h 1123"/>
                <a:gd name="T46" fmla="*/ 85 w 936"/>
                <a:gd name="T47" fmla="*/ 982 h 1123"/>
                <a:gd name="T48" fmla="*/ 182 w 936"/>
                <a:gd name="T49" fmla="*/ 1025 h 1123"/>
                <a:gd name="T50" fmla="*/ 0 w 936"/>
                <a:gd name="T51" fmla="*/ 1025 h 1123"/>
                <a:gd name="T52" fmla="*/ 363 w 936"/>
                <a:gd name="T53" fmla="*/ 1025 h 1123"/>
                <a:gd name="T54" fmla="*/ 182 w 936"/>
                <a:gd name="T55" fmla="*/ 1025 h 1123"/>
                <a:gd name="T56" fmla="*/ 278 w 936"/>
                <a:gd name="T57" fmla="*/ 1123 h 1123"/>
                <a:gd name="T58" fmla="*/ 182 w 936"/>
                <a:gd name="T59" fmla="*/ 1123 h 1123"/>
                <a:gd name="T60" fmla="*/ 278 w 936"/>
                <a:gd name="T61" fmla="*/ 982 h 1123"/>
                <a:gd name="T62" fmla="*/ 182 w 936"/>
                <a:gd name="T63" fmla="*/ 982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6" h="1123">
                  <a:moveTo>
                    <a:pt x="754" y="80"/>
                  </a:moveTo>
                  <a:lnTo>
                    <a:pt x="754" y="0"/>
                  </a:lnTo>
                  <a:moveTo>
                    <a:pt x="851" y="0"/>
                  </a:moveTo>
                  <a:lnTo>
                    <a:pt x="754" y="0"/>
                  </a:lnTo>
                  <a:moveTo>
                    <a:pt x="851" y="227"/>
                  </a:moveTo>
                  <a:lnTo>
                    <a:pt x="754" y="227"/>
                  </a:lnTo>
                  <a:moveTo>
                    <a:pt x="936" y="80"/>
                  </a:moveTo>
                  <a:lnTo>
                    <a:pt x="754" y="80"/>
                  </a:lnTo>
                  <a:moveTo>
                    <a:pt x="754" y="227"/>
                  </a:moveTo>
                  <a:lnTo>
                    <a:pt x="754" y="80"/>
                  </a:lnTo>
                  <a:moveTo>
                    <a:pt x="754" y="80"/>
                  </a:moveTo>
                  <a:lnTo>
                    <a:pt x="573" y="80"/>
                  </a:lnTo>
                  <a:moveTo>
                    <a:pt x="754" y="227"/>
                  </a:moveTo>
                  <a:lnTo>
                    <a:pt x="658" y="227"/>
                  </a:lnTo>
                  <a:moveTo>
                    <a:pt x="754" y="0"/>
                  </a:moveTo>
                  <a:lnTo>
                    <a:pt x="658" y="0"/>
                  </a:lnTo>
                  <a:moveTo>
                    <a:pt x="182" y="1123"/>
                  </a:moveTo>
                  <a:lnTo>
                    <a:pt x="182" y="1025"/>
                  </a:lnTo>
                  <a:moveTo>
                    <a:pt x="182" y="1025"/>
                  </a:moveTo>
                  <a:lnTo>
                    <a:pt x="182" y="982"/>
                  </a:lnTo>
                  <a:moveTo>
                    <a:pt x="182" y="1123"/>
                  </a:moveTo>
                  <a:lnTo>
                    <a:pt x="85" y="1123"/>
                  </a:lnTo>
                  <a:moveTo>
                    <a:pt x="182" y="982"/>
                  </a:moveTo>
                  <a:lnTo>
                    <a:pt x="85" y="982"/>
                  </a:lnTo>
                  <a:moveTo>
                    <a:pt x="182" y="1025"/>
                  </a:moveTo>
                  <a:lnTo>
                    <a:pt x="0" y="1025"/>
                  </a:lnTo>
                  <a:moveTo>
                    <a:pt x="363" y="1025"/>
                  </a:moveTo>
                  <a:lnTo>
                    <a:pt x="182" y="1025"/>
                  </a:lnTo>
                  <a:moveTo>
                    <a:pt x="278" y="1123"/>
                  </a:moveTo>
                  <a:lnTo>
                    <a:pt x="182" y="1123"/>
                  </a:lnTo>
                  <a:moveTo>
                    <a:pt x="278" y="982"/>
                  </a:moveTo>
                  <a:lnTo>
                    <a:pt x="182" y="982"/>
                  </a:lnTo>
                </a:path>
              </a:pathLst>
            </a:custGeom>
            <a:noFill/>
            <a:ln w="2698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1" name="Freeform 19">
              <a:extLst>
                <a:ext uri="{FF2B5EF4-FFF2-40B4-BE49-F238E27FC236}">
                  <a16:creationId xmlns:a16="http://schemas.microsoft.com/office/drawing/2014/main" id="{0C589B20-0431-40E6-9110-3D8CF1A1DEFF}"/>
                </a:ext>
              </a:extLst>
            </p:cNvPr>
            <p:cNvSpPr>
              <a:spLocks/>
            </p:cNvSpPr>
            <p:nvPr/>
          </p:nvSpPr>
          <p:spPr bwMode="auto">
            <a:xfrm>
              <a:off x="5734923" y="3682709"/>
              <a:ext cx="138492" cy="123820"/>
            </a:xfrm>
            <a:custGeom>
              <a:avLst/>
              <a:gdLst>
                <a:gd name="T0" fmla="*/ 42 w 49"/>
                <a:gd name="T1" fmla="*/ 42 h 49"/>
                <a:gd name="T2" fmla="*/ 49 w 49"/>
                <a:gd name="T3" fmla="*/ 25 h 49"/>
                <a:gd name="T4" fmla="*/ 42 w 49"/>
                <a:gd name="T5" fmla="*/ 7 h 49"/>
                <a:gd name="T6" fmla="*/ 25 w 49"/>
                <a:gd name="T7" fmla="*/ 0 h 49"/>
                <a:gd name="T8" fmla="*/ 7 w 49"/>
                <a:gd name="T9" fmla="*/ 7 h 49"/>
                <a:gd name="T10" fmla="*/ 0 w 49"/>
                <a:gd name="T11" fmla="*/ 25 h 49"/>
                <a:gd name="T12" fmla="*/ 7 w 49"/>
                <a:gd name="T13" fmla="*/ 42 h 49"/>
                <a:gd name="T14" fmla="*/ 25 w 49"/>
                <a:gd name="T15" fmla="*/ 49 h 49"/>
                <a:gd name="T16" fmla="*/ 42 w 49"/>
                <a:gd name="T17"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2" y="42"/>
                  </a:moveTo>
                  <a:cubicBezTo>
                    <a:pt x="47" y="37"/>
                    <a:pt x="49" y="31"/>
                    <a:pt x="49" y="25"/>
                  </a:cubicBezTo>
                  <a:cubicBezTo>
                    <a:pt x="49" y="18"/>
                    <a:pt x="47" y="12"/>
                    <a:pt x="42" y="7"/>
                  </a:cubicBezTo>
                  <a:cubicBezTo>
                    <a:pt x="37" y="3"/>
                    <a:pt x="32" y="0"/>
                    <a:pt x="25" y="0"/>
                  </a:cubicBezTo>
                  <a:cubicBezTo>
                    <a:pt x="18" y="0"/>
                    <a:pt x="12" y="3"/>
                    <a:pt x="7" y="7"/>
                  </a:cubicBezTo>
                  <a:cubicBezTo>
                    <a:pt x="3" y="12"/>
                    <a:pt x="0" y="18"/>
                    <a:pt x="0" y="25"/>
                  </a:cubicBezTo>
                  <a:cubicBezTo>
                    <a:pt x="0" y="31"/>
                    <a:pt x="3" y="37"/>
                    <a:pt x="7" y="42"/>
                  </a:cubicBezTo>
                  <a:cubicBezTo>
                    <a:pt x="12" y="47"/>
                    <a:pt x="18" y="49"/>
                    <a:pt x="25" y="49"/>
                  </a:cubicBezTo>
                  <a:cubicBezTo>
                    <a:pt x="32" y="49"/>
                    <a:pt x="37" y="47"/>
                    <a:pt x="42" y="42"/>
                  </a:cubicBez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2" name="Freeform 20">
              <a:extLst>
                <a:ext uri="{FF2B5EF4-FFF2-40B4-BE49-F238E27FC236}">
                  <a16:creationId xmlns:a16="http://schemas.microsoft.com/office/drawing/2014/main" id="{E6E86F9B-3A20-4623-B82C-DB49A8A93AFD}"/>
                </a:ext>
              </a:extLst>
            </p:cNvPr>
            <p:cNvSpPr>
              <a:spLocks/>
            </p:cNvSpPr>
            <p:nvPr/>
          </p:nvSpPr>
          <p:spPr bwMode="auto">
            <a:xfrm>
              <a:off x="5537369" y="3788320"/>
              <a:ext cx="136456" cy="123820"/>
            </a:xfrm>
            <a:custGeom>
              <a:avLst/>
              <a:gdLst>
                <a:gd name="T0" fmla="*/ 41 w 49"/>
                <a:gd name="T1" fmla="*/ 42 h 49"/>
                <a:gd name="T2" fmla="*/ 49 w 49"/>
                <a:gd name="T3" fmla="*/ 24 h 49"/>
                <a:gd name="T4" fmla="*/ 41 w 49"/>
                <a:gd name="T5" fmla="*/ 7 h 49"/>
                <a:gd name="T6" fmla="*/ 24 w 49"/>
                <a:gd name="T7" fmla="*/ 0 h 49"/>
                <a:gd name="T8" fmla="*/ 7 w 49"/>
                <a:gd name="T9" fmla="*/ 7 h 49"/>
                <a:gd name="T10" fmla="*/ 0 w 49"/>
                <a:gd name="T11" fmla="*/ 24 h 49"/>
                <a:gd name="T12" fmla="*/ 7 w 49"/>
                <a:gd name="T13" fmla="*/ 42 h 49"/>
                <a:gd name="T14" fmla="*/ 24 w 49"/>
                <a:gd name="T15" fmla="*/ 49 h 49"/>
                <a:gd name="T16" fmla="*/ 41 w 49"/>
                <a:gd name="T17"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42"/>
                  </a:moveTo>
                  <a:cubicBezTo>
                    <a:pt x="46" y="37"/>
                    <a:pt x="49" y="31"/>
                    <a:pt x="49" y="24"/>
                  </a:cubicBezTo>
                  <a:cubicBezTo>
                    <a:pt x="49" y="18"/>
                    <a:pt x="46" y="12"/>
                    <a:pt x="41" y="7"/>
                  </a:cubicBezTo>
                  <a:cubicBezTo>
                    <a:pt x="37" y="2"/>
                    <a:pt x="31" y="0"/>
                    <a:pt x="24" y="0"/>
                  </a:cubicBezTo>
                  <a:cubicBezTo>
                    <a:pt x="17" y="0"/>
                    <a:pt x="12" y="2"/>
                    <a:pt x="7" y="7"/>
                  </a:cubicBezTo>
                  <a:cubicBezTo>
                    <a:pt x="2" y="12"/>
                    <a:pt x="0" y="18"/>
                    <a:pt x="0" y="24"/>
                  </a:cubicBezTo>
                  <a:cubicBezTo>
                    <a:pt x="0" y="31"/>
                    <a:pt x="2" y="37"/>
                    <a:pt x="7" y="42"/>
                  </a:cubicBezTo>
                  <a:cubicBezTo>
                    <a:pt x="12" y="46"/>
                    <a:pt x="17" y="49"/>
                    <a:pt x="24" y="49"/>
                  </a:cubicBezTo>
                  <a:cubicBezTo>
                    <a:pt x="31" y="49"/>
                    <a:pt x="37" y="46"/>
                    <a:pt x="41" y="42"/>
                  </a:cubicBez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3" name="Freeform 21">
              <a:extLst>
                <a:ext uri="{FF2B5EF4-FFF2-40B4-BE49-F238E27FC236}">
                  <a16:creationId xmlns:a16="http://schemas.microsoft.com/office/drawing/2014/main" id="{9283E378-6922-4975-9EC5-0BF9C32E0ED0}"/>
                </a:ext>
              </a:extLst>
            </p:cNvPr>
            <p:cNvSpPr>
              <a:spLocks/>
            </p:cNvSpPr>
            <p:nvPr/>
          </p:nvSpPr>
          <p:spPr bwMode="auto">
            <a:xfrm>
              <a:off x="5734923" y="3941275"/>
              <a:ext cx="138492" cy="123820"/>
            </a:xfrm>
            <a:custGeom>
              <a:avLst/>
              <a:gdLst>
                <a:gd name="T0" fmla="*/ 42 w 49"/>
                <a:gd name="T1" fmla="*/ 41 h 49"/>
                <a:gd name="T2" fmla="*/ 49 w 49"/>
                <a:gd name="T3" fmla="*/ 24 h 49"/>
                <a:gd name="T4" fmla="*/ 42 w 49"/>
                <a:gd name="T5" fmla="*/ 7 h 49"/>
                <a:gd name="T6" fmla="*/ 25 w 49"/>
                <a:gd name="T7" fmla="*/ 0 h 49"/>
                <a:gd name="T8" fmla="*/ 7 w 49"/>
                <a:gd name="T9" fmla="*/ 7 h 49"/>
                <a:gd name="T10" fmla="*/ 0 w 49"/>
                <a:gd name="T11" fmla="*/ 24 h 49"/>
                <a:gd name="T12" fmla="*/ 7 w 49"/>
                <a:gd name="T13" fmla="*/ 41 h 49"/>
                <a:gd name="T14" fmla="*/ 25 w 49"/>
                <a:gd name="T15" fmla="*/ 49 h 49"/>
                <a:gd name="T16" fmla="*/ 42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2" y="41"/>
                  </a:moveTo>
                  <a:cubicBezTo>
                    <a:pt x="47" y="37"/>
                    <a:pt x="49" y="31"/>
                    <a:pt x="49" y="24"/>
                  </a:cubicBezTo>
                  <a:cubicBezTo>
                    <a:pt x="49" y="17"/>
                    <a:pt x="47" y="12"/>
                    <a:pt x="42" y="7"/>
                  </a:cubicBezTo>
                  <a:cubicBezTo>
                    <a:pt x="37" y="2"/>
                    <a:pt x="32" y="0"/>
                    <a:pt x="25" y="0"/>
                  </a:cubicBezTo>
                  <a:cubicBezTo>
                    <a:pt x="18" y="0"/>
                    <a:pt x="12" y="2"/>
                    <a:pt x="7" y="7"/>
                  </a:cubicBezTo>
                  <a:cubicBezTo>
                    <a:pt x="3" y="12"/>
                    <a:pt x="0" y="17"/>
                    <a:pt x="0" y="24"/>
                  </a:cubicBezTo>
                  <a:cubicBezTo>
                    <a:pt x="0" y="31"/>
                    <a:pt x="3" y="37"/>
                    <a:pt x="7" y="41"/>
                  </a:cubicBezTo>
                  <a:cubicBezTo>
                    <a:pt x="12" y="46"/>
                    <a:pt x="18" y="49"/>
                    <a:pt x="25" y="49"/>
                  </a:cubicBezTo>
                  <a:cubicBezTo>
                    <a:pt x="32" y="49"/>
                    <a:pt x="37" y="46"/>
                    <a:pt x="42" y="41"/>
                  </a:cubicBez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4" name="Freeform 22">
              <a:extLst>
                <a:ext uri="{FF2B5EF4-FFF2-40B4-BE49-F238E27FC236}">
                  <a16:creationId xmlns:a16="http://schemas.microsoft.com/office/drawing/2014/main" id="{B0B43B57-CA18-47F0-AAA3-D4748FEE90D4}"/>
                </a:ext>
              </a:extLst>
            </p:cNvPr>
            <p:cNvSpPr>
              <a:spLocks/>
            </p:cNvSpPr>
            <p:nvPr/>
          </p:nvSpPr>
          <p:spPr bwMode="auto">
            <a:xfrm>
              <a:off x="5926368" y="3888468"/>
              <a:ext cx="138492" cy="123820"/>
            </a:xfrm>
            <a:custGeom>
              <a:avLst/>
              <a:gdLst>
                <a:gd name="T0" fmla="*/ 42 w 49"/>
                <a:gd name="T1" fmla="*/ 41 h 49"/>
                <a:gd name="T2" fmla="*/ 49 w 49"/>
                <a:gd name="T3" fmla="*/ 24 h 49"/>
                <a:gd name="T4" fmla="*/ 42 w 49"/>
                <a:gd name="T5" fmla="*/ 7 h 49"/>
                <a:gd name="T6" fmla="*/ 25 w 49"/>
                <a:gd name="T7" fmla="*/ 0 h 49"/>
                <a:gd name="T8" fmla="*/ 7 w 49"/>
                <a:gd name="T9" fmla="*/ 7 h 49"/>
                <a:gd name="T10" fmla="*/ 0 w 49"/>
                <a:gd name="T11" fmla="*/ 24 h 49"/>
                <a:gd name="T12" fmla="*/ 7 w 49"/>
                <a:gd name="T13" fmla="*/ 41 h 49"/>
                <a:gd name="T14" fmla="*/ 25 w 49"/>
                <a:gd name="T15" fmla="*/ 49 h 49"/>
                <a:gd name="T16" fmla="*/ 42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2" y="41"/>
                  </a:moveTo>
                  <a:cubicBezTo>
                    <a:pt x="47" y="37"/>
                    <a:pt x="49" y="31"/>
                    <a:pt x="49" y="24"/>
                  </a:cubicBezTo>
                  <a:cubicBezTo>
                    <a:pt x="49" y="17"/>
                    <a:pt x="47" y="12"/>
                    <a:pt x="42" y="7"/>
                  </a:cubicBezTo>
                  <a:cubicBezTo>
                    <a:pt x="37" y="2"/>
                    <a:pt x="31" y="0"/>
                    <a:pt x="25" y="0"/>
                  </a:cubicBezTo>
                  <a:cubicBezTo>
                    <a:pt x="18" y="0"/>
                    <a:pt x="12" y="2"/>
                    <a:pt x="7" y="7"/>
                  </a:cubicBezTo>
                  <a:cubicBezTo>
                    <a:pt x="3" y="12"/>
                    <a:pt x="0" y="17"/>
                    <a:pt x="0" y="24"/>
                  </a:cubicBezTo>
                  <a:cubicBezTo>
                    <a:pt x="0" y="31"/>
                    <a:pt x="3" y="37"/>
                    <a:pt x="7" y="41"/>
                  </a:cubicBezTo>
                  <a:cubicBezTo>
                    <a:pt x="12" y="46"/>
                    <a:pt x="18" y="49"/>
                    <a:pt x="25" y="49"/>
                  </a:cubicBezTo>
                  <a:cubicBezTo>
                    <a:pt x="31" y="49"/>
                    <a:pt x="37" y="46"/>
                    <a:pt x="42" y="41"/>
                  </a:cubicBez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5" name="Freeform 23">
              <a:extLst>
                <a:ext uri="{FF2B5EF4-FFF2-40B4-BE49-F238E27FC236}">
                  <a16:creationId xmlns:a16="http://schemas.microsoft.com/office/drawing/2014/main" id="{8BF2B801-FFB8-45F5-A10E-88F1744AFA18}"/>
                </a:ext>
              </a:extLst>
            </p:cNvPr>
            <p:cNvSpPr>
              <a:spLocks/>
            </p:cNvSpPr>
            <p:nvPr/>
          </p:nvSpPr>
          <p:spPr bwMode="auto">
            <a:xfrm>
              <a:off x="5734923" y="4165243"/>
              <a:ext cx="138492" cy="120178"/>
            </a:xfrm>
            <a:custGeom>
              <a:avLst/>
              <a:gdLst>
                <a:gd name="T0" fmla="*/ 42 w 49"/>
                <a:gd name="T1" fmla="*/ 41 h 48"/>
                <a:gd name="T2" fmla="*/ 49 w 49"/>
                <a:gd name="T3" fmla="*/ 24 h 48"/>
                <a:gd name="T4" fmla="*/ 42 w 49"/>
                <a:gd name="T5" fmla="*/ 7 h 48"/>
                <a:gd name="T6" fmla="*/ 25 w 49"/>
                <a:gd name="T7" fmla="*/ 0 h 48"/>
                <a:gd name="T8" fmla="*/ 7 w 49"/>
                <a:gd name="T9" fmla="*/ 7 h 48"/>
                <a:gd name="T10" fmla="*/ 0 w 49"/>
                <a:gd name="T11" fmla="*/ 24 h 48"/>
                <a:gd name="T12" fmla="*/ 7 w 49"/>
                <a:gd name="T13" fmla="*/ 41 h 48"/>
                <a:gd name="T14" fmla="*/ 25 w 49"/>
                <a:gd name="T15" fmla="*/ 48 h 48"/>
                <a:gd name="T16" fmla="*/ 42 w 49"/>
                <a:gd name="T17"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2" y="41"/>
                  </a:moveTo>
                  <a:cubicBezTo>
                    <a:pt x="47" y="37"/>
                    <a:pt x="49" y="31"/>
                    <a:pt x="49" y="24"/>
                  </a:cubicBezTo>
                  <a:cubicBezTo>
                    <a:pt x="49" y="17"/>
                    <a:pt x="47" y="11"/>
                    <a:pt x="42" y="7"/>
                  </a:cubicBezTo>
                  <a:cubicBezTo>
                    <a:pt x="37" y="2"/>
                    <a:pt x="32" y="0"/>
                    <a:pt x="25" y="0"/>
                  </a:cubicBezTo>
                  <a:cubicBezTo>
                    <a:pt x="18" y="0"/>
                    <a:pt x="12" y="2"/>
                    <a:pt x="7" y="7"/>
                  </a:cubicBezTo>
                  <a:cubicBezTo>
                    <a:pt x="3" y="11"/>
                    <a:pt x="0" y="17"/>
                    <a:pt x="0" y="24"/>
                  </a:cubicBezTo>
                  <a:cubicBezTo>
                    <a:pt x="0" y="31"/>
                    <a:pt x="3" y="37"/>
                    <a:pt x="7" y="41"/>
                  </a:cubicBezTo>
                  <a:cubicBezTo>
                    <a:pt x="12" y="46"/>
                    <a:pt x="18" y="48"/>
                    <a:pt x="25" y="48"/>
                  </a:cubicBezTo>
                  <a:cubicBezTo>
                    <a:pt x="32" y="48"/>
                    <a:pt x="37" y="46"/>
                    <a:pt x="42" y="41"/>
                  </a:cubicBez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6" name="Freeform 24">
              <a:extLst>
                <a:ext uri="{FF2B5EF4-FFF2-40B4-BE49-F238E27FC236}">
                  <a16:creationId xmlns:a16="http://schemas.microsoft.com/office/drawing/2014/main" id="{24BC653F-A134-4C30-BCE3-A92E3AEFBB71}"/>
                </a:ext>
              </a:extLst>
            </p:cNvPr>
            <p:cNvSpPr>
              <a:spLocks/>
            </p:cNvSpPr>
            <p:nvPr/>
          </p:nvSpPr>
          <p:spPr bwMode="auto">
            <a:xfrm>
              <a:off x="5734921" y="5607384"/>
              <a:ext cx="138492" cy="121998"/>
            </a:xfrm>
            <a:custGeom>
              <a:avLst/>
              <a:gdLst>
                <a:gd name="T0" fmla="*/ 42 w 49"/>
                <a:gd name="T1" fmla="*/ 41 h 49"/>
                <a:gd name="T2" fmla="*/ 49 w 49"/>
                <a:gd name="T3" fmla="*/ 24 h 49"/>
                <a:gd name="T4" fmla="*/ 42 w 49"/>
                <a:gd name="T5" fmla="*/ 7 h 49"/>
                <a:gd name="T6" fmla="*/ 25 w 49"/>
                <a:gd name="T7" fmla="*/ 0 h 49"/>
                <a:gd name="T8" fmla="*/ 7 w 49"/>
                <a:gd name="T9" fmla="*/ 7 h 49"/>
                <a:gd name="T10" fmla="*/ 0 w 49"/>
                <a:gd name="T11" fmla="*/ 24 h 49"/>
                <a:gd name="T12" fmla="*/ 7 w 49"/>
                <a:gd name="T13" fmla="*/ 41 h 49"/>
                <a:gd name="T14" fmla="*/ 25 w 49"/>
                <a:gd name="T15" fmla="*/ 49 h 49"/>
                <a:gd name="T16" fmla="*/ 42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2" y="41"/>
                  </a:moveTo>
                  <a:cubicBezTo>
                    <a:pt x="47" y="37"/>
                    <a:pt x="49" y="31"/>
                    <a:pt x="49" y="24"/>
                  </a:cubicBezTo>
                  <a:cubicBezTo>
                    <a:pt x="49" y="17"/>
                    <a:pt x="47" y="12"/>
                    <a:pt x="42" y="7"/>
                  </a:cubicBezTo>
                  <a:cubicBezTo>
                    <a:pt x="37" y="2"/>
                    <a:pt x="32" y="0"/>
                    <a:pt x="25" y="0"/>
                  </a:cubicBezTo>
                  <a:cubicBezTo>
                    <a:pt x="18" y="0"/>
                    <a:pt x="12" y="2"/>
                    <a:pt x="7" y="7"/>
                  </a:cubicBezTo>
                  <a:cubicBezTo>
                    <a:pt x="3" y="12"/>
                    <a:pt x="0" y="17"/>
                    <a:pt x="0" y="24"/>
                  </a:cubicBezTo>
                  <a:cubicBezTo>
                    <a:pt x="0" y="31"/>
                    <a:pt x="3" y="37"/>
                    <a:pt x="7" y="41"/>
                  </a:cubicBezTo>
                  <a:cubicBezTo>
                    <a:pt x="12" y="46"/>
                    <a:pt x="18" y="49"/>
                    <a:pt x="25" y="49"/>
                  </a:cubicBezTo>
                  <a:cubicBezTo>
                    <a:pt x="32" y="49"/>
                    <a:pt x="37" y="46"/>
                    <a:pt x="42" y="41"/>
                  </a:cubicBezTo>
                  <a:close/>
                </a:path>
              </a:pathLst>
            </a:custGeom>
            <a:solidFill>
              <a:srgbClr val="0099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7" name="Freeform 25">
              <a:extLst>
                <a:ext uri="{FF2B5EF4-FFF2-40B4-BE49-F238E27FC236}">
                  <a16:creationId xmlns:a16="http://schemas.microsoft.com/office/drawing/2014/main" id="{310CA7C1-3711-4DE9-949C-54E106FFFC2F}"/>
                </a:ext>
              </a:extLst>
            </p:cNvPr>
            <p:cNvSpPr>
              <a:spLocks/>
            </p:cNvSpPr>
            <p:nvPr/>
          </p:nvSpPr>
          <p:spPr bwMode="auto">
            <a:xfrm>
              <a:off x="4276684" y="5600100"/>
              <a:ext cx="134419" cy="120178"/>
            </a:xfrm>
            <a:custGeom>
              <a:avLst/>
              <a:gdLst>
                <a:gd name="T0" fmla="*/ 24 w 48"/>
                <a:gd name="T1" fmla="*/ 48 h 48"/>
                <a:gd name="T2" fmla="*/ 41 w 48"/>
                <a:gd name="T3" fmla="*/ 41 h 48"/>
                <a:gd name="T4" fmla="*/ 48 w 48"/>
                <a:gd name="T5" fmla="*/ 24 h 48"/>
                <a:gd name="T6" fmla="*/ 41 w 48"/>
                <a:gd name="T7" fmla="*/ 7 h 48"/>
                <a:gd name="T8" fmla="*/ 24 w 48"/>
                <a:gd name="T9" fmla="*/ 0 h 48"/>
                <a:gd name="T10" fmla="*/ 7 w 48"/>
                <a:gd name="T11" fmla="*/ 7 h 48"/>
                <a:gd name="T12" fmla="*/ 0 w 48"/>
                <a:gd name="T13" fmla="*/ 24 h 48"/>
                <a:gd name="T14" fmla="*/ 7 w 48"/>
                <a:gd name="T15" fmla="*/ 41 h 48"/>
                <a:gd name="T16" fmla="*/ 24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24" y="48"/>
                  </a:moveTo>
                  <a:cubicBezTo>
                    <a:pt x="31" y="48"/>
                    <a:pt x="37" y="46"/>
                    <a:pt x="41" y="41"/>
                  </a:cubicBezTo>
                  <a:cubicBezTo>
                    <a:pt x="46" y="37"/>
                    <a:pt x="48" y="31"/>
                    <a:pt x="48" y="24"/>
                  </a:cubicBezTo>
                  <a:cubicBezTo>
                    <a:pt x="48" y="17"/>
                    <a:pt x="46" y="11"/>
                    <a:pt x="41" y="7"/>
                  </a:cubicBezTo>
                  <a:cubicBezTo>
                    <a:pt x="37" y="2"/>
                    <a:pt x="31" y="0"/>
                    <a:pt x="24" y="0"/>
                  </a:cubicBezTo>
                  <a:cubicBezTo>
                    <a:pt x="17" y="0"/>
                    <a:pt x="11" y="2"/>
                    <a:pt x="7" y="7"/>
                  </a:cubicBezTo>
                  <a:cubicBezTo>
                    <a:pt x="2" y="11"/>
                    <a:pt x="0" y="17"/>
                    <a:pt x="0" y="24"/>
                  </a:cubicBezTo>
                  <a:cubicBezTo>
                    <a:pt x="0" y="31"/>
                    <a:pt x="2" y="37"/>
                    <a:pt x="7" y="41"/>
                  </a:cubicBezTo>
                  <a:cubicBezTo>
                    <a:pt x="11" y="46"/>
                    <a:pt x="17" y="48"/>
                    <a:pt x="24" y="48"/>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8" name="Freeform 26">
              <a:extLst>
                <a:ext uri="{FF2B5EF4-FFF2-40B4-BE49-F238E27FC236}">
                  <a16:creationId xmlns:a16="http://schemas.microsoft.com/office/drawing/2014/main" id="{6E61944F-E496-4805-92F6-0961993807B4}"/>
                </a:ext>
              </a:extLst>
            </p:cNvPr>
            <p:cNvSpPr>
              <a:spLocks/>
            </p:cNvSpPr>
            <p:nvPr/>
          </p:nvSpPr>
          <p:spPr bwMode="auto">
            <a:xfrm>
              <a:off x="4466093" y="5621951"/>
              <a:ext cx="136456" cy="123820"/>
            </a:xfrm>
            <a:custGeom>
              <a:avLst/>
              <a:gdLst>
                <a:gd name="T0" fmla="*/ 25 w 49"/>
                <a:gd name="T1" fmla="*/ 49 h 49"/>
                <a:gd name="T2" fmla="*/ 42 w 49"/>
                <a:gd name="T3" fmla="*/ 42 h 49"/>
                <a:gd name="T4" fmla="*/ 49 w 49"/>
                <a:gd name="T5" fmla="*/ 24 h 49"/>
                <a:gd name="T6" fmla="*/ 42 w 49"/>
                <a:gd name="T7" fmla="*/ 7 h 49"/>
                <a:gd name="T8" fmla="*/ 25 w 49"/>
                <a:gd name="T9" fmla="*/ 0 h 49"/>
                <a:gd name="T10" fmla="*/ 7 w 49"/>
                <a:gd name="T11" fmla="*/ 7 h 49"/>
                <a:gd name="T12" fmla="*/ 0 w 49"/>
                <a:gd name="T13" fmla="*/ 24 h 49"/>
                <a:gd name="T14" fmla="*/ 7 w 49"/>
                <a:gd name="T15" fmla="*/ 42 h 49"/>
                <a:gd name="T16" fmla="*/ 25 w 4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25" y="49"/>
                  </a:moveTo>
                  <a:cubicBezTo>
                    <a:pt x="32" y="49"/>
                    <a:pt x="37" y="46"/>
                    <a:pt x="42" y="42"/>
                  </a:cubicBezTo>
                  <a:cubicBezTo>
                    <a:pt x="47" y="37"/>
                    <a:pt x="49" y="31"/>
                    <a:pt x="49" y="24"/>
                  </a:cubicBezTo>
                  <a:cubicBezTo>
                    <a:pt x="49" y="18"/>
                    <a:pt x="47" y="12"/>
                    <a:pt x="42" y="7"/>
                  </a:cubicBezTo>
                  <a:cubicBezTo>
                    <a:pt x="37" y="2"/>
                    <a:pt x="32" y="0"/>
                    <a:pt x="25" y="0"/>
                  </a:cubicBezTo>
                  <a:cubicBezTo>
                    <a:pt x="18" y="0"/>
                    <a:pt x="12" y="2"/>
                    <a:pt x="7" y="7"/>
                  </a:cubicBezTo>
                  <a:cubicBezTo>
                    <a:pt x="3" y="12"/>
                    <a:pt x="0" y="18"/>
                    <a:pt x="0" y="24"/>
                  </a:cubicBezTo>
                  <a:cubicBezTo>
                    <a:pt x="0" y="31"/>
                    <a:pt x="3" y="37"/>
                    <a:pt x="7" y="42"/>
                  </a:cubicBezTo>
                  <a:cubicBezTo>
                    <a:pt x="12" y="46"/>
                    <a:pt x="18" y="49"/>
                    <a:pt x="25"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9" name="Freeform 27">
              <a:extLst>
                <a:ext uri="{FF2B5EF4-FFF2-40B4-BE49-F238E27FC236}">
                  <a16:creationId xmlns:a16="http://schemas.microsoft.com/office/drawing/2014/main" id="{E821FAFC-E8D6-493D-9AFD-CF45E4091479}"/>
                </a:ext>
              </a:extLst>
            </p:cNvPr>
            <p:cNvSpPr>
              <a:spLocks/>
            </p:cNvSpPr>
            <p:nvPr/>
          </p:nvSpPr>
          <p:spPr bwMode="auto">
            <a:xfrm>
              <a:off x="4565887" y="5483564"/>
              <a:ext cx="138492" cy="123820"/>
            </a:xfrm>
            <a:custGeom>
              <a:avLst/>
              <a:gdLst>
                <a:gd name="T0" fmla="*/ 25 w 49"/>
                <a:gd name="T1" fmla="*/ 49 h 49"/>
                <a:gd name="T2" fmla="*/ 42 w 49"/>
                <a:gd name="T3" fmla="*/ 42 h 49"/>
                <a:gd name="T4" fmla="*/ 49 w 49"/>
                <a:gd name="T5" fmla="*/ 24 h 49"/>
                <a:gd name="T6" fmla="*/ 42 w 49"/>
                <a:gd name="T7" fmla="*/ 7 h 49"/>
                <a:gd name="T8" fmla="*/ 25 w 49"/>
                <a:gd name="T9" fmla="*/ 0 h 49"/>
                <a:gd name="T10" fmla="*/ 7 w 49"/>
                <a:gd name="T11" fmla="*/ 7 h 49"/>
                <a:gd name="T12" fmla="*/ 0 w 49"/>
                <a:gd name="T13" fmla="*/ 24 h 49"/>
                <a:gd name="T14" fmla="*/ 7 w 49"/>
                <a:gd name="T15" fmla="*/ 42 h 49"/>
                <a:gd name="T16" fmla="*/ 25 w 4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25" y="49"/>
                  </a:moveTo>
                  <a:cubicBezTo>
                    <a:pt x="32" y="49"/>
                    <a:pt x="37" y="46"/>
                    <a:pt x="42" y="42"/>
                  </a:cubicBezTo>
                  <a:cubicBezTo>
                    <a:pt x="47" y="37"/>
                    <a:pt x="49" y="31"/>
                    <a:pt x="49" y="24"/>
                  </a:cubicBezTo>
                  <a:cubicBezTo>
                    <a:pt x="49" y="18"/>
                    <a:pt x="47" y="12"/>
                    <a:pt x="42" y="7"/>
                  </a:cubicBezTo>
                  <a:cubicBezTo>
                    <a:pt x="37" y="2"/>
                    <a:pt x="32" y="0"/>
                    <a:pt x="25" y="0"/>
                  </a:cubicBezTo>
                  <a:cubicBezTo>
                    <a:pt x="18" y="0"/>
                    <a:pt x="12" y="2"/>
                    <a:pt x="7" y="7"/>
                  </a:cubicBezTo>
                  <a:cubicBezTo>
                    <a:pt x="3" y="12"/>
                    <a:pt x="0" y="18"/>
                    <a:pt x="0" y="24"/>
                  </a:cubicBezTo>
                  <a:cubicBezTo>
                    <a:pt x="0" y="31"/>
                    <a:pt x="3" y="37"/>
                    <a:pt x="7" y="42"/>
                  </a:cubicBezTo>
                  <a:cubicBezTo>
                    <a:pt x="12" y="46"/>
                    <a:pt x="18" y="49"/>
                    <a:pt x="25"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0" name="Freeform 28">
              <a:extLst>
                <a:ext uri="{FF2B5EF4-FFF2-40B4-BE49-F238E27FC236}">
                  <a16:creationId xmlns:a16="http://schemas.microsoft.com/office/drawing/2014/main" id="{FF97FD55-0C3F-46CD-A8B6-D55F8C451082}"/>
                </a:ext>
              </a:extLst>
            </p:cNvPr>
            <p:cNvSpPr>
              <a:spLocks/>
            </p:cNvSpPr>
            <p:nvPr/>
          </p:nvSpPr>
          <p:spPr bwMode="auto">
            <a:xfrm>
              <a:off x="4663646" y="5667473"/>
              <a:ext cx="138492" cy="121998"/>
            </a:xfrm>
            <a:custGeom>
              <a:avLst/>
              <a:gdLst>
                <a:gd name="T0" fmla="*/ 25 w 49"/>
                <a:gd name="T1" fmla="*/ 49 h 49"/>
                <a:gd name="T2" fmla="*/ 42 w 49"/>
                <a:gd name="T3" fmla="*/ 42 h 49"/>
                <a:gd name="T4" fmla="*/ 49 w 49"/>
                <a:gd name="T5" fmla="*/ 25 h 49"/>
                <a:gd name="T6" fmla="*/ 42 w 49"/>
                <a:gd name="T7" fmla="*/ 7 h 49"/>
                <a:gd name="T8" fmla="*/ 25 w 49"/>
                <a:gd name="T9" fmla="*/ 0 h 49"/>
                <a:gd name="T10" fmla="*/ 7 w 49"/>
                <a:gd name="T11" fmla="*/ 7 h 49"/>
                <a:gd name="T12" fmla="*/ 0 w 49"/>
                <a:gd name="T13" fmla="*/ 25 h 49"/>
                <a:gd name="T14" fmla="*/ 7 w 49"/>
                <a:gd name="T15" fmla="*/ 42 h 49"/>
                <a:gd name="T16" fmla="*/ 25 w 4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25" y="49"/>
                  </a:moveTo>
                  <a:cubicBezTo>
                    <a:pt x="32" y="49"/>
                    <a:pt x="37" y="47"/>
                    <a:pt x="42" y="42"/>
                  </a:cubicBezTo>
                  <a:cubicBezTo>
                    <a:pt x="47" y="37"/>
                    <a:pt x="49" y="31"/>
                    <a:pt x="49" y="25"/>
                  </a:cubicBezTo>
                  <a:cubicBezTo>
                    <a:pt x="49" y="18"/>
                    <a:pt x="47" y="12"/>
                    <a:pt x="42" y="7"/>
                  </a:cubicBezTo>
                  <a:cubicBezTo>
                    <a:pt x="37" y="3"/>
                    <a:pt x="32" y="0"/>
                    <a:pt x="25" y="0"/>
                  </a:cubicBezTo>
                  <a:cubicBezTo>
                    <a:pt x="18" y="0"/>
                    <a:pt x="12" y="3"/>
                    <a:pt x="7" y="7"/>
                  </a:cubicBezTo>
                  <a:cubicBezTo>
                    <a:pt x="3" y="12"/>
                    <a:pt x="0" y="18"/>
                    <a:pt x="0" y="25"/>
                  </a:cubicBezTo>
                  <a:cubicBezTo>
                    <a:pt x="0" y="31"/>
                    <a:pt x="3" y="37"/>
                    <a:pt x="7" y="42"/>
                  </a:cubicBezTo>
                  <a:cubicBezTo>
                    <a:pt x="12" y="47"/>
                    <a:pt x="18" y="49"/>
                    <a:pt x="25"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 name="Freeform 29">
              <a:extLst>
                <a:ext uri="{FF2B5EF4-FFF2-40B4-BE49-F238E27FC236}">
                  <a16:creationId xmlns:a16="http://schemas.microsoft.com/office/drawing/2014/main" id="{3212CCA8-2DAB-4D78-BBB0-8D3FF66FCF99}"/>
                </a:ext>
              </a:extLst>
            </p:cNvPr>
            <p:cNvSpPr>
              <a:spLocks/>
            </p:cNvSpPr>
            <p:nvPr/>
          </p:nvSpPr>
          <p:spPr bwMode="auto">
            <a:xfrm>
              <a:off x="4855091" y="5729383"/>
              <a:ext cx="138492" cy="120178"/>
            </a:xfrm>
            <a:custGeom>
              <a:avLst/>
              <a:gdLst>
                <a:gd name="T0" fmla="*/ 24 w 49"/>
                <a:gd name="T1" fmla="*/ 48 h 48"/>
                <a:gd name="T2" fmla="*/ 42 w 49"/>
                <a:gd name="T3" fmla="*/ 41 h 48"/>
                <a:gd name="T4" fmla="*/ 49 w 49"/>
                <a:gd name="T5" fmla="*/ 24 h 48"/>
                <a:gd name="T6" fmla="*/ 42 w 49"/>
                <a:gd name="T7" fmla="*/ 7 h 48"/>
                <a:gd name="T8" fmla="*/ 24 w 49"/>
                <a:gd name="T9" fmla="*/ 0 h 48"/>
                <a:gd name="T10" fmla="*/ 7 w 49"/>
                <a:gd name="T11" fmla="*/ 7 h 48"/>
                <a:gd name="T12" fmla="*/ 0 w 49"/>
                <a:gd name="T13" fmla="*/ 24 h 48"/>
                <a:gd name="T14" fmla="*/ 7 w 49"/>
                <a:gd name="T15" fmla="*/ 41 h 48"/>
                <a:gd name="T16" fmla="*/ 24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24" y="48"/>
                  </a:moveTo>
                  <a:cubicBezTo>
                    <a:pt x="31" y="48"/>
                    <a:pt x="37" y="46"/>
                    <a:pt x="42" y="41"/>
                  </a:cubicBezTo>
                  <a:cubicBezTo>
                    <a:pt x="46" y="36"/>
                    <a:pt x="49" y="31"/>
                    <a:pt x="49" y="24"/>
                  </a:cubicBezTo>
                  <a:cubicBezTo>
                    <a:pt x="49" y="17"/>
                    <a:pt x="46" y="11"/>
                    <a:pt x="42" y="7"/>
                  </a:cubicBezTo>
                  <a:cubicBezTo>
                    <a:pt x="37" y="2"/>
                    <a:pt x="31" y="0"/>
                    <a:pt x="24" y="0"/>
                  </a:cubicBezTo>
                  <a:cubicBezTo>
                    <a:pt x="18" y="0"/>
                    <a:pt x="12" y="2"/>
                    <a:pt x="7" y="7"/>
                  </a:cubicBezTo>
                  <a:cubicBezTo>
                    <a:pt x="2" y="11"/>
                    <a:pt x="0" y="17"/>
                    <a:pt x="0" y="24"/>
                  </a:cubicBezTo>
                  <a:cubicBezTo>
                    <a:pt x="0" y="31"/>
                    <a:pt x="2" y="36"/>
                    <a:pt x="7" y="41"/>
                  </a:cubicBezTo>
                  <a:cubicBezTo>
                    <a:pt x="12" y="46"/>
                    <a:pt x="18" y="48"/>
                    <a:pt x="24" y="48"/>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2" name="Freeform 30">
              <a:extLst>
                <a:ext uri="{FF2B5EF4-FFF2-40B4-BE49-F238E27FC236}">
                  <a16:creationId xmlns:a16="http://schemas.microsoft.com/office/drawing/2014/main" id="{0575D7A5-616C-4A8C-AE01-3DFA5C62089F}"/>
                </a:ext>
              </a:extLst>
            </p:cNvPr>
            <p:cNvSpPr>
              <a:spLocks/>
            </p:cNvSpPr>
            <p:nvPr/>
          </p:nvSpPr>
          <p:spPr bwMode="auto">
            <a:xfrm>
              <a:off x="4952849" y="5607384"/>
              <a:ext cx="138492" cy="121998"/>
            </a:xfrm>
            <a:custGeom>
              <a:avLst/>
              <a:gdLst>
                <a:gd name="T0" fmla="*/ 25 w 49"/>
                <a:gd name="T1" fmla="*/ 49 h 49"/>
                <a:gd name="T2" fmla="*/ 42 w 49"/>
                <a:gd name="T3" fmla="*/ 41 h 49"/>
                <a:gd name="T4" fmla="*/ 49 w 49"/>
                <a:gd name="T5" fmla="*/ 24 h 49"/>
                <a:gd name="T6" fmla="*/ 42 w 49"/>
                <a:gd name="T7" fmla="*/ 7 h 49"/>
                <a:gd name="T8" fmla="*/ 25 w 49"/>
                <a:gd name="T9" fmla="*/ 0 h 49"/>
                <a:gd name="T10" fmla="*/ 7 w 49"/>
                <a:gd name="T11" fmla="*/ 7 h 49"/>
                <a:gd name="T12" fmla="*/ 0 w 49"/>
                <a:gd name="T13" fmla="*/ 24 h 49"/>
                <a:gd name="T14" fmla="*/ 7 w 49"/>
                <a:gd name="T15" fmla="*/ 41 h 49"/>
                <a:gd name="T16" fmla="*/ 25 w 4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25" y="49"/>
                  </a:moveTo>
                  <a:cubicBezTo>
                    <a:pt x="31" y="49"/>
                    <a:pt x="37" y="46"/>
                    <a:pt x="42" y="41"/>
                  </a:cubicBezTo>
                  <a:cubicBezTo>
                    <a:pt x="47" y="37"/>
                    <a:pt x="49" y="31"/>
                    <a:pt x="49" y="24"/>
                  </a:cubicBezTo>
                  <a:cubicBezTo>
                    <a:pt x="49" y="17"/>
                    <a:pt x="47" y="12"/>
                    <a:pt x="42" y="7"/>
                  </a:cubicBezTo>
                  <a:cubicBezTo>
                    <a:pt x="37" y="2"/>
                    <a:pt x="31" y="0"/>
                    <a:pt x="25" y="0"/>
                  </a:cubicBezTo>
                  <a:cubicBezTo>
                    <a:pt x="18" y="0"/>
                    <a:pt x="12" y="2"/>
                    <a:pt x="7" y="7"/>
                  </a:cubicBezTo>
                  <a:cubicBezTo>
                    <a:pt x="3" y="12"/>
                    <a:pt x="0" y="17"/>
                    <a:pt x="0" y="24"/>
                  </a:cubicBezTo>
                  <a:cubicBezTo>
                    <a:pt x="0" y="31"/>
                    <a:pt x="3" y="37"/>
                    <a:pt x="7" y="41"/>
                  </a:cubicBezTo>
                  <a:cubicBezTo>
                    <a:pt x="12" y="46"/>
                    <a:pt x="18" y="49"/>
                    <a:pt x="25"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3" name="Freeform 31">
              <a:extLst>
                <a:ext uri="{FF2B5EF4-FFF2-40B4-BE49-F238E27FC236}">
                  <a16:creationId xmlns:a16="http://schemas.microsoft.com/office/drawing/2014/main" id="{98671061-BAFE-4C47-B2CB-3123107F2952}"/>
                </a:ext>
              </a:extLst>
            </p:cNvPr>
            <p:cNvSpPr>
              <a:spLocks/>
            </p:cNvSpPr>
            <p:nvPr/>
          </p:nvSpPr>
          <p:spPr bwMode="auto">
            <a:xfrm>
              <a:off x="4663645" y="5862307"/>
              <a:ext cx="138492" cy="123820"/>
            </a:xfrm>
            <a:custGeom>
              <a:avLst/>
              <a:gdLst>
                <a:gd name="T0" fmla="*/ 25 w 49"/>
                <a:gd name="T1" fmla="*/ 49 h 49"/>
                <a:gd name="T2" fmla="*/ 42 w 49"/>
                <a:gd name="T3" fmla="*/ 42 h 49"/>
                <a:gd name="T4" fmla="*/ 49 w 49"/>
                <a:gd name="T5" fmla="*/ 25 h 49"/>
                <a:gd name="T6" fmla="*/ 42 w 49"/>
                <a:gd name="T7" fmla="*/ 7 h 49"/>
                <a:gd name="T8" fmla="*/ 25 w 49"/>
                <a:gd name="T9" fmla="*/ 0 h 49"/>
                <a:gd name="T10" fmla="*/ 7 w 49"/>
                <a:gd name="T11" fmla="*/ 7 h 49"/>
                <a:gd name="T12" fmla="*/ 0 w 49"/>
                <a:gd name="T13" fmla="*/ 25 h 49"/>
                <a:gd name="T14" fmla="*/ 7 w 49"/>
                <a:gd name="T15" fmla="*/ 42 h 49"/>
                <a:gd name="T16" fmla="*/ 25 w 4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25" y="49"/>
                  </a:moveTo>
                  <a:cubicBezTo>
                    <a:pt x="32" y="49"/>
                    <a:pt x="37" y="47"/>
                    <a:pt x="42" y="42"/>
                  </a:cubicBezTo>
                  <a:cubicBezTo>
                    <a:pt x="47" y="37"/>
                    <a:pt x="49" y="32"/>
                    <a:pt x="49" y="25"/>
                  </a:cubicBezTo>
                  <a:cubicBezTo>
                    <a:pt x="49" y="18"/>
                    <a:pt x="47" y="12"/>
                    <a:pt x="42" y="7"/>
                  </a:cubicBezTo>
                  <a:cubicBezTo>
                    <a:pt x="37" y="3"/>
                    <a:pt x="32" y="0"/>
                    <a:pt x="25" y="0"/>
                  </a:cubicBezTo>
                  <a:cubicBezTo>
                    <a:pt x="18" y="0"/>
                    <a:pt x="12" y="3"/>
                    <a:pt x="7" y="7"/>
                  </a:cubicBezTo>
                  <a:cubicBezTo>
                    <a:pt x="3" y="12"/>
                    <a:pt x="0" y="18"/>
                    <a:pt x="0" y="25"/>
                  </a:cubicBezTo>
                  <a:cubicBezTo>
                    <a:pt x="0" y="32"/>
                    <a:pt x="3" y="37"/>
                    <a:pt x="7" y="42"/>
                  </a:cubicBezTo>
                  <a:cubicBezTo>
                    <a:pt x="12" y="47"/>
                    <a:pt x="18" y="49"/>
                    <a:pt x="25"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4" name="Freeform 32">
              <a:extLst>
                <a:ext uri="{FF2B5EF4-FFF2-40B4-BE49-F238E27FC236}">
                  <a16:creationId xmlns:a16="http://schemas.microsoft.com/office/drawing/2014/main" id="{B196E845-1866-48BB-9521-89153F3C5A9F}"/>
                </a:ext>
              </a:extLst>
            </p:cNvPr>
            <p:cNvSpPr>
              <a:spLocks/>
            </p:cNvSpPr>
            <p:nvPr/>
          </p:nvSpPr>
          <p:spPr bwMode="auto">
            <a:xfrm>
              <a:off x="4466092" y="5898726"/>
              <a:ext cx="136456" cy="120178"/>
            </a:xfrm>
            <a:custGeom>
              <a:avLst/>
              <a:gdLst>
                <a:gd name="T0" fmla="*/ 25 w 49"/>
                <a:gd name="T1" fmla="*/ 48 h 48"/>
                <a:gd name="T2" fmla="*/ 42 w 49"/>
                <a:gd name="T3" fmla="*/ 41 h 48"/>
                <a:gd name="T4" fmla="*/ 49 w 49"/>
                <a:gd name="T5" fmla="*/ 24 h 48"/>
                <a:gd name="T6" fmla="*/ 42 w 49"/>
                <a:gd name="T7" fmla="*/ 7 h 48"/>
                <a:gd name="T8" fmla="*/ 25 w 49"/>
                <a:gd name="T9" fmla="*/ 0 h 48"/>
                <a:gd name="T10" fmla="*/ 7 w 49"/>
                <a:gd name="T11" fmla="*/ 7 h 48"/>
                <a:gd name="T12" fmla="*/ 0 w 49"/>
                <a:gd name="T13" fmla="*/ 24 h 48"/>
                <a:gd name="T14" fmla="*/ 7 w 49"/>
                <a:gd name="T15" fmla="*/ 41 h 48"/>
                <a:gd name="T16" fmla="*/ 25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25" y="48"/>
                  </a:moveTo>
                  <a:cubicBezTo>
                    <a:pt x="32" y="48"/>
                    <a:pt x="37" y="46"/>
                    <a:pt x="42" y="41"/>
                  </a:cubicBezTo>
                  <a:cubicBezTo>
                    <a:pt x="47" y="37"/>
                    <a:pt x="49" y="31"/>
                    <a:pt x="49" y="24"/>
                  </a:cubicBezTo>
                  <a:cubicBezTo>
                    <a:pt x="49" y="17"/>
                    <a:pt x="47" y="11"/>
                    <a:pt x="42" y="7"/>
                  </a:cubicBezTo>
                  <a:cubicBezTo>
                    <a:pt x="37" y="2"/>
                    <a:pt x="32" y="0"/>
                    <a:pt x="25" y="0"/>
                  </a:cubicBezTo>
                  <a:cubicBezTo>
                    <a:pt x="18" y="0"/>
                    <a:pt x="12" y="2"/>
                    <a:pt x="7" y="7"/>
                  </a:cubicBezTo>
                  <a:cubicBezTo>
                    <a:pt x="3" y="11"/>
                    <a:pt x="0" y="17"/>
                    <a:pt x="0" y="24"/>
                  </a:cubicBezTo>
                  <a:cubicBezTo>
                    <a:pt x="0" y="31"/>
                    <a:pt x="3" y="37"/>
                    <a:pt x="7" y="41"/>
                  </a:cubicBezTo>
                  <a:cubicBezTo>
                    <a:pt x="12" y="46"/>
                    <a:pt x="18" y="48"/>
                    <a:pt x="25" y="48"/>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5" name="Freeform 33">
              <a:extLst>
                <a:ext uri="{FF2B5EF4-FFF2-40B4-BE49-F238E27FC236}">
                  <a16:creationId xmlns:a16="http://schemas.microsoft.com/office/drawing/2014/main" id="{BA8177F9-E9D0-4C1D-9478-24547669DB4F}"/>
                </a:ext>
              </a:extLst>
            </p:cNvPr>
            <p:cNvSpPr>
              <a:spLocks/>
            </p:cNvSpPr>
            <p:nvPr/>
          </p:nvSpPr>
          <p:spPr bwMode="auto">
            <a:xfrm>
              <a:off x="4276684" y="5807681"/>
              <a:ext cx="134419" cy="121998"/>
            </a:xfrm>
            <a:custGeom>
              <a:avLst/>
              <a:gdLst>
                <a:gd name="T0" fmla="*/ 24 w 48"/>
                <a:gd name="T1" fmla="*/ 49 h 49"/>
                <a:gd name="T2" fmla="*/ 41 w 48"/>
                <a:gd name="T3" fmla="*/ 41 h 49"/>
                <a:gd name="T4" fmla="*/ 48 w 48"/>
                <a:gd name="T5" fmla="*/ 24 h 49"/>
                <a:gd name="T6" fmla="*/ 41 w 48"/>
                <a:gd name="T7" fmla="*/ 7 h 49"/>
                <a:gd name="T8" fmla="*/ 24 w 48"/>
                <a:gd name="T9" fmla="*/ 0 h 49"/>
                <a:gd name="T10" fmla="*/ 7 w 48"/>
                <a:gd name="T11" fmla="*/ 7 h 49"/>
                <a:gd name="T12" fmla="*/ 0 w 48"/>
                <a:gd name="T13" fmla="*/ 24 h 49"/>
                <a:gd name="T14" fmla="*/ 7 w 48"/>
                <a:gd name="T15" fmla="*/ 41 h 49"/>
                <a:gd name="T16" fmla="*/ 24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24" y="49"/>
                  </a:moveTo>
                  <a:cubicBezTo>
                    <a:pt x="31" y="49"/>
                    <a:pt x="37" y="46"/>
                    <a:pt x="41" y="41"/>
                  </a:cubicBezTo>
                  <a:cubicBezTo>
                    <a:pt x="46" y="37"/>
                    <a:pt x="48" y="31"/>
                    <a:pt x="48" y="24"/>
                  </a:cubicBezTo>
                  <a:cubicBezTo>
                    <a:pt x="48" y="17"/>
                    <a:pt x="46" y="12"/>
                    <a:pt x="41" y="7"/>
                  </a:cubicBezTo>
                  <a:cubicBezTo>
                    <a:pt x="37" y="2"/>
                    <a:pt x="31" y="0"/>
                    <a:pt x="24" y="0"/>
                  </a:cubicBezTo>
                  <a:cubicBezTo>
                    <a:pt x="17" y="0"/>
                    <a:pt x="11" y="2"/>
                    <a:pt x="7" y="7"/>
                  </a:cubicBezTo>
                  <a:cubicBezTo>
                    <a:pt x="2" y="12"/>
                    <a:pt x="0" y="17"/>
                    <a:pt x="0" y="24"/>
                  </a:cubicBezTo>
                  <a:cubicBezTo>
                    <a:pt x="0" y="31"/>
                    <a:pt x="2" y="37"/>
                    <a:pt x="7" y="41"/>
                  </a:cubicBezTo>
                  <a:cubicBezTo>
                    <a:pt x="11" y="46"/>
                    <a:pt x="17" y="49"/>
                    <a:pt x="24"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6" name="Freeform 34">
              <a:extLst>
                <a:ext uri="{FF2B5EF4-FFF2-40B4-BE49-F238E27FC236}">
                  <a16:creationId xmlns:a16="http://schemas.microsoft.com/office/drawing/2014/main" id="{3E74945B-5AF8-45CD-9E81-F79209BBFE83}"/>
                </a:ext>
              </a:extLst>
            </p:cNvPr>
            <p:cNvSpPr>
              <a:spLocks/>
            </p:cNvSpPr>
            <p:nvPr/>
          </p:nvSpPr>
          <p:spPr bwMode="auto">
            <a:xfrm>
              <a:off x="4569959" y="4045066"/>
              <a:ext cx="136456" cy="121998"/>
            </a:xfrm>
            <a:custGeom>
              <a:avLst/>
              <a:gdLst>
                <a:gd name="T0" fmla="*/ 25 w 49"/>
                <a:gd name="T1" fmla="*/ 49 h 49"/>
                <a:gd name="T2" fmla="*/ 42 w 49"/>
                <a:gd name="T3" fmla="*/ 42 h 49"/>
                <a:gd name="T4" fmla="*/ 49 w 49"/>
                <a:gd name="T5" fmla="*/ 25 h 49"/>
                <a:gd name="T6" fmla="*/ 42 w 49"/>
                <a:gd name="T7" fmla="*/ 7 h 49"/>
                <a:gd name="T8" fmla="*/ 25 w 49"/>
                <a:gd name="T9" fmla="*/ 0 h 49"/>
                <a:gd name="T10" fmla="*/ 7 w 49"/>
                <a:gd name="T11" fmla="*/ 7 h 49"/>
                <a:gd name="T12" fmla="*/ 0 w 49"/>
                <a:gd name="T13" fmla="*/ 25 h 49"/>
                <a:gd name="T14" fmla="*/ 7 w 49"/>
                <a:gd name="T15" fmla="*/ 42 h 49"/>
                <a:gd name="T16" fmla="*/ 25 w 4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25" y="49"/>
                  </a:moveTo>
                  <a:cubicBezTo>
                    <a:pt x="31" y="49"/>
                    <a:pt x="37" y="47"/>
                    <a:pt x="42" y="42"/>
                  </a:cubicBezTo>
                  <a:cubicBezTo>
                    <a:pt x="47" y="37"/>
                    <a:pt x="49" y="32"/>
                    <a:pt x="49" y="25"/>
                  </a:cubicBezTo>
                  <a:cubicBezTo>
                    <a:pt x="49" y="18"/>
                    <a:pt x="47" y="12"/>
                    <a:pt x="42" y="7"/>
                  </a:cubicBezTo>
                  <a:cubicBezTo>
                    <a:pt x="37" y="3"/>
                    <a:pt x="31" y="0"/>
                    <a:pt x="25" y="0"/>
                  </a:cubicBezTo>
                  <a:cubicBezTo>
                    <a:pt x="18" y="0"/>
                    <a:pt x="12" y="3"/>
                    <a:pt x="7" y="7"/>
                  </a:cubicBezTo>
                  <a:cubicBezTo>
                    <a:pt x="3" y="12"/>
                    <a:pt x="0" y="18"/>
                    <a:pt x="0" y="25"/>
                  </a:cubicBezTo>
                  <a:cubicBezTo>
                    <a:pt x="0" y="32"/>
                    <a:pt x="3" y="37"/>
                    <a:pt x="7" y="42"/>
                  </a:cubicBezTo>
                  <a:cubicBezTo>
                    <a:pt x="12" y="47"/>
                    <a:pt x="18" y="49"/>
                    <a:pt x="25" y="49"/>
                  </a:cubicBez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7" name="Freeform 35">
              <a:extLst>
                <a:ext uri="{FF2B5EF4-FFF2-40B4-BE49-F238E27FC236}">
                  <a16:creationId xmlns:a16="http://schemas.microsoft.com/office/drawing/2014/main" id="{CF0DE639-9979-49AC-9F7E-D91EFF2BB5D0}"/>
                </a:ext>
              </a:extLst>
            </p:cNvPr>
            <p:cNvSpPr>
              <a:spLocks/>
            </p:cNvSpPr>
            <p:nvPr/>
          </p:nvSpPr>
          <p:spPr bwMode="auto">
            <a:xfrm>
              <a:off x="3211522" y="5933322"/>
              <a:ext cx="138492" cy="121998"/>
            </a:xfrm>
            <a:custGeom>
              <a:avLst/>
              <a:gdLst>
                <a:gd name="T0" fmla="*/ 41 w 49"/>
                <a:gd name="T1" fmla="*/ 7 h 49"/>
                <a:gd name="T2" fmla="*/ 24 w 49"/>
                <a:gd name="T3" fmla="*/ 0 h 49"/>
                <a:gd name="T4" fmla="*/ 7 w 49"/>
                <a:gd name="T5" fmla="*/ 7 h 49"/>
                <a:gd name="T6" fmla="*/ 0 w 49"/>
                <a:gd name="T7" fmla="*/ 25 h 49"/>
                <a:gd name="T8" fmla="*/ 7 w 49"/>
                <a:gd name="T9" fmla="*/ 42 h 49"/>
                <a:gd name="T10" fmla="*/ 24 w 49"/>
                <a:gd name="T11" fmla="*/ 49 h 49"/>
                <a:gd name="T12" fmla="*/ 41 w 49"/>
                <a:gd name="T13" fmla="*/ 42 h 49"/>
                <a:gd name="T14" fmla="*/ 49 w 49"/>
                <a:gd name="T15" fmla="*/ 25 h 49"/>
                <a:gd name="T16" fmla="*/ 41 w 49"/>
                <a:gd name="T1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7"/>
                  </a:moveTo>
                  <a:cubicBezTo>
                    <a:pt x="37" y="3"/>
                    <a:pt x="31" y="0"/>
                    <a:pt x="24" y="0"/>
                  </a:cubicBezTo>
                  <a:cubicBezTo>
                    <a:pt x="17" y="0"/>
                    <a:pt x="12" y="3"/>
                    <a:pt x="7" y="7"/>
                  </a:cubicBezTo>
                  <a:cubicBezTo>
                    <a:pt x="2" y="12"/>
                    <a:pt x="0" y="18"/>
                    <a:pt x="0" y="25"/>
                  </a:cubicBezTo>
                  <a:cubicBezTo>
                    <a:pt x="0" y="32"/>
                    <a:pt x="2" y="37"/>
                    <a:pt x="7" y="42"/>
                  </a:cubicBezTo>
                  <a:cubicBezTo>
                    <a:pt x="12" y="47"/>
                    <a:pt x="17" y="49"/>
                    <a:pt x="24" y="49"/>
                  </a:cubicBezTo>
                  <a:cubicBezTo>
                    <a:pt x="31" y="49"/>
                    <a:pt x="37" y="47"/>
                    <a:pt x="41" y="42"/>
                  </a:cubicBezTo>
                  <a:cubicBezTo>
                    <a:pt x="46" y="37"/>
                    <a:pt x="49" y="32"/>
                    <a:pt x="49" y="25"/>
                  </a:cubicBezTo>
                  <a:cubicBezTo>
                    <a:pt x="49" y="18"/>
                    <a:pt x="46" y="12"/>
                    <a:pt x="41" y="7"/>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8" name="Freeform 36">
              <a:extLst>
                <a:ext uri="{FF2B5EF4-FFF2-40B4-BE49-F238E27FC236}">
                  <a16:creationId xmlns:a16="http://schemas.microsoft.com/office/drawing/2014/main" id="{68B5B650-8D5E-4DFF-8A35-E5C91DA0351D}"/>
                </a:ext>
              </a:extLst>
            </p:cNvPr>
            <p:cNvSpPr>
              <a:spLocks/>
            </p:cNvSpPr>
            <p:nvPr/>
          </p:nvSpPr>
          <p:spPr bwMode="auto">
            <a:xfrm>
              <a:off x="3398898" y="5933303"/>
              <a:ext cx="134419" cy="121998"/>
            </a:xfrm>
            <a:custGeom>
              <a:avLst/>
              <a:gdLst>
                <a:gd name="T0" fmla="*/ 41 w 48"/>
                <a:gd name="T1" fmla="*/ 7 h 49"/>
                <a:gd name="T2" fmla="*/ 24 w 48"/>
                <a:gd name="T3" fmla="*/ 0 h 49"/>
                <a:gd name="T4" fmla="*/ 7 w 48"/>
                <a:gd name="T5" fmla="*/ 7 h 49"/>
                <a:gd name="T6" fmla="*/ 0 w 48"/>
                <a:gd name="T7" fmla="*/ 25 h 49"/>
                <a:gd name="T8" fmla="*/ 7 w 48"/>
                <a:gd name="T9" fmla="*/ 42 h 49"/>
                <a:gd name="T10" fmla="*/ 24 w 48"/>
                <a:gd name="T11" fmla="*/ 49 h 49"/>
                <a:gd name="T12" fmla="*/ 41 w 48"/>
                <a:gd name="T13" fmla="*/ 42 h 49"/>
                <a:gd name="T14" fmla="*/ 48 w 48"/>
                <a:gd name="T15" fmla="*/ 25 h 49"/>
                <a:gd name="T16" fmla="*/ 41 w 48"/>
                <a:gd name="T1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1" y="7"/>
                  </a:moveTo>
                  <a:cubicBezTo>
                    <a:pt x="37" y="3"/>
                    <a:pt x="31" y="0"/>
                    <a:pt x="24" y="0"/>
                  </a:cubicBezTo>
                  <a:cubicBezTo>
                    <a:pt x="17" y="0"/>
                    <a:pt x="11" y="3"/>
                    <a:pt x="7" y="7"/>
                  </a:cubicBezTo>
                  <a:cubicBezTo>
                    <a:pt x="2" y="12"/>
                    <a:pt x="0" y="18"/>
                    <a:pt x="0" y="25"/>
                  </a:cubicBezTo>
                  <a:cubicBezTo>
                    <a:pt x="0" y="32"/>
                    <a:pt x="2" y="37"/>
                    <a:pt x="7" y="42"/>
                  </a:cubicBezTo>
                  <a:cubicBezTo>
                    <a:pt x="11" y="47"/>
                    <a:pt x="17" y="49"/>
                    <a:pt x="24" y="49"/>
                  </a:cubicBezTo>
                  <a:cubicBezTo>
                    <a:pt x="31" y="49"/>
                    <a:pt x="37" y="47"/>
                    <a:pt x="41" y="42"/>
                  </a:cubicBezTo>
                  <a:cubicBezTo>
                    <a:pt x="46" y="37"/>
                    <a:pt x="48" y="32"/>
                    <a:pt x="48" y="25"/>
                  </a:cubicBezTo>
                  <a:cubicBezTo>
                    <a:pt x="48" y="18"/>
                    <a:pt x="46" y="12"/>
                    <a:pt x="41" y="7"/>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9" name="Freeform 37">
              <a:extLst>
                <a:ext uri="{FF2B5EF4-FFF2-40B4-BE49-F238E27FC236}">
                  <a16:creationId xmlns:a16="http://schemas.microsoft.com/office/drawing/2014/main" id="{77C11F9F-AB0E-48D5-A4B6-47E30861E31E}"/>
                </a:ext>
              </a:extLst>
            </p:cNvPr>
            <p:cNvSpPr>
              <a:spLocks/>
            </p:cNvSpPr>
            <p:nvPr/>
          </p:nvSpPr>
          <p:spPr bwMode="auto">
            <a:xfrm>
              <a:off x="3596458" y="5933314"/>
              <a:ext cx="136456" cy="121998"/>
            </a:xfrm>
            <a:custGeom>
              <a:avLst/>
              <a:gdLst>
                <a:gd name="T0" fmla="*/ 41 w 49"/>
                <a:gd name="T1" fmla="*/ 7 h 49"/>
                <a:gd name="T2" fmla="*/ 24 w 49"/>
                <a:gd name="T3" fmla="*/ 0 h 49"/>
                <a:gd name="T4" fmla="*/ 7 w 49"/>
                <a:gd name="T5" fmla="*/ 7 h 49"/>
                <a:gd name="T6" fmla="*/ 0 w 49"/>
                <a:gd name="T7" fmla="*/ 25 h 49"/>
                <a:gd name="T8" fmla="*/ 7 w 49"/>
                <a:gd name="T9" fmla="*/ 42 h 49"/>
                <a:gd name="T10" fmla="*/ 24 w 49"/>
                <a:gd name="T11" fmla="*/ 49 h 49"/>
                <a:gd name="T12" fmla="*/ 41 w 49"/>
                <a:gd name="T13" fmla="*/ 42 h 49"/>
                <a:gd name="T14" fmla="*/ 49 w 49"/>
                <a:gd name="T15" fmla="*/ 25 h 49"/>
                <a:gd name="T16" fmla="*/ 41 w 49"/>
                <a:gd name="T1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7"/>
                  </a:moveTo>
                  <a:cubicBezTo>
                    <a:pt x="37" y="3"/>
                    <a:pt x="31" y="0"/>
                    <a:pt x="24" y="0"/>
                  </a:cubicBezTo>
                  <a:cubicBezTo>
                    <a:pt x="17" y="0"/>
                    <a:pt x="12" y="3"/>
                    <a:pt x="7" y="7"/>
                  </a:cubicBezTo>
                  <a:cubicBezTo>
                    <a:pt x="2" y="12"/>
                    <a:pt x="0" y="18"/>
                    <a:pt x="0" y="25"/>
                  </a:cubicBezTo>
                  <a:cubicBezTo>
                    <a:pt x="0" y="32"/>
                    <a:pt x="2" y="37"/>
                    <a:pt x="7" y="42"/>
                  </a:cubicBezTo>
                  <a:cubicBezTo>
                    <a:pt x="12" y="47"/>
                    <a:pt x="17" y="49"/>
                    <a:pt x="24" y="49"/>
                  </a:cubicBezTo>
                  <a:cubicBezTo>
                    <a:pt x="31" y="49"/>
                    <a:pt x="37" y="47"/>
                    <a:pt x="41" y="42"/>
                  </a:cubicBezTo>
                  <a:cubicBezTo>
                    <a:pt x="46" y="37"/>
                    <a:pt x="49" y="32"/>
                    <a:pt x="49" y="25"/>
                  </a:cubicBezTo>
                  <a:cubicBezTo>
                    <a:pt x="49" y="18"/>
                    <a:pt x="46" y="12"/>
                    <a:pt x="41" y="7"/>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41" name="ZoneTexte 40">
              <a:extLst>
                <a:ext uri="{FF2B5EF4-FFF2-40B4-BE49-F238E27FC236}">
                  <a16:creationId xmlns:a16="http://schemas.microsoft.com/office/drawing/2014/main" id="{29E38600-06BF-4A9A-8462-C335F7CE548F}"/>
                </a:ext>
              </a:extLst>
            </p:cNvPr>
            <p:cNvSpPr txBox="1"/>
            <p:nvPr/>
          </p:nvSpPr>
          <p:spPr>
            <a:xfrm>
              <a:off x="3142876" y="6049757"/>
              <a:ext cx="643125" cy="646331"/>
            </a:xfrm>
            <a:prstGeom prst="rect">
              <a:avLst/>
            </a:prstGeom>
            <a:noFill/>
          </p:spPr>
          <p:txBody>
            <a:bodyPr wrap="none" rtlCol="0">
              <a:spAutoFit/>
            </a:bodyPr>
            <a:lstStyle/>
            <a:p>
              <a:pPr algn="ctr"/>
              <a:r>
                <a:rPr lang="fr-FR" sz="1200" b="1" dirty="0"/>
                <a:t>VIH-</a:t>
              </a:r>
              <a:br>
                <a:rPr lang="fr-FR" sz="1200" b="1" dirty="0"/>
              </a:br>
              <a:br>
                <a:rPr lang="fr-FR" sz="1200" b="1" dirty="0"/>
              </a:br>
              <a:r>
                <a:rPr lang="fr-FR" sz="1200" dirty="0"/>
                <a:t>(n = 8)</a:t>
              </a:r>
            </a:p>
          </p:txBody>
        </p:sp>
        <p:sp>
          <p:nvSpPr>
            <p:cNvPr id="42" name="ZoneTexte 41">
              <a:extLst>
                <a:ext uri="{FF2B5EF4-FFF2-40B4-BE49-F238E27FC236}">
                  <a16:creationId xmlns:a16="http://schemas.microsoft.com/office/drawing/2014/main" id="{DB63D484-68BA-437D-827D-58623AE946C0}"/>
                </a:ext>
              </a:extLst>
            </p:cNvPr>
            <p:cNvSpPr txBox="1"/>
            <p:nvPr/>
          </p:nvSpPr>
          <p:spPr>
            <a:xfrm>
              <a:off x="3952103" y="6049757"/>
              <a:ext cx="1366079" cy="646331"/>
            </a:xfrm>
            <a:prstGeom prst="rect">
              <a:avLst/>
            </a:prstGeom>
            <a:noFill/>
          </p:spPr>
          <p:txBody>
            <a:bodyPr wrap="none" rtlCol="0">
              <a:spAutoFit/>
            </a:bodyPr>
            <a:lstStyle/>
            <a:p>
              <a:pPr algn="ctr"/>
              <a:r>
                <a:rPr lang="fr-FR" sz="1200" b="1" dirty="0"/>
                <a:t>Traitement </a:t>
              </a:r>
            </a:p>
            <a:p>
              <a:pPr algn="ctr"/>
              <a:r>
                <a:rPr lang="fr-FR" sz="1200" b="1" dirty="0"/>
                <a:t>Précoce </a:t>
              </a:r>
              <a:r>
                <a:rPr lang="fr-FR" sz="1200" b="1" dirty="0" err="1"/>
                <a:t>Fiebig</a:t>
              </a:r>
              <a:r>
                <a:rPr lang="fr-FR" sz="1200" b="1" dirty="0"/>
                <a:t> I</a:t>
              </a:r>
              <a:br>
                <a:rPr lang="fr-FR" sz="1200" b="1" dirty="0"/>
              </a:br>
              <a:r>
                <a:rPr lang="fr-FR" sz="1200" dirty="0"/>
                <a:t>(n = 17)</a:t>
              </a:r>
            </a:p>
          </p:txBody>
        </p:sp>
        <p:sp>
          <p:nvSpPr>
            <p:cNvPr id="43" name="ZoneTexte 42">
              <a:extLst>
                <a:ext uri="{FF2B5EF4-FFF2-40B4-BE49-F238E27FC236}">
                  <a16:creationId xmlns:a16="http://schemas.microsoft.com/office/drawing/2014/main" id="{7C392FFB-DD45-4406-82AB-393AEFCE1BDC}"/>
                </a:ext>
              </a:extLst>
            </p:cNvPr>
            <p:cNvSpPr txBox="1"/>
            <p:nvPr/>
          </p:nvSpPr>
          <p:spPr>
            <a:xfrm>
              <a:off x="5320218" y="6049757"/>
              <a:ext cx="961675" cy="646331"/>
            </a:xfrm>
            <a:prstGeom prst="rect">
              <a:avLst/>
            </a:prstGeom>
            <a:noFill/>
          </p:spPr>
          <p:txBody>
            <a:bodyPr wrap="none" rtlCol="0">
              <a:spAutoFit/>
            </a:bodyPr>
            <a:lstStyle/>
            <a:p>
              <a:pPr algn="ctr"/>
              <a:r>
                <a:rPr lang="fr-FR" sz="1200" b="1" dirty="0"/>
                <a:t>Pas de</a:t>
              </a:r>
            </a:p>
            <a:p>
              <a:pPr algn="ctr"/>
              <a:r>
                <a:rPr lang="fr-FR" sz="1200" b="1" dirty="0"/>
                <a:t>Traitement</a:t>
              </a:r>
              <a:br>
                <a:rPr lang="fr-FR" sz="1200" b="1" dirty="0"/>
              </a:br>
              <a:r>
                <a:rPr lang="fr-FR" sz="1200" dirty="0"/>
                <a:t>(n = 8)</a:t>
              </a:r>
            </a:p>
          </p:txBody>
        </p:sp>
        <p:sp>
          <p:nvSpPr>
            <p:cNvPr id="44" name="ZoneTexte 43">
              <a:extLst>
                <a:ext uri="{FF2B5EF4-FFF2-40B4-BE49-F238E27FC236}">
                  <a16:creationId xmlns:a16="http://schemas.microsoft.com/office/drawing/2014/main" id="{7A84CD8A-2B39-46D6-9AB7-29F94E025A87}"/>
                </a:ext>
              </a:extLst>
            </p:cNvPr>
            <p:cNvSpPr txBox="1"/>
            <p:nvPr/>
          </p:nvSpPr>
          <p:spPr>
            <a:xfrm>
              <a:off x="2206341" y="5874547"/>
              <a:ext cx="397866" cy="276999"/>
            </a:xfrm>
            <a:prstGeom prst="rect">
              <a:avLst/>
            </a:prstGeom>
            <a:noFill/>
          </p:spPr>
          <p:txBody>
            <a:bodyPr wrap="none" rtlCol="0">
              <a:spAutoFit/>
            </a:bodyPr>
            <a:lstStyle/>
            <a:p>
              <a:pPr algn="r"/>
              <a:r>
                <a:rPr lang="fr-FR" sz="1200" dirty="0"/>
                <a:t>0,0</a:t>
              </a:r>
            </a:p>
          </p:txBody>
        </p:sp>
        <p:sp>
          <p:nvSpPr>
            <p:cNvPr id="45" name="ZoneTexte 44">
              <a:extLst>
                <a:ext uri="{FF2B5EF4-FFF2-40B4-BE49-F238E27FC236}">
                  <a16:creationId xmlns:a16="http://schemas.microsoft.com/office/drawing/2014/main" id="{D874C9DB-A6DE-4427-8E2E-F671F2B99428}"/>
                </a:ext>
              </a:extLst>
            </p:cNvPr>
            <p:cNvSpPr txBox="1"/>
            <p:nvPr/>
          </p:nvSpPr>
          <p:spPr>
            <a:xfrm>
              <a:off x="2206342" y="5539941"/>
              <a:ext cx="397865" cy="276999"/>
            </a:xfrm>
            <a:prstGeom prst="rect">
              <a:avLst/>
            </a:prstGeom>
            <a:noFill/>
          </p:spPr>
          <p:txBody>
            <a:bodyPr wrap="none" rtlCol="0">
              <a:spAutoFit/>
            </a:bodyPr>
            <a:lstStyle/>
            <a:p>
              <a:pPr algn="r"/>
              <a:r>
                <a:rPr lang="fr-FR" sz="1200" dirty="0"/>
                <a:t>0,2</a:t>
              </a:r>
            </a:p>
          </p:txBody>
        </p:sp>
        <p:sp>
          <p:nvSpPr>
            <p:cNvPr id="46" name="ZoneTexte 45">
              <a:extLst>
                <a:ext uri="{FF2B5EF4-FFF2-40B4-BE49-F238E27FC236}">
                  <a16:creationId xmlns:a16="http://schemas.microsoft.com/office/drawing/2014/main" id="{B066E225-6295-4587-8E43-5A334DB00457}"/>
                </a:ext>
              </a:extLst>
            </p:cNvPr>
            <p:cNvSpPr txBox="1"/>
            <p:nvPr/>
          </p:nvSpPr>
          <p:spPr>
            <a:xfrm>
              <a:off x="2206342" y="5194035"/>
              <a:ext cx="397865" cy="276999"/>
            </a:xfrm>
            <a:prstGeom prst="rect">
              <a:avLst/>
            </a:prstGeom>
            <a:noFill/>
          </p:spPr>
          <p:txBody>
            <a:bodyPr wrap="none" rtlCol="0">
              <a:spAutoFit/>
            </a:bodyPr>
            <a:lstStyle/>
            <a:p>
              <a:pPr algn="r"/>
              <a:r>
                <a:rPr lang="fr-FR" sz="1200" dirty="0"/>
                <a:t>0,4</a:t>
              </a:r>
            </a:p>
          </p:txBody>
        </p:sp>
        <p:sp>
          <p:nvSpPr>
            <p:cNvPr id="47" name="ZoneTexte 46">
              <a:extLst>
                <a:ext uri="{FF2B5EF4-FFF2-40B4-BE49-F238E27FC236}">
                  <a16:creationId xmlns:a16="http://schemas.microsoft.com/office/drawing/2014/main" id="{CA9D49AB-ED00-4E1E-AF57-981B5271C0F7}"/>
                </a:ext>
              </a:extLst>
            </p:cNvPr>
            <p:cNvSpPr txBox="1"/>
            <p:nvPr/>
          </p:nvSpPr>
          <p:spPr>
            <a:xfrm>
              <a:off x="2206342" y="4859017"/>
              <a:ext cx="397865" cy="276999"/>
            </a:xfrm>
            <a:prstGeom prst="rect">
              <a:avLst/>
            </a:prstGeom>
            <a:noFill/>
          </p:spPr>
          <p:txBody>
            <a:bodyPr wrap="none" rtlCol="0">
              <a:spAutoFit/>
            </a:bodyPr>
            <a:lstStyle/>
            <a:p>
              <a:pPr algn="r"/>
              <a:r>
                <a:rPr lang="fr-FR" sz="1200" dirty="0"/>
                <a:t>0,6</a:t>
              </a:r>
            </a:p>
          </p:txBody>
        </p:sp>
        <p:sp>
          <p:nvSpPr>
            <p:cNvPr id="48" name="ZoneTexte 47">
              <a:extLst>
                <a:ext uri="{FF2B5EF4-FFF2-40B4-BE49-F238E27FC236}">
                  <a16:creationId xmlns:a16="http://schemas.microsoft.com/office/drawing/2014/main" id="{0DC817A8-6669-49B0-9230-002378C4D97E}"/>
                </a:ext>
              </a:extLst>
            </p:cNvPr>
            <p:cNvSpPr txBox="1"/>
            <p:nvPr/>
          </p:nvSpPr>
          <p:spPr>
            <a:xfrm>
              <a:off x="2206342" y="4524000"/>
              <a:ext cx="397865" cy="276999"/>
            </a:xfrm>
            <a:prstGeom prst="rect">
              <a:avLst/>
            </a:prstGeom>
            <a:noFill/>
          </p:spPr>
          <p:txBody>
            <a:bodyPr wrap="none" rtlCol="0">
              <a:spAutoFit/>
            </a:bodyPr>
            <a:lstStyle/>
            <a:p>
              <a:pPr algn="r"/>
              <a:r>
                <a:rPr lang="fr-FR" sz="1200" dirty="0"/>
                <a:t>0,8</a:t>
              </a:r>
            </a:p>
          </p:txBody>
        </p:sp>
        <p:sp>
          <p:nvSpPr>
            <p:cNvPr id="49" name="ZoneTexte 48">
              <a:extLst>
                <a:ext uri="{FF2B5EF4-FFF2-40B4-BE49-F238E27FC236}">
                  <a16:creationId xmlns:a16="http://schemas.microsoft.com/office/drawing/2014/main" id="{01477BEC-6F9D-4ADF-A617-CF9AC700BD6A}"/>
                </a:ext>
              </a:extLst>
            </p:cNvPr>
            <p:cNvSpPr txBox="1"/>
            <p:nvPr/>
          </p:nvSpPr>
          <p:spPr>
            <a:xfrm>
              <a:off x="2206342" y="4217030"/>
              <a:ext cx="397865" cy="276999"/>
            </a:xfrm>
            <a:prstGeom prst="rect">
              <a:avLst/>
            </a:prstGeom>
            <a:noFill/>
          </p:spPr>
          <p:txBody>
            <a:bodyPr wrap="none" rtlCol="0">
              <a:spAutoFit/>
            </a:bodyPr>
            <a:lstStyle/>
            <a:p>
              <a:pPr algn="r"/>
              <a:r>
                <a:rPr lang="fr-FR" sz="1200" dirty="0"/>
                <a:t>1,0</a:t>
              </a:r>
            </a:p>
          </p:txBody>
        </p:sp>
        <p:sp>
          <p:nvSpPr>
            <p:cNvPr id="50" name="ZoneTexte 49">
              <a:extLst>
                <a:ext uri="{FF2B5EF4-FFF2-40B4-BE49-F238E27FC236}">
                  <a16:creationId xmlns:a16="http://schemas.microsoft.com/office/drawing/2014/main" id="{0F316A81-3D6C-492D-AA4F-76952C160132}"/>
                </a:ext>
              </a:extLst>
            </p:cNvPr>
            <p:cNvSpPr txBox="1"/>
            <p:nvPr/>
          </p:nvSpPr>
          <p:spPr>
            <a:xfrm>
              <a:off x="2206342" y="4003957"/>
              <a:ext cx="397865" cy="276999"/>
            </a:xfrm>
            <a:prstGeom prst="rect">
              <a:avLst/>
            </a:prstGeom>
            <a:noFill/>
          </p:spPr>
          <p:txBody>
            <a:bodyPr wrap="none" rtlCol="0">
              <a:spAutoFit/>
            </a:bodyPr>
            <a:lstStyle/>
            <a:p>
              <a:pPr algn="r"/>
              <a:r>
                <a:rPr lang="fr-FR" sz="1200" dirty="0"/>
                <a:t>2,0</a:t>
              </a:r>
            </a:p>
          </p:txBody>
        </p:sp>
        <p:sp>
          <p:nvSpPr>
            <p:cNvPr id="51" name="ZoneTexte 50">
              <a:extLst>
                <a:ext uri="{FF2B5EF4-FFF2-40B4-BE49-F238E27FC236}">
                  <a16:creationId xmlns:a16="http://schemas.microsoft.com/office/drawing/2014/main" id="{E605CBF8-E272-4C18-9D9C-D98405440F4E}"/>
                </a:ext>
              </a:extLst>
            </p:cNvPr>
            <p:cNvSpPr txBox="1"/>
            <p:nvPr/>
          </p:nvSpPr>
          <p:spPr>
            <a:xfrm>
              <a:off x="2206342" y="3789911"/>
              <a:ext cx="397865" cy="276999"/>
            </a:xfrm>
            <a:prstGeom prst="rect">
              <a:avLst/>
            </a:prstGeom>
            <a:noFill/>
          </p:spPr>
          <p:txBody>
            <a:bodyPr wrap="none" rtlCol="0">
              <a:spAutoFit/>
            </a:bodyPr>
            <a:lstStyle/>
            <a:p>
              <a:pPr algn="r"/>
              <a:r>
                <a:rPr lang="fr-FR" sz="1200" dirty="0"/>
                <a:t>4,0</a:t>
              </a:r>
            </a:p>
          </p:txBody>
        </p:sp>
        <p:sp>
          <p:nvSpPr>
            <p:cNvPr id="52" name="ZoneTexte 51">
              <a:extLst>
                <a:ext uri="{FF2B5EF4-FFF2-40B4-BE49-F238E27FC236}">
                  <a16:creationId xmlns:a16="http://schemas.microsoft.com/office/drawing/2014/main" id="{4832CDFE-7A0A-4EF1-BFB2-12B9BD2FADAD}"/>
                </a:ext>
              </a:extLst>
            </p:cNvPr>
            <p:cNvSpPr txBox="1"/>
            <p:nvPr/>
          </p:nvSpPr>
          <p:spPr>
            <a:xfrm>
              <a:off x="2206342" y="3545798"/>
              <a:ext cx="397865" cy="276999"/>
            </a:xfrm>
            <a:prstGeom prst="rect">
              <a:avLst/>
            </a:prstGeom>
            <a:noFill/>
          </p:spPr>
          <p:txBody>
            <a:bodyPr wrap="none" rtlCol="0">
              <a:spAutoFit/>
            </a:bodyPr>
            <a:lstStyle/>
            <a:p>
              <a:pPr algn="r"/>
              <a:r>
                <a:rPr lang="fr-FR" sz="1200" dirty="0"/>
                <a:t>6,0</a:t>
              </a:r>
            </a:p>
          </p:txBody>
        </p:sp>
        <p:sp>
          <p:nvSpPr>
            <p:cNvPr id="54" name="Parenthèse fermante 53">
              <a:extLst>
                <a:ext uri="{FF2B5EF4-FFF2-40B4-BE49-F238E27FC236}">
                  <a16:creationId xmlns:a16="http://schemas.microsoft.com/office/drawing/2014/main" id="{97A84A43-F911-48E0-8773-59EDC0DF3428}"/>
                </a:ext>
              </a:extLst>
            </p:cNvPr>
            <p:cNvSpPr/>
            <p:nvPr/>
          </p:nvSpPr>
          <p:spPr bwMode="auto">
            <a:xfrm rot="16200000">
              <a:off x="3995377" y="3015482"/>
              <a:ext cx="54188" cy="1112737"/>
            </a:xfrm>
            <a:prstGeom prst="rightBracke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56" name="Parenthèse fermante 55">
              <a:extLst>
                <a:ext uri="{FF2B5EF4-FFF2-40B4-BE49-F238E27FC236}">
                  <a16:creationId xmlns:a16="http://schemas.microsoft.com/office/drawing/2014/main" id="{B1982FCB-9A26-4175-B5CE-BA5546063919}"/>
                </a:ext>
              </a:extLst>
            </p:cNvPr>
            <p:cNvSpPr/>
            <p:nvPr/>
          </p:nvSpPr>
          <p:spPr bwMode="auto">
            <a:xfrm rot="16200000">
              <a:off x="5235693" y="3015482"/>
              <a:ext cx="54188" cy="1112737"/>
            </a:xfrm>
            <a:prstGeom prst="rightBracke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57" name="ZoneTexte 56">
              <a:extLst>
                <a:ext uri="{FF2B5EF4-FFF2-40B4-BE49-F238E27FC236}">
                  <a16:creationId xmlns:a16="http://schemas.microsoft.com/office/drawing/2014/main" id="{0B336E1A-C986-4C2C-95C6-EBAA4884EB38}"/>
                </a:ext>
              </a:extLst>
            </p:cNvPr>
            <p:cNvSpPr txBox="1"/>
            <p:nvPr/>
          </p:nvSpPr>
          <p:spPr>
            <a:xfrm>
              <a:off x="3471875" y="3246115"/>
              <a:ext cx="914032" cy="276999"/>
            </a:xfrm>
            <a:prstGeom prst="rect">
              <a:avLst/>
            </a:prstGeom>
            <a:noFill/>
          </p:spPr>
          <p:txBody>
            <a:bodyPr wrap="none" rtlCol="0">
              <a:spAutoFit/>
            </a:bodyPr>
            <a:lstStyle/>
            <a:p>
              <a:pPr algn="ctr"/>
              <a:r>
                <a:rPr lang="fr-FR" sz="1200" dirty="0"/>
                <a:t>p = 0,0070</a:t>
              </a:r>
            </a:p>
          </p:txBody>
        </p:sp>
        <p:sp>
          <p:nvSpPr>
            <p:cNvPr id="58" name="ZoneTexte 57">
              <a:extLst>
                <a:ext uri="{FF2B5EF4-FFF2-40B4-BE49-F238E27FC236}">
                  <a16:creationId xmlns:a16="http://schemas.microsoft.com/office/drawing/2014/main" id="{95ABA63C-0900-4B69-9245-4B37D8FDB7D7}"/>
                </a:ext>
              </a:extLst>
            </p:cNvPr>
            <p:cNvSpPr txBox="1"/>
            <p:nvPr/>
          </p:nvSpPr>
          <p:spPr>
            <a:xfrm>
              <a:off x="4852377" y="3246115"/>
              <a:ext cx="914032" cy="276999"/>
            </a:xfrm>
            <a:prstGeom prst="rect">
              <a:avLst/>
            </a:prstGeom>
            <a:noFill/>
          </p:spPr>
          <p:txBody>
            <a:bodyPr wrap="none" rtlCol="0">
              <a:spAutoFit/>
            </a:bodyPr>
            <a:lstStyle/>
            <a:p>
              <a:pPr algn="ctr"/>
              <a:r>
                <a:rPr lang="fr-FR" sz="1200" dirty="0"/>
                <a:t>p = 0,0030</a:t>
              </a:r>
            </a:p>
          </p:txBody>
        </p:sp>
        <p:sp>
          <p:nvSpPr>
            <p:cNvPr id="59" name="Parenthèse fermante 58">
              <a:extLst>
                <a:ext uri="{FF2B5EF4-FFF2-40B4-BE49-F238E27FC236}">
                  <a16:creationId xmlns:a16="http://schemas.microsoft.com/office/drawing/2014/main" id="{A0ED33C1-BA0D-4E50-AA46-2F0B7AD31738}"/>
                </a:ext>
              </a:extLst>
            </p:cNvPr>
            <p:cNvSpPr/>
            <p:nvPr/>
          </p:nvSpPr>
          <p:spPr bwMode="auto">
            <a:xfrm rot="16200000">
              <a:off x="4580288" y="2047526"/>
              <a:ext cx="102856" cy="2348980"/>
            </a:xfrm>
            <a:prstGeom prst="rightBracke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60" name="ZoneTexte 59">
              <a:extLst>
                <a:ext uri="{FF2B5EF4-FFF2-40B4-BE49-F238E27FC236}">
                  <a16:creationId xmlns:a16="http://schemas.microsoft.com/office/drawing/2014/main" id="{5E405212-1A41-4D9C-8225-9F22F9D0B105}"/>
                </a:ext>
              </a:extLst>
            </p:cNvPr>
            <p:cNvSpPr txBox="1"/>
            <p:nvPr/>
          </p:nvSpPr>
          <p:spPr>
            <a:xfrm>
              <a:off x="4181175" y="2881052"/>
              <a:ext cx="914032" cy="276999"/>
            </a:xfrm>
            <a:prstGeom prst="rect">
              <a:avLst/>
            </a:prstGeom>
            <a:noFill/>
          </p:spPr>
          <p:txBody>
            <a:bodyPr wrap="none" rtlCol="0">
              <a:spAutoFit/>
            </a:bodyPr>
            <a:lstStyle/>
            <a:p>
              <a:pPr algn="ctr"/>
              <a:r>
                <a:rPr lang="fr-FR" sz="1200" dirty="0"/>
                <a:t>p = 0,0238</a:t>
              </a:r>
            </a:p>
          </p:txBody>
        </p:sp>
      </p:grpSp>
      <p:sp>
        <p:nvSpPr>
          <p:cNvPr id="61" name="Text Box 3"/>
          <p:cNvSpPr txBox="1">
            <a:spLocks noChangeArrowheads="1"/>
          </p:cNvSpPr>
          <p:nvPr/>
        </p:nvSpPr>
        <p:spPr bwMode="auto">
          <a:xfrm>
            <a:off x="6335713" y="6600296"/>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Baiyegunhi</a:t>
            </a:r>
            <a:r>
              <a:rPr lang="en-GB" sz="1200" i="1" dirty="0">
                <a:solidFill>
                  <a:srgbClr val="0070C0"/>
                </a:solidFill>
              </a:rPr>
              <a:t> O, CROI 2018, Abs. 341</a:t>
            </a:r>
          </a:p>
        </p:txBody>
      </p:sp>
      <p:sp>
        <p:nvSpPr>
          <p:cNvPr id="4" name="ZoneTexte 3"/>
          <p:cNvSpPr txBox="1"/>
          <p:nvPr/>
        </p:nvSpPr>
        <p:spPr>
          <a:xfrm>
            <a:off x="2054918" y="2494700"/>
            <a:ext cx="5107190" cy="383441"/>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Surface ganglionnaire exprimant l’Ag p24, %</a:t>
            </a:r>
          </a:p>
        </p:txBody>
      </p:sp>
      <p:sp>
        <p:nvSpPr>
          <p:cNvPr id="6" name="Titre 5">
            <a:extLst>
              <a:ext uri="{FF2B5EF4-FFF2-40B4-BE49-F238E27FC236}">
                <a16:creationId xmlns:a16="http://schemas.microsoft.com/office/drawing/2014/main" id="{A2326DA3-DCB3-4A5A-8FA1-06BB19F445CF}"/>
              </a:ext>
            </a:extLst>
          </p:cNvPr>
          <p:cNvSpPr>
            <a:spLocks noGrp="1"/>
          </p:cNvSpPr>
          <p:nvPr>
            <p:ph type="title"/>
          </p:nvPr>
        </p:nvSpPr>
        <p:spPr/>
        <p:txBody>
          <a:bodyPr/>
          <a:lstStyle/>
          <a:p>
            <a:r>
              <a:rPr lang="fr-FR" dirty="0"/>
              <a:t>Persistance de l’ARN-VIH dans les ganglions de patients traités dès le stade </a:t>
            </a:r>
            <a:r>
              <a:rPr lang="fr-FR" dirty="0" err="1"/>
              <a:t>Fiebig</a:t>
            </a:r>
            <a:r>
              <a:rPr lang="fr-FR" dirty="0"/>
              <a:t> I</a:t>
            </a:r>
          </a:p>
        </p:txBody>
      </p:sp>
      <p:sp>
        <p:nvSpPr>
          <p:cNvPr id="53" name="Espace réservé du contenu 52">
            <a:extLst>
              <a:ext uri="{FF2B5EF4-FFF2-40B4-BE49-F238E27FC236}">
                <a16:creationId xmlns:a16="http://schemas.microsoft.com/office/drawing/2014/main" id="{44EE7506-1E90-4CB9-9420-F8DDBAB2EBA6}"/>
              </a:ext>
            </a:extLst>
          </p:cNvPr>
          <p:cNvSpPr>
            <a:spLocks noGrp="1"/>
          </p:cNvSpPr>
          <p:nvPr>
            <p:ph idx="1"/>
          </p:nvPr>
        </p:nvSpPr>
        <p:spPr>
          <a:xfrm>
            <a:off x="457200" y="1225938"/>
            <a:ext cx="8507413" cy="1074802"/>
          </a:xfrm>
        </p:spPr>
        <p:txBody>
          <a:bodyPr/>
          <a:lstStyle/>
          <a:p>
            <a:pPr marL="285750" indent="-285750">
              <a:buFont typeface="Arial"/>
              <a:buChar char="•"/>
            </a:pPr>
            <a:r>
              <a:rPr lang="fr-FR" sz="1800" dirty="0"/>
              <a:t>Biopsies ganglionnaires chez 17 patients traités au stade </a:t>
            </a:r>
            <a:r>
              <a:rPr lang="fr-FR" sz="1800" dirty="0" err="1"/>
              <a:t>Fiebig</a:t>
            </a:r>
            <a:r>
              <a:rPr lang="fr-FR" sz="1800" dirty="0"/>
              <a:t> I (durée médiane de TAR = 355 sem.), 8 patients VIH+ non traités et 8 volontaires sains </a:t>
            </a:r>
          </a:p>
          <a:p>
            <a:pPr marL="285750" indent="-285750">
              <a:buFont typeface="Arial"/>
              <a:buChar char="•"/>
            </a:pPr>
            <a:r>
              <a:rPr lang="fr-FR" sz="1800" dirty="0"/>
              <a:t>Marquage par </a:t>
            </a:r>
            <a:r>
              <a:rPr lang="fr-FR" sz="1800" dirty="0" err="1"/>
              <a:t>immuno-histochimie</a:t>
            </a:r>
            <a:r>
              <a:rPr lang="fr-FR" sz="1800" dirty="0"/>
              <a:t> et hybridation in situ pour localiser les cellules produisant de l’ARN-VIH dans les ganglions</a:t>
            </a:r>
          </a:p>
        </p:txBody>
      </p:sp>
      <p:sp>
        <p:nvSpPr>
          <p:cNvPr id="62" name="ZoneTexte 61">
            <a:extLst>
              <a:ext uri="{FF2B5EF4-FFF2-40B4-BE49-F238E27FC236}">
                <a16:creationId xmlns:a16="http://schemas.microsoft.com/office/drawing/2014/main" id="{7D6677AC-C932-48BC-A024-BB1E473B111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28</a:t>
            </a:r>
          </a:p>
        </p:txBody>
      </p:sp>
    </p:spTree>
    <p:extLst>
      <p:ext uri="{BB962C8B-B14F-4D97-AF65-F5344CB8AC3E}">
        <p14:creationId xmlns:p14="http://schemas.microsoft.com/office/powerpoint/2010/main" val="774857350"/>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Facteurs influençant la pénétration lymphoïde des ARV (1)</a:t>
            </a:r>
          </a:p>
        </p:txBody>
      </p:sp>
      <p:sp>
        <p:nvSpPr>
          <p:cNvPr id="5123" name="Rectangle 3"/>
          <p:cNvSpPr>
            <a:spLocks noGrp="1" noChangeArrowheads="1"/>
          </p:cNvSpPr>
          <p:nvPr>
            <p:ph idx="1"/>
          </p:nvPr>
        </p:nvSpPr>
        <p:spPr>
          <a:xfrm>
            <a:off x="457200" y="1238568"/>
            <a:ext cx="8686800" cy="5111750"/>
          </a:xfrm>
        </p:spPr>
        <p:txBody>
          <a:bodyPr/>
          <a:lstStyle/>
          <a:p>
            <a:pPr eaLnBrk="1" hangingPunct="1"/>
            <a:r>
              <a:rPr lang="fr-FR" sz="1800" b="1" dirty="0"/>
              <a:t>Objectif : </a:t>
            </a:r>
            <a:r>
              <a:rPr lang="fr-FR" sz="1800" dirty="0"/>
              <a:t>étude de l’influence des transporteurs (efflux et entrée), </a:t>
            </a:r>
            <a:br>
              <a:rPr lang="fr-FR" sz="1800" dirty="0"/>
            </a:br>
            <a:r>
              <a:rPr lang="fr-FR" sz="1800" dirty="0"/>
              <a:t>du sexe et du statut de l’infection sur la pénétration lymphoïde des ARV </a:t>
            </a:r>
            <a:br>
              <a:rPr lang="fr-FR" sz="1800" dirty="0"/>
            </a:br>
            <a:r>
              <a:rPr lang="fr-FR" sz="1800" dirty="0"/>
              <a:t>chez des macaques rhesus</a:t>
            </a:r>
          </a:p>
          <a:p>
            <a:pPr eaLnBrk="1" hangingPunct="1"/>
            <a:endParaRPr lang="fr-FR" sz="1200" dirty="0"/>
          </a:p>
          <a:p>
            <a:pPr eaLnBrk="1" hangingPunct="1"/>
            <a:r>
              <a:rPr lang="fr-FR" sz="1800" b="1" dirty="0"/>
              <a:t>Méthode</a:t>
            </a:r>
          </a:p>
          <a:p>
            <a:pPr lvl="1" eaLnBrk="1" hangingPunct="1"/>
            <a:r>
              <a:rPr lang="fr-FR" sz="1600" dirty="0"/>
              <a:t>9 primates (3 femelles) infectés par SHIV comparés à 9 non infectés</a:t>
            </a:r>
          </a:p>
          <a:p>
            <a:pPr lvl="1" eaLnBrk="1" hangingPunct="1"/>
            <a:r>
              <a:rPr lang="fr-FR" sz="1600" dirty="0"/>
              <a:t>ARV : FTC (16 mg/kg), TDF (30 mg/kg), EFV (200 mg/j), RAL (200 mg/j),</a:t>
            </a:r>
          </a:p>
          <a:p>
            <a:pPr marL="457200" lvl="1" indent="0" eaLnBrk="1" hangingPunct="1">
              <a:buNone/>
              <a:tabLst>
                <a:tab pos="754063" algn="l"/>
              </a:tabLst>
            </a:pPr>
            <a:r>
              <a:rPr lang="fr-FR" sz="1600" dirty="0"/>
              <a:t>	MVC (150 mg/j), ATV (270 mg/j) traitement jusqu’à l’état d’équilibre</a:t>
            </a:r>
          </a:p>
          <a:p>
            <a:pPr lvl="1" eaLnBrk="1" hangingPunct="1"/>
            <a:r>
              <a:rPr lang="fr-FR" sz="1600" dirty="0"/>
              <a:t>Après sacrifices des animaux, prélèvement des ganglions lymphatiques (mésentérique, axillaire, inguinal et iliaque)</a:t>
            </a:r>
            <a:br>
              <a:rPr lang="fr-FR" sz="1600" dirty="0"/>
            </a:br>
            <a:r>
              <a:rPr lang="fr-FR" sz="1200" dirty="0"/>
              <a:t> </a:t>
            </a:r>
          </a:p>
          <a:p>
            <a:pPr eaLnBrk="1" hangingPunct="1"/>
            <a:r>
              <a:rPr lang="fr-FR" sz="1800" dirty="0"/>
              <a:t>Après homogénéisation des tissus lymphoïdes, détermination des concentrations des :</a:t>
            </a:r>
          </a:p>
          <a:p>
            <a:pPr lvl="1" eaLnBrk="1" hangingPunct="1"/>
            <a:r>
              <a:rPr lang="fr-FR" sz="1600" dirty="0"/>
              <a:t>Composés parents (FTC, TFV, EFV, RAL, MVC et ATV) et des métabolites (FTC-TP </a:t>
            </a:r>
            <a:br>
              <a:rPr lang="fr-FR" sz="1600" dirty="0"/>
            </a:br>
            <a:r>
              <a:rPr lang="fr-FR" sz="1600" dirty="0"/>
              <a:t>et TFV-DP) (transformation des </a:t>
            </a:r>
            <a:r>
              <a:rPr lang="fr-FR" sz="1600" dirty="0" err="1"/>
              <a:t>ng</a:t>
            </a:r>
            <a:r>
              <a:rPr lang="fr-FR" sz="1600" dirty="0"/>
              <a:t>/ml en </a:t>
            </a:r>
            <a:r>
              <a:rPr lang="fr-FR" sz="1600" dirty="0" err="1"/>
              <a:t>ng</a:t>
            </a:r>
            <a:r>
              <a:rPr lang="fr-FR" sz="1600" dirty="0"/>
              <a:t>/g par la densité tissulaire de 1,06 g/ml)</a:t>
            </a:r>
          </a:p>
          <a:p>
            <a:pPr lvl="1" eaLnBrk="1" hangingPunct="1"/>
            <a:r>
              <a:rPr lang="fr-FR" sz="1600" dirty="0"/>
              <a:t>Protéines de transport :</a:t>
            </a:r>
          </a:p>
          <a:p>
            <a:pPr lvl="2" eaLnBrk="1" hangingPunct="1"/>
            <a:r>
              <a:rPr lang="fr-FR" sz="1600" dirty="0"/>
              <a:t>Efflux : MRP1, MRP2, MRP4, </a:t>
            </a:r>
            <a:r>
              <a:rPr lang="fr-FR" sz="1600" dirty="0" err="1"/>
              <a:t>PgP</a:t>
            </a:r>
            <a:r>
              <a:rPr lang="fr-FR" sz="1600" dirty="0"/>
              <a:t>, BCRP</a:t>
            </a:r>
          </a:p>
          <a:p>
            <a:pPr lvl="2" eaLnBrk="1" hangingPunct="1"/>
            <a:r>
              <a:rPr lang="fr-FR" sz="1600" dirty="0"/>
              <a:t>Entrée : OATP2A1, ENT1, OCT3</a:t>
            </a:r>
          </a:p>
          <a:p>
            <a:pPr lvl="2" eaLnBrk="1" hangingPunct="1"/>
            <a:endParaRPr lang="fr-FR" sz="1200" dirty="0"/>
          </a:p>
          <a:p>
            <a:pPr eaLnBrk="1" hangingPunct="1"/>
            <a:r>
              <a:rPr lang="fr-FR" sz="1800" dirty="0"/>
              <a:t>Analyse statistique en regroupant les résultats de l’ensemble des ganglions lymphatiques (concentrations médianes ARV et protéines de transport)</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Burgunder</a:t>
            </a:r>
            <a:r>
              <a:rPr lang="en-GB" sz="1200" i="1" dirty="0">
                <a:solidFill>
                  <a:srgbClr val="0070C0"/>
                </a:solidFill>
              </a:rPr>
              <a:t> EM, CROI 2018, Abs. 476</a:t>
            </a:r>
          </a:p>
        </p:txBody>
      </p:sp>
      <p:sp>
        <p:nvSpPr>
          <p:cNvPr id="6" name="ZoneTexte 5">
            <a:extLst>
              <a:ext uri="{FF2B5EF4-FFF2-40B4-BE49-F238E27FC236}">
                <a16:creationId xmlns:a16="http://schemas.microsoft.com/office/drawing/2014/main" id="{95BEEF3A-C6B5-4688-BEF5-358F971B374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29</a:t>
            </a:r>
          </a:p>
        </p:txBody>
      </p:sp>
    </p:spTree>
    <p:extLst>
      <p:ext uri="{BB962C8B-B14F-4D97-AF65-F5344CB8AC3E}">
        <p14:creationId xmlns:p14="http://schemas.microsoft.com/office/powerpoint/2010/main" val="203329690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Facteurs influençant la pénétration lymphoïde des ARV (2)</a:t>
            </a:r>
          </a:p>
        </p:txBody>
      </p:sp>
      <p:sp>
        <p:nvSpPr>
          <p:cNvPr id="5123" name="Rectangle 3"/>
          <p:cNvSpPr>
            <a:spLocks noGrp="1" noChangeArrowheads="1"/>
          </p:cNvSpPr>
          <p:nvPr>
            <p:ph idx="1"/>
          </p:nvPr>
        </p:nvSpPr>
        <p:spPr>
          <a:xfrm>
            <a:off x="457200" y="4681803"/>
            <a:ext cx="8686800" cy="2050640"/>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400" dirty="0"/>
              <a:t>Les concentrations lymphoïdes des ARV sont plus élevées chez les SHIV- que chez les SHIV+ pour les 6 ARV testés. Les concentrations d’INTI phosphorylées sont plus élevées chez les SHIV+</a:t>
            </a:r>
          </a:p>
          <a:p>
            <a:pPr lvl="1" eaLnBrk="1" hangingPunct="1"/>
            <a:r>
              <a:rPr lang="fr-FR" sz="1400" dirty="0"/>
              <a:t>Un transporteur d’efflux (BCRP) et 2 d’entrée (ENT1 et OCT3) sont exprimés dans tous les ganglions lymphatiques</a:t>
            </a:r>
          </a:p>
          <a:p>
            <a:pPr lvl="1" eaLnBrk="1" hangingPunct="1"/>
            <a:r>
              <a:rPr lang="fr-FR" sz="1400" dirty="0"/>
              <a:t>Ni l’expression des transporteurs, ni le statut d’infection, ni le sexe ne semble corrélé </a:t>
            </a:r>
            <a:br>
              <a:rPr lang="fr-FR" sz="1400" dirty="0"/>
            </a:br>
            <a:r>
              <a:rPr lang="fr-FR" sz="1400" dirty="0"/>
              <a:t>à la pénétration des ARV dans les ganglions lymphatiques </a:t>
            </a:r>
          </a:p>
          <a:p>
            <a:pPr lvl="1" eaLnBrk="1" hangingPunct="1"/>
            <a:r>
              <a:rPr lang="fr-FR" sz="1400" dirty="0"/>
              <a:t>Ces résultats sont en faveur d’un mécanisme de diffusion passive des ARV dans les tissus lymphoïdes</a:t>
            </a:r>
          </a:p>
          <a:p>
            <a:pPr eaLnBrk="1" hangingPunct="1"/>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Burgunder</a:t>
            </a:r>
            <a:r>
              <a:rPr lang="en-GB" sz="1200" i="1" dirty="0">
                <a:solidFill>
                  <a:srgbClr val="0070C0"/>
                </a:solidFill>
              </a:rPr>
              <a:t> EM, CROI 2018, Abs. 476</a:t>
            </a:r>
          </a:p>
        </p:txBody>
      </p:sp>
      <p:sp>
        <p:nvSpPr>
          <p:cNvPr id="6" name="Text Box 2"/>
          <p:cNvSpPr txBox="1">
            <a:spLocks noChangeArrowheads="1"/>
          </p:cNvSpPr>
          <p:nvPr/>
        </p:nvSpPr>
        <p:spPr bwMode="auto">
          <a:xfrm>
            <a:off x="85730" y="1083047"/>
            <a:ext cx="4585048" cy="584775"/>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RMG (IC 95 %)* des concentrations lymphoïdes d’ARV SHIV- / SHIV+</a:t>
            </a:r>
          </a:p>
        </p:txBody>
      </p:sp>
      <p:sp>
        <p:nvSpPr>
          <p:cNvPr id="3" name="ZoneTexte 2"/>
          <p:cNvSpPr txBox="1"/>
          <p:nvPr/>
        </p:nvSpPr>
        <p:spPr>
          <a:xfrm>
            <a:off x="152762" y="4457744"/>
            <a:ext cx="7497565" cy="276999"/>
          </a:xfrm>
          <a:prstGeom prst="rect">
            <a:avLst/>
          </a:prstGeom>
          <a:noFill/>
        </p:spPr>
        <p:txBody>
          <a:bodyPr wrap="none" rtlCol="0">
            <a:spAutoFit/>
          </a:bodyPr>
          <a:lstStyle/>
          <a:p>
            <a:r>
              <a:rPr lang="fr-FR" sz="1200" dirty="0"/>
              <a:t>*RMG (IC 95 %) : rapport des moyennes géométriques des concentrations (Intervalle de confiance à 95 %) </a:t>
            </a:r>
          </a:p>
        </p:txBody>
      </p:sp>
      <p:sp>
        <p:nvSpPr>
          <p:cNvPr id="8" name="Text Box 2"/>
          <p:cNvSpPr txBox="1">
            <a:spLocks noChangeArrowheads="1"/>
          </p:cNvSpPr>
          <p:nvPr/>
        </p:nvSpPr>
        <p:spPr bwMode="auto">
          <a:xfrm>
            <a:off x="4744268" y="1083047"/>
            <a:ext cx="4188214" cy="584775"/>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RMG (IC 95 %)* des concentrations lymphoïdes d’ARV femelle / male</a:t>
            </a:r>
          </a:p>
        </p:txBody>
      </p:sp>
      <p:grpSp>
        <p:nvGrpSpPr>
          <p:cNvPr id="4" name="Groupe 3">
            <a:extLst>
              <a:ext uri="{FF2B5EF4-FFF2-40B4-BE49-F238E27FC236}">
                <a16:creationId xmlns:a16="http://schemas.microsoft.com/office/drawing/2014/main" id="{1D1C1CB5-ACC1-4E27-8A43-60AAA96EFBF2}"/>
              </a:ext>
            </a:extLst>
          </p:cNvPr>
          <p:cNvGrpSpPr/>
          <p:nvPr/>
        </p:nvGrpSpPr>
        <p:grpSpPr>
          <a:xfrm>
            <a:off x="138632" y="1722425"/>
            <a:ext cx="4133587" cy="2789413"/>
            <a:chOff x="138632" y="1722425"/>
            <a:chExt cx="4133587" cy="2789413"/>
          </a:xfrm>
        </p:grpSpPr>
        <p:grpSp>
          <p:nvGrpSpPr>
            <p:cNvPr id="5136" name="Groupe 5135">
              <a:extLst>
                <a:ext uri="{FF2B5EF4-FFF2-40B4-BE49-F238E27FC236}">
                  <a16:creationId xmlns:a16="http://schemas.microsoft.com/office/drawing/2014/main" id="{A00E64F6-F054-45FD-827B-A4B9A72E030C}"/>
                </a:ext>
              </a:extLst>
            </p:cNvPr>
            <p:cNvGrpSpPr/>
            <p:nvPr/>
          </p:nvGrpSpPr>
          <p:grpSpPr>
            <a:xfrm>
              <a:off x="990601" y="1722425"/>
              <a:ext cx="3094999" cy="2282488"/>
              <a:chOff x="990601" y="1865313"/>
              <a:chExt cx="3295650" cy="2430463"/>
            </a:xfrm>
          </p:grpSpPr>
          <p:sp>
            <p:nvSpPr>
              <p:cNvPr id="10" name="Freeform 5">
                <a:extLst>
                  <a:ext uri="{FF2B5EF4-FFF2-40B4-BE49-F238E27FC236}">
                    <a16:creationId xmlns:a16="http://schemas.microsoft.com/office/drawing/2014/main" id="{625B2B11-C3CD-44CF-A683-62978907F823}"/>
                  </a:ext>
                </a:extLst>
              </p:cNvPr>
              <p:cNvSpPr>
                <a:spLocks/>
              </p:cNvSpPr>
              <p:nvPr/>
            </p:nvSpPr>
            <p:spPr bwMode="auto">
              <a:xfrm>
                <a:off x="990601" y="1865313"/>
                <a:ext cx="3295650" cy="2343150"/>
              </a:xfrm>
              <a:custGeom>
                <a:avLst/>
                <a:gdLst>
                  <a:gd name="T0" fmla="*/ 2076 w 2076"/>
                  <a:gd name="T1" fmla="*/ 1476 h 1476"/>
                  <a:gd name="T2" fmla="*/ 0 w 2076"/>
                  <a:gd name="T3" fmla="*/ 1476 h 1476"/>
                  <a:gd name="T4" fmla="*/ 0 w 2076"/>
                  <a:gd name="T5" fmla="*/ 0 h 1476"/>
                </a:gdLst>
                <a:ahLst/>
                <a:cxnLst>
                  <a:cxn ang="0">
                    <a:pos x="T0" y="T1"/>
                  </a:cxn>
                  <a:cxn ang="0">
                    <a:pos x="T2" y="T3"/>
                  </a:cxn>
                  <a:cxn ang="0">
                    <a:pos x="T4" y="T5"/>
                  </a:cxn>
                </a:cxnLst>
                <a:rect l="0" t="0" r="r" b="b"/>
                <a:pathLst>
                  <a:path w="2076" h="1476">
                    <a:moveTo>
                      <a:pt x="2076" y="1476"/>
                    </a:moveTo>
                    <a:lnTo>
                      <a:pt x="0" y="1476"/>
                    </a:lnTo>
                    <a:lnTo>
                      <a:pt x="0" y="0"/>
                    </a:lnTo>
                  </a:path>
                </a:pathLst>
              </a:custGeom>
              <a:noFill/>
              <a:ln w="9525"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6">
                <a:extLst>
                  <a:ext uri="{FF2B5EF4-FFF2-40B4-BE49-F238E27FC236}">
                    <a16:creationId xmlns:a16="http://schemas.microsoft.com/office/drawing/2014/main" id="{155042D9-B75A-433A-908C-708D87A99C5A}"/>
                  </a:ext>
                </a:extLst>
              </p:cNvPr>
              <p:cNvSpPr>
                <a:spLocks noChangeShapeType="1"/>
              </p:cNvSpPr>
              <p:nvPr/>
            </p:nvSpPr>
            <p:spPr bwMode="auto">
              <a:xfrm flipV="1">
                <a:off x="2859088"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7">
                <a:extLst>
                  <a:ext uri="{FF2B5EF4-FFF2-40B4-BE49-F238E27FC236}">
                    <a16:creationId xmlns:a16="http://schemas.microsoft.com/office/drawing/2014/main" id="{8ABAE324-EDAC-40B5-9148-21AEB423FCF9}"/>
                  </a:ext>
                </a:extLst>
              </p:cNvPr>
              <p:cNvSpPr>
                <a:spLocks noChangeShapeType="1"/>
              </p:cNvSpPr>
              <p:nvPr/>
            </p:nvSpPr>
            <p:spPr bwMode="auto">
              <a:xfrm flipV="1">
                <a:off x="2393951"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8">
                <a:extLst>
                  <a:ext uri="{FF2B5EF4-FFF2-40B4-BE49-F238E27FC236}">
                    <a16:creationId xmlns:a16="http://schemas.microsoft.com/office/drawing/2014/main" id="{D411F1F7-C09E-4FF8-88AC-40DD248FEF67}"/>
                  </a:ext>
                </a:extLst>
              </p:cNvPr>
              <p:cNvSpPr>
                <a:spLocks noChangeShapeType="1"/>
              </p:cNvSpPr>
              <p:nvPr/>
            </p:nvSpPr>
            <p:spPr bwMode="auto">
              <a:xfrm flipV="1">
                <a:off x="1925638"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9">
                <a:extLst>
                  <a:ext uri="{FF2B5EF4-FFF2-40B4-BE49-F238E27FC236}">
                    <a16:creationId xmlns:a16="http://schemas.microsoft.com/office/drawing/2014/main" id="{3B231E9A-8F0A-4F4B-9021-1578A08F9468}"/>
                  </a:ext>
                </a:extLst>
              </p:cNvPr>
              <p:cNvSpPr>
                <a:spLocks noChangeShapeType="1"/>
              </p:cNvSpPr>
              <p:nvPr/>
            </p:nvSpPr>
            <p:spPr bwMode="auto">
              <a:xfrm flipV="1">
                <a:off x="4267201"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0">
                <a:extLst>
                  <a:ext uri="{FF2B5EF4-FFF2-40B4-BE49-F238E27FC236}">
                    <a16:creationId xmlns:a16="http://schemas.microsoft.com/office/drawing/2014/main" id="{7D77F82B-EC55-43ED-92DF-A56F3996033B}"/>
                  </a:ext>
                </a:extLst>
              </p:cNvPr>
              <p:cNvSpPr>
                <a:spLocks noChangeShapeType="1"/>
              </p:cNvSpPr>
              <p:nvPr/>
            </p:nvSpPr>
            <p:spPr bwMode="auto">
              <a:xfrm flipV="1">
                <a:off x="3795713"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1">
                <a:extLst>
                  <a:ext uri="{FF2B5EF4-FFF2-40B4-BE49-F238E27FC236}">
                    <a16:creationId xmlns:a16="http://schemas.microsoft.com/office/drawing/2014/main" id="{70A6C57C-5147-47BD-BE1C-A61D82767B4B}"/>
                  </a:ext>
                </a:extLst>
              </p:cNvPr>
              <p:cNvSpPr>
                <a:spLocks noChangeShapeType="1"/>
              </p:cNvSpPr>
              <p:nvPr/>
            </p:nvSpPr>
            <p:spPr bwMode="auto">
              <a:xfrm flipV="1">
                <a:off x="3327401"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2">
                <a:extLst>
                  <a:ext uri="{FF2B5EF4-FFF2-40B4-BE49-F238E27FC236}">
                    <a16:creationId xmlns:a16="http://schemas.microsoft.com/office/drawing/2014/main" id="{080C42B6-3283-400F-BC6A-71D5F19A2DC8}"/>
                  </a:ext>
                </a:extLst>
              </p:cNvPr>
              <p:cNvSpPr>
                <a:spLocks noChangeShapeType="1"/>
              </p:cNvSpPr>
              <p:nvPr/>
            </p:nvSpPr>
            <p:spPr bwMode="auto">
              <a:xfrm flipV="1">
                <a:off x="1457326"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3">
                <a:extLst>
                  <a:ext uri="{FF2B5EF4-FFF2-40B4-BE49-F238E27FC236}">
                    <a16:creationId xmlns:a16="http://schemas.microsoft.com/office/drawing/2014/main" id="{ADEDFCFA-9CF4-456F-A7E1-93EE720B2ED9}"/>
                  </a:ext>
                </a:extLst>
              </p:cNvPr>
              <p:cNvSpPr>
                <a:spLocks noChangeShapeType="1"/>
              </p:cNvSpPr>
              <p:nvPr/>
            </p:nvSpPr>
            <p:spPr bwMode="auto">
              <a:xfrm flipV="1">
                <a:off x="990601" y="4208463"/>
                <a:ext cx="0" cy="87313"/>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4">
                <a:extLst>
                  <a:ext uri="{FF2B5EF4-FFF2-40B4-BE49-F238E27FC236}">
                    <a16:creationId xmlns:a16="http://schemas.microsoft.com/office/drawing/2014/main" id="{44500367-9C0E-447E-A410-1E5FB13C3EDC}"/>
                  </a:ext>
                </a:extLst>
              </p:cNvPr>
              <p:cNvSpPr>
                <a:spLocks noChangeShapeType="1"/>
              </p:cNvSpPr>
              <p:nvPr/>
            </p:nvSpPr>
            <p:spPr bwMode="auto">
              <a:xfrm>
                <a:off x="1925638" y="1903413"/>
                <a:ext cx="0" cy="230505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Freeform 16">
                <a:extLst>
                  <a:ext uri="{FF2B5EF4-FFF2-40B4-BE49-F238E27FC236}">
                    <a16:creationId xmlns:a16="http://schemas.microsoft.com/office/drawing/2014/main" id="{CBFEA26D-9F33-496A-9FBB-0E6FEBDEA32D}"/>
                  </a:ext>
                </a:extLst>
              </p:cNvPr>
              <p:cNvSpPr>
                <a:spLocks/>
              </p:cNvSpPr>
              <p:nvPr/>
            </p:nvSpPr>
            <p:spPr bwMode="auto">
              <a:xfrm>
                <a:off x="990601" y="2047875"/>
                <a:ext cx="1687513" cy="146050"/>
              </a:xfrm>
              <a:custGeom>
                <a:avLst/>
                <a:gdLst>
                  <a:gd name="T0" fmla="*/ 1063 w 1063"/>
                  <a:gd name="T1" fmla="*/ 92 h 92"/>
                  <a:gd name="T2" fmla="*/ 1063 w 1063"/>
                  <a:gd name="T3" fmla="*/ 0 h 92"/>
                  <a:gd name="T4" fmla="*/ 0 w 1063"/>
                  <a:gd name="T5" fmla="*/ 0 h 92"/>
                  <a:gd name="T6" fmla="*/ 0 w 1063"/>
                  <a:gd name="T7" fmla="*/ 92 h 92"/>
                  <a:gd name="T8" fmla="*/ 1063 w 1063"/>
                  <a:gd name="T9" fmla="*/ 92 h 92"/>
                  <a:gd name="T10" fmla="*/ 1063 w 1063"/>
                  <a:gd name="T11" fmla="*/ 92 h 92"/>
                </a:gdLst>
                <a:ahLst/>
                <a:cxnLst>
                  <a:cxn ang="0">
                    <a:pos x="T0" y="T1"/>
                  </a:cxn>
                  <a:cxn ang="0">
                    <a:pos x="T2" y="T3"/>
                  </a:cxn>
                  <a:cxn ang="0">
                    <a:pos x="T4" y="T5"/>
                  </a:cxn>
                  <a:cxn ang="0">
                    <a:pos x="T6" y="T7"/>
                  </a:cxn>
                  <a:cxn ang="0">
                    <a:pos x="T8" y="T9"/>
                  </a:cxn>
                  <a:cxn ang="0">
                    <a:pos x="T10" y="T11"/>
                  </a:cxn>
                </a:cxnLst>
                <a:rect l="0" t="0" r="r" b="b"/>
                <a:pathLst>
                  <a:path w="1063" h="92">
                    <a:moveTo>
                      <a:pt x="1063" y="92"/>
                    </a:moveTo>
                    <a:lnTo>
                      <a:pt x="1063" y="0"/>
                    </a:lnTo>
                    <a:lnTo>
                      <a:pt x="0" y="0"/>
                    </a:lnTo>
                    <a:lnTo>
                      <a:pt x="0" y="92"/>
                    </a:lnTo>
                    <a:lnTo>
                      <a:pt x="1063" y="92"/>
                    </a:lnTo>
                    <a:lnTo>
                      <a:pt x="1063" y="92"/>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17">
                <a:extLst>
                  <a:ext uri="{FF2B5EF4-FFF2-40B4-BE49-F238E27FC236}">
                    <a16:creationId xmlns:a16="http://schemas.microsoft.com/office/drawing/2014/main" id="{B65D798C-984B-4168-8C2F-6E0CF585AABE}"/>
                  </a:ext>
                </a:extLst>
              </p:cNvPr>
              <p:cNvSpPr>
                <a:spLocks/>
              </p:cNvSpPr>
              <p:nvPr/>
            </p:nvSpPr>
            <p:spPr bwMode="auto">
              <a:xfrm>
                <a:off x="990601" y="2309813"/>
                <a:ext cx="382588" cy="144463"/>
              </a:xfrm>
              <a:custGeom>
                <a:avLst/>
                <a:gdLst>
                  <a:gd name="T0" fmla="*/ 241 w 241"/>
                  <a:gd name="T1" fmla="*/ 0 h 91"/>
                  <a:gd name="T2" fmla="*/ 0 w 241"/>
                  <a:gd name="T3" fmla="*/ 0 h 91"/>
                  <a:gd name="T4" fmla="*/ 0 w 241"/>
                  <a:gd name="T5" fmla="*/ 91 h 91"/>
                  <a:gd name="T6" fmla="*/ 241 w 241"/>
                  <a:gd name="T7" fmla="*/ 91 h 91"/>
                  <a:gd name="T8" fmla="*/ 241 w 241"/>
                  <a:gd name="T9" fmla="*/ 0 h 91"/>
                  <a:gd name="T10" fmla="*/ 241 w 241"/>
                  <a:gd name="T11" fmla="*/ 0 h 91"/>
                </a:gdLst>
                <a:ahLst/>
                <a:cxnLst>
                  <a:cxn ang="0">
                    <a:pos x="T0" y="T1"/>
                  </a:cxn>
                  <a:cxn ang="0">
                    <a:pos x="T2" y="T3"/>
                  </a:cxn>
                  <a:cxn ang="0">
                    <a:pos x="T4" y="T5"/>
                  </a:cxn>
                  <a:cxn ang="0">
                    <a:pos x="T6" y="T7"/>
                  </a:cxn>
                  <a:cxn ang="0">
                    <a:pos x="T8" y="T9"/>
                  </a:cxn>
                  <a:cxn ang="0">
                    <a:pos x="T10" y="T11"/>
                  </a:cxn>
                </a:cxnLst>
                <a:rect l="0" t="0" r="r" b="b"/>
                <a:pathLst>
                  <a:path w="241" h="91">
                    <a:moveTo>
                      <a:pt x="241" y="0"/>
                    </a:moveTo>
                    <a:lnTo>
                      <a:pt x="0" y="0"/>
                    </a:lnTo>
                    <a:lnTo>
                      <a:pt x="0" y="91"/>
                    </a:lnTo>
                    <a:lnTo>
                      <a:pt x="241" y="91"/>
                    </a:lnTo>
                    <a:lnTo>
                      <a:pt x="241" y="0"/>
                    </a:lnTo>
                    <a:lnTo>
                      <a:pt x="241" y="0"/>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 name="Freeform 18">
                <a:extLst>
                  <a:ext uri="{FF2B5EF4-FFF2-40B4-BE49-F238E27FC236}">
                    <a16:creationId xmlns:a16="http://schemas.microsoft.com/office/drawing/2014/main" id="{6BE26500-2448-4756-BC14-09554F8E8450}"/>
                  </a:ext>
                </a:extLst>
              </p:cNvPr>
              <p:cNvSpPr>
                <a:spLocks/>
              </p:cNvSpPr>
              <p:nvPr/>
            </p:nvSpPr>
            <p:spPr bwMode="auto">
              <a:xfrm>
                <a:off x="990601" y="2571750"/>
                <a:ext cx="2058988" cy="142875"/>
              </a:xfrm>
              <a:custGeom>
                <a:avLst/>
                <a:gdLst>
                  <a:gd name="T0" fmla="*/ 1297 w 1297"/>
                  <a:gd name="T1" fmla="*/ 90 h 90"/>
                  <a:gd name="T2" fmla="*/ 1297 w 1297"/>
                  <a:gd name="T3" fmla="*/ 0 h 90"/>
                  <a:gd name="T4" fmla="*/ 0 w 1297"/>
                  <a:gd name="T5" fmla="*/ 0 h 90"/>
                  <a:gd name="T6" fmla="*/ 0 w 1297"/>
                  <a:gd name="T7" fmla="*/ 90 h 90"/>
                  <a:gd name="T8" fmla="*/ 1297 w 1297"/>
                  <a:gd name="T9" fmla="*/ 90 h 90"/>
                  <a:gd name="T10" fmla="*/ 1297 w 1297"/>
                  <a:gd name="T11" fmla="*/ 90 h 90"/>
                </a:gdLst>
                <a:ahLst/>
                <a:cxnLst>
                  <a:cxn ang="0">
                    <a:pos x="T0" y="T1"/>
                  </a:cxn>
                  <a:cxn ang="0">
                    <a:pos x="T2" y="T3"/>
                  </a:cxn>
                  <a:cxn ang="0">
                    <a:pos x="T4" y="T5"/>
                  </a:cxn>
                  <a:cxn ang="0">
                    <a:pos x="T6" y="T7"/>
                  </a:cxn>
                  <a:cxn ang="0">
                    <a:pos x="T8" y="T9"/>
                  </a:cxn>
                  <a:cxn ang="0">
                    <a:pos x="T10" y="T11"/>
                  </a:cxn>
                </a:cxnLst>
                <a:rect l="0" t="0" r="r" b="b"/>
                <a:pathLst>
                  <a:path w="1297" h="90">
                    <a:moveTo>
                      <a:pt x="1297" y="90"/>
                    </a:moveTo>
                    <a:lnTo>
                      <a:pt x="1297" y="0"/>
                    </a:lnTo>
                    <a:lnTo>
                      <a:pt x="0" y="0"/>
                    </a:lnTo>
                    <a:lnTo>
                      <a:pt x="0" y="90"/>
                    </a:lnTo>
                    <a:lnTo>
                      <a:pt x="1297" y="90"/>
                    </a:lnTo>
                    <a:lnTo>
                      <a:pt x="1297" y="9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19">
                <a:extLst>
                  <a:ext uri="{FF2B5EF4-FFF2-40B4-BE49-F238E27FC236}">
                    <a16:creationId xmlns:a16="http://schemas.microsoft.com/office/drawing/2014/main" id="{040EC262-C0A9-42DE-AE94-F95F9847EDCF}"/>
                  </a:ext>
                </a:extLst>
              </p:cNvPr>
              <p:cNvSpPr>
                <a:spLocks/>
              </p:cNvSpPr>
              <p:nvPr/>
            </p:nvSpPr>
            <p:spPr bwMode="auto">
              <a:xfrm>
                <a:off x="990601" y="2830513"/>
                <a:ext cx="576263" cy="146050"/>
              </a:xfrm>
              <a:custGeom>
                <a:avLst/>
                <a:gdLst>
                  <a:gd name="T0" fmla="*/ 0 w 363"/>
                  <a:gd name="T1" fmla="*/ 0 h 92"/>
                  <a:gd name="T2" fmla="*/ 0 w 363"/>
                  <a:gd name="T3" fmla="*/ 92 h 92"/>
                  <a:gd name="T4" fmla="*/ 363 w 363"/>
                  <a:gd name="T5" fmla="*/ 92 h 92"/>
                  <a:gd name="T6" fmla="*/ 363 w 363"/>
                  <a:gd name="T7" fmla="*/ 0 h 92"/>
                  <a:gd name="T8" fmla="*/ 0 w 363"/>
                  <a:gd name="T9" fmla="*/ 0 h 92"/>
                  <a:gd name="T10" fmla="*/ 0 w 363"/>
                  <a:gd name="T11" fmla="*/ 0 h 92"/>
                </a:gdLst>
                <a:ahLst/>
                <a:cxnLst>
                  <a:cxn ang="0">
                    <a:pos x="T0" y="T1"/>
                  </a:cxn>
                  <a:cxn ang="0">
                    <a:pos x="T2" y="T3"/>
                  </a:cxn>
                  <a:cxn ang="0">
                    <a:pos x="T4" y="T5"/>
                  </a:cxn>
                  <a:cxn ang="0">
                    <a:pos x="T6" y="T7"/>
                  </a:cxn>
                  <a:cxn ang="0">
                    <a:pos x="T8" y="T9"/>
                  </a:cxn>
                  <a:cxn ang="0">
                    <a:pos x="T10" y="T11"/>
                  </a:cxn>
                </a:cxnLst>
                <a:rect l="0" t="0" r="r" b="b"/>
                <a:pathLst>
                  <a:path w="363" h="92">
                    <a:moveTo>
                      <a:pt x="0" y="0"/>
                    </a:moveTo>
                    <a:lnTo>
                      <a:pt x="0" y="92"/>
                    </a:lnTo>
                    <a:lnTo>
                      <a:pt x="363" y="92"/>
                    </a:lnTo>
                    <a:lnTo>
                      <a:pt x="363" y="0"/>
                    </a:lnTo>
                    <a:lnTo>
                      <a:pt x="0" y="0"/>
                    </a:lnTo>
                    <a:lnTo>
                      <a:pt x="0" y="0"/>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20">
                <a:extLst>
                  <a:ext uri="{FF2B5EF4-FFF2-40B4-BE49-F238E27FC236}">
                    <a16:creationId xmlns:a16="http://schemas.microsoft.com/office/drawing/2014/main" id="{03FD6F34-CFCD-4B38-BD1B-9E8EB5D02311}"/>
                  </a:ext>
                </a:extLst>
              </p:cNvPr>
              <p:cNvSpPr>
                <a:spLocks/>
              </p:cNvSpPr>
              <p:nvPr/>
            </p:nvSpPr>
            <p:spPr bwMode="auto">
              <a:xfrm>
                <a:off x="990601" y="3090863"/>
                <a:ext cx="1049338" cy="147638"/>
              </a:xfrm>
              <a:custGeom>
                <a:avLst/>
                <a:gdLst>
                  <a:gd name="T0" fmla="*/ 661 w 661"/>
                  <a:gd name="T1" fmla="*/ 93 h 93"/>
                  <a:gd name="T2" fmla="*/ 661 w 661"/>
                  <a:gd name="T3" fmla="*/ 0 h 93"/>
                  <a:gd name="T4" fmla="*/ 0 w 661"/>
                  <a:gd name="T5" fmla="*/ 0 h 93"/>
                  <a:gd name="T6" fmla="*/ 0 w 661"/>
                  <a:gd name="T7" fmla="*/ 93 h 93"/>
                  <a:gd name="T8" fmla="*/ 661 w 661"/>
                  <a:gd name="T9" fmla="*/ 93 h 93"/>
                  <a:gd name="T10" fmla="*/ 661 w 661"/>
                  <a:gd name="T11" fmla="*/ 93 h 93"/>
                </a:gdLst>
                <a:ahLst/>
                <a:cxnLst>
                  <a:cxn ang="0">
                    <a:pos x="T0" y="T1"/>
                  </a:cxn>
                  <a:cxn ang="0">
                    <a:pos x="T2" y="T3"/>
                  </a:cxn>
                  <a:cxn ang="0">
                    <a:pos x="T4" y="T5"/>
                  </a:cxn>
                  <a:cxn ang="0">
                    <a:pos x="T6" y="T7"/>
                  </a:cxn>
                  <a:cxn ang="0">
                    <a:pos x="T8" y="T9"/>
                  </a:cxn>
                  <a:cxn ang="0">
                    <a:pos x="T10" y="T11"/>
                  </a:cxn>
                </a:cxnLst>
                <a:rect l="0" t="0" r="r" b="b"/>
                <a:pathLst>
                  <a:path w="661" h="93">
                    <a:moveTo>
                      <a:pt x="661" y="93"/>
                    </a:moveTo>
                    <a:lnTo>
                      <a:pt x="661" y="0"/>
                    </a:lnTo>
                    <a:lnTo>
                      <a:pt x="0" y="0"/>
                    </a:lnTo>
                    <a:lnTo>
                      <a:pt x="0" y="93"/>
                    </a:lnTo>
                    <a:lnTo>
                      <a:pt x="661" y="93"/>
                    </a:lnTo>
                    <a:lnTo>
                      <a:pt x="661" y="93"/>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21">
                <a:extLst>
                  <a:ext uri="{FF2B5EF4-FFF2-40B4-BE49-F238E27FC236}">
                    <a16:creationId xmlns:a16="http://schemas.microsoft.com/office/drawing/2014/main" id="{3F198AC1-84AA-41BA-98B8-6A4BCC8B4059}"/>
                  </a:ext>
                </a:extLst>
              </p:cNvPr>
              <p:cNvSpPr>
                <a:spLocks/>
              </p:cNvSpPr>
              <p:nvPr/>
            </p:nvSpPr>
            <p:spPr bwMode="auto">
              <a:xfrm>
                <a:off x="990601" y="3352800"/>
                <a:ext cx="2051050" cy="144463"/>
              </a:xfrm>
              <a:custGeom>
                <a:avLst/>
                <a:gdLst>
                  <a:gd name="T0" fmla="*/ 1292 w 1292"/>
                  <a:gd name="T1" fmla="*/ 91 h 91"/>
                  <a:gd name="T2" fmla="*/ 1292 w 1292"/>
                  <a:gd name="T3" fmla="*/ 0 h 91"/>
                  <a:gd name="T4" fmla="*/ 0 w 1292"/>
                  <a:gd name="T5" fmla="*/ 0 h 91"/>
                  <a:gd name="T6" fmla="*/ 0 w 1292"/>
                  <a:gd name="T7" fmla="*/ 91 h 91"/>
                  <a:gd name="T8" fmla="*/ 1292 w 1292"/>
                  <a:gd name="T9" fmla="*/ 91 h 91"/>
                  <a:gd name="T10" fmla="*/ 1292 w 1292"/>
                  <a:gd name="T11" fmla="*/ 91 h 91"/>
                </a:gdLst>
                <a:ahLst/>
                <a:cxnLst>
                  <a:cxn ang="0">
                    <a:pos x="T0" y="T1"/>
                  </a:cxn>
                  <a:cxn ang="0">
                    <a:pos x="T2" y="T3"/>
                  </a:cxn>
                  <a:cxn ang="0">
                    <a:pos x="T4" y="T5"/>
                  </a:cxn>
                  <a:cxn ang="0">
                    <a:pos x="T6" y="T7"/>
                  </a:cxn>
                  <a:cxn ang="0">
                    <a:pos x="T8" y="T9"/>
                  </a:cxn>
                  <a:cxn ang="0">
                    <a:pos x="T10" y="T11"/>
                  </a:cxn>
                </a:cxnLst>
                <a:rect l="0" t="0" r="r" b="b"/>
                <a:pathLst>
                  <a:path w="1292" h="91">
                    <a:moveTo>
                      <a:pt x="1292" y="91"/>
                    </a:moveTo>
                    <a:lnTo>
                      <a:pt x="1292" y="0"/>
                    </a:lnTo>
                    <a:lnTo>
                      <a:pt x="0" y="0"/>
                    </a:lnTo>
                    <a:lnTo>
                      <a:pt x="0" y="91"/>
                    </a:lnTo>
                    <a:lnTo>
                      <a:pt x="1292" y="91"/>
                    </a:lnTo>
                    <a:lnTo>
                      <a:pt x="1292" y="91"/>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a:extLst>
                  <a:ext uri="{FF2B5EF4-FFF2-40B4-BE49-F238E27FC236}">
                    <a16:creationId xmlns:a16="http://schemas.microsoft.com/office/drawing/2014/main" id="{46132EF2-CAAC-41B4-A8A1-EE3AFE4C1F81}"/>
                  </a:ext>
                </a:extLst>
              </p:cNvPr>
              <p:cNvSpPr>
                <a:spLocks/>
              </p:cNvSpPr>
              <p:nvPr/>
            </p:nvSpPr>
            <p:spPr bwMode="auto">
              <a:xfrm>
                <a:off x="990601" y="3614738"/>
                <a:ext cx="2624138" cy="144463"/>
              </a:xfrm>
              <a:custGeom>
                <a:avLst/>
                <a:gdLst>
                  <a:gd name="T0" fmla="*/ 1653 w 1653"/>
                  <a:gd name="T1" fmla="*/ 91 h 91"/>
                  <a:gd name="T2" fmla="*/ 1653 w 1653"/>
                  <a:gd name="T3" fmla="*/ 0 h 91"/>
                  <a:gd name="T4" fmla="*/ 0 w 1653"/>
                  <a:gd name="T5" fmla="*/ 0 h 91"/>
                  <a:gd name="T6" fmla="*/ 0 w 1653"/>
                  <a:gd name="T7" fmla="*/ 91 h 91"/>
                  <a:gd name="T8" fmla="*/ 1653 w 1653"/>
                  <a:gd name="T9" fmla="*/ 91 h 91"/>
                  <a:gd name="T10" fmla="*/ 1653 w 1653"/>
                  <a:gd name="T11" fmla="*/ 91 h 91"/>
                </a:gdLst>
                <a:ahLst/>
                <a:cxnLst>
                  <a:cxn ang="0">
                    <a:pos x="T0" y="T1"/>
                  </a:cxn>
                  <a:cxn ang="0">
                    <a:pos x="T2" y="T3"/>
                  </a:cxn>
                  <a:cxn ang="0">
                    <a:pos x="T4" y="T5"/>
                  </a:cxn>
                  <a:cxn ang="0">
                    <a:pos x="T6" y="T7"/>
                  </a:cxn>
                  <a:cxn ang="0">
                    <a:pos x="T8" y="T9"/>
                  </a:cxn>
                  <a:cxn ang="0">
                    <a:pos x="T10" y="T11"/>
                  </a:cxn>
                </a:cxnLst>
                <a:rect l="0" t="0" r="r" b="b"/>
                <a:pathLst>
                  <a:path w="1653" h="91">
                    <a:moveTo>
                      <a:pt x="1653" y="91"/>
                    </a:moveTo>
                    <a:lnTo>
                      <a:pt x="1653" y="0"/>
                    </a:lnTo>
                    <a:lnTo>
                      <a:pt x="0" y="0"/>
                    </a:lnTo>
                    <a:lnTo>
                      <a:pt x="0" y="91"/>
                    </a:lnTo>
                    <a:lnTo>
                      <a:pt x="1653" y="91"/>
                    </a:lnTo>
                    <a:lnTo>
                      <a:pt x="1653" y="91"/>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23">
                <a:extLst>
                  <a:ext uri="{FF2B5EF4-FFF2-40B4-BE49-F238E27FC236}">
                    <a16:creationId xmlns:a16="http://schemas.microsoft.com/office/drawing/2014/main" id="{4A8427A7-B415-4B93-B0D4-6081A28BC798}"/>
                  </a:ext>
                </a:extLst>
              </p:cNvPr>
              <p:cNvSpPr>
                <a:spLocks/>
              </p:cNvSpPr>
              <p:nvPr/>
            </p:nvSpPr>
            <p:spPr bwMode="auto">
              <a:xfrm>
                <a:off x="990601" y="3876675"/>
                <a:ext cx="1409700" cy="146050"/>
              </a:xfrm>
              <a:custGeom>
                <a:avLst/>
                <a:gdLst>
                  <a:gd name="T0" fmla="*/ 888 w 888"/>
                  <a:gd name="T1" fmla="*/ 92 h 92"/>
                  <a:gd name="T2" fmla="*/ 888 w 888"/>
                  <a:gd name="T3" fmla="*/ 0 h 92"/>
                  <a:gd name="T4" fmla="*/ 0 w 888"/>
                  <a:gd name="T5" fmla="*/ 0 h 92"/>
                  <a:gd name="T6" fmla="*/ 0 w 888"/>
                  <a:gd name="T7" fmla="*/ 92 h 92"/>
                  <a:gd name="T8" fmla="*/ 888 w 888"/>
                  <a:gd name="T9" fmla="*/ 92 h 92"/>
                  <a:gd name="T10" fmla="*/ 888 w 888"/>
                  <a:gd name="T11" fmla="*/ 92 h 92"/>
                </a:gdLst>
                <a:ahLst/>
                <a:cxnLst>
                  <a:cxn ang="0">
                    <a:pos x="T0" y="T1"/>
                  </a:cxn>
                  <a:cxn ang="0">
                    <a:pos x="T2" y="T3"/>
                  </a:cxn>
                  <a:cxn ang="0">
                    <a:pos x="T4" y="T5"/>
                  </a:cxn>
                  <a:cxn ang="0">
                    <a:pos x="T6" y="T7"/>
                  </a:cxn>
                  <a:cxn ang="0">
                    <a:pos x="T8" y="T9"/>
                  </a:cxn>
                  <a:cxn ang="0">
                    <a:pos x="T10" y="T11"/>
                  </a:cxn>
                </a:cxnLst>
                <a:rect l="0" t="0" r="r" b="b"/>
                <a:pathLst>
                  <a:path w="888" h="92">
                    <a:moveTo>
                      <a:pt x="888" y="92"/>
                    </a:moveTo>
                    <a:lnTo>
                      <a:pt x="888" y="0"/>
                    </a:lnTo>
                    <a:lnTo>
                      <a:pt x="0" y="0"/>
                    </a:lnTo>
                    <a:lnTo>
                      <a:pt x="0" y="92"/>
                    </a:lnTo>
                    <a:lnTo>
                      <a:pt x="888" y="92"/>
                    </a:lnTo>
                    <a:lnTo>
                      <a:pt x="888" y="92"/>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7" name="Freeform 32">
                <a:extLst>
                  <a:ext uri="{FF2B5EF4-FFF2-40B4-BE49-F238E27FC236}">
                    <a16:creationId xmlns:a16="http://schemas.microsoft.com/office/drawing/2014/main" id="{DA548ADC-0B70-4961-9AF1-FCC72391E1D8}"/>
                  </a:ext>
                </a:extLst>
              </p:cNvPr>
              <p:cNvSpPr>
                <a:spLocks noEditPoints="1"/>
              </p:cNvSpPr>
              <p:nvPr/>
            </p:nvSpPr>
            <p:spPr bwMode="auto">
              <a:xfrm>
                <a:off x="1281113" y="2116138"/>
                <a:ext cx="2359025" cy="1833563"/>
              </a:xfrm>
              <a:custGeom>
                <a:avLst/>
                <a:gdLst>
                  <a:gd name="T0" fmla="*/ 943 w 1486"/>
                  <a:gd name="T1" fmla="*/ 0 h 1155"/>
                  <a:gd name="T2" fmla="*/ 788 w 1486"/>
                  <a:gd name="T3" fmla="*/ 0 h 1155"/>
                  <a:gd name="T4" fmla="*/ 486 w 1486"/>
                  <a:gd name="T5" fmla="*/ 662 h 1155"/>
                  <a:gd name="T6" fmla="*/ 453 w 1486"/>
                  <a:gd name="T7" fmla="*/ 662 h 1155"/>
                  <a:gd name="T8" fmla="*/ 1131 w 1486"/>
                  <a:gd name="T9" fmla="*/ 337 h 1155"/>
                  <a:gd name="T10" fmla="*/ 1100 w 1486"/>
                  <a:gd name="T11" fmla="*/ 337 h 1155"/>
                  <a:gd name="T12" fmla="*/ 1209 w 1486"/>
                  <a:gd name="T13" fmla="*/ 821 h 1155"/>
                  <a:gd name="T14" fmla="*/ 1054 w 1486"/>
                  <a:gd name="T15" fmla="*/ 821 h 1155"/>
                  <a:gd name="T16" fmla="*/ 785 w 1486"/>
                  <a:gd name="T17" fmla="*/ 1155 h 1155"/>
                  <a:gd name="T18" fmla="*/ 690 w 1486"/>
                  <a:gd name="T19" fmla="*/ 1155 h 1155"/>
                  <a:gd name="T20" fmla="*/ 1486 w 1486"/>
                  <a:gd name="T21" fmla="*/ 992 h 1155"/>
                  <a:gd name="T22" fmla="*/ 1451 w 1486"/>
                  <a:gd name="T23" fmla="*/ 992 h 1155"/>
                  <a:gd name="T24" fmla="*/ 183 w 1486"/>
                  <a:gd name="T25" fmla="*/ 501 h 1155"/>
                  <a:gd name="T26" fmla="*/ 154 w 1486"/>
                  <a:gd name="T27" fmla="*/ 501 h 1155"/>
                  <a:gd name="T28" fmla="*/ 138 w 1486"/>
                  <a:gd name="T29" fmla="*/ 170 h 1155"/>
                  <a:gd name="T30" fmla="*/ 0 w 1486"/>
                  <a:gd name="T31" fmla="*/ 170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6" h="1155">
                    <a:moveTo>
                      <a:pt x="943" y="0"/>
                    </a:moveTo>
                    <a:lnTo>
                      <a:pt x="788" y="0"/>
                    </a:lnTo>
                    <a:moveTo>
                      <a:pt x="486" y="662"/>
                    </a:moveTo>
                    <a:lnTo>
                      <a:pt x="453" y="662"/>
                    </a:lnTo>
                    <a:moveTo>
                      <a:pt x="1131" y="337"/>
                    </a:moveTo>
                    <a:lnTo>
                      <a:pt x="1100" y="337"/>
                    </a:lnTo>
                    <a:moveTo>
                      <a:pt x="1209" y="821"/>
                    </a:moveTo>
                    <a:lnTo>
                      <a:pt x="1054" y="821"/>
                    </a:lnTo>
                    <a:moveTo>
                      <a:pt x="785" y="1155"/>
                    </a:moveTo>
                    <a:lnTo>
                      <a:pt x="690" y="1155"/>
                    </a:lnTo>
                    <a:moveTo>
                      <a:pt x="1486" y="992"/>
                    </a:moveTo>
                    <a:lnTo>
                      <a:pt x="1451" y="992"/>
                    </a:lnTo>
                    <a:moveTo>
                      <a:pt x="183" y="501"/>
                    </a:moveTo>
                    <a:lnTo>
                      <a:pt x="154" y="501"/>
                    </a:lnTo>
                    <a:moveTo>
                      <a:pt x="138" y="170"/>
                    </a:moveTo>
                    <a:lnTo>
                      <a:pt x="0" y="170"/>
                    </a:lnTo>
                  </a:path>
                </a:pathLst>
              </a:custGeom>
              <a:noFill/>
              <a:ln w="9525"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5138" name="ZoneTexte 5137">
              <a:extLst>
                <a:ext uri="{FF2B5EF4-FFF2-40B4-BE49-F238E27FC236}">
                  <a16:creationId xmlns:a16="http://schemas.microsoft.com/office/drawing/2014/main" id="{2CCE3882-69DA-45B6-88EE-A4098F65CD9F}"/>
                </a:ext>
              </a:extLst>
            </p:cNvPr>
            <p:cNvSpPr txBox="1"/>
            <p:nvPr/>
          </p:nvSpPr>
          <p:spPr>
            <a:xfrm>
              <a:off x="476356" y="1823127"/>
              <a:ext cx="484428" cy="276999"/>
            </a:xfrm>
            <a:prstGeom prst="rect">
              <a:avLst/>
            </a:prstGeom>
            <a:noFill/>
          </p:spPr>
          <p:txBody>
            <a:bodyPr wrap="none" rtlCol="0">
              <a:spAutoFit/>
            </a:bodyPr>
            <a:lstStyle/>
            <a:p>
              <a:pPr algn="r"/>
              <a:r>
                <a:rPr lang="fr-FR" sz="1200" dirty="0"/>
                <a:t>FTC</a:t>
              </a:r>
            </a:p>
          </p:txBody>
        </p:sp>
        <p:sp>
          <p:nvSpPr>
            <p:cNvPr id="51" name="ZoneTexte 50">
              <a:extLst>
                <a:ext uri="{FF2B5EF4-FFF2-40B4-BE49-F238E27FC236}">
                  <a16:creationId xmlns:a16="http://schemas.microsoft.com/office/drawing/2014/main" id="{74FE8693-4ED0-476D-876A-3C099E09CDEA}"/>
                </a:ext>
              </a:extLst>
            </p:cNvPr>
            <p:cNvSpPr txBox="1"/>
            <p:nvPr/>
          </p:nvSpPr>
          <p:spPr>
            <a:xfrm>
              <a:off x="231874" y="2075483"/>
              <a:ext cx="728910" cy="276999"/>
            </a:xfrm>
            <a:prstGeom prst="rect">
              <a:avLst/>
            </a:prstGeom>
            <a:noFill/>
          </p:spPr>
          <p:txBody>
            <a:bodyPr wrap="none" rtlCol="0">
              <a:spAutoFit/>
            </a:bodyPr>
            <a:lstStyle/>
            <a:p>
              <a:pPr algn="r"/>
              <a:r>
                <a:rPr lang="fr-FR" sz="1200" dirty="0"/>
                <a:t>FTC-TP</a:t>
              </a:r>
            </a:p>
          </p:txBody>
        </p:sp>
        <p:sp>
          <p:nvSpPr>
            <p:cNvPr id="52" name="ZoneTexte 51">
              <a:extLst>
                <a:ext uri="{FF2B5EF4-FFF2-40B4-BE49-F238E27FC236}">
                  <a16:creationId xmlns:a16="http://schemas.microsoft.com/office/drawing/2014/main" id="{AF1EA060-084D-4E15-9890-C76ED4812075}"/>
                </a:ext>
              </a:extLst>
            </p:cNvPr>
            <p:cNvSpPr txBox="1"/>
            <p:nvPr/>
          </p:nvSpPr>
          <p:spPr>
            <a:xfrm>
              <a:off x="484372" y="2309249"/>
              <a:ext cx="476412" cy="276999"/>
            </a:xfrm>
            <a:prstGeom prst="rect">
              <a:avLst/>
            </a:prstGeom>
            <a:noFill/>
          </p:spPr>
          <p:txBody>
            <a:bodyPr wrap="none" rtlCol="0">
              <a:spAutoFit/>
            </a:bodyPr>
            <a:lstStyle/>
            <a:p>
              <a:pPr algn="r"/>
              <a:r>
                <a:rPr lang="fr-FR" sz="1200" dirty="0"/>
                <a:t>TFV</a:t>
              </a:r>
            </a:p>
          </p:txBody>
        </p:sp>
        <p:sp>
          <p:nvSpPr>
            <p:cNvPr id="53" name="ZoneTexte 52">
              <a:extLst>
                <a:ext uri="{FF2B5EF4-FFF2-40B4-BE49-F238E27FC236}">
                  <a16:creationId xmlns:a16="http://schemas.microsoft.com/office/drawing/2014/main" id="{42994799-3053-48B1-99AE-F88B6AEAF104}"/>
                </a:ext>
              </a:extLst>
            </p:cNvPr>
            <p:cNvSpPr txBox="1"/>
            <p:nvPr/>
          </p:nvSpPr>
          <p:spPr>
            <a:xfrm>
              <a:off x="231723" y="2543113"/>
              <a:ext cx="729061" cy="276999"/>
            </a:xfrm>
            <a:prstGeom prst="rect">
              <a:avLst/>
            </a:prstGeom>
            <a:noFill/>
          </p:spPr>
          <p:txBody>
            <a:bodyPr wrap="none" rtlCol="0">
              <a:spAutoFit/>
            </a:bodyPr>
            <a:lstStyle/>
            <a:p>
              <a:pPr algn="r"/>
              <a:r>
                <a:rPr lang="fr-FR" sz="1200" dirty="0"/>
                <a:t>TFV-DP</a:t>
              </a:r>
            </a:p>
          </p:txBody>
        </p:sp>
        <p:sp>
          <p:nvSpPr>
            <p:cNvPr id="54" name="ZoneTexte 53">
              <a:extLst>
                <a:ext uri="{FF2B5EF4-FFF2-40B4-BE49-F238E27FC236}">
                  <a16:creationId xmlns:a16="http://schemas.microsoft.com/office/drawing/2014/main" id="{5201E8AE-1FAF-4F6A-884E-832FF6C011DD}"/>
                </a:ext>
              </a:extLst>
            </p:cNvPr>
            <p:cNvSpPr txBox="1"/>
            <p:nvPr/>
          </p:nvSpPr>
          <p:spPr>
            <a:xfrm>
              <a:off x="476356" y="2766018"/>
              <a:ext cx="484428" cy="276999"/>
            </a:xfrm>
            <a:prstGeom prst="rect">
              <a:avLst/>
            </a:prstGeom>
            <a:noFill/>
          </p:spPr>
          <p:txBody>
            <a:bodyPr wrap="none" rtlCol="0">
              <a:spAutoFit/>
            </a:bodyPr>
            <a:lstStyle/>
            <a:p>
              <a:pPr algn="r"/>
              <a:r>
                <a:rPr lang="fr-FR" sz="1200" dirty="0"/>
                <a:t>EFV</a:t>
              </a:r>
            </a:p>
          </p:txBody>
        </p:sp>
        <p:sp>
          <p:nvSpPr>
            <p:cNvPr id="55" name="ZoneTexte 54">
              <a:extLst>
                <a:ext uri="{FF2B5EF4-FFF2-40B4-BE49-F238E27FC236}">
                  <a16:creationId xmlns:a16="http://schemas.microsoft.com/office/drawing/2014/main" id="{C8EB69A0-5166-4019-92FC-E88D712ADEC4}"/>
                </a:ext>
              </a:extLst>
            </p:cNvPr>
            <p:cNvSpPr txBox="1"/>
            <p:nvPr/>
          </p:nvSpPr>
          <p:spPr>
            <a:xfrm>
              <a:off x="477959" y="3035869"/>
              <a:ext cx="482825" cy="276999"/>
            </a:xfrm>
            <a:prstGeom prst="rect">
              <a:avLst/>
            </a:prstGeom>
            <a:noFill/>
          </p:spPr>
          <p:txBody>
            <a:bodyPr wrap="none" rtlCol="0">
              <a:spAutoFit/>
            </a:bodyPr>
            <a:lstStyle/>
            <a:p>
              <a:pPr algn="r"/>
              <a:r>
                <a:rPr lang="fr-FR" sz="1200" dirty="0"/>
                <a:t>RAL</a:t>
              </a:r>
            </a:p>
          </p:txBody>
        </p:sp>
        <p:sp>
          <p:nvSpPr>
            <p:cNvPr id="56" name="ZoneTexte 55">
              <a:extLst>
                <a:ext uri="{FF2B5EF4-FFF2-40B4-BE49-F238E27FC236}">
                  <a16:creationId xmlns:a16="http://schemas.microsoft.com/office/drawing/2014/main" id="{61DD92A0-D11E-4321-800A-E41328BDB5FC}"/>
                </a:ext>
              </a:extLst>
            </p:cNvPr>
            <p:cNvSpPr txBox="1"/>
            <p:nvPr/>
          </p:nvSpPr>
          <p:spPr>
            <a:xfrm>
              <a:off x="434678" y="3278218"/>
              <a:ext cx="526106" cy="276999"/>
            </a:xfrm>
            <a:prstGeom prst="rect">
              <a:avLst/>
            </a:prstGeom>
            <a:noFill/>
          </p:spPr>
          <p:txBody>
            <a:bodyPr wrap="none" rtlCol="0">
              <a:spAutoFit/>
            </a:bodyPr>
            <a:lstStyle/>
            <a:p>
              <a:pPr algn="r"/>
              <a:r>
                <a:rPr lang="fr-FR" sz="1200" dirty="0"/>
                <a:t>MVC</a:t>
              </a:r>
            </a:p>
          </p:txBody>
        </p:sp>
        <p:sp>
          <p:nvSpPr>
            <p:cNvPr id="57" name="ZoneTexte 56">
              <a:extLst>
                <a:ext uri="{FF2B5EF4-FFF2-40B4-BE49-F238E27FC236}">
                  <a16:creationId xmlns:a16="http://schemas.microsoft.com/office/drawing/2014/main" id="{76E68AF9-C3E9-4E0A-8549-5064FD7E424C}"/>
                </a:ext>
              </a:extLst>
            </p:cNvPr>
            <p:cNvSpPr txBox="1"/>
            <p:nvPr/>
          </p:nvSpPr>
          <p:spPr>
            <a:xfrm>
              <a:off x="475430" y="3537912"/>
              <a:ext cx="485354" cy="276999"/>
            </a:xfrm>
            <a:prstGeom prst="rect">
              <a:avLst/>
            </a:prstGeom>
            <a:noFill/>
          </p:spPr>
          <p:txBody>
            <a:bodyPr wrap="none" rtlCol="0">
              <a:spAutoFit/>
            </a:bodyPr>
            <a:lstStyle/>
            <a:p>
              <a:pPr algn="r"/>
              <a:r>
                <a:rPr lang="fr-FR" sz="1200" dirty="0"/>
                <a:t>ATV</a:t>
              </a:r>
            </a:p>
          </p:txBody>
        </p:sp>
        <p:sp>
          <p:nvSpPr>
            <p:cNvPr id="58" name="ZoneTexte 57">
              <a:extLst>
                <a:ext uri="{FF2B5EF4-FFF2-40B4-BE49-F238E27FC236}">
                  <a16:creationId xmlns:a16="http://schemas.microsoft.com/office/drawing/2014/main" id="{3B746411-CAE9-4C4C-81AB-5144866B8196}"/>
                </a:ext>
              </a:extLst>
            </p:cNvPr>
            <p:cNvSpPr txBox="1"/>
            <p:nvPr/>
          </p:nvSpPr>
          <p:spPr>
            <a:xfrm>
              <a:off x="858405" y="3956940"/>
              <a:ext cx="269626" cy="276999"/>
            </a:xfrm>
            <a:prstGeom prst="rect">
              <a:avLst/>
            </a:prstGeom>
            <a:noFill/>
          </p:spPr>
          <p:txBody>
            <a:bodyPr wrap="none" rtlCol="0">
              <a:spAutoFit/>
            </a:bodyPr>
            <a:lstStyle/>
            <a:p>
              <a:pPr algn="ctr"/>
              <a:r>
                <a:rPr lang="fr-FR" sz="1200" dirty="0"/>
                <a:t>0</a:t>
              </a:r>
            </a:p>
          </p:txBody>
        </p:sp>
        <p:sp>
          <p:nvSpPr>
            <p:cNvPr id="59" name="ZoneTexte 58">
              <a:extLst>
                <a:ext uri="{FF2B5EF4-FFF2-40B4-BE49-F238E27FC236}">
                  <a16:creationId xmlns:a16="http://schemas.microsoft.com/office/drawing/2014/main" id="{EC432E03-D46F-4309-8AF5-43C4FA61FE5F}"/>
                </a:ext>
              </a:extLst>
            </p:cNvPr>
            <p:cNvSpPr txBox="1"/>
            <p:nvPr/>
          </p:nvSpPr>
          <p:spPr>
            <a:xfrm>
              <a:off x="1234296" y="3956940"/>
              <a:ext cx="397866" cy="276999"/>
            </a:xfrm>
            <a:prstGeom prst="rect">
              <a:avLst/>
            </a:prstGeom>
            <a:noFill/>
          </p:spPr>
          <p:txBody>
            <a:bodyPr wrap="none" rtlCol="0">
              <a:spAutoFit/>
            </a:bodyPr>
            <a:lstStyle/>
            <a:p>
              <a:pPr algn="ctr"/>
              <a:r>
                <a:rPr lang="fr-FR" sz="1200" dirty="0"/>
                <a:t>0,5</a:t>
              </a:r>
            </a:p>
          </p:txBody>
        </p:sp>
        <p:sp>
          <p:nvSpPr>
            <p:cNvPr id="60" name="ZoneTexte 59">
              <a:extLst>
                <a:ext uri="{FF2B5EF4-FFF2-40B4-BE49-F238E27FC236}">
                  <a16:creationId xmlns:a16="http://schemas.microsoft.com/office/drawing/2014/main" id="{261C0916-A8A5-45A1-99A9-50E4234600ED}"/>
                </a:ext>
              </a:extLst>
            </p:cNvPr>
            <p:cNvSpPr txBox="1"/>
            <p:nvPr/>
          </p:nvSpPr>
          <p:spPr>
            <a:xfrm>
              <a:off x="1674306" y="3956940"/>
              <a:ext cx="397866" cy="276999"/>
            </a:xfrm>
            <a:prstGeom prst="rect">
              <a:avLst/>
            </a:prstGeom>
            <a:noFill/>
          </p:spPr>
          <p:txBody>
            <a:bodyPr wrap="none" rtlCol="0">
              <a:spAutoFit/>
            </a:bodyPr>
            <a:lstStyle/>
            <a:p>
              <a:pPr algn="ctr"/>
              <a:r>
                <a:rPr lang="fr-FR" sz="1200" dirty="0"/>
                <a:t>1,0</a:t>
              </a:r>
            </a:p>
          </p:txBody>
        </p:sp>
        <p:sp>
          <p:nvSpPr>
            <p:cNvPr id="61" name="ZoneTexte 60">
              <a:extLst>
                <a:ext uri="{FF2B5EF4-FFF2-40B4-BE49-F238E27FC236}">
                  <a16:creationId xmlns:a16="http://schemas.microsoft.com/office/drawing/2014/main" id="{7ABCB653-3D96-4D13-93BA-73045C9BCA9E}"/>
                </a:ext>
              </a:extLst>
            </p:cNvPr>
            <p:cNvSpPr txBox="1"/>
            <p:nvPr/>
          </p:nvSpPr>
          <p:spPr>
            <a:xfrm>
              <a:off x="2114316" y="3956940"/>
              <a:ext cx="397866" cy="276999"/>
            </a:xfrm>
            <a:prstGeom prst="rect">
              <a:avLst/>
            </a:prstGeom>
            <a:noFill/>
          </p:spPr>
          <p:txBody>
            <a:bodyPr wrap="none" rtlCol="0">
              <a:spAutoFit/>
            </a:bodyPr>
            <a:lstStyle/>
            <a:p>
              <a:pPr algn="ctr"/>
              <a:r>
                <a:rPr lang="fr-FR" sz="1200" dirty="0"/>
                <a:t>1,5</a:t>
              </a:r>
            </a:p>
          </p:txBody>
        </p:sp>
        <p:sp>
          <p:nvSpPr>
            <p:cNvPr id="62" name="ZoneTexte 61">
              <a:extLst>
                <a:ext uri="{FF2B5EF4-FFF2-40B4-BE49-F238E27FC236}">
                  <a16:creationId xmlns:a16="http://schemas.microsoft.com/office/drawing/2014/main" id="{5096233D-3A48-48FC-A54E-323DDD152956}"/>
                </a:ext>
              </a:extLst>
            </p:cNvPr>
            <p:cNvSpPr txBox="1"/>
            <p:nvPr/>
          </p:nvSpPr>
          <p:spPr>
            <a:xfrm>
              <a:off x="2554326" y="3956940"/>
              <a:ext cx="397866" cy="276999"/>
            </a:xfrm>
            <a:prstGeom prst="rect">
              <a:avLst/>
            </a:prstGeom>
            <a:noFill/>
          </p:spPr>
          <p:txBody>
            <a:bodyPr wrap="none" rtlCol="0">
              <a:spAutoFit/>
            </a:bodyPr>
            <a:lstStyle/>
            <a:p>
              <a:pPr algn="ctr"/>
              <a:r>
                <a:rPr lang="fr-FR" sz="1200" dirty="0"/>
                <a:t>2,0</a:t>
              </a:r>
            </a:p>
          </p:txBody>
        </p:sp>
        <p:sp>
          <p:nvSpPr>
            <p:cNvPr id="63" name="ZoneTexte 62">
              <a:extLst>
                <a:ext uri="{FF2B5EF4-FFF2-40B4-BE49-F238E27FC236}">
                  <a16:creationId xmlns:a16="http://schemas.microsoft.com/office/drawing/2014/main" id="{68BDFFFA-1BF3-4867-BB3B-EBAF0F0FF6C3}"/>
                </a:ext>
              </a:extLst>
            </p:cNvPr>
            <p:cNvSpPr txBox="1"/>
            <p:nvPr/>
          </p:nvSpPr>
          <p:spPr>
            <a:xfrm>
              <a:off x="2994336" y="3956940"/>
              <a:ext cx="397866" cy="276999"/>
            </a:xfrm>
            <a:prstGeom prst="rect">
              <a:avLst/>
            </a:prstGeom>
            <a:noFill/>
          </p:spPr>
          <p:txBody>
            <a:bodyPr wrap="none" rtlCol="0">
              <a:spAutoFit/>
            </a:bodyPr>
            <a:lstStyle/>
            <a:p>
              <a:pPr algn="ctr"/>
              <a:r>
                <a:rPr lang="fr-FR" sz="1200" dirty="0"/>
                <a:t>2,5</a:t>
              </a:r>
            </a:p>
          </p:txBody>
        </p:sp>
        <p:sp>
          <p:nvSpPr>
            <p:cNvPr id="64" name="ZoneTexte 63">
              <a:extLst>
                <a:ext uri="{FF2B5EF4-FFF2-40B4-BE49-F238E27FC236}">
                  <a16:creationId xmlns:a16="http://schemas.microsoft.com/office/drawing/2014/main" id="{F601825B-7911-44C0-BEBA-70E1E51163C7}"/>
                </a:ext>
              </a:extLst>
            </p:cNvPr>
            <p:cNvSpPr txBox="1"/>
            <p:nvPr/>
          </p:nvSpPr>
          <p:spPr>
            <a:xfrm>
              <a:off x="3434346" y="3956940"/>
              <a:ext cx="397866" cy="276999"/>
            </a:xfrm>
            <a:prstGeom prst="rect">
              <a:avLst/>
            </a:prstGeom>
            <a:noFill/>
          </p:spPr>
          <p:txBody>
            <a:bodyPr wrap="none" rtlCol="0">
              <a:spAutoFit/>
            </a:bodyPr>
            <a:lstStyle/>
            <a:p>
              <a:pPr algn="ctr"/>
              <a:r>
                <a:rPr lang="fr-FR" sz="1200" dirty="0"/>
                <a:t>3,0</a:t>
              </a:r>
            </a:p>
          </p:txBody>
        </p:sp>
        <p:sp>
          <p:nvSpPr>
            <p:cNvPr id="65" name="ZoneTexte 64">
              <a:extLst>
                <a:ext uri="{FF2B5EF4-FFF2-40B4-BE49-F238E27FC236}">
                  <a16:creationId xmlns:a16="http://schemas.microsoft.com/office/drawing/2014/main" id="{078DB154-E82B-4AAE-A9F6-27F4CBEFAE28}"/>
                </a:ext>
              </a:extLst>
            </p:cNvPr>
            <p:cNvSpPr txBox="1"/>
            <p:nvPr/>
          </p:nvSpPr>
          <p:spPr>
            <a:xfrm>
              <a:off x="3874353" y="3956940"/>
              <a:ext cx="397866" cy="276999"/>
            </a:xfrm>
            <a:prstGeom prst="rect">
              <a:avLst/>
            </a:prstGeom>
            <a:noFill/>
          </p:spPr>
          <p:txBody>
            <a:bodyPr wrap="none" rtlCol="0">
              <a:spAutoFit/>
            </a:bodyPr>
            <a:lstStyle/>
            <a:p>
              <a:pPr algn="ctr"/>
              <a:r>
                <a:rPr lang="fr-FR" sz="1200" dirty="0"/>
                <a:t>3,5</a:t>
              </a:r>
            </a:p>
          </p:txBody>
        </p:sp>
        <p:sp>
          <p:nvSpPr>
            <p:cNvPr id="66" name="ZoneTexte 65">
              <a:extLst>
                <a:ext uri="{FF2B5EF4-FFF2-40B4-BE49-F238E27FC236}">
                  <a16:creationId xmlns:a16="http://schemas.microsoft.com/office/drawing/2014/main" id="{EB5D69D7-0343-4B6F-A7A5-BC98AD2F63D4}"/>
                </a:ext>
              </a:extLst>
            </p:cNvPr>
            <p:cNvSpPr txBox="1"/>
            <p:nvPr/>
          </p:nvSpPr>
          <p:spPr>
            <a:xfrm>
              <a:off x="138632" y="4234839"/>
              <a:ext cx="1926804" cy="276999"/>
            </a:xfrm>
            <a:prstGeom prst="rect">
              <a:avLst/>
            </a:prstGeom>
            <a:noFill/>
          </p:spPr>
          <p:txBody>
            <a:bodyPr wrap="none" rtlCol="0">
              <a:spAutoFit/>
            </a:bodyPr>
            <a:lstStyle/>
            <a:p>
              <a:pPr algn="ctr"/>
              <a:r>
                <a:rPr lang="fr-FR" sz="1200" b="1" dirty="0" err="1">
                  <a:solidFill>
                    <a:srgbClr val="FF6600"/>
                  </a:solidFill>
                </a:rPr>
                <a:t>Conc</a:t>
              </a:r>
              <a:r>
                <a:rPr lang="fr-FR" sz="1200" b="1" dirty="0">
                  <a:solidFill>
                    <a:srgbClr val="FF6600"/>
                  </a:solidFill>
                </a:rPr>
                <a:t> ARV &gt; chez SHIV+</a:t>
              </a:r>
            </a:p>
          </p:txBody>
        </p:sp>
        <p:sp>
          <p:nvSpPr>
            <p:cNvPr id="67" name="ZoneTexte 66">
              <a:extLst>
                <a:ext uri="{FF2B5EF4-FFF2-40B4-BE49-F238E27FC236}">
                  <a16:creationId xmlns:a16="http://schemas.microsoft.com/office/drawing/2014/main" id="{6D6ABCA9-17A0-4821-8E58-83559BDD4BD5}"/>
                </a:ext>
              </a:extLst>
            </p:cNvPr>
            <p:cNvSpPr txBox="1"/>
            <p:nvPr/>
          </p:nvSpPr>
          <p:spPr>
            <a:xfrm>
              <a:off x="1976052" y="4234839"/>
              <a:ext cx="1890967" cy="276999"/>
            </a:xfrm>
            <a:prstGeom prst="rect">
              <a:avLst/>
            </a:prstGeom>
            <a:noFill/>
          </p:spPr>
          <p:txBody>
            <a:bodyPr wrap="none" rtlCol="0">
              <a:spAutoFit/>
            </a:bodyPr>
            <a:lstStyle/>
            <a:p>
              <a:r>
                <a:rPr lang="fr-FR" sz="1200" b="1" dirty="0" err="1">
                  <a:solidFill>
                    <a:schemeClr val="tx1">
                      <a:lumMod val="50000"/>
                      <a:lumOff val="50000"/>
                    </a:schemeClr>
                  </a:solidFill>
                </a:rPr>
                <a:t>Conc</a:t>
              </a:r>
              <a:r>
                <a:rPr lang="fr-FR" sz="1200" b="1" dirty="0">
                  <a:solidFill>
                    <a:schemeClr val="tx1">
                      <a:lumMod val="50000"/>
                      <a:lumOff val="50000"/>
                    </a:schemeClr>
                  </a:solidFill>
                </a:rPr>
                <a:t> ARV &gt; chez SHIV-</a:t>
              </a:r>
            </a:p>
          </p:txBody>
        </p:sp>
        <p:cxnSp>
          <p:nvCxnSpPr>
            <p:cNvPr id="5140" name="Connecteur droit avec flèche 5139">
              <a:extLst>
                <a:ext uri="{FF2B5EF4-FFF2-40B4-BE49-F238E27FC236}">
                  <a16:creationId xmlns:a16="http://schemas.microsoft.com/office/drawing/2014/main" id="{1119681E-6379-4D36-A2AB-787AFBCCEDF1}"/>
                </a:ext>
              </a:extLst>
            </p:cNvPr>
            <p:cNvCxnSpPr/>
            <p:nvPr/>
          </p:nvCxnSpPr>
          <p:spPr bwMode="auto">
            <a:xfrm flipH="1">
              <a:off x="1234296" y="4234839"/>
              <a:ext cx="561975" cy="0"/>
            </a:xfrm>
            <a:prstGeom prst="straightConnector1">
              <a:avLst/>
            </a:prstGeom>
            <a:solidFill>
              <a:schemeClr val="accent1"/>
            </a:solidFill>
            <a:ln w="28575" cap="flat" cmpd="sng" algn="ctr">
              <a:solidFill>
                <a:srgbClr val="FF6600"/>
              </a:solidFill>
              <a:prstDash val="solid"/>
              <a:round/>
              <a:headEnd type="none" w="med" len="med"/>
              <a:tailEnd type="triangle"/>
            </a:ln>
            <a:effectLst/>
          </p:spPr>
        </p:cxnSp>
        <p:cxnSp>
          <p:nvCxnSpPr>
            <p:cNvPr id="88" name="Connecteur droit avec flèche 87">
              <a:extLst>
                <a:ext uri="{FF2B5EF4-FFF2-40B4-BE49-F238E27FC236}">
                  <a16:creationId xmlns:a16="http://schemas.microsoft.com/office/drawing/2014/main" id="{3546875D-414C-4761-98DA-1D7A6BC485CC}"/>
                </a:ext>
              </a:extLst>
            </p:cNvPr>
            <p:cNvCxnSpPr>
              <a:cxnSpLocks/>
            </p:cNvCxnSpPr>
            <p:nvPr/>
          </p:nvCxnSpPr>
          <p:spPr bwMode="auto">
            <a:xfrm>
              <a:off x="1950207" y="4234839"/>
              <a:ext cx="561975" cy="0"/>
            </a:xfrm>
            <a:prstGeom prst="straightConnector1">
              <a:avLst/>
            </a:prstGeom>
            <a:solidFill>
              <a:schemeClr val="accent1"/>
            </a:solidFill>
            <a:ln w="28575" cap="flat" cmpd="sng" algn="ctr">
              <a:solidFill>
                <a:schemeClr val="bg1">
                  <a:lumMod val="65000"/>
                </a:schemeClr>
              </a:solidFill>
              <a:prstDash val="solid"/>
              <a:round/>
              <a:headEnd type="none" w="med" len="med"/>
              <a:tailEnd type="triangle"/>
            </a:ln>
            <a:effectLst/>
          </p:spPr>
        </p:cxnSp>
      </p:grpSp>
      <p:grpSp>
        <p:nvGrpSpPr>
          <p:cNvPr id="2" name="Groupe 1">
            <a:extLst>
              <a:ext uri="{FF2B5EF4-FFF2-40B4-BE49-F238E27FC236}">
                <a16:creationId xmlns:a16="http://schemas.microsoft.com/office/drawing/2014/main" id="{CC7854F8-6445-4A12-B6E2-A0000BEA2453}"/>
              </a:ext>
            </a:extLst>
          </p:cNvPr>
          <p:cNvGrpSpPr/>
          <p:nvPr/>
        </p:nvGrpSpPr>
        <p:grpSpPr>
          <a:xfrm>
            <a:off x="4298294" y="1722425"/>
            <a:ext cx="4177646" cy="2789413"/>
            <a:chOff x="4298294" y="1722425"/>
            <a:chExt cx="4177646" cy="2789413"/>
          </a:xfrm>
        </p:grpSpPr>
        <p:grpSp>
          <p:nvGrpSpPr>
            <p:cNvPr id="5137" name="Groupe 5136">
              <a:extLst>
                <a:ext uri="{FF2B5EF4-FFF2-40B4-BE49-F238E27FC236}">
                  <a16:creationId xmlns:a16="http://schemas.microsoft.com/office/drawing/2014/main" id="{2F968DB4-06E6-4C11-8C96-477937DEB9AD}"/>
                </a:ext>
              </a:extLst>
            </p:cNvPr>
            <p:cNvGrpSpPr/>
            <p:nvPr/>
          </p:nvGrpSpPr>
          <p:grpSpPr>
            <a:xfrm>
              <a:off x="5195895" y="1722425"/>
              <a:ext cx="3094999" cy="2282488"/>
              <a:chOff x="4714876" y="1865313"/>
              <a:chExt cx="3295650" cy="2430463"/>
            </a:xfrm>
          </p:grpSpPr>
          <p:sp>
            <p:nvSpPr>
              <p:cNvPr id="20" name="Freeform 15">
                <a:extLst>
                  <a:ext uri="{FF2B5EF4-FFF2-40B4-BE49-F238E27FC236}">
                    <a16:creationId xmlns:a16="http://schemas.microsoft.com/office/drawing/2014/main" id="{9997C49D-CF71-414B-9032-0FE97DC5BF0E}"/>
                  </a:ext>
                </a:extLst>
              </p:cNvPr>
              <p:cNvSpPr>
                <a:spLocks noEditPoints="1"/>
              </p:cNvSpPr>
              <p:nvPr/>
            </p:nvSpPr>
            <p:spPr bwMode="auto">
              <a:xfrm>
                <a:off x="4714876" y="1865313"/>
                <a:ext cx="3295650" cy="2430463"/>
              </a:xfrm>
              <a:custGeom>
                <a:avLst/>
                <a:gdLst>
                  <a:gd name="T0" fmla="*/ 2076 w 2076"/>
                  <a:gd name="T1" fmla="*/ 1476 h 1531"/>
                  <a:gd name="T2" fmla="*/ 0 w 2076"/>
                  <a:gd name="T3" fmla="*/ 1476 h 1531"/>
                  <a:gd name="T4" fmla="*/ 0 w 2076"/>
                  <a:gd name="T5" fmla="*/ 0 h 1531"/>
                  <a:gd name="T6" fmla="*/ 295 w 2076"/>
                  <a:gd name="T7" fmla="*/ 1531 h 1531"/>
                  <a:gd name="T8" fmla="*/ 295 w 2076"/>
                  <a:gd name="T9" fmla="*/ 1476 h 1531"/>
                  <a:gd name="T10" fmla="*/ 589 w 2076"/>
                  <a:gd name="T11" fmla="*/ 1531 h 1531"/>
                  <a:gd name="T12" fmla="*/ 589 w 2076"/>
                  <a:gd name="T13" fmla="*/ 1476 h 1531"/>
                  <a:gd name="T14" fmla="*/ 884 w 2076"/>
                  <a:gd name="T15" fmla="*/ 1531 h 1531"/>
                  <a:gd name="T16" fmla="*/ 884 w 2076"/>
                  <a:gd name="T17" fmla="*/ 1476 h 1531"/>
                  <a:gd name="T18" fmla="*/ 1474 w 2076"/>
                  <a:gd name="T19" fmla="*/ 1531 h 1531"/>
                  <a:gd name="T20" fmla="*/ 1474 w 2076"/>
                  <a:gd name="T21" fmla="*/ 1476 h 1531"/>
                  <a:gd name="T22" fmla="*/ 1768 w 2076"/>
                  <a:gd name="T23" fmla="*/ 1531 h 1531"/>
                  <a:gd name="T24" fmla="*/ 1768 w 2076"/>
                  <a:gd name="T25" fmla="*/ 1476 h 1531"/>
                  <a:gd name="T26" fmla="*/ 2064 w 2076"/>
                  <a:gd name="T27" fmla="*/ 1531 h 1531"/>
                  <a:gd name="T28" fmla="*/ 2064 w 2076"/>
                  <a:gd name="T29" fmla="*/ 1476 h 1531"/>
                  <a:gd name="T30" fmla="*/ 1179 w 2076"/>
                  <a:gd name="T31" fmla="*/ 1531 h 1531"/>
                  <a:gd name="T32" fmla="*/ 1179 w 2076"/>
                  <a:gd name="T33" fmla="*/ 1476 h 1531"/>
                  <a:gd name="T34" fmla="*/ 0 w 2076"/>
                  <a:gd name="T35" fmla="*/ 1531 h 1531"/>
                  <a:gd name="T36" fmla="*/ 0 w 2076"/>
                  <a:gd name="T37" fmla="*/ 1476 h 1531"/>
                  <a:gd name="T38" fmla="*/ 589 w 2076"/>
                  <a:gd name="T39" fmla="*/ 6 h 1531"/>
                  <a:gd name="T40" fmla="*/ 589 w 2076"/>
                  <a:gd name="T41" fmla="*/ 1476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6" h="1531">
                    <a:moveTo>
                      <a:pt x="2076" y="1476"/>
                    </a:moveTo>
                    <a:lnTo>
                      <a:pt x="0" y="1476"/>
                    </a:lnTo>
                    <a:lnTo>
                      <a:pt x="0" y="0"/>
                    </a:lnTo>
                    <a:moveTo>
                      <a:pt x="295" y="1531"/>
                    </a:moveTo>
                    <a:lnTo>
                      <a:pt x="295" y="1476"/>
                    </a:lnTo>
                    <a:moveTo>
                      <a:pt x="589" y="1531"/>
                    </a:moveTo>
                    <a:lnTo>
                      <a:pt x="589" y="1476"/>
                    </a:lnTo>
                    <a:moveTo>
                      <a:pt x="884" y="1531"/>
                    </a:moveTo>
                    <a:lnTo>
                      <a:pt x="884" y="1476"/>
                    </a:lnTo>
                    <a:moveTo>
                      <a:pt x="1474" y="1531"/>
                    </a:moveTo>
                    <a:lnTo>
                      <a:pt x="1474" y="1476"/>
                    </a:lnTo>
                    <a:moveTo>
                      <a:pt x="1768" y="1531"/>
                    </a:moveTo>
                    <a:lnTo>
                      <a:pt x="1768" y="1476"/>
                    </a:lnTo>
                    <a:moveTo>
                      <a:pt x="2064" y="1531"/>
                    </a:moveTo>
                    <a:lnTo>
                      <a:pt x="2064" y="1476"/>
                    </a:lnTo>
                    <a:moveTo>
                      <a:pt x="1179" y="1531"/>
                    </a:moveTo>
                    <a:lnTo>
                      <a:pt x="1179" y="1476"/>
                    </a:lnTo>
                    <a:moveTo>
                      <a:pt x="0" y="1531"/>
                    </a:moveTo>
                    <a:lnTo>
                      <a:pt x="0" y="1476"/>
                    </a:lnTo>
                    <a:moveTo>
                      <a:pt x="589" y="6"/>
                    </a:moveTo>
                    <a:lnTo>
                      <a:pt x="589" y="1476"/>
                    </a:lnTo>
                  </a:path>
                </a:pathLst>
              </a:custGeom>
              <a:noFill/>
              <a:ln w="9525"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24">
                <a:extLst>
                  <a:ext uri="{FF2B5EF4-FFF2-40B4-BE49-F238E27FC236}">
                    <a16:creationId xmlns:a16="http://schemas.microsoft.com/office/drawing/2014/main" id="{85C83A33-7F1E-42CF-87E2-0C91ABC27BFB}"/>
                  </a:ext>
                </a:extLst>
              </p:cNvPr>
              <p:cNvSpPr>
                <a:spLocks/>
              </p:cNvSpPr>
              <p:nvPr/>
            </p:nvSpPr>
            <p:spPr bwMode="auto">
              <a:xfrm>
                <a:off x="4714876" y="3876675"/>
                <a:ext cx="1138238" cy="146050"/>
              </a:xfrm>
              <a:custGeom>
                <a:avLst/>
                <a:gdLst>
                  <a:gd name="T0" fmla="*/ 717 w 717"/>
                  <a:gd name="T1" fmla="*/ 92 h 92"/>
                  <a:gd name="T2" fmla="*/ 717 w 717"/>
                  <a:gd name="T3" fmla="*/ 0 h 92"/>
                  <a:gd name="T4" fmla="*/ 0 w 717"/>
                  <a:gd name="T5" fmla="*/ 0 h 92"/>
                  <a:gd name="T6" fmla="*/ 0 w 717"/>
                  <a:gd name="T7" fmla="*/ 92 h 92"/>
                  <a:gd name="T8" fmla="*/ 717 w 717"/>
                  <a:gd name="T9" fmla="*/ 92 h 92"/>
                  <a:gd name="T10" fmla="*/ 717 w 717"/>
                  <a:gd name="T11" fmla="*/ 92 h 92"/>
                </a:gdLst>
                <a:ahLst/>
                <a:cxnLst>
                  <a:cxn ang="0">
                    <a:pos x="T0" y="T1"/>
                  </a:cxn>
                  <a:cxn ang="0">
                    <a:pos x="T2" y="T3"/>
                  </a:cxn>
                  <a:cxn ang="0">
                    <a:pos x="T4" y="T5"/>
                  </a:cxn>
                  <a:cxn ang="0">
                    <a:pos x="T6" y="T7"/>
                  </a:cxn>
                  <a:cxn ang="0">
                    <a:pos x="T8" y="T9"/>
                  </a:cxn>
                  <a:cxn ang="0">
                    <a:pos x="T10" y="T11"/>
                  </a:cxn>
                </a:cxnLst>
                <a:rect l="0" t="0" r="r" b="b"/>
                <a:pathLst>
                  <a:path w="717" h="92">
                    <a:moveTo>
                      <a:pt x="717" y="92"/>
                    </a:moveTo>
                    <a:lnTo>
                      <a:pt x="717" y="0"/>
                    </a:lnTo>
                    <a:lnTo>
                      <a:pt x="0" y="0"/>
                    </a:lnTo>
                    <a:lnTo>
                      <a:pt x="0" y="92"/>
                    </a:lnTo>
                    <a:lnTo>
                      <a:pt x="717" y="92"/>
                    </a:lnTo>
                    <a:lnTo>
                      <a:pt x="717" y="92"/>
                    </a:lnTo>
                    <a:close/>
                  </a:path>
                </a:pathLst>
              </a:custGeom>
              <a:solidFill>
                <a:srgbClr val="FF00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25">
                <a:extLst>
                  <a:ext uri="{FF2B5EF4-FFF2-40B4-BE49-F238E27FC236}">
                    <a16:creationId xmlns:a16="http://schemas.microsoft.com/office/drawing/2014/main" id="{445B54E3-2ECF-4B44-89EC-5EE359301EDF}"/>
                  </a:ext>
                </a:extLst>
              </p:cNvPr>
              <p:cNvSpPr>
                <a:spLocks/>
              </p:cNvSpPr>
              <p:nvPr/>
            </p:nvSpPr>
            <p:spPr bwMode="auto">
              <a:xfrm>
                <a:off x="4714876" y="3614738"/>
                <a:ext cx="661988" cy="144463"/>
              </a:xfrm>
              <a:custGeom>
                <a:avLst/>
                <a:gdLst>
                  <a:gd name="T0" fmla="*/ 417 w 417"/>
                  <a:gd name="T1" fmla="*/ 91 h 91"/>
                  <a:gd name="T2" fmla="*/ 417 w 417"/>
                  <a:gd name="T3" fmla="*/ 0 h 91"/>
                  <a:gd name="T4" fmla="*/ 0 w 417"/>
                  <a:gd name="T5" fmla="*/ 0 h 91"/>
                  <a:gd name="T6" fmla="*/ 0 w 417"/>
                  <a:gd name="T7" fmla="*/ 91 h 91"/>
                  <a:gd name="T8" fmla="*/ 417 w 417"/>
                  <a:gd name="T9" fmla="*/ 91 h 91"/>
                  <a:gd name="T10" fmla="*/ 417 w 417"/>
                  <a:gd name="T11" fmla="*/ 91 h 91"/>
                </a:gdLst>
                <a:ahLst/>
                <a:cxnLst>
                  <a:cxn ang="0">
                    <a:pos x="T0" y="T1"/>
                  </a:cxn>
                  <a:cxn ang="0">
                    <a:pos x="T2" y="T3"/>
                  </a:cxn>
                  <a:cxn ang="0">
                    <a:pos x="T4" y="T5"/>
                  </a:cxn>
                  <a:cxn ang="0">
                    <a:pos x="T6" y="T7"/>
                  </a:cxn>
                  <a:cxn ang="0">
                    <a:pos x="T8" y="T9"/>
                  </a:cxn>
                  <a:cxn ang="0">
                    <a:pos x="T10" y="T11"/>
                  </a:cxn>
                </a:cxnLst>
                <a:rect l="0" t="0" r="r" b="b"/>
                <a:pathLst>
                  <a:path w="417" h="91">
                    <a:moveTo>
                      <a:pt x="417" y="91"/>
                    </a:moveTo>
                    <a:lnTo>
                      <a:pt x="417" y="0"/>
                    </a:lnTo>
                    <a:lnTo>
                      <a:pt x="0" y="0"/>
                    </a:lnTo>
                    <a:lnTo>
                      <a:pt x="0" y="91"/>
                    </a:lnTo>
                    <a:lnTo>
                      <a:pt x="417" y="91"/>
                    </a:lnTo>
                    <a:lnTo>
                      <a:pt x="417" y="91"/>
                    </a:lnTo>
                    <a:close/>
                  </a:path>
                </a:pathLst>
              </a:custGeom>
              <a:solidFill>
                <a:srgbClr val="0099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26">
                <a:extLst>
                  <a:ext uri="{FF2B5EF4-FFF2-40B4-BE49-F238E27FC236}">
                    <a16:creationId xmlns:a16="http://schemas.microsoft.com/office/drawing/2014/main" id="{DFF58EB5-5FEA-415A-AE70-910FF87A0F63}"/>
                  </a:ext>
                </a:extLst>
              </p:cNvPr>
              <p:cNvSpPr>
                <a:spLocks/>
              </p:cNvSpPr>
              <p:nvPr/>
            </p:nvSpPr>
            <p:spPr bwMode="auto">
              <a:xfrm>
                <a:off x="4714876" y="3352800"/>
                <a:ext cx="366713" cy="144463"/>
              </a:xfrm>
              <a:custGeom>
                <a:avLst/>
                <a:gdLst>
                  <a:gd name="T0" fmla="*/ 231 w 231"/>
                  <a:gd name="T1" fmla="*/ 91 h 91"/>
                  <a:gd name="T2" fmla="*/ 231 w 231"/>
                  <a:gd name="T3" fmla="*/ 0 h 91"/>
                  <a:gd name="T4" fmla="*/ 0 w 231"/>
                  <a:gd name="T5" fmla="*/ 0 h 91"/>
                  <a:gd name="T6" fmla="*/ 0 w 231"/>
                  <a:gd name="T7" fmla="*/ 91 h 91"/>
                  <a:gd name="T8" fmla="*/ 231 w 231"/>
                  <a:gd name="T9" fmla="*/ 91 h 91"/>
                  <a:gd name="T10" fmla="*/ 231 w 231"/>
                  <a:gd name="T11" fmla="*/ 91 h 91"/>
                </a:gdLst>
                <a:ahLst/>
                <a:cxnLst>
                  <a:cxn ang="0">
                    <a:pos x="T0" y="T1"/>
                  </a:cxn>
                  <a:cxn ang="0">
                    <a:pos x="T2" y="T3"/>
                  </a:cxn>
                  <a:cxn ang="0">
                    <a:pos x="T4" y="T5"/>
                  </a:cxn>
                  <a:cxn ang="0">
                    <a:pos x="T6" y="T7"/>
                  </a:cxn>
                  <a:cxn ang="0">
                    <a:pos x="T8" y="T9"/>
                  </a:cxn>
                  <a:cxn ang="0">
                    <a:pos x="T10" y="T11"/>
                  </a:cxn>
                </a:cxnLst>
                <a:rect l="0" t="0" r="r" b="b"/>
                <a:pathLst>
                  <a:path w="231" h="91">
                    <a:moveTo>
                      <a:pt x="231" y="91"/>
                    </a:moveTo>
                    <a:lnTo>
                      <a:pt x="231" y="0"/>
                    </a:lnTo>
                    <a:lnTo>
                      <a:pt x="0" y="0"/>
                    </a:lnTo>
                    <a:lnTo>
                      <a:pt x="0" y="91"/>
                    </a:lnTo>
                    <a:lnTo>
                      <a:pt x="231" y="91"/>
                    </a:lnTo>
                    <a:lnTo>
                      <a:pt x="231" y="91"/>
                    </a:lnTo>
                    <a:close/>
                  </a:path>
                </a:pathLst>
              </a:custGeom>
              <a:solidFill>
                <a:srgbClr val="0099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0" name="Freeform 27">
                <a:extLst>
                  <a:ext uri="{FF2B5EF4-FFF2-40B4-BE49-F238E27FC236}">
                    <a16:creationId xmlns:a16="http://schemas.microsoft.com/office/drawing/2014/main" id="{09FB6BE8-7F56-4E6B-882F-3A971979AED1}"/>
                  </a:ext>
                </a:extLst>
              </p:cNvPr>
              <p:cNvSpPr>
                <a:spLocks/>
              </p:cNvSpPr>
              <p:nvPr/>
            </p:nvSpPr>
            <p:spPr bwMode="auto">
              <a:xfrm>
                <a:off x="4714876" y="3090863"/>
                <a:ext cx="557213" cy="147638"/>
              </a:xfrm>
              <a:custGeom>
                <a:avLst/>
                <a:gdLst>
                  <a:gd name="T0" fmla="*/ 351 w 351"/>
                  <a:gd name="T1" fmla="*/ 93 h 93"/>
                  <a:gd name="T2" fmla="*/ 351 w 351"/>
                  <a:gd name="T3" fmla="*/ 0 h 93"/>
                  <a:gd name="T4" fmla="*/ 0 w 351"/>
                  <a:gd name="T5" fmla="*/ 0 h 93"/>
                  <a:gd name="T6" fmla="*/ 0 w 351"/>
                  <a:gd name="T7" fmla="*/ 93 h 93"/>
                  <a:gd name="T8" fmla="*/ 351 w 351"/>
                  <a:gd name="T9" fmla="*/ 93 h 93"/>
                  <a:gd name="T10" fmla="*/ 351 w 351"/>
                  <a:gd name="T11" fmla="*/ 93 h 93"/>
                </a:gdLst>
                <a:ahLst/>
                <a:cxnLst>
                  <a:cxn ang="0">
                    <a:pos x="T0" y="T1"/>
                  </a:cxn>
                  <a:cxn ang="0">
                    <a:pos x="T2" y="T3"/>
                  </a:cxn>
                  <a:cxn ang="0">
                    <a:pos x="T4" y="T5"/>
                  </a:cxn>
                  <a:cxn ang="0">
                    <a:pos x="T6" y="T7"/>
                  </a:cxn>
                  <a:cxn ang="0">
                    <a:pos x="T8" y="T9"/>
                  </a:cxn>
                  <a:cxn ang="0">
                    <a:pos x="T10" y="T11"/>
                  </a:cxn>
                </a:cxnLst>
                <a:rect l="0" t="0" r="r" b="b"/>
                <a:pathLst>
                  <a:path w="351" h="93">
                    <a:moveTo>
                      <a:pt x="351" y="93"/>
                    </a:moveTo>
                    <a:lnTo>
                      <a:pt x="351" y="0"/>
                    </a:lnTo>
                    <a:lnTo>
                      <a:pt x="0" y="0"/>
                    </a:lnTo>
                    <a:lnTo>
                      <a:pt x="0" y="93"/>
                    </a:lnTo>
                    <a:lnTo>
                      <a:pt x="351" y="93"/>
                    </a:lnTo>
                    <a:lnTo>
                      <a:pt x="351" y="93"/>
                    </a:lnTo>
                    <a:close/>
                  </a:path>
                </a:pathLst>
              </a:custGeom>
              <a:solidFill>
                <a:srgbClr val="0099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1" name="Freeform 28">
                <a:extLst>
                  <a:ext uri="{FF2B5EF4-FFF2-40B4-BE49-F238E27FC236}">
                    <a16:creationId xmlns:a16="http://schemas.microsoft.com/office/drawing/2014/main" id="{FF5391B4-CB47-4981-BF82-4AA2674049AA}"/>
                  </a:ext>
                </a:extLst>
              </p:cNvPr>
              <p:cNvSpPr>
                <a:spLocks/>
              </p:cNvSpPr>
              <p:nvPr/>
            </p:nvSpPr>
            <p:spPr bwMode="auto">
              <a:xfrm>
                <a:off x="4714876" y="2830513"/>
                <a:ext cx="3108325" cy="146050"/>
              </a:xfrm>
              <a:custGeom>
                <a:avLst/>
                <a:gdLst>
                  <a:gd name="T0" fmla="*/ 1958 w 1958"/>
                  <a:gd name="T1" fmla="*/ 92 h 92"/>
                  <a:gd name="T2" fmla="*/ 1958 w 1958"/>
                  <a:gd name="T3" fmla="*/ 0 h 92"/>
                  <a:gd name="T4" fmla="*/ 0 w 1958"/>
                  <a:gd name="T5" fmla="*/ 0 h 92"/>
                  <a:gd name="T6" fmla="*/ 0 w 1958"/>
                  <a:gd name="T7" fmla="*/ 92 h 92"/>
                  <a:gd name="T8" fmla="*/ 1958 w 1958"/>
                  <a:gd name="T9" fmla="*/ 92 h 92"/>
                  <a:gd name="T10" fmla="*/ 1958 w 1958"/>
                  <a:gd name="T11" fmla="*/ 92 h 92"/>
                </a:gdLst>
                <a:ahLst/>
                <a:cxnLst>
                  <a:cxn ang="0">
                    <a:pos x="T0" y="T1"/>
                  </a:cxn>
                  <a:cxn ang="0">
                    <a:pos x="T2" y="T3"/>
                  </a:cxn>
                  <a:cxn ang="0">
                    <a:pos x="T4" y="T5"/>
                  </a:cxn>
                  <a:cxn ang="0">
                    <a:pos x="T6" y="T7"/>
                  </a:cxn>
                  <a:cxn ang="0">
                    <a:pos x="T8" y="T9"/>
                  </a:cxn>
                  <a:cxn ang="0">
                    <a:pos x="T10" y="T11"/>
                  </a:cxn>
                </a:cxnLst>
                <a:rect l="0" t="0" r="r" b="b"/>
                <a:pathLst>
                  <a:path w="1958" h="92">
                    <a:moveTo>
                      <a:pt x="1958" y="92"/>
                    </a:moveTo>
                    <a:lnTo>
                      <a:pt x="1958" y="0"/>
                    </a:lnTo>
                    <a:lnTo>
                      <a:pt x="0" y="0"/>
                    </a:lnTo>
                    <a:lnTo>
                      <a:pt x="0" y="92"/>
                    </a:lnTo>
                    <a:lnTo>
                      <a:pt x="1958" y="92"/>
                    </a:lnTo>
                    <a:lnTo>
                      <a:pt x="1958" y="92"/>
                    </a:lnTo>
                    <a:close/>
                  </a:path>
                </a:pathLst>
              </a:custGeom>
              <a:solidFill>
                <a:srgbClr val="FF00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4" name="Freeform 29">
                <a:extLst>
                  <a:ext uri="{FF2B5EF4-FFF2-40B4-BE49-F238E27FC236}">
                    <a16:creationId xmlns:a16="http://schemas.microsoft.com/office/drawing/2014/main" id="{E75D4B01-5231-4A19-8EFC-1F013482F74E}"/>
                  </a:ext>
                </a:extLst>
              </p:cNvPr>
              <p:cNvSpPr>
                <a:spLocks/>
              </p:cNvSpPr>
              <p:nvPr/>
            </p:nvSpPr>
            <p:spPr bwMode="auto">
              <a:xfrm>
                <a:off x="4714876" y="2571750"/>
                <a:ext cx="471488" cy="142875"/>
              </a:xfrm>
              <a:custGeom>
                <a:avLst/>
                <a:gdLst>
                  <a:gd name="T0" fmla="*/ 297 w 297"/>
                  <a:gd name="T1" fmla="*/ 90 h 90"/>
                  <a:gd name="T2" fmla="*/ 297 w 297"/>
                  <a:gd name="T3" fmla="*/ 0 h 90"/>
                  <a:gd name="T4" fmla="*/ 0 w 297"/>
                  <a:gd name="T5" fmla="*/ 0 h 90"/>
                  <a:gd name="T6" fmla="*/ 0 w 297"/>
                  <a:gd name="T7" fmla="*/ 90 h 90"/>
                  <a:gd name="T8" fmla="*/ 297 w 297"/>
                  <a:gd name="T9" fmla="*/ 90 h 90"/>
                  <a:gd name="T10" fmla="*/ 297 w 297"/>
                  <a:gd name="T11" fmla="*/ 90 h 90"/>
                </a:gdLst>
                <a:ahLst/>
                <a:cxnLst>
                  <a:cxn ang="0">
                    <a:pos x="T0" y="T1"/>
                  </a:cxn>
                  <a:cxn ang="0">
                    <a:pos x="T2" y="T3"/>
                  </a:cxn>
                  <a:cxn ang="0">
                    <a:pos x="T4" y="T5"/>
                  </a:cxn>
                  <a:cxn ang="0">
                    <a:pos x="T6" y="T7"/>
                  </a:cxn>
                  <a:cxn ang="0">
                    <a:pos x="T8" y="T9"/>
                  </a:cxn>
                  <a:cxn ang="0">
                    <a:pos x="T10" y="T11"/>
                  </a:cxn>
                </a:cxnLst>
                <a:rect l="0" t="0" r="r" b="b"/>
                <a:pathLst>
                  <a:path w="297" h="90">
                    <a:moveTo>
                      <a:pt x="297" y="90"/>
                    </a:moveTo>
                    <a:lnTo>
                      <a:pt x="297" y="0"/>
                    </a:lnTo>
                    <a:lnTo>
                      <a:pt x="0" y="0"/>
                    </a:lnTo>
                    <a:lnTo>
                      <a:pt x="0" y="90"/>
                    </a:lnTo>
                    <a:lnTo>
                      <a:pt x="297" y="90"/>
                    </a:lnTo>
                    <a:lnTo>
                      <a:pt x="297" y="90"/>
                    </a:lnTo>
                    <a:close/>
                  </a:path>
                </a:pathLst>
              </a:custGeom>
              <a:solidFill>
                <a:srgbClr val="0099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5" name="Freeform 30">
                <a:extLst>
                  <a:ext uri="{FF2B5EF4-FFF2-40B4-BE49-F238E27FC236}">
                    <a16:creationId xmlns:a16="http://schemas.microsoft.com/office/drawing/2014/main" id="{18E98ECF-5FAE-42E6-A4D4-1170DB5E6B43}"/>
                  </a:ext>
                </a:extLst>
              </p:cNvPr>
              <p:cNvSpPr>
                <a:spLocks/>
              </p:cNvSpPr>
              <p:nvPr/>
            </p:nvSpPr>
            <p:spPr bwMode="auto">
              <a:xfrm>
                <a:off x="4714876" y="2309813"/>
                <a:ext cx="2176463" cy="144463"/>
              </a:xfrm>
              <a:custGeom>
                <a:avLst/>
                <a:gdLst>
                  <a:gd name="T0" fmla="*/ 1371 w 1371"/>
                  <a:gd name="T1" fmla="*/ 91 h 91"/>
                  <a:gd name="T2" fmla="*/ 1371 w 1371"/>
                  <a:gd name="T3" fmla="*/ 0 h 91"/>
                  <a:gd name="T4" fmla="*/ 0 w 1371"/>
                  <a:gd name="T5" fmla="*/ 0 h 91"/>
                  <a:gd name="T6" fmla="*/ 0 w 1371"/>
                  <a:gd name="T7" fmla="*/ 91 h 91"/>
                  <a:gd name="T8" fmla="*/ 1371 w 1371"/>
                  <a:gd name="T9" fmla="*/ 91 h 91"/>
                  <a:gd name="T10" fmla="*/ 1371 w 1371"/>
                  <a:gd name="T11" fmla="*/ 91 h 91"/>
                </a:gdLst>
                <a:ahLst/>
                <a:cxnLst>
                  <a:cxn ang="0">
                    <a:pos x="T0" y="T1"/>
                  </a:cxn>
                  <a:cxn ang="0">
                    <a:pos x="T2" y="T3"/>
                  </a:cxn>
                  <a:cxn ang="0">
                    <a:pos x="T4" y="T5"/>
                  </a:cxn>
                  <a:cxn ang="0">
                    <a:pos x="T6" y="T7"/>
                  </a:cxn>
                  <a:cxn ang="0">
                    <a:pos x="T8" y="T9"/>
                  </a:cxn>
                  <a:cxn ang="0">
                    <a:pos x="T10" y="T11"/>
                  </a:cxn>
                </a:cxnLst>
                <a:rect l="0" t="0" r="r" b="b"/>
                <a:pathLst>
                  <a:path w="1371" h="91">
                    <a:moveTo>
                      <a:pt x="1371" y="91"/>
                    </a:moveTo>
                    <a:lnTo>
                      <a:pt x="1371" y="0"/>
                    </a:lnTo>
                    <a:lnTo>
                      <a:pt x="0" y="0"/>
                    </a:lnTo>
                    <a:lnTo>
                      <a:pt x="0" y="91"/>
                    </a:lnTo>
                    <a:lnTo>
                      <a:pt x="1371" y="91"/>
                    </a:lnTo>
                    <a:lnTo>
                      <a:pt x="1371" y="91"/>
                    </a:lnTo>
                    <a:close/>
                  </a:path>
                </a:pathLst>
              </a:custGeom>
              <a:solidFill>
                <a:srgbClr val="FF00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6" name="Freeform 31">
                <a:extLst>
                  <a:ext uri="{FF2B5EF4-FFF2-40B4-BE49-F238E27FC236}">
                    <a16:creationId xmlns:a16="http://schemas.microsoft.com/office/drawing/2014/main" id="{8A49B3DF-1E73-47FD-9826-71C65FD8AEEF}"/>
                  </a:ext>
                </a:extLst>
              </p:cNvPr>
              <p:cNvSpPr>
                <a:spLocks/>
              </p:cNvSpPr>
              <p:nvPr/>
            </p:nvSpPr>
            <p:spPr bwMode="auto">
              <a:xfrm>
                <a:off x="4714876" y="2047875"/>
                <a:ext cx="185738" cy="146050"/>
              </a:xfrm>
              <a:custGeom>
                <a:avLst/>
                <a:gdLst>
                  <a:gd name="T0" fmla="*/ 117 w 117"/>
                  <a:gd name="T1" fmla="*/ 92 h 92"/>
                  <a:gd name="T2" fmla="*/ 117 w 117"/>
                  <a:gd name="T3" fmla="*/ 0 h 92"/>
                  <a:gd name="T4" fmla="*/ 0 w 117"/>
                  <a:gd name="T5" fmla="*/ 0 h 92"/>
                  <a:gd name="T6" fmla="*/ 0 w 117"/>
                  <a:gd name="T7" fmla="*/ 92 h 92"/>
                  <a:gd name="T8" fmla="*/ 117 w 117"/>
                  <a:gd name="T9" fmla="*/ 92 h 92"/>
                  <a:gd name="T10" fmla="*/ 117 w 117"/>
                  <a:gd name="T11" fmla="*/ 92 h 92"/>
                </a:gdLst>
                <a:ahLst/>
                <a:cxnLst>
                  <a:cxn ang="0">
                    <a:pos x="T0" y="T1"/>
                  </a:cxn>
                  <a:cxn ang="0">
                    <a:pos x="T2" y="T3"/>
                  </a:cxn>
                  <a:cxn ang="0">
                    <a:pos x="T4" y="T5"/>
                  </a:cxn>
                  <a:cxn ang="0">
                    <a:pos x="T6" y="T7"/>
                  </a:cxn>
                  <a:cxn ang="0">
                    <a:pos x="T8" y="T9"/>
                  </a:cxn>
                  <a:cxn ang="0">
                    <a:pos x="T10" y="T11"/>
                  </a:cxn>
                </a:cxnLst>
                <a:rect l="0" t="0" r="r" b="b"/>
                <a:pathLst>
                  <a:path w="117" h="92">
                    <a:moveTo>
                      <a:pt x="117" y="92"/>
                    </a:moveTo>
                    <a:lnTo>
                      <a:pt x="117" y="0"/>
                    </a:lnTo>
                    <a:lnTo>
                      <a:pt x="0" y="0"/>
                    </a:lnTo>
                    <a:lnTo>
                      <a:pt x="0" y="92"/>
                    </a:lnTo>
                    <a:lnTo>
                      <a:pt x="117" y="92"/>
                    </a:lnTo>
                    <a:lnTo>
                      <a:pt x="117" y="92"/>
                    </a:lnTo>
                    <a:close/>
                  </a:path>
                </a:pathLst>
              </a:custGeom>
              <a:solidFill>
                <a:srgbClr val="0099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8" name="Line 33">
                <a:extLst>
                  <a:ext uri="{FF2B5EF4-FFF2-40B4-BE49-F238E27FC236}">
                    <a16:creationId xmlns:a16="http://schemas.microsoft.com/office/drawing/2014/main" id="{BF07AC9C-5712-4BA7-A613-AB1756658E91}"/>
                  </a:ext>
                </a:extLst>
              </p:cNvPr>
              <p:cNvSpPr>
                <a:spLocks noChangeShapeType="1"/>
              </p:cNvSpPr>
              <p:nvPr/>
            </p:nvSpPr>
            <p:spPr bwMode="auto">
              <a:xfrm flipH="1">
                <a:off x="7808913" y="2908300"/>
                <a:ext cx="5873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Line 34">
                <a:extLst>
                  <a:ext uri="{FF2B5EF4-FFF2-40B4-BE49-F238E27FC236}">
                    <a16:creationId xmlns:a16="http://schemas.microsoft.com/office/drawing/2014/main" id="{F20DD664-EC77-463B-A1CC-2A17E4444824}"/>
                  </a:ext>
                </a:extLst>
              </p:cNvPr>
              <p:cNvSpPr>
                <a:spLocks noChangeShapeType="1"/>
              </p:cNvSpPr>
              <p:nvPr/>
            </p:nvSpPr>
            <p:spPr bwMode="auto">
              <a:xfrm flipH="1">
                <a:off x="6532563" y="2382838"/>
                <a:ext cx="777875"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0" name="Line 35">
                <a:extLst>
                  <a:ext uri="{FF2B5EF4-FFF2-40B4-BE49-F238E27FC236}">
                    <a16:creationId xmlns:a16="http://schemas.microsoft.com/office/drawing/2014/main" id="{98A08278-4731-4F80-BBC0-1ED53951FDFA}"/>
                  </a:ext>
                </a:extLst>
              </p:cNvPr>
              <p:cNvSpPr>
                <a:spLocks noChangeShapeType="1"/>
              </p:cNvSpPr>
              <p:nvPr/>
            </p:nvSpPr>
            <p:spPr bwMode="auto">
              <a:xfrm flipH="1">
                <a:off x="5141913" y="2640013"/>
                <a:ext cx="5873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1" name="Line 36">
                <a:extLst>
                  <a:ext uri="{FF2B5EF4-FFF2-40B4-BE49-F238E27FC236}">
                    <a16:creationId xmlns:a16="http://schemas.microsoft.com/office/drawing/2014/main" id="{5CF421A9-325D-4783-8DA7-AB385D7C22AD}"/>
                  </a:ext>
                </a:extLst>
              </p:cNvPr>
              <p:cNvSpPr>
                <a:spLocks noChangeShapeType="1"/>
              </p:cNvSpPr>
              <p:nvPr/>
            </p:nvSpPr>
            <p:spPr bwMode="auto">
              <a:xfrm flipH="1">
                <a:off x="5221288" y="3162300"/>
                <a:ext cx="142875"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Line 37">
                <a:extLst>
                  <a:ext uri="{FF2B5EF4-FFF2-40B4-BE49-F238E27FC236}">
                    <a16:creationId xmlns:a16="http://schemas.microsoft.com/office/drawing/2014/main" id="{DB6086A4-AB39-4A39-A2DF-4F3CA21FB4AC}"/>
                  </a:ext>
                </a:extLst>
              </p:cNvPr>
              <p:cNvSpPr>
                <a:spLocks noChangeShapeType="1"/>
              </p:cNvSpPr>
              <p:nvPr/>
            </p:nvSpPr>
            <p:spPr bwMode="auto">
              <a:xfrm flipH="1">
                <a:off x="5727701" y="3949700"/>
                <a:ext cx="14128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3" name="Line 38">
                <a:extLst>
                  <a:ext uri="{FF2B5EF4-FFF2-40B4-BE49-F238E27FC236}">
                    <a16:creationId xmlns:a16="http://schemas.microsoft.com/office/drawing/2014/main" id="{E172E658-033D-4A1C-BA7D-9F64D30D9ADB}"/>
                  </a:ext>
                </a:extLst>
              </p:cNvPr>
              <p:cNvSpPr>
                <a:spLocks noChangeShapeType="1"/>
              </p:cNvSpPr>
              <p:nvPr/>
            </p:nvSpPr>
            <p:spPr bwMode="auto">
              <a:xfrm flipH="1">
                <a:off x="5340351" y="3686175"/>
                <a:ext cx="49213"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Line 39">
                <a:extLst>
                  <a:ext uri="{FF2B5EF4-FFF2-40B4-BE49-F238E27FC236}">
                    <a16:creationId xmlns:a16="http://schemas.microsoft.com/office/drawing/2014/main" id="{B74411DE-12DC-4827-B92C-1001EFCC19E0}"/>
                  </a:ext>
                </a:extLst>
              </p:cNvPr>
              <p:cNvSpPr>
                <a:spLocks noChangeShapeType="1"/>
              </p:cNvSpPr>
              <p:nvPr/>
            </p:nvSpPr>
            <p:spPr bwMode="auto">
              <a:xfrm flipH="1">
                <a:off x="4968876" y="3429000"/>
                <a:ext cx="14128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5" name="Line 40">
                <a:extLst>
                  <a:ext uri="{FF2B5EF4-FFF2-40B4-BE49-F238E27FC236}">
                    <a16:creationId xmlns:a16="http://schemas.microsoft.com/office/drawing/2014/main" id="{525C7ED2-DB6D-49FD-94DE-14E04913E9A9}"/>
                  </a:ext>
                </a:extLst>
              </p:cNvPr>
              <p:cNvSpPr>
                <a:spLocks noChangeShapeType="1"/>
              </p:cNvSpPr>
              <p:nvPr/>
            </p:nvSpPr>
            <p:spPr bwMode="auto">
              <a:xfrm flipH="1">
                <a:off x="4830763" y="2119313"/>
                <a:ext cx="138113"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68" name="ZoneTexte 67">
              <a:extLst>
                <a:ext uri="{FF2B5EF4-FFF2-40B4-BE49-F238E27FC236}">
                  <a16:creationId xmlns:a16="http://schemas.microsoft.com/office/drawing/2014/main" id="{D0438908-9A52-4455-AD4E-D8C6C825461A}"/>
                </a:ext>
              </a:extLst>
            </p:cNvPr>
            <p:cNvSpPr txBox="1"/>
            <p:nvPr/>
          </p:nvSpPr>
          <p:spPr>
            <a:xfrm>
              <a:off x="4680077" y="1823127"/>
              <a:ext cx="484428" cy="276999"/>
            </a:xfrm>
            <a:prstGeom prst="rect">
              <a:avLst/>
            </a:prstGeom>
            <a:noFill/>
          </p:spPr>
          <p:txBody>
            <a:bodyPr wrap="none" rtlCol="0">
              <a:spAutoFit/>
            </a:bodyPr>
            <a:lstStyle/>
            <a:p>
              <a:pPr algn="r"/>
              <a:r>
                <a:rPr lang="fr-FR" sz="1200" dirty="0"/>
                <a:t>FTC</a:t>
              </a:r>
            </a:p>
          </p:txBody>
        </p:sp>
        <p:sp>
          <p:nvSpPr>
            <p:cNvPr id="69" name="ZoneTexte 68">
              <a:extLst>
                <a:ext uri="{FF2B5EF4-FFF2-40B4-BE49-F238E27FC236}">
                  <a16:creationId xmlns:a16="http://schemas.microsoft.com/office/drawing/2014/main" id="{99C919BF-B645-4621-8A04-76EA8E5FAA9B}"/>
                </a:ext>
              </a:extLst>
            </p:cNvPr>
            <p:cNvSpPr txBox="1"/>
            <p:nvPr/>
          </p:nvSpPr>
          <p:spPr>
            <a:xfrm>
              <a:off x="4435595" y="2075483"/>
              <a:ext cx="728910" cy="276999"/>
            </a:xfrm>
            <a:prstGeom prst="rect">
              <a:avLst/>
            </a:prstGeom>
            <a:noFill/>
          </p:spPr>
          <p:txBody>
            <a:bodyPr wrap="none" rtlCol="0">
              <a:spAutoFit/>
            </a:bodyPr>
            <a:lstStyle/>
            <a:p>
              <a:pPr algn="r"/>
              <a:r>
                <a:rPr lang="fr-FR" sz="1200" dirty="0"/>
                <a:t>FTC-TP</a:t>
              </a:r>
            </a:p>
          </p:txBody>
        </p:sp>
        <p:sp>
          <p:nvSpPr>
            <p:cNvPr id="70" name="ZoneTexte 69">
              <a:extLst>
                <a:ext uri="{FF2B5EF4-FFF2-40B4-BE49-F238E27FC236}">
                  <a16:creationId xmlns:a16="http://schemas.microsoft.com/office/drawing/2014/main" id="{DB6B9A02-4C34-438A-A7E8-359406208474}"/>
                </a:ext>
              </a:extLst>
            </p:cNvPr>
            <p:cNvSpPr txBox="1"/>
            <p:nvPr/>
          </p:nvSpPr>
          <p:spPr>
            <a:xfrm>
              <a:off x="4688093" y="2309249"/>
              <a:ext cx="476412" cy="276999"/>
            </a:xfrm>
            <a:prstGeom prst="rect">
              <a:avLst/>
            </a:prstGeom>
            <a:noFill/>
          </p:spPr>
          <p:txBody>
            <a:bodyPr wrap="none" rtlCol="0">
              <a:spAutoFit/>
            </a:bodyPr>
            <a:lstStyle/>
            <a:p>
              <a:pPr algn="r"/>
              <a:r>
                <a:rPr lang="fr-FR" sz="1200" dirty="0"/>
                <a:t>TFV</a:t>
              </a:r>
            </a:p>
          </p:txBody>
        </p:sp>
        <p:sp>
          <p:nvSpPr>
            <p:cNvPr id="71" name="ZoneTexte 70">
              <a:extLst>
                <a:ext uri="{FF2B5EF4-FFF2-40B4-BE49-F238E27FC236}">
                  <a16:creationId xmlns:a16="http://schemas.microsoft.com/office/drawing/2014/main" id="{46288938-F952-4794-BAD0-27C2867ECA47}"/>
                </a:ext>
              </a:extLst>
            </p:cNvPr>
            <p:cNvSpPr txBox="1"/>
            <p:nvPr/>
          </p:nvSpPr>
          <p:spPr>
            <a:xfrm>
              <a:off x="4435444" y="2543113"/>
              <a:ext cx="729061" cy="276999"/>
            </a:xfrm>
            <a:prstGeom prst="rect">
              <a:avLst/>
            </a:prstGeom>
            <a:noFill/>
          </p:spPr>
          <p:txBody>
            <a:bodyPr wrap="none" rtlCol="0">
              <a:spAutoFit/>
            </a:bodyPr>
            <a:lstStyle/>
            <a:p>
              <a:pPr algn="r"/>
              <a:r>
                <a:rPr lang="fr-FR" sz="1200" dirty="0"/>
                <a:t>TFV-DP</a:t>
              </a:r>
            </a:p>
          </p:txBody>
        </p:sp>
        <p:sp>
          <p:nvSpPr>
            <p:cNvPr id="72" name="ZoneTexte 71">
              <a:extLst>
                <a:ext uri="{FF2B5EF4-FFF2-40B4-BE49-F238E27FC236}">
                  <a16:creationId xmlns:a16="http://schemas.microsoft.com/office/drawing/2014/main" id="{441F08D3-5E1A-45A9-91E4-5B9E80CAA481}"/>
                </a:ext>
              </a:extLst>
            </p:cNvPr>
            <p:cNvSpPr txBox="1"/>
            <p:nvPr/>
          </p:nvSpPr>
          <p:spPr>
            <a:xfrm>
              <a:off x="4680077" y="2766018"/>
              <a:ext cx="484428" cy="276999"/>
            </a:xfrm>
            <a:prstGeom prst="rect">
              <a:avLst/>
            </a:prstGeom>
            <a:noFill/>
          </p:spPr>
          <p:txBody>
            <a:bodyPr wrap="none" rtlCol="0">
              <a:spAutoFit/>
            </a:bodyPr>
            <a:lstStyle/>
            <a:p>
              <a:pPr algn="r"/>
              <a:r>
                <a:rPr lang="fr-FR" sz="1200" dirty="0"/>
                <a:t>EFV</a:t>
              </a:r>
            </a:p>
          </p:txBody>
        </p:sp>
        <p:sp>
          <p:nvSpPr>
            <p:cNvPr id="73" name="ZoneTexte 72">
              <a:extLst>
                <a:ext uri="{FF2B5EF4-FFF2-40B4-BE49-F238E27FC236}">
                  <a16:creationId xmlns:a16="http://schemas.microsoft.com/office/drawing/2014/main" id="{3A3D67F4-0592-417A-8F61-0BC0B6E18FFF}"/>
                </a:ext>
              </a:extLst>
            </p:cNvPr>
            <p:cNvSpPr txBox="1"/>
            <p:nvPr/>
          </p:nvSpPr>
          <p:spPr>
            <a:xfrm>
              <a:off x="4681680" y="3035869"/>
              <a:ext cx="482825" cy="276999"/>
            </a:xfrm>
            <a:prstGeom prst="rect">
              <a:avLst/>
            </a:prstGeom>
            <a:noFill/>
          </p:spPr>
          <p:txBody>
            <a:bodyPr wrap="none" rtlCol="0">
              <a:spAutoFit/>
            </a:bodyPr>
            <a:lstStyle/>
            <a:p>
              <a:pPr algn="r"/>
              <a:r>
                <a:rPr lang="fr-FR" sz="1200" dirty="0"/>
                <a:t>RAL</a:t>
              </a:r>
            </a:p>
          </p:txBody>
        </p:sp>
        <p:sp>
          <p:nvSpPr>
            <p:cNvPr id="74" name="ZoneTexte 73">
              <a:extLst>
                <a:ext uri="{FF2B5EF4-FFF2-40B4-BE49-F238E27FC236}">
                  <a16:creationId xmlns:a16="http://schemas.microsoft.com/office/drawing/2014/main" id="{E1EC4FB2-2D0A-47E7-8BC9-A56988EB2CBA}"/>
                </a:ext>
              </a:extLst>
            </p:cNvPr>
            <p:cNvSpPr txBox="1"/>
            <p:nvPr/>
          </p:nvSpPr>
          <p:spPr>
            <a:xfrm>
              <a:off x="4638399" y="3278218"/>
              <a:ext cx="526106" cy="276999"/>
            </a:xfrm>
            <a:prstGeom prst="rect">
              <a:avLst/>
            </a:prstGeom>
            <a:noFill/>
          </p:spPr>
          <p:txBody>
            <a:bodyPr wrap="none" rtlCol="0">
              <a:spAutoFit/>
            </a:bodyPr>
            <a:lstStyle/>
            <a:p>
              <a:pPr algn="r"/>
              <a:r>
                <a:rPr lang="fr-FR" sz="1200" dirty="0"/>
                <a:t>MVC</a:t>
              </a:r>
            </a:p>
          </p:txBody>
        </p:sp>
        <p:sp>
          <p:nvSpPr>
            <p:cNvPr id="75" name="ZoneTexte 74">
              <a:extLst>
                <a:ext uri="{FF2B5EF4-FFF2-40B4-BE49-F238E27FC236}">
                  <a16:creationId xmlns:a16="http://schemas.microsoft.com/office/drawing/2014/main" id="{69322569-4DA1-40A9-8ADD-589D1AB9BFEA}"/>
                </a:ext>
              </a:extLst>
            </p:cNvPr>
            <p:cNvSpPr txBox="1"/>
            <p:nvPr/>
          </p:nvSpPr>
          <p:spPr>
            <a:xfrm>
              <a:off x="4679151" y="3537912"/>
              <a:ext cx="485354" cy="276999"/>
            </a:xfrm>
            <a:prstGeom prst="rect">
              <a:avLst/>
            </a:prstGeom>
            <a:noFill/>
          </p:spPr>
          <p:txBody>
            <a:bodyPr wrap="none" rtlCol="0">
              <a:spAutoFit/>
            </a:bodyPr>
            <a:lstStyle/>
            <a:p>
              <a:pPr algn="r"/>
              <a:r>
                <a:rPr lang="fr-FR" sz="1200" dirty="0"/>
                <a:t>ATV</a:t>
              </a:r>
            </a:p>
          </p:txBody>
        </p:sp>
        <p:sp>
          <p:nvSpPr>
            <p:cNvPr id="76" name="ZoneTexte 75">
              <a:extLst>
                <a:ext uri="{FF2B5EF4-FFF2-40B4-BE49-F238E27FC236}">
                  <a16:creationId xmlns:a16="http://schemas.microsoft.com/office/drawing/2014/main" id="{CAA38E13-364B-42D1-A5E2-A4139780E5B6}"/>
                </a:ext>
              </a:extLst>
            </p:cNvPr>
            <p:cNvSpPr txBox="1"/>
            <p:nvPr/>
          </p:nvSpPr>
          <p:spPr>
            <a:xfrm>
              <a:off x="5062126" y="3956940"/>
              <a:ext cx="269626" cy="276999"/>
            </a:xfrm>
            <a:prstGeom prst="rect">
              <a:avLst/>
            </a:prstGeom>
            <a:noFill/>
          </p:spPr>
          <p:txBody>
            <a:bodyPr wrap="none" rtlCol="0">
              <a:spAutoFit/>
            </a:bodyPr>
            <a:lstStyle/>
            <a:p>
              <a:pPr algn="ctr"/>
              <a:r>
                <a:rPr lang="fr-FR" sz="1200" dirty="0"/>
                <a:t>0</a:t>
              </a:r>
            </a:p>
          </p:txBody>
        </p:sp>
        <p:sp>
          <p:nvSpPr>
            <p:cNvPr id="77" name="ZoneTexte 76">
              <a:extLst>
                <a:ext uri="{FF2B5EF4-FFF2-40B4-BE49-F238E27FC236}">
                  <a16:creationId xmlns:a16="http://schemas.microsoft.com/office/drawing/2014/main" id="{AB74CED5-7F97-49E5-A093-AA8C6BD3F3E3}"/>
                </a:ext>
              </a:extLst>
            </p:cNvPr>
            <p:cNvSpPr txBox="1"/>
            <p:nvPr/>
          </p:nvSpPr>
          <p:spPr>
            <a:xfrm>
              <a:off x="5438017" y="3956940"/>
              <a:ext cx="397866" cy="276999"/>
            </a:xfrm>
            <a:prstGeom prst="rect">
              <a:avLst/>
            </a:prstGeom>
            <a:noFill/>
          </p:spPr>
          <p:txBody>
            <a:bodyPr wrap="none" rtlCol="0">
              <a:spAutoFit/>
            </a:bodyPr>
            <a:lstStyle/>
            <a:p>
              <a:pPr algn="ctr"/>
              <a:r>
                <a:rPr lang="fr-FR" sz="1200" dirty="0"/>
                <a:t>0,5</a:t>
              </a:r>
            </a:p>
          </p:txBody>
        </p:sp>
        <p:sp>
          <p:nvSpPr>
            <p:cNvPr id="78" name="ZoneTexte 77">
              <a:extLst>
                <a:ext uri="{FF2B5EF4-FFF2-40B4-BE49-F238E27FC236}">
                  <a16:creationId xmlns:a16="http://schemas.microsoft.com/office/drawing/2014/main" id="{6DEE363E-7F4B-4F5A-AEA2-DB3450C1D3BB}"/>
                </a:ext>
              </a:extLst>
            </p:cNvPr>
            <p:cNvSpPr txBox="1"/>
            <p:nvPr/>
          </p:nvSpPr>
          <p:spPr>
            <a:xfrm>
              <a:off x="5878027" y="3956940"/>
              <a:ext cx="397866" cy="276999"/>
            </a:xfrm>
            <a:prstGeom prst="rect">
              <a:avLst/>
            </a:prstGeom>
            <a:noFill/>
          </p:spPr>
          <p:txBody>
            <a:bodyPr wrap="none" rtlCol="0">
              <a:spAutoFit/>
            </a:bodyPr>
            <a:lstStyle/>
            <a:p>
              <a:pPr algn="ctr"/>
              <a:r>
                <a:rPr lang="fr-FR" sz="1200" dirty="0"/>
                <a:t>1,0</a:t>
              </a:r>
            </a:p>
          </p:txBody>
        </p:sp>
        <p:sp>
          <p:nvSpPr>
            <p:cNvPr id="79" name="ZoneTexte 78">
              <a:extLst>
                <a:ext uri="{FF2B5EF4-FFF2-40B4-BE49-F238E27FC236}">
                  <a16:creationId xmlns:a16="http://schemas.microsoft.com/office/drawing/2014/main" id="{AC14BEB0-B0D4-46FB-8AFA-C4A4BE25A5DF}"/>
                </a:ext>
              </a:extLst>
            </p:cNvPr>
            <p:cNvSpPr txBox="1"/>
            <p:nvPr/>
          </p:nvSpPr>
          <p:spPr>
            <a:xfrm>
              <a:off x="6318037" y="3956940"/>
              <a:ext cx="397866" cy="276999"/>
            </a:xfrm>
            <a:prstGeom prst="rect">
              <a:avLst/>
            </a:prstGeom>
            <a:noFill/>
          </p:spPr>
          <p:txBody>
            <a:bodyPr wrap="none" rtlCol="0">
              <a:spAutoFit/>
            </a:bodyPr>
            <a:lstStyle/>
            <a:p>
              <a:pPr algn="ctr"/>
              <a:r>
                <a:rPr lang="fr-FR" sz="1200" dirty="0"/>
                <a:t>1,5</a:t>
              </a:r>
            </a:p>
          </p:txBody>
        </p:sp>
        <p:sp>
          <p:nvSpPr>
            <p:cNvPr id="80" name="ZoneTexte 79">
              <a:extLst>
                <a:ext uri="{FF2B5EF4-FFF2-40B4-BE49-F238E27FC236}">
                  <a16:creationId xmlns:a16="http://schemas.microsoft.com/office/drawing/2014/main" id="{F7CA0FE5-B309-42FA-8711-F55432121DC5}"/>
                </a:ext>
              </a:extLst>
            </p:cNvPr>
            <p:cNvSpPr txBox="1"/>
            <p:nvPr/>
          </p:nvSpPr>
          <p:spPr>
            <a:xfrm>
              <a:off x="6758047" y="3956940"/>
              <a:ext cx="397866" cy="276999"/>
            </a:xfrm>
            <a:prstGeom prst="rect">
              <a:avLst/>
            </a:prstGeom>
            <a:noFill/>
          </p:spPr>
          <p:txBody>
            <a:bodyPr wrap="none" rtlCol="0">
              <a:spAutoFit/>
            </a:bodyPr>
            <a:lstStyle/>
            <a:p>
              <a:pPr algn="ctr"/>
              <a:r>
                <a:rPr lang="fr-FR" sz="1200" dirty="0"/>
                <a:t>2,0</a:t>
              </a:r>
            </a:p>
          </p:txBody>
        </p:sp>
        <p:sp>
          <p:nvSpPr>
            <p:cNvPr id="81" name="ZoneTexte 80">
              <a:extLst>
                <a:ext uri="{FF2B5EF4-FFF2-40B4-BE49-F238E27FC236}">
                  <a16:creationId xmlns:a16="http://schemas.microsoft.com/office/drawing/2014/main" id="{281CDA6E-C86E-4139-BF35-105C8F60697A}"/>
                </a:ext>
              </a:extLst>
            </p:cNvPr>
            <p:cNvSpPr txBox="1"/>
            <p:nvPr/>
          </p:nvSpPr>
          <p:spPr>
            <a:xfrm>
              <a:off x="7198057" y="3956940"/>
              <a:ext cx="397866" cy="276999"/>
            </a:xfrm>
            <a:prstGeom prst="rect">
              <a:avLst/>
            </a:prstGeom>
            <a:noFill/>
          </p:spPr>
          <p:txBody>
            <a:bodyPr wrap="none" rtlCol="0">
              <a:spAutoFit/>
            </a:bodyPr>
            <a:lstStyle/>
            <a:p>
              <a:pPr algn="ctr"/>
              <a:r>
                <a:rPr lang="fr-FR" sz="1200" dirty="0"/>
                <a:t>2,5</a:t>
              </a:r>
            </a:p>
          </p:txBody>
        </p:sp>
        <p:sp>
          <p:nvSpPr>
            <p:cNvPr id="82" name="ZoneTexte 81">
              <a:extLst>
                <a:ext uri="{FF2B5EF4-FFF2-40B4-BE49-F238E27FC236}">
                  <a16:creationId xmlns:a16="http://schemas.microsoft.com/office/drawing/2014/main" id="{B5DAFD22-93B7-4508-96DB-6EB29A5F61CA}"/>
                </a:ext>
              </a:extLst>
            </p:cNvPr>
            <p:cNvSpPr txBox="1"/>
            <p:nvPr/>
          </p:nvSpPr>
          <p:spPr>
            <a:xfrm>
              <a:off x="7638067" y="3956940"/>
              <a:ext cx="397866" cy="276999"/>
            </a:xfrm>
            <a:prstGeom prst="rect">
              <a:avLst/>
            </a:prstGeom>
            <a:noFill/>
          </p:spPr>
          <p:txBody>
            <a:bodyPr wrap="none" rtlCol="0">
              <a:spAutoFit/>
            </a:bodyPr>
            <a:lstStyle/>
            <a:p>
              <a:pPr algn="ctr"/>
              <a:r>
                <a:rPr lang="fr-FR" sz="1200" dirty="0"/>
                <a:t>3,0</a:t>
              </a:r>
            </a:p>
          </p:txBody>
        </p:sp>
        <p:sp>
          <p:nvSpPr>
            <p:cNvPr id="83" name="ZoneTexte 82">
              <a:extLst>
                <a:ext uri="{FF2B5EF4-FFF2-40B4-BE49-F238E27FC236}">
                  <a16:creationId xmlns:a16="http://schemas.microsoft.com/office/drawing/2014/main" id="{216BF8D4-3A70-4E7D-8DC7-9E6C8180728E}"/>
                </a:ext>
              </a:extLst>
            </p:cNvPr>
            <p:cNvSpPr txBox="1"/>
            <p:nvPr/>
          </p:nvSpPr>
          <p:spPr>
            <a:xfrm>
              <a:off x="8078074" y="3956940"/>
              <a:ext cx="397866" cy="276999"/>
            </a:xfrm>
            <a:prstGeom prst="rect">
              <a:avLst/>
            </a:prstGeom>
            <a:noFill/>
          </p:spPr>
          <p:txBody>
            <a:bodyPr wrap="none" rtlCol="0">
              <a:spAutoFit/>
            </a:bodyPr>
            <a:lstStyle/>
            <a:p>
              <a:pPr algn="ctr"/>
              <a:r>
                <a:rPr lang="fr-FR" sz="1200" dirty="0"/>
                <a:t>3,5</a:t>
              </a:r>
            </a:p>
          </p:txBody>
        </p:sp>
        <p:sp>
          <p:nvSpPr>
            <p:cNvPr id="84" name="ZoneTexte 83">
              <a:extLst>
                <a:ext uri="{FF2B5EF4-FFF2-40B4-BE49-F238E27FC236}">
                  <a16:creationId xmlns:a16="http://schemas.microsoft.com/office/drawing/2014/main" id="{4EDFF658-AFF2-4FA7-9390-F33B84F4239C}"/>
                </a:ext>
              </a:extLst>
            </p:cNvPr>
            <p:cNvSpPr txBox="1"/>
            <p:nvPr/>
          </p:nvSpPr>
          <p:spPr>
            <a:xfrm>
              <a:off x="4298294" y="4234839"/>
              <a:ext cx="1923476" cy="276999"/>
            </a:xfrm>
            <a:prstGeom prst="rect">
              <a:avLst/>
            </a:prstGeom>
            <a:noFill/>
          </p:spPr>
          <p:txBody>
            <a:bodyPr wrap="none" rtlCol="0">
              <a:spAutoFit/>
            </a:bodyPr>
            <a:lstStyle/>
            <a:p>
              <a:pPr algn="ctr"/>
              <a:r>
                <a:rPr lang="fr-FR" sz="1200" b="1" dirty="0" err="1">
                  <a:solidFill>
                    <a:srgbClr val="0070C0"/>
                  </a:solidFill>
                </a:rPr>
                <a:t>Conc</a:t>
              </a:r>
              <a:r>
                <a:rPr lang="fr-FR" sz="1200" b="1" dirty="0">
                  <a:solidFill>
                    <a:srgbClr val="0070C0"/>
                  </a:solidFill>
                </a:rPr>
                <a:t> ARV &gt; chez mâles</a:t>
              </a:r>
            </a:p>
          </p:txBody>
        </p:sp>
        <p:sp>
          <p:nvSpPr>
            <p:cNvPr id="85" name="ZoneTexte 84">
              <a:extLst>
                <a:ext uri="{FF2B5EF4-FFF2-40B4-BE49-F238E27FC236}">
                  <a16:creationId xmlns:a16="http://schemas.microsoft.com/office/drawing/2014/main" id="{90CE8AEE-8674-479B-82D2-E44CD1341FAA}"/>
                </a:ext>
              </a:extLst>
            </p:cNvPr>
            <p:cNvSpPr txBox="1"/>
            <p:nvPr/>
          </p:nvSpPr>
          <p:spPr>
            <a:xfrm>
              <a:off x="6108328" y="4234839"/>
              <a:ext cx="2103012" cy="276999"/>
            </a:xfrm>
            <a:prstGeom prst="rect">
              <a:avLst/>
            </a:prstGeom>
            <a:noFill/>
          </p:spPr>
          <p:txBody>
            <a:bodyPr wrap="none" rtlCol="0">
              <a:spAutoFit/>
            </a:bodyPr>
            <a:lstStyle/>
            <a:p>
              <a:r>
                <a:rPr lang="fr-FR" sz="1200" b="1" dirty="0" err="1">
                  <a:solidFill>
                    <a:srgbClr val="FF00FF"/>
                  </a:solidFill>
                </a:rPr>
                <a:t>Conc</a:t>
              </a:r>
              <a:r>
                <a:rPr lang="fr-FR" sz="1200" b="1" dirty="0">
                  <a:solidFill>
                    <a:srgbClr val="FF00FF"/>
                  </a:solidFill>
                </a:rPr>
                <a:t> ARV &gt; chez femelles</a:t>
              </a:r>
            </a:p>
          </p:txBody>
        </p:sp>
        <p:cxnSp>
          <p:nvCxnSpPr>
            <p:cNvPr id="89" name="Connecteur droit avec flèche 88">
              <a:extLst>
                <a:ext uri="{FF2B5EF4-FFF2-40B4-BE49-F238E27FC236}">
                  <a16:creationId xmlns:a16="http://schemas.microsoft.com/office/drawing/2014/main" id="{981D4F75-2071-4E39-BB9C-02FDD4122089}"/>
                </a:ext>
              </a:extLst>
            </p:cNvPr>
            <p:cNvCxnSpPr/>
            <p:nvPr/>
          </p:nvCxnSpPr>
          <p:spPr bwMode="auto">
            <a:xfrm flipH="1">
              <a:off x="5446166" y="4234839"/>
              <a:ext cx="561975" cy="0"/>
            </a:xfrm>
            <a:prstGeom prst="straightConnector1">
              <a:avLst/>
            </a:prstGeom>
            <a:solidFill>
              <a:schemeClr val="accent1"/>
            </a:solidFill>
            <a:ln w="28575" cap="flat" cmpd="sng" algn="ctr">
              <a:solidFill>
                <a:srgbClr val="3366FF"/>
              </a:solidFill>
              <a:prstDash val="solid"/>
              <a:round/>
              <a:headEnd type="none" w="med" len="med"/>
              <a:tailEnd type="triangle"/>
            </a:ln>
            <a:effectLst/>
          </p:spPr>
        </p:cxnSp>
        <p:cxnSp>
          <p:nvCxnSpPr>
            <p:cNvPr id="90" name="Connecteur droit avec flèche 89">
              <a:extLst>
                <a:ext uri="{FF2B5EF4-FFF2-40B4-BE49-F238E27FC236}">
                  <a16:creationId xmlns:a16="http://schemas.microsoft.com/office/drawing/2014/main" id="{77CFAAFE-7D7A-4A25-B310-AB1BFA109DD6}"/>
                </a:ext>
              </a:extLst>
            </p:cNvPr>
            <p:cNvCxnSpPr>
              <a:cxnSpLocks/>
            </p:cNvCxnSpPr>
            <p:nvPr/>
          </p:nvCxnSpPr>
          <p:spPr bwMode="auto">
            <a:xfrm>
              <a:off x="6162077" y="4234839"/>
              <a:ext cx="561975" cy="0"/>
            </a:xfrm>
            <a:prstGeom prst="straightConnector1">
              <a:avLst/>
            </a:prstGeom>
            <a:solidFill>
              <a:schemeClr val="accent1"/>
            </a:solidFill>
            <a:ln w="28575" cap="flat" cmpd="sng" algn="ctr">
              <a:solidFill>
                <a:srgbClr val="FF00FF"/>
              </a:solidFill>
              <a:prstDash val="solid"/>
              <a:round/>
              <a:headEnd type="none" w="med" len="med"/>
              <a:tailEnd type="triangle"/>
            </a:ln>
            <a:effectLst/>
          </p:spPr>
        </p:cxnSp>
      </p:grpSp>
      <p:sp>
        <p:nvSpPr>
          <p:cNvPr id="86" name="ZoneTexte 85">
            <a:extLst>
              <a:ext uri="{FF2B5EF4-FFF2-40B4-BE49-F238E27FC236}">
                <a16:creationId xmlns:a16="http://schemas.microsoft.com/office/drawing/2014/main" id="{9AFA05F9-EBBA-489F-95B5-9047282F0BD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30</a:t>
            </a:r>
          </a:p>
        </p:txBody>
      </p:sp>
    </p:spTree>
    <p:extLst>
      <p:ext uri="{BB962C8B-B14F-4D97-AF65-F5344CB8AC3E}">
        <p14:creationId xmlns:p14="http://schemas.microsoft.com/office/powerpoint/2010/main" val="232416487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Pénétration des INI dans les ganglions lymphatiques (1)</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Fletcher C, CROI 2018, Abs. 27</a:t>
            </a:r>
          </a:p>
        </p:txBody>
      </p:sp>
      <p:sp>
        <p:nvSpPr>
          <p:cNvPr id="6" name="Rectangle 3"/>
          <p:cNvSpPr>
            <a:spLocks noGrp="1" noChangeArrowheads="1"/>
          </p:cNvSpPr>
          <p:nvPr>
            <p:ph idx="1"/>
          </p:nvPr>
        </p:nvSpPr>
        <p:spPr>
          <a:xfrm>
            <a:off x="457200" y="1265237"/>
            <a:ext cx="8507413" cy="1875891"/>
          </a:xfrm>
        </p:spPr>
        <p:txBody>
          <a:bodyPr/>
          <a:lstStyle/>
          <a:p>
            <a:pPr eaLnBrk="1" hangingPunct="1"/>
            <a:r>
              <a:rPr lang="fr-FR" sz="1800" b="1" dirty="0"/>
              <a:t>Rationnel</a:t>
            </a:r>
          </a:p>
          <a:p>
            <a:pPr lvl="1" eaLnBrk="1" hangingPunct="1"/>
            <a:r>
              <a:rPr lang="fr-FR" sz="1600" dirty="0"/>
              <a:t>La distribution tissulaire des ARV n’est pas uniforme et celle dans les ganglions lymphatiques semble moindre comparée aux PBMC ou autres tissus </a:t>
            </a:r>
            <a:br>
              <a:rPr lang="fr-FR" sz="1600" dirty="0"/>
            </a:br>
            <a:r>
              <a:rPr lang="fr-FR" sz="1600" i="1" dirty="0"/>
              <a:t>(Fletcher C, PNAS 2014)</a:t>
            </a:r>
          </a:p>
          <a:p>
            <a:pPr lvl="1" eaLnBrk="1" hangingPunct="1"/>
            <a:r>
              <a:rPr lang="fr-FR" sz="1600" dirty="0"/>
              <a:t>Une faible exposition des ARV peut expliquer une suppression virale incomplète </a:t>
            </a:r>
            <a:r>
              <a:rPr lang="fr-FR" sz="1600" i="1" dirty="0"/>
              <a:t>(Estes JD, Nature </a:t>
            </a:r>
            <a:r>
              <a:rPr lang="fr-FR" sz="1600" i="1" dirty="0" err="1"/>
              <a:t>Medicine</a:t>
            </a:r>
            <a:r>
              <a:rPr lang="fr-FR" sz="1600" i="1" dirty="0"/>
              <a:t>, 2017)</a:t>
            </a:r>
          </a:p>
          <a:p>
            <a:pPr lvl="1" eaLnBrk="1" hangingPunct="1"/>
            <a:r>
              <a:rPr lang="fr-FR" sz="1600" dirty="0"/>
              <a:t>Toutefois, les déterminants de pénétration tissulaire des ARV restent assez mal connus</a:t>
            </a:r>
          </a:p>
          <a:p>
            <a:pPr eaLnBrk="1" hangingPunct="1"/>
            <a:endParaRPr lang="fr-FR" sz="1600" dirty="0"/>
          </a:p>
        </p:txBody>
      </p:sp>
      <p:graphicFrame>
        <p:nvGraphicFramePr>
          <p:cNvPr id="7" name="Tableau 6"/>
          <p:cNvGraphicFramePr>
            <a:graphicFrameLocks noGrp="1"/>
          </p:cNvGraphicFramePr>
          <p:nvPr>
            <p:extLst/>
          </p:nvPr>
        </p:nvGraphicFramePr>
        <p:xfrm>
          <a:off x="1122477" y="4028902"/>
          <a:ext cx="7019634" cy="2133600"/>
        </p:xfrm>
        <a:graphic>
          <a:graphicData uri="http://schemas.openxmlformats.org/drawingml/2006/table">
            <a:tbl>
              <a:tblPr firstRow="1" bandRow="1">
                <a:tableStyleId>{5C22544A-7EE6-4342-B048-85BDC9FD1C3A}</a:tableStyleId>
              </a:tblPr>
              <a:tblGrid>
                <a:gridCol w="1847706">
                  <a:extLst>
                    <a:ext uri="{9D8B030D-6E8A-4147-A177-3AD203B41FA5}">
                      <a16:colId xmlns:a16="http://schemas.microsoft.com/office/drawing/2014/main" val="20004"/>
                    </a:ext>
                  </a:extLst>
                </a:gridCol>
                <a:gridCol w="637436">
                  <a:extLst>
                    <a:ext uri="{9D8B030D-6E8A-4147-A177-3AD203B41FA5}">
                      <a16:colId xmlns:a16="http://schemas.microsoft.com/office/drawing/2014/main" val="20005"/>
                    </a:ext>
                  </a:extLst>
                </a:gridCol>
                <a:gridCol w="856714">
                  <a:extLst>
                    <a:ext uri="{9D8B030D-6E8A-4147-A177-3AD203B41FA5}">
                      <a16:colId xmlns:a16="http://schemas.microsoft.com/office/drawing/2014/main" val="20000"/>
                    </a:ext>
                  </a:extLst>
                </a:gridCol>
                <a:gridCol w="1715029">
                  <a:extLst>
                    <a:ext uri="{9D8B030D-6E8A-4147-A177-3AD203B41FA5}">
                      <a16:colId xmlns:a16="http://schemas.microsoft.com/office/drawing/2014/main" val="20001"/>
                    </a:ext>
                  </a:extLst>
                </a:gridCol>
                <a:gridCol w="842043">
                  <a:extLst>
                    <a:ext uri="{9D8B030D-6E8A-4147-A177-3AD203B41FA5}">
                      <a16:colId xmlns:a16="http://schemas.microsoft.com/office/drawing/2014/main" val="20002"/>
                    </a:ext>
                  </a:extLst>
                </a:gridCol>
                <a:gridCol w="1120706">
                  <a:extLst>
                    <a:ext uri="{9D8B030D-6E8A-4147-A177-3AD203B41FA5}">
                      <a16:colId xmlns:a16="http://schemas.microsoft.com/office/drawing/2014/main" val="20003"/>
                    </a:ext>
                  </a:extLst>
                </a:gridCol>
              </a:tblGrid>
              <a:tr h="287236">
                <a:tc gridSpan="2">
                  <a:txBody>
                    <a:bodyPr/>
                    <a:lstStyle/>
                    <a:p>
                      <a:pPr algn="ctr"/>
                      <a:r>
                        <a:rPr lang="fr-FR" sz="1400" dirty="0">
                          <a:solidFill>
                            <a:srgbClr val="000066"/>
                          </a:solidFill>
                        </a:rPr>
                        <a:t>Elevée (&gt; 67 %)</a:t>
                      </a:r>
                    </a:p>
                  </a:txBody>
                  <a:tcPr/>
                </a:tc>
                <a:tc hMerge="1">
                  <a:txBody>
                    <a:bodyPr/>
                    <a:lstStyle/>
                    <a:p>
                      <a:endParaRPr lang="fr-FR" sz="2000" dirty="0">
                        <a:solidFill>
                          <a:srgbClr val="000066"/>
                        </a:solidFill>
                      </a:endParaRPr>
                    </a:p>
                  </a:txBody>
                  <a:tcPr/>
                </a:tc>
                <a:tc gridSpan="2">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Moyenne (67 - 33 %)</a:t>
                      </a:r>
                    </a:p>
                  </a:txBody>
                  <a:tcPr/>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Faible (&lt; 33 %)</a:t>
                      </a:r>
                    </a:p>
                  </a:txBody>
                  <a:tcPr anchor="ctr" horzOverflow="overflow"/>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1"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0"/>
                  </a:ext>
                </a:extLst>
              </a:tr>
              <a:tr h="287236">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RPV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RTV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ATV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5,6</a:t>
                      </a:r>
                    </a:p>
                  </a:txBody>
                  <a:tcPr anchor="ctr" horzOverflow="overflow"/>
                </a:tc>
                <a:extLst>
                  <a:ext uri="{0D108BD9-81ED-4DB2-BD59-A6C34878D82A}">
                    <a16:rowId xmlns:a16="http://schemas.microsoft.com/office/drawing/2014/main" val="10005"/>
                  </a:ext>
                </a:extLst>
              </a:tr>
              <a:tr h="287236">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EFV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TFV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DRV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2,9</a:t>
                      </a:r>
                    </a:p>
                  </a:txBody>
                  <a:tcPr anchor="ctr" horzOverflow="overflow"/>
                </a:tc>
                <a:extLst>
                  <a:ext uri="{0D108BD9-81ED-4DB2-BD59-A6C34878D82A}">
                    <a16:rowId xmlns:a16="http://schemas.microsoft.com/office/drawing/2014/main" val="10006"/>
                  </a:ext>
                </a:extLst>
              </a:tr>
              <a:tr h="287236">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FF0000"/>
                          </a:solidFill>
                          <a:effectLst/>
                          <a:latin typeface="Arial" charset="0"/>
                        </a:rPr>
                        <a:t>EVG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FF0000"/>
                          </a:solidFill>
                          <a:effectLst/>
                          <a:latin typeface="Arial" charset="0"/>
                        </a:rPr>
                        <a:t>5,3</a:t>
                      </a:r>
                    </a:p>
                  </a:txBody>
                  <a:tcPr anchor="ctr" horzOverflow="overflow"/>
                </a:tc>
                <a:tc>
                  <a:txBody>
                    <a:bodyPr/>
                    <a:lstStyle/>
                    <a:p>
                      <a:pPr algn="ctr"/>
                      <a:r>
                        <a:rPr lang="fr-FR" sz="1400" b="1" dirty="0">
                          <a:solidFill>
                            <a:srgbClr val="FF0000"/>
                          </a:solidFill>
                        </a:rPr>
                        <a:t>DTG</a:t>
                      </a:r>
                    </a:p>
                  </a:txBody>
                  <a:tcPr anchor="ctr" horzOverflow="overflow"/>
                </a:tc>
                <a:tc>
                  <a:txBody>
                    <a:bodyPr/>
                    <a:lstStyle/>
                    <a:p>
                      <a:pPr algn="ctr"/>
                      <a:r>
                        <a:rPr lang="fr-FR" sz="1400" dirty="0">
                          <a:solidFill>
                            <a:srgbClr val="FF0000"/>
                          </a:solidFill>
                        </a:rPr>
                        <a:t>2,4</a:t>
                      </a:r>
                    </a:p>
                  </a:txBody>
                  <a:tcPr anchor="ctr" horzOverflow="overflow"/>
                </a:tc>
                <a:tc>
                  <a:txBody>
                    <a:bodyPr/>
                    <a:lstStyle/>
                    <a:p>
                      <a:pPr algn="ctr"/>
                      <a:r>
                        <a:rPr lang="fr-FR" sz="1400" b="1" dirty="0">
                          <a:solidFill>
                            <a:srgbClr val="FF0000"/>
                          </a:solidFill>
                        </a:rPr>
                        <a:t>RAL</a:t>
                      </a:r>
                    </a:p>
                  </a:txBody>
                  <a:tcPr anchor="ctr" horzOverflow="overflow"/>
                </a:tc>
                <a:tc>
                  <a:txBody>
                    <a:bodyPr/>
                    <a:lstStyle/>
                    <a:p>
                      <a:pPr algn="ctr"/>
                      <a:r>
                        <a:rPr lang="fr-FR" sz="1400" dirty="0">
                          <a:solidFill>
                            <a:srgbClr val="FF0000"/>
                          </a:solidFill>
                        </a:rPr>
                        <a:t>1,1</a:t>
                      </a:r>
                    </a:p>
                  </a:txBody>
                  <a:tcPr anchor="ctr" horzOverflow="overflow"/>
                </a:tc>
                <a:extLst>
                  <a:ext uri="{0D108BD9-81ED-4DB2-BD59-A6C34878D82A}">
                    <a16:rowId xmlns:a16="http://schemas.microsoft.com/office/drawing/2014/main" val="10001"/>
                  </a:ext>
                </a:extLst>
              </a:tr>
              <a:tr h="287236">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Cobi</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5,7</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algn="ctr"/>
                      <a:r>
                        <a:rPr lang="fr-FR" sz="1400" b="1" dirty="0"/>
                        <a:t>MVC</a:t>
                      </a:r>
                    </a:p>
                  </a:txBody>
                  <a:tcPr anchor="ctr" horzOverflow="overflow"/>
                </a:tc>
                <a:tc>
                  <a:txBody>
                    <a:bodyPr/>
                    <a:lstStyle/>
                    <a:p>
                      <a:pPr algn="ctr"/>
                      <a:r>
                        <a:rPr lang="fr-FR" sz="1400" dirty="0"/>
                        <a:t>5,1</a:t>
                      </a:r>
                    </a:p>
                  </a:txBody>
                  <a:tcPr anchor="ctr" horzOverflow="overflow"/>
                </a:tc>
                <a:tc>
                  <a:txBody>
                    <a:bodyPr/>
                    <a:lstStyle/>
                    <a:p>
                      <a:pPr algn="ctr"/>
                      <a:r>
                        <a:rPr lang="fr-FR" sz="1400" b="1" dirty="0"/>
                        <a:t>FTC</a:t>
                      </a:r>
                    </a:p>
                  </a:txBody>
                  <a:tcPr anchor="ctr" horzOverflow="overflow"/>
                </a:tc>
                <a:tc>
                  <a:txBody>
                    <a:bodyPr/>
                    <a:lstStyle/>
                    <a:p>
                      <a:pPr algn="ctr"/>
                      <a:r>
                        <a:rPr lang="fr-FR" sz="1400" dirty="0"/>
                        <a:t>-0,6</a:t>
                      </a:r>
                    </a:p>
                  </a:txBody>
                  <a:tcPr anchor="ctr" horzOverflow="overflow"/>
                </a:tc>
                <a:extLst>
                  <a:ext uri="{0D108BD9-81ED-4DB2-BD59-A6C34878D82A}">
                    <a16:rowId xmlns:a16="http://schemas.microsoft.com/office/drawing/2014/main" val="10002"/>
                  </a:ext>
                </a:extLst>
              </a:tr>
              <a:tr h="287236">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algn="ctr"/>
                      <a:endParaRPr lang="fr-FR" sz="1400" dirty="0"/>
                    </a:p>
                  </a:txBody>
                  <a:tcPr anchor="ctr" horzOverflow="overflow"/>
                </a:tc>
                <a:tc>
                  <a:txBody>
                    <a:bodyPr/>
                    <a:lstStyle/>
                    <a:p>
                      <a:pPr algn="ctr"/>
                      <a:endParaRPr lang="fr-FR" sz="1400" dirty="0"/>
                    </a:p>
                  </a:txBody>
                  <a:tcPr anchor="ctr" horzOverflow="overflow"/>
                </a:tc>
                <a:tc>
                  <a:txBody>
                    <a:bodyPr/>
                    <a:lstStyle/>
                    <a:p>
                      <a:pPr algn="ctr"/>
                      <a:r>
                        <a:rPr lang="fr-FR" sz="1400" b="1" dirty="0"/>
                        <a:t>ABC</a:t>
                      </a:r>
                    </a:p>
                  </a:txBody>
                  <a:tcPr anchor="ctr" horzOverflow="overflow"/>
                </a:tc>
                <a:tc>
                  <a:txBody>
                    <a:bodyPr/>
                    <a:lstStyle/>
                    <a:p>
                      <a:pPr algn="ctr"/>
                      <a:r>
                        <a:rPr lang="fr-FR" sz="1400" dirty="0"/>
                        <a:t>0,9</a:t>
                      </a:r>
                    </a:p>
                  </a:txBody>
                  <a:tcPr anchor="ctr" horzOverflow="overflow"/>
                </a:tc>
                <a:extLst>
                  <a:ext uri="{0D108BD9-81ED-4DB2-BD59-A6C34878D82A}">
                    <a16:rowId xmlns:a16="http://schemas.microsoft.com/office/drawing/2014/main" val="10003"/>
                  </a:ext>
                </a:extLst>
              </a:tr>
              <a:tr h="287236">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Log P** moyen</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4,9</a:t>
                      </a:r>
                    </a:p>
                  </a:txBody>
                  <a:tcPr anchor="ctr" horzOverflow="overflow"/>
                </a:tc>
                <a:tc>
                  <a:txBody>
                    <a:bodyPr/>
                    <a:lstStyle/>
                    <a:p>
                      <a:pPr algn="ctr"/>
                      <a:endParaRPr lang="fr-FR" sz="1400"/>
                    </a:p>
                  </a:txBody>
                  <a:tcPr anchor="ctr" horzOverflow="overflow"/>
                </a:tc>
                <a:tc>
                  <a:txBody>
                    <a:bodyPr/>
                    <a:lstStyle/>
                    <a:p>
                      <a:pPr algn="ctr"/>
                      <a:r>
                        <a:rPr lang="fr-FR" sz="1400" dirty="0"/>
                        <a:t>3,6</a:t>
                      </a:r>
                    </a:p>
                  </a:txBody>
                  <a:tcPr anchor="ctr" horzOverflow="overflow"/>
                </a:tc>
                <a:tc>
                  <a:txBody>
                    <a:bodyPr/>
                    <a:lstStyle/>
                    <a:p>
                      <a:pPr algn="ctr"/>
                      <a:endParaRPr lang="fr-FR" sz="1400" dirty="0"/>
                    </a:p>
                  </a:txBody>
                  <a:tcPr anchor="ctr" horzOverflow="overflow"/>
                </a:tc>
                <a:tc>
                  <a:txBody>
                    <a:bodyPr/>
                    <a:lstStyle/>
                    <a:p>
                      <a:pPr algn="ctr"/>
                      <a:r>
                        <a:rPr lang="fr-FR" sz="1400" dirty="0"/>
                        <a:t>1,9</a:t>
                      </a:r>
                    </a:p>
                  </a:txBody>
                  <a:tcPr anchor="ctr" horzOverflow="overflow"/>
                </a:tc>
                <a:extLst>
                  <a:ext uri="{0D108BD9-81ED-4DB2-BD59-A6C34878D82A}">
                    <a16:rowId xmlns:a16="http://schemas.microsoft.com/office/drawing/2014/main" val="10004"/>
                  </a:ext>
                </a:extLst>
              </a:tr>
            </a:tbl>
          </a:graphicData>
        </a:graphic>
      </p:graphicFrame>
      <p:sp>
        <p:nvSpPr>
          <p:cNvPr id="8" name="Text Box 2"/>
          <p:cNvSpPr txBox="1">
            <a:spLocks noChangeArrowheads="1"/>
          </p:cNvSpPr>
          <p:nvPr/>
        </p:nvSpPr>
        <p:spPr bwMode="auto">
          <a:xfrm>
            <a:off x="502920" y="3365918"/>
            <a:ext cx="8319911"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Modèle in vitro de cellules humaines lymphoïdes endothéliales (</a:t>
            </a:r>
            <a:r>
              <a:rPr lang="fr-FR" b="1" dirty="0" err="1">
                <a:solidFill>
                  <a:srgbClr val="0070C0"/>
                </a:solidFill>
                <a:latin typeface="Calibri" pitchFamily="34" charset="0"/>
                <a:ea typeface="ＭＳ Ｐゴシック" pitchFamily="34" charset="-128"/>
              </a:rPr>
              <a:t>hLEC</a:t>
            </a:r>
            <a:r>
              <a:rPr lang="fr-FR" b="1" dirty="0">
                <a:solidFill>
                  <a:srgbClr val="0070C0"/>
                </a:solidFill>
                <a:latin typeface="Calibri" pitchFamily="34" charset="0"/>
                <a:ea typeface="ＭＳ Ｐゴシック" pitchFamily="34" charset="-128"/>
              </a:rPr>
              <a:t>)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d’évaluation de la biodisponibilité des ARV dans le tissu lymphoïde*</a:t>
            </a:r>
          </a:p>
        </p:txBody>
      </p:sp>
      <p:sp>
        <p:nvSpPr>
          <p:cNvPr id="3" name="ZoneTexte 2"/>
          <p:cNvSpPr txBox="1"/>
          <p:nvPr/>
        </p:nvSpPr>
        <p:spPr>
          <a:xfrm>
            <a:off x="1122477" y="6228736"/>
            <a:ext cx="5580630" cy="461665"/>
          </a:xfrm>
          <a:prstGeom prst="rect">
            <a:avLst/>
          </a:prstGeom>
          <a:noFill/>
        </p:spPr>
        <p:txBody>
          <a:bodyPr wrap="none" rtlCol="0">
            <a:spAutoFit/>
          </a:bodyPr>
          <a:lstStyle/>
          <a:p>
            <a:r>
              <a:rPr lang="fr-FR" sz="1200" dirty="0"/>
              <a:t>* Présenté par </a:t>
            </a:r>
            <a:r>
              <a:rPr lang="fr-FR" sz="1200" i="1" dirty="0" err="1"/>
              <a:t>Dyavar</a:t>
            </a:r>
            <a:r>
              <a:rPr lang="fr-FR" sz="1200" i="1" dirty="0"/>
              <a:t> SR au HIV </a:t>
            </a:r>
            <a:r>
              <a:rPr lang="fr-FR" sz="1200" i="1" dirty="0" err="1"/>
              <a:t>Persistence</a:t>
            </a:r>
            <a:r>
              <a:rPr lang="fr-FR" sz="1200" i="1" dirty="0"/>
              <a:t> </a:t>
            </a:r>
            <a:r>
              <a:rPr lang="fr-FR" sz="1200" i="1" dirty="0" err="1"/>
              <a:t>during</a:t>
            </a:r>
            <a:r>
              <a:rPr lang="fr-FR" sz="1200" i="1" dirty="0"/>
              <a:t> </a:t>
            </a:r>
            <a:r>
              <a:rPr lang="fr-FR" sz="1200" i="1" dirty="0" err="1"/>
              <a:t>Therapy</a:t>
            </a:r>
            <a:r>
              <a:rPr lang="fr-FR" sz="1200" i="1" dirty="0"/>
              <a:t>, Miami, </a:t>
            </a:r>
            <a:r>
              <a:rPr lang="fr-FR" sz="1200" i="1" dirty="0" err="1"/>
              <a:t>déc</a:t>
            </a:r>
            <a:r>
              <a:rPr lang="fr-FR" sz="1200" i="1" dirty="0"/>
              <a:t> 2017</a:t>
            </a:r>
          </a:p>
          <a:p>
            <a:r>
              <a:rPr lang="fr-FR" sz="1200" dirty="0"/>
              <a:t>** Log P : indicateur de </a:t>
            </a:r>
            <a:r>
              <a:rPr lang="fr-FR" sz="1200" dirty="0" err="1"/>
              <a:t>liposolubilité</a:t>
            </a:r>
            <a:r>
              <a:rPr lang="fr-FR" sz="1200" dirty="0"/>
              <a:t> des médicaments </a:t>
            </a:r>
          </a:p>
        </p:txBody>
      </p:sp>
      <p:sp>
        <p:nvSpPr>
          <p:cNvPr id="9" name="ZoneTexte 8">
            <a:extLst>
              <a:ext uri="{FF2B5EF4-FFF2-40B4-BE49-F238E27FC236}">
                <a16:creationId xmlns:a16="http://schemas.microsoft.com/office/drawing/2014/main" id="{AF638D5E-88E8-4284-83C9-B13D586844A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31</a:t>
            </a:r>
          </a:p>
        </p:txBody>
      </p:sp>
    </p:spTree>
    <p:extLst>
      <p:ext uri="{BB962C8B-B14F-4D97-AF65-F5344CB8AC3E}">
        <p14:creationId xmlns:p14="http://schemas.microsoft.com/office/powerpoint/2010/main" val="329656032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Pénétration des INI dans les ganglions lymphatiques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Fletcher C, CROI 2018, Abs. 27</a:t>
            </a:r>
          </a:p>
        </p:txBody>
      </p:sp>
      <p:sp>
        <p:nvSpPr>
          <p:cNvPr id="6" name="Rectangle 3"/>
          <p:cNvSpPr>
            <a:spLocks noGrp="1" noChangeArrowheads="1"/>
          </p:cNvSpPr>
          <p:nvPr>
            <p:ph idx="1"/>
          </p:nvPr>
        </p:nvSpPr>
        <p:spPr>
          <a:xfrm>
            <a:off x="457200" y="1341437"/>
            <a:ext cx="8507413" cy="3131785"/>
          </a:xfrm>
        </p:spPr>
        <p:txBody>
          <a:bodyPr/>
          <a:lstStyle/>
          <a:p>
            <a:pPr eaLnBrk="1" hangingPunct="1"/>
            <a:r>
              <a:rPr lang="fr-FR" sz="1800" b="1" dirty="0"/>
              <a:t>Méthode</a:t>
            </a:r>
          </a:p>
          <a:p>
            <a:pPr lvl="1" eaLnBrk="1" hangingPunct="1"/>
            <a:r>
              <a:rPr lang="fr-FR" sz="1600" dirty="0"/>
              <a:t>Patients VIH+ recevant DTG ou EVG/c ou RAL, avec CV indétectable</a:t>
            </a:r>
          </a:p>
          <a:p>
            <a:pPr lvl="1" eaLnBrk="1" hangingPunct="1"/>
            <a:r>
              <a:rPr lang="fr-FR" sz="1600" dirty="0"/>
              <a:t>Prélèvements de PBMC, cellules mononuclées des ganglions lymphatiques, </a:t>
            </a:r>
            <a:br>
              <a:rPr lang="fr-FR" sz="1600" dirty="0"/>
            </a:br>
            <a:r>
              <a:rPr lang="fr-FR" sz="1600" dirty="0"/>
              <a:t>iléum et rectum</a:t>
            </a:r>
          </a:p>
          <a:p>
            <a:pPr lvl="1" eaLnBrk="1" hangingPunct="1"/>
            <a:r>
              <a:rPr lang="fr-FR" sz="1600" dirty="0"/>
              <a:t>Mesures des concentrations intracellulaires par LC-MS/MS</a:t>
            </a:r>
          </a:p>
          <a:p>
            <a:pPr eaLnBrk="1" hangingPunct="1"/>
            <a:endParaRPr lang="fr-FR" sz="1600" dirty="0"/>
          </a:p>
          <a:p>
            <a:pPr lvl="1" eaLnBrk="1" hangingPunct="1"/>
            <a:r>
              <a:rPr lang="fr-FR" sz="1600" dirty="0"/>
              <a:t>Calcul des Quotients Inhibiteurs (QI) =</a:t>
            </a:r>
          </a:p>
          <a:p>
            <a:pPr marL="0" indent="0" eaLnBrk="1" hangingPunct="1">
              <a:buNone/>
            </a:pPr>
            <a:r>
              <a:rPr lang="fr-FR" sz="1600" dirty="0"/>
              <a:t> </a:t>
            </a:r>
            <a:endParaRPr lang="fr-FR" sz="1800" dirty="0"/>
          </a:p>
          <a:p>
            <a:pPr eaLnBrk="1" hangingPunct="1"/>
            <a:r>
              <a:rPr lang="fr-FR" sz="1800" b="1" dirty="0"/>
              <a:t>Résultats</a:t>
            </a:r>
          </a:p>
          <a:p>
            <a:pPr lvl="1" eaLnBrk="1" hangingPunct="1"/>
            <a:r>
              <a:rPr lang="fr-FR" sz="1600" dirty="0"/>
              <a:t>34 patients : </a:t>
            </a:r>
          </a:p>
          <a:p>
            <a:pPr lvl="2" eaLnBrk="1" hangingPunct="1"/>
            <a:r>
              <a:rPr lang="fr-FR" sz="1400" dirty="0"/>
              <a:t>DTG (n = 11), EVG/c (n = 17) et RAL (n = 6) </a:t>
            </a:r>
          </a:p>
          <a:p>
            <a:pPr lvl="2" eaLnBrk="1" hangingPunct="1"/>
            <a:r>
              <a:rPr lang="fr-FR" sz="1400" dirty="0"/>
              <a:t>ARV associés : FTC/TDF (n = 24) ; ABC/3TC (n = 5) ; ABC/3TC + TDF (n = 1) ; 3TC/TDF (n = 1) ; FTC/TAF (n = 5) (certains patients ont changé de traitement au cours de l’étude)</a:t>
            </a:r>
          </a:p>
        </p:txBody>
      </p:sp>
      <p:grpSp>
        <p:nvGrpSpPr>
          <p:cNvPr id="3" name="Groupe 2">
            <a:extLst>
              <a:ext uri="{FF2B5EF4-FFF2-40B4-BE49-F238E27FC236}">
                <a16:creationId xmlns:a16="http://schemas.microsoft.com/office/drawing/2014/main" id="{601F2CC7-379D-41B4-8950-FDDC723E6F51}"/>
              </a:ext>
            </a:extLst>
          </p:cNvPr>
          <p:cNvGrpSpPr/>
          <p:nvPr/>
        </p:nvGrpSpPr>
        <p:grpSpPr>
          <a:xfrm>
            <a:off x="4841456" y="2656735"/>
            <a:ext cx="2728031" cy="659065"/>
            <a:chOff x="4520940" y="2656735"/>
            <a:chExt cx="2728031" cy="659065"/>
          </a:xfrm>
        </p:grpSpPr>
        <p:sp>
          <p:nvSpPr>
            <p:cNvPr id="2" name="ZoneTexte 1"/>
            <p:cNvSpPr txBox="1"/>
            <p:nvPr/>
          </p:nvSpPr>
          <p:spPr>
            <a:xfrm>
              <a:off x="4520940" y="2656735"/>
              <a:ext cx="2728031" cy="338554"/>
            </a:xfrm>
            <a:prstGeom prst="rect">
              <a:avLst/>
            </a:prstGeom>
            <a:noFill/>
          </p:spPr>
          <p:txBody>
            <a:bodyPr wrap="none" rtlCol="0">
              <a:spAutoFit/>
            </a:bodyPr>
            <a:lstStyle/>
            <a:p>
              <a:r>
                <a:rPr lang="fr-FR" sz="1600" dirty="0"/>
                <a:t>Concentration intracellulaire</a:t>
              </a:r>
            </a:p>
          </p:txBody>
        </p:sp>
        <p:cxnSp>
          <p:nvCxnSpPr>
            <p:cNvPr id="9" name="Connecteur droit 8"/>
            <p:cNvCxnSpPr/>
            <p:nvPr/>
          </p:nvCxnSpPr>
          <p:spPr bwMode="auto">
            <a:xfrm>
              <a:off x="4520940" y="2979887"/>
              <a:ext cx="2728031" cy="0"/>
            </a:xfrm>
            <a:prstGeom prst="line">
              <a:avLst/>
            </a:prstGeom>
            <a:solidFill>
              <a:schemeClr val="accent1"/>
            </a:solidFill>
            <a:ln w="19050" cap="flat" cmpd="sng" algn="ctr">
              <a:solidFill>
                <a:srgbClr val="000066"/>
              </a:solidFill>
              <a:prstDash val="solid"/>
              <a:round/>
              <a:headEnd type="none" w="med" len="med"/>
              <a:tailEnd type="none" w="med" len="med"/>
            </a:ln>
            <a:effectLst/>
          </p:spPr>
        </p:cxnSp>
        <p:sp>
          <p:nvSpPr>
            <p:cNvPr id="10" name="ZoneTexte 9"/>
            <p:cNvSpPr txBox="1"/>
            <p:nvPr/>
          </p:nvSpPr>
          <p:spPr>
            <a:xfrm>
              <a:off x="5159293" y="2977246"/>
              <a:ext cx="998991" cy="338554"/>
            </a:xfrm>
            <a:prstGeom prst="rect">
              <a:avLst/>
            </a:prstGeom>
            <a:noFill/>
          </p:spPr>
          <p:txBody>
            <a:bodyPr wrap="none" rtlCol="0">
              <a:spAutoFit/>
            </a:bodyPr>
            <a:lstStyle/>
            <a:p>
              <a:r>
                <a:rPr lang="fr-FR" sz="1600" baseline="-25000" dirty="0"/>
                <a:t>PB</a:t>
              </a:r>
              <a:r>
                <a:rPr lang="fr-FR" sz="1600" dirty="0"/>
                <a:t>CI</a:t>
              </a:r>
              <a:r>
                <a:rPr lang="fr-FR" sz="1600" baseline="-25000" dirty="0"/>
                <a:t>90-95</a:t>
              </a:r>
              <a:r>
                <a:rPr lang="fr-FR" sz="1600" dirty="0"/>
                <a:t>*</a:t>
              </a:r>
            </a:p>
          </p:txBody>
        </p:sp>
      </p:grpSp>
      <p:sp>
        <p:nvSpPr>
          <p:cNvPr id="12" name="Rectangle 11"/>
          <p:cNvSpPr/>
          <p:nvPr/>
        </p:nvSpPr>
        <p:spPr>
          <a:xfrm>
            <a:off x="540068" y="6203351"/>
            <a:ext cx="6999112" cy="461665"/>
          </a:xfrm>
          <a:prstGeom prst="rect">
            <a:avLst/>
          </a:prstGeom>
        </p:spPr>
        <p:txBody>
          <a:bodyPr wrap="square">
            <a:spAutoFit/>
          </a:bodyPr>
          <a:lstStyle/>
          <a:p>
            <a:pPr lvl="0">
              <a:buClr>
                <a:srgbClr val="0070C0"/>
              </a:buClr>
            </a:pPr>
            <a:r>
              <a:rPr lang="fr-FR" sz="1200" kern="0" dirty="0">
                <a:latin typeface="Arial"/>
                <a:cs typeface="+mn-cs"/>
              </a:rPr>
              <a:t>* </a:t>
            </a:r>
            <a:r>
              <a:rPr lang="fr-FR" sz="1200" kern="0" baseline="-25000" dirty="0">
                <a:latin typeface="Arial"/>
                <a:cs typeface="+mn-cs"/>
              </a:rPr>
              <a:t>PB</a:t>
            </a:r>
            <a:r>
              <a:rPr lang="fr-FR" sz="1200" kern="0" dirty="0">
                <a:latin typeface="Arial"/>
                <a:cs typeface="+mn-cs"/>
              </a:rPr>
              <a:t>Ci</a:t>
            </a:r>
            <a:r>
              <a:rPr lang="fr-FR" sz="1200" kern="0" baseline="-25000" dirty="0">
                <a:latin typeface="Arial"/>
                <a:cs typeface="+mn-cs"/>
              </a:rPr>
              <a:t>90-95 </a:t>
            </a:r>
            <a:r>
              <a:rPr lang="fr-FR" sz="1200" kern="0" dirty="0">
                <a:latin typeface="Arial"/>
                <a:cs typeface="+mn-cs"/>
              </a:rPr>
              <a:t>correspond aux concentrations inhibitrices de 90 ou 95 % de la réplication virale corrigée par la fixation protéique pour chacun des INI : DTG 64,0 </a:t>
            </a:r>
            <a:r>
              <a:rPr lang="fr-FR" sz="1200" kern="0" dirty="0" err="1">
                <a:latin typeface="Arial"/>
                <a:cs typeface="+mn-cs"/>
              </a:rPr>
              <a:t>ng</a:t>
            </a:r>
            <a:r>
              <a:rPr lang="fr-FR" sz="1200" kern="0" dirty="0">
                <a:latin typeface="Arial"/>
                <a:cs typeface="+mn-cs"/>
              </a:rPr>
              <a:t>/ml, EVG 44,9 et RAL 14,7 </a:t>
            </a:r>
            <a:r>
              <a:rPr lang="fr-FR" sz="1200" kern="0" dirty="0" err="1">
                <a:latin typeface="Arial"/>
                <a:cs typeface="+mn-cs"/>
              </a:rPr>
              <a:t>ng</a:t>
            </a:r>
            <a:r>
              <a:rPr lang="fr-FR" sz="1200" kern="0" dirty="0">
                <a:latin typeface="Arial"/>
                <a:cs typeface="+mn-cs"/>
              </a:rPr>
              <a:t>/ml</a:t>
            </a:r>
          </a:p>
        </p:txBody>
      </p:sp>
      <p:graphicFrame>
        <p:nvGraphicFramePr>
          <p:cNvPr id="14" name="Tableau 13"/>
          <p:cNvGraphicFramePr>
            <a:graphicFrameLocks noGrp="1"/>
          </p:cNvGraphicFramePr>
          <p:nvPr>
            <p:extLst/>
          </p:nvPr>
        </p:nvGraphicFramePr>
        <p:xfrm>
          <a:off x="628649" y="4679351"/>
          <a:ext cx="8164513" cy="1524000"/>
        </p:xfrm>
        <a:graphic>
          <a:graphicData uri="http://schemas.openxmlformats.org/drawingml/2006/table">
            <a:tbl>
              <a:tblPr firstRow="1" bandRow="1">
                <a:tableStyleId>{5C22544A-7EE6-4342-B048-85BDC9FD1C3A}</a:tableStyleId>
              </a:tblPr>
              <a:tblGrid>
                <a:gridCol w="4499452">
                  <a:extLst>
                    <a:ext uri="{9D8B030D-6E8A-4147-A177-3AD203B41FA5}">
                      <a16:colId xmlns:a16="http://schemas.microsoft.com/office/drawing/2014/main" val="20001"/>
                    </a:ext>
                  </a:extLst>
                </a:gridCol>
                <a:gridCol w="1221687">
                  <a:extLst>
                    <a:ext uri="{9D8B030D-6E8A-4147-A177-3AD203B41FA5}">
                      <a16:colId xmlns:a16="http://schemas.microsoft.com/office/drawing/2014/main" val="20000"/>
                    </a:ext>
                  </a:extLst>
                </a:gridCol>
                <a:gridCol w="1308312">
                  <a:extLst>
                    <a:ext uri="{9D8B030D-6E8A-4147-A177-3AD203B41FA5}">
                      <a16:colId xmlns:a16="http://schemas.microsoft.com/office/drawing/2014/main" val="20002"/>
                    </a:ext>
                  </a:extLst>
                </a:gridCol>
                <a:gridCol w="1135062">
                  <a:extLst>
                    <a:ext uri="{9D8B030D-6E8A-4147-A177-3AD203B41FA5}">
                      <a16:colId xmlns:a16="http://schemas.microsoft.com/office/drawing/2014/main" val="20003"/>
                    </a:ext>
                  </a:extLst>
                </a:gridCol>
              </a:tblGrid>
              <a:tr h="20813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Echantillons quantifiés et analysés</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DTG </a:t>
                      </a:r>
                      <a:r>
                        <a:rPr kumimoji="0" lang="fr-FR" sz="1400" b="0" i="0" u="none" strike="noStrike" cap="none" normalizeH="0" baseline="0" dirty="0">
                          <a:ln>
                            <a:noFill/>
                          </a:ln>
                          <a:solidFill>
                            <a:srgbClr val="000066"/>
                          </a:solidFill>
                          <a:effectLst/>
                          <a:latin typeface="Arial" charset="0"/>
                        </a:rPr>
                        <a:t>(n = 11)</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EVG </a:t>
                      </a:r>
                      <a:r>
                        <a:rPr kumimoji="0" lang="fr-FR" sz="1400" b="0" i="0" u="none" strike="noStrike" cap="none" normalizeH="0" baseline="0" dirty="0">
                          <a:ln>
                            <a:noFill/>
                          </a:ln>
                          <a:solidFill>
                            <a:srgbClr val="000066"/>
                          </a:solidFill>
                          <a:effectLst/>
                          <a:latin typeface="Arial" charset="0"/>
                        </a:rPr>
                        <a:t>(n = 17)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RAL </a:t>
                      </a:r>
                      <a:r>
                        <a:rPr kumimoji="0" lang="fr-FR" sz="1400" b="0" i="0" u="none" strike="noStrike" cap="none" normalizeH="0" baseline="0" dirty="0">
                          <a:ln>
                            <a:noFill/>
                          </a:ln>
                          <a:solidFill>
                            <a:srgbClr val="000066"/>
                          </a:solidFill>
                          <a:effectLst/>
                          <a:latin typeface="Arial" charset="0"/>
                        </a:rPr>
                        <a:t>(n = 6)</a:t>
                      </a:r>
                    </a:p>
                  </a:txBody>
                  <a:tcPr anchor="ctr" horzOverflow="overflow"/>
                </a:tc>
                <a:extLst>
                  <a:ext uri="{0D108BD9-81ED-4DB2-BD59-A6C34878D82A}">
                    <a16:rowId xmlns:a16="http://schemas.microsoft.com/office/drawing/2014/main" val="10000"/>
                  </a:ext>
                </a:extLst>
              </a:tr>
              <a:tr h="28183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PBMC</a:t>
                      </a:r>
                    </a:p>
                  </a:txBody>
                  <a:tcPr anchor="ctr" horzOverflow="overflow"/>
                </a:tc>
                <a:tc>
                  <a:txBody>
                    <a:bodyPr/>
                    <a:lstStyle/>
                    <a:p>
                      <a:pPr algn="ctr"/>
                      <a:r>
                        <a:rPr lang="fr-FR" sz="1400" dirty="0">
                          <a:solidFill>
                            <a:srgbClr val="000066"/>
                          </a:solidFill>
                        </a:rPr>
                        <a:t>16/17</a:t>
                      </a:r>
                    </a:p>
                  </a:txBody>
                  <a:tcPr anchor="ctr" horzOverflow="overflow"/>
                </a:tc>
                <a:tc>
                  <a:txBody>
                    <a:bodyPr/>
                    <a:lstStyle/>
                    <a:p>
                      <a:pPr algn="ctr"/>
                      <a:r>
                        <a:rPr lang="fr-FR" sz="1400" dirty="0">
                          <a:solidFill>
                            <a:srgbClr val="000066"/>
                          </a:solidFill>
                        </a:rPr>
                        <a:t>27/27</a:t>
                      </a:r>
                    </a:p>
                  </a:txBody>
                  <a:tcPr anchor="ctr" horzOverflow="overflow"/>
                </a:tc>
                <a:tc>
                  <a:txBody>
                    <a:bodyPr/>
                    <a:lstStyle/>
                    <a:p>
                      <a:pPr algn="ctr"/>
                      <a:r>
                        <a:rPr lang="fr-FR" sz="1400" dirty="0">
                          <a:solidFill>
                            <a:srgbClr val="000066"/>
                          </a:solidFill>
                        </a:rPr>
                        <a:t>22/23</a:t>
                      </a:r>
                    </a:p>
                  </a:txBody>
                  <a:tcPr anchor="ctr" horzOverflow="overflow"/>
                </a:tc>
                <a:extLst>
                  <a:ext uri="{0D108BD9-81ED-4DB2-BD59-A6C34878D82A}">
                    <a16:rowId xmlns:a16="http://schemas.microsoft.com/office/drawing/2014/main" val="10004"/>
                  </a:ext>
                </a:extLst>
              </a:tr>
              <a:tr h="27750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Cellules mononucléées des ganglions lymphatiques</a:t>
                      </a:r>
                    </a:p>
                  </a:txBody>
                  <a:tcPr anchor="ctr" horzOverflow="overflow"/>
                </a:tc>
                <a:tc>
                  <a:txBody>
                    <a:bodyPr/>
                    <a:lstStyle/>
                    <a:p>
                      <a:pPr algn="ctr"/>
                      <a:r>
                        <a:rPr lang="fr-FR" sz="1400" dirty="0">
                          <a:solidFill>
                            <a:srgbClr val="000066"/>
                          </a:solidFill>
                        </a:rPr>
                        <a:t>13/17</a:t>
                      </a:r>
                    </a:p>
                  </a:txBody>
                  <a:tcPr anchor="ctr" horzOverflow="overflow"/>
                </a:tc>
                <a:tc>
                  <a:txBody>
                    <a:bodyPr/>
                    <a:lstStyle/>
                    <a:p>
                      <a:pPr algn="ctr"/>
                      <a:r>
                        <a:rPr lang="fr-FR" sz="1400" dirty="0">
                          <a:solidFill>
                            <a:srgbClr val="000066"/>
                          </a:solidFill>
                        </a:rPr>
                        <a:t>19/25</a:t>
                      </a:r>
                    </a:p>
                  </a:txBody>
                  <a:tcPr anchor="ctr" horzOverflow="overflow"/>
                </a:tc>
                <a:tc>
                  <a:txBody>
                    <a:bodyPr/>
                    <a:lstStyle/>
                    <a:p>
                      <a:pPr algn="ctr"/>
                      <a:r>
                        <a:rPr lang="fr-FR" sz="1400" dirty="0">
                          <a:solidFill>
                            <a:srgbClr val="000066"/>
                          </a:solidFill>
                        </a:rPr>
                        <a:t>4/6</a:t>
                      </a:r>
                    </a:p>
                  </a:txBody>
                  <a:tcPr anchor="ctr" horzOverflow="overflow"/>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Cellules mononucléées de l’iléum</a:t>
                      </a:r>
                    </a:p>
                  </a:txBody>
                  <a:tcPr anchor="ctr" horzOverflow="overflow"/>
                </a:tc>
                <a:tc>
                  <a:txBody>
                    <a:bodyPr/>
                    <a:lstStyle/>
                    <a:p>
                      <a:pPr algn="ctr"/>
                      <a:r>
                        <a:rPr lang="fr-FR" sz="1400" dirty="0">
                          <a:solidFill>
                            <a:srgbClr val="000066"/>
                          </a:solidFill>
                        </a:rPr>
                        <a:t>13/17</a:t>
                      </a:r>
                    </a:p>
                  </a:txBody>
                  <a:tcPr anchor="ctr" horzOverflow="overflow"/>
                </a:tc>
                <a:tc>
                  <a:txBody>
                    <a:bodyPr/>
                    <a:lstStyle/>
                    <a:p>
                      <a:pPr algn="ctr"/>
                      <a:r>
                        <a:rPr lang="fr-FR" sz="1400" dirty="0">
                          <a:solidFill>
                            <a:srgbClr val="000066"/>
                          </a:solidFill>
                        </a:rPr>
                        <a:t>23/24</a:t>
                      </a:r>
                    </a:p>
                  </a:txBody>
                  <a:tcPr anchor="ctr" horzOverflow="overflow"/>
                </a:tc>
                <a:tc>
                  <a:txBody>
                    <a:bodyPr/>
                    <a:lstStyle/>
                    <a:p>
                      <a:pPr algn="ctr"/>
                      <a:r>
                        <a:rPr lang="fr-FR" sz="1400" dirty="0">
                          <a:solidFill>
                            <a:srgbClr val="000066"/>
                          </a:solidFill>
                        </a:rPr>
                        <a:t>0/0</a:t>
                      </a:r>
                    </a:p>
                  </a:txBody>
                  <a:tcPr anchor="ctr" horzOverflow="overflow"/>
                </a:tc>
                <a:extLst>
                  <a:ext uri="{0D108BD9-81ED-4DB2-BD59-A6C34878D82A}">
                    <a16:rowId xmlns:a16="http://schemas.microsoft.com/office/drawing/2014/main" val="10002"/>
                  </a:ext>
                </a:extLst>
              </a:tr>
              <a:tr h="27750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Cellules mononucléées du rectum</a:t>
                      </a:r>
                    </a:p>
                  </a:txBody>
                  <a:tcPr anchor="ctr" horzOverflow="overflow"/>
                </a:tc>
                <a:tc>
                  <a:txBody>
                    <a:bodyPr/>
                    <a:lstStyle/>
                    <a:p>
                      <a:pPr algn="ctr"/>
                      <a:r>
                        <a:rPr lang="fr-FR" sz="1400" dirty="0">
                          <a:solidFill>
                            <a:srgbClr val="000066"/>
                          </a:solidFill>
                        </a:rPr>
                        <a:t>13/17</a:t>
                      </a:r>
                    </a:p>
                  </a:txBody>
                  <a:tcPr anchor="ctr" horzOverflow="overflow"/>
                </a:tc>
                <a:tc>
                  <a:txBody>
                    <a:bodyPr/>
                    <a:lstStyle/>
                    <a:p>
                      <a:pPr algn="ctr"/>
                      <a:r>
                        <a:rPr lang="fr-FR" sz="1400" dirty="0">
                          <a:solidFill>
                            <a:srgbClr val="000066"/>
                          </a:solidFill>
                        </a:rPr>
                        <a:t>27/27</a:t>
                      </a:r>
                    </a:p>
                  </a:txBody>
                  <a:tcPr anchor="ctr" horzOverflow="overflow"/>
                </a:tc>
                <a:tc>
                  <a:txBody>
                    <a:bodyPr/>
                    <a:lstStyle/>
                    <a:p>
                      <a:pPr algn="ctr"/>
                      <a:r>
                        <a:rPr lang="fr-FR" sz="1400" dirty="0">
                          <a:solidFill>
                            <a:srgbClr val="000066"/>
                          </a:solidFill>
                        </a:rPr>
                        <a:t>6/6</a:t>
                      </a:r>
                    </a:p>
                  </a:txBody>
                  <a:tcPr anchor="ctr" horzOverflow="overflow"/>
                </a:tc>
                <a:extLst>
                  <a:ext uri="{0D108BD9-81ED-4DB2-BD59-A6C34878D82A}">
                    <a16:rowId xmlns:a16="http://schemas.microsoft.com/office/drawing/2014/main" val="10003"/>
                  </a:ext>
                </a:extLst>
              </a:tr>
            </a:tbl>
          </a:graphicData>
        </a:graphic>
      </p:graphicFrame>
      <p:sp>
        <p:nvSpPr>
          <p:cNvPr id="11" name="ZoneTexte 10">
            <a:extLst>
              <a:ext uri="{FF2B5EF4-FFF2-40B4-BE49-F238E27FC236}">
                <a16:creationId xmlns:a16="http://schemas.microsoft.com/office/drawing/2014/main" id="{343F7C47-60B5-42B0-91DC-E25E188449BD}"/>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32</a:t>
            </a:r>
          </a:p>
        </p:txBody>
      </p:sp>
    </p:spTree>
    <p:extLst>
      <p:ext uri="{BB962C8B-B14F-4D97-AF65-F5344CB8AC3E}">
        <p14:creationId xmlns:p14="http://schemas.microsoft.com/office/powerpoint/2010/main" val="289876357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Pénétration des INI dans les ganglions lymphatiques (3)</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Fletcher C, CROI 2018, Abs. 27</a:t>
            </a:r>
          </a:p>
        </p:txBody>
      </p:sp>
      <p:sp>
        <p:nvSpPr>
          <p:cNvPr id="6" name="Rectangle 3"/>
          <p:cNvSpPr>
            <a:spLocks noGrp="1" noChangeArrowheads="1"/>
          </p:cNvSpPr>
          <p:nvPr>
            <p:ph idx="1"/>
          </p:nvPr>
        </p:nvSpPr>
        <p:spPr>
          <a:xfrm>
            <a:off x="363448" y="4062182"/>
            <a:ext cx="8544310" cy="2314224"/>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endParaRPr lang="fr-FR" sz="2000" dirty="0">
              <a:solidFill>
                <a:srgbClr val="0070C0"/>
              </a:solidFill>
              <a:latin typeface="Calibri" panose="020F0502020204030204" pitchFamily="34" charset="0"/>
              <a:cs typeface="Calibri" panose="020F0502020204030204" pitchFamily="34" charset="0"/>
            </a:endParaRPr>
          </a:p>
          <a:p>
            <a:pPr lvl="1" eaLnBrk="1" hangingPunct="1"/>
            <a:r>
              <a:rPr lang="fr-FR" sz="1500" dirty="0"/>
              <a:t>Dans les PBMC, les QI sont 6 fois </a:t>
            </a:r>
            <a:r>
              <a:rPr lang="fr-FR" sz="1500" baseline="-25000" dirty="0"/>
              <a:t>PB</a:t>
            </a:r>
            <a:r>
              <a:rPr lang="fr-FR" sz="1500" dirty="0"/>
              <a:t>CI</a:t>
            </a:r>
            <a:r>
              <a:rPr lang="fr-FR" sz="1500" baseline="-25000" dirty="0"/>
              <a:t>90-95</a:t>
            </a:r>
            <a:r>
              <a:rPr lang="fr-FR" sz="1500" dirty="0"/>
              <a:t> supérieurs, ce qui semble suffisant pour permettre une décroissance rapide et importante de la CV plasmatique</a:t>
            </a:r>
          </a:p>
          <a:p>
            <a:pPr lvl="1" eaLnBrk="1" hangingPunct="1"/>
            <a:r>
              <a:rPr lang="fr-FR" sz="1500" dirty="0"/>
              <a:t>Dans les tissus lymphoïdes, les QI sont inférieurs à ceux des PBMC sauf pour EVG </a:t>
            </a:r>
            <a:br>
              <a:rPr lang="fr-FR" sz="1500" dirty="0"/>
            </a:br>
            <a:r>
              <a:rPr lang="fr-FR" sz="1500" dirty="0"/>
              <a:t>(QI élevé dans iléum et rectum)</a:t>
            </a:r>
          </a:p>
          <a:p>
            <a:pPr lvl="1" eaLnBrk="1" hangingPunct="1"/>
            <a:r>
              <a:rPr lang="fr-FR" sz="1500" dirty="0"/>
              <a:t>Dans les ganglions lymphatiques, seuls le QI d’EVG est supérieur à 1</a:t>
            </a:r>
          </a:p>
          <a:p>
            <a:pPr lvl="1" eaLnBrk="1" hangingPunct="1"/>
            <a:r>
              <a:rPr lang="fr-FR" sz="1500" dirty="0"/>
              <a:t>Concordance de ces résultats in vivo avec les données in vitro (</a:t>
            </a:r>
            <a:r>
              <a:rPr lang="fr-FR" sz="1500" dirty="0" err="1"/>
              <a:t>hLEC</a:t>
            </a:r>
            <a:r>
              <a:rPr lang="fr-FR" sz="1500" dirty="0"/>
              <a:t>) : pénétration </a:t>
            </a:r>
            <a:br>
              <a:rPr lang="fr-FR" sz="1500" dirty="0"/>
            </a:br>
            <a:r>
              <a:rPr lang="fr-FR" sz="1500" dirty="0"/>
              <a:t>EVG &gt; DTG &gt; RAL</a:t>
            </a:r>
          </a:p>
          <a:p>
            <a:pPr lvl="1" eaLnBrk="1" hangingPunct="1"/>
            <a:r>
              <a:rPr lang="fr-FR" sz="1500" dirty="0"/>
              <a:t>Si la décroissance de CV plasmatique est dépendante des C</a:t>
            </a:r>
            <a:r>
              <a:rPr lang="fr-FR" sz="1500" baseline="-25000" dirty="0"/>
              <a:t>24h</a:t>
            </a:r>
            <a:r>
              <a:rPr lang="fr-FR" sz="1500" dirty="0"/>
              <a:t> plasma d’INI (avec </a:t>
            </a:r>
            <a:br>
              <a:rPr lang="fr-FR" sz="1500" dirty="0"/>
            </a:br>
            <a:r>
              <a:rPr lang="fr-FR" sz="1500" dirty="0"/>
              <a:t>des QI &gt; 8), l’efficacité antivirale dans les tissus lymphoïdes reste à évaluer compte tenu de la diminution d’exposition des INI dans ces compartiments</a:t>
            </a:r>
          </a:p>
        </p:txBody>
      </p:sp>
      <p:graphicFrame>
        <p:nvGraphicFramePr>
          <p:cNvPr id="14" name="Tableau 13"/>
          <p:cNvGraphicFramePr>
            <a:graphicFrameLocks noGrp="1"/>
          </p:cNvGraphicFramePr>
          <p:nvPr>
            <p:extLst/>
          </p:nvPr>
        </p:nvGraphicFramePr>
        <p:xfrm>
          <a:off x="333376" y="1630820"/>
          <a:ext cx="8574382" cy="2451947"/>
        </p:xfrm>
        <a:graphic>
          <a:graphicData uri="http://schemas.openxmlformats.org/drawingml/2006/table">
            <a:tbl>
              <a:tblPr firstRow="1" bandRow="1">
                <a:tableStyleId>{5C22544A-7EE6-4342-B048-85BDC9FD1C3A}</a:tableStyleId>
              </a:tblPr>
              <a:tblGrid>
                <a:gridCol w="4346908">
                  <a:extLst>
                    <a:ext uri="{9D8B030D-6E8A-4147-A177-3AD203B41FA5}">
                      <a16:colId xmlns:a16="http://schemas.microsoft.com/office/drawing/2014/main" val="20001"/>
                    </a:ext>
                  </a:extLst>
                </a:gridCol>
                <a:gridCol w="1352925">
                  <a:extLst>
                    <a:ext uri="{9D8B030D-6E8A-4147-A177-3AD203B41FA5}">
                      <a16:colId xmlns:a16="http://schemas.microsoft.com/office/drawing/2014/main" val="20000"/>
                    </a:ext>
                  </a:extLst>
                </a:gridCol>
                <a:gridCol w="1383591">
                  <a:extLst>
                    <a:ext uri="{9D8B030D-6E8A-4147-A177-3AD203B41FA5}">
                      <a16:colId xmlns:a16="http://schemas.microsoft.com/office/drawing/2014/main" val="20002"/>
                    </a:ext>
                  </a:extLst>
                </a:gridCol>
                <a:gridCol w="1490958">
                  <a:extLst>
                    <a:ext uri="{9D8B030D-6E8A-4147-A177-3AD203B41FA5}">
                      <a16:colId xmlns:a16="http://schemas.microsoft.com/office/drawing/2014/main" val="20003"/>
                    </a:ext>
                  </a:extLst>
                </a:gridCol>
              </a:tblGrid>
              <a:tr h="33866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Milieu biologique</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DTG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EVG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RAL</a:t>
                      </a:r>
                    </a:p>
                  </a:txBody>
                  <a:tcPr anchor="ctr" horzOverflow="overflow"/>
                </a:tc>
                <a:extLst>
                  <a:ext uri="{0D108BD9-81ED-4DB2-BD59-A6C34878D82A}">
                    <a16:rowId xmlns:a16="http://schemas.microsoft.com/office/drawing/2014/main" val="10000"/>
                  </a:ext>
                </a:extLst>
              </a:tr>
              <a:tr h="55880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PBMC</a:t>
                      </a:r>
                    </a:p>
                  </a:txBody>
                  <a:tcPr anchor="ctr" horzOverflow="overflow"/>
                </a:tc>
                <a:tc>
                  <a:txBody>
                    <a:bodyPr/>
                    <a:lstStyle/>
                    <a:p>
                      <a:pPr algn="ctr"/>
                      <a:r>
                        <a:rPr lang="fr-FR" sz="1400" dirty="0">
                          <a:solidFill>
                            <a:srgbClr val="000066"/>
                          </a:solidFill>
                          <a:latin typeface="+mn-lt"/>
                        </a:rPr>
                        <a:t>6,68 </a:t>
                      </a:r>
                    </a:p>
                    <a:p>
                      <a:pPr algn="ctr"/>
                      <a:r>
                        <a:rPr lang="fr-FR" sz="1400" dirty="0">
                          <a:solidFill>
                            <a:srgbClr val="000066"/>
                          </a:solidFill>
                          <a:latin typeface="+mn-lt"/>
                        </a:rPr>
                        <a:t>(4,06 - 8,16)</a:t>
                      </a:r>
                    </a:p>
                  </a:txBody>
                  <a:tcPr anchor="ctr" horzOverflow="overflow"/>
                </a:tc>
                <a:tc>
                  <a:txBody>
                    <a:bodyPr/>
                    <a:lstStyle/>
                    <a:p>
                      <a:pPr algn="ctr"/>
                      <a:r>
                        <a:rPr lang="fr-FR" sz="1400" b="1" dirty="0">
                          <a:solidFill>
                            <a:srgbClr val="000066"/>
                          </a:solidFill>
                          <a:latin typeface="+mn-lt"/>
                        </a:rPr>
                        <a:t>9,40 </a:t>
                      </a:r>
                    </a:p>
                    <a:p>
                      <a:pPr algn="ctr"/>
                      <a:r>
                        <a:rPr lang="fr-FR" sz="1400" b="1" dirty="0">
                          <a:solidFill>
                            <a:srgbClr val="000066"/>
                          </a:solidFill>
                          <a:latin typeface="+mn-lt"/>
                        </a:rPr>
                        <a:t>(5,84 - 22,84)</a:t>
                      </a:r>
                    </a:p>
                  </a:txBody>
                  <a:tcPr anchor="ctr" horzOverflow="overflow"/>
                </a:tc>
                <a:tc>
                  <a:txBody>
                    <a:bodyPr/>
                    <a:lstStyle/>
                    <a:p>
                      <a:pPr algn="ctr"/>
                      <a:r>
                        <a:rPr lang="fr-FR" sz="1400" dirty="0">
                          <a:solidFill>
                            <a:srgbClr val="000066"/>
                          </a:solidFill>
                          <a:latin typeface="+mn-lt"/>
                        </a:rPr>
                        <a:t>6,08</a:t>
                      </a:r>
                    </a:p>
                    <a:p>
                      <a:pPr algn="ctr"/>
                      <a:r>
                        <a:rPr lang="fr-FR" sz="1400" dirty="0">
                          <a:solidFill>
                            <a:srgbClr val="000066"/>
                          </a:solidFill>
                          <a:latin typeface="+mn-lt"/>
                        </a:rPr>
                        <a:t> (0,94 - 14,14)</a:t>
                      </a:r>
                    </a:p>
                  </a:txBody>
                  <a:tcPr anchor="ctr" horzOverflow="overflow"/>
                </a:tc>
                <a:extLst>
                  <a:ext uri="{0D108BD9-81ED-4DB2-BD59-A6C34878D82A}">
                    <a16:rowId xmlns:a16="http://schemas.microsoft.com/office/drawing/2014/main" val="10004"/>
                  </a:ext>
                </a:extLst>
              </a:tr>
              <a:tr h="353429">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Cellules mononucléées des ganglions lymphatiques</a:t>
                      </a:r>
                    </a:p>
                  </a:txBody>
                  <a:tcPr anchor="ctr" horzOverflow="overflow"/>
                </a:tc>
                <a:tc>
                  <a:txBody>
                    <a:bodyPr/>
                    <a:lstStyle/>
                    <a:p>
                      <a:pPr algn="ctr"/>
                      <a:r>
                        <a:rPr lang="fr-FR" sz="1400" dirty="0">
                          <a:solidFill>
                            <a:srgbClr val="000066"/>
                          </a:solidFill>
                          <a:latin typeface="+mn-lt"/>
                        </a:rPr>
                        <a:t>0,43</a:t>
                      </a:r>
                    </a:p>
                    <a:p>
                      <a:pPr algn="ctr"/>
                      <a:r>
                        <a:rPr lang="fr-FR" sz="1400" dirty="0">
                          <a:solidFill>
                            <a:srgbClr val="000066"/>
                          </a:solidFill>
                          <a:latin typeface="+mn-lt"/>
                        </a:rPr>
                        <a:t>(0,13 - 0,67)</a:t>
                      </a:r>
                    </a:p>
                  </a:txBody>
                  <a:tcPr anchor="ctr" horzOverflow="overflow"/>
                </a:tc>
                <a:tc>
                  <a:txBody>
                    <a:bodyPr/>
                    <a:lstStyle/>
                    <a:p>
                      <a:pPr algn="ctr"/>
                      <a:r>
                        <a:rPr lang="fr-FR" sz="1400" b="1" dirty="0">
                          <a:solidFill>
                            <a:srgbClr val="000066"/>
                          </a:solidFill>
                          <a:latin typeface="+mn-lt"/>
                        </a:rPr>
                        <a:t>1,50 </a:t>
                      </a:r>
                    </a:p>
                    <a:p>
                      <a:pPr algn="ctr"/>
                      <a:r>
                        <a:rPr lang="fr-FR" sz="1400" b="1" dirty="0">
                          <a:solidFill>
                            <a:srgbClr val="000066"/>
                          </a:solidFill>
                          <a:latin typeface="+mn-lt"/>
                        </a:rPr>
                        <a:t>(0,76 - 2,29)</a:t>
                      </a:r>
                    </a:p>
                  </a:txBody>
                  <a:tcPr anchor="ctr" horzOverflow="overflow"/>
                </a:tc>
                <a:tc>
                  <a:txBody>
                    <a:bodyPr/>
                    <a:lstStyle/>
                    <a:p>
                      <a:pPr algn="ctr"/>
                      <a:r>
                        <a:rPr lang="fr-FR" sz="1400" dirty="0">
                          <a:solidFill>
                            <a:srgbClr val="000066"/>
                          </a:solidFill>
                          <a:latin typeface="+mn-lt"/>
                        </a:rPr>
                        <a:t>0,28</a:t>
                      </a:r>
                    </a:p>
                    <a:p>
                      <a:pPr algn="ctr"/>
                      <a:r>
                        <a:rPr lang="fr-FR" sz="1400" dirty="0">
                          <a:solidFill>
                            <a:srgbClr val="000066"/>
                          </a:solidFill>
                          <a:latin typeface="+mn-lt"/>
                        </a:rPr>
                        <a:t>(0,26 - 0,48)</a:t>
                      </a:r>
                    </a:p>
                  </a:txBody>
                  <a:tcPr anchor="ctr" horzOverflow="overflow"/>
                </a:tc>
                <a:extLst>
                  <a:ext uri="{0D108BD9-81ED-4DB2-BD59-A6C34878D82A}">
                    <a16:rowId xmlns:a16="http://schemas.microsoft.com/office/drawing/2014/main" val="10001"/>
                  </a:ext>
                </a:extLst>
              </a:tr>
              <a:tr h="385602">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Cellules mononucléées de l’iléum</a:t>
                      </a:r>
                    </a:p>
                  </a:txBody>
                  <a:tcPr anchor="ctr" horzOverflow="overflow"/>
                </a:tc>
                <a:tc>
                  <a:txBody>
                    <a:bodyPr/>
                    <a:lstStyle/>
                    <a:p>
                      <a:pPr algn="ctr"/>
                      <a:r>
                        <a:rPr lang="fr-FR" sz="1400" dirty="0">
                          <a:solidFill>
                            <a:srgbClr val="000066"/>
                          </a:solidFill>
                          <a:latin typeface="+mn-lt"/>
                        </a:rPr>
                        <a:t>4,83 </a:t>
                      </a:r>
                    </a:p>
                    <a:p>
                      <a:pPr algn="ctr"/>
                      <a:r>
                        <a:rPr lang="fr-FR" sz="1400" dirty="0">
                          <a:solidFill>
                            <a:srgbClr val="000066"/>
                          </a:solidFill>
                          <a:latin typeface="+mn-lt"/>
                        </a:rPr>
                        <a:t>(0,38 - 16,07)</a:t>
                      </a:r>
                    </a:p>
                  </a:txBody>
                  <a:tcPr anchor="ctr" horzOverflow="overflow"/>
                </a:tc>
                <a:tc>
                  <a:txBody>
                    <a:bodyPr/>
                    <a:lstStyle/>
                    <a:p>
                      <a:pPr algn="ctr"/>
                      <a:r>
                        <a:rPr lang="fr-FR" sz="1400" b="1" dirty="0">
                          <a:solidFill>
                            <a:srgbClr val="000066"/>
                          </a:solidFill>
                          <a:latin typeface="+mn-lt"/>
                        </a:rPr>
                        <a:t>9,10</a:t>
                      </a:r>
                    </a:p>
                    <a:p>
                      <a:pPr algn="ctr"/>
                      <a:r>
                        <a:rPr lang="fr-FR" sz="1400" b="1" dirty="0">
                          <a:solidFill>
                            <a:srgbClr val="000066"/>
                          </a:solidFill>
                          <a:latin typeface="+mn-lt"/>
                        </a:rPr>
                        <a:t>(4,51 - 65,37)</a:t>
                      </a:r>
                    </a:p>
                  </a:txBody>
                  <a:tcPr anchor="ctr" horzOverflow="overflow"/>
                </a:tc>
                <a:tc>
                  <a:txBody>
                    <a:bodyPr/>
                    <a:lstStyle/>
                    <a:p>
                      <a:pPr algn="ctr"/>
                      <a:r>
                        <a:rPr lang="fr-FR" sz="1400" dirty="0">
                          <a:solidFill>
                            <a:srgbClr val="000066"/>
                          </a:solidFill>
                          <a:latin typeface="+mn-lt"/>
                        </a:rPr>
                        <a:t>-</a:t>
                      </a:r>
                    </a:p>
                  </a:txBody>
                  <a:tcPr anchor="ctr" horzOverflow="overflow"/>
                </a:tc>
                <a:extLst>
                  <a:ext uri="{0D108BD9-81ED-4DB2-BD59-A6C34878D82A}">
                    <a16:rowId xmlns:a16="http://schemas.microsoft.com/office/drawing/2014/main" val="10002"/>
                  </a:ext>
                </a:extLst>
              </a:tr>
              <a:tr h="361331">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Cellules mononucléées du rectum</a:t>
                      </a:r>
                    </a:p>
                  </a:txBody>
                  <a:tcPr anchor="ctr" horzOverflow="overflow"/>
                </a:tc>
                <a:tc>
                  <a:txBody>
                    <a:bodyPr/>
                    <a:lstStyle/>
                    <a:p>
                      <a:pPr algn="ctr"/>
                      <a:r>
                        <a:rPr lang="fr-FR" sz="1400" dirty="0">
                          <a:solidFill>
                            <a:srgbClr val="000066"/>
                          </a:solidFill>
                          <a:latin typeface="+mn-lt"/>
                        </a:rPr>
                        <a:t>0,62 </a:t>
                      </a:r>
                    </a:p>
                    <a:p>
                      <a:pPr algn="ctr"/>
                      <a:r>
                        <a:rPr lang="fr-FR" sz="1400" dirty="0">
                          <a:solidFill>
                            <a:srgbClr val="000066"/>
                          </a:solidFill>
                          <a:latin typeface="+mn-lt"/>
                        </a:rPr>
                        <a:t>(0,33 - 9,68)</a:t>
                      </a:r>
                    </a:p>
                  </a:txBody>
                  <a:tcPr anchor="ctr" horzOverflow="overflow"/>
                </a:tc>
                <a:tc>
                  <a:txBody>
                    <a:bodyPr/>
                    <a:lstStyle/>
                    <a:p>
                      <a:pPr algn="ctr"/>
                      <a:r>
                        <a:rPr lang="fr-FR" sz="1400" b="1" dirty="0">
                          <a:solidFill>
                            <a:srgbClr val="000066"/>
                          </a:solidFill>
                          <a:latin typeface="+mn-lt"/>
                        </a:rPr>
                        <a:t>14,40</a:t>
                      </a:r>
                    </a:p>
                    <a:p>
                      <a:pPr algn="ctr"/>
                      <a:r>
                        <a:rPr lang="fr-FR" sz="1400" b="1" dirty="0">
                          <a:solidFill>
                            <a:srgbClr val="000066"/>
                          </a:solidFill>
                          <a:latin typeface="+mn-lt"/>
                        </a:rPr>
                        <a:t>(4,65 - 169,91)</a:t>
                      </a:r>
                    </a:p>
                  </a:txBody>
                  <a:tcPr anchor="ctr" horzOverflow="overflow"/>
                </a:tc>
                <a:tc>
                  <a:txBody>
                    <a:bodyPr/>
                    <a:lstStyle/>
                    <a:p>
                      <a:pPr algn="ctr"/>
                      <a:r>
                        <a:rPr lang="fr-FR" sz="1400" dirty="0">
                          <a:solidFill>
                            <a:srgbClr val="000066"/>
                          </a:solidFill>
                          <a:latin typeface="+mn-lt"/>
                        </a:rPr>
                        <a:t>2,71</a:t>
                      </a:r>
                    </a:p>
                    <a:p>
                      <a:pPr algn="ctr"/>
                      <a:r>
                        <a:rPr lang="fr-FR" sz="1400" dirty="0">
                          <a:solidFill>
                            <a:srgbClr val="000066"/>
                          </a:solidFill>
                          <a:latin typeface="+mn-lt"/>
                        </a:rPr>
                        <a:t>(2,62 - 5,91)</a:t>
                      </a:r>
                    </a:p>
                  </a:txBody>
                  <a:tcPr anchor="ctr" horzOverflow="overflow"/>
                </a:tc>
                <a:extLst>
                  <a:ext uri="{0D108BD9-81ED-4DB2-BD59-A6C34878D82A}">
                    <a16:rowId xmlns:a16="http://schemas.microsoft.com/office/drawing/2014/main" val="10003"/>
                  </a:ext>
                </a:extLst>
              </a:tr>
            </a:tbl>
          </a:graphicData>
        </a:graphic>
      </p:graphicFrame>
      <p:sp>
        <p:nvSpPr>
          <p:cNvPr id="11" name="Text Box 2"/>
          <p:cNvSpPr txBox="1">
            <a:spLocks noChangeArrowheads="1"/>
          </p:cNvSpPr>
          <p:nvPr/>
        </p:nvSpPr>
        <p:spPr bwMode="auto">
          <a:xfrm>
            <a:off x="457200" y="1241772"/>
            <a:ext cx="8319911"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Quotients inhibiteurs (médiane, IQR)</a:t>
            </a:r>
          </a:p>
        </p:txBody>
      </p:sp>
      <p:sp>
        <p:nvSpPr>
          <p:cNvPr id="7" name="ZoneTexte 6">
            <a:extLst>
              <a:ext uri="{FF2B5EF4-FFF2-40B4-BE49-F238E27FC236}">
                <a16:creationId xmlns:a16="http://schemas.microsoft.com/office/drawing/2014/main" id="{26092DDC-1211-4F61-8518-823153AEC47A}"/>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33</a:t>
            </a:r>
          </a:p>
        </p:txBody>
      </p:sp>
    </p:spTree>
    <p:extLst>
      <p:ext uri="{BB962C8B-B14F-4D97-AF65-F5344CB8AC3E}">
        <p14:creationId xmlns:p14="http://schemas.microsoft.com/office/powerpoint/2010/main" val="347029978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Importance de la réponse immune anti-CD8 sur la constitution du réservoir (1)</a:t>
            </a:r>
          </a:p>
        </p:txBody>
      </p:sp>
      <p:sp>
        <p:nvSpPr>
          <p:cNvPr id="4" name="Espace réservé du contenu 3"/>
          <p:cNvSpPr>
            <a:spLocks noGrp="1"/>
          </p:cNvSpPr>
          <p:nvPr>
            <p:ph idx="1"/>
          </p:nvPr>
        </p:nvSpPr>
        <p:spPr>
          <a:xfrm>
            <a:off x="139700" y="1208918"/>
            <a:ext cx="8931275" cy="5111750"/>
          </a:xfrm>
        </p:spPr>
        <p:txBody>
          <a:bodyPr/>
          <a:lstStyle/>
          <a:p>
            <a:r>
              <a:rPr lang="fr-FR" sz="2000" b="1" dirty="0"/>
              <a:t>Objectif :</a:t>
            </a:r>
            <a:r>
              <a:rPr lang="fr-FR" sz="2000" dirty="0"/>
              <a:t> analyse de la qualité de la réponse immune anti-CD8 </a:t>
            </a:r>
          </a:p>
          <a:p>
            <a:pPr marL="0" indent="0">
              <a:buNone/>
              <a:tabLst>
                <a:tab pos="355600" algn="l"/>
              </a:tabLst>
            </a:pPr>
            <a:r>
              <a:rPr lang="fr-FR" sz="2000" dirty="0"/>
              <a:t>	et de son impact sur la constitution du réservoir dans le contexte </a:t>
            </a:r>
          </a:p>
          <a:p>
            <a:pPr marL="0" indent="0">
              <a:buNone/>
              <a:tabLst>
                <a:tab pos="355600" algn="l"/>
              </a:tabLst>
            </a:pPr>
            <a:r>
              <a:rPr lang="fr-FR" sz="2000" dirty="0"/>
              <a:t>	d’un traitement ARV précoce lors de la primo-infection</a:t>
            </a:r>
          </a:p>
          <a:p>
            <a:endParaRPr lang="fr-FR" sz="1200" b="1" dirty="0"/>
          </a:p>
          <a:p>
            <a:r>
              <a:rPr lang="fr-FR" sz="2000" b="1" dirty="0"/>
              <a:t>Patients :</a:t>
            </a:r>
            <a:r>
              <a:rPr lang="fr-FR" sz="2000" dirty="0"/>
              <a:t> femmes (Afrique du Sud), entre 18 et 25 ans, exposées </a:t>
            </a:r>
          </a:p>
          <a:p>
            <a:pPr marL="0" indent="0">
              <a:buNone/>
              <a:tabLst>
                <a:tab pos="355600" algn="l"/>
              </a:tabLst>
            </a:pPr>
            <a:r>
              <a:rPr lang="fr-FR" sz="2000" dirty="0"/>
              <a:t>	au risque d’acquisition du VIH, diagnostiquées au stade </a:t>
            </a:r>
            <a:r>
              <a:rPr lang="fr-FR" sz="2000" dirty="0" err="1"/>
              <a:t>Fiebig</a:t>
            </a:r>
            <a:r>
              <a:rPr lang="fr-FR" sz="2000" dirty="0"/>
              <a:t> 1</a:t>
            </a:r>
          </a:p>
          <a:p>
            <a:pPr marL="0" indent="0">
              <a:buNone/>
              <a:tabLst>
                <a:tab pos="355600" algn="l"/>
              </a:tabLst>
            </a:pPr>
            <a:endParaRPr lang="fr-FR" sz="1200" b="1" dirty="0"/>
          </a:p>
          <a:p>
            <a:r>
              <a:rPr lang="fr-FR" sz="2000" b="1" dirty="0"/>
              <a:t>Résultats </a:t>
            </a:r>
          </a:p>
          <a:p>
            <a:pPr lvl="1"/>
            <a:r>
              <a:rPr lang="fr-FR" sz="2000" dirty="0"/>
              <a:t>Corrélation positive entre la virémie </a:t>
            </a:r>
          </a:p>
          <a:p>
            <a:pPr marL="457200" lvl="1" indent="0">
              <a:buNone/>
              <a:tabLst>
                <a:tab pos="746125" algn="l"/>
              </a:tabLst>
            </a:pPr>
            <a:r>
              <a:rPr lang="fr-FR" sz="2000" dirty="0"/>
              <a:t>	cumulative et la réponse anti-CD8 </a:t>
            </a:r>
          </a:p>
          <a:p>
            <a:pPr marL="457200" lvl="1" indent="0">
              <a:buNone/>
              <a:tabLst>
                <a:tab pos="746125" algn="l"/>
              </a:tabLst>
            </a:pPr>
            <a:r>
              <a:rPr lang="fr-FR" sz="2000" dirty="0"/>
              <a:t>	(r = 0,5 ; p = 0,02)</a:t>
            </a:r>
          </a:p>
          <a:p>
            <a:pPr lvl="1"/>
            <a:endParaRPr lang="fr-FR" sz="1000" dirty="0"/>
          </a:p>
          <a:p>
            <a:pPr lvl="1"/>
            <a:r>
              <a:rPr lang="fr-FR" sz="2000" dirty="0"/>
              <a:t>Corrélation positive entre l’ampleur </a:t>
            </a:r>
          </a:p>
          <a:p>
            <a:pPr marL="457200" lvl="1" indent="0">
              <a:buNone/>
              <a:tabLst>
                <a:tab pos="746125" algn="l"/>
              </a:tabLst>
            </a:pPr>
            <a:r>
              <a:rPr lang="fr-FR" sz="2000" dirty="0"/>
              <a:t>	de la réponse immune et la </a:t>
            </a:r>
            <a:r>
              <a:rPr lang="fr-FR" sz="2000" b="1" kern="1200" dirty="0">
                <a:latin typeface="Wingdings"/>
                <a:ea typeface="Wingdings"/>
                <a:cs typeface="Wingdings"/>
                <a:sym typeface="Wingdings" panose="05000000000000000000" pitchFamily="2" charset="2"/>
              </a:rPr>
              <a:t></a:t>
            </a:r>
            <a:r>
              <a:rPr lang="fr-FR" sz="2000" b="1" kern="1200" dirty="0">
                <a:ea typeface="Wingdings"/>
                <a:cs typeface="Wingdings"/>
                <a:sym typeface="Wingdings" panose="05000000000000000000" pitchFamily="2" charset="2"/>
              </a:rPr>
              <a:t> </a:t>
            </a:r>
            <a:r>
              <a:rPr lang="fr-FR" sz="2000" kern="1200" dirty="0">
                <a:ea typeface="Wingdings"/>
                <a:cs typeface="Wingdings"/>
                <a:sym typeface="Wingdings" panose="05000000000000000000" pitchFamily="2" charset="2"/>
              </a:rPr>
              <a:t>de la taille</a:t>
            </a:r>
          </a:p>
          <a:p>
            <a:pPr marL="457200" lvl="1" indent="0">
              <a:buNone/>
              <a:tabLst>
                <a:tab pos="746125" algn="l"/>
              </a:tabLst>
            </a:pPr>
            <a:r>
              <a:rPr lang="fr-FR" sz="2000" kern="1200" dirty="0">
                <a:ea typeface="Wingdings"/>
                <a:cs typeface="Wingdings"/>
                <a:sym typeface="Wingdings" panose="05000000000000000000" pitchFamily="2" charset="2"/>
              </a:rPr>
              <a:t>	du réservoir sur 1 an (r = 0,75 ; p = 0,009)</a:t>
            </a:r>
            <a:br>
              <a:rPr lang="fr-FR" sz="2000" kern="1200" dirty="0">
                <a:ea typeface="Wingdings"/>
                <a:cs typeface="Wingdings"/>
                <a:sym typeface="Wingdings" panose="05000000000000000000" pitchFamily="2" charset="2"/>
              </a:rPr>
            </a:br>
            <a:endParaRPr lang="fr-FR" sz="2000" kern="1200" dirty="0">
              <a:ea typeface="Wingdings"/>
              <a:cs typeface="Wingdings"/>
              <a:sym typeface="Wingdings" panose="05000000000000000000" pitchFamily="2" charset="2"/>
            </a:endParaRPr>
          </a:p>
          <a:p>
            <a:pPr lvl="1">
              <a:buFont typeface="Arial" panose="020B0604020202020204" pitchFamily="34" charset="0"/>
              <a:buChar char="‒"/>
              <a:tabLst>
                <a:tab pos="746125" algn="l"/>
              </a:tabLst>
            </a:pPr>
            <a:r>
              <a:rPr lang="fr-FR" sz="2000" b="1" kern="1200" dirty="0">
                <a:latin typeface="Wingdings"/>
                <a:ea typeface="Wingdings"/>
                <a:cs typeface="Wingdings"/>
                <a:sym typeface="Wingdings" panose="05000000000000000000" pitchFamily="2" charset="2"/>
              </a:rPr>
              <a:t></a:t>
            </a:r>
            <a:r>
              <a:rPr lang="fr-FR" sz="2000" b="1" kern="1200" dirty="0">
                <a:ea typeface="Wingdings"/>
                <a:cs typeface="Wingdings"/>
                <a:sym typeface="Wingdings" panose="05000000000000000000" pitchFamily="2" charset="2"/>
              </a:rPr>
              <a:t> </a:t>
            </a:r>
            <a:r>
              <a:rPr lang="fr-FR" sz="2000" kern="1200" dirty="0">
                <a:ea typeface="Wingdings"/>
                <a:cs typeface="Wingdings"/>
                <a:sym typeface="Wingdings" panose="05000000000000000000" pitchFamily="2" charset="2"/>
              </a:rPr>
              <a:t>induction réponse anti-CD8 </a:t>
            </a:r>
          </a:p>
          <a:p>
            <a:pPr marL="457200" lvl="1" indent="0">
              <a:buNone/>
              <a:tabLst>
                <a:tab pos="746125" algn="l"/>
              </a:tabLst>
            </a:pPr>
            <a:r>
              <a:rPr lang="fr-FR" sz="2000" kern="1200" dirty="0">
                <a:ea typeface="Wingdings"/>
                <a:cs typeface="Wingdings"/>
                <a:sym typeface="Wingdings" panose="05000000000000000000" pitchFamily="2" charset="2"/>
              </a:rPr>
              <a:t>	en cas de traitement ARV précoce</a:t>
            </a:r>
            <a:endParaRPr lang="fr-FR" sz="2000" dirty="0"/>
          </a:p>
        </p:txBody>
      </p:sp>
      <p:sp>
        <p:nvSpPr>
          <p:cNvPr id="5"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err="1">
                <a:solidFill>
                  <a:srgbClr val="0070C0"/>
                </a:solidFill>
              </a:rPr>
              <a:t>Ndhlovu</a:t>
            </a:r>
            <a:r>
              <a:rPr lang="fr-FR" sz="1200" i="1">
                <a:solidFill>
                  <a:srgbClr val="0070C0"/>
                </a:solidFill>
              </a:rPr>
              <a:t> Z, CROI 2018, Abs. 67</a:t>
            </a:r>
          </a:p>
        </p:txBody>
      </p:sp>
      <p:sp>
        <p:nvSpPr>
          <p:cNvPr id="7" name="Rectangle 76"/>
          <p:cNvSpPr>
            <a:spLocks noChangeArrowheads="1"/>
          </p:cNvSpPr>
          <p:nvPr/>
        </p:nvSpPr>
        <p:spPr bwMode="auto">
          <a:xfrm>
            <a:off x="6171192" y="3396971"/>
            <a:ext cx="2730555" cy="418576"/>
          </a:xfrm>
          <a:prstGeom prst="rect">
            <a:avLst/>
          </a:prstGeom>
          <a:solidFill>
            <a:schemeClr val="bg1"/>
          </a:solidFill>
          <a:ln w="9525">
            <a:noFill/>
            <a:miter lim="800000"/>
            <a:headEnd/>
            <a:tailEnd/>
          </a:ln>
        </p:spPr>
        <p:txBody>
          <a:bodyPr wrap="none" lIns="0" tIns="0" rIns="0" bIns="0">
            <a:spAutoFit/>
          </a:bodyPr>
          <a:lstStyle/>
          <a:p>
            <a:pPr algn="ctr">
              <a:lnSpc>
                <a:spcPct val="85000"/>
              </a:lnSpc>
            </a:pPr>
            <a:r>
              <a:rPr lang="fr-FR" sz="1600" b="1" dirty="0">
                <a:solidFill>
                  <a:srgbClr val="0070C0"/>
                </a:solidFill>
                <a:latin typeface="Calibri" panose="020F0502020204030204" pitchFamily="34" charset="0"/>
                <a:ea typeface="ＭＳ Ｐゴシック" pitchFamily="34" charset="-128"/>
              </a:rPr>
              <a:t>Corrélation entre réservoir viral </a:t>
            </a:r>
          </a:p>
          <a:p>
            <a:pPr algn="ctr">
              <a:lnSpc>
                <a:spcPct val="85000"/>
              </a:lnSpc>
            </a:pPr>
            <a:r>
              <a:rPr lang="fr-FR" sz="1600" b="1" dirty="0">
                <a:solidFill>
                  <a:srgbClr val="0070C0"/>
                </a:solidFill>
                <a:latin typeface="Calibri" panose="020F0502020204030204" pitchFamily="34" charset="0"/>
                <a:ea typeface="ＭＳ Ｐゴシック" pitchFamily="34" charset="-128"/>
              </a:rPr>
              <a:t>et réponse T CD8+</a:t>
            </a:r>
            <a:endParaRPr lang="fr-FR" sz="1600" dirty="0">
              <a:solidFill>
                <a:srgbClr val="0070C0"/>
              </a:solidFill>
              <a:latin typeface="Calibri" panose="020F0502020204030204" pitchFamily="34" charset="0"/>
              <a:ea typeface="ＭＳ Ｐゴシック" pitchFamily="34" charset="-128"/>
            </a:endParaRPr>
          </a:p>
        </p:txBody>
      </p:sp>
      <p:grpSp>
        <p:nvGrpSpPr>
          <p:cNvPr id="8" name="Grouper 7"/>
          <p:cNvGrpSpPr/>
          <p:nvPr/>
        </p:nvGrpSpPr>
        <p:grpSpPr>
          <a:xfrm>
            <a:off x="5849032" y="3795001"/>
            <a:ext cx="3164022" cy="2720554"/>
            <a:chOff x="5833744" y="3795001"/>
            <a:chExt cx="3164022" cy="2720554"/>
          </a:xfrm>
        </p:grpSpPr>
        <p:cxnSp>
          <p:nvCxnSpPr>
            <p:cNvPr id="9" name="Connecteur droit 8">
              <a:extLst>
                <a:ext uri="{FF2B5EF4-FFF2-40B4-BE49-F238E27FC236}">
                  <a16:creationId xmlns:a16="http://schemas.microsoft.com/office/drawing/2014/main" id="{60676A41-3EA7-4053-A89A-B1C4AE7F8775}"/>
                </a:ext>
              </a:extLst>
            </p:cNvPr>
            <p:cNvCxnSpPr>
              <a:cxnSpLocks/>
            </p:cNvCxnSpPr>
            <p:nvPr/>
          </p:nvCxnSpPr>
          <p:spPr bwMode="auto">
            <a:xfrm>
              <a:off x="6550212" y="3912757"/>
              <a:ext cx="0" cy="204331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 name="Connecteur droit 9">
              <a:extLst>
                <a:ext uri="{FF2B5EF4-FFF2-40B4-BE49-F238E27FC236}">
                  <a16:creationId xmlns:a16="http://schemas.microsoft.com/office/drawing/2014/main" id="{B109F006-861E-4063-8D23-EA5EF1F438EB}"/>
                </a:ext>
              </a:extLst>
            </p:cNvPr>
            <p:cNvCxnSpPr>
              <a:cxnSpLocks/>
            </p:cNvCxnSpPr>
            <p:nvPr/>
          </p:nvCxnSpPr>
          <p:spPr bwMode="auto">
            <a:xfrm>
              <a:off x="6492240" y="5892800"/>
              <a:ext cx="234098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 name="Connecteur droit 10">
              <a:extLst>
                <a:ext uri="{FF2B5EF4-FFF2-40B4-BE49-F238E27FC236}">
                  <a16:creationId xmlns:a16="http://schemas.microsoft.com/office/drawing/2014/main" id="{2842FDBE-6902-4FB2-AAA6-FC3C9592B030}"/>
                </a:ext>
              </a:extLst>
            </p:cNvPr>
            <p:cNvCxnSpPr/>
            <p:nvPr/>
          </p:nvCxnSpPr>
          <p:spPr bwMode="auto">
            <a:xfrm>
              <a:off x="6966065" y="5892800"/>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 name="Connecteur droit 11">
              <a:extLst>
                <a:ext uri="{FF2B5EF4-FFF2-40B4-BE49-F238E27FC236}">
                  <a16:creationId xmlns:a16="http://schemas.microsoft.com/office/drawing/2014/main" id="{B69E4806-01F0-4ED0-9B47-A27D488468C5}"/>
                </a:ext>
              </a:extLst>
            </p:cNvPr>
            <p:cNvCxnSpPr/>
            <p:nvPr/>
          </p:nvCxnSpPr>
          <p:spPr bwMode="auto">
            <a:xfrm>
              <a:off x="7430192" y="5903884"/>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 name="Connecteur droit 12">
              <a:extLst>
                <a:ext uri="{FF2B5EF4-FFF2-40B4-BE49-F238E27FC236}">
                  <a16:creationId xmlns:a16="http://schemas.microsoft.com/office/drawing/2014/main" id="{34861E99-0DBE-4415-8CB8-E6B8F3DCE15F}"/>
                </a:ext>
              </a:extLst>
            </p:cNvPr>
            <p:cNvCxnSpPr/>
            <p:nvPr/>
          </p:nvCxnSpPr>
          <p:spPr bwMode="auto">
            <a:xfrm>
              <a:off x="7895705" y="5892800"/>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 name="Connecteur droit 13">
              <a:extLst>
                <a:ext uri="{FF2B5EF4-FFF2-40B4-BE49-F238E27FC236}">
                  <a16:creationId xmlns:a16="http://schemas.microsoft.com/office/drawing/2014/main" id="{D323B958-3E01-47C7-BBE8-E056305EA9D2}"/>
                </a:ext>
              </a:extLst>
            </p:cNvPr>
            <p:cNvCxnSpPr/>
            <p:nvPr/>
          </p:nvCxnSpPr>
          <p:spPr bwMode="auto">
            <a:xfrm>
              <a:off x="8361217" y="5892800"/>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 name="Connecteur droit 14">
              <a:extLst>
                <a:ext uri="{FF2B5EF4-FFF2-40B4-BE49-F238E27FC236}">
                  <a16:creationId xmlns:a16="http://schemas.microsoft.com/office/drawing/2014/main" id="{5F21B683-F711-4B52-B30E-44C18CC4D624}"/>
                </a:ext>
              </a:extLst>
            </p:cNvPr>
            <p:cNvCxnSpPr/>
            <p:nvPr/>
          </p:nvCxnSpPr>
          <p:spPr bwMode="auto">
            <a:xfrm>
              <a:off x="8827682" y="5892800"/>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Connecteur droit 15">
              <a:extLst>
                <a:ext uri="{FF2B5EF4-FFF2-40B4-BE49-F238E27FC236}">
                  <a16:creationId xmlns:a16="http://schemas.microsoft.com/office/drawing/2014/main" id="{C0D8A65E-09B9-4E3A-AC3F-39E8C8214023}"/>
                </a:ext>
              </a:extLst>
            </p:cNvPr>
            <p:cNvCxnSpPr>
              <a:cxnSpLocks/>
            </p:cNvCxnSpPr>
            <p:nvPr/>
          </p:nvCxnSpPr>
          <p:spPr bwMode="auto">
            <a:xfrm rot="5400000">
              <a:off x="6518577" y="5155740"/>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Connecteur droit 16">
              <a:extLst>
                <a:ext uri="{FF2B5EF4-FFF2-40B4-BE49-F238E27FC236}">
                  <a16:creationId xmlns:a16="http://schemas.microsoft.com/office/drawing/2014/main" id="{97CBE53A-3241-43C9-83E4-61A8E8092E3F}"/>
                </a:ext>
              </a:extLst>
            </p:cNvPr>
            <p:cNvCxnSpPr>
              <a:cxnSpLocks/>
            </p:cNvCxnSpPr>
            <p:nvPr/>
          </p:nvCxnSpPr>
          <p:spPr bwMode="auto">
            <a:xfrm rot="5400000">
              <a:off x="6523874" y="4501807"/>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a:extLst>
                <a:ext uri="{FF2B5EF4-FFF2-40B4-BE49-F238E27FC236}">
                  <a16:creationId xmlns:a16="http://schemas.microsoft.com/office/drawing/2014/main" id="{C1FF0E85-E92D-4FA1-BA80-6A66028F369D}"/>
                </a:ext>
              </a:extLst>
            </p:cNvPr>
            <p:cNvCxnSpPr>
              <a:cxnSpLocks/>
            </p:cNvCxnSpPr>
            <p:nvPr/>
          </p:nvCxnSpPr>
          <p:spPr bwMode="auto">
            <a:xfrm rot="5400000">
              <a:off x="6522493" y="3881122"/>
              <a:ext cx="0" cy="6326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9" name="Ellipse 18">
              <a:extLst>
                <a:ext uri="{FF2B5EF4-FFF2-40B4-BE49-F238E27FC236}">
                  <a16:creationId xmlns:a16="http://schemas.microsoft.com/office/drawing/2014/main" id="{065E5063-9638-4E65-8281-C03CB1F2F736}"/>
                </a:ext>
              </a:extLst>
            </p:cNvPr>
            <p:cNvSpPr/>
            <p:nvPr/>
          </p:nvSpPr>
          <p:spPr bwMode="auto">
            <a:xfrm>
              <a:off x="6706185" y="5013036"/>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 name="Ellipse 19">
              <a:extLst>
                <a:ext uri="{FF2B5EF4-FFF2-40B4-BE49-F238E27FC236}">
                  <a16:creationId xmlns:a16="http://schemas.microsoft.com/office/drawing/2014/main" id="{77B5F1BC-9080-4A13-A200-83AC2D1B7146}"/>
                </a:ext>
              </a:extLst>
            </p:cNvPr>
            <p:cNvSpPr/>
            <p:nvPr/>
          </p:nvSpPr>
          <p:spPr bwMode="auto">
            <a:xfrm>
              <a:off x="7378238" y="5092352"/>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 name="Ellipse 20">
              <a:extLst>
                <a:ext uri="{FF2B5EF4-FFF2-40B4-BE49-F238E27FC236}">
                  <a16:creationId xmlns:a16="http://schemas.microsoft.com/office/drawing/2014/main" id="{B36EFC61-7205-41FC-9DA1-E09890D85A3C}"/>
                </a:ext>
              </a:extLst>
            </p:cNvPr>
            <p:cNvSpPr/>
            <p:nvPr/>
          </p:nvSpPr>
          <p:spPr bwMode="auto">
            <a:xfrm>
              <a:off x="7158536" y="5179866"/>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 name="Ellipse 21">
              <a:extLst>
                <a:ext uri="{FF2B5EF4-FFF2-40B4-BE49-F238E27FC236}">
                  <a16:creationId xmlns:a16="http://schemas.microsoft.com/office/drawing/2014/main" id="{15866EDB-1EDB-4918-A705-1E586A309EA8}"/>
                </a:ext>
              </a:extLst>
            </p:cNvPr>
            <p:cNvSpPr/>
            <p:nvPr/>
          </p:nvSpPr>
          <p:spPr bwMode="auto">
            <a:xfrm>
              <a:off x="6933290" y="5231820"/>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3" name="Ellipse 22">
              <a:extLst>
                <a:ext uri="{FF2B5EF4-FFF2-40B4-BE49-F238E27FC236}">
                  <a16:creationId xmlns:a16="http://schemas.microsoft.com/office/drawing/2014/main" id="{677F9479-C9D1-4D03-A43E-212051CC4205}"/>
                </a:ext>
              </a:extLst>
            </p:cNvPr>
            <p:cNvSpPr/>
            <p:nvPr/>
          </p:nvSpPr>
          <p:spPr bwMode="auto">
            <a:xfrm>
              <a:off x="6706185" y="5238745"/>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 name="Ellipse 23">
              <a:extLst>
                <a:ext uri="{FF2B5EF4-FFF2-40B4-BE49-F238E27FC236}">
                  <a16:creationId xmlns:a16="http://schemas.microsoft.com/office/drawing/2014/main" id="{7B0DD793-636D-4374-9D6F-B2C014030AA1}"/>
                </a:ext>
              </a:extLst>
            </p:cNvPr>
            <p:cNvSpPr/>
            <p:nvPr/>
          </p:nvSpPr>
          <p:spPr bwMode="auto">
            <a:xfrm>
              <a:off x="6493119" y="5335728"/>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 name="Ellipse 24">
              <a:extLst>
                <a:ext uri="{FF2B5EF4-FFF2-40B4-BE49-F238E27FC236}">
                  <a16:creationId xmlns:a16="http://schemas.microsoft.com/office/drawing/2014/main" id="{EB6728DB-D7F6-470E-BB97-09D3A97FDD12}"/>
                </a:ext>
              </a:extLst>
            </p:cNvPr>
            <p:cNvSpPr/>
            <p:nvPr/>
          </p:nvSpPr>
          <p:spPr bwMode="auto">
            <a:xfrm>
              <a:off x="6486942" y="5398116"/>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 name="Ellipse 25">
              <a:extLst>
                <a:ext uri="{FF2B5EF4-FFF2-40B4-BE49-F238E27FC236}">
                  <a16:creationId xmlns:a16="http://schemas.microsoft.com/office/drawing/2014/main" id="{DD7AA42C-5F03-4A4D-9F0B-469D5179145F}"/>
                </a:ext>
              </a:extLst>
            </p:cNvPr>
            <p:cNvSpPr/>
            <p:nvPr/>
          </p:nvSpPr>
          <p:spPr bwMode="auto">
            <a:xfrm>
              <a:off x="6933290" y="5179556"/>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 name="ZoneTexte 26">
              <a:extLst>
                <a:ext uri="{FF2B5EF4-FFF2-40B4-BE49-F238E27FC236}">
                  <a16:creationId xmlns:a16="http://schemas.microsoft.com/office/drawing/2014/main" id="{3122888D-D552-4075-A695-A8654822F222}"/>
                </a:ext>
              </a:extLst>
            </p:cNvPr>
            <p:cNvSpPr txBox="1"/>
            <p:nvPr/>
          </p:nvSpPr>
          <p:spPr>
            <a:xfrm>
              <a:off x="6017086" y="3795001"/>
              <a:ext cx="537327" cy="261610"/>
            </a:xfrm>
            <a:prstGeom prst="rect">
              <a:avLst/>
            </a:prstGeom>
            <a:noFill/>
          </p:spPr>
          <p:txBody>
            <a:bodyPr wrap="none" rtlCol="0">
              <a:spAutoFit/>
            </a:bodyPr>
            <a:lstStyle/>
            <a:p>
              <a:pPr algn="r"/>
              <a:r>
                <a:rPr lang="fr-FR" sz="1100"/>
                <a:t>1 000</a:t>
              </a:r>
            </a:p>
          </p:txBody>
        </p:sp>
        <p:sp>
          <p:nvSpPr>
            <p:cNvPr id="28" name="ZoneTexte 27">
              <a:extLst>
                <a:ext uri="{FF2B5EF4-FFF2-40B4-BE49-F238E27FC236}">
                  <a16:creationId xmlns:a16="http://schemas.microsoft.com/office/drawing/2014/main" id="{079DE87E-5FDA-4F40-885E-044F2EEA886C}"/>
                </a:ext>
              </a:extLst>
            </p:cNvPr>
            <p:cNvSpPr txBox="1"/>
            <p:nvPr/>
          </p:nvSpPr>
          <p:spPr>
            <a:xfrm>
              <a:off x="6134105" y="4402636"/>
              <a:ext cx="420308" cy="261610"/>
            </a:xfrm>
            <a:prstGeom prst="rect">
              <a:avLst/>
            </a:prstGeom>
            <a:noFill/>
          </p:spPr>
          <p:txBody>
            <a:bodyPr wrap="none" rtlCol="0">
              <a:spAutoFit/>
            </a:bodyPr>
            <a:lstStyle/>
            <a:p>
              <a:pPr algn="r"/>
              <a:r>
                <a:rPr lang="fr-FR" sz="1100"/>
                <a:t>100</a:t>
              </a:r>
            </a:p>
          </p:txBody>
        </p:sp>
        <p:sp>
          <p:nvSpPr>
            <p:cNvPr id="29" name="ZoneTexte 28">
              <a:extLst>
                <a:ext uri="{FF2B5EF4-FFF2-40B4-BE49-F238E27FC236}">
                  <a16:creationId xmlns:a16="http://schemas.microsoft.com/office/drawing/2014/main" id="{48003D3C-DC1E-4934-B06D-B2FC714BC6E3}"/>
                </a:ext>
              </a:extLst>
            </p:cNvPr>
            <p:cNvSpPr txBox="1"/>
            <p:nvPr/>
          </p:nvSpPr>
          <p:spPr>
            <a:xfrm>
              <a:off x="6212653" y="5040729"/>
              <a:ext cx="341760" cy="261610"/>
            </a:xfrm>
            <a:prstGeom prst="rect">
              <a:avLst/>
            </a:prstGeom>
            <a:noFill/>
          </p:spPr>
          <p:txBody>
            <a:bodyPr wrap="none" rtlCol="0">
              <a:spAutoFit/>
            </a:bodyPr>
            <a:lstStyle/>
            <a:p>
              <a:pPr algn="r"/>
              <a:r>
                <a:rPr lang="fr-FR" sz="1100"/>
                <a:t>10</a:t>
              </a:r>
            </a:p>
          </p:txBody>
        </p:sp>
        <p:sp>
          <p:nvSpPr>
            <p:cNvPr id="30" name="ZoneTexte 29">
              <a:extLst>
                <a:ext uri="{FF2B5EF4-FFF2-40B4-BE49-F238E27FC236}">
                  <a16:creationId xmlns:a16="http://schemas.microsoft.com/office/drawing/2014/main" id="{BA7BC27A-6444-4D28-AFAD-FA5D338E3BEF}"/>
                </a:ext>
              </a:extLst>
            </p:cNvPr>
            <p:cNvSpPr txBox="1"/>
            <p:nvPr/>
          </p:nvSpPr>
          <p:spPr>
            <a:xfrm>
              <a:off x="6291200" y="5738566"/>
              <a:ext cx="263213" cy="261610"/>
            </a:xfrm>
            <a:prstGeom prst="rect">
              <a:avLst/>
            </a:prstGeom>
            <a:noFill/>
          </p:spPr>
          <p:txBody>
            <a:bodyPr wrap="none" rtlCol="0">
              <a:spAutoFit/>
            </a:bodyPr>
            <a:lstStyle/>
            <a:p>
              <a:pPr algn="r"/>
              <a:r>
                <a:rPr lang="fr-FR" sz="1100"/>
                <a:t>1</a:t>
              </a:r>
            </a:p>
          </p:txBody>
        </p:sp>
        <p:sp>
          <p:nvSpPr>
            <p:cNvPr id="31" name="ZoneTexte 30">
              <a:extLst>
                <a:ext uri="{FF2B5EF4-FFF2-40B4-BE49-F238E27FC236}">
                  <a16:creationId xmlns:a16="http://schemas.microsoft.com/office/drawing/2014/main" id="{BCB2BF4F-D5B4-4629-89C7-9B9E87225842}"/>
                </a:ext>
              </a:extLst>
            </p:cNvPr>
            <p:cNvSpPr txBox="1"/>
            <p:nvPr/>
          </p:nvSpPr>
          <p:spPr>
            <a:xfrm>
              <a:off x="6418605" y="5937009"/>
              <a:ext cx="263213" cy="261610"/>
            </a:xfrm>
            <a:prstGeom prst="rect">
              <a:avLst/>
            </a:prstGeom>
            <a:noFill/>
          </p:spPr>
          <p:txBody>
            <a:bodyPr wrap="none" rtlCol="0">
              <a:spAutoFit/>
            </a:bodyPr>
            <a:lstStyle/>
            <a:p>
              <a:pPr algn="r"/>
              <a:r>
                <a:rPr lang="fr-FR" sz="1100"/>
                <a:t>0</a:t>
              </a:r>
            </a:p>
          </p:txBody>
        </p:sp>
        <p:sp>
          <p:nvSpPr>
            <p:cNvPr id="32" name="ZoneTexte 31">
              <a:extLst>
                <a:ext uri="{FF2B5EF4-FFF2-40B4-BE49-F238E27FC236}">
                  <a16:creationId xmlns:a16="http://schemas.microsoft.com/office/drawing/2014/main" id="{5828ACA9-4544-41DA-AE4B-D12F383EFD2E}"/>
                </a:ext>
              </a:extLst>
            </p:cNvPr>
            <p:cNvSpPr txBox="1"/>
            <p:nvPr/>
          </p:nvSpPr>
          <p:spPr>
            <a:xfrm>
              <a:off x="6828138" y="5937009"/>
              <a:ext cx="263213" cy="261610"/>
            </a:xfrm>
            <a:prstGeom prst="rect">
              <a:avLst/>
            </a:prstGeom>
            <a:noFill/>
          </p:spPr>
          <p:txBody>
            <a:bodyPr wrap="none" rtlCol="0">
              <a:spAutoFit/>
            </a:bodyPr>
            <a:lstStyle/>
            <a:p>
              <a:pPr algn="r"/>
              <a:r>
                <a:rPr lang="fr-FR" sz="1100"/>
                <a:t>2</a:t>
              </a:r>
            </a:p>
          </p:txBody>
        </p:sp>
        <p:sp>
          <p:nvSpPr>
            <p:cNvPr id="33" name="ZoneTexte 32">
              <a:extLst>
                <a:ext uri="{FF2B5EF4-FFF2-40B4-BE49-F238E27FC236}">
                  <a16:creationId xmlns:a16="http://schemas.microsoft.com/office/drawing/2014/main" id="{AA765DE5-7DE2-4F9F-A487-5C5699328536}"/>
                </a:ext>
              </a:extLst>
            </p:cNvPr>
            <p:cNvSpPr txBox="1"/>
            <p:nvPr/>
          </p:nvSpPr>
          <p:spPr>
            <a:xfrm>
              <a:off x="7305543" y="5937009"/>
              <a:ext cx="263213" cy="261610"/>
            </a:xfrm>
            <a:prstGeom prst="rect">
              <a:avLst/>
            </a:prstGeom>
            <a:noFill/>
          </p:spPr>
          <p:txBody>
            <a:bodyPr wrap="none" rtlCol="0">
              <a:spAutoFit/>
            </a:bodyPr>
            <a:lstStyle/>
            <a:p>
              <a:pPr algn="r"/>
              <a:r>
                <a:rPr lang="fr-FR" sz="1100"/>
                <a:t>4</a:t>
              </a:r>
            </a:p>
          </p:txBody>
        </p:sp>
        <p:sp>
          <p:nvSpPr>
            <p:cNvPr id="34" name="ZoneTexte 33">
              <a:extLst>
                <a:ext uri="{FF2B5EF4-FFF2-40B4-BE49-F238E27FC236}">
                  <a16:creationId xmlns:a16="http://schemas.microsoft.com/office/drawing/2014/main" id="{7A8E9050-FB92-4D9E-9CBA-1E727E86E423}"/>
                </a:ext>
              </a:extLst>
            </p:cNvPr>
            <p:cNvSpPr txBox="1"/>
            <p:nvPr/>
          </p:nvSpPr>
          <p:spPr>
            <a:xfrm>
              <a:off x="7764098" y="5937009"/>
              <a:ext cx="263213" cy="261610"/>
            </a:xfrm>
            <a:prstGeom prst="rect">
              <a:avLst/>
            </a:prstGeom>
            <a:noFill/>
          </p:spPr>
          <p:txBody>
            <a:bodyPr wrap="none" rtlCol="0">
              <a:spAutoFit/>
            </a:bodyPr>
            <a:lstStyle/>
            <a:p>
              <a:pPr algn="r"/>
              <a:r>
                <a:rPr lang="fr-FR" sz="1100"/>
                <a:t>6</a:t>
              </a:r>
            </a:p>
          </p:txBody>
        </p:sp>
        <p:sp>
          <p:nvSpPr>
            <p:cNvPr id="35" name="ZoneTexte 34">
              <a:extLst>
                <a:ext uri="{FF2B5EF4-FFF2-40B4-BE49-F238E27FC236}">
                  <a16:creationId xmlns:a16="http://schemas.microsoft.com/office/drawing/2014/main" id="{CECB7003-3988-47A1-A538-02A67DF3F955}"/>
                </a:ext>
              </a:extLst>
            </p:cNvPr>
            <p:cNvSpPr txBox="1"/>
            <p:nvPr/>
          </p:nvSpPr>
          <p:spPr>
            <a:xfrm>
              <a:off x="8232552" y="5937009"/>
              <a:ext cx="263213" cy="261610"/>
            </a:xfrm>
            <a:prstGeom prst="rect">
              <a:avLst/>
            </a:prstGeom>
            <a:noFill/>
          </p:spPr>
          <p:txBody>
            <a:bodyPr wrap="none" rtlCol="0">
              <a:spAutoFit/>
            </a:bodyPr>
            <a:lstStyle/>
            <a:p>
              <a:pPr algn="r"/>
              <a:r>
                <a:rPr lang="fr-FR" sz="1100"/>
                <a:t>8</a:t>
              </a:r>
            </a:p>
          </p:txBody>
        </p:sp>
        <p:sp>
          <p:nvSpPr>
            <p:cNvPr id="36" name="ZoneTexte 35">
              <a:extLst>
                <a:ext uri="{FF2B5EF4-FFF2-40B4-BE49-F238E27FC236}">
                  <a16:creationId xmlns:a16="http://schemas.microsoft.com/office/drawing/2014/main" id="{553E813A-51F7-4BC5-970A-7697681D49E1}"/>
                </a:ext>
              </a:extLst>
            </p:cNvPr>
            <p:cNvSpPr txBox="1"/>
            <p:nvPr/>
          </p:nvSpPr>
          <p:spPr>
            <a:xfrm>
              <a:off x="8656006" y="5937009"/>
              <a:ext cx="341760" cy="261610"/>
            </a:xfrm>
            <a:prstGeom prst="rect">
              <a:avLst/>
            </a:prstGeom>
            <a:noFill/>
          </p:spPr>
          <p:txBody>
            <a:bodyPr wrap="none" rtlCol="0">
              <a:spAutoFit/>
            </a:bodyPr>
            <a:lstStyle/>
            <a:p>
              <a:pPr algn="r"/>
              <a:r>
                <a:rPr lang="fr-FR" sz="1100"/>
                <a:t>10</a:t>
              </a:r>
            </a:p>
          </p:txBody>
        </p:sp>
        <p:sp>
          <p:nvSpPr>
            <p:cNvPr id="37" name="ZoneTexte 36">
              <a:extLst>
                <a:ext uri="{FF2B5EF4-FFF2-40B4-BE49-F238E27FC236}">
                  <a16:creationId xmlns:a16="http://schemas.microsoft.com/office/drawing/2014/main" id="{493ACAEA-1A55-4847-9B8F-828C096BA43A}"/>
                </a:ext>
              </a:extLst>
            </p:cNvPr>
            <p:cNvSpPr txBox="1"/>
            <p:nvPr/>
          </p:nvSpPr>
          <p:spPr>
            <a:xfrm>
              <a:off x="6618140" y="6084668"/>
              <a:ext cx="2175597" cy="430887"/>
            </a:xfrm>
            <a:prstGeom prst="rect">
              <a:avLst/>
            </a:prstGeom>
            <a:noFill/>
          </p:spPr>
          <p:txBody>
            <a:bodyPr wrap="none" rtlCol="0">
              <a:spAutoFit/>
            </a:bodyPr>
            <a:lstStyle/>
            <a:p>
              <a:pPr algn="ctr"/>
              <a:r>
                <a:rPr lang="fr-FR" sz="1100" b="1" dirty="0"/>
                <a:t>Etendue de la réponse T CD8 </a:t>
              </a:r>
            </a:p>
            <a:p>
              <a:pPr algn="ctr"/>
              <a:r>
                <a:rPr lang="fr-FR" sz="1100" b="1" dirty="0"/>
                <a:t>(IFN-</a:t>
              </a:r>
              <a:r>
                <a:rPr lang="fr-FR" sz="1100" b="1" dirty="0">
                  <a:latin typeface="Symbol" panose="05050102010706020507" pitchFamily="18" charset="2"/>
                </a:rPr>
                <a:t>g</a:t>
              </a:r>
              <a:r>
                <a:rPr lang="fr-FR" sz="1100" b="1" dirty="0"/>
                <a:t> </a:t>
              </a:r>
              <a:r>
                <a:rPr lang="fr-FR" sz="1100" b="1" dirty="0" err="1"/>
                <a:t>Elispot</a:t>
              </a:r>
              <a:r>
                <a:rPr lang="fr-FR" sz="1100" b="1" dirty="0"/>
                <a:t>)</a:t>
              </a:r>
            </a:p>
          </p:txBody>
        </p:sp>
        <p:sp>
          <p:nvSpPr>
            <p:cNvPr id="38" name="ZoneTexte 37">
              <a:extLst>
                <a:ext uri="{FF2B5EF4-FFF2-40B4-BE49-F238E27FC236}">
                  <a16:creationId xmlns:a16="http://schemas.microsoft.com/office/drawing/2014/main" id="{892FB0FF-1025-48D8-911A-7C49B414F57A}"/>
                </a:ext>
              </a:extLst>
            </p:cNvPr>
            <p:cNvSpPr txBox="1"/>
            <p:nvPr/>
          </p:nvSpPr>
          <p:spPr>
            <a:xfrm rot="16200000">
              <a:off x="5259549" y="4654074"/>
              <a:ext cx="1579278" cy="430887"/>
            </a:xfrm>
            <a:prstGeom prst="rect">
              <a:avLst/>
            </a:prstGeom>
            <a:noFill/>
          </p:spPr>
          <p:txBody>
            <a:bodyPr wrap="none" rtlCol="0">
              <a:spAutoFit/>
            </a:bodyPr>
            <a:lstStyle/>
            <a:p>
              <a:pPr algn="ctr"/>
              <a:r>
                <a:rPr lang="fr-FR" sz="1100" b="1" dirty="0"/>
                <a:t>Baisse de l’ADN VIH </a:t>
              </a:r>
              <a:br>
                <a:rPr lang="fr-FR" sz="1100" b="1" dirty="0"/>
              </a:br>
              <a:r>
                <a:rPr lang="fr-FR" sz="1100" b="1" dirty="0"/>
                <a:t> sur 1 an (FC)</a:t>
              </a:r>
            </a:p>
          </p:txBody>
        </p:sp>
        <p:sp>
          <p:nvSpPr>
            <p:cNvPr id="39" name="Ellipse 38">
              <a:extLst>
                <a:ext uri="{FF2B5EF4-FFF2-40B4-BE49-F238E27FC236}">
                  <a16:creationId xmlns:a16="http://schemas.microsoft.com/office/drawing/2014/main" id="{DA974BCE-DA4F-4044-9DCE-BF5D966334E5}"/>
                </a:ext>
              </a:extLst>
            </p:cNvPr>
            <p:cNvSpPr/>
            <p:nvPr/>
          </p:nvSpPr>
          <p:spPr bwMode="auto">
            <a:xfrm>
              <a:off x="8469422" y="4488848"/>
              <a:ext cx="103908" cy="103908"/>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40" name="ZoneTexte 39">
            <a:extLst>
              <a:ext uri="{FF2B5EF4-FFF2-40B4-BE49-F238E27FC236}">
                <a16:creationId xmlns:a16="http://schemas.microsoft.com/office/drawing/2014/main" id="{11CBA195-22DD-4DE3-A3C6-EB212CC5FDD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34</a:t>
            </a:r>
          </a:p>
        </p:txBody>
      </p:sp>
    </p:spTree>
    <p:extLst>
      <p:ext uri="{BB962C8B-B14F-4D97-AF65-F5344CB8AC3E}">
        <p14:creationId xmlns:p14="http://schemas.microsoft.com/office/powerpoint/2010/main" val="1654768407"/>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Importance de la réponse immune anti-CD8 sur la constitution du réservoir (2)</a:t>
            </a:r>
          </a:p>
        </p:txBody>
      </p:sp>
      <p:sp>
        <p:nvSpPr>
          <p:cNvPr id="3" name="Espace réservé du contenu 2"/>
          <p:cNvSpPr>
            <a:spLocks noGrp="1"/>
          </p:cNvSpPr>
          <p:nvPr>
            <p:ph idx="1"/>
          </p:nvPr>
        </p:nvSpPr>
        <p:spPr>
          <a:xfrm>
            <a:off x="457200" y="1341438"/>
            <a:ext cx="8507413" cy="989410"/>
          </a:xfrm>
        </p:spPr>
        <p:txBody>
          <a:bodyPr/>
          <a:lstStyle/>
          <a:p>
            <a:r>
              <a:rPr lang="fr-FR" sz="2000" dirty="0"/>
              <a:t>Biopsie ganglion inguinal chez un patient traité précocement </a:t>
            </a:r>
            <a:br>
              <a:rPr lang="fr-FR" sz="2000" dirty="0"/>
            </a:br>
            <a:r>
              <a:rPr lang="fr-FR" sz="2000" dirty="0"/>
              <a:t>avec CV &lt; 50 c/ml : persistance à S48 des ARV d’Ag p24 </a:t>
            </a:r>
            <a:br>
              <a:rPr lang="fr-FR" sz="2000" dirty="0"/>
            </a:br>
            <a:r>
              <a:rPr lang="fr-FR" sz="2000" dirty="0"/>
              <a:t>dans le tissu ganglionnaire</a:t>
            </a:r>
          </a:p>
        </p:txBody>
      </p:sp>
      <p:sp>
        <p:nvSpPr>
          <p:cNvPr id="8"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err="1">
                <a:solidFill>
                  <a:srgbClr val="0070C0"/>
                </a:solidFill>
              </a:rPr>
              <a:t>Ndhlovu</a:t>
            </a:r>
            <a:r>
              <a:rPr lang="fr-FR" sz="1200" i="1">
                <a:solidFill>
                  <a:srgbClr val="0070C0"/>
                </a:solidFill>
              </a:rPr>
              <a:t> Z, CROI 2018, Abs. 67</a:t>
            </a:r>
          </a:p>
        </p:txBody>
      </p:sp>
      <p:sp>
        <p:nvSpPr>
          <p:cNvPr id="6" name="Rectangle 76"/>
          <p:cNvSpPr>
            <a:spLocks noChangeArrowheads="1"/>
          </p:cNvSpPr>
          <p:nvPr/>
        </p:nvSpPr>
        <p:spPr bwMode="auto">
          <a:xfrm>
            <a:off x="2239500" y="2454381"/>
            <a:ext cx="4673266" cy="261610"/>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Hybridation in situ du ganglion lymphatique</a:t>
            </a:r>
            <a:endParaRPr lang="fr-FR" sz="2000" dirty="0">
              <a:solidFill>
                <a:srgbClr val="0070C0"/>
              </a:solidFill>
              <a:latin typeface="Calibri" panose="020F0502020204030204" pitchFamily="34" charset="0"/>
              <a:ea typeface="ＭＳ Ｐゴシック" pitchFamily="34" charset="-128"/>
            </a:endParaRPr>
          </a:p>
        </p:txBody>
      </p:sp>
      <p:pic>
        <p:nvPicPr>
          <p:cNvPr id="7" name="Image 6">
            <a:extLst>
              <a:ext uri="{FF2B5EF4-FFF2-40B4-BE49-F238E27FC236}">
                <a16:creationId xmlns:a16="http://schemas.microsoft.com/office/drawing/2014/main" id="{D1EBC6D0-6C36-4EA9-AD3E-45560A90D318}"/>
              </a:ext>
            </a:extLst>
          </p:cNvPr>
          <p:cNvPicPr>
            <a:picLocks noChangeAspect="1"/>
          </p:cNvPicPr>
          <p:nvPr/>
        </p:nvPicPr>
        <p:blipFill>
          <a:blip r:embed="rId3"/>
          <a:stretch>
            <a:fillRect/>
          </a:stretch>
        </p:blipFill>
        <p:spPr>
          <a:xfrm>
            <a:off x="575018" y="2843956"/>
            <a:ext cx="3183407" cy="3113185"/>
          </a:xfrm>
          <a:prstGeom prst="rect">
            <a:avLst/>
          </a:prstGeom>
        </p:spPr>
      </p:pic>
      <p:pic>
        <p:nvPicPr>
          <p:cNvPr id="9" name="Image 8">
            <a:extLst>
              <a:ext uri="{FF2B5EF4-FFF2-40B4-BE49-F238E27FC236}">
                <a16:creationId xmlns:a16="http://schemas.microsoft.com/office/drawing/2014/main" id="{03321EF3-F723-4887-9339-0362260C4ACC}"/>
              </a:ext>
            </a:extLst>
          </p:cNvPr>
          <p:cNvPicPr>
            <a:picLocks noChangeAspect="1"/>
          </p:cNvPicPr>
          <p:nvPr/>
        </p:nvPicPr>
        <p:blipFill rotWithShape="1">
          <a:blip r:embed="rId4"/>
          <a:srcRect b="14218"/>
          <a:stretch/>
        </p:blipFill>
        <p:spPr>
          <a:xfrm>
            <a:off x="3996082" y="2843957"/>
            <a:ext cx="4574682" cy="3113185"/>
          </a:xfrm>
          <a:prstGeom prst="rect">
            <a:avLst/>
          </a:prstGeom>
        </p:spPr>
      </p:pic>
      <p:grpSp>
        <p:nvGrpSpPr>
          <p:cNvPr id="10" name="Groupe 9">
            <a:extLst>
              <a:ext uri="{FF2B5EF4-FFF2-40B4-BE49-F238E27FC236}">
                <a16:creationId xmlns:a16="http://schemas.microsoft.com/office/drawing/2014/main" id="{A8900536-30CC-490D-A0C4-C572C52C9E98}"/>
              </a:ext>
            </a:extLst>
          </p:cNvPr>
          <p:cNvGrpSpPr/>
          <p:nvPr/>
        </p:nvGrpSpPr>
        <p:grpSpPr>
          <a:xfrm>
            <a:off x="568395" y="5962973"/>
            <a:ext cx="3837951" cy="528293"/>
            <a:chOff x="568395" y="5962973"/>
            <a:chExt cx="3837951" cy="528293"/>
          </a:xfrm>
        </p:grpSpPr>
        <p:sp>
          <p:nvSpPr>
            <p:cNvPr id="4" name="Rectangle 3"/>
            <p:cNvSpPr>
              <a:spLocks/>
            </p:cNvSpPr>
            <p:nvPr/>
          </p:nvSpPr>
          <p:spPr bwMode="auto">
            <a:xfrm>
              <a:off x="575019" y="6034005"/>
              <a:ext cx="144000" cy="144000"/>
            </a:xfrm>
            <a:prstGeom prst="rect">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 name="ZoneTexte 4"/>
            <p:cNvSpPr txBox="1"/>
            <p:nvPr/>
          </p:nvSpPr>
          <p:spPr>
            <a:xfrm>
              <a:off x="707538" y="5962973"/>
              <a:ext cx="1007165" cy="307777"/>
            </a:xfrm>
            <a:prstGeom prst="rect">
              <a:avLst/>
            </a:prstGeom>
            <a:noFill/>
          </p:spPr>
          <p:txBody>
            <a:bodyPr wrap="square" rtlCol="0">
              <a:spAutoFit/>
            </a:bodyPr>
            <a:lstStyle/>
            <a:p>
              <a:r>
                <a:rPr lang="fr-FR" sz="1400" b="1"/>
                <a:t>Noyau</a:t>
              </a:r>
            </a:p>
          </p:txBody>
        </p:sp>
        <p:sp>
          <p:nvSpPr>
            <p:cNvPr id="11" name="Rectangle 10"/>
            <p:cNvSpPr>
              <a:spLocks/>
            </p:cNvSpPr>
            <p:nvPr/>
          </p:nvSpPr>
          <p:spPr bwMode="auto">
            <a:xfrm>
              <a:off x="568395" y="6252665"/>
              <a:ext cx="144000" cy="144000"/>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 name="ZoneTexte 11"/>
            <p:cNvSpPr txBox="1"/>
            <p:nvPr/>
          </p:nvSpPr>
          <p:spPr>
            <a:xfrm>
              <a:off x="700914" y="6181633"/>
              <a:ext cx="1007165" cy="307777"/>
            </a:xfrm>
            <a:prstGeom prst="rect">
              <a:avLst/>
            </a:prstGeom>
            <a:noFill/>
          </p:spPr>
          <p:txBody>
            <a:bodyPr wrap="square" rtlCol="0">
              <a:spAutoFit/>
            </a:bodyPr>
            <a:lstStyle/>
            <a:p>
              <a:r>
                <a:rPr lang="fr-FR" sz="1400" b="1" dirty="0"/>
                <a:t>CD4</a:t>
              </a:r>
            </a:p>
          </p:txBody>
        </p:sp>
        <p:sp>
          <p:nvSpPr>
            <p:cNvPr id="13" name="Rectangle 12"/>
            <p:cNvSpPr>
              <a:spLocks/>
            </p:cNvSpPr>
            <p:nvPr/>
          </p:nvSpPr>
          <p:spPr bwMode="auto">
            <a:xfrm>
              <a:off x="1582184" y="6049113"/>
              <a:ext cx="144000" cy="144000"/>
            </a:xfrm>
            <a:prstGeom prst="rect">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 name="ZoneTexte 13"/>
            <p:cNvSpPr txBox="1"/>
            <p:nvPr/>
          </p:nvSpPr>
          <p:spPr>
            <a:xfrm>
              <a:off x="1714703" y="5964827"/>
              <a:ext cx="1007165" cy="307777"/>
            </a:xfrm>
            <a:prstGeom prst="rect">
              <a:avLst/>
            </a:prstGeom>
            <a:noFill/>
          </p:spPr>
          <p:txBody>
            <a:bodyPr wrap="square" rtlCol="0">
              <a:spAutoFit/>
            </a:bodyPr>
            <a:lstStyle/>
            <a:p>
              <a:r>
                <a:rPr lang="fr-FR" sz="1400" b="1"/>
                <a:t>Gag p24</a:t>
              </a:r>
            </a:p>
          </p:txBody>
        </p:sp>
        <p:sp>
          <p:nvSpPr>
            <p:cNvPr id="15" name="Rectangle 14"/>
            <p:cNvSpPr>
              <a:spLocks/>
            </p:cNvSpPr>
            <p:nvPr/>
          </p:nvSpPr>
          <p:spPr bwMode="auto">
            <a:xfrm>
              <a:off x="1575560" y="6254521"/>
              <a:ext cx="144000" cy="144000"/>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 name="ZoneTexte 15"/>
            <p:cNvSpPr txBox="1"/>
            <p:nvPr/>
          </p:nvSpPr>
          <p:spPr>
            <a:xfrm>
              <a:off x="1708079" y="6183489"/>
              <a:ext cx="2698267" cy="307777"/>
            </a:xfrm>
            <a:prstGeom prst="rect">
              <a:avLst/>
            </a:prstGeom>
            <a:noFill/>
          </p:spPr>
          <p:txBody>
            <a:bodyPr wrap="square" rtlCol="0">
              <a:spAutoFit/>
            </a:bodyPr>
            <a:lstStyle/>
            <a:p>
              <a:r>
                <a:rPr lang="fr-FR" sz="1400" b="1" dirty="0"/>
                <a:t>BCL-6 (marqueur nucléaire)</a:t>
              </a:r>
            </a:p>
          </p:txBody>
        </p:sp>
      </p:grpSp>
      <p:sp>
        <p:nvSpPr>
          <p:cNvPr id="17" name="ZoneTexte 16">
            <a:extLst>
              <a:ext uri="{FF2B5EF4-FFF2-40B4-BE49-F238E27FC236}">
                <a16:creationId xmlns:a16="http://schemas.microsoft.com/office/drawing/2014/main" id="{C3D8E2C2-5AE0-438B-98CC-D7DA704A7984}"/>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35</a:t>
            </a:r>
          </a:p>
        </p:txBody>
      </p:sp>
    </p:spTree>
    <p:extLst>
      <p:ext uri="{BB962C8B-B14F-4D97-AF65-F5344CB8AC3E}">
        <p14:creationId xmlns:p14="http://schemas.microsoft.com/office/powerpoint/2010/main" val="3048721919"/>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Sommaire</a:t>
            </a:r>
          </a:p>
        </p:txBody>
      </p:sp>
      <p:graphicFrame>
        <p:nvGraphicFramePr>
          <p:cNvPr id="7" name="Group 35"/>
          <p:cNvGraphicFramePr>
            <a:graphicFrameLocks noGrp="1"/>
          </p:cNvGraphicFramePr>
          <p:nvPr>
            <p:extLst>
              <p:ext uri="{D42A27DB-BD31-4B8C-83A1-F6EECF244321}">
                <p14:modId xmlns:p14="http://schemas.microsoft.com/office/powerpoint/2010/main" val="1758570362"/>
              </p:ext>
            </p:extLst>
          </p:nvPr>
        </p:nvGraphicFramePr>
        <p:xfrm>
          <a:off x="676275" y="1239831"/>
          <a:ext cx="7833114" cy="5230053"/>
        </p:xfrm>
        <a:graphic>
          <a:graphicData uri="http://schemas.openxmlformats.org/drawingml/2006/table">
            <a:tbl>
              <a:tblPr/>
              <a:tblGrid>
                <a:gridCol w="513333">
                  <a:extLst>
                    <a:ext uri="{9D8B030D-6E8A-4147-A177-3AD203B41FA5}">
                      <a16:colId xmlns:a16="http://schemas.microsoft.com/office/drawing/2014/main" val="20000"/>
                    </a:ext>
                  </a:extLst>
                </a:gridCol>
                <a:gridCol w="790112">
                  <a:extLst>
                    <a:ext uri="{9D8B030D-6E8A-4147-A177-3AD203B41FA5}">
                      <a16:colId xmlns:a16="http://schemas.microsoft.com/office/drawing/2014/main" val="20001"/>
                    </a:ext>
                  </a:extLst>
                </a:gridCol>
                <a:gridCol w="5212044">
                  <a:extLst>
                    <a:ext uri="{9D8B030D-6E8A-4147-A177-3AD203B41FA5}">
                      <a16:colId xmlns:a16="http://schemas.microsoft.com/office/drawing/2014/main" val="3214453585"/>
                    </a:ext>
                  </a:extLst>
                </a:gridCol>
                <a:gridCol w="1317625">
                  <a:extLst>
                    <a:ext uri="{9D8B030D-6E8A-4147-A177-3AD203B41FA5}">
                      <a16:colId xmlns:a16="http://schemas.microsoft.com/office/drawing/2014/main" val="20003"/>
                    </a:ext>
                  </a:extLst>
                </a:gridCol>
              </a:tblGrid>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ＭＳ Ｐゴシック" pitchFamily="34" charset="-128"/>
                        </a:rPr>
                        <a:t>Virologie - Immunologie</a:t>
                      </a:r>
                      <a:endPar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endPar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3519">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I.1</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lang="fr-FR" i="1" noProof="0">
                          <a:solidFill>
                            <a:srgbClr val="000066"/>
                          </a:solidFill>
                          <a:latin typeface="Trebuchet MS" panose="020B0603020202020204" pitchFamily="34" charset="0"/>
                        </a:rPr>
                        <a:t>Résistance</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 à 24</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50906311"/>
                  </a:ext>
                </a:extLst>
              </a:tr>
              <a:tr h="373519">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I.2</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lang="fr-FR" i="1" noProof="0">
                          <a:solidFill>
                            <a:srgbClr val="000066"/>
                          </a:solidFill>
                          <a:latin typeface="Trebuchet MS" panose="020B0603020202020204" pitchFamily="34" charset="0"/>
                        </a:rPr>
                        <a:t>Réservoir</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25 à 50</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00055317"/>
                  </a:ext>
                </a:extLst>
              </a:tr>
              <a:tr h="373519">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I.3</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lang="fr-FR" i="1" noProof="0" dirty="0">
                          <a:solidFill>
                            <a:srgbClr val="000066"/>
                          </a:solidFill>
                          <a:latin typeface="Trebuchet MS" panose="020B0603020202020204" pitchFamily="34" charset="0"/>
                        </a:rPr>
                        <a:t>Rémission - Cure</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51 à 63</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noProof="0" dirty="0">
                          <a:ln>
                            <a:noFill/>
                          </a:ln>
                          <a:solidFill>
                            <a:srgbClr val="000066"/>
                          </a:solidFill>
                          <a:effectLst/>
                          <a:latin typeface="Trebuchet MS" pitchFamily="34" charset="0"/>
                          <a:ea typeface="ＭＳ Ｐゴシック" pitchFamily="34" charset="-128"/>
                        </a:rPr>
                        <a:t>Pharmacologie</a:t>
                      </a:r>
                      <a:endPar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64 à 86</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III.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Traitements antirétroviraux</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endPar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06439077"/>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70C0"/>
                          </a:solidFill>
                          <a:effectLst/>
                          <a:latin typeface="Trebuchet MS" pitchFamily="34" charset="0"/>
                          <a:ea typeface="ＭＳ Ｐゴシック" pitchFamily="34" charset="-128"/>
                        </a:rPr>
                        <a:t>III.1 </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a:ln>
                            <a:noFill/>
                          </a:ln>
                          <a:solidFill>
                            <a:srgbClr val="000066"/>
                          </a:solidFill>
                          <a:effectLst/>
                          <a:latin typeface="Trebuchet MS" pitchFamily="34" charset="0"/>
                          <a:ea typeface="ＭＳ Ｐゴシック" pitchFamily="34" charset="-128"/>
                        </a:rPr>
                        <a:t>Première ligne de traitement</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87 à 100</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III.2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Patients prétraités</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101 à 116</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IV.</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noProof="0" dirty="0">
                          <a:ln>
                            <a:noFill/>
                          </a:ln>
                          <a:solidFill>
                            <a:srgbClr val="000066"/>
                          </a:solidFill>
                          <a:effectLst/>
                          <a:latin typeface="Trebuchet MS" pitchFamily="34" charset="0"/>
                          <a:ea typeface="ＭＳ Ｐゴシック" pitchFamily="34" charset="-128"/>
                        </a:rPr>
                        <a:t>Grossesse – Enfant</a:t>
                      </a:r>
                      <a:endParaRPr kumimoji="0" lang="fr-FR" sz="1800" b="0" i="1"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117 à 133</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25018531"/>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V.</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0066"/>
                          </a:solidFill>
                          <a:effectLst/>
                          <a:latin typeface="Trebuchet MS" pitchFamily="34" charset="0"/>
                          <a:ea typeface="ＭＳ Ｐゴシック" pitchFamily="34" charset="-128"/>
                          <a:cs typeface="+mn-cs"/>
                        </a:rPr>
                        <a:t>Comorbidités</a:t>
                      </a:r>
                      <a:endParaRPr kumimoji="0" lang="fr-FR" sz="1800" b="0" i="1"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endPar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70C0"/>
                          </a:solidFill>
                          <a:effectLst/>
                          <a:latin typeface="Trebuchet MS" pitchFamily="34" charset="0"/>
                          <a:ea typeface="ＭＳ Ｐゴシック" pitchFamily="34" charset="-128"/>
                        </a:rPr>
                        <a:t>V.1 </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a:ln>
                            <a:noFill/>
                          </a:ln>
                          <a:solidFill>
                            <a:srgbClr val="000066"/>
                          </a:solidFill>
                          <a:effectLst/>
                          <a:latin typeface="Trebuchet MS" pitchFamily="34" charset="0"/>
                          <a:ea typeface="ＭＳ Ｐゴシック" pitchFamily="34" charset="-128"/>
                        </a:rPr>
                        <a:t>Tuberculose</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134 à 148</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18896568"/>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V.2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a:ln>
                            <a:noFill/>
                          </a:ln>
                          <a:solidFill>
                            <a:srgbClr val="000066"/>
                          </a:solidFill>
                          <a:effectLst/>
                          <a:latin typeface="Trebuchet MS" pitchFamily="34" charset="0"/>
                          <a:ea typeface="Arial Unicode MS" pitchFamily="34" charset="-128"/>
                          <a:cs typeface="Arial Unicode MS" pitchFamily="34" charset="-128"/>
                        </a:rPr>
                        <a:t>Co-infection VHB ou VHC</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149 à 158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86631462"/>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V.3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Autres comorbidités</a:t>
                      </a:r>
                      <a:endParaRPr kumimoji="0" lang="fr-FR" sz="1800" b="0" i="1"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159 à 181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VI.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0066"/>
                          </a:solidFill>
                          <a:effectLst/>
                          <a:latin typeface="Trebuchet MS" pitchFamily="34" charset="0"/>
                          <a:ea typeface="ＭＳ Ｐゴシック" pitchFamily="34" charset="-128"/>
                        </a:rPr>
                        <a:t>PrEP</a:t>
                      </a:r>
                      <a:endParaRPr kumimoji="0" lang="fr-FR" sz="1800" b="0" i="1"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182 à 206</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42458">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noProof="0" dirty="0">
                          <a:ln>
                            <a:noFill/>
                          </a:ln>
                          <a:solidFill>
                            <a:srgbClr val="0070C0"/>
                          </a:solidFill>
                          <a:effectLst/>
                          <a:latin typeface="Trebuchet MS" pitchFamily="34" charset="0"/>
                          <a:ea typeface="Arial Unicode MS" pitchFamily="34" charset="-128"/>
                          <a:cs typeface="Arial Unicode MS" pitchFamily="34" charset="-128"/>
                        </a:rPr>
                        <a:t>VII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noProof="0" dirty="0">
                          <a:ln>
                            <a:noFill/>
                          </a:ln>
                          <a:solidFill>
                            <a:srgbClr val="000066"/>
                          </a:solidFill>
                          <a:effectLst/>
                          <a:latin typeface="Trebuchet MS" pitchFamily="34" charset="0"/>
                          <a:ea typeface="ＭＳ Ｐゴシック" pitchFamily="34" charset="-128"/>
                          <a:cs typeface="+mn-cs"/>
                        </a:rPr>
                        <a:t>Epidémiologie, Test and </a:t>
                      </a:r>
                      <a:r>
                        <a:rPr kumimoji="0" lang="fr-FR" sz="1800" b="0" i="1" u="none" strike="noStrike" cap="none" normalizeH="0" baseline="0" noProof="0" dirty="0" err="1">
                          <a:ln>
                            <a:noFill/>
                          </a:ln>
                          <a:solidFill>
                            <a:srgbClr val="000066"/>
                          </a:solidFill>
                          <a:effectLst/>
                          <a:latin typeface="Trebuchet MS" pitchFamily="34" charset="0"/>
                          <a:ea typeface="ＭＳ Ｐゴシック" pitchFamily="34" charset="-128"/>
                          <a:cs typeface="+mn-cs"/>
                        </a:rPr>
                        <a:t>Treat</a:t>
                      </a:r>
                      <a:r>
                        <a:rPr kumimoji="0" lang="fr-FR" sz="1800" b="0" i="1" u="none" strike="noStrike" cap="none" normalizeH="0" baseline="0" noProof="0" dirty="0">
                          <a:ln>
                            <a:noFill/>
                          </a:ln>
                          <a:solidFill>
                            <a:srgbClr val="000066"/>
                          </a:solidFill>
                          <a:effectLst/>
                          <a:latin typeface="Trebuchet MS" pitchFamily="34" charset="0"/>
                          <a:ea typeface="ＭＳ Ｐゴシック" pitchFamily="34" charset="-128"/>
                          <a:cs typeface="+mn-cs"/>
                        </a:rPr>
                        <a:t>, Prévention</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noProof="0" dirty="0">
                          <a:ln>
                            <a:noFill/>
                          </a:ln>
                          <a:solidFill>
                            <a:srgbClr val="000066"/>
                          </a:solidFill>
                          <a:effectLst/>
                          <a:latin typeface="Trebuchet MS" pitchFamily="34" charset="0"/>
                          <a:ea typeface="Arial Unicode MS" pitchFamily="34" charset="-128"/>
                          <a:cs typeface="Arial Unicode MS" pitchFamily="34" charset="-128"/>
                        </a:rPr>
                        <a:t>207 à 220</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73412923"/>
                  </a:ext>
                </a:extLst>
              </a:tr>
            </a:tbl>
          </a:graphicData>
        </a:graphic>
      </p:graphicFrame>
    </p:spTree>
    <p:extLst>
      <p:ext uri="{BB962C8B-B14F-4D97-AF65-F5344CB8AC3E}">
        <p14:creationId xmlns:p14="http://schemas.microsoft.com/office/powerpoint/2010/main" val="267231983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1547813" y="115887"/>
            <a:ext cx="7523162" cy="936625"/>
          </a:xfrm>
        </p:spPr>
        <p:txBody>
          <a:bodyPr/>
          <a:lstStyle/>
          <a:p>
            <a:r>
              <a:rPr lang="fr-FR" sz="2400" dirty="0"/>
              <a:t>Pas d’évidence de réplication dans les ganglions lymphatiques chez les patients avec CV &lt; 50 c/ml</a:t>
            </a:r>
          </a:p>
        </p:txBody>
      </p:sp>
      <p:sp>
        <p:nvSpPr>
          <p:cNvPr id="4" name="Espace réservé du contenu 3"/>
          <p:cNvSpPr>
            <a:spLocks noGrp="1"/>
          </p:cNvSpPr>
          <p:nvPr>
            <p:ph idx="1"/>
          </p:nvPr>
        </p:nvSpPr>
        <p:spPr/>
        <p:txBody>
          <a:bodyPr/>
          <a:lstStyle/>
          <a:p>
            <a:r>
              <a:rPr lang="fr-FR" sz="1800" b="1" dirty="0"/>
              <a:t>Rationnel : </a:t>
            </a:r>
            <a:r>
              <a:rPr lang="fr-FR" sz="1800" dirty="0"/>
              <a:t>les ganglions lymphatiques ont été décrits comme potentiels </a:t>
            </a:r>
            <a:br>
              <a:rPr lang="fr-FR" sz="1800" dirty="0"/>
            </a:br>
            <a:r>
              <a:rPr lang="fr-FR" sz="1800" dirty="0"/>
              <a:t>sites de réplication résiduelle continue en raison de la mauvaise pénétration des ARV dans ces sanctuaires</a:t>
            </a:r>
          </a:p>
          <a:p>
            <a:endParaRPr lang="fr-FR" sz="1800" dirty="0"/>
          </a:p>
          <a:p>
            <a:r>
              <a:rPr lang="fr-FR" sz="1800" b="1" dirty="0"/>
              <a:t>Patients et méthode </a:t>
            </a:r>
          </a:p>
          <a:p>
            <a:pPr lvl="1"/>
            <a:r>
              <a:rPr lang="fr-FR" sz="1600" dirty="0"/>
              <a:t>5 patients traités par ARV avec CV &lt; 50 c/ml (depuis 1,8 à 12,9 années)</a:t>
            </a:r>
          </a:p>
          <a:p>
            <a:pPr lvl="1"/>
            <a:r>
              <a:rPr lang="fr-FR" sz="1600" dirty="0"/>
              <a:t>Analyse des séquences ADN VIH des PBMC et des ganglions lymphatiques (séquençage génome unique de la région </a:t>
            </a:r>
            <a:r>
              <a:rPr lang="fr-FR" sz="1600" dirty="0" err="1"/>
              <a:t>pol</a:t>
            </a:r>
            <a:r>
              <a:rPr lang="fr-FR" sz="1600" dirty="0"/>
              <a:t>) </a:t>
            </a:r>
          </a:p>
          <a:p>
            <a:endParaRPr lang="fr-FR" sz="1800" dirty="0"/>
          </a:p>
          <a:p>
            <a:r>
              <a:rPr lang="fr-FR" sz="1800" b="1" dirty="0"/>
              <a:t>Résultats </a:t>
            </a:r>
          </a:p>
          <a:p>
            <a:pPr lvl="1"/>
            <a:r>
              <a:rPr lang="fr-FR" sz="1600" dirty="0"/>
              <a:t>Pas d’évolution des séquences ADN VIH entre</a:t>
            </a:r>
          </a:p>
          <a:p>
            <a:pPr lvl="2"/>
            <a:r>
              <a:rPr lang="fr-FR" sz="1600" dirty="0"/>
              <a:t>PBMC pré-ARV et sous traitement</a:t>
            </a:r>
          </a:p>
          <a:p>
            <a:pPr lvl="2"/>
            <a:r>
              <a:rPr lang="fr-FR" sz="1600" dirty="0"/>
              <a:t>ganglions pré-ARV et sous traitement</a:t>
            </a:r>
          </a:p>
          <a:p>
            <a:pPr lvl="1"/>
            <a:r>
              <a:rPr lang="fr-FR" sz="1600" dirty="0"/>
              <a:t>Pas d’évidence de </a:t>
            </a:r>
            <a:r>
              <a:rPr lang="fr-FR" sz="1600" dirty="0" err="1"/>
              <a:t>compartimentalisation</a:t>
            </a:r>
            <a:endParaRPr lang="fr-FR" sz="1600" dirty="0"/>
          </a:p>
          <a:p>
            <a:pPr lvl="1"/>
            <a:endParaRPr lang="fr-FR" sz="1800" dirty="0"/>
          </a:p>
          <a:p>
            <a:r>
              <a:rPr lang="fr-FR" b="1" dirty="0">
                <a:solidFill>
                  <a:srgbClr val="0070C0"/>
                </a:solidFill>
                <a:latin typeface="Calibri" panose="020F0502020204030204" pitchFamily="34" charset="0"/>
                <a:cs typeface="Calibri" panose="020F0502020204030204" pitchFamily="34" charset="0"/>
              </a:rPr>
              <a:t>Conclusion : </a:t>
            </a:r>
            <a:r>
              <a:rPr lang="fr-FR" sz="1800" dirty="0"/>
              <a:t>pas d’évidence de réplication résiduelle chez les patients </a:t>
            </a:r>
            <a:br>
              <a:rPr lang="fr-FR" sz="1800" dirty="0"/>
            </a:br>
            <a:r>
              <a:rPr lang="fr-FR" sz="1800" dirty="0"/>
              <a:t>avec CV &lt; 50 c/ml, ce qui suggère que l’infection VIH est maintenue par </a:t>
            </a:r>
            <a:br>
              <a:rPr lang="fr-FR" sz="1800" dirty="0"/>
            </a:br>
            <a:r>
              <a:rPr lang="fr-FR" sz="1800" dirty="0"/>
              <a:t>la prolifération de cellules infectées avant les ARV, et non par des cycles continus de réplication virale aussi bien dans le plasma que dans les ganglions</a:t>
            </a:r>
          </a:p>
          <a:p>
            <a:endParaRPr lang="fr-FR" sz="1800" dirty="0"/>
          </a:p>
        </p:txBody>
      </p:sp>
      <p:sp>
        <p:nvSpPr>
          <p:cNvPr id="5"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McManus</a:t>
            </a:r>
            <a:r>
              <a:rPr lang="fr-FR" sz="1200" i="1" dirty="0">
                <a:solidFill>
                  <a:srgbClr val="0070C0"/>
                </a:solidFill>
              </a:rPr>
              <a:t> WR, CROI 2018, Abs. 70</a:t>
            </a:r>
          </a:p>
        </p:txBody>
      </p:sp>
      <p:sp>
        <p:nvSpPr>
          <p:cNvPr id="6" name="ZoneTexte 5">
            <a:extLst>
              <a:ext uri="{FF2B5EF4-FFF2-40B4-BE49-F238E27FC236}">
                <a16:creationId xmlns:a16="http://schemas.microsoft.com/office/drawing/2014/main" id="{152F6DD8-725A-4643-BC3D-6BAF23A869B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36</a:t>
            </a:r>
          </a:p>
        </p:txBody>
      </p:sp>
    </p:spTree>
    <p:extLst>
      <p:ext uri="{BB962C8B-B14F-4D97-AF65-F5344CB8AC3E}">
        <p14:creationId xmlns:p14="http://schemas.microsoft.com/office/powerpoint/2010/main" val="3701683680"/>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contenu 3"/>
          <p:cNvSpPr>
            <a:spLocks noGrp="1"/>
          </p:cNvSpPr>
          <p:nvPr>
            <p:ph idx="1"/>
          </p:nvPr>
        </p:nvSpPr>
        <p:spPr>
          <a:xfrm>
            <a:off x="293454" y="1159936"/>
            <a:ext cx="8788401" cy="5111750"/>
          </a:xfrm>
        </p:spPr>
        <p:txBody>
          <a:bodyPr/>
          <a:lstStyle/>
          <a:p>
            <a:pPr>
              <a:spcBef>
                <a:spcPts val="600"/>
              </a:spcBef>
            </a:pPr>
            <a:r>
              <a:rPr lang="fr-FR" sz="2000" dirty="0"/>
              <a:t>Les essais randomisés d’intensification avec RAL ont montré une </a:t>
            </a:r>
            <a:r>
              <a:rPr lang="fr-FR" sz="2000" b="1" dirty="0">
                <a:sym typeface="Wingdings 3" panose="05040102010807070707" pitchFamily="18" charset="2"/>
              </a:rPr>
              <a:t></a:t>
            </a:r>
            <a:r>
              <a:rPr lang="fr-FR" sz="2000" dirty="0"/>
              <a:t> </a:t>
            </a:r>
            <a:br>
              <a:rPr lang="fr-FR" sz="2000" dirty="0"/>
            </a:br>
            <a:r>
              <a:rPr lang="fr-FR" sz="2000" dirty="0"/>
              <a:t>des cercles 2-LTR chez une partie des patients, argument en faveur d’une réplication résiduelle continue</a:t>
            </a:r>
          </a:p>
          <a:p>
            <a:pPr>
              <a:spcBef>
                <a:spcPts val="600"/>
              </a:spcBef>
            </a:pPr>
            <a:endParaRPr lang="fr-FR" sz="1200" dirty="0"/>
          </a:p>
          <a:p>
            <a:pPr>
              <a:spcBef>
                <a:spcPts val="600"/>
              </a:spcBef>
            </a:pPr>
            <a:r>
              <a:rPr lang="fr-FR" sz="2000" b="1" dirty="0"/>
              <a:t>Objectif : </a:t>
            </a:r>
            <a:r>
              <a:rPr lang="fr-FR" sz="2000" dirty="0"/>
              <a:t>évaluer l’impact d’une intensification avec DTG sur la réplication résiduelle chez des patients traités par ARV avec </a:t>
            </a:r>
            <a:br>
              <a:rPr lang="fr-FR" sz="2000" dirty="0"/>
            </a:br>
            <a:r>
              <a:rPr lang="fr-FR" sz="2000" dirty="0"/>
              <a:t>CV &lt; 50 c/ml </a:t>
            </a:r>
          </a:p>
          <a:p>
            <a:pPr>
              <a:spcBef>
                <a:spcPts val="600"/>
              </a:spcBef>
            </a:pPr>
            <a:endParaRPr lang="fr-FR" sz="1200" dirty="0"/>
          </a:p>
          <a:p>
            <a:pPr>
              <a:spcBef>
                <a:spcPts val="600"/>
              </a:spcBef>
            </a:pPr>
            <a:r>
              <a:rPr lang="fr-FR" sz="2000" b="1" dirty="0"/>
              <a:t>Patients et schéma de l’étude</a:t>
            </a:r>
          </a:p>
          <a:p>
            <a:pPr lvl="1">
              <a:spcBef>
                <a:spcPts val="600"/>
              </a:spcBef>
            </a:pPr>
            <a:r>
              <a:rPr lang="fr-FR" sz="1800" dirty="0"/>
              <a:t>Traités par ARV (86 % INNTI, 14 % IP) avec CV &lt; 50 c/ml </a:t>
            </a:r>
            <a:br>
              <a:rPr lang="fr-FR" sz="1800" dirty="0"/>
            </a:br>
            <a:r>
              <a:rPr lang="fr-FR" sz="1800" dirty="0"/>
              <a:t>depuis au moins 3 ans (Australie) </a:t>
            </a:r>
          </a:p>
          <a:p>
            <a:pPr lvl="1">
              <a:spcBef>
                <a:spcPts val="600"/>
              </a:spcBef>
            </a:pPr>
            <a:r>
              <a:rPr lang="fr-FR" sz="1800" dirty="0"/>
              <a:t>Essai randomisé en double aveugle (bras DTG, n = 21 ; bras placebo, n = 19)</a:t>
            </a:r>
          </a:p>
          <a:p>
            <a:pPr lvl="1">
              <a:spcBef>
                <a:spcPts val="600"/>
              </a:spcBef>
            </a:pPr>
            <a:r>
              <a:rPr lang="fr-FR" sz="1800" dirty="0"/>
              <a:t>Intensification par DTG 50 mg qd pendant 56 jours </a:t>
            </a:r>
          </a:p>
          <a:p>
            <a:pPr>
              <a:spcBef>
                <a:spcPts val="600"/>
              </a:spcBef>
            </a:pPr>
            <a:endParaRPr lang="fr-FR" sz="1200" dirty="0"/>
          </a:p>
          <a:p>
            <a:pPr>
              <a:spcBef>
                <a:spcPts val="600"/>
              </a:spcBef>
            </a:pPr>
            <a:r>
              <a:rPr lang="fr-FR" sz="2000" b="1" dirty="0"/>
              <a:t>Critère principal : </a:t>
            </a:r>
            <a:r>
              <a:rPr lang="fr-FR" sz="2000" dirty="0"/>
              <a:t>quantification des cercles 2-LTR dans les cellules CD4+ circulantes à 7 jours de l’intensification par DTG</a:t>
            </a:r>
          </a:p>
          <a:p>
            <a:pPr lvl="1">
              <a:spcBef>
                <a:spcPts val="600"/>
              </a:spcBef>
            </a:pPr>
            <a:endParaRPr lang="fr-FR" sz="2000" dirty="0"/>
          </a:p>
        </p:txBody>
      </p:sp>
      <p:sp>
        <p:nvSpPr>
          <p:cNvPr id="5"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Rasmussen TA, CROI 2018, Abs. 71</a:t>
            </a:r>
          </a:p>
        </p:txBody>
      </p:sp>
      <p:sp>
        <p:nvSpPr>
          <p:cNvPr id="6" name="Titre 1"/>
          <p:cNvSpPr>
            <a:spLocks noGrp="1"/>
          </p:cNvSpPr>
          <p:nvPr>
            <p:ph type="title"/>
          </p:nvPr>
        </p:nvSpPr>
        <p:spPr/>
        <p:txBody>
          <a:bodyPr/>
          <a:lstStyle/>
          <a:p>
            <a:r>
              <a:rPr lang="fr-FR" dirty="0"/>
              <a:t>Essai d’intensification avec DTG : </a:t>
            </a:r>
            <a:br>
              <a:rPr lang="fr-FR" dirty="0"/>
            </a:br>
            <a:r>
              <a:rPr lang="fr-FR" dirty="0"/>
              <a:t>pas de réplication virale résiduelle (1)  </a:t>
            </a:r>
          </a:p>
        </p:txBody>
      </p:sp>
      <p:sp>
        <p:nvSpPr>
          <p:cNvPr id="7" name="ZoneTexte 6">
            <a:extLst>
              <a:ext uri="{FF2B5EF4-FFF2-40B4-BE49-F238E27FC236}">
                <a16:creationId xmlns:a16="http://schemas.microsoft.com/office/drawing/2014/main" id="{464BA868-E4FB-4259-9D23-0D362D1A0312}"/>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37</a:t>
            </a:r>
          </a:p>
        </p:txBody>
      </p:sp>
    </p:spTree>
    <p:extLst>
      <p:ext uri="{BB962C8B-B14F-4D97-AF65-F5344CB8AC3E}">
        <p14:creationId xmlns:p14="http://schemas.microsoft.com/office/powerpoint/2010/main" val="2521523041"/>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Essai d’intensification avec DTG : </a:t>
            </a:r>
            <a:br>
              <a:rPr lang="fr-FR" dirty="0"/>
            </a:br>
            <a:r>
              <a:rPr lang="fr-FR" dirty="0"/>
              <a:t>pas de réplication virale résiduelle (2) </a:t>
            </a:r>
          </a:p>
        </p:txBody>
      </p:sp>
      <p:sp>
        <p:nvSpPr>
          <p:cNvPr id="3" name="Espace réservé du contenu 2"/>
          <p:cNvSpPr>
            <a:spLocks noGrp="1"/>
          </p:cNvSpPr>
          <p:nvPr>
            <p:ph idx="1"/>
          </p:nvPr>
        </p:nvSpPr>
        <p:spPr>
          <a:xfrm>
            <a:off x="215900" y="1227138"/>
            <a:ext cx="8748713" cy="5111750"/>
          </a:xfrm>
        </p:spPr>
        <p:txBody>
          <a:bodyPr/>
          <a:lstStyle/>
          <a:p>
            <a:r>
              <a:rPr lang="fr-FR" sz="1800" dirty="0"/>
              <a:t>Pas d’impact de l’intensification par DTG sur le niveau des cercles 2-LTR</a:t>
            </a:r>
          </a:p>
          <a:p>
            <a:endParaRPr lang="fr-FR" sz="2000" dirty="0"/>
          </a:p>
          <a:p>
            <a:endParaRPr lang="fr-FR" sz="2000" dirty="0"/>
          </a:p>
          <a:p>
            <a:endParaRPr lang="fr-FR" sz="2000" dirty="0"/>
          </a:p>
          <a:p>
            <a:endParaRPr lang="fr-FR" sz="2000" dirty="0"/>
          </a:p>
          <a:p>
            <a:endParaRPr lang="fr-FR" sz="2000" dirty="0"/>
          </a:p>
          <a:p>
            <a:endParaRPr lang="fr-FR" sz="2000" dirty="0"/>
          </a:p>
          <a:p>
            <a:pPr marL="0" indent="0">
              <a:buNone/>
            </a:pPr>
            <a:br>
              <a:rPr lang="fr-FR" sz="1600" dirty="0"/>
            </a:br>
            <a:br>
              <a:rPr lang="fr-FR" sz="1600" dirty="0"/>
            </a:br>
            <a:endParaRPr lang="fr-FR" sz="1600" dirty="0"/>
          </a:p>
          <a:p>
            <a:endParaRPr lang="fr-FR" dirty="0"/>
          </a:p>
          <a:p>
            <a:endParaRPr lang="fr-FR" sz="2000" dirty="0"/>
          </a:p>
          <a:p>
            <a:endParaRPr lang="fr-FR" sz="1100" dirty="0"/>
          </a:p>
          <a:p>
            <a:r>
              <a:rPr lang="fr-FR" sz="1800" dirty="0"/>
              <a:t>Pas d’impact sur ADN total, ADN intégré, ARN associé aux cellules, </a:t>
            </a:r>
            <a:br>
              <a:rPr lang="fr-FR" sz="1800" dirty="0"/>
            </a:br>
            <a:r>
              <a:rPr lang="fr-FR" sz="1800" dirty="0"/>
              <a:t>niveau d’activation des cellules (HLA-DR CD38+ et PD-1), marqueurs </a:t>
            </a:r>
          </a:p>
          <a:p>
            <a:pPr marL="0" indent="0">
              <a:buNone/>
              <a:tabLst>
                <a:tab pos="304800" algn="l"/>
              </a:tabLst>
            </a:pPr>
            <a:r>
              <a:rPr lang="fr-FR" sz="1800" dirty="0"/>
              <a:t>	de l’inflammation (CD14s, D-dimères, IL-6 et </a:t>
            </a:r>
            <a:r>
              <a:rPr lang="fr-FR" sz="1800" dirty="0" err="1"/>
              <a:t>CRPus</a:t>
            </a:r>
            <a:r>
              <a:rPr lang="fr-FR" sz="1800" dirty="0"/>
              <a:t>)</a:t>
            </a:r>
          </a:p>
          <a:p>
            <a:endParaRPr lang="fr-FR" sz="900" dirty="0"/>
          </a:p>
          <a:p>
            <a:r>
              <a:rPr lang="fr-FR" sz="2000" b="1" dirty="0">
                <a:solidFill>
                  <a:srgbClr val="0070C0"/>
                </a:solidFill>
                <a:latin typeface="Calibri" panose="020F0502020204030204" pitchFamily="34" charset="0"/>
                <a:cs typeface="Calibri" panose="020F0502020204030204" pitchFamily="34" charset="0"/>
              </a:rPr>
              <a:t>Conclusion : </a:t>
            </a:r>
            <a:r>
              <a:rPr lang="fr-FR" sz="1800" dirty="0"/>
              <a:t>pas d’évidence de réplication résiduelle plasmatique après intensification par DTG</a:t>
            </a:r>
          </a:p>
        </p:txBody>
      </p:sp>
      <p:sp>
        <p:nvSpPr>
          <p:cNvPr id="5" name="Text Box 3"/>
          <p:cNvSpPr txBox="1">
            <a:spLocks noChangeArrowheads="1"/>
          </p:cNvSpPr>
          <p:nvPr/>
        </p:nvSpPr>
        <p:spPr bwMode="auto">
          <a:xfrm>
            <a:off x="4406901" y="6583363"/>
            <a:ext cx="4737100" cy="276999"/>
          </a:xfrm>
          <a:prstGeom prst="rect">
            <a:avLst/>
          </a:prstGeom>
          <a:noFill/>
          <a:ln w="9525">
            <a:noFill/>
            <a:miter lim="800000"/>
            <a:headEnd/>
            <a:tailEnd/>
          </a:ln>
        </p:spPr>
        <p:txBody>
          <a:bodyPr wrap="square">
            <a:spAutoFit/>
          </a:bodyPr>
          <a:lstStyle/>
          <a:p>
            <a:pPr algn="r" eaLnBrk="0" hangingPunct="0"/>
            <a:r>
              <a:rPr lang="fr-FR" sz="1200" i="1">
                <a:solidFill>
                  <a:srgbClr val="0070C0"/>
                </a:solidFill>
              </a:rPr>
              <a:t>Rasmussen TA, CROI 2018, Abs. 71</a:t>
            </a:r>
          </a:p>
        </p:txBody>
      </p:sp>
      <p:sp>
        <p:nvSpPr>
          <p:cNvPr id="6" name="Rectangle 76"/>
          <p:cNvSpPr>
            <a:spLocks noChangeArrowheads="1"/>
          </p:cNvSpPr>
          <p:nvPr/>
        </p:nvSpPr>
        <p:spPr bwMode="auto">
          <a:xfrm>
            <a:off x="1826741" y="1723605"/>
            <a:ext cx="4491935" cy="237501"/>
          </a:xfrm>
          <a:prstGeom prst="rect">
            <a:avLst/>
          </a:prstGeom>
          <a:noFill/>
          <a:ln w="9525">
            <a:noFill/>
            <a:miter lim="800000"/>
            <a:headEnd/>
            <a:tailEnd/>
          </a:ln>
        </p:spPr>
        <p:txBody>
          <a:bodyPr wrap="none" lIns="0" tIns="0" rIns="0" bIns="0">
            <a:spAutoFit/>
          </a:bodyPr>
          <a:lstStyle/>
          <a:p>
            <a:pPr algn="ctr">
              <a:lnSpc>
                <a:spcPct val="85000"/>
              </a:lnSpc>
            </a:pPr>
            <a:r>
              <a:rPr lang="fr-FR" b="1">
                <a:solidFill>
                  <a:srgbClr val="0070C0"/>
                </a:solidFill>
                <a:latin typeface="Calibri" panose="020F0502020204030204" pitchFamily="34" charset="0"/>
                <a:ea typeface="ＭＳ Ｐゴシック" pitchFamily="34" charset="-128"/>
              </a:rPr>
              <a:t>Quantification des cercles 2-LTR (c/10</a:t>
            </a:r>
            <a:r>
              <a:rPr lang="fr-FR" b="1" baseline="30000">
                <a:solidFill>
                  <a:srgbClr val="0070C0"/>
                </a:solidFill>
                <a:latin typeface="Calibri" panose="020F0502020204030204" pitchFamily="34" charset="0"/>
                <a:ea typeface="ＭＳ Ｐゴシック" pitchFamily="34" charset="-128"/>
              </a:rPr>
              <a:t>6</a:t>
            </a:r>
            <a:r>
              <a:rPr lang="fr-FR" b="1">
                <a:solidFill>
                  <a:srgbClr val="0070C0"/>
                </a:solidFill>
                <a:latin typeface="Calibri" panose="020F0502020204030204" pitchFamily="34" charset="0"/>
                <a:ea typeface="ＭＳ Ｐゴシック" pitchFamily="34" charset="-128"/>
              </a:rPr>
              <a:t> cellules)</a:t>
            </a:r>
            <a:endParaRPr lang="fr-FR" sz="1600">
              <a:solidFill>
                <a:srgbClr val="0070C0"/>
              </a:solidFill>
              <a:latin typeface="Calibri" panose="020F0502020204030204" pitchFamily="34" charset="0"/>
              <a:ea typeface="ＭＳ Ｐゴシック" pitchFamily="34" charset="-128"/>
            </a:endParaRPr>
          </a:p>
        </p:txBody>
      </p:sp>
      <p:sp>
        <p:nvSpPr>
          <p:cNvPr id="26" name="ZoneTexte 25">
            <a:extLst>
              <a:ext uri="{FF2B5EF4-FFF2-40B4-BE49-F238E27FC236}">
                <a16:creationId xmlns:a16="http://schemas.microsoft.com/office/drawing/2014/main" id="{0F6F2351-334C-4E8C-B0EC-AF744F615CE9}"/>
              </a:ext>
            </a:extLst>
          </p:cNvPr>
          <p:cNvSpPr txBox="1"/>
          <p:nvPr/>
        </p:nvSpPr>
        <p:spPr>
          <a:xfrm>
            <a:off x="4262141" y="4874276"/>
            <a:ext cx="157590" cy="236302"/>
          </a:xfrm>
          <a:prstGeom prst="rect">
            <a:avLst/>
          </a:prstGeom>
          <a:noFill/>
        </p:spPr>
        <p:txBody>
          <a:bodyPr wrap="none" rtlCol="0">
            <a:spAutoFit/>
          </a:bodyPr>
          <a:lstStyle/>
          <a:p>
            <a:pPr algn="ctr"/>
            <a:endParaRPr lang="fr-FR" sz="1200" b="1"/>
          </a:p>
        </p:txBody>
      </p:sp>
      <p:grpSp>
        <p:nvGrpSpPr>
          <p:cNvPr id="4" name="Groupe 3">
            <a:extLst>
              <a:ext uri="{FF2B5EF4-FFF2-40B4-BE49-F238E27FC236}">
                <a16:creationId xmlns:a16="http://schemas.microsoft.com/office/drawing/2014/main" id="{EF2C6947-BF92-47C3-B8F2-789C78DE10FA}"/>
              </a:ext>
            </a:extLst>
          </p:cNvPr>
          <p:cNvGrpSpPr/>
          <p:nvPr/>
        </p:nvGrpSpPr>
        <p:grpSpPr>
          <a:xfrm>
            <a:off x="1629630" y="2014578"/>
            <a:ext cx="5790455" cy="2886194"/>
            <a:chOff x="1629630" y="2014578"/>
            <a:chExt cx="5790455" cy="2886194"/>
          </a:xfrm>
        </p:grpSpPr>
        <p:sp>
          <p:nvSpPr>
            <p:cNvPr id="9" name="ZoneTexte 8">
              <a:extLst>
                <a:ext uri="{FF2B5EF4-FFF2-40B4-BE49-F238E27FC236}">
                  <a16:creationId xmlns:a16="http://schemas.microsoft.com/office/drawing/2014/main" id="{022D8BB7-B499-4AFA-B311-758A2A501AC4}"/>
                </a:ext>
              </a:extLst>
            </p:cNvPr>
            <p:cNvSpPr txBox="1"/>
            <p:nvPr/>
          </p:nvSpPr>
          <p:spPr>
            <a:xfrm>
              <a:off x="2298667" y="4637974"/>
              <a:ext cx="230011" cy="236302"/>
            </a:xfrm>
            <a:prstGeom prst="rect">
              <a:avLst/>
            </a:prstGeom>
            <a:noFill/>
          </p:spPr>
          <p:txBody>
            <a:bodyPr wrap="none" rtlCol="0">
              <a:spAutoFit/>
            </a:bodyPr>
            <a:lstStyle/>
            <a:p>
              <a:pPr algn="ctr"/>
              <a:r>
                <a:rPr lang="fr-FR" sz="1200"/>
                <a:t>0</a:t>
              </a:r>
            </a:p>
          </p:txBody>
        </p:sp>
        <p:sp>
          <p:nvSpPr>
            <p:cNvPr id="10" name="ZoneTexte 9">
              <a:extLst>
                <a:ext uri="{FF2B5EF4-FFF2-40B4-BE49-F238E27FC236}">
                  <a16:creationId xmlns:a16="http://schemas.microsoft.com/office/drawing/2014/main" id="{9F29D8A1-1BBA-4CF7-80A6-86C68125AE16}"/>
                </a:ext>
              </a:extLst>
            </p:cNvPr>
            <p:cNvSpPr txBox="1"/>
            <p:nvPr/>
          </p:nvSpPr>
          <p:spPr>
            <a:xfrm>
              <a:off x="3168104" y="4637974"/>
              <a:ext cx="230011" cy="236302"/>
            </a:xfrm>
            <a:prstGeom prst="rect">
              <a:avLst/>
            </a:prstGeom>
            <a:noFill/>
          </p:spPr>
          <p:txBody>
            <a:bodyPr wrap="none" rtlCol="0">
              <a:spAutoFit/>
            </a:bodyPr>
            <a:lstStyle/>
            <a:p>
              <a:pPr algn="ctr"/>
              <a:r>
                <a:rPr lang="fr-FR" sz="1200"/>
                <a:t>7</a:t>
              </a:r>
            </a:p>
          </p:txBody>
        </p:sp>
        <p:sp>
          <p:nvSpPr>
            <p:cNvPr id="11" name="ZoneTexte 10">
              <a:extLst>
                <a:ext uri="{FF2B5EF4-FFF2-40B4-BE49-F238E27FC236}">
                  <a16:creationId xmlns:a16="http://schemas.microsoft.com/office/drawing/2014/main" id="{ECFA07E2-D616-43DD-BD7E-74CCFB3889AA}"/>
                </a:ext>
              </a:extLst>
            </p:cNvPr>
            <p:cNvSpPr txBox="1"/>
            <p:nvPr/>
          </p:nvSpPr>
          <p:spPr>
            <a:xfrm>
              <a:off x="3978887" y="4637974"/>
              <a:ext cx="302488" cy="236302"/>
            </a:xfrm>
            <a:prstGeom prst="rect">
              <a:avLst/>
            </a:prstGeom>
            <a:noFill/>
          </p:spPr>
          <p:txBody>
            <a:bodyPr wrap="none" rtlCol="0">
              <a:spAutoFit/>
            </a:bodyPr>
            <a:lstStyle/>
            <a:p>
              <a:pPr algn="ctr"/>
              <a:r>
                <a:rPr lang="fr-FR" sz="1200"/>
                <a:t>14</a:t>
              </a:r>
            </a:p>
          </p:txBody>
        </p:sp>
        <p:sp>
          <p:nvSpPr>
            <p:cNvPr id="12" name="ZoneTexte 11">
              <a:extLst>
                <a:ext uri="{FF2B5EF4-FFF2-40B4-BE49-F238E27FC236}">
                  <a16:creationId xmlns:a16="http://schemas.microsoft.com/office/drawing/2014/main" id="{3FBB8635-7D92-4132-9946-F744B1271965}"/>
                </a:ext>
              </a:extLst>
            </p:cNvPr>
            <p:cNvSpPr txBox="1"/>
            <p:nvPr/>
          </p:nvSpPr>
          <p:spPr>
            <a:xfrm>
              <a:off x="4547677" y="4637974"/>
              <a:ext cx="302488" cy="236302"/>
            </a:xfrm>
            <a:prstGeom prst="rect">
              <a:avLst/>
            </a:prstGeom>
            <a:noFill/>
          </p:spPr>
          <p:txBody>
            <a:bodyPr wrap="none" rtlCol="0">
              <a:spAutoFit/>
            </a:bodyPr>
            <a:lstStyle/>
            <a:p>
              <a:pPr algn="ctr"/>
              <a:r>
                <a:rPr lang="fr-FR" sz="1200"/>
                <a:t>28</a:t>
              </a:r>
            </a:p>
          </p:txBody>
        </p:sp>
        <p:sp>
          <p:nvSpPr>
            <p:cNvPr id="13" name="ZoneTexte 12">
              <a:extLst>
                <a:ext uri="{FF2B5EF4-FFF2-40B4-BE49-F238E27FC236}">
                  <a16:creationId xmlns:a16="http://schemas.microsoft.com/office/drawing/2014/main" id="{D360550F-EE54-4B68-82DC-285E21F5233E}"/>
                </a:ext>
              </a:extLst>
            </p:cNvPr>
            <p:cNvSpPr txBox="1"/>
            <p:nvPr/>
          </p:nvSpPr>
          <p:spPr>
            <a:xfrm>
              <a:off x="4985208" y="4637974"/>
              <a:ext cx="302488" cy="236302"/>
            </a:xfrm>
            <a:prstGeom prst="rect">
              <a:avLst/>
            </a:prstGeom>
            <a:noFill/>
          </p:spPr>
          <p:txBody>
            <a:bodyPr wrap="none" rtlCol="0">
              <a:spAutoFit/>
            </a:bodyPr>
            <a:lstStyle/>
            <a:p>
              <a:pPr algn="ctr"/>
              <a:r>
                <a:rPr lang="fr-FR" sz="1200"/>
                <a:t>42</a:t>
              </a:r>
            </a:p>
          </p:txBody>
        </p:sp>
        <p:sp>
          <p:nvSpPr>
            <p:cNvPr id="14" name="ZoneTexte 13">
              <a:extLst>
                <a:ext uri="{FF2B5EF4-FFF2-40B4-BE49-F238E27FC236}">
                  <a16:creationId xmlns:a16="http://schemas.microsoft.com/office/drawing/2014/main" id="{A9E2D3D1-35DA-449D-A6B0-D514B3EB1987}"/>
                </a:ext>
              </a:extLst>
            </p:cNvPr>
            <p:cNvSpPr txBox="1"/>
            <p:nvPr/>
          </p:nvSpPr>
          <p:spPr>
            <a:xfrm>
              <a:off x="5395552" y="4637974"/>
              <a:ext cx="302488" cy="236302"/>
            </a:xfrm>
            <a:prstGeom prst="rect">
              <a:avLst/>
            </a:prstGeom>
            <a:noFill/>
          </p:spPr>
          <p:txBody>
            <a:bodyPr wrap="none" rtlCol="0">
              <a:spAutoFit/>
            </a:bodyPr>
            <a:lstStyle/>
            <a:p>
              <a:pPr algn="ctr"/>
              <a:r>
                <a:rPr lang="fr-FR" sz="1200"/>
                <a:t>56</a:t>
              </a:r>
            </a:p>
          </p:txBody>
        </p:sp>
        <p:sp>
          <p:nvSpPr>
            <p:cNvPr id="15" name="ZoneTexte 14">
              <a:extLst>
                <a:ext uri="{FF2B5EF4-FFF2-40B4-BE49-F238E27FC236}">
                  <a16:creationId xmlns:a16="http://schemas.microsoft.com/office/drawing/2014/main" id="{255F4D41-A0DF-457C-8C05-E341357B3A69}"/>
                </a:ext>
              </a:extLst>
            </p:cNvPr>
            <p:cNvSpPr txBox="1"/>
            <p:nvPr/>
          </p:nvSpPr>
          <p:spPr>
            <a:xfrm>
              <a:off x="5850045" y="4637974"/>
              <a:ext cx="302488" cy="236302"/>
            </a:xfrm>
            <a:prstGeom prst="rect">
              <a:avLst/>
            </a:prstGeom>
            <a:noFill/>
          </p:spPr>
          <p:txBody>
            <a:bodyPr wrap="none" rtlCol="0">
              <a:spAutoFit/>
            </a:bodyPr>
            <a:lstStyle/>
            <a:p>
              <a:pPr algn="ctr"/>
              <a:r>
                <a:rPr lang="fr-FR" sz="1200"/>
                <a:t>70</a:t>
              </a:r>
            </a:p>
          </p:txBody>
        </p:sp>
        <p:sp>
          <p:nvSpPr>
            <p:cNvPr id="16" name="ZoneTexte 15">
              <a:extLst>
                <a:ext uri="{FF2B5EF4-FFF2-40B4-BE49-F238E27FC236}">
                  <a16:creationId xmlns:a16="http://schemas.microsoft.com/office/drawing/2014/main" id="{08CAB615-F654-4F2C-BFF7-601964A66D4C}"/>
                </a:ext>
              </a:extLst>
            </p:cNvPr>
            <p:cNvSpPr txBox="1"/>
            <p:nvPr/>
          </p:nvSpPr>
          <p:spPr>
            <a:xfrm>
              <a:off x="6277037" y="4637974"/>
              <a:ext cx="302488" cy="236302"/>
            </a:xfrm>
            <a:prstGeom prst="rect">
              <a:avLst/>
            </a:prstGeom>
            <a:noFill/>
          </p:spPr>
          <p:txBody>
            <a:bodyPr wrap="none" rtlCol="0">
              <a:spAutoFit/>
            </a:bodyPr>
            <a:lstStyle/>
            <a:p>
              <a:pPr algn="ctr"/>
              <a:r>
                <a:rPr lang="fr-FR" sz="1200"/>
                <a:t>84</a:t>
              </a:r>
            </a:p>
          </p:txBody>
        </p:sp>
        <p:sp>
          <p:nvSpPr>
            <p:cNvPr id="17" name="ZoneTexte 16">
              <a:extLst>
                <a:ext uri="{FF2B5EF4-FFF2-40B4-BE49-F238E27FC236}">
                  <a16:creationId xmlns:a16="http://schemas.microsoft.com/office/drawing/2014/main" id="{1ADCBD0A-FDE2-4269-AAE4-7854826DB32E}"/>
                </a:ext>
              </a:extLst>
            </p:cNvPr>
            <p:cNvSpPr txBox="1"/>
            <p:nvPr/>
          </p:nvSpPr>
          <p:spPr>
            <a:xfrm>
              <a:off x="6645513" y="2642166"/>
              <a:ext cx="510076" cy="276999"/>
            </a:xfrm>
            <a:prstGeom prst="rect">
              <a:avLst/>
            </a:prstGeom>
            <a:noFill/>
          </p:spPr>
          <p:txBody>
            <a:bodyPr wrap="none" rtlCol="0">
              <a:spAutoFit/>
            </a:bodyPr>
            <a:lstStyle/>
            <a:p>
              <a:r>
                <a:rPr lang="fr-FR" sz="1200" b="1" dirty="0"/>
                <a:t>DTG</a:t>
              </a:r>
            </a:p>
          </p:txBody>
        </p:sp>
        <p:sp>
          <p:nvSpPr>
            <p:cNvPr id="18" name="ZoneTexte 17">
              <a:extLst>
                <a:ext uri="{FF2B5EF4-FFF2-40B4-BE49-F238E27FC236}">
                  <a16:creationId xmlns:a16="http://schemas.microsoft.com/office/drawing/2014/main" id="{BC271EBB-291D-48E7-8335-7F72BA146669}"/>
                </a:ext>
              </a:extLst>
            </p:cNvPr>
            <p:cNvSpPr txBox="1"/>
            <p:nvPr/>
          </p:nvSpPr>
          <p:spPr>
            <a:xfrm>
              <a:off x="6645514" y="2896336"/>
              <a:ext cx="774571" cy="276999"/>
            </a:xfrm>
            <a:prstGeom prst="rect">
              <a:avLst/>
            </a:prstGeom>
            <a:noFill/>
          </p:spPr>
          <p:txBody>
            <a:bodyPr wrap="none" rtlCol="0">
              <a:spAutoFit/>
            </a:bodyPr>
            <a:lstStyle/>
            <a:p>
              <a:r>
                <a:rPr lang="fr-FR" sz="1200" b="1" dirty="0"/>
                <a:t>Placebo</a:t>
              </a:r>
            </a:p>
          </p:txBody>
        </p:sp>
        <p:sp>
          <p:nvSpPr>
            <p:cNvPr id="19" name="ZoneTexte 18">
              <a:extLst>
                <a:ext uri="{FF2B5EF4-FFF2-40B4-BE49-F238E27FC236}">
                  <a16:creationId xmlns:a16="http://schemas.microsoft.com/office/drawing/2014/main" id="{7DE929FD-E66E-406B-9CE0-2D7E7B6C9D1F}"/>
                </a:ext>
              </a:extLst>
            </p:cNvPr>
            <p:cNvSpPr txBox="1"/>
            <p:nvPr/>
          </p:nvSpPr>
          <p:spPr>
            <a:xfrm>
              <a:off x="1774583" y="4397609"/>
              <a:ext cx="339411" cy="236302"/>
            </a:xfrm>
            <a:prstGeom prst="rect">
              <a:avLst/>
            </a:prstGeom>
            <a:noFill/>
          </p:spPr>
          <p:txBody>
            <a:bodyPr wrap="none" rtlCol="0">
              <a:spAutoFit/>
            </a:bodyPr>
            <a:lstStyle/>
            <a:p>
              <a:pPr algn="r"/>
              <a:r>
                <a:rPr lang="fr-FR" sz="1200"/>
                <a:t>0,1</a:t>
              </a:r>
            </a:p>
          </p:txBody>
        </p:sp>
        <p:sp>
          <p:nvSpPr>
            <p:cNvPr id="20" name="ZoneTexte 19">
              <a:extLst>
                <a:ext uri="{FF2B5EF4-FFF2-40B4-BE49-F238E27FC236}">
                  <a16:creationId xmlns:a16="http://schemas.microsoft.com/office/drawing/2014/main" id="{56DC5423-E7B2-4053-A6EB-9093ACFE6CC9}"/>
                </a:ext>
              </a:extLst>
            </p:cNvPr>
            <p:cNvSpPr txBox="1"/>
            <p:nvPr/>
          </p:nvSpPr>
          <p:spPr>
            <a:xfrm>
              <a:off x="1883983" y="3801851"/>
              <a:ext cx="230011" cy="236302"/>
            </a:xfrm>
            <a:prstGeom prst="rect">
              <a:avLst/>
            </a:prstGeom>
            <a:noFill/>
          </p:spPr>
          <p:txBody>
            <a:bodyPr wrap="none" rtlCol="0">
              <a:spAutoFit/>
            </a:bodyPr>
            <a:lstStyle/>
            <a:p>
              <a:pPr algn="r"/>
              <a:r>
                <a:rPr lang="fr-FR" sz="1200"/>
                <a:t>1</a:t>
              </a:r>
            </a:p>
          </p:txBody>
        </p:sp>
        <p:sp>
          <p:nvSpPr>
            <p:cNvPr id="21" name="ZoneTexte 20">
              <a:extLst>
                <a:ext uri="{FF2B5EF4-FFF2-40B4-BE49-F238E27FC236}">
                  <a16:creationId xmlns:a16="http://schemas.microsoft.com/office/drawing/2014/main" id="{97C831A8-9FD1-44BA-A2BD-38B1A93BD019}"/>
                </a:ext>
              </a:extLst>
            </p:cNvPr>
            <p:cNvSpPr txBox="1"/>
            <p:nvPr/>
          </p:nvSpPr>
          <p:spPr>
            <a:xfrm>
              <a:off x="1811506" y="3206093"/>
              <a:ext cx="302488" cy="236302"/>
            </a:xfrm>
            <a:prstGeom prst="rect">
              <a:avLst/>
            </a:prstGeom>
            <a:noFill/>
          </p:spPr>
          <p:txBody>
            <a:bodyPr wrap="none" rtlCol="0">
              <a:spAutoFit/>
            </a:bodyPr>
            <a:lstStyle/>
            <a:p>
              <a:pPr algn="r"/>
              <a:r>
                <a:rPr lang="fr-FR" sz="1200"/>
                <a:t>10</a:t>
              </a:r>
            </a:p>
          </p:txBody>
        </p:sp>
        <p:sp>
          <p:nvSpPr>
            <p:cNvPr id="22" name="ZoneTexte 21">
              <a:extLst>
                <a:ext uri="{FF2B5EF4-FFF2-40B4-BE49-F238E27FC236}">
                  <a16:creationId xmlns:a16="http://schemas.microsoft.com/office/drawing/2014/main" id="{04D20078-82B0-4330-B79C-45676DCEC976}"/>
                </a:ext>
              </a:extLst>
            </p:cNvPr>
            <p:cNvSpPr txBox="1"/>
            <p:nvPr/>
          </p:nvSpPr>
          <p:spPr>
            <a:xfrm>
              <a:off x="1739029" y="2610336"/>
              <a:ext cx="374966" cy="236302"/>
            </a:xfrm>
            <a:prstGeom prst="rect">
              <a:avLst/>
            </a:prstGeom>
            <a:noFill/>
          </p:spPr>
          <p:txBody>
            <a:bodyPr wrap="none" rtlCol="0">
              <a:spAutoFit/>
            </a:bodyPr>
            <a:lstStyle/>
            <a:p>
              <a:pPr algn="r"/>
              <a:r>
                <a:rPr lang="fr-FR" sz="1200"/>
                <a:t>100</a:t>
              </a:r>
            </a:p>
          </p:txBody>
        </p:sp>
        <p:sp>
          <p:nvSpPr>
            <p:cNvPr id="23" name="ZoneTexte 22">
              <a:extLst>
                <a:ext uri="{FF2B5EF4-FFF2-40B4-BE49-F238E27FC236}">
                  <a16:creationId xmlns:a16="http://schemas.microsoft.com/office/drawing/2014/main" id="{02703159-961A-4783-9195-55F5ABC8817B}"/>
                </a:ext>
              </a:extLst>
            </p:cNvPr>
            <p:cNvSpPr txBox="1"/>
            <p:nvPr/>
          </p:nvSpPr>
          <p:spPr>
            <a:xfrm>
              <a:off x="1629630" y="2014578"/>
              <a:ext cx="484364" cy="236302"/>
            </a:xfrm>
            <a:prstGeom prst="rect">
              <a:avLst/>
            </a:prstGeom>
            <a:noFill/>
          </p:spPr>
          <p:txBody>
            <a:bodyPr wrap="none" rtlCol="0">
              <a:spAutoFit/>
            </a:bodyPr>
            <a:lstStyle/>
            <a:p>
              <a:pPr algn="r"/>
              <a:r>
                <a:rPr lang="fr-FR" sz="1200"/>
                <a:t>1 000</a:t>
              </a:r>
            </a:p>
          </p:txBody>
        </p:sp>
        <p:sp>
          <p:nvSpPr>
            <p:cNvPr id="25" name="ZoneTexte 24">
              <a:extLst>
                <a:ext uri="{FF2B5EF4-FFF2-40B4-BE49-F238E27FC236}">
                  <a16:creationId xmlns:a16="http://schemas.microsoft.com/office/drawing/2014/main" id="{9DBEA6D2-BA2F-4114-A945-06B907283D32}"/>
                </a:ext>
              </a:extLst>
            </p:cNvPr>
            <p:cNvSpPr txBox="1"/>
            <p:nvPr/>
          </p:nvSpPr>
          <p:spPr>
            <a:xfrm>
              <a:off x="2618956" y="2240930"/>
              <a:ext cx="2826416" cy="307777"/>
            </a:xfrm>
            <a:prstGeom prst="rect">
              <a:avLst/>
            </a:prstGeom>
            <a:noFill/>
          </p:spPr>
          <p:txBody>
            <a:bodyPr wrap="none" rtlCol="0">
              <a:spAutoFit/>
            </a:bodyPr>
            <a:lstStyle/>
            <a:p>
              <a:pPr algn="ctr"/>
              <a:r>
                <a:rPr lang="fr-FR" sz="1400" b="1" dirty="0"/>
                <a:t>Intensification DTG ou placebo</a:t>
              </a:r>
            </a:p>
          </p:txBody>
        </p:sp>
        <p:sp>
          <p:nvSpPr>
            <p:cNvPr id="27" name="ZoneTexte 26"/>
            <p:cNvSpPr txBox="1"/>
            <p:nvPr/>
          </p:nvSpPr>
          <p:spPr>
            <a:xfrm>
              <a:off x="6457977" y="4639162"/>
              <a:ext cx="569388" cy="261610"/>
            </a:xfrm>
            <a:prstGeom prst="rect">
              <a:avLst/>
            </a:prstGeom>
            <a:noFill/>
          </p:spPr>
          <p:txBody>
            <a:bodyPr wrap="none" rtlCol="0">
              <a:spAutoFit/>
            </a:bodyPr>
            <a:lstStyle/>
            <a:p>
              <a:pPr algn="ctr"/>
              <a:r>
                <a:rPr lang="fr-FR" sz="1100" b="1" dirty="0"/>
                <a:t>Jours</a:t>
              </a:r>
            </a:p>
          </p:txBody>
        </p:sp>
        <p:sp>
          <p:nvSpPr>
            <p:cNvPr id="24" name="AutoShape 3"/>
            <p:cNvSpPr>
              <a:spLocks noChangeAspect="1" noChangeArrowheads="1" noTextEdit="1"/>
            </p:cNvSpPr>
            <p:nvPr/>
          </p:nvSpPr>
          <p:spPr bwMode="auto">
            <a:xfrm>
              <a:off x="2060575" y="2100263"/>
              <a:ext cx="4421188" cy="253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5"/>
            <p:cNvSpPr>
              <a:spLocks noEditPoints="1"/>
            </p:cNvSpPr>
            <p:nvPr/>
          </p:nvSpPr>
          <p:spPr bwMode="auto">
            <a:xfrm>
              <a:off x="2068513" y="2105025"/>
              <a:ext cx="4381500" cy="2530475"/>
            </a:xfrm>
            <a:custGeom>
              <a:avLst/>
              <a:gdLst>
                <a:gd name="T0" fmla="*/ 1392 w 2760"/>
                <a:gd name="T1" fmla="*/ 1520 h 1594"/>
                <a:gd name="T2" fmla="*/ 2760 w 2760"/>
                <a:gd name="T3" fmla="*/ 1520 h 1594"/>
                <a:gd name="T4" fmla="*/ 60 w 2760"/>
                <a:gd name="T5" fmla="*/ 0 h 1594"/>
                <a:gd name="T6" fmla="*/ 60 w 2760"/>
                <a:gd name="T7" fmla="*/ 1520 h 1594"/>
                <a:gd name="T8" fmla="*/ 1313 w 2760"/>
                <a:gd name="T9" fmla="*/ 1520 h 1594"/>
                <a:gd name="T10" fmla="*/ 2196 w 2760"/>
                <a:gd name="T11" fmla="*/ 1594 h 1594"/>
                <a:gd name="T12" fmla="*/ 2196 w 2760"/>
                <a:gd name="T13" fmla="*/ 1520 h 1594"/>
                <a:gd name="T14" fmla="*/ 1934 w 2760"/>
                <a:gd name="T15" fmla="*/ 1594 h 1594"/>
                <a:gd name="T16" fmla="*/ 1934 w 2760"/>
                <a:gd name="T17" fmla="*/ 1520 h 1594"/>
                <a:gd name="T18" fmla="*/ 2746 w 2760"/>
                <a:gd name="T19" fmla="*/ 1594 h 1594"/>
                <a:gd name="T20" fmla="*/ 2746 w 2760"/>
                <a:gd name="T21" fmla="*/ 1520 h 1594"/>
                <a:gd name="T22" fmla="*/ 2478 w 2760"/>
                <a:gd name="T23" fmla="*/ 1594 h 1594"/>
                <a:gd name="T24" fmla="*/ 2478 w 2760"/>
                <a:gd name="T25" fmla="*/ 1520 h 1594"/>
                <a:gd name="T26" fmla="*/ 215 w 2760"/>
                <a:gd name="T27" fmla="*/ 1594 h 1594"/>
                <a:gd name="T28" fmla="*/ 215 w 2760"/>
                <a:gd name="T29" fmla="*/ 1520 h 1594"/>
                <a:gd name="T30" fmla="*/ 766 w 2760"/>
                <a:gd name="T31" fmla="*/ 1594 h 1594"/>
                <a:gd name="T32" fmla="*/ 766 w 2760"/>
                <a:gd name="T33" fmla="*/ 1520 h 1594"/>
                <a:gd name="T34" fmla="*/ 1659 w 2760"/>
                <a:gd name="T35" fmla="*/ 1594 h 1594"/>
                <a:gd name="T36" fmla="*/ 1659 w 2760"/>
                <a:gd name="T37" fmla="*/ 1520 h 1594"/>
                <a:gd name="T38" fmla="*/ 1397 w 2760"/>
                <a:gd name="T39" fmla="*/ 1594 h 1594"/>
                <a:gd name="T40" fmla="*/ 1397 w 2760"/>
                <a:gd name="T41" fmla="*/ 1520 h 1594"/>
                <a:gd name="T42" fmla="*/ 1309 w 2760"/>
                <a:gd name="T43" fmla="*/ 1594 h 1594"/>
                <a:gd name="T44" fmla="*/ 1309 w 2760"/>
                <a:gd name="T45" fmla="*/ 1520 h 1594"/>
                <a:gd name="T46" fmla="*/ 0 w 2760"/>
                <a:gd name="T47" fmla="*/ 396 h 1594"/>
                <a:gd name="T48" fmla="*/ 60 w 2760"/>
                <a:gd name="T49" fmla="*/ 396 h 1594"/>
                <a:gd name="T50" fmla="*/ 0 w 2760"/>
                <a:gd name="T51" fmla="*/ 770 h 1594"/>
                <a:gd name="T52" fmla="*/ 60 w 2760"/>
                <a:gd name="T53" fmla="*/ 770 h 1594"/>
                <a:gd name="T54" fmla="*/ 0 w 2760"/>
                <a:gd name="T55" fmla="*/ 1145 h 1594"/>
                <a:gd name="T56" fmla="*/ 60 w 2760"/>
                <a:gd name="T57" fmla="*/ 1145 h 1594"/>
                <a:gd name="T58" fmla="*/ 0 w 2760"/>
                <a:gd name="T59" fmla="*/ 1520 h 1594"/>
                <a:gd name="T60" fmla="*/ 60 w 2760"/>
                <a:gd name="T61" fmla="*/ 1520 h 1594"/>
                <a:gd name="T62" fmla="*/ 0 w 2760"/>
                <a:gd name="T63" fmla="*/ 21 h 1594"/>
                <a:gd name="T64" fmla="*/ 60 w 2760"/>
                <a:gd name="T65" fmla="*/ 21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0" h="1594">
                  <a:moveTo>
                    <a:pt x="1392" y="1520"/>
                  </a:moveTo>
                  <a:lnTo>
                    <a:pt x="2760" y="1520"/>
                  </a:lnTo>
                  <a:moveTo>
                    <a:pt x="60" y="0"/>
                  </a:moveTo>
                  <a:lnTo>
                    <a:pt x="60" y="1520"/>
                  </a:lnTo>
                  <a:lnTo>
                    <a:pt x="1313" y="1520"/>
                  </a:lnTo>
                  <a:moveTo>
                    <a:pt x="2196" y="1594"/>
                  </a:moveTo>
                  <a:lnTo>
                    <a:pt x="2196" y="1520"/>
                  </a:lnTo>
                  <a:moveTo>
                    <a:pt x="1934" y="1594"/>
                  </a:moveTo>
                  <a:lnTo>
                    <a:pt x="1934" y="1520"/>
                  </a:lnTo>
                  <a:moveTo>
                    <a:pt x="2746" y="1594"/>
                  </a:moveTo>
                  <a:lnTo>
                    <a:pt x="2746" y="1520"/>
                  </a:lnTo>
                  <a:moveTo>
                    <a:pt x="2478" y="1594"/>
                  </a:moveTo>
                  <a:lnTo>
                    <a:pt x="2478" y="1520"/>
                  </a:lnTo>
                  <a:moveTo>
                    <a:pt x="215" y="1594"/>
                  </a:moveTo>
                  <a:lnTo>
                    <a:pt x="215" y="1520"/>
                  </a:lnTo>
                  <a:moveTo>
                    <a:pt x="766" y="1594"/>
                  </a:moveTo>
                  <a:lnTo>
                    <a:pt x="766" y="1520"/>
                  </a:lnTo>
                  <a:moveTo>
                    <a:pt x="1659" y="1594"/>
                  </a:moveTo>
                  <a:lnTo>
                    <a:pt x="1659" y="1520"/>
                  </a:lnTo>
                  <a:moveTo>
                    <a:pt x="1397" y="1594"/>
                  </a:moveTo>
                  <a:lnTo>
                    <a:pt x="1397" y="1520"/>
                  </a:lnTo>
                  <a:moveTo>
                    <a:pt x="1309" y="1594"/>
                  </a:moveTo>
                  <a:lnTo>
                    <a:pt x="1309" y="1520"/>
                  </a:lnTo>
                  <a:moveTo>
                    <a:pt x="0" y="396"/>
                  </a:moveTo>
                  <a:lnTo>
                    <a:pt x="60" y="396"/>
                  </a:lnTo>
                  <a:moveTo>
                    <a:pt x="0" y="770"/>
                  </a:moveTo>
                  <a:lnTo>
                    <a:pt x="60" y="770"/>
                  </a:lnTo>
                  <a:moveTo>
                    <a:pt x="0" y="1145"/>
                  </a:moveTo>
                  <a:lnTo>
                    <a:pt x="60" y="1145"/>
                  </a:lnTo>
                  <a:moveTo>
                    <a:pt x="0" y="1520"/>
                  </a:moveTo>
                  <a:lnTo>
                    <a:pt x="60" y="1520"/>
                  </a:lnTo>
                  <a:moveTo>
                    <a:pt x="0" y="21"/>
                  </a:moveTo>
                  <a:lnTo>
                    <a:pt x="60" y="21"/>
                  </a:lnTo>
                </a:path>
              </a:pathLst>
            </a:custGeom>
            <a:noFill/>
            <a:ln w="111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6"/>
            <p:cNvSpPr>
              <a:spLocks noChangeShapeType="1"/>
            </p:cNvSpPr>
            <p:nvPr/>
          </p:nvSpPr>
          <p:spPr bwMode="auto">
            <a:xfrm flipH="1">
              <a:off x="6323233" y="3019024"/>
              <a:ext cx="309563" cy="0"/>
            </a:xfrm>
            <a:prstGeom prst="line">
              <a:avLst/>
            </a:prstGeom>
            <a:noFill/>
            <a:ln w="31750" cap="rnd">
              <a:solidFill>
                <a:srgbClr val="0099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7"/>
            <p:cNvSpPr>
              <a:spLocks noChangeShapeType="1"/>
            </p:cNvSpPr>
            <p:nvPr/>
          </p:nvSpPr>
          <p:spPr bwMode="auto">
            <a:xfrm flipH="1">
              <a:off x="6323233" y="2763436"/>
              <a:ext cx="309563" cy="0"/>
            </a:xfrm>
            <a:prstGeom prst="line">
              <a:avLst/>
            </a:prstGeom>
            <a:noFill/>
            <a:ln w="31750"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Freeform 8"/>
            <p:cNvSpPr>
              <a:spLocks/>
            </p:cNvSpPr>
            <p:nvPr/>
          </p:nvSpPr>
          <p:spPr bwMode="auto">
            <a:xfrm>
              <a:off x="2398713" y="2609850"/>
              <a:ext cx="3155950" cy="1908175"/>
            </a:xfrm>
            <a:custGeom>
              <a:avLst/>
              <a:gdLst>
                <a:gd name="T0" fmla="*/ 1988 w 1988"/>
                <a:gd name="T1" fmla="*/ 1472 h 1472"/>
                <a:gd name="T2" fmla="*/ 1988 w 1988"/>
                <a:gd name="T3" fmla="*/ 0 h 1472"/>
                <a:gd name="T4" fmla="*/ 0 w 1988"/>
                <a:gd name="T5" fmla="*/ 0 h 1472"/>
                <a:gd name="T6" fmla="*/ 0 w 1988"/>
                <a:gd name="T7" fmla="*/ 1472 h 1472"/>
                <a:gd name="T8" fmla="*/ 1988 w 1988"/>
                <a:gd name="T9" fmla="*/ 1472 h 1472"/>
                <a:gd name="T10" fmla="*/ 1988 w 1988"/>
                <a:gd name="T11" fmla="*/ 1472 h 1472"/>
              </a:gdLst>
              <a:ahLst/>
              <a:cxnLst>
                <a:cxn ang="0">
                  <a:pos x="T0" y="T1"/>
                </a:cxn>
                <a:cxn ang="0">
                  <a:pos x="T2" y="T3"/>
                </a:cxn>
                <a:cxn ang="0">
                  <a:pos x="T4" y="T5"/>
                </a:cxn>
                <a:cxn ang="0">
                  <a:pos x="T6" y="T7"/>
                </a:cxn>
                <a:cxn ang="0">
                  <a:pos x="T8" y="T9"/>
                </a:cxn>
                <a:cxn ang="0">
                  <a:pos x="T10" y="T11"/>
                </a:cxn>
              </a:cxnLst>
              <a:rect l="0" t="0" r="r" b="b"/>
              <a:pathLst>
                <a:path w="1988" h="1472">
                  <a:moveTo>
                    <a:pt x="1988" y="1472"/>
                  </a:moveTo>
                  <a:lnTo>
                    <a:pt x="1988" y="0"/>
                  </a:lnTo>
                  <a:lnTo>
                    <a:pt x="0" y="0"/>
                  </a:lnTo>
                  <a:lnTo>
                    <a:pt x="0" y="1472"/>
                  </a:lnTo>
                  <a:lnTo>
                    <a:pt x="1988" y="1472"/>
                  </a:lnTo>
                  <a:lnTo>
                    <a:pt x="1988" y="147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 name="Freeform 9"/>
            <p:cNvSpPr>
              <a:spLocks noEditPoints="1"/>
            </p:cNvSpPr>
            <p:nvPr/>
          </p:nvSpPr>
          <p:spPr bwMode="auto">
            <a:xfrm>
              <a:off x="2338388" y="3608388"/>
              <a:ext cx="4052888" cy="614362"/>
            </a:xfrm>
            <a:custGeom>
              <a:avLst/>
              <a:gdLst>
                <a:gd name="T0" fmla="*/ 2553 w 2553"/>
                <a:gd name="T1" fmla="*/ 363 h 387"/>
                <a:gd name="T2" fmla="*/ 2553 w 2553"/>
                <a:gd name="T3" fmla="*/ 219 h 387"/>
                <a:gd name="T4" fmla="*/ 2553 w 2553"/>
                <a:gd name="T5" fmla="*/ 79 h 387"/>
                <a:gd name="T6" fmla="*/ 1472 w 2553"/>
                <a:gd name="T7" fmla="*/ 62 h 387"/>
                <a:gd name="T8" fmla="*/ 1472 w 2553"/>
                <a:gd name="T9" fmla="*/ 256 h 387"/>
                <a:gd name="T10" fmla="*/ 2006 w 2553"/>
                <a:gd name="T11" fmla="*/ 387 h 387"/>
                <a:gd name="T12" fmla="*/ 2006 w 2553"/>
                <a:gd name="T13" fmla="*/ 383 h 387"/>
                <a:gd name="T14" fmla="*/ 2006 w 2553"/>
                <a:gd name="T15" fmla="*/ 111 h 387"/>
                <a:gd name="T16" fmla="*/ 127 w 2553"/>
                <a:gd name="T17" fmla="*/ 220 h 387"/>
                <a:gd name="T18" fmla="*/ 127 w 2553"/>
                <a:gd name="T19" fmla="*/ 215 h 387"/>
                <a:gd name="T20" fmla="*/ 127 w 2553"/>
                <a:gd name="T21" fmla="*/ 17 h 387"/>
                <a:gd name="T22" fmla="*/ 1144 w 2553"/>
                <a:gd name="T23" fmla="*/ 158 h 387"/>
                <a:gd name="T24" fmla="*/ 1144 w 2553"/>
                <a:gd name="T25" fmla="*/ 314 h 387"/>
                <a:gd name="T26" fmla="*/ 0 w 2553"/>
                <a:gd name="T27" fmla="*/ 0 h 387"/>
                <a:gd name="T28" fmla="*/ 0 w 2553"/>
                <a:gd name="T29" fmla="*/ 170 h 387"/>
                <a:gd name="T30" fmla="*/ 287 w 2553"/>
                <a:gd name="T31" fmla="*/ 126 h 387"/>
                <a:gd name="T32" fmla="*/ 287 w 2553"/>
                <a:gd name="T33" fmla="*/ 272 h 387"/>
                <a:gd name="T34" fmla="*/ 592 w 2553"/>
                <a:gd name="T35" fmla="*/ 59 h 387"/>
                <a:gd name="T36" fmla="*/ 592 w 2553"/>
                <a:gd name="T37" fmla="*/ 24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3" h="387">
                  <a:moveTo>
                    <a:pt x="2553" y="363"/>
                  </a:moveTo>
                  <a:lnTo>
                    <a:pt x="2553" y="219"/>
                  </a:lnTo>
                  <a:lnTo>
                    <a:pt x="2553" y="79"/>
                  </a:lnTo>
                  <a:moveTo>
                    <a:pt x="1472" y="62"/>
                  </a:moveTo>
                  <a:lnTo>
                    <a:pt x="1472" y="256"/>
                  </a:lnTo>
                  <a:moveTo>
                    <a:pt x="2006" y="387"/>
                  </a:moveTo>
                  <a:lnTo>
                    <a:pt x="2006" y="383"/>
                  </a:lnTo>
                  <a:lnTo>
                    <a:pt x="2006" y="111"/>
                  </a:lnTo>
                  <a:moveTo>
                    <a:pt x="127" y="220"/>
                  </a:moveTo>
                  <a:lnTo>
                    <a:pt x="127" y="215"/>
                  </a:lnTo>
                  <a:lnTo>
                    <a:pt x="127" y="17"/>
                  </a:lnTo>
                  <a:moveTo>
                    <a:pt x="1144" y="158"/>
                  </a:moveTo>
                  <a:lnTo>
                    <a:pt x="1144" y="314"/>
                  </a:lnTo>
                  <a:moveTo>
                    <a:pt x="0" y="0"/>
                  </a:moveTo>
                  <a:lnTo>
                    <a:pt x="0" y="170"/>
                  </a:lnTo>
                  <a:moveTo>
                    <a:pt x="287" y="126"/>
                  </a:moveTo>
                  <a:lnTo>
                    <a:pt x="287" y="272"/>
                  </a:lnTo>
                  <a:moveTo>
                    <a:pt x="592" y="59"/>
                  </a:moveTo>
                  <a:lnTo>
                    <a:pt x="592" y="245"/>
                  </a:lnTo>
                </a:path>
              </a:pathLst>
            </a:custGeom>
            <a:noFill/>
            <a:ln w="22225" cap="rnd">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Freeform 10"/>
            <p:cNvSpPr>
              <a:spLocks noEditPoints="1"/>
            </p:cNvSpPr>
            <p:nvPr/>
          </p:nvSpPr>
          <p:spPr bwMode="auto">
            <a:xfrm>
              <a:off x="2338388" y="3878263"/>
              <a:ext cx="4057650" cy="344487"/>
            </a:xfrm>
            <a:custGeom>
              <a:avLst/>
              <a:gdLst>
                <a:gd name="T0" fmla="*/ 2556 w 2556"/>
                <a:gd name="T1" fmla="*/ 47 h 217"/>
                <a:gd name="T2" fmla="*/ 2553 w 2556"/>
                <a:gd name="T3" fmla="*/ 49 h 217"/>
                <a:gd name="T4" fmla="*/ 2014 w 2556"/>
                <a:gd name="T5" fmla="*/ 217 h 217"/>
                <a:gd name="T6" fmla="*/ 2006 w 2556"/>
                <a:gd name="T7" fmla="*/ 213 h 217"/>
                <a:gd name="T8" fmla="*/ 1472 w 2556"/>
                <a:gd name="T9" fmla="*/ 86 h 217"/>
                <a:gd name="T10" fmla="*/ 1233 w 2556"/>
                <a:gd name="T11" fmla="*/ 129 h 217"/>
                <a:gd name="T12" fmla="*/ 1144 w 2556"/>
                <a:gd name="T13" fmla="*/ 144 h 217"/>
                <a:gd name="T14" fmla="*/ 592 w 2556"/>
                <a:gd name="T15" fmla="*/ 75 h 217"/>
                <a:gd name="T16" fmla="*/ 287 w 2556"/>
                <a:gd name="T17" fmla="*/ 102 h 217"/>
                <a:gd name="T18" fmla="*/ 127 w 2556"/>
                <a:gd name="T19" fmla="*/ 45 h 217"/>
                <a:gd name="T20" fmla="*/ 0 w 2556"/>
                <a:gd name="T2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6" h="217">
                  <a:moveTo>
                    <a:pt x="2556" y="47"/>
                  </a:moveTo>
                  <a:lnTo>
                    <a:pt x="2553" y="49"/>
                  </a:lnTo>
                  <a:lnTo>
                    <a:pt x="2014" y="217"/>
                  </a:lnTo>
                  <a:lnTo>
                    <a:pt x="2006" y="213"/>
                  </a:lnTo>
                  <a:lnTo>
                    <a:pt x="1472" y="86"/>
                  </a:lnTo>
                  <a:lnTo>
                    <a:pt x="1233" y="129"/>
                  </a:lnTo>
                  <a:moveTo>
                    <a:pt x="1144" y="144"/>
                  </a:moveTo>
                  <a:lnTo>
                    <a:pt x="592" y="75"/>
                  </a:lnTo>
                  <a:lnTo>
                    <a:pt x="287" y="102"/>
                  </a:lnTo>
                  <a:lnTo>
                    <a:pt x="127" y="45"/>
                  </a:lnTo>
                  <a:lnTo>
                    <a:pt x="0" y="0"/>
                  </a:lnTo>
                </a:path>
              </a:pathLst>
            </a:custGeom>
            <a:noFill/>
            <a:ln w="31750" cap="rnd">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Freeform 11"/>
            <p:cNvSpPr>
              <a:spLocks/>
            </p:cNvSpPr>
            <p:nvPr/>
          </p:nvSpPr>
          <p:spPr bwMode="auto">
            <a:xfrm>
              <a:off x="2297113" y="3838575"/>
              <a:ext cx="80963" cy="79375"/>
            </a:xfrm>
            <a:custGeom>
              <a:avLst/>
              <a:gdLst>
                <a:gd name="T0" fmla="*/ 25 w 30"/>
                <a:gd name="T1" fmla="*/ 25 h 30"/>
                <a:gd name="T2" fmla="*/ 30 w 30"/>
                <a:gd name="T3" fmla="*/ 15 h 30"/>
                <a:gd name="T4" fmla="*/ 25 w 30"/>
                <a:gd name="T5" fmla="*/ 4 h 30"/>
                <a:gd name="T6" fmla="*/ 15 w 30"/>
                <a:gd name="T7" fmla="*/ 0 h 30"/>
                <a:gd name="T8" fmla="*/ 4 w 30"/>
                <a:gd name="T9" fmla="*/ 4 h 30"/>
                <a:gd name="T10" fmla="*/ 0 w 30"/>
                <a:gd name="T11" fmla="*/ 15 h 30"/>
                <a:gd name="T12" fmla="*/ 4 w 30"/>
                <a:gd name="T13" fmla="*/ 25 h 30"/>
                <a:gd name="T14" fmla="*/ 15 w 30"/>
                <a:gd name="T15" fmla="*/ 30 h 30"/>
                <a:gd name="T16" fmla="*/ 2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5" y="25"/>
                  </a:moveTo>
                  <a:cubicBezTo>
                    <a:pt x="28" y="23"/>
                    <a:pt x="30" y="19"/>
                    <a:pt x="30" y="15"/>
                  </a:cubicBezTo>
                  <a:cubicBezTo>
                    <a:pt x="30" y="11"/>
                    <a:pt x="28" y="7"/>
                    <a:pt x="25" y="4"/>
                  </a:cubicBezTo>
                  <a:cubicBezTo>
                    <a:pt x="23" y="2"/>
                    <a:pt x="19" y="0"/>
                    <a:pt x="15" y="0"/>
                  </a:cubicBezTo>
                  <a:cubicBezTo>
                    <a:pt x="11" y="0"/>
                    <a:pt x="7" y="2"/>
                    <a:pt x="4" y="4"/>
                  </a:cubicBezTo>
                  <a:cubicBezTo>
                    <a:pt x="2" y="7"/>
                    <a:pt x="0" y="11"/>
                    <a:pt x="0" y="15"/>
                  </a:cubicBezTo>
                  <a:cubicBezTo>
                    <a:pt x="0" y="19"/>
                    <a:pt x="2" y="23"/>
                    <a:pt x="4" y="25"/>
                  </a:cubicBezTo>
                  <a:cubicBezTo>
                    <a:pt x="7" y="28"/>
                    <a:pt x="11" y="30"/>
                    <a:pt x="15" y="30"/>
                  </a:cubicBezTo>
                  <a:cubicBezTo>
                    <a:pt x="19" y="30"/>
                    <a:pt x="23"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5" name="Freeform 12"/>
            <p:cNvSpPr>
              <a:spLocks/>
            </p:cNvSpPr>
            <p:nvPr/>
          </p:nvSpPr>
          <p:spPr bwMode="auto">
            <a:xfrm>
              <a:off x="2500313" y="3921125"/>
              <a:ext cx="79375" cy="76200"/>
            </a:xfrm>
            <a:custGeom>
              <a:avLst/>
              <a:gdLst>
                <a:gd name="T0" fmla="*/ 25 w 30"/>
                <a:gd name="T1" fmla="*/ 25 h 29"/>
                <a:gd name="T2" fmla="*/ 30 w 30"/>
                <a:gd name="T3" fmla="*/ 14 h 29"/>
                <a:gd name="T4" fmla="*/ 25 w 30"/>
                <a:gd name="T5" fmla="*/ 4 h 29"/>
                <a:gd name="T6" fmla="*/ 15 w 30"/>
                <a:gd name="T7" fmla="*/ 0 h 29"/>
                <a:gd name="T8" fmla="*/ 4 w 30"/>
                <a:gd name="T9" fmla="*/ 4 h 29"/>
                <a:gd name="T10" fmla="*/ 0 w 30"/>
                <a:gd name="T11" fmla="*/ 14 h 29"/>
                <a:gd name="T12" fmla="*/ 4 w 30"/>
                <a:gd name="T13" fmla="*/ 25 h 29"/>
                <a:gd name="T14" fmla="*/ 15 w 30"/>
                <a:gd name="T15" fmla="*/ 29 h 29"/>
                <a:gd name="T16" fmla="*/ 2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25" y="25"/>
                  </a:moveTo>
                  <a:cubicBezTo>
                    <a:pt x="28" y="22"/>
                    <a:pt x="30" y="19"/>
                    <a:pt x="30" y="14"/>
                  </a:cubicBezTo>
                  <a:cubicBezTo>
                    <a:pt x="30" y="10"/>
                    <a:pt x="28" y="7"/>
                    <a:pt x="25" y="4"/>
                  </a:cubicBezTo>
                  <a:cubicBezTo>
                    <a:pt x="22" y="1"/>
                    <a:pt x="19" y="0"/>
                    <a:pt x="15" y="0"/>
                  </a:cubicBezTo>
                  <a:cubicBezTo>
                    <a:pt x="11" y="0"/>
                    <a:pt x="7" y="1"/>
                    <a:pt x="4" y="4"/>
                  </a:cubicBezTo>
                  <a:cubicBezTo>
                    <a:pt x="1" y="7"/>
                    <a:pt x="0" y="10"/>
                    <a:pt x="0" y="14"/>
                  </a:cubicBezTo>
                  <a:cubicBezTo>
                    <a:pt x="0" y="19"/>
                    <a:pt x="1" y="22"/>
                    <a:pt x="4" y="25"/>
                  </a:cubicBezTo>
                  <a:cubicBezTo>
                    <a:pt x="7" y="28"/>
                    <a:pt x="11" y="29"/>
                    <a:pt x="15" y="29"/>
                  </a:cubicBezTo>
                  <a:cubicBezTo>
                    <a:pt x="19" y="29"/>
                    <a:pt x="22"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6" name="Freeform 13"/>
            <p:cNvSpPr>
              <a:spLocks/>
            </p:cNvSpPr>
            <p:nvPr/>
          </p:nvSpPr>
          <p:spPr bwMode="auto">
            <a:xfrm>
              <a:off x="2755900" y="4000500"/>
              <a:ext cx="77788" cy="80962"/>
            </a:xfrm>
            <a:custGeom>
              <a:avLst/>
              <a:gdLst>
                <a:gd name="T0" fmla="*/ 25 w 29"/>
                <a:gd name="T1" fmla="*/ 25 h 30"/>
                <a:gd name="T2" fmla="*/ 29 w 29"/>
                <a:gd name="T3" fmla="*/ 15 h 30"/>
                <a:gd name="T4" fmla="*/ 25 w 29"/>
                <a:gd name="T5" fmla="*/ 4 h 30"/>
                <a:gd name="T6" fmla="*/ 14 w 29"/>
                <a:gd name="T7" fmla="*/ 0 h 30"/>
                <a:gd name="T8" fmla="*/ 4 w 29"/>
                <a:gd name="T9" fmla="*/ 4 h 30"/>
                <a:gd name="T10" fmla="*/ 0 w 29"/>
                <a:gd name="T11" fmla="*/ 15 h 30"/>
                <a:gd name="T12" fmla="*/ 4 w 29"/>
                <a:gd name="T13" fmla="*/ 25 h 30"/>
                <a:gd name="T14" fmla="*/ 14 w 29"/>
                <a:gd name="T15" fmla="*/ 30 h 30"/>
                <a:gd name="T16" fmla="*/ 25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5" y="25"/>
                  </a:moveTo>
                  <a:cubicBezTo>
                    <a:pt x="28" y="23"/>
                    <a:pt x="29" y="19"/>
                    <a:pt x="29" y="15"/>
                  </a:cubicBezTo>
                  <a:cubicBezTo>
                    <a:pt x="29" y="11"/>
                    <a:pt x="28" y="7"/>
                    <a:pt x="25" y="4"/>
                  </a:cubicBezTo>
                  <a:cubicBezTo>
                    <a:pt x="22" y="2"/>
                    <a:pt x="19" y="0"/>
                    <a:pt x="14" y="0"/>
                  </a:cubicBezTo>
                  <a:cubicBezTo>
                    <a:pt x="10" y="0"/>
                    <a:pt x="7" y="2"/>
                    <a:pt x="4" y="4"/>
                  </a:cubicBezTo>
                  <a:cubicBezTo>
                    <a:pt x="1" y="7"/>
                    <a:pt x="0" y="11"/>
                    <a:pt x="0" y="15"/>
                  </a:cubicBezTo>
                  <a:cubicBezTo>
                    <a:pt x="0" y="19"/>
                    <a:pt x="1" y="23"/>
                    <a:pt x="4" y="25"/>
                  </a:cubicBezTo>
                  <a:cubicBezTo>
                    <a:pt x="7" y="28"/>
                    <a:pt x="10" y="30"/>
                    <a:pt x="14" y="30"/>
                  </a:cubicBezTo>
                  <a:cubicBezTo>
                    <a:pt x="19" y="30"/>
                    <a:pt x="22"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7" name="Freeform 14"/>
            <p:cNvSpPr>
              <a:spLocks/>
            </p:cNvSpPr>
            <p:nvPr/>
          </p:nvSpPr>
          <p:spPr bwMode="auto">
            <a:xfrm>
              <a:off x="3238500" y="3957638"/>
              <a:ext cx="77788" cy="77787"/>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0"/>
                    <a:pt x="28" y="7"/>
                    <a:pt x="25" y="4"/>
                  </a:cubicBezTo>
                  <a:cubicBezTo>
                    <a:pt x="22" y="1"/>
                    <a:pt x="19" y="0"/>
                    <a:pt x="15" y="0"/>
                  </a:cubicBezTo>
                  <a:cubicBezTo>
                    <a:pt x="10" y="0"/>
                    <a:pt x="7" y="1"/>
                    <a:pt x="4" y="4"/>
                  </a:cubicBezTo>
                  <a:cubicBezTo>
                    <a:pt x="1" y="7"/>
                    <a:pt x="0" y="10"/>
                    <a:pt x="0" y="15"/>
                  </a:cubicBezTo>
                  <a:cubicBezTo>
                    <a:pt x="0" y="19"/>
                    <a:pt x="1" y="22"/>
                    <a:pt x="4" y="25"/>
                  </a:cubicBezTo>
                  <a:cubicBezTo>
                    <a:pt x="7" y="28"/>
                    <a:pt x="10" y="29"/>
                    <a:pt x="15" y="29"/>
                  </a:cubicBezTo>
                  <a:cubicBezTo>
                    <a:pt x="19" y="29"/>
                    <a:pt x="22"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8" name="Freeform 15"/>
            <p:cNvSpPr>
              <a:spLocks/>
            </p:cNvSpPr>
            <p:nvPr/>
          </p:nvSpPr>
          <p:spPr bwMode="auto">
            <a:xfrm>
              <a:off x="4117975" y="4067175"/>
              <a:ext cx="77788" cy="80962"/>
            </a:xfrm>
            <a:custGeom>
              <a:avLst/>
              <a:gdLst>
                <a:gd name="T0" fmla="*/ 25 w 29"/>
                <a:gd name="T1" fmla="*/ 25 h 30"/>
                <a:gd name="T2" fmla="*/ 29 w 29"/>
                <a:gd name="T3" fmla="*/ 15 h 30"/>
                <a:gd name="T4" fmla="*/ 25 w 29"/>
                <a:gd name="T5" fmla="*/ 4 h 30"/>
                <a:gd name="T6" fmla="*/ 14 w 29"/>
                <a:gd name="T7" fmla="*/ 0 h 30"/>
                <a:gd name="T8" fmla="*/ 4 w 29"/>
                <a:gd name="T9" fmla="*/ 4 h 30"/>
                <a:gd name="T10" fmla="*/ 0 w 29"/>
                <a:gd name="T11" fmla="*/ 15 h 30"/>
                <a:gd name="T12" fmla="*/ 4 w 29"/>
                <a:gd name="T13" fmla="*/ 25 h 30"/>
                <a:gd name="T14" fmla="*/ 14 w 29"/>
                <a:gd name="T15" fmla="*/ 30 h 30"/>
                <a:gd name="T16" fmla="*/ 25 w 29"/>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5" y="25"/>
                  </a:moveTo>
                  <a:cubicBezTo>
                    <a:pt x="28" y="22"/>
                    <a:pt x="29" y="19"/>
                    <a:pt x="29" y="15"/>
                  </a:cubicBezTo>
                  <a:cubicBezTo>
                    <a:pt x="29" y="11"/>
                    <a:pt x="28" y="7"/>
                    <a:pt x="25" y="4"/>
                  </a:cubicBezTo>
                  <a:cubicBezTo>
                    <a:pt x="22" y="1"/>
                    <a:pt x="19" y="0"/>
                    <a:pt x="14" y="0"/>
                  </a:cubicBezTo>
                  <a:cubicBezTo>
                    <a:pt x="10" y="0"/>
                    <a:pt x="7" y="1"/>
                    <a:pt x="4" y="4"/>
                  </a:cubicBezTo>
                  <a:cubicBezTo>
                    <a:pt x="1" y="7"/>
                    <a:pt x="0" y="11"/>
                    <a:pt x="0" y="15"/>
                  </a:cubicBezTo>
                  <a:cubicBezTo>
                    <a:pt x="0" y="19"/>
                    <a:pt x="1" y="22"/>
                    <a:pt x="4" y="25"/>
                  </a:cubicBezTo>
                  <a:cubicBezTo>
                    <a:pt x="7" y="28"/>
                    <a:pt x="10" y="30"/>
                    <a:pt x="14" y="30"/>
                  </a:cubicBezTo>
                  <a:cubicBezTo>
                    <a:pt x="19" y="30"/>
                    <a:pt x="22"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9" name="Freeform 16"/>
            <p:cNvSpPr>
              <a:spLocks/>
            </p:cNvSpPr>
            <p:nvPr/>
          </p:nvSpPr>
          <p:spPr bwMode="auto">
            <a:xfrm>
              <a:off x="4635500" y="3973513"/>
              <a:ext cx="79375" cy="80962"/>
            </a:xfrm>
            <a:custGeom>
              <a:avLst/>
              <a:gdLst>
                <a:gd name="T0" fmla="*/ 25 w 30"/>
                <a:gd name="T1" fmla="*/ 25 h 30"/>
                <a:gd name="T2" fmla="*/ 30 w 30"/>
                <a:gd name="T3" fmla="*/ 15 h 30"/>
                <a:gd name="T4" fmla="*/ 25 w 30"/>
                <a:gd name="T5" fmla="*/ 4 h 30"/>
                <a:gd name="T6" fmla="*/ 15 w 30"/>
                <a:gd name="T7" fmla="*/ 0 h 30"/>
                <a:gd name="T8" fmla="*/ 4 w 30"/>
                <a:gd name="T9" fmla="*/ 4 h 30"/>
                <a:gd name="T10" fmla="*/ 0 w 30"/>
                <a:gd name="T11" fmla="*/ 15 h 30"/>
                <a:gd name="T12" fmla="*/ 4 w 30"/>
                <a:gd name="T13" fmla="*/ 25 h 30"/>
                <a:gd name="T14" fmla="*/ 15 w 30"/>
                <a:gd name="T15" fmla="*/ 30 h 30"/>
                <a:gd name="T16" fmla="*/ 2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5" y="25"/>
                  </a:moveTo>
                  <a:cubicBezTo>
                    <a:pt x="28" y="23"/>
                    <a:pt x="30" y="19"/>
                    <a:pt x="30" y="15"/>
                  </a:cubicBezTo>
                  <a:cubicBezTo>
                    <a:pt x="30" y="11"/>
                    <a:pt x="28" y="7"/>
                    <a:pt x="25" y="4"/>
                  </a:cubicBezTo>
                  <a:cubicBezTo>
                    <a:pt x="22" y="2"/>
                    <a:pt x="19" y="0"/>
                    <a:pt x="15" y="0"/>
                  </a:cubicBezTo>
                  <a:cubicBezTo>
                    <a:pt x="11" y="0"/>
                    <a:pt x="7" y="2"/>
                    <a:pt x="4" y="4"/>
                  </a:cubicBezTo>
                  <a:cubicBezTo>
                    <a:pt x="1" y="7"/>
                    <a:pt x="0" y="11"/>
                    <a:pt x="0" y="15"/>
                  </a:cubicBezTo>
                  <a:cubicBezTo>
                    <a:pt x="0" y="19"/>
                    <a:pt x="1" y="23"/>
                    <a:pt x="4" y="25"/>
                  </a:cubicBezTo>
                  <a:cubicBezTo>
                    <a:pt x="7" y="28"/>
                    <a:pt x="11" y="30"/>
                    <a:pt x="15" y="30"/>
                  </a:cubicBezTo>
                  <a:cubicBezTo>
                    <a:pt x="19" y="30"/>
                    <a:pt x="22"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0" name="Freeform 17"/>
            <p:cNvSpPr>
              <a:spLocks/>
            </p:cNvSpPr>
            <p:nvPr/>
          </p:nvSpPr>
          <p:spPr bwMode="auto">
            <a:xfrm>
              <a:off x="5481638" y="4181475"/>
              <a:ext cx="80963" cy="77787"/>
            </a:xfrm>
            <a:custGeom>
              <a:avLst/>
              <a:gdLst>
                <a:gd name="T0" fmla="*/ 25 w 30"/>
                <a:gd name="T1" fmla="*/ 25 h 29"/>
                <a:gd name="T2" fmla="*/ 30 w 30"/>
                <a:gd name="T3" fmla="*/ 15 h 29"/>
                <a:gd name="T4" fmla="*/ 25 w 30"/>
                <a:gd name="T5" fmla="*/ 4 h 29"/>
                <a:gd name="T6" fmla="*/ 15 w 30"/>
                <a:gd name="T7" fmla="*/ 0 h 29"/>
                <a:gd name="T8" fmla="*/ 4 w 30"/>
                <a:gd name="T9" fmla="*/ 4 h 29"/>
                <a:gd name="T10" fmla="*/ 0 w 30"/>
                <a:gd name="T11" fmla="*/ 15 h 29"/>
                <a:gd name="T12" fmla="*/ 4 w 30"/>
                <a:gd name="T13" fmla="*/ 25 h 29"/>
                <a:gd name="T14" fmla="*/ 15 w 30"/>
                <a:gd name="T15" fmla="*/ 29 h 29"/>
                <a:gd name="T16" fmla="*/ 25 w 30"/>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25" y="25"/>
                  </a:moveTo>
                  <a:cubicBezTo>
                    <a:pt x="28" y="22"/>
                    <a:pt x="30" y="19"/>
                    <a:pt x="30" y="15"/>
                  </a:cubicBezTo>
                  <a:cubicBezTo>
                    <a:pt x="30" y="10"/>
                    <a:pt x="28" y="7"/>
                    <a:pt x="25" y="4"/>
                  </a:cubicBezTo>
                  <a:cubicBezTo>
                    <a:pt x="23" y="1"/>
                    <a:pt x="19" y="0"/>
                    <a:pt x="15" y="0"/>
                  </a:cubicBezTo>
                  <a:cubicBezTo>
                    <a:pt x="11" y="0"/>
                    <a:pt x="7" y="1"/>
                    <a:pt x="4" y="4"/>
                  </a:cubicBezTo>
                  <a:cubicBezTo>
                    <a:pt x="2" y="7"/>
                    <a:pt x="0" y="10"/>
                    <a:pt x="0" y="15"/>
                  </a:cubicBezTo>
                  <a:cubicBezTo>
                    <a:pt x="0" y="19"/>
                    <a:pt x="2" y="22"/>
                    <a:pt x="4" y="25"/>
                  </a:cubicBezTo>
                  <a:cubicBezTo>
                    <a:pt x="7" y="28"/>
                    <a:pt x="11" y="29"/>
                    <a:pt x="15" y="29"/>
                  </a:cubicBezTo>
                  <a:cubicBezTo>
                    <a:pt x="19" y="29"/>
                    <a:pt x="23"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1" name="Freeform 18"/>
            <p:cNvSpPr>
              <a:spLocks/>
            </p:cNvSpPr>
            <p:nvPr/>
          </p:nvSpPr>
          <p:spPr bwMode="auto">
            <a:xfrm>
              <a:off x="6356350" y="3913188"/>
              <a:ext cx="79375" cy="79375"/>
            </a:xfrm>
            <a:custGeom>
              <a:avLst/>
              <a:gdLst>
                <a:gd name="T0" fmla="*/ 25 w 30"/>
                <a:gd name="T1" fmla="*/ 25 h 30"/>
                <a:gd name="T2" fmla="*/ 30 w 30"/>
                <a:gd name="T3" fmla="*/ 15 h 30"/>
                <a:gd name="T4" fmla="*/ 25 w 30"/>
                <a:gd name="T5" fmla="*/ 4 h 30"/>
                <a:gd name="T6" fmla="*/ 15 w 30"/>
                <a:gd name="T7" fmla="*/ 0 h 30"/>
                <a:gd name="T8" fmla="*/ 4 w 30"/>
                <a:gd name="T9" fmla="*/ 4 h 30"/>
                <a:gd name="T10" fmla="*/ 0 w 30"/>
                <a:gd name="T11" fmla="*/ 15 h 30"/>
                <a:gd name="T12" fmla="*/ 4 w 30"/>
                <a:gd name="T13" fmla="*/ 25 h 30"/>
                <a:gd name="T14" fmla="*/ 15 w 30"/>
                <a:gd name="T15" fmla="*/ 30 h 30"/>
                <a:gd name="T16" fmla="*/ 25 w 30"/>
                <a:gd name="T1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5" y="25"/>
                  </a:moveTo>
                  <a:cubicBezTo>
                    <a:pt x="28" y="23"/>
                    <a:pt x="30" y="19"/>
                    <a:pt x="30" y="15"/>
                  </a:cubicBezTo>
                  <a:cubicBezTo>
                    <a:pt x="30" y="11"/>
                    <a:pt x="28" y="7"/>
                    <a:pt x="25" y="4"/>
                  </a:cubicBezTo>
                  <a:cubicBezTo>
                    <a:pt x="23" y="2"/>
                    <a:pt x="19" y="0"/>
                    <a:pt x="15" y="0"/>
                  </a:cubicBezTo>
                  <a:cubicBezTo>
                    <a:pt x="11" y="0"/>
                    <a:pt x="7" y="2"/>
                    <a:pt x="4" y="4"/>
                  </a:cubicBezTo>
                  <a:cubicBezTo>
                    <a:pt x="2" y="7"/>
                    <a:pt x="0" y="11"/>
                    <a:pt x="0" y="15"/>
                  </a:cubicBezTo>
                  <a:cubicBezTo>
                    <a:pt x="0" y="19"/>
                    <a:pt x="2" y="23"/>
                    <a:pt x="4" y="25"/>
                  </a:cubicBezTo>
                  <a:cubicBezTo>
                    <a:pt x="7" y="28"/>
                    <a:pt x="11" y="30"/>
                    <a:pt x="15" y="30"/>
                  </a:cubicBezTo>
                  <a:cubicBezTo>
                    <a:pt x="19" y="30"/>
                    <a:pt x="23" y="28"/>
                    <a:pt x="25" y="25"/>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19"/>
            <p:cNvSpPr>
              <a:spLocks noEditPoints="1"/>
            </p:cNvSpPr>
            <p:nvPr/>
          </p:nvSpPr>
          <p:spPr bwMode="auto">
            <a:xfrm>
              <a:off x="2363788" y="3344863"/>
              <a:ext cx="4075113" cy="938212"/>
            </a:xfrm>
            <a:custGeom>
              <a:avLst/>
              <a:gdLst>
                <a:gd name="T0" fmla="*/ 2567 w 2567"/>
                <a:gd name="T1" fmla="*/ 200 h 591"/>
                <a:gd name="T2" fmla="*/ 2567 w 2567"/>
                <a:gd name="T3" fmla="*/ 366 h 591"/>
                <a:gd name="T4" fmla="*/ 2010 w 2567"/>
                <a:gd name="T5" fmla="*/ 15 h 591"/>
                <a:gd name="T6" fmla="*/ 2010 w 2567"/>
                <a:gd name="T7" fmla="*/ 181 h 591"/>
                <a:gd name="T8" fmla="*/ 1474 w 2567"/>
                <a:gd name="T9" fmla="*/ 28 h 591"/>
                <a:gd name="T10" fmla="*/ 1474 w 2567"/>
                <a:gd name="T11" fmla="*/ 277 h 591"/>
                <a:gd name="T12" fmla="*/ 0 w 2567"/>
                <a:gd name="T13" fmla="*/ 111 h 591"/>
                <a:gd name="T14" fmla="*/ 0 w 2567"/>
                <a:gd name="T15" fmla="*/ 269 h 591"/>
                <a:gd name="T16" fmla="*/ 121 w 2567"/>
                <a:gd name="T17" fmla="*/ 0 h 591"/>
                <a:gd name="T18" fmla="*/ 121 w 2567"/>
                <a:gd name="T19" fmla="*/ 538 h 591"/>
                <a:gd name="T20" fmla="*/ 282 w 2567"/>
                <a:gd name="T21" fmla="*/ 50 h 591"/>
                <a:gd name="T22" fmla="*/ 282 w 2567"/>
                <a:gd name="T23" fmla="*/ 591 h 591"/>
                <a:gd name="T24" fmla="*/ 595 w 2567"/>
                <a:gd name="T25" fmla="*/ 37 h 591"/>
                <a:gd name="T26" fmla="*/ 595 w 2567"/>
                <a:gd name="T27" fmla="*/ 47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7" h="591">
                  <a:moveTo>
                    <a:pt x="2567" y="200"/>
                  </a:moveTo>
                  <a:lnTo>
                    <a:pt x="2567" y="366"/>
                  </a:lnTo>
                  <a:moveTo>
                    <a:pt x="2010" y="15"/>
                  </a:moveTo>
                  <a:lnTo>
                    <a:pt x="2010" y="181"/>
                  </a:lnTo>
                  <a:moveTo>
                    <a:pt x="1474" y="28"/>
                  </a:moveTo>
                  <a:lnTo>
                    <a:pt x="1474" y="277"/>
                  </a:lnTo>
                  <a:moveTo>
                    <a:pt x="0" y="111"/>
                  </a:moveTo>
                  <a:lnTo>
                    <a:pt x="0" y="269"/>
                  </a:lnTo>
                  <a:moveTo>
                    <a:pt x="121" y="0"/>
                  </a:moveTo>
                  <a:lnTo>
                    <a:pt x="121" y="538"/>
                  </a:lnTo>
                  <a:moveTo>
                    <a:pt x="282" y="50"/>
                  </a:moveTo>
                  <a:lnTo>
                    <a:pt x="282" y="591"/>
                  </a:lnTo>
                  <a:moveTo>
                    <a:pt x="595" y="37"/>
                  </a:moveTo>
                  <a:lnTo>
                    <a:pt x="595" y="477"/>
                  </a:lnTo>
                </a:path>
              </a:pathLst>
            </a:custGeom>
            <a:noFill/>
            <a:ln w="22225" cap="rnd">
              <a:solidFill>
                <a:srgbClr val="0099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Freeform 20"/>
            <p:cNvSpPr>
              <a:spLocks noEditPoints="1"/>
            </p:cNvSpPr>
            <p:nvPr/>
          </p:nvSpPr>
          <p:spPr bwMode="auto">
            <a:xfrm>
              <a:off x="2363788" y="3632200"/>
              <a:ext cx="4075113" cy="650875"/>
            </a:xfrm>
            <a:custGeom>
              <a:avLst/>
              <a:gdLst>
                <a:gd name="T0" fmla="*/ 2567 w 2567"/>
                <a:gd name="T1" fmla="*/ 185 h 410"/>
                <a:gd name="T2" fmla="*/ 2010 w 2567"/>
                <a:gd name="T3" fmla="*/ 0 h 410"/>
                <a:gd name="T4" fmla="*/ 1474 w 2567"/>
                <a:gd name="T5" fmla="*/ 96 h 410"/>
                <a:gd name="T6" fmla="*/ 1212 w 2567"/>
                <a:gd name="T7" fmla="*/ 155 h 410"/>
                <a:gd name="T8" fmla="*/ 1110 w 2567"/>
                <a:gd name="T9" fmla="*/ 180 h 410"/>
                <a:gd name="T10" fmla="*/ 595 w 2567"/>
                <a:gd name="T11" fmla="*/ 296 h 410"/>
                <a:gd name="T12" fmla="*/ 282 w 2567"/>
                <a:gd name="T13" fmla="*/ 410 h 410"/>
                <a:gd name="T14" fmla="*/ 121 w 2567"/>
                <a:gd name="T15" fmla="*/ 357 h 410"/>
                <a:gd name="T16" fmla="*/ 0 w 2567"/>
                <a:gd name="T17" fmla="*/ 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7" h="410">
                  <a:moveTo>
                    <a:pt x="2567" y="185"/>
                  </a:moveTo>
                  <a:lnTo>
                    <a:pt x="2010" y="0"/>
                  </a:lnTo>
                  <a:lnTo>
                    <a:pt x="1474" y="96"/>
                  </a:lnTo>
                  <a:lnTo>
                    <a:pt x="1212" y="155"/>
                  </a:lnTo>
                  <a:moveTo>
                    <a:pt x="1110" y="180"/>
                  </a:moveTo>
                  <a:lnTo>
                    <a:pt x="595" y="296"/>
                  </a:lnTo>
                  <a:lnTo>
                    <a:pt x="282" y="410"/>
                  </a:lnTo>
                  <a:lnTo>
                    <a:pt x="121" y="357"/>
                  </a:lnTo>
                  <a:lnTo>
                    <a:pt x="0" y="88"/>
                  </a:lnTo>
                </a:path>
              </a:pathLst>
            </a:custGeom>
            <a:noFill/>
            <a:ln w="31750" cap="rnd">
              <a:solidFill>
                <a:srgbClr val="0099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Freeform 21"/>
            <p:cNvSpPr>
              <a:spLocks/>
            </p:cNvSpPr>
            <p:nvPr/>
          </p:nvSpPr>
          <p:spPr bwMode="auto">
            <a:xfrm>
              <a:off x="2324100" y="3733800"/>
              <a:ext cx="80963" cy="77787"/>
            </a:xfrm>
            <a:custGeom>
              <a:avLst/>
              <a:gdLst>
                <a:gd name="T0" fmla="*/ 15 w 30"/>
                <a:gd name="T1" fmla="*/ 29 h 29"/>
                <a:gd name="T2" fmla="*/ 25 w 30"/>
                <a:gd name="T3" fmla="*/ 25 h 29"/>
                <a:gd name="T4" fmla="*/ 30 w 30"/>
                <a:gd name="T5" fmla="*/ 14 h 29"/>
                <a:gd name="T6" fmla="*/ 25 w 30"/>
                <a:gd name="T7" fmla="*/ 4 h 29"/>
                <a:gd name="T8" fmla="*/ 15 w 30"/>
                <a:gd name="T9" fmla="*/ 0 h 29"/>
                <a:gd name="T10" fmla="*/ 4 w 30"/>
                <a:gd name="T11" fmla="*/ 4 h 29"/>
                <a:gd name="T12" fmla="*/ 0 w 30"/>
                <a:gd name="T13" fmla="*/ 14 h 29"/>
                <a:gd name="T14" fmla="*/ 4 w 30"/>
                <a:gd name="T15" fmla="*/ 25 h 29"/>
                <a:gd name="T16" fmla="*/ 15 w 30"/>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15" y="29"/>
                  </a:moveTo>
                  <a:cubicBezTo>
                    <a:pt x="19" y="29"/>
                    <a:pt x="22" y="28"/>
                    <a:pt x="25" y="25"/>
                  </a:cubicBezTo>
                  <a:cubicBezTo>
                    <a:pt x="28" y="22"/>
                    <a:pt x="30" y="19"/>
                    <a:pt x="30" y="14"/>
                  </a:cubicBezTo>
                  <a:cubicBezTo>
                    <a:pt x="30" y="10"/>
                    <a:pt x="28" y="7"/>
                    <a:pt x="25" y="4"/>
                  </a:cubicBezTo>
                  <a:cubicBezTo>
                    <a:pt x="22" y="1"/>
                    <a:pt x="19" y="0"/>
                    <a:pt x="15" y="0"/>
                  </a:cubicBezTo>
                  <a:cubicBezTo>
                    <a:pt x="11" y="0"/>
                    <a:pt x="7" y="1"/>
                    <a:pt x="4" y="4"/>
                  </a:cubicBezTo>
                  <a:cubicBezTo>
                    <a:pt x="1" y="7"/>
                    <a:pt x="0" y="10"/>
                    <a:pt x="0" y="14"/>
                  </a:cubicBezTo>
                  <a:cubicBezTo>
                    <a:pt x="0" y="19"/>
                    <a:pt x="1" y="22"/>
                    <a:pt x="4" y="25"/>
                  </a:cubicBezTo>
                  <a:cubicBezTo>
                    <a:pt x="7" y="28"/>
                    <a:pt x="11" y="29"/>
                    <a:pt x="15" y="29"/>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5" name="Freeform 22"/>
            <p:cNvSpPr>
              <a:spLocks/>
            </p:cNvSpPr>
            <p:nvPr/>
          </p:nvSpPr>
          <p:spPr bwMode="auto">
            <a:xfrm>
              <a:off x="2519363" y="4160838"/>
              <a:ext cx="76200" cy="77787"/>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9" y="29"/>
                    <a:pt x="22" y="28"/>
                    <a:pt x="25" y="25"/>
                  </a:cubicBezTo>
                  <a:cubicBezTo>
                    <a:pt x="28" y="22"/>
                    <a:pt x="29" y="19"/>
                    <a:pt x="29" y="14"/>
                  </a:cubicBezTo>
                  <a:cubicBezTo>
                    <a:pt x="29" y="10"/>
                    <a:pt x="28" y="7"/>
                    <a:pt x="25" y="4"/>
                  </a:cubicBezTo>
                  <a:cubicBezTo>
                    <a:pt x="22" y="1"/>
                    <a:pt x="19" y="0"/>
                    <a:pt x="14" y="0"/>
                  </a:cubicBezTo>
                  <a:cubicBezTo>
                    <a:pt x="10" y="0"/>
                    <a:pt x="7" y="1"/>
                    <a:pt x="4" y="4"/>
                  </a:cubicBezTo>
                  <a:cubicBezTo>
                    <a:pt x="1" y="7"/>
                    <a:pt x="0" y="10"/>
                    <a:pt x="0" y="14"/>
                  </a:cubicBezTo>
                  <a:cubicBezTo>
                    <a:pt x="0" y="19"/>
                    <a:pt x="1" y="22"/>
                    <a:pt x="4" y="25"/>
                  </a:cubicBezTo>
                  <a:cubicBezTo>
                    <a:pt x="7" y="28"/>
                    <a:pt x="10" y="29"/>
                    <a:pt x="14" y="29"/>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6" name="Freeform 23"/>
            <p:cNvSpPr>
              <a:spLocks/>
            </p:cNvSpPr>
            <p:nvPr/>
          </p:nvSpPr>
          <p:spPr bwMode="auto">
            <a:xfrm>
              <a:off x="2771775" y="4243388"/>
              <a:ext cx="80963" cy="77787"/>
            </a:xfrm>
            <a:custGeom>
              <a:avLst/>
              <a:gdLst>
                <a:gd name="T0" fmla="*/ 15 w 30"/>
                <a:gd name="T1" fmla="*/ 29 h 29"/>
                <a:gd name="T2" fmla="*/ 25 w 30"/>
                <a:gd name="T3" fmla="*/ 25 h 29"/>
                <a:gd name="T4" fmla="*/ 30 w 30"/>
                <a:gd name="T5" fmla="*/ 15 h 29"/>
                <a:gd name="T6" fmla="*/ 25 w 30"/>
                <a:gd name="T7" fmla="*/ 4 h 29"/>
                <a:gd name="T8" fmla="*/ 15 w 30"/>
                <a:gd name="T9" fmla="*/ 0 h 29"/>
                <a:gd name="T10" fmla="*/ 4 w 30"/>
                <a:gd name="T11" fmla="*/ 4 h 29"/>
                <a:gd name="T12" fmla="*/ 0 w 30"/>
                <a:gd name="T13" fmla="*/ 15 h 29"/>
                <a:gd name="T14" fmla="*/ 4 w 30"/>
                <a:gd name="T15" fmla="*/ 25 h 29"/>
                <a:gd name="T16" fmla="*/ 15 w 30"/>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15" y="29"/>
                  </a:moveTo>
                  <a:cubicBezTo>
                    <a:pt x="19" y="29"/>
                    <a:pt x="23" y="28"/>
                    <a:pt x="25" y="25"/>
                  </a:cubicBezTo>
                  <a:cubicBezTo>
                    <a:pt x="28" y="22"/>
                    <a:pt x="30" y="19"/>
                    <a:pt x="30" y="15"/>
                  </a:cubicBezTo>
                  <a:cubicBezTo>
                    <a:pt x="30" y="10"/>
                    <a:pt x="28" y="7"/>
                    <a:pt x="25" y="4"/>
                  </a:cubicBezTo>
                  <a:cubicBezTo>
                    <a:pt x="23" y="1"/>
                    <a:pt x="19" y="0"/>
                    <a:pt x="15" y="0"/>
                  </a:cubicBezTo>
                  <a:cubicBezTo>
                    <a:pt x="11" y="0"/>
                    <a:pt x="7" y="1"/>
                    <a:pt x="4" y="4"/>
                  </a:cubicBezTo>
                  <a:cubicBezTo>
                    <a:pt x="2" y="7"/>
                    <a:pt x="0" y="10"/>
                    <a:pt x="0" y="15"/>
                  </a:cubicBezTo>
                  <a:cubicBezTo>
                    <a:pt x="0" y="19"/>
                    <a:pt x="2" y="22"/>
                    <a:pt x="4" y="25"/>
                  </a:cubicBezTo>
                  <a:cubicBezTo>
                    <a:pt x="7" y="28"/>
                    <a:pt x="11" y="29"/>
                    <a:pt x="15" y="29"/>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7" name="Freeform 24"/>
            <p:cNvSpPr>
              <a:spLocks/>
            </p:cNvSpPr>
            <p:nvPr/>
          </p:nvSpPr>
          <p:spPr bwMode="auto">
            <a:xfrm>
              <a:off x="3267075" y="4062413"/>
              <a:ext cx="80963" cy="79375"/>
            </a:xfrm>
            <a:custGeom>
              <a:avLst/>
              <a:gdLst>
                <a:gd name="T0" fmla="*/ 15 w 30"/>
                <a:gd name="T1" fmla="*/ 30 h 30"/>
                <a:gd name="T2" fmla="*/ 26 w 30"/>
                <a:gd name="T3" fmla="*/ 25 h 30"/>
                <a:gd name="T4" fmla="*/ 30 w 30"/>
                <a:gd name="T5" fmla="*/ 15 h 30"/>
                <a:gd name="T6" fmla="*/ 26 w 30"/>
                <a:gd name="T7" fmla="*/ 4 h 30"/>
                <a:gd name="T8" fmla="*/ 15 w 30"/>
                <a:gd name="T9" fmla="*/ 0 h 30"/>
                <a:gd name="T10" fmla="*/ 5 w 30"/>
                <a:gd name="T11" fmla="*/ 4 h 30"/>
                <a:gd name="T12" fmla="*/ 0 w 30"/>
                <a:gd name="T13" fmla="*/ 15 h 30"/>
                <a:gd name="T14" fmla="*/ 5 w 30"/>
                <a:gd name="T15" fmla="*/ 25 h 30"/>
                <a:gd name="T16" fmla="*/ 15 w 30"/>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30"/>
                  </a:moveTo>
                  <a:cubicBezTo>
                    <a:pt x="19" y="30"/>
                    <a:pt x="23" y="28"/>
                    <a:pt x="26" y="25"/>
                  </a:cubicBezTo>
                  <a:cubicBezTo>
                    <a:pt x="29" y="23"/>
                    <a:pt x="30" y="19"/>
                    <a:pt x="30" y="15"/>
                  </a:cubicBezTo>
                  <a:cubicBezTo>
                    <a:pt x="30" y="11"/>
                    <a:pt x="29" y="7"/>
                    <a:pt x="26" y="4"/>
                  </a:cubicBezTo>
                  <a:cubicBezTo>
                    <a:pt x="23" y="2"/>
                    <a:pt x="19" y="0"/>
                    <a:pt x="15" y="0"/>
                  </a:cubicBezTo>
                  <a:cubicBezTo>
                    <a:pt x="11" y="0"/>
                    <a:pt x="8" y="2"/>
                    <a:pt x="5" y="4"/>
                  </a:cubicBezTo>
                  <a:cubicBezTo>
                    <a:pt x="2" y="7"/>
                    <a:pt x="0" y="11"/>
                    <a:pt x="0" y="15"/>
                  </a:cubicBezTo>
                  <a:cubicBezTo>
                    <a:pt x="0" y="19"/>
                    <a:pt x="2" y="23"/>
                    <a:pt x="5" y="25"/>
                  </a:cubicBezTo>
                  <a:cubicBezTo>
                    <a:pt x="8" y="28"/>
                    <a:pt x="11" y="30"/>
                    <a:pt x="15" y="30"/>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8" name="Freeform 25"/>
            <p:cNvSpPr>
              <a:spLocks/>
            </p:cNvSpPr>
            <p:nvPr/>
          </p:nvSpPr>
          <p:spPr bwMode="auto">
            <a:xfrm>
              <a:off x="4664075" y="3746500"/>
              <a:ext cx="79375" cy="77787"/>
            </a:xfrm>
            <a:custGeom>
              <a:avLst/>
              <a:gdLst>
                <a:gd name="T0" fmla="*/ 15 w 30"/>
                <a:gd name="T1" fmla="*/ 29 h 29"/>
                <a:gd name="T2" fmla="*/ 26 w 30"/>
                <a:gd name="T3" fmla="*/ 25 h 29"/>
                <a:gd name="T4" fmla="*/ 30 w 30"/>
                <a:gd name="T5" fmla="*/ 14 h 29"/>
                <a:gd name="T6" fmla="*/ 26 w 30"/>
                <a:gd name="T7" fmla="*/ 4 h 29"/>
                <a:gd name="T8" fmla="*/ 15 w 30"/>
                <a:gd name="T9" fmla="*/ 0 h 29"/>
                <a:gd name="T10" fmla="*/ 5 w 30"/>
                <a:gd name="T11" fmla="*/ 4 h 29"/>
                <a:gd name="T12" fmla="*/ 0 w 30"/>
                <a:gd name="T13" fmla="*/ 14 h 29"/>
                <a:gd name="T14" fmla="*/ 5 w 30"/>
                <a:gd name="T15" fmla="*/ 25 h 29"/>
                <a:gd name="T16" fmla="*/ 15 w 30"/>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15" y="29"/>
                  </a:moveTo>
                  <a:cubicBezTo>
                    <a:pt x="19" y="29"/>
                    <a:pt x="23" y="28"/>
                    <a:pt x="26" y="25"/>
                  </a:cubicBezTo>
                  <a:cubicBezTo>
                    <a:pt x="29" y="22"/>
                    <a:pt x="30" y="19"/>
                    <a:pt x="30" y="14"/>
                  </a:cubicBezTo>
                  <a:cubicBezTo>
                    <a:pt x="30" y="10"/>
                    <a:pt x="29" y="7"/>
                    <a:pt x="26" y="4"/>
                  </a:cubicBezTo>
                  <a:cubicBezTo>
                    <a:pt x="23" y="1"/>
                    <a:pt x="19" y="0"/>
                    <a:pt x="15" y="0"/>
                  </a:cubicBezTo>
                  <a:cubicBezTo>
                    <a:pt x="11" y="0"/>
                    <a:pt x="8" y="1"/>
                    <a:pt x="5" y="4"/>
                  </a:cubicBezTo>
                  <a:cubicBezTo>
                    <a:pt x="2" y="7"/>
                    <a:pt x="0" y="10"/>
                    <a:pt x="0" y="14"/>
                  </a:cubicBezTo>
                  <a:cubicBezTo>
                    <a:pt x="0" y="19"/>
                    <a:pt x="2" y="22"/>
                    <a:pt x="5" y="25"/>
                  </a:cubicBezTo>
                  <a:cubicBezTo>
                    <a:pt x="8" y="28"/>
                    <a:pt x="11" y="29"/>
                    <a:pt x="15" y="29"/>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26"/>
            <p:cNvSpPr>
              <a:spLocks/>
            </p:cNvSpPr>
            <p:nvPr/>
          </p:nvSpPr>
          <p:spPr bwMode="auto">
            <a:xfrm>
              <a:off x="5514975" y="3592513"/>
              <a:ext cx="76200" cy="77787"/>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0"/>
                    <a:pt x="28" y="7"/>
                    <a:pt x="25" y="4"/>
                  </a:cubicBezTo>
                  <a:cubicBezTo>
                    <a:pt x="22" y="1"/>
                    <a:pt x="19" y="0"/>
                    <a:pt x="15" y="0"/>
                  </a:cubicBezTo>
                  <a:cubicBezTo>
                    <a:pt x="10" y="0"/>
                    <a:pt x="7" y="1"/>
                    <a:pt x="4" y="4"/>
                  </a:cubicBezTo>
                  <a:cubicBezTo>
                    <a:pt x="1" y="7"/>
                    <a:pt x="0" y="10"/>
                    <a:pt x="0" y="15"/>
                  </a:cubicBezTo>
                  <a:cubicBezTo>
                    <a:pt x="0" y="19"/>
                    <a:pt x="1" y="22"/>
                    <a:pt x="4" y="25"/>
                  </a:cubicBezTo>
                  <a:cubicBezTo>
                    <a:pt x="7" y="28"/>
                    <a:pt x="10" y="29"/>
                    <a:pt x="15" y="29"/>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27"/>
            <p:cNvSpPr>
              <a:spLocks/>
            </p:cNvSpPr>
            <p:nvPr/>
          </p:nvSpPr>
          <p:spPr bwMode="auto">
            <a:xfrm>
              <a:off x="6402388" y="3886200"/>
              <a:ext cx="76200" cy="79375"/>
            </a:xfrm>
            <a:custGeom>
              <a:avLst/>
              <a:gdLst>
                <a:gd name="T0" fmla="*/ 14 w 29"/>
                <a:gd name="T1" fmla="*/ 30 h 30"/>
                <a:gd name="T2" fmla="*/ 25 w 29"/>
                <a:gd name="T3" fmla="*/ 26 h 30"/>
                <a:gd name="T4" fmla="*/ 29 w 29"/>
                <a:gd name="T5" fmla="*/ 15 h 30"/>
                <a:gd name="T6" fmla="*/ 25 w 29"/>
                <a:gd name="T7" fmla="*/ 5 h 30"/>
                <a:gd name="T8" fmla="*/ 14 w 29"/>
                <a:gd name="T9" fmla="*/ 0 h 30"/>
                <a:gd name="T10" fmla="*/ 4 w 29"/>
                <a:gd name="T11" fmla="*/ 5 h 30"/>
                <a:gd name="T12" fmla="*/ 0 w 29"/>
                <a:gd name="T13" fmla="*/ 15 h 30"/>
                <a:gd name="T14" fmla="*/ 4 w 29"/>
                <a:gd name="T15" fmla="*/ 26 h 30"/>
                <a:gd name="T16" fmla="*/ 14 w 29"/>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14" y="30"/>
                  </a:moveTo>
                  <a:cubicBezTo>
                    <a:pt x="19" y="30"/>
                    <a:pt x="22" y="29"/>
                    <a:pt x="25" y="26"/>
                  </a:cubicBezTo>
                  <a:cubicBezTo>
                    <a:pt x="28" y="23"/>
                    <a:pt x="29" y="19"/>
                    <a:pt x="29" y="15"/>
                  </a:cubicBezTo>
                  <a:cubicBezTo>
                    <a:pt x="29" y="11"/>
                    <a:pt x="28" y="8"/>
                    <a:pt x="25" y="5"/>
                  </a:cubicBezTo>
                  <a:cubicBezTo>
                    <a:pt x="22" y="2"/>
                    <a:pt x="19" y="0"/>
                    <a:pt x="14" y="0"/>
                  </a:cubicBezTo>
                  <a:cubicBezTo>
                    <a:pt x="10" y="0"/>
                    <a:pt x="7" y="2"/>
                    <a:pt x="4" y="5"/>
                  </a:cubicBezTo>
                  <a:cubicBezTo>
                    <a:pt x="1" y="8"/>
                    <a:pt x="0" y="11"/>
                    <a:pt x="0" y="15"/>
                  </a:cubicBezTo>
                  <a:cubicBezTo>
                    <a:pt x="0" y="19"/>
                    <a:pt x="1" y="23"/>
                    <a:pt x="4" y="26"/>
                  </a:cubicBezTo>
                  <a:cubicBezTo>
                    <a:pt x="7" y="29"/>
                    <a:pt x="10" y="30"/>
                    <a:pt x="14" y="30"/>
                  </a:cubicBez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51" name="ZoneTexte 50">
            <a:extLst>
              <a:ext uri="{FF2B5EF4-FFF2-40B4-BE49-F238E27FC236}">
                <a16:creationId xmlns:a16="http://schemas.microsoft.com/office/drawing/2014/main" id="{CABEF33F-B2CC-4671-B651-DADB9FC076DC}"/>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38</a:t>
            </a:r>
          </a:p>
        </p:txBody>
      </p:sp>
    </p:spTree>
    <p:extLst>
      <p:ext uri="{BB962C8B-B14F-4D97-AF65-F5344CB8AC3E}">
        <p14:creationId xmlns:p14="http://schemas.microsoft.com/office/powerpoint/2010/main" val="2641451288"/>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Déterminants de la taille du réservoir ADN VIH total (1)</a:t>
            </a:r>
          </a:p>
        </p:txBody>
      </p:sp>
      <p:sp>
        <p:nvSpPr>
          <p:cNvPr id="4" name="Espace réservé du contenu 3"/>
          <p:cNvSpPr>
            <a:spLocks noGrp="1"/>
          </p:cNvSpPr>
          <p:nvPr>
            <p:ph idx="1"/>
          </p:nvPr>
        </p:nvSpPr>
        <p:spPr>
          <a:xfrm>
            <a:off x="276226" y="1341438"/>
            <a:ext cx="8688388" cy="5111750"/>
          </a:xfrm>
        </p:spPr>
        <p:txBody>
          <a:bodyPr/>
          <a:lstStyle/>
          <a:p>
            <a:r>
              <a:rPr lang="fr-FR" sz="2200" dirty="0"/>
              <a:t>Analyse longitudinale de la taille du réservoir chez les patients </a:t>
            </a:r>
            <a:br>
              <a:rPr lang="fr-FR" sz="2200" dirty="0"/>
            </a:br>
            <a:r>
              <a:rPr lang="fr-FR" sz="2200" dirty="0"/>
              <a:t>de la cohorte Suisse traités avec CV &lt; 50 c/ml</a:t>
            </a:r>
          </a:p>
          <a:p>
            <a:endParaRPr lang="fr-FR" sz="2200" dirty="0"/>
          </a:p>
          <a:p>
            <a:r>
              <a:rPr lang="fr-FR" sz="2200" b="1" dirty="0"/>
              <a:t>Critères d’inclusion </a:t>
            </a:r>
          </a:p>
          <a:p>
            <a:pPr lvl="1"/>
            <a:r>
              <a:rPr lang="fr-FR" sz="2200" dirty="0"/>
              <a:t>Patients traités avec CV &lt; 50 c/ml depuis au moins 5 ans</a:t>
            </a:r>
          </a:p>
          <a:p>
            <a:pPr lvl="1"/>
            <a:r>
              <a:rPr lang="fr-FR" sz="2200" dirty="0"/>
              <a:t>Pas d’interruption de traitement ARV</a:t>
            </a:r>
          </a:p>
          <a:p>
            <a:pPr lvl="1"/>
            <a:r>
              <a:rPr lang="fr-FR" sz="2200" dirty="0"/>
              <a:t>Pas d’échec virologique (2 CV consécutives &gt; 200 c/ml)</a:t>
            </a:r>
          </a:p>
          <a:p>
            <a:pPr lvl="1"/>
            <a:r>
              <a:rPr lang="fr-FR" sz="2200" dirty="0"/>
              <a:t>1 078 patients avec 3 valeurs longitudinales d’ADN VIH</a:t>
            </a:r>
          </a:p>
          <a:p>
            <a:pPr lvl="1"/>
            <a:endParaRPr lang="fr-FR" sz="2200" dirty="0"/>
          </a:p>
          <a:p>
            <a:r>
              <a:rPr lang="fr-FR" sz="2200" b="1" dirty="0"/>
              <a:t>Caractéristiques des patients (n = 1 078)</a:t>
            </a:r>
          </a:p>
          <a:p>
            <a:pPr lvl="1"/>
            <a:r>
              <a:rPr lang="fr-FR" sz="2200" dirty="0"/>
              <a:t>16,8 % traités en primo-infection</a:t>
            </a:r>
          </a:p>
          <a:p>
            <a:pPr lvl="1"/>
            <a:r>
              <a:rPr lang="fr-FR" sz="2200" dirty="0"/>
              <a:t>20,4 % non caucasiens</a:t>
            </a:r>
          </a:p>
          <a:p>
            <a:pPr lvl="1"/>
            <a:r>
              <a:rPr lang="fr-FR" sz="2200" dirty="0"/>
              <a:t>49,3 % HSH ; 2,6 % femmes UDIV</a:t>
            </a:r>
          </a:p>
          <a:p>
            <a:pPr lvl="1"/>
            <a:r>
              <a:rPr lang="fr-FR" sz="2200" dirty="0"/>
              <a:t>CV pré-ARV médiane : 4,91 log</a:t>
            </a:r>
            <a:r>
              <a:rPr lang="fr-FR" sz="2200" baseline="-25000" dirty="0"/>
              <a:t>10</a:t>
            </a:r>
            <a:r>
              <a:rPr lang="fr-FR" sz="2200" dirty="0"/>
              <a:t> c/ml (IQR = 4,38 - 5,40)</a:t>
            </a:r>
          </a:p>
          <a:p>
            <a:pPr lvl="1"/>
            <a:r>
              <a:rPr lang="fr-FR" sz="2200" dirty="0"/>
              <a:t>29,8 % sous-types non-B</a:t>
            </a:r>
          </a:p>
        </p:txBody>
      </p:sp>
      <p:sp>
        <p:nvSpPr>
          <p:cNvPr id="5"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Bachmann N, CROI 2018, Abs. 69LB</a:t>
            </a:r>
          </a:p>
        </p:txBody>
      </p:sp>
      <p:sp>
        <p:nvSpPr>
          <p:cNvPr id="6" name="ZoneTexte 5">
            <a:extLst>
              <a:ext uri="{FF2B5EF4-FFF2-40B4-BE49-F238E27FC236}">
                <a16:creationId xmlns:a16="http://schemas.microsoft.com/office/drawing/2014/main" id="{C8BD107F-B371-4186-85C6-0DCA17C85AF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39</a:t>
            </a:r>
          </a:p>
        </p:txBody>
      </p:sp>
    </p:spTree>
    <p:extLst>
      <p:ext uri="{BB962C8B-B14F-4D97-AF65-F5344CB8AC3E}">
        <p14:creationId xmlns:p14="http://schemas.microsoft.com/office/powerpoint/2010/main" val="3683734059"/>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Déterminants de la taille du réservoir ADN VIH total (2)</a:t>
            </a:r>
          </a:p>
        </p:txBody>
      </p:sp>
      <p:sp>
        <p:nvSpPr>
          <p:cNvPr id="4" name="Espace réservé du contenu 3"/>
          <p:cNvSpPr>
            <a:spLocks noGrp="1"/>
          </p:cNvSpPr>
          <p:nvPr>
            <p:ph idx="1"/>
          </p:nvPr>
        </p:nvSpPr>
        <p:spPr>
          <a:xfrm>
            <a:off x="177800" y="1175104"/>
            <a:ext cx="8623300" cy="5111750"/>
          </a:xfrm>
        </p:spPr>
        <p:txBody>
          <a:bodyPr/>
          <a:lstStyle/>
          <a:p>
            <a:r>
              <a:rPr lang="fr-FR" sz="1800" b="1" dirty="0"/>
              <a:t>Pentes de décroissance de l’ADN VIH (</a:t>
            </a:r>
            <a:r>
              <a:rPr lang="fr-FR" sz="1800" b="1" kern="1200" dirty="0">
                <a:latin typeface="Wingdings"/>
                <a:ea typeface="Wingdings"/>
                <a:cs typeface="Wingdings"/>
                <a:sym typeface="Wingdings" panose="05000000000000000000" pitchFamily="2" charset="2"/>
              </a:rPr>
              <a:t></a:t>
            </a:r>
            <a:r>
              <a:rPr lang="fr-FR" sz="1000" kern="1200" dirty="0">
                <a:latin typeface="Wingdings"/>
                <a:ea typeface="Wingdings"/>
                <a:cs typeface="Wingdings"/>
                <a:sym typeface="Wingdings" panose="05000000000000000000" pitchFamily="2" charset="2"/>
              </a:rPr>
              <a:t> </a:t>
            </a:r>
            <a:r>
              <a:rPr lang="fr-FR" sz="1800" kern="1200" dirty="0">
                <a:ea typeface="Wingdings"/>
                <a:cs typeface="Wingdings"/>
                <a:sym typeface="Wingdings" panose="05000000000000000000" pitchFamily="2" charset="2"/>
              </a:rPr>
              <a:t>médiane/an)</a:t>
            </a:r>
            <a:endParaRPr lang="fr-FR" sz="1800" b="1" dirty="0"/>
          </a:p>
          <a:p>
            <a:pPr lvl="1">
              <a:buFont typeface="Arial" panose="020B0604020202020204" pitchFamily="34" charset="0"/>
              <a:buChar char="‒"/>
            </a:pPr>
            <a:r>
              <a:rPr lang="fr-FR" sz="1600" kern="1200" dirty="0">
                <a:ea typeface="Wingdings"/>
                <a:cs typeface="Wingdings"/>
                <a:sym typeface="Wingdings" panose="05000000000000000000" pitchFamily="2" charset="2"/>
              </a:rPr>
              <a:t>- 0,054 log</a:t>
            </a:r>
            <a:r>
              <a:rPr lang="fr-FR" sz="1600" kern="1200" baseline="-25000" dirty="0">
                <a:ea typeface="Wingdings"/>
                <a:cs typeface="Wingdings"/>
                <a:sym typeface="Wingdings" panose="05000000000000000000" pitchFamily="2" charset="2"/>
              </a:rPr>
              <a:t>10</a:t>
            </a:r>
            <a:r>
              <a:rPr lang="fr-FR" sz="1600" kern="1200" dirty="0">
                <a:ea typeface="Wingdings"/>
                <a:cs typeface="Wingdings"/>
                <a:sym typeface="Wingdings" panose="05000000000000000000" pitchFamily="2" charset="2"/>
              </a:rPr>
              <a:t> ADN VIH/an pour une durée de traitement ARV entre 1,5 et 5,5 ans</a:t>
            </a:r>
          </a:p>
          <a:p>
            <a:pPr lvl="1">
              <a:buFont typeface="Arial" panose="020B0604020202020204" pitchFamily="34" charset="0"/>
              <a:buChar char="‒"/>
            </a:pPr>
            <a:r>
              <a:rPr lang="fr-FR" sz="1600" kern="1200" dirty="0">
                <a:ea typeface="Wingdings"/>
                <a:cs typeface="Wingdings"/>
                <a:sym typeface="Wingdings" panose="05000000000000000000" pitchFamily="2" charset="2"/>
              </a:rPr>
              <a:t>- 0,026 log</a:t>
            </a:r>
            <a:r>
              <a:rPr lang="fr-FR" sz="1600" kern="1200" baseline="-25000" dirty="0">
                <a:ea typeface="Wingdings"/>
                <a:cs typeface="Wingdings"/>
                <a:sym typeface="Wingdings" panose="05000000000000000000" pitchFamily="2" charset="2"/>
              </a:rPr>
              <a:t>10</a:t>
            </a:r>
            <a:r>
              <a:rPr lang="fr-FR" sz="1600" kern="1200" dirty="0">
                <a:ea typeface="Wingdings"/>
                <a:cs typeface="Wingdings"/>
                <a:sym typeface="Wingdings" panose="05000000000000000000" pitchFamily="2" charset="2"/>
              </a:rPr>
              <a:t> ADN VIH/an pour une durée de traitement ARV entre 1,5 et 10,5 ans</a:t>
            </a: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marL="457200" lvl="1" indent="0">
              <a:buNone/>
            </a:pPr>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1600" kern="1200" dirty="0">
              <a:ea typeface="Wingdings"/>
              <a:cs typeface="Wingdings"/>
              <a:sym typeface="Wingdings" panose="05000000000000000000" pitchFamily="2" charset="2"/>
            </a:endParaRPr>
          </a:p>
          <a:p>
            <a:pPr lvl="1"/>
            <a:endParaRPr lang="fr-FR" sz="500" kern="1200" dirty="0">
              <a:ea typeface="Wingdings"/>
              <a:cs typeface="Wingdings"/>
              <a:sym typeface="Wingdings" panose="05000000000000000000" pitchFamily="2" charset="2"/>
            </a:endParaRPr>
          </a:p>
          <a:p>
            <a:pPr marL="355600" lvl="1" indent="-355600">
              <a:buFont typeface="Arial" charset="0"/>
              <a:buChar char="•"/>
            </a:pPr>
            <a:r>
              <a:rPr lang="fr-FR" b="1" dirty="0">
                <a:solidFill>
                  <a:srgbClr val="0070C0"/>
                </a:solidFill>
                <a:latin typeface="Calibri" panose="020F0502020204030204" pitchFamily="34" charset="0"/>
                <a:ea typeface=""/>
                <a:cs typeface="Calibri" panose="020F0502020204030204" pitchFamily="34" charset="0"/>
              </a:rPr>
              <a:t>Conclusion :</a:t>
            </a:r>
            <a:r>
              <a:rPr lang="fr-FR" dirty="0">
                <a:solidFill>
                  <a:srgbClr val="0070C0"/>
                </a:solidFill>
                <a:latin typeface="Calibri" panose="020F0502020204030204" pitchFamily="34" charset="0"/>
                <a:ea typeface=""/>
                <a:cs typeface="Calibri" panose="020F0502020204030204" pitchFamily="34" charset="0"/>
              </a:rPr>
              <a:t> </a:t>
            </a:r>
            <a:r>
              <a:rPr lang="fr-FR" sz="1800" dirty="0">
                <a:ea typeface=""/>
                <a:cs typeface=""/>
              </a:rPr>
              <a:t>les </a:t>
            </a:r>
            <a:r>
              <a:rPr lang="fr-FR" sz="1800" dirty="0" err="1">
                <a:ea typeface=""/>
                <a:cs typeface=""/>
              </a:rPr>
              <a:t>blips</a:t>
            </a:r>
            <a:r>
              <a:rPr lang="fr-FR" sz="1800" dirty="0">
                <a:ea typeface=""/>
                <a:cs typeface=""/>
              </a:rPr>
              <a:t> permettent le </a:t>
            </a:r>
            <a:r>
              <a:rPr lang="fr-FR" sz="1800" dirty="0" err="1">
                <a:ea typeface=""/>
                <a:cs typeface=""/>
              </a:rPr>
              <a:t>ré-ensemencent</a:t>
            </a:r>
            <a:r>
              <a:rPr lang="fr-FR" sz="1800" dirty="0">
                <a:ea typeface=""/>
                <a:cs typeface=""/>
              </a:rPr>
              <a:t> du réservoir et sont associés avec un ADN VIH plus élevé 1,5 ans après l’initiation des ARV. </a:t>
            </a:r>
            <a:br>
              <a:rPr lang="fr-FR" sz="1800" dirty="0">
                <a:ea typeface=""/>
                <a:cs typeface=""/>
              </a:rPr>
            </a:br>
            <a:r>
              <a:rPr lang="fr-FR" sz="1800" dirty="0">
                <a:ea typeface=""/>
                <a:cs typeface=""/>
              </a:rPr>
              <a:t>Leur survenue prédit également la pente de </a:t>
            </a:r>
            <a:r>
              <a:rPr lang="fr-FR" sz="1800" b="1" kern="1200" dirty="0">
                <a:latin typeface="Wingdings"/>
                <a:ea typeface="Wingdings"/>
                <a:cs typeface="Wingdings"/>
                <a:sym typeface="Wingdings" panose="05000000000000000000" pitchFamily="2" charset="2"/>
              </a:rPr>
              <a:t></a:t>
            </a:r>
            <a:r>
              <a:rPr lang="fr-FR" sz="800" b="1" kern="1200" dirty="0">
                <a:latin typeface="Wingdings"/>
                <a:ea typeface="Wingdings"/>
                <a:cs typeface="Wingdings"/>
                <a:sym typeface="Wingdings" panose="05000000000000000000" pitchFamily="2" charset="2"/>
              </a:rPr>
              <a:t> </a:t>
            </a:r>
            <a:r>
              <a:rPr lang="fr-FR" sz="1800" dirty="0">
                <a:ea typeface=""/>
                <a:cs typeface=""/>
              </a:rPr>
              <a:t>de l’ADN VIH </a:t>
            </a:r>
            <a:endParaRPr lang="fr-FR" sz="1600" kern="1200" dirty="0">
              <a:ea typeface="Wingdings"/>
              <a:cs typeface="Wingdings"/>
              <a:sym typeface="Wingdings" panose="05000000000000000000" pitchFamily="2" charset="2"/>
            </a:endParaRPr>
          </a:p>
        </p:txBody>
      </p:sp>
      <p:sp>
        <p:nvSpPr>
          <p:cNvPr id="5"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Bachmann N, CROI 2018, Abs. 69LB</a:t>
            </a:r>
          </a:p>
        </p:txBody>
      </p:sp>
      <p:sp>
        <p:nvSpPr>
          <p:cNvPr id="7" name="Rectangle 76"/>
          <p:cNvSpPr>
            <a:spLocks noChangeArrowheads="1"/>
          </p:cNvSpPr>
          <p:nvPr/>
        </p:nvSpPr>
        <p:spPr bwMode="auto">
          <a:xfrm>
            <a:off x="1266837" y="2262442"/>
            <a:ext cx="6635727" cy="497059"/>
          </a:xfrm>
          <a:prstGeom prst="rect">
            <a:avLst/>
          </a:prstGeom>
          <a:noFill/>
          <a:ln w="9525">
            <a:noFill/>
            <a:miter lim="800000"/>
            <a:headEnd/>
            <a:tailEnd/>
          </a:ln>
        </p:spPr>
        <p:txBody>
          <a:bodyPr wrap="none" lIns="0" tIns="0" rIns="0" bIns="0">
            <a:spAutoFit/>
          </a:bodyPr>
          <a:lstStyle/>
          <a:p>
            <a:pPr algn="ctr">
              <a:lnSpc>
                <a:spcPct val="85000"/>
              </a:lnSpc>
            </a:pPr>
            <a:r>
              <a:rPr lang="fr-FR" sz="2200" b="1" dirty="0">
                <a:solidFill>
                  <a:srgbClr val="0070C0"/>
                </a:solidFill>
                <a:latin typeface="Calibri" panose="020F0502020204030204" pitchFamily="34" charset="0"/>
                <a:ea typeface="ＭＳ Ｐゴシック" pitchFamily="34" charset="-128"/>
              </a:rPr>
              <a:t>Impact sur l’ADN total VIH 1,5 ans après le début des ARV</a:t>
            </a:r>
          </a:p>
          <a:p>
            <a:pPr algn="ctr">
              <a:lnSpc>
                <a:spcPct val="85000"/>
              </a:lnSpc>
            </a:pPr>
            <a:r>
              <a:rPr lang="fr-FR" sz="1600" b="1" dirty="0">
                <a:solidFill>
                  <a:srgbClr val="0070C0"/>
                </a:solidFill>
                <a:latin typeface="Calibri" panose="020F0502020204030204" pitchFamily="34" charset="0"/>
                <a:ea typeface="ＭＳ Ｐゴシック" pitchFamily="34" charset="-128"/>
              </a:rPr>
              <a:t>(analyse multivariée)</a:t>
            </a:r>
          </a:p>
        </p:txBody>
      </p:sp>
      <p:grpSp>
        <p:nvGrpSpPr>
          <p:cNvPr id="2" name="Groupe 1">
            <a:extLst>
              <a:ext uri="{FF2B5EF4-FFF2-40B4-BE49-F238E27FC236}">
                <a16:creationId xmlns:a16="http://schemas.microsoft.com/office/drawing/2014/main" id="{D3C61EEE-6570-4BD1-B5D5-F8D81090FF60}"/>
              </a:ext>
            </a:extLst>
          </p:cNvPr>
          <p:cNvGrpSpPr/>
          <p:nvPr/>
        </p:nvGrpSpPr>
        <p:grpSpPr>
          <a:xfrm>
            <a:off x="56885" y="2990845"/>
            <a:ext cx="4401155" cy="2430819"/>
            <a:chOff x="56885" y="2990845"/>
            <a:chExt cx="4401155" cy="2430819"/>
          </a:xfrm>
        </p:grpSpPr>
        <p:sp>
          <p:nvSpPr>
            <p:cNvPr id="68" name="Line 6">
              <a:extLst>
                <a:ext uri="{FF2B5EF4-FFF2-40B4-BE49-F238E27FC236}">
                  <a16:creationId xmlns:a16="http://schemas.microsoft.com/office/drawing/2014/main" id="{00319D7B-A3F6-44FC-81B3-F3912A252637}"/>
                </a:ext>
              </a:extLst>
            </p:cNvPr>
            <p:cNvSpPr>
              <a:spLocks noChangeShapeType="1"/>
            </p:cNvSpPr>
            <p:nvPr/>
          </p:nvSpPr>
          <p:spPr bwMode="auto">
            <a:xfrm flipH="1">
              <a:off x="3462570" y="5116284"/>
              <a:ext cx="792162"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69" name="Line 7">
              <a:extLst>
                <a:ext uri="{FF2B5EF4-FFF2-40B4-BE49-F238E27FC236}">
                  <a16:creationId xmlns:a16="http://schemas.microsoft.com/office/drawing/2014/main" id="{77F0AFD0-1DA2-4B16-BB4A-AB590F16AAEA}"/>
                </a:ext>
              </a:extLst>
            </p:cNvPr>
            <p:cNvSpPr>
              <a:spLocks noChangeShapeType="1"/>
            </p:cNvSpPr>
            <p:nvPr/>
          </p:nvSpPr>
          <p:spPr bwMode="auto">
            <a:xfrm flipH="1">
              <a:off x="1935395" y="5116284"/>
              <a:ext cx="1527175"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0" name="Line 8">
              <a:extLst>
                <a:ext uri="{FF2B5EF4-FFF2-40B4-BE49-F238E27FC236}">
                  <a16:creationId xmlns:a16="http://schemas.microsoft.com/office/drawing/2014/main" id="{2BFD7AF3-9F3A-4C30-AC48-6054B06DE52E}"/>
                </a:ext>
              </a:extLst>
            </p:cNvPr>
            <p:cNvSpPr>
              <a:spLocks noChangeShapeType="1"/>
            </p:cNvSpPr>
            <p:nvPr/>
          </p:nvSpPr>
          <p:spPr bwMode="auto">
            <a:xfrm flipV="1">
              <a:off x="3462570" y="3103334"/>
              <a:ext cx="0" cy="201295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1" name="Line 16">
              <a:extLst>
                <a:ext uri="{FF2B5EF4-FFF2-40B4-BE49-F238E27FC236}">
                  <a16:creationId xmlns:a16="http://schemas.microsoft.com/office/drawing/2014/main" id="{752398B9-1404-4FE2-92E6-BE60CC7509B4}"/>
                </a:ext>
              </a:extLst>
            </p:cNvPr>
            <p:cNvSpPr>
              <a:spLocks noChangeShapeType="1"/>
            </p:cNvSpPr>
            <p:nvPr/>
          </p:nvSpPr>
          <p:spPr bwMode="auto">
            <a:xfrm flipV="1">
              <a:off x="2703745" y="5116284"/>
              <a:ext cx="0" cy="6191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2" name="Line 17">
              <a:extLst>
                <a:ext uri="{FF2B5EF4-FFF2-40B4-BE49-F238E27FC236}">
                  <a16:creationId xmlns:a16="http://schemas.microsoft.com/office/drawing/2014/main" id="{2FED990C-A833-4A32-9E4B-824A7BF7D76E}"/>
                </a:ext>
              </a:extLst>
            </p:cNvPr>
            <p:cNvSpPr>
              <a:spLocks noChangeShapeType="1"/>
            </p:cNvSpPr>
            <p:nvPr/>
          </p:nvSpPr>
          <p:spPr bwMode="auto">
            <a:xfrm flipV="1">
              <a:off x="1951270" y="5116284"/>
              <a:ext cx="0" cy="6191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3" name="Line 18">
              <a:extLst>
                <a:ext uri="{FF2B5EF4-FFF2-40B4-BE49-F238E27FC236}">
                  <a16:creationId xmlns:a16="http://schemas.microsoft.com/office/drawing/2014/main" id="{DCB37B7B-CB3F-4696-8C39-69CD01E23259}"/>
                </a:ext>
              </a:extLst>
            </p:cNvPr>
            <p:cNvSpPr>
              <a:spLocks noChangeShapeType="1"/>
            </p:cNvSpPr>
            <p:nvPr/>
          </p:nvSpPr>
          <p:spPr bwMode="auto">
            <a:xfrm flipV="1">
              <a:off x="4232508" y="5116284"/>
              <a:ext cx="0" cy="6191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4" name="Line 19">
              <a:extLst>
                <a:ext uri="{FF2B5EF4-FFF2-40B4-BE49-F238E27FC236}">
                  <a16:creationId xmlns:a16="http://schemas.microsoft.com/office/drawing/2014/main" id="{B001EFCC-1546-4BF4-A3B5-975ED6AF039D}"/>
                </a:ext>
              </a:extLst>
            </p:cNvPr>
            <p:cNvSpPr>
              <a:spLocks noChangeShapeType="1"/>
            </p:cNvSpPr>
            <p:nvPr/>
          </p:nvSpPr>
          <p:spPr bwMode="auto">
            <a:xfrm flipV="1">
              <a:off x="3462570" y="5116284"/>
              <a:ext cx="0" cy="6191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5" name="Line 20">
              <a:extLst>
                <a:ext uri="{FF2B5EF4-FFF2-40B4-BE49-F238E27FC236}">
                  <a16:creationId xmlns:a16="http://schemas.microsoft.com/office/drawing/2014/main" id="{6C5FD4D9-CBB0-454A-A48D-D82B285FD09F}"/>
                </a:ext>
              </a:extLst>
            </p:cNvPr>
            <p:cNvSpPr>
              <a:spLocks noChangeShapeType="1"/>
            </p:cNvSpPr>
            <p:nvPr/>
          </p:nvSpPr>
          <p:spPr bwMode="auto">
            <a:xfrm flipH="1">
              <a:off x="3249845" y="4310424"/>
              <a:ext cx="561975"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6" name="Line 21">
              <a:extLst>
                <a:ext uri="{FF2B5EF4-FFF2-40B4-BE49-F238E27FC236}">
                  <a16:creationId xmlns:a16="http://schemas.microsoft.com/office/drawing/2014/main" id="{38636D7C-3F94-4F9D-BAE1-ED8FCD9E445C}"/>
                </a:ext>
              </a:extLst>
            </p:cNvPr>
            <p:cNvSpPr>
              <a:spLocks noChangeShapeType="1"/>
            </p:cNvSpPr>
            <p:nvPr/>
          </p:nvSpPr>
          <p:spPr bwMode="auto">
            <a:xfrm flipH="1">
              <a:off x="2879958" y="3270022"/>
              <a:ext cx="544512"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7" name="Line 22">
              <a:extLst>
                <a:ext uri="{FF2B5EF4-FFF2-40B4-BE49-F238E27FC236}">
                  <a16:creationId xmlns:a16="http://schemas.microsoft.com/office/drawing/2014/main" id="{1A3DCC2B-4C14-4045-A2DA-38F658879200}"/>
                </a:ext>
              </a:extLst>
            </p:cNvPr>
            <p:cNvSpPr>
              <a:spLocks noChangeShapeType="1"/>
            </p:cNvSpPr>
            <p:nvPr/>
          </p:nvSpPr>
          <p:spPr bwMode="auto">
            <a:xfrm flipH="1">
              <a:off x="2960920" y="3639909"/>
              <a:ext cx="825500"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8" name="Line 23">
              <a:extLst>
                <a:ext uri="{FF2B5EF4-FFF2-40B4-BE49-F238E27FC236}">
                  <a16:creationId xmlns:a16="http://schemas.microsoft.com/office/drawing/2014/main" id="{6268CD22-B3E4-4551-8CD7-866309B19AD7}"/>
                </a:ext>
              </a:extLst>
            </p:cNvPr>
            <p:cNvSpPr>
              <a:spLocks noChangeShapeType="1"/>
            </p:cNvSpPr>
            <p:nvPr/>
          </p:nvSpPr>
          <p:spPr bwMode="auto">
            <a:xfrm flipH="1">
              <a:off x="2598970" y="4494842"/>
              <a:ext cx="1354137"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79" name="Line 24">
              <a:extLst>
                <a:ext uri="{FF2B5EF4-FFF2-40B4-BE49-F238E27FC236}">
                  <a16:creationId xmlns:a16="http://schemas.microsoft.com/office/drawing/2014/main" id="{6A53B2A5-EF12-4ADD-805F-7008D1DDA401}"/>
                </a:ext>
              </a:extLst>
            </p:cNvPr>
            <p:cNvSpPr>
              <a:spLocks noChangeShapeType="1"/>
            </p:cNvSpPr>
            <p:nvPr/>
          </p:nvSpPr>
          <p:spPr bwMode="auto">
            <a:xfrm flipH="1">
              <a:off x="2270358" y="5006556"/>
              <a:ext cx="1316037"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0" name="Line 25">
              <a:extLst>
                <a:ext uri="{FF2B5EF4-FFF2-40B4-BE49-F238E27FC236}">
                  <a16:creationId xmlns:a16="http://schemas.microsoft.com/office/drawing/2014/main" id="{390488C3-BA6E-48EB-8B2A-01B689B69793}"/>
                </a:ext>
              </a:extLst>
            </p:cNvPr>
            <p:cNvSpPr>
              <a:spLocks noChangeShapeType="1"/>
            </p:cNvSpPr>
            <p:nvPr/>
          </p:nvSpPr>
          <p:spPr bwMode="auto">
            <a:xfrm flipH="1">
              <a:off x="2614845" y="4141811"/>
              <a:ext cx="893762"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1" name="Line 26">
              <a:extLst>
                <a:ext uri="{FF2B5EF4-FFF2-40B4-BE49-F238E27FC236}">
                  <a16:creationId xmlns:a16="http://schemas.microsoft.com/office/drawing/2014/main" id="{B9C0A77D-FBD0-4154-B087-DFB30B696E30}"/>
                </a:ext>
              </a:extLst>
            </p:cNvPr>
            <p:cNvSpPr>
              <a:spLocks noChangeShapeType="1"/>
            </p:cNvSpPr>
            <p:nvPr/>
          </p:nvSpPr>
          <p:spPr bwMode="auto">
            <a:xfrm flipH="1">
              <a:off x="3165708" y="4812326"/>
              <a:ext cx="612775"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2" name="Line 27">
              <a:extLst>
                <a:ext uri="{FF2B5EF4-FFF2-40B4-BE49-F238E27FC236}">
                  <a16:creationId xmlns:a16="http://schemas.microsoft.com/office/drawing/2014/main" id="{A34B0CA1-5F49-4155-8071-D1F059BD41B1}"/>
                </a:ext>
              </a:extLst>
            </p:cNvPr>
            <p:cNvSpPr>
              <a:spLocks noChangeShapeType="1"/>
            </p:cNvSpPr>
            <p:nvPr/>
          </p:nvSpPr>
          <p:spPr bwMode="auto">
            <a:xfrm flipH="1">
              <a:off x="1894120" y="4640034"/>
              <a:ext cx="1235075"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3" name="Freeform 35">
              <a:extLst>
                <a:ext uri="{FF2B5EF4-FFF2-40B4-BE49-F238E27FC236}">
                  <a16:creationId xmlns:a16="http://schemas.microsoft.com/office/drawing/2014/main" id="{2E7CC343-401C-4D6D-B2A2-B1CE3C5643D1}"/>
                </a:ext>
              </a:extLst>
            </p:cNvPr>
            <p:cNvSpPr>
              <a:spLocks/>
            </p:cNvSpPr>
            <p:nvPr/>
          </p:nvSpPr>
          <p:spPr bwMode="auto">
            <a:xfrm>
              <a:off x="3438758" y="3095397"/>
              <a:ext cx="53975" cy="6508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6"/>
                    <a:pt x="20" y="3"/>
                  </a:cubicBezTo>
                  <a:cubicBezTo>
                    <a:pt x="18" y="1"/>
                    <a:pt x="15" y="0"/>
                    <a:pt x="12" y="0"/>
                  </a:cubicBezTo>
                  <a:cubicBezTo>
                    <a:pt x="8" y="0"/>
                    <a:pt x="6" y="1"/>
                    <a:pt x="3" y="3"/>
                  </a:cubicBezTo>
                  <a:cubicBezTo>
                    <a:pt x="1" y="6"/>
                    <a:pt x="0" y="8"/>
                    <a:pt x="0" y="12"/>
                  </a:cubicBezTo>
                  <a:cubicBezTo>
                    <a:pt x="0" y="15"/>
                    <a:pt x="1" y="18"/>
                    <a:pt x="3" y="20"/>
                  </a:cubicBezTo>
                  <a:cubicBezTo>
                    <a:pt x="6" y="23"/>
                    <a:pt x="8" y="24"/>
                    <a:pt x="12" y="24"/>
                  </a:cubicBezTo>
                  <a:cubicBezTo>
                    <a:pt x="15" y="24"/>
                    <a:pt x="18" y="23"/>
                    <a:pt x="20"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84" name="Freeform 36">
              <a:extLst>
                <a:ext uri="{FF2B5EF4-FFF2-40B4-BE49-F238E27FC236}">
                  <a16:creationId xmlns:a16="http://schemas.microsoft.com/office/drawing/2014/main" id="{7AA621EC-611E-4DFE-9209-5857C31BDAC8}"/>
                </a:ext>
              </a:extLst>
            </p:cNvPr>
            <p:cNvSpPr>
              <a:spLocks/>
            </p:cNvSpPr>
            <p:nvPr/>
          </p:nvSpPr>
          <p:spPr bwMode="auto">
            <a:xfrm>
              <a:off x="3126020" y="3238272"/>
              <a:ext cx="53975" cy="63500"/>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ubicBezTo>
                    <a:pt x="15" y="24"/>
                    <a:pt x="18" y="23"/>
                    <a:pt x="20"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85" name="Freeform 37">
              <a:extLst>
                <a:ext uri="{FF2B5EF4-FFF2-40B4-BE49-F238E27FC236}">
                  <a16:creationId xmlns:a16="http://schemas.microsoft.com/office/drawing/2014/main" id="{943C0B9C-8D63-4B91-ADF5-088FEDDF8492}"/>
                </a:ext>
              </a:extLst>
            </p:cNvPr>
            <p:cNvSpPr>
              <a:spLocks/>
            </p:cNvSpPr>
            <p:nvPr/>
          </p:nvSpPr>
          <p:spPr bwMode="auto">
            <a:xfrm>
              <a:off x="3345095" y="3608159"/>
              <a:ext cx="53975" cy="63500"/>
            </a:xfrm>
            <a:custGeom>
              <a:avLst/>
              <a:gdLst>
                <a:gd name="T0" fmla="*/ 21 w 24"/>
                <a:gd name="T1" fmla="*/ 21 h 24"/>
                <a:gd name="T2" fmla="*/ 24 w 24"/>
                <a:gd name="T3" fmla="*/ 12 h 24"/>
                <a:gd name="T4" fmla="*/ 21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1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1"/>
                  </a:moveTo>
                  <a:cubicBezTo>
                    <a:pt x="23" y="18"/>
                    <a:pt x="24" y="16"/>
                    <a:pt x="24" y="12"/>
                  </a:cubicBezTo>
                  <a:cubicBezTo>
                    <a:pt x="24" y="9"/>
                    <a:pt x="23" y="6"/>
                    <a:pt x="21" y="4"/>
                  </a:cubicBezTo>
                  <a:cubicBezTo>
                    <a:pt x="18" y="1"/>
                    <a:pt x="16" y="0"/>
                    <a:pt x="12" y="0"/>
                  </a:cubicBezTo>
                  <a:cubicBezTo>
                    <a:pt x="9" y="0"/>
                    <a:pt x="6" y="1"/>
                    <a:pt x="4" y="4"/>
                  </a:cubicBezTo>
                  <a:cubicBezTo>
                    <a:pt x="1" y="6"/>
                    <a:pt x="0" y="9"/>
                    <a:pt x="0" y="12"/>
                  </a:cubicBezTo>
                  <a:cubicBezTo>
                    <a:pt x="0" y="16"/>
                    <a:pt x="1" y="18"/>
                    <a:pt x="4" y="21"/>
                  </a:cubicBezTo>
                  <a:cubicBezTo>
                    <a:pt x="6" y="23"/>
                    <a:pt x="9" y="24"/>
                    <a:pt x="12" y="24"/>
                  </a:cubicBezTo>
                  <a:cubicBezTo>
                    <a:pt x="16" y="24"/>
                    <a:pt x="18" y="23"/>
                    <a:pt x="21"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86" name="Freeform 38">
              <a:extLst>
                <a:ext uri="{FF2B5EF4-FFF2-40B4-BE49-F238E27FC236}">
                  <a16:creationId xmlns:a16="http://schemas.microsoft.com/office/drawing/2014/main" id="{B9484207-C35B-4AE6-9F46-8E5436887CA7}"/>
                </a:ext>
              </a:extLst>
            </p:cNvPr>
            <p:cNvSpPr>
              <a:spLocks/>
            </p:cNvSpPr>
            <p:nvPr/>
          </p:nvSpPr>
          <p:spPr bwMode="auto">
            <a:xfrm>
              <a:off x="3435583" y="3982809"/>
              <a:ext cx="53975" cy="6508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9" y="1"/>
                    <a:pt x="16" y="0"/>
                    <a:pt x="12" y="0"/>
                  </a:cubicBezTo>
                  <a:cubicBezTo>
                    <a:pt x="9" y="0"/>
                    <a:pt x="6" y="1"/>
                    <a:pt x="4" y="3"/>
                  </a:cubicBezTo>
                  <a:cubicBezTo>
                    <a:pt x="2" y="6"/>
                    <a:pt x="0" y="8"/>
                    <a:pt x="0" y="12"/>
                  </a:cubicBezTo>
                  <a:cubicBezTo>
                    <a:pt x="0" y="15"/>
                    <a:pt x="2" y="18"/>
                    <a:pt x="4" y="20"/>
                  </a:cubicBezTo>
                  <a:cubicBezTo>
                    <a:pt x="6" y="23"/>
                    <a:pt x="9" y="24"/>
                    <a:pt x="12" y="24"/>
                  </a:cubicBezTo>
                  <a:cubicBezTo>
                    <a:pt x="16" y="24"/>
                    <a:pt x="19" y="23"/>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87" name="Freeform 39">
              <a:extLst>
                <a:ext uri="{FF2B5EF4-FFF2-40B4-BE49-F238E27FC236}">
                  <a16:creationId xmlns:a16="http://schemas.microsoft.com/office/drawing/2014/main" id="{1F4E0BA5-7B72-46AB-8BA2-12F0783D4DEE}"/>
                </a:ext>
              </a:extLst>
            </p:cNvPr>
            <p:cNvSpPr>
              <a:spLocks/>
            </p:cNvSpPr>
            <p:nvPr/>
          </p:nvSpPr>
          <p:spPr bwMode="auto">
            <a:xfrm>
              <a:off x="3249845" y="4461504"/>
              <a:ext cx="53975" cy="6508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9" y="1"/>
                    <a:pt x="16" y="0"/>
                    <a:pt x="12" y="0"/>
                  </a:cubicBezTo>
                  <a:cubicBezTo>
                    <a:pt x="9" y="0"/>
                    <a:pt x="6" y="1"/>
                    <a:pt x="4" y="3"/>
                  </a:cubicBezTo>
                  <a:cubicBezTo>
                    <a:pt x="2" y="6"/>
                    <a:pt x="0" y="8"/>
                    <a:pt x="0" y="12"/>
                  </a:cubicBezTo>
                  <a:cubicBezTo>
                    <a:pt x="0" y="15"/>
                    <a:pt x="2" y="18"/>
                    <a:pt x="4" y="20"/>
                  </a:cubicBezTo>
                  <a:cubicBezTo>
                    <a:pt x="6" y="23"/>
                    <a:pt x="9" y="24"/>
                    <a:pt x="12" y="24"/>
                  </a:cubicBezTo>
                  <a:cubicBezTo>
                    <a:pt x="16" y="24"/>
                    <a:pt x="19" y="23"/>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88" name="Freeform 40">
              <a:extLst>
                <a:ext uri="{FF2B5EF4-FFF2-40B4-BE49-F238E27FC236}">
                  <a16:creationId xmlns:a16="http://schemas.microsoft.com/office/drawing/2014/main" id="{9DCB2EC0-AECD-46B2-AF0C-4853EEBB0C63}"/>
                </a:ext>
              </a:extLst>
            </p:cNvPr>
            <p:cNvSpPr>
              <a:spLocks/>
            </p:cNvSpPr>
            <p:nvPr/>
          </p:nvSpPr>
          <p:spPr bwMode="auto">
            <a:xfrm>
              <a:off x="2900595" y="4973218"/>
              <a:ext cx="53975" cy="65088"/>
            </a:xfrm>
            <a:custGeom>
              <a:avLst/>
              <a:gdLst>
                <a:gd name="T0" fmla="*/ 21 w 24"/>
                <a:gd name="T1" fmla="*/ 21 h 24"/>
                <a:gd name="T2" fmla="*/ 24 w 24"/>
                <a:gd name="T3" fmla="*/ 12 h 24"/>
                <a:gd name="T4" fmla="*/ 21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1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1"/>
                  </a:moveTo>
                  <a:cubicBezTo>
                    <a:pt x="23" y="18"/>
                    <a:pt x="24" y="16"/>
                    <a:pt x="24" y="12"/>
                  </a:cubicBezTo>
                  <a:cubicBezTo>
                    <a:pt x="24" y="9"/>
                    <a:pt x="23" y="6"/>
                    <a:pt x="21" y="4"/>
                  </a:cubicBezTo>
                  <a:cubicBezTo>
                    <a:pt x="18" y="1"/>
                    <a:pt x="16" y="0"/>
                    <a:pt x="12" y="0"/>
                  </a:cubicBezTo>
                  <a:cubicBezTo>
                    <a:pt x="9" y="0"/>
                    <a:pt x="6" y="1"/>
                    <a:pt x="4" y="4"/>
                  </a:cubicBezTo>
                  <a:cubicBezTo>
                    <a:pt x="1" y="6"/>
                    <a:pt x="0" y="9"/>
                    <a:pt x="0" y="12"/>
                  </a:cubicBezTo>
                  <a:cubicBezTo>
                    <a:pt x="0" y="16"/>
                    <a:pt x="1" y="18"/>
                    <a:pt x="4" y="21"/>
                  </a:cubicBezTo>
                  <a:cubicBezTo>
                    <a:pt x="6" y="23"/>
                    <a:pt x="9" y="24"/>
                    <a:pt x="12" y="24"/>
                  </a:cubicBezTo>
                  <a:cubicBezTo>
                    <a:pt x="16" y="24"/>
                    <a:pt x="18" y="23"/>
                    <a:pt x="21"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89" name="Freeform 41">
              <a:extLst>
                <a:ext uri="{FF2B5EF4-FFF2-40B4-BE49-F238E27FC236}">
                  <a16:creationId xmlns:a16="http://schemas.microsoft.com/office/drawing/2014/main" id="{06F71102-F6C9-4753-877D-C461844BA982}"/>
                </a:ext>
              </a:extLst>
            </p:cNvPr>
            <p:cNvSpPr>
              <a:spLocks/>
            </p:cNvSpPr>
            <p:nvPr/>
          </p:nvSpPr>
          <p:spPr bwMode="auto">
            <a:xfrm>
              <a:off x="3032358" y="4110061"/>
              <a:ext cx="53975" cy="6508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5"/>
                    <a:pt x="21" y="3"/>
                  </a:cubicBezTo>
                  <a:cubicBezTo>
                    <a:pt x="19" y="1"/>
                    <a:pt x="16" y="0"/>
                    <a:pt x="12" y="0"/>
                  </a:cubicBezTo>
                  <a:cubicBezTo>
                    <a:pt x="9" y="0"/>
                    <a:pt x="6" y="1"/>
                    <a:pt x="4" y="3"/>
                  </a:cubicBezTo>
                  <a:cubicBezTo>
                    <a:pt x="2" y="5"/>
                    <a:pt x="0" y="8"/>
                    <a:pt x="0" y="12"/>
                  </a:cubicBezTo>
                  <a:cubicBezTo>
                    <a:pt x="0" y="15"/>
                    <a:pt x="2" y="18"/>
                    <a:pt x="4" y="20"/>
                  </a:cubicBezTo>
                  <a:cubicBezTo>
                    <a:pt x="6" y="22"/>
                    <a:pt x="9" y="24"/>
                    <a:pt x="12" y="24"/>
                  </a:cubicBezTo>
                  <a:cubicBezTo>
                    <a:pt x="16" y="24"/>
                    <a:pt x="19" y="22"/>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90" name="Freeform 42">
              <a:extLst>
                <a:ext uri="{FF2B5EF4-FFF2-40B4-BE49-F238E27FC236}">
                  <a16:creationId xmlns:a16="http://schemas.microsoft.com/office/drawing/2014/main" id="{96E518D2-6F54-4703-9C01-8AD4FBBF5A41}"/>
                </a:ext>
              </a:extLst>
            </p:cNvPr>
            <p:cNvSpPr>
              <a:spLocks/>
            </p:cNvSpPr>
            <p:nvPr/>
          </p:nvSpPr>
          <p:spPr bwMode="auto">
            <a:xfrm>
              <a:off x="2464033" y="4608284"/>
              <a:ext cx="53975" cy="63500"/>
            </a:xfrm>
            <a:custGeom>
              <a:avLst/>
              <a:gdLst>
                <a:gd name="T0" fmla="*/ 21 w 24"/>
                <a:gd name="T1" fmla="*/ 21 h 24"/>
                <a:gd name="T2" fmla="*/ 24 w 24"/>
                <a:gd name="T3" fmla="*/ 12 h 24"/>
                <a:gd name="T4" fmla="*/ 21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1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1"/>
                  </a:moveTo>
                  <a:cubicBezTo>
                    <a:pt x="23" y="19"/>
                    <a:pt x="24" y="16"/>
                    <a:pt x="24" y="12"/>
                  </a:cubicBezTo>
                  <a:cubicBezTo>
                    <a:pt x="24" y="9"/>
                    <a:pt x="23" y="6"/>
                    <a:pt x="21" y="4"/>
                  </a:cubicBezTo>
                  <a:cubicBezTo>
                    <a:pt x="18" y="2"/>
                    <a:pt x="16" y="0"/>
                    <a:pt x="12" y="0"/>
                  </a:cubicBezTo>
                  <a:cubicBezTo>
                    <a:pt x="9" y="0"/>
                    <a:pt x="6" y="2"/>
                    <a:pt x="4" y="4"/>
                  </a:cubicBezTo>
                  <a:cubicBezTo>
                    <a:pt x="1" y="6"/>
                    <a:pt x="0" y="9"/>
                    <a:pt x="0" y="12"/>
                  </a:cubicBezTo>
                  <a:cubicBezTo>
                    <a:pt x="0" y="16"/>
                    <a:pt x="1" y="19"/>
                    <a:pt x="4" y="21"/>
                  </a:cubicBezTo>
                  <a:cubicBezTo>
                    <a:pt x="6" y="23"/>
                    <a:pt x="9" y="24"/>
                    <a:pt x="12" y="24"/>
                  </a:cubicBezTo>
                  <a:cubicBezTo>
                    <a:pt x="16" y="24"/>
                    <a:pt x="18" y="23"/>
                    <a:pt x="21"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91" name="Freeform 43">
              <a:extLst>
                <a:ext uri="{FF2B5EF4-FFF2-40B4-BE49-F238E27FC236}">
                  <a16:creationId xmlns:a16="http://schemas.microsoft.com/office/drawing/2014/main" id="{3EB330CE-2194-45E6-84A1-43101DB534C6}"/>
                </a:ext>
              </a:extLst>
            </p:cNvPr>
            <p:cNvSpPr>
              <a:spLocks/>
            </p:cNvSpPr>
            <p:nvPr/>
          </p:nvSpPr>
          <p:spPr bwMode="auto">
            <a:xfrm>
              <a:off x="3495908" y="4277087"/>
              <a:ext cx="53975" cy="6508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6"/>
                    <a:pt x="20" y="3"/>
                  </a:cubicBezTo>
                  <a:cubicBezTo>
                    <a:pt x="18" y="1"/>
                    <a:pt x="15" y="0"/>
                    <a:pt x="12" y="0"/>
                  </a:cubicBezTo>
                  <a:cubicBezTo>
                    <a:pt x="9" y="0"/>
                    <a:pt x="6" y="1"/>
                    <a:pt x="3" y="3"/>
                  </a:cubicBezTo>
                  <a:cubicBezTo>
                    <a:pt x="1" y="6"/>
                    <a:pt x="0" y="8"/>
                    <a:pt x="0" y="12"/>
                  </a:cubicBezTo>
                  <a:cubicBezTo>
                    <a:pt x="0" y="15"/>
                    <a:pt x="1" y="18"/>
                    <a:pt x="3" y="20"/>
                  </a:cubicBezTo>
                  <a:cubicBezTo>
                    <a:pt x="6" y="23"/>
                    <a:pt x="9" y="24"/>
                    <a:pt x="12" y="24"/>
                  </a:cubicBezTo>
                  <a:cubicBezTo>
                    <a:pt x="15" y="24"/>
                    <a:pt x="18" y="23"/>
                    <a:pt x="20"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92" name="Freeform 44">
              <a:extLst>
                <a:ext uri="{FF2B5EF4-FFF2-40B4-BE49-F238E27FC236}">
                  <a16:creationId xmlns:a16="http://schemas.microsoft.com/office/drawing/2014/main" id="{20FEB7B0-3A46-43EA-A06E-6ABE5B5E6226}"/>
                </a:ext>
              </a:extLst>
            </p:cNvPr>
            <p:cNvSpPr>
              <a:spLocks/>
            </p:cNvSpPr>
            <p:nvPr/>
          </p:nvSpPr>
          <p:spPr bwMode="auto">
            <a:xfrm>
              <a:off x="3445108" y="4780576"/>
              <a:ext cx="53975" cy="63500"/>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ubicBezTo>
                    <a:pt x="16" y="24"/>
                    <a:pt x="18" y="23"/>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11" name="ZoneTexte 10">
              <a:extLst>
                <a:ext uri="{FF2B5EF4-FFF2-40B4-BE49-F238E27FC236}">
                  <a16:creationId xmlns:a16="http://schemas.microsoft.com/office/drawing/2014/main" id="{53F49B94-6184-4D38-8DBB-249E29EFEEEB}"/>
                </a:ext>
              </a:extLst>
            </p:cNvPr>
            <p:cNvSpPr txBox="1"/>
            <p:nvPr/>
          </p:nvSpPr>
          <p:spPr>
            <a:xfrm>
              <a:off x="453226" y="2990845"/>
              <a:ext cx="538930" cy="261610"/>
            </a:xfrm>
            <a:prstGeom prst="rect">
              <a:avLst/>
            </a:prstGeom>
            <a:noFill/>
          </p:spPr>
          <p:txBody>
            <a:bodyPr wrap="none" rtlCol="0">
              <a:spAutoFit/>
            </a:bodyPr>
            <a:lstStyle/>
            <a:p>
              <a:r>
                <a:rPr lang="fr-FR" sz="1100" dirty="0"/>
                <a:t>Blanc</a:t>
              </a:r>
            </a:p>
          </p:txBody>
        </p:sp>
        <p:sp>
          <p:nvSpPr>
            <p:cNvPr id="12" name="ZoneTexte 11">
              <a:extLst>
                <a:ext uri="{FF2B5EF4-FFF2-40B4-BE49-F238E27FC236}">
                  <a16:creationId xmlns:a16="http://schemas.microsoft.com/office/drawing/2014/main" id="{59923654-DC10-48C2-8C3A-86C4F01E0BA2}"/>
                </a:ext>
              </a:extLst>
            </p:cNvPr>
            <p:cNvSpPr txBox="1"/>
            <p:nvPr/>
          </p:nvSpPr>
          <p:spPr>
            <a:xfrm>
              <a:off x="453226" y="3143020"/>
              <a:ext cx="829073" cy="261610"/>
            </a:xfrm>
            <a:prstGeom prst="rect">
              <a:avLst/>
            </a:prstGeom>
            <a:noFill/>
          </p:spPr>
          <p:txBody>
            <a:bodyPr wrap="none" rtlCol="0">
              <a:spAutoFit/>
            </a:bodyPr>
            <a:lstStyle/>
            <a:p>
              <a:r>
                <a:rPr lang="fr-FR" sz="1100" dirty="0"/>
                <a:t>Non-blanc</a:t>
              </a:r>
            </a:p>
          </p:txBody>
        </p:sp>
        <p:sp>
          <p:nvSpPr>
            <p:cNvPr id="13" name="ZoneTexte 12">
              <a:extLst>
                <a:ext uri="{FF2B5EF4-FFF2-40B4-BE49-F238E27FC236}">
                  <a16:creationId xmlns:a16="http://schemas.microsoft.com/office/drawing/2014/main" id="{C51E7FD5-715B-4B03-8AB0-BDE317EDD8B9}"/>
                </a:ext>
              </a:extLst>
            </p:cNvPr>
            <p:cNvSpPr txBox="1"/>
            <p:nvPr/>
          </p:nvSpPr>
          <p:spPr>
            <a:xfrm>
              <a:off x="453226" y="3502320"/>
              <a:ext cx="436338" cy="261610"/>
            </a:xfrm>
            <a:prstGeom prst="rect">
              <a:avLst/>
            </a:prstGeom>
            <a:noFill/>
          </p:spPr>
          <p:txBody>
            <a:bodyPr wrap="none" rtlCol="0">
              <a:spAutoFit/>
            </a:bodyPr>
            <a:lstStyle/>
            <a:p>
              <a:r>
                <a:rPr lang="fr-FR" sz="1100" dirty="0"/>
                <a:t>Age</a:t>
              </a:r>
            </a:p>
          </p:txBody>
        </p:sp>
        <p:sp>
          <p:nvSpPr>
            <p:cNvPr id="14" name="ZoneTexte 13">
              <a:extLst>
                <a:ext uri="{FF2B5EF4-FFF2-40B4-BE49-F238E27FC236}">
                  <a16:creationId xmlns:a16="http://schemas.microsoft.com/office/drawing/2014/main" id="{0698150C-976D-4D38-80E4-C62F39BFA45C}"/>
                </a:ext>
              </a:extLst>
            </p:cNvPr>
            <p:cNvSpPr txBox="1"/>
            <p:nvPr/>
          </p:nvSpPr>
          <p:spPr>
            <a:xfrm>
              <a:off x="465926" y="3854936"/>
              <a:ext cx="484428" cy="261610"/>
            </a:xfrm>
            <a:prstGeom prst="rect">
              <a:avLst/>
            </a:prstGeom>
            <a:noFill/>
          </p:spPr>
          <p:txBody>
            <a:bodyPr wrap="none" rtlCol="0">
              <a:spAutoFit/>
            </a:bodyPr>
            <a:lstStyle/>
            <a:p>
              <a:r>
                <a:rPr lang="fr-FR" sz="1100" dirty="0"/>
                <a:t>HSH</a:t>
              </a:r>
            </a:p>
          </p:txBody>
        </p:sp>
        <p:sp>
          <p:nvSpPr>
            <p:cNvPr id="15" name="ZoneTexte 14">
              <a:extLst>
                <a:ext uri="{FF2B5EF4-FFF2-40B4-BE49-F238E27FC236}">
                  <a16:creationId xmlns:a16="http://schemas.microsoft.com/office/drawing/2014/main" id="{35156D9A-7F1C-423B-AD14-134CD2E0F3AD}"/>
                </a:ext>
              </a:extLst>
            </p:cNvPr>
            <p:cNvSpPr txBox="1"/>
            <p:nvPr/>
          </p:nvSpPr>
          <p:spPr>
            <a:xfrm>
              <a:off x="453226" y="4355810"/>
              <a:ext cx="1217000" cy="261610"/>
            </a:xfrm>
            <a:prstGeom prst="rect">
              <a:avLst/>
            </a:prstGeom>
            <a:noFill/>
          </p:spPr>
          <p:txBody>
            <a:bodyPr wrap="none" rtlCol="0">
              <a:spAutoFit/>
            </a:bodyPr>
            <a:lstStyle/>
            <a:p>
              <a:r>
                <a:rPr lang="fr-FR" sz="1100" dirty="0"/>
                <a:t>Hommes, autres</a:t>
              </a:r>
            </a:p>
          </p:txBody>
        </p:sp>
        <p:sp>
          <p:nvSpPr>
            <p:cNvPr id="16" name="ZoneTexte 15">
              <a:extLst>
                <a:ext uri="{FF2B5EF4-FFF2-40B4-BE49-F238E27FC236}">
                  <a16:creationId xmlns:a16="http://schemas.microsoft.com/office/drawing/2014/main" id="{2DDD8199-C934-4310-A86F-51C3C2D0983A}"/>
                </a:ext>
              </a:extLst>
            </p:cNvPr>
            <p:cNvSpPr txBox="1"/>
            <p:nvPr/>
          </p:nvSpPr>
          <p:spPr>
            <a:xfrm>
              <a:off x="453226" y="4875650"/>
              <a:ext cx="1200970" cy="261610"/>
            </a:xfrm>
            <a:prstGeom prst="rect">
              <a:avLst/>
            </a:prstGeom>
            <a:noFill/>
          </p:spPr>
          <p:txBody>
            <a:bodyPr wrap="none" rtlCol="0">
              <a:spAutoFit/>
            </a:bodyPr>
            <a:lstStyle/>
            <a:p>
              <a:r>
                <a:rPr lang="fr-FR" sz="1100" dirty="0"/>
                <a:t>Femmes, autres</a:t>
              </a:r>
            </a:p>
          </p:txBody>
        </p:sp>
        <p:sp>
          <p:nvSpPr>
            <p:cNvPr id="17" name="ZoneTexte 16">
              <a:extLst>
                <a:ext uri="{FF2B5EF4-FFF2-40B4-BE49-F238E27FC236}">
                  <a16:creationId xmlns:a16="http://schemas.microsoft.com/office/drawing/2014/main" id="{91FE9304-139A-4EC6-886F-790F124EAFE6}"/>
                </a:ext>
              </a:extLst>
            </p:cNvPr>
            <p:cNvSpPr txBox="1"/>
            <p:nvPr/>
          </p:nvSpPr>
          <p:spPr>
            <a:xfrm>
              <a:off x="453226" y="4005286"/>
              <a:ext cx="1164101" cy="261610"/>
            </a:xfrm>
            <a:prstGeom prst="rect">
              <a:avLst/>
            </a:prstGeom>
            <a:noFill/>
          </p:spPr>
          <p:txBody>
            <a:bodyPr wrap="none" rtlCol="0">
              <a:spAutoFit/>
            </a:bodyPr>
            <a:lstStyle/>
            <a:p>
              <a:r>
                <a:rPr lang="fr-FR" sz="1100" dirty="0"/>
                <a:t>Hommes, UDIV</a:t>
              </a:r>
            </a:p>
          </p:txBody>
        </p:sp>
        <p:sp>
          <p:nvSpPr>
            <p:cNvPr id="18" name="ZoneTexte 17">
              <a:extLst>
                <a:ext uri="{FF2B5EF4-FFF2-40B4-BE49-F238E27FC236}">
                  <a16:creationId xmlns:a16="http://schemas.microsoft.com/office/drawing/2014/main" id="{1325140D-8D56-43BD-B46F-73DE84305C01}"/>
                </a:ext>
              </a:extLst>
            </p:cNvPr>
            <p:cNvSpPr txBox="1"/>
            <p:nvPr/>
          </p:nvSpPr>
          <p:spPr>
            <a:xfrm>
              <a:off x="453226" y="4513035"/>
              <a:ext cx="1109599" cy="261610"/>
            </a:xfrm>
            <a:prstGeom prst="rect">
              <a:avLst/>
            </a:prstGeom>
            <a:noFill/>
          </p:spPr>
          <p:txBody>
            <a:bodyPr wrap="none" rtlCol="0">
              <a:spAutoFit/>
            </a:bodyPr>
            <a:lstStyle/>
            <a:p>
              <a:r>
                <a:rPr lang="fr-FR" sz="1100" dirty="0"/>
                <a:t>Femmes UDIV</a:t>
              </a:r>
            </a:p>
          </p:txBody>
        </p:sp>
        <p:sp>
          <p:nvSpPr>
            <p:cNvPr id="19" name="ZoneTexte 18">
              <a:extLst>
                <a:ext uri="{FF2B5EF4-FFF2-40B4-BE49-F238E27FC236}">
                  <a16:creationId xmlns:a16="http://schemas.microsoft.com/office/drawing/2014/main" id="{057160E5-A484-4885-BCA9-62308F25CF2C}"/>
                </a:ext>
              </a:extLst>
            </p:cNvPr>
            <p:cNvSpPr txBox="1"/>
            <p:nvPr/>
          </p:nvSpPr>
          <p:spPr>
            <a:xfrm>
              <a:off x="453226" y="4176154"/>
              <a:ext cx="1665841" cy="261610"/>
            </a:xfrm>
            <a:prstGeom prst="rect">
              <a:avLst/>
            </a:prstGeom>
            <a:noFill/>
          </p:spPr>
          <p:txBody>
            <a:bodyPr wrap="none" rtlCol="0">
              <a:spAutoFit/>
            </a:bodyPr>
            <a:lstStyle/>
            <a:p>
              <a:r>
                <a:rPr lang="fr-FR" sz="1100" dirty="0"/>
                <a:t>Hommes hétérosexuels</a:t>
              </a:r>
            </a:p>
          </p:txBody>
        </p:sp>
        <p:sp>
          <p:nvSpPr>
            <p:cNvPr id="20" name="ZoneTexte 19">
              <a:extLst>
                <a:ext uri="{FF2B5EF4-FFF2-40B4-BE49-F238E27FC236}">
                  <a16:creationId xmlns:a16="http://schemas.microsoft.com/office/drawing/2014/main" id="{CA12B7FC-B4FB-43A9-A1AB-9EA23E998821}"/>
                </a:ext>
              </a:extLst>
            </p:cNvPr>
            <p:cNvSpPr txBox="1"/>
            <p:nvPr/>
          </p:nvSpPr>
          <p:spPr>
            <a:xfrm>
              <a:off x="453226" y="4692498"/>
              <a:ext cx="1760418" cy="261610"/>
            </a:xfrm>
            <a:prstGeom prst="rect">
              <a:avLst/>
            </a:prstGeom>
            <a:noFill/>
          </p:spPr>
          <p:txBody>
            <a:bodyPr wrap="none" rtlCol="0">
              <a:spAutoFit/>
            </a:bodyPr>
            <a:lstStyle/>
            <a:p>
              <a:r>
                <a:rPr lang="fr-FR" sz="1100" dirty="0"/>
                <a:t>Femmes hétérosexuelles</a:t>
              </a:r>
            </a:p>
          </p:txBody>
        </p:sp>
        <p:sp>
          <p:nvSpPr>
            <p:cNvPr id="21" name="ZoneTexte 20">
              <a:extLst>
                <a:ext uri="{FF2B5EF4-FFF2-40B4-BE49-F238E27FC236}">
                  <a16:creationId xmlns:a16="http://schemas.microsoft.com/office/drawing/2014/main" id="{F7B91F4F-0235-402D-ACC7-AEDD488B7DF4}"/>
                </a:ext>
              </a:extLst>
            </p:cNvPr>
            <p:cNvSpPr txBox="1"/>
            <p:nvPr/>
          </p:nvSpPr>
          <p:spPr>
            <a:xfrm>
              <a:off x="56885" y="3666702"/>
              <a:ext cx="1265090" cy="261610"/>
            </a:xfrm>
            <a:prstGeom prst="rect">
              <a:avLst/>
            </a:prstGeom>
            <a:noFill/>
          </p:spPr>
          <p:txBody>
            <a:bodyPr wrap="none" rtlCol="0">
              <a:spAutoFit/>
            </a:bodyPr>
            <a:lstStyle/>
            <a:p>
              <a:r>
                <a:rPr lang="fr-FR" sz="1100" b="1" dirty="0"/>
                <a:t>Groupe à risque</a:t>
              </a:r>
            </a:p>
          </p:txBody>
        </p:sp>
        <p:sp>
          <p:nvSpPr>
            <p:cNvPr id="22" name="ZoneTexte 21">
              <a:extLst>
                <a:ext uri="{FF2B5EF4-FFF2-40B4-BE49-F238E27FC236}">
                  <a16:creationId xmlns:a16="http://schemas.microsoft.com/office/drawing/2014/main" id="{CD8887AB-B686-4214-AC44-2A80BD4A17C2}"/>
                </a:ext>
              </a:extLst>
            </p:cNvPr>
            <p:cNvSpPr txBox="1"/>
            <p:nvPr/>
          </p:nvSpPr>
          <p:spPr>
            <a:xfrm>
              <a:off x="1708133" y="5160054"/>
              <a:ext cx="505267" cy="261610"/>
            </a:xfrm>
            <a:prstGeom prst="rect">
              <a:avLst/>
            </a:prstGeom>
            <a:noFill/>
          </p:spPr>
          <p:txBody>
            <a:bodyPr wrap="none" rtlCol="0">
              <a:spAutoFit/>
            </a:bodyPr>
            <a:lstStyle/>
            <a:p>
              <a:pPr algn="ctr"/>
              <a:r>
                <a:rPr lang="fr-FR" sz="1100" dirty="0"/>
                <a:t>-0,50</a:t>
              </a:r>
            </a:p>
          </p:txBody>
        </p:sp>
        <p:sp>
          <p:nvSpPr>
            <p:cNvPr id="23" name="ZoneTexte 22">
              <a:extLst>
                <a:ext uri="{FF2B5EF4-FFF2-40B4-BE49-F238E27FC236}">
                  <a16:creationId xmlns:a16="http://schemas.microsoft.com/office/drawing/2014/main" id="{DD9CF270-20A8-40E5-B133-2227EBA16C47}"/>
                </a:ext>
              </a:extLst>
            </p:cNvPr>
            <p:cNvSpPr txBox="1"/>
            <p:nvPr/>
          </p:nvSpPr>
          <p:spPr>
            <a:xfrm>
              <a:off x="2456796" y="5160054"/>
              <a:ext cx="505267" cy="261610"/>
            </a:xfrm>
            <a:prstGeom prst="rect">
              <a:avLst/>
            </a:prstGeom>
            <a:noFill/>
          </p:spPr>
          <p:txBody>
            <a:bodyPr wrap="none" rtlCol="0">
              <a:spAutoFit/>
            </a:bodyPr>
            <a:lstStyle/>
            <a:p>
              <a:pPr algn="ctr"/>
              <a:r>
                <a:rPr lang="fr-FR" sz="1100" dirty="0"/>
                <a:t>-0,25</a:t>
              </a:r>
            </a:p>
          </p:txBody>
        </p:sp>
        <p:sp>
          <p:nvSpPr>
            <p:cNvPr id="24" name="ZoneTexte 23">
              <a:extLst>
                <a:ext uri="{FF2B5EF4-FFF2-40B4-BE49-F238E27FC236}">
                  <a16:creationId xmlns:a16="http://schemas.microsoft.com/office/drawing/2014/main" id="{C67CE602-0731-49C9-99A7-8BB955C0681C}"/>
                </a:ext>
              </a:extLst>
            </p:cNvPr>
            <p:cNvSpPr txBox="1"/>
            <p:nvPr/>
          </p:nvSpPr>
          <p:spPr>
            <a:xfrm>
              <a:off x="3316297" y="5160054"/>
              <a:ext cx="263214" cy="261610"/>
            </a:xfrm>
            <a:prstGeom prst="rect">
              <a:avLst/>
            </a:prstGeom>
            <a:noFill/>
          </p:spPr>
          <p:txBody>
            <a:bodyPr wrap="none" rtlCol="0">
              <a:spAutoFit/>
            </a:bodyPr>
            <a:lstStyle/>
            <a:p>
              <a:pPr algn="ctr"/>
              <a:r>
                <a:rPr lang="fr-FR" sz="1100" dirty="0"/>
                <a:t>0</a:t>
              </a:r>
            </a:p>
          </p:txBody>
        </p:sp>
        <p:sp>
          <p:nvSpPr>
            <p:cNvPr id="25" name="ZoneTexte 24">
              <a:extLst>
                <a:ext uri="{FF2B5EF4-FFF2-40B4-BE49-F238E27FC236}">
                  <a16:creationId xmlns:a16="http://schemas.microsoft.com/office/drawing/2014/main" id="{14C0BBC0-AEEC-4CC1-837D-AADB0C0E833F}"/>
                </a:ext>
              </a:extLst>
            </p:cNvPr>
            <p:cNvSpPr txBox="1"/>
            <p:nvPr/>
          </p:nvSpPr>
          <p:spPr>
            <a:xfrm>
              <a:off x="3999260" y="5160054"/>
              <a:ext cx="458780" cy="261610"/>
            </a:xfrm>
            <a:prstGeom prst="rect">
              <a:avLst/>
            </a:prstGeom>
            <a:noFill/>
          </p:spPr>
          <p:txBody>
            <a:bodyPr wrap="none" rtlCol="0">
              <a:spAutoFit/>
            </a:bodyPr>
            <a:lstStyle/>
            <a:p>
              <a:pPr algn="ctr"/>
              <a:r>
                <a:rPr lang="fr-FR" sz="1100" dirty="0"/>
                <a:t>0,25</a:t>
              </a:r>
            </a:p>
          </p:txBody>
        </p:sp>
      </p:grpSp>
      <p:grpSp>
        <p:nvGrpSpPr>
          <p:cNvPr id="6" name="Groupe 5">
            <a:extLst>
              <a:ext uri="{FF2B5EF4-FFF2-40B4-BE49-F238E27FC236}">
                <a16:creationId xmlns:a16="http://schemas.microsoft.com/office/drawing/2014/main" id="{9D02B54E-4FDC-441A-AA7D-DFB4C403053F}"/>
              </a:ext>
            </a:extLst>
          </p:cNvPr>
          <p:cNvGrpSpPr/>
          <p:nvPr/>
        </p:nvGrpSpPr>
        <p:grpSpPr>
          <a:xfrm>
            <a:off x="4478409" y="2969501"/>
            <a:ext cx="4386828" cy="2529272"/>
            <a:chOff x="4478409" y="2969501"/>
            <a:chExt cx="4386828" cy="2529272"/>
          </a:xfrm>
        </p:grpSpPr>
        <p:sp>
          <p:nvSpPr>
            <p:cNvPr id="44" name="Line 5">
              <a:extLst>
                <a:ext uri="{FF2B5EF4-FFF2-40B4-BE49-F238E27FC236}">
                  <a16:creationId xmlns:a16="http://schemas.microsoft.com/office/drawing/2014/main" id="{EF06446A-5B1F-48B6-A1A0-419B9DF5E268}"/>
                </a:ext>
              </a:extLst>
            </p:cNvPr>
            <p:cNvSpPr>
              <a:spLocks noChangeShapeType="1"/>
            </p:cNvSpPr>
            <p:nvPr/>
          </p:nvSpPr>
          <p:spPr bwMode="auto">
            <a:xfrm flipV="1">
              <a:off x="8036375" y="3084284"/>
              <a:ext cx="0" cy="208121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45" name="Line 9">
              <a:extLst>
                <a:ext uri="{FF2B5EF4-FFF2-40B4-BE49-F238E27FC236}">
                  <a16:creationId xmlns:a16="http://schemas.microsoft.com/office/drawing/2014/main" id="{A8837DA3-CA43-4C46-AB5D-08656D96FDAB}"/>
                </a:ext>
              </a:extLst>
            </p:cNvPr>
            <p:cNvSpPr>
              <a:spLocks noChangeShapeType="1"/>
            </p:cNvSpPr>
            <p:nvPr/>
          </p:nvSpPr>
          <p:spPr bwMode="auto">
            <a:xfrm flipH="1">
              <a:off x="6279013" y="5165497"/>
              <a:ext cx="1757362"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46" name="Line 10">
              <a:extLst>
                <a:ext uri="{FF2B5EF4-FFF2-40B4-BE49-F238E27FC236}">
                  <a16:creationId xmlns:a16="http://schemas.microsoft.com/office/drawing/2014/main" id="{DA1B4451-8BF9-43D3-884F-D46B16C7A08D}"/>
                </a:ext>
              </a:extLst>
            </p:cNvPr>
            <p:cNvSpPr>
              <a:spLocks noChangeShapeType="1"/>
            </p:cNvSpPr>
            <p:nvPr/>
          </p:nvSpPr>
          <p:spPr bwMode="auto">
            <a:xfrm flipH="1">
              <a:off x="8036375" y="5165497"/>
              <a:ext cx="603250" cy="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47" name="Line 11">
              <a:extLst>
                <a:ext uri="{FF2B5EF4-FFF2-40B4-BE49-F238E27FC236}">
                  <a16:creationId xmlns:a16="http://schemas.microsoft.com/office/drawing/2014/main" id="{75E777D1-EE36-4C13-A66F-E85BA8C5AE00}"/>
                </a:ext>
              </a:extLst>
            </p:cNvPr>
            <p:cNvSpPr>
              <a:spLocks noChangeShapeType="1"/>
            </p:cNvSpPr>
            <p:nvPr/>
          </p:nvSpPr>
          <p:spPr bwMode="auto">
            <a:xfrm flipV="1">
              <a:off x="7461700" y="5165497"/>
              <a:ext cx="0" cy="6350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48" name="Line 12">
              <a:extLst>
                <a:ext uri="{FF2B5EF4-FFF2-40B4-BE49-F238E27FC236}">
                  <a16:creationId xmlns:a16="http://schemas.microsoft.com/office/drawing/2014/main" id="{7A04CBD2-D7EC-4805-8D72-23AAB0523943}"/>
                </a:ext>
              </a:extLst>
            </p:cNvPr>
            <p:cNvSpPr>
              <a:spLocks noChangeShapeType="1"/>
            </p:cNvSpPr>
            <p:nvPr/>
          </p:nvSpPr>
          <p:spPr bwMode="auto">
            <a:xfrm flipV="1">
              <a:off x="6882263" y="5165497"/>
              <a:ext cx="0" cy="6350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49" name="Line 13">
              <a:extLst>
                <a:ext uri="{FF2B5EF4-FFF2-40B4-BE49-F238E27FC236}">
                  <a16:creationId xmlns:a16="http://schemas.microsoft.com/office/drawing/2014/main" id="{546CAB53-9561-4088-AC07-B1372D25932B}"/>
                </a:ext>
              </a:extLst>
            </p:cNvPr>
            <p:cNvSpPr>
              <a:spLocks noChangeShapeType="1"/>
            </p:cNvSpPr>
            <p:nvPr/>
          </p:nvSpPr>
          <p:spPr bwMode="auto">
            <a:xfrm flipV="1">
              <a:off x="8042725" y="5165497"/>
              <a:ext cx="0" cy="6350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0" name="Line 14">
              <a:extLst>
                <a:ext uri="{FF2B5EF4-FFF2-40B4-BE49-F238E27FC236}">
                  <a16:creationId xmlns:a16="http://schemas.microsoft.com/office/drawing/2014/main" id="{35055DF3-F42C-452D-A071-A721CCF9742D}"/>
                </a:ext>
              </a:extLst>
            </p:cNvPr>
            <p:cNvSpPr>
              <a:spLocks noChangeShapeType="1"/>
            </p:cNvSpPr>
            <p:nvPr/>
          </p:nvSpPr>
          <p:spPr bwMode="auto">
            <a:xfrm flipV="1">
              <a:off x="8620575" y="5165497"/>
              <a:ext cx="0" cy="6350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1" name="Line 15">
              <a:extLst>
                <a:ext uri="{FF2B5EF4-FFF2-40B4-BE49-F238E27FC236}">
                  <a16:creationId xmlns:a16="http://schemas.microsoft.com/office/drawing/2014/main" id="{BF7C1B25-FFB8-4B70-875E-E5831AC4BBF7}"/>
                </a:ext>
              </a:extLst>
            </p:cNvPr>
            <p:cNvSpPr>
              <a:spLocks noChangeShapeType="1"/>
            </p:cNvSpPr>
            <p:nvPr/>
          </p:nvSpPr>
          <p:spPr bwMode="auto">
            <a:xfrm flipV="1">
              <a:off x="6301238" y="5165497"/>
              <a:ext cx="0" cy="63500"/>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2" name="Line 28">
              <a:extLst>
                <a:ext uri="{FF2B5EF4-FFF2-40B4-BE49-F238E27FC236}">
                  <a16:creationId xmlns:a16="http://schemas.microsoft.com/office/drawing/2014/main" id="{1AE188C6-B63D-4A7A-A8DB-7A62792BF4E3}"/>
                </a:ext>
              </a:extLst>
            </p:cNvPr>
            <p:cNvSpPr>
              <a:spLocks noChangeShapeType="1"/>
            </p:cNvSpPr>
            <p:nvPr/>
          </p:nvSpPr>
          <p:spPr bwMode="auto">
            <a:xfrm flipH="1">
              <a:off x="7809363" y="3327388"/>
              <a:ext cx="227012"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3" name="Line 29">
              <a:extLst>
                <a:ext uri="{FF2B5EF4-FFF2-40B4-BE49-F238E27FC236}">
                  <a16:creationId xmlns:a16="http://schemas.microsoft.com/office/drawing/2014/main" id="{3C0C530F-0D41-4D49-A4D3-6B9F8FA864E5}"/>
                </a:ext>
              </a:extLst>
            </p:cNvPr>
            <p:cNvSpPr>
              <a:spLocks noChangeShapeType="1"/>
            </p:cNvSpPr>
            <p:nvPr/>
          </p:nvSpPr>
          <p:spPr bwMode="auto">
            <a:xfrm flipH="1">
              <a:off x="7569650" y="4065359"/>
              <a:ext cx="398462"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4" name="Line 30">
              <a:extLst>
                <a:ext uri="{FF2B5EF4-FFF2-40B4-BE49-F238E27FC236}">
                  <a16:creationId xmlns:a16="http://schemas.microsoft.com/office/drawing/2014/main" id="{8C1C3BDF-3CB4-4EED-B35D-047F4D48F166}"/>
                </a:ext>
              </a:extLst>
            </p:cNvPr>
            <p:cNvSpPr>
              <a:spLocks noChangeShapeType="1"/>
            </p:cNvSpPr>
            <p:nvPr/>
          </p:nvSpPr>
          <p:spPr bwMode="auto">
            <a:xfrm flipH="1">
              <a:off x="6636200" y="4253953"/>
              <a:ext cx="1331912"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5" name="Line 31">
              <a:extLst>
                <a:ext uri="{FF2B5EF4-FFF2-40B4-BE49-F238E27FC236}">
                  <a16:creationId xmlns:a16="http://schemas.microsoft.com/office/drawing/2014/main" id="{5EBD7C48-8312-42A3-8BF0-715D9B9F56F9}"/>
                </a:ext>
              </a:extLst>
            </p:cNvPr>
            <p:cNvSpPr>
              <a:spLocks noChangeShapeType="1"/>
            </p:cNvSpPr>
            <p:nvPr/>
          </p:nvSpPr>
          <p:spPr bwMode="auto">
            <a:xfrm flipH="1">
              <a:off x="7358513" y="5019532"/>
              <a:ext cx="427037"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6" name="Line 32">
              <a:extLst>
                <a:ext uri="{FF2B5EF4-FFF2-40B4-BE49-F238E27FC236}">
                  <a16:creationId xmlns:a16="http://schemas.microsoft.com/office/drawing/2014/main" id="{33DA6B08-5B50-49B4-9666-3357ABFB0007}"/>
                </a:ext>
              </a:extLst>
            </p:cNvPr>
            <p:cNvSpPr>
              <a:spLocks noChangeShapeType="1"/>
            </p:cNvSpPr>
            <p:nvPr/>
          </p:nvSpPr>
          <p:spPr bwMode="auto">
            <a:xfrm flipH="1">
              <a:off x="7552188" y="4495143"/>
              <a:ext cx="555625"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7" name="Line 33">
              <a:extLst>
                <a:ext uri="{FF2B5EF4-FFF2-40B4-BE49-F238E27FC236}">
                  <a16:creationId xmlns:a16="http://schemas.microsoft.com/office/drawing/2014/main" id="{4A0DB417-D522-4181-BC14-ED18B73B6084}"/>
                </a:ext>
              </a:extLst>
            </p:cNvPr>
            <p:cNvSpPr>
              <a:spLocks noChangeShapeType="1"/>
            </p:cNvSpPr>
            <p:nvPr/>
          </p:nvSpPr>
          <p:spPr bwMode="auto">
            <a:xfrm flipH="1">
              <a:off x="7998275" y="3558116"/>
              <a:ext cx="161925"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8" name="Line 34">
              <a:extLst>
                <a:ext uri="{FF2B5EF4-FFF2-40B4-BE49-F238E27FC236}">
                  <a16:creationId xmlns:a16="http://schemas.microsoft.com/office/drawing/2014/main" id="{0D5463E8-0E57-4055-BF01-AFB3EC2EDAC9}"/>
                </a:ext>
              </a:extLst>
            </p:cNvPr>
            <p:cNvSpPr>
              <a:spLocks noChangeShapeType="1"/>
            </p:cNvSpPr>
            <p:nvPr/>
          </p:nvSpPr>
          <p:spPr bwMode="auto">
            <a:xfrm flipH="1">
              <a:off x="8237988" y="3087459"/>
              <a:ext cx="293687" cy="0"/>
            </a:xfrm>
            <a:prstGeom prst="line">
              <a:avLst/>
            </a:prstGeom>
            <a:noFill/>
            <a:ln w="17463" cap="rnd">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59" name="Freeform 45">
              <a:extLst>
                <a:ext uri="{FF2B5EF4-FFF2-40B4-BE49-F238E27FC236}">
                  <a16:creationId xmlns:a16="http://schemas.microsoft.com/office/drawing/2014/main" id="{944F0D28-F6E9-4DBA-9E82-AE7770D10A5B}"/>
                </a:ext>
              </a:extLst>
            </p:cNvPr>
            <p:cNvSpPr>
              <a:spLocks/>
            </p:cNvSpPr>
            <p:nvPr/>
          </p:nvSpPr>
          <p:spPr bwMode="auto">
            <a:xfrm>
              <a:off x="8358638" y="3055709"/>
              <a:ext cx="53975" cy="63500"/>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ubicBezTo>
                    <a:pt x="15" y="24"/>
                    <a:pt x="18" y="23"/>
                    <a:pt x="20"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0" name="Freeform 46">
              <a:extLst>
                <a:ext uri="{FF2B5EF4-FFF2-40B4-BE49-F238E27FC236}">
                  <a16:creationId xmlns:a16="http://schemas.microsoft.com/office/drawing/2014/main" id="{83010E81-068C-4281-B7D3-D946129D9C7B}"/>
                </a:ext>
              </a:extLst>
            </p:cNvPr>
            <p:cNvSpPr>
              <a:spLocks/>
            </p:cNvSpPr>
            <p:nvPr/>
          </p:nvSpPr>
          <p:spPr bwMode="auto">
            <a:xfrm>
              <a:off x="7885563" y="3295638"/>
              <a:ext cx="53975" cy="63500"/>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1" name="Freeform 47">
              <a:extLst>
                <a:ext uri="{FF2B5EF4-FFF2-40B4-BE49-F238E27FC236}">
                  <a16:creationId xmlns:a16="http://schemas.microsoft.com/office/drawing/2014/main" id="{7F8527A0-991A-4B22-8B91-4BCB0DB53B35}"/>
                </a:ext>
              </a:extLst>
            </p:cNvPr>
            <p:cNvSpPr>
              <a:spLocks/>
            </p:cNvSpPr>
            <p:nvPr/>
          </p:nvSpPr>
          <p:spPr bwMode="auto">
            <a:xfrm>
              <a:off x="8064950" y="3526366"/>
              <a:ext cx="53975" cy="65088"/>
            </a:xfrm>
            <a:custGeom>
              <a:avLst/>
              <a:gdLst>
                <a:gd name="T0" fmla="*/ 21 w 24"/>
                <a:gd name="T1" fmla="*/ 21 h 24"/>
                <a:gd name="T2" fmla="*/ 24 w 24"/>
                <a:gd name="T3" fmla="*/ 12 h 24"/>
                <a:gd name="T4" fmla="*/ 21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1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1"/>
                  </a:moveTo>
                  <a:cubicBezTo>
                    <a:pt x="23" y="19"/>
                    <a:pt x="24" y="16"/>
                    <a:pt x="24" y="12"/>
                  </a:cubicBezTo>
                  <a:cubicBezTo>
                    <a:pt x="24" y="9"/>
                    <a:pt x="23" y="6"/>
                    <a:pt x="21" y="4"/>
                  </a:cubicBezTo>
                  <a:cubicBezTo>
                    <a:pt x="18" y="2"/>
                    <a:pt x="16" y="0"/>
                    <a:pt x="12" y="0"/>
                  </a:cubicBezTo>
                  <a:cubicBezTo>
                    <a:pt x="9" y="0"/>
                    <a:pt x="6" y="2"/>
                    <a:pt x="4" y="4"/>
                  </a:cubicBezTo>
                  <a:cubicBezTo>
                    <a:pt x="1" y="6"/>
                    <a:pt x="0" y="9"/>
                    <a:pt x="0" y="12"/>
                  </a:cubicBezTo>
                  <a:cubicBezTo>
                    <a:pt x="0" y="16"/>
                    <a:pt x="1" y="19"/>
                    <a:pt x="4" y="21"/>
                  </a:cubicBezTo>
                  <a:cubicBezTo>
                    <a:pt x="6" y="23"/>
                    <a:pt x="9" y="24"/>
                    <a:pt x="12" y="24"/>
                  </a:cubicBezTo>
                  <a:cubicBezTo>
                    <a:pt x="16" y="24"/>
                    <a:pt x="18" y="23"/>
                    <a:pt x="21"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2" name="Freeform 48">
              <a:extLst>
                <a:ext uri="{FF2B5EF4-FFF2-40B4-BE49-F238E27FC236}">
                  <a16:creationId xmlns:a16="http://schemas.microsoft.com/office/drawing/2014/main" id="{61B35AFF-8CAE-4CE2-A35D-5D95D783B0CC}"/>
                </a:ext>
              </a:extLst>
            </p:cNvPr>
            <p:cNvSpPr>
              <a:spLocks/>
            </p:cNvSpPr>
            <p:nvPr/>
          </p:nvSpPr>
          <p:spPr bwMode="auto">
            <a:xfrm>
              <a:off x="8009388" y="3912959"/>
              <a:ext cx="53975" cy="6508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ubicBezTo>
                    <a:pt x="16" y="24"/>
                    <a:pt x="18" y="23"/>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3" name="Freeform 49">
              <a:extLst>
                <a:ext uri="{FF2B5EF4-FFF2-40B4-BE49-F238E27FC236}">
                  <a16:creationId xmlns:a16="http://schemas.microsoft.com/office/drawing/2014/main" id="{BB43DAC2-FF6F-4D34-BC31-3FEFA84AB7B8}"/>
                </a:ext>
              </a:extLst>
            </p:cNvPr>
            <p:cNvSpPr>
              <a:spLocks/>
            </p:cNvSpPr>
            <p:nvPr/>
          </p:nvSpPr>
          <p:spPr bwMode="auto">
            <a:xfrm>
              <a:off x="7744275" y="4033609"/>
              <a:ext cx="53975" cy="6508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2" y="19"/>
                    <a:pt x="24" y="16"/>
                    <a:pt x="24" y="12"/>
                  </a:cubicBezTo>
                  <a:cubicBezTo>
                    <a:pt x="24" y="9"/>
                    <a:pt x="22" y="6"/>
                    <a:pt x="20" y="4"/>
                  </a:cubicBezTo>
                  <a:cubicBezTo>
                    <a:pt x="18" y="2"/>
                    <a:pt x="15" y="0"/>
                    <a:pt x="12" y="0"/>
                  </a:cubicBezTo>
                  <a:cubicBezTo>
                    <a:pt x="8" y="0"/>
                    <a:pt x="5" y="2"/>
                    <a:pt x="3" y="4"/>
                  </a:cubicBezTo>
                  <a:cubicBezTo>
                    <a:pt x="1" y="6"/>
                    <a:pt x="0" y="9"/>
                    <a:pt x="0" y="12"/>
                  </a:cubicBezTo>
                  <a:cubicBezTo>
                    <a:pt x="0" y="16"/>
                    <a:pt x="1" y="19"/>
                    <a:pt x="3" y="21"/>
                  </a:cubicBezTo>
                  <a:cubicBezTo>
                    <a:pt x="5" y="23"/>
                    <a:pt x="8" y="24"/>
                    <a:pt x="12" y="24"/>
                  </a:cubicBezTo>
                  <a:cubicBezTo>
                    <a:pt x="15" y="24"/>
                    <a:pt x="18" y="23"/>
                    <a:pt x="20"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4" name="Freeform 50">
              <a:extLst>
                <a:ext uri="{FF2B5EF4-FFF2-40B4-BE49-F238E27FC236}">
                  <a16:creationId xmlns:a16="http://schemas.microsoft.com/office/drawing/2014/main" id="{ACFE36E3-CD7B-4A3C-9384-B255F47F2AB5}"/>
                </a:ext>
              </a:extLst>
            </p:cNvPr>
            <p:cNvSpPr>
              <a:spLocks/>
            </p:cNvSpPr>
            <p:nvPr/>
          </p:nvSpPr>
          <p:spPr bwMode="auto">
            <a:xfrm>
              <a:off x="7275963" y="4222203"/>
              <a:ext cx="53975" cy="63500"/>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8" y="0"/>
                    <a:pt x="6" y="1"/>
                    <a:pt x="3" y="4"/>
                  </a:cubicBezTo>
                  <a:cubicBezTo>
                    <a:pt x="1" y="6"/>
                    <a:pt x="0" y="9"/>
                    <a:pt x="0" y="12"/>
                  </a:cubicBezTo>
                  <a:cubicBezTo>
                    <a:pt x="0" y="16"/>
                    <a:pt x="1" y="18"/>
                    <a:pt x="3" y="21"/>
                  </a:cubicBezTo>
                  <a:cubicBezTo>
                    <a:pt x="6" y="23"/>
                    <a:pt x="8" y="24"/>
                    <a:pt x="12" y="24"/>
                  </a:cubicBezTo>
                  <a:cubicBezTo>
                    <a:pt x="15" y="24"/>
                    <a:pt x="18" y="23"/>
                    <a:pt x="20"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5" name="Freeform 51">
              <a:extLst>
                <a:ext uri="{FF2B5EF4-FFF2-40B4-BE49-F238E27FC236}">
                  <a16:creationId xmlns:a16="http://schemas.microsoft.com/office/drawing/2014/main" id="{537C5CA7-6D31-4360-B7B1-3E99C8EFC65A}"/>
                </a:ext>
              </a:extLst>
            </p:cNvPr>
            <p:cNvSpPr>
              <a:spLocks/>
            </p:cNvSpPr>
            <p:nvPr/>
          </p:nvSpPr>
          <p:spPr bwMode="auto">
            <a:xfrm>
              <a:off x="7801425" y="4463393"/>
              <a:ext cx="53975" cy="63500"/>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5"/>
                    <a:pt x="21" y="3"/>
                  </a:cubicBezTo>
                  <a:cubicBezTo>
                    <a:pt x="19" y="1"/>
                    <a:pt x="16" y="0"/>
                    <a:pt x="12" y="0"/>
                  </a:cubicBezTo>
                  <a:cubicBezTo>
                    <a:pt x="9" y="0"/>
                    <a:pt x="6" y="1"/>
                    <a:pt x="4" y="3"/>
                  </a:cubicBezTo>
                  <a:cubicBezTo>
                    <a:pt x="2" y="5"/>
                    <a:pt x="0" y="8"/>
                    <a:pt x="0" y="12"/>
                  </a:cubicBezTo>
                  <a:cubicBezTo>
                    <a:pt x="0" y="15"/>
                    <a:pt x="2" y="18"/>
                    <a:pt x="4" y="20"/>
                  </a:cubicBezTo>
                  <a:cubicBezTo>
                    <a:pt x="6" y="22"/>
                    <a:pt x="9" y="24"/>
                    <a:pt x="12" y="24"/>
                  </a:cubicBezTo>
                  <a:cubicBezTo>
                    <a:pt x="16" y="24"/>
                    <a:pt x="19" y="22"/>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6" name="Freeform 52">
              <a:extLst>
                <a:ext uri="{FF2B5EF4-FFF2-40B4-BE49-F238E27FC236}">
                  <a16:creationId xmlns:a16="http://schemas.microsoft.com/office/drawing/2014/main" id="{A8718D20-F89B-4C6D-9E1D-ADD2E1706E01}"/>
                </a:ext>
              </a:extLst>
            </p:cNvPr>
            <p:cNvSpPr>
              <a:spLocks/>
            </p:cNvSpPr>
            <p:nvPr/>
          </p:nvSpPr>
          <p:spPr bwMode="auto">
            <a:xfrm>
              <a:off x="8009388" y="4873482"/>
              <a:ext cx="53975" cy="63500"/>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ubicBezTo>
                    <a:pt x="16" y="24"/>
                    <a:pt x="18" y="23"/>
                    <a:pt x="21" y="20"/>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67" name="Freeform 53">
              <a:extLst>
                <a:ext uri="{FF2B5EF4-FFF2-40B4-BE49-F238E27FC236}">
                  <a16:creationId xmlns:a16="http://schemas.microsoft.com/office/drawing/2014/main" id="{D83C9F17-7069-4225-B97F-D31D8D1A8AAD}"/>
                </a:ext>
              </a:extLst>
            </p:cNvPr>
            <p:cNvSpPr>
              <a:spLocks/>
            </p:cNvSpPr>
            <p:nvPr/>
          </p:nvSpPr>
          <p:spPr bwMode="auto">
            <a:xfrm>
              <a:off x="7545838" y="4998809"/>
              <a:ext cx="53975" cy="6508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2400"/>
            </a:p>
          </p:txBody>
        </p:sp>
        <p:sp>
          <p:nvSpPr>
            <p:cNvPr id="27" name="ZoneTexte 26">
              <a:extLst>
                <a:ext uri="{FF2B5EF4-FFF2-40B4-BE49-F238E27FC236}">
                  <a16:creationId xmlns:a16="http://schemas.microsoft.com/office/drawing/2014/main" id="{1131F411-F16D-49E0-A3D7-F7355C97A3C5}"/>
                </a:ext>
              </a:extLst>
            </p:cNvPr>
            <p:cNvSpPr txBox="1"/>
            <p:nvPr/>
          </p:nvSpPr>
          <p:spPr>
            <a:xfrm>
              <a:off x="6616906" y="5237163"/>
              <a:ext cx="505267" cy="261610"/>
            </a:xfrm>
            <a:prstGeom prst="rect">
              <a:avLst/>
            </a:prstGeom>
            <a:noFill/>
          </p:spPr>
          <p:txBody>
            <a:bodyPr wrap="none" rtlCol="0">
              <a:spAutoFit/>
            </a:bodyPr>
            <a:lstStyle/>
            <a:p>
              <a:pPr algn="ctr"/>
              <a:r>
                <a:rPr lang="fr-FR" sz="1100" dirty="0"/>
                <a:t>-0,50</a:t>
              </a:r>
            </a:p>
          </p:txBody>
        </p:sp>
        <p:sp>
          <p:nvSpPr>
            <p:cNvPr id="28" name="ZoneTexte 27">
              <a:extLst>
                <a:ext uri="{FF2B5EF4-FFF2-40B4-BE49-F238E27FC236}">
                  <a16:creationId xmlns:a16="http://schemas.microsoft.com/office/drawing/2014/main" id="{1185BE4D-AA38-49B5-B3BA-B67715AA07D0}"/>
                </a:ext>
              </a:extLst>
            </p:cNvPr>
            <p:cNvSpPr txBox="1"/>
            <p:nvPr/>
          </p:nvSpPr>
          <p:spPr>
            <a:xfrm>
              <a:off x="7202914" y="5237163"/>
              <a:ext cx="505267" cy="261610"/>
            </a:xfrm>
            <a:prstGeom prst="rect">
              <a:avLst/>
            </a:prstGeom>
            <a:noFill/>
          </p:spPr>
          <p:txBody>
            <a:bodyPr wrap="none" rtlCol="0">
              <a:spAutoFit/>
            </a:bodyPr>
            <a:lstStyle/>
            <a:p>
              <a:pPr algn="ctr"/>
              <a:r>
                <a:rPr lang="fr-FR" sz="1100" dirty="0"/>
                <a:t>-0,25</a:t>
              </a:r>
            </a:p>
          </p:txBody>
        </p:sp>
        <p:sp>
          <p:nvSpPr>
            <p:cNvPr id="29" name="ZoneTexte 28">
              <a:extLst>
                <a:ext uri="{FF2B5EF4-FFF2-40B4-BE49-F238E27FC236}">
                  <a16:creationId xmlns:a16="http://schemas.microsoft.com/office/drawing/2014/main" id="{26D8A8FF-8798-4A9D-888E-E61DB0FE5890}"/>
                </a:ext>
              </a:extLst>
            </p:cNvPr>
            <p:cNvSpPr txBox="1"/>
            <p:nvPr/>
          </p:nvSpPr>
          <p:spPr>
            <a:xfrm>
              <a:off x="7908556" y="5237163"/>
              <a:ext cx="263214" cy="261610"/>
            </a:xfrm>
            <a:prstGeom prst="rect">
              <a:avLst/>
            </a:prstGeom>
            <a:noFill/>
          </p:spPr>
          <p:txBody>
            <a:bodyPr wrap="none" rtlCol="0">
              <a:spAutoFit/>
            </a:bodyPr>
            <a:lstStyle/>
            <a:p>
              <a:pPr algn="ctr"/>
              <a:r>
                <a:rPr lang="fr-FR" sz="1100" dirty="0"/>
                <a:t>0</a:t>
              </a:r>
            </a:p>
          </p:txBody>
        </p:sp>
        <p:sp>
          <p:nvSpPr>
            <p:cNvPr id="30" name="ZoneTexte 29">
              <a:extLst>
                <a:ext uri="{FF2B5EF4-FFF2-40B4-BE49-F238E27FC236}">
                  <a16:creationId xmlns:a16="http://schemas.microsoft.com/office/drawing/2014/main" id="{FFFB4973-46DF-4F24-AEA1-15DAF019CA85}"/>
                </a:ext>
              </a:extLst>
            </p:cNvPr>
            <p:cNvSpPr txBox="1"/>
            <p:nvPr/>
          </p:nvSpPr>
          <p:spPr>
            <a:xfrm>
              <a:off x="8406457" y="5237163"/>
              <a:ext cx="458780" cy="261610"/>
            </a:xfrm>
            <a:prstGeom prst="rect">
              <a:avLst/>
            </a:prstGeom>
            <a:noFill/>
          </p:spPr>
          <p:txBody>
            <a:bodyPr wrap="none" rtlCol="0">
              <a:spAutoFit/>
            </a:bodyPr>
            <a:lstStyle/>
            <a:p>
              <a:pPr algn="ctr"/>
              <a:r>
                <a:rPr lang="fr-FR" sz="1100" dirty="0"/>
                <a:t>0,25</a:t>
              </a:r>
            </a:p>
          </p:txBody>
        </p:sp>
        <p:sp>
          <p:nvSpPr>
            <p:cNvPr id="32" name="ZoneTexte 31">
              <a:extLst>
                <a:ext uri="{FF2B5EF4-FFF2-40B4-BE49-F238E27FC236}">
                  <a16:creationId xmlns:a16="http://schemas.microsoft.com/office/drawing/2014/main" id="{8DC4E151-BD72-4CA1-BD1E-9E327D3BC625}"/>
                </a:ext>
              </a:extLst>
            </p:cNvPr>
            <p:cNvSpPr txBox="1"/>
            <p:nvPr/>
          </p:nvSpPr>
          <p:spPr>
            <a:xfrm>
              <a:off x="6074397" y="5237163"/>
              <a:ext cx="505267" cy="261610"/>
            </a:xfrm>
            <a:prstGeom prst="rect">
              <a:avLst/>
            </a:prstGeom>
            <a:noFill/>
          </p:spPr>
          <p:txBody>
            <a:bodyPr wrap="none" rtlCol="0">
              <a:spAutoFit/>
            </a:bodyPr>
            <a:lstStyle/>
            <a:p>
              <a:pPr algn="ctr"/>
              <a:r>
                <a:rPr lang="fr-FR" sz="1100" dirty="0"/>
                <a:t>-0,75</a:t>
              </a:r>
            </a:p>
          </p:txBody>
        </p:sp>
        <p:sp>
          <p:nvSpPr>
            <p:cNvPr id="33" name="ZoneTexte 32">
              <a:extLst>
                <a:ext uri="{FF2B5EF4-FFF2-40B4-BE49-F238E27FC236}">
                  <a16:creationId xmlns:a16="http://schemas.microsoft.com/office/drawing/2014/main" id="{5C2E895D-C35B-4CC6-91A5-BF6F34ADFC57}"/>
                </a:ext>
              </a:extLst>
            </p:cNvPr>
            <p:cNvSpPr txBox="1"/>
            <p:nvPr/>
          </p:nvSpPr>
          <p:spPr>
            <a:xfrm>
              <a:off x="4941057" y="2969501"/>
              <a:ext cx="1741182" cy="261610"/>
            </a:xfrm>
            <a:prstGeom prst="rect">
              <a:avLst/>
            </a:prstGeom>
            <a:noFill/>
          </p:spPr>
          <p:txBody>
            <a:bodyPr wrap="none" rtlCol="0">
              <a:spAutoFit/>
            </a:bodyPr>
            <a:lstStyle/>
            <a:p>
              <a:r>
                <a:rPr lang="fr-FR" sz="1100" dirty="0" err="1"/>
                <a:t>Blips</a:t>
              </a:r>
              <a:r>
                <a:rPr lang="fr-FR" sz="1100" dirty="0"/>
                <a:t> entre 0,5 et 1,5 ans</a:t>
              </a:r>
            </a:p>
          </p:txBody>
        </p:sp>
        <p:sp>
          <p:nvSpPr>
            <p:cNvPr id="34" name="ZoneTexte 33">
              <a:extLst>
                <a:ext uri="{FF2B5EF4-FFF2-40B4-BE49-F238E27FC236}">
                  <a16:creationId xmlns:a16="http://schemas.microsoft.com/office/drawing/2014/main" id="{8B42C5DF-D301-4B6D-A558-3393325C68C2}"/>
                </a:ext>
              </a:extLst>
            </p:cNvPr>
            <p:cNvSpPr txBox="1"/>
            <p:nvPr/>
          </p:nvSpPr>
          <p:spPr>
            <a:xfrm>
              <a:off x="4941057" y="3193050"/>
              <a:ext cx="1603324" cy="261610"/>
            </a:xfrm>
            <a:prstGeom prst="rect">
              <a:avLst/>
            </a:prstGeom>
            <a:noFill/>
          </p:spPr>
          <p:txBody>
            <a:bodyPr wrap="none" rtlCol="0">
              <a:spAutoFit/>
            </a:bodyPr>
            <a:lstStyle/>
            <a:p>
              <a:r>
                <a:rPr lang="fr-FR" sz="1100" dirty="0"/>
                <a:t>CD4 pré-ARV, per 200</a:t>
              </a:r>
            </a:p>
          </p:txBody>
        </p:sp>
        <p:sp>
          <p:nvSpPr>
            <p:cNvPr id="35" name="ZoneTexte 34">
              <a:extLst>
                <a:ext uri="{FF2B5EF4-FFF2-40B4-BE49-F238E27FC236}">
                  <a16:creationId xmlns:a16="http://schemas.microsoft.com/office/drawing/2014/main" id="{31286A95-2CA0-4FBC-B67D-BC7E4810093D}"/>
                </a:ext>
              </a:extLst>
            </p:cNvPr>
            <p:cNvSpPr txBox="1"/>
            <p:nvPr/>
          </p:nvSpPr>
          <p:spPr>
            <a:xfrm>
              <a:off x="4941057" y="3387626"/>
              <a:ext cx="962123" cy="261610"/>
            </a:xfrm>
            <a:prstGeom prst="rect">
              <a:avLst/>
            </a:prstGeom>
            <a:noFill/>
          </p:spPr>
          <p:txBody>
            <a:bodyPr wrap="none" rtlCol="0">
              <a:spAutoFit/>
            </a:bodyPr>
            <a:lstStyle/>
            <a:p>
              <a:r>
                <a:rPr lang="fr-FR" sz="1100" dirty="0"/>
                <a:t>CV pré-ARV</a:t>
              </a:r>
            </a:p>
          </p:txBody>
        </p:sp>
        <p:sp>
          <p:nvSpPr>
            <p:cNvPr id="36" name="ZoneTexte 35">
              <a:extLst>
                <a:ext uri="{FF2B5EF4-FFF2-40B4-BE49-F238E27FC236}">
                  <a16:creationId xmlns:a16="http://schemas.microsoft.com/office/drawing/2014/main" id="{24AFFB21-34F4-4C1C-B1D0-FE0B2426BADC}"/>
                </a:ext>
              </a:extLst>
            </p:cNvPr>
            <p:cNvSpPr txBox="1"/>
            <p:nvPr/>
          </p:nvSpPr>
          <p:spPr>
            <a:xfrm>
              <a:off x="4941057" y="3826868"/>
              <a:ext cx="279244" cy="261610"/>
            </a:xfrm>
            <a:prstGeom prst="rect">
              <a:avLst/>
            </a:prstGeom>
            <a:noFill/>
          </p:spPr>
          <p:txBody>
            <a:bodyPr wrap="none" rtlCol="0">
              <a:spAutoFit/>
            </a:bodyPr>
            <a:lstStyle/>
            <a:p>
              <a:r>
                <a:rPr lang="fr-FR" sz="1100" dirty="0"/>
                <a:t>B</a:t>
              </a:r>
            </a:p>
          </p:txBody>
        </p:sp>
        <p:sp>
          <p:nvSpPr>
            <p:cNvPr id="37" name="ZoneTexte 36">
              <a:extLst>
                <a:ext uri="{FF2B5EF4-FFF2-40B4-BE49-F238E27FC236}">
                  <a16:creationId xmlns:a16="http://schemas.microsoft.com/office/drawing/2014/main" id="{F307284E-773E-4C23-9955-312E7DA57999}"/>
                </a:ext>
              </a:extLst>
            </p:cNvPr>
            <p:cNvSpPr txBox="1"/>
            <p:nvPr/>
          </p:nvSpPr>
          <p:spPr>
            <a:xfrm>
              <a:off x="4941057" y="3959485"/>
              <a:ext cx="585417" cy="261610"/>
            </a:xfrm>
            <a:prstGeom prst="rect">
              <a:avLst/>
            </a:prstGeom>
            <a:noFill/>
          </p:spPr>
          <p:txBody>
            <a:bodyPr wrap="none" rtlCol="0">
              <a:spAutoFit/>
            </a:bodyPr>
            <a:lstStyle/>
            <a:p>
              <a:r>
                <a:rPr lang="fr-FR" sz="1100" dirty="0"/>
                <a:t>Non-B</a:t>
              </a:r>
            </a:p>
          </p:txBody>
        </p:sp>
        <p:sp>
          <p:nvSpPr>
            <p:cNvPr id="38" name="ZoneTexte 37">
              <a:extLst>
                <a:ext uri="{FF2B5EF4-FFF2-40B4-BE49-F238E27FC236}">
                  <a16:creationId xmlns:a16="http://schemas.microsoft.com/office/drawing/2014/main" id="{49AD531A-2314-46CF-839F-5703913AA731}"/>
                </a:ext>
              </a:extLst>
            </p:cNvPr>
            <p:cNvSpPr txBox="1"/>
            <p:nvPr/>
          </p:nvSpPr>
          <p:spPr>
            <a:xfrm>
              <a:off x="4941057" y="4127441"/>
              <a:ext cx="1612942" cy="261610"/>
            </a:xfrm>
            <a:prstGeom prst="rect">
              <a:avLst/>
            </a:prstGeom>
            <a:noFill/>
          </p:spPr>
          <p:txBody>
            <a:bodyPr wrap="none" rtlCol="0">
              <a:spAutoFit/>
            </a:bodyPr>
            <a:lstStyle/>
            <a:p>
              <a:r>
                <a:rPr lang="fr-FR" sz="1100" dirty="0"/>
                <a:t>Durée de CV &lt; 50 c/ml</a:t>
              </a:r>
            </a:p>
          </p:txBody>
        </p:sp>
        <p:sp>
          <p:nvSpPr>
            <p:cNvPr id="39" name="ZoneTexte 38">
              <a:extLst>
                <a:ext uri="{FF2B5EF4-FFF2-40B4-BE49-F238E27FC236}">
                  <a16:creationId xmlns:a16="http://schemas.microsoft.com/office/drawing/2014/main" id="{6CCFACE8-4EF6-4524-8089-9DA871358B8E}"/>
                </a:ext>
              </a:extLst>
            </p:cNvPr>
            <p:cNvSpPr txBox="1"/>
            <p:nvPr/>
          </p:nvSpPr>
          <p:spPr>
            <a:xfrm>
              <a:off x="4941057" y="4315403"/>
              <a:ext cx="1758815" cy="261610"/>
            </a:xfrm>
            <a:prstGeom prst="rect">
              <a:avLst/>
            </a:prstGeom>
            <a:noFill/>
          </p:spPr>
          <p:txBody>
            <a:bodyPr wrap="none" rtlCol="0">
              <a:spAutoFit/>
            </a:bodyPr>
            <a:lstStyle/>
            <a:p>
              <a:r>
                <a:rPr lang="fr-FR" sz="1100" dirty="0"/>
                <a:t>Durée du traitement ARV</a:t>
              </a:r>
            </a:p>
          </p:txBody>
        </p:sp>
        <p:sp>
          <p:nvSpPr>
            <p:cNvPr id="41" name="ZoneTexte 40">
              <a:extLst>
                <a:ext uri="{FF2B5EF4-FFF2-40B4-BE49-F238E27FC236}">
                  <a16:creationId xmlns:a16="http://schemas.microsoft.com/office/drawing/2014/main" id="{A49EE30D-2ADD-4B21-9FA1-EF4AAAD59494}"/>
                </a:ext>
              </a:extLst>
            </p:cNvPr>
            <p:cNvSpPr txBox="1"/>
            <p:nvPr/>
          </p:nvSpPr>
          <p:spPr>
            <a:xfrm>
              <a:off x="4941057" y="4942179"/>
              <a:ext cx="1125629" cy="261610"/>
            </a:xfrm>
            <a:prstGeom prst="rect">
              <a:avLst/>
            </a:prstGeom>
            <a:noFill/>
          </p:spPr>
          <p:txBody>
            <a:bodyPr wrap="none" rtlCol="0">
              <a:spAutoFit/>
            </a:bodyPr>
            <a:lstStyle/>
            <a:p>
              <a:r>
                <a:rPr lang="fr-FR" sz="1100"/>
                <a:t>Primo-infection</a:t>
              </a:r>
              <a:endParaRPr lang="fr-FR" sz="1100" dirty="0"/>
            </a:p>
          </p:txBody>
        </p:sp>
        <p:sp>
          <p:nvSpPr>
            <p:cNvPr id="42" name="ZoneTexte 41">
              <a:extLst>
                <a:ext uri="{FF2B5EF4-FFF2-40B4-BE49-F238E27FC236}">
                  <a16:creationId xmlns:a16="http://schemas.microsoft.com/office/drawing/2014/main" id="{3DF6F124-3F97-4CD8-A445-3AFF5B0F97CE}"/>
                </a:ext>
              </a:extLst>
            </p:cNvPr>
            <p:cNvSpPr txBox="1"/>
            <p:nvPr/>
          </p:nvSpPr>
          <p:spPr>
            <a:xfrm>
              <a:off x="4478409" y="3608159"/>
              <a:ext cx="867545" cy="261610"/>
            </a:xfrm>
            <a:prstGeom prst="rect">
              <a:avLst/>
            </a:prstGeom>
            <a:noFill/>
          </p:spPr>
          <p:txBody>
            <a:bodyPr wrap="none" rtlCol="0">
              <a:spAutoFit/>
            </a:bodyPr>
            <a:lstStyle/>
            <a:p>
              <a:r>
                <a:rPr lang="fr-FR" sz="1100" b="1" dirty="0"/>
                <a:t>Sous-type</a:t>
              </a:r>
            </a:p>
          </p:txBody>
        </p:sp>
        <p:sp>
          <p:nvSpPr>
            <p:cNvPr id="43" name="ZoneTexte 42">
              <a:extLst>
                <a:ext uri="{FF2B5EF4-FFF2-40B4-BE49-F238E27FC236}">
                  <a16:creationId xmlns:a16="http://schemas.microsoft.com/office/drawing/2014/main" id="{0795355A-E1D0-445E-B077-1B83A1BE0337}"/>
                </a:ext>
              </a:extLst>
            </p:cNvPr>
            <p:cNvSpPr txBox="1"/>
            <p:nvPr/>
          </p:nvSpPr>
          <p:spPr>
            <a:xfrm>
              <a:off x="4478409" y="4550122"/>
              <a:ext cx="1390124" cy="261610"/>
            </a:xfrm>
            <a:prstGeom prst="rect">
              <a:avLst/>
            </a:prstGeom>
            <a:noFill/>
          </p:spPr>
          <p:txBody>
            <a:bodyPr wrap="none" rtlCol="0">
              <a:spAutoFit/>
            </a:bodyPr>
            <a:lstStyle/>
            <a:p>
              <a:r>
                <a:rPr lang="fr-FR" sz="1100" b="1" dirty="0"/>
                <a:t>Initiation des ARV</a:t>
              </a:r>
            </a:p>
          </p:txBody>
        </p:sp>
        <p:sp>
          <p:nvSpPr>
            <p:cNvPr id="40" name="ZoneTexte 39">
              <a:extLst>
                <a:ext uri="{FF2B5EF4-FFF2-40B4-BE49-F238E27FC236}">
                  <a16:creationId xmlns:a16="http://schemas.microsoft.com/office/drawing/2014/main" id="{81C2A1E2-1AB4-4E29-B581-3B3469F600F4}"/>
                </a:ext>
              </a:extLst>
            </p:cNvPr>
            <p:cNvSpPr txBox="1"/>
            <p:nvPr/>
          </p:nvSpPr>
          <p:spPr>
            <a:xfrm>
              <a:off x="4941057" y="4773311"/>
              <a:ext cx="1375698" cy="261610"/>
            </a:xfrm>
            <a:prstGeom prst="rect">
              <a:avLst/>
            </a:prstGeom>
            <a:noFill/>
          </p:spPr>
          <p:txBody>
            <a:bodyPr wrap="none" rtlCol="0">
              <a:spAutoFit/>
            </a:bodyPr>
            <a:lstStyle/>
            <a:p>
              <a:r>
                <a:rPr lang="fr-FR" sz="1100" dirty="0"/>
                <a:t>Infection chronique</a:t>
              </a:r>
            </a:p>
          </p:txBody>
        </p:sp>
      </p:grpSp>
      <p:sp>
        <p:nvSpPr>
          <p:cNvPr id="93" name="ZoneTexte 92">
            <a:extLst>
              <a:ext uri="{FF2B5EF4-FFF2-40B4-BE49-F238E27FC236}">
                <a16:creationId xmlns:a16="http://schemas.microsoft.com/office/drawing/2014/main" id="{CC5BDFD3-B970-419F-9197-67EB59D472B2}"/>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40</a:t>
            </a:r>
          </a:p>
        </p:txBody>
      </p:sp>
    </p:spTree>
    <p:extLst>
      <p:ext uri="{BB962C8B-B14F-4D97-AF65-F5344CB8AC3E}">
        <p14:creationId xmlns:p14="http://schemas.microsoft.com/office/powerpoint/2010/main" val="2510663444"/>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Dynamique de l’ADN VIH sous ARV </a:t>
            </a:r>
            <a:br>
              <a:rPr lang="fr-FR" dirty="0"/>
            </a:br>
            <a:r>
              <a:rPr lang="fr-FR" dirty="0"/>
              <a:t>dans différents réservoirs anatomiques </a:t>
            </a:r>
          </a:p>
        </p:txBody>
      </p:sp>
      <p:sp>
        <p:nvSpPr>
          <p:cNvPr id="3" name="Espace réservé du contenu 2"/>
          <p:cNvSpPr>
            <a:spLocks noGrp="1"/>
          </p:cNvSpPr>
          <p:nvPr>
            <p:ph idx="1"/>
          </p:nvPr>
        </p:nvSpPr>
        <p:spPr>
          <a:xfrm>
            <a:off x="95250" y="1193098"/>
            <a:ext cx="8842375" cy="5111750"/>
          </a:xfrm>
        </p:spPr>
        <p:txBody>
          <a:bodyPr/>
          <a:lstStyle/>
          <a:p>
            <a:r>
              <a:rPr lang="fr-FR" sz="1800" b="1" dirty="0"/>
              <a:t>Objectif : </a:t>
            </a:r>
            <a:r>
              <a:rPr lang="fr-FR" sz="1800" dirty="0"/>
              <a:t>décrire l’évolution de l’ADN VIH dans les différentes sous-populations CD4 dans des réservoirs anatomiques des patients traités</a:t>
            </a:r>
          </a:p>
          <a:p>
            <a:endParaRPr lang="fr-FR" sz="900" dirty="0"/>
          </a:p>
          <a:p>
            <a:r>
              <a:rPr lang="fr-FR" sz="1800" b="1" dirty="0"/>
              <a:t>Patients et méthode : </a:t>
            </a:r>
            <a:r>
              <a:rPr lang="fr-FR" sz="1800" dirty="0"/>
              <a:t>ARV &gt; 3 ans avec CV &lt; 50 c/ml ; prélèvements PBMC, ganglions lymphatiques et GALT</a:t>
            </a:r>
          </a:p>
          <a:p>
            <a:endParaRPr lang="fr-FR" sz="2000" b="1" dirty="0"/>
          </a:p>
          <a:p>
            <a:pPr lvl="1"/>
            <a:endParaRPr lang="fr-FR" sz="2000" b="1" dirty="0"/>
          </a:p>
        </p:txBody>
      </p:sp>
      <p:sp>
        <p:nvSpPr>
          <p:cNvPr id="5"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Lee E, CROI 2018, Abs. 362</a:t>
            </a:r>
          </a:p>
        </p:txBody>
      </p:sp>
      <p:sp>
        <p:nvSpPr>
          <p:cNvPr id="6" name="Rectangle 76"/>
          <p:cNvSpPr>
            <a:spLocks noChangeArrowheads="1"/>
          </p:cNvSpPr>
          <p:nvPr/>
        </p:nvSpPr>
        <p:spPr bwMode="auto">
          <a:xfrm>
            <a:off x="893498" y="2565583"/>
            <a:ext cx="3539815" cy="237501"/>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Fréquence d’infection </a:t>
            </a:r>
            <a:r>
              <a:rPr lang="fr-FR" sz="1600" b="1" dirty="0">
                <a:solidFill>
                  <a:srgbClr val="0070C0"/>
                </a:solidFill>
                <a:latin typeface="Calibri" panose="020F0502020204030204" pitchFamily="34" charset="0"/>
                <a:ea typeface="ＭＳ Ｐゴシック" pitchFamily="34" charset="-128"/>
              </a:rPr>
              <a:t>(</a:t>
            </a:r>
            <a:r>
              <a:rPr lang="fr-FR" sz="1600" b="1" dirty="0" err="1">
                <a:solidFill>
                  <a:srgbClr val="0070C0"/>
                </a:solidFill>
                <a:latin typeface="Calibri" panose="020F0502020204030204" pitchFamily="34" charset="0"/>
                <a:ea typeface="ＭＳ Ｐゴシック" pitchFamily="34" charset="-128"/>
              </a:rPr>
              <a:t>fold</a:t>
            </a:r>
            <a:r>
              <a:rPr lang="fr-FR" sz="1600" b="1" dirty="0">
                <a:solidFill>
                  <a:srgbClr val="0070C0"/>
                </a:solidFill>
                <a:latin typeface="Calibri" panose="020F0502020204030204" pitchFamily="34" charset="0"/>
                <a:ea typeface="ＭＳ Ｐゴシック" pitchFamily="34" charset="-128"/>
              </a:rPr>
              <a:t> change/an)</a:t>
            </a:r>
            <a:endParaRPr lang="fr-FR" sz="1400" dirty="0">
              <a:solidFill>
                <a:srgbClr val="0070C0"/>
              </a:solidFill>
              <a:latin typeface="Calibri" panose="020F0502020204030204" pitchFamily="34" charset="0"/>
              <a:ea typeface="ＭＳ Ｐゴシック" pitchFamily="34" charset="-128"/>
            </a:endParaRPr>
          </a:p>
        </p:txBody>
      </p:sp>
      <p:sp>
        <p:nvSpPr>
          <p:cNvPr id="7" name="Espace réservé du contenu 2"/>
          <p:cNvSpPr txBox="1">
            <a:spLocks/>
          </p:cNvSpPr>
          <p:nvPr/>
        </p:nvSpPr>
        <p:spPr bwMode="auto">
          <a:xfrm>
            <a:off x="4909154" y="2846780"/>
            <a:ext cx="4144468" cy="359865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indent="-195263"/>
            <a:r>
              <a:rPr lang="fr-FR" sz="2000" b="1" kern="0" dirty="0"/>
              <a:t>Résultats </a:t>
            </a:r>
          </a:p>
          <a:p>
            <a:endParaRPr lang="fr-FR" sz="1000" b="1" kern="0" dirty="0"/>
          </a:p>
          <a:p>
            <a:pPr lvl="1"/>
            <a:r>
              <a:rPr lang="fr-FR" sz="1800" b="1" kern="0" dirty="0"/>
              <a:t>PBMC :</a:t>
            </a:r>
            <a:r>
              <a:rPr lang="fr-FR" sz="1800" kern="0" dirty="0"/>
              <a:t> </a:t>
            </a:r>
            <a:r>
              <a:rPr lang="fr-FR" sz="1800" b="1" dirty="0">
                <a:sym typeface="Wingdings" panose="05000000000000000000" pitchFamily="2" charset="2"/>
              </a:rPr>
              <a:t></a:t>
            </a:r>
            <a:r>
              <a:rPr lang="fr-FR" sz="1800" b="1" dirty="0"/>
              <a:t>  </a:t>
            </a:r>
            <a:r>
              <a:rPr lang="fr-FR" sz="1800" dirty="0"/>
              <a:t>fréquence d’infection des TEM mais taille du réservoir stable, régulation homéostasique avec expansion clonale des TEM contenant </a:t>
            </a:r>
            <a:br>
              <a:rPr lang="fr-FR" sz="1800" dirty="0"/>
            </a:br>
            <a:r>
              <a:rPr lang="fr-FR" sz="1800" dirty="0"/>
              <a:t>des séquences VIH identiques </a:t>
            </a:r>
          </a:p>
          <a:p>
            <a:pPr lvl="1"/>
            <a:r>
              <a:rPr lang="fr-FR" sz="1800" b="1" kern="0" dirty="0"/>
              <a:t>Ganglions : </a:t>
            </a:r>
            <a:r>
              <a:rPr lang="fr-FR" sz="1800" b="1" dirty="0">
                <a:latin typeface="Wingdings"/>
                <a:ea typeface="Wingdings"/>
                <a:cs typeface="Wingdings"/>
                <a:sym typeface="Wingdings" panose="05000000000000000000" pitchFamily="2" charset="2"/>
              </a:rPr>
              <a:t></a:t>
            </a:r>
            <a:r>
              <a:rPr lang="fr-FR" sz="1800" b="1" dirty="0">
                <a:ea typeface="Wingdings"/>
                <a:cs typeface="Wingdings"/>
                <a:sym typeface="Wingdings" panose="05000000000000000000" pitchFamily="2" charset="2"/>
              </a:rPr>
              <a:t> </a:t>
            </a:r>
            <a:r>
              <a:rPr lang="fr-FR" sz="1800" dirty="0">
                <a:ea typeface="Wingdings"/>
                <a:cs typeface="Wingdings"/>
                <a:sym typeface="Wingdings" panose="05000000000000000000" pitchFamily="2" charset="2"/>
              </a:rPr>
              <a:t>taille du réservoir et de la fréquence d’infection des CD4 (facteur 5 en médiane) chez les patients traités en primo-infection</a:t>
            </a:r>
          </a:p>
        </p:txBody>
      </p:sp>
      <p:grpSp>
        <p:nvGrpSpPr>
          <p:cNvPr id="8" name="Grouper 7"/>
          <p:cNvGrpSpPr>
            <a:grpSpLocks noChangeAspect="1"/>
          </p:cNvGrpSpPr>
          <p:nvPr/>
        </p:nvGrpSpPr>
        <p:grpSpPr>
          <a:xfrm>
            <a:off x="183849" y="2804783"/>
            <a:ext cx="4837136" cy="4015118"/>
            <a:chOff x="514180" y="3045564"/>
            <a:chExt cx="4381513" cy="3636926"/>
          </a:xfrm>
        </p:grpSpPr>
        <p:sp>
          <p:nvSpPr>
            <p:cNvPr id="9" name="Rectangle 8"/>
            <p:cNvSpPr/>
            <p:nvPr/>
          </p:nvSpPr>
          <p:spPr bwMode="auto">
            <a:xfrm>
              <a:off x="886835" y="3139909"/>
              <a:ext cx="1697582" cy="3542581"/>
            </a:xfrm>
            <a:prstGeom prst="rect">
              <a:avLst/>
            </a:prstGeom>
            <a:solidFill>
              <a:srgbClr val="FFFF66"/>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 name="Rectangle 9"/>
            <p:cNvSpPr/>
            <p:nvPr/>
          </p:nvSpPr>
          <p:spPr bwMode="auto">
            <a:xfrm>
              <a:off x="2587022" y="3139909"/>
              <a:ext cx="1079304" cy="3542581"/>
            </a:xfrm>
            <a:prstGeom prst="rect">
              <a:avLst/>
            </a:prstGeom>
            <a:solidFill>
              <a:srgbClr val="FF993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 name="Rectangle 10"/>
            <p:cNvSpPr/>
            <p:nvPr/>
          </p:nvSpPr>
          <p:spPr bwMode="auto">
            <a:xfrm>
              <a:off x="3661646" y="3139909"/>
              <a:ext cx="1234047" cy="3542581"/>
            </a:xfrm>
            <a:prstGeom prst="rect">
              <a:avLst/>
            </a:prstGeom>
            <a:solidFill>
              <a:srgbClr val="97FFD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 name="Line 11">
              <a:extLst>
                <a:ext uri="{FF2B5EF4-FFF2-40B4-BE49-F238E27FC236}">
                  <a16:creationId xmlns:a16="http://schemas.microsoft.com/office/drawing/2014/main" id="{EE08223D-4ECF-3E42-8943-DBE791B942A0}"/>
                </a:ext>
              </a:extLst>
            </p:cNvPr>
            <p:cNvSpPr>
              <a:spLocks noChangeShapeType="1"/>
            </p:cNvSpPr>
            <p:nvPr/>
          </p:nvSpPr>
          <p:spPr bwMode="auto">
            <a:xfrm>
              <a:off x="880537" y="6241438"/>
              <a:ext cx="3836144"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 name="Line 11">
              <a:extLst>
                <a:ext uri="{FF2B5EF4-FFF2-40B4-BE49-F238E27FC236}">
                  <a16:creationId xmlns:a16="http://schemas.microsoft.com/office/drawing/2014/main" id="{EE08223D-4ECF-3E42-8943-DBE791B942A0}"/>
                </a:ext>
              </a:extLst>
            </p:cNvPr>
            <p:cNvSpPr>
              <a:spLocks noChangeShapeType="1"/>
            </p:cNvSpPr>
            <p:nvPr/>
          </p:nvSpPr>
          <p:spPr bwMode="auto">
            <a:xfrm>
              <a:off x="880537" y="3139908"/>
              <a:ext cx="0" cy="3101529"/>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1">
              <a:extLst>
                <a:ext uri="{FF2B5EF4-FFF2-40B4-BE49-F238E27FC236}">
                  <a16:creationId xmlns:a16="http://schemas.microsoft.com/office/drawing/2014/main" id="{EE08223D-4ECF-3E42-8943-DBE791B942A0}"/>
                </a:ext>
              </a:extLst>
            </p:cNvPr>
            <p:cNvSpPr>
              <a:spLocks noChangeShapeType="1"/>
            </p:cNvSpPr>
            <p:nvPr/>
          </p:nvSpPr>
          <p:spPr bwMode="auto">
            <a:xfrm>
              <a:off x="970660"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5"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840451" y="6346029"/>
              <a:ext cx="171337"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N</a:t>
              </a:r>
              <a:endParaRPr kumimoji="0" lang="fr-FR" sz="2400" b="1" i="0" u="none" strike="noStrike" cap="none" normalizeH="0" baseline="-25000" dirty="0">
                <a:ln>
                  <a:noFill/>
                </a:ln>
                <a:effectLst/>
                <a:latin typeface="+mj-lt"/>
                <a:cs typeface="Arial" pitchFamily="34" charset="0"/>
              </a:endParaRPr>
            </a:p>
          </p:txBody>
        </p:sp>
        <p:sp>
          <p:nvSpPr>
            <p:cNvPr id="16" name="Line 11">
              <a:extLst>
                <a:ext uri="{FF2B5EF4-FFF2-40B4-BE49-F238E27FC236}">
                  <a16:creationId xmlns:a16="http://schemas.microsoft.com/office/drawing/2014/main" id="{EE08223D-4ECF-3E42-8943-DBE791B942A0}"/>
                </a:ext>
              </a:extLst>
            </p:cNvPr>
            <p:cNvSpPr>
              <a:spLocks noChangeShapeType="1"/>
            </p:cNvSpPr>
            <p:nvPr/>
          </p:nvSpPr>
          <p:spPr bwMode="auto">
            <a:xfrm>
              <a:off x="826111" y="3141605"/>
              <a:ext cx="60724"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57461" y="3045564"/>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100</a:t>
              </a:r>
              <a:endParaRPr kumimoji="0" lang="fr-FR" sz="2800" b="0" i="0" u="none" strike="noStrike" cap="none" normalizeH="0" baseline="30000" dirty="0">
                <a:ln>
                  <a:noFill/>
                </a:ln>
                <a:effectLst/>
                <a:latin typeface="+mj-lt"/>
                <a:cs typeface="Arial" pitchFamily="34" charset="0"/>
              </a:endParaRPr>
            </a:p>
          </p:txBody>
        </p:sp>
        <p:sp>
          <p:nvSpPr>
            <p:cNvPr id="18" name="Line 11">
              <a:extLst>
                <a:ext uri="{FF2B5EF4-FFF2-40B4-BE49-F238E27FC236}">
                  <a16:creationId xmlns:a16="http://schemas.microsoft.com/office/drawing/2014/main" id="{EE08223D-4ECF-3E42-8943-DBE791B942A0}"/>
                </a:ext>
              </a:extLst>
            </p:cNvPr>
            <p:cNvSpPr>
              <a:spLocks noChangeShapeType="1"/>
            </p:cNvSpPr>
            <p:nvPr/>
          </p:nvSpPr>
          <p:spPr bwMode="auto">
            <a:xfrm flipH="1">
              <a:off x="893131" y="4698350"/>
              <a:ext cx="3985749" cy="0"/>
            </a:xfrm>
            <a:prstGeom prst="line">
              <a:avLst/>
            </a:prstGeom>
            <a:noFill/>
            <a:ln w="12700">
              <a:solidFill>
                <a:srgbClr val="000066"/>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1">
              <a:extLst>
                <a:ext uri="{FF2B5EF4-FFF2-40B4-BE49-F238E27FC236}">
                  <a16:creationId xmlns:a16="http://schemas.microsoft.com/office/drawing/2014/main" id="{EE08223D-4ECF-3E42-8943-DBE791B942A0}"/>
                </a:ext>
              </a:extLst>
            </p:cNvPr>
            <p:cNvSpPr>
              <a:spLocks noChangeShapeType="1"/>
            </p:cNvSpPr>
            <p:nvPr/>
          </p:nvSpPr>
          <p:spPr bwMode="auto">
            <a:xfrm>
              <a:off x="826111" y="3911225"/>
              <a:ext cx="60724"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42421" y="3815184"/>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21" name="Line 11">
              <a:extLst>
                <a:ext uri="{FF2B5EF4-FFF2-40B4-BE49-F238E27FC236}">
                  <a16:creationId xmlns:a16="http://schemas.microsoft.com/office/drawing/2014/main" id="{EE08223D-4ECF-3E42-8943-DBE791B942A0}"/>
                </a:ext>
              </a:extLst>
            </p:cNvPr>
            <p:cNvSpPr>
              <a:spLocks noChangeShapeType="1"/>
            </p:cNvSpPr>
            <p:nvPr/>
          </p:nvSpPr>
          <p:spPr bwMode="auto">
            <a:xfrm>
              <a:off x="826111" y="4688968"/>
              <a:ext cx="60724"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27379" y="459292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a:t>
              </a:r>
              <a:endParaRPr kumimoji="0" lang="fr-FR" sz="2800" b="0" i="0" u="none" strike="noStrike" cap="none" normalizeH="0" baseline="30000" dirty="0">
                <a:ln>
                  <a:noFill/>
                </a:ln>
                <a:effectLst/>
                <a:latin typeface="+mj-lt"/>
                <a:cs typeface="Arial" pitchFamily="34" charset="0"/>
              </a:endParaRPr>
            </a:p>
          </p:txBody>
        </p:sp>
        <p:sp>
          <p:nvSpPr>
            <p:cNvPr id="23" name="Line 11">
              <a:extLst>
                <a:ext uri="{FF2B5EF4-FFF2-40B4-BE49-F238E27FC236}">
                  <a16:creationId xmlns:a16="http://schemas.microsoft.com/office/drawing/2014/main" id="{EE08223D-4ECF-3E42-8943-DBE791B942A0}"/>
                </a:ext>
              </a:extLst>
            </p:cNvPr>
            <p:cNvSpPr>
              <a:spLocks noChangeShapeType="1"/>
            </p:cNvSpPr>
            <p:nvPr/>
          </p:nvSpPr>
          <p:spPr bwMode="auto">
            <a:xfrm>
              <a:off x="826111" y="5459466"/>
              <a:ext cx="60724"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99139" y="5363425"/>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0,1</a:t>
              </a:r>
              <a:endParaRPr kumimoji="0" lang="fr-FR" sz="2800" b="0" i="0" u="none" strike="noStrike" cap="none" normalizeH="0" baseline="30000" dirty="0">
                <a:ln>
                  <a:noFill/>
                </a:ln>
                <a:effectLst/>
                <a:latin typeface="+mj-lt"/>
                <a:cs typeface="Arial" pitchFamily="34" charset="0"/>
              </a:endParaRPr>
            </a:p>
          </p:txBody>
        </p:sp>
        <p:sp>
          <p:nvSpPr>
            <p:cNvPr id="25" name="Line 11">
              <a:extLst>
                <a:ext uri="{FF2B5EF4-FFF2-40B4-BE49-F238E27FC236}">
                  <a16:creationId xmlns:a16="http://schemas.microsoft.com/office/drawing/2014/main" id="{EE08223D-4ECF-3E42-8943-DBE791B942A0}"/>
                </a:ext>
              </a:extLst>
            </p:cNvPr>
            <p:cNvSpPr>
              <a:spLocks noChangeShapeType="1"/>
            </p:cNvSpPr>
            <p:nvPr/>
          </p:nvSpPr>
          <p:spPr bwMode="auto">
            <a:xfrm>
              <a:off x="826111" y="6229086"/>
              <a:ext cx="60724"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14180" y="6133045"/>
              <a:ext cx="2981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0,01</a:t>
              </a:r>
              <a:endParaRPr kumimoji="0" lang="fr-FR" sz="2800" b="0" i="0" u="none" strike="noStrike" cap="none" normalizeH="0" baseline="30000" dirty="0">
                <a:ln>
                  <a:noFill/>
                </a:ln>
                <a:effectLst/>
                <a:latin typeface="+mj-lt"/>
                <a:cs typeface="Arial" pitchFamily="34" charset="0"/>
              </a:endParaRPr>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903763" y="6378466"/>
              <a:ext cx="363003"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SCM</a:t>
              </a:r>
              <a:endParaRPr kumimoji="0" lang="fr-FR" sz="2400" b="1" i="0" u="none" strike="noStrike" cap="none" normalizeH="0" baseline="-25000" dirty="0">
                <a:ln>
                  <a:noFill/>
                </a:ln>
                <a:effectLst/>
                <a:latin typeface="+mj-lt"/>
                <a:cs typeface="Arial" pitchFamily="34" charset="0"/>
              </a:endParaRPr>
            </a:p>
          </p:txBody>
        </p:sp>
        <p:sp>
          <p:nvSpPr>
            <p:cNvPr id="28" name="Line 11">
              <a:extLst>
                <a:ext uri="{FF2B5EF4-FFF2-40B4-BE49-F238E27FC236}">
                  <a16:creationId xmlns:a16="http://schemas.microsoft.com/office/drawing/2014/main" id="{EE08223D-4ECF-3E42-8943-DBE791B942A0}"/>
                </a:ext>
              </a:extLst>
            </p:cNvPr>
            <p:cNvSpPr>
              <a:spLocks noChangeShapeType="1"/>
            </p:cNvSpPr>
            <p:nvPr/>
          </p:nvSpPr>
          <p:spPr bwMode="auto">
            <a:xfrm>
              <a:off x="1191640"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9" name="Line 11">
              <a:extLst>
                <a:ext uri="{FF2B5EF4-FFF2-40B4-BE49-F238E27FC236}">
                  <a16:creationId xmlns:a16="http://schemas.microsoft.com/office/drawing/2014/main" id="{EE08223D-4ECF-3E42-8943-DBE791B942A0}"/>
                </a:ext>
              </a:extLst>
            </p:cNvPr>
            <p:cNvSpPr>
              <a:spLocks noChangeShapeType="1"/>
            </p:cNvSpPr>
            <p:nvPr/>
          </p:nvSpPr>
          <p:spPr bwMode="auto">
            <a:xfrm>
              <a:off x="1415966"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1212437" y="6332451"/>
              <a:ext cx="27733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CM</a:t>
              </a:r>
              <a:endParaRPr kumimoji="0" lang="fr-FR" sz="2400" b="1" i="0" u="none" strike="noStrike" cap="none" normalizeH="0" baseline="-25000" dirty="0">
                <a:ln>
                  <a:noFill/>
                </a:ln>
                <a:effectLst/>
                <a:latin typeface="+mj-lt"/>
                <a:cs typeface="Arial" pitchFamily="34" charset="0"/>
              </a:endParaRPr>
            </a:p>
          </p:txBody>
        </p:sp>
        <p:sp>
          <p:nvSpPr>
            <p:cNvPr id="31"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1437558" y="6332450"/>
              <a:ext cx="262814"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100" b="1" dirty="0">
                  <a:latin typeface="+mj-lt"/>
                  <a:cs typeface="Arial" pitchFamily="34" charset="0"/>
                </a:rPr>
                <a:t>TTM</a:t>
              </a:r>
              <a:endParaRPr kumimoji="0" lang="fr-FR" sz="2400" b="1" i="0" u="none" strike="noStrike" cap="none" normalizeH="0" baseline="-25000" dirty="0">
                <a:ln>
                  <a:noFill/>
                </a:ln>
                <a:effectLst/>
                <a:latin typeface="+mj-lt"/>
                <a:cs typeface="Arial" pitchFamily="34" charset="0"/>
              </a:endParaRPr>
            </a:p>
          </p:txBody>
        </p:sp>
        <p:sp>
          <p:nvSpPr>
            <p:cNvPr id="32" name="Line 11">
              <a:extLst>
                <a:ext uri="{FF2B5EF4-FFF2-40B4-BE49-F238E27FC236}">
                  <a16:creationId xmlns:a16="http://schemas.microsoft.com/office/drawing/2014/main" id="{EE08223D-4ECF-3E42-8943-DBE791B942A0}"/>
                </a:ext>
              </a:extLst>
            </p:cNvPr>
            <p:cNvSpPr>
              <a:spLocks noChangeShapeType="1"/>
            </p:cNvSpPr>
            <p:nvPr/>
          </p:nvSpPr>
          <p:spPr bwMode="auto">
            <a:xfrm>
              <a:off x="1636946"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33"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2583584" y="6316644"/>
              <a:ext cx="171337"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N</a:t>
              </a:r>
              <a:endParaRPr kumimoji="0" lang="fr-FR" sz="2400" b="1" i="0" u="none" strike="noStrike" cap="none" normalizeH="0" baseline="-25000" dirty="0">
                <a:ln>
                  <a:noFill/>
                </a:ln>
                <a:effectLst/>
                <a:latin typeface="+mj-lt"/>
                <a:cs typeface="Arial" pitchFamily="34" charset="0"/>
              </a:endParaRPr>
            </a:p>
          </p:txBody>
        </p:sp>
        <p:sp>
          <p:nvSpPr>
            <p:cNvPr id="34"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3660713" y="6306379"/>
              <a:ext cx="171337"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TN</a:t>
              </a:r>
              <a:endParaRPr kumimoji="0" lang="fr-FR" sz="2400" b="1" i="0" u="none" strike="noStrike" cap="none" normalizeH="0" baseline="-25000" dirty="0">
                <a:ln>
                  <a:noFill/>
                </a:ln>
                <a:effectLst/>
                <a:latin typeface="+mj-lt"/>
                <a:cs typeface="Arial" pitchFamily="34" charset="0"/>
              </a:endParaRPr>
            </a:p>
          </p:txBody>
        </p:sp>
        <p:sp>
          <p:nvSpPr>
            <p:cNvPr id="35"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2713556" y="6332450"/>
              <a:ext cx="27733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CM</a:t>
              </a:r>
              <a:endParaRPr kumimoji="0" lang="fr-FR" sz="2400" b="1" i="0" u="none" strike="noStrike" cap="none" normalizeH="0" baseline="-25000" dirty="0">
                <a:ln>
                  <a:noFill/>
                </a:ln>
                <a:effectLst/>
                <a:latin typeface="+mj-lt"/>
                <a:cs typeface="Arial" pitchFamily="34" charset="0"/>
              </a:endParaRPr>
            </a:p>
          </p:txBody>
        </p:sp>
        <p:sp>
          <p:nvSpPr>
            <p:cNvPr id="36"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3773473" y="6360390"/>
              <a:ext cx="27733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CM</a:t>
              </a:r>
              <a:endParaRPr kumimoji="0" lang="fr-FR" sz="2400" b="1" i="0" u="none" strike="noStrike" cap="none" normalizeH="0" baseline="-25000" dirty="0">
                <a:ln>
                  <a:noFill/>
                </a:ln>
                <a:effectLst/>
                <a:latin typeface="+mj-lt"/>
                <a:cs typeface="Arial" pitchFamily="34" charset="0"/>
              </a:endParaRPr>
            </a:p>
          </p:txBody>
        </p:sp>
        <p:sp>
          <p:nvSpPr>
            <p:cNvPr id="37"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4020517" y="6332449"/>
              <a:ext cx="27007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EM</a:t>
              </a:r>
              <a:endParaRPr kumimoji="0" lang="fr-FR" sz="2400" b="1" i="0" u="none" strike="noStrike" cap="none" normalizeH="0" baseline="-25000" dirty="0">
                <a:ln>
                  <a:noFill/>
                </a:ln>
                <a:effectLst/>
                <a:latin typeface="+mj-lt"/>
                <a:cs typeface="Arial" pitchFamily="34" charset="0"/>
              </a:endParaRPr>
            </a:p>
          </p:txBody>
        </p:sp>
        <p:sp>
          <p:nvSpPr>
            <p:cNvPr id="38"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1640414" y="6332449"/>
              <a:ext cx="27007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EM</a:t>
              </a:r>
              <a:endParaRPr kumimoji="0" lang="fr-FR" sz="2400" b="1" i="0" u="none" strike="noStrike" cap="none" normalizeH="0" baseline="-25000" dirty="0">
                <a:ln>
                  <a:noFill/>
                </a:ln>
                <a:effectLst/>
                <a:latin typeface="+mj-lt"/>
                <a:cs typeface="Arial" pitchFamily="34" charset="0"/>
              </a:endParaRPr>
            </a:p>
          </p:txBody>
        </p:sp>
        <p:sp>
          <p:nvSpPr>
            <p:cNvPr id="39"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3154967" y="6332449"/>
              <a:ext cx="27007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EM</a:t>
              </a:r>
              <a:endParaRPr kumimoji="0" lang="fr-FR" sz="2400" b="1" i="0" u="none" strike="noStrike" cap="none" normalizeH="0" baseline="-25000" dirty="0">
                <a:ln>
                  <a:noFill/>
                </a:ln>
                <a:effectLst/>
                <a:latin typeface="+mj-lt"/>
                <a:cs typeface="Arial" pitchFamily="34" charset="0"/>
              </a:endParaRPr>
            </a:p>
          </p:txBody>
        </p:sp>
        <p:sp>
          <p:nvSpPr>
            <p:cNvPr id="40"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2940763" y="6332451"/>
              <a:ext cx="262815"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T</a:t>
              </a:r>
              <a:r>
                <a:rPr lang="fr-FR" sz="1100" b="1" dirty="0">
                  <a:latin typeface="+mj-lt"/>
                  <a:cs typeface="Arial" pitchFamily="34" charset="0"/>
                </a:rPr>
                <a:t>TM</a:t>
              </a:r>
              <a:endParaRPr kumimoji="0" lang="fr-FR" sz="2400" b="1" i="0" u="none" strike="noStrike" cap="none" normalizeH="0" baseline="-25000" dirty="0">
                <a:ln>
                  <a:noFill/>
                </a:ln>
                <a:effectLst/>
                <a:latin typeface="+mj-lt"/>
                <a:cs typeface="Arial" pitchFamily="34" charset="0"/>
              </a:endParaRPr>
            </a:p>
          </p:txBody>
        </p:sp>
        <p:sp>
          <p:nvSpPr>
            <p:cNvPr id="41"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3309515" y="6357409"/>
              <a:ext cx="304923"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100" b="1" dirty="0">
                  <a:latin typeface="+mj-lt"/>
                  <a:cs typeface="Arial" pitchFamily="34" charset="0"/>
                </a:rPr>
                <a:t>Total</a:t>
              </a:r>
              <a:endParaRPr kumimoji="0" lang="fr-FR" sz="2400" b="1" i="0" u="none" strike="noStrike" cap="none" normalizeH="0" baseline="-25000" dirty="0">
                <a:ln>
                  <a:noFill/>
                </a:ln>
                <a:effectLst/>
                <a:latin typeface="+mj-lt"/>
                <a:cs typeface="Arial" pitchFamily="34" charset="0"/>
              </a:endParaRPr>
            </a:p>
          </p:txBody>
        </p:sp>
        <p:sp>
          <p:nvSpPr>
            <p:cNvPr id="42"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4394827" y="6358432"/>
              <a:ext cx="304923"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100" b="1">
                  <a:latin typeface="+mj-lt"/>
                  <a:cs typeface="Arial" pitchFamily="34" charset="0"/>
                </a:rPr>
                <a:t>Tota</a:t>
              </a:r>
              <a:r>
                <a:rPr kumimoji="0" lang="fr-FR" sz="1100" b="1" i="0" u="none" strike="noStrike" cap="none" normalizeH="0" baseline="0">
                  <a:ln>
                    <a:noFill/>
                  </a:ln>
                  <a:effectLst/>
                  <a:latin typeface="+mj-lt"/>
                  <a:cs typeface="Arial" pitchFamily="34" charset="0"/>
                </a:rPr>
                <a:t>l</a:t>
              </a:r>
              <a:endParaRPr kumimoji="0" lang="fr-FR" sz="2400" b="1" i="0" u="none" strike="noStrike" cap="none" normalizeH="0" baseline="-25000" dirty="0">
                <a:ln>
                  <a:noFill/>
                </a:ln>
                <a:effectLst/>
                <a:latin typeface="+mj-lt"/>
                <a:cs typeface="Arial" pitchFamily="34" charset="0"/>
              </a:endParaRPr>
            </a:p>
          </p:txBody>
        </p:sp>
        <p:sp>
          <p:nvSpPr>
            <p:cNvPr id="43"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2261300" y="6369936"/>
              <a:ext cx="304924" cy="15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100" b="1" dirty="0">
                  <a:latin typeface="+mj-lt"/>
                  <a:cs typeface="Arial" pitchFamily="34" charset="0"/>
                </a:rPr>
                <a:t>Total</a:t>
              </a:r>
              <a:endParaRPr kumimoji="0" lang="fr-FR" sz="2400" b="1" i="0" u="none" strike="noStrike" cap="none" normalizeH="0" baseline="-25000" dirty="0">
                <a:ln>
                  <a:noFill/>
                </a:ln>
                <a:effectLst/>
                <a:latin typeface="+mj-lt"/>
                <a:cs typeface="Arial" pitchFamily="34" charset="0"/>
              </a:endParaRPr>
            </a:p>
          </p:txBody>
        </p:sp>
        <p:sp>
          <p:nvSpPr>
            <p:cNvPr id="44"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4210748" y="6349442"/>
              <a:ext cx="2837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CD4</a:t>
              </a:r>
              <a:endParaRPr kumimoji="0" lang="fr-FR" sz="2400" b="1" i="0" u="none" strike="noStrike" cap="none" normalizeH="0" baseline="-25000" dirty="0">
                <a:ln>
                  <a:noFill/>
                </a:ln>
                <a:effectLst/>
                <a:latin typeface="+mj-lt"/>
                <a:cs typeface="Arial" pitchFamily="34" charset="0"/>
              </a:endParaRPr>
            </a:p>
          </p:txBody>
        </p:sp>
        <p:sp>
          <p:nvSpPr>
            <p:cNvPr id="45"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1676658" y="6393334"/>
              <a:ext cx="48250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X5-R6+</a:t>
              </a:r>
              <a:endParaRPr kumimoji="0" lang="fr-FR" sz="2400" b="1" i="0" u="none" strike="noStrike" cap="none" normalizeH="0" baseline="-25000" dirty="0">
                <a:ln>
                  <a:noFill/>
                </a:ln>
                <a:effectLst/>
                <a:latin typeface="+mj-lt"/>
                <a:cs typeface="Arial" pitchFamily="34" charset="0"/>
              </a:endParaRPr>
            </a:p>
          </p:txBody>
        </p:sp>
        <p:sp>
          <p:nvSpPr>
            <p:cNvPr id="46" name="Rectangle 116">
              <a:extLst>
                <a:ext uri="{FF2B5EF4-FFF2-40B4-BE49-F238E27FC236}">
                  <a16:creationId xmlns:a16="http://schemas.microsoft.com/office/drawing/2014/main" id="{402F060D-1AD7-474B-9C84-DB6496B94A78}"/>
                </a:ext>
              </a:extLst>
            </p:cNvPr>
            <p:cNvSpPr>
              <a:spLocks noChangeArrowheads="1"/>
            </p:cNvSpPr>
            <p:nvPr/>
          </p:nvSpPr>
          <p:spPr bwMode="auto">
            <a:xfrm rot="18900000">
              <a:off x="1884991" y="6393334"/>
              <a:ext cx="48250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X5+R6-</a:t>
              </a:r>
              <a:endParaRPr kumimoji="0" lang="fr-FR" sz="2400" b="1" i="0" u="none" strike="noStrike" cap="none" normalizeH="0" baseline="-25000" dirty="0">
                <a:ln>
                  <a:noFill/>
                </a:ln>
                <a:effectLst/>
                <a:latin typeface="+mj-lt"/>
                <a:cs typeface="Arial" pitchFamily="34" charset="0"/>
              </a:endParaRPr>
            </a:p>
          </p:txBody>
        </p:sp>
        <p:sp>
          <p:nvSpPr>
            <p:cNvPr id="4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502859" y="3204120"/>
              <a:ext cx="409467" cy="167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PBMC</a:t>
              </a:r>
              <a:endParaRPr kumimoji="0" lang="fr-FR" sz="2800" b="1" i="0" u="none" strike="noStrike" cap="none" normalizeH="0" baseline="30000" dirty="0">
                <a:ln>
                  <a:noFill/>
                </a:ln>
                <a:effectLst/>
                <a:latin typeface="+mj-lt"/>
                <a:cs typeface="Arial" pitchFamily="34" charset="0"/>
              </a:endParaRPr>
            </a:p>
          </p:txBody>
        </p:sp>
        <p:sp>
          <p:nvSpPr>
            <p:cNvPr id="4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668060" y="3204120"/>
              <a:ext cx="898795" cy="28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85000"/>
                </a:lnSpc>
                <a:spcBef>
                  <a:spcPct val="0"/>
                </a:spcBef>
                <a:spcAft>
                  <a:spcPct val="0"/>
                </a:spcAft>
                <a:buClrTx/>
                <a:buSzTx/>
                <a:buFontTx/>
                <a:buNone/>
                <a:tabLst/>
              </a:pPr>
              <a:r>
                <a:rPr lang="fr-FR" sz="1200" b="1" dirty="0">
                  <a:latin typeface="+mj-lt"/>
                  <a:cs typeface="Arial" pitchFamily="34" charset="0"/>
                </a:rPr>
                <a:t>Ganglions</a:t>
              </a:r>
            </a:p>
            <a:p>
              <a:pPr marL="0" marR="0" lvl="0" indent="0" algn="ctr" defTabSz="914400" rtl="0" eaLnBrk="1" fontAlgn="base" latinLnBrk="0" hangingPunct="1">
                <a:lnSpc>
                  <a:spcPct val="85000"/>
                </a:lnSpc>
                <a:spcBef>
                  <a:spcPct val="0"/>
                </a:spcBef>
                <a:spcAft>
                  <a:spcPct val="0"/>
                </a:spcAft>
                <a:buClrTx/>
                <a:buSzTx/>
                <a:buFontTx/>
                <a:buNone/>
                <a:tabLst/>
              </a:pPr>
              <a:r>
                <a:rPr lang="fr-FR" sz="1200" b="1" dirty="0">
                  <a:latin typeface="+mj-lt"/>
                  <a:cs typeface="Arial" pitchFamily="34" charset="0"/>
                </a:rPr>
                <a:t>lymphatiques</a:t>
              </a:r>
              <a:endParaRPr kumimoji="0" lang="fr-FR" sz="2800" b="1" i="0" u="none" strike="noStrike" cap="none" normalizeH="0" baseline="30000" dirty="0">
                <a:ln>
                  <a:noFill/>
                </a:ln>
                <a:effectLst/>
                <a:latin typeface="+mj-lt"/>
                <a:cs typeface="Arial" pitchFamily="34" charset="0"/>
              </a:endParaRPr>
            </a:p>
          </p:txBody>
        </p:sp>
        <p:sp>
          <p:nvSpPr>
            <p:cNvPr id="4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017365" y="3204120"/>
              <a:ext cx="370088" cy="167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GALT</a:t>
              </a:r>
              <a:endParaRPr kumimoji="0" lang="fr-FR" sz="2800" b="1" i="0" u="none" strike="noStrike" cap="none" normalizeH="0" baseline="30000" dirty="0">
                <a:ln>
                  <a:noFill/>
                </a:ln>
                <a:effectLst/>
                <a:latin typeface="+mj-lt"/>
                <a:cs typeface="Arial" pitchFamily="34" charset="0"/>
              </a:endParaRPr>
            </a:p>
          </p:txBody>
        </p:sp>
        <p:sp>
          <p:nvSpPr>
            <p:cNvPr id="5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813734" y="3666249"/>
              <a:ext cx="1035447" cy="334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n-lt"/>
                  <a:cs typeface="Arial" pitchFamily="34" charset="0"/>
                </a:rPr>
                <a:t>Chronique Primo-infection</a:t>
              </a:r>
            </a:p>
          </p:txBody>
        </p:sp>
        <p:sp>
          <p:nvSpPr>
            <p:cNvPr id="51" name="Rectangle 50"/>
            <p:cNvSpPr/>
            <p:nvPr/>
          </p:nvSpPr>
          <p:spPr bwMode="auto">
            <a:xfrm>
              <a:off x="4669138" y="4806315"/>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Rectangle 51"/>
            <p:cNvSpPr/>
            <p:nvPr/>
          </p:nvSpPr>
          <p:spPr bwMode="auto">
            <a:xfrm>
              <a:off x="4458777" y="5042535"/>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Rectangle 52"/>
            <p:cNvSpPr/>
            <p:nvPr/>
          </p:nvSpPr>
          <p:spPr bwMode="auto">
            <a:xfrm>
              <a:off x="4238281" y="4698351"/>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Rectangle 53"/>
            <p:cNvSpPr/>
            <p:nvPr/>
          </p:nvSpPr>
          <p:spPr bwMode="auto">
            <a:xfrm>
              <a:off x="4019721" y="4719993"/>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Rectangle 54"/>
            <p:cNvSpPr/>
            <p:nvPr/>
          </p:nvSpPr>
          <p:spPr bwMode="auto">
            <a:xfrm>
              <a:off x="3800455" y="4755951"/>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Rectangle 55"/>
            <p:cNvSpPr/>
            <p:nvPr/>
          </p:nvSpPr>
          <p:spPr bwMode="auto">
            <a:xfrm>
              <a:off x="3586180" y="4757856"/>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Rectangle 56"/>
            <p:cNvSpPr/>
            <p:nvPr/>
          </p:nvSpPr>
          <p:spPr bwMode="auto">
            <a:xfrm>
              <a:off x="3372730" y="4700256"/>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Rectangle 57"/>
            <p:cNvSpPr/>
            <p:nvPr/>
          </p:nvSpPr>
          <p:spPr bwMode="auto">
            <a:xfrm>
              <a:off x="3149676" y="4777593"/>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9" name="Rectangle 58"/>
            <p:cNvSpPr/>
            <p:nvPr/>
          </p:nvSpPr>
          <p:spPr bwMode="auto">
            <a:xfrm>
              <a:off x="2940874" y="4748715"/>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Rectangle 59"/>
            <p:cNvSpPr/>
            <p:nvPr/>
          </p:nvSpPr>
          <p:spPr bwMode="auto">
            <a:xfrm>
              <a:off x="2725909" y="4815456"/>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Rectangle 60"/>
            <p:cNvSpPr/>
            <p:nvPr/>
          </p:nvSpPr>
          <p:spPr bwMode="auto">
            <a:xfrm>
              <a:off x="2512549" y="4719915"/>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Rectangle 61"/>
            <p:cNvSpPr/>
            <p:nvPr/>
          </p:nvSpPr>
          <p:spPr bwMode="auto">
            <a:xfrm>
              <a:off x="2070471" y="4268430"/>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3" name="Rectangle 62"/>
            <p:cNvSpPr/>
            <p:nvPr/>
          </p:nvSpPr>
          <p:spPr bwMode="auto">
            <a:xfrm>
              <a:off x="2289558" y="5232360"/>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4" name="Rectangle 63"/>
            <p:cNvSpPr/>
            <p:nvPr/>
          </p:nvSpPr>
          <p:spPr bwMode="auto">
            <a:xfrm>
              <a:off x="1856273" y="4656358"/>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5" name="Rectangle 64"/>
            <p:cNvSpPr/>
            <p:nvPr/>
          </p:nvSpPr>
          <p:spPr bwMode="auto">
            <a:xfrm>
              <a:off x="1637818" y="4671456"/>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6" name="Rectangle 65"/>
            <p:cNvSpPr/>
            <p:nvPr/>
          </p:nvSpPr>
          <p:spPr bwMode="auto">
            <a:xfrm>
              <a:off x="1430338" y="4691115"/>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7" name="Rectangle 66"/>
            <p:cNvSpPr/>
            <p:nvPr/>
          </p:nvSpPr>
          <p:spPr bwMode="auto">
            <a:xfrm>
              <a:off x="1201457" y="4777515"/>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8" name="Rectangle 67"/>
            <p:cNvSpPr/>
            <p:nvPr/>
          </p:nvSpPr>
          <p:spPr bwMode="auto">
            <a:xfrm>
              <a:off x="989112" y="4721578"/>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Rectangle 68"/>
            <p:cNvSpPr/>
            <p:nvPr/>
          </p:nvSpPr>
          <p:spPr bwMode="auto">
            <a:xfrm>
              <a:off x="909549" y="4769286"/>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Rectangle 69"/>
            <p:cNvSpPr/>
            <p:nvPr/>
          </p:nvSpPr>
          <p:spPr bwMode="auto">
            <a:xfrm>
              <a:off x="1340079" y="4713958"/>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Rectangle 70"/>
            <p:cNvSpPr/>
            <p:nvPr/>
          </p:nvSpPr>
          <p:spPr bwMode="auto">
            <a:xfrm>
              <a:off x="1553758" y="4685158"/>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Rectangle 71"/>
            <p:cNvSpPr/>
            <p:nvPr/>
          </p:nvSpPr>
          <p:spPr bwMode="auto">
            <a:xfrm>
              <a:off x="1775026" y="4701486"/>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Rectangle 72"/>
            <p:cNvSpPr/>
            <p:nvPr/>
          </p:nvSpPr>
          <p:spPr bwMode="auto">
            <a:xfrm>
              <a:off x="2420821" y="4727151"/>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Rectangle 73"/>
            <p:cNvSpPr/>
            <p:nvPr/>
          </p:nvSpPr>
          <p:spPr bwMode="auto">
            <a:xfrm>
              <a:off x="2641166" y="5534756"/>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5" name="Rectangle 74"/>
            <p:cNvSpPr/>
            <p:nvPr/>
          </p:nvSpPr>
          <p:spPr bwMode="auto">
            <a:xfrm>
              <a:off x="2856431" y="5481697"/>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Rectangle 75"/>
            <p:cNvSpPr/>
            <p:nvPr/>
          </p:nvSpPr>
          <p:spPr bwMode="auto">
            <a:xfrm>
              <a:off x="3073601" y="5031105"/>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7" name="Rectangle 76"/>
            <p:cNvSpPr/>
            <p:nvPr/>
          </p:nvSpPr>
          <p:spPr bwMode="auto">
            <a:xfrm>
              <a:off x="3285056" y="5100135"/>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Rectangle 77"/>
            <p:cNvSpPr/>
            <p:nvPr/>
          </p:nvSpPr>
          <p:spPr bwMode="auto">
            <a:xfrm>
              <a:off x="3502226" y="5289960"/>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Rectangle 78"/>
            <p:cNvSpPr/>
            <p:nvPr/>
          </p:nvSpPr>
          <p:spPr bwMode="auto">
            <a:xfrm>
              <a:off x="3730410" y="4663978"/>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Rectangle 79"/>
            <p:cNvSpPr/>
            <p:nvPr/>
          </p:nvSpPr>
          <p:spPr bwMode="auto">
            <a:xfrm>
              <a:off x="3938055" y="4740486"/>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1" name="Rectangle 80"/>
            <p:cNvSpPr/>
            <p:nvPr/>
          </p:nvSpPr>
          <p:spPr bwMode="auto">
            <a:xfrm>
              <a:off x="4149510" y="4660169"/>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2" name="Rectangle 81"/>
            <p:cNvSpPr/>
            <p:nvPr/>
          </p:nvSpPr>
          <p:spPr bwMode="auto">
            <a:xfrm>
              <a:off x="4583850" y="4692778"/>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nvGrpSpPr>
            <p:cNvPr id="83" name="Groupe 194"/>
            <p:cNvGrpSpPr/>
            <p:nvPr/>
          </p:nvGrpSpPr>
          <p:grpSpPr>
            <a:xfrm>
              <a:off x="4595730" y="4616608"/>
              <a:ext cx="45719" cy="218507"/>
              <a:chOff x="4669138" y="4575810"/>
              <a:chExt cx="57600" cy="512895"/>
            </a:xfrm>
          </p:grpSpPr>
          <p:cxnSp>
            <p:nvCxnSpPr>
              <p:cNvPr id="224" name="Connecteur droit 223"/>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5" name="Connecteur droit 224"/>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6" name="Connecteur droit 225"/>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4" name="Groupe 195"/>
            <p:cNvGrpSpPr/>
            <p:nvPr/>
          </p:nvGrpSpPr>
          <p:grpSpPr>
            <a:xfrm>
              <a:off x="4458777" y="4522730"/>
              <a:ext cx="54000" cy="1102735"/>
              <a:chOff x="4669138" y="4575810"/>
              <a:chExt cx="57600" cy="512895"/>
            </a:xfrm>
          </p:grpSpPr>
          <p:cxnSp>
            <p:nvCxnSpPr>
              <p:cNvPr id="221" name="Connecteur droit 220"/>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2" name="Connecteur droit 221"/>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3" name="Connecteur droit 222"/>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5" name="Groupe 199"/>
            <p:cNvGrpSpPr/>
            <p:nvPr/>
          </p:nvGrpSpPr>
          <p:grpSpPr>
            <a:xfrm>
              <a:off x="4238280" y="4674882"/>
              <a:ext cx="55247" cy="102633"/>
              <a:chOff x="4669138" y="4575810"/>
              <a:chExt cx="57600" cy="512895"/>
            </a:xfrm>
          </p:grpSpPr>
          <p:cxnSp>
            <p:nvCxnSpPr>
              <p:cNvPr id="218" name="Connecteur droit 217"/>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9" name="Connecteur droit 218"/>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0" name="Connecteur droit 219"/>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6" name="Groupe 203"/>
            <p:cNvGrpSpPr/>
            <p:nvPr/>
          </p:nvGrpSpPr>
          <p:grpSpPr>
            <a:xfrm>
              <a:off x="4149510" y="4607468"/>
              <a:ext cx="57600" cy="177284"/>
              <a:chOff x="4669138" y="4575810"/>
              <a:chExt cx="57600" cy="512895"/>
            </a:xfrm>
          </p:grpSpPr>
          <p:cxnSp>
            <p:nvCxnSpPr>
              <p:cNvPr id="215" name="Connecteur droit 214"/>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6" name="Connecteur droit 215"/>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7" name="Connecteur droit 216"/>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7" name="Groupe 207"/>
            <p:cNvGrpSpPr/>
            <p:nvPr/>
          </p:nvGrpSpPr>
          <p:grpSpPr>
            <a:xfrm>
              <a:off x="4015227" y="4674883"/>
              <a:ext cx="59342" cy="152004"/>
              <a:chOff x="4669138" y="4575810"/>
              <a:chExt cx="57600" cy="512895"/>
            </a:xfrm>
          </p:grpSpPr>
          <p:cxnSp>
            <p:nvCxnSpPr>
              <p:cNvPr id="212" name="Connecteur droit 211"/>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3" name="Connecteur droit 212"/>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4" name="Connecteur droit 213"/>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8" name="Groupe 211"/>
            <p:cNvGrpSpPr/>
            <p:nvPr/>
          </p:nvGrpSpPr>
          <p:grpSpPr>
            <a:xfrm>
              <a:off x="3938055" y="4616608"/>
              <a:ext cx="57600" cy="326867"/>
              <a:chOff x="4669138" y="4575810"/>
              <a:chExt cx="57600" cy="512895"/>
            </a:xfrm>
          </p:grpSpPr>
          <p:cxnSp>
            <p:nvCxnSpPr>
              <p:cNvPr id="209" name="Connecteur droit 208"/>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0" name="Connecteur droit 209"/>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1" name="Connecteur droit 210"/>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9" name="Groupe 215"/>
            <p:cNvGrpSpPr/>
            <p:nvPr/>
          </p:nvGrpSpPr>
          <p:grpSpPr>
            <a:xfrm>
              <a:off x="3812335" y="4461321"/>
              <a:ext cx="45719" cy="638814"/>
              <a:chOff x="4669138" y="4575810"/>
              <a:chExt cx="57600" cy="512895"/>
            </a:xfrm>
          </p:grpSpPr>
          <p:cxnSp>
            <p:nvCxnSpPr>
              <p:cNvPr id="206" name="Connecteur droit 205"/>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7" name="Connecteur droit 206"/>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8" name="Connecteur droit 207"/>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0" name="Groupe 219"/>
            <p:cNvGrpSpPr/>
            <p:nvPr/>
          </p:nvGrpSpPr>
          <p:grpSpPr>
            <a:xfrm>
              <a:off x="3707130" y="4587240"/>
              <a:ext cx="78972" cy="228217"/>
              <a:chOff x="4669138" y="4575810"/>
              <a:chExt cx="57600" cy="512895"/>
            </a:xfrm>
          </p:grpSpPr>
          <p:cxnSp>
            <p:nvCxnSpPr>
              <p:cNvPr id="203" name="Connecteur droit 202"/>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4" name="Connecteur droit 203"/>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5" name="Connecteur droit 204"/>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1" name="Groupe 223"/>
            <p:cNvGrpSpPr/>
            <p:nvPr/>
          </p:nvGrpSpPr>
          <p:grpSpPr>
            <a:xfrm>
              <a:off x="3586614" y="4719465"/>
              <a:ext cx="57600" cy="153591"/>
              <a:chOff x="4669138" y="4575810"/>
              <a:chExt cx="57600" cy="512895"/>
            </a:xfrm>
          </p:grpSpPr>
          <p:cxnSp>
            <p:nvCxnSpPr>
              <p:cNvPr id="200" name="Connecteur droit 199"/>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1" name="Connecteur droit 200"/>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2" name="Connecteur droit 201"/>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2" name="Groupe 227"/>
            <p:cNvGrpSpPr/>
            <p:nvPr/>
          </p:nvGrpSpPr>
          <p:grpSpPr>
            <a:xfrm>
              <a:off x="3514106" y="4901287"/>
              <a:ext cx="45719" cy="783233"/>
              <a:chOff x="4669138" y="4575810"/>
              <a:chExt cx="57600" cy="512895"/>
            </a:xfrm>
          </p:grpSpPr>
          <p:cxnSp>
            <p:nvCxnSpPr>
              <p:cNvPr id="197" name="Connecteur droit 196"/>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8" name="Connecteur droit 197"/>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9" name="Connecteur droit 198"/>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3" name="Groupe 231"/>
            <p:cNvGrpSpPr/>
            <p:nvPr/>
          </p:nvGrpSpPr>
          <p:grpSpPr>
            <a:xfrm>
              <a:off x="3377843" y="4604888"/>
              <a:ext cx="45719" cy="259028"/>
              <a:chOff x="4669138" y="4575810"/>
              <a:chExt cx="57600" cy="512895"/>
            </a:xfrm>
          </p:grpSpPr>
          <p:cxnSp>
            <p:nvCxnSpPr>
              <p:cNvPr id="194" name="Connecteur droit 193"/>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5" name="Connecteur droit 194"/>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6" name="Connecteur droit 195"/>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4" name="Groupe 235"/>
            <p:cNvGrpSpPr/>
            <p:nvPr/>
          </p:nvGrpSpPr>
          <p:grpSpPr>
            <a:xfrm>
              <a:off x="3298686" y="4815456"/>
              <a:ext cx="45719" cy="644010"/>
              <a:chOff x="4669138" y="4575810"/>
              <a:chExt cx="57600" cy="512895"/>
            </a:xfrm>
          </p:grpSpPr>
          <p:cxnSp>
            <p:nvCxnSpPr>
              <p:cNvPr id="191" name="Connecteur droit 190"/>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2" name="Connecteur droit 191"/>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3" name="Connecteur droit 192"/>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5" name="Groupe 239"/>
            <p:cNvGrpSpPr/>
            <p:nvPr/>
          </p:nvGrpSpPr>
          <p:grpSpPr>
            <a:xfrm>
              <a:off x="3160349" y="4712053"/>
              <a:ext cx="45719" cy="206657"/>
              <a:chOff x="4669138" y="4575810"/>
              <a:chExt cx="57600" cy="512895"/>
            </a:xfrm>
          </p:grpSpPr>
          <p:cxnSp>
            <p:nvCxnSpPr>
              <p:cNvPr id="188" name="Connecteur droit 187"/>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9" name="Connecteur droit 188"/>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0" name="Connecteur droit 189"/>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6" name="Groupe 243"/>
            <p:cNvGrpSpPr/>
            <p:nvPr/>
          </p:nvGrpSpPr>
          <p:grpSpPr>
            <a:xfrm>
              <a:off x="3073601" y="4873056"/>
              <a:ext cx="57600" cy="394270"/>
              <a:chOff x="4669138" y="4575810"/>
              <a:chExt cx="57600" cy="512895"/>
            </a:xfrm>
          </p:grpSpPr>
          <p:cxnSp>
            <p:nvCxnSpPr>
              <p:cNvPr id="185" name="Connecteur droit 184"/>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6" name="Connecteur droit 185"/>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7" name="Connecteur droit 186"/>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7" name="Groupe 247"/>
            <p:cNvGrpSpPr/>
            <p:nvPr/>
          </p:nvGrpSpPr>
          <p:grpSpPr>
            <a:xfrm>
              <a:off x="2940874" y="4698351"/>
              <a:ext cx="50270" cy="151779"/>
              <a:chOff x="4669138" y="4575810"/>
              <a:chExt cx="57600" cy="512895"/>
            </a:xfrm>
          </p:grpSpPr>
          <p:cxnSp>
            <p:nvCxnSpPr>
              <p:cNvPr id="182" name="Connecteur droit 181"/>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3" name="Connecteur droit 182"/>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4" name="Connecteur droit 183"/>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8" name="Groupe 251"/>
            <p:cNvGrpSpPr/>
            <p:nvPr/>
          </p:nvGrpSpPr>
          <p:grpSpPr>
            <a:xfrm>
              <a:off x="2856431" y="4895833"/>
              <a:ext cx="57600" cy="1217312"/>
              <a:chOff x="4669138" y="4575810"/>
              <a:chExt cx="57600" cy="512895"/>
            </a:xfrm>
          </p:grpSpPr>
          <p:cxnSp>
            <p:nvCxnSpPr>
              <p:cNvPr id="179" name="Connecteur droit 178"/>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0" name="Connecteur droit 179"/>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1" name="Connecteur droit 180"/>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9" name="Groupe 255"/>
            <p:cNvGrpSpPr/>
            <p:nvPr/>
          </p:nvGrpSpPr>
          <p:grpSpPr>
            <a:xfrm>
              <a:off x="2714859" y="4719994"/>
              <a:ext cx="57600" cy="238722"/>
              <a:chOff x="4669138" y="4575810"/>
              <a:chExt cx="57600" cy="512895"/>
            </a:xfrm>
          </p:grpSpPr>
          <p:cxnSp>
            <p:nvCxnSpPr>
              <p:cNvPr id="176" name="Connecteur droit 175"/>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7" name="Connecteur droit 176"/>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8" name="Connecteur droit 177"/>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0" name="Groupe 259"/>
            <p:cNvGrpSpPr/>
            <p:nvPr/>
          </p:nvGrpSpPr>
          <p:grpSpPr>
            <a:xfrm>
              <a:off x="2497395" y="4492267"/>
              <a:ext cx="57600" cy="512895"/>
              <a:chOff x="4669138" y="4575810"/>
              <a:chExt cx="57600" cy="512895"/>
            </a:xfrm>
          </p:grpSpPr>
          <p:cxnSp>
            <p:nvCxnSpPr>
              <p:cNvPr id="173" name="Connecteur droit 172"/>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4" name="Connecteur droit 173"/>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5" name="Connecteur droit 174"/>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1" name="Groupe 263"/>
            <p:cNvGrpSpPr/>
            <p:nvPr/>
          </p:nvGrpSpPr>
          <p:grpSpPr>
            <a:xfrm>
              <a:off x="2641166" y="5015275"/>
              <a:ext cx="57600" cy="1080725"/>
              <a:chOff x="4669138" y="4575810"/>
              <a:chExt cx="57600" cy="512895"/>
            </a:xfrm>
          </p:grpSpPr>
          <p:cxnSp>
            <p:nvCxnSpPr>
              <p:cNvPr id="170" name="Connecteur droit 169"/>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1" name="Connecteur droit 170"/>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2" name="Connecteur droit 171"/>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2" name="Groupe 267"/>
            <p:cNvGrpSpPr/>
            <p:nvPr/>
          </p:nvGrpSpPr>
          <p:grpSpPr>
            <a:xfrm>
              <a:off x="2066617" y="3871237"/>
              <a:ext cx="61453" cy="846532"/>
              <a:chOff x="4669138" y="4575810"/>
              <a:chExt cx="57600" cy="512895"/>
            </a:xfrm>
          </p:grpSpPr>
          <p:cxnSp>
            <p:nvCxnSpPr>
              <p:cNvPr id="167" name="Connecteur droit 166"/>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8" name="Connecteur droit 167"/>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9" name="Connecteur droit 168"/>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3" name="Groupe 271"/>
            <p:cNvGrpSpPr/>
            <p:nvPr/>
          </p:nvGrpSpPr>
          <p:grpSpPr>
            <a:xfrm>
              <a:off x="1854078" y="4616607"/>
              <a:ext cx="45719" cy="112449"/>
              <a:chOff x="4669138" y="4575810"/>
              <a:chExt cx="57600" cy="512895"/>
            </a:xfrm>
          </p:grpSpPr>
          <p:cxnSp>
            <p:nvCxnSpPr>
              <p:cNvPr id="164" name="Connecteur droit 163"/>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5" name="Connecteur droit 164"/>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6" name="Connecteur droit 165"/>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4" name="Groupe 275"/>
            <p:cNvGrpSpPr/>
            <p:nvPr/>
          </p:nvGrpSpPr>
          <p:grpSpPr>
            <a:xfrm>
              <a:off x="1773651" y="4658247"/>
              <a:ext cx="45719" cy="157210"/>
              <a:chOff x="4669138" y="4575810"/>
              <a:chExt cx="57600" cy="512895"/>
            </a:xfrm>
          </p:grpSpPr>
          <p:cxnSp>
            <p:nvCxnSpPr>
              <p:cNvPr id="161" name="Connecteur droit 160"/>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2" name="Connecteur droit 161"/>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3" name="Connecteur droit 162"/>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5" name="Groupe 279"/>
            <p:cNvGrpSpPr/>
            <p:nvPr/>
          </p:nvGrpSpPr>
          <p:grpSpPr>
            <a:xfrm>
              <a:off x="1640952" y="4656358"/>
              <a:ext cx="46518" cy="92357"/>
              <a:chOff x="4669138" y="4575810"/>
              <a:chExt cx="57600" cy="512895"/>
            </a:xfrm>
          </p:grpSpPr>
          <p:cxnSp>
            <p:nvCxnSpPr>
              <p:cNvPr id="158" name="Connecteur droit 157"/>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9" name="Connecteur droit 158"/>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0" name="Connecteur droit 159"/>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6" name="Groupe 283"/>
            <p:cNvGrpSpPr/>
            <p:nvPr/>
          </p:nvGrpSpPr>
          <p:grpSpPr>
            <a:xfrm>
              <a:off x="1560237" y="4671457"/>
              <a:ext cx="51121" cy="107722"/>
              <a:chOff x="4669138" y="4575810"/>
              <a:chExt cx="57600" cy="512895"/>
            </a:xfrm>
          </p:grpSpPr>
          <p:cxnSp>
            <p:nvCxnSpPr>
              <p:cNvPr id="155" name="Connecteur droit 154"/>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6" name="Connecteur droit 155"/>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7" name="Connecteur droit 156"/>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7" name="Groupe 287"/>
            <p:cNvGrpSpPr/>
            <p:nvPr/>
          </p:nvGrpSpPr>
          <p:grpSpPr>
            <a:xfrm>
              <a:off x="1434207" y="4674883"/>
              <a:ext cx="45719" cy="94404"/>
              <a:chOff x="4669138" y="4575810"/>
              <a:chExt cx="57600" cy="512895"/>
            </a:xfrm>
          </p:grpSpPr>
          <p:cxnSp>
            <p:nvCxnSpPr>
              <p:cNvPr id="152" name="Connecteur droit 151"/>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3" name="Connecteur droit 152"/>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4" name="Connecteur droit 153"/>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8" name="Groupe 291"/>
            <p:cNvGrpSpPr/>
            <p:nvPr/>
          </p:nvGrpSpPr>
          <p:grpSpPr>
            <a:xfrm>
              <a:off x="1340079" y="4688969"/>
              <a:ext cx="45719" cy="109118"/>
              <a:chOff x="4669138" y="4575810"/>
              <a:chExt cx="57600" cy="512895"/>
            </a:xfrm>
          </p:grpSpPr>
          <p:cxnSp>
            <p:nvCxnSpPr>
              <p:cNvPr id="149" name="Connecteur droit 148"/>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0" name="Connecteur droit 149"/>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1" name="Connecteur droit 150"/>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9" name="Groupe 295"/>
            <p:cNvGrpSpPr/>
            <p:nvPr/>
          </p:nvGrpSpPr>
          <p:grpSpPr>
            <a:xfrm>
              <a:off x="1201457" y="4285191"/>
              <a:ext cx="45719" cy="1029759"/>
              <a:chOff x="4669138" y="4575810"/>
              <a:chExt cx="57600" cy="512895"/>
            </a:xfrm>
          </p:grpSpPr>
          <p:cxnSp>
            <p:nvCxnSpPr>
              <p:cNvPr id="146" name="Connecteur droit 145"/>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7" name="Connecteur droit 146"/>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8" name="Connecteur droit 147"/>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0" name="Groupe 299"/>
            <p:cNvGrpSpPr/>
            <p:nvPr/>
          </p:nvGrpSpPr>
          <p:grpSpPr>
            <a:xfrm>
              <a:off x="989067" y="4700257"/>
              <a:ext cx="51309" cy="97830"/>
              <a:chOff x="4669138" y="4575810"/>
              <a:chExt cx="57600" cy="512895"/>
            </a:xfrm>
          </p:grpSpPr>
          <p:cxnSp>
            <p:nvCxnSpPr>
              <p:cNvPr id="143" name="Connecteur droit 142"/>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4" name="Connecteur droit 143"/>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5" name="Connecteur droit 144"/>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1" name="Groupe 303"/>
            <p:cNvGrpSpPr/>
            <p:nvPr/>
          </p:nvGrpSpPr>
          <p:grpSpPr>
            <a:xfrm>
              <a:off x="913060" y="4744646"/>
              <a:ext cx="45719" cy="119269"/>
              <a:chOff x="4669138" y="4575810"/>
              <a:chExt cx="57600" cy="512895"/>
            </a:xfrm>
          </p:grpSpPr>
          <p:cxnSp>
            <p:nvCxnSpPr>
              <p:cNvPr id="140" name="Connecteur droit 139"/>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1" name="Connecteur droit 140"/>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2" name="Connecteur droit 141"/>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2" name="Groupe 307"/>
            <p:cNvGrpSpPr/>
            <p:nvPr/>
          </p:nvGrpSpPr>
          <p:grpSpPr>
            <a:xfrm>
              <a:off x="2289558" y="5117782"/>
              <a:ext cx="51842" cy="279859"/>
              <a:chOff x="4669138" y="4575810"/>
              <a:chExt cx="57600" cy="512895"/>
            </a:xfrm>
          </p:grpSpPr>
          <p:cxnSp>
            <p:nvCxnSpPr>
              <p:cNvPr id="137" name="Connecteur droit 136"/>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8" name="Connecteur droit 137"/>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9" name="Connecteur droit 138"/>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3" name="Groupe 311"/>
            <p:cNvGrpSpPr/>
            <p:nvPr/>
          </p:nvGrpSpPr>
          <p:grpSpPr>
            <a:xfrm>
              <a:off x="2420821" y="4685158"/>
              <a:ext cx="57600" cy="129156"/>
              <a:chOff x="4669138" y="4575810"/>
              <a:chExt cx="57600" cy="512895"/>
            </a:xfrm>
          </p:grpSpPr>
          <p:cxnSp>
            <p:nvCxnSpPr>
              <p:cNvPr id="134" name="Connecteur droit 133"/>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5" name="Connecteur droit 134"/>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6" name="Connecteur droit 135"/>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4" name="Groupe 315"/>
            <p:cNvGrpSpPr/>
            <p:nvPr/>
          </p:nvGrpSpPr>
          <p:grpSpPr>
            <a:xfrm>
              <a:off x="4669138" y="4575904"/>
              <a:ext cx="47543" cy="512801"/>
              <a:chOff x="4669138" y="4575810"/>
              <a:chExt cx="57600" cy="512895"/>
            </a:xfrm>
          </p:grpSpPr>
          <p:cxnSp>
            <p:nvCxnSpPr>
              <p:cNvPr id="131" name="Connecteur droit 130"/>
              <p:cNvCxnSpPr/>
              <p:nvPr/>
            </p:nvCxnSpPr>
            <p:spPr bwMode="auto">
              <a:xfrm>
                <a:off x="4669138" y="4575810"/>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2" name="Connecteur droit 131"/>
              <p:cNvCxnSpPr/>
              <p:nvPr/>
            </p:nvCxnSpPr>
            <p:spPr bwMode="auto">
              <a:xfrm>
                <a:off x="4669138" y="5088705"/>
                <a:ext cx="57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3" name="Connecteur droit 132"/>
              <p:cNvCxnSpPr/>
              <p:nvPr/>
            </p:nvCxnSpPr>
            <p:spPr bwMode="auto">
              <a:xfrm>
                <a:off x="4701540" y="4575810"/>
                <a:ext cx="0" cy="51289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15" name="Rectangle 114"/>
            <p:cNvSpPr/>
            <p:nvPr/>
          </p:nvSpPr>
          <p:spPr bwMode="auto">
            <a:xfrm>
              <a:off x="3723165" y="3730611"/>
              <a:ext cx="57600" cy="57600"/>
            </a:xfrm>
            <a:prstGeom prst="rect">
              <a:avLst/>
            </a:prstGeom>
            <a:solidFill>
              <a:srgbClr val="0000CC"/>
            </a:solid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000" b="0" i="0" u="none" strike="noStrike" cap="none" normalizeH="0" baseline="0">
                <a:ln>
                  <a:noFill/>
                </a:ln>
                <a:solidFill>
                  <a:schemeClr val="bg1"/>
                </a:solidFill>
                <a:effectLst/>
                <a:latin typeface="Arial" charset="0"/>
              </a:endParaRPr>
            </a:p>
          </p:txBody>
        </p:sp>
        <p:sp>
          <p:nvSpPr>
            <p:cNvPr id="116" name="Rectangle 115"/>
            <p:cNvSpPr/>
            <p:nvPr/>
          </p:nvSpPr>
          <p:spPr bwMode="auto">
            <a:xfrm>
              <a:off x="3714671" y="3894161"/>
              <a:ext cx="57600" cy="57600"/>
            </a:xfrm>
            <a:prstGeom prst="rect">
              <a:avLst/>
            </a:prstGeom>
            <a:noFill/>
            <a:ln w="9525" cap="flat" cmpd="sng" algn="ctr">
              <a:solidFill>
                <a:srgbClr val="0000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000" b="0" i="0" u="none" strike="noStrike" cap="none" normalizeH="0" baseline="0">
                <a:ln>
                  <a:noFill/>
                </a:ln>
                <a:solidFill>
                  <a:schemeClr val="bg1"/>
                </a:solidFill>
                <a:effectLst/>
                <a:latin typeface="Arial" charset="0"/>
              </a:endParaRPr>
            </a:p>
          </p:txBody>
        </p:sp>
        <p:sp>
          <p:nvSpPr>
            <p:cNvPr id="117" name="Line 11">
              <a:extLst>
                <a:ext uri="{FF2B5EF4-FFF2-40B4-BE49-F238E27FC236}">
                  <a16:creationId xmlns:a16="http://schemas.microsoft.com/office/drawing/2014/main" id="{EE08223D-4ECF-3E42-8943-DBE791B942A0}"/>
                </a:ext>
              </a:extLst>
            </p:cNvPr>
            <p:cNvSpPr>
              <a:spLocks noChangeShapeType="1"/>
            </p:cNvSpPr>
            <p:nvPr/>
          </p:nvSpPr>
          <p:spPr bwMode="auto">
            <a:xfrm>
              <a:off x="1854078"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8" name="Line 11">
              <a:extLst>
                <a:ext uri="{FF2B5EF4-FFF2-40B4-BE49-F238E27FC236}">
                  <a16:creationId xmlns:a16="http://schemas.microsoft.com/office/drawing/2014/main" id="{EE08223D-4ECF-3E42-8943-DBE791B942A0}"/>
                </a:ext>
              </a:extLst>
            </p:cNvPr>
            <p:cNvSpPr>
              <a:spLocks noChangeShapeType="1"/>
            </p:cNvSpPr>
            <p:nvPr/>
          </p:nvSpPr>
          <p:spPr bwMode="auto">
            <a:xfrm>
              <a:off x="2066617"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9" name="Line 11">
              <a:extLst>
                <a:ext uri="{FF2B5EF4-FFF2-40B4-BE49-F238E27FC236}">
                  <a16:creationId xmlns:a16="http://schemas.microsoft.com/office/drawing/2014/main" id="{EE08223D-4ECF-3E42-8943-DBE791B942A0}"/>
                </a:ext>
              </a:extLst>
            </p:cNvPr>
            <p:cNvSpPr>
              <a:spLocks noChangeShapeType="1"/>
            </p:cNvSpPr>
            <p:nvPr/>
          </p:nvSpPr>
          <p:spPr bwMode="auto">
            <a:xfrm>
              <a:off x="2287597"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0" name="Line 11">
              <a:extLst>
                <a:ext uri="{FF2B5EF4-FFF2-40B4-BE49-F238E27FC236}">
                  <a16:creationId xmlns:a16="http://schemas.microsoft.com/office/drawing/2014/main" id="{EE08223D-4ECF-3E42-8943-DBE791B942A0}"/>
                </a:ext>
              </a:extLst>
            </p:cNvPr>
            <p:cNvSpPr>
              <a:spLocks noChangeShapeType="1"/>
            </p:cNvSpPr>
            <p:nvPr/>
          </p:nvSpPr>
          <p:spPr bwMode="auto">
            <a:xfrm>
              <a:off x="2511923"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1" name="Line 11">
              <a:extLst>
                <a:ext uri="{FF2B5EF4-FFF2-40B4-BE49-F238E27FC236}">
                  <a16:creationId xmlns:a16="http://schemas.microsoft.com/office/drawing/2014/main" id="{EE08223D-4ECF-3E42-8943-DBE791B942A0}"/>
                </a:ext>
              </a:extLst>
            </p:cNvPr>
            <p:cNvSpPr>
              <a:spLocks noChangeShapeType="1"/>
            </p:cNvSpPr>
            <p:nvPr/>
          </p:nvSpPr>
          <p:spPr bwMode="auto">
            <a:xfrm>
              <a:off x="2732903"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2" name="Line 11">
              <a:extLst>
                <a:ext uri="{FF2B5EF4-FFF2-40B4-BE49-F238E27FC236}">
                  <a16:creationId xmlns:a16="http://schemas.microsoft.com/office/drawing/2014/main" id="{EE08223D-4ECF-3E42-8943-DBE791B942A0}"/>
                </a:ext>
              </a:extLst>
            </p:cNvPr>
            <p:cNvSpPr>
              <a:spLocks noChangeShapeType="1"/>
            </p:cNvSpPr>
            <p:nvPr/>
          </p:nvSpPr>
          <p:spPr bwMode="auto">
            <a:xfrm>
              <a:off x="2950035"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3" name="Line 11">
              <a:extLst>
                <a:ext uri="{FF2B5EF4-FFF2-40B4-BE49-F238E27FC236}">
                  <a16:creationId xmlns:a16="http://schemas.microsoft.com/office/drawing/2014/main" id="{EE08223D-4ECF-3E42-8943-DBE791B942A0}"/>
                </a:ext>
              </a:extLst>
            </p:cNvPr>
            <p:cNvSpPr>
              <a:spLocks noChangeShapeType="1"/>
            </p:cNvSpPr>
            <p:nvPr/>
          </p:nvSpPr>
          <p:spPr bwMode="auto">
            <a:xfrm>
              <a:off x="3149676"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4" name="Line 11">
              <a:extLst>
                <a:ext uri="{FF2B5EF4-FFF2-40B4-BE49-F238E27FC236}">
                  <a16:creationId xmlns:a16="http://schemas.microsoft.com/office/drawing/2014/main" id="{EE08223D-4ECF-3E42-8943-DBE791B942A0}"/>
                </a:ext>
              </a:extLst>
            </p:cNvPr>
            <p:cNvSpPr>
              <a:spLocks noChangeShapeType="1"/>
            </p:cNvSpPr>
            <p:nvPr/>
          </p:nvSpPr>
          <p:spPr bwMode="auto">
            <a:xfrm>
              <a:off x="3370656"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5" name="Line 11">
              <a:extLst>
                <a:ext uri="{FF2B5EF4-FFF2-40B4-BE49-F238E27FC236}">
                  <a16:creationId xmlns:a16="http://schemas.microsoft.com/office/drawing/2014/main" id="{EE08223D-4ECF-3E42-8943-DBE791B942A0}"/>
                </a:ext>
              </a:extLst>
            </p:cNvPr>
            <p:cNvSpPr>
              <a:spLocks noChangeShapeType="1"/>
            </p:cNvSpPr>
            <p:nvPr/>
          </p:nvSpPr>
          <p:spPr bwMode="auto">
            <a:xfrm>
              <a:off x="3594982"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6" name="Line 11">
              <a:extLst>
                <a:ext uri="{FF2B5EF4-FFF2-40B4-BE49-F238E27FC236}">
                  <a16:creationId xmlns:a16="http://schemas.microsoft.com/office/drawing/2014/main" id="{EE08223D-4ECF-3E42-8943-DBE791B942A0}"/>
                </a:ext>
              </a:extLst>
            </p:cNvPr>
            <p:cNvSpPr>
              <a:spLocks noChangeShapeType="1"/>
            </p:cNvSpPr>
            <p:nvPr/>
          </p:nvSpPr>
          <p:spPr bwMode="auto">
            <a:xfrm>
              <a:off x="3815962"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7" name="Line 11">
              <a:extLst>
                <a:ext uri="{FF2B5EF4-FFF2-40B4-BE49-F238E27FC236}">
                  <a16:creationId xmlns:a16="http://schemas.microsoft.com/office/drawing/2014/main" id="{EE08223D-4ECF-3E42-8943-DBE791B942A0}"/>
                </a:ext>
              </a:extLst>
            </p:cNvPr>
            <p:cNvSpPr>
              <a:spLocks noChangeShapeType="1"/>
            </p:cNvSpPr>
            <p:nvPr/>
          </p:nvSpPr>
          <p:spPr bwMode="auto">
            <a:xfrm>
              <a:off x="4033094"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8" name="Line 11">
              <a:extLst>
                <a:ext uri="{FF2B5EF4-FFF2-40B4-BE49-F238E27FC236}">
                  <a16:creationId xmlns:a16="http://schemas.microsoft.com/office/drawing/2014/main" id="{EE08223D-4ECF-3E42-8943-DBE791B942A0}"/>
                </a:ext>
              </a:extLst>
            </p:cNvPr>
            <p:cNvSpPr>
              <a:spLocks noChangeShapeType="1"/>
            </p:cNvSpPr>
            <p:nvPr/>
          </p:nvSpPr>
          <p:spPr bwMode="auto">
            <a:xfrm>
              <a:off x="4229002"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9" name="Line 11">
              <a:extLst>
                <a:ext uri="{FF2B5EF4-FFF2-40B4-BE49-F238E27FC236}">
                  <a16:creationId xmlns:a16="http://schemas.microsoft.com/office/drawing/2014/main" id="{EE08223D-4ECF-3E42-8943-DBE791B942A0}"/>
                </a:ext>
              </a:extLst>
            </p:cNvPr>
            <p:cNvSpPr>
              <a:spLocks noChangeShapeType="1"/>
            </p:cNvSpPr>
            <p:nvPr/>
          </p:nvSpPr>
          <p:spPr bwMode="auto">
            <a:xfrm>
              <a:off x="4449982"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0" name="Line 11">
              <a:extLst>
                <a:ext uri="{FF2B5EF4-FFF2-40B4-BE49-F238E27FC236}">
                  <a16:creationId xmlns:a16="http://schemas.microsoft.com/office/drawing/2014/main" id="{EE08223D-4ECF-3E42-8943-DBE791B942A0}"/>
                </a:ext>
              </a:extLst>
            </p:cNvPr>
            <p:cNvSpPr>
              <a:spLocks noChangeShapeType="1"/>
            </p:cNvSpPr>
            <p:nvPr/>
          </p:nvSpPr>
          <p:spPr bwMode="auto">
            <a:xfrm>
              <a:off x="4667114" y="6241438"/>
              <a:ext cx="0" cy="4953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grpSp>
      <p:sp>
        <p:nvSpPr>
          <p:cNvPr id="227" name="ZoneTexte 226">
            <a:extLst>
              <a:ext uri="{FF2B5EF4-FFF2-40B4-BE49-F238E27FC236}">
                <a16:creationId xmlns:a16="http://schemas.microsoft.com/office/drawing/2014/main" id="{5D9689F8-4B30-4E7B-8CF7-6B6E1EF6613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41</a:t>
            </a:r>
          </a:p>
        </p:txBody>
      </p:sp>
    </p:spTree>
    <p:extLst>
      <p:ext uri="{BB962C8B-B14F-4D97-AF65-F5344CB8AC3E}">
        <p14:creationId xmlns:p14="http://schemas.microsoft.com/office/powerpoint/2010/main" val="3130200834"/>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Dynamique de l’ADN VIH dans les différentes sous-populations CD4</a:t>
            </a:r>
          </a:p>
        </p:txBody>
      </p:sp>
      <p:sp>
        <p:nvSpPr>
          <p:cNvPr id="4" name="Espace réservé du contenu 3"/>
          <p:cNvSpPr>
            <a:spLocks noGrp="1"/>
          </p:cNvSpPr>
          <p:nvPr>
            <p:ph idx="1"/>
          </p:nvPr>
        </p:nvSpPr>
        <p:spPr/>
        <p:txBody>
          <a:bodyPr/>
          <a:lstStyle/>
          <a:p>
            <a:r>
              <a:rPr lang="fr-FR" sz="1800" b="1" dirty="0"/>
              <a:t>Objectif : </a:t>
            </a:r>
            <a:r>
              <a:rPr lang="fr-FR" sz="1800" dirty="0"/>
              <a:t>analyser la dynamique de l’ADN VIH dans les différentes sous-populations CD4 chez les patients recevant un traitement à base de DTG</a:t>
            </a:r>
            <a:br>
              <a:rPr lang="fr-FR" sz="1800" dirty="0"/>
            </a:br>
            <a:endParaRPr lang="fr-FR" sz="1000" dirty="0"/>
          </a:p>
          <a:p>
            <a:r>
              <a:rPr lang="fr-FR" sz="1800" b="1" dirty="0"/>
              <a:t>Patients et méthode  </a:t>
            </a:r>
          </a:p>
          <a:p>
            <a:pPr lvl="1"/>
            <a:r>
              <a:rPr lang="fr-FR" sz="1600" dirty="0"/>
              <a:t>Quantification de l’ADN VIH dans les différentes sous-populations CD4 </a:t>
            </a:r>
            <a:br>
              <a:rPr lang="fr-FR" sz="1600" dirty="0"/>
            </a:br>
            <a:r>
              <a:rPr lang="fr-FR" sz="1600" dirty="0"/>
              <a:t>(TN, TCM, TTM et TEM) à J0 et S48 d’un traitement efficace à base de DTG </a:t>
            </a:r>
            <a:br>
              <a:rPr lang="fr-FR" sz="1600" dirty="0"/>
            </a:br>
            <a:r>
              <a:rPr lang="fr-FR" sz="1600" dirty="0"/>
              <a:t>dans différentes catégories de patients :</a:t>
            </a:r>
          </a:p>
          <a:p>
            <a:pPr lvl="2"/>
            <a:r>
              <a:rPr lang="fr-FR" sz="1400" dirty="0"/>
              <a:t>Traités en primo-infection (n = 8)</a:t>
            </a:r>
          </a:p>
          <a:p>
            <a:pPr lvl="2"/>
            <a:r>
              <a:rPr lang="fr-FR" sz="1400" dirty="0"/>
              <a:t>Traités au stade chronique de l’infection (n = 5)</a:t>
            </a:r>
          </a:p>
          <a:p>
            <a:pPr lvl="2"/>
            <a:r>
              <a:rPr lang="fr-FR" sz="1400" dirty="0" err="1"/>
              <a:t>Pré-traités</a:t>
            </a:r>
            <a:r>
              <a:rPr lang="fr-FR" sz="1400" dirty="0"/>
              <a:t> en échec virologique (n = 4)</a:t>
            </a:r>
          </a:p>
          <a:p>
            <a:pPr lvl="2"/>
            <a:r>
              <a:rPr lang="fr-FR" sz="1400" dirty="0" err="1"/>
              <a:t>Pré-traités</a:t>
            </a:r>
            <a:r>
              <a:rPr lang="fr-FR" sz="1400" dirty="0"/>
              <a:t> en succès virologique (n = 10)</a:t>
            </a:r>
            <a:br>
              <a:rPr lang="fr-FR" sz="1400" dirty="0"/>
            </a:br>
            <a:endParaRPr lang="fr-FR" sz="1000" dirty="0"/>
          </a:p>
          <a:p>
            <a:r>
              <a:rPr lang="fr-FR" sz="1800" b="1" dirty="0"/>
              <a:t>Impact à S48 d’un traitement efficace à base de DTG sur la quantité d’ADN VIH total dans les différentes sous-populations CD4 </a:t>
            </a:r>
          </a:p>
          <a:p>
            <a:pPr lvl="1"/>
            <a:r>
              <a:rPr lang="fr-FR" sz="1600" dirty="0">
                <a:sym typeface="Wingdings" panose="05000000000000000000" pitchFamily="2" charset="2"/>
              </a:rPr>
              <a:t> </a:t>
            </a:r>
            <a:r>
              <a:rPr lang="fr-FR" sz="1600" dirty="0"/>
              <a:t>20 % dans toutes les sous-populations CD4 pour le groupe « Primo »</a:t>
            </a:r>
          </a:p>
          <a:p>
            <a:pPr lvl="1"/>
            <a:r>
              <a:rPr lang="fr-FR" sz="1600" dirty="0">
                <a:sym typeface="Wingdings" panose="05000000000000000000" pitchFamily="2" charset="2"/>
              </a:rPr>
              <a:t> </a:t>
            </a:r>
            <a:r>
              <a:rPr lang="fr-FR" sz="1600" dirty="0"/>
              <a:t>10 % dans toutes les sous-populations CD4 pour les groupes « chroniques » </a:t>
            </a:r>
            <a:br>
              <a:rPr lang="fr-FR" sz="1600" dirty="0"/>
            </a:br>
            <a:r>
              <a:rPr lang="fr-FR" sz="1600" dirty="0"/>
              <a:t>et « échec »</a:t>
            </a:r>
          </a:p>
          <a:p>
            <a:pPr lvl="1"/>
            <a:r>
              <a:rPr lang="fr-FR" sz="1600" dirty="0">
                <a:sym typeface="Wingdings" panose="05000000000000000000" pitchFamily="2" charset="2"/>
              </a:rPr>
              <a:t> </a:t>
            </a:r>
            <a:r>
              <a:rPr lang="fr-FR" sz="1600" dirty="0"/>
              <a:t>5 % uniquement dans les TEM pour le groupe « succès »</a:t>
            </a:r>
            <a:br>
              <a:rPr lang="fr-FR" sz="1600" dirty="0"/>
            </a:br>
            <a:endParaRPr lang="fr-FR" sz="1000" dirty="0"/>
          </a:p>
          <a:p>
            <a:r>
              <a:rPr lang="fr-FR" sz="1800" b="1" dirty="0"/>
              <a:t>Stabilité de la distribution de l’ADN VIH dans les différentes sous-populations entre J0 et S48 : </a:t>
            </a:r>
            <a:r>
              <a:rPr lang="fr-FR" sz="1800" dirty="0"/>
              <a:t>principale TTM pour le groupe « Primo » </a:t>
            </a:r>
            <a:br>
              <a:rPr lang="fr-FR" sz="1800" dirty="0"/>
            </a:br>
            <a:r>
              <a:rPr lang="fr-FR" sz="1800" dirty="0"/>
              <a:t>et TCM pour les 3 autres groupes</a:t>
            </a:r>
          </a:p>
        </p:txBody>
      </p:sp>
      <p:sp>
        <p:nvSpPr>
          <p:cNvPr id="5" name="Text Box 3"/>
          <p:cNvSpPr txBox="1">
            <a:spLocks noChangeArrowheads="1"/>
          </p:cNvSpPr>
          <p:nvPr/>
        </p:nvSpPr>
        <p:spPr bwMode="auto">
          <a:xfrm>
            <a:off x="6335713" y="6579693"/>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Gantner</a:t>
            </a:r>
            <a:r>
              <a:rPr lang="en-GB" sz="1200" i="1">
                <a:solidFill>
                  <a:srgbClr val="0070C0"/>
                </a:solidFill>
              </a:rPr>
              <a:t> P, CROI 2018, Abs. 346</a:t>
            </a:r>
          </a:p>
        </p:txBody>
      </p:sp>
      <p:sp>
        <p:nvSpPr>
          <p:cNvPr id="6" name="ZoneTexte 5">
            <a:extLst>
              <a:ext uri="{FF2B5EF4-FFF2-40B4-BE49-F238E27FC236}">
                <a16:creationId xmlns:a16="http://schemas.microsoft.com/office/drawing/2014/main" id="{B86C9561-8E05-448D-8AF1-0C6A33E32D4C}"/>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42</a:t>
            </a:r>
          </a:p>
        </p:txBody>
      </p:sp>
    </p:spTree>
    <p:extLst>
      <p:ext uri="{BB962C8B-B14F-4D97-AF65-F5344CB8AC3E}">
        <p14:creationId xmlns:p14="http://schemas.microsoft.com/office/powerpoint/2010/main" val="443313953"/>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Essai INDOOR : le </a:t>
            </a:r>
            <a:r>
              <a:rPr lang="fr-FR" dirty="0" err="1"/>
              <a:t>switch</a:t>
            </a:r>
            <a:r>
              <a:rPr lang="fr-FR" dirty="0"/>
              <a:t> IP/r pour DTG permet-il de réduire le réservoir intestinal ?</a:t>
            </a:r>
          </a:p>
        </p:txBody>
      </p:sp>
      <p:sp>
        <p:nvSpPr>
          <p:cNvPr id="4" name="Espace réservé du contenu 3"/>
          <p:cNvSpPr>
            <a:spLocks noGrp="1"/>
          </p:cNvSpPr>
          <p:nvPr>
            <p:ph idx="1"/>
          </p:nvPr>
        </p:nvSpPr>
        <p:spPr>
          <a:xfrm>
            <a:off x="457200" y="1221910"/>
            <a:ext cx="8507413" cy="3604090"/>
          </a:xfrm>
        </p:spPr>
        <p:txBody>
          <a:bodyPr/>
          <a:lstStyle/>
          <a:p>
            <a:pPr>
              <a:lnSpc>
                <a:spcPts val="2000"/>
              </a:lnSpc>
            </a:pPr>
            <a:r>
              <a:rPr lang="fr-FR" sz="1800" dirty="0"/>
              <a:t>Sous-étude de l’essai INDOOR (44 patients sous IP/r avec CV &lt; 50 c/ml randomisés entre poursuite IP ou changement pour DTG)</a:t>
            </a:r>
          </a:p>
          <a:p>
            <a:pPr>
              <a:lnSpc>
                <a:spcPts val="2000"/>
              </a:lnSpc>
            </a:pPr>
            <a:r>
              <a:rPr lang="fr-FR" sz="1800" dirty="0"/>
              <a:t>Analyse du réservoir sang et iléon chez 33 patients (20 du groupe poursuite IP et 13 du groupe switch DTG) à J0 et S24 :</a:t>
            </a:r>
          </a:p>
          <a:p>
            <a:pPr lvl="1">
              <a:lnSpc>
                <a:spcPts val="2000"/>
              </a:lnSpc>
            </a:pPr>
            <a:r>
              <a:rPr lang="fr-FR" sz="1600" dirty="0"/>
              <a:t>ADN VIH total PBMC</a:t>
            </a:r>
          </a:p>
          <a:p>
            <a:pPr lvl="1">
              <a:lnSpc>
                <a:spcPts val="2000"/>
              </a:lnSpc>
            </a:pPr>
            <a:r>
              <a:rPr lang="fr-FR" sz="1600" dirty="0"/>
              <a:t>4 à 8 biopsies iléon : ADN VIH cellules CD45+</a:t>
            </a:r>
            <a:br>
              <a:rPr lang="fr-FR" sz="1600" dirty="0"/>
            </a:br>
            <a:endParaRPr lang="fr-FR" sz="1600" dirty="0"/>
          </a:p>
          <a:p>
            <a:pPr>
              <a:lnSpc>
                <a:spcPts val="2000"/>
              </a:lnSpc>
            </a:pPr>
            <a:r>
              <a:rPr lang="fr-FR" sz="1800" dirty="0"/>
              <a:t> </a:t>
            </a:r>
            <a:r>
              <a:rPr lang="fr-FR" sz="1800" b="1" dirty="0"/>
              <a:t>Résultats </a:t>
            </a:r>
          </a:p>
          <a:p>
            <a:pPr lvl="1">
              <a:lnSpc>
                <a:spcPts val="2000"/>
              </a:lnSpc>
            </a:pPr>
            <a:r>
              <a:rPr lang="fr-FR" sz="1600" dirty="0"/>
              <a:t>Très bonne corrélation entre le réservoir PBMC et iléal (réservoir iléal = environ 2,1 fois plus important que réservoir PBMC)</a:t>
            </a:r>
          </a:p>
          <a:p>
            <a:pPr lvl="1">
              <a:lnSpc>
                <a:spcPts val="2000"/>
              </a:lnSpc>
            </a:pPr>
            <a:r>
              <a:rPr lang="fr-FR" sz="1600" dirty="0"/>
              <a:t>A S24 après </a:t>
            </a:r>
            <a:r>
              <a:rPr lang="fr-FR" sz="1600" dirty="0" err="1"/>
              <a:t>switch</a:t>
            </a:r>
            <a:r>
              <a:rPr lang="fr-FR" sz="1600" dirty="0"/>
              <a:t> pour DTG, aucune modification du réservoir PBMC ou iléal</a:t>
            </a:r>
          </a:p>
          <a:p>
            <a:pPr lvl="1">
              <a:lnSpc>
                <a:spcPts val="2000"/>
              </a:lnSpc>
            </a:pPr>
            <a:r>
              <a:rPr lang="fr-FR" sz="1600" dirty="0"/>
              <a:t>Pas d’analyse des marqueurs d’activation, d’inflammation</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Moron-Lopez S, CROI 2018, Abs. 501</a:t>
            </a:r>
          </a:p>
        </p:txBody>
      </p:sp>
      <p:grpSp>
        <p:nvGrpSpPr>
          <p:cNvPr id="9" name="Grouper 8"/>
          <p:cNvGrpSpPr/>
          <p:nvPr/>
        </p:nvGrpSpPr>
        <p:grpSpPr>
          <a:xfrm>
            <a:off x="4783144" y="5109368"/>
            <a:ext cx="2816293" cy="1558543"/>
            <a:chOff x="4392041" y="1998010"/>
            <a:chExt cx="4240331" cy="3353292"/>
          </a:xfrm>
        </p:grpSpPr>
        <p:sp>
          <p:nvSpPr>
            <p:cNvPr id="10" name="Freeform 5">
              <a:extLst>
                <a:ext uri="{FF2B5EF4-FFF2-40B4-BE49-F238E27FC236}">
                  <a16:creationId xmlns:a16="http://schemas.microsoft.com/office/drawing/2014/main" id="{5F57022A-7C6A-459F-9AE7-E7749EAF3346}"/>
                </a:ext>
              </a:extLst>
            </p:cNvPr>
            <p:cNvSpPr>
              <a:spLocks/>
            </p:cNvSpPr>
            <p:nvPr/>
          </p:nvSpPr>
          <p:spPr bwMode="auto">
            <a:xfrm>
              <a:off x="5753193" y="3700871"/>
              <a:ext cx="1036505" cy="242300"/>
            </a:xfrm>
            <a:custGeom>
              <a:avLst/>
              <a:gdLst>
                <a:gd name="T0" fmla="*/ 693 w 693"/>
                <a:gd name="T1" fmla="*/ 162 h 162"/>
                <a:gd name="T2" fmla="*/ 693 w 693"/>
                <a:gd name="T3" fmla="*/ 0 h 162"/>
                <a:gd name="T4" fmla="*/ 0 w 693"/>
                <a:gd name="T5" fmla="*/ 0 h 162"/>
                <a:gd name="T6" fmla="*/ 0 w 693"/>
                <a:gd name="T7" fmla="*/ 162 h 162"/>
                <a:gd name="T8" fmla="*/ 693 w 693"/>
                <a:gd name="T9" fmla="*/ 162 h 162"/>
                <a:gd name="T10" fmla="*/ 693 w 693"/>
                <a:gd name="T11" fmla="*/ 162 h 162"/>
              </a:gdLst>
              <a:ahLst/>
              <a:cxnLst>
                <a:cxn ang="0">
                  <a:pos x="T0" y="T1"/>
                </a:cxn>
                <a:cxn ang="0">
                  <a:pos x="T2" y="T3"/>
                </a:cxn>
                <a:cxn ang="0">
                  <a:pos x="T4" y="T5"/>
                </a:cxn>
                <a:cxn ang="0">
                  <a:pos x="T6" y="T7"/>
                </a:cxn>
                <a:cxn ang="0">
                  <a:pos x="T8" y="T9"/>
                </a:cxn>
                <a:cxn ang="0">
                  <a:pos x="T10" y="T11"/>
                </a:cxn>
              </a:cxnLst>
              <a:rect l="0" t="0" r="r" b="b"/>
              <a:pathLst>
                <a:path w="693" h="162">
                  <a:moveTo>
                    <a:pt x="693" y="162"/>
                  </a:moveTo>
                  <a:lnTo>
                    <a:pt x="693" y="0"/>
                  </a:lnTo>
                  <a:lnTo>
                    <a:pt x="0" y="0"/>
                  </a:lnTo>
                  <a:lnTo>
                    <a:pt x="0" y="162"/>
                  </a:lnTo>
                  <a:lnTo>
                    <a:pt x="693" y="162"/>
                  </a:lnTo>
                  <a:lnTo>
                    <a:pt x="693" y="162"/>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 name="Freeform 6">
              <a:extLst>
                <a:ext uri="{FF2B5EF4-FFF2-40B4-BE49-F238E27FC236}">
                  <a16:creationId xmlns:a16="http://schemas.microsoft.com/office/drawing/2014/main" id="{6173D804-5D9F-4C1A-8152-78C4DA222994}"/>
                </a:ext>
              </a:extLst>
            </p:cNvPr>
            <p:cNvSpPr>
              <a:spLocks/>
            </p:cNvSpPr>
            <p:nvPr/>
          </p:nvSpPr>
          <p:spPr bwMode="auto">
            <a:xfrm>
              <a:off x="5753193" y="3943170"/>
              <a:ext cx="1036505" cy="254265"/>
            </a:xfrm>
            <a:custGeom>
              <a:avLst/>
              <a:gdLst>
                <a:gd name="T0" fmla="*/ 693 w 693"/>
                <a:gd name="T1" fmla="*/ 170 h 170"/>
                <a:gd name="T2" fmla="*/ 693 w 693"/>
                <a:gd name="T3" fmla="*/ 0 h 170"/>
                <a:gd name="T4" fmla="*/ 0 w 693"/>
                <a:gd name="T5" fmla="*/ 0 h 170"/>
                <a:gd name="T6" fmla="*/ 0 w 693"/>
                <a:gd name="T7" fmla="*/ 170 h 170"/>
                <a:gd name="T8" fmla="*/ 693 w 693"/>
                <a:gd name="T9" fmla="*/ 170 h 170"/>
                <a:gd name="T10" fmla="*/ 693 w 693"/>
                <a:gd name="T11" fmla="*/ 170 h 170"/>
              </a:gdLst>
              <a:ahLst/>
              <a:cxnLst>
                <a:cxn ang="0">
                  <a:pos x="T0" y="T1"/>
                </a:cxn>
                <a:cxn ang="0">
                  <a:pos x="T2" y="T3"/>
                </a:cxn>
                <a:cxn ang="0">
                  <a:pos x="T4" y="T5"/>
                </a:cxn>
                <a:cxn ang="0">
                  <a:pos x="T6" y="T7"/>
                </a:cxn>
                <a:cxn ang="0">
                  <a:pos x="T8" y="T9"/>
                </a:cxn>
                <a:cxn ang="0">
                  <a:pos x="T10" y="T11"/>
                </a:cxn>
              </a:cxnLst>
              <a:rect l="0" t="0" r="r" b="b"/>
              <a:pathLst>
                <a:path w="693" h="170">
                  <a:moveTo>
                    <a:pt x="693" y="170"/>
                  </a:moveTo>
                  <a:lnTo>
                    <a:pt x="693" y="0"/>
                  </a:lnTo>
                  <a:lnTo>
                    <a:pt x="0" y="0"/>
                  </a:lnTo>
                  <a:lnTo>
                    <a:pt x="0" y="170"/>
                  </a:lnTo>
                  <a:lnTo>
                    <a:pt x="693" y="170"/>
                  </a:lnTo>
                  <a:lnTo>
                    <a:pt x="693" y="17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 name="Freeform 7">
              <a:extLst>
                <a:ext uri="{FF2B5EF4-FFF2-40B4-BE49-F238E27FC236}">
                  <a16:creationId xmlns:a16="http://schemas.microsoft.com/office/drawing/2014/main" id="{0EE90614-F1CD-4622-9514-02F8ED8FCD89}"/>
                </a:ext>
              </a:extLst>
            </p:cNvPr>
            <p:cNvSpPr>
              <a:spLocks/>
            </p:cNvSpPr>
            <p:nvPr/>
          </p:nvSpPr>
          <p:spPr bwMode="auto">
            <a:xfrm>
              <a:off x="7299723" y="4130130"/>
              <a:ext cx="1036505" cy="113671"/>
            </a:xfrm>
            <a:custGeom>
              <a:avLst/>
              <a:gdLst>
                <a:gd name="T0" fmla="*/ 693 w 693"/>
                <a:gd name="T1" fmla="*/ 76 h 76"/>
                <a:gd name="T2" fmla="*/ 693 w 693"/>
                <a:gd name="T3" fmla="*/ 0 h 76"/>
                <a:gd name="T4" fmla="*/ 0 w 693"/>
                <a:gd name="T5" fmla="*/ 0 h 76"/>
                <a:gd name="T6" fmla="*/ 0 w 693"/>
                <a:gd name="T7" fmla="*/ 76 h 76"/>
                <a:gd name="T8" fmla="*/ 693 w 693"/>
                <a:gd name="T9" fmla="*/ 76 h 76"/>
                <a:gd name="T10" fmla="*/ 693 w 693"/>
                <a:gd name="T11" fmla="*/ 76 h 76"/>
              </a:gdLst>
              <a:ahLst/>
              <a:cxnLst>
                <a:cxn ang="0">
                  <a:pos x="T0" y="T1"/>
                </a:cxn>
                <a:cxn ang="0">
                  <a:pos x="T2" y="T3"/>
                </a:cxn>
                <a:cxn ang="0">
                  <a:pos x="T4" y="T5"/>
                </a:cxn>
                <a:cxn ang="0">
                  <a:pos x="T6" y="T7"/>
                </a:cxn>
                <a:cxn ang="0">
                  <a:pos x="T8" y="T9"/>
                </a:cxn>
                <a:cxn ang="0">
                  <a:pos x="T10" y="T11"/>
                </a:cxn>
              </a:cxnLst>
              <a:rect l="0" t="0" r="r" b="b"/>
              <a:pathLst>
                <a:path w="693" h="76">
                  <a:moveTo>
                    <a:pt x="693" y="76"/>
                  </a:moveTo>
                  <a:lnTo>
                    <a:pt x="693" y="0"/>
                  </a:lnTo>
                  <a:lnTo>
                    <a:pt x="0" y="0"/>
                  </a:lnTo>
                  <a:lnTo>
                    <a:pt x="0" y="76"/>
                  </a:lnTo>
                  <a:lnTo>
                    <a:pt x="693" y="76"/>
                  </a:lnTo>
                  <a:lnTo>
                    <a:pt x="693" y="76"/>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 name="Freeform 8">
              <a:extLst>
                <a:ext uri="{FF2B5EF4-FFF2-40B4-BE49-F238E27FC236}">
                  <a16:creationId xmlns:a16="http://schemas.microsoft.com/office/drawing/2014/main" id="{9D46563A-A0A4-4A06-A9A1-A65602073FD0}"/>
                </a:ext>
              </a:extLst>
            </p:cNvPr>
            <p:cNvSpPr>
              <a:spLocks/>
            </p:cNvSpPr>
            <p:nvPr/>
          </p:nvSpPr>
          <p:spPr bwMode="auto">
            <a:xfrm>
              <a:off x="7299723" y="3959623"/>
              <a:ext cx="1036505" cy="170507"/>
            </a:xfrm>
            <a:custGeom>
              <a:avLst/>
              <a:gdLst>
                <a:gd name="T0" fmla="*/ 693 w 693"/>
                <a:gd name="T1" fmla="*/ 114 h 114"/>
                <a:gd name="T2" fmla="*/ 693 w 693"/>
                <a:gd name="T3" fmla="*/ 0 h 114"/>
                <a:gd name="T4" fmla="*/ 0 w 693"/>
                <a:gd name="T5" fmla="*/ 0 h 114"/>
                <a:gd name="T6" fmla="*/ 0 w 693"/>
                <a:gd name="T7" fmla="*/ 114 h 114"/>
                <a:gd name="T8" fmla="*/ 693 w 693"/>
                <a:gd name="T9" fmla="*/ 114 h 114"/>
                <a:gd name="T10" fmla="*/ 693 w 693"/>
                <a:gd name="T11" fmla="*/ 114 h 114"/>
              </a:gdLst>
              <a:ahLst/>
              <a:cxnLst>
                <a:cxn ang="0">
                  <a:pos x="T0" y="T1"/>
                </a:cxn>
                <a:cxn ang="0">
                  <a:pos x="T2" y="T3"/>
                </a:cxn>
                <a:cxn ang="0">
                  <a:pos x="T4" y="T5"/>
                </a:cxn>
                <a:cxn ang="0">
                  <a:pos x="T6" y="T7"/>
                </a:cxn>
                <a:cxn ang="0">
                  <a:pos x="T8" y="T9"/>
                </a:cxn>
                <a:cxn ang="0">
                  <a:pos x="T10" y="T11"/>
                </a:cxn>
              </a:cxnLst>
              <a:rect l="0" t="0" r="r" b="b"/>
              <a:pathLst>
                <a:path w="693" h="114">
                  <a:moveTo>
                    <a:pt x="693" y="114"/>
                  </a:moveTo>
                  <a:lnTo>
                    <a:pt x="693" y="0"/>
                  </a:lnTo>
                  <a:lnTo>
                    <a:pt x="0" y="0"/>
                  </a:lnTo>
                  <a:lnTo>
                    <a:pt x="0" y="114"/>
                  </a:lnTo>
                  <a:lnTo>
                    <a:pt x="693" y="114"/>
                  </a:lnTo>
                  <a:lnTo>
                    <a:pt x="693" y="114"/>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4" name="Freeform 9">
              <a:extLst>
                <a:ext uri="{FF2B5EF4-FFF2-40B4-BE49-F238E27FC236}">
                  <a16:creationId xmlns:a16="http://schemas.microsoft.com/office/drawing/2014/main" id="{8B32C47B-EE34-4D28-A2AC-36ECBEED5139}"/>
                </a:ext>
              </a:extLst>
            </p:cNvPr>
            <p:cNvSpPr>
              <a:spLocks/>
            </p:cNvSpPr>
            <p:nvPr/>
          </p:nvSpPr>
          <p:spPr bwMode="auto">
            <a:xfrm>
              <a:off x="5753193" y="3700871"/>
              <a:ext cx="1036505" cy="242300"/>
            </a:xfrm>
            <a:custGeom>
              <a:avLst/>
              <a:gdLst>
                <a:gd name="T0" fmla="*/ 693 w 693"/>
                <a:gd name="T1" fmla="*/ 162 h 162"/>
                <a:gd name="T2" fmla="*/ 693 w 693"/>
                <a:gd name="T3" fmla="*/ 0 h 162"/>
                <a:gd name="T4" fmla="*/ 0 w 693"/>
                <a:gd name="T5" fmla="*/ 0 h 162"/>
                <a:gd name="T6" fmla="*/ 0 w 693"/>
                <a:gd name="T7" fmla="*/ 162 h 162"/>
              </a:gdLst>
              <a:ahLst/>
              <a:cxnLst>
                <a:cxn ang="0">
                  <a:pos x="T0" y="T1"/>
                </a:cxn>
                <a:cxn ang="0">
                  <a:pos x="T2" y="T3"/>
                </a:cxn>
                <a:cxn ang="0">
                  <a:pos x="T4" y="T5"/>
                </a:cxn>
                <a:cxn ang="0">
                  <a:pos x="T6" y="T7"/>
                </a:cxn>
              </a:cxnLst>
              <a:rect l="0" t="0" r="r" b="b"/>
              <a:pathLst>
                <a:path w="693" h="162">
                  <a:moveTo>
                    <a:pt x="693" y="162"/>
                  </a:moveTo>
                  <a:lnTo>
                    <a:pt x="693" y="0"/>
                  </a:lnTo>
                  <a:lnTo>
                    <a:pt x="0" y="0"/>
                  </a:lnTo>
                  <a:lnTo>
                    <a:pt x="0" y="162"/>
                  </a:lnTo>
                </a:path>
              </a:pathLst>
            </a:custGeom>
            <a:noFill/>
            <a:ln w="11113" cap="rnd">
              <a:no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Freeform 10">
              <a:extLst>
                <a:ext uri="{FF2B5EF4-FFF2-40B4-BE49-F238E27FC236}">
                  <a16:creationId xmlns:a16="http://schemas.microsoft.com/office/drawing/2014/main" id="{9F453C84-C512-4A7B-A014-6217EA1CDB49}"/>
                </a:ext>
              </a:extLst>
            </p:cNvPr>
            <p:cNvSpPr>
              <a:spLocks/>
            </p:cNvSpPr>
            <p:nvPr/>
          </p:nvSpPr>
          <p:spPr bwMode="auto">
            <a:xfrm>
              <a:off x="5753193" y="3943170"/>
              <a:ext cx="1036505" cy="254265"/>
            </a:xfrm>
            <a:custGeom>
              <a:avLst/>
              <a:gdLst>
                <a:gd name="T0" fmla="*/ 0 w 693"/>
                <a:gd name="T1" fmla="*/ 0 h 170"/>
                <a:gd name="T2" fmla="*/ 0 w 693"/>
                <a:gd name="T3" fmla="*/ 170 h 170"/>
                <a:gd name="T4" fmla="*/ 693 w 693"/>
                <a:gd name="T5" fmla="*/ 170 h 170"/>
                <a:gd name="T6" fmla="*/ 693 w 693"/>
                <a:gd name="T7" fmla="*/ 0 h 170"/>
              </a:gdLst>
              <a:ahLst/>
              <a:cxnLst>
                <a:cxn ang="0">
                  <a:pos x="T0" y="T1"/>
                </a:cxn>
                <a:cxn ang="0">
                  <a:pos x="T2" y="T3"/>
                </a:cxn>
                <a:cxn ang="0">
                  <a:pos x="T4" y="T5"/>
                </a:cxn>
                <a:cxn ang="0">
                  <a:pos x="T6" y="T7"/>
                </a:cxn>
              </a:cxnLst>
              <a:rect l="0" t="0" r="r" b="b"/>
              <a:pathLst>
                <a:path w="693" h="170">
                  <a:moveTo>
                    <a:pt x="0" y="0"/>
                  </a:moveTo>
                  <a:lnTo>
                    <a:pt x="0" y="170"/>
                  </a:lnTo>
                  <a:lnTo>
                    <a:pt x="693" y="170"/>
                  </a:lnTo>
                  <a:lnTo>
                    <a:pt x="693" y="0"/>
                  </a:lnTo>
                </a:path>
              </a:pathLst>
            </a:custGeom>
            <a:noFill/>
            <a:ln w="11113" cap="rnd">
              <a:no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1">
              <a:extLst>
                <a:ext uri="{FF2B5EF4-FFF2-40B4-BE49-F238E27FC236}">
                  <a16:creationId xmlns:a16="http://schemas.microsoft.com/office/drawing/2014/main" id="{81F012A6-B069-4DE3-956D-E896BBEB33F3}"/>
                </a:ext>
              </a:extLst>
            </p:cNvPr>
            <p:cNvSpPr>
              <a:spLocks noChangeShapeType="1"/>
            </p:cNvSpPr>
            <p:nvPr/>
          </p:nvSpPr>
          <p:spPr bwMode="auto">
            <a:xfrm flipH="1">
              <a:off x="5753193" y="3943170"/>
              <a:ext cx="103650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Freeform 12">
              <a:extLst>
                <a:ext uri="{FF2B5EF4-FFF2-40B4-BE49-F238E27FC236}">
                  <a16:creationId xmlns:a16="http://schemas.microsoft.com/office/drawing/2014/main" id="{DA64BD8D-EE27-442E-AA0F-EB28283CBC67}"/>
                </a:ext>
              </a:extLst>
            </p:cNvPr>
            <p:cNvSpPr>
              <a:spLocks/>
            </p:cNvSpPr>
            <p:nvPr/>
          </p:nvSpPr>
          <p:spPr bwMode="auto">
            <a:xfrm>
              <a:off x="7299723" y="4130130"/>
              <a:ext cx="1036505" cy="113671"/>
            </a:xfrm>
            <a:custGeom>
              <a:avLst/>
              <a:gdLst>
                <a:gd name="T0" fmla="*/ 0 w 693"/>
                <a:gd name="T1" fmla="*/ 0 h 76"/>
                <a:gd name="T2" fmla="*/ 0 w 693"/>
                <a:gd name="T3" fmla="*/ 76 h 76"/>
                <a:gd name="T4" fmla="*/ 693 w 693"/>
                <a:gd name="T5" fmla="*/ 76 h 76"/>
                <a:gd name="T6" fmla="*/ 693 w 693"/>
                <a:gd name="T7" fmla="*/ 0 h 76"/>
              </a:gdLst>
              <a:ahLst/>
              <a:cxnLst>
                <a:cxn ang="0">
                  <a:pos x="T0" y="T1"/>
                </a:cxn>
                <a:cxn ang="0">
                  <a:pos x="T2" y="T3"/>
                </a:cxn>
                <a:cxn ang="0">
                  <a:pos x="T4" y="T5"/>
                </a:cxn>
                <a:cxn ang="0">
                  <a:pos x="T6" y="T7"/>
                </a:cxn>
              </a:cxnLst>
              <a:rect l="0" t="0" r="r" b="b"/>
              <a:pathLst>
                <a:path w="693" h="76">
                  <a:moveTo>
                    <a:pt x="0" y="0"/>
                  </a:moveTo>
                  <a:lnTo>
                    <a:pt x="0" y="76"/>
                  </a:lnTo>
                  <a:lnTo>
                    <a:pt x="693" y="76"/>
                  </a:lnTo>
                  <a:lnTo>
                    <a:pt x="693" y="0"/>
                  </a:lnTo>
                </a:path>
              </a:pathLst>
            </a:custGeom>
            <a:noFill/>
            <a:ln w="11113" cap="rnd">
              <a:no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Freeform 13">
              <a:extLst>
                <a:ext uri="{FF2B5EF4-FFF2-40B4-BE49-F238E27FC236}">
                  <a16:creationId xmlns:a16="http://schemas.microsoft.com/office/drawing/2014/main" id="{1CD228BF-1768-4410-888E-E20F89E44A08}"/>
                </a:ext>
              </a:extLst>
            </p:cNvPr>
            <p:cNvSpPr>
              <a:spLocks/>
            </p:cNvSpPr>
            <p:nvPr/>
          </p:nvSpPr>
          <p:spPr bwMode="auto">
            <a:xfrm>
              <a:off x="7299723" y="3959623"/>
              <a:ext cx="1036505" cy="170507"/>
            </a:xfrm>
            <a:custGeom>
              <a:avLst/>
              <a:gdLst>
                <a:gd name="T0" fmla="*/ 693 w 693"/>
                <a:gd name="T1" fmla="*/ 114 h 114"/>
                <a:gd name="T2" fmla="*/ 693 w 693"/>
                <a:gd name="T3" fmla="*/ 0 h 114"/>
                <a:gd name="T4" fmla="*/ 0 w 693"/>
                <a:gd name="T5" fmla="*/ 0 h 114"/>
                <a:gd name="T6" fmla="*/ 0 w 693"/>
                <a:gd name="T7" fmla="*/ 114 h 114"/>
              </a:gdLst>
              <a:ahLst/>
              <a:cxnLst>
                <a:cxn ang="0">
                  <a:pos x="T0" y="T1"/>
                </a:cxn>
                <a:cxn ang="0">
                  <a:pos x="T2" y="T3"/>
                </a:cxn>
                <a:cxn ang="0">
                  <a:pos x="T4" y="T5"/>
                </a:cxn>
                <a:cxn ang="0">
                  <a:pos x="T6" y="T7"/>
                </a:cxn>
              </a:cxnLst>
              <a:rect l="0" t="0" r="r" b="b"/>
              <a:pathLst>
                <a:path w="693" h="114">
                  <a:moveTo>
                    <a:pt x="693" y="114"/>
                  </a:moveTo>
                  <a:lnTo>
                    <a:pt x="693" y="0"/>
                  </a:lnTo>
                  <a:lnTo>
                    <a:pt x="0" y="0"/>
                  </a:lnTo>
                  <a:lnTo>
                    <a:pt x="0" y="114"/>
                  </a:lnTo>
                </a:path>
              </a:pathLst>
            </a:custGeom>
            <a:noFill/>
            <a:ln w="11113" cap="rnd">
              <a:no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4">
              <a:extLst>
                <a:ext uri="{FF2B5EF4-FFF2-40B4-BE49-F238E27FC236}">
                  <a16:creationId xmlns:a16="http://schemas.microsoft.com/office/drawing/2014/main" id="{272836DC-7716-4465-A87B-D2EC4D4BCBC2}"/>
                </a:ext>
              </a:extLst>
            </p:cNvPr>
            <p:cNvSpPr>
              <a:spLocks noChangeShapeType="1"/>
            </p:cNvSpPr>
            <p:nvPr/>
          </p:nvSpPr>
          <p:spPr bwMode="auto">
            <a:xfrm flipH="1">
              <a:off x="7299723" y="4130130"/>
              <a:ext cx="103650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5">
              <a:extLst>
                <a:ext uri="{FF2B5EF4-FFF2-40B4-BE49-F238E27FC236}">
                  <a16:creationId xmlns:a16="http://schemas.microsoft.com/office/drawing/2014/main" id="{6CDD8B0B-57D3-4951-90A0-D28265DEA0AC}"/>
                </a:ext>
              </a:extLst>
            </p:cNvPr>
            <p:cNvSpPr>
              <a:spLocks noChangeShapeType="1"/>
            </p:cNvSpPr>
            <p:nvPr/>
          </p:nvSpPr>
          <p:spPr bwMode="auto">
            <a:xfrm flipH="1">
              <a:off x="6269201" y="3233826"/>
              <a:ext cx="1530078"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63">
              <a:extLst>
                <a:ext uri="{FF2B5EF4-FFF2-40B4-BE49-F238E27FC236}">
                  <a16:creationId xmlns:a16="http://schemas.microsoft.com/office/drawing/2014/main" id="{8AEE6CB0-D800-4BF1-80B4-DD14E7325F4D}"/>
                </a:ext>
              </a:extLst>
            </p:cNvPr>
            <p:cNvSpPr>
              <a:spLocks noChangeShapeType="1"/>
            </p:cNvSpPr>
            <p:nvPr/>
          </p:nvSpPr>
          <p:spPr bwMode="auto">
            <a:xfrm flipV="1">
              <a:off x="5314959" y="2271003"/>
              <a:ext cx="0" cy="2126853"/>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64">
              <a:extLst>
                <a:ext uri="{FF2B5EF4-FFF2-40B4-BE49-F238E27FC236}">
                  <a16:creationId xmlns:a16="http://schemas.microsoft.com/office/drawing/2014/main" id="{EDA3D6B6-A34E-4C56-A334-5E67C91F2207}"/>
                </a:ext>
              </a:extLst>
            </p:cNvPr>
            <p:cNvSpPr>
              <a:spLocks noChangeShapeType="1"/>
            </p:cNvSpPr>
            <p:nvPr/>
          </p:nvSpPr>
          <p:spPr bwMode="auto">
            <a:xfrm flipH="1">
              <a:off x="5513885" y="4631182"/>
              <a:ext cx="3118487"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65">
              <a:extLst>
                <a:ext uri="{FF2B5EF4-FFF2-40B4-BE49-F238E27FC236}">
                  <a16:creationId xmlns:a16="http://schemas.microsoft.com/office/drawing/2014/main" id="{57248524-676E-4C66-9547-1371B26A9E98}"/>
                </a:ext>
              </a:extLst>
            </p:cNvPr>
            <p:cNvSpPr>
              <a:spLocks noChangeShapeType="1"/>
            </p:cNvSpPr>
            <p:nvPr/>
          </p:nvSpPr>
          <p:spPr bwMode="auto">
            <a:xfrm>
              <a:off x="7857610" y="4631182"/>
              <a:ext cx="0" cy="11068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66">
              <a:extLst>
                <a:ext uri="{FF2B5EF4-FFF2-40B4-BE49-F238E27FC236}">
                  <a16:creationId xmlns:a16="http://schemas.microsoft.com/office/drawing/2014/main" id="{FEFD19BA-7A57-48B9-8542-11FFEA1FB6D1}"/>
                </a:ext>
              </a:extLst>
            </p:cNvPr>
            <p:cNvSpPr>
              <a:spLocks noChangeShapeType="1"/>
            </p:cNvSpPr>
            <p:nvPr/>
          </p:nvSpPr>
          <p:spPr bwMode="auto">
            <a:xfrm>
              <a:off x="6291637" y="4631182"/>
              <a:ext cx="0" cy="11068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67">
              <a:extLst>
                <a:ext uri="{FF2B5EF4-FFF2-40B4-BE49-F238E27FC236}">
                  <a16:creationId xmlns:a16="http://schemas.microsoft.com/office/drawing/2014/main" id="{347A5D32-4A8C-4BA9-BCAB-211A6908F93E}"/>
                </a:ext>
              </a:extLst>
            </p:cNvPr>
            <p:cNvSpPr>
              <a:spLocks noChangeShapeType="1"/>
            </p:cNvSpPr>
            <p:nvPr/>
          </p:nvSpPr>
          <p:spPr bwMode="auto">
            <a:xfrm>
              <a:off x="5204279" y="2281473"/>
              <a:ext cx="11068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68">
              <a:extLst>
                <a:ext uri="{FF2B5EF4-FFF2-40B4-BE49-F238E27FC236}">
                  <a16:creationId xmlns:a16="http://schemas.microsoft.com/office/drawing/2014/main" id="{2573B715-E0E4-454B-8973-8C7B1E0548F5}"/>
                </a:ext>
              </a:extLst>
            </p:cNvPr>
            <p:cNvSpPr>
              <a:spLocks noChangeShapeType="1"/>
            </p:cNvSpPr>
            <p:nvPr/>
          </p:nvSpPr>
          <p:spPr bwMode="auto">
            <a:xfrm>
              <a:off x="5204279" y="2804960"/>
              <a:ext cx="11068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69">
              <a:extLst>
                <a:ext uri="{FF2B5EF4-FFF2-40B4-BE49-F238E27FC236}">
                  <a16:creationId xmlns:a16="http://schemas.microsoft.com/office/drawing/2014/main" id="{1D752636-BB7E-4B62-80F4-525F641AF13C}"/>
                </a:ext>
              </a:extLst>
            </p:cNvPr>
            <p:cNvSpPr>
              <a:spLocks noChangeShapeType="1"/>
            </p:cNvSpPr>
            <p:nvPr/>
          </p:nvSpPr>
          <p:spPr bwMode="auto">
            <a:xfrm>
              <a:off x="5204279" y="3328447"/>
              <a:ext cx="11068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70">
              <a:extLst>
                <a:ext uri="{FF2B5EF4-FFF2-40B4-BE49-F238E27FC236}">
                  <a16:creationId xmlns:a16="http://schemas.microsoft.com/office/drawing/2014/main" id="{CFD8A621-359E-43F1-9364-E78A4D0F2DD8}"/>
                </a:ext>
              </a:extLst>
            </p:cNvPr>
            <p:cNvSpPr>
              <a:spLocks noChangeShapeType="1"/>
            </p:cNvSpPr>
            <p:nvPr/>
          </p:nvSpPr>
          <p:spPr bwMode="auto">
            <a:xfrm>
              <a:off x="5204279" y="3851934"/>
              <a:ext cx="11068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71">
              <a:extLst>
                <a:ext uri="{FF2B5EF4-FFF2-40B4-BE49-F238E27FC236}">
                  <a16:creationId xmlns:a16="http://schemas.microsoft.com/office/drawing/2014/main" id="{8AF4FAD4-D9BD-47E1-9986-9601C4F6E9D3}"/>
                </a:ext>
              </a:extLst>
            </p:cNvPr>
            <p:cNvSpPr>
              <a:spLocks noChangeShapeType="1"/>
            </p:cNvSpPr>
            <p:nvPr/>
          </p:nvSpPr>
          <p:spPr bwMode="auto">
            <a:xfrm>
              <a:off x="5204279" y="4375422"/>
              <a:ext cx="110680"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ZoneTexte 29">
              <a:extLst>
                <a:ext uri="{FF2B5EF4-FFF2-40B4-BE49-F238E27FC236}">
                  <a16:creationId xmlns:a16="http://schemas.microsoft.com/office/drawing/2014/main" id="{011ED944-90CB-4B98-A25F-8E47888F2587}"/>
                </a:ext>
              </a:extLst>
            </p:cNvPr>
            <p:cNvSpPr txBox="1"/>
            <p:nvPr/>
          </p:nvSpPr>
          <p:spPr>
            <a:xfrm>
              <a:off x="6018632" y="4755324"/>
              <a:ext cx="533878" cy="595978"/>
            </a:xfrm>
            <a:prstGeom prst="rect">
              <a:avLst/>
            </a:prstGeom>
            <a:noFill/>
          </p:spPr>
          <p:txBody>
            <a:bodyPr wrap="none" rtlCol="0">
              <a:spAutoFit/>
            </a:bodyPr>
            <a:lstStyle/>
            <a:p>
              <a:pPr algn="ctr"/>
              <a:r>
                <a:rPr lang="fr-FR" sz="1200" b="1" dirty="0"/>
                <a:t>J0</a:t>
              </a:r>
            </a:p>
          </p:txBody>
        </p:sp>
        <p:sp>
          <p:nvSpPr>
            <p:cNvPr id="31" name="ZoneTexte 30">
              <a:extLst>
                <a:ext uri="{FF2B5EF4-FFF2-40B4-BE49-F238E27FC236}">
                  <a16:creationId xmlns:a16="http://schemas.microsoft.com/office/drawing/2014/main" id="{868AC70D-4853-4BE4-BAF0-379C2B753E20}"/>
                </a:ext>
              </a:extLst>
            </p:cNvPr>
            <p:cNvSpPr txBox="1"/>
            <p:nvPr/>
          </p:nvSpPr>
          <p:spPr>
            <a:xfrm>
              <a:off x="7510697" y="4755322"/>
              <a:ext cx="688344" cy="595979"/>
            </a:xfrm>
            <a:prstGeom prst="rect">
              <a:avLst/>
            </a:prstGeom>
            <a:noFill/>
          </p:spPr>
          <p:txBody>
            <a:bodyPr wrap="none" rtlCol="0">
              <a:spAutoFit/>
            </a:bodyPr>
            <a:lstStyle/>
            <a:p>
              <a:pPr algn="ctr"/>
              <a:r>
                <a:rPr lang="fr-FR" sz="1200" b="1" dirty="0"/>
                <a:t>S24</a:t>
              </a:r>
            </a:p>
          </p:txBody>
        </p:sp>
        <p:sp>
          <p:nvSpPr>
            <p:cNvPr id="32" name="ZoneTexte 31">
              <a:extLst>
                <a:ext uri="{FF2B5EF4-FFF2-40B4-BE49-F238E27FC236}">
                  <a16:creationId xmlns:a16="http://schemas.microsoft.com/office/drawing/2014/main" id="{31993F6F-34FF-4D5B-B694-6803DE003BF0}"/>
                </a:ext>
              </a:extLst>
            </p:cNvPr>
            <p:cNvSpPr txBox="1"/>
            <p:nvPr/>
          </p:nvSpPr>
          <p:spPr>
            <a:xfrm>
              <a:off x="4840960" y="4087954"/>
              <a:ext cx="405959" cy="595979"/>
            </a:xfrm>
            <a:prstGeom prst="rect">
              <a:avLst/>
            </a:prstGeom>
            <a:noFill/>
          </p:spPr>
          <p:txBody>
            <a:bodyPr wrap="none" rtlCol="0">
              <a:spAutoFit/>
            </a:bodyPr>
            <a:lstStyle/>
            <a:p>
              <a:pPr algn="r"/>
              <a:r>
                <a:rPr lang="fr-FR" sz="1200" dirty="0"/>
                <a:t>0</a:t>
              </a:r>
            </a:p>
          </p:txBody>
        </p:sp>
        <p:sp>
          <p:nvSpPr>
            <p:cNvPr id="33" name="ZoneTexte 32">
              <a:extLst>
                <a:ext uri="{FF2B5EF4-FFF2-40B4-BE49-F238E27FC236}">
                  <a16:creationId xmlns:a16="http://schemas.microsoft.com/office/drawing/2014/main" id="{D5F9B76D-21A6-470F-B979-76FD9ED22EBC}"/>
                </a:ext>
              </a:extLst>
            </p:cNvPr>
            <p:cNvSpPr txBox="1"/>
            <p:nvPr/>
          </p:nvSpPr>
          <p:spPr>
            <a:xfrm>
              <a:off x="4585123" y="3565468"/>
              <a:ext cx="661796" cy="595979"/>
            </a:xfrm>
            <a:prstGeom prst="rect">
              <a:avLst/>
            </a:prstGeom>
            <a:noFill/>
          </p:spPr>
          <p:txBody>
            <a:bodyPr wrap="none" rtlCol="0">
              <a:spAutoFit/>
            </a:bodyPr>
            <a:lstStyle/>
            <a:p>
              <a:pPr algn="r"/>
              <a:r>
                <a:rPr lang="fr-FR" sz="1200" dirty="0"/>
                <a:t>500</a:t>
              </a:r>
            </a:p>
          </p:txBody>
        </p:sp>
        <p:sp>
          <p:nvSpPr>
            <p:cNvPr id="34" name="ZoneTexte 33">
              <a:extLst>
                <a:ext uri="{FF2B5EF4-FFF2-40B4-BE49-F238E27FC236}">
                  <a16:creationId xmlns:a16="http://schemas.microsoft.com/office/drawing/2014/main" id="{0253CD2B-5547-405C-B941-7569DE8E66F8}"/>
                </a:ext>
              </a:extLst>
            </p:cNvPr>
            <p:cNvSpPr txBox="1"/>
            <p:nvPr/>
          </p:nvSpPr>
          <p:spPr>
            <a:xfrm>
              <a:off x="4392041" y="3042982"/>
              <a:ext cx="854878" cy="595979"/>
            </a:xfrm>
            <a:prstGeom prst="rect">
              <a:avLst/>
            </a:prstGeom>
            <a:noFill/>
          </p:spPr>
          <p:txBody>
            <a:bodyPr wrap="none" rtlCol="0">
              <a:spAutoFit/>
            </a:bodyPr>
            <a:lstStyle/>
            <a:p>
              <a:pPr algn="r"/>
              <a:r>
                <a:rPr lang="fr-FR" sz="1200" dirty="0"/>
                <a:t>1 000</a:t>
              </a:r>
            </a:p>
          </p:txBody>
        </p:sp>
        <p:sp>
          <p:nvSpPr>
            <p:cNvPr id="35" name="ZoneTexte 34">
              <a:extLst>
                <a:ext uri="{FF2B5EF4-FFF2-40B4-BE49-F238E27FC236}">
                  <a16:creationId xmlns:a16="http://schemas.microsoft.com/office/drawing/2014/main" id="{D7EA5C3D-97B2-4E4A-BA2C-359B60ABAF5F}"/>
                </a:ext>
              </a:extLst>
            </p:cNvPr>
            <p:cNvSpPr txBox="1"/>
            <p:nvPr/>
          </p:nvSpPr>
          <p:spPr>
            <a:xfrm>
              <a:off x="4392041" y="2520496"/>
              <a:ext cx="854878" cy="595979"/>
            </a:xfrm>
            <a:prstGeom prst="rect">
              <a:avLst/>
            </a:prstGeom>
            <a:noFill/>
          </p:spPr>
          <p:txBody>
            <a:bodyPr wrap="none" rtlCol="0">
              <a:spAutoFit/>
            </a:bodyPr>
            <a:lstStyle/>
            <a:p>
              <a:pPr algn="r"/>
              <a:r>
                <a:rPr lang="fr-FR" sz="1200" dirty="0"/>
                <a:t>1 500</a:t>
              </a:r>
            </a:p>
          </p:txBody>
        </p:sp>
        <p:sp>
          <p:nvSpPr>
            <p:cNvPr id="36" name="ZoneTexte 35">
              <a:extLst>
                <a:ext uri="{FF2B5EF4-FFF2-40B4-BE49-F238E27FC236}">
                  <a16:creationId xmlns:a16="http://schemas.microsoft.com/office/drawing/2014/main" id="{9D83C27F-5969-4CDD-AF84-9B5D8612242E}"/>
                </a:ext>
              </a:extLst>
            </p:cNvPr>
            <p:cNvSpPr txBox="1"/>
            <p:nvPr/>
          </p:nvSpPr>
          <p:spPr>
            <a:xfrm>
              <a:off x="4392041" y="1998010"/>
              <a:ext cx="854878" cy="595979"/>
            </a:xfrm>
            <a:prstGeom prst="rect">
              <a:avLst/>
            </a:prstGeom>
            <a:noFill/>
          </p:spPr>
          <p:txBody>
            <a:bodyPr wrap="none" rtlCol="0">
              <a:spAutoFit/>
            </a:bodyPr>
            <a:lstStyle/>
            <a:p>
              <a:pPr algn="r"/>
              <a:r>
                <a:rPr lang="fr-FR" sz="1200" dirty="0"/>
                <a:t>2 000</a:t>
              </a:r>
            </a:p>
          </p:txBody>
        </p:sp>
        <p:sp>
          <p:nvSpPr>
            <p:cNvPr id="37" name="ZoneTexte 36">
              <a:extLst>
                <a:ext uri="{FF2B5EF4-FFF2-40B4-BE49-F238E27FC236}">
                  <a16:creationId xmlns:a16="http://schemas.microsoft.com/office/drawing/2014/main" id="{5CE47DCF-24FD-4F8B-8E85-95445B5D1FC9}"/>
                </a:ext>
              </a:extLst>
            </p:cNvPr>
            <p:cNvSpPr txBox="1"/>
            <p:nvPr/>
          </p:nvSpPr>
          <p:spPr>
            <a:xfrm>
              <a:off x="6828398" y="2665459"/>
              <a:ext cx="599044" cy="595978"/>
            </a:xfrm>
            <a:prstGeom prst="rect">
              <a:avLst/>
            </a:prstGeom>
            <a:noFill/>
          </p:spPr>
          <p:txBody>
            <a:bodyPr wrap="none" rtlCol="0">
              <a:spAutoFit/>
            </a:bodyPr>
            <a:lstStyle/>
            <a:p>
              <a:pPr algn="ctr"/>
              <a:r>
                <a:rPr lang="fr-FR" sz="1200" dirty="0"/>
                <a:t>NS</a:t>
              </a:r>
            </a:p>
          </p:txBody>
        </p:sp>
      </p:grpSp>
      <p:grpSp>
        <p:nvGrpSpPr>
          <p:cNvPr id="38" name="Grouper 37"/>
          <p:cNvGrpSpPr/>
          <p:nvPr/>
        </p:nvGrpSpPr>
        <p:grpSpPr>
          <a:xfrm>
            <a:off x="1253669" y="5141715"/>
            <a:ext cx="2852633" cy="1591073"/>
            <a:chOff x="13293" y="1980373"/>
            <a:chExt cx="4219575" cy="3359895"/>
          </a:xfrm>
        </p:grpSpPr>
        <p:sp>
          <p:nvSpPr>
            <p:cNvPr id="41" name="Freeform 22">
              <a:extLst>
                <a:ext uri="{FF2B5EF4-FFF2-40B4-BE49-F238E27FC236}">
                  <a16:creationId xmlns:a16="http://schemas.microsoft.com/office/drawing/2014/main" id="{D2887690-F94C-4676-8B42-30998951173A}"/>
                </a:ext>
              </a:extLst>
            </p:cNvPr>
            <p:cNvSpPr>
              <a:spLocks/>
            </p:cNvSpPr>
            <p:nvPr/>
          </p:nvSpPr>
          <p:spPr bwMode="auto">
            <a:xfrm>
              <a:off x="1358177" y="3804073"/>
              <a:ext cx="1055948" cy="303623"/>
            </a:xfrm>
            <a:custGeom>
              <a:avLst/>
              <a:gdLst>
                <a:gd name="T0" fmla="*/ 706 w 706"/>
                <a:gd name="T1" fmla="*/ 203 h 203"/>
                <a:gd name="T2" fmla="*/ 706 w 706"/>
                <a:gd name="T3" fmla="*/ 0 h 203"/>
                <a:gd name="T4" fmla="*/ 0 w 706"/>
                <a:gd name="T5" fmla="*/ 0 h 203"/>
                <a:gd name="T6" fmla="*/ 0 w 706"/>
                <a:gd name="T7" fmla="*/ 203 h 203"/>
                <a:gd name="T8" fmla="*/ 706 w 706"/>
                <a:gd name="T9" fmla="*/ 203 h 203"/>
                <a:gd name="T10" fmla="*/ 706 w 706"/>
                <a:gd name="T11" fmla="*/ 203 h 203"/>
              </a:gdLst>
              <a:ahLst/>
              <a:cxnLst>
                <a:cxn ang="0">
                  <a:pos x="T0" y="T1"/>
                </a:cxn>
                <a:cxn ang="0">
                  <a:pos x="T2" y="T3"/>
                </a:cxn>
                <a:cxn ang="0">
                  <a:pos x="T4" y="T5"/>
                </a:cxn>
                <a:cxn ang="0">
                  <a:pos x="T6" y="T7"/>
                </a:cxn>
                <a:cxn ang="0">
                  <a:pos x="T8" y="T9"/>
                </a:cxn>
                <a:cxn ang="0">
                  <a:pos x="T10" y="T11"/>
                </a:cxn>
              </a:cxnLst>
              <a:rect l="0" t="0" r="r" b="b"/>
              <a:pathLst>
                <a:path w="706" h="203">
                  <a:moveTo>
                    <a:pt x="706" y="203"/>
                  </a:moveTo>
                  <a:lnTo>
                    <a:pt x="706" y="0"/>
                  </a:lnTo>
                  <a:lnTo>
                    <a:pt x="0" y="0"/>
                  </a:lnTo>
                  <a:lnTo>
                    <a:pt x="0" y="203"/>
                  </a:lnTo>
                  <a:lnTo>
                    <a:pt x="706" y="203"/>
                  </a:lnTo>
                  <a:lnTo>
                    <a:pt x="706" y="203"/>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3" name="Freeform 24">
              <a:extLst>
                <a:ext uri="{FF2B5EF4-FFF2-40B4-BE49-F238E27FC236}">
                  <a16:creationId xmlns:a16="http://schemas.microsoft.com/office/drawing/2014/main" id="{1EC2295D-9327-4C3F-BAB5-41E784FBB626}"/>
                </a:ext>
              </a:extLst>
            </p:cNvPr>
            <p:cNvSpPr>
              <a:spLocks/>
            </p:cNvSpPr>
            <p:nvPr/>
          </p:nvSpPr>
          <p:spPr bwMode="auto">
            <a:xfrm>
              <a:off x="2933124" y="3898300"/>
              <a:ext cx="1054453" cy="281187"/>
            </a:xfrm>
            <a:custGeom>
              <a:avLst/>
              <a:gdLst>
                <a:gd name="T0" fmla="*/ 0 w 705"/>
                <a:gd name="T1" fmla="*/ 0 h 188"/>
                <a:gd name="T2" fmla="*/ 0 w 705"/>
                <a:gd name="T3" fmla="*/ 188 h 188"/>
                <a:gd name="T4" fmla="*/ 705 w 705"/>
                <a:gd name="T5" fmla="*/ 188 h 188"/>
                <a:gd name="T6" fmla="*/ 705 w 705"/>
                <a:gd name="T7" fmla="*/ 0 h 188"/>
                <a:gd name="T8" fmla="*/ 0 w 705"/>
                <a:gd name="T9" fmla="*/ 0 h 188"/>
                <a:gd name="T10" fmla="*/ 0 w 705"/>
                <a:gd name="T11" fmla="*/ 0 h 188"/>
              </a:gdLst>
              <a:ahLst/>
              <a:cxnLst>
                <a:cxn ang="0">
                  <a:pos x="T0" y="T1"/>
                </a:cxn>
                <a:cxn ang="0">
                  <a:pos x="T2" y="T3"/>
                </a:cxn>
                <a:cxn ang="0">
                  <a:pos x="T4" y="T5"/>
                </a:cxn>
                <a:cxn ang="0">
                  <a:pos x="T6" y="T7"/>
                </a:cxn>
                <a:cxn ang="0">
                  <a:pos x="T8" y="T9"/>
                </a:cxn>
                <a:cxn ang="0">
                  <a:pos x="T10" y="T11"/>
                </a:cxn>
              </a:cxnLst>
              <a:rect l="0" t="0" r="r" b="b"/>
              <a:pathLst>
                <a:path w="705" h="188">
                  <a:moveTo>
                    <a:pt x="0" y="0"/>
                  </a:moveTo>
                  <a:lnTo>
                    <a:pt x="0" y="188"/>
                  </a:lnTo>
                  <a:lnTo>
                    <a:pt x="705" y="188"/>
                  </a:lnTo>
                  <a:lnTo>
                    <a:pt x="705" y="0"/>
                  </a:lnTo>
                  <a:lnTo>
                    <a:pt x="0" y="0"/>
                  </a:lnTo>
                  <a:lnTo>
                    <a:pt x="0"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39" name="Freeform 20">
              <a:extLst>
                <a:ext uri="{FF2B5EF4-FFF2-40B4-BE49-F238E27FC236}">
                  <a16:creationId xmlns:a16="http://schemas.microsoft.com/office/drawing/2014/main" id="{C8F1128B-4714-4882-9309-D1CE9F6128C5}"/>
                </a:ext>
              </a:extLst>
            </p:cNvPr>
            <p:cNvSpPr>
              <a:spLocks noEditPoints="1"/>
            </p:cNvSpPr>
            <p:nvPr/>
          </p:nvSpPr>
          <p:spPr bwMode="auto">
            <a:xfrm>
              <a:off x="803280" y="2271003"/>
              <a:ext cx="3429588" cy="2470859"/>
            </a:xfrm>
            <a:custGeom>
              <a:avLst/>
              <a:gdLst>
                <a:gd name="T0" fmla="*/ 74 w 2293"/>
                <a:gd name="T1" fmla="*/ 1422 h 1652"/>
                <a:gd name="T2" fmla="*/ 74 w 2293"/>
                <a:gd name="T3" fmla="*/ 0 h 1652"/>
                <a:gd name="T4" fmla="*/ 2293 w 2293"/>
                <a:gd name="T5" fmla="*/ 1578 h 1652"/>
                <a:gd name="T6" fmla="*/ 208 w 2293"/>
                <a:gd name="T7" fmla="*/ 1578 h 1652"/>
                <a:gd name="T8" fmla="*/ 1773 w 2293"/>
                <a:gd name="T9" fmla="*/ 1578 h 1652"/>
                <a:gd name="T10" fmla="*/ 1773 w 2293"/>
                <a:gd name="T11" fmla="*/ 1652 h 1652"/>
                <a:gd name="T12" fmla="*/ 728 w 2293"/>
                <a:gd name="T13" fmla="*/ 1578 h 1652"/>
                <a:gd name="T14" fmla="*/ 728 w 2293"/>
                <a:gd name="T15" fmla="*/ 1652 h 1652"/>
                <a:gd name="T16" fmla="*/ 0 w 2293"/>
                <a:gd name="T17" fmla="*/ 7 h 1652"/>
                <a:gd name="T18" fmla="*/ 74 w 2293"/>
                <a:gd name="T19" fmla="*/ 7 h 1652"/>
                <a:gd name="T20" fmla="*/ 0 w 2293"/>
                <a:gd name="T21" fmla="*/ 357 h 1652"/>
                <a:gd name="T22" fmla="*/ 74 w 2293"/>
                <a:gd name="T23" fmla="*/ 357 h 1652"/>
                <a:gd name="T24" fmla="*/ 0 w 2293"/>
                <a:gd name="T25" fmla="*/ 707 h 1652"/>
                <a:gd name="T26" fmla="*/ 74 w 2293"/>
                <a:gd name="T27" fmla="*/ 707 h 1652"/>
                <a:gd name="T28" fmla="*/ 0 w 2293"/>
                <a:gd name="T29" fmla="*/ 1057 h 1652"/>
                <a:gd name="T30" fmla="*/ 74 w 2293"/>
                <a:gd name="T31" fmla="*/ 1057 h 1652"/>
                <a:gd name="T32" fmla="*/ 0 w 2293"/>
                <a:gd name="T33" fmla="*/ 1407 h 1652"/>
                <a:gd name="T34" fmla="*/ 74 w 2293"/>
                <a:gd name="T35" fmla="*/ 1407 h 1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3" h="1652">
                  <a:moveTo>
                    <a:pt x="74" y="1422"/>
                  </a:moveTo>
                  <a:lnTo>
                    <a:pt x="74" y="0"/>
                  </a:lnTo>
                  <a:moveTo>
                    <a:pt x="2293" y="1578"/>
                  </a:moveTo>
                  <a:lnTo>
                    <a:pt x="208" y="1578"/>
                  </a:lnTo>
                  <a:moveTo>
                    <a:pt x="1773" y="1578"/>
                  </a:moveTo>
                  <a:lnTo>
                    <a:pt x="1773" y="1652"/>
                  </a:lnTo>
                  <a:moveTo>
                    <a:pt x="728" y="1578"/>
                  </a:moveTo>
                  <a:lnTo>
                    <a:pt x="728" y="1652"/>
                  </a:lnTo>
                  <a:moveTo>
                    <a:pt x="0" y="7"/>
                  </a:moveTo>
                  <a:lnTo>
                    <a:pt x="74" y="7"/>
                  </a:lnTo>
                  <a:moveTo>
                    <a:pt x="0" y="357"/>
                  </a:moveTo>
                  <a:lnTo>
                    <a:pt x="74" y="357"/>
                  </a:lnTo>
                  <a:moveTo>
                    <a:pt x="0" y="707"/>
                  </a:moveTo>
                  <a:lnTo>
                    <a:pt x="74" y="707"/>
                  </a:lnTo>
                  <a:moveTo>
                    <a:pt x="0" y="1057"/>
                  </a:moveTo>
                  <a:lnTo>
                    <a:pt x="74" y="1057"/>
                  </a:lnTo>
                  <a:moveTo>
                    <a:pt x="0" y="1407"/>
                  </a:moveTo>
                  <a:lnTo>
                    <a:pt x="74" y="1407"/>
                  </a:lnTo>
                </a:path>
              </a:pathLst>
            </a:custGeom>
            <a:noFill/>
            <a:ln w="1111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Freeform 21">
              <a:extLst>
                <a:ext uri="{FF2B5EF4-FFF2-40B4-BE49-F238E27FC236}">
                  <a16:creationId xmlns:a16="http://schemas.microsoft.com/office/drawing/2014/main" id="{CA670A60-97CF-4F32-BD05-FC5E10DCC013}"/>
                </a:ext>
              </a:extLst>
            </p:cNvPr>
            <p:cNvSpPr>
              <a:spLocks/>
            </p:cNvSpPr>
            <p:nvPr/>
          </p:nvSpPr>
          <p:spPr bwMode="auto">
            <a:xfrm>
              <a:off x="1358177" y="4107695"/>
              <a:ext cx="1055948" cy="83758"/>
            </a:xfrm>
            <a:custGeom>
              <a:avLst/>
              <a:gdLst>
                <a:gd name="T0" fmla="*/ 706 w 706"/>
                <a:gd name="T1" fmla="*/ 56 h 56"/>
                <a:gd name="T2" fmla="*/ 706 w 706"/>
                <a:gd name="T3" fmla="*/ 0 h 56"/>
                <a:gd name="T4" fmla="*/ 0 w 706"/>
                <a:gd name="T5" fmla="*/ 0 h 56"/>
                <a:gd name="T6" fmla="*/ 0 w 706"/>
                <a:gd name="T7" fmla="*/ 56 h 56"/>
                <a:gd name="T8" fmla="*/ 706 w 706"/>
                <a:gd name="T9" fmla="*/ 56 h 56"/>
                <a:gd name="T10" fmla="*/ 706 w 706"/>
                <a:gd name="T11" fmla="*/ 56 h 56"/>
              </a:gdLst>
              <a:ahLst/>
              <a:cxnLst>
                <a:cxn ang="0">
                  <a:pos x="T0" y="T1"/>
                </a:cxn>
                <a:cxn ang="0">
                  <a:pos x="T2" y="T3"/>
                </a:cxn>
                <a:cxn ang="0">
                  <a:pos x="T4" y="T5"/>
                </a:cxn>
                <a:cxn ang="0">
                  <a:pos x="T6" y="T7"/>
                </a:cxn>
                <a:cxn ang="0">
                  <a:pos x="T8" y="T9"/>
                </a:cxn>
                <a:cxn ang="0">
                  <a:pos x="T10" y="T11"/>
                </a:cxn>
              </a:cxnLst>
              <a:rect l="0" t="0" r="r" b="b"/>
              <a:pathLst>
                <a:path w="706" h="56">
                  <a:moveTo>
                    <a:pt x="706" y="56"/>
                  </a:moveTo>
                  <a:lnTo>
                    <a:pt x="706" y="0"/>
                  </a:lnTo>
                  <a:lnTo>
                    <a:pt x="0" y="0"/>
                  </a:lnTo>
                  <a:lnTo>
                    <a:pt x="0" y="56"/>
                  </a:lnTo>
                  <a:lnTo>
                    <a:pt x="706" y="56"/>
                  </a:lnTo>
                  <a:lnTo>
                    <a:pt x="706" y="56"/>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2" name="Freeform 23">
              <a:extLst>
                <a:ext uri="{FF2B5EF4-FFF2-40B4-BE49-F238E27FC236}">
                  <a16:creationId xmlns:a16="http://schemas.microsoft.com/office/drawing/2014/main" id="{2D097F3D-B3EE-4A26-A7DB-626AC2A101E9}"/>
                </a:ext>
              </a:extLst>
            </p:cNvPr>
            <p:cNvSpPr>
              <a:spLocks/>
            </p:cNvSpPr>
            <p:nvPr/>
          </p:nvSpPr>
          <p:spPr bwMode="auto">
            <a:xfrm>
              <a:off x="2933124" y="3790611"/>
              <a:ext cx="1054453" cy="107689"/>
            </a:xfrm>
            <a:custGeom>
              <a:avLst/>
              <a:gdLst>
                <a:gd name="T0" fmla="*/ 0 w 705"/>
                <a:gd name="T1" fmla="*/ 0 h 72"/>
                <a:gd name="T2" fmla="*/ 0 w 705"/>
                <a:gd name="T3" fmla="*/ 72 h 72"/>
                <a:gd name="T4" fmla="*/ 705 w 705"/>
                <a:gd name="T5" fmla="*/ 72 h 72"/>
                <a:gd name="T6" fmla="*/ 705 w 705"/>
                <a:gd name="T7" fmla="*/ 0 h 72"/>
                <a:gd name="T8" fmla="*/ 0 w 705"/>
                <a:gd name="T9" fmla="*/ 0 h 72"/>
                <a:gd name="T10" fmla="*/ 0 w 705"/>
                <a:gd name="T11" fmla="*/ 0 h 72"/>
              </a:gdLst>
              <a:ahLst/>
              <a:cxnLst>
                <a:cxn ang="0">
                  <a:pos x="T0" y="T1"/>
                </a:cxn>
                <a:cxn ang="0">
                  <a:pos x="T2" y="T3"/>
                </a:cxn>
                <a:cxn ang="0">
                  <a:pos x="T4" y="T5"/>
                </a:cxn>
                <a:cxn ang="0">
                  <a:pos x="T6" y="T7"/>
                </a:cxn>
                <a:cxn ang="0">
                  <a:pos x="T8" y="T9"/>
                </a:cxn>
                <a:cxn ang="0">
                  <a:pos x="T10" y="T11"/>
                </a:cxn>
              </a:cxnLst>
              <a:rect l="0" t="0" r="r" b="b"/>
              <a:pathLst>
                <a:path w="705" h="72">
                  <a:moveTo>
                    <a:pt x="0" y="0"/>
                  </a:moveTo>
                  <a:lnTo>
                    <a:pt x="0" y="72"/>
                  </a:lnTo>
                  <a:lnTo>
                    <a:pt x="705" y="72"/>
                  </a:lnTo>
                  <a:lnTo>
                    <a:pt x="705" y="0"/>
                  </a:lnTo>
                  <a:lnTo>
                    <a:pt x="0" y="0"/>
                  </a:lnTo>
                  <a:lnTo>
                    <a:pt x="0"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4" name="ZoneTexte 43">
              <a:extLst>
                <a:ext uri="{FF2B5EF4-FFF2-40B4-BE49-F238E27FC236}">
                  <a16:creationId xmlns:a16="http://schemas.microsoft.com/office/drawing/2014/main" id="{EF994B86-F4EB-4E54-84E4-037B0B159913}"/>
                </a:ext>
              </a:extLst>
            </p:cNvPr>
            <p:cNvSpPr txBox="1"/>
            <p:nvPr/>
          </p:nvSpPr>
          <p:spPr>
            <a:xfrm>
              <a:off x="1629554" y="4755325"/>
              <a:ext cx="524497" cy="584943"/>
            </a:xfrm>
            <a:prstGeom prst="rect">
              <a:avLst/>
            </a:prstGeom>
            <a:noFill/>
          </p:spPr>
          <p:txBody>
            <a:bodyPr wrap="none" rtlCol="0">
              <a:spAutoFit/>
            </a:bodyPr>
            <a:lstStyle/>
            <a:p>
              <a:pPr algn="ctr"/>
              <a:r>
                <a:rPr lang="fr-FR" sz="1200" b="1" dirty="0"/>
                <a:t>J0</a:t>
              </a:r>
            </a:p>
          </p:txBody>
        </p:sp>
        <p:sp>
          <p:nvSpPr>
            <p:cNvPr id="45" name="ZoneTexte 44">
              <a:extLst>
                <a:ext uri="{FF2B5EF4-FFF2-40B4-BE49-F238E27FC236}">
                  <a16:creationId xmlns:a16="http://schemas.microsoft.com/office/drawing/2014/main" id="{E98E6422-A1CD-4C23-9664-4BED72E61487}"/>
                </a:ext>
              </a:extLst>
            </p:cNvPr>
            <p:cNvSpPr txBox="1"/>
            <p:nvPr/>
          </p:nvSpPr>
          <p:spPr>
            <a:xfrm>
              <a:off x="3122976" y="4755324"/>
              <a:ext cx="676248" cy="584944"/>
            </a:xfrm>
            <a:prstGeom prst="rect">
              <a:avLst/>
            </a:prstGeom>
            <a:noFill/>
          </p:spPr>
          <p:txBody>
            <a:bodyPr wrap="none" rtlCol="0">
              <a:spAutoFit/>
            </a:bodyPr>
            <a:lstStyle/>
            <a:p>
              <a:pPr algn="ctr"/>
              <a:r>
                <a:rPr lang="fr-FR" sz="1200" b="1" dirty="0"/>
                <a:t>S24</a:t>
              </a:r>
            </a:p>
          </p:txBody>
        </p:sp>
        <p:sp>
          <p:nvSpPr>
            <p:cNvPr id="46" name="ZoneTexte 45">
              <a:extLst>
                <a:ext uri="{FF2B5EF4-FFF2-40B4-BE49-F238E27FC236}">
                  <a16:creationId xmlns:a16="http://schemas.microsoft.com/office/drawing/2014/main" id="{CF4DF55D-47A1-4049-B559-8CBA9BA03DDB}"/>
                </a:ext>
              </a:extLst>
            </p:cNvPr>
            <p:cNvSpPr txBox="1"/>
            <p:nvPr/>
          </p:nvSpPr>
          <p:spPr>
            <a:xfrm>
              <a:off x="454324" y="4070313"/>
              <a:ext cx="398827" cy="584943"/>
            </a:xfrm>
            <a:prstGeom prst="rect">
              <a:avLst/>
            </a:prstGeom>
            <a:noFill/>
          </p:spPr>
          <p:txBody>
            <a:bodyPr wrap="none" rtlCol="0">
              <a:spAutoFit/>
            </a:bodyPr>
            <a:lstStyle/>
            <a:p>
              <a:pPr algn="r"/>
              <a:r>
                <a:rPr lang="fr-FR" sz="1200" dirty="0"/>
                <a:t>0</a:t>
              </a:r>
            </a:p>
          </p:txBody>
        </p:sp>
        <p:sp>
          <p:nvSpPr>
            <p:cNvPr id="47" name="ZoneTexte 46">
              <a:extLst>
                <a:ext uri="{FF2B5EF4-FFF2-40B4-BE49-F238E27FC236}">
                  <a16:creationId xmlns:a16="http://schemas.microsoft.com/office/drawing/2014/main" id="{12385775-81B7-419B-8983-92538DD96A3A}"/>
                </a:ext>
              </a:extLst>
            </p:cNvPr>
            <p:cNvSpPr txBox="1"/>
            <p:nvPr/>
          </p:nvSpPr>
          <p:spPr>
            <a:xfrm>
              <a:off x="13293" y="3547828"/>
              <a:ext cx="839858" cy="584943"/>
            </a:xfrm>
            <a:prstGeom prst="rect">
              <a:avLst/>
            </a:prstGeom>
            <a:noFill/>
          </p:spPr>
          <p:txBody>
            <a:bodyPr wrap="none" rtlCol="0">
              <a:spAutoFit/>
            </a:bodyPr>
            <a:lstStyle/>
            <a:p>
              <a:pPr algn="r"/>
              <a:r>
                <a:rPr lang="fr-FR" sz="1200" dirty="0"/>
                <a:t>1 000</a:t>
              </a:r>
            </a:p>
          </p:txBody>
        </p:sp>
        <p:sp>
          <p:nvSpPr>
            <p:cNvPr id="48" name="ZoneTexte 47">
              <a:extLst>
                <a:ext uri="{FF2B5EF4-FFF2-40B4-BE49-F238E27FC236}">
                  <a16:creationId xmlns:a16="http://schemas.microsoft.com/office/drawing/2014/main" id="{903091A1-BD9E-4854-AA76-17BA000E5A83}"/>
                </a:ext>
              </a:extLst>
            </p:cNvPr>
            <p:cNvSpPr txBox="1"/>
            <p:nvPr/>
          </p:nvSpPr>
          <p:spPr>
            <a:xfrm>
              <a:off x="13293" y="3025343"/>
              <a:ext cx="839858" cy="584943"/>
            </a:xfrm>
            <a:prstGeom prst="rect">
              <a:avLst/>
            </a:prstGeom>
            <a:noFill/>
          </p:spPr>
          <p:txBody>
            <a:bodyPr wrap="none" rtlCol="0">
              <a:spAutoFit/>
            </a:bodyPr>
            <a:lstStyle/>
            <a:p>
              <a:pPr algn="r"/>
              <a:r>
                <a:rPr lang="fr-FR" sz="1200" dirty="0"/>
                <a:t>2 000</a:t>
              </a:r>
            </a:p>
          </p:txBody>
        </p:sp>
        <p:sp>
          <p:nvSpPr>
            <p:cNvPr id="49" name="ZoneTexte 48">
              <a:extLst>
                <a:ext uri="{FF2B5EF4-FFF2-40B4-BE49-F238E27FC236}">
                  <a16:creationId xmlns:a16="http://schemas.microsoft.com/office/drawing/2014/main" id="{A5C887DB-81C1-46F4-B188-CA6CE844380E}"/>
                </a:ext>
              </a:extLst>
            </p:cNvPr>
            <p:cNvSpPr txBox="1"/>
            <p:nvPr/>
          </p:nvSpPr>
          <p:spPr>
            <a:xfrm>
              <a:off x="13293" y="2502858"/>
              <a:ext cx="839858" cy="584943"/>
            </a:xfrm>
            <a:prstGeom prst="rect">
              <a:avLst/>
            </a:prstGeom>
            <a:noFill/>
          </p:spPr>
          <p:txBody>
            <a:bodyPr wrap="none" rtlCol="0">
              <a:spAutoFit/>
            </a:bodyPr>
            <a:lstStyle/>
            <a:p>
              <a:pPr algn="r"/>
              <a:r>
                <a:rPr lang="fr-FR" sz="1200" dirty="0"/>
                <a:t>3 000</a:t>
              </a:r>
            </a:p>
          </p:txBody>
        </p:sp>
        <p:sp>
          <p:nvSpPr>
            <p:cNvPr id="50" name="ZoneTexte 49">
              <a:extLst>
                <a:ext uri="{FF2B5EF4-FFF2-40B4-BE49-F238E27FC236}">
                  <a16:creationId xmlns:a16="http://schemas.microsoft.com/office/drawing/2014/main" id="{5715B718-11B9-49BC-8CB1-6F23634FE4E0}"/>
                </a:ext>
              </a:extLst>
            </p:cNvPr>
            <p:cNvSpPr txBox="1"/>
            <p:nvPr/>
          </p:nvSpPr>
          <p:spPr>
            <a:xfrm>
              <a:off x="13293" y="1980373"/>
              <a:ext cx="839858" cy="584943"/>
            </a:xfrm>
            <a:prstGeom prst="rect">
              <a:avLst/>
            </a:prstGeom>
            <a:noFill/>
          </p:spPr>
          <p:txBody>
            <a:bodyPr wrap="none" rtlCol="0">
              <a:spAutoFit/>
            </a:bodyPr>
            <a:lstStyle/>
            <a:p>
              <a:pPr algn="r"/>
              <a:r>
                <a:rPr lang="fr-FR" sz="1200" dirty="0"/>
                <a:t>4 000</a:t>
              </a:r>
            </a:p>
          </p:txBody>
        </p:sp>
        <p:sp>
          <p:nvSpPr>
            <p:cNvPr id="51" name="ZoneTexte 50">
              <a:extLst>
                <a:ext uri="{FF2B5EF4-FFF2-40B4-BE49-F238E27FC236}">
                  <a16:creationId xmlns:a16="http://schemas.microsoft.com/office/drawing/2014/main" id="{412F4397-8245-4646-A6E6-3EC05ED8C2B3}"/>
                </a:ext>
              </a:extLst>
            </p:cNvPr>
            <p:cNvSpPr txBox="1"/>
            <p:nvPr/>
          </p:nvSpPr>
          <p:spPr>
            <a:xfrm>
              <a:off x="2439895" y="2665458"/>
              <a:ext cx="588518" cy="584944"/>
            </a:xfrm>
            <a:prstGeom prst="rect">
              <a:avLst/>
            </a:prstGeom>
            <a:noFill/>
          </p:spPr>
          <p:txBody>
            <a:bodyPr wrap="none" rtlCol="0">
              <a:spAutoFit/>
            </a:bodyPr>
            <a:lstStyle/>
            <a:p>
              <a:pPr algn="ctr"/>
              <a:r>
                <a:rPr lang="fr-FR" sz="1200" dirty="0"/>
                <a:t>NS</a:t>
              </a:r>
            </a:p>
          </p:txBody>
        </p:sp>
        <p:sp>
          <p:nvSpPr>
            <p:cNvPr id="52" name="Line 11">
              <a:extLst>
                <a:ext uri="{FF2B5EF4-FFF2-40B4-BE49-F238E27FC236}">
                  <a16:creationId xmlns:a16="http://schemas.microsoft.com/office/drawing/2014/main" id="{81F012A6-B069-4DE3-956D-E896BBEB33F3}"/>
                </a:ext>
              </a:extLst>
            </p:cNvPr>
            <p:cNvSpPr>
              <a:spLocks noChangeShapeType="1"/>
            </p:cNvSpPr>
            <p:nvPr/>
          </p:nvSpPr>
          <p:spPr bwMode="auto">
            <a:xfrm flipH="1">
              <a:off x="1358177" y="4108643"/>
              <a:ext cx="103650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 name="Line 14">
              <a:extLst>
                <a:ext uri="{FF2B5EF4-FFF2-40B4-BE49-F238E27FC236}">
                  <a16:creationId xmlns:a16="http://schemas.microsoft.com/office/drawing/2014/main" id="{272836DC-7716-4465-A87B-D2EC4D4BCBC2}"/>
                </a:ext>
              </a:extLst>
            </p:cNvPr>
            <p:cNvSpPr>
              <a:spLocks noChangeShapeType="1"/>
            </p:cNvSpPr>
            <p:nvPr/>
          </p:nvSpPr>
          <p:spPr bwMode="auto">
            <a:xfrm flipH="1">
              <a:off x="2932632" y="3897782"/>
              <a:ext cx="1036505"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Line 15">
              <a:extLst>
                <a:ext uri="{FF2B5EF4-FFF2-40B4-BE49-F238E27FC236}">
                  <a16:creationId xmlns:a16="http://schemas.microsoft.com/office/drawing/2014/main" id="{6CDD8B0B-57D3-4951-90A0-D28265DEA0AC}"/>
                </a:ext>
              </a:extLst>
            </p:cNvPr>
            <p:cNvSpPr>
              <a:spLocks noChangeShapeType="1"/>
            </p:cNvSpPr>
            <p:nvPr/>
          </p:nvSpPr>
          <p:spPr bwMode="auto">
            <a:xfrm flipH="1">
              <a:off x="1770180" y="3258040"/>
              <a:ext cx="1530077" cy="0"/>
            </a:xfrm>
            <a:prstGeom prst="line">
              <a:avLst/>
            </a:prstGeom>
            <a:noFill/>
            <a:ln w="1111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2" name="ZoneTexte 1"/>
          <p:cNvSpPr txBox="1"/>
          <p:nvPr/>
        </p:nvSpPr>
        <p:spPr>
          <a:xfrm>
            <a:off x="1625538" y="4723559"/>
            <a:ext cx="3004849" cy="338554"/>
          </a:xfrm>
          <a:prstGeom prst="rect">
            <a:avLst/>
          </a:prstGeom>
          <a:noFill/>
        </p:spPr>
        <p:txBody>
          <a:bodyPr wrap="none" rtlCol="0">
            <a:spAutoFit/>
          </a:bodyPr>
          <a:lstStyle/>
          <a:p>
            <a:r>
              <a:rPr lang="fr-FR" sz="1600" b="1" dirty="0">
                <a:solidFill>
                  <a:srgbClr val="0070C0"/>
                </a:solidFill>
                <a:latin typeface="Calibri"/>
                <a:cs typeface="Calibri"/>
              </a:rPr>
              <a:t>ADN VIH total, c/10</a:t>
            </a:r>
            <a:r>
              <a:rPr lang="fr-FR" sz="1600" b="1" baseline="30000" dirty="0">
                <a:solidFill>
                  <a:srgbClr val="0070C0"/>
                </a:solidFill>
                <a:latin typeface="Calibri"/>
                <a:cs typeface="Calibri"/>
              </a:rPr>
              <a:t>6</a:t>
            </a:r>
            <a:r>
              <a:rPr lang="fr-FR" sz="1600" b="1" dirty="0">
                <a:solidFill>
                  <a:srgbClr val="0070C0"/>
                </a:solidFill>
                <a:latin typeface="Calibri"/>
                <a:cs typeface="Calibri"/>
              </a:rPr>
              <a:t> CD45+ iléon</a:t>
            </a:r>
          </a:p>
        </p:txBody>
      </p:sp>
      <p:sp>
        <p:nvSpPr>
          <p:cNvPr id="55" name="ZoneTexte 54"/>
          <p:cNvSpPr txBox="1"/>
          <p:nvPr/>
        </p:nvSpPr>
        <p:spPr>
          <a:xfrm>
            <a:off x="5398737" y="4723559"/>
            <a:ext cx="2497999" cy="338554"/>
          </a:xfrm>
          <a:prstGeom prst="rect">
            <a:avLst/>
          </a:prstGeom>
          <a:noFill/>
        </p:spPr>
        <p:txBody>
          <a:bodyPr wrap="none" rtlCol="0">
            <a:spAutoFit/>
          </a:bodyPr>
          <a:lstStyle/>
          <a:p>
            <a:r>
              <a:rPr lang="fr-FR" sz="1600" b="1" dirty="0">
                <a:solidFill>
                  <a:srgbClr val="0070C0"/>
                </a:solidFill>
                <a:latin typeface="Calibri"/>
                <a:cs typeface="Calibri"/>
              </a:rPr>
              <a:t>ADN VIH total, c/10</a:t>
            </a:r>
            <a:r>
              <a:rPr lang="fr-FR" sz="1600" b="1" baseline="30000" dirty="0">
                <a:solidFill>
                  <a:srgbClr val="0070C0"/>
                </a:solidFill>
                <a:latin typeface="Calibri"/>
                <a:cs typeface="Calibri"/>
              </a:rPr>
              <a:t>6</a:t>
            </a:r>
            <a:r>
              <a:rPr lang="fr-FR" sz="1600" b="1" dirty="0">
                <a:solidFill>
                  <a:srgbClr val="0070C0"/>
                </a:solidFill>
                <a:latin typeface="Calibri"/>
                <a:cs typeface="Calibri"/>
              </a:rPr>
              <a:t> PBMC</a:t>
            </a:r>
          </a:p>
        </p:txBody>
      </p:sp>
      <p:sp>
        <p:nvSpPr>
          <p:cNvPr id="56" name="ZoneTexte 55"/>
          <p:cNvSpPr txBox="1"/>
          <p:nvPr/>
        </p:nvSpPr>
        <p:spPr>
          <a:xfrm>
            <a:off x="2211921" y="4378749"/>
            <a:ext cx="4797339" cy="369332"/>
          </a:xfrm>
          <a:prstGeom prst="rect">
            <a:avLst/>
          </a:prstGeom>
          <a:noFill/>
        </p:spPr>
        <p:txBody>
          <a:bodyPr wrap="none" rtlCol="0">
            <a:spAutoFit/>
          </a:bodyPr>
          <a:lstStyle/>
          <a:p>
            <a:r>
              <a:rPr lang="fr-FR" b="1" dirty="0">
                <a:solidFill>
                  <a:srgbClr val="0070C0"/>
                </a:solidFill>
                <a:latin typeface="Calibri"/>
                <a:cs typeface="Calibri"/>
              </a:rPr>
              <a:t>Réservoir VIH dans le groupe </a:t>
            </a:r>
            <a:r>
              <a:rPr lang="fr-FR" b="1" dirty="0" err="1">
                <a:solidFill>
                  <a:srgbClr val="0070C0"/>
                </a:solidFill>
                <a:latin typeface="Calibri"/>
                <a:cs typeface="Calibri"/>
              </a:rPr>
              <a:t>switch</a:t>
            </a:r>
            <a:r>
              <a:rPr lang="fr-FR" b="1" dirty="0">
                <a:solidFill>
                  <a:srgbClr val="0070C0"/>
                </a:solidFill>
                <a:latin typeface="Calibri"/>
                <a:cs typeface="Calibri"/>
              </a:rPr>
              <a:t> IP pour DTG</a:t>
            </a:r>
          </a:p>
        </p:txBody>
      </p:sp>
      <p:sp>
        <p:nvSpPr>
          <p:cNvPr id="57" name="ZoneTexte 56">
            <a:extLst>
              <a:ext uri="{FF2B5EF4-FFF2-40B4-BE49-F238E27FC236}">
                <a16:creationId xmlns:a16="http://schemas.microsoft.com/office/drawing/2014/main" id="{EEB12625-FF63-4E27-9E9F-62EA6D023A5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43</a:t>
            </a:r>
          </a:p>
        </p:txBody>
      </p:sp>
    </p:spTree>
    <p:extLst>
      <p:ext uri="{BB962C8B-B14F-4D97-AF65-F5344CB8AC3E}">
        <p14:creationId xmlns:p14="http://schemas.microsoft.com/office/powerpoint/2010/main" val="1413826552"/>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3"/>
          <p:cNvSpPr txBox="1">
            <a:spLocks noChangeArrowheads="1"/>
          </p:cNvSpPr>
          <p:nvPr/>
        </p:nvSpPr>
        <p:spPr bwMode="auto">
          <a:xfrm>
            <a:off x="5818909" y="6583363"/>
            <a:ext cx="3325091" cy="276999"/>
          </a:xfrm>
          <a:prstGeom prst="rect">
            <a:avLst/>
          </a:prstGeom>
          <a:noFill/>
          <a:ln w="9525">
            <a:noFill/>
            <a:miter lim="800000"/>
            <a:headEnd/>
            <a:tailEnd/>
          </a:ln>
        </p:spPr>
        <p:txBody>
          <a:bodyPr wrap="square">
            <a:spAutoFit/>
          </a:bodyPr>
          <a:lstStyle/>
          <a:p>
            <a:pPr algn="r" eaLnBrk="0" hangingPunct="0"/>
            <a:r>
              <a:rPr lang="fr-FR" sz="1200" i="1" err="1">
                <a:solidFill>
                  <a:srgbClr val="0070C0"/>
                </a:solidFill>
              </a:rPr>
              <a:t>Descours</a:t>
            </a:r>
            <a:r>
              <a:rPr lang="fr-FR" sz="1200" i="1">
                <a:solidFill>
                  <a:srgbClr val="0070C0"/>
                </a:solidFill>
              </a:rPr>
              <a:t> B, Nature 2017, </a:t>
            </a:r>
            <a:r>
              <a:rPr lang="mr-IN" sz="1200" i="1">
                <a:solidFill>
                  <a:srgbClr val="0070C0"/>
                </a:solidFill>
              </a:rPr>
              <a:t>543(7646):</a:t>
            </a:r>
            <a:r>
              <a:rPr lang="fr-FR" sz="1200" i="1">
                <a:solidFill>
                  <a:srgbClr val="0070C0"/>
                </a:solidFill>
              </a:rPr>
              <a:t> </a:t>
            </a:r>
            <a:r>
              <a:rPr lang="mr-IN" sz="1200" i="1">
                <a:solidFill>
                  <a:srgbClr val="0070C0"/>
                </a:solidFill>
              </a:rPr>
              <a:t>564-7</a:t>
            </a:r>
            <a:endParaRPr lang="fr-FR" sz="1200" i="1">
              <a:solidFill>
                <a:srgbClr val="0070C0"/>
              </a:solidFill>
            </a:endParaRPr>
          </a:p>
        </p:txBody>
      </p:sp>
      <p:sp>
        <p:nvSpPr>
          <p:cNvPr id="2" name="Titre 1"/>
          <p:cNvSpPr>
            <a:spLocks noGrp="1"/>
          </p:cNvSpPr>
          <p:nvPr>
            <p:ph type="title"/>
          </p:nvPr>
        </p:nvSpPr>
        <p:spPr/>
        <p:txBody>
          <a:bodyPr/>
          <a:lstStyle/>
          <a:p>
            <a:r>
              <a:rPr lang="fr-FR" sz="2600" dirty="0">
                <a:latin typeface="Arial" charset="0"/>
                <a:cs typeface="Arial" charset="0"/>
              </a:rPr>
              <a:t>Les virus du réservoir compétents à la réplication </a:t>
            </a:r>
            <a:br>
              <a:rPr lang="fr-FR" sz="2600" dirty="0">
                <a:latin typeface="Arial" charset="0"/>
                <a:cs typeface="Arial" charset="0"/>
              </a:rPr>
            </a:br>
            <a:r>
              <a:rPr lang="fr-FR" sz="2600" dirty="0">
                <a:latin typeface="Arial" charset="0"/>
                <a:cs typeface="Arial" charset="0"/>
              </a:rPr>
              <a:t>seraient majoritairement présents dans les cellules CD4+ CD32a+ (1) </a:t>
            </a:r>
            <a:endParaRPr lang="fr-FR" sz="2600" dirty="0"/>
          </a:p>
        </p:txBody>
      </p:sp>
      <p:sp>
        <p:nvSpPr>
          <p:cNvPr id="8" name="Espace réservé du contenu 7"/>
          <p:cNvSpPr>
            <a:spLocks noGrp="1"/>
          </p:cNvSpPr>
          <p:nvPr>
            <p:ph idx="1"/>
          </p:nvPr>
        </p:nvSpPr>
        <p:spPr>
          <a:xfrm>
            <a:off x="457200" y="1168718"/>
            <a:ext cx="8507413" cy="5111750"/>
          </a:xfrm>
        </p:spPr>
        <p:txBody>
          <a:bodyPr/>
          <a:lstStyle/>
          <a:p>
            <a:r>
              <a:rPr lang="fr-FR" sz="1600" b="1" dirty="0"/>
              <a:t>Rappel publication 2017 </a:t>
            </a:r>
            <a:r>
              <a:rPr lang="fr-FR" sz="1600" b="1" i="1" dirty="0"/>
              <a:t>(</a:t>
            </a:r>
            <a:r>
              <a:rPr lang="fr-FR" sz="1600" b="1" i="1" dirty="0" err="1"/>
              <a:t>Descours</a:t>
            </a:r>
            <a:r>
              <a:rPr lang="fr-FR" sz="1600" b="1" i="1" dirty="0"/>
              <a:t> B, Nature)</a:t>
            </a:r>
          </a:p>
          <a:p>
            <a:pPr marL="630238" lvl="1" indent="-173038"/>
            <a:r>
              <a:rPr lang="fr-FR" sz="1600" dirty="0"/>
              <a:t>Auparavant, aucun marqueur cellulaire ne permettait d’identifier les cellules infectées </a:t>
            </a:r>
          </a:p>
          <a:p>
            <a:pPr marL="630238" lvl="1" indent="-173038">
              <a:spcAft>
                <a:spcPts val="400"/>
              </a:spcAft>
            </a:pPr>
            <a:r>
              <a:rPr lang="fr-FR" sz="1600" dirty="0"/>
              <a:t>Les auteurs ont fait l’hypothèse que les cellules latentes infectées pourraient avoir  un profil d’expression des gènes différent de celui des cellules latentes non infectées</a:t>
            </a:r>
          </a:p>
          <a:p>
            <a:r>
              <a:rPr lang="fr-FR" sz="1600" b="1" dirty="0"/>
              <a:t>Patients et méthode </a:t>
            </a:r>
          </a:p>
          <a:p>
            <a:pPr marL="630238" lvl="1" indent="-173038"/>
            <a:r>
              <a:rPr lang="fr-FR" sz="1600" dirty="0"/>
              <a:t>PBMC issus de sujets non infectés (n = 4) et de patients VIH+ traités </a:t>
            </a:r>
          </a:p>
          <a:p>
            <a:pPr marL="457200" lvl="1" indent="0">
              <a:buNone/>
              <a:tabLst>
                <a:tab pos="660400" algn="l"/>
              </a:tabLst>
            </a:pPr>
            <a:r>
              <a:rPr lang="fr-FR" sz="1600" dirty="0"/>
              <a:t>	avec CV &lt; 50 c/ml (n = 12)</a:t>
            </a:r>
          </a:p>
          <a:p>
            <a:pPr marL="630238" lvl="1" indent="-173038"/>
            <a:r>
              <a:rPr lang="fr-FR" sz="1600" dirty="0"/>
              <a:t>Détermination du profil d’expression génique par analyse du </a:t>
            </a:r>
            <a:r>
              <a:rPr lang="fr-FR" sz="1600" dirty="0" err="1"/>
              <a:t>transcriptome</a:t>
            </a:r>
            <a:r>
              <a:rPr lang="fr-FR" sz="1600" dirty="0"/>
              <a:t> </a:t>
            </a:r>
          </a:p>
          <a:p>
            <a:pPr marL="625475" lvl="1" indent="-168275">
              <a:buNone/>
            </a:pPr>
            <a:r>
              <a:rPr lang="fr-FR" sz="1600" dirty="0"/>
              <a:t>	(obtenu par séquençage haut débit de l’ARN, </a:t>
            </a:r>
            <a:r>
              <a:rPr lang="fr-FR" sz="1600" dirty="0" err="1"/>
              <a:t>RNAseq</a:t>
            </a:r>
            <a:r>
              <a:rPr lang="fr-FR" sz="1600" dirty="0"/>
              <a:t>)</a:t>
            </a:r>
          </a:p>
          <a:p>
            <a:pPr marL="630238" lvl="1" indent="-173038"/>
            <a:r>
              <a:rPr lang="fr-FR" sz="1600" dirty="0"/>
              <a:t>Analyse du niveau d’expression cellulaire des différents marqueurs identifiés </a:t>
            </a:r>
          </a:p>
          <a:p>
            <a:pPr marL="457200" lvl="1" indent="0">
              <a:buNone/>
              <a:tabLst>
                <a:tab pos="660400" algn="l"/>
              </a:tabLst>
            </a:pPr>
            <a:r>
              <a:rPr lang="fr-FR" sz="1600" dirty="0"/>
              <a:t>	par </a:t>
            </a:r>
            <a:r>
              <a:rPr lang="fr-FR" sz="1600" dirty="0" err="1"/>
              <a:t>cytométrie</a:t>
            </a:r>
            <a:r>
              <a:rPr lang="fr-FR" sz="1600" dirty="0"/>
              <a:t> de flux </a:t>
            </a:r>
          </a:p>
          <a:p>
            <a:pPr marL="630238" lvl="1" indent="-173038"/>
            <a:r>
              <a:rPr lang="fr-FR" sz="1600" dirty="0"/>
              <a:t>Isolement des cellules CD32a+ par tri cellulaire</a:t>
            </a:r>
          </a:p>
          <a:p>
            <a:pPr marL="630238" lvl="1" indent="-173038">
              <a:spcAft>
                <a:spcPts val="400"/>
              </a:spcAft>
            </a:pPr>
            <a:r>
              <a:rPr lang="fr-FR" sz="1600" dirty="0"/>
              <a:t>Analyse de la réactivation virale in vitro par les expériences de « Quantitative Viral </a:t>
            </a:r>
            <a:r>
              <a:rPr lang="fr-FR" sz="1600" dirty="0" err="1"/>
              <a:t>Outgrowth</a:t>
            </a:r>
            <a:r>
              <a:rPr lang="fr-FR" sz="1600" dirty="0"/>
              <a:t> </a:t>
            </a:r>
            <a:r>
              <a:rPr lang="fr-FR" sz="1600" dirty="0" err="1"/>
              <a:t>Assay</a:t>
            </a:r>
            <a:r>
              <a:rPr lang="fr-FR" sz="1600" dirty="0"/>
              <a:t> »</a:t>
            </a:r>
          </a:p>
          <a:p>
            <a:r>
              <a:rPr lang="fr-FR" sz="1600" b="1" dirty="0"/>
              <a:t>Identification in vitro des marqueurs des cellules infectées </a:t>
            </a:r>
          </a:p>
          <a:p>
            <a:pPr marL="630238" lvl="1" indent="-173038"/>
            <a:r>
              <a:rPr lang="fr-FR" sz="1600" dirty="0"/>
              <a:t>Identification de 103 gènes régulés positivement dans les cellules latentes infectées, en comparaison aux cellules latentes non infectées, dont 16 codant des protéines de surface cellulaire transmembranaire </a:t>
            </a:r>
          </a:p>
          <a:p>
            <a:pPr marL="630238" lvl="1" indent="-173038"/>
            <a:r>
              <a:rPr lang="fr-FR" sz="1600" dirty="0"/>
              <a:t>Le criblage de l'expression à la surface des cellules CD4 latentes infectées par le VIH a montré que le récepteur de faible affinité pour le fragment </a:t>
            </a:r>
            <a:r>
              <a:rPr lang="fr-FR" sz="1600" dirty="0" err="1"/>
              <a:t>Fc</a:t>
            </a:r>
            <a:r>
              <a:rPr lang="fr-FR" sz="1600" dirty="0"/>
              <a:t> d'immunoglobuline G, CD32a, était le plus fortement et spécifiquement induit par le VIH</a:t>
            </a:r>
          </a:p>
          <a:p>
            <a:endParaRPr lang="fr-FR" sz="1600" dirty="0"/>
          </a:p>
          <a:p>
            <a:endParaRPr lang="fr-FR" sz="1600" dirty="0"/>
          </a:p>
        </p:txBody>
      </p:sp>
      <p:sp>
        <p:nvSpPr>
          <p:cNvPr id="5" name="ZoneTexte 4">
            <a:extLst>
              <a:ext uri="{FF2B5EF4-FFF2-40B4-BE49-F238E27FC236}">
                <a16:creationId xmlns:a16="http://schemas.microsoft.com/office/drawing/2014/main" id="{92E463D9-2914-404C-9AB7-029EF717BA41}"/>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44</a:t>
            </a:r>
          </a:p>
        </p:txBody>
      </p:sp>
    </p:spTree>
    <p:extLst>
      <p:ext uri="{BB962C8B-B14F-4D97-AF65-F5344CB8AC3E}">
        <p14:creationId xmlns:p14="http://schemas.microsoft.com/office/powerpoint/2010/main" val="1573720724"/>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818909" y="6583363"/>
            <a:ext cx="3325091"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Descours B, Nature 2017, </a:t>
            </a:r>
            <a:r>
              <a:rPr lang="mr-IN" sz="1200" i="1" dirty="0">
                <a:solidFill>
                  <a:srgbClr val="0070C0"/>
                </a:solidFill>
              </a:rPr>
              <a:t>543(7646):</a:t>
            </a:r>
            <a:r>
              <a:rPr lang="fr-FR" sz="1200" i="1" dirty="0">
                <a:solidFill>
                  <a:srgbClr val="0070C0"/>
                </a:solidFill>
              </a:rPr>
              <a:t> </a:t>
            </a:r>
            <a:r>
              <a:rPr lang="mr-IN" sz="1200" i="1" dirty="0">
                <a:solidFill>
                  <a:srgbClr val="0070C0"/>
                </a:solidFill>
              </a:rPr>
              <a:t>564-7</a:t>
            </a:r>
            <a:endParaRPr lang="fr-FR" sz="1200" i="1" dirty="0">
              <a:solidFill>
                <a:srgbClr val="0070C0"/>
              </a:solidFill>
            </a:endParaRPr>
          </a:p>
        </p:txBody>
      </p:sp>
      <p:sp>
        <p:nvSpPr>
          <p:cNvPr id="7" name="Rectangle 76"/>
          <p:cNvSpPr>
            <a:spLocks noChangeArrowheads="1"/>
          </p:cNvSpPr>
          <p:nvPr/>
        </p:nvSpPr>
        <p:spPr bwMode="auto">
          <a:xfrm>
            <a:off x="846626" y="1844824"/>
            <a:ext cx="3195041" cy="418576"/>
          </a:xfrm>
          <a:prstGeom prst="rect">
            <a:avLst/>
          </a:prstGeom>
          <a:noFill/>
          <a:ln w="9525">
            <a:noFill/>
            <a:miter lim="800000"/>
            <a:headEnd/>
            <a:tailEnd/>
          </a:ln>
        </p:spPr>
        <p:txBody>
          <a:bodyPr wrap="none" lIns="0" tIns="0" rIns="0" bIns="0">
            <a:spAutoFit/>
          </a:bodyPr>
          <a:lstStyle/>
          <a:p>
            <a:pPr algn="ctr">
              <a:lnSpc>
                <a:spcPct val="85000"/>
              </a:lnSpc>
            </a:pPr>
            <a:r>
              <a:rPr lang="fr-FR" b="1">
                <a:solidFill>
                  <a:srgbClr val="0070C0"/>
                </a:solidFill>
                <a:latin typeface="Calibri" panose="020F0502020204030204" pitchFamily="34" charset="0"/>
                <a:ea typeface="ＭＳ Ｐゴシック" pitchFamily="34" charset="-128"/>
              </a:rPr>
              <a:t>Quantification de l’ADN total VIH </a:t>
            </a:r>
          </a:p>
          <a:p>
            <a:pPr algn="ctr">
              <a:lnSpc>
                <a:spcPct val="85000"/>
              </a:lnSpc>
            </a:pPr>
            <a:r>
              <a:rPr lang="fr-FR" sz="1400" b="1">
                <a:solidFill>
                  <a:srgbClr val="0070C0"/>
                </a:solidFill>
                <a:latin typeface="Calibri" panose="020F0502020204030204" pitchFamily="34" charset="0"/>
                <a:ea typeface="ＭＳ Ｐゴシック" pitchFamily="34" charset="-128"/>
              </a:rPr>
              <a:t>(c/cellule)</a:t>
            </a:r>
          </a:p>
        </p:txBody>
      </p:sp>
      <p:grpSp>
        <p:nvGrpSpPr>
          <p:cNvPr id="6" name="Grouper 5"/>
          <p:cNvGrpSpPr>
            <a:grpSpLocks noChangeAspect="1"/>
          </p:cNvGrpSpPr>
          <p:nvPr/>
        </p:nvGrpSpPr>
        <p:grpSpPr>
          <a:xfrm>
            <a:off x="479804" y="2414375"/>
            <a:ext cx="3456000" cy="3463982"/>
            <a:chOff x="479805" y="2564904"/>
            <a:chExt cx="3276000" cy="3283566"/>
          </a:xfrm>
        </p:grpSpPr>
        <p:sp>
          <p:nvSpPr>
            <p:cNvPr id="12" name="Freeform 6"/>
            <p:cNvSpPr>
              <a:spLocks/>
            </p:cNvSpPr>
            <p:nvPr/>
          </p:nvSpPr>
          <p:spPr bwMode="auto">
            <a:xfrm>
              <a:off x="1570602" y="3082780"/>
              <a:ext cx="1505597" cy="2346451"/>
            </a:xfrm>
            <a:custGeom>
              <a:avLst/>
              <a:gdLst>
                <a:gd name="T0" fmla="*/ 2615 w 2615"/>
                <a:gd name="T1" fmla="*/ 4079 h 4079"/>
                <a:gd name="T2" fmla="*/ 0 w 2615"/>
                <a:gd name="T3" fmla="*/ 4079 h 4079"/>
                <a:gd name="T4" fmla="*/ 0 w 2615"/>
                <a:gd name="T5" fmla="*/ 0 h 4079"/>
              </a:gdLst>
              <a:ahLst/>
              <a:cxnLst>
                <a:cxn ang="0">
                  <a:pos x="T0" y="T1"/>
                </a:cxn>
                <a:cxn ang="0">
                  <a:pos x="T2" y="T3"/>
                </a:cxn>
                <a:cxn ang="0">
                  <a:pos x="T4" y="T5"/>
                </a:cxn>
              </a:cxnLst>
              <a:rect l="0" t="0" r="r" b="b"/>
              <a:pathLst>
                <a:path w="2615" h="4079">
                  <a:moveTo>
                    <a:pt x="2615" y="4079"/>
                  </a:moveTo>
                  <a:lnTo>
                    <a:pt x="0" y="4079"/>
                  </a:lnTo>
                  <a:lnTo>
                    <a:pt x="0" y="0"/>
                  </a:lnTo>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1"/>
            <p:cNvSpPr>
              <a:spLocks noChangeShapeType="1"/>
            </p:cNvSpPr>
            <p:nvPr/>
          </p:nvSpPr>
          <p:spPr bwMode="auto">
            <a:xfrm flipH="1">
              <a:off x="2340666" y="3915001"/>
              <a:ext cx="274530"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3"/>
            <p:cNvSpPr>
              <a:spLocks noChangeShapeType="1"/>
            </p:cNvSpPr>
            <p:nvPr/>
          </p:nvSpPr>
          <p:spPr bwMode="auto">
            <a:xfrm flipH="1">
              <a:off x="2000526" y="4919883"/>
              <a:ext cx="274530"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4"/>
            <p:cNvSpPr>
              <a:spLocks noChangeShapeType="1"/>
            </p:cNvSpPr>
            <p:nvPr/>
          </p:nvSpPr>
          <p:spPr bwMode="auto">
            <a:xfrm flipH="1">
              <a:off x="1656932" y="4757582"/>
              <a:ext cx="277983"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5"/>
            <p:cNvSpPr>
              <a:spLocks noChangeShapeType="1"/>
            </p:cNvSpPr>
            <p:nvPr/>
          </p:nvSpPr>
          <p:spPr bwMode="auto">
            <a:xfrm flipH="1">
              <a:off x="2679080" y="3680183"/>
              <a:ext cx="286616"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6"/>
            <p:cNvSpPr>
              <a:spLocks noChangeShapeType="1"/>
            </p:cNvSpPr>
            <p:nvPr/>
          </p:nvSpPr>
          <p:spPr bwMode="auto">
            <a:xfrm>
              <a:off x="1482546" y="3094865"/>
              <a:ext cx="88057" cy="0"/>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79" name="Line 32"/>
            <p:cNvSpPr>
              <a:spLocks noChangeShapeType="1"/>
            </p:cNvSpPr>
            <p:nvPr/>
          </p:nvSpPr>
          <p:spPr bwMode="auto">
            <a:xfrm>
              <a:off x="1482546" y="3562775"/>
              <a:ext cx="88057" cy="0"/>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5" name="Line 38"/>
            <p:cNvSpPr>
              <a:spLocks noChangeShapeType="1"/>
            </p:cNvSpPr>
            <p:nvPr/>
          </p:nvSpPr>
          <p:spPr bwMode="auto">
            <a:xfrm>
              <a:off x="1482546" y="4028957"/>
              <a:ext cx="88057" cy="0"/>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7" name="Line 40"/>
            <p:cNvSpPr>
              <a:spLocks noChangeShapeType="1"/>
            </p:cNvSpPr>
            <p:nvPr/>
          </p:nvSpPr>
          <p:spPr bwMode="auto">
            <a:xfrm>
              <a:off x="2136927" y="5429230"/>
              <a:ext cx="0" cy="72517"/>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8" name="Line 41"/>
            <p:cNvSpPr>
              <a:spLocks noChangeShapeType="1"/>
            </p:cNvSpPr>
            <p:nvPr/>
          </p:nvSpPr>
          <p:spPr bwMode="auto">
            <a:xfrm>
              <a:off x="1798513" y="5429230"/>
              <a:ext cx="0" cy="72517"/>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9" name="Line 42"/>
            <p:cNvSpPr>
              <a:spLocks noChangeShapeType="1"/>
            </p:cNvSpPr>
            <p:nvPr/>
          </p:nvSpPr>
          <p:spPr bwMode="auto">
            <a:xfrm>
              <a:off x="2822388" y="5429230"/>
              <a:ext cx="0" cy="72517"/>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0" name="Line 43"/>
            <p:cNvSpPr>
              <a:spLocks noChangeShapeType="1"/>
            </p:cNvSpPr>
            <p:nvPr/>
          </p:nvSpPr>
          <p:spPr bwMode="auto">
            <a:xfrm>
              <a:off x="2482247" y="5429230"/>
              <a:ext cx="0" cy="72517"/>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1" name="Line 44"/>
            <p:cNvSpPr>
              <a:spLocks noChangeShapeType="1"/>
            </p:cNvSpPr>
            <p:nvPr/>
          </p:nvSpPr>
          <p:spPr bwMode="auto">
            <a:xfrm>
              <a:off x="1482546" y="4495139"/>
              <a:ext cx="88057" cy="0"/>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03" name="Line 56"/>
            <p:cNvSpPr>
              <a:spLocks noChangeShapeType="1"/>
            </p:cNvSpPr>
            <p:nvPr/>
          </p:nvSpPr>
          <p:spPr bwMode="auto">
            <a:xfrm>
              <a:off x="1482546" y="4963047"/>
              <a:ext cx="88057" cy="0"/>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1" name="Line 64"/>
            <p:cNvSpPr>
              <a:spLocks noChangeShapeType="1"/>
            </p:cNvSpPr>
            <p:nvPr/>
          </p:nvSpPr>
          <p:spPr bwMode="auto">
            <a:xfrm>
              <a:off x="1491178" y="5429230"/>
              <a:ext cx="79424" cy="0"/>
            </a:xfrm>
            <a:prstGeom prst="line">
              <a:avLst/>
            </a:prstGeom>
            <a:noFill/>
            <a:ln w="9525">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3" name="Line 66"/>
            <p:cNvSpPr>
              <a:spLocks noChangeShapeType="1"/>
            </p:cNvSpPr>
            <p:nvPr/>
          </p:nvSpPr>
          <p:spPr bwMode="auto">
            <a:xfrm flipH="1">
              <a:off x="1594774" y="4964774"/>
              <a:ext cx="1434806" cy="0"/>
            </a:xfrm>
            <a:prstGeom prst="line">
              <a:avLst/>
            </a:prstGeom>
            <a:noFill/>
            <a:ln w="9525">
              <a:solidFill>
                <a:srgbClr val="666666"/>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4" name="Line 67"/>
            <p:cNvSpPr>
              <a:spLocks noChangeShapeType="1"/>
            </p:cNvSpPr>
            <p:nvPr/>
          </p:nvSpPr>
          <p:spPr bwMode="auto">
            <a:xfrm flipH="1">
              <a:off x="1594774" y="4495139"/>
              <a:ext cx="1434806" cy="0"/>
            </a:xfrm>
            <a:prstGeom prst="line">
              <a:avLst/>
            </a:prstGeom>
            <a:noFill/>
            <a:ln w="9525">
              <a:solidFill>
                <a:srgbClr val="666666"/>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5" name="Line 68"/>
            <p:cNvSpPr>
              <a:spLocks noChangeShapeType="1"/>
            </p:cNvSpPr>
            <p:nvPr/>
          </p:nvSpPr>
          <p:spPr bwMode="auto">
            <a:xfrm flipH="1">
              <a:off x="1594774" y="4030683"/>
              <a:ext cx="1434806" cy="0"/>
            </a:xfrm>
            <a:prstGeom prst="line">
              <a:avLst/>
            </a:prstGeom>
            <a:noFill/>
            <a:ln w="9525">
              <a:solidFill>
                <a:srgbClr val="666666"/>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6" name="Line 69"/>
            <p:cNvSpPr>
              <a:spLocks noChangeShapeType="1"/>
            </p:cNvSpPr>
            <p:nvPr/>
          </p:nvSpPr>
          <p:spPr bwMode="auto">
            <a:xfrm flipH="1">
              <a:off x="1594774" y="3564501"/>
              <a:ext cx="1434806" cy="0"/>
            </a:xfrm>
            <a:prstGeom prst="line">
              <a:avLst/>
            </a:prstGeom>
            <a:noFill/>
            <a:ln w="9525">
              <a:solidFill>
                <a:srgbClr val="666666"/>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7" name="Freeform 70"/>
            <p:cNvSpPr>
              <a:spLocks/>
            </p:cNvSpPr>
            <p:nvPr/>
          </p:nvSpPr>
          <p:spPr bwMode="auto">
            <a:xfrm>
              <a:off x="2092035" y="4671252"/>
              <a:ext cx="94964" cy="94964"/>
            </a:xfrm>
            <a:custGeom>
              <a:avLst/>
              <a:gdLst>
                <a:gd name="T0" fmla="*/ 24 w 163"/>
                <a:gd name="T1" fmla="*/ 24 h 163"/>
                <a:gd name="T2" fmla="*/ 13 w 163"/>
                <a:gd name="T3" fmla="*/ 36 h 163"/>
                <a:gd name="T4" fmla="*/ 6 w 163"/>
                <a:gd name="T5" fmla="*/ 50 h 163"/>
                <a:gd name="T6" fmla="*/ 1 w 163"/>
                <a:gd name="T7" fmla="*/ 64 h 163"/>
                <a:gd name="T8" fmla="*/ 0 w 163"/>
                <a:gd name="T9" fmla="*/ 81 h 163"/>
                <a:gd name="T10" fmla="*/ 1 w 163"/>
                <a:gd name="T11" fmla="*/ 97 h 163"/>
                <a:gd name="T12" fmla="*/ 3 w 163"/>
                <a:gd name="T13" fmla="*/ 104 h 163"/>
                <a:gd name="T14" fmla="*/ 6 w 163"/>
                <a:gd name="T15" fmla="*/ 112 h 163"/>
                <a:gd name="T16" fmla="*/ 9 w 163"/>
                <a:gd name="T17" fmla="*/ 118 h 163"/>
                <a:gd name="T18" fmla="*/ 13 w 163"/>
                <a:gd name="T19" fmla="*/ 126 h 163"/>
                <a:gd name="T20" fmla="*/ 24 w 163"/>
                <a:gd name="T21" fmla="*/ 139 h 163"/>
                <a:gd name="T22" fmla="*/ 36 w 163"/>
                <a:gd name="T23" fmla="*/ 148 h 163"/>
                <a:gd name="T24" fmla="*/ 51 w 163"/>
                <a:gd name="T25" fmla="*/ 157 h 163"/>
                <a:gd name="T26" fmla="*/ 65 w 163"/>
                <a:gd name="T27" fmla="*/ 160 h 163"/>
                <a:gd name="T28" fmla="*/ 82 w 163"/>
                <a:gd name="T29" fmla="*/ 163 h 163"/>
                <a:gd name="T30" fmla="*/ 89 w 163"/>
                <a:gd name="T31" fmla="*/ 162 h 163"/>
                <a:gd name="T32" fmla="*/ 89 w 163"/>
                <a:gd name="T33" fmla="*/ 160 h 163"/>
                <a:gd name="T34" fmla="*/ 90 w 163"/>
                <a:gd name="T35" fmla="*/ 160 h 163"/>
                <a:gd name="T36" fmla="*/ 93 w 163"/>
                <a:gd name="T37" fmla="*/ 160 h 163"/>
                <a:gd name="T38" fmla="*/ 97 w 163"/>
                <a:gd name="T39" fmla="*/ 160 h 163"/>
                <a:gd name="T40" fmla="*/ 105 w 163"/>
                <a:gd name="T41" fmla="*/ 158 h 163"/>
                <a:gd name="T42" fmla="*/ 105 w 163"/>
                <a:gd name="T43" fmla="*/ 157 h 163"/>
                <a:gd name="T44" fmla="*/ 106 w 163"/>
                <a:gd name="T45" fmla="*/ 157 h 163"/>
                <a:gd name="T46" fmla="*/ 108 w 163"/>
                <a:gd name="T47" fmla="*/ 157 h 163"/>
                <a:gd name="T48" fmla="*/ 113 w 163"/>
                <a:gd name="T49" fmla="*/ 157 h 163"/>
                <a:gd name="T50" fmla="*/ 119 w 163"/>
                <a:gd name="T51" fmla="*/ 152 h 163"/>
                <a:gd name="T52" fmla="*/ 126 w 163"/>
                <a:gd name="T53" fmla="*/ 148 h 163"/>
                <a:gd name="T54" fmla="*/ 132 w 163"/>
                <a:gd name="T55" fmla="*/ 144 h 163"/>
                <a:gd name="T56" fmla="*/ 139 w 163"/>
                <a:gd name="T57" fmla="*/ 139 h 163"/>
                <a:gd name="T58" fmla="*/ 144 w 163"/>
                <a:gd name="T59" fmla="*/ 132 h 163"/>
                <a:gd name="T60" fmla="*/ 149 w 163"/>
                <a:gd name="T61" fmla="*/ 126 h 163"/>
                <a:gd name="T62" fmla="*/ 153 w 163"/>
                <a:gd name="T63" fmla="*/ 118 h 163"/>
                <a:gd name="T64" fmla="*/ 157 w 163"/>
                <a:gd name="T65" fmla="*/ 112 h 163"/>
                <a:gd name="T66" fmla="*/ 157 w 163"/>
                <a:gd name="T67" fmla="*/ 108 h 163"/>
                <a:gd name="T68" fmla="*/ 157 w 163"/>
                <a:gd name="T69" fmla="*/ 105 h 163"/>
                <a:gd name="T70" fmla="*/ 157 w 163"/>
                <a:gd name="T71" fmla="*/ 104 h 163"/>
                <a:gd name="T72" fmla="*/ 159 w 163"/>
                <a:gd name="T73" fmla="*/ 104 h 163"/>
                <a:gd name="T74" fmla="*/ 161 w 163"/>
                <a:gd name="T75" fmla="*/ 97 h 163"/>
                <a:gd name="T76" fmla="*/ 161 w 163"/>
                <a:gd name="T77" fmla="*/ 92 h 163"/>
                <a:gd name="T78" fmla="*/ 161 w 163"/>
                <a:gd name="T79" fmla="*/ 90 h 163"/>
                <a:gd name="T80" fmla="*/ 161 w 163"/>
                <a:gd name="T81" fmla="*/ 88 h 163"/>
                <a:gd name="T82" fmla="*/ 162 w 163"/>
                <a:gd name="T83" fmla="*/ 88 h 163"/>
                <a:gd name="T84" fmla="*/ 163 w 163"/>
                <a:gd name="T85" fmla="*/ 81 h 163"/>
                <a:gd name="T86" fmla="*/ 161 w 163"/>
                <a:gd name="T87" fmla="*/ 64 h 163"/>
                <a:gd name="T88" fmla="*/ 157 w 163"/>
                <a:gd name="T89" fmla="*/ 50 h 163"/>
                <a:gd name="T90" fmla="*/ 149 w 163"/>
                <a:gd name="T91" fmla="*/ 36 h 163"/>
                <a:gd name="T92" fmla="*/ 139 w 163"/>
                <a:gd name="T93" fmla="*/ 24 h 163"/>
                <a:gd name="T94" fmla="*/ 126 w 163"/>
                <a:gd name="T95" fmla="*/ 13 h 163"/>
                <a:gd name="T96" fmla="*/ 119 w 163"/>
                <a:gd name="T97" fmla="*/ 8 h 163"/>
                <a:gd name="T98" fmla="*/ 113 w 163"/>
                <a:gd name="T99" fmla="*/ 6 h 163"/>
                <a:gd name="T100" fmla="*/ 105 w 163"/>
                <a:gd name="T101" fmla="*/ 2 h 163"/>
                <a:gd name="T102" fmla="*/ 97 w 163"/>
                <a:gd name="T103" fmla="*/ 1 h 163"/>
                <a:gd name="T104" fmla="*/ 82 w 163"/>
                <a:gd name="T105" fmla="*/ 0 h 163"/>
                <a:gd name="T106" fmla="*/ 65 w 163"/>
                <a:gd name="T107" fmla="*/ 1 h 163"/>
                <a:gd name="T108" fmla="*/ 51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4"/>
                  </a:lnTo>
                  <a:lnTo>
                    <a:pt x="0" y="81"/>
                  </a:lnTo>
                  <a:lnTo>
                    <a:pt x="1" y="97"/>
                  </a:lnTo>
                  <a:lnTo>
                    <a:pt x="3" y="104"/>
                  </a:lnTo>
                  <a:lnTo>
                    <a:pt x="6" y="112"/>
                  </a:lnTo>
                  <a:lnTo>
                    <a:pt x="9" y="118"/>
                  </a:lnTo>
                  <a:lnTo>
                    <a:pt x="13" y="126"/>
                  </a:lnTo>
                  <a:lnTo>
                    <a:pt x="24" y="139"/>
                  </a:lnTo>
                  <a:lnTo>
                    <a:pt x="36" y="148"/>
                  </a:lnTo>
                  <a:lnTo>
                    <a:pt x="51" y="157"/>
                  </a:lnTo>
                  <a:lnTo>
                    <a:pt x="65" y="160"/>
                  </a:lnTo>
                  <a:lnTo>
                    <a:pt x="82" y="163"/>
                  </a:lnTo>
                  <a:lnTo>
                    <a:pt x="89" y="162"/>
                  </a:lnTo>
                  <a:lnTo>
                    <a:pt x="89" y="160"/>
                  </a:lnTo>
                  <a:lnTo>
                    <a:pt x="90" y="160"/>
                  </a:lnTo>
                  <a:lnTo>
                    <a:pt x="93" y="160"/>
                  </a:lnTo>
                  <a:lnTo>
                    <a:pt x="97" y="160"/>
                  </a:lnTo>
                  <a:lnTo>
                    <a:pt x="105" y="158"/>
                  </a:lnTo>
                  <a:lnTo>
                    <a:pt x="105" y="157"/>
                  </a:lnTo>
                  <a:lnTo>
                    <a:pt x="106" y="157"/>
                  </a:lnTo>
                  <a:lnTo>
                    <a:pt x="108" y="157"/>
                  </a:lnTo>
                  <a:lnTo>
                    <a:pt x="113" y="157"/>
                  </a:lnTo>
                  <a:lnTo>
                    <a:pt x="119" y="152"/>
                  </a:lnTo>
                  <a:lnTo>
                    <a:pt x="126" y="148"/>
                  </a:lnTo>
                  <a:lnTo>
                    <a:pt x="132" y="144"/>
                  </a:lnTo>
                  <a:lnTo>
                    <a:pt x="139" y="139"/>
                  </a:lnTo>
                  <a:lnTo>
                    <a:pt x="144" y="132"/>
                  </a:lnTo>
                  <a:lnTo>
                    <a:pt x="149" y="126"/>
                  </a:lnTo>
                  <a:lnTo>
                    <a:pt x="153" y="118"/>
                  </a:lnTo>
                  <a:lnTo>
                    <a:pt x="157" y="112"/>
                  </a:lnTo>
                  <a:lnTo>
                    <a:pt x="157" y="108"/>
                  </a:lnTo>
                  <a:lnTo>
                    <a:pt x="157" y="105"/>
                  </a:lnTo>
                  <a:lnTo>
                    <a:pt x="157" y="104"/>
                  </a:lnTo>
                  <a:lnTo>
                    <a:pt x="159"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close/>
                </a:path>
              </a:pathLst>
            </a:custGeom>
            <a:solidFill>
              <a:srgbClr val="DB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18" name="Freeform 71"/>
            <p:cNvSpPr>
              <a:spLocks/>
            </p:cNvSpPr>
            <p:nvPr/>
          </p:nvSpPr>
          <p:spPr bwMode="auto">
            <a:xfrm>
              <a:off x="1753621" y="4555570"/>
              <a:ext cx="93236" cy="93236"/>
            </a:xfrm>
            <a:custGeom>
              <a:avLst/>
              <a:gdLst>
                <a:gd name="T0" fmla="*/ 24 w 163"/>
                <a:gd name="T1" fmla="*/ 24 h 163"/>
                <a:gd name="T2" fmla="*/ 13 w 163"/>
                <a:gd name="T3" fmla="*/ 36 h 163"/>
                <a:gd name="T4" fmla="*/ 6 w 163"/>
                <a:gd name="T5" fmla="*/ 51 h 163"/>
                <a:gd name="T6" fmla="*/ 1 w 163"/>
                <a:gd name="T7" fmla="*/ 65 h 163"/>
                <a:gd name="T8" fmla="*/ 0 w 163"/>
                <a:gd name="T9" fmla="*/ 82 h 163"/>
                <a:gd name="T10" fmla="*/ 1 w 163"/>
                <a:gd name="T11" fmla="*/ 97 h 163"/>
                <a:gd name="T12" fmla="*/ 2 w 163"/>
                <a:gd name="T13" fmla="*/ 105 h 163"/>
                <a:gd name="T14" fmla="*/ 6 w 163"/>
                <a:gd name="T15" fmla="*/ 113 h 163"/>
                <a:gd name="T16" fmla="*/ 8 w 163"/>
                <a:gd name="T17" fmla="*/ 119 h 163"/>
                <a:gd name="T18" fmla="*/ 13 w 163"/>
                <a:gd name="T19" fmla="*/ 126 h 163"/>
                <a:gd name="T20" fmla="*/ 24 w 163"/>
                <a:gd name="T21" fmla="*/ 139 h 163"/>
                <a:gd name="T22" fmla="*/ 36 w 163"/>
                <a:gd name="T23" fmla="*/ 149 h 163"/>
                <a:gd name="T24" fmla="*/ 50 w 163"/>
                <a:gd name="T25" fmla="*/ 157 h 163"/>
                <a:gd name="T26" fmla="*/ 65 w 163"/>
                <a:gd name="T27" fmla="*/ 161 h 163"/>
                <a:gd name="T28" fmla="*/ 82 w 163"/>
                <a:gd name="T29" fmla="*/ 163 h 163"/>
                <a:gd name="T30" fmla="*/ 89 w 163"/>
                <a:gd name="T31" fmla="*/ 162 h 163"/>
                <a:gd name="T32" fmla="*/ 89 w 163"/>
                <a:gd name="T33" fmla="*/ 161 h 163"/>
                <a:gd name="T34" fmla="*/ 90 w 163"/>
                <a:gd name="T35" fmla="*/ 161 h 163"/>
                <a:gd name="T36" fmla="*/ 92 w 163"/>
                <a:gd name="T37" fmla="*/ 161 h 163"/>
                <a:gd name="T38" fmla="*/ 97 w 163"/>
                <a:gd name="T39" fmla="*/ 161 h 163"/>
                <a:gd name="T40" fmla="*/ 104 w 163"/>
                <a:gd name="T41" fmla="*/ 159 h 163"/>
                <a:gd name="T42" fmla="*/ 104 w 163"/>
                <a:gd name="T43" fmla="*/ 157 h 163"/>
                <a:gd name="T44" fmla="*/ 106 w 163"/>
                <a:gd name="T45" fmla="*/ 157 h 163"/>
                <a:gd name="T46" fmla="*/ 108 w 163"/>
                <a:gd name="T47" fmla="*/ 157 h 163"/>
                <a:gd name="T48" fmla="*/ 113 w 163"/>
                <a:gd name="T49" fmla="*/ 157 h 163"/>
                <a:gd name="T50" fmla="*/ 119 w 163"/>
                <a:gd name="T51" fmla="*/ 153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2 w 163"/>
                <a:gd name="T63" fmla="*/ 119 h 163"/>
                <a:gd name="T64" fmla="*/ 157 w 163"/>
                <a:gd name="T65" fmla="*/ 113 h 163"/>
                <a:gd name="T66" fmla="*/ 157 w 163"/>
                <a:gd name="T67" fmla="*/ 108 h 163"/>
                <a:gd name="T68" fmla="*/ 157 w 163"/>
                <a:gd name="T69" fmla="*/ 106 h 163"/>
                <a:gd name="T70" fmla="*/ 157 w 163"/>
                <a:gd name="T71" fmla="*/ 105 h 163"/>
                <a:gd name="T72" fmla="*/ 158 w 163"/>
                <a:gd name="T73" fmla="*/ 105 h 163"/>
                <a:gd name="T74" fmla="*/ 161 w 163"/>
                <a:gd name="T75" fmla="*/ 97 h 163"/>
                <a:gd name="T76" fmla="*/ 161 w 163"/>
                <a:gd name="T77" fmla="*/ 93 h 163"/>
                <a:gd name="T78" fmla="*/ 161 w 163"/>
                <a:gd name="T79" fmla="*/ 90 h 163"/>
                <a:gd name="T80" fmla="*/ 161 w 163"/>
                <a:gd name="T81" fmla="*/ 89 h 163"/>
                <a:gd name="T82" fmla="*/ 162 w 163"/>
                <a:gd name="T83" fmla="*/ 89 h 163"/>
                <a:gd name="T84" fmla="*/ 163 w 163"/>
                <a:gd name="T85" fmla="*/ 82 h 163"/>
                <a:gd name="T86" fmla="*/ 161 w 163"/>
                <a:gd name="T87" fmla="*/ 65 h 163"/>
                <a:gd name="T88" fmla="*/ 157 w 163"/>
                <a:gd name="T89" fmla="*/ 51 h 163"/>
                <a:gd name="T90" fmla="*/ 149 w 163"/>
                <a:gd name="T91" fmla="*/ 36 h 163"/>
                <a:gd name="T92" fmla="*/ 139 w 163"/>
                <a:gd name="T93" fmla="*/ 24 h 163"/>
                <a:gd name="T94" fmla="*/ 126 w 163"/>
                <a:gd name="T95" fmla="*/ 13 h 163"/>
                <a:gd name="T96" fmla="*/ 119 w 163"/>
                <a:gd name="T97" fmla="*/ 9 h 163"/>
                <a:gd name="T98" fmla="*/ 113 w 163"/>
                <a:gd name="T99" fmla="*/ 6 h 163"/>
                <a:gd name="T100" fmla="*/ 104 w 163"/>
                <a:gd name="T101" fmla="*/ 3 h 163"/>
                <a:gd name="T102" fmla="*/ 97 w 163"/>
                <a:gd name="T103" fmla="*/ 1 h 163"/>
                <a:gd name="T104" fmla="*/ 82 w 163"/>
                <a:gd name="T105" fmla="*/ 0 h 163"/>
                <a:gd name="T106" fmla="*/ 65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2" y="163"/>
                  </a:lnTo>
                  <a:lnTo>
                    <a:pt x="89" y="162"/>
                  </a:lnTo>
                  <a:lnTo>
                    <a:pt x="89" y="161"/>
                  </a:lnTo>
                  <a:lnTo>
                    <a:pt x="90" y="161"/>
                  </a:lnTo>
                  <a:lnTo>
                    <a:pt x="92" y="161"/>
                  </a:lnTo>
                  <a:lnTo>
                    <a:pt x="97" y="161"/>
                  </a:lnTo>
                  <a:lnTo>
                    <a:pt x="104" y="159"/>
                  </a:lnTo>
                  <a:lnTo>
                    <a:pt x="104" y="157"/>
                  </a:lnTo>
                  <a:lnTo>
                    <a:pt x="106" y="157"/>
                  </a:lnTo>
                  <a:lnTo>
                    <a:pt x="108" y="157"/>
                  </a:lnTo>
                  <a:lnTo>
                    <a:pt x="113" y="157"/>
                  </a:lnTo>
                  <a:lnTo>
                    <a:pt x="119" y="153"/>
                  </a:lnTo>
                  <a:lnTo>
                    <a:pt x="126" y="149"/>
                  </a:lnTo>
                  <a:lnTo>
                    <a:pt x="132" y="144"/>
                  </a:lnTo>
                  <a:lnTo>
                    <a:pt x="139" y="139"/>
                  </a:ln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2" y="0"/>
                  </a:lnTo>
                  <a:lnTo>
                    <a:pt x="65" y="1"/>
                  </a:lnTo>
                  <a:lnTo>
                    <a:pt x="50" y="6"/>
                  </a:lnTo>
                  <a:lnTo>
                    <a:pt x="36" y="13"/>
                  </a:lnTo>
                  <a:lnTo>
                    <a:pt x="24" y="24"/>
                  </a:lnTo>
                  <a:close/>
                </a:path>
              </a:pathLst>
            </a:custGeom>
            <a:solidFill>
              <a:srgbClr val="DB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19" name="Freeform 72"/>
            <p:cNvSpPr>
              <a:spLocks/>
            </p:cNvSpPr>
            <p:nvPr/>
          </p:nvSpPr>
          <p:spPr bwMode="auto">
            <a:xfrm>
              <a:off x="2378651" y="4224062"/>
              <a:ext cx="94964" cy="93236"/>
            </a:xfrm>
            <a:custGeom>
              <a:avLst/>
              <a:gdLst>
                <a:gd name="T0" fmla="*/ 24 w 163"/>
                <a:gd name="T1" fmla="*/ 24 h 163"/>
                <a:gd name="T2" fmla="*/ 13 w 163"/>
                <a:gd name="T3" fmla="*/ 36 h 163"/>
                <a:gd name="T4" fmla="*/ 6 w 163"/>
                <a:gd name="T5" fmla="*/ 50 h 163"/>
                <a:gd name="T6" fmla="*/ 1 w 163"/>
                <a:gd name="T7" fmla="*/ 65 h 163"/>
                <a:gd name="T8" fmla="*/ 0 w 163"/>
                <a:gd name="T9" fmla="*/ 82 h 163"/>
                <a:gd name="T10" fmla="*/ 1 w 163"/>
                <a:gd name="T11" fmla="*/ 97 h 163"/>
                <a:gd name="T12" fmla="*/ 3 w 163"/>
                <a:gd name="T13" fmla="*/ 104 h 163"/>
                <a:gd name="T14" fmla="*/ 6 w 163"/>
                <a:gd name="T15" fmla="*/ 113 h 163"/>
                <a:gd name="T16" fmla="*/ 9 w 163"/>
                <a:gd name="T17" fmla="*/ 119 h 163"/>
                <a:gd name="T18" fmla="*/ 13 w 163"/>
                <a:gd name="T19" fmla="*/ 126 h 163"/>
                <a:gd name="T20" fmla="*/ 24 w 163"/>
                <a:gd name="T21" fmla="*/ 139 h 163"/>
                <a:gd name="T22" fmla="*/ 36 w 163"/>
                <a:gd name="T23" fmla="*/ 149 h 163"/>
                <a:gd name="T24" fmla="*/ 51 w 163"/>
                <a:gd name="T25" fmla="*/ 157 h 163"/>
                <a:gd name="T26" fmla="*/ 65 w 163"/>
                <a:gd name="T27" fmla="*/ 161 h 163"/>
                <a:gd name="T28" fmla="*/ 82 w 163"/>
                <a:gd name="T29" fmla="*/ 163 h 163"/>
                <a:gd name="T30" fmla="*/ 89 w 163"/>
                <a:gd name="T31" fmla="*/ 162 h 163"/>
                <a:gd name="T32" fmla="*/ 89 w 163"/>
                <a:gd name="T33" fmla="*/ 161 h 163"/>
                <a:gd name="T34" fmla="*/ 90 w 163"/>
                <a:gd name="T35" fmla="*/ 161 h 163"/>
                <a:gd name="T36" fmla="*/ 93 w 163"/>
                <a:gd name="T37" fmla="*/ 161 h 163"/>
                <a:gd name="T38" fmla="*/ 97 w 163"/>
                <a:gd name="T39" fmla="*/ 161 h 163"/>
                <a:gd name="T40" fmla="*/ 105 w 163"/>
                <a:gd name="T41" fmla="*/ 158 h 163"/>
                <a:gd name="T42" fmla="*/ 105 w 163"/>
                <a:gd name="T43" fmla="*/ 157 h 163"/>
                <a:gd name="T44" fmla="*/ 106 w 163"/>
                <a:gd name="T45" fmla="*/ 157 h 163"/>
                <a:gd name="T46" fmla="*/ 108 w 163"/>
                <a:gd name="T47" fmla="*/ 157 h 163"/>
                <a:gd name="T48" fmla="*/ 113 w 163"/>
                <a:gd name="T49" fmla="*/ 157 h 163"/>
                <a:gd name="T50" fmla="*/ 119 w 163"/>
                <a:gd name="T51" fmla="*/ 152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3 w 163"/>
                <a:gd name="T63" fmla="*/ 119 h 163"/>
                <a:gd name="T64" fmla="*/ 157 w 163"/>
                <a:gd name="T65" fmla="*/ 113 h 163"/>
                <a:gd name="T66" fmla="*/ 157 w 163"/>
                <a:gd name="T67" fmla="*/ 108 h 163"/>
                <a:gd name="T68" fmla="*/ 157 w 163"/>
                <a:gd name="T69" fmla="*/ 106 h 163"/>
                <a:gd name="T70" fmla="*/ 157 w 163"/>
                <a:gd name="T71" fmla="*/ 104 h 163"/>
                <a:gd name="T72" fmla="*/ 159 w 163"/>
                <a:gd name="T73" fmla="*/ 104 h 163"/>
                <a:gd name="T74" fmla="*/ 161 w 163"/>
                <a:gd name="T75" fmla="*/ 97 h 163"/>
                <a:gd name="T76" fmla="*/ 161 w 163"/>
                <a:gd name="T77" fmla="*/ 92 h 163"/>
                <a:gd name="T78" fmla="*/ 161 w 163"/>
                <a:gd name="T79" fmla="*/ 90 h 163"/>
                <a:gd name="T80" fmla="*/ 161 w 163"/>
                <a:gd name="T81" fmla="*/ 89 h 163"/>
                <a:gd name="T82" fmla="*/ 162 w 163"/>
                <a:gd name="T83" fmla="*/ 89 h 163"/>
                <a:gd name="T84" fmla="*/ 163 w 163"/>
                <a:gd name="T85" fmla="*/ 82 h 163"/>
                <a:gd name="T86" fmla="*/ 161 w 163"/>
                <a:gd name="T87" fmla="*/ 65 h 163"/>
                <a:gd name="T88" fmla="*/ 157 w 163"/>
                <a:gd name="T89" fmla="*/ 50 h 163"/>
                <a:gd name="T90" fmla="*/ 149 w 163"/>
                <a:gd name="T91" fmla="*/ 36 h 163"/>
                <a:gd name="T92" fmla="*/ 139 w 163"/>
                <a:gd name="T93" fmla="*/ 24 h 163"/>
                <a:gd name="T94" fmla="*/ 126 w 163"/>
                <a:gd name="T95" fmla="*/ 13 h 163"/>
                <a:gd name="T96" fmla="*/ 119 w 163"/>
                <a:gd name="T97" fmla="*/ 9 h 163"/>
                <a:gd name="T98" fmla="*/ 113 w 163"/>
                <a:gd name="T99" fmla="*/ 6 h 163"/>
                <a:gd name="T100" fmla="*/ 105 w 163"/>
                <a:gd name="T101" fmla="*/ 3 h 163"/>
                <a:gd name="T102" fmla="*/ 97 w 163"/>
                <a:gd name="T103" fmla="*/ 1 h 163"/>
                <a:gd name="T104" fmla="*/ 82 w 163"/>
                <a:gd name="T105" fmla="*/ 0 h 163"/>
                <a:gd name="T106" fmla="*/ 65 w 163"/>
                <a:gd name="T107" fmla="*/ 1 h 163"/>
                <a:gd name="T108" fmla="*/ 51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5"/>
                  </a:lnTo>
                  <a:lnTo>
                    <a:pt x="0" y="82"/>
                  </a:lnTo>
                  <a:lnTo>
                    <a:pt x="1" y="97"/>
                  </a:lnTo>
                  <a:lnTo>
                    <a:pt x="3" y="104"/>
                  </a:lnTo>
                  <a:lnTo>
                    <a:pt x="6" y="113"/>
                  </a:lnTo>
                  <a:lnTo>
                    <a:pt x="9" y="119"/>
                  </a:lnTo>
                  <a:lnTo>
                    <a:pt x="13" y="126"/>
                  </a:lnTo>
                  <a:lnTo>
                    <a:pt x="24" y="139"/>
                  </a:lnTo>
                  <a:lnTo>
                    <a:pt x="36" y="149"/>
                  </a:lnTo>
                  <a:lnTo>
                    <a:pt x="51" y="157"/>
                  </a:lnTo>
                  <a:lnTo>
                    <a:pt x="65" y="161"/>
                  </a:lnTo>
                  <a:lnTo>
                    <a:pt x="82" y="163"/>
                  </a:ln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6"/>
                  </a:lnTo>
                  <a:lnTo>
                    <a:pt x="157" y="104"/>
                  </a:lnTo>
                  <a:lnTo>
                    <a:pt x="159" y="104"/>
                  </a:lnTo>
                  <a:lnTo>
                    <a:pt x="161" y="97"/>
                  </a:lnTo>
                  <a:lnTo>
                    <a:pt x="161" y="92"/>
                  </a:lnTo>
                  <a:lnTo>
                    <a:pt x="161" y="90"/>
                  </a:lnTo>
                  <a:lnTo>
                    <a:pt x="161" y="89"/>
                  </a:lnTo>
                  <a:lnTo>
                    <a:pt x="162" y="89"/>
                  </a:lnTo>
                  <a:lnTo>
                    <a:pt x="163" y="82"/>
                  </a:lnTo>
                  <a:lnTo>
                    <a:pt x="161" y="65"/>
                  </a:lnTo>
                  <a:lnTo>
                    <a:pt x="157" y="50"/>
                  </a:lnTo>
                  <a:lnTo>
                    <a:pt x="149" y="36"/>
                  </a:lnTo>
                  <a:lnTo>
                    <a:pt x="139" y="24"/>
                  </a:lnTo>
                  <a:lnTo>
                    <a:pt x="126" y="13"/>
                  </a:lnTo>
                  <a:lnTo>
                    <a:pt x="119" y="9"/>
                  </a:lnTo>
                  <a:lnTo>
                    <a:pt x="113" y="6"/>
                  </a:lnTo>
                  <a:lnTo>
                    <a:pt x="105" y="3"/>
                  </a:lnTo>
                  <a:lnTo>
                    <a:pt x="97" y="1"/>
                  </a:lnTo>
                  <a:lnTo>
                    <a:pt x="82" y="0"/>
                  </a:lnTo>
                  <a:lnTo>
                    <a:pt x="65" y="1"/>
                  </a:lnTo>
                  <a:lnTo>
                    <a:pt x="51" y="6"/>
                  </a:lnTo>
                  <a:lnTo>
                    <a:pt x="36" y="13"/>
                  </a:lnTo>
                  <a:lnTo>
                    <a:pt x="24" y="24"/>
                  </a:lnTo>
                  <a:close/>
                </a:path>
              </a:pathLst>
            </a:custGeom>
            <a:solidFill>
              <a:srgbClr val="DB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23" name="Freeform 76"/>
            <p:cNvSpPr>
              <a:spLocks/>
            </p:cNvSpPr>
            <p:nvPr/>
          </p:nvSpPr>
          <p:spPr bwMode="auto">
            <a:xfrm>
              <a:off x="2720518" y="4111834"/>
              <a:ext cx="93236" cy="93236"/>
            </a:xfrm>
            <a:custGeom>
              <a:avLst/>
              <a:gdLst>
                <a:gd name="T0" fmla="*/ 139 w 163"/>
                <a:gd name="T1" fmla="*/ 139 h 163"/>
                <a:gd name="T2" fmla="*/ 144 w 163"/>
                <a:gd name="T3" fmla="*/ 132 h 163"/>
                <a:gd name="T4" fmla="*/ 149 w 163"/>
                <a:gd name="T5" fmla="*/ 126 h 163"/>
                <a:gd name="T6" fmla="*/ 152 w 163"/>
                <a:gd name="T7" fmla="*/ 118 h 163"/>
                <a:gd name="T8" fmla="*/ 157 w 163"/>
                <a:gd name="T9" fmla="*/ 112 h 163"/>
                <a:gd name="T10" fmla="*/ 157 w 163"/>
                <a:gd name="T11" fmla="*/ 108 h 163"/>
                <a:gd name="T12" fmla="*/ 157 w 163"/>
                <a:gd name="T13" fmla="*/ 105 h 163"/>
                <a:gd name="T14" fmla="*/ 157 w 163"/>
                <a:gd name="T15" fmla="*/ 104 h 163"/>
                <a:gd name="T16" fmla="*/ 158 w 163"/>
                <a:gd name="T17" fmla="*/ 104 h 163"/>
                <a:gd name="T18" fmla="*/ 161 w 163"/>
                <a:gd name="T19" fmla="*/ 97 h 163"/>
                <a:gd name="T20" fmla="*/ 161 w 163"/>
                <a:gd name="T21" fmla="*/ 92 h 163"/>
                <a:gd name="T22" fmla="*/ 161 w 163"/>
                <a:gd name="T23" fmla="*/ 90 h 163"/>
                <a:gd name="T24" fmla="*/ 161 w 163"/>
                <a:gd name="T25" fmla="*/ 88 h 163"/>
                <a:gd name="T26" fmla="*/ 162 w 163"/>
                <a:gd name="T27" fmla="*/ 88 h 163"/>
                <a:gd name="T28" fmla="*/ 163 w 163"/>
                <a:gd name="T29" fmla="*/ 81 h 163"/>
                <a:gd name="T30" fmla="*/ 161 w 163"/>
                <a:gd name="T31" fmla="*/ 64 h 163"/>
                <a:gd name="T32" fmla="*/ 157 w 163"/>
                <a:gd name="T33" fmla="*/ 50 h 163"/>
                <a:gd name="T34" fmla="*/ 149 w 163"/>
                <a:gd name="T35" fmla="*/ 36 h 163"/>
                <a:gd name="T36" fmla="*/ 139 w 163"/>
                <a:gd name="T37" fmla="*/ 24 h 163"/>
                <a:gd name="T38" fmla="*/ 126 w 163"/>
                <a:gd name="T39" fmla="*/ 13 h 163"/>
                <a:gd name="T40" fmla="*/ 119 w 163"/>
                <a:gd name="T41" fmla="*/ 8 h 163"/>
                <a:gd name="T42" fmla="*/ 113 w 163"/>
                <a:gd name="T43" fmla="*/ 6 h 163"/>
                <a:gd name="T44" fmla="*/ 104 w 163"/>
                <a:gd name="T45" fmla="*/ 2 h 163"/>
                <a:gd name="T46" fmla="*/ 97 w 163"/>
                <a:gd name="T47" fmla="*/ 1 h 163"/>
                <a:gd name="T48" fmla="*/ 81 w 163"/>
                <a:gd name="T49" fmla="*/ 0 h 163"/>
                <a:gd name="T50" fmla="*/ 65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0 h 163"/>
                <a:gd name="T62" fmla="*/ 1 w 163"/>
                <a:gd name="T63" fmla="*/ 64 h 163"/>
                <a:gd name="T64" fmla="*/ 0 w 163"/>
                <a:gd name="T65" fmla="*/ 81 h 163"/>
                <a:gd name="T66" fmla="*/ 1 w 163"/>
                <a:gd name="T67" fmla="*/ 97 h 163"/>
                <a:gd name="T68" fmla="*/ 2 w 163"/>
                <a:gd name="T69" fmla="*/ 104 h 163"/>
                <a:gd name="T70" fmla="*/ 6 w 163"/>
                <a:gd name="T71" fmla="*/ 112 h 163"/>
                <a:gd name="T72" fmla="*/ 8 w 163"/>
                <a:gd name="T73" fmla="*/ 118 h 163"/>
                <a:gd name="T74" fmla="*/ 13 w 163"/>
                <a:gd name="T75" fmla="*/ 126 h 163"/>
                <a:gd name="T76" fmla="*/ 24 w 163"/>
                <a:gd name="T77" fmla="*/ 139 h 163"/>
                <a:gd name="T78" fmla="*/ 36 w 163"/>
                <a:gd name="T79" fmla="*/ 148 h 163"/>
                <a:gd name="T80" fmla="*/ 50 w 163"/>
                <a:gd name="T81" fmla="*/ 157 h 163"/>
                <a:gd name="T82" fmla="*/ 65 w 163"/>
                <a:gd name="T83" fmla="*/ 160 h 163"/>
                <a:gd name="T84" fmla="*/ 81 w 163"/>
                <a:gd name="T85" fmla="*/ 163 h 163"/>
                <a:gd name="T86" fmla="*/ 89 w 163"/>
                <a:gd name="T87" fmla="*/ 162 h 163"/>
                <a:gd name="T88" fmla="*/ 89 w 163"/>
                <a:gd name="T89" fmla="*/ 160 h 163"/>
                <a:gd name="T90" fmla="*/ 90 w 163"/>
                <a:gd name="T91" fmla="*/ 160 h 163"/>
                <a:gd name="T92" fmla="*/ 92 w 163"/>
                <a:gd name="T93" fmla="*/ 160 h 163"/>
                <a:gd name="T94" fmla="*/ 97 w 163"/>
                <a:gd name="T95" fmla="*/ 160 h 163"/>
                <a:gd name="T96" fmla="*/ 104 w 163"/>
                <a:gd name="T97" fmla="*/ 158 h 163"/>
                <a:gd name="T98" fmla="*/ 104 w 163"/>
                <a:gd name="T99" fmla="*/ 157 h 163"/>
                <a:gd name="T100" fmla="*/ 105 w 163"/>
                <a:gd name="T101" fmla="*/ 157 h 163"/>
                <a:gd name="T102" fmla="*/ 108 w 163"/>
                <a:gd name="T103" fmla="*/ 157 h 163"/>
                <a:gd name="T104" fmla="*/ 113 w 163"/>
                <a:gd name="T105" fmla="*/ 157 h 163"/>
                <a:gd name="T106" fmla="*/ 119 w 163"/>
                <a:gd name="T107" fmla="*/ 152 h 163"/>
                <a:gd name="T108" fmla="*/ 126 w 163"/>
                <a:gd name="T109" fmla="*/ 148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9" y="126"/>
                  </a:lnTo>
                  <a:lnTo>
                    <a:pt x="152" y="118"/>
                  </a:lnTo>
                  <a:lnTo>
                    <a:pt x="157" y="112"/>
                  </a:lnTo>
                  <a:lnTo>
                    <a:pt x="157" y="108"/>
                  </a:lnTo>
                  <a:lnTo>
                    <a:pt x="157" y="105"/>
                  </a:lnTo>
                  <a:lnTo>
                    <a:pt x="157" y="104"/>
                  </a:lnTo>
                  <a:lnTo>
                    <a:pt x="158"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5" y="160"/>
                  </a:lnTo>
                  <a:lnTo>
                    <a:pt x="81" y="163"/>
                  </a:lnTo>
                  <a:lnTo>
                    <a:pt x="89" y="162"/>
                  </a:lnTo>
                  <a:lnTo>
                    <a:pt x="89" y="160"/>
                  </a:lnTo>
                  <a:lnTo>
                    <a:pt x="90" y="160"/>
                  </a:lnTo>
                  <a:lnTo>
                    <a:pt x="92" y="160"/>
                  </a:lnTo>
                  <a:lnTo>
                    <a:pt x="97" y="160"/>
                  </a:lnTo>
                  <a:lnTo>
                    <a:pt x="104" y="158"/>
                  </a:lnTo>
                  <a:lnTo>
                    <a:pt x="104" y="157"/>
                  </a:lnTo>
                  <a:lnTo>
                    <a:pt x="105" y="157"/>
                  </a:lnTo>
                  <a:lnTo>
                    <a:pt x="108" y="157"/>
                  </a:lnTo>
                  <a:lnTo>
                    <a:pt x="113" y="157"/>
                  </a:lnTo>
                  <a:lnTo>
                    <a:pt x="119" y="152"/>
                  </a:lnTo>
                  <a:lnTo>
                    <a:pt x="126" y="148"/>
                  </a:lnTo>
                  <a:lnTo>
                    <a:pt x="132" y="144"/>
                  </a:lnTo>
                  <a:lnTo>
                    <a:pt x="1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36" name="Freeform 89"/>
            <p:cNvSpPr>
              <a:spLocks/>
            </p:cNvSpPr>
            <p:nvPr/>
          </p:nvSpPr>
          <p:spPr bwMode="auto">
            <a:xfrm>
              <a:off x="1750168" y="4132553"/>
              <a:ext cx="94964" cy="94964"/>
            </a:xfrm>
            <a:custGeom>
              <a:avLst/>
              <a:gdLst>
                <a:gd name="T0" fmla="*/ 82 w 163"/>
                <a:gd name="T1" fmla="*/ 163 h 163"/>
                <a:gd name="T2" fmla="*/ 89 w 163"/>
                <a:gd name="T3" fmla="*/ 162 h 163"/>
                <a:gd name="T4" fmla="*/ 89 w 163"/>
                <a:gd name="T5" fmla="*/ 161 h 163"/>
                <a:gd name="T6" fmla="*/ 90 w 163"/>
                <a:gd name="T7" fmla="*/ 161 h 163"/>
                <a:gd name="T8" fmla="*/ 93 w 163"/>
                <a:gd name="T9" fmla="*/ 161 h 163"/>
                <a:gd name="T10" fmla="*/ 97 w 163"/>
                <a:gd name="T11" fmla="*/ 161 h 163"/>
                <a:gd name="T12" fmla="*/ 105 w 163"/>
                <a:gd name="T13" fmla="*/ 158 h 163"/>
                <a:gd name="T14" fmla="*/ 105 w 163"/>
                <a:gd name="T15" fmla="*/ 157 h 163"/>
                <a:gd name="T16" fmla="*/ 106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3 w 163"/>
                <a:gd name="T35" fmla="*/ 119 h 163"/>
                <a:gd name="T36" fmla="*/ 157 w 163"/>
                <a:gd name="T37" fmla="*/ 113 h 163"/>
                <a:gd name="T38" fmla="*/ 157 w 163"/>
                <a:gd name="T39" fmla="*/ 108 h 163"/>
                <a:gd name="T40" fmla="*/ 157 w 163"/>
                <a:gd name="T41" fmla="*/ 106 h 163"/>
                <a:gd name="T42" fmla="*/ 157 w 163"/>
                <a:gd name="T43" fmla="*/ 104 h 163"/>
                <a:gd name="T44" fmla="*/ 159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5 w 163"/>
                <a:gd name="T73" fmla="*/ 2 h 163"/>
                <a:gd name="T74" fmla="*/ 97 w 163"/>
                <a:gd name="T75" fmla="*/ 1 h 163"/>
                <a:gd name="T76" fmla="*/ 82 w 163"/>
                <a:gd name="T77" fmla="*/ 0 h 163"/>
                <a:gd name="T78" fmla="*/ 65 w 163"/>
                <a:gd name="T79" fmla="*/ 1 h 163"/>
                <a:gd name="T80" fmla="*/ 51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2 h 163"/>
                <a:gd name="T94" fmla="*/ 1 w 163"/>
                <a:gd name="T95" fmla="*/ 97 h 163"/>
                <a:gd name="T96" fmla="*/ 3 w 163"/>
                <a:gd name="T97" fmla="*/ 104 h 163"/>
                <a:gd name="T98" fmla="*/ 6 w 163"/>
                <a:gd name="T99" fmla="*/ 113 h 163"/>
                <a:gd name="T100" fmla="*/ 9 w 163"/>
                <a:gd name="T101" fmla="*/ 119 h 163"/>
                <a:gd name="T102" fmla="*/ 13 w 163"/>
                <a:gd name="T103" fmla="*/ 126 h 163"/>
                <a:gd name="T104" fmla="*/ 24 w 163"/>
                <a:gd name="T105" fmla="*/ 139 h 163"/>
                <a:gd name="T106" fmla="*/ 36 w 163"/>
                <a:gd name="T107" fmla="*/ 149 h 163"/>
                <a:gd name="T108" fmla="*/ 51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6"/>
                  </a:lnTo>
                  <a:lnTo>
                    <a:pt x="157" y="104"/>
                  </a:lnTo>
                  <a:lnTo>
                    <a:pt x="159" y="104"/>
                  </a:lnTo>
                  <a:lnTo>
                    <a:pt x="161" y="97"/>
                  </a:lnTo>
                  <a:lnTo>
                    <a:pt x="161" y="92"/>
                  </a:lnTo>
                  <a:lnTo>
                    <a:pt x="161" y="90"/>
                  </a:lnTo>
                  <a:lnTo>
                    <a:pt x="161" y="89"/>
                  </a:lnTo>
                  <a:lnTo>
                    <a:pt x="162" y="89"/>
                  </a:lnTo>
                  <a:lnTo>
                    <a:pt x="163" y="82"/>
                  </a:lnTo>
                  <a:lnTo>
                    <a:pt x="161" y="65"/>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5"/>
                  </a:lnTo>
                  <a:lnTo>
                    <a:pt x="0" y="82"/>
                  </a:lnTo>
                  <a:lnTo>
                    <a:pt x="1" y="97"/>
                  </a:lnTo>
                  <a:lnTo>
                    <a:pt x="3" y="104"/>
                  </a:lnTo>
                  <a:lnTo>
                    <a:pt x="6" y="113"/>
                  </a:lnTo>
                  <a:lnTo>
                    <a:pt x="9" y="119"/>
                  </a:lnTo>
                  <a:lnTo>
                    <a:pt x="13" y="126"/>
                  </a:lnTo>
                  <a:lnTo>
                    <a:pt x="24" y="139"/>
                  </a:lnTo>
                  <a:lnTo>
                    <a:pt x="36" y="149"/>
                  </a:lnTo>
                  <a:lnTo>
                    <a:pt x="51" y="157"/>
                  </a:lnTo>
                  <a:lnTo>
                    <a:pt x="65" y="161"/>
                  </a:lnTo>
                  <a:lnTo>
                    <a:pt x="82" y="163"/>
                  </a:lnTo>
                  <a:close/>
                </a:path>
              </a:pathLst>
            </a:custGeom>
            <a:solidFill>
              <a:srgbClr val="7E5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37" name="Freeform 90"/>
            <p:cNvSpPr>
              <a:spLocks/>
            </p:cNvSpPr>
            <p:nvPr/>
          </p:nvSpPr>
          <p:spPr bwMode="auto">
            <a:xfrm>
              <a:off x="2036784" y="4533124"/>
              <a:ext cx="94964" cy="94964"/>
            </a:xfrm>
            <a:custGeom>
              <a:avLst/>
              <a:gdLst>
                <a:gd name="T0" fmla="*/ 82 w 163"/>
                <a:gd name="T1" fmla="*/ 163 h 163"/>
                <a:gd name="T2" fmla="*/ 89 w 163"/>
                <a:gd name="T3" fmla="*/ 162 h 163"/>
                <a:gd name="T4" fmla="*/ 89 w 163"/>
                <a:gd name="T5" fmla="*/ 161 h 163"/>
                <a:gd name="T6" fmla="*/ 90 w 163"/>
                <a:gd name="T7" fmla="*/ 161 h 163"/>
                <a:gd name="T8" fmla="*/ 93 w 163"/>
                <a:gd name="T9" fmla="*/ 161 h 163"/>
                <a:gd name="T10" fmla="*/ 97 w 163"/>
                <a:gd name="T11" fmla="*/ 161 h 163"/>
                <a:gd name="T12" fmla="*/ 105 w 163"/>
                <a:gd name="T13" fmla="*/ 158 h 163"/>
                <a:gd name="T14" fmla="*/ 105 w 163"/>
                <a:gd name="T15" fmla="*/ 157 h 163"/>
                <a:gd name="T16" fmla="*/ 106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3 w 163"/>
                <a:gd name="T35" fmla="*/ 119 h 163"/>
                <a:gd name="T36" fmla="*/ 157 w 163"/>
                <a:gd name="T37" fmla="*/ 113 h 163"/>
                <a:gd name="T38" fmla="*/ 157 w 163"/>
                <a:gd name="T39" fmla="*/ 108 h 163"/>
                <a:gd name="T40" fmla="*/ 157 w 163"/>
                <a:gd name="T41" fmla="*/ 105 h 163"/>
                <a:gd name="T42" fmla="*/ 157 w 163"/>
                <a:gd name="T43" fmla="*/ 104 h 163"/>
                <a:gd name="T44" fmla="*/ 159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1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5 w 163"/>
                <a:gd name="T73" fmla="*/ 2 h 163"/>
                <a:gd name="T74" fmla="*/ 97 w 163"/>
                <a:gd name="T75" fmla="*/ 1 h 163"/>
                <a:gd name="T76" fmla="*/ 82 w 163"/>
                <a:gd name="T77" fmla="*/ 0 h 163"/>
                <a:gd name="T78" fmla="*/ 65 w 163"/>
                <a:gd name="T79" fmla="*/ 1 h 163"/>
                <a:gd name="T80" fmla="*/ 51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1 h 163"/>
                <a:gd name="T94" fmla="*/ 1 w 163"/>
                <a:gd name="T95" fmla="*/ 97 h 163"/>
                <a:gd name="T96" fmla="*/ 3 w 163"/>
                <a:gd name="T97" fmla="*/ 104 h 163"/>
                <a:gd name="T98" fmla="*/ 6 w 163"/>
                <a:gd name="T99" fmla="*/ 113 h 163"/>
                <a:gd name="T100" fmla="*/ 9 w 163"/>
                <a:gd name="T101" fmla="*/ 119 h 163"/>
                <a:gd name="T102" fmla="*/ 13 w 163"/>
                <a:gd name="T103" fmla="*/ 126 h 163"/>
                <a:gd name="T104" fmla="*/ 24 w 163"/>
                <a:gd name="T105" fmla="*/ 139 h 163"/>
                <a:gd name="T106" fmla="*/ 36 w 163"/>
                <a:gd name="T107" fmla="*/ 149 h 163"/>
                <a:gd name="T108" fmla="*/ 51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5"/>
                  </a:lnTo>
                  <a:lnTo>
                    <a:pt x="157" y="104"/>
                  </a:lnTo>
                  <a:lnTo>
                    <a:pt x="159"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5"/>
                  </a:lnTo>
                  <a:lnTo>
                    <a:pt x="0" y="81"/>
                  </a:lnTo>
                  <a:lnTo>
                    <a:pt x="1" y="97"/>
                  </a:lnTo>
                  <a:lnTo>
                    <a:pt x="3" y="104"/>
                  </a:lnTo>
                  <a:lnTo>
                    <a:pt x="6" y="113"/>
                  </a:lnTo>
                  <a:lnTo>
                    <a:pt x="9" y="119"/>
                  </a:lnTo>
                  <a:lnTo>
                    <a:pt x="13" y="126"/>
                  </a:lnTo>
                  <a:lnTo>
                    <a:pt x="24" y="139"/>
                  </a:lnTo>
                  <a:lnTo>
                    <a:pt x="36" y="149"/>
                  </a:lnTo>
                  <a:lnTo>
                    <a:pt x="51" y="157"/>
                  </a:lnTo>
                  <a:lnTo>
                    <a:pt x="65" y="161"/>
                  </a:lnTo>
                  <a:lnTo>
                    <a:pt x="82" y="163"/>
                  </a:lnTo>
                  <a:close/>
                </a:path>
              </a:pathLst>
            </a:custGeom>
            <a:solidFill>
              <a:srgbClr val="7E5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39" name="Freeform 92"/>
            <p:cNvSpPr>
              <a:spLocks/>
            </p:cNvSpPr>
            <p:nvPr/>
          </p:nvSpPr>
          <p:spPr bwMode="auto">
            <a:xfrm>
              <a:off x="2482247" y="3842484"/>
              <a:ext cx="94964" cy="93236"/>
            </a:xfrm>
            <a:custGeom>
              <a:avLst/>
              <a:gdLst>
                <a:gd name="T0" fmla="*/ 139 w 163"/>
                <a:gd name="T1" fmla="*/ 139 h 163"/>
                <a:gd name="T2" fmla="*/ 144 w 163"/>
                <a:gd name="T3" fmla="*/ 132 h 163"/>
                <a:gd name="T4" fmla="*/ 149 w 163"/>
                <a:gd name="T5" fmla="*/ 126 h 163"/>
                <a:gd name="T6" fmla="*/ 153 w 163"/>
                <a:gd name="T7" fmla="*/ 118 h 163"/>
                <a:gd name="T8" fmla="*/ 157 w 163"/>
                <a:gd name="T9" fmla="*/ 112 h 163"/>
                <a:gd name="T10" fmla="*/ 157 w 163"/>
                <a:gd name="T11" fmla="*/ 108 h 163"/>
                <a:gd name="T12" fmla="*/ 157 w 163"/>
                <a:gd name="T13" fmla="*/ 105 h 163"/>
                <a:gd name="T14" fmla="*/ 157 w 163"/>
                <a:gd name="T15" fmla="*/ 104 h 163"/>
                <a:gd name="T16" fmla="*/ 159 w 163"/>
                <a:gd name="T17" fmla="*/ 104 h 163"/>
                <a:gd name="T18" fmla="*/ 161 w 163"/>
                <a:gd name="T19" fmla="*/ 97 h 163"/>
                <a:gd name="T20" fmla="*/ 161 w 163"/>
                <a:gd name="T21" fmla="*/ 92 h 163"/>
                <a:gd name="T22" fmla="*/ 161 w 163"/>
                <a:gd name="T23" fmla="*/ 90 h 163"/>
                <a:gd name="T24" fmla="*/ 161 w 163"/>
                <a:gd name="T25" fmla="*/ 88 h 163"/>
                <a:gd name="T26" fmla="*/ 162 w 163"/>
                <a:gd name="T27" fmla="*/ 88 h 163"/>
                <a:gd name="T28" fmla="*/ 163 w 163"/>
                <a:gd name="T29" fmla="*/ 81 h 163"/>
                <a:gd name="T30" fmla="*/ 161 w 163"/>
                <a:gd name="T31" fmla="*/ 64 h 163"/>
                <a:gd name="T32" fmla="*/ 157 w 163"/>
                <a:gd name="T33" fmla="*/ 50 h 163"/>
                <a:gd name="T34" fmla="*/ 149 w 163"/>
                <a:gd name="T35" fmla="*/ 36 h 163"/>
                <a:gd name="T36" fmla="*/ 139 w 163"/>
                <a:gd name="T37" fmla="*/ 24 h 163"/>
                <a:gd name="T38" fmla="*/ 126 w 163"/>
                <a:gd name="T39" fmla="*/ 13 h 163"/>
                <a:gd name="T40" fmla="*/ 119 w 163"/>
                <a:gd name="T41" fmla="*/ 8 h 163"/>
                <a:gd name="T42" fmla="*/ 113 w 163"/>
                <a:gd name="T43" fmla="*/ 6 h 163"/>
                <a:gd name="T44" fmla="*/ 105 w 163"/>
                <a:gd name="T45" fmla="*/ 2 h 163"/>
                <a:gd name="T46" fmla="*/ 97 w 163"/>
                <a:gd name="T47" fmla="*/ 1 h 163"/>
                <a:gd name="T48" fmla="*/ 82 w 163"/>
                <a:gd name="T49" fmla="*/ 0 h 163"/>
                <a:gd name="T50" fmla="*/ 65 w 163"/>
                <a:gd name="T51" fmla="*/ 1 h 163"/>
                <a:gd name="T52" fmla="*/ 51 w 163"/>
                <a:gd name="T53" fmla="*/ 6 h 163"/>
                <a:gd name="T54" fmla="*/ 36 w 163"/>
                <a:gd name="T55" fmla="*/ 13 h 163"/>
                <a:gd name="T56" fmla="*/ 24 w 163"/>
                <a:gd name="T57" fmla="*/ 24 h 163"/>
                <a:gd name="T58" fmla="*/ 13 w 163"/>
                <a:gd name="T59" fmla="*/ 36 h 163"/>
                <a:gd name="T60" fmla="*/ 6 w 163"/>
                <a:gd name="T61" fmla="*/ 50 h 163"/>
                <a:gd name="T62" fmla="*/ 1 w 163"/>
                <a:gd name="T63" fmla="*/ 64 h 163"/>
                <a:gd name="T64" fmla="*/ 0 w 163"/>
                <a:gd name="T65" fmla="*/ 81 h 163"/>
                <a:gd name="T66" fmla="*/ 1 w 163"/>
                <a:gd name="T67" fmla="*/ 97 h 163"/>
                <a:gd name="T68" fmla="*/ 3 w 163"/>
                <a:gd name="T69" fmla="*/ 104 h 163"/>
                <a:gd name="T70" fmla="*/ 6 w 163"/>
                <a:gd name="T71" fmla="*/ 112 h 163"/>
                <a:gd name="T72" fmla="*/ 9 w 163"/>
                <a:gd name="T73" fmla="*/ 118 h 163"/>
                <a:gd name="T74" fmla="*/ 13 w 163"/>
                <a:gd name="T75" fmla="*/ 126 h 163"/>
                <a:gd name="T76" fmla="*/ 24 w 163"/>
                <a:gd name="T77" fmla="*/ 139 h 163"/>
                <a:gd name="T78" fmla="*/ 36 w 163"/>
                <a:gd name="T79" fmla="*/ 148 h 163"/>
                <a:gd name="T80" fmla="*/ 51 w 163"/>
                <a:gd name="T81" fmla="*/ 157 h 163"/>
                <a:gd name="T82" fmla="*/ 65 w 163"/>
                <a:gd name="T83" fmla="*/ 160 h 163"/>
                <a:gd name="T84" fmla="*/ 82 w 163"/>
                <a:gd name="T85" fmla="*/ 163 h 163"/>
                <a:gd name="T86" fmla="*/ 89 w 163"/>
                <a:gd name="T87" fmla="*/ 162 h 163"/>
                <a:gd name="T88" fmla="*/ 89 w 163"/>
                <a:gd name="T89" fmla="*/ 160 h 163"/>
                <a:gd name="T90" fmla="*/ 90 w 163"/>
                <a:gd name="T91" fmla="*/ 160 h 163"/>
                <a:gd name="T92" fmla="*/ 93 w 163"/>
                <a:gd name="T93" fmla="*/ 160 h 163"/>
                <a:gd name="T94" fmla="*/ 97 w 163"/>
                <a:gd name="T95" fmla="*/ 160 h 163"/>
                <a:gd name="T96" fmla="*/ 105 w 163"/>
                <a:gd name="T97" fmla="*/ 158 h 163"/>
                <a:gd name="T98" fmla="*/ 105 w 163"/>
                <a:gd name="T99" fmla="*/ 157 h 163"/>
                <a:gd name="T100" fmla="*/ 106 w 163"/>
                <a:gd name="T101" fmla="*/ 157 h 163"/>
                <a:gd name="T102" fmla="*/ 108 w 163"/>
                <a:gd name="T103" fmla="*/ 157 h 163"/>
                <a:gd name="T104" fmla="*/ 113 w 163"/>
                <a:gd name="T105" fmla="*/ 157 h 163"/>
                <a:gd name="T106" fmla="*/ 119 w 163"/>
                <a:gd name="T107" fmla="*/ 152 h 163"/>
                <a:gd name="T108" fmla="*/ 126 w 163"/>
                <a:gd name="T109" fmla="*/ 148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9" y="126"/>
                  </a:lnTo>
                  <a:lnTo>
                    <a:pt x="153" y="118"/>
                  </a:lnTo>
                  <a:lnTo>
                    <a:pt x="157" y="112"/>
                  </a:lnTo>
                  <a:lnTo>
                    <a:pt x="157" y="108"/>
                  </a:lnTo>
                  <a:lnTo>
                    <a:pt x="157" y="105"/>
                  </a:lnTo>
                  <a:lnTo>
                    <a:pt x="157" y="104"/>
                  </a:lnTo>
                  <a:lnTo>
                    <a:pt x="159"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4"/>
                  </a:lnTo>
                  <a:lnTo>
                    <a:pt x="0" y="81"/>
                  </a:lnTo>
                  <a:lnTo>
                    <a:pt x="1" y="97"/>
                  </a:lnTo>
                  <a:lnTo>
                    <a:pt x="3" y="104"/>
                  </a:lnTo>
                  <a:lnTo>
                    <a:pt x="6" y="112"/>
                  </a:lnTo>
                  <a:lnTo>
                    <a:pt x="9" y="118"/>
                  </a:lnTo>
                  <a:lnTo>
                    <a:pt x="13" y="126"/>
                  </a:lnTo>
                  <a:lnTo>
                    <a:pt x="24" y="139"/>
                  </a:lnTo>
                  <a:lnTo>
                    <a:pt x="36" y="148"/>
                  </a:lnTo>
                  <a:lnTo>
                    <a:pt x="51" y="157"/>
                  </a:lnTo>
                  <a:lnTo>
                    <a:pt x="65" y="160"/>
                  </a:lnTo>
                  <a:lnTo>
                    <a:pt x="82" y="163"/>
                  </a:lnTo>
                  <a:lnTo>
                    <a:pt x="89" y="162"/>
                  </a:lnTo>
                  <a:lnTo>
                    <a:pt x="89" y="160"/>
                  </a:lnTo>
                  <a:lnTo>
                    <a:pt x="90" y="160"/>
                  </a:lnTo>
                  <a:lnTo>
                    <a:pt x="93" y="160"/>
                  </a:lnTo>
                  <a:lnTo>
                    <a:pt x="97" y="160"/>
                  </a:lnTo>
                  <a:lnTo>
                    <a:pt x="105" y="158"/>
                  </a:lnTo>
                  <a:lnTo>
                    <a:pt x="105" y="157"/>
                  </a:lnTo>
                  <a:lnTo>
                    <a:pt x="106" y="157"/>
                  </a:lnTo>
                  <a:lnTo>
                    <a:pt x="108" y="157"/>
                  </a:lnTo>
                  <a:lnTo>
                    <a:pt x="113" y="157"/>
                  </a:lnTo>
                  <a:lnTo>
                    <a:pt x="119" y="152"/>
                  </a:lnTo>
                  <a:lnTo>
                    <a:pt x="126" y="148"/>
                  </a:lnTo>
                  <a:lnTo>
                    <a:pt x="132" y="144"/>
                  </a:lnTo>
                  <a:lnTo>
                    <a:pt x="139" y="139"/>
                  </a:lnTo>
                  <a:close/>
                </a:path>
              </a:pathLst>
            </a:custGeom>
            <a:solidFill>
              <a:srgbClr val="EB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0" name="Freeform 93"/>
            <p:cNvSpPr>
              <a:spLocks/>
            </p:cNvSpPr>
            <p:nvPr/>
          </p:nvSpPr>
          <p:spPr bwMode="auto">
            <a:xfrm>
              <a:off x="2725699" y="3621479"/>
              <a:ext cx="94964" cy="94964"/>
            </a:xfrm>
            <a:custGeom>
              <a:avLst/>
              <a:gdLst>
                <a:gd name="T0" fmla="*/ 139 w 163"/>
                <a:gd name="T1" fmla="*/ 139 h 163"/>
                <a:gd name="T2" fmla="*/ 144 w 163"/>
                <a:gd name="T3" fmla="*/ 132 h 163"/>
                <a:gd name="T4" fmla="*/ 148 w 163"/>
                <a:gd name="T5" fmla="*/ 126 h 163"/>
                <a:gd name="T6" fmla="*/ 152 w 163"/>
                <a:gd name="T7" fmla="*/ 119 h 163"/>
                <a:gd name="T8" fmla="*/ 157 w 163"/>
                <a:gd name="T9" fmla="*/ 113 h 163"/>
                <a:gd name="T10" fmla="*/ 157 w 163"/>
                <a:gd name="T11" fmla="*/ 108 h 163"/>
                <a:gd name="T12" fmla="*/ 157 w 163"/>
                <a:gd name="T13" fmla="*/ 106 h 163"/>
                <a:gd name="T14" fmla="*/ 157 w 163"/>
                <a:gd name="T15" fmla="*/ 105 h 163"/>
                <a:gd name="T16" fmla="*/ 158 w 163"/>
                <a:gd name="T17" fmla="*/ 105 h 163"/>
                <a:gd name="T18" fmla="*/ 160 w 163"/>
                <a:gd name="T19" fmla="*/ 97 h 163"/>
                <a:gd name="T20" fmla="*/ 160 w 163"/>
                <a:gd name="T21" fmla="*/ 93 h 163"/>
                <a:gd name="T22" fmla="*/ 160 w 163"/>
                <a:gd name="T23" fmla="*/ 90 h 163"/>
                <a:gd name="T24" fmla="*/ 160 w 163"/>
                <a:gd name="T25" fmla="*/ 89 h 163"/>
                <a:gd name="T26" fmla="*/ 162 w 163"/>
                <a:gd name="T27" fmla="*/ 89 h 163"/>
                <a:gd name="T28" fmla="*/ 163 w 163"/>
                <a:gd name="T29" fmla="*/ 82 h 163"/>
                <a:gd name="T30" fmla="*/ 160 w 163"/>
                <a:gd name="T31" fmla="*/ 65 h 163"/>
                <a:gd name="T32" fmla="*/ 157 w 163"/>
                <a:gd name="T33" fmla="*/ 51 h 163"/>
                <a:gd name="T34" fmla="*/ 148 w 163"/>
                <a:gd name="T35" fmla="*/ 36 h 163"/>
                <a:gd name="T36" fmla="*/ 139 w 163"/>
                <a:gd name="T37" fmla="*/ 24 h 163"/>
                <a:gd name="T38" fmla="*/ 126 w 163"/>
                <a:gd name="T39" fmla="*/ 13 h 163"/>
                <a:gd name="T40" fmla="*/ 118 w 163"/>
                <a:gd name="T41" fmla="*/ 9 h 163"/>
                <a:gd name="T42" fmla="*/ 112 w 163"/>
                <a:gd name="T43" fmla="*/ 6 h 163"/>
                <a:gd name="T44" fmla="*/ 104 w 163"/>
                <a:gd name="T45" fmla="*/ 3 h 163"/>
                <a:gd name="T46" fmla="*/ 97 w 163"/>
                <a:gd name="T47" fmla="*/ 1 h 163"/>
                <a:gd name="T48" fmla="*/ 81 w 163"/>
                <a:gd name="T49" fmla="*/ 0 h 163"/>
                <a:gd name="T50" fmla="*/ 64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1 h 163"/>
                <a:gd name="T62" fmla="*/ 1 w 163"/>
                <a:gd name="T63" fmla="*/ 65 h 163"/>
                <a:gd name="T64" fmla="*/ 0 w 163"/>
                <a:gd name="T65" fmla="*/ 82 h 163"/>
                <a:gd name="T66" fmla="*/ 1 w 163"/>
                <a:gd name="T67" fmla="*/ 97 h 163"/>
                <a:gd name="T68" fmla="*/ 2 w 163"/>
                <a:gd name="T69" fmla="*/ 105 h 163"/>
                <a:gd name="T70" fmla="*/ 6 w 163"/>
                <a:gd name="T71" fmla="*/ 113 h 163"/>
                <a:gd name="T72" fmla="*/ 8 w 163"/>
                <a:gd name="T73" fmla="*/ 119 h 163"/>
                <a:gd name="T74" fmla="*/ 13 w 163"/>
                <a:gd name="T75" fmla="*/ 126 h 163"/>
                <a:gd name="T76" fmla="*/ 24 w 163"/>
                <a:gd name="T77" fmla="*/ 139 h 163"/>
                <a:gd name="T78" fmla="*/ 36 w 163"/>
                <a:gd name="T79" fmla="*/ 149 h 163"/>
                <a:gd name="T80" fmla="*/ 50 w 163"/>
                <a:gd name="T81" fmla="*/ 157 h 163"/>
                <a:gd name="T82" fmla="*/ 64 w 163"/>
                <a:gd name="T83" fmla="*/ 161 h 163"/>
                <a:gd name="T84" fmla="*/ 81 w 163"/>
                <a:gd name="T85" fmla="*/ 163 h 163"/>
                <a:gd name="T86" fmla="*/ 88 w 163"/>
                <a:gd name="T87" fmla="*/ 162 h 163"/>
                <a:gd name="T88" fmla="*/ 88 w 163"/>
                <a:gd name="T89" fmla="*/ 161 h 163"/>
                <a:gd name="T90" fmla="*/ 90 w 163"/>
                <a:gd name="T91" fmla="*/ 161 h 163"/>
                <a:gd name="T92" fmla="*/ 92 w 163"/>
                <a:gd name="T93" fmla="*/ 161 h 163"/>
                <a:gd name="T94" fmla="*/ 97 w 163"/>
                <a:gd name="T95" fmla="*/ 161 h 163"/>
                <a:gd name="T96" fmla="*/ 104 w 163"/>
                <a:gd name="T97" fmla="*/ 159 h 163"/>
                <a:gd name="T98" fmla="*/ 104 w 163"/>
                <a:gd name="T99" fmla="*/ 157 h 163"/>
                <a:gd name="T100" fmla="*/ 105 w 163"/>
                <a:gd name="T101" fmla="*/ 157 h 163"/>
                <a:gd name="T102" fmla="*/ 108 w 163"/>
                <a:gd name="T103" fmla="*/ 157 h 163"/>
                <a:gd name="T104" fmla="*/ 112 w 163"/>
                <a:gd name="T105" fmla="*/ 157 h 163"/>
                <a:gd name="T106" fmla="*/ 118 w 163"/>
                <a:gd name="T107" fmla="*/ 153 h 163"/>
                <a:gd name="T108" fmla="*/ 126 w 163"/>
                <a:gd name="T109" fmla="*/ 149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8" y="126"/>
                  </a:lnTo>
                  <a:lnTo>
                    <a:pt x="152" y="119"/>
                  </a:lnTo>
                  <a:lnTo>
                    <a:pt x="157" y="113"/>
                  </a:lnTo>
                  <a:lnTo>
                    <a:pt x="157" y="108"/>
                  </a:lnTo>
                  <a:lnTo>
                    <a:pt x="157" y="106"/>
                  </a:lnTo>
                  <a:lnTo>
                    <a:pt x="157" y="105"/>
                  </a:lnTo>
                  <a:lnTo>
                    <a:pt x="158" y="105"/>
                  </a:lnTo>
                  <a:lnTo>
                    <a:pt x="160" y="97"/>
                  </a:lnTo>
                  <a:lnTo>
                    <a:pt x="160" y="93"/>
                  </a:lnTo>
                  <a:lnTo>
                    <a:pt x="160" y="90"/>
                  </a:lnTo>
                  <a:lnTo>
                    <a:pt x="160" y="89"/>
                  </a:lnTo>
                  <a:lnTo>
                    <a:pt x="162" y="89"/>
                  </a:lnTo>
                  <a:lnTo>
                    <a:pt x="163" y="82"/>
                  </a:lnTo>
                  <a:lnTo>
                    <a:pt x="160" y="65"/>
                  </a:lnTo>
                  <a:lnTo>
                    <a:pt x="157" y="51"/>
                  </a:lnTo>
                  <a:lnTo>
                    <a:pt x="148" y="36"/>
                  </a:lnTo>
                  <a:lnTo>
                    <a:pt x="139" y="24"/>
                  </a:lnTo>
                  <a:lnTo>
                    <a:pt x="126" y="13"/>
                  </a:lnTo>
                  <a:lnTo>
                    <a:pt x="118" y="9"/>
                  </a:lnTo>
                  <a:lnTo>
                    <a:pt x="112" y="6"/>
                  </a:lnTo>
                  <a:lnTo>
                    <a:pt x="104" y="3"/>
                  </a:lnTo>
                  <a:lnTo>
                    <a:pt x="97" y="1"/>
                  </a:lnTo>
                  <a:lnTo>
                    <a:pt x="81" y="0"/>
                  </a:lnTo>
                  <a:lnTo>
                    <a:pt x="64"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4" y="161"/>
                  </a:lnTo>
                  <a:lnTo>
                    <a:pt x="81" y="163"/>
                  </a:lnTo>
                  <a:lnTo>
                    <a:pt x="88" y="162"/>
                  </a:lnTo>
                  <a:lnTo>
                    <a:pt x="88" y="161"/>
                  </a:lnTo>
                  <a:lnTo>
                    <a:pt x="90" y="161"/>
                  </a:lnTo>
                  <a:lnTo>
                    <a:pt x="92" y="161"/>
                  </a:lnTo>
                  <a:lnTo>
                    <a:pt x="97" y="161"/>
                  </a:lnTo>
                  <a:lnTo>
                    <a:pt x="104" y="159"/>
                  </a:lnTo>
                  <a:lnTo>
                    <a:pt x="104" y="157"/>
                  </a:lnTo>
                  <a:lnTo>
                    <a:pt x="105" y="157"/>
                  </a:lnTo>
                  <a:lnTo>
                    <a:pt x="108" y="157"/>
                  </a:lnTo>
                  <a:lnTo>
                    <a:pt x="112" y="157"/>
                  </a:lnTo>
                  <a:lnTo>
                    <a:pt x="118" y="153"/>
                  </a:lnTo>
                  <a:lnTo>
                    <a:pt x="126" y="149"/>
                  </a:lnTo>
                  <a:lnTo>
                    <a:pt x="132" y="144"/>
                  </a:lnTo>
                  <a:lnTo>
                    <a:pt x="139" y="139"/>
                  </a:lnTo>
                  <a:close/>
                </a:path>
              </a:pathLst>
            </a:custGeom>
            <a:solidFill>
              <a:srgbClr val="EB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1" name="Freeform 94"/>
            <p:cNvSpPr>
              <a:spLocks/>
            </p:cNvSpPr>
            <p:nvPr/>
          </p:nvSpPr>
          <p:spPr bwMode="auto">
            <a:xfrm>
              <a:off x="2720518" y="3329683"/>
              <a:ext cx="93236" cy="93236"/>
            </a:xfrm>
            <a:custGeom>
              <a:avLst/>
              <a:gdLst>
                <a:gd name="T0" fmla="*/ 81 w 163"/>
                <a:gd name="T1" fmla="*/ 163 h 163"/>
                <a:gd name="T2" fmla="*/ 89 w 163"/>
                <a:gd name="T3" fmla="*/ 161 h 163"/>
                <a:gd name="T4" fmla="*/ 89 w 163"/>
                <a:gd name="T5" fmla="*/ 160 h 163"/>
                <a:gd name="T6" fmla="*/ 90 w 163"/>
                <a:gd name="T7" fmla="*/ 160 h 163"/>
                <a:gd name="T8" fmla="*/ 92 w 163"/>
                <a:gd name="T9" fmla="*/ 160 h 163"/>
                <a:gd name="T10" fmla="*/ 97 w 163"/>
                <a:gd name="T11" fmla="*/ 160 h 163"/>
                <a:gd name="T12" fmla="*/ 104 w 163"/>
                <a:gd name="T13" fmla="*/ 158 h 163"/>
                <a:gd name="T14" fmla="*/ 104 w 163"/>
                <a:gd name="T15" fmla="*/ 157 h 163"/>
                <a:gd name="T16" fmla="*/ 105 w 163"/>
                <a:gd name="T17" fmla="*/ 157 h 163"/>
                <a:gd name="T18" fmla="*/ 108 w 163"/>
                <a:gd name="T19" fmla="*/ 157 h 163"/>
                <a:gd name="T20" fmla="*/ 113 w 163"/>
                <a:gd name="T21" fmla="*/ 157 h 163"/>
                <a:gd name="T22" fmla="*/ 119 w 163"/>
                <a:gd name="T23" fmla="*/ 152 h 163"/>
                <a:gd name="T24" fmla="*/ 126 w 163"/>
                <a:gd name="T25" fmla="*/ 148 h 163"/>
                <a:gd name="T26" fmla="*/ 132 w 163"/>
                <a:gd name="T27" fmla="*/ 143 h 163"/>
                <a:gd name="T28" fmla="*/ 139 w 163"/>
                <a:gd name="T29" fmla="*/ 139 h 163"/>
                <a:gd name="T30" fmla="*/ 144 w 163"/>
                <a:gd name="T31" fmla="*/ 131 h 163"/>
                <a:gd name="T32" fmla="*/ 149 w 163"/>
                <a:gd name="T33" fmla="*/ 125 h 163"/>
                <a:gd name="T34" fmla="*/ 152 w 163"/>
                <a:gd name="T35" fmla="*/ 118 h 163"/>
                <a:gd name="T36" fmla="*/ 157 w 163"/>
                <a:gd name="T37" fmla="*/ 112 h 163"/>
                <a:gd name="T38" fmla="*/ 157 w 163"/>
                <a:gd name="T39" fmla="*/ 107 h 163"/>
                <a:gd name="T40" fmla="*/ 157 w 163"/>
                <a:gd name="T41" fmla="*/ 105 h 163"/>
                <a:gd name="T42" fmla="*/ 157 w 163"/>
                <a:gd name="T43" fmla="*/ 104 h 163"/>
                <a:gd name="T44" fmla="*/ 158 w 163"/>
                <a:gd name="T45" fmla="*/ 104 h 163"/>
                <a:gd name="T46" fmla="*/ 161 w 163"/>
                <a:gd name="T47" fmla="*/ 97 h 163"/>
                <a:gd name="T48" fmla="*/ 161 w 163"/>
                <a:gd name="T49" fmla="*/ 92 h 163"/>
                <a:gd name="T50" fmla="*/ 161 w 163"/>
                <a:gd name="T51" fmla="*/ 89 h 163"/>
                <a:gd name="T52" fmla="*/ 161 w 163"/>
                <a:gd name="T53" fmla="*/ 88 h 163"/>
                <a:gd name="T54" fmla="*/ 162 w 163"/>
                <a:gd name="T55" fmla="*/ 88 h 163"/>
                <a:gd name="T56" fmla="*/ 163 w 163"/>
                <a:gd name="T57" fmla="*/ 81 h 163"/>
                <a:gd name="T58" fmla="*/ 161 w 163"/>
                <a:gd name="T59" fmla="*/ 64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4 w 163"/>
                <a:gd name="T73" fmla="*/ 2 h 163"/>
                <a:gd name="T74" fmla="*/ 97 w 163"/>
                <a:gd name="T75" fmla="*/ 1 h 163"/>
                <a:gd name="T76" fmla="*/ 81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4 h 163"/>
                <a:gd name="T92" fmla="*/ 0 w 163"/>
                <a:gd name="T93" fmla="*/ 81 h 163"/>
                <a:gd name="T94" fmla="*/ 1 w 163"/>
                <a:gd name="T95" fmla="*/ 97 h 163"/>
                <a:gd name="T96" fmla="*/ 2 w 163"/>
                <a:gd name="T97" fmla="*/ 104 h 163"/>
                <a:gd name="T98" fmla="*/ 6 w 163"/>
                <a:gd name="T99" fmla="*/ 112 h 163"/>
                <a:gd name="T100" fmla="*/ 8 w 163"/>
                <a:gd name="T101" fmla="*/ 118 h 163"/>
                <a:gd name="T102" fmla="*/ 13 w 163"/>
                <a:gd name="T103" fmla="*/ 125 h 163"/>
                <a:gd name="T104" fmla="*/ 24 w 163"/>
                <a:gd name="T105" fmla="*/ 139 h 163"/>
                <a:gd name="T106" fmla="*/ 36 w 163"/>
                <a:gd name="T107" fmla="*/ 148 h 163"/>
                <a:gd name="T108" fmla="*/ 50 w 163"/>
                <a:gd name="T109" fmla="*/ 157 h 163"/>
                <a:gd name="T110" fmla="*/ 65 w 163"/>
                <a:gd name="T111" fmla="*/ 160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9" y="161"/>
                  </a:lnTo>
                  <a:lnTo>
                    <a:pt x="89" y="160"/>
                  </a:lnTo>
                  <a:lnTo>
                    <a:pt x="90" y="160"/>
                  </a:lnTo>
                  <a:lnTo>
                    <a:pt x="92" y="160"/>
                  </a:lnTo>
                  <a:lnTo>
                    <a:pt x="97" y="160"/>
                  </a:lnTo>
                  <a:lnTo>
                    <a:pt x="104" y="158"/>
                  </a:lnTo>
                  <a:lnTo>
                    <a:pt x="104" y="157"/>
                  </a:lnTo>
                  <a:lnTo>
                    <a:pt x="105" y="157"/>
                  </a:lnTo>
                  <a:lnTo>
                    <a:pt x="108" y="157"/>
                  </a:lnTo>
                  <a:lnTo>
                    <a:pt x="113" y="157"/>
                  </a:lnTo>
                  <a:lnTo>
                    <a:pt x="119" y="152"/>
                  </a:lnTo>
                  <a:lnTo>
                    <a:pt x="126" y="148"/>
                  </a:lnTo>
                  <a:lnTo>
                    <a:pt x="132" y="143"/>
                  </a:lnTo>
                  <a:lnTo>
                    <a:pt x="139" y="139"/>
                  </a:lnTo>
                  <a:lnTo>
                    <a:pt x="144" y="131"/>
                  </a:lnTo>
                  <a:lnTo>
                    <a:pt x="149" y="125"/>
                  </a:lnTo>
                  <a:lnTo>
                    <a:pt x="152" y="118"/>
                  </a:lnTo>
                  <a:lnTo>
                    <a:pt x="157" y="112"/>
                  </a:lnTo>
                  <a:lnTo>
                    <a:pt x="157" y="107"/>
                  </a:lnTo>
                  <a:lnTo>
                    <a:pt x="157" y="105"/>
                  </a:lnTo>
                  <a:lnTo>
                    <a:pt x="157" y="104"/>
                  </a:lnTo>
                  <a:lnTo>
                    <a:pt x="158" y="104"/>
                  </a:lnTo>
                  <a:lnTo>
                    <a:pt x="161" y="97"/>
                  </a:lnTo>
                  <a:lnTo>
                    <a:pt x="161" y="92"/>
                  </a:lnTo>
                  <a:lnTo>
                    <a:pt x="161" y="89"/>
                  </a:lnTo>
                  <a:lnTo>
                    <a:pt x="161" y="88"/>
                  </a:lnTo>
                  <a:lnTo>
                    <a:pt x="162" y="88"/>
                  </a:lnTo>
                  <a:lnTo>
                    <a:pt x="163" y="81"/>
                  </a:lnTo>
                  <a:lnTo>
                    <a:pt x="161" y="64"/>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4"/>
                  </a:lnTo>
                  <a:lnTo>
                    <a:pt x="0" y="81"/>
                  </a:lnTo>
                  <a:lnTo>
                    <a:pt x="1" y="97"/>
                  </a:lnTo>
                  <a:lnTo>
                    <a:pt x="2" y="104"/>
                  </a:lnTo>
                  <a:lnTo>
                    <a:pt x="6" y="112"/>
                  </a:lnTo>
                  <a:lnTo>
                    <a:pt x="8" y="118"/>
                  </a:lnTo>
                  <a:lnTo>
                    <a:pt x="13" y="125"/>
                  </a:lnTo>
                  <a:lnTo>
                    <a:pt x="24" y="139"/>
                  </a:lnTo>
                  <a:lnTo>
                    <a:pt x="36" y="148"/>
                  </a:lnTo>
                  <a:lnTo>
                    <a:pt x="50" y="157"/>
                  </a:lnTo>
                  <a:lnTo>
                    <a:pt x="65" y="160"/>
                  </a:lnTo>
                  <a:lnTo>
                    <a:pt x="81" y="163"/>
                  </a:lnTo>
                  <a:close/>
                </a:path>
              </a:pathLst>
            </a:custGeom>
            <a:solidFill>
              <a:srgbClr val="7E5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3" name="Freeform 96"/>
            <p:cNvSpPr>
              <a:spLocks/>
            </p:cNvSpPr>
            <p:nvPr/>
          </p:nvSpPr>
          <p:spPr bwMode="auto">
            <a:xfrm>
              <a:off x="1750168" y="5165060"/>
              <a:ext cx="94964" cy="94964"/>
            </a:xfrm>
            <a:custGeom>
              <a:avLst/>
              <a:gdLst>
                <a:gd name="T0" fmla="*/ 139 w 163"/>
                <a:gd name="T1" fmla="*/ 140 h 164"/>
                <a:gd name="T2" fmla="*/ 144 w 163"/>
                <a:gd name="T3" fmla="*/ 132 h 164"/>
                <a:gd name="T4" fmla="*/ 149 w 163"/>
                <a:gd name="T5" fmla="*/ 126 h 164"/>
                <a:gd name="T6" fmla="*/ 153 w 163"/>
                <a:gd name="T7" fmla="*/ 119 h 164"/>
                <a:gd name="T8" fmla="*/ 157 w 163"/>
                <a:gd name="T9" fmla="*/ 113 h 164"/>
                <a:gd name="T10" fmla="*/ 157 w 163"/>
                <a:gd name="T11" fmla="*/ 108 h 164"/>
                <a:gd name="T12" fmla="*/ 157 w 163"/>
                <a:gd name="T13" fmla="*/ 106 h 164"/>
                <a:gd name="T14" fmla="*/ 157 w 163"/>
                <a:gd name="T15" fmla="*/ 105 h 164"/>
                <a:gd name="T16" fmla="*/ 159 w 163"/>
                <a:gd name="T17" fmla="*/ 105 h 164"/>
                <a:gd name="T18" fmla="*/ 161 w 163"/>
                <a:gd name="T19" fmla="*/ 98 h 164"/>
                <a:gd name="T20" fmla="*/ 161 w 163"/>
                <a:gd name="T21" fmla="*/ 93 h 164"/>
                <a:gd name="T22" fmla="*/ 161 w 163"/>
                <a:gd name="T23" fmla="*/ 90 h 164"/>
                <a:gd name="T24" fmla="*/ 161 w 163"/>
                <a:gd name="T25" fmla="*/ 89 h 164"/>
                <a:gd name="T26" fmla="*/ 162 w 163"/>
                <a:gd name="T27" fmla="*/ 89 h 164"/>
                <a:gd name="T28" fmla="*/ 163 w 163"/>
                <a:gd name="T29" fmla="*/ 82 h 164"/>
                <a:gd name="T30" fmla="*/ 161 w 163"/>
                <a:gd name="T31" fmla="*/ 65 h 164"/>
                <a:gd name="T32" fmla="*/ 157 w 163"/>
                <a:gd name="T33" fmla="*/ 51 h 164"/>
                <a:gd name="T34" fmla="*/ 149 w 163"/>
                <a:gd name="T35" fmla="*/ 36 h 164"/>
                <a:gd name="T36" fmla="*/ 139 w 163"/>
                <a:gd name="T37" fmla="*/ 24 h 164"/>
                <a:gd name="T38" fmla="*/ 126 w 163"/>
                <a:gd name="T39" fmla="*/ 14 h 164"/>
                <a:gd name="T40" fmla="*/ 119 w 163"/>
                <a:gd name="T41" fmla="*/ 9 h 164"/>
                <a:gd name="T42" fmla="*/ 113 w 163"/>
                <a:gd name="T43" fmla="*/ 6 h 164"/>
                <a:gd name="T44" fmla="*/ 105 w 163"/>
                <a:gd name="T45" fmla="*/ 3 h 164"/>
                <a:gd name="T46" fmla="*/ 97 w 163"/>
                <a:gd name="T47" fmla="*/ 2 h 164"/>
                <a:gd name="T48" fmla="*/ 82 w 163"/>
                <a:gd name="T49" fmla="*/ 0 h 164"/>
                <a:gd name="T50" fmla="*/ 65 w 163"/>
                <a:gd name="T51" fmla="*/ 2 h 164"/>
                <a:gd name="T52" fmla="*/ 51 w 163"/>
                <a:gd name="T53" fmla="*/ 6 h 164"/>
                <a:gd name="T54" fmla="*/ 36 w 163"/>
                <a:gd name="T55" fmla="*/ 14 h 164"/>
                <a:gd name="T56" fmla="*/ 24 w 163"/>
                <a:gd name="T57" fmla="*/ 24 h 164"/>
                <a:gd name="T58" fmla="*/ 13 w 163"/>
                <a:gd name="T59" fmla="*/ 36 h 164"/>
                <a:gd name="T60" fmla="*/ 6 w 163"/>
                <a:gd name="T61" fmla="*/ 51 h 164"/>
                <a:gd name="T62" fmla="*/ 1 w 163"/>
                <a:gd name="T63" fmla="*/ 65 h 164"/>
                <a:gd name="T64" fmla="*/ 0 w 163"/>
                <a:gd name="T65" fmla="*/ 82 h 164"/>
                <a:gd name="T66" fmla="*/ 1 w 163"/>
                <a:gd name="T67" fmla="*/ 98 h 164"/>
                <a:gd name="T68" fmla="*/ 3 w 163"/>
                <a:gd name="T69" fmla="*/ 105 h 164"/>
                <a:gd name="T70" fmla="*/ 6 w 163"/>
                <a:gd name="T71" fmla="*/ 113 h 164"/>
                <a:gd name="T72" fmla="*/ 9 w 163"/>
                <a:gd name="T73" fmla="*/ 119 h 164"/>
                <a:gd name="T74" fmla="*/ 13 w 163"/>
                <a:gd name="T75" fmla="*/ 126 h 164"/>
                <a:gd name="T76" fmla="*/ 24 w 163"/>
                <a:gd name="T77" fmla="*/ 140 h 164"/>
                <a:gd name="T78" fmla="*/ 36 w 163"/>
                <a:gd name="T79" fmla="*/ 149 h 164"/>
                <a:gd name="T80" fmla="*/ 51 w 163"/>
                <a:gd name="T81" fmla="*/ 158 h 164"/>
                <a:gd name="T82" fmla="*/ 65 w 163"/>
                <a:gd name="T83" fmla="*/ 161 h 164"/>
                <a:gd name="T84" fmla="*/ 82 w 163"/>
                <a:gd name="T85" fmla="*/ 164 h 164"/>
                <a:gd name="T86" fmla="*/ 89 w 163"/>
                <a:gd name="T87" fmla="*/ 162 h 164"/>
                <a:gd name="T88" fmla="*/ 89 w 163"/>
                <a:gd name="T89" fmla="*/ 161 h 164"/>
                <a:gd name="T90" fmla="*/ 90 w 163"/>
                <a:gd name="T91" fmla="*/ 161 h 164"/>
                <a:gd name="T92" fmla="*/ 93 w 163"/>
                <a:gd name="T93" fmla="*/ 161 h 164"/>
                <a:gd name="T94" fmla="*/ 97 w 163"/>
                <a:gd name="T95" fmla="*/ 161 h 164"/>
                <a:gd name="T96" fmla="*/ 105 w 163"/>
                <a:gd name="T97" fmla="*/ 159 h 164"/>
                <a:gd name="T98" fmla="*/ 105 w 163"/>
                <a:gd name="T99" fmla="*/ 158 h 164"/>
                <a:gd name="T100" fmla="*/ 106 w 163"/>
                <a:gd name="T101" fmla="*/ 158 h 164"/>
                <a:gd name="T102" fmla="*/ 108 w 163"/>
                <a:gd name="T103" fmla="*/ 158 h 164"/>
                <a:gd name="T104" fmla="*/ 113 w 163"/>
                <a:gd name="T105" fmla="*/ 158 h 164"/>
                <a:gd name="T106" fmla="*/ 119 w 163"/>
                <a:gd name="T107" fmla="*/ 153 h 164"/>
                <a:gd name="T108" fmla="*/ 126 w 163"/>
                <a:gd name="T109" fmla="*/ 149 h 164"/>
                <a:gd name="T110" fmla="*/ 132 w 163"/>
                <a:gd name="T111" fmla="*/ 144 h 164"/>
                <a:gd name="T112" fmla="*/ 139 w 163"/>
                <a:gd name="T113"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4">
                  <a:moveTo>
                    <a:pt x="139" y="140"/>
                  </a:moveTo>
                  <a:lnTo>
                    <a:pt x="144" y="132"/>
                  </a:lnTo>
                  <a:lnTo>
                    <a:pt x="149" y="126"/>
                  </a:lnTo>
                  <a:lnTo>
                    <a:pt x="153" y="119"/>
                  </a:lnTo>
                  <a:lnTo>
                    <a:pt x="157" y="113"/>
                  </a:lnTo>
                  <a:lnTo>
                    <a:pt x="157" y="108"/>
                  </a:lnTo>
                  <a:lnTo>
                    <a:pt x="157" y="106"/>
                  </a:lnTo>
                  <a:lnTo>
                    <a:pt x="157" y="105"/>
                  </a:lnTo>
                  <a:lnTo>
                    <a:pt x="159" y="105"/>
                  </a:lnTo>
                  <a:lnTo>
                    <a:pt x="161" y="98"/>
                  </a:lnTo>
                  <a:lnTo>
                    <a:pt x="161" y="93"/>
                  </a:lnTo>
                  <a:lnTo>
                    <a:pt x="161" y="90"/>
                  </a:lnTo>
                  <a:lnTo>
                    <a:pt x="161" y="89"/>
                  </a:lnTo>
                  <a:lnTo>
                    <a:pt x="162" y="89"/>
                  </a:lnTo>
                  <a:lnTo>
                    <a:pt x="163" y="82"/>
                  </a:lnTo>
                  <a:lnTo>
                    <a:pt x="161" y="65"/>
                  </a:lnTo>
                  <a:lnTo>
                    <a:pt x="157" y="51"/>
                  </a:lnTo>
                  <a:lnTo>
                    <a:pt x="149" y="36"/>
                  </a:lnTo>
                  <a:lnTo>
                    <a:pt x="139" y="24"/>
                  </a:lnTo>
                  <a:lnTo>
                    <a:pt x="126" y="14"/>
                  </a:lnTo>
                  <a:lnTo>
                    <a:pt x="119" y="9"/>
                  </a:lnTo>
                  <a:lnTo>
                    <a:pt x="113" y="6"/>
                  </a:lnTo>
                  <a:lnTo>
                    <a:pt x="105" y="3"/>
                  </a:lnTo>
                  <a:lnTo>
                    <a:pt x="97" y="2"/>
                  </a:lnTo>
                  <a:lnTo>
                    <a:pt x="82" y="0"/>
                  </a:lnTo>
                  <a:lnTo>
                    <a:pt x="65" y="2"/>
                  </a:lnTo>
                  <a:lnTo>
                    <a:pt x="51" y="6"/>
                  </a:lnTo>
                  <a:lnTo>
                    <a:pt x="36" y="14"/>
                  </a:lnTo>
                  <a:lnTo>
                    <a:pt x="24" y="24"/>
                  </a:lnTo>
                  <a:lnTo>
                    <a:pt x="13" y="36"/>
                  </a:lnTo>
                  <a:lnTo>
                    <a:pt x="6" y="51"/>
                  </a:lnTo>
                  <a:lnTo>
                    <a:pt x="1" y="65"/>
                  </a:lnTo>
                  <a:lnTo>
                    <a:pt x="0" y="82"/>
                  </a:lnTo>
                  <a:lnTo>
                    <a:pt x="1" y="98"/>
                  </a:lnTo>
                  <a:lnTo>
                    <a:pt x="3" y="105"/>
                  </a:lnTo>
                  <a:lnTo>
                    <a:pt x="6" y="113"/>
                  </a:lnTo>
                  <a:lnTo>
                    <a:pt x="9" y="119"/>
                  </a:lnTo>
                  <a:lnTo>
                    <a:pt x="13" y="126"/>
                  </a:lnTo>
                  <a:lnTo>
                    <a:pt x="24" y="140"/>
                  </a:lnTo>
                  <a:lnTo>
                    <a:pt x="36" y="149"/>
                  </a:lnTo>
                  <a:lnTo>
                    <a:pt x="51" y="158"/>
                  </a:lnTo>
                  <a:lnTo>
                    <a:pt x="65" y="161"/>
                  </a:lnTo>
                  <a:lnTo>
                    <a:pt x="82" y="164"/>
                  </a:lnTo>
                  <a:lnTo>
                    <a:pt x="89" y="162"/>
                  </a:lnTo>
                  <a:lnTo>
                    <a:pt x="89" y="161"/>
                  </a:lnTo>
                  <a:lnTo>
                    <a:pt x="90" y="161"/>
                  </a:lnTo>
                  <a:lnTo>
                    <a:pt x="93" y="161"/>
                  </a:lnTo>
                  <a:lnTo>
                    <a:pt x="97" y="161"/>
                  </a:lnTo>
                  <a:lnTo>
                    <a:pt x="105" y="159"/>
                  </a:lnTo>
                  <a:lnTo>
                    <a:pt x="105" y="158"/>
                  </a:lnTo>
                  <a:lnTo>
                    <a:pt x="106" y="158"/>
                  </a:lnTo>
                  <a:lnTo>
                    <a:pt x="108" y="158"/>
                  </a:lnTo>
                  <a:lnTo>
                    <a:pt x="113" y="158"/>
                  </a:lnTo>
                  <a:lnTo>
                    <a:pt x="119" y="153"/>
                  </a:lnTo>
                  <a:lnTo>
                    <a:pt x="126" y="149"/>
                  </a:lnTo>
                  <a:lnTo>
                    <a:pt x="132" y="144"/>
                  </a:lnTo>
                  <a:lnTo>
                    <a:pt x="139" y="140"/>
                  </a:lnTo>
                  <a:close/>
                </a:path>
              </a:pathLst>
            </a:custGeom>
            <a:solidFill>
              <a:srgbClr val="EB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4" name="Freeform 97"/>
            <p:cNvSpPr>
              <a:spLocks/>
            </p:cNvSpPr>
            <p:nvPr/>
          </p:nvSpPr>
          <p:spPr bwMode="auto">
            <a:xfrm>
              <a:off x="2145561" y="4519311"/>
              <a:ext cx="94964" cy="94964"/>
            </a:xfrm>
            <a:custGeom>
              <a:avLst/>
              <a:gdLst>
                <a:gd name="T0" fmla="*/ 24 w 163"/>
                <a:gd name="T1" fmla="*/ 24 h 163"/>
                <a:gd name="T2" fmla="*/ 13 w 163"/>
                <a:gd name="T3" fmla="*/ 36 h 163"/>
                <a:gd name="T4" fmla="*/ 6 w 163"/>
                <a:gd name="T5" fmla="*/ 50 h 163"/>
                <a:gd name="T6" fmla="*/ 1 w 163"/>
                <a:gd name="T7" fmla="*/ 65 h 163"/>
                <a:gd name="T8" fmla="*/ 0 w 163"/>
                <a:gd name="T9" fmla="*/ 81 h 163"/>
                <a:gd name="T10" fmla="*/ 1 w 163"/>
                <a:gd name="T11" fmla="*/ 97 h 163"/>
                <a:gd name="T12" fmla="*/ 2 w 163"/>
                <a:gd name="T13" fmla="*/ 104 h 163"/>
                <a:gd name="T14" fmla="*/ 6 w 163"/>
                <a:gd name="T15" fmla="*/ 113 h 163"/>
                <a:gd name="T16" fmla="*/ 8 w 163"/>
                <a:gd name="T17" fmla="*/ 119 h 163"/>
                <a:gd name="T18" fmla="*/ 13 w 163"/>
                <a:gd name="T19" fmla="*/ 126 h 163"/>
                <a:gd name="T20" fmla="*/ 24 w 163"/>
                <a:gd name="T21" fmla="*/ 139 h 163"/>
                <a:gd name="T22" fmla="*/ 36 w 163"/>
                <a:gd name="T23" fmla="*/ 149 h 163"/>
                <a:gd name="T24" fmla="*/ 50 w 163"/>
                <a:gd name="T25" fmla="*/ 157 h 163"/>
                <a:gd name="T26" fmla="*/ 64 w 163"/>
                <a:gd name="T27" fmla="*/ 161 h 163"/>
                <a:gd name="T28" fmla="*/ 81 w 163"/>
                <a:gd name="T29" fmla="*/ 163 h 163"/>
                <a:gd name="T30" fmla="*/ 88 w 163"/>
                <a:gd name="T31" fmla="*/ 162 h 163"/>
                <a:gd name="T32" fmla="*/ 88 w 163"/>
                <a:gd name="T33" fmla="*/ 161 h 163"/>
                <a:gd name="T34" fmla="*/ 90 w 163"/>
                <a:gd name="T35" fmla="*/ 161 h 163"/>
                <a:gd name="T36" fmla="*/ 92 w 163"/>
                <a:gd name="T37" fmla="*/ 161 h 163"/>
                <a:gd name="T38" fmla="*/ 97 w 163"/>
                <a:gd name="T39" fmla="*/ 161 h 163"/>
                <a:gd name="T40" fmla="*/ 104 w 163"/>
                <a:gd name="T41" fmla="*/ 158 h 163"/>
                <a:gd name="T42" fmla="*/ 104 w 163"/>
                <a:gd name="T43" fmla="*/ 157 h 163"/>
                <a:gd name="T44" fmla="*/ 105 w 163"/>
                <a:gd name="T45" fmla="*/ 157 h 163"/>
                <a:gd name="T46" fmla="*/ 108 w 163"/>
                <a:gd name="T47" fmla="*/ 157 h 163"/>
                <a:gd name="T48" fmla="*/ 112 w 163"/>
                <a:gd name="T49" fmla="*/ 157 h 163"/>
                <a:gd name="T50" fmla="*/ 118 w 163"/>
                <a:gd name="T51" fmla="*/ 152 h 163"/>
                <a:gd name="T52" fmla="*/ 126 w 163"/>
                <a:gd name="T53" fmla="*/ 149 h 163"/>
                <a:gd name="T54" fmla="*/ 132 w 163"/>
                <a:gd name="T55" fmla="*/ 144 h 163"/>
                <a:gd name="T56" fmla="*/ 139 w 163"/>
                <a:gd name="T57" fmla="*/ 139 h 163"/>
                <a:gd name="T58" fmla="*/ 144 w 163"/>
                <a:gd name="T59" fmla="*/ 132 h 163"/>
                <a:gd name="T60" fmla="*/ 148 w 163"/>
                <a:gd name="T61" fmla="*/ 126 h 163"/>
                <a:gd name="T62" fmla="*/ 152 w 163"/>
                <a:gd name="T63" fmla="*/ 119 h 163"/>
                <a:gd name="T64" fmla="*/ 157 w 163"/>
                <a:gd name="T65" fmla="*/ 113 h 163"/>
                <a:gd name="T66" fmla="*/ 157 w 163"/>
                <a:gd name="T67" fmla="*/ 108 h 163"/>
                <a:gd name="T68" fmla="*/ 157 w 163"/>
                <a:gd name="T69" fmla="*/ 105 h 163"/>
                <a:gd name="T70" fmla="*/ 157 w 163"/>
                <a:gd name="T71" fmla="*/ 104 h 163"/>
                <a:gd name="T72" fmla="*/ 158 w 163"/>
                <a:gd name="T73" fmla="*/ 104 h 163"/>
                <a:gd name="T74" fmla="*/ 160 w 163"/>
                <a:gd name="T75" fmla="*/ 97 h 163"/>
                <a:gd name="T76" fmla="*/ 160 w 163"/>
                <a:gd name="T77" fmla="*/ 92 h 163"/>
                <a:gd name="T78" fmla="*/ 160 w 163"/>
                <a:gd name="T79" fmla="*/ 90 h 163"/>
                <a:gd name="T80" fmla="*/ 160 w 163"/>
                <a:gd name="T81" fmla="*/ 89 h 163"/>
                <a:gd name="T82" fmla="*/ 162 w 163"/>
                <a:gd name="T83" fmla="*/ 89 h 163"/>
                <a:gd name="T84" fmla="*/ 163 w 163"/>
                <a:gd name="T85" fmla="*/ 81 h 163"/>
                <a:gd name="T86" fmla="*/ 160 w 163"/>
                <a:gd name="T87" fmla="*/ 65 h 163"/>
                <a:gd name="T88" fmla="*/ 157 w 163"/>
                <a:gd name="T89" fmla="*/ 50 h 163"/>
                <a:gd name="T90" fmla="*/ 148 w 163"/>
                <a:gd name="T91" fmla="*/ 36 h 163"/>
                <a:gd name="T92" fmla="*/ 139 w 163"/>
                <a:gd name="T93" fmla="*/ 24 h 163"/>
                <a:gd name="T94" fmla="*/ 126 w 163"/>
                <a:gd name="T95" fmla="*/ 13 h 163"/>
                <a:gd name="T96" fmla="*/ 118 w 163"/>
                <a:gd name="T97" fmla="*/ 8 h 163"/>
                <a:gd name="T98" fmla="*/ 112 w 163"/>
                <a:gd name="T99" fmla="*/ 6 h 163"/>
                <a:gd name="T100" fmla="*/ 104 w 163"/>
                <a:gd name="T101" fmla="*/ 2 h 163"/>
                <a:gd name="T102" fmla="*/ 97 w 163"/>
                <a:gd name="T103" fmla="*/ 1 h 163"/>
                <a:gd name="T104" fmla="*/ 81 w 163"/>
                <a:gd name="T105" fmla="*/ 0 h 163"/>
                <a:gd name="T106" fmla="*/ 64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4" y="161"/>
                  </a:lnTo>
                  <a:lnTo>
                    <a:pt x="81" y="163"/>
                  </a:ln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lnTo>
                    <a:pt x="144" y="132"/>
                  </a:lnTo>
                  <a:lnTo>
                    <a:pt x="148" y="126"/>
                  </a:lnTo>
                  <a:lnTo>
                    <a:pt x="152" y="119"/>
                  </a:lnTo>
                  <a:lnTo>
                    <a:pt x="157" y="113"/>
                  </a:lnTo>
                  <a:lnTo>
                    <a:pt x="157" y="108"/>
                  </a:lnTo>
                  <a:lnTo>
                    <a:pt x="157" y="105"/>
                  </a:lnTo>
                  <a:lnTo>
                    <a:pt x="157" y="104"/>
                  </a:lnTo>
                  <a:lnTo>
                    <a:pt x="158" y="104"/>
                  </a:lnTo>
                  <a:lnTo>
                    <a:pt x="160" y="97"/>
                  </a:lnTo>
                  <a:lnTo>
                    <a:pt x="160" y="92"/>
                  </a:lnTo>
                  <a:lnTo>
                    <a:pt x="160" y="90"/>
                  </a:lnTo>
                  <a:lnTo>
                    <a:pt x="160" y="89"/>
                  </a:lnTo>
                  <a:lnTo>
                    <a:pt x="162" y="89"/>
                  </a:lnTo>
                  <a:lnTo>
                    <a:pt x="163" y="81"/>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close/>
                </a:path>
              </a:pathLst>
            </a:custGeom>
            <a:solidFill>
              <a:srgbClr val="8E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5" name="Freeform 98"/>
            <p:cNvSpPr>
              <a:spLocks/>
            </p:cNvSpPr>
            <p:nvPr/>
          </p:nvSpPr>
          <p:spPr bwMode="auto">
            <a:xfrm>
              <a:off x="1674198" y="4541757"/>
              <a:ext cx="93236" cy="93236"/>
            </a:xfrm>
            <a:custGeom>
              <a:avLst/>
              <a:gdLst>
                <a:gd name="T0" fmla="*/ 24 w 163"/>
                <a:gd name="T1" fmla="*/ 24 h 163"/>
                <a:gd name="T2" fmla="*/ 13 w 163"/>
                <a:gd name="T3" fmla="*/ 36 h 163"/>
                <a:gd name="T4" fmla="*/ 6 w 163"/>
                <a:gd name="T5" fmla="*/ 51 h 163"/>
                <a:gd name="T6" fmla="*/ 1 w 163"/>
                <a:gd name="T7" fmla="*/ 65 h 163"/>
                <a:gd name="T8" fmla="*/ 0 w 163"/>
                <a:gd name="T9" fmla="*/ 82 h 163"/>
                <a:gd name="T10" fmla="*/ 1 w 163"/>
                <a:gd name="T11" fmla="*/ 97 h 163"/>
                <a:gd name="T12" fmla="*/ 2 w 163"/>
                <a:gd name="T13" fmla="*/ 105 h 163"/>
                <a:gd name="T14" fmla="*/ 6 w 163"/>
                <a:gd name="T15" fmla="*/ 113 h 163"/>
                <a:gd name="T16" fmla="*/ 8 w 163"/>
                <a:gd name="T17" fmla="*/ 119 h 163"/>
                <a:gd name="T18" fmla="*/ 13 w 163"/>
                <a:gd name="T19" fmla="*/ 126 h 163"/>
                <a:gd name="T20" fmla="*/ 24 w 163"/>
                <a:gd name="T21" fmla="*/ 139 h 163"/>
                <a:gd name="T22" fmla="*/ 36 w 163"/>
                <a:gd name="T23" fmla="*/ 149 h 163"/>
                <a:gd name="T24" fmla="*/ 50 w 163"/>
                <a:gd name="T25" fmla="*/ 157 h 163"/>
                <a:gd name="T26" fmla="*/ 65 w 163"/>
                <a:gd name="T27" fmla="*/ 161 h 163"/>
                <a:gd name="T28" fmla="*/ 81 w 163"/>
                <a:gd name="T29" fmla="*/ 163 h 163"/>
                <a:gd name="T30" fmla="*/ 89 w 163"/>
                <a:gd name="T31" fmla="*/ 162 h 163"/>
                <a:gd name="T32" fmla="*/ 89 w 163"/>
                <a:gd name="T33" fmla="*/ 161 h 163"/>
                <a:gd name="T34" fmla="*/ 90 w 163"/>
                <a:gd name="T35" fmla="*/ 161 h 163"/>
                <a:gd name="T36" fmla="*/ 92 w 163"/>
                <a:gd name="T37" fmla="*/ 161 h 163"/>
                <a:gd name="T38" fmla="*/ 97 w 163"/>
                <a:gd name="T39" fmla="*/ 161 h 163"/>
                <a:gd name="T40" fmla="*/ 104 w 163"/>
                <a:gd name="T41" fmla="*/ 159 h 163"/>
                <a:gd name="T42" fmla="*/ 104 w 163"/>
                <a:gd name="T43" fmla="*/ 157 h 163"/>
                <a:gd name="T44" fmla="*/ 105 w 163"/>
                <a:gd name="T45" fmla="*/ 157 h 163"/>
                <a:gd name="T46" fmla="*/ 108 w 163"/>
                <a:gd name="T47" fmla="*/ 157 h 163"/>
                <a:gd name="T48" fmla="*/ 113 w 163"/>
                <a:gd name="T49" fmla="*/ 157 h 163"/>
                <a:gd name="T50" fmla="*/ 119 w 163"/>
                <a:gd name="T51" fmla="*/ 153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2 w 163"/>
                <a:gd name="T63" fmla="*/ 119 h 163"/>
                <a:gd name="T64" fmla="*/ 157 w 163"/>
                <a:gd name="T65" fmla="*/ 113 h 163"/>
                <a:gd name="T66" fmla="*/ 157 w 163"/>
                <a:gd name="T67" fmla="*/ 108 h 163"/>
                <a:gd name="T68" fmla="*/ 157 w 163"/>
                <a:gd name="T69" fmla="*/ 106 h 163"/>
                <a:gd name="T70" fmla="*/ 157 w 163"/>
                <a:gd name="T71" fmla="*/ 105 h 163"/>
                <a:gd name="T72" fmla="*/ 158 w 163"/>
                <a:gd name="T73" fmla="*/ 105 h 163"/>
                <a:gd name="T74" fmla="*/ 161 w 163"/>
                <a:gd name="T75" fmla="*/ 97 h 163"/>
                <a:gd name="T76" fmla="*/ 161 w 163"/>
                <a:gd name="T77" fmla="*/ 93 h 163"/>
                <a:gd name="T78" fmla="*/ 161 w 163"/>
                <a:gd name="T79" fmla="*/ 90 h 163"/>
                <a:gd name="T80" fmla="*/ 161 w 163"/>
                <a:gd name="T81" fmla="*/ 89 h 163"/>
                <a:gd name="T82" fmla="*/ 162 w 163"/>
                <a:gd name="T83" fmla="*/ 89 h 163"/>
                <a:gd name="T84" fmla="*/ 163 w 163"/>
                <a:gd name="T85" fmla="*/ 82 h 163"/>
                <a:gd name="T86" fmla="*/ 161 w 163"/>
                <a:gd name="T87" fmla="*/ 65 h 163"/>
                <a:gd name="T88" fmla="*/ 157 w 163"/>
                <a:gd name="T89" fmla="*/ 51 h 163"/>
                <a:gd name="T90" fmla="*/ 149 w 163"/>
                <a:gd name="T91" fmla="*/ 36 h 163"/>
                <a:gd name="T92" fmla="*/ 139 w 163"/>
                <a:gd name="T93" fmla="*/ 24 h 163"/>
                <a:gd name="T94" fmla="*/ 126 w 163"/>
                <a:gd name="T95" fmla="*/ 13 h 163"/>
                <a:gd name="T96" fmla="*/ 119 w 163"/>
                <a:gd name="T97" fmla="*/ 9 h 163"/>
                <a:gd name="T98" fmla="*/ 113 w 163"/>
                <a:gd name="T99" fmla="*/ 6 h 163"/>
                <a:gd name="T100" fmla="*/ 104 w 163"/>
                <a:gd name="T101" fmla="*/ 3 h 163"/>
                <a:gd name="T102" fmla="*/ 97 w 163"/>
                <a:gd name="T103" fmla="*/ 1 h 163"/>
                <a:gd name="T104" fmla="*/ 81 w 163"/>
                <a:gd name="T105" fmla="*/ 0 h 163"/>
                <a:gd name="T106" fmla="*/ 65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1" y="163"/>
                  </a:lnTo>
                  <a:lnTo>
                    <a:pt x="89" y="162"/>
                  </a:lnTo>
                  <a:lnTo>
                    <a:pt x="89" y="161"/>
                  </a:lnTo>
                  <a:lnTo>
                    <a:pt x="90" y="161"/>
                  </a:lnTo>
                  <a:lnTo>
                    <a:pt x="92" y="161"/>
                  </a:lnTo>
                  <a:lnTo>
                    <a:pt x="97" y="161"/>
                  </a:lnTo>
                  <a:lnTo>
                    <a:pt x="104" y="159"/>
                  </a:lnTo>
                  <a:lnTo>
                    <a:pt x="104" y="157"/>
                  </a:lnTo>
                  <a:lnTo>
                    <a:pt x="105" y="157"/>
                  </a:lnTo>
                  <a:lnTo>
                    <a:pt x="108" y="157"/>
                  </a:lnTo>
                  <a:lnTo>
                    <a:pt x="113" y="157"/>
                  </a:lnTo>
                  <a:lnTo>
                    <a:pt x="119" y="153"/>
                  </a:lnTo>
                  <a:lnTo>
                    <a:pt x="126" y="149"/>
                  </a:lnTo>
                  <a:lnTo>
                    <a:pt x="132" y="144"/>
                  </a:lnTo>
                  <a:lnTo>
                    <a:pt x="139" y="139"/>
                  </a:ln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1" y="0"/>
                  </a:lnTo>
                  <a:lnTo>
                    <a:pt x="65" y="1"/>
                  </a:lnTo>
                  <a:lnTo>
                    <a:pt x="50" y="6"/>
                  </a:lnTo>
                  <a:lnTo>
                    <a:pt x="36" y="13"/>
                  </a:lnTo>
                  <a:lnTo>
                    <a:pt x="24" y="24"/>
                  </a:lnTo>
                  <a:close/>
                </a:path>
              </a:pathLst>
            </a:custGeom>
            <a:solidFill>
              <a:srgbClr val="8E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6" name="Freeform 99"/>
            <p:cNvSpPr>
              <a:spLocks/>
            </p:cNvSpPr>
            <p:nvPr/>
          </p:nvSpPr>
          <p:spPr bwMode="auto">
            <a:xfrm>
              <a:off x="2720518" y="3807952"/>
              <a:ext cx="93236" cy="93236"/>
            </a:xfrm>
            <a:custGeom>
              <a:avLst/>
              <a:gdLst>
                <a:gd name="T0" fmla="*/ 24 w 163"/>
                <a:gd name="T1" fmla="*/ 24 h 163"/>
                <a:gd name="T2" fmla="*/ 13 w 163"/>
                <a:gd name="T3" fmla="*/ 36 h 163"/>
                <a:gd name="T4" fmla="*/ 6 w 163"/>
                <a:gd name="T5" fmla="*/ 50 h 163"/>
                <a:gd name="T6" fmla="*/ 1 w 163"/>
                <a:gd name="T7" fmla="*/ 64 h 163"/>
                <a:gd name="T8" fmla="*/ 0 w 163"/>
                <a:gd name="T9" fmla="*/ 81 h 163"/>
                <a:gd name="T10" fmla="*/ 1 w 163"/>
                <a:gd name="T11" fmla="*/ 97 h 163"/>
                <a:gd name="T12" fmla="*/ 2 w 163"/>
                <a:gd name="T13" fmla="*/ 104 h 163"/>
                <a:gd name="T14" fmla="*/ 6 w 163"/>
                <a:gd name="T15" fmla="*/ 112 h 163"/>
                <a:gd name="T16" fmla="*/ 8 w 163"/>
                <a:gd name="T17" fmla="*/ 118 h 163"/>
                <a:gd name="T18" fmla="*/ 13 w 163"/>
                <a:gd name="T19" fmla="*/ 126 h 163"/>
                <a:gd name="T20" fmla="*/ 24 w 163"/>
                <a:gd name="T21" fmla="*/ 139 h 163"/>
                <a:gd name="T22" fmla="*/ 36 w 163"/>
                <a:gd name="T23" fmla="*/ 148 h 163"/>
                <a:gd name="T24" fmla="*/ 50 w 163"/>
                <a:gd name="T25" fmla="*/ 157 h 163"/>
                <a:gd name="T26" fmla="*/ 65 w 163"/>
                <a:gd name="T27" fmla="*/ 160 h 163"/>
                <a:gd name="T28" fmla="*/ 81 w 163"/>
                <a:gd name="T29" fmla="*/ 163 h 163"/>
                <a:gd name="T30" fmla="*/ 89 w 163"/>
                <a:gd name="T31" fmla="*/ 162 h 163"/>
                <a:gd name="T32" fmla="*/ 89 w 163"/>
                <a:gd name="T33" fmla="*/ 160 h 163"/>
                <a:gd name="T34" fmla="*/ 90 w 163"/>
                <a:gd name="T35" fmla="*/ 160 h 163"/>
                <a:gd name="T36" fmla="*/ 92 w 163"/>
                <a:gd name="T37" fmla="*/ 160 h 163"/>
                <a:gd name="T38" fmla="*/ 97 w 163"/>
                <a:gd name="T39" fmla="*/ 160 h 163"/>
                <a:gd name="T40" fmla="*/ 104 w 163"/>
                <a:gd name="T41" fmla="*/ 158 h 163"/>
                <a:gd name="T42" fmla="*/ 104 w 163"/>
                <a:gd name="T43" fmla="*/ 157 h 163"/>
                <a:gd name="T44" fmla="*/ 105 w 163"/>
                <a:gd name="T45" fmla="*/ 157 h 163"/>
                <a:gd name="T46" fmla="*/ 108 w 163"/>
                <a:gd name="T47" fmla="*/ 157 h 163"/>
                <a:gd name="T48" fmla="*/ 113 w 163"/>
                <a:gd name="T49" fmla="*/ 157 h 163"/>
                <a:gd name="T50" fmla="*/ 119 w 163"/>
                <a:gd name="T51" fmla="*/ 152 h 163"/>
                <a:gd name="T52" fmla="*/ 126 w 163"/>
                <a:gd name="T53" fmla="*/ 148 h 163"/>
                <a:gd name="T54" fmla="*/ 132 w 163"/>
                <a:gd name="T55" fmla="*/ 144 h 163"/>
                <a:gd name="T56" fmla="*/ 139 w 163"/>
                <a:gd name="T57" fmla="*/ 139 h 163"/>
                <a:gd name="T58" fmla="*/ 144 w 163"/>
                <a:gd name="T59" fmla="*/ 132 h 163"/>
                <a:gd name="T60" fmla="*/ 149 w 163"/>
                <a:gd name="T61" fmla="*/ 126 h 163"/>
                <a:gd name="T62" fmla="*/ 152 w 163"/>
                <a:gd name="T63" fmla="*/ 118 h 163"/>
                <a:gd name="T64" fmla="*/ 157 w 163"/>
                <a:gd name="T65" fmla="*/ 112 h 163"/>
                <a:gd name="T66" fmla="*/ 157 w 163"/>
                <a:gd name="T67" fmla="*/ 108 h 163"/>
                <a:gd name="T68" fmla="*/ 157 w 163"/>
                <a:gd name="T69" fmla="*/ 105 h 163"/>
                <a:gd name="T70" fmla="*/ 157 w 163"/>
                <a:gd name="T71" fmla="*/ 104 h 163"/>
                <a:gd name="T72" fmla="*/ 158 w 163"/>
                <a:gd name="T73" fmla="*/ 104 h 163"/>
                <a:gd name="T74" fmla="*/ 161 w 163"/>
                <a:gd name="T75" fmla="*/ 97 h 163"/>
                <a:gd name="T76" fmla="*/ 161 w 163"/>
                <a:gd name="T77" fmla="*/ 92 h 163"/>
                <a:gd name="T78" fmla="*/ 161 w 163"/>
                <a:gd name="T79" fmla="*/ 90 h 163"/>
                <a:gd name="T80" fmla="*/ 161 w 163"/>
                <a:gd name="T81" fmla="*/ 88 h 163"/>
                <a:gd name="T82" fmla="*/ 162 w 163"/>
                <a:gd name="T83" fmla="*/ 88 h 163"/>
                <a:gd name="T84" fmla="*/ 163 w 163"/>
                <a:gd name="T85" fmla="*/ 81 h 163"/>
                <a:gd name="T86" fmla="*/ 161 w 163"/>
                <a:gd name="T87" fmla="*/ 64 h 163"/>
                <a:gd name="T88" fmla="*/ 157 w 163"/>
                <a:gd name="T89" fmla="*/ 50 h 163"/>
                <a:gd name="T90" fmla="*/ 149 w 163"/>
                <a:gd name="T91" fmla="*/ 36 h 163"/>
                <a:gd name="T92" fmla="*/ 139 w 163"/>
                <a:gd name="T93" fmla="*/ 24 h 163"/>
                <a:gd name="T94" fmla="*/ 126 w 163"/>
                <a:gd name="T95" fmla="*/ 13 h 163"/>
                <a:gd name="T96" fmla="*/ 119 w 163"/>
                <a:gd name="T97" fmla="*/ 8 h 163"/>
                <a:gd name="T98" fmla="*/ 113 w 163"/>
                <a:gd name="T99" fmla="*/ 6 h 163"/>
                <a:gd name="T100" fmla="*/ 104 w 163"/>
                <a:gd name="T101" fmla="*/ 2 h 163"/>
                <a:gd name="T102" fmla="*/ 97 w 163"/>
                <a:gd name="T103" fmla="*/ 1 h 163"/>
                <a:gd name="T104" fmla="*/ 81 w 163"/>
                <a:gd name="T105" fmla="*/ 0 h 163"/>
                <a:gd name="T106" fmla="*/ 65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5" y="160"/>
                  </a:lnTo>
                  <a:lnTo>
                    <a:pt x="81" y="163"/>
                  </a:lnTo>
                  <a:lnTo>
                    <a:pt x="89" y="162"/>
                  </a:lnTo>
                  <a:lnTo>
                    <a:pt x="89" y="160"/>
                  </a:lnTo>
                  <a:lnTo>
                    <a:pt x="90" y="160"/>
                  </a:lnTo>
                  <a:lnTo>
                    <a:pt x="92" y="160"/>
                  </a:lnTo>
                  <a:lnTo>
                    <a:pt x="97" y="160"/>
                  </a:lnTo>
                  <a:lnTo>
                    <a:pt x="104" y="158"/>
                  </a:lnTo>
                  <a:lnTo>
                    <a:pt x="104" y="157"/>
                  </a:lnTo>
                  <a:lnTo>
                    <a:pt x="105" y="157"/>
                  </a:lnTo>
                  <a:lnTo>
                    <a:pt x="108" y="157"/>
                  </a:lnTo>
                  <a:lnTo>
                    <a:pt x="113" y="157"/>
                  </a:lnTo>
                  <a:lnTo>
                    <a:pt x="119" y="152"/>
                  </a:lnTo>
                  <a:lnTo>
                    <a:pt x="126" y="148"/>
                  </a:lnTo>
                  <a:lnTo>
                    <a:pt x="132" y="144"/>
                  </a:lnTo>
                  <a:lnTo>
                    <a:pt x="139" y="139"/>
                  </a:lnTo>
                  <a:lnTo>
                    <a:pt x="144" y="132"/>
                  </a:lnTo>
                  <a:lnTo>
                    <a:pt x="149" y="126"/>
                  </a:lnTo>
                  <a:lnTo>
                    <a:pt x="152" y="118"/>
                  </a:lnTo>
                  <a:lnTo>
                    <a:pt x="157" y="112"/>
                  </a:lnTo>
                  <a:lnTo>
                    <a:pt x="157" y="108"/>
                  </a:lnTo>
                  <a:lnTo>
                    <a:pt x="157" y="105"/>
                  </a:lnTo>
                  <a:lnTo>
                    <a:pt x="157" y="104"/>
                  </a:lnTo>
                  <a:lnTo>
                    <a:pt x="158"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close/>
                </a:path>
              </a:pathLst>
            </a:custGeom>
            <a:solidFill>
              <a:srgbClr val="8E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7" name="Freeform 100"/>
            <p:cNvSpPr>
              <a:spLocks/>
            </p:cNvSpPr>
            <p:nvPr/>
          </p:nvSpPr>
          <p:spPr bwMode="auto">
            <a:xfrm>
              <a:off x="2485701" y="3671550"/>
              <a:ext cx="93236" cy="93236"/>
            </a:xfrm>
            <a:custGeom>
              <a:avLst/>
              <a:gdLst>
                <a:gd name="T0" fmla="*/ 24 w 163"/>
                <a:gd name="T1" fmla="*/ 24 h 164"/>
                <a:gd name="T2" fmla="*/ 13 w 163"/>
                <a:gd name="T3" fmla="*/ 36 h 164"/>
                <a:gd name="T4" fmla="*/ 6 w 163"/>
                <a:gd name="T5" fmla="*/ 51 h 164"/>
                <a:gd name="T6" fmla="*/ 1 w 163"/>
                <a:gd name="T7" fmla="*/ 65 h 164"/>
                <a:gd name="T8" fmla="*/ 0 w 163"/>
                <a:gd name="T9" fmla="*/ 82 h 164"/>
                <a:gd name="T10" fmla="*/ 1 w 163"/>
                <a:gd name="T11" fmla="*/ 98 h 164"/>
                <a:gd name="T12" fmla="*/ 2 w 163"/>
                <a:gd name="T13" fmla="*/ 105 h 164"/>
                <a:gd name="T14" fmla="*/ 6 w 163"/>
                <a:gd name="T15" fmla="*/ 113 h 164"/>
                <a:gd name="T16" fmla="*/ 8 w 163"/>
                <a:gd name="T17" fmla="*/ 119 h 164"/>
                <a:gd name="T18" fmla="*/ 13 w 163"/>
                <a:gd name="T19" fmla="*/ 126 h 164"/>
                <a:gd name="T20" fmla="*/ 24 w 163"/>
                <a:gd name="T21" fmla="*/ 140 h 164"/>
                <a:gd name="T22" fmla="*/ 36 w 163"/>
                <a:gd name="T23" fmla="*/ 149 h 164"/>
                <a:gd name="T24" fmla="*/ 50 w 163"/>
                <a:gd name="T25" fmla="*/ 158 h 164"/>
                <a:gd name="T26" fmla="*/ 65 w 163"/>
                <a:gd name="T27" fmla="*/ 161 h 164"/>
                <a:gd name="T28" fmla="*/ 82 w 163"/>
                <a:gd name="T29" fmla="*/ 164 h 164"/>
                <a:gd name="T30" fmla="*/ 89 w 163"/>
                <a:gd name="T31" fmla="*/ 162 h 164"/>
                <a:gd name="T32" fmla="*/ 89 w 163"/>
                <a:gd name="T33" fmla="*/ 161 h 164"/>
                <a:gd name="T34" fmla="*/ 90 w 163"/>
                <a:gd name="T35" fmla="*/ 161 h 164"/>
                <a:gd name="T36" fmla="*/ 92 w 163"/>
                <a:gd name="T37" fmla="*/ 161 h 164"/>
                <a:gd name="T38" fmla="*/ 97 w 163"/>
                <a:gd name="T39" fmla="*/ 161 h 164"/>
                <a:gd name="T40" fmla="*/ 104 w 163"/>
                <a:gd name="T41" fmla="*/ 159 h 164"/>
                <a:gd name="T42" fmla="*/ 104 w 163"/>
                <a:gd name="T43" fmla="*/ 158 h 164"/>
                <a:gd name="T44" fmla="*/ 106 w 163"/>
                <a:gd name="T45" fmla="*/ 158 h 164"/>
                <a:gd name="T46" fmla="*/ 108 w 163"/>
                <a:gd name="T47" fmla="*/ 158 h 164"/>
                <a:gd name="T48" fmla="*/ 113 w 163"/>
                <a:gd name="T49" fmla="*/ 158 h 164"/>
                <a:gd name="T50" fmla="*/ 119 w 163"/>
                <a:gd name="T51" fmla="*/ 153 h 164"/>
                <a:gd name="T52" fmla="*/ 126 w 163"/>
                <a:gd name="T53" fmla="*/ 149 h 164"/>
                <a:gd name="T54" fmla="*/ 132 w 163"/>
                <a:gd name="T55" fmla="*/ 144 h 164"/>
                <a:gd name="T56" fmla="*/ 139 w 163"/>
                <a:gd name="T57" fmla="*/ 140 h 164"/>
                <a:gd name="T58" fmla="*/ 144 w 163"/>
                <a:gd name="T59" fmla="*/ 132 h 164"/>
                <a:gd name="T60" fmla="*/ 149 w 163"/>
                <a:gd name="T61" fmla="*/ 126 h 164"/>
                <a:gd name="T62" fmla="*/ 152 w 163"/>
                <a:gd name="T63" fmla="*/ 119 h 164"/>
                <a:gd name="T64" fmla="*/ 157 w 163"/>
                <a:gd name="T65" fmla="*/ 113 h 164"/>
                <a:gd name="T66" fmla="*/ 157 w 163"/>
                <a:gd name="T67" fmla="*/ 108 h 164"/>
                <a:gd name="T68" fmla="*/ 157 w 163"/>
                <a:gd name="T69" fmla="*/ 106 h 164"/>
                <a:gd name="T70" fmla="*/ 157 w 163"/>
                <a:gd name="T71" fmla="*/ 105 h 164"/>
                <a:gd name="T72" fmla="*/ 158 w 163"/>
                <a:gd name="T73" fmla="*/ 105 h 164"/>
                <a:gd name="T74" fmla="*/ 161 w 163"/>
                <a:gd name="T75" fmla="*/ 98 h 164"/>
                <a:gd name="T76" fmla="*/ 161 w 163"/>
                <a:gd name="T77" fmla="*/ 93 h 164"/>
                <a:gd name="T78" fmla="*/ 161 w 163"/>
                <a:gd name="T79" fmla="*/ 90 h 164"/>
                <a:gd name="T80" fmla="*/ 161 w 163"/>
                <a:gd name="T81" fmla="*/ 89 h 164"/>
                <a:gd name="T82" fmla="*/ 162 w 163"/>
                <a:gd name="T83" fmla="*/ 89 h 164"/>
                <a:gd name="T84" fmla="*/ 163 w 163"/>
                <a:gd name="T85" fmla="*/ 82 h 164"/>
                <a:gd name="T86" fmla="*/ 161 w 163"/>
                <a:gd name="T87" fmla="*/ 65 h 164"/>
                <a:gd name="T88" fmla="*/ 157 w 163"/>
                <a:gd name="T89" fmla="*/ 51 h 164"/>
                <a:gd name="T90" fmla="*/ 149 w 163"/>
                <a:gd name="T91" fmla="*/ 36 h 164"/>
                <a:gd name="T92" fmla="*/ 139 w 163"/>
                <a:gd name="T93" fmla="*/ 24 h 164"/>
                <a:gd name="T94" fmla="*/ 126 w 163"/>
                <a:gd name="T95" fmla="*/ 14 h 164"/>
                <a:gd name="T96" fmla="*/ 119 w 163"/>
                <a:gd name="T97" fmla="*/ 9 h 164"/>
                <a:gd name="T98" fmla="*/ 113 w 163"/>
                <a:gd name="T99" fmla="*/ 6 h 164"/>
                <a:gd name="T100" fmla="*/ 104 w 163"/>
                <a:gd name="T101" fmla="*/ 3 h 164"/>
                <a:gd name="T102" fmla="*/ 97 w 163"/>
                <a:gd name="T103" fmla="*/ 2 h 164"/>
                <a:gd name="T104" fmla="*/ 82 w 163"/>
                <a:gd name="T105" fmla="*/ 0 h 164"/>
                <a:gd name="T106" fmla="*/ 65 w 163"/>
                <a:gd name="T107" fmla="*/ 2 h 164"/>
                <a:gd name="T108" fmla="*/ 50 w 163"/>
                <a:gd name="T109" fmla="*/ 6 h 164"/>
                <a:gd name="T110" fmla="*/ 36 w 163"/>
                <a:gd name="T111" fmla="*/ 14 h 164"/>
                <a:gd name="T112" fmla="*/ 24 w 163"/>
                <a:gd name="T113" fmla="*/ 2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4">
                  <a:moveTo>
                    <a:pt x="24" y="24"/>
                  </a:moveTo>
                  <a:lnTo>
                    <a:pt x="13" y="36"/>
                  </a:lnTo>
                  <a:lnTo>
                    <a:pt x="6" y="51"/>
                  </a:lnTo>
                  <a:lnTo>
                    <a:pt x="1" y="65"/>
                  </a:lnTo>
                  <a:lnTo>
                    <a:pt x="0" y="82"/>
                  </a:lnTo>
                  <a:lnTo>
                    <a:pt x="1" y="98"/>
                  </a:lnTo>
                  <a:lnTo>
                    <a:pt x="2" y="105"/>
                  </a:lnTo>
                  <a:lnTo>
                    <a:pt x="6" y="113"/>
                  </a:lnTo>
                  <a:lnTo>
                    <a:pt x="8" y="119"/>
                  </a:lnTo>
                  <a:lnTo>
                    <a:pt x="13" y="126"/>
                  </a:lnTo>
                  <a:lnTo>
                    <a:pt x="24" y="140"/>
                  </a:lnTo>
                  <a:lnTo>
                    <a:pt x="36" y="149"/>
                  </a:lnTo>
                  <a:lnTo>
                    <a:pt x="50" y="158"/>
                  </a:lnTo>
                  <a:lnTo>
                    <a:pt x="65" y="161"/>
                  </a:lnTo>
                  <a:lnTo>
                    <a:pt x="82" y="164"/>
                  </a:lnTo>
                  <a:lnTo>
                    <a:pt x="89" y="162"/>
                  </a:lnTo>
                  <a:lnTo>
                    <a:pt x="89" y="161"/>
                  </a:lnTo>
                  <a:lnTo>
                    <a:pt x="90" y="161"/>
                  </a:lnTo>
                  <a:lnTo>
                    <a:pt x="92" y="161"/>
                  </a:lnTo>
                  <a:lnTo>
                    <a:pt x="97" y="161"/>
                  </a:lnTo>
                  <a:lnTo>
                    <a:pt x="104" y="159"/>
                  </a:lnTo>
                  <a:lnTo>
                    <a:pt x="104" y="158"/>
                  </a:lnTo>
                  <a:lnTo>
                    <a:pt x="106" y="158"/>
                  </a:lnTo>
                  <a:lnTo>
                    <a:pt x="108" y="158"/>
                  </a:lnTo>
                  <a:lnTo>
                    <a:pt x="113" y="158"/>
                  </a:lnTo>
                  <a:lnTo>
                    <a:pt x="119" y="153"/>
                  </a:lnTo>
                  <a:lnTo>
                    <a:pt x="126" y="149"/>
                  </a:lnTo>
                  <a:lnTo>
                    <a:pt x="132" y="144"/>
                  </a:lnTo>
                  <a:lnTo>
                    <a:pt x="139" y="140"/>
                  </a:lnTo>
                  <a:lnTo>
                    <a:pt x="144" y="132"/>
                  </a:lnTo>
                  <a:lnTo>
                    <a:pt x="149" y="126"/>
                  </a:lnTo>
                  <a:lnTo>
                    <a:pt x="152" y="119"/>
                  </a:lnTo>
                  <a:lnTo>
                    <a:pt x="157" y="113"/>
                  </a:lnTo>
                  <a:lnTo>
                    <a:pt x="157" y="108"/>
                  </a:lnTo>
                  <a:lnTo>
                    <a:pt x="157" y="106"/>
                  </a:lnTo>
                  <a:lnTo>
                    <a:pt x="157" y="105"/>
                  </a:lnTo>
                  <a:lnTo>
                    <a:pt x="158" y="105"/>
                  </a:lnTo>
                  <a:lnTo>
                    <a:pt x="161" y="98"/>
                  </a:lnTo>
                  <a:lnTo>
                    <a:pt x="161" y="93"/>
                  </a:lnTo>
                  <a:lnTo>
                    <a:pt x="161" y="90"/>
                  </a:lnTo>
                  <a:lnTo>
                    <a:pt x="161" y="89"/>
                  </a:lnTo>
                  <a:lnTo>
                    <a:pt x="162" y="89"/>
                  </a:lnTo>
                  <a:lnTo>
                    <a:pt x="163" y="82"/>
                  </a:lnTo>
                  <a:lnTo>
                    <a:pt x="161" y="65"/>
                  </a:lnTo>
                  <a:lnTo>
                    <a:pt x="157" y="51"/>
                  </a:lnTo>
                  <a:lnTo>
                    <a:pt x="149" y="36"/>
                  </a:lnTo>
                  <a:lnTo>
                    <a:pt x="139" y="24"/>
                  </a:lnTo>
                  <a:lnTo>
                    <a:pt x="126" y="14"/>
                  </a:lnTo>
                  <a:lnTo>
                    <a:pt x="119" y="9"/>
                  </a:lnTo>
                  <a:lnTo>
                    <a:pt x="113" y="6"/>
                  </a:lnTo>
                  <a:lnTo>
                    <a:pt x="104" y="3"/>
                  </a:lnTo>
                  <a:lnTo>
                    <a:pt x="97" y="2"/>
                  </a:lnTo>
                  <a:lnTo>
                    <a:pt x="82" y="0"/>
                  </a:lnTo>
                  <a:lnTo>
                    <a:pt x="65" y="2"/>
                  </a:lnTo>
                  <a:lnTo>
                    <a:pt x="50" y="6"/>
                  </a:lnTo>
                  <a:lnTo>
                    <a:pt x="36" y="14"/>
                  </a:lnTo>
                  <a:lnTo>
                    <a:pt x="24" y="24"/>
                  </a:lnTo>
                  <a:close/>
                </a:path>
              </a:pathLst>
            </a:custGeom>
            <a:solidFill>
              <a:srgbClr val="8E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9" name="Freeform 102"/>
            <p:cNvSpPr>
              <a:spLocks/>
            </p:cNvSpPr>
            <p:nvPr/>
          </p:nvSpPr>
          <p:spPr bwMode="auto">
            <a:xfrm>
              <a:off x="2829295" y="3863203"/>
              <a:ext cx="93236" cy="93236"/>
            </a:xfrm>
            <a:custGeom>
              <a:avLst/>
              <a:gdLst>
                <a:gd name="T0" fmla="*/ 82 w 164"/>
                <a:gd name="T1" fmla="*/ 163 h 163"/>
                <a:gd name="T2" fmla="*/ 89 w 164"/>
                <a:gd name="T3" fmla="*/ 162 h 163"/>
                <a:gd name="T4" fmla="*/ 89 w 164"/>
                <a:gd name="T5" fmla="*/ 160 h 163"/>
                <a:gd name="T6" fmla="*/ 90 w 164"/>
                <a:gd name="T7" fmla="*/ 160 h 163"/>
                <a:gd name="T8" fmla="*/ 93 w 164"/>
                <a:gd name="T9" fmla="*/ 160 h 163"/>
                <a:gd name="T10" fmla="*/ 98 w 164"/>
                <a:gd name="T11" fmla="*/ 160 h 163"/>
                <a:gd name="T12" fmla="*/ 105 w 164"/>
                <a:gd name="T13" fmla="*/ 158 h 163"/>
                <a:gd name="T14" fmla="*/ 105 w 164"/>
                <a:gd name="T15" fmla="*/ 157 h 163"/>
                <a:gd name="T16" fmla="*/ 106 w 164"/>
                <a:gd name="T17" fmla="*/ 157 h 163"/>
                <a:gd name="T18" fmla="*/ 108 w 164"/>
                <a:gd name="T19" fmla="*/ 157 h 163"/>
                <a:gd name="T20" fmla="*/ 113 w 164"/>
                <a:gd name="T21" fmla="*/ 157 h 163"/>
                <a:gd name="T22" fmla="*/ 119 w 164"/>
                <a:gd name="T23" fmla="*/ 152 h 163"/>
                <a:gd name="T24" fmla="*/ 126 w 164"/>
                <a:gd name="T25" fmla="*/ 148 h 163"/>
                <a:gd name="T26" fmla="*/ 132 w 164"/>
                <a:gd name="T27" fmla="*/ 144 h 163"/>
                <a:gd name="T28" fmla="*/ 140 w 164"/>
                <a:gd name="T29" fmla="*/ 139 h 163"/>
                <a:gd name="T30" fmla="*/ 144 w 164"/>
                <a:gd name="T31" fmla="*/ 132 h 163"/>
                <a:gd name="T32" fmla="*/ 149 w 164"/>
                <a:gd name="T33" fmla="*/ 126 h 163"/>
                <a:gd name="T34" fmla="*/ 153 w 164"/>
                <a:gd name="T35" fmla="*/ 118 h 163"/>
                <a:gd name="T36" fmla="*/ 158 w 164"/>
                <a:gd name="T37" fmla="*/ 112 h 163"/>
                <a:gd name="T38" fmla="*/ 158 w 164"/>
                <a:gd name="T39" fmla="*/ 108 h 163"/>
                <a:gd name="T40" fmla="*/ 158 w 164"/>
                <a:gd name="T41" fmla="*/ 105 h 163"/>
                <a:gd name="T42" fmla="*/ 158 w 164"/>
                <a:gd name="T43" fmla="*/ 104 h 163"/>
                <a:gd name="T44" fmla="*/ 159 w 164"/>
                <a:gd name="T45" fmla="*/ 104 h 163"/>
                <a:gd name="T46" fmla="*/ 161 w 164"/>
                <a:gd name="T47" fmla="*/ 97 h 163"/>
                <a:gd name="T48" fmla="*/ 161 w 164"/>
                <a:gd name="T49" fmla="*/ 92 h 163"/>
                <a:gd name="T50" fmla="*/ 161 w 164"/>
                <a:gd name="T51" fmla="*/ 90 h 163"/>
                <a:gd name="T52" fmla="*/ 161 w 164"/>
                <a:gd name="T53" fmla="*/ 88 h 163"/>
                <a:gd name="T54" fmla="*/ 162 w 164"/>
                <a:gd name="T55" fmla="*/ 88 h 163"/>
                <a:gd name="T56" fmla="*/ 164 w 164"/>
                <a:gd name="T57" fmla="*/ 81 h 163"/>
                <a:gd name="T58" fmla="*/ 161 w 164"/>
                <a:gd name="T59" fmla="*/ 64 h 163"/>
                <a:gd name="T60" fmla="*/ 158 w 164"/>
                <a:gd name="T61" fmla="*/ 50 h 163"/>
                <a:gd name="T62" fmla="*/ 149 w 164"/>
                <a:gd name="T63" fmla="*/ 36 h 163"/>
                <a:gd name="T64" fmla="*/ 140 w 164"/>
                <a:gd name="T65" fmla="*/ 24 h 163"/>
                <a:gd name="T66" fmla="*/ 126 w 164"/>
                <a:gd name="T67" fmla="*/ 13 h 163"/>
                <a:gd name="T68" fmla="*/ 119 w 164"/>
                <a:gd name="T69" fmla="*/ 8 h 163"/>
                <a:gd name="T70" fmla="*/ 113 w 164"/>
                <a:gd name="T71" fmla="*/ 6 h 163"/>
                <a:gd name="T72" fmla="*/ 105 w 164"/>
                <a:gd name="T73" fmla="*/ 2 h 163"/>
                <a:gd name="T74" fmla="*/ 98 w 164"/>
                <a:gd name="T75" fmla="*/ 1 h 163"/>
                <a:gd name="T76" fmla="*/ 82 w 164"/>
                <a:gd name="T77" fmla="*/ 0 h 163"/>
                <a:gd name="T78" fmla="*/ 65 w 164"/>
                <a:gd name="T79" fmla="*/ 1 h 163"/>
                <a:gd name="T80" fmla="*/ 51 w 164"/>
                <a:gd name="T81" fmla="*/ 6 h 163"/>
                <a:gd name="T82" fmla="*/ 36 w 164"/>
                <a:gd name="T83" fmla="*/ 13 h 163"/>
                <a:gd name="T84" fmla="*/ 24 w 164"/>
                <a:gd name="T85" fmla="*/ 24 h 163"/>
                <a:gd name="T86" fmla="*/ 14 w 164"/>
                <a:gd name="T87" fmla="*/ 36 h 163"/>
                <a:gd name="T88" fmla="*/ 6 w 164"/>
                <a:gd name="T89" fmla="*/ 50 h 163"/>
                <a:gd name="T90" fmla="*/ 2 w 164"/>
                <a:gd name="T91" fmla="*/ 64 h 163"/>
                <a:gd name="T92" fmla="*/ 0 w 164"/>
                <a:gd name="T93" fmla="*/ 81 h 163"/>
                <a:gd name="T94" fmla="*/ 2 w 164"/>
                <a:gd name="T95" fmla="*/ 97 h 163"/>
                <a:gd name="T96" fmla="*/ 3 w 164"/>
                <a:gd name="T97" fmla="*/ 104 h 163"/>
                <a:gd name="T98" fmla="*/ 6 w 164"/>
                <a:gd name="T99" fmla="*/ 112 h 163"/>
                <a:gd name="T100" fmla="*/ 9 w 164"/>
                <a:gd name="T101" fmla="*/ 118 h 163"/>
                <a:gd name="T102" fmla="*/ 14 w 164"/>
                <a:gd name="T103" fmla="*/ 126 h 163"/>
                <a:gd name="T104" fmla="*/ 24 w 164"/>
                <a:gd name="T105" fmla="*/ 139 h 163"/>
                <a:gd name="T106" fmla="*/ 36 w 164"/>
                <a:gd name="T107" fmla="*/ 148 h 163"/>
                <a:gd name="T108" fmla="*/ 51 w 164"/>
                <a:gd name="T109" fmla="*/ 157 h 163"/>
                <a:gd name="T110" fmla="*/ 65 w 164"/>
                <a:gd name="T111" fmla="*/ 160 h 163"/>
                <a:gd name="T112" fmla="*/ 82 w 164"/>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82" y="163"/>
                  </a:moveTo>
                  <a:lnTo>
                    <a:pt x="89" y="162"/>
                  </a:lnTo>
                  <a:lnTo>
                    <a:pt x="89" y="160"/>
                  </a:lnTo>
                  <a:lnTo>
                    <a:pt x="90" y="160"/>
                  </a:lnTo>
                  <a:lnTo>
                    <a:pt x="93" y="160"/>
                  </a:lnTo>
                  <a:lnTo>
                    <a:pt x="98" y="160"/>
                  </a:lnTo>
                  <a:lnTo>
                    <a:pt x="105" y="158"/>
                  </a:lnTo>
                  <a:lnTo>
                    <a:pt x="105" y="157"/>
                  </a:lnTo>
                  <a:lnTo>
                    <a:pt x="106" y="157"/>
                  </a:lnTo>
                  <a:lnTo>
                    <a:pt x="108" y="157"/>
                  </a:lnTo>
                  <a:lnTo>
                    <a:pt x="113" y="157"/>
                  </a:lnTo>
                  <a:lnTo>
                    <a:pt x="119" y="152"/>
                  </a:lnTo>
                  <a:lnTo>
                    <a:pt x="126" y="148"/>
                  </a:lnTo>
                  <a:lnTo>
                    <a:pt x="132" y="144"/>
                  </a:lnTo>
                  <a:lnTo>
                    <a:pt x="140" y="139"/>
                  </a:lnTo>
                  <a:lnTo>
                    <a:pt x="144" y="132"/>
                  </a:lnTo>
                  <a:lnTo>
                    <a:pt x="149" y="126"/>
                  </a:lnTo>
                  <a:lnTo>
                    <a:pt x="153" y="118"/>
                  </a:lnTo>
                  <a:lnTo>
                    <a:pt x="158" y="112"/>
                  </a:lnTo>
                  <a:lnTo>
                    <a:pt x="158" y="108"/>
                  </a:lnTo>
                  <a:lnTo>
                    <a:pt x="158" y="105"/>
                  </a:lnTo>
                  <a:lnTo>
                    <a:pt x="158" y="104"/>
                  </a:lnTo>
                  <a:lnTo>
                    <a:pt x="159" y="104"/>
                  </a:lnTo>
                  <a:lnTo>
                    <a:pt x="161" y="97"/>
                  </a:lnTo>
                  <a:lnTo>
                    <a:pt x="161" y="92"/>
                  </a:lnTo>
                  <a:lnTo>
                    <a:pt x="161" y="90"/>
                  </a:lnTo>
                  <a:lnTo>
                    <a:pt x="161" y="88"/>
                  </a:lnTo>
                  <a:lnTo>
                    <a:pt x="162" y="88"/>
                  </a:lnTo>
                  <a:lnTo>
                    <a:pt x="164" y="81"/>
                  </a:lnTo>
                  <a:lnTo>
                    <a:pt x="161" y="64"/>
                  </a:lnTo>
                  <a:lnTo>
                    <a:pt x="158" y="50"/>
                  </a:lnTo>
                  <a:lnTo>
                    <a:pt x="149" y="36"/>
                  </a:lnTo>
                  <a:lnTo>
                    <a:pt x="140" y="24"/>
                  </a:lnTo>
                  <a:lnTo>
                    <a:pt x="126" y="13"/>
                  </a:lnTo>
                  <a:lnTo>
                    <a:pt x="119" y="8"/>
                  </a:lnTo>
                  <a:lnTo>
                    <a:pt x="113" y="6"/>
                  </a:lnTo>
                  <a:lnTo>
                    <a:pt x="105" y="2"/>
                  </a:lnTo>
                  <a:lnTo>
                    <a:pt x="98" y="1"/>
                  </a:lnTo>
                  <a:lnTo>
                    <a:pt x="82" y="0"/>
                  </a:lnTo>
                  <a:lnTo>
                    <a:pt x="65" y="1"/>
                  </a:lnTo>
                  <a:lnTo>
                    <a:pt x="51" y="6"/>
                  </a:lnTo>
                  <a:lnTo>
                    <a:pt x="36" y="13"/>
                  </a:lnTo>
                  <a:lnTo>
                    <a:pt x="24" y="24"/>
                  </a:lnTo>
                  <a:lnTo>
                    <a:pt x="14" y="36"/>
                  </a:lnTo>
                  <a:lnTo>
                    <a:pt x="6" y="50"/>
                  </a:lnTo>
                  <a:lnTo>
                    <a:pt x="2" y="64"/>
                  </a:lnTo>
                  <a:lnTo>
                    <a:pt x="0" y="81"/>
                  </a:lnTo>
                  <a:lnTo>
                    <a:pt x="2" y="97"/>
                  </a:lnTo>
                  <a:lnTo>
                    <a:pt x="3" y="104"/>
                  </a:lnTo>
                  <a:lnTo>
                    <a:pt x="6" y="112"/>
                  </a:lnTo>
                  <a:lnTo>
                    <a:pt x="9" y="118"/>
                  </a:lnTo>
                  <a:lnTo>
                    <a:pt x="14" y="126"/>
                  </a:lnTo>
                  <a:lnTo>
                    <a:pt x="24" y="139"/>
                  </a:lnTo>
                  <a:lnTo>
                    <a:pt x="36" y="148"/>
                  </a:lnTo>
                  <a:lnTo>
                    <a:pt x="51" y="157"/>
                  </a:lnTo>
                  <a:lnTo>
                    <a:pt x="65" y="160"/>
                  </a:lnTo>
                  <a:lnTo>
                    <a:pt x="82" y="163"/>
                  </a:lnTo>
                  <a:close/>
                </a:path>
              </a:pathLst>
            </a:custGeom>
            <a:solidFill>
              <a:srgbClr val="1D7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0" name="Freeform 103"/>
            <p:cNvSpPr>
              <a:spLocks/>
            </p:cNvSpPr>
            <p:nvPr/>
          </p:nvSpPr>
          <p:spPr bwMode="auto">
            <a:xfrm>
              <a:off x="1703551" y="5033839"/>
              <a:ext cx="94964" cy="93236"/>
            </a:xfrm>
            <a:custGeom>
              <a:avLst/>
              <a:gdLst>
                <a:gd name="T0" fmla="*/ 81 w 163"/>
                <a:gd name="T1" fmla="*/ 163 h 163"/>
                <a:gd name="T2" fmla="*/ 88 w 163"/>
                <a:gd name="T3" fmla="*/ 162 h 163"/>
                <a:gd name="T4" fmla="*/ 88 w 163"/>
                <a:gd name="T5" fmla="*/ 161 h 163"/>
                <a:gd name="T6" fmla="*/ 90 w 163"/>
                <a:gd name="T7" fmla="*/ 161 h 163"/>
                <a:gd name="T8" fmla="*/ 92 w 163"/>
                <a:gd name="T9" fmla="*/ 161 h 163"/>
                <a:gd name="T10" fmla="*/ 97 w 163"/>
                <a:gd name="T11" fmla="*/ 161 h 163"/>
                <a:gd name="T12" fmla="*/ 104 w 163"/>
                <a:gd name="T13" fmla="*/ 159 h 163"/>
                <a:gd name="T14" fmla="*/ 104 w 163"/>
                <a:gd name="T15" fmla="*/ 157 h 163"/>
                <a:gd name="T16" fmla="*/ 105 w 163"/>
                <a:gd name="T17" fmla="*/ 157 h 163"/>
                <a:gd name="T18" fmla="*/ 108 w 163"/>
                <a:gd name="T19" fmla="*/ 157 h 163"/>
                <a:gd name="T20" fmla="*/ 112 w 163"/>
                <a:gd name="T21" fmla="*/ 157 h 163"/>
                <a:gd name="T22" fmla="*/ 118 w 163"/>
                <a:gd name="T23" fmla="*/ 153 h 163"/>
                <a:gd name="T24" fmla="*/ 126 w 163"/>
                <a:gd name="T25" fmla="*/ 149 h 163"/>
                <a:gd name="T26" fmla="*/ 132 w 163"/>
                <a:gd name="T27" fmla="*/ 144 h 163"/>
                <a:gd name="T28" fmla="*/ 139 w 163"/>
                <a:gd name="T29" fmla="*/ 139 h 163"/>
                <a:gd name="T30" fmla="*/ 144 w 163"/>
                <a:gd name="T31" fmla="*/ 132 h 163"/>
                <a:gd name="T32" fmla="*/ 148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5 h 163"/>
                <a:gd name="T44" fmla="*/ 158 w 163"/>
                <a:gd name="T45" fmla="*/ 105 h 163"/>
                <a:gd name="T46" fmla="*/ 160 w 163"/>
                <a:gd name="T47" fmla="*/ 98 h 163"/>
                <a:gd name="T48" fmla="*/ 160 w 163"/>
                <a:gd name="T49" fmla="*/ 93 h 163"/>
                <a:gd name="T50" fmla="*/ 160 w 163"/>
                <a:gd name="T51" fmla="*/ 90 h 163"/>
                <a:gd name="T52" fmla="*/ 160 w 163"/>
                <a:gd name="T53" fmla="*/ 89 h 163"/>
                <a:gd name="T54" fmla="*/ 162 w 163"/>
                <a:gd name="T55" fmla="*/ 89 h 163"/>
                <a:gd name="T56" fmla="*/ 163 w 163"/>
                <a:gd name="T57" fmla="*/ 82 h 163"/>
                <a:gd name="T58" fmla="*/ 160 w 163"/>
                <a:gd name="T59" fmla="*/ 65 h 163"/>
                <a:gd name="T60" fmla="*/ 157 w 163"/>
                <a:gd name="T61" fmla="*/ 51 h 163"/>
                <a:gd name="T62" fmla="*/ 148 w 163"/>
                <a:gd name="T63" fmla="*/ 36 h 163"/>
                <a:gd name="T64" fmla="*/ 139 w 163"/>
                <a:gd name="T65" fmla="*/ 24 h 163"/>
                <a:gd name="T66" fmla="*/ 126 w 163"/>
                <a:gd name="T67" fmla="*/ 14 h 163"/>
                <a:gd name="T68" fmla="*/ 118 w 163"/>
                <a:gd name="T69" fmla="*/ 9 h 163"/>
                <a:gd name="T70" fmla="*/ 112 w 163"/>
                <a:gd name="T71" fmla="*/ 6 h 163"/>
                <a:gd name="T72" fmla="*/ 104 w 163"/>
                <a:gd name="T73" fmla="*/ 3 h 163"/>
                <a:gd name="T74" fmla="*/ 97 w 163"/>
                <a:gd name="T75" fmla="*/ 2 h 163"/>
                <a:gd name="T76" fmla="*/ 81 w 163"/>
                <a:gd name="T77" fmla="*/ 0 h 163"/>
                <a:gd name="T78" fmla="*/ 64 w 163"/>
                <a:gd name="T79" fmla="*/ 2 h 163"/>
                <a:gd name="T80" fmla="*/ 50 w 163"/>
                <a:gd name="T81" fmla="*/ 6 h 163"/>
                <a:gd name="T82" fmla="*/ 36 w 163"/>
                <a:gd name="T83" fmla="*/ 14 h 163"/>
                <a:gd name="T84" fmla="*/ 24 w 163"/>
                <a:gd name="T85" fmla="*/ 24 h 163"/>
                <a:gd name="T86" fmla="*/ 13 w 163"/>
                <a:gd name="T87" fmla="*/ 36 h 163"/>
                <a:gd name="T88" fmla="*/ 6 w 163"/>
                <a:gd name="T89" fmla="*/ 51 h 163"/>
                <a:gd name="T90" fmla="*/ 1 w 163"/>
                <a:gd name="T91" fmla="*/ 65 h 163"/>
                <a:gd name="T92" fmla="*/ 0 w 163"/>
                <a:gd name="T93" fmla="*/ 82 h 163"/>
                <a:gd name="T94" fmla="*/ 1 w 163"/>
                <a:gd name="T95" fmla="*/ 98 h 163"/>
                <a:gd name="T96" fmla="*/ 2 w 163"/>
                <a:gd name="T97" fmla="*/ 105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4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1"/>
                  </a:lnTo>
                  <a:lnTo>
                    <a:pt x="90" y="161"/>
                  </a:lnTo>
                  <a:lnTo>
                    <a:pt x="92" y="161"/>
                  </a:lnTo>
                  <a:lnTo>
                    <a:pt x="97" y="161"/>
                  </a:lnTo>
                  <a:lnTo>
                    <a:pt x="104" y="159"/>
                  </a:lnTo>
                  <a:lnTo>
                    <a:pt x="104" y="157"/>
                  </a:lnTo>
                  <a:lnTo>
                    <a:pt x="105" y="157"/>
                  </a:lnTo>
                  <a:lnTo>
                    <a:pt x="108" y="157"/>
                  </a:lnTo>
                  <a:lnTo>
                    <a:pt x="112" y="157"/>
                  </a:lnTo>
                  <a:lnTo>
                    <a:pt x="118" y="153"/>
                  </a:lnTo>
                  <a:lnTo>
                    <a:pt x="126" y="149"/>
                  </a:lnTo>
                  <a:lnTo>
                    <a:pt x="132" y="144"/>
                  </a:lnTo>
                  <a:lnTo>
                    <a:pt x="139" y="139"/>
                  </a:lnTo>
                  <a:lnTo>
                    <a:pt x="144" y="132"/>
                  </a:lnTo>
                  <a:lnTo>
                    <a:pt x="148" y="126"/>
                  </a:lnTo>
                  <a:lnTo>
                    <a:pt x="152" y="119"/>
                  </a:lnTo>
                  <a:lnTo>
                    <a:pt x="157" y="113"/>
                  </a:lnTo>
                  <a:lnTo>
                    <a:pt x="157" y="108"/>
                  </a:lnTo>
                  <a:lnTo>
                    <a:pt x="157" y="106"/>
                  </a:lnTo>
                  <a:lnTo>
                    <a:pt x="157" y="105"/>
                  </a:lnTo>
                  <a:lnTo>
                    <a:pt x="158" y="105"/>
                  </a:lnTo>
                  <a:lnTo>
                    <a:pt x="160" y="98"/>
                  </a:lnTo>
                  <a:lnTo>
                    <a:pt x="160" y="93"/>
                  </a:lnTo>
                  <a:lnTo>
                    <a:pt x="160" y="90"/>
                  </a:lnTo>
                  <a:lnTo>
                    <a:pt x="160" y="89"/>
                  </a:lnTo>
                  <a:lnTo>
                    <a:pt x="162" y="89"/>
                  </a:lnTo>
                  <a:lnTo>
                    <a:pt x="163" y="82"/>
                  </a:lnTo>
                  <a:lnTo>
                    <a:pt x="160" y="65"/>
                  </a:lnTo>
                  <a:lnTo>
                    <a:pt x="157" y="51"/>
                  </a:lnTo>
                  <a:lnTo>
                    <a:pt x="148" y="36"/>
                  </a:lnTo>
                  <a:lnTo>
                    <a:pt x="139" y="24"/>
                  </a:lnTo>
                  <a:lnTo>
                    <a:pt x="126" y="14"/>
                  </a:lnTo>
                  <a:lnTo>
                    <a:pt x="118" y="9"/>
                  </a:lnTo>
                  <a:lnTo>
                    <a:pt x="112" y="6"/>
                  </a:lnTo>
                  <a:lnTo>
                    <a:pt x="104" y="3"/>
                  </a:lnTo>
                  <a:lnTo>
                    <a:pt x="97" y="2"/>
                  </a:lnTo>
                  <a:lnTo>
                    <a:pt x="81" y="0"/>
                  </a:lnTo>
                  <a:lnTo>
                    <a:pt x="64" y="2"/>
                  </a:lnTo>
                  <a:lnTo>
                    <a:pt x="50" y="6"/>
                  </a:lnTo>
                  <a:lnTo>
                    <a:pt x="36" y="14"/>
                  </a:lnTo>
                  <a:lnTo>
                    <a:pt x="24" y="24"/>
                  </a:lnTo>
                  <a:lnTo>
                    <a:pt x="13" y="36"/>
                  </a:lnTo>
                  <a:lnTo>
                    <a:pt x="6" y="51"/>
                  </a:lnTo>
                  <a:lnTo>
                    <a:pt x="1" y="65"/>
                  </a:lnTo>
                  <a:lnTo>
                    <a:pt x="0" y="82"/>
                  </a:lnTo>
                  <a:lnTo>
                    <a:pt x="1" y="98"/>
                  </a:lnTo>
                  <a:lnTo>
                    <a:pt x="2" y="105"/>
                  </a:lnTo>
                  <a:lnTo>
                    <a:pt x="6" y="113"/>
                  </a:lnTo>
                  <a:lnTo>
                    <a:pt x="8" y="119"/>
                  </a:lnTo>
                  <a:lnTo>
                    <a:pt x="13" y="126"/>
                  </a:lnTo>
                  <a:lnTo>
                    <a:pt x="24" y="139"/>
                  </a:lnTo>
                  <a:lnTo>
                    <a:pt x="36" y="149"/>
                  </a:lnTo>
                  <a:lnTo>
                    <a:pt x="50" y="157"/>
                  </a:lnTo>
                  <a:lnTo>
                    <a:pt x="64" y="161"/>
                  </a:lnTo>
                  <a:lnTo>
                    <a:pt x="81" y="163"/>
                  </a:lnTo>
                  <a:close/>
                </a:path>
              </a:pathLst>
            </a:custGeom>
            <a:solidFill>
              <a:srgbClr val="1D7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1" name="Freeform 104"/>
            <p:cNvSpPr>
              <a:spLocks/>
            </p:cNvSpPr>
            <p:nvPr/>
          </p:nvSpPr>
          <p:spPr bwMode="auto">
            <a:xfrm>
              <a:off x="2035058" y="5190959"/>
              <a:ext cx="93236" cy="93236"/>
            </a:xfrm>
            <a:custGeom>
              <a:avLst/>
              <a:gdLst>
                <a:gd name="T0" fmla="*/ 82 w 164"/>
                <a:gd name="T1" fmla="*/ 163 h 163"/>
                <a:gd name="T2" fmla="*/ 89 w 164"/>
                <a:gd name="T3" fmla="*/ 162 h 163"/>
                <a:gd name="T4" fmla="*/ 89 w 164"/>
                <a:gd name="T5" fmla="*/ 161 h 163"/>
                <a:gd name="T6" fmla="*/ 90 w 164"/>
                <a:gd name="T7" fmla="*/ 161 h 163"/>
                <a:gd name="T8" fmla="*/ 93 w 164"/>
                <a:gd name="T9" fmla="*/ 161 h 163"/>
                <a:gd name="T10" fmla="*/ 98 w 164"/>
                <a:gd name="T11" fmla="*/ 161 h 163"/>
                <a:gd name="T12" fmla="*/ 105 w 164"/>
                <a:gd name="T13" fmla="*/ 158 h 163"/>
                <a:gd name="T14" fmla="*/ 105 w 164"/>
                <a:gd name="T15" fmla="*/ 157 h 163"/>
                <a:gd name="T16" fmla="*/ 106 w 164"/>
                <a:gd name="T17" fmla="*/ 157 h 163"/>
                <a:gd name="T18" fmla="*/ 108 w 164"/>
                <a:gd name="T19" fmla="*/ 157 h 163"/>
                <a:gd name="T20" fmla="*/ 113 w 164"/>
                <a:gd name="T21" fmla="*/ 157 h 163"/>
                <a:gd name="T22" fmla="*/ 119 w 164"/>
                <a:gd name="T23" fmla="*/ 152 h 163"/>
                <a:gd name="T24" fmla="*/ 126 w 164"/>
                <a:gd name="T25" fmla="*/ 149 h 163"/>
                <a:gd name="T26" fmla="*/ 132 w 164"/>
                <a:gd name="T27" fmla="*/ 144 h 163"/>
                <a:gd name="T28" fmla="*/ 140 w 164"/>
                <a:gd name="T29" fmla="*/ 139 h 163"/>
                <a:gd name="T30" fmla="*/ 144 w 164"/>
                <a:gd name="T31" fmla="*/ 132 h 163"/>
                <a:gd name="T32" fmla="*/ 149 w 164"/>
                <a:gd name="T33" fmla="*/ 126 h 163"/>
                <a:gd name="T34" fmla="*/ 153 w 164"/>
                <a:gd name="T35" fmla="*/ 119 h 163"/>
                <a:gd name="T36" fmla="*/ 158 w 164"/>
                <a:gd name="T37" fmla="*/ 113 h 163"/>
                <a:gd name="T38" fmla="*/ 158 w 164"/>
                <a:gd name="T39" fmla="*/ 108 h 163"/>
                <a:gd name="T40" fmla="*/ 158 w 164"/>
                <a:gd name="T41" fmla="*/ 105 h 163"/>
                <a:gd name="T42" fmla="*/ 158 w 164"/>
                <a:gd name="T43" fmla="*/ 104 h 163"/>
                <a:gd name="T44" fmla="*/ 159 w 164"/>
                <a:gd name="T45" fmla="*/ 104 h 163"/>
                <a:gd name="T46" fmla="*/ 161 w 164"/>
                <a:gd name="T47" fmla="*/ 97 h 163"/>
                <a:gd name="T48" fmla="*/ 161 w 164"/>
                <a:gd name="T49" fmla="*/ 92 h 163"/>
                <a:gd name="T50" fmla="*/ 161 w 164"/>
                <a:gd name="T51" fmla="*/ 90 h 163"/>
                <a:gd name="T52" fmla="*/ 161 w 164"/>
                <a:gd name="T53" fmla="*/ 89 h 163"/>
                <a:gd name="T54" fmla="*/ 162 w 164"/>
                <a:gd name="T55" fmla="*/ 89 h 163"/>
                <a:gd name="T56" fmla="*/ 164 w 164"/>
                <a:gd name="T57" fmla="*/ 81 h 163"/>
                <a:gd name="T58" fmla="*/ 161 w 164"/>
                <a:gd name="T59" fmla="*/ 65 h 163"/>
                <a:gd name="T60" fmla="*/ 158 w 164"/>
                <a:gd name="T61" fmla="*/ 50 h 163"/>
                <a:gd name="T62" fmla="*/ 149 w 164"/>
                <a:gd name="T63" fmla="*/ 36 h 163"/>
                <a:gd name="T64" fmla="*/ 140 w 164"/>
                <a:gd name="T65" fmla="*/ 24 h 163"/>
                <a:gd name="T66" fmla="*/ 126 w 164"/>
                <a:gd name="T67" fmla="*/ 13 h 163"/>
                <a:gd name="T68" fmla="*/ 119 w 164"/>
                <a:gd name="T69" fmla="*/ 8 h 163"/>
                <a:gd name="T70" fmla="*/ 113 w 164"/>
                <a:gd name="T71" fmla="*/ 6 h 163"/>
                <a:gd name="T72" fmla="*/ 105 w 164"/>
                <a:gd name="T73" fmla="*/ 2 h 163"/>
                <a:gd name="T74" fmla="*/ 98 w 164"/>
                <a:gd name="T75" fmla="*/ 1 h 163"/>
                <a:gd name="T76" fmla="*/ 82 w 164"/>
                <a:gd name="T77" fmla="*/ 0 h 163"/>
                <a:gd name="T78" fmla="*/ 65 w 164"/>
                <a:gd name="T79" fmla="*/ 1 h 163"/>
                <a:gd name="T80" fmla="*/ 51 w 164"/>
                <a:gd name="T81" fmla="*/ 6 h 163"/>
                <a:gd name="T82" fmla="*/ 36 w 164"/>
                <a:gd name="T83" fmla="*/ 13 h 163"/>
                <a:gd name="T84" fmla="*/ 24 w 164"/>
                <a:gd name="T85" fmla="*/ 24 h 163"/>
                <a:gd name="T86" fmla="*/ 14 w 164"/>
                <a:gd name="T87" fmla="*/ 36 h 163"/>
                <a:gd name="T88" fmla="*/ 6 w 164"/>
                <a:gd name="T89" fmla="*/ 50 h 163"/>
                <a:gd name="T90" fmla="*/ 2 w 164"/>
                <a:gd name="T91" fmla="*/ 65 h 163"/>
                <a:gd name="T92" fmla="*/ 0 w 164"/>
                <a:gd name="T93" fmla="*/ 81 h 163"/>
                <a:gd name="T94" fmla="*/ 2 w 164"/>
                <a:gd name="T95" fmla="*/ 97 h 163"/>
                <a:gd name="T96" fmla="*/ 3 w 164"/>
                <a:gd name="T97" fmla="*/ 104 h 163"/>
                <a:gd name="T98" fmla="*/ 6 w 164"/>
                <a:gd name="T99" fmla="*/ 113 h 163"/>
                <a:gd name="T100" fmla="*/ 9 w 164"/>
                <a:gd name="T101" fmla="*/ 119 h 163"/>
                <a:gd name="T102" fmla="*/ 14 w 164"/>
                <a:gd name="T103" fmla="*/ 126 h 163"/>
                <a:gd name="T104" fmla="*/ 24 w 164"/>
                <a:gd name="T105" fmla="*/ 139 h 163"/>
                <a:gd name="T106" fmla="*/ 36 w 164"/>
                <a:gd name="T107" fmla="*/ 149 h 163"/>
                <a:gd name="T108" fmla="*/ 51 w 164"/>
                <a:gd name="T109" fmla="*/ 157 h 163"/>
                <a:gd name="T110" fmla="*/ 65 w 164"/>
                <a:gd name="T111" fmla="*/ 161 h 163"/>
                <a:gd name="T112" fmla="*/ 82 w 164"/>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82" y="163"/>
                  </a:moveTo>
                  <a:lnTo>
                    <a:pt x="89" y="162"/>
                  </a:lnTo>
                  <a:lnTo>
                    <a:pt x="89" y="161"/>
                  </a:lnTo>
                  <a:lnTo>
                    <a:pt x="90" y="161"/>
                  </a:lnTo>
                  <a:lnTo>
                    <a:pt x="93" y="161"/>
                  </a:lnTo>
                  <a:lnTo>
                    <a:pt x="98" y="161"/>
                  </a:lnTo>
                  <a:lnTo>
                    <a:pt x="105" y="158"/>
                  </a:lnTo>
                  <a:lnTo>
                    <a:pt x="105" y="157"/>
                  </a:lnTo>
                  <a:lnTo>
                    <a:pt x="106" y="157"/>
                  </a:lnTo>
                  <a:lnTo>
                    <a:pt x="108" y="157"/>
                  </a:lnTo>
                  <a:lnTo>
                    <a:pt x="113" y="157"/>
                  </a:lnTo>
                  <a:lnTo>
                    <a:pt x="119" y="152"/>
                  </a:lnTo>
                  <a:lnTo>
                    <a:pt x="126" y="149"/>
                  </a:lnTo>
                  <a:lnTo>
                    <a:pt x="132" y="144"/>
                  </a:lnTo>
                  <a:lnTo>
                    <a:pt x="140" y="139"/>
                  </a:lnTo>
                  <a:lnTo>
                    <a:pt x="144" y="132"/>
                  </a:lnTo>
                  <a:lnTo>
                    <a:pt x="149" y="126"/>
                  </a:lnTo>
                  <a:lnTo>
                    <a:pt x="153" y="119"/>
                  </a:lnTo>
                  <a:lnTo>
                    <a:pt x="158" y="113"/>
                  </a:lnTo>
                  <a:lnTo>
                    <a:pt x="158" y="108"/>
                  </a:lnTo>
                  <a:lnTo>
                    <a:pt x="158" y="105"/>
                  </a:lnTo>
                  <a:lnTo>
                    <a:pt x="158" y="104"/>
                  </a:lnTo>
                  <a:lnTo>
                    <a:pt x="159" y="104"/>
                  </a:lnTo>
                  <a:lnTo>
                    <a:pt x="161" y="97"/>
                  </a:lnTo>
                  <a:lnTo>
                    <a:pt x="161" y="92"/>
                  </a:lnTo>
                  <a:lnTo>
                    <a:pt x="161" y="90"/>
                  </a:lnTo>
                  <a:lnTo>
                    <a:pt x="161" y="89"/>
                  </a:lnTo>
                  <a:lnTo>
                    <a:pt x="162" y="89"/>
                  </a:lnTo>
                  <a:lnTo>
                    <a:pt x="164" y="81"/>
                  </a:lnTo>
                  <a:lnTo>
                    <a:pt x="161" y="65"/>
                  </a:lnTo>
                  <a:lnTo>
                    <a:pt x="158" y="50"/>
                  </a:lnTo>
                  <a:lnTo>
                    <a:pt x="149" y="36"/>
                  </a:lnTo>
                  <a:lnTo>
                    <a:pt x="140" y="24"/>
                  </a:lnTo>
                  <a:lnTo>
                    <a:pt x="126" y="13"/>
                  </a:lnTo>
                  <a:lnTo>
                    <a:pt x="119" y="8"/>
                  </a:lnTo>
                  <a:lnTo>
                    <a:pt x="113" y="6"/>
                  </a:lnTo>
                  <a:lnTo>
                    <a:pt x="105" y="2"/>
                  </a:lnTo>
                  <a:lnTo>
                    <a:pt x="98" y="1"/>
                  </a:lnTo>
                  <a:lnTo>
                    <a:pt x="82" y="0"/>
                  </a:lnTo>
                  <a:lnTo>
                    <a:pt x="65" y="1"/>
                  </a:lnTo>
                  <a:lnTo>
                    <a:pt x="51" y="6"/>
                  </a:lnTo>
                  <a:lnTo>
                    <a:pt x="36" y="13"/>
                  </a:lnTo>
                  <a:lnTo>
                    <a:pt x="24" y="24"/>
                  </a:lnTo>
                  <a:lnTo>
                    <a:pt x="14" y="36"/>
                  </a:lnTo>
                  <a:lnTo>
                    <a:pt x="6" y="50"/>
                  </a:lnTo>
                  <a:lnTo>
                    <a:pt x="2" y="65"/>
                  </a:lnTo>
                  <a:lnTo>
                    <a:pt x="0" y="81"/>
                  </a:lnTo>
                  <a:lnTo>
                    <a:pt x="2" y="97"/>
                  </a:lnTo>
                  <a:lnTo>
                    <a:pt x="3" y="104"/>
                  </a:lnTo>
                  <a:lnTo>
                    <a:pt x="6" y="113"/>
                  </a:lnTo>
                  <a:lnTo>
                    <a:pt x="9" y="119"/>
                  </a:lnTo>
                  <a:lnTo>
                    <a:pt x="14" y="126"/>
                  </a:lnTo>
                  <a:lnTo>
                    <a:pt x="24" y="139"/>
                  </a:lnTo>
                  <a:lnTo>
                    <a:pt x="36" y="149"/>
                  </a:lnTo>
                  <a:lnTo>
                    <a:pt x="51" y="157"/>
                  </a:lnTo>
                  <a:lnTo>
                    <a:pt x="65" y="161"/>
                  </a:lnTo>
                  <a:lnTo>
                    <a:pt x="82" y="163"/>
                  </a:lnTo>
                  <a:close/>
                </a:path>
              </a:pathLst>
            </a:custGeom>
            <a:solidFill>
              <a:srgbClr val="1D7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2" name="Freeform 105"/>
            <p:cNvSpPr>
              <a:spLocks/>
            </p:cNvSpPr>
            <p:nvPr/>
          </p:nvSpPr>
          <p:spPr bwMode="auto">
            <a:xfrm>
              <a:off x="1808873" y="4883624"/>
              <a:ext cx="93236" cy="94964"/>
            </a:xfrm>
            <a:custGeom>
              <a:avLst/>
              <a:gdLst>
                <a:gd name="T0" fmla="*/ 82 w 163"/>
                <a:gd name="T1" fmla="*/ 163 h 163"/>
                <a:gd name="T2" fmla="*/ 89 w 163"/>
                <a:gd name="T3" fmla="*/ 162 h 163"/>
                <a:gd name="T4" fmla="*/ 89 w 163"/>
                <a:gd name="T5" fmla="*/ 161 h 163"/>
                <a:gd name="T6" fmla="*/ 90 w 163"/>
                <a:gd name="T7" fmla="*/ 161 h 163"/>
                <a:gd name="T8" fmla="*/ 92 w 163"/>
                <a:gd name="T9" fmla="*/ 161 h 163"/>
                <a:gd name="T10" fmla="*/ 97 w 163"/>
                <a:gd name="T11" fmla="*/ 161 h 163"/>
                <a:gd name="T12" fmla="*/ 104 w 163"/>
                <a:gd name="T13" fmla="*/ 159 h 163"/>
                <a:gd name="T14" fmla="*/ 104 w 163"/>
                <a:gd name="T15" fmla="*/ 157 h 163"/>
                <a:gd name="T16" fmla="*/ 106 w 163"/>
                <a:gd name="T17" fmla="*/ 157 h 163"/>
                <a:gd name="T18" fmla="*/ 108 w 163"/>
                <a:gd name="T19" fmla="*/ 157 h 163"/>
                <a:gd name="T20" fmla="*/ 113 w 163"/>
                <a:gd name="T21" fmla="*/ 157 h 163"/>
                <a:gd name="T22" fmla="*/ 119 w 163"/>
                <a:gd name="T23" fmla="*/ 153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5 h 163"/>
                <a:gd name="T44" fmla="*/ 158 w 163"/>
                <a:gd name="T45" fmla="*/ 105 h 163"/>
                <a:gd name="T46" fmla="*/ 161 w 163"/>
                <a:gd name="T47" fmla="*/ 97 h 163"/>
                <a:gd name="T48" fmla="*/ 161 w 163"/>
                <a:gd name="T49" fmla="*/ 93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1 h 163"/>
                <a:gd name="T62" fmla="*/ 149 w 163"/>
                <a:gd name="T63" fmla="*/ 36 h 163"/>
                <a:gd name="T64" fmla="*/ 139 w 163"/>
                <a:gd name="T65" fmla="*/ 24 h 163"/>
                <a:gd name="T66" fmla="*/ 126 w 163"/>
                <a:gd name="T67" fmla="*/ 13 h 163"/>
                <a:gd name="T68" fmla="*/ 119 w 163"/>
                <a:gd name="T69" fmla="*/ 9 h 163"/>
                <a:gd name="T70" fmla="*/ 113 w 163"/>
                <a:gd name="T71" fmla="*/ 6 h 163"/>
                <a:gd name="T72" fmla="*/ 104 w 163"/>
                <a:gd name="T73" fmla="*/ 3 h 163"/>
                <a:gd name="T74" fmla="*/ 97 w 163"/>
                <a:gd name="T75" fmla="*/ 1 h 163"/>
                <a:gd name="T76" fmla="*/ 82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1 h 163"/>
                <a:gd name="T90" fmla="*/ 1 w 163"/>
                <a:gd name="T91" fmla="*/ 65 h 163"/>
                <a:gd name="T92" fmla="*/ 0 w 163"/>
                <a:gd name="T93" fmla="*/ 82 h 163"/>
                <a:gd name="T94" fmla="*/ 1 w 163"/>
                <a:gd name="T95" fmla="*/ 97 h 163"/>
                <a:gd name="T96" fmla="*/ 2 w 163"/>
                <a:gd name="T97" fmla="*/ 105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2" y="161"/>
                  </a:lnTo>
                  <a:lnTo>
                    <a:pt x="97" y="161"/>
                  </a:lnTo>
                  <a:lnTo>
                    <a:pt x="104" y="159"/>
                  </a:lnTo>
                  <a:lnTo>
                    <a:pt x="104" y="157"/>
                  </a:lnTo>
                  <a:lnTo>
                    <a:pt x="106" y="157"/>
                  </a:lnTo>
                  <a:lnTo>
                    <a:pt x="108" y="157"/>
                  </a:lnTo>
                  <a:lnTo>
                    <a:pt x="113" y="157"/>
                  </a:lnTo>
                  <a:lnTo>
                    <a:pt x="119" y="153"/>
                  </a:lnTo>
                  <a:lnTo>
                    <a:pt x="126" y="149"/>
                  </a:lnTo>
                  <a:lnTo>
                    <a:pt x="132" y="144"/>
                  </a:lnTo>
                  <a:lnTo>
                    <a:pt x="139" y="139"/>
                  </a:ln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2" y="0"/>
                  </a:lnTo>
                  <a:lnTo>
                    <a:pt x="65"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2" y="163"/>
                  </a:lnTo>
                  <a:close/>
                </a:path>
              </a:pathLst>
            </a:custGeom>
            <a:solidFill>
              <a:srgbClr val="B1B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3" name="Freeform 106"/>
            <p:cNvSpPr>
              <a:spLocks/>
            </p:cNvSpPr>
            <p:nvPr/>
          </p:nvSpPr>
          <p:spPr bwMode="auto">
            <a:xfrm>
              <a:off x="2157646" y="4950962"/>
              <a:ext cx="93236" cy="93236"/>
            </a:xfrm>
            <a:custGeom>
              <a:avLst/>
              <a:gdLst>
                <a:gd name="T0" fmla="*/ 81 w 163"/>
                <a:gd name="T1" fmla="*/ 164 h 164"/>
                <a:gd name="T2" fmla="*/ 89 w 163"/>
                <a:gd name="T3" fmla="*/ 162 h 164"/>
                <a:gd name="T4" fmla="*/ 89 w 163"/>
                <a:gd name="T5" fmla="*/ 161 h 164"/>
                <a:gd name="T6" fmla="*/ 90 w 163"/>
                <a:gd name="T7" fmla="*/ 161 h 164"/>
                <a:gd name="T8" fmla="*/ 92 w 163"/>
                <a:gd name="T9" fmla="*/ 161 h 164"/>
                <a:gd name="T10" fmla="*/ 97 w 163"/>
                <a:gd name="T11" fmla="*/ 161 h 164"/>
                <a:gd name="T12" fmla="*/ 104 w 163"/>
                <a:gd name="T13" fmla="*/ 159 h 164"/>
                <a:gd name="T14" fmla="*/ 104 w 163"/>
                <a:gd name="T15" fmla="*/ 158 h 164"/>
                <a:gd name="T16" fmla="*/ 105 w 163"/>
                <a:gd name="T17" fmla="*/ 158 h 164"/>
                <a:gd name="T18" fmla="*/ 108 w 163"/>
                <a:gd name="T19" fmla="*/ 158 h 164"/>
                <a:gd name="T20" fmla="*/ 113 w 163"/>
                <a:gd name="T21" fmla="*/ 158 h 164"/>
                <a:gd name="T22" fmla="*/ 119 w 163"/>
                <a:gd name="T23" fmla="*/ 153 h 164"/>
                <a:gd name="T24" fmla="*/ 126 w 163"/>
                <a:gd name="T25" fmla="*/ 149 h 164"/>
                <a:gd name="T26" fmla="*/ 132 w 163"/>
                <a:gd name="T27" fmla="*/ 144 h 164"/>
                <a:gd name="T28" fmla="*/ 139 w 163"/>
                <a:gd name="T29" fmla="*/ 140 h 164"/>
                <a:gd name="T30" fmla="*/ 144 w 163"/>
                <a:gd name="T31" fmla="*/ 132 h 164"/>
                <a:gd name="T32" fmla="*/ 149 w 163"/>
                <a:gd name="T33" fmla="*/ 126 h 164"/>
                <a:gd name="T34" fmla="*/ 152 w 163"/>
                <a:gd name="T35" fmla="*/ 119 h 164"/>
                <a:gd name="T36" fmla="*/ 157 w 163"/>
                <a:gd name="T37" fmla="*/ 113 h 164"/>
                <a:gd name="T38" fmla="*/ 157 w 163"/>
                <a:gd name="T39" fmla="*/ 108 h 164"/>
                <a:gd name="T40" fmla="*/ 157 w 163"/>
                <a:gd name="T41" fmla="*/ 106 h 164"/>
                <a:gd name="T42" fmla="*/ 157 w 163"/>
                <a:gd name="T43" fmla="*/ 105 h 164"/>
                <a:gd name="T44" fmla="*/ 158 w 163"/>
                <a:gd name="T45" fmla="*/ 105 h 164"/>
                <a:gd name="T46" fmla="*/ 161 w 163"/>
                <a:gd name="T47" fmla="*/ 98 h 164"/>
                <a:gd name="T48" fmla="*/ 161 w 163"/>
                <a:gd name="T49" fmla="*/ 93 h 164"/>
                <a:gd name="T50" fmla="*/ 161 w 163"/>
                <a:gd name="T51" fmla="*/ 90 h 164"/>
                <a:gd name="T52" fmla="*/ 161 w 163"/>
                <a:gd name="T53" fmla="*/ 89 h 164"/>
                <a:gd name="T54" fmla="*/ 162 w 163"/>
                <a:gd name="T55" fmla="*/ 89 h 164"/>
                <a:gd name="T56" fmla="*/ 163 w 163"/>
                <a:gd name="T57" fmla="*/ 82 h 164"/>
                <a:gd name="T58" fmla="*/ 161 w 163"/>
                <a:gd name="T59" fmla="*/ 65 h 164"/>
                <a:gd name="T60" fmla="*/ 157 w 163"/>
                <a:gd name="T61" fmla="*/ 51 h 164"/>
                <a:gd name="T62" fmla="*/ 149 w 163"/>
                <a:gd name="T63" fmla="*/ 36 h 164"/>
                <a:gd name="T64" fmla="*/ 139 w 163"/>
                <a:gd name="T65" fmla="*/ 24 h 164"/>
                <a:gd name="T66" fmla="*/ 126 w 163"/>
                <a:gd name="T67" fmla="*/ 14 h 164"/>
                <a:gd name="T68" fmla="*/ 119 w 163"/>
                <a:gd name="T69" fmla="*/ 9 h 164"/>
                <a:gd name="T70" fmla="*/ 113 w 163"/>
                <a:gd name="T71" fmla="*/ 6 h 164"/>
                <a:gd name="T72" fmla="*/ 104 w 163"/>
                <a:gd name="T73" fmla="*/ 3 h 164"/>
                <a:gd name="T74" fmla="*/ 97 w 163"/>
                <a:gd name="T75" fmla="*/ 2 h 164"/>
                <a:gd name="T76" fmla="*/ 81 w 163"/>
                <a:gd name="T77" fmla="*/ 0 h 164"/>
                <a:gd name="T78" fmla="*/ 65 w 163"/>
                <a:gd name="T79" fmla="*/ 2 h 164"/>
                <a:gd name="T80" fmla="*/ 50 w 163"/>
                <a:gd name="T81" fmla="*/ 6 h 164"/>
                <a:gd name="T82" fmla="*/ 36 w 163"/>
                <a:gd name="T83" fmla="*/ 14 h 164"/>
                <a:gd name="T84" fmla="*/ 24 w 163"/>
                <a:gd name="T85" fmla="*/ 24 h 164"/>
                <a:gd name="T86" fmla="*/ 13 w 163"/>
                <a:gd name="T87" fmla="*/ 36 h 164"/>
                <a:gd name="T88" fmla="*/ 6 w 163"/>
                <a:gd name="T89" fmla="*/ 51 h 164"/>
                <a:gd name="T90" fmla="*/ 1 w 163"/>
                <a:gd name="T91" fmla="*/ 65 h 164"/>
                <a:gd name="T92" fmla="*/ 0 w 163"/>
                <a:gd name="T93" fmla="*/ 82 h 164"/>
                <a:gd name="T94" fmla="*/ 1 w 163"/>
                <a:gd name="T95" fmla="*/ 98 h 164"/>
                <a:gd name="T96" fmla="*/ 2 w 163"/>
                <a:gd name="T97" fmla="*/ 105 h 164"/>
                <a:gd name="T98" fmla="*/ 6 w 163"/>
                <a:gd name="T99" fmla="*/ 113 h 164"/>
                <a:gd name="T100" fmla="*/ 8 w 163"/>
                <a:gd name="T101" fmla="*/ 119 h 164"/>
                <a:gd name="T102" fmla="*/ 13 w 163"/>
                <a:gd name="T103" fmla="*/ 126 h 164"/>
                <a:gd name="T104" fmla="*/ 24 w 163"/>
                <a:gd name="T105" fmla="*/ 140 h 164"/>
                <a:gd name="T106" fmla="*/ 36 w 163"/>
                <a:gd name="T107" fmla="*/ 149 h 164"/>
                <a:gd name="T108" fmla="*/ 50 w 163"/>
                <a:gd name="T109" fmla="*/ 158 h 164"/>
                <a:gd name="T110" fmla="*/ 65 w 163"/>
                <a:gd name="T111" fmla="*/ 161 h 164"/>
                <a:gd name="T112" fmla="*/ 81 w 163"/>
                <a:gd name="T11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4">
                  <a:moveTo>
                    <a:pt x="81" y="164"/>
                  </a:moveTo>
                  <a:lnTo>
                    <a:pt x="89" y="162"/>
                  </a:lnTo>
                  <a:lnTo>
                    <a:pt x="89" y="161"/>
                  </a:lnTo>
                  <a:lnTo>
                    <a:pt x="90" y="161"/>
                  </a:lnTo>
                  <a:lnTo>
                    <a:pt x="92" y="161"/>
                  </a:lnTo>
                  <a:lnTo>
                    <a:pt x="97" y="161"/>
                  </a:lnTo>
                  <a:lnTo>
                    <a:pt x="104" y="159"/>
                  </a:lnTo>
                  <a:lnTo>
                    <a:pt x="104" y="158"/>
                  </a:lnTo>
                  <a:lnTo>
                    <a:pt x="105" y="158"/>
                  </a:lnTo>
                  <a:lnTo>
                    <a:pt x="108" y="158"/>
                  </a:lnTo>
                  <a:lnTo>
                    <a:pt x="113" y="158"/>
                  </a:lnTo>
                  <a:lnTo>
                    <a:pt x="119" y="153"/>
                  </a:lnTo>
                  <a:lnTo>
                    <a:pt x="126" y="149"/>
                  </a:lnTo>
                  <a:lnTo>
                    <a:pt x="132" y="144"/>
                  </a:lnTo>
                  <a:lnTo>
                    <a:pt x="139" y="140"/>
                  </a:lnTo>
                  <a:lnTo>
                    <a:pt x="144" y="132"/>
                  </a:lnTo>
                  <a:lnTo>
                    <a:pt x="149" y="126"/>
                  </a:lnTo>
                  <a:lnTo>
                    <a:pt x="152" y="119"/>
                  </a:lnTo>
                  <a:lnTo>
                    <a:pt x="157" y="113"/>
                  </a:lnTo>
                  <a:lnTo>
                    <a:pt x="157" y="108"/>
                  </a:lnTo>
                  <a:lnTo>
                    <a:pt x="157" y="106"/>
                  </a:lnTo>
                  <a:lnTo>
                    <a:pt x="157" y="105"/>
                  </a:lnTo>
                  <a:lnTo>
                    <a:pt x="158" y="105"/>
                  </a:lnTo>
                  <a:lnTo>
                    <a:pt x="161" y="98"/>
                  </a:lnTo>
                  <a:lnTo>
                    <a:pt x="161" y="93"/>
                  </a:lnTo>
                  <a:lnTo>
                    <a:pt x="161" y="90"/>
                  </a:lnTo>
                  <a:lnTo>
                    <a:pt x="161" y="89"/>
                  </a:lnTo>
                  <a:lnTo>
                    <a:pt x="162" y="89"/>
                  </a:lnTo>
                  <a:lnTo>
                    <a:pt x="163" y="82"/>
                  </a:lnTo>
                  <a:lnTo>
                    <a:pt x="161" y="65"/>
                  </a:lnTo>
                  <a:lnTo>
                    <a:pt x="157" y="51"/>
                  </a:lnTo>
                  <a:lnTo>
                    <a:pt x="149" y="36"/>
                  </a:lnTo>
                  <a:lnTo>
                    <a:pt x="139" y="24"/>
                  </a:lnTo>
                  <a:lnTo>
                    <a:pt x="126" y="14"/>
                  </a:lnTo>
                  <a:lnTo>
                    <a:pt x="119" y="9"/>
                  </a:lnTo>
                  <a:lnTo>
                    <a:pt x="113" y="6"/>
                  </a:lnTo>
                  <a:lnTo>
                    <a:pt x="104" y="3"/>
                  </a:lnTo>
                  <a:lnTo>
                    <a:pt x="97" y="2"/>
                  </a:lnTo>
                  <a:lnTo>
                    <a:pt x="81" y="0"/>
                  </a:lnTo>
                  <a:lnTo>
                    <a:pt x="65" y="2"/>
                  </a:lnTo>
                  <a:lnTo>
                    <a:pt x="50" y="6"/>
                  </a:lnTo>
                  <a:lnTo>
                    <a:pt x="36" y="14"/>
                  </a:lnTo>
                  <a:lnTo>
                    <a:pt x="24" y="24"/>
                  </a:lnTo>
                  <a:lnTo>
                    <a:pt x="13" y="36"/>
                  </a:lnTo>
                  <a:lnTo>
                    <a:pt x="6" y="51"/>
                  </a:lnTo>
                  <a:lnTo>
                    <a:pt x="1" y="65"/>
                  </a:lnTo>
                  <a:lnTo>
                    <a:pt x="0" y="82"/>
                  </a:lnTo>
                  <a:lnTo>
                    <a:pt x="1" y="98"/>
                  </a:lnTo>
                  <a:lnTo>
                    <a:pt x="2" y="105"/>
                  </a:lnTo>
                  <a:lnTo>
                    <a:pt x="6" y="113"/>
                  </a:lnTo>
                  <a:lnTo>
                    <a:pt x="8" y="119"/>
                  </a:lnTo>
                  <a:lnTo>
                    <a:pt x="13" y="126"/>
                  </a:lnTo>
                  <a:lnTo>
                    <a:pt x="24" y="140"/>
                  </a:lnTo>
                  <a:lnTo>
                    <a:pt x="36" y="149"/>
                  </a:lnTo>
                  <a:lnTo>
                    <a:pt x="50" y="158"/>
                  </a:lnTo>
                  <a:lnTo>
                    <a:pt x="65" y="161"/>
                  </a:lnTo>
                  <a:lnTo>
                    <a:pt x="81" y="164"/>
                  </a:lnTo>
                  <a:close/>
                </a:path>
              </a:pathLst>
            </a:custGeom>
            <a:solidFill>
              <a:srgbClr val="B1B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4" name="Freeform 107"/>
            <p:cNvSpPr>
              <a:spLocks/>
            </p:cNvSpPr>
            <p:nvPr/>
          </p:nvSpPr>
          <p:spPr bwMode="auto">
            <a:xfrm>
              <a:off x="2433903" y="3901188"/>
              <a:ext cx="93236" cy="93236"/>
            </a:xfrm>
            <a:custGeom>
              <a:avLst/>
              <a:gdLst>
                <a:gd name="T0" fmla="*/ 81 w 163"/>
                <a:gd name="T1" fmla="*/ 163 h 163"/>
                <a:gd name="T2" fmla="*/ 89 w 163"/>
                <a:gd name="T3" fmla="*/ 162 h 163"/>
                <a:gd name="T4" fmla="*/ 89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5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2 w 163"/>
                <a:gd name="T35" fmla="*/ 119 h 163"/>
                <a:gd name="T36" fmla="*/ 157 w 163"/>
                <a:gd name="T37" fmla="*/ 113 h 163"/>
                <a:gd name="T38" fmla="*/ 157 w 163"/>
                <a:gd name="T39" fmla="*/ 108 h 163"/>
                <a:gd name="T40" fmla="*/ 157 w 163"/>
                <a:gd name="T41" fmla="*/ 105 h 163"/>
                <a:gd name="T42" fmla="*/ 157 w 163"/>
                <a:gd name="T43" fmla="*/ 104 h 163"/>
                <a:gd name="T44" fmla="*/ 158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1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4 w 163"/>
                <a:gd name="T73" fmla="*/ 2 h 163"/>
                <a:gd name="T74" fmla="*/ 97 w 163"/>
                <a:gd name="T75" fmla="*/ 1 h 163"/>
                <a:gd name="T76" fmla="*/ 81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1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5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9" y="162"/>
                  </a:lnTo>
                  <a:lnTo>
                    <a:pt x="89" y="161"/>
                  </a:lnTo>
                  <a:lnTo>
                    <a:pt x="90" y="161"/>
                  </a:lnTo>
                  <a:lnTo>
                    <a:pt x="92" y="161"/>
                  </a:lnTo>
                  <a:lnTo>
                    <a:pt x="97" y="161"/>
                  </a:lnTo>
                  <a:lnTo>
                    <a:pt x="104" y="158"/>
                  </a:lnTo>
                  <a:lnTo>
                    <a:pt x="104" y="157"/>
                  </a:lnTo>
                  <a:lnTo>
                    <a:pt x="105" y="157"/>
                  </a:lnTo>
                  <a:lnTo>
                    <a:pt x="108" y="157"/>
                  </a:lnTo>
                  <a:lnTo>
                    <a:pt x="113" y="157"/>
                  </a:lnTo>
                  <a:lnTo>
                    <a:pt x="119" y="152"/>
                  </a:lnTo>
                  <a:lnTo>
                    <a:pt x="126" y="149"/>
                  </a:lnTo>
                  <a:lnTo>
                    <a:pt x="132" y="144"/>
                  </a:lnTo>
                  <a:lnTo>
                    <a:pt x="139" y="139"/>
                  </a:lnTo>
                  <a:lnTo>
                    <a:pt x="144" y="132"/>
                  </a:lnTo>
                  <a:lnTo>
                    <a:pt x="149" y="126"/>
                  </a:lnTo>
                  <a:lnTo>
                    <a:pt x="152" y="119"/>
                  </a:lnTo>
                  <a:lnTo>
                    <a:pt x="157" y="113"/>
                  </a:lnTo>
                  <a:lnTo>
                    <a:pt x="157" y="108"/>
                  </a:lnTo>
                  <a:lnTo>
                    <a:pt x="157" y="105"/>
                  </a:lnTo>
                  <a:lnTo>
                    <a:pt x="157" y="104"/>
                  </a:lnTo>
                  <a:lnTo>
                    <a:pt x="158"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5" y="161"/>
                  </a:lnTo>
                  <a:lnTo>
                    <a:pt x="81" y="163"/>
                  </a:lnTo>
                  <a:close/>
                </a:path>
              </a:pathLst>
            </a:custGeom>
            <a:solidFill>
              <a:srgbClr val="B1B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5" name="Freeform 108"/>
            <p:cNvSpPr>
              <a:spLocks/>
            </p:cNvSpPr>
            <p:nvPr/>
          </p:nvSpPr>
          <p:spPr bwMode="auto">
            <a:xfrm>
              <a:off x="2779223" y="3531696"/>
              <a:ext cx="93236" cy="93236"/>
            </a:xfrm>
            <a:custGeom>
              <a:avLst/>
              <a:gdLst>
                <a:gd name="T0" fmla="*/ 81 w 163"/>
                <a:gd name="T1" fmla="*/ 163 h 163"/>
                <a:gd name="T2" fmla="*/ 89 w 163"/>
                <a:gd name="T3" fmla="*/ 162 h 163"/>
                <a:gd name="T4" fmla="*/ 89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5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2 w 163"/>
                <a:gd name="T35" fmla="*/ 119 h 163"/>
                <a:gd name="T36" fmla="*/ 157 w 163"/>
                <a:gd name="T37" fmla="*/ 113 h 163"/>
                <a:gd name="T38" fmla="*/ 157 w 163"/>
                <a:gd name="T39" fmla="*/ 108 h 163"/>
                <a:gd name="T40" fmla="*/ 157 w 163"/>
                <a:gd name="T41" fmla="*/ 105 h 163"/>
                <a:gd name="T42" fmla="*/ 157 w 163"/>
                <a:gd name="T43" fmla="*/ 104 h 163"/>
                <a:gd name="T44" fmla="*/ 158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1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4 w 163"/>
                <a:gd name="T73" fmla="*/ 2 h 163"/>
                <a:gd name="T74" fmla="*/ 97 w 163"/>
                <a:gd name="T75" fmla="*/ 1 h 163"/>
                <a:gd name="T76" fmla="*/ 81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1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5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9" y="162"/>
                  </a:lnTo>
                  <a:lnTo>
                    <a:pt x="89" y="161"/>
                  </a:lnTo>
                  <a:lnTo>
                    <a:pt x="90" y="161"/>
                  </a:lnTo>
                  <a:lnTo>
                    <a:pt x="92" y="161"/>
                  </a:lnTo>
                  <a:lnTo>
                    <a:pt x="97" y="161"/>
                  </a:lnTo>
                  <a:lnTo>
                    <a:pt x="104" y="158"/>
                  </a:lnTo>
                  <a:lnTo>
                    <a:pt x="104" y="157"/>
                  </a:lnTo>
                  <a:lnTo>
                    <a:pt x="105" y="157"/>
                  </a:lnTo>
                  <a:lnTo>
                    <a:pt x="108" y="157"/>
                  </a:lnTo>
                  <a:lnTo>
                    <a:pt x="113" y="157"/>
                  </a:lnTo>
                  <a:lnTo>
                    <a:pt x="119" y="152"/>
                  </a:lnTo>
                  <a:lnTo>
                    <a:pt x="126" y="149"/>
                  </a:lnTo>
                  <a:lnTo>
                    <a:pt x="132" y="144"/>
                  </a:lnTo>
                  <a:lnTo>
                    <a:pt x="139" y="139"/>
                  </a:lnTo>
                  <a:lnTo>
                    <a:pt x="144" y="132"/>
                  </a:lnTo>
                  <a:lnTo>
                    <a:pt x="149" y="126"/>
                  </a:lnTo>
                  <a:lnTo>
                    <a:pt x="152" y="119"/>
                  </a:lnTo>
                  <a:lnTo>
                    <a:pt x="157" y="113"/>
                  </a:lnTo>
                  <a:lnTo>
                    <a:pt x="157" y="108"/>
                  </a:lnTo>
                  <a:lnTo>
                    <a:pt x="157" y="105"/>
                  </a:lnTo>
                  <a:lnTo>
                    <a:pt x="157" y="104"/>
                  </a:lnTo>
                  <a:lnTo>
                    <a:pt x="158"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5" y="161"/>
                  </a:lnTo>
                  <a:lnTo>
                    <a:pt x="81" y="163"/>
                  </a:lnTo>
                  <a:close/>
                </a:path>
              </a:pathLst>
            </a:custGeom>
            <a:solidFill>
              <a:srgbClr val="B1B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6" name="Freeform 109"/>
            <p:cNvSpPr>
              <a:spLocks/>
            </p:cNvSpPr>
            <p:nvPr/>
          </p:nvSpPr>
          <p:spPr bwMode="auto">
            <a:xfrm>
              <a:off x="1800240" y="4707510"/>
              <a:ext cx="94964" cy="93236"/>
            </a:xfrm>
            <a:custGeom>
              <a:avLst/>
              <a:gdLst>
                <a:gd name="T0" fmla="*/ 81 w 163"/>
                <a:gd name="T1" fmla="*/ 163 h 163"/>
                <a:gd name="T2" fmla="*/ 88 w 163"/>
                <a:gd name="T3" fmla="*/ 162 h 163"/>
                <a:gd name="T4" fmla="*/ 88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5 w 163"/>
                <a:gd name="T17" fmla="*/ 157 h 163"/>
                <a:gd name="T18" fmla="*/ 108 w 163"/>
                <a:gd name="T19" fmla="*/ 157 h 163"/>
                <a:gd name="T20" fmla="*/ 112 w 163"/>
                <a:gd name="T21" fmla="*/ 157 h 163"/>
                <a:gd name="T22" fmla="*/ 118 w 163"/>
                <a:gd name="T23" fmla="*/ 152 h 163"/>
                <a:gd name="T24" fmla="*/ 126 w 163"/>
                <a:gd name="T25" fmla="*/ 149 h 163"/>
                <a:gd name="T26" fmla="*/ 132 w 163"/>
                <a:gd name="T27" fmla="*/ 144 h 163"/>
                <a:gd name="T28" fmla="*/ 139 w 163"/>
                <a:gd name="T29" fmla="*/ 139 h 163"/>
                <a:gd name="T30" fmla="*/ 144 w 163"/>
                <a:gd name="T31" fmla="*/ 132 h 163"/>
                <a:gd name="T32" fmla="*/ 148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4 h 163"/>
                <a:gd name="T44" fmla="*/ 158 w 163"/>
                <a:gd name="T45" fmla="*/ 104 h 163"/>
                <a:gd name="T46" fmla="*/ 160 w 163"/>
                <a:gd name="T47" fmla="*/ 97 h 163"/>
                <a:gd name="T48" fmla="*/ 160 w 163"/>
                <a:gd name="T49" fmla="*/ 92 h 163"/>
                <a:gd name="T50" fmla="*/ 160 w 163"/>
                <a:gd name="T51" fmla="*/ 90 h 163"/>
                <a:gd name="T52" fmla="*/ 160 w 163"/>
                <a:gd name="T53" fmla="*/ 89 h 163"/>
                <a:gd name="T54" fmla="*/ 162 w 163"/>
                <a:gd name="T55" fmla="*/ 89 h 163"/>
                <a:gd name="T56" fmla="*/ 163 w 163"/>
                <a:gd name="T57" fmla="*/ 82 h 163"/>
                <a:gd name="T58" fmla="*/ 160 w 163"/>
                <a:gd name="T59" fmla="*/ 65 h 163"/>
                <a:gd name="T60" fmla="*/ 157 w 163"/>
                <a:gd name="T61" fmla="*/ 50 h 163"/>
                <a:gd name="T62" fmla="*/ 148 w 163"/>
                <a:gd name="T63" fmla="*/ 36 h 163"/>
                <a:gd name="T64" fmla="*/ 139 w 163"/>
                <a:gd name="T65" fmla="*/ 24 h 163"/>
                <a:gd name="T66" fmla="*/ 126 w 163"/>
                <a:gd name="T67" fmla="*/ 13 h 163"/>
                <a:gd name="T68" fmla="*/ 118 w 163"/>
                <a:gd name="T69" fmla="*/ 8 h 163"/>
                <a:gd name="T70" fmla="*/ 112 w 163"/>
                <a:gd name="T71" fmla="*/ 6 h 163"/>
                <a:gd name="T72" fmla="*/ 104 w 163"/>
                <a:gd name="T73" fmla="*/ 2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2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4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lnTo>
                    <a:pt x="144" y="132"/>
                  </a:lnTo>
                  <a:lnTo>
                    <a:pt x="148" y="126"/>
                  </a:lnTo>
                  <a:lnTo>
                    <a:pt x="152" y="119"/>
                  </a:lnTo>
                  <a:lnTo>
                    <a:pt x="157" y="113"/>
                  </a:lnTo>
                  <a:lnTo>
                    <a:pt x="157" y="108"/>
                  </a:lnTo>
                  <a:lnTo>
                    <a:pt x="157" y="106"/>
                  </a:lnTo>
                  <a:lnTo>
                    <a:pt x="157" y="104"/>
                  </a:lnTo>
                  <a:lnTo>
                    <a:pt x="158" y="104"/>
                  </a:lnTo>
                  <a:lnTo>
                    <a:pt x="160" y="97"/>
                  </a:lnTo>
                  <a:lnTo>
                    <a:pt x="160" y="92"/>
                  </a:lnTo>
                  <a:lnTo>
                    <a:pt x="160" y="90"/>
                  </a:lnTo>
                  <a:lnTo>
                    <a:pt x="160" y="89"/>
                  </a:lnTo>
                  <a:lnTo>
                    <a:pt x="162" y="89"/>
                  </a:lnTo>
                  <a:lnTo>
                    <a:pt x="163" y="82"/>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5"/>
                  </a:lnTo>
                  <a:lnTo>
                    <a:pt x="0" y="82"/>
                  </a:lnTo>
                  <a:lnTo>
                    <a:pt x="1" y="97"/>
                  </a:lnTo>
                  <a:lnTo>
                    <a:pt x="2" y="104"/>
                  </a:lnTo>
                  <a:lnTo>
                    <a:pt x="6" y="113"/>
                  </a:lnTo>
                  <a:lnTo>
                    <a:pt x="8" y="119"/>
                  </a:lnTo>
                  <a:lnTo>
                    <a:pt x="13" y="126"/>
                  </a:lnTo>
                  <a:lnTo>
                    <a:pt x="24" y="139"/>
                  </a:lnTo>
                  <a:lnTo>
                    <a:pt x="36" y="149"/>
                  </a:lnTo>
                  <a:lnTo>
                    <a:pt x="50" y="157"/>
                  </a:lnTo>
                  <a:lnTo>
                    <a:pt x="64" y="161"/>
                  </a:lnTo>
                  <a:lnTo>
                    <a:pt x="81" y="163"/>
                  </a:lnTo>
                  <a:close/>
                </a:path>
              </a:pathLst>
            </a:custGeom>
            <a:solidFill>
              <a:srgbClr val="274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8" name="Freeform 111"/>
            <p:cNvSpPr>
              <a:spLocks/>
            </p:cNvSpPr>
            <p:nvPr/>
          </p:nvSpPr>
          <p:spPr bwMode="auto">
            <a:xfrm>
              <a:off x="2382104" y="3801046"/>
              <a:ext cx="93236" cy="94964"/>
            </a:xfrm>
            <a:custGeom>
              <a:avLst/>
              <a:gdLst>
                <a:gd name="T0" fmla="*/ 82 w 163"/>
                <a:gd name="T1" fmla="*/ 163 h 163"/>
                <a:gd name="T2" fmla="*/ 89 w 163"/>
                <a:gd name="T3" fmla="*/ 162 h 163"/>
                <a:gd name="T4" fmla="*/ 89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6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4 h 163"/>
                <a:gd name="T44" fmla="*/ 158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4 w 163"/>
                <a:gd name="T73" fmla="*/ 2 h 163"/>
                <a:gd name="T74" fmla="*/ 97 w 163"/>
                <a:gd name="T75" fmla="*/ 1 h 163"/>
                <a:gd name="T76" fmla="*/ 82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2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2" y="161"/>
                  </a:lnTo>
                  <a:lnTo>
                    <a:pt x="97" y="161"/>
                  </a:lnTo>
                  <a:lnTo>
                    <a:pt x="104" y="158"/>
                  </a:lnTo>
                  <a:lnTo>
                    <a:pt x="104" y="157"/>
                  </a:lnTo>
                  <a:lnTo>
                    <a:pt x="106" y="157"/>
                  </a:lnTo>
                  <a:lnTo>
                    <a:pt x="108" y="157"/>
                  </a:lnTo>
                  <a:lnTo>
                    <a:pt x="113" y="157"/>
                  </a:lnTo>
                  <a:lnTo>
                    <a:pt x="119" y="152"/>
                  </a:lnTo>
                  <a:lnTo>
                    <a:pt x="126" y="149"/>
                  </a:lnTo>
                  <a:lnTo>
                    <a:pt x="132" y="144"/>
                  </a:lnTo>
                  <a:lnTo>
                    <a:pt x="139" y="139"/>
                  </a:lnTo>
                  <a:lnTo>
                    <a:pt x="144" y="132"/>
                  </a:lnTo>
                  <a:lnTo>
                    <a:pt x="149" y="126"/>
                  </a:lnTo>
                  <a:lnTo>
                    <a:pt x="152" y="119"/>
                  </a:lnTo>
                  <a:lnTo>
                    <a:pt x="157" y="113"/>
                  </a:lnTo>
                  <a:lnTo>
                    <a:pt x="157" y="108"/>
                  </a:lnTo>
                  <a:lnTo>
                    <a:pt x="157" y="106"/>
                  </a:lnTo>
                  <a:lnTo>
                    <a:pt x="157" y="104"/>
                  </a:lnTo>
                  <a:lnTo>
                    <a:pt x="158" y="104"/>
                  </a:lnTo>
                  <a:lnTo>
                    <a:pt x="161" y="97"/>
                  </a:lnTo>
                  <a:lnTo>
                    <a:pt x="161" y="92"/>
                  </a:lnTo>
                  <a:lnTo>
                    <a:pt x="161" y="90"/>
                  </a:lnTo>
                  <a:lnTo>
                    <a:pt x="161" y="89"/>
                  </a:lnTo>
                  <a:lnTo>
                    <a:pt x="162" y="89"/>
                  </a:lnTo>
                  <a:lnTo>
                    <a:pt x="163" y="82"/>
                  </a:lnTo>
                  <a:lnTo>
                    <a:pt x="161" y="65"/>
                  </a:lnTo>
                  <a:lnTo>
                    <a:pt x="157" y="50"/>
                  </a:lnTo>
                  <a:lnTo>
                    <a:pt x="149" y="36"/>
                  </a:lnTo>
                  <a:lnTo>
                    <a:pt x="139" y="24"/>
                  </a:lnTo>
                  <a:lnTo>
                    <a:pt x="126" y="13"/>
                  </a:lnTo>
                  <a:lnTo>
                    <a:pt x="119" y="8"/>
                  </a:lnTo>
                  <a:lnTo>
                    <a:pt x="113" y="6"/>
                  </a:lnTo>
                  <a:lnTo>
                    <a:pt x="104" y="2"/>
                  </a:lnTo>
                  <a:lnTo>
                    <a:pt x="97" y="1"/>
                  </a:lnTo>
                  <a:lnTo>
                    <a:pt x="82" y="0"/>
                  </a:lnTo>
                  <a:lnTo>
                    <a:pt x="65" y="1"/>
                  </a:lnTo>
                  <a:lnTo>
                    <a:pt x="50" y="6"/>
                  </a:lnTo>
                  <a:lnTo>
                    <a:pt x="36" y="13"/>
                  </a:lnTo>
                  <a:lnTo>
                    <a:pt x="24" y="24"/>
                  </a:lnTo>
                  <a:lnTo>
                    <a:pt x="13" y="36"/>
                  </a:lnTo>
                  <a:lnTo>
                    <a:pt x="6" y="50"/>
                  </a:lnTo>
                  <a:lnTo>
                    <a:pt x="1" y="65"/>
                  </a:lnTo>
                  <a:lnTo>
                    <a:pt x="0" y="82"/>
                  </a:lnTo>
                  <a:lnTo>
                    <a:pt x="1" y="97"/>
                  </a:lnTo>
                  <a:lnTo>
                    <a:pt x="2" y="104"/>
                  </a:lnTo>
                  <a:lnTo>
                    <a:pt x="6" y="113"/>
                  </a:lnTo>
                  <a:lnTo>
                    <a:pt x="8" y="119"/>
                  </a:lnTo>
                  <a:lnTo>
                    <a:pt x="13" y="126"/>
                  </a:lnTo>
                  <a:lnTo>
                    <a:pt x="24" y="139"/>
                  </a:lnTo>
                  <a:lnTo>
                    <a:pt x="36" y="149"/>
                  </a:lnTo>
                  <a:lnTo>
                    <a:pt x="50" y="157"/>
                  </a:lnTo>
                  <a:lnTo>
                    <a:pt x="65" y="161"/>
                  </a:lnTo>
                  <a:lnTo>
                    <a:pt x="82" y="163"/>
                  </a:lnTo>
                  <a:close/>
                </a:path>
              </a:pathLst>
            </a:custGeom>
            <a:solidFill>
              <a:srgbClr val="274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9" name="Freeform 112"/>
            <p:cNvSpPr>
              <a:spLocks/>
            </p:cNvSpPr>
            <p:nvPr/>
          </p:nvSpPr>
          <p:spPr bwMode="auto">
            <a:xfrm>
              <a:off x="2829295" y="3296878"/>
              <a:ext cx="93236" cy="93236"/>
            </a:xfrm>
            <a:custGeom>
              <a:avLst/>
              <a:gdLst>
                <a:gd name="T0" fmla="*/ 82 w 164"/>
                <a:gd name="T1" fmla="*/ 163 h 163"/>
                <a:gd name="T2" fmla="*/ 89 w 164"/>
                <a:gd name="T3" fmla="*/ 162 h 163"/>
                <a:gd name="T4" fmla="*/ 89 w 164"/>
                <a:gd name="T5" fmla="*/ 161 h 163"/>
                <a:gd name="T6" fmla="*/ 90 w 164"/>
                <a:gd name="T7" fmla="*/ 161 h 163"/>
                <a:gd name="T8" fmla="*/ 93 w 164"/>
                <a:gd name="T9" fmla="*/ 161 h 163"/>
                <a:gd name="T10" fmla="*/ 98 w 164"/>
                <a:gd name="T11" fmla="*/ 161 h 163"/>
                <a:gd name="T12" fmla="*/ 105 w 164"/>
                <a:gd name="T13" fmla="*/ 158 h 163"/>
                <a:gd name="T14" fmla="*/ 105 w 164"/>
                <a:gd name="T15" fmla="*/ 157 h 163"/>
                <a:gd name="T16" fmla="*/ 106 w 164"/>
                <a:gd name="T17" fmla="*/ 157 h 163"/>
                <a:gd name="T18" fmla="*/ 108 w 164"/>
                <a:gd name="T19" fmla="*/ 157 h 163"/>
                <a:gd name="T20" fmla="*/ 113 w 164"/>
                <a:gd name="T21" fmla="*/ 157 h 163"/>
                <a:gd name="T22" fmla="*/ 119 w 164"/>
                <a:gd name="T23" fmla="*/ 152 h 163"/>
                <a:gd name="T24" fmla="*/ 126 w 164"/>
                <a:gd name="T25" fmla="*/ 149 h 163"/>
                <a:gd name="T26" fmla="*/ 132 w 164"/>
                <a:gd name="T27" fmla="*/ 144 h 163"/>
                <a:gd name="T28" fmla="*/ 140 w 164"/>
                <a:gd name="T29" fmla="*/ 139 h 163"/>
                <a:gd name="T30" fmla="*/ 144 w 164"/>
                <a:gd name="T31" fmla="*/ 132 h 163"/>
                <a:gd name="T32" fmla="*/ 149 w 164"/>
                <a:gd name="T33" fmla="*/ 126 h 163"/>
                <a:gd name="T34" fmla="*/ 153 w 164"/>
                <a:gd name="T35" fmla="*/ 119 h 163"/>
                <a:gd name="T36" fmla="*/ 158 w 164"/>
                <a:gd name="T37" fmla="*/ 113 h 163"/>
                <a:gd name="T38" fmla="*/ 158 w 164"/>
                <a:gd name="T39" fmla="*/ 108 h 163"/>
                <a:gd name="T40" fmla="*/ 158 w 164"/>
                <a:gd name="T41" fmla="*/ 106 h 163"/>
                <a:gd name="T42" fmla="*/ 158 w 164"/>
                <a:gd name="T43" fmla="*/ 105 h 163"/>
                <a:gd name="T44" fmla="*/ 159 w 164"/>
                <a:gd name="T45" fmla="*/ 105 h 163"/>
                <a:gd name="T46" fmla="*/ 161 w 164"/>
                <a:gd name="T47" fmla="*/ 97 h 163"/>
                <a:gd name="T48" fmla="*/ 161 w 164"/>
                <a:gd name="T49" fmla="*/ 93 h 163"/>
                <a:gd name="T50" fmla="*/ 161 w 164"/>
                <a:gd name="T51" fmla="*/ 90 h 163"/>
                <a:gd name="T52" fmla="*/ 161 w 164"/>
                <a:gd name="T53" fmla="*/ 89 h 163"/>
                <a:gd name="T54" fmla="*/ 162 w 164"/>
                <a:gd name="T55" fmla="*/ 89 h 163"/>
                <a:gd name="T56" fmla="*/ 164 w 164"/>
                <a:gd name="T57" fmla="*/ 82 h 163"/>
                <a:gd name="T58" fmla="*/ 161 w 164"/>
                <a:gd name="T59" fmla="*/ 65 h 163"/>
                <a:gd name="T60" fmla="*/ 158 w 164"/>
                <a:gd name="T61" fmla="*/ 51 h 163"/>
                <a:gd name="T62" fmla="*/ 149 w 164"/>
                <a:gd name="T63" fmla="*/ 36 h 163"/>
                <a:gd name="T64" fmla="*/ 140 w 164"/>
                <a:gd name="T65" fmla="*/ 24 h 163"/>
                <a:gd name="T66" fmla="*/ 126 w 164"/>
                <a:gd name="T67" fmla="*/ 13 h 163"/>
                <a:gd name="T68" fmla="*/ 119 w 164"/>
                <a:gd name="T69" fmla="*/ 9 h 163"/>
                <a:gd name="T70" fmla="*/ 113 w 164"/>
                <a:gd name="T71" fmla="*/ 6 h 163"/>
                <a:gd name="T72" fmla="*/ 105 w 164"/>
                <a:gd name="T73" fmla="*/ 3 h 163"/>
                <a:gd name="T74" fmla="*/ 98 w 164"/>
                <a:gd name="T75" fmla="*/ 1 h 163"/>
                <a:gd name="T76" fmla="*/ 82 w 164"/>
                <a:gd name="T77" fmla="*/ 0 h 163"/>
                <a:gd name="T78" fmla="*/ 65 w 164"/>
                <a:gd name="T79" fmla="*/ 1 h 163"/>
                <a:gd name="T80" fmla="*/ 51 w 164"/>
                <a:gd name="T81" fmla="*/ 6 h 163"/>
                <a:gd name="T82" fmla="*/ 36 w 164"/>
                <a:gd name="T83" fmla="*/ 13 h 163"/>
                <a:gd name="T84" fmla="*/ 24 w 164"/>
                <a:gd name="T85" fmla="*/ 24 h 163"/>
                <a:gd name="T86" fmla="*/ 14 w 164"/>
                <a:gd name="T87" fmla="*/ 36 h 163"/>
                <a:gd name="T88" fmla="*/ 6 w 164"/>
                <a:gd name="T89" fmla="*/ 51 h 163"/>
                <a:gd name="T90" fmla="*/ 2 w 164"/>
                <a:gd name="T91" fmla="*/ 65 h 163"/>
                <a:gd name="T92" fmla="*/ 0 w 164"/>
                <a:gd name="T93" fmla="*/ 82 h 163"/>
                <a:gd name="T94" fmla="*/ 2 w 164"/>
                <a:gd name="T95" fmla="*/ 97 h 163"/>
                <a:gd name="T96" fmla="*/ 3 w 164"/>
                <a:gd name="T97" fmla="*/ 105 h 163"/>
                <a:gd name="T98" fmla="*/ 6 w 164"/>
                <a:gd name="T99" fmla="*/ 113 h 163"/>
                <a:gd name="T100" fmla="*/ 9 w 164"/>
                <a:gd name="T101" fmla="*/ 119 h 163"/>
                <a:gd name="T102" fmla="*/ 14 w 164"/>
                <a:gd name="T103" fmla="*/ 126 h 163"/>
                <a:gd name="T104" fmla="*/ 24 w 164"/>
                <a:gd name="T105" fmla="*/ 139 h 163"/>
                <a:gd name="T106" fmla="*/ 36 w 164"/>
                <a:gd name="T107" fmla="*/ 149 h 163"/>
                <a:gd name="T108" fmla="*/ 51 w 164"/>
                <a:gd name="T109" fmla="*/ 157 h 163"/>
                <a:gd name="T110" fmla="*/ 65 w 164"/>
                <a:gd name="T111" fmla="*/ 161 h 163"/>
                <a:gd name="T112" fmla="*/ 82 w 164"/>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82" y="163"/>
                  </a:moveTo>
                  <a:lnTo>
                    <a:pt x="89" y="162"/>
                  </a:lnTo>
                  <a:lnTo>
                    <a:pt x="89" y="161"/>
                  </a:lnTo>
                  <a:lnTo>
                    <a:pt x="90" y="161"/>
                  </a:lnTo>
                  <a:lnTo>
                    <a:pt x="93" y="161"/>
                  </a:lnTo>
                  <a:lnTo>
                    <a:pt x="98" y="161"/>
                  </a:lnTo>
                  <a:lnTo>
                    <a:pt x="105" y="158"/>
                  </a:lnTo>
                  <a:lnTo>
                    <a:pt x="105" y="157"/>
                  </a:lnTo>
                  <a:lnTo>
                    <a:pt x="106" y="157"/>
                  </a:lnTo>
                  <a:lnTo>
                    <a:pt x="108" y="157"/>
                  </a:lnTo>
                  <a:lnTo>
                    <a:pt x="113" y="157"/>
                  </a:lnTo>
                  <a:lnTo>
                    <a:pt x="119" y="152"/>
                  </a:lnTo>
                  <a:lnTo>
                    <a:pt x="126" y="149"/>
                  </a:lnTo>
                  <a:lnTo>
                    <a:pt x="132" y="144"/>
                  </a:lnTo>
                  <a:lnTo>
                    <a:pt x="140" y="139"/>
                  </a:lnTo>
                  <a:lnTo>
                    <a:pt x="144" y="132"/>
                  </a:lnTo>
                  <a:lnTo>
                    <a:pt x="149" y="126"/>
                  </a:lnTo>
                  <a:lnTo>
                    <a:pt x="153" y="119"/>
                  </a:lnTo>
                  <a:lnTo>
                    <a:pt x="158" y="113"/>
                  </a:lnTo>
                  <a:lnTo>
                    <a:pt x="158" y="108"/>
                  </a:lnTo>
                  <a:lnTo>
                    <a:pt x="158" y="106"/>
                  </a:lnTo>
                  <a:lnTo>
                    <a:pt x="158" y="105"/>
                  </a:lnTo>
                  <a:lnTo>
                    <a:pt x="159" y="105"/>
                  </a:lnTo>
                  <a:lnTo>
                    <a:pt x="161" y="97"/>
                  </a:lnTo>
                  <a:lnTo>
                    <a:pt x="161" y="93"/>
                  </a:lnTo>
                  <a:lnTo>
                    <a:pt x="161" y="90"/>
                  </a:lnTo>
                  <a:lnTo>
                    <a:pt x="161" y="89"/>
                  </a:lnTo>
                  <a:lnTo>
                    <a:pt x="162" y="89"/>
                  </a:lnTo>
                  <a:lnTo>
                    <a:pt x="164" y="82"/>
                  </a:lnTo>
                  <a:lnTo>
                    <a:pt x="161" y="65"/>
                  </a:lnTo>
                  <a:lnTo>
                    <a:pt x="158" y="51"/>
                  </a:lnTo>
                  <a:lnTo>
                    <a:pt x="149" y="36"/>
                  </a:lnTo>
                  <a:lnTo>
                    <a:pt x="140" y="24"/>
                  </a:lnTo>
                  <a:lnTo>
                    <a:pt x="126" y="13"/>
                  </a:lnTo>
                  <a:lnTo>
                    <a:pt x="119" y="9"/>
                  </a:lnTo>
                  <a:lnTo>
                    <a:pt x="113" y="6"/>
                  </a:lnTo>
                  <a:lnTo>
                    <a:pt x="105" y="3"/>
                  </a:lnTo>
                  <a:lnTo>
                    <a:pt x="98" y="1"/>
                  </a:lnTo>
                  <a:lnTo>
                    <a:pt x="82" y="0"/>
                  </a:lnTo>
                  <a:lnTo>
                    <a:pt x="65" y="1"/>
                  </a:lnTo>
                  <a:lnTo>
                    <a:pt x="51" y="6"/>
                  </a:lnTo>
                  <a:lnTo>
                    <a:pt x="36" y="13"/>
                  </a:lnTo>
                  <a:lnTo>
                    <a:pt x="24" y="24"/>
                  </a:lnTo>
                  <a:lnTo>
                    <a:pt x="14" y="36"/>
                  </a:lnTo>
                  <a:lnTo>
                    <a:pt x="6" y="51"/>
                  </a:lnTo>
                  <a:lnTo>
                    <a:pt x="2" y="65"/>
                  </a:lnTo>
                  <a:lnTo>
                    <a:pt x="0" y="82"/>
                  </a:lnTo>
                  <a:lnTo>
                    <a:pt x="2" y="97"/>
                  </a:lnTo>
                  <a:lnTo>
                    <a:pt x="3" y="105"/>
                  </a:lnTo>
                  <a:lnTo>
                    <a:pt x="6" y="113"/>
                  </a:lnTo>
                  <a:lnTo>
                    <a:pt x="9" y="119"/>
                  </a:lnTo>
                  <a:lnTo>
                    <a:pt x="14" y="126"/>
                  </a:lnTo>
                  <a:lnTo>
                    <a:pt x="24" y="139"/>
                  </a:lnTo>
                  <a:lnTo>
                    <a:pt x="36" y="149"/>
                  </a:lnTo>
                  <a:lnTo>
                    <a:pt x="51" y="157"/>
                  </a:lnTo>
                  <a:lnTo>
                    <a:pt x="65" y="161"/>
                  </a:lnTo>
                  <a:lnTo>
                    <a:pt x="82" y="163"/>
                  </a:lnTo>
                  <a:close/>
                </a:path>
              </a:pathLst>
            </a:custGeom>
            <a:solidFill>
              <a:srgbClr val="274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0" name="Freeform 113"/>
            <p:cNvSpPr>
              <a:spLocks/>
            </p:cNvSpPr>
            <p:nvPr/>
          </p:nvSpPr>
          <p:spPr bwMode="auto">
            <a:xfrm>
              <a:off x="1803693" y="5044198"/>
              <a:ext cx="93236" cy="94964"/>
            </a:xfrm>
            <a:custGeom>
              <a:avLst/>
              <a:gdLst>
                <a:gd name="T0" fmla="*/ 24 w 164"/>
                <a:gd name="T1" fmla="*/ 24 h 163"/>
                <a:gd name="T2" fmla="*/ 14 w 164"/>
                <a:gd name="T3" fmla="*/ 36 h 163"/>
                <a:gd name="T4" fmla="*/ 6 w 164"/>
                <a:gd name="T5" fmla="*/ 50 h 163"/>
                <a:gd name="T6" fmla="*/ 2 w 164"/>
                <a:gd name="T7" fmla="*/ 64 h 163"/>
                <a:gd name="T8" fmla="*/ 0 w 164"/>
                <a:gd name="T9" fmla="*/ 81 h 163"/>
                <a:gd name="T10" fmla="*/ 2 w 164"/>
                <a:gd name="T11" fmla="*/ 97 h 163"/>
                <a:gd name="T12" fmla="*/ 3 w 164"/>
                <a:gd name="T13" fmla="*/ 104 h 163"/>
                <a:gd name="T14" fmla="*/ 6 w 164"/>
                <a:gd name="T15" fmla="*/ 112 h 163"/>
                <a:gd name="T16" fmla="*/ 9 w 164"/>
                <a:gd name="T17" fmla="*/ 118 h 163"/>
                <a:gd name="T18" fmla="*/ 14 w 164"/>
                <a:gd name="T19" fmla="*/ 125 h 163"/>
                <a:gd name="T20" fmla="*/ 24 w 164"/>
                <a:gd name="T21" fmla="*/ 139 h 163"/>
                <a:gd name="T22" fmla="*/ 36 w 164"/>
                <a:gd name="T23" fmla="*/ 148 h 163"/>
                <a:gd name="T24" fmla="*/ 51 w 164"/>
                <a:gd name="T25" fmla="*/ 157 h 163"/>
                <a:gd name="T26" fmla="*/ 65 w 164"/>
                <a:gd name="T27" fmla="*/ 160 h 163"/>
                <a:gd name="T28" fmla="*/ 82 w 164"/>
                <a:gd name="T29" fmla="*/ 163 h 163"/>
                <a:gd name="T30" fmla="*/ 89 w 164"/>
                <a:gd name="T31" fmla="*/ 161 h 163"/>
                <a:gd name="T32" fmla="*/ 89 w 164"/>
                <a:gd name="T33" fmla="*/ 160 h 163"/>
                <a:gd name="T34" fmla="*/ 90 w 164"/>
                <a:gd name="T35" fmla="*/ 160 h 163"/>
                <a:gd name="T36" fmla="*/ 93 w 164"/>
                <a:gd name="T37" fmla="*/ 160 h 163"/>
                <a:gd name="T38" fmla="*/ 98 w 164"/>
                <a:gd name="T39" fmla="*/ 160 h 163"/>
                <a:gd name="T40" fmla="*/ 105 w 164"/>
                <a:gd name="T41" fmla="*/ 158 h 163"/>
                <a:gd name="T42" fmla="*/ 105 w 164"/>
                <a:gd name="T43" fmla="*/ 157 h 163"/>
                <a:gd name="T44" fmla="*/ 106 w 164"/>
                <a:gd name="T45" fmla="*/ 157 h 163"/>
                <a:gd name="T46" fmla="*/ 108 w 164"/>
                <a:gd name="T47" fmla="*/ 157 h 163"/>
                <a:gd name="T48" fmla="*/ 113 w 164"/>
                <a:gd name="T49" fmla="*/ 157 h 163"/>
                <a:gd name="T50" fmla="*/ 119 w 164"/>
                <a:gd name="T51" fmla="*/ 152 h 163"/>
                <a:gd name="T52" fmla="*/ 126 w 164"/>
                <a:gd name="T53" fmla="*/ 148 h 163"/>
                <a:gd name="T54" fmla="*/ 132 w 164"/>
                <a:gd name="T55" fmla="*/ 143 h 163"/>
                <a:gd name="T56" fmla="*/ 140 w 164"/>
                <a:gd name="T57" fmla="*/ 139 h 163"/>
                <a:gd name="T58" fmla="*/ 144 w 164"/>
                <a:gd name="T59" fmla="*/ 131 h 163"/>
                <a:gd name="T60" fmla="*/ 149 w 164"/>
                <a:gd name="T61" fmla="*/ 125 h 163"/>
                <a:gd name="T62" fmla="*/ 153 w 164"/>
                <a:gd name="T63" fmla="*/ 118 h 163"/>
                <a:gd name="T64" fmla="*/ 158 w 164"/>
                <a:gd name="T65" fmla="*/ 112 h 163"/>
                <a:gd name="T66" fmla="*/ 158 w 164"/>
                <a:gd name="T67" fmla="*/ 107 h 163"/>
                <a:gd name="T68" fmla="*/ 158 w 164"/>
                <a:gd name="T69" fmla="*/ 105 h 163"/>
                <a:gd name="T70" fmla="*/ 158 w 164"/>
                <a:gd name="T71" fmla="*/ 104 h 163"/>
                <a:gd name="T72" fmla="*/ 159 w 164"/>
                <a:gd name="T73" fmla="*/ 104 h 163"/>
                <a:gd name="T74" fmla="*/ 161 w 164"/>
                <a:gd name="T75" fmla="*/ 97 h 163"/>
                <a:gd name="T76" fmla="*/ 161 w 164"/>
                <a:gd name="T77" fmla="*/ 92 h 163"/>
                <a:gd name="T78" fmla="*/ 161 w 164"/>
                <a:gd name="T79" fmla="*/ 90 h 163"/>
                <a:gd name="T80" fmla="*/ 161 w 164"/>
                <a:gd name="T81" fmla="*/ 88 h 163"/>
                <a:gd name="T82" fmla="*/ 162 w 164"/>
                <a:gd name="T83" fmla="*/ 88 h 163"/>
                <a:gd name="T84" fmla="*/ 164 w 164"/>
                <a:gd name="T85" fmla="*/ 81 h 163"/>
                <a:gd name="T86" fmla="*/ 161 w 164"/>
                <a:gd name="T87" fmla="*/ 64 h 163"/>
                <a:gd name="T88" fmla="*/ 158 w 164"/>
                <a:gd name="T89" fmla="*/ 50 h 163"/>
                <a:gd name="T90" fmla="*/ 149 w 164"/>
                <a:gd name="T91" fmla="*/ 36 h 163"/>
                <a:gd name="T92" fmla="*/ 140 w 164"/>
                <a:gd name="T93" fmla="*/ 24 h 163"/>
                <a:gd name="T94" fmla="*/ 126 w 164"/>
                <a:gd name="T95" fmla="*/ 13 h 163"/>
                <a:gd name="T96" fmla="*/ 119 w 164"/>
                <a:gd name="T97" fmla="*/ 8 h 163"/>
                <a:gd name="T98" fmla="*/ 113 w 164"/>
                <a:gd name="T99" fmla="*/ 6 h 163"/>
                <a:gd name="T100" fmla="*/ 105 w 164"/>
                <a:gd name="T101" fmla="*/ 2 h 163"/>
                <a:gd name="T102" fmla="*/ 98 w 164"/>
                <a:gd name="T103" fmla="*/ 1 h 163"/>
                <a:gd name="T104" fmla="*/ 82 w 164"/>
                <a:gd name="T105" fmla="*/ 0 h 163"/>
                <a:gd name="T106" fmla="*/ 65 w 164"/>
                <a:gd name="T107" fmla="*/ 1 h 163"/>
                <a:gd name="T108" fmla="*/ 51 w 164"/>
                <a:gd name="T109" fmla="*/ 6 h 163"/>
                <a:gd name="T110" fmla="*/ 36 w 164"/>
                <a:gd name="T111" fmla="*/ 13 h 163"/>
                <a:gd name="T112" fmla="*/ 24 w 164"/>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24" y="24"/>
                  </a:moveTo>
                  <a:lnTo>
                    <a:pt x="14" y="36"/>
                  </a:lnTo>
                  <a:lnTo>
                    <a:pt x="6" y="50"/>
                  </a:lnTo>
                  <a:lnTo>
                    <a:pt x="2" y="64"/>
                  </a:lnTo>
                  <a:lnTo>
                    <a:pt x="0" y="81"/>
                  </a:lnTo>
                  <a:lnTo>
                    <a:pt x="2" y="97"/>
                  </a:lnTo>
                  <a:lnTo>
                    <a:pt x="3" y="104"/>
                  </a:lnTo>
                  <a:lnTo>
                    <a:pt x="6" y="112"/>
                  </a:lnTo>
                  <a:lnTo>
                    <a:pt x="9" y="118"/>
                  </a:lnTo>
                  <a:lnTo>
                    <a:pt x="14" y="125"/>
                  </a:lnTo>
                  <a:lnTo>
                    <a:pt x="24" y="139"/>
                  </a:lnTo>
                  <a:lnTo>
                    <a:pt x="36" y="148"/>
                  </a:lnTo>
                  <a:lnTo>
                    <a:pt x="51" y="157"/>
                  </a:lnTo>
                  <a:lnTo>
                    <a:pt x="65" y="160"/>
                  </a:lnTo>
                  <a:lnTo>
                    <a:pt x="82" y="163"/>
                  </a:lnTo>
                  <a:lnTo>
                    <a:pt x="89" y="161"/>
                  </a:lnTo>
                  <a:lnTo>
                    <a:pt x="89" y="160"/>
                  </a:lnTo>
                  <a:lnTo>
                    <a:pt x="90" y="160"/>
                  </a:lnTo>
                  <a:lnTo>
                    <a:pt x="93" y="160"/>
                  </a:lnTo>
                  <a:lnTo>
                    <a:pt x="98" y="160"/>
                  </a:lnTo>
                  <a:lnTo>
                    <a:pt x="105" y="158"/>
                  </a:lnTo>
                  <a:lnTo>
                    <a:pt x="105" y="157"/>
                  </a:lnTo>
                  <a:lnTo>
                    <a:pt x="106" y="157"/>
                  </a:lnTo>
                  <a:lnTo>
                    <a:pt x="108" y="157"/>
                  </a:lnTo>
                  <a:lnTo>
                    <a:pt x="113" y="157"/>
                  </a:lnTo>
                  <a:lnTo>
                    <a:pt x="119" y="152"/>
                  </a:lnTo>
                  <a:lnTo>
                    <a:pt x="126" y="148"/>
                  </a:lnTo>
                  <a:lnTo>
                    <a:pt x="132" y="143"/>
                  </a:lnTo>
                  <a:lnTo>
                    <a:pt x="140" y="139"/>
                  </a:lnTo>
                  <a:lnTo>
                    <a:pt x="144" y="131"/>
                  </a:lnTo>
                  <a:lnTo>
                    <a:pt x="149" y="125"/>
                  </a:lnTo>
                  <a:lnTo>
                    <a:pt x="153" y="118"/>
                  </a:lnTo>
                  <a:lnTo>
                    <a:pt x="158" y="112"/>
                  </a:lnTo>
                  <a:lnTo>
                    <a:pt x="158" y="107"/>
                  </a:lnTo>
                  <a:lnTo>
                    <a:pt x="158" y="105"/>
                  </a:lnTo>
                  <a:lnTo>
                    <a:pt x="158" y="104"/>
                  </a:lnTo>
                  <a:lnTo>
                    <a:pt x="159" y="104"/>
                  </a:lnTo>
                  <a:lnTo>
                    <a:pt x="161" y="97"/>
                  </a:lnTo>
                  <a:lnTo>
                    <a:pt x="161" y="92"/>
                  </a:lnTo>
                  <a:lnTo>
                    <a:pt x="161" y="90"/>
                  </a:lnTo>
                  <a:lnTo>
                    <a:pt x="161" y="88"/>
                  </a:lnTo>
                  <a:lnTo>
                    <a:pt x="162" y="88"/>
                  </a:lnTo>
                  <a:lnTo>
                    <a:pt x="164" y="81"/>
                  </a:lnTo>
                  <a:lnTo>
                    <a:pt x="161" y="64"/>
                  </a:lnTo>
                  <a:lnTo>
                    <a:pt x="158" y="50"/>
                  </a:lnTo>
                  <a:lnTo>
                    <a:pt x="149" y="36"/>
                  </a:lnTo>
                  <a:lnTo>
                    <a:pt x="140" y="24"/>
                  </a:lnTo>
                  <a:lnTo>
                    <a:pt x="126" y="13"/>
                  </a:lnTo>
                  <a:lnTo>
                    <a:pt x="119" y="8"/>
                  </a:lnTo>
                  <a:lnTo>
                    <a:pt x="113" y="6"/>
                  </a:lnTo>
                  <a:lnTo>
                    <a:pt x="105" y="2"/>
                  </a:lnTo>
                  <a:lnTo>
                    <a:pt x="98" y="1"/>
                  </a:lnTo>
                  <a:lnTo>
                    <a:pt x="82" y="0"/>
                  </a:lnTo>
                  <a:lnTo>
                    <a:pt x="65" y="1"/>
                  </a:lnTo>
                  <a:lnTo>
                    <a:pt x="51" y="6"/>
                  </a:lnTo>
                  <a:lnTo>
                    <a:pt x="36" y="13"/>
                  </a:lnTo>
                  <a:lnTo>
                    <a:pt x="24" y="24"/>
                  </a:lnTo>
                  <a:close/>
                </a:path>
              </a:pathLst>
            </a:custGeom>
            <a:solidFill>
              <a:srgbClr val="9E9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1" name="Freeform 114"/>
            <p:cNvSpPr>
              <a:spLocks/>
            </p:cNvSpPr>
            <p:nvPr/>
          </p:nvSpPr>
          <p:spPr bwMode="auto">
            <a:xfrm>
              <a:off x="2123114" y="5007939"/>
              <a:ext cx="93236" cy="94964"/>
            </a:xfrm>
            <a:custGeom>
              <a:avLst/>
              <a:gdLst>
                <a:gd name="T0" fmla="*/ 24 w 163"/>
                <a:gd name="T1" fmla="*/ 24 h 163"/>
                <a:gd name="T2" fmla="*/ 13 w 163"/>
                <a:gd name="T3" fmla="*/ 36 h 163"/>
                <a:gd name="T4" fmla="*/ 6 w 163"/>
                <a:gd name="T5" fmla="*/ 51 h 163"/>
                <a:gd name="T6" fmla="*/ 1 w 163"/>
                <a:gd name="T7" fmla="*/ 65 h 163"/>
                <a:gd name="T8" fmla="*/ 0 w 163"/>
                <a:gd name="T9" fmla="*/ 82 h 163"/>
                <a:gd name="T10" fmla="*/ 1 w 163"/>
                <a:gd name="T11" fmla="*/ 97 h 163"/>
                <a:gd name="T12" fmla="*/ 2 w 163"/>
                <a:gd name="T13" fmla="*/ 105 h 163"/>
                <a:gd name="T14" fmla="*/ 6 w 163"/>
                <a:gd name="T15" fmla="*/ 113 h 163"/>
                <a:gd name="T16" fmla="*/ 8 w 163"/>
                <a:gd name="T17" fmla="*/ 119 h 163"/>
                <a:gd name="T18" fmla="*/ 13 w 163"/>
                <a:gd name="T19" fmla="*/ 126 h 163"/>
                <a:gd name="T20" fmla="*/ 24 w 163"/>
                <a:gd name="T21" fmla="*/ 139 h 163"/>
                <a:gd name="T22" fmla="*/ 36 w 163"/>
                <a:gd name="T23" fmla="*/ 149 h 163"/>
                <a:gd name="T24" fmla="*/ 50 w 163"/>
                <a:gd name="T25" fmla="*/ 157 h 163"/>
                <a:gd name="T26" fmla="*/ 65 w 163"/>
                <a:gd name="T27" fmla="*/ 161 h 163"/>
                <a:gd name="T28" fmla="*/ 82 w 163"/>
                <a:gd name="T29" fmla="*/ 163 h 163"/>
                <a:gd name="T30" fmla="*/ 89 w 163"/>
                <a:gd name="T31" fmla="*/ 162 h 163"/>
                <a:gd name="T32" fmla="*/ 89 w 163"/>
                <a:gd name="T33" fmla="*/ 161 h 163"/>
                <a:gd name="T34" fmla="*/ 90 w 163"/>
                <a:gd name="T35" fmla="*/ 161 h 163"/>
                <a:gd name="T36" fmla="*/ 92 w 163"/>
                <a:gd name="T37" fmla="*/ 161 h 163"/>
                <a:gd name="T38" fmla="*/ 97 w 163"/>
                <a:gd name="T39" fmla="*/ 161 h 163"/>
                <a:gd name="T40" fmla="*/ 104 w 163"/>
                <a:gd name="T41" fmla="*/ 159 h 163"/>
                <a:gd name="T42" fmla="*/ 104 w 163"/>
                <a:gd name="T43" fmla="*/ 157 h 163"/>
                <a:gd name="T44" fmla="*/ 106 w 163"/>
                <a:gd name="T45" fmla="*/ 157 h 163"/>
                <a:gd name="T46" fmla="*/ 108 w 163"/>
                <a:gd name="T47" fmla="*/ 157 h 163"/>
                <a:gd name="T48" fmla="*/ 113 w 163"/>
                <a:gd name="T49" fmla="*/ 157 h 163"/>
                <a:gd name="T50" fmla="*/ 119 w 163"/>
                <a:gd name="T51" fmla="*/ 153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2 w 163"/>
                <a:gd name="T63" fmla="*/ 119 h 163"/>
                <a:gd name="T64" fmla="*/ 157 w 163"/>
                <a:gd name="T65" fmla="*/ 113 h 163"/>
                <a:gd name="T66" fmla="*/ 157 w 163"/>
                <a:gd name="T67" fmla="*/ 108 h 163"/>
                <a:gd name="T68" fmla="*/ 157 w 163"/>
                <a:gd name="T69" fmla="*/ 106 h 163"/>
                <a:gd name="T70" fmla="*/ 157 w 163"/>
                <a:gd name="T71" fmla="*/ 105 h 163"/>
                <a:gd name="T72" fmla="*/ 158 w 163"/>
                <a:gd name="T73" fmla="*/ 105 h 163"/>
                <a:gd name="T74" fmla="*/ 161 w 163"/>
                <a:gd name="T75" fmla="*/ 97 h 163"/>
                <a:gd name="T76" fmla="*/ 161 w 163"/>
                <a:gd name="T77" fmla="*/ 93 h 163"/>
                <a:gd name="T78" fmla="*/ 161 w 163"/>
                <a:gd name="T79" fmla="*/ 90 h 163"/>
                <a:gd name="T80" fmla="*/ 161 w 163"/>
                <a:gd name="T81" fmla="*/ 89 h 163"/>
                <a:gd name="T82" fmla="*/ 162 w 163"/>
                <a:gd name="T83" fmla="*/ 89 h 163"/>
                <a:gd name="T84" fmla="*/ 163 w 163"/>
                <a:gd name="T85" fmla="*/ 82 h 163"/>
                <a:gd name="T86" fmla="*/ 161 w 163"/>
                <a:gd name="T87" fmla="*/ 65 h 163"/>
                <a:gd name="T88" fmla="*/ 157 w 163"/>
                <a:gd name="T89" fmla="*/ 51 h 163"/>
                <a:gd name="T90" fmla="*/ 149 w 163"/>
                <a:gd name="T91" fmla="*/ 36 h 163"/>
                <a:gd name="T92" fmla="*/ 139 w 163"/>
                <a:gd name="T93" fmla="*/ 24 h 163"/>
                <a:gd name="T94" fmla="*/ 126 w 163"/>
                <a:gd name="T95" fmla="*/ 13 h 163"/>
                <a:gd name="T96" fmla="*/ 119 w 163"/>
                <a:gd name="T97" fmla="*/ 9 h 163"/>
                <a:gd name="T98" fmla="*/ 113 w 163"/>
                <a:gd name="T99" fmla="*/ 6 h 163"/>
                <a:gd name="T100" fmla="*/ 104 w 163"/>
                <a:gd name="T101" fmla="*/ 3 h 163"/>
                <a:gd name="T102" fmla="*/ 97 w 163"/>
                <a:gd name="T103" fmla="*/ 1 h 163"/>
                <a:gd name="T104" fmla="*/ 82 w 163"/>
                <a:gd name="T105" fmla="*/ 0 h 163"/>
                <a:gd name="T106" fmla="*/ 65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2" y="163"/>
                  </a:lnTo>
                  <a:lnTo>
                    <a:pt x="89" y="162"/>
                  </a:lnTo>
                  <a:lnTo>
                    <a:pt x="89" y="161"/>
                  </a:lnTo>
                  <a:lnTo>
                    <a:pt x="90" y="161"/>
                  </a:lnTo>
                  <a:lnTo>
                    <a:pt x="92" y="161"/>
                  </a:lnTo>
                  <a:lnTo>
                    <a:pt x="97" y="161"/>
                  </a:lnTo>
                  <a:lnTo>
                    <a:pt x="104" y="159"/>
                  </a:lnTo>
                  <a:lnTo>
                    <a:pt x="104" y="157"/>
                  </a:lnTo>
                  <a:lnTo>
                    <a:pt x="106" y="157"/>
                  </a:lnTo>
                  <a:lnTo>
                    <a:pt x="108" y="157"/>
                  </a:lnTo>
                  <a:lnTo>
                    <a:pt x="113" y="157"/>
                  </a:lnTo>
                  <a:lnTo>
                    <a:pt x="119" y="153"/>
                  </a:lnTo>
                  <a:lnTo>
                    <a:pt x="126" y="149"/>
                  </a:lnTo>
                  <a:lnTo>
                    <a:pt x="132" y="144"/>
                  </a:lnTo>
                  <a:lnTo>
                    <a:pt x="139" y="139"/>
                  </a:ln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2" y="0"/>
                  </a:lnTo>
                  <a:lnTo>
                    <a:pt x="65" y="1"/>
                  </a:lnTo>
                  <a:lnTo>
                    <a:pt x="50" y="6"/>
                  </a:lnTo>
                  <a:lnTo>
                    <a:pt x="36" y="13"/>
                  </a:lnTo>
                  <a:lnTo>
                    <a:pt x="24" y="24"/>
                  </a:lnTo>
                  <a:close/>
                </a:path>
              </a:pathLst>
            </a:custGeom>
            <a:solidFill>
              <a:srgbClr val="9E9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2" name="Freeform 115"/>
            <p:cNvSpPr>
              <a:spLocks/>
            </p:cNvSpPr>
            <p:nvPr/>
          </p:nvSpPr>
          <p:spPr bwMode="auto">
            <a:xfrm>
              <a:off x="2433903" y="3562775"/>
              <a:ext cx="93236" cy="93236"/>
            </a:xfrm>
            <a:custGeom>
              <a:avLst/>
              <a:gdLst>
                <a:gd name="T0" fmla="*/ 24 w 163"/>
                <a:gd name="T1" fmla="*/ 24 h 163"/>
                <a:gd name="T2" fmla="*/ 13 w 163"/>
                <a:gd name="T3" fmla="*/ 36 h 163"/>
                <a:gd name="T4" fmla="*/ 6 w 163"/>
                <a:gd name="T5" fmla="*/ 50 h 163"/>
                <a:gd name="T6" fmla="*/ 1 w 163"/>
                <a:gd name="T7" fmla="*/ 65 h 163"/>
                <a:gd name="T8" fmla="*/ 0 w 163"/>
                <a:gd name="T9" fmla="*/ 81 h 163"/>
                <a:gd name="T10" fmla="*/ 1 w 163"/>
                <a:gd name="T11" fmla="*/ 97 h 163"/>
                <a:gd name="T12" fmla="*/ 2 w 163"/>
                <a:gd name="T13" fmla="*/ 104 h 163"/>
                <a:gd name="T14" fmla="*/ 6 w 163"/>
                <a:gd name="T15" fmla="*/ 113 h 163"/>
                <a:gd name="T16" fmla="*/ 8 w 163"/>
                <a:gd name="T17" fmla="*/ 119 h 163"/>
                <a:gd name="T18" fmla="*/ 13 w 163"/>
                <a:gd name="T19" fmla="*/ 126 h 163"/>
                <a:gd name="T20" fmla="*/ 24 w 163"/>
                <a:gd name="T21" fmla="*/ 139 h 163"/>
                <a:gd name="T22" fmla="*/ 36 w 163"/>
                <a:gd name="T23" fmla="*/ 149 h 163"/>
                <a:gd name="T24" fmla="*/ 50 w 163"/>
                <a:gd name="T25" fmla="*/ 157 h 163"/>
                <a:gd name="T26" fmla="*/ 65 w 163"/>
                <a:gd name="T27" fmla="*/ 161 h 163"/>
                <a:gd name="T28" fmla="*/ 81 w 163"/>
                <a:gd name="T29" fmla="*/ 163 h 163"/>
                <a:gd name="T30" fmla="*/ 89 w 163"/>
                <a:gd name="T31" fmla="*/ 162 h 163"/>
                <a:gd name="T32" fmla="*/ 89 w 163"/>
                <a:gd name="T33" fmla="*/ 161 h 163"/>
                <a:gd name="T34" fmla="*/ 90 w 163"/>
                <a:gd name="T35" fmla="*/ 161 h 163"/>
                <a:gd name="T36" fmla="*/ 92 w 163"/>
                <a:gd name="T37" fmla="*/ 161 h 163"/>
                <a:gd name="T38" fmla="*/ 97 w 163"/>
                <a:gd name="T39" fmla="*/ 161 h 163"/>
                <a:gd name="T40" fmla="*/ 104 w 163"/>
                <a:gd name="T41" fmla="*/ 158 h 163"/>
                <a:gd name="T42" fmla="*/ 104 w 163"/>
                <a:gd name="T43" fmla="*/ 157 h 163"/>
                <a:gd name="T44" fmla="*/ 105 w 163"/>
                <a:gd name="T45" fmla="*/ 157 h 163"/>
                <a:gd name="T46" fmla="*/ 108 w 163"/>
                <a:gd name="T47" fmla="*/ 157 h 163"/>
                <a:gd name="T48" fmla="*/ 113 w 163"/>
                <a:gd name="T49" fmla="*/ 157 h 163"/>
                <a:gd name="T50" fmla="*/ 119 w 163"/>
                <a:gd name="T51" fmla="*/ 152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2 w 163"/>
                <a:gd name="T63" fmla="*/ 119 h 163"/>
                <a:gd name="T64" fmla="*/ 157 w 163"/>
                <a:gd name="T65" fmla="*/ 113 h 163"/>
                <a:gd name="T66" fmla="*/ 157 w 163"/>
                <a:gd name="T67" fmla="*/ 108 h 163"/>
                <a:gd name="T68" fmla="*/ 157 w 163"/>
                <a:gd name="T69" fmla="*/ 105 h 163"/>
                <a:gd name="T70" fmla="*/ 157 w 163"/>
                <a:gd name="T71" fmla="*/ 104 h 163"/>
                <a:gd name="T72" fmla="*/ 158 w 163"/>
                <a:gd name="T73" fmla="*/ 104 h 163"/>
                <a:gd name="T74" fmla="*/ 161 w 163"/>
                <a:gd name="T75" fmla="*/ 97 h 163"/>
                <a:gd name="T76" fmla="*/ 161 w 163"/>
                <a:gd name="T77" fmla="*/ 92 h 163"/>
                <a:gd name="T78" fmla="*/ 161 w 163"/>
                <a:gd name="T79" fmla="*/ 90 h 163"/>
                <a:gd name="T80" fmla="*/ 161 w 163"/>
                <a:gd name="T81" fmla="*/ 89 h 163"/>
                <a:gd name="T82" fmla="*/ 162 w 163"/>
                <a:gd name="T83" fmla="*/ 89 h 163"/>
                <a:gd name="T84" fmla="*/ 163 w 163"/>
                <a:gd name="T85" fmla="*/ 81 h 163"/>
                <a:gd name="T86" fmla="*/ 161 w 163"/>
                <a:gd name="T87" fmla="*/ 65 h 163"/>
                <a:gd name="T88" fmla="*/ 157 w 163"/>
                <a:gd name="T89" fmla="*/ 50 h 163"/>
                <a:gd name="T90" fmla="*/ 149 w 163"/>
                <a:gd name="T91" fmla="*/ 36 h 163"/>
                <a:gd name="T92" fmla="*/ 139 w 163"/>
                <a:gd name="T93" fmla="*/ 24 h 163"/>
                <a:gd name="T94" fmla="*/ 126 w 163"/>
                <a:gd name="T95" fmla="*/ 13 h 163"/>
                <a:gd name="T96" fmla="*/ 119 w 163"/>
                <a:gd name="T97" fmla="*/ 8 h 163"/>
                <a:gd name="T98" fmla="*/ 113 w 163"/>
                <a:gd name="T99" fmla="*/ 6 h 163"/>
                <a:gd name="T100" fmla="*/ 104 w 163"/>
                <a:gd name="T101" fmla="*/ 2 h 163"/>
                <a:gd name="T102" fmla="*/ 97 w 163"/>
                <a:gd name="T103" fmla="*/ 1 h 163"/>
                <a:gd name="T104" fmla="*/ 81 w 163"/>
                <a:gd name="T105" fmla="*/ 0 h 163"/>
                <a:gd name="T106" fmla="*/ 65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5" y="161"/>
                  </a:lnTo>
                  <a:lnTo>
                    <a:pt x="81" y="163"/>
                  </a:lnTo>
                  <a:lnTo>
                    <a:pt x="89" y="162"/>
                  </a:lnTo>
                  <a:lnTo>
                    <a:pt x="89" y="161"/>
                  </a:lnTo>
                  <a:lnTo>
                    <a:pt x="90" y="161"/>
                  </a:lnTo>
                  <a:lnTo>
                    <a:pt x="92" y="161"/>
                  </a:lnTo>
                  <a:lnTo>
                    <a:pt x="97" y="161"/>
                  </a:lnTo>
                  <a:lnTo>
                    <a:pt x="104" y="158"/>
                  </a:lnTo>
                  <a:lnTo>
                    <a:pt x="104" y="157"/>
                  </a:lnTo>
                  <a:lnTo>
                    <a:pt x="105" y="157"/>
                  </a:lnTo>
                  <a:lnTo>
                    <a:pt x="108" y="157"/>
                  </a:lnTo>
                  <a:lnTo>
                    <a:pt x="113" y="157"/>
                  </a:lnTo>
                  <a:lnTo>
                    <a:pt x="119" y="152"/>
                  </a:lnTo>
                  <a:lnTo>
                    <a:pt x="126" y="149"/>
                  </a:lnTo>
                  <a:lnTo>
                    <a:pt x="132" y="144"/>
                  </a:lnTo>
                  <a:lnTo>
                    <a:pt x="139" y="139"/>
                  </a:lnTo>
                  <a:lnTo>
                    <a:pt x="144" y="132"/>
                  </a:lnTo>
                  <a:lnTo>
                    <a:pt x="149" y="126"/>
                  </a:lnTo>
                  <a:lnTo>
                    <a:pt x="152" y="119"/>
                  </a:lnTo>
                  <a:lnTo>
                    <a:pt x="157" y="113"/>
                  </a:lnTo>
                  <a:lnTo>
                    <a:pt x="157" y="108"/>
                  </a:lnTo>
                  <a:lnTo>
                    <a:pt x="157" y="105"/>
                  </a:lnTo>
                  <a:lnTo>
                    <a:pt x="157" y="104"/>
                  </a:lnTo>
                  <a:lnTo>
                    <a:pt x="158"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close/>
                </a:path>
              </a:pathLst>
            </a:custGeom>
            <a:solidFill>
              <a:srgbClr val="9E9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3" name="Freeform 116"/>
            <p:cNvSpPr>
              <a:spLocks/>
            </p:cNvSpPr>
            <p:nvPr/>
          </p:nvSpPr>
          <p:spPr bwMode="auto">
            <a:xfrm>
              <a:off x="2822388" y="3409107"/>
              <a:ext cx="94964" cy="94964"/>
            </a:xfrm>
            <a:custGeom>
              <a:avLst/>
              <a:gdLst>
                <a:gd name="T0" fmla="*/ 24 w 163"/>
                <a:gd name="T1" fmla="*/ 24 h 163"/>
                <a:gd name="T2" fmla="*/ 13 w 163"/>
                <a:gd name="T3" fmla="*/ 36 h 163"/>
                <a:gd name="T4" fmla="*/ 6 w 163"/>
                <a:gd name="T5" fmla="*/ 50 h 163"/>
                <a:gd name="T6" fmla="*/ 1 w 163"/>
                <a:gd name="T7" fmla="*/ 64 h 163"/>
                <a:gd name="T8" fmla="*/ 0 w 163"/>
                <a:gd name="T9" fmla="*/ 81 h 163"/>
                <a:gd name="T10" fmla="*/ 1 w 163"/>
                <a:gd name="T11" fmla="*/ 97 h 163"/>
                <a:gd name="T12" fmla="*/ 2 w 163"/>
                <a:gd name="T13" fmla="*/ 104 h 163"/>
                <a:gd name="T14" fmla="*/ 6 w 163"/>
                <a:gd name="T15" fmla="*/ 112 h 163"/>
                <a:gd name="T16" fmla="*/ 8 w 163"/>
                <a:gd name="T17" fmla="*/ 118 h 163"/>
                <a:gd name="T18" fmla="*/ 13 w 163"/>
                <a:gd name="T19" fmla="*/ 126 h 163"/>
                <a:gd name="T20" fmla="*/ 24 w 163"/>
                <a:gd name="T21" fmla="*/ 139 h 163"/>
                <a:gd name="T22" fmla="*/ 36 w 163"/>
                <a:gd name="T23" fmla="*/ 148 h 163"/>
                <a:gd name="T24" fmla="*/ 50 w 163"/>
                <a:gd name="T25" fmla="*/ 157 h 163"/>
                <a:gd name="T26" fmla="*/ 64 w 163"/>
                <a:gd name="T27" fmla="*/ 160 h 163"/>
                <a:gd name="T28" fmla="*/ 81 w 163"/>
                <a:gd name="T29" fmla="*/ 163 h 163"/>
                <a:gd name="T30" fmla="*/ 88 w 163"/>
                <a:gd name="T31" fmla="*/ 162 h 163"/>
                <a:gd name="T32" fmla="*/ 88 w 163"/>
                <a:gd name="T33" fmla="*/ 160 h 163"/>
                <a:gd name="T34" fmla="*/ 90 w 163"/>
                <a:gd name="T35" fmla="*/ 160 h 163"/>
                <a:gd name="T36" fmla="*/ 92 w 163"/>
                <a:gd name="T37" fmla="*/ 160 h 163"/>
                <a:gd name="T38" fmla="*/ 97 w 163"/>
                <a:gd name="T39" fmla="*/ 160 h 163"/>
                <a:gd name="T40" fmla="*/ 104 w 163"/>
                <a:gd name="T41" fmla="*/ 158 h 163"/>
                <a:gd name="T42" fmla="*/ 104 w 163"/>
                <a:gd name="T43" fmla="*/ 157 h 163"/>
                <a:gd name="T44" fmla="*/ 105 w 163"/>
                <a:gd name="T45" fmla="*/ 157 h 163"/>
                <a:gd name="T46" fmla="*/ 108 w 163"/>
                <a:gd name="T47" fmla="*/ 157 h 163"/>
                <a:gd name="T48" fmla="*/ 112 w 163"/>
                <a:gd name="T49" fmla="*/ 157 h 163"/>
                <a:gd name="T50" fmla="*/ 118 w 163"/>
                <a:gd name="T51" fmla="*/ 152 h 163"/>
                <a:gd name="T52" fmla="*/ 126 w 163"/>
                <a:gd name="T53" fmla="*/ 148 h 163"/>
                <a:gd name="T54" fmla="*/ 132 w 163"/>
                <a:gd name="T55" fmla="*/ 144 h 163"/>
                <a:gd name="T56" fmla="*/ 139 w 163"/>
                <a:gd name="T57" fmla="*/ 139 h 163"/>
                <a:gd name="T58" fmla="*/ 144 w 163"/>
                <a:gd name="T59" fmla="*/ 132 h 163"/>
                <a:gd name="T60" fmla="*/ 148 w 163"/>
                <a:gd name="T61" fmla="*/ 126 h 163"/>
                <a:gd name="T62" fmla="*/ 152 w 163"/>
                <a:gd name="T63" fmla="*/ 118 h 163"/>
                <a:gd name="T64" fmla="*/ 157 w 163"/>
                <a:gd name="T65" fmla="*/ 112 h 163"/>
                <a:gd name="T66" fmla="*/ 157 w 163"/>
                <a:gd name="T67" fmla="*/ 108 h 163"/>
                <a:gd name="T68" fmla="*/ 157 w 163"/>
                <a:gd name="T69" fmla="*/ 105 h 163"/>
                <a:gd name="T70" fmla="*/ 157 w 163"/>
                <a:gd name="T71" fmla="*/ 104 h 163"/>
                <a:gd name="T72" fmla="*/ 158 w 163"/>
                <a:gd name="T73" fmla="*/ 104 h 163"/>
                <a:gd name="T74" fmla="*/ 160 w 163"/>
                <a:gd name="T75" fmla="*/ 97 h 163"/>
                <a:gd name="T76" fmla="*/ 160 w 163"/>
                <a:gd name="T77" fmla="*/ 92 h 163"/>
                <a:gd name="T78" fmla="*/ 160 w 163"/>
                <a:gd name="T79" fmla="*/ 90 h 163"/>
                <a:gd name="T80" fmla="*/ 160 w 163"/>
                <a:gd name="T81" fmla="*/ 88 h 163"/>
                <a:gd name="T82" fmla="*/ 162 w 163"/>
                <a:gd name="T83" fmla="*/ 88 h 163"/>
                <a:gd name="T84" fmla="*/ 163 w 163"/>
                <a:gd name="T85" fmla="*/ 81 h 163"/>
                <a:gd name="T86" fmla="*/ 160 w 163"/>
                <a:gd name="T87" fmla="*/ 64 h 163"/>
                <a:gd name="T88" fmla="*/ 157 w 163"/>
                <a:gd name="T89" fmla="*/ 50 h 163"/>
                <a:gd name="T90" fmla="*/ 148 w 163"/>
                <a:gd name="T91" fmla="*/ 36 h 163"/>
                <a:gd name="T92" fmla="*/ 139 w 163"/>
                <a:gd name="T93" fmla="*/ 24 h 163"/>
                <a:gd name="T94" fmla="*/ 126 w 163"/>
                <a:gd name="T95" fmla="*/ 13 h 163"/>
                <a:gd name="T96" fmla="*/ 118 w 163"/>
                <a:gd name="T97" fmla="*/ 8 h 163"/>
                <a:gd name="T98" fmla="*/ 112 w 163"/>
                <a:gd name="T99" fmla="*/ 6 h 163"/>
                <a:gd name="T100" fmla="*/ 104 w 163"/>
                <a:gd name="T101" fmla="*/ 2 h 163"/>
                <a:gd name="T102" fmla="*/ 97 w 163"/>
                <a:gd name="T103" fmla="*/ 1 h 163"/>
                <a:gd name="T104" fmla="*/ 81 w 163"/>
                <a:gd name="T105" fmla="*/ 0 h 163"/>
                <a:gd name="T106" fmla="*/ 64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4" y="160"/>
                  </a:lnTo>
                  <a:lnTo>
                    <a:pt x="81" y="163"/>
                  </a:lnTo>
                  <a:lnTo>
                    <a:pt x="88" y="162"/>
                  </a:lnTo>
                  <a:lnTo>
                    <a:pt x="88" y="160"/>
                  </a:lnTo>
                  <a:lnTo>
                    <a:pt x="90" y="160"/>
                  </a:lnTo>
                  <a:lnTo>
                    <a:pt x="92" y="160"/>
                  </a:lnTo>
                  <a:lnTo>
                    <a:pt x="97" y="160"/>
                  </a:lnTo>
                  <a:lnTo>
                    <a:pt x="104" y="158"/>
                  </a:lnTo>
                  <a:lnTo>
                    <a:pt x="104" y="157"/>
                  </a:lnTo>
                  <a:lnTo>
                    <a:pt x="105" y="157"/>
                  </a:lnTo>
                  <a:lnTo>
                    <a:pt x="108" y="157"/>
                  </a:lnTo>
                  <a:lnTo>
                    <a:pt x="112" y="157"/>
                  </a:lnTo>
                  <a:lnTo>
                    <a:pt x="118" y="152"/>
                  </a:lnTo>
                  <a:lnTo>
                    <a:pt x="126" y="148"/>
                  </a:lnTo>
                  <a:lnTo>
                    <a:pt x="132" y="144"/>
                  </a:lnTo>
                  <a:lnTo>
                    <a:pt x="139" y="139"/>
                  </a:lnTo>
                  <a:lnTo>
                    <a:pt x="144" y="132"/>
                  </a:lnTo>
                  <a:lnTo>
                    <a:pt x="148" y="126"/>
                  </a:lnTo>
                  <a:lnTo>
                    <a:pt x="152" y="118"/>
                  </a:lnTo>
                  <a:lnTo>
                    <a:pt x="157" y="112"/>
                  </a:lnTo>
                  <a:lnTo>
                    <a:pt x="157" y="108"/>
                  </a:lnTo>
                  <a:lnTo>
                    <a:pt x="157" y="105"/>
                  </a:lnTo>
                  <a:lnTo>
                    <a:pt x="157" y="104"/>
                  </a:lnTo>
                  <a:lnTo>
                    <a:pt x="158" y="104"/>
                  </a:lnTo>
                  <a:lnTo>
                    <a:pt x="160" y="97"/>
                  </a:lnTo>
                  <a:lnTo>
                    <a:pt x="160" y="92"/>
                  </a:lnTo>
                  <a:lnTo>
                    <a:pt x="160" y="90"/>
                  </a:lnTo>
                  <a:lnTo>
                    <a:pt x="160" y="88"/>
                  </a:lnTo>
                  <a:lnTo>
                    <a:pt x="162" y="88"/>
                  </a:lnTo>
                  <a:lnTo>
                    <a:pt x="163" y="81"/>
                  </a:lnTo>
                  <a:lnTo>
                    <a:pt x="160" y="64"/>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close/>
                </a:path>
              </a:pathLst>
            </a:custGeom>
            <a:solidFill>
              <a:srgbClr val="9E9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4" name="Freeform 117"/>
            <p:cNvSpPr>
              <a:spLocks/>
            </p:cNvSpPr>
            <p:nvPr/>
          </p:nvSpPr>
          <p:spPr bwMode="auto">
            <a:xfrm>
              <a:off x="2040237" y="4776574"/>
              <a:ext cx="94964" cy="93236"/>
            </a:xfrm>
            <a:custGeom>
              <a:avLst/>
              <a:gdLst>
                <a:gd name="T0" fmla="*/ 82 w 163"/>
                <a:gd name="T1" fmla="*/ 163 h 163"/>
                <a:gd name="T2" fmla="*/ 89 w 163"/>
                <a:gd name="T3" fmla="*/ 162 h 163"/>
                <a:gd name="T4" fmla="*/ 89 w 163"/>
                <a:gd name="T5" fmla="*/ 161 h 163"/>
                <a:gd name="T6" fmla="*/ 90 w 163"/>
                <a:gd name="T7" fmla="*/ 161 h 163"/>
                <a:gd name="T8" fmla="*/ 93 w 163"/>
                <a:gd name="T9" fmla="*/ 161 h 163"/>
                <a:gd name="T10" fmla="*/ 97 w 163"/>
                <a:gd name="T11" fmla="*/ 161 h 163"/>
                <a:gd name="T12" fmla="*/ 105 w 163"/>
                <a:gd name="T13" fmla="*/ 158 h 163"/>
                <a:gd name="T14" fmla="*/ 105 w 163"/>
                <a:gd name="T15" fmla="*/ 157 h 163"/>
                <a:gd name="T16" fmla="*/ 106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3 w 163"/>
                <a:gd name="T35" fmla="*/ 119 h 163"/>
                <a:gd name="T36" fmla="*/ 157 w 163"/>
                <a:gd name="T37" fmla="*/ 113 h 163"/>
                <a:gd name="T38" fmla="*/ 157 w 163"/>
                <a:gd name="T39" fmla="*/ 108 h 163"/>
                <a:gd name="T40" fmla="*/ 157 w 163"/>
                <a:gd name="T41" fmla="*/ 106 h 163"/>
                <a:gd name="T42" fmla="*/ 157 w 163"/>
                <a:gd name="T43" fmla="*/ 104 h 163"/>
                <a:gd name="T44" fmla="*/ 159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5 w 163"/>
                <a:gd name="T73" fmla="*/ 2 h 163"/>
                <a:gd name="T74" fmla="*/ 97 w 163"/>
                <a:gd name="T75" fmla="*/ 1 h 163"/>
                <a:gd name="T76" fmla="*/ 82 w 163"/>
                <a:gd name="T77" fmla="*/ 0 h 163"/>
                <a:gd name="T78" fmla="*/ 65 w 163"/>
                <a:gd name="T79" fmla="*/ 1 h 163"/>
                <a:gd name="T80" fmla="*/ 51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2 h 163"/>
                <a:gd name="T94" fmla="*/ 1 w 163"/>
                <a:gd name="T95" fmla="*/ 97 h 163"/>
                <a:gd name="T96" fmla="*/ 3 w 163"/>
                <a:gd name="T97" fmla="*/ 104 h 163"/>
                <a:gd name="T98" fmla="*/ 6 w 163"/>
                <a:gd name="T99" fmla="*/ 113 h 163"/>
                <a:gd name="T100" fmla="*/ 9 w 163"/>
                <a:gd name="T101" fmla="*/ 119 h 163"/>
                <a:gd name="T102" fmla="*/ 13 w 163"/>
                <a:gd name="T103" fmla="*/ 126 h 163"/>
                <a:gd name="T104" fmla="*/ 24 w 163"/>
                <a:gd name="T105" fmla="*/ 139 h 163"/>
                <a:gd name="T106" fmla="*/ 36 w 163"/>
                <a:gd name="T107" fmla="*/ 149 h 163"/>
                <a:gd name="T108" fmla="*/ 51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6"/>
                  </a:lnTo>
                  <a:lnTo>
                    <a:pt x="157" y="104"/>
                  </a:lnTo>
                  <a:lnTo>
                    <a:pt x="159" y="104"/>
                  </a:lnTo>
                  <a:lnTo>
                    <a:pt x="161" y="97"/>
                  </a:lnTo>
                  <a:lnTo>
                    <a:pt x="161" y="92"/>
                  </a:lnTo>
                  <a:lnTo>
                    <a:pt x="161" y="90"/>
                  </a:lnTo>
                  <a:lnTo>
                    <a:pt x="161" y="89"/>
                  </a:lnTo>
                  <a:lnTo>
                    <a:pt x="162" y="89"/>
                  </a:lnTo>
                  <a:lnTo>
                    <a:pt x="163" y="82"/>
                  </a:lnTo>
                  <a:lnTo>
                    <a:pt x="161" y="65"/>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5"/>
                  </a:lnTo>
                  <a:lnTo>
                    <a:pt x="0" y="82"/>
                  </a:lnTo>
                  <a:lnTo>
                    <a:pt x="1" y="97"/>
                  </a:lnTo>
                  <a:lnTo>
                    <a:pt x="3" y="104"/>
                  </a:lnTo>
                  <a:lnTo>
                    <a:pt x="6" y="113"/>
                  </a:lnTo>
                  <a:lnTo>
                    <a:pt x="9" y="119"/>
                  </a:lnTo>
                  <a:lnTo>
                    <a:pt x="13" y="126"/>
                  </a:lnTo>
                  <a:lnTo>
                    <a:pt x="24" y="139"/>
                  </a:lnTo>
                  <a:lnTo>
                    <a:pt x="36" y="149"/>
                  </a:lnTo>
                  <a:lnTo>
                    <a:pt x="51" y="157"/>
                  </a:lnTo>
                  <a:lnTo>
                    <a:pt x="65" y="161"/>
                  </a:lnTo>
                  <a:lnTo>
                    <a:pt x="82" y="163"/>
                  </a:lnTo>
                  <a:close/>
                </a:path>
              </a:pathLst>
            </a:custGeom>
            <a:solidFill>
              <a:srgbClr val="5A8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5" name="Freeform 118"/>
            <p:cNvSpPr>
              <a:spLocks/>
            </p:cNvSpPr>
            <p:nvPr/>
          </p:nvSpPr>
          <p:spPr bwMode="auto">
            <a:xfrm>
              <a:off x="1744989" y="4710964"/>
              <a:ext cx="94964" cy="93236"/>
            </a:xfrm>
            <a:custGeom>
              <a:avLst/>
              <a:gdLst>
                <a:gd name="T0" fmla="*/ 81 w 163"/>
                <a:gd name="T1" fmla="*/ 163 h 163"/>
                <a:gd name="T2" fmla="*/ 88 w 163"/>
                <a:gd name="T3" fmla="*/ 162 h 163"/>
                <a:gd name="T4" fmla="*/ 88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5 w 163"/>
                <a:gd name="T17" fmla="*/ 157 h 163"/>
                <a:gd name="T18" fmla="*/ 108 w 163"/>
                <a:gd name="T19" fmla="*/ 157 h 163"/>
                <a:gd name="T20" fmla="*/ 112 w 163"/>
                <a:gd name="T21" fmla="*/ 157 h 163"/>
                <a:gd name="T22" fmla="*/ 118 w 163"/>
                <a:gd name="T23" fmla="*/ 152 h 163"/>
                <a:gd name="T24" fmla="*/ 126 w 163"/>
                <a:gd name="T25" fmla="*/ 149 h 163"/>
                <a:gd name="T26" fmla="*/ 132 w 163"/>
                <a:gd name="T27" fmla="*/ 144 h 163"/>
                <a:gd name="T28" fmla="*/ 139 w 163"/>
                <a:gd name="T29" fmla="*/ 139 h 163"/>
                <a:gd name="T30" fmla="*/ 144 w 163"/>
                <a:gd name="T31" fmla="*/ 132 h 163"/>
                <a:gd name="T32" fmla="*/ 148 w 163"/>
                <a:gd name="T33" fmla="*/ 126 h 163"/>
                <a:gd name="T34" fmla="*/ 152 w 163"/>
                <a:gd name="T35" fmla="*/ 119 h 163"/>
                <a:gd name="T36" fmla="*/ 157 w 163"/>
                <a:gd name="T37" fmla="*/ 113 h 163"/>
                <a:gd name="T38" fmla="*/ 157 w 163"/>
                <a:gd name="T39" fmla="*/ 108 h 163"/>
                <a:gd name="T40" fmla="*/ 157 w 163"/>
                <a:gd name="T41" fmla="*/ 105 h 163"/>
                <a:gd name="T42" fmla="*/ 157 w 163"/>
                <a:gd name="T43" fmla="*/ 104 h 163"/>
                <a:gd name="T44" fmla="*/ 158 w 163"/>
                <a:gd name="T45" fmla="*/ 104 h 163"/>
                <a:gd name="T46" fmla="*/ 160 w 163"/>
                <a:gd name="T47" fmla="*/ 97 h 163"/>
                <a:gd name="T48" fmla="*/ 160 w 163"/>
                <a:gd name="T49" fmla="*/ 92 h 163"/>
                <a:gd name="T50" fmla="*/ 160 w 163"/>
                <a:gd name="T51" fmla="*/ 90 h 163"/>
                <a:gd name="T52" fmla="*/ 160 w 163"/>
                <a:gd name="T53" fmla="*/ 89 h 163"/>
                <a:gd name="T54" fmla="*/ 162 w 163"/>
                <a:gd name="T55" fmla="*/ 89 h 163"/>
                <a:gd name="T56" fmla="*/ 163 w 163"/>
                <a:gd name="T57" fmla="*/ 81 h 163"/>
                <a:gd name="T58" fmla="*/ 160 w 163"/>
                <a:gd name="T59" fmla="*/ 65 h 163"/>
                <a:gd name="T60" fmla="*/ 157 w 163"/>
                <a:gd name="T61" fmla="*/ 50 h 163"/>
                <a:gd name="T62" fmla="*/ 148 w 163"/>
                <a:gd name="T63" fmla="*/ 36 h 163"/>
                <a:gd name="T64" fmla="*/ 139 w 163"/>
                <a:gd name="T65" fmla="*/ 24 h 163"/>
                <a:gd name="T66" fmla="*/ 126 w 163"/>
                <a:gd name="T67" fmla="*/ 13 h 163"/>
                <a:gd name="T68" fmla="*/ 118 w 163"/>
                <a:gd name="T69" fmla="*/ 8 h 163"/>
                <a:gd name="T70" fmla="*/ 112 w 163"/>
                <a:gd name="T71" fmla="*/ 6 h 163"/>
                <a:gd name="T72" fmla="*/ 104 w 163"/>
                <a:gd name="T73" fmla="*/ 2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1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4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lnTo>
                    <a:pt x="144" y="132"/>
                  </a:lnTo>
                  <a:lnTo>
                    <a:pt x="148" y="126"/>
                  </a:lnTo>
                  <a:lnTo>
                    <a:pt x="152" y="119"/>
                  </a:lnTo>
                  <a:lnTo>
                    <a:pt x="157" y="113"/>
                  </a:lnTo>
                  <a:lnTo>
                    <a:pt x="157" y="108"/>
                  </a:lnTo>
                  <a:lnTo>
                    <a:pt x="157" y="105"/>
                  </a:lnTo>
                  <a:lnTo>
                    <a:pt x="157" y="104"/>
                  </a:lnTo>
                  <a:lnTo>
                    <a:pt x="158" y="104"/>
                  </a:lnTo>
                  <a:lnTo>
                    <a:pt x="160" y="97"/>
                  </a:lnTo>
                  <a:lnTo>
                    <a:pt x="160" y="92"/>
                  </a:lnTo>
                  <a:lnTo>
                    <a:pt x="160" y="90"/>
                  </a:lnTo>
                  <a:lnTo>
                    <a:pt x="160" y="89"/>
                  </a:lnTo>
                  <a:lnTo>
                    <a:pt x="162" y="89"/>
                  </a:lnTo>
                  <a:lnTo>
                    <a:pt x="163" y="81"/>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4" y="161"/>
                  </a:lnTo>
                  <a:lnTo>
                    <a:pt x="81" y="163"/>
                  </a:lnTo>
                  <a:close/>
                </a:path>
              </a:pathLst>
            </a:custGeom>
            <a:solidFill>
              <a:srgbClr val="5A8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6" name="Freeform 119"/>
            <p:cNvSpPr>
              <a:spLocks/>
            </p:cNvSpPr>
            <p:nvPr/>
          </p:nvSpPr>
          <p:spPr bwMode="auto">
            <a:xfrm>
              <a:off x="2829295" y="4084208"/>
              <a:ext cx="93236" cy="93236"/>
            </a:xfrm>
            <a:custGeom>
              <a:avLst/>
              <a:gdLst>
                <a:gd name="T0" fmla="*/ 82 w 164"/>
                <a:gd name="T1" fmla="*/ 163 h 163"/>
                <a:gd name="T2" fmla="*/ 89 w 164"/>
                <a:gd name="T3" fmla="*/ 162 h 163"/>
                <a:gd name="T4" fmla="*/ 89 w 164"/>
                <a:gd name="T5" fmla="*/ 160 h 163"/>
                <a:gd name="T6" fmla="*/ 90 w 164"/>
                <a:gd name="T7" fmla="*/ 160 h 163"/>
                <a:gd name="T8" fmla="*/ 93 w 164"/>
                <a:gd name="T9" fmla="*/ 160 h 163"/>
                <a:gd name="T10" fmla="*/ 98 w 164"/>
                <a:gd name="T11" fmla="*/ 160 h 163"/>
                <a:gd name="T12" fmla="*/ 105 w 164"/>
                <a:gd name="T13" fmla="*/ 158 h 163"/>
                <a:gd name="T14" fmla="*/ 105 w 164"/>
                <a:gd name="T15" fmla="*/ 157 h 163"/>
                <a:gd name="T16" fmla="*/ 106 w 164"/>
                <a:gd name="T17" fmla="*/ 157 h 163"/>
                <a:gd name="T18" fmla="*/ 108 w 164"/>
                <a:gd name="T19" fmla="*/ 157 h 163"/>
                <a:gd name="T20" fmla="*/ 113 w 164"/>
                <a:gd name="T21" fmla="*/ 157 h 163"/>
                <a:gd name="T22" fmla="*/ 119 w 164"/>
                <a:gd name="T23" fmla="*/ 152 h 163"/>
                <a:gd name="T24" fmla="*/ 126 w 164"/>
                <a:gd name="T25" fmla="*/ 148 h 163"/>
                <a:gd name="T26" fmla="*/ 132 w 164"/>
                <a:gd name="T27" fmla="*/ 144 h 163"/>
                <a:gd name="T28" fmla="*/ 140 w 164"/>
                <a:gd name="T29" fmla="*/ 139 h 163"/>
                <a:gd name="T30" fmla="*/ 144 w 164"/>
                <a:gd name="T31" fmla="*/ 132 h 163"/>
                <a:gd name="T32" fmla="*/ 149 w 164"/>
                <a:gd name="T33" fmla="*/ 126 h 163"/>
                <a:gd name="T34" fmla="*/ 153 w 164"/>
                <a:gd name="T35" fmla="*/ 118 h 163"/>
                <a:gd name="T36" fmla="*/ 158 w 164"/>
                <a:gd name="T37" fmla="*/ 112 h 163"/>
                <a:gd name="T38" fmla="*/ 158 w 164"/>
                <a:gd name="T39" fmla="*/ 108 h 163"/>
                <a:gd name="T40" fmla="*/ 158 w 164"/>
                <a:gd name="T41" fmla="*/ 105 h 163"/>
                <a:gd name="T42" fmla="*/ 158 w 164"/>
                <a:gd name="T43" fmla="*/ 104 h 163"/>
                <a:gd name="T44" fmla="*/ 159 w 164"/>
                <a:gd name="T45" fmla="*/ 104 h 163"/>
                <a:gd name="T46" fmla="*/ 161 w 164"/>
                <a:gd name="T47" fmla="*/ 97 h 163"/>
                <a:gd name="T48" fmla="*/ 161 w 164"/>
                <a:gd name="T49" fmla="*/ 92 h 163"/>
                <a:gd name="T50" fmla="*/ 161 w 164"/>
                <a:gd name="T51" fmla="*/ 90 h 163"/>
                <a:gd name="T52" fmla="*/ 161 w 164"/>
                <a:gd name="T53" fmla="*/ 88 h 163"/>
                <a:gd name="T54" fmla="*/ 162 w 164"/>
                <a:gd name="T55" fmla="*/ 88 h 163"/>
                <a:gd name="T56" fmla="*/ 164 w 164"/>
                <a:gd name="T57" fmla="*/ 81 h 163"/>
                <a:gd name="T58" fmla="*/ 161 w 164"/>
                <a:gd name="T59" fmla="*/ 64 h 163"/>
                <a:gd name="T60" fmla="*/ 158 w 164"/>
                <a:gd name="T61" fmla="*/ 50 h 163"/>
                <a:gd name="T62" fmla="*/ 149 w 164"/>
                <a:gd name="T63" fmla="*/ 36 h 163"/>
                <a:gd name="T64" fmla="*/ 140 w 164"/>
                <a:gd name="T65" fmla="*/ 24 h 163"/>
                <a:gd name="T66" fmla="*/ 126 w 164"/>
                <a:gd name="T67" fmla="*/ 13 h 163"/>
                <a:gd name="T68" fmla="*/ 119 w 164"/>
                <a:gd name="T69" fmla="*/ 8 h 163"/>
                <a:gd name="T70" fmla="*/ 113 w 164"/>
                <a:gd name="T71" fmla="*/ 6 h 163"/>
                <a:gd name="T72" fmla="*/ 105 w 164"/>
                <a:gd name="T73" fmla="*/ 2 h 163"/>
                <a:gd name="T74" fmla="*/ 98 w 164"/>
                <a:gd name="T75" fmla="*/ 1 h 163"/>
                <a:gd name="T76" fmla="*/ 82 w 164"/>
                <a:gd name="T77" fmla="*/ 0 h 163"/>
                <a:gd name="T78" fmla="*/ 65 w 164"/>
                <a:gd name="T79" fmla="*/ 1 h 163"/>
                <a:gd name="T80" fmla="*/ 51 w 164"/>
                <a:gd name="T81" fmla="*/ 6 h 163"/>
                <a:gd name="T82" fmla="*/ 36 w 164"/>
                <a:gd name="T83" fmla="*/ 13 h 163"/>
                <a:gd name="T84" fmla="*/ 24 w 164"/>
                <a:gd name="T85" fmla="*/ 24 h 163"/>
                <a:gd name="T86" fmla="*/ 14 w 164"/>
                <a:gd name="T87" fmla="*/ 36 h 163"/>
                <a:gd name="T88" fmla="*/ 6 w 164"/>
                <a:gd name="T89" fmla="*/ 50 h 163"/>
                <a:gd name="T90" fmla="*/ 2 w 164"/>
                <a:gd name="T91" fmla="*/ 64 h 163"/>
                <a:gd name="T92" fmla="*/ 0 w 164"/>
                <a:gd name="T93" fmla="*/ 81 h 163"/>
                <a:gd name="T94" fmla="*/ 2 w 164"/>
                <a:gd name="T95" fmla="*/ 97 h 163"/>
                <a:gd name="T96" fmla="*/ 3 w 164"/>
                <a:gd name="T97" fmla="*/ 104 h 163"/>
                <a:gd name="T98" fmla="*/ 6 w 164"/>
                <a:gd name="T99" fmla="*/ 112 h 163"/>
                <a:gd name="T100" fmla="*/ 9 w 164"/>
                <a:gd name="T101" fmla="*/ 118 h 163"/>
                <a:gd name="T102" fmla="*/ 14 w 164"/>
                <a:gd name="T103" fmla="*/ 126 h 163"/>
                <a:gd name="T104" fmla="*/ 24 w 164"/>
                <a:gd name="T105" fmla="*/ 139 h 163"/>
                <a:gd name="T106" fmla="*/ 36 w 164"/>
                <a:gd name="T107" fmla="*/ 148 h 163"/>
                <a:gd name="T108" fmla="*/ 51 w 164"/>
                <a:gd name="T109" fmla="*/ 157 h 163"/>
                <a:gd name="T110" fmla="*/ 65 w 164"/>
                <a:gd name="T111" fmla="*/ 160 h 163"/>
                <a:gd name="T112" fmla="*/ 82 w 164"/>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82" y="163"/>
                  </a:moveTo>
                  <a:lnTo>
                    <a:pt x="89" y="162"/>
                  </a:lnTo>
                  <a:lnTo>
                    <a:pt x="89" y="160"/>
                  </a:lnTo>
                  <a:lnTo>
                    <a:pt x="90" y="160"/>
                  </a:lnTo>
                  <a:lnTo>
                    <a:pt x="93" y="160"/>
                  </a:lnTo>
                  <a:lnTo>
                    <a:pt x="98" y="160"/>
                  </a:lnTo>
                  <a:lnTo>
                    <a:pt x="105" y="158"/>
                  </a:lnTo>
                  <a:lnTo>
                    <a:pt x="105" y="157"/>
                  </a:lnTo>
                  <a:lnTo>
                    <a:pt x="106" y="157"/>
                  </a:lnTo>
                  <a:lnTo>
                    <a:pt x="108" y="157"/>
                  </a:lnTo>
                  <a:lnTo>
                    <a:pt x="113" y="157"/>
                  </a:lnTo>
                  <a:lnTo>
                    <a:pt x="119" y="152"/>
                  </a:lnTo>
                  <a:lnTo>
                    <a:pt x="126" y="148"/>
                  </a:lnTo>
                  <a:lnTo>
                    <a:pt x="132" y="144"/>
                  </a:lnTo>
                  <a:lnTo>
                    <a:pt x="140" y="139"/>
                  </a:lnTo>
                  <a:lnTo>
                    <a:pt x="144" y="132"/>
                  </a:lnTo>
                  <a:lnTo>
                    <a:pt x="149" y="126"/>
                  </a:lnTo>
                  <a:lnTo>
                    <a:pt x="153" y="118"/>
                  </a:lnTo>
                  <a:lnTo>
                    <a:pt x="158" y="112"/>
                  </a:lnTo>
                  <a:lnTo>
                    <a:pt x="158" y="108"/>
                  </a:lnTo>
                  <a:lnTo>
                    <a:pt x="158" y="105"/>
                  </a:lnTo>
                  <a:lnTo>
                    <a:pt x="158" y="104"/>
                  </a:lnTo>
                  <a:lnTo>
                    <a:pt x="159" y="104"/>
                  </a:lnTo>
                  <a:lnTo>
                    <a:pt x="161" y="97"/>
                  </a:lnTo>
                  <a:lnTo>
                    <a:pt x="161" y="92"/>
                  </a:lnTo>
                  <a:lnTo>
                    <a:pt x="161" y="90"/>
                  </a:lnTo>
                  <a:lnTo>
                    <a:pt x="161" y="88"/>
                  </a:lnTo>
                  <a:lnTo>
                    <a:pt x="162" y="88"/>
                  </a:lnTo>
                  <a:lnTo>
                    <a:pt x="164" y="81"/>
                  </a:lnTo>
                  <a:lnTo>
                    <a:pt x="161" y="64"/>
                  </a:lnTo>
                  <a:lnTo>
                    <a:pt x="158" y="50"/>
                  </a:lnTo>
                  <a:lnTo>
                    <a:pt x="149" y="36"/>
                  </a:lnTo>
                  <a:lnTo>
                    <a:pt x="140" y="24"/>
                  </a:lnTo>
                  <a:lnTo>
                    <a:pt x="126" y="13"/>
                  </a:lnTo>
                  <a:lnTo>
                    <a:pt x="119" y="8"/>
                  </a:lnTo>
                  <a:lnTo>
                    <a:pt x="113" y="6"/>
                  </a:lnTo>
                  <a:lnTo>
                    <a:pt x="105" y="2"/>
                  </a:lnTo>
                  <a:lnTo>
                    <a:pt x="98" y="1"/>
                  </a:lnTo>
                  <a:lnTo>
                    <a:pt x="82" y="0"/>
                  </a:lnTo>
                  <a:lnTo>
                    <a:pt x="65" y="1"/>
                  </a:lnTo>
                  <a:lnTo>
                    <a:pt x="51" y="6"/>
                  </a:lnTo>
                  <a:lnTo>
                    <a:pt x="36" y="13"/>
                  </a:lnTo>
                  <a:lnTo>
                    <a:pt x="24" y="24"/>
                  </a:lnTo>
                  <a:lnTo>
                    <a:pt x="14" y="36"/>
                  </a:lnTo>
                  <a:lnTo>
                    <a:pt x="6" y="50"/>
                  </a:lnTo>
                  <a:lnTo>
                    <a:pt x="2" y="64"/>
                  </a:lnTo>
                  <a:lnTo>
                    <a:pt x="0" y="81"/>
                  </a:lnTo>
                  <a:lnTo>
                    <a:pt x="2" y="97"/>
                  </a:lnTo>
                  <a:lnTo>
                    <a:pt x="3" y="104"/>
                  </a:lnTo>
                  <a:lnTo>
                    <a:pt x="6" y="112"/>
                  </a:lnTo>
                  <a:lnTo>
                    <a:pt x="9" y="118"/>
                  </a:lnTo>
                  <a:lnTo>
                    <a:pt x="14" y="126"/>
                  </a:lnTo>
                  <a:lnTo>
                    <a:pt x="24" y="139"/>
                  </a:lnTo>
                  <a:lnTo>
                    <a:pt x="36" y="148"/>
                  </a:lnTo>
                  <a:lnTo>
                    <a:pt x="51" y="157"/>
                  </a:lnTo>
                  <a:lnTo>
                    <a:pt x="65" y="160"/>
                  </a:lnTo>
                  <a:lnTo>
                    <a:pt x="82" y="163"/>
                  </a:lnTo>
                  <a:close/>
                </a:path>
              </a:pathLst>
            </a:custGeom>
            <a:solidFill>
              <a:srgbClr val="5A8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7" name="Freeform 120"/>
            <p:cNvSpPr>
              <a:spLocks/>
            </p:cNvSpPr>
            <p:nvPr/>
          </p:nvSpPr>
          <p:spPr bwMode="auto">
            <a:xfrm>
              <a:off x="1693191" y="4812834"/>
              <a:ext cx="93236" cy="93236"/>
            </a:xfrm>
            <a:custGeom>
              <a:avLst/>
              <a:gdLst>
                <a:gd name="T0" fmla="*/ 82 w 164"/>
                <a:gd name="T1" fmla="*/ 164 h 164"/>
                <a:gd name="T2" fmla="*/ 89 w 164"/>
                <a:gd name="T3" fmla="*/ 162 h 164"/>
                <a:gd name="T4" fmla="*/ 89 w 164"/>
                <a:gd name="T5" fmla="*/ 161 h 164"/>
                <a:gd name="T6" fmla="*/ 90 w 164"/>
                <a:gd name="T7" fmla="*/ 161 h 164"/>
                <a:gd name="T8" fmla="*/ 93 w 164"/>
                <a:gd name="T9" fmla="*/ 161 h 164"/>
                <a:gd name="T10" fmla="*/ 98 w 164"/>
                <a:gd name="T11" fmla="*/ 161 h 164"/>
                <a:gd name="T12" fmla="*/ 105 w 164"/>
                <a:gd name="T13" fmla="*/ 159 h 164"/>
                <a:gd name="T14" fmla="*/ 105 w 164"/>
                <a:gd name="T15" fmla="*/ 158 h 164"/>
                <a:gd name="T16" fmla="*/ 106 w 164"/>
                <a:gd name="T17" fmla="*/ 158 h 164"/>
                <a:gd name="T18" fmla="*/ 108 w 164"/>
                <a:gd name="T19" fmla="*/ 158 h 164"/>
                <a:gd name="T20" fmla="*/ 113 w 164"/>
                <a:gd name="T21" fmla="*/ 158 h 164"/>
                <a:gd name="T22" fmla="*/ 119 w 164"/>
                <a:gd name="T23" fmla="*/ 153 h 164"/>
                <a:gd name="T24" fmla="*/ 126 w 164"/>
                <a:gd name="T25" fmla="*/ 149 h 164"/>
                <a:gd name="T26" fmla="*/ 132 w 164"/>
                <a:gd name="T27" fmla="*/ 144 h 164"/>
                <a:gd name="T28" fmla="*/ 140 w 164"/>
                <a:gd name="T29" fmla="*/ 140 h 164"/>
                <a:gd name="T30" fmla="*/ 144 w 164"/>
                <a:gd name="T31" fmla="*/ 132 h 164"/>
                <a:gd name="T32" fmla="*/ 149 w 164"/>
                <a:gd name="T33" fmla="*/ 126 h 164"/>
                <a:gd name="T34" fmla="*/ 153 w 164"/>
                <a:gd name="T35" fmla="*/ 119 h 164"/>
                <a:gd name="T36" fmla="*/ 158 w 164"/>
                <a:gd name="T37" fmla="*/ 113 h 164"/>
                <a:gd name="T38" fmla="*/ 158 w 164"/>
                <a:gd name="T39" fmla="*/ 108 h 164"/>
                <a:gd name="T40" fmla="*/ 158 w 164"/>
                <a:gd name="T41" fmla="*/ 106 h 164"/>
                <a:gd name="T42" fmla="*/ 158 w 164"/>
                <a:gd name="T43" fmla="*/ 105 h 164"/>
                <a:gd name="T44" fmla="*/ 159 w 164"/>
                <a:gd name="T45" fmla="*/ 105 h 164"/>
                <a:gd name="T46" fmla="*/ 161 w 164"/>
                <a:gd name="T47" fmla="*/ 98 h 164"/>
                <a:gd name="T48" fmla="*/ 161 w 164"/>
                <a:gd name="T49" fmla="*/ 93 h 164"/>
                <a:gd name="T50" fmla="*/ 161 w 164"/>
                <a:gd name="T51" fmla="*/ 90 h 164"/>
                <a:gd name="T52" fmla="*/ 161 w 164"/>
                <a:gd name="T53" fmla="*/ 89 h 164"/>
                <a:gd name="T54" fmla="*/ 162 w 164"/>
                <a:gd name="T55" fmla="*/ 89 h 164"/>
                <a:gd name="T56" fmla="*/ 164 w 164"/>
                <a:gd name="T57" fmla="*/ 82 h 164"/>
                <a:gd name="T58" fmla="*/ 161 w 164"/>
                <a:gd name="T59" fmla="*/ 65 h 164"/>
                <a:gd name="T60" fmla="*/ 158 w 164"/>
                <a:gd name="T61" fmla="*/ 51 h 164"/>
                <a:gd name="T62" fmla="*/ 149 w 164"/>
                <a:gd name="T63" fmla="*/ 36 h 164"/>
                <a:gd name="T64" fmla="*/ 140 w 164"/>
                <a:gd name="T65" fmla="*/ 24 h 164"/>
                <a:gd name="T66" fmla="*/ 126 w 164"/>
                <a:gd name="T67" fmla="*/ 14 h 164"/>
                <a:gd name="T68" fmla="*/ 119 w 164"/>
                <a:gd name="T69" fmla="*/ 9 h 164"/>
                <a:gd name="T70" fmla="*/ 113 w 164"/>
                <a:gd name="T71" fmla="*/ 6 h 164"/>
                <a:gd name="T72" fmla="*/ 105 w 164"/>
                <a:gd name="T73" fmla="*/ 3 h 164"/>
                <a:gd name="T74" fmla="*/ 98 w 164"/>
                <a:gd name="T75" fmla="*/ 2 h 164"/>
                <a:gd name="T76" fmla="*/ 82 w 164"/>
                <a:gd name="T77" fmla="*/ 0 h 164"/>
                <a:gd name="T78" fmla="*/ 65 w 164"/>
                <a:gd name="T79" fmla="*/ 2 h 164"/>
                <a:gd name="T80" fmla="*/ 51 w 164"/>
                <a:gd name="T81" fmla="*/ 6 h 164"/>
                <a:gd name="T82" fmla="*/ 36 w 164"/>
                <a:gd name="T83" fmla="*/ 14 h 164"/>
                <a:gd name="T84" fmla="*/ 24 w 164"/>
                <a:gd name="T85" fmla="*/ 24 h 164"/>
                <a:gd name="T86" fmla="*/ 14 w 164"/>
                <a:gd name="T87" fmla="*/ 36 h 164"/>
                <a:gd name="T88" fmla="*/ 6 w 164"/>
                <a:gd name="T89" fmla="*/ 51 h 164"/>
                <a:gd name="T90" fmla="*/ 2 w 164"/>
                <a:gd name="T91" fmla="*/ 65 h 164"/>
                <a:gd name="T92" fmla="*/ 0 w 164"/>
                <a:gd name="T93" fmla="*/ 82 h 164"/>
                <a:gd name="T94" fmla="*/ 2 w 164"/>
                <a:gd name="T95" fmla="*/ 98 h 164"/>
                <a:gd name="T96" fmla="*/ 3 w 164"/>
                <a:gd name="T97" fmla="*/ 105 h 164"/>
                <a:gd name="T98" fmla="*/ 6 w 164"/>
                <a:gd name="T99" fmla="*/ 113 h 164"/>
                <a:gd name="T100" fmla="*/ 9 w 164"/>
                <a:gd name="T101" fmla="*/ 119 h 164"/>
                <a:gd name="T102" fmla="*/ 14 w 164"/>
                <a:gd name="T103" fmla="*/ 126 h 164"/>
                <a:gd name="T104" fmla="*/ 24 w 164"/>
                <a:gd name="T105" fmla="*/ 140 h 164"/>
                <a:gd name="T106" fmla="*/ 36 w 164"/>
                <a:gd name="T107" fmla="*/ 149 h 164"/>
                <a:gd name="T108" fmla="*/ 51 w 164"/>
                <a:gd name="T109" fmla="*/ 158 h 164"/>
                <a:gd name="T110" fmla="*/ 65 w 164"/>
                <a:gd name="T111" fmla="*/ 161 h 164"/>
                <a:gd name="T112" fmla="*/ 82 w 164"/>
                <a:gd name="T11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4">
                  <a:moveTo>
                    <a:pt x="82" y="164"/>
                  </a:moveTo>
                  <a:lnTo>
                    <a:pt x="89" y="162"/>
                  </a:lnTo>
                  <a:lnTo>
                    <a:pt x="89" y="161"/>
                  </a:lnTo>
                  <a:lnTo>
                    <a:pt x="90" y="161"/>
                  </a:lnTo>
                  <a:lnTo>
                    <a:pt x="93" y="161"/>
                  </a:lnTo>
                  <a:lnTo>
                    <a:pt x="98" y="161"/>
                  </a:lnTo>
                  <a:lnTo>
                    <a:pt x="105" y="159"/>
                  </a:lnTo>
                  <a:lnTo>
                    <a:pt x="105" y="158"/>
                  </a:lnTo>
                  <a:lnTo>
                    <a:pt x="106" y="158"/>
                  </a:lnTo>
                  <a:lnTo>
                    <a:pt x="108" y="158"/>
                  </a:lnTo>
                  <a:lnTo>
                    <a:pt x="113" y="158"/>
                  </a:lnTo>
                  <a:lnTo>
                    <a:pt x="119" y="153"/>
                  </a:lnTo>
                  <a:lnTo>
                    <a:pt x="126" y="149"/>
                  </a:lnTo>
                  <a:lnTo>
                    <a:pt x="132" y="144"/>
                  </a:lnTo>
                  <a:lnTo>
                    <a:pt x="140" y="140"/>
                  </a:lnTo>
                  <a:lnTo>
                    <a:pt x="144" y="132"/>
                  </a:lnTo>
                  <a:lnTo>
                    <a:pt x="149" y="126"/>
                  </a:lnTo>
                  <a:lnTo>
                    <a:pt x="153" y="119"/>
                  </a:lnTo>
                  <a:lnTo>
                    <a:pt x="158" y="113"/>
                  </a:lnTo>
                  <a:lnTo>
                    <a:pt x="158" y="108"/>
                  </a:lnTo>
                  <a:lnTo>
                    <a:pt x="158" y="106"/>
                  </a:lnTo>
                  <a:lnTo>
                    <a:pt x="158" y="105"/>
                  </a:lnTo>
                  <a:lnTo>
                    <a:pt x="159" y="105"/>
                  </a:lnTo>
                  <a:lnTo>
                    <a:pt x="161" y="98"/>
                  </a:lnTo>
                  <a:lnTo>
                    <a:pt x="161" y="93"/>
                  </a:lnTo>
                  <a:lnTo>
                    <a:pt x="161" y="90"/>
                  </a:lnTo>
                  <a:lnTo>
                    <a:pt x="161" y="89"/>
                  </a:lnTo>
                  <a:lnTo>
                    <a:pt x="162" y="89"/>
                  </a:lnTo>
                  <a:lnTo>
                    <a:pt x="164" y="82"/>
                  </a:lnTo>
                  <a:lnTo>
                    <a:pt x="161" y="65"/>
                  </a:lnTo>
                  <a:lnTo>
                    <a:pt x="158" y="51"/>
                  </a:lnTo>
                  <a:lnTo>
                    <a:pt x="149" y="36"/>
                  </a:lnTo>
                  <a:lnTo>
                    <a:pt x="140" y="24"/>
                  </a:lnTo>
                  <a:lnTo>
                    <a:pt x="126" y="14"/>
                  </a:lnTo>
                  <a:lnTo>
                    <a:pt x="119" y="9"/>
                  </a:lnTo>
                  <a:lnTo>
                    <a:pt x="113" y="6"/>
                  </a:lnTo>
                  <a:lnTo>
                    <a:pt x="105" y="3"/>
                  </a:lnTo>
                  <a:lnTo>
                    <a:pt x="98" y="2"/>
                  </a:lnTo>
                  <a:lnTo>
                    <a:pt x="82" y="0"/>
                  </a:lnTo>
                  <a:lnTo>
                    <a:pt x="65" y="2"/>
                  </a:lnTo>
                  <a:lnTo>
                    <a:pt x="51" y="6"/>
                  </a:lnTo>
                  <a:lnTo>
                    <a:pt x="36" y="14"/>
                  </a:lnTo>
                  <a:lnTo>
                    <a:pt x="24" y="24"/>
                  </a:lnTo>
                  <a:lnTo>
                    <a:pt x="14" y="36"/>
                  </a:lnTo>
                  <a:lnTo>
                    <a:pt x="6" y="51"/>
                  </a:lnTo>
                  <a:lnTo>
                    <a:pt x="2" y="65"/>
                  </a:lnTo>
                  <a:lnTo>
                    <a:pt x="0" y="82"/>
                  </a:lnTo>
                  <a:lnTo>
                    <a:pt x="2" y="98"/>
                  </a:lnTo>
                  <a:lnTo>
                    <a:pt x="3" y="105"/>
                  </a:lnTo>
                  <a:lnTo>
                    <a:pt x="6" y="113"/>
                  </a:lnTo>
                  <a:lnTo>
                    <a:pt x="9" y="119"/>
                  </a:lnTo>
                  <a:lnTo>
                    <a:pt x="14" y="126"/>
                  </a:lnTo>
                  <a:lnTo>
                    <a:pt x="24" y="140"/>
                  </a:lnTo>
                  <a:lnTo>
                    <a:pt x="36" y="149"/>
                  </a:lnTo>
                  <a:lnTo>
                    <a:pt x="51" y="158"/>
                  </a:lnTo>
                  <a:lnTo>
                    <a:pt x="65" y="161"/>
                  </a:lnTo>
                  <a:lnTo>
                    <a:pt x="82" y="164"/>
                  </a:lnTo>
                  <a:close/>
                </a:path>
              </a:pathLst>
            </a:custGeom>
            <a:solidFill>
              <a:srgbClr val="797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8" name="Freeform 121"/>
            <p:cNvSpPr>
              <a:spLocks/>
            </p:cNvSpPr>
            <p:nvPr/>
          </p:nvSpPr>
          <p:spPr bwMode="auto">
            <a:xfrm>
              <a:off x="2490881" y="4098021"/>
              <a:ext cx="94964" cy="93236"/>
            </a:xfrm>
            <a:custGeom>
              <a:avLst/>
              <a:gdLst>
                <a:gd name="T0" fmla="*/ 81 w 163"/>
                <a:gd name="T1" fmla="*/ 163 h 163"/>
                <a:gd name="T2" fmla="*/ 88 w 163"/>
                <a:gd name="T3" fmla="*/ 162 h 163"/>
                <a:gd name="T4" fmla="*/ 88 w 163"/>
                <a:gd name="T5" fmla="*/ 160 h 163"/>
                <a:gd name="T6" fmla="*/ 90 w 163"/>
                <a:gd name="T7" fmla="*/ 160 h 163"/>
                <a:gd name="T8" fmla="*/ 92 w 163"/>
                <a:gd name="T9" fmla="*/ 160 h 163"/>
                <a:gd name="T10" fmla="*/ 97 w 163"/>
                <a:gd name="T11" fmla="*/ 160 h 163"/>
                <a:gd name="T12" fmla="*/ 104 w 163"/>
                <a:gd name="T13" fmla="*/ 158 h 163"/>
                <a:gd name="T14" fmla="*/ 104 w 163"/>
                <a:gd name="T15" fmla="*/ 157 h 163"/>
                <a:gd name="T16" fmla="*/ 105 w 163"/>
                <a:gd name="T17" fmla="*/ 157 h 163"/>
                <a:gd name="T18" fmla="*/ 108 w 163"/>
                <a:gd name="T19" fmla="*/ 157 h 163"/>
                <a:gd name="T20" fmla="*/ 112 w 163"/>
                <a:gd name="T21" fmla="*/ 157 h 163"/>
                <a:gd name="T22" fmla="*/ 118 w 163"/>
                <a:gd name="T23" fmla="*/ 152 h 163"/>
                <a:gd name="T24" fmla="*/ 126 w 163"/>
                <a:gd name="T25" fmla="*/ 148 h 163"/>
                <a:gd name="T26" fmla="*/ 132 w 163"/>
                <a:gd name="T27" fmla="*/ 144 h 163"/>
                <a:gd name="T28" fmla="*/ 139 w 163"/>
                <a:gd name="T29" fmla="*/ 139 h 163"/>
                <a:gd name="T30" fmla="*/ 144 w 163"/>
                <a:gd name="T31" fmla="*/ 132 h 163"/>
                <a:gd name="T32" fmla="*/ 148 w 163"/>
                <a:gd name="T33" fmla="*/ 126 h 163"/>
                <a:gd name="T34" fmla="*/ 152 w 163"/>
                <a:gd name="T35" fmla="*/ 118 h 163"/>
                <a:gd name="T36" fmla="*/ 157 w 163"/>
                <a:gd name="T37" fmla="*/ 112 h 163"/>
                <a:gd name="T38" fmla="*/ 157 w 163"/>
                <a:gd name="T39" fmla="*/ 108 h 163"/>
                <a:gd name="T40" fmla="*/ 157 w 163"/>
                <a:gd name="T41" fmla="*/ 105 h 163"/>
                <a:gd name="T42" fmla="*/ 157 w 163"/>
                <a:gd name="T43" fmla="*/ 104 h 163"/>
                <a:gd name="T44" fmla="*/ 158 w 163"/>
                <a:gd name="T45" fmla="*/ 104 h 163"/>
                <a:gd name="T46" fmla="*/ 160 w 163"/>
                <a:gd name="T47" fmla="*/ 97 h 163"/>
                <a:gd name="T48" fmla="*/ 160 w 163"/>
                <a:gd name="T49" fmla="*/ 92 h 163"/>
                <a:gd name="T50" fmla="*/ 160 w 163"/>
                <a:gd name="T51" fmla="*/ 90 h 163"/>
                <a:gd name="T52" fmla="*/ 160 w 163"/>
                <a:gd name="T53" fmla="*/ 88 h 163"/>
                <a:gd name="T54" fmla="*/ 162 w 163"/>
                <a:gd name="T55" fmla="*/ 88 h 163"/>
                <a:gd name="T56" fmla="*/ 163 w 163"/>
                <a:gd name="T57" fmla="*/ 81 h 163"/>
                <a:gd name="T58" fmla="*/ 160 w 163"/>
                <a:gd name="T59" fmla="*/ 64 h 163"/>
                <a:gd name="T60" fmla="*/ 157 w 163"/>
                <a:gd name="T61" fmla="*/ 50 h 163"/>
                <a:gd name="T62" fmla="*/ 148 w 163"/>
                <a:gd name="T63" fmla="*/ 36 h 163"/>
                <a:gd name="T64" fmla="*/ 139 w 163"/>
                <a:gd name="T65" fmla="*/ 24 h 163"/>
                <a:gd name="T66" fmla="*/ 126 w 163"/>
                <a:gd name="T67" fmla="*/ 13 h 163"/>
                <a:gd name="T68" fmla="*/ 118 w 163"/>
                <a:gd name="T69" fmla="*/ 8 h 163"/>
                <a:gd name="T70" fmla="*/ 112 w 163"/>
                <a:gd name="T71" fmla="*/ 6 h 163"/>
                <a:gd name="T72" fmla="*/ 104 w 163"/>
                <a:gd name="T73" fmla="*/ 2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4 h 163"/>
                <a:gd name="T92" fmla="*/ 0 w 163"/>
                <a:gd name="T93" fmla="*/ 81 h 163"/>
                <a:gd name="T94" fmla="*/ 1 w 163"/>
                <a:gd name="T95" fmla="*/ 97 h 163"/>
                <a:gd name="T96" fmla="*/ 2 w 163"/>
                <a:gd name="T97" fmla="*/ 104 h 163"/>
                <a:gd name="T98" fmla="*/ 6 w 163"/>
                <a:gd name="T99" fmla="*/ 112 h 163"/>
                <a:gd name="T100" fmla="*/ 8 w 163"/>
                <a:gd name="T101" fmla="*/ 118 h 163"/>
                <a:gd name="T102" fmla="*/ 13 w 163"/>
                <a:gd name="T103" fmla="*/ 126 h 163"/>
                <a:gd name="T104" fmla="*/ 24 w 163"/>
                <a:gd name="T105" fmla="*/ 139 h 163"/>
                <a:gd name="T106" fmla="*/ 36 w 163"/>
                <a:gd name="T107" fmla="*/ 148 h 163"/>
                <a:gd name="T108" fmla="*/ 50 w 163"/>
                <a:gd name="T109" fmla="*/ 157 h 163"/>
                <a:gd name="T110" fmla="*/ 64 w 163"/>
                <a:gd name="T111" fmla="*/ 160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0"/>
                  </a:lnTo>
                  <a:lnTo>
                    <a:pt x="90" y="160"/>
                  </a:lnTo>
                  <a:lnTo>
                    <a:pt x="92" y="160"/>
                  </a:lnTo>
                  <a:lnTo>
                    <a:pt x="97" y="160"/>
                  </a:lnTo>
                  <a:lnTo>
                    <a:pt x="104" y="158"/>
                  </a:lnTo>
                  <a:lnTo>
                    <a:pt x="104" y="157"/>
                  </a:lnTo>
                  <a:lnTo>
                    <a:pt x="105" y="157"/>
                  </a:lnTo>
                  <a:lnTo>
                    <a:pt x="108" y="157"/>
                  </a:lnTo>
                  <a:lnTo>
                    <a:pt x="112" y="157"/>
                  </a:lnTo>
                  <a:lnTo>
                    <a:pt x="118" y="152"/>
                  </a:lnTo>
                  <a:lnTo>
                    <a:pt x="126" y="148"/>
                  </a:lnTo>
                  <a:lnTo>
                    <a:pt x="132" y="144"/>
                  </a:lnTo>
                  <a:lnTo>
                    <a:pt x="139" y="139"/>
                  </a:lnTo>
                  <a:lnTo>
                    <a:pt x="144" y="132"/>
                  </a:lnTo>
                  <a:lnTo>
                    <a:pt x="148" y="126"/>
                  </a:lnTo>
                  <a:lnTo>
                    <a:pt x="152" y="118"/>
                  </a:lnTo>
                  <a:lnTo>
                    <a:pt x="157" y="112"/>
                  </a:lnTo>
                  <a:lnTo>
                    <a:pt x="157" y="108"/>
                  </a:lnTo>
                  <a:lnTo>
                    <a:pt x="157" y="105"/>
                  </a:lnTo>
                  <a:lnTo>
                    <a:pt x="157" y="104"/>
                  </a:lnTo>
                  <a:lnTo>
                    <a:pt x="158" y="104"/>
                  </a:lnTo>
                  <a:lnTo>
                    <a:pt x="160" y="97"/>
                  </a:lnTo>
                  <a:lnTo>
                    <a:pt x="160" y="92"/>
                  </a:lnTo>
                  <a:lnTo>
                    <a:pt x="160" y="90"/>
                  </a:lnTo>
                  <a:lnTo>
                    <a:pt x="160" y="88"/>
                  </a:lnTo>
                  <a:lnTo>
                    <a:pt x="162" y="88"/>
                  </a:lnTo>
                  <a:lnTo>
                    <a:pt x="163" y="81"/>
                  </a:lnTo>
                  <a:lnTo>
                    <a:pt x="160" y="64"/>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4" y="160"/>
                  </a:lnTo>
                  <a:lnTo>
                    <a:pt x="81" y="163"/>
                  </a:lnTo>
                  <a:close/>
                </a:path>
              </a:pathLst>
            </a:custGeom>
            <a:solidFill>
              <a:srgbClr val="797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69" name="Freeform 122"/>
            <p:cNvSpPr>
              <a:spLocks/>
            </p:cNvSpPr>
            <p:nvPr/>
          </p:nvSpPr>
          <p:spPr bwMode="auto">
            <a:xfrm>
              <a:off x="2829295" y="3652558"/>
              <a:ext cx="93236" cy="93236"/>
            </a:xfrm>
            <a:custGeom>
              <a:avLst/>
              <a:gdLst>
                <a:gd name="T0" fmla="*/ 82 w 164"/>
                <a:gd name="T1" fmla="*/ 163 h 163"/>
                <a:gd name="T2" fmla="*/ 89 w 164"/>
                <a:gd name="T3" fmla="*/ 162 h 163"/>
                <a:gd name="T4" fmla="*/ 89 w 164"/>
                <a:gd name="T5" fmla="*/ 161 h 163"/>
                <a:gd name="T6" fmla="*/ 90 w 164"/>
                <a:gd name="T7" fmla="*/ 161 h 163"/>
                <a:gd name="T8" fmla="*/ 93 w 164"/>
                <a:gd name="T9" fmla="*/ 161 h 163"/>
                <a:gd name="T10" fmla="*/ 98 w 164"/>
                <a:gd name="T11" fmla="*/ 161 h 163"/>
                <a:gd name="T12" fmla="*/ 105 w 164"/>
                <a:gd name="T13" fmla="*/ 158 h 163"/>
                <a:gd name="T14" fmla="*/ 105 w 164"/>
                <a:gd name="T15" fmla="*/ 157 h 163"/>
                <a:gd name="T16" fmla="*/ 106 w 164"/>
                <a:gd name="T17" fmla="*/ 157 h 163"/>
                <a:gd name="T18" fmla="*/ 108 w 164"/>
                <a:gd name="T19" fmla="*/ 157 h 163"/>
                <a:gd name="T20" fmla="*/ 113 w 164"/>
                <a:gd name="T21" fmla="*/ 157 h 163"/>
                <a:gd name="T22" fmla="*/ 119 w 164"/>
                <a:gd name="T23" fmla="*/ 152 h 163"/>
                <a:gd name="T24" fmla="*/ 126 w 164"/>
                <a:gd name="T25" fmla="*/ 149 h 163"/>
                <a:gd name="T26" fmla="*/ 132 w 164"/>
                <a:gd name="T27" fmla="*/ 144 h 163"/>
                <a:gd name="T28" fmla="*/ 140 w 164"/>
                <a:gd name="T29" fmla="*/ 139 h 163"/>
                <a:gd name="T30" fmla="*/ 144 w 164"/>
                <a:gd name="T31" fmla="*/ 132 h 163"/>
                <a:gd name="T32" fmla="*/ 149 w 164"/>
                <a:gd name="T33" fmla="*/ 126 h 163"/>
                <a:gd name="T34" fmla="*/ 153 w 164"/>
                <a:gd name="T35" fmla="*/ 119 h 163"/>
                <a:gd name="T36" fmla="*/ 158 w 164"/>
                <a:gd name="T37" fmla="*/ 113 h 163"/>
                <a:gd name="T38" fmla="*/ 158 w 164"/>
                <a:gd name="T39" fmla="*/ 108 h 163"/>
                <a:gd name="T40" fmla="*/ 158 w 164"/>
                <a:gd name="T41" fmla="*/ 106 h 163"/>
                <a:gd name="T42" fmla="*/ 158 w 164"/>
                <a:gd name="T43" fmla="*/ 104 h 163"/>
                <a:gd name="T44" fmla="*/ 159 w 164"/>
                <a:gd name="T45" fmla="*/ 104 h 163"/>
                <a:gd name="T46" fmla="*/ 161 w 164"/>
                <a:gd name="T47" fmla="*/ 97 h 163"/>
                <a:gd name="T48" fmla="*/ 161 w 164"/>
                <a:gd name="T49" fmla="*/ 92 h 163"/>
                <a:gd name="T50" fmla="*/ 161 w 164"/>
                <a:gd name="T51" fmla="*/ 90 h 163"/>
                <a:gd name="T52" fmla="*/ 161 w 164"/>
                <a:gd name="T53" fmla="*/ 89 h 163"/>
                <a:gd name="T54" fmla="*/ 162 w 164"/>
                <a:gd name="T55" fmla="*/ 89 h 163"/>
                <a:gd name="T56" fmla="*/ 164 w 164"/>
                <a:gd name="T57" fmla="*/ 82 h 163"/>
                <a:gd name="T58" fmla="*/ 161 w 164"/>
                <a:gd name="T59" fmla="*/ 65 h 163"/>
                <a:gd name="T60" fmla="*/ 158 w 164"/>
                <a:gd name="T61" fmla="*/ 50 h 163"/>
                <a:gd name="T62" fmla="*/ 149 w 164"/>
                <a:gd name="T63" fmla="*/ 36 h 163"/>
                <a:gd name="T64" fmla="*/ 140 w 164"/>
                <a:gd name="T65" fmla="*/ 24 h 163"/>
                <a:gd name="T66" fmla="*/ 126 w 164"/>
                <a:gd name="T67" fmla="*/ 13 h 163"/>
                <a:gd name="T68" fmla="*/ 119 w 164"/>
                <a:gd name="T69" fmla="*/ 8 h 163"/>
                <a:gd name="T70" fmla="*/ 113 w 164"/>
                <a:gd name="T71" fmla="*/ 6 h 163"/>
                <a:gd name="T72" fmla="*/ 105 w 164"/>
                <a:gd name="T73" fmla="*/ 2 h 163"/>
                <a:gd name="T74" fmla="*/ 98 w 164"/>
                <a:gd name="T75" fmla="*/ 1 h 163"/>
                <a:gd name="T76" fmla="*/ 82 w 164"/>
                <a:gd name="T77" fmla="*/ 0 h 163"/>
                <a:gd name="T78" fmla="*/ 65 w 164"/>
                <a:gd name="T79" fmla="*/ 1 h 163"/>
                <a:gd name="T80" fmla="*/ 51 w 164"/>
                <a:gd name="T81" fmla="*/ 6 h 163"/>
                <a:gd name="T82" fmla="*/ 36 w 164"/>
                <a:gd name="T83" fmla="*/ 13 h 163"/>
                <a:gd name="T84" fmla="*/ 24 w 164"/>
                <a:gd name="T85" fmla="*/ 24 h 163"/>
                <a:gd name="T86" fmla="*/ 14 w 164"/>
                <a:gd name="T87" fmla="*/ 36 h 163"/>
                <a:gd name="T88" fmla="*/ 6 w 164"/>
                <a:gd name="T89" fmla="*/ 50 h 163"/>
                <a:gd name="T90" fmla="*/ 2 w 164"/>
                <a:gd name="T91" fmla="*/ 65 h 163"/>
                <a:gd name="T92" fmla="*/ 0 w 164"/>
                <a:gd name="T93" fmla="*/ 82 h 163"/>
                <a:gd name="T94" fmla="*/ 2 w 164"/>
                <a:gd name="T95" fmla="*/ 97 h 163"/>
                <a:gd name="T96" fmla="*/ 3 w 164"/>
                <a:gd name="T97" fmla="*/ 104 h 163"/>
                <a:gd name="T98" fmla="*/ 6 w 164"/>
                <a:gd name="T99" fmla="*/ 113 h 163"/>
                <a:gd name="T100" fmla="*/ 9 w 164"/>
                <a:gd name="T101" fmla="*/ 119 h 163"/>
                <a:gd name="T102" fmla="*/ 14 w 164"/>
                <a:gd name="T103" fmla="*/ 126 h 163"/>
                <a:gd name="T104" fmla="*/ 24 w 164"/>
                <a:gd name="T105" fmla="*/ 139 h 163"/>
                <a:gd name="T106" fmla="*/ 36 w 164"/>
                <a:gd name="T107" fmla="*/ 149 h 163"/>
                <a:gd name="T108" fmla="*/ 51 w 164"/>
                <a:gd name="T109" fmla="*/ 157 h 163"/>
                <a:gd name="T110" fmla="*/ 65 w 164"/>
                <a:gd name="T111" fmla="*/ 161 h 163"/>
                <a:gd name="T112" fmla="*/ 82 w 164"/>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82" y="163"/>
                  </a:moveTo>
                  <a:lnTo>
                    <a:pt x="89" y="162"/>
                  </a:lnTo>
                  <a:lnTo>
                    <a:pt x="89" y="161"/>
                  </a:lnTo>
                  <a:lnTo>
                    <a:pt x="90" y="161"/>
                  </a:lnTo>
                  <a:lnTo>
                    <a:pt x="93" y="161"/>
                  </a:lnTo>
                  <a:lnTo>
                    <a:pt x="98" y="161"/>
                  </a:lnTo>
                  <a:lnTo>
                    <a:pt x="105" y="158"/>
                  </a:lnTo>
                  <a:lnTo>
                    <a:pt x="105" y="157"/>
                  </a:lnTo>
                  <a:lnTo>
                    <a:pt x="106" y="157"/>
                  </a:lnTo>
                  <a:lnTo>
                    <a:pt x="108" y="157"/>
                  </a:lnTo>
                  <a:lnTo>
                    <a:pt x="113" y="157"/>
                  </a:lnTo>
                  <a:lnTo>
                    <a:pt x="119" y="152"/>
                  </a:lnTo>
                  <a:lnTo>
                    <a:pt x="126" y="149"/>
                  </a:lnTo>
                  <a:lnTo>
                    <a:pt x="132" y="144"/>
                  </a:lnTo>
                  <a:lnTo>
                    <a:pt x="140" y="139"/>
                  </a:lnTo>
                  <a:lnTo>
                    <a:pt x="144" y="132"/>
                  </a:lnTo>
                  <a:lnTo>
                    <a:pt x="149" y="126"/>
                  </a:lnTo>
                  <a:lnTo>
                    <a:pt x="153" y="119"/>
                  </a:lnTo>
                  <a:lnTo>
                    <a:pt x="158" y="113"/>
                  </a:lnTo>
                  <a:lnTo>
                    <a:pt x="158" y="108"/>
                  </a:lnTo>
                  <a:lnTo>
                    <a:pt x="158" y="106"/>
                  </a:lnTo>
                  <a:lnTo>
                    <a:pt x="158" y="104"/>
                  </a:lnTo>
                  <a:lnTo>
                    <a:pt x="159" y="104"/>
                  </a:lnTo>
                  <a:lnTo>
                    <a:pt x="161" y="97"/>
                  </a:lnTo>
                  <a:lnTo>
                    <a:pt x="161" y="92"/>
                  </a:lnTo>
                  <a:lnTo>
                    <a:pt x="161" y="90"/>
                  </a:lnTo>
                  <a:lnTo>
                    <a:pt x="161" y="89"/>
                  </a:lnTo>
                  <a:lnTo>
                    <a:pt x="162" y="89"/>
                  </a:lnTo>
                  <a:lnTo>
                    <a:pt x="164" y="82"/>
                  </a:lnTo>
                  <a:lnTo>
                    <a:pt x="161" y="65"/>
                  </a:lnTo>
                  <a:lnTo>
                    <a:pt x="158" y="50"/>
                  </a:lnTo>
                  <a:lnTo>
                    <a:pt x="149" y="36"/>
                  </a:lnTo>
                  <a:lnTo>
                    <a:pt x="140" y="24"/>
                  </a:lnTo>
                  <a:lnTo>
                    <a:pt x="126" y="13"/>
                  </a:lnTo>
                  <a:lnTo>
                    <a:pt x="119" y="8"/>
                  </a:lnTo>
                  <a:lnTo>
                    <a:pt x="113" y="6"/>
                  </a:lnTo>
                  <a:lnTo>
                    <a:pt x="105" y="2"/>
                  </a:lnTo>
                  <a:lnTo>
                    <a:pt x="98" y="1"/>
                  </a:lnTo>
                  <a:lnTo>
                    <a:pt x="82" y="0"/>
                  </a:lnTo>
                  <a:lnTo>
                    <a:pt x="65" y="1"/>
                  </a:lnTo>
                  <a:lnTo>
                    <a:pt x="51" y="6"/>
                  </a:lnTo>
                  <a:lnTo>
                    <a:pt x="36" y="13"/>
                  </a:lnTo>
                  <a:lnTo>
                    <a:pt x="24" y="24"/>
                  </a:lnTo>
                  <a:lnTo>
                    <a:pt x="14" y="36"/>
                  </a:lnTo>
                  <a:lnTo>
                    <a:pt x="6" y="50"/>
                  </a:lnTo>
                  <a:lnTo>
                    <a:pt x="2" y="65"/>
                  </a:lnTo>
                  <a:lnTo>
                    <a:pt x="0" y="82"/>
                  </a:lnTo>
                  <a:lnTo>
                    <a:pt x="2" y="97"/>
                  </a:lnTo>
                  <a:lnTo>
                    <a:pt x="3" y="104"/>
                  </a:lnTo>
                  <a:lnTo>
                    <a:pt x="6" y="113"/>
                  </a:lnTo>
                  <a:lnTo>
                    <a:pt x="9" y="119"/>
                  </a:lnTo>
                  <a:lnTo>
                    <a:pt x="14" y="126"/>
                  </a:lnTo>
                  <a:lnTo>
                    <a:pt x="24" y="139"/>
                  </a:lnTo>
                  <a:lnTo>
                    <a:pt x="36" y="149"/>
                  </a:lnTo>
                  <a:lnTo>
                    <a:pt x="51" y="157"/>
                  </a:lnTo>
                  <a:lnTo>
                    <a:pt x="65" y="161"/>
                  </a:lnTo>
                  <a:lnTo>
                    <a:pt x="82" y="163"/>
                  </a:lnTo>
                  <a:close/>
                </a:path>
              </a:pathLst>
            </a:custGeom>
            <a:solidFill>
              <a:srgbClr val="797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0" name="Freeform 123"/>
            <p:cNvSpPr>
              <a:spLocks/>
            </p:cNvSpPr>
            <p:nvPr/>
          </p:nvSpPr>
          <p:spPr bwMode="auto">
            <a:xfrm>
              <a:off x="2433903" y="4676432"/>
              <a:ext cx="93236" cy="94964"/>
            </a:xfrm>
            <a:custGeom>
              <a:avLst/>
              <a:gdLst>
                <a:gd name="T0" fmla="*/ 81 w 163"/>
                <a:gd name="T1" fmla="*/ 163 h 163"/>
                <a:gd name="T2" fmla="*/ 89 w 163"/>
                <a:gd name="T3" fmla="*/ 162 h 163"/>
                <a:gd name="T4" fmla="*/ 89 w 163"/>
                <a:gd name="T5" fmla="*/ 161 h 163"/>
                <a:gd name="T6" fmla="*/ 90 w 163"/>
                <a:gd name="T7" fmla="*/ 161 h 163"/>
                <a:gd name="T8" fmla="*/ 92 w 163"/>
                <a:gd name="T9" fmla="*/ 161 h 163"/>
                <a:gd name="T10" fmla="*/ 97 w 163"/>
                <a:gd name="T11" fmla="*/ 161 h 163"/>
                <a:gd name="T12" fmla="*/ 104 w 163"/>
                <a:gd name="T13" fmla="*/ 159 h 163"/>
                <a:gd name="T14" fmla="*/ 104 w 163"/>
                <a:gd name="T15" fmla="*/ 157 h 163"/>
                <a:gd name="T16" fmla="*/ 105 w 163"/>
                <a:gd name="T17" fmla="*/ 157 h 163"/>
                <a:gd name="T18" fmla="*/ 108 w 163"/>
                <a:gd name="T19" fmla="*/ 157 h 163"/>
                <a:gd name="T20" fmla="*/ 113 w 163"/>
                <a:gd name="T21" fmla="*/ 157 h 163"/>
                <a:gd name="T22" fmla="*/ 119 w 163"/>
                <a:gd name="T23" fmla="*/ 153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5 h 163"/>
                <a:gd name="T44" fmla="*/ 158 w 163"/>
                <a:gd name="T45" fmla="*/ 105 h 163"/>
                <a:gd name="T46" fmla="*/ 161 w 163"/>
                <a:gd name="T47" fmla="*/ 97 h 163"/>
                <a:gd name="T48" fmla="*/ 161 w 163"/>
                <a:gd name="T49" fmla="*/ 93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1 h 163"/>
                <a:gd name="T62" fmla="*/ 149 w 163"/>
                <a:gd name="T63" fmla="*/ 36 h 163"/>
                <a:gd name="T64" fmla="*/ 139 w 163"/>
                <a:gd name="T65" fmla="*/ 24 h 163"/>
                <a:gd name="T66" fmla="*/ 126 w 163"/>
                <a:gd name="T67" fmla="*/ 13 h 163"/>
                <a:gd name="T68" fmla="*/ 119 w 163"/>
                <a:gd name="T69" fmla="*/ 9 h 163"/>
                <a:gd name="T70" fmla="*/ 113 w 163"/>
                <a:gd name="T71" fmla="*/ 6 h 163"/>
                <a:gd name="T72" fmla="*/ 104 w 163"/>
                <a:gd name="T73" fmla="*/ 3 h 163"/>
                <a:gd name="T74" fmla="*/ 97 w 163"/>
                <a:gd name="T75" fmla="*/ 1 h 163"/>
                <a:gd name="T76" fmla="*/ 81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1 h 163"/>
                <a:gd name="T90" fmla="*/ 1 w 163"/>
                <a:gd name="T91" fmla="*/ 65 h 163"/>
                <a:gd name="T92" fmla="*/ 0 w 163"/>
                <a:gd name="T93" fmla="*/ 82 h 163"/>
                <a:gd name="T94" fmla="*/ 1 w 163"/>
                <a:gd name="T95" fmla="*/ 97 h 163"/>
                <a:gd name="T96" fmla="*/ 2 w 163"/>
                <a:gd name="T97" fmla="*/ 105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5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9" y="162"/>
                  </a:lnTo>
                  <a:lnTo>
                    <a:pt x="89" y="161"/>
                  </a:lnTo>
                  <a:lnTo>
                    <a:pt x="90" y="161"/>
                  </a:lnTo>
                  <a:lnTo>
                    <a:pt x="92" y="161"/>
                  </a:lnTo>
                  <a:lnTo>
                    <a:pt x="97" y="161"/>
                  </a:lnTo>
                  <a:lnTo>
                    <a:pt x="104" y="159"/>
                  </a:lnTo>
                  <a:lnTo>
                    <a:pt x="104" y="157"/>
                  </a:lnTo>
                  <a:lnTo>
                    <a:pt x="105" y="157"/>
                  </a:lnTo>
                  <a:lnTo>
                    <a:pt x="108" y="157"/>
                  </a:lnTo>
                  <a:lnTo>
                    <a:pt x="113" y="157"/>
                  </a:lnTo>
                  <a:lnTo>
                    <a:pt x="119" y="153"/>
                  </a:lnTo>
                  <a:lnTo>
                    <a:pt x="126" y="149"/>
                  </a:lnTo>
                  <a:lnTo>
                    <a:pt x="132" y="144"/>
                  </a:lnTo>
                  <a:lnTo>
                    <a:pt x="139" y="139"/>
                  </a:ln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1" y="0"/>
                  </a:lnTo>
                  <a:lnTo>
                    <a:pt x="65"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1" y="163"/>
                  </a:lnTo>
                  <a:close/>
                </a:path>
              </a:pathLst>
            </a:custGeom>
            <a:solidFill>
              <a:srgbClr val="5A8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1" name="Freeform 124"/>
            <p:cNvSpPr>
              <a:spLocks/>
            </p:cNvSpPr>
            <p:nvPr/>
          </p:nvSpPr>
          <p:spPr bwMode="auto">
            <a:xfrm>
              <a:off x="2433903" y="4533124"/>
              <a:ext cx="93236" cy="94964"/>
            </a:xfrm>
            <a:custGeom>
              <a:avLst/>
              <a:gdLst>
                <a:gd name="T0" fmla="*/ 139 w 163"/>
                <a:gd name="T1" fmla="*/ 139 h 163"/>
                <a:gd name="T2" fmla="*/ 144 w 163"/>
                <a:gd name="T3" fmla="*/ 132 h 163"/>
                <a:gd name="T4" fmla="*/ 149 w 163"/>
                <a:gd name="T5" fmla="*/ 126 h 163"/>
                <a:gd name="T6" fmla="*/ 152 w 163"/>
                <a:gd name="T7" fmla="*/ 119 h 163"/>
                <a:gd name="T8" fmla="*/ 157 w 163"/>
                <a:gd name="T9" fmla="*/ 113 h 163"/>
                <a:gd name="T10" fmla="*/ 157 w 163"/>
                <a:gd name="T11" fmla="*/ 108 h 163"/>
                <a:gd name="T12" fmla="*/ 157 w 163"/>
                <a:gd name="T13" fmla="*/ 105 h 163"/>
                <a:gd name="T14" fmla="*/ 157 w 163"/>
                <a:gd name="T15" fmla="*/ 104 h 163"/>
                <a:gd name="T16" fmla="*/ 158 w 163"/>
                <a:gd name="T17" fmla="*/ 104 h 163"/>
                <a:gd name="T18" fmla="*/ 161 w 163"/>
                <a:gd name="T19" fmla="*/ 97 h 163"/>
                <a:gd name="T20" fmla="*/ 161 w 163"/>
                <a:gd name="T21" fmla="*/ 92 h 163"/>
                <a:gd name="T22" fmla="*/ 161 w 163"/>
                <a:gd name="T23" fmla="*/ 90 h 163"/>
                <a:gd name="T24" fmla="*/ 161 w 163"/>
                <a:gd name="T25" fmla="*/ 89 h 163"/>
                <a:gd name="T26" fmla="*/ 162 w 163"/>
                <a:gd name="T27" fmla="*/ 89 h 163"/>
                <a:gd name="T28" fmla="*/ 163 w 163"/>
                <a:gd name="T29" fmla="*/ 81 h 163"/>
                <a:gd name="T30" fmla="*/ 161 w 163"/>
                <a:gd name="T31" fmla="*/ 65 h 163"/>
                <a:gd name="T32" fmla="*/ 157 w 163"/>
                <a:gd name="T33" fmla="*/ 50 h 163"/>
                <a:gd name="T34" fmla="*/ 149 w 163"/>
                <a:gd name="T35" fmla="*/ 36 h 163"/>
                <a:gd name="T36" fmla="*/ 139 w 163"/>
                <a:gd name="T37" fmla="*/ 24 h 163"/>
                <a:gd name="T38" fmla="*/ 126 w 163"/>
                <a:gd name="T39" fmla="*/ 13 h 163"/>
                <a:gd name="T40" fmla="*/ 119 w 163"/>
                <a:gd name="T41" fmla="*/ 8 h 163"/>
                <a:gd name="T42" fmla="*/ 113 w 163"/>
                <a:gd name="T43" fmla="*/ 6 h 163"/>
                <a:gd name="T44" fmla="*/ 104 w 163"/>
                <a:gd name="T45" fmla="*/ 2 h 163"/>
                <a:gd name="T46" fmla="*/ 97 w 163"/>
                <a:gd name="T47" fmla="*/ 1 h 163"/>
                <a:gd name="T48" fmla="*/ 81 w 163"/>
                <a:gd name="T49" fmla="*/ 0 h 163"/>
                <a:gd name="T50" fmla="*/ 65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0 h 163"/>
                <a:gd name="T62" fmla="*/ 1 w 163"/>
                <a:gd name="T63" fmla="*/ 65 h 163"/>
                <a:gd name="T64" fmla="*/ 0 w 163"/>
                <a:gd name="T65" fmla="*/ 81 h 163"/>
                <a:gd name="T66" fmla="*/ 1 w 163"/>
                <a:gd name="T67" fmla="*/ 97 h 163"/>
                <a:gd name="T68" fmla="*/ 2 w 163"/>
                <a:gd name="T69" fmla="*/ 104 h 163"/>
                <a:gd name="T70" fmla="*/ 6 w 163"/>
                <a:gd name="T71" fmla="*/ 113 h 163"/>
                <a:gd name="T72" fmla="*/ 8 w 163"/>
                <a:gd name="T73" fmla="*/ 119 h 163"/>
                <a:gd name="T74" fmla="*/ 13 w 163"/>
                <a:gd name="T75" fmla="*/ 126 h 163"/>
                <a:gd name="T76" fmla="*/ 24 w 163"/>
                <a:gd name="T77" fmla="*/ 139 h 163"/>
                <a:gd name="T78" fmla="*/ 36 w 163"/>
                <a:gd name="T79" fmla="*/ 149 h 163"/>
                <a:gd name="T80" fmla="*/ 50 w 163"/>
                <a:gd name="T81" fmla="*/ 157 h 163"/>
                <a:gd name="T82" fmla="*/ 65 w 163"/>
                <a:gd name="T83" fmla="*/ 161 h 163"/>
                <a:gd name="T84" fmla="*/ 81 w 163"/>
                <a:gd name="T85" fmla="*/ 163 h 163"/>
                <a:gd name="T86" fmla="*/ 89 w 163"/>
                <a:gd name="T87" fmla="*/ 162 h 163"/>
                <a:gd name="T88" fmla="*/ 89 w 163"/>
                <a:gd name="T89" fmla="*/ 161 h 163"/>
                <a:gd name="T90" fmla="*/ 90 w 163"/>
                <a:gd name="T91" fmla="*/ 161 h 163"/>
                <a:gd name="T92" fmla="*/ 92 w 163"/>
                <a:gd name="T93" fmla="*/ 161 h 163"/>
                <a:gd name="T94" fmla="*/ 97 w 163"/>
                <a:gd name="T95" fmla="*/ 161 h 163"/>
                <a:gd name="T96" fmla="*/ 104 w 163"/>
                <a:gd name="T97" fmla="*/ 158 h 163"/>
                <a:gd name="T98" fmla="*/ 104 w 163"/>
                <a:gd name="T99" fmla="*/ 157 h 163"/>
                <a:gd name="T100" fmla="*/ 105 w 163"/>
                <a:gd name="T101" fmla="*/ 157 h 163"/>
                <a:gd name="T102" fmla="*/ 108 w 163"/>
                <a:gd name="T103" fmla="*/ 157 h 163"/>
                <a:gd name="T104" fmla="*/ 113 w 163"/>
                <a:gd name="T105" fmla="*/ 157 h 163"/>
                <a:gd name="T106" fmla="*/ 119 w 163"/>
                <a:gd name="T107" fmla="*/ 152 h 163"/>
                <a:gd name="T108" fmla="*/ 126 w 163"/>
                <a:gd name="T109" fmla="*/ 149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9" y="126"/>
                  </a:lnTo>
                  <a:lnTo>
                    <a:pt x="152" y="119"/>
                  </a:lnTo>
                  <a:lnTo>
                    <a:pt x="157" y="113"/>
                  </a:lnTo>
                  <a:lnTo>
                    <a:pt x="157" y="108"/>
                  </a:lnTo>
                  <a:lnTo>
                    <a:pt x="157" y="105"/>
                  </a:lnTo>
                  <a:lnTo>
                    <a:pt x="157" y="104"/>
                  </a:lnTo>
                  <a:lnTo>
                    <a:pt x="158"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5" y="161"/>
                  </a:lnTo>
                  <a:lnTo>
                    <a:pt x="81" y="163"/>
                  </a:lnTo>
                  <a:lnTo>
                    <a:pt x="89" y="162"/>
                  </a:lnTo>
                  <a:lnTo>
                    <a:pt x="89" y="161"/>
                  </a:lnTo>
                  <a:lnTo>
                    <a:pt x="90" y="161"/>
                  </a:lnTo>
                  <a:lnTo>
                    <a:pt x="92" y="161"/>
                  </a:lnTo>
                  <a:lnTo>
                    <a:pt x="97" y="161"/>
                  </a:lnTo>
                  <a:lnTo>
                    <a:pt x="104" y="158"/>
                  </a:lnTo>
                  <a:lnTo>
                    <a:pt x="104" y="157"/>
                  </a:lnTo>
                  <a:lnTo>
                    <a:pt x="105" y="157"/>
                  </a:lnTo>
                  <a:lnTo>
                    <a:pt x="108" y="157"/>
                  </a:lnTo>
                  <a:lnTo>
                    <a:pt x="113" y="157"/>
                  </a:lnTo>
                  <a:lnTo>
                    <a:pt x="119" y="152"/>
                  </a:lnTo>
                  <a:lnTo>
                    <a:pt x="126" y="149"/>
                  </a:lnTo>
                  <a:lnTo>
                    <a:pt x="132" y="144"/>
                  </a:lnTo>
                  <a:lnTo>
                    <a:pt x="1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2" name="Freeform 125"/>
            <p:cNvSpPr>
              <a:spLocks/>
            </p:cNvSpPr>
            <p:nvPr/>
          </p:nvSpPr>
          <p:spPr bwMode="auto">
            <a:xfrm>
              <a:off x="2086856" y="4837006"/>
              <a:ext cx="94964" cy="94964"/>
            </a:xfrm>
            <a:custGeom>
              <a:avLst/>
              <a:gdLst>
                <a:gd name="T0" fmla="*/ 0 w 163"/>
                <a:gd name="T1" fmla="*/ 81 h 163"/>
                <a:gd name="T2" fmla="*/ 1 w 163"/>
                <a:gd name="T3" fmla="*/ 97 h 163"/>
                <a:gd name="T4" fmla="*/ 2 w 163"/>
                <a:gd name="T5" fmla="*/ 104 h 163"/>
                <a:gd name="T6" fmla="*/ 6 w 163"/>
                <a:gd name="T7" fmla="*/ 112 h 163"/>
                <a:gd name="T8" fmla="*/ 8 w 163"/>
                <a:gd name="T9" fmla="*/ 118 h 163"/>
                <a:gd name="T10" fmla="*/ 13 w 163"/>
                <a:gd name="T11" fmla="*/ 126 h 163"/>
                <a:gd name="T12" fmla="*/ 24 w 163"/>
                <a:gd name="T13" fmla="*/ 139 h 163"/>
                <a:gd name="T14" fmla="*/ 36 w 163"/>
                <a:gd name="T15" fmla="*/ 148 h 163"/>
                <a:gd name="T16" fmla="*/ 50 w 163"/>
                <a:gd name="T17" fmla="*/ 157 h 163"/>
                <a:gd name="T18" fmla="*/ 64 w 163"/>
                <a:gd name="T19" fmla="*/ 160 h 163"/>
                <a:gd name="T20" fmla="*/ 81 w 163"/>
                <a:gd name="T21" fmla="*/ 163 h 163"/>
                <a:gd name="T22" fmla="*/ 88 w 163"/>
                <a:gd name="T23" fmla="*/ 162 h 163"/>
                <a:gd name="T24" fmla="*/ 88 w 163"/>
                <a:gd name="T25" fmla="*/ 160 h 163"/>
                <a:gd name="T26" fmla="*/ 90 w 163"/>
                <a:gd name="T27" fmla="*/ 160 h 163"/>
                <a:gd name="T28" fmla="*/ 92 w 163"/>
                <a:gd name="T29" fmla="*/ 160 h 163"/>
                <a:gd name="T30" fmla="*/ 97 w 163"/>
                <a:gd name="T31" fmla="*/ 160 h 163"/>
                <a:gd name="T32" fmla="*/ 104 w 163"/>
                <a:gd name="T33" fmla="*/ 158 h 163"/>
                <a:gd name="T34" fmla="*/ 104 w 163"/>
                <a:gd name="T35" fmla="*/ 157 h 163"/>
                <a:gd name="T36" fmla="*/ 105 w 163"/>
                <a:gd name="T37" fmla="*/ 157 h 163"/>
                <a:gd name="T38" fmla="*/ 108 w 163"/>
                <a:gd name="T39" fmla="*/ 157 h 163"/>
                <a:gd name="T40" fmla="*/ 112 w 163"/>
                <a:gd name="T41" fmla="*/ 157 h 163"/>
                <a:gd name="T42" fmla="*/ 118 w 163"/>
                <a:gd name="T43" fmla="*/ 152 h 163"/>
                <a:gd name="T44" fmla="*/ 126 w 163"/>
                <a:gd name="T45" fmla="*/ 148 h 163"/>
                <a:gd name="T46" fmla="*/ 132 w 163"/>
                <a:gd name="T47" fmla="*/ 144 h 163"/>
                <a:gd name="T48" fmla="*/ 139 w 163"/>
                <a:gd name="T49" fmla="*/ 139 h 163"/>
                <a:gd name="T50" fmla="*/ 144 w 163"/>
                <a:gd name="T51" fmla="*/ 132 h 163"/>
                <a:gd name="T52" fmla="*/ 148 w 163"/>
                <a:gd name="T53" fmla="*/ 126 h 163"/>
                <a:gd name="T54" fmla="*/ 152 w 163"/>
                <a:gd name="T55" fmla="*/ 118 h 163"/>
                <a:gd name="T56" fmla="*/ 157 w 163"/>
                <a:gd name="T57" fmla="*/ 112 h 163"/>
                <a:gd name="T58" fmla="*/ 157 w 163"/>
                <a:gd name="T59" fmla="*/ 108 h 163"/>
                <a:gd name="T60" fmla="*/ 157 w 163"/>
                <a:gd name="T61" fmla="*/ 105 h 163"/>
                <a:gd name="T62" fmla="*/ 157 w 163"/>
                <a:gd name="T63" fmla="*/ 104 h 163"/>
                <a:gd name="T64" fmla="*/ 158 w 163"/>
                <a:gd name="T65" fmla="*/ 104 h 163"/>
                <a:gd name="T66" fmla="*/ 160 w 163"/>
                <a:gd name="T67" fmla="*/ 97 h 163"/>
                <a:gd name="T68" fmla="*/ 160 w 163"/>
                <a:gd name="T69" fmla="*/ 92 h 163"/>
                <a:gd name="T70" fmla="*/ 160 w 163"/>
                <a:gd name="T71" fmla="*/ 90 h 163"/>
                <a:gd name="T72" fmla="*/ 160 w 163"/>
                <a:gd name="T73" fmla="*/ 88 h 163"/>
                <a:gd name="T74" fmla="*/ 162 w 163"/>
                <a:gd name="T75" fmla="*/ 88 h 163"/>
                <a:gd name="T76" fmla="*/ 163 w 163"/>
                <a:gd name="T77" fmla="*/ 81 h 163"/>
                <a:gd name="T78" fmla="*/ 160 w 163"/>
                <a:gd name="T79" fmla="*/ 64 h 163"/>
                <a:gd name="T80" fmla="*/ 157 w 163"/>
                <a:gd name="T81" fmla="*/ 50 h 163"/>
                <a:gd name="T82" fmla="*/ 148 w 163"/>
                <a:gd name="T83" fmla="*/ 36 h 163"/>
                <a:gd name="T84" fmla="*/ 139 w 163"/>
                <a:gd name="T85" fmla="*/ 24 h 163"/>
                <a:gd name="T86" fmla="*/ 126 w 163"/>
                <a:gd name="T87" fmla="*/ 13 h 163"/>
                <a:gd name="T88" fmla="*/ 118 w 163"/>
                <a:gd name="T89" fmla="*/ 8 h 163"/>
                <a:gd name="T90" fmla="*/ 112 w 163"/>
                <a:gd name="T91" fmla="*/ 6 h 163"/>
                <a:gd name="T92" fmla="*/ 104 w 163"/>
                <a:gd name="T93" fmla="*/ 2 h 163"/>
                <a:gd name="T94" fmla="*/ 97 w 163"/>
                <a:gd name="T95" fmla="*/ 1 h 163"/>
                <a:gd name="T96" fmla="*/ 81 w 163"/>
                <a:gd name="T97" fmla="*/ 0 h 163"/>
                <a:gd name="T98" fmla="*/ 64 w 163"/>
                <a:gd name="T99" fmla="*/ 1 h 163"/>
                <a:gd name="T100" fmla="*/ 50 w 163"/>
                <a:gd name="T101" fmla="*/ 6 h 163"/>
                <a:gd name="T102" fmla="*/ 36 w 163"/>
                <a:gd name="T103" fmla="*/ 13 h 163"/>
                <a:gd name="T104" fmla="*/ 24 w 163"/>
                <a:gd name="T105" fmla="*/ 24 h 163"/>
                <a:gd name="T106" fmla="*/ 13 w 163"/>
                <a:gd name="T107" fmla="*/ 36 h 163"/>
                <a:gd name="T108" fmla="*/ 6 w 163"/>
                <a:gd name="T109" fmla="*/ 50 h 163"/>
                <a:gd name="T110" fmla="*/ 1 w 163"/>
                <a:gd name="T111" fmla="*/ 64 h 163"/>
                <a:gd name="T112" fmla="*/ 0 w 163"/>
                <a:gd name="T113"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0" y="81"/>
                  </a:moveTo>
                  <a:lnTo>
                    <a:pt x="1" y="97"/>
                  </a:lnTo>
                  <a:lnTo>
                    <a:pt x="2" y="104"/>
                  </a:lnTo>
                  <a:lnTo>
                    <a:pt x="6" y="112"/>
                  </a:lnTo>
                  <a:lnTo>
                    <a:pt x="8" y="118"/>
                  </a:lnTo>
                  <a:lnTo>
                    <a:pt x="13" y="126"/>
                  </a:lnTo>
                  <a:lnTo>
                    <a:pt x="24" y="139"/>
                  </a:lnTo>
                  <a:lnTo>
                    <a:pt x="36" y="148"/>
                  </a:lnTo>
                  <a:lnTo>
                    <a:pt x="50" y="157"/>
                  </a:lnTo>
                  <a:lnTo>
                    <a:pt x="64" y="160"/>
                  </a:lnTo>
                  <a:lnTo>
                    <a:pt x="81" y="163"/>
                  </a:lnTo>
                  <a:lnTo>
                    <a:pt x="88" y="162"/>
                  </a:lnTo>
                  <a:lnTo>
                    <a:pt x="88" y="160"/>
                  </a:lnTo>
                  <a:lnTo>
                    <a:pt x="90" y="160"/>
                  </a:lnTo>
                  <a:lnTo>
                    <a:pt x="92" y="160"/>
                  </a:lnTo>
                  <a:lnTo>
                    <a:pt x="97" y="160"/>
                  </a:lnTo>
                  <a:lnTo>
                    <a:pt x="104" y="158"/>
                  </a:lnTo>
                  <a:lnTo>
                    <a:pt x="104" y="157"/>
                  </a:lnTo>
                  <a:lnTo>
                    <a:pt x="105" y="157"/>
                  </a:lnTo>
                  <a:lnTo>
                    <a:pt x="108" y="157"/>
                  </a:lnTo>
                  <a:lnTo>
                    <a:pt x="112" y="157"/>
                  </a:lnTo>
                  <a:lnTo>
                    <a:pt x="118" y="152"/>
                  </a:lnTo>
                  <a:lnTo>
                    <a:pt x="126" y="148"/>
                  </a:lnTo>
                  <a:lnTo>
                    <a:pt x="132" y="144"/>
                  </a:lnTo>
                  <a:lnTo>
                    <a:pt x="139" y="139"/>
                  </a:lnTo>
                  <a:lnTo>
                    <a:pt x="144" y="132"/>
                  </a:lnTo>
                  <a:lnTo>
                    <a:pt x="148" y="126"/>
                  </a:lnTo>
                  <a:lnTo>
                    <a:pt x="152" y="118"/>
                  </a:lnTo>
                  <a:lnTo>
                    <a:pt x="157" y="112"/>
                  </a:lnTo>
                  <a:lnTo>
                    <a:pt x="157" y="108"/>
                  </a:lnTo>
                  <a:lnTo>
                    <a:pt x="157" y="105"/>
                  </a:lnTo>
                  <a:lnTo>
                    <a:pt x="157" y="104"/>
                  </a:lnTo>
                  <a:lnTo>
                    <a:pt x="158" y="104"/>
                  </a:lnTo>
                  <a:lnTo>
                    <a:pt x="160" y="97"/>
                  </a:lnTo>
                  <a:lnTo>
                    <a:pt x="160" y="92"/>
                  </a:lnTo>
                  <a:lnTo>
                    <a:pt x="160" y="90"/>
                  </a:lnTo>
                  <a:lnTo>
                    <a:pt x="160" y="88"/>
                  </a:lnTo>
                  <a:lnTo>
                    <a:pt x="162" y="88"/>
                  </a:lnTo>
                  <a:lnTo>
                    <a:pt x="163" y="81"/>
                  </a:lnTo>
                  <a:lnTo>
                    <a:pt x="160" y="64"/>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4"/>
                  </a:lnTo>
                  <a:lnTo>
                    <a:pt x="0" y="81"/>
                  </a:lnTo>
                  <a:close/>
                </a:path>
              </a:pathLst>
            </a:custGeom>
            <a:solidFill>
              <a:srgbClr val="694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3" name="Freeform 126"/>
            <p:cNvSpPr>
              <a:spLocks/>
            </p:cNvSpPr>
            <p:nvPr/>
          </p:nvSpPr>
          <p:spPr bwMode="auto">
            <a:xfrm>
              <a:off x="1798513" y="4464060"/>
              <a:ext cx="93236" cy="94964"/>
            </a:xfrm>
            <a:custGeom>
              <a:avLst/>
              <a:gdLst>
                <a:gd name="T0" fmla="*/ 0 w 163"/>
                <a:gd name="T1" fmla="*/ 81 h 163"/>
                <a:gd name="T2" fmla="*/ 1 w 163"/>
                <a:gd name="T3" fmla="*/ 97 h 163"/>
                <a:gd name="T4" fmla="*/ 2 w 163"/>
                <a:gd name="T5" fmla="*/ 104 h 163"/>
                <a:gd name="T6" fmla="*/ 6 w 163"/>
                <a:gd name="T7" fmla="*/ 113 h 163"/>
                <a:gd name="T8" fmla="*/ 8 w 163"/>
                <a:gd name="T9" fmla="*/ 119 h 163"/>
                <a:gd name="T10" fmla="*/ 13 w 163"/>
                <a:gd name="T11" fmla="*/ 126 h 163"/>
                <a:gd name="T12" fmla="*/ 24 w 163"/>
                <a:gd name="T13" fmla="*/ 139 h 163"/>
                <a:gd name="T14" fmla="*/ 36 w 163"/>
                <a:gd name="T15" fmla="*/ 149 h 163"/>
                <a:gd name="T16" fmla="*/ 50 w 163"/>
                <a:gd name="T17" fmla="*/ 157 h 163"/>
                <a:gd name="T18" fmla="*/ 65 w 163"/>
                <a:gd name="T19" fmla="*/ 161 h 163"/>
                <a:gd name="T20" fmla="*/ 81 w 163"/>
                <a:gd name="T21" fmla="*/ 163 h 163"/>
                <a:gd name="T22" fmla="*/ 89 w 163"/>
                <a:gd name="T23" fmla="*/ 162 h 163"/>
                <a:gd name="T24" fmla="*/ 89 w 163"/>
                <a:gd name="T25" fmla="*/ 161 h 163"/>
                <a:gd name="T26" fmla="*/ 90 w 163"/>
                <a:gd name="T27" fmla="*/ 161 h 163"/>
                <a:gd name="T28" fmla="*/ 92 w 163"/>
                <a:gd name="T29" fmla="*/ 161 h 163"/>
                <a:gd name="T30" fmla="*/ 97 w 163"/>
                <a:gd name="T31" fmla="*/ 161 h 163"/>
                <a:gd name="T32" fmla="*/ 104 w 163"/>
                <a:gd name="T33" fmla="*/ 158 h 163"/>
                <a:gd name="T34" fmla="*/ 104 w 163"/>
                <a:gd name="T35" fmla="*/ 157 h 163"/>
                <a:gd name="T36" fmla="*/ 105 w 163"/>
                <a:gd name="T37" fmla="*/ 157 h 163"/>
                <a:gd name="T38" fmla="*/ 108 w 163"/>
                <a:gd name="T39" fmla="*/ 157 h 163"/>
                <a:gd name="T40" fmla="*/ 113 w 163"/>
                <a:gd name="T41" fmla="*/ 157 h 163"/>
                <a:gd name="T42" fmla="*/ 119 w 163"/>
                <a:gd name="T43" fmla="*/ 152 h 163"/>
                <a:gd name="T44" fmla="*/ 126 w 163"/>
                <a:gd name="T45" fmla="*/ 149 h 163"/>
                <a:gd name="T46" fmla="*/ 132 w 163"/>
                <a:gd name="T47" fmla="*/ 144 h 163"/>
                <a:gd name="T48" fmla="*/ 139 w 163"/>
                <a:gd name="T49" fmla="*/ 139 h 163"/>
                <a:gd name="T50" fmla="*/ 144 w 163"/>
                <a:gd name="T51" fmla="*/ 132 h 163"/>
                <a:gd name="T52" fmla="*/ 149 w 163"/>
                <a:gd name="T53" fmla="*/ 126 h 163"/>
                <a:gd name="T54" fmla="*/ 152 w 163"/>
                <a:gd name="T55" fmla="*/ 119 h 163"/>
                <a:gd name="T56" fmla="*/ 157 w 163"/>
                <a:gd name="T57" fmla="*/ 113 h 163"/>
                <a:gd name="T58" fmla="*/ 157 w 163"/>
                <a:gd name="T59" fmla="*/ 108 h 163"/>
                <a:gd name="T60" fmla="*/ 157 w 163"/>
                <a:gd name="T61" fmla="*/ 105 h 163"/>
                <a:gd name="T62" fmla="*/ 157 w 163"/>
                <a:gd name="T63" fmla="*/ 104 h 163"/>
                <a:gd name="T64" fmla="*/ 158 w 163"/>
                <a:gd name="T65" fmla="*/ 104 h 163"/>
                <a:gd name="T66" fmla="*/ 161 w 163"/>
                <a:gd name="T67" fmla="*/ 97 h 163"/>
                <a:gd name="T68" fmla="*/ 161 w 163"/>
                <a:gd name="T69" fmla="*/ 92 h 163"/>
                <a:gd name="T70" fmla="*/ 161 w 163"/>
                <a:gd name="T71" fmla="*/ 90 h 163"/>
                <a:gd name="T72" fmla="*/ 161 w 163"/>
                <a:gd name="T73" fmla="*/ 89 h 163"/>
                <a:gd name="T74" fmla="*/ 162 w 163"/>
                <a:gd name="T75" fmla="*/ 89 h 163"/>
                <a:gd name="T76" fmla="*/ 163 w 163"/>
                <a:gd name="T77" fmla="*/ 81 h 163"/>
                <a:gd name="T78" fmla="*/ 161 w 163"/>
                <a:gd name="T79" fmla="*/ 65 h 163"/>
                <a:gd name="T80" fmla="*/ 157 w 163"/>
                <a:gd name="T81" fmla="*/ 50 h 163"/>
                <a:gd name="T82" fmla="*/ 149 w 163"/>
                <a:gd name="T83" fmla="*/ 36 h 163"/>
                <a:gd name="T84" fmla="*/ 139 w 163"/>
                <a:gd name="T85" fmla="*/ 24 h 163"/>
                <a:gd name="T86" fmla="*/ 126 w 163"/>
                <a:gd name="T87" fmla="*/ 13 h 163"/>
                <a:gd name="T88" fmla="*/ 119 w 163"/>
                <a:gd name="T89" fmla="*/ 8 h 163"/>
                <a:gd name="T90" fmla="*/ 113 w 163"/>
                <a:gd name="T91" fmla="*/ 6 h 163"/>
                <a:gd name="T92" fmla="*/ 104 w 163"/>
                <a:gd name="T93" fmla="*/ 2 h 163"/>
                <a:gd name="T94" fmla="*/ 97 w 163"/>
                <a:gd name="T95" fmla="*/ 1 h 163"/>
                <a:gd name="T96" fmla="*/ 81 w 163"/>
                <a:gd name="T97" fmla="*/ 0 h 163"/>
                <a:gd name="T98" fmla="*/ 65 w 163"/>
                <a:gd name="T99" fmla="*/ 1 h 163"/>
                <a:gd name="T100" fmla="*/ 50 w 163"/>
                <a:gd name="T101" fmla="*/ 6 h 163"/>
                <a:gd name="T102" fmla="*/ 36 w 163"/>
                <a:gd name="T103" fmla="*/ 13 h 163"/>
                <a:gd name="T104" fmla="*/ 24 w 163"/>
                <a:gd name="T105" fmla="*/ 24 h 163"/>
                <a:gd name="T106" fmla="*/ 13 w 163"/>
                <a:gd name="T107" fmla="*/ 36 h 163"/>
                <a:gd name="T108" fmla="*/ 6 w 163"/>
                <a:gd name="T109" fmla="*/ 50 h 163"/>
                <a:gd name="T110" fmla="*/ 1 w 163"/>
                <a:gd name="T111" fmla="*/ 65 h 163"/>
                <a:gd name="T112" fmla="*/ 0 w 163"/>
                <a:gd name="T113"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0" y="81"/>
                  </a:moveTo>
                  <a:lnTo>
                    <a:pt x="1" y="97"/>
                  </a:lnTo>
                  <a:lnTo>
                    <a:pt x="2" y="104"/>
                  </a:lnTo>
                  <a:lnTo>
                    <a:pt x="6" y="113"/>
                  </a:lnTo>
                  <a:lnTo>
                    <a:pt x="8" y="119"/>
                  </a:lnTo>
                  <a:lnTo>
                    <a:pt x="13" y="126"/>
                  </a:lnTo>
                  <a:lnTo>
                    <a:pt x="24" y="139"/>
                  </a:lnTo>
                  <a:lnTo>
                    <a:pt x="36" y="149"/>
                  </a:lnTo>
                  <a:lnTo>
                    <a:pt x="50" y="157"/>
                  </a:lnTo>
                  <a:lnTo>
                    <a:pt x="65" y="161"/>
                  </a:lnTo>
                  <a:lnTo>
                    <a:pt x="81" y="163"/>
                  </a:lnTo>
                  <a:lnTo>
                    <a:pt x="89" y="162"/>
                  </a:lnTo>
                  <a:lnTo>
                    <a:pt x="89" y="161"/>
                  </a:lnTo>
                  <a:lnTo>
                    <a:pt x="90" y="161"/>
                  </a:lnTo>
                  <a:lnTo>
                    <a:pt x="92" y="161"/>
                  </a:lnTo>
                  <a:lnTo>
                    <a:pt x="97" y="161"/>
                  </a:lnTo>
                  <a:lnTo>
                    <a:pt x="104" y="158"/>
                  </a:lnTo>
                  <a:lnTo>
                    <a:pt x="104" y="157"/>
                  </a:lnTo>
                  <a:lnTo>
                    <a:pt x="105" y="157"/>
                  </a:lnTo>
                  <a:lnTo>
                    <a:pt x="108" y="157"/>
                  </a:lnTo>
                  <a:lnTo>
                    <a:pt x="113" y="157"/>
                  </a:lnTo>
                  <a:lnTo>
                    <a:pt x="119" y="152"/>
                  </a:lnTo>
                  <a:lnTo>
                    <a:pt x="126" y="149"/>
                  </a:lnTo>
                  <a:lnTo>
                    <a:pt x="132" y="144"/>
                  </a:lnTo>
                  <a:lnTo>
                    <a:pt x="139" y="139"/>
                  </a:lnTo>
                  <a:lnTo>
                    <a:pt x="144" y="132"/>
                  </a:lnTo>
                  <a:lnTo>
                    <a:pt x="149" y="126"/>
                  </a:lnTo>
                  <a:lnTo>
                    <a:pt x="152" y="119"/>
                  </a:lnTo>
                  <a:lnTo>
                    <a:pt x="157" y="113"/>
                  </a:lnTo>
                  <a:lnTo>
                    <a:pt x="157" y="108"/>
                  </a:lnTo>
                  <a:lnTo>
                    <a:pt x="157" y="105"/>
                  </a:lnTo>
                  <a:lnTo>
                    <a:pt x="157" y="104"/>
                  </a:lnTo>
                  <a:lnTo>
                    <a:pt x="158"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5"/>
                  </a:lnTo>
                  <a:lnTo>
                    <a:pt x="0" y="81"/>
                  </a:lnTo>
                  <a:close/>
                </a:path>
              </a:pathLst>
            </a:custGeom>
            <a:solidFill>
              <a:srgbClr val="694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4" name="Freeform 127"/>
            <p:cNvSpPr>
              <a:spLocks/>
            </p:cNvSpPr>
            <p:nvPr/>
          </p:nvSpPr>
          <p:spPr bwMode="auto">
            <a:xfrm>
              <a:off x="2383832" y="3676730"/>
              <a:ext cx="93236" cy="93236"/>
            </a:xfrm>
            <a:custGeom>
              <a:avLst/>
              <a:gdLst>
                <a:gd name="T0" fmla="*/ 0 w 164"/>
                <a:gd name="T1" fmla="*/ 82 h 163"/>
                <a:gd name="T2" fmla="*/ 2 w 164"/>
                <a:gd name="T3" fmla="*/ 97 h 163"/>
                <a:gd name="T4" fmla="*/ 3 w 164"/>
                <a:gd name="T5" fmla="*/ 104 h 163"/>
                <a:gd name="T6" fmla="*/ 6 w 164"/>
                <a:gd name="T7" fmla="*/ 113 h 163"/>
                <a:gd name="T8" fmla="*/ 9 w 164"/>
                <a:gd name="T9" fmla="*/ 119 h 163"/>
                <a:gd name="T10" fmla="*/ 14 w 164"/>
                <a:gd name="T11" fmla="*/ 126 h 163"/>
                <a:gd name="T12" fmla="*/ 24 w 164"/>
                <a:gd name="T13" fmla="*/ 139 h 163"/>
                <a:gd name="T14" fmla="*/ 36 w 164"/>
                <a:gd name="T15" fmla="*/ 149 h 163"/>
                <a:gd name="T16" fmla="*/ 51 w 164"/>
                <a:gd name="T17" fmla="*/ 157 h 163"/>
                <a:gd name="T18" fmla="*/ 65 w 164"/>
                <a:gd name="T19" fmla="*/ 161 h 163"/>
                <a:gd name="T20" fmla="*/ 82 w 164"/>
                <a:gd name="T21" fmla="*/ 163 h 163"/>
                <a:gd name="T22" fmla="*/ 89 w 164"/>
                <a:gd name="T23" fmla="*/ 162 h 163"/>
                <a:gd name="T24" fmla="*/ 89 w 164"/>
                <a:gd name="T25" fmla="*/ 161 h 163"/>
                <a:gd name="T26" fmla="*/ 90 w 164"/>
                <a:gd name="T27" fmla="*/ 161 h 163"/>
                <a:gd name="T28" fmla="*/ 93 w 164"/>
                <a:gd name="T29" fmla="*/ 161 h 163"/>
                <a:gd name="T30" fmla="*/ 98 w 164"/>
                <a:gd name="T31" fmla="*/ 161 h 163"/>
                <a:gd name="T32" fmla="*/ 105 w 164"/>
                <a:gd name="T33" fmla="*/ 158 h 163"/>
                <a:gd name="T34" fmla="*/ 105 w 164"/>
                <a:gd name="T35" fmla="*/ 157 h 163"/>
                <a:gd name="T36" fmla="*/ 106 w 164"/>
                <a:gd name="T37" fmla="*/ 157 h 163"/>
                <a:gd name="T38" fmla="*/ 108 w 164"/>
                <a:gd name="T39" fmla="*/ 157 h 163"/>
                <a:gd name="T40" fmla="*/ 113 w 164"/>
                <a:gd name="T41" fmla="*/ 157 h 163"/>
                <a:gd name="T42" fmla="*/ 119 w 164"/>
                <a:gd name="T43" fmla="*/ 152 h 163"/>
                <a:gd name="T44" fmla="*/ 126 w 164"/>
                <a:gd name="T45" fmla="*/ 149 h 163"/>
                <a:gd name="T46" fmla="*/ 132 w 164"/>
                <a:gd name="T47" fmla="*/ 144 h 163"/>
                <a:gd name="T48" fmla="*/ 140 w 164"/>
                <a:gd name="T49" fmla="*/ 139 h 163"/>
                <a:gd name="T50" fmla="*/ 144 w 164"/>
                <a:gd name="T51" fmla="*/ 132 h 163"/>
                <a:gd name="T52" fmla="*/ 149 w 164"/>
                <a:gd name="T53" fmla="*/ 126 h 163"/>
                <a:gd name="T54" fmla="*/ 153 w 164"/>
                <a:gd name="T55" fmla="*/ 119 h 163"/>
                <a:gd name="T56" fmla="*/ 158 w 164"/>
                <a:gd name="T57" fmla="*/ 113 h 163"/>
                <a:gd name="T58" fmla="*/ 158 w 164"/>
                <a:gd name="T59" fmla="*/ 108 h 163"/>
                <a:gd name="T60" fmla="*/ 158 w 164"/>
                <a:gd name="T61" fmla="*/ 106 h 163"/>
                <a:gd name="T62" fmla="*/ 158 w 164"/>
                <a:gd name="T63" fmla="*/ 104 h 163"/>
                <a:gd name="T64" fmla="*/ 159 w 164"/>
                <a:gd name="T65" fmla="*/ 104 h 163"/>
                <a:gd name="T66" fmla="*/ 161 w 164"/>
                <a:gd name="T67" fmla="*/ 97 h 163"/>
                <a:gd name="T68" fmla="*/ 161 w 164"/>
                <a:gd name="T69" fmla="*/ 92 h 163"/>
                <a:gd name="T70" fmla="*/ 161 w 164"/>
                <a:gd name="T71" fmla="*/ 90 h 163"/>
                <a:gd name="T72" fmla="*/ 161 w 164"/>
                <a:gd name="T73" fmla="*/ 89 h 163"/>
                <a:gd name="T74" fmla="*/ 162 w 164"/>
                <a:gd name="T75" fmla="*/ 89 h 163"/>
                <a:gd name="T76" fmla="*/ 164 w 164"/>
                <a:gd name="T77" fmla="*/ 82 h 163"/>
                <a:gd name="T78" fmla="*/ 161 w 164"/>
                <a:gd name="T79" fmla="*/ 65 h 163"/>
                <a:gd name="T80" fmla="*/ 158 w 164"/>
                <a:gd name="T81" fmla="*/ 50 h 163"/>
                <a:gd name="T82" fmla="*/ 149 w 164"/>
                <a:gd name="T83" fmla="*/ 36 h 163"/>
                <a:gd name="T84" fmla="*/ 140 w 164"/>
                <a:gd name="T85" fmla="*/ 24 h 163"/>
                <a:gd name="T86" fmla="*/ 126 w 164"/>
                <a:gd name="T87" fmla="*/ 13 h 163"/>
                <a:gd name="T88" fmla="*/ 119 w 164"/>
                <a:gd name="T89" fmla="*/ 8 h 163"/>
                <a:gd name="T90" fmla="*/ 113 w 164"/>
                <a:gd name="T91" fmla="*/ 6 h 163"/>
                <a:gd name="T92" fmla="*/ 105 w 164"/>
                <a:gd name="T93" fmla="*/ 2 h 163"/>
                <a:gd name="T94" fmla="*/ 98 w 164"/>
                <a:gd name="T95" fmla="*/ 1 h 163"/>
                <a:gd name="T96" fmla="*/ 82 w 164"/>
                <a:gd name="T97" fmla="*/ 0 h 163"/>
                <a:gd name="T98" fmla="*/ 65 w 164"/>
                <a:gd name="T99" fmla="*/ 1 h 163"/>
                <a:gd name="T100" fmla="*/ 51 w 164"/>
                <a:gd name="T101" fmla="*/ 6 h 163"/>
                <a:gd name="T102" fmla="*/ 36 w 164"/>
                <a:gd name="T103" fmla="*/ 13 h 163"/>
                <a:gd name="T104" fmla="*/ 24 w 164"/>
                <a:gd name="T105" fmla="*/ 24 h 163"/>
                <a:gd name="T106" fmla="*/ 14 w 164"/>
                <a:gd name="T107" fmla="*/ 36 h 163"/>
                <a:gd name="T108" fmla="*/ 6 w 164"/>
                <a:gd name="T109" fmla="*/ 50 h 163"/>
                <a:gd name="T110" fmla="*/ 2 w 164"/>
                <a:gd name="T111" fmla="*/ 65 h 163"/>
                <a:gd name="T112" fmla="*/ 0 w 164"/>
                <a:gd name="T113"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3">
                  <a:moveTo>
                    <a:pt x="0" y="82"/>
                  </a:moveTo>
                  <a:lnTo>
                    <a:pt x="2" y="97"/>
                  </a:lnTo>
                  <a:lnTo>
                    <a:pt x="3" y="104"/>
                  </a:lnTo>
                  <a:lnTo>
                    <a:pt x="6" y="113"/>
                  </a:lnTo>
                  <a:lnTo>
                    <a:pt x="9" y="119"/>
                  </a:lnTo>
                  <a:lnTo>
                    <a:pt x="14" y="126"/>
                  </a:lnTo>
                  <a:lnTo>
                    <a:pt x="24" y="139"/>
                  </a:lnTo>
                  <a:lnTo>
                    <a:pt x="36" y="149"/>
                  </a:lnTo>
                  <a:lnTo>
                    <a:pt x="51" y="157"/>
                  </a:lnTo>
                  <a:lnTo>
                    <a:pt x="65" y="161"/>
                  </a:lnTo>
                  <a:lnTo>
                    <a:pt x="82" y="163"/>
                  </a:lnTo>
                  <a:lnTo>
                    <a:pt x="89" y="162"/>
                  </a:lnTo>
                  <a:lnTo>
                    <a:pt x="89" y="161"/>
                  </a:lnTo>
                  <a:lnTo>
                    <a:pt x="90" y="161"/>
                  </a:lnTo>
                  <a:lnTo>
                    <a:pt x="93" y="161"/>
                  </a:lnTo>
                  <a:lnTo>
                    <a:pt x="98" y="161"/>
                  </a:lnTo>
                  <a:lnTo>
                    <a:pt x="105" y="158"/>
                  </a:lnTo>
                  <a:lnTo>
                    <a:pt x="105" y="157"/>
                  </a:lnTo>
                  <a:lnTo>
                    <a:pt x="106" y="157"/>
                  </a:lnTo>
                  <a:lnTo>
                    <a:pt x="108" y="157"/>
                  </a:lnTo>
                  <a:lnTo>
                    <a:pt x="113" y="157"/>
                  </a:lnTo>
                  <a:lnTo>
                    <a:pt x="119" y="152"/>
                  </a:lnTo>
                  <a:lnTo>
                    <a:pt x="126" y="149"/>
                  </a:lnTo>
                  <a:lnTo>
                    <a:pt x="132" y="144"/>
                  </a:lnTo>
                  <a:lnTo>
                    <a:pt x="140" y="139"/>
                  </a:lnTo>
                  <a:lnTo>
                    <a:pt x="144" y="132"/>
                  </a:lnTo>
                  <a:lnTo>
                    <a:pt x="149" y="126"/>
                  </a:lnTo>
                  <a:lnTo>
                    <a:pt x="153" y="119"/>
                  </a:lnTo>
                  <a:lnTo>
                    <a:pt x="158" y="113"/>
                  </a:lnTo>
                  <a:lnTo>
                    <a:pt x="158" y="108"/>
                  </a:lnTo>
                  <a:lnTo>
                    <a:pt x="158" y="106"/>
                  </a:lnTo>
                  <a:lnTo>
                    <a:pt x="158" y="104"/>
                  </a:lnTo>
                  <a:lnTo>
                    <a:pt x="159" y="104"/>
                  </a:lnTo>
                  <a:lnTo>
                    <a:pt x="161" y="97"/>
                  </a:lnTo>
                  <a:lnTo>
                    <a:pt x="161" y="92"/>
                  </a:lnTo>
                  <a:lnTo>
                    <a:pt x="161" y="90"/>
                  </a:lnTo>
                  <a:lnTo>
                    <a:pt x="161" y="89"/>
                  </a:lnTo>
                  <a:lnTo>
                    <a:pt x="162" y="89"/>
                  </a:lnTo>
                  <a:lnTo>
                    <a:pt x="164" y="82"/>
                  </a:lnTo>
                  <a:lnTo>
                    <a:pt x="161" y="65"/>
                  </a:lnTo>
                  <a:lnTo>
                    <a:pt x="158" y="50"/>
                  </a:lnTo>
                  <a:lnTo>
                    <a:pt x="149" y="36"/>
                  </a:lnTo>
                  <a:lnTo>
                    <a:pt x="140" y="24"/>
                  </a:lnTo>
                  <a:lnTo>
                    <a:pt x="126" y="13"/>
                  </a:lnTo>
                  <a:lnTo>
                    <a:pt x="119" y="8"/>
                  </a:lnTo>
                  <a:lnTo>
                    <a:pt x="113" y="6"/>
                  </a:lnTo>
                  <a:lnTo>
                    <a:pt x="105" y="2"/>
                  </a:lnTo>
                  <a:lnTo>
                    <a:pt x="98" y="1"/>
                  </a:lnTo>
                  <a:lnTo>
                    <a:pt x="82" y="0"/>
                  </a:lnTo>
                  <a:lnTo>
                    <a:pt x="65" y="1"/>
                  </a:lnTo>
                  <a:lnTo>
                    <a:pt x="51" y="6"/>
                  </a:lnTo>
                  <a:lnTo>
                    <a:pt x="36" y="13"/>
                  </a:lnTo>
                  <a:lnTo>
                    <a:pt x="24" y="24"/>
                  </a:lnTo>
                  <a:lnTo>
                    <a:pt x="14" y="36"/>
                  </a:lnTo>
                  <a:lnTo>
                    <a:pt x="6" y="50"/>
                  </a:lnTo>
                  <a:lnTo>
                    <a:pt x="2" y="65"/>
                  </a:lnTo>
                  <a:lnTo>
                    <a:pt x="0" y="82"/>
                  </a:lnTo>
                  <a:close/>
                </a:path>
              </a:pathLst>
            </a:custGeom>
            <a:solidFill>
              <a:srgbClr val="694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5" name="Freeform 128"/>
            <p:cNvSpPr>
              <a:spLocks/>
            </p:cNvSpPr>
            <p:nvPr/>
          </p:nvSpPr>
          <p:spPr bwMode="auto">
            <a:xfrm>
              <a:off x="2725699" y="3528243"/>
              <a:ext cx="94964" cy="93236"/>
            </a:xfrm>
            <a:custGeom>
              <a:avLst/>
              <a:gdLst>
                <a:gd name="T0" fmla="*/ 0 w 163"/>
                <a:gd name="T1" fmla="*/ 82 h 163"/>
                <a:gd name="T2" fmla="*/ 1 w 163"/>
                <a:gd name="T3" fmla="*/ 97 h 163"/>
                <a:gd name="T4" fmla="*/ 2 w 163"/>
                <a:gd name="T5" fmla="*/ 104 h 163"/>
                <a:gd name="T6" fmla="*/ 6 w 163"/>
                <a:gd name="T7" fmla="*/ 113 h 163"/>
                <a:gd name="T8" fmla="*/ 8 w 163"/>
                <a:gd name="T9" fmla="*/ 119 h 163"/>
                <a:gd name="T10" fmla="*/ 13 w 163"/>
                <a:gd name="T11" fmla="*/ 126 h 163"/>
                <a:gd name="T12" fmla="*/ 24 w 163"/>
                <a:gd name="T13" fmla="*/ 139 h 163"/>
                <a:gd name="T14" fmla="*/ 36 w 163"/>
                <a:gd name="T15" fmla="*/ 149 h 163"/>
                <a:gd name="T16" fmla="*/ 50 w 163"/>
                <a:gd name="T17" fmla="*/ 157 h 163"/>
                <a:gd name="T18" fmla="*/ 64 w 163"/>
                <a:gd name="T19" fmla="*/ 161 h 163"/>
                <a:gd name="T20" fmla="*/ 81 w 163"/>
                <a:gd name="T21" fmla="*/ 163 h 163"/>
                <a:gd name="T22" fmla="*/ 88 w 163"/>
                <a:gd name="T23" fmla="*/ 162 h 163"/>
                <a:gd name="T24" fmla="*/ 88 w 163"/>
                <a:gd name="T25" fmla="*/ 161 h 163"/>
                <a:gd name="T26" fmla="*/ 90 w 163"/>
                <a:gd name="T27" fmla="*/ 161 h 163"/>
                <a:gd name="T28" fmla="*/ 92 w 163"/>
                <a:gd name="T29" fmla="*/ 161 h 163"/>
                <a:gd name="T30" fmla="*/ 97 w 163"/>
                <a:gd name="T31" fmla="*/ 161 h 163"/>
                <a:gd name="T32" fmla="*/ 104 w 163"/>
                <a:gd name="T33" fmla="*/ 158 h 163"/>
                <a:gd name="T34" fmla="*/ 104 w 163"/>
                <a:gd name="T35" fmla="*/ 157 h 163"/>
                <a:gd name="T36" fmla="*/ 105 w 163"/>
                <a:gd name="T37" fmla="*/ 157 h 163"/>
                <a:gd name="T38" fmla="*/ 108 w 163"/>
                <a:gd name="T39" fmla="*/ 157 h 163"/>
                <a:gd name="T40" fmla="*/ 112 w 163"/>
                <a:gd name="T41" fmla="*/ 157 h 163"/>
                <a:gd name="T42" fmla="*/ 118 w 163"/>
                <a:gd name="T43" fmla="*/ 152 h 163"/>
                <a:gd name="T44" fmla="*/ 126 w 163"/>
                <a:gd name="T45" fmla="*/ 149 h 163"/>
                <a:gd name="T46" fmla="*/ 132 w 163"/>
                <a:gd name="T47" fmla="*/ 144 h 163"/>
                <a:gd name="T48" fmla="*/ 139 w 163"/>
                <a:gd name="T49" fmla="*/ 139 h 163"/>
                <a:gd name="T50" fmla="*/ 144 w 163"/>
                <a:gd name="T51" fmla="*/ 132 h 163"/>
                <a:gd name="T52" fmla="*/ 148 w 163"/>
                <a:gd name="T53" fmla="*/ 126 h 163"/>
                <a:gd name="T54" fmla="*/ 152 w 163"/>
                <a:gd name="T55" fmla="*/ 119 h 163"/>
                <a:gd name="T56" fmla="*/ 157 w 163"/>
                <a:gd name="T57" fmla="*/ 113 h 163"/>
                <a:gd name="T58" fmla="*/ 157 w 163"/>
                <a:gd name="T59" fmla="*/ 108 h 163"/>
                <a:gd name="T60" fmla="*/ 157 w 163"/>
                <a:gd name="T61" fmla="*/ 106 h 163"/>
                <a:gd name="T62" fmla="*/ 157 w 163"/>
                <a:gd name="T63" fmla="*/ 104 h 163"/>
                <a:gd name="T64" fmla="*/ 158 w 163"/>
                <a:gd name="T65" fmla="*/ 104 h 163"/>
                <a:gd name="T66" fmla="*/ 160 w 163"/>
                <a:gd name="T67" fmla="*/ 97 h 163"/>
                <a:gd name="T68" fmla="*/ 160 w 163"/>
                <a:gd name="T69" fmla="*/ 92 h 163"/>
                <a:gd name="T70" fmla="*/ 160 w 163"/>
                <a:gd name="T71" fmla="*/ 90 h 163"/>
                <a:gd name="T72" fmla="*/ 160 w 163"/>
                <a:gd name="T73" fmla="*/ 89 h 163"/>
                <a:gd name="T74" fmla="*/ 162 w 163"/>
                <a:gd name="T75" fmla="*/ 89 h 163"/>
                <a:gd name="T76" fmla="*/ 163 w 163"/>
                <a:gd name="T77" fmla="*/ 82 h 163"/>
                <a:gd name="T78" fmla="*/ 160 w 163"/>
                <a:gd name="T79" fmla="*/ 65 h 163"/>
                <a:gd name="T80" fmla="*/ 157 w 163"/>
                <a:gd name="T81" fmla="*/ 50 h 163"/>
                <a:gd name="T82" fmla="*/ 148 w 163"/>
                <a:gd name="T83" fmla="*/ 36 h 163"/>
                <a:gd name="T84" fmla="*/ 139 w 163"/>
                <a:gd name="T85" fmla="*/ 24 h 163"/>
                <a:gd name="T86" fmla="*/ 126 w 163"/>
                <a:gd name="T87" fmla="*/ 13 h 163"/>
                <a:gd name="T88" fmla="*/ 118 w 163"/>
                <a:gd name="T89" fmla="*/ 8 h 163"/>
                <a:gd name="T90" fmla="*/ 112 w 163"/>
                <a:gd name="T91" fmla="*/ 6 h 163"/>
                <a:gd name="T92" fmla="*/ 104 w 163"/>
                <a:gd name="T93" fmla="*/ 2 h 163"/>
                <a:gd name="T94" fmla="*/ 97 w 163"/>
                <a:gd name="T95" fmla="*/ 1 h 163"/>
                <a:gd name="T96" fmla="*/ 81 w 163"/>
                <a:gd name="T97" fmla="*/ 0 h 163"/>
                <a:gd name="T98" fmla="*/ 64 w 163"/>
                <a:gd name="T99" fmla="*/ 1 h 163"/>
                <a:gd name="T100" fmla="*/ 50 w 163"/>
                <a:gd name="T101" fmla="*/ 6 h 163"/>
                <a:gd name="T102" fmla="*/ 36 w 163"/>
                <a:gd name="T103" fmla="*/ 13 h 163"/>
                <a:gd name="T104" fmla="*/ 24 w 163"/>
                <a:gd name="T105" fmla="*/ 24 h 163"/>
                <a:gd name="T106" fmla="*/ 13 w 163"/>
                <a:gd name="T107" fmla="*/ 36 h 163"/>
                <a:gd name="T108" fmla="*/ 6 w 163"/>
                <a:gd name="T109" fmla="*/ 50 h 163"/>
                <a:gd name="T110" fmla="*/ 1 w 163"/>
                <a:gd name="T111" fmla="*/ 65 h 163"/>
                <a:gd name="T112" fmla="*/ 0 w 163"/>
                <a:gd name="T113"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0" y="82"/>
                  </a:moveTo>
                  <a:lnTo>
                    <a:pt x="1" y="97"/>
                  </a:lnTo>
                  <a:lnTo>
                    <a:pt x="2" y="104"/>
                  </a:lnTo>
                  <a:lnTo>
                    <a:pt x="6" y="113"/>
                  </a:lnTo>
                  <a:lnTo>
                    <a:pt x="8" y="119"/>
                  </a:lnTo>
                  <a:lnTo>
                    <a:pt x="13" y="126"/>
                  </a:lnTo>
                  <a:lnTo>
                    <a:pt x="24" y="139"/>
                  </a:lnTo>
                  <a:lnTo>
                    <a:pt x="36" y="149"/>
                  </a:lnTo>
                  <a:lnTo>
                    <a:pt x="50" y="157"/>
                  </a:lnTo>
                  <a:lnTo>
                    <a:pt x="64" y="161"/>
                  </a:lnTo>
                  <a:lnTo>
                    <a:pt x="81" y="163"/>
                  </a:ln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lnTo>
                    <a:pt x="144" y="132"/>
                  </a:lnTo>
                  <a:lnTo>
                    <a:pt x="148" y="126"/>
                  </a:lnTo>
                  <a:lnTo>
                    <a:pt x="152" y="119"/>
                  </a:lnTo>
                  <a:lnTo>
                    <a:pt x="157" y="113"/>
                  </a:lnTo>
                  <a:lnTo>
                    <a:pt x="157" y="108"/>
                  </a:lnTo>
                  <a:lnTo>
                    <a:pt x="157" y="106"/>
                  </a:lnTo>
                  <a:lnTo>
                    <a:pt x="157" y="104"/>
                  </a:lnTo>
                  <a:lnTo>
                    <a:pt x="158" y="104"/>
                  </a:lnTo>
                  <a:lnTo>
                    <a:pt x="160" y="97"/>
                  </a:lnTo>
                  <a:lnTo>
                    <a:pt x="160" y="92"/>
                  </a:lnTo>
                  <a:lnTo>
                    <a:pt x="160" y="90"/>
                  </a:lnTo>
                  <a:lnTo>
                    <a:pt x="160" y="89"/>
                  </a:lnTo>
                  <a:lnTo>
                    <a:pt x="162" y="89"/>
                  </a:lnTo>
                  <a:lnTo>
                    <a:pt x="163" y="82"/>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5"/>
                  </a:lnTo>
                  <a:lnTo>
                    <a:pt x="0" y="82"/>
                  </a:lnTo>
                  <a:close/>
                </a:path>
              </a:pathLst>
            </a:custGeom>
            <a:solidFill>
              <a:srgbClr val="694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6" name="Freeform 129"/>
            <p:cNvSpPr>
              <a:spLocks/>
            </p:cNvSpPr>
            <p:nvPr/>
          </p:nvSpPr>
          <p:spPr bwMode="auto">
            <a:xfrm>
              <a:off x="2026425" y="4925062"/>
              <a:ext cx="93236" cy="94964"/>
            </a:xfrm>
            <a:custGeom>
              <a:avLst/>
              <a:gdLst>
                <a:gd name="T0" fmla="*/ 82 w 163"/>
                <a:gd name="T1" fmla="*/ 163 h 163"/>
                <a:gd name="T2" fmla="*/ 89 w 163"/>
                <a:gd name="T3" fmla="*/ 162 h 163"/>
                <a:gd name="T4" fmla="*/ 89 w 163"/>
                <a:gd name="T5" fmla="*/ 161 h 163"/>
                <a:gd name="T6" fmla="*/ 90 w 163"/>
                <a:gd name="T7" fmla="*/ 161 h 163"/>
                <a:gd name="T8" fmla="*/ 92 w 163"/>
                <a:gd name="T9" fmla="*/ 161 h 163"/>
                <a:gd name="T10" fmla="*/ 97 w 163"/>
                <a:gd name="T11" fmla="*/ 161 h 163"/>
                <a:gd name="T12" fmla="*/ 104 w 163"/>
                <a:gd name="T13" fmla="*/ 159 h 163"/>
                <a:gd name="T14" fmla="*/ 104 w 163"/>
                <a:gd name="T15" fmla="*/ 157 h 163"/>
                <a:gd name="T16" fmla="*/ 106 w 163"/>
                <a:gd name="T17" fmla="*/ 157 h 163"/>
                <a:gd name="T18" fmla="*/ 108 w 163"/>
                <a:gd name="T19" fmla="*/ 157 h 163"/>
                <a:gd name="T20" fmla="*/ 113 w 163"/>
                <a:gd name="T21" fmla="*/ 157 h 163"/>
                <a:gd name="T22" fmla="*/ 119 w 163"/>
                <a:gd name="T23" fmla="*/ 153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5 h 163"/>
                <a:gd name="T44" fmla="*/ 158 w 163"/>
                <a:gd name="T45" fmla="*/ 105 h 163"/>
                <a:gd name="T46" fmla="*/ 161 w 163"/>
                <a:gd name="T47" fmla="*/ 97 h 163"/>
                <a:gd name="T48" fmla="*/ 161 w 163"/>
                <a:gd name="T49" fmla="*/ 93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1 h 163"/>
                <a:gd name="T62" fmla="*/ 149 w 163"/>
                <a:gd name="T63" fmla="*/ 36 h 163"/>
                <a:gd name="T64" fmla="*/ 139 w 163"/>
                <a:gd name="T65" fmla="*/ 24 h 163"/>
                <a:gd name="T66" fmla="*/ 126 w 163"/>
                <a:gd name="T67" fmla="*/ 13 h 163"/>
                <a:gd name="T68" fmla="*/ 119 w 163"/>
                <a:gd name="T69" fmla="*/ 9 h 163"/>
                <a:gd name="T70" fmla="*/ 113 w 163"/>
                <a:gd name="T71" fmla="*/ 6 h 163"/>
                <a:gd name="T72" fmla="*/ 104 w 163"/>
                <a:gd name="T73" fmla="*/ 3 h 163"/>
                <a:gd name="T74" fmla="*/ 97 w 163"/>
                <a:gd name="T75" fmla="*/ 1 h 163"/>
                <a:gd name="T76" fmla="*/ 82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1 h 163"/>
                <a:gd name="T90" fmla="*/ 1 w 163"/>
                <a:gd name="T91" fmla="*/ 65 h 163"/>
                <a:gd name="T92" fmla="*/ 0 w 163"/>
                <a:gd name="T93" fmla="*/ 82 h 163"/>
                <a:gd name="T94" fmla="*/ 1 w 163"/>
                <a:gd name="T95" fmla="*/ 97 h 163"/>
                <a:gd name="T96" fmla="*/ 2 w 163"/>
                <a:gd name="T97" fmla="*/ 105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2" y="161"/>
                  </a:lnTo>
                  <a:lnTo>
                    <a:pt x="97" y="161"/>
                  </a:lnTo>
                  <a:lnTo>
                    <a:pt x="104" y="159"/>
                  </a:lnTo>
                  <a:lnTo>
                    <a:pt x="104" y="157"/>
                  </a:lnTo>
                  <a:lnTo>
                    <a:pt x="106" y="157"/>
                  </a:lnTo>
                  <a:lnTo>
                    <a:pt x="108" y="157"/>
                  </a:lnTo>
                  <a:lnTo>
                    <a:pt x="113" y="157"/>
                  </a:lnTo>
                  <a:lnTo>
                    <a:pt x="119" y="153"/>
                  </a:lnTo>
                  <a:lnTo>
                    <a:pt x="126" y="149"/>
                  </a:lnTo>
                  <a:lnTo>
                    <a:pt x="132" y="144"/>
                  </a:lnTo>
                  <a:lnTo>
                    <a:pt x="139" y="139"/>
                  </a:ln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2" y="0"/>
                  </a:lnTo>
                  <a:lnTo>
                    <a:pt x="65"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2" y="163"/>
                  </a:lnTo>
                  <a:close/>
                </a:path>
              </a:pathLst>
            </a:custGeom>
            <a:solidFill>
              <a:srgbClr val="797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7" name="Line 130"/>
            <p:cNvSpPr>
              <a:spLocks noChangeShapeType="1"/>
            </p:cNvSpPr>
            <p:nvPr/>
          </p:nvSpPr>
          <p:spPr bwMode="auto">
            <a:xfrm flipH="1">
              <a:off x="1594774" y="3096592"/>
              <a:ext cx="1434806" cy="0"/>
            </a:xfrm>
            <a:prstGeom prst="line">
              <a:avLst/>
            </a:prstGeom>
            <a:noFill/>
            <a:ln w="9525">
              <a:solidFill>
                <a:srgbClr val="666666"/>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8" name="Rectangle 83"/>
            <p:cNvSpPr>
              <a:spLocks noChangeArrowheads="1"/>
            </p:cNvSpPr>
            <p:nvPr/>
          </p:nvSpPr>
          <p:spPr bwMode="auto">
            <a:xfrm>
              <a:off x="1295777" y="3017337"/>
              <a:ext cx="163885"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10</a:t>
              </a:r>
            </a:p>
          </p:txBody>
        </p:sp>
        <p:sp>
          <p:nvSpPr>
            <p:cNvPr id="139" name="Rectangle 83"/>
            <p:cNvSpPr>
              <a:spLocks noChangeArrowheads="1"/>
            </p:cNvSpPr>
            <p:nvPr/>
          </p:nvSpPr>
          <p:spPr bwMode="auto">
            <a:xfrm>
              <a:off x="1377719" y="3473160"/>
              <a:ext cx="81943"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1</a:t>
              </a:r>
            </a:p>
          </p:txBody>
        </p:sp>
        <p:sp>
          <p:nvSpPr>
            <p:cNvPr id="140" name="Rectangle 83"/>
            <p:cNvSpPr>
              <a:spLocks noChangeArrowheads="1"/>
            </p:cNvSpPr>
            <p:nvPr/>
          </p:nvSpPr>
          <p:spPr bwMode="auto">
            <a:xfrm>
              <a:off x="1255676" y="3945558"/>
              <a:ext cx="203986"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0,1</a:t>
              </a:r>
            </a:p>
          </p:txBody>
        </p:sp>
        <p:sp>
          <p:nvSpPr>
            <p:cNvPr id="141" name="Rectangle 83"/>
            <p:cNvSpPr>
              <a:spLocks noChangeArrowheads="1"/>
            </p:cNvSpPr>
            <p:nvPr/>
          </p:nvSpPr>
          <p:spPr bwMode="auto">
            <a:xfrm>
              <a:off x="1173735" y="4417956"/>
              <a:ext cx="285927"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0,01</a:t>
              </a:r>
            </a:p>
          </p:txBody>
        </p:sp>
        <p:sp>
          <p:nvSpPr>
            <p:cNvPr id="142" name="Rectangle 83"/>
            <p:cNvSpPr>
              <a:spLocks noChangeArrowheads="1"/>
            </p:cNvSpPr>
            <p:nvPr/>
          </p:nvSpPr>
          <p:spPr bwMode="auto">
            <a:xfrm>
              <a:off x="1091791" y="4884247"/>
              <a:ext cx="367871"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0,001</a:t>
              </a:r>
            </a:p>
          </p:txBody>
        </p:sp>
        <p:sp>
          <p:nvSpPr>
            <p:cNvPr id="143" name="Rectangle 83"/>
            <p:cNvSpPr>
              <a:spLocks noChangeArrowheads="1"/>
            </p:cNvSpPr>
            <p:nvPr/>
          </p:nvSpPr>
          <p:spPr bwMode="auto">
            <a:xfrm>
              <a:off x="999380" y="5340070"/>
              <a:ext cx="449814"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0,0001</a:t>
              </a:r>
            </a:p>
          </p:txBody>
        </p:sp>
        <p:sp>
          <p:nvSpPr>
            <p:cNvPr id="144" name="Rectangle 83"/>
            <p:cNvSpPr>
              <a:spLocks noChangeArrowheads="1"/>
            </p:cNvSpPr>
            <p:nvPr/>
          </p:nvSpPr>
          <p:spPr bwMode="auto">
            <a:xfrm rot="18900000">
              <a:off x="1568060" y="5589514"/>
              <a:ext cx="326028"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Total</a:t>
              </a:r>
            </a:p>
          </p:txBody>
        </p:sp>
        <p:sp>
          <p:nvSpPr>
            <p:cNvPr id="149" name="Rectangle 83"/>
            <p:cNvSpPr>
              <a:spLocks noChangeArrowheads="1"/>
            </p:cNvSpPr>
            <p:nvPr/>
          </p:nvSpPr>
          <p:spPr bwMode="auto">
            <a:xfrm rot="18900000">
              <a:off x="1760055" y="5653620"/>
              <a:ext cx="507348"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CD32a</a:t>
              </a:r>
              <a:r>
                <a:rPr lang="fr-FR" altLang="fr-FR" sz="1050" baseline="30000">
                  <a:solidFill>
                    <a:srgbClr val="000066"/>
                  </a:solidFill>
                  <a:latin typeface="+mj-lt"/>
                </a:rPr>
                <a:t>-</a:t>
              </a:r>
            </a:p>
          </p:txBody>
        </p:sp>
        <p:sp>
          <p:nvSpPr>
            <p:cNvPr id="150" name="Rectangle 83"/>
            <p:cNvSpPr>
              <a:spLocks noChangeArrowheads="1"/>
            </p:cNvSpPr>
            <p:nvPr/>
          </p:nvSpPr>
          <p:spPr bwMode="auto">
            <a:xfrm rot="18900000">
              <a:off x="2078497" y="5672729"/>
              <a:ext cx="561396"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CD32a</a:t>
              </a:r>
              <a:r>
                <a:rPr lang="fr-FR" altLang="fr-FR" sz="1050" baseline="30000">
                  <a:solidFill>
                    <a:srgbClr val="000066"/>
                  </a:solidFill>
                  <a:latin typeface="+mj-lt"/>
                </a:rPr>
                <a:t>int</a:t>
              </a:r>
            </a:p>
          </p:txBody>
        </p:sp>
        <p:sp>
          <p:nvSpPr>
            <p:cNvPr id="151" name="Rectangle 83"/>
            <p:cNvSpPr>
              <a:spLocks noChangeArrowheads="1"/>
            </p:cNvSpPr>
            <p:nvPr/>
          </p:nvSpPr>
          <p:spPr bwMode="auto">
            <a:xfrm rot="18900000">
              <a:off x="2437909" y="5662866"/>
              <a:ext cx="533501" cy="17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050">
                  <a:solidFill>
                    <a:srgbClr val="000066"/>
                  </a:solidFill>
                  <a:latin typeface="+mj-lt"/>
                </a:rPr>
                <a:t>CD32a</a:t>
              </a:r>
              <a:r>
                <a:rPr lang="fr-FR" altLang="fr-FR" sz="1050" baseline="30000">
                  <a:solidFill>
                    <a:srgbClr val="000066"/>
                  </a:solidFill>
                  <a:latin typeface="+mj-lt"/>
                </a:rPr>
                <a:t>hi</a:t>
              </a:r>
            </a:p>
          </p:txBody>
        </p:sp>
        <p:sp>
          <p:nvSpPr>
            <p:cNvPr id="152" name="Rectangle 83"/>
            <p:cNvSpPr>
              <a:spLocks noChangeArrowheads="1"/>
            </p:cNvSpPr>
            <p:nvPr/>
          </p:nvSpPr>
          <p:spPr bwMode="auto">
            <a:xfrm>
              <a:off x="479805" y="5625509"/>
              <a:ext cx="937984" cy="184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100" b="1">
                  <a:solidFill>
                    <a:srgbClr val="000066"/>
                  </a:solidFill>
                  <a:latin typeface="+mj-lt"/>
                </a:rPr>
                <a:t>Cellules CD4</a:t>
              </a:r>
            </a:p>
          </p:txBody>
        </p:sp>
        <p:sp>
          <p:nvSpPr>
            <p:cNvPr id="3125" name="Freeform 78"/>
            <p:cNvSpPr>
              <a:spLocks/>
            </p:cNvSpPr>
            <p:nvPr/>
          </p:nvSpPr>
          <p:spPr bwMode="auto">
            <a:xfrm>
              <a:off x="1698370" y="4583195"/>
              <a:ext cx="93236" cy="93236"/>
            </a:xfrm>
            <a:custGeom>
              <a:avLst/>
              <a:gdLst>
                <a:gd name="T0" fmla="*/ 139 w 163"/>
                <a:gd name="T1" fmla="*/ 139 h 163"/>
                <a:gd name="T2" fmla="*/ 144 w 163"/>
                <a:gd name="T3" fmla="*/ 132 h 163"/>
                <a:gd name="T4" fmla="*/ 149 w 163"/>
                <a:gd name="T5" fmla="*/ 126 h 163"/>
                <a:gd name="T6" fmla="*/ 152 w 163"/>
                <a:gd name="T7" fmla="*/ 119 h 163"/>
                <a:gd name="T8" fmla="*/ 157 w 163"/>
                <a:gd name="T9" fmla="*/ 113 h 163"/>
                <a:gd name="T10" fmla="*/ 157 w 163"/>
                <a:gd name="T11" fmla="*/ 108 h 163"/>
                <a:gd name="T12" fmla="*/ 157 w 163"/>
                <a:gd name="T13" fmla="*/ 106 h 163"/>
                <a:gd name="T14" fmla="*/ 157 w 163"/>
                <a:gd name="T15" fmla="*/ 105 h 163"/>
                <a:gd name="T16" fmla="*/ 158 w 163"/>
                <a:gd name="T17" fmla="*/ 105 h 163"/>
                <a:gd name="T18" fmla="*/ 161 w 163"/>
                <a:gd name="T19" fmla="*/ 97 h 163"/>
                <a:gd name="T20" fmla="*/ 161 w 163"/>
                <a:gd name="T21" fmla="*/ 93 h 163"/>
                <a:gd name="T22" fmla="*/ 161 w 163"/>
                <a:gd name="T23" fmla="*/ 90 h 163"/>
                <a:gd name="T24" fmla="*/ 161 w 163"/>
                <a:gd name="T25" fmla="*/ 89 h 163"/>
                <a:gd name="T26" fmla="*/ 162 w 163"/>
                <a:gd name="T27" fmla="*/ 89 h 163"/>
                <a:gd name="T28" fmla="*/ 163 w 163"/>
                <a:gd name="T29" fmla="*/ 82 h 163"/>
                <a:gd name="T30" fmla="*/ 161 w 163"/>
                <a:gd name="T31" fmla="*/ 65 h 163"/>
                <a:gd name="T32" fmla="*/ 157 w 163"/>
                <a:gd name="T33" fmla="*/ 51 h 163"/>
                <a:gd name="T34" fmla="*/ 149 w 163"/>
                <a:gd name="T35" fmla="*/ 36 h 163"/>
                <a:gd name="T36" fmla="*/ 139 w 163"/>
                <a:gd name="T37" fmla="*/ 24 h 163"/>
                <a:gd name="T38" fmla="*/ 126 w 163"/>
                <a:gd name="T39" fmla="*/ 13 h 163"/>
                <a:gd name="T40" fmla="*/ 119 w 163"/>
                <a:gd name="T41" fmla="*/ 9 h 163"/>
                <a:gd name="T42" fmla="*/ 113 w 163"/>
                <a:gd name="T43" fmla="*/ 6 h 163"/>
                <a:gd name="T44" fmla="*/ 104 w 163"/>
                <a:gd name="T45" fmla="*/ 3 h 163"/>
                <a:gd name="T46" fmla="*/ 97 w 163"/>
                <a:gd name="T47" fmla="*/ 1 h 163"/>
                <a:gd name="T48" fmla="*/ 82 w 163"/>
                <a:gd name="T49" fmla="*/ 0 h 163"/>
                <a:gd name="T50" fmla="*/ 65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1 h 163"/>
                <a:gd name="T62" fmla="*/ 1 w 163"/>
                <a:gd name="T63" fmla="*/ 65 h 163"/>
                <a:gd name="T64" fmla="*/ 0 w 163"/>
                <a:gd name="T65" fmla="*/ 82 h 163"/>
                <a:gd name="T66" fmla="*/ 1 w 163"/>
                <a:gd name="T67" fmla="*/ 97 h 163"/>
                <a:gd name="T68" fmla="*/ 2 w 163"/>
                <a:gd name="T69" fmla="*/ 105 h 163"/>
                <a:gd name="T70" fmla="*/ 6 w 163"/>
                <a:gd name="T71" fmla="*/ 113 h 163"/>
                <a:gd name="T72" fmla="*/ 8 w 163"/>
                <a:gd name="T73" fmla="*/ 119 h 163"/>
                <a:gd name="T74" fmla="*/ 13 w 163"/>
                <a:gd name="T75" fmla="*/ 126 h 163"/>
                <a:gd name="T76" fmla="*/ 24 w 163"/>
                <a:gd name="T77" fmla="*/ 139 h 163"/>
                <a:gd name="T78" fmla="*/ 36 w 163"/>
                <a:gd name="T79" fmla="*/ 149 h 163"/>
                <a:gd name="T80" fmla="*/ 50 w 163"/>
                <a:gd name="T81" fmla="*/ 157 h 163"/>
                <a:gd name="T82" fmla="*/ 65 w 163"/>
                <a:gd name="T83" fmla="*/ 161 h 163"/>
                <a:gd name="T84" fmla="*/ 82 w 163"/>
                <a:gd name="T85" fmla="*/ 163 h 163"/>
                <a:gd name="T86" fmla="*/ 89 w 163"/>
                <a:gd name="T87" fmla="*/ 162 h 163"/>
                <a:gd name="T88" fmla="*/ 89 w 163"/>
                <a:gd name="T89" fmla="*/ 161 h 163"/>
                <a:gd name="T90" fmla="*/ 90 w 163"/>
                <a:gd name="T91" fmla="*/ 161 h 163"/>
                <a:gd name="T92" fmla="*/ 92 w 163"/>
                <a:gd name="T93" fmla="*/ 161 h 163"/>
                <a:gd name="T94" fmla="*/ 97 w 163"/>
                <a:gd name="T95" fmla="*/ 161 h 163"/>
                <a:gd name="T96" fmla="*/ 104 w 163"/>
                <a:gd name="T97" fmla="*/ 158 h 163"/>
                <a:gd name="T98" fmla="*/ 104 w 163"/>
                <a:gd name="T99" fmla="*/ 157 h 163"/>
                <a:gd name="T100" fmla="*/ 106 w 163"/>
                <a:gd name="T101" fmla="*/ 157 h 163"/>
                <a:gd name="T102" fmla="*/ 108 w 163"/>
                <a:gd name="T103" fmla="*/ 157 h 163"/>
                <a:gd name="T104" fmla="*/ 113 w 163"/>
                <a:gd name="T105" fmla="*/ 157 h 163"/>
                <a:gd name="T106" fmla="*/ 119 w 163"/>
                <a:gd name="T107" fmla="*/ 152 h 163"/>
                <a:gd name="T108" fmla="*/ 126 w 163"/>
                <a:gd name="T109" fmla="*/ 149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2" y="0"/>
                  </a:lnTo>
                  <a:lnTo>
                    <a:pt x="65"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2" y="163"/>
                  </a:lnTo>
                  <a:lnTo>
                    <a:pt x="89" y="162"/>
                  </a:lnTo>
                  <a:lnTo>
                    <a:pt x="89" y="161"/>
                  </a:lnTo>
                  <a:lnTo>
                    <a:pt x="90" y="161"/>
                  </a:lnTo>
                  <a:lnTo>
                    <a:pt x="92" y="161"/>
                  </a:lnTo>
                  <a:lnTo>
                    <a:pt x="97" y="161"/>
                  </a:lnTo>
                  <a:lnTo>
                    <a:pt x="104" y="158"/>
                  </a:lnTo>
                  <a:lnTo>
                    <a:pt x="104" y="157"/>
                  </a:lnTo>
                  <a:lnTo>
                    <a:pt x="106" y="157"/>
                  </a:lnTo>
                  <a:lnTo>
                    <a:pt x="108" y="157"/>
                  </a:lnTo>
                  <a:lnTo>
                    <a:pt x="113" y="157"/>
                  </a:lnTo>
                  <a:lnTo>
                    <a:pt x="119" y="152"/>
                  </a:lnTo>
                  <a:lnTo>
                    <a:pt x="126" y="149"/>
                  </a:lnTo>
                  <a:lnTo>
                    <a:pt x="132" y="144"/>
                  </a:lnTo>
                  <a:lnTo>
                    <a:pt x="1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24" name="Freeform 77"/>
            <p:cNvSpPr>
              <a:spLocks/>
            </p:cNvSpPr>
            <p:nvPr/>
          </p:nvSpPr>
          <p:spPr bwMode="auto">
            <a:xfrm>
              <a:off x="2140380" y="4828372"/>
              <a:ext cx="93236" cy="94964"/>
            </a:xfrm>
            <a:custGeom>
              <a:avLst/>
              <a:gdLst>
                <a:gd name="T0" fmla="*/ 139 w 163"/>
                <a:gd name="T1" fmla="*/ 139 h 163"/>
                <a:gd name="T2" fmla="*/ 144 w 163"/>
                <a:gd name="T3" fmla="*/ 132 h 163"/>
                <a:gd name="T4" fmla="*/ 149 w 163"/>
                <a:gd name="T5" fmla="*/ 126 h 163"/>
                <a:gd name="T6" fmla="*/ 152 w 163"/>
                <a:gd name="T7" fmla="*/ 119 h 163"/>
                <a:gd name="T8" fmla="*/ 157 w 163"/>
                <a:gd name="T9" fmla="*/ 113 h 163"/>
                <a:gd name="T10" fmla="*/ 157 w 163"/>
                <a:gd name="T11" fmla="*/ 108 h 163"/>
                <a:gd name="T12" fmla="*/ 157 w 163"/>
                <a:gd name="T13" fmla="*/ 106 h 163"/>
                <a:gd name="T14" fmla="*/ 157 w 163"/>
                <a:gd name="T15" fmla="*/ 105 h 163"/>
                <a:gd name="T16" fmla="*/ 158 w 163"/>
                <a:gd name="T17" fmla="*/ 105 h 163"/>
                <a:gd name="T18" fmla="*/ 161 w 163"/>
                <a:gd name="T19" fmla="*/ 97 h 163"/>
                <a:gd name="T20" fmla="*/ 161 w 163"/>
                <a:gd name="T21" fmla="*/ 93 h 163"/>
                <a:gd name="T22" fmla="*/ 161 w 163"/>
                <a:gd name="T23" fmla="*/ 90 h 163"/>
                <a:gd name="T24" fmla="*/ 161 w 163"/>
                <a:gd name="T25" fmla="*/ 89 h 163"/>
                <a:gd name="T26" fmla="*/ 162 w 163"/>
                <a:gd name="T27" fmla="*/ 89 h 163"/>
                <a:gd name="T28" fmla="*/ 163 w 163"/>
                <a:gd name="T29" fmla="*/ 82 h 163"/>
                <a:gd name="T30" fmla="*/ 161 w 163"/>
                <a:gd name="T31" fmla="*/ 65 h 163"/>
                <a:gd name="T32" fmla="*/ 157 w 163"/>
                <a:gd name="T33" fmla="*/ 51 h 163"/>
                <a:gd name="T34" fmla="*/ 149 w 163"/>
                <a:gd name="T35" fmla="*/ 36 h 163"/>
                <a:gd name="T36" fmla="*/ 139 w 163"/>
                <a:gd name="T37" fmla="*/ 24 h 163"/>
                <a:gd name="T38" fmla="*/ 126 w 163"/>
                <a:gd name="T39" fmla="*/ 13 h 163"/>
                <a:gd name="T40" fmla="*/ 119 w 163"/>
                <a:gd name="T41" fmla="*/ 9 h 163"/>
                <a:gd name="T42" fmla="*/ 113 w 163"/>
                <a:gd name="T43" fmla="*/ 6 h 163"/>
                <a:gd name="T44" fmla="*/ 104 w 163"/>
                <a:gd name="T45" fmla="*/ 3 h 163"/>
                <a:gd name="T46" fmla="*/ 97 w 163"/>
                <a:gd name="T47" fmla="*/ 1 h 163"/>
                <a:gd name="T48" fmla="*/ 82 w 163"/>
                <a:gd name="T49" fmla="*/ 0 h 163"/>
                <a:gd name="T50" fmla="*/ 65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1 h 163"/>
                <a:gd name="T62" fmla="*/ 1 w 163"/>
                <a:gd name="T63" fmla="*/ 65 h 163"/>
                <a:gd name="T64" fmla="*/ 0 w 163"/>
                <a:gd name="T65" fmla="*/ 82 h 163"/>
                <a:gd name="T66" fmla="*/ 1 w 163"/>
                <a:gd name="T67" fmla="*/ 97 h 163"/>
                <a:gd name="T68" fmla="*/ 2 w 163"/>
                <a:gd name="T69" fmla="*/ 105 h 163"/>
                <a:gd name="T70" fmla="*/ 6 w 163"/>
                <a:gd name="T71" fmla="*/ 113 h 163"/>
                <a:gd name="T72" fmla="*/ 8 w 163"/>
                <a:gd name="T73" fmla="*/ 119 h 163"/>
                <a:gd name="T74" fmla="*/ 13 w 163"/>
                <a:gd name="T75" fmla="*/ 126 h 163"/>
                <a:gd name="T76" fmla="*/ 24 w 163"/>
                <a:gd name="T77" fmla="*/ 139 h 163"/>
                <a:gd name="T78" fmla="*/ 36 w 163"/>
                <a:gd name="T79" fmla="*/ 149 h 163"/>
                <a:gd name="T80" fmla="*/ 50 w 163"/>
                <a:gd name="T81" fmla="*/ 157 h 163"/>
                <a:gd name="T82" fmla="*/ 65 w 163"/>
                <a:gd name="T83" fmla="*/ 161 h 163"/>
                <a:gd name="T84" fmla="*/ 82 w 163"/>
                <a:gd name="T85" fmla="*/ 163 h 163"/>
                <a:gd name="T86" fmla="*/ 89 w 163"/>
                <a:gd name="T87" fmla="*/ 162 h 163"/>
                <a:gd name="T88" fmla="*/ 89 w 163"/>
                <a:gd name="T89" fmla="*/ 161 h 163"/>
                <a:gd name="T90" fmla="*/ 90 w 163"/>
                <a:gd name="T91" fmla="*/ 161 h 163"/>
                <a:gd name="T92" fmla="*/ 92 w 163"/>
                <a:gd name="T93" fmla="*/ 161 h 163"/>
                <a:gd name="T94" fmla="*/ 97 w 163"/>
                <a:gd name="T95" fmla="*/ 161 h 163"/>
                <a:gd name="T96" fmla="*/ 104 w 163"/>
                <a:gd name="T97" fmla="*/ 159 h 163"/>
                <a:gd name="T98" fmla="*/ 104 w 163"/>
                <a:gd name="T99" fmla="*/ 157 h 163"/>
                <a:gd name="T100" fmla="*/ 106 w 163"/>
                <a:gd name="T101" fmla="*/ 157 h 163"/>
                <a:gd name="T102" fmla="*/ 108 w 163"/>
                <a:gd name="T103" fmla="*/ 157 h 163"/>
                <a:gd name="T104" fmla="*/ 113 w 163"/>
                <a:gd name="T105" fmla="*/ 157 h 163"/>
                <a:gd name="T106" fmla="*/ 119 w 163"/>
                <a:gd name="T107" fmla="*/ 153 h 163"/>
                <a:gd name="T108" fmla="*/ 126 w 163"/>
                <a:gd name="T109" fmla="*/ 149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9" y="126"/>
                  </a:lnTo>
                  <a:lnTo>
                    <a:pt x="152" y="119"/>
                  </a:lnTo>
                  <a:lnTo>
                    <a:pt x="157" y="113"/>
                  </a:lnTo>
                  <a:lnTo>
                    <a:pt x="157" y="108"/>
                  </a:lnTo>
                  <a:lnTo>
                    <a:pt x="157" y="106"/>
                  </a:lnTo>
                  <a:lnTo>
                    <a:pt x="157" y="105"/>
                  </a:lnTo>
                  <a:lnTo>
                    <a:pt x="158"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4" y="3"/>
                  </a:lnTo>
                  <a:lnTo>
                    <a:pt x="97" y="1"/>
                  </a:lnTo>
                  <a:lnTo>
                    <a:pt x="82" y="0"/>
                  </a:lnTo>
                  <a:lnTo>
                    <a:pt x="65"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5" y="161"/>
                  </a:lnTo>
                  <a:lnTo>
                    <a:pt x="82" y="163"/>
                  </a:lnTo>
                  <a:lnTo>
                    <a:pt x="89" y="162"/>
                  </a:lnTo>
                  <a:lnTo>
                    <a:pt x="89" y="161"/>
                  </a:lnTo>
                  <a:lnTo>
                    <a:pt x="90" y="161"/>
                  </a:lnTo>
                  <a:lnTo>
                    <a:pt x="92" y="161"/>
                  </a:lnTo>
                  <a:lnTo>
                    <a:pt x="97" y="161"/>
                  </a:lnTo>
                  <a:lnTo>
                    <a:pt x="104" y="159"/>
                  </a:lnTo>
                  <a:lnTo>
                    <a:pt x="104" y="157"/>
                  </a:lnTo>
                  <a:lnTo>
                    <a:pt x="106" y="157"/>
                  </a:lnTo>
                  <a:lnTo>
                    <a:pt x="108" y="157"/>
                  </a:lnTo>
                  <a:lnTo>
                    <a:pt x="113" y="157"/>
                  </a:lnTo>
                  <a:lnTo>
                    <a:pt x="119" y="153"/>
                  </a:lnTo>
                  <a:lnTo>
                    <a:pt x="126" y="149"/>
                  </a:lnTo>
                  <a:lnTo>
                    <a:pt x="132" y="144"/>
                  </a:lnTo>
                  <a:lnTo>
                    <a:pt x="1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57" name="Freeform 110"/>
            <p:cNvSpPr>
              <a:spLocks/>
            </p:cNvSpPr>
            <p:nvPr/>
          </p:nvSpPr>
          <p:spPr bwMode="auto">
            <a:xfrm>
              <a:off x="2062684" y="4983767"/>
              <a:ext cx="94964" cy="93236"/>
            </a:xfrm>
            <a:custGeom>
              <a:avLst/>
              <a:gdLst>
                <a:gd name="T0" fmla="*/ 81 w 163"/>
                <a:gd name="T1" fmla="*/ 163 h 163"/>
                <a:gd name="T2" fmla="*/ 88 w 163"/>
                <a:gd name="T3" fmla="*/ 162 h 163"/>
                <a:gd name="T4" fmla="*/ 88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5 w 163"/>
                <a:gd name="T17" fmla="*/ 157 h 163"/>
                <a:gd name="T18" fmla="*/ 108 w 163"/>
                <a:gd name="T19" fmla="*/ 157 h 163"/>
                <a:gd name="T20" fmla="*/ 112 w 163"/>
                <a:gd name="T21" fmla="*/ 157 h 163"/>
                <a:gd name="T22" fmla="*/ 118 w 163"/>
                <a:gd name="T23" fmla="*/ 152 h 163"/>
                <a:gd name="T24" fmla="*/ 126 w 163"/>
                <a:gd name="T25" fmla="*/ 149 h 163"/>
                <a:gd name="T26" fmla="*/ 132 w 163"/>
                <a:gd name="T27" fmla="*/ 144 h 163"/>
                <a:gd name="T28" fmla="*/ 139 w 163"/>
                <a:gd name="T29" fmla="*/ 139 h 163"/>
                <a:gd name="T30" fmla="*/ 144 w 163"/>
                <a:gd name="T31" fmla="*/ 132 h 163"/>
                <a:gd name="T32" fmla="*/ 148 w 163"/>
                <a:gd name="T33" fmla="*/ 126 h 163"/>
                <a:gd name="T34" fmla="*/ 152 w 163"/>
                <a:gd name="T35" fmla="*/ 119 h 163"/>
                <a:gd name="T36" fmla="*/ 157 w 163"/>
                <a:gd name="T37" fmla="*/ 113 h 163"/>
                <a:gd name="T38" fmla="*/ 157 w 163"/>
                <a:gd name="T39" fmla="*/ 108 h 163"/>
                <a:gd name="T40" fmla="*/ 157 w 163"/>
                <a:gd name="T41" fmla="*/ 105 h 163"/>
                <a:gd name="T42" fmla="*/ 157 w 163"/>
                <a:gd name="T43" fmla="*/ 104 h 163"/>
                <a:gd name="T44" fmla="*/ 158 w 163"/>
                <a:gd name="T45" fmla="*/ 104 h 163"/>
                <a:gd name="T46" fmla="*/ 160 w 163"/>
                <a:gd name="T47" fmla="*/ 97 h 163"/>
                <a:gd name="T48" fmla="*/ 160 w 163"/>
                <a:gd name="T49" fmla="*/ 92 h 163"/>
                <a:gd name="T50" fmla="*/ 160 w 163"/>
                <a:gd name="T51" fmla="*/ 90 h 163"/>
                <a:gd name="T52" fmla="*/ 160 w 163"/>
                <a:gd name="T53" fmla="*/ 89 h 163"/>
                <a:gd name="T54" fmla="*/ 162 w 163"/>
                <a:gd name="T55" fmla="*/ 89 h 163"/>
                <a:gd name="T56" fmla="*/ 163 w 163"/>
                <a:gd name="T57" fmla="*/ 81 h 163"/>
                <a:gd name="T58" fmla="*/ 160 w 163"/>
                <a:gd name="T59" fmla="*/ 65 h 163"/>
                <a:gd name="T60" fmla="*/ 157 w 163"/>
                <a:gd name="T61" fmla="*/ 50 h 163"/>
                <a:gd name="T62" fmla="*/ 148 w 163"/>
                <a:gd name="T63" fmla="*/ 36 h 163"/>
                <a:gd name="T64" fmla="*/ 139 w 163"/>
                <a:gd name="T65" fmla="*/ 24 h 163"/>
                <a:gd name="T66" fmla="*/ 126 w 163"/>
                <a:gd name="T67" fmla="*/ 13 h 163"/>
                <a:gd name="T68" fmla="*/ 118 w 163"/>
                <a:gd name="T69" fmla="*/ 8 h 163"/>
                <a:gd name="T70" fmla="*/ 112 w 163"/>
                <a:gd name="T71" fmla="*/ 6 h 163"/>
                <a:gd name="T72" fmla="*/ 104 w 163"/>
                <a:gd name="T73" fmla="*/ 2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1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4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lnTo>
                    <a:pt x="144" y="132"/>
                  </a:lnTo>
                  <a:lnTo>
                    <a:pt x="148" y="126"/>
                  </a:lnTo>
                  <a:lnTo>
                    <a:pt x="152" y="119"/>
                  </a:lnTo>
                  <a:lnTo>
                    <a:pt x="157" y="113"/>
                  </a:lnTo>
                  <a:lnTo>
                    <a:pt x="157" y="108"/>
                  </a:lnTo>
                  <a:lnTo>
                    <a:pt x="157" y="105"/>
                  </a:lnTo>
                  <a:lnTo>
                    <a:pt x="157" y="104"/>
                  </a:lnTo>
                  <a:lnTo>
                    <a:pt x="158" y="104"/>
                  </a:lnTo>
                  <a:lnTo>
                    <a:pt x="160" y="97"/>
                  </a:lnTo>
                  <a:lnTo>
                    <a:pt x="160" y="92"/>
                  </a:lnTo>
                  <a:lnTo>
                    <a:pt x="160" y="90"/>
                  </a:lnTo>
                  <a:lnTo>
                    <a:pt x="160" y="89"/>
                  </a:lnTo>
                  <a:lnTo>
                    <a:pt x="162" y="89"/>
                  </a:lnTo>
                  <a:lnTo>
                    <a:pt x="163" y="81"/>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4" y="161"/>
                  </a:lnTo>
                  <a:lnTo>
                    <a:pt x="81" y="163"/>
                  </a:lnTo>
                  <a:close/>
                </a:path>
              </a:pathLst>
            </a:custGeom>
            <a:solidFill>
              <a:srgbClr val="274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2" name="Freeform 95"/>
            <p:cNvSpPr>
              <a:spLocks/>
            </p:cNvSpPr>
            <p:nvPr/>
          </p:nvSpPr>
          <p:spPr bwMode="auto">
            <a:xfrm>
              <a:off x="2145561" y="5077003"/>
              <a:ext cx="94964" cy="93236"/>
            </a:xfrm>
            <a:custGeom>
              <a:avLst/>
              <a:gdLst>
                <a:gd name="T0" fmla="*/ 139 w 163"/>
                <a:gd name="T1" fmla="*/ 139 h 163"/>
                <a:gd name="T2" fmla="*/ 144 w 163"/>
                <a:gd name="T3" fmla="*/ 132 h 163"/>
                <a:gd name="T4" fmla="*/ 148 w 163"/>
                <a:gd name="T5" fmla="*/ 126 h 163"/>
                <a:gd name="T6" fmla="*/ 152 w 163"/>
                <a:gd name="T7" fmla="*/ 119 h 163"/>
                <a:gd name="T8" fmla="*/ 157 w 163"/>
                <a:gd name="T9" fmla="*/ 113 h 163"/>
                <a:gd name="T10" fmla="*/ 157 w 163"/>
                <a:gd name="T11" fmla="*/ 108 h 163"/>
                <a:gd name="T12" fmla="*/ 157 w 163"/>
                <a:gd name="T13" fmla="*/ 105 h 163"/>
                <a:gd name="T14" fmla="*/ 157 w 163"/>
                <a:gd name="T15" fmla="*/ 104 h 163"/>
                <a:gd name="T16" fmla="*/ 158 w 163"/>
                <a:gd name="T17" fmla="*/ 104 h 163"/>
                <a:gd name="T18" fmla="*/ 160 w 163"/>
                <a:gd name="T19" fmla="*/ 97 h 163"/>
                <a:gd name="T20" fmla="*/ 160 w 163"/>
                <a:gd name="T21" fmla="*/ 92 h 163"/>
                <a:gd name="T22" fmla="*/ 160 w 163"/>
                <a:gd name="T23" fmla="*/ 90 h 163"/>
                <a:gd name="T24" fmla="*/ 160 w 163"/>
                <a:gd name="T25" fmla="*/ 89 h 163"/>
                <a:gd name="T26" fmla="*/ 162 w 163"/>
                <a:gd name="T27" fmla="*/ 89 h 163"/>
                <a:gd name="T28" fmla="*/ 163 w 163"/>
                <a:gd name="T29" fmla="*/ 81 h 163"/>
                <a:gd name="T30" fmla="*/ 160 w 163"/>
                <a:gd name="T31" fmla="*/ 65 h 163"/>
                <a:gd name="T32" fmla="*/ 157 w 163"/>
                <a:gd name="T33" fmla="*/ 50 h 163"/>
                <a:gd name="T34" fmla="*/ 148 w 163"/>
                <a:gd name="T35" fmla="*/ 36 h 163"/>
                <a:gd name="T36" fmla="*/ 139 w 163"/>
                <a:gd name="T37" fmla="*/ 24 h 163"/>
                <a:gd name="T38" fmla="*/ 126 w 163"/>
                <a:gd name="T39" fmla="*/ 13 h 163"/>
                <a:gd name="T40" fmla="*/ 118 w 163"/>
                <a:gd name="T41" fmla="*/ 8 h 163"/>
                <a:gd name="T42" fmla="*/ 112 w 163"/>
                <a:gd name="T43" fmla="*/ 6 h 163"/>
                <a:gd name="T44" fmla="*/ 104 w 163"/>
                <a:gd name="T45" fmla="*/ 2 h 163"/>
                <a:gd name="T46" fmla="*/ 97 w 163"/>
                <a:gd name="T47" fmla="*/ 1 h 163"/>
                <a:gd name="T48" fmla="*/ 81 w 163"/>
                <a:gd name="T49" fmla="*/ 0 h 163"/>
                <a:gd name="T50" fmla="*/ 64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0 h 163"/>
                <a:gd name="T62" fmla="*/ 1 w 163"/>
                <a:gd name="T63" fmla="*/ 65 h 163"/>
                <a:gd name="T64" fmla="*/ 0 w 163"/>
                <a:gd name="T65" fmla="*/ 81 h 163"/>
                <a:gd name="T66" fmla="*/ 1 w 163"/>
                <a:gd name="T67" fmla="*/ 97 h 163"/>
                <a:gd name="T68" fmla="*/ 2 w 163"/>
                <a:gd name="T69" fmla="*/ 104 h 163"/>
                <a:gd name="T70" fmla="*/ 6 w 163"/>
                <a:gd name="T71" fmla="*/ 113 h 163"/>
                <a:gd name="T72" fmla="*/ 8 w 163"/>
                <a:gd name="T73" fmla="*/ 119 h 163"/>
                <a:gd name="T74" fmla="*/ 13 w 163"/>
                <a:gd name="T75" fmla="*/ 126 h 163"/>
                <a:gd name="T76" fmla="*/ 24 w 163"/>
                <a:gd name="T77" fmla="*/ 139 h 163"/>
                <a:gd name="T78" fmla="*/ 36 w 163"/>
                <a:gd name="T79" fmla="*/ 149 h 163"/>
                <a:gd name="T80" fmla="*/ 50 w 163"/>
                <a:gd name="T81" fmla="*/ 157 h 163"/>
                <a:gd name="T82" fmla="*/ 64 w 163"/>
                <a:gd name="T83" fmla="*/ 161 h 163"/>
                <a:gd name="T84" fmla="*/ 81 w 163"/>
                <a:gd name="T85" fmla="*/ 163 h 163"/>
                <a:gd name="T86" fmla="*/ 88 w 163"/>
                <a:gd name="T87" fmla="*/ 162 h 163"/>
                <a:gd name="T88" fmla="*/ 88 w 163"/>
                <a:gd name="T89" fmla="*/ 161 h 163"/>
                <a:gd name="T90" fmla="*/ 90 w 163"/>
                <a:gd name="T91" fmla="*/ 161 h 163"/>
                <a:gd name="T92" fmla="*/ 92 w 163"/>
                <a:gd name="T93" fmla="*/ 161 h 163"/>
                <a:gd name="T94" fmla="*/ 97 w 163"/>
                <a:gd name="T95" fmla="*/ 161 h 163"/>
                <a:gd name="T96" fmla="*/ 104 w 163"/>
                <a:gd name="T97" fmla="*/ 158 h 163"/>
                <a:gd name="T98" fmla="*/ 104 w 163"/>
                <a:gd name="T99" fmla="*/ 157 h 163"/>
                <a:gd name="T100" fmla="*/ 105 w 163"/>
                <a:gd name="T101" fmla="*/ 157 h 163"/>
                <a:gd name="T102" fmla="*/ 108 w 163"/>
                <a:gd name="T103" fmla="*/ 157 h 163"/>
                <a:gd name="T104" fmla="*/ 112 w 163"/>
                <a:gd name="T105" fmla="*/ 157 h 163"/>
                <a:gd name="T106" fmla="*/ 118 w 163"/>
                <a:gd name="T107" fmla="*/ 152 h 163"/>
                <a:gd name="T108" fmla="*/ 126 w 163"/>
                <a:gd name="T109" fmla="*/ 149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8" y="126"/>
                  </a:lnTo>
                  <a:lnTo>
                    <a:pt x="152" y="119"/>
                  </a:lnTo>
                  <a:lnTo>
                    <a:pt x="157" y="113"/>
                  </a:lnTo>
                  <a:lnTo>
                    <a:pt x="157" y="108"/>
                  </a:lnTo>
                  <a:lnTo>
                    <a:pt x="157" y="105"/>
                  </a:lnTo>
                  <a:lnTo>
                    <a:pt x="157" y="104"/>
                  </a:lnTo>
                  <a:lnTo>
                    <a:pt x="158" y="104"/>
                  </a:lnTo>
                  <a:lnTo>
                    <a:pt x="160" y="97"/>
                  </a:lnTo>
                  <a:lnTo>
                    <a:pt x="160" y="92"/>
                  </a:lnTo>
                  <a:lnTo>
                    <a:pt x="160" y="90"/>
                  </a:lnTo>
                  <a:lnTo>
                    <a:pt x="160" y="89"/>
                  </a:lnTo>
                  <a:lnTo>
                    <a:pt x="162" y="89"/>
                  </a:lnTo>
                  <a:lnTo>
                    <a:pt x="163" y="81"/>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5"/>
                  </a:lnTo>
                  <a:lnTo>
                    <a:pt x="0" y="81"/>
                  </a:lnTo>
                  <a:lnTo>
                    <a:pt x="1" y="97"/>
                  </a:lnTo>
                  <a:lnTo>
                    <a:pt x="2" y="104"/>
                  </a:lnTo>
                  <a:lnTo>
                    <a:pt x="6" y="113"/>
                  </a:lnTo>
                  <a:lnTo>
                    <a:pt x="8" y="119"/>
                  </a:lnTo>
                  <a:lnTo>
                    <a:pt x="13" y="126"/>
                  </a:lnTo>
                  <a:lnTo>
                    <a:pt x="24" y="139"/>
                  </a:lnTo>
                  <a:lnTo>
                    <a:pt x="36" y="149"/>
                  </a:lnTo>
                  <a:lnTo>
                    <a:pt x="50" y="157"/>
                  </a:lnTo>
                  <a:lnTo>
                    <a:pt x="64" y="161"/>
                  </a:lnTo>
                  <a:lnTo>
                    <a:pt x="81" y="163"/>
                  </a:ln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close/>
                </a:path>
              </a:pathLst>
            </a:custGeom>
            <a:solidFill>
              <a:srgbClr val="EB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48" name="Freeform 101"/>
            <p:cNvSpPr>
              <a:spLocks/>
            </p:cNvSpPr>
            <p:nvPr/>
          </p:nvSpPr>
          <p:spPr bwMode="auto">
            <a:xfrm>
              <a:off x="2433903" y="4070395"/>
              <a:ext cx="93236" cy="93236"/>
            </a:xfrm>
            <a:custGeom>
              <a:avLst/>
              <a:gdLst>
                <a:gd name="T0" fmla="*/ 81 w 163"/>
                <a:gd name="T1" fmla="*/ 163 h 163"/>
                <a:gd name="T2" fmla="*/ 89 w 163"/>
                <a:gd name="T3" fmla="*/ 162 h 163"/>
                <a:gd name="T4" fmla="*/ 89 w 163"/>
                <a:gd name="T5" fmla="*/ 160 h 163"/>
                <a:gd name="T6" fmla="*/ 90 w 163"/>
                <a:gd name="T7" fmla="*/ 160 h 163"/>
                <a:gd name="T8" fmla="*/ 92 w 163"/>
                <a:gd name="T9" fmla="*/ 160 h 163"/>
                <a:gd name="T10" fmla="*/ 97 w 163"/>
                <a:gd name="T11" fmla="*/ 160 h 163"/>
                <a:gd name="T12" fmla="*/ 104 w 163"/>
                <a:gd name="T13" fmla="*/ 158 h 163"/>
                <a:gd name="T14" fmla="*/ 104 w 163"/>
                <a:gd name="T15" fmla="*/ 157 h 163"/>
                <a:gd name="T16" fmla="*/ 105 w 163"/>
                <a:gd name="T17" fmla="*/ 157 h 163"/>
                <a:gd name="T18" fmla="*/ 108 w 163"/>
                <a:gd name="T19" fmla="*/ 157 h 163"/>
                <a:gd name="T20" fmla="*/ 113 w 163"/>
                <a:gd name="T21" fmla="*/ 157 h 163"/>
                <a:gd name="T22" fmla="*/ 119 w 163"/>
                <a:gd name="T23" fmla="*/ 152 h 163"/>
                <a:gd name="T24" fmla="*/ 126 w 163"/>
                <a:gd name="T25" fmla="*/ 148 h 163"/>
                <a:gd name="T26" fmla="*/ 132 w 163"/>
                <a:gd name="T27" fmla="*/ 144 h 163"/>
                <a:gd name="T28" fmla="*/ 139 w 163"/>
                <a:gd name="T29" fmla="*/ 139 h 163"/>
                <a:gd name="T30" fmla="*/ 144 w 163"/>
                <a:gd name="T31" fmla="*/ 132 h 163"/>
                <a:gd name="T32" fmla="*/ 149 w 163"/>
                <a:gd name="T33" fmla="*/ 126 h 163"/>
                <a:gd name="T34" fmla="*/ 152 w 163"/>
                <a:gd name="T35" fmla="*/ 118 h 163"/>
                <a:gd name="T36" fmla="*/ 157 w 163"/>
                <a:gd name="T37" fmla="*/ 112 h 163"/>
                <a:gd name="T38" fmla="*/ 157 w 163"/>
                <a:gd name="T39" fmla="*/ 108 h 163"/>
                <a:gd name="T40" fmla="*/ 157 w 163"/>
                <a:gd name="T41" fmla="*/ 105 h 163"/>
                <a:gd name="T42" fmla="*/ 157 w 163"/>
                <a:gd name="T43" fmla="*/ 104 h 163"/>
                <a:gd name="T44" fmla="*/ 158 w 163"/>
                <a:gd name="T45" fmla="*/ 104 h 163"/>
                <a:gd name="T46" fmla="*/ 161 w 163"/>
                <a:gd name="T47" fmla="*/ 97 h 163"/>
                <a:gd name="T48" fmla="*/ 161 w 163"/>
                <a:gd name="T49" fmla="*/ 92 h 163"/>
                <a:gd name="T50" fmla="*/ 161 w 163"/>
                <a:gd name="T51" fmla="*/ 90 h 163"/>
                <a:gd name="T52" fmla="*/ 161 w 163"/>
                <a:gd name="T53" fmla="*/ 88 h 163"/>
                <a:gd name="T54" fmla="*/ 162 w 163"/>
                <a:gd name="T55" fmla="*/ 88 h 163"/>
                <a:gd name="T56" fmla="*/ 163 w 163"/>
                <a:gd name="T57" fmla="*/ 81 h 163"/>
                <a:gd name="T58" fmla="*/ 161 w 163"/>
                <a:gd name="T59" fmla="*/ 64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4 w 163"/>
                <a:gd name="T73" fmla="*/ 2 h 163"/>
                <a:gd name="T74" fmla="*/ 97 w 163"/>
                <a:gd name="T75" fmla="*/ 1 h 163"/>
                <a:gd name="T76" fmla="*/ 81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4 h 163"/>
                <a:gd name="T92" fmla="*/ 0 w 163"/>
                <a:gd name="T93" fmla="*/ 81 h 163"/>
                <a:gd name="T94" fmla="*/ 1 w 163"/>
                <a:gd name="T95" fmla="*/ 97 h 163"/>
                <a:gd name="T96" fmla="*/ 2 w 163"/>
                <a:gd name="T97" fmla="*/ 104 h 163"/>
                <a:gd name="T98" fmla="*/ 6 w 163"/>
                <a:gd name="T99" fmla="*/ 112 h 163"/>
                <a:gd name="T100" fmla="*/ 8 w 163"/>
                <a:gd name="T101" fmla="*/ 118 h 163"/>
                <a:gd name="T102" fmla="*/ 13 w 163"/>
                <a:gd name="T103" fmla="*/ 126 h 163"/>
                <a:gd name="T104" fmla="*/ 24 w 163"/>
                <a:gd name="T105" fmla="*/ 139 h 163"/>
                <a:gd name="T106" fmla="*/ 36 w 163"/>
                <a:gd name="T107" fmla="*/ 148 h 163"/>
                <a:gd name="T108" fmla="*/ 50 w 163"/>
                <a:gd name="T109" fmla="*/ 157 h 163"/>
                <a:gd name="T110" fmla="*/ 65 w 163"/>
                <a:gd name="T111" fmla="*/ 160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9" y="162"/>
                  </a:lnTo>
                  <a:lnTo>
                    <a:pt x="89" y="160"/>
                  </a:lnTo>
                  <a:lnTo>
                    <a:pt x="90" y="160"/>
                  </a:lnTo>
                  <a:lnTo>
                    <a:pt x="92" y="160"/>
                  </a:lnTo>
                  <a:lnTo>
                    <a:pt x="97" y="160"/>
                  </a:lnTo>
                  <a:lnTo>
                    <a:pt x="104" y="158"/>
                  </a:lnTo>
                  <a:lnTo>
                    <a:pt x="104" y="157"/>
                  </a:lnTo>
                  <a:lnTo>
                    <a:pt x="105" y="157"/>
                  </a:lnTo>
                  <a:lnTo>
                    <a:pt x="108" y="157"/>
                  </a:lnTo>
                  <a:lnTo>
                    <a:pt x="113" y="157"/>
                  </a:lnTo>
                  <a:lnTo>
                    <a:pt x="119" y="152"/>
                  </a:lnTo>
                  <a:lnTo>
                    <a:pt x="126" y="148"/>
                  </a:lnTo>
                  <a:lnTo>
                    <a:pt x="132" y="144"/>
                  </a:lnTo>
                  <a:lnTo>
                    <a:pt x="139" y="139"/>
                  </a:lnTo>
                  <a:lnTo>
                    <a:pt x="144" y="132"/>
                  </a:lnTo>
                  <a:lnTo>
                    <a:pt x="149" y="126"/>
                  </a:lnTo>
                  <a:lnTo>
                    <a:pt x="152" y="118"/>
                  </a:lnTo>
                  <a:lnTo>
                    <a:pt x="157" y="112"/>
                  </a:lnTo>
                  <a:lnTo>
                    <a:pt x="157" y="108"/>
                  </a:lnTo>
                  <a:lnTo>
                    <a:pt x="157" y="105"/>
                  </a:lnTo>
                  <a:lnTo>
                    <a:pt x="157" y="104"/>
                  </a:lnTo>
                  <a:lnTo>
                    <a:pt x="158"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5" y="160"/>
                  </a:lnTo>
                  <a:lnTo>
                    <a:pt x="81" y="163"/>
                  </a:lnTo>
                  <a:close/>
                </a:path>
              </a:pathLst>
            </a:custGeom>
            <a:solidFill>
              <a:srgbClr val="1D7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26" name="Freeform 79"/>
            <p:cNvSpPr>
              <a:spLocks/>
            </p:cNvSpPr>
            <p:nvPr/>
          </p:nvSpPr>
          <p:spPr bwMode="auto">
            <a:xfrm>
              <a:off x="2433903" y="3763060"/>
              <a:ext cx="93236" cy="93236"/>
            </a:xfrm>
            <a:custGeom>
              <a:avLst/>
              <a:gdLst>
                <a:gd name="T0" fmla="*/ 81 w 163"/>
                <a:gd name="T1" fmla="*/ 163 h 163"/>
                <a:gd name="T2" fmla="*/ 89 w 163"/>
                <a:gd name="T3" fmla="*/ 162 h 163"/>
                <a:gd name="T4" fmla="*/ 89 w 163"/>
                <a:gd name="T5" fmla="*/ 160 h 163"/>
                <a:gd name="T6" fmla="*/ 90 w 163"/>
                <a:gd name="T7" fmla="*/ 160 h 163"/>
                <a:gd name="T8" fmla="*/ 92 w 163"/>
                <a:gd name="T9" fmla="*/ 160 h 163"/>
                <a:gd name="T10" fmla="*/ 97 w 163"/>
                <a:gd name="T11" fmla="*/ 160 h 163"/>
                <a:gd name="T12" fmla="*/ 104 w 163"/>
                <a:gd name="T13" fmla="*/ 158 h 163"/>
                <a:gd name="T14" fmla="*/ 104 w 163"/>
                <a:gd name="T15" fmla="*/ 157 h 163"/>
                <a:gd name="T16" fmla="*/ 105 w 163"/>
                <a:gd name="T17" fmla="*/ 157 h 163"/>
                <a:gd name="T18" fmla="*/ 108 w 163"/>
                <a:gd name="T19" fmla="*/ 157 h 163"/>
                <a:gd name="T20" fmla="*/ 113 w 163"/>
                <a:gd name="T21" fmla="*/ 157 h 163"/>
                <a:gd name="T22" fmla="*/ 119 w 163"/>
                <a:gd name="T23" fmla="*/ 152 h 163"/>
                <a:gd name="T24" fmla="*/ 126 w 163"/>
                <a:gd name="T25" fmla="*/ 148 h 163"/>
                <a:gd name="T26" fmla="*/ 132 w 163"/>
                <a:gd name="T27" fmla="*/ 144 h 163"/>
                <a:gd name="T28" fmla="*/ 139 w 163"/>
                <a:gd name="T29" fmla="*/ 139 h 163"/>
                <a:gd name="T30" fmla="*/ 144 w 163"/>
                <a:gd name="T31" fmla="*/ 132 h 163"/>
                <a:gd name="T32" fmla="*/ 149 w 163"/>
                <a:gd name="T33" fmla="*/ 126 h 163"/>
                <a:gd name="T34" fmla="*/ 152 w 163"/>
                <a:gd name="T35" fmla="*/ 118 h 163"/>
                <a:gd name="T36" fmla="*/ 157 w 163"/>
                <a:gd name="T37" fmla="*/ 112 h 163"/>
                <a:gd name="T38" fmla="*/ 157 w 163"/>
                <a:gd name="T39" fmla="*/ 108 h 163"/>
                <a:gd name="T40" fmla="*/ 157 w 163"/>
                <a:gd name="T41" fmla="*/ 105 h 163"/>
                <a:gd name="T42" fmla="*/ 157 w 163"/>
                <a:gd name="T43" fmla="*/ 104 h 163"/>
                <a:gd name="T44" fmla="*/ 158 w 163"/>
                <a:gd name="T45" fmla="*/ 104 h 163"/>
                <a:gd name="T46" fmla="*/ 161 w 163"/>
                <a:gd name="T47" fmla="*/ 97 h 163"/>
                <a:gd name="T48" fmla="*/ 161 w 163"/>
                <a:gd name="T49" fmla="*/ 92 h 163"/>
                <a:gd name="T50" fmla="*/ 161 w 163"/>
                <a:gd name="T51" fmla="*/ 90 h 163"/>
                <a:gd name="T52" fmla="*/ 161 w 163"/>
                <a:gd name="T53" fmla="*/ 88 h 163"/>
                <a:gd name="T54" fmla="*/ 162 w 163"/>
                <a:gd name="T55" fmla="*/ 88 h 163"/>
                <a:gd name="T56" fmla="*/ 163 w 163"/>
                <a:gd name="T57" fmla="*/ 81 h 163"/>
                <a:gd name="T58" fmla="*/ 161 w 163"/>
                <a:gd name="T59" fmla="*/ 64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4 w 163"/>
                <a:gd name="T73" fmla="*/ 2 h 163"/>
                <a:gd name="T74" fmla="*/ 97 w 163"/>
                <a:gd name="T75" fmla="*/ 1 h 163"/>
                <a:gd name="T76" fmla="*/ 81 w 163"/>
                <a:gd name="T77" fmla="*/ 0 h 163"/>
                <a:gd name="T78" fmla="*/ 65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4 h 163"/>
                <a:gd name="T92" fmla="*/ 0 w 163"/>
                <a:gd name="T93" fmla="*/ 81 h 163"/>
                <a:gd name="T94" fmla="*/ 1 w 163"/>
                <a:gd name="T95" fmla="*/ 97 h 163"/>
                <a:gd name="T96" fmla="*/ 2 w 163"/>
                <a:gd name="T97" fmla="*/ 104 h 163"/>
                <a:gd name="T98" fmla="*/ 6 w 163"/>
                <a:gd name="T99" fmla="*/ 112 h 163"/>
                <a:gd name="T100" fmla="*/ 8 w 163"/>
                <a:gd name="T101" fmla="*/ 118 h 163"/>
                <a:gd name="T102" fmla="*/ 13 w 163"/>
                <a:gd name="T103" fmla="*/ 126 h 163"/>
                <a:gd name="T104" fmla="*/ 24 w 163"/>
                <a:gd name="T105" fmla="*/ 139 h 163"/>
                <a:gd name="T106" fmla="*/ 36 w 163"/>
                <a:gd name="T107" fmla="*/ 148 h 163"/>
                <a:gd name="T108" fmla="*/ 50 w 163"/>
                <a:gd name="T109" fmla="*/ 157 h 163"/>
                <a:gd name="T110" fmla="*/ 65 w 163"/>
                <a:gd name="T111" fmla="*/ 160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9" y="162"/>
                  </a:lnTo>
                  <a:lnTo>
                    <a:pt x="89" y="160"/>
                  </a:lnTo>
                  <a:lnTo>
                    <a:pt x="90" y="160"/>
                  </a:lnTo>
                  <a:lnTo>
                    <a:pt x="92" y="160"/>
                  </a:lnTo>
                  <a:lnTo>
                    <a:pt x="97" y="160"/>
                  </a:lnTo>
                  <a:lnTo>
                    <a:pt x="104" y="158"/>
                  </a:lnTo>
                  <a:lnTo>
                    <a:pt x="104" y="157"/>
                  </a:lnTo>
                  <a:lnTo>
                    <a:pt x="105" y="157"/>
                  </a:lnTo>
                  <a:lnTo>
                    <a:pt x="108" y="157"/>
                  </a:lnTo>
                  <a:lnTo>
                    <a:pt x="113" y="157"/>
                  </a:lnTo>
                  <a:lnTo>
                    <a:pt x="119" y="152"/>
                  </a:lnTo>
                  <a:lnTo>
                    <a:pt x="126" y="148"/>
                  </a:lnTo>
                  <a:lnTo>
                    <a:pt x="132" y="144"/>
                  </a:lnTo>
                  <a:lnTo>
                    <a:pt x="139" y="139"/>
                  </a:lnTo>
                  <a:lnTo>
                    <a:pt x="144" y="132"/>
                  </a:lnTo>
                  <a:lnTo>
                    <a:pt x="149" y="126"/>
                  </a:lnTo>
                  <a:lnTo>
                    <a:pt x="152" y="118"/>
                  </a:lnTo>
                  <a:lnTo>
                    <a:pt x="157" y="112"/>
                  </a:lnTo>
                  <a:lnTo>
                    <a:pt x="157" y="108"/>
                  </a:lnTo>
                  <a:lnTo>
                    <a:pt x="157" y="105"/>
                  </a:lnTo>
                  <a:lnTo>
                    <a:pt x="157" y="104"/>
                  </a:lnTo>
                  <a:lnTo>
                    <a:pt x="158"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4" y="2"/>
                  </a:lnTo>
                  <a:lnTo>
                    <a:pt x="97" y="1"/>
                  </a:lnTo>
                  <a:lnTo>
                    <a:pt x="81" y="0"/>
                  </a:lnTo>
                  <a:lnTo>
                    <a:pt x="65" y="1"/>
                  </a:lnTo>
                  <a:lnTo>
                    <a:pt x="50" y="6"/>
                  </a:lnTo>
                  <a:lnTo>
                    <a:pt x="36" y="13"/>
                  </a:lnTo>
                  <a:lnTo>
                    <a:pt x="24" y="24"/>
                  </a:ln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5" y="160"/>
                  </a:lnTo>
                  <a:lnTo>
                    <a:pt x="81" y="163"/>
                  </a:lnTo>
                  <a:close/>
                </a:path>
              </a:pathLst>
            </a:custGeom>
            <a:solidFill>
              <a:srgbClr val="7E5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20" name="Freeform 73"/>
            <p:cNvSpPr>
              <a:spLocks/>
            </p:cNvSpPr>
            <p:nvPr/>
          </p:nvSpPr>
          <p:spPr bwMode="auto">
            <a:xfrm>
              <a:off x="2775770" y="3681910"/>
              <a:ext cx="93236" cy="94964"/>
            </a:xfrm>
            <a:custGeom>
              <a:avLst/>
              <a:gdLst>
                <a:gd name="T0" fmla="*/ 24 w 163"/>
                <a:gd name="T1" fmla="*/ 24 h 163"/>
                <a:gd name="T2" fmla="*/ 13 w 163"/>
                <a:gd name="T3" fmla="*/ 36 h 163"/>
                <a:gd name="T4" fmla="*/ 6 w 163"/>
                <a:gd name="T5" fmla="*/ 50 h 163"/>
                <a:gd name="T6" fmla="*/ 1 w 163"/>
                <a:gd name="T7" fmla="*/ 64 h 163"/>
                <a:gd name="T8" fmla="*/ 0 w 163"/>
                <a:gd name="T9" fmla="*/ 81 h 163"/>
                <a:gd name="T10" fmla="*/ 1 w 163"/>
                <a:gd name="T11" fmla="*/ 97 h 163"/>
                <a:gd name="T12" fmla="*/ 2 w 163"/>
                <a:gd name="T13" fmla="*/ 104 h 163"/>
                <a:gd name="T14" fmla="*/ 6 w 163"/>
                <a:gd name="T15" fmla="*/ 112 h 163"/>
                <a:gd name="T16" fmla="*/ 8 w 163"/>
                <a:gd name="T17" fmla="*/ 118 h 163"/>
                <a:gd name="T18" fmla="*/ 13 w 163"/>
                <a:gd name="T19" fmla="*/ 126 h 163"/>
                <a:gd name="T20" fmla="*/ 24 w 163"/>
                <a:gd name="T21" fmla="*/ 139 h 163"/>
                <a:gd name="T22" fmla="*/ 36 w 163"/>
                <a:gd name="T23" fmla="*/ 148 h 163"/>
                <a:gd name="T24" fmla="*/ 50 w 163"/>
                <a:gd name="T25" fmla="*/ 157 h 163"/>
                <a:gd name="T26" fmla="*/ 65 w 163"/>
                <a:gd name="T27" fmla="*/ 160 h 163"/>
                <a:gd name="T28" fmla="*/ 82 w 163"/>
                <a:gd name="T29" fmla="*/ 163 h 163"/>
                <a:gd name="T30" fmla="*/ 89 w 163"/>
                <a:gd name="T31" fmla="*/ 162 h 163"/>
                <a:gd name="T32" fmla="*/ 89 w 163"/>
                <a:gd name="T33" fmla="*/ 160 h 163"/>
                <a:gd name="T34" fmla="*/ 90 w 163"/>
                <a:gd name="T35" fmla="*/ 160 h 163"/>
                <a:gd name="T36" fmla="*/ 92 w 163"/>
                <a:gd name="T37" fmla="*/ 160 h 163"/>
                <a:gd name="T38" fmla="*/ 97 w 163"/>
                <a:gd name="T39" fmla="*/ 160 h 163"/>
                <a:gd name="T40" fmla="*/ 104 w 163"/>
                <a:gd name="T41" fmla="*/ 158 h 163"/>
                <a:gd name="T42" fmla="*/ 104 w 163"/>
                <a:gd name="T43" fmla="*/ 157 h 163"/>
                <a:gd name="T44" fmla="*/ 106 w 163"/>
                <a:gd name="T45" fmla="*/ 157 h 163"/>
                <a:gd name="T46" fmla="*/ 108 w 163"/>
                <a:gd name="T47" fmla="*/ 157 h 163"/>
                <a:gd name="T48" fmla="*/ 113 w 163"/>
                <a:gd name="T49" fmla="*/ 157 h 163"/>
                <a:gd name="T50" fmla="*/ 119 w 163"/>
                <a:gd name="T51" fmla="*/ 152 h 163"/>
                <a:gd name="T52" fmla="*/ 126 w 163"/>
                <a:gd name="T53" fmla="*/ 148 h 163"/>
                <a:gd name="T54" fmla="*/ 132 w 163"/>
                <a:gd name="T55" fmla="*/ 144 h 163"/>
                <a:gd name="T56" fmla="*/ 139 w 163"/>
                <a:gd name="T57" fmla="*/ 139 h 163"/>
                <a:gd name="T58" fmla="*/ 144 w 163"/>
                <a:gd name="T59" fmla="*/ 132 h 163"/>
                <a:gd name="T60" fmla="*/ 149 w 163"/>
                <a:gd name="T61" fmla="*/ 126 h 163"/>
                <a:gd name="T62" fmla="*/ 152 w 163"/>
                <a:gd name="T63" fmla="*/ 118 h 163"/>
                <a:gd name="T64" fmla="*/ 157 w 163"/>
                <a:gd name="T65" fmla="*/ 112 h 163"/>
                <a:gd name="T66" fmla="*/ 157 w 163"/>
                <a:gd name="T67" fmla="*/ 108 h 163"/>
                <a:gd name="T68" fmla="*/ 157 w 163"/>
                <a:gd name="T69" fmla="*/ 105 h 163"/>
                <a:gd name="T70" fmla="*/ 157 w 163"/>
                <a:gd name="T71" fmla="*/ 104 h 163"/>
                <a:gd name="T72" fmla="*/ 158 w 163"/>
                <a:gd name="T73" fmla="*/ 104 h 163"/>
                <a:gd name="T74" fmla="*/ 161 w 163"/>
                <a:gd name="T75" fmla="*/ 97 h 163"/>
                <a:gd name="T76" fmla="*/ 161 w 163"/>
                <a:gd name="T77" fmla="*/ 92 h 163"/>
                <a:gd name="T78" fmla="*/ 161 w 163"/>
                <a:gd name="T79" fmla="*/ 90 h 163"/>
                <a:gd name="T80" fmla="*/ 161 w 163"/>
                <a:gd name="T81" fmla="*/ 88 h 163"/>
                <a:gd name="T82" fmla="*/ 162 w 163"/>
                <a:gd name="T83" fmla="*/ 88 h 163"/>
                <a:gd name="T84" fmla="*/ 163 w 163"/>
                <a:gd name="T85" fmla="*/ 81 h 163"/>
                <a:gd name="T86" fmla="*/ 161 w 163"/>
                <a:gd name="T87" fmla="*/ 64 h 163"/>
                <a:gd name="T88" fmla="*/ 157 w 163"/>
                <a:gd name="T89" fmla="*/ 50 h 163"/>
                <a:gd name="T90" fmla="*/ 149 w 163"/>
                <a:gd name="T91" fmla="*/ 36 h 163"/>
                <a:gd name="T92" fmla="*/ 139 w 163"/>
                <a:gd name="T93" fmla="*/ 24 h 163"/>
                <a:gd name="T94" fmla="*/ 126 w 163"/>
                <a:gd name="T95" fmla="*/ 13 h 163"/>
                <a:gd name="T96" fmla="*/ 119 w 163"/>
                <a:gd name="T97" fmla="*/ 8 h 163"/>
                <a:gd name="T98" fmla="*/ 113 w 163"/>
                <a:gd name="T99" fmla="*/ 6 h 163"/>
                <a:gd name="T100" fmla="*/ 104 w 163"/>
                <a:gd name="T101" fmla="*/ 2 h 163"/>
                <a:gd name="T102" fmla="*/ 97 w 163"/>
                <a:gd name="T103" fmla="*/ 1 h 163"/>
                <a:gd name="T104" fmla="*/ 82 w 163"/>
                <a:gd name="T105" fmla="*/ 0 h 163"/>
                <a:gd name="T106" fmla="*/ 65 w 163"/>
                <a:gd name="T107" fmla="*/ 1 h 163"/>
                <a:gd name="T108" fmla="*/ 50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5" y="160"/>
                  </a:lnTo>
                  <a:lnTo>
                    <a:pt x="82" y="163"/>
                  </a:lnTo>
                  <a:lnTo>
                    <a:pt x="89" y="162"/>
                  </a:lnTo>
                  <a:lnTo>
                    <a:pt x="89" y="160"/>
                  </a:lnTo>
                  <a:lnTo>
                    <a:pt x="90" y="160"/>
                  </a:lnTo>
                  <a:lnTo>
                    <a:pt x="92" y="160"/>
                  </a:lnTo>
                  <a:lnTo>
                    <a:pt x="97" y="160"/>
                  </a:lnTo>
                  <a:lnTo>
                    <a:pt x="104" y="158"/>
                  </a:lnTo>
                  <a:lnTo>
                    <a:pt x="104" y="157"/>
                  </a:lnTo>
                  <a:lnTo>
                    <a:pt x="106" y="157"/>
                  </a:lnTo>
                  <a:lnTo>
                    <a:pt x="108" y="157"/>
                  </a:lnTo>
                  <a:lnTo>
                    <a:pt x="113" y="157"/>
                  </a:lnTo>
                  <a:lnTo>
                    <a:pt x="119" y="152"/>
                  </a:lnTo>
                  <a:lnTo>
                    <a:pt x="126" y="148"/>
                  </a:lnTo>
                  <a:lnTo>
                    <a:pt x="132" y="144"/>
                  </a:lnTo>
                  <a:lnTo>
                    <a:pt x="139" y="139"/>
                  </a:lnTo>
                  <a:lnTo>
                    <a:pt x="144" y="132"/>
                  </a:lnTo>
                  <a:lnTo>
                    <a:pt x="149" y="126"/>
                  </a:lnTo>
                  <a:lnTo>
                    <a:pt x="152" y="118"/>
                  </a:lnTo>
                  <a:lnTo>
                    <a:pt x="157" y="112"/>
                  </a:lnTo>
                  <a:lnTo>
                    <a:pt x="157" y="108"/>
                  </a:lnTo>
                  <a:lnTo>
                    <a:pt x="157" y="105"/>
                  </a:lnTo>
                  <a:lnTo>
                    <a:pt x="157" y="104"/>
                  </a:lnTo>
                  <a:lnTo>
                    <a:pt x="158"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4" y="2"/>
                  </a:lnTo>
                  <a:lnTo>
                    <a:pt x="97" y="1"/>
                  </a:lnTo>
                  <a:lnTo>
                    <a:pt x="82" y="0"/>
                  </a:lnTo>
                  <a:lnTo>
                    <a:pt x="65" y="1"/>
                  </a:lnTo>
                  <a:lnTo>
                    <a:pt x="50" y="6"/>
                  </a:lnTo>
                  <a:lnTo>
                    <a:pt x="36" y="13"/>
                  </a:lnTo>
                  <a:lnTo>
                    <a:pt x="24" y="24"/>
                  </a:lnTo>
                  <a:close/>
                </a:path>
              </a:pathLst>
            </a:custGeom>
            <a:solidFill>
              <a:srgbClr val="DB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nvGrpSpPr>
            <p:cNvPr id="2" name="Grouper 1"/>
            <p:cNvGrpSpPr>
              <a:grpSpLocks noChangeAspect="1"/>
            </p:cNvGrpSpPr>
            <p:nvPr/>
          </p:nvGrpSpPr>
          <p:grpSpPr>
            <a:xfrm>
              <a:off x="3419077" y="3940766"/>
              <a:ext cx="336728" cy="1526422"/>
              <a:chOff x="3000375" y="3339700"/>
              <a:chExt cx="429102" cy="1945163"/>
            </a:xfrm>
          </p:grpSpPr>
          <p:sp>
            <p:nvSpPr>
              <p:cNvPr id="3121" name="Freeform 74"/>
              <p:cNvSpPr>
                <a:spLocks/>
              </p:cNvSpPr>
              <p:nvPr/>
            </p:nvSpPr>
            <p:spPr bwMode="auto">
              <a:xfrm>
                <a:off x="3000375" y="3370263"/>
                <a:ext cx="87313" cy="85725"/>
              </a:xfrm>
              <a:custGeom>
                <a:avLst/>
                <a:gdLst>
                  <a:gd name="T0" fmla="*/ 24 w 163"/>
                  <a:gd name="T1" fmla="*/ 24 h 163"/>
                  <a:gd name="T2" fmla="*/ 13 w 163"/>
                  <a:gd name="T3" fmla="*/ 36 h 163"/>
                  <a:gd name="T4" fmla="*/ 6 w 163"/>
                  <a:gd name="T5" fmla="*/ 50 h 163"/>
                  <a:gd name="T6" fmla="*/ 1 w 163"/>
                  <a:gd name="T7" fmla="*/ 65 h 163"/>
                  <a:gd name="T8" fmla="*/ 0 w 163"/>
                  <a:gd name="T9" fmla="*/ 81 h 163"/>
                  <a:gd name="T10" fmla="*/ 1 w 163"/>
                  <a:gd name="T11" fmla="*/ 97 h 163"/>
                  <a:gd name="T12" fmla="*/ 3 w 163"/>
                  <a:gd name="T13" fmla="*/ 104 h 163"/>
                  <a:gd name="T14" fmla="*/ 6 w 163"/>
                  <a:gd name="T15" fmla="*/ 113 h 163"/>
                  <a:gd name="T16" fmla="*/ 9 w 163"/>
                  <a:gd name="T17" fmla="*/ 119 h 163"/>
                  <a:gd name="T18" fmla="*/ 13 w 163"/>
                  <a:gd name="T19" fmla="*/ 126 h 163"/>
                  <a:gd name="T20" fmla="*/ 24 w 163"/>
                  <a:gd name="T21" fmla="*/ 139 h 163"/>
                  <a:gd name="T22" fmla="*/ 36 w 163"/>
                  <a:gd name="T23" fmla="*/ 149 h 163"/>
                  <a:gd name="T24" fmla="*/ 51 w 163"/>
                  <a:gd name="T25" fmla="*/ 157 h 163"/>
                  <a:gd name="T26" fmla="*/ 65 w 163"/>
                  <a:gd name="T27" fmla="*/ 161 h 163"/>
                  <a:gd name="T28" fmla="*/ 82 w 163"/>
                  <a:gd name="T29" fmla="*/ 163 h 163"/>
                  <a:gd name="T30" fmla="*/ 89 w 163"/>
                  <a:gd name="T31" fmla="*/ 162 h 163"/>
                  <a:gd name="T32" fmla="*/ 89 w 163"/>
                  <a:gd name="T33" fmla="*/ 161 h 163"/>
                  <a:gd name="T34" fmla="*/ 90 w 163"/>
                  <a:gd name="T35" fmla="*/ 161 h 163"/>
                  <a:gd name="T36" fmla="*/ 93 w 163"/>
                  <a:gd name="T37" fmla="*/ 161 h 163"/>
                  <a:gd name="T38" fmla="*/ 97 w 163"/>
                  <a:gd name="T39" fmla="*/ 161 h 163"/>
                  <a:gd name="T40" fmla="*/ 105 w 163"/>
                  <a:gd name="T41" fmla="*/ 158 h 163"/>
                  <a:gd name="T42" fmla="*/ 105 w 163"/>
                  <a:gd name="T43" fmla="*/ 157 h 163"/>
                  <a:gd name="T44" fmla="*/ 106 w 163"/>
                  <a:gd name="T45" fmla="*/ 157 h 163"/>
                  <a:gd name="T46" fmla="*/ 108 w 163"/>
                  <a:gd name="T47" fmla="*/ 157 h 163"/>
                  <a:gd name="T48" fmla="*/ 113 w 163"/>
                  <a:gd name="T49" fmla="*/ 157 h 163"/>
                  <a:gd name="T50" fmla="*/ 119 w 163"/>
                  <a:gd name="T51" fmla="*/ 152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3 w 163"/>
                  <a:gd name="T63" fmla="*/ 119 h 163"/>
                  <a:gd name="T64" fmla="*/ 157 w 163"/>
                  <a:gd name="T65" fmla="*/ 113 h 163"/>
                  <a:gd name="T66" fmla="*/ 157 w 163"/>
                  <a:gd name="T67" fmla="*/ 108 h 163"/>
                  <a:gd name="T68" fmla="*/ 157 w 163"/>
                  <a:gd name="T69" fmla="*/ 105 h 163"/>
                  <a:gd name="T70" fmla="*/ 157 w 163"/>
                  <a:gd name="T71" fmla="*/ 104 h 163"/>
                  <a:gd name="T72" fmla="*/ 159 w 163"/>
                  <a:gd name="T73" fmla="*/ 104 h 163"/>
                  <a:gd name="T74" fmla="*/ 161 w 163"/>
                  <a:gd name="T75" fmla="*/ 97 h 163"/>
                  <a:gd name="T76" fmla="*/ 161 w 163"/>
                  <a:gd name="T77" fmla="*/ 92 h 163"/>
                  <a:gd name="T78" fmla="*/ 161 w 163"/>
                  <a:gd name="T79" fmla="*/ 90 h 163"/>
                  <a:gd name="T80" fmla="*/ 161 w 163"/>
                  <a:gd name="T81" fmla="*/ 89 h 163"/>
                  <a:gd name="T82" fmla="*/ 162 w 163"/>
                  <a:gd name="T83" fmla="*/ 89 h 163"/>
                  <a:gd name="T84" fmla="*/ 163 w 163"/>
                  <a:gd name="T85" fmla="*/ 81 h 163"/>
                  <a:gd name="T86" fmla="*/ 161 w 163"/>
                  <a:gd name="T87" fmla="*/ 65 h 163"/>
                  <a:gd name="T88" fmla="*/ 157 w 163"/>
                  <a:gd name="T89" fmla="*/ 50 h 163"/>
                  <a:gd name="T90" fmla="*/ 149 w 163"/>
                  <a:gd name="T91" fmla="*/ 36 h 163"/>
                  <a:gd name="T92" fmla="*/ 139 w 163"/>
                  <a:gd name="T93" fmla="*/ 24 h 163"/>
                  <a:gd name="T94" fmla="*/ 126 w 163"/>
                  <a:gd name="T95" fmla="*/ 13 h 163"/>
                  <a:gd name="T96" fmla="*/ 119 w 163"/>
                  <a:gd name="T97" fmla="*/ 8 h 163"/>
                  <a:gd name="T98" fmla="*/ 113 w 163"/>
                  <a:gd name="T99" fmla="*/ 6 h 163"/>
                  <a:gd name="T100" fmla="*/ 105 w 163"/>
                  <a:gd name="T101" fmla="*/ 2 h 163"/>
                  <a:gd name="T102" fmla="*/ 97 w 163"/>
                  <a:gd name="T103" fmla="*/ 1 h 163"/>
                  <a:gd name="T104" fmla="*/ 82 w 163"/>
                  <a:gd name="T105" fmla="*/ 0 h 163"/>
                  <a:gd name="T106" fmla="*/ 65 w 163"/>
                  <a:gd name="T107" fmla="*/ 1 h 163"/>
                  <a:gd name="T108" fmla="*/ 51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5"/>
                    </a:lnTo>
                    <a:lnTo>
                      <a:pt x="0" y="81"/>
                    </a:lnTo>
                    <a:lnTo>
                      <a:pt x="1" y="97"/>
                    </a:lnTo>
                    <a:lnTo>
                      <a:pt x="3" y="104"/>
                    </a:lnTo>
                    <a:lnTo>
                      <a:pt x="6" y="113"/>
                    </a:lnTo>
                    <a:lnTo>
                      <a:pt x="9" y="119"/>
                    </a:lnTo>
                    <a:lnTo>
                      <a:pt x="13" y="126"/>
                    </a:lnTo>
                    <a:lnTo>
                      <a:pt x="24" y="139"/>
                    </a:lnTo>
                    <a:lnTo>
                      <a:pt x="36" y="149"/>
                    </a:lnTo>
                    <a:lnTo>
                      <a:pt x="51" y="157"/>
                    </a:lnTo>
                    <a:lnTo>
                      <a:pt x="65" y="161"/>
                    </a:lnTo>
                    <a:lnTo>
                      <a:pt x="82" y="163"/>
                    </a:ln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5"/>
                    </a:lnTo>
                    <a:lnTo>
                      <a:pt x="157" y="104"/>
                    </a:lnTo>
                    <a:lnTo>
                      <a:pt x="159" y="104"/>
                    </a:lnTo>
                    <a:lnTo>
                      <a:pt x="161" y="97"/>
                    </a:lnTo>
                    <a:lnTo>
                      <a:pt x="161" y="92"/>
                    </a:lnTo>
                    <a:lnTo>
                      <a:pt x="161" y="90"/>
                    </a:lnTo>
                    <a:lnTo>
                      <a:pt x="161" y="89"/>
                    </a:lnTo>
                    <a:lnTo>
                      <a:pt x="162" y="89"/>
                    </a:lnTo>
                    <a:lnTo>
                      <a:pt x="163" y="81"/>
                    </a:lnTo>
                    <a:lnTo>
                      <a:pt x="161" y="65"/>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close/>
                  </a:path>
                </a:pathLst>
              </a:custGeom>
              <a:solidFill>
                <a:srgbClr val="DB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22" name="Freeform 75"/>
              <p:cNvSpPr>
                <a:spLocks/>
              </p:cNvSpPr>
              <p:nvPr/>
            </p:nvSpPr>
            <p:spPr bwMode="auto">
              <a:xfrm>
                <a:off x="3005138" y="3519488"/>
                <a:ext cx="87313" cy="87313"/>
              </a:xfrm>
              <a:custGeom>
                <a:avLst/>
                <a:gdLst>
                  <a:gd name="T0" fmla="*/ 139 w 163"/>
                  <a:gd name="T1" fmla="*/ 139 h 163"/>
                  <a:gd name="T2" fmla="*/ 144 w 163"/>
                  <a:gd name="T3" fmla="*/ 132 h 163"/>
                  <a:gd name="T4" fmla="*/ 148 w 163"/>
                  <a:gd name="T5" fmla="*/ 126 h 163"/>
                  <a:gd name="T6" fmla="*/ 152 w 163"/>
                  <a:gd name="T7" fmla="*/ 119 h 163"/>
                  <a:gd name="T8" fmla="*/ 157 w 163"/>
                  <a:gd name="T9" fmla="*/ 113 h 163"/>
                  <a:gd name="T10" fmla="*/ 157 w 163"/>
                  <a:gd name="T11" fmla="*/ 108 h 163"/>
                  <a:gd name="T12" fmla="*/ 157 w 163"/>
                  <a:gd name="T13" fmla="*/ 106 h 163"/>
                  <a:gd name="T14" fmla="*/ 157 w 163"/>
                  <a:gd name="T15" fmla="*/ 105 h 163"/>
                  <a:gd name="T16" fmla="*/ 158 w 163"/>
                  <a:gd name="T17" fmla="*/ 105 h 163"/>
                  <a:gd name="T18" fmla="*/ 160 w 163"/>
                  <a:gd name="T19" fmla="*/ 97 h 163"/>
                  <a:gd name="T20" fmla="*/ 160 w 163"/>
                  <a:gd name="T21" fmla="*/ 93 h 163"/>
                  <a:gd name="T22" fmla="*/ 160 w 163"/>
                  <a:gd name="T23" fmla="*/ 90 h 163"/>
                  <a:gd name="T24" fmla="*/ 160 w 163"/>
                  <a:gd name="T25" fmla="*/ 89 h 163"/>
                  <a:gd name="T26" fmla="*/ 162 w 163"/>
                  <a:gd name="T27" fmla="*/ 89 h 163"/>
                  <a:gd name="T28" fmla="*/ 163 w 163"/>
                  <a:gd name="T29" fmla="*/ 82 h 163"/>
                  <a:gd name="T30" fmla="*/ 160 w 163"/>
                  <a:gd name="T31" fmla="*/ 65 h 163"/>
                  <a:gd name="T32" fmla="*/ 157 w 163"/>
                  <a:gd name="T33" fmla="*/ 51 h 163"/>
                  <a:gd name="T34" fmla="*/ 148 w 163"/>
                  <a:gd name="T35" fmla="*/ 36 h 163"/>
                  <a:gd name="T36" fmla="*/ 139 w 163"/>
                  <a:gd name="T37" fmla="*/ 24 h 163"/>
                  <a:gd name="T38" fmla="*/ 126 w 163"/>
                  <a:gd name="T39" fmla="*/ 13 h 163"/>
                  <a:gd name="T40" fmla="*/ 118 w 163"/>
                  <a:gd name="T41" fmla="*/ 9 h 163"/>
                  <a:gd name="T42" fmla="*/ 112 w 163"/>
                  <a:gd name="T43" fmla="*/ 6 h 163"/>
                  <a:gd name="T44" fmla="*/ 104 w 163"/>
                  <a:gd name="T45" fmla="*/ 3 h 163"/>
                  <a:gd name="T46" fmla="*/ 97 w 163"/>
                  <a:gd name="T47" fmla="*/ 1 h 163"/>
                  <a:gd name="T48" fmla="*/ 81 w 163"/>
                  <a:gd name="T49" fmla="*/ 0 h 163"/>
                  <a:gd name="T50" fmla="*/ 64 w 163"/>
                  <a:gd name="T51" fmla="*/ 1 h 163"/>
                  <a:gd name="T52" fmla="*/ 50 w 163"/>
                  <a:gd name="T53" fmla="*/ 6 h 163"/>
                  <a:gd name="T54" fmla="*/ 36 w 163"/>
                  <a:gd name="T55" fmla="*/ 13 h 163"/>
                  <a:gd name="T56" fmla="*/ 24 w 163"/>
                  <a:gd name="T57" fmla="*/ 24 h 163"/>
                  <a:gd name="T58" fmla="*/ 13 w 163"/>
                  <a:gd name="T59" fmla="*/ 36 h 163"/>
                  <a:gd name="T60" fmla="*/ 6 w 163"/>
                  <a:gd name="T61" fmla="*/ 51 h 163"/>
                  <a:gd name="T62" fmla="*/ 1 w 163"/>
                  <a:gd name="T63" fmla="*/ 65 h 163"/>
                  <a:gd name="T64" fmla="*/ 0 w 163"/>
                  <a:gd name="T65" fmla="*/ 82 h 163"/>
                  <a:gd name="T66" fmla="*/ 1 w 163"/>
                  <a:gd name="T67" fmla="*/ 97 h 163"/>
                  <a:gd name="T68" fmla="*/ 2 w 163"/>
                  <a:gd name="T69" fmla="*/ 105 h 163"/>
                  <a:gd name="T70" fmla="*/ 6 w 163"/>
                  <a:gd name="T71" fmla="*/ 113 h 163"/>
                  <a:gd name="T72" fmla="*/ 8 w 163"/>
                  <a:gd name="T73" fmla="*/ 119 h 163"/>
                  <a:gd name="T74" fmla="*/ 13 w 163"/>
                  <a:gd name="T75" fmla="*/ 126 h 163"/>
                  <a:gd name="T76" fmla="*/ 24 w 163"/>
                  <a:gd name="T77" fmla="*/ 139 h 163"/>
                  <a:gd name="T78" fmla="*/ 36 w 163"/>
                  <a:gd name="T79" fmla="*/ 149 h 163"/>
                  <a:gd name="T80" fmla="*/ 50 w 163"/>
                  <a:gd name="T81" fmla="*/ 157 h 163"/>
                  <a:gd name="T82" fmla="*/ 64 w 163"/>
                  <a:gd name="T83" fmla="*/ 161 h 163"/>
                  <a:gd name="T84" fmla="*/ 81 w 163"/>
                  <a:gd name="T85" fmla="*/ 163 h 163"/>
                  <a:gd name="T86" fmla="*/ 88 w 163"/>
                  <a:gd name="T87" fmla="*/ 162 h 163"/>
                  <a:gd name="T88" fmla="*/ 88 w 163"/>
                  <a:gd name="T89" fmla="*/ 161 h 163"/>
                  <a:gd name="T90" fmla="*/ 90 w 163"/>
                  <a:gd name="T91" fmla="*/ 161 h 163"/>
                  <a:gd name="T92" fmla="*/ 92 w 163"/>
                  <a:gd name="T93" fmla="*/ 161 h 163"/>
                  <a:gd name="T94" fmla="*/ 97 w 163"/>
                  <a:gd name="T95" fmla="*/ 161 h 163"/>
                  <a:gd name="T96" fmla="*/ 104 w 163"/>
                  <a:gd name="T97" fmla="*/ 159 h 163"/>
                  <a:gd name="T98" fmla="*/ 104 w 163"/>
                  <a:gd name="T99" fmla="*/ 157 h 163"/>
                  <a:gd name="T100" fmla="*/ 105 w 163"/>
                  <a:gd name="T101" fmla="*/ 157 h 163"/>
                  <a:gd name="T102" fmla="*/ 108 w 163"/>
                  <a:gd name="T103" fmla="*/ 157 h 163"/>
                  <a:gd name="T104" fmla="*/ 112 w 163"/>
                  <a:gd name="T105" fmla="*/ 157 h 163"/>
                  <a:gd name="T106" fmla="*/ 118 w 163"/>
                  <a:gd name="T107" fmla="*/ 153 h 163"/>
                  <a:gd name="T108" fmla="*/ 126 w 163"/>
                  <a:gd name="T109" fmla="*/ 149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8" y="126"/>
                    </a:lnTo>
                    <a:lnTo>
                      <a:pt x="152" y="119"/>
                    </a:lnTo>
                    <a:lnTo>
                      <a:pt x="157" y="113"/>
                    </a:lnTo>
                    <a:lnTo>
                      <a:pt x="157" y="108"/>
                    </a:lnTo>
                    <a:lnTo>
                      <a:pt x="157" y="106"/>
                    </a:lnTo>
                    <a:lnTo>
                      <a:pt x="157" y="105"/>
                    </a:lnTo>
                    <a:lnTo>
                      <a:pt x="158" y="105"/>
                    </a:lnTo>
                    <a:lnTo>
                      <a:pt x="160" y="97"/>
                    </a:lnTo>
                    <a:lnTo>
                      <a:pt x="160" y="93"/>
                    </a:lnTo>
                    <a:lnTo>
                      <a:pt x="160" y="90"/>
                    </a:lnTo>
                    <a:lnTo>
                      <a:pt x="160" y="89"/>
                    </a:lnTo>
                    <a:lnTo>
                      <a:pt x="162" y="89"/>
                    </a:lnTo>
                    <a:lnTo>
                      <a:pt x="163" y="82"/>
                    </a:lnTo>
                    <a:lnTo>
                      <a:pt x="160" y="65"/>
                    </a:lnTo>
                    <a:lnTo>
                      <a:pt x="157" y="51"/>
                    </a:lnTo>
                    <a:lnTo>
                      <a:pt x="148" y="36"/>
                    </a:lnTo>
                    <a:lnTo>
                      <a:pt x="139" y="24"/>
                    </a:lnTo>
                    <a:lnTo>
                      <a:pt x="126" y="13"/>
                    </a:lnTo>
                    <a:lnTo>
                      <a:pt x="118" y="9"/>
                    </a:lnTo>
                    <a:lnTo>
                      <a:pt x="112" y="6"/>
                    </a:lnTo>
                    <a:lnTo>
                      <a:pt x="104" y="3"/>
                    </a:lnTo>
                    <a:lnTo>
                      <a:pt x="97" y="1"/>
                    </a:lnTo>
                    <a:lnTo>
                      <a:pt x="81" y="0"/>
                    </a:lnTo>
                    <a:lnTo>
                      <a:pt x="64"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4" y="161"/>
                    </a:lnTo>
                    <a:lnTo>
                      <a:pt x="81" y="163"/>
                    </a:lnTo>
                    <a:lnTo>
                      <a:pt x="88" y="162"/>
                    </a:lnTo>
                    <a:lnTo>
                      <a:pt x="88" y="161"/>
                    </a:lnTo>
                    <a:lnTo>
                      <a:pt x="90" y="161"/>
                    </a:lnTo>
                    <a:lnTo>
                      <a:pt x="92" y="161"/>
                    </a:lnTo>
                    <a:lnTo>
                      <a:pt x="97" y="161"/>
                    </a:lnTo>
                    <a:lnTo>
                      <a:pt x="104" y="159"/>
                    </a:lnTo>
                    <a:lnTo>
                      <a:pt x="104" y="157"/>
                    </a:lnTo>
                    <a:lnTo>
                      <a:pt x="105" y="157"/>
                    </a:lnTo>
                    <a:lnTo>
                      <a:pt x="108" y="157"/>
                    </a:lnTo>
                    <a:lnTo>
                      <a:pt x="112" y="157"/>
                    </a:lnTo>
                    <a:lnTo>
                      <a:pt x="118" y="153"/>
                    </a:lnTo>
                    <a:lnTo>
                      <a:pt x="126" y="149"/>
                    </a:lnTo>
                    <a:lnTo>
                      <a:pt x="132" y="144"/>
                    </a:lnTo>
                    <a:lnTo>
                      <a:pt x="139"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27" name="Freeform 80"/>
              <p:cNvSpPr>
                <a:spLocks/>
              </p:cNvSpPr>
              <p:nvPr/>
            </p:nvSpPr>
            <p:spPr bwMode="auto">
              <a:xfrm>
                <a:off x="3000375" y="3843338"/>
                <a:ext cx="87313" cy="85725"/>
              </a:xfrm>
              <a:custGeom>
                <a:avLst/>
                <a:gdLst>
                  <a:gd name="T0" fmla="*/ 139 w 163"/>
                  <a:gd name="T1" fmla="*/ 139 h 163"/>
                  <a:gd name="T2" fmla="*/ 144 w 163"/>
                  <a:gd name="T3" fmla="*/ 132 h 163"/>
                  <a:gd name="T4" fmla="*/ 149 w 163"/>
                  <a:gd name="T5" fmla="*/ 126 h 163"/>
                  <a:gd name="T6" fmla="*/ 153 w 163"/>
                  <a:gd name="T7" fmla="*/ 118 h 163"/>
                  <a:gd name="T8" fmla="*/ 157 w 163"/>
                  <a:gd name="T9" fmla="*/ 112 h 163"/>
                  <a:gd name="T10" fmla="*/ 157 w 163"/>
                  <a:gd name="T11" fmla="*/ 108 h 163"/>
                  <a:gd name="T12" fmla="*/ 157 w 163"/>
                  <a:gd name="T13" fmla="*/ 105 h 163"/>
                  <a:gd name="T14" fmla="*/ 157 w 163"/>
                  <a:gd name="T15" fmla="*/ 104 h 163"/>
                  <a:gd name="T16" fmla="*/ 159 w 163"/>
                  <a:gd name="T17" fmla="*/ 104 h 163"/>
                  <a:gd name="T18" fmla="*/ 161 w 163"/>
                  <a:gd name="T19" fmla="*/ 97 h 163"/>
                  <a:gd name="T20" fmla="*/ 161 w 163"/>
                  <a:gd name="T21" fmla="*/ 92 h 163"/>
                  <a:gd name="T22" fmla="*/ 161 w 163"/>
                  <a:gd name="T23" fmla="*/ 90 h 163"/>
                  <a:gd name="T24" fmla="*/ 161 w 163"/>
                  <a:gd name="T25" fmla="*/ 88 h 163"/>
                  <a:gd name="T26" fmla="*/ 162 w 163"/>
                  <a:gd name="T27" fmla="*/ 88 h 163"/>
                  <a:gd name="T28" fmla="*/ 163 w 163"/>
                  <a:gd name="T29" fmla="*/ 81 h 163"/>
                  <a:gd name="T30" fmla="*/ 161 w 163"/>
                  <a:gd name="T31" fmla="*/ 64 h 163"/>
                  <a:gd name="T32" fmla="*/ 157 w 163"/>
                  <a:gd name="T33" fmla="*/ 50 h 163"/>
                  <a:gd name="T34" fmla="*/ 149 w 163"/>
                  <a:gd name="T35" fmla="*/ 36 h 163"/>
                  <a:gd name="T36" fmla="*/ 139 w 163"/>
                  <a:gd name="T37" fmla="*/ 24 h 163"/>
                  <a:gd name="T38" fmla="*/ 126 w 163"/>
                  <a:gd name="T39" fmla="*/ 13 h 163"/>
                  <a:gd name="T40" fmla="*/ 119 w 163"/>
                  <a:gd name="T41" fmla="*/ 8 h 163"/>
                  <a:gd name="T42" fmla="*/ 113 w 163"/>
                  <a:gd name="T43" fmla="*/ 6 h 163"/>
                  <a:gd name="T44" fmla="*/ 105 w 163"/>
                  <a:gd name="T45" fmla="*/ 2 h 163"/>
                  <a:gd name="T46" fmla="*/ 97 w 163"/>
                  <a:gd name="T47" fmla="*/ 1 h 163"/>
                  <a:gd name="T48" fmla="*/ 82 w 163"/>
                  <a:gd name="T49" fmla="*/ 0 h 163"/>
                  <a:gd name="T50" fmla="*/ 65 w 163"/>
                  <a:gd name="T51" fmla="*/ 1 h 163"/>
                  <a:gd name="T52" fmla="*/ 51 w 163"/>
                  <a:gd name="T53" fmla="*/ 6 h 163"/>
                  <a:gd name="T54" fmla="*/ 36 w 163"/>
                  <a:gd name="T55" fmla="*/ 13 h 163"/>
                  <a:gd name="T56" fmla="*/ 24 w 163"/>
                  <a:gd name="T57" fmla="*/ 24 h 163"/>
                  <a:gd name="T58" fmla="*/ 13 w 163"/>
                  <a:gd name="T59" fmla="*/ 36 h 163"/>
                  <a:gd name="T60" fmla="*/ 6 w 163"/>
                  <a:gd name="T61" fmla="*/ 50 h 163"/>
                  <a:gd name="T62" fmla="*/ 1 w 163"/>
                  <a:gd name="T63" fmla="*/ 64 h 163"/>
                  <a:gd name="T64" fmla="*/ 0 w 163"/>
                  <a:gd name="T65" fmla="*/ 81 h 163"/>
                  <a:gd name="T66" fmla="*/ 1 w 163"/>
                  <a:gd name="T67" fmla="*/ 97 h 163"/>
                  <a:gd name="T68" fmla="*/ 3 w 163"/>
                  <a:gd name="T69" fmla="*/ 104 h 163"/>
                  <a:gd name="T70" fmla="*/ 6 w 163"/>
                  <a:gd name="T71" fmla="*/ 112 h 163"/>
                  <a:gd name="T72" fmla="*/ 9 w 163"/>
                  <a:gd name="T73" fmla="*/ 118 h 163"/>
                  <a:gd name="T74" fmla="*/ 13 w 163"/>
                  <a:gd name="T75" fmla="*/ 126 h 163"/>
                  <a:gd name="T76" fmla="*/ 24 w 163"/>
                  <a:gd name="T77" fmla="*/ 139 h 163"/>
                  <a:gd name="T78" fmla="*/ 36 w 163"/>
                  <a:gd name="T79" fmla="*/ 148 h 163"/>
                  <a:gd name="T80" fmla="*/ 51 w 163"/>
                  <a:gd name="T81" fmla="*/ 157 h 163"/>
                  <a:gd name="T82" fmla="*/ 65 w 163"/>
                  <a:gd name="T83" fmla="*/ 160 h 163"/>
                  <a:gd name="T84" fmla="*/ 82 w 163"/>
                  <a:gd name="T85" fmla="*/ 163 h 163"/>
                  <a:gd name="T86" fmla="*/ 89 w 163"/>
                  <a:gd name="T87" fmla="*/ 162 h 163"/>
                  <a:gd name="T88" fmla="*/ 89 w 163"/>
                  <a:gd name="T89" fmla="*/ 160 h 163"/>
                  <a:gd name="T90" fmla="*/ 90 w 163"/>
                  <a:gd name="T91" fmla="*/ 160 h 163"/>
                  <a:gd name="T92" fmla="*/ 93 w 163"/>
                  <a:gd name="T93" fmla="*/ 160 h 163"/>
                  <a:gd name="T94" fmla="*/ 97 w 163"/>
                  <a:gd name="T95" fmla="*/ 160 h 163"/>
                  <a:gd name="T96" fmla="*/ 105 w 163"/>
                  <a:gd name="T97" fmla="*/ 158 h 163"/>
                  <a:gd name="T98" fmla="*/ 105 w 163"/>
                  <a:gd name="T99" fmla="*/ 157 h 163"/>
                  <a:gd name="T100" fmla="*/ 106 w 163"/>
                  <a:gd name="T101" fmla="*/ 157 h 163"/>
                  <a:gd name="T102" fmla="*/ 108 w 163"/>
                  <a:gd name="T103" fmla="*/ 157 h 163"/>
                  <a:gd name="T104" fmla="*/ 113 w 163"/>
                  <a:gd name="T105" fmla="*/ 157 h 163"/>
                  <a:gd name="T106" fmla="*/ 119 w 163"/>
                  <a:gd name="T107" fmla="*/ 152 h 163"/>
                  <a:gd name="T108" fmla="*/ 126 w 163"/>
                  <a:gd name="T109" fmla="*/ 148 h 163"/>
                  <a:gd name="T110" fmla="*/ 132 w 163"/>
                  <a:gd name="T111" fmla="*/ 144 h 163"/>
                  <a:gd name="T112" fmla="*/ 139 w 163"/>
                  <a:gd name="T113" fmla="*/ 13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139" y="139"/>
                    </a:moveTo>
                    <a:lnTo>
                      <a:pt x="144" y="132"/>
                    </a:lnTo>
                    <a:lnTo>
                      <a:pt x="149" y="126"/>
                    </a:lnTo>
                    <a:lnTo>
                      <a:pt x="153" y="118"/>
                    </a:lnTo>
                    <a:lnTo>
                      <a:pt x="157" y="112"/>
                    </a:lnTo>
                    <a:lnTo>
                      <a:pt x="157" y="108"/>
                    </a:lnTo>
                    <a:lnTo>
                      <a:pt x="157" y="105"/>
                    </a:lnTo>
                    <a:lnTo>
                      <a:pt x="157" y="104"/>
                    </a:lnTo>
                    <a:lnTo>
                      <a:pt x="159"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4"/>
                    </a:lnTo>
                    <a:lnTo>
                      <a:pt x="0" y="81"/>
                    </a:lnTo>
                    <a:lnTo>
                      <a:pt x="1" y="97"/>
                    </a:lnTo>
                    <a:lnTo>
                      <a:pt x="3" y="104"/>
                    </a:lnTo>
                    <a:lnTo>
                      <a:pt x="6" y="112"/>
                    </a:lnTo>
                    <a:lnTo>
                      <a:pt x="9" y="118"/>
                    </a:lnTo>
                    <a:lnTo>
                      <a:pt x="13" y="126"/>
                    </a:lnTo>
                    <a:lnTo>
                      <a:pt x="24" y="139"/>
                    </a:lnTo>
                    <a:lnTo>
                      <a:pt x="36" y="148"/>
                    </a:lnTo>
                    <a:lnTo>
                      <a:pt x="51" y="157"/>
                    </a:lnTo>
                    <a:lnTo>
                      <a:pt x="65" y="160"/>
                    </a:lnTo>
                    <a:lnTo>
                      <a:pt x="82" y="163"/>
                    </a:lnTo>
                    <a:lnTo>
                      <a:pt x="89" y="162"/>
                    </a:lnTo>
                    <a:lnTo>
                      <a:pt x="89" y="160"/>
                    </a:lnTo>
                    <a:lnTo>
                      <a:pt x="90" y="160"/>
                    </a:lnTo>
                    <a:lnTo>
                      <a:pt x="93" y="160"/>
                    </a:lnTo>
                    <a:lnTo>
                      <a:pt x="97" y="160"/>
                    </a:lnTo>
                    <a:lnTo>
                      <a:pt x="105" y="158"/>
                    </a:lnTo>
                    <a:lnTo>
                      <a:pt x="105" y="157"/>
                    </a:lnTo>
                    <a:lnTo>
                      <a:pt x="106" y="157"/>
                    </a:lnTo>
                    <a:lnTo>
                      <a:pt x="108" y="157"/>
                    </a:lnTo>
                    <a:lnTo>
                      <a:pt x="113" y="157"/>
                    </a:lnTo>
                    <a:lnTo>
                      <a:pt x="119" y="152"/>
                    </a:lnTo>
                    <a:lnTo>
                      <a:pt x="126" y="148"/>
                    </a:lnTo>
                    <a:lnTo>
                      <a:pt x="132" y="144"/>
                    </a:lnTo>
                    <a:lnTo>
                      <a:pt x="139" y="139"/>
                    </a:lnTo>
                    <a:close/>
                  </a:path>
                </a:pathLst>
              </a:custGeom>
              <a:solidFill>
                <a:srgbClr val="EB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28" name="Freeform 81"/>
              <p:cNvSpPr>
                <a:spLocks/>
              </p:cNvSpPr>
              <p:nvPr/>
            </p:nvSpPr>
            <p:spPr bwMode="auto">
              <a:xfrm>
                <a:off x="3000375" y="4002088"/>
                <a:ext cx="87313" cy="87313"/>
              </a:xfrm>
              <a:custGeom>
                <a:avLst/>
                <a:gdLst>
                  <a:gd name="T0" fmla="*/ 24 w 163"/>
                  <a:gd name="T1" fmla="*/ 24 h 163"/>
                  <a:gd name="T2" fmla="*/ 13 w 163"/>
                  <a:gd name="T3" fmla="*/ 36 h 163"/>
                  <a:gd name="T4" fmla="*/ 6 w 163"/>
                  <a:gd name="T5" fmla="*/ 50 h 163"/>
                  <a:gd name="T6" fmla="*/ 1 w 163"/>
                  <a:gd name="T7" fmla="*/ 65 h 163"/>
                  <a:gd name="T8" fmla="*/ 0 w 163"/>
                  <a:gd name="T9" fmla="*/ 82 h 163"/>
                  <a:gd name="T10" fmla="*/ 1 w 163"/>
                  <a:gd name="T11" fmla="*/ 97 h 163"/>
                  <a:gd name="T12" fmla="*/ 3 w 163"/>
                  <a:gd name="T13" fmla="*/ 104 h 163"/>
                  <a:gd name="T14" fmla="*/ 6 w 163"/>
                  <a:gd name="T15" fmla="*/ 113 h 163"/>
                  <a:gd name="T16" fmla="*/ 9 w 163"/>
                  <a:gd name="T17" fmla="*/ 119 h 163"/>
                  <a:gd name="T18" fmla="*/ 13 w 163"/>
                  <a:gd name="T19" fmla="*/ 126 h 163"/>
                  <a:gd name="T20" fmla="*/ 24 w 163"/>
                  <a:gd name="T21" fmla="*/ 139 h 163"/>
                  <a:gd name="T22" fmla="*/ 36 w 163"/>
                  <a:gd name="T23" fmla="*/ 149 h 163"/>
                  <a:gd name="T24" fmla="*/ 51 w 163"/>
                  <a:gd name="T25" fmla="*/ 157 h 163"/>
                  <a:gd name="T26" fmla="*/ 65 w 163"/>
                  <a:gd name="T27" fmla="*/ 161 h 163"/>
                  <a:gd name="T28" fmla="*/ 82 w 163"/>
                  <a:gd name="T29" fmla="*/ 163 h 163"/>
                  <a:gd name="T30" fmla="*/ 89 w 163"/>
                  <a:gd name="T31" fmla="*/ 162 h 163"/>
                  <a:gd name="T32" fmla="*/ 89 w 163"/>
                  <a:gd name="T33" fmla="*/ 161 h 163"/>
                  <a:gd name="T34" fmla="*/ 90 w 163"/>
                  <a:gd name="T35" fmla="*/ 161 h 163"/>
                  <a:gd name="T36" fmla="*/ 93 w 163"/>
                  <a:gd name="T37" fmla="*/ 161 h 163"/>
                  <a:gd name="T38" fmla="*/ 97 w 163"/>
                  <a:gd name="T39" fmla="*/ 161 h 163"/>
                  <a:gd name="T40" fmla="*/ 105 w 163"/>
                  <a:gd name="T41" fmla="*/ 158 h 163"/>
                  <a:gd name="T42" fmla="*/ 105 w 163"/>
                  <a:gd name="T43" fmla="*/ 157 h 163"/>
                  <a:gd name="T44" fmla="*/ 106 w 163"/>
                  <a:gd name="T45" fmla="*/ 157 h 163"/>
                  <a:gd name="T46" fmla="*/ 108 w 163"/>
                  <a:gd name="T47" fmla="*/ 157 h 163"/>
                  <a:gd name="T48" fmla="*/ 113 w 163"/>
                  <a:gd name="T49" fmla="*/ 157 h 163"/>
                  <a:gd name="T50" fmla="*/ 119 w 163"/>
                  <a:gd name="T51" fmla="*/ 152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3 w 163"/>
                  <a:gd name="T63" fmla="*/ 119 h 163"/>
                  <a:gd name="T64" fmla="*/ 157 w 163"/>
                  <a:gd name="T65" fmla="*/ 113 h 163"/>
                  <a:gd name="T66" fmla="*/ 157 w 163"/>
                  <a:gd name="T67" fmla="*/ 108 h 163"/>
                  <a:gd name="T68" fmla="*/ 157 w 163"/>
                  <a:gd name="T69" fmla="*/ 106 h 163"/>
                  <a:gd name="T70" fmla="*/ 157 w 163"/>
                  <a:gd name="T71" fmla="*/ 104 h 163"/>
                  <a:gd name="T72" fmla="*/ 159 w 163"/>
                  <a:gd name="T73" fmla="*/ 104 h 163"/>
                  <a:gd name="T74" fmla="*/ 161 w 163"/>
                  <a:gd name="T75" fmla="*/ 97 h 163"/>
                  <a:gd name="T76" fmla="*/ 161 w 163"/>
                  <a:gd name="T77" fmla="*/ 92 h 163"/>
                  <a:gd name="T78" fmla="*/ 161 w 163"/>
                  <a:gd name="T79" fmla="*/ 90 h 163"/>
                  <a:gd name="T80" fmla="*/ 161 w 163"/>
                  <a:gd name="T81" fmla="*/ 89 h 163"/>
                  <a:gd name="T82" fmla="*/ 162 w 163"/>
                  <a:gd name="T83" fmla="*/ 89 h 163"/>
                  <a:gd name="T84" fmla="*/ 163 w 163"/>
                  <a:gd name="T85" fmla="*/ 82 h 163"/>
                  <a:gd name="T86" fmla="*/ 161 w 163"/>
                  <a:gd name="T87" fmla="*/ 65 h 163"/>
                  <a:gd name="T88" fmla="*/ 157 w 163"/>
                  <a:gd name="T89" fmla="*/ 50 h 163"/>
                  <a:gd name="T90" fmla="*/ 149 w 163"/>
                  <a:gd name="T91" fmla="*/ 36 h 163"/>
                  <a:gd name="T92" fmla="*/ 139 w 163"/>
                  <a:gd name="T93" fmla="*/ 24 h 163"/>
                  <a:gd name="T94" fmla="*/ 126 w 163"/>
                  <a:gd name="T95" fmla="*/ 13 h 163"/>
                  <a:gd name="T96" fmla="*/ 119 w 163"/>
                  <a:gd name="T97" fmla="*/ 8 h 163"/>
                  <a:gd name="T98" fmla="*/ 113 w 163"/>
                  <a:gd name="T99" fmla="*/ 6 h 163"/>
                  <a:gd name="T100" fmla="*/ 105 w 163"/>
                  <a:gd name="T101" fmla="*/ 2 h 163"/>
                  <a:gd name="T102" fmla="*/ 97 w 163"/>
                  <a:gd name="T103" fmla="*/ 1 h 163"/>
                  <a:gd name="T104" fmla="*/ 82 w 163"/>
                  <a:gd name="T105" fmla="*/ 0 h 163"/>
                  <a:gd name="T106" fmla="*/ 65 w 163"/>
                  <a:gd name="T107" fmla="*/ 1 h 163"/>
                  <a:gd name="T108" fmla="*/ 51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0"/>
                    </a:lnTo>
                    <a:lnTo>
                      <a:pt x="1" y="65"/>
                    </a:lnTo>
                    <a:lnTo>
                      <a:pt x="0" y="82"/>
                    </a:lnTo>
                    <a:lnTo>
                      <a:pt x="1" y="97"/>
                    </a:lnTo>
                    <a:lnTo>
                      <a:pt x="3" y="104"/>
                    </a:lnTo>
                    <a:lnTo>
                      <a:pt x="6" y="113"/>
                    </a:lnTo>
                    <a:lnTo>
                      <a:pt x="9" y="119"/>
                    </a:lnTo>
                    <a:lnTo>
                      <a:pt x="13" y="126"/>
                    </a:lnTo>
                    <a:lnTo>
                      <a:pt x="24" y="139"/>
                    </a:lnTo>
                    <a:lnTo>
                      <a:pt x="36" y="149"/>
                    </a:lnTo>
                    <a:lnTo>
                      <a:pt x="51" y="157"/>
                    </a:lnTo>
                    <a:lnTo>
                      <a:pt x="65" y="161"/>
                    </a:lnTo>
                    <a:lnTo>
                      <a:pt x="82" y="163"/>
                    </a:ln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6"/>
                    </a:lnTo>
                    <a:lnTo>
                      <a:pt x="157" y="104"/>
                    </a:lnTo>
                    <a:lnTo>
                      <a:pt x="159" y="104"/>
                    </a:lnTo>
                    <a:lnTo>
                      <a:pt x="161" y="97"/>
                    </a:lnTo>
                    <a:lnTo>
                      <a:pt x="161" y="92"/>
                    </a:lnTo>
                    <a:lnTo>
                      <a:pt x="161" y="90"/>
                    </a:lnTo>
                    <a:lnTo>
                      <a:pt x="161" y="89"/>
                    </a:lnTo>
                    <a:lnTo>
                      <a:pt x="162" y="89"/>
                    </a:lnTo>
                    <a:lnTo>
                      <a:pt x="163" y="82"/>
                    </a:lnTo>
                    <a:lnTo>
                      <a:pt x="161" y="65"/>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close/>
                  </a:path>
                </a:pathLst>
              </a:custGeom>
              <a:solidFill>
                <a:srgbClr val="8E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29" name="Freeform 82"/>
              <p:cNvSpPr>
                <a:spLocks/>
              </p:cNvSpPr>
              <p:nvPr/>
            </p:nvSpPr>
            <p:spPr bwMode="auto">
              <a:xfrm>
                <a:off x="3005138" y="4171950"/>
                <a:ext cx="87313" cy="85725"/>
              </a:xfrm>
              <a:custGeom>
                <a:avLst/>
                <a:gdLst>
                  <a:gd name="T0" fmla="*/ 81 w 163"/>
                  <a:gd name="T1" fmla="*/ 163 h 163"/>
                  <a:gd name="T2" fmla="*/ 88 w 163"/>
                  <a:gd name="T3" fmla="*/ 162 h 163"/>
                  <a:gd name="T4" fmla="*/ 88 w 163"/>
                  <a:gd name="T5" fmla="*/ 161 h 163"/>
                  <a:gd name="T6" fmla="*/ 90 w 163"/>
                  <a:gd name="T7" fmla="*/ 161 h 163"/>
                  <a:gd name="T8" fmla="*/ 92 w 163"/>
                  <a:gd name="T9" fmla="*/ 161 h 163"/>
                  <a:gd name="T10" fmla="*/ 97 w 163"/>
                  <a:gd name="T11" fmla="*/ 161 h 163"/>
                  <a:gd name="T12" fmla="*/ 104 w 163"/>
                  <a:gd name="T13" fmla="*/ 159 h 163"/>
                  <a:gd name="T14" fmla="*/ 104 w 163"/>
                  <a:gd name="T15" fmla="*/ 157 h 163"/>
                  <a:gd name="T16" fmla="*/ 105 w 163"/>
                  <a:gd name="T17" fmla="*/ 157 h 163"/>
                  <a:gd name="T18" fmla="*/ 108 w 163"/>
                  <a:gd name="T19" fmla="*/ 157 h 163"/>
                  <a:gd name="T20" fmla="*/ 112 w 163"/>
                  <a:gd name="T21" fmla="*/ 157 h 163"/>
                  <a:gd name="T22" fmla="*/ 118 w 163"/>
                  <a:gd name="T23" fmla="*/ 153 h 163"/>
                  <a:gd name="T24" fmla="*/ 126 w 163"/>
                  <a:gd name="T25" fmla="*/ 149 h 163"/>
                  <a:gd name="T26" fmla="*/ 132 w 163"/>
                  <a:gd name="T27" fmla="*/ 144 h 163"/>
                  <a:gd name="T28" fmla="*/ 139 w 163"/>
                  <a:gd name="T29" fmla="*/ 139 h 163"/>
                  <a:gd name="T30" fmla="*/ 144 w 163"/>
                  <a:gd name="T31" fmla="*/ 132 h 163"/>
                  <a:gd name="T32" fmla="*/ 148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5 h 163"/>
                  <a:gd name="T44" fmla="*/ 158 w 163"/>
                  <a:gd name="T45" fmla="*/ 105 h 163"/>
                  <a:gd name="T46" fmla="*/ 160 w 163"/>
                  <a:gd name="T47" fmla="*/ 97 h 163"/>
                  <a:gd name="T48" fmla="*/ 160 w 163"/>
                  <a:gd name="T49" fmla="*/ 93 h 163"/>
                  <a:gd name="T50" fmla="*/ 160 w 163"/>
                  <a:gd name="T51" fmla="*/ 90 h 163"/>
                  <a:gd name="T52" fmla="*/ 160 w 163"/>
                  <a:gd name="T53" fmla="*/ 89 h 163"/>
                  <a:gd name="T54" fmla="*/ 162 w 163"/>
                  <a:gd name="T55" fmla="*/ 89 h 163"/>
                  <a:gd name="T56" fmla="*/ 163 w 163"/>
                  <a:gd name="T57" fmla="*/ 82 h 163"/>
                  <a:gd name="T58" fmla="*/ 160 w 163"/>
                  <a:gd name="T59" fmla="*/ 65 h 163"/>
                  <a:gd name="T60" fmla="*/ 157 w 163"/>
                  <a:gd name="T61" fmla="*/ 51 h 163"/>
                  <a:gd name="T62" fmla="*/ 148 w 163"/>
                  <a:gd name="T63" fmla="*/ 36 h 163"/>
                  <a:gd name="T64" fmla="*/ 139 w 163"/>
                  <a:gd name="T65" fmla="*/ 24 h 163"/>
                  <a:gd name="T66" fmla="*/ 126 w 163"/>
                  <a:gd name="T67" fmla="*/ 13 h 163"/>
                  <a:gd name="T68" fmla="*/ 118 w 163"/>
                  <a:gd name="T69" fmla="*/ 9 h 163"/>
                  <a:gd name="T70" fmla="*/ 112 w 163"/>
                  <a:gd name="T71" fmla="*/ 6 h 163"/>
                  <a:gd name="T72" fmla="*/ 104 w 163"/>
                  <a:gd name="T73" fmla="*/ 3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1 h 163"/>
                  <a:gd name="T90" fmla="*/ 1 w 163"/>
                  <a:gd name="T91" fmla="*/ 65 h 163"/>
                  <a:gd name="T92" fmla="*/ 0 w 163"/>
                  <a:gd name="T93" fmla="*/ 82 h 163"/>
                  <a:gd name="T94" fmla="*/ 1 w 163"/>
                  <a:gd name="T95" fmla="*/ 97 h 163"/>
                  <a:gd name="T96" fmla="*/ 2 w 163"/>
                  <a:gd name="T97" fmla="*/ 105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4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1"/>
                    </a:lnTo>
                    <a:lnTo>
                      <a:pt x="90" y="161"/>
                    </a:lnTo>
                    <a:lnTo>
                      <a:pt x="92" y="161"/>
                    </a:lnTo>
                    <a:lnTo>
                      <a:pt x="97" y="161"/>
                    </a:lnTo>
                    <a:lnTo>
                      <a:pt x="104" y="159"/>
                    </a:lnTo>
                    <a:lnTo>
                      <a:pt x="104" y="157"/>
                    </a:lnTo>
                    <a:lnTo>
                      <a:pt x="105" y="157"/>
                    </a:lnTo>
                    <a:lnTo>
                      <a:pt x="108" y="157"/>
                    </a:lnTo>
                    <a:lnTo>
                      <a:pt x="112" y="157"/>
                    </a:lnTo>
                    <a:lnTo>
                      <a:pt x="118" y="153"/>
                    </a:lnTo>
                    <a:lnTo>
                      <a:pt x="126" y="149"/>
                    </a:lnTo>
                    <a:lnTo>
                      <a:pt x="132" y="144"/>
                    </a:lnTo>
                    <a:lnTo>
                      <a:pt x="139" y="139"/>
                    </a:lnTo>
                    <a:lnTo>
                      <a:pt x="144" y="132"/>
                    </a:lnTo>
                    <a:lnTo>
                      <a:pt x="148" y="126"/>
                    </a:lnTo>
                    <a:lnTo>
                      <a:pt x="152" y="119"/>
                    </a:lnTo>
                    <a:lnTo>
                      <a:pt x="157" y="113"/>
                    </a:lnTo>
                    <a:lnTo>
                      <a:pt x="157" y="108"/>
                    </a:lnTo>
                    <a:lnTo>
                      <a:pt x="157" y="106"/>
                    </a:lnTo>
                    <a:lnTo>
                      <a:pt x="157" y="105"/>
                    </a:lnTo>
                    <a:lnTo>
                      <a:pt x="158" y="105"/>
                    </a:lnTo>
                    <a:lnTo>
                      <a:pt x="160" y="97"/>
                    </a:lnTo>
                    <a:lnTo>
                      <a:pt x="160" y="93"/>
                    </a:lnTo>
                    <a:lnTo>
                      <a:pt x="160" y="90"/>
                    </a:lnTo>
                    <a:lnTo>
                      <a:pt x="160" y="89"/>
                    </a:lnTo>
                    <a:lnTo>
                      <a:pt x="162" y="89"/>
                    </a:lnTo>
                    <a:lnTo>
                      <a:pt x="163" y="82"/>
                    </a:lnTo>
                    <a:lnTo>
                      <a:pt x="160" y="65"/>
                    </a:lnTo>
                    <a:lnTo>
                      <a:pt x="157" y="51"/>
                    </a:lnTo>
                    <a:lnTo>
                      <a:pt x="148" y="36"/>
                    </a:lnTo>
                    <a:lnTo>
                      <a:pt x="139" y="24"/>
                    </a:lnTo>
                    <a:lnTo>
                      <a:pt x="126" y="13"/>
                    </a:lnTo>
                    <a:lnTo>
                      <a:pt x="118" y="9"/>
                    </a:lnTo>
                    <a:lnTo>
                      <a:pt x="112" y="6"/>
                    </a:lnTo>
                    <a:lnTo>
                      <a:pt x="104" y="3"/>
                    </a:lnTo>
                    <a:lnTo>
                      <a:pt x="97" y="1"/>
                    </a:lnTo>
                    <a:lnTo>
                      <a:pt x="81" y="0"/>
                    </a:lnTo>
                    <a:lnTo>
                      <a:pt x="64" y="1"/>
                    </a:lnTo>
                    <a:lnTo>
                      <a:pt x="50" y="6"/>
                    </a:lnTo>
                    <a:lnTo>
                      <a:pt x="36" y="13"/>
                    </a:lnTo>
                    <a:lnTo>
                      <a:pt x="24" y="24"/>
                    </a:lnTo>
                    <a:lnTo>
                      <a:pt x="13" y="36"/>
                    </a:lnTo>
                    <a:lnTo>
                      <a:pt x="6" y="51"/>
                    </a:lnTo>
                    <a:lnTo>
                      <a:pt x="1" y="65"/>
                    </a:lnTo>
                    <a:lnTo>
                      <a:pt x="0" y="82"/>
                    </a:lnTo>
                    <a:lnTo>
                      <a:pt x="1" y="97"/>
                    </a:lnTo>
                    <a:lnTo>
                      <a:pt x="2" y="105"/>
                    </a:lnTo>
                    <a:lnTo>
                      <a:pt x="6" y="113"/>
                    </a:lnTo>
                    <a:lnTo>
                      <a:pt x="8" y="119"/>
                    </a:lnTo>
                    <a:lnTo>
                      <a:pt x="13" y="126"/>
                    </a:lnTo>
                    <a:lnTo>
                      <a:pt x="24" y="139"/>
                    </a:lnTo>
                    <a:lnTo>
                      <a:pt x="36" y="149"/>
                    </a:lnTo>
                    <a:lnTo>
                      <a:pt x="50" y="157"/>
                    </a:lnTo>
                    <a:lnTo>
                      <a:pt x="64" y="161"/>
                    </a:lnTo>
                    <a:lnTo>
                      <a:pt x="81" y="163"/>
                    </a:lnTo>
                    <a:close/>
                  </a:path>
                </a:pathLst>
              </a:custGeom>
              <a:solidFill>
                <a:srgbClr val="1D7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0" name="Freeform 83"/>
              <p:cNvSpPr>
                <a:spLocks/>
              </p:cNvSpPr>
              <p:nvPr/>
            </p:nvSpPr>
            <p:spPr bwMode="auto">
              <a:xfrm>
                <a:off x="3000375" y="4330700"/>
                <a:ext cx="87313" cy="85725"/>
              </a:xfrm>
              <a:custGeom>
                <a:avLst/>
                <a:gdLst>
                  <a:gd name="T0" fmla="*/ 82 w 163"/>
                  <a:gd name="T1" fmla="*/ 163 h 163"/>
                  <a:gd name="T2" fmla="*/ 89 w 163"/>
                  <a:gd name="T3" fmla="*/ 162 h 163"/>
                  <a:gd name="T4" fmla="*/ 89 w 163"/>
                  <a:gd name="T5" fmla="*/ 161 h 163"/>
                  <a:gd name="T6" fmla="*/ 90 w 163"/>
                  <a:gd name="T7" fmla="*/ 161 h 163"/>
                  <a:gd name="T8" fmla="*/ 93 w 163"/>
                  <a:gd name="T9" fmla="*/ 161 h 163"/>
                  <a:gd name="T10" fmla="*/ 97 w 163"/>
                  <a:gd name="T11" fmla="*/ 161 h 163"/>
                  <a:gd name="T12" fmla="*/ 105 w 163"/>
                  <a:gd name="T13" fmla="*/ 158 h 163"/>
                  <a:gd name="T14" fmla="*/ 105 w 163"/>
                  <a:gd name="T15" fmla="*/ 157 h 163"/>
                  <a:gd name="T16" fmla="*/ 106 w 163"/>
                  <a:gd name="T17" fmla="*/ 157 h 163"/>
                  <a:gd name="T18" fmla="*/ 108 w 163"/>
                  <a:gd name="T19" fmla="*/ 157 h 163"/>
                  <a:gd name="T20" fmla="*/ 113 w 163"/>
                  <a:gd name="T21" fmla="*/ 157 h 163"/>
                  <a:gd name="T22" fmla="*/ 119 w 163"/>
                  <a:gd name="T23" fmla="*/ 152 h 163"/>
                  <a:gd name="T24" fmla="*/ 126 w 163"/>
                  <a:gd name="T25" fmla="*/ 149 h 163"/>
                  <a:gd name="T26" fmla="*/ 132 w 163"/>
                  <a:gd name="T27" fmla="*/ 144 h 163"/>
                  <a:gd name="T28" fmla="*/ 139 w 163"/>
                  <a:gd name="T29" fmla="*/ 139 h 163"/>
                  <a:gd name="T30" fmla="*/ 144 w 163"/>
                  <a:gd name="T31" fmla="*/ 132 h 163"/>
                  <a:gd name="T32" fmla="*/ 149 w 163"/>
                  <a:gd name="T33" fmla="*/ 126 h 163"/>
                  <a:gd name="T34" fmla="*/ 153 w 163"/>
                  <a:gd name="T35" fmla="*/ 119 h 163"/>
                  <a:gd name="T36" fmla="*/ 157 w 163"/>
                  <a:gd name="T37" fmla="*/ 113 h 163"/>
                  <a:gd name="T38" fmla="*/ 157 w 163"/>
                  <a:gd name="T39" fmla="*/ 108 h 163"/>
                  <a:gd name="T40" fmla="*/ 157 w 163"/>
                  <a:gd name="T41" fmla="*/ 106 h 163"/>
                  <a:gd name="T42" fmla="*/ 157 w 163"/>
                  <a:gd name="T43" fmla="*/ 104 h 163"/>
                  <a:gd name="T44" fmla="*/ 159 w 163"/>
                  <a:gd name="T45" fmla="*/ 104 h 163"/>
                  <a:gd name="T46" fmla="*/ 161 w 163"/>
                  <a:gd name="T47" fmla="*/ 97 h 163"/>
                  <a:gd name="T48" fmla="*/ 161 w 163"/>
                  <a:gd name="T49" fmla="*/ 92 h 163"/>
                  <a:gd name="T50" fmla="*/ 161 w 163"/>
                  <a:gd name="T51" fmla="*/ 90 h 163"/>
                  <a:gd name="T52" fmla="*/ 161 w 163"/>
                  <a:gd name="T53" fmla="*/ 89 h 163"/>
                  <a:gd name="T54" fmla="*/ 162 w 163"/>
                  <a:gd name="T55" fmla="*/ 89 h 163"/>
                  <a:gd name="T56" fmla="*/ 163 w 163"/>
                  <a:gd name="T57" fmla="*/ 82 h 163"/>
                  <a:gd name="T58" fmla="*/ 161 w 163"/>
                  <a:gd name="T59" fmla="*/ 65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5 w 163"/>
                  <a:gd name="T73" fmla="*/ 2 h 163"/>
                  <a:gd name="T74" fmla="*/ 97 w 163"/>
                  <a:gd name="T75" fmla="*/ 1 h 163"/>
                  <a:gd name="T76" fmla="*/ 82 w 163"/>
                  <a:gd name="T77" fmla="*/ 0 h 163"/>
                  <a:gd name="T78" fmla="*/ 65 w 163"/>
                  <a:gd name="T79" fmla="*/ 1 h 163"/>
                  <a:gd name="T80" fmla="*/ 51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2 h 163"/>
                  <a:gd name="T94" fmla="*/ 1 w 163"/>
                  <a:gd name="T95" fmla="*/ 97 h 163"/>
                  <a:gd name="T96" fmla="*/ 3 w 163"/>
                  <a:gd name="T97" fmla="*/ 104 h 163"/>
                  <a:gd name="T98" fmla="*/ 6 w 163"/>
                  <a:gd name="T99" fmla="*/ 113 h 163"/>
                  <a:gd name="T100" fmla="*/ 9 w 163"/>
                  <a:gd name="T101" fmla="*/ 119 h 163"/>
                  <a:gd name="T102" fmla="*/ 13 w 163"/>
                  <a:gd name="T103" fmla="*/ 126 h 163"/>
                  <a:gd name="T104" fmla="*/ 24 w 163"/>
                  <a:gd name="T105" fmla="*/ 139 h 163"/>
                  <a:gd name="T106" fmla="*/ 36 w 163"/>
                  <a:gd name="T107" fmla="*/ 149 h 163"/>
                  <a:gd name="T108" fmla="*/ 51 w 163"/>
                  <a:gd name="T109" fmla="*/ 157 h 163"/>
                  <a:gd name="T110" fmla="*/ 65 w 163"/>
                  <a:gd name="T111" fmla="*/ 161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1"/>
                    </a:lnTo>
                    <a:lnTo>
                      <a:pt x="90" y="161"/>
                    </a:lnTo>
                    <a:lnTo>
                      <a:pt x="93" y="161"/>
                    </a:lnTo>
                    <a:lnTo>
                      <a:pt x="97" y="161"/>
                    </a:lnTo>
                    <a:lnTo>
                      <a:pt x="105" y="158"/>
                    </a:lnTo>
                    <a:lnTo>
                      <a:pt x="105" y="157"/>
                    </a:lnTo>
                    <a:lnTo>
                      <a:pt x="106" y="157"/>
                    </a:lnTo>
                    <a:lnTo>
                      <a:pt x="108" y="157"/>
                    </a:lnTo>
                    <a:lnTo>
                      <a:pt x="113" y="157"/>
                    </a:lnTo>
                    <a:lnTo>
                      <a:pt x="119" y="152"/>
                    </a:lnTo>
                    <a:lnTo>
                      <a:pt x="126" y="149"/>
                    </a:lnTo>
                    <a:lnTo>
                      <a:pt x="132" y="144"/>
                    </a:lnTo>
                    <a:lnTo>
                      <a:pt x="139" y="139"/>
                    </a:lnTo>
                    <a:lnTo>
                      <a:pt x="144" y="132"/>
                    </a:lnTo>
                    <a:lnTo>
                      <a:pt x="149" y="126"/>
                    </a:lnTo>
                    <a:lnTo>
                      <a:pt x="153" y="119"/>
                    </a:lnTo>
                    <a:lnTo>
                      <a:pt x="157" y="113"/>
                    </a:lnTo>
                    <a:lnTo>
                      <a:pt x="157" y="108"/>
                    </a:lnTo>
                    <a:lnTo>
                      <a:pt x="157" y="106"/>
                    </a:lnTo>
                    <a:lnTo>
                      <a:pt x="157" y="104"/>
                    </a:lnTo>
                    <a:lnTo>
                      <a:pt x="159" y="104"/>
                    </a:lnTo>
                    <a:lnTo>
                      <a:pt x="161" y="97"/>
                    </a:lnTo>
                    <a:lnTo>
                      <a:pt x="161" y="92"/>
                    </a:lnTo>
                    <a:lnTo>
                      <a:pt x="161" y="90"/>
                    </a:lnTo>
                    <a:lnTo>
                      <a:pt x="161" y="89"/>
                    </a:lnTo>
                    <a:lnTo>
                      <a:pt x="162" y="89"/>
                    </a:lnTo>
                    <a:lnTo>
                      <a:pt x="163" y="82"/>
                    </a:lnTo>
                    <a:lnTo>
                      <a:pt x="161" y="65"/>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5"/>
                    </a:lnTo>
                    <a:lnTo>
                      <a:pt x="0" y="82"/>
                    </a:lnTo>
                    <a:lnTo>
                      <a:pt x="1" y="97"/>
                    </a:lnTo>
                    <a:lnTo>
                      <a:pt x="3" y="104"/>
                    </a:lnTo>
                    <a:lnTo>
                      <a:pt x="6" y="113"/>
                    </a:lnTo>
                    <a:lnTo>
                      <a:pt x="9" y="119"/>
                    </a:lnTo>
                    <a:lnTo>
                      <a:pt x="13" y="126"/>
                    </a:lnTo>
                    <a:lnTo>
                      <a:pt x="24" y="139"/>
                    </a:lnTo>
                    <a:lnTo>
                      <a:pt x="36" y="149"/>
                    </a:lnTo>
                    <a:lnTo>
                      <a:pt x="51" y="157"/>
                    </a:lnTo>
                    <a:lnTo>
                      <a:pt x="65" y="161"/>
                    </a:lnTo>
                    <a:lnTo>
                      <a:pt x="82" y="163"/>
                    </a:lnTo>
                    <a:close/>
                  </a:path>
                </a:pathLst>
              </a:custGeom>
              <a:solidFill>
                <a:srgbClr val="B1B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1" name="Freeform 84"/>
              <p:cNvSpPr>
                <a:spLocks/>
              </p:cNvSpPr>
              <p:nvPr/>
            </p:nvSpPr>
            <p:spPr bwMode="auto">
              <a:xfrm>
                <a:off x="3005138" y="4497388"/>
                <a:ext cx="87313" cy="87313"/>
              </a:xfrm>
              <a:custGeom>
                <a:avLst/>
                <a:gdLst>
                  <a:gd name="T0" fmla="*/ 81 w 163"/>
                  <a:gd name="T1" fmla="*/ 163 h 163"/>
                  <a:gd name="T2" fmla="*/ 88 w 163"/>
                  <a:gd name="T3" fmla="*/ 162 h 163"/>
                  <a:gd name="T4" fmla="*/ 88 w 163"/>
                  <a:gd name="T5" fmla="*/ 160 h 163"/>
                  <a:gd name="T6" fmla="*/ 90 w 163"/>
                  <a:gd name="T7" fmla="*/ 160 h 163"/>
                  <a:gd name="T8" fmla="*/ 92 w 163"/>
                  <a:gd name="T9" fmla="*/ 160 h 163"/>
                  <a:gd name="T10" fmla="*/ 97 w 163"/>
                  <a:gd name="T11" fmla="*/ 160 h 163"/>
                  <a:gd name="T12" fmla="*/ 104 w 163"/>
                  <a:gd name="T13" fmla="*/ 158 h 163"/>
                  <a:gd name="T14" fmla="*/ 104 w 163"/>
                  <a:gd name="T15" fmla="*/ 157 h 163"/>
                  <a:gd name="T16" fmla="*/ 105 w 163"/>
                  <a:gd name="T17" fmla="*/ 157 h 163"/>
                  <a:gd name="T18" fmla="*/ 108 w 163"/>
                  <a:gd name="T19" fmla="*/ 157 h 163"/>
                  <a:gd name="T20" fmla="*/ 112 w 163"/>
                  <a:gd name="T21" fmla="*/ 157 h 163"/>
                  <a:gd name="T22" fmla="*/ 118 w 163"/>
                  <a:gd name="T23" fmla="*/ 152 h 163"/>
                  <a:gd name="T24" fmla="*/ 126 w 163"/>
                  <a:gd name="T25" fmla="*/ 148 h 163"/>
                  <a:gd name="T26" fmla="*/ 132 w 163"/>
                  <a:gd name="T27" fmla="*/ 144 h 163"/>
                  <a:gd name="T28" fmla="*/ 139 w 163"/>
                  <a:gd name="T29" fmla="*/ 139 h 163"/>
                  <a:gd name="T30" fmla="*/ 144 w 163"/>
                  <a:gd name="T31" fmla="*/ 132 h 163"/>
                  <a:gd name="T32" fmla="*/ 148 w 163"/>
                  <a:gd name="T33" fmla="*/ 126 h 163"/>
                  <a:gd name="T34" fmla="*/ 152 w 163"/>
                  <a:gd name="T35" fmla="*/ 118 h 163"/>
                  <a:gd name="T36" fmla="*/ 157 w 163"/>
                  <a:gd name="T37" fmla="*/ 112 h 163"/>
                  <a:gd name="T38" fmla="*/ 157 w 163"/>
                  <a:gd name="T39" fmla="*/ 108 h 163"/>
                  <a:gd name="T40" fmla="*/ 157 w 163"/>
                  <a:gd name="T41" fmla="*/ 105 h 163"/>
                  <a:gd name="T42" fmla="*/ 157 w 163"/>
                  <a:gd name="T43" fmla="*/ 104 h 163"/>
                  <a:gd name="T44" fmla="*/ 158 w 163"/>
                  <a:gd name="T45" fmla="*/ 104 h 163"/>
                  <a:gd name="T46" fmla="*/ 160 w 163"/>
                  <a:gd name="T47" fmla="*/ 97 h 163"/>
                  <a:gd name="T48" fmla="*/ 160 w 163"/>
                  <a:gd name="T49" fmla="*/ 92 h 163"/>
                  <a:gd name="T50" fmla="*/ 160 w 163"/>
                  <a:gd name="T51" fmla="*/ 90 h 163"/>
                  <a:gd name="T52" fmla="*/ 160 w 163"/>
                  <a:gd name="T53" fmla="*/ 88 h 163"/>
                  <a:gd name="T54" fmla="*/ 162 w 163"/>
                  <a:gd name="T55" fmla="*/ 88 h 163"/>
                  <a:gd name="T56" fmla="*/ 163 w 163"/>
                  <a:gd name="T57" fmla="*/ 81 h 163"/>
                  <a:gd name="T58" fmla="*/ 160 w 163"/>
                  <a:gd name="T59" fmla="*/ 64 h 163"/>
                  <a:gd name="T60" fmla="*/ 157 w 163"/>
                  <a:gd name="T61" fmla="*/ 50 h 163"/>
                  <a:gd name="T62" fmla="*/ 148 w 163"/>
                  <a:gd name="T63" fmla="*/ 36 h 163"/>
                  <a:gd name="T64" fmla="*/ 139 w 163"/>
                  <a:gd name="T65" fmla="*/ 24 h 163"/>
                  <a:gd name="T66" fmla="*/ 126 w 163"/>
                  <a:gd name="T67" fmla="*/ 13 h 163"/>
                  <a:gd name="T68" fmla="*/ 118 w 163"/>
                  <a:gd name="T69" fmla="*/ 8 h 163"/>
                  <a:gd name="T70" fmla="*/ 112 w 163"/>
                  <a:gd name="T71" fmla="*/ 6 h 163"/>
                  <a:gd name="T72" fmla="*/ 104 w 163"/>
                  <a:gd name="T73" fmla="*/ 2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4 h 163"/>
                  <a:gd name="T92" fmla="*/ 0 w 163"/>
                  <a:gd name="T93" fmla="*/ 81 h 163"/>
                  <a:gd name="T94" fmla="*/ 1 w 163"/>
                  <a:gd name="T95" fmla="*/ 97 h 163"/>
                  <a:gd name="T96" fmla="*/ 2 w 163"/>
                  <a:gd name="T97" fmla="*/ 104 h 163"/>
                  <a:gd name="T98" fmla="*/ 6 w 163"/>
                  <a:gd name="T99" fmla="*/ 112 h 163"/>
                  <a:gd name="T100" fmla="*/ 8 w 163"/>
                  <a:gd name="T101" fmla="*/ 118 h 163"/>
                  <a:gd name="T102" fmla="*/ 13 w 163"/>
                  <a:gd name="T103" fmla="*/ 126 h 163"/>
                  <a:gd name="T104" fmla="*/ 24 w 163"/>
                  <a:gd name="T105" fmla="*/ 139 h 163"/>
                  <a:gd name="T106" fmla="*/ 36 w 163"/>
                  <a:gd name="T107" fmla="*/ 148 h 163"/>
                  <a:gd name="T108" fmla="*/ 50 w 163"/>
                  <a:gd name="T109" fmla="*/ 157 h 163"/>
                  <a:gd name="T110" fmla="*/ 64 w 163"/>
                  <a:gd name="T111" fmla="*/ 160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0"/>
                    </a:lnTo>
                    <a:lnTo>
                      <a:pt x="90" y="160"/>
                    </a:lnTo>
                    <a:lnTo>
                      <a:pt x="92" y="160"/>
                    </a:lnTo>
                    <a:lnTo>
                      <a:pt x="97" y="160"/>
                    </a:lnTo>
                    <a:lnTo>
                      <a:pt x="104" y="158"/>
                    </a:lnTo>
                    <a:lnTo>
                      <a:pt x="104" y="157"/>
                    </a:lnTo>
                    <a:lnTo>
                      <a:pt x="105" y="157"/>
                    </a:lnTo>
                    <a:lnTo>
                      <a:pt x="108" y="157"/>
                    </a:lnTo>
                    <a:lnTo>
                      <a:pt x="112" y="157"/>
                    </a:lnTo>
                    <a:lnTo>
                      <a:pt x="118" y="152"/>
                    </a:lnTo>
                    <a:lnTo>
                      <a:pt x="126" y="148"/>
                    </a:lnTo>
                    <a:lnTo>
                      <a:pt x="132" y="144"/>
                    </a:lnTo>
                    <a:lnTo>
                      <a:pt x="139" y="139"/>
                    </a:lnTo>
                    <a:lnTo>
                      <a:pt x="144" y="132"/>
                    </a:lnTo>
                    <a:lnTo>
                      <a:pt x="148" y="126"/>
                    </a:lnTo>
                    <a:lnTo>
                      <a:pt x="152" y="118"/>
                    </a:lnTo>
                    <a:lnTo>
                      <a:pt x="157" y="112"/>
                    </a:lnTo>
                    <a:lnTo>
                      <a:pt x="157" y="108"/>
                    </a:lnTo>
                    <a:lnTo>
                      <a:pt x="157" y="105"/>
                    </a:lnTo>
                    <a:lnTo>
                      <a:pt x="157" y="104"/>
                    </a:lnTo>
                    <a:lnTo>
                      <a:pt x="158" y="104"/>
                    </a:lnTo>
                    <a:lnTo>
                      <a:pt x="160" y="97"/>
                    </a:lnTo>
                    <a:lnTo>
                      <a:pt x="160" y="92"/>
                    </a:lnTo>
                    <a:lnTo>
                      <a:pt x="160" y="90"/>
                    </a:lnTo>
                    <a:lnTo>
                      <a:pt x="160" y="88"/>
                    </a:lnTo>
                    <a:lnTo>
                      <a:pt x="162" y="88"/>
                    </a:lnTo>
                    <a:lnTo>
                      <a:pt x="163" y="81"/>
                    </a:lnTo>
                    <a:lnTo>
                      <a:pt x="160" y="64"/>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4"/>
                    </a:lnTo>
                    <a:lnTo>
                      <a:pt x="0" y="81"/>
                    </a:lnTo>
                    <a:lnTo>
                      <a:pt x="1" y="97"/>
                    </a:lnTo>
                    <a:lnTo>
                      <a:pt x="2" y="104"/>
                    </a:lnTo>
                    <a:lnTo>
                      <a:pt x="6" y="112"/>
                    </a:lnTo>
                    <a:lnTo>
                      <a:pt x="8" y="118"/>
                    </a:lnTo>
                    <a:lnTo>
                      <a:pt x="13" y="126"/>
                    </a:lnTo>
                    <a:lnTo>
                      <a:pt x="24" y="139"/>
                    </a:lnTo>
                    <a:lnTo>
                      <a:pt x="36" y="148"/>
                    </a:lnTo>
                    <a:lnTo>
                      <a:pt x="50" y="157"/>
                    </a:lnTo>
                    <a:lnTo>
                      <a:pt x="64" y="160"/>
                    </a:lnTo>
                    <a:lnTo>
                      <a:pt x="81" y="163"/>
                    </a:lnTo>
                    <a:close/>
                  </a:path>
                </a:pathLst>
              </a:custGeom>
              <a:solidFill>
                <a:srgbClr val="274C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2" name="Freeform 85"/>
              <p:cNvSpPr>
                <a:spLocks/>
              </p:cNvSpPr>
              <p:nvPr/>
            </p:nvSpPr>
            <p:spPr bwMode="auto">
              <a:xfrm>
                <a:off x="3000375" y="4641850"/>
                <a:ext cx="87313" cy="87313"/>
              </a:xfrm>
              <a:custGeom>
                <a:avLst/>
                <a:gdLst>
                  <a:gd name="T0" fmla="*/ 24 w 163"/>
                  <a:gd name="T1" fmla="*/ 24 h 163"/>
                  <a:gd name="T2" fmla="*/ 13 w 163"/>
                  <a:gd name="T3" fmla="*/ 36 h 163"/>
                  <a:gd name="T4" fmla="*/ 6 w 163"/>
                  <a:gd name="T5" fmla="*/ 51 h 163"/>
                  <a:gd name="T6" fmla="*/ 1 w 163"/>
                  <a:gd name="T7" fmla="*/ 65 h 163"/>
                  <a:gd name="T8" fmla="*/ 0 w 163"/>
                  <a:gd name="T9" fmla="*/ 82 h 163"/>
                  <a:gd name="T10" fmla="*/ 1 w 163"/>
                  <a:gd name="T11" fmla="*/ 97 h 163"/>
                  <a:gd name="T12" fmla="*/ 3 w 163"/>
                  <a:gd name="T13" fmla="*/ 105 h 163"/>
                  <a:gd name="T14" fmla="*/ 6 w 163"/>
                  <a:gd name="T15" fmla="*/ 113 h 163"/>
                  <a:gd name="T16" fmla="*/ 9 w 163"/>
                  <a:gd name="T17" fmla="*/ 119 h 163"/>
                  <a:gd name="T18" fmla="*/ 13 w 163"/>
                  <a:gd name="T19" fmla="*/ 126 h 163"/>
                  <a:gd name="T20" fmla="*/ 24 w 163"/>
                  <a:gd name="T21" fmla="*/ 139 h 163"/>
                  <a:gd name="T22" fmla="*/ 36 w 163"/>
                  <a:gd name="T23" fmla="*/ 149 h 163"/>
                  <a:gd name="T24" fmla="*/ 51 w 163"/>
                  <a:gd name="T25" fmla="*/ 157 h 163"/>
                  <a:gd name="T26" fmla="*/ 65 w 163"/>
                  <a:gd name="T27" fmla="*/ 161 h 163"/>
                  <a:gd name="T28" fmla="*/ 82 w 163"/>
                  <a:gd name="T29" fmla="*/ 163 h 163"/>
                  <a:gd name="T30" fmla="*/ 89 w 163"/>
                  <a:gd name="T31" fmla="*/ 162 h 163"/>
                  <a:gd name="T32" fmla="*/ 89 w 163"/>
                  <a:gd name="T33" fmla="*/ 161 h 163"/>
                  <a:gd name="T34" fmla="*/ 90 w 163"/>
                  <a:gd name="T35" fmla="*/ 161 h 163"/>
                  <a:gd name="T36" fmla="*/ 93 w 163"/>
                  <a:gd name="T37" fmla="*/ 161 h 163"/>
                  <a:gd name="T38" fmla="*/ 97 w 163"/>
                  <a:gd name="T39" fmla="*/ 161 h 163"/>
                  <a:gd name="T40" fmla="*/ 105 w 163"/>
                  <a:gd name="T41" fmla="*/ 159 h 163"/>
                  <a:gd name="T42" fmla="*/ 105 w 163"/>
                  <a:gd name="T43" fmla="*/ 157 h 163"/>
                  <a:gd name="T44" fmla="*/ 106 w 163"/>
                  <a:gd name="T45" fmla="*/ 157 h 163"/>
                  <a:gd name="T46" fmla="*/ 108 w 163"/>
                  <a:gd name="T47" fmla="*/ 157 h 163"/>
                  <a:gd name="T48" fmla="*/ 113 w 163"/>
                  <a:gd name="T49" fmla="*/ 157 h 163"/>
                  <a:gd name="T50" fmla="*/ 119 w 163"/>
                  <a:gd name="T51" fmla="*/ 153 h 163"/>
                  <a:gd name="T52" fmla="*/ 126 w 163"/>
                  <a:gd name="T53" fmla="*/ 149 h 163"/>
                  <a:gd name="T54" fmla="*/ 132 w 163"/>
                  <a:gd name="T55" fmla="*/ 144 h 163"/>
                  <a:gd name="T56" fmla="*/ 139 w 163"/>
                  <a:gd name="T57" fmla="*/ 139 h 163"/>
                  <a:gd name="T58" fmla="*/ 144 w 163"/>
                  <a:gd name="T59" fmla="*/ 132 h 163"/>
                  <a:gd name="T60" fmla="*/ 149 w 163"/>
                  <a:gd name="T61" fmla="*/ 126 h 163"/>
                  <a:gd name="T62" fmla="*/ 153 w 163"/>
                  <a:gd name="T63" fmla="*/ 119 h 163"/>
                  <a:gd name="T64" fmla="*/ 157 w 163"/>
                  <a:gd name="T65" fmla="*/ 113 h 163"/>
                  <a:gd name="T66" fmla="*/ 157 w 163"/>
                  <a:gd name="T67" fmla="*/ 108 h 163"/>
                  <a:gd name="T68" fmla="*/ 157 w 163"/>
                  <a:gd name="T69" fmla="*/ 106 h 163"/>
                  <a:gd name="T70" fmla="*/ 157 w 163"/>
                  <a:gd name="T71" fmla="*/ 105 h 163"/>
                  <a:gd name="T72" fmla="*/ 159 w 163"/>
                  <a:gd name="T73" fmla="*/ 105 h 163"/>
                  <a:gd name="T74" fmla="*/ 161 w 163"/>
                  <a:gd name="T75" fmla="*/ 97 h 163"/>
                  <a:gd name="T76" fmla="*/ 161 w 163"/>
                  <a:gd name="T77" fmla="*/ 93 h 163"/>
                  <a:gd name="T78" fmla="*/ 161 w 163"/>
                  <a:gd name="T79" fmla="*/ 90 h 163"/>
                  <a:gd name="T80" fmla="*/ 161 w 163"/>
                  <a:gd name="T81" fmla="*/ 89 h 163"/>
                  <a:gd name="T82" fmla="*/ 162 w 163"/>
                  <a:gd name="T83" fmla="*/ 89 h 163"/>
                  <a:gd name="T84" fmla="*/ 163 w 163"/>
                  <a:gd name="T85" fmla="*/ 82 h 163"/>
                  <a:gd name="T86" fmla="*/ 161 w 163"/>
                  <a:gd name="T87" fmla="*/ 65 h 163"/>
                  <a:gd name="T88" fmla="*/ 157 w 163"/>
                  <a:gd name="T89" fmla="*/ 51 h 163"/>
                  <a:gd name="T90" fmla="*/ 149 w 163"/>
                  <a:gd name="T91" fmla="*/ 36 h 163"/>
                  <a:gd name="T92" fmla="*/ 139 w 163"/>
                  <a:gd name="T93" fmla="*/ 24 h 163"/>
                  <a:gd name="T94" fmla="*/ 126 w 163"/>
                  <a:gd name="T95" fmla="*/ 13 h 163"/>
                  <a:gd name="T96" fmla="*/ 119 w 163"/>
                  <a:gd name="T97" fmla="*/ 9 h 163"/>
                  <a:gd name="T98" fmla="*/ 113 w 163"/>
                  <a:gd name="T99" fmla="*/ 6 h 163"/>
                  <a:gd name="T100" fmla="*/ 105 w 163"/>
                  <a:gd name="T101" fmla="*/ 3 h 163"/>
                  <a:gd name="T102" fmla="*/ 97 w 163"/>
                  <a:gd name="T103" fmla="*/ 1 h 163"/>
                  <a:gd name="T104" fmla="*/ 82 w 163"/>
                  <a:gd name="T105" fmla="*/ 0 h 163"/>
                  <a:gd name="T106" fmla="*/ 65 w 163"/>
                  <a:gd name="T107" fmla="*/ 1 h 163"/>
                  <a:gd name="T108" fmla="*/ 51 w 163"/>
                  <a:gd name="T109" fmla="*/ 6 h 163"/>
                  <a:gd name="T110" fmla="*/ 36 w 163"/>
                  <a:gd name="T111" fmla="*/ 13 h 163"/>
                  <a:gd name="T112" fmla="*/ 24 w 163"/>
                  <a:gd name="T113"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24" y="24"/>
                    </a:moveTo>
                    <a:lnTo>
                      <a:pt x="13" y="36"/>
                    </a:lnTo>
                    <a:lnTo>
                      <a:pt x="6" y="51"/>
                    </a:lnTo>
                    <a:lnTo>
                      <a:pt x="1" y="65"/>
                    </a:lnTo>
                    <a:lnTo>
                      <a:pt x="0" y="82"/>
                    </a:lnTo>
                    <a:lnTo>
                      <a:pt x="1" y="97"/>
                    </a:lnTo>
                    <a:lnTo>
                      <a:pt x="3" y="105"/>
                    </a:lnTo>
                    <a:lnTo>
                      <a:pt x="6" y="113"/>
                    </a:lnTo>
                    <a:lnTo>
                      <a:pt x="9" y="119"/>
                    </a:lnTo>
                    <a:lnTo>
                      <a:pt x="13" y="126"/>
                    </a:lnTo>
                    <a:lnTo>
                      <a:pt x="24" y="139"/>
                    </a:lnTo>
                    <a:lnTo>
                      <a:pt x="36" y="149"/>
                    </a:lnTo>
                    <a:lnTo>
                      <a:pt x="51" y="157"/>
                    </a:lnTo>
                    <a:lnTo>
                      <a:pt x="65" y="161"/>
                    </a:lnTo>
                    <a:lnTo>
                      <a:pt x="82" y="163"/>
                    </a:lnTo>
                    <a:lnTo>
                      <a:pt x="89" y="162"/>
                    </a:lnTo>
                    <a:lnTo>
                      <a:pt x="89" y="161"/>
                    </a:lnTo>
                    <a:lnTo>
                      <a:pt x="90" y="161"/>
                    </a:lnTo>
                    <a:lnTo>
                      <a:pt x="93" y="161"/>
                    </a:lnTo>
                    <a:lnTo>
                      <a:pt x="97" y="161"/>
                    </a:lnTo>
                    <a:lnTo>
                      <a:pt x="105" y="159"/>
                    </a:lnTo>
                    <a:lnTo>
                      <a:pt x="105" y="157"/>
                    </a:lnTo>
                    <a:lnTo>
                      <a:pt x="106" y="157"/>
                    </a:lnTo>
                    <a:lnTo>
                      <a:pt x="108" y="157"/>
                    </a:lnTo>
                    <a:lnTo>
                      <a:pt x="113" y="157"/>
                    </a:lnTo>
                    <a:lnTo>
                      <a:pt x="119" y="153"/>
                    </a:lnTo>
                    <a:lnTo>
                      <a:pt x="126" y="149"/>
                    </a:lnTo>
                    <a:lnTo>
                      <a:pt x="132" y="144"/>
                    </a:lnTo>
                    <a:lnTo>
                      <a:pt x="139" y="139"/>
                    </a:lnTo>
                    <a:lnTo>
                      <a:pt x="144" y="132"/>
                    </a:lnTo>
                    <a:lnTo>
                      <a:pt x="149" y="126"/>
                    </a:lnTo>
                    <a:lnTo>
                      <a:pt x="153" y="119"/>
                    </a:lnTo>
                    <a:lnTo>
                      <a:pt x="157" y="113"/>
                    </a:lnTo>
                    <a:lnTo>
                      <a:pt x="157" y="108"/>
                    </a:lnTo>
                    <a:lnTo>
                      <a:pt x="157" y="106"/>
                    </a:lnTo>
                    <a:lnTo>
                      <a:pt x="157" y="105"/>
                    </a:lnTo>
                    <a:lnTo>
                      <a:pt x="159" y="105"/>
                    </a:lnTo>
                    <a:lnTo>
                      <a:pt x="161" y="97"/>
                    </a:lnTo>
                    <a:lnTo>
                      <a:pt x="161" y="93"/>
                    </a:lnTo>
                    <a:lnTo>
                      <a:pt x="161" y="90"/>
                    </a:lnTo>
                    <a:lnTo>
                      <a:pt x="161" y="89"/>
                    </a:lnTo>
                    <a:lnTo>
                      <a:pt x="162" y="89"/>
                    </a:lnTo>
                    <a:lnTo>
                      <a:pt x="163" y="82"/>
                    </a:lnTo>
                    <a:lnTo>
                      <a:pt x="161" y="65"/>
                    </a:lnTo>
                    <a:lnTo>
                      <a:pt x="157" y="51"/>
                    </a:lnTo>
                    <a:lnTo>
                      <a:pt x="149" y="36"/>
                    </a:lnTo>
                    <a:lnTo>
                      <a:pt x="139" y="24"/>
                    </a:lnTo>
                    <a:lnTo>
                      <a:pt x="126" y="13"/>
                    </a:lnTo>
                    <a:lnTo>
                      <a:pt x="119" y="9"/>
                    </a:lnTo>
                    <a:lnTo>
                      <a:pt x="113" y="6"/>
                    </a:lnTo>
                    <a:lnTo>
                      <a:pt x="105" y="3"/>
                    </a:lnTo>
                    <a:lnTo>
                      <a:pt x="97" y="1"/>
                    </a:lnTo>
                    <a:lnTo>
                      <a:pt x="82" y="0"/>
                    </a:lnTo>
                    <a:lnTo>
                      <a:pt x="65" y="1"/>
                    </a:lnTo>
                    <a:lnTo>
                      <a:pt x="51" y="6"/>
                    </a:lnTo>
                    <a:lnTo>
                      <a:pt x="36" y="13"/>
                    </a:lnTo>
                    <a:lnTo>
                      <a:pt x="24" y="24"/>
                    </a:lnTo>
                    <a:close/>
                  </a:path>
                </a:pathLst>
              </a:custGeom>
              <a:solidFill>
                <a:srgbClr val="9E9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3" name="Freeform 86"/>
              <p:cNvSpPr>
                <a:spLocks/>
              </p:cNvSpPr>
              <p:nvPr/>
            </p:nvSpPr>
            <p:spPr bwMode="auto">
              <a:xfrm>
                <a:off x="3005138" y="4810125"/>
                <a:ext cx="87313" cy="85725"/>
              </a:xfrm>
              <a:custGeom>
                <a:avLst/>
                <a:gdLst>
                  <a:gd name="T0" fmla="*/ 81 w 163"/>
                  <a:gd name="T1" fmla="*/ 163 h 163"/>
                  <a:gd name="T2" fmla="*/ 88 w 163"/>
                  <a:gd name="T3" fmla="*/ 162 h 163"/>
                  <a:gd name="T4" fmla="*/ 88 w 163"/>
                  <a:gd name="T5" fmla="*/ 161 h 163"/>
                  <a:gd name="T6" fmla="*/ 90 w 163"/>
                  <a:gd name="T7" fmla="*/ 161 h 163"/>
                  <a:gd name="T8" fmla="*/ 92 w 163"/>
                  <a:gd name="T9" fmla="*/ 161 h 163"/>
                  <a:gd name="T10" fmla="*/ 97 w 163"/>
                  <a:gd name="T11" fmla="*/ 161 h 163"/>
                  <a:gd name="T12" fmla="*/ 104 w 163"/>
                  <a:gd name="T13" fmla="*/ 158 h 163"/>
                  <a:gd name="T14" fmla="*/ 104 w 163"/>
                  <a:gd name="T15" fmla="*/ 157 h 163"/>
                  <a:gd name="T16" fmla="*/ 105 w 163"/>
                  <a:gd name="T17" fmla="*/ 157 h 163"/>
                  <a:gd name="T18" fmla="*/ 108 w 163"/>
                  <a:gd name="T19" fmla="*/ 157 h 163"/>
                  <a:gd name="T20" fmla="*/ 112 w 163"/>
                  <a:gd name="T21" fmla="*/ 157 h 163"/>
                  <a:gd name="T22" fmla="*/ 118 w 163"/>
                  <a:gd name="T23" fmla="*/ 152 h 163"/>
                  <a:gd name="T24" fmla="*/ 126 w 163"/>
                  <a:gd name="T25" fmla="*/ 149 h 163"/>
                  <a:gd name="T26" fmla="*/ 132 w 163"/>
                  <a:gd name="T27" fmla="*/ 144 h 163"/>
                  <a:gd name="T28" fmla="*/ 139 w 163"/>
                  <a:gd name="T29" fmla="*/ 139 h 163"/>
                  <a:gd name="T30" fmla="*/ 144 w 163"/>
                  <a:gd name="T31" fmla="*/ 132 h 163"/>
                  <a:gd name="T32" fmla="*/ 148 w 163"/>
                  <a:gd name="T33" fmla="*/ 126 h 163"/>
                  <a:gd name="T34" fmla="*/ 152 w 163"/>
                  <a:gd name="T35" fmla="*/ 119 h 163"/>
                  <a:gd name="T36" fmla="*/ 157 w 163"/>
                  <a:gd name="T37" fmla="*/ 113 h 163"/>
                  <a:gd name="T38" fmla="*/ 157 w 163"/>
                  <a:gd name="T39" fmla="*/ 108 h 163"/>
                  <a:gd name="T40" fmla="*/ 157 w 163"/>
                  <a:gd name="T41" fmla="*/ 106 h 163"/>
                  <a:gd name="T42" fmla="*/ 157 w 163"/>
                  <a:gd name="T43" fmla="*/ 104 h 163"/>
                  <a:gd name="T44" fmla="*/ 158 w 163"/>
                  <a:gd name="T45" fmla="*/ 104 h 163"/>
                  <a:gd name="T46" fmla="*/ 160 w 163"/>
                  <a:gd name="T47" fmla="*/ 97 h 163"/>
                  <a:gd name="T48" fmla="*/ 160 w 163"/>
                  <a:gd name="T49" fmla="*/ 92 h 163"/>
                  <a:gd name="T50" fmla="*/ 160 w 163"/>
                  <a:gd name="T51" fmla="*/ 90 h 163"/>
                  <a:gd name="T52" fmla="*/ 160 w 163"/>
                  <a:gd name="T53" fmla="*/ 89 h 163"/>
                  <a:gd name="T54" fmla="*/ 162 w 163"/>
                  <a:gd name="T55" fmla="*/ 89 h 163"/>
                  <a:gd name="T56" fmla="*/ 163 w 163"/>
                  <a:gd name="T57" fmla="*/ 82 h 163"/>
                  <a:gd name="T58" fmla="*/ 160 w 163"/>
                  <a:gd name="T59" fmla="*/ 65 h 163"/>
                  <a:gd name="T60" fmla="*/ 157 w 163"/>
                  <a:gd name="T61" fmla="*/ 50 h 163"/>
                  <a:gd name="T62" fmla="*/ 148 w 163"/>
                  <a:gd name="T63" fmla="*/ 36 h 163"/>
                  <a:gd name="T64" fmla="*/ 139 w 163"/>
                  <a:gd name="T65" fmla="*/ 24 h 163"/>
                  <a:gd name="T66" fmla="*/ 126 w 163"/>
                  <a:gd name="T67" fmla="*/ 13 h 163"/>
                  <a:gd name="T68" fmla="*/ 118 w 163"/>
                  <a:gd name="T69" fmla="*/ 8 h 163"/>
                  <a:gd name="T70" fmla="*/ 112 w 163"/>
                  <a:gd name="T71" fmla="*/ 6 h 163"/>
                  <a:gd name="T72" fmla="*/ 104 w 163"/>
                  <a:gd name="T73" fmla="*/ 2 h 163"/>
                  <a:gd name="T74" fmla="*/ 97 w 163"/>
                  <a:gd name="T75" fmla="*/ 1 h 163"/>
                  <a:gd name="T76" fmla="*/ 81 w 163"/>
                  <a:gd name="T77" fmla="*/ 0 h 163"/>
                  <a:gd name="T78" fmla="*/ 64 w 163"/>
                  <a:gd name="T79" fmla="*/ 1 h 163"/>
                  <a:gd name="T80" fmla="*/ 50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5 h 163"/>
                  <a:gd name="T92" fmla="*/ 0 w 163"/>
                  <a:gd name="T93" fmla="*/ 82 h 163"/>
                  <a:gd name="T94" fmla="*/ 1 w 163"/>
                  <a:gd name="T95" fmla="*/ 97 h 163"/>
                  <a:gd name="T96" fmla="*/ 2 w 163"/>
                  <a:gd name="T97" fmla="*/ 104 h 163"/>
                  <a:gd name="T98" fmla="*/ 6 w 163"/>
                  <a:gd name="T99" fmla="*/ 113 h 163"/>
                  <a:gd name="T100" fmla="*/ 8 w 163"/>
                  <a:gd name="T101" fmla="*/ 119 h 163"/>
                  <a:gd name="T102" fmla="*/ 13 w 163"/>
                  <a:gd name="T103" fmla="*/ 126 h 163"/>
                  <a:gd name="T104" fmla="*/ 24 w 163"/>
                  <a:gd name="T105" fmla="*/ 139 h 163"/>
                  <a:gd name="T106" fmla="*/ 36 w 163"/>
                  <a:gd name="T107" fmla="*/ 149 h 163"/>
                  <a:gd name="T108" fmla="*/ 50 w 163"/>
                  <a:gd name="T109" fmla="*/ 157 h 163"/>
                  <a:gd name="T110" fmla="*/ 64 w 163"/>
                  <a:gd name="T111" fmla="*/ 161 h 163"/>
                  <a:gd name="T112" fmla="*/ 81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1" y="163"/>
                    </a:moveTo>
                    <a:lnTo>
                      <a:pt x="88" y="162"/>
                    </a:lnTo>
                    <a:lnTo>
                      <a:pt x="88" y="161"/>
                    </a:lnTo>
                    <a:lnTo>
                      <a:pt x="90" y="161"/>
                    </a:lnTo>
                    <a:lnTo>
                      <a:pt x="92" y="161"/>
                    </a:lnTo>
                    <a:lnTo>
                      <a:pt x="97" y="161"/>
                    </a:lnTo>
                    <a:lnTo>
                      <a:pt x="104" y="158"/>
                    </a:lnTo>
                    <a:lnTo>
                      <a:pt x="104" y="157"/>
                    </a:lnTo>
                    <a:lnTo>
                      <a:pt x="105" y="157"/>
                    </a:lnTo>
                    <a:lnTo>
                      <a:pt x="108" y="157"/>
                    </a:lnTo>
                    <a:lnTo>
                      <a:pt x="112" y="157"/>
                    </a:lnTo>
                    <a:lnTo>
                      <a:pt x="118" y="152"/>
                    </a:lnTo>
                    <a:lnTo>
                      <a:pt x="126" y="149"/>
                    </a:lnTo>
                    <a:lnTo>
                      <a:pt x="132" y="144"/>
                    </a:lnTo>
                    <a:lnTo>
                      <a:pt x="139" y="139"/>
                    </a:lnTo>
                    <a:lnTo>
                      <a:pt x="144" y="132"/>
                    </a:lnTo>
                    <a:lnTo>
                      <a:pt x="148" y="126"/>
                    </a:lnTo>
                    <a:lnTo>
                      <a:pt x="152" y="119"/>
                    </a:lnTo>
                    <a:lnTo>
                      <a:pt x="157" y="113"/>
                    </a:lnTo>
                    <a:lnTo>
                      <a:pt x="157" y="108"/>
                    </a:lnTo>
                    <a:lnTo>
                      <a:pt x="157" y="106"/>
                    </a:lnTo>
                    <a:lnTo>
                      <a:pt x="157" y="104"/>
                    </a:lnTo>
                    <a:lnTo>
                      <a:pt x="158" y="104"/>
                    </a:lnTo>
                    <a:lnTo>
                      <a:pt x="160" y="97"/>
                    </a:lnTo>
                    <a:lnTo>
                      <a:pt x="160" y="92"/>
                    </a:lnTo>
                    <a:lnTo>
                      <a:pt x="160" y="90"/>
                    </a:lnTo>
                    <a:lnTo>
                      <a:pt x="160" y="89"/>
                    </a:lnTo>
                    <a:lnTo>
                      <a:pt x="162" y="89"/>
                    </a:lnTo>
                    <a:lnTo>
                      <a:pt x="163" y="82"/>
                    </a:lnTo>
                    <a:lnTo>
                      <a:pt x="160" y="65"/>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5"/>
                    </a:lnTo>
                    <a:lnTo>
                      <a:pt x="0" y="82"/>
                    </a:lnTo>
                    <a:lnTo>
                      <a:pt x="1" y="97"/>
                    </a:lnTo>
                    <a:lnTo>
                      <a:pt x="2" y="104"/>
                    </a:lnTo>
                    <a:lnTo>
                      <a:pt x="6" y="113"/>
                    </a:lnTo>
                    <a:lnTo>
                      <a:pt x="8" y="119"/>
                    </a:lnTo>
                    <a:lnTo>
                      <a:pt x="13" y="126"/>
                    </a:lnTo>
                    <a:lnTo>
                      <a:pt x="24" y="139"/>
                    </a:lnTo>
                    <a:lnTo>
                      <a:pt x="36" y="149"/>
                    </a:lnTo>
                    <a:lnTo>
                      <a:pt x="50" y="157"/>
                    </a:lnTo>
                    <a:lnTo>
                      <a:pt x="64" y="161"/>
                    </a:lnTo>
                    <a:lnTo>
                      <a:pt x="81" y="163"/>
                    </a:lnTo>
                    <a:close/>
                  </a:path>
                </a:pathLst>
              </a:custGeom>
              <a:solidFill>
                <a:srgbClr val="5A8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4" name="Freeform 87"/>
              <p:cNvSpPr>
                <a:spLocks/>
              </p:cNvSpPr>
              <p:nvPr/>
            </p:nvSpPr>
            <p:spPr bwMode="auto">
              <a:xfrm>
                <a:off x="3005138" y="4967288"/>
                <a:ext cx="87313" cy="87313"/>
              </a:xfrm>
              <a:custGeom>
                <a:avLst/>
                <a:gdLst>
                  <a:gd name="T0" fmla="*/ 81 w 163"/>
                  <a:gd name="T1" fmla="*/ 164 h 164"/>
                  <a:gd name="T2" fmla="*/ 88 w 163"/>
                  <a:gd name="T3" fmla="*/ 162 h 164"/>
                  <a:gd name="T4" fmla="*/ 88 w 163"/>
                  <a:gd name="T5" fmla="*/ 161 h 164"/>
                  <a:gd name="T6" fmla="*/ 90 w 163"/>
                  <a:gd name="T7" fmla="*/ 161 h 164"/>
                  <a:gd name="T8" fmla="*/ 92 w 163"/>
                  <a:gd name="T9" fmla="*/ 161 h 164"/>
                  <a:gd name="T10" fmla="*/ 97 w 163"/>
                  <a:gd name="T11" fmla="*/ 161 h 164"/>
                  <a:gd name="T12" fmla="*/ 104 w 163"/>
                  <a:gd name="T13" fmla="*/ 159 h 164"/>
                  <a:gd name="T14" fmla="*/ 104 w 163"/>
                  <a:gd name="T15" fmla="*/ 158 h 164"/>
                  <a:gd name="T16" fmla="*/ 105 w 163"/>
                  <a:gd name="T17" fmla="*/ 158 h 164"/>
                  <a:gd name="T18" fmla="*/ 108 w 163"/>
                  <a:gd name="T19" fmla="*/ 158 h 164"/>
                  <a:gd name="T20" fmla="*/ 112 w 163"/>
                  <a:gd name="T21" fmla="*/ 158 h 164"/>
                  <a:gd name="T22" fmla="*/ 118 w 163"/>
                  <a:gd name="T23" fmla="*/ 153 h 164"/>
                  <a:gd name="T24" fmla="*/ 126 w 163"/>
                  <a:gd name="T25" fmla="*/ 149 h 164"/>
                  <a:gd name="T26" fmla="*/ 132 w 163"/>
                  <a:gd name="T27" fmla="*/ 144 h 164"/>
                  <a:gd name="T28" fmla="*/ 139 w 163"/>
                  <a:gd name="T29" fmla="*/ 140 h 164"/>
                  <a:gd name="T30" fmla="*/ 144 w 163"/>
                  <a:gd name="T31" fmla="*/ 132 h 164"/>
                  <a:gd name="T32" fmla="*/ 148 w 163"/>
                  <a:gd name="T33" fmla="*/ 126 h 164"/>
                  <a:gd name="T34" fmla="*/ 152 w 163"/>
                  <a:gd name="T35" fmla="*/ 119 h 164"/>
                  <a:gd name="T36" fmla="*/ 157 w 163"/>
                  <a:gd name="T37" fmla="*/ 113 h 164"/>
                  <a:gd name="T38" fmla="*/ 157 w 163"/>
                  <a:gd name="T39" fmla="*/ 108 h 164"/>
                  <a:gd name="T40" fmla="*/ 157 w 163"/>
                  <a:gd name="T41" fmla="*/ 106 h 164"/>
                  <a:gd name="T42" fmla="*/ 157 w 163"/>
                  <a:gd name="T43" fmla="*/ 105 h 164"/>
                  <a:gd name="T44" fmla="*/ 158 w 163"/>
                  <a:gd name="T45" fmla="*/ 105 h 164"/>
                  <a:gd name="T46" fmla="*/ 160 w 163"/>
                  <a:gd name="T47" fmla="*/ 98 h 164"/>
                  <a:gd name="T48" fmla="*/ 160 w 163"/>
                  <a:gd name="T49" fmla="*/ 93 h 164"/>
                  <a:gd name="T50" fmla="*/ 160 w 163"/>
                  <a:gd name="T51" fmla="*/ 90 h 164"/>
                  <a:gd name="T52" fmla="*/ 160 w 163"/>
                  <a:gd name="T53" fmla="*/ 89 h 164"/>
                  <a:gd name="T54" fmla="*/ 162 w 163"/>
                  <a:gd name="T55" fmla="*/ 89 h 164"/>
                  <a:gd name="T56" fmla="*/ 163 w 163"/>
                  <a:gd name="T57" fmla="*/ 82 h 164"/>
                  <a:gd name="T58" fmla="*/ 160 w 163"/>
                  <a:gd name="T59" fmla="*/ 65 h 164"/>
                  <a:gd name="T60" fmla="*/ 157 w 163"/>
                  <a:gd name="T61" fmla="*/ 51 h 164"/>
                  <a:gd name="T62" fmla="*/ 148 w 163"/>
                  <a:gd name="T63" fmla="*/ 36 h 164"/>
                  <a:gd name="T64" fmla="*/ 139 w 163"/>
                  <a:gd name="T65" fmla="*/ 24 h 164"/>
                  <a:gd name="T66" fmla="*/ 126 w 163"/>
                  <a:gd name="T67" fmla="*/ 14 h 164"/>
                  <a:gd name="T68" fmla="*/ 118 w 163"/>
                  <a:gd name="T69" fmla="*/ 9 h 164"/>
                  <a:gd name="T70" fmla="*/ 112 w 163"/>
                  <a:gd name="T71" fmla="*/ 6 h 164"/>
                  <a:gd name="T72" fmla="*/ 104 w 163"/>
                  <a:gd name="T73" fmla="*/ 3 h 164"/>
                  <a:gd name="T74" fmla="*/ 97 w 163"/>
                  <a:gd name="T75" fmla="*/ 2 h 164"/>
                  <a:gd name="T76" fmla="*/ 81 w 163"/>
                  <a:gd name="T77" fmla="*/ 0 h 164"/>
                  <a:gd name="T78" fmla="*/ 64 w 163"/>
                  <a:gd name="T79" fmla="*/ 2 h 164"/>
                  <a:gd name="T80" fmla="*/ 50 w 163"/>
                  <a:gd name="T81" fmla="*/ 6 h 164"/>
                  <a:gd name="T82" fmla="*/ 36 w 163"/>
                  <a:gd name="T83" fmla="*/ 14 h 164"/>
                  <a:gd name="T84" fmla="*/ 24 w 163"/>
                  <a:gd name="T85" fmla="*/ 24 h 164"/>
                  <a:gd name="T86" fmla="*/ 13 w 163"/>
                  <a:gd name="T87" fmla="*/ 36 h 164"/>
                  <a:gd name="T88" fmla="*/ 6 w 163"/>
                  <a:gd name="T89" fmla="*/ 51 h 164"/>
                  <a:gd name="T90" fmla="*/ 1 w 163"/>
                  <a:gd name="T91" fmla="*/ 65 h 164"/>
                  <a:gd name="T92" fmla="*/ 0 w 163"/>
                  <a:gd name="T93" fmla="*/ 82 h 164"/>
                  <a:gd name="T94" fmla="*/ 1 w 163"/>
                  <a:gd name="T95" fmla="*/ 98 h 164"/>
                  <a:gd name="T96" fmla="*/ 2 w 163"/>
                  <a:gd name="T97" fmla="*/ 105 h 164"/>
                  <a:gd name="T98" fmla="*/ 6 w 163"/>
                  <a:gd name="T99" fmla="*/ 113 h 164"/>
                  <a:gd name="T100" fmla="*/ 8 w 163"/>
                  <a:gd name="T101" fmla="*/ 119 h 164"/>
                  <a:gd name="T102" fmla="*/ 13 w 163"/>
                  <a:gd name="T103" fmla="*/ 126 h 164"/>
                  <a:gd name="T104" fmla="*/ 24 w 163"/>
                  <a:gd name="T105" fmla="*/ 140 h 164"/>
                  <a:gd name="T106" fmla="*/ 36 w 163"/>
                  <a:gd name="T107" fmla="*/ 149 h 164"/>
                  <a:gd name="T108" fmla="*/ 50 w 163"/>
                  <a:gd name="T109" fmla="*/ 158 h 164"/>
                  <a:gd name="T110" fmla="*/ 64 w 163"/>
                  <a:gd name="T111" fmla="*/ 161 h 164"/>
                  <a:gd name="T112" fmla="*/ 81 w 163"/>
                  <a:gd name="T11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4">
                    <a:moveTo>
                      <a:pt x="81" y="164"/>
                    </a:moveTo>
                    <a:lnTo>
                      <a:pt x="88" y="162"/>
                    </a:lnTo>
                    <a:lnTo>
                      <a:pt x="88" y="161"/>
                    </a:lnTo>
                    <a:lnTo>
                      <a:pt x="90" y="161"/>
                    </a:lnTo>
                    <a:lnTo>
                      <a:pt x="92" y="161"/>
                    </a:lnTo>
                    <a:lnTo>
                      <a:pt x="97" y="161"/>
                    </a:lnTo>
                    <a:lnTo>
                      <a:pt x="104" y="159"/>
                    </a:lnTo>
                    <a:lnTo>
                      <a:pt x="104" y="158"/>
                    </a:lnTo>
                    <a:lnTo>
                      <a:pt x="105" y="158"/>
                    </a:lnTo>
                    <a:lnTo>
                      <a:pt x="108" y="158"/>
                    </a:lnTo>
                    <a:lnTo>
                      <a:pt x="112" y="158"/>
                    </a:lnTo>
                    <a:lnTo>
                      <a:pt x="118" y="153"/>
                    </a:lnTo>
                    <a:lnTo>
                      <a:pt x="126" y="149"/>
                    </a:lnTo>
                    <a:lnTo>
                      <a:pt x="132" y="144"/>
                    </a:lnTo>
                    <a:lnTo>
                      <a:pt x="139" y="140"/>
                    </a:lnTo>
                    <a:lnTo>
                      <a:pt x="144" y="132"/>
                    </a:lnTo>
                    <a:lnTo>
                      <a:pt x="148" y="126"/>
                    </a:lnTo>
                    <a:lnTo>
                      <a:pt x="152" y="119"/>
                    </a:lnTo>
                    <a:lnTo>
                      <a:pt x="157" y="113"/>
                    </a:lnTo>
                    <a:lnTo>
                      <a:pt x="157" y="108"/>
                    </a:lnTo>
                    <a:lnTo>
                      <a:pt x="157" y="106"/>
                    </a:lnTo>
                    <a:lnTo>
                      <a:pt x="157" y="105"/>
                    </a:lnTo>
                    <a:lnTo>
                      <a:pt x="158" y="105"/>
                    </a:lnTo>
                    <a:lnTo>
                      <a:pt x="160" y="98"/>
                    </a:lnTo>
                    <a:lnTo>
                      <a:pt x="160" y="93"/>
                    </a:lnTo>
                    <a:lnTo>
                      <a:pt x="160" y="90"/>
                    </a:lnTo>
                    <a:lnTo>
                      <a:pt x="160" y="89"/>
                    </a:lnTo>
                    <a:lnTo>
                      <a:pt x="162" y="89"/>
                    </a:lnTo>
                    <a:lnTo>
                      <a:pt x="163" y="82"/>
                    </a:lnTo>
                    <a:lnTo>
                      <a:pt x="160" y="65"/>
                    </a:lnTo>
                    <a:lnTo>
                      <a:pt x="157" y="51"/>
                    </a:lnTo>
                    <a:lnTo>
                      <a:pt x="148" y="36"/>
                    </a:lnTo>
                    <a:lnTo>
                      <a:pt x="139" y="24"/>
                    </a:lnTo>
                    <a:lnTo>
                      <a:pt x="126" y="14"/>
                    </a:lnTo>
                    <a:lnTo>
                      <a:pt x="118" y="9"/>
                    </a:lnTo>
                    <a:lnTo>
                      <a:pt x="112" y="6"/>
                    </a:lnTo>
                    <a:lnTo>
                      <a:pt x="104" y="3"/>
                    </a:lnTo>
                    <a:lnTo>
                      <a:pt x="97" y="2"/>
                    </a:lnTo>
                    <a:lnTo>
                      <a:pt x="81" y="0"/>
                    </a:lnTo>
                    <a:lnTo>
                      <a:pt x="64" y="2"/>
                    </a:lnTo>
                    <a:lnTo>
                      <a:pt x="50" y="6"/>
                    </a:lnTo>
                    <a:lnTo>
                      <a:pt x="36" y="14"/>
                    </a:lnTo>
                    <a:lnTo>
                      <a:pt x="24" y="24"/>
                    </a:lnTo>
                    <a:lnTo>
                      <a:pt x="13" y="36"/>
                    </a:lnTo>
                    <a:lnTo>
                      <a:pt x="6" y="51"/>
                    </a:lnTo>
                    <a:lnTo>
                      <a:pt x="1" y="65"/>
                    </a:lnTo>
                    <a:lnTo>
                      <a:pt x="0" y="82"/>
                    </a:lnTo>
                    <a:lnTo>
                      <a:pt x="1" y="98"/>
                    </a:lnTo>
                    <a:lnTo>
                      <a:pt x="2" y="105"/>
                    </a:lnTo>
                    <a:lnTo>
                      <a:pt x="6" y="113"/>
                    </a:lnTo>
                    <a:lnTo>
                      <a:pt x="8" y="119"/>
                    </a:lnTo>
                    <a:lnTo>
                      <a:pt x="13" y="126"/>
                    </a:lnTo>
                    <a:lnTo>
                      <a:pt x="24" y="140"/>
                    </a:lnTo>
                    <a:lnTo>
                      <a:pt x="36" y="149"/>
                    </a:lnTo>
                    <a:lnTo>
                      <a:pt x="50" y="158"/>
                    </a:lnTo>
                    <a:lnTo>
                      <a:pt x="64" y="161"/>
                    </a:lnTo>
                    <a:lnTo>
                      <a:pt x="81" y="164"/>
                    </a:lnTo>
                    <a:close/>
                  </a:path>
                </a:pathLst>
              </a:custGeom>
              <a:solidFill>
                <a:srgbClr val="797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5" name="Freeform 88"/>
              <p:cNvSpPr>
                <a:spLocks/>
              </p:cNvSpPr>
              <p:nvPr/>
            </p:nvSpPr>
            <p:spPr bwMode="auto">
              <a:xfrm>
                <a:off x="3005138" y="5127625"/>
                <a:ext cx="87313" cy="85725"/>
              </a:xfrm>
              <a:custGeom>
                <a:avLst/>
                <a:gdLst>
                  <a:gd name="T0" fmla="*/ 0 w 163"/>
                  <a:gd name="T1" fmla="*/ 81 h 163"/>
                  <a:gd name="T2" fmla="*/ 1 w 163"/>
                  <a:gd name="T3" fmla="*/ 97 h 163"/>
                  <a:gd name="T4" fmla="*/ 2 w 163"/>
                  <a:gd name="T5" fmla="*/ 104 h 163"/>
                  <a:gd name="T6" fmla="*/ 6 w 163"/>
                  <a:gd name="T7" fmla="*/ 112 h 163"/>
                  <a:gd name="T8" fmla="*/ 8 w 163"/>
                  <a:gd name="T9" fmla="*/ 118 h 163"/>
                  <a:gd name="T10" fmla="*/ 13 w 163"/>
                  <a:gd name="T11" fmla="*/ 126 h 163"/>
                  <a:gd name="T12" fmla="*/ 24 w 163"/>
                  <a:gd name="T13" fmla="*/ 139 h 163"/>
                  <a:gd name="T14" fmla="*/ 36 w 163"/>
                  <a:gd name="T15" fmla="*/ 148 h 163"/>
                  <a:gd name="T16" fmla="*/ 50 w 163"/>
                  <a:gd name="T17" fmla="*/ 157 h 163"/>
                  <a:gd name="T18" fmla="*/ 64 w 163"/>
                  <a:gd name="T19" fmla="*/ 160 h 163"/>
                  <a:gd name="T20" fmla="*/ 81 w 163"/>
                  <a:gd name="T21" fmla="*/ 163 h 163"/>
                  <a:gd name="T22" fmla="*/ 88 w 163"/>
                  <a:gd name="T23" fmla="*/ 162 h 163"/>
                  <a:gd name="T24" fmla="*/ 88 w 163"/>
                  <a:gd name="T25" fmla="*/ 160 h 163"/>
                  <a:gd name="T26" fmla="*/ 90 w 163"/>
                  <a:gd name="T27" fmla="*/ 160 h 163"/>
                  <a:gd name="T28" fmla="*/ 92 w 163"/>
                  <a:gd name="T29" fmla="*/ 160 h 163"/>
                  <a:gd name="T30" fmla="*/ 97 w 163"/>
                  <a:gd name="T31" fmla="*/ 160 h 163"/>
                  <a:gd name="T32" fmla="*/ 104 w 163"/>
                  <a:gd name="T33" fmla="*/ 158 h 163"/>
                  <a:gd name="T34" fmla="*/ 104 w 163"/>
                  <a:gd name="T35" fmla="*/ 157 h 163"/>
                  <a:gd name="T36" fmla="*/ 105 w 163"/>
                  <a:gd name="T37" fmla="*/ 157 h 163"/>
                  <a:gd name="T38" fmla="*/ 108 w 163"/>
                  <a:gd name="T39" fmla="*/ 157 h 163"/>
                  <a:gd name="T40" fmla="*/ 112 w 163"/>
                  <a:gd name="T41" fmla="*/ 157 h 163"/>
                  <a:gd name="T42" fmla="*/ 118 w 163"/>
                  <a:gd name="T43" fmla="*/ 152 h 163"/>
                  <a:gd name="T44" fmla="*/ 126 w 163"/>
                  <a:gd name="T45" fmla="*/ 148 h 163"/>
                  <a:gd name="T46" fmla="*/ 132 w 163"/>
                  <a:gd name="T47" fmla="*/ 144 h 163"/>
                  <a:gd name="T48" fmla="*/ 139 w 163"/>
                  <a:gd name="T49" fmla="*/ 139 h 163"/>
                  <a:gd name="T50" fmla="*/ 144 w 163"/>
                  <a:gd name="T51" fmla="*/ 132 h 163"/>
                  <a:gd name="T52" fmla="*/ 148 w 163"/>
                  <a:gd name="T53" fmla="*/ 126 h 163"/>
                  <a:gd name="T54" fmla="*/ 152 w 163"/>
                  <a:gd name="T55" fmla="*/ 118 h 163"/>
                  <a:gd name="T56" fmla="*/ 157 w 163"/>
                  <a:gd name="T57" fmla="*/ 112 h 163"/>
                  <a:gd name="T58" fmla="*/ 157 w 163"/>
                  <a:gd name="T59" fmla="*/ 108 h 163"/>
                  <a:gd name="T60" fmla="*/ 157 w 163"/>
                  <a:gd name="T61" fmla="*/ 105 h 163"/>
                  <a:gd name="T62" fmla="*/ 157 w 163"/>
                  <a:gd name="T63" fmla="*/ 104 h 163"/>
                  <a:gd name="T64" fmla="*/ 158 w 163"/>
                  <a:gd name="T65" fmla="*/ 104 h 163"/>
                  <a:gd name="T66" fmla="*/ 160 w 163"/>
                  <a:gd name="T67" fmla="*/ 97 h 163"/>
                  <a:gd name="T68" fmla="*/ 160 w 163"/>
                  <a:gd name="T69" fmla="*/ 92 h 163"/>
                  <a:gd name="T70" fmla="*/ 160 w 163"/>
                  <a:gd name="T71" fmla="*/ 90 h 163"/>
                  <a:gd name="T72" fmla="*/ 160 w 163"/>
                  <a:gd name="T73" fmla="*/ 88 h 163"/>
                  <a:gd name="T74" fmla="*/ 162 w 163"/>
                  <a:gd name="T75" fmla="*/ 88 h 163"/>
                  <a:gd name="T76" fmla="*/ 163 w 163"/>
                  <a:gd name="T77" fmla="*/ 81 h 163"/>
                  <a:gd name="T78" fmla="*/ 160 w 163"/>
                  <a:gd name="T79" fmla="*/ 64 h 163"/>
                  <a:gd name="T80" fmla="*/ 157 w 163"/>
                  <a:gd name="T81" fmla="*/ 50 h 163"/>
                  <a:gd name="T82" fmla="*/ 148 w 163"/>
                  <a:gd name="T83" fmla="*/ 36 h 163"/>
                  <a:gd name="T84" fmla="*/ 139 w 163"/>
                  <a:gd name="T85" fmla="*/ 24 h 163"/>
                  <a:gd name="T86" fmla="*/ 126 w 163"/>
                  <a:gd name="T87" fmla="*/ 13 h 163"/>
                  <a:gd name="T88" fmla="*/ 118 w 163"/>
                  <a:gd name="T89" fmla="*/ 8 h 163"/>
                  <a:gd name="T90" fmla="*/ 112 w 163"/>
                  <a:gd name="T91" fmla="*/ 6 h 163"/>
                  <a:gd name="T92" fmla="*/ 104 w 163"/>
                  <a:gd name="T93" fmla="*/ 2 h 163"/>
                  <a:gd name="T94" fmla="*/ 97 w 163"/>
                  <a:gd name="T95" fmla="*/ 1 h 163"/>
                  <a:gd name="T96" fmla="*/ 81 w 163"/>
                  <a:gd name="T97" fmla="*/ 0 h 163"/>
                  <a:gd name="T98" fmla="*/ 64 w 163"/>
                  <a:gd name="T99" fmla="*/ 1 h 163"/>
                  <a:gd name="T100" fmla="*/ 50 w 163"/>
                  <a:gd name="T101" fmla="*/ 6 h 163"/>
                  <a:gd name="T102" fmla="*/ 36 w 163"/>
                  <a:gd name="T103" fmla="*/ 13 h 163"/>
                  <a:gd name="T104" fmla="*/ 24 w 163"/>
                  <a:gd name="T105" fmla="*/ 24 h 163"/>
                  <a:gd name="T106" fmla="*/ 13 w 163"/>
                  <a:gd name="T107" fmla="*/ 36 h 163"/>
                  <a:gd name="T108" fmla="*/ 6 w 163"/>
                  <a:gd name="T109" fmla="*/ 50 h 163"/>
                  <a:gd name="T110" fmla="*/ 1 w 163"/>
                  <a:gd name="T111" fmla="*/ 64 h 163"/>
                  <a:gd name="T112" fmla="*/ 0 w 163"/>
                  <a:gd name="T113"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0" y="81"/>
                    </a:moveTo>
                    <a:lnTo>
                      <a:pt x="1" y="97"/>
                    </a:lnTo>
                    <a:lnTo>
                      <a:pt x="2" y="104"/>
                    </a:lnTo>
                    <a:lnTo>
                      <a:pt x="6" y="112"/>
                    </a:lnTo>
                    <a:lnTo>
                      <a:pt x="8" y="118"/>
                    </a:lnTo>
                    <a:lnTo>
                      <a:pt x="13" y="126"/>
                    </a:lnTo>
                    <a:lnTo>
                      <a:pt x="24" y="139"/>
                    </a:lnTo>
                    <a:lnTo>
                      <a:pt x="36" y="148"/>
                    </a:lnTo>
                    <a:lnTo>
                      <a:pt x="50" y="157"/>
                    </a:lnTo>
                    <a:lnTo>
                      <a:pt x="64" y="160"/>
                    </a:lnTo>
                    <a:lnTo>
                      <a:pt x="81" y="163"/>
                    </a:lnTo>
                    <a:lnTo>
                      <a:pt x="88" y="162"/>
                    </a:lnTo>
                    <a:lnTo>
                      <a:pt x="88" y="160"/>
                    </a:lnTo>
                    <a:lnTo>
                      <a:pt x="90" y="160"/>
                    </a:lnTo>
                    <a:lnTo>
                      <a:pt x="92" y="160"/>
                    </a:lnTo>
                    <a:lnTo>
                      <a:pt x="97" y="160"/>
                    </a:lnTo>
                    <a:lnTo>
                      <a:pt x="104" y="158"/>
                    </a:lnTo>
                    <a:lnTo>
                      <a:pt x="104" y="157"/>
                    </a:lnTo>
                    <a:lnTo>
                      <a:pt x="105" y="157"/>
                    </a:lnTo>
                    <a:lnTo>
                      <a:pt x="108" y="157"/>
                    </a:lnTo>
                    <a:lnTo>
                      <a:pt x="112" y="157"/>
                    </a:lnTo>
                    <a:lnTo>
                      <a:pt x="118" y="152"/>
                    </a:lnTo>
                    <a:lnTo>
                      <a:pt x="126" y="148"/>
                    </a:lnTo>
                    <a:lnTo>
                      <a:pt x="132" y="144"/>
                    </a:lnTo>
                    <a:lnTo>
                      <a:pt x="139" y="139"/>
                    </a:lnTo>
                    <a:lnTo>
                      <a:pt x="144" y="132"/>
                    </a:lnTo>
                    <a:lnTo>
                      <a:pt x="148" y="126"/>
                    </a:lnTo>
                    <a:lnTo>
                      <a:pt x="152" y="118"/>
                    </a:lnTo>
                    <a:lnTo>
                      <a:pt x="157" y="112"/>
                    </a:lnTo>
                    <a:lnTo>
                      <a:pt x="157" y="108"/>
                    </a:lnTo>
                    <a:lnTo>
                      <a:pt x="157" y="105"/>
                    </a:lnTo>
                    <a:lnTo>
                      <a:pt x="157" y="104"/>
                    </a:lnTo>
                    <a:lnTo>
                      <a:pt x="158" y="104"/>
                    </a:lnTo>
                    <a:lnTo>
                      <a:pt x="160" y="97"/>
                    </a:lnTo>
                    <a:lnTo>
                      <a:pt x="160" y="92"/>
                    </a:lnTo>
                    <a:lnTo>
                      <a:pt x="160" y="90"/>
                    </a:lnTo>
                    <a:lnTo>
                      <a:pt x="160" y="88"/>
                    </a:lnTo>
                    <a:lnTo>
                      <a:pt x="162" y="88"/>
                    </a:lnTo>
                    <a:lnTo>
                      <a:pt x="163" y="81"/>
                    </a:lnTo>
                    <a:lnTo>
                      <a:pt x="160" y="64"/>
                    </a:lnTo>
                    <a:lnTo>
                      <a:pt x="157" y="50"/>
                    </a:lnTo>
                    <a:lnTo>
                      <a:pt x="148" y="36"/>
                    </a:lnTo>
                    <a:lnTo>
                      <a:pt x="139" y="24"/>
                    </a:lnTo>
                    <a:lnTo>
                      <a:pt x="126" y="13"/>
                    </a:lnTo>
                    <a:lnTo>
                      <a:pt x="118" y="8"/>
                    </a:lnTo>
                    <a:lnTo>
                      <a:pt x="112" y="6"/>
                    </a:lnTo>
                    <a:lnTo>
                      <a:pt x="104" y="2"/>
                    </a:lnTo>
                    <a:lnTo>
                      <a:pt x="97" y="1"/>
                    </a:lnTo>
                    <a:lnTo>
                      <a:pt x="81" y="0"/>
                    </a:lnTo>
                    <a:lnTo>
                      <a:pt x="64" y="1"/>
                    </a:lnTo>
                    <a:lnTo>
                      <a:pt x="50" y="6"/>
                    </a:lnTo>
                    <a:lnTo>
                      <a:pt x="36" y="13"/>
                    </a:lnTo>
                    <a:lnTo>
                      <a:pt x="24" y="24"/>
                    </a:lnTo>
                    <a:lnTo>
                      <a:pt x="13" y="36"/>
                    </a:lnTo>
                    <a:lnTo>
                      <a:pt x="6" y="50"/>
                    </a:lnTo>
                    <a:lnTo>
                      <a:pt x="1" y="64"/>
                    </a:lnTo>
                    <a:lnTo>
                      <a:pt x="0" y="81"/>
                    </a:lnTo>
                    <a:close/>
                  </a:path>
                </a:pathLst>
              </a:custGeom>
              <a:solidFill>
                <a:srgbClr val="694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38" name="Freeform 91"/>
              <p:cNvSpPr>
                <a:spLocks/>
              </p:cNvSpPr>
              <p:nvPr/>
            </p:nvSpPr>
            <p:spPr bwMode="auto">
              <a:xfrm>
                <a:off x="3000375" y="3675063"/>
                <a:ext cx="87313" cy="85725"/>
              </a:xfrm>
              <a:custGeom>
                <a:avLst/>
                <a:gdLst>
                  <a:gd name="T0" fmla="*/ 82 w 163"/>
                  <a:gd name="T1" fmla="*/ 163 h 163"/>
                  <a:gd name="T2" fmla="*/ 89 w 163"/>
                  <a:gd name="T3" fmla="*/ 162 h 163"/>
                  <a:gd name="T4" fmla="*/ 89 w 163"/>
                  <a:gd name="T5" fmla="*/ 160 h 163"/>
                  <a:gd name="T6" fmla="*/ 90 w 163"/>
                  <a:gd name="T7" fmla="*/ 160 h 163"/>
                  <a:gd name="T8" fmla="*/ 93 w 163"/>
                  <a:gd name="T9" fmla="*/ 160 h 163"/>
                  <a:gd name="T10" fmla="*/ 97 w 163"/>
                  <a:gd name="T11" fmla="*/ 160 h 163"/>
                  <a:gd name="T12" fmla="*/ 105 w 163"/>
                  <a:gd name="T13" fmla="*/ 158 h 163"/>
                  <a:gd name="T14" fmla="*/ 105 w 163"/>
                  <a:gd name="T15" fmla="*/ 157 h 163"/>
                  <a:gd name="T16" fmla="*/ 106 w 163"/>
                  <a:gd name="T17" fmla="*/ 157 h 163"/>
                  <a:gd name="T18" fmla="*/ 108 w 163"/>
                  <a:gd name="T19" fmla="*/ 157 h 163"/>
                  <a:gd name="T20" fmla="*/ 113 w 163"/>
                  <a:gd name="T21" fmla="*/ 157 h 163"/>
                  <a:gd name="T22" fmla="*/ 119 w 163"/>
                  <a:gd name="T23" fmla="*/ 152 h 163"/>
                  <a:gd name="T24" fmla="*/ 126 w 163"/>
                  <a:gd name="T25" fmla="*/ 148 h 163"/>
                  <a:gd name="T26" fmla="*/ 132 w 163"/>
                  <a:gd name="T27" fmla="*/ 144 h 163"/>
                  <a:gd name="T28" fmla="*/ 139 w 163"/>
                  <a:gd name="T29" fmla="*/ 139 h 163"/>
                  <a:gd name="T30" fmla="*/ 144 w 163"/>
                  <a:gd name="T31" fmla="*/ 132 h 163"/>
                  <a:gd name="T32" fmla="*/ 149 w 163"/>
                  <a:gd name="T33" fmla="*/ 126 h 163"/>
                  <a:gd name="T34" fmla="*/ 153 w 163"/>
                  <a:gd name="T35" fmla="*/ 118 h 163"/>
                  <a:gd name="T36" fmla="*/ 157 w 163"/>
                  <a:gd name="T37" fmla="*/ 112 h 163"/>
                  <a:gd name="T38" fmla="*/ 157 w 163"/>
                  <a:gd name="T39" fmla="*/ 108 h 163"/>
                  <a:gd name="T40" fmla="*/ 157 w 163"/>
                  <a:gd name="T41" fmla="*/ 105 h 163"/>
                  <a:gd name="T42" fmla="*/ 157 w 163"/>
                  <a:gd name="T43" fmla="*/ 104 h 163"/>
                  <a:gd name="T44" fmla="*/ 159 w 163"/>
                  <a:gd name="T45" fmla="*/ 104 h 163"/>
                  <a:gd name="T46" fmla="*/ 161 w 163"/>
                  <a:gd name="T47" fmla="*/ 97 h 163"/>
                  <a:gd name="T48" fmla="*/ 161 w 163"/>
                  <a:gd name="T49" fmla="*/ 92 h 163"/>
                  <a:gd name="T50" fmla="*/ 161 w 163"/>
                  <a:gd name="T51" fmla="*/ 90 h 163"/>
                  <a:gd name="T52" fmla="*/ 161 w 163"/>
                  <a:gd name="T53" fmla="*/ 88 h 163"/>
                  <a:gd name="T54" fmla="*/ 162 w 163"/>
                  <a:gd name="T55" fmla="*/ 88 h 163"/>
                  <a:gd name="T56" fmla="*/ 163 w 163"/>
                  <a:gd name="T57" fmla="*/ 81 h 163"/>
                  <a:gd name="T58" fmla="*/ 161 w 163"/>
                  <a:gd name="T59" fmla="*/ 64 h 163"/>
                  <a:gd name="T60" fmla="*/ 157 w 163"/>
                  <a:gd name="T61" fmla="*/ 50 h 163"/>
                  <a:gd name="T62" fmla="*/ 149 w 163"/>
                  <a:gd name="T63" fmla="*/ 36 h 163"/>
                  <a:gd name="T64" fmla="*/ 139 w 163"/>
                  <a:gd name="T65" fmla="*/ 24 h 163"/>
                  <a:gd name="T66" fmla="*/ 126 w 163"/>
                  <a:gd name="T67" fmla="*/ 13 h 163"/>
                  <a:gd name="T68" fmla="*/ 119 w 163"/>
                  <a:gd name="T69" fmla="*/ 8 h 163"/>
                  <a:gd name="T70" fmla="*/ 113 w 163"/>
                  <a:gd name="T71" fmla="*/ 6 h 163"/>
                  <a:gd name="T72" fmla="*/ 105 w 163"/>
                  <a:gd name="T73" fmla="*/ 2 h 163"/>
                  <a:gd name="T74" fmla="*/ 97 w 163"/>
                  <a:gd name="T75" fmla="*/ 1 h 163"/>
                  <a:gd name="T76" fmla="*/ 82 w 163"/>
                  <a:gd name="T77" fmla="*/ 0 h 163"/>
                  <a:gd name="T78" fmla="*/ 65 w 163"/>
                  <a:gd name="T79" fmla="*/ 1 h 163"/>
                  <a:gd name="T80" fmla="*/ 51 w 163"/>
                  <a:gd name="T81" fmla="*/ 6 h 163"/>
                  <a:gd name="T82" fmla="*/ 36 w 163"/>
                  <a:gd name="T83" fmla="*/ 13 h 163"/>
                  <a:gd name="T84" fmla="*/ 24 w 163"/>
                  <a:gd name="T85" fmla="*/ 24 h 163"/>
                  <a:gd name="T86" fmla="*/ 13 w 163"/>
                  <a:gd name="T87" fmla="*/ 36 h 163"/>
                  <a:gd name="T88" fmla="*/ 6 w 163"/>
                  <a:gd name="T89" fmla="*/ 50 h 163"/>
                  <a:gd name="T90" fmla="*/ 1 w 163"/>
                  <a:gd name="T91" fmla="*/ 64 h 163"/>
                  <a:gd name="T92" fmla="*/ 0 w 163"/>
                  <a:gd name="T93" fmla="*/ 81 h 163"/>
                  <a:gd name="T94" fmla="*/ 1 w 163"/>
                  <a:gd name="T95" fmla="*/ 97 h 163"/>
                  <a:gd name="T96" fmla="*/ 3 w 163"/>
                  <a:gd name="T97" fmla="*/ 104 h 163"/>
                  <a:gd name="T98" fmla="*/ 6 w 163"/>
                  <a:gd name="T99" fmla="*/ 112 h 163"/>
                  <a:gd name="T100" fmla="*/ 9 w 163"/>
                  <a:gd name="T101" fmla="*/ 118 h 163"/>
                  <a:gd name="T102" fmla="*/ 13 w 163"/>
                  <a:gd name="T103" fmla="*/ 126 h 163"/>
                  <a:gd name="T104" fmla="*/ 24 w 163"/>
                  <a:gd name="T105" fmla="*/ 139 h 163"/>
                  <a:gd name="T106" fmla="*/ 36 w 163"/>
                  <a:gd name="T107" fmla="*/ 148 h 163"/>
                  <a:gd name="T108" fmla="*/ 51 w 163"/>
                  <a:gd name="T109" fmla="*/ 157 h 163"/>
                  <a:gd name="T110" fmla="*/ 65 w 163"/>
                  <a:gd name="T111" fmla="*/ 160 h 163"/>
                  <a:gd name="T112" fmla="*/ 82 w 163"/>
                  <a:gd name="T11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63">
                    <a:moveTo>
                      <a:pt x="82" y="163"/>
                    </a:moveTo>
                    <a:lnTo>
                      <a:pt x="89" y="162"/>
                    </a:lnTo>
                    <a:lnTo>
                      <a:pt x="89" y="160"/>
                    </a:lnTo>
                    <a:lnTo>
                      <a:pt x="90" y="160"/>
                    </a:lnTo>
                    <a:lnTo>
                      <a:pt x="93" y="160"/>
                    </a:lnTo>
                    <a:lnTo>
                      <a:pt x="97" y="160"/>
                    </a:lnTo>
                    <a:lnTo>
                      <a:pt x="105" y="158"/>
                    </a:lnTo>
                    <a:lnTo>
                      <a:pt x="105" y="157"/>
                    </a:lnTo>
                    <a:lnTo>
                      <a:pt x="106" y="157"/>
                    </a:lnTo>
                    <a:lnTo>
                      <a:pt x="108" y="157"/>
                    </a:lnTo>
                    <a:lnTo>
                      <a:pt x="113" y="157"/>
                    </a:lnTo>
                    <a:lnTo>
                      <a:pt x="119" y="152"/>
                    </a:lnTo>
                    <a:lnTo>
                      <a:pt x="126" y="148"/>
                    </a:lnTo>
                    <a:lnTo>
                      <a:pt x="132" y="144"/>
                    </a:lnTo>
                    <a:lnTo>
                      <a:pt x="139" y="139"/>
                    </a:lnTo>
                    <a:lnTo>
                      <a:pt x="144" y="132"/>
                    </a:lnTo>
                    <a:lnTo>
                      <a:pt x="149" y="126"/>
                    </a:lnTo>
                    <a:lnTo>
                      <a:pt x="153" y="118"/>
                    </a:lnTo>
                    <a:lnTo>
                      <a:pt x="157" y="112"/>
                    </a:lnTo>
                    <a:lnTo>
                      <a:pt x="157" y="108"/>
                    </a:lnTo>
                    <a:lnTo>
                      <a:pt x="157" y="105"/>
                    </a:lnTo>
                    <a:lnTo>
                      <a:pt x="157" y="104"/>
                    </a:lnTo>
                    <a:lnTo>
                      <a:pt x="159" y="104"/>
                    </a:lnTo>
                    <a:lnTo>
                      <a:pt x="161" y="97"/>
                    </a:lnTo>
                    <a:lnTo>
                      <a:pt x="161" y="92"/>
                    </a:lnTo>
                    <a:lnTo>
                      <a:pt x="161" y="90"/>
                    </a:lnTo>
                    <a:lnTo>
                      <a:pt x="161" y="88"/>
                    </a:lnTo>
                    <a:lnTo>
                      <a:pt x="162" y="88"/>
                    </a:lnTo>
                    <a:lnTo>
                      <a:pt x="163" y="81"/>
                    </a:lnTo>
                    <a:lnTo>
                      <a:pt x="161" y="64"/>
                    </a:lnTo>
                    <a:lnTo>
                      <a:pt x="157" y="50"/>
                    </a:lnTo>
                    <a:lnTo>
                      <a:pt x="149" y="36"/>
                    </a:lnTo>
                    <a:lnTo>
                      <a:pt x="139" y="24"/>
                    </a:lnTo>
                    <a:lnTo>
                      <a:pt x="126" y="13"/>
                    </a:lnTo>
                    <a:lnTo>
                      <a:pt x="119" y="8"/>
                    </a:lnTo>
                    <a:lnTo>
                      <a:pt x="113" y="6"/>
                    </a:lnTo>
                    <a:lnTo>
                      <a:pt x="105" y="2"/>
                    </a:lnTo>
                    <a:lnTo>
                      <a:pt x="97" y="1"/>
                    </a:lnTo>
                    <a:lnTo>
                      <a:pt x="82" y="0"/>
                    </a:lnTo>
                    <a:lnTo>
                      <a:pt x="65" y="1"/>
                    </a:lnTo>
                    <a:lnTo>
                      <a:pt x="51" y="6"/>
                    </a:lnTo>
                    <a:lnTo>
                      <a:pt x="36" y="13"/>
                    </a:lnTo>
                    <a:lnTo>
                      <a:pt x="24" y="24"/>
                    </a:lnTo>
                    <a:lnTo>
                      <a:pt x="13" y="36"/>
                    </a:lnTo>
                    <a:lnTo>
                      <a:pt x="6" y="50"/>
                    </a:lnTo>
                    <a:lnTo>
                      <a:pt x="1" y="64"/>
                    </a:lnTo>
                    <a:lnTo>
                      <a:pt x="0" y="81"/>
                    </a:lnTo>
                    <a:lnTo>
                      <a:pt x="1" y="97"/>
                    </a:lnTo>
                    <a:lnTo>
                      <a:pt x="3" y="104"/>
                    </a:lnTo>
                    <a:lnTo>
                      <a:pt x="6" y="112"/>
                    </a:lnTo>
                    <a:lnTo>
                      <a:pt x="9" y="118"/>
                    </a:lnTo>
                    <a:lnTo>
                      <a:pt x="13" y="126"/>
                    </a:lnTo>
                    <a:lnTo>
                      <a:pt x="24" y="139"/>
                    </a:lnTo>
                    <a:lnTo>
                      <a:pt x="36" y="148"/>
                    </a:lnTo>
                    <a:lnTo>
                      <a:pt x="51" y="157"/>
                    </a:lnTo>
                    <a:lnTo>
                      <a:pt x="65" y="160"/>
                    </a:lnTo>
                    <a:lnTo>
                      <a:pt x="82" y="163"/>
                    </a:lnTo>
                    <a:close/>
                  </a:path>
                </a:pathLst>
              </a:custGeom>
              <a:solidFill>
                <a:srgbClr val="7E5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53" name="Rectangle 83"/>
              <p:cNvSpPr>
                <a:spLocks noChangeArrowheads="1"/>
              </p:cNvSpPr>
              <p:nvPr/>
            </p:nvSpPr>
            <p:spPr bwMode="auto">
              <a:xfrm>
                <a:off x="3167941" y="3339700"/>
                <a:ext cx="17755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27</a:t>
                </a:r>
              </a:p>
            </p:txBody>
          </p:sp>
          <p:sp>
            <p:nvSpPr>
              <p:cNvPr id="154" name="Rectangle 83"/>
              <p:cNvSpPr>
                <a:spLocks noChangeArrowheads="1"/>
              </p:cNvSpPr>
              <p:nvPr/>
            </p:nvSpPr>
            <p:spPr bwMode="auto">
              <a:xfrm>
                <a:off x="3166340" y="3499100"/>
                <a:ext cx="17755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45</a:t>
                </a:r>
              </a:p>
            </p:txBody>
          </p:sp>
          <p:sp>
            <p:nvSpPr>
              <p:cNvPr id="155" name="Rectangle 83"/>
              <p:cNvSpPr>
                <a:spLocks noChangeArrowheads="1"/>
              </p:cNvSpPr>
              <p:nvPr/>
            </p:nvSpPr>
            <p:spPr bwMode="auto">
              <a:xfrm>
                <a:off x="3164741" y="3658499"/>
                <a:ext cx="17755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62</a:t>
                </a:r>
              </a:p>
            </p:txBody>
          </p:sp>
          <p:sp>
            <p:nvSpPr>
              <p:cNvPr id="156" name="Rectangle 83"/>
              <p:cNvSpPr>
                <a:spLocks noChangeArrowheads="1"/>
              </p:cNvSpPr>
              <p:nvPr/>
            </p:nvSpPr>
            <p:spPr bwMode="auto">
              <a:xfrm>
                <a:off x="3163140" y="3817901"/>
                <a:ext cx="266337"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489</a:t>
                </a:r>
              </a:p>
            </p:txBody>
          </p:sp>
          <p:sp>
            <p:nvSpPr>
              <p:cNvPr id="157" name="Rectangle 83"/>
              <p:cNvSpPr>
                <a:spLocks noChangeArrowheads="1"/>
              </p:cNvSpPr>
              <p:nvPr/>
            </p:nvSpPr>
            <p:spPr bwMode="auto">
              <a:xfrm>
                <a:off x="3161541" y="3977300"/>
                <a:ext cx="266337"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566</a:t>
                </a:r>
              </a:p>
            </p:txBody>
          </p:sp>
          <p:sp>
            <p:nvSpPr>
              <p:cNvPr id="158" name="Rectangle 83"/>
              <p:cNvSpPr>
                <a:spLocks noChangeArrowheads="1"/>
              </p:cNvSpPr>
              <p:nvPr/>
            </p:nvSpPr>
            <p:spPr bwMode="auto">
              <a:xfrm>
                <a:off x="3159941" y="4136700"/>
                <a:ext cx="26633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658</a:t>
                </a:r>
              </a:p>
            </p:txBody>
          </p:sp>
          <p:sp>
            <p:nvSpPr>
              <p:cNvPr id="159" name="Rectangle 83"/>
              <p:cNvSpPr>
                <a:spLocks noChangeArrowheads="1"/>
              </p:cNvSpPr>
              <p:nvPr/>
            </p:nvSpPr>
            <p:spPr bwMode="auto">
              <a:xfrm>
                <a:off x="3158342" y="4296100"/>
                <a:ext cx="26633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706</a:t>
                </a:r>
              </a:p>
            </p:txBody>
          </p:sp>
          <p:sp>
            <p:nvSpPr>
              <p:cNvPr id="160" name="Rectangle 83"/>
              <p:cNvSpPr>
                <a:spLocks noChangeArrowheads="1"/>
              </p:cNvSpPr>
              <p:nvPr/>
            </p:nvSpPr>
            <p:spPr bwMode="auto">
              <a:xfrm>
                <a:off x="3156741" y="4455500"/>
                <a:ext cx="266337"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724</a:t>
                </a:r>
              </a:p>
            </p:txBody>
          </p:sp>
          <p:sp>
            <p:nvSpPr>
              <p:cNvPr id="161" name="Rectangle 83"/>
              <p:cNvSpPr>
                <a:spLocks noChangeArrowheads="1"/>
              </p:cNvSpPr>
              <p:nvPr/>
            </p:nvSpPr>
            <p:spPr bwMode="auto">
              <a:xfrm>
                <a:off x="3155140" y="4614901"/>
                <a:ext cx="266337"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768</a:t>
                </a:r>
              </a:p>
            </p:txBody>
          </p:sp>
          <p:sp>
            <p:nvSpPr>
              <p:cNvPr id="162" name="Rectangle 83"/>
              <p:cNvSpPr>
                <a:spLocks noChangeArrowheads="1"/>
              </p:cNvSpPr>
              <p:nvPr/>
            </p:nvSpPr>
            <p:spPr bwMode="auto">
              <a:xfrm>
                <a:off x="3153541" y="4774300"/>
                <a:ext cx="266337"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769</a:t>
                </a:r>
              </a:p>
            </p:txBody>
          </p:sp>
          <p:sp>
            <p:nvSpPr>
              <p:cNvPr id="163" name="Rectangle 83"/>
              <p:cNvSpPr>
                <a:spLocks noChangeArrowheads="1"/>
              </p:cNvSpPr>
              <p:nvPr/>
            </p:nvSpPr>
            <p:spPr bwMode="auto">
              <a:xfrm>
                <a:off x="3151941" y="4933700"/>
                <a:ext cx="26633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771</a:t>
                </a:r>
              </a:p>
            </p:txBody>
          </p:sp>
          <p:sp>
            <p:nvSpPr>
              <p:cNvPr id="164" name="Rectangle 83"/>
              <p:cNvSpPr>
                <a:spLocks noChangeArrowheads="1"/>
              </p:cNvSpPr>
              <p:nvPr/>
            </p:nvSpPr>
            <p:spPr bwMode="auto">
              <a:xfrm>
                <a:off x="3150342" y="5093100"/>
                <a:ext cx="266338" cy="1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900">
                    <a:solidFill>
                      <a:srgbClr val="000066"/>
                    </a:solidFill>
                    <a:latin typeface="+mj-lt"/>
                  </a:rPr>
                  <a:t>776</a:t>
                </a:r>
              </a:p>
            </p:txBody>
          </p:sp>
        </p:grpSp>
        <p:grpSp>
          <p:nvGrpSpPr>
            <p:cNvPr id="4" name="Grouper 3"/>
            <p:cNvGrpSpPr>
              <a:grpSpLocks noChangeAspect="1"/>
            </p:cNvGrpSpPr>
            <p:nvPr/>
          </p:nvGrpSpPr>
          <p:grpSpPr>
            <a:xfrm>
              <a:off x="1829592" y="2564904"/>
              <a:ext cx="1052750" cy="550800"/>
              <a:chOff x="1829592" y="2552925"/>
              <a:chExt cx="1261564" cy="660051"/>
            </a:xfrm>
          </p:grpSpPr>
          <p:sp>
            <p:nvSpPr>
              <p:cNvPr id="13" name="Line 7"/>
              <p:cNvSpPr>
                <a:spLocks noChangeShapeType="1"/>
              </p:cNvSpPr>
              <p:nvPr/>
            </p:nvSpPr>
            <p:spPr bwMode="auto">
              <a:xfrm flipH="1">
                <a:off x="2452896" y="2830813"/>
                <a:ext cx="319422"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8"/>
              <p:cNvSpPr>
                <a:spLocks noChangeShapeType="1"/>
              </p:cNvSpPr>
              <p:nvPr/>
            </p:nvSpPr>
            <p:spPr bwMode="auto">
              <a:xfrm flipH="1">
                <a:off x="2161099" y="2739303"/>
                <a:ext cx="616397"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9"/>
              <p:cNvSpPr>
                <a:spLocks noChangeShapeType="1"/>
              </p:cNvSpPr>
              <p:nvPr/>
            </p:nvSpPr>
            <p:spPr bwMode="auto">
              <a:xfrm flipH="1">
                <a:off x="1829592" y="2654699"/>
                <a:ext cx="949631"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0"/>
              <p:cNvSpPr>
                <a:spLocks noChangeShapeType="1"/>
              </p:cNvSpPr>
              <p:nvPr/>
            </p:nvSpPr>
            <p:spPr bwMode="auto">
              <a:xfrm flipH="1">
                <a:off x="1843405" y="3060451"/>
                <a:ext cx="274530"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2"/>
              <p:cNvSpPr>
                <a:spLocks noChangeShapeType="1"/>
              </p:cNvSpPr>
              <p:nvPr/>
            </p:nvSpPr>
            <p:spPr bwMode="auto">
              <a:xfrm flipH="1">
                <a:off x="2150740" y="2936136"/>
                <a:ext cx="328054" cy="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5" name="Rectangle 83"/>
              <p:cNvSpPr>
                <a:spLocks noChangeArrowheads="1"/>
              </p:cNvSpPr>
              <p:nvPr/>
            </p:nvSpPr>
            <p:spPr bwMode="auto">
              <a:xfrm>
                <a:off x="2861019" y="2552925"/>
                <a:ext cx="230137" cy="234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400" b="1">
                    <a:solidFill>
                      <a:srgbClr val="000066"/>
                    </a:solidFill>
                    <a:latin typeface="+mj-lt"/>
                  </a:rPr>
                  <a:t>***</a:t>
                </a:r>
              </a:p>
            </p:txBody>
          </p:sp>
          <p:sp>
            <p:nvSpPr>
              <p:cNvPr id="166" name="Rectangle 83"/>
              <p:cNvSpPr>
                <a:spLocks noChangeArrowheads="1"/>
              </p:cNvSpPr>
              <p:nvPr/>
            </p:nvSpPr>
            <p:spPr bwMode="auto">
              <a:xfrm>
                <a:off x="2861019" y="2655865"/>
                <a:ext cx="230137" cy="234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400" b="1">
                    <a:solidFill>
                      <a:srgbClr val="000066"/>
                    </a:solidFill>
                    <a:latin typeface="+mj-lt"/>
                  </a:rPr>
                  <a:t>***</a:t>
                </a:r>
              </a:p>
            </p:txBody>
          </p:sp>
          <p:sp>
            <p:nvSpPr>
              <p:cNvPr id="167" name="Rectangle 83"/>
              <p:cNvSpPr>
                <a:spLocks noChangeArrowheads="1"/>
              </p:cNvSpPr>
              <p:nvPr/>
            </p:nvSpPr>
            <p:spPr bwMode="auto">
              <a:xfrm>
                <a:off x="2861019" y="2769274"/>
                <a:ext cx="153424" cy="234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eaLnBrk="1" hangingPunct="1">
                  <a:buClrTx/>
                  <a:buFontTx/>
                  <a:buNone/>
                </a:pPr>
                <a:r>
                  <a:rPr lang="fr-FR" altLang="fr-FR" sz="1400" b="1">
                    <a:solidFill>
                      <a:srgbClr val="000066"/>
                    </a:solidFill>
                    <a:latin typeface="+mj-lt"/>
                  </a:rPr>
                  <a:t>**</a:t>
                </a:r>
              </a:p>
            </p:txBody>
          </p:sp>
          <p:sp>
            <p:nvSpPr>
              <p:cNvPr id="168" name="Rectangle 83"/>
              <p:cNvSpPr>
                <a:spLocks noChangeArrowheads="1"/>
              </p:cNvSpPr>
              <p:nvPr/>
            </p:nvSpPr>
            <p:spPr bwMode="auto">
              <a:xfrm>
                <a:off x="2524158" y="2844302"/>
                <a:ext cx="230137" cy="234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400" b="1">
                    <a:solidFill>
                      <a:srgbClr val="000066"/>
                    </a:solidFill>
                    <a:latin typeface="+mj-lt"/>
                  </a:rPr>
                  <a:t>***</a:t>
                </a:r>
              </a:p>
            </p:txBody>
          </p:sp>
          <p:sp>
            <p:nvSpPr>
              <p:cNvPr id="169" name="Rectangle 83"/>
              <p:cNvSpPr>
                <a:spLocks noChangeArrowheads="1"/>
              </p:cNvSpPr>
              <p:nvPr/>
            </p:nvSpPr>
            <p:spPr bwMode="auto">
              <a:xfrm>
                <a:off x="2173346" y="2978654"/>
                <a:ext cx="76712" cy="234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l" eaLnBrk="0" hangingPunct="0">
                  <a:buClr>
                    <a:srgbClr val="CC0000"/>
                  </a:buClr>
                  <a:buChar char="•"/>
                  <a:defRPr sz="2000">
                    <a:solidFill>
                      <a:srgbClr val="333399"/>
                    </a:solidFill>
                    <a:latin typeface="Calibri" pitchFamily="34" charset="0"/>
                  </a:defRPr>
                </a:lvl1pPr>
                <a:lvl2pPr marL="742950" indent="-285750" algn="l" eaLnBrk="0" hangingPunct="0">
                  <a:buClr>
                    <a:srgbClr val="CC0000"/>
                  </a:buClr>
                  <a:buChar char="–"/>
                  <a:defRPr>
                    <a:solidFill>
                      <a:srgbClr val="333399"/>
                    </a:solidFill>
                    <a:latin typeface="Calibri" pitchFamily="34" charset="0"/>
                  </a:defRPr>
                </a:lvl2pPr>
                <a:lvl3pPr marL="1143000" indent="-228600" algn="l" eaLnBrk="0" hangingPunct="0">
                  <a:buClr>
                    <a:srgbClr val="CC0000"/>
                  </a:buClr>
                  <a:buChar char="•"/>
                  <a:defRPr sz="1600">
                    <a:solidFill>
                      <a:srgbClr val="333399"/>
                    </a:solidFill>
                    <a:latin typeface="Calibri" pitchFamily="34" charset="0"/>
                  </a:defRPr>
                </a:lvl3pPr>
                <a:lvl4pPr marL="1600200" indent="-228600" algn="l" eaLnBrk="0" hangingPunct="0">
                  <a:buClr>
                    <a:srgbClr val="CC0000"/>
                  </a:buClr>
                  <a:buChar char="–"/>
                  <a:defRPr sz="1400">
                    <a:solidFill>
                      <a:srgbClr val="333399"/>
                    </a:solidFill>
                    <a:latin typeface="Calibri" pitchFamily="34" charset="0"/>
                  </a:defRPr>
                </a:lvl4pPr>
                <a:lvl5pPr marL="2057400" indent="-228600" algn="l" eaLnBrk="0" hangingPunct="0">
                  <a:buClr>
                    <a:srgbClr val="CC0000"/>
                  </a:buClr>
                  <a:buChar char="»"/>
                  <a:defRPr sz="1400">
                    <a:solidFill>
                      <a:srgbClr val="333399"/>
                    </a:solidFill>
                    <a:latin typeface="Calibri" pitchFamily="34" charset="0"/>
                  </a:defRPr>
                </a:lvl5pPr>
                <a:lvl6pPr marL="2514600" indent="-228600" eaLnBrk="0" fontAlgn="base" hangingPunct="0">
                  <a:spcBef>
                    <a:spcPct val="0"/>
                  </a:spcBef>
                  <a:spcAft>
                    <a:spcPct val="0"/>
                  </a:spcAft>
                  <a:buClr>
                    <a:srgbClr val="CC0000"/>
                  </a:buClr>
                  <a:buChar char="»"/>
                  <a:defRPr sz="1400">
                    <a:solidFill>
                      <a:srgbClr val="333399"/>
                    </a:solidFill>
                    <a:latin typeface="Calibri" pitchFamily="34" charset="0"/>
                  </a:defRPr>
                </a:lvl6pPr>
                <a:lvl7pPr marL="2971800" indent="-228600" eaLnBrk="0" fontAlgn="base" hangingPunct="0">
                  <a:spcBef>
                    <a:spcPct val="0"/>
                  </a:spcBef>
                  <a:spcAft>
                    <a:spcPct val="0"/>
                  </a:spcAft>
                  <a:buClr>
                    <a:srgbClr val="CC0000"/>
                  </a:buClr>
                  <a:buChar char="»"/>
                  <a:defRPr sz="1400">
                    <a:solidFill>
                      <a:srgbClr val="333399"/>
                    </a:solidFill>
                    <a:latin typeface="Calibri" pitchFamily="34" charset="0"/>
                  </a:defRPr>
                </a:lvl7pPr>
                <a:lvl8pPr marL="3429000" indent="-228600" eaLnBrk="0" fontAlgn="base" hangingPunct="0">
                  <a:spcBef>
                    <a:spcPct val="0"/>
                  </a:spcBef>
                  <a:spcAft>
                    <a:spcPct val="0"/>
                  </a:spcAft>
                  <a:buClr>
                    <a:srgbClr val="CC0000"/>
                  </a:buClr>
                  <a:buChar char="»"/>
                  <a:defRPr sz="1400">
                    <a:solidFill>
                      <a:srgbClr val="333399"/>
                    </a:solidFill>
                    <a:latin typeface="Calibri" pitchFamily="34" charset="0"/>
                  </a:defRPr>
                </a:lvl8pPr>
                <a:lvl9pPr marL="3886200" indent="-228600" eaLnBrk="0" fontAlgn="base" hangingPunct="0">
                  <a:spcBef>
                    <a:spcPct val="0"/>
                  </a:spcBef>
                  <a:spcAft>
                    <a:spcPct val="0"/>
                  </a:spcAft>
                  <a:buClr>
                    <a:srgbClr val="CC0000"/>
                  </a:buClr>
                  <a:buChar char="»"/>
                  <a:defRPr sz="1400">
                    <a:solidFill>
                      <a:srgbClr val="333399"/>
                    </a:solidFill>
                    <a:latin typeface="Calibri" pitchFamily="34" charset="0"/>
                  </a:defRPr>
                </a:lvl9pPr>
              </a:lstStyle>
              <a:p>
                <a:pPr algn="r" eaLnBrk="1" hangingPunct="1">
                  <a:buClrTx/>
                  <a:buFontTx/>
                  <a:buNone/>
                </a:pPr>
                <a:r>
                  <a:rPr lang="fr-FR" altLang="fr-FR" sz="1400" b="1">
                    <a:solidFill>
                      <a:srgbClr val="000066"/>
                    </a:solidFill>
                    <a:latin typeface="+mj-lt"/>
                  </a:rPr>
                  <a:t>*</a:t>
                </a:r>
              </a:p>
            </p:txBody>
          </p:sp>
        </p:grpSp>
      </p:grpSp>
      <p:sp>
        <p:nvSpPr>
          <p:cNvPr id="3179" name="Titre 3178"/>
          <p:cNvSpPr>
            <a:spLocks noGrp="1"/>
          </p:cNvSpPr>
          <p:nvPr>
            <p:ph type="title"/>
          </p:nvPr>
        </p:nvSpPr>
        <p:spPr/>
        <p:txBody>
          <a:bodyPr>
            <a:noAutofit/>
          </a:bodyPr>
          <a:lstStyle/>
          <a:p>
            <a:r>
              <a:rPr lang="fr-FR" sz="2600" dirty="0">
                <a:latin typeface="Arial" charset="0"/>
                <a:cs typeface="Arial" charset="0"/>
              </a:rPr>
              <a:t>Les virus du réservoir compétents à la réplication </a:t>
            </a:r>
            <a:br>
              <a:rPr lang="fr-FR" sz="2600" dirty="0">
                <a:latin typeface="Arial" charset="0"/>
                <a:cs typeface="Arial" charset="0"/>
              </a:rPr>
            </a:br>
            <a:r>
              <a:rPr lang="fr-FR" sz="2600" dirty="0">
                <a:latin typeface="Arial" charset="0"/>
                <a:cs typeface="Arial" charset="0"/>
              </a:rPr>
              <a:t>seraient majoritairement présents dans les cellules CD4+ CD32a+ (2) </a:t>
            </a:r>
            <a:endParaRPr lang="fr-FR" sz="2600" dirty="0"/>
          </a:p>
        </p:txBody>
      </p:sp>
      <p:sp>
        <p:nvSpPr>
          <p:cNvPr id="3180" name="Espace réservé du contenu 3179"/>
          <p:cNvSpPr>
            <a:spLocks noGrp="1"/>
          </p:cNvSpPr>
          <p:nvPr>
            <p:ph idx="1"/>
          </p:nvPr>
        </p:nvSpPr>
        <p:spPr>
          <a:xfrm>
            <a:off x="457200" y="1124744"/>
            <a:ext cx="8507413" cy="649922"/>
          </a:xfrm>
        </p:spPr>
        <p:txBody>
          <a:bodyPr/>
          <a:lstStyle/>
          <a:p>
            <a:r>
              <a:rPr lang="fr-FR" sz="1800" b="1" dirty="0"/>
              <a:t>Confirmation ex vivo des cellules CD4+ CD32a+ comme marqueur </a:t>
            </a:r>
            <a:br>
              <a:rPr lang="fr-FR" sz="1800" b="1" dirty="0"/>
            </a:br>
            <a:r>
              <a:rPr lang="fr-FR" sz="1800" b="1" dirty="0"/>
              <a:t>du réservoir compétent à la réplication</a:t>
            </a:r>
          </a:p>
          <a:p>
            <a:endParaRPr lang="fr-FR" sz="1800" b="1" dirty="0"/>
          </a:p>
        </p:txBody>
      </p:sp>
      <p:sp>
        <p:nvSpPr>
          <p:cNvPr id="173" name="Espace réservé du contenu 3179"/>
          <p:cNvSpPr txBox="1">
            <a:spLocks/>
          </p:cNvSpPr>
          <p:nvPr/>
        </p:nvSpPr>
        <p:spPr bwMode="auto">
          <a:xfrm>
            <a:off x="318293" y="5926857"/>
            <a:ext cx="8507413" cy="94567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285750" indent="-285750">
              <a:buFont typeface="Arial" charset="0"/>
              <a:buChar char="•"/>
            </a:pPr>
            <a:r>
              <a:rPr lang="fr-FR" sz="2000" b="1" dirty="0">
                <a:solidFill>
                  <a:srgbClr val="0070C0"/>
                </a:solidFill>
                <a:latin typeface="Calibri" panose="020F0502020204030204" pitchFamily="34" charset="0"/>
                <a:cs typeface="Calibri" panose="020F0502020204030204" pitchFamily="34" charset="0"/>
              </a:rPr>
              <a:t>Conclusion : </a:t>
            </a:r>
            <a:r>
              <a:rPr lang="fr-FR" sz="1600" dirty="0"/>
              <a:t>l’identification de cette sous-population cellulaire cible va aider à la compréhension des mécanismes qui permettront d’envisager le ciblage et l'élimination spécifiques du réservoir</a:t>
            </a:r>
            <a:endParaRPr lang="fr-FR" sz="1400" b="1" dirty="0"/>
          </a:p>
        </p:txBody>
      </p:sp>
      <p:sp>
        <p:nvSpPr>
          <p:cNvPr id="174" name="Espace réservé du contenu 3179"/>
          <p:cNvSpPr txBox="1">
            <a:spLocks/>
          </p:cNvSpPr>
          <p:nvPr/>
        </p:nvSpPr>
        <p:spPr bwMode="auto">
          <a:xfrm>
            <a:off x="4355975" y="2564904"/>
            <a:ext cx="4503545" cy="259048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263525" lvl="1" indent="-263525">
              <a:spcAft>
                <a:spcPts val="0"/>
              </a:spcAft>
            </a:pPr>
            <a:r>
              <a:rPr lang="fr-FR" sz="1400" kern="0" dirty="0"/>
              <a:t>Corrélation entre la fréquence d’infection </a:t>
            </a:r>
          </a:p>
          <a:p>
            <a:pPr marL="0" lvl="1" indent="0">
              <a:spcAft>
                <a:spcPts val="0"/>
              </a:spcAft>
              <a:buNone/>
              <a:tabLst>
                <a:tab pos="295275" algn="l"/>
              </a:tabLst>
            </a:pPr>
            <a:r>
              <a:rPr lang="fr-FR" sz="1400" kern="0" dirty="0"/>
              <a:t>	et l’expression du marqueur CD32a</a:t>
            </a:r>
          </a:p>
          <a:p>
            <a:pPr marL="0" lvl="1" indent="0">
              <a:spcAft>
                <a:spcPts val="0"/>
              </a:spcAft>
              <a:buNone/>
              <a:tabLst>
                <a:tab pos="295275" algn="l"/>
              </a:tabLst>
            </a:pPr>
            <a:endParaRPr lang="fr-FR" sz="800" kern="0" dirty="0"/>
          </a:p>
          <a:p>
            <a:pPr marL="263525" lvl="1" indent="-263525">
              <a:spcAft>
                <a:spcPts val="0"/>
              </a:spcAft>
            </a:pPr>
            <a:r>
              <a:rPr lang="fr-FR" sz="1400" kern="0" dirty="0"/>
              <a:t>Contribution des cellules CD4+ CD32a+ </a:t>
            </a:r>
          </a:p>
          <a:p>
            <a:pPr marL="0" lvl="1" indent="0">
              <a:spcAft>
                <a:spcPts val="0"/>
              </a:spcAft>
              <a:buNone/>
              <a:tabLst>
                <a:tab pos="295275" algn="l"/>
              </a:tabLst>
            </a:pPr>
            <a:r>
              <a:rPr lang="fr-FR" sz="1400" kern="0" dirty="0"/>
              <a:t>	au réservoir total comprise entre 27 % et 86 % 	selon les patients</a:t>
            </a:r>
          </a:p>
          <a:p>
            <a:pPr marL="0" lvl="1" indent="0">
              <a:spcAft>
                <a:spcPts val="0"/>
              </a:spcAft>
              <a:buNone/>
              <a:tabLst>
                <a:tab pos="295275" algn="l"/>
              </a:tabLst>
            </a:pPr>
            <a:endParaRPr lang="fr-FR" sz="800" kern="0" dirty="0"/>
          </a:p>
          <a:p>
            <a:pPr marL="263525" lvl="1" indent="-263525">
              <a:spcAft>
                <a:spcPts val="0"/>
              </a:spcAft>
            </a:pPr>
            <a:r>
              <a:rPr lang="fr-FR" sz="1400" kern="0" dirty="0"/>
              <a:t>Enrichissement d’un </a:t>
            </a:r>
            <a:r>
              <a:rPr lang="fr-FR" sz="1400" b="1" u="sng" kern="0" dirty="0"/>
              <a:t>facteur 3 000 </a:t>
            </a:r>
            <a:r>
              <a:rPr lang="fr-FR" sz="1400" kern="0" dirty="0"/>
              <a:t>en virus compétent à la réplication dans la sous-population CD4+ CD32a+ par rapport à l’ensemble</a:t>
            </a:r>
          </a:p>
          <a:p>
            <a:pPr marL="0" lvl="1" indent="0">
              <a:spcAft>
                <a:spcPts val="0"/>
              </a:spcAft>
              <a:buNone/>
              <a:tabLst>
                <a:tab pos="260350" algn="l"/>
              </a:tabLst>
            </a:pPr>
            <a:r>
              <a:rPr lang="fr-FR" sz="1400" kern="0" dirty="0"/>
              <a:t>	des cellules CD4+</a:t>
            </a:r>
          </a:p>
          <a:p>
            <a:pPr marL="0" lvl="1" indent="0">
              <a:spcAft>
                <a:spcPts val="0"/>
              </a:spcAft>
              <a:buNone/>
              <a:tabLst>
                <a:tab pos="260350" algn="l"/>
              </a:tabLst>
            </a:pPr>
            <a:endParaRPr lang="fr-FR" sz="800" kern="0" dirty="0"/>
          </a:p>
          <a:p>
            <a:pPr marL="263525" lvl="1" indent="-263525">
              <a:spcAft>
                <a:spcPts val="0"/>
              </a:spcAft>
            </a:pPr>
            <a:r>
              <a:rPr lang="fr-FR" sz="1400" kern="0" dirty="0"/>
              <a:t>Les cellules CD4+ CD32a+ représentent seulement </a:t>
            </a:r>
            <a:r>
              <a:rPr lang="fr-FR" sz="1400" b="1" u="sng" kern="0" dirty="0"/>
              <a:t>0,012 %</a:t>
            </a:r>
            <a:r>
              <a:rPr lang="fr-FR" sz="1400" kern="0" dirty="0"/>
              <a:t> de l’ensemble des cellules CD4+</a:t>
            </a:r>
          </a:p>
        </p:txBody>
      </p:sp>
      <p:sp>
        <p:nvSpPr>
          <p:cNvPr id="124" name="ZoneTexte 123">
            <a:extLst>
              <a:ext uri="{FF2B5EF4-FFF2-40B4-BE49-F238E27FC236}">
                <a16:creationId xmlns:a16="http://schemas.microsoft.com/office/drawing/2014/main" id="{62DC3B7F-26A9-4F48-B7F5-6A2B283425F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45</a:t>
            </a:r>
          </a:p>
        </p:txBody>
      </p:sp>
    </p:spTree>
    <p:extLst>
      <p:ext uri="{BB962C8B-B14F-4D97-AF65-F5344CB8AC3E}">
        <p14:creationId xmlns:p14="http://schemas.microsoft.com/office/powerpoint/2010/main" val="2241879333"/>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 Virologie - Immunologie</a:t>
            </a:r>
            <a:br>
              <a:rPr lang="fr-FR" sz="4000" dirty="0"/>
            </a:br>
            <a:endParaRPr lang="fr-FR" sz="4000" dirty="0"/>
          </a:p>
          <a:p>
            <a:r>
              <a:rPr lang="fr-FR" sz="3200" dirty="0"/>
              <a:t>I. 1. Résistance</a:t>
            </a:r>
          </a:p>
        </p:txBody>
      </p:sp>
      <p:sp>
        <p:nvSpPr>
          <p:cNvPr id="3" name="ZoneTexte 2"/>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1</a:t>
            </a:r>
          </a:p>
        </p:txBody>
      </p:sp>
    </p:spTree>
    <p:custDataLst>
      <p:tags r:id="rId1"/>
    </p:custDataLst>
    <p:extLst>
      <p:ext uri="{BB962C8B-B14F-4D97-AF65-F5344CB8AC3E}">
        <p14:creationId xmlns:p14="http://schemas.microsoft.com/office/powerpoint/2010/main" val="2519037488"/>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ext uri="{D42A27DB-BD31-4B8C-83A1-F6EECF244321}">
                <p14:modId xmlns:p14="http://schemas.microsoft.com/office/powerpoint/2010/main" val="607398799"/>
              </p:ext>
            </p:extLst>
          </p:nvPr>
        </p:nvGraphicFramePr>
        <p:xfrm>
          <a:off x="87919" y="2818918"/>
          <a:ext cx="9020912" cy="3481872"/>
        </p:xfrm>
        <a:graphic>
          <a:graphicData uri="http://schemas.openxmlformats.org/drawingml/2006/table">
            <a:tbl>
              <a:tblPr firstRow="1" bandRow="1">
                <a:tableStyleId>{5C22544A-7EE6-4342-B048-85BDC9FD1C3A}</a:tableStyleId>
              </a:tblPr>
              <a:tblGrid>
                <a:gridCol w="1529866">
                  <a:extLst>
                    <a:ext uri="{9D8B030D-6E8A-4147-A177-3AD203B41FA5}">
                      <a16:colId xmlns:a16="http://schemas.microsoft.com/office/drawing/2014/main" val="20000"/>
                    </a:ext>
                  </a:extLst>
                </a:gridCol>
                <a:gridCol w="1230923">
                  <a:extLst>
                    <a:ext uri="{9D8B030D-6E8A-4147-A177-3AD203B41FA5}">
                      <a16:colId xmlns:a16="http://schemas.microsoft.com/office/drawing/2014/main" val="20001"/>
                    </a:ext>
                  </a:extLst>
                </a:gridCol>
                <a:gridCol w="1529861">
                  <a:extLst>
                    <a:ext uri="{9D8B030D-6E8A-4147-A177-3AD203B41FA5}">
                      <a16:colId xmlns:a16="http://schemas.microsoft.com/office/drawing/2014/main" val="20002"/>
                    </a:ext>
                  </a:extLst>
                </a:gridCol>
                <a:gridCol w="1459523">
                  <a:extLst>
                    <a:ext uri="{9D8B030D-6E8A-4147-A177-3AD203B41FA5}">
                      <a16:colId xmlns:a16="http://schemas.microsoft.com/office/drawing/2014/main" val="20003"/>
                    </a:ext>
                  </a:extLst>
                </a:gridCol>
                <a:gridCol w="1582616">
                  <a:extLst>
                    <a:ext uri="{9D8B030D-6E8A-4147-A177-3AD203B41FA5}">
                      <a16:colId xmlns:a16="http://schemas.microsoft.com/office/drawing/2014/main" val="20004"/>
                    </a:ext>
                  </a:extLst>
                </a:gridCol>
                <a:gridCol w="1688123">
                  <a:extLst>
                    <a:ext uri="{9D8B030D-6E8A-4147-A177-3AD203B41FA5}">
                      <a16:colId xmlns:a16="http://schemas.microsoft.com/office/drawing/2014/main" val="20005"/>
                    </a:ext>
                  </a:extLst>
                </a:gridCol>
              </a:tblGrid>
              <a:tr h="268199">
                <a:tc>
                  <a:txBody>
                    <a:bodyPr/>
                    <a:lstStyle/>
                    <a:p>
                      <a:pPr algn="ctr">
                        <a:lnSpc>
                          <a:spcPct val="85000"/>
                        </a:lnSpc>
                        <a:spcBef>
                          <a:spcPts val="0"/>
                        </a:spcBef>
                        <a:spcAft>
                          <a:spcPts val="0"/>
                        </a:spcAft>
                      </a:pPr>
                      <a:r>
                        <a:rPr lang="fr-FR" sz="1400">
                          <a:solidFill>
                            <a:srgbClr val="000066"/>
                          </a:solidFill>
                        </a:rPr>
                        <a:t>CD4+ CD32+</a:t>
                      </a:r>
                    </a:p>
                  </a:txBody>
                  <a:tcPr anchor="ctr">
                    <a:lnR w="12700" cap="flat" cmpd="sng" algn="ctr">
                      <a:solidFill>
                        <a:srgbClr val="000066"/>
                      </a:solidFill>
                      <a:prstDash val="solid"/>
                      <a:round/>
                      <a:headEnd type="none" w="med" len="med"/>
                      <a:tailEnd type="none" w="med" len="med"/>
                    </a:lnR>
                    <a:lnB w="38100" cmpd="sng">
                      <a:noFill/>
                    </a:lnB>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i="1" u="none" strike="noStrike" cap="none" normalizeH="0" baseline="0" dirty="0">
                          <a:ln>
                            <a:noFill/>
                          </a:ln>
                          <a:solidFill>
                            <a:srgbClr val="000066"/>
                          </a:solidFill>
                          <a:effectLst/>
                        </a:rPr>
                        <a:t>Descours B, Nature 2017</a:t>
                      </a:r>
                      <a:endParaRPr kumimoji="0" lang="fr-FR" sz="1400" b="1" i="1" u="none" strike="noStrike" cap="none" normalizeH="0" baseline="0" dirty="0">
                        <a:ln>
                          <a:noFill/>
                        </a:ln>
                        <a:solidFill>
                          <a:srgbClr val="000066"/>
                        </a:solidFill>
                        <a:effectLst/>
                        <a:latin typeface="Arial" charset="0"/>
                      </a:endParaRP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12700" cap="flat" cmpd="sng" algn="ctr">
                      <a:solidFill>
                        <a:srgbClr val="000066"/>
                      </a:solidFill>
                      <a:prstDash val="solid"/>
                      <a:round/>
                      <a:headEnd type="none" w="med" len="med"/>
                      <a:tailEnd type="none" w="med" len="med"/>
                    </a:lnT>
                    <a:lnB w="38100" cmpd="sng">
                      <a:noFill/>
                    </a:lnB>
                  </a:tcPr>
                </a:tc>
                <a:tc>
                  <a:txBody>
                    <a:bodyPr/>
                    <a:lstStyle/>
                    <a:p>
                      <a:pPr algn="ctr" eaLnBrk="0" hangingPunct="0">
                        <a:spcBef>
                          <a:spcPts val="0"/>
                        </a:spcBef>
                        <a:spcAft>
                          <a:spcPts val="0"/>
                        </a:spcAft>
                      </a:pPr>
                      <a:r>
                        <a:rPr lang="fr-FR" sz="1400" i="1" dirty="0" err="1">
                          <a:solidFill>
                            <a:srgbClr val="0070C0"/>
                          </a:solidFill>
                        </a:rPr>
                        <a:t>Noto</a:t>
                      </a:r>
                      <a:r>
                        <a:rPr lang="fr-FR" sz="1400" i="1" dirty="0">
                          <a:solidFill>
                            <a:srgbClr val="0070C0"/>
                          </a:solidFill>
                        </a:rPr>
                        <a:t> A, </a:t>
                      </a:r>
                    </a:p>
                    <a:p>
                      <a:pPr algn="ctr" eaLnBrk="0" hangingPunct="0">
                        <a:spcBef>
                          <a:spcPts val="0"/>
                        </a:spcBef>
                        <a:spcAft>
                          <a:spcPts val="0"/>
                        </a:spcAft>
                      </a:pPr>
                      <a:r>
                        <a:rPr lang="fr-FR" sz="1400" i="1" dirty="0">
                          <a:solidFill>
                            <a:srgbClr val="0070C0"/>
                          </a:solidFill>
                        </a:rPr>
                        <a:t>Abs. 155</a:t>
                      </a:r>
                    </a:p>
                  </a:txBody>
                  <a:tcPr anchor="ctr" horzOverflow="overflow">
                    <a:lnL w="12700" cap="flat" cmpd="sng" algn="ctr">
                      <a:solidFill>
                        <a:srgbClr val="000066"/>
                      </a:solidFill>
                      <a:prstDash val="solid"/>
                      <a:round/>
                      <a:headEnd type="none" w="med" len="med"/>
                      <a:tailEnd type="none" w="med" len="med"/>
                    </a:lnL>
                    <a:lnB w="38100" cmpd="sng">
                      <a:noFill/>
                    </a:lnB>
                  </a:tcPr>
                </a:tc>
                <a:tc>
                  <a:txBody>
                    <a:bodyPr/>
                    <a:lstStyle/>
                    <a:p>
                      <a:pPr algn="ctr" eaLnBrk="0" hangingPunct="0">
                        <a:spcBef>
                          <a:spcPts val="0"/>
                        </a:spcBef>
                        <a:spcAft>
                          <a:spcPts val="0"/>
                        </a:spcAft>
                      </a:pPr>
                      <a:r>
                        <a:rPr lang="fr-FR" sz="1400" i="1" dirty="0" err="1">
                          <a:solidFill>
                            <a:srgbClr val="0070C0"/>
                          </a:solidFill>
                        </a:rPr>
                        <a:t>Bertagnolli</a:t>
                      </a:r>
                      <a:r>
                        <a:rPr lang="fr-FR" sz="1400" i="1" dirty="0">
                          <a:solidFill>
                            <a:srgbClr val="0070C0"/>
                          </a:solidFill>
                        </a:rPr>
                        <a:t> LN, </a:t>
                      </a:r>
                    </a:p>
                    <a:p>
                      <a:pPr algn="ctr" eaLnBrk="0" hangingPunct="0">
                        <a:spcBef>
                          <a:spcPts val="0"/>
                        </a:spcBef>
                        <a:spcAft>
                          <a:spcPts val="0"/>
                        </a:spcAft>
                      </a:pPr>
                      <a:r>
                        <a:rPr lang="fr-FR" sz="1400" i="1" dirty="0">
                          <a:solidFill>
                            <a:srgbClr val="0070C0"/>
                          </a:solidFill>
                        </a:rPr>
                        <a:t>Abs. 156</a:t>
                      </a:r>
                    </a:p>
                  </a:txBody>
                  <a:tcPr anchor="ctr" horzOverflow="overflow">
                    <a:lnB w="38100" cmpd="sng">
                      <a:noFill/>
                    </a:lnB>
                  </a:tcPr>
                </a:tc>
                <a:tc>
                  <a:txBody>
                    <a:bodyPr/>
                    <a:lstStyle/>
                    <a:p>
                      <a:pPr algn="ctr" eaLnBrk="0" hangingPunct="0">
                        <a:spcBef>
                          <a:spcPts val="0"/>
                        </a:spcBef>
                        <a:spcAft>
                          <a:spcPts val="0"/>
                        </a:spcAft>
                      </a:pPr>
                      <a:r>
                        <a:rPr lang="fr-FR" sz="1400" i="1" dirty="0">
                          <a:solidFill>
                            <a:srgbClr val="0070C0"/>
                          </a:solidFill>
                        </a:rPr>
                        <a:t>Osuna CE, </a:t>
                      </a:r>
                    </a:p>
                    <a:p>
                      <a:pPr algn="ctr" eaLnBrk="0" hangingPunct="0">
                        <a:spcBef>
                          <a:spcPts val="0"/>
                        </a:spcBef>
                        <a:spcAft>
                          <a:spcPts val="0"/>
                        </a:spcAft>
                      </a:pPr>
                      <a:r>
                        <a:rPr lang="fr-FR" sz="1400" i="1" dirty="0">
                          <a:solidFill>
                            <a:srgbClr val="0070C0"/>
                          </a:solidFill>
                        </a:rPr>
                        <a:t>Abs. 157</a:t>
                      </a:r>
                    </a:p>
                  </a:txBody>
                  <a:tcPr anchor="ctr" horzOverflow="overflow">
                    <a:lnB w="38100" cmpd="sng">
                      <a:noFill/>
                    </a:lnB>
                  </a:tcPr>
                </a:tc>
                <a:tc>
                  <a:txBody>
                    <a:bodyPr/>
                    <a:lstStyle/>
                    <a:p>
                      <a:pPr algn="ctr" eaLnBrk="0" hangingPunct="0">
                        <a:spcBef>
                          <a:spcPts val="0"/>
                        </a:spcBef>
                        <a:spcAft>
                          <a:spcPts val="0"/>
                        </a:spcAft>
                      </a:pPr>
                      <a:r>
                        <a:rPr lang="fr-FR" sz="1400" i="1" dirty="0">
                          <a:solidFill>
                            <a:srgbClr val="0070C0"/>
                          </a:solidFill>
                        </a:rPr>
                        <a:t>Abdel-Mohsen M, </a:t>
                      </a:r>
                    </a:p>
                    <a:p>
                      <a:pPr algn="ctr" eaLnBrk="0" hangingPunct="0">
                        <a:spcBef>
                          <a:spcPts val="0"/>
                        </a:spcBef>
                        <a:spcAft>
                          <a:spcPts val="0"/>
                        </a:spcAft>
                      </a:pPr>
                      <a:r>
                        <a:rPr lang="fr-FR" sz="1400" i="1" dirty="0">
                          <a:solidFill>
                            <a:srgbClr val="0070C0"/>
                          </a:solidFill>
                        </a:rPr>
                        <a:t>Abs. 158</a:t>
                      </a:r>
                    </a:p>
                  </a:txBody>
                  <a:tcPr anchor="ctr" horzOverflow="overflow">
                    <a:lnB w="38100" cmpd="sng">
                      <a:noFill/>
                    </a:lnB>
                  </a:tcPr>
                </a:tc>
                <a:extLst>
                  <a:ext uri="{0D108BD9-81ED-4DB2-BD59-A6C34878D82A}">
                    <a16:rowId xmlns:a16="http://schemas.microsoft.com/office/drawing/2014/main" val="10000"/>
                  </a:ext>
                </a:extLst>
              </a:tr>
              <a:tr h="372472">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Témoins VIH-</a:t>
                      </a:r>
                    </a:p>
                  </a:txBody>
                  <a:tcPr anchor="ctr" horzOverflow="overflow">
                    <a:lnL w="12700" cmpd="sng">
                      <a:noFill/>
                    </a:lnL>
                    <a:lnR w="12700" cap="flat" cmpd="sng" algn="ctr">
                      <a:solidFill>
                        <a:srgbClr val="000066"/>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Absence</a:t>
                      </a: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Présence</a:t>
                      </a:r>
                    </a:p>
                  </a:txBody>
                  <a:tcPr anchor="ctr" horzOverflow="overflow">
                    <a:lnL w="12700" cap="flat" cmpd="sng" algn="ctr">
                      <a:solidFill>
                        <a:srgbClr val="000066"/>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Présence</a:t>
                      </a:r>
                    </a:p>
                  </a:txBody>
                  <a:tcPr anchor="ctr" horzOverflow="overflow">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Présence</a:t>
                      </a:r>
                    </a:p>
                  </a:txBody>
                  <a:tcPr anchor="ctr" horzOverflow="overflow">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Arial" charset="0"/>
                        </a:rPr>
                        <a:t>Présence</a:t>
                      </a:r>
                    </a:p>
                  </a:txBody>
                  <a:tcPr anchor="ctr" horzOverflow="overflow">
                    <a:lnL w="12700" cmpd="sng">
                      <a:noFill/>
                    </a:lnL>
                    <a:lnR w="12700" cmpd="sng">
                      <a:noFill/>
                    </a:lnR>
                    <a:lnT w="381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0524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mn-lt"/>
                        </a:rPr>
                        <a:t>Proportion</a:t>
                      </a:r>
                      <a:endParaRPr kumimoji="0" lang="fr-FR" sz="1400" b="1" i="0" u="none" strike="noStrike" cap="none" normalizeH="0" baseline="0">
                        <a:ln>
                          <a:noFill/>
                        </a:ln>
                        <a:solidFill>
                          <a:srgbClr val="000066"/>
                        </a:solidFill>
                        <a:effectLst/>
                        <a:latin typeface="Arial" charset="0"/>
                      </a:endParaRPr>
                    </a:p>
                  </a:txBody>
                  <a:tcPr anchor="ctr" horzOverflow="overflow">
                    <a:lnL w="12700" cmpd="sng">
                      <a:noFill/>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0,012 %</a:t>
                      </a: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0,5-1,0 %</a:t>
                      </a:r>
                    </a:p>
                  </a:txBody>
                  <a:tcPr anchor="ctr" horzOverflow="overflow">
                    <a:lnL w="12700" cap="flat" cmpd="sng" algn="ctr">
                      <a:solidFill>
                        <a:srgbClr val="000066"/>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Non étudié</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0,012 %</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0,41 %</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17984">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u="none" strike="noStrike" cap="none" normalizeH="0" baseline="0">
                          <a:ln>
                            <a:noFill/>
                          </a:ln>
                          <a:solidFill>
                            <a:srgbClr val="000066"/>
                          </a:solidFill>
                          <a:effectLst/>
                        </a:rPr>
                        <a:t>Enrichissement </a:t>
                      </a:r>
                    </a:p>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1" u="none" strike="noStrike" cap="none" normalizeH="0" baseline="0">
                          <a:ln>
                            <a:noFill/>
                          </a:ln>
                          <a:solidFill>
                            <a:srgbClr val="000066"/>
                          </a:solidFill>
                          <a:effectLst/>
                        </a:rPr>
                        <a:t>en ADN VIH</a:t>
                      </a:r>
                      <a:endParaRPr kumimoji="0" lang="fr-FR" sz="1400" b="1" i="0" u="none" strike="noStrike" cap="none" normalizeH="0" baseline="0">
                        <a:ln>
                          <a:noFill/>
                        </a:ln>
                        <a:solidFill>
                          <a:srgbClr val="000066"/>
                        </a:solidFill>
                        <a:effectLst/>
                        <a:latin typeface="Arial" charset="0"/>
                      </a:endParaRPr>
                    </a:p>
                  </a:txBody>
                  <a:tcPr anchor="ctr" horzOverflow="overflow">
                    <a:lnL w="12700" cmpd="sng">
                      <a:noFill/>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FC &gt; 3 000 </a:t>
                      </a:r>
                      <a:endParaRPr kumimoji="0" lang="fr-FR" sz="1400" b="0" i="0" u="none" strike="noStrike" cap="none" normalizeH="0" baseline="0" dirty="0">
                        <a:ln>
                          <a:noFill/>
                        </a:ln>
                        <a:solidFill>
                          <a:srgbClr val="000066"/>
                        </a:solidFill>
                        <a:effectLst/>
                        <a:latin typeface="Arial" charset="0"/>
                      </a:endParaRP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 Oui </a:t>
                      </a:r>
                    </a:p>
                  </a:txBody>
                  <a:tcPr anchor="ctr" horzOverflow="overflow">
                    <a:lnL w="12700" cap="flat" cmpd="sng" algn="ctr">
                      <a:solidFill>
                        <a:srgbClr val="000066"/>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Non étudié</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 Non</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FC &lt; 1,5</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3686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u="none" strike="noStrike" cap="none" normalizeH="0" baseline="0">
                          <a:ln>
                            <a:noFill/>
                          </a:ln>
                          <a:solidFill>
                            <a:srgbClr val="000066"/>
                          </a:solidFill>
                          <a:effectLst/>
                        </a:rPr>
                        <a:t>Principale population avec virus inductible</a:t>
                      </a:r>
                      <a:endParaRPr kumimoji="0" lang="fr-FR" sz="1400" b="1" i="0" u="none" strike="noStrike" cap="none" normalizeH="0" baseline="0">
                        <a:ln>
                          <a:noFill/>
                        </a:ln>
                        <a:solidFill>
                          <a:srgbClr val="000066"/>
                        </a:solidFill>
                        <a:effectLst/>
                        <a:latin typeface="Arial" charset="0"/>
                      </a:endParaRPr>
                    </a:p>
                  </a:txBody>
                  <a:tcPr anchor="ctr" horzOverflow="overflow">
                    <a:lnL w="12700" cmpd="sng">
                      <a:noFill/>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 Oui</a:t>
                      </a:r>
                      <a:endParaRPr kumimoji="0" lang="fr-FR" sz="1400" b="0" i="0" u="none" strike="noStrike" cap="none" normalizeH="0" baseline="0" dirty="0">
                        <a:ln>
                          <a:noFill/>
                        </a:ln>
                        <a:solidFill>
                          <a:srgbClr val="000066"/>
                        </a:solidFill>
                        <a:effectLst/>
                        <a:latin typeface="Arial" charset="0"/>
                      </a:endParaRP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a:ln>
                            <a:noFill/>
                          </a:ln>
                          <a:solidFill>
                            <a:srgbClr val="000066"/>
                          </a:solidFill>
                          <a:effectLst/>
                          <a:latin typeface="+mn-lt"/>
                        </a:rPr>
                        <a:t> Oui (avec les cellules PD1+)</a:t>
                      </a:r>
                      <a:endParaRPr kumimoji="0" lang="fr-FR" sz="1400" b="0" i="0" u="none" strike="noStrike" cap="none" normalizeH="0" baseline="0">
                        <a:ln>
                          <a:noFill/>
                        </a:ln>
                        <a:solidFill>
                          <a:srgbClr val="000066"/>
                        </a:solidFill>
                        <a:effectLst/>
                        <a:latin typeface="Arial" charset="0"/>
                      </a:endParaRPr>
                    </a:p>
                  </a:txBody>
                  <a:tcPr anchor="ctr" horzOverflow="overflow">
                    <a:lnL w="12700" cap="flat" cmpd="sng" algn="ctr">
                      <a:solidFill>
                        <a:srgbClr val="000066"/>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Non</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Non</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Non étudié</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44385">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Transcription virale</a:t>
                      </a:r>
                    </a:p>
                  </a:txBody>
                  <a:tcPr anchor="ctr" horzOverflow="overflow">
                    <a:lnL w="12700" cmpd="sng">
                      <a:noFill/>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Non étudié</a:t>
                      </a: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lang="fr-FR" sz="1400" dirty="0">
                          <a:solidFill>
                            <a:srgbClr val="000066"/>
                          </a:solidFill>
                        </a:rPr>
                        <a:t>Oui (ganglions)</a:t>
                      </a:r>
                    </a:p>
                  </a:txBody>
                  <a:tcPr anchor="ctr" horzOverflow="overflow">
                    <a:lnL w="12700" cap="flat" cmpd="sng" algn="ctr">
                      <a:solidFill>
                        <a:srgbClr val="000066"/>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Non étudié</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Non étudié</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lang="fr-FR" sz="1400" dirty="0">
                          <a:solidFill>
                            <a:srgbClr val="000066"/>
                          </a:solidFill>
                        </a:rPr>
                        <a:t>Oui (ganglions)</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44385">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a:ln>
                            <a:noFill/>
                          </a:ln>
                          <a:solidFill>
                            <a:srgbClr val="000066"/>
                          </a:solidFill>
                          <a:effectLst/>
                          <a:latin typeface="Arial" charset="0"/>
                        </a:rPr>
                        <a:t>Activation cellulaire </a:t>
                      </a:r>
                    </a:p>
                  </a:txBody>
                  <a:tcPr anchor="ctr" horzOverflow="overflow">
                    <a:lnL w="12700" cmpd="sng">
                      <a:noFill/>
                    </a:lnL>
                    <a:lnR w="12700" cap="flat" cmpd="sng" algn="ctr">
                      <a:solidFill>
                        <a:srgbClr val="000066"/>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mn-lt"/>
                        </a:rPr>
                        <a:t>Sélection HLA-DR </a:t>
                      </a:r>
                      <a:r>
                        <a:rPr kumimoji="0" lang="fr-FR" sz="1400" b="1" i="0" u="none" strike="noStrike" cap="none" normalizeH="0" baseline="0" dirty="0">
                          <a:ln>
                            <a:noFill/>
                          </a:ln>
                          <a:solidFill>
                            <a:srgbClr val="000066"/>
                          </a:solidFill>
                          <a:effectLst/>
                          <a:latin typeface="+mn-lt"/>
                        </a:rPr>
                        <a:t>-</a:t>
                      </a:r>
                    </a:p>
                  </a:txBody>
                  <a:tcPr anchor="ctr" horzOverflow="overflow">
                    <a:lnL w="12700" cap="flat" cmpd="sng" algn="ctr">
                      <a:solidFill>
                        <a:srgbClr val="000066"/>
                      </a:solidFill>
                      <a:prstDash val="solid"/>
                      <a:round/>
                      <a:headEnd type="none" w="med" len="med"/>
                      <a:tailEnd type="none" w="med" len="med"/>
                    </a:lnL>
                    <a:lnR w="12700" cap="flat" cmpd="sng" algn="ctr">
                      <a:solidFill>
                        <a:srgbClr val="000066"/>
                      </a:solidFill>
                      <a:prstDash val="solid"/>
                      <a:round/>
                      <a:headEnd type="none" w="med" len="med"/>
                      <a:tailEnd type="none" w="med" len="med"/>
                    </a:lnR>
                    <a:lnT w="12700" cmpd="sng">
                      <a:noFill/>
                    </a:lnT>
                    <a:lnB w="12700"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fr-FR" sz="1400">
                          <a:solidFill>
                            <a:srgbClr val="000066"/>
                          </a:solidFill>
                        </a:rPr>
                        <a:t>Non étudié</a:t>
                      </a:r>
                    </a:p>
                  </a:txBody>
                  <a:tcPr anchor="ctr" horzOverflow="overflow">
                    <a:lnL w="12700" cap="flat" cmpd="sng" algn="ctr">
                      <a:solidFill>
                        <a:srgbClr val="000066"/>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a:ln>
                            <a:noFill/>
                          </a:ln>
                          <a:solidFill>
                            <a:srgbClr val="000066"/>
                          </a:solidFill>
                          <a:effectLst/>
                          <a:latin typeface="Arial" charset="0"/>
                        </a:rPr>
                        <a:t>Non étudié</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Oui (CD69,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CD25, HLA-DR)</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Oui (CD69,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CD25, HLA-DR)</a:t>
                      </a:r>
                    </a:p>
                  </a:txBody>
                  <a:tcPr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bl>
          </a:graphicData>
        </a:graphic>
      </p:graphicFrame>
      <p:sp>
        <p:nvSpPr>
          <p:cNvPr id="2" name="Titre 1"/>
          <p:cNvSpPr>
            <a:spLocks noGrp="1"/>
          </p:cNvSpPr>
          <p:nvPr>
            <p:ph type="title"/>
          </p:nvPr>
        </p:nvSpPr>
        <p:spPr/>
        <p:txBody>
          <a:bodyPr/>
          <a:lstStyle/>
          <a:p>
            <a:r>
              <a:rPr lang="fr-FR" dirty="0"/>
              <a:t>Réservoir : synthèse de 4 études </a:t>
            </a:r>
            <a:br>
              <a:rPr lang="fr-FR" dirty="0"/>
            </a:br>
            <a:r>
              <a:rPr lang="fr-FR" dirty="0"/>
              <a:t>ayant analysé les cellules CD4+ CD32+ (1)</a:t>
            </a:r>
          </a:p>
        </p:txBody>
      </p:sp>
      <p:sp>
        <p:nvSpPr>
          <p:cNvPr id="5" name="Espace réservé du contenu 4"/>
          <p:cNvSpPr>
            <a:spLocks noGrp="1"/>
          </p:cNvSpPr>
          <p:nvPr>
            <p:ph idx="1"/>
          </p:nvPr>
        </p:nvSpPr>
        <p:spPr>
          <a:xfrm>
            <a:off x="457200" y="1156670"/>
            <a:ext cx="8507413" cy="5111750"/>
          </a:xfrm>
        </p:spPr>
        <p:txBody>
          <a:bodyPr/>
          <a:lstStyle/>
          <a:p>
            <a:r>
              <a:rPr lang="fr-FR" sz="2000" dirty="0"/>
              <a:t>CROI 2018 : 4 communications orales ont présenté des résultats </a:t>
            </a:r>
          </a:p>
          <a:p>
            <a:pPr marL="365125" indent="-365125">
              <a:buNone/>
            </a:pPr>
            <a:r>
              <a:rPr lang="fr-FR" sz="2000" dirty="0"/>
              <a:t>	sur les caractéristiques des cellules CD4+ CD32+</a:t>
            </a:r>
          </a:p>
          <a:p>
            <a:pPr marL="365125" indent="-365125">
              <a:buNone/>
            </a:pPr>
            <a:endParaRPr lang="fr-FR" sz="1000" dirty="0"/>
          </a:p>
          <a:p>
            <a:r>
              <a:rPr lang="fr-FR" sz="2000" dirty="0"/>
              <a:t> </a:t>
            </a:r>
            <a:r>
              <a:rPr lang="fr-FR" sz="2000" b="1" dirty="0"/>
              <a:t>Méthode : </a:t>
            </a:r>
            <a:r>
              <a:rPr lang="fr-FR" sz="2000" dirty="0"/>
              <a:t>patients VIH+ avec CV &lt; 50 c/ml, tri cellulaire</a:t>
            </a:r>
          </a:p>
        </p:txBody>
      </p:sp>
      <p:sp>
        <p:nvSpPr>
          <p:cNvPr id="6" name="Rectangle 76"/>
          <p:cNvSpPr>
            <a:spLocks noChangeArrowheads="1"/>
          </p:cNvSpPr>
          <p:nvPr/>
        </p:nvSpPr>
        <p:spPr bwMode="auto">
          <a:xfrm>
            <a:off x="1344674" y="2467712"/>
            <a:ext cx="6454652" cy="237501"/>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Résumé des caractéristiques des populations cellulaires CD4+ CD32+</a:t>
            </a:r>
          </a:p>
        </p:txBody>
      </p:sp>
      <p:sp>
        <p:nvSpPr>
          <p:cNvPr id="7" name="Text Box 3"/>
          <p:cNvSpPr txBox="1">
            <a:spLocks noChangeArrowheads="1"/>
          </p:cNvSpPr>
          <p:nvPr/>
        </p:nvSpPr>
        <p:spPr bwMode="auto">
          <a:xfrm>
            <a:off x="0" y="6392176"/>
            <a:ext cx="9144001" cy="461665"/>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Noto</a:t>
            </a:r>
            <a:r>
              <a:rPr lang="fr-FR" sz="1200" i="1" dirty="0">
                <a:solidFill>
                  <a:srgbClr val="0070C0"/>
                </a:solidFill>
              </a:rPr>
              <a:t> A, CROI 2018, Abs. 155 ; </a:t>
            </a:r>
            <a:r>
              <a:rPr lang="fr-FR" sz="1200" i="1" dirty="0" err="1">
                <a:solidFill>
                  <a:srgbClr val="0070C0"/>
                </a:solidFill>
              </a:rPr>
              <a:t>Bertagnolli</a:t>
            </a:r>
            <a:r>
              <a:rPr lang="fr-FR" sz="1200" i="1" dirty="0">
                <a:solidFill>
                  <a:srgbClr val="0070C0"/>
                </a:solidFill>
              </a:rPr>
              <a:t> LN, CROI 2018, Abs. 156 ; </a:t>
            </a:r>
            <a:br>
              <a:rPr lang="fr-FR" sz="1200" i="1" dirty="0">
                <a:solidFill>
                  <a:srgbClr val="0070C0"/>
                </a:solidFill>
              </a:rPr>
            </a:br>
            <a:r>
              <a:rPr lang="fr-FR" sz="1200" i="1" dirty="0">
                <a:solidFill>
                  <a:srgbClr val="0070C0"/>
                </a:solidFill>
              </a:rPr>
              <a:t>Osuna CE, CROI 2018, Abs. 157 ; Abdel-Mohsen M, CROI 2018, Abs. 158</a:t>
            </a:r>
          </a:p>
        </p:txBody>
      </p:sp>
      <p:sp>
        <p:nvSpPr>
          <p:cNvPr id="8" name="ZoneTexte 7">
            <a:extLst>
              <a:ext uri="{FF2B5EF4-FFF2-40B4-BE49-F238E27FC236}">
                <a16:creationId xmlns:a16="http://schemas.microsoft.com/office/drawing/2014/main" id="{CD1DB1D6-3A39-4977-B193-DEF3746F4D0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46</a:t>
            </a:r>
          </a:p>
        </p:txBody>
      </p:sp>
    </p:spTree>
    <p:extLst>
      <p:ext uri="{BB962C8B-B14F-4D97-AF65-F5344CB8AC3E}">
        <p14:creationId xmlns:p14="http://schemas.microsoft.com/office/powerpoint/2010/main" val="1427009813"/>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ZoneTexte 122"/>
          <p:cNvSpPr txBox="1"/>
          <p:nvPr/>
        </p:nvSpPr>
        <p:spPr>
          <a:xfrm>
            <a:off x="4586923" y="4867198"/>
            <a:ext cx="1436993" cy="307777"/>
          </a:xfrm>
          <a:prstGeom prst="rect">
            <a:avLst/>
          </a:prstGeom>
          <a:noFill/>
        </p:spPr>
        <p:txBody>
          <a:bodyPr wrap="square" rtlCol="0">
            <a:spAutoFit/>
          </a:bodyPr>
          <a:lstStyle/>
          <a:p>
            <a:pPr algn="ctr"/>
            <a:r>
              <a:rPr lang="fr-FR" sz="1400" b="1" i="1" dirty="0"/>
              <a:t>Abdel-</a:t>
            </a:r>
            <a:r>
              <a:rPr lang="fr-FR" sz="1400" b="1" i="1" dirty="0" err="1"/>
              <a:t>Mohsen</a:t>
            </a:r>
            <a:endParaRPr lang="fr-FR" sz="1400" b="1" i="1" dirty="0"/>
          </a:p>
        </p:txBody>
      </p:sp>
      <p:sp>
        <p:nvSpPr>
          <p:cNvPr id="126" name="ZoneTexte 125"/>
          <p:cNvSpPr txBox="1"/>
          <p:nvPr/>
        </p:nvSpPr>
        <p:spPr>
          <a:xfrm>
            <a:off x="4140012" y="2208575"/>
            <a:ext cx="1439252" cy="307777"/>
          </a:xfrm>
          <a:prstGeom prst="rect">
            <a:avLst/>
          </a:prstGeom>
          <a:noFill/>
        </p:spPr>
        <p:txBody>
          <a:bodyPr wrap="square" rtlCol="0">
            <a:spAutoFit/>
          </a:bodyPr>
          <a:lstStyle/>
          <a:p>
            <a:pPr algn="ctr"/>
            <a:r>
              <a:rPr lang="fr-FR" sz="1400" b="1" i="1" dirty="0" err="1"/>
              <a:t>Bertagnolli</a:t>
            </a:r>
            <a:endParaRPr lang="fr-FR" sz="1400" b="1" i="1" dirty="0"/>
          </a:p>
        </p:txBody>
      </p:sp>
      <p:sp>
        <p:nvSpPr>
          <p:cNvPr id="130" name="ZoneTexte 129"/>
          <p:cNvSpPr txBox="1"/>
          <p:nvPr/>
        </p:nvSpPr>
        <p:spPr>
          <a:xfrm>
            <a:off x="139281" y="2208575"/>
            <a:ext cx="1255755" cy="307777"/>
          </a:xfrm>
          <a:prstGeom prst="rect">
            <a:avLst/>
          </a:prstGeom>
          <a:noFill/>
        </p:spPr>
        <p:txBody>
          <a:bodyPr wrap="square" rtlCol="0">
            <a:spAutoFit/>
          </a:bodyPr>
          <a:lstStyle/>
          <a:p>
            <a:pPr algn="ctr"/>
            <a:r>
              <a:rPr lang="fr-FR" sz="1400" b="1" i="1" dirty="0" err="1"/>
              <a:t>Noto</a:t>
            </a:r>
            <a:endParaRPr lang="fr-FR" sz="1400" b="1" i="1" dirty="0"/>
          </a:p>
        </p:txBody>
      </p:sp>
      <p:sp>
        <p:nvSpPr>
          <p:cNvPr id="131" name="Titre 1"/>
          <p:cNvSpPr>
            <a:spLocks noGrp="1"/>
          </p:cNvSpPr>
          <p:nvPr>
            <p:ph type="title"/>
          </p:nvPr>
        </p:nvSpPr>
        <p:spPr/>
        <p:txBody>
          <a:bodyPr/>
          <a:lstStyle/>
          <a:p>
            <a:r>
              <a:rPr lang="fr-FR" dirty="0"/>
              <a:t>Réservoir : synthèse de 4 études </a:t>
            </a:r>
            <a:br>
              <a:rPr lang="fr-FR" dirty="0"/>
            </a:br>
            <a:r>
              <a:rPr lang="fr-FR" dirty="0"/>
              <a:t>ayant analysé les cellules CD4+ CD32+ (2)</a:t>
            </a:r>
          </a:p>
        </p:txBody>
      </p:sp>
      <p:sp>
        <p:nvSpPr>
          <p:cNvPr id="132" name="Text Box 3"/>
          <p:cNvSpPr txBox="1">
            <a:spLocks noChangeArrowheads="1"/>
          </p:cNvSpPr>
          <p:nvPr/>
        </p:nvSpPr>
        <p:spPr bwMode="auto">
          <a:xfrm>
            <a:off x="0" y="6392176"/>
            <a:ext cx="9144001" cy="461665"/>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Noto</a:t>
            </a:r>
            <a:r>
              <a:rPr lang="fr-FR" sz="1200" i="1" dirty="0">
                <a:solidFill>
                  <a:srgbClr val="0070C0"/>
                </a:solidFill>
              </a:rPr>
              <a:t> A, CROI 2018, Abs. 155 ; </a:t>
            </a:r>
            <a:r>
              <a:rPr lang="fr-FR" sz="1200" i="1" dirty="0" err="1">
                <a:solidFill>
                  <a:srgbClr val="0070C0"/>
                </a:solidFill>
              </a:rPr>
              <a:t>Bertagnolli</a:t>
            </a:r>
            <a:r>
              <a:rPr lang="fr-FR" sz="1200" i="1" dirty="0">
                <a:solidFill>
                  <a:srgbClr val="0070C0"/>
                </a:solidFill>
              </a:rPr>
              <a:t> LN, CROI 2018, Abs. 156 ; </a:t>
            </a:r>
            <a:br>
              <a:rPr lang="fr-FR" sz="1200" i="1" dirty="0">
                <a:solidFill>
                  <a:srgbClr val="0070C0"/>
                </a:solidFill>
              </a:rPr>
            </a:br>
            <a:r>
              <a:rPr lang="fr-FR" sz="1200" i="1" dirty="0">
                <a:solidFill>
                  <a:srgbClr val="0070C0"/>
                </a:solidFill>
              </a:rPr>
              <a:t>Osuna CE, CROI 2018, Abs. 157 ; Abdel-Mohsen M, CROI 2018, Abs. 158</a:t>
            </a:r>
          </a:p>
        </p:txBody>
      </p:sp>
      <p:sp>
        <p:nvSpPr>
          <p:cNvPr id="133" name="Rectangle 76"/>
          <p:cNvSpPr>
            <a:spLocks noChangeArrowheads="1"/>
          </p:cNvSpPr>
          <p:nvPr/>
        </p:nvSpPr>
        <p:spPr bwMode="auto">
          <a:xfrm>
            <a:off x="974440" y="1235851"/>
            <a:ext cx="3163879" cy="418576"/>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ADN VIH </a:t>
            </a:r>
            <a:r>
              <a:rPr lang="fr-FR" b="1">
                <a:solidFill>
                  <a:srgbClr val="0070C0"/>
                </a:solidFill>
                <a:latin typeface="Calibri" panose="020F0502020204030204" pitchFamily="34" charset="0"/>
                <a:ea typeface="ＭＳ Ｐゴシック" pitchFamily="34" charset="-128"/>
              </a:rPr>
              <a:t>total dans </a:t>
            </a:r>
            <a:r>
              <a:rPr lang="fr-FR" b="1" dirty="0">
                <a:solidFill>
                  <a:srgbClr val="0070C0"/>
                </a:solidFill>
                <a:latin typeface="Calibri" panose="020F0502020204030204" pitchFamily="34" charset="0"/>
                <a:ea typeface="ＭＳ Ｐゴシック" pitchFamily="34" charset="-128"/>
              </a:rPr>
              <a:t>les ganglions </a:t>
            </a:r>
          </a:p>
          <a:p>
            <a:pPr algn="ctr">
              <a:lnSpc>
                <a:spcPct val="85000"/>
              </a:lnSpc>
            </a:pPr>
            <a:r>
              <a:rPr lang="fr-FR" sz="1400" b="1" dirty="0">
                <a:solidFill>
                  <a:srgbClr val="0070C0"/>
                </a:solidFill>
                <a:latin typeface="Calibri" panose="020F0502020204030204" pitchFamily="34" charset="0"/>
                <a:ea typeface="ＭＳ Ｐゴシック" pitchFamily="34" charset="-128"/>
              </a:rPr>
              <a:t>(c/10</a:t>
            </a:r>
            <a:r>
              <a:rPr lang="fr-FR" sz="1400" b="1" baseline="30000" dirty="0">
                <a:solidFill>
                  <a:srgbClr val="0070C0"/>
                </a:solidFill>
                <a:latin typeface="Calibri" panose="020F0502020204030204" pitchFamily="34" charset="0"/>
                <a:ea typeface="ＭＳ Ｐゴシック" pitchFamily="34" charset="-128"/>
              </a:rPr>
              <a:t>6</a:t>
            </a:r>
            <a:r>
              <a:rPr lang="fr-FR" sz="1400" b="1" dirty="0">
                <a:solidFill>
                  <a:srgbClr val="0070C0"/>
                </a:solidFill>
                <a:latin typeface="Calibri" panose="020F0502020204030204" pitchFamily="34" charset="0"/>
                <a:ea typeface="ＭＳ Ｐゴシック" pitchFamily="34" charset="-128"/>
              </a:rPr>
              <a:t> cellules)</a:t>
            </a:r>
          </a:p>
        </p:txBody>
      </p:sp>
      <p:sp>
        <p:nvSpPr>
          <p:cNvPr id="134" name="Rectangle 76"/>
          <p:cNvSpPr>
            <a:spLocks noChangeArrowheads="1"/>
          </p:cNvSpPr>
          <p:nvPr/>
        </p:nvSpPr>
        <p:spPr bwMode="auto">
          <a:xfrm>
            <a:off x="4735268" y="1251215"/>
            <a:ext cx="4147802" cy="235449"/>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Fréquence de cellules latentes infectées </a:t>
            </a:r>
            <a:r>
              <a:rPr lang="fr-FR" sz="1600" b="1" dirty="0">
                <a:solidFill>
                  <a:srgbClr val="0070C0"/>
                </a:solidFill>
                <a:latin typeface="Calibri" panose="020F0502020204030204" pitchFamily="34" charset="0"/>
                <a:ea typeface="ＭＳ Ｐゴシック" pitchFamily="34" charset="-128"/>
              </a:rPr>
              <a:t>(%)</a:t>
            </a:r>
            <a:endParaRPr lang="fr-FR" sz="1200" b="1" dirty="0">
              <a:solidFill>
                <a:srgbClr val="0070C0"/>
              </a:solidFill>
              <a:latin typeface="Calibri" panose="020F0502020204030204" pitchFamily="34" charset="0"/>
              <a:ea typeface="ＭＳ Ｐゴシック" pitchFamily="34" charset="-128"/>
            </a:endParaRPr>
          </a:p>
        </p:txBody>
      </p:sp>
      <p:sp>
        <p:nvSpPr>
          <p:cNvPr id="135" name="ZoneTexte 134"/>
          <p:cNvSpPr txBox="1"/>
          <p:nvPr/>
        </p:nvSpPr>
        <p:spPr>
          <a:xfrm>
            <a:off x="151235" y="4867198"/>
            <a:ext cx="750658" cy="307777"/>
          </a:xfrm>
          <a:prstGeom prst="rect">
            <a:avLst/>
          </a:prstGeom>
          <a:noFill/>
        </p:spPr>
        <p:txBody>
          <a:bodyPr wrap="square" rtlCol="0">
            <a:spAutoFit/>
          </a:bodyPr>
          <a:lstStyle/>
          <a:p>
            <a:r>
              <a:rPr lang="fr-FR" sz="1400" b="1" i="1" dirty="0"/>
              <a:t>Osuna</a:t>
            </a:r>
          </a:p>
        </p:txBody>
      </p:sp>
      <p:sp>
        <p:nvSpPr>
          <p:cNvPr id="136" name="Rectangle 76"/>
          <p:cNvSpPr>
            <a:spLocks noChangeArrowheads="1"/>
          </p:cNvSpPr>
          <p:nvPr/>
        </p:nvSpPr>
        <p:spPr bwMode="auto">
          <a:xfrm>
            <a:off x="1761376" y="3844871"/>
            <a:ext cx="1336007" cy="418576"/>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ADN VIH total</a:t>
            </a:r>
          </a:p>
          <a:p>
            <a:pPr algn="ctr">
              <a:lnSpc>
                <a:spcPct val="85000"/>
              </a:lnSpc>
            </a:pPr>
            <a:r>
              <a:rPr lang="fr-FR" sz="1400" b="1" dirty="0">
                <a:solidFill>
                  <a:srgbClr val="0070C0"/>
                </a:solidFill>
                <a:latin typeface="Calibri" panose="020F0502020204030204" pitchFamily="34" charset="0"/>
                <a:ea typeface="ＭＳ Ｐゴシック" pitchFamily="34" charset="-128"/>
              </a:rPr>
              <a:t>(c/cellule)</a:t>
            </a:r>
          </a:p>
        </p:txBody>
      </p:sp>
      <p:sp>
        <p:nvSpPr>
          <p:cNvPr id="137" name="Rectangle 76"/>
          <p:cNvSpPr>
            <a:spLocks noChangeArrowheads="1"/>
          </p:cNvSpPr>
          <p:nvPr/>
        </p:nvSpPr>
        <p:spPr bwMode="auto">
          <a:xfrm>
            <a:off x="5175708" y="3936435"/>
            <a:ext cx="3266921" cy="235449"/>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Contribution au réservoir ADN </a:t>
            </a:r>
            <a:r>
              <a:rPr lang="fr-FR" sz="1600" b="1" dirty="0">
                <a:solidFill>
                  <a:srgbClr val="0070C0"/>
                </a:solidFill>
                <a:latin typeface="Calibri" panose="020F0502020204030204" pitchFamily="34" charset="0"/>
                <a:ea typeface="ＭＳ Ｐゴシック" pitchFamily="34" charset="-128"/>
              </a:rPr>
              <a:t>(%)</a:t>
            </a:r>
            <a:endParaRPr lang="fr-FR" sz="1200" b="1" dirty="0">
              <a:solidFill>
                <a:srgbClr val="0070C0"/>
              </a:solidFill>
              <a:latin typeface="Calibri" panose="020F0502020204030204" pitchFamily="34" charset="0"/>
              <a:ea typeface="ＭＳ Ｐゴシック" pitchFamily="34" charset="-128"/>
            </a:endParaRPr>
          </a:p>
        </p:txBody>
      </p:sp>
      <p:grpSp>
        <p:nvGrpSpPr>
          <p:cNvPr id="3" name="Grouper 2"/>
          <p:cNvGrpSpPr/>
          <p:nvPr/>
        </p:nvGrpSpPr>
        <p:grpSpPr>
          <a:xfrm>
            <a:off x="1408583" y="1679887"/>
            <a:ext cx="2496099" cy="1978132"/>
            <a:chOff x="1027583" y="1679887"/>
            <a:chExt cx="2165863" cy="1978132"/>
          </a:xfrm>
        </p:grpSpPr>
        <p:grpSp>
          <p:nvGrpSpPr>
            <p:cNvPr id="156" name="Groupe 155">
              <a:extLst>
                <a:ext uri="{FF2B5EF4-FFF2-40B4-BE49-F238E27FC236}">
                  <a16:creationId xmlns:a16="http://schemas.microsoft.com/office/drawing/2014/main" id="{56ACA317-654F-4B71-8AB0-2C9B698CFE49}"/>
                </a:ext>
              </a:extLst>
            </p:cNvPr>
            <p:cNvGrpSpPr/>
            <p:nvPr/>
          </p:nvGrpSpPr>
          <p:grpSpPr>
            <a:xfrm>
              <a:off x="1497223" y="1781283"/>
              <a:ext cx="1612901" cy="1589088"/>
              <a:chOff x="1627188" y="2027238"/>
              <a:chExt cx="1612901" cy="1589088"/>
            </a:xfrm>
          </p:grpSpPr>
          <p:sp>
            <p:nvSpPr>
              <p:cNvPr id="10" name="Freeform 10">
                <a:extLst>
                  <a:ext uri="{FF2B5EF4-FFF2-40B4-BE49-F238E27FC236}">
                    <a16:creationId xmlns:a16="http://schemas.microsoft.com/office/drawing/2014/main" id="{77E08DE2-C6D6-4902-BC96-50D60C741C17}"/>
                  </a:ext>
                </a:extLst>
              </p:cNvPr>
              <p:cNvSpPr>
                <a:spLocks/>
              </p:cNvSpPr>
              <p:nvPr/>
            </p:nvSpPr>
            <p:spPr bwMode="auto">
              <a:xfrm>
                <a:off x="1708151" y="2027238"/>
                <a:ext cx="1531938" cy="1589088"/>
              </a:xfrm>
              <a:custGeom>
                <a:avLst/>
                <a:gdLst>
                  <a:gd name="T0" fmla="*/ 965 w 965"/>
                  <a:gd name="T1" fmla="*/ 1001 h 1001"/>
                  <a:gd name="T2" fmla="*/ 0 w 965"/>
                  <a:gd name="T3" fmla="*/ 1001 h 1001"/>
                  <a:gd name="T4" fmla="*/ 0 w 965"/>
                  <a:gd name="T5" fmla="*/ 0 h 1001"/>
                </a:gdLst>
                <a:ahLst/>
                <a:cxnLst>
                  <a:cxn ang="0">
                    <a:pos x="T0" y="T1"/>
                  </a:cxn>
                  <a:cxn ang="0">
                    <a:pos x="T2" y="T3"/>
                  </a:cxn>
                  <a:cxn ang="0">
                    <a:pos x="T4" y="T5"/>
                  </a:cxn>
                </a:cxnLst>
                <a:rect l="0" t="0" r="r" b="b"/>
                <a:pathLst>
                  <a:path w="965" h="1001">
                    <a:moveTo>
                      <a:pt x="965" y="1001"/>
                    </a:moveTo>
                    <a:lnTo>
                      <a:pt x="0" y="1001"/>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7">
                <a:extLst>
                  <a:ext uri="{FF2B5EF4-FFF2-40B4-BE49-F238E27FC236}">
                    <a16:creationId xmlns:a16="http://schemas.microsoft.com/office/drawing/2014/main" id="{35C0C4D8-89D7-4D58-B035-0D5BBF2100AD}"/>
                  </a:ext>
                </a:extLst>
              </p:cNvPr>
              <p:cNvSpPr>
                <a:spLocks noChangeShapeType="1"/>
              </p:cNvSpPr>
              <p:nvPr/>
            </p:nvSpPr>
            <p:spPr bwMode="auto">
              <a:xfrm>
                <a:off x="1627188" y="2039938"/>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8">
                <a:extLst>
                  <a:ext uri="{FF2B5EF4-FFF2-40B4-BE49-F238E27FC236}">
                    <a16:creationId xmlns:a16="http://schemas.microsoft.com/office/drawing/2014/main" id="{B2BF48AA-8ADC-42EA-8B4E-0319F19B1293}"/>
                  </a:ext>
                </a:extLst>
              </p:cNvPr>
              <p:cNvSpPr>
                <a:spLocks noChangeShapeType="1"/>
              </p:cNvSpPr>
              <p:nvPr/>
            </p:nvSpPr>
            <p:spPr bwMode="auto">
              <a:xfrm>
                <a:off x="1627188" y="2435225"/>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9">
                <a:extLst>
                  <a:ext uri="{FF2B5EF4-FFF2-40B4-BE49-F238E27FC236}">
                    <a16:creationId xmlns:a16="http://schemas.microsoft.com/office/drawing/2014/main" id="{A7CD220A-38F4-4AC3-94E9-75994079E2DC}"/>
                  </a:ext>
                </a:extLst>
              </p:cNvPr>
              <p:cNvSpPr>
                <a:spLocks noChangeShapeType="1"/>
              </p:cNvSpPr>
              <p:nvPr/>
            </p:nvSpPr>
            <p:spPr bwMode="auto">
              <a:xfrm>
                <a:off x="1627188" y="2828925"/>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0">
                <a:extLst>
                  <a:ext uri="{FF2B5EF4-FFF2-40B4-BE49-F238E27FC236}">
                    <a16:creationId xmlns:a16="http://schemas.microsoft.com/office/drawing/2014/main" id="{BD2C956F-1A70-40F5-8D4C-AA740CB15317}"/>
                  </a:ext>
                </a:extLst>
              </p:cNvPr>
              <p:cNvSpPr>
                <a:spLocks noChangeShapeType="1"/>
              </p:cNvSpPr>
              <p:nvPr/>
            </p:nvSpPr>
            <p:spPr bwMode="auto">
              <a:xfrm>
                <a:off x="1627188" y="3222625"/>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1">
                <a:extLst>
                  <a:ext uri="{FF2B5EF4-FFF2-40B4-BE49-F238E27FC236}">
                    <a16:creationId xmlns:a16="http://schemas.microsoft.com/office/drawing/2014/main" id="{A0B85C55-E3CD-4E1C-8E4A-21658061426B}"/>
                  </a:ext>
                </a:extLst>
              </p:cNvPr>
              <p:cNvSpPr>
                <a:spLocks noChangeShapeType="1"/>
              </p:cNvSpPr>
              <p:nvPr/>
            </p:nvSpPr>
            <p:spPr bwMode="auto">
              <a:xfrm>
                <a:off x="1627188" y="3616325"/>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5">
                <a:extLst>
                  <a:ext uri="{FF2B5EF4-FFF2-40B4-BE49-F238E27FC236}">
                    <a16:creationId xmlns:a16="http://schemas.microsoft.com/office/drawing/2014/main" id="{D71DD246-13DC-4146-BAF1-4BBBE5B10BEF}"/>
                  </a:ext>
                </a:extLst>
              </p:cNvPr>
              <p:cNvSpPr>
                <a:spLocks noChangeShapeType="1"/>
              </p:cNvSpPr>
              <p:nvPr/>
            </p:nvSpPr>
            <p:spPr bwMode="auto">
              <a:xfrm flipH="1">
                <a:off x="1943101" y="2417763"/>
                <a:ext cx="282575" cy="0"/>
              </a:xfrm>
              <a:prstGeom prst="line">
                <a:avLst/>
              </a:prstGeom>
              <a:noFill/>
              <a:ln w="206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Freeform 26">
                <a:extLst>
                  <a:ext uri="{FF2B5EF4-FFF2-40B4-BE49-F238E27FC236}">
                    <a16:creationId xmlns:a16="http://schemas.microsoft.com/office/drawing/2014/main" id="{70341CD9-7696-4089-B000-5EC1FEFB86DC}"/>
                  </a:ext>
                </a:extLst>
              </p:cNvPr>
              <p:cNvSpPr>
                <a:spLocks/>
              </p:cNvSpPr>
              <p:nvPr/>
            </p:nvSpPr>
            <p:spPr bwMode="auto">
              <a:xfrm>
                <a:off x="2646363" y="3244850"/>
                <a:ext cx="201613" cy="371475"/>
              </a:xfrm>
              <a:custGeom>
                <a:avLst/>
                <a:gdLst>
                  <a:gd name="T0" fmla="*/ 127 w 127"/>
                  <a:gd name="T1" fmla="*/ 234 h 234"/>
                  <a:gd name="T2" fmla="*/ 127 w 127"/>
                  <a:gd name="T3" fmla="*/ 0 h 234"/>
                  <a:gd name="T4" fmla="*/ 0 w 127"/>
                  <a:gd name="T5" fmla="*/ 0 h 234"/>
                  <a:gd name="T6" fmla="*/ 0 w 127"/>
                  <a:gd name="T7" fmla="*/ 234 h 234"/>
                  <a:gd name="T8" fmla="*/ 127 w 127"/>
                  <a:gd name="T9" fmla="*/ 234 h 234"/>
                  <a:gd name="T10" fmla="*/ 127 w 127"/>
                  <a:gd name="T11" fmla="*/ 234 h 234"/>
                </a:gdLst>
                <a:ahLst/>
                <a:cxnLst>
                  <a:cxn ang="0">
                    <a:pos x="T0" y="T1"/>
                  </a:cxn>
                  <a:cxn ang="0">
                    <a:pos x="T2" y="T3"/>
                  </a:cxn>
                  <a:cxn ang="0">
                    <a:pos x="T4" y="T5"/>
                  </a:cxn>
                  <a:cxn ang="0">
                    <a:pos x="T6" y="T7"/>
                  </a:cxn>
                  <a:cxn ang="0">
                    <a:pos x="T8" y="T9"/>
                  </a:cxn>
                  <a:cxn ang="0">
                    <a:pos x="T10" y="T11"/>
                  </a:cxn>
                </a:cxnLst>
                <a:rect l="0" t="0" r="r" b="b"/>
                <a:pathLst>
                  <a:path w="127" h="234">
                    <a:moveTo>
                      <a:pt x="127" y="234"/>
                    </a:moveTo>
                    <a:lnTo>
                      <a:pt x="127" y="0"/>
                    </a:lnTo>
                    <a:lnTo>
                      <a:pt x="0" y="0"/>
                    </a:lnTo>
                    <a:lnTo>
                      <a:pt x="0" y="234"/>
                    </a:lnTo>
                    <a:lnTo>
                      <a:pt x="127" y="234"/>
                    </a:lnTo>
                    <a:lnTo>
                      <a:pt x="127" y="234"/>
                    </a:lnTo>
                    <a:close/>
                  </a:path>
                </a:pathLst>
              </a:custGeom>
              <a:noFill/>
              <a:ln w="20638" cap="rnd">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27">
                <a:extLst>
                  <a:ext uri="{FF2B5EF4-FFF2-40B4-BE49-F238E27FC236}">
                    <a16:creationId xmlns:a16="http://schemas.microsoft.com/office/drawing/2014/main" id="{2123B9FF-EF5F-4A61-BFD2-BF37E4CD065D}"/>
                  </a:ext>
                </a:extLst>
              </p:cNvPr>
              <p:cNvSpPr>
                <a:spLocks/>
              </p:cNvSpPr>
              <p:nvPr/>
            </p:nvSpPr>
            <p:spPr bwMode="auto">
              <a:xfrm>
                <a:off x="2136776" y="2913063"/>
                <a:ext cx="201613" cy="703263"/>
              </a:xfrm>
              <a:custGeom>
                <a:avLst/>
                <a:gdLst>
                  <a:gd name="T0" fmla="*/ 127 w 127"/>
                  <a:gd name="T1" fmla="*/ 0 h 443"/>
                  <a:gd name="T2" fmla="*/ 0 w 127"/>
                  <a:gd name="T3" fmla="*/ 0 h 443"/>
                  <a:gd name="T4" fmla="*/ 0 w 127"/>
                  <a:gd name="T5" fmla="*/ 443 h 443"/>
                  <a:gd name="T6" fmla="*/ 127 w 127"/>
                  <a:gd name="T7" fmla="*/ 443 h 443"/>
                  <a:gd name="T8" fmla="*/ 127 w 127"/>
                  <a:gd name="T9" fmla="*/ 0 h 443"/>
                  <a:gd name="T10" fmla="*/ 127 w 127"/>
                  <a:gd name="T11" fmla="*/ 0 h 443"/>
                </a:gdLst>
                <a:ahLst/>
                <a:cxnLst>
                  <a:cxn ang="0">
                    <a:pos x="T0" y="T1"/>
                  </a:cxn>
                  <a:cxn ang="0">
                    <a:pos x="T2" y="T3"/>
                  </a:cxn>
                  <a:cxn ang="0">
                    <a:pos x="T4" y="T5"/>
                  </a:cxn>
                  <a:cxn ang="0">
                    <a:pos x="T6" y="T7"/>
                  </a:cxn>
                  <a:cxn ang="0">
                    <a:pos x="T8" y="T9"/>
                  </a:cxn>
                  <a:cxn ang="0">
                    <a:pos x="T10" y="T11"/>
                  </a:cxn>
                </a:cxnLst>
                <a:rect l="0" t="0" r="r" b="b"/>
                <a:pathLst>
                  <a:path w="127" h="443">
                    <a:moveTo>
                      <a:pt x="127" y="0"/>
                    </a:moveTo>
                    <a:lnTo>
                      <a:pt x="0" y="0"/>
                    </a:lnTo>
                    <a:lnTo>
                      <a:pt x="0" y="443"/>
                    </a:lnTo>
                    <a:lnTo>
                      <a:pt x="127" y="443"/>
                    </a:lnTo>
                    <a:lnTo>
                      <a:pt x="127" y="0"/>
                    </a:lnTo>
                    <a:lnTo>
                      <a:pt x="127" y="0"/>
                    </a:lnTo>
                    <a:close/>
                  </a:path>
                </a:pathLst>
              </a:custGeom>
              <a:noFill/>
              <a:ln w="20638" cap="rnd">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Freeform 28">
                <a:extLst>
                  <a:ext uri="{FF2B5EF4-FFF2-40B4-BE49-F238E27FC236}">
                    <a16:creationId xmlns:a16="http://schemas.microsoft.com/office/drawing/2014/main" id="{6A79F9D4-BBD0-444C-BAB0-F444AFBFE54C}"/>
                  </a:ext>
                </a:extLst>
              </p:cNvPr>
              <p:cNvSpPr>
                <a:spLocks/>
              </p:cNvSpPr>
              <p:nvPr/>
            </p:nvSpPr>
            <p:spPr bwMode="auto">
              <a:xfrm>
                <a:off x="1841501" y="3244850"/>
                <a:ext cx="201613" cy="371475"/>
              </a:xfrm>
              <a:custGeom>
                <a:avLst/>
                <a:gdLst>
                  <a:gd name="T0" fmla="*/ 0 w 127"/>
                  <a:gd name="T1" fmla="*/ 0 h 234"/>
                  <a:gd name="T2" fmla="*/ 0 w 127"/>
                  <a:gd name="T3" fmla="*/ 234 h 234"/>
                  <a:gd name="T4" fmla="*/ 127 w 127"/>
                  <a:gd name="T5" fmla="*/ 234 h 234"/>
                  <a:gd name="T6" fmla="*/ 127 w 127"/>
                  <a:gd name="T7" fmla="*/ 0 h 234"/>
                  <a:gd name="T8" fmla="*/ 0 w 127"/>
                  <a:gd name="T9" fmla="*/ 0 h 234"/>
                  <a:gd name="T10" fmla="*/ 0 w 127"/>
                  <a:gd name="T11" fmla="*/ 0 h 234"/>
                </a:gdLst>
                <a:ahLst/>
                <a:cxnLst>
                  <a:cxn ang="0">
                    <a:pos x="T0" y="T1"/>
                  </a:cxn>
                  <a:cxn ang="0">
                    <a:pos x="T2" y="T3"/>
                  </a:cxn>
                  <a:cxn ang="0">
                    <a:pos x="T4" y="T5"/>
                  </a:cxn>
                  <a:cxn ang="0">
                    <a:pos x="T6" y="T7"/>
                  </a:cxn>
                  <a:cxn ang="0">
                    <a:pos x="T8" y="T9"/>
                  </a:cxn>
                  <a:cxn ang="0">
                    <a:pos x="T10" y="T11"/>
                  </a:cxn>
                </a:cxnLst>
                <a:rect l="0" t="0" r="r" b="b"/>
                <a:pathLst>
                  <a:path w="127" h="234">
                    <a:moveTo>
                      <a:pt x="0" y="0"/>
                    </a:moveTo>
                    <a:lnTo>
                      <a:pt x="0" y="234"/>
                    </a:lnTo>
                    <a:lnTo>
                      <a:pt x="127" y="234"/>
                    </a:lnTo>
                    <a:lnTo>
                      <a:pt x="127" y="0"/>
                    </a:lnTo>
                    <a:lnTo>
                      <a:pt x="0" y="0"/>
                    </a:lnTo>
                    <a:lnTo>
                      <a:pt x="0" y="0"/>
                    </a:lnTo>
                    <a:close/>
                  </a:path>
                </a:pathLst>
              </a:custGeom>
              <a:noFill/>
              <a:ln w="20638" cap="rnd">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29">
                <a:extLst>
                  <a:ext uri="{FF2B5EF4-FFF2-40B4-BE49-F238E27FC236}">
                    <a16:creationId xmlns:a16="http://schemas.microsoft.com/office/drawing/2014/main" id="{EEF2B170-7DB8-4A80-B60D-EFD37874C66B}"/>
                  </a:ext>
                </a:extLst>
              </p:cNvPr>
              <p:cNvSpPr>
                <a:spLocks/>
              </p:cNvSpPr>
              <p:nvPr/>
            </p:nvSpPr>
            <p:spPr bwMode="auto">
              <a:xfrm>
                <a:off x="2951163" y="3043238"/>
                <a:ext cx="200025" cy="573088"/>
              </a:xfrm>
              <a:custGeom>
                <a:avLst/>
                <a:gdLst>
                  <a:gd name="T0" fmla="*/ 0 w 126"/>
                  <a:gd name="T1" fmla="*/ 0 h 361"/>
                  <a:gd name="T2" fmla="*/ 0 w 126"/>
                  <a:gd name="T3" fmla="*/ 361 h 361"/>
                  <a:gd name="T4" fmla="*/ 126 w 126"/>
                  <a:gd name="T5" fmla="*/ 361 h 361"/>
                  <a:gd name="T6" fmla="*/ 126 w 126"/>
                  <a:gd name="T7" fmla="*/ 0 h 361"/>
                  <a:gd name="T8" fmla="*/ 0 w 126"/>
                  <a:gd name="T9" fmla="*/ 0 h 361"/>
                  <a:gd name="T10" fmla="*/ 0 w 126"/>
                  <a:gd name="T11" fmla="*/ 0 h 361"/>
                </a:gdLst>
                <a:ahLst/>
                <a:cxnLst>
                  <a:cxn ang="0">
                    <a:pos x="T0" y="T1"/>
                  </a:cxn>
                  <a:cxn ang="0">
                    <a:pos x="T2" y="T3"/>
                  </a:cxn>
                  <a:cxn ang="0">
                    <a:pos x="T4" y="T5"/>
                  </a:cxn>
                  <a:cxn ang="0">
                    <a:pos x="T6" y="T7"/>
                  </a:cxn>
                  <a:cxn ang="0">
                    <a:pos x="T8" y="T9"/>
                  </a:cxn>
                  <a:cxn ang="0">
                    <a:pos x="T10" y="T11"/>
                  </a:cxn>
                </a:cxnLst>
                <a:rect l="0" t="0" r="r" b="b"/>
                <a:pathLst>
                  <a:path w="126" h="361">
                    <a:moveTo>
                      <a:pt x="0" y="0"/>
                    </a:moveTo>
                    <a:lnTo>
                      <a:pt x="0" y="361"/>
                    </a:lnTo>
                    <a:lnTo>
                      <a:pt x="126" y="361"/>
                    </a:lnTo>
                    <a:lnTo>
                      <a:pt x="126" y="0"/>
                    </a:lnTo>
                    <a:lnTo>
                      <a:pt x="0" y="0"/>
                    </a:lnTo>
                    <a:lnTo>
                      <a:pt x="0" y="0"/>
                    </a:lnTo>
                    <a:close/>
                  </a:path>
                </a:pathLst>
              </a:custGeom>
              <a:noFill/>
              <a:ln w="20638" cap="rnd">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Freeform 30">
                <a:extLst>
                  <a:ext uri="{FF2B5EF4-FFF2-40B4-BE49-F238E27FC236}">
                    <a16:creationId xmlns:a16="http://schemas.microsoft.com/office/drawing/2014/main" id="{2F2DDC71-91EE-4025-B67C-1EEF5B0FD260}"/>
                  </a:ext>
                </a:extLst>
              </p:cNvPr>
              <p:cNvSpPr>
                <a:spLocks/>
              </p:cNvSpPr>
              <p:nvPr/>
            </p:nvSpPr>
            <p:spPr bwMode="auto">
              <a:xfrm>
                <a:off x="2997201" y="2120900"/>
                <a:ext cx="77788" cy="77788"/>
              </a:xfrm>
              <a:custGeom>
                <a:avLst/>
                <a:gdLst>
                  <a:gd name="T0" fmla="*/ 23 w 46"/>
                  <a:gd name="T1" fmla="*/ 46 h 46"/>
                  <a:gd name="T2" fmla="*/ 40 w 46"/>
                  <a:gd name="T3" fmla="*/ 39 h 46"/>
                  <a:gd name="T4" fmla="*/ 46 w 46"/>
                  <a:gd name="T5" fmla="*/ 23 h 46"/>
                  <a:gd name="T6" fmla="*/ 40 w 46"/>
                  <a:gd name="T7" fmla="*/ 7 h 46"/>
                  <a:gd name="T8" fmla="*/ 23 w 46"/>
                  <a:gd name="T9" fmla="*/ 0 h 46"/>
                  <a:gd name="T10" fmla="*/ 7 w 46"/>
                  <a:gd name="T11" fmla="*/ 7 h 46"/>
                  <a:gd name="T12" fmla="*/ 0 w 46"/>
                  <a:gd name="T13" fmla="*/ 23 h 46"/>
                  <a:gd name="T14" fmla="*/ 7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30" y="46"/>
                      <a:pt x="35" y="44"/>
                      <a:pt x="40" y="39"/>
                    </a:cubicBezTo>
                    <a:cubicBezTo>
                      <a:pt x="44" y="35"/>
                      <a:pt x="46" y="29"/>
                      <a:pt x="46" y="23"/>
                    </a:cubicBezTo>
                    <a:cubicBezTo>
                      <a:pt x="46" y="17"/>
                      <a:pt x="44" y="11"/>
                      <a:pt x="40" y="7"/>
                    </a:cubicBezTo>
                    <a:cubicBezTo>
                      <a:pt x="35" y="2"/>
                      <a:pt x="30" y="0"/>
                      <a:pt x="23" y="0"/>
                    </a:cubicBezTo>
                    <a:cubicBezTo>
                      <a:pt x="17" y="0"/>
                      <a:pt x="12" y="2"/>
                      <a:pt x="7" y="7"/>
                    </a:cubicBezTo>
                    <a:cubicBezTo>
                      <a:pt x="3" y="11"/>
                      <a:pt x="0" y="17"/>
                      <a:pt x="0" y="23"/>
                    </a:cubicBezTo>
                    <a:cubicBezTo>
                      <a:pt x="0" y="29"/>
                      <a:pt x="3" y="35"/>
                      <a:pt x="7" y="39"/>
                    </a:cubicBezTo>
                    <a:cubicBezTo>
                      <a:pt x="12" y="44"/>
                      <a:pt x="17" y="46"/>
                      <a:pt x="23" y="46"/>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31">
                <a:extLst>
                  <a:ext uri="{FF2B5EF4-FFF2-40B4-BE49-F238E27FC236}">
                    <a16:creationId xmlns:a16="http://schemas.microsoft.com/office/drawing/2014/main" id="{E5A34C9C-0AFD-4AD5-B558-4F9A6C038984}"/>
                  </a:ext>
                </a:extLst>
              </p:cNvPr>
              <p:cNvSpPr>
                <a:spLocks/>
              </p:cNvSpPr>
              <p:nvPr/>
            </p:nvSpPr>
            <p:spPr bwMode="auto">
              <a:xfrm>
                <a:off x="2147888" y="2643188"/>
                <a:ext cx="77788" cy="77788"/>
              </a:xfrm>
              <a:custGeom>
                <a:avLst/>
                <a:gdLst>
                  <a:gd name="T0" fmla="*/ 23 w 46"/>
                  <a:gd name="T1" fmla="*/ 46 h 46"/>
                  <a:gd name="T2" fmla="*/ 39 w 46"/>
                  <a:gd name="T3" fmla="*/ 39 h 46"/>
                  <a:gd name="T4" fmla="*/ 46 w 46"/>
                  <a:gd name="T5" fmla="*/ 23 h 46"/>
                  <a:gd name="T6" fmla="*/ 39 w 46"/>
                  <a:gd name="T7" fmla="*/ 6 h 46"/>
                  <a:gd name="T8" fmla="*/ 23 w 46"/>
                  <a:gd name="T9" fmla="*/ 0 h 46"/>
                  <a:gd name="T10" fmla="*/ 6 w 46"/>
                  <a:gd name="T11" fmla="*/ 6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4" y="43"/>
                      <a:pt x="39" y="39"/>
                    </a:cubicBezTo>
                    <a:cubicBezTo>
                      <a:pt x="43" y="34"/>
                      <a:pt x="46" y="29"/>
                      <a:pt x="46" y="23"/>
                    </a:cubicBezTo>
                    <a:cubicBezTo>
                      <a:pt x="46" y="16"/>
                      <a:pt x="43" y="11"/>
                      <a:pt x="39" y="6"/>
                    </a:cubicBezTo>
                    <a:cubicBezTo>
                      <a:pt x="34" y="2"/>
                      <a:pt x="29" y="0"/>
                      <a:pt x="23" y="0"/>
                    </a:cubicBezTo>
                    <a:cubicBezTo>
                      <a:pt x="16" y="0"/>
                      <a:pt x="11" y="2"/>
                      <a:pt x="6" y="6"/>
                    </a:cubicBezTo>
                    <a:cubicBezTo>
                      <a:pt x="2" y="11"/>
                      <a:pt x="0" y="16"/>
                      <a:pt x="0" y="23"/>
                    </a:cubicBezTo>
                    <a:cubicBezTo>
                      <a:pt x="0" y="29"/>
                      <a:pt x="2" y="34"/>
                      <a:pt x="6" y="39"/>
                    </a:cubicBezTo>
                    <a:cubicBezTo>
                      <a:pt x="11" y="43"/>
                      <a:pt x="16" y="46"/>
                      <a:pt x="23" y="46"/>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Freeform 32">
                <a:extLst>
                  <a:ext uri="{FF2B5EF4-FFF2-40B4-BE49-F238E27FC236}">
                    <a16:creationId xmlns:a16="http://schemas.microsoft.com/office/drawing/2014/main" id="{929E2DDE-EC2A-4750-B4B9-278BB2B77CB8}"/>
                  </a:ext>
                </a:extLst>
              </p:cNvPr>
              <p:cNvSpPr>
                <a:spLocks/>
              </p:cNvSpPr>
              <p:nvPr/>
            </p:nvSpPr>
            <p:spPr bwMode="auto">
              <a:xfrm>
                <a:off x="1954213" y="3305175"/>
                <a:ext cx="76200" cy="77788"/>
              </a:xfrm>
              <a:custGeom>
                <a:avLst/>
                <a:gdLst>
                  <a:gd name="T0" fmla="*/ 23 w 46"/>
                  <a:gd name="T1" fmla="*/ 46 h 46"/>
                  <a:gd name="T2" fmla="*/ 39 w 46"/>
                  <a:gd name="T3" fmla="*/ 39 h 46"/>
                  <a:gd name="T4" fmla="*/ 46 w 46"/>
                  <a:gd name="T5" fmla="*/ 23 h 46"/>
                  <a:gd name="T6" fmla="*/ 39 w 46"/>
                  <a:gd name="T7" fmla="*/ 6 h 46"/>
                  <a:gd name="T8" fmla="*/ 23 w 46"/>
                  <a:gd name="T9" fmla="*/ 0 h 46"/>
                  <a:gd name="T10" fmla="*/ 7 w 46"/>
                  <a:gd name="T11" fmla="*/ 6 h 46"/>
                  <a:gd name="T12" fmla="*/ 0 w 46"/>
                  <a:gd name="T13" fmla="*/ 23 h 46"/>
                  <a:gd name="T14" fmla="*/ 7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30" y="46"/>
                      <a:pt x="35" y="44"/>
                      <a:pt x="39" y="39"/>
                    </a:cubicBezTo>
                    <a:cubicBezTo>
                      <a:pt x="44" y="35"/>
                      <a:pt x="46" y="29"/>
                      <a:pt x="46" y="23"/>
                    </a:cubicBezTo>
                    <a:cubicBezTo>
                      <a:pt x="46" y="16"/>
                      <a:pt x="44" y="11"/>
                      <a:pt x="39" y="6"/>
                    </a:cubicBezTo>
                    <a:cubicBezTo>
                      <a:pt x="35" y="2"/>
                      <a:pt x="30" y="0"/>
                      <a:pt x="23" y="0"/>
                    </a:cubicBezTo>
                    <a:cubicBezTo>
                      <a:pt x="17" y="0"/>
                      <a:pt x="11" y="2"/>
                      <a:pt x="7" y="6"/>
                    </a:cubicBezTo>
                    <a:cubicBezTo>
                      <a:pt x="2" y="11"/>
                      <a:pt x="0" y="16"/>
                      <a:pt x="0" y="23"/>
                    </a:cubicBezTo>
                    <a:cubicBezTo>
                      <a:pt x="0" y="29"/>
                      <a:pt x="2" y="35"/>
                      <a:pt x="7" y="39"/>
                    </a:cubicBezTo>
                    <a:cubicBezTo>
                      <a:pt x="11" y="44"/>
                      <a:pt x="17" y="46"/>
                      <a:pt x="23" y="46"/>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Freeform 33">
                <a:extLst>
                  <a:ext uri="{FF2B5EF4-FFF2-40B4-BE49-F238E27FC236}">
                    <a16:creationId xmlns:a16="http://schemas.microsoft.com/office/drawing/2014/main" id="{CE59B825-C4BB-4E71-88DB-B00796BE4B0A}"/>
                  </a:ext>
                </a:extLst>
              </p:cNvPr>
              <p:cNvSpPr>
                <a:spLocks/>
              </p:cNvSpPr>
              <p:nvPr/>
            </p:nvSpPr>
            <p:spPr bwMode="auto">
              <a:xfrm>
                <a:off x="2706688" y="3343275"/>
                <a:ext cx="77788" cy="77788"/>
              </a:xfrm>
              <a:custGeom>
                <a:avLst/>
                <a:gdLst>
                  <a:gd name="T0" fmla="*/ 23 w 46"/>
                  <a:gd name="T1" fmla="*/ 46 h 46"/>
                  <a:gd name="T2" fmla="*/ 39 w 46"/>
                  <a:gd name="T3" fmla="*/ 39 h 46"/>
                  <a:gd name="T4" fmla="*/ 46 w 46"/>
                  <a:gd name="T5" fmla="*/ 23 h 46"/>
                  <a:gd name="T6" fmla="*/ 39 w 46"/>
                  <a:gd name="T7" fmla="*/ 6 h 46"/>
                  <a:gd name="T8" fmla="*/ 23 w 46"/>
                  <a:gd name="T9" fmla="*/ 0 h 46"/>
                  <a:gd name="T10" fmla="*/ 6 w 46"/>
                  <a:gd name="T11" fmla="*/ 6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5" y="43"/>
                      <a:pt x="39" y="39"/>
                    </a:cubicBezTo>
                    <a:cubicBezTo>
                      <a:pt x="44" y="34"/>
                      <a:pt x="46" y="29"/>
                      <a:pt x="46" y="23"/>
                    </a:cubicBezTo>
                    <a:cubicBezTo>
                      <a:pt x="46" y="16"/>
                      <a:pt x="44" y="11"/>
                      <a:pt x="39" y="6"/>
                    </a:cubicBezTo>
                    <a:cubicBezTo>
                      <a:pt x="35" y="2"/>
                      <a:pt x="29" y="0"/>
                      <a:pt x="23" y="0"/>
                    </a:cubicBezTo>
                    <a:cubicBezTo>
                      <a:pt x="16" y="0"/>
                      <a:pt x="11" y="2"/>
                      <a:pt x="6" y="6"/>
                    </a:cubicBezTo>
                    <a:cubicBezTo>
                      <a:pt x="2" y="11"/>
                      <a:pt x="0" y="16"/>
                      <a:pt x="0" y="23"/>
                    </a:cubicBezTo>
                    <a:cubicBezTo>
                      <a:pt x="0" y="29"/>
                      <a:pt x="2" y="34"/>
                      <a:pt x="6" y="39"/>
                    </a:cubicBezTo>
                    <a:cubicBezTo>
                      <a:pt x="11" y="43"/>
                      <a:pt x="16" y="46"/>
                      <a:pt x="23" y="46"/>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8" name="Freeform 34">
                <a:extLst>
                  <a:ext uri="{FF2B5EF4-FFF2-40B4-BE49-F238E27FC236}">
                    <a16:creationId xmlns:a16="http://schemas.microsoft.com/office/drawing/2014/main" id="{E0DE73E0-D173-4A60-B2ED-D8E3969FC6BB}"/>
                  </a:ext>
                </a:extLst>
              </p:cNvPr>
              <p:cNvSpPr>
                <a:spLocks/>
              </p:cNvSpPr>
              <p:nvPr/>
            </p:nvSpPr>
            <p:spPr bwMode="auto">
              <a:xfrm>
                <a:off x="2200276" y="2482850"/>
                <a:ext cx="77788" cy="77788"/>
              </a:xfrm>
              <a:custGeom>
                <a:avLst/>
                <a:gdLst>
                  <a:gd name="T0" fmla="*/ 46 w 46"/>
                  <a:gd name="T1" fmla="*/ 23 h 46"/>
                  <a:gd name="T2" fmla="*/ 39 w 46"/>
                  <a:gd name="T3" fmla="*/ 7 h 46"/>
                  <a:gd name="T4" fmla="*/ 23 w 46"/>
                  <a:gd name="T5" fmla="*/ 0 h 46"/>
                  <a:gd name="T6" fmla="*/ 7 w 46"/>
                  <a:gd name="T7" fmla="*/ 7 h 46"/>
                  <a:gd name="T8" fmla="*/ 0 w 46"/>
                  <a:gd name="T9" fmla="*/ 23 h 46"/>
                  <a:gd name="T10" fmla="*/ 7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4" y="11"/>
                      <a:pt x="39" y="7"/>
                    </a:cubicBezTo>
                    <a:cubicBezTo>
                      <a:pt x="35" y="2"/>
                      <a:pt x="30" y="0"/>
                      <a:pt x="23" y="0"/>
                    </a:cubicBezTo>
                    <a:cubicBezTo>
                      <a:pt x="17" y="0"/>
                      <a:pt x="11" y="2"/>
                      <a:pt x="7" y="7"/>
                    </a:cubicBezTo>
                    <a:cubicBezTo>
                      <a:pt x="2" y="11"/>
                      <a:pt x="0" y="17"/>
                      <a:pt x="0" y="23"/>
                    </a:cubicBezTo>
                    <a:cubicBezTo>
                      <a:pt x="0" y="30"/>
                      <a:pt x="2" y="35"/>
                      <a:pt x="7" y="39"/>
                    </a:cubicBezTo>
                    <a:cubicBezTo>
                      <a:pt x="11" y="44"/>
                      <a:pt x="17" y="46"/>
                      <a:pt x="23" y="46"/>
                    </a:cubicBezTo>
                    <a:cubicBezTo>
                      <a:pt x="30" y="46"/>
                      <a:pt x="35" y="44"/>
                      <a:pt x="39" y="39"/>
                    </a:cubicBezTo>
                    <a:cubicBezTo>
                      <a:pt x="44" y="35"/>
                      <a:pt x="46" y="30"/>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9" name="Freeform 35">
                <a:extLst>
                  <a:ext uri="{FF2B5EF4-FFF2-40B4-BE49-F238E27FC236}">
                    <a16:creationId xmlns:a16="http://schemas.microsoft.com/office/drawing/2014/main" id="{89AD08E3-0F33-460B-9FF3-0143B954D6A8}"/>
                  </a:ext>
                </a:extLst>
              </p:cNvPr>
              <p:cNvSpPr>
                <a:spLocks/>
              </p:cNvSpPr>
              <p:nvPr/>
            </p:nvSpPr>
            <p:spPr bwMode="auto">
              <a:xfrm>
                <a:off x="1847851" y="2913063"/>
                <a:ext cx="77788" cy="77788"/>
              </a:xfrm>
              <a:custGeom>
                <a:avLst/>
                <a:gdLst>
                  <a:gd name="T0" fmla="*/ 46 w 46"/>
                  <a:gd name="T1" fmla="*/ 23 h 46"/>
                  <a:gd name="T2" fmla="*/ 39 w 46"/>
                  <a:gd name="T3" fmla="*/ 7 h 46"/>
                  <a:gd name="T4" fmla="*/ 23 w 46"/>
                  <a:gd name="T5" fmla="*/ 0 h 46"/>
                  <a:gd name="T6" fmla="*/ 7 w 46"/>
                  <a:gd name="T7" fmla="*/ 7 h 46"/>
                  <a:gd name="T8" fmla="*/ 0 w 46"/>
                  <a:gd name="T9" fmla="*/ 23 h 46"/>
                  <a:gd name="T10" fmla="*/ 7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4" y="11"/>
                      <a:pt x="39" y="7"/>
                    </a:cubicBezTo>
                    <a:cubicBezTo>
                      <a:pt x="35" y="2"/>
                      <a:pt x="30" y="0"/>
                      <a:pt x="23" y="0"/>
                    </a:cubicBezTo>
                    <a:cubicBezTo>
                      <a:pt x="17" y="0"/>
                      <a:pt x="11" y="2"/>
                      <a:pt x="7" y="7"/>
                    </a:cubicBezTo>
                    <a:cubicBezTo>
                      <a:pt x="2" y="11"/>
                      <a:pt x="0" y="17"/>
                      <a:pt x="0" y="23"/>
                    </a:cubicBezTo>
                    <a:cubicBezTo>
                      <a:pt x="0" y="29"/>
                      <a:pt x="2" y="35"/>
                      <a:pt x="7" y="39"/>
                    </a:cubicBezTo>
                    <a:cubicBezTo>
                      <a:pt x="11" y="44"/>
                      <a:pt x="17" y="46"/>
                      <a:pt x="23" y="46"/>
                    </a:cubicBezTo>
                    <a:cubicBezTo>
                      <a:pt x="30" y="46"/>
                      <a:pt x="35" y="44"/>
                      <a:pt x="39" y="39"/>
                    </a:cubicBezTo>
                    <a:cubicBezTo>
                      <a:pt x="44" y="35"/>
                      <a:pt x="46" y="29"/>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Freeform 36">
                <a:extLst>
                  <a:ext uri="{FF2B5EF4-FFF2-40B4-BE49-F238E27FC236}">
                    <a16:creationId xmlns:a16="http://schemas.microsoft.com/office/drawing/2014/main" id="{C76BEA34-E99C-4D6E-B945-DD397FBAE53B}"/>
                  </a:ext>
                </a:extLst>
              </p:cNvPr>
              <p:cNvSpPr>
                <a:spLocks/>
              </p:cNvSpPr>
              <p:nvPr/>
            </p:nvSpPr>
            <p:spPr bwMode="auto">
              <a:xfrm>
                <a:off x="2706688" y="2782888"/>
                <a:ext cx="77788" cy="77788"/>
              </a:xfrm>
              <a:custGeom>
                <a:avLst/>
                <a:gdLst>
                  <a:gd name="T0" fmla="*/ 46 w 46"/>
                  <a:gd name="T1" fmla="*/ 23 h 46"/>
                  <a:gd name="T2" fmla="*/ 39 w 46"/>
                  <a:gd name="T3" fmla="*/ 6 h 46"/>
                  <a:gd name="T4" fmla="*/ 23 w 46"/>
                  <a:gd name="T5" fmla="*/ 0 h 46"/>
                  <a:gd name="T6" fmla="*/ 6 w 46"/>
                  <a:gd name="T7" fmla="*/ 6 h 46"/>
                  <a:gd name="T8" fmla="*/ 0 w 46"/>
                  <a:gd name="T9" fmla="*/ 23 h 46"/>
                  <a:gd name="T10" fmla="*/ 6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6"/>
                      <a:pt x="44" y="11"/>
                      <a:pt x="39" y="6"/>
                    </a:cubicBezTo>
                    <a:cubicBezTo>
                      <a:pt x="35" y="2"/>
                      <a:pt x="29" y="0"/>
                      <a:pt x="23" y="0"/>
                    </a:cubicBezTo>
                    <a:cubicBezTo>
                      <a:pt x="16" y="0"/>
                      <a:pt x="11" y="2"/>
                      <a:pt x="6" y="6"/>
                    </a:cubicBezTo>
                    <a:cubicBezTo>
                      <a:pt x="2" y="11"/>
                      <a:pt x="0" y="16"/>
                      <a:pt x="0" y="23"/>
                    </a:cubicBezTo>
                    <a:cubicBezTo>
                      <a:pt x="0" y="29"/>
                      <a:pt x="2" y="34"/>
                      <a:pt x="6" y="39"/>
                    </a:cubicBezTo>
                    <a:cubicBezTo>
                      <a:pt x="11" y="43"/>
                      <a:pt x="16" y="46"/>
                      <a:pt x="23" y="46"/>
                    </a:cubicBezTo>
                    <a:cubicBezTo>
                      <a:pt x="29" y="46"/>
                      <a:pt x="35" y="43"/>
                      <a:pt x="39" y="39"/>
                    </a:cubicBezTo>
                    <a:cubicBezTo>
                      <a:pt x="44" y="34"/>
                      <a:pt x="46" y="29"/>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Freeform 37">
                <a:extLst>
                  <a:ext uri="{FF2B5EF4-FFF2-40B4-BE49-F238E27FC236}">
                    <a16:creationId xmlns:a16="http://schemas.microsoft.com/office/drawing/2014/main" id="{0398D880-613E-460B-9489-F8E11F72AD55}"/>
                  </a:ext>
                </a:extLst>
              </p:cNvPr>
              <p:cNvSpPr>
                <a:spLocks/>
              </p:cNvSpPr>
              <p:nvPr/>
            </p:nvSpPr>
            <p:spPr bwMode="auto">
              <a:xfrm>
                <a:off x="3044826" y="2919413"/>
                <a:ext cx="77788" cy="77788"/>
              </a:xfrm>
              <a:custGeom>
                <a:avLst/>
                <a:gdLst>
                  <a:gd name="T0" fmla="*/ 46 w 46"/>
                  <a:gd name="T1" fmla="*/ 23 h 46"/>
                  <a:gd name="T2" fmla="*/ 39 w 46"/>
                  <a:gd name="T3" fmla="*/ 7 h 46"/>
                  <a:gd name="T4" fmla="*/ 23 w 46"/>
                  <a:gd name="T5" fmla="*/ 0 h 46"/>
                  <a:gd name="T6" fmla="*/ 7 w 46"/>
                  <a:gd name="T7" fmla="*/ 7 h 46"/>
                  <a:gd name="T8" fmla="*/ 0 w 46"/>
                  <a:gd name="T9" fmla="*/ 23 h 46"/>
                  <a:gd name="T10" fmla="*/ 7 w 46"/>
                  <a:gd name="T11" fmla="*/ 40 h 46"/>
                  <a:gd name="T12" fmla="*/ 23 w 46"/>
                  <a:gd name="T13" fmla="*/ 46 h 46"/>
                  <a:gd name="T14" fmla="*/ 39 w 46"/>
                  <a:gd name="T15" fmla="*/ 40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4" y="12"/>
                      <a:pt x="39" y="7"/>
                    </a:cubicBezTo>
                    <a:cubicBezTo>
                      <a:pt x="35" y="3"/>
                      <a:pt x="30" y="0"/>
                      <a:pt x="23" y="0"/>
                    </a:cubicBezTo>
                    <a:cubicBezTo>
                      <a:pt x="17" y="0"/>
                      <a:pt x="11" y="3"/>
                      <a:pt x="7" y="7"/>
                    </a:cubicBezTo>
                    <a:cubicBezTo>
                      <a:pt x="2" y="12"/>
                      <a:pt x="0" y="17"/>
                      <a:pt x="0" y="23"/>
                    </a:cubicBezTo>
                    <a:cubicBezTo>
                      <a:pt x="0" y="30"/>
                      <a:pt x="2" y="35"/>
                      <a:pt x="7" y="40"/>
                    </a:cubicBezTo>
                    <a:cubicBezTo>
                      <a:pt x="11" y="44"/>
                      <a:pt x="17" y="46"/>
                      <a:pt x="23" y="46"/>
                    </a:cubicBezTo>
                    <a:cubicBezTo>
                      <a:pt x="30" y="46"/>
                      <a:pt x="35" y="44"/>
                      <a:pt x="39" y="40"/>
                    </a:cubicBezTo>
                    <a:cubicBezTo>
                      <a:pt x="44" y="35"/>
                      <a:pt x="46" y="30"/>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2" name="Freeform 38">
                <a:extLst>
                  <a:ext uri="{FF2B5EF4-FFF2-40B4-BE49-F238E27FC236}">
                    <a16:creationId xmlns:a16="http://schemas.microsoft.com/office/drawing/2014/main" id="{68606370-FF83-46CE-AD5C-2D05EEB594BC}"/>
                  </a:ext>
                </a:extLst>
              </p:cNvPr>
              <p:cNvSpPr>
                <a:spLocks/>
              </p:cNvSpPr>
              <p:nvPr/>
            </p:nvSpPr>
            <p:spPr bwMode="auto">
              <a:xfrm>
                <a:off x="2251076" y="2593975"/>
                <a:ext cx="77788" cy="77788"/>
              </a:xfrm>
              <a:custGeom>
                <a:avLst/>
                <a:gdLst>
                  <a:gd name="T0" fmla="*/ 23 w 46"/>
                  <a:gd name="T1" fmla="*/ 46 h 46"/>
                  <a:gd name="T2" fmla="*/ 39 w 46"/>
                  <a:gd name="T3" fmla="*/ 39 h 46"/>
                  <a:gd name="T4" fmla="*/ 46 w 46"/>
                  <a:gd name="T5" fmla="*/ 23 h 46"/>
                  <a:gd name="T6" fmla="*/ 39 w 46"/>
                  <a:gd name="T7" fmla="*/ 6 h 46"/>
                  <a:gd name="T8" fmla="*/ 23 w 46"/>
                  <a:gd name="T9" fmla="*/ 0 h 46"/>
                  <a:gd name="T10" fmla="*/ 6 w 46"/>
                  <a:gd name="T11" fmla="*/ 6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4" y="44"/>
                      <a:pt x="39" y="39"/>
                    </a:cubicBezTo>
                    <a:cubicBezTo>
                      <a:pt x="43" y="35"/>
                      <a:pt x="46" y="29"/>
                      <a:pt x="46" y="23"/>
                    </a:cubicBezTo>
                    <a:cubicBezTo>
                      <a:pt x="46" y="16"/>
                      <a:pt x="43" y="11"/>
                      <a:pt x="39" y="6"/>
                    </a:cubicBezTo>
                    <a:cubicBezTo>
                      <a:pt x="34" y="2"/>
                      <a:pt x="29" y="0"/>
                      <a:pt x="23" y="0"/>
                    </a:cubicBezTo>
                    <a:cubicBezTo>
                      <a:pt x="16" y="0"/>
                      <a:pt x="11" y="2"/>
                      <a:pt x="6" y="6"/>
                    </a:cubicBezTo>
                    <a:cubicBezTo>
                      <a:pt x="2" y="11"/>
                      <a:pt x="0" y="16"/>
                      <a:pt x="0" y="23"/>
                    </a:cubicBezTo>
                    <a:cubicBezTo>
                      <a:pt x="0" y="29"/>
                      <a:pt x="2" y="35"/>
                      <a:pt x="6" y="39"/>
                    </a:cubicBezTo>
                    <a:cubicBezTo>
                      <a:pt x="11" y="44"/>
                      <a:pt x="16"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3" name="Freeform 39">
                <a:extLst>
                  <a:ext uri="{FF2B5EF4-FFF2-40B4-BE49-F238E27FC236}">
                    <a16:creationId xmlns:a16="http://schemas.microsoft.com/office/drawing/2014/main" id="{53E494AE-C362-48FE-9481-A380AB447FC8}"/>
                  </a:ext>
                </a:extLst>
              </p:cNvPr>
              <p:cNvSpPr>
                <a:spLocks/>
              </p:cNvSpPr>
              <p:nvPr/>
            </p:nvSpPr>
            <p:spPr bwMode="auto">
              <a:xfrm>
                <a:off x="1847851" y="3184525"/>
                <a:ext cx="77788" cy="76200"/>
              </a:xfrm>
              <a:custGeom>
                <a:avLst/>
                <a:gdLst>
                  <a:gd name="T0" fmla="*/ 23 w 46"/>
                  <a:gd name="T1" fmla="*/ 46 h 46"/>
                  <a:gd name="T2" fmla="*/ 39 w 46"/>
                  <a:gd name="T3" fmla="*/ 39 h 46"/>
                  <a:gd name="T4" fmla="*/ 46 w 46"/>
                  <a:gd name="T5" fmla="*/ 23 h 46"/>
                  <a:gd name="T6" fmla="*/ 39 w 46"/>
                  <a:gd name="T7" fmla="*/ 6 h 46"/>
                  <a:gd name="T8" fmla="*/ 23 w 46"/>
                  <a:gd name="T9" fmla="*/ 0 h 46"/>
                  <a:gd name="T10" fmla="*/ 7 w 46"/>
                  <a:gd name="T11" fmla="*/ 6 h 46"/>
                  <a:gd name="T12" fmla="*/ 0 w 46"/>
                  <a:gd name="T13" fmla="*/ 23 h 46"/>
                  <a:gd name="T14" fmla="*/ 7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30" y="46"/>
                      <a:pt x="35" y="43"/>
                      <a:pt x="39" y="39"/>
                    </a:cubicBezTo>
                    <a:cubicBezTo>
                      <a:pt x="44" y="34"/>
                      <a:pt x="46" y="29"/>
                      <a:pt x="46" y="23"/>
                    </a:cubicBezTo>
                    <a:cubicBezTo>
                      <a:pt x="46" y="16"/>
                      <a:pt x="44" y="11"/>
                      <a:pt x="39" y="6"/>
                    </a:cubicBezTo>
                    <a:cubicBezTo>
                      <a:pt x="35" y="2"/>
                      <a:pt x="30" y="0"/>
                      <a:pt x="23" y="0"/>
                    </a:cubicBezTo>
                    <a:cubicBezTo>
                      <a:pt x="17" y="0"/>
                      <a:pt x="11" y="2"/>
                      <a:pt x="7" y="6"/>
                    </a:cubicBezTo>
                    <a:cubicBezTo>
                      <a:pt x="2" y="11"/>
                      <a:pt x="0" y="16"/>
                      <a:pt x="0" y="23"/>
                    </a:cubicBezTo>
                    <a:cubicBezTo>
                      <a:pt x="0" y="29"/>
                      <a:pt x="2" y="34"/>
                      <a:pt x="7" y="39"/>
                    </a:cubicBezTo>
                    <a:cubicBezTo>
                      <a:pt x="11" y="43"/>
                      <a:pt x="17"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4" name="Freeform 40">
                <a:extLst>
                  <a:ext uri="{FF2B5EF4-FFF2-40B4-BE49-F238E27FC236}">
                    <a16:creationId xmlns:a16="http://schemas.microsoft.com/office/drawing/2014/main" id="{71AA9CD4-3C77-4C76-8A83-10F16D9049C3}"/>
                  </a:ext>
                </a:extLst>
              </p:cNvPr>
              <p:cNvSpPr>
                <a:spLocks/>
              </p:cNvSpPr>
              <p:nvPr/>
            </p:nvSpPr>
            <p:spPr bwMode="auto">
              <a:xfrm>
                <a:off x="2706688" y="2982913"/>
                <a:ext cx="77788" cy="77788"/>
              </a:xfrm>
              <a:custGeom>
                <a:avLst/>
                <a:gdLst>
                  <a:gd name="T0" fmla="*/ 23 w 46"/>
                  <a:gd name="T1" fmla="*/ 46 h 46"/>
                  <a:gd name="T2" fmla="*/ 39 w 46"/>
                  <a:gd name="T3" fmla="*/ 39 h 46"/>
                  <a:gd name="T4" fmla="*/ 46 w 46"/>
                  <a:gd name="T5" fmla="*/ 23 h 46"/>
                  <a:gd name="T6" fmla="*/ 39 w 46"/>
                  <a:gd name="T7" fmla="*/ 7 h 46"/>
                  <a:gd name="T8" fmla="*/ 23 w 46"/>
                  <a:gd name="T9" fmla="*/ 0 h 46"/>
                  <a:gd name="T10" fmla="*/ 6 w 46"/>
                  <a:gd name="T11" fmla="*/ 7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5" y="44"/>
                      <a:pt x="39" y="39"/>
                    </a:cubicBezTo>
                    <a:cubicBezTo>
                      <a:pt x="44" y="35"/>
                      <a:pt x="46" y="29"/>
                      <a:pt x="46" y="23"/>
                    </a:cubicBezTo>
                    <a:cubicBezTo>
                      <a:pt x="46" y="17"/>
                      <a:pt x="44" y="11"/>
                      <a:pt x="39" y="7"/>
                    </a:cubicBezTo>
                    <a:cubicBezTo>
                      <a:pt x="35" y="2"/>
                      <a:pt x="29" y="0"/>
                      <a:pt x="23" y="0"/>
                    </a:cubicBezTo>
                    <a:cubicBezTo>
                      <a:pt x="16" y="0"/>
                      <a:pt x="11" y="2"/>
                      <a:pt x="6" y="7"/>
                    </a:cubicBezTo>
                    <a:cubicBezTo>
                      <a:pt x="2" y="11"/>
                      <a:pt x="0" y="17"/>
                      <a:pt x="0" y="23"/>
                    </a:cubicBezTo>
                    <a:cubicBezTo>
                      <a:pt x="0" y="29"/>
                      <a:pt x="2" y="35"/>
                      <a:pt x="6" y="39"/>
                    </a:cubicBezTo>
                    <a:cubicBezTo>
                      <a:pt x="11" y="44"/>
                      <a:pt x="16"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5" name="Freeform 41">
                <a:extLst>
                  <a:ext uri="{FF2B5EF4-FFF2-40B4-BE49-F238E27FC236}">
                    <a16:creationId xmlns:a16="http://schemas.microsoft.com/office/drawing/2014/main" id="{C324F4EB-55F8-46A9-8614-BF8287B36BC1}"/>
                  </a:ext>
                </a:extLst>
              </p:cNvPr>
              <p:cNvSpPr>
                <a:spLocks/>
              </p:cNvSpPr>
              <p:nvPr/>
            </p:nvSpPr>
            <p:spPr bwMode="auto">
              <a:xfrm>
                <a:off x="2960688" y="2913063"/>
                <a:ext cx="77788" cy="77788"/>
              </a:xfrm>
              <a:custGeom>
                <a:avLst/>
                <a:gdLst>
                  <a:gd name="T0" fmla="*/ 23 w 46"/>
                  <a:gd name="T1" fmla="*/ 46 h 46"/>
                  <a:gd name="T2" fmla="*/ 39 w 46"/>
                  <a:gd name="T3" fmla="*/ 39 h 46"/>
                  <a:gd name="T4" fmla="*/ 46 w 46"/>
                  <a:gd name="T5" fmla="*/ 23 h 46"/>
                  <a:gd name="T6" fmla="*/ 39 w 46"/>
                  <a:gd name="T7" fmla="*/ 7 h 46"/>
                  <a:gd name="T8" fmla="*/ 23 w 46"/>
                  <a:gd name="T9" fmla="*/ 0 h 46"/>
                  <a:gd name="T10" fmla="*/ 7 w 46"/>
                  <a:gd name="T11" fmla="*/ 7 h 46"/>
                  <a:gd name="T12" fmla="*/ 0 w 46"/>
                  <a:gd name="T13" fmla="*/ 23 h 46"/>
                  <a:gd name="T14" fmla="*/ 7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30" y="46"/>
                      <a:pt x="35" y="44"/>
                      <a:pt x="39" y="39"/>
                    </a:cubicBezTo>
                    <a:cubicBezTo>
                      <a:pt x="44" y="35"/>
                      <a:pt x="46" y="29"/>
                      <a:pt x="46" y="23"/>
                    </a:cubicBezTo>
                    <a:cubicBezTo>
                      <a:pt x="46" y="17"/>
                      <a:pt x="44" y="11"/>
                      <a:pt x="39" y="7"/>
                    </a:cubicBezTo>
                    <a:cubicBezTo>
                      <a:pt x="35" y="2"/>
                      <a:pt x="30" y="0"/>
                      <a:pt x="23" y="0"/>
                    </a:cubicBezTo>
                    <a:cubicBezTo>
                      <a:pt x="17" y="0"/>
                      <a:pt x="11" y="2"/>
                      <a:pt x="7" y="7"/>
                    </a:cubicBezTo>
                    <a:cubicBezTo>
                      <a:pt x="2" y="11"/>
                      <a:pt x="0" y="17"/>
                      <a:pt x="0" y="23"/>
                    </a:cubicBezTo>
                    <a:cubicBezTo>
                      <a:pt x="0" y="29"/>
                      <a:pt x="2" y="35"/>
                      <a:pt x="7" y="39"/>
                    </a:cubicBezTo>
                    <a:cubicBezTo>
                      <a:pt x="11" y="44"/>
                      <a:pt x="17"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6" name="Freeform 42">
                <a:extLst>
                  <a:ext uri="{FF2B5EF4-FFF2-40B4-BE49-F238E27FC236}">
                    <a16:creationId xmlns:a16="http://schemas.microsoft.com/office/drawing/2014/main" id="{B2060DBA-F34B-43BC-B044-87170165EF59}"/>
                  </a:ext>
                </a:extLst>
              </p:cNvPr>
              <p:cNvSpPr>
                <a:spLocks/>
              </p:cNvSpPr>
              <p:nvPr/>
            </p:nvSpPr>
            <p:spPr bwMode="auto">
              <a:xfrm>
                <a:off x="2995613" y="2943225"/>
                <a:ext cx="77788" cy="77788"/>
              </a:xfrm>
              <a:custGeom>
                <a:avLst/>
                <a:gdLst>
                  <a:gd name="T0" fmla="*/ 23 w 46"/>
                  <a:gd name="T1" fmla="*/ 46 h 46"/>
                  <a:gd name="T2" fmla="*/ 39 w 46"/>
                  <a:gd name="T3" fmla="*/ 39 h 46"/>
                  <a:gd name="T4" fmla="*/ 46 w 46"/>
                  <a:gd name="T5" fmla="*/ 23 h 46"/>
                  <a:gd name="T6" fmla="*/ 39 w 46"/>
                  <a:gd name="T7" fmla="*/ 7 h 46"/>
                  <a:gd name="T8" fmla="*/ 23 w 46"/>
                  <a:gd name="T9" fmla="*/ 0 h 46"/>
                  <a:gd name="T10" fmla="*/ 6 w 46"/>
                  <a:gd name="T11" fmla="*/ 7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4" y="44"/>
                      <a:pt x="39" y="39"/>
                    </a:cubicBezTo>
                    <a:cubicBezTo>
                      <a:pt x="43" y="35"/>
                      <a:pt x="46" y="29"/>
                      <a:pt x="46" y="23"/>
                    </a:cubicBezTo>
                    <a:cubicBezTo>
                      <a:pt x="46" y="17"/>
                      <a:pt x="43" y="11"/>
                      <a:pt x="39" y="7"/>
                    </a:cubicBezTo>
                    <a:cubicBezTo>
                      <a:pt x="34" y="2"/>
                      <a:pt x="29" y="0"/>
                      <a:pt x="23" y="0"/>
                    </a:cubicBezTo>
                    <a:cubicBezTo>
                      <a:pt x="16" y="0"/>
                      <a:pt x="11" y="2"/>
                      <a:pt x="6" y="7"/>
                    </a:cubicBezTo>
                    <a:cubicBezTo>
                      <a:pt x="2" y="11"/>
                      <a:pt x="0" y="17"/>
                      <a:pt x="0" y="23"/>
                    </a:cubicBezTo>
                    <a:cubicBezTo>
                      <a:pt x="0" y="29"/>
                      <a:pt x="2" y="35"/>
                      <a:pt x="6" y="39"/>
                    </a:cubicBezTo>
                    <a:cubicBezTo>
                      <a:pt x="11" y="44"/>
                      <a:pt x="16" y="46"/>
                      <a:pt x="23" y="46"/>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7" name="Freeform 43">
                <a:extLst>
                  <a:ext uri="{FF2B5EF4-FFF2-40B4-BE49-F238E27FC236}">
                    <a16:creationId xmlns:a16="http://schemas.microsoft.com/office/drawing/2014/main" id="{829026FA-5D4A-4444-8480-EE42877212D2}"/>
                  </a:ext>
                </a:extLst>
              </p:cNvPr>
              <p:cNvSpPr>
                <a:spLocks/>
              </p:cNvSpPr>
              <p:nvPr/>
            </p:nvSpPr>
            <p:spPr bwMode="auto">
              <a:xfrm>
                <a:off x="2147888" y="2778125"/>
                <a:ext cx="77788" cy="77788"/>
              </a:xfrm>
              <a:custGeom>
                <a:avLst/>
                <a:gdLst>
                  <a:gd name="T0" fmla="*/ 46 w 46"/>
                  <a:gd name="T1" fmla="*/ 23 h 46"/>
                  <a:gd name="T2" fmla="*/ 39 w 46"/>
                  <a:gd name="T3" fmla="*/ 7 h 46"/>
                  <a:gd name="T4" fmla="*/ 23 w 46"/>
                  <a:gd name="T5" fmla="*/ 0 h 46"/>
                  <a:gd name="T6" fmla="*/ 6 w 46"/>
                  <a:gd name="T7" fmla="*/ 7 h 46"/>
                  <a:gd name="T8" fmla="*/ 0 w 46"/>
                  <a:gd name="T9" fmla="*/ 23 h 46"/>
                  <a:gd name="T10" fmla="*/ 6 w 46"/>
                  <a:gd name="T11" fmla="*/ 40 h 46"/>
                  <a:gd name="T12" fmla="*/ 23 w 46"/>
                  <a:gd name="T13" fmla="*/ 46 h 46"/>
                  <a:gd name="T14" fmla="*/ 39 w 46"/>
                  <a:gd name="T15" fmla="*/ 40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3" y="12"/>
                      <a:pt x="39" y="7"/>
                    </a:cubicBezTo>
                    <a:cubicBezTo>
                      <a:pt x="34" y="3"/>
                      <a:pt x="29" y="0"/>
                      <a:pt x="23" y="0"/>
                    </a:cubicBezTo>
                    <a:cubicBezTo>
                      <a:pt x="16" y="0"/>
                      <a:pt x="11" y="3"/>
                      <a:pt x="6" y="7"/>
                    </a:cubicBezTo>
                    <a:cubicBezTo>
                      <a:pt x="2" y="12"/>
                      <a:pt x="0" y="17"/>
                      <a:pt x="0" y="23"/>
                    </a:cubicBezTo>
                    <a:cubicBezTo>
                      <a:pt x="0" y="30"/>
                      <a:pt x="2" y="35"/>
                      <a:pt x="6" y="40"/>
                    </a:cubicBezTo>
                    <a:cubicBezTo>
                      <a:pt x="11" y="44"/>
                      <a:pt x="16" y="46"/>
                      <a:pt x="23" y="46"/>
                    </a:cubicBezTo>
                    <a:cubicBezTo>
                      <a:pt x="29" y="46"/>
                      <a:pt x="34" y="44"/>
                      <a:pt x="39" y="40"/>
                    </a:cubicBezTo>
                    <a:cubicBezTo>
                      <a:pt x="43" y="35"/>
                      <a:pt x="46" y="30"/>
                      <a:pt x="46" y="23"/>
                    </a:cubicBez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8" name="Freeform 44">
                <a:extLst>
                  <a:ext uri="{FF2B5EF4-FFF2-40B4-BE49-F238E27FC236}">
                    <a16:creationId xmlns:a16="http://schemas.microsoft.com/office/drawing/2014/main" id="{A15578B1-0F6C-4A9A-AFB0-DAF1B58B7C76}"/>
                  </a:ext>
                </a:extLst>
              </p:cNvPr>
              <p:cNvSpPr>
                <a:spLocks/>
              </p:cNvSpPr>
              <p:nvPr/>
            </p:nvSpPr>
            <p:spPr bwMode="auto">
              <a:xfrm>
                <a:off x="1901826" y="3094038"/>
                <a:ext cx="77788" cy="77788"/>
              </a:xfrm>
              <a:custGeom>
                <a:avLst/>
                <a:gdLst>
                  <a:gd name="T0" fmla="*/ 46 w 46"/>
                  <a:gd name="T1" fmla="*/ 23 h 46"/>
                  <a:gd name="T2" fmla="*/ 39 w 46"/>
                  <a:gd name="T3" fmla="*/ 7 h 46"/>
                  <a:gd name="T4" fmla="*/ 23 w 46"/>
                  <a:gd name="T5" fmla="*/ 0 h 46"/>
                  <a:gd name="T6" fmla="*/ 6 w 46"/>
                  <a:gd name="T7" fmla="*/ 7 h 46"/>
                  <a:gd name="T8" fmla="*/ 0 w 46"/>
                  <a:gd name="T9" fmla="*/ 23 h 46"/>
                  <a:gd name="T10" fmla="*/ 6 w 46"/>
                  <a:gd name="T11" fmla="*/ 40 h 46"/>
                  <a:gd name="T12" fmla="*/ 23 w 46"/>
                  <a:gd name="T13" fmla="*/ 46 h 46"/>
                  <a:gd name="T14" fmla="*/ 39 w 46"/>
                  <a:gd name="T15" fmla="*/ 40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3" y="12"/>
                      <a:pt x="39" y="7"/>
                    </a:cubicBezTo>
                    <a:cubicBezTo>
                      <a:pt x="34" y="3"/>
                      <a:pt x="29" y="0"/>
                      <a:pt x="23" y="0"/>
                    </a:cubicBezTo>
                    <a:cubicBezTo>
                      <a:pt x="16" y="0"/>
                      <a:pt x="11" y="3"/>
                      <a:pt x="6" y="7"/>
                    </a:cubicBezTo>
                    <a:cubicBezTo>
                      <a:pt x="2" y="12"/>
                      <a:pt x="0" y="17"/>
                      <a:pt x="0" y="23"/>
                    </a:cubicBezTo>
                    <a:cubicBezTo>
                      <a:pt x="0" y="30"/>
                      <a:pt x="2" y="35"/>
                      <a:pt x="6" y="40"/>
                    </a:cubicBezTo>
                    <a:cubicBezTo>
                      <a:pt x="11" y="44"/>
                      <a:pt x="16" y="46"/>
                      <a:pt x="23" y="46"/>
                    </a:cubicBezTo>
                    <a:cubicBezTo>
                      <a:pt x="29" y="46"/>
                      <a:pt x="34" y="44"/>
                      <a:pt x="39" y="40"/>
                    </a:cubicBezTo>
                    <a:cubicBezTo>
                      <a:pt x="43" y="35"/>
                      <a:pt x="46" y="30"/>
                      <a:pt x="46" y="23"/>
                    </a:cubicBez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9" name="Freeform 45">
                <a:extLst>
                  <a:ext uri="{FF2B5EF4-FFF2-40B4-BE49-F238E27FC236}">
                    <a16:creationId xmlns:a16="http://schemas.microsoft.com/office/drawing/2014/main" id="{6FD17803-8FE2-4680-81D1-64C54884D6B6}"/>
                  </a:ext>
                </a:extLst>
              </p:cNvPr>
              <p:cNvSpPr>
                <a:spLocks/>
              </p:cNvSpPr>
              <p:nvPr/>
            </p:nvSpPr>
            <p:spPr bwMode="auto">
              <a:xfrm>
                <a:off x="2646363" y="3184525"/>
                <a:ext cx="77788" cy="76200"/>
              </a:xfrm>
              <a:custGeom>
                <a:avLst/>
                <a:gdLst>
                  <a:gd name="T0" fmla="*/ 46 w 46"/>
                  <a:gd name="T1" fmla="*/ 23 h 46"/>
                  <a:gd name="T2" fmla="*/ 39 w 46"/>
                  <a:gd name="T3" fmla="*/ 6 h 46"/>
                  <a:gd name="T4" fmla="*/ 23 w 46"/>
                  <a:gd name="T5" fmla="*/ 0 h 46"/>
                  <a:gd name="T6" fmla="*/ 6 w 46"/>
                  <a:gd name="T7" fmla="*/ 6 h 46"/>
                  <a:gd name="T8" fmla="*/ 0 w 46"/>
                  <a:gd name="T9" fmla="*/ 23 h 46"/>
                  <a:gd name="T10" fmla="*/ 6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6"/>
                      <a:pt x="44" y="11"/>
                      <a:pt x="39" y="6"/>
                    </a:cubicBezTo>
                    <a:cubicBezTo>
                      <a:pt x="35" y="2"/>
                      <a:pt x="29" y="0"/>
                      <a:pt x="23" y="0"/>
                    </a:cubicBezTo>
                    <a:cubicBezTo>
                      <a:pt x="16" y="0"/>
                      <a:pt x="11" y="2"/>
                      <a:pt x="6" y="6"/>
                    </a:cubicBezTo>
                    <a:cubicBezTo>
                      <a:pt x="2" y="11"/>
                      <a:pt x="0" y="16"/>
                      <a:pt x="0" y="23"/>
                    </a:cubicBezTo>
                    <a:cubicBezTo>
                      <a:pt x="0" y="29"/>
                      <a:pt x="2" y="34"/>
                      <a:pt x="6" y="39"/>
                    </a:cubicBezTo>
                    <a:cubicBezTo>
                      <a:pt x="11" y="43"/>
                      <a:pt x="16" y="46"/>
                      <a:pt x="23" y="46"/>
                    </a:cubicBezTo>
                    <a:cubicBezTo>
                      <a:pt x="29" y="46"/>
                      <a:pt x="35" y="43"/>
                      <a:pt x="39" y="39"/>
                    </a:cubicBezTo>
                    <a:cubicBezTo>
                      <a:pt x="44" y="34"/>
                      <a:pt x="46" y="29"/>
                      <a:pt x="46" y="23"/>
                    </a:cubicBez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0" name="Freeform 46">
                <a:extLst>
                  <a:ext uri="{FF2B5EF4-FFF2-40B4-BE49-F238E27FC236}">
                    <a16:creationId xmlns:a16="http://schemas.microsoft.com/office/drawing/2014/main" id="{A7FCA11A-AF17-4EEE-9AEB-150CF6A87895}"/>
                  </a:ext>
                </a:extLst>
              </p:cNvPr>
              <p:cNvSpPr>
                <a:spLocks/>
              </p:cNvSpPr>
              <p:nvPr/>
            </p:nvSpPr>
            <p:spPr bwMode="auto">
              <a:xfrm>
                <a:off x="3009901" y="3133725"/>
                <a:ext cx="77788" cy="77788"/>
              </a:xfrm>
              <a:custGeom>
                <a:avLst/>
                <a:gdLst>
                  <a:gd name="T0" fmla="*/ 46 w 46"/>
                  <a:gd name="T1" fmla="*/ 23 h 46"/>
                  <a:gd name="T2" fmla="*/ 40 w 46"/>
                  <a:gd name="T3" fmla="*/ 7 h 46"/>
                  <a:gd name="T4" fmla="*/ 23 w 46"/>
                  <a:gd name="T5" fmla="*/ 0 h 46"/>
                  <a:gd name="T6" fmla="*/ 7 w 46"/>
                  <a:gd name="T7" fmla="*/ 7 h 46"/>
                  <a:gd name="T8" fmla="*/ 0 w 46"/>
                  <a:gd name="T9" fmla="*/ 23 h 46"/>
                  <a:gd name="T10" fmla="*/ 7 w 46"/>
                  <a:gd name="T11" fmla="*/ 39 h 46"/>
                  <a:gd name="T12" fmla="*/ 23 w 46"/>
                  <a:gd name="T13" fmla="*/ 46 h 46"/>
                  <a:gd name="T14" fmla="*/ 40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4" y="11"/>
                      <a:pt x="40" y="7"/>
                    </a:cubicBezTo>
                    <a:cubicBezTo>
                      <a:pt x="35" y="2"/>
                      <a:pt x="30" y="0"/>
                      <a:pt x="23" y="0"/>
                    </a:cubicBezTo>
                    <a:cubicBezTo>
                      <a:pt x="17" y="0"/>
                      <a:pt x="12" y="2"/>
                      <a:pt x="7" y="7"/>
                    </a:cubicBezTo>
                    <a:cubicBezTo>
                      <a:pt x="3" y="11"/>
                      <a:pt x="0" y="17"/>
                      <a:pt x="0" y="23"/>
                    </a:cubicBezTo>
                    <a:cubicBezTo>
                      <a:pt x="0" y="30"/>
                      <a:pt x="3" y="35"/>
                      <a:pt x="7" y="39"/>
                    </a:cubicBezTo>
                    <a:cubicBezTo>
                      <a:pt x="12" y="44"/>
                      <a:pt x="17" y="46"/>
                      <a:pt x="23" y="46"/>
                    </a:cubicBezTo>
                    <a:cubicBezTo>
                      <a:pt x="30" y="46"/>
                      <a:pt x="35" y="44"/>
                      <a:pt x="40" y="39"/>
                    </a:cubicBezTo>
                    <a:cubicBezTo>
                      <a:pt x="44" y="35"/>
                      <a:pt x="46" y="30"/>
                      <a:pt x="46" y="23"/>
                    </a:cubicBez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1" name="Freeform 47">
                <a:extLst>
                  <a:ext uri="{FF2B5EF4-FFF2-40B4-BE49-F238E27FC236}">
                    <a16:creationId xmlns:a16="http://schemas.microsoft.com/office/drawing/2014/main" id="{684F9F21-8DF8-4DC8-BC90-CBB5CBD526C1}"/>
                  </a:ext>
                </a:extLst>
              </p:cNvPr>
              <p:cNvSpPr>
                <a:spLocks/>
              </p:cNvSpPr>
              <p:nvPr/>
            </p:nvSpPr>
            <p:spPr bwMode="auto">
              <a:xfrm>
                <a:off x="2252663" y="2822575"/>
                <a:ext cx="77788" cy="76200"/>
              </a:xfrm>
              <a:custGeom>
                <a:avLst/>
                <a:gdLst>
                  <a:gd name="T0" fmla="*/ 39 w 46"/>
                  <a:gd name="T1" fmla="*/ 39 h 46"/>
                  <a:gd name="T2" fmla="*/ 46 w 46"/>
                  <a:gd name="T3" fmla="*/ 23 h 46"/>
                  <a:gd name="T4" fmla="*/ 39 w 46"/>
                  <a:gd name="T5" fmla="*/ 6 h 46"/>
                  <a:gd name="T6" fmla="*/ 23 w 46"/>
                  <a:gd name="T7" fmla="*/ 0 h 46"/>
                  <a:gd name="T8" fmla="*/ 7 w 46"/>
                  <a:gd name="T9" fmla="*/ 6 h 46"/>
                  <a:gd name="T10" fmla="*/ 0 w 46"/>
                  <a:gd name="T11" fmla="*/ 23 h 46"/>
                  <a:gd name="T12" fmla="*/ 7 w 46"/>
                  <a:gd name="T13" fmla="*/ 39 h 46"/>
                  <a:gd name="T14" fmla="*/ 23 w 46"/>
                  <a:gd name="T15" fmla="*/ 46 h 46"/>
                  <a:gd name="T16" fmla="*/ 39 w 46"/>
                  <a:gd name="T1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39" y="39"/>
                    </a:moveTo>
                    <a:cubicBezTo>
                      <a:pt x="44" y="34"/>
                      <a:pt x="46" y="29"/>
                      <a:pt x="46" y="23"/>
                    </a:cubicBezTo>
                    <a:cubicBezTo>
                      <a:pt x="46" y="16"/>
                      <a:pt x="44" y="11"/>
                      <a:pt x="39" y="6"/>
                    </a:cubicBezTo>
                    <a:cubicBezTo>
                      <a:pt x="35" y="2"/>
                      <a:pt x="30" y="0"/>
                      <a:pt x="23" y="0"/>
                    </a:cubicBezTo>
                    <a:cubicBezTo>
                      <a:pt x="17" y="0"/>
                      <a:pt x="11" y="2"/>
                      <a:pt x="7" y="6"/>
                    </a:cubicBezTo>
                    <a:cubicBezTo>
                      <a:pt x="2" y="11"/>
                      <a:pt x="0" y="16"/>
                      <a:pt x="0" y="23"/>
                    </a:cubicBezTo>
                    <a:cubicBezTo>
                      <a:pt x="0" y="29"/>
                      <a:pt x="3" y="34"/>
                      <a:pt x="7" y="39"/>
                    </a:cubicBezTo>
                    <a:cubicBezTo>
                      <a:pt x="11" y="43"/>
                      <a:pt x="17" y="46"/>
                      <a:pt x="23" y="46"/>
                    </a:cubicBezTo>
                    <a:cubicBezTo>
                      <a:pt x="30" y="46"/>
                      <a:pt x="35" y="43"/>
                      <a:pt x="39" y="39"/>
                    </a:cubicBez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2" name="Freeform 48">
                <a:extLst>
                  <a:ext uri="{FF2B5EF4-FFF2-40B4-BE49-F238E27FC236}">
                    <a16:creationId xmlns:a16="http://schemas.microsoft.com/office/drawing/2014/main" id="{8730795E-DF55-4273-A8BB-66C623BFF06C}"/>
                  </a:ext>
                </a:extLst>
              </p:cNvPr>
              <p:cNvSpPr>
                <a:spLocks/>
              </p:cNvSpPr>
              <p:nvPr/>
            </p:nvSpPr>
            <p:spPr bwMode="auto">
              <a:xfrm>
                <a:off x="1954213" y="2943225"/>
                <a:ext cx="76200" cy="77788"/>
              </a:xfrm>
              <a:custGeom>
                <a:avLst/>
                <a:gdLst>
                  <a:gd name="T0" fmla="*/ 39 w 46"/>
                  <a:gd name="T1" fmla="*/ 39 h 46"/>
                  <a:gd name="T2" fmla="*/ 46 w 46"/>
                  <a:gd name="T3" fmla="*/ 23 h 46"/>
                  <a:gd name="T4" fmla="*/ 39 w 46"/>
                  <a:gd name="T5" fmla="*/ 7 h 46"/>
                  <a:gd name="T6" fmla="*/ 23 w 46"/>
                  <a:gd name="T7" fmla="*/ 0 h 46"/>
                  <a:gd name="T8" fmla="*/ 7 w 46"/>
                  <a:gd name="T9" fmla="*/ 7 h 46"/>
                  <a:gd name="T10" fmla="*/ 0 w 46"/>
                  <a:gd name="T11" fmla="*/ 23 h 46"/>
                  <a:gd name="T12" fmla="*/ 7 w 46"/>
                  <a:gd name="T13" fmla="*/ 39 h 46"/>
                  <a:gd name="T14" fmla="*/ 23 w 46"/>
                  <a:gd name="T15" fmla="*/ 46 h 46"/>
                  <a:gd name="T16" fmla="*/ 39 w 46"/>
                  <a:gd name="T1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39" y="39"/>
                    </a:moveTo>
                    <a:cubicBezTo>
                      <a:pt x="44" y="35"/>
                      <a:pt x="46" y="29"/>
                      <a:pt x="46" y="23"/>
                    </a:cubicBezTo>
                    <a:cubicBezTo>
                      <a:pt x="46" y="17"/>
                      <a:pt x="44" y="11"/>
                      <a:pt x="39" y="7"/>
                    </a:cubicBezTo>
                    <a:cubicBezTo>
                      <a:pt x="35" y="2"/>
                      <a:pt x="30" y="0"/>
                      <a:pt x="23" y="0"/>
                    </a:cubicBezTo>
                    <a:cubicBezTo>
                      <a:pt x="17" y="0"/>
                      <a:pt x="11" y="2"/>
                      <a:pt x="7" y="7"/>
                    </a:cubicBezTo>
                    <a:cubicBezTo>
                      <a:pt x="2" y="11"/>
                      <a:pt x="0" y="17"/>
                      <a:pt x="0" y="23"/>
                    </a:cubicBezTo>
                    <a:cubicBezTo>
                      <a:pt x="0" y="29"/>
                      <a:pt x="2" y="35"/>
                      <a:pt x="7" y="39"/>
                    </a:cubicBezTo>
                    <a:cubicBezTo>
                      <a:pt x="11" y="44"/>
                      <a:pt x="17" y="46"/>
                      <a:pt x="23" y="46"/>
                    </a:cubicBezTo>
                    <a:cubicBezTo>
                      <a:pt x="30" y="46"/>
                      <a:pt x="35" y="44"/>
                      <a:pt x="39" y="39"/>
                    </a:cubicBez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3" name="Freeform 49">
                <a:extLst>
                  <a:ext uri="{FF2B5EF4-FFF2-40B4-BE49-F238E27FC236}">
                    <a16:creationId xmlns:a16="http://schemas.microsoft.com/office/drawing/2014/main" id="{02534D86-295E-4FCF-A705-08879933C32C}"/>
                  </a:ext>
                </a:extLst>
              </p:cNvPr>
              <p:cNvSpPr>
                <a:spLocks/>
              </p:cNvSpPr>
              <p:nvPr/>
            </p:nvSpPr>
            <p:spPr bwMode="auto">
              <a:xfrm>
                <a:off x="2762251" y="3144838"/>
                <a:ext cx="77788" cy="77788"/>
              </a:xfrm>
              <a:custGeom>
                <a:avLst/>
                <a:gdLst>
                  <a:gd name="T0" fmla="*/ 39 w 46"/>
                  <a:gd name="T1" fmla="*/ 39 h 46"/>
                  <a:gd name="T2" fmla="*/ 46 w 46"/>
                  <a:gd name="T3" fmla="*/ 23 h 46"/>
                  <a:gd name="T4" fmla="*/ 39 w 46"/>
                  <a:gd name="T5" fmla="*/ 6 h 46"/>
                  <a:gd name="T6" fmla="*/ 23 w 46"/>
                  <a:gd name="T7" fmla="*/ 0 h 46"/>
                  <a:gd name="T8" fmla="*/ 7 w 46"/>
                  <a:gd name="T9" fmla="*/ 6 h 46"/>
                  <a:gd name="T10" fmla="*/ 0 w 46"/>
                  <a:gd name="T11" fmla="*/ 23 h 46"/>
                  <a:gd name="T12" fmla="*/ 7 w 46"/>
                  <a:gd name="T13" fmla="*/ 39 h 46"/>
                  <a:gd name="T14" fmla="*/ 23 w 46"/>
                  <a:gd name="T15" fmla="*/ 46 h 46"/>
                  <a:gd name="T16" fmla="*/ 39 w 46"/>
                  <a:gd name="T1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39" y="39"/>
                    </a:moveTo>
                    <a:cubicBezTo>
                      <a:pt x="44" y="35"/>
                      <a:pt x="46" y="29"/>
                      <a:pt x="46" y="23"/>
                    </a:cubicBezTo>
                    <a:cubicBezTo>
                      <a:pt x="46" y="16"/>
                      <a:pt x="44" y="11"/>
                      <a:pt x="39" y="6"/>
                    </a:cubicBezTo>
                    <a:cubicBezTo>
                      <a:pt x="35" y="2"/>
                      <a:pt x="30" y="0"/>
                      <a:pt x="23" y="0"/>
                    </a:cubicBezTo>
                    <a:cubicBezTo>
                      <a:pt x="17" y="0"/>
                      <a:pt x="11" y="2"/>
                      <a:pt x="7" y="6"/>
                    </a:cubicBezTo>
                    <a:cubicBezTo>
                      <a:pt x="2" y="11"/>
                      <a:pt x="0" y="16"/>
                      <a:pt x="0" y="23"/>
                    </a:cubicBezTo>
                    <a:cubicBezTo>
                      <a:pt x="0" y="29"/>
                      <a:pt x="2" y="35"/>
                      <a:pt x="7" y="39"/>
                    </a:cubicBezTo>
                    <a:cubicBezTo>
                      <a:pt x="11" y="44"/>
                      <a:pt x="17" y="46"/>
                      <a:pt x="23" y="46"/>
                    </a:cubicBezTo>
                    <a:cubicBezTo>
                      <a:pt x="30" y="46"/>
                      <a:pt x="35" y="44"/>
                      <a:pt x="39" y="39"/>
                    </a:cubicBez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4" name="Freeform 50">
                <a:extLst>
                  <a:ext uri="{FF2B5EF4-FFF2-40B4-BE49-F238E27FC236}">
                    <a16:creationId xmlns:a16="http://schemas.microsoft.com/office/drawing/2014/main" id="{32A893CE-9F65-4626-A018-853948D6F96A}"/>
                  </a:ext>
                </a:extLst>
              </p:cNvPr>
              <p:cNvSpPr>
                <a:spLocks/>
              </p:cNvSpPr>
              <p:nvPr/>
            </p:nvSpPr>
            <p:spPr bwMode="auto">
              <a:xfrm>
                <a:off x="2257426" y="3375025"/>
                <a:ext cx="76200" cy="76200"/>
              </a:xfrm>
              <a:custGeom>
                <a:avLst/>
                <a:gdLst>
                  <a:gd name="T0" fmla="*/ 22 w 45"/>
                  <a:gd name="T1" fmla="*/ 0 h 46"/>
                  <a:gd name="T2" fmla="*/ 6 w 45"/>
                  <a:gd name="T3" fmla="*/ 7 h 46"/>
                  <a:gd name="T4" fmla="*/ 0 w 45"/>
                  <a:gd name="T5" fmla="*/ 23 h 46"/>
                  <a:gd name="T6" fmla="*/ 6 w 45"/>
                  <a:gd name="T7" fmla="*/ 40 h 46"/>
                  <a:gd name="T8" fmla="*/ 22 w 45"/>
                  <a:gd name="T9" fmla="*/ 46 h 46"/>
                  <a:gd name="T10" fmla="*/ 39 w 45"/>
                  <a:gd name="T11" fmla="*/ 40 h 46"/>
                  <a:gd name="T12" fmla="*/ 45 w 45"/>
                  <a:gd name="T13" fmla="*/ 23 h 46"/>
                  <a:gd name="T14" fmla="*/ 39 w 45"/>
                  <a:gd name="T15" fmla="*/ 7 h 46"/>
                  <a:gd name="T16" fmla="*/ 22 w 45"/>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6">
                    <a:moveTo>
                      <a:pt x="22" y="0"/>
                    </a:moveTo>
                    <a:cubicBezTo>
                      <a:pt x="16" y="0"/>
                      <a:pt x="11" y="3"/>
                      <a:pt x="6" y="7"/>
                    </a:cubicBezTo>
                    <a:cubicBezTo>
                      <a:pt x="2" y="12"/>
                      <a:pt x="0" y="17"/>
                      <a:pt x="0" y="23"/>
                    </a:cubicBezTo>
                    <a:cubicBezTo>
                      <a:pt x="0" y="30"/>
                      <a:pt x="2" y="35"/>
                      <a:pt x="6" y="40"/>
                    </a:cubicBezTo>
                    <a:cubicBezTo>
                      <a:pt x="11" y="44"/>
                      <a:pt x="16" y="46"/>
                      <a:pt x="22" y="46"/>
                    </a:cubicBezTo>
                    <a:cubicBezTo>
                      <a:pt x="29" y="46"/>
                      <a:pt x="34" y="44"/>
                      <a:pt x="39" y="40"/>
                    </a:cubicBezTo>
                    <a:cubicBezTo>
                      <a:pt x="43" y="35"/>
                      <a:pt x="45" y="30"/>
                      <a:pt x="45" y="23"/>
                    </a:cubicBezTo>
                    <a:cubicBezTo>
                      <a:pt x="45" y="17"/>
                      <a:pt x="43" y="12"/>
                      <a:pt x="39" y="7"/>
                    </a:cubicBezTo>
                    <a:cubicBezTo>
                      <a:pt x="34" y="3"/>
                      <a:pt x="29" y="0"/>
                      <a:pt x="22"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5" name="Freeform 51">
                <a:extLst>
                  <a:ext uri="{FF2B5EF4-FFF2-40B4-BE49-F238E27FC236}">
                    <a16:creationId xmlns:a16="http://schemas.microsoft.com/office/drawing/2014/main" id="{E5D506A1-AE58-4F10-8A97-950BC5D651F3}"/>
                  </a:ext>
                </a:extLst>
              </p:cNvPr>
              <p:cNvSpPr>
                <a:spLocks/>
              </p:cNvSpPr>
              <p:nvPr/>
            </p:nvSpPr>
            <p:spPr bwMode="auto">
              <a:xfrm>
                <a:off x="1943101" y="3435350"/>
                <a:ext cx="77788" cy="77788"/>
              </a:xfrm>
              <a:custGeom>
                <a:avLst/>
                <a:gdLst>
                  <a:gd name="T0" fmla="*/ 23 w 46"/>
                  <a:gd name="T1" fmla="*/ 0 h 46"/>
                  <a:gd name="T2" fmla="*/ 6 w 46"/>
                  <a:gd name="T3" fmla="*/ 7 h 46"/>
                  <a:gd name="T4" fmla="*/ 0 w 46"/>
                  <a:gd name="T5" fmla="*/ 23 h 46"/>
                  <a:gd name="T6" fmla="*/ 6 w 46"/>
                  <a:gd name="T7" fmla="*/ 40 h 46"/>
                  <a:gd name="T8" fmla="*/ 23 w 46"/>
                  <a:gd name="T9" fmla="*/ 46 h 46"/>
                  <a:gd name="T10" fmla="*/ 39 w 46"/>
                  <a:gd name="T11" fmla="*/ 40 h 46"/>
                  <a:gd name="T12" fmla="*/ 46 w 46"/>
                  <a:gd name="T13" fmla="*/ 23 h 46"/>
                  <a:gd name="T14" fmla="*/ 39 w 46"/>
                  <a:gd name="T15" fmla="*/ 7 h 46"/>
                  <a:gd name="T16" fmla="*/ 23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0"/>
                    </a:moveTo>
                    <a:cubicBezTo>
                      <a:pt x="16" y="0"/>
                      <a:pt x="11" y="3"/>
                      <a:pt x="6" y="7"/>
                    </a:cubicBezTo>
                    <a:cubicBezTo>
                      <a:pt x="2" y="12"/>
                      <a:pt x="0" y="17"/>
                      <a:pt x="0" y="23"/>
                    </a:cubicBezTo>
                    <a:cubicBezTo>
                      <a:pt x="0" y="30"/>
                      <a:pt x="2" y="35"/>
                      <a:pt x="6" y="40"/>
                    </a:cubicBezTo>
                    <a:cubicBezTo>
                      <a:pt x="11" y="44"/>
                      <a:pt x="16" y="46"/>
                      <a:pt x="23" y="46"/>
                    </a:cubicBezTo>
                    <a:cubicBezTo>
                      <a:pt x="29" y="46"/>
                      <a:pt x="34" y="44"/>
                      <a:pt x="39" y="40"/>
                    </a:cubicBezTo>
                    <a:cubicBezTo>
                      <a:pt x="43" y="35"/>
                      <a:pt x="46" y="30"/>
                      <a:pt x="46" y="23"/>
                    </a:cubicBezTo>
                    <a:cubicBezTo>
                      <a:pt x="46" y="17"/>
                      <a:pt x="43" y="12"/>
                      <a:pt x="39" y="7"/>
                    </a:cubicBezTo>
                    <a:cubicBezTo>
                      <a:pt x="34" y="3"/>
                      <a:pt x="29" y="0"/>
                      <a:pt x="23"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6" name="Freeform 52">
                <a:extLst>
                  <a:ext uri="{FF2B5EF4-FFF2-40B4-BE49-F238E27FC236}">
                    <a16:creationId xmlns:a16="http://schemas.microsoft.com/office/drawing/2014/main" id="{88C74836-2A1E-4323-9FC2-BE1E2C1145A1}"/>
                  </a:ext>
                </a:extLst>
              </p:cNvPr>
              <p:cNvSpPr>
                <a:spLocks/>
              </p:cNvSpPr>
              <p:nvPr/>
            </p:nvSpPr>
            <p:spPr bwMode="auto">
              <a:xfrm>
                <a:off x="2659063" y="3497263"/>
                <a:ext cx="77788" cy="77788"/>
              </a:xfrm>
              <a:custGeom>
                <a:avLst/>
                <a:gdLst>
                  <a:gd name="T0" fmla="*/ 23 w 46"/>
                  <a:gd name="T1" fmla="*/ 0 h 46"/>
                  <a:gd name="T2" fmla="*/ 7 w 46"/>
                  <a:gd name="T3" fmla="*/ 6 h 46"/>
                  <a:gd name="T4" fmla="*/ 0 w 46"/>
                  <a:gd name="T5" fmla="*/ 23 h 46"/>
                  <a:gd name="T6" fmla="*/ 7 w 46"/>
                  <a:gd name="T7" fmla="*/ 39 h 46"/>
                  <a:gd name="T8" fmla="*/ 23 w 46"/>
                  <a:gd name="T9" fmla="*/ 46 h 46"/>
                  <a:gd name="T10" fmla="*/ 40 w 46"/>
                  <a:gd name="T11" fmla="*/ 39 h 46"/>
                  <a:gd name="T12" fmla="*/ 46 w 46"/>
                  <a:gd name="T13" fmla="*/ 23 h 46"/>
                  <a:gd name="T14" fmla="*/ 40 w 46"/>
                  <a:gd name="T15" fmla="*/ 6 h 46"/>
                  <a:gd name="T16" fmla="*/ 23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0"/>
                    </a:moveTo>
                    <a:cubicBezTo>
                      <a:pt x="17" y="0"/>
                      <a:pt x="12" y="2"/>
                      <a:pt x="7" y="6"/>
                    </a:cubicBezTo>
                    <a:cubicBezTo>
                      <a:pt x="3" y="11"/>
                      <a:pt x="0" y="16"/>
                      <a:pt x="0" y="23"/>
                    </a:cubicBezTo>
                    <a:cubicBezTo>
                      <a:pt x="0" y="29"/>
                      <a:pt x="3" y="34"/>
                      <a:pt x="7" y="39"/>
                    </a:cubicBezTo>
                    <a:cubicBezTo>
                      <a:pt x="12" y="43"/>
                      <a:pt x="17" y="46"/>
                      <a:pt x="23" y="46"/>
                    </a:cubicBezTo>
                    <a:cubicBezTo>
                      <a:pt x="30" y="46"/>
                      <a:pt x="35" y="43"/>
                      <a:pt x="40" y="39"/>
                    </a:cubicBezTo>
                    <a:cubicBezTo>
                      <a:pt x="44" y="34"/>
                      <a:pt x="46" y="29"/>
                      <a:pt x="46" y="23"/>
                    </a:cubicBezTo>
                    <a:cubicBezTo>
                      <a:pt x="46" y="16"/>
                      <a:pt x="44" y="11"/>
                      <a:pt x="40" y="6"/>
                    </a:cubicBezTo>
                    <a:cubicBezTo>
                      <a:pt x="35" y="2"/>
                      <a:pt x="30" y="0"/>
                      <a:pt x="23"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7" name="Freeform 53">
                <a:extLst>
                  <a:ext uri="{FF2B5EF4-FFF2-40B4-BE49-F238E27FC236}">
                    <a16:creationId xmlns:a16="http://schemas.microsoft.com/office/drawing/2014/main" id="{2E0669A5-5EDC-4290-9D78-3F01CEC0A6B5}"/>
                  </a:ext>
                </a:extLst>
              </p:cNvPr>
              <p:cNvSpPr>
                <a:spLocks/>
              </p:cNvSpPr>
              <p:nvPr/>
            </p:nvSpPr>
            <p:spPr bwMode="auto">
              <a:xfrm>
                <a:off x="2968626" y="3519488"/>
                <a:ext cx="77788" cy="77788"/>
              </a:xfrm>
              <a:custGeom>
                <a:avLst/>
                <a:gdLst>
                  <a:gd name="T0" fmla="*/ 23 w 46"/>
                  <a:gd name="T1" fmla="*/ 0 h 46"/>
                  <a:gd name="T2" fmla="*/ 6 w 46"/>
                  <a:gd name="T3" fmla="*/ 6 h 46"/>
                  <a:gd name="T4" fmla="*/ 0 w 46"/>
                  <a:gd name="T5" fmla="*/ 23 h 46"/>
                  <a:gd name="T6" fmla="*/ 6 w 46"/>
                  <a:gd name="T7" fmla="*/ 39 h 46"/>
                  <a:gd name="T8" fmla="*/ 23 w 46"/>
                  <a:gd name="T9" fmla="*/ 46 h 46"/>
                  <a:gd name="T10" fmla="*/ 39 w 46"/>
                  <a:gd name="T11" fmla="*/ 39 h 46"/>
                  <a:gd name="T12" fmla="*/ 46 w 46"/>
                  <a:gd name="T13" fmla="*/ 23 h 46"/>
                  <a:gd name="T14" fmla="*/ 39 w 46"/>
                  <a:gd name="T15" fmla="*/ 6 h 46"/>
                  <a:gd name="T16" fmla="*/ 23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0"/>
                    </a:moveTo>
                    <a:cubicBezTo>
                      <a:pt x="16" y="0"/>
                      <a:pt x="11" y="2"/>
                      <a:pt x="6" y="6"/>
                    </a:cubicBezTo>
                    <a:cubicBezTo>
                      <a:pt x="2" y="11"/>
                      <a:pt x="0" y="16"/>
                      <a:pt x="0" y="23"/>
                    </a:cubicBezTo>
                    <a:cubicBezTo>
                      <a:pt x="0" y="29"/>
                      <a:pt x="2" y="35"/>
                      <a:pt x="6" y="39"/>
                    </a:cubicBezTo>
                    <a:cubicBezTo>
                      <a:pt x="11" y="44"/>
                      <a:pt x="16" y="46"/>
                      <a:pt x="23" y="46"/>
                    </a:cubicBezTo>
                    <a:cubicBezTo>
                      <a:pt x="29" y="46"/>
                      <a:pt x="34" y="44"/>
                      <a:pt x="39" y="39"/>
                    </a:cubicBezTo>
                    <a:cubicBezTo>
                      <a:pt x="43" y="35"/>
                      <a:pt x="46" y="29"/>
                      <a:pt x="46" y="23"/>
                    </a:cubicBezTo>
                    <a:cubicBezTo>
                      <a:pt x="46" y="16"/>
                      <a:pt x="43" y="11"/>
                      <a:pt x="39" y="6"/>
                    </a:cubicBezTo>
                    <a:cubicBezTo>
                      <a:pt x="34" y="2"/>
                      <a:pt x="29" y="0"/>
                      <a:pt x="23"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8" name="Freeform 54">
                <a:extLst>
                  <a:ext uri="{FF2B5EF4-FFF2-40B4-BE49-F238E27FC236}">
                    <a16:creationId xmlns:a16="http://schemas.microsoft.com/office/drawing/2014/main" id="{CB383E4B-D400-4D66-A537-51697C56170E}"/>
                  </a:ext>
                </a:extLst>
              </p:cNvPr>
              <p:cNvSpPr>
                <a:spLocks/>
              </p:cNvSpPr>
              <p:nvPr/>
            </p:nvSpPr>
            <p:spPr bwMode="auto">
              <a:xfrm>
                <a:off x="1851026" y="3475038"/>
                <a:ext cx="77788" cy="77788"/>
              </a:xfrm>
              <a:custGeom>
                <a:avLst/>
                <a:gdLst>
                  <a:gd name="T0" fmla="*/ 7 w 46"/>
                  <a:gd name="T1" fmla="*/ 6 h 46"/>
                  <a:gd name="T2" fmla="*/ 0 w 46"/>
                  <a:gd name="T3" fmla="*/ 23 h 46"/>
                  <a:gd name="T4" fmla="*/ 7 w 46"/>
                  <a:gd name="T5" fmla="*/ 39 h 46"/>
                  <a:gd name="T6" fmla="*/ 23 w 46"/>
                  <a:gd name="T7" fmla="*/ 46 h 46"/>
                  <a:gd name="T8" fmla="*/ 40 w 46"/>
                  <a:gd name="T9" fmla="*/ 39 h 46"/>
                  <a:gd name="T10" fmla="*/ 46 w 46"/>
                  <a:gd name="T11" fmla="*/ 23 h 46"/>
                  <a:gd name="T12" fmla="*/ 40 w 46"/>
                  <a:gd name="T13" fmla="*/ 6 h 46"/>
                  <a:gd name="T14" fmla="*/ 23 w 46"/>
                  <a:gd name="T15" fmla="*/ 0 h 46"/>
                  <a:gd name="T16" fmla="*/ 7 w 46"/>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7" y="6"/>
                    </a:moveTo>
                    <a:cubicBezTo>
                      <a:pt x="3" y="11"/>
                      <a:pt x="0" y="16"/>
                      <a:pt x="0" y="23"/>
                    </a:cubicBezTo>
                    <a:cubicBezTo>
                      <a:pt x="0" y="29"/>
                      <a:pt x="3" y="34"/>
                      <a:pt x="7" y="39"/>
                    </a:cubicBezTo>
                    <a:cubicBezTo>
                      <a:pt x="12" y="43"/>
                      <a:pt x="17" y="46"/>
                      <a:pt x="23" y="46"/>
                    </a:cubicBezTo>
                    <a:cubicBezTo>
                      <a:pt x="30" y="46"/>
                      <a:pt x="35" y="43"/>
                      <a:pt x="40" y="39"/>
                    </a:cubicBezTo>
                    <a:cubicBezTo>
                      <a:pt x="44" y="34"/>
                      <a:pt x="46" y="29"/>
                      <a:pt x="46" y="23"/>
                    </a:cubicBezTo>
                    <a:cubicBezTo>
                      <a:pt x="46" y="16"/>
                      <a:pt x="44" y="11"/>
                      <a:pt x="40" y="6"/>
                    </a:cubicBezTo>
                    <a:cubicBezTo>
                      <a:pt x="35" y="2"/>
                      <a:pt x="30" y="0"/>
                      <a:pt x="23" y="0"/>
                    </a:cubicBezTo>
                    <a:cubicBezTo>
                      <a:pt x="17" y="0"/>
                      <a:pt x="12" y="2"/>
                      <a:pt x="7" y="6"/>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9" name="Freeform 55">
                <a:extLst>
                  <a:ext uri="{FF2B5EF4-FFF2-40B4-BE49-F238E27FC236}">
                    <a16:creationId xmlns:a16="http://schemas.microsoft.com/office/drawing/2014/main" id="{590D9D3A-4D75-49B7-ABED-F7E6AA0FD6F9}"/>
                  </a:ext>
                </a:extLst>
              </p:cNvPr>
              <p:cNvSpPr>
                <a:spLocks/>
              </p:cNvSpPr>
              <p:nvPr/>
            </p:nvSpPr>
            <p:spPr bwMode="auto">
              <a:xfrm>
                <a:off x="2152651" y="3389313"/>
                <a:ext cx="76200" cy="77788"/>
              </a:xfrm>
              <a:custGeom>
                <a:avLst/>
                <a:gdLst>
                  <a:gd name="T0" fmla="*/ 6 w 46"/>
                  <a:gd name="T1" fmla="*/ 7 h 46"/>
                  <a:gd name="T2" fmla="*/ 0 w 46"/>
                  <a:gd name="T3" fmla="*/ 23 h 46"/>
                  <a:gd name="T4" fmla="*/ 6 w 46"/>
                  <a:gd name="T5" fmla="*/ 39 h 46"/>
                  <a:gd name="T6" fmla="*/ 23 w 46"/>
                  <a:gd name="T7" fmla="*/ 46 h 46"/>
                  <a:gd name="T8" fmla="*/ 39 w 46"/>
                  <a:gd name="T9" fmla="*/ 39 h 46"/>
                  <a:gd name="T10" fmla="*/ 46 w 46"/>
                  <a:gd name="T11" fmla="*/ 23 h 46"/>
                  <a:gd name="T12" fmla="*/ 39 w 46"/>
                  <a:gd name="T13" fmla="*/ 7 h 46"/>
                  <a:gd name="T14" fmla="*/ 23 w 46"/>
                  <a:gd name="T15" fmla="*/ 0 h 46"/>
                  <a:gd name="T16" fmla="*/ 6 w 46"/>
                  <a:gd name="T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6" y="7"/>
                    </a:moveTo>
                    <a:cubicBezTo>
                      <a:pt x="2" y="11"/>
                      <a:pt x="0" y="17"/>
                      <a:pt x="0" y="23"/>
                    </a:cubicBezTo>
                    <a:cubicBezTo>
                      <a:pt x="0" y="30"/>
                      <a:pt x="2" y="35"/>
                      <a:pt x="6" y="39"/>
                    </a:cubicBezTo>
                    <a:cubicBezTo>
                      <a:pt x="11" y="44"/>
                      <a:pt x="16" y="46"/>
                      <a:pt x="23" y="46"/>
                    </a:cubicBezTo>
                    <a:cubicBezTo>
                      <a:pt x="29" y="46"/>
                      <a:pt x="35" y="44"/>
                      <a:pt x="39" y="39"/>
                    </a:cubicBezTo>
                    <a:cubicBezTo>
                      <a:pt x="44" y="35"/>
                      <a:pt x="46" y="30"/>
                      <a:pt x="46" y="23"/>
                    </a:cubicBezTo>
                    <a:cubicBezTo>
                      <a:pt x="46" y="17"/>
                      <a:pt x="44" y="11"/>
                      <a:pt x="39" y="7"/>
                    </a:cubicBezTo>
                    <a:cubicBezTo>
                      <a:pt x="35" y="2"/>
                      <a:pt x="29" y="0"/>
                      <a:pt x="23" y="0"/>
                    </a:cubicBezTo>
                    <a:cubicBezTo>
                      <a:pt x="16" y="0"/>
                      <a:pt x="11" y="2"/>
                      <a:pt x="6" y="7"/>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0" name="Freeform 56">
                <a:extLst>
                  <a:ext uri="{FF2B5EF4-FFF2-40B4-BE49-F238E27FC236}">
                    <a16:creationId xmlns:a16="http://schemas.microsoft.com/office/drawing/2014/main" id="{E04688BE-2DD4-410E-91C7-714DEFFD73B2}"/>
                  </a:ext>
                </a:extLst>
              </p:cNvPr>
              <p:cNvSpPr>
                <a:spLocks/>
              </p:cNvSpPr>
              <p:nvPr/>
            </p:nvSpPr>
            <p:spPr bwMode="auto">
              <a:xfrm>
                <a:off x="2762251" y="3475038"/>
                <a:ext cx="77788" cy="77788"/>
              </a:xfrm>
              <a:custGeom>
                <a:avLst/>
                <a:gdLst>
                  <a:gd name="T0" fmla="*/ 7 w 46"/>
                  <a:gd name="T1" fmla="*/ 6 h 46"/>
                  <a:gd name="T2" fmla="*/ 0 w 46"/>
                  <a:gd name="T3" fmla="*/ 23 h 46"/>
                  <a:gd name="T4" fmla="*/ 7 w 46"/>
                  <a:gd name="T5" fmla="*/ 39 h 46"/>
                  <a:gd name="T6" fmla="*/ 23 w 46"/>
                  <a:gd name="T7" fmla="*/ 46 h 46"/>
                  <a:gd name="T8" fmla="*/ 39 w 46"/>
                  <a:gd name="T9" fmla="*/ 39 h 46"/>
                  <a:gd name="T10" fmla="*/ 46 w 46"/>
                  <a:gd name="T11" fmla="*/ 23 h 46"/>
                  <a:gd name="T12" fmla="*/ 39 w 46"/>
                  <a:gd name="T13" fmla="*/ 6 h 46"/>
                  <a:gd name="T14" fmla="*/ 23 w 46"/>
                  <a:gd name="T15" fmla="*/ 0 h 46"/>
                  <a:gd name="T16" fmla="*/ 7 w 46"/>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7" y="6"/>
                    </a:moveTo>
                    <a:cubicBezTo>
                      <a:pt x="2" y="11"/>
                      <a:pt x="0" y="16"/>
                      <a:pt x="0" y="23"/>
                    </a:cubicBezTo>
                    <a:cubicBezTo>
                      <a:pt x="0" y="29"/>
                      <a:pt x="2" y="34"/>
                      <a:pt x="7" y="39"/>
                    </a:cubicBezTo>
                    <a:cubicBezTo>
                      <a:pt x="11" y="43"/>
                      <a:pt x="17" y="46"/>
                      <a:pt x="23" y="46"/>
                    </a:cubicBezTo>
                    <a:cubicBezTo>
                      <a:pt x="30" y="46"/>
                      <a:pt x="35" y="43"/>
                      <a:pt x="39" y="39"/>
                    </a:cubicBezTo>
                    <a:cubicBezTo>
                      <a:pt x="44" y="34"/>
                      <a:pt x="46" y="29"/>
                      <a:pt x="46" y="23"/>
                    </a:cubicBezTo>
                    <a:cubicBezTo>
                      <a:pt x="46" y="16"/>
                      <a:pt x="44" y="11"/>
                      <a:pt x="39" y="6"/>
                    </a:cubicBezTo>
                    <a:cubicBezTo>
                      <a:pt x="35" y="2"/>
                      <a:pt x="30" y="0"/>
                      <a:pt x="23" y="0"/>
                    </a:cubicBezTo>
                    <a:cubicBezTo>
                      <a:pt x="17" y="0"/>
                      <a:pt x="11" y="2"/>
                      <a:pt x="7" y="6"/>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1" name="Freeform 57">
                <a:extLst>
                  <a:ext uri="{FF2B5EF4-FFF2-40B4-BE49-F238E27FC236}">
                    <a16:creationId xmlns:a16="http://schemas.microsoft.com/office/drawing/2014/main" id="{CEC4DE7A-EC8D-48ED-831C-E6C107C63315}"/>
                  </a:ext>
                </a:extLst>
              </p:cNvPr>
              <p:cNvSpPr>
                <a:spLocks/>
              </p:cNvSpPr>
              <p:nvPr/>
            </p:nvSpPr>
            <p:spPr bwMode="auto">
              <a:xfrm>
                <a:off x="3062288" y="3400425"/>
                <a:ext cx="76200" cy="77788"/>
              </a:xfrm>
              <a:custGeom>
                <a:avLst/>
                <a:gdLst>
                  <a:gd name="T0" fmla="*/ 7 w 46"/>
                  <a:gd name="T1" fmla="*/ 6 h 46"/>
                  <a:gd name="T2" fmla="*/ 0 w 46"/>
                  <a:gd name="T3" fmla="*/ 23 h 46"/>
                  <a:gd name="T4" fmla="*/ 7 w 46"/>
                  <a:gd name="T5" fmla="*/ 39 h 46"/>
                  <a:gd name="T6" fmla="*/ 23 w 46"/>
                  <a:gd name="T7" fmla="*/ 46 h 46"/>
                  <a:gd name="T8" fmla="*/ 39 w 46"/>
                  <a:gd name="T9" fmla="*/ 39 h 46"/>
                  <a:gd name="T10" fmla="*/ 46 w 46"/>
                  <a:gd name="T11" fmla="*/ 23 h 46"/>
                  <a:gd name="T12" fmla="*/ 39 w 46"/>
                  <a:gd name="T13" fmla="*/ 6 h 46"/>
                  <a:gd name="T14" fmla="*/ 23 w 46"/>
                  <a:gd name="T15" fmla="*/ 0 h 46"/>
                  <a:gd name="T16" fmla="*/ 7 w 46"/>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7" y="6"/>
                    </a:moveTo>
                    <a:cubicBezTo>
                      <a:pt x="2" y="11"/>
                      <a:pt x="0" y="16"/>
                      <a:pt x="0" y="23"/>
                    </a:cubicBezTo>
                    <a:cubicBezTo>
                      <a:pt x="0" y="29"/>
                      <a:pt x="2" y="34"/>
                      <a:pt x="7" y="39"/>
                    </a:cubicBezTo>
                    <a:cubicBezTo>
                      <a:pt x="11" y="43"/>
                      <a:pt x="17" y="46"/>
                      <a:pt x="23" y="46"/>
                    </a:cubicBezTo>
                    <a:cubicBezTo>
                      <a:pt x="29" y="46"/>
                      <a:pt x="35" y="43"/>
                      <a:pt x="39" y="39"/>
                    </a:cubicBezTo>
                    <a:cubicBezTo>
                      <a:pt x="44" y="34"/>
                      <a:pt x="46" y="29"/>
                      <a:pt x="46" y="23"/>
                    </a:cubicBezTo>
                    <a:cubicBezTo>
                      <a:pt x="46" y="16"/>
                      <a:pt x="44" y="11"/>
                      <a:pt x="39" y="6"/>
                    </a:cubicBezTo>
                    <a:cubicBezTo>
                      <a:pt x="35" y="2"/>
                      <a:pt x="29" y="0"/>
                      <a:pt x="23" y="0"/>
                    </a:cubicBezTo>
                    <a:cubicBezTo>
                      <a:pt x="17" y="0"/>
                      <a:pt x="11" y="2"/>
                      <a:pt x="7" y="6"/>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4" name="Freeform 76">
                <a:extLst>
                  <a:ext uri="{FF2B5EF4-FFF2-40B4-BE49-F238E27FC236}">
                    <a16:creationId xmlns:a16="http://schemas.microsoft.com/office/drawing/2014/main" id="{7ED74B46-BA32-4591-BCEF-CCB497626EFC}"/>
                  </a:ext>
                </a:extLst>
              </p:cNvPr>
              <p:cNvSpPr>
                <a:spLocks noEditPoints="1"/>
              </p:cNvSpPr>
              <p:nvPr/>
            </p:nvSpPr>
            <p:spPr bwMode="auto">
              <a:xfrm>
                <a:off x="1939926" y="2773363"/>
                <a:ext cx="1098550" cy="569913"/>
              </a:xfrm>
              <a:custGeom>
                <a:avLst/>
                <a:gdLst>
                  <a:gd name="T0" fmla="*/ 692 w 692"/>
                  <a:gd name="T1" fmla="*/ 275 h 359"/>
                  <a:gd name="T2" fmla="*/ 692 w 692"/>
                  <a:gd name="T3" fmla="*/ 55 h 359"/>
                  <a:gd name="T4" fmla="*/ 0 w 692"/>
                  <a:gd name="T5" fmla="*/ 345 h 359"/>
                  <a:gd name="T6" fmla="*/ 0 w 692"/>
                  <a:gd name="T7" fmla="*/ 234 h 359"/>
                  <a:gd name="T8" fmla="*/ 187 w 692"/>
                  <a:gd name="T9" fmla="*/ 172 h 359"/>
                  <a:gd name="T10" fmla="*/ 187 w 692"/>
                  <a:gd name="T11" fmla="*/ 0 h 359"/>
                  <a:gd name="T12" fmla="*/ 508 w 692"/>
                  <a:gd name="T13" fmla="*/ 359 h 359"/>
                  <a:gd name="T14" fmla="*/ 508 w 692"/>
                  <a:gd name="T15" fmla="*/ 234 h 3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2" h="359">
                    <a:moveTo>
                      <a:pt x="692" y="275"/>
                    </a:moveTo>
                    <a:lnTo>
                      <a:pt x="692" y="55"/>
                    </a:lnTo>
                    <a:moveTo>
                      <a:pt x="0" y="345"/>
                    </a:moveTo>
                    <a:lnTo>
                      <a:pt x="0" y="234"/>
                    </a:lnTo>
                    <a:moveTo>
                      <a:pt x="187" y="172"/>
                    </a:moveTo>
                    <a:lnTo>
                      <a:pt x="187" y="0"/>
                    </a:lnTo>
                    <a:moveTo>
                      <a:pt x="508" y="359"/>
                    </a:moveTo>
                    <a:lnTo>
                      <a:pt x="508" y="234"/>
                    </a:lnTo>
                  </a:path>
                </a:pathLst>
              </a:custGeom>
              <a:noFill/>
              <a:ln w="20638" cap="rnd">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57" name="ZoneTexte 156">
              <a:extLst>
                <a:ext uri="{FF2B5EF4-FFF2-40B4-BE49-F238E27FC236}">
                  <a16:creationId xmlns:a16="http://schemas.microsoft.com/office/drawing/2014/main" id="{63DECDB0-18A0-44AA-93F6-6AC3140C6536}"/>
                </a:ext>
              </a:extLst>
            </p:cNvPr>
            <p:cNvSpPr txBox="1"/>
            <p:nvPr/>
          </p:nvSpPr>
          <p:spPr>
            <a:xfrm>
              <a:off x="1027583" y="1679887"/>
              <a:ext cx="502061" cy="246221"/>
            </a:xfrm>
            <a:prstGeom prst="rect">
              <a:avLst/>
            </a:prstGeom>
            <a:noFill/>
          </p:spPr>
          <p:txBody>
            <a:bodyPr wrap="none" rtlCol="0">
              <a:spAutoFit/>
            </a:bodyPr>
            <a:lstStyle/>
            <a:p>
              <a:pPr algn="r"/>
              <a:r>
                <a:rPr lang="fr-FR" sz="1000" dirty="0"/>
                <a:t>8 000</a:t>
              </a:r>
            </a:p>
          </p:txBody>
        </p:sp>
        <p:sp>
          <p:nvSpPr>
            <p:cNvPr id="94" name="ZoneTexte 93">
              <a:extLst>
                <a:ext uri="{FF2B5EF4-FFF2-40B4-BE49-F238E27FC236}">
                  <a16:creationId xmlns:a16="http://schemas.microsoft.com/office/drawing/2014/main" id="{AD317029-3BCF-4CC4-9F97-119F0CC2896C}"/>
                </a:ext>
              </a:extLst>
            </p:cNvPr>
            <p:cNvSpPr txBox="1"/>
            <p:nvPr/>
          </p:nvSpPr>
          <p:spPr>
            <a:xfrm>
              <a:off x="1027583" y="2069250"/>
              <a:ext cx="502061" cy="246221"/>
            </a:xfrm>
            <a:prstGeom prst="rect">
              <a:avLst/>
            </a:prstGeom>
            <a:noFill/>
          </p:spPr>
          <p:txBody>
            <a:bodyPr wrap="none" rtlCol="0">
              <a:spAutoFit/>
            </a:bodyPr>
            <a:lstStyle/>
            <a:p>
              <a:pPr algn="r"/>
              <a:r>
                <a:rPr lang="fr-FR" sz="1000" dirty="0"/>
                <a:t>6 000</a:t>
              </a:r>
            </a:p>
          </p:txBody>
        </p:sp>
        <p:sp>
          <p:nvSpPr>
            <p:cNvPr id="95" name="ZoneTexte 94">
              <a:extLst>
                <a:ext uri="{FF2B5EF4-FFF2-40B4-BE49-F238E27FC236}">
                  <a16:creationId xmlns:a16="http://schemas.microsoft.com/office/drawing/2014/main" id="{125D5D0D-4D16-4466-AF11-47A2C74B2D87}"/>
                </a:ext>
              </a:extLst>
            </p:cNvPr>
            <p:cNvSpPr txBox="1"/>
            <p:nvPr/>
          </p:nvSpPr>
          <p:spPr>
            <a:xfrm>
              <a:off x="1027583" y="2458613"/>
              <a:ext cx="502061" cy="246221"/>
            </a:xfrm>
            <a:prstGeom prst="rect">
              <a:avLst/>
            </a:prstGeom>
            <a:noFill/>
          </p:spPr>
          <p:txBody>
            <a:bodyPr wrap="none" rtlCol="0">
              <a:spAutoFit/>
            </a:bodyPr>
            <a:lstStyle/>
            <a:p>
              <a:pPr algn="r"/>
              <a:r>
                <a:rPr lang="fr-FR" sz="1000" dirty="0"/>
                <a:t>4 000</a:t>
              </a:r>
            </a:p>
          </p:txBody>
        </p:sp>
        <p:sp>
          <p:nvSpPr>
            <p:cNvPr id="158" name="ZoneTexte 157">
              <a:extLst>
                <a:ext uri="{FF2B5EF4-FFF2-40B4-BE49-F238E27FC236}">
                  <a16:creationId xmlns:a16="http://schemas.microsoft.com/office/drawing/2014/main" id="{184F5B74-4C34-4EB1-8D7C-AEA3F6179892}"/>
                </a:ext>
              </a:extLst>
            </p:cNvPr>
            <p:cNvSpPr txBox="1"/>
            <p:nvPr/>
          </p:nvSpPr>
          <p:spPr>
            <a:xfrm>
              <a:off x="1027583" y="2847976"/>
              <a:ext cx="502061" cy="246221"/>
            </a:xfrm>
            <a:prstGeom prst="rect">
              <a:avLst/>
            </a:prstGeom>
            <a:noFill/>
          </p:spPr>
          <p:txBody>
            <a:bodyPr wrap="none" rtlCol="0">
              <a:spAutoFit/>
            </a:bodyPr>
            <a:lstStyle/>
            <a:p>
              <a:pPr algn="r"/>
              <a:r>
                <a:rPr lang="fr-FR" sz="1000" dirty="0"/>
                <a:t>2 000</a:t>
              </a:r>
            </a:p>
          </p:txBody>
        </p:sp>
        <p:sp>
          <p:nvSpPr>
            <p:cNvPr id="159" name="ZoneTexte 158">
              <a:extLst>
                <a:ext uri="{FF2B5EF4-FFF2-40B4-BE49-F238E27FC236}">
                  <a16:creationId xmlns:a16="http://schemas.microsoft.com/office/drawing/2014/main" id="{F413B123-9612-480F-A561-6C1F04C6B6FB}"/>
                </a:ext>
              </a:extLst>
            </p:cNvPr>
            <p:cNvSpPr txBox="1"/>
            <p:nvPr/>
          </p:nvSpPr>
          <p:spPr>
            <a:xfrm>
              <a:off x="1274446" y="3237338"/>
              <a:ext cx="255198" cy="246221"/>
            </a:xfrm>
            <a:prstGeom prst="rect">
              <a:avLst/>
            </a:prstGeom>
            <a:noFill/>
          </p:spPr>
          <p:txBody>
            <a:bodyPr wrap="none" rtlCol="0">
              <a:spAutoFit/>
            </a:bodyPr>
            <a:lstStyle/>
            <a:p>
              <a:pPr algn="r"/>
              <a:r>
                <a:rPr lang="fr-FR" sz="1000" dirty="0"/>
                <a:t>0</a:t>
              </a:r>
            </a:p>
          </p:txBody>
        </p:sp>
        <p:sp>
          <p:nvSpPr>
            <p:cNvPr id="167" name="ZoneTexte 166">
              <a:extLst>
                <a:ext uri="{FF2B5EF4-FFF2-40B4-BE49-F238E27FC236}">
                  <a16:creationId xmlns:a16="http://schemas.microsoft.com/office/drawing/2014/main" id="{6516D5D6-8D6E-4BE7-A83B-BFCCD856A9FE}"/>
                </a:ext>
              </a:extLst>
            </p:cNvPr>
            <p:cNvSpPr txBox="1"/>
            <p:nvPr/>
          </p:nvSpPr>
          <p:spPr>
            <a:xfrm>
              <a:off x="1531938" y="3411798"/>
              <a:ext cx="481538" cy="246221"/>
            </a:xfrm>
            <a:prstGeom prst="rect">
              <a:avLst/>
            </a:prstGeom>
            <a:noFill/>
          </p:spPr>
          <p:txBody>
            <a:bodyPr wrap="none" rtlCol="0">
              <a:spAutoFit/>
            </a:bodyPr>
            <a:lstStyle/>
            <a:p>
              <a:pPr algn="r"/>
              <a:r>
                <a:rPr lang="fr-FR" sz="1000" b="1" dirty="0"/>
                <a:t>CD32-</a:t>
              </a:r>
            </a:p>
          </p:txBody>
        </p:sp>
        <p:sp>
          <p:nvSpPr>
            <p:cNvPr id="168" name="ZoneTexte 167">
              <a:extLst>
                <a:ext uri="{FF2B5EF4-FFF2-40B4-BE49-F238E27FC236}">
                  <a16:creationId xmlns:a16="http://schemas.microsoft.com/office/drawing/2014/main" id="{652723F5-9D79-43F3-9C93-61ADB3CE6F44}"/>
                </a:ext>
              </a:extLst>
            </p:cNvPr>
            <p:cNvSpPr txBox="1"/>
            <p:nvPr/>
          </p:nvSpPr>
          <p:spPr>
            <a:xfrm>
              <a:off x="1905416" y="3411798"/>
              <a:ext cx="509356" cy="246221"/>
            </a:xfrm>
            <a:prstGeom prst="rect">
              <a:avLst/>
            </a:prstGeom>
            <a:noFill/>
          </p:spPr>
          <p:txBody>
            <a:bodyPr wrap="none" rtlCol="0">
              <a:spAutoFit/>
            </a:bodyPr>
            <a:lstStyle/>
            <a:p>
              <a:pPr algn="r"/>
              <a:r>
                <a:rPr lang="fr-FR" sz="1000" b="1" dirty="0"/>
                <a:t>CD32+</a:t>
              </a:r>
            </a:p>
          </p:txBody>
        </p:sp>
        <p:sp>
          <p:nvSpPr>
            <p:cNvPr id="169" name="ZoneTexte 168">
              <a:extLst>
                <a:ext uri="{FF2B5EF4-FFF2-40B4-BE49-F238E27FC236}">
                  <a16:creationId xmlns:a16="http://schemas.microsoft.com/office/drawing/2014/main" id="{7E35B10F-F94F-44AD-92F4-AA80B02F6BA8}"/>
                </a:ext>
              </a:extLst>
            </p:cNvPr>
            <p:cNvSpPr txBox="1"/>
            <p:nvPr/>
          </p:nvSpPr>
          <p:spPr>
            <a:xfrm>
              <a:off x="2375708" y="3411798"/>
              <a:ext cx="450937" cy="246221"/>
            </a:xfrm>
            <a:prstGeom prst="rect">
              <a:avLst/>
            </a:prstGeom>
            <a:noFill/>
          </p:spPr>
          <p:txBody>
            <a:bodyPr wrap="none" rtlCol="0">
              <a:spAutoFit/>
            </a:bodyPr>
            <a:lstStyle/>
            <a:p>
              <a:pPr algn="r"/>
              <a:r>
                <a:rPr lang="fr-FR" sz="1000" b="1" dirty="0"/>
                <a:t>PD-1-</a:t>
              </a:r>
            </a:p>
          </p:txBody>
        </p:sp>
        <p:sp>
          <p:nvSpPr>
            <p:cNvPr id="170" name="ZoneTexte 169">
              <a:extLst>
                <a:ext uri="{FF2B5EF4-FFF2-40B4-BE49-F238E27FC236}">
                  <a16:creationId xmlns:a16="http://schemas.microsoft.com/office/drawing/2014/main" id="{5EDFB1AF-83AB-4CF7-8CDD-C659CC766C75}"/>
                </a:ext>
              </a:extLst>
            </p:cNvPr>
            <p:cNvSpPr txBox="1"/>
            <p:nvPr/>
          </p:nvSpPr>
          <p:spPr>
            <a:xfrm>
              <a:off x="2714690" y="3411798"/>
              <a:ext cx="478756" cy="246221"/>
            </a:xfrm>
            <a:prstGeom prst="rect">
              <a:avLst/>
            </a:prstGeom>
            <a:noFill/>
          </p:spPr>
          <p:txBody>
            <a:bodyPr wrap="none" rtlCol="0">
              <a:spAutoFit/>
            </a:bodyPr>
            <a:lstStyle/>
            <a:p>
              <a:pPr algn="r"/>
              <a:r>
                <a:rPr lang="fr-FR" sz="1000" b="1" dirty="0"/>
                <a:t>PD-1+</a:t>
              </a:r>
            </a:p>
          </p:txBody>
        </p:sp>
      </p:grpSp>
      <p:grpSp>
        <p:nvGrpSpPr>
          <p:cNvPr id="4" name="Grouper 3"/>
          <p:cNvGrpSpPr/>
          <p:nvPr/>
        </p:nvGrpSpPr>
        <p:grpSpPr>
          <a:xfrm>
            <a:off x="5339423" y="1463376"/>
            <a:ext cx="3008856" cy="2383939"/>
            <a:chOff x="4907623" y="1463376"/>
            <a:chExt cx="3008856" cy="2383939"/>
          </a:xfrm>
        </p:grpSpPr>
        <p:grpSp>
          <p:nvGrpSpPr>
            <p:cNvPr id="155" name="Groupe 154">
              <a:extLst>
                <a:ext uri="{FF2B5EF4-FFF2-40B4-BE49-F238E27FC236}">
                  <a16:creationId xmlns:a16="http://schemas.microsoft.com/office/drawing/2014/main" id="{E901463E-D3C9-4503-A0C8-F70DAFBA1268}"/>
                </a:ext>
              </a:extLst>
            </p:cNvPr>
            <p:cNvGrpSpPr/>
            <p:nvPr/>
          </p:nvGrpSpPr>
          <p:grpSpPr>
            <a:xfrm>
              <a:off x="5267557" y="1691589"/>
              <a:ext cx="2614613" cy="1765300"/>
              <a:chOff x="4135438" y="1925638"/>
              <a:chExt cx="2614613" cy="1765300"/>
            </a:xfrm>
          </p:grpSpPr>
          <p:sp>
            <p:nvSpPr>
              <p:cNvPr id="5" name="Line 5">
                <a:extLst>
                  <a:ext uri="{FF2B5EF4-FFF2-40B4-BE49-F238E27FC236}">
                    <a16:creationId xmlns:a16="http://schemas.microsoft.com/office/drawing/2014/main" id="{30B54BFA-DADD-458E-8280-09821DCF6BF5}"/>
                  </a:ext>
                </a:extLst>
              </p:cNvPr>
              <p:cNvSpPr>
                <a:spLocks noChangeShapeType="1"/>
              </p:cNvSpPr>
              <p:nvPr/>
            </p:nvSpPr>
            <p:spPr bwMode="auto">
              <a:xfrm flipH="1">
                <a:off x="4262438" y="3448050"/>
                <a:ext cx="128588"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Line 6">
                <a:extLst>
                  <a:ext uri="{FF2B5EF4-FFF2-40B4-BE49-F238E27FC236}">
                    <a16:creationId xmlns:a16="http://schemas.microsoft.com/office/drawing/2014/main" id="{F854C749-D0FE-4E9C-81AC-68CB8B1CF149}"/>
                  </a:ext>
                </a:extLst>
              </p:cNvPr>
              <p:cNvSpPr>
                <a:spLocks noChangeShapeType="1"/>
              </p:cNvSpPr>
              <p:nvPr/>
            </p:nvSpPr>
            <p:spPr bwMode="auto">
              <a:xfrm flipH="1">
                <a:off x="4135438" y="3508375"/>
                <a:ext cx="127000"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7">
                <a:extLst>
                  <a:ext uri="{FF2B5EF4-FFF2-40B4-BE49-F238E27FC236}">
                    <a16:creationId xmlns:a16="http://schemas.microsoft.com/office/drawing/2014/main" id="{D462648E-3C84-49A8-9BEE-2DEBBC85ADCC}"/>
                  </a:ext>
                </a:extLst>
              </p:cNvPr>
              <p:cNvSpPr>
                <a:spLocks noChangeShapeType="1"/>
              </p:cNvSpPr>
              <p:nvPr/>
            </p:nvSpPr>
            <p:spPr bwMode="auto">
              <a:xfrm flipH="1">
                <a:off x="4135438" y="3448050"/>
                <a:ext cx="127000"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Freeform 8">
                <a:extLst>
                  <a:ext uri="{FF2B5EF4-FFF2-40B4-BE49-F238E27FC236}">
                    <a16:creationId xmlns:a16="http://schemas.microsoft.com/office/drawing/2014/main" id="{954C2BA5-E6B5-45D2-A5C9-26F056EDE845}"/>
                  </a:ext>
                </a:extLst>
              </p:cNvPr>
              <p:cNvSpPr>
                <a:spLocks/>
              </p:cNvSpPr>
              <p:nvPr/>
            </p:nvSpPr>
            <p:spPr bwMode="auto">
              <a:xfrm>
                <a:off x="4262438" y="3508375"/>
                <a:ext cx="2487613" cy="107950"/>
              </a:xfrm>
              <a:custGeom>
                <a:avLst/>
                <a:gdLst>
                  <a:gd name="T0" fmla="*/ 1567 w 1567"/>
                  <a:gd name="T1" fmla="*/ 68 h 68"/>
                  <a:gd name="T2" fmla="*/ 0 w 1567"/>
                  <a:gd name="T3" fmla="*/ 68 h 68"/>
                  <a:gd name="T4" fmla="*/ 0 w 1567"/>
                  <a:gd name="T5" fmla="*/ 0 h 68"/>
                </a:gdLst>
                <a:ahLst/>
                <a:cxnLst>
                  <a:cxn ang="0">
                    <a:pos x="T0" y="T1"/>
                  </a:cxn>
                  <a:cxn ang="0">
                    <a:pos x="T2" y="T3"/>
                  </a:cxn>
                  <a:cxn ang="0">
                    <a:pos x="T4" y="T5"/>
                  </a:cxn>
                </a:cxnLst>
                <a:rect l="0" t="0" r="r" b="b"/>
                <a:pathLst>
                  <a:path w="1567" h="68">
                    <a:moveTo>
                      <a:pt x="1567" y="68"/>
                    </a:moveTo>
                    <a:lnTo>
                      <a:pt x="0" y="68"/>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9">
                <a:extLst>
                  <a:ext uri="{FF2B5EF4-FFF2-40B4-BE49-F238E27FC236}">
                    <a16:creationId xmlns:a16="http://schemas.microsoft.com/office/drawing/2014/main" id="{AA65E995-9565-4891-9BC3-AEB17A0AF36E}"/>
                  </a:ext>
                </a:extLst>
              </p:cNvPr>
              <p:cNvSpPr>
                <a:spLocks noChangeShapeType="1"/>
              </p:cNvSpPr>
              <p:nvPr/>
            </p:nvSpPr>
            <p:spPr bwMode="auto">
              <a:xfrm flipV="1">
                <a:off x="4262438" y="1925638"/>
                <a:ext cx="0" cy="1522413"/>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1">
                <a:extLst>
                  <a:ext uri="{FF2B5EF4-FFF2-40B4-BE49-F238E27FC236}">
                    <a16:creationId xmlns:a16="http://schemas.microsoft.com/office/drawing/2014/main" id="{8C86CE2F-8CB6-4482-B501-B2C8F3786677}"/>
                  </a:ext>
                </a:extLst>
              </p:cNvPr>
              <p:cNvSpPr>
                <a:spLocks noChangeShapeType="1"/>
              </p:cNvSpPr>
              <p:nvPr/>
            </p:nvSpPr>
            <p:spPr bwMode="auto">
              <a:xfrm flipH="1">
                <a:off x="4262438" y="3508375"/>
                <a:ext cx="128588"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2">
                <a:extLst>
                  <a:ext uri="{FF2B5EF4-FFF2-40B4-BE49-F238E27FC236}">
                    <a16:creationId xmlns:a16="http://schemas.microsoft.com/office/drawing/2014/main" id="{8139E3AB-2FF1-44D4-8C59-995CE3305AD0}"/>
                  </a:ext>
                </a:extLst>
              </p:cNvPr>
              <p:cNvSpPr>
                <a:spLocks noChangeShapeType="1"/>
              </p:cNvSpPr>
              <p:nvPr/>
            </p:nvSpPr>
            <p:spPr bwMode="auto">
              <a:xfrm>
                <a:off x="4181476" y="1939925"/>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3">
                <a:extLst>
                  <a:ext uri="{FF2B5EF4-FFF2-40B4-BE49-F238E27FC236}">
                    <a16:creationId xmlns:a16="http://schemas.microsoft.com/office/drawing/2014/main" id="{2C59BEDA-DA8C-4338-9339-8651EB45F12A}"/>
                  </a:ext>
                </a:extLst>
              </p:cNvPr>
              <p:cNvSpPr>
                <a:spLocks noChangeShapeType="1"/>
              </p:cNvSpPr>
              <p:nvPr/>
            </p:nvSpPr>
            <p:spPr bwMode="auto">
              <a:xfrm>
                <a:off x="4181476" y="2305050"/>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4">
                <a:extLst>
                  <a:ext uri="{FF2B5EF4-FFF2-40B4-BE49-F238E27FC236}">
                    <a16:creationId xmlns:a16="http://schemas.microsoft.com/office/drawing/2014/main" id="{5FE78A6C-9B89-44CF-8913-C1B10475B854}"/>
                  </a:ext>
                </a:extLst>
              </p:cNvPr>
              <p:cNvSpPr>
                <a:spLocks noChangeShapeType="1"/>
              </p:cNvSpPr>
              <p:nvPr/>
            </p:nvSpPr>
            <p:spPr bwMode="auto">
              <a:xfrm>
                <a:off x="4181476" y="2671763"/>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
                <a:extLst>
                  <a:ext uri="{FF2B5EF4-FFF2-40B4-BE49-F238E27FC236}">
                    <a16:creationId xmlns:a16="http://schemas.microsoft.com/office/drawing/2014/main" id="{92315901-88E8-4313-AD19-6EC852177D11}"/>
                  </a:ext>
                </a:extLst>
              </p:cNvPr>
              <p:cNvSpPr>
                <a:spLocks noChangeShapeType="1"/>
              </p:cNvSpPr>
              <p:nvPr/>
            </p:nvSpPr>
            <p:spPr bwMode="auto">
              <a:xfrm>
                <a:off x="4181476" y="3036888"/>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6">
                <a:extLst>
                  <a:ext uri="{FF2B5EF4-FFF2-40B4-BE49-F238E27FC236}">
                    <a16:creationId xmlns:a16="http://schemas.microsoft.com/office/drawing/2014/main" id="{4A5CA32E-FCB2-4550-BBA4-A0B7BA7BD250}"/>
                  </a:ext>
                </a:extLst>
              </p:cNvPr>
              <p:cNvSpPr>
                <a:spLocks noChangeShapeType="1"/>
              </p:cNvSpPr>
              <p:nvPr/>
            </p:nvSpPr>
            <p:spPr bwMode="auto">
              <a:xfrm>
                <a:off x="4181476" y="3405188"/>
                <a:ext cx="80963" cy="0"/>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2">
                <a:extLst>
                  <a:ext uri="{FF2B5EF4-FFF2-40B4-BE49-F238E27FC236}">
                    <a16:creationId xmlns:a16="http://schemas.microsoft.com/office/drawing/2014/main" id="{CF3D614D-0A44-49F3-9B45-042751F5B668}"/>
                  </a:ext>
                </a:extLst>
              </p:cNvPr>
              <p:cNvSpPr>
                <a:spLocks noChangeShapeType="1"/>
              </p:cNvSpPr>
              <p:nvPr/>
            </p:nvSpPr>
            <p:spPr bwMode="auto">
              <a:xfrm flipV="1">
                <a:off x="5513388" y="3616325"/>
                <a:ext cx="0" cy="74613"/>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3">
                <a:extLst>
                  <a:ext uri="{FF2B5EF4-FFF2-40B4-BE49-F238E27FC236}">
                    <a16:creationId xmlns:a16="http://schemas.microsoft.com/office/drawing/2014/main" id="{80CAED95-4235-4DD4-91FA-6C5C65F7BABC}"/>
                  </a:ext>
                </a:extLst>
              </p:cNvPr>
              <p:cNvSpPr>
                <a:spLocks noChangeShapeType="1"/>
              </p:cNvSpPr>
              <p:nvPr/>
            </p:nvSpPr>
            <p:spPr bwMode="auto">
              <a:xfrm flipV="1">
                <a:off x="6348413" y="3616325"/>
                <a:ext cx="0" cy="74613"/>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4">
                <a:extLst>
                  <a:ext uri="{FF2B5EF4-FFF2-40B4-BE49-F238E27FC236}">
                    <a16:creationId xmlns:a16="http://schemas.microsoft.com/office/drawing/2014/main" id="{0FA77993-33AD-4249-96AE-409D7618FF96}"/>
                  </a:ext>
                </a:extLst>
              </p:cNvPr>
              <p:cNvSpPr>
                <a:spLocks noChangeShapeType="1"/>
              </p:cNvSpPr>
              <p:nvPr/>
            </p:nvSpPr>
            <p:spPr bwMode="auto">
              <a:xfrm flipV="1">
                <a:off x="4679951" y="3616325"/>
                <a:ext cx="0" cy="74613"/>
              </a:xfrm>
              <a:prstGeom prst="line">
                <a:avLst/>
              </a:prstGeom>
              <a:noFill/>
              <a:ln w="635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7" name="Freeform 58">
                <a:extLst>
                  <a:ext uri="{FF2B5EF4-FFF2-40B4-BE49-F238E27FC236}">
                    <a16:creationId xmlns:a16="http://schemas.microsoft.com/office/drawing/2014/main" id="{6EF8F75B-19CF-4316-A8FF-CA3FFDDE8D64}"/>
                  </a:ext>
                </a:extLst>
              </p:cNvPr>
              <p:cNvSpPr>
                <a:spLocks/>
              </p:cNvSpPr>
              <p:nvPr/>
            </p:nvSpPr>
            <p:spPr bwMode="auto">
              <a:xfrm>
                <a:off x="4630738" y="2979738"/>
                <a:ext cx="77788" cy="77788"/>
              </a:xfrm>
              <a:custGeom>
                <a:avLst/>
                <a:gdLst>
                  <a:gd name="T0" fmla="*/ 7 w 46"/>
                  <a:gd name="T1" fmla="*/ 6 h 46"/>
                  <a:gd name="T2" fmla="*/ 0 w 46"/>
                  <a:gd name="T3" fmla="*/ 23 h 46"/>
                  <a:gd name="T4" fmla="*/ 7 w 46"/>
                  <a:gd name="T5" fmla="*/ 39 h 46"/>
                  <a:gd name="T6" fmla="*/ 23 w 46"/>
                  <a:gd name="T7" fmla="*/ 46 h 46"/>
                  <a:gd name="T8" fmla="*/ 40 w 46"/>
                  <a:gd name="T9" fmla="*/ 39 h 46"/>
                  <a:gd name="T10" fmla="*/ 46 w 46"/>
                  <a:gd name="T11" fmla="*/ 23 h 46"/>
                  <a:gd name="T12" fmla="*/ 40 w 46"/>
                  <a:gd name="T13" fmla="*/ 6 h 46"/>
                  <a:gd name="T14" fmla="*/ 23 w 46"/>
                  <a:gd name="T15" fmla="*/ 0 h 46"/>
                  <a:gd name="T16" fmla="*/ 7 w 46"/>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7" y="6"/>
                    </a:moveTo>
                    <a:cubicBezTo>
                      <a:pt x="3" y="11"/>
                      <a:pt x="0" y="16"/>
                      <a:pt x="0" y="23"/>
                    </a:cubicBezTo>
                    <a:cubicBezTo>
                      <a:pt x="0" y="29"/>
                      <a:pt x="3" y="35"/>
                      <a:pt x="7" y="39"/>
                    </a:cubicBezTo>
                    <a:cubicBezTo>
                      <a:pt x="12" y="44"/>
                      <a:pt x="17" y="46"/>
                      <a:pt x="23" y="46"/>
                    </a:cubicBezTo>
                    <a:cubicBezTo>
                      <a:pt x="30" y="46"/>
                      <a:pt x="35" y="44"/>
                      <a:pt x="40" y="39"/>
                    </a:cubicBezTo>
                    <a:cubicBezTo>
                      <a:pt x="44" y="35"/>
                      <a:pt x="46" y="29"/>
                      <a:pt x="46" y="23"/>
                    </a:cubicBezTo>
                    <a:cubicBezTo>
                      <a:pt x="46" y="16"/>
                      <a:pt x="44" y="11"/>
                      <a:pt x="40" y="6"/>
                    </a:cubicBezTo>
                    <a:cubicBezTo>
                      <a:pt x="35" y="2"/>
                      <a:pt x="30" y="0"/>
                      <a:pt x="23" y="0"/>
                    </a:cubicBezTo>
                    <a:cubicBezTo>
                      <a:pt x="17" y="0"/>
                      <a:pt x="12" y="2"/>
                      <a:pt x="7" y="6"/>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8" name="Freeform 59">
                <a:extLst>
                  <a:ext uri="{FF2B5EF4-FFF2-40B4-BE49-F238E27FC236}">
                    <a16:creationId xmlns:a16="http://schemas.microsoft.com/office/drawing/2014/main" id="{5E814B4B-28BE-4C11-BEDA-B8D161F143DB}"/>
                  </a:ext>
                </a:extLst>
              </p:cNvPr>
              <p:cNvSpPr>
                <a:spLocks/>
              </p:cNvSpPr>
              <p:nvPr/>
            </p:nvSpPr>
            <p:spPr bwMode="auto">
              <a:xfrm>
                <a:off x="5443538" y="2732088"/>
                <a:ext cx="76200" cy="77788"/>
              </a:xfrm>
              <a:custGeom>
                <a:avLst/>
                <a:gdLst>
                  <a:gd name="T0" fmla="*/ 7 w 46"/>
                  <a:gd name="T1" fmla="*/ 7 h 46"/>
                  <a:gd name="T2" fmla="*/ 0 w 46"/>
                  <a:gd name="T3" fmla="*/ 23 h 46"/>
                  <a:gd name="T4" fmla="*/ 7 w 46"/>
                  <a:gd name="T5" fmla="*/ 39 h 46"/>
                  <a:gd name="T6" fmla="*/ 23 w 46"/>
                  <a:gd name="T7" fmla="*/ 46 h 46"/>
                  <a:gd name="T8" fmla="*/ 39 w 46"/>
                  <a:gd name="T9" fmla="*/ 39 h 46"/>
                  <a:gd name="T10" fmla="*/ 46 w 46"/>
                  <a:gd name="T11" fmla="*/ 23 h 46"/>
                  <a:gd name="T12" fmla="*/ 39 w 46"/>
                  <a:gd name="T13" fmla="*/ 7 h 46"/>
                  <a:gd name="T14" fmla="*/ 23 w 46"/>
                  <a:gd name="T15" fmla="*/ 0 h 46"/>
                  <a:gd name="T16" fmla="*/ 7 w 46"/>
                  <a:gd name="T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7" y="7"/>
                    </a:moveTo>
                    <a:cubicBezTo>
                      <a:pt x="2" y="11"/>
                      <a:pt x="0" y="17"/>
                      <a:pt x="0" y="23"/>
                    </a:cubicBezTo>
                    <a:cubicBezTo>
                      <a:pt x="0" y="29"/>
                      <a:pt x="2" y="35"/>
                      <a:pt x="7" y="39"/>
                    </a:cubicBezTo>
                    <a:cubicBezTo>
                      <a:pt x="11" y="44"/>
                      <a:pt x="17" y="46"/>
                      <a:pt x="23" y="46"/>
                    </a:cubicBezTo>
                    <a:cubicBezTo>
                      <a:pt x="30" y="46"/>
                      <a:pt x="35" y="44"/>
                      <a:pt x="39" y="39"/>
                    </a:cubicBezTo>
                    <a:cubicBezTo>
                      <a:pt x="44" y="35"/>
                      <a:pt x="46" y="29"/>
                      <a:pt x="46" y="23"/>
                    </a:cubicBezTo>
                    <a:cubicBezTo>
                      <a:pt x="46" y="17"/>
                      <a:pt x="44" y="11"/>
                      <a:pt x="39" y="7"/>
                    </a:cubicBezTo>
                    <a:cubicBezTo>
                      <a:pt x="35" y="2"/>
                      <a:pt x="30" y="0"/>
                      <a:pt x="23" y="0"/>
                    </a:cubicBezTo>
                    <a:cubicBezTo>
                      <a:pt x="17" y="0"/>
                      <a:pt x="11" y="2"/>
                      <a:pt x="7" y="7"/>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8" name="Freeform 60">
                <a:extLst>
                  <a:ext uri="{FF2B5EF4-FFF2-40B4-BE49-F238E27FC236}">
                    <a16:creationId xmlns:a16="http://schemas.microsoft.com/office/drawing/2014/main" id="{24451738-4F39-48CC-AEFB-AABBC70849D1}"/>
                  </a:ext>
                </a:extLst>
              </p:cNvPr>
              <p:cNvSpPr>
                <a:spLocks/>
              </p:cNvSpPr>
              <p:nvPr/>
            </p:nvSpPr>
            <p:spPr bwMode="auto">
              <a:xfrm>
                <a:off x="6188076" y="3578225"/>
                <a:ext cx="77788" cy="77788"/>
              </a:xfrm>
              <a:custGeom>
                <a:avLst/>
                <a:gdLst>
                  <a:gd name="T0" fmla="*/ 7 w 46"/>
                  <a:gd name="T1" fmla="*/ 6 h 46"/>
                  <a:gd name="T2" fmla="*/ 0 w 46"/>
                  <a:gd name="T3" fmla="*/ 23 h 46"/>
                  <a:gd name="T4" fmla="*/ 7 w 46"/>
                  <a:gd name="T5" fmla="*/ 39 h 46"/>
                  <a:gd name="T6" fmla="*/ 23 w 46"/>
                  <a:gd name="T7" fmla="*/ 46 h 46"/>
                  <a:gd name="T8" fmla="*/ 40 w 46"/>
                  <a:gd name="T9" fmla="*/ 39 h 46"/>
                  <a:gd name="T10" fmla="*/ 46 w 46"/>
                  <a:gd name="T11" fmla="*/ 23 h 46"/>
                  <a:gd name="T12" fmla="*/ 40 w 46"/>
                  <a:gd name="T13" fmla="*/ 6 h 46"/>
                  <a:gd name="T14" fmla="*/ 23 w 46"/>
                  <a:gd name="T15" fmla="*/ 0 h 46"/>
                  <a:gd name="T16" fmla="*/ 7 w 46"/>
                  <a:gd name="T1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7" y="6"/>
                    </a:moveTo>
                    <a:cubicBezTo>
                      <a:pt x="3" y="11"/>
                      <a:pt x="0" y="16"/>
                      <a:pt x="0" y="23"/>
                    </a:cubicBezTo>
                    <a:cubicBezTo>
                      <a:pt x="0" y="29"/>
                      <a:pt x="3" y="35"/>
                      <a:pt x="7" y="39"/>
                    </a:cubicBezTo>
                    <a:cubicBezTo>
                      <a:pt x="12" y="44"/>
                      <a:pt x="17" y="46"/>
                      <a:pt x="23" y="46"/>
                    </a:cubicBezTo>
                    <a:cubicBezTo>
                      <a:pt x="30" y="46"/>
                      <a:pt x="35" y="44"/>
                      <a:pt x="40" y="39"/>
                    </a:cubicBezTo>
                    <a:cubicBezTo>
                      <a:pt x="44" y="35"/>
                      <a:pt x="46" y="29"/>
                      <a:pt x="46" y="23"/>
                    </a:cubicBezTo>
                    <a:cubicBezTo>
                      <a:pt x="46" y="16"/>
                      <a:pt x="44" y="11"/>
                      <a:pt x="40" y="6"/>
                    </a:cubicBezTo>
                    <a:cubicBezTo>
                      <a:pt x="35" y="2"/>
                      <a:pt x="30" y="0"/>
                      <a:pt x="23" y="0"/>
                    </a:cubicBezTo>
                    <a:cubicBezTo>
                      <a:pt x="17" y="0"/>
                      <a:pt x="12" y="2"/>
                      <a:pt x="7" y="6"/>
                    </a:cubicBez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9" name="Freeform 61">
                <a:extLst>
                  <a:ext uri="{FF2B5EF4-FFF2-40B4-BE49-F238E27FC236}">
                    <a16:creationId xmlns:a16="http://schemas.microsoft.com/office/drawing/2014/main" id="{3C5A2BBB-8FBE-4307-B34B-C5B21EDA3285}"/>
                  </a:ext>
                </a:extLst>
              </p:cNvPr>
              <p:cNvSpPr>
                <a:spLocks/>
              </p:cNvSpPr>
              <p:nvPr/>
            </p:nvSpPr>
            <p:spPr bwMode="auto">
              <a:xfrm>
                <a:off x="4618038" y="2185988"/>
                <a:ext cx="76200" cy="76200"/>
              </a:xfrm>
              <a:custGeom>
                <a:avLst/>
                <a:gdLst>
                  <a:gd name="T0" fmla="*/ 23 w 46"/>
                  <a:gd name="T1" fmla="*/ 46 h 46"/>
                  <a:gd name="T2" fmla="*/ 39 w 46"/>
                  <a:gd name="T3" fmla="*/ 39 h 46"/>
                  <a:gd name="T4" fmla="*/ 46 w 46"/>
                  <a:gd name="T5" fmla="*/ 23 h 46"/>
                  <a:gd name="T6" fmla="*/ 39 w 46"/>
                  <a:gd name="T7" fmla="*/ 6 h 46"/>
                  <a:gd name="T8" fmla="*/ 23 w 46"/>
                  <a:gd name="T9" fmla="*/ 0 h 46"/>
                  <a:gd name="T10" fmla="*/ 6 w 46"/>
                  <a:gd name="T11" fmla="*/ 6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4" y="44"/>
                      <a:pt x="39" y="39"/>
                    </a:cubicBezTo>
                    <a:cubicBezTo>
                      <a:pt x="43" y="35"/>
                      <a:pt x="46" y="29"/>
                      <a:pt x="46" y="23"/>
                    </a:cubicBezTo>
                    <a:cubicBezTo>
                      <a:pt x="46" y="16"/>
                      <a:pt x="43" y="11"/>
                      <a:pt x="39" y="6"/>
                    </a:cubicBezTo>
                    <a:cubicBezTo>
                      <a:pt x="34" y="2"/>
                      <a:pt x="29" y="0"/>
                      <a:pt x="23" y="0"/>
                    </a:cubicBezTo>
                    <a:cubicBezTo>
                      <a:pt x="16" y="0"/>
                      <a:pt x="11" y="2"/>
                      <a:pt x="6" y="6"/>
                    </a:cubicBezTo>
                    <a:cubicBezTo>
                      <a:pt x="2" y="11"/>
                      <a:pt x="0" y="16"/>
                      <a:pt x="0" y="23"/>
                    </a:cubicBezTo>
                    <a:cubicBezTo>
                      <a:pt x="0" y="29"/>
                      <a:pt x="2" y="35"/>
                      <a:pt x="6" y="39"/>
                    </a:cubicBezTo>
                    <a:cubicBezTo>
                      <a:pt x="11" y="44"/>
                      <a:pt x="16"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0" name="Freeform 62">
                <a:extLst>
                  <a:ext uri="{FF2B5EF4-FFF2-40B4-BE49-F238E27FC236}">
                    <a16:creationId xmlns:a16="http://schemas.microsoft.com/office/drawing/2014/main" id="{3B46FEB7-BD55-4DC6-AD98-1DE3F031B140}"/>
                  </a:ext>
                </a:extLst>
              </p:cNvPr>
              <p:cNvSpPr>
                <a:spLocks/>
              </p:cNvSpPr>
              <p:nvPr/>
            </p:nvSpPr>
            <p:spPr bwMode="auto">
              <a:xfrm>
                <a:off x="5422901" y="2027238"/>
                <a:ext cx="77788" cy="77788"/>
              </a:xfrm>
              <a:custGeom>
                <a:avLst/>
                <a:gdLst>
                  <a:gd name="T0" fmla="*/ 23 w 46"/>
                  <a:gd name="T1" fmla="*/ 46 h 46"/>
                  <a:gd name="T2" fmla="*/ 39 w 46"/>
                  <a:gd name="T3" fmla="*/ 39 h 46"/>
                  <a:gd name="T4" fmla="*/ 46 w 46"/>
                  <a:gd name="T5" fmla="*/ 23 h 46"/>
                  <a:gd name="T6" fmla="*/ 39 w 46"/>
                  <a:gd name="T7" fmla="*/ 7 h 46"/>
                  <a:gd name="T8" fmla="*/ 23 w 46"/>
                  <a:gd name="T9" fmla="*/ 0 h 46"/>
                  <a:gd name="T10" fmla="*/ 6 w 46"/>
                  <a:gd name="T11" fmla="*/ 7 h 46"/>
                  <a:gd name="T12" fmla="*/ 0 w 46"/>
                  <a:gd name="T13" fmla="*/ 23 h 46"/>
                  <a:gd name="T14" fmla="*/ 6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29" y="46"/>
                      <a:pt x="34" y="44"/>
                      <a:pt x="39" y="39"/>
                    </a:cubicBezTo>
                    <a:cubicBezTo>
                      <a:pt x="43" y="35"/>
                      <a:pt x="46" y="29"/>
                      <a:pt x="46" y="23"/>
                    </a:cubicBezTo>
                    <a:cubicBezTo>
                      <a:pt x="46" y="17"/>
                      <a:pt x="43" y="11"/>
                      <a:pt x="39" y="7"/>
                    </a:cubicBezTo>
                    <a:cubicBezTo>
                      <a:pt x="34" y="2"/>
                      <a:pt x="29" y="0"/>
                      <a:pt x="23" y="0"/>
                    </a:cubicBezTo>
                    <a:cubicBezTo>
                      <a:pt x="16" y="0"/>
                      <a:pt x="11" y="2"/>
                      <a:pt x="6" y="7"/>
                    </a:cubicBezTo>
                    <a:cubicBezTo>
                      <a:pt x="2" y="11"/>
                      <a:pt x="0" y="17"/>
                      <a:pt x="0" y="23"/>
                    </a:cubicBezTo>
                    <a:cubicBezTo>
                      <a:pt x="0" y="29"/>
                      <a:pt x="2" y="35"/>
                      <a:pt x="6" y="39"/>
                    </a:cubicBezTo>
                    <a:cubicBezTo>
                      <a:pt x="11" y="44"/>
                      <a:pt x="16"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1" name="Freeform 63">
                <a:extLst>
                  <a:ext uri="{FF2B5EF4-FFF2-40B4-BE49-F238E27FC236}">
                    <a16:creationId xmlns:a16="http://schemas.microsoft.com/office/drawing/2014/main" id="{850B5F89-73DF-433B-AA55-70974D47FCE7}"/>
                  </a:ext>
                </a:extLst>
              </p:cNvPr>
              <p:cNvSpPr>
                <a:spLocks/>
              </p:cNvSpPr>
              <p:nvPr/>
            </p:nvSpPr>
            <p:spPr bwMode="auto">
              <a:xfrm>
                <a:off x="6269038" y="3578225"/>
                <a:ext cx="77788" cy="77788"/>
              </a:xfrm>
              <a:custGeom>
                <a:avLst/>
                <a:gdLst>
                  <a:gd name="T0" fmla="*/ 23 w 46"/>
                  <a:gd name="T1" fmla="*/ 46 h 46"/>
                  <a:gd name="T2" fmla="*/ 40 w 46"/>
                  <a:gd name="T3" fmla="*/ 39 h 46"/>
                  <a:gd name="T4" fmla="*/ 46 w 46"/>
                  <a:gd name="T5" fmla="*/ 23 h 46"/>
                  <a:gd name="T6" fmla="*/ 40 w 46"/>
                  <a:gd name="T7" fmla="*/ 6 h 46"/>
                  <a:gd name="T8" fmla="*/ 23 w 46"/>
                  <a:gd name="T9" fmla="*/ 0 h 46"/>
                  <a:gd name="T10" fmla="*/ 7 w 46"/>
                  <a:gd name="T11" fmla="*/ 6 h 46"/>
                  <a:gd name="T12" fmla="*/ 0 w 46"/>
                  <a:gd name="T13" fmla="*/ 23 h 46"/>
                  <a:gd name="T14" fmla="*/ 7 w 46"/>
                  <a:gd name="T15" fmla="*/ 39 h 46"/>
                  <a:gd name="T16" fmla="*/ 23 w 4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46"/>
                    </a:moveTo>
                    <a:cubicBezTo>
                      <a:pt x="30" y="46"/>
                      <a:pt x="35" y="44"/>
                      <a:pt x="40" y="39"/>
                    </a:cubicBezTo>
                    <a:cubicBezTo>
                      <a:pt x="44" y="35"/>
                      <a:pt x="46" y="29"/>
                      <a:pt x="46" y="23"/>
                    </a:cubicBezTo>
                    <a:cubicBezTo>
                      <a:pt x="46" y="16"/>
                      <a:pt x="44" y="11"/>
                      <a:pt x="40" y="6"/>
                    </a:cubicBezTo>
                    <a:cubicBezTo>
                      <a:pt x="35" y="2"/>
                      <a:pt x="30" y="0"/>
                      <a:pt x="23" y="0"/>
                    </a:cubicBezTo>
                    <a:cubicBezTo>
                      <a:pt x="17" y="0"/>
                      <a:pt x="12" y="2"/>
                      <a:pt x="7" y="6"/>
                    </a:cubicBezTo>
                    <a:cubicBezTo>
                      <a:pt x="3" y="11"/>
                      <a:pt x="0" y="16"/>
                      <a:pt x="0" y="23"/>
                    </a:cubicBezTo>
                    <a:cubicBezTo>
                      <a:pt x="0" y="29"/>
                      <a:pt x="3" y="35"/>
                      <a:pt x="7" y="39"/>
                    </a:cubicBezTo>
                    <a:cubicBezTo>
                      <a:pt x="12" y="44"/>
                      <a:pt x="17" y="46"/>
                      <a:pt x="23" y="46"/>
                    </a:cubicBez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2" name="Freeform 64">
                <a:extLst>
                  <a:ext uri="{FF2B5EF4-FFF2-40B4-BE49-F238E27FC236}">
                    <a16:creationId xmlns:a16="http://schemas.microsoft.com/office/drawing/2014/main" id="{B127042B-4F4C-4425-8837-0F745E28D653}"/>
                  </a:ext>
                </a:extLst>
              </p:cNvPr>
              <p:cNvSpPr>
                <a:spLocks/>
              </p:cNvSpPr>
              <p:nvPr/>
            </p:nvSpPr>
            <p:spPr bwMode="auto">
              <a:xfrm>
                <a:off x="5362576" y="2560638"/>
                <a:ext cx="77788" cy="77788"/>
              </a:xfrm>
              <a:custGeom>
                <a:avLst/>
                <a:gdLst>
                  <a:gd name="T0" fmla="*/ 23 w 46"/>
                  <a:gd name="T1" fmla="*/ 0 h 46"/>
                  <a:gd name="T2" fmla="*/ 7 w 46"/>
                  <a:gd name="T3" fmla="*/ 7 h 46"/>
                  <a:gd name="T4" fmla="*/ 0 w 46"/>
                  <a:gd name="T5" fmla="*/ 23 h 46"/>
                  <a:gd name="T6" fmla="*/ 7 w 46"/>
                  <a:gd name="T7" fmla="*/ 40 h 46"/>
                  <a:gd name="T8" fmla="*/ 23 w 46"/>
                  <a:gd name="T9" fmla="*/ 46 h 46"/>
                  <a:gd name="T10" fmla="*/ 39 w 46"/>
                  <a:gd name="T11" fmla="*/ 40 h 46"/>
                  <a:gd name="T12" fmla="*/ 46 w 46"/>
                  <a:gd name="T13" fmla="*/ 23 h 46"/>
                  <a:gd name="T14" fmla="*/ 39 w 46"/>
                  <a:gd name="T15" fmla="*/ 7 h 46"/>
                  <a:gd name="T16" fmla="*/ 23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0"/>
                    </a:moveTo>
                    <a:cubicBezTo>
                      <a:pt x="17" y="0"/>
                      <a:pt x="11" y="3"/>
                      <a:pt x="7" y="7"/>
                    </a:cubicBezTo>
                    <a:cubicBezTo>
                      <a:pt x="2" y="12"/>
                      <a:pt x="0" y="17"/>
                      <a:pt x="0" y="23"/>
                    </a:cubicBezTo>
                    <a:cubicBezTo>
                      <a:pt x="0" y="30"/>
                      <a:pt x="2" y="35"/>
                      <a:pt x="7" y="40"/>
                    </a:cubicBezTo>
                    <a:cubicBezTo>
                      <a:pt x="11" y="44"/>
                      <a:pt x="17" y="46"/>
                      <a:pt x="23" y="46"/>
                    </a:cubicBezTo>
                    <a:cubicBezTo>
                      <a:pt x="29" y="46"/>
                      <a:pt x="35" y="44"/>
                      <a:pt x="39" y="40"/>
                    </a:cubicBezTo>
                    <a:cubicBezTo>
                      <a:pt x="44" y="35"/>
                      <a:pt x="46" y="30"/>
                      <a:pt x="46" y="23"/>
                    </a:cubicBezTo>
                    <a:cubicBezTo>
                      <a:pt x="46" y="17"/>
                      <a:pt x="44" y="12"/>
                      <a:pt x="39" y="7"/>
                    </a:cubicBezTo>
                    <a:cubicBezTo>
                      <a:pt x="35" y="3"/>
                      <a:pt x="29" y="0"/>
                      <a:pt x="23"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3" name="Freeform 65">
                <a:extLst>
                  <a:ext uri="{FF2B5EF4-FFF2-40B4-BE49-F238E27FC236}">
                    <a16:creationId xmlns:a16="http://schemas.microsoft.com/office/drawing/2014/main" id="{6F611EB1-C026-4F88-86C2-D68F1EE92D99}"/>
                  </a:ext>
                </a:extLst>
              </p:cNvPr>
              <p:cNvSpPr>
                <a:spLocks/>
              </p:cNvSpPr>
              <p:nvPr/>
            </p:nvSpPr>
            <p:spPr bwMode="auto">
              <a:xfrm>
                <a:off x="4697413" y="2667000"/>
                <a:ext cx="77788" cy="77788"/>
              </a:xfrm>
              <a:custGeom>
                <a:avLst/>
                <a:gdLst>
                  <a:gd name="T0" fmla="*/ 23 w 46"/>
                  <a:gd name="T1" fmla="*/ 0 h 46"/>
                  <a:gd name="T2" fmla="*/ 6 w 46"/>
                  <a:gd name="T3" fmla="*/ 6 h 46"/>
                  <a:gd name="T4" fmla="*/ 0 w 46"/>
                  <a:gd name="T5" fmla="*/ 23 h 46"/>
                  <a:gd name="T6" fmla="*/ 6 w 46"/>
                  <a:gd name="T7" fmla="*/ 39 h 46"/>
                  <a:gd name="T8" fmla="*/ 23 w 46"/>
                  <a:gd name="T9" fmla="*/ 46 h 46"/>
                  <a:gd name="T10" fmla="*/ 39 w 46"/>
                  <a:gd name="T11" fmla="*/ 39 h 46"/>
                  <a:gd name="T12" fmla="*/ 46 w 46"/>
                  <a:gd name="T13" fmla="*/ 23 h 46"/>
                  <a:gd name="T14" fmla="*/ 39 w 46"/>
                  <a:gd name="T15" fmla="*/ 6 h 46"/>
                  <a:gd name="T16" fmla="*/ 23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0"/>
                    </a:moveTo>
                    <a:cubicBezTo>
                      <a:pt x="16" y="0"/>
                      <a:pt x="11" y="2"/>
                      <a:pt x="6" y="6"/>
                    </a:cubicBezTo>
                    <a:cubicBezTo>
                      <a:pt x="2" y="11"/>
                      <a:pt x="0" y="16"/>
                      <a:pt x="0" y="23"/>
                    </a:cubicBezTo>
                    <a:cubicBezTo>
                      <a:pt x="0" y="29"/>
                      <a:pt x="2" y="34"/>
                      <a:pt x="6" y="39"/>
                    </a:cubicBezTo>
                    <a:cubicBezTo>
                      <a:pt x="11" y="43"/>
                      <a:pt x="16" y="46"/>
                      <a:pt x="23" y="46"/>
                    </a:cubicBezTo>
                    <a:cubicBezTo>
                      <a:pt x="29" y="46"/>
                      <a:pt x="35" y="43"/>
                      <a:pt x="39" y="39"/>
                    </a:cubicBezTo>
                    <a:cubicBezTo>
                      <a:pt x="44" y="34"/>
                      <a:pt x="46" y="29"/>
                      <a:pt x="46" y="23"/>
                    </a:cubicBezTo>
                    <a:cubicBezTo>
                      <a:pt x="46" y="16"/>
                      <a:pt x="44" y="11"/>
                      <a:pt x="39" y="6"/>
                    </a:cubicBezTo>
                    <a:cubicBezTo>
                      <a:pt x="35" y="2"/>
                      <a:pt x="29" y="0"/>
                      <a:pt x="23"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4" name="Freeform 66">
                <a:extLst>
                  <a:ext uri="{FF2B5EF4-FFF2-40B4-BE49-F238E27FC236}">
                    <a16:creationId xmlns:a16="http://schemas.microsoft.com/office/drawing/2014/main" id="{F970CCD2-DB95-4EAA-A592-00247DF1E864}"/>
                  </a:ext>
                </a:extLst>
              </p:cNvPr>
              <p:cNvSpPr>
                <a:spLocks/>
              </p:cNvSpPr>
              <p:nvPr/>
            </p:nvSpPr>
            <p:spPr bwMode="auto">
              <a:xfrm>
                <a:off x="6430963" y="3578225"/>
                <a:ext cx="76200" cy="77788"/>
              </a:xfrm>
              <a:custGeom>
                <a:avLst/>
                <a:gdLst>
                  <a:gd name="T0" fmla="*/ 23 w 46"/>
                  <a:gd name="T1" fmla="*/ 0 h 46"/>
                  <a:gd name="T2" fmla="*/ 7 w 46"/>
                  <a:gd name="T3" fmla="*/ 6 h 46"/>
                  <a:gd name="T4" fmla="*/ 0 w 46"/>
                  <a:gd name="T5" fmla="*/ 23 h 46"/>
                  <a:gd name="T6" fmla="*/ 7 w 46"/>
                  <a:gd name="T7" fmla="*/ 39 h 46"/>
                  <a:gd name="T8" fmla="*/ 23 w 46"/>
                  <a:gd name="T9" fmla="*/ 46 h 46"/>
                  <a:gd name="T10" fmla="*/ 39 w 46"/>
                  <a:gd name="T11" fmla="*/ 39 h 46"/>
                  <a:gd name="T12" fmla="*/ 46 w 46"/>
                  <a:gd name="T13" fmla="*/ 23 h 46"/>
                  <a:gd name="T14" fmla="*/ 39 w 46"/>
                  <a:gd name="T15" fmla="*/ 6 h 46"/>
                  <a:gd name="T16" fmla="*/ 23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3" y="0"/>
                    </a:moveTo>
                    <a:cubicBezTo>
                      <a:pt x="17" y="0"/>
                      <a:pt x="12" y="2"/>
                      <a:pt x="7" y="6"/>
                    </a:cubicBezTo>
                    <a:cubicBezTo>
                      <a:pt x="3" y="11"/>
                      <a:pt x="0" y="16"/>
                      <a:pt x="0" y="23"/>
                    </a:cubicBezTo>
                    <a:cubicBezTo>
                      <a:pt x="0" y="29"/>
                      <a:pt x="3" y="35"/>
                      <a:pt x="7" y="39"/>
                    </a:cubicBezTo>
                    <a:cubicBezTo>
                      <a:pt x="12" y="44"/>
                      <a:pt x="17" y="46"/>
                      <a:pt x="23" y="46"/>
                    </a:cubicBezTo>
                    <a:cubicBezTo>
                      <a:pt x="30" y="46"/>
                      <a:pt x="35" y="44"/>
                      <a:pt x="39" y="39"/>
                    </a:cubicBezTo>
                    <a:cubicBezTo>
                      <a:pt x="44" y="35"/>
                      <a:pt x="46" y="29"/>
                      <a:pt x="46" y="23"/>
                    </a:cubicBezTo>
                    <a:cubicBezTo>
                      <a:pt x="46" y="16"/>
                      <a:pt x="44" y="11"/>
                      <a:pt x="39" y="6"/>
                    </a:cubicBezTo>
                    <a:cubicBezTo>
                      <a:pt x="35" y="2"/>
                      <a:pt x="30" y="0"/>
                      <a:pt x="23" y="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5" name="Freeform 67">
                <a:extLst>
                  <a:ext uri="{FF2B5EF4-FFF2-40B4-BE49-F238E27FC236}">
                    <a16:creationId xmlns:a16="http://schemas.microsoft.com/office/drawing/2014/main" id="{C43BB607-C3CE-45F5-9492-4888C1353923}"/>
                  </a:ext>
                </a:extLst>
              </p:cNvPr>
              <p:cNvSpPr>
                <a:spLocks/>
              </p:cNvSpPr>
              <p:nvPr/>
            </p:nvSpPr>
            <p:spPr bwMode="auto">
              <a:xfrm>
                <a:off x="5510213" y="2576513"/>
                <a:ext cx="77788" cy="76200"/>
              </a:xfrm>
              <a:custGeom>
                <a:avLst/>
                <a:gdLst>
                  <a:gd name="T0" fmla="*/ 46 w 46"/>
                  <a:gd name="T1" fmla="*/ 23 h 46"/>
                  <a:gd name="T2" fmla="*/ 39 w 46"/>
                  <a:gd name="T3" fmla="*/ 7 h 46"/>
                  <a:gd name="T4" fmla="*/ 23 w 46"/>
                  <a:gd name="T5" fmla="*/ 0 h 46"/>
                  <a:gd name="T6" fmla="*/ 6 w 46"/>
                  <a:gd name="T7" fmla="*/ 7 h 46"/>
                  <a:gd name="T8" fmla="*/ 0 w 46"/>
                  <a:gd name="T9" fmla="*/ 23 h 46"/>
                  <a:gd name="T10" fmla="*/ 6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3" y="11"/>
                      <a:pt x="39" y="7"/>
                    </a:cubicBezTo>
                    <a:cubicBezTo>
                      <a:pt x="34" y="2"/>
                      <a:pt x="29" y="0"/>
                      <a:pt x="23" y="0"/>
                    </a:cubicBezTo>
                    <a:cubicBezTo>
                      <a:pt x="16" y="0"/>
                      <a:pt x="11" y="2"/>
                      <a:pt x="6" y="7"/>
                    </a:cubicBezTo>
                    <a:cubicBezTo>
                      <a:pt x="2" y="11"/>
                      <a:pt x="0" y="17"/>
                      <a:pt x="0" y="23"/>
                    </a:cubicBezTo>
                    <a:cubicBezTo>
                      <a:pt x="0" y="30"/>
                      <a:pt x="2" y="35"/>
                      <a:pt x="6" y="39"/>
                    </a:cubicBezTo>
                    <a:cubicBezTo>
                      <a:pt x="11" y="44"/>
                      <a:pt x="16" y="46"/>
                      <a:pt x="23" y="46"/>
                    </a:cubicBezTo>
                    <a:cubicBezTo>
                      <a:pt x="29" y="46"/>
                      <a:pt x="34" y="44"/>
                      <a:pt x="39" y="39"/>
                    </a:cubicBezTo>
                    <a:cubicBezTo>
                      <a:pt x="43" y="35"/>
                      <a:pt x="46" y="30"/>
                      <a:pt x="46" y="23"/>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6" name="Freeform 68">
                <a:extLst>
                  <a:ext uri="{FF2B5EF4-FFF2-40B4-BE49-F238E27FC236}">
                    <a16:creationId xmlns:a16="http://schemas.microsoft.com/office/drawing/2014/main" id="{59FD1A13-F45A-4CD3-9DAF-83CDA0E07681}"/>
                  </a:ext>
                </a:extLst>
              </p:cNvPr>
              <p:cNvSpPr>
                <a:spLocks/>
              </p:cNvSpPr>
              <p:nvPr/>
            </p:nvSpPr>
            <p:spPr bwMode="auto">
              <a:xfrm>
                <a:off x="4549776" y="2651125"/>
                <a:ext cx="77788" cy="77788"/>
              </a:xfrm>
              <a:custGeom>
                <a:avLst/>
                <a:gdLst>
                  <a:gd name="T0" fmla="*/ 46 w 46"/>
                  <a:gd name="T1" fmla="*/ 23 h 46"/>
                  <a:gd name="T2" fmla="*/ 39 w 46"/>
                  <a:gd name="T3" fmla="*/ 6 h 46"/>
                  <a:gd name="T4" fmla="*/ 23 w 46"/>
                  <a:gd name="T5" fmla="*/ 0 h 46"/>
                  <a:gd name="T6" fmla="*/ 7 w 46"/>
                  <a:gd name="T7" fmla="*/ 6 h 46"/>
                  <a:gd name="T8" fmla="*/ 0 w 46"/>
                  <a:gd name="T9" fmla="*/ 23 h 46"/>
                  <a:gd name="T10" fmla="*/ 7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6"/>
                      <a:pt x="44" y="11"/>
                      <a:pt x="39" y="6"/>
                    </a:cubicBezTo>
                    <a:cubicBezTo>
                      <a:pt x="35" y="2"/>
                      <a:pt x="30" y="0"/>
                      <a:pt x="23" y="0"/>
                    </a:cubicBezTo>
                    <a:cubicBezTo>
                      <a:pt x="17" y="0"/>
                      <a:pt x="11" y="2"/>
                      <a:pt x="7" y="6"/>
                    </a:cubicBezTo>
                    <a:cubicBezTo>
                      <a:pt x="2" y="11"/>
                      <a:pt x="0" y="16"/>
                      <a:pt x="0" y="23"/>
                    </a:cubicBezTo>
                    <a:cubicBezTo>
                      <a:pt x="0" y="29"/>
                      <a:pt x="2" y="35"/>
                      <a:pt x="7" y="39"/>
                    </a:cubicBezTo>
                    <a:cubicBezTo>
                      <a:pt x="11" y="44"/>
                      <a:pt x="17" y="46"/>
                      <a:pt x="23" y="46"/>
                    </a:cubicBezTo>
                    <a:cubicBezTo>
                      <a:pt x="30" y="46"/>
                      <a:pt x="35" y="44"/>
                      <a:pt x="39" y="39"/>
                    </a:cubicBezTo>
                    <a:cubicBezTo>
                      <a:pt x="44" y="35"/>
                      <a:pt x="46" y="29"/>
                      <a:pt x="46" y="23"/>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7" name="Freeform 69">
                <a:extLst>
                  <a:ext uri="{FF2B5EF4-FFF2-40B4-BE49-F238E27FC236}">
                    <a16:creationId xmlns:a16="http://schemas.microsoft.com/office/drawing/2014/main" id="{D9CDEE78-DC86-460D-9EEC-7B8F0507C64B}"/>
                  </a:ext>
                </a:extLst>
              </p:cNvPr>
              <p:cNvSpPr>
                <a:spLocks/>
              </p:cNvSpPr>
              <p:nvPr/>
            </p:nvSpPr>
            <p:spPr bwMode="auto">
              <a:xfrm>
                <a:off x="6510338" y="3578225"/>
                <a:ext cx="77788" cy="77788"/>
              </a:xfrm>
              <a:custGeom>
                <a:avLst/>
                <a:gdLst>
                  <a:gd name="T0" fmla="*/ 46 w 46"/>
                  <a:gd name="T1" fmla="*/ 23 h 46"/>
                  <a:gd name="T2" fmla="*/ 40 w 46"/>
                  <a:gd name="T3" fmla="*/ 6 h 46"/>
                  <a:gd name="T4" fmla="*/ 23 w 46"/>
                  <a:gd name="T5" fmla="*/ 0 h 46"/>
                  <a:gd name="T6" fmla="*/ 7 w 46"/>
                  <a:gd name="T7" fmla="*/ 6 h 46"/>
                  <a:gd name="T8" fmla="*/ 0 w 46"/>
                  <a:gd name="T9" fmla="*/ 23 h 46"/>
                  <a:gd name="T10" fmla="*/ 7 w 46"/>
                  <a:gd name="T11" fmla="*/ 39 h 46"/>
                  <a:gd name="T12" fmla="*/ 23 w 46"/>
                  <a:gd name="T13" fmla="*/ 46 h 46"/>
                  <a:gd name="T14" fmla="*/ 40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6"/>
                      <a:pt x="44" y="11"/>
                      <a:pt x="40" y="6"/>
                    </a:cubicBezTo>
                    <a:cubicBezTo>
                      <a:pt x="35" y="2"/>
                      <a:pt x="30" y="0"/>
                      <a:pt x="23" y="0"/>
                    </a:cubicBezTo>
                    <a:cubicBezTo>
                      <a:pt x="17" y="0"/>
                      <a:pt x="12" y="2"/>
                      <a:pt x="7" y="6"/>
                    </a:cubicBezTo>
                    <a:cubicBezTo>
                      <a:pt x="3" y="11"/>
                      <a:pt x="0" y="16"/>
                      <a:pt x="0" y="23"/>
                    </a:cubicBezTo>
                    <a:cubicBezTo>
                      <a:pt x="0" y="29"/>
                      <a:pt x="3" y="35"/>
                      <a:pt x="7" y="39"/>
                    </a:cubicBezTo>
                    <a:cubicBezTo>
                      <a:pt x="12" y="44"/>
                      <a:pt x="17" y="46"/>
                      <a:pt x="23" y="46"/>
                    </a:cubicBezTo>
                    <a:cubicBezTo>
                      <a:pt x="30" y="46"/>
                      <a:pt x="35" y="44"/>
                      <a:pt x="40" y="39"/>
                    </a:cubicBezTo>
                    <a:cubicBezTo>
                      <a:pt x="44" y="35"/>
                      <a:pt x="46" y="29"/>
                      <a:pt x="46" y="23"/>
                    </a:cubicBezTo>
                    <a:close/>
                  </a:path>
                </a:pathLst>
              </a:custGeom>
              <a:solidFill>
                <a:srgbClr val="FF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8" name="Freeform 70">
                <a:extLst>
                  <a:ext uri="{FF2B5EF4-FFF2-40B4-BE49-F238E27FC236}">
                    <a16:creationId xmlns:a16="http://schemas.microsoft.com/office/drawing/2014/main" id="{A1F83401-CE64-4408-B97A-8BA746410C8E}"/>
                  </a:ext>
                </a:extLst>
              </p:cNvPr>
              <p:cNvSpPr>
                <a:spLocks/>
              </p:cNvSpPr>
              <p:nvPr/>
            </p:nvSpPr>
            <p:spPr bwMode="auto">
              <a:xfrm>
                <a:off x="4778376" y="2930525"/>
                <a:ext cx="77788" cy="77788"/>
              </a:xfrm>
              <a:custGeom>
                <a:avLst/>
                <a:gdLst>
                  <a:gd name="T0" fmla="*/ 46 w 46"/>
                  <a:gd name="T1" fmla="*/ 23 h 46"/>
                  <a:gd name="T2" fmla="*/ 39 w 46"/>
                  <a:gd name="T3" fmla="*/ 7 h 46"/>
                  <a:gd name="T4" fmla="*/ 23 w 46"/>
                  <a:gd name="T5" fmla="*/ 0 h 46"/>
                  <a:gd name="T6" fmla="*/ 6 w 46"/>
                  <a:gd name="T7" fmla="*/ 7 h 46"/>
                  <a:gd name="T8" fmla="*/ 0 w 46"/>
                  <a:gd name="T9" fmla="*/ 23 h 46"/>
                  <a:gd name="T10" fmla="*/ 6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7"/>
                      <a:pt x="44" y="11"/>
                      <a:pt x="39" y="7"/>
                    </a:cubicBezTo>
                    <a:cubicBezTo>
                      <a:pt x="35" y="2"/>
                      <a:pt x="29" y="0"/>
                      <a:pt x="23" y="0"/>
                    </a:cubicBezTo>
                    <a:cubicBezTo>
                      <a:pt x="16" y="0"/>
                      <a:pt x="11" y="2"/>
                      <a:pt x="6" y="7"/>
                    </a:cubicBezTo>
                    <a:cubicBezTo>
                      <a:pt x="2" y="11"/>
                      <a:pt x="0" y="17"/>
                      <a:pt x="0" y="23"/>
                    </a:cubicBezTo>
                    <a:cubicBezTo>
                      <a:pt x="0" y="29"/>
                      <a:pt x="2" y="35"/>
                      <a:pt x="6" y="39"/>
                    </a:cubicBezTo>
                    <a:cubicBezTo>
                      <a:pt x="11" y="44"/>
                      <a:pt x="16" y="46"/>
                      <a:pt x="23" y="46"/>
                    </a:cubicBezTo>
                    <a:cubicBezTo>
                      <a:pt x="29" y="46"/>
                      <a:pt x="35" y="44"/>
                      <a:pt x="39" y="39"/>
                    </a:cubicBezTo>
                    <a:cubicBezTo>
                      <a:pt x="44" y="35"/>
                      <a:pt x="46" y="29"/>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9" name="Freeform 71">
                <a:extLst>
                  <a:ext uri="{FF2B5EF4-FFF2-40B4-BE49-F238E27FC236}">
                    <a16:creationId xmlns:a16="http://schemas.microsoft.com/office/drawing/2014/main" id="{0E134B4C-11C8-4C2C-AB71-E00CFA338866}"/>
                  </a:ext>
                </a:extLst>
              </p:cNvPr>
              <p:cNvSpPr>
                <a:spLocks/>
              </p:cNvSpPr>
              <p:nvPr/>
            </p:nvSpPr>
            <p:spPr bwMode="auto">
              <a:xfrm>
                <a:off x="5451476" y="2976563"/>
                <a:ext cx="77788" cy="77788"/>
              </a:xfrm>
              <a:custGeom>
                <a:avLst/>
                <a:gdLst>
                  <a:gd name="T0" fmla="*/ 46 w 46"/>
                  <a:gd name="T1" fmla="*/ 23 h 46"/>
                  <a:gd name="T2" fmla="*/ 39 w 46"/>
                  <a:gd name="T3" fmla="*/ 6 h 46"/>
                  <a:gd name="T4" fmla="*/ 23 w 46"/>
                  <a:gd name="T5" fmla="*/ 0 h 46"/>
                  <a:gd name="T6" fmla="*/ 6 w 46"/>
                  <a:gd name="T7" fmla="*/ 6 h 46"/>
                  <a:gd name="T8" fmla="*/ 0 w 46"/>
                  <a:gd name="T9" fmla="*/ 23 h 46"/>
                  <a:gd name="T10" fmla="*/ 6 w 46"/>
                  <a:gd name="T11" fmla="*/ 39 h 46"/>
                  <a:gd name="T12" fmla="*/ 23 w 46"/>
                  <a:gd name="T13" fmla="*/ 46 h 46"/>
                  <a:gd name="T14" fmla="*/ 39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6"/>
                      <a:pt x="43" y="11"/>
                      <a:pt x="39" y="6"/>
                    </a:cubicBezTo>
                    <a:cubicBezTo>
                      <a:pt x="34" y="2"/>
                      <a:pt x="29" y="0"/>
                      <a:pt x="23" y="0"/>
                    </a:cubicBezTo>
                    <a:cubicBezTo>
                      <a:pt x="16" y="0"/>
                      <a:pt x="11" y="2"/>
                      <a:pt x="6" y="6"/>
                    </a:cubicBezTo>
                    <a:cubicBezTo>
                      <a:pt x="2" y="11"/>
                      <a:pt x="0" y="16"/>
                      <a:pt x="0" y="23"/>
                    </a:cubicBezTo>
                    <a:cubicBezTo>
                      <a:pt x="0" y="29"/>
                      <a:pt x="2" y="34"/>
                      <a:pt x="6" y="39"/>
                    </a:cubicBezTo>
                    <a:cubicBezTo>
                      <a:pt x="11" y="43"/>
                      <a:pt x="16" y="46"/>
                      <a:pt x="23" y="46"/>
                    </a:cubicBezTo>
                    <a:cubicBezTo>
                      <a:pt x="29" y="46"/>
                      <a:pt x="34" y="43"/>
                      <a:pt x="39" y="39"/>
                    </a:cubicBezTo>
                    <a:cubicBezTo>
                      <a:pt x="43" y="34"/>
                      <a:pt x="46" y="29"/>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0" name="Freeform 72">
                <a:extLst>
                  <a:ext uri="{FF2B5EF4-FFF2-40B4-BE49-F238E27FC236}">
                    <a16:creationId xmlns:a16="http://schemas.microsoft.com/office/drawing/2014/main" id="{769DE3C1-4147-4FB7-92BB-069844AADFFE}"/>
                  </a:ext>
                </a:extLst>
              </p:cNvPr>
              <p:cNvSpPr>
                <a:spLocks/>
              </p:cNvSpPr>
              <p:nvPr/>
            </p:nvSpPr>
            <p:spPr bwMode="auto">
              <a:xfrm>
                <a:off x="6350001" y="3578225"/>
                <a:ext cx="76200" cy="77788"/>
              </a:xfrm>
              <a:custGeom>
                <a:avLst/>
                <a:gdLst>
                  <a:gd name="T0" fmla="*/ 46 w 46"/>
                  <a:gd name="T1" fmla="*/ 23 h 46"/>
                  <a:gd name="T2" fmla="*/ 40 w 46"/>
                  <a:gd name="T3" fmla="*/ 6 h 46"/>
                  <a:gd name="T4" fmla="*/ 23 w 46"/>
                  <a:gd name="T5" fmla="*/ 0 h 46"/>
                  <a:gd name="T6" fmla="*/ 7 w 46"/>
                  <a:gd name="T7" fmla="*/ 6 h 46"/>
                  <a:gd name="T8" fmla="*/ 0 w 46"/>
                  <a:gd name="T9" fmla="*/ 23 h 46"/>
                  <a:gd name="T10" fmla="*/ 7 w 46"/>
                  <a:gd name="T11" fmla="*/ 39 h 46"/>
                  <a:gd name="T12" fmla="*/ 23 w 46"/>
                  <a:gd name="T13" fmla="*/ 46 h 46"/>
                  <a:gd name="T14" fmla="*/ 40 w 46"/>
                  <a:gd name="T15" fmla="*/ 39 h 46"/>
                  <a:gd name="T16" fmla="*/ 46 w 46"/>
                  <a:gd name="T1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6" y="23"/>
                    </a:moveTo>
                    <a:cubicBezTo>
                      <a:pt x="46" y="16"/>
                      <a:pt x="44" y="11"/>
                      <a:pt x="40" y="6"/>
                    </a:cubicBezTo>
                    <a:cubicBezTo>
                      <a:pt x="35" y="2"/>
                      <a:pt x="30" y="0"/>
                      <a:pt x="23" y="0"/>
                    </a:cubicBezTo>
                    <a:cubicBezTo>
                      <a:pt x="17" y="0"/>
                      <a:pt x="12" y="2"/>
                      <a:pt x="7" y="6"/>
                    </a:cubicBezTo>
                    <a:cubicBezTo>
                      <a:pt x="3" y="11"/>
                      <a:pt x="0" y="16"/>
                      <a:pt x="0" y="23"/>
                    </a:cubicBezTo>
                    <a:cubicBezTo>
                      <a:pt x="0" y="29"/>
                      <a:pt x="3" y="35"/>
                      <a:pt x="7" y="39"/>
                    </a:cubicBezTo>
                    <a:cubicBezTo>
                      <a:pt x="12" y="44"/>
                      <a:pt x="17" y="46"/>
                      <a:pt x="23" y="46"/>
                    </a:cubicBezTo>
                    <a:cubicBezTo>
                      <a:pt x="30" y="46"/>
                      <a:pt x="35" y="44"/>
                      <a:pt x="40" y="39"/>
                    </a:cubicBezTo>
                    <a:cubicBezTo>
                      <a:pt x="44" y="35"/>
                      <a:pt x="46" y="29"/>
                      <a:pt x="46" y="23"/>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1" name="Freeform 73">
                <a:extLst>
                  <a:ext uri="{FF2B5EF4-FFF2-40B4-BE49-F238E27FC236}">
                    <a16:creationId xmlns:a16="http://schemas.microsoft.com/office/drawing/2014/main" id="{301416B5-63AF-4FF5-A0F4-4DBE3D9D8C92}"/>
                  </a:ext>
                </a:extLst>
              </p:cNvPr>
              <p:cNvSpPr>
                <a:spLocks/>
              </p:cNvSpPr>
              <p:nvPr/>
            </p:nvSpPr>
            <p:spPr bwMode="auto">
              <a:xfrm>
                <a:off x="4484688" y="2930525"/>
                <a:ext cx="77788" cy="77788"/>
              </a:xfrm>
              <a:custGeom>
                <a:avLst/>
                <a:gdLst>
                  <a:gd name="T0" fmla="*/ 39 w 46"/>
                  <a:gd name="T1" fmla="*/ 39 h 46"/>
                  <a:gd name="T2" fmla="*/ 46 w 46"/>
                  <a:gd name="T3" fmla="*/ 23 h 46"/>
                  <a:gd name="T4" fmla="*/ 39 w 46"/>
                  <a:gd name="T5" fmla="*/ 7 h 46"/>
                  <a:gd name="T6" fmla="*/ 23 w 46"/>
                  <a:gd name="T7" fmla="*/ 0 h 46"/>
                  <a:gd name="T8" fmla="*/ 6 w 46"/>
                  <a:gd name="T9" fmla="*/ 7 h 46"/>
                  <a:gd name="T10" fmla="*/ 0 w 46"/>
                  <a:gd name="T11" fmla="*/ 23 h 46"/>
                  <a:gd name="T12" fmla="*/ 6 w 46"/>
                  <a:gd name="T13" fmla="*/ 39 h 46"/>
                  <a:gd name="T14" fmla="*/ 23 w 46"/>
                  <a:gd name="T15" fmla="*/ 46 h 46"/>
                  <a:gd name="T16" fmla="*/ 39 w 46"/>
                  <a:gd name="T1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39" y="39"/>
                    </a:moveTo>
                    <a:cubicBezTo>
                      <a:pt x="44" y="35"/>
                      <a:pt x="46" y="29"/>
                      <a:pt x="46" y="23"/>
                    </a:cubicBezTo>
                    <a:cubicBezTo>
                      <a:pt x="46" y="17"/>
                      <a:pt x="44" y="11"/>
                      <a:pt x="39" y="7"/>
                    </a:cubicBezTo>
                    <a:cubicBezTo>
                      <a:pt x="35" y="2"/>
                      <a:pt x="29" y="0"/>
                      <a:pt x="23" y="0"/>
                    </a:cubicBezTo>
                    <a:cubicBezTo>
                      <a:pt x="16" y="0"/>
                      <a:pt x="11" y="2"/>
                      <a:pt x="6" y="7"/>
                    </a:cubicBezTo>
                    <a:cubicBezTo>
                      <a:pt x="2" y="11"/>
                      <a:pt x="0" y="17"/>
                      <a:pt x="0" y="23"/>
                    </a:cubicBezTo>
                    <a:cubicBezTo>
                      <a:pt x="0" y="29"/>
                      <a:pt x="2" y="35"/>
                      <a:pt x="6" y="39"/>
                    </a:cubicBezTo>
                    <a:cubicBezTo>
                      <a:pt x="11" y="44"/>
                      <a:pt x="16" y="46"/>
                      <a:pt x="23" y="46"/>
                    </a:cubicBezTo>
                    <a:cubicBezTo>
                      <a:pt x="29" y="46"/>
                      <a:pt x="35" y="44"/>
                      <a:pt x="39" y="39"/>
                    </a:cubicBezTo>
                    <a:close/>
                  </a:path>
                </a:pathLst>
              </a:custGeom>
              <a:solidFill>
                <a:srgbClr val="66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2" name="Freeform 74">
                <a:extLst>
                  <a:ext uri="{FF2B5EF4-FFF2-40B4-BE49-F238E27FC236}">
                    <a16:creationId xmlns:a16="http://schemas.microsoft.com/office/drawing/2014/main" id="{828B91B6-47FC-4E8C-BF8B-E949D82A416B}"/>
                  </a:ext>
                </a:extLst>
              </p:cNvPr>
              <p:cNvSpPr>
                <a:spLocks/>
              </p:cNvSpPr>
              <p:nvPr/>
            </p:nvSpPr>
            <p:spPr bwMode="auto">
              <a:xfrm>
                <a:off x="5457826" y="3151188"/>
                <a:ext cx="77788" cy="77788"/>
              </a:xfrm>
              <a:custGeom>
                <a:avLst/>
                <a:gdLst>
                  <a:gd name="T0" fmla="*/ 39 w 46"/>
                  <a:gd name="T1" fmla="*/ 40 h 46"/>
                  <a:gd name="T2" fmla="*/ 46 w 46"/>
                  <a:gd name="T3" fmla="*/ 23 h 46"/>
                  <a:gd name="T4" fmla="*/ 39 w 46"/>
                  <a:gd name="T5" fmla="*/ 7 h 46"/>
                  <a:gd name="T6" fmla="*/ 23 w 46"/>
                  <a:gd name="T7" fmla="*/ 0 h 46"/>
                  <a:gd name="T8" fmla="*/ 7 w 46"/>
                  <a:gd name="T9" fmla="*/ 7 h 46"/>
                  <a:gd name="T10" fmla="*/ 0 w 46"/>
                  <a:gd name="T11" fmla="*/ 23 h 46"/>
                  <a:gd name="T12" fmla="*/ 7 w 46"/>
                  <a:gd name="T13" fmla="*/ 40 h 46"/>
                  <a:gd name="T14" fmla="*/ 23 w 46"/>
                  <a:gd name="T15" fmla="*/ 46 h 46"/>
                  <a:gd name="T16" fmla="*/ 39 w 46"/>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39" y="40"/>
                    </a:moveTo>
                    <a:cubicBezTo>
                      <a:pt x="44" y="35"/>
                      <a:pt x="46" y="30"/>
                      <a:pt x="46" y="23"/>
                    </a:cubicBezTo>
                    <a:cubicBezTo>
                      <a:pt x="46" y="17"/>
                      <a:pt x="44" y="12"/>
                      <a:pt x="39" y="7"/>
                    </a:cubicBezTo>
                    <a:cubicBezTo>
                      <a:pt x="35" y="3"/>
                      <a:pt x="29" y="0"/>
                      <a:pt x="23" y="0"/>
                    </a:cubicBezTo>
                    <a:cubicBezTo>
                      <a:pt x="17" y="0"/>
                      <a:pt x="11" y="3"/>
                      <a:pt x="7" y="7"/>
                    </a:cubicBezTo>
                    <a:cubicBezTo>
                      <a:pt x="2" y="12"/>
                      <a:pt x="0" y="17"/>
                      <a:pt x="0" y="23"/>
                    </a:cubicBezTo>
                    <a:cubicBezTo>
                      <a:pt x="0" y="30"/>
                      <a:pt x="2" y="35"/>
                      <a:pt x="7" y="40"/>
                    </a:cubicBezTo>
                    <a:cubicBezTo>
                      <a:pt x="11" y="44"/>
                      <a:pt x="17" y="46"/>
                      <a:pt x="23" y="46"/>
                    </a:cubicBezTo>
                    <a:cubicBezTo>
                      <a:pt x="29" y="46"/>
                      <a:pt x="35" y="44"/>
                      <a:pt x="39" y="40"/>
                    </a:cubicBezTo>
                    <a:close/>
                  </a:path>
                </a:pathLst>
              </a:custGeom>
              <a:solidFill>
                <a:srgbClr val="66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3" name="Freeform 75">
                <a:extLst>
                  <a:ext uri="{FF2B5EF4-FFF2-40B4-BE49-F238E27FC236}">
                    <a16:creationId xmlns:a16="http://schemas.microsoft.com/office/drawing/2014/main" id="{229473EA-272D-4249-A7B1-4E3F478AE63D}"/>
                  </a:ext>
                </a:extLst>
              </p:cNvPr>
              <p:cNvSpPr>
                <a:spLocks/>
              </p:cNvSpPr>
              <p:nvPr/>
            </p:nvSpPr>
            <p:spPr bwMode="auto">
              <a:xfrm>
                <a:off x="6107113" y="3578225"/>
                <a:ext cx="77788" cy="77788"/>
              </a:xfrm>
              <a:custGeom>
                <a:avLst/>
                <a:gdLst>
                  <a:gd name="T0" fmla="*/ 40 w 46"/>
                  <a:gd name="T1" fmla="*/ 39 h 46"/>
                  <a:gd name="T2" fmla="*/ 46 w 46"/>
                  <a:gd name="T3" fmla="*/ 23 h 46"/>
                  <a:gd name="T4" fmla="*/ 40 w 46"/>
                  <a:gd name="T5" fmla="*/ 6 h 46"/>
                  <a:gd name="T6" fmla="*/ 23 w 46"/>
                  <a:gd name="T7" fmla="*/ 0 h 46"/>
                  <a:gd name="T8" fmla="*/ 7 w 46"/>
                  <a:gd name="T9" fmla="*/ 6 h 46"/>
                  <a:gd name="T10" fmla="*/ 0 w 46"/>
                  <a:gd name="T11" fmla="*/ 23 h 46"/>
                  <a:gd name="T12" fmla="*/ 7 w 46"/>
                  <a:gd name="T13" fmla="*/ 39 h 46"/>
                  <a:gd name="T14" fmla="*/ 23 w 46"/>
                  <a:gd name="T15" fmla="*/ 46 h 46"/>
                  <a:gd name="T16" fmla="*/ 40 w 46"/>
                  <a:gd name="T17"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40" y="39"/>
                    </a:moveTo>
                    <a:cubicBezTo>
                      <a:pt x="44" y="35"/>
                      <a:pt x="46" y="29"/>
                      <a:pt x="46" y="23"/>
                    </a:cubicBezTo>
                    <a:cubicBezTo>
                      <a:pt x="46" y="16"/>
                      <a:pt x="44" y="11"/>
                      <a:pt x="40" y="6"/>
                    </a:cubicBezTo>
                    <a:cubicBezTo>
                      <a:pt x="35" y="2"/>
                      <a:pt x="30" y="0"/>
                      <a:pt x="23" y="0"/>
                    </a:cubicBezTo>
                    <a:cubicBezTo>
                      <a:pt x="17" y="0"/>
                      <a:pt x="12" y="2"/>
                      <a:pt x="7" y="6"/>
                    </a:cubicBezTo>
                    <a:cubicBezTo>
                      <a:pt x="3" y="11"/>
                      <a:pt x="0" y="16"/>
                      <a:pt x="0" y="23"/>
                    </a:cubicBezTo>
                    <a:cubicBezTo>
                      <a:pt x="0" y="29"/>
                      <a:pt x="3" y="35"/>
                      <a:pt x="7" y="39"/>
                    </a:cubicBezTo>
                    <a:cubicBezTo>
                      <a:pt x="12" y="44"/>
                      <a:pt x="17" y="46"/>
                      <a:pt x="23" y="46"/>
                    </a:cubicBezTo>
                    <a:cubicBezTo>
                      <a:pt x="30" y="46"/>
                      <a:pt x="35" y="44"/>
                      <a:pt x="40" y="39"/>
                    </a:cubicBezTo>
                    <a:close/>
                  </a:path>
                </a:pathLst>
              </a:custGeom>
              <a:solidFill>
                <a:srgbClr val="66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61" name="ZoneTexte 160">
              <a:extLst>
                <a:ext uri="{FF2B5EF4-FFF2-40B4-BE49-F238E27FC236}">
                  <a16:creationId xmlns:a16="http://schemas.microsoft.com/office/drawing/2014/main" id="{30E9CDBB-FFFD-41DF-84E5-F6A800C15F17}"/>
                </a:ext>
              </a:extLst>
            </p:cNvPr>
            <p:cNvSpPr txBox="1"/>
            <p:nvPr/>
          </p:nvSpPr>
          <p:spPr>
            <a:xfrm>
              <a:off x="4907623" y="3051997"/>
              <a:ext cx="431528" cy="246221"/>
            </a:xfrm>
            <a:prstGeom prst="rect">
              <a:avLst/>
            </a:prstGeom>
            <a:noFill/>
          </p:spPr>
          <p:txBody>
            <a:bodyPr wrap="none" rtlCol="0">
              <a:spAutoFit/>
            </a:bodyPr>
            <a:lstStyle/>
            <a:p>
              <a:pPr algn="r"/>
              <a:r>
                <a:rPr lang="fr-FR" sz="1000" dirty="0"/>
                <a:t>0,01</a:t>
              </a:r>
            </a:p>
          </p:txBody>
        </p:sp>
        <p:sp>
          <p:nvSpPr>
            <p:cNvPr id="162" name="ZoneTexte 161">
              <a:extLst>
                <a:ext uri="{FF2B5EF4-FFF2-40B4-BE49-F238E27FC236}">
                  <a16:creationId xmlns:a16="http://schemas.microsoft.com/office/drawing/2014/main" id="{F23486B9-13B3-46A8-805F-8A5FCEEEC9D2}"/>
                </a:ext>
              </a:extLst>
            </p:cNvPr>
            <p:cNvSpPr txBox="1"/>
            <p:nvPr/>
          </p:nvSpPr>
          <p:spPr>
            <a:xfrm>
              <a:off x="4907623" y="2687616"/>
              <a:ext cx="431528" cy="246221"/>
            </a:xfrm>
            <a:prstGeom prst="rect">
              <a:avLst/>
            </a:prstGeom>
            <a:noFill/>
          </p:spPr>
          <p:txBody>
            <a:bodyPr wrap="none" rtlCol="0">
              <a:spAutoFit/>
            </a:bodyPr>
            <a:lstStyle/>
            <a:p>
              <a:pPr algn="r"/>
              <a:r>
                <a:rPr lang="fr-FR" sz="1000" dirty="0"/>
                <a:t>0,10</a:t>
              </a:r>
            </a:p>
          </p:txBody>
        </p:sp>
        <p:sp>
          <p:nvSpPr>
            <p:cNvPr id="163" name="ZoneTexte 162">
              <a:extLst>
                <a:ext uri="{FF2B5EF4-FFF2-40B4-BE49-F238E27FC236}">
                  <a16:creationId xmlns:a16="http://schemas.microsoft.com/office/drawing/2014/main" id="{117AF233-2728-4ECA-8112-613A868D82A9}"/>
                </a:ext>
              </a:extLst>
            </p:cNvPr>
            <p:cNvSpPr txBox="1"/>
            <p:nvPr/>
          </p:nvSpPr>
          <p:spPr>
            <a:xfrm>
              <a:off x="5083953" y="2323236"/>
              <a:ext cx="255198" cy="246221"/>
            </a:xfrm>
            <a:prstGeom prst="rect">
              <a:avLst/>
            </a:prstGeom>
            <a:noFill/>
          </p:spPr>
          <p:txBody>
            <a:bodyPr wrap="none" rtlCol="0">
              <a:spAutoFit/>
            </a:bodyPr>
            <a:lstStyle/>
            <a:p>
              <a:pPr algn="r"/>
              <a:r>
                <a:rPr lang="fr-FR" sz="1000" dirty="0"/>
                <a:t>1</a:t>
              </a:r>
            </a:p>
          </p:txBody>
        </p:sp>
        <p:sp>
          <p:nvSpPr>
            <p:cNvPr id="164" name="ZoneTexte 163">
              <a:extLst>
                <a:ext uri="{FF2B5EF4-FFF2-40B4-BE49-F238E27FC236}">
                  <a16:creationId xmlns:a16="http://schemas.microsoft.com/office/drawing/2014/main" id="{80D91877-5151-43CB-B7AA-9CF3B9AF5748}"/>
                </a:ext>
              </a:extLst>
            </p:cNvPr>
            <p:cNvSpPr txBox="1"/>
            <p:nvPr/>
          </p:nvSpPr>
          <p:spPr>
            <a:xfrm>
              <a:off x="5013420" y="1958856"/>
              <a:ext cx="325731" cy="246221"/>
            </a:xfrm>
            <a:prstGeom prst="rect">
              <a:avLst/>
            </a:prstGeom>
            <a:noFill/>
          </p:spPr>
          <p:txBody>
            <a:bodyPr wrap="none" rtlCol="0">
              <a:spAutoFit/>
            </a:bodyPr>
            <a:lstStyle/>
            <a:p>
              <a:pPr algn="r"/>
              <a:r>
                <a:rPr lang="fr-FR" sz="1000" dirty="0"/>
                <a:t>10</a:t>
              </a:r>
            </a:p>
          </p:txBody>
        </p:sp>
        <p:sp>
          <p:nvSpPr>
            <p:cNvPr id="165" name="ZoneTexte 164">
              <a:extLst>
                <a:ext uri="{FF2B5EF4-FFF2-40B4-BE49-F238E27FC236}">
                  <a16:creationId xmlns:a16="http://schemas.microsoft.com/office/drawing/2014/main" id="{511E0CA7-928B-495A-AE5B-4378ADE41C1F}"/>
                </a:ext>
              </a:extLst>
            </p:cNvPr>
            <p:cNvSpPr txBox="1"/>
            <p:nvPr/>
          </p:nvSpPr>
          <p:spPr>
            <a:xfrm>
              <a:off x="4942888" y="1594476"/>
              <a:ext cx="396263" cy="246221"/>
            </a:xfrm>
            <a:prstGeom prst="rect">
              <a:avLst/>
            </a:prstGeom>
            <a:noFill/>
          </p:spPr>
          <p:txBody>
            <a:bodyPr wrap="none" rtlCol="0">
              <a:spAutoFit/>
            </a:bodyPr>
            <a:lstStyle/>
            <a:p>
              <a:pPr algn="r"/>
              <a:r>
                <a:rPr lang="fr-FR" sz="1000" dirty="0"/>
                <a:t>100</a:t>
              </a:r>
            </a:p>
          </p:txBody>
        </p:sp>
        <p:sp>
          <p:nvSpPr>
            <p:cNvPr id="171" name="ZoneTexte 170">
              <a:extLst>
                <a:ext uri="{FF2B5EF4-FFF2-40B4-BE49-F238E27FC236}">
                  <a16:creationId xmlns:a16="http://schemas.microsoft.com/office/drawing/2014/main" id="{39725543-EB04-4945-9756-921022F3168B}"/>
                </a:ext>
              </a:extLst>
            </p:cNvPr>
            <p:cNvSpPr txBox="1"/>
            <p:nvPr/>
          </p:nvSpPr>
          <p:spPr>
            <a:xfrm>
              <a:off x="5571411" y="3447205"/>
              <a:ext cx="516552" cy="400110"/>
            </a:xfrm>
            <a:prstGeom prst="rect">
              <a:avLst/>
            </a:prstGeom>
            <a:noFill/>
          </p:spPr>
          <p:txBody>
            <a:bodyPr wrap="none" rtlCol="0">
              <a:spAutoFit/>
            </a:bodyPr>
            <a:lstStyle/>
            <a:p>
              <a:pPr algn="ctr"/>
              <a:r>
                <a:rPr lang="fr-FR" sz="1000" b="1" dirty="0"/>
                <a:t>CD4+</a:t>
              </a:r>
              <a:br>
                <a:rPr lang="fr-FR" sz="1000" b="1" dirty="0"/>
              </a:br>
              <a:r>
                <a:rPr lang="fr-FR" sz="1000" b="1" dirty="0"/>
                <a:t>total</a:t>
              </a:r>
            </a:p>
          </p:txBody>
        </p:sp>
        <p:sp>
          <p:nvSpPr>
            <p:cNvPr id="172" name="ZoneTexte 171">
              <a:extLst>
                <a:ext uri="{FF2B5EF4-FFF2-40B4-BE49-F238E27FC236}">
                  <a16:creationId xmlns:a16="http://schemas.microsoft.com/office/drawing/2014/main" id="{62A4C926-D0B5-455F-BAA9-14F3608E19DF}"/>
                </a:ext>
              </a:extLst>
            </p:cNvPr>
            <p:cNvSpPr txBox="1"/>
            <p:nvPr/>
          </p:nvSpPr>
          <p:spPr>
            <a:xfrm>
              <a:off x="6214210" y="3447205"/>
              <a:ext cx="848309" cy="400110"/>
            </a:xfrm>
            <a:prstGeom prst="rect">
              <a:avLst/>
            </a:prstGeom>
            <a:noFill/>
          </p:spPr>
          <p:txBody>
            <a:bodyPr wrap="none" rtlCol="0">
              <a:spAutoFit/>
            </a:bodyPr>
            <a:lstStyle/>
            <a:p>
              <a:pPr algn="ctr"/>
              <a:r>
                <a:rPr lang="fr-FR" sz="1000" b="1" dirty="0"/>
                <a:t>CD3+CD4+</a:t>
              </a:r>
              <a:br>
                <a:rPr lang="fr-FR" sz="1000" b="1" dirty="0"/>
              </a:br>
              <a:r>
                <a:rPr lang="fr-FR" sz="1000" b="1" dirty="0"/>
                <a:t>CD32-</a:t>
              </a:r>
            </a:p>
          </p:txBody>
        </p:sp>
        <p:sp>
          <p:nvSpPr>
            <p:cNvPr id="173" name="ZoneTexte 172">
              <a:extLst>
                <a:ext uri="{FF2B5EF4-FFF2-40B4-BE49-F238E27FC236}">
                  <a16:creationId xmlns:a16="http://schemas.microsoft.com/office/drawing/2014/main" id="{032A2E97-D086-48D4-82F4-5973115F6B76}"/>
                </a:ext>
              </a:extLst>
            </p:cNvPr>
            <p:cNvSpPr txBox="1"/>
            <p:nvPr/>
          </p:nvSpPr>
          <p:spPr>
            <a:xfrm>
              <a:off x="7068170" y="3447205"/>
              <a:ext cx="848309" cy="400110"/>
            </a:xfrm>
            <a:prstGeom prst="rect">
              <a:avLst/>
            </a:prstGeom>
            <a:noFill/>
          </p:spPr>
          <p:txBody>
            <a:bodyPr wrap="none" rtlCol="0">
              <a:spAutoFit/>
            </a:bodyPr>
            <a:lstStyle/>
            <a:p>
              <a:pPr algn="ctr"/>
              <a:r>
                <a:rPr lang="fr-FR" sz="1000" b="1" dirty="0"/>
                <a:t>CD3+CD4+</a:t>
              </a:r>
              <a:br>
                <a:rPr lang="fr-FR" sz="1000" b="1" dirty="0"/>
              </a:br>
              <a:r>
                <a:rPr lang="fr-FR" sz="1000" b="1" dirty="0"/>
                <a:t>CD32+</a:t>
              </a:r>
            </a:p>
          </p:txBody>
        </p:sp>
        <p:sp>
          <p:nvSpPr>
            <p:cNvPr id="64" name="Parenthèse fermante 63">
              <a:extLst>
                <a:ext uri="{FF2B5EF4-FFF2-40B4-BE49-F238E27FC236}">
                  <a16:creationId xmlns:a16="http://schemas.microsoft.com/office/drawing/2014/main" id="{A567E7B6-0577-44C1-B384-EA1E2294B035}"/>
                </a:ext>
              </a:extLst>
            </p:cNvPr>
            <p:cNvSpPr/>
            <p:nvPr/>
          </p:nvSpPr>
          <p:spPr bwMode="auto">
            <a:xfrm rot="16200000">
              <a:off x="6121069" y="1295705"/>
              <a:ext cx="45719" cy="845487"/>
            </a:xfrm>
            <a:prstGeom prst="rightBracke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4" name="ZoneTexte 173">
              <a:extLst>
                <a:ext uri="{FF2B5EF4-FFF2-40B4-BE49-F238E27FC236}">
                  <a16:creationId xmlns:a16="http://schemas.microsoft.com/office/drawing/2014/main" id="{13EEE72E-8F5F-4932-9B65-8D35369DE3E4}"/>
                </a:ext>
              </a:extLst>
            </p:cNvPr>
            <p:cNvSpPr txBox="1"/>
            <p:nvPr/>
          </p:nvSpPr>
          <p:spPr>
            <a:xfrm>
              <a:off x="5746429" y="1463376"/>
              <a:ext cx="803425" cy="246221"/>
            </a:xfrm>
            <a:prstGeom prst="rect">
              <a:avLst/>
            </a:prstGeom>
            <a:noFill/>
          </p:spPr>
          <p:txBody>
            <a:bodyPr wrap="none" rtlCol="0">
              <a:spAutoFit/>
            </a:bodyPr>
            <a:lstStyle/>
            <a:p>
              <a:pPr algn="r"/>
              <a:r>
                <a:rPr lang="fr-FR" sz="1000" dirty="0"/>
                <a:t>p = 0,3373</a:t>
              </a:r>
            </a:p>
          </p:txBody>
        </p:sp>
        <p:sp>
          <p:nvSpPr>
            <p:cNvPr id="175" name="ZoneTexte 174">
              <a:extLst>
                <a:ext uri="{FF2B5EF4-FFF2-40B4-BE49-F238E27FC236}">
                  <a16:creationId xmlns:a16="http://schemas.microsoft.com/office/drawing/2014/main" id="{B225155A-CF44-466B-ACBA-AEB5C566D931}"/>
                </a:ext>
              </a:extLst>
            </p:cNvPr>
            <p:cNvSpPr txBox="1"/>
            <p:nvPr/>
          </p:nvSpPr>
          <p:spPr>
            <a:xfrm>
              <a:off x="7014148" y="2932108"/>
              <a:ext cx="870751" cy="400110"/>
            </a:xfrm>
            <a:prstGeom prst="rect">
              <a:avLst/>
            </a:prstGeom>
            <a:noFill/>
          </p:spPr>
          <p:txBody>
            <a:bodyPr wrap="none" rtlCol="0">
              <a:spAutoFit/>
            </a:bodyPr>
            <a:lstStyle/>
            <a:p>
              <a:pPr algn="ctr"/>
              <a:r>
                <a:rPr lang="fr-FR" sz="1000" dirty="0">
                  <a:solidFill>
                    <a:srgbClr val="FF0000"/>
                  </a:solidFill>
                </a:rPr>
                <a:t>Non détecté</a:t>
              </a:r>
              <a:br>
                <a:rPr lang="fr-FR" sz="1000" dirty="0">
                  <a:solidFill>
                    <a:srgbClr val="FF0000"/>
                  </a:solidFill>
                </a:rPr>
              </a:br>
              <a:r>
                <a:rPr lang="fr-FR" sz="1000" dirty="0">
                  <a:solidFill>
                    <a:srgbClr val="FF0000"/>
                  </a:solidFill>
                </a:rPr>
                <a:t>(n = 6)</a:t>
              </a:r>
            </a:p>
          </p:txBody>
        </p:sp>
      </p:grpSp>
      <p:grpSp>
        <p:nvGrpSpPr>
          <p:cNvPr id="32" name="Grouper 31"/>
          <p:cNvGrpSpPr/>
          <p:nvPr/>
        </p:nvGrpSpPr>
        <p:grpSpPr>
          <a:xfrm>
            <a:off x="6058274" y="4212959"/>
            <a:ext cx="1573184" cy="2305365"/>
            <a:chOff x="5728074" y="4085959"/>
            <a:chExt cx="1573184" cy="2305365"/>
          </a:xfrm>
        </p:grpSpPr>
        <p:grpSp>
          <p:nvGrpSpPr>
            <p:cNvPr id="310" name="Groupe 309">
              <a:extLst>
                <a:ext uri="{FF2B5EF4-FFF2-40B4-BE49-F238E27FC236}">
                  <a16:creationId xmlns:a16="http://schemas.microsoft.com/office/drawing/2014/main" id="{4829A590-301B-414C-A3D1-507CC5A2C509}"/>
                </a:ext>
              </a:extLst>
            </p:cNvPr>
            <p:cNvGrpSpPr/>
            <p:nvPr/>
          </p:nvGrpSpPr>
          <p:grpSpPr>
            <a:xfrm>
              <a:off x="6087963" y="4182737"/>
              <a:ext cx="1213295" cy="2007306"/>
              <a:chOff x="4725988" y="4584700"/>
              <a:chExt cx="950912" cy="1573213"/>
            </a:xfrm>
          </p:grpSpPr>
          <p:sp>
            <p:nvSpPr>
              <p:cNvPr id="69" name="Freeform 81">
                <a:extLst>
                  <a:ext uri="{FF2B5EF4-FFF2-40B4-BE49-F238E27FC236}">
                    <a16:creationId xmlns:a16="http://schemas.microsoft.com/office/drawing/2014/main" id="{A29F69A0-925B-4957-9DD8-5E035D1EC7C7}"/>
                  </a:ext>
                </a:extLst>
              </p:cNvPr>
              <p:cNvSpPr>
                <a:spLocks/>
              </p:cNvSpPr>
              <p:nvPr/>
            </p:nvSpPr>
            <p:spPr bwMode="auto">
              <a:xfrm>
                <a:off x="4787900" y="4584700"/>
                <a:ext cx="889000" cy="1504950"/>
              </a:xfrm>
              <a:custGeom>
                <a:avLst/>
                <a:gdLst>
                  <a:gd name="T0" fmla="*/ 560 w 560"/>
                  <a:gd name="T1" fmla="*/ 948 h 948"/>
                  <a:gd name="T2" fmla="*/ 0 w 560"/>
                  <a:gd name="T3" fmla="*/ 948 h 948"/>
                  <a:gd name="T4" fmla="*/ 0 w 560"/>
                  <a:gd name="T5" fmla="*/ 0 h 948"/>
                </a:gdLst>
                <a:ahLst/>
                <a:cxnLst>
                  <a:cxn ang="0">
                    <a:pos x="T0" y="T1"/>
                  </a:cxn>
                  <a:cxn ang="0">
                    <a:pos x="T2" y="T3"/>
                  </a:cxn>
                  <a:cxn ang="0">
                    <a:pos x="T4" y="T5"/>
                  </a:cxn>
                </a:cxnLst>
                <a:rect l="0" t="0" r="r" b="b"/>
                <a:pathLst>
                  <a:path w="560" h="948">
                    <a:moveTo>
                      <a:pt x="560" y="948"/>
                    </a:moveTo>
                    <a:lnTo>
                      <a:pt x="0" y="948"/>
                    </a:lnTo>
                    <a:lnTo>
                      <a:pt x="0"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Line 82">
                <a:extLst>
                  <a:ext uri="{FF2B5EF4-FFF2-40B4-BE49-F238E27FC236}">
                    <a16:creationId xmlns:a16="http://schemas.microsoft.com/office/drawing/2014/main" id="{8F4DE487-8A4C-485F-B4A7-55146880630D}"/>
                  </a:ext>
                </a:extLst>
              </p:cNvPr>
              <p:cNvSpPr>
                <a:spLocks noChangeShapeType="1"/>
              </p:cNvSpPr>
              <p:nvPr/>
            </p:nvSpPr>
            <p:spPr bwMode="auto">
              <a:xfrm flipV="1">
                <a:off x="5432425" y="6089650"/>
                <a:ext cx="0" cy="68263"/>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87">
                <a:extLst>
                  <a:ext uri="{FF2B5EF4-FFF2-40B4-BE49-F238E27FC236}">
                    <a16:creationId xmlns:a16="http://schemas.microsoft.com/office/drawing/2014/main" id="{7D425158-1100-410C-9824-7287572AD4DC}"/>
                  </a:ext>
                </a:extLst>
              </p:cNvPr>
              <p:cNvSpPr>
                <a:spLocks noChangeShapeType="1"/>
              </p:cNvSpPr>
              <p:nvPr/>
            </p:nvSpPr>
            <p:spPr bwMode="auto">
              <a:xfrm flipV="1">
                <a:off x="5048250" y="6089650"/>
                <a:ext cx="0" cy="68263"/>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88">
                <a:extLst>
                  <a:ext uri="{FF2B5EF4-FFF2-40B4-BE49-F238E27FC236}">
                    <a16:creationId xmlns:a16="http://schemas.microsoft.com/office/drawing/2014/main" id="{3AF7C82B-3F1D-42C0-9FD4-73B9EA953A7C}"/>
                  </a:ext>
                </a:extLst>
              </p:cNvPr>
              <p:cNvSpPr>
                <a:spLocks noChangeShapeType="1"/>
              </p:cNvSpPr>
              <p:nvPr/>
            </p:nvSpPr>
            <p:spPr bwMode="auto">
              <a:xfrm>
                <a:off x="4725988" y="4605338"/>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89">
                <a:extLst>
                  <a:ext uri="{FF2B5EF4-FFF2-40B4-BE49-F238E27FC236}">
                    <a16:creationId xmlns:a16="http://schemas.microsoft.com/office/drawing/2014/main" id="{4D11E9D9-C97B-479B-ADE2-6BCC3C13A10F}"/>
                  </a:ext>
                </a:extLst>
              </p:cNvPr>
              <p:cNvSpPr>
                <a:spLocks noChangeShapeType="1"/>
              </p:cNvSpPr>
              <p:nvPr/>
            </p:nvSpPr>
            <p:spPr bwMode="auto">
              <a:xfrm>
                <a:off x="4725988" y="4902200"/>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90">
                <a:extLst>
                  <a:ext uri="{FF2B5EF4-FFF2-40B4-BE49-F238E27FC236}">
                    <a16:creationId xmlns:a16="http://schemas.microsoft.com/office/drawing/2014/main" id="{FE0C38D2-258B-494B-9377-5C0A89576415}"/>
                  </a:ext>
                </a:extLst>
              </p:cNvPr>
              <p:cNvSpPr>
                <a:spLocks noChangeShapeType="1"/>
              </p:cNvSpPr>
              <p:nvPr/>
            </p:nvSpPr>
            <p:spPr bwMode="auto">
              <a:xfrm>
                <a:off x="4725988" y="5199063"/>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91">
                <a:extLst>
                  <a:ext uri="{FF2B5EF4-FFF2-40B4-BE49-F238E27FC236}">
                    <a16:creationId xmlns:a16="http://schemas.microsoft.com/office/drawing/2014/main" id="{0969ACC3-30FD-4500-8A2D-249973FF8A0B}"/>
                  </a:ext>
                </a:extLst>
              </p:cNvPr>
              <p:cNvSpPr>
                <a:spLocks noChangeShapeType="1"/>
              </p:cNvSpPr>
              <p:nvPr/>
            </p:nvSpPr>
            <p:spPr bwMode="auto">
              <a:xfrm>
                <a:off x="4725988" y="5495925"/>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92">
                <a:extLst>
                  <a:ext uri="{FF2B5EF4-FFF2-40B4-BE49-F238E27FC236}">
                    <a16:creationId xmlns:a16="http://schemas.microsoft.com/office/drawing/2014/main" id="{E6BB62E0-AC2C-462A-AFE5-0DEEB03B8E9C}"/>
                  </a:ext>
                </a:extLst>
              </p:cNvPr>
              <p:cNvSpPr>
                <a:spLocks noChangeShapeType="1"/>
              </p:cNvSpPr>
              <p:nvPr/>
            </p:nvSpPr>
            <p:spPr bwMode="auto">
              <a:xfrm>
                <a:off x="4725988" y="5792788"/>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Line 93">
                <a:extLst>
                  <a:ext uri="{FF2B5EF4-FFF2-40B4-BE49-F238E27FC236}">
                    <a16:creationId xmlns:a16="http://schemas.microsoft.com/office/drawing/2014/main" id="{441E8741-D557-4085-8A2A-32ACE339F072}"/>
                  </a:ext>
                </a:extLst>
              </p:cNvPr>
              <p:cNvSpPr>
                <a:spLocks noChangeShapeType="1"/>
              </p:cNvSpPr>
              <p:nvPr/>
            </p:nvSpPr>
            <p:spPr bwMode="auto">
              <a:xfrm>
                <a:off x="4725988" y="6089650"/>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 name="Line 138">
                <a:extLst>
                  <a:ext uri="{FF2B5EF4-FFF2-40B4-BE49-F238E27FC236}">
                    <a16:creationId xmlns:a16="http://schemas.microsoft.com/office/drawing/2014/main" id="{5D3E59CA-8D3B-458F-8B10-F76D0B9A6C2B}"/>
                  </a:ext>
                </a:extLst>
              </p:cNvPr>
              <p:cNvSpPr>
                <a:spLocks noChangeShapeType="1"/>
              </p:cNvSpPr>
              <p:nvPr/>
            </p:nvSpPr>
            <p:spPr bwMode="auto">
              <a:xfrm flipH="1">
                <a:off x="5311775" y="6053138"/>
                <a:ext cx="2317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 name="Line 139">
                <a:extLst>
                  <a:ext uri="{FF2B5EF4-FFF2-40B4-BE49-F238E27FC236}">
                    <a16:creationId xmlns:a16="http://schemas.microsoft.com/office/drawing/2014/main" id="{19D968FC-D97A-41B2-8315-21AC9B6D93B2}"/>
                  </a:ext>
                </a:extLst>
              </p:cNvPr>
              <p:cNvSpPr>
                <a:spLocks noChangeShapeType="1"/>
              </p:cNvSpPr>
              <p:nvPr/>
            </p:nvSpPr>
            <p:spPr bwMode="auto">
              <a:xfrm flipH="1">
                <a:off x="4913313" y="4935538"/>
                <a:ext cx="2286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1" name="Freeform 211">
                <a:extLst>
                  <a:ext uri="{FF2B5EF4-FFF2-40B4-BE49-F238E27FC236}">
                    <a16:creationId xmlns:a16="http://schemas.microsoft.com/office/drawing/2014/main" id="{49616123-3A8F-4FDE-8B9E-CE6E4446B241}"/>
                  </a:ext>
                </a:extLst>
              </p:cNvPr>
              <p:cNvSpPr>
                <a:spLocks/>
              </p:cNvSpPr>
              <p:nvPr/>
            </p:nvSpPr>
            <p:spPr bwMode="auto">
              <a:xfrm>
                <a:off x="5040313" y="4778375"/>
                <a:ext cx="42863" cy="44450"/>
              </a:xfrm>
              <a:custGeom>
                <a:avLst/>
                <a:gdLst>
                  <a:gd name="T0" fmla="*/ 27 w 27"/>
                  <a:gd name="T1" fmla="*/ 0 h 28"/>
                  <a:gd name="T2" fmla="*/ 0 w 27"/>
                  <a:gd name="T3" fmla="*/ 0 h 28"/>
                  <a:gd name="T4" fmla="*/ 0 w 27"/>
                  <a:gd name="T5" fmla="*/ 28 h 28"/>
                  <a:gd name="T6" fmla="*/ 27 w 27"/>
                  <a:gd name="T7" fmla="*/ 28 h 28"/>
                  <a:gd name="T8" fmla="*/ 27 w 27"/>
                  <a:gd name="T9" fmla="*/ 0 h 28"/>
                  <a:gd name="T10" fmla="*/ 27 w 27"/>
                  <a:gd name="T11" fmla="*/ 0 h 28"/>
                </a:gdLst>
                <a:ahLst/>
                <a:cxnLst>
                  <a:cxn ang="0">
                    <a:pos x="T0" y="T1"/>
                  </a:cxn>
                  <a:cxn ang="0">
                    <a:pos x="T2" y="T3"/>
                  </a:cxn>
                  <a:cxn ang="0">
                    <a:pos x="T4" y="T5"/>
                  </a:cxn>
                  <a:cxn ang="0">
                    <a:pos x="T6" y="T7"/>
                  </a:cxn>
                  <a:cxn ang="0">
                    <a:pos x="T8" y="T9"/>
                  </a:cxn>
                  <a:cxn ang="0">
                    <a:pos x="T10" y="T11"/>
                  </a:cxn>
                </a:cxnLst>
                <a:rect l="0" t="0" r="r" b="b"/>
                <a:pathLst>
                  <a:path w="27" h="28">
                    <a:moveTo>
                      <a:pt x="27" y="0"/>
                    </a:moveTo>
                    <a:lnTo>
                      <a:pt x="0" y="0"/>
                    </a:lnTo>
                    <a:lnTo>
                      <a:pt x="0" y="28"/>
                    </a:lnTo>
                    <a:lnTo>
                      <a:pt x="27" y="28"/>
                    </a:lnTo>
                    <a:lnTo>
                      <a:pt x="27" y="0"/>
                    </a:lnTo>
                    <a:lnTo>
                      <a:pt x="27"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2" name="Freeform 212">
                <a:extLst>
                  <a:ext uri="{FF2B5EF4-FFF2-40B4-BE49-F238E27FC236}">
                    <a16:creationId xmlns:a16="http://schemas.microsoft.com/office/drawing/2014/main" id="{340EAB0F-B9F2-4EFD-87F1-AD3C0559CA6B}"/>
                  </a:ext>
                </a:extLst>
              </p:cNvPr>
              <p:cNvSpPr>
                <a:spLocks/>
              </p:cNvSpPr>
              <p:nvPr/>
            </p:nvSpPr>
            <p:spPr bwMode="auto">
              <a:xfrm>
                <a:off x="4968875" y="4838700"/>
                <a:ext cx="46038" cy="44450"/>
              </a:xfrm>
              <a:custGeom>
                <a:avLst/>
                <a:gdLst>
                  <a:gd name="T0" fmla="*/ 0 w 29"/>
                  <a:gd name="T1" fmla="*/ 14 h 28"/>
                  <a:gd name="T2" fmla="*/ 14 w 29"/>
                  <a:gd name="T3" fmla="*/ 28 h 28"/>
                  <a:gd name="T4" fmla="*/ 29 w 29"/>
                  <a:gd name="T5" fmla="*/ 14 h 28"/>
                  <a:gd name="T6" fmla="*/ 14 w 29"/>
                  <a:gd name="T7" fmla="*/ 0 h 28"/>
                  <a:gd name="T8" fmla="*/ 0 w 29"/>
                  <a:gd name="T9" fmla="*/ 14 h 28"/>
                  <a:gd name="T10" fmla="*/ 0 w 29"/>
                  <a:gd name="T11" fmla="*/ 14 h 28"/>
                </a:gdLst>
                <a:ahLst/>
                <a:cxnLst>
                  <a:cxn ang="0">
                    <a:pos x="T0" y="T1"/>
                  </a:cxn>
                  <a:cxn ang="0">
                    <a:pos x="T2" y="T3"/>
                  </a:cxn>
                  <a:cxn ang="0">
                    <a:pos x="T4" y="T5"/>
                  </a:cxn>
                  <a:cxn ang="0">
                    <a:pos x="T6" y="T7"/>
                  </a:cxn>
                  <a:cxn ang="0">
                    <a:pos x="T8" y="T9"/>
                  </a:cxn>
                  <a:cxn ang="0">
                    <a:pos x="T10" y="T11"/>
                  </a:cxn>
                </a:cxnLst>
                <a:rect l="0" t="0" r="r" b="b"/>
                <a:pathLst>
                  <a:path w="29" h="28">
                    <a:moveTo>
                      <a:pt x="0" y="14"/>
                    </a:moveTo>
                    <a:lnTo>
                      <a:pt x="14" y="28"/>
                    </a:lnTo>
                    <a:lnTo>
                      <a:pt x="29" y="14"/>
                    </a:lnTo>
                    <a:lnTo>
                      <a:pt x="14" y="0"/>
                    </a:lnTo>
                    <a:lnTo>
                      <a:pt x="0" y="14"/>
                    </a:lnTo>
                    <a:lnTo>
                      <a:pt x="0" y="1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3" name="Freeform 213">
                <a:extLst>
                  <a:ext uri="{FF2B5EF4-FFF2-40B4-BE49-F238E27FC236}">
                    <a16:creationId xmlns:a16="http://schemas.microsoft.com/office/drawing/2014/main" id="{7655853E-0710-4BBC-AF6F-A352F7C260B8}"/>
                  </a:ext>
                </a:extLst>
              </p:cNvPr>
              <p:cNvSpPr>
                <a:spLocks/>
              </p:cNvSpPr>
              <p:nvPr/>
            </p:nvSpPr>
            <p:spPr bwMode="auto">
              <a:xfrm>
                <a:off x="5011738" y="5362575"/>
                <a:ext cx="44450" cy="44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28 h 28"/>
                </a:gdLst>
                <a:ahLst/>
                <a:cxnLst>
                  <a:cxn ang="0">
                    <a:pos x="T0" y="T1"/>
                  </a:cxn>
                  <a:cxn ang="0">
                    <a:pos x="T2" y="T3"/>
                  </a:cxn>
                  <a:cxn ang="0">
                    <a:pos x="T4" y="T5"/>
                  </a:cxn>
                  <a:cxn ang="0">
                    <a:pos x="T6" y="T7"/>
                  </a:cxn>
                  <a:cxn ang="0">
                    <a:pos x="T8" y="T9"/>
                  </a:cxn>
                  <a:cxn ang="0">
                    <a:pos x="T10" y="T11"/>
                  </a:cxn>
                </a:cxnLst>
                <a:rect l="0" t="0" r="r" b="b"/>
                <a:pathLst>
                  <a:path w="28" h="28">
                    <a:moveTo>
                      <a:pt x="14" y="28"/>
                    </a:moveTo>
                    <a:lnTo>
                      <a:pt x="28" y="14"/>
                    </a:lnTo>
                    <a:lnTo>
                      <a:pt x="14" y="0"/>
                    </a:lnTo>
                    <a:lnTo>
                      <a:pt x="0" y="14"/>
                    </a:lnTo>
                    <a:lnTo>
                      <a:pt x="14" y="28"/>
                    </a:lnTo>
                    <a:lnTo>
                      <a:pt x="14" y="28"/>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4" name="Freeform 214">
                <a:extLst>
                  <a:ext uri="{FF2B5EF4-FFF2-40B4-BE49-F238E27FC236}">
                    <a16:creationId xmlns:a16="http://schemas.microsoft.com/office/drawing/2014/main" id="{9739AEB9-C3A7-4467-91FA-2D112EAFC871}"/>
                  </a:ext>
                </a:extLst>
              </p:cNvPr>
              <p:cNvSpPr>
                <a:spLocks/>
              </p:cNvSpPr>
              <p:nvPr/>
            </p:nvSpPr>
            <p:spPr bwMode="auto">
              <a:xfrm>
                <a:off x="5008563" y="5135563"/>
                <a:ext cx="44450" cy="42863"/>
              </a:xfrm>
              <a:custGeom>
                <a:avLst/>
                <a:gdLst>
                  <a:gd name="T0" fmla="*/ 0 w 28"/>
                  <a:gd name="T1" fmla="*/ 0 h 27"/>
                  <a:gd name="T2" fmla="*/ 0 w 28"/>
                  <a:gd name="T3" fmla="*/ 27 h 27"/>
                  <a:gd name="T4" fmla="*/ 28 w 28"/>
                  <a:gd name="T5" fmla="*/ 27 h 27"/>
                  <a:gd name="T6" fmla="*/ 28 w 28"/>
                  <a:gd name="T7" fmla="*/ 0 h 27"/>
                  <a:gd name="T8" fmla="*/ 0 w 28"/>
                  <a:gd name="T9" fmla="*/ 0 h 27"/>
                  <a:gd name="T10" fmla="*/ 0 w 28"/>
                  <a:gd name="T11" fmla="*/ 0 h 27"/>
                </a:gdLst>
                <a:ahLst/>
                <a:cxnLst>
                  <a:cxn ang="0">
                    <a:pos x="T0" y="T1"/>
                  </a:cxn>
                  <a:cxn ang="0">
                    <a:pos x="T2" y="T3"/>
                  </a:cxn>
                  <a:cxn ang="0">
                    <a:pos x="T4" y="T5"/>
                  </a:cxn>
                  <a:cxn ang="0">
                    <a:pos x="T6" y="T7"/>
                  </a:cxn>
                  <a:cxn ang="0">
                    <a:pos x="T8" y="T9"/>
                  </a:cxn>
                  <a:cxn ang="0">
                    <a:pos x="T10" y="T11"/>
                  </a:cxn>
                </a:cxnLst>
                <a:rect l="0" t="0" r="r" b="b"/>
                <a:pathLst>
                  <a:path w="28" h="27">
                    <a:moveTo>
                      <a:pt x="0" y="0"/>
                    </a:moveTo>
                    <a:lnTo>
                      <a:pt x="0" y="27"/>
                    </a:lnTo>
                    <a:lnTo>
                      <a:pt x="28" y="27"/>
                    </a:lnTo>
                    <a:lnTo>
                      <a:pt x="28" y="0"/>
                    </a:lnTo>
                    <a:lnTo>
                      <a:pt x="0" y="0"/>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5" name="Freeform 215">
                <a:extLst>
                  <a:ext uri="{FF2B5EF4-FFF2-40B4-BE49-F238E27FC236}">
                    <a16:creationId xmlns:a16="http://schemas.microsoft.com/office/drawing/2014/main" id="{84AB3B24-D6B6-4C0C-BEA0-2DCBEC7864D9}"/>
                  </a:ext>
                </a:extLst>
              </p:cNvPr>
              <p:cNvSpPr>
                <a:spLocks/>
              </p:cNvSpPr>
              <p:nvPr/>
            </p:nvSpPr>
            <p:spPr bwMode="auto">
              <a:xfrm>
                <a:off x="4972050" y="4940300"/>
                <a:ext cx="39688" cy="39688"/>
              </a:xfrm>
              <a:custGeom>
                <a:avLst/>
                <a:gdLst>
                  <a:gd name="T0" fmla="*/ 12 w 25"/>
                  <a:gd name="T1" fmla="*/ 0 h 25"/>
                  <a:gd name="T2" fmla="*/ 0 w 25"/>
                  <a:gd name="T3" fmla="*/ 25 h 25"/>
                  <a:gd name="T4" fmla="*/ 25 w 25"/>
                  <a:gd name="T5" fmla="*/ 25 h 25"/>
                  <a:gd name="T6" fmla="*/ 12 w 25"/>
                  <a:gd name="T7" fmla="*/ 0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lnTo>
                      <a:pt x="0" y="25"/>
                    </a:lnTo>
                    <a:lnTo>
                      <a:pt x="25" y="25"/>
                    </a:lnTo>
                    <a:lnTo>
                      <a:pt x="12" y="0"/>
                    </a:lnTo>
                    <a:lnTo>
                      <a:pt x="12" y="0"/>
                    </a:ln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6" name="Freeform 216">
                <a:extLst>
                  <a:ext uri="{FF2B5EF4-FFF2-40B4-BE49-F238E27FC236}">
                    <a16:creationId xmlns:a16="http://schemas.microsoft.com/office/drawing/2014/main" id="{E84D9658-A008-49B6-AF62-F56649D2ED3E}"/>
                  </a:ext>
                </a:extLst>
              </p:cNvPr>
              <p:cNvSpPr>
                <a:spLocks/>
              </p:cNvSpPr>
              <p:nvPr/>
            </p:nvSpPr>
            <p:spPr bwMode="auto">
              <a:xfrm>
                <a:off x="5080000" y="4852988"/>
                <a:ext cx="39688" cy="39688"/>
              </a:xfrm>
              <a:custGeom>
                <a:avLst/>
                <a:gdLst>
                  <a:gd name="T0" fmla="*/ 25 w 25"/>
                  <a:gd name="T1" fmla="*/ 25 h 25"/>
                  <a:gd name="T2" fmla="*/ 13 w 25"/>
                  <a:gd name="T3" fmla="*/ 0 h 25"/>
                  <a:gd name="T4" fmla="*/ 0 w 25"/>
                  <a:gd name="T5" fmla="*/ 25 h 25"/>
                  <a:gd name="T6" fmla="*/ 25 w 25"/>
                  <a:gd name="T7" fmla="*/ 25 h 25"/>
                  <a:gd name="T8" fmla="*/ 25 w 25"/>
                  <a:gd name="T9" fmla="*/ 25 h 25"/>
                </a:gdLst>
                <a:ahLst/>
                <a:cxnLst>
                  <a:cxn ang="0">
                    <a:pos x="T0" y="T1"/>
                  </a:cxn>
                  <a:cxn ang="0">
                    <a:pos x="T2" y="T3"/>
                  </a:cxn>
                  <a:cxn ang="0">
                    <a:pos x="T4" y="T5"/>
                  </a:cxn>
                  <a:cxn ang="0">
                    <a:pos x="T6" y="T7"/>
                  </a:cxn>
                  <a:cxn ang="0">
                    <a:pos x="T8" y="T9"/>
                  </a:cxn>
                </a:cxnLst>
                <a:rect l="0" t="0" r="r" b="b"/>
                <a:pathLst>
                  <a:path w="25" h="25">
                    <a:moveTo>
                      <a:pt x="25" y="25"/>
                    </a:moveTo>
                    <a:lnTo>
                      <a:pt x="13" y="0"/>
                    </a:lnTo>
                    <a:lnTo>
                      <a:pt x="0" y="25"/>
                    </a:lnTo>
                    <a:lnTo>
                      <a:pt x="25" y="25"/>
                    </a:lnTo>
                    <a:lnTo>
                      <a:pt x="25" y="25"/>
                    </a:ln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7" name="Freeform 217">
                <a:extLst>
                  <a:ext uri="{FF2B5EF4-FFF2-40B4-BE49-F238E27FC236}">
                    <a16:creationId xmlns:a16="http://schemas.microsoft.com/office/drawing/2014/main" id="{AE78050F-3EAE-4DEC-B1CD-F2697B12334C}"/>
                  </a:ext>
                </a:extLst>
              </p:cNvPr>
              <p:cNvSpPr>
                <a:spLocks/>
              </p:cNvSpPr>
              <p:nvPr/>
            </p:nvSpPr>
            <p:spPr bwMode="auto">
              <a:xfrm>
                <a:off x="5080000" y="5084763"/>
                <a:ext cx="39688" cy="39688"/>
              </a:xfrm>
              <a:custGeom>
                <a:avLst/>
                <a:gdLst>
                  <a:gd name="T0" fmla="*/ 25 w 25"/>
                  <a:gd name="T1" fmla="*/ 0 h 25"/>
                  <a:gd name="T2" fmla="*/ 0 w 25"/>
                  <a:gd name="T3" fmla="*/ 0 h 25"/>
                  <a:gd name="T4" fmla="*/ 13 w 25"/>
                  <a:gd name="T5" fmla="*/ 25 h 25"/>
                  <a:gd name="T6" fmla="*/ 25 w 25"/>
                  <a:gd name="T7" fmla="*/ 0 h 25"/>
                  <a:gd name="T8" fmla="*/ 25 w 25"/>
                  <a:gd name="T9" fmla="*/ 0 h 25"/>
                </a:gdLst>
                <a:ahLst/>
                <a:cxnLst>
                  <a:cxn ang="0">
                    <a:pos x="T0" y="T1"/>
                  </a:cxn>
                  <a:cxn ang="0">
                    <a:pos x="T2" y="T3"/>
                  </a:cxn>
                  <a:cxn ang="0">
                    <a:pos x="T4" y="T5"/>
                  </a:cxn>
                  <a:cxn ang="0">
                    <a:pos x="T6" y="T7"/>
                  </a:cxn>
                  <a:cxn ang="0">
                    <a:pos x="T8" y="T9"/>
                  </a:cxn>
                </a:cxnLst>
                <a:rect l="0" t="0" r="r" b="b"/>
                <a:pathLst>
                  <a:path w="25" h="25">
                    <a:moveTo>
                      <a:pt x="25" y="0"/>
                    </a:moveTo>
                    <a:lnTo>
                      <a:pt x="0" y="0"/>
                    </a:lnTo>
                    <a:lnTo>
                      <a:pt x="13" y="25"/>
                    </a:lnTo>
                    <a:lnTo>
                      <a:pt x="25" y="0"/>
                    </a:lnTo>
                    <a:lnTo>
                      <a:pt x="25" y="0"/>
                    </a:lnTo>
                    <a:close/>
                  </a:path>
                </a:pathLst>
              </a:custGeom>
              <a:solidFill>
                <a:srgbClr val="FF3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8" name="Freeform 218">
                <a:extLst>
                  <a:ext uri="{FF2B5EF4-FFF2-40B4-BE49-F238E27FC236}">
                    <a16:creationId xmlns:a16="http://schemas.microsoft.com/office/drawing/2014/main" id="{0DF8C076-CD0A-4604-95BA-062895893BBD}"/>
                  </a:ext>
                </a:extLst>
              </p:cNvPr>
              <p:cNvSpPr>
                <a:spLocks/>
              </p:cNvSpPr>
              <p:nvPr/>
            </p:nvSpPr>
            <p:spPr bwMode="auto">
              <a:xfrm>
                <a:off x="4935538" y="4781550"/>
                <a:ext cx="39688" cy="39688"/>
              </a:xfrm>
              <a:custGeom>
                <a:avLst/>
                <a:gdLst>
                  <a:gd name="T0" fmla="*/ 12 w 25"/>
                  <a:gd name="T1" fmla="*/ 25 h 25"/>
                  <a:gd name="T2" fmla="*/ 25 w 25"/>
                  <a:gd name="T3" fmla="*/ 0 h 25"/>
                  <a:gd name="T4" fmla="*/ 0 w 25"/>
                  <a:gd name="T5" fmla="*/ 0 h 25"/>
                  <a:gd name="T6" fmla="*/ 12 w 25"/>
                  <a:gd name="T7" fmla="*/ 25 h 25"/>
                  <a:gd name="T8" fmla="*/ 12 w 25"/>
                  <a:gd name="T9" fmla="*/ 25 h 25"/>
                </a:gdLst>
                <a:ahLst/>
                <a:cxnLst>
                  <a:cxn ang="0">
                    <a:pos x="T0" y="T1"/>
                  </a:cxn>
                  <a:cxn ang="0">
                    <a:pos x="T2" y="T3"/>
                  </a:cxn>
                  <a:cxn ang="0">
                    <a:pos x="T4" y="T5"/>
                  </a:cxn>
                  <a:cxn ang="0">
                    <a:pos x="T6" y="T7"/>
                  </a:cxn>
                  <a:cxn ang="0">
                    <a:pos x="T8" y="T9"/>
                  </a:cxn>
                </a:cxnLst>
                <a:rect l="0" t="0" r="r" b="b"/>
                <a:pathLst>
                  <a:path w="25" h="25">
                    <a:moveTo>
                      <a:pt x="12" y="25"/>
                    </a:moveTo>
                    <a:lnTo>
                      <a:pt x="25" y="0"/>
                    </a:lnTo>
                    <a:lnTo>
                      <a:pt x="0" y="0"/>
                    </a:lnTo>
                    <a:lnTo>
                      <a:pt x="12" y="25"/>
                    </a:lnTo>
                    <a:lnTo>
                      <a:pt x="12" y="25"/>
                    </a:lnTo>
                    <a:close/>
                  </a:path>
                </a:pathLst>
              </a:custGeom>
              <a:solidFill>
                <a:srgbClr val="66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9" name="Freeform 219">
                <a:extLst>
                  <a:ext uri="{FF2B5EF4-FFF2-40B4-BE49-F238E27FC236}">
                    <a16:creationId xmlns:a16="http://schemas.microsoft.com/office/drawing/2014/main" id="{E0FA844F-74A5-4344-8670-BB9ED3C00E1B}"/>
                  </a:ext>
                </a:extLst>
              </p:cNvPr>
              <p:cNvSpPr>
                <a:spLocks/>
              </p:cNvSpPr>
              <p:nvPr/>
            </p:nvSpPr>
            <p:spPr bwMode="auto">
              <a:xfrm>
                <a:off x="4935538" y="5102225"/>
                <a:ext cx="42863" cy="46038"/>
              </a:xfrm>
              <a:custGeom>
                <a:avLst/>
                <a:gdLst>
                  <a:gd name="T0" fmla="*/ 16 w 31"/>
                  <a:gd name="T1" fmla="*/ 32 h 32"/>
                  <a:gd name="T2" fmla="*/ 27 w 31"/>
                  <a:gd name="T3" fmla="*/ 27 h 32"/>
                  <a:gd name="T4" fmla="*/ 31 w 31"/>
                  <a:gd name="T5" fmla="*/ 16 h 32"/>
                  <a:gd name="T6" fmla="*/ 27 w 31"/>
                  <a:gd name="T7" fmla="*/ 5 h 32"/>
                  <a:gd name="T8" fmla="*/ 16 w 31"/>
                  <a:gd name="T9" fmla="*/ 0 h 32"/>
                  <a:gd name="T10" fmla="*/ 5 w 31"/>
                  <a:gd name="T11" fmla="*/ 5 h 32"/>
                  <a:gd name="T12" fmla="*/ 0 w 31"/>
                  <a:gd name="T13" fmla="*/ 16 h 32"/>
                  <a:gd name="T14" fmla="*/ 5 w 31"/>
                  <a:gd name="T15" fmla="*/ 27 h 32"/>
                  <a:gd name="T16" fmla="*/ 16 w 31"/>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16" y="32"/>
                    </a:moveTo>
                    <a:cubicBezTo>
                      <a:pt x="20" y="32"/>
                      <a:pt x="24" y="30"/>
                      <a:pt x="27" y="27"/>
                    </a:cubicBezTo>
                    <a:cubicBezTo>
                      <a:pt x="30" y="24"/>
                      <a:pt x="31" y="20"/>
                      <a:pt x="31" y="16"/>
                    </a:cubicBezTo>
                    <a:cubicBezTo>
                      <a:pt x="31" y="12"/>
                      <a:pt x="30" y="8"/>
                      <a:pt x="27" y="5"/>
                    </a:cubicBezTo>
                    <a:cubicBezTo>
                      <a:pt x="24" y="2"/>
                      <a:pt x="20" y="0"/>
                      <a:pt x="16" y="0"/>
                    </a:cubicBezTo>
                    <a:cubicBezTo>
                      <a:pt x="12" y="0"/>
                      <a:pt x="8" y="2"/>
                      <a:pt x="5" y="5"/>
                    </a:cubicBezTo>
                    <a:cubicBezTo>
                      <a:pt x="2" y="8"/>
                      <a:pt x="0" y="12"/>
                      <a:pt x="0" y="16"/>
                    </a:cubicBezTo>
                    <a:cubicBezTo>
                      <a:pt x="0" y="20"/>
                      <a:pt x="2" y="24"/>
                      <a:pt x="5" y="27"/>
                    </a:cubicBezTo>
                    <a:cubicBezTo>
                      <a:pt x="8" y="30"/>
                      <a:pt x="12" y="32"/>
                      <a:pt x="16" y="32"/>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0" name="Freeform 220">
                <a:extLst>
                  <a:ext uri="{FF2B5EF4-FFF2-40B4-BE49-F238E27FC236}">
                    <a16:creationId xmlns:a16="http://schemas.microsoft.com/office/drawing/2014/main" id="{072C310A-CB52-4696-9910-FEC4A86A4E3D}"/>
                  </a:ext>
                </a:extLst>
              </p:cNvPr>
              <p:cNvSpPr>
                <a:spLocks/>
              </p:cNvSpPr>
              <p:nvPr/>
            </p:nvSpPr>
            <p:spPr bwMode="auto">
              <a:xfrm>
                <a:off x="5040313" y="4887913"/>
                <a:ext cx="44450" cy="44450"/>
              </a:xfrm>
              <a:custGeom>
                <a:avLst/>
                <a:gdLst>
                  <a:gd name="T0" fmla="*/ 5 w 31"/>
                  <a:gd name="T1" fmla="*/ 27 h 31"/>
                  <a:gd name="T2" fmla="*/ 16 w 31"/>
                  <a:gd name="T3" fmla="*/ 31 h 31"/>
                  <a:gd name="T4" fmla="*/ 27 w 31"/>
                  <a:gd name="T5" fmla="*/ 27 h 31"/>
                  <a:gd name="T6" fmla="*/ 31 w 31"/>
                  <a:gd name="T7" fmla="*/ 16 h 31"/>
                  <a:gd name="T8" fmla="*/ 27 w 31"/>
                  <a:gd name="T9" fmla="*/ 5 h 31"/>
                  <a:gd name="T10" fmla="*/ 16 w 31"/>
                  <a:gd name="T11" fmla="*/ 0 h 31"/>
                  <a:gd name="T12" fmla="*/ 5 w 31"/>
                  <a:gd name="T13" fmla="*/ 5 h 31"/>
                  <a:gd name="T14" fmla="*/ 0 w 31"/>
                  <a:gd name="T15" fmla="*/ 16 h 31"/>
                  <a:gd name="T16" fmla="*/ 5 w 31"/>
                  <a:gd name="T1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5" y="27"/>
                    </a:moveTo>
                    <a:cubicBezTo>
                      <a:pt x="8" y="30"/>
                      <a:pt x="12" y="31"/>
                      <a:pt x="16" y="31"/>
                    </a:cubicBezTo>
                    <a:cubicBezTo>
                      <a:pt x="20" y="31"/>
                      <a:pt x="24" y="30"/>
                      <a:pt x="27" y="27"/>
                    </a:cubicBezTo>
                    <a:cubicBezTo>
                      <a:pt x="30" y="24"/>
                      <a:pt x="31" y="20"/>
                      <a:pt x="31" y="16"/>
                    </a:cubicBezTo>
                    <a:cubicBezTo>
                      <a:pt x="31" y="11"/>
                      <a:pt x="30" y="8"/>
                      <a:pt x="27" y="5"/>
                    </a:cubicBezTo>
                    <a:cubicBezTo>
                      <a:pt x="24" y="2"/>
                      <a:pt x="20" y="0"/>
                      <a:pt x="16" y="0"/>
                    </a:cubicBezTo>
                    <a:cubicBezTo>
                      <a:pt x="12" y="0"/>
                      <a:pt x="8" y="2"/>
                      <a:pt x="5" y="5"/>
                    </a:cubicBezTo>
                    <a:cubicBezTo>
                      <a:pt x="2" y="8"/>
                      <a:pt x="0" y="11"/>
                      <a:pt x="0" y="16"/>
                    </a:cubicBezTo>
                    <a:cubicBezTo>
                      <a:pt x="0" y="20"/>
                      <a:pt x="2" y="24"/>
                      <a:pt x="5" y="27"/>
                    </a:cubicBezTo>
                    <a:close/>
                  </a:path>
                </a:pathLst>
              </a:custGeom>
              <a:solidFill>
                <a:srgbClr val="003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1" name="Freeform 221">
                <a:extLst>
                  <a:ext uri="{FF2B5EF4-FFF2-40B4-BE49-F238E27FC236}">
                    <a16:creationId xmlns:a16="http://schemas.microsoft.com/office/drawing/2014/main" id="{95A24FE7-4A26-451C-9D27-3B7CD6F27A11}"/>
                  </a:ext>
                </a:extLst>
              </p:cNvPr>
              <p:cNvSpPr>
                <a:spLocks/>
              </p:cNvSpPr>
              <p:nvPr/>
            </p:nvSpPr>
            <p:spPr bwMode="auto">
              <a:xfrm>
                <a:off x="5456238" y="6030913"/>
                <a:ext cx="42863" cy="44450"/>
              </a:xfrm>
              <a:custGeom>
                <a:avLst/>
                <a:gdLst>
                  <a:gd name="T0" fmla="*/ 27 w 27"/>
                  <a:gd name="T1" fmla="*/ 0 h 28"/>
                  <a:gd name="T2" fmla="*/ 0 w 27"/>
                  <a:gd name="T3" fmla="*/ 0 h 28"/>
                  <a:gd name="T4" fmla="*/ 0 w 27"/>
                  <a:gd name="T5" fmla="*/ 28 h 28"/>
                  <a:gd name="T6" fmla="*/ 27 w 27"/>
                  <a:gd name="T7" fmla="*/ 28 h 28"/>
                  <a:gd name="T8" fmla="*/ 27 w 27"/>
                  <a:gd name="T9" fmla="*/ 0 h 28"/>
                  <a:gd name="T10" fmla="*/ 27 w 27"/>
                  <a:gd name="T11" fmla="*/ 0 h 28"/>
                </a:gdLst>
                <a:ahLst/>
                <a:cxnLst>
                  <a:cxn ang="0">
                    <a:pos x="T0" y="T1"/>
                  </a:cxn>
                  <a:cxn ang="0">
                    <a:pos x="T2" y="T3"/>
                  </a:cxn>
                  <a:cxn ang="0">
                    <a:pos x="T4" y="T5"/>
                  </a:cxn>
                  <a:cxn ang="0">
                    <a:pos x="T6" y="T7"/>
                  </a:cxn>
                  <a:cxn ang="0">
                    <a:pos x="T8" y="T9"/>
                  </a:cxn>
                  <a:cxn ang="0">
                    <a:pos x="T10" y="T11"/>
                  </a:cxn>
                </a:cxnLst>
                <a:rect l="0" t="0" r="r" b="b"/>
                <a:pathLst>
                  <a:path w="27" h="28">
                    <a:moveTo>
                      <a:pt x="27" y="0"/>
                    </a:moveTo>
                    <a:lnTo>
                      <a:pt x="0" y="0"/>
                    </a:lnTo>
                    <a:lnTo>
                      <a:pt x="0" y="28"/>
                    </a:lnTo>
                    <a:lnTo>
                      <a:pt x="27" y="28"/>
                    </a:lnTo>
                    <a:lnTo>
                      <a:pt x="27" y="0"/>
                    </a:lnTo>
                    <a:lnTo>
                      <a:pt x="27"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2" name="Freeform 222">
                <a:extLst>
                  <a:ext uri="{FF2B5EF4-FFF2-40B4-BE49-F238E27FC236}">
                    <a16:creationId xmlns:a16="http://schemas.microsoft.com/office/drawing/2014/main" id="{6FE1280C-8B3E-423F-9136-72812E7363E4}"/>
                  </a:ext>
                </a:extLst>
              </p:cNvPr>
              <p:cNvSpPr>
                <a:spLocks/>
              </p:cNvSpPr>
              <p:nvPr/>
            </p:nvSpPr>
            <p:spPr bwMode="auto">
              <a:xfrm>
                <a:off x="5311775" y="5995988"/>
                <a:ext cx="44450" cy="46038"/>
              </a:xfrm>
              <a:custGeom>
                <a:avLst/>
                <a:gdLst>
                  <a:gd name="T0" fmla="*/ 0 w 28"/>
                  <a:gd name="T1" fmla="*/ 15 h 29"/>
                  <a:gd name="T2" fmla="*/ 14 w 28"/>
                  <a:gd name="T3" fmla="*/ 29 h 29"/>
                  <a:gd name="T4" fmla="*/ 28 w 28"/>
                  <a:gd name="T5" fmla="*/ 15 h 29"/>
                  <a:gd name="T6" fmla="*/ 14 w 28"/>
                  <a:gd name="T7" fmla="*/ 0 h 29"/>
                  <a:gd name="T8" fmla="*/ 0 w 28"/>
                  <a:gd name="T9" fmla="*/ 15 h 29"/>
                  <a:gd name="T10" fmla="*/ 0 w 28"/>
                  <a:gd name="T11" fmla="*/ 15 h 29"/>
                </a:gdLst>
                <a:ahLst/>
                <a:cxnLst>
                  <a:cxn ang="0">
                    <a:pos x="T0" y="T1"/>
                  </a:cxn>
                  <a:cxn ang="0">
                    <a:pos x="T2" y="T3"/>
                  </a:cxn>
                  <a:cxn ang="0">
                    <a:pos x="T4" y="T5"/>
                  </a:cxn>
                  <a:cxn ang="0">
                    <a:pos x="T6" y="T7"/>
                  </a:cxn>
                  <a:cxn ang="0">
                    <a:pos x="T8" y="T9"/>
                  </a:cxn>
                  <a:cxn ang="0">
                    <a:pos x="T10" y="T11"/>
                  </a:cxn>
                </a:cxnLst>
                <a:rect l="0" t="0" r="r" b="b"/>
                <a:pathLst>
                  <a:path w="28" h="29">
                    <a:moveTo>
                      <a:pt x="0" y="15"/>
                    </a:moveTo>
                    <a:lnTo>
                      <a:pt x="14" y="29"/>
                    </a:lnTo>
                    <a:lnTo>
                      <a:pt x="28" y="15"/>
                    </a:lnTo>
                    <a:lnTo>
                      <a:pt x="14" y="0"/>
                    </a:lnTo>
                    <a:lnTo>
                      <a:pt x="0" y="15"/>
                    </a:lnTo>
                    <a:lnTo>
                      <a:pt x="0" y="1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3" name="Freeform 223">
                <a:extLst>
                  <a:ext uri="{FF2B5EF4-FFF2-40B4-BE49-F238E27FC236}">
                    <a16:creationId xmlns:a16="http://schemas.microsoft.com/office/drawing/2014/main" id="{3A9C0CB3-40C2-4716-9F4A-B1C319FDCDD9}"/>
                  </a:ext>
                </a:extLst>
              </p:cNvPr>
              <p:cNvSpPr>
                <a:spLocks/>
              </p:cNvSpPr>
              <p:nvPr/>
            </p:nvSpPr>
            <p:spPr bwMode="auto">
              <a:xfrm>
                <a:off x="5332413" y="6019800"/>
                <a:ext cx="46038" cy="42863"/>
              </a:xfrm>
              <a:custGeom>
                <a:avLst/>
                <a:gdLst>
                  <a:gd name="T0" fmla="*/ 15 w 29"/>
                  <a:gd name="T1" fmla="*/ 27 h 27"/>
                  <a:gd name="T2" fmla="*/ 29 w 29"/>
                  <a:gd name="T3" fmla="*/ 13 h 27"/>
                  <a:gd name="T4" fmla="*/ 15 w 29"/>
                  <a:gd name="T5" fmla="*/ 0 h 27"/>
                  <a:gd name="T6" fmla="*/ 0 w 29"/>
                  <a:gd name="T7" fmla="*/ 13 h 27"/>
                  <a:gd name="T8" fmla="*/ 15 w 29"/>
                  <a:gd name="T9" fmla="*/ 27 h 27"/>
                  <a:gd name="T10" fmla="*/ 15 w 29"/>
                  <a:gd name="T11" fmla="*/ 27 h 27"/>
                </a:gdLst>
                <a:ahLst/>
                <a:cxnLst>
                  <a:cxn ang="0">
                    <a:pos x="T0" y="T1"/>
                  </a:cxn>
                  <a:cxn ang="0">
                    <a:pos x="T2" y="T3"/>
                  </a:cxn>
                  <a:cxn ang="0">
                    <a:pos x="T4" y="T5"/>
                  </a:cxn>
                  <a:cxn ang="0">
                    <a:pos x="T6" y="T7"/>
                  </a:cxn>
                  <a:cxn ang="0">
                    <a:pos x="T8" y="T9"/>
                  </a:cxn>
                  <a:cxn ang="0">
                    <a:pos x="T10" y="T11"/>
                  </a:cxn>
                </a:cxnLst>
                <a:rect l="0" t="0" r="r" b="b"/>
                <a:pathLst>
                  <a:path w="29" h="27">
                    <a:moveTo>
                      <a:pt x="15" y="27"/>
                    </a:moveTo>
                    <a:lnTo>
                      <a:pt x="29" y="13"/>
                    </a:lnTo>
                    <a:lnTo>
                      <a:pt x="15" y="0"/>
                    </a:lnTo>
                    <a:lnTo>
                      <a:pt x="0" y="13"/>
                    </a:lnTo>
                    <a:lnTo>
                      <a:pt x="15" y="27"/>
                    </a:lnTo>
                    <a:lnTo>
                      <a:pt x="15" y="27"/>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4" name="Freeform 224">
                <a:extLst>
                  <a:ext uri="{FF2B5EF4-FFF2-40B4-BE49-F238E27FC236}">
                    <a16:creationId xmlns:a16="http://schemas.microsoft.com/office/drawing/2014/main" id="{B7558F71-D4A8-4A23-B171-F738BFE892F9}"/>
                  </a:ext>
                </a:extLst>
              </p:cNvPr>
              <p:cNvSpPr>
                <a:spLocks/>
              </p:cNvSpPr>
              <p:nvPr/>
            </p:nvSpPr>
            <p:spPr bwMode="auto">
              <a:xfrm>
                <a:off x="5397500" y="6049963"/>
                <a:ext cx="46038" cy="46038"/>
              </a:xfrm>
              <a:custGeom>
                <a:avLst/>
                <a:gdLst>
                  <a:gd name="T0" fmla="*/ 0 w 29"/>
                  <a:gd name="T1" fmla="*/ 0 h 29"/>
                  <a:gd name="T2" fmla="*/ 0 w 29"/>
                  <a:gd name="T3" fmla="*/ 29 h 29"/>
                  <a:gd name="T4" fmla="*/ 29 w 29"/>
                  <a:gd name="T5" fmla="*/ 29 h 29"/>
                  <a:gd name="T6" fmla="*/ 29 w 29"/>
                  <a:gd name="T7" fmla="*/ 0 h 29"/>
                  <a:gd name="T8" fmla="*/ 0 w 29"/>
                  <a:gd name="T9" fmla="*/ 0 h 29"/>
                  <a:gd name="T10" fmla="*/ 0 w 29"/>
                  <a:gd name="T11" fmla="*/ 0 h 29"/>
                </a:gdLst>
                <a:ahLst/>
                <a:cxnLst>
                  <a:cxn ang="0">
                    <a:pos x="T0" y="T1"/>
                  </a:cxn>
                  <a:cxn ang="0">
                    <a:pos x="T2" y="T3"/>
                  </a:cxn>
                  <a:cxn ang="0">
                    <a:pos x="T4" y="T5"/>
                  </a:cxn>
                  <a:cxn ang="0">
                    <a:pos x="T6" y="T7"/>
                  </a:cxn>
                  <a:cxn ang="0">
                    <a:pos x="T8" y="T9"/>
                  </a:cxn>
                  <a:cxn ang="0">
                    <a:pos x="T10" y="T11"/>
                  </a:cxn>
                </a:cxnLst>
                <a:rect l="0" t="0" r="r" b="b"/>
                <a:pathLst>
                  <a:path w="29" h="29">
                    <a:moveTo>
                      <a:pt x="0" y="0"/>
                    </a:moveTo>
                    <a:lnTo>
                      <a:pt x="0" y="29"/>
                    </a:lnTo>
                    <a:lnTo>
                      <a:pt x="29" y="29"/>
                    </a:lnTo>
                    <a:lnTo>
                      <a:pt x="29" y="0"/>
                    </a:lnTo>
                    <a:lnTo>
                      <a:pt x="0" y="0"/>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5" name="Freeform 225">
                <a:extLst>
                  <a:ext uri="{FF2B5EF4-FFF2-40B4-BE49-F238E27FC236}">
                    <a16:creationId xmlns:a16="http://schemas.microsoft.com/office/drawing/2014/main" id="{309DA9E6-DE1E-4F83-81DC-CDCB18C5B20F}"/>
                  </a:ext>
                </a:extLst>
              </p:cNvPr>
              <p:cNvSpPr>
                <a:spLocks/>
              </p:cNvSpPr>
              <p:nvPr/>
            </p:nvSpPr>
            <p:spPr bwMode="auto">
              <a:xfrm>
                <a:off x="5435600" y="6056313"/>
                <a:ext cx="39688" cy="39688"/>
              </a:xfrm>
              <a:custGeom>
                <a:avLst/>
                <a:gdLst>
                  <a:gd name="T0" fmla="*/ 13 w 25"/>
                  <a:gd name="T1" fmla="*/ 0 h 25"/>
                  <a:gd name="T2" fmla="*/ 0 w 25"/>
                  <a:gd name="T3" fmla="*/ 25 h 25"/>
                  <a:gd name="T4" fmla="*/ 25 w 25"/>
                  <a:gd name="T5" fmla="*/ 25 h 25"/>
                  <a:gd name="T6" fmla="*/ 13 w 25"/>
                  <a:gd name="T7" fmla="*/ 0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lnTo>
                      <a:pt x="0" y="25"/>
                    </a:lnTo>
                    <a:lnTo>
                      <a:pt x="25" y="25"/>
                    </a:lnTo>
                    <a:lnTo>
                      <a:pt x="13" y="0"/>
                    </a:lnTo>
                    <a:lnTo>
                      <a:pt x="13" y="0"/>
                    </a:ln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6" name="Freeform 226">
                <a:extLst>
                  <a:ext uri="{FF2B5EF4-FFF2-40B4-BE49-F238E27FC236}">
                    <a16:creationId xmlns:a16="http://schemas.microsoft.com/office/drawing/2014/main" id="{70CDE09D-C304-4494-AB7B-7E0761100C61}"/>
                  </a:ext>
                </a:extLst>
              </p:cNvPr>
              <p:cNvSpPr>
                <a:spLocks/>
              </p:cNvSpPr>
              <p:nvPr/>
            </p:nvSpPr>
            <p:spPr bwMode="auto">
              <a:xfrm>
                <a:off x="5368925" y="6032500"/>
                <a:ext cx="38100" cy="39688"/>
              </a:xfrm>
              <a:custGeom>
                <a:avLst/>
                <a:gdLst>
                  <a:gd name="T0" fmla="*/ 24 w 24"/>
                  <a:gd name="T1" fmla="*/ 25 h 25"/>
                  <a:gd name="T2" fmla="*/ 12 w 24"/>
                  <a:gd name="T3" fmla="*/ 0 h 25"/>
                  <a:gd name="T4" fmla="*/ 0 w 24"/>
                  <a:gd name="T5" fmla="*/ 25 h 25"/>
                  <a:gd name="T6" fmla="*/ 24 w 24"/>
                  <a:gd name="T7" fmla="*/ 25 h 25"/>
                  <a:gd name="T8" fmla="*/ 24 w 24"/>
                  <a:gd name="T9" fmla="*/ 25 h 25"/>
                </a:gdLst>
                <a:ahLst/>
                <a:cxnLst>
                  <a:cxn ang="0">
                    <a:pos x="T0" y="T1"/>
                  </a:cxn>
                  <a:cxn ang="0">
                    <a:pos x="T2" y="T3"/>
                  </a:cxn>
                  <a:cxn ang="0">
                    <a:pos x="T4" y="T5"/>
                  </a:cxn>
                  <a:cxn ang="0">
                    <a:pos x="T6" y="T7"/>
                  </a:cxn>
                  <a:cxn ang="0">
                    <a:pos x="T8" y="T9"/>
                  </a:cxn>
                </a:cxnLst>
                <a:rect l="0" t="0" r="r" b="b"/>
                <a:pathLst>
                  <a:path w="24" h="25">
                    <a:moveTo>
                      <a:pt x="24" y="25"/>
                    </a:moveTo>
                    <a:lnTo>
                      <a:pt x="12" y="0"/>
                    </a:lnTo>
                    <a:lnTo>
                      <a:pt x="0" y="25"/>
                    </a:lnTo>
                    <a:lnTo>
                      <a:pt x="24" y="25"/>
                    </a:lnTo>
                    <a:lnTo>
                      <a:pt x="24" y="25"/>
                    </a:ln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7" name="Freeform 227">
                <a:extLst>
                  <a:ext uri="{FF2B5EF4-FFF2-40B4-BE49-F238E27FC236}">
                    <a16:creationId xmlns:a16="http://schemas.microsoft.com/office/drawing/2014/main" id="{97BD6A7E-B447-4064-8081-2E4965286D55}"/>
                  </a:ext>
                </a:extLst>
              </p:cNvPr>
              <p:cNvSpPr>
                <a:spLocks/>
              </p:cNvSpPr>
              <p:nvPr/>
            </p:nvSpPr>
            <p:spPr bwMode="auto">
              <a:xfrm>
                <a:off x="5411788" y="6053138"/>
                <a:ext cx="39688" cy="39688"/>
              </a:xfrm>
              <a:custGeom>
                <a:avLst/>
                <a:gdLst>
                  <a:gd name="T0" fmla="*/ 25 w 25"/>
                  <a:gd name="T1" fmla="*/ 0 h 25"/>
                  <a:gd name="T2" fmla="*/ 0 w 25"/>
                  <a:gd name="T3" fmla="*/ 0 h 25"/>
                  <a:gd name="T4" fmla="*/ 13 w 25"/>
                  <a:gd name="T5" fmla="*/ 25 h 25"/>
                  <a:gd name="T6" fmla="*/ 25 w 25"/>
                  <a:gd name="T7" fmla="*/ 0 h 25"/>
                  <a:gd name="T8" fmla="*/ 25 w 25"/>
                  <a:gd name="T9" fmla="*/ 0 h 25"/>
                </a:gdLst>
                <a:ahLst/>
                <a:cxnLst>
                  <a:cxn ang="0">
                    <a:pos x="T0" y="T1"/>
                  </a:cxn>
                  <a:cxn ang="0">
                    <a:pos x="T2" y="T3"/>
                  </a:cxn>
                  <a:cxn ang="0">
                    <a:pos x="T4" y="T5"/>
                  </a:cxn>
                  <a:cxn ang="0">
                    <a:pos x="T6" y="T7"/>
                  </a:cxn>
                  <a:cxn ang="0">
                    <a:pos x="T8" y="T9"/>
                  </a:cxn>
                </a:cxnLst>
                <a:rect l="0" t="0" r="r" b="b"/>
                <a:pathLst>
                  <a:path w="25" h="25">
                    <a:moveTo>
                      <a:pt x="25" y="0"/>
                    </a:moveTo>
                    <a:lnTo>
                      <a:pt x="0" y="0"/>
                    </a:lnTo>
                    <a:lnTo>
                      <a:pt x="13" y="25"/>
                    </a:lnTo>
                    <a:lnTo>
                      <a:pt x="25" y="0"/>
                    </a:lnTo>
                    <a:lnTo>
                      <a:pt x="25" y="0"/>
                    </a:lnTo>
                    <a:close/>
                  </a:path>
                </a:pathLst>
              </a:custGeom>
              <a:solidFill>
                <a:srgbClr val="FF3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8" name="Freeform 228">
                <a:extLst>
                  <a:ext uri="{FF2B5EF4-FFF2-40B4-BE49-F238E27FC236}">
                    <a16:creationId xmlns:a16="http://schemas.microsoft.com/office/drawing/2014/main" id="{0F86CA81-33DF-4A2F-97AF-1EBAF439E48F}"/>
                  </a:ext>
                </a:extLst>
              </p:cNvPr>
              <p:cNvSpPr>
                <a:spLocks/>
              </p:cNvSpPr>
              <p:nvPr/>
            </p:nvSpPr>
            <p:spPr bwMode="auto">
              <a:xfrm>
                <a:off x="5411788" y="5965825"/>
                <a:ext cx="39688" cy="39688"/>
              </a:xfrm>
              <a:custGeom>
                <a:avLst/>
                <a:gdLst>
                  <a:gd name="T0" fmla="*/ 13 w 25"/>
                  <a:gd name="T1" fmla="*/ 25 h 25"/>
                  <a:gd name="T2" fmla="*/ 25 w 25"/>
                  <a:gd name="T3" fmla="*/ 0 h 25"/>
                  <a:gd name="T4" fmla="*/ 0 w 25"/>
                  <a:gd name="T5" fmla="*/ 0 h 25"/>
                  <a:gd name="T6" fmla="*/ 13 w 25"/>
                  <a:gd name="T7" fmla="*/ 25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lnTo>
                      <a:pt x="25" y="0"/>
                    </a:lnTo>
                    <a:lnTo>
                      <a:pt x="0" y="0"/>
                    </a:lnTo>
                    <a:lnTo>
                      <a:pt x="13" y="25"/>
                    </a:lnTo>
                    <a:lnTo>
                      <a:pt x="13" y="25"/>
                    </a:lnTo>
                    <a:close/>
                  </a:path>
                </a:pathLst>
              </a:custGeom>
              <a:solidFill>
                <a:srgbClr val="66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9" name="Freeform 229">
                <a:extLst>
                  <a:ext uri="{FF2B5EF4-FFF2-40B4-BE49-F238E27FC236}">
                    <a16:creationId xmlns:a16="http://schemas.microsoft.com/office/drawing/2014/main" id="{9976070A-26EF-4E65-93DC-54E551F0D2C0}"/>
                  </a:ext>
                </a:extLst>
              </p:cNvPr>
              <p:cNvSpPr>
                <a:spLocks/>
              </p:cNvSpPr>
              <p:nvPr/>
            </p:nvSpPr>
            <p:spPr bwMode="auto">
              <a:xfrm>
                <a:off x="5478463" y="6008688"/>
                <a:ext cx="42863" cy="44450"/>
              </a:xfrm>
              <a:custGeom>
                <a:avLst/>
                <a:gdLst>
                  <a:gd name="T0" fmla="*/ 15 w 31"/>
                  <a:gd name="T1" fmla="*/ 31 h 31"/>
                  <a:gd name="T2" fmla="*/ 26 w 31"/>
                  <a:gd name="T3" fmla="*/ 26 h 31"/>
                  <a:gd name="T4" fmla="*/ 31 w 31"/>
                  <a:gd name="T5" fmla="*/ 15 h 31"/>
                  <a:gd name="T6" fmla="*/ 26 w 31"/>
                  <a:gd name="T7" fmla="*/ 5 h 31"/>
                  <a:gd name="T8" fmla="*/ 15 w 31"/>
                  <a:gd name="T9" fmla="*/ 0 h 31"/>
                  <a:gd name="T10" fmla="*/ 4 w 31"/>
                  <a:gd name="T11" fmla="*/ 5 h 31"/>
                  <a:gd name="T12" fmla="*/ 0 w 31"/>
                  <a:gd name="T13" fmla="*/ 15 h 31"/>
                  <a:gd name="T14" fmla="*/ 4 w 31"/>
                  <a:gd name="T15" fmla="*/ 26 h 31"/>
                  <a:gd name="T16" fmla="*/ 15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15" y="31"/>
                    </a:moveTo>
                    <a:cubicBezTo>
                      <a:pt x="19" y="31"/>
                      <a:pt x="23" y="29"/>
                      <a:pt x="26" y="26"/>
                    </a:cubicBezTo>
                    <a:cubicBezTo>
                      <a:pt x="29" y="23"/>
                      <a:pt x="31" y="20"/>
                      <a:pt x="31" y="15"/>
                    </a:cubicBezTo>
                    <a:cubicBezTo>
                      <a:pt x="31" y="11"/>
                      <a:pt x="29" y="8"/>
                      <a:pt x="26" y="5"/>
                    </a:cubicBezTo>
                    <a:cubicBezTo>
                      <a:pt x="23" y="2"/>
                      <a:pt x="19" y="0"/>
                      <a:pt x="15" y="0"/>
                    </a:cubicBezTo>
                    <a:cubicBezTo>
                      <a:pt x="11" y="0"/>
                      <a:pt x="7" y="2"/>
                      <a:pt x="4" y="5"/>
                    </a:cubicBezTo>
                    <a:cubicBezTo>
                      <a:pt x="1" y="8"/>
                      <a:pt x="0" y="11"/>
                      <a:pt x="0" y="15"/>
                    </a:cubicBezTo>
                    <a:cubicBezTo>
                      <a:pt x="0" y="20"/>
                      <a:pt x="1" y="23"/>
                      <a:pt x="4" y="26"/>
                    </a:cubicBezTo>
                    <a:cubicBezTo>
                      <a:pt x="7" y="29"/>
                      <a:pt x="11" y="31"/>
                      <a:pt x="15" y="31"/>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0" name="Freeform 230">
                <a:extLst>
                  <a:ext uri="{FF2B5EF4-FFF2-40B4-BE49-F238E27FC236}">
                    <a16:creationId xmlns:a16="http://schemas.microsoft.com/office/drawing/2014/main" id="{4DDDD233-40B2-4383-A3BC-7FA4AEDCAD64}"/>
                  </a:ext>
                </a:extLst>
              </p:cNvPr>
              <p:cNvSpPr>
                <a:spLocks/>
              </p:cNvSpPr>
              <p:nvPr/>
            </p:nvSpPr>
            <p:spPr bwMode="auto">
              <a:xfrm>
                <a:off x="5507038" y="6013450"/>
                <a:ext cx="44450" cy="44450"/>
              </a:xfrm>
              <a:custGeom>
                <a:avLst/>
                <a:gdLst>
                  <a:gd name="T0" fmla="*/ 5 w 32"/>
                  <a:gd name="T1" fmla="*/ 26 h 31"/>
                  <a:gd name="T2" fmla="*/ 16 w 32"/>
                  <a:gd name="T3" fmla="*/ 31 h 31"/>
                  <a:gd name="T4" fmla="*/ 27 w 32"/>
                  <a:gd name="T5" fmla="*/ 26 h 31"/>
                  <a:gd name="T6" fmla="*/ 32 w 32"/>
                  <a:gd name="T7" fmla="*/ 15 h 31"/>
                  <a:gd name="T8" fmla="*/ 27 w 32"/>
                  <a:gd name="T9" fmla="*/ 4 h 31"/>
                  <a:gd name="T10" fmla="*/ 16 w 32"/>
                  <a:gd name="T11" fmla="*/ 0 h 31"/>
                  <a:gd name="T12" fmla="*/ 5 w 32"/>
                  <a:gd name="T13" fmla="*/ 4 h 31"/>
                  <a:gd name="T14" fmla="*/ 0 w 32"/>
                  <a:gd name="T15" fmla="*/ 15 h 31"/>
                  <a:gd name="T16" fmla="*/ 5 w 32"/>
                  <a:gd name="T17"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5" y="26"/>
                    </a:moveTo>
                    <a:cubicBezTo>
                      <a:pt x="8" y="29"/>
                      <a:pt x="12" y="31"/>
                      <a:pt x="16" y="31"/>
                    </a:cubicBezTo>
                    <a:cubicBezTo>
                      <a:pt x="20" y="31"/>
                      <a:pt x="24" y="29"/>
                      <a:pt x="27" y="26"/>
                    </a:cubicBezTo>
                    <a:cubicBezTo>
                      <a:pt x="30" y="23"/>
                      <a:pt x="32" y="19"/>
                      <a:pt x="32" y="15"/>
                    </a:cubicBezTo>
                    <a:cubicBezTo>
                      <a:pt x="32" y="11"/>
                      <a:pt x="30" y="7"/>
                      <a:pt x="27" y="4"/>
                    </a:cubicBezTo>
                    <a:cubicBezTo>
                      <a:pt x="24" y="1"/>
                      <a:pt x="20" y="0"/>
                      <a:pt x="16" y="0"/>
                    </a:cubicBezTo>
                    <a:cubicBezTo>
                      <a:pt x="12" y="0"/>
                      <a:pt x="8" y="1"/>
                      <a:pt x="5" y="4"/>
                    </a:cubicBezTo>
                    <a:cubicBezTo>
                      <a:pt x="2" y="7"/>
                      <a:pt x="0" y="11"/>
                      <a:pt x="0" y="15"/>
                    </a:cubicBezTo>
                    <a:cubicBezTo>
                      <a:pt x="0" y="19"/>
                      <a:pt x="2" y="23"/>
                      <a:pt x="5" y="26"/>
                    </a:cubicBezTo>
                    <a:close/>
                  </a:path>
                </a:pathLst>
              </a:custGeom>
              <a:solidFill>
                <a:srgbClr val="003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11" name="ZoneTexte 310">
              <a:extLst>
                <a:ext uri="{FF2B5EF4-FFF2-40B4-BE49-F238E27FC236}">
                  <a16:creationId xmlns:a16="http://schemas.microsoft.com/office/drawing/2014/main" id="{D2E6FFCA-9E8A-4BBB-AC6F-AF5FEAC92975}"/>
                </a:ext>
              </a:extLst>
            </p:cNvPr>
            <p:cNvSpPr txBox="1"/>
            <p:nvPr/>
          </p:nvSpPr>
          <p:spPr>
            <a:xfrm>
              <a:off x="6227743" y="6145103"/>
              <a:ext cx="554960" cy="246221"/>
            </a:xfrm>
            <a:prstGeom prst="rect">
              <a:avLst/>
            </a:prstGeom>
            <a:noFill/>
          </p:spPr>
          <p:txBody>
            <a:bodyPr wrap="none" rtlCol="0">
              <a:spAutoFit/>
            </a:bodyPr>
            <a:lstStyle/>
            <a:p>
              <a:pPr algn="r"/>
              <a:r>
                <a:rPr lang="fr-FR" sz="1000" b="1" dirty="0"/>
                <a:t>CD32-</a:t>
              </a:r>
            </a:p>
          </p:txBody>
        </p:sp>
        <p:sp>
          <p:nvSpPr>
            <p:cNvPr id="312" name="ZoneTexte 311">
              <a:extLst>
                <a:ext uri="{FF2B5EF4-FFF2-40B4-BE49-F238E27FC236}">
                  <a16:creationId xmlns:a16="http://schemas.microsoft.com/office/drawing/2014/main" id="{C3FE37E1-EF57-4796-8E91-C081D67BD8CE}"/>
                </a:ext>
              </a:extLst>
            </p:cNvPr>
            <p:cNvSpPr txBox="1"/>
            <p:nvPr/>
          </p:nvSpPr>
          <p:spPr>
            <a:xfrm>
              <a:off x="6709995" y="6134578"/>
              <a:ext cx="587020" cy="246221"/>
            </a:xfrm>
            <a:prstGeom prst="rect">
              <a:avLst/>
            </a:prstGeom>
            <a:noFill/>
          </p:spPr>
          <p:txBody>
            <a:bodyPr wrap="none" rtlCol="0">
              <a:spAutoFit/>
            </a:bodyPr>
            <a:lstStyle/>
            <a:p>
              <a:pPr algn="r"/>
              <a:r>
                <a:rPr lang="fr-FR" sz="1000" b="1" dirty="0"/>
                <a:t>CD32+</a:t>
              </a:r>
            </a:p>
          </p:txBody>
        </p:sp>
        <p:sp>
          <p:nvSpPr>
            <p:cNvPr id="313" name="ZoneTexte 312">
              <a:extLst>
                <a:ext uri="{FF2B5EF4-FFF2-40B4-BE49-F238E27FC236}">
                  <a16:creationId xmlns:a16="http://schemas.microsoft.com/office/drawing/2014/main" id="{C29C25E7-C46D-450A-83E0-BC8DBB5CF8BB}"/>
                </a:ext>
              </a:extLst>
            </p:cNvPr>
            <p:cNvSpPr txBox="1"/>
            <p:nvPr/>
          </p:nvSpPr>
          <p:spPr>
            <a:xfrm>
              <a:off x="5728074" y="4085959"/>
              <a:ext cx="396263" cy="246221"/>
            </a:xfrm>
            <a:prstGeom prst="rect">
              <a:avLst/>
            </a:prstGeom>
            <a:noFill/>
          </p:spPr>
          <p:txBody>
            <a:bodyPr wrap="none" rtlCol="0">
              <a:spAutoFit/>
            </a:bodyPr>
            <a:lstStyle/>
            <a:p>
              <a:pPr algn="r"/>
              <a:r>
                <a:rPr lang="fr-FR" sz="1000" dirty="0"/>
                <a:t>100</a:t>
              </a:r>
            </a:p>
          </p:txBody>
        </p:sp>
        <p:sp>
          <p:nvSpPr>
            <p:cNvPr id="314" name="ZoneTexte 313">
              <a:extLst>
                <a:ext uri="{FF2B5EF4-FFF2-40B4-BE49-F238E27FC236}">
                  <a16:creationId xmlns:a16="http://schemas.microsoft.com/office/drawing/2014/main" id="{35B44124-4B7C-441E-B4D4-3FD152E37245}"/>
                </a:ext>
              </a:extLst>
            </p:cNvPr>
            <p:cNvSpPr txBox="1"/>
            <p:nvPr/>
          </p:nvSpPr>
          <p:spPr>
            <a:xfrm>
              <a:off x="5798606" y="4464734"/>
              <a:ext cx="325731" cy="246221"/>
            </a:xfrm>
            <a:prstGeom prst="rect">
              <a:avLst/>
            </a:prstGeom>
            <a:noFill/>
          </p:spPr>
          <p:txBody>
            <a:bodyPr wrap="none" rtlCol="0">
              <a:spAutoFit/>
            </a:bodyPr>
            <a:lstStyle/>
            <a:p>
              <a:pPr algn="r"/>
              <a:r>
                <a:rPr lang="fr-FR" sz="1000" dirty="0"/>
                <a:t>80</a:t>
              </a:r>
            </a:p>
          </p:txBody>
        </p:sp>
        <p:sp>
          <p:nvSpPr>
            <p:cNvPr id="315" name="ZoneTexte 314">
              <a:extLst>
                <a:ext uri="{FF2B5EF4-FFF2-40B4-BE49-F238E27FC236}">
                  <a16:creationId xmlns:a16="http://schemas.microsoft.com/office/drawing/2014/main" id="{C644AC17-AC73-4659-830D-1933AFD528F8}"/>
                </a:ext>
              </a:extLst>
            </p:cNvPr>
            <p:cNvSpPr txBox="1"/>
            <p:nvPr/>
          </p:nvSpPr>
          <p:spPr>
            <a:xfrm>
              <a:off x="5798606" y="4843509"/>
              <a:ext cx="325731" cy="246221"/>
            </a:xfrm>
            <a:prstGeom prst="rect">
              <a:avLst/>
            </a:prstGeom>
            <a:noFill/>
          </p:spPr>
          <p:txBody>
            <a:bodyPr wrap="none" rtlCol="0">
              <a:spAutoFit/>
            </a:bodyPr>
            <a:lstStyle/>
            <a:p>
              <a:pPr algn="r"/>
              <a:r>
                <a:rPr lang="fr-FR" sz="1000" dirty="0"/>
                <a:t>60</a:t>
              </a:r>
            </a:p>
          </p:txBody>
        </p:sp>
        <p:sp>
          <p:nvSpPr>
            <p:cNvPr id="316" name="ZoneTexte 315">
              <a:extLst>
                <a:ext uri="{FF2B5EF4-FFF2-40B4-BE49-F238E27FC236}">
                  <a16:creationId xmlns:a16="http://schemas.microsoft.com/office/drawing/2014/main" id="{10411D5B-AD51-4550-97CE-266D78DB3763}"/>
                </a:ext>
              </a:extLst>
            </p:cNvPr>
            <p:cNvSpPr txBox="1"/>
            <p:nvPr/>
          </p:nvSpPr>
          <p:spPr>
            <a:xfrm>
              <a:off x="5798606" y="5222284"/>
              <a:ext cx="325731" cy="246221"/>
            </a:xfrm>
            <a:prstGeom prst="rect">
              <a:avLst/>
            </a:prstGeom>
            <a:noFill/>
          </p:spPr>
          <p:txBody>
            <a:bodyPr wrap="none" rtlCol="0">
              <a:spAutoFit/>
            </a:bodyPr>
            <a:lstStyle/>
            <a:p>
              <a:pPr algn="r"/>
              <a:r>
                <a:rPr lang="fr-FR" sz="1000" dirty="0"/>
                <a:t>40</a:t>
              </a:r>
            </a:p>
          </p:txBody>
        </p:sp>
        <p:sp>
          <p:nvSpPr>
            <p:cNvPr id="317" name="ZoneTexte 316">
              <a:extLst>
                <a:ext uri="{FF2B5EF4-FFF2-40B4-BE49-F238E27FC236}">
                  <a16:creationId xmlns:a16="http://schemas.microsoft.com/office/drawing/2014/main" id="{123387CD-3BF1-4F9A-9F96-5CB0CE1A338A}"/>
                </a:ext>
              </a:extLst>
            </p:cNvPr>
            <p:cNvSpPr txBox="1"/>
            <p:nvPr/>
          </p:nvSpPr>
          <p:spPr>
            <a:xfrm>
              <a:off x="5798606" y="5601059"/>
              <a:ext cx="325731" cy="246221"/>
            </a:xfrm>
            <a:prstGeom prst="rect">
              <a:avLst/>
            </a:prstGeom>
            <a:noFill/>
          </p:spPr>
          <p:txBody>
            <a:bodyPr wrap="none" rtlCol="0">
              <a:spAutoFit/>
            </a:bodyPr>
            <a:lstStyle/>
            <a:p>
              <a:pPr algn="r"/>
              <a:r>
                <a:rPr lang="fr-FR" sz="1000" dirty="0"/>
                <a:t>20</a:t>
              </a:r>
            </a:p>
          </p:txBody>
        </p:sp>
        <p:sp>
          <p:nvSpPr>
            <p:cNvPr id="318" name="ZoneTexte 317">
              <a:extLst>
                <a:ext uri="{FF2B5EF4-FFF2-40B4-BE49-F238E27FC236}">
                  <a16:creationId xmlns:a16="http://schemas.microsoft.com/office/drawing/2014/main" id="{7E128111-96F2-49AA-A3EE-8E39E658010D}"/>
                </a:ext>
              </a:extLst>
            </p:cNvPr>
            <p:cNvSpPr txBox="1"/>
            <p:nvPr/>
          </p:nvSpPr>
          <p:spPr>
            <a:xfrm>
              <a:off x="5869139" y="5979833"/>
              <a:ext cx="255198" cy="246221"/>
            </a:xfrm>
            <a:prstGeom prst="rect">
              <a:avLst/>
            </a:prstGeom>
            <a:noFill/>
          </p:spPr>
          <p:txBody>
            <a:bodyPr wrap="none" rtlCol="0">
              <a:spAutoFit/>
            </a:bodyPr>
            <a:lstStyle/>
            <a:p>
              <a:pPr algn="r"/>
              <a:r>
                <a:rPr lang="fr-FR" sz="1000" dirty="0"/>
                <a:t>0</a:t>
              </a:r>
            </a:p>
          </p:txBody>
        </p:sp>
      </p:grpSp>
      <p:grpSp>
        <p:nvGrpSpPr>
          <p:cNvPr id="2" name="Grouper 1"/>
          <p:cNvGrpSpPr/>
          <p:nvPr/>
        </p:nvGrpSpPr>
        <p:grpSpPr>
          <a:xfrm>
            <a:off x="717820" y="4058003"/>
            <a:ext cx="3710050" cy="2451718"/>
            <a:chOff x="374920" y="3931003"/>
            <a:chExt cx="3710050" cy="2451718"/>
          </a:xfrm>
        </p:grpSpPr>
        <p:grpSp>
          <p:nvGrpSpPr>
            <p:cNvPr id="301" name="Groupe 300">
              <a:extLst>
                <a:ext uri="{FF2B5EF4-FFF2-40B4-BE49-F238E27FC236}">
                  <a16:creationId xmlns:a16="http://schemas.microsoft.com/office/drawing/2014/main" id="{F0BCEBA8-CA41-4B9B-A803-7CB61AA09229}"/>
                </a:ext>
              </a:extLst>
            </p:cNvPr>
            <p:cNvGrpSpPr/>
            <p:nvPr/>
          </p:nvGrpSpPr>
          <p:grpSpPr>
            <a:xfrm>
              <a:off x="969174" y="4037312"/>
              <a:ext cx="3115796" cy="2115982"/>
              <a:chOff x="1071563" y="4483100"/>
              <a:chExt cx="2508250" cy="1703388"/>
            </a:xfrm>
          </p:grpSpPr>
          <p:sp>
            <p:nvSpPr>
              <p:cNvPr id="68" name="Freeform 80">
                <a:extLst>
                  <a:ext uri="{FF2B5EF4-FFF2-40B4-BE49-F238E27FC236}">
                    <a16:creationId xmlns:a16="http://schemas.microsoft.com/office/drawing/2014/main" id="{E35F05C4-DF8F-49AC-874E-D0165A12D673}"/>
                  </a:ext>
                </a:extLst>
              </p:cNvPr>
              <p:cNvSpPr>
                <a:spLocks/>
              </p:cNvSpPr>
              <p:nvPr/>
            </p:nvSpPr>
            <p:spPr bwMode="auto">
              <a:xfrm>
                <a:off x="1133475" y="4483100"/>
                <a:ext cx="2446338" cy="1636713"/>
              </a:xfrm>
              <a:custGeom>
                <a:avLst/>
                <a:gdLst>
                  <a:gd name="T0" fmla="*/ 1541 w 1541"/>
                  <a:gd name="T1" fmla="*/ 1031 h 1031"/>
                  <a:gd name="T2" fmla="*/ 0 w 1541"/>
                  <a:gd name="T3" fmla="*/ 1031 h 1031"/>
                  <a:gd name="T4" fmla="*/ 0 w 1541"/>
                  <a:gd name="T5" fmla="*/ 0 h 1031"/>
                </a:gdLst>
                <a:ahLst/>
                <a:cxnLst>
                  <a:cxn ang="0">
                    <a:pos x="T0" y="T1"/>
                  </a:cxn>
                  <a:cxn ang="0">
                    <a:pos x="T2" y="T3"/>
                  </a:cxn>
                  <a:cxn ang="0">
                    <a:pos x="T4" y="T5"/>
                  </a:cxn>
                </a:cxnLst>
                <a:rect l="0" t="0" r="r" b="b"/>
                <a:pathLst>
                  <a:path w="1541" h="1031">
                    <a:moveTo>
                      <a:pt x="1541" y="1031"/>
                    </a:moveTo>
                    <a:lnTo>
                      <a:pt x="0" y="1031"/>
                    </a:lnTo>
                    <a:lnTo>
                      <a:pt x="0" y="0"/>
                    </a:ln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Line 83">
                <a:extLst>
                  <a:ext uri="{FF2B5EF4-FFF2-40B4-BE49-F238E27FC236}">
                    <a16:creationId xmlns:a16="http://schemas.microsoft.com/office/drawing/2014/main" id="{61973BD6-B1F0-499A-A2D4-AA0B1DF82016}"/>
                  </a:ext>
                </a:extLst>
              </p:cNvPr>
              <p:cNvSpPr>
                <a:spLocks noChangeShapeType="1"/>
              </p:cNvSpPr>
              <p:nvPr/>
            </p:nvSpPr>
            <p:spPr bwMode="auto">
              <a:xfrm flipV="1">
                <a:off x="2603500" y="6119813"/>
                <a:ext cx="0" cy="66675"/>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Line 84">
                <a:extLst>
                  <a:ext uri="{FF2B5EF4-FFF2-40B4-BE49-F238E27FC236}">
                    <a16:creationId xmlns:a16="http://schemas.microsoft.com/office/drawing/2014/main" id="{E2F16329-57E6-42DA-841D-C43080BECD8F}"/>
                  </a:ext>
                </a:extLst>
              </p:cNvPr>
              <p:cNvSpPr>
                <a:spLocks noChangeShapeType="1"/>
              </p:cNvSpPr>
              <p:nvPr/>
            </p:nvSpPr>
            <p:spPr bwMode="auto">
              <a:xfrm flipV="1">
                <a:off x="3190875" y="6119813"/>
                <a:ext cx="0" cy="66675"/>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Line 85">
                <a:extLst>
                  <a:ext uri="{FF2B5EF4-FFF2-40B4-BE49-F238E27FC236}">
                    <a16:creationId xmlns:a16="http://schemas.microsoft.com/office/drawing/2014/main" id="{C16E0B48-AB02-49A8-8947-959C1F06910F}"/>
                  </a:ext>
                </a:extLst>
              </p:cNvPr>
              <p:cNvSpPr>
                <a:spLocks noChangeShapeType="1"/>
              </p:cNvSpPr>
              <p:nvPr/>
            </p:nvSpPr>
            <p:spPr bwMode="auto">
              <a:xfrm flipV="1">
                <a:off x="1482725" y="6119813"/>
                <a:ext cx="0" cy="66675"/>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86">
                <a:extLst>
                  <a:ext uri="{FF2B5EF4-FFF2-40B4-BE49-F238E27FC236}">
                    <a16:creationId xmlns:a16="http://schemas.microsoft.com/office/drawing/2014/main" id="{B952E24F-BA23-4238-BD4F-48487FE9EDF6}"/>
                  </a:ext>
                </a:extLst>
              </p:cNvPr>
              <p:cNvSpPr>
                <a:spLocks noChangeShapeType="1"/>
              </p:cNvSpPr>
              <p:nvPr/>
            </p:nvSpPr>
            <p:spPr bwMode="auto">
              <a:xfrm flipV="1">
                <a:off x="2046288" y="6119813"/>
                <a:ext cx="0" cy="66675"/>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Line 94">
                <a:extLst>
                  <a:ext uri="{FF2B5EF4-FFF2-40B4-BE49-F238E27FC236}">
                    <a16:creationId xmlns:a16="http://schemas.microsoft.com/office/drawing/2014/main" id="{4D3E7193-86CE-4E91-A76D-2E6C1F169DBA}"/>
                  </a:ext>
                </a:extLst>
              </p:cNvPr>
              <p:cNvSpPr>
                <a:spLocks noChangeShapeType="1"/>
              </p:cNvSpPr>
              <p:nvPr/>
            </p:nvSpPr>
            <p:spPr bwMode="auto">
              <a:xfrm>
                <a:off x="1071563" y="4500563"/>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Line 95">
                <a:extLst>
                  <a:ext uri="{FF2B5EF4-FFF2-40B4-BE49-F238E27FC236}">
                    <a16:creationId xmlns:a16="http://schemas.microsoft.com/office/drawing/2014/main" id="{3207B45A-E036-4C8A-9541-A813C6388D6B}"/>
                  </a:ext>
                </a:extLst>
              </p:cNvPr>
              <p:cNvSpPr>
                <a:spLocks noChangeShapeType="1"/>
              </p:cNvSpPr>
              <p:nvPr/>
            </p:nvSpPr>
            <p:spPr bwMode="auto">
              <a:xfrm>
                <a:off x="1071563" y="4822825"/>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Line 96">
                <a:extLst>
                  <a:ext uri="{FF2B5EF4-FFF2-40B4-BE49-F238E27FC236}">
                    <a16:creationId xmlns:a16="http://schemas.microsoft.com/office/drawing/2014/main" id="{DD8A45B8-2E2C-4324-802D-462CB6BB5653}"/>
                  </a:ext>
                </a:extLst>
              </p:cNvPr>
              <p:cNvSpPr>
                <a:spLocks noChangeShapeType="1"/>
              </p:cNvSpPr>
              <p:nvPr/>
            </p:nvSpPr>
            <p:spPr bwMode="auto">
              <a:xfrm>
                <a:off x="1071563" y="5146675"/>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Line 97">
                <a:extLst>
                  <a:ext uri="{FF2B5EF4-FFF2-40B4-BE49-F238E27FC236}">
                    <a16:creationId xmlns:a16="http://schemas.microsoft.com/office/drawing/2014/main" id="{7284164A-9FC8-4CC7-8171-C296EE7032E1}"/>
                  </a:ext>
                </a:extLst>
              </p:cNvPr>
              <p:cNvSpPr>
                <a:spLocks noChangeShapeType="1"/>
              </p:cNvSpPr>
              <p:nvPr/>
            </p:nvSpPr>
            <p:spPr bwMode="auto">
              <a:xfrm>
                <a:off x="1071563" y="5470525"/>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6" name="Line 98">
                <a:extLst>
                  <a:ext uri="{FF2B5EF4-FFF2-40B4-BE49-F238E27FC236}">
                    <a16:creationId xmlns:a16="http://schemas.microsoft.com/office/drawing/2014/main" id="{8DCB8C85-B562-4CC0-85D7-7B6281FA7D68}"/>
                  </a:ext>
                </a:extLst>
              </p:cNvPr>
              <p:cNvSpPr>
                <a:spLocks noChangeShapeType="1"/>
              </p:cNvSpPr>
              <p:nvPr/>
            </p:nvSpPr>
            <p:spPr bwMode="auto">
              <a:xfrm>
                <a:off x="1071563" y="5792788"/>
                <a:ext cx="61913" cy="0"/>
              </a:xfrm>
              <a:prstGeom prst="line">
                <a:avLst/>
              </a:prstGeom>
              <a:noFill/>
              <a:ln w="476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Line 99">
                <a:extLst>
                  <a:ext uri="{FF2B5EF4-FFF2-40B4-BE49-F238E27FC236}">
                    <a16:creationId xmlns:a16="http://schemas.microsoft.com/office/drawing/2014/main" id="{9A3E1CC1-D6F8-4DC0-8F52-6E115DA5D8BF}"/>
                  </a:ext>
                </a:extLst>
              </p:cNvPr>
              <p:cNvSpPr>
                <a:spLocks noChangeShapeType="1"/>
              </p:cNvSpPr>
              <p:nvPr/>
            </p:nvSpPr>
            <p:spPr bwMode="auto">
              <a:xfrm flipV="1">
                <a:off x="3171825" y="5099050"/>
                <a:ext cx="0" cy="149225"/>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Line 100">
                <a:extLst>
                  <a:ext uri="{FF2B5EF4-FFF2-40B4-BE49-F238E27FC236}">
                    <a16:creationId xmlns:a16="http://schemas.microsoft.com/office/drawing/2014/main" id="{FCCA4CCC-1104-4276-B225-72D90B452255}"/>
                  </a:ext>
                </a:extLst>
              </p:cNvPr>
              <p:cNvSpPr>
                <a:spLocks noChangeShapeType="1"/>
              </p:cNvSpPr>
              <p:nvPr/>
            </p:nvSpPr>
            <p:spPr bwMode="auto">
              <a:xfrm flipH="1">
                <a:off x="3044825" y="5099050"/>
                <a:ext cx="1270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9" name="Line 101">
                <a:extLst>
                  <a:ext uri="{FF2B5EF4-FFF2-40B4-BE49-F238E27FC236}">
                    <a16:creationId xmlns:a16="http://schemas.microsoft.com/office/drawing/2014/main" id="{49A7FFC5-512B-46E6-8586-0A2EE4A7F3C5}"/>
                  </a:ext>
                </a:extLst>
              </p:cNvPr>
              <p:cNvSpPr>
                <a:spLocks noChangeShapeType="1"/>
              </p:cNvSpPr>
              <p:nvPr/>
            </p:nvSpPr>
            <p:spPr bwMode="auto">
              <a:xfrm flipH="1">
                <a:off x="3171825" y="5248275"/>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Line 102">
                <a:extLst>
                  <a:ext uri="{FF2B5EF4-FFF2-40B4-BE49-F238E27FC236}">
                    <a16:creationId xmlns:a16="http://schemas.microsoft.com/office/drawing/2014/main" id="{8B4400D1-F110-4388-80F5-DB82DB6E7295}"/>
                  </a:ext>
                </a:extLst>
              </p:cNvPr>
              <p:cNvSpPr>
                <a:spLocks noChangeShapeType="1"/>
              </p:cNvSpPr>
              <p:nvPr/>
            </p:nvSpPr>
            <p:spPr bwMode="auto">
              <a:xfrm flipH="1">
                <a:off x="3171825" y="5099050"/>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Line 103">
                <a:extLst>
                  <a:ext uri="{FF2B5EF4-FFF2-40B4-BE49-F238E27FC236}">
                    <a16:creationId xmlns:a16="http://schemas.microsoft.com/office/drawing/2014/main" id="{88C61313-559C-4906-99BB-74F890E1BB27}"/>
                  </a:ext>
                </a:extLst>
              </p:cNvPr>
              <p:cNvSpPr>
                <a:spLocks noChangeShapeType="1"/>
              </p:cNvSpPr>
              <p:nvPr/>
            </p:nvSpPr>
            <p:spPr bwMode="auto">
              <a:xfrm flipV="1">
                <a:off x="2600325" y="5180013"/>
                <a:ext cx="0" cy="10795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104">
                <a:extLst>
                  <a:ext uri="{FF2B5EF4-FFF2-40B4-BE49-F238E27FC236}">
                    <a16:creationId xmlns:a16="http://schemas.microsoft.com/office/drawing/2014/main" id="{E8453A33-3181-42BB-B27C-0AE68068C80B}"/>
                  </a:ext>
                </a:extLst>
              </p:cNvPr>
              <p:cNvSpPr>
                <a:spLocks noChangeShapeType="1"/>
              </p:cNvSpPr>
              <p:nvPr/>
            </p:nvSpPr>
            <p:spPr bwMode="auto">
              <a:xfrm flipV="1">
                <a:off x="2600325" y="5099050"/>
                <a:ext cx="0" cy="80963"/>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Line 105">
                <a:extLst>
                  <a:ext uri="{FF2B5EF4-FFF2-40B4-BE49-F238E27FC236}">
                    <a16:creationId xmlns:a16="http://schemas.microsoft.com/office/drawing/2014/main" id="{7C0676F9-1620-4857-824F-E32346B8A656}"/>
                  </a:ext>
                </a:extLst>
              </p:cNvPr>
              <p:cNvSpPr>
                <a:spLocks noChangeShapeType="1"/>
              </p:cNvSpPr>
              <p:nvPr/>
            </p:nvSpPr>
            <p:spPr bwMode="auto">
              <a:xfrm flipH="1">
                <a:off x="2600325" y="5099050"/>
                <a:ext cx="1270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6" name="Line 106">
                <a:extLst>
                  <a:ext uri="{FF2B5EF4-FFF2-40B4-BE49-F238E27FC236}">
                    <a16:creationId xmlns:a16="http://schemas.microsoft.com/office/drawing/2014/main" id="{618758F4-A24C-4662-8B7B-5DE23FB8511F}"/>
                  </a:ext>
                </a:extLst>
              </p:cNvPr>
              <p:cNvSpPr>
                <a:spLocks noChangeShapeType="1"/>
              </p:cNvSpPr>
              <p:nvPr/>
            </p:nvSpPr>
            <p:spPr bwMode="auto">
              <a:xfrm flipH="1">
                <a:off x="2600325" y="5287963"/>
                <a:ext cx="1270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7" name="Line 107">
                <a:extLst>
                  <a:ext uri="{FF2B5EF4-FFF2-40B4-BE49-F238E27FC236}">
                    <a16:creationId xmlns:a16="http://schemas.microsoft.com/office/drawing/2014/main" id="{57D1841F-E40D-4EF2-9220-506BF5C98C43}"/>
                  </a:ext>
                </a:extLst>
              </p:cNvPr>
              <p:cNvSpPr>
                <a:spLocks noChangeShapeType="1"/>
              </p:cNvSpPr>
              <p:nvPr/>
            </p:nvSpPr>
            <p:spPr bwMode="auto">
              <a:xfrm flipH="1">
                <a:off x="2600325" y="5180013"/>
                <a:ext cx="231775"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8" name="Line 108">
                <a:extLst>
                  <a:ext uri="{FF2B5EF4-FFF2-40B4-BE49-F238E27FC236}">
                    <a16:creationId xmlns:a16="http://schemas.microsoft.com/office/drawing/2014/main" id="{A5E64EA6-3A99-4F57-BD3F-0D15EED4ECEF}"/>
                  </a:ext>
                </a:extLst>
              </p:cNvPr>
              <p:cNvSpPr>
                <a:spLocks noChangeShapeType="1"/>
              </p:cNvSpPr>
              <p:nvPr/>
            </p:nvSpPr>
            <p:spPr bwMode="auto">
              <a:xfrm flipH="1">
                <a:off x="2366963" y="5180013"/>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9" name="Line 109">
                <a:extLst>
                  <a:ext uri="{FF2B5EF4-FFF2-40B4-BE49-F238E27FC236}">
                    <a16:creationId xmlns:a16="http://schemas.microsoft.com/office/drawing/2014/main" id="{526AA40D-1A7F-401F-A8DD-6EDACFCF6C30}"/>
                  </a:ext>
                </a:extLst>
              </p:cNvPr>
              <p:cNvSpPr>
                <a:spLocks noChangeShapeType="1"/>
              </p:cNvSpPr>
              <p:nvPr/>
            </p:nvSpPr>
            <p:spPr bwMode="auto">
              <a:xfrm flipH="1">
                <a:off x="2474913" y="5099050"/>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0" name="Line 110">
                <a:extLst>
                  <a:ext uri="{FF2B5EF4-FFF2-40B4-BE49-F238E27FC236}">
                    <a16:creationId xmlns:a16="http://schemas.microsoft.com/office/drawing/2014/main" id="{B395016D-1542-4E7C-8A7B-F55ACC9B8B99}"/>
                  </a:ext>
                </a:extLst>
              </p:cNvPr>
              <p:cNvSpPr>
                <a:spLocks noChangeShapeType="1"/>
              </p:cNvSpPr>
              <p:nvPr/>
            </p:nvSpPr>
            <p:spPr bwMode="auto">
              <a:xfrm flipH="1">
                <a:off x="2474913" y="5287963"/>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1" name="Line 111">
                <a:extLst>
                  <a:ext uri="{FF2B5EF4-FFF2-40B4-BE49-F238E27FC236}">
                    <a16:creationId xmlns:a16="http://schemas.microsoft.com/office/drawing/2014/main" id="{1590BB6F-0C72-4089-B9E3-105BE363F4D5}"/>
                  </a:ext>
                </a:extLst>
              </p:cNvPr>
              <p:cNvSpPr>
                <a:spLocks noChangeShapeType="1"/>
              </p:cNvSpPr>
              <p:nvPr/>
            </p:nvSpPr>
            <p:spPr bwMode="auto">
              <a:xfrm flipH="1">
                <a:off x="3044825" y="6019800"/>
                <a:ext cx="1270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2" name="Line 112">
                <a:extLst>
                  <a:ext uri="{FF2B5EF4-FFF2-40B4-BE49-F238E27FC236}">
                    <a16:creationId xmlns:a16="http://schemas.microsoft.com/office/drawing/2014/main" id="{18289116-FDA1-4D04-9BB6-F4AE58306453}"/>
                  </a:ext>
                </a:extLst>
              </p:cNvPr>
              <p:cNvSpPr>
                <a:spLocks noChangeShapeType="1"/>
              </p:cNvSpPr>
              <p:nvPr/>
            </p:nvSpPr>
            <p:spPr bwMode="auto">
              <a:xfrm flipH="1">
                <a:off x="3171825" y="6019800"/>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3" name="Line 113">
                <a:extLst>
                  <a:ext uri="{FF2B5EF4-FFF2-40B4-BE49-F238E27FC236}">
                    <a16:creationId xmlns:a16="http://schemas.microsoft.com/office/drawing/2014/main" id="{995C5D0A-0B21-44E2-87C4-1702C4D066A8}"/>
                  </a:ext>
                </a:extLst>
              </p:cNvPr>
              <p:cNvSpPr>
                <a:spLocks noChangeShapeType="1"/>
              </p:cNvSpPr>
              <p:nvPr/>
            </p:nvSpPr>
            <p:spPr bwMode="auto">
              <a:xfrm flipH="1">
                <a:off x="2938463" y="5248275"/>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 name="Line 114">
                <a:extLst>
                  <a:ext uri="{FF2B5EF4-FFF2-40B4-BE49-F238E27FC236}">
                    <a16:creationId xmlns:a16="http://schemas.microsoft.com/office/drawing/2014/main" id="{135BA22C-F035-4B62-93B1-765E64B78CB6}"/>
                  </a:ext>
                </a:extLst>
              </p:cNvPr>
              <p:cNvSpPr>
                <a:spLocks noChangeShapeType="1"/>
              </p:cNvSpPr>
              <p:nvPr/>
            </p:nvSpPr>
            <p:spPr bwMode="auto">
              <a:xfrm flipV="1">
                <a:off x="3171825" y="5248275"/>
                <a:ext cx="0" cy="771525"/>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 name="Line 115">
                <a:extLst>
                  <a:ext uri="{FF2B5EF4-FFF2-40B4-BE49-F238E27FC236}">
                    <a16:creationId xmlns:a16="http://schemas.microsoft.com/office/drawing/2014/main" id="{654E4FAC-C524-4F84-8F63-80D6BC3EA971}"/>
                  </a:ext>
                </a:extLst>
              </p:cNvPr>
              <p:cNvSpPr>
                <a:spLocks noChangeShapeType="1"/>
              </p:cNvSpPr>
              <p:nvPr/>
            </p:nvSpPr>
            <p:spPr bwMode="auto">
              <a:xfrm flipV="1">
                <a:off x="1484313" y="5165725"/>
                <a:ext cx="0" cy="15875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 name="Line 116">
                <a:extLst>
                  <a:ext uri="{FF2B5EF4-FFF2-40B4-BE49-F238E27FC236}">
                    <a16:creationId xmlns:a16="http://schemas.microsoft.com/office/drawing/2014/main" id="{4E096241-F652-4D75-9F1F-436788436B37}"/>
                  </a:ext>
                </a:extLst>
              </p:cNvPr>
              <p:cNvSpPr>
                <a:spLocks noChangeShapeType="1"/>
              </p:cNvSpPr>
              <p:nvPr/>
            </p:nvSpPr>
            <p:spPr bwMode="auto">
              <a:xfrm flipV="1">
                <a:off x="1484313" y="5100638"/>
                <a:ext cx="0" cy="65088"/>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7" name="Line 117">
                <a:extLst>
                  <a:ext uri="{FF2B5EF4-FFF2-40B4-BE49-F238E27FC236}">
                    <a16:creationId xmlns:a16="http://schemas.microsoft.com/office/drawing/2014/main" id="{3DABA19D-A7AD-4B3C-8E7B-B631AB904A6A}"/>
                  </a:ext>
                </a:extLst>
              </p:cNvPr>
              <p:cNvSpPr>
                <a:spLocks noChangeShapeType="1"/>
              </p:cNvSpPr>
              <p:nvPr/>
            </p:nvSpPr>
            <p:spPr bwMode="auto">
              <a:xfrm flipH="1">
                <a:off x="1484313" y="5324475"/>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8" name="Line 118">
                <a:extLst>
                  <a:ext uri="{FF2B5EF4-FFF2-40B4-BE49-F238E27FC236}">
                    <a16:creationId xmlns:a16="http://schemas.microsoft.com/office/drawing/2014/main" id="{CE5DACB7-4514-4C8A-B60F-FF76240E76AD}"/>
                  </a:ext>
                </a:extLst>
              </p:cNvPr>
              <p:cNvSpPr>
                <a:spLocks noChangeShapeType="1"/>
              </p:cNvSpPr>
              <p:nvPr/>
            </p:nvSpPr>
            <p:spPr bwMode="auto">
              <a:xfrm flipH="1">
                <a:off x="1484313" y="5100638"/>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9" name="Line 119">
                <a:extLst>
                  <a:ext uri="{FF2B5EF4-FFF2-40B4-BE49-F238E27FC236}">
                    <a16:creationId xmlns:a16="http://schemas.microsoft.com/office/drawing/2014/main" id="{48E98823-0BD5-4FC4-A63C-8F209EEC472B}"/>
                  </a:ext>
                </a:extLst>
              </p:cNvPr>
              <p:cNvSpPr>
                <a:spLocks noChangeShapeType="1"/>
              </p:cNvSpPr>
              <p:nvPr/>
            </p:nvSpPr>
            <p:spPr bwMode="auto">
              <a:xfrm flipH="1">
                <a:off x="1250950" y="5165725"/>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0" name="Line 120">
                <a:extLst>
                  <a:ext uri="{FF2B5EF4-FFF2-40B4-BE49-F238E27FC236}">
                    <a16:creationId xmlns:a16="http://schemas.microsoft.com/office/drawing/2014/main" id="{DB7517F2-7004-4782-8D22-D40A765ABD03}"/>
                  </a:ext>
                </a:extLst>
              </p:cNvPr>
              <p:cNvSpPr>
                <a:spLocks noChangeShapeType="1"/>
              </p:cNvSpPr>
              <p:nvPr/>
            </p:nvSpPr>
            <p:spPr bwMode="auto">
              <a:xfrm flipH="1">
                <a:off x="1358900" y="5324475"/>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1" name="Line 121">
                <a:extLst>
                  <a:ext uri="{FF2B5EF4-FFF2-40B4-BE49-F238E27FC236}">
                    <a16:creationId xmlns:a16="http://schemas.microsoft.com/office/drawing/2014/main" id="{39FAAF30-6EEF-4F3C-A299-B3EAD6BC95AB}"/>
                  </a:ext>
                </a:extLst>
              </p:cNvPr>
              <p:cNvSpPr>
                <a:spLocks noChangeShapeType="1"/>
              </p:cNvSpPr>
              <p:nvPr/>
            </p:nvSpPr>
            <p:spPr bwMode="auto">
              <a:xfrm flipH="1">
                <a:off x="1358900" y="5100638"/>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2" name="Line 122">
                <a:extLst>
                  <a:ext uri="{FF2B5EF4-FFF2-40B4-BE49-F238E27FC236}">
                    <a16:creationId xmlns:a16="http://schemas.microsoft.com/office/drawing/2014/main" id="{D23553DD-ED3E-41AE-90A2-6E936532A44B}"/>
                  </a:ext>
                </a:extLst>
              </p:cNvPr>
              <p:cNvSpPr>
                <a:spLocks noChangeShapeType="1"/>
              </p:cNvSpPr>
              <p:nvPr/>
            </p:nvSpPr>
            <p:spPr bwMode="auto">
              <a:xfrm flipH="1">
                <a:off x="1911350" y="5062538"/>
                <a:ext cx="1270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3" name="Line 123">
                <a:extLst>
                  <a:ext uri="{FF2B5EF4-FFF2-40B4-BE49-F238E27FC236}">
                    <a16:creationId xmlns:a16="http://schemas.microsoft.com/office/drawing/2014/main" id="{32DF3386-A5DE-43D4-8DB9-8E1C7DD6E04E}"/>
                  </a:ext>
                </a:extLst>
              </p:cNvPr>
              <p:cNvSpPr>
                <a:spLocks noChangeShapeType="1"/>
              </p:cNvSpPr>
              <p:nvPr/>
            </p:nvSpPr>
            <p:spPr bwMode="auto">
              <a:xfrm flipV="1">
                <a:off x="2038350" y="5165725"/>
                <a:ext cx="0" cy="155575"/>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4" name="Line 124">
                <a:extLst>
                  <a:ext uri="{FF2B5EF4-FFF2-40B4-BE49-F238E27FC236}">
                    <a16:creationId xmlns:a16="http://schemas.microsoft.com/office/drawing/2014/main" id="{BF542D46-0A84-4DDF-B0F0-1A4AA65F93FC}"/>
                  </a:ext>
                </a:extLst>
              </p:cNvPr>
              <p:cNvSpPr>
                <a:spLocks noChangeShapeType="1"/>
              </p:cNvSpPr>
              <p:nvPr/>
            </p:nvSpPr>
            <p:spPr bwMode="auto">
              <a:xfrm flipH="1">
                <a:off x="1911350" y="5321300"/>
                <a:ext cx="127000"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5" name="Line 125">
                <a:extLst>
                  <a:ext uri="{FF2B5EF4-FFF2-40B4-BE49-F238E27FC236}">
                    <a16:creationId xmlns:a16="http://schemas.microsoft.com/office/drawing/2014/main" id="{DC22421F-BA0B-41AC-B255-F9B6C20550CA}"/>
                  </a:ext>
                </a:extLst>
              </p:cNvPr>
              <p:cNvSpPr>
                <a:spLocks noChangeShapeType="1"/>
              </p:cNvSpPr>
              <p:nvPr/>
            </p:nvSpPr>
            <p:spPr bwMode="auto">
              <a:xfrm flipH="1">
                <a:off x="1804988" y="5165725"/>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6" name="Line 126">
                <a:extLst>
                  <a:ext uri="{FF2B5EF4-FFF2-40B4-BE49-F238E27FC236}">
                    <a16:creationId xmlns:a16="http://schemas.microsoft.com/office/drawing/2014/main" id="{7219DEF7-71A9-4D20-AF4D-CC987ED3CB70}"/>
                  </a:ext>
                </a:extLst>
              </p:cNvPr>
              <p:cNvSpPr>
                <a:spLocks noChangeShapeType="1"/>
              </p:cNvSpPr>
              <p:nvPr/>
            </p:nvSpPr>
            <p:spPr bwMode="auto">
              <a:xfrm flipV="1">
                <a:off x="2038350" y="5062538"/>
                <a:ext cx="0" cy="103188"/>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7" name="Line 127">
                <a:extLst>
                  <a:ext uri="{FF2B5EF4-FFF2-40B4-BE49-F238E27FC236}">
                    <a16:creationId xmlns:a16="http://schemas.microsoft.com/office/drawing/2014/main" id="{4CB67359-D730-4F92-B67D-93B6937680C6}"/>
                  </a:ext>
                </a:extLst>
              </p:cNvPr>
              <p:cNvSpPr>
                <a:spLocks noChangeShapeType="1"/>
              </p:cNvSpPr>
              <p:nvPr/>
            </p:nvSpPr>
            <p:spPr bwMode="auto">
              <a:xfrm flipH="1">
                <a:off x="1484313" y="5165725"/>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8" name="Line 128">
                <a:extLst>
                  <a:ext uri="{FF2B5EF4-FFF2-40B4-BE49-F238E27FC236}">
                    <a16:creationId xmlns:a16="http://schemas.microsoft.com/office/drawing/2014/main" id="{35689356-37ED-4FF5-9924-961D5E2212C7}"/>
                  </a:ext>
                </a:extLst>
              </p:cNvPr>
              <p:cNvSpPr>
                <a:spLocks noChangeShapeType="1"/>
              </p:cNvSpPr>
              <p:nvPr/>
            </p:nvSpPr>
            <p:spPr bwMode="auto">
              <a:xfrm flipH="1">
                <a:off x="2038350" y="5165725"/>
                <a:ext cx="23336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9" name="Line 129">
                <a:extLst>
                  <a:ext uri="{FF2B5EF4-FFF2-40B4-BE49-F238E27FC236}">
                    <a16:creationId xmlns:a16="http://schemas.microsoft.com/office/drawing/2014/main" id="{C152827C-DAED-4FF8-91BC-94796C37B1BB}"/>
                  </a:ext>
                </a:extLst>
              </p:cNvPr>
              <p:cNvSpPr>
                <a:spLocks noChangeShapeType="1"/>
              </p:cNvSpPr>
              <p:nvPr/>
            </p:nvSpPr>
            <p:spPr bwMode="auto">
              <a:xfrm flipH="1">
                <a:off x="2038350" y="5321300"/>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0" name="Line 130">
                <a:extLst>
                  <a:ext uri="{FF2B5EF4-FFF2-40B4-BE49-F238E27FC236}">
                    <a16:creationId xmlns:a16="http://schemas.microsoft.com/office/drawing/2014/main" id="{0E6C01F6-4762-4866-BE2A-D70AD0B1B8E7}"/>
                  </a:ext>
                </a:extLst>
              </p:cNvPr>
              <p:cNvSpPr>
                <a:spLocks noChangeShapeType="1"/>
              </p:cNvSpPr>
              <p:nvPr/>
            </p:nvSpPr>
            <p:spPr bwMode="auto">
              <a:xfrm flipH="1">
                <a:off x="2038350" y="5062538"/>
                <a:ext cx="125413" cy="0"/>
              </a:xfrm>
              <a:prstGeom prst="line">
                <a:avLst/>
              </a:prstGeom>
              <a:noFill/>
              <a:ln w="11113"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1" name="Line 131">
                <a:extLst>
                  <a:ext uri="{FF2B5EF4-FFF2-40B4-BE49-F238E27FC236}">
                    <a16:creationId xmlns:a16="http://schemas.microsoft.com/office/drawing/2014/main" id="{136DD643-C992-4392-997D-FF5C09B7CD2F}"/>
                  </a:ext>
                </a:extLst>
              </p:cNvPr>
              <p:cNvSpPr>
                <a:spLocks noChangeShapeType="1"/>
              </p:cNvSpPr>
              <p:nvPr/>
            </p:nvSpPr>
            <p:spPr bwMode="auto">
              <a:xfrm>
                <a:off x="1133475" y="6019800"/>
                <a:ext cx="2446338" cy="0"/>
              </a:xfrm>
              <a:prstGeom prst="line">
                <a:avLst/>
              </a:prstGeom>
              <a:noFill/>
              <a:ln w="4763" cap="rnd">
                <a:solidFill>
                  <a:srgbClr val="000000"/>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2" name="Freeform 132">
                <a:extLst>
                  <a:ext uri="{FF2B5EF4-FFF2-40B4-BE49-F238E27FC236}">
                    <a16:creationId xmlns:a16="http://schemas.microsoft.com/office/drawing/2014/main" id="{FAC5E68C-C3F0-4D21-AC9C-5C45A306927A}"/>
                  </a:ext>
                </a:extLst>
              </p:cNvPr>
              <p:cNvSpPr>
                <a:spLocks/>
              </p:cNvSpPr>
              <p:nvPr/>
            </p:nvSpPr>
            <p:spPr bwMode="auto">
              <a:xfrm>
                <a:off x="1470025" y="4822825"/>
                <a:ext cx="33338"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8"/>
                      <a:pt x="23" y="6"/>
                      <a:pt x="20" y="3"/>
                    </a:cubicBezTo>
                    <a:cubicBezTo>
                      <a:pt x="18" y="1"/>
                      <a:pt x="15" y="0"/>
                      <a:pt x="12" y="0"/>
                    </a:cubicBezTo>
                    <a:cubicBezTo>
                      <a:pt x="8" y="0"/>
                      <a:pt x="6" y="1"/>
                      <a:pt x="3" y="3"/>
                    </a:cubicBezTo>
                    <a:cubicBezTo>
                      <a:pt x="1" y="6"/>
                      <a:pt x="0" y="8"/>
                      <a:pt x="0" y="12"/>
                    </a:cubicBezTo>
                    <a:cubicBezTo>
                      <a:pt x="0" y="15"/>
                      <a:pt x="1" y="18"/>
                      <a:pt x="3" y="20"/>
                    </a:cubicBezTo>
                    <a:cubicBezTo>
                      <a:pt x="6" y="23"/>
                      <a:pt x="8" y="24"/>
                      <a:pt x="12" y="24"/>
                    </a:cubicBezTo>
                    <a:cubicBezTo>
                      <a:pt x="15" y="24"/>
                      <a:pt x="18" y="23"/>
                      <a:pt x="20"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3" name="Freeform 133">
                <a:extLst>
                  <a:ext uri="{FF2B5EF4-FFF2-40B4-BE49-F238E27FC236}">
                    <a16:creationId xmlns:a16="http://schemas.microsoft.com/office/drawing/2014/main" id="{0F16B091-EA33-46ED-8CEA-22493890D837}"/>
                  </a:ext>
                </a:extLst>
              </p:cNvPr>
              <p:cNvSpPr>
                <a:spLocks/>
              </p:cNvSpPr>
              <p:nvPr/>
            </p:nvSpPr>
            <p:spPr bwMode="auto">
              <a:xfrm>
                <a:off x="2020888" y="4789488"/>
                <a:ext cx="34925" cy="33338"/>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8"/>
                      <a:pt x="22" y="6"/>
                      <a:pt x="20" y="3"/>
                    </a:cubicBezTo>
                    <a:cubicBezTo>
                      <a:pt x="18" y="1"/>
                      <a:pt x="15" y="0"/>
                      <a:pt x="12" y="0"/>
                    </a:cubicBezTo>
                    <a:cubicBezTo>
                      <a:pt x="8" y="0"/>
                      <a:pt x="5" y="1"/>
                      <a:pt x="3" y="3"/>
                    </a:cubicBezTo>
                    <a:cubicBezTo>
                      <a:pt x="1" y="6"/>
                      <a:pt x="0" y="8"/>
                      <a:pt x="0" y="12"/>
                    </a:cubicBezTo>
                    <a:cubicBezTo>
                      <a:pt x="0" y="15"/>
                      <a:pt x="1" y="18"/>
                      <a:pt x="3" y="20"/>
                    </a:cubicBezTo>
                    <a:cubicBezTo>
                      <a:pt x="5" y="23"/>
                      <a:pt x="8" y="24"/>
                      <a:pt x="12" y="24"/>
                    </a:cubicBezTo>
                    <a:cubicBezTo>
                      <a:pt x="15" y="24"/>
                      <a:pt x="18" y="23"/>
                      <a:pt x="20" y="20"/>
                    </a:cubicBezTo>
                    <a:cubicBezTo>
                      <a:pt x="22"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4" name="Freeform 134">
                <a:extLst>
                  <a:ext uri="{FF2B5EF4-FFF2-40B4-BE49-F238E27FC236}">
                    <a16:creationId xmlns:a16="http://schemas.microsoft.com/office/drawing/2014/main" id="{C58BF4A2-3531-458A-B782-3B48B4DB50E6}"/>
                  </a:ext>
                </a:extLst>
              </p:cNvPr>
              <p:cNvSpPr>
                <a:spLocks/>
              </p:cNvSpPr>
              <p:nvPr/>
            </p:nvSpPr>
            <p:spPr bwMode="auto">
              <a:xfrm>
                <a:off x="2584450" y="4773613"/>
                <a:ext cx="33338" cy="33338"/>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8"/>
                      <a:pt x="22" y="5"/>
                      <a:pt x="20" y="3"/>
                    </a:cubicBezTo>
                    <a:cubicBezTo>
                      <a:pt x="18" y="1"/>
                      <a:pt x="15" y="0"/>
                      <a:pt x="12" y="0"/>
                    </a:cubicBezTo>
                    <a:cubicBezTo>
                      <a:pt x="8" y="0"/>
                      <a:pt x="5" y="1"/>
                      <a:pt x="3" y="3"/>
                    </a:cubicBezTo>
                    <a:cubicBezTo>
                      <a:pt x="1" y="5"/>
                      <a:pt x="0" y="8"/>
                      <a:pt x="0" y="12"/>
                    </a:cubicBezTo>
                    <a:cubicBezTo>
                      <a:pt x="0" y="15"/>
                      <a:pt x="1" y="18"/>
                      <a:pt x="3" y="20"/>
                    </a:cubicBezTo>
                    <a:cubicBezTo>
                      <a:pt x="5" y="22"/>
                      <a:pt x="8" y="24"/>
                      <a:pt x="12" y="24"/>
                    </a:cubicBezTo>
                    <a:cubicBezTo>
                      <a:pt x="15" y="24"/>
                      <a:pt x="18" y="22"/>
                      <a:pt x="20" y="20"/>
                    </a:cubicBezTo>
                    <a:cubicBezTo>
                      <a:pt x="22"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5" name="Freeform 135">
                <a:extLst>
                  <a:ext uri="{FF2B5EF4-FFF2-40B4-BE49-F238E27FC236}">
                    <a16:creationId xmlns:a16="http://schemas.microsoft.com/office/drawing/2014/main" id="{B7288590-66ED-4CDB-B252-1ACA4CD842BF}"/>
                  </a:ext>
                </a:extLst>
              </p:cNvPr>
              <p:cNvSpPr>
                <a:spLocks/>
              </p:cNvSpPr>
              <p:nvPr/>
            </p:nvSpPr>
            <p:spPr bwMode="auto">
              <a:xfrm>
                <a:off x="1503363" y="5051425"/>
                <a:ext cx="34925"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3"/>
                    </a:cubicBezTo>
                    <a:cubicBezTo>
                      <a:pt x="18" y="1"/>
                      <a:pt x="15" y="0"/>
                      <a:pt x="12" y="0"/>
                    </a:cubicBezTo>
                    <a:cubicBezTo>
                      <a:pt x="8" y="0"/>
                      <a:pt x="6" y="1"/>
                      <a:pt x="3" y="3"/>
                    </a:cubicBezTo>
                    <a:cubicBezTo>
                      <a:pt x="1" y="6"/>
                      <a:pt x="0" y="9"/>
                      <a:pt x="0" y="12"/>
                    </a:cubicBezTo>
                    <a:cubicBezTo>
                      <a:pt x="0" y="15"/>
                      <a:pt x="1" y="18"/>
                      <a:pt x="3" y="20"/>
                    </a:cubicBezTo>
                    <a:cubicBezTo>
                      <a:pt x="6" y="23"/>
                      <a:pt x="8" y="24"/>
                      <a:pt x="12" y="24"/>
                    </a:cubicBezTo>
                    <a:cubicBezTo>
                      <a:pt x="15" y="24"/>
                      <a:pt x="18" y="23"/>
                      <a:pt x="20"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6" name="Freeform 136">
                <a:extLst>
                  <a:ext uri="{FF2B5EF4-FFF2-40B4-BE49-F238E27FC236}">
                    <a16:creationId xmlns:a16="http://schemas.microsoft.com/office/drawing/2014/main" id="{5A663538-0B6B-4196-84E2-62B2B4960E63}"/>
                  </a:ext>
                </a:extLst>
              </p:cNvPr>
              <p:cNvSpPr>
                <a:spLocks/>
              </p:cNvSpPr>
              <p:nvPr/>
            </p:nvSpPr>
            <p:spPr bwMode="auto">
              <a:xfrm>
                <a:off x="1430338" y="5124450"/>
                <a:ext cx="34925" cy="33338"/>
              </a:xfrm>
              <a:custGeom>
                <a:avLst/>
                <a:gdLst>
                  <a:gd name="T0" fmla="*/ 24 w 24"/>
                  <a:gd name="T1" fmla="*/ 12 h 24"/>
                  <a:gd name="T2" fmla="*/ 21 w 24"/>
                  <a:gd name="T3" fmla="*/ 4 h 24"/>
                  <a:gd name="T4" fmla="*/ 12 w 24"/>
                  <a:gd name="T5" fmla="*/ 0 h 24"/>
                  <a:gd name="T6" fmla="*/ 4 w 24"/>
                  <a:gd name="T7" fmla="*/ 4 h 24"/>
                  <a:gd name="T8" fmla="*/ 0 w 24"/>
                  <a:gd name="T9" fmla="*/ 12 h 24"/>
                  <a:gd name="T10" fmla="*/ 4 w 24"/>
                  <a:gd name="T11" fmla="*/ 21 h 24"/>
                  <a:gd name="T12" fmla="*/ 12 w 24"/>
                  <a:gd name="T13" fmla="*/ 24 h 24"/>
                  <a:gd name="T14" fmla="*/ 21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4"/>
                    </a:cubicBezTo>
                    <a:cubicBezTo>
                      <a:pt x="18" y="1"/>
                      <a:pt x="16" y="0"/>
                      <a:pt x="12" y="0"/>
                    </a:cubicBezTo>
                    <a:cubicBezTo>
                      <a:pt x="9" y="0"/>
                      <a:pt x="6" y="1"/>
                      <a:pt x="4" y="4"/>
                    </a:cubicBezTo>
                    <a:cubicBezTo>
                      <a:pt x="2" y="6"/>
                      <a:pt x="0" y="9"/>
                      <a:pt x="0" y="12"/>
                    </a:cubicBezTo>
                    <a:cubicBezTo>
                      <a:pt x="0" y="16"/>
                      <a:pt x="2" y="18"/>
                      <a:pt x="4" y="21"/>
                    </a:cubicBezTo>
                    <a:cubicBezTo>
                      <a:pt x="6" y="23"/>
                      <a:pt x="9" y="24"/>
                      <a:pt x="12" y="24"/>
                    </a:cubicBezTo>
                    <a:cubicBezTo>
                      <a:pt x="16" y="24"/>
                      <a:pt x="18" y="23"/>
                      <a:pt x="21" y="21"/>
                    </a:cubicBezTo>
                    <a:cubicBezTo>
                      <a:pt x="23" y="18"/>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7" name="Freeform 137">
                <a:extLst>
                  <a:ext uri="{FF2B5EF4-FFF2-40B4-BE49-F238E27FC236}">
                    <a16:creationId xmlns:a16="http://schemas.microsoft.com/office/drawing/2014/main" id="{31D77FB4-7247-449F-BB28-599490561C8E}"/>
                  </a:ext>
                </a:extLst>
              </p:cNvPr>
              <p:cNvSpPr>
                <a:spLocks/>
              </p:cNvSpPr>
              <p:nvPr/>
            </p:nvSpPr>
            <p:spPr bwMode="auto">
              <a:xfrm>
                <a:off x="3159125" y="4851400"/>
                <a:ext cx="34925"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ubicBezTo>
                      <a:pt x="15" y="24"/>
                      <a:pt x="18" y="23"/>
                      <a:pt x="20" y="21"/>
                    </a:cubicBezTo>
                    <a:cubicBezTo>
                      <a:pt x="23" y="18"/>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0" name="Freeform 140">
                <a:extLst>
                  <a:ext uri="{FF2B5EF4-FFF2-40B4-BE49-F238E27FC236}">
                    <a16:creationId xmlns:a16="http://schemas.microsoft.com/office/drawing/2014/main" id="{91D26068-0F7B-4F50-BE1F-3E1FBC3B10DA}"/>
                  </a:ext>
                </a:extLst>
              </p:cNvPr>
              <p:cNvSpPr>
                <a:spLocks/>
              </p:cNvSpPr>
              <p:nvPr/>
            </p:nvSpPr>
            <p:spPr bwMode="auto">
              <a:xfrm>
                <a:off x="3009900" y="5995988"/>
                <a:ext cx="34925"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ubicBezTo>
                      <a:pt x="22"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1" name="Freeform 141">
                <a:extLst>
                  <a:ext uri="{FF2B5EF4-FFF2-40B4-BE49-F238E27FC236}">
                    <a16:creationId xmlns:a16="http://schemas.microsoft.com/office/drawing/2014/main" id="{E2F97C4F-A9AC-4073-972A-92EFD1FAA48D}"/>
                  </a:ext>
                </a:extLst>
              </p:cNvPr>
              <p:cNvSpPr>
                <a:spLocks/>
              </p:cNvSpPr>
              <p:nvPr/>
            </p:nvSpPr>
            <p:spPr bwMode="auto">
              <a:xfrm>
                <a:off x="2957513" y="5995988"/>
                <a:ext cx="34925" cy="34925"/>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2" name="Freeform 142">
                <a:extLst>
                  <a:ext uri="{FF2B5EF4-FFF2-40B4-BE49-F238E27FC236}">
                    <a16:creationId xmlns:a16="http://schemas.microsoft.com/office/drawing/2014/main" id="{2FDD7F0D-794A-4633-B068-08BACA5D3705}"/>
                  </a:ext>
                </a:extLst>
              </p:cNvPr>
              <p:cNvSpPr>
                <a:spLocks/>
              </p:cNvSpPr>
              <p:nvPr/>
            </p:nvSpPr>
            <p:spPr bwMode="auto">
              <a:xfrm>
                <a:off x="3062288" y="5995988"/>
                <a:ext cx="33338"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ubicBezTo>
                      <a:pt x="22" y="18"/>
                      <a:pt x="24" y="15"/>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3" name="Freeform 143">
                <a:extLst>
                  <a:ext uri="{FF2B5EF4-FFF2-40B4-BE49-F238E27FC236}">
                    <a16:creationId xmlns:a16="http://schemas.microsoft.com/office/drawing/2014/main" id="{4F305728-4C57-45AB-BDE3-1282AD0EF211}"/>
                  </a:ext>
                </a:extLst>
              </p:cNvPr>
              <p:cNvSpPr>
                <a:spLocks/>
              </p:cNvSpPr>
              <p:nvPr/>
            </p:nvSpPr>
            <p:spPr bwMode="auto">
              <a:xfrm>
                <a:off x="3111500" y="5995988"/>
                <a:ext cx="33338" cy="34925"/>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4" name="Freeform 144">
                <a:extLst>
                  <a:ext uri="{FF2B5EF4-FFF2-40B4-BE49-F238E27FC236}">
                    <a16:creationId xmlns:a16="http://schemas.microsoft.com/office/drawing/2014/main" id="{054BB265-0C92-4FD8-9523-D5F6081EA98F}"/>
                  </a:ext>
                </a:extLst>
              </p:cNvPr>
              <p:cNvSpPr>
                <a:spLocks/>
              </p:cNvSpPr>
              <p:nvPr/>
            </p:nvSpPr>
            <p:spPr bwMode="auto">
              <a:xfrm>
                <a:off x="3221038" y="5995988"/>
                <a:ext cx="33338" cy="34925"/>
              </a:xfrm>
              <a:custGeom>
                <a:avLst/>
                <a:gdLst>
                  <a:gd name="T0" fmla="*/ 12 w 24"/>
                  <a:gd name="T1" fmla="*/ 24 h 24"/>
                  <a:gd name="T2" fmla="*/ 20 w 24"/>
                  <a:gd name="T3" fmla="*/ 20 h 24"/>
                  <a:gd name="T4" fmla="*/ 24 w 24"/>
                  <a:gd name="T5" fmla="*/ 12 h 24"/>
                  <a:gd name="T6" fmla="*/ 20 w 24"/>
                  <a:gd name="T7" fmla="*/ 3 h 24"/>
                  <a:gd name="T8" fmla="*/ 12 w 24"/>
                  <a:gd name="T9" fmla="*/ 0 h 24"/>
                  <a:gd name="T10" fmla="*/ 3 w 24"/>
                  <a:gd name="T11" fmla="*/ 3 h 24"/>
                  <a:gd name="T12" fmla="*/ 0 w 24"/>
                  <a:gd name="T13" fmla="*/ 12 h 24"/>
                  <a:gd name="T14" fmla="*/ 3 w 24"/>
                  <a:gd name="T15" fmla="*/ 20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0"/>
                    </a:cubicBezTo>
                    <a:cubicBezTo>
                      <a:pt x="23" y="18"/>
                      <a:pt x="24" y="15"/>
                      <a:pt x="24" y="12"/>
                    </a:cubicBezTo>
                    <a:cubicBezTo>
                      <a:pt x="24" y="9"/>
                      <a:pt x="23" y="6"/>
                      <a:pt x="20" y="3"/>
                    </a:cubicBezTo>
                    <a:cubicBezTo>
                      <a:pt x="18" y="1"/>
                      <a:pt x="15" y="0"/>
                      <a:pt x="12" y="0"/>
                    </a:cubicBezTo>
                    <a:cubicBezTo>
                      <a:pt x="9" y="0"/>
                      <a:pt x="6" y="1"/>
                      <a:pt x="3" y="3"/>
                    </a:cubicBezTo>
                    <a:cubicBezTo>
                      <a:pt x="1" y="6"/>
                      <a:pt x="0" y="9"/>
                      <a:pt x="0" y="12"/>
                    </a:cubicBezTo>
                    <a:cubicBezTo>
                      <a:pt x="0" y="15"/>
                      <a:pt x="1" y="18"/>
                      <a:pt x="3" y="20"/>
                    </a:cubicBezTo>
                    <a:cubicBezTo>
                      <a:pt x="6" y="23"/>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5" name="Freeform 145">
                <a:extLst>
                  <a:ext uri="{FF2B5EF4-FFF2-40B4-BE49-F238E27FC236}">
                    <a16:creationId xmlns:a16="http://schemas.microsoft.com/office/drawing/2014/main" id="{0F732D73-FCD0-44E4-AE4F-E567E50EF0A2}"/>
                  </a:ext>
                </a:extLst>
              </p:cNvPr>
              <p:cNvSpPr>
                <a:spLocks/>
              </p:cNvSpPr>
              <p:nvPr/>
            </p:nvSpPr>
            <p:spPr bwMode="auto">
              <a:xfrm>
                <a:off x="3281363" y="5995988"/>
                <a:ext cx="33338"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ubicBezTo>
                      <a:pt x="22" y="18"/>
                      <a:pt x="24" y="15"/>
                      <a:pt x="24" y="12"/>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6" name="Freeform 146">
                <a:extLst>
                  <a:ext uri="{FF2B5EF4-FFF2-40B4-BE49-F238E27FC236}">
                    <a16:creationId xmlns:a16="http://schemas.microsoft.com/office/drawing/2014/main" id="{8594A3C4-C0AD-4243-A9EF-05267718459D}"/>
                  </a:ext>
                </a:extLst>
              </p:cNvPr>
              <p:cNvSpPr>
                <a:spLocks/>
              </p:cNvSpPr>
              <p:nvPr/>
            </p:nvSpPr>
            <p:spPr bwMode="auto">
              <a:xfrm>
                <a:off x="3332163" y="5995988"/>
                <a:ext cx="33338" cy="34925"/>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9"/>
                      <a:pt x="23" y="6"/>
                      <a:pt x="21" y="3"/>
                    </a:cubicBezTo>
                    <a:cubicBezTo>
                      <a:pt x="19" y="1"/>
                      <a:pt x="16" y="0"/>
                      <a:pt x="12" y="0"/>
                    </a:cubicBezTo>
                    <a:cubicBezTo>
                      <a:pt x="9" y="0"/>
                      <a:pt x="6" y="1"/>
                      <a:pt x="4" y="3"/>
                    </a:cubicBezTo>
                    <a:cubicBezTo>
                      <a:pt x="2" y="6"/>
                      <a:pt x="0" y="9"/>
                      <a:pt x="0" y="12"/>
                    </a:cubicBezTo>
                    <a:cubicBezTo>
                      <a:pt x="0" y="15"/>
                      <a:pt x="2" y="18"/>
                      <a:pt x="4" y="20"/>
                    </a:cubicBezTo>
                    <a:cubicBezTo>
                      <a:pt x="6" y="23"/>
                      <a:pt x="9" y="24"/>
                      <a:pt x="12" y="24"/>
                    </a:cubicBezTo>
                    <a:cubicBezTo>
                      <a:pt x="16" y="24"/>
                      <a:pt x="19" y="23"/>
                      <a:pt x="21"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7" name="Freeform 147">
                <a:extLst>
                  <a:ext uri="{FF2B5EF4-FFF2-40B4-BE49-F238E27FC236}">
                    <a16:creationId xmlns:a16="http://schemas.microsoft.com/office/drawing/2014/main" id="{0E9D5599-D20F-45E7-A0E6-ACBF595BD02F}"/>
                  </a:ext>
                </a:extLst>
              </p:cNvPr>
              <p:cNvSpPr>
                <a:spLocks/>
              </p:cNvSpPr>
              <p:nvPr/>
            </p:nvSpPr>
            <p:spPr bwMode="auto">
              <a:xfrm>
                <a:off x="3392488" y="5995988"/>
                <a:ext cx="33338"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3"/>
                    </a:cubicBezTo>
                    <a:cubicBezTo>
                      <a:pt x="18" y="1"/>
                      <a:pt x="15" y="0"/>
                      <a:pt x="12" y="0"/>
                    </a:cubicBezTo>
                    <a:cubicBezTo>
                      <a:pt x="8" y="0"/>
                      <a:pt x="6" y="1"/>
                      <a:pt x="3" y="3"/>
                    </a:cubicBezTo>
                    <a:cubicBezTo>
                      <a:pt x="1" y="6"/>
                      <a:pt x="0" y="9"/>
                      <a:pt x="0" y="12"/>
                    </a:cubicBezTo>
                    <a:cubicBezTo>
                      <a:pt x="0" y="15"/>
                      <a:pt x="1" y="18"/>
                      <a:pt x="3" y="20"/>
                    </a:cubicBezTo>
                    <a:cubicBezTo>
                      <a:pt x="6" y="23"/>
                      <a:pt x="8" y="24"/>
                      <a:pt x="12" y="24"/>
                    </a:cubicBezTo>
                    <a:cubicBezTo>
                      <a:pt x="15" y="24"/>
                      <a:pt x="18" y="23"/>
                      <a:pt x="20"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8" name="Freeform 148">
                <a:extLst>
                  <a:ext uri="{FF2B5EF4-FFF2-40B4-BE49-F238E27FC236}">
                    <a16:creationId xmlns:a16="http://schemas.microsoft.com/office/drawing/2014/main" id="{4CD8BBE3-0A05-48D5-8F2A-F3954795CDAD}"/>
                  </a:ext>
                </a:extLst>
              </p:cNvPr>
              <p:cNvSpPr>
                <a:spLocks/>
              </p:cNvSpPr>
              <p:nvPr/>
            </p:nvSpPr>
            <p:spPr bwMode="auto">
              <a:xfrm>
                <a:off x="2659063" y="5203825"/>
                <a:ext cx="33338" cy="34925"/>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ubicBezTo>
                      <a:pt x="23" y="19"/>
                      <a:pt x="24" y="16"/>
                      <a:pt x="24" y="12"/>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9" name="Freeform 149">
                <a:extLst>
                  <a:ext uri="{FF2B5EF4-FFF2-40B4-BE49-F238E27FC236}">
                    <a16:creationId xmlns:a16="http://schemas.microsoft.com/office/drawing/2014/main" id="{6D97ECD8-59BD-4E0C-840D-A8AD1CEF005F}"/>
                  </a:ext>
                </a:extLst>
              </p:cNvPr>
              <p:cNvSpPr>
                <a:spLocks/>
              </p:cNvSpPr>
              <p:nvPr/>
            </p:nvSpPr>
            <p:spPr bwMode="auto">
              <a:xfrm>
                <a:off x="3121025" y="5157788"/>
                <a:ext cx="34925" cy="33338"/>
              </a:xfrm>
              <a:custGeom>
                <a:avLst/>
                <a:gdLst>
                  <a:gd name="T0" fmla="*/ 24 w 24"/>
                  <a:gd name="T1" fmla="*/ 12 h 24"/>
                  <a:gd name="T2" fmla="*/ 21 w 24"/>
                  <a:gd name="T3" fmla="*/ 4 h 24"/>
                  <a:gd name="T4" fmla="*/ 12 w 24"/>
                  <a:gd name="T5" fmla="*/ 0 h 24"/>
                  <a:gd name="T6" fmla="*/ 4 w 24"/>
                  <a:gd name="T7" fmla="*/ 4 h 24"/>
                  <a:gd name="T8" fmla="*/ 0 w 24"/>
                  <a:gd name="T9" fmla="*/ 12 h 24"/>
                  <a:gd name="T10" fmla="*/ 4 w 24"/>
                  <a:gd name="T11" fmla="*/ 21 h 24"/>
                  <a:gd name="T12" fmla="*/ 12 w 24"/>
                  <a:gd name="T13" fmla="*/ 24 h 24"/>
                  <a:gd name="T14" fmla="*/ 21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4"/>
                    </a:cubicBezTo>
                    <a:cubicBezTo>
                      <a:pt x="18" y="1"/>
                      <a:pt x="16" y="0"/>
                      <a:pt x="12" y="0"/>
                    </a:cubicBezTo>
                    <a:cubicBezTo>
                      <a:pt x="9" y="0"/>
                      <a:pt x="6" y="1"/>
                      <a:pt x="4" y="4"/>
                    </a:cubicBezTo>
                    <a:cubicBezTo>
                      <a:pt x="1" y="6"/>
                      <a:pt x="0" y="9"/>
                      <a:pt x="0" y="12"/>
                    </a:cubicBezTo>
                    <a:cubicBezTo>
                      <a:pt x="0" y="16"/>
                      <a:pt x="1" y="18"/>
                      <a:pt x="4" y="21"/>
                    </a:cubicBezTo>
                    <a:cubicBezTo>
                      <a:pt x="6" y="23"/>
                      <a:pt x="9" y="24"/>
                      <a:pt x="12" y="24"/>
                    </a:cubicBezTo>
                    <a:cubicBezTo>
                      <a:pt x="16" y="24"/>
                      <a:pt x="18" y="23"/>
                      <a:pt x="21" y="21"/>
                    </a:cubicBezTo>
                    <a:cubicBezTo>
                      <a:pt x="23" y="18"/>
                      <a:pt x="24" y="16"/>
                      <a:pt x="24" y="12"/>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0" name="Freeform 150">
                <a:extLst>
                  <a:ext uri="{FF2B5EF4-FFF2-40B4-BE49-F238E27FC236}">
                    <a16:creationId xmlns:a16="http://schemas.microsoft.com/office/drawing/2014/main" id="{DBB9ACAD-4699-4E26-9D66-A00FD325B672}"/>
                  </a:ext>
                </a:extLst>
              </p:cNvPr>
              <p:cNvSpPr>
                <a:spLocks/>
              </p:cNvSpPr>
              <p:nvPr/>
            </p:nvSpPr>
            <p:spPr bwMode="auto">
              <a:xfrm>
                <a:off x="1987550" y="5184775"/>
                <a:ext cx="33338" cy="33338"/>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8"/>
                      <a:pt x="22" y="5"/>
                      <a:pt x="20" y="3"/>
                    </a:cubicBezTo>
                    <a:cubicBezTo>
                      <a:pt x="18" y="1"/>
                      <a:pt x="15" y="0"/>
                      <a:pt x="12" y="0"/>
                    </a:cubicBezTo>
                    <a:cubicBezTo>
                      <a:pt x="8" y="0"/>
                      <a:pt x="5" y="1"/>
                      <a:pt x="3" y="3"/>
                    </a:cubicBezTo>
                    <a:cubicBezTo>
                      <a:pt x="1" y="5"/>
                      <a:pt x="0" y="8"/>
                      <a:pt x="0" y="12"/>
                    </a:cubicBezTo>
                    <a:cubicBezTo>
                      <a:pt x="0" y="15"/>
                      <a:pt x="1" y="18"/>
                      <a:pt x="3" y="20"/>
                    </a:cubicBezTo>
                    <a:cubicBezTo>
                      <a:pt x="5" y="22"/>
                      <a:pt x="8" y="24"/>
                      <a:pt x="12" y="24"/>
                    </a:cubicBezTo>
                    <a:cubicBezTo>
                      <a:pt x="15" y="24"/>
                      <a:pt x="18" y="22"/>
                      <a:pt x="20" y="20"/>
                    </a:cubicBezTo>
                    <a:cubicBezTo>
                      <a:pt x="22" y="18"/>
                      <a:pt x="24" y="15"/>
                      <a:pt x="24" y="12"/>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1" name="Freeform 151">
                <a:extLst>
                  <a:ext uri="{FF2B5EF4-FFF2-40B4-BE49-F238E27FC236}">
                    <a16:creationId xmlns:a16="http://schemas.microsoft.com/office/drawing/2014/main" id="{C9CD47BE-51ED-4FC6-9B06-646B7E992D67}"/>
                  </a:ext>
                </a:extLst>
              </p:cNvPr>
              <p:cNvSpPr>
                <a:spLocks/>
              </p:cNvSpPr>
              <p:nvPr/>
            </p:nvSpPr>
            <p:spPr bwMode="auto">
              <a:xfrm>
                <a:off x="1466850" y="5353050"/>
                <a:ext cx="34925"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ubicBezTo>
                      <a:pt x="23" y="19"/>
                      <a:pt x="24" y="16"/>
                      <a:pt x="24" y="12"/>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2" name="Freeform 152">
                <a:extLst>
                  <a:ext uri="{FF2B5EF4-FFF2-40B4-BE49-F238E27FC236}">
                    <a16:creationId xmlns:a16="http://schemas.microsoft.com/office/drawing/2014/main" id="{9EE786D4-744A-43C4-953A-AF15735887C7}"/>
                  </a:ext>
                </a:extLst>
              </p:cNvPr>
              <p:cNvSpPr>
                <a:spLocks/>
              </p:cNvSpPr>
              <p:nvPr/>
            </p:nvSpPr>
            <p:spPr bwMode="auto">
              <a:xfrm>
                <a:off x="3048000" y="5113338"/>
                <a:ext cx="33338" cy="34925"/>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9"/>
                      <a:pt x="23" y="6"/>
                      <a:pt x="21" y="3"/>
                    </a:cubicBezTo>
                    <a:cubicBezTo>
                      <a:pt x="18" y="1"/>
                      <a:pt x="16" y="0"/>
                      <a:pt x="12" y="0"/>
                    </a:cubicBezTo>
                    <a:cubicBezTo>
                      <a:pt x="9" y="0"/>
                      <a:pt x="6" y="1"/>
                      <a:pt x="4" y="3"/>
                    </a:cubicBezTo>
                    <a:cubicBezTo>
                      <a:pt x="1" y="6"/>
                      <a:pt x="0" y="9"/>
                      <a:pt x="0" y="12"/>
                    </a:cubicBezTo>
                    <a:cubicBezTo>
                      <a:pt x="0" y="15"/>
                      <a:pt x="1" y="18"/>
                      <a:pt x="4" y="20"/>
                    </a:cubicBezTo>
                    <a:cubicBezTo>
                      <a:pt x="6" y="23"/>
                      <a:pt x="9" y="24"/>
                      <a:pt x="12" y="24"/>
                    </a:cubicBezTo>
                    <a:cubicBezTo>
                      <a:pt x="16" y="24"/>
                      <a:pt x="18" y="23"/>
                      <a:pt x="21"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3" name="Freeform 153">
                <a:extLst>
                  <a:ext uri="{FF2B5EF4-FFF2-40B4-BE49-F238E27FC236}">
                    <a16:creationId xmlns:a16="http://schemas.microsoft.com/office/drawing/2014/main" id="{4CEE888E-A5EC-48E3-805F-C96FBCF78DCA}"/>
                  </a:ext>
                </a:extLst>
              </p:cNvPr>
              <p:cNvSpPr>
                <a:spLocks/>
              </p:cNvSpPr>
              <p:nvPr/>
            </p:nvSpPr>
            <p:spPr bwMode="auto">
              <a:xfrm>
                <a:off x="2366963" y="5067300"/>
                <a:ext cx="33338"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5"/>
                      <a:pt x="20" y="3"/>
                    </a:cubicBezTo>
                    <a:cubicBezTo>
                      <a:pt x="18" y="1"/>
                      <a:pt x="15" y="0"/>
                      <a:pt x="12" y="0"/>
                    </a:cubicBezTo>
                    <a:cubicBezTo>
                      <a:pt x="8" y="0"/>
                      <a:pt x="6" y="1"/>
                      <a:pt x="3" y="3"/>
                    </a:cubicBezTo>
                    <a:cubicBezTo>
                      <a:pt x="1" y="5"/>
                      <a:pt x="0" y="8"/>
                      <a:pt x="0" y="12"/>
                    </a:cubicBezTo>
                    <a:cubicBezTo>
                      <a:pt x="0" y="15"/>
                      <a:pt x="1" y="18"/>
                      <a:pt x="3" y="20"/>
                    </a:cubicBezTo>
                    <a:cubicBezTo>
                      <a:pt x="6" y="22"/>
                      <a:pt x="8" y="24"/>
                      <a:pt x="12" y="24"/>
                    </a:cubicBezTo>
                    <a:cubicBezTo>
                      <a:pt x="15" y="24"/>
                      <a:pt x="18" y="22"/>
                      <a:pt x="20"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4" name="Freeform 154">
                <a:extLst>
                  <a:ext uri="{FF2B5EF4-FFF2-40B4-BE49-F238E27FC236}">
                    <a16:creationId xmlns:a16="http://schemas.microsoft.com/office/drawing/2014/main" id="{606C1EDF-77F7-42F7-9CCE-ED15272B35D8}"/>
                  </a:ext>
                </a:extLst>
              </p:cNvPr>
              <p:cNvSpPr>
                <a:spLocks/>
              </p:cNvSpPr>
              <p:nvPr/>
            </p:nvSpPr>
            <p:spPr bwMode="auto">
              <a:xfrm>
                <a:off x="2020888" y="5491163"/>
                <a:ext cx="34925"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5" name="Freeform 155">
                <a:extLst>
                  <a:ext uri="{FF2B5EF4-FFF2-40B4-BE49-F238E27FC236}">
                    <a16:creationId xmlns:a16="http://schemas.microsoft.com/office/drawing/2014/main" id="{30002F45-4935-4EDE-8380-1F6D8C21BA16}"/>
                  </a:ext>
                </a:extLst>
              </p:cNvPr>
              <p:cNvSpPr>
                <a:spLocks/>
              </p:cNvSpPr>
              <p:nvPr/>
            </p:nvSpPr>
            <p:spPr bwMode="auto">
              <a:xfrm>
                <a:off x="2020888" y="5102225"/>
                <a:ext cx="34925" cy="34925"/>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9"/>
                      <a:pt x="23" y="6"/>
                      <a:pt x="20" y="3"/>
                    </a:cubicBezTo>
                    <a:cubicBezTo>
                      <a:pt x="18" y="1"/>
                      <a:pt x="15" y="0"/>
                      <a:pt x="12" y="0"/>
                    </a:cubicBezTo>
                    <a:cubicBezTo>
                      <a:pt x="8" y="0"/>
                      <a:pt x="6" y="1"/>
                      <a:pt x="3" y="3"/>
                    </a:cubicBezTo>
                    <a:cubicBezTo>
                      <a:pt x="1" y="6"/>
                      <a:pt x="0" y="9"/>
                      <a:pt x="0" y="12"/>
                    </a:cubicBezTo>
                    <a:cubicBezTo>
                      <a:pt x="0" y="15"/>
                      <a:pt x="1" y="18"/>
                      <a:pt x="3" y="20"/>
                    </a:cubicBezTo>
                    <a:cubicBezTo>
                      <a:pt x="6" y="23"/>
                      <a:pt x="8" y="24"/>
                      <a:pt x="12" y="24"/>
                    </a:cubicBezTo>
                    <a:cubicBezTo>
                      <a:pt x="15" y="24"/>
                      <a:pt x="18" y="23"/>
                      <a:pt x="20"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6" name="Freeform 156">
                <a:extLst>
                  <a:ext uri="{FF2B5EF4-FFF2-40B4-BE49-F238E27FC236}">
                    <a16:creationId xmlns:a16="http://schemas.microsoft.com/office/drawing/2014/main" id="{55B57C00-F071-49EB-9098-846670A2D693}"/>
                  </a:ext>
                </a:extLst>
              </p:cNvPr>
              <p:cNvSpPr>
                <a:spLocks/>
              </p:cNvSpPr>
              <p:nvPr/>
            </p:nvSpPr>
            <p:spPr bwMode="auto">
              <a:xfrm>
                <a:off x="1363663" y="5118100"/>
                <a:ext cx="33338" cy="3333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ubicBezTo>
                      <a:pt x="16" y="24"/>
                      <a:pt x="18" y="23"/>
                      <a:pt x="21"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7" name="Freeform 157">
                <a:extLst>
                  <a:ext uri="{FF2B5EF4-FFF2-40B4-BE49-F238E27FC236}">
                    <a16:creationId xmlns:a16="http://schemas.microsoft.com/office/drawing/2014/main" id="{A627FF6F-709C-46E3-A3E0-2F552DCF1B7E}"/>
                  </a:ext>
                </a:extLst>
              </p:cNvPr>
              <p:cNvSpPr>
                <a:spLocks/>
              </p:cNvSpPr>
              <p:nvPr/>
            </p:nvSpPr>
            <p:spPr bwMode="auto">
              <a:xfrm>
                <a:off x="1290638" y="5108575"/>
                <a:ext cx="34925"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5"/>
                      <a:pt x="20" y="3"/>
                    </a:cubicBezTo>
                    <a:cubicBezTo>
                      <a:pt x="18" y="1"/>
                      <a:pt x="15" y="0"/>
                      <a:pt x="12" y="0"/>
                    </a:cubicBezTo>
                    <a:cubicBezTo>
                      <a:pt x="9" y="0"/>
                      <a:pt x="6" y="1"/>
                      <a:pt x="3" y="3"/>
                    </a:cubicBezTo>
                    <a:cubicBezTo>
                      <a:pt x="1" y="5"/>
                      <a:pt x="0" y="8"/>
                      <a:pt x="0" y="12"/>
                    </a:cubicBezTo>
                    <a:cubicBezTo>
                      <a:pt x="0" y="15"/>
                      <a:pt x="1" y="18"/>
                      <a:pt x="3" y="20"/>
                    </a:cubicBezTo>
                    <a:cubicBezTo>
                      <a:pt x="6" y="22"/>
                      <a:pt x="9" y="24"/>
                      <a:pt x="12" y="24"/>
                    </a:cubicBezTo>
                    <a:cubicBezTo>
                      <a:pt x="15" y="24"/>
                      <a:pt x="18" y="22"/>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8" name="Freeform 158">
                <a:extLst>
                  <a:ext uri="{FF2B5EF4-FFF2-40B4-BE49-F238E27FC236}">
                    <a16:creationId xmlns:a16="http://schemas.microsoft.com/office/drawing/2014/main" id="{D86F433B-C54A-4917-B29F-6FB171A2689F}"/>
                  </a:ext>
                </a:extLst>
              </p:cNvPr>
              <p:cNvSpPr>
                <a:spLocks/>
              </p:cNvSpPr>
              <p:nvPr/>
            </p:nvSpPr>
            <p:spPr bwMode="auto">
              <a:xfrm>
                <a:off x="1397000" y="5191125"/>
                <a:ext cx="33338" cy="34925"/>
              </a:xfrm>
              <a:custGeom>
                <a:avLst/>
                <a:gdLst>
                  <a:gd name="T0" fmla="*/ 21 w 24"/>
                  <a:gd name="T1" fmla="*/ 21 h 24"/>
                  <a:gd name="T2" fmla="*/ 24 w 24"/>
                  <a:gd name="T3" fmla="*/ 12 h 24"/>
                  <a:gd name="T4" fmla="*/ 21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1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1"/>
                    </a:moveTo>
                    <a:cubicBezTo>
                      <a:pt x="23" y="18"/>
                      <a:pt x="24" y="16"/>
                      <a:pt x="24" y="12"/>
                    </a:cubicBezTo>
                    <a:cubicBezTo>
                      <a:pt x="24" y="9"/>
                      <a:pt x="23" y="6"/>
                      <a:pt x="21" y="4"/>
                    </a:cubicBezTo>
                    <a:cubicBezTo>
                      <a:pt x="18" y="1"/>
                      <a:pt x="16" y="0"/>
                      <a:pt x="12" y="0"/>
                    </a:cubicBezTo>
                    <a:cubicBezTo>
                      <a:pt x="9" y="0"/>
                      <a:pt x="6" y="1"/>
                      <a:pt x="4" y="4"/>
                    </a:cubicBezTo>
                    <a:cubicBezTo>
                      <a:pt x="1" y="6"/>
                      <a:pt x="0" y="9"/>
                      <a:pt x="0" y="12"/>
                    </a:cubicBezTo>
                    <a:cubicBezTo>
                      <a:pt x="0" y="16"/>
                      <a:pt x="1" y="18"/>
                      <a:pt x="4" y="21"/>
                    </a:cubicBezTo>
                    <a:cubicBezTo>
                      <a:pt x="6" y="23"/>
                      <a:pt x="9" y="24"/>
                      <a:pt x="12" y="24"/>
                    </a:cubicBezTo>
                    <a:cubicBezTo>
                      <a:pt x="16" y="24"/>
                      <a:pt x="18" y="23"/>
                      <a:pt x="21" y="21"/>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9" name="Freeform 159">
                <a:extLst>
                  <a:ext uri="{FF2B5EF4-FFF2-40B4-BE49-F238E27FC236}">
                    <a16:creationId xmlns:a16="http://schemas.microsoft.com/office/drawing/2014/main" id="{B876A11C-ECED-4EFC-A293-A8C7DB5205B2}"/>
                  </a:ext>
                </a:extLst>
              </p:cNvPr>
              <p:cNvSpPr>
                <a:spLocks/>
              </p:cNvSpPr>
              <p:nvPr/>
            </p:nvSpPr>
            <p:spPr bwMode="auto">
              <a:xfrm>
                <a:off x="1954213" y="5080000"/>
                <a:ext cx="33338"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0" name="Freeform 160">
                <a:extLst>
                  <a:ext uri="{FF2B5EF4-FFF2-40B4-BE49-F238E27FC236}">
                    <a16:creationId xmlns:a16="http://schemas.microsoft.com/office/drawing/2014/main" id="{D162FBB1-FBF4-4C09-9FDF-CE0E1E943AD1}"/>
                  </a:ext>
                </a:extLst>
              </p:cNvPr>
              <p:cNvSpPr>
                <a:spLocks/>
              </p:cNvSpPr>
              <p:nvPr/>
            </p:nvSpPr>
            <p:spPr bwMode="auto">
              <a:xfrm>
                <a:off x="2130425" y="5173663"/>
                <a:ext cx="33338" cy="33338"/>
              </a:xfrm>
              <a:custGeom>
                <a:avLst/>
                <a:gdLst>
                  <a:gd name="T0" fmla="*/ 20 w 24"/>
                  <a:gd name="T1" fmla="*/ 21 h 24"/>
                  <a:gd name="T2" fmla="*/ 24 w 24"/>
                  <a:gd name="T3" fmla="*/ 12 h 24"/>
                  <a:gd name="T4" fmla="*/ 20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9" y="0"/>
                      <a:pt x="6" y="2"/>
                      <a:pt x="4" y="4"/>
                    </a:cubicBezTo>
                    <a:cubicBezTo>
                      <a:pt x="1" y="6"/>
                      <a:pt x="0" y="9"/>
                      <a:pt x="0" y="12"/>
                    </a:cubicBezTo>
                    <a:cubicBezTo>
                      <a:pt x="0" y="16"/>
                      <a:pt x="1" y="19"/>
                      <a:pt x="4" y="21"/>
                    </a:cubicBezTo>
                    <a:cubicBezTo>
                      <a:pt x="6" y="23"/>
                      <a:pt x="9" y="24"/>
                      <a:pt x="12" y="24"/>
                    </a:cubicBezTo>
                    <a:cubicBezTo>
                      <a:pt x="15" y="24"/>
                      <a:pt x="18" y="23"/>
                      <a:pt x="20" y="21"/>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1" name="Freeform 161">
                <a:extLst>
                  <a:ext uri="{FF2B5EF4-FFF2-40B4-BE49-F238E27FC236}">
                    <a16:creationId xmlns:a16="http://schemas.microsoft.com/office/drawing/2014/main" id="{0DB0F0E7-C44A-43F5-A722-32D976F40300}"/>
                  </a:ext>
                </a:extLst>
              </p:cNvPr>
              <p:cNvSpPr>
                <a:spLocks/>
              </p:cNvSpPr>
              <p:nvPr/>
            </p:nvSpPr>
            <p:spPr bwMode="auto">
              <a:xfrm>
                <a:off x="2425700" y="5084763"/>
                <a:ext cx="34925" cy="3333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9" y="1"/>
                      <a:pt x="16" y="0"/>
                      <a:pt x="12" y="0"/>
                    </a:cubicBezTo>
                    <a:cubicBezTo>
                      <a:pt x="9" y="0"/>
                      <a:pt x="6" y="1"/>
                      <a:pt x="4" y="3"/>
                    </a:cubicBezTo>
                    <a:cubicBezTo>
                      <a:pt x="2" y="6"/>
                      <a:pt x="0" y="8"/>
                      <a:pt x="0" y="12"/>
                    </a:cubicBezTo>
                    <a:cubicBezTo>
                      <a:pt x="0" y="15"/>
                      <a:pt x="2" y="18"/>
                      <a:pt x="4" y="20"/>
                    </a:cubicBezTo>
                    <a:cubicBezTo>
                      <a:pt x="6" y="23"/>
                      <a:pt x="9" y="24"/>
                      <a:pt x="12" y="24"/>
                    </a:cubicBezTo>
                    <a:cubicBezTo>
                      <a:pt x="16" y="24"/>
                      <a:pt x="19" y="23"/>
                      <a:pt x="21"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2" name="Freeform 162">
                <a:extLst>
                  <a:ext uri="{FF2B5EF4-FFF2-40B4-BE49-F238E27FC236}">
                    <a16:creationId xmlns:a16="http://schemas.microsoft.com/office/drawing/2014/main" id="{8F653550-04B6-4013-9EAB-BD8DE54ACBCE}"/>
                  </a:ext>
                </a:extLst>
              </p:cNvPr>
              <p:cNvSpPr>
                <a:spLocks/>
              </p:cNvSpPr>
              <p:nvPr/>
            </p:nvSpPr>
            <p:spPr bwMode="auto">
              <a:xfrm>
                <a:off x="1644650" y="5108575"/>
                <a:ext cx="34925" cy="33338"/>
              </a:xfrm>
              <a:custGeom>
                <a:avLst/>
                <a:gdLst>
                  <a:gd name="T0" fmla="*/ 12 w 24"/>
                  <a:gd name="T1" fmla="*/ 24 h 24"/>
                  <a:gd name="T2" fmla="*/ 20 w 24"/>
                  <a:gd name="T3" fmla="*/ 20 h 24"/>
                  <a:gd name="T4" fmla="*/ 24 w 24"/>
                  <a:gd name="T5" fmla="*/ 12 h 24"/>
                  <a:gd name="T6" fmla="*/ 20 w 24"/>
                  <a:gd name="T7" fmla="*/ 3 h 24"/>
                  <a:gd name="T8" fmla="*/ 12 w 24"/>
                  <a:gd name="T9" fmla="*/ 0 h 24"/>
                  <a:gd name="T10" fmla="*/ 3 w 24"/>
                  <a:gd name="T11" fmla="*/ 3 h 24"/>
                  <a:gd name="T12" fmla="*/ 0 w 24"/>
                  <a:gd name="T13" fmla="*/ 12 h 24"/>
                  <a:gd name="T14" fmla="*/ 3 w 24"/>
                  <a:gd name="T15" fmla="*/ 20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2"/>
                      <a:pt x="20" y="20"/>
                    </a:cubicBezTo>
                    <a:cubicBezTo>
                      <a:pt x="22" y="18"/>
                      <a:pt x="24" y="15"/>
                      <a:pt x="24" y="12"/>
                    </a:cubicBezTo>
                    <a:cubicBezTo>
                      <a:pt x="24" y="8"/>
                      <a:pt x="22" y="5"/>
                      <a:pt x="20" y="3"/>
                    </a:cubicBezTo>
                    <a:cubicBezTo>
                      <a:pt x="18" y="1"/>
                      <a:pt x="15" y="0"/>
                      <a:pt x="12" y="0"/>
                    </a:cubicBezTo>
                    <a:cubicBezTo>
                      <a:pt x="8" y="0"/>
                      <a:pt x="5" y="1"/>
                      <a:pt x="3" y="3"/>
                    </a:cubicBezTo>
                    <a:cubicBezTo>
                      <a:pt x="1" y="5"/>
                      <a:pt x="0" y="8"/>
                      <a:pt x="0" y="12"/>
                    </a:cubicBezTo>
                    <a:cubicBezTo>
                      <a:pt x="0" y="15"/>
                      <a:pt x="1" y="18"/>
                      <a:pt x="3" y="20"/>
                    </a:cubicBezTo>
                    <a:cubicBezTo>
                      <a:pt x="5" y="22"/>
                      <a:pt x="8"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3" name="Freeform 163">
                <a:extLst>
                  <a:ext uri="{FF2B5EF4-FFF2-40B4-BE49-F238E27FC236}">
                    <a16:creationId xmlns:a16="http://schemas.microsoft.com/office/drawing/2014/main" id="{DF06D4B5-DACA-40D4-B48A-33F2792D019D}"/>
                  </a:ext>
                </a:extLst>
              </p:cNvPr>
              <p:cNvSpPr>
                <a:spLocks/>
              </p:cNvSpPr>
              <p:nvPr/>
            </p:nvSpPr>
            <p:spPr bwMode="auto">
              <a:xfrm>
                <a:off x="1577975" y="5108575"/>
                <a:ext cx="34925" cy="33338"/>
              </a:xfrm>
              <a:custGeom>
                <a:avLst/>
                <a:gdLst>
                  <a:gd name="T0" fmla="*/ 12 w 24"/>
                  <a:gd name="T1" fmla="*/ 24 h 24"/>
                  <a:gd name="T2" fmla="*/ 21 w 24"/>
                  <a:gd name="T3" fmla="*/ 20 h 24"/>
                  <a:gd name="T4" fmla="*/ 24 w 24"/>
                  <a:gd name="T5" fmla="*/ 12 h 24"/>
                  <a:gd name="T6" fmla="*/ 21 w 24"/>
                  <a:gd name="T7" fmla="*/ 3 h 24"/>
                  <a:gd name="T8" fmla="*/ 12 w 24"/>
                  <a:gd name="T9" fmla="*/ 0 h 24"/>
                  <a:gd name="T10" fmla="*/ 4 w 24"/>
                  <a:gd name="T11" fmla="*/ 3 h 24"/>
                  <a:gd name="T12" fmla="*/ 0 w 24"/>
                  <a:gd name="T13" fmla="*/ 12 h 24"/>
                  <a:gd name="T14" fmla="*/ 4 w 24"/>
                  <a:gd name="T15" fmla="*/ 20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6" y="24"/>
                      <a:pt x="19" y="22"/>
                      <a:pt x="21" y="20"/>
                    </a:cubicBezTo>
                    <a:cubicBezTo>
                      <a:pt x="23" y="18"/>
                      <a:pt x="24" y="15"/>
                      <a:pt x="24" y="12"/>
                    </a:cubicBezTo>
                    <a:cubicBezTo>
                      <a:pt x="24" y="8"/>
                      <a:pt x="23" y="5"/>
                      <a:pt x="21" y="3"/>
                    </a:cubicBezTo>
                    <a:cubicBezTo>
                      <a:pt x="19" y="1"/>
                      <a:pt x="16" y="0"/>
                      <a:pt x="12" y="0"/>
                    </a:cubicBezTo>
                    <a:cubicBezTo>
                      <a:pt x="9" y="0"/>
                      <a:pt x="6" y="1"/>
                      <a:pt x="4" y="3"/>
                    </a:cubicBezTo>
                    <a:cubicBezTo>
                      <a:pt x="2" y="5"/>
                      <a:pt x="0" y="8"/>
                      <a:pt x="0" y="12"/>
                    </a:cubicBezTo>
                    <a:cubicBezTo>
                      <a:pt x="0" y="15"/>
                      <a:pt x="2" y="18"/>
                      <a:pt x="4" y="20"/>
                    </a:cubicBezTo>
                    <a:cubicBezTo>
                      <a:pt x="6" y="22"/>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4" name="Freeform 164">
                <a:extLst>
                  <a:ext uri="{FF2B5EF4-FFF2-40B4-BE49-F238E27FC236}">
                    <a16:creationId xmlns:a16="http://schemas.microsoft.com/office/drawing/2014/main" id="{D3B88750-55F3-4F16-878C-9E5D749CA7E7}"/>
                  </a:ext>
                </a:extLst>
              </p:cNvPr>
              <p:cNvSpPr>
                <a:spLocks/>
              </p:cNvSpPr>
              <p:nvPr/>
            </p:nvSpPr>
            <p:spPr bwMode="auto">
              <a:xfrm>
                <a:off x="2092325" y="5097463"/>
                <a:ext cx="33338" cy="33338"/>
              </a:xfrm>
              <a:custGeom>
                <a:avLst/>
                <a:gdLst>
                  <a:gd name="T0" fmla="*/ 12 w 24"/>
                  <a:gd name="T1" fmla="*/ 24 h 24"/>
                  <a:gd name="T2" fmla="*/ 20 w 24"/>
                  <a:gd name="T3" fmla="*/ 21 h 24"/>
                  <a:gd name="T4" fmla="*/ 24 w 24"/>
                  <a:gd name="T5" fmla="*/ 12 h 24"/>
                  <a:gd name="T6" fmla="*/ 20 w 24"/>
                  <a:gd name="T7" fmla="*/ 4 h 24"/>
                  <a:gd name="T8" fmla="*/ 12 w 24"/>
                  <a:gd name="T9" fmla="*/ 0 h 24"/>
                  <a:gd name="T10" fmla="*/ 3 w 24"/>
                  <a:gd name="T11" fmla="*/ 4 h 24"/>
                  <a:gd name="T12" fmla="*/ 0 w 24"/>
                  <a:gd name="T13" fmla="*/ 12 h 24"/>
                  <a:gd name="T14" fmla="*/ 3 w 24"/>
                  <a:gd name="T15" fmla="*/ 21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1"/>
                    </a:cubicBezTo>
                    <a:cubicBezTo>
                      <a:pt x="23" y="19"/>
                      <a:pt x="24" y="16"/>
                      <a:pt x="24" y="12"/>
                    </a:cubicBezTo>
                    <a:cubicBezTo>
                      <a:pt x="24" y="9"/>
                      <a:pt x="23" y="6"/>
                      <a:pt x="20" y="4"/>
                    </a:cubicBezTo>
                    <a:cubicBezTo>
                      <a:pt x="18" y="2"/>
                      <a:pt x="15" y="0"/>
                      <a:pt x="12" y="0"/>
                    </a:cubicBezTo>
                    <a:cubicBezTo>
                      <a:pt x="8" y="0"/>
                      <a:pt x="6" y="2"/>
                      <a:pt x="3" y="4"/>
                    </a:cubicBezTo>
                    <a:cubicBezTo>
                      <a:pt x="1" y="6"/>
                      <a:pt x="0" y="9"/>
                      <a:pt x="0" y="12"/>
                    </a:cubicBezTo>
                    <a:cubicBezTo>
                      <a:pt x="0" y="16"/>
                      <a:pt x="1" y="19"/>
                      <a:pt x="3" y="21"/>
                    </a:cubicBezTo>
                    <a:cubicBezTo>
                      <a:pt x="6" y="23"/>
                      <a:pt x="8"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5" name="Freeform 165">
                <a:extLst>
                  <a:ext uri="{FF2B5EF4-FFF2-40B4-BE49-F238E27FC236}">
                    <a16:creationId xmlns:a16="http://schemas.microsoft.com/office/drawing/2014/main" id="{38879ACF-6787-4EE2-8D73-78FF54F69582}"/>
                  </a:ext>
                </a:extLst>
              </p:cNvPr>
              <p:cNvSpPr>
                <a:spLocks/>
              </p:cNvSpPr>
              <p:nvPr/>
            </p:nvSpPr>
            <p:spPr bwMode="auto">
              <a:xfrm>
                <a:off x="2146300" y="5045075"/>
                <a:ext cx="34925" cy="33338"/>
              </a:xfrm>
              <a:custGeom>
                <a:avLst/>
                <a:gdLst>
                  <a:gd name="T0" fmla="*/ 12 w 24"/>
                  <a:gd name="T1" fmla="*/ 24 h 24"/>
                  <a:gd name="T2" fmla="*/ 21 w 24"/>
                  <a:gd name="T3" fmla="*/ 20 h 24"/>
                  <a:gd name="T4" fmla="*/ 24 w 24"/>
                  <a:gd name="T5" fmla="*/ 12 h 24"/>
                  <a:gd name="T6" fmla="*/ 21 w 24"/>
                  <a:gd name="T7" fmla="*/ 3 h 24"/>
                  <a:gd name="T8" fmla="*/ 12 w 24"/>
                  <a:gd name="T9" fmla="*/ 0 h 24"/>
                  <a:gd name="T10" fmla="*/ 4 w 24"/>
                  <a:gd name="T11" fmla="*/ 3 h 24"/>
                  <a:gd name="T12" fmla="*/ 0 w 24"/>
                  <a:gd name="T13" fmla="*/ 12 h 24"/>
                  <a:gd name="T14" fmla="*/ 4 w 24"/>
                  <a:gd name="T15" fmla="*/ 20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6" y="24"/>
                      <a:pt x="18" y="23"/>
                      <a:pt x="21" y="20"/>
                    </a:cubicBezTo>
                    <a:cubicBezTo>
                      <a:pt x="23" y="18"/>
                      <a:pt x="24" y="15"/>
                      <a:pt x="24" y="12"/>
                    </a:cubicBezTo>
                    <a:cubicBezTo>
                      <a:pt x="24" y="9"/>
                      <a:pt x="23" y="6"/>
                      <a:pt x="21" y="3"/>
                    </a:cubicBezTo>
                    <a:cubicBezTo>
                      <a:pt x="18" y="1"/>
                      <a:pt x="16" y="0"/>
                      <a:pt x="12" y="0"/>
                    </a:cubicBezTo>
                    <a:cubicBezTo>
                      <a:pt x="9" y="0"/>
                      <a:pt x="6" y="1"/>
                      <a:pt x="4" y="3"/>
                    </a:cubicBezTo>
                    <a:cubicBezTo>
                      <a:pt x="1" y="6"/>
                      <a:pt x="0" y="9"/>
                      <a:pt x="0" y="12"/>
                    </a:cubicBezTo>
                    <a:cubicBezTo>
                      <a:pt x="0" y="15"/>
                      <a:pt x="1" y="18"/>
                      <a:pt x="4" y="20"/>
                    </a:cubicBezTo>
                    <a:cubicBezTo>
                      <a:pt x="6" y="23"/>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6" name="Freeform 166">
                <a:extLst>
                  <a:ext uri="{FF2B5EF4-FFF2-40B4-BE49-F238E27FC236}">
                    <a16:creationId xmlns:a16="http://schemas.microsoft.com/office/drawing/2014/main" id="{9E6BEE12-F9C6-434E-9AC7-14C2F506668A}"/>
                  </a:ext>
                </a:extLst>
              </p:cNvPr>
              <p:cNvSpPr>
                <a:spLocks/>
              </p:cNvSpPr>
              <p:nvPr/>
            </p:nvSpPr>
            <p:spPr bwMode="auto">
              <a:xfrm>
                <a:off x="2692400" y="5081588"/>
                <a:ext cx="34925" cy="33338"/>
              </a:xfrm>
              <a:custGeom>
                <a:avLst/>
                <a:gdLst>
                  <a:gd name="T0" fmla="*/ 12 w 24"/>
                  <a:gd name="T1" fmla="*/ 24 h 24"/>
                  <a:gd name="T2" fmla="*/ 20 w 24"/>
                  <a:gd name="T3" fmla="*/ 20 h 24"/>
                  <a:gd name="T4" fmla="*/ 24 w 24"/>
                  <a:gd name="T5" fmla="*/ 12 h 24"/>
                  <a:gd name="T6" fmla="*/ 20 w 24"/>
                  <a:gd name="T7" fmla="*/ 3 h 24"/>
                  <a:gd name="T8" fmla="*/ 12 w 24"/>
                  <a:gd name="T9" fmla="*/ 0 h 24"/>
                  <a:gd name="T10" fmla="*/ 3 w 24"/>
                  <a:gd name="T11" fmla="*/ 3 h 24"/>
                  <a:gd name="T12" fmla="*/ 0 w 24"/>
                  <a:gd name="T13" fmla="*/ 12 h 24"/>
                  <a:gd name="T14" fmla="*/ 3 w 24"/>
                  <a:gd name="T15" fmla="*/ 20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0"/>
                    </a:cubicBezTo>
                    <a:cubicBezTo>
                      <a:pt x="22" y="18"/>
                      <a:pt x="24" y="15"/>
                      <a:pt x="24" y="12"/>
                    </a:cubicBezTo>
                    <a:cubicBezTo>
                      <a:pt x="24" y="8"/>
                      <a:pt x="22" y="6"/>
                      <a:pt x="20" y="3"/>
                    </a:cubicBezTo>
                    <a:cubicBezTo>
                      <a:pt x="18" y="1"/>
                      <a:pt x="15" y="0"/>
                      <a:pt x="12" y="0"/>
                    </a:cubicBezTo>
                    <a:cubicBezTo>
                      <a:pt x="8" y="0"/>
                      <a:pt x="5" y="1"/>
                      <a:pt x="3" y="3"/>
                    </a:cubicBezTo>
                    <a:cubicBezTo>
                      <a:pt x="1" y="6"/>
                      <a:pt x="0" y="8"/>
                      <a:pt x="0" y="12"/>
                    </a:cubicBezTo>
                    <a:cubicBezTo>
                      <a:pt x="0" y="15"/>
                      <a:pt x="1" y="18"/>
                      <a:pt x="3" y="20"/>
                    </a:cubicBezTo>
                    <a:cubicBezTo>
                      <a:pt x="5" y="23"/>
                      <a:pt x="8"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7" name="Freeform 167">
                <a:extLst>
                  <a:ext uri="{FF2B5EF4-FFF2-40B4-BE49-F238E27FC236}">
                    <a16:creationId xmlns:a16="http://schemas.microsoft.com/office/drawing/2014/main" id="{194B2191-82CE-4A21-8858-D1ACC677C77A}"/>
                  </a:ext>
                </a:extLst>
              </p:cNvPr>
              <p:cNvSpPr>
                <a:spLocks/>
              </p:cNvSpPr>
              <p:nvPr/>
            </p:nvSpPr>
            <p:spPr bwMode="auto">
              <a:xfrm>
                <a:off x="2625725" y="5124450"/>
                <a:ext cx="33338" cy="33338"/>
              </a:xfrm>
              <a:custGeom>
                <a:avLst/>
                <a:gdLst>
                  <a:gd name="T0" fmla="*/ 12 w 24"/>
                  <a:gd name="T1" fmla="*/ 24 h 24"/>
                  <a:gd name="T2" fmla="*/ 20 w 24"/>
                  <a:gd name="T3" fmla="*/ 21 h 24"/>
                  <a:gd name="T4" fmla="*/ 24 w 24"/>
                  <a:gd name="T5" fmla="*/ 12 h 24"/>
                  <a:gd name="T6" fmla="*/ 20 w 24"/>
                  <a:gd name="T7" fmla="*/ 4 h 24"/>
                  <a:gd name="T8" fmla="*/ 12 w 24"/>
                  <a:gd name="T9" fmla="*/ 0 h 24"/>
                  <a:gd name="T10" fmla="*/ 3 w 24"/>
                  <a:gd name="T11" fmla="*/ 4 h 24"/>
                  <a:gd name="T12" fmla="*/ 0 w 24"/>
                  <a:gd name="T13" fmla="*/ 12 h 24"/>
                  <a:gd name="T14" fmla="*/ 3 w 24"/>
                  <a:gd name="T15" fmla="*/ 21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1"/>
                    </a:cubicBezTo>
                    <a:cubicBezTo>
                      <a:pt x="23" y="18"/>
                      <a:pt x="24" y="16"/>
                      <a:pt x="24" y="12"/>
                    </a:cubicBez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8" name="Freeform 168">
                <a:extLst>
                  <a:ext uri="{FF2B5EF4-FFF2-40B4-BE49-F238E27FC236}">
                    <a16:creationId xmlns:a16="http://schemas.microsoft.com/office/drawing/2014/main" id="{B4E8DD19-715F-470E-BF35-3B6FC8E54DE7}"/>
                  </a:ext>
                </a:extLst>
              </p:cNvPr>
              <p:cNvSpPr>
                <a:spLocks/>
              </p:cNvSpPr>
              <p:nvPr/>
            </p:nvSpPr>
            <p:spPr bwMode="auto">
              <a:xfrm>
                <a:off x="3235325" y="5073650"/>
                <a:ext cx="34925" cy="33338"/>
              </a:xfrm>
              <a:custGeom>
                <a:avLst/>
                <a:gdLst>
                  <a:gd name="T0" fmla="*/ 12 w 24"/>
                  <a:gd name="T1" fmla="*/ 24 h 24"/>
                  <a:gd name="T2" fmla="*/ 20 w 24"/>
                  <a:gd name="T3" fmla="*/ 21 h 24"/>
                  <a:gd name="T4" fmla="*/ 24 w 24"/>
                  <a:gd name="T5" fmla="*/ 12 h 24"/>
                  <a:gd name="T6" fmla="*/ 20 w 24"/>
                  <a:gd name="T7" fmla="*/ 4 h 24"/>
                  <a:gd name="T8" fmla="*/ 12 w 24"/>
                  <a:gd name="T9" fmla="*/ 0 h 24"/>
                  <a:gd name="T10" fmla="*/ 3 w 24"/>
                  <a:gd name="T11" fmla="*/ 4 h 24"/>
                  <a:gd name="T12" fmla="*/ 0 w 24"/>
                  <a:gd name="T13" fmla="*/ 12 h 24"/>
                  <a:gd name="T14" fmla="*/ 3 w 24"/>
                  <a:gd name="T15" fmla="*/ 21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1"/>
                    </a:cubicBezTo>
                    <a:cubicBezTo>
                      <a:pt x="23" y="19"/>
                      <a:pt x="24" y="16"/>
                      <a:pt x="24" y="12"/>
                    </a:cubicBez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39" name="Freeform 169">
                <a:extLst>
                  <a:ext uri="{FF2B5EF4-FFF2-40B4-BE49-F238E27FC236}">
                    <a16:creationId xmlns:a16="http://schemas.microsoft.com/office/drawing/2014/main" id="{253D107E-2C09-4B8A-8609-42A801192D8B}"/>
                  </a:ext>
                </a:extLst>
              </p:cNvPr>
              <p:cNvSpPr>
                <a:spLocks/>
              </p:cNvSpPr>
              <p:nvPr/>
            </p:nvSpPr>
            <p:spPr bwMode="auto">
              <a:xfrm>
                <a:off x="3270250" y="5102225"/>
                <a:ext cx="33338" cy="34925"/>
              </a:xfrm>
              <a:custGeom>
                <a:avLst/>
                <a:gdLst>
                  <a:gd name="T0" fmla="*/ 24 w 24"/>
                  <a:gd name="T1" fmla="*/ 12 h 24"/>
                  <a:gd name="T2" fmla="*/ 21 w 24"/>
                  <a:gd name="T3" fmla="*/ 3 h 24"/>
                  <a:gd name="T4" fmla="*/ 12 w 24"/>
                  <a:gd name="T5" fmla="*/ 0 h 24"/>
                  <a:gd name="T6" fmla="*/ 4 w 24"/>
                  <a:gd name="T7" fmla="*/ 3 h 24"/>
                  <a:gd name="T8" fmla="*/ 0 w 24"/>
                  <a:gd name="T9" fmla="*/ 12 h 24"/>
                  <a:gd name="T10" fmla="*/ 4 w 24"/>
                  <a:gd name="T11" fmla="*/ 20 h 24"/>
                  <a:gd name="T12" fmla="*/ 12 w 24"/>
                  <a:gd name="T13" fmla="*/ 24 h 24"/>
                  <a:gd name="T14" fmla="*/ 21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3"/>
                    </a:cubicBezTo>
                    <a:cubicBezTo>
                      <a:pt x="19" y="1"/>
                      <a:pt x="16" y="0"/>
                      <a:pt x="12" y="0"/>
                    </a:cubicBezTo>
                    <a:cubicBezTo>
                      <a:pt x="9" y="0"/>
                      <a:pt x="6" y="1"/>
                      <a:pt x="4" y="3"/>
                    </a:cubicBezTo>
                    <a:cubicBezTo>
                      <a:pt x="2" y="6"/>
                      <a:pt x="0" y="9"/>
                      <a:pt x="0" y="12"/>
                    </a:cubicBezTo>
                    <a:cubicBezTo>
                      <a:pt x="0" y="15"/>
                      <a:pt x="2" y="18"/>
                      <a:pt x="4" y="20"/>
                    </a:cubicBezTo>
                    <a:cubicBezTo>
                      <a:pt x="6" y="23"/>
                      <a:pt x="9" y="24"/>
                      <a:pt x="12" y="24"/>
                    </a:cubicBezTo>
                    <a:cubicBezTo>
                      <a:pt x="16" y="24"/>
                      <a:pt x="19" y="23"/>
                      <a:pt x="21"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0" name="Freeform 170">
                <a:extLst>
                  <a:ext uri="{FF2B5EF4-FFF2-40B4-BE49-F238E27FC236}">
                    <a16:creationId xmlns:a16="http://schemas.microsoft.com/office/drawing/2014/main" id="{F802E345-C9BB-4153-B0B3-9B1682254AFE}"/>
                  </a:ext>
                </a:extLst>
              </p:cNvPr>
              <p:cNvSpPr>
                <a:spLocks/>
              </p:cNvSpPr>
              <p:nvPr/>
            </p:nvSpPr>
            <p:spPr bwMode="auto">
              <a:xfrm>
                <a:off x="3081338" y="4999038"/>
                <a:ext cx="34925" cy="33338"/>
              </a:xfrm>
              <a:custGeom>
                <a:avLst/>
                <a:gdLst>
                  <a:gd name="T0" fmla="*/ 24 w 24"/>
                  <a:gd name="T1" fmla="*/ 12 h 24"/>
                  <a:gd name="T2" fmla="*/ 21 w 24"/>
                  <a:gd name="T3" fmla="*/ 3 h 24"/>
                  <a:gd name="T4" fmla="*/ 12 w 24"/>
                  <a:gd name="T5" fmla="*/ 0 h 24"/>
                  <a:gd name="T6" fmla="*/ 4 w 24"/>
                  <a:gd name="T7" fmla="*/ 3 h 24"/>
                  <a:gd name="T8" fmla="*/ 0 w 24"/>
                  <a:gd name="T9" fmla="*/ 12 h 24"/>
                  <a:gd name="T10" fmla="*/ 4 w 24"/>
                  <a:gd name="T11" fmla="*/ 20 h 24"/>
                  <a:gd name="T12" fmla="*/ 12 w 24"/>
                  <a:gd name="T13" fmla="*/ 24 h 24"/>
                  <a:gd name="T14" fmla="*/ 21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3"/>
                    </a:cubicBezTo>
                    <a:cubicBezTo>
                      <a:pt x="18" y="1"/>
                      <a:pt x="16" y="0"/>
                      <a:pt x="12" y="0"/>
                    </a:cubicBezTo>
                    <a:cubicBezTo>
                      <a:pt x="9" y="0"/>
                      <a:pt x="6" y="1"/>
                      <a:pt x="4" y="3"/>
                    </a:cubicBezTo>
                    <a:cubicBezTo>
                      <a:pt x="1" y="6"/>
                      <a:pt x="0" y="9"/>
                      <a:pt x="0" y="12"/>
                    </a:cubicBezTo>
                    <a:cubicBezTo>
                      <a:pt x="0" y="15"/>
                      <a:pt x="1" y="18"/>
                      <a:pt x="4" y="20"/>
                    </a:cubicBezTo>
                    <a:cubicBezTo>
                      <a:pt x="6" y="23"/>
                      <a:pt x="9" y="24"/>
                      <a:pt x="12" y="24"/>
                    </a:cubicBezTo>
                    <a:cubicBezTo>
                      <a:pt x="16" y="24"/>
                      <a:pt x="18" y="23"/>
                      <a:pt x="21"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1" name="Freeform 171">
                <a:extLst>
                  <a:ext uri="{FF2B5EF4-FFF2-40B4-BE49-F238E27FC236}">
                    <a16:creationId xmlns:a16="http://schemas.microsoft.com/office/drawing/2014/main" id="{F4C042C5-C4B2-419B-A77F-D62DA40A4282}"/>
                  </a:ext>
                </a:extLst>
              </p:cNvPr>
              <p:cNvSpPr>
                <a:spLocks/>
              </p:cNvSpPr>
              <p:nvPr/>
            </p:nvSpPr>
            <p:spPr bwMode="auto">
              <a:xfrm>
                <a:off x="3201988" y="5254625"/>
                <a:ext cx="33338" cy="3333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2" name="Freeform 172">
                <a:extLst>
                  <a:ext uri="{FF2B5EF4-FFF2-40B4-BE49-F238E27FC236}">
                    <a16:creationId xmlns:a16="http://schemas.microsoft.com/office/drawing/2014/main" id="{B07FCF9C-1305-4975-854D-5E30A369A270}"/>
                  </a:ext>
                </a:extLst>
              </p:cNvPr>
              <p:cNvSpPr>
                <a:spLocks/>
              </p:cNvSpPr>
              <p:nvPr/>
            </p:nvSpPr>
            <p:spPr bwMode="auto">
              <a:xfrm>
                <a:off x="3201988" y="5121275"/>
                <a:ext cx="33338" cy="3333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3" name="Freeform 173">
                <a:extLst>
                  <a:ext uri="{FF2B5EF4-FFF2-40B4-BE49-F238E27FC236}">
                    <a16:creationId xmlns:a16="http://schemas.microsoft.com/office/drawing/2014/main" id="{DE644D12-410D-4712-95C8-715B71D76112}"/>
                  </a:ext>
                </a:extLst>
              </p:cNvPr>
              <p:cNvSpPr>
                <a:spLocks/>
              </p:cNvSpPr>
              <p:nvPr/>
            </p:nvSpPr>
            <p:spPr bwMode="auto">
              <a:xfrm>
                <a:off x="3121025" y="5218113"/>
                <a:ext cx="34925" cy="34925"/>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6"/>
                      <a:pt x="20" y="3"/>
                    </a:cubicBezTo>
                    <a:cubicBezTo>
                      <a:pt x="18" y="1"/>
                      <a:pt x="15" y="0"/>
                      <a:pt x="12" y="0"/>
                    </a:cubicBezTo>
                    <a:cubicBezTo>
                      <a:pt x="8" y="0"/>
                      <a:pt x="6" y="1"/>
                      <a:pt x="3" y="3"/>
                    </a:cubicBezTo>
                    <a:cubicBezTo>
                      <a:pt x="1" y="6"/>
                      <a:pt x="0" y="8"/>
                      <a:pt x="0" y="12"/>
                    </a:cubicBezTo>
                    <a:cubicBezTo>
                      <a:pt x="0" y="15"/>
                      <a:pt x="1" y="18"/>
                      <a:pt x="3" y="20"/>
                    </a:cubicBezTo>
                    <a:cubicBezTo>
                      <a:pt x="6" y="23"/>
                      <a:pt x="8" y="24"/>
                      <a:pt x="12" y="24"/>
                    </a:cubicBezTo>
                    <a:cubicBezTo>
                      <a:pt x="15" y="24"/>
                      <a:pt x="18" y="23"/>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4" name="Freeform 174">
                <a:extLst>
                  <a:ext uri="{FF2B5EF4-FFF2-40B4-BE49-F238E27FC236}">
                    <a16:creationId xmlns:a16="http://schemas.microsoft.com/office/drawing/2014/main" id="{6C6389C0-E193-4104-9894-A77B1B0587C8}"/>
                  </a:ext>
                </a:extLst>
              </p:cNvPr>
              <p:cNvSpPr>
                <a:spLocks/>
              </p:cNvSpPr>
              <p:nvPr/>
            </p:nvSpPr>
            <p:spPr bwMode="auto">
              <a:xfrm>
                <a:off x="3121025" y="5024438"/>
                <a:ext cx="34925" cy="34925"/>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8" y="0"/>
                      <a:pt x="6" y="1"/>
                      <a:pt x="3" y="4"/>
                    </a:cubicBezTo>
                    <a:cubicBezTo>
                      <a:pt x="1" y="6"/>
                      <a:pt x="0" y="9"/>
                      <a:pt x="0" y="12"/>
                    </a:cubicBezTo>
                    <a:cubicBezTo>
                      <a:pt x="0" y="16"/>
                      <a:pt x="1" y="18"/>
                      <a:pt x="3" y="21"/>
                    </a:cubicBezTo>
                    <a:cubicBezTo>
                      <a:pt x="6" y="23"/>
                      <a:pt x="8" y="24"/>
                      <a:pt x="12" y="24"/>
                    </a:cubicBezTo>
                    <a:cubicBezTo>
                      <a:pt x="15" y="24"/>
                      <a:pt x="18" y="23"/>
                      <a:pt x="2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5" name="Freeform 175">
                <a:extLst>
                  <a:ext uri="{FF2B5EF4-FFF2-40B4-BE49-F238E27FC236}">
                    <a16:creationId xmlns:a16="http://schemas.microsoft.com/office/drawing/2014/main" id="{C4FF542B-7E1B-4A98-ABDE-AD5B750DDDE2}"/>
                  </a:ext>
                </a:extLst>
              </p:cNvPr>
              <p:cNvSpPr>
                <a:spLocks/>
              </p:cNvSpPr>
              <p:nvPr/>
            </p:nvSpPr>
            <p:spPr bwMode="auto">
              <a:xfrm>
                <a:off x="3195638" y="4968875"/>
                <a:ext cx="33338"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8"/>
                      <a:pt x="22" y="5"/>
                      <a:pt x="20" y="3"/>
                    </a:cubicBezTo>
                    <a:cubicBezTo>
                      <a:pt x="18" y="1"/>
                      <a:pt x="15" y="0"/>
                      <a:pt x="12" y="0"/>
                    </a:cubicBezTo>
                    <a:cubicBezTo>
                      <a:pt x="8" y="0"/>
                      <a:pt x="5" y="1"/>
                      <a:pt x="3" y="3"/>
                    </a:cubicBezTo>
                    <a:cubicBezTo>
                      <a:pt x="1" y="5"/>
                      <a:pt x="0" y="8"/>
                      <a:pt x="0" y="12"/>
                    </a:cubicBezTo>
                    <a:cubicBezTo>
                      <a:pt x="0" y="15"/>
                      <a:pt x="1" y="18"/>
                      <a:pt x="3" y="20"/>
                    </a:cubicBezTo>
                    <a:cubicBezTo>
                      <a:pt x="5" y="22"/>
                      <a:pt x="8" y="24"/>
                      <a:pt x="12" y="24"/>
                    </a:cubicBezTo>
                    <a:cubicBezTo>
                      <a:pt x="15" y="24"/>
                      <a:pt x="18" y="22"/>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6" name="Freeform 176">
                <a:extLst>
                  <a:ext uri="{FF2B5EF4-FFF2-40B4-BE49-F238E27FC236}">
                    <a16:creationId xmlns:a16="http://schemas.microsoft.com/office/drawing/2014/main" id="{E9F74C06-980D-431A-A484-E02981D93272}"/>
                  </a:ext>
                </a:extLst>
              </p:cNvPr>
              <p:cNvSpPr>
                <a:spLocks/>
              </p:cNvSpPr>
              <p:nvPr/>
            </p:nvSpPr>
            <p:spPr bwMode="auto">
              <a:xfrm>
                <a:off x="2798763" y="5062538"/>
                <a:ext cx="33338" cy="33338"/>
              </a:xfrm>
              <a:custGeom>
                <a:avLst/>
                <a:gdLst>
                  <a:gd name="T0" fmla="*/ 24 w 24"/>
                  <a:gd name="T1" fmla="*/ 12 h 24"/>
                  <a:gd name="T2" fmla="*/ 21 w 24"/>
                  <a:gd name="T3" fmla="*/ 3 h 24"/>
                  <a:gd name="T4" fmla="*/ 12 w 24"/>
                  <a:gd name="T5" fmla="*/ 0 h 24"/>
                  <a:gd name="T6" fmla="*/ 4 w 24"/>
                  <a:gd name="T7" fmla="*/ 3 h 24"/>
                  <a:gd name="T8" fmla="*/ 0 w 24"/>
                  <a:gd name="T9" fmla="*/ 12 h 24"/>
                  <a:gd name="T10" fmla="*/ 4 w 24"/>
                  <a:gd name="T11" fmla="*/ 20 h 24"/>
                  <a:gd name="T12" fmla="*/ 12 w 24"/>
                  <a:gd name="T13" fmla="*/ 24 h 24"/>
                  <a:gd name="T14" fmla="*/ 21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3"/>
                    </a:cubicBezTo>
                    <a:cubicBezTo>
                      <a:pt x="18" y="1"/>
                      <a:pt x="16" y="0"/>
                      <a:pt x="12" y="0"/>
                    </a:cubicBezTo>
                    <a:cubicBezTo>
                      <a:pt x="9" y="0"/>
                      <a:pt x="6" y="1"/>
                      <a:pt x="4" y="3"/>
                    </a:cubicBezTo>
                    <a:cubicBezTo>
                      <a:pt x="1" y="6"/>
                      <a:pt x="0" y="9"/>
                      <a:pt x="0" y="12"/>
                    </a:cubicBezTo>
                    <a:cubicBezTo>
                      <a:pt x="0" y="15"/>
                      <a:pt x="1" y="18"/>
                      <a:pt x="4" y="20"/>
                    </a:cubicBezTo>
                    <a:cubicBezTo>
                      <a:pt x="6" y="23"/>
                      <a:pt x="9" y="24"/>
                      <a:pt x="12" y="24"/>
                    </a:cubicBezTo>
                    <a:cubicBezTo>
                      <a:pt x="16" y="24"/>
                      <a:pt x="18" y="23"/>
                      <a:pt x="21"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7" name="Freeform 177">
                <a:extLst>
                  <a:ext uri="{FF2B5EF4-FFF2-40B4-BE49-F238E27FC236}">
                    <a16:creationId xmlns:a16="http://schemas.microsoft.com/office/drawing/2014/main" id="{4D6B3CC2-EB50-4F19-8D03-DAA4653A7A3F}"/>
                  </a:ext>
                </a:extLst>
              </p:cNvPr>
              <p:cNvSpPr>
                <a:spLocks/>
              </p:cNvSpPr>
              <p:nvPr/>
            </p:nvSpPr>
            <p:spPr bwMode="auto">
              <a:xfrm>
                <a:off x="2695575" y="5251450"/>
                <a:ext cx="33338"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2"/>
                      <a:pt x="15" y="0"/>
                      <a:pt x="12" y="0"/>
                    </a:cubicBezTo>
                    <a:cubicBezTo>
                      <a:pt x="8" y="0"/>
                      <a:pt x="6" y="2"/>
                      <a:pt x="3" y="4"/>
                    </a:cubicBezTo>
                    <a:cubicBezTo>
                      <a:pt x="1" y="6"/>
                      <a:pt x="0" y="9"/>
                      <a:pt x="0" y="12"/>
                    </a:cubicBezTo>
                    <a:cubicBezTo>
                      <a:pt x="0" y="16"/>
                      <a:pt x="1" y="19"/>
                      <a:pt x="3" y="21"/>
                    </a:cubicBezTo>
                    <a:cubicBezTo>
                      <a:pt x="6" y="23"/>
                      <a:pt x="8" y="24"/>
                      <a:pt x="12" y="24"/>
                    </a:cubicBezTo>
                    <a:cubicBezTo>
                      <a:pt x="15" y="24"/>
                      <a:pt x="18" y="23"/>
                      <a:pt x="20" y="21"/>
                    </a:cubicBezTo>
                    <a:cubicBezTo>
                      <a:pt x="23" y="19"/>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8" name="Freeform 178">
                <a:extLst>
                  <a:ext uri="{FF2B5EF4-FFF2-40B4-BE49-F238E27FC236}">
                    <a16:creationId xmlns:a16="http://schemas.microsoft.com/office/drawing/2014/main" id="{CF0E373B-3968-4C4C-B641-F40D7A25F372}"/>
                  </a:ext>
                </a:extLst>
              </p:cNvPr>
              <p:cNvSpPr>
                <a:spLocks/>
              </p:cNvSpPr>
              <p:nvPr/>
            </p:nvSpPr>
            <p:spPr bwMode="auto">
              <a:xfrm>
                <a:off x="2476500" y="5257800"/>
                <a:ext cx="34925" cy="34925"/>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2"/>
                      <a:pt x="15" y="0"/>
                      <a:pt x="12" y="0"/>
                    </a:cubicBezTo>
                    <a:cubicBezTo>
                      <a:pt x="8" y="0"/>
                      <a:pt x="6" y="2"/>
                      <a:pt x="3" y="4"/>
                    </a:cubicBezTo>
                    <a:cubicBezTo>
                      <a:pt x="1" y="6"/>
                      <a:pt x="0" y="9"/>
                      <a:pt x="0" y="12"/>
                    </a:cubicBezTo>
                    <a:cubicBezTo>
                      <a:pt x="0" y="16"/>
                      <a:pt x="1" y="19"/>
                      <a:pt x="3" y="21"/>
                    </a:cubicBezTo>
                    <a:cubicBezTo>
                      <a:pt x="6" y="23"/>
                      <a:pt x="8" y="24"/>
                      <a:pt x="12" y="24"/>
                    </a:cubicBezTo>
                    <a:cubicBezTo>
                      <a:pt x="15" y="24"/>
                      <a:pt x="18" y="23"/>
                      <a:pt x="20" y="21"/>
                    </a:cubicBezTo>
                    <a:cubicBezTo>
                      <a:pt x="23" y="19"/>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9" name="Freeform 179">
                <a:extLst>
                  <a:ext uri="{FF2B5EF4-FFF2-40B4-BE49-F238E27FC236}">
                    <a16:creationId xmlns:a16="http://schemas.microsoft.com/office/drawing/2014/main" id="{51435FC8-EA62-4205-8037-83796FD8F083}"/>
                  </a:ext>
                </a:extLst>
              </p:cNvPr>
              <p:cNvSpPr>
                <a:spLocks/>
              </p:cNvSpPr>
              <p:nvPr/>
            </p:nvSpPr>
            <p:spPr bwMode="auto">
              <a:xfrm>
                <a:off x="2092325" y="5343525"/>
                <a:ext cx="33338"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4"/>
                    </a:cubicBezTo>
                    <a:cubicBezTo>
                      <a:pt x="18" y="1"/>
                      <a:pt x="15" y="0"/>
                      <a:pt x="12" y="0"/>
                    </a:cubicBezTo>
                    <a:cubicBezTo>
                      <a:pt x="8" y="0"/>
                      <a:pt x="5" y="1"/>
                      <a:pt x="3" y="4"/>
                    </a:cubicBezTo>
                    <a:cubicBezTo>
                      <a:pt x="1" y="6"/>
                      <a:pt x="0" y="9"/>
                      <a:pt x="0" y="12"/>
                    </a:cubicBezTo>
                    <a:cubicBezTo>
                      <a:pt x="0" y="16"/>
                      <a:pt x="1" y="18"/>
                      <a:pt x="3" y="21"/>
                    </a:cubicBezTo>
                    <a:cubicBezTo>
                      <a:pt x="5" y="23"/>
                      <a:pt x="8" y="24"/>
                      <a:pt x="12" y="24"/>
                    </a:cubicBezTo>
                    <a:cubicBezTo>
                      <a:pt x="15" y="24"/>
                      <a:pt x="18" y="23"/>
                      <a:pt x="20" y="21"/>
                    </a:cubicBezTo>
                    <a:cubicBezTo>
                      <a:pt x="22" y="18"/>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0" name="Freeform 180">
                <a:extLst>
                  <a:ext uri="{FF2B5EF4-FFF2-40B4-BE49-F238E27FC236}">
                    <a16:creationId xmlns:a16="http://schemas.microsoft.com/office/drawing/2014/main" id="{CF3D8ED4-F8F1-4FB2-8C17-3DDA599CC8D2}"/>
                  </a:ext>
                </a:extLst>
              </p:cNvPr>
              <p:cNvSpPr>
                <a:spLocks/>
              </p:cNvSpPr>
              <p:nvPr/>
            </p:nvSpPr>
            <p:spPr bwMode="auto">
              <a:xfrm>
                <a:off x="1951038" y="5281613"/>
                <a:ext cx="33338" cy="34925"/>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4"/>
                    </a:cubicBezTo>
                    <a:cubicBezTo>
                      <a:pt x="18" y="1"/>
                      <a:pt x="15" y="0"/>
                      <a:pt x="12" y="0"/>
                    </a:cubicBezTo>
                    <a:cubicBezTo>
                      <a:pt x="8" y="0"/>
                      <a:pt x="5" y="1"/>
                      <a:pt x="3" y="4"/>
                    </a:cubicBezTo>
                    <a:cubicBezTo>
                      <a:pt x="1" y="6"/>
                      <a:pt x="0" y="9"/>
                      <a:pt x="0" y="12"/>
                    </a:cubicBezTo>
                    <a:cubicBezTo>
                      <a:pt x="0" y="16"/>
                      <a:pt x="1" y="18"/>
                      <a:pt x="3" y="21"/>
                    </a:cubicBezTo>
                    <a:cubicBezTo>
                      <a:pt x="5" y="23"/>
                      <a:pt x="8" y="24"/>
                      <a:pt x="12" y="24"/>
                    </a:cubicBezTo>
                    <a:cubicBezTo>
                      <a:pt x="15" y="24"/>
                      <a:pt x="18" y="23"/>
                      <a:pt x="20" y="21"/>
                    </a:cubicBezTo>
                    <a:cubicBezTo>
                      <a:pt x="22" y="18"/>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1" name="Freeform 181">
                <a:extLst>
                  <a:ext uri="{FF2B5EF4-FFF2-40B4-BE49-F238E27FC236}">
                    <a16:creationId xmlns:a16="http://schemas.microsoft.com/office/drawing/2014/main" id="{B3DE750C-A27D-4C9A-BBFF-8F2113955407}"/>
                  </a:ext>
                </a:extLst>
              </p:cNvPr>
              <p:cNvSpPr>
                <a:spLocks/>
              </p:cNvSpPr>
              <p:nvPr/>
            </p:nvSpPr>
            <p:spPr bwMode="auto">
              <a:xfrm>
                <a:off x="1951038" y="5364163"/>
                <a:ext cx="33338"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4"/>
                    </a:cubicBezTo>
                    <a:cubicBezTo>
                      <a:pt x="18" y="1"/>
                      <a:pt x="15" y="0"/>
                      <a:pt x="12" y="0"/>
                    </a:cubicBezTo>
                    <a:cubicBezTo>
                      <a:pt x="8" y="0"/>
                      <a:pt x="5" y="1"/>
                      <a:pt x="3" y="4"/>
                    </a:cubicBezTo>
                    <a:cubicBezTo>
                      <a:pt x="1" y="6"/>
                      <a:pt x="0" y="9"/>
                      <a:pt x="0" y="12"/>
                    </a:cubicBezTo>
                    <a:cubicBezTo>
                      <a:pt x="0" y="16"/>
                      <a:pt x="1" y="18"/>
                      <a:pt x="3" y="21"/>
                    </a:cubicBezTo>
                    <a:cubicBezTo>
                      <a:pt x="5" y="23"/>
                      <a:pt x="8" y="24"/>
                      <a:pt x="12" y="24"/>
                    </a:cubicBezTo>
                    <a:cubicBezTo>
                      <a:pt x="15" y="24"/>
                      <a:pt x="18" y="23"/>
                      <a:pt x="20" y="21"/>
                    </a:cubicBezTo>
                    <a:cubicBezTo>
                      <a:pt x="22" y="18"/>
                      <a:pt x="24" y="16"/>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2" name="Freeform 182">
                <a:extLst>
                  <a:ext uri="{FF2B5EF4-FFF2-40B4-BE49-F238E27FC236}">
                    <a16:creationId xmlns:a16="http://schemas.microsoft.com/office/drawing/2014/main" id="{65147E61-75FC-4F6C-9452-100FC75887D2}"/>
                  </a:ext>
                </a:extLst>
              </p:cNvPr>
              <p:cNvSpPr>
                <a:spLocks/>
              </p:cNvSpPr>
              <p:nvPr/>
            </p:nvSpPr>
            <p:spPr bwMode="auto">
              <a:xfrm>
                <a:off x="1466850" y="5470525"/>
                <a:ext cx="34925"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5"/>
                      <a:pt x="20" y="3"/>
                    </a:cubicBezTo>
                    <a:cubicBezTo>
                      <a:pt x="18" y="1"/>
                      <a:pt x="15" y="0"/>
                      <a:pt x="12" y="0"/>
                    </a:cubicBezTo>
                    <a:cubicBezTo>
                      <a:pt x="9" y="0"/>
                      <a:pt x="6" y="1"/>
                      <a:pt x="3" y="3"/>
                    </a:cubicBezTo>
                    <a:cubicBezTo>
                      <a:pt x="1" y="5"/>
                      <a:pt x="0" y="8"/>
                      <a:pt x="0" y="12"/>
                    </a:cubicBezTo>
                    <a:cubicBezTo>
                      <a:pt x="0" y="15"/>
                      <a:pt x="1" y="18"/>
                      <a:pt x="3" y="20"/>
                    </a:cubicBezTo>
                    <a:cubicBezTo>
                      <a:pt x="6" y="22"/>
                      <a:pt x="9" y="24"/>
                      <a:pt x="12" y="24"/>
                    </a:cubicBezTo>
                    <a:cubicBezTo>
                      <a:pt x="15" y="24"/>
                      <a:pt x="18" y="22"/>
                      <a:pt x="20" y="20"/>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3" name="Freeform 183">
                <a:extLst>
                  <a:ext uri="{FF2B5EF4-FFF2-40B4-BE49-F238E27FC236}">
                    <a16:creationId xmlns:a16="http://schemas.microsoft.com/office/drawing/2014/main" id="{C0C42081-8E00-435F-8113-A26B5D9F3DCA}"/>
                  </a:ext>
                </a:extLst>
              </p:cNvPr>
              <p:cNvSpPr>
                <a:spLocks/>
              </p:cNvSpPr>
              <p:nvPr/>
            </p:nvSpPr>
            <p:spPr bwMode="auto">
              <a:xfrm>
                <a:off x="1400175" y="5330825"/>
                <a:ext cx="33338" cy="34925"/>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8"/>
                      <a:pt x="22" y="6"/>
                      <a:pt x="20" y="3"/>
                    </a:cubicBezTo>
                    <a:cubicBezTo>
                      <a:pt x="18" y="1"/>
                      <a:pt x="15" y="0"/>
                      <a:pt x="12" y="0"/>
                    </a:cubicBezTo>
                    <a:cubicBezTo>
                      <a:pt x="8" y="0"/>
                      <a:pt x="5" y="1"/>
                      <a:pt x="3" y="3"/>
                    </a:cubicBezTo>
                    <a:cubicBezTo>
                      <a:pt x="1" y="6"/>
                      <a:pt x="0" y="8"/>
                      <a:pt x="0" y="12"/>
                    </a:cubicBezTo>
                    <a:cubicBezTo>
                      <a:pt x="0" y="15"/>
                      <a:pt x="1" y="18"/>
                      <a:pt x="3" y="20"/>
                    </a:cubicBezTo>
                    <a:cubicBezTo>
                      <a:pt x="5" y="23"/>
                      <a:pt x="8" y="24"/>
                      <a:pt x="12" y="24"/>
                    </a:cubicBezTo>
                    <a:cubicBezTo>
                      <a:pt x="15" y="24"/>
                      <a:pt x="18" y="23"/>
                      <a:pt x="20" y="20"/>
                    </a:cubicBezTo>
                    <a:cubicBezTo>
                      <a:pt x="22" y="18"/>
                      <a:pt x="24" y="15"/>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4" name="Freeform 184">
                <a:extLst>
                  <a:ext uri="{FF2B5EF4-FFF2-40B4-BE49-F238E27FC236}">
                    <a16:creationId xmlns:a16="http://schemas.microsoft.com/office/drawing/2014/main" id="{D31B7B0E-05C7-4C4A-B6B1-D4B46353A4BB}"/>
                  </a:ext>
                </a:extLst>
              </p:cNvPr>
              <p:cNvSpPr>
                <a:spLocks/>
              </p:cNvSpPr>
              <p:nvPr/>
            </p:nvSpPr>
            <p:spPr bwMode="auto">
              <a:xfrm>
                <a:off x="1466850" y="5256213"/>
                <a:ext cx="34925" cy="34925"/>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1"/>
                      <a:pt x="15" y="0"/>
                      <a:pt x="12" y="0"/>
                    </a:cubicBezTo>
                    <a:cubicBezTo>
                      <a:pt x="8" y="0"/>
                      <a:pt x="6" y="1"/>
                      <a:pt x="3" y="4"/>
                    </a:cubicBezTo>
                    <a:cubicBezTo>
                      <a:pt x="1" y="6"/>
                      <a:pt x="0" y="9"/>
                      <a:pt x="0" y="12"/>
                    </a:cubicBezTo>
                    <a:cubicBezTo>
                      <a:pt x="0" y="16"/>
                      <a:pt x="1" y="18"/>
                      <a:pt x="3" y="21"/>
                    </a:cubicBezTo>
                    <a:cubicBezTo>
                      <a:pt x="6" y="23"/>
                      <a:pt x="8" y="24"/>
                      <a:pt x="12" y="24"/>
                    </a:cubicBezTo>
                    <a:cubicBezTo>
                      <a:pt x="15" y="24"/>
                      <a:pt x="18" y="23"/>
                      <a:pt x="20" y="21"/>
                    </a:cubicBezTo>
                    <a:cubicBezTo>
                      <a:pt x="23" y="18"/>
                      <a:pt x="24" y="16"/>
                      <a:pt x="24" y="12"/>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5" name="Freeform 185">
                <a:extLst>
                  <a:ext uri="{FF2B5EF4-FFF2-40B4-BE49-F238E27FC236}">
                    <a16:creationId xmlns:a16="http://schemas.microsoft.com/office/drawing/2014/main" id="{FD8EA599-942A-4D04-8C33-CA1AEC01E2C1}"/>
                  </a:ext>
                </a:extLst>
              </p:cNvPr>
              <p:cNvSpPr>
                <a:spLocks/>
              </p:cNvSpPr>
              <p:nvPr/>
            </p:nvSpPr>
            <p:spPr bwMode="auto">
              <a:xfrm>
                <a:off x="2590800" y="5624513"/>
                <a:ext cx="34925" cy="3333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ubicBezTo>
                      <a:pt x="15" y="24"/>
                      <a:pt x="18" y="23"/>
                      <a:pt x="20" y="21"/>
                    </a:cubicBezTo>
                    <a:close/>
                  </a:path>
                </a:pathLst>
              </a:custGeom>
              <a:solidFill>
                <a:srgbClr val="66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6" name="Freeform 186">
                <a:extLst>
                  <a:ext uri="{FF2B5EF4-FFF2-40B4-BE49-F238E27FC236}">
                    <a16:creationId xmlns:a16="http://schemas.microsoft.com/office/drawing/2014/main" id="{87E1A494-3150-4110-807A-7B55982F1969}"/>
                  </a:ext>
                </a:extLst>
              </p:cNvPr>
              <p:cNvSpPr>
                <a:spLocks/>
              </p:cNvSpPr>
              <p:nvPr/>
            </p:nvSpPr>
            <p:spPr bwMode="auto">
              <a:xfrm>
                <a:off x="2584450" y="5491163"/>
                <a:ext cx="33338"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2" y="18"/>
                      <a:pt x="24" y="15"/>
                      <a:pt x="24" y="12"/>
                    </a:cubicBezTo>
                    <a:cubicBezTo>
                      <a:pt x="24" y="9"/>
                      <a:pt x="22" y="6"/>
                      <a:pt x="20" y="3"/>
                    </a:cubicBezTo>
                    <a:cubicBezTo>
                      <a:pt x="18" y="1"/>
                      <a:pt x="15" y="0"/>
                      <a:pt x="12" y="0"/>
                    </a:cubicBezTo>
                    <a:cubicBezTo>
                      <a:pt x="8" y="0"/>
                      <a:pt x="5" y="1"/>
                      <a:pt x="3" y="3"/>
                    </a:cubicBezTo>
                    <a:cubicBezTo>
                      <a:pt x="1" y="6"/>
                      <a:pt x="0" y="9"/>
                      <a:pt x="0" y="12"/>
                    </a:cubicBezTo>
                    <a:cubicBezTo>
                      <a:pt x="0" y="15"/>
                      <a:pt x="1" y="18"/>
                      <a:pt x="3" y="20"/>
                    </a:cubicBezTo>
                    <a:cubicBezTo>
                      <a:pt x="5" y="23"/>
                      <a:pt x="8" y="24"/>
                      <a:pt x="12" y="24"/>
                    </a:cubicBezTo>
                    <a:cubicBezTo>
                      <a:pt x="15" y="24"/>
                      <a:pt x="18" y="23"/>
                      <a:pt x="20" y="2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7" name="Freeform 187">
                <a:extLst>
                  <a:ext uri="{FF2B5EF4-FFF2-40B4-BE49-F238E27FC236}">
                    <a16:creationId xmlns:a16="http://schemas.microsoft.com/office/drawing/2014/main" id="{796B5341-A8D8-45DC-8F67-FE7A63DC10BA}"/>
                  </a:ext>
                </a:extLst>
              </p:cNvPr>
              <p:cNvSpPr>
                <a:spLocks/>
              </p:cNvSpPr>
              <p:nvPr/>
            </p:nvSpPr>
            <p:spPr bwMode="auto">
              <a:xfrm>
                <a:off x="2022475" y="5397500"/>
                <a:ext cx="34925" cy="34925"/>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8" y="0"/>
                      <a:pt x="6" y="1"/>
                      <a:pt x="3" y="4"/>
                    </a:cubicBezTo>
                    <a:cubicBezTo>
                      <a:pt x="1" y="6"/>
                      <a:pt x="0" y="9"/>
                      <a:pt x="0" y="12"/>
                    </a:cubicBezTo>
                    <a:cubicBezTo>
                      <a:pt x="0" y="16"/>
                      <a:pt x="1" y="18"/>
                      <a:pt x="3" y="21"/>
                    </a:cubicBezTo>
                    <a:cubicBezTo>
                      <a:pt x="6" y="23"/>
                      <a:pt x="8" y="24"/>
                      <a:pt x="12" y="24"/>
                    </a:cubicBezTo>
                    <a:cubicBezTo>
                      <a:pt x="15" y="24"/>
                      <a:pt x="18" y="23"/>
                      <a:pt x="2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8" name="Freeform 188">
                <a:extLst>
                  <a:ext uri="{FF2B5EF4-FFF2-40B4-BE49-F238E27FC236}">
                    <a16:creationId xmlns:a16="http://schemas.microsoft.com/office/drawing/2014/main" id="{271BEA4A-530B-47AA-80DB-77DBE2911F2C}"/>
                  </a:ext>
                </a:extLst>
              </p:cNvPr>
              <p:cNvSpPr>
                <a:spLocks/>
              </p:cNvSpPr>
              <p:nvPr/>
            </p:nvSpPr>
            <p:spPr bwMode="auto">
              <a:xfrm>
                <a:off x="1397000" y="5424488"/>
                <a:ext cx="33338" cy="3333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8" y="0"/>
                      <a:pt x="6" y="2"/>
                      <a:pt x="3" y="4"/>
                    </a:cubicBezTo>
                    <a:cubicBezTo>
                      <a:pt x="1" y="6"/>
                      <a:pt x="0" y="9"/>
                      <a:pt x="0" y="12"/>
                    </a:cubicBezTo>
                    <a:cubicBezTo>
                      <a:pt x="0" y="16"/>
                      <a:pt x="1" y="19"/>
                      <a:pt x="3" y="21"/>
                    </a:cubicBezTo>
                    <a:cubicBezTo>
                      <a:pt x="6" y="23"/>
                      <a:pt x="8" y="24"/>
                      <a:pt x="12" y="24"/>
                    </a:cubicBezTo>
                    <a:cubicBezTo>
                      <a:pt x="15" y="24"/>
                      <a:pt x="18" y="23"/>
                      <a:pt x="2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9" name="Freeform 189">
                <a:extLst>
                  <a:ext uri="{FF2B5EF4-FFF2-40B4-BE49-F238E27FC236}">
                    <a16:creationId xmlns:a16="http://schemas.microsoft.com/office/drawing/2014/main" id="{A3AA6BB8-3CB9-41E1-99D6-6E4C35458B5E}"/>
                  </a:ext>
                </a:extLst>
              </p:cNvPr>
              <p:cNvSpPr>
                <a:spLocks/>
              </p:cNvSpPr>
              <p:nvPr/>
            </p:nvSpPr>
            <p:spPr bwMode="auto">
              <a:xfrm>
                <a:off x="1538288" y="5457825"/>
                <a:ext cx="33338"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9"/>
                      <a:pt x="23" y="6"/>
                      <a:pt x="20" y="3"/>
                    </a:cubicBezTo>
                    <a:cubicBezTo>
                      <a:pt x="18" y="1"/>
                      <a:pt x="15" y="0"/>
                      <a:pt x="12" y="0"/>
                    </a:cubicBezTo>
                    <a:cubicBezTo>
                      <a:pt x="8" y="0"/>
                      <a:pt x="6" y="1"/>
                      <a:pt x="3" y="3"/>
                    </a:cubicBezTo>
                    <a:cubicBezTo>
                      <a:pt x="1" y="6"/>
                      <a:pt x="0" y="9"/>
                      <a:pt x="0" y="12"/>
                    </a:cubicBezTo>
                    <a:cubicBezTo>
                      <a:pt x="0" y="15"/>
                      <a:pt x="1" y="18"/>
                      <a:pt x="3" y="20"/>
                    </a:cubicBezTo>
                    <a:cubicBezTo>
                      <a:pt x="6" y="23"/>
                      <a:pt x="8" y="24"/>
                      <a:pt x="12" y="24"/>
                    </a:cubicBezTo>
                    <a:cubicBezTo>
                      <a:pt x="15" y="24"/>
                      <a:pt x="18" y="23"/>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0" name="Freeform 190">
                <a:extLst>
                  <a:ext uri="{FF2B5EF4-FFF2-40B4-BE49-F238E27FC236}">
                    <a16:creationId xmlns:a16="http://schemas.microsoft.com/office/drawing/2014/main" id="{CA184253-4041-4924-BEED-63A61269EB30}"/>
                  </a:ext>
                </a:extLst>
              </p:cNvPr>
              <p:cNvSpPr>
                <a:spLocks/>
              </p:cNvSpPr>
              <p:nvPr/>
            </p:nvSpPr>
            <p:spPr bwMode="auto">
              <a:xfrm>
                <a:off x="1577975" y="5251450"/>
                <a:ext cx="34925" cy="33338"/>
              </a:xfrm>
              <a:custGeom>
                <a:avLst/>
                <a:gdLst>
                  <a:gd name="T0" fmla="*/ 24 w 24"/>
                  <a:gd name="T1" fmla="*/ 12 h 24"/>
                  <a:gd name="T2" fmla="*/ 21 w 24"/>
                  <a:gd name="T3" fmla="*/ 4 h 24"/>
                  <a:gd name="T4" fmla="*/ 12 w 24"/>
                  <a:gd name="T5" fmla="*/ 0 h 24"/>
                  <a:gd name="T6" fmla="*/ 4 w 24"/>
                  <a:gd name="T7" fmla="*/ 4 h 24"/>
                  <a:gd name="T8" fmla="*/ 0 w 24"/>
                  <a:gd name="T9" fmla="*/ 12 h 24"/>
                  <a:gd name="T10" fmla="*/ 4 w 24"/>
                  <a:gd name="T11" fmla="*/ 21 h 24"/>
                  <a:gd name="T12" fmla="*/ 12 w 24"/>
                  <a:gd name="T13" fmla="*/ 24 h 24"/>
                  <a:gd name="T14" fmla="*/ 21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4"/>
                    </a:cubicBezTo>
                    <a:cubicBezTo>
                      <a:pt x="19" y="2"/>
                      <a:pt x="16" y="0"/>
                      <a:pt x="12" y="0"/>
                    </a:cubicBezTo>
                    <a:cubicBezTo>
                      <a:pt x="9" y="0"/>
                      <a:pt x="6" y="2"/>
                      <a:pt x="4" y="4"/>
                    </a:cubicBezTo>
                    <a:cubicBezTo>
                      <a:pt x="2" y="6"/>
                      <a:pt x="0" y="9"/>
                      <a:pt x="0" y="12"/>
                    </a:cubicBezTo>
                    <a:cubicBezTo>
                      <a:pt x="0" y="16"/>
                      <a:pt x="2" y="19"/>
                      <a:pt x="4" y="21"/>
                    </a:cubicBezTo>
                    <a:cubicBezTo>
                      <a:pt x="6" y="23"/>
                      <a:pt x="9" y="24"/>
                      <a:pt x="12" y="24"/>
                    </a:cubicBezTo>
                    <a:cubicBezTo>
                      <a:pt x="16" y="24"/>
                      <a:pt x="19" y="23"/>
                      <a:pt x="21" y="21"/>
                    </a:cubicBezTo>
                    <a:cubicBezTo>
                      <a:pt x="23" y="19"/>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1" name="Freeform 191">
                <a:extLst>
                  <a:ext uri="{FF2B5EF4-FFF2-40B4-BE49-F238E27FC236}">
                    <a16:creationId xmlns:a16="http://schemas.microsoft.com/office/drawing/2014/main" id="{15458E7A-32AA-4D87-BDF2-170B0A09D292}"/>
                  </a:ext>
                </a:extLst>
              </p:cNvPr>
              <p:cNvSpPr>
                <a:spLocks/>
              </p:cNvSpPr>
              <p:nvPr/>
            </p:nvSpPr>
            <p:spPr bwMode="auto">
              <a:xfrm>
                <a:off x="1531938" y="5300663"/>
                <a:ext cx="33338" cy="33338"/>
              </a:xfrm>
              <a:custGeom>
                <a:avLst/>
                <a:gdLst>
                  <a:gd name="T0" fmla="*/ 24 w 24"/>
                  <a:gd name="T1" fmla="*/ 12 h 24"/>
                  <a:gd name="T2" fmla="*/ 21 w 24"/>
                  <a:gd name="T3" fmla="*/ 3 h 24"/>
                  <a:gd name="T4" fmla="*/ 12 w 24"/>
                  <a:gd name="T5" fmla="*/ 0 h 24"/>
                  <a:gd name="T6" fmla="*/ 4 w 24"/>
                  <a:gd name="T7" fmla="*/ 3 h 24"/>
                  <a:gd name="T8" fmla="*/ 0 w 24"/>
                  <a:gd name="T9" fmla="*/ 12 h 24"/>
                  <a:gd name="T10" fmla="*/ 4 w 24"/>
                  <a:gd name="T11" fmla="*/ 20 h 24"/>
                  <a:gd name="T12" fmla="*/ 12 w 24"/>
                  <a:gd name="T13" fmla="*/ 24 h 24"/>
                  <a:gd name="T14" fmla="*/ 21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8"/>
                      <a:pt x="23" y="6"/>
                      <a:pt x="21" y="3"/>
                    </a:cubicBezTo>
                    <a:cubicBezTo>
                      <a:pt x="19" y="1"/>
                      <a:pt x="16" y="0"/>
                      <a:pt x="12" y="0"/>
                    </a:cubicBezTo>
                    <a:cubicBezTo>
                      <a:pt x="9" y="0"/>
                      <a:pt x="6" y="1"/>
                      <a:pt x="4" y="3"/>
                    </a:cubicBezTo>
                    <a:cubicBezTo>
                      <a:pt x="2" y="6"/>
                      <a:pt x="0" y="8"/>
                      <a:pt x="0" y="12"/>
                    </a:cubicBezTo>
                    <a:cubicBezTo>
                      <a:pt x="0" y="15"/>
                      <a:pt x="2" y="18"/>
                      <a:pt x="4" y="20"/>
                    </a:cubicBezTo>
                    <a:cubicBezTo>
                      <a:pt x="6" y="22"/>
                      <a:pt x="9" y="24"/>
                      <a:pt x="12" y="24"/>
                    </a:cubicBezTo>
                    <a:cubicBezTo>
                      <a:pt x="16" y="24"/>
                      <a:pt x="19" y="22"/>
                      <a:pt x="21"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2" name="Freeform 192">
                <a:extLst>
                  <a:ext uri="{FF2B5EF4-FFF2-40B4-BE49-F238E27FC236}">
                    <a16:creationId xmlns:a16="http://schemas.microsoft.com/office/drawing/2014/main" id="{867EE3C0-F931-49FC-B84D-F4A14088B799}"/>
                  </a:ext>
                </a:extLst>
              </p:cNvPr>
              <p:cNvSpPr>
                <a:spLocks/>
              </p:cNvSpPr>
              <p:nvPr/>
            </p:nvSpPr>
            <p:spPr bwMode="auto">
              <a:xfrm>
                <a:off x="1577975" y="5016500"/>
                <a:ext cx="34925" cy="3333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5"/>
                      <a:pt x="21" y="3"/>
                    </a:cubicBezTo>
                    <a:cubicBezTo>
                      <a:pt x="18" y="1"/>
                      <a:pt x="16" y="0"/>
                      <a:pt x="12" y="0"/>
                    </a:cubicBezTo>
                    <a:cubicBezTo>
                      <a:pt x="9" y="0"/>
                      <a:pt x="6" y="1"/>
                      <a:pt x="4" y="3"/>
                    </a:cubicBezTo>
                    <a:cubicBezTo>
                      <a:pt x="1" y="5"/>
                      <a:pt x="0" y="8"/>
                      <a:pt x="0" y="12"/>
                    </a:cubicBezTo>
                    <a:cubicBezTo>
                      <a:pt x="0" y="15"/>
                      <a:pt x="1" y="18"/>
                      <a:pt x="4" y="20"/>
                    </a:cubicBezTo>
                    <a:cubicBezTo>
                      <a:pt x="6" y="22"/>
                      <a:pt x="9" y="24"/>
                      <a:pt x="12" y="24"/>
                    </a:cubicBezTo>
                    <a:cubicBezTo>
                      <a:pt x="16" y="24"/>
                      <a:pt x="18" y="22"/>
                      <a:pt x="21"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3" name="Freeform 193">
                <a:extLst>
                  <a:ext uri="{FF2B5EF4-FFF2-40B4-BE49-F238E27FC236}">
                    <a16:creationId xmlns:a16="http://schemas.microsoft.com/office/drawing/2014/main" id="{CCBA00FC-3B9A-4C40-8E30-CBE861FE3AAE}"/>
                  </a:ext>
                </a:extLst>
              </p:cNvPr>
              <p:cNvSpPr>
                <a:spLocks/>
              </p:cNvSpPr>
              <p:nvPr/>
            </p:nvSpPr>
            <p:spPr bwMode="auto">
              <a:xfrm>
                <a:off x="1397000" y="5075238"/>
                <a:ext cx="33338" cy="34925"/>
              </a:xfrm>
              <a:custGeom>
                <a:avLst/>
                <a:gdLst>
                  <a:gd name="T0" fmla="*/ 12 w 24"/>
                  <a:gd name="T1" fmla="*/ 24 h 24"/>
                  <a:gd name="T2" fmla="*/ 20 w 24"/>
                  <a:gd name="T3" fmla="*/ 21 h 24"/>
                  <a:gd name="T4" fmla="*/ 24 w 24"/>
                  <a:gd name="T5" fmla="*/ 12 h 24"/>
                  <a:gd name="T6" fmla="*/ 20 w 24"/>
                  <a:gd name="T7" fmla="*/ 4 h 24"/>
                  <a:gd name="T8" fmla="*/ 12 w 24"/>
                  <a:gd name="T9" fmla="*/ 0 h 24"/>
                  <a:gd name="T10" fmla="*/ 3 w 24"/>
                  <a:gd name="T11" fmla="*/ 4 h 24"/>
                  <a:gd name="T12" fmla="*/ 0 w 24"/>
                  <a:gd name="T13" fmla="*/ 12 h 24"/>
                  <a:gd name="T14" fmla="*/ 3 w 24"/>
                  <a:gd name="T15" fmla="*/ 21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1"/>
                    </a:cubicBezTo>
                    <a:cubicBezTo>
                      <a:pt x="23" y="18"/>
                      <a:pt x="24" y="16"/>
                      <a:pt x="24" y="12"/>
                    </a:cubicBez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4" name="Freeform 194">
                <a:extLst>
                  <a:ext uri="{FF2B5EF4-FFF2-40B4-BE49-F238E27FC236}">
                    <a16:creationId xmlns:a16="http://schemas.microsoft.com/office/drawing/2014/main" id="{72A55BFA-5D60-4B4C-AAB5-93122E605F31}"/>
                  </a:ext>
                </a:extLst>
              </p:cNvPr>
              <p:cNvSpPr>
                <a:spLocks/>
              </p:cNvSpPr>
              <p:nvPr/>
            </p:nvSpPr>
            <p:spPr bwMode="auto">
              <a:xfrm>
                <a:off x="1327150" y="5051425"/>
                <a:ext cx="33338" cy="34925"/>
              </a:xfrm>
              <a:custGeom>
                <a:avLst/>
                <a:gdLst>
                  <a:gd name="T0" fmla="*/ 24 w 24"/>
                  <a:gd name="T1" fmla="*/ 12 h 24"/>
                  <a:gd name="T2" fmla="*/ 21 w 24"/>
                  <a:gd name="T3" fmla="*/ 4 h 24"/>
                  <a:gd name="T4" fmla="*/ 12 w 24"/>
                  <a:gd name="T5" fmla="*/ 0 h 24"/>
                  <a:gd name="T6" fmla="*/ 4 w 24"/>
                  <a:gd name="T7" fmla="*/ 4 h 24"/>
                  <a:gd name="T8" fmla="*/ 0 w 24"/>
                  <a:gd name="T9" fmla="*/ 12 h 24"/>
                  <a:gd name="T10" fmla="*/ 4 w 24"/>
                  <a:gd name="T11" fmla="*/ 21 h 24"/>
                  <a:gd name="T12" fmla="*/ 12 w 24"/>
                  <a:gd name="T13" fmla="*/ 24 h 24"/>
                  <a:gd name="T14" fmla="*/ 21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4"/>
                    </a:cubicBezTo>
                    <a:cubicBezTo>
                      <a:pt x="19" y="2"/>
                      <a:pt x="16" y="0"/>
                      <a:pt x="12" y="0"/>
                    </a:cubicBezTo>
                    <a:cubicBezTo>
                      <a:pt x="9" y="0"/>
                      <a:pt x="6" y="2"/>
                      <a:pt x="4" y="4"/>
                    </a:cubicBezTo>
                    <a:cubicBezTo>
                      <a:pt x="2" y="6"/>
                      <a:pt x="0" y="9"/>
                      <a:pt x="0" y="12"/>
                    </a:cubicBezTo>
                    <a:cubicBezTo>
                      <a:pt x="0" y="16"/>
                      <a:pt x="2" y="19"/>
                      <a:pt x="4" y="21"/>
                    </a:cubicBezTo>
                    <a:cubicBezTo>
                      <a:pt x="6" y="23"/>
                      <a:pt x="9" y="24"/>
                      <a:pt x="12" y="24"/>
                    </a:cubicBezTo>
                    <a:cubicBezTo>
                      <a:pt x="16" y="24"/>
                      <a:pt x="19" y="23"/>
                      <a:pt x="21" y="21"/>
                    </a:cubicBezTo>
                    <a:cubicBezTo>
                      <a:pt x="23" y="19"/>
                      <a:pt x="24" y="16"/>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5" name="Freeform 195">
                <a:extLst>
                  <a:ext uri="{FF2B5EF4-FFF2-40B4-BE49-F238E27FC236}">
                    <a16:creationId xmlns:a16="http://schemas.microsoft.com/office/drawing/2014/main" id="{2AD24601-E1E4-4DAE-960E-07596EB5098A}"/>
                  </a:ext>
                </a:extLst>
              </p:cNvPr>
              <p:cNvSpPr>
                <a:spLocks/>
              </p:cNvSpPr>
              <p:nvPr/>
            </p:nvSpPr>
            <p:spPr bwMode="auto">
              <a:xfrm>
                <a:off x="1503363" y="5173663"/>
                <a:ext cx="34925" cy="33338"/>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8" y="0"/>
                      <a:pt x="6" y="2"/>
                      <a:pt x="3" y="4"/>
                    </a:cubicBezTo>
                    <a:cubicBezTo>
                      <a:pt x="1" y="6"/>
                      <a:pt x="0" y="9"/>
                      <a:pt x="0" y="12"/>
                    </a:cubicBezTo>
                    <a:cubicBezTo>
                      <a:pt x="0" y="16"/>
                      <a:pt x="1" y="19"/>
                      <a:pt x="3" y="21"/>
                    </a:cubicBezTo>
                    <a:cubicBezTo>
                      <a:pt x="6" y="23"/>
                      <a:pt x="8" y="24"/>
                      <a:pt x="12" y="24"/>
                    </a:cubicBezTo>
                    <a:cubicBezTo>
                      <a:pt x="15" y="24"/>
                      <a:pt x="18" y="23"/>
                      <a:pt x="2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6" name="Freeform 196">
                <a:extLst>
                  <a:ext uri="{FF2B5EF4-FFF2-40B4-BE49-F238E27FC236}">
                    <a16:creationId xmlns:a16="http://schemas.microsoft.com/office/drawing/2014/main" id="{A975D22B-1714-4282-89B0-CEDCC30D3E04}"/>
                  </a:ext>
                </a:extLst>
              </p:cNvPr>
              <p:cNvSpPr>
                <a:spLocks/>
              </p:cNvSpPr>
              <p:nvPr/>
            </p:nvSpPr>
            <p:spPr bwMode="auto">
              <a:xfrm>
                <a:off x="1876425" y="5051425"/>
                <a:ext cx="33338" cy="34925"/>
              </a:xfrm>
              <a:custGeom>
                <a:avLst/>
                <a:gdLst>
                  <a:gd name="T0" fmla="*/ 12 w 24"/>
                  <a:gd name="T1" fmla="*/ 24 h 24"/>
                  <a:gd name="T2" fmla="*/ 20 w 24"/>
                  <a:gd name="T3" fmla="*/ 21 h 24"/>
                  <a:gd name="T4" fmla="*/ 24 w 24"/>
                  <a:gd name="T5" fmla="*/ 12 h 24"/>
                  <a:gd name="T6" fmla="*/ 20 w 24"/>
                  <a:gd name="T7" fmla="*/ 4 h 24"/>
                  <a:gd name="T8" fmla="*/ 12 w 24"/>
                  <a:gd name="T9" fmla="*/ 0 h 24"/>
                  <a:gd name="T10" fmla="*/ 3 w 24"/>
                  <a:gd name="T11" fmla="*/ 4 h 24"/>
                  <a:gd name="T12" fmla="*/ 0 w 24"/>
                  <a:gd name="T13" fmla="*/ 12 h 24"/>
                  <a:gd name="T14" fmla="*/ 3 w 24"/>
                  <a:gd name="T15" fmla="*/ 21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5" y="24"/>
                      <a:pt x="18" y="23"/>
                      <a:pt x="20" y="21"/>
                    </a:cubicBezTo>
                    <a:cubicBezTo>
                      <a:pt x="22" y="19"/>
                      <a:pt x="24" y="16"/>
                      <a:pt x="24" y="12"/>
                    </a:cubicBezTo>
                    <a:cubicBezTo>
                      <a:pt x="24" y="9"/>
                      <a:pt x="22" y="6"/>
                      <a:pt x="20" y="4"/>
                    </a:cubicBezTo>
                    <a:cubicBezTo>
                      <a:pt x="18" y="2"/>
                      <a:pt x="15" y="0"/>
                      <a:pt x="12" y="0"/>
                    </a:cubicBezTo>
                    <a:cubicBezTo>
                      <a:pt x="8" y="0"/>
                      <a:pt x="5" y="2"/>
                      <a:pt x="3" y="4"/>
                    </a:cubicBezTo>
                    <a:cubicBezTo>
                      <a:pt x="1" y="6"/>
                      <a:pt x="0" y="9"/>
                      <a:pt x="0" y="12"/>
                    </a:cubicBezTo>
                    <a:cubicBezTo>
                      <a:pt x="0" y="16"/>
                      <a:pt x="1" y="19"/>
                      <a:pt x="3" y="21"/>
                    </a:cubicBezTo>
                    <a:cubicBezTo>
                      <a:pt x="5" y="23"/>
                      <a:pt x="8"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7" name="Freeform 197">
                <a:extLst>
                  <a:ext uri="{FF2B5EF4-FFF2-40B4-BE49-F238E27FC236}">
                    <a16:creationId xmlns:a16="http://schemas.microsoft.com/office/drawing/2014/main" id="{DB915204-A72D-4C02-89AD-4BA5B30336CC}"/>
                  </a:ext>
                </a:extLst>
              </p:cNvPr>
              <p:cNvSpPr>
                <a:spLocks/>
              </p:cNvSpPr>
              <p:nvPr/>
            </p:nvSpPr>
            <p:spPr bwMode="auto">
              <a:xfrm>
                <a:off x="2097088" y="5011738"/>
                <a:ext cx="33338" cy="34925"/>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ubicBezTo>
                      <a:pt x="16" y="24"/>
                      <a:pt x="18" y="23"/>
                      <a:pt x="21"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8" name="Freeform 198">
                <a:extLst>
                  <a:ext uri="{FF2B5EF4-FFF2-40B4-BE49-F238E27FC236}">
                    <a16:creationId xmlns:a16="http://schemas.microsoft.com/office/drawing/2014/main" id="{1038194A-E744-4A1F-B733-6DCC357A718F}"/>
                  </a:ext>
                </a:extLst>
              </p:cNvPr>
              <p:cNvSpPr>
                <a:spLocks/>
              </p:cNvSpPr>
              <p:nvPr/>
            </p:nvSpPr>
            <p:spPr bwMode="auto">
              <a:xfrm>
                <a:off x="2062163" y="5191125"/>
                <a:ext cx="34925" cy="34925"/>
              </a:xfrm>
              <a:custGeom>
                <a:avLst/>
                <a:gdLst>
                  <a:gd name="T0" fmla="*/ 21 w 24"/>
                  <a:gd name="T1" fmla="*/ 21 h 24"/>
                  <a:gd name="T2" fmla="*/ 24 w 24"/>
                  <a:gd name="T3" fmla="*/ 12 h 24"/>
                  <a:gd name="T4" fmla="*/ 21 w 24"/>
                  <a:gd name="T5" fmla="*/ 4 h 24"/>
                  <a:gd name="T6" fmla="*/ 12 w 24"/>
                  <a:gd name="T7" fmla="*/ 0 h 24"/>
                  <a:gd name="T8" fmla="*/ 4 w 24"/>
                  <a:gd name="T9" fmla="*/ 4 h 24"/>
                  <a:gd name="T10" fmla="*/ 0 w 24"/>
                  <a:gd name="T11" fmla="*/ 12 h 24"/>
                  <a:gd name="T12" fmla="*/ 4 w 24"/>
                  <a:gd name="T13" fmla="*/ 21 h 24"/>
                  <a:gd name="T14" fmla="*/ 12 w 24"/>
                  <a:gd name="T15" fmla="*/ 24 h 24"/>
                  <a:gd name="T16" fmla="*/ 21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1"/>
                    </a:moveTo>
                    <a:cubicBezTo>
                      <a:pt x="23" y="18"/>
                      <a:pt x="24" y="16"/>
                      <a:pt x="24" y="12"/>
                    </a:cubicBezTo>
                    <a:cubicBezTo>
                      <a:pt x="24" y="9"/>
                      <a:pt x="23" y="6"/>
                      <a:pt x="21" y="4"/>
                    </a:cubicBezTo>
                    <a:cubicBezTo>
                      <a:pt x="18" y="1"/>
                      <a:pt x="16" y="0"/>
                      <a:pt x="12" y="0"/>
                    </a:cubicBezTo>
                    <a:cubicBezTo>
                      <a:pt x="9" y="0"/>
                      <a:pt x="6" y="1"/>
                      <a:pt x="4" y="4"/>
                    </a:cubicBezTo>
                    <a:cubicBezTo>
                      <a:pt x="1" y="6"/>
                      <a:pt x="0" y="9"/>
                      <a:pt x="0" y="12"/>
                    </a:cubicBezTo>
                    <a:cubicBezTo>
                      <a:pt x="0" y="16"/>
                      <a:pt x="1" y="18"/>
                      <a:pt x="4" y="21"/>
                    </a:cubicBezTo>
                    <a:cubicBezTo>
                      <a:pt x="6" y="23"/>
                      <a:pt x="9" y="24"/>
                      <a:pt x="12" y="24"/>
                    </a:cubicBezTo>
                    <a:cubicBezTo>
                      <a:pt x="16" y="24"/>
                      <a:pt x="18" y="23"/>
                      <a:pt x="21"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9" name="Freeform 199">
                <a:extLst>
                  <a:ext uri="{FF2B5EF4-FFF2-40B4-BE49-F238E27FC236}">
                    <a16:creationId xmlns:a16="http://schemas.microsoft.com/office/drawing/2014/main" id="{71767FDB-DC8C-46F8-B7A9-6D58165EE34E}"/>
                  </a:ext>
                </a:extLst>
              </p:cNvPr>
              <p:cNvSpPr>
                <a:spLocks/>
              </p:cNvSpPr>
              <p:nvPr/>
            </p:nvSpPr>
            <p:spPr bwMode="auto">
              <a:xfrm>
                <a:off x="2127250" y="5305425"/>
                <a:ext cx="33338"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2"/>
                      <a:pt x="15" y="0"/>
                      <a:pt x="12" y="0"/>
                    </a:cubicBezTo>
                    <a:cubicBezTo>
                      <a:pt x="9" y="0"/>
                      <a:pt x="6" y="2"/>
                      <a:pt x="3" y="4"/>
                    </a:cubicBezTo>
                    <a:cubicBezTo>
                      <a:pt x="1" y="6"/>
                      <a:pt x="0" y="9"/>
                      <a:pt x="0" y="12"/>
                    </a:cubicBezTo>
                    <a:cubicBezTo>
                      <a:pt x="0" y="16"/>
                      <a:pt x="1" y="18"/>
                      <a:pt x="3" y="21"/>
                    </a:cubicBezTo>
                    <a:cubicBezTo>
                      <a:pt x="6" y="23"/>
                      <a:pt x="9" y="24"/>
                      <a:pt x="12" y="24"/>
                    </a:cubicBezTo>
                    <a:cubicBezTo>
                      <a:pt x="15" y="24"/>
                      <a:pt x="18" y="23"/>
                      <a:pt x="20" y="21"/>
                    </a:cubicBezTo>
                    <a:cubicBezTo>
                      <a:pt x="23" y="18"/>
                      <a:pt x="24" y="16"/>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0" name="Freeform 200">
                <a:extLst>
                  <a:ext uri="{FF2B5EF4-FFF2-40B4-BE49-F238E27FC236}">
                    <a16:creationId xmlns:a16="http://schemas.microsoft.com/office/drawing/2014/main" id="{BB62D90D-50C7-4880-9DAB-A36711E165B5}"/>
                  </a:ext>
                </a:extLst>
              </p:cNvPr>
              <p:cNvSpPr>
                <a:spLocks/>
              </p:cNvSpPr>
              <p:nvPr/>
            </p:nvSpPr>
            <p:spPr bwMode="auto">
              <a:xfrm>
                <a:off x="1914525" y="5133975"/>
                <a:ext cx="33338" cy="33338"/>
              </a:xfrm>
              <a:custGeom>
                <a:avLst/>
                <a:gdLst>
                  <a:gd name="T0" fmla="*/ 24 w 24"/>
                  <a:gd name="T1" fmla="*/ 12 h 24"/>
                  <a:gd name="T2" fmla="*/ 21 w 24"/>
                  <a:gd name="T3" fmla="*/ 3 h 24"/>
                  <a:gd name="T4" fmla="*/ 12 w 24"/>
                  <a:gd name="T5" fmla="*/ 0 h 24"/>
                  <a:gd name="T6" fmla="*/ 4 w 24"/>
                  <a:gd name="T7" fmla="*/ 3 h 24"/>
                  <a:gd name="T8" fmla="*/ 0 w 24"/>
                  <a:gd name="T9" fmla="*/ 12 h 24"/>
                  <a:gd name="T10" fmla="*/ 4 w 24"/>
                  <a:gd name="T11" fmla="*/ 20 h 24"/>
                  <a:gd name="T12" fmla="*/ 12 w 24"/>
                  <a:gd name="T13" fmla="*/ 24 h 24"/>
                  <a:gd name="T14" fmla="*/ 21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1" y="3"/>
                    </a:cubicBezTo>
                    <a:cubicBezTo>
                      <a:pt x="19" y="1"/>
                      <a:pt x="16" y="0"/>
                      <a:pt x="12" y="0"/>
                    </a:cubicBezTo>
                    <a:cubicBezTo>
                      <a:pt x="9" y="0"/>
                      <a:pt x="6" y="1"/>
                      <a:pt x="4" y="3"/>
                    </a:cubicBezTo>
                    <a:cubicBezTo>
                      <a:pt x="2" y="6"/>
                      <a:pt x="0" y="9"/>
                      <a:pt x="0" y="12"/>
                    </a:cubicBezTo>
                    <a:cubicBezTo>
                      <a:pt x="0" y="15"/>
                      <a:pt x="2" y="18"/>
                      <a:pt x="4" y="20"/>
                    </a:cubicBezTo>
                    <a:cubicBezTo>
                      <a:pt x="6" y="23"/>
                      <a:pt x="9" y="24"/>
                      <a:pt x="12" y="24"/>
                    </a:cubicBezTo>
                    <a:cubicBezTo>
                      <a:pt x="16" y="24"/>
                      <a:pt x="19" y="23"/>
                      <a:pt x="21" y="20"/>
                    </a:cubicBezTo>
                    <a:cubicBezTo>
                      <a:pt x="23" y="18"/>
                      <a:pt x="24" y="15"/>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1" name="Freeform 201">
                <a:extLst>
                  <a:ext uri="{FF2B5EF4-FFF2-40B4-BE49-F238E27FC236}">
                    <a16:creationId xmlns:a16="http://schemas.microsoft.com/office/drawing/2014/main" id="{DADD5FC0-22D1-49C5-BF35-3890033CA1CD}"/>
                  </a:ext>
                </a:extLst>
              </p:cNvPr>
              <p:cNvSpPr>
                <a:spLocks/>
              </p:cNvSpPr>
              <p:nvPr/>
            </p:nvSpPr>
            <p:spPr bwMode="auto">
              <a:xfrm>
                <a:off x="1909763" y="5026025"/>
                <a:ext cx="34925" cy="34925"/>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ubicBezTo>
                      <a:pt x="23" y="19"/>
                      <a:pt x="24" y="16"/>
                      <a:pt x="24" y="12"/>
                    </a:cubicBez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2" name="Freeform 202">
                <a:extLst>
                  <a:ext uri="{FF2B5EF4-FFF2-40B4-BE49-F238E27FC236}">
                    <a16:creationId xmlns:a16="http://schemas.microsoft.com/office/drawing/2014/main" id="{41CFDFAE-B319-426B-8B6F-4DD98689E6C3}"/>
                  </a:ext>
                </a:extLst>
              </p:cNvPr>
              <p:cNvSpPr>
                <a:spLocks/>
              </p:cNvSpPr>
              <p:nvPr/>
            </p:nvSpPr>
            <p:spPr bwMode="auto">
              <a:xfrm>
                <a:off x="2024063" y="5029200"/>
                <a:ext cx="34925" cy="33338"/>
              </a:xfrm>
              <a:custGeom>
                <a:avLst/>
                <a:gdLst>
                  <a:gd name="T0" fmla="*/ 24 w 24"/>
                  <a:gd name="T1" fmla="*/ 12 h 24"/>
                  <a:gd name="T2" fmla="*/ 20 w 24"/>
                  <a:gd name="T3" fmla="*/ 4 h 24"/>
                  <a:gd name="T4" fmla="*/ 12 w 24"/>
                  <a:gd name="T5" fmla="*/ 0 h 24"/>
                  <a:gd name="T6" fmla="*/ 3 w 24"/>
                  <a:gd name="T7" fmla="*/ 4 h 24"/>
                  <a:gd name="T8" fmla="*/ 0 w 24"/>
                  <a:gd name="T9" fmla="*/ 12 h 24"/>
                  <a:gd name="T10" fmla="*/ 3 w 24"/>
                  <a:gd name="T11" fmla="*/ 21 h 24"/>
                  <a:gd name="T12" fmla="*/ 12 w 24"/>
                  <a:gd name="T13" fmla="*/ 24 h 24"/>
                  <a:gd name="T14" fmla="*/ 20 w 24"/>
                  <a:gd name="T15" fmla="*/ 21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2" y="6"/>
                      <a:pt x="20" y="4"/>
                    </a:cubicBezTo>
                    <a:cubicBezTo>
                      <a:pt x="18" y="1"/>
                      <a:pt x="15" y="0"/>
                      <a:pt x="12" y="0"/>
                    </a:cubicBezTo>
                    <a:cubicBezTo>
                      <a:pt x="8" y="0"/>
                      <a:pt x="5" y="1"/>
                      <a:pt x="3" y="4"/>
                    </a:cubicBezTo>
                    <a:cubicBezTo>
                      <a:pt x="1" y="6"/>
                      <a:pt x="0" y="9"/>
                      <a:pt x="0" y="12"/>
                    </a:cubicBezTo>
                    <a:cubicBezTo>
                      <a:pt x="0" y="16"/>
                      <a:pt x="1" y="18"/>
                      <a:pt x="3" y="21"/>
                    </a:cubicBezTo>
                    <a:cubicBezTo>
                      <a:pt x="5" y="23"/>
                      <a:pt x="8" y="24"/>
                      <a:pt x="12" y="24"/>
                    </a:cubicBezTo>
                    <a:cubicBezTo>
                      <a:pt x="15" y="24"/>
                      <a:pt x="18" y="23"/>
                      <a:pt x="20" y="21"/>
                    </a:cubicBezTo>
                    <a:cubicBezTo>
                      <a:pt x="22" y="18"/>
                      <a:pt x="24" y="16"/>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3" name="Freeform 203">
                <a:extLst>
                  <a:ext uri="{FF2B5EF4-FFF2-40B4-BE49-F238E27FC236}">
                    <a16:creationId xmlns:a16="http://schemas.microsoft.com/office/drawing/2014/main" id="{0A10D179-712F-4914-BABF-63E656E911F9}"/>
                  </a:ext>
                </a:extLst>
              </p:cNvPr>
              <p:cNvSpPr>
                <a:spLocks/>
              </p:cNvSpPr>
              <p:nvPr/>
            </p:nvSpPr>
            <p:spPr bwMode="auto">
              <a:xfrm>
                <a:off x="2589213" y="4983163"/>
                <a:ext cx="33338" cy="3333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5"/>
                      <a:pt x="21" y="3"/>
                    </a:cubicBezTo>
                    <a:cubicBezTo>
                      <a:pt x="18" y="1"/>
                      <a:pt x="16" y="0"/>
                      <a:pt x="12" y="0"/>
                    </a:cubicBezTo>
                    <a:cubicBezTo>
                      <a:pt x="9" y="0"/>
                      <a:pt x="6" y="1"/>
                      <a:pt x="4" y="3"/>
                    </a:cubicBezTo>
                    <a:cubicBezTo>
                      <a:pt x="1" y="5"/>
                      <a:pt x="0" y="8"/>
                      <a:pt x="0" y="12"/>
                    </a:cubicBezTo>
                    <a:cubicBezTo>
                      <a:pt x="0" y="15"/>
                      <a:pt x="1" y="18"/>
                      <a:pt x="4" y="20"/>
                    </a:cubicBezTo>
                    <a:cubicBezTo>
                      <a:pt x="6" y="22"/>
                      <a:pt x="9" y="24"/>
                      <a:pt x="12" y="24"/>
                    </a:cubicBezTo>
                    <a:cubicBezTo>
                      <a:pt x="16" y="24"/>
                      <a:pt x="18" y="22"/>
                      <a:pt x="21" y="2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4" name="Freeform 204">
                <a:extLst>
                  <a:ext uri="{FF2B5EF4-FFF2-40B4-BE49-F238E27FC236}">
                    <a16:creationId xmlns:a16="http://schemas.microsoft.com/office/drawing/2014/main" id="{C6A9AC73-1C5D-4098-B7D6-BFEAB597EF5F}"/>
                  </a:ext>
                </a:extLst>
              </p:cNvPr>
              <p:cNvSpPr>
                <a:spLocks/>
              </p:cNvSpPr>
              <p:nvPr/>
            </p:nvSpPr>
            <p:spPr bwMode="auto">
              <a:xfrm>
                <a:off x="2746375" y="5081588"/>
                <a:ext cx="33338" cy="33338"/>
              </a:xfrm>
              <a:custGeom>
                <a:avLst/>
                <a:gdLst>
                  <a:gd name="T0" fmla="*/ 12 w 24"/>
                  <a:gd name="T1" fmla="*/ 24 h 24"/>
                  <a:gd name="T2" fmla="*/ 21 w 24"/>
                  <a:gd name="T3" fmla="*/ 20 h 24"/>
                  <a:gd name="T4" fmla="*/ 24 w 24"/>
                  <a:gd name="T5" fmla="*/ 12 h 24"/>
                  <a:gd name="T6" fmla="*/ 21 w 24"/>
                  <a:gd name="T7" fmla="*/ 3 h 24"/>
                  <a:gd name="T8" fmla="*/ 12 w 24"/>
                  <a:gd name="T9" fmla="*/ 0 h 24"/>
                  <a:gd name="T10" fmla="*/ 4 w 24"/>
                  <a:gd name="T11" fmla="*/ 3 h 24"/>
                  <a:gd name="T12" fmla="*/ 0 w 24"/>
                  <a:gd name="T13" fmla="*/ 12 h 24"/>
                  <a:gd name="T14" fmla="*/ 4 w 24"/>
                  <a:gd name="T15" fmla="*/ 20 h 24"/>
                  <a:gd name="T16" fmla="*/ 12 w 24"/>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24"/>
                    </a:moveTo>
                    <a:cubicBezTo>
                      <a:pt x="16" y="24"/>
                      <a:pt x="18" y="23"/>
                      <a:pt x="21" y="20"/>
                    </a:cubicBez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5" name="Freeform 205">
                <a:extLst>
                  <a:ext uri="{FF2B5EF4-FFF2-40B4-BE49-F238E27FC236}">
                    <a16:creationId xmlns:a16="http://schemas.microsoft.com/office/drawing/2014/main" id="{42180D2D-E9D2-4DF1-8CCE-34342088FB88}"/>
                  </a:ext>
                </a:extLst>
              </p:cNvPr>
              <p:cNvSpPr>
                <a:spLocks/>
              </p:cNvSpPr>
              <p:nvPr/>
            </p:nvSpPr>
            <p:spPr bwMode="auto">
              <a:xfrm>
                <a:off x="2511425" y="5203825"/>
                <a:ext cx="33338" cy="34925"/>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8" y="0"/>
                      <a:pt x="6" y="2"/>
                      <a:pt x="3" y="4"/>
                    </a:cubicBezTo>
                    <a:cubicBezTo>
                      <a:pt x="1" y="6"/>
                      <a:pt x="0" y="9"/>
                      <a:pt x="0" y="12"/>
                    </a:cubicBezTo>
                    <a:cubicBezTo>
                      <a:pt x="0" y="16"/>
                      <a:pt x="1" y="19"/>
                      <a:pt x="3" y="21"/>
                    </a:cubicBezTo>
                    <a:cubicBezTo>
                      <a:pt x="6" y="23"/>
                      <a:pt x="8" y="24"/>
                      <a:pt x="12" y="24"/>
                    </a:cubicBezTo>
                    <a:cubicBezTo>
                      <a:pt x="15" y="24"/>
                      <a:pt x="18" y="23"/>
                      <a:pt x="2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6" name="Freeform 206">
                <a:extLst>
                  <a:ext uri="{FF2B5EF4-FFF2-40B4-BE49-F238E27FC236}">
                    <a16:creationId xmlns:a16="http://schemas.microsoft.com/office/drawing/2014/main" id="{7D5EC344-1AB1-4B86-B3B9-A9B166619AB5}"/>
                  </a:ext>
                </a:extLst>
              </p:cNvPr>
              <p:cNvSpPr>
                <a:spLocks/>
              </p:cNvSpPr>
              <p:nvPr/>
            </p:nvSpPr>
            <p:spPr bwMode="auto">
              <a:xfrm>
                <a:off x="2501900" y="5081588"/>
                <a:ext cx="34925" cy="33338"/>
              </a:xfrm>
              <a:custGeom>
                <a:avLst/>
                <a:gdLst>
                  <a:gd name="T0" fmla="*/ 21 w 24"/>
                  <a:gd name="T1" fmla="*/ 20 h 24"/>
                  <a:gd name="T2" fmla="*/ 24 w 24"/>
                  <a:gd name="T3" fmla="*/ 12 h 24"/>
                  <a:gd name="T4" fmla="*/ 21 w 24"/>
                  <a:gd name="T5" fmla="*/ 3 h 24"/>
                  <a:gd name="T6" fmla="*/ 12 w 24"/>
                  <a:gd name="T7" fmla="*/ 0 h 24"/>
                  <a:gd name="T8" fmla="*/ 4 w 24"/>
                  <a:gd name="T9" fmla="*/ 3 h 24"/>
                  <a:gd name="T10" fmla="*/ 0 w 24"/>
                  <a:gd name="T11" fmla="*/ 12 h 24"/>
                  <a:gd name="T12" fmla="*/ 4 w 24"/>
                  <a:gd name="T13" fmla="*/ 20 h 24"/>
                  <a:gd name="T14" fmla="*/ 12 w 24"/>
                  <a:gd name="T15" fmla="*/ 24 h 24"/>
                  <a:gd name="T16" fmla="*/ 21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1" y="20"/>
                    </a:moveTo>
                    <a:cubicBezTo>
                      <a:pt x="23" y="18"/>
                      <a:pt x="24" y="15"/>
                      <a:pt x="24" y="12"/>
                    </a:cubicBezTo>
                    <a:cubicBezTo>
                      <a:pt x="24" y="8"/>
                      <a:pt x="23" y="6"/>
                      <a:pt x="21" y="3"/>
                    </a:cubicBezTo>
                    <a:cubicBezTo>
                      <a:pt x="18" y="1"/>
                      <a:pt x="16" y="0"/>
                      <a:pt x="12" y="0"/>
                    </a:cubicBezTo>
                    <a:cubicBezTo>
                      <a:pt x="9" y="0"/>
                      <a:pt x="6" y="1"/>
                      <a:pt x="4" y="3"/>
                    </a:cubicBezTo>
                    <a:cubicBezTo>
                      <a:pt x="1" y="6"/>
                      <a:pt x="0" y="8"/>
                      <a:pt x="0" y="12"/>
                    </a:cubicBezTo>
                    <a:cubicBezTo>
                      <a:pt x="0" y="15"/>
                      <a:pt x="1" y="18"/>
                      <a:pt x="4" y="20"/>
                    </a:cubicBezTo>
                    <a:cubicBezTo>
                      <a:pt x="6" y="23"/>
                      <a:pt x="9" y="24"/>
                      <a:pt x="12" y="24"/>
                    </a:cubicBezTo>
                    <a:cubicBezTo>
                      <a:pt x="16" y="24"/>
                      <a:pt x="18" y="23"/>
                      <a:pt x="21"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7" name="Freeform 207">
                <a:extLst>
                  <a:ext uri="{FF2B5EF4-FFF2-40B4-BE49-F238E27FC236}">
                    <a16:creationId xmlns:a16="http://schemas.microsoft.com/office/drawing/2014/main" id="{4D388288-4335-4845-B884-E0F9E9431FF5}"/>
                  </a:ext>
                </a:extLst>
              </p:cNvPr>
              <p:cNvSpPr>
                <a:spLocks/>
              </p:cNvSpPr>
              <p:nvPr/>
            </p:nvSpPr>
            <p:spPr bwMode="auto">
              <a:xfrm>
                <a:off x="2557463" y="5103813"/>
                <a:ext cx="33338" cy="34925"/>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9"/>
                      <a:pt x="24" y="16"/>
                      <a:pt x="24" y="12"/>
                    </a:cubicBezTo>
                    <a:cubicBezTo>
                      <a:pt x="24" y="9"/>
                      <a:pt x="23" y="6"/>
                      <a:pt x="20" y="4"/>
                    </a:cubicBezTo>
                    <a:cubicBezTo>
                      <a:pt x="18" y="2"/>
                      <a:pt x="15" y="0"/>
                      <a:pt x="12" y="0"/>
                    </a:cubicBezTo>
                    <a:cubicBezTo>
                      <a:pt x="9" y="0"/>
                      <a:pt x="6" y="2"/>
                      <a:pt x="3" y="4"/>
                    </a:cubicBezTo>
                    <a:cubicBezTo>
                      <a:pt x="1" y="6"/>
                      <a:pt x="0" y="9"/>
                      <a:pt x="0" y="12"/>
                    </a:cubicBezTo>
                    <a:cubicBezTo>
                      <a:pt x="0" y="16"/>
                      <a:pt x="1" y="19"/>
                      <a:pt x="3" y="21"/>
                    </a:cubicBezTo>
                    <a:cubicBezTo>
                      <a:pt x="6" y="23"/>
                      <a:pt x="9" y="24"/>
                      <a:pt x="12" y="24"/>
                    </a:cubicBezTo>
                    <a:cubicBezTo>
                      <a:pt x="15" y="24"/>
                      <a:pt x="18" y="23"/>
                      <a:pt x="20" y="21"/>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8" name="Freeform 208">
                <a:extLst>
                  <a:ext uri="{FF2B5EF4-FFF2-40B4-BE49-F238E27FC236}">
                    <a16:creationId xmlns:a16="http://schemas.microsoft.com/office/drawing/2014/main" id="{B65E45BA-17A5-4691-A08F-5B727618782D}"/>
                  </a:ext>
                </a:extLst>
              </p:cNvPr>
              <p:cNvSpPr>
                <a:spLocks/>
              </p:cNvSpPr>
              <p:nvPr/>
            </p:nvSpPr>
            <p:spPr bwMode="auto">
              <a:xfrm>
                <a:off x="2582863" y="5216525"/>
                <a:ext cx="33338" cy="34925"/>
              </a:xfrm>
              <a:custGeom>
                <a:avLst/>
                <a:gdLst>
                  <a:gd name="T0" fmla="*/ 20 w 24"/>
                  <a:gd name="T1" fmla="*/ 21 h 24"/>
                  <a:gd name="T2" fmla="*/ 24 w 24"/>
                  <a:gd name="T3" fmla="*/ 12 h 24"/>
                  <a:gd name="T4" fmla="*/ 20 w 24"/>
                  <a:gd name="T5" fmla="*/ 4 h 24"/>
                  <a:gd name="T6" fmla="*/ 12 w 24"/>
                  <a:gd name="T7" fmla="*/ 0 h 24"/>
                  <a:gd name="T8" fmla="*/ 3 w 24"/>
                  <a:gd name="T9" fmla="*/ 4 h 24"/>
                  <a:gd name="T10" fmla="*/ 0 w 24"/>
                  <a:gd name="T11" fmla="*/ 12 h 24"/>
                  <a:gd name="T12" fmla="*/ 3 w 24"/>
                  <a:gd name="T13" fmla="*/ 21 h 24"/>
                  <a:gd name="T14" fmla="*/ 12 w 24"/>
                  <a:gd name="T15" fmla="*/ 24 h 24"/>
                  <a:gd name="T16" fmla="*/ 20 w 24"/>
                  <a:gd name="T1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1"/>
                    </a:moveTo>
                    <a:cubicBezTo>
                      <a:pt x="23" y="18"/>
                      <a:pt x="24" y="16"/>
                      <a:pt x="24" y="12"/>
                    </a:cubicBezTo>
                    <a:cubicBezTo>
                      <a:pt x="24" y="9"/>
                      <a:pt x="23" y="6"/>
                      <a:pt x="20" y="4"/>
                    </a:cubicBezTo>
                    <a:cubicBezTo>
                      <a:pt x="18" y="1"/>
                      <a:pt x="15" y="0"/>
                      <a:pt x="12" y="0"/>
                    </a:cubicBezTo>
                    <a:cubicBezTo>
                      <a:pt x="9" y="0"/>
                      <a:pt x="6" y="1"/>
                      <a:pt x="3" y="4"/>
                    </a:cubicBezTo>
                    <a:cubicBezTo>
                      <a:pt x="1" y="6"/>
                      <a:pt x="0" y="9"/>
                      <a:pt x="0" y="12"/>
                    </a:cubicBezTo>
                    <a:cubicBezTo>
                      <a:pt x="0" y="16"/>
                      <a:pt x="1" y="18"/>
                      <a:pt x="3" y="21"/>
                    </a:cubicBezTo>
                    <a:cubicBezTo>
                      <a:pt x="6" y="23"/>
                      <a:pt x="9" y="24"/>
                      <a:pt x="12" y="24"/>
                    </a:cubicBezTo>
                    <a:cubicBezTo>
                      <a:pt x="15" y="24"/>
                      <a:pt x="18" y="23"/>
                      <a:pt x="20" y="21"/>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9" name="Freeform 209">
                <a:extLst>
                  <a:ext uri="{FF2B5EF4-FFF2-40B4-BE49-F238E27FC236}">
                    <a16:creationId xmlns:a16="http://schemas.microsoft.com/office/drawing/2014/main" id="{BB2A855C-75C8-4D5E-AFFC-9049EFCDEAA3}"/>
                  </a:ext>
                </a:extLst>
              </p:cNvPr>
              <p:cNvSpPr>
                <a:spLocks/>
              </p:cNvSpPr>
              <p:nvPr/>
            </p:nvSpPr>
            <p:spPr bwMode="auto">
              <a:xfrm>
                <a:off x="2582863" y="5405438"/>
                <a:ext cx="33338" cy="33338"/>
              </a:xfrm>
              <a:custGeom>
                <a:avLst/>
                <a:gdLst>
                  <a:gd name="T0" fmla="*/ 20 w 24"/>
                  <a:gd name="T1" fmla="*/ 20 h 24"/>
                  <a:gd name="T2" fmla="*/ 24 w 24"/>
                  <a:gd name="T3" fmla="*/ 12 h 24"/>
                  <a:gd name="T4" fmla="*/ 20 w 24"/>
                  <a:gd name="T5" fmla="*/ 3 h 24"/>
                  <a:gd name="T6" fmla="*/ 12 w 24"/>
                  <a:gd name="T7" fmla="*/ 0 h 24"/>
                  <a:gd name="T8" fmla="*/ 3 w 24"/>
                  <a:gd name="T9" fmla="*/ 3 h 24"/>
                  <a:gd name="T10" fmla="*/ 0 w 24"/>
                  <a:gd name="T11" fmla="*/ 12 h 24"/>
                  <a:gd name="T12" fmla="*/ 3 w 24"/>
                  <a:gd name="T13" fmla="*/ 20 h 24"/>
                  <a:gd name="T14" fmla="*/ 12 w 24"/>
                  <a:gd name="T15" fmla="*/ 24 h 24"/>
                  <a:gd name="T16" fmla="*/ 20 w 24"/>
                  <a:gd name="T1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0" y="20"/>
                    </a:moveTo>
                    <a:cubicBezTo>
                      <a:pt x="23" y="18"/>
                      <a:pt x="24" y="15"/>
                      <a:pt x="24" y="12"/>
                    </a:cubicBezTo>
                    <a:cubicBezTo>
                      <a:pt x="24" y="8"/>
                      <a:pt x="23" y="6"/>
                      <a:pt x="20" y="3"/>
                    </a:cubicBezTo>
                    <a:cubicBezTo>
                      <a:pt x="18" y="1"/>
                      <a:pt x="15" y="0"/>
                      <a:pt x="12" y="0"/>
                    </a:cubicBezTo>
                    <a:cubicBezTo>
                      <a:pt x="9" y="0"/>
                      <a:pt x="6" y="1"/>
                      <a:pt x="3" y="3"/>
                    </a:cubicBezTo>
                    <a:cubicBezTo>
                      <a:pt x="1" y="6"/>
                      <a:pt x="0" y="8"/>
                      <a:pt x="0" y="12"/>
                    </a:cubicBezTo>
                    <a:cubicBezTo>
                      <a:pt x="0" y="15"/>
                      <a:pt x="1" y="18"/>
                      <a:pt x="3" y="20"/>
                    </a:cubicBezTo>
                    <a:cubicBezTo>
                      <a:pt x="6" y="23"/>
                      <a:pt x="9" y="24"/>
                      <a:pt x="12" y="24"/>
                    </a:cubicBezTo>
                    <a:cubicBezTo>
                      <a:pt x="15" y="24"/>
                      <a:pt x="18" y="23"/>
                      <a:pt x="20" y="20"/>
                    </a:cubicBez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0" name="Freeform 210">
                <a:extLst>
                  <a:ext uri="{FF2B5EF4-FFF2-40B4-BE49-F238E27FC236}">
                    <a16:creationId xmlns:a16="http://schemas.microsoft.com/office/drawing/2014/main" id="{10E9201F-B540-4469-978A-4F34570D20C9}"/>
                  </a:ext>
                </a:extLst>
              </p:cNvPr>
              <p:cNvSpPr>
                <a:spLocks/>
              </p:cNvSpPr>
              <p:nvPr/>
            </p:nvSpPr>
            <p:spPr bwMode="auto">
              <a:xfrm>
                <a:off x="2627313" y="5297488"/>
                <a:ext cx="33338" cy="33338"/>
              </a:xfrm>
              <a:custGeom>
                <a:avLst/>
                <a:gdLst>
                  <a:gd name="T0" fmla="*/ 24 w 24"/>
                  <a:gd name="T1" fmla="*/ 12 h 24"/>
                  <a:gd name="T2" fmla="*/ 20 w 24"/>
                  <a:gd name="T3" fmla="*/ 3 h 24"/>
                  <a:gd name="T4" fmla="*/ 12 w 24"/>
                  <a:gd name="T5" fmla="*/ 0 h 24"/>
                  <a:gd name="T6" fmla="*/ 3 w 24"/>
                  <a:gd name="T7" fmla="*/ 3 h 24"/>
                  <a:gd name="T8" fmla="*/ 0 w 24"/>
                  <a:gd name="T9" fmla="*/ 12 h 24"/>
                  <a:gd name="T10" fmla="*/ 3 w 24"/>
                  <a:gd name="T11" fmla="*/ 20 h 24"/>
                  <a:gd name="T12" fmla="*/ 12 w 24"/>
                  <a:gd name="T13" fmla="*/ 24 h 24"/>
                  <a:gd name="T14" fmla="*/ 20 w 24"/>
                  <a:gd name="T15" fmla="*/ 20 h 24"/>
                  <a:gd name="T16" fmla="*/ 24 w 24"/>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24" y="12"/>
                    </a:moveTo>
                    <a:cubicBezTo>
                      <a:pt x="24" y="9"/>
                      <a:pt x="23" y="6"/>
                      <a:pt x="20" y="3"/>
                    </a:cubicBezTo>
                    <a:cubicBezTo>
                      <a:pt x="18" y="1"/>
                      <a:pt x="15" y="0"/>
                      <a:pt x="12" y="0"/>
                    </a:cubicBezTo>
                    <a:cubicBezTo>
                      <a:pt x="8" y="0"/>
                      <a:pt x="6" y="1"/>
                      <a:pt x="3" y="3"/>
                    </a:cubicBezTo>
                    <a:cubicBezTo>
                      <a:pt x="1" y="6"/>
                      <a:pt x="0" y="9"/>
                      <a:pt x="0" y="12"/>
                    </a:cubicBezTo>
                    <a:cubicBezTo>
                      <a:pt x="0" y="15"/>
                      <a:pt x="1" y="18"/>
                      <a:pt x="3" y="20"/>
                    </a:cubicBezTo>
                    <a:cubicBezTo>
                      <a:pt x="6" y="23"/>
                      <a:pt x="8" y="24"/>
                      <a:pt x="12" y="24"/>
                    </a:cubicBezTo>
                    <a:cubicBezTo>
                      <a:pt x="15" y="24"/>
                      <a:pt x="18" y="23"/>
                      <a:pt x="20" y="20"/>
                    </a:cubicBezTo>
                    <a:cubicBezTo>
                      <a:pt x="23" y="18"/>
                      <a:pt x="24" y="15"/>
                      <a:pt x="24" y="12"/>
                    </a:cubicBez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02" name="ZoneTexte 301">
              <a:extLst>
                <a:ext uri="{FF2B5EF4-FFF2-40B4-BE49-F238E27FC236}">
                  <a16:creationId xmlns:a16="http://schemas.microsoft.com/office/drawing/2014/main" id="{A970F5CC-C7D5-4925-B2F1-E931C89E7335}"/>
                </a:ext>
              </a:extLst>
            </p:cNvPr>
            <p:cNvSpPr txBox="1"/>
            <p:nvPr/>
          </p:nvSpPr>
          <p:spPr>
            <a:xfrm>
              <a:off x="374920" y="5542986"/>
              <a:ext cx="643126" cy="246221"/>
            </a:xfrm>
            <a:prstGeom prst="rect">
              <a:avLst/>
            </a:prstGeom>
            <a:noFill/>
          </p:spPr>
          <p:txBody>
            <a:bodyPr wrap="none" rtlCol="0">
              <a:spAutoFit/>
            </a:bodyPr>
            <a:lstStyle/>
            <a:p>
              <a:pPr algn="r"/>
              <a:r>
                <a:rPr lang="fr-FR" sz="1000" dirty="0"/>
                <a:t>0,00001</a:t>
              </a:r>
            </a:p>
          </p:txBody>
        </p:sp>
        <p:sp>
          <p:nvSpPr>
            <p:cNvPr id="303" name="ZoneTexte 302">
              <a:extLst>
                <a:ext uri="{FF2B5EF4-FFF2-40B4-BE49-F238E27FC236}">
                  <a16:creationId xmlns:a16="http://schemas.microsoft.com/office/drawing/2014/main" id="{F57E484B-0337-426B-9881-A76123AEE266}"/>
                </a:ext>
              </a:extLst>
            </p:cNvPr>
            <p:cNvSpPr txBox="1"/>
            <p:nvPr/>
          </p:nvSpPr>
          <p:spPr>
            <a:xfrm>
              <a:off x="762848" y="5815232"/>
              <a:ext cx="255198" cy="246221"/>
            </a:xfrm>
            <a:prstGeom prst="rect">
              <a:avLst/>
            </a:prstGeom>
            <a:noFill/>
          </p:spPr>
          <p:txBody>
            <a:bodyPr wrap="none" rtlCol="0">
              <a:spAutoFit/>
            </a:bodyPr>
            <a:lstStyle/>
            <a:p>
              <a:pPr algn="r"/>
              <a:r>
                <a:rPr lang="fr-FR" sz="1000" dirty="0"/>
                <a:t>0</a:t>
              </a:r>
            </a:p>
          </p:txBody>
        </p:sp>
        <p:sp>
          <p:nvSpPr>
            <p:cNvPr id="304" name="ZoneTexte 303">
              <a:extLst>
                <a:ext uri="{FF2B5EF4-FFF2-40B4-BE49-F238E27FC236}">
                  <a16:creationId xmlns:a16="http://schemas.microsoft.com/office/drawing/2014/main" id="{1416090F-87E8-4401-94F0-56A436B12957}"/>
                </a:ext>
              </a:extLst>
            </p:cNvPr>
            <p:cNvSpPr txBox="1"/>
            <p:nvPr/>
          </p:nvSpPr>
          <p:spPr>
            <a:xfrm>
              <a:off x="445452" y="5139991"/>
              <a:ext cx="572594" cy="246221"/>
            </a:xfrm>
            <a:prstGeom prst="rect">
              <a:avLst/>
            </a:prstGeom>
            <a:noFill/>
          </p:spPr>
          <p:txBody>
            <a:bodyPr wrap="none" rtlCol="0">
              <a:spAutoFit/>
            </a:bodyPr>
            <a:lstStyle/>
            <a:p>
              <a:pPr algn="r"/>
              <a:r>
                <a:rPr lang="fr-FR" sz="1000" dirty="0"/>
                <a:t>0,0001</a:t>
              </a:r>
            </a:p>
          </p:txBody>
        </p:sp>
        <p:sp>
          <p:nvSpPr>
            <p:cNvPr id="305" name="ZoneTexte 304">
              <a:extLst>
                <a:ext uri="{FF2B5EF4-FFF2-40B4-BE49-F238E27FC236}">
                  <a16:creationId xmlns:a16="http://schemas.microsoft.com/office/drawing/2014/main" id="{91AD3E7D-479E-4976-A69F-29CABB05AED3}"/>
                </a:ext>
              </a:extLst>
            </p:cNvPr>
            <p:cNvSpPr txBox="1"/>
            <p:nvPr/>
          </p:nvSpPr>
          <p:spPr>
            <a:xfrm>
              <a:off x="515985" y="4736995"/>
              <a:ext cx="502061" cy="246221"/>
            </a:xfrm>
            <a:prstGeom prst="rect">
              <a:avLst/>
            </a:prstGeom>
            <a:noFill/>
          </p:spPr>
          <p:txBody>
            <a:bodyPr wrap="none" rtlCol="0">
              <a:spAutoFit/>
            </a:bodyPr>
            <a:lstStyle/>
            <a:p>
              <a:pPr algn="r"/>
              <a:r>
                <a:rPr lang="fr-FR" sz="1000" dirty="0"/>
                <a:t>0,001</a:t>
              </a:r>
            </a:p>
          </p:txBody>
        </p:sp>
        <p:sp>
          <p:nvSpPr>
            <p:cNvPr id="306" name="ZoneTexte 305">
              <a:extLst>
                <a:ext uri="{FF2B5EF4-FFF2-40B4-BE49-F238E27FC236}">
                  <a16:creationId xmlns:a16="http://schemas.microsoft.com/office/drawing/2014/main" id="{20FFA464-E899-47D4-86ED-E5F891062B30}"/>
                </a:ext>
              </a:extLst>
            </p:cNvPr>
            <p:cNvSpPr txBox="1"/>
            <p:nvPr/>
          </p:nvSpPr>
          <p:spPr>
            <a:xfrm>
              <a:off x="586518" y="4333999"/>
              <a:ext cx="431528" cy="246221"/>
            </a:xfrm>
            <a:prstGeom prst="rect">
              <a:avLst/>
            </a:prstGeom>
            <a:noFill/>
          </p:spPr>
          <p:txBody>
            <a:bodyPr wrap="none" rtlCol="0">
              <a:spAutoFit/>
            </a:bodyPr>
            <a:lstStyle/>
            <a:p>
              <a:pPr algn="r"/>
              <a:r>
                <a:rPr lang="fr-FR" sz="1000" dirty="0"/>
                <a:t>0,01</a:t>
              </a:r>
            </a:p>
          </p:txBody>
        </p:sp>
        <p:sp>
          <p:nvSpPr>
            <p:cNvPr id="307" name="ZoneTexte 306">
              <a:extLst>
                <a:ext uri="{FF2B5EF4-FFF2-40B4-BE49-F238E27FC236}">
                  <a16:creationId xmlns:a16="http://schemas.microsoft.com/office/drawing/2014/main" id="{F319C313-C160-40CE-8FF0-A729E6E68017}"/>
                </a:ext>
              </a:extLst>
            </p:cNvPr>
            <p:cNvSpPr txBox="1"/>
            <p:nvPr/>
          </p:nvSpPr>
          <p:spPr>
            <a:xfrm>
              <a:off x="657049" y="3931003"/>
              <a:ext cx="360997" cy="246221"/>
            </a:xfrm>
            <a:prstGeom prst="rect">
              <a:avLst/>
            </a:prstGeom>
            <a:noFill/>
          </p:spPr>
          <p:txBody>
            <a:bodyPr wrap="none" rtlCol="0">
              <a:spAutoFit/>
            </a:bodyPr>
            <a:lstStyle/>
            <a:p>
              <a:pPr algn="r"/>
              <a:r>
                <a:rPr lang="fr-FR" sz="1000" dirty="0"/>
                <a:t>0,1</a:t>
              </a:r>
            </a:p>
          </p:txBody>
        </p:sp>
        <p:sp>
          <p:nvSpPr>
            <p:cNvPr id="309" name="ZoneTexte 308">
              <a:extLst>
                <a:ext uri="{FF2B5EF4-FFF2-40B4-BE49-F238E27FC236}">
                  <a16:creationId xmlns:a16="http://schemas.microsoft.com/office/drawing/2014/main" id="{D7F8C950-AE0B-4364-98F7-AF52C19032A6}"/>
                </a:ext>
              </a:extLst>
            </p:cNvPr>
            <p:cNvSpPr txBox="1"/>
            <p:nvPr/>
          </p:nvSpPr>
          <p:spPr>
            <a:xfrm>
              <a:off x="1049472" y="4223869"/>
              <a:ext cx="647934" cy="246221"/>
            </a:xfrm>
            <a:prstGeom prst="rect">
              <a:avLst/>
            </a:prstGeom>
            <a:noFill/>
          </p:spPr>
          <p:txBody>
            <a:bodyPr wrap="none" rtlCol="0">
              <a:spAutoFit/>
            </a:bodyPr>
            <a:lstStyle/>
            <a:p>
              <a:pPr algn="r"/>
              <a:r>
                <a:rPr lang="fr-FR" sz="1000" dirty="0"/>
                <a:t>p = 0,28</a:t>
              </a:r>
            </a:p>
          </p:txBody>
        </p:sp>
        <p:sp>
          <p:nvSpPr>
            <p:cNvPr id="320" name="ZoneTexte 319">
              <a:extLst>
                <a:ext uri="{FF2B5EF4-FFF2-40B4-BE49-F238E27FC236}">
                  <a16:creationId xmlns:a16="http://schemas.microsoft.com/office/drawing/2014/main" id="{D8C2BD5A-222A-46CD-A023-154324D4DAA1}"/>
                </a:ext>
              </a:extLst>
            </p:cNvPr>
            <p:cNvSpPr txBox="1"/>
            <p:nvPr/>
          </p:nvSpPr>
          <p:spPr>
            <a:xfrm>
              <a:off x="1198776" y="6136500"/>
              <a:ext cx="490840" cy="246221"/>
            </a:xfrm>
            <a:prstGeom prst="rect">
              <a:avLst/>
            </a:prstGeom>
            <a:noFill/>
          </p:spPr>
          <p:txBody>
            <a:bodyPr wrap="none" rtlCol="0">
              <a:spAutoFit/>
            </a:bodyPr>
            <a:lstStyle/>
            <a:p>
              <a:pPr algn="r"/>
              <a:r>
                <a:rPr lang="fr-FR" sz="1000" b="1" dirty="0"/>
                <a:t>Total</a:t>
              </a:r>
            </a:p>
          </p:txBody>
        </p:sp>
        <p:sp>
          <p:nvSpPr>
            <p:cNvPr id="321" name="ZoneTexte 320">
              <a:extLst>
                <a:ext uri="{FF2B5EF4-FFF2-40B4-BE49-F238E27FC236}">
                  <a16:creationId xmlns:a16="http://schemas.microsoft.com/office/drawing/2014/main" id="{89E8F748-EFE7-4916-B303-A35493E5AA4D}"/>
                </a:ext>
              </a:extLst>
            </p:cNvPr>
            <p:cNvSpPr txBox="1"/>
            <p:nvPr/>
          </p:nvSpPr>
          <p:spPr>
            <a:xfrm>
              <a:off x="1847471" y="6136500"/>
              <a:ext cx="665568" cy="246221"/>
            </a:xfrm>
            <a:prstGeom prst="rect">
              <a:avLst/>
            </a:prstGeom>
            <a:noFill/>
          </p:spPr>
          <p:txBody>
            <a:bodyPr wrap="none" rtlCol="0">
              <a:spAutoFit/>
            </a:bodyPr>
            <a:lstStyle/>
            <a:p>
              <a:pPr algn="r"/>
              <a:r>
                <a:rPr lang="fr-FR" sz="1000" b="1" dirty="0"/>
                <a:t>CD32</a:t>
              </a:r>
              <a:r>
                <a:rPr lang="fr-FR" sz="1000" b="1" baseline="30000" dirty="0"/>
                <a:t>neg</a:t>
              </a:r>
            </a:p>
          </p:txBody>
        </p:sp>
        <p:sp>
          <p:nvSpPr>
            <p:cNvPr id="322" name="ZoneTexte 321">
              <a:extLst>
                <a:ext uri="{FF2B5EF4-FFF2-40B4-BE49-F238E27FC236}">
                  <a16:creationId xmlns:a16="http://schemas.microsoft.com/office/drawing/2014/main" id="{9A7E294E-4CA9-4A57-A732-D54C466DBD72}"/>
                </a:ext>
              </a:extLst>
            </p:cNvPr>
            <p:cNvSpPr txBox="1"/>
            <p:nvPr/>
          </p:nvSpPr>
          <p:spPr>
            <a:xfrm>
              <a:off x="2588751" y="6136500"/>
              <a:ext cx="617478" cy="246221"/>
            </a:xfrm>
            <a:prstGeom prst="rect">
              <a:avLst/>
            </a:prstGeom>
            <a:noFill/>
          </p:spPr>
          <p:txBody>
            <a:bodyPr wrap="none" rtlCol="0">
              <a:spAutoFit/>
            </a:bodyPr>
            <a:lstStyle/>
            <a:p>
              <a:pPr algn="r"/>
              <a:r>
                <a:rPr lang="fr-FR" sz="1000" b="1" dirty="0"/>
                <a:t>CD32</a:t>
              </a:r>
              <a:r>
                <a:rPr lang="fr-FR" sz="1000" b="1" baseline="30000" dirty="0"/>
                <a:t>Int</a:t>
              </a:r>
            </a:p>
          </p:txBody>
        </p:sp>
        <p:sp>
          <p:nvSpPr>
            <p:cNvPr id="323" name="ZoneTexte 322">
              <a:extLst>
                <a:ext uri="{FF2B5EF4-FFF2-40B4-BE49-F238E27FC236}">
                  <a16:creationId xmlns:a16="http://schemas.microsoft.com/office/drawing/2014/main" id="{4F12170E-99D0-4724-BFB5-F62CA222F0CC}"/>
                </a:ext>
              </a:extLst>
            </p:cNvPr>
            <p:cNvSpPr txBox="1"/>
            <p:nvPr/>
          </p:nvSpPr>
          <p:spPr>
            <a:xfrm>
              <a:off x="3231825" y="6136500"/>
              <a:ext cx="694421" cy="246221"/>
            </a:xfrm>
            <a:prstGeom prst="rect">
              <a:avLst/>
            </a:prstGeom>
            <a:noFill/>
          </p:spPr>
          <p:txBody>
            <a:bodyPr wrap="none" rtlCol="0">
              <a:spAutoFit/>
            </a:bodyPr>
            <a:lstStyle/>
            <a:p>
              <a:pPr algn="r"/>
              <a:r>
                <a:rPr lang="fr-FR" sz="1000" b="1" dirty="0"/>
                <a:t>CD32</a:t>
              </a:r>
              <a:r>
                <a:rPr lang="fr-FR" sz="1000" b="1" baseline="30000" dirty="0"/>
                <a:t>high</a:t>
              </a:r>
            </a:p>
          </p:txBody>
        </p:sp>
      </p:grpSp>
      <p:sp>
        <p:nvSpPr>
          <p:cNvPr id="308" name="ZoneTexte 307">
            <a:extLst>
              <a:ext uri="{FF2B5EF4-FFF2-40B4-BE49-F238E27FC236}">
                <a16:creationId xmlns:a16="http://schemas.microsoft.com/office/drawing/2014/main" id="{C7ED5CE5-768B-4A53-A94C-BAA84D649B0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47</a:t>
            </a:r>
          </a:p>
        </p:txBody>
      </p:sp>
    </p:spTree>
    <p:extLst>
      <p:ext uri="{BB962C8B-B14F-4D97-AF65-F5344CB8AC3E}">
        <p14:creationId xmlns:p14="http://schemas.microsoft.com/office/powerpoint/2010/main" val="1762378611"/>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Réservoir : synthèse de 4 études </a:t>
            </a:r>
            <a:br>
              <a:rPr lang="fr-FR" dirty="0"/>
            </a:br>
            <a:r>
              <a:rPr lang="fr-FR" dirty="0"/>
              <a:t>ayant analysé les cellules CD4+ CD32+ (3)</a:t>
            </a:r>
          </a:p>
        </p:txBody>
      </p:sp>
      <p:sp>
        <p:nvSpPr>
          <p:cNvPr id="4" name="Espace réservé du contenu 3"/>
          <p:cNvSpPr>
            <a:spLocks noGrp="1"/>
          </p:cNvSpPr>
          <p:nvPr>
            <p:ph idx="1"/>
          </p:nvPr>
        </p:nvSpPr>
        <p:spPr>
          <a:xfrm>
            <a:off x="238541" y="1253524"/>
            <a:ext cx="8653666" cy="5111750"/>
          </a:xfrm>
        </p:spPr>
        <p:txBody>
          <a:bodyPr/>
          <a:lstStyle/>
          <a:p>
            <a:pPr>
              <a:spcBef>
                <a:spcPts val="600"/>
              </a:spcBef>
            </a:pPr>
            <a:r>
              <a:rPr lang="fr-FR" sz="2000" b="1" dirty="0"/>
              <a:t>Etude de </a:t>
            </a:r>
            <a:r>
              <a:rPr lang="fr-FR" sz="2000" b="1" dirty="0" err="1"/>
              <a:t>Noto</a:t>
            </a:r>
            <a:r>
              <a:rPr lang="fr-FR" sz="2000" b="1" dirty="0"/>
              <a:t> A </a:t>
            </a:r>
            <a:r>
              <a:rPr lang="fr-FR" sz="2000" b="1" i="1" dirty="0"/>
              <a:t>(Abs. 155)</a:t>
            </a:r>
          </a:p>
          <a:p>
            <a:pPr lvl="1">
              <a:spcBef>
                <a:spcPts val="600"/>
              </a:spcBef>
            </a:pPr>
            <a:r>
              <a:rPr lang="fr-FR" sz="1800" dirty="0"/>
              <a:t>Cellules CD4+ CD32+ issues des ganglions lymphatiques à la différence </a:t>
            </a:r>
            <a:br>
              <a:rPr lang="fr-FR" sz="1800" dirty="0"/>
            </a:br>
            <a:r>
              <a:rPr lang="fr-FR" sz="1800" dirty="0"/>
              <a:t>de l’étude de Descours (cellules CD4+ CD32+ circulantes)</a:t>
            </a:r>
          </a:p>
          <a:p>
            <a:pPr lvl="1">
              <a:spcBef>
                <a:spcPts val="600"/>
              </a:spcBef>
            </a:pPr>
            <a:r>
              <a:rPr lang="fr-FR" sz="1800" dirty="0"/>
              <a:t>Résultats non contradictoires :</a:t>
            </a:r>
          </a:p>
          <a:p>
            <a:pPr lvl="2">
              <a:spcBef>
                <a:spcPts val="600"/>
              </a:spcBef>
            </a:pPr>
            <a:r>
              <a:rPr lang="fr-FR" sz="1600" dirty="0"/>
              <a:t>50 % des cellules CD4+ CD32+ sont PD-1+ </a:t>
            </a:r>
          </a:p>
          <a:p>
            <a:pPr lvl="2">
              <a:spcBef>
                <a:spcPts val="600"/>
              </a:spcBef>
            </a:pPr>
            <a:r>
              <a:rPr lang="fr-FR" sz="1600" dirty="0"/>
              <a:t>CD4+ CD32+ et CD4+ PD-1+ enrichies en ADN VIH</a:t>
            </a:r>
          </a:p>
          <a:p>
            <a:pPr lvl="1">
              <a:spcBef>
                <a:spcPts val="600"/>
              </a:spcBef>
            </a:pPr>
            <a:endParaRPr lang="fr-FR" sz="1000" dirty="0"/>
          </a:p>
          <a:p>
            <a:pPr>
              <a:spcBef>
                <a:spcPts val="600"/>
              </a:spcBef>
            </a:pPr>
            <a:r>
              <a:rPr lang="fr-FR" sz="2000" b="1" dirty="0"/>
              <a:t>Etude de </a:t>
            </a:r>
            <a:r>
              <a:rPr lang="fr-FR" sz="2000" b="1" dirty="0" err="1"/>
              <a:t>Bertagnolli</a:t>
            </a:r>
            <a:r>
              <a:rPr lang="fr-FR" sz="2000" b="1" dirty="0"/>
              <a:t> LN </a:t>
            </a:r>
            <a:r>
              <a:rPr lang="fr-FR" sz="2000" b="1" i="1" dirty="0"/>
              <a:t>(Abs. 156)</a:t>
            </a:r>
          </a:p>
          <a:p>
            <a:pPr lvl="1">
              <a:spcBef>
                <a:spcPts val="600"/>
              </a:spcBef>
            </a:pPr>
            <a:r>
              <a:rPr lang="fr-FR" sz="1800" dirty="0"/>
              <a:t>3 protocoles différents de tri cellulaire sans différence sur les résultats obtenus</a:t>
            </a:r>
          </a:p>
          <a:p>
            <a:pPr lvl="1">
              <a:spcBef>
                <a:spcPts val="600"/>
              </a:spcBef>
              <a:tabLst>
                <a:tab pos="754063" algn="l"/>
              </a:tabLst>
            </a:pPr>
            <a:r>
              <a:rPr lang="fr-FR" sz="1800" dirty="0"/>
              <a:t>Hypothèses pour expliquer les discordances avec </a:t>
            </a:r>
            <a:r>
              <a:rPr lang="fr-FR" sz="1800" dirty="0" err="1"/>
              <a:t>Descours</a:t>
            </a:r>
            <a:r>
              <a:rPr lang="fr-FR" sz="1800" dirty="0"/>
              <a:t> :</a:t>
            </a:r>
          </a:p>
          <a:p>
            <a:pPr lvl="2">
              <a:spcBef>
                <a:spcPts val="600"/>
              </a:spcBef>
              <a:tabLst>
                <a:tab pos="754063" algn="l"/>
              </a:tabLst>
            </a:pPr>
            <a:r>
              <a:rPr lang="fr-FR" sz="1600" dirty="0"/>
              <a:t>L’utilisation d’un test ultra-sensible d’Ag p24 dans l’étude de Descours </a:t>
            </a:r>
            <a:br>
              <a:rPr lang="fr-FR" sz="1600" dirty="0"/>
            </a:br>
            <a:r>
              <a:rPr lang="fr-FR" sz="1600" dirty="0"/>
              <a:t>(seuil : 0,01 </a:t>
            </a:r>
            <a:r>
              <a:rPr lang="fr-FR" sz="1600" dirty="0" err="1"/>
              <a:t>pg</a:t>
            </a:r>
            <a:r>
              <a:rPr lang="fr-FR" sz="1600" dirty="0"/>
              <a:t>/ml) aurait permis de détecter des très faibles quantités de p24 </a:t>
            </a:r>
            <a:br>
              <a:rPr lang="fr-FR" sz="1600" dirty="0"/>
            </a:br>
            <a:r>
              <a:rPr lang="fr-FR" sz="1600" dirty="0"/>
              <a:t>ne reflétant pas une production virale mais la présence de provirus défectifs quand même capables de produire de très faibles quantités de Gag</a:t>
            </a:r>
          </a:p>
          <a:p>
            <a:pPr lvl="2">
              <a:spcBef>
                <a:spcPts val="600"/>
              </a:spcBef>
              <a:tabLst>
                <a:tab pos="754063" algn="l"/>
              </a:tabLst>
            </a:pPr>
            <a:r>
              <a:rPr lang="fr-FR" sz="1600" dirty="0"/>
              <a:t>La faible quantité de cellules utilisée pour les essais d’</a:t>
            </a:r>
            <a:r>
              <a:rPr lang="fr-FR" sz="1600" dirty="0" err="1"/>
              <a:t>infectivité</a:t>
            </a:r>
            <a:r>
              <a:rPr lang="fr-FR" sz="1600" dirty="0"/>
              <a:t> aurait pu causer l’enrichissement observé en ADN VIH </a:t>
            </a:r>
            <a:endParaRPr lang="fr-FR" sz="1800" b="1" dirty="0"/>
          </a:p>
        </p:txBody>
      </p:sp>
      <p:sp>
        <p:nvSpPr>
          <p:cNvPr id="5" name="Text Box 3"/>
          <p:cNvSpPr txBox="1">
            <a:spLocks noChangeArrowheads="1"/>
          </p:cNvSpPr>
          <p:nvPr/>
        </p:nvSpPr>
        <p:spPr bwMode="auto">
          <a:xfrm>
            <a:off x="0" y="6392176"/>
            <a:ext cx="9144001" cy="461665"/>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Noto</a:t>
            </a:r>
            <a:r>
              <a:rPr lang="fr-FR" sz="1200" i="1" dirty="0">
                <a:solidFill>
                  <a:srgbClr val="0070C0"/>
                </a:solidFill>
              </a:rPr>
              <a:t> A, CROI 2018, Abs. 155 ; </a:t>
            </a:r>
            <a:r>
              <a:rPr lang="fr-FR" sz="1200" i="1" dirty="0" err="1">
                <a:solidFill>
                  <a:srgbClr val="0070C0"/>
                </a:solidFill>
              </a:rPr>
              <a:t>Bertagnolli</a:t>
            </a:r>
            <a:r>
              <a:rPr lang="fr-FR" sz="1200" i="1" dirty="0">
                <a:solidFill>
                  <a:srgbClr val="0070C0"/>
                </a:solidFill>
              </a:rPr>
              <a:t> LN, CROI 2018, Abs. 156 ; </a:t>
            </a:r>
            <a:br>
              <a:rPr lang="fr-FR" sz="1200" i="1" dirty="0">
                <a:solidFill>
                  <a:srgbClr val="0070C0"/>
                </a:solidFill>
              </a:rPr>
            </a:br>
            <a:r>
              <a:rPr lang="fr-FR" sz="1200" i="1" dirty="0">
                <a:solidFill>
                  <a:srgbClr val="0070C0"/>
                </a:solidFill>
              </a:rPr>
              <a:t>Osuna CE, CROI 2018, Abs. 157 ; Abdel-Mohsen M, CROI 2018, Abs. 158</a:t>
            </a:r>
          </a:p>
        </p:txBody>
      </p:sp>
      <p:sp>
        <p:nvSpPr>
          <p:cNvPr id="6" name="ZoneTexte 5">
            <a:extLst>
              <a:ext uri="{FF2B5EF4-FFF2-40B4-BE49-F238E27FC236}">
                <a16:creationId xmlns:a16="http://schemas.microsoft.com/office/drawing/2014/main" id="{8656F24B-0344-4699-8493-882E4994F96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48</a:t>
            </a:r>
          </a:p>
        </p:txBody>
      </p:sp>
    </p:spTree>
    <p:extLst>
      <p:ext uri="{BB962C8B-B14F-4D97-AF65-F5344CB8AC3E}">
        <p14:creationId xmlns:p14="http://schemas.microsoft.com/office/powerpoint/2010/main" val="2393309993"/>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Réservoir : synthèse de 4 études </a:t>
            </a:r>
            <a:br>
              <a:rPr lang="fr-FR" dirty="0"/>
            </a:br>
            <a:r>
              <a:rPr lang="fr-FR" dirty="0"/>
              <a:t>ayant analysé les cellules CD4+ CD32+ (4)</a:t>
            </a:r>
          </a:p>
        </p:txBody>
      </p:sp>
      <p:sp>
        <p:nvSpPr>
          <p:cNvPr id="4" name="Espace réservé du contenu 3"/>
          <p:cNvSpPr>
            <a:spLocks noGrp="1"/>
          </p:cNvSpPr>
          <p:nvPr>
            <p:ph idx="1"/>
          </p:nvPr>
        </p:nvSpPr>
        <p:spPr>
          <a:xfrm>
            <a:off x="404192" y="1145064"/>
            <a:ext cx="8666783" cy="5111750"/>
          </a:xfrm>
        </p:spPr>
        <p:txBody>
          <a:bodyPr/>
          <a:lstStyle/>
          <a:p>
            <a:r>
              <a:rPr lang="fr-FR" sz="1800" b="1" dirty="0"/>
              <a:t>Etude de Osuna CE </a:t>
            </a:r>
            <a:r>
              <a:rPr lang="fr-FR" sz="1800" b="1" i="1" dirty="0"/>
              <a:t>(Abs. 157)</a:t>
            </a:r>
            <a:endParaRPr lang="fr-FR" sz="2000" b="1" i="1" dirty="0"/>
          </a:p>
          <a:p>
            <a:pPr lvl="1"/>
            <a:r>
              <a:rPr lang="fr-FR" sz="1800" dirty="0"/>
              <a:t>Les cellules CD4+ CD32+ sont fortement activées </a:t>
            </a:r>
          </a:p>
          <a:p>
            <a:pPr lvl="1"/>
            <a:r>
              <a:rPr lang="fr-FR" sz="1800" dirty="0"/>
              <a:t>Les cellules CD4+ CD32+ présentent également de multiples marqueurs des cellules B ; ainsi cette population cellulaire pourrait résulter des interactions entre les lymphocytes T CD4+ et les cellules B du centre germinatif</a:t>
            </a:r>
          </a:p>
          <a:p>
            <a:pPr lvl="1"/>
            <a:endParaRPr lang="fr-FR" sz="900" dirty="0"/>
          </a:p>
          <a:p>
            <a:r>
              <a:rPr lang="fr-FR" sz="1800" b="1" dirty="0"/>
              <a:t>Etude de Abdel-Mohsen M </a:t>
            </a:r>
            <a:r>
              <a:rPr lang="fr-FR" sz="1800" b="1" i="1" dirty="0"/>
              <a:t>(Abs. 158)</a:t>
            </a:r>
          </a:p>
          <a:p>
            <a:pPr lvl="1"/>
            <a:r>
              <a:rPr lang="fr-FR" sz="1800" dirty="0"/>
              <a:t>Les cellules CD4+ CD32+ sont fortement activées </a:t>
            </a:r>
          </a:p>
          <a:p>
            <a:pPr lvl="1"/>
            <a:r>
              <a:rPr lang="fr-FR" sz="1800" dirty="0"/>
              <a:t>Co-expression in vivo du CD32a et de l’ARN VIH dans les ganglions lymphatiques (non étudié par </a:t>
            </a:r>
            <a:r>
              <a:rPr lang="fr-FR" sz="1800" dirty="0" err="1"/>
              <a:t>Descours</a:t>
            </a:r>
            <a:r>
              <a:rPr lang="fr-FR" sz="1800" dirty="0"/>
              <a:t>)</a:t>
            </a:r>
            <a:endParaRPr lang="fr-FR" sz="900" dirty="0"/>
          </a:p>
          <a:p>
            <a:pPr lvl="1"/>
            <a:endParaRPr lang="fr-FR" sz="1000" dirty="0"/>
          </a:p>
          <a:p>
            <a:r>
              <a:rPr lang="fr-FR" b="1" dirty="0">
                <a:solidFill>
                  <a:srgbClr val="0070C0"/>
                </a:solidFill>
                <a:latin typeface="Calibri" panose="020F0502020204030204" pitchFamily="34" charset="0"/>
                <a:cs typeface="Calibri" panose="020F0502020204030204" pitchFamily="34" charset="0"/>
              </a:rPr>
              <a:t>Conclusion générale  </a:t>
            </a:r>
            <a:endParaRPr lang="fr-FR" dirty="0">
              <a:solidFill>
                <a:srgbClr val="0070C0"/>
              </a:solidFill>
              <a:latin typeface="Calibri" panose="020F0502020204030204" pitchFamily="34" charset="0"/>
              <a:cs typeface="Calibri" panose="020F0502020204030204" pitchFamily="34" charset="0"/>
            </a:endParaRPr>
          </a:p>
          <a:p>
            <a:pPr lvl="1"/>
            <a:r>
              <a:rPr lang="fr-FR" sz="2000" dirty="0"/>
              <a:t>Cellules CD4+ CD32+ détectées chez les sujets VIH-</a:t>
            </a:r>
          </a:p>
          <a:p>
            <a:pPr lvl="1"/>
            <a:r>
              <a:rPr lang="fr-FR" sz="2000" dirty="0"/>
              <a:t>CD32 exprimé majoritairement dans les cellules T CD4 activées enrichies en ARN VIH transcrit</a:t>
            </a:r>
          </a:p>
          <a:p>
            <a:pPr lvl="1"/>
            <a:endParaRPr lang="fr-FR" sz="800" dirty="0"/>
          </a:p>
          <a:p>
            <a:pPr marL="457200" lvl="1" indent="-444500">
              <a:buNone/>
              <a:tabLst>
                <a:tab pos="754063" algn="l"/>
              </a:tabLst>
            </a:pPr>
            <a:r>
              <a:rPr lang="fr-FR" sz="2000" dirty="0">
                <a:sym typeface="Wingdings"/>
              </a:rPr>
              <a:t> 	Ces résultats sont des arguments majeurs selon lesquels les cellules CD4+ CD32+ ne peuvent pas constituer un marqueur exclusif du réservoir latent du VIH</a:t>
            </a:r>
            <a:endParaRPr lang="fr-FR" sz="2200" b="1" dirty="0"/>
          </a:p>
        </p:txBody>
      </p:sp>
      <p:sp>
        <p:nvSpPr>
          <p:cNvPr id="5" name="Text Box 3"/>
          <p:cNvSpPr txBox="1">
            <a:spLocks noChangeArrowheads="1"/>
          </p:cNvSpPr>
          <p:nvPr/>
        </p:nvSpPr>
        <p:spPr bwMode="auto">
          <a:xfrm>
            <a:off x="0" y="6392176"/>
            <a:ext cx="9144001" cy="461665"/>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Noto</a:t>
            </a:r>
            <a:r>
              <a:rPr lang="fr-FR" sz="1200" i="1" dirty="0">
                <a:solidFill>
                  <a:srgbClr val="0070C0"/>
                </a:solidFill>
              </a:rPr>
              <a:t> A, CROI 2018, Abs. 155 ; </a:t>
            </a:r>
            <a:r>
              <a:rPr lang="fr-FR" sz="1200" i="1" dirty="0" err="1">
                <a:solidFill>
                  <a:srgbClr val="0070C0"/>
                </a:solidFill>
              </a:rPr>
              <a:t>Bertagnolli</a:t>
            </a:r>
            <a:r>
              <a:rPr lang="fr-FR" sz="1200" i="1" dirty="0">
                <a:solidFill>
                  <a:srgbClr val="0070C0"/>
                </a:solidFill>
              </a:rPr>
              <a:t> LN, CROI 2018, Abs. 156 ; </a:t>
            </a:r>
            <a:br>
              <a:rPr lang="fr-FR" sz="1200" i="1" dirty="0">
                <a:solidFill>
                  <a:srgbClr val="0070C0"/>
                </a:solidFill>
              </a:rPr>
            </a:br>
            <a:r>
              <a:rPr lang="fr-FR" sz="1200" i="1" dirty="0">
                <a:solidFill>
                  <a:srgbClr val="0070C0"/>
                </a:solidFill>
              </a:rPr>
              <a:t>Osuna CE, CROI 2018, Abs. 157 ; Abdel-Mohsen M, CROI 2018, Abs. 158</a:t>
            </a:r>
          </a:p>
        </p:txBody>
      </p:sp>
      <p:sp>
        <p:nvSpPr>
          <p:cNvPr id="6" name="ZoneTexte 5">
            <a:extLst>
              <a:ext uri="{FF2B5EF4-FFF2-40B4-BE49-F238E27FC236}">
                <a16:creationId xmlns:a16="http://schemas.microsoft.com/office/drawing/2014/main" id="{857E95A1-503B-457B-8AAB-B39B0C0D6B1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49</a:t>
            </a:r>
          </a:p>
        </p:txBody>
      </p:sp>
    </p:spTree>
    <p:extLst>
      <p:ext uri="{BB962C8B-B14F-4D97-AF65-F5344CB8AC3E}">
        <p14:creationId xmlns:p14="http://schemas.microsoft.com/office/powerpoint/2010/main" val="3051790481"/>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contenu 3"/>
          <p:cNvSpPr>
            <a:spLocks noGrp="1"/>
          </p:cNvSpPr>
          <p:nvPr>
            <p:ph idx="1"/>
          </p:nvPr>
        </p:nvSpPr>
        <p:spPr>
          <a:xfrm>
            <a:off x="157398" y="1266487"/>
            <a:ext cx="8789175" cy="5446039"/>
          </a:xfrm>
        </p:spPr>
        <p:txBody>
          <a:bodyPr/>
          <a:lstStyle/>
          <a:p>
            <a:pPr>
              <a:buSzPct val="110000"/>
            </a:pPr>
            <a:r>
              <a:rPr lang="fr-FR" sz="1800" dirty="0"/>
              <a:t>Etude de l’expression du CD30 (membre de la superfamille des récepteurs </a:t>
            </a:r>
          </a:p>
          <a:p>
            <a:pPr marL="0" indent="0">
              <a:buNone/>
              <a:tabLst>
                <a:tab pos="354013" algn="l"/>
              </a:tabLst>
            </a:pPr>
            <a:r>
              <a:rPr lang="fr-FR" sz="1800" dirty="0"/>
              <a:t>	au TNF) dans le sang et le GALT de patients VIH+</a:t>
            </a:r>
          </a:p>
          <a:p>
            <a:endParaRPr lang="fr-FR" sz="2800" dirty="0"/>
          </a:p>
          <a:p>
            <a:r>
              <a:rPr lang="fr-FR" sz="2000" b="1" dirty="0"/>
              <a:t>Résultats</a:t>
            </a:r>
          </a:p>
          <a:p>
            <a:pPr lvl="1" indent="-296863">
              <a:buFont typeface="Arial" panose="020B0604020202020204" pitchFamily="34" charset="0"/>
              <a:buChar char="‒"/>
            </a:pPr>
            <a:r>
              <a:rPr lang="fr-FR" sz="1800" b="1" dirty="0">
                <a:sym typeface="Wingdings" panose="05000000000000000000" pitchFamily="2" charset="2"/>
              </a:rPr>
              <a:t></a:t>
            </a:r>
            <a:r>
              <a:rPr lang="fr-FR" sz="1800" dirty="0">
                <a:sym typeface="Wingdings" panose="05000000000000000000" pitchFamily="2" charset="2"/>
              </a:rPr>
              <a:t> </a:t>
            </a:r>
            <a:r>
              <a:rPr lang="fr-FR" sz="1800" dirty="0"/>
              <a:t>fréquence cellules CD4+ CD30+ </a:t>
            </a:r>
            <a:br>
              <a:rPr lang="fr-FR" sz="1800" dirty="0"/>
            </a:br>
            <a:r>
              <a:rPr lang="fr-FR" sz="1800" dirty="0"/>
              <a:t>chez les VIH+ vs VIH- (p &lt; 0,05)</a:t>
            </a:r>
          </a:p>
          <a:p>
            <a:pPr lvl="1" indent="-296863"/>
            <a:r>
              <a:rPr lang="fr-FR" sz="1800" b="1" dirty="0">
                <a:ea typeface=""/>
                <a:cs typeface=""/>
              </a:rPr>
              <a:t>Cellules CD4+ CD30+ enrichies </a:t>
            </a:r>
            <a:br>
              <a:rPr lang="fr-FR" sz="1800" b="1" dirty="0">
                <a:ea typeface=""/>
                <a:cs typeface=""/>
              </a:rPr>
            </a:br>
            <a:r>
              <a:rPr lang="fr-FR" sz="1800" b="1" dirty="0">
                <a:ea typeface=""/>
                <a:cs typeface=""/>
              </a:rPr>
              <a:t>en ARN VIH </a:t>
            </a:r>
            <a:r>
              <a:rPr lang="fr-FR" sz="1800" dirty="0">
                <a:ea typeface=""/>
                <a:cs typeface=""/>
              </a:rPr>
              <a:t>chez les patients</a:t>
            </a:r>
            <a:br>
              <a:rPr lang="fr-FR" sz="1800" dirty="0">
                <a:ea typeface=""/>
                <a:cs typeface=""/>
              </a:rPr>
            </a:br>
            <a:r>
              <a:rPr lang="fr-FR" sz="1800" dirty="0" err="1">
                <a:ea typeface=""/>
                <a:cs typeface=""/>
              </a:rPr>
              <a:t>virémiques</a:t>
            </a:r>
            <a:r>
              <a:rPr lang="fr-FR" sz="1800" dirty="0">
                <a:ea typeface=""/>
                <a:cs typeface=""/>
              </a:rPr>
              <a:t> (p = 0,007) et chez ceux </a:t>
            </a:r>
            <a:br>
              <a:rPr lang="fr-FR" sz="1800" dirty="0">
                <a:ea typeface=""/>
                <a:cs typeface=""/>
              </a:rPr>
            </a:br>
            <a:r>
              <a:rPr lang="fr-FR" sz="1800" dirty="0">
                <a:ea typeface=""/>
                <a:cs typeface=""/>
              </a:rPr>
              <a:t>avec CV &lt; 50 c/ml (p = 0,008)</a:t>
            </a:r>
          </a:p>
          <a:p>
            <a:pPr lvl="1" indent="-296863"/>
            <a:r>
              <a:rPr lang="fr-FR" sz="1800" dirty="0">
                <a:ea typeface=""/>
                <a:cs typeface=""/>
              </a:rPr>
              <a:t>CD30 et ARN VIH </a:t>
            </a:r>
            <a:r>
              <a:rPr lang="fr-FR" sz="1800" dirty="0" err="1">
                <a:ea typeface=""/>
                <a:cs typeface=""/>
              </a:rPr>
              <a:t>co</a:t>
            </a:r>
            <a:r>
              <a:rPr lang="fr-FR" sz="1800" dirty="0">
                <a:ea typeface=""/>
                <a:cs typeface=""/>
              </a:rPr>
              <a:t>-localisent </a:t>
            </a:r>
            <a:br>
              <a:rPr lang="fr-FR" sz="1800" dirty="0">
                <a:ea typeface=""/>
                <a:cs typeface=""/>
              </a:rPr>
            </a:br>
            <a:r>
              <a:rPr lang="fr-FR" sz="1800" dirty="0">
                <a:ea typeface=""/>
                <a:cs typeface=""/>
              </a:rPr>
              <a:t>dans le GALT</a:t>
            </a:r>
          </a:p>
          <a:p>
            <a:pPr lvl="1" indent="-296863"/>
            <a:r>
              <a:rPr lang="fr-FR" sz="1800" dirty="0">
                <a:ea typeface=""/>
                <a:cs typeface=""/>
              </a:rPr>
              <a:t>Traitement ex vivo par anti-CD30 </a:t>
            </a:r>
            <a:br>
              <a:rPr lang="fr-FR" sz="1800" dirty="0">
                <a:ea typeface=""/>
                <a:cs typeface=""/>
              </a:rPr>
            </a:br>
            <a:r>
              <a:rPr lang="fr-FR" sz="1800" dirty="0">
                <a:ea typeface=""/>
                <a:cs typeface=""/>
              </a:rPr>
              <a:t>(</a:t>
            </a:r>
            <a:r>
              <a:rPr lang="fr-FR" sz="1800" dirty="0" err="1">
                <a:ea typeface=""/>
                <a:cs typeface=""/>
              </a:rPr>
              <a:t>brentuximab</a:t>
            </a:r>
            <a:r>
              <a:rPr lang="fr-FR" sz="1800" dirty="0">
                <a:ea typeface=""/>
                <a:cs typeface=""/>
              </a:rPr>
              <a:t>) : </a:t>
            </a:r>
            <a:r>
              <a:rPr lang="fr-FR" sz="1800" b="1" dirty="0">
                <a:latin typeface="Wingdings"/>
                <a:ea typeface="Wingdings"/>
                <a:cs typeface="Wingdings"/>
                <a:sym typeface="Wingdings" panose="05000000000000000000" pitchFamily="2" charset="2"/>
              </a:rPr>
              <a:t></a:t>
            </a:r>
            <a:r>
              <a:rPr lang="fr-FR" sz="1800" dirty="0">
                <a:ea typeface="Wingdings"/>
                <a:cs typeface="Wingdings"/>
                <a:sym typeface="Wingdings" panose="05000000000000000000" pitchFamily="2" charset="2"/>
              </a:rPr>
              <a:t> ADN VIH dans 5/7 cas</a:t>
            </a:r>
            <a:br>
              <a:rPr lang="fr-FR" sz="1800" dirty="0">
                <a:ea typeface="Wingdings"/>
                <a:cs typeface="Wingdings"/>
                <a:sym typeface="Wingdings" panose="05000000000000000000" pitchFamily="2" charset="2"/>
              </a:rPr>
            </a:br>
            <a:br>
              <a:rPr lang="fr-FR" sz="1800" dirty="0">
                <a:ea typeface="Wingdings"/>
                <a:cs typeface="Wingdings"/>
                <a:sym typeface="Wingdings" panose="05000000000000000000" pitchFamily="2" charset="2"/>
              </a:rPr>
            </a:br>
            <a:endParaRPr lang="fr-FR" sz="1100" b="1" dirty="0">
              <a:ea typeface="Wingdings"/>
              <a:cs typeface="Wingdings"/>
              <a:sym typeface="Wingdings" panose="05000000000000000000" pitchFamily="2" charset="2"/>
            </a:endParaRPr>
          </a:p>
          <a:p>
            <a:r>
              <a:rPr lang="fr-FR" b="1" dirty="0">
                <a:solidFill>
                  <a:srgbClr val="0070C0"/>
                </a:solidFill>
                <a:latin typeface="Calibri" panose="020F0502020204030204" pitchFamily="34" charset="0"/>
                <a:cs typeface="Calibri" panose="020F0502020204030204" pitchFamily="34" charset="0"/>
              </a:rPr>
              <a:t>Conclusion : </a:t>
            </a:r>
            <a:r>
              <a:rPr lang="fr-FR" sz="1800" dirty="0"/>
              <a:t>CD30 semble être un marqueur de l’activité </a:t>
            </a:r>
            <a:r>
              <a:rPr lang="fr-FR" sz="1800" dirty="0" err="1"/>
              <a:t>transcriptionnelle</a:t>
            </a:r>
            <a:r>
              <a:rPr lang="fr-FR" sz="1800" dirty="0"/>
              <a:t> résiduelle du VIH chez les patients traités, à la fois dans le sang et dans le GALT</a:t>
            </a:r>
            <a:endParaRPr lang="fr-FR" sz="2000" dirty="0"/>
          </a:p>
        </p:txBody>
      </p:sp>
      <p:sp>
        <p:nvSpPr>
          <p:cNvPr id="3" name="Titre 2"/>
          <p:cNvSpPr>
            <a:spLocks noGrp="1"/>
          </p:cNvSpPr>
          <p:nvPr>
            <p:ph type="title"/>
          </p:nvPr>
        </p:nvSpPr>
        <p:spPr/>
        <p:txBody>
          <a:bodyPr/>
          <a:lstStyle/>
          <a:p>
            <a:pPr>
              <a:tabLst>
                <a:tab pos="1992313" algn="l"/>
              </a:tabLst>
            </a:pPr>
            <a:r>
              <a:rPr lang="fr-FR"/>
              <a:t>CD30 : marqueur de la transcription du VIH ? </a:t>
            </a:r>
          </a:p>
        </p:txBody>
      </p:sp>
      <p:sp>
        <p:nvSpPr>
          <p:cNvPr id="6"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err="1">
                <a:solidFill>
                  <a:srgbClr val="0070C0"/>
                </a:solidFill>
              </a:rPr>
              <a:t>Hogan</a:t>
            </a:r>
            <a:r>
              <a:rPr lang="fr-FR" sz="1200" i="1">
                <a:solidFill>
                  <a:srgbClr val="0070C0"/>
                </a:solidFill>
              </a:rPr>
              <a:t> LE, CROI 2018, Abs. 391</a:t>
            </a:r>
          </a:p>
        </p:txBody>
      </p:sp>
      <p:sp>
        <p:nvSpPr>
          <p:cNvPr id="7" name="Rectangle 76"/>
          <p:cNvSpPr>
            <a:spLocks noChangeArrowheads="1"/>
          </p:cNvSpPr>
          <p:nvPr/>
        </p:nvSpPr>
        <p:spPr bwMode="auto">
          <a:xfrm>
            <a:off x="5573157" y="1992165"/>
            <a:ext cx="3204403" cy="235449"/>
          </a:xfrm>
          <a:prstGeom prst="rect">
            <a:avLst/>
          </a:prstGeom>
          <a:noFill/>
          <a:ln w="9525">
            <a:noFill/>
            <a:miter lim="800000"/>
            <a:headEnd/>
            <a:tailEnd/>
          </a:ln>
        </p:spPr>
        <p:txBody>
          <a:bodyPr wrap="none" lIns="0" tIns="0" rIns="0" bIns="0">
            <a:spAutoFit/>
          </a:bodyPr>
          <a:lstStyle/>
          <a:p>
            <a:pPr algn="ctr">
              <a:lnSpc>
                <a:spcPct val="85000"/>
              </a:lnSpc>
            </a:pPr>
            <a:r>
              <a:rPr lang="fr-FR" b="1" dirty="0">
                <a:solidFill>
                  <a:srgbClr val="0070C0"/>
                </a:solidFill>
                <a:latin typeface="Calibri" panose="020F0502020204030204" pitchFamily="34" charset="0"/>
                <a:ea typeface="ＭＳ Ｐゴシック" pitchFamily="34" charset="-128"/>
              </a:rPr>
              <a:t>ARN VIH (log</a:t>
            </a:r>
            <a:r>
              <a:rPr lang="fr-FR" b="1" baseline="-25000" dirty="0">
                <a:solidFill>
                  <a:srgbClr val="0070C0"/>
                </a:solidFill>
                <a:latin typeface="Calibri" panose="020F0502020204030204" pitchFamily="34" charset="0"/>
                <a:ea typeface="ＭＳ Ｐゴシック" pitchFamily="34" charset="-128"/>
              </a:rPr>
              <a:t>10</a:t>
            </a:r>
            <a:r>
              <a:rPr lang="fr-FR" b="1" dirty="0">
                <a:solidFill>
                  <a:srgbClr val="0070C0"/>
                </a:solidFill>
                <a:latin typeface="Calibri" panose="020F0502020204030204" pitchFamily="34" charset="0"/>
                <a:ea typeface="ＭＳ Ｐゴシック" pitchFamily="34" charset="-128"/>
              </a:rPr>
              <a:t> c/10</a:t>
            </a:r>
            <a:r>
              <a:rPr lang="fr-FR" b="1" baseline="30000" dirty="0">
                <a:solidFill>
                  <a:srgbClr val="0070C0"/>
                </a:solidFill>
                <a:latin typeface="Calibri" panose="020F0502020204030204" pitchFamily="34" charset="0"/>
                <a:ea typeface="ＭＳ Ｐゴシック" pitchFamily="34" charset="-128"/>
              </a:rPr>
              <a:t>6 </a:t>
            </a:r>
            <a:r>
              <a:rPr lang="fr-FR" b="1" dirty="0">
                <a:solidFill>
                  <a:srgbClr val="0070C0"/>
                </a:solidFill>
                <a:latin typeface="Calibri" panose="020F0502020204030204" pitchFamily="34" charset="0"/>
                <a:ea typeface="ＭＳ Ｐゴシック" pitchFamily="34" charset="-128"/>
              </a:rPr>
              <a:t>cellules CD4)</a:t>
            </a:r>
            <a:endParaRPr lang="fr-FR" dirty="0">
              <a:solidFill>
                <a:srgbClr val="0070C0"/>
              </a:solidFill>
              <a:latin typeface="Calibri" panose="020F0502020204030204" pitchFamily="34" charset="0"/>
              <a:ea typeface="ＭＳ Ｐゴシック" pitchFamily="34" charset="-128"/>
            </a:endParaRPr>
          </a:p>
        </p:txBody>
      </p:sp>
      <p:sp>
        <p:nvSpPr>
          <p:cNvPr id="9" name="Line 11">
            <a:extLst>
              <a:ext uri="{FF2B5EF4-FFF2-40B4-BE49-F238E27FC236}">
                <a16:creationId xmlns:a16="http://schemas.microsoft.com/office/drawing/2014/main" id="{EE08223D-4ECF-3E42-8943-DBE791B942A0}"/>
              </a:ext>
            </a:extLst>
          </p:cNvPr>
          <p:cNvSpPr>
            <a:spLocks noChangeShapeType="1"/>
          </p:cNvSpPr>
          <p:nvPr/>
        </p:nvSpPr>
        <p:spPr bwMode="auto">
          <a:xfrm>
            <a:off x="5708572" y="5449854"/>
            <a:ext cx="311795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0" name="Line 11">
            <a:extLst>
              <a:ext uri="{FF2B5EF4-FFF2-40B4-BE49-F238E27FC236}">
                <a16:creationId xmlns:a16="http://schemas.microsoft.com/office/drawing/2014/main" id="{EE08223D-4ECF-3E42-8943-DBE791B942A0}"/>
              </a:ext>
            </a:extLst>
          </p:cNvPr>
          <p:cNvSpPr>
            <a:spLocks noChangeShapeType="1"/>
          </p:cNvSpPr>
          <p:nvPr/>
        </p:nvSpPr>
        <p:spPr bwMode="auto">
          <a:xfrm>
            <a:off x="5708572" y="2603086"/>
            <a:ext cx="0" cy="2846766"/>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4819900"/>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1">
            <a:extLst>
              <a:ext uri="{FF2B5EF4-FFF2-40B4-BE49-F238E27FC236}">
                <a16:creationId xmlns:a16="http://schemas.microsoft.com/office/drawing/2014/main" id="{EE08223D-4ECF-3E42-8943-DBE791B942A0}"/>
              </a:ext>
            </a:extLst>
          </p:cNvPr>
          <p:cNvSpPr>
            <a:spLocks noChangeShapeType="1"/>
          </p:cNvSpPr>
          <p:nvPr/>
        </p:nvSpPr>
        <p:spPr bwMode="auto">
          <a:xfrm>
            <a:off x="5666564" y="5448045"/>
            <a:ext cx="49459"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18734" y="5331171"/>
            <a:ext cx="309148"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kumimoji="0" lang="fr-FR" sz="1200" b="0" i="0" u="none" strike="noStrike" cap="none" normalizeH="0" baseline="30000" dirty="0">
                <a:ln>
                  <a:noFill/>
                </a:ln>
                <a:effectLst/>
                <a:latin typeface="+mj-lt"/>
                <a:cs typeface="Arial" pitchFamily="34" charset="0"/>
              </a:rPr>
              <a:t>-1</a:t>
            </a:r>
            <a:endParaRPr kumimoji="0" lang="fr-FR" sz="2800" b="0" i="0" u="none" strike="noStrike" cap="none" normalizeH="0" baseline="30000" dirty="0">
              <a:ln>
                <a:noFill/>
              </a:ln>
              <a:effectLst/>
              <a:latin typeface="+mj-lt"/>
              <a:cs typeface="Arial" pitchFamily="34" charset="0"/>
            </a:endParaRPr>
          </a:p>
        </p:txBody>
      </p:sp>
      <p:sp>
        <p:nvSpPr>
          <p:cNvPr id="14" name="Line 11">
            <a:extLst>
              <a:ext uri="{FF2B5EF4-FFF2-40B4-BE49-F238E27FC236}">
                <a16:creationId xmlns:a16="http://schemas.microsoft.com/office/drawing/2014/main" id="{EE08223D-4ECF-3E42-8943-DBE791B942A0}"/>
              </a:ext>
            </a:extLst>
          </p:cNvPr>
          <p:cNvSpPr>
            <a:spLocks noChangeShapeType="1"/>
          </p:cNvSpPr>
          <p:nvPr/>
        </p:nvSpPr>
        <p:spPr bwMode="auto">
          <a:xfrm>
            <a:off x="6026907" y="5449854"/>
            <a:ext cx="0" cy="55731"/>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793231" y="5536006"/>
            <a:ext cx="4440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CD30+</a:t>
            </a:r>
            <a:endParaRPr kumimoji="0" lang="fr-FR" sz="2400" b="1" i="0" u="none" strike="noStrike" cap="none" normalizeH="0" baseline="30000" dirty="0">
              <a:ln>
                <a:noFill/>
              </a:ln>
              <a:effectLst/>
              <a:latin typeface="+mj-lt"/>
              <a:cs typeface="Arial" pitchFamily="34" charset="0"/>
            </a:endParaRPr>
          </a:p>
        </p:txBody>
      </p:sp>
      <p:sp>
        <p:nvSpPr>
          <p:cNvPr id="16"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4496234"/>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5126419"/>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4185429"/>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3870337"/>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3557388"/>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3244439"/>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2929347"/>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1">
            <a:extLst>
              <a:ext uri="{FF2B5EF4-FFF2-40B4-BE49-F238E27FC236}">
                <a16:creationId xmlns:a16="http://schemas.microsoft.com/office/drawing/2014/main" id="{EE08223D-4ECF-3E42-8943-DBE791B942A0}"/>
              </a:ext>
            </a:extLst>
          </p:cNvPr>
          <p:cNvSpPr>
            <a:spLocks noChangeShapeType="1"/>
          </p:cNvSpPr>
          <p:nvPr/>
        </p:nvSpPr>
        <p:spPr bwMode="auto">
          <a:xfrm>
            <a:off x="5644177" y="2614255"/>
            <a:ext cx="71847" cy="0"/>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11">
            <a:extLst>
              <a:ext uri="{FF2B5EF4-FFF2-40B4-BE49-F238E27FC236}">
                <a16:creationId xmlns:a16="http://schemas.microsoft.com/office/drawing/2014/main" id="{EE08223D-4ECF-3E42-8943-DBE791B942A0}"/>
              </a:ext>
            </a:extLst>
          </p:cNvPr>
          <p:cNvSpPr>
            <a:spLocks noChangeShapeType="1"/>
          </p:cNvSpPr>
          <p:nvPr/>
        </p:nvSpPr>
        <p:spPr bwMode="auto">
          <a:xfrm>
            <a:off x="6520516" y="5449854"/>
            <a:ext cx="0" cy="55731"/>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325372" y="5536006"/>
            <a:ext cx="4087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CD30-</a:t>
            </a:r>
            <a:endParaRPr kumimoji="0" lang="fr-FR" sz="2400" b="1" i="0" u="none" strike="noStrike" cap="none" normalizeH="0" baseline="30000" dirty="0">
              <a:ln>
                <a:noFill/>
              </a:ln>
              <a:effectLst/>
              <a:latin typeface="+mj-lt"/>
              <a:cs typeface="Arial" pitchFamily="34" charset="0"/>
            </a:endParaRPr>
          </a:p>
        </p:txBody>
      </p:sp>
      <p:sp>
        <p:nvSpPr>
          <p:cNvPr id="26" name="Line 11">
            <a:extLst>
              <a:ext uri="{FF2B5EF4-FFF2-40B4-BE49-F238E27FC236}">
                <a16:creationId xmlns:a16="http://schemas.microsoft.com/office/drawing/2014/main" id="{EE08223D-4ECF-3E42-8943-DBE791B942A0}"/>
              </a:ext>
            </a:extLst>
          </p:cNvPr>
          <p:cNvSpPr>
            <a:spLocks noChangeShapeType="1"/>
          </p:cNvSpPr>
          <p:nvPr/>
        </p:nvSpPr>
        <p:spPr bwMode="auto">
          <a:xfrm>
            <a:off x="7008628" y="5449853"/>
            <a:ext cx="0" cy="55731"/>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785403" y="5536006"/>
            <a:ext cx="4440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CD30+</a:t>
            </a:r>
            <a:endParaRPr kumimoji="0" lang="fr-FR" sz="2400" b="1" i="0" u="none" strike="noStrike" cap="none" normalizeH="0" baseline="30000" dirty="0">
              <a:ln>
                <a:noFill/>
              </a:ln>
              <a:effectLst/>
              <a:latin typeface="+mj-lt"/>
              <a:cs typeface="Arial" pitchFamily="34" charset="0"/>
            </a:endParaRPr>
          </a:p>
        </p:txBody>
      </p:sp>
      <p:sp>
        <p:nvSpPr>
          <p:cNvPr id="28" name="Line 11">
            <a:extLst>
              <a:ext uri="{FF2B5EF4-FFF2-40B4-BE49-F238E27FC236}">
                <a16:creationId xmlns:a16="http://schemas.microsoft.com/office/drawing/2014/main" id="{EE08223D-4ECF-3E42-8943-DBE791B942A0}"/>
              </a:ext>
            </a:extLst>
          </p:cNvPr>
          <p:cNvSpPr>
            <a:spLocks noChangeShapeType="1"/>
          </p:cNvSpPr>
          <p:nvPr/>
        </p:nvSpPr>
        <p:spPr bwMode="auto">
          <a:xfrm>
            <a:off x="7513508" y="5449852"/>
            <a:ext cx="0" cy="55731"/>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297461" y="5536006"/>
            <a:ext cx="4087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CD30-</a:t>
            </a:r>
            <a:endParaRPr kumimoji="0" lang="fr-FR" sz="2400" b="1" i="0" u="none" strike="noStrike" cap="none" normalizeH="0" baseline="30000" dirty="0">
              <a:ln>
                <a:noFill/>
              </a:ln>
              <a:effectLst/>
              <a:latin typeface="+mj-lt"/>
              <a:cs typeface="Arial" pitchFamily="34" charset="0"/>
            </a:endParaRPr>
          </a:p>
        </p:txBody>
      </p:sp>
      <p:sp>
        <p:nvSpPr>
          <p:cNvPr id="30" name="Line 11">
            <a:extLst>
              <a:ext uri="{FF2B5EF4-FFF2-40B4-BE49-F238E27FC236}">
                <a16:creationId xmlns:a16="http://schemas.microsoft.com/office/drawing/2014/main" id="{EE08223D-4ECF-3E42-8943-DBE791B942A0}"/>
              </a:ext>
            </a:extLst>
          </p:cNvPr>
          <p:cNvSpPr>
            <a:spLocks noChangeShapeType="1"/>
          </p:cNvSpPr>
          <p:nvPr/>
        </p:nvSpPr>
        <p:spPr bwMode="auto">
          <a:xfrm>
            <a:off x="7990348" y="5449852"/>
            <a:ext cx="0" cy="55731"/>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3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777575" y="5536006"/>
            <a:ext cx="44403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CD30+</a:t>
            </a:r>
            <a:endParaRPr kumimoji="0" lang="fr-FR" sz="2400" b="1" i="0" u="none" strike="noStrike" cap="none" normalizeH="0" baseline="30000" dirty="0">
              <a:ln>
                <a:noFill/>
              </a:ln>
              <a:effectLst/>
              <a:latin typeface="+mj-lt"/>
              <a:cs typeface="Arial" pitchFamily="34" charset="0"/>
            </a:endParaRPr>
          </a:p>
        </p:txBody>
      </p:sp>
      <p:sp>
        <p:nvSpPr>
          <p:cNvPr id="32" name="Line 11">
            <a:extLst>
              <a:ext uri="{FF2B5EF4-FFF2-40B4-BE49-F238E27FC236}">
                <a16:creationId xmlns:a16="http://schemas.microsoft.com/office/drawing/2014/main" id="{EE08223D-4ECF-3E42-8943-DBE791B942A0}"/>
              </a:ext>
            </a:extLst>
          </p:cNvPr>
          <p:cNvSpPr>
            <a:spLocks noChangeShapeType="1"/>
          </p:cNvSpPr>
          <p:nvPr/>
        </p:nvSpPr>
        <p:spPr bwMode="auto">
          <a:xfrm>
            <a:off x="8479451" y="5449852"/>
            <a:ext cx="0" cy="55731"/>
          </a:xfrm>
          <a:prstGeom prst="line">
            <a:avLst/>
          </a:prstGeom>
          <a:noFill/>
          <a:ln w="12700">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3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284309" y="5536006"/>
            <a:ext cx="4087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mj-lt"/>
                <a:cs typeface="Arial" pitchFamily="34" charset="0"/>
              </a:rPr>
              <a:t>CD30-</a:t>
            </a:r>
            <a:endParaRPr kumimoji="0" lang="fr-FR" sz="2400" b="1" i="0" u="none" strike="noStrike" cap="none" normalizeH="0" baseline="30000" dirty="0">
              <a:ln>
                <a:noFill/>
              </a:ln>
              <a:effectLst/>
              <a:latin typeface="+mj-lt"/>
              <a:cs typeface="Arial" pitchFamily="34" charset="0"/>
            </a:endParaRPr>
          </a:p>
        </p:txBody>
      </p:sp>
      <p:sp>
        <p:nvSpPr>
          <p:cNvPr id="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2" y="5014693"/>
            <a:ext cx="269320"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lang="fr-FR" sz="1200" baseline="30000" dirty="0">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3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3" y="4699459"/>
            <a:ext cx="269319"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kumimoji="0" lang="fr-FR" sz="1200" b="0" i="0" u="none" strike="noStrike" cap="none" normalizeH="0" baseline="30000" dirty="0">
                <a:ln>
                  <a:noFill/>
                </a:ln>
                <a:effectLst/>
                <a:latin typeface="+mj-lt"/>
                <a:cs typeface="Arial" pitchFamily="34" charset="0"/>
              </a:rPr>
              <a:t>1</a:t>
            </a:r>
            <a:endParaRPr kumimoji="0" lang="fr-FR" sz="2800" b="0" i="0" u="none" strike="noStrike" cap="none" normalizeH="0" baseline="30000" dirty="0">
              <a:ln>
                <a:noFill/>
              </a:ln>
              <a:effectLst/>
              <a:latin typeface="+mj-lt"/>
              <a:cs typeface="Arial" pitchFamily="34" charset="0"/>
            </a:endParaRPr>
          </a:p>
        </p:txBody>
      </p:sp>
      <p:sp>
        <p:nvSpPr>
          <p:cNvPr id="3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2" y="4382981"/>
            <a:ext cx="269320"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lang="fr-FR" sz="1200" baseline="30000" dirty="0">
                <a:latin typeface="+mj-lt"/>
                <a:cs typeface="Arial" pitchFamily="34" charset="0"/>
              </a:rPr>
              <a:t>2</a:t>
            </a:r>
            <a:endParaRPr kumimoji="0" lang="fr-FR" sz="2800" b="0" i="0" u="none" strike="noStrike" cap="none" normalizeH="0" baseline="30000" dirty="0">
              <a:ln>
                <a:noFill/>
              </a:ln>
              <a:effectLst/>
              <a:latin typeface="+mj-lt"/>
              <a:cs typeface="Arial" pitchFamily="34" charset="0"/>
            </a:endParaRPr>
          </a:p>
        </p:txBody>
      </p:sp>
      <p:sp>
        <p:nvSpPr>
          <p:cNvPr id="37" name="Rectangle 36">
            <a:extLst>
              <a:ext uri="{FF2B5EF4-FFF2-40B4-BE49-F238E27FC236}">
                <a16:creationId xmlns:a16="http://schemas.microsoft.com/office/drawing/2014/main" id="{402F060D-1AD7-474B-9C84-DB6496B94A78}"/>
              </a:ext>
            </a:extLst>
          </p:cNvPr>
          <p:cNvSpPr>
            <a:spLocks noChangeArrowheads="1"/>
          </p:cNvSpPr>
          <p:nvPr/>
        </p:nvSpPr>
        <p:spPr bwMode="auto">
          <a:xfrm>
            <a:off x="5358562" y="4064660"/>
            <a:ext cx="269320"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lang="fr-FR" sz="1200" baseline="30000" dirty="0">
                <a:latin typeface="+mj-lt"/>
                <a:cs typeface="Arial" pitchFamily="34" charset="0"/>
              </a:rPr>
              <a:t>3</a:t>
            </a:r>
            <a:endParaRPr kumimoji="0" lang="fr-FR" sz="2800" b="0" i="0" u="none" strike="noStrike" cap="none" normalizeH="0" baseline="30000" dirty="0">
              <a:ln>
                <a:noFill/>
              </a:ln>
              <a:effectLst/>
              <a:latin typeface="+mj-lt"/>
              <a:cs typeface="Arial" pitchFamily="34" charset="0"/>
            </a:endParaRPr>
          </a:p>
        </p:txBody>
      </p:sp>
      <p:sp>
        <p:nvSpPr>
          <p:cNvPr id="3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3" y="3749426"/>
            <a:ext cx="269319"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kumimoji="0" lang="fr-FR" sz="1200" b="0" i="0" u="none" strike="noStrike" cap="none" normalizeH="0" baseline="30000" dirty="0">
                <a:ln>
                  <a:noFill/>
                </a:ln>
                <a:effectLst/>
                <a:latin typeface="+mj-lt"/>
                <a:cs typeface="Arial" pitchFamily="34" charset="0"/>
              </a:rPr>
              <a:t>4</a:t>
            </a:r>
            <a:endParaRPr kumimoji="0" lang="fr-FR" sz="2800" b="0" i="0" u="none" strike="noStrike" cap="none" normalizeH="0" baseline="30000" dirty="0">
              <a:ln>
                <a:noFill/>
              </a:ln>
              <a:effectLst/>
              <a:latin typeface="+mj-lt"/>
              <a:cs typeface="Arial" pitchFamily="34" charset="0"/>
            </a:endParaRPr>
          </a:p>
        </p:txBody>
      </p:sp>
      <p:sp>
        <p:nvSpPr>
          <p:cNvPr id="3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2" y="3432948"/>
            <a:ext cx="269320"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lang="fr-FR" sz="1200" baseline="30000" dirty="0">
                <a:latin typeface="+mj-lt"/>
                <a:cs typeface="Arial" pitchFamily="34" charset="0"/>
              </a:rPr>
              <a:t>5</a:t>
            </a:r>
            <a:endParaRPr kumimoji="0" lang="fr-FR" sz="2800" b="0" i="0" u="none" strike="noStrike" cap="none" normalizeH="0" baseline="30000" dirty="0">
              <a:ln>
                <a:noFill/>
              </a:ln>
              <a:effectLst/>
              <a:latin typeface="+mj-lt"/>
              <a:cs typeface="Arial" pitchFamily="34" charset="0"/>
            </a:endParaRPr>
          </a:p>
        </p:txBody>
      </p:sp>
      <p:sp>
        <p:nvSpPr>
          <p:cNvPr id="4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3" y="3139190"/>
            <a:ext cx="269319"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kumimoji="0" lang="fr-FR" sz="1200" b="0" i="0" u="none" strike="noStrike" cap="none" normalizeH="0" baseline="30000" dirty="0">
                <a:ln>
                  <a:noFill/>
                </a:ln>
                <a:effectLst/>
                <a:latin typeface="+mj-lt"/>
                <a:cs typeface="Arial" pitchFamily="34" charset="0"/>
              </a:rPr>
              <a:t>6</a:t>
            </a:r>
            <a:endParaRPr kumimoji="0" lang="fr-FR" sz="2800" b="0" i="0" u="none" strike="noStrike" cap="none" normalizeH="0" baseline="30000" dirty="0">
              <a:ln>
                <a:noFill/>
              </a:ln>
              <a:effectLst/>
              <a:latin typeface="+mj-lt"/>
              <a:cs typeface="Arial" pitchFamily="34" charset="0"/>
            </a:endParaRPr>
          </a:p>
        </p:txBody>
      </p:sp>
      <p:sp>
        <p:nvSpPr>
          <p:cNvPr id="4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2" y="2822712"/>
            <a:ext cx="269320"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lang="fr-FR" sz="1200" baseline="30000" dirty="0">
                <a:latin typeface="+mj-lt"/>
                <a:cs typeface="Arial" pitchFamily="34" charset="0"/>
              </a:rPr>
              <a:t>7</a:t>
            </a:r>
            <a:endParaRPr kumimoji="0" lang="fr-FR" sz="2800" b="0" i="0" u="none" strike="noStrike" cap="none" normalizeH="0" baseline="30000" dirty="0">
              <a:ln>
                <a:noFill/>
              </a:ln>
              <a:effectLst/>
              <a:latin typeface="+mj-lt"/>
              <a:cs typeface="Arial" pitchFamily="34" charset="0"/>
            </a:endParaRPr>
          </a:p>
        </p:txBody>
      </p:sp>
      <p:sp>
        <p:nvSpPr>
          <p:cNvPr id="4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58563" y="2506191"/>
            <a:ext cx="269319" cy="207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r>
              <a:rPr kumimoji="0" lang="fr-FR" sz="1200" b="0" i="0" u="none" strike="noStrike" cap="none" normalizeH="0" baseline="30000" dirty="0">
                <a:ln>
                  <a:noFill/>
                </a:ln>
                <a:effectLst/>
                <a:latin typeface="+mj-lt"/>
                <a:cs typeface="Arial" pitchFamily="34" charset="0"/>
              </a:rPr>
              <a:t>8</a:t>
            </a:r>
            <a:endParaRPr kumimoji="0" lang="fr-FR" sz="2800" b="0" i="0" u="none" strike="noStrike" cap="none" normalizeH="0" baseline="30000" dirty="0">
              <a:ln>
                <a:noFill/>
              </a:ln>
              <a:effectLst/>
              <a:latin typeface="+mj-lt"/>
              <a:cs typeface="Arial" pitchFamily="34" charset="0"/>
            </a:endParaRPr>
          </a:p>
        </p:txBody>
      </p:sp>
      <p:sp>
        <p:nvSpPr>
          <p:cNvPr id="46" name="Losange 45"/>
          <p:cNvSpPr/>
          <p:nvPr/>
        </p:nvSpPr>
        <p:spPr bwMode="auto">
          <a:xfrm>
            <a:off x="5879038" y="507270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7" name="Losange 46"/>
          <p:cNvSpPr/>
          <p:nvPr/>
        </p:nvSpPr>
        <p:spPr bwMode="auto">
          <a:xfrm>
            <a:off x="5914878" y="507270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8" name="Losange 47"/>
          <p:cNvSpPr/>
          <p:nvPr/>
        </p:nvSpPr>
        <p:spPr bwMode="auto">
          <a:xfrm>
            <a:off x="5964213" y="507270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9" name="Losange 48"/>
          <p:cNvSpPr/>
          <p:nvPr/>
        </p:nvSpPr>
        <p:spPr bwMode="auto">
          <a:xfrm>
            <a:off x="6027786" y="507270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Losange 49"/>
          <p:cNvSpPr/>
          <p:nvPr/>
        </p:nvSpPr>
        <p:spPr bwMode="auto">
          <a:xfrm>
            <a:off x="6077176" y="507270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 name="Losange 50"/>
          <p:cNvSpPr/>
          <p:nvPr/>
        </p:nvSpPr>
        <p:spPr bwMode="auto">
          <a:xfrm>
            <a:off x="6044405" y="4125613"/>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Losange 51"/>
          <p:cNvSpPr/>
          <p:nvPr/>
        </p:nvSpPr>
        <p:spPr bwMode="auto">
          <a:xfrm>
            <a:off x="5913726" y="4023014"/>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Losange 52"/>
          <p:cNvSpPr/>
          <p:nvPr/>
        </p:nvSpPr>
        <p:spPr bwMode="auto">
          <a:xfrm>
            <a:off x="5976202" y="3792917"/>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Losange 53"/>
          <p:cNvSpPr/>
          <p:nvPr/>
        </p:nvSpPr>
        <p:spPr bwMode="auto">
          <a:xfrm>
            <a:off x="6078273" y="3737188"/>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Losange 54"/>
          <p:cNvSpPr/>
          <p:nvPr/>
        </p:nvSpPr>
        <p:spPr bwMode="auto">
          <a:xfrm>
            <a:off x="6044405" y="3677320"/>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Losange 55"/>
          <p:cNvSpPr/>
          <p:nvPr/>
        </p:nvSpPr>
        <p:spPr bwMode="auto">
          <a:xfrm>
            <a:off x="5925492" y="3647380"/>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Losange 56"/>
          <p:cNvSpPr/>
          <p:nvPr/>
        </p:nvSpPr>
        <p:spPr bwMode="auto">
          <a:xfrm>
            <a:off x="5882393" y="368809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Losange 57"/>
          <p:cNvSpPr/>
          <p:nvPr/>
        </p:nvSpPr>
        <p:spPr bwMode="auto">
          <a:xfrm>
            <a:off x="5914878" y="3376757"/>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9" name="Losange 58"/>
          <p:cNvSpPr/>
          <p:nvPr/>
        </p:nvSpPr>
        <p:spPr bwMode="auto">
          <a:xfrm>
            <a:off x="6035460" y="3341630"/>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Losange 59"/>
          <p:cNvSpPr/>
          <p:nvPr/>
        </p:nvSpPr>
        <p:spPr bwMode="auto">
          <a:xfrm>
            <a:off x="5980012" y="2980756"/>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Losange 60"/>
          <p:cNvSpPr/>
          <p:nvPr/>
        </p:nvSpPr>
        <p:spPr bwMode="auto">
          <a:xfrm>
            <a:off x="5914878" y="2817871"/>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Losange 61"/>
          <p:cNvSpPr/>
          <p:nvPr/>
        </p:nvSpPr>
        <p:spPr bwMode="auto">
          <a:xfrm>
            <a:off x="6038188" y="2713440"/>
            <a:ext cx="100974" cy="96026"/>
          </a:xfrm>
          <a:prstGeom prst="diamond">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63" name="Connecteur droit 62"/>
          <p:cNvCxnSpPr/>
          <p:nvPr/>
        </p:nvCxnSpPr>
        <p:spPr bwMode="auto">
          <a:xfrm>
            <a:off x="5879038" y="3072949"/>
            <a:ext cx="30020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64" name="Connecteur droit 63"/>
          <p:cNvCxnSpPr/>
          <p:nvPr/>
        </p:nvCxnSpPr>
        <p:spPr bwMode="auto">
          <a:xfrm>
            <a:off x="6030499" y="2887446"/>
            <a:ext cx="0" cy="9331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5" name="Connecteur droit 64"/>
          <p:cNvCxnSpPr/>
          <p:nvPr/>
        </p:nvCxnSpPr>
        <p:spPr bwMode="auto">
          <a:xfrm>
            <a:off x="5983366" y="2887446"/>
            <a:ext cx="11834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6" name="Losange 65"/>
          <p:cNvSpPr/>
          <p:nvPr/>
        </p:nvSpPr>
        <p:spPr bwMode="auto">
          <a:xfrm>
            <a:off x="6462734" y="5072701"/>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7" name="Losange 66"/>
          <p:cNvSpPr/>
          <p:nvPr/>
        </p:nvSpPr>
        <p:spPr bwMode="auto">
          <a:xfrm>
            <a:off x="6411808" y="4568256"/>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8" name="Losange 67"/>
          <p:cNvSpPr/>
          <p:nvPr/>
        </p:nvSpPr>
        <p:spPr bwMode="auto">
          <a:xfrm>
            <a:off x="6534144" y="4566007"/>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Losange 68"/>
          <p:cNvSpPr/>
          <p:nvPr/>
        </p:nvSpPr>
        <p:spPr bwMode="auto">
          <a:xfrm>
            <a:off x="6470029" y="426464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Losange 69"/>
          <p:cNvSpPr/>
          <p:nvPr/>
        </p:nvSpPr>
        <p:spPr bwMode="auto">
          <a:xfrm>
            <a:off x="6571003" y="420891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Losange 70"/>
          <p:cNvSpPr/>
          <p:nvPr/>
        </p:nvSpPr>
        <p:spPr bwMode="auto">
          <a:xfrm>
            <a:off x="6365910" y="419369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Losange 71"/>
          <p:cNvSpPr/>
          <p:nvPr/>
        </p:nvSpPr>
        <p:spPr bwMode="auto">
          <a:xfrm>
            <a:off x="6528678" y="406296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Losange 72"/>
          <p:cNvSpPr/>
          <p:nvPr/>
        </p:nvSpPr>
        <p:spPr bwMode="auto">
          <a:xfrm>
            <a:off x="6411808" y="4050403"/>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Losange 73"/>
          <p:cNvSpPr/>
          <p:nvPr/>
        </p:nvSpPr>
        <p:spPr bwMode="auto">
          <a:xfrm>
            <a:off x="6433621" y="3891780"/>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5" name="Losange 74"/>
          <p:cNvSpPr/>
          <p:nvPr/>
        </p:nvSpPr>
        <p:spPr bwMode="auto">
          <a:xfrm>
            <a:off x="6498416" y="3885792"/>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Losange 75"/>
          <p:cNvSpPr/>
          <p:nvPr/>
        </p:nvSpPr>
        <p:spPr bwMode="auto">
          <a:xfrm>
            <a:off x="6383134" y="3810909"/>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7" name="Losange 76"/>
          <p:cNvSpPr/>
          <p:nvPr/>
        </p:nvSpPr>
        <p:spPr bwMode="auto">
          <a:xfrm>
            <a:off x="6365117" y="374464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Losange 77"/>
          <p:cNvSpPr/>
          <p:nvPr/>
        </p:nvSpPr>
        <p:spPr bwMode="auto">
          <a:xfrm>
            <a:off x="6454567" y="374464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Losange 78"/>
          <p:cNvSpPr/>
          <p:nvPr/>
        </p:nvSpPr>
        <p:spPr bwMode="auto">
          <a:xfrm>
            <a:off x="6518132" y="3744648"/>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Losange 79"/>
          <p:cNvSpPr/>
          <p:nvPr/>
        </p:nvSpPr>
        <p:spPr bwMode="auto">
          <a:xfrm>
            <a:off x="6578940" y="3719285"/>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1" name="Losange 80"/>
          <p:cNvSpPr/>
          <p:nvPr/>
        </p:nvSpPr>
        <p:spPr bwMode="auto">
          <a:xfrm>
            <a:off x="6563708" y="3797952"/>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2" name="Losange 81"/>
          <p:cNvSpPr/>
          <p:nvPr/>
        </p:nvSpPr>
        <p:spPr bwMode="auto">
          <a:xfrm>
            <a:off x="6478333" y="3815246"/>
            <a:ext cx="100974" cy="96026"/>
          </a:xfrm>
          <a:prstGeom prst="diamond">
            <a:avLst/>
          </a:prstGeom>
          <a:solidFill>
            <a:srgbClr val="FF3F3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83" name="Connecteur droit 82"/>
          <p:cNvCxnSpPr/>
          <p:nvPr/>
        </p:nvCxnSpPr>
        <p:spPr bwMode="auto">
          <a:xfrm>
            <a:off x="6371769" y="3922220"/>
            <a:ext cx="30020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sp>
        <p:nvSpPr>
          <p:cNvPr id="84" name="Line 11">
            <a:extLst>
              <a:ext uri="{FF2B5EF4-FFF2-40B4-BE49-F238E27FC236}">
                <a16:creationId xmlns:a16="http://schemas.microsoft.com/office/drawing/2014/main" id="{EE08223D-4ECF-3E42-8943-DBE791B942A0}"/>
              </a:ext>
            </a:extLst>
          </p:cNvPr>
          <p:cNvSpPr>
            <a:spLocks noChangeShapeType="1"/>
          </p:cNvSpPr>
          <p:nvPr/>
        </p:nvSpPr>
        <p:spPr bwMode="auto">
          <a:xfrm>
            <a:off x="6758903" y="2603086"/>
            <a:ext cx="0" cy="2846766"/>
          </a:xfrm>
          <a:prstGeom prst="line">
            <a:avLst/>
          </a:prstGeom>
          <a:noFill/>
          <a:ln w="12700">
            <a:solidFill>
              <a:srgbClr val="000066"/>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Line 11">
            <a:extLst>
              <a:ext uri="{FF2B5EF4-FFF2-40B4-BE49-F238E27FC236}">
                <a16:creationId xmlns:a16="http://schemas.microsoft.com/office/drawing/2014/main" id="{EE08223D-4ECF-3E42-8943-DBE791B942A0}"/>
              </a:ext>
            </a:extLst>
          </p:cNvPr>
          <p:cNvSpPr>
            <a:spLocks noChangeShapeType="1"/>
          </p:cNvSpPr>
          <p:nvPr/>
        </p:nvSpPr>
        <p:spPr bwMode="auto">
          <a:xfrm>
            <a:off x="7750632" y="2603086"/>
            <a:ext cx="0" cy="2846766"/>
          </a:xfrm>
          <a:prstGeom prst="line">
            <a:avLst/>
          </a:prstGeom>
          <a:noFill/>
          <a:ln w="12700">
            <a:solidFill>
              <a:srgbClr val="000066"/>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Ellipse 86"/>
          <p:cNvSpPr/>
          <p:nvPr/>
        </p:nvSpPr>
        <p:spPr bwMode="auto">
          <a:xfrm>
            <a:off x="6873216" y="2852480"/>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8" name="Ellipse 87"/>
          <p:cNvSpPr/>
          <p:nvPr/>
        </p:nvSpPr>
        <p:spPr bwMode="auto">
          <a:xfrm>
            <a:off x="7071118" y="2891114"/>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9" name="Ellipse 88"/>
          <p:cNvSpPr/>
          <p:nvPr/>
        </p:nvSpPr>
        <p:spPr bwMode="auto">
          <a:xfrm>
            <a:off x="6959343" y="2938222"/>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0" name="Ellipse 89"/>
          <p:cNvSpPr/>
          <p:nvPr/>
        </p:nvSpPr>
        <p:spPr bwMode="auto">
          <a:xfrm>
            <a:off x="7061858" y="3149224"/>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1" name="Ellipse 90"/>
          <p:cNvSpPr/>
          <p:nvPr/>
        </p:nvSpPr>
        <p:spPr bwMode="auto">
          <a:xfrm>
            <a:off x="6971455" y="3230678"/>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2" name="Ellipse 91"/>
          <p:cNvSpPr/>
          <p:nvPr/>
        </p:nvSpPr>
        <p:spPr bwMode="auto">
          <a:xfrm>
            <a:off x="6873216" y="3187692"/>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3" name="Ellipse 92"/>
          <p:cNvSpPr/>
          <p:nvPr/>
        </p:nvSpPr>
        <p:spPr bwMode="auto">
          <a:xfrm>
            <a:off x="6968328" y="3385685"/>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4" name="Ellipse 93"/>
          <p:cNvSpPr/>
          <p:nvPr/>
        </p:nvSpPr>
        <p:spPr bwMode="auto">
          <a:xfrm>
            <a:off x="6968328" y="3780478"/>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5" name="Ellipse 94"/>
          <p:cNvSpPr/>
          <p:nvPr/>
        </p:nvSpPr>
        <p:spPr bwMode="auto">
          <a:xfrm>
            <a:off x="6971455" y="5105639"/>
            <a:ext cx="90403" cy="85973"/>
          </a:xfrm>
          <a:prstGeom prst="ellipse">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6" name="Ellipse 95"/>
          <p:cNvSpPr/>
          <p:nvPr/>
        </p:nvSpPr>
        <p:spPr bwMode="auto">
          <a:xfrm>
            <a:off x="7447678" y="5053072"/>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7" name="Ellipse 96"/>
          <p:cNvSpPr/>
          <p:nvPr/>
        </p:nvSpPr>
        <p:spPr bwMode="auto">
          <a:xfrm>
            <a:off x="7447678" y="4452564"/>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8" name="Ellipse 97"/>
          <p:cNvSpPr/>
          <p:nvPr/>
        </p:nvSpPr>
        <p:spPr bwMode="auto">
          <a:xfrm>
            <a:off x="7447678" y="4294668"/>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9" name="Ellipse 98"/>
          <p:cNvSpPr/>
          <p:nvPr/>
        </p:nvSpPr>
        <p:spPr bwMode="auto">
          <a:xfrm>
            <a:off x="7447678" y="4102319"/>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0" name="Ellipse 99"/>
          <p:cNvSpPr/>
          <p:nvPr/>
        </p:nvSpPr>
        <p:spPr bwMode="auto">
          <a:xfrm>
            <a:off x="7447678" y="3871237"/>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1" name="Ellipse 100"/>
          <p:cNvSpPr/>
          <p:nvPr/>
        </p:nvSpPr>
        <p:spPr bwMode="auto">
          <a:xfrm>
            <a:off x="7389047" y="3588718"/>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2" name="Ellipse 101"/>
          <p:cNvSpPr/>
          <p:nvPr/>
        </p:nvSpPr>
        <p:spPr bwMode="auto">
          <a:xfrm>
            <a:off x="7347509" y="3756369"/>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3" name="Ellipse 102"/>
          <p:cNvSpPr/>
          <p:nvPr/>
        </p:nvSpPr>
        <p:spPr bwMode="auto">
          <a:xfrm>
            <a:off x="7509375" y="3650071"/>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4" name="Ellipse 103"/>
          <p:cNvSpPr/>
          <p:nvPr/>
        </p:nvSpPr>
        <p:spPr bwMode="auto">
          <a:xfrm>
            <a:off x="7564559" y="3864587"/>
            <a:ext cx="90403" cy="85973"/>
          </a:xfrm>
          <a:prstGeom prst="ellipse">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05" name="Connecteur droit 104"/>
          <p:cNvCxnSpPr/>
          <p:nvPr/>
        </p:nvCxnSpPr>
        <p:spPr bwMode="auto">
          <a:xfrm>
            <a:off x="6870521" y="3058396"/>
            <a:ext cx="30020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06" name="Connecteur droit 105"/>
          <p:cNvCxnSpPr/>
          <p:nvPr/>
        </p:nvCxnSpPr>
        <p:spPr bwMode="auto">
          <a:xfrm>
            <a:off x="7358628" y="3823465"/>
            <a:ext cx="30020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07" name="Connecteur droit 106"/>
          <p:cNvCxnSpPr/>
          <p:nvPr/>
        </p:nvCxnSpPr>
        <p:spPr bwMode="auto">
          <a:xfrm>
            <a:off x="6940281" y="2942017"/>
            <a:ext cx="11834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8" name="Connecteur droit 107"/>
          <p:cNvCxnSpPr/>
          <p:nvPr/>
        </p:nvCxnSpPr>
        <p:spPr bwMode="auto">
          <a:xfrm>
            <a:off x="7419735" y="3688091"/>
            <a:ext cx="11834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9" name="Connecteur droit 108"/>
          <p:cNvCxnSpPr/>
          <p:nvPr/>
        </p:nvCxnSpPr>
        <p:spPr bwMode="auto">
          <a:xfrm>
            <a:off x="7008628" y="2953427"/>
            <a:ext cx="0" cy="9331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0" name="Connecteur droit 109"/>
          <p:cNvCxnSpPr/>
          <p:nvPr/>
        </p:nvCxnSpPr>
        <p:spPr bwMode="auto">
          <a:xfrm>
            <a:off x="7492879" y="3699351"/>
            <a:ext cx="0" cy="9331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1" name="Triangle isocèle 195"/>
          <p:cNvSpPr/>
          <p:nvPr/>
        </p:nvSpPr>
        <p:spPr bwMode="auto">
          <a:xfrm>
            <a:off x="7934348" y="3125696"/>
            <a:ext cx="112000" cy="91820"/>
          </a:xfrm>
          <a:prstGeom prst="triangle">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2" name="Triangle isocèle 196"/>
          <p:cNvSpPr/>
          <p:nvPr/>
        </p:nvSpPr>
        <p:spPr bwMode="auto">
          <a:xfrm>
            <a:off x="7875756" y="3464504"/>
            <a:ext cx="112000" cy="91820"/>
          </a:xfrm>
          <a:prstGeom prst="triangle">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3" name="Triangle isocèle 197"/>
          <p:cNvSpPr/>
          <p:nvPr/>
        </p:nvSpPr>
        <p:spPr bwMode="auto">
          <a:xfrm>
            <a:off x="8006309" y="3464504"/>
            <a:ext cx="112000" cy="91820"/>
          </a:xfrm>
          <a:prstGeom prst="triangle">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4" name="Triangle isocèle 198"/>
          <p:cNvSpPr/>
          <p:nvPr/>
        </p:nvSpPr>
        <p:spPr bwMode="auto">
          <a:xfrm>
            <a:off x="8433671" y="3858741"/>
            <a:ext cx="112000" cy="91820"/>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5" name="Triangle isocèle 199"/>
          <p:cNvSpPr/>
          <p:nvPr/>
        </p:nvSpPr>
        <p:spPr bwMode="auto">
          <a:xfrm>
            <a:off x="8433671" y="4399777"/>
            <a:ext cx="112000" cy="91820"/>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6" name="Triangle isocèle 200"/>
          <p:cNvSpPr/>
          <p:nvPr/>
        </p:nvSpPr>
        <p:spPr bwMode="auto">
          <a:xfrm>
            <a:off x="8433671" y="5068894"/>
            <a:ext cx="112000" cy="91820"/>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17" name="Connecteur droit 116"/>
          <p:cNvCxnSpPr/>
          <p:nvPr/>
        </p:nvCxnSpPr>
        <p:spPr bwMode="auto">
          <a:xfrm>
            <a:off x="7854981" y="3311112"/>
            <a:ext cx="30020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18" name="Connecteur droit 117"/>
          <p:cNvCxnSpPr/>
          <p:nvPr/>
        </p:nvCxnSpPr>
        <p:spPr bwMode="auto">
          <a:xfrm>
            <a:off x="8330663" y="4071027"/>
            <a:ext cx="30020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19" name="Connecteur droit 118"/>
          <p:cNvCxnSpPr/>
          <p:nvPr/>
        </p:nvCxnSpPr>
        <p:spPr bwMode="auto">
          <a:xfrm>
            <a:off x="7914630" y="3197511"/>
            <a:ext cx="15143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0" name="Connecteur droit 119"/>
          <p:cNvCxnSpPr/>
          <p:nvPr/>
        </p:nvCxnSpPr>
        <p:spPr bwMode="auto">
          <a:xfrm>
            <a:off x="8405050" y="3933805"/>
            <a:ext cx="15143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1" name="Connecteur droit 120"/>
          <p:cNvCxnSpPr/>
          <p:nvPr/>
        </p:nvCxnSpPr>
        <p:spPr bwMode="auto">
          <a:xfrm>
            <a:off x="7995680" y="3213240"/>
            <a:ext cx="0" cy="9331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2" name="Connecteur droit 121"/>
          <p:cNvCxnSpPr/>
          <p:nvPr/>
        </p:nvCxnSpPr>
        <p:spPr bwMode="auto">
          <a:xfrm>
            <a:off x="8480768" y="3939932"/>
            <a:ext cx="0" cy="110471"/>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3" name="Rectangle 122">
            <a:extLst>
              <a:ext uri="{FF2B5EF4-FFF2-40B4-BE49-F238E27FC236}">
                <a16:creationId xmlns:a16="http://schemas.microsoft.com/office/drawing/2014/main" id="{402F060D-1AD7-474B-9C84-DB6496B94A78}"/>
              </a:ext>
            </a:extLst>
          </p:cNvPr>
          <p:cNvSpPr>
            <a:spLocks noChangeArrowheads="1"/>
          </p:cNvSpPr>
          <p:nvPr/>
        </p:nvSpPr>
        <p:spPr bwMode="auto">
          <a:xfrm>
            <a:off x="5726142" y="2301204"/>
            <a:ext cx="95378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CV &lt; 50 c/ml </a:t>
            </a:r>
            <a:endParaRPr kumimoji="0" lang="fr-FR" sz="2800" b="1" i="0" u="none" strike="noStrike" cap="none" normalizeH="0" baseline="30000" dirty="0">
              <a:ln>
                <a:noFill/>
              </a:ln>
              <a:effectLst/>
              <a:latin typeface="+mj-lt"/>
              <a:cs typeface="Arial" pitchFamily="34" charset="0"/>
            </a:endParaRPr>
          </a:p>
        </p:txBody>
      </p:sp>
      <p:sp>
        <p:nvSpPr>
          <p:cNvPr id="12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53463" y="2301204"/>
            <a:ext cx="7410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err="1">
                <a:ln>
                  <a:noFill/>
                </a:ln>
                <a:effectLst/>
                <a:latin typeface="+mj-lt"/>
                <a:cs typeface="Arial" pitchFamily="34" charset="0"/>
              </a:rPr>
              <a:t>Virémique</a:t>
            </a:r>
            <a:endParaRPr kumimoji="0" lang="fr-FR" sz="2800" b="1" i="0" u="none" strike="noStrike" cap="none" normalizeH="0" baseline="30000" dirty="0">
              <a:ln>
                <a:noFill/>
              </a:ln>
              <a:effectLst/>
              <a:latin typeface="+mj-lt"/>
              <a:cs typeface="Arial" pitchFamily="34" charset="0"/>
            </a:endParaRPr>
          </a:p>
        </p:txBody>
      </p:sp>
      <p:sp>
        <p:nvSpPr>
          <p:cNvPr id="1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967842" y="2301204"/>
            <a:ext cx="7870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Contrôleur</a:t>
            </a:r>
            <a:endParaRPr kumimoji="0" lang="fr-FR" sz="2800" b="1" i="0" u="none" strike="noStrike" cap="none" normalizeH="0" baseline="30000" dirty="0">
              <a:ln>
                <a:noFill/>
              </a:ln>
              <a:effectLst/>
              <a:latin typeface="+mj-lt"/>
              <a:cs typeface="Arial" pitchFamily="34" charset="0"/>
            </a:endParaRPr>
          </a:p>
        </p:txBody>
      </p:sp>
      <p:sp>
        <p:nvSpPr>
          <p:cNvPr id="126" name="ZoneTexte 125">
            <a:extLst>
              <a:ext uri="{FF2B5EF4-FFF2-40B4-BE49-F238E27FC236}">
                <a16:creationId xmlns:a16="http://schemas.microsoft.com/office/drawing/2014/main" id="{7889BF8F-CF9A-4B0C-92B0-2F66C2DF16E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50</a:t>
            </a:r>
          </a:p>
        </p:txBody>
      </p:sp>
    </p:spTree>
    <p:extLst>
      <p:ext uri="{BB962C8B-B14F-4D97-AF65-F5344CB8AC3E}">
        <p14:creationId xmlns:p14="http://schemas.microsoft.com/office/powerpoint/2010/main" val="3002541979"/>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 Virologie - Immunologie</a:t>
            </a:r>
            <a:br>
              <a:rPr lang="fr-FR" sz="4000" dirty="0"/>
            </a:br>
            <a:endParaRPr lang="fr-FR" sz="4000" dirty="0"/>
          </a:p>
          <a:p>
            <a:r>
              <a:rPr lang="fr-FR" sz="3200" dirty="0"/>
              <a:t>I. 3. Rémission - Cure</a:t>
            </a:r>
          </a:p>
        </p:txBody>
      </p:sp>
      <p:sp>
        <p:nvSpPr>
          <p:cNvPr id="3" name="ZoneTexte 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51</a:t>
            </a:r>
          </a:p>
        </p:txBody>
      </p:sp>
    </p:spTree>
    <p:custDataLst>
      <p:tags r:id="rId1"/>
    </p:custDataLst>
    <p:extLst>
      <p:ext uri="{BB962C8B-B14F-4D97-AF65-F5344CB8AC3E}">
        <p14:creationId xmlns:p14="http://schemas.microsoft.com/office/powerpoint/2010/main" val="361891243"/>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e 8">
            <a:extLst>
              <a:ext uri="{FF2B5EF4-FFF2-40B4-BE49-F238E27FC236}">
                <a16:creationId xmlns:a16="http://schemas.microsoft.com/office/drawing/2014/main" id="{25B71C13-68D5-4FEA-9C3C-009E87B531E4}"/>
              </a:ext>
            </a:extLst>
          </p:cNvPr>
          <p:cNvGrpSpPr/>
          <p:nvPr/>
        </p:nvGrpSpPr>
        <p:grpSpPr>
          <a:xfrm>
            <a:off x="173489" y="2818180"/>
            <a:ext cx="8786132" cy="3100610"/>
            <a:chOff x="-3178628" y="829099"/>
            <a:chExt cx="14230504" cy="5021920"/>
          </a:xfrm>
        </p:grpSpPr>
        <p:pic>
          <p:nvPicPr>
            <p:cNvPr id="6" name="Image 5">
              <a:extLst>
                <a:ext uri="{FF2B5EF4-FFF2-40B4-BE49-F238E27FC236}">
                  <a16:creationId xmlns:a16="http://schemas.microsoft.com/office/drawing/2014/main" id="{E629EF50-973A-436D-9A67-222E9634931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7184"/>
            <a:stretch/>
          </p:blipFill>
          <p:spPr>
            <a:xfrm>
              <a:off x="-3178628" y="829101"/>
              <a:ext cx="9144000" cy="4933765"/>
            </a:xfrm>
            <a:prstGeom prst="rect">
              <a:avLst/>
            </a:prstGeom>
          </p:spPr>
        </p:pic>
        <p:pic>
          <p:nvPicPr>
            <p:cNvPr id="8" name="Image 7">
              <a:extLst>
                <a:ext uri="{FF2B5EF4-FFF2-40B4-BE49-F238E27FC236}">
                  <a16:creationId xmlns:a16="http://schemas.microsoft.com/office/drawing/2014/main" id="{CC556566-0087-4935-88D7-1893BDDB9C3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6985"/>
            <a:stretch/>
          </p:blipFill>
          <p:spPr>
            <a:xfrm>
              <a:off x="5965372" y="829099"/>
              <a:ext cx="5086504" cy="5021920"/>
            </a:xfrm>
            <a:prstGeom prst="rect">
              <a:avLst/>
            </a:prstGeom>
          </p:spPr>
        </p:pic>
      </p:grpSp>
      <p:sp>
        <p:nvSpPr>
          <p:cNvPr id="10" name="ZoneTexte 9">
            <a:extLst>
              <a:ext uri="{FF2B5EF4-FFF2-40B4-BE49-F238E27FC236}">
                <a16:creationId xmlns:a16="http://schemas.microsoft.com/office/drawing/2014/main" id="{382EA4C3-3192-42D0-B395-13C8A2E090D8}"/>
              </a:ext>
            </a:extLst>
          </p:cNvPr>
          <p:cNvSpPr txBox="1"/>
          <p:nvPr/>
        </p:nvSpPr>
        <p:spPr>
          <a:xfrm>
            <a:off x="1224883" y="2432865"/>
            <a:ext cx="1160894"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B*57+ HIC</a:t>
            </a:r>
          </a:p>
        </p:txBody>
      </p:sp>
      <p:sp>
        <p:nvSpPr>
          <p:cNvPr id="11" name="ZoneTexte 10">
            <a:extLst>
              <a:ext uri="{FF2B5EF4-FFF2-40B4-BE49-F238E27FC236}">
                <a16:creationId xmlns:a16="http://schemas.microsoft.com/office/drawing/2014/main" id="{2B37E9CA-C51C-4257-88AA-822FA4BDCAE4}"/>
              </a:ext>
            </a:extLst>
          </p:cNvPr>
          <p:cNvSpPr txBox="1"/>
          <p:nvPr/>
        </p:nvSpPr>
        <p:spPr>
          <a:xfrm>
            <a:off x="3966330" y="2432865"/>
            <a:ext cx="1116010"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B*57- HIC</a:t>
            </a:r>
          </a:p>
        </p:txBody>
      </p:sp>
      <p:sp>
        <p:nvSpPr>
          <p:cNvPr id="12" name="ZoneTexte 11">
            <a:extLst>
              <a:ext uri="{FF2B5EF4-FFF2-40B4-BE49-F238E27FC236}">
                <a16:creationId xmlns:a16="http://schemas.microsoft.com/office/drawing/2014/main" id="{118D09D4-B666-4AB5-83D0-D9398CAFCC92}"/>
              </a:ext>
            </a:extLst>
          </p:cNvPr>
          <p:cNvSpPr txBox="1"/>
          <p:nvPr/>
        </p:nvSpPr>
        <p:spPr>
          <a:xfrm>
            <a:off x="6645686" y="2432865"/>
            <a:ext cx="1265475"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cs typeface="Calibri" panose="020F0502020204030204" pitchFamily="34" charset="0"/>
              </a:rPr>
              <a:t>Chroniques</a:t>
            </a:r>
          </a:p>
        </p:txBody>
      </p:sp>
      <p:sp>
        <p:nvSpPr>
          <p:cNvPr id="13"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Kiingler</a:t>
            </a:r>
            <a:r>
              <a:rPr lang="en-GB" sz="1200" i="1" dirty="0">
                <a:solidFill>
                  <a:srgbClr val="0070C0"/>
                </a:solidFill>
              </a:rPr>
              <a:t> J, CROI 2018, Abs. 230</a:t>
            </a:r>
          </a:p>
        </p:txBody>
      </p:sp>
      <p:sp>
        <p:nvSpPr>
          <p:cNvPr id="3" name="Rectangle 2"/>
          <p:cNvSpPr/>
          <p:nvPr/>
        </p:nvSpPr>
        <p:spPr bwMode="auto">
          <a:xfrm>
            <a:off x="6705600" y="3979333"/>
            <a:ext cx="711200" cy="1456267"/>
          </a:xfrm>
          <a:prstGeom prst="rect">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 name="Rectangle 13"/>
          <p:cNvSpPr/>
          <p:nvPr/>
        </p:nvSpPr>
        <p:spPr bwMode="auto">
          <a:xfrm>
            <a:off x="3674533" y="3928534"/>
            <a:ext cx="711200" cy="1456267"/>
          </a:xfrm>
          <a:prstGeom prst="rect">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 name="Rectangle 14"/>
          <p:cNvSpPr/>
          <p:nvPr/>
        </p:nvSpPr>
        <p:spPr bwMode="auto">
          <a:xfrm>
            <a:off x="1104369" y="3928534"/>
            <a:ext cx="711200" cy="1456267"/>
          </a:xfrm>
          <a:prstGeom prst="rect">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 name="ZoneTexte 4"/>
          <p:cNvSpPr txBox="1"/>
          <p:nvPr/>
        </p:nvSpPr>
        <p:spPr>
          <a:xfrm>
            <a:off x="457200" y="5894989"/>
            <a:ext cx="8613775"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Les profils de réponses </a:t>
            </a:r>
            <a:r>
              <a:rPr lang="fr-FR" dirty="0" err="1"/>
              <a:t>Ac</a:t>
            </a:r>
            <a:r>
              <a:rPr lang="fr-FR" dirty="0"/>
              <a:t> sont différents entre les trois groupes</a:t>
            </a:r>
          </a:p>
          <a:p>
            <a:pPr marL="285750" indent="-285750">
              <a:buClr>
                <a:srgbClr val="0070C0"/>
              </a:buClr>
              <a:buFont typeface="Arial" panose="020B0604020202020204" pitchFamily="34" charset="0"/>
              <a:buChar char="•"/>
            </a:pPr>
            <a:r>
              <a:rPr lang="fr-FR" dirty="0"/>
              <a:t>Les HIC HLA-B*57(+) sont capables d’induire des réponses </a:t>
            </a:r>
            <a:r>
              <a:rPr lang="fr-FR" dirty="0" err="1"/>
              <a:t>Ac</a:t>
            </a:r>
            <a:r>
              <a:rPr lang="fr-FR" dirty="0"/>
              <a:t> neutralisantes anti-VIH (rectangles rouges)</a:t>
            </a:r>
          </a:p>
        </p:txBody>
      </p:sp>
      <p:sp>
        <p:nvSpPr>
          <p:cNvPr id="7" name="Titre 6">
            <a:extLst>
              <a:ext uri="{FF2B5EF4-FFF2-40B4-BE49-F238E27FC236}">
                <a16:creationId xmlns:a16="http://schemas.microsoft.com/office/drawing/2014/main" id="{15369604-DF80-40ED-B3F2-1E9D41470FB2}"/>
              </a:ext>
            </a:extLst>
          </p:cNvPr>
          <p:cNvSpPr>
            <a:spLocks noGrp="1"/>
          </p:cNvSpPr>
          <p:nvPr>
            <p:ph type="title"/>
          </p:nvPr>
        </p:nvSpPr>
        <p:spPr/>
        <p:txBody>
          <a:bodyPr/>
          <a:lstStyle/>
          <a:p>
            <a:r>
              <a:rPr lang="fr-FR" dirty="0"/>
              <a:t>HIV </a:t>
            </a:r>
            <a:r>
              <a:rPr lang="fr-FR" dirty="0" err="1"/>
              <a:t>controllers</a:t>
            </a:r>
            <a:r>
              <a:rPr lang="fr-FR" dirty="0"/>
              <a:t> HLA-B*57(+) : réponses anticorps efficaces contre le VIH</a:t>
            </a:r>
          </a:p>
        </p:txBody>
      </p:sp>
      <p:sp>
        <p:nvSpPr>
          <p:cNvPr id="16" name="Espace réservé du contenu 15">
            <a:extLst>
              <a:ext uri="{FF2B5EF4-FFF2-40B4-BE49-F238E27FC236}">
                <a16:creationId xmlns:a16="http://schemas.microsoft.com/office/drawing/2014/main" id="{30253DC0-9F00-4B2A-9BAA-34AB74324339}"/>
              </a:ext>
            </a:extLst>
          </p:cNvPr>
          <p:cNvSpPr>
            <a:spLocks noGrp="1"/>
          </p:cNvSpPr>
          <p:nvPr>
            <p:ph idx="1"/>
          </p:nvPr>
        </p:nvSpPr>
        <p:spPr>
          <a:xfrm>
            <a:off x="457200" y="1120058"/>
            <a:ext cx="8507413" cy="936625"/>
          </a:xfrm>
        </p:spPr>
        <p:txBody>
          <a:bodyPr/>
          <a:lstStyle/>
          <a:p>
            <a:r>
              <a:rPr lang="fr-FR" sz="1800" dirty="0"/>
              <a:t>Comparaison des réponses </a:t>
            </a:r>
            <a:r>
              <a:rPr lang="fr-FR" sz="1800" dirty="0" err="1"/>
              <a:t>Ac</a:t>
            </a:r>
            <a:r>
              <a:rPr lang="fr-FR" sz="1800" dirty="0"/>
              <a:t> isotypiques et fonctionnelles (IgG2 et IgG3) chez les patients « </a:t>
            </a:r>
            <a:r>
              <a:rPr lang="fr-FR" sz="1800" i="1" dirty="0"/>
              <a:t>HIV </a:t>
            </a:r>
            <a:r>
              <a:rPr lang="fr-FR" sz="1800" i="1" dirty="0" err="1"/>
              <a:t>controllers</a:t>
            </a:r>
            <a:r>
              <a:rPr lang="fr-FR" sz="1800" dirty="0"/>
              <a:t> » (HIC) HLA-B57*(+), chez les HIC HLA-B*57(-) de la cohorte ANRS-CO 21 Codex et chez des patients VIH+ chroniquement infectés</a:t>
            </a:r>
          </a:p>
        </p:txBody>
      </p:sp>
      <p:sp>
        <p:nvSpPr>
          <p:cNvPr id="17" name="ZoneTexte 16">
            <a:extLst>
              <a:ext uri="{FF2B5EF4-FFF2-40B4-BE49-F238E27FC236}">
                <a16:creationId xmlns:a16="http://schemas.microsoft.com/office/drawing/2014/main" id="{6AA34A24-8160-4FFE-BBF3-0DB61BAC2EA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52</a:t>
            </a:r>
          </a:p>
        </p:txBody>
      </p:sp>
    </p:spTree>
    <p:extLst>
      <p:ext uri="{BB962C8B-B14F-4D97-AF65-F5344CB8AC3E}">
        <p14:creationId xmlns:p14="http://schemas.microsoft.com/office/powerpoint/2010/main" val="3143166903"/>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7AE4FD9C-29A0-46AE-9201-9071ABFB903D}"/>
              </a:ext>
            </a:extLst>
          </p:cNvPr>
          <p:cNvGraphicFramePr>
            <a:graphicFrameLocks noGrp="1"/>
          </p:cNvGraphicFramePr>
          <p:nvPr>
            <p:extLst>
              <p:ext uri="{D42A27DB-BD31-4B8C-83A1-F6EECF244321}">
                <p14:modId xmlns:p14="http://schemas.microsoft.com/office/powerpoint/2010/main" val="2787078292"/>
              </p:ext>
            </p:extLst>
          </p:nvPr>
        </p:nvGraphicFramePr>
        <p:xfrm>
          <a:off x="5184422" y="3474618"/>
          <a:ext cx="3800284" cy="2743200"/>
        </p:xfrm>
        <a:graphic>
          <a:graphicData uri="http://schemas.openxmlformats.org/drawingml/2006/table">
            <a:tbl>
              <a:tblPr firstRow="1" bandRow="1">
                <a:tableStyleId>{5C22544A-7EE6-4342-B048-85BDC9FD1C3A}</a:tableStyleId>
              </a:tblPr>
              <a:tblGrid>
                <a:gridCol w="2731911">
                  <a:extLst>
                    <a:ext uri="{9D8B030D-6E8A-4147-A177-3AD203B41FA5}">
                      <a16:colId xmlns:a16="http://schemas.microsoft.com/office/drawing/2014/main" val="3568850953"/>
                    </a:ext>
                  </a:extLst>
                </a:gridCol>
                <a:gridCol w="1068373">
                  <a:extLst>
                    <a:ext uri="{9D8B030D-6E8A-4147-A177-3AD203B41FA5}">
                      <a16:colId xmlns:a16="http://schemas.microsoft.com/office/drawing/2014/main" val="2267080864"/>
                    </a:ext>
                  </a:extLst>
                </a:gridCol>
              </a:tblGrid>
              <a:tr h="0">
                <a:tc>
                  <a:txBody>
                    <a:bodyPr/>
                    <a:lstStyle/>
                    <a:p>
                      <a:r>
                        <a:rPr lang="fr-FR" sz="1200" dirty="0">
                          <a:solidFill>
                            <a:srgbClr val="000066"/>
                          </a:solidFill>
                        </a:rPr>
                        <a:t>Caractéristiques</a:t>
                      </a:r>
                      <a:r>
                        <a:rPr lang="fr-FR" sz="1200" baseline="0" dirty="0">
                          <a:solidFill>
                            <a:srgbClr val="000066"/>
                          </a:solidFill>
                        </a:rPr>
                        <a:t> à l’inclusion</a:t>
                      </a:r>
                      <a:endParaRPr lang="fr-FR" sz="1200" dirty="0">
                        <a:solidFill>
                          <a:srgbClr val="000066"/>
                        </a:solidFill>
                      </a:endParaRPr>
                    </a:p>
                  </a:txBody>
                  <a:tcPr anchor="ctr"/>
                </a:tc>
                <a:tc>
                  <a:txBody>
                    <a:bodyPr/>
                    <a:lstStyle/>
                    <a:p>
                      <a:pPr algn="ctr"/>
                      <a:r>
                        <a:rPr lang="fr-FR" sz="1200" dirty="0">
                          <a:solidFill>
                            <a:srgbClr val="000066"/>
                          </a:solidFill>
                        </a:rPr>
                        <a:t>(n = 35)</a:t>
                      </a:r>
                    </a:p>
                  </a:txBody>
                  <a:tcPr anchor="ctr"/>
                </a:tc>
                <a:extLst>
                  <a:ext uri="{0D108BD9-81ED-4DB2-BD59-A6C34878D82A}">
                    <a16:rowId xmlns:a16="http://schemas.microsoft.com/office/drawing/2014/main" val="163005508"/>
                  </a:ext>
                </a:extLst>
              </a:tr>
              <a:tr h="0">
                <a:tc>
                  <a:txBody>
                    <a:bodyPr/>
                    <a:lstStyle/>
                    <a:p>
                      <a:r>
                        <a:rPr lang="fr-FR" sz="1200" dirty="0">
                          <a:solidFill>
                            <a:srgbClr val="000066"/>
                          </a:solidFill>
                        </a:rPr>
                        <a:t>Femmes, %</a:t>
                      </a:r>
                    </a:p>
                  </a:txBody>
                  <a:tcPr anchor="ctr"/>
                </a:tc>
                <a:tc>
                  <a:txBody>
                    <a:bodyPr/>
                    <a:lstStyle/>
                    <a:p>
                      <a:pPr algn="ctr"/>
                      <a:r>
                        <a:rPr lang="fr-FR" sz="1200" dirty="0">
                          <a:solidFill>
                            <a:srgbClr val="000066"/>
                          </a:solidFill>
                        </a:rPr>
                        <a:t>43 </a:t>
                      </a:r>
                    </a:p>
                  </a:txBody>
                  <a:tcPr anchor="ctr"/>
                </a:tc>
                <a:extLst>
                  <a:ext uri="{0D108BD9-81ED-4DB2-BD59-A6C34878D82A}">
                    <a16:rowId xmlns:a16="http://schemas.microsoft.com/office/drawing/2014/main" val="3199696759"/>
                  </a:ext>
                </a:extLst>
              </a:tr>
              <a:tr h="0">
                <a:tc>
                  <a:txBody>
                    <a:bodyPr/>
                    <a:lstStyle/>
                    <a:p>
                      <a:r>
                        <a:rPr lang="fr-FR" sz="1200" dirty="0">
                          <a:solidFill>
                            <a:srgbClr val="000066"/>
                          </a:solidFill>
                        </a:rPr>
                        <a:t>Age, années (médiane)</a:t>
                      </a:r>
                    </a:p>
                  </a:txBody>
                  <a:tcPr anchor="ctr"/>
                </a:tc>
                <a:tc>
                  <a:txBody>
                    <a:bodyPr/>
                    <a:lstStyle/>
                    <a:p>
                      <a:pPr algn="ctr"/>
                      <a:r>
                        <a:rPr lang="fr-FR" sz="1200" dirty="0">
                          <a:solidFill>
                            <a:srgbClr val="000066"/>
                          </a:solidFill>
                        </a:rPr>
                        <a:t>47</a:t>
                      </a:r>
                    </a:p>
                  </a:txBody>
                  <a:tcPr anchor="ctr"/>
                </a:tc>
                <a:extLst>
                  <a:ext uri="{0D108BD9-81ED-4DB2-BD59-A6C34878D82A}">
                    <a16:rowId xmlns:a16="http://schemas.microsoft.com/office/drawing/2014/main" val="4104764730"/>
                  </a:ext>
                </a:extLst>
              </a:tr>
              <a:tr h="0">
                <a:tc>
                  <a:txBody>
                    <a:bodyPr/>
                    <a:lstStyle/>
                    <a:p>
                      <a:r>
                        <a:rPr lang="fr-FR" sz="1200" dirty="0">
                          <a:solidFill>
                            <a:srgbClr val="000066"/>
                          </a:solidFill>
                        </a:rPr>
                        <a:t>Ethnie,</a:t>
                      </a:r>
                      <a:r>
                        <a:rPr lang="fr-FR" sz="1200" baseline="0" dirty="0">
                          <a:solidFill>
                            <a:srgbClr val="000066"/>
                          </a:solidFill>
                        </a:rPr>
                        <a:t> </a:t>
                      </a:r>
                      <a:r>
                        <a:rPr lang="fr-FR" sz="1200" dirty="0">
                          <a:solidFill>
                            <a:srgbClr val="000066"/>
                          </a:solidFill>
                        </a:rPr>
                        <a:t>%</a:t>
                      </a:r>
                    </a:p>
                  </a:txBody>
                  <a:tcPr anchor="ctr"/>
                </a:tc>
                <a:tc>
                  <a:txBody>
                    <a:bodyPr/>
                    <a:lstStyle/>
                    <a:p>
                      <a:pPr algn="ctr"/>
                      <a:endParaRPr lang="fr-FR" sz="1200" dirty="0">
                        <a:solidFill>
                          <a:srgbClr val="000066"/>
                        </a:solidFill>
                      </a:endParaRPr>
                    </a:p>
                  </a:txBody>
                  <a:tcPr anchor="ctr"/>
                </a:tc>
                <a:extLst>
                  <a:ext uri="{0D108BD9-81ED-4DB2-BD59-A6C34878D82A}">
                    <a16:rowId xmlns:a16="http://schemas.microsoft.com/office/drawing/2014/main" val="1840124112"/>
                  </a:ext>
                </a:extLst>
              </a:tr>
              <a:tr h="0">
                <a:tc>
                  <a:txBody>
                    <a:bodyPr/>
                    <a:lstStyle/>
                    <a:p>
                      <a:pPr lvl="1"/>
                      <a:r>
                        <a:rPr lang="fr-FR" sz="1200" dirty="0">
                          <a:solidFill>
                            <a:srgbClr val="000066"/>
                          </a:solidFill>
                        </a:rPr>
                        <a:t>Blanc, non-hispanique</a:t>
                      </a:r>
                    </a:p>
                  </a:txBody>
                  <a:tcPr anchor="ctr"/>
                </a:tc>
                <a:tc>
                  <a:txBody>
                    <a:bodyPr/>
                    <a:lstStyle/>
                    <a:p>
                      <a:pPr algn="ctr"/>
                      <a:r>
                        <a:rPr lang="fr-FR" sz="1200" dirty="0">
                          <a:solidFill>
                            <a:srgbClr val="000066"/>
                          </a:solidFill>
                        </a:rPr>
                        <a:t>17</a:t>
                      </a:r>
                    </a:p>
                  </a:txBody>
                  <a:tcPr anchor="ctr"/>
                </a:tc>
                <a:extLst>
                  <a:ext uri="{0D108BD9-81ED-4DB2-BD59-A6C34878D82A}">
                    <a16:rowId xmlns:a16="http://schemas.microsoft.com/office/drawing/2014/main" val="1160258408"/>
                  </a:ext>
                </a:extLst>
              </a:tr>
              <a:tr h="0">
                <a:tc>
                  <a:txBody>
                    <a:bodyPr/>
                    <a:lstStyle/>
                    <a:p>
                      <a:pPr lvl="1"/>
                      <a:r>
                        <a:rPr lang="fr-FR" sz="1200" dirty="0">
                          <a:solidFill>
                            <a:srgbClr val="000066"/>
                          </a:solidFill>
                        </a:rPr>
                        <a:t>Noir, non-hispanique</a:t>
                      </a:r>
                    </a:p>
                  </a:txBody>
                  <a:tcPr anchor="ctr"/>
                </a:tc>
                <a:tc>
                  <a:txBody>
                    <a:bodyPr/>
                    <a:lstStyle/>
                    <a:p>
                      <a:pPr algn="ctr"/>
                      <a:r>
                        <a:rPr lang="fr-FR" sz="1200" dirty="0">
                          <a:solidFill>
                            <a:srgbClr val="000066"/>
                          </a:solidFill>
                        </a:rPr>
                        <a:t>74</a:t>
                      </a:r>
                    </a:p>
                  </a:txBody>
                  <a:tcPr anchor="ctr"/>
                </a:tc>
                <a:extLst>
                  <a:ext uri="{0D108BD9-81ED-4DB2-BD59-A6C34878D82A}">
                    <a16:rowId xmlns:a16="http://schemas.microsoft.com/office/drawing/2014/main" val="1491288382"/>
                  </a:ext>
                </a:extLst>
              </a:tr>
              <a:tr h="0">
                <a:tc>
                  <a:txBody>
                    <a:bodyPr/>
                    <a:lstStyle/>
                    <a:p>
                      <a:pPr lvl="1"/>
                      <a:r>
                        <a:rPr lang="fr-FR" sz="1200" dirty="0">
                          <a:solidFill>
                            <a:srgbClr val="000066"/>
                          </a:solidFill>
                        </a:rPr>
                        <a:t>Hispanique</a:t>
                      </a:r>
                    </a:p>
                  </a:txBody>
                  <a:tcPr anchor="ctr"/>
                </a:tc>
                <a:tc>
                  <a:txBody>
                    <a:bodyPr/>
                    <a:lstStyle/>
                    <a:p>
                      <a:pPr algn="ctr"/>
                      <a:r>
                        <a:rPr lang="fr-FR" sz="1200" dirty="0">
                          <a:solidFill>
                            <a:srgbClr val="000066"/>
                          </a:solidFill>
                        </a:rPr>
                        <a:t>9</a:t>
                      </a:r>
                    </a:p>
                  </a:txBody>
                  <a:tcPr anchor="ctr"/>
                </a:tc>
                <a:extLst>
                  <a:ext uri="{0D108BD9-81ED-4DB2-BD59-A6C34878D82A}">
                    <a16:rowId xmlns:a16="http://schemas.microsoft.com/office/drawing/2014/main" val="683651781"/>
                  </a:ext>
                </a:extLst>
              </a:tr>
              <a:tr h="0">
                <a:tc>
                  <a:txBody>
                    <a:bodyPr/>
                    <a:lstStyle/>
                    <a:p>
                      <a:r>
                        <a:rPr lang="fr-FR" sz="1200" dirty="0">
                          <a:solidFill>
                            <a:srgbClr val="000066"/>
                          </a:solidFill>
                        </a:rPr>
                        <a:t>CD4/mm</a:t>
                      </a:r>
                      <a:r>
                        <a:rPr lang="fr-FR" sz="1200" baseline="30000" dirty="0">
                          <a:solidFill>
                            <a:srgbClr val="000066"/>
                          </a:solidFill>
                        </a:rPr>
                        <a:t>3</a:t>
                      </a:r>
                      <a:r>
                        <a:rPr lang="fr-FR" sz="1200" dirty="0">
                          <a:solidFill>
                            <a:srgbClr val="000066"/>
                          </a:solidFill>
                        </a:rPr>
                        <a:t> </a:t>
                      </a:r>
                      <a:r>
                        <a:rPr lang="fr-FR" sz="1200" dirty="0" err="1">
                          <a:solidFill>
                            <a:srgbClr val="000066"/>
                          </a:solidFill>
                        </a:rPr>
                        <a:t>pré-traitement</a:t>
                      </a:r>
                      <a:r>
                        <a:rPr lang="fr-FR" sz="1200" baseline="0" dirty="0">
                          <a:solidFill>
                            <a:srgbClr val="000066"/>
                          </a:solidFill>
                        </a:rPr>
                        <a:t> ARV</a:t>
                      </a:r>
                      <a:endParaRPr lang="fr-FR" sz="1200" dirty="0">
                        <a:solidFill>
                          <a:srgbClr val="000066"/>
                        </a:solidFill>
                      </a:endParaRPr>
                    </a:p>
                  </a:txBody>
                  <a:tcPr anchor="ctr"/>
                </a:tc>
                <a:tc>
                  <a:txBody>
                    <a:bodyPr/>
                    <a:lstStyle/>
                    <a:p>
                      <a:pPr algn="ctr"/>
                      <a:r>
                        <a:rPr lang="fr-FR" sz="1200" dirty="0">
                          <a:solidFill>
                            <a:srgbClr val="000066"/>
                          </a:solidFill>
                        </a:rPr>
                        <a:t>655</a:t>
                      </a:r>
                    </a:p>
                  </a:txBody>
                  <a:tcPr anchor="ctr"/>
                </a:tc>
                <a:extLst>
                  <a:ext uri="{0D108BD9-81ED-4DB2-BD59-A6C34878D82A}">
                    <a16:rowId xmlns:a16="http://schemas.microsoft.com/office/drawing/2014/main" val="2699897200"/>
                  </a:ext>
                </a:extLst>
              </a:tr>
              <a:tr h="0">
                <a:tc>
                  <a:txBody>
                    <a:bodyPr/>
                    <a:lstStyle/>
                    <a:p>
                      <a:r>
                        <a:rPr lang="fr-FR" sz="1200" dirty="0">
                          <a:solidFill>
                            <a:srgbClr val="000066"/>
                          </a:solidFill>
                        </a:rPr>
                        <a:t>ARN-VIH &lt; 40 c/ml à l’inclusion,</a:t>
                      </a:r>
                      <a:r>
                        <a:rPr lang="fr-FR" sz="1200" baseline="0" dirty="0">
                          <a:solidFill>
                            <a:srgbClr val="000066"/>
                          </a:solidFill>
                        </a:rPr>
                        <a:t> </a:t>
                      </a:r>
                      <a:r>
                        <a:rPr lang="fr-FR" sz="1200" dirty="0">
                          <a:solidFill>
                            <a:srgbClr val="000066"/>
                          </a:solidFill>
                        </a:rPr>
                        <a:t>%</a:t>
                      </a:r>
                    </a:p>
                  </a:txBody>
                  <a:tcPr anchor="ctr"/>
                </a:tc>
                <a:tc>
                  <a:txBody>
                    <a:bodyPr/>
                    <a:lstStyle/>
                    <a:p>
                      <a:pPr algn="ctr"/>
                      <a:r>
                        <a:rPr lang="fr-FR" sz="1200" dirty="0">
                          <a:solidFill>
                            <a:srgbClr val="000066"/>
                          </a:solidFill>
                        </a:rPr>
                        <a:t>37</a:t>
                      </a:r>
                    </a:p>
                  </a:txBody>
                  <a:tcPr anchor="ctr"/>
                </a:tc>
                <a:extLst>
                  <a:ext uri="{0D108BD9-81ED-4DB2-BD59-A6C34878D82A}">
                    <a16:rowId xmlns:a16="http://schemas.microsoft.com/office/drawing/2014/main" val="3128074927"/>
                  </a:ext>
                </a:extLst>
              </a:tr>
              <a:tr h="0">
                <a:tc>
                  <a:txBody>
                    <a:bodyPr/>
                    <a:lstStyle/>
                    <a:p>
                      <a:r>
                        <a:rPr lang="fr-FR" sz="1200" dirty="0">
                          <a:solidFill>
                            <a:srgbClr val="000066"/>
                          </a:solidFill>
                        </a:rPr>
                        <a:t>HLA*B27 ou 57,</a:t>
                      </a:r>
                      <a:r>
                        <a:rPr lang="fr-FR" sz="1200" baseline="0" dirty="0">
                          <a:solidFill>
                            <a:srgbClr val="000066"/>
                          </a:solidFill>
                        </a:rPr>
                        <a:t> </a:t>
                      </a:r>
                      <a:r>
                        <a:rPr lang="fr-FR" sz="1200" dirty="0">
                          <a:solidFill>
                            <a:srgbClr val="000066"/>
                          </a:solidFill>
                        </a:rPr>
                        <a:t>%</a:t>
                      </a:r>
                    </a:p>
                  </a:txBody>
                  <a:tcPr anchor="ctr"/>
                </a:tc>
                <a:tc>
                  <a:txBody>
                    <a:bodyPr/>
                    <a:lstStyle/>
                    <a:p>
                      <a:pPr algn="ctr"/>
                      <a:r>
                        <a:rPr lang="fr-FR" sz="1200" dirty="0">
                          <a:solidFill>
                            <a:srgbClr val="000066"/>
                          </a:solidFill>
                        </a:rPr>
                        <a:t>57</a:t>
                      </a:r>
                    </a:p>
                  </a:txBody>
                  <a:tcPr anchor="ctr"/>
                </a:tc>
                <a:extLst>
                  <a:ext uri="{0D108BD9-81ED-4DB2-BD59-A6C34878D82A}">
                    <a16:rowId xmlns:a16="http://schemas.microsoft.com/office/drawing/2014/main" val="974452865"/>
                  </a:ext>
                </a:extLst>
              </a:tr>
            </a:tbl>
          </a:graphicData>
        </a:graphic>
      </p:graphicFrame>
      <p:grpSp>
        <p:nvGrpSpPr>
          <p:cNvPr id="10" name="Grouper 9"/>
          <p:cNvGrpSpPr/>
          <p:nvPr/>
        </p:nvGrpSpPr>
        <p:grpSpPr>
          <a:xfrm>
            <a:off x="155640" y="4030135"/>
            <a:ext cx="4903773" cy="1858269"/>
            <a:chOff x="-132492" y="3684304"/>
            <a:chExt cx="5664940" cy="2188787"/>
          </a:xfrm>
        </p:grpSpPr>
        <p:sp>
          <p:nvSpPr>
            <p:cNvPr id="6" name="Rectangle : coins arrondis 5">
              <a:extLst>
                <a:ext uri="{FF2B5EF4-FFF2-40B4-BE49-F238E27FC236}">
                  <a16:creationId xmlns:a16="http://schemas.microsoft.com/office/drawing/2014/main" id="{A7E6219B-C940-4F95-9D65-74311FAAD343}"/>
                </a:ext>
              </a:extLst>
            </p:cNvPr>
            <p:cNvSpPr/>
            <p:nvPr/>
          </p:nvSpPr>
          <p:spPr bwMode="auto">
            <a:xfrm>
              <a:off x="12698" y="4446621"/>
              <a:ext cx="941452" cy="489400"/>
            </a:xfrm>
            <a:prstGeom prst="roundRect">
              <a:avLst/>
            </a:prstGeom>
            <a:solidFill>
              <a:srgbClr val="F3F9FA"/>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800" b="1" i="0" u="none" strike="noStrike" cap="none" normalizeH="0" baseline="0" dirty="0">
                  <a:ln>
                    <a:noFill/>
                  </a:ln>
                  <a:solidFill>
                    <a:srgbClr val="0070C0"/>
                  </a:solidFill>
                  <a:effectLst/>
                  <a:latin typeface="Arial" charset="0"/>
                </a:rPr>
                <a:t>Pas de traitement</a:t>
              </a:r>
            </a:p>
            <a:p>
              <a:pPr marL="0" marR="0" indent="0" algn="ctr" defTabSz="914400" rtl="0" eaLnBrk="1" fontAlgn="base" latinLnBrk="0" hangingPunct="1">
                <a:lnSpc>
                  <a:spcPct val="100000"/>
                </a:lnSpc>
                <a:spcBef>
                  <a:spcPct val="0"/>
                </a:spcBef>
                <a:spcAft>
                  <a:spcPct val="0"/>
                </a:spcAft>
                <a:buClrTx/>
                <a:buSzTx/>
                <a:buFontTx/>
                <a:buNone/>
                <a:tabLst/>
              </a:pPr>
              <a:r>
                <a:rPr lang="fr-FR" sz="800" b="1" dirty="0">
                  <a:solidFill>
                    <a:srgbClr val="0070C0"/>
                  </a:solidFill>
                </a:rPr>
                <a:t>ARV</a:t>
              </a:r>
              <a:endParaRPr kumimoji="0" lang="fr-FR" sz="800" b="1" i="0" u="none" strike="noStrike" cap="none" normalizeH="0" baseline="0" dirty="0">
                <a:ln>
                  <a:noFill/>
                </a:ln>
                <a:solidFill>
                  <a:srgbClr val="0070C0"/>
                </a:solidFill>
                <a:effectLst/>
              </a:endParaRPr>
            </a:p>
          </p:txBody>
        </p:sp>
        <p:sp>
          <p:nvSpPr>
            <p:cNvPr id="7" name="Rectangle : coins arrondis 6">
              <a:extLst>
                <a:ext uri="{FF2B5EF4-FFF2-40B4-BE49-F238E27FC236}">
                  <a16:creationId xmlns:a16="http://schemas.microsoft.com/office/drawing/2014/main" id="{30A1BD0B-4ED5-46D9-9199-40F9482B6FEC}"/>
                </a:ext>
              </a:extLst>
            </p:cNvPr>
            <p:cNvSpPr/>
            <p:nvPr/>
          </p:nvSpPr>
          <p:spPr bwMode="auto">
            <a:xfrm>
              <a:off x="954149" y="4446620"/>
              <a:ext cx="1828963" cy="478971"/>
            </a:xfrm>
            <a:prstGeom prst="roundRect">
              <a:avLst/>
            </a:prstGeom>
            <a:solidFill>
              <a:srgbClr val="0099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RPV/FTC/TDF</a:t>
              </a:r>
            </a:p>
          </p:txBody>
        </p:sp>
        <p:sp>
          <p:nvSpPr>
            <p:cNvPr id="8" name="Rectangle : coins arrondis 7">
              <a:extLst>
                <a:ext uri="{FF2B5EF4-FFF2-40B4-BE49-F238E27FC236}">
                  <a16:creationId xmlns:a16="http://schemas.microsoft.com/office/drawing/2014/main" id="{801155B3-598B-43D4-BD24-9F41F31A7D88}"/>
                </a:ext>
              </a:extLst>
            </p:cNvPr>
            <p:cNvSpPr/>
            <p:nvPr/>
          </p:nvSpPr>
          <p:spPr bwMode="auto">
            <a:xfrm>
              <a:off x="3246663" y="4141820"/>
              <a:ext cx="2104572" cy="478971"/>
            </a:xfrm>
            <a:prstGeom prst="roundRect">
              <a:avLst/>
            </a:prstGeom>
            <a:solidFill>
              <a:srgbClr val="0099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200" b="1">
                  <a:solidFill>
                    <a:schemeClr val="bg1"/>
                  </a:solidFill>
                </a:rPr>
                <a:t>RPV/FTC/TDF</a:t>
              </a:r>
              <a:endParaRPr lang="fr-FR" sz="1200" b="1" dirty="0">
                <a:solidFill>
                  <a:schemeClr val="bg1"/>
                </a:solidFill>
              </a:endParaRPr>
            </a:p>
          </p:txBody>
        </p:sp>
        <p:sp>
          <p:nvSpPr>
            <p:cNvPr id="9" name="Rectangle : coins arrondis 8">
              <a:extLst>
                <a:ext uri="{FF2B5EF4-FFF2-40B4-BE49-F238E27FC236}">
                  <a16:creationId xmlns:a16="http://schemas.microsoft.com/office/drawing/2014/main" id="{87FCF1E8-0AB6-4D36-8795-E570D6A2F27D}"/>
                </a:ext>
              </a:extLst>
            </p:cNvPr>
            <p:cNvSpPr/>
            <p:nvPr/>
          </p:nvSpPr>
          <p:spPr bwMode="auto">
            <a:xfrm>
              <a:off x="3246663" y="4723844"/>
              <a:ext cx="2104572" cy="478971"/>
            </a:xfrm>
            <a:prstGeom prst="roundRect">
              <a:avLst/>
            </a:prstGeom>
            <a:solidFill>
              <a:srgbClr val="F3F9FA"/>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50" b="1" i="0" u="none" strike="noStrike" cap="none" normalizeH="0" baseline="0" dirty="0">
                  <a:ln>
                    <a:noFill/>
                  </a:ln>
                  <a:solidFill>
                    <a:srgbClr val="0070C0"/>
                  </a:solidFill>
                  <a:effectLst/>
                  <a:latin typeface="Arial" charset="0"/>
                </a:rPr>
                <a:t>Pas de traitement</a:t>
              </a:r>
              <a:r>
                <a:rPr kumimoji="0" lang="fr-FR" sz="1050" b="1" i="0" u="none" strike="noStrike" cap="none" normalizeH="0" dirty="0">
                  <a:ln>
                    <a:noFill/>
                  </a:ln>
                  <a:solidFill>
                    <a:srgbClr val="0070C0"/>
                  </a:solidFill>
                  <a:effectLst/>
                  <a:latin typeface="Arial" charset="0"/>
                </a:rPr>
                <a:t> ARV</a:t>
              </a:r>
              <a:endParaRPr kumimoji="0" lang="fr-FR" sz="1050" b="1" i="0" u="none" strike="noStrike" cap="none" normalizeH="0" baseline="0" dirty="0">
                <a:ln>
                  <a:noFill/>
                </a:ln>
                <a:solidFill>
                  <a:srgbClr val="0070C0"/>
                </a:solidFill>
                <a:effectLst/>
                <a:latin typeface="Arial" charset="0"/>
              </a:endParaRPr>
            </a:p>
          </p:txBody>
        </p:sp>
        <p:cxnSp>
          <p:nvCxnSpPr>
            <p:cNvPr id="11" name="Connecteur : en angle 10">
              <a:extLst>
                <a:ext uri="{FF2B5EF4-FFF2-40B4-BE49-F238E27FC236}">
                  <a16:creationId xmlns:a16="http://schemas.microsoft.com/office/drawing/2014/main" id="{F22F4F8C-3B13-47A7-AD90-3D76CE9552CF}"/>
                </a:ext>
              </a:extLst>
            </p:cNvPr>
            <p:cNvCxnSpPr>
              <a:stCxn id="7" idx="3"/>
              <a:endCxn id="8" idx="1"/>
            </p:cNvCxnSpPr>
            <p:nvPr/>
          </p:nvCxnSpPr>
          <p:spPr bwMode="auto">
            <a:xfrm flipV="1">
              <a:off x="2783112" y="4381306"/>
              <a:ext cx="463551" cy="304799"/>
            </a:xfrm>
            <a:prstGeom prst="bentConnector3">
              <a:avLst/>
            </a:prstGeom>
            <a:solidFill>
              <a:schemeClr val="accent1"/>
            </a:solidFill>
            <a:ln w="9525" cap="flat" cmpd="sng" algn="ctr">
              <a:solidFill>
                <a:srgbClr val="0070C0"/>
              </a:solidFill>
              <a:prstDash val="solid"/>
              <a:round/>
              <a:headEnd type="none" w="med" len="med"/>
              <a:tailEnd type="none" w="med" len="med"/>
            </a:ln>
            <a:effectLst/>
          </p:spPr>
        </p:cxnSp>
        <p:cxnSp>
          <p:nvCxnSpPr>
            <p:cNvPr id="13" name="Connecteur : en angle 12">
              <a:extLst>
                <a:ext uri="{FF2B5EF4-FFF2-40B4-BE49-F238E27FC236}">
                  <a16:creationId xmlns:a16="http://schemas.microsoft.com/office/drawing/2014/main" id="{F3B5A6D4-FCD9-4AA5-9EE1-0981CE4C7AF9}"/>
                </a:ext>
              </a:extLst>
            </p:cNvPr>
            <p:cNvCxnSpPr>
              <a:stCxn id="7" idx="3"/>
              <a:endCxn id="9" idx="1"/>
            </p:cNvCxnSpPr>
            <p:nvPr/>
          </p:nvCxnSpPr>
          <p:spPr bwMode="auto">
            <a:xfrm>
              <a:off x="2783112" y="4686106"/>
              <a:ext cx="463551" cy="277224"/>
            </a:xfrm>
            <a:prstGeom prst="bentConnector3">
              <a:avLst/>
            </a:prstGeom>
            <a:solidFill>
              <a:schemeClr val="accent1"/>
            </a:solidFill>
            <a:ln w="9525" cap="flat" cmpd="sng" algn="ctr">
              <a:solidFill>
                <a:srgbClr val="0070C0"/>
              </a:solidFill>
              <a:prstDash val="solid"/>
              <a:round/>
              <a:headEnd type="none" w="med" len="med"/>
              <a:tailEnd type="none" w="med" len="med"/>
            </a:ln>
            <a:effectLst/>
          </p:spPr>
        </p:cxnSp>
        <p:sp>
          <p:nvSpPr>
            <p:cNvPr id="14" name="ZoneTexte 13">
              <a:extLst>
                <a:ext uri="{FF2B5EF4-FFF2-40B4-BE49-F238E27FC236}">
                  <a16:creationId xmlns:a16="http://schemas.microsoft.com/office/drawing/2014/main" id="{86F1B60D-CBEB-459F-94A2-C012894D12F3}"/>
                </a:ext>
              </a:extLst>
            </p:cNvPr>
            <p:cNvSpPr txBox="1"/>
            <p:nvPr/>
          </p:nvSpPr>
          <p:spPr>
            <a:xfrm>
              <a:off x="-132492" y="5190411"/>
              <a:ext cx="1231833" cy="489400"/>
            </a:xfrm>
            <a:prstGeom prst="rect">
              <a:avLst/>
            </a:prstGeom>
            <a:noFill/>
          </p:spPr>
          <p:txBody>
            <a:bodyPr wrap="none" rtlCol="0">
              <a:spAutoFit/>
            </a:bodyPr>
            <a:lstStyle/>
            <a:p>
              <a:pPr algn="ctr"/>
              <a:r>
                <a:rPr lang="fr-FR" sz="1050" b="1" dirty="0"/>
                <a:t>12 semaines </a:t>
              </a:r>
            </a:p>
            <a:p>
              <a:pPr algn="ctr"/>
              <a:r>
                <a:rPr lang="fr-FR" sz="1050" b="1" dirty="0"/>
                <a:t>d’observation</a:t>
              </a:r>
            </a:p>
          </p:txBody>
        </p:sp>
        <p:sp>
          <p:nvSpPr>
            <p:cNvPr id="15" name="ZoneTexte 14">
              <a:extLst>
                <a:ext uri="{FF2B5EF4-FFF2-40B4-BE49-F238E27FC236}">
                  <a16:creationId xmlns:a16="http://schemas.microsoft.com/office/drawing/2014/main" id="{681634BD-7BCC-4C2A-AC23-52F1434CC915}"/>
                </a:ext>
              </a:extLst>
            </p:cNvPr>
            <p:cNvSpPr txBox="1"/>
            <p:nvPr/>
          </p:nvSpPr>
          <p:spPr>
            <a:xfrm>
              <a:off x="1086975" y="5170141"/>
              <a:ext cx="1563308" cy="489400"/>
            </a:xfrm>
            <a:prstGeom prst="rect">
              <a:avLst/>
            </a:prstGeom>
            <a:noFill/>
          </p:spPr>
          <p:txBody>
            <a:bodyPr wrap="none" rtlCol="0">
              <a:spAutoFit/>
            </a:bodyPr>
            <a:lstStyle/>
            <a:p>
              <a:pPr algn="ctr"/>
              <a:r>
                <a:rPr lang="fr-FR" sz="1050" b="1" dirty="0"/>
                <a:t>48 semaines </a:t>
              </a:r>
              <a:br>
                <a:rPr lang="fr-FR" sz="1050" b="1" dirty="0"/>
              </a:br>
              <a:r>
                <a:rPr lang="fr-FR" sz="1050" b="1" dirty="0"/>
                <a:t>de traitement ARV</a:t>
              </a:r>
            </a:p>
          </p:txBody>
        </p:sp>
        <p:sp>
          <p:nvSpPr>
            <p:cNvPr id="16" name="ZoneTexte 15">
              <a:extLst>
                <a:ext uri="{FF2B5EF4-FFF2-40B4-BE49-F238E27FC236}">
                  <a16:creationId xmlns:a16="http://schemas.microsoft.com/office/drawing/2014/main" id="{30C6F846-1557-4E47-AC3E-B224B5704E4B}"/>
                </a:ext>
              </a:extLst>
            </p:cNvPr>
            <p:cNvSpPr txBox="1"/>
            <p:nvPr/>
          </p:nvSpPr>
          <p:spPr>
            <a:xfrm>
              <a:off x="3065451" y="5193368"/>
              <a:ext cx="2466997" cy="679723"/>
            </a:xfrm>
            <a:prstGeom prst="rect">
              <a:avLst/>
            </a:prstGeom>
            <a:noFill/>
          </p:spPr>
          <p:txBody>
            <a:bodyPr wrap="none" rtlCol="0">
              <a:spAutoFit/>
            </a:bodyPr>
            <a:lstStyle/>
            <a:p>
              <a:pPr algn="ctr"/>
              <a:r>
                <a:rPr lang="fr-FR" sz="1050" b="1" dirty="0"/>
                <a:t>Suivi facultatif supplémentaire</a:t>
              </a:r>
            </a:p>
            <a:p>
              <a:pPr algn="ctr"/>
              <a:r>
                <a:rPr lang="fr-FR" sz="1050" b="1" dirty="0"/>
                <a:t>48 semaines avec ou sans</a:t>
              </a:r>
              <a:br>
                <a:rPr lang="fr-FR" sz="1050" b="1" dirty="0"/>
              </a:br>
              <a:r>
                <a:rPr lang="fr-FR" sz="1050" b="1" dirty="0"/>
                <a:t>traitement ARV</a:t>
              </a:r>
            </a:p>
          </p:txBody>
        </p:sp>
        <p:cxnSp>
          <p:nvCxnSpPr>
            <p:cNvPr id="18" name="Connecteur droit 17">
              <a:extLst>
                <a:ext uri="{FF2B5EF4-FFF2-40B4-BE49-F238E27FC236}">
                  <a16:creationId xmlns:a16="http://schemas.microsoft.com/office/drawing/2014/main" id="{E31F35B1-0AC5-4A4B-B79E-C2015D590414}"/>
                </a:ext>
              </a:extLst>
            </p:cNvPr>
            <p:cNvCxnSpPr/>
            <p:nvPr/>
          </p:nvCxnSpPr>
          <p:spPr bwMode="auto">
            <a:xfrm>
              <a:off x="154213" y="4010897"/>
              <a:ext cx="2422072"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19" name="Connecteur droit 18">
              <a:extLst>
                <a:ext uri="{FF2B5EF4-FFF2-40B4-BE49-F238E27FC236}">
                  <a16:creationId xmlns:a16="http://schemas.microsoft.com/office/drawing/2014/main" id="{E5B75F09-0531-4B72-845D-C29BF4CD3607}"/>
                </a:ext>
              </a:extLst>
            </p:cNvPr>
            <p:cNvCxnSpPr/>
            <p:nvPr/>
          </p:nvCxnSpPr>
          <p:spPr bwMode="auto">
            <a:xfrm>
              <a:off x="3014888" y="4010897"/>
              <a:ext cx="2422072"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sp>
          <p:nvSpPr>
            <p:cNvPr id="20" name="ZoneTexte 19">
              <a:extLst>
                <a:ext uri="{FF2B5EF4-FFF2-40B4-BE49-F238E27FC236}">
                  <a16:creationId xmlns:a16="http://schemas.microsoft.com/office/drawing/2014/main" id="{83B7D6CF-1007-4B3E-A18E-56497045F4F6}"/>
                </a:ext>
              </a:extLst>
            </p:cNvPr>
            <p:cNvSpPr txBox="1"/>
            <p:nvPr/>
          </p:nvSpPr>
          <p:spPr>
            <a:xfrm>
              <a:off x="915255" y="3684304"/>
              <a:ext cx="792950" cy="308141"/>
            </a:xfrm>
            <a:prstGeom prst="rect">
              <a:avLst/>
            </a:prstGeom>
            <a:noFill/>
          </p:spPr>
          <p:txBody>
            <a:bodyPr wrap="none" rtlCol="0">
              <a:spAutoFit/>
            </a:bodyPr>
            <a:lstStyle/>
            <a:p>
              <a:pPr algn="ctr"/>
              <a:r>
                <a:rPr lang="fr-FR" sz="1100" b="1" dirty="0"/>
                <a:t>Etape 1</a:t>
              </a:r>
            </a:p>
          </p:txBody>
        </p:sp>
        <p:sp>
          <p:nvSpPr>
            <p:cNvPr id="21" name="ZoneTexte 20">
              <a:extLst>
                <a:ext uri="{FF2B5EF4-FFF2-40B4-BE49-F238E27FC236}">
                  <a16:creationId xmlns:a16="http://schemas.microsoft.com/office/drawing/2014/main" id="{E55A67CA-F750-403C-9933-0CF1DFA5BA79}"/>
                </a:ext>
              </a:extLst>
            </p:cNvPr>
            <p:cNvSpPr txBox="1"/>
            <p:nvPr/>
          </p:nvSpPr>
          <p:spPr>
            <a:xfrm>
              <a:off x="3829450" y="3684304"/>
              <a:ext cx="792950" cy="308141"/>
            </a:xfrm>
            <a:prstGeom prst="rect">
              <a:avLst/>
            </a:prstGeom>
            <a:noFill/>
          </p:spPr>
          <p:txBody>
            <a:bodyPr wrap="none" rtlCol="0">
              <a:spAutoFit/>
            </a:bodyPr>
            <a:lstStyle/>
            <a:p>
              <a:pPr algn="ctr"/>
              <a:r>
                <a:rPr lang="fr-FR" sz="1100" b="1" dirty="0"/>
                <a:t>Etape 2</a:t>
              </a:r>
            </a:p>
          </p:txBody>
        </p:sp>
      </p:grpSp>
      <p:sp>
        <p:nvSpPr>
          <p:cNvPr id="17"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Li JZ, CROI 2018, Abs. 229</a:t>
            </a:r>
          </a:p>
        </p:txBody>
      </p:sp>
      <p:sp>
        <p:nvSpPr>
          <p:cNvPr id="4" name="Titre 3">
            <a:extLst>
              <a:ext uri="{FF2B5EF4-FFF2-40B4-BE49-F238E27FC236}">
                <a16:creationId xmlns:a16="http://schemas.microsoft.com/office/drawing/2014/main" id="{71A9B4BA-E35A-4DE5-A546-DD38C96F4786}"/>
              </a:ext>
            </a:extLst>
          </p:cNvPr>
          <p:cNvSpPr>
            <a:spLocks noGrp="1"/>
          </p:cNvSpPr>
          <p:nvPr>
            <p:ph type="title"/>
          </p:nvPr>
        </p:nvSpPr>
        <p:spPr/>
        <p:txBody>
          <a:bodyPr/>
          <a:lstStyle/>
          <a:p>
            <a:r>
              <a:rPr lang="fr-FR" sz="2400" dirty="0"/>
              <a:t>HIV </a:t>
            </a:r>
            <a:r>
              <a:rPr lang="fr-FR" sz="2400" dirty="0" err="1"/>
              <a:t>controllers</a:t>
            </a:r>
            <a:r>
              <a:rPr lang="fr-FR" sz="2400" dirty="0"/>
              <a:t> : le traitement ARV réduit l’activation cellulaire T et l’épuisement immunitaire (1)</a:t>
            </a:r>
          </a:p>
        </p:txBody>
      </p:sp>
      <p:sp>
        <p:nvSpPr>
          <p:cNvPr id="5" name="Espace réservé du contenu 4">
            <a:extLst>
              <a:ext uri="{FF2B5EF4-FFF2-40B4-BE49-F238E27FC236}">
                <a16:creationId xmlns:a16="http://schemas.microsoft.com/office/drawing/2014/main" id="{2970E2C0-C3A8-4469-9BBF-A3073667E22A}"/>
              </a:ext>
            </a:extLst>
          </p:cNvPr>
          <p:cNvSpPr>
            <a:spLocks noGrp="1"/>
          </p:cNvSpPr>
          <p:nvPr>
            <p:ph idx="1"/>
          </p:nvPr>
        </p:nvSpPr>
        <p:spPr>
          <a:xfrm>
            <a:off x="457200" y="1341438"/>
            <a:ext cx="8507413" cy="1668925"/>
          </a:xfrm>
        </p:spPr>
        <p:txBody>
          <a:bodyPr/>
          <a:lstStyle/>
          <a:p>
            <a:r>
              <a:rPr lang="fr-FR" sz="1800" b="1" dirty="0"/>
              <a:t>Objectifs : évaluer</a:t>
            </a:r>
          </a:p>
          <a:p>
            <a:pPr marL="685800" lvl="1">
              <a:buFont typeface="Arial" panose="020B0604020202020204" pitchFamily="34" charset="0"/>
              <a:buChar char="‒"/>
            </a:pPr>
            <a:r>
              <a:rPr lang="fr-FR" sz="1600" dirty="0"/>
              <a:t>L’impact du traitement ARV sur l’activation CD4 et CD8 chez des patients </a:t>
            </a:r>
            <a:br>
              <a:rPr lang="fr-FR" sz="1600" dirty="0"/>
            </a:br>
            <a:r>
              <a:rPr lang="fr-FR" sz="1600" dirty="0"/>
              <a:t>« </a:t>
            </a:r>
            <a:r>
              <a:rPr lang="fr-FR" sz="1600" i="1" dirty="0"/>
              <a:t>HIV </a:t>
            </a:r>
            <a:r>
              <a:rPr lang="fr-FR" sz="1600" i="1" dirty="0" err="1"/>
              <a:t>controllers</a:t>
            </a:r>
            <a:r>
              <a:rPr lang="fr-FR" sz="1600" dirty="0"/>
              <a:t> » (HIC) naïfs (cohorte Etats-Unis)</a:t>
            </a:r>
          </a:p>
          <a:p>
            <a:pPr marL="685800" lvl="1">
              <a:buFont typeface="Arial" panose="020B0604020202020204" pitchFamily="34" charset="0"/>
              <a:buChar char="‒"/>
            </a:pPr>
            <a:r>
              <a:rPr lang="fr-FR" sz="1600" dirty="0"/>
              <a:t>Les modifications de la CV et des CD4 suite au traitement ARV</a:t>
            </a:r>
          </a:p>
          <a:p>
            <a:pPr marL="685800" lvl="1">
              <a:buFont typeface="Arial" panose="020B0604020202020204" pitchFamily="34" charset="0"/>
              <a:buChar char="‒"/>
            </a:pPr>
            <a:r>
              <a:rPr lang="fr-FR" sz="1600" dirty="0"/>
              <a:t>L’évolution des marqueurs d’inflammation et d’épuisement immunitaire suite </a:t>
            </a:r>
            <a:br>
              <a:rPr lang="fr-FR" sz="1600" dirty="0"/>
            </a:br>
            <a:r>
              <a:rPr lang="fr-FR" sz="1600" dirty="0"/>
              <a:t>au traitement ARV</a:t>
            </a:r>
            <a:br>
              <a:rPr lang="fr-FR" sz="1600" dirty="0"/>
            </a:br>
            <a:endParaRPr lang="fr-FR" sz="1600" dirty="0"/>
          </a:p>
          <a:p>
            <a:r>
              <a:rPr lang="fr-FR" sz="1800" dirty="0"/>
              <a:t>35 HIC ont reçu un traitement </a:t>
            </a:r>
            <a:br>
              <a:rPr lang="fr-FR" sz="1800" dirty="0"/>
            </a:br>
            <a:r>
              <a:rPr lang="fr-FR" sz="1800" dirty="0"/>
              <a:t>par RPV/FTC/TDF pendant au moins </a:t>
            </a:r>
            <a:br>
              <a:rPr lang="fr-FR" sz="1800" dirty="0"/>
            </a:br>
            <a:r>
              <a:rPr lang="fr-FR" sz="1800" dirty="0"/>
              <a:t>un an </a:t>
            </a:r>
          </a:p>
          <a:p>
            <a:pPr marL="0" indent="0">
              <a:buNone/>
            </a:pPr>
            <a:endParaRPr lang="fr-FR" sz="1600" dirty="0"/>
          </a:p>
        </p:txBody>
      </p:sp>
      <p:sp>
        <p:nvSpPr>
          <p:cNvPr id="22" name="ZoneTexte 21">
            <a:extLst>
              <a:ext uri="{FF2B5EF4-FFF2-40B4-BE49-F238E27FC236}">
                <a16:creationId xmlns:a16="http://schemas.microsoft.com/office/drawing/2014/main" id="{C95F4300-C5F8-469E-9EBC-3A630804D2A2}"/>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53</a:t>
            </a:r>
          </a:p>
        </p:txBody>
      </p:sp>
    </p:spTree>
    <p:extLst>
      <p:ext uri="{BB962C8B-B14F-4D97-AF65-F5344CB8AC3E}">
        <p14:creationId xmlns:p14="http://schemas.microsoft.com/office/powerpoint/2010/main" val="2974306233"/>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 name="ZoneTexte 950">
            <a:extLst>
              <a:ext uri="{FF2B5EF4-FFF2-40B4-BE49-F238E27FC236}">
                <a16:creationId xmlns:a16="http://schemas.microsoft.com/office/drawing/2014/main" id="{CDA293B2-4924-403C-9FBF-5173EA041CFB}"/>
              </a:ext>
            </a:extLst>
          </p:cNvPr>
          <p:cNvSpPr txBox="1"/>
          <p:nvPr/>
        </p:nvSpPr>
        <p:spPr>
          <a:xfrm>
            <a:off x="577904" y="5248714"/>
            <a:ext cx="355837" cy="276999"/>
          </a:xfrm>
          <a:prstGeom prst="rect">
            <a:avLst/>
          </a:prstGeom>
          <a:noFill/>
        </p:spPr>
        <p:txBody>
          <a:bodyPr wrap="none" rtlCol="0">
            <a:spAutoFit/>
          </a:bodyPr>
          <a:lstStyle/>
          <a:p>
            <a:pPr algn="ctr"/>
            <a:r>
              <a:rPr lang="fr-FR" sz="1200" dirty="0"/>
              <a:t>35</a:t>
            </a:r>
          </a:p>
        </p:txBody>
      </p:sp>
      <p:sp>
        <p:nvSpPr>
          <p:cNvPr id="953" name="ZoneTexte 952">
            <a:extLst>
              <a:ext uri="{FF2B5EF4-FFF2-40B4-BE49-F238E27FC236}">
                <a16:creationId xmlns:a16="http://schemas.microsoft.com/office/drawing/2014/main" id="{6D38FAA2-A307-45FD-ADF6-906A246E4951}"/>
              </a:ext>
            </a:extLst>
          </p:cNvPr>
          <p:cNvSpPr txBox="1"/>
          <p:nvPr/>
        </p:nvSpPr>
        <p:spPr>
          <a:xfrm>
            <a:off x="914258" y="5248714"/>
            <a:ext cx="355837" cy="276999"/>
          </a:xfrm>
          <a:prstGeom prst="rect">
            <a:avLst/>
          </a:prstGeom>
          <a:noFill/>
        </p:spPr>
        <p:txBody>
          <a:bodyPr wrap="none" rtlCol="0">
            <a:spAutoFit/>
          </a:bodyPr>
          <a:lstStyle/>
          <a:p>
            <a:pPr algn="ctr"/>
            <a:r>
              <a:rPr lang="fr-FR" sz="1200" dirty="0"/>
              <a:t>34</a:t>
            </a:r>
          </a:p>
        </p:txBody>
      </p:sp>
      <p:sp>
        <p:nvSpPr>
          <p:cNvPr id="954" name="ZoneTexte 953">
            <a:extLst>
              <a:ext uri="{FF2B5EF4-FFF2-40B4-BE49-F238E27FC236}">
                <a16:creationId xmlns:a16="http://schemas.microsoft.com/office/drawing/2014/main" id="{9545A4B9-B15A-4444-A7DF-EE07369CD68E}"/>
              </a:ext>
            </a:extLst>
          </p:cNvPr>
          <p:cNvSpPr txBox="1"/>
          <p:nvPr/>
        </p:nvSpPr>
        <p:spPr>
          <a:xfrm>
            <a:off x="1173918" y="5248714"/>
            <a:ext cx="355837" cy="276999"/>
          </a:xfrm>
          <a:prstGeom prst="rect">
            <a:avLst/>
          </a:prstGeom>
          <a:noFill/>
        </p:spPr>
        <p:txBody>
          <a:bodyPr wrap="none" rtlCol="0">
            <a:spAutoFit/>
          </a:bodyPr>
          <a:lstStyle/>
          <a:p>
            <a:pPr algn="ctr"/>
            <a:r>
              <a:rPr lang="fr-FR" sz="1200" dirty="0"/>
              <a:t>33</a:t>
            </a:r>
          </a:p>
        </p:txBody>
      </p:sp>
      <p:sp>
        <p:nvSpPr>
          <p:cNvPr id="955" name="ZoneTexte 954">
            <a:extLst>
              <a:ext uri="{FF2B5EF4-FFF2-40B4-BE49-F238E27FC236}">
                <a16:creationId xmlns:a16="http://schemas.microsoft.com/office/drawing/2014/main" id="{BE6F0847-1B20-40CA-A1BA-8BBB402CEEC5}"/>
              </a:ext>
            </a:extLst>
          </p:cNvPr>
          <p:cNvSpPr txBox="1"/>
          <p:nvPr/>
        </p:nvSpPr>
        <p:spPr>
          <a:xfrm>
            <a:off x="1757907" y="5248714"/>
            <a:ext cx="355837" cy="276999"/>
          </a:xfrm>
          <a:prstGeom prst="rect">
            <a:avLst/>
          </a:prstGeom>
          <a:noFill/>
        </p:spPr>
        <p:txBody>
          <a:bodyPr wrap="none" rtlCol="0">
            <a:spAutoFit/>
          </a:bodyPr>
          <a:lstStyle/>
          <a:p>
            <a:pPr algn="ctr"/>
            <a:r>
              <a:rPr lang="fr-FR" sz="1200" dirty="0"/>
              <a:t>29</a:t>
            </a:r>
          </a:p>
        </p:txBody>
      </p:sp>
      <p:sp>
        <p:nvSpPr>
          <p:cNvPr id="956" name="ZoneTexte 955">
            <a:extLst>
              <a:ext uri="{FF2B5EF4-FFF2-40B4-BE49-F238E27FC236}">
                <a16:creationId xmlns:a16="http://schemas.microsoft.com/office/drawing/2014/main" id="{D3F06189-B2FB-41AB-A2E8-F1B372200245}"/>
              </a:ext>
            </a:extLst>
          </p:cNvPr>
          <p:cNvSpPr txBox="1"/>
          <p:nvPr/>
        </p:nvSpPr>
        <p:spPr>
          <a:xfrm>
            <a:off x="2308949" y="5248714"/>
            <a:ext cx="355837" cy="276999"/>
          </a:xfrm>
          <a:prstGeom prst="rect">
            <a:avLst/>
          </a:prstGeom>
          <a:noFill/>
        </p:spPr>
        <p:txBody>
          <a:bodyPr wrap="none" rtlCol="0">
            <a:spAutoFit/>
          </a:bodyPr>
          <a:lstStyle/>
          <a:p>
            <a:pPr algn="ctr"/>
            <a:r>
              <a:rPr lang="fr-FR" sz="1200" dirty="0"/>
              <a:t>24</a:t>
            </a:r>
          </a:p>
        </p:txBody>
      </p:sp>
      <p:sp>
        <p:nvSpPr>
          <p:cNvPr id="957" name="ZoneTexte 956">
            <a:extLst>
              <a:ext uri="{FF2B5EF4-FFF2-40B4-BE49-F238E27FC236}">
                <a16:creationId xmlns:a16="http://schemas.microsoft.com/office/drawing/2014/main" id="{E669F01C-79D4-44C5-998F-72A20118DB41}"/>
              </a:ext>
            </a:extLst>
          </p:cNvPr>
          <p:cNvSpPr txBox="1"/>
          <p:nvPr/>
        </p:nvSpPr>
        <p:spPr>
          <a:xfrm>
            <a:off x="2878744" y="5248714"/>
            <a:ext cx="355837" cy="276999"/>
          </a:xfrm>
          <a:prstGeom prst="rect">
            <a:avLst/>
          </a:prstGeom>
          <a:noFill/>
        </p:spPr>
        <p:txBody>
          <a:bodyPr wrap="none" rtlCol="0">
            <a:spAutoFit/>
          </a:bodyPr>
          <a:lstStyle/>
          <a:p>
            <a:pPr algn="ctr"/>
            <a:r>
              <a:rPr lang="fr-FR" sz="1200" dirty="0"/>
              <a:t>22</a:t>
            </a:r>
          </a:p>
        </p:txBody>
      </p:sp>
      <p:sp>
        <p:nvSpPr>
          <p:cNvPr id="958" name="ZoneTexte 957">
            <a:extLst>
              <a:ext uri="{FF2B5EF4-FFF2-40B4-BE49-F238E27FC236}">
                <a16:creationId xmlns:a16="http://schemas.microsoft.com/office/drawing/2014/main" id="{A1DC7CBF-0C74-4DBA-8B71-B052A158D6F3}"/>
              </a:ext>
            </a:extLst>
          </p:cNvPr>
          <p:cNvSpPr txBox="1"/>
          <p:nvPr/>
        </p:nvSpPr>
        <p:spPr>
          <a:xfrm>
            <a:off x="242255" y="5248714"/>
            <a:ext cx="445955" cy="276999"/>
          </a:xfrm>
          <a:prstGeom prst="rect">
            <a:avLst/>
          </a:prstGeom>
          <a:noFill/>
        </p:spPr>
        <p:txBody>
          <a:bodyPr wrap="none" rtlCol="0">
            <a:spAutoFit/>
          </a:bodyPr>
          <a:lstStyle/>
          <a:p>
            <a:pPr algn="ctr"/>
            <a:r>
              <a:rPr lang="fr-FR" sz="1200" dirty="0"/>
              <a:t>n = </a:t>
            </a:r>
          </a:p>
        </p:txBody>
      </p:sp>
      <p:sp>
        <p:nvSpPr>
          <p:cNvPr id="960" name="ZoneTexte 959">
            <a:extLst>
              <a:ext uri="{FF2B5EF4-FFF2-40B4-BE49-F238E27FC236}">
                <a16:creationId xmlns:a16="http://schemas.microsoft.com/office/drawing/2014/main" id="{4F7CEBC5-915D-44E2-AFA0-8AA4C7417A27}"/>
              </a:ext>
            </a:extLst>
          </p:cNvPr>
          <p:cNvSpPr txBox="1"/>
          <p:nvPr/>
        </p:nvSpPr>
        <p:spPr>
          <a:xfrm>
            <a:off x="546695" y="1882917"/>
            <a:ext cx="2454198"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 des cellules CD8+</a:t>
            </a:r>
          </a:p>
          <a:p>
            <a:pPr algn="ctr"/>
            <a:r>
              <a:rPr lang="fr-FR" sz="1600" b="1" dirty="0">
                <a:solidFill>
                  <a:srgbClr val="0070C0"/>
                </a:solidFill>
                <a:latin typeface="Calibri" panose="020F0502020204030204" pitchFamily="34" charset="0"/>
                <a:cs typeface="Calibri" panose="020F0502020204030204" pitchFamily="34" charset="0"/>
              </a:rPr>
              <a:t> exprimant CD38+HLA-DR+</a:t>
            </a:r>
          </a:p>
        </p:txBody>
      </p:sp>
      <p:grpSp>
        <p:nvGrpSpPr>
          <p:cNvPr id="2" name="Groupe 1">
            <a:extLst>
              <a:ext uri="{FF2B5EF4-FFF2-40B4-BE49-F238E27FC236}">
                <a16:creationId xmlns:a16="http://schemas.microsoft.com/office/drawing/2014/main" id="{4C60376B-35C8-4913-B141-52A4D60AA126}"/>
              </a:ext>
            </a:extLst>
          </p:cNvPr>
          <p:cNvGrpSpPr/>
          <p:nvPr/>
        </p:nvGrpSpPr>
        <p:grpSpPr>
          <a:xfrm>
            <a:off x="305030" y="2581128"/>
            <a:ext cx="2929551" cy="2449243"/>
            <a:chOff x="305030" y="2581128"/>
            <a:chExt cx="2929551" cy="2449243"/>
          </a:xfrm>
        </p:grpSpPr>
        <p:grpSp>
          <p:nvGrpSpPr>
            <p:cNvPr id="941" name="Groupe 940">
              <a:extLst>
                <a:ext uri="{FF2B5EF4-FFF2-40B4-BE49-F238E27FC236}">
                  <a16:creationId xmlns:a16="http://schemas.microsoft.com/office/drawing/2014/main" id="{9AF90027-673C-4F9D-BCB9-2CA2613679C8}"/>
                </a:ext>
              </a:extLst>
            </p:cNvPr>
            <p:cNvGrpSpPr/>
            <p:nvPr/>
          </p:nvGrpSpPr>
          <p:grpSpPr>
            <a:xfrm>
              <a:off x="605471" y="2872800"/>
              <a:ext cx="2501535" cy="1734868"/>
              <a:chOff x="1320800" y="2124076"/>
              <a:chExt cx="2817813" cy="1954213"/>
            </a:xfrm>
          </p:grpSpPr>
          <p:sp>
            <p:nvSpPr>
              <p:cNvPr id="742" name="Freeform 6">
                <a:extLst>
                  <a:ext uri="{FF2B5EF4-FFF2-40B4-BE49-F238E27FC236}">
                    <a16:creationId xmlns:a16="http://schemas.microsoft.com/office/drawing/2014/main" id="{62266A2B-5747-488C-9F9E-46B6F19141A9}"/>
                  </a:ext>
                </a:extLst>
              </p:cNvPr>
              <p:cNvSpPr>
                <a:spLocks/>
              </p:cNvSpPr>
              <p:nvPr/>
            </p:nvSpPr>
            <p:spPr bwMode="auto">
              <a:xfrm>
                <a:off x="1400175" y="2124076"/>
                <a:ext cx="2738438" cy="1874838"/>
              </a:xfrm>
              <a:custGeom>
                <a:avLst/>
                <a:gdLst>
                  <a:gd name="T0" fmla="*/ 1725 w 1725"/>
                  <a:gd name="T1" fmla="*/ 1181 h 1181"/>
                  <a:gd name="T2" fmla="*/ 0 w 1725"/>
                  <a:gd name="T3" fmla="*/ 1181 h 1181"/>
                  <a:gd name="T4" fmla="*/ 0 w 1725"/>
                  <a:gd name="T5" fmla="*/ 0 h 1181"/>
                </a:gdLst>
                <a:ahLst/>
                <a:cxnLst>
                  <a:cxn ang="0">
                    <a:pos x="T0" y="T1"/>
                  </a:cxn>
                  <a:cxn ang="0">
                    <a:pos x="T2" y="T3"/>
                  </a:cxn>
                  <a:cxn ang="0">
                    <a:pos x="T4" y="T5"/>
                  </a:cxn>
                </a:cxnLst>
                <a:rect l="0" t="0" r="r" b="b"/>
                <a:pathLst>
                  <a:path w="1725" h="1181">
                    <a:moveTo>
                      <a:pt x="1725" y="1181"/>
                    </a:moveTo>
                    <a:lnTo>
                      <a:pt x="0" y="1181"/>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4" name="Line 18">
                <a:extLst>
                  <a:ext uri="{FF2B5EF4-FFF2-40B4-BE49-F238E27FC236}">
                    <a16:creationId xmlns:a16="http://schemas.microsoft.com/office/drawing/2014/main" id="{7C3547EA-8B4B-4773-92E8-597793A3FB0F}"/>
                  </a:ext>
                </a:extLst>
              </p:cNvPr>
              <p:cNvSpPr>
                <a:spLocks noChangeShapeType="1"/>
              </p:cNvSpPr>
              <p:nvPr/>
            </p:nvSpPr>
            <p:spPr bwMode="auto">
              <a:xfrm flipV="1">
                <a:off x="405130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9" name="Line 23">
                <a:extLst>
                  <a:ext uri="{FF2B5EF4-FFF2-40B4-BE49-F238E27FC236}">
                    <a16:creationId xmlns:a16="http://schemas.microsoft.com/office/drawing/2014/main" id="{4CBF7E29-765C-429D-AE89-47D18458A707}"/>
                  </a:ext>
                </a:extLst>
              </p:cNvPr>
              <p:cNvSpPr>
                <a:spLocks noChangeShapeType="1"/>
              </p:cNvSpPr>
              <p:nvPr/>
            </p:nvSpPr>
            <p:spPr bwMode="auto">
              <a:xfrm flipV="1">
                <a:off x="1528763"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0" name="Line 24">
                <a:extLst>
                  <a:ext uri="{FF2B5EF4-FFF2-40B4-BE49-F238E27FC236}">
                    <a16:creationId xmlns:a16="http://schemas.microsoft.com/office/drawing/2014/main" id="{7132D90B-7BC3-4CF1-A5FA-D701434892C1}"/>
                  </a:ext>
                </a:extLst>
              </p:cNvPr>
              <p:cNvSpPr>
                <a:spLocks noChangeShapeType="1"/>
              </p:cNvSpPr>
              <p:nvPr/>
            </p:nvSpPr>
            <p:spPr bwMode="auto">
              <a:xfrm flipV="1">
                <a:off x="162560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1" name="Line 25">
                <a:extLst>
                  <a:ext uri="{FF2B5EF4-FFF2-40B4-BE49-F238E27FC236}">
                    <a16:creationId xmlns:a16="http://schemas.microsoft.com/office/drawing/2014/main" id="{FCEF459F-DB84-49FB-830C-6DCD54DE54C9}"/>
                  </a:ext>
                </a:extLst>
              </p:cNvPr>
              <p:cNvSpPr>
                <a:spLocks noChangeShapeType="1"/>
              </p:cNvSpPr>
              <p:nvPr/>
            </p:nvSpPr>
            <p:spPr bwMode="auto">
              <a:xfrm flipV="1">
                <a:off x="2155825"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2" name="Line 26">
                <a:extLst>
                  <a:ext uri="{FF2B5EF4-FFF2-40B4-BE49-F238E27FC236}">
                    <a16:creationId xmlns:a16="http://schemas.microsoft.com/office/drawing/2014/main" id="{5F69853E-3D49-4C14-A14D-4119B0673512}"/>
                  </a:ext>
                </a:extLst>
              </p:cNvPr>
              <p:cNvSpPr>
                <a:spLocks noChangeShapeType="1"/>
              </p:cNvSpPr>
              <p:nvPr/>
            </p:nvSpPr>
            <p:spPr bwMode="auto">
              <a:xfrm flipV="1">
                <a:off x="1843088"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3" name="Line 27">
                <a:extLst>
                  <a:ext uri="{FF2B5EF4-FFF2-40B4-BE49-F238E27FC236}">
                    <a16:creationId xmlns:a16="http://schemas.microsoft.com/office/drawing/2014/main" id="{7DD1864D-8D43-4EFB-A4E7-9FAB789305F0}"/>
                  </a:ext>
                </a:extLst>
              </p:cNvPr>
              <p:cNvSpPr>
                <a:spLocks noChangeShapeType="1"/>
              </p:cNvSpPr>
              <p:nvPr/>
            </p:nvSpPr>
            <p:spPr bwMode="auto">
              <a:xfrm flipV="1">
                <a:off x="2798763"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4" name="Line 28">
                <a:extLst>
                  <a:ext uri="{FF2B5EF4-FFF2-40B4-BE49-F238E27FC236}">
                    <a16:creationId xmlns:a16="http://schemas.microsoft.com/office/drawing/2014/main" id="{F3C59FA0-9D20-4F5F-8F24-05727341BF0B}"/>
                  </a:ext>
                </a:extLst>
              </p:cNvPr>
              <p:cNvSpPr>
                <a:spLocks noChangeShapeType="1"/>
              </p:cNvSpPr>
              <p:nvPr/>
            </p:nvSpPr>
            <p:spPr bwMode="auto">
              <a:xfrm flipV="1">
                <a:off x="3424238"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6" name="Line 40">
                <a:extLst>
                  <a:ext uri="{FF2B5EF4-FFF2-40B4-BE49-F238E27FC236}">
                    <a16:creationId xmlns:a16="http://schemas.microsoft.com/office/drawing/2014/main" id="{8E0C0E36-5B9A-4397-925F-4B27ECA7B90A}"/>
                  </a:ext>
                </a:extLst>
              </p:cNvPr>
              <p:cNvSpPr>
                <a:spLocks noChangeShapeType="1"/>
              </p:cNvSpPr>
              <p:nvPr/>
            </p:nvSpPr>
            <p:spPr bwMode="auto">
              <a:xfrm>
                <a:off x="1320800" y="2179639"/>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7" name="Line 41">
                <a:extLst>
                  <a:ext uri="{FF2B5EF4-FFF2-40B4-BE49-F238E27FC236}">
                    <a16:creationId xmlns:a16="http://schemas.microsoft.com/office/drawing/2014/main" id="{75F688AB-3D98-4719-B055-066ABDD28F78}"/>
                  </a:ext>
                </a:extLst>
              </p:cNvPr>
              <p:cNvSpPr>
                <a:spLocks noChangeShapeType="1"/>
              </p:cNvSpPr>
              <p:nvPr/>
            </p:nvSpPr>
            <p:spPr bwMode="auto">
              <a:xfrm>
                <a:off x="1320800" y="2844801"/>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8" name="Line 42">
                <a:extLst>
                  <a:ext uri="{FF2B5EF4-FFF2-40B4-BE49-F238E27FC236}">
                    <a16:creationId xmlns:a16="http://schemas.microsoft.com/office/drawing/2014/main" id="{B04733CF-A16E-42C4-A2C3-A1B8607A7E9F}"/>
                  </a:ext>
                </a:extLst>
              </p:cNvPr>
              <p:cNvSpPr>
                <a:spLocks noChangeShapeType="1"/>
              </p:cNvSpPr>
              <p:nvPr/>
            </p:nvSpPr>
            <p:spPr bwMode="auto">
              <a:xfrm>
                <a:off x="1320800" y="2513014"/>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9" name="Line 43">
                <a:extLst>
                  <a:ext uri="{FF2B5EF4-FFF2-40B4-BE49-F238E27FC236}">
                    <a16:creationId xmlns:a16="http://schemas.microsoft.com/office/drawing/2014/main" id="{0044FD8B-E223-477F-B00B-3183209CE431}"/>
                  </a:ext>
                </a:extLst>
              </p:cNvPr>
              <p:cNvSpPr>
                <a:spLocks noChangeShapeType="1"/>
              </p:cNvSpPr>
              <p:nvPr/>
            </p:nvSpPr>
            <p:spPr bwMode="auto">
              <a:xfrm>
                <a:off x="1320800" y="3506789"/>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0" name="Line 44">
                <a:extLst>
                  <a:ext uri="{FF2B5EF4-FFF2-40B4-BE49-F238E27FC236}">
                    <a16:creationId xmlns:a16="http://schemas.microsoft.com/office/drawing/2014/main" id="{7C224B3C-A19F-4341-9E20-BAC23BDBDE61}"/>
                  </a:ext>
                </a:extLst>
              </p:cNvPr>
              <p:cNvSpPr>
                <a:spLocks noChangeShapeType="1"/>
              </p:cNvSpPr>
              <p:nvPr/>
            </p:nvSpPr>
            <p:spPr bwMode="auto">
              <a:xfrm>
                <a:off x="1320800" y="3176589"/>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0" name="Freeform 325">
                <a:extLst>
                  <a:ext uri="{FF2B5EF4-FFF2-40B4-BE49-F238E27FC236}">
                    <a16:creationId xmlns:a16="http://schemas.microsoft.com/office/drawing/2014/main" id="{08310C3C-79DB-4414-8E6F-A0238EDC227A}"/>
                  </a:ext>
                </a:extLst>
              </p:cNvPr>
              <p:cNvSpPr>
                <a:spLocks/>
              </p:cNvSpPr>
              <p:nvPr/>
            </p:nvSpPr>
            <p:spPr bwMode="auto">
              <a:xfrm>
                <a:off x="3662363" y="2592389"/>
                <a:ext cx="333375" cy="323850"/>
              </a:xfrm>
              <a:custGeom>
                <a:avLst/>
                <a:gdLst>
                  <a:gd name="T0" fmla="*/ 210 w 210"/>
                  <a:gd name="T1" fmla="*/ 204 h 204"/>
                  <a:gd name="T2" fmla="*/ 209 w 210"/>
                  <a:gd name="T3" fmla="*/ 203 h 204"/>
                  <a:gd name="T4" fmla="*/ 0 w 210"/>
                  <a:gd name="T5" fmla="*/ 0 h 204"/>
                </a:gdLst>
                <a:ahLst/>
                <a:cxnLst>
                  <a:cxn ang="0">
                    <a:pos x="T0" y="T1"/>
                  </a:cxn>
                  <a:cxn ang="0">
                    <a:pos x="T2" y="T3"/>
                  </a:cxn>
                  <a:cxn ang="0">
                    <a:pos x="T4" y="T5"/>
                  </a:cxn>
                </a:cxnLst>
                <a:rect l="0" t="0" r="r" b="b"/>
                <a:pathLst>
                  <a:path w="210" h="204">
                    <a:moveTo>
                      <a:pt x="210" y="204"/>
                    </a:moveTo>
                    <a:lnTo>
                      <a:pt x="209" y="203"/>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1" name="Freeform 326">
                <a:extLst>
                  <a:ext uri="{FF2B5EF4-FFF2-40B4-BE49-F238E27FC236}">
                    <a16:creationId xmlns:a16="http://schemas.microsoft.com/office/drawing/2014/main" id="{6534175F-A86B-421C-8DD2-497A1606DA40}"/>
                  </a:ext>
                </a:extLst>
              </p:cNvPr>
              <p:cNvSpPr>
                <a:spLocks/>
              </p:cNvSpPr>
              <p:nvPr/>
            </p:nvSpPr>
            <p:spPr bwMode="auto">
              <a:xfrm>
                <a:off x="3468688" y="2916239"/>
                <a:ext cx="577850" cy="101600"/>
              </a:xfrm>
              <a:custGeom>
                <a:avLst/>
                <a:gdLst>
                  <a:gd name="T0" fmla="*/ 0 w 364"/>
                  <a:gd name="T1" fmla="*/ 64 h 64"/>
                  <a:gd name="T2" fmla="*/ 364 w 364"/>
                  <a:gd name="T3" fmla="*/ 40 h 64"/>
                  <a:gd name="T4" fmla="*/ 332 w 364"/>
                  <a:gd name="T5" fmla="*/ 0 h 64"/>
                </a:gdLst>
                <a:ahLst/>
                <a:cxnLst>
                  <a:cxn ang="0">
                    <a:pos x="T0" y="T1"/>
                  </a:cxn>
                  <a:cxn ang="0">
                    <a:pos x="T2" y="T3"/>
                  </a:cxn>
                  <a:cxn ang="0">
                    <a:pos x="T4" y="T5"/>
                  </a:cxn>
                </a:cxnLst>
                <a:rect l="0" t="0" r="r" b="b"/>
                <a:pathLst>
                  <a:path w="364" h="64">
                    <a:moveTo>
                      <a:pt x="0" y="64"/>
                    </a:moveTo>
                    <a:lnTo>
                      <a:pt x="364" y="40"/>
                    </a:lnTo>
                    <a:lnTo>
                      <a:pt x="332"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2" name="Line 327">
                <a:extLst>
                  <a:ext uri="{FF2B5EF4-FFF2-40B4-BE49-F238E27FC236}">
                    <a16:creationId xmlns:a16="http://schemas.microsoft.com/office/drawing/2014/main" id="{4EF67072-62C2-494E-812B-1CE2FEFC1043}"/>
                  </a:ext>
                </a:extLst>
              </p:cNvPr>
              <p:cNvSpPr>
                <a:spLocks noChangeShapeType="1"/>
              </p:cNvSpPr>
              <p:nvPr/>
            </p:nvSpPr>
            <p:spPr bwMode="auto">
              <a:xfrm flipH="1" flipV="1">
                <a:off x="3995738" y="2916239"/>
                <a:ext cx="5715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3" name="Line 328">
                <a:extLst>
                  <a:ext uri="{FF2B5EF4-FFF2-40B4-BE49-F238E27FC236}">
                    <a16:creationId xmlns:a16="http://schemas.microsoft.com/office/drawing/2014/main" id="{23DDB8FC-FE2F-4629-8044-7D80C7AA52F8}"/>
                  </a:ext>
                </a:extLst>
              </p:cNvPr>
              <p:cNvSpPr>
                <a:spLocks noChangeShapeType="1"/>
              </p:cNvSpPr>
              <p:nvPr/>
            </p:nvSpPr>
            <p:spPr bwMode="auto">
              <a:xfrm>
                <a:off x="3662363" y="2592389"/>
                <a:ext cx="384175" cy="793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4" name="Line 329">
                <a:extLst>
                  <a:ext uri="{FF2B5EF4-FFF2-40B4-BE49-F238E27FC236}">
                    <a16:creationId xmlns:a16="http://schemas.microsoft.com/office/drawing/2014/main" id="{4D4AE8EC-3D1D-4069-AF3B-657A0871DBAD}"/>
                  </a:ext>
                </a:extLst>
              </p:cNvPr>
              <p:cNvSpPr>
                <a:spLocks noChangeShapeType="1"/>
              </p:cNvSpPr>
              <p:nvPr/>
            </p:nvSpPr>
            <p:spPr bwMode="auto">
              <a:xfrm flipH="1" flipV="1">
                <a:off x="3963988" y="3235326"/>
                <a:ext cx="4286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5" name="Line 330">
                <a:extLst>
                  <a:ext uri="{FF2B5EF4-FFF2-40B4-BE49-F238E27FC236}">
                    <a16:creationId xmlns:a16="http://schemas.microsoft.com/office/drawing/2014/main" id="{29CD94E4-0015-47EF-9D68-1314275E2A2B}"/>
                  </a:ext>
                </a:extLst>
              </p:cNvPr>
              <p:cNvSpPr>
                <a:spLocks noChangeShapeType="1"/>
              </p:cNvSpPr>
              <p:nvPr/>
            </p:nvSpPr>
            <p:spPr bwMode="auto">
              <a:xfrm flipH="1" flipV="1">
                <a:off x="3963988" y="3235326"/>
                <a:ext cx="5397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6" name="Line 331">
                <a:extLst>
                  <a:ext uri="{FF2B5EF4-FFF2-40B4-BE49-F238E27FC236}">
                    <a16:creationId xmlns:a16="http://schemas.microsoft.com/office/drawing/2014/main" id="{3885B88F-C889-47DB-96B9-A540D791BD14}"/>
                  </a:ext>
                </a:extLst>
              </p:cNvPr>
              <p:cNvSpPr>
                <a:spLocks noChangeShapeType="1"/>
              </p:cNvSpPr>
              <p:nvPr/>
            </p:nvSpPr>
            <p:spPr bwMode="auto">
              <a:xfrm flipH="1">
                <a:off x="3990976" y="3170239"/>
                <a:ext cx="5397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7" name="Line 332">
                <a:extLst>
                  <a:ext uri="{FF2B5EF4-FFF2-40B4-BE49-F238E27FC236}">
                    <a16:creationId xmlns:a16="http://schemas.microsoft.com/office/drawing/2014/main" id="{DDDDCE36-7FD9-4DD6-A1EF-D66278FA4FEA}"/>
                  </a:ext>
                </a:extLst>
              </p:cNvPr>
              <p:cNvSpPr>
                <a:spLocks noChangeShapeType="1"/>
              </p:cNvSpPr>
              <p:nvPr/>
            </p:nvSpPr>
            <p:spPr bwMode="auto">
              <a:xfrm flipH="1" flipV="1">
                <a:off x="3990976" y="3175001"/>
                <a:ext cx="3492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8" name="Freeform 333">
                <a:extLst>
                  <a:ext uri="{FF2B5EF4-FFF2-40B4-BE49-F238E27FC236}">
                    <a16:creationId xmlns:a16="http://schemas.microsoft.com/office/drawing/2014/main" id="{15F6CCCC-3DE5-4DE7-9016-E813F598DA28}"/>
                  </a:ext>
                </a:extLst>
              </p:cNvPr>
              <p:cNvSpPr>
                <a:spLocks/>
              </p:cNvSpPr>
              <p:nvPr/>
            </p:nvSpPr>
            <p:spPr bwMode="auto">
              <a:xfrm>
                <a:off x="3968751" y="3384551"/>
                <a:ext cx="84138" cy="4763"/>
              </a:xfrm>
              <a:custGeom>
                <a:avLst/>
                <a:gdLst>
                  <a:gd name="T0" fmla="*/ 53 w 53"/>
                  <a:gd name="T1" fmla="*/ 0 h 3"/>
                  <a:gd name="T2" fmla="*/ 33 w 53"/>
                  <a:gd name="T3" fmla="*/ 0 h 3"/>
                  <a:gd name="T4" fmla="*/ 0 w 53"/>
                  <a:gd name="T5" fmla="*/ 3 h 3"/>
                </a:gdLst>
                <a:ahLst/>
                <a:cxnLst>
                  <a:cxn ang="0">
                    <a:pos x="T0" y="T1"/>
                  </a:cxn>
                  <a:cxn ang="0">
                    <a:pos x="T2" y="T3"/>
                  </a:cxn>
                  <a:cxn ang="0">
                    <a:pos x="T4" y="T5"/>
                  </a:cxn>
                </a:cxnLst>
                <a:rect l="0" t="0" r="r" b="b"/>
                <a:pathLst>
                  <a:path w="53" h="3">
                    <a:moveTo>
                      <a:pt x="53" y="0"/>
                    </a:moveTo>
                    <a:lnTo>
                      <a:pt x="33" y="0"/>
                    </a:lnTo>
                    <a:lnTo>
                      <a:pt x="0" y="3"/>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9" name="Line 334">
                <a:extLst>
                  <a:ext uri="{FF2B5EF4-FFF2-40B4-BE49-F238E27FC236}">
                    <a16:creationId xmlns:a16="http://schemas.microsoft.com/office/drawing/2014/main" id="{331D485A-58D0-441C-BFC9-C9B275AAF67B}"/>
                  </a:ext>
                </a:extLst>
              </p:cNvPr>
              <p:cNvSpPr>
                <a:spLocks noChangeShapeType="1"/>
              </p:cNvSpPr>
              <p:nvPr/>
            </p:nvSpPr>
            <p:spPr bwMode="auto">
              <a:xfrm>
                <a:off x="3968751" y="3389314"/>
                <a:ext cx="82550"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0" name="Freeform 335">
                <a:extLst>
                  <a:ext uri="{FF2B5EF4-FFF2-40B4-BE49-F238E27FC236}">
                    <a16:creationId xmlns:a16="http://schemas.microsoft.com/office/drawing/2014/main" id="{DC0F895B-E639-4C4A-9F16-B20FDD09CED2}"/>
                  </a:ext>
                </a:extLst>
              </p:cNvPr>
              <p:cNvSpPr>
                <a:spLocks/>
              </p:cNvSpPr>
              <p:nvPr/>
            </p:nvSpPr>
            <p:spPr bwMode="auto">
              <a:xfrm>
                <a:off x="3827463" y="3175001"/>
                <a:ext cx="163513" cy="15875"/>
              </a:xfrm>
              <a:custGeom>
                <a:avLst/>
                <a:gdLst>
                  <a:gd name="T0" fmla="*/ 103 w 103"/>
                  <a:gd name="T1" fmla="*/ 0 h 10"/>
                  <a:gd name="T2" fmla="*/ 23 w 103"/>
                  <a:gd name="T3" fmla="*/ 6 h 10"/>
                  <a:gd name="T4" fmla="*/ 0 w 103"/>
                  <a:gd name="T5" fmla="*/ 10 h 10"/>
                </a:gdLst>
                <a:ahLst/>
                <a:cxnLst>
                  <a:cxn ang="0">
                    <a:pos x="T0" y="T1"/>
                  </a:cxn>
                  <a:cxn ang="0">
                    <a:pos x="T2" y="T3"/>
                  </a:cxn>
                  <a:cxn ang="0">
                    <a:pos x="T4" y="T5"/>
                  </a:cxn>
                </a:cxnLst>
                <a:rect l="0" t="0" r="r" b="b"/>
                <a:pathLst>
                  <a:path w="103" h="10">
                    <a:moveTo>
                      <a:pt x="103" y="0"/>
                    </a:moveTo>
                    <a:lnTo>
                      <a:pt x="23" y="6"/>
                    </a:lnTo>
                    <a:lnTo>
                      <a:pt x="0" y="1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1" name="Line 336">
                <a:extLst>
                  <a:ext uri="{FF2B5EF4-FFF2-40B4-BE49-F238E27FC236}">
                    <a16:creationId xmlns:a16="http://schemas.microsoft.com/office/drawing/2014/main" id="{9B53CA3B-3270-4291-B237-29B1514CE81A}"/>
                  </a:ext>
                </a:extLst>
              </p:cNvPr>
              <p:cNvSpPr>
                <a:spLocks noChangeShapeType="1"/>
              </p:cNvSpPr>
              <p:nvPr/>
            </p:nvSpPr>
            <p:spPr bwMode="auto">
              <a:xfrm flipH="1" flipV="1">
                <a:off x="3873501" y="3144839"/>
                <a:ext cx="5238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2" name="Line 337">
                <a:extLst>
                  <a:ext uri="{FF2B5EF4-FFF2-40B4-BE49-F238E27FC236}">
                    <a16:creationId xmlns:a16="http://schemas.microsoft.com/office/drawing/2014/main" id="{97C1BD36-FB4C-4DC4-B586-0BB277454243}"/>
                  </a:ext>
                </a:extLst>
              </p:cNvPr>
              <p:cNvSpPr>
                <a:spLocks noChangeShapeType="1"/>
              </p:cNvSpPr>
              <p:nvPr/>
            </p:nvSpPr>
            <p:spPr bwMode="auto">
              <a:xfrm flipH="1" flipV="1">
                <a:off x="3629026" y="3208339"/>
                <a:ext cx="2857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3" name="Line 338">
                <a:extLst>
                  <a:ext uri="{FF2B5EF4-FFF2-40B4-BE49-F238E27FC236}">
                    <a16:creationId xmlns:a16="http://schemas.microsoft.com/office/drawing/2014/main" id="{4B3A2136-3A5E-40F0-A34D-F68B677E022B}"/>
                  </a:ext>
                </a:extLst>
              </p:cNvPr>
              <p:cNvSpPr>
                <a:spLocks noChangeShapeType="1"/>
              </p:cNvSpPr>
              <p:nvPr/>
            </p:nvSpPr>
            <p:spPr bwMode="auto">
              <a:xfrm flipH="1" flipV="1">
                <a:off x="3638551" y="3227389"/>
                <a:ext cx="269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4" name="Line 339">
                <a:extLst>
                  <a:ext uri="{FF2B5EF4-FFF2-40B4-BE49-F238E27FC236}">
                    <a16:creationId xmlns:a16="http://schemas.microsoft.com/office/drawing/2014/main" id="{C5B6C0E7-DE72-4EDA-98C3-48BFF96B2183}"/>
                  </a:ext>
                </a:extLst>
              </p:cNvPr>
              <p:cNvSpPr>
                <a:spLocks noChangeShapeType="1"/>
              </p:cNvSpPr>
              <p:nvPr/>
            </p:nvSpPr>
            <p:spPr bwMode="auto">
              <a:xfrm flipH="1">
                <a:off x="3638551" y="3224214"/>
                <a:ext cx="1905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5" name="Line 340">
                <a:extLst>
                  <a:ext uri="{FF2B5EF4-FFF2-40B4-BE49-F238E27FC236}">
                    <a16:creationId xmlns:a16="http://schemas.microsoft.com/office/drawing/2014/main" id="{B040D25E-4097-4071-86E2-2E8109D98D73}"/>
                  </a:ext>
                </a:extLst>
              </p:cNvPr>
              <p:cNvSpPr>
                <a:spLocks noChangeShapeType="1"/>
              </p:cNvSpPr>
              <p:nvPr/>
            </p:nvSpPr>
            <p:spPr bwMode="auto">
              <a:xfrm>
                <a:off x="3657601" y="3224214"/>
                <a:ext cx="793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6" name="Line 341">
                <a:extLst>
                  <a:ext uri="{FF2B5EF4-FFF2-40B4-BE49-F238E27FC236}">
                    <a16:creationId xmlns:a16="http://schemas.microsoft.com/office/drawing/2014/main" id="{388DD6AA-5E0A-469C-9BD8-6F15DA7E1374}"/>
                  </a:ext>
                </a:extLst>
              </p:cNvPr>
              <p:cNvSpPr>
                <a:spLocks noChangeShapeType="1"/>
              </p:cNvSpPr>
              <p:nvPr/>
            </p:nvSpPr>
            <p:spPr bwMode="auto">
              <a:xfrm flipH="1">
                <a:off x="3657601" y="3214689"/>
                <a:ext cx="4762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7" name="Line 342">
                <a:extLst>
                  <a:ext uri="{FF2B5EF4-FFF2-40B4-BE49-F238E27FC236}">
                    <a16:creationId xmlns:a16="http://schemas.microsoft.com/office/drawing/2014/main" id="{9416EC98-461E-4517-BEA3-1069A954F610}"/>
                  </a:ext>
                </a:extLst>
              </p:cNvPr>
              <p:cNvSpPr>
                <a:spLocks noChangeShapeType="1"/>
              </p:cNvSpPr>
              <p:nvPr/>
            </p:nvSpPr>
            <p:spPr bwMode="auto">
              <a:xfrm flipH="1" flipV="1">
                <a:off x="3629026" y="3208339"/>
                <a:ext cx="762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8" name="Line 343">
                <a:extLst>
                  <a:ext uri="{FF2B5EF4-FFF2-40B4-BE49-F238E27FC236}">
                    <a16:creationId xmlns:a16="http://schemas.microsoft.com/office/drawing/2014/main" id="{AB51A0CD-D877-438C-B21F-3DB068A15E3A}"/>
                  </a:ext>
                </a:extLst>
              </p:cNvPr>
              <p:cNvSpPr>
                <a:spLocks noChangeShapeType="1"/>
              </p:cNvSpPr>
              <p:nvPr/>
            </p:nvSpPr>
            <p:spPr bwMode="auto">
              <a:xfrm flipH="1" flipV="1">
                <a:off x="3657601" y="3295651"/>
                <a:ext cx="95250" cy="698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9" name="Line 344">
                <a:extLst>
                  <a:ext uri="{FF2B5EF4-FFF2-40B4-BE49-F238E27FC236}">
                    <a16:creationId xmlns:a16="http://schemas.microsoft.com/office/drawing/2014/main" id="{220CE01F-81BF-47AF-8386-CDB451543BF3}"/>
                  </a:ext>
                </a:extLst>
              </p:cNvPr>
              <p:cNvSpPr>
                <a:spLocks noChangeShapeType="1"/>
              </p:cNvSpPr>
              <p:nvPr/>
            </p:nvSpPr>
            <p:spPr bwMode="auto">
              <a:xfrm>
                <a:off x="3752851" y="3365501"/>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0" name="Line 345">
                <a:extLst>
                  <a:ext uri="{FF2B5EF4-FFF2-40B4-BE49-F238E27FC236}">
                    <a16:creationId xmlns:a16="http://schemas.microsoft.com/office/drawing/2014/main" id="{584249F4-0988-4563-B7A2-E8473A7F7311}"/>
                  </a:ext>
                </a:extLst>
              </p:cNvPr>
              <p:cNvSpPr>
                <a:spLocks noChangeShapeType="1"/>
              </p:cNvSpPr>
              <p:nvPr/>
            </p:nvSpPr>
            <p:spPr bwMode="auto">
              <a:xfrm flipH="1">
                <a:off x="3783013" y="3324226"/>
                <a:ext cx="60325"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1" name="Line 346">
                <a:extLst>
                  <a:ext uri="{FF2B5EF4-FFF2-40B4-BE49-F238E27FC236}">
                    <a16:creationId xmlns:a16="http://schemas.microsoft.com/office/drawing/2014/main" id="{F594E09D-C7FB-485E-A130-D6ABB50FA599}"/>
                  </a:ext>
                </a:extLst>
              </p:cNvPr>
              <p:cNvSpPr>
                <a:spLocks noChangeShapeType="1"/>
              </p:cNvSpPr>
              <p:nvPr/>
            </p:nvSpPr>
            <p:spPr bwMode="auto">
              <a:xfrm flipH="1">
                <a:off x="3810001" y="3409951"/>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2" name="Line 347">
                <a:extLst>
                  <a:ext uri="{FF2B5EF4-FFF2-40B4-BE49-F238E27FC236}">
                    <a16:creationId xmlns:a16="http://schemas.microsoft.com/office/drawing/2014/main" id="{17887AE7-9674-4CE9-8A42-042C5BB446F8}"/>
                  </a:ext>
                </a:extLst>
              </p:cNvPr>
              <p:cNvSpPr>
                <a:spLocks noChangeShapeType="1"/>
              </p:cNvSpPr>
              <p:nvPr/>
            </p:nvSpPr>
            <p:spPr bwMode="auto">
              <a:xfrm flipH="1" flipV="1">
                <a:off x="3797301" y="3400426"/>
                <a:ext cx="1270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3" name="Line 348">
                <a:extLst>
                  <a:ext uri="{FF2B5EF4-FFF2-40B4-BE49-F238E27FC236}">
                    <a16:creationId xmlns:a16="http://schemas.microsoft.com/office/drawing/2014/main" id="{12CFCC37-42CF-4963-A234-0B06E7D63D00}"/>
                  </a:ext>
                </a:extLst>
              </p:cNvPr>
              <p:cNvSpPr>
                <a:spLocks noChangeShapeType="1"/>
              </p:cNvSpPr>
              <p:nvPr/>
            </p:nvSpPr>
            <p:spPr bwMode="auto">
              <a:xfrm flipH="1" flipV="1">
                <a:off x="3797301" y="3400426"/>
                <a:ext cx="14288"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4" name="Line 349">
                <a:extLst>
                  <a:ext uri="{FF2B5EF4-FFF2-40B4-BE49-F238E27FC236}">
                    <a16:creationId xmlns:a16="http://schemas.microsoft.com/office/drawing/2014/main" id="{C0FBDFFC-4FD0-4818-8EBF-9DA2B828595C}"/>
                  </a:ext>
                </a:extLst>
              </p:cNvPr>
              <p:cNvSpPr>
                <a:spLocks noChangeShapeType="1"/>
              </p:cNvSpPr>
              <p:nvPr/>
            </p:nvSpPr>
            <p:spPr bwMode="auto">
              <a:xfrm flipH="1" flipV="1">
                <a:off x="3811588" y="3409951"/>
                <a:ext cx="47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5" name="Line 350">
                <a:extLst>
                  <a:ext uri="{FF2B5EF4-FFF2-40B4-BE49-F238E27FC236}">
                    <a16:creationId xmlns:a16="http://schemas.microsoft.com/office/drawing/2014/main" id="{CD44272B-38DF-4C22-A7D7-740049DD9CF9}"/>
                  </a:ext>
                </a:extLst>
              </p:cNvPr>
              <p:cNvSpPr>
                <a:spLocks noChangeShapeType="1"/>
              </p:cNvSpPr>
              <p:nvPr/>
            </p:nvSpPr>
            <p:spPr bwMode="auto">
              <a:xfrm flipH="1" flipV="1">
                <a:off x="3810001" y="3409951"/>
                <a:ext cx="635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6" name="Line 351">
                <a:extLst>
                  <a:ext uri="{FF2B5EF4-FFF2-40B4-BE49-F238E27FC236}">
                    <a16:creationId xmlns:a16="http://schemas.microsoft.com/office/drawing/2014/main" id="{4E34D06D-0581-4CDC-AA34-621125C48F21}"/>
                  </a:ext>
                </a:extLst>
              </p:cNvPr>
              <p:cNvSpPr>
                <a:spLocks noChangeShapeType="1"/>
              </p:cNvSpPr>
              <p:nvPr/>
            </p:nvSpPr>
            <p:spPr bwMode="auto">
              <a:xfrm flipH="1">
                <a:off x="3811588" y="3400426"/>
                <a:ext cx="7620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7" name="Line 352">
                <a:extLst>
                  <a:ext uri="{FF2B5EF4-FFF2-40B4-BE49-F238E27FC236}">
                    <a16:creationId xmlns:a16="http://schemas.microsoft.com/office/drawing/2014/main" id="{8D447092-EBD1-442B-A294-38748950943A}"/>
                  </a:ext>
                </a:extLst>
              </p:cNvPr>
              <p:cNvSpPr>
                <a:spLocks noChangeShapeType="1"/>
              </p:cNvSpPr>
              <p:nvPr/>
            </p:nvSpPr>
            <p:spPr bwMode="auto">
              <a:xfrm flipH="1" flipV="1">
                <a:off x="3783013" y="3354389"/>
                <a:ext cx="104775" cy="460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8" name="Line 353">
                <a:extLst>
                  <a:ext uri="{FF2B5EF4-FFF2-40B4-BE49-F238E27FC236}">
                    <a16:creationId xmlns:a16="http://schemas.microsoft.com/office/drawing/2014/main" id="{A413006E-738D-491E-91F9-D55B38874967}"/>
                  </a:ext>
                </a:extLst>
              </p:cNvPr>
              <p:cNvSpPr>
                <a:spLocks noChangeShapeType="1"/>
              </p:cNvSpPr>
              <p:nvPr/>
            </p:nvSpPr>
            <p:spPr bwMode="auto">
              <a:xfrm flipH="1" flipV="1">
                <a:off x="3657601" y="3295651"/>
                <a:ext cx="125413"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9" name="Line 354">
                <a:extLst>
                  <a:ext uri="{FF2B5EF4-FFF2-40B4-BE49-F238E27FC236}">
                    <a16:creationId xmlns:a16="http://schemas.microsoft.com/office/drawing/2014/main" id="{865B8738-C82B-4A25-9C64-B2E7181ED893}"/>
                  </a:ext>
                </a:extLst>
              </p:cNvPr>
              <p:cNvSpPr>
                <a:spLocks noChangeShapeType="1"/>
              </p:cNvSpPr>
              <p:nvPr/>
            </p:nvSpPr>
            <p:spPr bwMode="auto">
              <a:xfrm flipH="1" flipV="1">
                <a:off x="3752851" y="3365501"/>
                <a:ext cx="44450"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0" name="Line 355">
                <a:extLst>
                  <a:ext uri="{FF2B5EF4-FFF2-40B4-BE49-F238E27FC236}">
                    <a16:creationId xmlns:a16="http://schemas.microsoft.com/office/drawing/2014/main" id="{38CDB09F-BAF1-4E41-B098-289CE926E406}"/>
                  </a:ext>
                </a:extLst>
              </p:cNvPr>
              <p:cNvSpPr>
                <a:spLocks noChangeShapeType="1"/>
              </p:cNvSpPr>
              <p:nvPr/>
            </p:nvSpPr>
            <p:spPr bwMode="auto">
              <a:xfrm flipH="1">
                <a:off x="3752851" y="3354389"/>
                <a:ext cx="30163"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1" name="Line 356">
                <a:extLst>
                  <a:ext uri="{FF2B5EF4-FFF2-40B4-BE49-F238E27FC236}">
                    <a16:creationId xmlns:a16="http://schemas.microsoft.com/office/drawing/2014/main" id="{C17081E9-79F8-4D11-9EE8-2E924668F0C6}"/>
                  </a:ext>
                </a:extLst>
              </p:cNvPr>
              <p:cNvSpPr>
                <a:spLocks noChangeShapeType="1"/>
              </p:cNvSpPr>
              <p:nvPr/>
            </p:nvSpPr>
            <p:spPr bwMode="auto">
              <a:xfrm>
                <a:off x="3665538" y="3228976"/>
                <a:ext cx="177800" cy="952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2" name="Line 357">
                <a:extLst>
                  <a:ext uri="{FF2B5EF4-FFF2-40B4-BE49-F238E27FC236}">
                    <a16:creationId xmlns:a16="http://schemas.microsoft.com/office/drawing/2014/main" id="{3EFF9536-259C-4FE0-AC2F-808D3E7F0E6D}"/>
                  </a:ext>
                </a:extLst>
              </p:cNvPr>
              <p:cNvSpPr>
                <a:spLocks noChangeShapeType="1"/>
              </p:cNvSpPr>
              <p:nvPr/>
            </p:nvSpPr>
            <p:spPr bwMode="auto">
              <a:xfrm flipH="1">
                <a:off x="3705226" y="3190876"/>
                <a:ext cx="122238"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3" name="Freeform 358">
                <a:extLst>
                  <a:ext uri="{FF2B5EF4-FFF2-40B4-BE49-F238E27FC236}">
                    <a16:creationId xmlns:a16="http://schemas.microsoft.com/office/drawing/2014/main" id="{F797DCDF-3FE2-4E6C-86CE-E4D80CF786B1}"/>
                  </a:ext>
                </a:extLst>
              </p:cNvPr>
              <p:cNvSpPr>
                <a:spLocks/>
              </p:cNvSpPr>
              <p:nvPr/>
            </p:nvSpPr>
            <p:spPr bwMode="auto">
              <a:xfrm>
                <a:off x="3594101" y="3173414"/>
                <a:ext cx="233363" cy="17463"/>
              </a:xfrm>
              <a:custGeom>
                <a:avLst/>
                <a:gdLst>
                  <a:gd name="T0" fmla="*/ 147 w 147"/>
                  <a:gd name="T1" fmla="*/ 11 h 11"/>
                  <a:gd name="T2" fmla="*/ 52 w 147"/>
                  <a:gd name="T3" fmla="*/ 0 h 11"/>
                  <a:gd name="T4" fmla="*/ 0 w 147"/>
                  <a:gd name="T5" fmla="*/ 11 h 11"/>
                </a:gdLst>
                <a:ahLst/>
                <a:cxnLst>
                  <a:cxn ang="0">
                    <a:pos x="T0" y="T1"/>
                  </a:cxn>
                  <a:cxn ang="0">
                    <a:pos x="T2" y="T3"/>
                  </a:cxn>
                  <a:cxn ang="0">
                    <a:pos x="T4" y="T5"/>
                  </a:cxn>
                </a:cxnLst>
                <a:rect l="0" t="0" r="r" b="b"/>
                <a:pathLst>
                  <a:path w="147" h="11">
                    <a:moveTo>
                      <a:pt x="147" y="11"/>
                    </a:moveTo>
                    <a:lnTo>
                      <a:pt x="52" y="0"/>
                    </a:lnTo>
                    <a:lnTo>
                      <a:pt x="0" y="11"/>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4" name="Line 359">
                <a:extLst>
                  <a:ext uri="{FF2B5EF4-FFF2-40B4-BE49-F238E27FC236}">
                    <a16:creationId xmlns:a16="http://schemas.microsoft.com/office/drawing/2014/main" id="{2E26485C-6DF7-4D0D-B9E7-975A592E185B}"/>
                  </a:ext>
                </a:extLst>
              </p:cNvPr>
              <p:cNvSpPr>
                <a:spLocks noChangeShapeType="1"/>
              </p:cNvSpPr>
              <p:nvPr/>
            </p:nvSpPr>
            <p:spPr bwMode="auto">
              <a:xfrm flipH="1">
                <a:off x="4016376" y="3559176"/>
                <a:ext cx="365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5" name="Line 360">
                <a:extLst>
                  <a:ext uri="{FF2B5EF4-FFF2-40B4-BE49-F238E27FC236}">
                    <a16:creationId xmlns:a16="http://schemas.microsoft.com/office/drawing/2014/main" id="{B13654B8-A939-471B-B529-E3DEB594B3C7}"/>
                  </a:ext>
                </a:extLst>
              </p:cNvPr>
              <p:cNvSpPr>
                <a:spLocks noChangeShapeType="1"/>
              </p:cNvSpPr>
              <p:nvPr/>
            </p:nvSpPr>
            <p:spPr bwMode="auto">
              <a:xfrm flipH="1" flipV="1">
                <a:off x="4016376" y="3559176"/>
                <a:ext cx="39688"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6" name="Line 361">
                <a:extLst>
                  <a:ext uri="{FF2B5EF4-FFF2-40B4-BE49-F238E27FC236}">
                    <a16:creationId xmlns:a16="http://schemas.microsoft.com/office/drawing/2014/main" id="{389F072D-92AB-4BAD-828E-EFF32DDF740B}"/>
                  </a:ext>
                </a:extLst>
              </p:cNvPr>
              <p:cNvSpPr>
                <a:spLocks noChangeShapeType="1"/>
              </p:cNvSpPr>
              <p:nvPr/>
            </p:nvSpPr>
            <p:spPr bwMode="auto">
              <a:xfrm flipH="1" flipV="1">
                <a:off x="3816351" y="3411539"/>
                <a:ext cx="200025" cy="147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7" name="Line 362">
                <a:extLst>
                  <a:ext uri="{FF2B5EF4-FFF2-40B4-BE49-F238E27FC236}">
                    <a16:creationId xmlns:a16="http://schemas.microsoft.com/office/drawing/2014/main" id="{7171DF74-7E70-4A57-B63A-936E56317A46}"/>
                  </a:ext>
                </a:extLst>
              </p:cNvPr>
              <p:cNvSpPr>
                <a:spLocks noChangeShapeType="1"/>
              </p:cNvSpPr>
              <p:nvPr/>
            </p:nvSpPr>
            <p:spPr bwMode="auto">
              <a:xfrm flipH="1" flipV="1">
                <a:off x="3887788" y="3400426"/>
                <a:ext cx="163513" cy="746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8" name="Line 363">
                <a:extLst>
                  <a:ext uri="{FF2B5EF4-FFF2-40B4-BE49-F238E27FC236}">
                    <a16:creationId xmlns:a16="http://schemas.microsoft.com/office/drawing/2014/main" id="{9CA1C337-4079-40D3-B899-19F2BAAE5B58}"/>
                  </a:ext>
                </a:extLst>
              </p:cNvPr>
              <p:cNvSpPr>
                <a:spLocks noChangeShapeType="1"/>
              </p:cNvSpPr>
              <p:nvPr/>
            </p:nvSpPr>
            <p:spPr bwMode="auto">
              <a:xfrm flipH="1">
                <a:off x="3887788" y="3389314"/>
                <a:ext cx="80963"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9" name="Line 364">
                <a:extLst>
                  <a:ext uri="{FF2B5EF4-FFF2-40B4-BE49-F238E27FC236}">
                    <a16:creationId xmlns:a16="http://schemas.microsoft.com/office/drawing/2014/main" id="{CC2322C7-41D1-4952-84BA-8AAFBE159A3D}"/>
                  </a:ext>
                </a:extLst>
              </p:cNvPr>
              <p:cNvSpPr>
                <a:spLocks noChangeShapeType="1"/>
              </p:cNvSpPr>
              <p:nvPr/>
            </p:nvSpPr>
            <p:spPr bwMode="auto">
              <a:xfrm>
                <a:off x="3843338" y="3324226"/>
                <a:ext cx="125413" cy="650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0" name="Line 365">
                <a:extLst>
                  <a:ext uri="{FF2B5EF4-FFF2-40B4-BE49-F238E27FC236}">
                    <a16:creationId xmlns:a16="http://schemas.microsoft.com/office/drawing/2014/main" id="{A3CD451C-651D-42BF-BD27-F582961EF331}"/>
                  </a:ext>
                </a:extLst>
              </p:cNvPr>
              <p:cNvSpPr>
                <a:spLocks noChangeShapeType="1"/>
              </p:cNvSpPr>
              <p:nvPr/>
            </p:nvSpPr>
            <p:spPr bwMode="auto">
              <a:xfrm flipH="1">
                <a:off x="3843338" y="3246439"/>
                <a:ext cx="169863" cy="777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1" name="Line 366">
                <a:extLst>
                  <a:ext uri="{FF2B5EF4-FFF2-40B4-BE49-F238E27FC236}">
                    <a16:creationId xmlns:a16="http://schemas.microsoft.com/office/drawing/2014/main" id="{795EC07E-B4E6-489D-8D0A-7E6F421EAB22}"/>
                  </a:ext>
                </a:extLst>
              </p:cNvPr>
              <p:cNvSpPr>
                <a:spLocks noChangeShapeType="1"/>
              </p:cNvSpPr>
              <p:nvPr/>
            </p:nvSpPr>
            <p:spPr bwMode="auto">
              <a:xfrm flipH="1" flipV="1">
                <a:off x="3705226" y="3214689"/>
                <a:ext cx="258763"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2" name="Line 367">
                <a:extLst>
                  <a:ext uri="{FF2B5EF4-FFF2-40B4-BE49-F238E27FC236}">
                    <a16:creationId xmlns:a16="http://schemas.microsoft.com/office/drawing/2014/main" id="{884158E5-FF06-4427-A57C-A7B6A6497F64}"/>
                  </a:ext>
                </a:extLst>
              </p:cNvPr>
              <p:cNvSpPr>
                <a:spLocks noChangeShapeType="1"/>
              </p:cNvSpPr>
              <p:nvPr/>
            </p:nvSpPr>
            <p:spPr bwMode="auto">
              <a:xfrm flipH="1" flipV="1">
                <a:off x="3665538" y="3228976"/>
                <a:ext cx="2984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3" name="Line 368">
                <a:extLst>
                  <a:ext uri="{FF2B5EF4-FFF2-40B4-BE49-F238E27FC236}">
                    <a16:creationId xmlns:a16="http://schemas.microsoft.com/office/drawing/2014/main" id="{D7C22CC6-F832-4472-AA90-090C59A0A183}"/>
                  </a:ext>
                </a:extLst>
              </p:cNvPr>
              <p:cNvSpPr>
                <a:spLocks noChangeShapeType="1"/>
              </p:cNvSpPr>
              <p:nvPr/>
            </p:nvSpPr>
            <p:spPr bwMode="auto">
              <a:xfrm flipH="1" flipV="1">
                <a:off x="3827463" y="3190876"/>
                <a:ext cx="201613"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4" name="Line 369">
                <a:extLst>
                  <a:ext uri="{FF2B5EF4-FFF2-40B4-BE49-F238E27FC236}">
                    <a16:creationId xmlns:a16="http://schemas.microsoft.com/office/drawing/2014/main" id="{55432C45-AB27-4D75-A719-EE4E312B0A3B}"/>
                  </a:ext>
                </a:extLst>
              </p:cNvPr>
              <p:cNvSpPr>
                <a:spLocks noChangeShapeType="1"/>
              </p:cNvSpPr>
              <p:nvPr/>
            </p:nvSpPr>
            <p:spPr bwMode="auto">
              <a:xfrm flipH="1">
                <a:off x="3873501" y="3144839"/>
                <a:ext cx="14763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5" name="Line 370">
                <a:extLst>
                  <a:ext uri="{FF2B5EF4-FFF2-40B4-BE49-F238E27FC236}">
                    <a16:creationId xmlns:a16="http://schemas.microsoft.com/office/drawing/2014/main" id="{789E5C59-FA83-4F66-90E5-6E12DA0D904D}"/>
                  </a:ext>
                </a:extLst>
              </p:cNvPr>
              <p:cNvSpPr>
                <a:spLocks noChangeShapeType="1"/>
              </p:cNvSpPr>
              <p:nvPr/>
            </p:nvSpPr>
            <p:spPr bwMode="auto">
              <a:xfrm>
                <a:off x="3925888" y="3159126"/>
                <a:ext cx="1190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6" name="Line 371">
                <a:extLst>
                  <a:ext uri="{FF2B5EF4-FFF2-40B4-BE49-F238E27FC236}">
                    <a16:creationId xmlns:a16="http://schemas.microsoft.com/office/drawing/2014/main" id="{CBEB92DF-060A-400C-B0B3-634009B5199D}"/>
                  </a:ext>
                </a:extLst>
              </p:cNvPr>
              <p:cNvSpPr>
                <a:spLocks noChangeShapeType="1"/>
              </p:cNvSpPr>
              <p:nvPr/>
            </p:nvSpPr>
            <p:spPr bwMode="auto">
              <a:xfrm flipH="1" flipV="1">
                <a:off x="3925888" y="3159126"/>
                <a:ext cx="65088"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5" name="Line 541">
                <a:extLst>
                  <a:ext uri="{FF2B5EF4-FFF2-40B4-BE49-F238E27FC236}">
                    <a16:creationId xmlns:a16="http://schemas.microsoft.com/office/drawing/2014/main" id="{45CF0B4A-EF6C-4AF5-9C2A-DCD1C136E801}"/>
                  </a:ext>
                </a:extLst>
              </p:cNvPr>
              <p:cNvSpPr>
                <a:spLocks noChangeShapeType="1"/>
              </p:cNvSpPr>
              <p:nvPr/>
            </p:nvSpPr>
            <p:spPr bwMode="auto">
              <a:xfrm>
                <a:off x="2574926" y="2735263"/>
                <a:ext cx="190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6" name="Line 542">
                <a:extLst>
                  <a:ext uri="{FF2B5EF4-FFF2-40B4-BE49-F238E27FC236}">
                    <a16:creationId xmlns:a16="http://schemas.microsoft.com/office/drawing/2014/main" id="{9624A726-4EDC-4FD2-9C07-334E6D1C22DA}"/>
                  </a:ext>
                </a:extLst>
              </p:cNvPr>
              <p:cNvSpPr>
                <a:spLocks noChangeShapeType="1"/>
              </p:cNvSpPr>
              <p:nvPr/>
            </p:nvSpPr>
            <p:spPr bwMode="auto">
              <a:xfrm flipH="1" flipV="1">
                <a:off x="2449513" y="2776538"/>
                <a:ext cx="14288"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7" name="Line 543">
                <a:extLst>
                  <a:ext uri="{FF2B5EF4-FFF2-40B4-BE49-F238E27FC236}">
                    <a16:creationId xmlns:a16="http://schemas.microsoft.com/office/drawing/2014/main" id="{1FF47793-0A10-4553-A66E-A757275BF609}"/>
                  </a:ext>
                </a:extLst>
              </p:cNvPr>
              <p:cNvSpPr>
                <a:spLocks noChangeShapeType="1"/>
              </p:cNvSpPr>
              <p:nvPr/>
            </p:nvSpPr>
            <p:spPr bwMode="auto">
              <a:xfrm flipH="1" flipV="1">
                <a:off x="2403476" y="2784476"/>
                <a:ext cx="127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8" name="Line 544">
                <a:extLst>
                  <a:ext uri="{FF2B5EF4-FFF2-40B4-BE49-F238E27FC236}">
                    <a16:creationId xmlns:a16="http://schemas.microsoft.com/office/drawing/2014/main" id="{F6F78BC7-10D9-468D-AD48-C7578851191E}"/>
                  </a:ext>
                </a:extLst>
              </p:cNvPr>
              <p:cNvSpPr>
                <a:spLocks noChangeShapeType="1"/>
              </p:cNvSpPr>
              <p:nvPr/>
            </p:nvSpPr>
            <p:spPr bwMode="auto">
              <a:xfrm flipH="1" flipV="1">
                <a:off x="2398713" y="2781301"/>
                <a:ext cx="476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9" name="Line 545">
                <a:extLst>
                  <a:ext uri="{FF2B5EF4-FFF2-40B4-BE49-F238E27FC236}">
                    <a16:creationId xmlns:a16="http://schemas.microsoft.com/office/drawing/2014/main" id="{D936B41E-1663-4447-ACBA-9DB669FC92F8}"/>
                  </a:ext>
                </a:extLst>
              </p:cNvPr>
              <p:cNvSpPr>
                <a:spLocks noChangeShapeType="1"/>
              </p:cNvSpPr>
              <p:nvPr/>
            </p:nvSpPr>
            <p:spPr bwMode="auto">
              <a:xfrm flipH="1">
                <a:off x="2398713" y="2781301"/>
                <a:ext cx="793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0" name="Line 546">
                <a:extLst>
                  <a:ext uri="{FF2B5EF4-FFF2-40B4-BE49-F238E27FC236}">
                    <a16:creationId xmlns:a16="http://schemas.microsoft.com/office/drawing/2014/main" id="{D53EBF8B-F420-45A1-AA37-C2CE1BA84FDA}"/>
                  </a:ext>
                </a:extLst>
              </p:cNvPr>
              <p:cNvSpPr>
                <a:spLocks noChangeShapeType="1"/>
              </p:cNvSpPr>
              <p:nvPr/>
            </p:nvSpPr>
            <p:spPr bwMode="auto">
              <a:xfrm flipH="1">
                <a:off x="2406651" y="2778126"/>
                <a:ext cx="2063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1" name="Line 547">
                <a:extLst>
                  <a:ext uri="{FF2B5EF4-FFF2-40B4-BE49-F238E27FC236}">
                    <a16:creationId xmlns:a16="http://schemas.microsoft.com/office/drawing/2014/main" id="{8C27B9B8-0799-48EC-9BC1-F3827CBB18E6}"/>
                  </a:ext>
                </a:extLst>
              </p:cNvPr>
              <p:cNvSpPr>
                <a:spLocks noChangeShapeType="1"/>
              </p:cNvSpPr>
              <p:nvPr/>
            </p:nvSpPr>
            <p:spPr bwMode="auto">
              <a:xfrm flipH="1">
                <a:off x="2403476" y="2778126"/>
                <a:ext cx="2381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2" name="Line 548">
                <a:extLst>
                  <a:ext uri="{FF2B5EF4-FFF2-40B4-BE49-F238E27FC236}">
                    <a16:creationId xmlns:a16="http://schemas.microsoft.com/office/drawing/2014/main" id="{3FC1B0D9-7390-4B4B-8BDC-74EB03F24A83}"/>
                  </a:ext>
                </a:extLst>
              </p:cNvPr>
              <p:cNvSpPr>
                <a:spLocks noChangeShapeType="1"/>
              </p:cNvSpPr>
              <p:nvPr/>
            </p:nvSpPr>
            <p:spPr bwMode="auto">
              <a:xfrm flipH="1">
                <a:off x="2427288" y="2776538"/>
                <a:ext cx="2222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3" name="Line 549">
                <a:extLst>
                  <a:ext uri="{FF2B5EF4-FFF2-40B4-BE49-F238E27FC236}">
                    <a16:creationId xmlns:a16="http://schemas.microsoft.com/office/drawing/2014/main" id="{9D6F2A1E-24C1-4B23-92FC-222F80686A46}"/>
                  </a:ext>
                </a:extLst>
              </p:cNvPr>
              <p:cNvSpPr>
                <a:spLocks noChangeShapeType="1"/>
              </p:cNvSpPr>
              <p:nvPr/>
            </p:nvSpPr>
            <p:spPr bwMode="auto">
              <a:xfrm flipH="1">
                <a:off x="2416176" y="2776538"/>
                <a:ext cx="3333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4" name="Line 550">
                <a:extLst>
                  <a:ext uri="{FF2B5EF4-FFF2-40B4-BE49-F238E27FC236}">
                    <a16:creationId xmlns:a16="http://schemas.microsoft.com/office/drawing/2014/main" id="{B12C3DD2-8F21-4BDD-95AD-8F9F41D24755}"/>
                  </a:ext>
                </a:extLst>
              </p:cNvPr>
              <p:cNvSpPr>
                <a:spLocks noChangeShapeType="1"/>
              </p:cNvSpPr>
              <p:nvPr/>
            </p:nvSpPr>
            <p:spPr bwMode="auto">
              <a:xfrm flipH="1" flipV="1">
                <a:off x="2416176" y="2790826"/>
                <a:ext cx="4762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5" name="Line 551">
                <a:extLst>
                  <a:ext uri="{FF2B5EF4-FFF2-40B4-BE49-F238E27FC236}">
                    <a16:creationId xmlns:a16="http://schemas.microsoft.com/office/drawing/2014/main" id="{0FC3CB92-FE04-4189-B7F9-6DC8887A67DE}"/>
                  </a:ext>
                </a:extLst>
              </p:cNvPr>
              <p:cNvSpPr>
                <a:spLocks noChangeShapeType="1"/>
              </p:cNvSpPr>
              <p:nvPr/>
            </p:nvSpPr>
            <p:spPr bwMode="auto">
              <a:xfrm flipH="1">
                <a:off x="2395538" y="2781301"/>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6" name="Line 552">
                <a:extLst>
                  <a:ext uri="{FF2B5EF4-FFF2-40B4-BE49-F238E27FC236}">
                    <a16:creationId xmlns:a16="http://schemas.microsoft.com/office/drawing/2014/main" id="{266F4459-A4F3-4592-83A6-8E43E3421EE2}"/>
                  </a:ext>
                </a:extLst>
              </p:cNvPr>
              <p:cNvSpPr>
                <a:spLocks noChangeShapeType="1"/>
              </p:cNvSpPr>
              <p:nvPr/>
            </p:nvSpPr>
            <p:spPr bwMode="auto">
              <a:xfrm flipH="1">
                <a:off x="2395538" y="2781301"/>
                <a:ext cx="111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7" name="Line 553">
                <a:extLst>
                  <a:ext uri="{FF2B5EF4-FFF2-40B4-BE49-F238E27FC236}">
                    <a16:creationId xmlns:a16="http://schemas.microsoft.com/office/drawing/2014/main" id="{9BBDF50A-2017-481E-925D-768B47231BC9}"/>
                  </a:ext>
                </a:extLst>
              </p:cNvPr>
              <p:cNvSpPr>
                <a:spLocks noChangeShapeType="1"/>
              </p:cNvSpPr>
              <p:nvPr/>
            </p:nvSpPr>
            <p:spPr bwMode="auto">
              <a:xfrm flipH="1">
                <a:off x="2379663" y="2997201"/>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8" name="Line 554">
                <a:extLst>
                  <a:ext uri="{FF2B5EF4-FFF2-40B4-BE49-F238E27FC236}">
                    <a16:creationId xmlns:a16="http://schemas.microsoft.com/office/drawing/2014/main" id="{87AF6C1F-634C-413F-82A4-FB8775E414C0}"/>
                  </a:ext>
                </a:extLst>
              </p:cNvPr>
              <p:cNvSpPr>
                <a:spLocks noChangeShapeType="1"/>
              </p:cNvSpPr>
              <p:nvPr/>
            </p:nvSpPr>
            <p:spPr bwMode="auto">
              <a:xfrm flipH="1">
                <a:off x="2381251" y="2976563"/>
                <a:ext cx="66675"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9" name="Line 555">
                <a:extLst>
                  <a:ext uri="{FF2B5EF4-FFF2-40B4-BE49-F238E27FC236}">
                    <a16:creationId xmlns:a16="http://schemas.microsoft.com/office/drawing/2014/main" id="{D1C26A67-45D1-4801-8548-3BFBF486EAAE}"/>
                  </a:ext>
                </a:extLst>
              </p:cNvPr>
              <p:cNvSpPr>
                <a:spLocks noChangeShapeType="1"/>
              </p:cNvSpPr>
              <p:nvPr/>
            </p:nvSpPr>
            <p:spPr bwMode="auto">
              <a:xfrm flipH="1" flipV="1">
                <a:off x="2351088" y="2925763"/>
                <a:ext cx="85725"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0" name="Line 556">
                <a:extLst>
                  <a:ext uri="{FF2B5EF4-FFF2-40B4-BE49-F238E27FC236}">
                    <a16:creationId xmlns:a16="http://schemas.microsoft.com/office/drawing/2014/main" id="{B6A07BE3-210D-4C06-8F7B-1823FF2BB585}"/>
                  </a:ext>
                </a:extLst>
              </p:cNvPr>
              <p:cNvSpPr>
                <a:spLocks noChangeShapeType="1"/>
              </p:cNvSpPr>
              <p:nvPr/>
            </p:nvSpPr>
            <p:spPr bwMode="auto">
              <a:xfrm flipH="1" flipV="1">
                <a:off x="2565401" y="2943226"/>
                <a:ext cx="22225"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1" name="Line 557">
                <a:extLst>
                  <a:ext uri="{FF2B5EF4-FFF2-40B4-BE49-F238E27FC236}">
                    <a16:creationId xmlns:a16="http://schemas.microsoft.com/office/drawing/2014/main" id="{303CDC1C-FBE9-44C5-B686-C912971DA2B7}"/>
                  </a:ext>
                </a:extLst>
              </p:cNvPr>
              <p:cNvSpPr>
                <a:spLocks noChangeShapeType="1"/>
              </p:cNvSpPr>
              <p:nvPr/>
            </p:nvSpPr>
            <p:spPr bwMode="auto">
              <a:xfrm flipH="1">
                <a:off x="2565401" y="2936876"/>
                <a:ext cx="2222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2" name="Line 558">
                <a:extLst>
                  <a:ext uri="{FF2B5EF4-FFF2-40B4-BE49-F238E27FC236}">
                    <a16:creationId xmlns:a16="http://schemas.microsoft.com/office/drawing/2014/main" id="{01A221CD-5FF2-4701-BCD6-69034385A548}"/>
                  </a:ext>
                </a:extLst>
              </p:cNvPr>
              <p:cNvSpPr>
                <a:spLocks noChangeShapeType="1"/>
              </p:cNvSpPr>
              <p:nvPr/>
            </p:nvSpPr>
            <p:spPr bwMode="auto">
              <a:xfrm flipH="1" flipV="1">
                <a:off x="2557463" y="2930526"/>
                <a:ext cx="3016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3" name="Line 559">
                <a:extLst>
                  <a:ext uri="{FF2B5EF4-FFF2-40B4-BE49-F238E27FC236}">
                    <a16:creationId xmlns:a16="http://schemas.microsoft.com/office/drawing/2014/main" id="{61BD910B-B66B-43E8-A8A4-DB74DBDEF746}"/>
                  </a:ext>
                </a:extLst>
              </p:cNvPr>
              <p:cNvSpPr>
                <a:spLocks noChangeShapeType="1"/>
              </p:cNvSpPr>
              <p:nvPr/>
            </p:nvSpPr>
            <p:spPr bwMode="auto">
              <a:xfrm flipH="1">
                <a:off x="2530476" y="3046413"/>
                <a:ext cx="17463"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4" name="Line 560">
                <a:extLst>
                  <a:ext uri="{FF2B5EF4-FFF2-40B4-BE49-F238E27FC236}">
                    <a16:creationId xmlns:a16="http://schemas.microsoft.com/office/drawing/2014/main" id="{96E3AA32-0EA9-4139-8C72-74B7FE19DEB9}"/>
                  </a:ext>
                </a:extLst>
              </p:cNvPr>
              <p:cNvSpPr>
                <a:spLocks noChangeShapeType="1"/>
              </p:cNvSpPr>
              <p:nvPr/>
            </p:nvSpPr>
            <p:spPr bwMode="auto">
              <a:xfrm flipH="1" flipV="1">
                <a:off x="2509838" y="3019426"/>
                <a:ext cx="38100"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5" name="Line 561">
                <a:extLst>
                  <a:ext uri="{FF2B5EF4-FFF2-40B4-BE49-F238E27FC236}">
                    <a16:creationId xmlns:a16="http://schemas.microsoft.com/office/drawing/2014/main" id="{518164A9-3576-40BF-86AB-FA4B27D2FF23}"/>
                  </a:ext>
                </a:extLst>
              </p:cNvPr>
              <p:cNvSpPr>
                <a:spLocks noChangeShapeType="1"/>
              </p:cNvSpPr>
              <p:nvPr/>
            </p:nvSpPr>
            <p:spPr bwMode="auto">
              <a:xfrm flipH="1">
                <a:off x="2571751" y="3005138"/>
                <a:ext cx="38100"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6" name="Line 562">
                <a:extLst>
                  <a:ext uri="{FF2B5EF4-FFF2-40B4-BE49-F238E27FC236}">
                    <a16:creationId xmlns:a16="http://schemas.microsoft.com/office/drawing/2014/main" id="{7AF05CCA-BA02-4F70-9757-3C57655E7781}"/>
                  </a:ext>
                </a:extLst>
              </p:cNvPr>
              <p:cNvSpPr>
                <a:spLocks noChangeShapeType="1"/>
              </p:cNvSpPr>
              <p:nvPr/>
            </p:nvSpPr>
            <p:spPr bwMode="auto">
              <a:xfrm flipH="1" flipV="1">
                <a:off x="2571751" y="3028951"/>
                <a:ext cx="6508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7" name="Line 563">
                <a:extLst>
                  <a:ext uri="{FF2B5EF4-FFF2-40B4-BE49-F238E27FC236}">
                    <a16:creationId xmlns:a16="http://schemas.microsoft.com/office/drawing/2014/main" id="{D3A57778-2CE8-4DE7-A28B-D990E4AC083C}"/>
                  </a:ext>
                </a:extLst>
              </p:cNvPr>
              <p:cNvSpPr>
                <a:spLocks noChangeShapeType="1"/>
              </p:cNvSpPr>
              <p:nvPr/>
            </p:nvSpPr>
            <p:spPr bwMode="auto">
              <a:xfrm flipH="1" flipV="1">
                <a:off x="2609851" y="3005138"/>
                <a:ext cx="26988"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8" name="Line 564">
                <a:extLst>
                  <a:ext uri="{FF2B5EF4-FFF2-40B4-BE49-F238E27FC236}">
                    <a16:creationId xmlns:a16="http://schemas.microsoft.com/office/drawing/2014/main" id="{B2E80D60-2B1A-4435-A0EE-DD0DCD2B593C}"/>
                  </a:ext>
                </a:extLst>
              </p:cNvPr>
              <p:cNvSpPr>
                <a:spLocks noChangeShapeType="1"/>
              </p:cNvSpPr>
              <p:nvPr/>
            </p:nvSpPr>
            <p:spPr bwMode="auto">
              <a:xfrm flipH="1" flipV="1">
                <a:off x="2557463" y="2930526"/>
                <a:ext cx="793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9" name="Line 565">
                <a:extLst>
                  <a:ext uri="{FF2B5EF4-FFF2-40B4-BE49-F238E27FC236}">
                    <a16:creationId xmlns:a16="http://schemas.microsoft.com/office/drawing/2014/main" id="{1FA2CF14-22AA-4B7E-B8A2-2BC1A66A562B}"/>
                  </a:ext>
                </a:extLst>
              </p:cNvPr>
              <p:cNvSpPr>
                <a:spLocks noChangeShapeType="1"/>
              </p:cNvSpPr>
              <p:nvPr/>
            </p:nvSpPr>
            <p:spPr bwMode="auto">
              <a:xfrm flipH="1" flipV="1">
                <a:off x="2516188" y="2959101"/>
                <a:ext cx="7143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0" name="Line 566">
                <a:extLst>
                  <a:ext uri="{FF2B5EF4-FFF2-40B4-BE49-F238E27FC236}">
                    <a16:creationId xmlns:a16="http://schemas.microsoft.com/office/drawing/2014/main" id="{0F573F05-A860-47DF-B62C-2BCF005A8001}"/>
                  </a:ext>
                </a:extLst>
              </p:cNvPr>
              <p:cNvSpPr>
                <a:spLocks noChangeShapeType="1"/>
              </p:cNvSpPr>
              <p:nvPr/>
            </p:nvSpPr>
            <p:spPr bwMode="auto">
              <a:xfrm flipH="1">
                <a:off x="2516188" y="2943226"/>
                <a:ext cx="49213"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1" name="Line 567">
                <a:extLst>
                  <a:ext uri="{FF2B5EF4-FFF2-40B4-BE49-F238E27FC236}">
                    <a16:creationId xmlns:a16="http://schemas.microsoft.com/office/drawing/2014/main" id="{B75DAD17-5BC8-425B-BC88-9AD2DD70D8B4}"/>
                  </a:ext>
                </a:extLst>
              </p:cNvPr>
              <p:cNvSpPr>
                <a:spLocks noChangeShapeType="1"/>
              </p:cNvSpPr>
              <p:nvPr/>
            </p:nvSpPr>
            <p:spPr bwMode="auto">
              <a:xfrm flipH="1" flipV="1">
                <a:off x="2587626" y="2973388"/>
                <a:ext cx="22225"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2" name="Line 568">
                <a:extLst>
                  <a:ext uri="{FF2B5EF4-FFF2-40B4-BE49-F238E27FC236}">
                    <a16:creationId xmlns:a16="http://schemas.microsoft.com/office/drawing/2014/main" id="{C43141A6-7B7F-4B00-AC06-6621EFA7EDAD}"/>
                  </a:ext>
                </a:extLst>
              </p:cNvPr>
              <p:cNvSpPr>
                <a:spLocks noChangeShapeType="1"/>
              </p:cNvSpPr>
              <p:nvPr/>
            </p:nvSpPr>
            <p:spPr bwMode="auto">
              <a:xfrm flipH="1">
                <a:off x="2547938" y="3028951"/>
                <a:ext cx="2381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3" name="Line 569">
                <a:extLst>
                  <a:ext uri="{FF2B5EF4-FFF2-40B4-BE49-F238E27FC236}">
                    <a16:creationId xmlns:a16="http://schemas.microsoft.com/office/drawing/2014/main" id="{C6FCB847-B06F-48D1-9B8F-D12AA6EB4B86}"/>
                  </a:ext>
                </a:extLst>
              </p:cNvPr>
              <p:cNvSpPr>
                <a:spLocks noChangeShapeType="1"/>
              </p:cNvSpPr>
              <p:nvPr/>
            </p:nvSpPr>
            <p:spPr bwMode="auto">
              <a:xfrm flipH="1" flipV="1">
                <a:off x="2509838" y="3019426"/>
                <a:ext cx="61913"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4" name="Line 570">
                <a:extLst>
                  <a:ext uri="{FF2B5EF4-FFF2-40B4-BE49-F238E27FC236}">
                    <a16:creationId xmlns:a16="http://schemas.microsoft.com/office/drawing/2014/main" id="{81C5DF94-5892-4015-8E31-2CD7859E17C7}"/>
                  </a:ext>
                </a:extLst>
              </p:cNvPr>
              <p:cNvSpPr>
                <a:spLocks noChangeShapeType="1"/>
              </p:cNvSpPr>
              <p:nvPr/>
            </p:nvSpPr>
            <p:spPr bwMode="auto">
              <a:xfrm flipH="1" flipV="1">
                <a:off x="2351088" y="2925763"/>
                <a:ext cx="165100"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5" name="Line 571">
                <a:extLst>
                  <a:ext uri="{FF2B5EF4-FFF2-40B4-BE49-F238E27FC236}">
                    <a16:creationId xmlns:a16="http://schemas.microsoft.com/office/drawing/2014/main" id="{044F1758-6022-4946-88F3-A4CC9AE7D331}"/>
                  </a:ext>
                </a:extLst>
              </p:cNvPr>
              <p:cNvSpPr>
                <a:spLocks noChangeShapeType="1"/>
              </p:cNvSpPr>
              <p:nvPr/>
            </p:nvSpPr>
            <p:spPr bwMode="auto">
              <a:xfrm flipH="1" flipV="1">
                <a:off x="2381251" y="2997201"/>
                <a:ext cx="149225" cy="603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6" name="Line 572">
                <a:extLst>
                  <a:ext uri="{FF2B5EF4-FFF2-40B4-BE49-F238E27FC236}">
                    <a16:creationId xmlns:a16="http://schemas.microsoft.com/office/drawing/2014/main" id="{79CB5AF3-4204-4BD5-83AD-9B6A8704B82A}"/>
                  </a:ext>
                </a:extLst>
              </p:cNvPr>
              <p:cNvSpPr>
                <a:spLocks noChangeShapeType="1"/>
              </p:cNvSpPr>
              <p:nvPr/>
            </p:nvSpPr>
            <p:spPr bwMode="auto">
              <a:xfrm flipH="1">
                <a:off x="2449513" y="2735263"/>
                <a:ext cx="125413"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7" name="Line 573">
                <a:extLst>
                  <a:ext uri="{FF2B5EF4-FFF2-40B4-BE49-F238E27FC236}">
                    <a16:creationId xmlns:a16="http://schemas.microsoft.com/office/drawing/2014/main" id="{C5849688-543A-43ED-B2B7-6A9713D607A1}"/>
                  </a:ext>
                </a:extLst>
              </p:cNvPr>
              <p:cNvSpPr>
                <a:spLocks noChangeShapeType="1"/>
              </p:cNvSpPr>
              <p:nvPr/>
            </p:nvSpPr>
            <p:spPr bwMode="auto">
              <a:xfrm flipH="1" flipV="1">
                <a:off x="2479676" y="2817813"/>
                <a:ext cx="77788" cy="1127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8" name="Line 574">
                <a:extLst>
                  <a:ext uri="{FF2B5EF4-FFF2-40B4-BE49-F238E27FC236}">
                    <a16:creationId xmlns:a16="http://schemas.microsoft.com/office/drawing/2014/main" id="{137FBBD8-8315-406E-87C3-8BA15D258C54}"/>
                  </a:ext>
                </a:extLst>
              </p:cNvPr>
              <p:cNvSpPr>
                <a:spLocks noChangeShapeType="1"/>
              </p:cNvSpPr>
              <p:nvPr/>
            </p:nvSpPr>
            <p:spPr bwMode="auto">
              <a:xfrm flipH="1" flipV="1">
                <a:off x="2416176" y="2790826"/>
                <a:ext cx="63500"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9" name="Line 575">
                <a:extLst>
                  <a:ext uri="{FF2B5EF4-FFF2-40B4-BE49-F238E27FC236}">
                    <a16:creationId xmlns:a16="http://schemas.microsoft.com/office/drawing/2014/main" id="{F0E5CF60-8BE2-482A-AF59-91EFC5A065D3}"/>
                  </a:ext>
                </a:extLst>
              </p:cNvPr>
              <p:cNvSpPr>
                <a:spLocks noChangeShapeType="1"/>
              </p:cNvSpPr>
              <p:nvPr/>
            </p:nvSpPr>
            <p:spPr bwMode="auto">
              <a:xfrm flipH="1" flipV="1">
                <a:off x="2463801" y="2795588"/>
                <a:ext cx="1587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0" name="Line 576">
                <a:extLst>
                  <a:ext uri="{FF2B5EF4-FFF2-40B4-BE49-F238E27FC236}">
                    <a16:creationId xmlns:a16="http://schemas.microsoft.com/office/drawing/2014/main" id="{602536F7-D789-49B1-9432-F7D8599CACF7}"/>
                  </a:ext>
                </a:extLst>
              </p:cNvPr>
              <p:cNvSpPr>
                <a:spLocks noChangeShapeType="1"/>
              </p:cNvSpPr>
              <p:nvPr/>
            </p:nvSpPr>
            <p:spPr bwMode="auto">
              <a:xfrm flipH="1">
                <a:off x="2449513" y="2741613"/>
                <a:ext cx="144463"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1" name="Line 577">
                <a:extLst>
                  <a:ext uri="{FF2B5EF4-FFF2-40B4-BE49-F238E27FC236}">
                    <a16:creationId xmlns:a16="http://schemas.microsoft.com/office/drawing/2014/main" id="{49556061-48AA-4381-BACD-4AAE16465C49}"/>
                  </a:ext>
                </a:extLst>
              </p:cNvPr>
              <p:cNvSpPr>
                <a:spLocks noChangeShapeType="1"/>
              </p:cNvSpPr>
              <p:nvPr/>
            </p:nvSpPr>
            <p:spPr bwMode="auto">
              <a:xfrm flipH="1">
                <a:off x="2447926" y="2959101"/>
                <a:ext cx="6826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 name="Line 578">
                <a:extLst>
                  <a:ext uri="{FF2B5EF4-FFF2-40B4-BE49-F238E27FC236}">
                    <a16:creationId xmlns:a16="http://schemas.microsoft.com/office/drawing/2014/main" id="{FD1274B1-A6B7-4F88-A9D3-D67B66A9DA17}"/>
                  </a:ext>
                </a:extLst>
              </p:cNvPr>
              <p:cNvSpPr>
                <a:spLocks noChangeShapeType="1"/>
              </p:cNvSpPr>
              <p:nvPr/>
            </p:nvSpPr>
            <p:spPr bwMode="auto">
              <a:xfrm flipH="1" flipV="1">
                <a:off x="2447926" y="2976563"/>
                <a:ext cx="61913" cy="428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 name="Line 579">
                <a:extLst>
                  <a:ext uri="{FF2B5EF4-FFF2-40B4-BE49-F238E27FC236}">
                    <a16:creationId xmlns:a16="http://schemas.microsoft.com/office/drawing/2014/main" id="{381601E6-FC39-42E2-8591-E07624EE18AB}"/>
                  </a:ext>
                </a:extLst>
              </p:cNvPr>
              <p:cNvSpPr>
                <a:spLocks noChangeShapeType="1"/>
              </p:cNvSpPr>
              <p:nvPr/>
            </p:nvSpPr>
            <p:spPr bwMode="auto">
              <a:xfrm flipH="1" flipV="1">
                <a:off x="2381251" y="2997201"/>
                <a:ext cx="128588"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 name="Line 580">
                <a:extLst>
                  <a:ext uri="{FF2B5EF4-FFF2-40B4-BE49-F238E27FC236}">
                    <a16:creationId xmlns:a16="http://schemas.microsoft.com/office/drawing/2014/main" id="{676631EF-CEA7-47F1-8FE9-1E2BB952DE43}"/>
                  </a:ext>
                </a:extLst>
              </p:cNvPr>
              <p:cNvSpPr>
                <a:spLocks noChangeShapeType="1"/>
              </p:cNvSpPr>
              <p:nvPr/>
            </p:nvSpPr>
            <p:spPr bwMode="auto">
              <a:xfrm flipV="1">
                <a:off x="2863851" y="2760663"/>
                <a:ext cx="3333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 name="Line 581">
                <a:extLst>
                  <a:ext uri="{FF2B5EF4-FFF2-40B4-BE49-F238E27FC236}">
                    <a16:creationId xmlns:a16="http://schemas.microsoft.com/office/drawing/2014/main" id="{063B3A51-ACC7-4B0A-A068-87F9B3D1ACB6}"/>
                  </a:ext>
                </a:extLst>
              </p:cNvPr>
              <p:cNvSpPr>
                <a:spLocks noChangeShapeType="1"/>
              </p:cNvSpPr>
              <p:nvPr/>
            </p:nvSpPr>
            <p:spPr bwMode="auto">
              <a:xfrm flipV="1">
                <a:off x="2897188" y="2751138"/>
                <a:ext cx="1905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 name="Freeform 582">
                <a:extLst>
                  <a:ext uri="{FF2B5EF4-FFF2-40B4-BE49-F238E27FC236}">
                    <a16:creationId xmlns:a16="http://schemas.microsoft.com/office/drawing/2014/main" id="{805AF712-12A1-41AC-9DEA-259572538A77}"/>
                  </a:ext>
                </a:extLst>
              </p:cNvPr>
              <p:cNvSpPr>
                <a:spLocks/>
              </p:cNvSpPr>
              <p:nvPr/>
            </p:nvSpPr>
            <p:spPr bwMode="auto">
              <a:xfrm>
                <a:off x="2644776" y="2747963"/>
                <a:ext cx="219075" cy="25400"/>
              </a:xfrm>
              <a:custGeom>
                <a:avLst/>
                <a:gdLst>
                  <a:gd name="T0" fmla="*/ 138 w 138"/>
                  <a:gd name="T1" fmla="*/ 16 h 16"/>
                  <a:gd name="T2" fmla="*/ 92 w 138"/>
                  <a:gd name="T3" fmla="*/ 0 h 16"/>
                  <a:gd name="T4" fmla="*/ 0 w 138"/>
                  <a:gd name="T5" fmla="*/ 8 h 16"/>
                </a:gdLst>
                <a:ahLst/>
                <a:cxnLst>
                  <a:cxn ang="0">
                    <a:pos x="T0" y="T1"/>
                  </a:cxn>
                  <a:cxn ang="0">
                    <a:pos x="T2" y="T3"/>
                  </a:cxn>
                  <a:cxn ang="0">
                    <a:pos x="T4" y="T5"/>
                  </a:cxn>
                </a:cxnLst>
                <a:rect l="0" t="0" r="r" b="b"/>
                <a:pathLst>
                  <a:path w="138" h="16">
                    <a:moveTo>
                      <a:pt x="138" y="16"/>
                    </a:moveTo>
                    <a:lnTo>
                      <a:pt x="92" y="0"/>
                    </a:lnTo>
                    <a:lnTo>
                      <a:pt x="0" y="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 name="Freeform 583">
                <a:extLst>
                  <a:ext uri="{FF2B5EF4-FFF2-40B4-BE49-F238E27FC236}">
                    <a16:creationId xmlns:a16="http://schemas.microsoft.com/office/drawing/2014/main" id="{CA0E33B2-063F-4C38-9F5F-9857DAAF8BCD}"/>
                  </a:ext>
                </a:extLst>
              </p:cNvPr>
              <p:cNvSpPr>
                <a:spLocks/>
              </p:cNvSpPr>
              <p:nvPr/>
            </p:nvSpPr>
            <p:spPr bwMode="auto">
              <a:xfrm>
                <a:off x="2644776" y="2760663"/>
                <a:ext cx="219075" cy="46038"/>
              </a:xfrm>
              <a:custGeom>
                <a:avLst/>
                <a:gdLst>
                  <a:gd name="T0" fmla="*/ 0 w 138"/>
                  <a:gd name="T1" fmla="*/ 0 h 29"/>
                  <a:gd name="T2" fmla="*/ 86 w 138"/>
                  <a:gd name="T3" fmla="*/ 29 h 29"/>
                  <a:gd name="T4" fmla="*/ 138 w 138"/>
                  <a:gd name="T5" fmla="*/ 8 h 29"/>
                </a:gdLst>
                <a:ahLst/>
                <a:cxnLst>
                  <a:cxn ang="0">
                    <a:pos x="T0" y="T1"/>
                  </a:cxn>
                  <a:cxn ang="0">
                    <a:pos x="T2" y="T3"/>
                  </a:cxn>
                  <a:cxn ang="0">
                    <a:pos x="T4" y="T5"/>
                  </a:cxn>
                </a:cxnLst>
                <a:rect l="0" t="0" r="r" b="b"/>
                <a:pathLst>
                  <a:path w="138" h="29">
                    <a:moveTo>
                      <a:pt x="0" y="0"/>
                    </a:moveTo>
                    <a:lnTo>
                      <a:pt x="86" y="29"/>
                    </a:lnTo>
                    <a:lnTo>
                      <a:pt x="138" y="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8" name="Line 584">
                <a:extLst>
                  <a:ext uri="{FF2B5EF4-FFF2-40B4-BE49-F238E27FC236}">
                    <a16:creationId xmlns:a16="http://schemas.microsoft.com/office/drawing/2014/main" id="{7B902373-E3E4-4CDF-9CD6-CE8E148F39F0}"/>
                  </a:ext>
                </a:extLst>
              </p:cNvPr>
              <p:cNvSpPr>
                <a:spLocks noChangeShapeType="1"/>
              </p:cNvSpPr>
              <p:nvPr/>
            </p:nvSpPr>
            <p:spPr bwMode="auto">
              <a:xfrm flipH="1">
                <a:off x="2727326" y="2884488"/>
                <a:ext cx="61913"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9" name="Freeform 585">
                <a:extLst>
                  <a:ext uri="{FF2B5EF4-FFF2-40B4-BE49-F238E27FC236}">
                    <a16:creationId xmlns:a16="http://schemas.microsoft.com/office/drawing/2014/main" id="{020BA9DC-BDEE-429E-ABDF-6C25200C6B89}"/>
                  </a:ext>
                </a:extLst>
              </p:cNvPr>
              <p:cNvSpPr>
                <a:spLocks/>
              </p:cNvSpPr>
              <p:nvPr/>
            </p:nvSpPr>
            <p:spPr bwMode="auto">
              <a:xfrm>
                <a:off x="2676526" y="2959101"/>
                <a:ext cx="184150" cy="30163"/>
              </a:xfrm>
              <a:custGeom>
                <a:avLst/>
                <a:gdLst>
                  <a:gd name="T0" fmla="*/ 116 w 116"/>
                  <a:gd name="T1" fmla="*/ 15 h 19"/>
                  <a:gd name="T2" fmla="*/ 73 w 116"/>
                  <a:gd name="T3" fmla="*/ 19 h 19"/>
                  <a:gd name="T4" fmla="*/ 0 w 116"/>
                  <a:gd name="T5" fmla="*/ 0 h 19"/>
                </a:gdLst>
                <a:ahLst/>
                <a:cxnLst>
                  <a:cxn ang="0">
                    <a:pos x="T0" y="T1"/>
                  </a:cxn>
                  <a:cxn ang="0">
                    <a:pos x="T2" y="T3"/>
                  </a:cxn>
                  <a:cxn ang="0">
                    <a:pos x="T4" y="T5"/>
                  </a:cxn>
                </a:cxnLst>
                <a:rect l="0" t="0" r="r" b="b"/>
                <a:pathLst>
                  <a:path w="116" h="19">
                    <a:moveTo>
                      <a:pt x="116" y="15"/>
                    </a:moveTo>
                    <a:lnTo>
                      <a:pt x="73" y="19"/>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0" name="Line 586">
                <a:extLst>
                  <a:ext uri="{FF2B5EF4-FFF2-40B4-BE49-F238E27FC236}">
                    <a16:creationId xmlns:a16="http://schemas.microsoft.com/office/drawing/2014/main" id="{B6568D0B-F244-49BE-B3E2-C6025BE0CA26}"/>
                  </a:ext>
                </a:extLst>
              </p:cNvPr>
              <p:cNvSpPr>
                <a:spLocks noChangeShapeType="1"/>
              </p:cNvSpPr>
              <p:nvPr/>
            </p:nvSpPr>
            <p:spPr bwMode="auto">
              <a:xfrm flipH="1">
                <a:off x="2690813" y="2884488"/>
                <a:ext cx="98425"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1" name="Line 587">
                <a:extLst>
                  <a:ext uri="{FF2B5EF4-FFF2-40B4-BE49-F238E27FC236}">
                    <a16:creationId xmlns:a16="http://schemas.microsoft.com/office/drawing/2014/main" id="{B046753B-05E8-4F3B-8E8E-EF6ED7064BCB}"/>
                  </a:ext>
                </a:extLst>
              </p:cNvPr>
              <p:cNvSpPr>
                <a:spLocks noChangeShapeType="1"/>
              </p:cNvSpPr>
              <p:nvPr/>
            </p:nvSpPr>
            <p:spPr bwMode="auto">
              <a:xfrm flipH="1" flipV="1">
                <a:off x="2690813" y="2911476"/>
                <a:ext cx="36513"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2" name="Freeform 588">
                <a:extLst>
                  <a:ext uri="{FF2B5EF4-FFF2-40B4-BE49-F238E27FC236}">
                    <a16:creationId xmlns:a16="http://schemas.microsoft.com/office/drawing/2014/main" id="{E75931B7-5042-4082-B32C-C07F64B0895A}"/>
                  </a:ext>
                </a:extLst>
              </p:cNvPr>
              <p:cNvSpPr>
                <a:spLocks/>
              </p:cNvSpPr>
              <p:nvPr/>
            </p:nvSpPr>
            <p:spPr bwMode="auto">
              <a:xfrm>
                <a:off x="2644776" y="2981326"/>
                <a:ext cx="219075" cy="23813"/>
              </a:xfrm>
              <a:custGeom>
                <a:avLst/>
                <a:gdLst>
                  <a:gd name="T0" fmla="*/ 138 w 138"/>
                  <a:gd name="T1" fmla="*/ 1 h 15"/>
                  <a:gd name="T2" fmla="*/ 96 w 138"/>
                  <a:gd name="T3" fmla="*/ 15 h 15"/>
                  <a:gd name="T4" fmla="*/ 0 w 138"/>
                  <a:gd name="T5" fmla="*/ 0 h 15"/>
                </a:gdLst>
                <a:ahLst/>
                <a:cxnLst>
                  <a:cxn ang="0">
                    <a:pos x="T0" y="T1"/>
                  </a:cxn>
                  <a:cxn ang="0">
                    <a:pos x="T2" y="T3"/>
                  </a:cxn>
                  <a:cxn ang="0">
                    <a:pos x="T4" y="T5"/>
                  </a:cxn>
                </a:cxnLst>
                <a:rect l="0" t="0" r="r" b="b"/>
                <a:pathLst>
                  <a:path w="138" h="15">
                    <a:moveTo>
                      <a:pt x="138" y="1"/>
                    </a:moveTo>
                    <a:lnTo>
                      <a:pt x="96" y="15"/>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3" name="Line 589">
                <a:extLst>
                  <a:ext uri="{FF2B5EF4-FFF2-40B4-BE49-F238E27FC236}">
                    <a16:creationId xmlns:a16="http://schemas.microsoft.com/office/drawing/2014/main" id="{08F06ABD-377E-4C67-8BBB-78C7ADE0B022}"/>
                  </a:ext>
                </a:extLst>
              </p:cNvPr>
              <p:cNvSpPr>
                <a:spLocks noChangeShapeType="1"/>
              </p:cNvSpPr>
              <p:nvPr/>
            </p:nvSpPr>
            <p:spPr bwMode="auto">
              <a:xfrm flipH="1">
                <a:off x="2676526" y="2925763"/>
                <a:ext cx="50800"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4" name="Line 590">
                <a:extLst>
                  <a:ext uri="{FF2B5EF4-FFF2-40B4-BE49-F238E27FC236}">
                    <a16:creationId xmlns:a16="http://schemas.microsoft.com/office/drawing/2014/main" id="{65B11B84-C01E-43F2-915F-C72DF63EC552}"/>
                  </a:ext>
                </a:extLst>
              </p:cNvPr>
              <p:cNvSpPr>
                <a:spLocks noChangeShapeType="1"/>
              </p:cNvSpPr>
              <p:nvPr/>
            </p:nvSpPr>
            <p:spPr bwMode="auto">
              <a:xfrm flipH="1">
                <a:off x="2644776" y="2959101"/>
                <a:ext cx="31750"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5" name="Line 591">
                <a:extLst>
                  <a:ext uri="{FF2B5EF4-FFF2-40B4-BE49-F238E27FC236}">
                    <a16:creationId xmlns:a16="http://schemas.microsoft.com/office/drawing/2014/main" id="{E35DDA78-3365-4A19-9851-2D970A15343C}"/>
                  </a:ext>
                </a:extLst>
              </p:cNvPr>
              <p:cNvSpPr>
                <a:spLocks noChangeShapeType="1"/>
              </p:cNvSpPr>
              <p:nvPr/>
            </p:nvSpPr>
            <p:spPr bwMode="auto">
              <a:xfrm flipH="1">
                <a:off x="2935288" y="2925763"/>
                <a:ext cx="28575"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6" name="Line 592">
                <a:extLst>
                  <a:ext uri="{FF2B5EF4-FFF2-40B4-BE49-F238E27FC236}">
                    <a16:creationId xmlns:a16="http://schemas.microsoft.com/office/drawing/2014/main" id="{EB827BF3-5CF7-4B06-8C24-318D57C58AC2}"/>
                  </a:ext>
                </a:extLst>
              </p:cNvPr>
              <p:cNvSpPr>
                <a:spLocks noChangeShapeType="1"/>
              </p:cNvSpPr>
              <p:nvPr/>
            </p:nvSpPr>
            <p:spPr bwMode="auto">
              <a:xfrm>
                <a:off x="2963863" y="2922588"/>
                <a:ext cx="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7" name="Line 593">
                <a:extLst>
                  <a:ext uri="{FF2B5EF4-FFF2-40B4-BE49-F238E27FC236}">
                    <a16:creationId xmlns:a16="http://schemas.microsoft.com/office/drawing/2014/main" id="{0CBFE078-3F29-42E1-8680-690794862329}"/>
                  </a:ext>
                </a:extLst>
              </p:cNvPr>
              <p:cNvSpPr>
                <a:spLocks noChangeShapeType="1"/>
              </p:cNvSpPr>
              <p:nvPr/>
            </p:nvSpPr>
            <p:spPr bwMode="auto">
              <a:xfrm flipH="1">
                <a:off x="2860676" y="2982913"/>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8" name="Line 594">
                <a:extLst>
                  <a:ext uri="{FF2B5EF4-FFF2-40B4-BE49-F238E27FC236}">
                    <a16:creationId xmlns:a16="http://schemas.microsoft.com/office/drawing/2014/main" id="{172F4122-A5DA-480D-8CDA-65B9F703B03D}"/>
                  </a:ext>
                </a:extLst>
              </p:cNvPr>
              <p:cNvSpPr>
                <a:spLocks noChangeShapeType="1"/>
              </p:cNvSpPr>
              <p:nvPr/>
            </p:nvSpPr>
            <p:spPr bwMode="auto">
              <a:xfrm flipH="1">
                <a:off x="2863851" y="2982913"/>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9" name="Line 595">
                <a:extLst>
                  <a:ext uri="{FF2B5EF4-FFF2-40B4-BE49-F238E27FC236}">
                    <a16:creationId xmlns:a16="http://schemas.microsoft.com/office/drawing/2014/main" id="{21A26B4E-BBEE-4711-A53A-C0307A9201EA}"/>
                  </a:ext>
                </a:extLst>
              </p:cNvPr>
              <p:cNvSpPr>
                <a:spLocks noChangeShapeType="1"/>
              </p:cNvSpPr>
              <p:nvPr/>
            </p:nvSpPr>
            <p:spPr bwMode="auto">
              <a:xfrm flipH="1">
                <a:off x="2860676" y="2982913"/>
                <a:ext cx="47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0" name="Line 596">
                <a:extLst>
                  <a:ext uri="{FF2B5EF4-FFF2-40B4-BE49-F238E27FC236}">
                    <a16:creationId xmlns:a16="http://schemas.microsoft.com/office/drawing/2014/main" id="{9E02B97A-B964-4CD8-A8DC-8D98546C3F56}"/>
                  </a:ext>
                </a:extLst>
              </p:cNvPr>
              <p:cNvSpPr>
                <a:spLocks noChangeShapeType="1"/>
              </p:cNvSpPr>
              <p:nvPr/>
            </p:nvSpPr>
            <p:spPr bwMode="auto">
              <a:xfrm flipH="1">
                <a:off x="2865438" y="2981326"/>
                <a:ext cx="2063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1" name="Line 597">
                <a:extLst>
                  <a:ext uri="{FF2B5EF4-FFF2-40B4-BE49-F238E27FC236}">
                    <a16:creationId xmlns:a16="http://schemas.microsoft.com/office/drawing/2014/main" id="{6650941C-B86C-4888-AE05-57386E7FB796}"/>
                  </a:ext>
                </a:extLst>
              </p:cNvPr>
              <p:cNvSpPr>
                <a:spLocks noChangeShapeType="1"/>
              </p:cNvSpPr>
              <p:nvPr/>
            </p:nvSpPr>
            <p:spPr bwMode="auto">
              <a:xfrm flipH="1">
                <a:off x="2865438" y="2976563"/>
                <a:ext cx="1587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2" name="Line 598">
                <a:extLst>
                  <a:ext uri="{FF2B5EF4-FFF2-40B4-BE49-F238E27FC236}">
                    <a16:creationId xmlns:a16="http://schemas.microsoft.com/office/drawing/2014/main" id="{74AC1B2C-D37F-4D47-8AA7-3B893FCF9249}"/>
                  </a:ext>
                </a:extLst>
              </p:cNvPr>
              <p:cNvSpPr>
                <a:spLocks noChangeShapeType="1"/>
              </p:cNvSpPr>
              <p:nvPr/>
            </p:nvSpPr>
            <p:spPr bwMode="auto">
              <a:xfrm flipH="1" flipV="1">
                <a:off x="2881313" y="2976563"/>
                <a:ext cx="476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3" name="Line 599">
                <a:extLst>
                  <a:ext uri="{FF2B5EF4-FFF2-40B4-BE49-F238E27FC236}">
                    <a16:creationId xmlns:a16="http://schemas.microsoft.com/office/drawing/2014/main" id="{BB562793-3422-4539-AC13-F876B3ADBE40}"/>
                  </a:ext>
                </a:extLst>
              </p:cNvPr>
              <p:cNvSpPr>
                <a:spLocks noChangeShapeType="1"/>
              </p:cNvSpPr>
              <p:nvPr/>
            </p:nvSpPr>
            <p:spPr bwMode="auto">
              <a:xfrm flipH="1" flipV="1">
                <a:off x="2903538" y="3001963"/>
                <a:ext cx="15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4" name="Line 600">
                <a:extLst>
                  <a:ext uri="{FF2B5EF4-FFF2-40B4-BE49-F238E27FC236}">
                    <a16:creationId xmlns:a16="http://schemas.microsoft.com/office/drawing/2014/main" id="{6B13A363-3338-40E8-AA92-F605EFEABB77}"/>
                  </a:ext>
                </a:extLst>
              </p:cNvPr>
              <p:cNvSpPr>
                <a:spLocks noChangeShapeType="1"/>
              </p:cNvSpPr>
              <p:nvPr/>
            </p:nvSpPr>
            <p:spPr bwMode="auto">
              <a:xfrm flipH="1" flipV="1">
                <a:off x="2903538" y="3001963"/>
                <a:ext cx="15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5" name="Line 601">
                <a:extLst>
                  <a:ext uri="{FF2B5EF4-FFF2-40B4-BE49-F238E27FC236}">
                    <a16:creationId xmlns:a16="http://schemas.microsoft.com/office/drawing/2014/main" id="{3B3D3F01-9CB6-4343-A705-2FE67C223607}"/>
                  </a:ext>
                </a:extLst>
              </p:cNvPr>
              <p:cNvSpPr>
                <a:spLocks noChangeShapeType="1"/>
              </p:cNvSpPr>
              <p:nvPr/>
            </p:nvSpPr>
            <p:spPr bwMode="auto">
              <a:xfrm flipH="1">
                <a:off x="2903538" y="2976563"/>
                <a:ext cx="17463"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6" name="Line 602">
                <a:extLst>
                  <a:ext uri="{FF2B5EF4-FFF2-40B4-BE49-F238E27FC236}">
                    <a16:creationId xmlns:a16="http://schemas.microsoft.com/office/drawing/2014/main" id="{A76E7A2B-0A4A-4E77-B160-8227B8F753E3}"/>
                  </a:ext>
                </a:extLst>
              </p:cNvPr>
              <p:cNvSpPr>
                <a:spLocks noChangeShapeType="1"/>
              </p:cNvSpPr>
              <p:nvPr/>
            </p:nvSpPr>
            <p:spPr bwMode="auto">
              <a:xfrm>
                <a:off x="2903538" y="3001963"/>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7" name="Line 603">
                <a:extLst>
                  <a:ext uri="{FF2B5EF4-FFF2-40B4-BE49-F238E27FC236}">
                    <a16:creationId xmlns:a16="http://schemas.microsoft.com/office/drawing/2014/main" id="{7BE515E6-A451-4607-8E46-C2F462AC3440}"/>
                  </a:ext>
                </a:extLst>
              </p:cNvPr>
              <p:cNvSpPr>
                <a:spLocks noChangeShapeType="1"/>
              </p:cNvSpPr>
              <p:nvPr/>
            </p:nvSpPr>
            <p:spPr bwMode="auto">
              <a:xfrm flipH="1">
                <a:off x="2933701" y="3025776"/>
                <a:ext cx="254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8" name="Line 604">
                <a:extLst>
                  <a:ext uri="{FF2B5EF4-FFF2-40B4-BE49-F238E27FC236}">
                    <a16:creationId xmlns:a16="http://schemas.microsoft.com/office/drawing/2014/main" id="{A35DB37C-5243-4597-9F19-5E5AE45CA7A4}"/>
                  </a:ext>
                </a:extLst>
              </p:cNvPr>
              <p:cNvSpPr>
                <a:spLocks noChangeShapeType="1"/>
              </p:cNvSpPr>
              <p:nvPr/>
            </p:nvSpPr>
            <p:spPr bwMode="auto">
              <a:xfrm flipH="1" flipV="1">
                <a:off x="2905126" y="3003551"/>
                <a:ext cx="28575"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9" name="Line 605">
                <a:extLst>
                  <a:ext uri="{FF2B5EF4-FFF2-40B4-BE49-F238E27FC236}">
                    <a16:creationId xmlns:a16="http://schemas.microsoft.com/office/drawing/2014/main" id="{E5A29C3E-DE23-4E7E-B407-411AAA5E890A}"/>
                  </a:ext>
                </a:extLst>
              </p:cNvPr>
              <p:cNvSpPr>
                <a:spLocks noChangeShapeType="1"/>
              </p:cNvSpPr>
              <p:nvPr/>
            </p:nvSpPr>
            <p:spPr bwMode="auto">
              <a:xfrm flipH="1" flipV="1">
                <a:off x="2905126" y="3003551"/>
                <a:ext cx="5397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0" name="Line 606">
                <a:extLst>
                  <a:ext uri="{FF2B5EF4-FFF2-40B4-BE49-F238E27FC236}">
                    <a16:creationId xmlns:a16="http://schemas.microsoft.com/office/drawing/2014/main" id="{22121A7E-D63F-44EE-A8F4-8EA9F705050D}"/>
                  </a:ext>
                </a:extLst>
              </p:cNvPr>
              <p:cNvSpPr>
                <a:spLocks noChangeShapeType="1"/>
              </p:cNvSpPr>
              <p:nvPr/>
            </p:nvSpPr>
            <p:spPr bwMode="auto">
              <a:xfrm flipH="1" flipV="1">
                <a:off x="2886076" y="2981326"/>
                <a:ext cx="17463"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1" name="Line 608">
                <a:extLst>
                  <a:ext uri="{FF2B5EF4-FFF2-40B4-BE49-F238E27FC236}">
                    <a16:creationId xmlns:a16="http://schemas.microsoft.com/office/drawing/2014/main" id="{AD2F91E0-0013-41E3-860E-B7D5BCF79F5E}"/>
                  </a:ext>
                </a:extLst>
              </p:cNvPr>
              <p:cNvSpPr>
                <a:spLocks noChangeShapeType="1"/>
              </p:cNvSpPr>
              <p:nvPr/>
            </p:nvSpPr>
            <p:spPr bwMode="auto">
              <a:xfrm flipH="1" flipV="1">
                <a:off x="2863850" y="2982913"/>
                <a:ext cx="39688"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2" name="Line 609">
                <a:extLst>
                  <a:ext uri="{FF2B5EF4-FFF2-40B4-BE49-F238E27FC236}">
                    <a16:creationId xmlns:a16="http://schemas.microsoft.com/office/drawing/2014/main" id="{4A724E15-9DC2-4BCC-AB16-D471AE8D50FD}"/>
                  </a:ext>
                </a:extLst>
              </p:cNvPr>
              <p:cNvSpPr>
                <a:spLocks noChangeShapeType="1"/>
              </p:cNvSpPr>
              <p:nvPr/>
            </p:nvSpPr>
            <p:spPr bwMode="auto">
              <a:xfrm flipH="1">
                <a:off x="2867025" y="3032126"/>
                <a:ext cx="6667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3" name="Line 610">
                <a:extLst>
                  <a:ext uri="{FF2B5EF4-FFF2-40B4-BE49-F238E27FC236}">
                    <a16:creationId xmlns:a16="http://schemas.microsoft.com/office/drawing/2014/main" id="{6C28EFFA-00EC-4330-85D1-774A7A85C69F}"/>
                  </a:ext>
                </a:extLst>
              </p:cNvPr>
              <p:cNvSpPr>
                <a:spLocks noChangeShapeType="1"/>
              </p:cNvSpPr>
              <p:nvPr/>
            </p:nvSpPr>
            <p:spPr bwMode="auto">
              <a:xfrm flipH="1">
                <a:off x="2867025" y="3001963"/>
                <a:ext cx="36513" cy="460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4" name="Line 611">
                <a:extLst>
                  <a:ext uri="{FF2B5EF4-FFF2-40B4-BE49-F238E27FC236}">
                    <a16:creationId xmlns:a16="http://schemas.microsoft.com/office/drawing/2014/main" id="{D1A0EE56-12CC-442C-BD33-F88688B4A292}"/>
                  </a:ext>
                </a:extLst>
              </p:cNvPr>
              <p:cNvSpPr>
                <a:spLocks noChangeShapeType="1"/>
              </p:cNvSpPr>
              <p:nvPr/>
            </p:nvSpPr>
            <p:spPr bwMode="auto">
              <a:xfrm flipH="1">
                <a:off x="2881313" y="2959101"/>
                <a:ext cx="53975"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5" name="Line 612">
                <a:extLst>
                  <a:ext uri="{FF2B5EF4-FFF2-40B4-BE49-F238E27FC236}">
                    <a16:creationId xmlns:a16="http://schemas.microsoft.com/office/drawing/2014/main" id="{E6A991C5-80BD-47BC-870B-81C34126951A}"/>
                  </a:ext>
                </a:extLst>
              </p:cNvPr>
              <p:cNvSpPr>
                <a:spLocks noChangeShapeType="1"/>
              </p:cNvSpPr>
              <p:nvPr/>
            </p:nvSpPr>
            <p:spPr bwMode="auto">
              <a:xfrm flipH="1">
                <a:off x="2886075" y="2976563"/>
                <a:ext cx="3492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6" name="Line 613">
                <a:extLst>
                  <a:ext uri="{FF2B5EF4-FFF2-40B4-BE49-F238E27FC236}">
                    <a16:creationId xmlns:a16="http://schemas.microsoft.com/office/drawing/2014/main" id="{FE1B9EDB-F656-4043-ABD1-F71A3D5C7F11}"/>
                  </a:ext>
                </a:extLst>
              </p:cNvPr>
              <p:cNvSpPr>
                <a:spLocks noChangeShapeType="1"/>
              </p:cNvSpPr>
              <p:nvPr/>
            </p:nvSpPr>
            <p:spPr bwMode="auto">
              <a:xfrm flipH="1">
                <a:off x="2921000" y="2959101"/>
                <a:ext cx="14288"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7" name="Line 614">
                <a:extLst>
                  <a:ext uri="{FF2B5EF4-FFF2-40B4-BE49-F238E27FC236}">
                    <a16:creationId xmlns:a16="http://schemas.microsoft.com/office/drawing/2014/main" id="{A4A44C2E-610B-4680-A465-68B1668625A6}"/>
                  </a:ext>
                </a:extLst>
              </p:cNvPr>
              <p:cNvSpPr>
                <a:spLocks noChangeShapeType="1"/>
              </p:cNvSpPr>
              <p:nvPr/>
            </p:nvSpPr>
            <p:spPr bwMode="auto">
              <a:xfrm flipH="1" flipV="1">
                <a:off x="2727325" y="2925763"/>
                <a:ext cx="133350" cy="571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8" name="Freeform 615">
                <a:extLst>
                  <a:ext uri="{FF2B5EF4-FFF2-40B4-BE49-F238E27FC236}">
                    <a16:creationId xmlns:a16="http://schemas.microsoft.com/office/drawing/2014/main" id="{77C537F3-8568-4FF4-B9B0-5A504A7935F2}"/>
                  </a:ext>
                </a:extLst>
              </p:cNvPr>
              <p:cNvSpPr>
                <a:spLocks/>
              </p:cNvSpPr>
              <p:nvPr/>
            </p:nvSpPr>
            <p:spPr bwMode="auto">
              <a:xfrm>
                <a:off x="2636838" y="3041651"/>
                <a:ext cx="230188" cy="26988"/>
              </a:xfrm>
              <a:custGeom>
                <a:avLst/>
                <a:gdLst>
                  <a:gd name="T0" fmla="*/ 145 w 145"/>
                  <a:gd name="T1" fmla="*/ 4 h 17"/>
                  <a:gd name="T2" fmla="*/ 97 w 145"/>
                  <a:gd name="T3" fmla="*/ 17 h 17"/>
                  <a:gd name="T4" fmla="*/ 0 w 145"/>
                  <a:gd name="T5" fmla="*/ 0 h 17"/>
                </a:gdLst>
                <a:ahLst/>
                <a:cxnLst>
                  <a:cxn ang="0">
                    <a:pos x="T0" y="T1"/>
                  </a:cxn>
                  <a:cxn ang="0">
                    <a:pos x="T2" y="T3"/>
                  </a:cxn>
                  <a:cxn ang="0">
                    <a:pos x="T4" y="T5"/>
                  </a:cxn>
                </a:cxnLst>
                <a:rect l="0" t="0" r="r" b="b"/>
                <a:pathLst>
                  <a:path w="145" h="17">
                    <a:moveTo>
                      <a:pt x="145" y="4"/>
                    </a:moveTo>
                    <a:lnTo>
                      <a:pt x="97" y="17"/>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9" name="Line 616">
                <a:extLst>
                  <a:ext uri="{FF2B5EF4-FFF2-40B4-BE49-F238E27FC236}">
                    <a16:creationId xmlns:a16="http://schemas.microsoft.com/office/drawing/2014/main" id="{B6DFDDED-C63E-49D2-BAE5-D06A04FD454D}"/>
                  </a:ext>
                </a:extLst>
              </p:cNvPr>
              <p:cNvSpPr>
                <a:spLocks noChangeShapeType="1"/>
              </p:cNvSpPr>
              <p:nvPr/>
            </p:nvSpPr>
            <p:spPr bwMode="auto">
              <a:xfrm flipH="1" flipV="1">
                <a:off x="2789238" y="2884488"/>
                <a:ext cx="174625"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0" name="Freeform 617">
                <a:extLst>
                  <a:ext uri="{FF2B5EF4-FFF2-40B4-BE49-F238E27FC236}">
                    <a16:creationId xmlns:a16="http://schemas.microsoft.com/office/drawing/2014/main" id="{48D5D285-4B09-42E9-92E8-C39CF082DEE2}"/>
                  </a:ext>
                </a:extLst>
              </p:cNvPr>
              <p:cNvSpPr>
                <a:spLocks/>
              </p:cNvSpPr>
              <p:nvPr/>
            </p:nvSpPr>
            <p:spPr bwMode="auto">
              <a:xfrm>
                <a:off x="2463800" y="2795588"/>
                <a:ext cx="500063" cy="127000"/>
              </a:xfrm>
              <a:custGeom>
                <a:avLst/>
                <a:gdLst>
                  <a:gd name="T0" fmla="*/ 315 w 315"/>
                  <a:gd name="T1" fmla="*/ 80 h 80"/>
                  <a:gd name="T2" fmla="*/ 205 w 315"/>
                  <a:gd name="T3" fmla="*/ 24 h 80"/>
                  <a:gd name="T4" fmla="*/ 0 w 315"/>
                  <a:gd name="T5" fmla="*/ 0 h 80"/>
                </a:gdLst>
                <a:ahLst/>
                <a:cxnLst>
                  <a:cxn ang="0">
                    <a:pos x="T0" y="T1"/>
                  </a:cxn>
                  <a:cxn ang="0">
                    <a:pos x="T2" y="T3"/>
                  </a:cxn>
                  <a:cxn ang="0">
                    <a:pos x="T4" y="T5"/>
                  </a:cxn>
                </a:cxnLst>
                <a:rect l="0" t="0" r="r" b="b"/>
                <a:pathLst>
                  <a:path w="315" h="80">
                    <a:moveTo>
                      <a:pt x="315" y="80"/>
                    </a:moveTo>
                    <a:lnTo>
                      <a:pt x="205" y="24"/>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1" name="Freeform 618">
                <a:extLst>
                  <a:ext uri="{FF2B5EF4-FFF2-40B4-BE49-F238E27FC236}">
                    <a16:creationId xmlns:a16="http://schemas.microsoft.com/office/drawing/2014/main" id="{54D4ED2D-17D4-43E2-8948-CAE8F1CC3C79}"/>
                  </a:ext>
                </a:extLst>
              </p:cNvPr>
              <p:cNvSpPr>
                <a:spLocks/>
              </p:cNvSpPr>
              <p:nvPr/>
            </p:nvSpPr>
            <p:spPr bwMode="auto">
              <a:xfrm>
                <a:off x="2593975" y="2697163"/>
                <a:ext cx="303213" cy="63500"/>
              </a:xfrm>
              <a:custGeom>
                <a:avLst/>
                <a:gdLst>
                  <a:gd name="T0" fmla="*/ 191 w 191"/>
                  <a:gd name="T1" fmla="*/ 40 h 40"/>
                  <a:gd name="T2" fmla="*/ 124 w 191"/>
                  <a:gd name="T3" fmla="*/ 0 h 40"/>
                  <a:gd name="T4" fmla="*/ 0 w 191"/>
                  <a:gd name="T5" fmla="*/ 28 h 40"/>
                </a:gdLst>
                <a:ahLst/>
                <a:cxnLst>
                  <a:cxn ang="0">
                    <a:pos x="T0" y="T1"/>
                  </a:cxn>
                  <a:cxn ang="0">
                    <a:pos x="T2" y="T3"/>
                  </a:cxn>
                  <a:cxn ang="0">
                    <a:pos x="T4" y="T5"/>
                  </a:cxn>
                </a:cxnLst>
                <a:rect l="0" t="0" r="r" b="b"/>
                <a:pathLst>
                  <a:path w="191" h="40">
                    <a:moveTo>
                      <a:pt x="191" y="40"/>
                    </a:moveTo>
                    <a:lnTo>
                      <a:pt x="124" y="0"/>
                    </a:lnTo>
                    <a:lnTo>
                      <a:pt x="0" y="2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2" name="Line 619">
                <a:extLst>
                  <a:ext uri="{FF2B5EF4-FFF2-40B4-BE49-F238E27FC236}">
                    <a16:creationId xmlns:a16="http://schemas.microsoft.com/office/drawing/2014/main" id="{787B1596-2367-477D-81D7-CD79CD4FA18B}"/>
                  </a:ext>
                </a:extLst>
              </p:cNvPr>
              <p:cNvSpPr>
                <a:spLocks noChangeShapeType="1"/>
              </p:cNvSpPr>
              <p:nvPr/>
            </p:nvSpPr>
            <p:spPr bwMode="auto">
              <a:xfrm flipH="1" flipV="1">
                <a:off x="2789238" y="2884488"/>
                <a:ext cx="92075" cy="920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3" name="Line 620">
                <a:extLst>
                  <a:ext uri="{FF2B5EF4-FFF2-40B4-BE49-F238E27FC236}">
                    <a16:creationId xmlns:a16="http://schemas.microsoft.com/office/drawing/2014/main" id="{713CBF60-ACA4-4964-99BE-61E76179E392}"/>
                  </a:ext>
                </a:extLst>
              </p:cNvPr>
              <p:cNvSpPr>
                <a:spLocks noChangeShapeType="1"/>
              </p:cNvSpPr>
              <p:nvPr/>
            </p:nvSpPr>
            <p:spPr bwMode="auto">
              <a:xfrm flipH="1" flipV="1">
                <a:off x="2365375" y="2663826"/>
                <a:ext cx="84138" cy="1127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4" name="Line 621">
                <a:extLst>
                  <a:ext uri="{FF2B5EF4-FFF2-40B4-BE49-F238E27FC236}">
                    <a16:creationId xmlns:a16="http://schemas.microsoft.com/office/drawing/2014/main" id="{F8926819-17E3-45C2-9FB0-919B532735F8}"/>
                  </a:ext>
                </a:extLst>
              </p:cNvPr>
              <p:cNvSpPr>
                <a:spLocks noChangeShapeType="1"/>
              </p:cNvSpPr>
              <p:nvPr/>
            </p:nvSpPr>
            <p:spPr bwMode="auto">
              <a:xfrm>
                <a:off x="2365375" y="2663826"/>
                <a:ext cx="209550" cy="714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5" name="Freeform 622">
                <a:extLst>
                  <a:ext uri="{FF2B5EF4-FFF2-40B4-BE49-F238E27FC236}">
                    <a16:creationId xmlns:a16="http://schemas.microsoft.com/office/drawing/2014/main" id="{4A276692-C683-4507-B88A-521DAD918B48}"/>
                  </a:ext>
                </a:extLst>
              </p:cNvPr>
              <p:cNvSpPr>
                <a:spLocks/>
              </p:cNvSpPr>
              <p:nvPr/>
            </p:nvSpPr>
            <p:spPr bwMode="auto">
              <a:xfrm>
                <a:off x="2574925" y="2663826"/>
                <a:ext cx="341313" cy="87313"/>
              </a:xfrm>
              <a:custGeom>
                <a:avLst/>
                <a:gdLst>
                  <a:gd name="T0" fmla="*/ 215 w 215"/>
                  <a:gd name="T1" fmla="*/ 55 h 55"/>
                  <a:gd name="T2" fmla="*/ 137 w 215"/>
                  <a:gd name="T3" fmla="*/ 0 h 55"/>
                  <a:gd name="T4" fmla="*/ 0 w 215"/>
                  <a:gd name="T5" fmla="*/ 45 h 55"/>
                </a:gdLst>
                <a:ahLst/>
                <a:cxnLst>
                  <a:cxn ang="0">
                    <a:pos x="T0" y="T1"/>
                  </a:cxn>
                  <a:cxn ang="0">
                    <a:pos x="T2" y="T3"/>
                  </a:cxn>
                  <a:cxn ang="0">
                    <a:pos x="T4" y="T5"/>
                  </a:cxn>
                </a:cxnLst>
                <a:rect l="0" t="0" r="r" b="b"/>
                <a:pathLst>
                  <a:path w="215" h="55">
                    <a:moveTo>
                      <a:pt x="215" y="55"/>
                    </a:moveTo>
                    <a:lnTo>
                      <a:pt x="137" y="0"/>
                    </a:lnTo>
                    <a:lnTo>
                      <a:pt x="0" y="4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6" name="Line 623">
                <a:extLst>
                  <a:ext uri="{FF2B5EF4-FFF2-40B4-BE49-F238E27FC236}">
                    <a16:creationId xmlns:a16="http://schemas.microsoft.com/office/drawing/2014/main" id="{975FC73E-CAB1-421E-A866-935194796EAB}"/>
                  </a:ext>
                </a:extLst>
              </p:cNvPr>
              <p:cNvSpPr>
                <a:spLocks noChangeShapeType="1"/>
              </p:cNvSpPr>
              <p:nvPr/>
            </p:nvSpPr>
            <p:spPr bwMode="auto">
              <a:xfrm flipH="1">
                <a:off x="2449513" y="2760663"/>
                <a:ext cx="195263"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7" name="Line 624">
                <a:extLst>
                  <a:ext uri="{FF2B5EF4-FFF2-40B4-BE49-F238E27FC236}">
                    <a16:creationId xmlns:a16="http://schemas.microsoft.com/office/drawing/2014/main" id="{AAA080C5-8738-4E7A-A57A-F4BA8CD9FF93}"/>
                  </a:ext>
                </a:extLst>
              </p:cNvPr>
              <p:cNvSpPr>
                <a:spLocks noChangeShapeType="1"/>
              </p:cNvSpPr>
              <p:nvPr/>
            </p:nvSpPr>
            <p:spPr bwMode="auto">
              <a:xfrm>
                <a:off x="2593975" y="2741613"/>
                <a:ext cx="50800"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8" name="Line 625">
                <a:extLst>
                  <a:ext uri="{FF2B5EF4-FFF2-40B4-BE49-F238E27FC236}">
                    <a16:creationId xmlns:a16="http://schemas.microsoft.com/office/drawing/2014/main" id="{E8FD783D-D52B-4D19-9780-1423C04C5659}"/>
                  </a:ext>
                </a:extLst>
              </p:cNvPr>
              <p:cNvSpPr>
                <a:spLocks noChangeShapeType="1"/>
              </p:cNvSpPr>
              <p:nvPr/>
            </p:nvSpPr>
            <p:spPr bwMode="auto">
              <a:xfrm flipH="1" flipV="1">
                <a:off x="2479675" y="2817813"/>
                <a:ext cx="211138" cy="936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9" name="Line 626">
                <a:extLst>
                  <a:ext uri="{FF2B5EF4-FFF2-40B4-BE49-F238E27FC236}">
                    <a16:creationId xmlns:a16="http://schemas.microsoft.com/office/drawing/2014/main" id="{A0C3ECBB-4027-471F-AB96-34329CF8F38A}"/>
                  </a:ext>
                </a:extLst>
              </p:cNvPr>
              <p:cNvSpPr>
                <a:spLocks noChangeShapeType="1"/>
              </p:cNvSpPr>
              <p:nvPr/>
            </p:nvSpPr>
            <p:spPr bwMode="auto">
              <a:xfrm flipH="1">
                <a:off x="2609850" y="2981326"/>
                <a:ext cx="34925"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0" name="Line 627">
                <a:extLst>
                  <a:ext uri="{FF2B5EF4-FFF2-40B4-BE49-F238E27FC236}">
                    <a16:creationId xmlns:a16="http://schemas.microsoft.com/office/drawing/2014/main" id="{7FF56435-0DFD-46BD-84F0-7E0B774648E5}"/>
                  </a:ext>
                </a:extLst>
              </p:cNvPr>
              <p:cNvSpPr>
                <a:spLocks noChangeShapeType="1"/>
              </p:cNvSpPr>
              <p:nvPr/>
            </p:nvSpPr>
            <p:spPr bwMode="auto">
              <a:xfrm flipH="1">
                <a:off x="2587625" y="2911476"/>
                <a:ext cx="103188"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1" name="Line 628">
                <a:extLst>
                  <a:ext uri="{FF2B5EF4-FFF2-40B4-BE49-F238E27FC236}">
                    <a16:creationId xmlns:a16="http://schemas.microsoft.com/office/drawing/2014/main" id="{3E7544AB-68DC-4A63-933B-FA874EEB06D8}"/>
                  </a:ext>
                </a:extLst>
              </p:cNvPr>
              <p:cNvSpPr>
                <a:spLocks noChangeShapeType="1"/>
              </p:cNvSpPr>
              <p:nvPr/>
            </p:nvSpPr>
            <p:spPr bwMode="auto">
              <a:xfrm flipH="1" flipV="1">
                <a:off x="2587625" y="2936876"/>
                <a:ext cx="88900"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2" name="Line 629">
                <a:extLst>
                  <a:ext uri="{FF2B5EF4-FFF2-40B4-BE49-F238E27FC236}">
                    <a16:creationId xmlns:a16="http://schemas.microsoft.com/office/drawing/2014/main" id="{CCE74CE0-05D7-4506-B420-12386C1B1AC9}"/>
                  </a:ext>
                </a:extLst>
              </p:cNvPr>
              <p:cNvSpPr>
                <a:spLocks noChangeShapeType="1"/>
              </p:cNvSpPr>
              <p:nvPr/>
            </p:nvSpPr>
            <p:spPr bwMode="auto">
              <a:xfrm flipH="1" flipV="1">
                <a:off x="2587625" y="2973388"/>
                <a:ext cx="5715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3" name="Freeform 630">
                <a:extLst>
                  <a:ext uri="{FF2B5EF4-FFF2-40B4-BE49-F238E27FC236}">
                    <a16:creationId xmlns:a16="http://schemas.microsoft.com/office/drawing/2014/main" id="{98E09182-40D9-4C7A-9CD2-AA0886E6F44F}"/>
                  </a:ext>
                </a:extLst>
              </p:cNvPr>
              <p:cNvSpPr>
                <a:spLocks/>
              </p:cNvSpPr>
              <p:nvPr/>
            </p:nvSpPr>
            <p:spPr bwMode="auto">
              <a:xfrm>
                <a:off x="3197225" y="2357438"/>
                <a:ext cx="465138" cy="279400"/>
              </a:xfrm>
              <a:custGeom>
                <a:avLst/>
                <a:gdLst>
                  <a:gd name="T0" fmla="*/ 293 w 293"/>
                  <a:gd name="T1" fmla="*/ 148 h 176"/>
                  <a:gd name="T2" fmla="*/ 143 w 293"/>
                  <a:gd name="T3" fmla="*/ 0 h 176"/>
                  <a:gd name="T4" fmla="*/ 77 w 293"/>
                  <a:gd name="T5" fmla="*/ 84 h 176"/>
                  <a:gd name="T6" fmla="*/ 0 w 293"/>
                  <a:gd name="T7" fmla="*/ 176 h 176"/>
                </a:gdLst>
                <a:ahLst/>
                <a:cxnLst>
                  <a:cxn ang="0">
                    <a:pos x="T0" y="T1"/>
                  </a:cxn>
                  <a:cxn ang="0">
                    <a:pos x="T2" y="T3"/>
                  </a:cxn>
                  <a:cxn ang="0">
                    <a:pos x="T4" y="T5"/>
                  </a:cxn>
                  <a:cxn ang="0">
                    <a:pos x="T6" y="T7"/>
                  </a:cxn>
                </a:cxnLst>
                <a:rect l="0" t="0" r="r" b="b"/>
                <a:pathLst>
                  <a:path w="293" h="176">
                    <a:moveTo>
                      <a:pt x="293" y="148"/>
                    </a:moveTo>
                    <a:lnTo>
                      <a:pt x="143" y="0"/>
                    </a:lnTo>
                    <a:lnTo>
                      <a:pt x="77" y="84"/>
                    </a:lnTo>
                    <a:lnTo>
                      <a:pt x="0" y="176"/>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 name="Line 631">
                <a:extLst>
                  <a:ext uri="{FF2B5EF4-FFF2-40B4-BE49-F238E27FC236}">
                    <a16:creationId xmlns:a16="http://schemas.microsoft.com/office/drawing/2014/main" id="{5FD1010E-9F10-4AB2-A898-054E02C9EF11}"/>
                  </a:ext>
                </a:extLst>
              </p:cNvPr>
              <p:cNvSpPr>
                <a:spLocks noChangeShapeType="1"/>
              </p:cNvSpPr>
              <p:nvPr/>
            </p:nvSpPr>
            <p:spPr bwMode="auto">
              <a:xfrm>
                <a:off x="3049588" y="2967038"/>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5" name="Line 632">
                <a:extLst>
                  <a:ext uri="{FF2B5EF4-FFF2-40B4-BE49-F238E27FC236}">
                    <a16:creationId xmlns:a16="http://schemas.microsoft.com/office/drawing/2014/main" id="{757BBA6C-499A-403E-9175-4646D86C9403}"/>
                  </a:ext>
                </a:extLst>
              </p:cNvPr>
              <p:cNvSpPr>
                <a:spLocks noChangeShapeType="1"/>
              </p:cNvSpPr>
              <p:nvPr/>
            </p:nvSpPr>
            <p:spPr bwMode="auto">
              <a:xfrm flipH="1">
                <a:off x="3049588" y="2960688"/>
                <a:ext cx="650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6" name="Line 633">
                <a:extLst>
                  <a:ext uri="{FF2B5EF4-FFF2-40B4-BE49-F238E27FC236}">
                    <a16:creationId xmlns:a16="http://schemas.microsoft.com/office/drawing/2014/main" id="{C0358148-B7B6-4309-B84A-35533AD9AE60}"/>
                  </a:ext>
                </a:extLst>
              </p:cNvPr>
              <p:cNvSpPr>
                <a:spLocks noChangeShapeType="1"/>
              </p:cNvSpPr>
              <p:nvPr/>
            </p:nvSpPr>
            <p:spPr bwMode="auto">
              <a:xfrm flipH="1" flipV="1">
                <a:off x="2970213" y="2925763"/>
                <a:ext cx="28575"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7" name="Line 634">
                <a:extLst>
                  <a:ext uri="{FF2B5EF4-FFF2-40B4-BE49-F238E27FC236}">
                    <a16:creationId xmlns:a16="http://schemas.microsoft.com/office/drawing/2014/main" id="{9F57F3DF-2A51-4DC5-90C4-17D2701B6FD7}"/>
                  </a:ext>
                </a:extLst>
              </p:cNvPr>
              <p:cNvSpPr>
                <a:spLocks noChangeShapeType="1"/>
              </p:cNvSpPr>
              <p:nvPr/>
            </p:nvSpPr>
            <p:spPr bwMode="auto">
              <a:xfrm flipH="1" flipV="1">
                <a:off x="2998788" y="2938463"/>
                <a:ext cx="42863"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8" name="Line 635">
                <a:extLst>
                  <a:ext uri="{FF2B5EF4-FFF2-40B4-BE49-F238E27FC236}">
                    <a16:creationId xmlns:a16="http://schemas.microsoft.com/office/drawing/2014/main" id="{08E68039-5DAB-448F-9A30-9482EDFD6923}"/>
                  </a:ext>
                </a:extLst>
              </p:cNvPr>
              <p:cNvSpPr>
                <a:spLocks noChangeShapeType="1"/>
              </p:cNvSpPr>
              <p:nvPr/>
            </p:nvSpPr>
            <p:spPr bwMode="auto">
              <a:xfrm flipH="1" flipV="1">
                <a:off x="3049588" y="2967038"/>
                <a:ext cx="49213"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9" name="Line 636">
                <a:extLst>
                  <a:ext uri="{FF2B5EF4-FFF2-40B4-BE49-F238E27FC236}">
                    <a16:creationId xmlns:a16="http://schemas.microsoft.com/office/drawing/2014/main" id="{79CE3B26-A9DC-43D7-B290-96ABEF7FB355}"/>
                  </a:ext>
                </a:extLst>
              </p:cNvPr>
              <p:cNvSpPr>
                <a:spLocks noChangeShapeType="1"/>
              </p:cNvSpPr>
              <p:nvPr/>
            </p:nvSpPr>
            <p:spPr bwMode="auto">
              <a:xfrm flipH="1" flipV="1">
                <a:off x="2998788" y="2938463"/>
                <a:ext cx="115888"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0" name="Line 637">
                <a:extLst>
                  <a:ext uri="{FF2B5EF4-FFF2-40B4-BE49-F238E27FC236}">
                    <a16:creationId xmlns:a16="http://schemas.microsoft.com/office/drawing/2014/main" id="{C0ED1F8E-9468-4879-B356-0FFDAAA44DA1}"/>
                  </a:ext>
                </a:extLst>
              </p:cNvPr>
              <p:cNvSpPr>
                <a:spLocks noChangeShapeType="1"/>
              </p:cNvSpPr>
              <p:nvPr/>
            </p:nvSpPr>
            <p:spPr bwMode="auto">
              <a:xfrm flipH="1">
                <a:off x="2998788" y="2898776"/>
                <a:ext cx="123825"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1" name="Line 638">
                <a:extLst>
                  <a:ext uri="{FF2B5EF4-FFF2-40B4-BE49-F238E27FC236}">
                    <a16:creationId xmlns:a16="http://schemas.microsoft.com/office/drawing/2014/main" id="{D630CDDE-63EE-4A86-8719-942010ED3392}"/>
                  </a:ext>
                </a:extLst>
              </p:cNvPr>
              <p:cNvSpPr>
                <a:spLocks noChangeShapeType="1"/>
              </p:cNvSpPr>
              <p:nvPr/>
            </p:nvSpPr>
            <p:spPr bwMode="auto">
              <a:xfrm flipH="1" flipV="1">
                <a:off x="3041650" y="2963863"/>
                <a:ext cx="793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2" name="Line 639">
                <a:extLst>
                  <a:ext uri="{FF2B5EF4-FFF2-40B4-BE49-F238E27FC236}">
                    <a16:creationId xmlns:a16="http://schemas.microsoft.com/office/drawing/2014/main" id="{25E71FBE-6424-40F9-B436-7F2D6F20FD1A}"/>
                  </a:ext>
                </a:extLst>
              </p:cNvPr>
              <p:cNvSpPr>
                <a:spLocks noChangeShapeType="1"/>
              </p:cNvSpPr>
              <p:nvPr/>
            </p:nvSpPr>
            <p:spPr bwMode="auto">
              <a:xfrm flipH="1" flipV="1">
                <a:off x="3041650" y="2963863"/>
                <a:ext cx="793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3" name="Line 640">
                <a:extLst>
                  <a:ext uri="{FF2B5EF4-FFF2-40B4-BE49-F238E27FC236}">
                    <a16:creationId xmlns:a16="http://schemas.microsoft.com/office/drawing/2014/main" id="{807E7CB2-200E-4FED-9050-601761E34614}"/>
                  </a:ext>
                </a:extLst>
              </p:cNvPr>
              <p:cNvSpPr>
                <a:spLocks noChangeShapeType="1"/>
              </p:cNvSpPr>
              <p:nvPr/>
            </p:nvSpPr>
            <p:spPr bwMode="auto">
              <a:xfrm flipH="1">
                <a:off x="3267075" y="2946401"/>
                <a:ext cx="47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4" name="Line 641">
                <a:extLst>
                  <a:ext uri="{FF2B5EF4-FFF2-40B4-BE49-F238E27FC236}">
                    <a16:creationId xmlns:a16="http://schemas.microsoft.com/office/drawing/2014/main" id="{C5DFBC94-33F7-4916-B078-1326664B3F55}"/>
                  </a:ext>
                </a:extLst>
              </p:cNvPr>
              <p:cNvSpPr>
                <a:spLocks noChangeShapeType="1"/>
              </p:cNvSpPr>
              <p:nvPr/>
            </p:nvSpPr>
            <p:spPr bwMode="auto">
              <a:xfrm flipH="1">
                <a:off x="3268663" y="2946401"/>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5" name="Line 642">
                <a:extLst>
                  <a:ext uri="{FF2B5EF4-FFF2-40B4-BE49-F238E27FC236}">
                    <a16:creationId xmlns:a16="http://schemas.microsoft.com/office/drawing/2014/main" id="{EDF14922-0F99-4469-B781-2C08F972E2BE}"/>
                  </a:ext>
                </a:extLst>
              </p:cNvPr>
              <p:cNvSpPr>
                <a:spLocks noChangeShapeType="1"/>
              </p:cNvSpPr>
              <p:nvPr/>
            </p:nvSpPr>
            <p:spPr bwMode="auto">
              <a:xfrm flipH="1">
                <a:off x="3267075" y="2946401"/>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6" name="Line 643">
                <a:extLst>
                  <a:ext uri="{FF2B5EF4-FFF2-40B4-BE49-F238E27FC236}">
                    <a16:creationId xmlns:a16="http://schemas.microsoft.com/office/drawing/2014/main" id="{83CD46DD-C2AE-4003-B16F-44B9690BA608}"/>
                  </a:ext>
                </a:extLst>
              </p:cNvPr>
              <p:cNvSpPr>
                <a:spLocks noChangeShapeType="1"/>
              </p:cNvSpPr>
              <p:nvPr/>
            </p:nvSpPr>
            <p:spPr bwMode="auto">
              <a:xfrm flipH="1">
                <a:off x="3214688" y="2946401"/>
                <a:ext cx="5238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7" name="Line 644">
                <a:extLst>
                  <a:ext uri="{FF2B5EF4-FFF2-40B4-BE49-F238E27FC236}">
                    <a16:creationId xmlns:a16="http://schemas.microsoft.com/office/drawing/2014/main" id="{8836582D-DFE3-44A9-A7CB-49C9714BC781}"/>
                  </a:ext>
                </a:extLst>
              </p:cNvPr>
              <p:cNvSpPr>
                <a:spLocks noChangeShapeType="1"/>
              </p:cNvSpPr>
              <p:nvPr/>
            </p:nvSpPr>
            <p:spPr bwMode="auto">
              <a:xfrm flipH="1" flipV="1">
                <a:off x="3252788" y="2987676"/>
                <a:ext cx="19050"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8" name="Line 645">
                <a:extLst>
                  <a:ext uri="{FF2B5EF4-FFF2-40B4-BE49-F238E27FC236}">
                    <a16:creationId xmlns:a16="http://schemas.microsoft.com/office/drawing/2014/main" id="{51AE7B9C-F99B-4FF2-BDB9-769DFDF685C9}"/>
                  </a:ext>
                </a:extLst>
              </p:cNvPr>
              <p:cNvSpPr>
                <a:spLocks noChangeShapeType="1"/>
              </p:cNvSpPr>
              <p:nvPr/>
            </p:nvSpPr>
            <p:spPr bwMode="auto">
              <a:xfrm flipH="1" flipV="1">
                <a:off x="3146425" y="2890838"/>
                <a:ext cx="122238" cy="555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9" name="Line 646">
                <a:extLst>
                  <a:ext uri="{FF2B5EF4-FFF2-40B4-BE49-F238E27FC236}">
                    <a16:creationId xmlns:a16="http://schemas.microsoft.com/office/drawing/2014/main" id="{09FF5F16-C509-4A85-A5F3-D6CF63ABB02C}"/>
                  </a:ext>
                </a:extLst>
              </p:cNvPr>
              <p:cNvSpPr>
                <a:spLocks noChangeShapeType="1"/>
              </p:cNvSpPr>
              <p:nvPr/>
            </p:nvSpPr>
            <p:spPr bwMode="auto">
              <a:xfrm flipH="1" flipV="1">
                <a:off x="3170238" y="2971801"/>
                <a:ext cx="82550"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0" name="Line 647">
                <a:extLst>
                  <a:ext uri="{FF2B5EF4-FFF2-40B4-BE49-F238E27FC236}">
                    <a16:creationId xmlns:a16="http://schemas.microsoft.com/office/drawing/2014/main" id="{A852D30B-C403-4A23-8F51-877F5B3B7AB4}"/>
                  </a:ext>
                </a:extLst>
              </p:cNvPr>
              <p:cNvSpPr>
                <a:spLocks noChangeShapeType="1"/>
              </p:cNvSpPr>
              <p:nvPr/>
            </p:nvSpPr>
            <p:spPr bwMode="auto">
              <a:xfrm flipH="1" flipV="1">
                <a:off x="3214688" y="2960688"/>
                <a:ext cx="38100"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1" name="Line 648">
                <a:extLst>
                  <a:ext uri="{FF2B5EF4-FFF2-40B4-BE49-F238E27FC236}">
                    <a16:creationId xmlns:a16="http://schemas.microsoft.com/office/drawing/2014/main" id="{EC4B3CC9-8FCE-4D3C-BDD9-A4A23221E421}"/>
                  </a:ext>
                </a:extLst>
              </p:cNvPr>
              <p:cNvSpPr>
                <a:spLocks noChangeShapeType="1"/>
              </p:cNvSpPr>
              <p:nvPr/>
            </p:nvSpPr>
            <p:spPr bwMode="auto">
              <a:xfrm flipH="1">
                <a:off x="3170238" y="2960688"/>
                <a:ext cx="44450"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2" name="Line 649">
                <a:extLst>
                  <a:ext uri="{FF2B5EF4-FFF2-40B4-BE49-F238E27FC236}">
                    <a16:creationId xmlns:a16="http://schemas.microsoft.com/office/drawing/2014/main" id="{EE334E14-87A1-4035-B90A-1BF94DBEDE1D}"/>
                  </a:ext>
                </a:extLst>
              </p:cNvPr>
              <p:cNvSpPr>
                <a:spLocks noChangeShapeType="1"/>
              </p:cNvSpPr>
              <p:nvPr/>
            </p:nvSpPr>
            <p:spPr bwMode="auto">
              <a:xfrm flipH="1">
                <a:off x="3203575" y="2946401"/>
                <a:ext cx="635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3" name="Line 650">
                <a:extLst>
                  <a:ext uri="{FF2B5EF4-FFF2-40B4-BE49-F238E27FC236}">
                    <a16:creationId xmlns:a16="http://schemas.microsoft.com/office/drawing/2014/main" id="{CC805748-8A02-4698-92E4-24D3297AD0D4}"/>
                  </a:ext>
                </a:extLst>
              </p:cNvPr>
              <p:cNvSpPr>
                <a:spLocks noChangeShapeType="1"/>
              </p:cNvSpPr>
              <p:nvPr/>
            </p:nvSpPr>
            <p:spPr bwMode="auto">
              <a:xfrm flipH="1" flipV="1">
                <a:off x="3203575" y="2952751"/>
                <a:ext cx="111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4" name="Freeform 651">
                <a:extLst>
                  <a:ext uri="{FF2B5EF4-FFF2-40B4-BE49-F238E27FC236}">
                    <a16:creationId xmlns:a16="http://schemas.microsoft.com/office/drawing/2014/main" id="{50E6A54D-A9FA-468B-8BCE-93BAC7EAC337}"/>
                  </a:ext>
                </a:extLst>
              </p:cNvPr>
              <p:cNvSpPr>
                <a:spLocks noEditPoints="1"/>
              </p:cNvSpPr>
              <p:nvPr/>
            </p:nvSpPr>
            <p:spPr bwMode="auto">
              <a:xfrm>
                <a:off x="1524000" y="2401888"/>
                <a:ext cx="2471738" cy="652463"/>
              </a:xfrm>
              <a:custGeom>
                <a:avLst/>
                <a:gdLst>
                  <a:gd name="T0" fmla="*/ 1037 w 1557"/>
                  <a:gd name="T1" fmla="*/ 359 h 411"/>
                  <a:gd name="T2" fmla="*/ 992 w 1557"/>
                  <a:gd name="T3" fmla="*/ 370 h 411"/>
                  <a:gd name="T4" fmla="*/ 1199 w 1557"/>
                  <a:gd name="T5" fmla="*/ 389 h 411"/>
                  <a:gd name="T6" fmla="*/ 1199 w 1557"/>
                  <a:gd name="T7" fmla="*/ 389 h 411"/>
                  <a:gd name="T8" fmla="*/ 1199 w 1557"/>
                  <a:gd name="T9" fmla="*/ 389 h 411"/>
                  <a:gd name="T10" fmla="*/ 1101 w 1557"/>
                  <a:gd name="T11" fmla="*/ 376 h 411"/>
                  <a:gd name="T12" fmla="*/ 950 w 1557"/>
                  <a:gd name="T13" fmla="*/ 274 h 411"/>
                  <a:gd name="T14" fmla="*/ 950 w 1557"/>
                  <a:gd name="T15" fmla="*/ 274 h 411"/>
                  <a:gd name="T16" fmla="*/ 907 w 1557"/>
                  <a:gd name="T17" fmla="*/ 328 h 411"/>
                  <a:gd name="T18" fmla="*/ 961 w 1557"/>
                  <a:gd name="T19" fmla="*/ 356 h 411"/>
                  <a:gd name="T20" fmla="*/ 58 w 1557"/>
                  <a:gd name="T21" fmla="*/ 90 h 411"/>
                  <a:gd name="T22" fmla="*/ 64 w 1557"/>
                  <a:gd name="T23" fmla="*/ 82 h 411"/>
                  <a:gd name="T24" fmla="*/ 64 w 1557"/>
                  <a:gd name="T25" fmla="*/ 82 h 411"/>
                  <a:gd name="T26" fmla="*/ 27 w 1557"/>
                  <a:gd name="T27" fmla="*/ 110 h 411"/>
                  <a:gd name="T28" fmla="*/ 30 w 1557"/>
                  <a:gd name="T29" fmla="*/ 115 h 411"/>
                  <a:gd name="T30" fmla="*/ 16 w 1557"/>
                  <a:gd name="T31" fmla="*/ 162 h 411"/>
                  <a:gd name="T32" fmla="*/ 16 w 1557"/>
                  <a:gd name="T33" fmla="*/ 162 h 411"/>
                  <a:gd name="T34" fmla="*/ 46 w 1557"/>
                  <a:gd name="T35" fmla="*/ 152 h 411"/>
                  <a:gd name="T36" fmla="*/ 46 w 1557"/>
                  <a:gd name="T37" fmla="*/ 152 h 411"/>
                  <a:gd name="T38" fmla="*/ 57 w 1557"/>
                  <a:gd name="T39" fmla="*/ 161 h 411"/>
                  <a:gd name="T40" fmla="*/ 43 w 1557"/>
                  <a:gd name="T41" fmla="*/ 144 h 411"/>
                  <a:gd name="T42" fmla="*/ 27 w 1557"/>
                  <a:gd name="T43" fmla="*/ 110 h 411"/>
                  <a:gd name="T44" fmla="*/ 31 w 1557"/>
                  <a:gd name="T45" fmla="*/ 114 h 411"/>
                  <a:gd name="T46" fmla="*/ 44 w 1557"/>
                  <a:gd name="T47" fmla="*/ 102 h 411"/>
                  <a:gd name="T48" fmla="*/ 31 w 1557"/>
                  <a:gd name="T49" fmla="*/ 43 h 411"/>
                  <a:gd name="T50" fmla="*/ 62 w 1557"/>
                  <a:gd name="T51" fmla="*/ 186 h 411"/>
                  <a:gd name="T52" fmla="*/ 62 w 1557"/>
                  <a:gd name="T53" fmla="*/ 186 h 411"/>
                  <a:gd name="T54" fmla="*/ 57 w 1557"/>
                  <a:gd name="T55" fmla="*/ 231 h 411"/>
                  <a:gd name="T56" fmla="*/ 64 w 1557"/>
                  <a:gd name="T57" fmla="*/ 187 h 411"/>
                  <a:gd name="T58" fmla="*/ 55 w 1557"/>
                  <a:gd name="T59" fmla="*/ 234 h 411"/>
                  <a:gd name="T60" fmla="*/ 48 w 1557"/>
                  <a:gd name="T61" fmla="*/ 276 h 411"/>
                  <a:gd name="T62" fmla="*/ 49 w 1557"/>
                  <a:gd name="T63" fmla="*/ 267 h 411"/>
                  <a:gd name="T64" fmla="*/ 50 w 1557"/>
                  <a:gd name="T65" fmla="*/ 264 h 411"/>
                  <a:gd name="T66" fmla="*/ 45 w 1557"/>
                  <a:gd name="T67" fmla="*/ 264 h 411"/>
                  <a:gd name="T68" fmla="*/ 57 w 1557"/>
                  <a:gd name="T69" fmla="*/ 231 h 411"/>
                  <a:gd name="T70" fmla="*/ 22 w 1557"/>
                  <a:gd name="T71" fmla="*/ 351 h 411"/>
                  <a:gd name="T72" fmla="*/ 17 w 1557"/>
                  <a:gd name="T73" fmla="*/ 346 h 411"/>
                  <a:gd name="T74" fmla="*/ 10 w 1557"/>
                  <a:gd name="T75" fmla="*/ 368 h 411"/>
                  <a:gd name="T76" fmla="*/ 41 w 1557"/>
                  <a:gd name="T77" fmla="*/ 309 h 411"/>
                  <a:gd name="T78" fmla="*/ 30 w 1557"/>
                  <a:gd name="T79" fmla="*/ 308 h 411"/>
                  <a:gd name="T80" fmla="*/ 41 w 1557"/>
                  <a:gd name="T81" fmla="*/ 167 h 411"/>
                  <a:gd name="T82" fmla="*/ 49 w 1557"/>
                  <a:gd name="T83" fmla="*/ 180 h 411"/>
                  <a:gd name="T84" fmla="*/ 410 w 1557"/>
                  <a:gd name="T85" fmla="*/ 124 h 411"/>
                  <a:gd name="T86" fmla="*/ 174 w 1557"/>
                  <a:gd name="T87" fmla="*/ 54 h 411"/>
                  <a:gd name="T88" fmla="*/ 91 w 1557"/>
                  <a:gd name="T89" fmla="*/ 111 h 411"/>
                  <a:gd name="T90" fmla="*/ 101 w 1557"/>
                  <a:gd name="T91" fmla="*/ 105 h 411"/>
                  <a:gd name="T92" fmla="*/ 107 w 1557"/>
                  <a:gd name="T93" fmla="*/ 70 h 411"/>
                  <a:gd name="T94" fmla="*/ 201 w 1557"/>
                  <a:gd name="T95" fmla="*/ 138 h 411"/>
                  <a:gd name="T96" fmla="*/ 270 w 1557"/>
                  <a:gd name="T97" fmla="*/ 118 h 411"/>
                  <a:gd name="T98" fmla="*/ 283 w 1557"/>
                  <a:gd name="T99" fmla="*/ 129 h 411"/>
                  <a:gd name="T100" fmla="*/ 276 w 1557"/>
                  <a:gd name="T101" fmla="*/ 123 h 411"/>
                  <a:gd name="T102" fmla="*/ 270 w 1557"/>
                  <a:gd name="T103" fmla="*/ 118 h 411"/>
                  <a:gd name="T104" fmla="*/ 210 w 1557"/>
                  <a:gd name="T105" fmla="*/ 133 h 411"/>
                  <a:gd name="T106" fmla="*/ 239 w 1557"/>
                  <a:gd name="T107" fmla="*/ 64 h 411"/>
                  <a:gd name="T108" fmla="*/ 201 w 1557"/>
                  <a:gd name="T109" fmla="*/ 127 h 411"/>
                  <a:gd name="T110" fmla="*/ 267 w 1557"/>
                  <a:gd name="T111" fmla="*/ 283 h 411"/>
                  <a:gd name="T112" fmla="*/ 103 w 1557"/>
                  <a:gd name="T113" fmla="*/ 205 h 411"/>
                  <a:gd name="T114" fmla="*/ 115 w 1557"/>
                  <a:gd name="T115" fmla="*/ 23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7" h="411">
                    <a:moveTo>
                      <a:pt x="1058" y="347"/>
                    </a:moveTo>
                    <a:lnTo>
                      <a:pt x="1007" y="313"/>
                    </a:lnTo>
                    <a:moveTo>
                      <a:pt x="1007" y="313"/>
                    </a:moveTo>
                    <a:lnTo>
                      <a:pt x="950" y="274"/>
                    </a:lnTo>
                    <a:moveTo>
                      <a:pt x="1058" y="347"/>
                    </a:moveTo>
                    <a:lnTo>
                      <a:pt x="1002" y="352"/>
                    </a:lnTo>
                    <a:moveTo>
                      <a:pt x="1037" y="359"/>
                    </a:moveTo>
                    <a:lnTo>
                      <a:pt x="1002" y="352"/>
                    </a:lnTo>
                    <a:moveTo>
                      <a:pt x="1022" y="308"/>
                    </a:moveTo>
                    <a:lnTo>
                      <a:pt x="1007" y="313"/>
                    </a:lnTo>
                    <a:moveTo>
                      <a:pt x="1022" y="308"/>
                    </a:moveTo>
                    <a:lnTo>
                      <a:pt x="950" y="274"/>
                    </a:lnTo>
                    <a:moveTo>
                      <a:pt x="1037" y="359"/>
                    </a:moveTo>
                    <a:lnTo>
                      <a:pt x="992" y="370"/>
                    </a:lnTo>
                    <a:moveTo>
                      <a:pt x="1199" y="389"/>
                    </a:moveTo>
                    <a:lnTo>
                      <a:pt x="1199" y="389"/>
                    </a:lnTo>
                    <a:moveTo>
                      <a:pt x="1180" y="395"/>
                    </a:moveTo>
                    <a:lnTo>
                      <a:pt x="1194" y="390"/>
                    </a:lnTo>
                    <a:lnTo>
                      <a:pt x="1199" y="389"/>
                    </a:lnTo>
                    <a:moveTo>
                      <a:pt x="1199" y="389"/>
                    </a:moveTo>
                    <a:lnTo>
                      <a:pt x="1199" y="389"/>
                    </a:lnTo>
                    <a:moveTo>
                      <a:pt x="1199" y="389"/>
                    </a:moveTo>
                    <a:lnTo>
                      <a:pt x="1199" y="389"/>
                    </a:lnTo>
                    <a:moveTo>
                      <a:pt x="1180" y="395"/>
                    </a:moveTo>
                    <a:lnTo>
                      <a:pt x="1146" y="407"/>
                    </a:lnTo>
                    <a:moveTo>
                      <a:pt x="1146" y="407"/>
                    </a:moveTo>
                    <a:lnTo>
                      <a:pt x="1136" y="411"/>
                    </a:lnTo>
                    <a:moveTo>
                      <a:pt x="1199" y="389"/>
                    </a:moveTo>
                    <a:lnTo>
                      <a:pt x="1225" y="388"/>
                    </a:lnTo>
                    <a:moveTo>
                      <a:pt x="1194" y="251"/>
                    </a:moveTo>
                    <a:lnTo>
                      <a:pt x="1022" y="308"/>
                    </a:lnTo>
                    <a:moveTo>
                      <a:pt x="1557" y="324"/>
                    </a:moveTo>
                    <a:lnTo>
                      <a:pt x="1192" y="319"/>
                    </a:lnTo>
                    <a:lnTo>
                      <a:pt x="1099" y="343"/>
                    </a:lnTo>
                    <a:moveTo>
                      <a:pt x="1199" y="389"/>
                    </a:moveTo>
                    <a:lnTo>
                      <a:pt x="1101" y="343"/>
                    </a:lnTo>
                    <a:moveTo>
                      <a:pt x="1193" y="337"/>
                    </a:moveTo>
                    <a:lnTo>
                      <a:pt x="1101" y="343"/>
                    </a:lnTo>
                    <a:moveTo>
                      <a:pt x="1146" y="407"/>
                    </a:moveTo>
                    <a:lnTo>
                      <a:pt x="1101" y="376"/>
                    </a:lnTo>
                    <a:moveTo>
                      <a:pt x="1180" y="395"/>
                    </a:moveTo>
                    <a:lnTo>
                      <a:pt x="1101" y="376"/>
                    </a:lnTo>
                    <a:moveTo>
                      <a:pt x="1136" y="411"/>
                    </a:moveTo>
                    <a:lnTo>
                      <a:pt x="1088" y="375"/>
                    </a:lnTo>
                    <a:moveTo>
                      <a:pt x="1054" y="148"/>
                    </a:moveTo>
                    <a:lnTo>
                      <a:pt x="1198" y="90"/>
                    </a:lnTo>
                    <a:lnTo>
                      <a:pt x="1347" y="120"/>
                    </a:lnTo>
                    <a:moveTo>
                      <a:pt x="1054" y="148"/>
                    </a:moveTo>
                    <a:lnTo>
                      <a:pt x="950" y="274"/>
                    </a:lnTo>
                    <a:moveTo>
                      <a:pt x="1199" y="389"/>
                    </a:moveTo>
                    <a:lnTo>
                      <a:pt x="1089" y="369"/>
                    </a:lnTo>
                    <a:moveTo>
                      <a:pt x="950" y="274"/>
                    </a:moveTo>
                    <a:lnTo>
                      <a:pt x="877" y="220"/>
                    </a:lnTo>
                    <a:moveTo>
                      <a:pt x="950" y="274"/>
                    </a:moveTo>
                    <a:lnTo>
                      <a:pt x="844" y="234"/>
                    </a:lnTo>
                    <a:moveTo>
                      <a:pt x="950" y="274"/>
                    </a:moveTo>
                    <a:lnTo>
                      <a:pt x="865" y="226"/>
                    </a:lnTo>
                    <a:moveTo>
                      <a:pt x="929" y="338"/>
                    </a:moveTo>
                    <a:lnTo>
                      <a:pt x="889" y="351"/>
                    </a:lnTo>
                    <a:moveTo>
                      <a:pt x="911" y="330"/>
                    </a:moveTo>
                    <a:lnTo>
                      <a:pt x="907" y="330"/>
                    </a:lnTo>
                    <a:moveTo>
                      <a:pt x="911" y="330"/>
                    </a:moveTo>
                    <a:lnTo>
                      <a:pt x="907" y="328"/>
                    </a:lnTo>
                    <a:moveTo>
                      <a:pt x="950" y="274"/>
                    </a:moveTo>
                    <a:lnTo>
                      <a:pt x="907" y="328"/>
                    </a:lnTo>
                    <a:moveTo>
                      <a:pt x="877" y="220"/>
                    </a:moveTo>
                    <a:lnTo>
                      <a:pt x="1054" y="148"/>
                    </a:lnTo>
                    <a:moveTo>
                      <a:pt x="992" y="370"/>
                    </a:moveTo>
                    <a:lnTo>
                      <a:pt x="904" y="393"/>
                    </a:lnTo>
                    <a:moveTo>
                      <a:pt x="961" y="356"/>
                    </a:moveTo>
                    <a:lnTo>
                      <a:pt x="880" y="362"/>
                    </a:lnTo>
                    <a:moveTo>
                      <a:pt x="31" y="43"/>
                    </a:moveTo>
                    <a:lnTo>
                      <a:pt x="11" y="11"/>
                    </a:lnTo>
                    <a:moveTo>
                      <a:pt x="11" y="11"/>
                    </a:moveTo>
                    <a:lnTo>
                      <a:pt x="5" y="0"/>
                    </a:lnTo>
                    <a:moveTo>
                      <a:pt x="63" y="108"/>
                    </a:moveTo>
                    <a:lnTo>
                      <a:pt x="58" y="90"/>
                    </a:lnTo>
                    <a:moveTo>
                      <a:pt x="58" y="90"/>
                    </a:moveTo>
                    <a:lnTo>
                      <a:pt x="44" y="102"/>
                    </a:lnTo>
                    <a:moveTo>
                      <a:pt x="58" y="90"/>
                    </a:moveTo>
                    <a:lnTo>
                      <a:pt x="55" y="82"/>
                    </a:lnTo>
                    <a:moveTo>
                      <a:pt x="69" y="90"/>
                    </a:moveTo>
                    <a:lnTo>
                      <a:pt x="64" y="82"/>
                    </a:lnTo>
                    <a:moveTo>
                      <a:pt x="64" y="82"/>
                    </a:moveTo>
                    <a:lnTo>
                      <a:pt x="49" y="62"/>
                    </a:lnTo>
                    <a:moveTo>
                      <a:pt x="55" y="82"/>
                    </a:moveTo>
                    <a:lnTo>
                      <a:pt x="49" y="62"/>
                    </a:lnTo>
                    <a:moveTo>
                      <a:pt x="107" y="70"/>
                    </a:moveTo>
                    <a:lnTo>
                      <a:pt x="71" y="77"/>
                    </a:lnTo>
                    <a:lnTo>
                      <a:pt x="64" y="82"/>
                    </a:lnTo>
                    <a:moveTo>
                      <a:pt x="64" y="82"/>
                    </a:moveTo>
                    <a:lnTo>
                      <a:pt x="58" y="90"/>
                    </a:lnTo>
                    <a:moveTo>
                      <a:pt x="63" y="108"/>
                    </a:moveTo>
                    <a:lnTo>
                      <a:pt x="69" y="90"/>
                    </a:lnTo>
                    <a:moveTo>
                      <a:pt x="30" y="115"/>
                    </a:moveTo>
                    <a:lnTo>
                      <a:pt x="29" y="115"/>
                    </a:lnTo>
                    <a:moveTo>
                      <a:pt x="29" y="115"/>
                    </a:moveTo>
                    <a:lnTo>
                      <a:pt x="27" y="110"/>
                    </a:lnTo>
                    <a:moveTo>
                      <a:pt x="33" y="120"/>
                    </a:moveTo>
                    <a:lnTo>
                      <a:pt x="30" y="115"/>
                    </a:lnTo>
                    <a:moveTo>
                      <a:pt x="31" y="114"/>
                    </a:moveTo>
                    <a:lnTo>
                      <a:pt x="30" y="115"/>
                    </a:lnTo>
                    <a:moveTo>
                      <a:pt x="33" y="120"/>
                    </a:moveTo>
                    <a:lnTo>
                      <a:pt x="31" y="114"/>
                    </a:lnTo>
                    <a:moveTo>
                      <a:pt x="30" y="115"/>
                    </a:moveTo>
                    <a:lnTo>
                      <a:pt x="27" y="110"/>
                    </a:lnTo>
                    <a:moveTo>
                      <a:pt x="26" y="167"/>
                    </a:moveTo>
                    <a:lnTo>
                      <a:pt x="16" y="162"/>
                    </a:lnTo>
                    <a:moveTo>
                      <a:pt x="38" y="148"/>
                    </a:moveTo>
                    <a:lnTo>
                      <a:pt x="38" y="148"/>
                    </a:lnTo>
                    <a:moveTo>
                      <a:pt x="38" y="148"/>
                    </a:moveTo>
                    <a:lnTo>
                      <a:pt x="16" y="162"/>
                    </a:lnTo>
                    <a:moveTo>
                      <a:pt x="29" y="115"/>
                    </a:moveTo>
                    <a:lnTo>
                      <a:pt x="0" y="143"/>
                    </a:lnTo>
                    <a:moveTo>
                      <a:pt x="38" y="148"/>
                    </a:moveTo>
                    <a:lnTo>
                      <a:pt x="29" y="115"/>
                    </a:lnTo>
                    <a:moveTo>
                      <a:pt x="38" y="148"/>
                    </a:moveTo>
                    <a:lnTo>
                      <a:pt x="33" y="120"/>
                    </a:lnTo>
                    <a:moveTo>
                      <a:pt x="16" y="162"/>
                    </a:moveTo>
                    <a:lnTo>
                      <a:pt x="10" y="167"/>
                    </a:lnTo>
                    <a:moveTo>
                      <a:pt x="69" y="127"/>
                    </a:moveTo>
                    <a:lnTo>
                      <a:pt x="69" y="127"/>
                    </a:lnTo>
                    <a:moveTo>
                      <a:pt x="69" y="127"/>
                    </a:moveTo>
                    <a:lnTo>
                      <a:pt x="67" y="135"/>
                    </a:lnTo>
                    <a:lnTo>
                      <a:pt x="62" y="148"/>
                    </a:lnTo>
                    <a:moveTo>
                      <a:pt x="46" y="152"/>
                    </a:moveTo>
                    <a:lnTo>
                      <a:pt x="43" y="144"/>
                    </a:lnTo>
                    <a:moveTo>
                      <a:pt x="38" y="151"/>
                    </a:moveTo>
                    <a:lnTo>
                      <a:pt x="38" y="151"/>
                    </a:lnTo>
                    <a:moveTo>
                      <a:pt x="57" y="161"/>
                    </a:moveTo>
                    <a:lnTo>
                      <a:pt x="53" y="167"/>
                    </a:lnTo>
                    <a:moveTo>
                      <a:pt x="53" y="167"/>
                    </a:moveTo>
                    <a:lnTo>
                      <a:pt x="46" y="152"/>
                    </a:lnTo>
                    <a:moveTo>
                      <a:pt x="46" y="152"/>
                    </a:moveTo>
                    <a:lnTo>
                      <a:pt x="41" y="167"/>
                    </a:lnTo>
                    <a:moveTo>
                      <a:pt x="41" y="167"/>
                    </a:moveTo>
                    <a:lnTo>
                      <a:pt x="38" y="151"/>
                    </a:lnTo>
                    <a:moveTo>
                      <a:pt x="62" y="148"/>
                    </a:moveTo>
                    <a:lnTo>
                      <a:pt x="57" y="161"/>
                    </a:lnTo>
                    <a:moveTo>
                      <a:pt x="57" y="161"/>
                    </a:moveTo>
                    <a:lnTo>
                      <a:pt x="52" y="138"/>
                    </a:lnTo>
                    <a:moveTo>
                      <a:pt x="52" y="138"/>
                    </a:moveTo>
                    <a:lnTo>
                      <a:pt x="46" y="152"/>
                    </a:lnTo>
                    <a:moveTo>
                      <a:pt x="69" y="127"/>
                    </a:moveTo>
                    <a:lnTo>
                      <a:pt x="52" y="138"/>
                    </a:lnTo>
                    <a:moveTo>
                      <a:pt x="52" y="138"/>
                    </a:moveTo>
                    <a:lnTo>
                      <a:pt x="43" y="144"/>
                    </a:lnTo>
                    <a:moveTo>
                      <a:pt x="43" y="144"/>
                    </a:moveTo>
                    <a:lnTo>
                      <a:pt x="33" y="120"/>
                    </a:lnTo>
                    <a:moveTo>
                      <a:pt x="38" y="151"/>
                    </a:moveTo>
                    <a:lnTo>
                      <a:pt x="38" y="148"/>
                    </a:lnTo>
                    <a:moveTo>
                      <a:pt x="38" y="151"/>
                    </a:moveTo>
                    <a:lnTo>
                      <a:pt x="38" y="148"/>
                    </a:lnTo>
                    <a:moveTo>
                      <a:pt x="27" y="110"/>
                    </a:moveTo>
                    <a:lnTo>
                      <a:pt x="3" y="56"/>
                    </a:lnTo>
                    <a:moveTo>
                      <a:pt x="43" y="144"/>
                    </a:moveTo>
                    <a:lnTo>
                      <a:pt x="38" y="148"/>
                    </a:lnTo>
                    <a:moveTo>
                      <a:pt x="52" y="138"/>
                    </a:moveTo>
                    <a:lnTo>
                      <a:pt x="44" y="102"/>
                    </a:lnTo>
                    <a:moveTo>
                      <a:pt x="44" y="102"/>
                    </a:moveTo>
                    <a:lnTo>
                      <a:pt x="31" y="114"/>
                    </a:lnTo>
                    <a:moveTo>
                      <a:pt x="69" y="127"/>
                    </a:moveTo>
                    <a:lnTo>
                      <a:pt x="63" y="108"/>
                    </a:lnTo>
                    <a:moveTo>
                      <a:pt x="38" y="151"/>
                    </a:moveTo>
                    <a:lnTo>
                      <a:pt x="26" y="167"/>
                    </a:lnTo>
                    <a:moveTo>
                      <a:pt x="52" y="138"/>
                    </a:moveTo>
                    <a:lnTo>
                      <a:pt x="63" y="108"/>
                    </a:lnTo>
                    <a:moveTo>
                      <a:pt x="44" y="102"/>
                    </a:moveTo>
                    <a:lnTo>
                      <a:pt x="31" y="43"/>
                    </a:lnTo>
                    <a:moveTo>
                      <a:pt x="31" y="114"/>
                    </a:moveTo>
                    <a:lnTo>
                      <a:pt x="11" y="11"/>
                    </a:lnTo>
                    <a:moveTo>
                      <a:pt x="27" y="110"/>
                    </a:moveTo>
                    <a:lnTo>
                      <a:pt x="3" y="14"/>
                    </a:lnTo>
                    <a:moveTo>
                      <a:pt x="55" y="82"/>
                    </a:moveTo>
                    <a:lnTo>
                      <a:pt x="31" y="43"/>
                    </a:lnTo>
                    <a:moveTo>
                      <a:pt x="84" y="179"/>
                    </a:moveTo>
                    <a:lnTo>
                      <a:pt x="84" y="179"/>
                    </a:lnTo>
                    <a:moveTo>
                      <a:pt x="64" y="187"/>
                    </a:moveTo>
                    <a:lnTo>
                      <a:pt x="84" y="179"/>
                    </a:lnTo>
                    <a:moveTo>
                      <a:pt x="71" y="190"/>
                    </a:moveTo>
                    <a:lnTo>
                      <a:pt x="64" y="187"/>
                    </a:lnTo>
                    <a:moveTo>
                      <a:pt x="62" y="186"/>
                    </a:moveTo>
                    <a:lnTo>
                      <a:pt x="62" y="186"/>
                    </a:lnTo>
                    <a:moveTo>
                      <a:pt x="43" y="176"/>
                    </a:moveTo>
                    <a:lnTo>
                      <a:pt x="39" y="174"/>
                    </a:lnTo>
                    <a:moveTo>
                      <a:pt x="49" y="180"/>
                    </a:moveTo>
                    <a:lnTo>
                      <a:pt x="43" y="176"/>
                    </a:lnTo>
                    <a:moveTo>
                      <a:pt x="62" y="187"/>
                    </a:moveTo>
                    <a:lnTo>
                      <a:pt x="62" y="186"/>
                    </a:lnTo>
                    <a:moveTo>
                      <a:pt x="62" y="187"/>
                    </a:moveTo>
                    <a:lnTo>
                      <a:pt x="62" y="186"/>
                    </a:lnTo>
                    <a:moveTo>
                      <a:pt x="46" y="195"/>
                    </a:moveTo>
                    <a:lnTo>
                      <a:pt x="43" y="176"/>
                    </a:lnTo>
                    <a:moveTo>
                      <a:pt x="62" y="186"/>
                    </a:moveTo>
                    <a:lnTo>
                      <a:pt x="49" y="180"/>
                    </a:lnTo>
                    <a:moveTo>
                      <a:pt x="57" y="231"/>
                    </a:moveTo>
                    <a:lnTo>
                      <a:pt x="55" y="234"/>
                    </a:lnTo>
                    <a:moveTo>
                      <a:pt x="57" y="228"/>
                    </a:moveTo>
                    <a:lnTo>
                      <a:pt x="57" y="231"/>
                    </a:lnTo>
                    <a:moveTo>
                      <a:pt x="64" y="187"/>
                    </a:moveTo>
                    <a:lnTo>
                      <a:pt x="62" y="186"/>
                    </a:lnTo>
                    <a:moveTo>
                      <a:pt x="62" y="187"/>
                    </a:moveTo>
                    <a:lnTo>
                      <a:pt x="64" y="187"/>
                    </a:lnTo>
                    <a:moveTo>
                      <a:pt x="71" y="190"/>
                    </a:moveTo>
                    <a:lnTo>
                      <a:pt x="57" y="228"/>
                    </a:lnTo>
                    <a:moveTo>
                      <a:pt x="15" y="241"/>
                    </a:moveTo>
                    <a:lnTo>
                      <a:pt x="9" y="256"/>
                    </a:lnTo>
                    <a:lnTo>
                      <a:pt x="41" y="274"/>
                    </a:lnTo>
                    <a:moveTo>
                      <a:pt x="50" y="264"/>
                    </a:moveTo>
                    <a:lnTo>
                      <a:pt x="55" y="234"/>
                    </a:lnTo>
                    <a:moveTo>
                      <a:pt x="55" y="234"/>
                    </a:moveTo>
                    <a:lnTo>
                      <a:pt x="58" y="238"/>
                    </a:lnTo>
                    <a:moveTo>
                      <a:pt x="50" y="264"/>
                    </a:moveTo>
                    <a:lnTo>
                      <a:pt x="58" y="238"/>
                    </a:lnTo>
                    <a:moveTo>
                      <a:pt x="48" y="276"/>
                    </a:moveTo>
                    <a:lnTo>
                      <a:pt x="49" y="267"/>
                    </a:lnTo>
                    <a:moveTo>
                      <a:pt x="48" y="276"/>
                    </a:moveTo>
                    <a:lnTo>
                      <a:pt x="46" y="276"/>
                    </a:lnTo>
                    <a:moveTo>
                      <a:pt x="46" y="276"/>
                    </a:moveTo>
                    <a:lnTo>
                      <a:pt x="41" y="274"/>
                    </a:lnTo>
                    <a:moveTo>
                      <a:pt x="46" y="276"/>
                    </a:moveTo>
                    <a:lnTo>
                      <a:pt x="49" y="267"/>
                    </a:lnTo>
                    <a:moveTo>
                      <a:pt x="49" y="267"/>
                    </a:moveTo>
                    <a:lnTo>
                      <a:pt x="49" y="267"/>
                    </a:lnTo>
                    <a:moveTo>
                      <a:pt x="49" y="267"/>
                    </a:moveTo>
                    <a:lnTo>
                      <a:pt x="50" y="264"/>
                    </a:lnTo>
                    <a:moveTo>
                      <a:pt x="103" y="295"/>
                    </a:moveTo>
                    <a:lnTo>
                      <a:pt x="71" y="283"/>
                    </a:lnTo>
                    <a:lnTo>
                      <a:pt x="49" y="267"/>
                    </a:lnTo>
                    <a:moveTo>
                      <a:pt x="49" y="267"/>
                    </a:moveTo>
                    <a:lnTo>
                      <a:pt x="50" y="264"/>
                    </a:lnTo>
                    <a:moveTo>
                      <a:pt x="49" y="267"/>
                    </a:moveTo>
                    <a:lnTo>
                      <a:pt x="45" y="264"/>
                    </a:lnTo>
                    <a:moveTo>
                      <a:pt x="45" y="264"/>
                    </a:moveTo>
                    <a:lnTo>
                      <a:pt x="41" y="274"/>
                    </a:lnTo>
                    <a:moveTo>
                      <a:pt x="39" y="174"/>
                    </a:moveTo>
                    <a:lnTo>
                      <a:pt x="15" y="241"/>
                    </a:lnTo>
                    <a:moveTo>
                      <a:pt x="45" y="264"/>
                    </a:moveTo>
                    <a:lnTo>
                      <a:pt x="15" y="241"/>
                    </a:lnTo>
                    <a:moveTo>
                      <a:pt x="55" y="234"/>
                    </a:moveTo>
                    <a:lnTo>
                      <a:pt x="45" y="264"/>
                    </a:lnTo>
                    <a:moveTo>
                      <a:pt x="55" y="234"/>
                    </a:moveTo>
                    <a:lnTo>
                      <a:pt x="55" y="234"/>
                    </a:lnTo>
                    <a:moveTo>
                      <a:pt x="55" y="234"/>
                    </a:moveTo>
                    <a:lnTo>
                      <a:pt x="57" y="231"/>
                    </a:lnTo>
                    <a:moveTo>
                      <a:pt x="103" y="326"/>
                    </a:moveTo>
                    <a:lnTo>
                      <a:pt x="72" y="313"/>
                    </a:lnTo>
                    <a:lnTo>
                      <a:pt x="41" y="309"/>
                    </a:lnTo>
                    <a:moveTo>
                      <a:pt x="35" y="309"/>
                    </a:moveTo>
                    <a:lnTo>
                      <a:pt x="30" y="308"/>
                    </a:lnTo>
                    <a:moveTo>
                      <a:pt x="31" y="359"/>
                    </a:moveTo>
                    <a:lnTo>
                      <a:pt x="22" y="351"/>
                    </a:lnTo>
                    <a:moveTo>
                      <a:pt x="22" y="351"/>
                    </a:moveTo>
                    <a:lnTo>
                      <a:pt x="17" y="346"/>
                    </a:lnTo>
                    <a:moveTo>
                      <a:pt x="30" y="308"/>
                    </a:moveTo>
                    <a:lnTo>
                      <a:pt x="10" y="305"/>
                    </a:lnTo>
                    <a:moveTo>
                      <a:pt x="30" y="308"/>
                    </a:moveTo>
                    <a:lnTo>
                      <a:pt x="17" y="346"/>
                    </a:lnTo>
                    <a:moveTo>
                      <a:pt x="17" y="346"/>
                    </a:moveTo>
                    <a:lnTo>
                      <a:pt x="9" y="340"/>
                    </a:lnTo>
                    <a:moveTo>
                      <a:pt x="22" y="351"/>
                    </a:moveTo>
                    <a:lnTo>
                      <a:pt x="35" y="309"/>
                    </a:lnTo>
                    <a:moveTo>
                      <a:pt x="72" y="393"/>
                    </a:moveTo>
                    <a:lnTo>
                      <a:pt x="31" y="359"/>
                    </a:lnTo>
                    <a:moveTo>
                      <a:pt x="17" y="346"/>
                    </a:moveTo>
                    <a:lnTo>
                      <a:pt x="10" y="368"/>
                    </a:lnTo>
                    <a:moveTo>
                      <a:pt x="12" y="379"/>
                    </a:moveTo>
                    <a:lnTo>
                      <a:pt x="22" y="351"/>
                    </a:lnTo>
                    <a:moveTo>
                      <a:pt x="26" y="387"/>
                    </a:moveTo>
                    <a:lnTo>
                      <a:pt x="31" y="359"/>
                    </a:lnTo>
                    <a:moveTo>
                      <a:pt x="31" y="359"/>
                    </a:moveTo>
                    <a:lnTo>
                      <a:pt x="41" y="309"/>
                    </a:lnTo>
                    <a:moveTo>
                      <a:pt x="41" y="309"/>
                    </a:moveTo>
                    <a:lnTo>
                      <a:pt x="35" y="309"/>
                    </a:lnTo>
                    <a:moveTo>
                      <a:pt x="41" y="309"/>
                    </a:moveTo>
                    <a:lnTo>
                      <a:pt x="48" y="276"/>
                    </a:lnTo>
                    <a:moveTo>
                      <a:pt x="35" y="309"/>
                    </a:moveTo>
                    <a:lnTo>
                      <a:pt x="46" y="276"/>
                    </a:lnTo>
                    <a:moveTo>
                      <a:pt x="41" y="274"/>
                    </a:moveTo>
                    <a:lnTo>
                      <a:pt x="30" y="308"/>
                    </a:lnTo>
                    <a:moveTo>
                      <a:pt x="26" y="167"/>
                    </a:moveTo>
                    <a:lnTo>
                      <a:pt x="2" y="203"/>
                    </a:lnTo>
                    <a:moveTo>
                      <a:pt x="39" y="174"/>
                    </a:moveTo>
                    <a:lnTo>
                      <a:pt x="26" y="167"/>
                    </a:lnTo>
                    <a:moveTo>
                      <a:pt x="43" y="176"/>
                    </a:moveTo>
                    <a:lnTo>
                      <a:pt x="41" y="167"/>
                    </a:lnTo>
                    <a:moveTo>
                      <a:pt x="41" y="167"/>
                    </a:moveTo>
                    <a:lnTo>
                      <a:pt x="39" y="174"/>
                    </a:lnTo>
                    <a:moveTo>
                      <a:pt x="62" y="186"/>
                    </a:moveTo>
                    <a:lnTo>
                      <a:pt x="53" y="167"/>
                    </a:lnTo>
                    <a:moveTo>
                      <a:pt x="62" y="186"/>
                    </a:moveTo>
                    <a:lnTo>
                      <a:pt x="57" y="161"/>
                    </a:lnTo>
                    <a:moveTo>
                      <a:pt x="53" y="167"/>
                    </a:moveTo>
                    <a:lnTo>
                      <a:pt x="49" y="180"/>
                    </a:lnTo>
                    <a:moveTo>
                      <a:pt x="84" y="179"/>
                    </a:moveTo>
                    <a:lnTo>
                      <a:pt x="69" y="127"/>
                    </a:lnTo>
                    <a:moveTo>
                      <a:pt x="84" y="179"/>
                    </a:moveTo>
                    <a:lnTo>
                      <a:pt x="62" y="148"/>
                    </a:lnTo>
                    <a:moveTo>
                      <a:pt x="316" y="123"/>
                    </a:moveTo>
                    <a:lnTo>
                      <a:pt x="405" y="123"/>
                    </a:lnTo>
                    <a:lnTo>
                      <a:pt x="410" y="124"/>
                    </a:lnTo>
                    <a:moveTo>
                      <a:pt x="322" y="128"/>
                    </a:moveTo>
                    <a:lnTo>
                      <a:pt x="316" y="123"/>
                    </a:lnTo>
                    <a:moveTo>
                      <a:pt x="410" y="124"/>
                    </a:moveTo>
                    <a:lnTo>
                      <a:pt x="322" y="128"/>
                    </a:lnTo>
                    <a:moveTo>
                      <a:pt x="214" y="44"/>
                    </a:moveTo>
                    <a:lnTo>
                      <a:pt x="202" y="35"/>
                    </a:lnTo>
                    <a:lnTo>
                      <a:pt x="174" y="54"/>
                    </a:lnTo>
                    <a:moveTo>
                      <a:pt x="221" y="40"/>
                    </a:moveTo>
                    <a:lnTo>
                      <a:pt x="203" y="16"/>
                    </a:lnTo>
                    <a:lnTo>
                      <a:pt x="107" y="70"/>
                    </a:lnTo>
                    <a:moveTo>
                      <a:pt x="221" y="40"/>
                    </a:moveTo>
                    <a:lnTo>
                      <a:pt x="214" y="44"/>
                    </a:lnTo>
                    <a:moveTo>
                      <a:pt x="121" y="115"/>
                    </a:moveTo>
                    <a:lnTo>
                      <a:pt x="91" y="111"/>
                    </a:lnTo>
                    <a:moveTo>
                      <a:pt x="170" y="139"/>
                    </a:moveTo>
                    <a:lnTo>
                      <a:pt x="177" y="123"/>
                    </a:lnTo>
                    <a:moveTo>
                      <a:pt x="170" y="139"/>
                    </a:moveTo>
                    <a:lnTo>
                      <a:pt x="174" y="138"/>
                    </a:lnTo>
                    <a:moveTo>
                      <a:pt x="177" y="123"/>
                    </a:moveTo>
                    <a:lnTo>
                      <a:pt x="121" y="115"/>
                    </a:lnTo>
                    <a:moveTo>
                      <a:pt x="101" y="105"/>
                    </a:moveTo>
                    <a:lnTo>
                      <a:pt x="91" y="111"/>
                    </a:lnTo>
                    <a:moveTo>
                      <a:pt x="170" y="139"/>
                    </a:moveTo>
                    <a:lnTo>
                      <a:pt x="121" y="115"/>
                    </a:lnTo>
                    <a:moveTo>
                      <a:pt x="121" y="115"/>
                    </a:moveTo>
                    <a:lnTo>
                      <a:pt x="101" y="105"/>
                    </a:lnTo>
                    <a:moveTo>
                      <a:pt x="174" y="54"/>
                    </a:moveTo>
                    <a:lnTo>
                      <a:pt x="107" y="70"/>
                    </a:lnTo>
                    <a:moveTo>
                      <a:pt x="174" y="54"/>
                    </a:moveTo>
                    <a:lnTo>
                      <a:pt x="101" y="105"/>
                    </a:lnTo>
                    <a:moveTo>
                      <a:pt x="201" y="127"/>
                    </a:moveTo>
                    <a:lnTo>
                      <a:pt x="208" y="123"/>
                    </a:lnTo>
                    <a:moveTo>
                      <a:pt x="210" y="133"/>
                    </a:moveTo>
                    <a:lnTo>
                      <a:pt x="205" y="129"/>
                    </a:lnTo>
                    <a:moveTo>
                      <a:pt x="201" y="138"/>
                    </a:moveTo>
                    <a:lnTo>
                      <a:pt x="205" y="129"/>
                    </a:lnTo>
                    <a:moveTo>
                      <a:pt x="205" y="129"/>
                    </a:moveTo>
                    <a:lnTo>
                      <a:pt x="208" y="123"/>
                    </a:lnTo>
                    <a:moveTo>
                      <a:pt x="193" y="153"/>
                    </a:moveTo>
                    <a:lnTo>
                      <a:pt x="201" y="138"/>
                    </a:lnTo>
                    <a:moveTo>
                      <a:pt x="276" y="113"/>
                    </a:moveTo>
                    <a:lnTo>
                      <a:pt x="270" y="118"/>
                    </a:lnTo>
                    <a:moveTo>
                      <a:pt x="276" y="123"/>
                    </a:moveTo>
                    <a:lnTo>
                      <a:pt x="270" y="118"/>
                    </a:lnTo>
                    <a:moveTo>
                      <a:pt x="289" y="129"/>
                    </a:moveTo>
                    <a:lnTo>
                      <a:pt x="283" y="129"/>
                    </a:lnTo>
                    <a:moveTo>
                      <a:pt x="289" y="129"/>
                    </a:moveTo>
                    <a:lnTo>
                      <a:pt x="284" y="123"/>
                    </a:lnTo>
                    <a:moveTo>
                      <a:pt x="283" y="129"/>
                    </a:moveTo>
                    <a:lnTo>
                      <a:pt x="276" y="123"/>
                    </a:lnTo>
                    <a:moveTo>
                      <a:pt x="276" y="123"/>
                    </a:moveTo>
                    <a:lnTo>
                      <a:pt x="284" y="123"/>
                    </a:lnTo>
                    <a:moveTo>
                      <a:pt x="284" y="123"/>
                    </a:moveTo>
                    <a:lnTo>
                      <a:pt x="276" y="113"/>
                    </a:lnTo>
                    <a:moveTo>
                      <a:pt x="264" y="123"/>
                    </a:moveTo>
                    <a:lnTo>
                      <a:pt x="276" y="123"/>
                    </a:lnTo>
                    <a:moveTo>
                      <a:pt x="270" y="118"/>
                    </a:moveTo>
                    <a:lnTo>
                      <a:pt x="264" y="123"/>
                    </a:lnTo>
                    <a:moveTo>
                      <a:pt x="276" y="113"/>
                    </a:moveTo>
                    <a:lnTo>
                      <a:pt x="239" y="64"/>
                    </a:lnTo>
                    <a:moveTo>
                      <a:pt x="208" y="123"/>
                    </a:moveTo>
                    <a:lnTo>
                      <a:pt x="264" y="123"/>
                    </a:lnTo>
                    <a:moveTo>
                      <a:pt x="270" y="118"/>
                    </a:moveTo>
                    <a:lnTo>
                      <a:pt x="202" y="48"/>
                    </a:lnTo>
                    <a:moveTo>
                      <a:pt x="288" y="101"/>
                    </a:moveTo>
                    <a:lnTo>
                      <a:pt x="239" y="64"/>
                    </a:lnTo>
                    <a:moveTo>
                      <a:pt x="288" y="101"/>
                    </a:moveTo>
                    <a:lnTo>
                      <a:pt x="276" y="113"/>
                    </a:lnTo>
                    <a:moveTo>
                      <a:pt x="283" y="129"/>
                    </a:moveTo>
                    <a:lnTo>
                      <a:pt x="210" y="133"/>
                    </a:lnTo>
                    <a:moveTo>
                      <a:pt x="202" y="48"/>
                    </a:moveTo>
                    <a:lnTo>
                      <a:pt x="174" y="54"/>
                    </a:lnTo>
                    <a:moveTo>
                      <a:pt x="177" y="123"/>
                    </a:moveTo>
                    <a:lnTo>
                      <a:pt x="202" y="48"/>
                    </a:lnTo>
                    <a:moveTo>
                      <a:pt x="201" y="127"/>
                    </a:moveTo>
                    <a:lnTo>
                      <a:pt x="177" y="123"/>
                    </a:lnTo>
                    <a:moveTo>
                      <a:pt x="239" y="64"/>
                    </a:moveTo>
                    <a:lnTo>
                      <a:pt x="214" y="44"/>
                    </a:lnTo>
                    <a:moveTo>
                      <a:pt x="214" y="44"/>
                    </a:moveTo>
                    <a:lnTo>
                      <a:pt x="202" y="48"/>
                    </a:lnTo>
                    <a:moveTo>
                      <a:pt x="239" y="64"/>
                    </a:moveTo>
                    <a:lnTo>
                      <a:pt x="221" y="40"/>
                    </a:lnTo>
                    <a:moveTo>
                      <a:pt x="174" y="138"/>
                    </a:moveTo>
                    <a:lnTo>
                      <a:pt x="201" y="127"/>
                    </a:lnTo>
                    <a:moveTo>
                      <a:pt x="193" y="153"/>
                    </a:moveTo>
                    <a:lnTo>
                      <a:pt x="174" y="138"/>
                    </a:lnTo>
                    <a:moveTo>
                      <a:pt x="284" y="267"/>
                    </a:moveTo>
                    <a:lnTo>
                      <a:pt x="201" y="274"/>
                    </a:lnTo>
                    <a:moveTo>
                      <a:pt x="284" y="267"/>
                    </a:moveTo>
                    <a:lnTo>
                      <a:pt x="267" y="283"/>
                    </a:lnTo>
                    <a:moveTo>
                      <a:pt x="267" y="283"/>
                    </a:moveTo>
                    <a:lnTo>
                      <a:pt x="201" y="274"/>
                    </a:lnTo>
                    <a:moveTo>
                      <a:pt x="176" y="186"/>
                    </a:moveTo>
                    <a:lnTo>
                      <a:pt x="162" y="189"/>
                    </a:lnTo>
                    <a:moveTo>
                      <a:pt x="181" y="185"/>
                    </a:moveTo>
                    <a:lnTo>
                      <a:pt x="176" y="186"/>
                    </a:lnTo>
                    <a:moveTo>
                      <a:pt x="105" y="209"/>
                    </a:moveTo>
                    <a:lnTo>
                      <a:pt x="103" y="205"/>
                    </a:lnTo>
                    <a:moveTo>
                      <a:pt x="107" y="210"/>
                    </a:moveTo>
                    <a:lnTo>
                      <a:pt x="105" y="209"/>
                    </a:lnTo>
                    <a:moveTo>
                      <a:pt x="107" y="210"/>
                    </a:moveTo>
                    <a:lnTo>
                      <a:pt x="103" y="205"/>
                    </a:lnTo>
                    <a:moveTo>
                      <a:pt x="103" y="205"/>
                    </a:moveTo>
                    <a:lnTo>
                      <a:pt x="100" y="200"/>
                    </a:lnTo>
                    <a:moveTo>
                      <a:pt x="115" y="234"/>
                    </a:moveTo>
                    <a:lnTo>
                      <a:pt x="105" y="209"/>
                    </a:lnTo>
                    <a:moveTo>
                      <a:pt x="140" y="255"/>
                    </a:moveTo>
                    <a:lnTo>
                      <a:pt x="140" y="255"/>
                    </a:lnTo>
                    <a:moveTo>
                      <a:pt x="140" y="255"/>
                    </a:moveTo>
                    <a:lnTo>
                      <a:pt x="121" y="24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5" name="Freeform 652">
                <a:extLst>
                  <a:ext uri="{FF2B5EF4-FFF2-40B4-BE49-F238E27FC236}">
                    <a16:creationId xmlns:a16="http://schemas.microsoft.com/office/drawing/2014/main" id="{6445A30B-8160-44BF-B794-9FEC99A06F74}"/>
                  </a:ext>
                </a:extLst>
              </p:cNvPr>
              <p:cNvSpPr>
                <a:spLocks noEditPoints="1"/>
              </p:cNvSpPr>
              <p:nvPr/>
            </p:nvSpPr>
            <p:spPr bwMode="auto">
              <a:xfrm>
                <a:off x="1528763" y="2262188"/>
                <a:ext cx="1258888" cy="1081088"/>
              </a:xfrm>
              <a:custGeom>
                <a:avLst/>
                <a:gdLst>
                  <a:gd name="T0" fmla="*/ 127 w 793"/>
                  <a:gd name="T1" fmla="*/ 362 h 681"/>
                  <a:gd name="T2" fmla="*/ 146 w 793"/>
                  <a:gd name="T3" fmla="*/ 325 h 681"/>
                  <a:gd name="T4" fmla="*/ 137 w 793"/>
                  <a:gd name="T5" fmla="*/ 343 h 681"/>
                  <a:gd name="T6" fmla="*/ 138 w 793"/>
                  <a:gd name="T7" fmla="*/ 344 h 681"/>
                  <a:gd name="T8" fmla="*/ 137 w 793"/>
                  <a:gd name="T9" fmla="*/ 343 h 681"/>
                  <a:gd name="T10" fmla="*/ 173 w 793"/>
                  <a:gd name="T11" fmla="*/ 274 h 681"/>
                  <a:gd name="T12" fmla="*/ 137 w 793"/>
                  <a:gd name="T13" fmla="*/ 343 h 681"/>
                  <a:gd name="T14" fmla="*/ 140 w 793"/>
                  <a:gd name="T15" fmla="*/ 346 h 681"/>
                  <a:gd name="T16" fmla="*/ 183 w 793"/>
                  <a:gd name="T17" fmla="*/ 447 h 681"/>
                  <a:gd name="T18" fmla="*/ 128 w 793"/>
                  <a:gd name="T19" fmla="*/ 392 h 681"/>
                  <a:gd name="T20" fmla="*/ 136 w 793"/>
                  <a:gd name="T21" fmla="*/ 428 h 681"/>
                  <a:gd name="T22" fmla="*/ 123 w 793"/>
                  <a:gd name="T23" fmla="*/ 412 h 681"/>
                  <a:gd name="T24" fmla="*/ 147 w 793"/>
                  <a:gd name="T25" fmla="*/ 410 h 681"/>
                  <a:gd name="T26" fmla="*/ 262 w 793"/>
                  <a:gd name="T27" fmla="*/ 447 h 681"/>
                  <a:gd name="T28" fmla="*/ 261 w 793"/>
                  <a:gd name="T29" fmla="*/ 447 h 681"/>
                  <a:gd name="T30" fmla="*/ 200 w 793"/>
                  <a:gd name="T31" fmla="*/ 419 h 681"/>
                  <a:gd name="T32" fmla="*/ 216 w 793"/>
                  <a:gd name="T33" fmla="*/ 407 h 681"/>
                  <a:gd name="T34" fmla="*/ 254 w 793"/>
                  <a:gd name="T35" fmla="*/ 454 h 681"/>
                  <a:gd name="T36" fmla="*/ 183 w 793"/>
                  <a:gd name="T37" fmla="*/ 447 h 681"/>
                  <a:gd name="T38" fmla="*/ 198 w 793"/>
                  <a:gd name="T39" fmla="*/ 362 h 681"/>
                  <a:gd name="T40" fmla="*/ 118 w 793"/>
                  <a:gd name="T41" fmla="*/ 381 h 681"/>
                  <a:gd name="T42" fmla="*/ 113 w 793"/>
                  <a:gd name="T43" fmla="*/ 388 h 681"/>
                  <a:gd name="T44" fmla="*/ 417 w 793"/>
                  <a:gd name="T45" fmla="*/ 358 h 681"/>
                  <a:gd name="T46" fmla="*/ 357 w 793"/>
                  <a:gd name="T47" fmla="*/ 297 h 681"/>
                  <a:gd name="T48" fmla="*/ 304 w 793"/>
                  <a:gd name="T49" fmla="*/ 338 h 681"/>
                  <a:gd name="T50" fmla="*/ 389 w 793"/>
                  <a:gd name="T51" fmla="*/ 329 h 681"/>
                  <a:gd name="T52" fmla="*/ 343 w 793"/>
                  <a:gd name="T53" fmla="*/ 371 h 681"/>
                  <a:gd name="T54" fmla="*/ 376 w 793"/>
                  <a:gd name="T55" fmla="*/ 340 h 681"/>
                  <a:gd name="T56" fmla="*/ 319 w 793"/>
                  <a:gd name="T57" fmla="*/ 326 h 681"/>
                  <a:gd name="T58" fmla="*/ 356 w 793"/>
                  <a:gd name="T59" fmla="*/ 382 h 681"/>
                  <a:gd name="T60" fmla="*/ 337 w 793"/>
                  <a:gd name="T61" fmla="*/ 312 h 681"/>
                  <a:gd name="T62" fmla="*/ 553 w 793"/>
                  <a:gd name="T63" fmla="*/ 327 h 681"/>
                  <a:gd name="T64" fmla="*/ 356 w 793"/>
                  <a:gd name="T65" fmla="*/ 382 h 681"/>
                  <a:gd name="T66" fmla="*/ 405 w 793"/>
                  <a:gd name="T67" fmla="*/ 346 h 681"/>
                  <a:gd name="T68" fmla="*/ 159 w 793"/>
                  <a:gd name="T69" fmla="*/ 277 h 681"/>
                  <a:gd name="T70" fmla="*/ 335 w 793"/>
                  <a:gd name="T71" fmla="*/ 506 h 681"/>
                  <a:gd name="T72" fmla="*/ 308 w 793"/>
                  <a:gd name="T73" fmla="*/ 246 h 681"/>
                  <a:gd name="T74" fmla="*/ 207 w 793"/>
                  <a:gd name="T75" fmla="*/ 221 h 681"/>
                  <a:gd name="T76" fmla="*/ 285 w 793"/>
                  <a:gd name="T77" fmla="*/ 189 h 681"/>
                  <a:gd name="T78" fmla="*/ 308 w 793"/>
                  <a:gd name="T79" fmla="*/ 246 h 681"/>
                  <a:gd name="T80" fmla="*/ 304 w 793"/>
                  <a:gd name="T81" fmla="*/ 338 h 681"/>
                  <a:gd name="T82" fmla="*/ 104 w 793"/>
                  <a:gd name="T83" fmla="*/ 158 h 681"/>
                  <a:gd name="T84" fmla="*/ 66 w 793"/>
                  <a:gd name="T85" fmla="*/ 215 h 681"/>
                  <a:gd name="T86" fmla="*/ 118 w 793"/>
                  <a:gd name="T87" fmla="*/ 336 h 681"/>
                  <a:gd name="T88" fmla="*/ 100 w 793"/>
                  <a:gd name="T89" fmla="*/ 383 h 681"/>
                  <a:gd name="T90" fmla="*/ 360 w 793"/>
                  <a:gd name="T91" fmla="*/ 612 h 681"/>
                  <a:gd name="T92" fmla="*/ 475 w 793"/>
                  <a:gd name="T93" fmla="*/ 599 h 681"/>
                  <a:gd name="T94" fmla="*/ 412 w 793"/>
                  <a:gd name="T95" fmla="*/ 601 h 681"/>
                  <a:gd name="T96" fmla="*/ 372 w 793"/>
                  <a:gd name="T97" fmla="*/ 561 h 681"/>
                  <a:gd name="T98" fmla="*/ 317 w 793"/>
                  <a:gd name="T99" fmla="*/ 515 h 681"/>
                  <a:gd name="T100" fmla="*/ 328 w 793"/>
                  <a:gd name="T101" fmla="*/ 600 h 681"/>
                  <a:gd name="T102" fmla="*/ 357 w 793"/>
                  <a:gd name="T103" fmla="*/ 613 h 681"/>
                  <a:gd name="T104" fmla="*/ 372 w 793"/>
                  <a:gd name="T105" fmla="*/ 562 h 681"/>
                  <a:gd name="T106" fmla="*/ 355 w 793"/>
                  <a:gd name="T107" fmla="*/ 610 h 681"/>
                  <a:gd name="T108" fmla="*/ 321 w 793"/>
                  <a:gd name="T109" fmla="*/ 515 h 681"/>
                  <a:gd name="T110" fmla="*/ 362 w 793"/>
                  <a:gd name="T111" fmla="*/ 680 h 681"/>
                  <a:gd name="T112" fmla="*/ 381 w 793"/>
                  <a:gd name="T113" fmla="*/ 680 h 681"/>
                  <a:gd name="T114" fmla="*/ 404 w 793"/>
                  <a:gd name="T115" fmla="*/ 65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681">
                    <a:moveTo>
                      <a:pt x="118" y="381"/>
                    </a:moveTo>
                    <a:lnTo>
                      <a:pt x="127" y="362"/>
                    </a:lnTo>
                    <a:moveTo>
                      <a:pt x="133" y="374"/>
                    </a:moveTo>
                    <a:lnTo>
                      <a:pt x="127" y="362"/>
                    </a:lnTo>
                    <a:moveTo>
                      <a:pt x="127" y="362"/>
                    </a:moveTo>
                    <a:lnTo>
                      <a:pt x="137" y="343"/>
                    </a:lnTo>
                    <a:moveTo>
                      <a:pt x="127" y="362"/>
                    </a:moveTo>
                    <a:lnTo>
                      <a:pt x="118" y="336"/>
                    </a:lnTo>
                    <a:moveTo>
                      <a:pt x="145" y="327"/>
                    </a:moveTo>
                    <a:lnTo>
                      <a:pt x="146" y="325"/>
                    </a:lnTo>
                    <a:moveTo>
                      <a:pt x="145" y="327"/>
                    </a:moveTo>
                    <a:lnTo>
                      <a:pt x="146" y="325"/>
                    </a:lnTo>
                    <a:moveTo>
                      <a:pt x="146" y="325"/>
                    </a:moveTo>
                    <a:lnTo>
                      <a:pt x="146" y="325"/>
                    </a:lnTo>
                    <a:moveTo>
                      <a:pt x="137" y="343"/>
                    </a:moveTo>
                    <a:lnTo>
                      <a:pt x="137" y="343"/>
                    </a:lnTo>
                    <a:moveTo>
                      <a:pt x="138" y="344"/>
                    </a:moveTo>
                    <a:lnTo>
                      <a:pt x="137" y="343"/>
                    </a:lnTo>
                    <a:moveTo>
                      <a:pt x="141" y="345"/>
                    </a:moveTo>
                    <a:lnTo>
                      <a:pt x="138" y="344"/>
                    </a:lnTo>
                    <a:moveTo>
                      <a:pt x="137" y="343"/>
                    </a:moveTo>
                    <a:lnTo>
                      <a:pt x="137" y="343"/>
                    </a:lnTo>
                    <a:moveTo>
                      <a:pt x="141" y="344"/>
                    </a:moveTo>
                    <a:lnTo>
                      <a:pt x="137" y="343"/>
                    </a:lnTo>
                    <a:moveTo>
                      <a:pt x="141" y="345"/>
                    </a:moveTo>
                    <a:lnTo>
                      <a:pt x="141" y="344"/>
                    </a:lnTo>
                    <a:moveTo>
                      <a:pt x="140" y="346"/>
                    </a:moveTo>
                    <a:lnTo>
                      <a:pt x="138" y="344"/>
                    </a:lnTo>
                    <a:moveTo>
                      <a:pt x="140" y="346"/>
                    </a:moveTo>
                    <a:lnTo>
                      <a:pt x="141" y="345"/>
                    </a:lnTo>
                    <a:moveTo>
                      <a:pt x="137" y="343"/>
                    </a:moveTo>
                    <a:lnTo>
                      <a:pt x="145" y="327"/>
                    </a:lnTo>
                    <a:moveTo>
                      <a:pt x="141" y="344"/>
                    </a:moveTo>
                    <a:lnTo>
                      <a:pt x="145" y="327"/>
                    </a:lnTo>
                    <a:moveTo>
                      <a:pt x="137" y="343"/>
                    </a:moveTo>
                    <a:lnTo>
                      <a:pt x="104" y="298"/>
                    </a:lnTo>
                    <a:moveTo>
                      <a:pt x="159" y="277"/>
                    </a:moveTo>
                    <a:lnTo>
                      <a:pt x="97" y="288"/>
                    </a:lnTo>
                    <a:moveTo>
                      <a:pt x="146" y="325"/>
                    </a:moveTo>
                    <a:lnTo>
                      <a:pt x="159" y="277"/>
                    </a:lnTo>
                    <a:moveTo>
                      <a:pt x="146" y="325"/>
                    </a:moveTo>
                    <a:lnTo>
                      <a:pt x="173" y="274"/>
                    </a:lnTo>
                    <a:moveTo>
                      <a:pt x="146" y="325"/>
                    </a:moveTo>
                    <a:lnTo>
                      <a:pt x="100" y="293"/>
                    </a:lnTo>
                    <a:moveTo>
                      <a:pt x="138" y="344"/>
                    </a:moveTo>
                    <a:lnTo>
                      <a:pt x="137" y="343"/>
                    </a:lnTo>
                    <a:moveTo>
                      <a:pt x="137" y="343"/>
                    </a:moveTo>
                    <a:lnTo>
                      <a:pt x="137" y="343"/>
                    </a:lnTo>
                    <a:moveTo>
                      <a:pt x="137" y="343"/>
                    </a:moveTo>
                    <a:lnTo>
                      <a:pt x="137" y="343"/>
                    </a:lnTo>
                    <a:moveTo>
                      <a:pt x="137" y="343"/>
                    </a:moveTo>
                    <a:lnTo>
                      <a:pt x="112" y="322"/>
                    </a:lnTo>
                    <a:moveTo>
                      <a:pt x="118" y="336"/>
                    </a:moveTo>
                    <a:lnTo>
                      <a:pt x="112" y="322"/>
                    </a:lnTo>
                    <a:moveTo>
                      <a:pt x="133" y="374"/>
                    </a:moveTo>
                    <a:lnTo>
                      <a:pt x="140" y="346"/>
                    </a:lnTo>
                    <a:moveTo>
                      <a:pt x="147" y="410"/>
                    </a:moveTo>
                    <a:lnTo>
                      <a:pt x="142" y="398"/>
                    </a:lnTo>
                    <a:moveTo>
                      <a:pt x="183" y="447"/>
                    </a:moveTo>
                    <a:lnTo>
                      <a:pt x="147" y="410"/>
                    </a:lnTo>
                    <a:moveTo>
                      <a:pt x="157" y="437"/>
                    </a:moveTo>
                    <a:lnTo>
                      <a:pt x="147" y="410"/>
                    </a:lnTo>
                    <a:moveTo>
                      <a:pt x="183" y="447"/>
                    </a:moveTo>
                    <a:lnTo>
                      <a:pt x="157" y="437"/>
                    </a:lnTo>
                    <a:moveTo>
                      <a:pt x="131" y="395"/>
                    </a:moveTo>
                    <a:lnTo>
                      <a:pt x="128" y="393"/>
                    </a:lnTo>
                    <a:moveTo>
                      <a:pt x="131" y="395"/>
                    </a:moveTo>
                    <a:lnTo>
                      <a:pt x="128" y="392"/>
                    </a:lnTo>
                    <a:moveTo>
                      <a:pt x="128" y="393"/>
                    </a:moveTo>
                    <a:lnTo>
                      <a:pt x="128" y="392"/>
                    </a:lnTo>
                    <a:moveTo>
                      <a:pt x="128" y="393"/>
                    </a:moveTo>
                    <a:lnTo>
                      <a:pt x="113" y="388"/>
                    </a:lnTo>
                    <a:moveTo>
                      <a:pt x="123" y="412"/>
                    </a:moveTo>
                    <a:lnTo>
                      <a:pt x="128" y="393"/>
                    </a:lnTo>
                    <a:moveTo>
                      <a:pt x="100" y="414"/>
                    </a:moveTo>
                    <a:lnTo>
                      <a:pt x="109" y="396"/>
                    </a:lnTo>
                    <a:moveTo>
                      <a:pt x="136" y="428"/>
                    </a:moveTo>
                    <a:lnTo>
                      <a:pt x="121" y="423"/>
                    </a:lnTo>
                    <a:moveTo>
                      <a:pt x="121" y="423"/>
                    </a:moveTo>
                    <a:lnTo>
                      <a:pt x="123" y="412"/>
                    </a:lnTo>
                    <a:moveTo>
                      <a:pt x="123" y="412"/>
                    </a:moveTo>
                    <a:lnTo>
                      <a:pt x="136" y="428"/>
                    </a:lnTo>
                    <a:moveTo>
                      <a:pt x="109" y="396"/>
                    </a:moveTo>
                    <a:lnTo>
                      <a:pt x="123" y="412"/>
                    </a:lnTo>
                    <a:moveTo>
                      <a:pt x="109" y="396"/>
                    </a:moveTo>
                    <a:lnTo>
                      <a:pt x="113" y="388"/>
                    </a:lnTo>
                    <a:moveTo>
                      <a:pt x="121" y="423"/>
                    </a:moveTo>
                    <a:lnTo>
                      <a:pt x="100" y="414"/>
                    </a:lnTo>
                    <a:moveTo>
                      <a:pt x="142" y="398"/>
                    </a:moveTo>
                    <a:lnTo>
                      <a:pt x="131" y="395"/>
                    </a:lnTo>
                    <a:moveTo>
                      <a:pt x="147" y="410"/>
                    </a:moveTo>
                    <a:lnTo>
                      <a:pt x="131" y="395"/>
                    </a:lnTo>
                    <a:moveTo>
                      <a:pt x="136" y="428"/>
                    </a:moveTo>
                    <a:lnTo>
                      <a:pt x="171" y="473"/>
                    </a:lnTo>
                    <a:lnTo>
                      <a:pt x="157" y="437"/>
                    </a:lnTo>
                    <a:moveTo>
                      <a:pt x="157" y="437"/>
                    </a:moveTo>
                    <a:lnTo>
                      <a:pt x="136" y="428"/>
                    </a:lnTo>
                    <a:moveTo>
                      <a:pt x="262" y="447"/>
                    </a:moveTo>
                    <a:lnTo>
                      <a:pt x="261" y="447"/>
                    </a:lnTo>
                    <a:moveTo>
                      <a:pt x="261" y="447"/>
                    </a:moveTo>
                    <a:lnTo>
                      <a:pt x="246" y="447"/>
                    </a:lnTo>
                    <a:moveTo>
                      <a:pt x="264" y="447"/>
                    </a:moveTo>
                    <a:lnTo>
                      <a:pt x="262" y="447"/>
                    </a:lnTo>
                    <a:moveTo>
                      <a:pt x="264" y="447"/>
                    </a:moveTo>
                    <a:lnTo>
                      <a:pt x="261" y="447"/>
                    </a:lnTo>
                    <a:moveTo>
                      <a:pt x="216" y="407"/>
                    </a:moveTo>
                    <a:lnTo>
                      <a:pt x="208" y="414"/>
                    </a:lnTo>
                    <a:moveTo>
                      <a:pt x="235" y="447"/>
                    </a:moveTo>
                    <a:lnTo>
                      <a:pt x="200" y="419"/>
                    </a:lnTo>
                    <a:moveTo>
                      <a:pt x="195" y="420"/>
                    </a:moveTo>
                    <a:lnTo>
                      <a:pt x="193" y="416"/>
                    </a:lnTo>
                    <a:moveTo>
                      <a:pt x="200" y="419"/>
                    </a:moveTo>
                    <a:lnTo>
                      <a:pt x="193" y="416"/>
                    </a:lnTo>
                    <a:moveTo>
                      <a:pt x="208" y="414"/>
                    </a:moveTo>
                    <a:lnTo>
                      <a:pt x="200" y="419"/>
                    </a:lnTo>
                    <a:moveTo>
                      <a:pt x="254" y="454"/>
                    </a:moveTo>
                    <a:lnTo>
                      <a:pt x="248" y="459"/>
                    </a:lnTo>
                    <a:moveTo>
                      <a:pt x="262" y="447"/>
                    </a:moveTo>
                    <a:lnTo>
                      <a:pt x="216" y="407"/>
                    </a:lnTo>
                    <a:moveTo>
                      <a:pt x="248" y="459"/>
                    </a:moveTo>
                    <a:lnTo>
                      <a:pt x="204" y="500"/>
                    </a:lnTo>
                    <a:moveTo>
                      <a:pt x="248" y="459"/>
                    </a:moveTo>
                    <a:lnTo>
                      <a:pt x="235" y="447"/>
                    </a:lnTo>
                    <a:moveTo>
                      <a:pt x="246" y="447"/>
                    </a:moveTo>
                    <a:lnTo>
                      <a:pt x="208" y="414"/>
                    </a:lnTo>
                    <a:moveTo>
                      <a:pt x="254" y="454"/>
                    </a:moveTo>
                    <a:lnTo>
                      <a:pt x="246" y="447"/>
                    </a:lnTo>
                    <a:moveTo>
                      <a:pt x="246" y="447"/>
                    </a:moveTo>
                    <a:lnTo>
                      <a:pt x="235" y="447"/>
                    </a:lnTo>
                    <a:moveTo>
                      <a:pt x="261" y="447"/>
                    </a:moveTo>
                    <a:lnTo>
                      <a:pt x="254" y="454"/>
                    </a:lnTo>
                    <a:moveTo>
                      <a:pt x="235" y="447"/>
                    </a:moveTo>
                    <a:lnTo>
                      <a:pt x="183" y="447"/>
                    </a:lnTo>
                    <a:moveTo>
                      <a:pt x="198" y="362"/>
                    </a:moveTo>
                    <a:lnTo>
                      <a:pt x="146" y="325"/>
                    </a:lnTo>
                    <a:moveTo>
                      <a:pt x="193" y="416"/>
                    </a:moveTo>
                    <a:lnTo>
                      <a:pt x="140" y="346"/>
                    </a:lnTo>
                    <a:moveTo>
                      <a:pt x="216" y="407"/>
                    </a:moveTo>
                    <a:lnTo>
                      <a:pt x="141" y="345"/>
                    </a:lnTo>
                    <a:moveTo>
                      <a:pt x="198" y="362"/>
                    </a:moveTo>
                    <a:lnTo>
                      <a:pt x="141" y="344"/>
                    </a:lnTo>
                    <a:moveTo>
                      <a:pt x="264" y="371"/>
                    </a:moveTo>
                    <a:lnTo>
                      <a:pt x="216" y="407"/>
                    </a:lnTo>
                    <a:moveTo>
                      <a:pt x="113" y="388"/>
                    </a:moveTo>
                    <a:lnTo>
                      <a:pt x="118" y="381"/>
                    </a:lnTo>
                    <a:moveTo>
                      <a:pt x="128" y="392"/>
                    </a:moveTo>
                    <a:lnTo>
                      <a:pt x="118" y="381"/>
                    </a:lnTo>
                    <a:moveTo>
                      <a:pt x="128" y="392"/>
                    </a:moveTo>
                    <a:lnTo>
                      <a:pt x="133" y="374"/>
                    </a:lnTo>
                    <a:moveTo>
                      <a:pt x="193" y="416"/>
                    </a:moveTo>
                    <a:lnTo>
                      <a:pt x="142" y="398"/>
                    </a:lnTo>
                    <a:moveTo>
                      <a:pt x="142" y="398"/>
                    </a:moveTo>
                    <a:lnTo>
                      <a:pt x="133" y="374"/>
                    </a:lnTo>
                    <a:moveTo>
                      <a:pt x="113" y="388"/>
                    </a:moveTo>
                    <a:lnTo>
                      <a:pt x="100" y="383"/>
                    </a:lnTo>
                    <a:moveTo>
                      <a:pt x="100" y="383"/>
                    </a:moveTo>
                    <a:lnTo>
                      <a:pt x="109" y="396"/>
                    </a:lnTo>
                    <a:moveTo>
                      <a:pt x="417" y="358"/>
                    </a:moveTo>
                    <a:lnTo>
                      <a:pt x="405" y="346"/>
                    </a:lnTo>
                    <a:moveTo>
                      <a:pt x="421" y="360"/>
                    </a:moveTo>
                    <a:lnTo>
                      <a:pt x="417" y="358"/>
                    </a:lnTo>
                    <a:moveTo>
                      <a:pt x="464" y="372"/>
                    </a:moveTo>
                    <a:lnTo>
                      <a:pt x="450" y="377"/>
                    </a:lnTo>
                    <a:moveTo>
                      <a:pt x="464" y="372"/>
                    </a:moveTo>
                    <a:lnTo>
                      <a:pt x="421" y="360"/>
                    </a:lnTo>
                    <a:moveTo>
                      <a:pt x="450" y="377"/>
                    </a:moveTo>
                    <a:lnTo>
                      <a:pt x="421" y="360"/>
                    </a:lnTo>
                    <a:moveTo>
                      <a:pt x="357" y="297"/>
                    </a:moveTo>
                    <a:lnTo>
                      <a:pt x="350" y="302"/>
                    </a:lnTo>
                    <a:moveTo>
                      <a:pt x="388" y="272"/>
                    </a:moveTo>
                    <a:lnTo>
                      <a:pt x="357" y="297"/>
                    </a:lnTo>
                    <a:moveTo>
                      <a:pt x="319" y="326"/>
                    </a:moveTo>
                    <a:lnTo>
                      <a:pt x="304" y="338"/>
                    </a:lnTo>
                    <a:moveTo>
                      <a:pt x="322" y="353"/>
                    </a:moveTo>
                    <a:lnTo>
                      <a:pt x="304" y="338"/>
                    </a:lnTo>
                    <a:moveTo>
                      <a:pt x="380" y="343"/>
                    </a:moveTo>
                    <a:lnTo>
                      <a:pt x="376" y="340"/>
                    </a:lnTo>
                    <a:moveTo>
                      <a:pt x="378" y="339"/>
                    </a:moveTo>
                    <a:lnTo>
                      <a:pt x="376" y="340"/>
                    </a:lnTo>
                    <a:moveTo>
                      <a:pt x="380" y="343"/>
                    </a:moveTo>
                    <a:lnTo>
                      <a:pt x="378" y="339"/>
                    </a:lnTo>
                    <a:moveTo>
                      <a:pt x="389" y="329"/>
                    </a:moveTo>
                    <a:lnTo>
                      <a:pt x="378" y="339"/>
                    </a:lnTo>
                    <a:moveTo>
                      <a:pt x="384" y="348"/>
                    </a:moveTo>
                    <a:lnTo>
                      <a:pt x="380" y="343"/>
                    </a:lnTo>
                    <a:moveTo>
                      <a:pt x="367" y="349"/>
                    </a:moveTo>
                    <a:lnTo>
                      <a:pt x="350" y="350"/>
                    </a:lnTo>
                    <a:moveTo>
                      <a:pt x="359" y="358"/>
                    </a:moveTo>
                    <a:lnTo>
                      <a:pt x="343" y="371"/>
                    </a:lnTo>
                    <a:moveTo>
                      <a:pt x="356" y="382"/>
                    </a:moveTo>
                    <a:lnTo>
                      <a:pt x="343" y="371"/>
                    </a:lnTo>
                    <a:moveTo>
                      <a:pt x="359" y="358"/>
                    </a:moveTo>
                    <a:lnTo>
                      <a:pt x="350" y="350"/>
                    </a:lnTo>
                    <a:moveTo>
                      <a:pt x="384" y="348"/>
                    </a:moveTo>
                    <a:lnTo>
                      <a:pt x="367" y="349"/>
                    </a:lnTo>
                    <a:moveTo>
                      <a:pt x="376" y="340"/>
                    </a:moveTo>
                    <a:lnTo>
                      <a:pt x="367" y="349"/>
                    </a:lnTo>
                    <a:moveTo>
                      <a:pt x="367" y="349"/>
                    </a:moveTo>
                    <a:lnTo>
                      <a:pt x="359" y="358"/>
                    </a:lnTo>
                    <a:moveTo>
                      <a:pt x="350" y="350"/>
                    </a:moveTo>
                    <a:lnTo>
                      <a:pt x="319" y="326"/>
                    </a:lnTo>
                    <a:moveTo>
                      <a:pt x="337" y="312"/>
                    </a:moveTo>
                    <a:lnTo>
                      <a:pt x="319" y="326"/>
                    </a:lnTo>
                    <a:moveTo>
                      <a:pt x="350" y="302"/>
                    </a:moveTo>
                    <a:lnTo>
                      <a:pt x="337" y="312"/>
                    </a:lnTo>
                    <a:moveTo>
                      <a:pt x="350" y="350"/>
                    </a:moveTo>
                    <a:lnTo>
                      <a:pt x="322" y="353"/>
                    </a:lnTo>
                    <a:moveTo>
                      <a:pt x="343" y="371"/>
                    </a:moveTo>
                    <a:lnTo>
                      <a:pt x="322" y="353"/>
                    </a:lnTo>
                    <a:moveTo>
                      <a:pt x="356" y="382"/>
                    </a:moveTo>
                    <a:lnTo>
                      <a:pt x="335" y="378"/>
                    </a:lnTo>
                    <a:moveTo>
                      <a:pt x="343" y="371"/>
                    </a:moveTo>
                    <a:lnTo>
                      <a:pt x="335" y="378"/>
                    </a:lnTo>
                    <a:moveTo>
                      <a:pt x="378" y="339"/>
                    </a:moveTo>
                    <a:lnTo>
                      <a:pt x="350" y="302"/>
                    </a:lnTo>
                    <a:moveTo>
                      <a:pt x="376" y="340"/>
                    </a:moveTo>
                    <a:lnTo>
                      <a:pt x="337" y="312"/>
                    </a:lnTo>
                    <a:moveTo>
                      <a:pt x="389" y="329"/>
                    </a:moveTo>
                    <a:lnTo>
                      <a:pt x="357" y="297"/>
                    </a:lnTo>
                    <a:moveTo>
                      <a:pt x="405" y="346"/>
                    </a:moveTo>
                    <a:lnTo>
                      <a:pt x="384" y="348"/>
                    </a:lnTo>
                    <a:moveTo>
                      <a:pt x="394" y="362"/>
                    </a:moveTo>
                    <a:lnTo>
                      <a:pt x="384" y="348"/>
                    </a:lnTo>
                    <a:moveTo>
                      <a:pt x="553" y="327"/>
                    </a:moveTo>
                    <a:lnTo>
                      <a:pt x="399" y="264"/>
                    </a:lnTo>
                    <a:lnTo>
                      <a:pt x="388" y="272"/>
                    </a:lnTo>
                    <a:moveTo>
                      <a:pt x="395" y="278"/>
                    </a:moveTo>
                    <a:lnTo>
                      <a:pt x="388" y="272"/>
                    </a:lnTo>
                    <a:moveTo>
                      <a:pt x="536" y="463"/>
                    </a:moveTo>
                    <a:lnTo>
                      <a:pt x="394" y="414"/>
                    </a:lnTo>
                    <a:lnTo>
                      <a:pt x="356" y="382"/>
                    </a:lnTo>
                    <a:moveTo>
                      <a:pt x="404" y="396"/>
                    </a:moveTo>
                    <a:lnTo>
                      <a:pt x="393" y="386"/>
                    </a:lnTo>
                    <a:moveTo>
                      <a:pt x="393" y="386"/>
                    </a:moveTo>
                    <a:lnTo>
                      <a:pt x="356" y="382"/>
                    </a:lnTo>
                    <a:moveTo>
                      <a:pt x="393" y="386"/>
                    </a:moveTo>
                    <a:lnTo>
                      <a:pt x="359" y="358"/>
                    </a:lnTo>
                    <a:moveTo>
                      <a:pt x="405" y="346"/>
                    </a:moveTo>
                    <a:lnTo>
                      <a:pt x="389" y="329"/>
                    </a:lnTo>
                    <a:moveTo>
                      <a:pt x="546" y="327"/>
                    </a:moveTo>
                    <a:lnTo>
                      <a:pt x="400" y="319"/>
                    </a:lnTo>
                    <a:lnTo>
                      <a:pt x="389" y="329"/>
                    </a:lnTo>
                    <a:moveTo>
                      <a:pt x="450" y="377"/>
                    </a:moveTo>
                    <a:lnTo>
                      <a:pt x="404" y="396"/>
                    </a:lnTo>
                    <a:moveTo>
                      <a:pt x="159" y="277"/>
                    </a:moveTo>
                    <a:lnTo>
                      <a:pt x="171" y="226"/>
                    </a:lnTo>
                    <a:moveTo>
                      <a:pt x="335" y="378"/>
                    </a:moveTo>
                    <a:lnTo>
                      <a:pt x="264" y="371"/>
                    </a:lnTo>
                    <a:moveTo>
                      <a:pt x="335" y="378"/>
                    </a:moveTo>
                    <a:lnTo>
                      <a:pt x="262" y="447"/>
                    </a:lnTo>
                    <a:moveTo>
                      <a:pt x="342" y="511"/>
                    </a:moveTo>
                    <a:lnTo>
                      <a:pt x="335" y="506"/>
                    </a:lnTo>
                    <a:lnTo>
                      <a:pt x="264" y="447"/>
                    </a:lnTo>
                    <a:moveTo>
                      <a:pt x="536" y="463"/>
                    </a:moveTo>
                    <a:lnTo>
                      <a:pt x="398" y="447"/>
                    </a:lnTo>
                    <a:lnTo>
                      <a:pt x="264" y="447"/>
                    </a:lnTo>
                    <a:moveTo>
                      <a:pt x="308" y="246"/>
                    </a:moveTo>
                    <a:lnTo>
                      <a:pt x="280" y="217"/>
                    </a:lnTo>
                    <a:moveTo>
                      <a:pt x="308" y="246"/>
                    </a:moveTo>
                    <a:lnTo>
                      <a:pt x="286" y="217"/>
                    </a:lnTo>
                    <a:moveTo>
                      <a:pt x="388" y="272"/>
                    </a:moveTo>
                    <a:lnTo>
                      <a:pt x="319" y="216"/>
                    </a:lnTo>
                    <a:moveTo>
                      <a:pt x="319" y="216"/>
                    </a:moveTo>
                    <a:lnTo>
                      <a:pt x="286" y="217"/>
                    </a:lnTo>
                    <a:moveTo>
                      <a:pt x="337" y="312"/>
                    </a:moveTo>
                    <a:lnTo>
                      <a:pt x="207" y="221"/>
                    </a:lnTo>
                    <a:moveTo>
                      <a:pt x="281" y="211"/>
                    </a:moveTo>
                    <a:lnTo>
                      <a:pt x="313" y="211"/>
                    </a:lnTo>
                    <a:moveTo>
                      <a:pt x="793" y="98"/>
                    </a:moveTo>
                    <a:lnTo>
                      <a:pt x="400" y="55"/>
                    </a:lnTo>
                    <a:lnTo>
                      <a:pt x="218" y="128"/>
                    </a:lnTo>
                    <a:moveTo>
                      <a:pt x="313" y="211"/>
                    </a:moveTo>
                    <a:lnTo>
                      <a:pt x="285" y="189"/>
                    </a:lnTo>
                    <a:moveTo>
                      <a:pt x="527" y="253"/>
                    </a:moveTo>
                    <a:lnTo>
                      <a:pt x="398" y="86"/>
                    </a:lnTo>
                    <a:lnTo>
                      <a:pt x="285" y="189"/>
                    </a:lnTo>
                    <a:moveTo>
                      <a:pt x="350" y="302"/>
                    </a:moveTo>
                    <a:lnTo>
                      <a:pt x="308" y="246"/>
                    </a:lnTo>
                    <a:moveTo>
                      <a:pt x="357" y="297"/>
                    </a:moveTo>
                    <a:lnTo>
                      <a:pt x="308" y="246"/>
                    </a:lnTo>
                    <a:moveTo>
                      <a:pt x="319" y="326"/>
                    </a:moveTo>
                    <a:lnTo>
                      <a:pt x="198" y="226"/>
                    </a:lnTo>
                    <a:moveTo>
                      <a:pt x="173" y="274"/>
                    </a:moveTo>
                    <a:lnTo>
                      <a:pt x="190" y="241"/>
                    </a:lnTo>
                    <a:moveTo>
                      <a:pt x="322" y="353"/>
                    </a:moveTo>
                    <a:lnTo>
                      <a:pt x="281" y="355"/>
                    </a:lnTo>
                    <a:moveTo>
                      <a:pt x="304" y="338"/>
                    </a:moveTo>
                    <a:lnTo>
                      <a:pt x="281" y="355"/>
                    </a:lnTo>
                    <a:moveTo>
                      <a:pt x="304" y="338"/>
                    </a:moveTo>
                    <a:lnTo>
                      <a:pt x="190" y="241"/>
                    </a:lnTo>
                    <a:moveTo>
                      <a:pt x="28" y="131"/>
                    </a:moveTo>
                    <a:lnTo>
                      <a:pt x="0" y="0"/>
                    </a:lnTo>
                    <a:lnTo>
                      <a:pt x="46" y="150"/>
                    </a:lnTo>
                    <a:moveTo>
                      <a:pt x="104" y="158"/>
                    </a:moveTo>
                    <a:lnTo>
                      <a:pt x="66" y="178"/>
                    </a:lnTo>
                    <a:moveTo>
                      <a:pt x="98" y="193"/>
                    </a:moveTo>
                    <a:lnTo>
                      <a:pt x="66" y="178"/>
                    </a:lnTo>
                    <a:moveTo>
                      <a:pt x="81" y="267"/>
                    </a:moveTo>
                    <a:lnTo>
                      <a:pt x="167" y="227"/>
                    </a:lnTo>
                    <a:moveTo>
                      <a:pt x="88" y="199"/>
                    </a:moveTo>
                    <a:lnTo>
                      <a:pt x="66" y="215"/>
                    </a:lnTo>
                    <a:moveTo>
                      <a:pt x="88" y="199"/>
                    </a:moveTo>
                    <a:lnTo>
                      <a:pt x="60" y="196"/>
                    </a:lnTo>
                    <a:moveTo>
                      <a:pt x="97" y="288"/>
                    </a:moveTo>
                    <a:lnTo>
                      <a:pt x="81" y="267"/>
                    </a:lnTo>
                    <a:moveTo>
                      <a:pt x="118" y="381"/>
                    </a:moveTo>
                    <a:lnTo>
                      <a:pt x="54" y="316"/>
                    </a:lnTo>
                    <a:moveTo>
                      <a:pt x="118" y="336"/>
                    </a:moveTo>
                    <a:lnTo>
                      <a:pt x="54" y="316"/>
                    </a:lnTo>
                    <a:moveTo>
                      <a:pt x="112" y="322"/>
                    </a:moveTo>
                    <a:lnTo>
                      <a:pt x="71" y="288"/>
                    </a:lnTo>
                    <a:moveTo>
                      <a:pt x="102" y="297"/>
                    </a:moveTo>
                    <a:lnTo>
                      <a:pt x="68" y="278"/>
                    </a:lnTo>
                    <a:moveTo>
                      <a:pt x="55" y="326"/>
                    </a:moveTo>
                    <a:lnTo>
                      <a:pt x="100" y="383"/>
                    </a:lnTo>
                    <a:moveTo>
                      <a:pt x="80" y="453"/>
                    </a:moveTo>
                    <a:lnTo>
                      <a:pt x="100" y="414"/>
                    </a:lnTo>
                    <a:moveTo>
                      <a:pt x="437" y="632"/>
                    </a:moveTo>
                    <a:lnTo>
                      <a:pt x="422" y="627"/>
                    </a:lnTo>
                    <a:moveTo>
                      <a:pt x="422" y="627"/>
                    </a:moveTo>
                    <a:lnTo>
                      <a:pt x="400" y="619"/>
                    </a:lnTo>
                    <a:lnTo>
                      <a:pt x="360" y="612"/>
                    </a:lnTo>
                    <a:moveTo>
                      <a:pt x="475" y="599"/>
                    </a:moveTo>
                    <a:lnTo>
                      <a:pt x="474" y="599"/>
                    </a:lnTo>
                    <a:moveTo>
                      <a:pt x="486" y="599"/>
                    </a:moveTo>
                    <a:lnTo>
                      <a:pt x="475" y="599"/>
                    </a:lnTo>
                    <a:moveTo>
                      <a:pt x="486" y="599"/>
                    </a:moveTo>
                    <a:lnTo>
                      <a:pt x="483" y="601"/>
                    </a:lnTo>
                    <a:moveTo>
                      <a:pt x="475" y="599"/>
                    </a:moveTo>
                    <a:lnTo>
                      <a:pt x="475" y="599"/>
                    </a:lnTo>
                    <a:moveTo>
                      <a:pt x="483" y="601"/>
                    </a:moveTo>
                    <a:lnTo>
                      <a:pt x="475" y="599"/>
                    </a:lnTo>
                    <a:moveTo>
                      <a:pt x="475" y="599"/>
                    </a:moveTo>
                    <a:lnTo>
                      <a:pt x="474" y="599"/>
                    </a:lnTo>
                    <a:moveTo>
                      <a:pt x="474" y="599"/>
                    </a:moveTo>
                    <a:lnTo>
                      <a:pt x="412" y="601"/>
                    </a:lnTo>
                    <a:moveTo>
                      <a:pt x="474" y="599"/>
                    </a:moveTo>
                    <a:lnTo>
                      <a:pt x="426" y="587"/>
                    </a:lnTo>
                    <a:moveTo>
                      <a:pt x="483" y="601"/>
                    </a:moveTo>
                    <a:lnTo>
                      <a:pt x="437" y="632"/>
                    </a:lnTo>
                    <a:moveTo>
                      <a:pt x="475" y="599"/>
                    </a:moveTo>
                    <a:lnTo>
                      <a:pt x="422" y="627"/>
                    </a:lnTo>
                    <a:moveTo>
                      <a:pt x="372" y="561"/>
                    </a:moveTo>
                    <a:lnTo>
                      <a:pt x="372" y="562"/>
                    </a:lnTo>
                    <a:moveTo>
                      <a:pt x="351" y="515"/>
                    </a:moveTo>
                    <a:lnTo>
                      <a:pt x="342" y="511"/>
                    </a:lnTo>
                    <a:moveTo>
                      <a:pt x="328" y="522"/>
                    </a:moveTo>
                    <a:lnTo>
                      <a:pt x="324" y="523"/>
                    </a:lnTo>
                    <a:moveTo>
                      <a:pt x="324" y="523"/>
                    </a:moveTo>
                    <a:lnTo>
                      <a:pt x="317" y="515"/>
                    </a:lnTo>
                    <a:moveTo>
                      <a:pt x="328" y="522"/>
                    </a:moveTo>
                    <a:lnTo>
                      <a:pt x="321" y="515"/>
                    </a:lnTo>
                    <a:moveTo>
                      <a:pt x="321" y="515"/>
                    </a:moveTo>
                    <a:lnTo>
                      <a:pt x="317" y="515"/>
                    </a:lnTo>
                    <a:moveTo>
                      <a:pt x="324" y="604"/>
                    </a:moveTo>
                    <a:lnTo>
                      <a:pt x="294" y="631"/>
                    </a:lnTo>
                    <a:moveTo>
                      <a:pt x="328" y="600"/>
                    </a:moveTo>
                    <a:lnTo>
                      <a:pt x="324" y="604"/>
                    </a:lnTo>
                    <a:moveTo>
                      <a:pt x="333" y="595"/>
                    </a:moveTo>
                    <a:lnTo>
                      <a:pt x="328" y="600"/>
                    </a:lnTo>
                    <a:moveTo>
                      <a:pt x="300" y="628"/>
                    </a:moveTo>
                    <a:lnTo>
                      <a:pt x="294" y="631"/>
                    </a:lnTo>
                    <a:moveTo>
                      <a:pt x="360" y="612"/>
                    </a:moveTo>
                    <a:lnTo>
                      <a:pt x="357" y="613"/>
                    </a:lnTo>
                    <a:moveTo>
                      <a:pt x="360" y="612"/>
                    </a:moveTo>
                    <a:lnTo>
                      <a:pt x="355" y="610"/>
                    </a:lnTo>
                    <a:moveTo>
                      <a:pt x="357" y="613"/>
                    </a:moveTo>
                    <a:lnTo>
                      <a:pt x="355" y="610"/>
                    </a:lnTo>
                    <a:moveTo>
                      <a:pt x="372" y="561"/>
                    </a:moveTo>
                    <a:lnTo>
                      <a:pt x="391" y="577"/>
                    </a:lnTo>
                    <a:lnTo>
                      <a:pt x="372" y="562"/>
                    </a:lnTo>
                    <a:moveTo>
                      <a:pt x="372" y="562"/>
                    </a:moveTo>
                    <a:lnTo>
                      <a:pt x="324" y="523"/>
                    </a:lnTo>
                    <a:moveTo>
                      <a:pt x="372" y="561"/>
                    </a:moveTo>
                    <a:lnTo>
                      <a:pt x="328" y="522"/>
                    </a:lnTo>
                    <a:moveTo>
                      <a:pt x="351" y="515"/>
                    </a:moveTo>
                    <a:lnTo>
                      <a:pt x="328" y="522"/>
                    </a:lnTo>
                    <a:moveTo>
                      <a:pt x="355" y="610"/>
                    </a:moveTo>
                    <a:lnTo>
                      <a:pt x="324" y="604"/>
                    </a:lnTo>
                    <a:moveTo>
                      <a:pt x="355" y="610"/>
                    </a:moveTo>
                    <a:lnTo>
                      <a:pt x="333" y="595"/>
                    </a:lnTo>
                    <a:moveTo>
                      <a:pt x="372" y="562"/>
                    </a:moveTo>
                    <a:lnTo>
                      <a:pt x="333" y="595"/>
                    </a:lnTo>
                    <a:moveTo>
                      <a:pt x="342" y="511"/>
                    </a:moveTo>
                    <a:lnTo>
                      <a:pt x="321" y="515"/>
                    </a:lnTo>
                    <a:moveTo>
                      <a:pt x="357" y="613"/>
                    </a:moveTo>
                    <a:lnTo>
                      <a:pt x="300" y="628"/>
                    </a:lnTo>
                    <a:moveTo>
                      <a:pt x="360" y="680"/>
                    </a:moveTo>
                    <a:lnTo>
                      <a:pt x="359" y="681"/>
                    </a:lnTo>
                    <a:moveTo>
                      <a:pt x="364" y="680"/>
                    </a:moveTo>
                    <a:lnTo>
                      <a:pt x="362" y="680"/>
                    </a:lnTo>
                    <a:moveTo>
                      <a:pt x="362" y="680"/>
                    </a:moveTo>
                    <a:lnTo>
                      <a:pt x="360" y="680"/>
                    </a:lnTo>
                    <a:moveTo>
                      <a:pt x="362" y="680"/>
                    </a:moveTo>
                    <a:lnTo>
                      <a:pt x="359" y="681"/>
                    </a:lnTo>
                    <a:moveTo>
                      <a:pt x="374" y="674"/>
                    </a:moveTo>
                    <a:lnTo>
                      <a:pt x="371" y="674"/>
                    </a:lnTo>
                    <a:moveTo>
                      <a:pt x="390" y="680"/>
                    </a:moveTo>
                    <a:lnTo>
                      <a:pt x="381" y="680"/>
                    </a:lnTo>
                    <a:lnTo>
                      <a:pt x="364" y="680"/>
                    </a:lnTo>
                    <a:moveTo>
                      <a:pt x="374" y="674"/>
                    </a:moveTo>
                    <a:lnTo>
                      <a:pt x="364" y="680"/>
                    </a:lnTo>
                    <a:moveTo>
                      <a:pt x="371" y="674"/>
                    </a:moveTo>
                    <a:lnTo>
                      <a:pt x="360" y="680"/>
                    </a:lnTo>
                    <a:moveTo>
                      <a:pt x="423" y="641"/>
                    </a:moveTo>
                    <a:lnTo>
                      <a:pt x="404" y="653"/>
                    </a:lnTo>
                    <a:moveTo>
                      <a:pt x="397" y="641"/>
                    </a:moveTo>
                    <a:lnTo>
                      <a:pt x="423" y="641"/>
                    </a:lnTo>
                    <a:moveTo>
                      <a:pt x="423" y="641"/>
                    </a:moveTo>
                    <a:lnTo>
                      <a:pt x="466" y="641"/>
                    </a:lnTo>
                    <a:moveTo>
                      <a:pt x="397" y="641"/>
                    </a:moveTo>
                    <a:lnTo>
                      <a:pt x="357" y="613"/>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6" name="Freeform 653">
                <a:extLst>
                  <a:ext uri="{FF2B5EF4-FFF2-40B4-BE49-F238E27FC236}">
                    <a16:creationId xmlns:a16="http://schemas.microsoft.com/office/drawing/2014/main" id="{F0936C4A-6946-4574-957F-DD4BD15E9D7C}"/>
                  </a:ext>
                </a:extLst>
              </p:cNvPr>
              <p:cNvSpPr>
                <a:spLocks noEditPoints="1"/>
              </p:cNvSpPr>
              <p:nvPr/>
            </p:nvSpPr>
            <p:spPr bwMode="auto">
              <a:xfrm>
                <a:off x="1525588" y="3076576"/>
                <a:ext cx="2089150" cy="574675"/>
              </a:xfrm>
              <a:custGeom>
                <a:avLst/>
                <a:gdLst>
                  <a:gd name="T0" fmla="*/ 406 w 1316"/>
                  <a:gd name="T1" fmla="*/ 140 h 362"/>
                  <a:gd name="T2" fmla="*/ 399 w 1316"/>
                  <a:gd name="T3" fmla="*/ 128 h 362"/>
                  <a:gd name="T4" fmla="*/ 425 w 1316"/>
                  <a:gd name="T5" fmla="*/ 128 h 362"/>
                  <a:gd name="T6" fmla="*/ 196 w 1316"/>
                  <a:gd name="T7" fmla="*/ 22 h 362"/>
                  <a:gd name="T8" fmla="*/ 247 w 1316"/>
                  <a:gd name="T9" fmla="*/ 30 h 362"/>
                  <a:gd name="T10" fmla="*/ 143 w 1316"/>
                  <a:gd name="T11" fmla="*/ 54 h 362"/>
                  <a:gd name="T12" fmla="*/ 88 w 1316"/>
                  <a:gd name="T13" fmla="*/ 7 h 362"/>
                  <a:gd name="T14" fmla="*/ 129 w 1316"/>
                  <a:gd name="T15" fmla="*/ 85 h 362"/>
                  <a:gd name="T16" fmla="*/ 101 w 1316"/>
                  <a:gd name="T17" fmla="*/ 110 h 362"/>
                  <a:gd name="T18" fmla="*/ 180 w 1316"/>
                  <a:gd name="T19" fmla="*/ 106 h 362"/>
                  <a:gd name="T20" fmla="*/ 145 w 1316"/>
                  <a:gd name="T21" fmla="*/ 95 h 362"/>
                  <a:gd name="T22" fmla="*/ 143 w 1316"/>
                  <a:gd name="T23" fmla="*/ 54 h 362"/>
                  <a:gd name="T24" fmla="*/ 135 w 1316"/>
                  <a:gd name="T25" fmla="*/ 72 h 362"/>
                  <a:gd name="T26" fmla="*/ 185 w 1316"/>
                  <a:gd name="T27" fmla="*/ 177 h 362"/>
                  <a:gd name="T28" fmla="*/ 125 w 1316"/>
                  <a:gd name="T29" fmla="*/ 129 h 362"/>
                  <a:gd name="T30" fmla="*/ 125 w 1316"/>
                  <a:gd name="T31" fmla="*/ 129 h 362"/>
                  <a:gd name="T32" fmla="*/ 181 w 1316"/>
                  <a:gd name="T33" fmla="*/ 238 h 362"/>
                  <a:gd name="T34" fmla="*/ 91 w 1316"/>
                  <a:gd name="T35" fmla="*/ 187 h 362"/>
                  <a:gd name="T36" fmla="*/ 285 w 1316"/>
                  <a:gd name="T37" fmla="*/ 128 h 362"/>
                  <a:gd name="T38" fmla="*/ 166 w 1316"/>
                  <a:gd name="T39" fmla="*/ 111 h 362"/>
                  <a:gd name="T40" fmla="*/ 272 w 1316"/>
                  <a:gd name="T41" fmla="*/ 222 h 362"/>
                  <a:gd name="T42" fmla="*/ 239 w 1316"/>
                  <a:gd name="T43" fmla="*/ 133 h 362"/>
                  <a:gd name="T44" fmla="*/ 110 w 1316"/>
                  <a:gd name="T45" fmla="*/ 124 h 362"/>
                  <a:gd name="T46" fmla="*/ 126 w 1316"/>
                  <a:gd name="T47" fmla="*/ 126 h 362"/>
                  <a:gd name="T48" fmla="*/ 181 w 1316"/>
                  <a:gd name="T49" fmla="*/ 238 h 362"/>
                  <a:gd name="T50" fmla="*/ 181 w 1316"/>
                  <a:gd name="T51" fmla="*/ 238 h 362"/>
                  <a:gd name="T52" fmla="*/ 202 w 1316"/>
                  <a:gd name="T53" fmla="*/ 238 h 362"/>
                  <a:gd name="T54" fmla="*/ 242 w 1316"/>
                  <a:gd name="T55" fmla="*/ 238 h 362"/>
                  <a:gd name="T56" fmla="*/ 361 w 1316"/>
                  <a:gd name="T57" fmla="*/ 168 h 362"/>
                  <a:gd name="T58" fmla="*/ 275 w 1316"/>
                  <a:gd name="T59" fmla="*/ 124 h 362"/>
                  <a:gd name="T60" fmla="*/ 247 w 1316"/>
                  <a:gd name="T61" fmla="*/ 30 h 362"/>
                  <a:gd name="T62" fmla="*/ 86 w 1316"/>
                  <a:gd name="T63" fmla="*/ 43 h 362"/>
                  <a:gd name="T64" fmla="*/ 67 w 1316"/>
                  <a:gd name="T65" fmla="*/ 31 h 362"/>
                  <a:gd name="T66" fmla="*/ 23 w 1316"/>
                  <a:gd name="T67" fmla="*/ 15 h 362"/>
                  <a:gd name="T68" fmla="*/ 28 w 1316"/>
                  <a:gd name="T69" fmla="*/ 83 h 362"/>
                  <a:gd name="T70" fmla="*/ 35 w 1316"/>
                  <a:gd name="T71" fmla="*/ 95 h 362"/>
                  <a:gd name="T72" fmla="*/ 4 w 1316"/>
                  <a:gd name="T73" fmla="*/ 118 h 362"/>
                  <a:gd name="T74" fmla="*/ 70 w 1316"/>
                  <a:gd name="T75" fmla="*/ 67 h 362"/>
                  <a:gd name="T76" fmla="*/ 23 w 1316"/>
                  <a:gd name="T77" fmla="*/ 15 h 362"/>
                  <a:gd name="T78" fmla="*/ 52 w 1316"/>
                  <a:gd name="T79" fmla="*/ 62 h 362"/>
                  <a:gd name="T80" fmla="*/ 57 w 1316"/>
                  <a:gd name="T81" fmla="*/ 182 h 362"/>
                  <a:gd name="T82" fmla="*/ 75 w 1316"/>
                  <a:gd name="T83" fmla="*/ 191 h 362"/>
                  <a:gd name="T84" fmla="*/ 75 w 1316"/>
                  <a:gd name="T85" fmla="*/ 191 h 362"/>
                  <a:gd name="T86" fmla="*/ 86 w 1316"/>
                  <a:gd name="T87" fmla="*/ 196 h 362"/>
                  <a:gd name="T88" fmla="*/ 6 w 1316"/>
                  <a:gd name="T89" fmla="*/ 222 h 362"/>
                  <a:gd name="T90" fmla="*/ 24 w 1316"/>
                  <a:gd name="T91" fmla="*/ 118 h 362"/>
                  <a:gd name="T92" fmla="*/ 37 w 1316"/>
                  <a:gd name="T93" fmla="*/ 279 h 362"/>
                  <a:gd name="T94" fmla="*/ 86 w 1316"/>
                  <a:gd name="T95" fmla="*/ 196 h 362"/>
                  <a:gd name="T96" fmla="*/ 94 w 1316"/>
                  <a:gd name="T97" fmla="*/ 14 h 362"/>
                  <a:gd name="T98" fmla="*/ 104 w 1316"/>
                  <a:gd name="T99" fmla="*/ 135 h 362"/>
                  <a:gd name="T100" fmla="*/ 1257 w 1316"/>
                  <a:gd name="T101" fmla="*/ 48 h 362"/>
                  <a:gd name="T102" fmla="*/ 1250 w 1316"/>
                  <a:gd name="T103" fmla="*/ 69 h 362"/>
                  <a:gd name="T104" fmla="*/ 1273 w 1316"/>
                  <a:gd name="T105" fmla="*/ 106 h 362"/>
                  <a:gd name="T106" fmla="*/ 1274 w 1316"/>
                  <a:gd name="T107" fmla="*/ 106 h 362"/>
                  <a:gd name="T108" fmla="*/ 1303 w 1316"/>
                  <a:gd name="T109" fmla="*/ 72 h 362"/>
                  <a:gd name="T110" fmla="*/ 1181 w 1316"/>
                  <a:gd name="T111" fmla="*/ 19 h 362"/>
                  <a:gd name="T112" fmla="*/ 1197 w 1316"/>
                  <a:gd name="T113" fmla="*/ 73 h 362"/>
                  <a:gd name="T114" fmla="*/ 1195 w 1316"/>
                  <a:gd name="T115" fmla="*/ 121 h 362"/>
                  <a:gd name="T116" fmla="*/ 1126 w 1316"/>
                  <a:gd name="T117" fmla="*/ 109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6" h="362">
                    <a:moveTo>
                      <a:pt x="399" y="28"/>
                    </a:moveTo>
                    <a:lnTo>
                      <a:pt x="353" y="2"/>
                    </a:lnTo>
                    <a:moveTo>
                      <a:pt x="400" y="87"/>
                    </a:moveTo>
                    <a:lnTo>
                      <a:pt x="362" y="99"/>
                    </a:lnTo>
                    <a:moveTo>
                      <a:pt x="406" y="140"/>
                    </a:moveTo>
                    <a:lnTo>
                      <a:pt x="376" y="161"/>
                    </a:lnTo>
                    <a:moveTo>
                      <a:pt x="406" y="140"/>
                    </a:moveTo>
                    <a:lnTo>
                      <a:pt x="373" y="161"/>
                    </a:lnTo>
                    <a:moveTo>
                      <a:pt x="499" y="244"/>
                    </a:moveTo>
                    <a:lnTo>
                      <a:pt x="400" y="238"/>
                    </a:lnTo>
                    <a:lnTo>
                      <a:pt x="318" y="238"/>
                    </a:lnTo>
                    <a:moveTo>
                      <a:pt x="399" y="28"/>
                    </a:moveTo>
                    <a:lnTo>
                      <a:pt x="374" y="48"/>
                    </a:lnTo>
                    <a:moveTo>
                      <a:pt x="399" y="128"/>
                    </a:moveTo>
                    <a:lnTo>
                      <a:pt x="302" y="115"/>
                    </a:lnTo>
                    <a:moveTo>
                      <a:pt x="424" y="114"/>
                    </a:moveTo>
                    <a:lnTo>
                      <a:pt x="399" y="128"/>
                    </a:lnTo>
                    <a:moveTo>
                      <a:pt x="468" y="128"/>
                    </a:moveTo>
                    <a:lnTo>
                      <a:pt x="439" y="119"/>
                    </a:lnTo>
                    <a:moveTo>
                      <a:pt x="439" y="119"/>
                    </a:moveTo>
                    <a:lnTo>
                      <a:pt x="425" y="128"/>
                    </a:lnTo>
                    <a:moveTo>
                      <a:pt x="258" y="28"/>
                    </a:moveTo>
                    <a:lnTo>
                      <a:pt x="247" y="30"/>
                    </a:lnTo>
                    <a:moveTo>
                      <a:pt x="228" y="17"/>
                    </a:moveTo>
                    <a:lnTo>
                      <a:pt x="201" y="1"/>
                    </a:lnTo>
                    <a:lnTo>
                      <a:pt x="199" y="6"/>
                    </a:lnTo>
                    <a:moveTo>
                      <a:pt x="228" y="17"/>
                    </a:moveTo>
                    <a:lnTo>
                      <a:pt x="196" y="22"/>
                    </a:lnTo>
                    <a:moveTo>
                      <a:pt x="240" y="15"/>
                    </a:moveTo>
                    <a:lnTo>
                      <a:pt x="228" y="17"/>
                    </a:lnTo>
                    <a:moveTo>
                      <a:pt x="247" y="30"/>
                    </a:moveTo>
                    <a:lnTo>
                      <a:pt x="206" y="41"/>
                    </a:lnTo>
                    <a:lnTo>
                      <a:pt x="181" y="35"/>
                    </a:lnTo>
                    <a:moveTo>
                      <a:pt x="228" y="17"/>
                    </a:moveTo>
                    <a:lnTo>
                      <a:pt x="247" y="30"/>
                    </a:lnTo>
                    <a:moveTo>
                      <a:pt x="258" y="28"/>
                    </a:moveTo>
                    <a:lnTo>
                      <a:pt x="240" y="15"/>
                    </a:lnTo>
                    <a:moveTo>
                      <a:pt x="181" y="35"/>
                    </a:moveTo>
                    <a:lnTo>
                      <a:pt x="167" y="59"/>
                    </a:lnTo>
                    <a:moveTo>
                      <a:pt x="181" y="35"/>
                    </a:moveTo>
                    <a:lnTo>
                      <a:pt x="156" y="29"/>
                    </a:lnTo>
                    <a:moveTo>
                      <a:pt x="143" y="54"/>
                    </a:moveTo>
                    <a:lnTo>
                      <a:pt x="156" y="29"/>
                    </a:lnTo>
                    <a:moveTo>
                      <a:pt x="167" y="59"/>
                    </a:moveTo>
                    <a:lnTo>
                      <a:pt x="143" y="54"/>
                    </a:lnTo>
                    <a:moveTo>
                      <a:pt x="94" y="14"/>
                    </a:moveTo>
                    <a:lnTo>
                      <a:pt x="97" y="3"/>
                    </a:lnTo>
                    <a:moveTo>
                      <a:pt x="97" y="3"/>
                    </a:moveTo>
                    <a:lnTo>
                      <a:pt x="88" y="7"/>
                    </a:lnTo>
                    <a:moveTo>
                      <a:pt x="88" y="35"/>
                    </a:moveTo>
                    <a:lnTo>
                      <a:pt x="94" y="14"/>
                    </a:lnTo>
                    <a:moveTo>
                      <a:pt x="101" y="47"/>
                    </a:moveTo>
                    <a:lnTo>
                      <a:pt x="88" y="35"/>
                    </a:lnTo>
                    <a:moveTo>
                      <a:pt x="130" y="81"/>
                    </a:moveTo>
                    <a:lnTo>
                      <a:pt x="135" y="72"/>
                    </a:lnTo>
                    <a:moveTo>
                      <a:pt x="129" y="85"/>
                    </a:moveTo>
                    <a:lnTo>
                      <a:pt x="130" y="81"/>
                    </a:lnTo>
                    <a:moveTo>
                      <a:pt x="135" y="86"/>
                    </a:moveTo>
                    <a:lnTo>
                      <a:pt x="129" y="85"/>
                    </a:lnTo>
                    <a:moveTo>
                      <a:pt x="135" y="86"/>
                    </a:moveTo>
                    <a:lnTo>
                      <a:pt x="130" y="81"/>
                    </a:lnTo>
                    <a:moveTo>
                      <a:pt x="113" y="119"/>
                    </a:moveTo>
                    <a:lnTo>
                      <a:pt x="101" y="110"/>
                    </a:lnTo>
                    <a:moveTo>
                      <a:pt x="113" y="119"/>
                    </a:moveTo>
                    <a:lnTo>
                      <a:pt x="129" y="85"/>
                    </a:lnTo>
                    <a:moveTo>
                      <a:pt x="152" y="85"/>
                    </a:moveTo>
                    <a:lnTo>
                      <a:pt x="149" y="90"/>
                    </a:lnTo>
                    <a:moveTo>
                      <a:pt x="180" y="106"/>
                    </a:moveTo>
                    <a:lnTo>
                      <a:pt x="166" y="111"/>
                    </a:lnTo>
                    <a:moveTo>
                      <a:pt x="180" y="106"/>
                    </a:moveTo>
                    <a:lnTo>
                      <a:pt x="166" y="95"/>
                    </a:lnTo>
                    <a:moveTo>
                      <a:pt x="166" y="111"/>
                    </a:moveTo>
                    <a:lnTo>
                      <a:pt x="145" y="95"/>
                    </a:lnTo>
                    <a:moveTo>
                      <a:pt x="166" y="95"/>
                    </a:moveTo>
                    <a:lnTo>
                      <a:pt x="152" y="85"/>
                    </a:lnTo>
                    <a:moveTo>
                      <a:pt x="149" y="90"/>
                    </a:moveTo>
                    <a:lnTo>
                      <a:pt x="145" y="95"/>
                    </a:lnTo>
                    <a:moveTo>
                      <a:pt x="166" y="95"/>
                    </a:moveTo>
                    <a:lnTo>
                      <a:pt x="149" y="90"/>
                    </a:lnTo>
                    <a:moveTo>
                      <a:pt x="156" y="29"/>
                    </a:moveTo>
                    <a:lnTo>
                      <a:pt x="94" y="14"/>
                    </a:lnTo>
                    <a:moveTo>
                      <a:pt x="135" y="72"/>
                    </a:moveTo>
                    <a:lnTo>
                      <a:pt x="143" y="54"/>
                    </a:lnTo>
                    <a:moveTo>
                      <a:pt x="143" y="54"/>
                    </a:moveTo>
                    <a:lnTo>
                      <a:pt x="101" y="47"/>
                    </a:lnTo>
                    <a:moveTo>
                      <a:pt x="135" y="72"/>
                    </a:moveTo>
                    <a:lnTo>
                      <a:pt x="101" y="47"/>
                    </a:lnTo>
                    <a:moveTo>
                      <a:pt x="167" y="59"/>
                    </a:moveTo>
                    <a:lnTo>
                      <a:pt x="152" y="85"/>
                    </a:lnTo>
                    <a:moveTo>
                      <a:pt x="152" y="85"/>
                    </a:moveTo>
                    <a:lnTo>
                      <a:pt x="135" y="72"/>
                    </a:lnTo>
                    <a:moveTo>
                      <a:pt x="145" y="95"/>
                    </a:moveTo>
                    <a:lnTo>
                      <a:pt x="135" y="86"/>
                    </a:lnTo>
                    <a:moveTo>
                      <a:pt x="149" y="90"/>
                    </a:moveTo>
                    <a:lnTo>
                      <a:pt x="135" y="86"/>
                    </a:lnTo>
                    <a:moveTo>
                      <a:pt x="230" y="175"/>
                    </a:moveTo>
                    <a:lnTo>
                      <a:pt x="185" y="177"/>
                    </a:lnTo>
                    <a:lnTo>
                      <a:pt x="185" y="177"/>
                    </a:lnTo>
                    <a:moveTo>
                      <a:pt x="185" y="177"/>
                    </a:moveTo>
                    <a:lnTo>
                      <a:pt x="145" y="181"/>
                    </a:lnTo>
                    <a:moveTo>
                      <a:pt x="124" y="128"/>
                    </a:moveTo>
                    <a:lnTo>
                      <a:pt x="115" y="132"/>
                    </a:lnTo>
                    <a:moveTo>
                      <a:pt x="119" y="139"/>
                    </a:moveTo>
                    <a:lnTo>
                      <a:pt x="115" y="132"/>
                    </a:lnTo>
                    <a:moveTo>
                      <a:pt x="125" y="129"/>
                    </a:moveTo>
                    <a:lnTo>
                      <a:pt x="119" y="139"/>
                    </a:lnTo>
                    <a:moveTo>
                      <a:pt x="125" y="129"/>
                    </a:moveTo>
                    <a:lnTo>
                      <a:pt x="124" y="128"/>
                    </a:lnTo>
                    <a:moveTo>
                      <a:pt x="126" y="126"/>
                    </a:moveTo>
                    <a:lnTo>
                      <a:pt x="124" y="128"/>
                    </a:lnTo>
                    <a:moveTo>
                      <a:pt x="126" y="126"/>
                    </a:moveTo>
                    <a:lnTo>
                      <a:pt x="125" y="129"/>
                    </a:lnTo>
                    <a:moveTo>
                      <a:pt x="104" y="135"/>
                    </a:moveTo>
                    <a:lnTo>
                      <a:pt x="110" y="124"/>
                    </a:lnTo>
                    <a:moveTo>
                      <a:pt x="115" y="132"/>
                    </a:moveTo>
                    <a:lnTo>
                      <a:pt x="110" y="124"/>
                    </a:lnTo>
                    <a:moveTo>
                      <a:pt x="115" y="132"/>
                    </a:moveTo>
                    <a:lnTo>
                      <a:pt x="104" y="135"/>
                    </a:lnTo>
                    <a:moveTo>
                      <a:pt x="181" y="238"/>
                    </a:moveTo>
                    <a:lnTo>
                      <a:pt x="157" y="199"/>
                    </a:lnTo>
                    <a:moveTo>
                      <a:pt x="185" y="177"/>
                    </a:moveTo>
                    <a:lnTo>
                      <a:pt x="125" y="129"/>
                    </a:lnTo>
                    <a:moveTo>
                      <a:pt x="145" y="181"/>
                    </a:moveTo>
                    <a:lnTo>
                      <a:pt x="91" y="187"/>
                    </a:lnTo>
                    <a:moveTo>
                      <a:pt x="119" y="139"/>
                    </a:moveTo>
                    <a:lnTo>
                      <a:pt x="91" y="187"/>
                    </a:lnTo>
                    <a:moveTo>
                      <a:pt x="145" y="181"/>
                    </a:moveTo>
                    <a:lnTo>
                      <a:pt x="119" y="139"/>
                    </a:lnTo>
                    <a:moveTo>
                      <a:pt x="157" y="199"/>
                    </a:moveTo>
                    <a:lnTo>
                      <a:pt x="145" y="181"/>
                    </a:lnTo>
                    <a:moveTo>
                      <a:pt x="285" y="128"/>
                    </a:moveTo>
                    <a:lnTo>
                      <a:pt x="275" y="124"/>
                    </a:lnTo>
                    <a:moveTo>
                      <a:pt x="285" y="128"/>
                    </a:moveTo>
                    <a:lnTo>
                      <a:pt x="268" y="142"/>
                    </a:lnTo>
                    <a:moveTo>
                      <a:pt x="239" y="133"/>
                    </a:moveTo>
                    <a:lnTo>
                      <a:pt x="205" y="124"/>
                    </a:lnTo>
                    <a:lnTo>
                      <a:pt x="180" y="106"/>
                    </a:lnTo>
                    <a:moveTo>
                      <a:pt x="239" y="133"/>
                    </a:moveTo>
                    <a:lnTo>
                      <a:pt x="202" y="144"/>
                    </a:lnTo>
                    <a:lnTo>
                      <a:pt x="166" y="111"/>
                    </a:lnTo>
                    <a:moveTo>
                      <a:pt x="207" y="195"/>
                    </a:moveTo>
                    <a:lnTo>
                      <a:pt x="200" y="201"/>
                    </a:lnTo>
                    <a:lnTo>
                      <a:pt x="157" y="199"/>
                    </a:lnTo>
                    <a:moveTo>
                      <a:pt x="272" y="222"/>
                    </a:moveTo>
                    <a:lnTo>
                      <a:pt x="210" y="197"/>
                    </a:lnTo>
                    <a:lnTo>
                      <a:pt x="207" y="195"/>
                    </a:lnTo>
                    <a:moveTo>
                      <a:pt x="272" y="222"/>
                    </a:moveTo>
                    <a:lnTo>
                      <a:pt x="242" y="238"/>
                    </a:lnTo>
                    <a:moveTo>
                      <a:pt x="230" y="175"/>
                    </a:moveTo>
                    <a:lnTo>
                      <a:pt x="207" y="195"/>
                    </a:lnTo>
                    <a:moveTo>
                      <a:pt x="242" y="238"/>
                    </a:moveTo>
                    <a:lnTo>
                      <a:pt x="202" y="238"/>
                    </a:lnTo>
                    <a:moveTo>
                      <a:pt x="275" y="124"/>
                    </a:moveTo>
                    <a:lnTo>
                      <a:pt x="239" y="133"/>
                    </a:lnTo>
                    <a:moveTo>
                      <a:pt x="268" y="142"/>
                    </a:moveTo>
                    <a:lnTo>
                      <a:pt x="239" y="133"/>
                    </a:lnTo>
                    <a:moveTo>
                      <a:pt x="268" y="142"/>
                    </a:moveTo>
                    <a:lnTo>
                      <a:pt x="230" y="175"/>
                    </a:lnTo>
                    <a:moveTo>
                      <a:pt x="110" y="124"/>
                    </a:moveTo>
                    <a:lnTo>
                      <a:pt x="113" y="119"/>
                    </a:lnTo>
                    <a:moveTo>
                      <a:pt x="110" y="124"/>
                    </a:moveTo>
                    <a:lnTo>
                      <a:pt x="101" y="110"/>
                    </a:lnTo>
                    <a:moveTo>
                      <a:pt x="207" y="195"/>
                    </a:moveTo>
                    <a:lnTo>
                      <a:pt x="185" y="177"/>
                    </a:lnTo>
                    <a:moveTo>
                      <a:pt x="166" y="111"/>
                    </a:moveTo>
                    <a:lnTo>
                      <a:pt x="126" y="126"/>
                    </a:lnTo>
                    <a:moveTo>
                      <a:pt x="145" y="95"/>
                    </a:moveTo>
                    <a:lnTo>
                      <a:pt x="126" y="126"/>
                    </a:lnTo>
                    <a:moveTo>
                      <a:pt x="199" y="6"/>
                    </a:moveTo>
                    <a:lnTo>
                      <a:pt x="181" y="35"/>
                    </a:lnTo>
                    <a:moveTo>
                      <a:pt x="275" y="124"/>
                    </a:moveTo>
                    <a:lnTo>
                      <a:pt x="201" y="97"/>
                    </a:lnTo>
                    <a:lnTo>
                      <a:pt x="180" y="106"/>
                    </a:lnTo>
                    <a:moveTo>
                      <a:pt x="202" y="238"/>
                    </a:moveTo>
                    <a:lnTo>
                      <a:pt x="181" y="238"/>
                    </a:lnTo>
                    <a:moveTo>
                      <a:pt x="124" y="128"/>
                    </a:moveTo>
                    <a:lnTo>
                      <a:pt x="113" y="119"/>
                    </a:lnTo>
                    <a:moveTo>
                      <a:pt x="221" y="251"/>
                    </a:moveTo>
                    <a:lnTo>
                      <a:pt x="278" y="286"/>
                    </a:lnTo>
                    <a:moveTo>
                      <a:pt x="221" y="251"/>
                    </a:moveTo>
                    <a:lnTo>
                      <a:pt x="199" y="265"/>
                    </a:lnTo>
                    <a:lnTo>
                      <a:pt x="181" y="238"/>
                    </a:lnTo>
                    <a:moveTo>
                      <a:pt x="399" y="270"/>
                    </a:moveTo>
                    <a:lnTo>
                      <a:pt x="387" y="266"/>
                    </a:lnTo>
                    <a:moveTo>
                      <a:pt x="326" y="10"/>
                    </a:moveTo>
                    <a:lnTo>
                      <a:pt x="258" y="28"/>
                    </a:lnTo>
                    <a:moveTo>
                      <a:pt x="278" y="286"/>
                    </a:moveTo>
                    <a:lnTo>
                      <a:pt x="397" y="362"/>
                    </a:lnTo>
                    <a:moveTo>
                      <a:pt x="202" y="238"/>
                    </a:moveTo>
                    <a:lnTo>
                      <a:pt x="221" y="251"/>
                    </a:lnTo>
                    <a:moveTo>
                      <a:pt x="242" y="238"/>
                    </a:moveTo>
                    <a:lnTo>
                      <a:pt x="221" y="251"/>
                    </a:lnTo>
                    <a:moveTo>
                      <a:pt x="361" y="168"/>
                    </a:moveTo>
                    <a:lnTo>
                      <a:pt x="272" y="222"/>
                    </a:lnTo>
                    <a:moveTo>
                      <a:pt x="318" y="238"/>
                    </a:moveTo>
                    <a:lnTo>
                      <a:pt x="242" y="238"/>
                    </a:lnTo>
                    <a:moveTo>
                      <a:pt x="318" y="238"/>
                    </a:moveTo>
                    <a:lnTo>
                      <a:pt x="272" y="222"/>
                    </a:lnTo>
                    <a:moveTo>
                      <a:pt x="387" y="266"/>
                    </a:moveTo>
                    <a:lnTo>
                      <a:pt x="278" y="286"/>
                    </a:lnTo>
                    <a:moveTo>
                      <a:pt x="387" y="266"/>
                    </a:moveTo>
                    <a:lnTo>
                      <a:pt x="318" y="238"/>
                    </a:lnTo>
                    <a:moveTo>
                      <a:pt x="361" y="168"/>
                    </a:moveTo>
                    <a:lnTo>
                      <a:pt x="230" y="175"/>
                    </a:lnTo>
                    <a:moveTo>
                      <a:pt x="362" y="167"/>
                    </a:moveTo>
                    <a:lnTo>
                      <a:pt x="268" y="142"/>
                    </a:lnTo>
                    <a:moveTo>
                      <a:pt x="373" y="161"/>
                    </a:moveTo>
                    <a:lnTo>
                      <a:pt x="285" y="128"/>
                    </a:lnTo>
                    <a:moveTo>
                      <a:pt x="296" y="118"/>
                    </a:moveTo>
                    <a:lnTo>
                      <a:pt x="275" y="124"/>
                    </a:lnTo>
                    <a:moveTo>
                      <a:pt x="296" y="118"/>
                    </a:moveTo>
                    <a:lnTo>
                      <a:pt x="285" y="128"/>
                    </a:lnTo>
                    <a:moveTo>
                      <a:pt x="326" y="91"/>
                    </a:moveTo>
                    <a:lnTo>
                      <a:pt x="167" y="59"/>
                    </a:lnTo>
                    <a:moveTo>
                      <a:pt x="335" y="82"/>
                    </a:moveTo>
                    <a:lnTo>
                      <a:pt x="258" y="28"/>
                    </a:lnTo>
                    <a:moveTo>
                      <a:pt x="247" y="30"/>
                    </a:moveTo>
                    <a:lnTo>
                      <a:pt x="330" y="87"/>
                    </a:lnTo>
                    <a:moveTo>
                      <a:pt x="319" y="2"/>
                    </a:moveTo>
                    <a:lnTo>
                      <a:pt x="240" y="15"/>
                    </a:lnTo>
                    <a:moveTo>
                      <a:pt x="88" y="35"/>
                    </a:moveTo>
                    <a:lnTo>
                      <a:pt x="72" y="24"/>
                    </a:lnTo>
                    <a:lnTo>
                      <a:pt x="70" y="28"/>
                    </a:lnTo>
                    <a:moveTo>
                      <a:pt x="86" y="43"/>
                    </a:moveTo>
                    <a:lnTo>
                      <a:pt x="70" y="28"/>
                    </a:lnTo>
                    <a:moveTo>
                      <a:pt x="70" y="28"/>
                    </a:moveTo>
                    <a:lnTo>
                      <a:pt x="54" y="15"/>
                    </a:lnTo>
                    <a:moveTo>
                      <a:pt x="67" y="31"/>
                    </a:moveTo>
                    <a:lnTo>
                      <a:pt x="45" y="61"/>
                    </a:lnTo>
                    <a:moveTo>
                      <a:pt x="70" y="28"/>
                    </a:moveTo>
                    <a:lnTo>
                      <a:pt x="67" y="31"/>
                    </a:lnTo>
                    <a:moveTo>
                      <a:pt x="23" y="15"/>
                    </a:moveTo>
                    <a:lnTo>
                      <a:pt x="8" y="16"/>
                    </a:lnTo>
                    <a:moveTo>
                      <a:pt x="26" y="15"/>
                    </a:moveTo>
                    <a:lnTo>
                      <a:pt x="23" y="15"/>
                    </a:lnTo>
                    <a:moveTo>
                      <a:pt x="26" y="15"/>
                    </a:moveTo>
                    <a:lnTo>
                      <a:pt x="20" y="0"/>
                    </a:lnTo>
                    <a:moveTo>
                      <a:pt x="23" y="15"/>
                    </a:moveTo>
                    <a:lnTo>
                      <a:pt x="20" y="0"/>
                    </a:lnTo>
                    <a:moveTo>
                      <a:pt x="33" y="90"/>
                    </a:moveTo>
                    <a:lnTo>
                      <a:pt x="28" y="83"/>
                    </a:lnTo>
                    <a:moveTo>
                      <a:pt x="28" y="83"/>
                    </a:moveTo>
                    <a:lnTo>
                      <a:pt x="20" y="73"/>
                    </a:lnTo>
                    <a:moveTo>
                      <a:pt x="30" y="81"/>
                    </a:moveTo>
                    <a:lnTo>
                      <a:pt x="28" y="83"/>
                    </a:lnTo>
                    <a:moveTo>
                      <a:pt x="24" y="118"/>
                    </a:moveTo>
                    <a:lnTo>
                      <a:pt x="15" y="101"/>
                    </a:lnTo>
                    <a:moveTo>
                      <a:pt x="34" y="97"/>
                    </a:moveTo>
                    <a:lnTo>
                      <a:pt x="24" y="118"/>
                    </a:lnTo>
                    <a:moveTo>
                      <a:pt x="35" y="95"/>
                    </a:moveTo>
                    <a:lnTo>
                      <a:pt x="34" y="97"/>
                    </a:lnTo>
                    <a:moveTo>
                      <a:pt x="35" y="95"/>
                    </a:moveTo>
                    <a:lnTo>
                      <a:pt x="33" y="90"/>
                    </a:lnTo>
                    <a:moveTo>
                      <a:pt x="28" y="83"/>
                    </a:moveTo>
                    <a:lnTo>
                      <a:pt x="15" y="101"/>
                    </a:lnTo>
                    <a:moveTo>
                      <a:pt x="15" y="101"/>
                    </a:moveTo>
                    <a:lnTo>
                      <a:pt x="5" y="83"/>
                    </a:lnTo>
                    <a:moveTo>
                      <a:pt x="15" y="101"/>
                    </a:moveTo>
                    <a:lnTo>
                      <a:pt x="4" y="118"/>
                    </a:lnTo>
                    <a:moveTo>
                      <a:pt x="33" y="90"/>
                    </a:moveTo>
                    <a:lnTo>
                      <a:pt x="34" y="97"/>
                    </a:lnTo>
                    <a:moveTo>
                      <a:pt x="59" y="92"/>
                    </a:moveTo>
                    <a:lnTo>
                      <a:pt x="49" y="68"/>
                    </a:lnTo>
                    <a:moveTo>
                      <a:pt x="52" y="62"/>
                    </a:moveTo>
                    <a:lnTo>
                      <a:pt x="49" y="68"/>
                    </a:lnTo>
                    <a:moveTo>
                      <a:pt x="70" y="67"/>
                    </a:moveTo>
                    <a:lnTo>
                      <a:pt x="52" y="62"/>
                    </a:lnTo>
                    <a:moveTo>
                      <a:pt x="45" y="61"/>
                    </a:moveTo>
                    <a:lnTo>
                      <a:pt x="26" y="15"/>
                    </a:lnTo>
                    <a:moveTo>
                      <a:pt x="45" y="61"/>
                    </a:moveTo>
                    <a:lnTo>
                      <a:pt x="30" y="81"/>
                    </a:lnTo>
                    <a:moveTo>
                      <a:pt x="30" y="81"/>
                    </a:moveTo>
                    <a:lnTo>
                      <a:pt x="23" y="15"/>
                    </a:lnTo>
                    <a:moveTo>
                      <a:pt x="49" y="68"/>
                    </a:moveTo>
                    <a:lnTo>
                      <a:pt x="35" y="95"/>
                    </a:lnTo>
                    <a:moveTo>
                      <a:pt x="67" y="31"/>
                    </a:moveTo>
                    <a:lnTo>
                      <a:pt x="52" y="62"/>
                    </a:lnTo>
                    <a:moveTo>
                      <a:pt x="49" y="68"/>
                    </a:moveTo>
                    <a:lnTo>
                      <a:pt x="45" y="61"/>
                    </a:lnTo>
                    <a:moveTo>
                      <a:pt x="52" y="62"/>
                    </a:moveTo>
                    <a:lnTo>
                      <a:pt x="45" y="61"/>
                    </a:lnTo>
                    <a:moveTo>
                      <a:pt x="80" y="68"/>
                    </a:moveTo>
                    <a:lnTo>
                      <a:pt x="86" y="43"/>
                    </a:lnTo>
                    <a:moveTo>
                      <a:pt x="54" y="15"/>
                    </a:moveTo>
                    <a:lnTo>
                      <a:pt x="26" y="15"/>
                    </a:lnTo>
                    <a:moveTo>
                      <a:pt x="54" y="173"/>
                    </a:moveTo>
                    <a:lnTo>
                      <a:pt x="57" y="182"/>
                    </a:lnTo>
                    <a:moveTo>
                      <a:pt x="59" y="184"/>
                    </a:moveTo>
                    <a:lnTo>
                      <a:pt x="54" y="173"/>
                    </a:lnTo>
                    <a:moveTo>
                      <a:pt x="59" y="184"/>
                    </a:moveTo>
                    <a:lnTo>
                      <a:pt x="57" y="182"/>
                    </a:lnTo>
                    <a:moveTo>
                      <a:pt x="86" y="196"/>
                    </a:moveTo>
                    <a:lnTo>
                      <a:pt x="86" y="196"/>
                    </a:lnTo>
                    <a:moveTo>
                      <a:pt x="75" y="191"/>
                    </a:moveTo>
                    <a:lnTo>
                      <a:pt x="71" y="189"/>
                    </a:lnTo>
                    <a:moveTo>
                      <a:pt x="76" y="189"/>
                    </a:moveTo>
                    <a:lnTo>
                      <a:pt x="71" y="189"/>
                    </a:lnTo>
                    <a:moveTo>
                      <a:pt x="75" y="191"/>
                    </a:moveTo>
                    <a:lnTo>
                      <a:pt x="76" y="189"/>
                    </a:lnTo>
                    <a:moveTo>
                      <a:pt x="86" y="196"/>
                    </a:moveTo>
                    <a:lnTo>
                      <a:pt x="75" y="191"/>
                    </a:lnTo>
                    <a:moveTo>
                      <a:pt x="66" y="208"/>
                    </a:moveTo>
                    <a:lnTo>
                      <a:pt x="75" y="191"/>
                    </a:lnTo>
                    <a:moveTo>
                      <a:pt x="71" y="189"/>
                    </a:moveTo>
                    <a:lnTo>
                      <a:pt x="58" y="190"/>
                    </a:lnTo>
                    <a:moveTo>
                      <a:pt x="58" y="190"/>
                    </a:moveTo>
                    <a:lnTo>
                      <a:pt x="68" y="225"/>
                    </a:lnTo>
                    <a:lnTo>
                      <a:pt x="86" y="196"/>
                    </a:lnTo>
                    <a:moveTo>
                      <a:pt x="57" y="182"/>
                    </a:moveTo>
                    <a:lnTo>
                      <a:pt x="4" y="158"/>
                    </a:lnTo>
                    <a:lnTo>
                      <a:pt x="24" y="118"/>
                    </a:lnTo>
                    <a:moveTo>
                      <a:pt x="57" y="182"/>
                    </a:moveTo>
                    <a:lnTo>
                      <a:pt x="58" y="190"/>
                    </a:lnTo>
                    <a:moveTo>
                      <a:pt x="58" y="190"/>
                    </a:moveTo>
                    <a:lnTo>
                      <a:pt x="6" y="222"/>
                    </a:lnTo>
                    <a:moveTo>
                      <a:pt x="71" y="189"/>
                    </a:moveTo>
                    <a:lnTo>
                      <a:pt x="59" y="184"/>
                    </a:lnTo>
                    <a:moveTo>
                      <a:pt x="104" y="135"/>
                    </a:moveTo>
                    <a:lnTo>
                      <a:pt x="72" y="148"/>
                    </a:lnTo>
                    <a:lnTo>
                      <a:pt x="35" y="95"/>
                    </a:lnTo>
                    <a:moveTo>
                      <a:pt x="54" y="173"/>
                    </a:moveTo>
                    <a:lnTo>
                      <a:pt x="24" y="118"/>
                    </a:lnTo>
                    <a:moveTo>
                      <a:pt x="34" y="97"/>
                    </a:moveTo>
                    <a:lnTo>
                      <a:pt x="54" y="173"/>
                    </a:lnTo>
                    <a:moveTo>
                      <a:pt x="37" y="279"/>
                    </a:moveTo>
                    <a:lnTo>
                      <a:pt x="0" y="326"/>
                    </a:lnTo>
                    <a:moveTo>
                      <a:pt x="278" y="286"/>
                    </a:moveTo>
                    <a:lnTo>
                      <a:pt x="71" y="326"/>
                    </a:lnTo>
                    <a:lnTo>
                      <a:pt x="37" y="279"/>
                    </a:lnTo>
                    <a:moveTo>
                      <a:pt x="181" y="238"/>
                    </a:moveTo>
                    <a:lnTo>
                      <a:pt x="68" y="238"/>
                    </a:lnTo>
                    <a:lnTo>
                      <a:pt x="37" y="279"/>
                    </a:lnTo>
                    <a:moveTo>
                      <a:pt x="37" y="279"/>
                    </a:moveTo>
                    <a:lnTo>
                      <a:pt x="4" y="232"/>
                    </a:lnTo>
                    <a:moveTo>
                      <a:pt x="181" y="238"/>
                    </a:moveTo>
                    <a:lnTo>
                      <a:pt x="86" y="196"/>
                    </a:lnTo>
                    <a:moveTo>
                      <a:pt x="157" y="199"/>
                    </a:moveTo>
                    <a:lnTo>
                      <a:pt x="86" y="196"/>
                    </a:lnTo>
                    <a:moveTo>
                      <a:pt x="129" y="85"/>
                    </a:moveTo>
                    <a:lnTo>
                      <a:pt x="70" y="67"/>
                    </a:lnTo>
                    <a:moveTo>
                      <a:pt x="70" y="67"/>
                    </a:moveTo>
                    <a:lnTo>
                      <a:pt x="101" y="110"/>
                    </a:lnTo>
                    <a:moveTo>
                      <a:pt x="94" y="14"/>
                    </a:moveTo>
                    <a:lnTo>
                      <a:pt x="54" y="15"/>
                    </a:lnTo>
                    <a:moveTo>
                      <a:pt x="130" y="81"/>
                    </a:moveTo>
                    <a:lnTo>
                      <a:pt x="86" y="43"/>
                    </a:lnTo>
                    <a:moveTo>
                      <a:pt x="91" y="187"/>
                    </a:moveTo>
                    <a:lnTo>
                      <a:pt x="86" y="196"/>
                    </a:lnTo>
                    <a:moveTo>
                      <a:pt x="76" y="189"/>
                    </a:moveTo>
                    <a:lnTo>
                      <a:pt x="104" y="135"/>
                    </a:lnTo>
                    <a:moveTo>
                      <a:pt x="91" y="187"/>
                    </a:moveTo>
                    <a:lnTo>
                      <a:pt x="76" y="189"/>
                    </a:lnTo>
                    <a:moveTo>
                      <a:pt x="101" y="47"/>
                    </a:moveTo>
                    <a:lnTo>
                      <a:pt x="86" y="43"/>
                    </a:lnTo>
                    <a:moveTo>
                      <a:pt x="86" y="43"/>
                    </a:moveTo>
                    <a:lnTo>
                      <a:pt x="88" y="35"/>
                    </a:lnTo>
                    <a:moveTo>
                      <a:pt x="1257" y="48"/>
                    </a:moveTo>
                    <a:lnTo>
                      <a:pt x="1246" y="43"/>
                    </a:lnTo>
                    <a:moveTo>
                      <a:pt x="1220" y="48"/>
                    </a:moveTo>
                    <a:lnTo>
                      <a:pt x="1257" y="48"/>
                    </a:lnTo>
                    <a:moveTo>
                      <a:pt x="1250" y="69"/>
                    </a:moveTo>
                    <a:lnTo>
                      <a:pt x="1250" y="69"/>
                    </a:lnTo>
                    <a:moveTo>
                      <a:pt x="1263" y="78"/>
                    </a:moveTo>
                    <a:lnTo>
                      <a:pt x="1250" y="69"/>
                    </a:lnTo>
                    <a:moveTo>
                      <a:pt x="1250" y="69"/>
                    </a:moveTo>
                    <a:lnTo>
                      <a:pt x="1249" y="69"/>
                    </a:lnTo>
                    <a:moveTo>
                      <a:pt x="1250" y="69"/>
                    </a:moveTo>
                    <a:lnTo>
                      <a:pt x="1249" y="69"/>
                    </a:lnTo>
                    <a:moveTo>
                      <a:pt x="1274" y="106"/>
                    </a:moveTo>
                    <a:lnTo>
                      <a:pt x="1273" y="106"/>
                    </a:lnTo>
                    <a:moveTo>
                      <a:pt x="1273" y="106"/>
                    </a:moveTo>
                    <a:lnTo>
                      <a:pt x="1279" y="109"/>
                    </a:lnTo>
                    <a:moveTo>
                      <a:pt x="1279" y="109"/>
                    </a:moveTo>
                    <a:lnTo>
                      <a:pt x="1274" y="106"/>
                    </a:lnTo>
                    <a:moveTo>
                      <a:pt x="1294" y="102"/>
                    </a:moveTo>
                    <a:lnTo>
                      <a:pt x="1283" y="93"/>
                    </a:lnTo>
                    <a:moveTo>
                      <a:pt x="1294" y="102"/>
                    </a:moveTo>
                    <a:lnTo>
                      <a:pt x="1274" y="106"/>
                    </a:lnTo>
                    <a:moveTo>
                      <a:pt x="1234" y="87"/>
                    </a:moveTo>
                    <a:lnTo>
                      <a:pt x="1273" y="106"/>
                    </a:lnTo>
                    <a:moveTo>
                      <a:pt x="1283" y="93"/>
                    </a:moveTo>
                    <a:lnTo>
                      <a:pt x="1234" y="87"/>
                    </a:lnTo>
                    <a:moveTo>
                      <a:pt x="1283" y="93"/>
                    </a:moveTo>
                    <a:lnTo>
                      <a:pt x="1263" y="78"/>
                    </a:lnTo>
                    <a:moveTo>
                      <a:pt x="1303" y="72"/>
                    </a:moveTo>
                    <a:lnTo>
                      <a:pt x="1250" y="69"/>
                    </a:lnTo>
                    <a:moveTo>
                      <a:pt x="1303" y="72"/>
                    </a:moveTo>
                    <a:lnTo>
                      <a:pt x="1257" y="48"/>
                    </a:lnTo>
                    <a:moveTo>
                      <a:pt x="1250" y="69"/>
                    </a:moveTo>
                    <a:lnTo>
                      <a:pt x="1220" y="48"/>
                    </a:lnTo>
                    <a:moveTo>
                      <a:pt x="1214" y="43"/>
                    </a:moveTo>
                    <a:lnTo>
                      <a:pt x="1181" y="19"/>
                    </a:lnTo>
                    <a:moveTo>
                      <a:pt x="1193" y="15"/>
                    </a:moveTo>
                    <a:lnTo>
                      <a:pt x="1181" y="19"/>
                    </a:lnTo>
                    <a:moveTo>
                      <a:pt x="1214" y="43"/>
                    </a:moveTo>
                    <a:lnTo>
                      <a:pt x="1192" y="43"/>
                    </a:lnTo>
                    <a:moveTo>
                      <a:pt x="1182" y="81"/>
                    </a:moveTo>
                    <a:lnTo>
                      <a:pt x="1168" y="88"/>
                    </a:lnTo>
                    <a:moveTo>
                      <a:pt x="1197" y="73"/>
                    </a:moveTo>
                    <a:lnTo>
                      <a:pt x="1165" y="76"/>
                    </a:lnTo>
                    <a:moveTo>
                      <a:pt x="1197" y="73"/>
                    </a:moveTo>
                    <a:lnTo>
                      <a:pt x="1182" y="81"/>
                    </a:lnTo>
                    <a:moveTo>
                      <a:pt x="1182" y="81"/>
                    </a:moveTo>
                    <a:lnTo>
                      <a:pt x="1165" y="76"/>
                    </a:lnTo>
                    <a:moveTo>
                      <a:pt x="1273" y="106"/>
                    </a:moveTo>
                    <a:lnTo>
                      <a:pt x="1195" y="121"/>
                    </a:lnTo>
                    <a:lnTo>
                      <a:pt x="1126" y="109"/>
                    </a:lnTo>
                    <a:moveTo>
                      <a:pt x="1192" y="43"/>
                    </a:moveTo>
                    <a:lnTo>
                      <a:pt x="1159" y="26"/>
                    </a:lnTo>
                    <a:moveTo>
                      <a:pt x="1181" y="19"/>
                    </a:moveTo>
                    <a:lnTo>
                      <a:pt x="1159" y="26"/>
                    </a:lnTo>
                    <a:moveTo>
                      <a:pt x="1168" y="88"/>
                    </a:moveTo>
                    <a:lnTo>
                      <a:pt x="1126" y="109"/>
                    </a:lnTo>
                    <a:moveTo>
                      <a:pt x="1316" y="224"/>
                    </a:moveTo>
                    <a:lnTo>
                      <a:pt x="1195" y="238"/>
                    </a:lnTo>
                    <a:lnTo>
                      <a:pt x="1130" y="222"/>
                    </a:lnTo>
                    <a:moveTo>
                      <a:pt x="1263" y="78"/>
                    </a:moveTo>
                    <a:lnTo>
                      <a:pt x="1197" y="73"/>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7" name="Line 654">
                <a:extLst>
                  <a:ext uri="{FF2B5EF4-FFF2-40B4-BE49-F238E27FC236}">
                    <a16:creationId xmlns:a16="http://schemas.microsoft.com/office/drawing/2014/main" id="{4F9703A8-5E35-43D7-AC1A-79F648AC5A08}"/>
                  </a:ext>
                </a:extLst>
              </p:cNvPr>
              <p:cNvSpPr>
                <a:spLocks noChangeShapeType="1"/>
              </p:cNvSpPr>
              <p:nvPr/>
            </p:nvSpPr>
            <p:spPr bwMode="auto">
              <a:xfrm flipH="1" flipV="1">
                <a:off x="3402013" y="3205163"/>
                <a:ext cx="8255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8" name="Line 655">
                <a:extLst>
                  <a:ext uri="{FF2B5EF4-FFF2-40B4-BE49-F238E27FC236}">
                    <a16:creationId xmlns:a16="http://schemas.microsoft.com/office/drawing/2014/main" id="{E8CA17ED-F7E5-41E3-A89B-724767CD20DA}"/>
                  </a:ext>
                </a:extLst>
              </p:cNvPr>
              <p:cNvSpPr>
                <a:spLocks noChangeShapeType="1"/>
              </p:cNvSpPr>
              <p:nvPr/>
            </p:nvSpPr>
            <p:spPr bwMode="auto">
              <a:xfrm flipH="1" flipV="1">
                <a:off x="3419475" y="3100388"/>
                <a:ext cx="84138"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9" name="Line 656">
                <a:extLst>
                  <a:ext uri="{FF2B5EF4-FFF2-40B4-BE49-F238E27FC236}">
                    <a16:creationId xmlns:a16="http://schemas.microsoft.com/office/drawing/2014/main" id="{DF672600-6651-4AB7-A4C2-B0F1A9220E16}"/>
                  </a:ext>
                </a:extLst>
              </p:cNvPr>
              <p:cNvSpPr>
                <a:spLocks noChangeShapeType="1"/>
              </p:cNvSpPr>
              <p:nvPr/>
            </p:nvSpPr>
            <p:spPr bwMode="auto">
              <a:xfrm flipH="1">
                <a:off x="3452813" y="3144838"/>
                <a:ext cx="5080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0" name="Line 657">
                <a:extLst>
                  <a:ext uri="{FF2B5EF4-FFF2-40B4-BE49-F238E27FC236}">
                    <a16:creationId xmlns:a16="http://schemas.microsoft.com/office/drawing/2014/main" id="{2F33010F-B6A1-4127-AF7C-82316A16565A}"/>
                  </a:ext>
                </a:extLst>
              </p:cNvPr>
              <p:cNvSpPr>
                <a:spLocks noChangeShapeType="1"/>
              </p:cNvSpPr>
              <p:nvPr/>
            </p:nvSpPr>
            <p:spPr bwMode="auto">
              <a:xfrm flipH="1">
                <a:off x="3425825" y="3186113"/>
                <a:ext cx="825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1" name="Line 658">
                <a:extLst>
                  <a:ext uri="{FF2B5EF4-FFF2-40B4-BE49-F238E27FC236}">
                    <a16:creationId xmlns:a16="http://schemas.microsoft.com/office/drawing/2014/main" id="{ED7385F5-617B-4342-BC9D-1DB76E831DD1}"/>
                  </a:ext>
                </a:extLst>
              </p:cNvPr>
              <p:cNvSpPr>
                <a:spLocks noChangeShapeType="1"/>
              </p:cNvSpPr>
              <p:nvPr/>
            </p:nvSpPr>
            <p:spPr bwMode="auto">
              <a:xfrm flipH="1" flipV="1">
                <a:off x="3452813" y="3144838"/>
                <a:ext cx="952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2" name="Freeform 659">
                <a:extLst>
                  <a:ext uri="{FF2B5EF4-FFF2-40B4-BE49-F238E27FC236}">
                    <a16:creationId xmlns:a16="http://schemas.microsoft.com/office/drawing/2014/main" id="{1DF9286F-FE36-41DF-B992-909A7913AE47}"/>
                  </a:ext>
                </a:extLst>
              </p:cNvPr>
              <p:cNvSpPr>
                <a:spLocks/>
              </p:cNvSpPr>
              <p:nvPr/>
            </p:nvSpPr>
            <p:spPr bwMode="auto">
              <a:xfrm>
                <a:off x="3162300" y="3111501"/>
                <a:ext cx="88900" cy="42863"/>
              </a:xfrm>
              <a:custGeom>
                <a:avLst/>
                <a:gdLst>
                  <a:gd name="T0" fmla="*/ 0 w 56"/>
                  <a:gd name="T1" fmla="*/ 0 h 27"/>
                  <a:gd name="T2" fmla="*/ 56 w 56"/>
                  <a:gd name="T3" fmla="*/ 25 h 27"/>
                  <a:gd name="T4" fmla="*/ 50 w 56"/>
                  <a:gd name="T5" fmla="*/ 27 h 27"/>
                </a:gdLst>
                <a:ahLst/>
                <a:cxnLst>
                  <a:cxn ang="0">
                    <a:pos x="T0" y="T1"/>
                  </a:cxn>
                  <a:cxn ang="0">
                    <a:pos x="T2" y="T3"/>
                  </a:cxn>
                  <a:cxn ang="0">
                    <a:pos x="T4" y="T5"/>
                  </a:cxn>
                </a:cxnLst>
                <a:rect l="0" t="0" r="r" b="b"/>
                <a:pathLst>
                  <a:path w="56" h="27">
                    <a:moveTo>
                      <a:pt x="0" y="0"/>
                    </a:moveTo>
                    <a:lnTo>
                      <a:pt x="56" y="25"/>
                    </a:lnTo>
                    <a:lnTo>
                      <a:pt x="50" y="27"/>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3" name="Line 660">
                <a:extLst>
                  <a:ext uri="{FF2B5EF4-FFF2-40B4-BE49-F238E27FC236}">
                    <a16:creationId xmlns:a16="http://schemas.microsoft.com/office/drawing/2014/main" id="{694EB437-9BF0-4F8F-A517-0F361491F156}"/>
                  </a:ext>
                </a:extLst>
              </p:cNvPr>
              <p:cNvSpPr>
                <a:spLocks noChangeShapeType="1"/>
              </p:cNvSpPr>
              <p:nvPr/>
            </p:nvSpPr>
            <p:spPr bwMode="auto">
              <a:xfrm flipH="1" flipV="1">
                <a:off x="3241675" y="3154363"/>
                <a:ext cx="952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4" name="Line 661">
                <a:extLst>
                  <a:ext uri="{FF2B5EF4-FFF2-40B4-BE49-F238E27FC236}">
                    <a16:creationId xmlns:a16="http://schemas.microsoft.com/office/drawing/2014/main" id="{43037B39-293D-407D-A674-0B1DFF709F13}"/>
                  </a:ext>
                </a:extLst>
              </p:cNvPr>
              <p:cNvSpPr>
                <a:spLocks noChangeShapeType="1"/>
              </p:cNvSpPr>
              <p:nvPr/>
            </p:nvSpPr>
            <p:spPr bwMode="auto">
              <a:xfrm flipH="1" flipV="1">
                <a:off x="3251200" y="3159126"/>
                <a:ext cx="39688"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5" name="Line 662">
                <a:extLst>
                  <a:ext uri="{FF2B5EF4-FFF2-40B4-BE49-F238E27FC236}">
                    <a16:creationId xmlns:a16="http://schemas.microsoft.com/office/drawing/2014/main" id="{E3BC9CA8-DEDA-441B-92B8-536EDD541CCD}"/>
                  </a:ext>
                </a:extLst>
              </p:cNvPr>
              <p:cNvSpPr>
                <a:spLocks noChangeShapeType="1"/>
              </p:cNvSpPr>
              <p:nvPr/>
            </p:nvSpPr>
            <p:spPr bwMode="auto">
              <a:xfrm flipH="1">
                <a:off x="3160713" y="3111501"/>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6" name="Line 663">
                <a:extLst>
                  <a:ext uri="{FF2B5EF4-FFF2-40B4-BE49-F238E27FC236}">
                    <a16:creationId xmlns:a16="http://schemas.microsoft.com/office/drawing/2014/main" id="{F3487961-A492-4377-8919-959759FCEB9D}"/>
                  </a:ext>
                </a:extLst>
              </p:cNvPr>
              <p:cNvSpPr>
                <a:spLocks noChangeShapeType="1"/>
              </p:cNvSpPr>
              <p:nvPr/>
            </p:nvSpPr>
            <p:spPr bwMode="auto">
              <a:xfrm flipH="1">
                <a:off x="3148013" y="3194051"/>
                <a:ext cx="2540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7" name="Line 664">
                <a:extLst>
                  <a:ext uri="{FF2B5EF4-FFF2-40B4-BE49-F238E27FC236}">
                    <a16:creationId xmlns:a16="http://schemas.microsoft.com/office/drawing/2014/main" id="{787CCB89-5FE4-441F-AA12-6CF2FF7E46D7}"/>
                  </a:ext>
                </a:extLst>
              </p:cNvPr>
              <p:cNvSpPr>
                <a:spLocks noChangeShapeType="1"/>
              </p:cNvSpPr>
              <p:nvPr/>
            </p:nvSpPr>
            <p:spPr bwMode="auto">
              <a:xfrm flipH="1">
                <a:off x="3160713" y="3194051"/>
                <a:ext cx="12700"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8" name="Line 665">
                <a:extLst>
                  <a:ext uri="{FF2B5EF4-FFF2-40B4-BE49-F238E27FC236}">
                    <a16:creationId xmlns:a16="http://schemas.microsoft.com/office/drawing/2014/main" id="{BDA7943D-33ED-4973-8252-763019CD69EE}"/>
                  </a:ext>
                </a:extLst>
              </p:cNvPr>
              <p:cNvSpPr>
                <a:spLocks noChangeShapeType="1"/>
              </p:cNvSpPr>
              <p:nvPr/>
            </p:nvSpPr>
            <p:spPr bwMode="auto">
              <a:xfrm flipH="1">
                <a:off x="3148013" y="3159126"/>
                <a:ext cx="103188"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9" name="Line 666">
                <a:extLst>
                  <a:ext uri="{FF2B5EF4-FFF2-40B4-BE49-F238E27FC236}">
                    <a16:creationId xmlns:a16="http://schemas.microsoft.com/office/drawing/2014/main" id="{5BFCD0B2-84AB-4A01-863D-7ABC4EECE670}"/>
                  </a:ext>
                </a:extLst>
              </p:cNvPr>
              <p:cNvSpPr>
                <a:spLocks noChangeShapeType="1"/>
              </p:cNvSpPr>
              <p:nvPr/>
            </p:nvSpPr>
            <p:spPr bwMode="auto">
              <a:xfrm flipH="1">
                <a:off x="3162300" y="3073401"/>
                <a:ext cx="109538" cy="381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0" name="Line 667">
                <a:extLst>
                  <a:ext uri="{FF2B5EF4-FFF2-40B4-BE49-F238E27FC236}">
                    <a16:creationId xmlns:a16="http://schemas.microsoft.com/office/drawing/2014/main" id="{5DEF2D5B-9E1A-4F81-95EF-C4F36FE7DDBC}"/>
                  </a:ext>
                </a:extLst>
              </p:cNvPr>
              <p:cNvSpPr>
                <a:spLocks noChangeShapeType="1"/>
              </p:cNvSpPr>
              <p:nvPr/>
            </p:nvSpPr>
            <p:spPr bwMode="auto">
              <a:xfrm flipH="1">
                <a:off x="3148013" y="3154363"/>
                <a:ext cx="93663"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1" name="Freeform 668">
                <a:extLst>
                  <a:ext uri="{FF2B5EF4-FFF2-40B4-BE49-F238E27FC236}">
                    <a16:creationId xmlns:a16="http://schemas.microsoft.com/office/drawing/2014/main" id="{54854E0C-AD34-4851-A593-2F6F9F5F8C66}"/>
                  </a:ext>
                </a:extLst>
              </p:cNvPr>
              <p:cNvSpPr>
                <a:spLocks/>
              </p:cNvSpPr>
              <p:nvPr/>
            </p:nvSpPr>
            <p:spPr bwMode="auto">
              <a:xfrm>
                <a:off x="3173413" y="3194051"/>
                <a:ext cx="201613" cy="9525"/>
              </a:xfrm>
              <a:custGeom>
                <a:avLst/>
                <a:gdLst>
                  <a:gd name="T0" fmla="*/ 127 w 127"/>
                  <a:gd name="T1" fmla="*/ 2 h 6"/>
                  <a:gd name="T2" fmla="*/ 72 w 127"/>
                  <a:gd name="T3" fmla="*/ 6 h 6"/>
                  <a:gd name="T4" fmla="*/ 0 w 127"/>
                  <a:gd name="T5" fmla="*/ 0 h 6"/>
                </a:gdLst>
                <a:ahLst/>
                <a:cxnLst>
                  <a:cxn ang="0">
                    <a:pos x="T0" y="T1"/>
                  </a:cxn>
                  <a:cxn ang="0">
                    <a:pos x="T2" y="T3"/>
                  </a:cxn>
                  <a:cxn ang="0">
                    <a:pos x="T4" y="T5"/>
                  </a:cxn>
                </a:cxnLst>
                <a:rect l="0" t="0" r="r" b="b"/>
                <a:pathLst>
                  <a:path w="127" h="6">
                    <a:moveTo>
                      <a:pt x="127" y="2"/>
                    </a:moveTo>
                    <a:lnTo>
                      <a:pt x="72" y="6"/>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2" name="Line 669">
                <a:extLst>
                  <a:ext uri="{FF2B5EF4-FFF2-40B4-BE49-F238E27FC236}">
                    <a16:creationId xmlns:a16="http://schemas.microsoft.com/office/drawing/2014/main" id="{EAF34007-6148-4D76-82DC-30E2F771880C}"/>
                  </a:ext>
                </a:extLst>
              </p:cNvPr>
              <p:cNvSpPr>
                <a:spLocks noChangeShapeType="1"/>
              </p:cNvSpPr>
              <p:nvPr/>
            </p:nvSpPr>
            <p:spPr bwMode="auto">
              <a:xfrm flipH="1">
                <a:off x="3173413" y="3170238"/>
                <a:ext cx="117475"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3" name="Line 670">
                <a:extLst>
                  <a:ext uri="{FF2B5EF4-FFF2-40B4-BE49-F238E27FC236}">
                    <a16:creationId xmlns:a16="http://schemas.microsoft.com/office/drawing/2014/main" id="{1002EA2E-45D9-4050-B0A4-CB7941A2C48A}"/>
                  </a:ext>
                </a:extLst>
              </p:cNvPr>
              <p:cNvSpPr>
                <a:spLocks noChangeShapeType="1"/>
              </p:cNvSpPr>
              <p:nvPr/>
            </p:nvSpPr>
            <p:spPr bwMode="auto">
              <a:xfrm flipH="1" flipV="1">
                <a:off x="2989263" y="3200401"/>
                <a:ext cx="5080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4" name="Line 671">
                <a:extLst>
                  <a:ext uri="{FF2B5EF4-FFF2-40B4-BE49-F238E27FC236}">
                    <a16:creationId xmlns:a16="http://schemas.microsoft.com/office/drawing/2014/main" id="{D8FE8107-31E3-4531-9F6B-B2B3C6F959AE}"/>
                  </a:ext>
                </a:extLst>
              </p:cNvPr>
              <p:cNvSpPr>
                <a:spLocks noChangeShapeType="1"/>
              </p:cNvSpPr>
              <p:nvPr/>
            </p:nvSpPr>
            <p:spPr bwMode="auto">
              <a:xfrm flipH="1">
                <a:off x="2978150" y="3208338"/>
                <a:ext cx="61913"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 name="Line 672">
                <a:extLst>
                  <a:ext uri="{FF2B5EF4-FFF2-40B4-BE49-F238E27FC236}">
                    <a16:creationId xmlns:a16="http://schemas.microsoft.com/office/drawing/2014/main" id="{B6481D69-76C3-43C6-A0E0-C3EA963333AB}"/>
                  </a:ext>
                </a:extLst>
              </p:cNvPr>
              <p:cNvSpPr>
                <a:spLocks noChangeShapeType="1"/>
              </p:cNvSpPr>
              <p:nvPr/>
            </p:nvSpPr>
            <p:spPr bwMode="auto">
              <a:xfrm flipH="1">
                <a:off x="2989263" y="3198813"/>
                <a:ext cx="174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 name="Line 673">
                <a:extLst>
                  <a:ext uri="{FF2B5EF4-FFF2-40B4-BE49-F238E27FC236}">
                    <a16:creationId xmlns:a16="http://schemas.microsoft.com/office/drawing/2014/main" id="{C316728A-548C-4FE0-AF4E-12DD2A8E148A}"/>
                  </a:ext>
                </a:extLst>
              </p:cNvPr>
              <p:cNvSpPr>
                <a:spLocks noChangeShapeType="1"/>
              </p:cNvSpPr>
              <p:nvPr/>
            </p:nvSpPr>
            <p:spPr bwMode="auto">
              <a:xfrm flipH="1">
                <a:off x="3090863" y="3190876"/>
                <a:ext cx="142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7" name="Line 674">
                <a:extLst>
                  <a:ext uri="{FF2B5EF4-FFF2-40B4-BE49-F238E27FC236}">
                    <a16:creationId xmlns:a16="http://schemas.microsoft.com/office/drawing/2014/main" id="{8B7E1E10-FF04-4B27-94B4-0F75FC7F7AB1}"/>
                  </a:ext>
                </a:extLst>
              </p:cNvPr>
              <p:cNvSpPr>
                <a:spLocks noChangeShapeType="1"/>
              </p:cNvSpPr>
              <p:nvPr/>
            </p:nvSpPr>
            <p:spPr bwMode="auto">
              <a:xfrm flipH="1">
                <a:off x="3094038" y="3190876"/>
                <a:ext cx="1111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8" name="Line 675">
                <a:extLst>
                  <a:ext uri="{FF2B5EF4-FFF2-40B4-BE49-F238E27FC236}">
                    <a16:creationId xmlns:a16="http://schemas.microsoft.com/office/drawing/2014/main" id="{B1B73680-16B8-4BA0-92E7-C80A8A57A924}"/>
                  </a:ext>
                </a:extLst>
              </p:cNvPr>
              <p:cNvSpPr>
                <a:spLocks noChangeShapeType="1"/>
              </p:cNvSpPr>
              <p:nvPr/>
            </p:nvSpPr>
            <p:spPr bwMode="auto">
              <a:xfrm flipH="1" flipV="1">
                <a:off x="3090863" y="3190876"/>
                <a:ext cx="317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9" name="Line 676">
                <a:extLst>
                  <a:ext uri="{FF2B5EF4-FFF2-40B4-BE49-F238E27FC236}">
                    <a16:creationId xmlns:a16="http://schemas.microsoft.com/office/drawing/2014/main" id="{90D0DC44-56AD-4F63-8259-23F5FB020D7F}"/>
                  </a:ext>
                </a:extLst>
              </p:cNvPr>
              <p:cNvSpPr>
                <a:spLocks noChangeShapeType="1"/>
              </p:cNvSpPr>
              <p:nvPr/>
            </p:nvSpPr>
            <p:spPr bwMode="auto">
              <a:xfrm flipH="1">
                <a:off x="3097213" y="3213101"/>
                <a:ext cx="793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0" name="Line 677">
                <a:extLst>
                  <a:ext uri="{FF2B5EF4-FFF2-40B4-BE49-F238E27FC236}">
                    <a16:creationId xmlns:a16="http://schemas.microsoft.com/office/drawing/2014/main" id="{60B4BBF0-C12C-4EC6-A19E-04298887789A}"/>
                  </a:ext>
                </a:extLst>
              </p:cNvPr>
              <p:cNvSpPr>
                <a:spLocks noChangeShapeType="1"/>
              </p:cNvSpPr>
              <p:nvPr/>
            </p:nvSpPr>
            <p:spPr bwMode="auto">
              <a:xfrm flipH="1">
                <a:off x="3109913" y="3206751"/>
                <a:ext cx="1111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1" name="Line 678">
                <a:extLst>
                  <a:ext uri="{FF2B5EF4-FFF2-40B4-BE49-F238E27FC236}">
                    <a16:creationId xmlns:a16="http://schemas.microsoft.com/office/drawing/2014/main" id="{94838B7E-E5B1-44E1-87FF-504E27BBA88E}"/>
                  </a:ext>
                </a:extLst>
              </p:cNvPr>
              <p:cNvSpPr>
                <a:spLocks noChangeShapeType="1"/>
              </p:cNvSpPr>
              <p:nvPr/>
            </p:nvSpPr>
            <p:spPr bwMode="auto">
              <a:xfrm>
                <a:off x="3109913" y="3211513"/>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2" name="Line 679">
                <a:extLst>
                  <a:ext uri="{FF2B5EF4-FFF2-40B4-BE49-F238E27FC236}">
                    <a16:creationId xmlns:a16="http://schemas.microsoft.com/office/drawing/2014/main" id="{121DBDB6-D286-4E24-A5EB-A3D4BF85F1FD}"/>
                  </a:ext>
                </a:extLst>
              </p:cNvPr>
              <p:cNvSpPr>
                <a:spLocks noChangeShapeType="1"/>
              </p:cNvSpPr>
              <p:nvPr/>
            </p:nvSpPr>
            <p:spPr bwMode="auto">
              <a:xfrm flipH="1" flipV="1">
                <a:off x="3109913" y="3211513"/>
                <a:ext cx="111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3" name="Line 680">
                <a:extLst>
                  <a:ext uri="{FF2B5EF4-FFF2-40B4-BE49-F238E27FC236}">
                    <a16:creationId xmlns:a16="http://schemas.microsoft.com/office/drawing/2014/main" id="{9ABCA018-A65A-4C7C-B711-BD6ED8868A6B}"/>
                  </a:ext>
                </a:extLst>
              </p:cNvPr>
              <p:cNvSpPr>
                <a:spLocks noChangeShapeType="1"/>
              </p:cNvSpPr>
              <p:nvPr/>
            </p:nvSpPr>
            <p:spPr bwMode="auto">
              <a:xfrm flipH="1" flipV="1">
                <a:off x="3106738" y="3205163"/>
                <a:ext cx="142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4" name="Line 681">
                <a:extLst>
                  <a:ext uri="{FF2B5EF4-FFF2-40B4-BE49-F238E27FC236}">
                    <a16:creationId xmlns:a16="http://schemas.microsoft.com/office/drawing/2014/main" id="{EF5363BE-6001-4B2A-B222-75BF831BA85F}"/>
                  </a:ext>
                </a:extLst>
              </p:cNvPr>
              <p:cNvSpPr>
                <a:spLocks noChangeShapeType="1"/>
              </p:cNvSpPr>
              <p:nvPr/>
            </p:nvSpPr>
            <p:spPr bwMode="auto">
              <a:xfrm flipH="1" flipV="1">
                <a:off x="3106738" y="3205163"/>
                <a:ext cx="317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5" name="Line 682">
                <a:extLst>
                  <a:ext uri="{FF2B5EF4-FFF2-40B4-BE49-F238E27FC236}">
                    <a16:creationId xmlns:a16="http://schemas.microsoft.com/office/drawing/2014/main" id="{6EFE863A-E3B7-438B-881B-8F941636DE7E}"/>
                  </a:ext>
                </a:extLst>
              </p:cNvPr>
              <p:cNvSpPr>
                <a:spLocks noChangeShapeType="1"/>
              </p:cNvSpPr>
              <p:nvPr/>
            </p:nvSpPr>
            <p:spPr bwMode="auto">
              <a:xfrm flipH="1" flipV="1">
                <a:off x="3094038" y="3194051"/>
                <a:ext cx="12700"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6" name="Line 683">
                <a:extLst>
                  <a:ext uri="{FF2B5EF4-FFF2-40B4-BE49-F238E27FC236}">
                    <a16:creationId xmlns:a16="http://schemas.microsoft.com/office/drawing/2014/main" id="{F0110FBC-464D-47B6-90CE-229A500F70A3}"/>
                  </a:ext>
                </a:extLst>
              </p:cNvPr>
              <p:cNvSpPr>
                <a:spLocks noChangeShapeType="1"/>
              </p:cNvSpPr>
              <p:nvPr/>
            </p:nvSpPr>
            <p:spPr bwMode="auto">
              <a:xfrm flipH="1">
                <a:off x="3105150" y="3211513"/>
                <a:ext cx="47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7" name="Line 684">
                <a:extLst>
                  <a:ext uri="{FF2B5EF4-FFF2-40B4-BE49-F238E27FC236}">
                    <a16:creationId xmlns:a16="http://schemas.microsoft.com/office/drawing/2014/main" id="{076E2323-9CCF-4FBA-9DE5-B958B727500A}"/>
                  </a:ext>
                </a:extLst>
              </p:cNvPr>
              <p:cNvSpPr>
                <a:spLocks noChangeShapeType="1"/>
              </p:cNvSpPr>
              <p:nvPr/>
            </p:nvSpPr>
            <p:spPr bwMode="auto">
              <a:xfrm flipH="1" flipV="1">
                <a:off x="3106738" y="3205163"/>
                <a:ext cx="317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8" name="Line 685">
                <a:extLst>
                  <a:ext uri="{FF2B5EF4-FFF2-40B4-BE49-F238E27FC236}">
                    <a16:creationId xmlns:a16="http://schemas.microsoft.com/office/drawing/2014/main" id="{FCAAD260-843B-4D27-AED6-AB7143A9CB09}"/>
                  </a:ext>
                </a:extLst>
              </p:cNvPr>
              <p:cNvSpPr>
                <a:spLocks noChangeShapeType="1"/>
              </p:cNvSpPr>
              <p:nvPr/>
            </p:nvSpPr>
            <p:spPr bwMode="auto">
              <a:xfrm flipH="1" flipV="1">
                <a:off x="3097213" y="3216276"/>
                <a:ext cx="2381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9" name="Line 686">
                <a:extLst>
                  <a:ext uri="{FF2B5EF4-FFF2-40B4-BE49-F238E27FC236}">
                    <a16:creationId xmlns:a16="http://schemas.microsoft.com/office/drawing/2014/main" id="{89908B49-88E0-4EEE-BCE2-00024BE84016}"/>
                  </a:ext>
                </a:extLst>
              </p:cNvPr>
              <p:cNvSpPr>
                <a:spLocks noChangeShapeType="1"/>
              </p:cNvSpPr>
              <p:nvPr/>
            </p:nvSpPr>
            <p:spPr bwMode="auto">
              <a:xfrm flipH="1">
                <a:off x="3060700" y="3184526"/>
                <a:ext cx="2381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0" name="Line 687">
                <a:extLst>
                  <a:ext uri="{FF2B5EF4-FFF2-40B4-BE49-F238E27FC236}">
                    <a16:creationId xmlns:a16="http://schemas.microsoft.com/office/drawing/2014/main" id="{D65D96D5-03D2-4E12-872D-68158B660A27}"/>
                  </a:ext>
                </a:extLst>
              </p:cNvPr>
              <p:cNvSpPr>
                <a:spLocks noChangeShapeType="1"/>
              </p:cNvSpPr>
              <p:nvPr/>
            </p:nvSpPr>
            <p:spPr bwMode="auto">
              <a:xfrm flipH="1">
                <a:off x="3063875" y="3194051"/>
                <a:ext cx="30163"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1" name="Line 688">
                <a:extLst>
                  <a:ext uri="{FF2B5EF4-FFF2-40B4-BE49-F238E27FC236}">
                    <a16:creationId xmlns:a16="http://schemas.microsoft.com/office/drawing/2014/main" id="{134FF948-02F6-4C5B-978D-99B46CFAB56A}"/>
                  </a:ext>
                </a:extLst>
              </p:cNvPr>
              <p:cNvSpPr>
                <a:spLocks noChangeShapeType="1"/>
              </p:cNvSpPr>
              <p:nvPr/>
            </p:nvSpPr>
            <p:spPr bwMode="auto">
              <a:xfrm flipH="1" flipV="1">
                <a:off x="3084513" y="3184526"/>
                <a:ext cx="63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2" name="Line 689">
                <a:extLst>
                  <a:ext uri="{FF2B5EF4-FFF2-40B4-BE49-F238E27FC236}">
                    <a16:creationId xmlns:a16="http://schemas.microsoft.com/office/drawing/2014/main" id="{9282A47E-2F6B-4D73-B1AC-FF6B0B8E65A7}"/>
                  </a:ext>
                </a:extLst>
              </p:cNvPr>
              <p:cNvSpPr>
                <a:spLocks noChangeShapeType="1"/>
              </p:cNvSpPr>
              <p:nvPr/>
            </p:nvSpPr>
            <p:spPr bwMode="auto">
              <a:xfrm flipH="1" flipV="1">
                <a:off x="3060700" y="3189288"/>
                <a:ext cx="301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3" name="Line 690">
                <a:extLst>
                  <a:ext uri="{FF2B5EF4-FFF2-40B4-BE49-F238E27FC236}">
                    <a16:creationId xmlns:a16="http://schemas.microsoft.com/office/drawing/2014/main" id="{C3B65EA1-AE03-463B-A010-A3DB68A41E04}"/>
                  </a:ext>
                </a:extLst>
              </p:cNvPr>
              <p:cNvSpPr>
                <a:spLocks noChangeShapeType="1"/>
              </p:cNvSpPr>
              <p:nvPr/>
            </p:nvSpPr>
            <p:spPr bwMode="auto">
              <a:xfrm flipH="1" flipV="1">
                <a:off x="3063875" y="3203576"/>
                <a:ext cx="428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4" name="Line 691">
                <a:extLst>
                  <a:ext uri="{FF2B5EF4-FFF2-40B4-BE49-F238E27FC236}">
                    <a16:creationId xmlns:a16="http://schemas.microsoft.com/office/drawing/2014/main" id="{A1776A80-7F10-48CA-BF05-4802BEAF565E}"/>
                  </a:ext>
                </a:extLst>
              </p:cNvPr>
              <p:cNvSpPr>
                <a:spLocks noChangeShapeType="1"/>
              </p:cNvSpPr>
              <p:nvPr/>
            </p:nvSpPr>
            <p:spPr bwMode="auto">
              <a:xfrm flipH="1" flipV="1">
                <a:off x="3084513" y="3214688"/>
                <a:ext cx="1270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5" name="Line 692">
                <a:extLst>
                  <a:ext uri="{FF2B5EF4-FFF2-40B4-BE49-F238E27FC236}">
                    <a16:creationId xmlns:a16="http://schemas.microsoft.com/office/drawing/2014/main" id="{C62E8DF7-CB5E-4332-A063-51A1D0A6375F}"/>
                  </a:ext>
                </a:extLst>
              </p:cNvPr>
              <p:cNvSpPr>
                <a:spLocks noChangeShapeType="1"/>
              </p:cNvSpPr>
              <p:nvPr/>
            </p:nvSpPr>
            <p:spPr bwMode="auto">
              <a:xfrm flipH="1">
                <a:off x="3084513" y="3213101"/>
                <a:ext cx="2063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6" name="Line 693">
                <a:extLst>
                  <a:ext uri="{FF2B5EF4-FFF2-40B4-BE49-F238E27FC236}">
                    <a16:creationId xmlns:a16="http://schemas.microsoft.com/office/drawing/2014/main" id="{6C8B65F4-4D14-456F-B7A2-2F816928D522}"/>
                  </a:ext>
                </a:extLst>
              </p:cNvPr>
              <p:cNvSpPr>
                <a:spLocks noChangeShapeType="1"/>
              </p:cNvSpPr>
              <p:nvPr/>
            </p:nvSpPr>
            <p:spPr bwMode="auto">
              <a:xfrm flipH="1" flipV="1">
                <a:off x="3052763" y="3151188"/>
                <a:ext cx="31750"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7" name="Line 694">
                <a:extLst>
                  <a:ext uri="{FF2B5EF4-FFF2-40B4-BE49-F238E27FC236}">
                    <a16:creationId xmlns:a16="http://schemas.microsoft.com/office/drawing/2014/main" id="{D57E6974-8E44-4EB7-8411-DB10D106BEE6}"/>
                  </a:ext>
                </a:extLst>
              </p:cNvPr>
              <p:cNvSpPr>
                <a:spLocks noChangeShapeType="1"/>
              </p:cNvSpPr>
              <p:nvPr/>
            </p:nvSpPr>
            <p:spPr bwMode="auto">
              <a:xfrm flipH="1">
                <a:off x="3006725" y="3189288"/>
                <a:ext cx="5397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8" name="Line 695">
                <a:extLst>
                  <a:ext uri="{FF2B5EF4-FFF2-40B4-BE49-F238E27FC236}">
                    <a16:creationId xmlns:a16="http://schemas.microsoft.com/office/drawing/2014/main" id="{D58716E2-798C-4E92-952D-99DC446B7415}"/>
                  </a:ext>
                </a:extLst>
              </p:cNvPr>
              <p:cNvSpPr>
                <a:spLocks noChangeShapeType="1"/>
              </p:cNvSpPr>
              <p:nvPr/>
            </p:nvSpPr>
            <p:spPr bwMode="auto">
              <a:xfrm flipH="1" flipV="1">
                <a:off x="3006725" y="3198813"/>
                <a:ext cx="57150"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9" name="Line 696">
                <a:extLst>
                  <a:ext uri="{FF2B5EF4-FFF2-40B4-BE49-F238E27FC236}">
                    <a16:creationId xmlns:a16="http://schemas.microsoft.com/office/drawing/2014/main" id="{0F56B84F-B88F-4F2F-A369-D1F02604F4C6}"/>
                  </a:ext>
                </a:extLst>
              </p:cNvPr>
              <p:cNvSpPr>
                <a:spLocks noChangeShapeType="1"/>
              </p:cNvSpPr>
              <p:nvPr/>
            </p:nvSpPr>
            <p:spPr bwMode="auto">
              <a:xfrm flipH="1">
                <a:off x="3040063" y="3203576"/>
                <a:ext cx="2381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0" name="Line 697">
                <a:extLst>
                  <a:ext uri="{FF2B5EF4-FFF2-40B4-BE49-F238E27FC236}">
                    <a16:creationId xmlns:a16="http://schemas.microsoft.com/office/drawing/2014/main" id="{EF09EDBC-A78A-4019-9A61-6F44068E8FDF}"/>
                  </a:ext>
                </a:extLst>
              </p:cNvPr>
              <p:cNvSpPr>
                <a:spLocks noChangeShapeType="1"/>
              </p:cNvSpPr>
              <p:nvPr/>
            </p:nvSpPr>
            <p:spPr bwMode="auto">
              <a:xfrm flipH="1" flipV="1">
                <a:off x="3040063" y="3208338"/>
                <a:ext cx="444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1" name="Line 698">
                <a:extLst>
                  <a:ext uri="{FF2B5EF4-FFF2-40B4-BE49-F238E27FC236}">
                    <a16:creationId xmlns:a16="http://schemas.microsoft.com/office/drawing/2014/main" id="{2404392A-1BFF-47DB-A41C-B4B3E45E1EDC}"/>
                  </a:ext>
                </a:extLst>
              </p:cNvPr>
              <p:cNvSpPr>
                <a:spLocks noChangeShapeType="1"/>
              </p:cNvSpPr>
              <p:nvPr/>
            </p:nvSpPr>
            <p:spPr bwMode="auto">
              <a:xfrm flipH="1">
                <a:off x="2978150" y="3214688"/>
                <a:ext cx="106363"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2" name="Line 699">
                <a:extLst>
                  <a:ext uri="{FF2B5EF4-FFF2-40B4-BE49-F238E27FC236}">
                    <a16:creationId xmlns:a16="http://schemas.microsoft.com/office/drawing/2014/main" id="{7C47BAF9-FD59-4BA4-9CF2-90D26C503E13}"/>
                  </a:ext>
                </a:extLst>
              </p:cNvPr>
              <p:cNvSpPr>
                <a:spLocks noChangeShapeType="1"/>
              </p:cNvSpPr>
              <p:nvPr/>
            </p:nvSpPr>
            <p:spPr bwMode="auto">
              <a:xfrm flipH="1">
                <a:off x="2998788" y="3349626"/>
                <a:ext cx="58738"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3" name="Line 700">
                <a:extLst>
                  <a:ext uri="{FF2B5EF4-FFF2-40B4-BE49-F238E27FC236}">
                    <a16:creationId xmlns:a16="http://schemas.microsoft.com/office/drawing/2014/main" id="{FBA78E77-721E-421F-A5C8-F49DEBA51A62}"/>
                  </a:ext>
                </a:extLst>
              </p:cNvPr>
              <p:cNvSpPr>
                <a:spLocks noChangeShapeType="1"/>
              </p:cNvSpPr>
              <p:nvPr/>
            </p:nvSpPr>
            <p:spPr bwMode="auto">
              <a:xfrm flipH="1" flipV="1">
                <a:off x="3148013" y="3378201"/>
                <a:ext cx="12541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4" name="Line 701">
                <a:extLst>
                  <a:ext uri="{FF2B5EF4-FFF2-40B4-BE49-F238E27FC236}">
                    <a16:creationId xmlns:a16="http://schemas.microsoft.com/office/drawing/2014/main" id="{3850672E-78BC-4CE9-8234-D53120BD3280}"/>
                  </a:ext>
                </a:extLst>
              </p:cNvPr>
              <p:cNvSpPr>
                <a:spLocks noChangeShapeType="1"/>
              </p:cNvSpPr>
              <p:nvPr/>
            </p:nvSpPr>
            <p:spPr bwMode="auto">
              <a:xfrm flipH="1" flipV="1">
                <a:off x="3195638" y="3298826"/>
                <a:ext cx="77788" cy="825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5" name="Freeform 702">
                <a:extLst>
                  <a:ext uri="{FF2B5EF4-FFF2-40B4-BE49-F238E27FC236}">
                    <a16:creationId xmlns:a16="http://schemas.microsoft.com/office/drawing/2014/main" id="{06FF71F0-FA42-4C64-9E63-02E56DB92A94}"/>
                  </a:ext>
                </a:extLst>
              </p:cNvPr>
              <p:cNvSpPr>
                <a:spLocks/>
              </p:cNvSpPr>
              <p:nvPr/>
            </p:nvSpPr>
            <p:spPr bwMode="auto">
              <a:xfrm>
                <a:off x="3195638" y="3249613"/>
                <a:ext cx="117475" cy="49213"/>
              </a:xfrm>
              <a:custGeom>
                <a:avLst/>
                <a:gdLst>
                  <a:gd name="T0" fmla="*/ 74 w 74"/>
                  <a:gd name="T1" fmla="*/ 0 h 31"/>
                  <a:gd name="T2" fmla="*/ 54 w 74"/>
                  <a:gd name="T3" fmla="*/ 10 h 31"/>
                  <a:gd name="T4" fmla="*/ 0 w 74"/>
                  <a:gd name="T5" fmla="*/ 31 h 31"/>
                </a:gdLst>
                <a:ahLst/>
                <a:cxnLst>
                  <a:cxn ang="0">
                    <a:pos x="T0" y="T1"/>
                  </a:cxn>
                  <a:cxn ang="0">
                    <a:pos x="T2" y="T3"/>
                  </a:cxn>
                  <a:cxn ang="0">
                    <a:pos x="T4" y="T5"/>
                  </a:cxn>
                </a:cxnLst>
                <a:rect l="0" t="0" r="r" b="b"/>
                <a:pathLst>
                  <a:path w="74" h="31">
                    <a:moveTo>
                      <a:pt x="74" y="0"/>
                    </a:moveTo>
                    <a:lnTo>
                      <a:pt x="54" y="10"/>
                    </a:lnTo>
                    <a:lnTo>
                      <a:pt x="0" y="31"/>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6" name="Line 703">
                <a:extLst>
                  <a:ext uri="{FF2B5EF4-FFF2-40B4-BE49-F238E27FC236}">
                    <a16:creationId xmlns:a16="http://schemas.microsoft.com/office/drawing/2014/main" id="{D19221B6-081D-4164-8CAF-6E5EC9D63B56}"/>
                  </a:ext>
                </a:extLst>
              </p:cNvPr>
              <p:cNvSpPr>
                <a:spLocks noChangeShapeType="1"/>
              </p:cNvSpPr>
              <p:nvPr/>
            </p:nvSpPr>
            <p:spPr bwMode="auto">
              <a:xfrm flipH="1" flipV="1">
                <a:off x="3121025" y="3219451"/>
                <a:ext cx="74613" cy="793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7" name="Line 704">
                <a:extLst>
                  <a:ext uri="{FF2B5EF4-FFF2-40B4-BE49-F238E27FC236}">
                    <a16:creationId xmlns:a16="http://schemas.microsoft.com/office/drawing/2014/main" id="{BFE59F7D-5534-4B4F-837D-275BAA6A47F9}"/>
                  </a:ext>
                </a:extLst>
              </p:cNvPr>
              <p:cNvSpPr>
                <a:spLocks noChangeShapeType="1"/>
              </p:cNvSpPr>
              <p:nvPr/>
            </p:nvSpPr>
            <p:spPr bwMode="auto">
              <a:xfrm flipH="1" flipV="1">
                <a:off x="3057525" y="3349626"/>
                <a:ext cx="90488"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8" name="Line 705">
                <a:extLst>
                  <a:ext uri="{FF2B5EF4-FFF2-40B4-BE49-F238E27FC236}">
                    <a16:creationId xmlns:a16="http://schemas.microsoft.com/office/drawing/2014/main" id="{CCD43E0A-36AA-4117-A7EC-ED7097B3F6CB}"/>
                  </a:ext>
                </a:extLst>
              </p:cNvPr>
              <p:cNvSpPr>
                <a:spLocks noChangeShapeType="1"/>
              </p:cNvSpPr>
              <p:nvPr/>
            </p:nvSpPr>
            <p:spPr bwMode="auto">
              <a:xfrm flipH="1" flipV="1">
                <a:off x="2998788" y="3373438"/>
                <a:ext cx="14922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9" name="Line 706">
                <a:extLst>
                  <a:ext uri="{FF2B5EF4-FFF2-40B4-BE49-F238E27FC236}">
                    <a16:creationId xmlns:a16="http://schemas.microsoft.com/office/drawing/2014/main" id="{716EB3EC-FE80-44E7-81E9-4FC3590DC67E}"/>
                  </a:ext>
                </a:extLst>
              </p:cNvPr>
              <p:cNvSpPr>
                <a:spLocks noChangeShapeType="1"/>
              </p:cNvSpPr>
              <p:nvPr/>
            </p:nvSpPr>
            <p:spPr bwMode="auto">
              <a:xfrm flipH="1">
                <a:off x="3052763" y="3111501"/>
                <a:ext cx="107950"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0" name="Line 707">
                <a:extLst>
                  <a:ext uri="{FF2B5EF4-FFF2-40B4-BE49-F238E27FC236}">
                    <a16:creationId xmlns:a16="http://schemas.microsoft.com/office/drawing/2014/main" id="{4ADD6B68-F974-4A90-BE19-C364CAE16F09}"/>
                  </a:ext>
                </a:extLst>
              </p:cNvPr>
              <p:cNvSpPr>
                <a:spLocks noChangeShapeType="1"/>
              </p:cNvSpPr>
              <p:nvPr/>
            </p:nvSpPr>
            <p:spPr bwMode="auto">
              <a:xfrm flipH="1">
                <a:off x="3084513" y="3154363"/>
                <a:ext cx="157163"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1" name="Line 708">
                <a:extLst>
                  <a:ext uri="{FF2B5EF4-FFF2-40B4-BE49-F238E27FC236}">
                    <a16:creationId xmlns:a16="http://schemas.microsoft.com/office/drawing/2014/main" id="{748A438C-CE0E-49B9-87A2-EACA89EBF25A}"/>
                  </a:ext>
                </a:extLst>
              </p:cNvPr>
              <p:cNvSpPr>
                <a:spLocks noChangeShapeType="1"/>
              </p:cNvSpPr>
              <p:nvPr/>
            </p:nvSpPr>
            <p:spPr bwMode="auto">
              <a:xfrm flipH="1">
                <a:off x="3105150" y="3154363"/>
                <a:ext cx="136525"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2" name="Line 709">
                <a:extLst>
                  <a:ext uri="{FF2B5EF4-FFF2-40B4-BE49-F238E27FC236}">
                    <a16:creationId xmlns:a16="http://schemas.microsoft.com/office/drawing/2014/main" id="{5790E52C-8833-4F68-B2A2-52B54E3CBBEF}"/>
                  </a:ext>
                </a:extLst>
              </p:cNvPr>
              <p:cNvSpPr>
                <a:spLocks noChangeShapeType="1"/>
              </p:cNvSpPr>
              <p:nvPr/>
            </p:nvSpPr>
            <p:spPr bwMode="auto">
              <a:xfrm flipH="1" flipV="1">
                <a:off x="3105150" y="3190876"/>
                <a:ext cx="4286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3" name="Line 710">
                <a:extLst>
                  <a:ext uri="{FF2B5EF4-FFF2-40B4-BE49-F238E27FC236}">
                    <a16:creationId xmlns:a16="http://schemas.microsoft.com/office/drawing/2014/main" id="{B4E9D59A-5BBD-48D0-830D-DE1C81FD4E44}"/>
                  </a:ext>
                </a:extLst>
              </p:cNvPr>
              <p:cNvSpPr>
                <a:spLocks noChangeShapeType="1"/>
              </p:cNvSpPr>
              <p:nvPr/>
            </p:nvSpPr>
            <p:spPr bwMode="auto">
              <a:xfrm flipH="1">
                <a:off x="3121025" y="3194051"/>
                <a:ext cx="2698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4" name="Freeform 711">
                <a:extLst>
                  <a:ext uri="{FF2B5EF4-FFF2-40B4-BE49-F238E27FC236}">
                    <a16:creationId xmlns:a16="http://schemas.microsoft.com/office/drawing/2014/main" id="{62D4A312-6F45-478C-A901-5335D5B67305}"/>
                  </a:ext>
                </a:extLst>
              </p:cNvPr>
              <p:cNvSpPr>
                <a:spLocks/>
              </p:cNvSpPr>
              <p:nvPr/>
            </p:nvSpPr>
            <p:spPr bwMode="auto">
              <a:xfrm>
                <a:off x="3121025" y="3206751"/>
                <a:ext cx="258763" cy="9525"/>
              </a:xfrm>
              <a:custGeom>
                <a:avLst/>
                <a:gdLst>
                  <a:gd name="T0" fmla="*/ 163 w 163"/>
                  <a:gd name="T1" fmla="*/ 6 h 6"/>
                  <a:gd name="T2" fmla="*/ 106 w 163"/>
                  <a:gd name="T3" fmla="*/ 6 h 6"/>
                  <a:gd name="T4" fmla="*/ 0 w 163"/>
                  <a:gd name="T5" fmla="*/ 0 h 6"/>
                </a:gdLst>
                <a:ahLst/>
                <a:cxnLst>
                  <a:cxn ang="0">
                    <a:pos x="T0" y="T1"/>
                  </a:cxn>
                  <a:cxn ang="0">
                    <a:pos x="T2" y="T3"/>
                  </a:cxn>
                  <a:cxn ang="0">
                    <a:pos x="T4" y="T5"/>
                  </a:cxn>
                </a:cxnLst>
                <a:rect l="0" t="0" r="r" b="b"/>
                <a:pathLst>
                  <a:path w="163" h="6">
                    <a:moveTo>
                      <a:pt x="163" y="6"/>
                    </a:moveTo>
                    <a:lnTo>
                      <a:pt x="106" y="6"/>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5" name="Line 712">
                <a:extLst>
                  <a:ext uri="{FF2B5EF4-FFF2-40B4-BE49-F238E27FC236}">
                    <a16:creationId xmlns:a16="http://schemas.microsoft.com/office/drawing/2014/main" id="{83136B50-737E-4176-9583-1E3F9536C5D5}"/>
                  </a:ext>
                </a:extLst>
              </p:cNvPr>
              <p:cNvSpPr>
                <a:spLocks noChangeShapeType="1"/>
              </p:cNvSpPr>
              <p:nvPr/>
            </p:nvSpPr>
            <p:spPr bwMode="auto">
              <a:xfrm flipH="1">
                <a:off x="3057525" y="3298826"/>
                <a:ext cx="138113"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6" name="Line 713">
                <a:extLst>
                  <a:ext uri="{FF2B5EF4-FFF2-40B4-BE49-F238E27FC236}">
                    <a16:creationId xmlns:a16="http://schemas.microsoft.com/office/drawing/2014/main" id="{FD081840-EC7E-4705-A4CE-6CECC1B212B6}"/>
                  </a:ext>
                </a:extLst>
              </p:cNvPr>
              <p:cNvSpPr>
                <a:spLocks noChangeShapeType="1"/>
              </p:cNvSpPr>
              <p:nvPr/>
            </p:nvSpPr>
            <p:spPr bwMode="auto">
              <a:xfrm flipH="1" flipV="1">
                <a:off x="3271838" y="3073401"/>
                <a:ext cx="93663"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7" name="Line 714">
                <a:extLst>
                  <a:ext uri="{FF2B5EF4-FFF2-40B4-BE49-F238E27FC236}">
                    <a16:creationId xmlns:a16="http://schemas.microsoft.com/office/drawing/2014/main" id="{82F1FF7F-144B-4EF4-9C13-74C3B8879533}"/>
                  </a:ext>
                </a:extLst>
              </p:cNvPr>
              <p:cNvSpPr>
                <a:spLocks noChangeShapeType="1"/>
              </p:cNvSpPr>
              <p:nvPr/>
            </p:nvSpPr>
            <p:spPr bwMode="auto">
              <a:xfrm flipH="1">
                <a:off x="3251200" y="3117851"/>
                <a:ext cx="114300"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8" name="Line 715">
                <a:extLst>
                  <a:ext uri="{FF2B5EF4-FFF2-40B4-BE49-F238E27FC236}">
                    <a16:creationId xmlns:a16="http://schemas.microsoft.com/office/drawing/2014/main" id="{DBD9393F-20C9-4160-85BD-1E32DEB64288}"/>
                  </a:ext>
                </a:extLst>
              </p:cNvPr>
              <p:cNvSpPr>
                <a:spLocks noChangeShapeType="1"/>
              </p:cNvSpPr>
              <p:nvPr/>
            </p:nvSpPr>
            <p:spPr bwMode="auto">
              <a:xfrm flipH="1" flipV="1">
                <a:off x="3290888" y="3170238"/>
                <a:ext cx="84138"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9" name="Line 716">
                <a:extLst>
                  <a:ext uri="{FF2B5EF4-FFF2-40B4-BE49-F238E27FC236}">
                    <a16:creationId xmlns:a16="http://schemas.microsoft.com/office/drawing/2014/main" id="{FE3AFAAB-EADD-46B0-A82A-23D250F7B77E}"/>
                  </a:ext>
                </a:extLst>
              </p:cNvPr>
              <p:cNvSpPr>
                <a:spLocks noChangeShapeType="1"/>
              </p:cNvSpPr>
              <p:nvPr/>
            </p:nvSpPr>
            <p:spPr bwMode="auto">
              <a:xfrm flipH="1">
                <a:off x="3290888" y="3144838"/>
                <a:ext cx="127000"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0" name="Line 717">
                <a:extLst>
                  <a:ext uri="{FF2B5EF4-FFF2-40B4-BE49-F238E27FC236}">
                    <a16:creationId xmlns:a16="http://schemas.microsoft.com/office/drawing/2014/main" id="{E6376285-37BF-4CCA-A385-F06BAE82F5D0}"/>
                  </a:ext>
                </a:extLst>
              </p:cNvPr>
              <p:cNvSpPr>
                <a:spLocks noChangeShapeType="1"/>
              </p:cNvSpPr>
              <p:nvPr/>
            </p:nvSpPr>
            <p:spPr bwMode="auto">
              <a:xfrm flipH="1" flipV="1">
                <a:off x="3121025" y="3219451"/>
                <a:ext cx="192088"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1" name="Line 718">
                <a:extLst>
                  <a:ext uri="{FF2B5EF4-FFF2-40B4-BE49-F238E27FC236}">
                    <a16:creationId xmlns:a16="http://schemas.microsoft.com/office/drawing/2014/main" id="{DFCD3642-F30C-4B41-B366-E8C8D19FF55F}"/>
                  </a:ext>
                </a:extLst>
              </p:cNvPr>
              <p:cNvSpPr>
                <a:spLocks noChangeShapeType="1"/>
              </p:cNvSpPr>
              <p:nvPr/>
            </p:nvSpPr>
            <p:spPr bwMode="auto">
              <a:xfrm flipH="1" flipV="1">
                <a:off x="3273425" y="3381376"/>
                <a:ext cx="146050"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2" name="Line 719">
                <a:extLst>
                  <a:ext uri="{FF2B5EF4-FFF2-40B4-BE49-F238E27FC236}">
                    <a16:creationId xmlns:a16="http://schemas.microsoft.com/office/drawing/2014/main" id="{D347F69B-C97A-4FD1-B3EE-551B466CB8DC}"/>
                  </a:ext>
                </a:extLst>
              </p:cNvPr>
              <p:cNvSpPr>
                <a:spLocks noChangeShapeType="1"/>
              </p:cNvSpPr>
              <p:nvPr/>
            </p:nvSpPr>
            <p:spPr bwMode="auto">
              <a:xfrm flipH="1" flipV="1">
                <a:off x="3273425" y="3381376"/>
                <a:ext cx="46038"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3" name="Line 720">
                <a:extLst>
                  <a:ext uri="{FF2B5EF4-FFF2-40B4-BE49-F238E27FC236}">
                    <a16:creationId xmlns:a16="http://schemas.microsoft.com/office/drawing/2014/main" id="{655C8648-B5A9-468E-A6B6-C9FAA8CF4732}"/>
                  </a:ext>
                </a:extLst>
              </p:cNvPr>
              <p:cNvSpPr>
                <a:spLocks noChangeShapeType="1"/>
              </p:cNvSpPr>
              <p:nvPr/>
            </p:nvSpPr>
            <p:spPr bwMode="auto">
              <a:xfrm flipH="1" flipV="1">
                <a:off x="3319463" y="3429001"/>
                <a:ext cx="100013" cy="952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4" name="Line 721">
                <a:extLst>
                  <a:ext uri="{FF2B5EF4-FFF2-40B4-BE49-F238E27FC236}">
                    <a16:creationId xmlns:a16="http://schemas.microsoft.com/office/drawing/2014/main" id="{F761E94C-1AC0-479A-B920-08103DA4E1F3}"/>
                  </a:ext>
                </a:extLst>
              </p:cNvPr>
              <p:cNvSpPr>
                <a:spLocks noChangeShapeType="1"/>
              </p:cNvSpPr>
              <p:nvPr/>
            </p:nvSpPr>
            <p:spPr bwMode="auto">
              <a:xfrm flipH="1" flipV="1">
                <a:off x="3148013" y="3378201"/>
                <a:ext cx="171450"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5" name="Line 722">
                <a:extLst>
                  <a:ext uri="{FF2B5EF4-FFF2-40B4-BE49-F238E27FC236}">
                    <a16:creationId xmlns:a16="http://schemas.microsoft.com/office/drawing/2014/main" id="{085166A1-BAB9-4C8D-BC8C-DB030196A130}"/>
                  </a:ext>
                </a:extLst>
              </p:cNvPr>
              <p:cNvSpPr>
                <a:spLocks noChangeShapeType="1"/>
              </p:cNvSpPr>
              <p:nvPr/>
            </p:nvSpPr>
            <p:spPr bwMode="auto">
              <a:xfrm flipH="1">
                <a:off x="3419475" y="3432176"/>
                <a:ext cx="195263" cy="920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6" name="Line 723">
                <a:extLst>
                  <a:ext uri="{FF2B5EF4-FFF2-40B4-BE49-F238E27FC236}">
                    <a16:creationId xmlns:a16="http://schemas.microsoft.com/office/drawing/2014/main" id="{2E741895-7EAC-44AF-815A-AB532BDEC7BB}"/>
                  </a:ext>
                </a:extLst>
              </p:cNvPr>
              <p:cNvSpPr>
                <a:spLocks noChangeShapeType="1"/>
              </p:cNvSpPr>
              <p:nvPr/>
            </p:nvSpPr>
            <p:spPr bwMode="auto">
              <a:xfrm flipH="1">
                <a:off x="2933700" y="3192463"/>
                <a:ext cx="635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7" name="Line 724">
                <a:extLst>
                  <a:ext uri="{FF2B5EF4-FFF2-40B4-BE49-F238E27FC236}">
                    <a16:creationId xmlns:a16="http://schemas.microsoft.com/office/drawing/2014/main" id="{262921F7-C9D8-40D3-A696-6FF7AB8D6345}"/>
                  </a:ext>
                </a:extLst>
              </p:cNvPr>
              <p:cNvSpPr>
                <a:spLocks noChangeShapeType="1"/>
              </p:cNvSpPr>
              <p:nvPr/>
            </p:nvSpPr>
            <p:spPr bwMode="auto">
              <a:xfrm flipH="1">
                <a:off x="2932113" y="3192463"/>
                <a:ext cx="793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8" name="Line 725">
                <a:extLst>
                  <a:ext uri="{FF2B5EF4-FFF2-40B4-BE49-F238E27FC236}">
                    <a16:creationId xmlns:a16="http://schemas.microsoft.com/office/drawing/2014/main" id="{D07D0A3C-0BA7-4EC6-92CB-A283385D8733}"/>
                  </a:ext>
                </a:extLst>
              </p:cNvPr>
              <p:cNvSpPr>
                <a:spLocks noChangeShapeType="1"/>
              </p:cNvSpPr>
              <p:nvPr/>
            </p:nvSpPr>
            <p:spPr bwMode="auto">
              <a:xfrm flipH="1">
                <a:off x="2933700" y="3182938"/>
                <a:ext cx="2857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9" name="Line 726">
                <a:extLst>
                  <a:ext uri="{FF2B5EF4-FFF2-40B4-BE49-F238E27FC236}">
                    <a16:creationId xmlns:a16="http://schemas.microsoft.com/office/drawing/2014/main" id="{018F2BC1-12CD-4F8F-9EBA-CAA83C966CB1}"/>
                  </a:ext>
                </a:extLst>
              </p:cNvPr>
              <p:cNvSpPr>
                <a:spLocks noChangeShapeType="1"/>
              </p:cNvSpPr>
              <p:nvPr/>
            </p:nvSpPr>
            <p:spPr bwMode="auto">
              <a:xfrm flipH="1">
                <a:off x="2932113" y="3192463"/>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0" name="Line 727">
                <a:extLst>
                  <a:ext uri="{FF2B5EF4-FFF2-40B4-BE49-F238E27FC236}">
                    <a16:creationId xmlns:a16="http://schemas.microsoft.com/office/drawing/2014/main" id="{86BB6ECF-B216-4B69-A445-D5F0C1A9AA18}"/>
                  </a:ext>
                </a:extLst>
              </p:cNvPr>
              <p:cNvSpPr>
                <a:spLocks noChangeShapeType="1"/>
              </p:cNvSpPr>
              <p:nvPr/>
            </p:nvSpPr>
            <p:spPr bwMode="auto">
              <a:xfrm flipH="1">
                <a:off x="2819400" y="3192463"/>
                <a:ext cx="112713"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1" name="Freeform 728">
                <a:extLst>
                  <a:ext uri="{FF2B5EF4-FFF2-40B4-BE49-F238E27FC236}">
                    <a16:creationId xmlns:a16="http://schemas.microsoft.com/office/drawing/2014/main" id="{54DDDD87-23C8-48F9-97A2-4288AC8927FF}"/>
                  </a:ext>
                </a:extLst>
              </p:cNvPr>
              <p:cNvSpPr>
                <a:spLocks/>
              </p:cNvSpPr>
              <p:nvPr/>
            </p:nvSpPr>
            <p:spPr bwMode="auto">
              <a:xfrm>
                <a:off x="2714625" y="3141663"/>
                <a:ext cx="73025" cy="6350"/>
              </a:xfrm>
              <a:custGeom>
                <a:avLst/>
                <a:gdLst>
                  <a:gd name="T0" fmla="*/ 46 w 46"/>
                  <a:gd name="T1" fmla="*/ 0 h 4"/>
                  <a:gd name="T2" fmla="*/ 41 w 46"/>
                  <a:gd name="T3" fmla="*/ 0 h 4"/>
                  <a:gd name="T4" fmla="*/ 0 w 46"/>
                  <a:gd name="T5" fmla="*/ 4 h 4"/>
                </a:gdLst>
                <a:ahLst/>
                <a:cxnLst>
                  <a:cxn ang="0">
                    <a:pos x="T0" y="T1"/>
                  </a:cxn>
                  <a:cxn ang="0">
                    <a:pos x="T2" y="T3"/>
                  </a:cxn>
                  <a:cxn ang="0">
                    <a:pos x="T4" y="T5"/>
                  </a:cxn>
                </a:cxnLst>
                <a:rect l="0" t="0" r="r" b="b"/>
                <a:pathLst>
                  <a:path w="46" h="4">
                    <a:moveTo>
                      <a:pt x="46" y="0"/>
                    </a:moveTo>
                    <a:lnTo>
                      <a:pt x="41" y="0"/>
                    </a:lnTo>
                    <a:lnTo>
                      <a:pt x="0" y="4"/>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2" name="Freeform 729">
                <a:extLst>
                  <a:ext uri="{FF2B5EF4-FFF2-40B4-BE49-F238E27FC236}">
                    <a16:creationId xmlns:a16="http://schemas.microsoft.com/office/drawing/2014/main" id="{50203957-F2D3-4E38-851C-B828428D6DD5}"/>
                  </a:ext>
                </a:extLst>
              </p:cNvPr>
              <p:cNvSpPr>
                <a:spLocks/>
              </p:cNvSpPr>
              <p:nvPr/>
            </p:nvSpPr>
            <p:spPr bwMode="auto">
              <a:xfrm>
                <a:off x="2787650" y="3048001"/>
                <a:ext cx="79375" cy="93663"/>
              </a:xfrm>
              <a:custGeom>
                <a:avLst/>
                <a:gdLst>
                  <a:gd name="T0" fmla="*/ 50 w 50"/>
                  <a:gd name="T1" fmla="*/ 0 h 59"/>
                  <a:gd name="T2" fmla="*/ 5 w 50"/>
                  <a:gd name="T3" fmla="*/ 59 h 59"/>
                  <a:gd name="T4" fmla="*/ 0 w 50"/>
                  <a:gd name="T5" fmla="*/ 59 h 59"/>
                </a:gdLst>
                <a:ahLst/>
                <a:cxnLst>
                  <a:cxn ang="0">
                    <a:pos x="T0" y="T1"/>
                  </a:cxn>
                  <a:cxn ang="0">
                    <a:pos x="T2" y="T3"/>
                  </a:cxn>
                  <a:cxn ang="0">
                    <a:pos x="T4" y="T5"/>
                  </a:cxn>
                </a:cxnLst>
                <a:rect l="0" t="0" r="r" b="b"/>
                <a:pathLst>
                  <a:path w="50" h="59">
                    <a:moveTo>
                      <a:pt x="50" y="0"/>
                    </a:moveTo>
                    <a:lnTo>
                      <a:pt x="5" y="59"/>
                    </a:lnTo>
                    <a:lnTo>
                      <a:pt x="0" y="59"/>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3" name="Line 730">
                <a:extLst>
                  <a:ext uri="{FF2B5EF4-FFF2-40B4-BE49-F238E27FC236}">
                    <a16:creationId xmlns:a16="http://schemas.microsoft.com/office/drawing/2014/main" id="{3D97BC05-F097-4C99-9C22-16336BAF2C16}"/>
                  </a:ext>
                </a:extLst>
              </p:cNvPr>
              <p:cNvSpPr>
                <a:spLocks noChangeShapeType="1"/>
              </p:cNvSpPr>
              <p:nvPr/>
            </p:nvSpPr>
            <p:spPr bwMode="auto">
              <a:xfrm flipH="1">
                <a:off x="2701925" y="3148013"/>
                <a:ext cx="1270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4" name="Line 731">
                <a:extLst>
                  <a:ext uri="{FF2B5EF4-FFF2-40B4-BE49-F238E27FC236}">
                    <a16:creationId xmlns:a16="http://schemas.microsoft.com/office/drawing/2014/main" id="{4E572F49-9396-4E5C-838A-6E22EE5CA10B}"/>
                  </a:ext>
                </a:extLst>
              </p:cNvPr>
              <p:cNvSpPr>
                <a:spLocks noChangeShapeType="1"/>
              </p:cNvSpPr>
              <p:nvPr/>
            </p:nvSpPr>
            <p:spPr bwMode="auto">
              <a:xfrm flipH="1" flipV="1">
                <a:off x="2686050" y="3109913"/>
                <a:ext cx="28575" cy="381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5" name="Line 732">
                <a:extLst>
                  <a:ext uri="{FF2B5EF4-FFF2-40B4-BE49-F238E27FC236}">
                    <a16:creationId xmlns:a16="http://schemas.microsoft.com/office/drawing/2014/main" id="{7DADDE3B-0575-4F53-AC5F-CF3AFCEE667E}"/>
                  </a:ext>
                </a:extLst>
              </p:cNvPr>
              <p:cNvSpPr>
                <a:spLocks noChangeShapeType="1"/>
              </p:cNvSpPr>
              <p:nvPr/>
            </p:nvSpPr>
            <p:spPr bwMode="auto">
              <a:xfrm flipH="1" flipV="1">
                <a:off x="2736850" y="3175001"/>
                <a:ext cx="63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6" name="Line 733">
                <a:extLst>
                  <a:ext uri="{FF2B5EF4-FFF2-40B4-BE49-F238E27FC236}">
                    <a16:creationId xmlns:a16="http://schemas.microsoft.com/office/drawing/2014/main" id="{7A3B3725-DBA8-4F13-A915-B08A11563DB1}"/>
                  </a:ext>
                </a:extLst>
              </p:cNvPr>
              <p:cNvSpPr>
                <a:spLocks noChangeShapeType="1"/>
              </p:cNvSpPr>
              <p:nvPr/>
            </p:nvSpPr>
            <p:spPr bwMode="auto">
              <a:xfrm flipH="1" flipV="1">
                <a:off x="2736850" y="3175001"/>
                <a:ext cx="952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7" name="Line 734">
                <a:extLst>
                  <a:ext uri="{FF2B5EF4-FFF2-40B4-BE49-F238E27FC236}">
                    <a16:creationId xmlns:a16="http://schemas.microsoft.com/office/drawing/2014/main" id="{E4D9E919-D05E-4D1E-BAED-0462CEE46D8D}"/>
                  </a:ext>
                </a:extLst>
              </p:cNvPr>
              <p:cNvSpPr>
                <a:spLocks noChangeShapeType="1"/>
              </p:cNvSpPr>
              <p:nvPr/>
            </p:nvSpPr>
            <p:spPr bwMode="auto">
              <a:xfrm flipH="1">
                <a:off x="2743200" y="3181351"/>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8" name="Line 735">
                <a:extLst>
                  <a:ext uri="{FF2B5EF4-FFF2-40B4-BE49-F238E27FC236}">
                    <a16:creationId xmlns:a16="http://schemas.microsoft.com/office/drawing/2014/main" id="{67B8A3D2-89F1-478D-8C9F-3D0C22C1C892}"/>
                  </a:ext>
                </a:extLst>
              </p:cNvPr>
              <p:cNvSpPr>
                <a:spLocks noChangeShapeType="1"/>
              </p:cNvSpPr>
              <p:nvPr/>
            </p:nvSpPr>
            <p:spPr bwMode="auto">
              <a:xfrm flipH="1" flipV="1">
                <a:off x="2781300" y="3238501"/>
                <a:ext cx="95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9" name="Line 736">
                <a:extLst>
                  <a:ext uri="{FF2B5EF4-FFF2-40B4-BE49-F238E27FC236}">
                    <a16:creationId xmlns:a16="http://schemas.microsoft.com/office/drawing/2014/main" id="{327889DE-41C9-47F8-B1DC-398B855A7FFB}"/>
                  </a:ext>
                </a:extLst>
              </p:cNvPr>
              <p:cNvSpPr>
                <a:spLocks noChangeShapeType="1"/>
              </p:cNvSpPr>
              <p:nvPr/>
            </p:nvSpPr>
            <p:spPr bwMode="auto">
              <a:xfrm flipH="1" flipV="1">
                <a:off x="2743200" y="3181351"/>
                <a:ext cx="38100" cy="571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0" name="Line 737">
                <a:extLst>
                  <a:ext uri="{FF2B5EF4-FFF2-40B4-BE49-F238E27FC236}">
                    <a16:creationId xmlns:a16="http://schemas.microsoft.com/office/drawing/2014/main" id="{52BFE1E2-9572-4C70-9088-C2D18DEB39FC}"/>
                  </a:ext>
                </a:extLst>
              </p:cNvPr>
              <p:cNvSpPr>
                <a:spLocks noChangeShapeType="1"/>
              </p:cNvSpPr>
              <p:nvPr/>
            </p:nvSpPr>
            <p:spPr bwMode="auto">
              <a:xfrm flipH="1">
                <a:off x="2746375" y="3170238"/>
                <a:ext cx="41275"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1" name="Line 738">
                <a:extLst>
                  <a:ext uri="{FF2B5EF4-FFF2-40B4-BE49-F238E27FC236}">
                    <a16:creationId xmlns:a16="http://schemas.microsoft.com/office/drawing/2014/main" id="{87796708-E621-4F93-9716-0E3BBB30C363}"/>
                  </a:ext>
                </a:extLst>
              </p:cNvPr>
              <p:cNvSpPr>
                <a:spLocks noChangeShapeType="1"/>
              </p:cNvSpPr>
              <p:nvPr/>
            </p:nvSpPr>
            <p:spPr bwMode="auto">
              <a:xfrm flipH="1" flipV="1">
                <a:off x="2714625" y="3148013"/>
                <a:ext cx="14288"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2" name="Line 739">
                <a:extLst>
                  <a:ext uri="{FF2B5EF4-FFF2-40B4-BE49-F238E27FC236}">
                    <a16:creationId xmlns:a16="http://schemas.microsoft.com/office/drawing/2014/main" id="{1D8D7953-ACC0-4B06-A9CA-5E75444B49CD}"/>
                  </a:ext>
                </a:extLst>
              </p:cNvPr>
              <p:cNvSpPr>
                <a:spLocks noChangeShapeType="1"/>
              </p:cNvSpPr>
              <p:nvPr/>
            </p:nvSpPr>
            <p:spPr bwMode="auto">
              <a:xfrm flipH="1" flipV="1">
                <a:off x="2701925" y="3151188"/>
                <a:ext cx="26988"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3" name="Line 740">
                <a:extLst>
                  <a:ext uri="{FF2B5EF4-FFF2-40B4-BE49-F238E27FC236}">
                    <a16:creationId xmlns:a16="http://schemas.microsoft.com/office/drawing/2014/main" id="{AF7520D6-7C37-485D-AF5E-75BC3A00BF8C}"/>
                  </a:ext>
                </a:extLst>
              </p:cNvPr>
              <p:cNvSpPr>
                <a:spLocks noChangeShapeType="1"/>
              </p:cNvSpPr>
              <p:nvPr/>
            </p:nvSpPr>
            <p:spPr bwMode="auto">
              <a:xfrm flipH="1" flipV="1">
                <a:off x="2686050" y="3109913"/>
                <a:ext cx="101600"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4" name="Line 741">
                <a:extLst>
                  <a:ext uri="{FF2B5EF4-FFF2-40B4-BE49-F238E27FC236}">
                    <a16:creationId xmlns:a16="http://schemas.microsoft.com/office/drawing/2014/main" id="{49A57AD2-DEF0-4FE5-9181-0C40C342A308}"/>
                  </a:ext>
                </a:extLst>
              </p:cNvPr>
              <p:cNvSpPr>
                <a:spLocks noChangeShapeType="1"/>
              </p:cNvSpPr>
              <p:nvPr/>
            </p:nvSpPr>
            <p:spPr bwMode="auto">
              <a:xfrm flipH="1" flipV="1">
                <a:off x="2655888" y="3198813"/>
                <a:ext cx="125413"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5" name="Line 742">
                <a:extLst>
                  <a:ext uri="{FF2B5EF4-FFF2-40B4-BE49-F238E27FC236}">
                    <a16:creationId xmlns:a16="http://schemas.microsoft.com/office/drawing/2014/main" id="{A749D6AB-18F9-4D3B-839D-41F1BB1CF283}"/>
                  </a:ext>
                </a:extLst>
              </p:cNvPr>
              <p:cNvSpPr>
                <a:spLocks noChangeShapeType="1"/>
              </p:cNvSpPr>
              <p:nvPr/>
            </p:nvSpPr>
            <p:spPr bwMode="auto">
              <a:xfrm flipH="1">
                <a:off x="2655888" y="3181351"/>
                <a:ext cx="8731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6" name="Line 743">
                <a:extLst>
                  <a:ext uri="{FF2B5EF4-FFF2-40B4-BE49-F238E27FC236}">
                    <a16:creationId xmlns:a16="http://schemas.microsoft.com/office/drawing/2014/main" id="{3A23E4CE-A716-48B1-8A0D-FA154773F544}"/>
                  </a:ext>
                </a:extLst>
              </p:cNvPr>
              <p:cNvSpPr>
                <a:spLocks noChangeShapeType="1"/>
              </p:cNvSpPr>
              <p:nvPr/>
            </p:nvSpPr>
            <p:spPr bwMode="auto">
              <a:xfrm flipH="1" flipV="1">
                <a:off x="2728913" y="3168651"/>
                <a:ext cx="793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7" name="Freeform 744">
                <a:extLst>
                  <a:ext uri="{FF2B5EF4-FFF2-40B4-BE49-F238E27FC236}">
                    <a16:creationId xmlns:a16="http://schemas.microsoft.com/office/drawing/2014/main" id="{F2142BA3-7588-483E-A319-442A5BD9B91F}"/>
                  </a:ext>
                </a:extLst>
              </p:cNvPr>
              <p:cNvSpPr>
                <a:spLocks/>
              </p:cNvSpPr>
              <p:nvPr/>
            </p:nvSpPr>
            <p:spPr bwMode="auto">
              <a:xfrm>
                <a:off x="2681288" y="3416301"/>
                <a:ext cx="193675" cy="34925"/>
              </a:xfrm>
              <a:custGeom>
                <a:avLst/>
                <a:gdLst>
                  <a:gd name="T0" fmla="*/ 122 w 122"/>
                  <a:gd name="T1" fmla="*/ 3 h 22"/>
                  <a:gd name="T2" fmla="*/ 69 w 122"/>
                  <a:gd name="T3" fmla="*/ 22 h 22"/>
                  <a:gd name="T4" fmla="*/ 0 w 122"/>
                  <a:gd name="T5" fmla="*/ 0 h 22"/>
                </a:gdLst>
                <a:ahLst/>
                <a:cxnLst>
                  <a:cxn ang="0">
                    <a:pos x="T0" y="T1"/>
                  </a:cxn>
                  <a:cxn ang="0">
                    <a:pos x="T2" y="T3"/>
                  </a:cxn>
                  <a:cxn ang="0">
                    <a:pos x="T4" y="T5"/>
                  </a:cxn>
                </a:cxnLst>
                <a:rect l="0" t="0" r="r" b="b"/>
                <a:pathLst>
                  <a:path w="122" h="22">
                    <a:moveTo>
                      <a:pt x="122" y="3"/>
                    </a:moveTo>
                    <a:lnTo>
                      <a:pt x="69" y="22"/>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8" name="Freeform 745">
                <a:extLst>
                  <a:ext uri="{FF2B5EF4-FFF2-40B4-BE49-F238E27FC236}">
                    <a16:creationId xmlns:a16="http://schemas.microsoft.com/office/drawing/2014/main" id="{2C2645A3-AC6D-4B38-B9D9-1EAB1F12B916}"/>
                  </a:ext>
                </a:extLst>
              </p:cNvPr>
              <p:cNvSpPr>
                <a:spLocks/>
              </p:cNvSpPr>
              <p:nvPr/>
            </p:nvSpPr>
            <p:spPr bwMode="auto">
              <a:xfrm>
                <a:off x="2681288" y="3400426"/>
                <a:ext cx="193675" cy="20638"/>
              </a:xfrm>
              <a:custGeom>
                <a:avLst/>
                <a:gdLst>
                  <a:gd name="T0" fmla="*/ 122 w 122"/>
                  <a:gd name="T1" fmla="*/ 13 h 13"/>
                  <a:gd name="T2" fmla="*/ 62 w 122"/>
                  <a:gd name="T3" fmla="*/ 0 h 13"/>
                  <a:gd name="T4" fmla="*/ 0 w 122"/>
                  <a:gd name="T5" fmla="*/ 10 h 13"/>
                </a:gdLst>
                <a:ahLst/>
                <a:cxnLst>
                  <a:cxn ang="0">
                    <a:pos x="T0" y="T1"/>
                  </a:cxn>
                  <a:cxn ang="0">
                    <a:pos x="T2" y="T3"/>
                  </a:cxn>
                  <a:cxn ang="0">
                    <a:pos x="T4" y="T5"/>
                  </a:cxn>
                </a:cxnLst>
                <a:rect l="0" t="0" r="r" b="b"/>
                <a:pathLst>
                  <a:path w="122" h="13">
                    <a:moveTo>
                      <a:pt x="122" y="13"/>
                    </a:moveTo>
                    <a:lnTo>
                      <a:pt x="62" y="0"/>
                    </a:lnTo>
                    <a:lnTo>
                      <a:pt x="0" y="1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9" name="Freeform 746">
                <a:extLst>
                  <a:ext uri="{FF2B5EF4-FFF2-40B4-BE49-F238E27FC236}">
                    <a16:creationId xmlns:a16="http://schemas.microsoft.com/office/drawing/2014/main" id="{0906C50D-4871-414B-936F-8DB5A52BB4BE}"/>
                  </a:ext>
                </a:extLst>
              </p:cNvPr>
              <p:cNvSpPr>
                <a:spLocks/>
              </p:cNvSpPr>
              <p:nvPr/>
            </p:nvSpPr>
            <p:spPr bwMode="auto">
              <a:xfrm>
                <a:off x="2592388" y="3275013"/>
                <a:ext cx="168275" cy="19050"/>
              </a:xfrm>
              <a:custGeom>
                <a:avLst/>
                <a:gdLst>
                  <a:gd name="T0" fmla="*/ 0 w 106"/>
                  <a:gd name="T1" fmla="*/ 12 h 12"/>
                  <a:gd name="T2" fmla="*/ 106 w 106"/>
                  <a:gd name="T3" fmla="*/ 0 h 12"/>
                  <a:gd name="T4" fmla="*/ 96 w 106"/>
                  <a:gd name="T5" fmla="*/ 0 h 12"/>
                </a:gdLst>
                <a:ahLst/>
                <a:cxnLst>
                  <a:cxn ang="0">
                    <a:pos x="T0" y="T1"/>
                  </a:cxn>
                  <a:cxn ang="0">
                    <a:pos x="T2" y="T3"/>
                  </a:cxn>
                  <a:cxn ang="0">
                    <a:pos x="T4" y="T5"/>
                  </a:cxn>
                </a:cxnLst>
                <a:rect l="0" t="0" r="r" b="b"/>
                <a:pathLst>
                  <a:path w="106" h="12">
                    <a:moveTo>
                      <a:pt x="0" y="12"/>
                    </a:moveTo>
                    <a:lnTo>
                      <a:pt x="106" y="0"/>
                    </a:lnTo>
                    <a:lnTo>
                      <a:pt x="96"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0" name="Freeform 747">
                <a:extLst>
                  <a:ext uri="{FF2B5EF4-FFF2-40B4-BE49-F238E27FC236}">
                    <a16:creationId xmlns:a16="http://schemas.microsoft.com/office/drawing/2014/main" id="{D50D97F1-A96A-4D9E-88AA-1F792AEA80A6}"/>
                  </a:ext>
                </a:extLst>
              </p:cNvPr>
              <p:cNvSpPr>
                <a:spLocks/>
              </p:cNvSpPr>
              <p:nvPr/>
            </p:nvSpPr>
            <p:spPr bwMode="auto">
              <a:xfrm>
                <a:off x="2593975" y="3294063"/>
                <a:ext cx="300038" cy="52388"/>
              </a:xfrm>
              <a:custGeom>
                <a:avLst/>
                <a:gdLst>
                  <a:gd name="T0" fmla="*/ 189 w 189"/>
                  <a:gd name="T1" fmla="*/ 5 h 33"/>
                  <a:gd name="T2" fmla="*/ 122 w 189"/>
                  <a:gd name="T3" fmla="*/ 33 h 33"/>
                  <a:gd name="T4" fmla="*/ 0 w 189"/>
                  <a:gd name="T5" fmla="*/ 0 h 33"/>
                </a:gdLst>
                <a:ahLst/>
                <a:cxnLst>
                  <a:cxn ang="0">
                    <a:pos x="T0" y="T1"/>
                  </a:cxn>
                  <a:cxn ang="0">
                    <a:pos x="T2" y="T3"/>
                  </a:cxn>
                  <a:cxn ang="0">
                    <a:pos x="T4" y="T5"/>
                  </a:cxn>
                </a:cxnLst>
                <a:rect l="0" t="0" r="r" b="b"/>
                <a:pathLst>
                  <a:path w="189" h="33">
                    <a:moveTo>
                      <a:pt x="189" y="5"/>
                    </a:moveTo>
                    <a:lnTo>
                      <a:pt x="122" y="33"/>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1" name="Line 748">
                <a:extLst>
                  <a:ext uri="{FF2B5EF4-FFF2-40B4-BE49-F238E27FC236}">
                    <a16:creationId xmlns:a16="http://schemas.microsoft.com/office/drawing/2014/main" id="{3B6D4FC4-168A-4818-A7E2-1E68A8EB67A7}"/>
                  </a:ext>
                </a:extLst>
              </p:cNvPr>
              <p:cNvSpPr>
                <a:spLocks noChangeShapeType="1"/>
              </p:cNvSpPr>
              <p:nvPr/>
            </p:nvSpPr>
            <p:spPr bwMode="auto">
              <a:xfrm flipH="1" flipV="1">
                <a:off x="2798763" y="3271838"/>
                <a:ext cx="95250"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2" name="Line 749">
                <a:extLst>
                  <a:ext uri="{FF2B5EF4-FFF2-40B4-BE49-F238E27FC236}">
                    <a16:creationId xmlns:a16="http://schemas.microsoft.com/office/drawing/2014/main" id="{1E9CFCAD-921A-45EB-A5D6-7C50D9E34478}"/>
                  </a:ext>
                </a:extLst>
              </p:cNvPr>
              <p:cNvSpPr>
                <a:spLocks noChangeShapeType="1"/>
              </p:cNvSpPr>
              <p:nvPr/>
            </p:nvSpPr>
            <p:spPr bwMode="auto">
              <a:xfrm flipH="1">
                <a:off x="2744788" y="3271838"/>
                <a:ext cx="5397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3" name="Line 750">
                <a:extLst>
                  <a:ext uri="{FF2B5EF4-FFF2-40B4-BE49-F238E27FC236}">
                    <a16:creationId xmlns:a16="http://schemas.microsoft.com/office/drawing/2014/main" id="{74B22696-94C4-478C-91EE-9C3F1C992057}"/>
                  </a:ext>
                </a:extLst>
              </p:cNvPr>
              <p:cNvSpPr>
                <a:spLocks noChangeShapeType="1"/>
              </p:cNvSpPr>
              <p:nvPr/>
            </p:nvSpPr>
            <p:spPr bwMode="auto">
              <a:xfrm flipH="1">
                <a:off x="2790825" y="3233738"/>
                <a:ext cx="2857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4" name="Line 751">
                <a:extLst>
                  <a:ext uri="{FF2B5EF4-FFF2-40B4-BE49-F238E27FC236}">
                    <a16:creationId xmlns:a16="http://schemas.microsoft.com/office/drawing/2014/main" id="{46FEDCF8-ED69-4799-A1F4-1138869BC033}"/>
                  </a:ext>
                </a:extLst>
              </p:cNvPr>
              <p:cNvSpPr>
                <a:spLocks noChangeShapeType="1"/>
              </p:cNvSpPr>
              <p:nvPr/>
            </p:nvSpPr>
            <p:spPr bwMode="auto">
              <a:xfrm flipH="1">
                <a:off x="2781300" y="3233738"/>
                <a:ext cx="38100"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5" name="Line 752">
                <a:extLst>
                  <a:ext uri="{FF2B5EF4-FFF2-40B4-BE49-F238E27FC236}">
                    <a16:creationId xmlns:a16="http://schemas.microsoft.com/office/drawing/2014/main" id="{063E6FA2-4815-4DF2-AD12-3CD64DE7F1C9}"/>
                  </a:ext>
                </a:extLst>
              </p:cNvPr>
              <p:cNvSpPr>
                <a:spLocks noChangeShapeType="1"/>
              </p:cNvSpPr>
              <p:nvPr/>
            </p:nvSpPr>
            <p:spPr bwMode="auto">
              <a:xfrm flipH="1" flipV="1">
                <a:off x="2787650" y="3170238"/>
                <a:ext cx="174625"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6" name="Line 753">
                <a:extLst>
                  <a:ext uri="{FF2B5EF4-FFF2-40B4-BE49-F238E27FC236}">
                    <a16:creationId xmlns:a16="http://schemas.microsoft.com/office/drawing/2014/main" id="{42811B9A-B6B4-4B61-B041-311CAED7EC39}"/>
                  </a:ext>
                </a:extLst>
              </p:cNvPr>
              <p:cNvSpPr>
                <a:spLocks noChangeShapeType="1"/>
              </p:cNvSpPr>
              <p:nvPr/>
            </p:nvSpPr>
            <p:spPr bwMode="auto">
              <a:xfrm flipH="1" flipV="1">
                <a:off x="2746375" y="3181351"/>
                <a:ext cx="185738"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7" name="Line 754">
                <a:extLst>
                  <a:ext uri="{FF2B5EF4-FFF2-40B4-BE49-F238E27FC236}">
                    <a16:creationId xmlns:a16="http://schemas.microsoft.com/office/drawing/2014/main" id="{197684D3-A08E-4BE7-B733-8E24B432D5B8}"/>
                  </a:ext>
                </a:extLst>
              </p:cNvPr>
              <p:cNvSpPr>
                <a:spLocks noChangeShapeType="1"/>
              </p:cNvSpPr>
              <p:nvPr/>
            </p:nvSpPr>
            <p:spPr bwMode="auto">
              <a:xfrm flipH="1" flipV="1">
                <a:off x="2787650" y="3170238"/>
                <a:ext cx="146050"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8" name="Line 755">
                <a:extLst>
                  <a:ext uri="{FF2B5EF4-FFF2-40B4-BE49-F238E27FC236}">
                    <a16:creationId xmlns:a16="http://schemas.microsoft.com/office/drawing/2014/main" id="{A8A3D19B-0B3C-42EC-8C1A-4E9D75FDF8A4}"/>
                  </a:ext>
                </a:extLst>
              </p:cNvPr>
              <p:cNvSpPr>
                <a:spLocks noChangeShapeType="1"/>
              </p:cNvSpPr>
              <p:nvPr/>
            </p:nvSpPr>
            <p:spPr bwMode="auto">
              <a:xfrm flipH="1">
                <a:off x="2330450" y="3186113"/>
                <a:ext cx="635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9" name="Line 756">
                <a:extLst>
                  <a:ext uri="{FF2B5EF4-FFF2-40B4-BE49-F238E27FC236}">
                    <a16:creationId xmlns:a16="http://schemas.microsoft.com/office/drawing/2014/main" id="{6C17FD3D-8F1A-4FC7-B3C1-3B10A867C22A}"/>
                  </a:ext>
                </a:extLst>
              </p:cNvPr>
              <p:cNvSpPr>
                <a:spLocks noChangeShapeType="1"/>
              </p:cNvSpPr>
              <p:nvPr/>
            </p:nvSpPr>
            <p:spPr bwMode="auto">
              <a:xfrm flipH="1">
                <a:off x="2335213" y="3186113"/>
                <a:ext cx="158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0" name="Line 757">
                <a:extLst>
                  <a:ext uri="{FF2B5EF4-FFF2-40B4-BE49-F238E27FC236}">
                    <a16:creationId xmlns:a16="http://schemas.microsoft.com/office/drawing/2014/main" id="{EAA9CC30-6972-4B82-9BF3-97E3F493A151}"/>
                  </a:ext>
                </a:extLst>
              </p:cNvPr>
              <p:cNvSpPr>
                <a:spLocks noChangeShapeType="1"/>
              </p:cNvSpPr>
              <p:nvPr/>
            </p:nvSpPr>
            <p:spPr bwMode="auto">
              <a:xfrm>
                <a:off x="2330450" y="3189288"/>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1" name="Line 758">
                <a:extLst>
                  <a:ext uri="{FF2B5EF4-FFF2-40B4-BE49-F238E27FC236}">
                    <a16:creationId xmlns:a16="http://schemas.microsoft.com/office/drawing/2014/main" id="{F1A0BEB5-51D6-494D-9F29-D10307CA4CAD}"/>
                  </a:ext>
                </a:extLst>
              </p:cNvPr>
              <p:cNvSpPr>
                <a:spLocks noChangeShapeType="1"/>
              </p:cNvSpPr>
              <p:nvPr/>
            </p:nvSpPr>
            <p:spPr bwMode="auto">
              <a:xfrm flipH="1" flipV="1">
                <a:off x="2330450" y="3189288"/>
                <a:ext cx="47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2" name="Line 759">
                <a:extLst>
                  <a:ext uri="{FF2B5EF4-FFF2-40B4-BE49-F238E27FC236}">
                    <a16:creationId xmlns:a16="http://schemas.microsoft.com/office/drawing/2014/main" id="{B38BBE34-E7D7-44EB-BF9F-7B2F3B4F43B6}"/>
                  </a:ext>
                </a:extLst>
              </p:cNvPr>
              <p:cNvSpPr>
                <a:spLocks noChangeShapeType="1"/>
              </p:cNvSpPr>
              <p:nvPr/>
            </p:nvSpPr>
            <p:spPr bwMode="auto">
              <a:xfrm flipH="1" flipV="1">
                <a:off x="2335213" y="3190876"/>
                <a:ext cx="46038"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3" name="Line 760">
                <a:extLst>
                  <a:ext uri="{FF2B5EF4-FFF2-40B4-BE49-F238E27FC236}">
                    <a16:creationId xmlns:a16="http://schemas.microsoft.com/office/drawing/2014/main" id="{82FAD369-BD5B-4A92-8D7A-3DD5CFCC0DD4}"/>
                  </a:ext>
                </a:extLst>
              </p:cNvPr>
              <p:cNvSpPr>
                <a:spLocks noChangeShapeType="1"/>
              </p:cNvSpPr>
              <p:nvPr/>
            </p:nvSpPr>
            <p:spPr bwMode="auto">
              <a:xfrm flipH="1">
                <a:off x="2424113" y="3238501"/>
                <a:ext cx="3492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4" name="Line 761">
                <a:extLst>
                  <a:ext uri="{FF2B5EF4-FFF2-40B4-BE49-F238E27FC236}">
                    <a16:creationId xmlns:a16="http://schemas.microsoft.com/office/drawing/2014/main" id="{9B3555B3-5BDC-48EF-968B-DBB4353BD32B}"/>
                  </a:ext>
                </a:extLst>
              </p:cNvPr>
              <p:cNvSpPr>
                <a:spLocks noChangeShapeType="1"/>
              </p:cNvSpPr>
              <p:nvPr/>
            </p:nvSpPr>
            <p:spPr bwMode="auto">
              <a:xfrm flipH="1">
                <a:off x="2336800" y="3133726"/>
                <a:ext cx="79375" cy="523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5" name="Line 762">
                <a:extLst>
                  <a:ext uri="{FF2B5EF4-FFF2-40B4-BE49-F238E27FC236}">
                    <a16:creationId xmlns:a16="http://schemas.microsoft.com/office/drawing/2014/main" id="{9FA0095B-B95E-4B7B-9E7B-538A57F26FAE}"/>
                  </a:ext>
                </a:extLst>
              </p:cNvPr>
              <p:cNvSpPr>
                <a:spLocks noChangeShapeType="1"/>
              </p:cNvSpPr>
              <p:nvPr/>
            </p:nvSpPr>
            <p:spPr bwMode="auto">
              <a:xfrm flipH="1" flipV="1">
                <a:off x="2381250" y="3208338"/>
                <a:ext cx="77788"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6" name="Line 763">
                <a:extLst>
                  <a:ext uri="{FF2B5EF4-FFF2-40B4-BE49-F238E27FC236}">
                    <a16:creationId xmlns:a16="http://schemas.microsoft.com/office/drawing/2014/main" id="{14C6E0A3-8E83-4A08-A56D-D3FE3C3A3332}"/>
                  </a:ext>
                </a:extLst>
              </p:cNvPr>
              <p:cNvSpPr>
                <a:spLocks noChangeShapeType="1"/>
              </p:cNvSpPr>
              <p:nvPr/>
            </p:nvSpPr>
            <p:spPr bwMode="auto">
              <a:xfrm flipH="1">
                <a:off x="2317750" y="3463926"/>
                <a:ext cx="174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7" name="Line 764">
                <a:extLst>
                  <a:ext uri="{FF2B5EF4-FFF2-40B4-BE49-F238E27FC236}">
                    <a16:creationId xmlns:a16="http://schemas.microsoft.com/office/drawing/2014/main" id="{E36DBFB1-550C-4EA7-83C6-63788F377B6B}"/>
                  </a:ext>
                </a:extLst>
              </p:cNvPr>
              <p:cNvSpPr>
                <a:spLocks noChangeShapeType="1"/>
              </p:cNvSpPr>
              <p:nvPr/>
            </p:nvSpPr>
            <p:spPr bwMode="auto">
              <a:xfrm flipH="1">
                <a:off x="2592388" y="3294063"/>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8" name="Line 765">
                <a:extLst>
                  <a:ext uri="{FF2B5EF4-FFF2-40B4-BE49-F238E27FC236}">
                    <a16:creationId xmlns:a16="http://schemas.microsoft.com/office/drawing/2014/main" id="{E7FCF8C5-EC42-46C9-9EE4-F88945D342B7}"/>
                  </a:ext>
                </a:extLst>
              </p:cNvPr>
              <p:cNvSpPr>
                <a:spLocks noChangeShapeType="1"/>
              </p:cNvSpPr>
              <p:nvPr/>
            </p:nvSpPr>
            <p:spPr bwMode="auto">
              <a:xfrm flipH="1" flipV="1">
                <a:off x="2565400" y="3282951"/>
                <a:ext cx="26988"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9" name="Line 766">
                <a:extLst>
                  <a:ext uri="{FF2B5EF4-FFF2-40B4-BE49-F238E27FC236}">
                    <a16:creationId xmlns:a16="http://schemas.microsoft.com/office/drawing/2014/main" id="{45F237DD-39F6-442E-AE46-601F6A191E64}"/>
                  </a:ext>
                </a:extLst>
              </p:cNvPr>
              <p:cNvSpPr>
                <a:spLocks noChangeShapeType="1"/>
              </p:cNvSpPr>
              <p:nvPr/>
            </p:nvSpPr>
            <p:spPr bwMode="auto">
              <a:xfrm flipH="1">
                <a:off x="2544763" y="3276601"/>
                <a:ext cx="793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0" name="Line 767">
                <a:extLst>
                  <a:ext uri="{FF2B5EF4-FFF2-40B4-BE49-F238E27FC236}">
                    <a16:creationId xmlns:a16="http://schemas.microsoft.com/office/drawing/2014/main" id="{FEEA6BC5-34D4-43E9-9BCC-6181176E9EB1}"/>
                  </a:ext>
                </a:extLst>
              </p:cNvPr>
              <p:cNvSpPr>
                <a:spLocks noChangeShapeType="1"/>
              </p:cNvSpPr>
              <p:nvPr/>
            </p:nvSpPr>
            <p:spPr bwMode="auto">
              <a:xfrm flipH="1" flipV="1">
                <a:off x="2552700" y="3276601"/>
                <a:ext cx="127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1" name="Line 768">
                <a:extLst>
                  <a:ext uri="{FF2B5EF4-FFF2-40B4-BE49-F238E27FC236}">
                    <a16:creationId xmlns:a16="http://schemas.microsoft.com/office/drawing/2014/main" id="{C52E2244-E5ED-4BA0-AD3F-8182C267B20E}"/>
                  </a:ext>
                </a:extLst>
              </p:cNvPr>
              <p:cNvSpPr>
                <a:spLocks noChangeShapeType="1"/>
              </p:cNvSpPr>
              <p:nvPr/>
            </p:nvSpPr>
            <p:spPr bwMode="auto">
              <a:xfrm flipH="1" flipV="1">
                <a:off x="2544763" y="3276601"/>
                <a:ext cx="2063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2" name="Line 769">
                <a:extLst>
                  <a:ext uri="{FF2B5EF4-FFF2-40B4-BE49-F238E27FC236}">
                    <a16:creationId xmlns:a16="http://schemas.microsoft.com/office/drawing/2014/main" id="{E08FBB2B-C533-4CBD-9FF0-46DCD79E4975}"/>
                  </a:ext>
                </a:extLst>
              </p:cNvPr>
              <p:cNvSpPr>
                <a:spLocks noChangeShapeType="1"/>
              </p:cNvSpPr>
              <p:nvPr/>
            </p:nvSpPr>
            <p:spPr bwMode="auto">
              <a:xfrm flipH="1">
                <a:off x="2379663" y="3294063"/>
                <a:ext cx="21272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3" name="Line 770">
                <a:extLst>
                  <a:ext uri="{FF2B5EF4-FFF2-40B4-BE49-F238E27FC236}">
                    <a16:creationId xmlns:a16="http://schemas.microsoft.com/office/drawing/2014/main" id="{F5956754-0387-41D7-AD04-327BCD041AE1}"/>
                  </a:ext>
                </a:extLst>
              </p:cNvPr>
              <p:cNvSpPr>
                <a:spLocks noChangeShapeType="1"/>
              </p:cNvSpPr>
              <p:nvPr/>
            </p:nvSpPr>
            <p:spPr bwMode="auto">
              <a:xfrm flipH="1" flipV="1">
                <a:off x="2379663" y="3316288"/>
                <a:ext cx="120650"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4" name="Line 771">
                <a:extLst>
                  <a:ext uri="{FF2B5EF4-FFF2-40B4-BE49-F238E27FC236}">
                    <a16:creationId xmlns:a16="http://schemas.microsoft.com/office/drawing/2014/main" id="{D598C746-8BD2-4F5A-939A-A1B92826B07C}"/>
                  </a:ext>
                </a:extLst>
              </p:cNvPr>
              <p:cNvSpPr>
                <a:spLocks noChangeShapeType="1"/>
              </p:cNvSpPr>
              <p:nvPr/>
            </p:nvSpPr>
            <p:spPr bwMode="auto">
              <a:xfrm flipH="1" flipV="1">
                <a:off x="2459038" y="3238501"/>
                <a:ext cx="93663" cy="381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5" name="Line 772">
                <a:extLst>
                  <a:ext uri="{FF2B5EF4-FFF2-40B4-BE49-F238E27FC236}">
                    <a16:creationId xmlns:a16="http://schemas.microsoft.com/office/drawing/2014/main" id="{0D914135-0A28-4054-8460-2CD1BD8E552C}"/>
                  </a:ext>
                </a:extLst>
              </p:cNvPr>
              <p:cNvSpPr>
                <a:spLocks noChangeShapeType="1"/>
              </p:cNvSpPr>
              <p:nvPr/>
            </p:nvSpPr>
            <p:spPr bwMode="auto">
              <a:xfrm flipH="1" flipV="1">
                <a:off x="2424113" y="3246438"/>
                <a:ext cx="120650"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6" name="Line 773">
                <a:extLst>
                  <a:ext uri="{FF2B5EF4-FFF2-40B4-BE49-F238E27FC236}">
                    <a16:creationId xmlns:a16="http://schemas.microsoft.com/office/drawing/2014/main" id="{5815EA5A-8660-4773-B1E0-94F7C2ED466A}"/>
                  </a:ext>
                </a:extLst>
              </p:cNvPr>
              <p:cNvSpPr>
                <a:spLocks noChangeShapeType="1"/>
              </p:cNvSpPr>
              <p:nvPr/>
            </p:nvSpPr>
            <p:spPr bwMode="auto">
              <a:xfrm flipH="1" flipV="1">
                <a:off x="2416175" y="3133726"/>
                <a:ext cx="117475"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7" name="Line 774">
                <a:extLst>
                  <a:ext uri="{FF2B5EF4-FFF2-40B4-BE49-F238E27FC236}">
                    <a16:creationId xmlns:a16="http://schemas.microsoft.com/office/drawing/2014/main" id="{7492E238-9131-4171-A96B-669F60D32E2E}"/>
                  </a:ext>
                </a:extLst>
              </p:cNvPr>
              <p:cNvSpPr>
                <a:spLocks noChangeShapeType="1"/>
              </p:cNvSpPr>
              <p:nvPr/>
            </p:nvSpPr>
            <p:spPr bwMode="auto">
              <a:xfrm flipH="1">
                <a:off x="2336800" y="3168651"/>
                <a:ext cx="196850"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8" name="Line 775">
                <a:extLst>
                  <a:ext uri="{FF2B5EF4-FFF2-40B4-BE49-F238E27FC236}">
                    <a16:creationId xmlns:a16="http://schemas.microsoft.com/office/drawing/2014/main" id="{64E7266E-ED38-4B78-89DB-0C4555198074}"/>
                  </a:ext>
                </a:extLst>
              </p:cNvPr>
              <p:cNvSpPr>
                <a:spLocks noChangeShapeType="1"/>
              </p:cNvSpPr>
              <p:nvPr/>
            </p:nvSpPr>
            <p:spPr bwMode="auto">
              <a:xfrm flipH="1" flipV="1">
                <a:off x="2335213" y="3463926"/>
                <a:ext cx="449263"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9" name="Line 776">
                <a:extLst>
                  <a:ext uri="{FF2B5EF4-FFF2-40B4-BE49-F238E27FC236}">
                    <a16:creationId xmlns:a16="http://schemas.microsoft.com/office/drawing/2014/main" id="{40BA57EE-1D2F-4F66-B7C4-C4160E1A7D78}"/>
                  </a:ext>
                </a:extLst>
              </p:cNvPr>
              <p:cNvSpPr>
                <a:spLocks noChangeShapeType="1"/>
              </p:cNvSpPr>
              <p:nvPr/>
            </p:nvSpPr>
            <p:spPr bwMode="auto">
              <a:xfrm flipH="1">
                <a:off x="2335213" y="3416301"/>
                <a:ext cx="346075"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0" name="Line 777">
                <a:extLst>
                  <a:ext uri="{FF2B5EF4-FFF2-40B4-BE49-F238E27FC236}">
                    <a16:creationId xmlns:a16="http://schemas.microsoft.com/office/drawing/2014/main" id="{9F6C0293-093B-4777-9E1F-2E2E03F04FE7}"/>
                  </a:ext>
                </a:extLst>
              </p:cNvPr>
              <p:cNvSpPr>
                <a:spLocks noChangeShapeType="1"/>
              </p:cNvSpPr>
              <p:nvPr/>
            </p:nvSpPr>
            <p:spPr bwMode="auto">
              <a:xfrm flipH="1" flipV="1">
                <a:off x="2500313" y="3355976"/>
                <a:ext cx="27940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1" name="Line 778">
                <a:extLst>
                  <a:ext uri="{FF2B5EF4-FFF2-40B4-BE49-F238E27FC236}">
                    <a16:creationId xmlns:a16="http://schemas.microsoft.com/office/drawing/2014/main" id="{9E48F0F2-F5B7-4117-B253-F034E7EB5012}"/>
                  </a:ext>
                </a:extLst>
              </p:cNvPr>
              <p:cNvSpPr>
                <a:spLocks noChangeShapeType="1"/>
              </p:cNvSpPr>
              <p:nvPr/>
            </p:nvSpPr>
            <p:spPr bwMode="auto">
              <a:xfrm flipH="1" flipV="1">
                <a:off x="2500313" y="3355976"/>
                <a:ext cx="180975" cy="603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2" name="Freeform 779">
                <a:extLst>
                  <a:ext uri="{FF2B5EF4-FFF2-40B4-BE49-F238E27FC236}">
                    <a16:creationId xmlns:a16="http://schemas.microsoft.com/office/drawing/2014/main" id="{2CABD6B7-F423-48B8-A80D-70A6B4F73732}"/>
                  </a:ext>
                </a:extLst>
              </p:cNvPr>
              <p:cNvSpPr>
                <a:spLocks/>
              </p:cNvSpPr>
              <p:nvPr/>
            </p:nvSpPr>
            <p:spPr bwMode="auto">
              <a:xfrm>
                <a:off x="2381250" y="3168651"/>
                <a:ext cx="261938" cy="39688"/>
              </a:xfrm>
              <a:custGeom>
                <a:avLst/>
                <a:gdLst>
                  <a:gd name="T0" fmla="*/ 96 w 165"/>
                  <a:gd name="T1" fmla="*/ 0 h 25"/>
                  <a:gd name="T2" fmla="*/ 165 w 165"/>
                  <a:gd name="T3" fmla="*/ 19 h 25"/>
                  <a:gd name="T4" fmla="*/ 0 w 165"/>
                  <a:gd name="T5" fmla="*/ 25 h 25"/>
                </a:gdLst>
                <a:ahLst/>
                <a:cxnLst>
                  <a:cxn ang="0">
                    <a:pos x="T0" y="T1"/>
                  </a:cxn>
                  <a:cxn ang="0">
                    <a:pos x="T2" y="T3"/>
                  </a:cxn>
                  <a:cxn ang="0">
                    <a:pos x="T4" y="T5"/>
                  </a:cxn>
                </a:cxnLst>
                <a:rect l="0" t="0" r="r" b="b"/>
                <a:pathLst>
                  <a:path w="165" h="25">
                    <a:moveTo>
                      <a:pt x="96" y="0"/>
                    </a:moveTo>
                    <a:lnTo>
                      <a:pt x="165" y="19"/>
                    </a:lnTo>
                    <a:lnTo>
                      <a:pt x="0" y="2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3" name="Line 780">
                <a:extLst>
                  <a:ext uri="{FF2B5EF4-FFF2-40B4-BE49-F238E27FC236}">
                    <a16:creationId xmlns:a16="http://schemas.microsoft.com/office/drawing/2014/main" id="{1760A7C8-6DCC-454C-A5C4-C32F8B8193C3}"/>
                  </a:ext>
                </a:extLst>
              </p:cNvPr>
              <p:cNvSpPr>
                <a:spLocks noChangeShapeType="1"/>
              </p:cNvSpPr>
              <p:nvPr/>
            </p:nvSpPr>
            <p:spPr bwMode="auto">
              <a:xfrm flipH="1">
                <a:off x="2459038" y="3198813"/>
                <a:ext cx="196850"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4" name="Line 781">
                <a:extLst>
                  <a:ext uri="{FF2B5EF4-FFF2-40B4-BE49-F238E27FC236}">
                    <a16:creationId xmlns:a16="http://schemas.microsoft.com/office/drawing/2014/main" id="{57E61089-61EB-4A0C-AF13-37DB65A12EE9}"/>
                  </a:ext>
                </a:extLst>
              </p:cNvPr>
              <p:cNvSpPr>
                <a:spLocks noChangeShapeType="1"/>
              </p:cNvSpPr>
              <p:nvPr/>
            </p:nvSpPr>
            <p:spPr bwMode="auto">
              <a:xfrm flipH="1">
                <a:off x="2533650" y="3151188"/>
                <a:ext cx="168275"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5" name="Line 782">
                <a:extLst>
                  <a:ext uri="{FF2B5EF4-FFF2-40B4-BE49-F238E27FC236}">
                    <a16:creationId xmlns:a16="http://schemas.microsoft.com/office/drawing/2014/main" id="{000F832F-C813-4E83-8F85-1621EC9EFA50}"/>
                  </a:ext>
                </a:extLst>
              </p:cNvPr>
              <p:cNvSpPr>
                <a:spLocks noChangeShapeType="1"/>
              </p:cNvSpPr>
              <p:nvPr/>
            </p:nvSpPr>
            <p:spPr bwMode="auto">
              <a:xfrm flipH="1" flipV="1">
                <a:off x="2600325" y="3081338"/>
                <a:ext cx="101600" cy="698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6" name="Line 783">
                <a:extLst>
                  <a:ext uri="{FF2B5EF4-FFF2-40B4-BE49-F238E27FC236}">
                    <a16:creationId xmlns:a16="http://schemas.microsoft.com/office/drawing/2014/main" id="{F7A819CD-7955-48EA-B57C-F096B597803C}"/>
                  </a:ext>
                </a:extLst>
              </p:cNvPr>
              <p:cNvSpPr>
                <a:spLocks noChangeShapeType="1"/>
              </p:cNvSpPr>
              <p:nvPr/>
            </p:nvSpPr>
            <p:spPr bwMode="auto">
              <a:xfrm flipH="1" flipV="1">
                <a:off x="2600325" y="3081338"/>
                <a:ext cx="85725"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7" name="Line 784">
                <a:extLst>
                  <a:ext uri="{FF2B5EF4-FFF2-40B4-BE49-F238E27FC236}">
                    <a16:creationId xmlns:a16="http://schemas.microsoft.com/office/drawing/2014/main" id="{97B89490-E07F-4FC7-9F5B-F4638189BB9A}"/>
                  </a:ext>
                </a:extLst>
              </p:cNvPr>
              <p:cNvSpPr>
                <a:spLocks noChangeShapeType="1"/>
              </p:cNvSpPr>
              <p:nvPr/>
            </p:nvSpPr>
            <p:spPr bwMode="auto">
              <a:xfrm flipH="1" flipV="1">
                <a:off x="2593975" y="3294063"/>
                <a:ext cx="185738" cy="714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8" name="Line 785">
                <a:extLst>
                  <a:ext uri="{FF2B5EF4-FFF2-40B4-BE49-F238E27FC236}">
                    <a16:creationId xmlns:a16="http://schemas.microsoft.com/office/drawing/2014/main" id="{A7220FD0-9B13-43DD-AE13-343161EFC641}"/>
                  </a:ext>
                </a:extLst>
              </p:cNvPr>
              <p:cNvSpPr>
                <a:spLocks noChangeShapeType="1"/>
              </p:cNvSpPr>
              <p:nvPr/>
            </p:nvSpPr>
            <p:spPr bwMode="auto">
              <a:xfrm flipH="1">
                <a:off x="2552700" y="3275013"/>
                <a:ext cx="1920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9" name="Line 786">
                <a:extLst>
                  <a:ext uri="{FF2B5EF4-FFF2-40B4-BE49-F238E27FC236}">
                    <a16:creationId xmlns:a16="http://schemas.microsoft.com/office/drawing/2014/main" id="{69D7851F-6D26-4CAE-9F49-A2A49D12F9C5}"/>
                  </a:ext>
                </a:extLst>
              </p:cNvPr>
              <p:cNvSpPr>
                <a:spLocks noChangeShapeType="1"/>
              </p:cNvSpPr>
              <p:nvPr/>
            </p:nvSpPr>
            <p:spPr bwMode="auto">
              <a:xfrm flipH="1">
                <a:off x="2894013" y="3216276"/>
                <a:ext cx="203200" cy="857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0" name="Line 787">
                <a:extLst>
                  <a:ext uri="{FF2B5EF4-FFF2-40B4-BE49-F238E27FC236}">
                    <a16:creationId xmlns:a16="http://schemas.microsoft.com/office/drawing/2014/main" id="{7E2C3192-B06C-47EA-B142-492AF595F5ED}"/>
                  </a:ext>
                </a:extLst>
              </p:cNvPr>
              <p:cNvSpPr>
                <a:spLocks noChangeShapeType="1"/>
              </p:cNvSpPr>
              <p:nvPr/>
            </p:nvSpPr>
            <p:spPr bwMode="auto">
              <a:xfrm flipH="1">
                <a:off x="2798763" y="3224213"/>
                <a:ext cx="179388"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1" name="Line 788">
                <a:extLst>
                  <a:ext uri="{FF2B5EF4-FFF2-40B4-BE49-F238E27FC236}">
                    <a16:creationId xmlns:a16="http://schemas.microsoft.com/office/drawing/2014/main" id="{73BDC869-F2D7-4C2D-A1CC-02F32BCEF169}"/>
                  </a:ext>
                </a:extLst>
              </p:cNvPr>
              <p:cNvSpPr>
                <a:spLocks noChangeShapeType="1"/>
              </p:cNvSpPr>
              <p:nvPr/>
            </p:nvSpPr>
            <p:spPr bwMode="auto">
              <a:xfrm flipH="1">
                <a:off x="2790825" y="3224213"/>
                <a:ext cx="187325"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2" name="Line 789">
                <a:extLst>
                  <a:ext uri="{FF2B5EF4-FFF2-40B4-BE49-F238E27FC236}">
                    <a16:creationId xmlns:a16="http://schemas.microsoft.com/office/drawing/2014/main" id="{1D3D2C3C-8316-43A6-B988-5D067445C8CF}"/>
                  </a:ext>
                </a:extLst>
              </p:cNvPr>
              <p:cNvSpPr>
                <a:spLocks noChangeShapeType="1"/>
              </p:cNvSpPr>
              <p:nvPr/>
            </p:nvSpPr>
            <p:spPr bwMode="auto">
              <a:xfrm flipH="1" flipV="1">
                <a:off x="2874963" y="3421063"/>
                <a:ext cx="544513" cy="1031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3" name="Line 790">
                <a:extLst>
                  <a:ext uri="{FF2B5EF4-FFF2-40B4-BE49-F238E27FC236}">
                    <a16:creationId xmlns:a16="http://schemas.microsoft.com/office/drawing/2014/main" id="{2C028D04-3633-4719-9D3C-478250A748F9}"/>
                  </a:ext>
                </a:extLst>
              </p:cNvPr>
              <p:cNvSpPr>
                <a:spLocks noChangeShapeType="1"/>
              </p:cNvSpPr>
              <p:nvPr/>
            </p:nvSpPr>
            <p:spPr bwMode="auto">
              <a:xfrm flipH="1" flipV="1">
                <a:off x="2779713" y="3365501"/>
                <a:ext cx="21907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4" name="Line 791">
                <a:extLst>
                  <a:ext uri="{FF2B5EF4-FFF2-40B4-BE49-F238E27FC236}">
                    <a16:creationId xmlns:a16="http://schemas.microsoft.com/office/drawing/2014/main" id="{1157BDFB-C945-4DCB-B806-0403CF2A1F7A}"/>
                  </a:ext>
                </a:extLst>
              </p:cNvPr>
              <p:cNvSpPr>
                <a:spLocks noChangeShapeType="1"/>
              </p:cNvSpPr>
              <p:nvPr/>
            </p:nvSpPr>
            <p:spPr bwMode="auto">
              <a:xfrm flipH="1">
                <a:off x="2874963" y="3373438"/>
                <a:ext cx="123825"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5" name="Line 792">
                <a:extLst>
                  <a:ext uri="{FF2B5EF4-FFF2-40B4-BE49-F238E27FC236}">
                    <a16:creationId xmlns:a16="http://schemas.microsoft.com/office/drawing/2014/main" id="{82F1C343-CD28-42F4-95E3-F98C552E80AB}"/>
                  </a:ext>
                </a:extLst>
              </p:cNvPr>
              <p:cNvSpPr>
                <a:spLocks noChangeShapeType="1"/>
              </p:cNvSpPr>
              <p:nvPr/>
            </p:nvSpPr>
            <p:spPr bwMode="auto">
              <a:xfrm flipH="1" flipV="1">
                <a:off x="2894013" y="3302001"/>
                <a:ext cx="163513"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6" name="Line 793">
                <a:extLst>
                  <a:ext uri="{FF2B5EF4-FFF2-40B4-BE49-F238E27FC236}">
                    <a16:creationId xmlns:a16="http://schemas.microsoft.com/office/drawing/2014/main" id="{2504B26E-CE60-4406-AB04-CD393EFC6A92}"/>
                  </a:ext>
                </a:extLst>
              </p:cNvPr>
              <p:cNvSpPr>
                <a:spLocks noChangeShapeType="1"/>
              </p:cNvSpPr>
              <p:nvPr/>
            </p:nvSpPr>
            <p:spPr bwMode="auto">
              <a:xfrm flipH="1">
                <a:off x="2962275" y="3151188"/>
                <a:ext cx="90488"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7" name="Line 794">
                <a:extLst>
                  <a:ext uri="{FF2B5EF4-FFF2-40B4-BE49-F238E27FC236}">
                    <a16:creationId xmlns:a16="http://schemas.microsoft.com/office/drawing/2014/main" id="{82D61CDE-76AA-464B-87B2-2991F8439F04}"/>
                  </a:ext>
                </a:extLst>
              </p:cNvPr>
              <p:cNvSpPr>
                <a:spLocks noChangeShapeType="1"/>
              </p:cNvSpPr>
              <p:nvPr/>
            </p:nvSpPr>
            <p:spPr bwMode="auto">
              <a:xfrm flipH="1" flipV="1">
                <a:off x="2962275" y="3182938"/>
                <a:ext cx="9842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8" name="Line 795">
                <a:extLst>
                  <a:ext uri="{FF2B5EF4-FFF2-40B4-BE49-F238E27FC236}">
                    <a16:creationId xmlns:a16="http://schemas.microsoft.com/office/drawing/2014/main" id="{393169FD-9E12-4C44-A190-A34C19E2C441}"/>
                  </a:ext>
                </a:extLst>
              </p:cNvPr>
              <p:cNvSpPr>
                <a:spLocks noChangeShapeType="1"/>
              </p:cNvSpPr>
              <p:nvPr/>
            </p:nvSpPr>
            <p:spPr bwMode="auto">
              <a:xfrm flipH="1" flipV="1">
                <a:off x="2940050" y="3192463"/>
                <a:ext cx="6667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9" name="Line 796">
                <a:extLst>
                  <a:ext uri="{FF2B5EF4-FFF2-40B4-BE49-F238E27FC236}">
                    <a16:creationId xmlns:a16="http://schemas.microsoft.com/office/drawing/2014/main" id="{57DED457-788D-42DA-8144-100193BA1F6A}"/>
                  </a:ext>
                </a:extLst>
              </p:cNvPr>
              <p:cNvSpPr>
                <a:spLocks noChangeShapeType="1"/>
              </p:cNvSpPr>
              <p:nvPr/>
            </p:nvSpPr>
            <p:spPr bwMode="auto">
              <a:xfrm flipH="1">
                <a:off x="2819400" y="3200401"/>
                <a:ext cx="169863"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0" name="Line 797">
                <a:extLst>
                  <a:ext uri="{FF2B5EF4-FFF2-40B4-BE49-F238E27FC236}">
                    <a16:creationId xmlns:a16="http://schemas.microsoft.com/office/drawing/2014/main" id="{39DB06B4-DB5D-4539-87AE-A85C84FFD78B}"/>
                  </a:ext>
                </a:extLst>
              </p:cNvPr>
              <p:cNvSpPr>
                <a:spLocks noChangeShapeType="1"/>
              </p:cNvSpPr>
              <p:nvPr/>
            </p:nvSpPr>
            <p:spPr bwMode="auto">
              <a:xfrm flipH="1" flipV="1">
                <a:off x="2940050" y="3192463"/>
                <a:ext cx="492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1" name="Line 798">
                <a:extLst>
                  <a:ext uri="{FF2B5EF4-FFF2-40B4-BE49-F238E27FC236}">
                    <a16:creationId xmlns:a16="http://schemas.microsoft.com/office/drawing/2014/main" id="{10974F19-3D19-49CD-85A6-7150EC963AE2}"/>
                  </a:ext>
                </a:extLst>
              </p:cNvPr>
              <p:cNvSpPr>
                <a:spLocks noChangeShapeType="1"/>
              </p:cNvSpPr>
              <p:nvPr/>
            </p:nvSpPr>
            <p:spPr bwMode="auto">
              <a:xfrm flipH="1" flipV="1">
                <a:off x="2159000" y="3121026"/>
                <a:ext cx="171450" cy="682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2" name="Line 799">
                <a:extLst>
                  <a:ext uri="{FF2B5EF4-FFF2-40B4-BE49-F238E27FC236}">
                    <a16:creationId xmlns:a16="http://schemas.microsoft.com/office/drawing/2014/main" id="{7C8894A9-CE7D-491A-94DD-34592C0A60EB}"/>
                  </a:ext>
                </a:extLst>
              </p:cNvPr>
              <p:cNvSpPr>
                <a:spLocks noChangeShapeType="1"/>
              </p:cNvSpPr>
              <p:nvPr/>
            </p:nvSpPr>
            <p:spPr bwMode="auto">
              <a:xfrm flipH="1">
                <a:off x="2300288" y="3190876"/>
                <a:ext cx="3492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3" name="Line 800">
                <a:extLst>
                  <a:ext uri="{FF2B5EF4-FFF2-40B4-BE49-F238E27FC236}">
                    <a16:creationId xmlns:a16="http://schemas.microsoft.com/office/drawing/2014/main" id="{A1F955A5-B405-4C74-9051-507FDCEB7395}"/>
                  </a:ext>
                </a:extLst>
              </p:cNvPr>
              <p:cNvSpPr>
                <a:spLocks noChangeShapeType="1"/>
              </p:cNvSpPr>
              <p:nvPr/>
            </p:nvSpPr>
            <p:spPr bwMode="auto">
              <a:xfrm flipH="1">
                <a:off x="2282825" y="3189288"/>
                <a:ext cx="47625"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4" name="Line 801">
                <a:extLst>
                  <a:ext uri="{FF2B5EF4-FFF2-40B4-BE49-F238E27FC236}">
                    <a16:creationId xmlns:a16="http://schemas.microsoft.com/office/drawing/2014/main" id="{922936CD-9DEC-475D-9195-C1E6F4D10C1B}"/>
                  </a:ext>
                </a:extLst>
              </p:cNvPr>
              <p:cNvSpPr>
                <a:spLocks noChangeShapeType="1"/>
              </p:cNvSpPr>
              <p:nvPr/>
            </p:nvSpPr>
            <p:spPr bwMode="auto">
              <a:xfrm flipH="1">
                <a:off x="2300288" y="3208338"/>
                <a:ext cx="8096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5" name="Line 802">
                <a:extLst>
                  <a:ext uri="{FF2B5EF4-FFF2-40B4-BE49-F238E27FC236}">
                    <a16:creationId xmlns:a16="http://schemas.microsoft.com/office/drawing/2014/main" id="{528877E1-F85E-4E45-B3FE-A764A73E01F9}"/>
                  </a:ext>
                </a:extLst>
              </p:cNvPr>
              <p:cNvSpPr>
                <a:spLocks noChangeShapeType="1"/>
              </p:cNvSpPr>
              <p:nvPr/>
            </p:nvSpPr>
            <p:spPr bwMode="auto">
              <a:xfrm flipH="1" flipV="1">
                <a:off x="2147888" y="3341688"/>
                <a:ext cx="352425"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6" name="Line 803">
                <a:extLst>
                  <a:ext uri="{FF2B5EF4-FFF2-40B4-BE49-F238E27FC236}">
                    <a16:creationId xmlns:a16="http://schemas.microsoft.com/office/drawing/2014/main" id="{D7EDAB7F-6277-404C-8611-83F47DFD4B45}"/>
                  </a:ext>
                </a:extLst>
              </p:cNvPr>
              <p:cNvSpPr>
                <a:spLocks noChangeShapeType="1"/>
              </p:cNvSpPr>
              <p:nvPr/>
            </p:nvSpPr>
            <p:spPr bwMode="auto">
              <a:xfrm flipH="1">
                <a:off x="2147888" y="3316288"/>
                <a:ext cx="231775"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7" name="Line 804">
                <a:extLst>
                  <a:ext uri="{FF2B5EF4-FFF2-40B4-BE49-F238E27FC236}">
                    <a16:creationId xmlns:a16="http://schemas.microsoft.com/office/drawing/2014/main" id="{09D22915-C8B5-455E-BBBD-DD584C9E79F2}"/>
                  </a:ext>
                </a:extLst>
              </p:cNvPr>
              <p:cNvSpPr>
                <a:spLocks noChangeShapeType="1"/>
              </p:cNvSpPr>
              <p:nvPr/>
            </p:nvSpPr>
            <p:spPr bwMode="auto">
              <a:xfrm flipH="1" flipV="1">
                <a:off x="2268538" y="3279776"/>
                <a:ext cx="111125"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8" name="Line 805">
                <a:extLst>
                  <a:ext uri="{FF2B5EF4-FFF2-40B4-BE49-F238E27FC236}">
                    <a16:creationId xmlns:a16="http://schemas.microsoft.com/office/drawing/2014/main" id="{86042B87-4ADF-42B4-84D8-0D6414A57A4C}"/>
                  </a:ext>
                </a:extLst>
              </p:cNvPr>
              <p:cNvSpPr>
                <a:spLocks noChangeShapeType="1"/>
              </p:cNvSpPr>
              <p:nvPr/>
            </p:nvSpPr>
            <p:spPr bwMode="auto">
              <a:xfrm flipH="1">
                <a:off x="2268538" y="3276601"/>
                <a:ext cx="2762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9" name="Line 806">
                <a:extLst>
                  <a:ext uri="{FF2B5EF4-FFF2-40B4-BE49-F238E27FC236}">
                    <a16:creationId xmlns:a16="http://schemas.microsoft.com/office/drawing/2014/main" id="{7925DA39-3C0E-43E1-9E01-2F61ED8E48EA}"/>
                  </a:ext>
                </a:extLst>
              </p:cNvPr>
              <p:cNvSpPr>
                <a:spLocks noChangeShapeType="1"/>
              </p:cNvSpPr>
              <p:nvPr/>
            </p:nvSpPr>
            <p:spPr bwMode="auto">
              <a:xfrm flipH="1" flipV="1">
                <a:off x="2295525" y="3216276"/>
                <a:ext cx="128588"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0" name="Line 807">
                <a:extLst>
                  <a:ext uri="{FF2B5EF4-FFF2-40B4-BE49-F238E27FC236}">
                    <a16:creationId xmlns:a16="http://schemas.microsoft.com/office/drawing/2014/main" id="{591C339A-5B49-48EE-8CAF-02DFC2245978}"/>
                  </a:ext>
                </a:extLst>
              </p:cNvPr>
              <p:cNvSpPr>
                <a:spLocks noChangeShapeType="1"/>
              </p:cNvSpPr>
              <p:nvPr/>
            </p:nvSpPr>
            <p:spPr bwMode="auto">
              <a:xfrm flipH="1">
                <a:off x="2268538" y="3246438"/>
                <a:ext cx="155575"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809">
                <a:extLst>
                  <a:ext uri="{FF2B5EF4-FFF2-40B4-BE49-F238E27FC236}">
                    <a16:creationId xmlns:a16="http://schemas.microsoft.com/office/drawing/2014/main" id="{9048069B-C7DC-4215-B4B1-F578CCBC316D}"/>
                  </a:ext>
                </a:extLst>
              </p:cNvPr>
              <p:cNvSpPr>
                <a:spLocks noChangeShapeType="1"/>
              </p:cNvSpPr>
              <p:nvPr/>
            </p:nvSpPr>
            <p:spPr bwMode="auto">
              <a:xfrm flipH="1">
                <a:off x="2265363" y="2790826"/>
                <a:ext cx="150813" cy="619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810">
                <a:extLst>
                  <a:ext uri="{FF2B5EF4-FFF2-40B4-BE49-F238E27FC236}">
                    <a16:creationId xmlns:a16="http://schemas.microsoft.com/office/drawing/2014/main" id="{6F4BC8BB-7D99-4BEB-B23D-C42DB30CC258}"/>
                  </a:ext>
                </a:extLst>
              </p:cNvPr>
              <p:cNvSpPr>
                <a:spLocks noChangeShapeType="1"/>
              </p:cNvSpPr>
              <p:nvPr/>
            </p:nvSpPr>
            <p:spPr bwMode="auto">
              <a:xfrm flipH="1">
                <a:off x="2190750" y="2784476"/>
                <a:ext cx="212725" cy="460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811">
                <a:extLst>
                  <a:ext uri="{FF2B5EF4-FFF2-40B4-BE49-F238E27FC236}">
                    <a16:creationId xmlns:a16="http://schemas.microsoft.com/office/drawing/2014/main" id="{BEB92586-90BC-48E1-A953-D0E12CA7D667}"/>
                  </a:ext>
                </a:extLst>
              </p:cNvPr>
              <p:cNvSpPr>
                <a:spLocks noChangeShapeType="1"/>
              </p:cNvSpPr>
              <p:nvPr/>
            </p:nvSpPr>
            <p:spPr bwMode="auto">
              <a:xfrm flipH="1">
                <a:off x="2171700" y="2781301"/>
                <a:ext cx="227013"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812">
                <a:extLst>
                  <a:ext uri="{FF2B5EF4-FFF2-40B4-BE49-F238E27FC236}">
                    <a16:creationId xmlns:a16="http://schemas.microsoft.com/office/drawing/2014/main" id="{EECDDEDA-A41A-4885-8B42-854089BFA6BE}"/>
                  </a:ext>
                </a:extLst>
              </p:cNvPr>
              <p:cNvSpPr>
                <a:spLocks noChangeShapeType="1"/>
              </p:cNvSpPr>
              <p:nvPr/>
            </p:nvSpPr>
            <p:spPr bwMode="auto">
              <a:xfrm flipH="1" flipV="1">
                <a:off x="2933700" y="3032126"/>
                <a:ext cx="119063" cy="1190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813">
                <a:extLst>
                  <a:ext uri="{FF2B5EF4-FFF2-40B4-BE49-F238E27FC236}">
                    <a16:creationId xmlns:a16="http://schemas.microsoft.com/office/drawing/2014/main" id="{E477AB69-2909-4043-A474-3EFDC9CFA96D}"/>
                  </a:ext>
                </a:extLst>
              </p:cNvPr>
              <p:cNvSpPr>
                <a:spLocks noChangeShapeType="1"/>
              </p:cNvSpPr>
              <p:nvPr/>
            </p:nvSpPr>
            <p:spPr bwMode="auto">
              <a:xfrm flipH="1" flipV="1">
                <a:off x="2959100" y="3025776"/>
                <a:ext cx="201613" cy="857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814">
                <a:extLst>
                  <a:ext uri="{FF2B5EF4-FFF2-40B4-BE49-F238E27FC236}">
                    <a16:creationId xmlns:a16="http://schemas.microsoft.com/office/drawing/2014/main" id="{6F661E72-FE64-414D-A93B-B20911F01B26}"/>
                  </a:ext>
                </a:extLst>
              </p:cNvPr>
              <p:cNvSpPr>
                <a:spLocks noChangeShapeType="1"/>
              </p:cNvSpPr>
              <p:nvPr/>
            </p:nvSpPr>
            <p:spPr bwMode="auto">
              <a:xfrm flipH="1" flipV="1">
                <a:off x="2547938" y="3046413"/>
                <a:ext cx="52388"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815">
                <a:extLst>
                  <a:ext uri="{FF2B5EF4-FFF2-40B4-BE49-F238E27FC236}">
                    <a16:creationId xmlns:a16="http://schemas.microsoft.com/office/drawing/2014/main" id="{BBD76B88-6F66-4D6D-8989-7B1982BA9E0B}"/>
                  </a:ext>
                </a:extLst>
              </p:cNvPr>
              <p:cNvSpPr>
                <a:spLocks noChangeShapeType="1"/>
              </p:cNvSpPr>
              <p:nvPr/>
            </p:nvSpPr>
            <p:spPr bwMode="auto">
              <a:xfrm flipH="1" flipV="1">
                <a:off x="2636838" y="3041651"/>
                <a:ext cx="49213" cy="682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816">
                <a:extLst>
                  <a:ext uri="{FF2B5EF4-FFF2-40B4-BE49-F238E27FC236}">
                    <a16:creationId xmlns:a16="http://schemas.microsoft.com/office/drawing/2014/main" id="{5092070F-0C25-4628-B61F-74AED8ABEFA8}"/>
                  </a:ext>
                </a:extLst>
              </p:cNvPr>
              <p:cNvSpPr>
                <a:spLocks noChangeShapeType="1"/>
              </p:cNvSpPr>
              <p:nvPr/>
            </p:nvSpPr>
            <p:spPr bwMode="auto">
              <a:xfrm flipH="1" flipV="1">
                <a:off x="2530475" y="3057526"/>
                <a:ext cx="69850"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817">
                <a:extLst>
                  <a:ext uri="{FF2B5EF4-FFF2-40B4-BE49-F238E27FC236}">
                    <a16:creationId xmlns:a16="http://schemas.microsoft.com/office/drawing/2014/main" id="{CB7A2ACA-7F48-4481-9847-0DE73E14F88C}"/>
                  </a:ext>
                </a:extLst>
              </p:cNvPr>
              <p:cNvSpPr>
                <a:spLocks noChangeShapeType="1"/>
              </p:cNvSpPr>
              <p:nvPr/>
            </p:nvSpPr>
            <p:spPr bwMode="auto">
              <a:xfrm flipH="1" flipV="1">
                <a:off x="3098800" y="2989263"/>
                <a:ext cx="173038" cy="841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818">
                <a:extLst>
                  <a:ext uri="{FF2B5EF4-FFF2-40B4-BE49-F238E27FC236}">
                    <a16:creationId xmlns:a16="http://schemas.microsoft.com/office/drawing/2014/main" id="{0ABBFFD9-F7C0-49EE-8B3A-D02699C59913}"/>
                  </a:ext>
                </a:extLst>
              </p:cNvPr>
              <p:cNvSpPr>
                <a:spLocks noChangeShapeType="1"/>
              </p:cNvSpPr>
              <p:nvPr/>
            </p:nvSpPr>
            <p:spPr bwMode="auto">
              <a:xfrm flipH="1" flipV="1">
                <a:off x="3343275" y="3048001"/>
                <a:ext cx="76200" cy="523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819">
                <a:extLst>
                  <a:ext uri="{FF2B5EF4-FFF2-40B4-BE49-F238E27FC236}">
                    <a16:creationId xmlns:a16="http://schemas.microsoft.com/office/drawing/2014/main" id="{EB5D5C57-77AE-4664-930C-AF59755B6B51}"/>
                  </a:ext>
                </a:extLst>
              </p:cNvPr>
              <p:cNvSpPr>
                <a:spLocks noChangeShapeType="1"/>
              </p:cNvSpPr>
              <p:nvPr/>
            </p:nvSpPr>
            <p:spPr bwMode="auto">
              <a:xfrm flipH="1">
                <a:off x="3271838" y="3054351"/>
                <a:ext cx="55563"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820">
                <a:extLst>
                  <a:ext uri="{FF2B5EF4-FFF2-40B4-BE49-F238E27FC236}">
                    <a16:creationId xmlns:a16="http://schemas.microsoft.com/office/drawing/2014/main" id="{FA055E0C-7651-418F-803C-F8CEA9FCE712}"/>
                  </a:ext>
                </a:extLst>
              </p:cNvPr>
              <p:cNvSpPr>
                <a:spLocks noChangeShapeType="1"/>
              </p:cNvSpPr>
              <p:nvPr/>
            </p:nvSpPr>
            <p:spPr bwMode="auto">
              <a:xfrm flipH="1" flipV="1">
                <a:off x="3327400" y="3054351"/>
                <a:ext cx="73025" cy="523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821">
                <a:extLst>
                  <a:ext uri="{FF2B5EF4-FFF2-40B4-BE49-F238E27FC236}">
                    <a16:creationId xmlns:a16="http://schemas.microsoft.com/office/drawing/2014/main" id="{4E419922-8C44-4997-9E1A-515790E94851}"/>
                  </a:ext>
                </a:extLst>
              </p:cNvPr>
              <p:cNvSpPr>
                <a:spLocks noChangeShapeType="1"/>
              </p:cNvSpPr>
              <p:nvPr/>
            </p:nvSpPr>
            <p:spPr bwMode="auto">
              <a:xfrm flipH="1" flipV="1">
                <a:off x="2170113" y="2890838"/>
                <a:ext cx="180975"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Freeform 822">
                <a:extLst>
                  <a:ext uri="{FF2B5EF4-FFF2-40B4-BE49-F238E27FC236}">
                    <a16:creationId xmlns:a16="http://schemas.microsoft.com/office/drawing/2014/main" id="{3B164ADE-808E-42FA-AA4A-B3394A2120CD}"/>
                  </a:ext>
                </a:extLst>
              </p:cNvPr>
              <p:cNvSpPr>
                <a:spLocks/>
              </p:cNvSpPr>
              <p:nvPr/>
            </p:nvSpPr>
            <p:spPr bwMode="auto">
              <a:xfrm>
                <a:off x="1555750" y="3049588"/>
                <a:ext cx="55563" cy="50800"/>
              </a:xfrm>
              <a:custGeom>
                <a:avLst/>
                <a:gdLst>
                  <a:gd name="T0" fmla="*/ 35 w 35"/>
                  <a:gd name="T1" fmla="*/ 32 h 32"/>
                  <a:gd name="T2" fmla="*/ 0 w 35"/>
                  <a:gd name="T3" fmla="*/ 0 h 32"/>
                  <a:gd name="T4" fmla="*/ 1 w 35"/>
                  <a:gd name="T5" fmla="*/ 17 h 32"/>
                </a:gdLst>
                <a:ahLst/>
                <a:cxnLst>
                  <a:cxn ang="0">
                    <a:pos x="T0" y="T1"/>
                  </a:cxn>
                  <a:cxn ang="0">
                    <a:pos x="T2" y="T3"/>
                  </a:cxn>
                  <a:cxn ang="0">
                    <a:pos x="T4" y="T5"/>
                  </a:cxn>
                </a:cxnLst>
                <a:rect l="0" t="0" r="r" b="b"/>
                <a:pathLst>
                  <a:path w="35" h="32">
                    <a:moveTo>
                      <a:pt x="35" y="32"/>
                    </a:moveTo>
                    <a:lnTo>
                      <a:pt x="0" y="0"/>
                    </a:lnTo>
                    <a:lnTo>
                      <a:pt x="1" y="17"/>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823">
                <a:extLst>
                  <a:ext uri="{FF2B5EF4-FFF2-40B4-BE49-F238E27FC236}">
                    <a16:creationId xmlns:a16="http://schemas.microsoft.com/office/drawing/2014/main" id="{FAFF1424-0E2A-4222-981D-056D3C968985}"/>
                  </a:ext>
                </a:extLst>
              </p:cNvPr>
              <p:cNvSpPr>
                <a:spLocks noChangeShapeType="1"/>
              </p:cNvSpPr>
              <p:nvPr/>
            </p:nvSpPr>
            <p:spPr bwMode="auto">
              <a:xfrm flipH="1">
                <a:off x="2085975" y="3055938"/>
                <a:ext cx="92075"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824">
                <a:extLst>
                  <a:ext uri="{FF2B5EF4-FFF2-40B4-BE49-F238E27FC236}">
                    <a16:creationId xmlns:a16="http://schemas.microsoft.com/office/drawing/2014/main" id="{962ECFBD-6C24-4133-9461-032675E71520}"/>
                  </a:ext>
                </a:extLst>
              </p:cNvPr>
              <p:cNvSpPr>
                <a:spLocks noChangeShapeType="1"/>
              </p:cNvSpPr>
              <p:nvPr/>
            </p:nvSpPr>
            <p:spPr bwMode="auto">
              <a:xfrm flipV="1">
                <a:off x="1679575" y="2933701"/>
                <a:ext cx="41275" cy="147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825">
                <a:extLst>
                  <a:ext uri="{FF2B5EF4-FFF2-40B4-BE49-F238E27FC236}">
                    <a16:creationId xmlns:a16="http://schemas.microsoft.com/office/drawing/2014/main" id="{134F8004-8156-49AE-8AE5-92F50EA4DF60}"/>
                  </a:ext>
                </a:extLst>
              </p:cNvPr>
              <p:cNvSpPr>
                <a:spLocks noChangeShapeType="1"/>
              </p:cNvSpPr>
              <p:nvPr/>
            </p:nvSpPr>
            <p:spPr bwMode="auto">
              <a:xfrm flipH="1">
                <a:off x="1679575" y="3009901"/>
                <a:ext cx="150813" cy="714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826">
                <a:extLst>
                  <a:ext uri="{FF2B5EF4-FFF2-40B4-BE49-F238E27FC236}">
                    <a16:creationId xmlns:a16="http://schemas.microsoft.com/office/drawing/2014/main" id="{4F7215CF-B80D-41FE-BFBC-066A44868857}"/>
                  </a:ext>
                </a:extLst>
              </p:cNvPr>
              <p:cNvSpPr>
                <a:spLocks noChangeShapeType="1"/>
              </p:cNvSpPr>
              <p:nvPr/>
            </p:nvSpPr>
            <p:spPr bwMode="auto">
              <a:xfrm flipH="1" flipV="1">
                <a:off x="1546225" y="3048001"/>
                <a:ext cx="11113"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827">
                <a:extLst>
                  <a:ext uri="{FF2B5EF4-FFF2-40B4-BE49-F238E27FC236}">
                    <a16:creationId xmlns:a16="http://schemas.microsoft.com/office/drawing/2014/main" id="{82E9F3B3-051A-4D15-98E0-B85ECE672C8A}"/>
                  </a:ext>
                </a:extLst>
              </p:cNvPr>
              <p:cNvSpPr>
                <a:spLocks noChangeShapeType="1"/>
              </p:cNvSpPr>
              <p:nvPr/>
            </p:nvSpPr>
            <p:spPr bwMode="auto">
              <a:xfrm flipV="1">
                <a:off x="1773238" y="3035301"/>
                <a:ext cx="41275" cy="873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828">
                <a:extLst>
                  <a:ext uri="{FF2B5EF4-FFF2-40B4-BE49-F238E27FC236}">
                    <a16:creationId xmlns:a16="http://schemas.microsoft.com/office/drawing/2014/main" id="{5EA3A90A-25EA-4BEB-BE75-C88D941ADA34}"/>
                  </a:ext>
                </a:extLst>
              </p:cNvPr>
              <p:cNvSpPr>
                <a:spLocks noChangeShapeType="1"/>
              </p:cNvSpPr>
              <p:nvPr/>
            </p:nvSpPr>
            <p:spPr bwMode="auto">
              <a:xfrm flipH="1" flipV="1">
                <a:off x="1814513" y="3035301"/>
                <a:ext cx="26988"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829">
                <a:extLst>
                  <a:ext uri="{FF2B5EF4-FFF2-40B4-BE49-F238E27FC236}">
                    <a16:creationId xmlns:a16="http://schemas.microsoft.com/office/drawing/2014/main" id="{E637DB57-E12B-4071-A7C2-EAB7357F4BB2}"/>
                  </a:ext>
                </a:extLst>
              </p:cNvPr>
              <p:cNvSpPr>
                <a:spLocks noChangeShapeType="1"/>
              </p:cNvSpPr>
              <p:nvPr/>
            </p:nvSpPr>
            <p:spPr bwMode="auto">
              <a:xfrm flipH="1">
                <a:off x="2139950" y="3463926"/>
                <a:ext cx="177800"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830">
                <a:extLst>
                  <a:ext uri="{FF2B5EF4-FFF2-40B4-BE49-F238E27FC236}">
                    <a16:creationId xmlns:a16="http://schemas.microsoft.com/office/drawing/2014/main" id="{DD54D996-817A-4125-B27A-70773BCE2D7E}"/>
                  </a:ext>
                </a:extLst>
              </p:cNvPr>
              <p:cNvSpPr>
                <a:spLocks noChangeShapeType="1"/>
              </p:cNvSpPr>
              <p:nvPr/>
            </p:nvSpPr>
            <p:spPr bwMode="auto">
              <a:xfrm flipH="1" flipV="1">
                <a:off x="1814513" y="3035301"/>
                <a:ext cx="92075" cy="650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831">
                <a:extLst>
                  <a:ext uri="{FF2B5EF4-FFF2-40B4-BE49-F238E27FC236}">
                    <a16:creationId xmlns:a16="http://schemas.microsoft.com/office/drawing/2014/main" id="{E78874E3-A478-4922-BFD0-52BBC35BDC78}"/>
                  </a:ext>
                </a:extLst>
              </p:cNvPr>
              <p:cNvSpPr>
                <a:spLocks noChangeShapeType="1"/>
              </p:cNvSpPr>
              <p:nvPr/>
            </p:nvSpPr>
            <p:spPr bwMode="auto">
              <a:xfrm flipH="1" flipV="1">
                <a:off x="1922463" y="2990851"/>
                <a:ext cx="109538" cy="889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832">
                <a:extLst>
                  <a:ext uri="{FF2B5EF4-FFF2-40B4-BE49-F238E27FC236}">
                    <a16:creationId xmlns:a16="http://schemas.microsoft.com/office/drawing/2014/main" id="{9492D45E-0E3E-4EEC-ACE3-504B0FF56848}"/>
                  </a:ext>
                </a:extLst>
              </p:cNvPr>
              <p:cNvSpPr>
                <a:spLocks noChangeShapeType="1"/>
              </p:cNvSpPr>
              <p:nvPr/>
            </p:nvSpPr>
            <p:spPr bwMode="auto">
              <a:xfrm flipH="1" flipV="1">
                <a:off x="1931988" y="2982913"/>
                <a:ext cx="106363" cy="968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833">
                <a:extLst>
                  <a:ext uri="{FF2B5EF4-FFF2-40B4-BE49-F238E27FC236}">
                    <a16:creationId xmlns:a16="http://schemas.microsoft.com/office/drawing/2014/main" id="{C3B47F38-A77B-4557-96C5-5A6391CA782C}"/>
                  </a:ext>
                </a:extLst>
              </p:cNvPr>
              <p:cNvSpPr>
                <a:spLocks noChangeShapeType="1"/>
              </p:cNvSpPr>
              <p:nvPr/>
            </p:nvSpPr>
            <p:spPr bwMode="auto">
              <a:xfrm flipH="1">
                <a:off x="2071688" y="3055938"/>
                <a:ext cx="10636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834">
                <a:extLst>
                  <a:ext uri="{FF2B5EF4-FFF2-40B4-BE49-F238E27FC236}">
                    <a16:creationId xmlns:a16="http://schemas.microsoft.com/office/drawing/2014/main" id="{6C52F206-B367-4E21-B76C-24D08167BB78}"/>
                  </a:ext>
                </a:extLst>
              </p:cNvPr>
              <p:cNvSpPr>
                <a:spLocks noChangeShapeType="1"/>
              </p:cNvSpPr>
              <p:nvPr/>
            </p:nvSpPr>
            <p:spPr bwMode="auto">
              <a:xfrm flipH="1" flipV="1">
                <a:off x="2243138" y="2860676"/>
                <a:ext cx="107950" cy="650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835">
                <a:extLst>
                  <a:ext uri="{FF2B5EF4-FFF2-40B4-BE49-F238E27FC236}">
                    <a16:creationId xmlns:a16="http://schemas.microsoft.com/office/drawing/2014/main" id="{BAD46FE6-8243-4B57-8422-82C6036EA092}"/>
                  </a:ext>
                </a:extLst>
              </p:cNvPr>
              <p:cNvSpPr>
                <a:spLocks noChangeShapeType="1"/>
              </p:cNvSpPr>
              <p:nvPr/>
            </p:nvSpPr>
            <p:spPr bwMode="auto">
              <a:xfrm flipH="1" flipV="1">
                <a:off x="2265363" y="2852738"/>
                <a:ext cx="292100" cy="777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836">
                <a:extLst>
                  <a:ext uri="{FF2B5EF4-FFF2-40B4-BE49-F238E27FC236}">
                    <a16:creationId xmlns:a16="http://schemas.microsoft.com/office/drawing/2014/main" id="{6E2BBAF4-C1BD-445B-B5FD-01F1DB51C7C5}"/>
                  </a:ext>
                </a:extLst>
              </p:cNvPr>
              <p:cNvSpPr>
                <a:spLocks noChangeShapeType="1"/>
              </p:cNvSpPr>
              <p:nvPr/>
            </p:nvSpPr>
            <p:spPr bwMode="auto">
              <a:xfrm flipH="1">
                <a:off x="2178050" y="2997201"/>
                <a:ext cx="203200"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837">
                <a:extLst>
                  <a:ext uri="{FF2B5EF4-FFF2-40B4-BE49-F238E27FC236}">
                    <a16:creationId xmlns:a16="http://schemas.microsoft.com/office/drawing/2014/main" id="{5A1B81F0-4E04-415F-9C4B-B2E65175CA69}"/>
                  </a:ext>
                </a:extLst>
              </p:cNvPr>
              <p:cNvSpPr>
                <a:spLocks noChangeShapeType="1"/>
              </p:cNvSpPr>
              <p:nvPr/>
            </p:nvSpPr>
            <p:spPr bwMode="auto">
              <a:xfrm flipH="1">
                <a:off x="2416175" y="3057526"/>
                <a:ext cx="114300" cy="762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838">
                <a:extLst>
                  <a:ext uri="{FF2B5EF4-FFF2-40B4-BE49-F238E27FC236}">
                    <a16:creationId xmlns:a16="http://schemas.microsoft.com/office/drawing/2014/main" id="{641C75C5-BA7F-4330-96DC-8B6DCA5B52A6}"/>
                  </a:ext>
                </a:extLst>
              </p:cNvPr>
              <p:cNvSpPr>
                <a:spLocks noChangeShapeType="1"/>
              </p:cNvSpPr>
              <p:nvPr/>
            </p:nvSpPr>
            <p:spPr bwMode="auto">
              <a:xfrm flipH="1" flipV="1">
                <a:off x="2178050" y="3055938"/>
                <a:ext cx="238125" cy="777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Line 839">
                <a:extLst>
                  <a:ext uri="{FF2B5EF4-FFF2-40B4-BE49-F238E27FC236}">
                    <a16:creationId xmlns:a16="http://schemas.microsoft.com/office/drawing/2014/main" id="{FB057895-4042-46B5-A407-0C1636C7B877}"/>
                  </a:ext>
                </a:extLst>
              </p:cNvPr>
              <p:cNvSpPr>
                <a:spLocks noChangeShapeType="1"/>
              </p:cNvSpPr>
              <p:nvPr/>
            </p:nvSpPr>
            <p:spPr bwMode="auto">
              <a:xfrm>
                <a:off x="2174875" y="2598738"/>
                <a:ext cx="190500" cy="650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840">
                <a:extLst>
                  <a:ext uri="{FF2B5EF4-FFF2-40B4-BE49-F238E27FC236}">
                    <a16:creationId xmlns:a16="http://schemas.microsoft.com/office/drawing/2014/main" id="{E8B1C97D-0083-4CEE-9186-BCB142B7C19E}"/>
                  </a:ext>
                </a:extLst>
              </p:cNvPr>
              <p:cNvSpPr>
                <a:spLocks noChangeShapeType="1"/>
              </p:cNvSpPr>
              <p:nvPr/>
            </p:nvSpPr>
            <p:spPr bwMode="auto">
              <a:xfrm flipH="1" flipV="1">
                <a:off x="3594100" y="3190876"/>
                <a:ext cx="34925"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841">
                <a:extLst>
                  <a:ext uri="{FF2B5EF4-FFF2-40B4-BE49-F238E27FC236}">
                    <a16:creationId xmlns:a16="http://schemas.microsoft.com/office/drawing/2014/main" id="{64B8A239-1CEC-45A1-A0D9-6160047F0727}"/>
                  </a:ext>
                </a:extLst>
              </p:cNvPr>
              <p:cNvSpPr>
                <a:spLocks noChangeShapeType="1"/>
              </p:cNvSpPr>
              <p:nvPr/>
            </p:nvSpPr>
            <p:spPr bwMode="auto">
              <a:xfrm flipH="1" flipV="1">
                <a:off x="3397250" y="3028951"/>
                <a:ext cx="476250" cy="1158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842">
                <a:extLst>
                  <a:ext uri="{FF2B5EF4-FFF2-40B4-BE49-F238E27FC236}">
                    <a16:creationId xmlns:a16="http://schemas.microsoft.com/office/drawing/2014/main" id="{763C0057-A87C-402F-A417-E0971BB4E377}"/>
                  </a:ext>
                </a:extLst>
              </p:cNvPr>
              <p:cNvSpPr>
                <a:spLocks noChangeShapeType="1"/>
              </p:cNvSpPr>
              <p:nvPr/>
            </p:nvSpPr>
            <p:spPr bwMode="auto">
              <a:xfrm flipH="1">
                <a:off x="3503613" y="3144838"/>
                <a:ext cx="3698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843">
                <a:extLst>
                  <a:ext uri="{FF2B5EF4-FFF2-40B4-BE49-F238E27FC236}">
                    <a16:creationId xmlns:a16="http://schemas.microsoft.com/office/drawing/2014/main" id="{5F381DED-A141-4E3C-B82F-38F6BA5F5853}"/>
                  </a:ext>
                </a:extLst>
              </p:cNvPr>
              <p:cNvSpPr>
                <a:spLocks noChangeShapeType="1"/>
              </p:cNvSpPr>
              <p:nvPr/>
            </p:nvSpPr>
            <p:spPr bwMode="auto">
              <a:xfrm>
                <a:off x="3521075" y="3152776"/>
                <a:ext cx="40481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Line 844">
                <a:extLst>
                  <a:ext uri="{FF2B5EF4-FFF2-40B4-BE49-F238E27FC236}">
                    <a16:creationId xmlns:a16="http://schemas.microsoft.com/office/drawing/2014/main" id="{17BC87F4-BB75-41D7-9F78-8B0707475A3E}"/>
                  </a:ext>
                </a:extLst>
              </p:cNvPr>
              <p:cNvSpPr>
                <a:spLocks noChangeShapeType="1"/>
              </p:cNvSpPr>
              <p:nvPr/>
            </p:nvSpPr>
            <p:spPr bwMode="auto">
              <a:xfrm flipH="1" flipV="1">
                <a:off x="3468688" y="3017838"/>
                <a:ext cx="561975" cy="968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Line 845">
                <a:extLst>
                  <a:ext uri="{FF2B5EF4-FFF2-40B4-BE49-F238E27FC236}">
                    <a16:creationId xmlns:a16="http://schemas.microsoft.com/office/drawing/2014/main" id="{8DB701B2-C48E-454D-89A1-B54B59763B4B}"/>
                  </a:ext>
                </a:extLst>
              </p:cNvPr>
              <p:cNvSpPr>
                <a:spLocks noChangeShapeType="1"/>
              </p:cNvSpPr>
              <p:nvPr/>
            </p:nvSpPr>
            <p:spPr bwMode="auto">
              <a:xfrm flipH="1" flipV="1">
                <a:off x="3419475" y="3524251"/>
                <a:ext cx="596900"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 name="Line 846">
                <a:extLst>
                  <a:ext uri="{FF2B5EF4-FFF2-40B4-BE49-F238E27FC236}">
                    <a16:creationId xmlns:a16="http://schemas.microsoft.com/office/drawing/2014/main" id="{B0BF35AE-0FE3-4A91-A1C7-5107BB268D10}"/>
                  </a:ext>
                </a:extLst>
              </p:cNvPr>
              <p:cNvSpPr>
                <a:spLocks noChangeShapeType="1"/>
              </p:cNvSpPr>
              <p:nvPr/>
            </p:nvSpPr>
            <p:spPr bwMode="auto">
              <a:xfrm flipH="1">
                <a:off x="3614738" y="3409951"/>
                <a:ext cx="195263"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Line 847">
                <a:extLst>
                  <a:ext uri="{FF2B5EF4-FFF2-40B4-BE49-F238E27FC236}">
                    <a16:creationId xmlns:a16="http://schemas.microsoft.com/office/drawing/2014/main" id="{7F765112-F743-43EA-AB9C-99901FC680FA}"/>
                  </a:ext>
                </a:extLst>
              </p:cNvPr>
              <p:cNvSpPr>
                <a:spLocks noChangeShapeType="1"/>
              </p:cNvSpPr>
              <p:nvPr/>
            </p:nvSpPr>
            <p:spPr bwMode="auto">
              <a:xfrm flipH="1">
                <a:off x="3614738" y="3365501"/>
                <a:ext cx="138113" cy="666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Line 848">
                <a:extLst>
                  <a:ext uri="{FF2B5EF4-FFF2-40B4-BE49-F238E27FC236}">
                    <a16:creationId xmlns:a16="http://schemas.microsoft.com/office/drawing/2014/main" id="{29B5EE6E-D7F7-4788-88E3-E1A357564D5F}"/>
                  </a:ext>
                </a:extLst>
              </p:cNvPr>
              <p:cNvSpPr>
                <a:spLocks noChangeShapeType="1"/>
              </p:cNvSpPr>
              <p:nvPr/>
            </p:nvSpPr>
            <p:spPr bwMode="auto">
              <a:xfrm flipH="1" flipV="1">
                <a:off x="3579813" y="3238501"/>
                <a:ext cx="77788" cy="571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Line 849">
                <a:extLst>
                  <a:ext uri="{FF2B5EF4-FFF2-40B4-BE49-F238E27FC236}">
                    <a16:creationId xmlns:a16="http://schemas.microsoft.com/office/drawing/2014/main" id="{E9C6B6DA-D5A1-4A58-A3B7-C8029CB85FA6}"/>
                  </a:ext>
                </a:extLst>
              </p:cNvPr>
              <p:cNvSpPr>
                <a:spLocks noChangeShapeType="1"/>
              </p:cNvSpPr>
              <p:nvPr/>
            </p:nvSpPr>
            <p:spPr bwMode="auto">
              <a:xfrm flipH="1" flipV="1">
                <a:off x="3530600" y="3200401"/>
                <a:ext cx="9842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 name="Line 850">
                <a:extLst>
                  <a:ext uri="{FF2B5EF4-FFF2-40B4-BE49-F238E27FC236}">
                    <a16:creationId xmlns:a16="http://schemas.microsoft.com/office/drawing/2014/main" id="{6367FB73-C334-46EB-8FF2-66CB14402C39}"/>
                  </a:ext>
                </a:extLst>
              </p:cNvPr>
              <p:cNvSpPr>
                <a:spLocks noChangeShapeType="1"/>
              </p:cNvSpPr>
              <p:nvPr/>
            </p:nvSpPr>
            <p:spPr bwMode="auto">
              <a:xfrm flipH="1">
                <a:off x="3579813" y="3227388"/>
                <a:ext cx="58738"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Line 851">
                <a:extLst>
                  <a:ext uri="{FF2B5EF4-FFF2-40B4-BE49-F238E27FC236}">
                    <a16:creationId xmlns:a16="http://schemas.microsoft.com/office/drawing/2014/main" id="{CC848766-1201-4C89-B915-54CE195B90FC}"/>
                  </a:ext>
                </a:extLst>
              </p:cNvPr>
              <p:cNvSpPr>
                <a:spLocks noChangeShapeType="1"/>
              </p:cNvSpPr>
              <p:nvPr/>
            </p:nvSpPr>
            <p:spPr bwMode="auto">
              <a:xfrm flipH="1" flipV="1">
                <a:off x="3562350" y="3224213"/>
                <a:ext cx="7620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 name="Line 852">
                <a:extLst>
                  <a:ext uri="{FF2B5EF4-FFF2-40B4-BE49-F238E27FC236}">
                    <a16:creationId xmlns:a16="http://schemas.microsoft.com/office/drawing/2014/main" id="{5ABE75F2-48AA-488C-899B-4DDA6828098C}"/>
                  </a:ext>
                </a:extLst>
              </p:cNvPr>
              <p:cNvSpPr>
                <a:spLocks noChangeShapeType="1"/>
              </p:cNvSpPr>
              <p:nvPr/>
            </p:nvSpPr>
            <p:spPr bwMode="auto">
              <a:xfrm flipH="1" flipV="1">
                <a:off x="3556000" y="3249613"/>
                <a:ext cx="101600" cy="460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 name="Line 884">
                <a:extLst>
                  <a:ext uri="{FF2B5EF4-FFF2-40B4-BE49-F238E27FC236}">
                    <a16:creationId xmlns:a16="http://schemas.microsoft.com/office/drawing/2014/main" id="{DA4B0BDF-C728-4554-9459-7740D3501460}"/>
                  </a:ext>
                </a:extLst>
              </p:cNvPr>
              <p:cNvSpPr>
                <a:spLocks noChangeShapeType="1"/>
              </p:cNvSpPr>
              <p:nvPr/>
            </p:nvSpPr>
            <p:spPr bwMode="auto">
              <a:xfrm flipV="1">
                <a:off x="4054475" y="3213101"/>
                <a:ext cx="0" cy="301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 name="Line 885">
                <a:extLst>
                  <a:ext uri="{FF2B5EF4-FFF2-40B4-BE49-F238E27FC236}">
                    <a16:creationId xmlns:a16="http://schemas.microsoft.com/office/drawing/2014/main" id="{5C576534-973F-495E-A666-60BEBA052ACC}"/>
                  </a:ext>
                </a:extLst>
              </p:cNvPr>
              <p:cNvSpPr>
                <a:spLocks noChangeShapeType="1"/>
              </p:cNvSpPr>
              <p:nvPr/>
            </p:nvSpPr>
            <p:spPr bwMode="auto">
              <a:xfrm flipV="1">
                <a:off x="4054475" y="3138488"/>
                <a:ext cx="0" cy="746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2" name="Line 899">
                <a:extLst>
                  <a:ext uri="{FF2B5EF4-FFF2-40B4-BE49-F238E27FC236}">
                    <a16:creationId xmlns:a16="http://schemas.microsoft.com/office/drawing/2014/main" id="{8C974610-DAAD-4E3E-A430-EB38489552FA}"/>
                  </a:ext>
                </a:extLst>
              </p:cNvPr>
              <p:cNvSpPr>
                <a:spLocks noChangeShapeType="1"/>
              </p:cNvSpPr>
              <p:nvPr/>
            </p:nvSpPr>
            <p:spPr bwMode="auto">
              <a:xfrm flipV="1">
                <a:off x="1531938" y="2735263"/>
                <a:ext cx="0" cy="2841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3" name="Line 900">
                <a:extLst>
                  <a:ext uri="{FF2B5EF4-FFF2-40B4-BE49-F238E27FC236}">
                    <a16:creationId xmlns:a16="http://schemas.microsoft.com/office/drawing/2014/main" id="{AD6D8A50-4F64-46C2-9926-5DFC7889C4D6}"/>
                  </a:ext>
                </a:extLst>
              </p:cNvPr>
              <p:cNvSpPr>
                <a:spLocks noChangeShapeType="1"/>
              </p:cNvSpPr>
              <p:nvPr/>
            </p:nvSpPr>
            <p:spPr bwMode="auto">
              <a:xfrm flipV="1">
                <a:off x="1844675" y="2697163"/>
                <a:ext cx="0" cy="29845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4" name="Freeform 901">
                <a:extLst>
                  <a:ext uri="{FF2B5EF4-FFF2-40B4-BE49-F238E27FC236}">
                    <a16:creationId xmlns:a16="http://schemas.microsoft.com/office/drawing/2014/main" id="{278685C8-8653-44BF-B3ED-F4BBB73B6674}"/>
                  </a:ext>
                </a:extLst>
              </p:cNvPr>
              <p:cNvSpPr>
                <a:spLocks/>
              </p:cNvSpPr>
              <p:nvPr/>
            </p:nvSpPr>
            <p:spPr bwMode="auto">
              <a:xfrm>
                <a:off x="1844675" y="2994026"/>
                <a:ext cx="319088" cy="187325"/>
              </a:xfrm>
              <a:custGeom>
                <a:avLst/>
                <a:gdLst>
                  <a:gd name="T0" fmla="*/ 201 w 201"/>
                  <a:gd name="T1" fmla="*/ 118 h 118"/>
                  <a:gd name="T2" fmla="*/ 200 w 201"/>
                  <a:gd name="T3" fmla="*/ 118 h 118"/>
                  <a:gd name="T4" fmla="*/ 4 w 201"/>
                  <a:gd name="T5" fmla="*/ 0 h 118"/>
                  <a:gd name="T6" fmla="*/ 0 w 201"/>
                  <a:gd name="T7" fmla="*/ 1 h 118"/>
                </a:gdLst>
                <a:ahLst/>
                <a:cxnLst>
                  <a:cxn ang="0">
                    <a:pos x="T0" y="T1"/>
                  </a:cxn>
                  <a:cxn ang="0">
                    <a:pos x="T2" y="T3"/>
                  </a:cxn>
                  <a:cxn ang="0">
                    <a:pos x="T4" y="T5"/>
                  </a:cxn>
                  <a:cxn ang="0">
                    <a:pos x="T6" y="T7"/>
                  </a:cxn>
                </a:cxnLst>
                <a:rect l="0" t="0" r="r" b="b"/>
                <a:pathLst>
                  <a:path w="201" h="118">
                    <a:moveTo>
                      <a:pt x="201" y="118"/>
                    </a:moveTo>
                    <a:lnTo>
                      <a:pt x="200" y="118"/>
                    </a:lnTo>
                    <a:lnTo>
                      <a:pt x="4" y="0"/>
                    </a:lnTo>
                    <a:lnTo>
                      <a:pt x="0" y="1"/>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5" name="Line 902">
                <a:extLst>
                  <a:ext uri="{FF2B5EF4-FFF2-40B4-BE49-F238E27FC236}">
                    <a16:creationId xmlns:a16="http://schemas.microsoft.com/office/drawing/2014/main" id="{32FF4B50-679F-49BB-84E9-01238425C593}"/>
                  </a:ext>
                </a:extLst>
              </p:cNvPr>
              <p:cNvSpPr>
                <a:spLocks noChangeShapeType="1"/>
              </p:cNvSpPr>
              <p:nvPr/>
            </p:nvSpPr>
            <p:spPr bwMode="auto">
              <a:xfrm flipV="1">
                <a:off x="2163763" y="3181351"/>
                <a:ext cx="0" cy="10477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6" name="Line 903">
                <a:extLst>
                  <a:ext uri="{FF2B5EF4-FFF2-40B4-BE49-F238E27FC236}">
                    <a16:creationId xmlns:a16="http://schemas.microsoft.com/office/drawing/2014/main" id="{9DAC2BEF-620E-4820-BC0A-1EEEF6B6D142}"/>
                  </a:ext>
                </a:extLst>
              </p:cNvPr>
              <p:cNvSpPr>
                <a:spLocks noChangeShapeType="1"/>
              </p:cNvSpPr>
              <p:nvPr/>
            </p:nvSpPr>
            <p:spPr bwMode="auto">
              <a:xfrm flipV="1">
                <a:off x="1638300" y="3084513"/>
                <a:ext cx="0" cy="16827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7" name="Freeform 904">
                <a:extLst>
                  <a:ext uri="{FF2B5EF4-FFF2-40B4-BE49-F238E27FC236}">
                    <a16:creationId xmlns:a16="http://schemas.microsoft.com/office/drawing/2014/main" id="{27C3B25E-3066-4470-A663-55B41A012E54}"/>
                  </a:ext>
                </a:extLst>
              </p:cNvPr>
              <p:cNvSpPr>
                <a:spLocks/>
              </p:cNvSpPr>
              <p:nvPr/>
            </p:nvSpPr>
            <p:spPr bwMode="auto">
              <a:xfrm>
                <a:off x="1531938" y="3019426"/>
                <a:ext cx="106363" cy="66675"/>
              </a:xfrm>
              <a:custGeom>
                <a:avLst/>
                <a:gdLst>
                  <a:gd name="T0" fmla="*/ 67 w 67"/>
                  <a:gd name="T1" fmla="*/ 41 h 42"/>
                  <a:gd name="T2" fmla="*/ 62 w 67"/>
                  <a:gd name="T3" fmla="*/ 42 h 42"/>
                  <a:gd name="T4" fmla="*/ 0 w 67"/>
                  <a:gd name="T5" fmla="*/ 0 h 42"/>
                </a:gdLst>
                <a:ahLst/>
                <a:cxnLst>
                  <a:cxn ang="0">
                    <a:pos x="T0" y="T1"/>
                  </a:cxn>
                  <a:cxn ang="0">
                    <a:pos x="T2" y="T3"/>
                  </a:cxn>
                  <a:cxn ang="0">
                    <a:pos x="T4" y="T5"/>
                  </a:cxn>
                </a:cxnLst>
                <a:rect l="0" t="0" r="r" b="b"/>
                <a:pathLst>
                  <a:path w="67" h="42">
                    <a:moveTo>
                      <a:pt x="67" y="41"/>
                    </a:moveTo>
                    <a:lnTo>
                      <a:pt x="62" y="42"/>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8" name="Line 905">
                <a:extLst>
                  <a:ext uri="{FF2B5EF4-FFF2-40B4-BE49-F238E27FC236}">
                    <a16:creationId xmlns:a16="http://schemas.microsoft.com/office/drawing/2014/main" id="{4F7C40DB-17D8-441F-A592-2F8E6DE0D8EE}"/>
                  </a:ext>
                </a:extLst>
              </p:cNvPr>
              <p:cNvSpPr>
                <a:spLocks noChangeShapeType="1"/>
              </p:cNvSpPr>
              <p:nvPr/>
            </p:nvSpPr>
            <p:spPr bwMode="auto">
              <a:xfrm flipV="1">
                <a:off x="3424238" y="3141663"/>
                <a:ext cx="0" cy="7937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9" name="Line 906">
                <a:extLst>
                  <a:ext uri="{FF2B5EF4-FFF2-40B4-BE49-F238E27FC236}">
                    <a16:creationId xmlns:a16="http://schemas.microsoft.com/office/drawing/2014/main" id="{DD472D2F-3A73-4247-B0DA-634E35BDC667}"/>
                  </a:ext>
                </a:extLst>
              </p:cNvPr>
              <p:cNvSpPr>
                <a:spLocks noChangeShapeType="1"/>
              </p:cNvSpPr>
              <p:nvPr/>
            </p:nvSpPr>
            <p:spPr bwMode="auto">
              <a:xfrm flipV="1">
                <a:off x="2790825" y="3181351"/>
                <a:ext cx="0" cy="10160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0" name="Freeform 907">
                <a:extLst>
                  <a:ext uri="{FF2B5EF4-FFF2-40B4-BE49-F238E27FC236}">
                    <a16:creationId xmlns:a16="http://schemas.microsoft.com/office/drawing/2014/main" id="{8AFA55BE-7B4F-4B4E-B9FF-68DA7C0221B2}"/>
                  </a:ext>
                </a:extLst>
              </p:cNvPr>
              <p:cNvSpPr>
                <a:spLocks/>
              </p:cNvSpPr>
              <p:nvPr/>
            </p:nvSpPr>
            <p:spPr bwMode="auto">
              <a:xfrm>
                <a:off x="2790825" y="3141663"/>
                <a:ext cx="633413" cy="39688"/>
              </a:xfrm>
              <a:custGeom>
                <a:avLst/>
                <a:gdLst>
                  <a:gd name="T0" fmla="*/ 399 w 399"/>
                  <a:gd name="T1" fmla="*/ 0 h 25"/>
                  <a:gd name="T2" fmla="*/ 3 w 399"/>
                  <a:gd name="T3" fmla="*/ 25 h 25"/>
                  <a:gd name="T4" fmla="*/ 0 w 399"/>
                  <a:gd name="T5" fmla="*/ 25 h 25"/>
                </a:gdLst>
                <a:ahLst/>
                <a:cxnLst>
                  <a:cxn ang="0">
                    <a:pos x="T0" y="T1"/>
                  </a:cxn>
                  <a:cxn ang="0">
                    <a:pos x="T2" y="T3"/>
                  </a:cxn>
                  <a:cxn ang="0">
                    <a:pos x="T4" y="T5"/>
                  </a:cxn>
                </a:cxnLst>
                <a:rect l="0" t="0" r="r" b="b"/>
                <a:pathLst>
                  <a:path w="399" h="25">
                    <a:moveTo>
                      <a:pt x="399" y="0"/>
                    </a:moveTo>
                    <a:lnTo>
                      <a:pt x="3" y="25"/>
                    </a:lnTo>
                    <a:lnTo>
                      <a:pt x="0" y="25"/>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1" name="Line 908">
                <a:extLst>
                  <a:ext uri="{FF2B5EF4-FFF2-40B4-BE49-F238E27FC236}">
                    <a16:creationId xmlns:a16="http://schemas.microsoft.com/office/drawing/2014/main" id="{07D91DA8-8695-4FDB-AE11-A16A3A7B2719}"/>
                  </a:ext>
                </a:extLst>
              </p:cNvPr>
              <p:cNvSpPr>
                <a:spLocks noChangeShapeType="1"/>
              </p:cNvSpPr>
              <p:nvPr/>
            </p:nvSpPr>
            <p:spPr bwMode="auto">
              <a:xfrm flipV="1">
                <a:off x="3424238" y="3025776"/>
                <a:ext cx="0" cy="11588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 name="Line 909">
                <a:extLst>
                  <a:ext uri="{FF2B5EF4-FFF2-40B4-BE49-F238E27FC236}">
                    <a16:creationId xmlns:a16="http://schemas.microsoft.com/office/drawing/2014/main" id="{32D293C6-1B86-4762-A4B8-DD93ABCF9F86}"/>
                  </a:ext>
                </a:extLst>
              </p:cNvPr>
              <p:cNvSpPr>
                <a:spLocks noChangeShapeType="1"/>
              </p:cNvSpPr>
              <p:nvPr/>
            </p:nvSpPr>
            <p:spPr bwMode="auto">
              <a:xfrm flipV="1">
                <a:off x="2790825" y="2903538"/>
                <a:ext cx="0" cy="2778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3" name="Line 910">
                <a:extLst>
                  <a:ext uri="{FF2B5EF4-FFF2-40B4-BE49-F238E27FC236}">
                    <a16:creationId xmlns:a16="http://schemas.microsoft.com/office/drawing/2014/main" id="{A767E7C6-76D0-4D67-A69C-F90554A41BCE}"/>
                  </a:ext>
                </a:extLst>
              </p:cNvPr>
              <p:cNvSpPr>
                <a:spLocks noChangeShapeType="1"/>
              </p:cNvSpPr>
              <p:nvPr/>
            </p:nvSpPr>
            <p:spPr bwMode="auto">
              <a:xfrm flipH="1">
                <a:off x="2163763" y="3181351"/>
                <a:ext cx="627063" cy="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4" name="Line 911">
                <a:extLst>
                  <a:ext uri="{FF2B5EF4-FFF2-40B4-BE49-F238E27FC236}">
                    <a16:creationId xmlns:a16="http://schemas.microsoft.com/office/drawing/2014/main" id="{4D8995D3-E632-4513-AAE0-55FCA6495748}"/>
                  </a:ext>
                </a:extLst>
              </p:cNvPr>
              <p:cNvSpPr>
                <a:spLocks noChangeShapeType="1"/>
              </p:cNvSpPr>
              <p:nvPr/>
            </p:nvSpPr>
            <p:spPr bwMode="auto">
              <a:xfrm flipV="1">
                <a:off x="2163763" y="2851151"/>
                <a:ext cx="0" cy="33020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5" name="Line 912">
                <a:extLst>
                  <a:ext uri="{FF2B5EF4-FFF2-40B4-BE49-F238E27FC236}">
                    <a16:creationId xmlns:a16="http://schemas.microsoft.com/office/drawing/2014/main" id="{4F5F21CC-DAF8-4984-A459-D31D0626352D}"/>
                  </a:ext>
                </a:extLst>
              </p:cNvPr>
              <p:cNvSpPr>
                <a:spLocks noChangeShapeType="1"/>
              </p:cNvSpPr>
              <p:nvPr/>
            </p:nvSpPr>
            <p:spPr bwMode="auto">
              <a:xfrm flipV="1">
                <a:off x="1844675" y="2995613"/>
                <a:ext cx="0" cy="2492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6" name="Line 913">
                <a:extLst>
                  <a:ext uri="{FF2B5EF4-FFF2-40B4-BE49-F238E27FC236}">
                    <a16:creationId xmlns:a16="http://schemas.microsoft.com/office/drawing/2014/main" id="{629DFDD6-3254-4A49-B909-96F9D7E1111B}"/>
                  </a:ext>
                </a:extLst>
              </p:cNvPr>
              <p:cNvSpPr>
                <a:spLocks noChangeShapeType="1"/>
              </p:cNvSpPr>
              <p:nvPr/>
            </p:nvSpPr>
            <p:spPr bwMode="auto">
              <a:xfrm flipH="1">
                <a:off x="1638300" y="2995613"/>
                <a:ext cx="206375" cy="8890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7" name="Line 914">
                <a:extLst>
                  <a:ext uri="{FF2B5EF4-FFF2-40B4-BE49-F238E27FC236}">
                    <a16:creationId xmlns:a16="http://schemas.microsoft.com/office/drawing/2014/main" id="{1699D55D-ECE9-4204-B863-57274E2C834F}"/>
                  </a:ext>
                </a:extLst>
              </p:cNvPr>
              <p:cNvSpPr>
                <a:spLocks noChangeShapeType="1"/>
              </p:cNvSpPr>
              <p:nvPr/>
            </p:nvSpPr>
            <p:spPr bwMode="auto">
              <a:xfrm flipV="1">
                <a:off x="1638300" y="2720976"/>
                <a:ext cx="0" cy="3635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8" name="Line 915">
                <a:extLst>
                  <a:ext uri="{FF2B5EF4-FFF2-40B4-BE49-F238E27FC236}">
                    <a16:creationId xmlns:a16="http://schemas.microsoft.com/office/drawing/2014/main" id="{B9F27068-3605-4888-9438-F10E5AA6CEFE}"/>
                  </a:ext>
                </a:extLst>
              </p:cNvPr>
              <p:cNvSpPr>
                <a:spLocks noChangeShapeType="1"/>
              </p:cNvSpPr>
              <p:nvPr/>
            </p:nvSpPr>
            <p:spPr bwMode="auto">
              <a:xfrm flipV="1">
                <a:off x="1531938" y="3019426"/>
                <a:ext cx="0" cy="16668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9" name="Line 916">
                <a:extLst>
                  <a:ext uri="{FF2B5EF4-FFF2-40B4-BE49-F238E27FC236}">
                    <a16:creationId xmlns:a16="http://schemas.microsoft.com/office/drawing/2014/main" id="{426AC1F6-C93D-4F5C-8F62-E9EF1A2ECFC3}"/>
                  </a:ext>
                </a:extLst>
              </p:cNvPr>
              <p:cNvSpPr>
                <a:spLocks noChangeShapeType="1"/>
              </p:cNvSpPr>
              <p:nvPr/>
            </p:nvSpPr>
            <p:spPr bwMode="auto">
              <a:xfrm flipH="1" flipV="1">
                <a:off x="3424238" y="3141663"/>
                <a:ext cx="630238" cy="714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0" name="Freeform 917">
                <a:extLst>
                  <a:ext uri="{FF2B5EF4-FFF2-40B4-BE49-F238E27FC236}">
                    <a16:creationId xmlns:a16="http://schemas.microsoft.com/office/drawing/2014/main" id="{9A1B14C7-7184-40B1-8C5E-F9547E0D949E}"/>
                  </a:ext>
                </a:extLst>
              </p:cNvPr>
              <p:cNvSpPr>
                <a:spLocks/>
              </p:cNvSpPr>
              <p:nvPr/>
            </p:nvSpPr>
            <p:spPr bwMode="auto">
              <a:xfrm>
                <a:off x="1501775" y="2989263"/>
                <a:ext cx="57150" cy="60325"/>
              </a:xfrm>
              <a:custGeom>
                <a:avLst/>
                <a:gdLst>
                  <a:gd name="T0" fmla="*/ 29 w 29"/>
                  <a:gd name="T1" fmla="*/ 15 h 30"/>
                  <a:gd name="T2" fmla="*/ 25 w 29"/>
                  <a:gd name="T3" fmla="*/ 5 h 30"/>
                  <a:gd name="T4" fmla="*/ 15 w 29"/>
                  <a:gd name="T5" fmla="*/ 0 h 30"/>
                  <a:gd name="T6" fmla="*/ 4 w 29"/>
                  <a:gd name="T7" fmla="*/ 5 h 30"/>
                  <a:gd name="T8" fmla="*/ 0 w 29"/>
                  <a:gd name="T9" fmla="*/ 15 h 30"/>
                  <a:gd name="T10" fmla="*/ 4 w 29"/>
                  <a:gd name="T11" fmla="*/ 25 h 30"/>
                  <a:gd name="T12" fmla="*/ 15 w 29"/>
                  <a:gd name="T13" fmla="*/ 30 h 30"/>
                  <a:gd name="T14" fmla="*/ 25 w 29"/>
                  <a:gd name="T15" fmla="*/ 25 h 30"/>
                  <a:gd name="T16" fmla="*/ 29 w 29"/>
                  <a:gd name="T1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15"/>
                    </a:moveTo>
                    <a:cubicBezTo>
                      <a:pt x="29" y="11"/>
                      <a:pt x="28" y="8"/>
                      <a:pt x="25" y="5"/>
                    </a:cubicBezTo>
                    <a:cubicBezTo>
                      <a:pt x="22" y="2"/>
                      <a:pt x="19" y="0"/>
                      <a:pt x="15" y="0"/>
                    </a:cubicBezTo>
                    <a:cubicBezTo>
                      <a:pt x="11" y="0"/>
                      <a:pt x="7" y="2"/>
                      <a:pt x="4" y="5"/>
                    </a:cubicBezTo>
                    <a:cubicBezTo>
                      <a:pt x="2" y="8"/>
                      <a:pt x="0" y="11"/>
                      <a:pt x="0" y="15"/>
                    </a:cubicBezTo>
                    <a:cubicBezTo>
                      <a:pt x="0" y="19"/>
                      <a:pt x="2" y="22"/>
                      <a:pt x="4" y="25"/>
                    </a:cubicBezTo>
                    <a:cubicBezTo>
                      <a:pt x="7" y="28"/>
                      <a:pt x="11" y="30"/>
                      <a:pt x="15" y="30"/>
                    </a:cubicBezTo>
                    <a:cubicBezTo>
                      <a:pt x="19" y="30"/>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1" name="Freeform 918">
                <a:extLst>
                  <a:ext uri="{FF2B5EF4-FFF2-40B4-BE49-F238E27FC236}">
                    <a16:creationId xmlns:a16="http://schemas.microsoft.com/office/drawing/2014/main" id="{7B461EB1-AEBB-4351-8097-E486E722957D}"/>
                  </a:ext>
                </a:extLst>
              </p:cNvPr>
              <p:cNvSpPr>
                <a:spLocks/>
              </p:cNvSpPr>
              <p:nvPr/>
            </p:nvSpPr>
            <p:spPr bwMode="auto">
              <a:xfrm>
                <a:off x="1609725" y="3054351"/>
                <a:ext cx="58738" cy="57150"/>
              </a:xfrm>
              <a:custGeom>
                <a:avLst/>
                <a:gdLst>
                  <a:gd name="T0" fmla="*/ 29 w 29"/>
                  <a:gd name="T1" fmla="*/ 15 h 29"/>
                  <a:gd name="T2" fmla="*/ 25 w 29"/>
                  <a:gd name="T3" fmla="*/ 4 h 29"/>
                  <a:gd name="T4" fmla="*/ 14 w 29"/>
                  <a:gd name="T5" fmla="*/ 0 h 29"/>
                  <a:gd name="T6" fmla="*/ 4 w 29"/>
                  <a:gd name="T7" fmla="*/ 4 h 29"/>
                  <a:gd name="T8" fmla="*/ 0 w 29"/>
                  <a:gd name="T9" fmla="*/ 15 h 29"/>
                  <a:gd name="T10" fmla="*/ 4 w 29"/>
                  <a:gd name="T11" fmla="*/ 25 h 29"/>
                  <a:gd name="T12" fmla="*/ 14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1"/>
                      <a:pt x="18" y="0"/>
                      <a:pt x="14" y="0"/>
                    </a:cubicBezTo>
                    <a:cubicBezTo>
                      <a:pt x="10" y="0"/>
                      <a:pt x="7" y="1"/>
                      <a:pt x="4" y="4"/>
                    </a:cubicBezTo>
                    <a:cubicBezTo>
                      <a:pt x="1" y="7"/>
                      <a:pt x="0" y="11"/>
                      <a:pt x="0" y="15"/>
                    </a:cubicBezTo>
                    <a:cubicBezTo>
                      <a:pt x="0" y="19"/>
                      <a:pt x="1" y="22"/>
                      <a:pt x="4" y="25"/>
                    </a:cubicBezTo>
                    <a:cubicBezTo>
                      <a:pt x="7" y="28"/>
                      <a:pt x="10" y="29"/>
                      <a:pt x="14" y="29"/>
                    </a:cubicBezTo>
                    <a:cubicBezTo>
                      <a:pt x="18"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2" name="Freeform 919">
                <a:extLst>
                  <a:ext uri="{FF2B5EF4-FFF2-40B4-BE49-F238E27FC236}">
                    <a16:creationId xmlns:a16="http://schemas.microsoft.com/office/drawing/2014/main" id="{C0F68FB4-3F53-4BD4-A622-FD21710A396D}"/>
                  </a:ext>
                </a:extLst>
              </p:cNvPr>
              <p:cNvSpPr>
                <a:spLocks/>
              </p:cNvSpPr>
              <p:nvPr/>
            </p:nvSpPr>
            <p:spPr bwMode="auto">
              <a:xfrm>
                <a:off x="1816100" y="2965451"/>
                <a:ext cx="58738" cy="58738"/>
              </a:xfrm>
              <a:custGeom>
                <a:avLst/>
                <a:gdLst>
                  <a:gd name="T0" fmla="*/ 29 w 29"/>
                  <a:gd name="T1" fmla="*/ 15 h 29"/>
                  <a:gd name="T2" fmla="*/ 25 w 29"/>
                  <a:gd name="T3" fmla="*/ 4 h 29"/>
                  <a:gd name="T4" fmla="*/ 14 w 29"/>
                  <a:gd name="T5" fmla="*/ 0 h 29"/>
                  <a:gd name="T6" fmla="*/ 4 w 29"/>
                  <a:gd name="T7" fmla="*/ 4 h 29"/>
                  <a:gd name="T8" fmla="*/ 0 w 29"/>
                  <a:gd name="T9" fmla="*/ 15 h 29"/>
                  <a:gd name="T10" fmla="*/ 4 w 29"/>
                  <a:gd name="T11" fmla="*/ 25 h 29"/>
                  <a:gd name="T12" fmla="*/ 14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1"/>
                      <a:pt x="18" y="0"/>
                      <a:pt x="14" y="0"/>
                    </a:cubicBezTo>
                    <a:cubicBezTo>
                      <a:pt x="10" y="0"/>
                      <a:pt x="7" y="1"/>
                      <a:pt x="4" y="4"/>
                    </a:cubicBezTo>
                    <a:cubicBezTo>
                      <a:pt x="1" y="7"/>
                      <a:pt x="0" y="11"/>
                      <a:pt x="0" y="15"/>
                    </a:cubicBezTo>
                    <a:cubicBezTo>
                      <a:pt x="0" y="19"/>
                      <a:pt x="1" y="22"/>
                      <a:pt x="4" y="25"/>
                    </a:cubicBezTo>
                    <a:cubicBezTo>
                      <a:pt x="7" y="28"/>
                      <a:pt x="10" y="29"/>
                      <a:pt x="14" y="29"/>
                    </a:cubicBezTo>
                    <a:cubicBezTo>
                      <a:pt x="18"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3" name="Freeform 920">
                <a:extLst>
                  <a:ext uri="{FF2B5EF4-FFF2-40B4-BE49-F238E27FC236}">
                    <a16:creationId xmlns:a16="http://schemas.microsoft.com/office/drawing/2014/main" id="{C9098AF9-78B8-4A32-A62A-5E181C3A46EC}"/>
                  </a:ext>
                </a:extLst>
              </p:cNvPr>
              <p:cNvSpPr>
                <a:spLocks/>
              </p:cNvSpPr>
              <p:nvPr/>
            </p:nvSpPr>
            <p:spPr bwMode="auto">
              <a:xfrm>
                <a:off x="2136775" y="3152776"/>
                <a:ext cx="57150" cy="58738"/>
              </a:xfrm>
              <a:custGeom>
                <a:avLst/>
                <a:gdLst>
                  <a:gd name="T0" fmla="*/ 29 w 29"/>
                  <a:gd name="T1" fmla="*/ 14 h 29"/>
                  <a:gd name="T2" fmla="*/ 24 w 29"/>
                  <a:gd name="T3" fmla="*/ 4 h 29"/>
                  <a:gd name="T4" fmla="*/ 14 w 29"/>
                  <a:gd name="T5" fmla="*/ 0 h 29"/>
                  <a:gd name="T6" fmla="*/ 4 w 29"/>
                  <a:gd name="T7" fmla="*/ 4 h 29"/>
                  <a:gd name="T8" fmla="*/ 0 w 29"/>
                  <a:gd name="T9" fmla="*/ 14 h 29"/>
                  <a:gd name="T10" fmla="*/ 4 w 29"/>
                  <a:gd name="T11" fmla="*/ 25 h 29"/>
                  <a:gd name="T12" fmla="*/ 14 w 29"/>
                  <a:gd name="T13" fmla="*/ 29 h 29"/>
                  <a:gd name="T14" fmla="*/ 24 w 29"/>
                  <a:gd name="T15" fmla="*/ 25 h 29"/>
                  <a:gd name="T16" fmla="*/ 29 w 29"/>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4"/>
                    </a:move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8"/>
                      <a:pt x="10" y="29"/>
                      <a:pt x="14" y="29"/>
                    </a:cubicBezTo>
                    <a:cubicBezTo>
                      <a:pt x="18" y="29"/>
                      <a:pt x="22" y="28"/>
                      <a:pt x="24" y="25"/>
                    </a:cubicBezTo>
                    <a:cubicBezTo>
                      <a:pt x="27" y="22"/>
                      <a:pt x="29" y="18"/>
                      <a:pt x="29" y="1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4" name="Freeform 921">
                <a:extLst>
                  <a:ext uri="{FF2B5EF4-FFF2-40B4-BE49-F238E27FC236}">
                    <a16:creationId xmlns:a16="http://schemas.microsoft.com/office/drawing/2014/main" id="{F5C3B586-0946-4D49-82D9-268B823467CF}"/>
                  </a:ext>
                </a:extLst>
              </p:cNvPr>
              <p:cNvSpPr>
                <a:spLocks/>
              </p:cNvSpPr>
              <p:nvPr/>
            </p:nvSpPr>
            <p:spPr bwMode="auto">
              <a:xfrm>
                <a:off x="2760663" y="3152776"/>
                <a:ext cx="60325" cy="58738"/>
              </a:xfrm>
              <a:custGeom>
                <a:avLst/>
                <a:gdLst>
                  <a:gd name="T0" fmla="*/ 30 w 30"/>
                  <a:gd name="T1" fmla="*/ 14 h 29"/>
                  <a:gd name="T2" fmla="*/ 25 w 30"/>
                  <a:gd name="T3" fmla="*/ 4 h 29"/>
                  <a:gd name="T4" fmla="*/ 15 w 30"/>
                  <a:gd name="T5" fmla="*/ 0 h 29"/>
                  <a:gd name="T6" fmla="*/ 5 w 30"/>
                  <a:gd name="T7" fmla="*/ 4 h 29"/>
                  <a:gd name="T8" fmla="*/ 0 w 30"/>
                  <a:gd name="T9" fmla="*/ 14 h 29"/>
                  <a:gd name="T10" fmla="*/ 5 w 30"/>
                  <a:gd name="T11" fmla="*/ 25 h 29"/>
                  <a:gd name="T12" fmla="*/ 15 w 30"/>
                  <a:gd name="T13" fmla="*/ 29 h 29"/>
                  <a:gd name="T14" fmla="*/ 25 w 30"/>
                  <a:gd name="T15" fmla="*/ 25 h 29"/>
                  <a:gd name="T16" fmla="*/ 30 w 30"/>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30" y="14"/>
                    </a:moveTo>
                    <a:cubicBezTo>
                      <a:pt x="30" y="10"/>
                      <a:pt x="28" y="7"/>
                      <a:pt x="25" y="4"/>
                    </a:cubicBezTo>
                    <a:cubicBezTo>
                      <a:pt x="22" y="1"/>
                      <a:pt x="19" y="0"/>
                      <a:pt x="15" y="0"/>
                    </a:cubicBezTo>
                    <a:cubicBezTo>
                      <a:pt x="11" y="0"/>
                      <a:pt x="8" y="1"/>
                      <a:pt x="5" y="4"/>
                    </a:cubicBezTo>
                    <a:cubicBezTo>
                      <a:pt x="2" y="7"/>
                      <a:pt x="0" y="10"/>
                      <a:pt x="0" y="14"/>
                    </a:cubicBezTo>
                    <a:cubicBezTo>
                      <a:pt x="0" y="18"/>
                      <a:pt x="2" y="22"/>
                      <a:pt x="5" y="25"/>
                    </a:cubicBezTo>
                    <a:cubicBezTo>
                      <a:pt x="8" y="28"/>
                      <a:pt x="11" y="29"/>
                      <a:pt x="15" y="29"/>
                    </a:cubicBezTo>
                    <a:cubicBezTo>
                      <a:pt x="19" y="29"/>
                      <a:pt x="22" y="28"/>
                      <a:pt x="25" y="25"/>
                    </a:cubicBezTo>
                    <a:cubicBezTo>
                      <a:pt x="28" y="22"/>
                      <a:pt x="30" y="18"/>
                      <a:pt x="30" y="1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5" name="Freeform 922">
                <a:extLst>
                  <a:ext uri="{FF2B5EF4-FFF2-40B4-BE49-F238E27FC236}">
                    <a16:creationId xmlns:a16="http://schemas.microsoft.com/office/drawing/2014/main" id="{C4D6F203-80ED-411D-AB0A-4DCB03CB35C7}"/>
                  </a:ext>
                </a:extLst>
              </p:cNvPr>
              <p:cNvSpPr>
                <a:spLocks/>
              </p:cNvSpPr>
              <p:nvPr/>
            </p:nvSpPr>
            <p:spPr bwMode="auto">
              <a:xfrm>
                <a:off x="3395663" y="3111501"/>
                <a:ext cx="58738" cy="58738"/>
              </a:xfrm>
              <a:custGeom>
                <a:avLst/>
                <a:gdLst>
                  <a:gd name="T0" fmla="*/ 29 w 29"/>
                  <a:gd name="T1" fmla="*/ 15 h 29"/>
                  <a:gd name="T2" fmla="*/ 24 w 29"/>
                  <a:gd name="T3" fmla="*/ 4 h 29"/>
                  <a:gd name="T4" fmla="*/ 14 w 29"/>
                  <a:gd name="T5" fmla="*/ 0 h 29"/>
                  <a:gd name="T6" fmla="*/ 4 w 29"/>
                  <a:gd name="T7" fmla="*/ 4 h 29"/>
                  <a:gd name="T8" fmla="*/ 0 w 29"/>
                  <a:gd name="T9" fmla="*/ 15 h 29"/>
                  <a:gd name="T10" fmla="*/ 4 w 29"/>
                  <a:gd name="T11" fmla="*/ 25 h 29"/>
                  <a:gd name="T12" fmla="*/ 14 w 29"/>
                  <a:gd name="T13" fmla="*/ 29 h 29"/>
                  <a:gd name="T14" fmla="*/ 24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ubicBezTo>
                      <a:pt x="27"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6" name="Freeform 923">
                <a:extLst>
                  <a:ext uri="{FF2B5EF4-FFF2-40B4-BE49-F238E27FC236}">
                    <a16:creationId xmlns:a16="http://schemas.microsoft.com/office/drawing/2014/main" id="{06297DAE-D4BA-4B3D-8CA3-BCA141A1F183}"/>
                  </a:ext>
                </a:extLst>
              </p:cNvPr>
              <p:cNvSpPr>
                <a:spLocks/>
              </p:cNvSpPr>
              <p:nvPr/>
            </p:nvSpPr>
            <p:spPr bwMode="auto">
              <a:xfrm>
                <a:off x="4025900" y="3184526"/>
                <a:ext cx="58738" cy="58738"/>
              </a:xfrm>
              <a:custGeom>
                <a:avLst/>
                <a:gdLst>
                  <a:gd name="T0" fmla="*/ 29 w 29"/>
                  <a:gd name="T1" fmla="*/ 14 h 29"/>
                  <a:gd name="T2" fmla="*/ 25 w 29"/>
                  <a:gd name="T3" fmla="*/ 4 h 29"/>
                  <a:gd name="T4" fmla="*/ 14 w 29"/>
                  <a:gd name="T5" fmla="*/ 0 h 29"/>
                  <a:gd name="T6" fmla="*/ 4 w 29"/>
                  <a:gd name="T7" fmla="*/ 4 h 29"/>
                  <a:gd name="T8" fmla="*/ 0 w 29"/>
                  <a:gd name="T9" fmla="*/ 14 h 29"/>
                  <a:gd name="T10" fmla="*/ 4 w 29"/>
                  <a:gd name="T11" fmla="*/ 25 h 29"/>
                  <a:gd name="T12" fmla="*/ 14 w 29"/>
                  <a:gd name="T13" fmla="*/ 29 h 29"/>
                  <a:gd name="T14" fmla="*/ 25 w 29"/>
                  <a:gd name="T15" fmla="*/ 25 h 29"/>
                  <a:gd name="T16" fmla="*/ 29 w 29"/>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4"/>
                    </a:moveTo>
                    <a:cubicBezTo>
                      <a:pt x="29" y="10"/>
                      <a:pt x="28" y="7"/>
                      <a:pt x="25" y="4"/>
                    </a:cubicBezTo>
                    <a:cubicBezTo>
                      <a:pt x="22" y="1"/>
                      <a:pt x="18" y="0"/>
                      <a:pt x="14" y="0"/>
                    </a:cubicBezTo>
                    <a:cubicBezTo>
                      <a:pt x="10" y="0"/>
                      <a:pt x="7" y="1"/>
                      <a:pt x="4" y="4"/>
                    </a:cubicBezTo>
                    <a:cubicBezTo>
                      <a:pt x="1" y="7"/>
                      <a:pt x="0" y="10"/>
                      <a:pt x="0" y="14"/>
                    </a:cubicBezTo>
                    <a:cubicBezTo>
                      <a:pt x="0" y="18"/>
                      <a:pt x="1" y="22"/>
                      <a:pt x="4" y="25"/>
                    </a:cubicBezTo>
                    <a:cubicBezTo>
                      <a:pt x="7" y="28"/>
                      <a:pt x="10" y="29"/>
                      <a:pt x="14" y="29"/>
                    </a:cubicBezTo>
                    <a:cubicBezTo>
                      <a:pt x="18" y="29"/>
                      <a:pt x="22" y="28"/>
                      <a:pt x="25" y="25"/>
                    </a:cubicBezTo>
                    <a:cubicBezTo>
                      <a:pt x="28" y="22"/>
                      <a:pt x="29" y="18"/>
                      <a:pt x="29" y="1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grpSp>
        <p:sp>
          <p:nvSpPr>
            <p:cNvPr id="944" name="ZoneTexte 943">
              <a:extLst>
                <a:ext uri="{FF2B5EF4-FFF2-40B4-BE49-F238E27FC236}">
                  <a16:creationId xmlns:a16="http://schemas.microsoft.com/office/drawing/2014/main" id="{72A34E1A-D547-43DF-A673-4C2218C4C201}"/>
                </a:ext>
              </a:extLst>
            </p:cNvPr>
            <p:cNvSpPr txBox="1"/>
            <p:nvPr/>
          </p:nvSpPr>
          <p:spPr>
            <a:xfrm>
              <a:off x="665061" y="4589650"/>
              <a:ext cx="270251" cy="276999"/>
            </a:xfrm>
            <a:prstGeom prst="rect">
              <a:avLst/>
            </a:prstGeom>
            <a:noFill/>
          </p:spPr>
          <p:txBody>
            <a:bodyPr wrap="none" rtlCol="0">
              <a:spAutoFit/>
            </a:bodyPr>
            <a:lstStyle/>
            <a:p>
              <a:pPr algn="ctr"/>
              <a:r>
                <a:rPr lang="fr-FR" sz="1200" dirty="0"/>
                <a:t>0</a:t>
              </a:r>
            </a:p>
          </p:txBody>
        </p:sp>
        <p:sp>
          <p:nvSpPr>
            <p:cNvPr id="945" name="ZoneTexte 944">
              <a:extLst>
                <a:ext uri="{FF2B5EF4-FFF2-40B4-BE49-F238E27FC236}">
                  <a16:creationId xmlns:a16="http://schemas.microsoft.com/office/drawing/2014/main" id="{66C87DAE-AC8C-4373-9656-39DD9EC43F03}"/>
                </a:ext>
              </a:extLst>
            </p:cNvPr>
            <p:cNvSpPr txBox="1"/>
            <p:nvPr/>
          </p:nvSpPr>
          <p:spPr>
            <a:xfrm>
              <a:off x="755257" y="4589650"/>
              <a:ext cx="270251" cy="276999"/>
            </a:xfrm>
            <a:prstGeom prst="rect">
              <a:avLst/>
            </a:prstGeom>
            <a:noFill/>
          </p:spPr>
          <p:txBody>
            <a:bodyPr wrap="none" rtlCol="0">
              <a:spAutoFit/>
            </a:bodyPr>
            <a:lstStyle/>
            <a:p>
              <a:pPr algn="ctr"/>
              <a:r>
                <a:rPr lang="fr-FR" sz="1200" dirty="0"/>
                <a:t>4</a:t>
              </a:r>
            </a:p>
          </p:txBody>
        </p:sp>
        <p:sp>
          <p:nvSpPr>
            <p:cNvPr id="946" name="ZoneTexte 945">
              <a:extLst>
                <a:ext uri="{FF2B5EF4-FFF2-40B4-BE49-F238E27FC236}">
                  <a16:creationId xmlns:a16="http://schemas.microsoft.com/office/drawing/2014/main" id="{2726E972-4BCB-416C-8BD0-222D893BD457}"/>
                </a:ext>
              </a:extLst>
            </p:cNvPr>
            <p:cNvSpPr txBox="1"/>
            <p:nvPr/>
          </p:nvSpPr>
          <p:spPr>
            <a:xfrm>
              <a:off x="914258" y="4589650"/>
              <a:ext cx="355837" cy="276999"/>
            </a:xfrm>
            <a:prstGeom prst="rect">
              <a:avLst/>
            </a:prstGeom>
            <a:noFill/>
          </p:spPr>
          <p:txBody>
            <a:bodyPr wrap="none" rtlCol="0">
              <a:spAutoFit/>
            </a:bodyPr>
            <a:lstStyle/>
            <a:p>
              <a:pPr algn="ctr"/>
              <a:r>
                <a:rPr lang="fr-FR" sz="1200" dirty="0"/>
                <a:t>12</a:t>
              </a:r>
            </a:p>
          </p:txBody>
        </p:sp>
        <p:sp>
          <p:nvSpPr>
            <p:cNvPr id="947" name="ZoneTexte 946">
              <a:extLst>
                <a:ext uri="{FF2B5EF4-FFF2-40B4-BE49-F238E27FC236}">
                  <a16:creationId xmlns:a16="http://schemas.microsoft.com/office/drawing/2014/main" id="{7319E1A6-CEA1-44E2-A66F-BF955858EEB4}"/>
                </a:ext>
              </a:extLst>
            </p:cNvPr>
            <p:cNvSpPr txBox="1"/>
            <p:nvPr/>
          </p:nvSpPr>
          <p:spPr>
            <a:xfrm>
              <a:off x="1173918" y="4589650"/>
              <a:ext cx="355837" cy="276999"/>
            </a:xfrm>
            <a:prstGeom prst="rect">
              <a:avLst/>
            </a:prstGeom>
            <a:noFill/>
          </p:spPr>
          <p:txBody>
            <a:bodyPr wrap="none" rtlCol="0">
              <a:spAutoFit/>
            </a:bodyPr>
            <a:lstStyle/>
            <a:p>
              <a:pPr algn="ctr"/>
              <a:r>
                <a:rPr lang="fr-FR" sz="1200" dirty="0"/>
                <a:t>24</a:t>
              </a:r>
            </a:p>
          </p:txBody>
        </p:sp>
        <p:sp>
          <p:nvSpPr>
            <p:cNvPr id="948" name="ZoneTexte 947">
              <a:extLst>
                <a:ext uri="{FF2B5EF4-FFF2-40B4-BE49-F238E27FC236}">
                  <a16:creationId xmlns:a16="http://schemas.microsoft.com/office/drawing/2014/main" id="{39608CC0-9DB3-4FC6-AF21-1232C6C4A7DB}"/>
                </a:ext>
              </a:extLst>
            </p:cNvPr>
            <p:cNvSpPr txBox="1"/>
            <p:nvPr/>
          </p:nvSpPr>
          <p:spPr>
            <a:xfrm>
              <a:off x="1757907" y="4589650"/>
              <a:ext cx="355837" cy="276999"/>
            </a:xfrm>
            <a:prstGeom prst="rect">
              <a:avLst/>
            </a:prstGeom>
            <a:noFill/>
          </p:spPr>
          <p:txBody>
            <a:bodyPr wrap="none" rtlCol="0">
              <a:spAutoFit/>
            </a:bodyPr>
            <a:lstStyle/>
            <a:p>
              <a:pPr algn="ctr"/>
              <a:r>
                <a:rPr lang="fr-FR" sz="1200" dirty="0"/>
                <a:t>48</a:t>
              </a:r>
            </a:p>
          </p:txBody>
        </p:sp>
        <p:sp>
          <p:nvSpPr>
            <p:cNvPr id="949" name="ZoneTexte 948">
              <a:extLst>
                <a:ext uri="{FF2B5EF4-FFF2-40B4-BE49-F238E27FC236}">
                  <a16:creationId xmlns:a16="http://schemas.microsoft.com/office/drawing/2014/main" id="{F0F8D57E-818F-4A25-A3A8-9204DBC76CC1}"/>
                </a:ext>
              </a:extLst>
            </p:cNvPr>
            <p:cNvSpPr txBox="1"/>
            <p:nvPr/>
          </p:nvSpPr>
          <p:spPr>
            <a:xfrm>
              <a:off x="2308949" y="4589650"/>
              <a:ext cx="355837" cy="276999"/>
            </a:xfrm>
            <a:prstGeom prst="rect">
              <a:avLst/>
            </a:prstGeom>
            <a:noFill/>
          </p:spPr>
          <p:txBody>
            <a:bodyPr wrap="none" rtlCol="0">
              <a:spAutoFit/>
            </a:bodyPr>
            <a:lstStyle/>
            <a:p>
              <a:pPr algn="ctr"/>
              <a:r>
                <a:rPr lang="fr-FR" sz="1200" dirty="0"/>
                <a:t>72</a:t>
              </a:r>
            </a:p>
          </p:txBody>
        </p:sp>
        <p:sp>
          <p:nvSpPr>
            <p:cNvPr id="950" name="ZoneTexte 949">
              <a:extLst>
                <a:ext uri="{FF2B5EF4-FFF2-40B4-BE49-F238E27FC236}">
                  <a16:creationId xmlns:a16="http://schemas.microsoft.com/office/drawing/2014/main" id="{A4290E49-1128-4F63-ADB4-3BF14A5FFDE0}"/>
                </a:ext>
              </a:extLst>
            </p:cNvPr>
            <p:cNvSpPr txBox="1"/>
            <p:nvPr/>
          </p:nvSpPr>
          <p:spPr>
            <a:xfrm>
              <a:off x="2878744" y="4589650"/>
              <a:ext cx="355837" cy="276999"/>
            </a:xfrm>
            <a:prstGeom prst="rect">
              <a:avLst/>
            </a:prstGeom>
            <a:noFill/>
          </p:spPr>
          <p:txBody>
            <a:bodyPr wrap="none" rtlCol="0">
              <a:spAutoFit/>
            </a:bodyPr>
            <a:lstStyle/>
            <a:p>
              <a:pPr algn="ctr"/>
              <a:r>
                <a:rPr lang="fr-FR" sz="1200" dirty="0"/>
                <a:t>96</a:t>
              </a:r>
            </a:p>
          </p:txBody>
        </p:sp>
        <p:sp>
          <p:nvSpPr>
            <p:cNvPr id="959" name="ZoneTexte 958">
              <a:extLst>
                <a:ext uri="{FF2B5EF4-FFF2-40B4-BE49-F238E27FC236}">
                  <a16:creationId xmlns:a16="http://schemas.microsoft.com/office/drawing/2014/main" id="{595B5F4A-A67B-4405-995B-5617BB14EA70}"/>
                </a:ext>
              </a:extLst>
            </p:cNvPr>
            <p:cNvSpPr txBox="1"/>
            <p:nvPr/>
          </p:nvSpPr>
          <p:spPr>
            <a:xfrm>
              <a:off x="1545503" y="4753372"/>
              <a:ext cx="901208" cy="276999"/>
            </a:xfrm>
            <a:prstGeom prst="rect">
              <a:avLst/>
            </a:prstGeom>
            <a:noFill/>
          </p:spPr>
          <p:txBody>
            <a:bodyPr wrap="none" rtlCol="0">
              <a:spAutoFit/>
            </a:bodyPr>
            <a:lstStyle/>
            <a:p>
              <a:pPr algn="ctr"/>
              <a:r>
                <a:rPr lang="fr-FR" sz="1200" b="1" dirty="0"/>
                <a:t>Semaines</a:t>
              </a:r>
            </a:p>
          </p:txBody>
        </p:sp>
        <p:sp>
          <p:nvSpPr>
            <p:cNvPr id="961" name="ZoneTexte 960">
              <a:extLst>
                <a:ext uri="{FF2B5EF4-FFF2-40B4-BE49-F238E27FC236}">
                  <a16:creationId xmlns:a16="http://schemas.microsoft.com/office/drawing/2014/main" id="{E766C4BF-6133-4165-BFC8-6384437D31CB}"/>
                </a:ext>
              </a:extLst>
            </p:cNvPr>
            <p:cNvSpPr txBox="1"/>
            <p:nvPr/>
          </p:nvSpPr>
          <p:spPr>
            <a:xfrm>
              <a:off x="305030" y="3991595"/>
              <a:ext cx="355837" cy="276999"/>
            </a:xfrm>
            <a:prstGeom prst="rect">
              <a:avLst/>
            </a:prstGeom>
            <a:noFill/>
          </p:spPr>
          <p:txBody>
            <a:bodyPr wrap="none" rtlCol="0">
              <a:spAutoFit/>
            </a:bodyPr>
            <a:lstStyle/>
            <a:p>
              <a:pPr algn="r"/>
              <a:r>
                <a:rPr lang="fr-FR" sz="1200" dirty="0"/>
                <a:t>10</a:t>
              </a:r>
            </a:p>
          </p:txBody>
        </p:sp>
        <p:sp>
          <p:nvSpPr>
            <p:cNvPr id="963" name="ZoneTexte 962">
              <a:extLst>
                <a:ext uri="{FF2B5EF4-FFF2-40B4-BE49-F238E27FC236}">
                  <a16:creationId xmlns:a16="http://schemas.microsoft.com/office/drawing/2014/main" id="{0B65130E-BF03-4DE6-925D-7DA4E49B614A}"/>
                </a:ext>
              </a:extLst>
            </p:cNvPr>
            <p:cNvSpPr txBox="1"/>
            <p:nvPr/>
          </p:nvSpPr>
          <p:spPr>
            <a:xfrm>
              <a:off x="305030" y="3696893"/>
              <a:ext cx="355837" cy="276999"/>
            </a:xfrm>
            <a:prstGeom prst="rect">
              <a:avLst/>
            </a:prstGeom>
            <a:noFill/>
          </p:spPr>
          <p:txBody>
            <a:bodyPr wrap="none" rtlCol="0">
              <a:spAutoFit/>
            </a:bodyPr>
            <a:lstStyle/>
            <a:p>
              <a:pPr algn="r"/>
              <a:r>
                <a:rPr lang="fr-FR" sz="1200" dirty="0"/>
                <a:t>20</a:t>
              </a:r>
            </a:p>
          </p:txBody>
        </p:sp>
        <p:sp>
          <p:nvSpPr>
            <p:cNvPr id="964" name="ZoneTexte 963">
              <a:extLst>
                <a:ext uri="{FF2B5EF4-FFF2-40B4-BE49-F238E27FC236}">
                  <a16:creationId xmlns:a16="http://schemas.microsoft.com/office/drawing/2014/main" id="{0C396AB5-CC27-4669-A6EA-ECE9D2F98445}"/>
                </a:ext>
              </a:extLst>
            </p:cNvPr>
            <p:cNvSpPr txBox="1"/>
            <p:nvPr/>
          </p:nvSpPr>
          <p:spPr>
            <a:xfrm>
              <a:off x="305030" y="3402192"/>
              <a:ext cx="355837" cy="276999"/>
            </a:xfrm>
            <a:prstGeom prst="rect">
              <a:avLst/>
            </a:prstGeom>
            <a:noFill/>
          </p:spPr>
          <p:txBody>
            <a:bodyPr wrap="none" rtlCol="0">
              <a:spAutoFit/>
            </a:bodyPr>
            <a:lstStyle/>
            <a:p>
              <a:pPr algn="r"/>
              <a:r>
                <a:rPr lang="fr-FR" sz="1200" dirty="0"/>
                <a:t>30</a:t>
              </a:r>
            </a:p>
          </p:txBody>
        </p:sp>
        <p:sp>
          <p:nvSpPr>
            <p:cNvPr id="965" name="ZoneTexte 964">
              <a:extLst>
                <a:ext uri="{FF2B5EF4-FFF2-40B4-BE49-F238E27FC236}">
                  <a16:creationId xmlns:a16="http://schemas.microsoft.com/office/drawing/2014/main" id="{FF7D6990-D1D5-4894-B81A-1437DD11CB7A}"/>
                </a:ext>
              </a:extLst>
            </p:cNvPr>
            <p:cNvSpPr txBox="1"/>
            <p:nvPr/>
          </p:nvSpPr>
          <p:spPr>
            <a:xfrm>
              <a:off x="305030" y="3107491"/>
              <a:ext cx="355837" cy="276999"/>
            </a:xfrm>
            <a:prstGeom prst="rect">
              <a:avLst/>
            </a:prstGeom>
            <a:noFill/>
          </p:spPr>
          <p:txBody>
            <a:bodyPr wrap="none" rtlCol="0">
              <a:spAutoFit/>
            </a:bodyPr>
            <a:lstStyle/>
            <a:p>
              <a:pPr algn="r"/>
              <a:r>
                <a:rPr lang="fr-FR" sz="1200" dirty="0"/>
                <a:t>40</a:t>
              </a:r>
            </a:p>
          </p:txBody>
        </p:sp>
        <p:sp>
          <p:nvSpPr>
            <p:cNvPr id="966" name="ZoneTexte 965">
              <a:extLst>
                <a:ext uri="{FF2B5EF4-FFF2-40B4-BE49-F238E27FC236}">
                  <a16:creationId xmlns:a16="http://schemas.microsoft.com/office/drawing/2014/main" id="{2C0DDF8E-5EA7-46F6-B56C-E6218BE956F4}"/>
                </a:ext>
              </a:extLst>
            </p:cNvPr>
            <p:cNvSpPr txBox="1"/>
            <p:nvPr/>
          </p:nvSpPr>
          <p:spPr>
            <a:xfrm>
              <a:off x="305030" y="2812790"/>
              <a:ext cx="355837" cy="276999"/>
            </a:xfrm>
            <a:prstGeom prst="rect">
              <a:avLst/>
            </a:prstGeom>
            <a:noFill/>
          </p:spPr>
          <p:txBody>
            <a:bodyPr wrap="none" rtlCol="0">
              <a:spAutoFit/>
            </a:bodyPr>
            <a:lstStyle/>
            <a:p>
              <a:pPr algn="r"/>
              <a:r>
                <a:rPr lang="fr-FR" sz="1200" dirty="0"/>
                <a:t>50</a:t>
              </a:r>
            </a:p>
          </p:txBody>
        </p:sp>
        <p:sp>
          <p:nvSpPr>
            <p:cNvPr id="968" name="ZoneTexte 967">
              <a:extLst>
                <a:ext uri="{FF2B5EF4-FFF2-40B4-BE49-F238E27FC236}">
                  <a16:creationId xmlns:a16="http://schemas.microsoft.com/office/drawing/2014/main" id="{655AD2D4-349F-4AE4-9292-E53F7CD913A5}"/>
                </a:ext>
              </a:extLst>
            </p:cNvPr>
            <p:cNvSpPr txBox="1"/>
            <p:nvPr/>
          </p:nvSpPr>
          <p:spPr>
            <a:xfrm>
              <a:off x="1280256" y="2581128"/>
              <a:ext cx="1441696" cy="276999"/>
            </a:xfrm>
            <a:prstGeom prst="rect">
              <a:avLst/>
            </a:prstGeom>
            <a:noFill/>
          </p:spPr>
          <p:txBody>
            <a:bodyPr wrap="none" rtlCol="0">
              <a:spAutoFit/>
            </a:bodyPr>
            <a:lstStyle/>
            <a:p>
              <a:pPr algn="ctr"/>
              <a:r>
                <a:rPr lang="fr-FR" sz="1200" b="1" dirty="0"/>
                <a:t>Médiane (Q1, Q3)</a:t>
              </a:r>
            </a:p>
          </p:txBody>
        </p:sp>
        <p:sp>
          <p:nvSpPr>
            <p:cNvPr id="969" name="ZoneTexte 968">
              <a:extLst>
                <a:ext uri="{FF2B5EF4-FFF2-40B4-BE49-F238E27FC236}">
                  <a16:creationId xmlns:a16="http://schemas.microsoft.com/office/drawing/2014/main" id="{9C8C158B-19DA-4320-B4E8-039A2BC29224}"/>
                </a:ext>
              </a:extLst>
            </p:cNvPr>
            <p:cNvSpPr txBox="1"/>
            <p:nvPr/>
          </p:nvSpPr>
          <p:spPr>
            <a:xfrm>
              <a:off x="488023" y="2635351"/>
              <a:ext cx="321497" cy="276999"/>
            </a:xfrm>
            <a:prstGeom prst="rect">
              <a:avLst/>
            </a:prstGeom>
            <a:noFill/>
          </p:spPr>
          <p:txBody>
            <a:bodyPr wrap="none" rtlCol="0">
              <a:spAutoFit/>
            </a:bodyPr>
            <a:lstStyle/>
            <a:p>
              <a:pPr algn="ctr"/>
              <a:r>
                <a:rPr lang="fr-FR" sz="1200" b="1" dirty="0"/>
                <a:t>%</a:t>
              </a:r>
            </a:p>
          </p:txBody>
        </p:sp>
      </p:grpSp>
      <p:sp>
        <p:nvSpPr>
          <p:cNvPr id="977" name="ZoneTexte 976">
            <a:extLst>
              <a:ext uri="{FF2B5EF4-FFF2-40B4-BE49-F238E27FC236}">
                <a16:creationId xmlns:a16="http://schemas.microsoft.com/office/drawing/2014/main" id="{D9B02B01-5546-41AB-944D-096CEA58F525}"/>
              </a:ext>
            </a:extLst>
          </p:cNvPr>
          <p:cNvSpPr txBox="1"/>
          <p:nvPr/>
        </p:nvSpPr>
        <p:spPr>
          <a:xfrm>
            <a:off x="3447850" y="5248714"/>
            <a:ext cx="355837" cy="276999"/>
          </a:xfrm>
          <a:prstGeom prst="rect">
            <a:avLst/>
          </a:prstGeom>
          <a:noFill/>
        </p:spPr>
        <p:txBody>
          <a:bodyPr wrap="none" rtlCol="0">
            <a:spAutoFit/>
          </a:bodyPr>
          <a:lstStyle/>
          <a:p>
            <a:pPr algn="ctr"/>
            <a:r>
              <a:rPr lang="fr-FR" sz="1200" dirty="0"/>
              <a:t>35</a:t>
            </a:r>
          </a:p>
        </p:txBody>
      </p:sp>
      <p:sp>
        <p:nvSpPr>
          <p:cNvPr id="979" name="ZoneTexte 978">
            <a:extLst>
              <a:ext uri="{FF2B5EF4-FFF2-40B4-BE49-F238E27FC236}">
                <a16:creationId xmlns:a16="http://schemas.microsoft.com/office/drawing/2014/main" id="{5CF163FC-A52B-47BE-8AA2-710926187400}"/>
              </a:ext>
            </a:extLst>
          </p:cNvPr>
          <p:cNvSpPr txBox="1"/>
          <p:nvPr/>
        </p:nvSpPr>
        <p:spPr>
          <a:xfrm>
            <a:off x="3784204" y="5248714"/>
            <a:ext cx="355837" cy="276999"/>
          </a:xfrm>
          <a:prstGeom prst="rect">
            <a:avLst/>
          </a:prstGeom>
          <a:noFill/>
        </p:spPr>
        <p:txBody>
          <a:bodyPr wrap="none" rtlCol="0">
            <a:spAutoFit/>
          </a:bodyPr>
          <a:lstStyle/>
          <a:p>
            <a:pPr algn="ctr"/>
            <a:r>
              <a:rPr lang="fr-FR" sz="1200" dirty="0"/>
              <a:t>34</a:t>
            </a:r>
          </a:p>
        </p:txBody>
      </p:sp>
      <p:sp>
        <p:nvSpPr>
          <p:cNvPr id="980" name="ZoneTexte 979">
            <a:extLst>
              <a:ext uri="{FF2B5EF4-FFF2-40B4-BE49-F238E27FC236}">
                <a16:creationId xmlns:a16="http://schemas.microsoft.com/office/drawing/2014/main" id="{9CC5C720-9F0D-4AFE-BBCC-EDF2B0429204}"/>
              </a:ext>
            </a:extLst>
          </p:cNvPr>
          <p:cNvSpPr txBox="1"/>
          <p:nvPr/>
        </p:nvSpPr>
        <p:spPr>
          <a:xfrm>
            <a:off x="4043864" y="5248714"/>
            <a:ext cx="355837" cy="276999"/>
          </a:xfrm>
          <a:prstGeom prst="rect">
            <a:avLst/>
          </a:prstGeom>
          <a:noFill/>
        </p:spPr>
        <p:txBody>
          <a:bodyPr wrap="none" rtlCol="0">
            <a:spAutoFit/>
          </a:bodyPr>
          <a:lstStyle/>
          <a:p>
            <a:pPr algn="ctr"/>
            <a:r>
              <a:rPr lang="fr-FR" sz="1200" dirty="0"/>
              <a:t>33</a:t>
            </a:r>
          </a:p>
        </p:txBody>
      </p:sp>
      <p:sp>
        <p:nvSpPr>
          <p:cNvPr id="981" name="ZoneTexte 980">
            <a:extLst>
              <a:ext uri="{FF2B5EF4-FFF2-40B4-BE49-F238E27FC236}">
                <a16:creationId xmlns:a16="http://schemas.microsoft.com/office/drawing/2014/main" id="{0FBB3414-D263-4305-8356-A4DC35254F64}"/>
              </a:ext>
            </a:extLst>
          </p:cNvPr>
          <p:cNvSpPr txBox="1"/>
          <p:nvPr/>
        </p:nvSpPr>
        <p:spPr>
          <a:xfrm>
            <a:off x="4627852" y="5248714"/>
            <a:ext cx="355837" cy="276999"/>
          </a:xfrm>
          <a:prstGeom prst="rect">
            <a:avLst/>
          </a:prstGeom>
          <a:noFill/>
        </p:spPr>
        <p:txBody>
          <a:bodyPr wrap="none" rtlCol="0">
            <a:spAutoFit/>
          </a:bodyPr>
          <a:lstStyle/>
          <a:p>
            <a:pPr algn="ctr"/>
            <a:r>
              <a:rPr lang="fr-FR" sz="1200" dirty="0"/>
              <a:t>29</a:t>
            </a:r>
          </a:p>
        </p:txBody>
      </p:sp>
      <p:sp>
        <p:nvSpPr>
          <p:cNvPr id="982" name="ZoneTexte 981">
            <a:extLst>
              <a:ext uri="{FF2B5EF4-FFF2-40B4-BE49-F238E27FC236}">
                <a16:creationId xmlns:a16="http://schemas.microsoft.com/office/drawing/2014/main" id="{925D6B45-7C8D-407D-8930-E7CED847D86E}"/>
              </a:ext>
            </a:extLst>
          </p:cNvPr>
          <p:cNvSpPr txBox="1"/>
          <p:nvPr/>
        </p:nvSpPr>
        <p:spPr>
          <a:xfrm>
            <a:off x="5178894" y="5248714"/>
            <a:ext cx="355837" cy="276999"/>
          </a:xfrm>
          <a:prstGeom prst="rect">
            <a:avLst/>
          </a:prstGeom>
          <a:noFill/>
        </p:spPr>
        <p:txBody>
          <a:bodyPr wrap="none" rtlCol="0">
            <a:spAutoFit/>
          </a:bodyPr>
          <a:lstStyle/>
          <a:p>
            <a:pPr algn="ctr"/>
            <a:r>
              <a:rPr lang="fr-FR" sz="1200" dirty="0"/>
              <a:t>24</a:t>
            </a:r>
          </a:p>
        </p:txBody>
      </p:sp>
      <p:sp>
        <p:nvSpPr>
          <p:cNvPr id="983" name="ZoneTexte 982">
            <a:extLst>
              <a:ext uri="{FF2B5EF4-FFF2-40B4-BE49-F238E27FC236}">
                <a16:creationId xmlns:a16="http://schemas.microsoft.com/office/drawing/2014/main" id="{0577FD94-2E19-4467-A5B7-BDDBEDCF2B61}"/>
              </a:ext>
            </a:extLst>
          </p:cNvPr>
          <p:cNvSpPr txBox="1"/>
          <p:nvPr/>
        </p:nvSpPr>
        <p:spPr>
          <a:xfrm>
            <a:off x="5748690" y="5248714"/>
            <a:ext cx="355837" cy="276999"/>
          </a:xfrm>
          <a:prstGeom prst="rect">
            <a:avLst/>
          </a:prstGeom>
          <a:noFill/>
        </p:spPr>
        <p:txBody>
          <a:bodyPr wrap="none" rtlCol="0">
            <a:spAutoFit/>
          </a:bodyPr>
          <a:lstStyle/>
          <a:p>
            <a:pPr algn="ctr"/>
            <a:r>
              <a:rPr lang="fr-FR" sz="1200" dirty="0"/>
              <a:t>22</a:t>
            </a:r>
          </a:p>
        </p:txBody>
      </p:sp>
      <p:sp>
        <p:nvSpPr>
          <p:cNvPr id="986" name="ZoneTexte 985">
            <a:extLst>
              <a:ext uri="{FF2B5EF4-FFF2-40B4-BE49-F238E27FC236}">
                <a16:creationId xmlns:a16="http://schemas.microsoft.com/office/drawing/2014/main" id="{3F229B1C-C4D5-4007-BB77-A0541C92052C}"/>
              </a:ext>
            </a:extLst>
          </p:cNvPr>
          <p:cNvSpPr txBox="1"/>
          <p:nvPr/>
        </p:nvSpPr>
        <p:spPr>
          <a:xfrm>
            <a:off x="4761052" y="1882917"/>
            <a:ext cx="2603790"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 des cellules CD4+ et CD8+ </a:t>
            </a:r>
            <a:br>
              <a:rPr lang="fr-FR" sz="1600" b="1" dirty="0">
                <a:solidFill>
                  <a:srgbClr val="0070C0"/>
                </a:solidFill>
                <a:latin typeface="Calibri" panose="020F0502020204030204" pitchFamily="34" charset="0"/>
                <a:cs typeface="Calibri" panose="020F0502020204030204" pitchFamily="34" charset="0"/>
              </a:rPr>
            </a:br>
            <a:r>
              <a:rPr lang="fr-FR" sz="1600" b="1" dirty="0">
                <a:solidFill>
                  <a:srgbClr val="0070C0"/>
                </a:solidFill>
                <a:latin typeface="Calibri" panose="020F0502020204030204" pitchFamily="34" charset="0"/>
                <a:cs typeface="Calibri" panose="020F0502020204030204" pitchFamily="34" charset="0"/>
              </a:rPr>
              <a:t>exprimant CD160</a:t>
            </a:r>
          </a:p>
        </p:txBody>
      </p:sp>
      <p:sp>
        <p:nvSpPr>
          <p:cNvPr id="992" name="ZoneTexte 991">
            <a:extLst>
              <a:ext uri="{FF2B5EF4-FFF2-40B4-BE49-F238E27FC236}">
                <a16:creationId xmlns:a16="http://schemas.microsoft.com/office/drawing/2014/main" id="{71A8A8A7-C11A-4956-9910-F153BDB7215E}"/>
              </a:ext>
            </a:extLst>
          </p:cNvPr>
          <p:cNvSpPr txBox="1"/>
          <p:nvPr/>
        </p:nvSpPr>
        <p:spPr>
          <a:xfrm>
            <a:off x="244560" y="5051776"/>
            <a:ext cx="1863011" cy="276999"/>
          </a:xfrm>
          <a:prstGeom prst="rect">
            <a:avLst/>
          </a:prstGeom>
          <a:noFill/>
        </p:spPr>
        <p:txBody>
          <a:bodyPr wrap="none" rtlCol="0">
            <a:spAutoFit/>
          </a:bodyPr>
          <a:lstStyle/>
          <a:p>
            <a:pPr algn="ctr"/>
            <a:r>
              <a:rPr lang="fr-FR" sz="1200" dirty="0"/>
              <a:t>N contribuant à l’analyse</a:t>
            </a:r>
          </a:p>
        </p:txBody>
      </p:sp>
      <p:grpSp>
        <p:nvGrpSpPr>
          <p:cNvPr id="6" name="Groupe 5">
            <a:extLst>
              <a:ext uri="{FF2B5EF4-FFF2-40B4-BE49-F238E27FC236}">
                <a16:creationId xmlns:a16="http://schemas.microsoft.com/office/drawing/2014/main" id="{58C473F8-E055-49B3-B1A4-A1E5C17AA639}"/>
              </a:ext>
            </a:extLst>
          </p:cNvPr>
          <p:cNvGrpSpPr/>
          <p:nvPr/>
        </p:nvGrpSpPr>
        <p:grpSpPr>
          <a:xfrm>
            <a:off x="3174976" y="2581128"/>
            <a:ext cx="2929551" cy="2449243"/>
            <a:chOff x="3174976" y="2581128"/>
            <a:chExt cx="2929551" cy="2449243"/>
          </a:xfrm>
        </p:grpSpPr>
        <p:grpSp>
          <p:nvGrpSpPr>
            <p:cNvPr id="942" name="Groupe 941">
              <a:extLst>
                <a:ext uri="{FF2B5EF4-FFF2-40B4-BE49-F238E27FC236}">
                  <a16:creationId xmlns:a16="http://schemas.microsoft.com/office/drawing/2014/main" id="{CB97D143-B411-4812-ABB4-09447398EB82}"/>
                </a:ext>
              </a:extLst>
            </p:cNvPr>
            <p:cNvGrpSpPr/>
            <p:nvPr/>
          </p:nvGrpSpPr>
          <p:grpSpPr>
            <a:xfrm>
              <a:off x="3482471" y="2852525"/>
              <a:ext cx="2501535" cy="1734868"/>
              <a:chOff x="4830763" y="2124076"/>
              <a:chExt cx="2817813" cy="1954213"/>
            </a:xfrm>
          </p:grpSpPr>
          <p:sp>
            <p:nvSpPr>
              <p:cNvPr id="741" name="Freeform 5">
                <a:extLst>
                  <a:ext uri="{FF2B5EF4-FFF2-40B4-BE49-F238E27FC236}">
                    <a16:creationId xmlns:a16="http://schemas.microsoft.com/office/drawing/2014/main" id="{22E66639-9783-4556-BA71-F66D0C4B7C41}"/>
                  </a:ext>
                </a:extLst>
              </p:cNvPr>
              <p:cNvSpPr>
                <a:spLocks/>
              </p:cNvSpPr>
              <p:nvPr/>
            </p:nvSpPr>
            <p:spPr bwMode="auto">
              <a:xfrm>
                <a:off x="4910138" y="2124076"/>
                <a:ext cx="2738438" cy="1874838"/>
              </a:xfrm>
              <a:custGeom>
                <a:avLst/>
                <a:gdLst>
                  <a:gd name="T0" fmla="*/ 1725 w 1725"/>
                  <a:gd name="T1" fmla="*/ 1181 h 1181"/>
                  <a:gd name="T2" fmla="*/ 0 w 1725"/>
                  <a:gd name="T3" fmla="*/ 1181 h 1181"/>
                  <a:gd name="T4" fmla="*/ 0 w 1725"/>
                  <a:gd name="T5" fmla="*/ 0 h 1181"/>
                </a:gdLst>
                <a:ahLst/>
                <a:cxnLst>
                  <a:cxn ang="0">
                    <a:pos x="T0" y="T1"/>
                  </a:cxn>
                  <a:cxn ang="0">
                    <a:pos x="T2" y="T3"/>
                  </a:cxn>
                  <a:cxn ang="0">
                    <a:pos x="T4" y="T5"/>
                  </a:cxn>
                </a:cxnLst>
                <a:rect l="0" t="0" r="r" b="b"/>
                <a:pathLst>
                  <a:path w="1725" h="1181">
                    <a:moveTo>
                      <a:pt x="1725" y="1181"/>
                    </a:moveTo>
                    <a:lnTo>
                      <a:pt x="0" y="1181"/>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8" name="Line 12">
                <a:extLst>
                  <a:ext uri="{FF2B5EF4-FFF2-40B4-BE49-F238E27FC236}">
                    <a16:creationId xmlns:a16="http://schemas.microsoft.com/office/drawing/2014/main" id="{D7CA46B8-2871-4B3A-AC23-449CC4A09C3F}"/>
                  </a:ext>
                </a:extLst>
              </p:cNvPr>
              <p:cNvSpPr>
                <a:spLocks noChangeShapeType="1"/>
              </p:cNvSpPr>
              <p:nvPr/>
            </p:nvSpPr>
            <p:spPr bwMode="auto">
              <a:xfrm flipV="1">
                <a:off x="6308725"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9" name="Line 13">
                <a:extLst>
                  <a:ext uri="{FF2B5EF4-FFF2-40B4-BE49-F238E27FC236}">
                    <a16:creationId xmlns:a16="http://schemas.microsoft.com/office/drawing/2014/main" id="{DBF64724-94B1-410A-B9F7-1102BEF06E13}"/>
                  </a:ext>
                </a:extLst>
              </p:cNvPr>
              <p:cNvSpPr>
                <a:spLocks noChangeShapeType="1"/>
              </p:cNvSpPr>
              <p:nvPr/>
            </p:nvSpPr>
            <p:spPr bwMode="auto">
              <a:xfrm flipV="1">
                <a:off x="693420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0" name="Line 14">
                <a:extLst>
                  <a:ext uri="{FF2B5EF4-FFF2-40B4-BE49-F238E27FC236}">
                    <a16:creationId xmlns:a16="http://schemas.microsoft.com/office/drawing/2014/main" id="{84BEBA9A-95C4-4E90-8EAB-B9AE39CD852B}"/>
                  </a:ext>
                </a:extLst>
              </p:cNvPr>
              <p:cNvSpPr>
                <a:spLocks noChangeShapeType="1"/>
              </p:cNvSpPr>
              <p:nvPr/>
            </p:nvSpPr>
            <p:spPr bwMode="auto">
              <a:xfrm flipV="1">
                <a:off x="7559675"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5" name="Line 19">
                <a:extLst>
                  <a:ext uri="{FF2B5EF4-FFF2-40B4-BE49-F238E27FC236}">
                    <a16:creationId xmlns:a16="http://schemas.microsoft.com/office/drawing/2014/main" id="{4B563694-BDCD-48D4-827E-60AF1843D72D}"/>
                  </a:ext>
                </a:extLst>
              </p:cNvPr>
              <p:cNvSpPr>
                <a:spLocks noChangeShapeType="1"/>
              </p:cNvSpPr>
              <p:nvPr/>
            </p:nvSpPr>
            <p:spPr bwMode="auto">
              <a:xfrm flipV="1">
                <a:off x="535305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6" name="Line 20">
                <a:extLst>
                  <a:ext uri="{FF2B5EF4-FFF2-40B4-BE49-F238E27FC236}">
                    <a16:creationId xmlns:a16="http://schemas.microsoft.com/office/drawing/2014/main" id="{46F22A49-C584-4A42-AB7F-AA8E45E8308A}"/>
                  </a:ext>
                </a:extLst>
              </p:cNvPr>
              <p:cNvSpPr>
                <a:spLocks noChangeShapeType="1"/>
              </p:cNvSpPr>
              <p:nvPr/>
            </p:nvSpPr>
            <p:spPr bwMode="auto">
              <a:xfrm flipV="1">
                <a:off x="5135563"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7" name="Line 21">
                <a:extLst>
                  <a:ext uri="{FF2B5EF4-FFF2-40B4-BE49-F238E27FC236}">
                    <a16:creationId xmlns:a16="http://schemas.microsoft.com/office/drawing/2014/main" id="{147987F3-120A-442A-AFC5-03C4D9F511EA}"/>
                  </a:ext>
                </a:extLst>
              </p:cNvPr>
              <p:cNvSpPr>
                <a:spLocks noChangeShapeType="1"/>
              </p:cNvSpPr>
              <p:nvPr/>
            </p:nvSpPr>
            <p:spPr bwMode="auto">
              <a:xfrm flipV="1">
                <a:off x="5038725"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8" name="Line 22">
                <a:extLst>
                  <a:ext uri="{FF2B5EF4-FFF2-40B4-BE49-F238E27FC236}">
                    <a16:creationId xmlns:a16="http://schemas.microsoft.com/office/drawing/2014/main" id="{8B208392-CFBB-4F69-9B69-A54124B784A1}"/>
                  </a:ext>
                </a:extLst>
              </p:cNvPr>
              <p:cNvSpPr>
                <a:spLocks noChangeShapeType="1"/>
              </p:cNvSpPr>
              <p:nvPr/>
            </p:nvSpPr>
            <p:spPr bwMode="auto">
              <a:xfrm flipV="1">
                <a:off x="5665788"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0" name="Line 34">
                <a:extLst>
                  <a:ext uri="{FF2B5EF4-FFF2-40B4-BE49-F238E27FC236}">
                    <a16:creationId xmlns:a16="http://schemas.microsoft.com/office/drawing/2014/main" id="{96194931-4295-42C9-8858-A4C83911076A}"/>
                  </a:ext>
                </a:extLst>
              </p:cNvPr>
              <p:cNvSpPr>
                <a:spLocks noChangeShapeType="1"/>
              </p:cNvSpPr>
              <p:nvPr/>
            </p:nvSpPr>
            <p:spPr bwMode="auto">
              <a:xfrm>
                <a:off x="4830763" y="2171701"/>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1" name="Line 35">
                <a:extLst>
                  <a:ext uri="{FF2B5EF4-FFF2-40B4-BE49-F238E27FC236}">
                    <a16:creationId xmlns:a16="http://schemas.microsoft.com/office/drawing/2014/main" id="{D5613D55-E9E2-4EC8-BFBD-6387BB770D07}"/>
                  </a:ext>
                </a:extLst>
              </p:cNvPr>
              <p:cNvSpPr>
                <a:spLocks noChangeShapeType="1"/>
              </p:cNvSpPr>
              <p:nvPr/>
            </p:nvSpPr>
            <p:spPr bwMode="auto">
              <a:xfrm>
                <a:off x="4830763" y="2468564"/>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2" name="Line 36">
                <a:extLst>
                  <a:ext uri="{FF2B5EF4-FFF2-40B4-BE49-F238E27FC236}">
                    <a16:creationId xmlns:a16="http://schemas.microsoft.com/office/drawing/2014/main" id="{A6842592-D69E-459E-9266-4E8CE7242FCA}"/>
                  </a:ext>
                </a:extLst>
              </p:cNvPr>
              <p:cNvSpPr>
                <a:spLocks noChangeShapeType="1"/>
              </p:cNvSpPr>
              <p:nvPr/>
            </p:nvSpPr>
            <p:spPr bwMode="auto">
              <a:xfrm>
                <a:off x="4830763" y="2763839"/>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3" name="Line 37">
                <a:extLst>
                  <a:ext uri="{FF2B5EF4-FFF2-40B4-BE49-F238E27FC236}">
                    <a16:creationId xmlns:a16="http://schemas.microsoft.com/office/drawing/2014/main" id="{AF72065F-FB9B-4454-B1AF-CD356274215C}"/>
                  </a:ext>
                </a:extLst>
              </p:cNvPr>
              <p:cNvSpPr>
                <a:spLocks noChangeShapeType="1"/>
              </p:cNvSpPr>
              <p:nvPr/>
            </p:nvSpPr>
            <p:spPr bwMode="auto">
              <a:xfrm>
                <a:off x="4830763" y="3059114"/>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4" name="Line 38">
                <a:extLst>
                  <a:ext uri="{FF2B5EF4-FFF2-40B4-BE49-F238E27FC236}">
                    <a16:creationId xmlns:a16="http://schemas.microsoft.com/office/drawing/2014/main" id="{D3392211-2FBA-47A1-81A8-DA638B5B3D33}"/>
                  </a:ext>
                </a:extLst>
              </p:cNvPr>
              <p:cNvSpPr>
                <a:spLocks noChangeShapeType="1"/>
              </p:cNvSpPr>
              <p:nvPr/>
            </p:nvSpPr>
            <p:spPr bwMode="auto">
              <a:xfrm>
                <a:off x="4830763" y="3355976"/>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5" name="Line 39">
                <a:extLst>
                  <a:ext uri="{FF2B5EF4-FFF2-40B4-BE49-F238E27FC236}">
                    <a16:creationId xmlns:a16="http://schemas.microsoft.com/office/drawing/2014/main" id="{CB33084B-9C27-47F6-AEC5-CD81CF8FEDFC}"/>
                  </a:ext>
                </a:extLst>
              </p:cNvPr>
              <p:cNvSpPr>
                <a:spLocks noChangeShapeType="1"/>
              </p:cNvSpPr>
              <p:nvPr/>
            </p:nvSpPr>
            <p:spPr bwMode="auto">
              <a:xfrm>
                <a:off x="4830763" y="3651251"/>
                <a:ext cx="79375"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2" name="Freeform 146">
                <a:extLst>
                  <a:ext uri="{FF2B5EF4-FFF2-40B4-BE49-F238E27FC236}">
                    <a16:creationId xmlns:a16="http://schemas.microsoft.com/office/drawing/2014/main" id="{3AA062C7-A08B-452C-9F97-C1D33347A1AB}"/>
                  </a:ext>
                </a:extLst>
              </p:cNvPr>
              <p:cNvSpPr>
                <a:spLocks/>
              </p:cNvSpPr>
              <p:nvPr/>
            </p:nvSpPr>
            <p:spPr bwMode="auto">
              <a:xfrm>
                <a:off x="6756400" y="3236914"/>
                <a:ext cx="377825" cy="96838"/>
              </a:xfrm>
              <a:custGeom>
                <a:avLst/>
                <a:gdLst>
                  <a:gd name="T0" fmla="*/ 238 w 238"/>
                  <a:gd name="T1" fmla="*/ 61 h 61"/>
                  <a:gd name="T2" fmla="*/ 118 w 238"/>
                  <a:gd name="T3" fmla="*/ 0 h 61"/>
                  <a:gd name="T4" fmla="*/ 0 w 238"/>
                  <a:gd name="T5" fmla="*/ 58 h 61"/>
                </a:gdLst>
                <a:ahLst/>
                <a:cxnLst>
                  <a:cxn ang="0">
                    <a:pos x="T0" y="T1"/>
                  </a:cxn>
                  <a:cxn ang="0">
                    <a:pos x="T2" y="T3"/>
                  </a:cxn>
                  <a:cxn ang="0">
                    <a:pos x="T4" y="T5"/>
                  </a:cxn>
                </a:cxnLst>
                <a:rect l="0" t="0" r="r" b="b"/>
                <a:pathLst>
                  <a:path w="238" h="61">
                    <a:moveTo>
                      <a:pt x="238" y="61"/>
                    </a:moveTo>
                    <a:lnTo>
                      <a:pt x="118" y="0"/>
                    </a:lnTo>
                    <a:lnTo>
                      <a:pt x="0" y="5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3" name="Freeform 147">
                <a:extLst>
                  <a:ext uri="{FF2B5EF4-FFF2-40B4-BE49-F238E27FC236}">
                    <a16:creationId xmlns:a16="http://schemas.microsoft.com/office/drawing/2014/main" id="{B4CF732E-5B8A-4C25-9948-C9C2E5C4EF19}"/>
                  </a:ext>
                </a:extLst>
              </p:cNvPr>
              <p:cNvSpPr>
                <a:spLocks/>
              </p:cNvSpPr>
              <p:nvPr/>
            </p:nvSpPr>
            <p:spPr bwMode="auto">
              <a:xfrm>
                <a:off x="6756400" y="3328989"/>
                <a:ext cx="377825" cy="20638"/>
              </a:xfrm>
              <a:custGeom>
                <a:avLst/>
                <a:gdLst>
                  <a:gd name="T0" fmla="*/ 238 w 238"/>
                  <a:gd name="T1" fmla="*/ 3 h 13"/>
                  <a:gd name="T2" fmla="*/ 110 w 238"/>
                  <a:gd name="T3" fmla="*/ 13 h 13"/>
                  <a:gd name="T4" fmla="*/ 0 w 238"/>
                  <a:gd name="T5" fmla="*/ 0 h 13"/>
                </a:gdLst>
                <a:ahLst/>
                <a:cxnLst>
                  <a:cxn ang="0">
                    <a:pos x="T0" y="T1"/>
                  </a:cxn>
                  <a:cxn ang="0">
                    <a:pos x="T2" y="T3"/>
                  </a:cxn>
                  <a:cxn ang="0">
                    <a:pos x="T4" y="T5"/>
                  </a:cxn>
                </a:cxnLst>
                <a:rect l="0" t="0" r="r" b="b"/>
                <a:pathLst>
                  <a:path w="238" h="13">
                    <a:moveTo>
                      <a:pt x="238" y="3"/>
                    </a:moveTo>
                    <a:lnTo>
                      <a:pt x="110" y="13"/>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4" name="Line 148">
                <a:extLst>
                  <a:ext uri="{FF2B5EF4-FFF2-40B4-BE49-F238E27FC236}">
                    <a16:creationId xmlns:a16="http://schemas.microsoft.com/office/drawing/2014/main" id="{93D09AE8-3E64-4E6F-A58B-B727FB12EAD5}"/>
                  </a:ext>
                </a:extLst>
              </p:cNvPr>
              <p:cNvSpPr>
                <a:spLocks noChangeShapeType="1"/>
              </p:cNvSpPr>
              <p:nvPr/>
            </p:nvSpPr>
            <p:spPr bwMode="auto">
              <a:xfrm flipH="1">
                <a:off x="6942138" y="3492501"/>
                <a:ext cx="1270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5" name="Line 149">
                <a:extLst>
                  <a:ext uri="{FF2B5EF4-FFF2-40B4-BE49-F238E27FC236}">
                    <a16:creationId xmlns:a16="http://schemas.microsoft.com/office/drawing/2014/main" id="{31F361AC-9B87-4002-8DA0-7D97064BC53E}"/>
                  </a:ext>
                </a:extLst>
              </p:cNvPr>
              <p:cNvSpPr>
                <a:spLocks noChangeShapeType="1"/>
              </p:cNvSpPr>
              <p:nvPr/>
            </p:nvSpPr>
            <p:spPr bwMode="auto">
              <a:xfrm flipH="1" flipV="1">
                <a:off x="6921500" y="3484564"/>
                <a:ext cx="206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6" name="Line 150">
                <a:extLst>
                  <a:ext uri="{FF2B5EF4-FFF2-40B4-BE49-F238E27FC236}">
                    <a16:creationId xmlns:a16="http://schemas.microsoft.com/office/drawing/2014/main" id="{ECA6C964-9DC5-49B1-9DCB-956AF89A347B}"/>
                  </a:ext>
                </a:extLst>
              </p:cNvPr>
              <p:cNvSpPr>
                <a:spLocks noChangeShapeType="1"/>
              </p:cNvSpPr>
              <p:nvPr/>
            </p:nvSpPr>
            <p:spPr bwMode="auto">
              <a:xfrm flipH="1" flipV="1">
                <a:off x="6921500" y="3484564"/>
                <a:ext cx="2222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7" name="Line 151">
                <a:extLst>
                  <a:ext uri="{FF2B5EF4-FFF2-40B4-BE49-F238E27FC236}">
                    <a16:creationId xmlns:a16="http://schemas.microsoft.com/office/drawing/2014/main" id="{752E038D-9CF9-405B-8939-DF1325EF59FB}"/>
                  </a:ext>
                </a:extLst>
              </p:cNvPr>
              <p:cNvSpPr>
                <a:spLocks noChangeShapeType="1"/>
              </p:cNvSpPr>
              <p:nvPr/>
            </p:nvSpPr>
            <p:spPr bwMode="auto">
              <a:xfrm flipH="1">
                <a:off x="6897688" y="3605214"/>
                <a:ext cx="952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8" name="Line 152">
                <a:extLst>
                  <a:ext uri="{FF2B5EF4-FFF2-40B4-BE49-F238E27FC236}">
                    <a16:creationId xmlns:a16="http://schemas.microsoft.com/office/drawing/2014/main" id="{40910280-19B1-4354-AE39-B0ED6C3F9B81}"/>
                  </a:ext>
                </a:extLst>
              </p:cNvPr>
              <p:cNvSpPr>
                <a:spLocks noChangeShapeType="1"/>
              </p:cNvSpPr>
              <p:nvPr/>
            </p:nvSpPr>
            <p:spPr bwMode="auto">
              <a:xfrm flipH="1" flipV="1">
                <a:off x="7421563" y="3476626"/>
                <a:ext cx="73025"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9" name="Line 153">
                <a:extLst>
                  <a:ext uri="{FF2B5EF4-FFF2-40B4-BE49-F238E27FC236}">
                    <a16:creationId xmlns:a16="http://schemas.microsoft.com/office/drawing/2014/main" id="{1253C058-5FDE-40B8-BD3E-88B2E8DB3D31}"/>
                  </a:ext>
                </a:extLst>
              </p:cNvPr>
              <p:cNvSpPr>
                <a:spLocks noChangeShapeType="1"/>
              </p:cNvSpPr>
              <p:nvPr/>
            </p:nvSpPr>
            <p:spPr bwMode="auto">
              <a:xfrm flipH="1">
                <a:off x="7251700" y="3481389"/>
                <a:ext cx="5080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0" name="Line 154">
                <a:extLst>
                  <a:ext uri="{FF2B5EF4-FFF2-40B4-BE49-F238E27FC236}">
                    <a16:creationId xmlns:a16="http://schemas.microsoft.com/office/drawing/2014/main" id="{9CA93B29-FECB-41F1-979B-3B71287C61AB}"/>
                  </a:ext>
                </a:extLst>
              </p:cNvPr>
              <p:cNvSpPr>
                <a:spLocks noChangeShapeType="1"/>
              </p:cNvSpPr>
              <p:nvPr/>
            </p:nvSpPr>
            <p:spPr bwMode="auto">
              <a:xfrm flipH="1" flipV="1">
                <a:off x="7251700" y="3482976"/>
                <a:ext cx="201613"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1" name="Line 155">
                <a:extLst>
                  <a:ext uri="{FF2B5EF4-FFF2-40B4-BE49-F238E27FC236}">
                    <a16:creationId xmlns:a16="http://schemas.microsoft.com/office/drawing/2014/main" id="{96137364-AF96-4E76-8E8B-AF7A85C37336}"/>
                  </a:ext>
                </a:extLst>
              </p:cNvPr>
              <p:cNvSpPr>
                <a:spLocks noChangeShapeType="1"/>
              </p:cNvSpPr>
              <p:nvPr/>
            </p:nvSpPr>
            <p:spPr bwMode="auto">
              <a:xfrm>
                <a:off x="7302500" y="3481389"/>
                <a:ext cx="192088"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2" name="Line 156">
                <a:extLst>
                  <a:ext uri="{FF2B5EF4-FFF2-40B4-BE49-F238E27FC236}">
                    <a16:creationId xmlns:a16="http://schemas.microsoft.com/office/drawing/2014/main" id="{38385F92-7271-44D1-8721-8EAE54793E9E}"/>
                  </a:ext>
                </a:extLst>
              </p:cNvPr>
              <p:cNvSpPr>
                <a:spLocks noChangeShapeType="1"/>
              </p:cNvSpPr>
              <p:nvPr/>
            </p:nvSpPr>
            <p:spPr bwMode="auto">
              <a:xfrm flipH="1">
                <a:off x="7302500" y="3476626"/>
                <a:ext cx="11906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3" name="Line 157">
                <a:extLst>
                  <a:ext uri="{FF2B5EF4-FFF2-40B4-BE49-F238E27FC236}">
                    <a16:creationId xmlns:a16="http://schemas.microsoft.com/office/drawing/2014/main" id="{685EAD32-9D64-481B-B29F-D3EA07D8643C}"/>
                  </a:ext>
                </a:extLst>
              </p:cNvPr>
              <p:cNvSpPr>
                <a:spLocks noChangeShapeType="1"/>
              </p:cNvSpPr>
              <p:nvPr/>
            </p:nvSpPr>
            <p:spPr bwMode="auto">
              <a:xfrm flipH="1" flipV="1">
                <a:off x="7134225" y="3333751"/>
                <a:ext cx="100013"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4" name="Line 158">
                <a:extLst>
                  <a:ext uri="{FF2B5EF4-FFF2-40B4-BE49-F238E27FC236}">
                    <a16:creationId xmlns:a16="http://schemas.microsoft.com/office/drawing/2014/main" id="{DC9F28AD-2949-4DC2-8702-9B66847487EA}"/>
                  </a:ext>
                </a:extLst>
              </p:cNvPr>
              <p:cNvSpPr>
                <a:spLocks noChangeShapeType="1"/>
              </p:cNvSpPr>
              <p:nvPr/>
            </p:nvSpPr>
            <p:spPr bwMode="auto">
              <a:xfrm flipH="1">
                <a:off x="6967538" y="3381376"/>
                <a:ext cx="266700" cy="428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5" name="Line 159">
                <a:extLst>
                  <a:ext uri="{FF2B5EF4-FFF2-40B4-BE49-F238E27FC236}">
                    <a16:creationId xmlns:a16="http://schemas.microsoft.com/office/drawing/2014/main" id="{FA9303B2-FB0E-49E0-90C6-806CFEB6CDC6}"/>
                  </a:ext>
                </a:extLst>
              </p:cNvPr>
              <p:cNvSpPr>
                <a:spLocks noChangeShapeType="1"/>
              </p:cNvSpPr>
              <p:nvPr/>
            </p:nvSpPr>
            <p:spPr bwMode="auto">
              <a:xfrm flipH="1" flipV="1">
                <a:off x="6967538" y="3424239"/>
                <a:ext cx="284163"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6" name="Line 160">
                <a:extLst>
                  <a:ext uri="{FF2B5EF4-FFF2-40B4-BE49-F238E27FC236}">
                    <a16:creationId xmlns:a16="http://schemas.microsoft.com/office/drawing/2014/main" id="{32FA1CF2-1712-471E-97AA-12EFC0F9D2C2}"/>
                  </a:ext>
                </a:extLst>
              </p:cNvPr>
              <p:cNvSpPr>
                <a:spLocks noChangeShapeType="1"/>
              </p:cNvSpPr>
              <p:nvPr/>
            </p:nvSpPr>
            <p:spPr bwMode="auto">
              <a:xfrm flipH="1" flipV="1">
                <a:off x="7234238" y="3381376"/>
                <a:ext cx="187325" cy="952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7" name="Line 161">
                <a:extLst>
                  <a:ext uri="{FF2B5EF4-FFF2-40B4-BE49-F238E27FC236}">
                    <a16:creationId xmlns:a16="http://schemas.microsoft.com/office/drawing/2014/main" id="{4167B783-B736-411B-BCC9-D3260ED57A49}"/>
                  </a:ext>
                </a:extLst>
              </p:cNvPr>
              <p:cNvSpPr>
                <a:spLocks noChangeShapeType="1"/>
              </p:cNvSpPr>
              <p:nvPr/>
            </p:nvSpPr>
            <p:spPr bwMode="auto">
              <a:xfrm>
                <a:off x="6967538" y="3424239"/>
                <a:ext cx="334963" cy="571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8" name="Line 162">
                <a:extLst>
                  <a:ext uri="{FF2B5EF4-FFF2-40B4-BE49-F238E27FC236}">
                    <a16:creationId xmlns:a16="http://schemas.microsoft.com/office/drawing/2014/main" id="{495200DA-0C16-4ED5-93E2-6298A8BB9F63}"/>
                  </a:ext>
                </a:extLst>
              </p:cNvPr>
              <p:cNvSpPr>
                <a:spLocks noChangeShapeType="1"/>
              </p:cNvSpPr>
              <p:nvPr/>
            </p:nvSpPr>
            <p:spPr bwMode="auto">
              <a:xfrm flipH="1">
                <a:off x="6931025" y="3563939"/>
                <a:ext cx="363538"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9" name="Freeform 163">
                <a:extLst>
                  <a:ext uri="{FF2B5EF4-FFF2-40B4-BE49-F238E27FC236}">
                    <a16:creationId xmlns:a16="http://schemas.microsoft.com/office/drawing/2014/main" id="{B5B4F349-2B2D-4631-8119-958469667065}"/>
                  </a:ext>
                </a:extLst>
              </p:cNvPr>
              <p:cNvSpPr>
                <a:spLocks/>
              </p:cNvSpPr>
              <p:nvPr/>
            </p:nvSpPr>
            <p:spPr bwMode="auto">
              <a:xfrm>
                <a:off x="6599238" y="3503614"/>
                <a:ext cx="695325" cy="60325"/>
              </a:xfrm>
              <a:custGeom>
                <a:avLst/>
                <a:gdLst>
                  <a:gd name="T0" fmla="*/ 438 w 438"/>
                  <a:gd name="T1" fmla="*/ 38 h 38"/>
                  <a:gd name="T2" fmla="*/ 218 w 438"/>
                  <a:gd name="T3" fmla="*/ 21 h 38"/>
                  <a:gd name="T4" fmla="*/ 0 w 438"/>
                  <a:gd name="T5" fmla="*/ 0 h 38"/>
                </a:gdLst>
                <a:ahLst/>
                <a:cxnLst>
                  <a:cxn ang="0">
                    <a:pos x="T0" y="T1"/>
                  </a:cxn>
                  <a:cxn ang="0">
                    <a:pos x="T2" y="T3"/>
                  </a:cxn>
                  <a:cxn ang="0">
                    <a:pos x="T4" y="T5"/>
                  </a:cxn>
                </a:cxnLst>
                <a:rect l="0" t="0" r="r" b="b"/>
                <a:pathLst>
                  <a:path w="438" h="38">
                    <a:moveTo>
                      <a:pt x="438" y="38"/>
                    </a:moveTo>
                    <a:lnTo>
                      <a:pt x="218" y="21"/>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0" name="Line 164">
                <a:extLst>
                  <a:ext uri="{FF2B5EF4-FFF2-40B4-BE49-F238E27FC236}">
                    <a16:creationId xmlns:a16="http://schemas.microsoft.com/office/drawing/2014/main" id="{D8C8A307-FEC2-479E-BCB7-37AE782E62DB}"/>
                  </a:ext>
                </a:extLst>
              </p:cNvPr>
              <p:cNvSpPr>
                <a:spLocks noChangeShapeType="1"/>
              </p:cNvSpPr>
              <p:nvPr/>
            </p:nvSpPr>
            <p:spPr bwMode="auto">
              <a:xfrm flipH="1">
                <a:off x="6954838" y="3482976"/>
                <a:ext cx="296863"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1" name="Line 165">
                <a:extLst>
                  <a:ext uri="{FF2B5EF4-FFF2-40B4-BE49-F238E27FC236}">
                    <a16:creationId xmlns:a16="http://schemas.microsoft.com/office/drawing/2014/main" id="{20BD974D-D6B0-4F25-A320-8AFFA53085FB}"/>
                  </a:ext>
                </a:extLst>
              </p:cNvPr>
              <p:cNvSpPr>
                <a:spLocks noChangeShapeType="1"/>
              </p:cNvSpPr>
              <p:nvPr/>
            </p:nvSpPr>
            <p:spPr bwMode="auto">
              <a:xfrm flipH="1" flipV="1">
                <a:off x="6954838" y="3492501"/>
                <a:ext cx="498475"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2" name="Line 166">
                <a:extLst>
                  <a:ext uri="{FF2B5EF4-FFF2-40B4-BE49-F238E27FC236}">
                    <a16:creationId xmlns:a16="http://schemas.microsoft.com/office/drawing/2014/main" id="{5F65CE1F-AFCF-4D1F-B2A6-EA26F4EFA0D9}"/>
                  </a:ext>
                </a:extLst>
              </p:cNvPr>
              <p:cNvSpPr>
                <a:spLocks noChangeShapeType="1"/>
              </p:cNvSpPr>
              <p:nvPr/>
            </p:nvSpPr>
            <p:spPr bwMode="auto">
              <a:xfrm flipV="1">
                <a:off x="6575425" y="3373439"/>
                <a:ext cx="93663" cy="492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3" name="Line 167">
                <a:extLst>
                  <a:ext uri="{FF2B5EF4-FFF2-40B4-BE49-F238E27FC236}">
                    <a16:creationId xmlns:a16="http://schemas.microsoft.com/office/drawing/2014/main" id="{91E93AC0-825F-461F-8683-A63544084747}"/>
                  </a:ext>
                </a:extLst>
              </p:cNvPr>
              <p:cNvSpPr>
                <a:spLocks noChangeShapeType="1"/>
              </p:cNvSpPr>
              <p:nvPr/>
            </p:nvSpPr>
            <p:spPr bwMode="auto">
              <a:xfrm flipV="1">
                <a:off x="6565900" y="3422651"/>
                <a:ext cx="95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4" name="Line 168">
                <a:extLst>
                  <a:ext uri="{FF2B5EF4-FFF2-40B4-BE49-F238E27FC236}">
                    <a16:creationId xmlns:a16="http://schemas.microsoft.com/office/drawing/2014/main" id="{F5655051-7F60-412F-A193-1F5FC727B1BE}"/>
                  </a:ext>
                </a:extLst>
              </p:cNvPr>
              <p:cNvSpPr>
                <a:spLocks noChangeShapeType="1"/>
              </p:cNvSpPr>
              <p:nvPr/>
            </p:nvSpPr>
            <p:spPr bwMode="auto">
              <a:xfrm flipV="1">
                <a:off x="6565900" y="3422651"/>
                <a:ext cx="476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5" name="Line 169">
                <a:extLst>
                  <a:ext uri="{FF2B5EF4-FFF2-40B4-BE49-F238E27FC236}">
                    <a16:creationId xmlns:a16="http://schemas.microsoft.com/office/drawing/2014/main" id="{93679103-A82E-488A-90DA-20E64CEB2CCB}"/>
                  </a:ext>
                </a:extLst>
              </p:cNvPr>
              <p:cNvSpPr>
                <a:spLocks noChangeShapeType="1"/>
              </p:cNvSpPr>
              <p:nvPr/>
            </p:nvSpPr>
            <p:spPr bwMode="auto">
              <a:xfrm flipH="1">
                <a:off x="6575425" y="3422651"/>
                <a:ext cx="3810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6" name="Line 170">
                <a:extLst>
                  <a:ext uri="{FF2B5EF4-FFF2-40B4-BE49-F238E27FC236}">
                    <a16:creationId xmlns:a16="http://schemas.microsoft.com/office/drawing/2014/main" id="{64F87D7E-2AF0-4BD8-9502-B4F577C8DA54}"/>
                  </a:ext>
                </a:extLst>
              </p:cNvPr>
              <p:cNvSpPr>
                <a:spLocks noChangeShapeType="1"/>
              </p:cNvSpPr>
              <p:nvPr/>
            </p:nvSpPr>
            <p:spPr bwMode="auto">
              <a:xfrm flipH="1">
                <a:off x="6727825" y="3328989"/>
                <a:ext cx="28575"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7" name="Line 171">
                <a:extLst>
                  <a:ext uri="{FF2B5EF4-FFF2-40B4-BE49-F238E27FC236}">
                    <a16:creationId xmlns:a16="http://schemas.microsoft.com/office/drawing/2014/main" id="{A287EB8C-577F-4363-92DE-033270F23F20}"/>
                  </a:ext>
                </a:extLst>
              </p:cNvPr>
              <p:cNvSpPr>
                <a:spLocks noChangeShapeType="1"/>
              </p:cNvSpPr>
              <p:nvPr/>
            </p:nvSpPr>
            <p:spPr bwMode="auto">
              <a:xfrm flipH="1" flipV="1">
                <a:off x="6746875" y="3408364"/>
                <a:ext cx="3333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8" name="Line 172">
                <a:extLst>
                  <a:ext uri="{FF2B5EF4-FFF2-40B4-BE49-F238E27FC236}">
                    <a16:creationId xmlns:a16="http://schemas.microsoft.com/office/drawing/2014/main" id="{F068C8CE-6E94-4CDC-82CF-9ED3596AF5D5}"/>
                  </a:ext>
                </a:extLst>
              </p:cNvPr>
              <p:cNvSpPr>
                <a:spLocks noChangeShapeType="1"/>
              </p:cNvSpPr>
              <p:nvPr/>
            </p:nvSpPr>
            <p:spPr bwMode="auto">
              <a:xfrm flipV="1">
                <a:off x="6805613" y="3430589"/>
                <a:ext cx="4286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9" name="Line 173">
                <a:extLst>
                  <a:ext uri="{FF2B5EF4-FFF2-40B4-BE49-F238E27FC236}">
                    <a16:creationId xmlns:a16="http://schemas.microsoft.com/office/drawing/2014/main" id="{05304F28-61D4-4CED-9A33-4DB88C0EDADB}"/>
                  </a:ext>
                </a:extLst>
              </p:cNvPr>
              <p:cNvSpPr>
                <a:spLocks noChangeShapeType="1"/>
              </p:cNvSpPr>
              <p:nvPr/>
            </p:nvSpPr>
            <p:spPr bwMode="auto">
              <a:xfrm flipH="1" flipV="1">
                <a:off x="6838950" y="3424239"/>
                <a:ext cx="952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0" name="Line 174">
                <a:extLst>
                  <a:ext uri="{FF2B5EF4-FFF2-40B4-BE49-F238E27FC236}">
                    <a16:creationId xmlns:a16="http://schemas.microsoft.com/office/drawing/2014/main" id="{CFB17BC7-E3D2-485F-87DD-799D0342DC19}"/>
                  </a:ext>
                </a:extLst>
              </p:cNvPr>
              <p:cNvSpPr>
                <a:spLocks noChangeShapeType="1"/>
              </p:cNvSpPr>
              <p:nvPr/>
            </p:nvSpPr>
            <p:spPr bwMode="auto">
              <a:xfrm flipH="1" flipV="1">
                <a:off x="6808788" y="3402014"/>
                <a:ext cx="30163"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1" name="Line 175">
                <a:extLst>
                  <a:ext uri="{FF2B5EF4-FFF2-40B4-BE49-F238E27FC236}">
                    <a16:creationId xmlns:a16="http://schemas.microsoft.com/office/drawing/2014/main" id="{DF7EA0BE-FFEA-4411-A6AA-2357247FFB5B}"/>
                  </a:ext>
                </a:extLst>
              </p:cNvPr>
              <p:cNvSpPr>
                <a:spLocks noChangeShapeType="1"/>
              </p:cNvSpPr>
              <p:nvPr/>
            </p:nvSpPr>
            <p:spPr bwMode="auto">
              <a:xfrm flipH="1" flipV="1">
                <a:off x="6780213" y="3422651"/>
                <a:ext cx="25400"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2" name="Line 176">
                <a:extLst>
                  <a:ext uri="{FF2B5EF4-FFF2-40B4-BE49-F238E27FC236}">
                    <a16:creationId xmlns:a16="http://schemas.microsoft.com/office/drawing/2014/main" id="{E5BAE4D3-A590-41F4-93DF-67FD729385E5}"/>
                  </a:ext>
                </a:extLst>
              </p:cNvPr>
              <p:cNvSpPr>
                <a:spLocks noChangeShapeType="1"/>
              </p:cNvSpPr>
              <p:nvPr/>
            </p:nvSpPr>
            <p:spPr bwMode="auto">
              <a:xfrm flipH="1" flipV="1">
                <a:off x="6780213" y="3422651"/>
                <a:ext cx="5873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3" name="Line 177">
                <a:extLst>
                  <a:ext uri="{FF2B5EF4-FFF2-40B4-BE49-F238E27FC236}">
                    <a16:creationId xmlns:a16="http://schemas.microsoft.com/office/drawing/2014/main" id="{DA3284ED-FB5D-4E1F-ADBA-DECB034C38AF}"/>
                  </a:ext>
                </a:extLst>
              </p:cNvPr>
              <p:cNvSpPr>
                <a:spLocks noChangeShapeType="1"/>
              </p:cNvSpPr>
              <p:nvPr/>
            </p:nvSpPr>
            <p:spPr bwMode="auto">
              <a:xfrm flipH="1" flipV="1">
                <a:off x="6727825" y="3343276"/>
                <a:ext cx="80963"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4" name="Line 178">
                <a:extLst>
                  <a:ext uri="{FF2B5EF4-FFF2-40B4-BE49-F238E27FC236}">
                    <a16:creationId xmlns:a16="http://schemas.microsoft.com/office/drawing/2014/main" id="{E3DBE7A0-19ED-4AF2-AED2-2883B05A5D03}"/>
                  </a:ext>
                </a:extLst>
              </p:cNvPr>
              <p:cNvSpPr>
                <a:spLocks noChangeShapeType="1"/>
              </p:cNvSpPr>
              <p:nvPr/>
            </p:nvSpPr>
            <p:spPr bwMode="auto">
              <a:xfrm flipV="1">
                <a:off x="6746875" y="3402014"/>
                <a:ext cx="6191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5" name="Line 179">
                <a:extLst>
                  <a:ext uri="{FF2B5EF4-FFF2-40B4-BE49-F238E27FC236}">
                    <a16:creationId xmlns:a16="http://schemas.microsoft.com/office/drawing/2014/main" id="{D3747331-BDC6-4F9B-9486-0F025CD7A15C}"/>
                  </a:ext>
                </a:extLst>
              </p:cNvPr>
              <p:cNvSpPr>
                <a:spLocks noChangeShapeType="1"/>
              </p:cNvSpPr>
              <p:nvPr/>
            </p:nvSpPr>
            <p:spPr bwMode="auto">
              <a:xfrm flipV="1">
                <a:off x="6613525" y="3408364"/>
                <a:ext cx="13335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6" name="Line 180">
                <a:extLst>
                  <a:ext uri="{FF2B5EF4-FFF2-40B4-BE49-F238E27FC236}">
                    <a16:creationId xmlns:a16="http://schemas.microsoft.com/office/drawing/2014/main" id="{BDDE9E6A-CB11-4220-B26B-E61CEAC5B553}"/>
                  </a:ext>
                </a:extLst>
              </p:cNvPr>
              <p:cNvSpPr>
                <a:spLocks noChangeShapeType="1"/>
              </p:cNvSpPr>
              <p:nvPr/>
            </p:nvSpPr>
            <p:spPr bwMode="auto">
              <a:xfrm flipH="1">
                <a:off x="6613525" y="3422651"/>
                <a:ext cx="1666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7" name="Line 181">
                <a:extLst>
                  <a:ext uri="{FF2B5EF4-FFF2-40B4-BE49-F238E27FC236}">
                    <a16:creationId xmlns:a16="http://schemas.microsoft.com/office/drawing/2014/main" id="{C2167F41-9B7E-49A8-A5EE-750FD2B24B78}"/>
                  </a:ext>
                </a:extLst>
              </p:cNvPr>
              <p:cNvSpPr>
                <a:spLocks noChangeShapeType="1"/>
              </p:cNvSpPr>
              <p:nvPr/>
            </p:nvSpPr>
            <p:spPr bwMode="auto">
              <a:xfrm flipH="1" flipV="1">
                <a:off x="6669088" y="3373439"/>
                <a:ext cx="77788"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8" name="Line 182">
                <a:extLst>
                  <a:ext uri="{FF2B5EF4-FFF2-40B4-BE49-F238E27FC236}">
                    <a16:creationId xmlns:a16="http://schemas.microsoft.com/office/drawing/2014/main" id="{1C0E8966-D8C2-4FBA-9982-E54946D53631}"/>
                  </a:ext>
                </a:extLst>
              </p:cNvPr>
              <p:cNvSpPr>
                <a:spLocks noChangeShapeType="1"/>
              </p:cNvSpPr>
              <p:nvPr/>
            </p:nvSpPr>
            <p:spPr bwMode="auto">
              <a:xfrm flipH="1" flipV="1">
                <a:off x="6702425" y="3324226"/>
                <a:ext cx="25400"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9" name="Line 183">
                <a:extLst>
                  <a:ext uri="{FF2B5EF4-FFF2-40B4-BE49-F238E27FC236}">
                    <a16:creationId xmlns:a16="http://schemas.microsoft.com/office/drawing/2014/main" id="{451E2777-4938-463F-B6FC-0705B95E79EB}"/>
                  </a:ext>
                </a:extLst>
              </p:cNvPr>
              <p:cNvSpPr>
                <a:spLocks noChangeShapeType="1"/>
              </p:cNvSpPr>
              <p:nvPr/>
            </p:nvSpPr>
            <p:spPr bwMode="auto">
              <a:xfrm flipV="1">
                <a:off x="6669088" y="3343276"/>
                <a:ext cx="58738"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0" name="Line 184">
                <a:extLst>
                  <a:ext uri="{FF2B5EF4-FFF2-40B4-BE49-F238E27FC236}">
                    <a16:creationId xmlns:a16="http://schemas.microsoft.com/office/drawing/2014/main" id="{D1D06585-C312-4AD2-B93D-C88EE2FF8927}"/>
                  </a:ext>
                </a:extLst>
              </p:cNvPr>
              <p:cNvSpPr>
                <a:spLocks noChangeShapeType="1"/>
              </p:cNvSpPr>
              <p:nvPr/>
            </p:nvSpPr>
            <p:spPr bwMode="auto">
              <a:xfrm flipH="1" flipV="1">
                <a:off x="6702425" y="3324226"/>
                <a:ext cx="5397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1" name="Freeform 185">
                <a:extLst>
                  <a:ext uri="{FF2B5EF4-FFF2-40B4-BE49-F238E27FC236}">
                    <a16:creationId xmlns:a16="http://schemas.microsoft.com/office/drawing/2014/main" id="{BA8C0824-0FB4-4A22-A580-765C500809E2}"/>
                  </a:ext>
                </a:extLst>
              </p:cNvPr>
              <p:cNvSpPr>
                <a:spLocks/>
              </p:cNvSpPr>
              <p:nvPr/>
            </p:nvSpPr>
            <p:spPr bwMode="auto">
              <a:xfrm>
                <a:off x="6234113" y="3208339"/>
                <a:ext cx="247650" cy="85725"/>
              </a:xfrm>
              <a:custGeom>
                <a:avLst/>
                <a:gdLst>
                  <a:gd name="T0" fmla="*/ 156 w 156"/>
                  <a:gd name="T1" fmla="*/ 54 h 54"/>
                  <a:gd name="T2" fmla="*/ 47 w 156"/>
                  <a:gd name="T3" fmla="*/ 0 h 54"/>
                  <a:gd name="T4" fmla="*/ 0 w 156"/>
                  <a:gd name="T5" fmla="*/ 18 h 54"/>
                </a:gdLst>
                <a:ahLst/>
                <a:cxnLst>
                  <a:cxn ang="0">
                    <a:pos x="T0" y="T1"/>
                  </a:cxn>
                  <a:cxn ang="0">
                    <a:pos x="T2" y="T3"/>
                  </a:cxn>
                  <a:cxn ang="0">
                    <a:pos x="T4" y="T5"/>
                  </a:cxn>
                </a:cxnLst>
                <a:rect l="0" t="0" r="r" b="b"/>
                <a:pathLst>
                  <a:path w="156" h="54">
                    <a:moveTo>
                      <a:pt x="156" y="54"/>
                    </a:moveTo>
                    <a:lnTo>
                      <a:pt x="47" y="0"/>
                    </a:lnTo>
                    <a:lnTo>
                      <a:pt x="0" y="1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2" name="Line 186">
                <a:extLst>
                  <a:ext uri="{FF2B5EF4-FFF2-40B4-BE49-F238E27FC236}">
                    <a16:creationId xmlns:a16="http://schemas.microsoft.com/office/drawing/2014/main" id="{C41DE4E8-35C3-4E29-B015-78B389913994}"/>
                  </a:ext>
                </a:extLst>
              </p:cNvPr>
              <p:cNvSpPr>
                <a:spLocks noChangeShapeType="1"/>
              </p:cNvSpPr>
              <p:nvPr/>
            </p:nvSpPr>
            <p:spPr bwMode="auto">
              <a:xfrm flipH="1" flipV="1">
                <a:off x="6302375" y="3279776"/>
                <a:ext cx="793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3" name="Line 187">
                <a:extLst>
                  <a:ext uri="{FF2B5EF4-FFF2-40B4-BE49-F238E27FC236}">
                    <a16:creationId xmlns:a16="http://schemas.microsoft.com/office/drawing/2014/main" id="{5CF3BB9B-D31F-4971-949E-9BAD88929FC0}"/>
                  </a:ext>
                </a:extLst>
              </p:cNvPr>
              <p:cNvSpPr>
                <a:spLocks noChangeShapeType="1"/>
              </p:cNvSpPr>
              <p:nvPr/>
            </p:nvSpPr>
            <p:spPr bwMode="auto">
              <a:xfrm flipH="1" flipV="1">
                <a:off x="6291263" y="3454401"/>
                <a:ext cx="238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4" name="Freeform 188">
                <a:extLst>
                  <a:ext uri="{FF2B5EF4-FFF2-40B4-BE49-F238E27FC236}">
                    <a16:creationId xmlns:a16="http://schemas.microsoft.com/office/drawing/2014/main" id="{C8F06EA3-EBB3-436F-8EDF-52344F93199B}"/>
                  </a:ext>
                </a:extLst>
              </p:cNvPr>
              <p:cNvSpPr>
                <a:spLocks/>
              </p:cNvSpPr>
              <p:nvPr/>
            </p:nvSpPr>
            <p:spPr bwMode="auto">
              <a:xfrm>
                <a:off x="6157913" y="3265489"/>
                <a:ext cx="198438" cy="155575"/>
              </a:xfrm>
              <a:custGeom>
                <a:avLst/>
                <a:gdLst>
                  <a:gd name="T0" fmla="*/ 125 w 125"/>
                  <a:gd name="T1" fmla="*/ 98 h 98"/>
                  <a:gd name="T2" fmla="*/ 106 w 125"/>
                  <a:gd name="T3" fmla="*/ 98 h 98"/>
                  <a:gd name="T4" fmla="*/ 0 w 125"/>
                  <a:gd name="T5" fmla="*/ 0 h 98"/>
                </a:gdLst>
                <a:ahLst/>
                <a:cxnLst>
                  <a:cxn ang="0">
                    <a:pos x="T0" y="T1"/>
                  </a:cxn>
                  <a:cxn ang="0">
                    <a:pos x="T2" y="T3"/>
                  </a:cxn>
                  <a:cxn ang="0">
                    <a:pos x="T4" y="T5"/>
                  </a:cxn>
                </a:cxnLst>
                <a:rect l="0" t="0" r="r" b="b"/>
                <a:pathLst>
                  <a:path w="125" h="98">
                    <a:moveTo>
                      <a:pt x="125" y="98"/>
                    </a:moveTo>
                    <a:lnTo>
                      <a:pt x="106" y="98"/>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5" name="Line 189">
                <a:extLst>
                  <a:ext uri="{FF2B5EF4-FFF2-40B4-BE49-F238E27FC236}">
                    <a16:creationId xmlns:a16="http://schemas.microsoft.com/office/drawing/2014/main" id="{8A16D9FF-745E-404B-9E16-901C5F9F685E}"/>
                  </a:ext>
                </a:extLst>
              </p:cNvPr>
              <p:cNvSpPr>
                <a:spLocks noChangeShapeType="1"/>
              </p:cNvSpPr>
              <p:nvPr/>
            </p:nvSpPr>
            <p:spPr bwMode="auto">
              <a:xfrm flipH="1" flipV="1">
                <a:off x="6481763" y="3294064"/>
                <a:ext cx="1428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6" name="Line 190">
                <a:extLst>
                  <a:ext uri="{FF2B5EF4-FFF2-40B4-BE49-F238E27FC236}">
                    <a16:creationId xmlns:a16="http://schemas.microsoft.com/office/drawing/2014/main" id="{CB0FFF4C-57B4-447D-8CED-582F253C9B1C}"/>
                  </a:ext>
                </a:extLst>
              </p:cNvPr>
              <p:cNvSpPr>
                <a:spLocks noChangeShapeType="1"/>
              </p:cNvSpPr>
              <p:nvPr/>
            </p:nvSpPr>
            <p:spPr bwMode="auto">
              <a:xfrm flipH="1">
                <a:off x="6496050" y="3298826"/>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7" name="Line 191">
                <a:extLst>
                  <a:ext uri="{FF2B5EF4-FFF2-40B4-BE49-F238E27FC236}">
                    <a16:creationId xmlns:a16="http://schemas.microsoft.com/office/drawing/2014/main" id="{B4E6A655-6E04-471D-9F45-D3CDA94261D4}"/>
                  </a:ext>
                </a:extLst>
              </p:cNvPr>
              <p:cNvSpPr>
                <a:spLocks noChangeShapeType="1"/>
              </p:cNvSpPr>
              <p:nvPr/>
            </p:nvSpPr>
            <p:spPr bwMode="auto">
              <a:xfrm flipH="1" flipV="1">
                <a:off x="6481763" y="3294064"/>
                <a:ext cx="1746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8" name="Line 192">
                <a:extLst>
                  <a:ext uri="{FF2B5EF4-FFF2-40B4-BE49-F238E27FC236}">
                    <a16:creationId xmlns:a16="http://schemas.microsoft.com/office/drawing/2014/main" id="{EB0D2AB3-B732-461C-9346-58D462BE56B4}"/>
                  </a:ext>
                </a:extLst>
              </p:cNvPr>
              <p:cNvSpPr>
                <a:spLocks noChangeShapeType="1"/>
              </p:cNvSpPr>
              <p:nvPr/>
            </p:nvSpPr>
            <p:spPr bwMode="auto">
              <a:xfrm flipH="1" flipV="1">
                <a:off x="6419850" y="3441701"/>
                <a:ext cx="38100"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9" name="Line 193">
                <a:extLst>
                  <a:ext uri="{FF2B5EF4-FFF2-40B4-BE49-F238E27FC236}">
                    <a16:creationId xmlns:a16="http://schemas.microsoft.com/office/drawing/2014/main" id="{71AD5B2C-160B-428F-A7BC-3DC757685107}"/>
                  </a:ext>
                </a:extLst>
              </p:cNvPr>
              <p:cNvSpPr>
                <a:spLocks noChangeShapeType="1"/>
              </p:cNvSpPr>
              <p:nvPr/>
            </p:nvSpPr>
            <p:spPr bwMode="auto">
              <a:xfrm flipV="1">
                <a:off x="6489700" y="3451226"/>
                <a:ext cx="28575"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0" name="Line 194">
                <a:extLst>
                  <a:ext uri="{FF2B5EF4-FFF2-40B4-BE49-F238E27FC236}">
                    <a16:creationId xmlns:a16="http://schemas.microsoft.com/office/drawing/2014/main" id="{AEF7E8FA-82B2-4899-9821-16BA8D95F56F}"/>
                  </a:ext>
                </a:extLst>
              </p:cNvPr>
              <p:cNvSpPr>
                <a:spLocks noChangeShapeType="1"/>
              </p:cNvSpPr>
              <p:nvPr/>
            </p:nvSpPr>
            <p:spPr bwMode="auto">
              <a:xfrm flipV="1">
                <a:off x="6457950" y="3451226"/>
                <a:ext cx="603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1" name="Line 195">
                <a:extLst>
                  <a:ext uri="{FF2B5EF4-FFF2-40B4-BE49-F238E27FC236}">
                    <a16:creationId xmlns:a16="http://schemas.microsoft.com/office/drawing/2014/main" id="{C614CC80-7ADD-45B3-B18E-67FAB92AD4D0}"/>
                  </a:ext>
                </a:extLst>
              </p:cNvPr>
              <p:cNvSpPr>
                <a:spLocks noChangeShapeType="1"/>
              </p:cNvSpPr>
              <p:nvPr/>
            </p:nvSpPr>
            <p:spPr bwMode="auto">
              <a:xfrm flipH="1" flipV="1">
                <a:off x="6457950" y="3454401"/>
                <a:ext cx="3175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2" name="Line 196">
                <a:extLst>
                  <a:ext uri="{FF2B5EF4-FFF2-40B4-BE49-F238E27FC236}">
                    <a16:creationId xmlns:a16="http://schemas.microsoft.com/office/drawing/2014/main" id="{8F84D1F8-7CF1-4B5F-8999-90D109C17294}"/>
                  </a:ext>
                </a:extLst>
              </p:cNvPr>
              <p:cNvSpPr>
                <a:spLocks noChangeShapeType="1"/>
              </p:cNvSpPr>
              <p:nvPr/>
            </p:nvSpPr>
            <p:spPr bwMode="auto">
              <a:xfrm flipH="1" flipV="1">
                <a:off x="6302375" y="3279776"/>
                <a:ext cx="193675"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3" name="Line 197">
                <a:extLst>
                  <a:ext uri="{FF2B5EF4-FFF2-40B4-BE49-F238E27FC236}">
                    <a16:creationId xmlns:a16="http://schemas.microsoft.com/office/drawing/2014/main" id="{738765F1-C0D2-4134-A47F-3157FC9944C0}"/>
                  </a:ext>
                </a:extLst>
              </p:cNvPr>
              <p:cNvSpPr>
                <a:spLocks noChangeShapeType="1"/>
              </p:cNvSpPr>
              <p:nvPr/>
            </p:nvSpPr>
            <p:spPr bwMode="auto">
              <a:xfrm flipH="1" flipV="1">
                <a:off x="6234113" y="3236914"/>
                <a:ext cx="68263" cy="428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4" name="Line 198">
                <a:extLst>
                  <a:ext uri="{FF2B5EF4-FFF2-40B4-BE49-F238E27FC236}">
                    <a16:creationId xmlns:a16="http://schemas.microsoft.com/office/drawing/2014/main" id="{07914C4F-5FB6-46E6-A8C6-667F2314097B}"/>
                  </a:ext>
                </a:extLst>
              </p:cNvPr>
              <p:cNvSpPr>
                <a:spLocks noChangeShapeType="1"/>
              </p:cNvSpPr>
              <p:nvPr/>
            </p:nvSpPr>
            <p:spPr bwMode="auto">
              <a:xfrm flipV="1">
                <a:off x="6315075" y="3454401"/>
                <a:ext cx="14287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5" name="Line 199">
                <a:extLst>
                  <a:ext uri="{FF2B5EF4-FFF2-40B4-BE49-F238E27FC236}">
                    <a16:creationId xmlns:a16="http://schemas.microsoft.com/office/drawing/2014/main" id="{1D718A07-0268-42B6-9CC8-D4C0D9182635}"/>
                  </a:ext>
                </a:extLst>
              </p:cNvPr>
              <p:cNvSpPr>
                <a:spLocks noChangeShapeType="1"/>
              </p:cNvSpPr>
              <p:nvPr/>
            </p:nvSpPr>
            <p:spPr bwMode="auto">
              <a:xfrm flipV="1">
                <a:off x="6291263" y="3441701"/>
                <a:ext cx="12858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6" name="Line 200">
                <a:extLst>
                  <a:ext uri="{FF2B5EF4-FFF2-40B4-BE49-F238E27FC236}">
                    <a16:creationId xmlns:a16="http://schemas.microsoft.com/office/drawing/2014/main" id="{00763686-1EEB-4A27-B272-7DF4FA83DB2D}"/>
                  </a:ext>
                </a:extLst>
              </p:cNvPr>
              <p:cNvSpPr>
                <a:spLocks noChangeShapeType="1"/>
              </p:cNvSpPr>
              <p:nvPr/>
            </p:nvSpPr>
            <p:spPr bwMode="auto">
              <a:xfrm flipH="1" flipV="1">
                <a:off x="6356350" y="3421064"/>
                <a:ext cx="63500"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7" name="Line 201">
                <a:extLst>
                  <a:ext uri="{FF2B5EF4-FFF2-40B4-BE49-F238E27FC236}">
                    <a16:creationId xmlns:a16="http://schemas.microsoft.com/office/drawing/2014/main" id="{C652C427-9565-4430-8C0B-AAEC821B46D5}"/>
                  </a:ext>
                </a:extLst>
              </p:cNvPr>
              <p:cNvSpPr>
                <a:spLocks noChangeShapeType="1"/>
              </p:cNvSpPr>
              <p:nvPr/>
            </p:nvSpPr>
            <p:spPr bwMode="auto">
              <a:xfrm flipV="1">
                <a:off x="6370638" y="3522664"/>
                <a:ext cx="793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8" name="Line 202">
                <a:extLst>
                  <a:ext uri="{FF2B5EF4-FFF2-40B4-BE49-F238E27FC236}">
                    <a16:creationId xmlns:a16="http://schemas.microsoft.com/office/drawing/2014/main" id="{9C574975-CB92-4E22-8740-F1BAC71D75C6}"/>
                  </a:ext>
                </a:extLst>
              </p:cNvPr>
              <p:cNvSpPr>
                <a:spLocks noChangeShapeType="1"/>
              </p:cNvSpPr>
              <p:nvPr/>
            </p:nvSpPr>
            <p:spPr bwMode="auto">
              <a:xfrm flipH="1">
                <a:off x="6291263" y="3560764"/>
                <a:ext cx="95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9" name="Line 203">
                <a:extLst>
                  <a:ext uri="{FF2B5EF4-FFF2-40B4-BE49-F238E27FC236}">
                    <a16:creationId xmlns:a16="http://schemas.microsoft.com/office/drawing/2014/main" id="{46D4AC16-2374-4669-A715-869A752056C8}"/>
                  </a:ext>
                </a:extLst>
              </p:cNvPr>
              <p:cNvSpPr>
                <a:spLocks noChangeShapeType="1"/>
              </p:cNvSpPr>
              <p:nvPr/>
            </p:nvSpPr>
            <p:spPr bwMode="auto">
              <a:xfrm flipH="1">
                <a:off x="6226175" y="3563939"/>
                <a:ext cx="6508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0" name="Line 204">
                <a:extLst>
                  <a:ext uri="{FF2B5EF4-FFF2-40B4-BE49-F238E27FC236}">
                    <a16:creationId xmlns:a16="http://schemas.microsoft.com/office/drawing/2014/main" id="{E752B2C3-F3B1-4790-AAF7-64BC7F18984B}"/>
                  </a:ext>
                </a:extLst>
              </p:cNvPr>
              <p:cNvSpPr>
                <a:spLocks noChangeShapeType="1"/>
              </p:cNvSpPr>
              <p:nvPr/>
            </p:nvSpPr>
            <p:spPr bwMode="auto">
              <a:xfrm>
                <a:off x="6249988" y="3590926"/>
                <a:ext cx="1428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1" name="Freeform 206">
                <a:extLst>
                  <a:ext uri="{FF2B5EF4-FFF2-40B4-BE49-F238E27FC236}">
                    <a16:creationId xmlns:a16="http://schemas.microsoft.com/office/drawing/2014/main" id="{73FC2993-4059-45DA-ACA8-24BAC3D191DB}"/>
                  </a:ext>
                </a:extLst>
              </p:cNvPr>
              <p:cNvSpPr>
                <a:spLocks/>
              </p:cNvSpPr>
              <p:nvPr/>
            </p:nvSpPr>
            <p:spPr bwMode="auto">
              <a:xfrm>
                <a:off x="6249988" y="3587751"/>
                <a:ext cx="477838" cy="7938"/>
              </a:xfrm>
              <a:custGeom>
                <a:avLst/>
                <a:gdLst>
                  <a:gd name="T0" fmla="*/ 0 w 301"/>
                  <a:gd name="T1" fmla="*/ 2 h 5"/>
                  <a:gd name="T2" fmla="*/ 45 w 301"/>
                  <a:gd name="T3" fmla="*/ 0 h 5"/>
                  <a:gd name="T4" fmla="*/ 301 w 301"/>
                  <a:gd name="T5" fmla="*/ 5 h 5"/>
                </a:gdLst>
                <a:ahLst/>
                <a:cxnLst>
                  <a:cxn ang="0">
                    <a:pos x="T0" y="T1"/>
                  </a:cxn>
                  <a:cxn ang="0">
                    <a:pos x="T2" y="T3"/>
                  </a:cxn>
                  <a:cxn ang="0">
                    <a:pos x="T4" y="T5"/>
                  </a:cxn>
                </a:cxnLst>
                <a:rect l="0" t="0" r="r" b="b"/>
                <a:pathLst>
                  <a:path w="301" h="5">
                    <a:moveTo>
                      <a:pt x="0" y="2"/>
                    </a:moveTo>
                    <a:lnTo>
                      <a:pt x="45" y="0"/>
                    </a:lnTo>
                    <a:lnTo>
                      <a:pt x="301" y="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2" name="Line 207">
                <a:extLst>
                  <a:ext uri="{FF2B5EF4-FFF2-40B4-BE49-F238E27FC236}">
                    <a16:creationId xmlns:a16="http://schemas.microsoft.com/office/drawing/2014/main" id="{A3800A99-F44A-4FB8-9740-C535F1E22D45}"/>
                  </a:ext>
                </a:extLst>
              </p:cNvPr>
              <p:cNvSpPr>
                <a:spLocks noChangeShapeType="1"/>
              </p:cNvSpPr>
              <p:nvPr/>
            </p:nvSpPr>
            <p:spPr bwMode="auto">
              <a:xfrm>
                <a:off x="6226176" y="3567114"/>
                <a:ext cx="23813"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3" name="Line 208">
                <a:extLst>
                  <a:ext uri="{FF2B5EF4-FFF2-40B4-BE49-F238E27FC236}">
                    <a16:creationId xmlns:a16="http://schemas.microsoft.com/office/drawing/2014/main" id="{7D7736ED-979D-4D17-BB52-4101BD2C5FAD}"/>
                  </a:ext>
                </a:extLst>
              </p:cNvPr>
              <p:cNvSpPr>
                <a:spLocks noChangeShapeType="1"/>
              </p:cNvSpPr>
              <p:nvPr/>
            </p:nvSpPr>
            <p:spPr bwMode="auto">
              <a:xfrm flipV="1">
                <a:off x="6300788" y="3527426"/>
                <a:ext cx="69850"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4" name="Line 209">
                <a:extLst>
                  <a:ext uri="{FF2B5EF4-FFF2-40B4-BE49-F238E27FC236}">
                    <a16:creationId xmlns:a16="http://schemas.microsoft.com/office/drawing/2014/main" id="{9F48A97D-4CBC-4724-8DC7-2358A688745B}"/>
                  </a:ext>
                </a:extLst>
              </p:cNvPr>
              <p:cNvSpPr>
                <a:spLocks noChangeShapeType="1"/>
              </p:cNvSpPr>
              <p:nvPr/>
            </p:nvSpPr>
            <p:spPr bwMode="auto">
              <a:xfrm flipH="1">
                <a:off x="6300788" y="3560764"/>
                <a:ext cx="952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5" name="Line 210">
                <a:extLst>
                  <a:ext uri="{FF2B5EF4-FFF2-40B4-BE49-F238E27FC236}">
                    <a16:creationId xmlns:a16="http://schemas.microsoft.com/office/drawing/2014/main" id="{4642F471-4B4D-45F4-A7C6-EFCDBC1155DF}"/>
                  </a:ext>
                </a:extLst>
              </p:cNvPr>
              <p:cNvSpPr>
                <a:spLocks noChangeShapeType="1"/>
              </p:cNvSpPr>
              <p:nvPr/>
            </p:nvSpPr>
            <p:spPr bwMode="auto">
              <a:xfrm flipV="1">
                <a:off x="6378576" y="3482976"/>
                <a:ext cx="76200"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6" name="Line 211">
                <a:extLst>
                  <a:ext uri="{FF2B5EF4-FFF2-40B4-BE49-F238E27FC236}">
                    <a16:creationId xmlns:a16="http://schemas.microsoft.com/office/drawing/2014/main" id="{4CA51812-CA2E-4DF1-A64D-5CBDD2C63881}"/>
                  </a:ext>
                </a:extLst>
              </p:cNvPr>
              <p:cNvSpPr>
                <a:spLocks noChangeShapeType="1"/>
              </p:cNvSpPr>
              <p:nvPr/>
            </p:nvSpPr>
            <p:spPr bwMode="auto">
              <a:xfrm flipH="1" flipV="1">
                <a:off x="6591301" y="3498851"/>
                <a:ext cx="793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7" name="Line 212">
                <a:extLst>
                  <a:ext uri="{FF2B5EF4-FFF2-40B4-BE49-F238E27FC236}">
                    <a16:creationId xmlns:a16="http://schemas.microsoft.com/office/drawing/2014/main" id="{0E829A9A-37D9-4C22-8CFB-F3F5005363F6}"/>
                  </a:ext>
                </a:extLst>
              </p:cNvPr>
              <p:cNvSpPr>
                <a:spLocks noChangeShapeType="1"/>
              </p:cNvSpPr>
              <p:nvPr/>
            </p:nvSpPr>
            <p:spPr bwMode="auto">
              <a:xfrm flipH="1" flipV="1">
                <a:off x="6499226" y="3298826"/>
                <a:ext cx="203200"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8" name="Line 213">
                <a:extLst>
                  <a:ext uri="{FF2B5EF4-FFF2-40B4-BE49-F238E27FC236}">
                    <a16:creationId xmlns:a16="http://schemas.microsoft.com/office/drawing/2014/main" id="{A7C0FBE0-F170-493D-8831-39A8EBCEFC20}"/>
                  </a:ext>
                </a:extLst>
              </p:cNvPr>
              <p:cNvSpPr>
                <a:spLocks noChangeShapeType="1"/>
              </p:cNvSpPr>
              <p:nvPr/>
            </p:nvSpPr>
            <p:spPr bwMode="auto">
              <a:xfrm flipH="1" flipV="1">
                <a:off x="6499226" y="3298826"/>
                <a:ext cx="169863" cy="746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9" name="Line 214">
                <a:extLst>
                  <a:ext uri="{FF2B5EF4-FFF2-40B4-BE49-F238E27FC236}">
                    <a16:creationId xmlns:a16="http://schemas.microsoft.com/office/drawing/2014/main" id="{3D1BC3B3-73D1-45ED-9AEC-0306E8E1D044}"/>
                  </a:ext>
                </a:extLst>
              </p:cNvPr>
              <p:cNvSpPr>
                <a:spLocks noChangeShapeType="1"/>
              </p:cNvSpPr>
              <p:nvPr/>
            </p:nvSpPr>
            <p:spPr bwMode="auto">
              <a:xfrm flipV="1">
                <a:off x="6518276" y="3425826"/>
                <a:ext cx="47625"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0" name="Line 215">
                <a:extLst>
                  <a:ext uri="{FF2B5EF4-FFF2-40B4-BE49-F238E27FC236}">
                    <a16:creationId xmlns:a16="http://schemas.microsoft.com/office/drawing/2014/main" id="{4352D5AA-BFDA-4F1D-9652-8C52B731652E}"/>
                  </a:ext>
                </a:extLst>
              </p:cNvPr>
              <p:cNvSpPr>
                <a:spLocks noChangeShapeType="1"/>
              </p:cNvSpPr>
              <p:nvPr/>
            </p:nvSpPr>
            <p:spPr bwMode="auto">
              <a:xfrm flipV="1">
                <a:off x="6518276" y="3433764"/>
                <a:ext cx="287338"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1" name="Line 216">
                <a:extLst>
                  <a:ext uri="{FF2B5EF4-FFF2-40B4-BE49-F238E27FC236}">
                    <a16:creationId xmlns:a16="http://schemas.microsoft.com/office/drawing/2014/main" id="{F97DC224-43C3-4434-9531-95B138D7C5E6}"/>
                  </a:ext>
                </a:extLst>
              </p:cNvPr>
              <p:cNvSpPr>
                <a:spLocks noChangeShapeType="1"/>
              </p:cNvSpPr>
              <p:nvPr/>
            </p:nvSpPr>
            <p:spPr bwMode="auto">
              <a:xfrm flipH="1" flipV="1">
                <a:off x="6356351" y="3421064"/>
                <a:ext cx="21907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2" name="Line 217">
                <a:extLst>
                  <a:ext uri="{FF2B5EF4-FFF2-40B4-BE49-F238E27FC236}">
                    <a16:creationId xmlns:a16="http://schemas.microsoft.com/office/drawing/2014/main" id="{9A04F479-FC92-47B3-BA57-1DBC73291624}"/>
                  </a:ext>
                </a:extLst>
              </p:cNvPr>
              <p:cNvSpPr>
                <a:spLocks noChangeShapeType="1"/>
              </p:cNvSpPr>
              <p:nvPr/>
            </p:nvSpPr>
            <p:spPr bwMode="auto">
              <a:xfrm flipV="1">
                <a:off x="6419851" y="3425826"/>
                <a:ext cx="146050"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3" name="Line 218">
                <a:extLst>
                  <a:ext uri="{FF2B5EF4-FFF2-40B4-BE49-F238E27FC236}">
                    <a16:creationId xmlns:a16="http://schemas.microsoft.com/office/drawing/2014/main" id="{E4B71D31-FA5B-4ACF-8677-5FC74618C836}"/>
                  </a:ext>
                </a:extLst>
              </p:cNvPr>
              <p:cNvSpPr>
                <a:spLocks noChangeShapeType="1"/>
              </p:cNvSpPr>
              <p:nvPr/>
            </p:nvSpPr>
            <p:spPr bwMode="auto">
              <a:xfrm flipV="1">
                <a:off x="6454776" y="3463926"/>
                <a:ext cx="34925"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4" name="Line 219">
                <a:extLst>
                  <a:ext uri="{FF2B5EF4-FFF2-40B4-BE49-F238E27FC236}">
                    <a16:creationId xmlns:a16="http://schemas.microsoft.com/office/drawing/2014/main" id="{EB3B1C20-71E1-4B69-ABD8-7646FE8BA184}"/>
                  </a:ext>
                </a:extLst>
              </p:cNvPr>
              <p:cNvSpPr>
                <a:spLocks noChangeShapeType="1"/>
              </p:cNvSpPr>
              <p:nvPr/>
            </p:nvSpPr>
            <p:spPr bwMode="auto">
              <a:xfrm flipH="1" flipV="1">
                <a:off x="6315076" y="3463926"/>
                <a:ext cx="139700"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5" name="Line 220">
                <a:extLst>
                  <a:ext uri="{FF2B5EF4-FFF2-40B4-BE49-F238E27FC236}">
                    <a16:creationId xmlns:a16="http://schemas.microsoft.com/office/drawing/2014/main" id="{BD4ED7BD-5EAB-4251-B7A3-17468510CD05}"/>
                  </a:ext>
                </a:extLst>
              </p:cNvPr>
              <p:cNvSpPr>
                <a:spLocks noChangeShapeType="1"/>
              </p:cNvSpPr>
              <p:nvPr/>
            </p:nvSpPr>
            <p:spPr bwMode="auto">
              <a:xfrm flipH="1" flipV="1">
                <a:off x="6489701" y="3463926"/>
                <a:ext cx="101600"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6" name="Line 221">
                <a:extLst>
                  <a:ext uri="{FF2B5EF4-FFF2-40B4-BE49-F238E27FC236}">
                    <a16:creationId xmlns:a16="http://schemas.microsoft.com/office/drawing/2014/main" id="{290C9F93-4717-474A-8FD9-53797AE30721}"/>
                  </a:ext>
                </a:extLst>
              </p:cNvPr>
              <p:cNvSpPr>
                <a:spLocks noChangeShapeType="1"/>
              </p:cNvSpPr>
              <p:nvPr/>
            </p:nvSpPr>
            <p:spPr bwMode="auto">
              <a:xfrm flipH="1" flipV="1">
                <a:off x="6454776" y="3482976"/>
                <a:ext cx="13652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7" name="Line 222">
                <a:extLst>
                  <a:ext uri="{FF2B5EF4-FFF2-40B4-BE49-F238E27FC236}">
                    <a16:creationId xmlns:a16="http://schemas.microsoft.com/office/drawing/2014/main" id="{A31D3D95-1CB2-44DE-A6B2-9BC2B206BF79}"/>
                  </a:ext>
                </a:extLst>
              </p:cNvPr>
              <p:cNvSpPr>
                <a:spLocks noChangeShapeType="1"/>
              </p:cNvSpPr>
              <p:nvPr/>
            </p:nvSpPr>
            <p:spPr bwMode="auto">
              <a:xfrm flipV="1">
                <a:off x="6808788" y="3389314"/>
                <a:ext cx="12223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8" name="Line 223">
                <a:extLst>
                  <a:ext uri="{FF2B5EF4-FFF2-40B4-BE49-F238E27FC236}">
                    <a16:creationId xmlns:a16="http://schemas.microsoft.com/office/drawing/2014/main" id="{E6CD2234-2494-4446-A804-9D51CB647D4C}"/>
                  </a:ext>
                </a:extLst>
              </p:cNvPr>
              <p:cNvSpPr>
                <a:spLocks noChangeShapeType="1"/>
              </p:cNvSpPr>
              <p:nvPr/>
            </p:nvSpPr>
            <p:spPr bwMode="auto">
              <a:xfrm flipH="1">
                <a:off x="6838951" y="3424239"/>
                <a:ext cx="128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9" name="Line 224">
                <a:extLst>
                  <a:ext uri="{FF2B5EF4-FFF2-40B4-BE49-F238E27FC236}">
                    <a16:creationId xmlns:a16="http://schemas.microsoft.com/office/drawing/2014/main" id="{83599E13-D12B-4051-AE81-C78D0CFEAB57}"/>
                  </a:ext>
                </a:extLst>
              </p:cNvPr>
              <p:cNvSpPr>
                <a:spLocks noChangeShapeType="1"/>
              </p:cNvSpPr>
              <p:nvPr/>
            </p:nvSpPr>
            <p:spPr bwMode="auto">
              <a:xfrm flipH="1" flipV="1">
                <a:off x="6848476" y="3430589"/>
                <a:ext cx="73025" cy="539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0" name="Line 225">
                <a:extLst>
                  <a:ext uri="{FF2B5EF4-FFF2-40B4-BE49-F238E27FC236}">
                    <a16:creationId xmlns:a16="http://schemas.microsoft.com/office/drawing/2014/main" id="{C0459E7B-E229-4833-9699-2F708B4A1A30}"/>
                  </a:ext>
                </a:extLst>
              </p:cNvPr>
              <p:cNvSpPr>
                <a:spLocks noChangeShapeType="1"/>
              </p:cNvSpPr>
              <p:nvPr/>
            </p:nvSpPr>
            <p:spPr bwMode="auto">
              <a:xfrm flipV="1">
                <a:off x="6848476" y="3424239"/>
                <a:ext cx="11906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1" name="Line 226">
                <a:extLst>
                  <a:ext uri="{FF2B5EF4-FFF2-40B4-BE49-F238E27FC236}">
                    <a16:creationId xmlns:a16="http://schemas.microsoft.com/office/drawing/2014/main" id="{8ABD04D8-0853-425F-BC55-629060AF04DA}"/>
                  </a:ext>
                </a:extLst>
              </p:cNvPr>
              <p:cNvSpPr>
                <a:spLocks noChangeShapeType="1"/>
              </p:cNvSpPr>
              <p:nvPr/>
            </p:nvSpPr>
            <p:spPr bwMode="auto">
              <a:xfrm flipH="1" flipV="1">
                <a:off x="6805613" y="3433764"/>
                <a:ext cx="115888"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2" name="Line 227">
                <a:extLst>
                  <a:ext uri="{FF2B5EF4-FFF2-40B4-BE49-F238E27FC236}">
                    <a16:creationId xmlns:a16="http://schemas.microsoft.com/office/drawing/2014/main" id="{2E95B824-2132-4338-AD24-A5577DA178A0}"/>
                  </a:ext>
                </a:extLst>
              </p:cNvPr>
              <p:cNvSpPr>
                <a:spLocks noChangeShapeType="1"/>
              </p:cNvSpPr>
              <p:nvPr/>
            </p:nvSpPr>
            <p:spPr bwMode="auto">
              <a:xfrm flipH="1" flipV="1">
                <a:off x="6599238" y="3503614"/>
                <a:ext cx="307975" cy="1016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3" name="Line 228">
                <a:extLst>
                  <a:ext uri="{FF2B5EF4-FFF2-40B4-BE49-F238E27FC236}">
                    <a16:creationId xmlns:a16="http://schemas.microsoft.com/office/drawing/2014/main" id="{19007245-C263-4230-A0CE-4B58701B122B}"/>
                  </a:ext>
                </a:extLst>
              </p:cNvPr>
              <p:cNvSpPr>
                <a:spLocks noChangeShapeType="1"/>
              </p:cNvSpPr>
              <p:nvPr/>
            </p:nvSpPr>
            <p:spPr bwMode="auto">
              <a:xfrm>
                <a:off x="6370638" y="3527426"/>
                <a:ext cx="527050" cy="777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4" name="Line 229">
                <a:extLst>
                  <a:ext uri="{FF2B5EF4-FFF2-40B4-BE49-F238E27FC236}">
                    <a16:creationId xmlns:a16="http://schemas.microsoft.com/office/drawing/2014/main" id="{9708D135-C4B5-4F95-BC88-FA7AB02F862C}"/>
                  </a:ext>
                </a:extLst>
              </p:cNvPr>
              <p:cNvSpPr>
                <a:spLocks noChangeShapeType="1"/>
              </p:cNvSpPr>
              <p:nvPr/>
            </p:nvSpPr>
            <p:spPr bwMode="auto">
              <a:xfrm flipH="1">
                <a:off x="6264276" y="3605214"/>
                <a:ext cx="6334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9" name="Line 284">
                <a:extLst>
                  <a:ext uri="{FF2B5EF4-FFF2-40B4-BE49-F238E27FC236}">
                    <a16:creationId xmlns:a16="http://schemas.microsoft.com/office/drawing/2014/main" id="{3A125A13-C9D9-412D-814D-62517E6482FE}"/>
                  </a:ext>
                </a:extLst>
              </p:cNvPr>
              <p:cNvSpPr>
                <a:spLocks noChangeShapeType="1"/>
              </p:cNvSpPr>
              <p:nvPr/>
            </p:nvSpPr>
            <p:spPr bwMode="auto">
              <a:xfrm flipH="1" flipV="1">
                <a:off x="7546976" y="3544889"/>
                <a:ext cx="1587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0" name="Line 285">
                <a:extLst>
                  <a:ext uri="{FF2B5EF4-FFF2-40B4-BE49-F238E27FC236}">
                    <a16:creationId xmlns:a16="http://schemas.microsoft.com/office/drawing/2014/main" id="{9D92071A-F114-49D3-9ED6-28A64F483B5F}"/>
                  </a:ext>
                </a:extLst>
              </p:cNvPr>
              <p:cNvSpPr>
                <a:spLocks noChangeShapeType="1"/>
              </p:cNvSpPr>
              <p:nvPr/>
            </p:nvSpPr>
            <p:spPr bwMode="auto">
              <a:xfrm flipH="1" flipV="1">
                <a:off x="7551738" y="3544889"/>
                <a:ext cx="1111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1" name="Line 286">
                <a:extLst>
                  <a:ext uri="{FF2B5EF4-FFF2-40B4-BE49-F238E27FC236}">
                    <a16:creationId xmlns:a16="http://schemas.microsoft.com/office/drawing/2014/main" id="{25825E4F-9758-4C3E-B6BC-B0172FBD7EAF}"/>
                  </a:ext>
                </a:extLst>
              </p:cNvPr>
              <p:cNvSpPr>
                <a:spLocks noChangeShapeType="1"/>
              </p:cNvSpPr>
              <p:nvPr/>
            </p:nvSpPr>
            <p:spPr bwMode="auto">
              <a:xfrm flipH="1">
                <a:off x="7546976" y="3544889"/>
                <a:ext cx="47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2" name="Line 297">
                <a:extLst>
                  <a:ext uri="{FF2B5EF4-FFF2-40B4-BE49-F238E27FC236}">
                    <a16:creationId xmlns:a16="http://schemas.microsoft.com/office/drawing/2014/main" id="{7328B961-DD90-4CCF-9D9E-84C87FFA071B}"/>
                  </a:ext>
                </a:extLst>
              </p:cNvPr>
              <p:cNvSpPr>
                <a:spLocks noChangeShapeType="1"/>
              </p:cNvSpPr>
              <p:nvPr/>
            </p:nvSpPr>
            <p:spPr bwMode="auto">
              <a:xfrm flipH="1" flipV="1">
                <a:off x="7294563" y="3563939"/>
                <a:ext cx="269875"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3" name="Line 298">
                <a:extLst>
                  <a:ext uri="{FF2B5EF4-FFF2-40B4-BE49-F238E27FC236}">
                    <a16:creationId xmlns:a16="http://schemas.microsoft.com/office/drawing/2014/main" id="{C6C45041-54A3-4084-9872-67927E296BE2}"/>
                  </a:ext>
                </a:extLst>
              </p:cNvPr>
              <p:cNvSpPr>
                <a:spLocks noChangeShapeType="1"/>
              </p:cNvSpPr>
              <p:nvPr/>
            </p:nvSpPr>
            <p:spPr bwMode="auto">
              <a:xfrm flipH="1" flipV="1">
                <a:off x="6310313" y="3032126"/>
                <a:ext cx="392113" cy="2921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4" name="Line 299">
                <a:extLst>
                  <a:ext uri="{FF2B5EF4-FFF2-40B4-BE49-F238E27FC236}">
                    <a16:creationId xmlns:a16="http://schemas.microsoft.com/office/drawing/2014/main" id="{8121D4C2-1800-40CB-BFF3-760A0644C6C0}"/>
                  </a:ext>
                </a:extLst>
              </p:cNvPr>
              <p:cNvSpPr>
                <a:spLocks noChangeShapeType="1"/>
              </p:cNvSpPr>
              <p:nvPr/>
            </p:nvSpPr>
            <p:spPr bwMode="auto">
              <a:xfrm flipH="1">
                <a:off x="6907213" y="3605214"/>
                <a:ext cx="6588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5" name="Line 300">
                <a:extLst>
                  <a:ext uri="{FF2B5EF4-FFF2-40B4-BE49-F238E27FC236}">
                    <a16:creationId xmlns:a16="http://schemas.microsoft.com/office/drawing/2014/main" id="{F5CFBC07-48E7-4DEE-B0A1-CE868A30D260}"/>
                  </a:ext>
                </a:extLst>
              </p:cNvPr>
              <p:cNvSpPr>
                <a:spLocks noChangeShapeType="1"/>
              </p:cNvSpPr>
              <p:nvPr/>
            </p:nvSpPr>
            <p:spPr bwMode="auto">
              <a:xfrm flipH="1" flipV="1">
                <a:off x="7453313" y="3522664"/>
                <a:ext cx="9842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6" name="Freeform 301">
                <a:extLst>
                  <a:ext uri="{FF2B5EF4-FFF2-40B4-BE49-F238E27FC236}">
                    <a16:creationId xmlns:a16="http://schemas.microsoft.com/office/drawing/2014/main" id="{92FA2034-ABCA-4E01-9472-B6C6C0E18665}"/>
                  </a:ext>
                </a:extLst>
              </p:cNvPr>
              <p:cNvSpPr>
                <a:spLocks/>
              </p:cNvSpPr>
              <p:nvPr/>
            </p:nvSpPr>
            <p:spPr bwMode="auto">
              <a:xfrm>
                <a:off x="6310313" y="3032126"/>
                <a:ext cx="1252538" cy="161925"/>
              </a:xfrm>
              <a:custGeom>
                <a:avLst/>
                <a:gdLst>
                  <a:gd name="T0" fmla="*/ 0 w 789"/>
                  <a:gd name="T1" fmla="*/ 0 h 102"/>
                  <a:gd name="T2" fmla="*/ 398 w 789"/>
                  <a:gd name="T3" fmla="*/ 102 h 102"/>
                  <a:gd name="T4" fmla="*/ 789 w 789"/>
                  <a:gd name="T5" fmla="*/ 6 h 102"/>
                </a:gdLst>
                <a:ahLst/>
                <a:cxnLst>
                  <a:cxn ang="0">
                    <a:pos x="T0" y="T1"/>
                  </a:cxn>
                  <a:cxn ang="0">
                    <a:pos x="T2" y="T3"/>
                  </a:cxn>
                  <a:cxn ang="0">
                    <a:pos x="T4" y="T5"/>
                  </a:cxn>
                </a:cxnLst>
                <a:rect l="0" t="0" r="r" b="b"/>
                <a:pathLst>
                  <a:path w="789" h="102">
                    <a:moveTo>
                      <a:pt x="0" y="0"/>
                    </a:moveTo>
                    <a:lnTo>
                      <a:pt x="398" y="102"/>
                    </a:lnTo>
                    <a:lnTo>
                      <a:pt x="789" y="6"/>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7" name="Line 302">
                <a:extLst>
                  <a:ext uri="{FF2B5EF4-FFF2-40B4-BE49-F238E27FC236}">
                    <a16:creationId xmlns:a16="http://schemas.microsoft.com/office/drawing/2014/main" id="{FCFF559B-D67D-4D81-AD60-C9E3BF4E5C0C}"/>
                  </a:ext>
                </a:extLst>
              </p:cNvPr>
              <p:cNvSpPr>
                <a:spLocks noChangeShapeType="1"/>
              </p:cNvSpPr>
              <p:nvPr/>
            </p:nvSpPr>
            <p:spPr bwMode="auto">
              <a:xfrm flipH="1">
                <a:off x="7134226" y="3295651"/>
                <a:ext cx="430213" cy="381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8" name="Line 303">
                <a:extLst>
                  <a:ext uri="{FF2B5EF4-FFF2-40B4-BE49-F238E27FC236}">
                    <a16:creationId xmlns:a16="http://schemas.microsoft.com/office/drawing/2014/main" id="{CF68BAE7-403D-4A5A-8927-A79C12C4DEAA}"/>
                  </a:ext>
                </a:extLst>
              </p:cNvPr>
              <p:cNvSpPr>
                <a:spLocks noChangeShapeType="1"/>
              </p:cNvSpPr>
              <p:nvPr/>
            </p:nvSpPr>
            <p:spPr bwMode="auto">
              <a:xfrm flipH="1">
                <a:off x="7234238" y="3332164"/>
                <a:ext cx="330200" cy="492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9" name="Line 304">
                <a:extLst>
                  <a:ext uri="{FF2B5EF4-FFF2-40B4-BE49-F238E27FC236}">
                    <a16:creationId xmlns:a16="http://schemas.microsoft.com/office/drawing/2014/main" id="{8B554BA3-D7D5-49E5-96F7-5B00F5DBE918}"/>
                  </a:ext>
                </a:extLst>
              </p:cNvPr>
              <p:cNvSpPr>
                <a:spLocks noChangeShapeType="1"/>
              </p:cNvSpPr>
              <p:nvPr/>
            </p:nvSpPr>
            <p:spPr bwMode="auto">
              <a:xfrm flipH="1">
                <a:off x="7421563" y="3470276"/>
                <a:ext cx="1412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0" name="Line 305">
                <a:extLst>
                  <a:ext uri="{FF2B5EF4-FFF2-40B4-BE49-F238E27FC236}">
                    <a16:creationId xmlns:a16="http://schemas.microsoft.com/office/drawing/2014/main" id="{480AF39E-132B-4DA8-B3BB-E78B02E18199}"/>
                  </a:ext>
                </a:extLst>
              </p:cNvPr>
              <p:cNvSpPr>
                <a:spLocks noChangeShapeType="1"/>
              </p:cNvSpPr>
              <p:nvPr/>
            </p:nvSpPr>
            <p:spPr bwMode="auto">
              <a:xfrm flipH="1" flipV="1">
                <a:off x="7494588" y="3513139"/>
                <a:ext cx="68263"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1" name="Line 306">
                <a:extLst>
                  <a:ext uri="{FF2B5EF4-FFF2-40B4-BE49-F238E27FC236}">
                    <a16:creationId xmlns:a16="http://schemas.microsoft.com/office/drawing/2014/main" id="{16CB65BE-E55D-42CF-AC9C-FE5218874502}"/>
                  </a:ext>
                </a:extLst>
              </p:cNvPr>
              <p:cNvSpPr>
                <a:spLocks noChangeShapeType="1"/>
              </p:cNvSpPr>
              <p:nvPr/>
            </p:nvSpPr>
            <p:spPr bwMode="auto">
              <a:xfrm>
                <a:off x="7494588" y="3513139"/>
                <a:ext cx="73025"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2" name="Line 307">
                <a:extLst>
                  <a:ext uri="{FF2B5EF4-FFF2-40B4-BE49-F238E27FC236}">
                    <a16:creationId xmlns:a16="http://schemas.microsoft.com/office/drawing/2014/main" id="{066EFF4D-56E8-4695-A4A3-77F790218362}"/>
                  </a:ext>
                </a:extLst>
              </p:cNvPr>
              <p:cNvSpPr>
                <a:spLocks noChangeShapeType="1"/>
              </p:cNvSpPr>
              <p:nvPr/>
            </p:nvSpPr>
            <p:spPr bwMode="auto">
              <a:xfrm flipH="1" flipV="1">
                <a:off x="6942138" y="3492501"/>
                <a:ext cx="604838" cy="523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3" name="Line 308">
                <a:extLst>
                  <a:ext uri="{FF2B5EF4-FFF2-40B4-BE49-F238E27FC236}">
                    <a16:creationId xmlns:a16="http://schemas.microsoft.com/office/drawing/2014/main" id="{A35E74F3-F438-4C19-8A2C-0BD371B7928D}"/>
                  </a:ext>
                </a:extLst>
              </p:cNvPr>
              <p:cNvSpPr>
                <a:spLocks noChangeShapeType="1"/>
              </p:cNvSpPr>
              <p:nvPr/>
            </p:nvSpPr>
            <p:spPr bwMode="auto">
              <a:xfrm flipH="1">
                <a:off x="7294563" y="3544889"/>
                <a:ext cx="252413"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4" name="Line 309">
                <a:extLst>
                  <a:ext uri="{FF2B5EF4-FFF2-40B4-BE49-F238E27FC236}">
                    <a16:creationId xmlns:a16="http://schemas.microsoft.com/office/drawing/2014/main" id="{24A1FC2B-22F2-4DBA-8448-AC9B6C2573A2}"/>
                  </a:ext>
                </a:extLst>
              </p:cNvPr>
              <p:cNvSpPr>
                <a:spLocks noChangeShapeType="1"/>
              </p:cNvSpPr>
              <p:nvPr/>
            </p:nvSpPr>
            <p:spPr bwMode="auto">
              <a:xfrm flipH="1">
                <a:off x="5572126" y="3070226"/>
                <a:ext cx="301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5" name="Line 310">
                <a:extLst>
                  <a:ext uri="{FF2B5EF4-FFF2-40B4-BE49-F238E27FC236}">
                    <a16:creationId xmlns:a16="http://schemas.microsoft.com/office/drawing/2014/main" id="{1825C843-D988-47D7-B6B6-A2F032F285D7}"/>
                  </a:ext>
                </a:extLst>
              </p:cNvPr>
              <p:cNvSpPr>
                <a:spLocks noChangeShapeType="1"/>
              </p:cNvSpPr>
              <p:nvPr/>
            </p:nvSpPr>
            <p:spPr bwMode="auto">
              <a:xfrm flipV="1">
                <a:off x="5602288" y="2986089"/>
                <a:ext cx="38100" cy="841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6" name="Freeform 311">
                <a:extLst>
                  <a:ext uri="{FF2B5EF4-FFF2-40B4-BE49-F238E27FC236}">
                    <a16:creationId xmlns:a16="http://schemas.microsoft.com/office/drawing/2014/main" id="{519B8EC8-E889-4D10-AB47-DEC4610B7CDC}"/>
                  </a:ext>
                </a:extLst>
              </p:cNvPr>
              <p:cNvSpPr>
                <a:spLocks/>
              </p:cNvSpPr>
              <p:nvPr/>
            </p:nvSpPr>
            <p:spPr bwMode="auto">
              <a:xfrm>
                <a:off x="5640388" y="2933701"/>
                <a:ext cx="265113" cy="120650"/>
              </a:xfrm>
              <a:custGeom>
                <a:avLst/>
                <a:gdLst>
                  <a:gd name="T0" fmla="*/ 167 w 167"/>
                  <a:gd name="T1" fmla="*/ 76 h 76"/>
                  <a:gd name="T2" fmla="*/ 25 w 167"/>
                  <a:gd name="T3" fmla="*/ 0 h 76"/>
                  <a:gd name="T4" fmla="*/ 0 w 167"/>
                  <a:gd name="T5" fmla="*/ 33 h 76"/>
                </a:gdLst>
                <a:ahLst/>
                <a:cxnLst>
                  <a:cxn ang="0">
                    <a:pos x="T0" y="T1"/>
                  </a:cxn>
                  <a:cxn ang="0">
                    <a:pos x="T2" y="T3"/>
                  </a:cxn>
                  <a:cxn ang="0">
                    <a:pos x="T4" y="T5"/>
                  </a:cxn>
                </a:cxnLst>
                <a:rect l="0" t="0" r="r" b="b"/>
                <a:pathLst>
                  <a:path w="167" h="76">
                    <a:moveTo>
                      <a:pt x="167" y="76"/>
                    </a:moveTo>
                    <a:lnTo>
                      <a:pt x="25" y="0"/>
                    </a:lnTo>
                    <a:lnTo>
                      <a:pt x="0" y="33"/>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7" name="Line 312">
                <a:extLst>
                  <a:ext uri="{FF2B5EF4-FFF2-40B4-BE49-F238E27FC236}">
                    <a16:creationId xmlns:a16="http://schemas.microsoft.com/office/drawing/2014/main" id="{0F8C6397-FCB4-467C-99D1-51A6FA6FA2AF}"/>
                  </a:ext>
                </a:extLst>
              </p:cNvPr>
              <p:cNvSpPr>
                <a:spLocks noChangeShapeType="1"/>
              </p:cNvSpPr>
              <p:nvPr/>
            </p:nvSpPr>
            <p:spPr bwMode="auto">
              <a:xfrm flipH="1">
                <a:off x="5572126" y="2986089"/>
                <a:ext cx="68263" cy="857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8" name="Line 313">
                <a:extLst>
                  <a:ext uri="{FF2B5EF4-FFF2-40B4-BE49-F238E27FC236}">
                    <a16:creationId xmlns:a16="http://schemas.microsoft.com/office/drawing/2014/main" id="{548CFA99-BE47-4075-937B-E11B7E119706}"/>
                  </a:ext>
                </a:extLst>
              </p:cNvPr>
              <p:cNvSpPr>
                <a:spLocks noChangeShapeType="1"/>
              </p:cNvSpPr>
              <p:nvPr/>
            </p:nvSpPr>
            <p:spPr bwMode="auto">
              <a:xfrm flipH="1">
                <a:off x="5640388" y="2889251"/>
                <a:ext cx="39688" cy="968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9" name="Freeform 314">
                <a:extLst>
                  <a:ext uri="{FF2B5EF4-FFF2-40B4-BE49-F238E27FC236}">
                    <a16:creationId xmlns:a16="http://schemas.microsoft.com/office/drawing/2014/main" id="{CF44E695-E53D-42B7-AAD0-AC0E44B4D039}"/>
                  </a:ext>
                </a:extLst>
              </p:cNvPr>
              <p:cNvSpPr>
                <a:spLocks/>
              </p:cNvSpPr>
              <p:nvPr/>
            </p:nvSpPr>
            <p:spPr bwMode="auto">
              <a:xfrm>
                <a:off x="5572126" y="2811464"/>
                <a:ext cx="346075" cy="260350"/>
              </a:xfrm>
              <a:custGeom>
                <a:avLst/>
                <a:gdLst>
                  <a:gd name="T0" fmla="*/ 218 w 218"/>
                  <a:gd name="T1" fmla="*/ 145 h 164"/>
                  <a:gd name="T2" fmla="*/ 68 w 218"/>
                  <a:gd name="T3" fmla="*/ 0 h 164"/>
                  <a:gd name="T4" fmla="*/ 0 w 218"/>
                  <a:gd name="T5" fmla="*/ 164 h 164"/>
                </a:gdLst>
                <a:ahLst/>
                <a:cxnLst>
                  <a:cxn ang="0">
                    <a:pos x="T0" y="T1"/>
                  </a:cxn>
                  <a:cxn ang="0">
                    <a:pos x="T2" y="T3"/>
                  </a:cxn>
                  <a:cxn ang="0">
                    <a:pos x="T4" y="T5"/>
                  </a:cxn>
                </a:cxnLst>
                <a:rect l="0" t="0" r="r" b="b"/>
                <a:pathLst>
                  <a:path w="218" h="164">
                    <a:moveTo>
                      <a:pt x="218" y="145"/>
                    </a:moveTo>
                    <a:lnTo>
                      <a:pt x="68" y="0"/>
                    </a:lnTo>
                    <a:lnTo>
                      <a:pt x="0" y="164"/>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0" name="Line 315">
                <a:extLst>
                  <a:ext uri="{FF2B5EF4-FFF2-40B4-BE49-F238E27FC236}">
                    <a16:creationId xmlns:a16="http://schemas.microsoft.com/office/drawing/2014/main" id="{F6A16212-4991-4D8D-8D50-46F7A7032F66}"/>
                  </a:ext>
                </a:extLst>
              </p:cNvPr>
              <p:cNvSpPr>
                <a:spLocks noChangeShapeType="1"/>
              </p:cNvSpPr>
              <p:nvPr/>
            </p:nvSpPr>
            <p:spPr bwMode="auto">
              <a:xfrm flipH="1">
                <a:off x="5910263" y="3041651"/>
                <a:ext cx="793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1" name="Line 316">
                <a:extLst>
                  <a:ext uri="{FF2B5EF4-FFF2-40B4-BE49-F238E27FC236}">
                    <a16:creationId xmlns:a16="http://schemas.microsoft.com/office/drawing/2014/main" id="{0223B1B2-6D73-4FD7-81C8-5AAF017F326C}"/>
                  </a:ext>
                </a:extLst>
              </p:cNvPr>
              <p:cNvSpPr>
                <a:spLocks noChangeShapeType="1"/>
              </p:cNvSpPr>
              <p:nvPr/>
            </p:nvSpPr>
            <p:spPr bwMode="auto">
              <a:xfrm>
                <a:off x="5910263" y="3055939"/>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2" name="Line 317">
                <a:extLst>
                  <a:ext uri="{FF2B5EF4-FFF2-40B4-BE49-F238E27FC236}">
                    <a16:creationId xmlns:a16="http://schemas.microsoft.com/office/drawing/2014/main" id="{CD88595B-6186-4C5E-A9CB-2EAF10F8CE3E}"/>
                  </a:ext>
                </a:extLst>
              </p:cNvPr>
              <p:cNvSpPr>
                <a:spLocks noChangeShapeType="1"/>
              </p:cNvSpPr>
              <p:nvPr/>
            </p:nvSpPr>
            <p:spPr bwMode="auto">
              <a:xfrm>
                <a:off x="5910263" y="3055939"/>
                <a:ext cx="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3" name="Line 318">
                <a:extLst>
                  <a:ext uri="{FF2B5EF4-FFF2-40B4-BE49-F238E27FC236}">
                    <a16:creationId xmlns:a16="http://schemas.microsoft.com/office/drawing/2014/main" id="{4BBBDDE0-C8E8-4D26-8E26-B9C95CE00B01}"/>
                  </a:ext>
                </a:extLst>
              </p:cNvPr>
              <p:cNvSpPr>
                <a:spLocks noChangeShapeType="1"/>
              </p:cNvSpPr>
              <p:nvPr/>
            </p:nvSpPr>
            <p:spPr bwMode="auto">
              <a:xfrm flipV="1">
                <a:off x="5910263" y="3055939"/>
                <a:ext cx="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4" name="Line 319">
                <a:extLst>
                  <a:ext uri="{FF2B5EF4-FFF2-40B4-BE49-F238E27FC236}">
                    <a16:creationId xmlns:a16="http://schemas.microsoft.com/office/drawing/2014/main" id="{B7C8F1B2-D04A-407A-8DD4-CAAA49E22AA6}"/>
                  </a:ext>
                </a:extLst>
              </p:cNvPr>
              <p:cNvSpPr>
                <a:spLocks noChangeShapeType="1"/>
              </p:cNvSpPr>
              <p:nvPr/>
            </p:nvSpPr>
            <p:spPr bwMode="auto">
              <a:xfrm flipH="1" flipV="1">
                <a:off x="5905501" y="3054351"/>
                <a:ext cx="47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5" name="Line 320">
                <a:extLst>
                  <a:ext uri="{FF2B5EF4-FFF2-40B4-BE49-F238E27FC236}">
                    <a16:creationId xmlns:a16="http://schemas.microsoft.com/office/drawing/2014/main" id="{ABAB2232-F737-46B1-B005-D5E69E90D8BA}"/>
                  </a:ext>
                </a:extLst>
              </p:cNvPr>
              <p:cNvSpPr>
                <a:spLocks noChangeShapeType="1"/>
              </p:cNvSpPr>
              <p:nvPr/>
            </p:nvSpPr>
            <p:spPr bwMode="auto">
              <a:xfrm flipH="1" flipV="1">
                <a:off x="5905501" y="3054351"/>
                <a:ext cx="47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6" name="Line 321">
                <a:extLst>
                  <a:ext uri="{FF2B5EF4-FFF2-40B4-BE49-F238E27FC236}">
                    <a16:creationId xmlns:a16="http://schemas.microsoft.com/office/drawing/2014/main" id="{26BD5D85-1D0D-4B5E-8E89-B8DEC9D408BE}"/>
                  </a:ext>
                </a:extLst>
              </p:cNvPr>
              <p:cNvSpPr>
                <a:spLocks noChangeShapeType="1"/>
              </p:cNvSpPr>
              <p:nvPr/>
            </p:nvSpPr>
            <p:spPr bwMode="auto">
              <a:xfrm flipH="1">
                <a:off x="5910263" y="3055939"/>
                <a:ext cx="2540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7" name="Line 322">
                <a:extLst>
                  <a:ext uri="{FF2B5EF4-FFF2-40B4-BE49-F238E27FC236}">
                    <a16:creationId xmlns:a16="http://schemas.microsoft.com/office/drawing/2014/main" id="{5506D677-5FAD-4A33-BDD7-94286260DF47}"/>
                  </a:ext>
                </a:extLst>
              </p:cNvPr>
              <p:cNvSpPr>
                <a:spLocks noChangeShapeType="1"/>
              </p:cNvSpPr>
              <p:nvPr/>
            </p:nvSpPr>
            <p:spPr bwMode="auto">
              <a:xfrm flipH="1" flipV="1">
                <a:off x="5918201" y="3041651"/>
                <a:ext cx="17463"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8" name="Line 323">
                <a:extLst>
                  <a:ext uri="{FF2B5EF4-FFF2-40B4-BE49-F238E27FC236}">
                    <a16:creationId xmlns:a16="http://schemas.microsoft.com/office/drawing/2014/main" id="{9F782B5C-EF58-4CA7-B2B8-9E80797BD9E3}"/>
                  </a:ext>
                </a:extLst>
              </p:cNvPr>
              <p:cNvSpPr>
                <a:spLocks noChangeShapeType="1"/>
              </p:cNvSpPr>
              <p:nvPr/>
            </p:nvSpPr>
            <p:spPr bwMode="auto">
              <a:xfrm flipH="1">
                <a:off x="5602288" y="3055939"/>
                <a:ext cx="307975"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9" name="Freeform 324">
                <a:extLst>
                  <a:ext uri="{FF2B5EF4-FFF2-40B4-BE49-F238E27FC236}">
                    <a16:creationId xmlns:a16="http://schemas.microsoft.com/office/drawing/2014/main" id="{7588A7AE-F58A-4E39-989C-82E45F588321}"/>
                  </a:ext>
                </a:extLst>
              </p:cNvPr>
              <p:cNvSpPr>
                <a:spLocks/>
              </p:cNvSpPr>
              <p:nvPr/>
            </p:nvSpPr>
            <p:spPr bwMode="auto">
              <a:xfrm>
                <a:off x="5051426" y="2247901"/>
                <a:ext cx="279400" cy="915988"/>
              </a:xfrm>
              <a:custGeom>
                <a:avLst/>
                <a:gdLst>
                  <a:gd name="T0" fmla="*/ 176 w 176"/>
                  <a:gd name="T1" fmla="*/ 577 h 577"/>
                  <a:gd name="T2" fmla="*/ 67 w 176"/>
                  <a:gd name="T3" fmla="*/ 0 h 577"/>
                  <a:gd name="T4" fmla="*/ 0 w 176"/>
                  <a:gd name="T5" fmla="*/ 202 h 577"/>
                </a:gdLst>
                <a:ahLst/>
                <a:cxnLst>
                  <a:cxn ang="0">
                    <a:pos x="T0" y="T1"/>
                  </a:cxn>
                  <a:cxn ang="0">
                    <a:pos x="T2" y="T3"/>
                  </a:cxn>
                  <a:cxn ang="0">
                    <a:pos x="T4" y="T5"/>
                  </a:cxn>
                </a:cxnLst>
                <a:rect l="0" t="0" r="r" b="b"/>
                <a:pathLst>
                  <a:path w="176" h="577">
                    <a:moveTo>
                      <a:pt x="176" y="577"/>
                    </a:moveTo>
                    <a:lnTo>
                      <a:pt x="67" y="0"/>
                    </a:lnTo>
                    <a:lnTo>
                      <a:pt x="0" y="202"/>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7" name="Line 372">
                <a:extLst>
                  <a:ext uri="{FF2B5EF4-FFF2-40B4-BE49-F238E27FC236}">
                    <a16:creationId xmlns:a16="http://schemas.microsoft.com/office/drawing/2014/main" id="{B1E207B2-CF9C-4250-89ED-6D1BB869680C}"/>
                  </a:ext>
                </a:extLst>
              </p:cNvPr>
              <p:cNvSpPr>
                <a:spLocks noChangeShapeType="1"/>
              </p:cNvSpPr>
              <p:nvPr/>
            </p:nvSpPr>
            <p:spPr bwMode="auto">
              <a:xfrm>
                <a:off x="6157913" y="3265489"/>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8" name="Line 373">
                <a:extLst>
                  <a:ext uri="{FF2B5EF4-FFF2-40B4-BE49-F238E27FC236}">
                    <a16:creationId xmlns:a16="http://schemas.microsoft.com/office/drawing/2014/main" id="{2CA3292D-DC6E-40D4-AD61-47E36588F186}"/>
                  </a:ext>
                </a:extLst>
              </p:cNvPr>
              <p:cNvSpPr>
                <a:spLocks noChangeShapeType="1"/>
              </p:cNvSpPr>
              <p:nvPr/>
            </p:nvSpPr>
            <p:spPr bwMode="auto">
              <a:xfrm>
                <a:off x="6157913" y="3265489"/>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9" name="Line 374">
                <a:extLst>
                  <a:ext uri="{FF2B5EF4-FFF2-40B4-BE49-F238E27FC236}">
                    <a16:creationId xmlns:a16="http://schemas.microsoft.com/office/drawing/2014/main" id="{35DD03DF-3154-4654-8E22-5A7427C65D1E}"/>
                  </a:ext>
                </a:extLst>
              </p:cNvPr>
              <p:cNvSpPr>
                <a:spLocks noChangeShapeType="1"/>
              </p:cNvSpPr>
              <p:nvPr/>
            </p:nvSpPr>
            <p:spPr bwMode="auto">
              <a:xfrm flipH="1" flipV="1">
                <a:off x="5973763" y="3092451"/>
                <a:ext cx="17463"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0" name="Line 375">
                <a:extLst>
                  <a:ext uri="{FF2B5EF4-FFF2-40B4-BE49-F238E27FC236}">
                    <a16:creationId xmlns:a16="http://schemas.microsoft.com/office/drawing/2014/main" id="{6C17F5B5-0AC4-4B4C-9C9B-2B08C64F813F}"/>
                  </a:ext>
                </a:extLst>
              </p:cNvPr>
              <p:cNvSpPr>
                <a:spLocks noChangeShapeType="1"/>
              </p:cNvSpPr>
              <p:nvPr/>
            </p:nvSpPr>
            <p:spPr bwMode="auto">
              <a:xfrm flipH="1" flipV="1">
                <a:off x="5973763" y="3092451"/>
                <a:ext cx="2540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1" name="Line 376">
                <a:extLst>
                  <a:ext uri="{FF2B5EF4-FFF2-40B4-BE49-F238E27FC236}">
                    <a16:creationId xmlns:a16="http://schemas.microsoft.com/office/drawing/2014/main" id="{AD41C319-619F-4CE6-8CB3-E8F4075E3F37}"/>
                  </a:ext>
                </a:extLst>
              </p:cNvPr>
              <p:cNvSpPr>
                <a:spLocks noChangeShapeType="1"/>
              </p:cNvSpPr>
              <p:nvPr/>
            </p:nvSpPr>
            <p:spPr bwMode="auto">
              <a:xfrm flipV="1">
                <a:off x="5991226" y="3106739"/>
                <a:ext cx="793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2" name="Line 377">
                <a:extLst>
                  <a:ext uri="{FF2B5EF4-FFF2-40B4-BE49-F238E27FC236}">
                    <a16:creationId xmlns:a16="http://schemas.microsoft.com/office/drawing/2014/main" id="{0204AFA4-57A1-43D1-B46E-9D33145F3B81}"/>
                  </a:ext>
                </a:extLst>
              </p:cNvPr>
              <p:cNvSpPr>
                <a:spLocks noChangeShapeType="1"/>
              </p:cNvSpPr>
              <p:nvPr/>
            </p:nvSpPr>
            <p:spPr bwMode="auto">
              <a:xfrm flipH="1">
                <a:off x="5897563" y="3340101"/>
                <a:ext cx="55563"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3" name="Line 378">
                <a:extLst>
                  <a:ext uri="{FF2B5EF4-FFF2-40B4-BE49-F238E27FC236}">
                    <a16:creationId xmlns:a16="http://schemas.microsoft.com/office/drawing/2014/main" id="{45604307-DEF2-4B11-9B63-2DCE7EF5945D}"/>
                  </a:ext>
                </a:extLst>
              </p:cNvPr>
              <p:cNvSpPr>
                <a:spLocks noChangeShapeType="1"/>
              </p:cNvSpPr>
              <p:nvPr/>
            </p:nvSpPr>
            <p:spPr bwMode="auto">
              <a:xfrm flipH="1">
                <a:off x="5902326" y="3468689"/>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4" name="Line 379">
                <a:extLst>
                  <a:ext uri="{FF2B5EF4-FFF2-40B4-BE49-F238E27FC236}">
                    <a16:creationId xmlns:a16="http://schemas.microsoft.com/office/drawing/2014/main" id="{52ADD165-BC49-459A-B078-E5E0634F24D1}"/>
                  </a:ext>
                </a:extLst>
              </p:cNvPr>
              <p:cNvSpPr>
                <a:spLocks noChangeShapeType="1"/>
              </p:cNvSpPr>
              <p:nvPr/>
            </p:nvSpPr>
            <p:spPr bwMode="auto">
              <a:xfrm flipH="1" flipV="1">
                <a:off x="5897563" y="3362326"/>
                <a:ext cx="106363"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5" name="Line 380">
                <a:extLst>
                  <a:ext uri="{FF2B5EF4-FFF2-40B4-BE49-F238E27FC236}">
                    <a16:creationId xmlns:a16="http://schemas.microsoft.com/office/drawing/2014/main" id="{F788B789-E546-4427-8EDC-E80A6508E37F}"/>
                  </a:ext>
                </a:extLst>
              </p:cNvPr>
              <p:cNvSpPr>
                <a:spLocks noChangeShapeType="1"/>
              </p:cNvSpPr>
              <p:nvPr/>
            </p:nvSpPr>
            <p:spPr bwMode="auto">
              <a:xfrm flipH="1">
                <a:off x="5953126" y="3325814"/>
                <a:ext cx="3810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6" name="Line 381">
                <a:extLst>
                  <a:ext uri="{FF2B5EF4-FFF2-40B4-BE49-F238E27FC236}">
                    <a16:creationId xmlns:a16="http://schemas.microsoft.com/office/drawing/2014/main" id="{A618A2C6-0DE2-4017-BDAD-F6A1261FC2B3}"/>
                  </a:ext>
                </a:extLst>
              </p:cNvPr>
              <p:cNvSpPr>
                <a:spLocks noChangeShapeType="1"/>
              </p:cNvSpPr>
              <p:nvPr/>
            </p:nvSpPr>
            <p:spPr bwMode="auto">
              <a:xfrm flipH="1" flipV="1">
                <a:off x="5953126" y="3340101"/>
                <a:ext cx="50800"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7" name="Line 382">
                <a:extLst>
                  <a:ext uri="{FF2B5EF4-FFF2-40B4-BE49-F238E27FC236}">
                    <a16:creationId xmlns:a16="http://schemas.microsoft.com/office/drawing/2014/main" id="{E31E7337-CF05-40F5-80E7-7C14698A1983}"/>
                  </a:ext>
                </a:extLst>
              </p:cNvPr>
              <p:cNvSpPr>
                <a:spLocks noChangeShapeType="1"/>
              </p:cNvSpPr>
              <p:nvPr/>
            </p:nvSpPr>
            <p:spPr bwMode="auto">
              <a:xfrm flipH="1">
                <a:off x="6075363" y="3444876"/>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8" name="Line 383">
                <a:extLst>
                  <a:ext uri="{FF2B5EF4-FFF2-40B4-BE49-F238E27FC236}">
                    <a16:creationId xmlns:a16="http://schemas.microsoft.com/office/drawing/2014/main" id="{50A7CD85-405C-4B11-AC51-C74BA075FA46}"/>
                  </a:ext>
                </a:extLst>
              </p:cNvPr>
              <p:cNvSpPr>
                <a:spLocks noChangeShapeType="1"/>
              </p:cNvSpPr>
              <p:nvPr/>
            </p:nvSpPr>
            <p:spPr bwMode="auto">
              <a:xfrm flipH="1">
                <a:off x="6075363" y="3444876"/>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9" name="Line 384">
                <a:extLst>
                  <a:ext uri="{FF2B5EF4-FFF2-40B4-BE49-F238E27FC236}">
                    <a16:creationId xmlns:a16="http://schemas.microsoft.com/office/drawing/2014/main" id="{E4B5DC52-4287-49DD-B423-C3AFC96FC1D7}"/>
                  </a:ext>
                </a:extLst>
              </p:cNvPr>
              <p:cNvSpPr>
                <a:spLocks noChangeShapeType="1"/>
              </p:cNvSpPr>
              <p:nvPr/>
            </p:nvSpPr>
            <p:spPr bwMode="auto">
              <a:xfrm>
                <a:off x="6075363" y="3444876"/>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0" name="Line 385">
                <a:extLst>
                  <a:ext uri="{FF2B5EF4-FFF2-40B4-BE49-F238E27FC236}">
                    <a16:creationId xmlns:a16="http://schemas.microsoft.com/office/drawing/2014/main" id="{95F68C5D-3239-43A5-8481-7FE21F8446C6}"/>
                  </a:ext>
                </a:extLst>
              </p:cNvPr>
              <p:cNvSpPr>
                <a:spLocks noChangeShapeType="1"/>
              </p:cNvSpPr>
              <p:nvPr/>
            </p:nvSpPr>
            <p:spPr bwMode="auto">
              <a:xfrm flipH="1" flipV="1">
                <a:off x="6076951" y="3444876"/>
                <a:ext cx="63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1" name="Line 386">
                <a:extLst>
                  <a:ext uri="{FF2B5EF4-FFF2-40B4-BE49-F238E27FC236}">
                    <a16:creationId xmlns:a16="http://schemas.microsoft.com/office/drawing/2014/main" id="{CD3174F5-7CCF-445F-9691-57B37AFA3A78}"/>
                  </a:ext>
                </a:extLst>
              </p:cNvPr>
              <p:cNvSpPr>
                <a:spLocks noChangeShapeType="1"/>
              </p:cNvSpPr>
              <p:nvPr/>
            </p:nvSpPr>
            <p:spPr bwMode="auto">
              <a:xfrm flipH="1">
                <a:off x="6075363" y="3422651"/>
                <a:ext cx="127000"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2" name="Line 387">
                <a:extLst>
                  <a:ext uri="{FF2B5EF4-FFF2-40B4-BE49-F238E27FC236}">
                    <a16:creationId xmlns:a16="http://schemas.microsoft.com/office/drawing/2014/main" id="{D893DD5B-D610-4007-ABC5-671957C44715}"/>
                  </a:ext>
                </a:extLst>
              </p:cNvPr>
              <p:cNvSpPr>
                <a:spLocks noChangeShapeType="1"/>
              </p:cNvSpPr>
              <p:nvPr/>
            </p:nvSpPr>
            <p:spPr bwMode="auto">
              <a:xfrm flipH="1" flipV="1">
                <a:off x="6003926" y="3381376"/>
                <a:ext cx="71438" cy="635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3" name="Line 388">
                <a:extLst>
                  <a:ext uri="{FF2B5EF4-FFF2-40B4-BE49-F238E27FC236}">
                    <a16:creationId xmlns:a16="http://schemas.microsoft.com/office/drawing/2014/main" id="{758967E0-11FC-4136-A505-D26439102A38}"/>
                  </a:ext>
                </a:extLst>
              </p:cNvPr>
              <p:cNvSpPr>
                <a:spLocks noChangeShapeType="1"/>
              </p:cNvSpPr>
              <p:nvPr/>
            </p:nvSpPr>
            <p:spPr bwMode="auto">
              <a:xfrm flipH="1">
                <a:off x="5905501" y="3444876"/>
                <a:ext cx="169863"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4" name="Line 389">
                <a:extLst>
                  <a:ext uri="{FF2B5EF4-FFF2-40B4-BE49-F238E27FC236}">
                    <a16:creationId xmlns:a16="http://schemas.microsoft.com/office/drawing/2014/main" id="{D6BAEEDC-90A6-4155-9451-F5B665D3DC55}"/>
                  </a:ext>
                </a:extLst>
              </p:cNvPr>
              <p:cNvSpPr>
                <a:spLocks noChangeShapeType="1"/>
              </p:cNvSpPr>
              <p:nvPr/>
            </p:nvSpPr>
            <p:spPr bwMode="auto">
              <a:xfrm flipH="1" flipV="1">
                <a:off x="6003926" y="3381376"/>
                <a:ext cx="198438"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5" name="Line 390">
                <a:extLst>
                  <a:ext uri="{FF2B5EF4-FFF2-40B4-BE49-F238E27FC236}">
                    <a16:creationId xmlns:a16="http://schemas.microsoft.com/office/drawing/2014/main" id="{48F8B102-DBC2-4673-8D80-C7C2AA8F1A96}"/>
                  </a:ext>
                </a:extLst>
              </p:cNvPr>
              <p:cNvSpPr>
                <a:spLocks noChangeShapeType="1"/>
              </p:cNvSpPr>
              <p:nvPr/>
            </p:nvSpPr>
            <p:spPr bwMode="auto">
              <a:xfrm flipH="1" flipV="1">
                <a:off x="5991226" y="3108326"/>
                <a:ext cx="166688" cy="157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6" name="Line 391">
                <a:extLst>
                  <a:ext uri="{FF2B5EF4-FFF2-40B4-BE49-F238E27FC236}">
                    <a16:creationId xmlns:a16="http://schemas.microsoft.com/office/drawing/2014/main" id="{3A31CFA3-2D56-4A16-B7B1-008D5252C525}"/>
                  </a:ext>
                </a:extLst>
              </p:cNvPr>
              <p:cNvSpPr>
                <a:spLocks noChangeShapeType="1"/>
              </p:cNvSpPr>
              <p:nvPr/>
            </p:nvSpPr>
            <p:spPr bwMode="auto">
              <a:xfrm flipH="1">
                <a:off x="5991226" y="3265489"/>
                <a:ext cx="166688" cy="603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7" name="Line 392">
                <a:extLst>
                  <a:ext uri="{FF2B5EF4-FFF2-40B4-BE49-F238E27FC236}">
                    <a16:creationId xmlns:a16="http://schemas.microsoft.com/office/drawing/2014/main" id="{B03EB9B8-33C9-4712-AA62-49F844D94757}"/>
                  </a:ext>
                </a:extLst>
              </p:cNvPr>
              <p:cNvSpPr>
                <a:spLocks noChangeShapeType="1"/>
              </p:cNvSpPr>
              <p:nvPr/>
            </p:nvSpPr>
            <p:spPr bwMode="auto">
              <a:xfrm flipH="1" flipV="1">
                <a:off x="5991226" y="3325814"/>
                <a:ext cx="211138" cy="968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8" name="Line 393">
                <a:extLst>
                  <a:ext uri="{FF2B5EF4-FFF2-40B4-BE49-F238E27FC236}">
                    <a16:creationId xmlns:a16="http://schemas.microsoft.com/office/drawing/2014/main" id="{5B01328D-9C48-4D0D-A5D7-57EB9AD64302}"/>
                  </a:ext>
                </a:extLst>
              </p:cNvPr>
              <p:cNvSpPr>
                <a:spLocks noChangeShapeType="1"/>
              </p:cNvSpPr>
              <p:nvPr/>
            </p:nvSpPr>
            <p:spPr bwMode="auto">
              <a:xfrm flipH="1">
                <a:off x="5800726" y="3219451"/>
                <a:ext cx="1111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9" name="Line 394">
                <a:extLst>
                  <a:ext uri="{FF2B5EF4-FFF2-40B4-BE49-F238E27FC236}">
                    <a16:creationId xmlns:a16="http://schemas.microsoft.com/office/drawing/2014/main" id="{23EFE57A-4016-42B7-A53A-A50017634FFE}"/>
                  </a:ext>
                </a:extLst>
              </p:cNvPr>
              <p:cNvSpPr>
                <a:spLocks noChangeShapeType="1"/>
              </p:cNvSpPr>
              <p:nvPr/>
            </p:nvSpPr>
            <p:spPr bwMode="auto">
              <a:xfrm flipH="1" flipV="1">
                <a:off x="5837238" y="3241676"/>
                <a:ext cx="34925"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0" name="Line 395">
                <a:extLst>
                  <a:ext uri="{FF2B5EF4-FFF2-40B4-BE49-F238E27FC236}">
                    <a16:creationId xmlns:a16="http://schemas.microsoft.com/office/drawing/2014/main" id="{C4D9D827-9F4B-4FCE-BDA2-744A10CE2AC9}"/>
                  </a:ext>
                </a:extLst>
              </p:cNvPr>
              <p:cNvSpPr>
                <a:spLocks noChangeShapeType="1"/>
              </p:cNvSpPr>
              <p:nvPr/>
            </p:nvSpPr>
            <p:spPr bwMode="auto">
              <a:xfrm flipH="1">
                <a:off x="5811838" y="3140076"/>
                <a:ext cx="49213" cy="793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1" name="Line 396">
                <a:extLst>
                  <a:ext uri="{FF2B5EF4-FFF2-40B4-BE49-F238E27FC236}">
                    <a16:creationId xmlns:a16="http://schemas.microsoft.com/office/drawing/2014/main" id="{66C01EE5-4AB2-42F0-B822-0725425930EF}"/>
                  </a:ext>
                </a:extLst>
              </p:cNvPr>
              <p:cNvSpPr>
                <a:spLocks noChangeShapeType="1"/>
              </p:cNvSpPr>
              <p:nvPr/>
            </p:nvSpPr>
            <p:spPr bwMode="auto">
              <a:xfrm flipV="1">
                <a:off x="5746751" y="3140076"/>
                <a:ext cx="114300"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2" name="Line 397">
                <a:extLst>
                  <a:ext uri="{FF2B5EF4-FFF2-40B4-BE49-F238E27FC236}">
                    <a16:creationId xmlns:a16="http://schemas.microsoft.com/office/drawing/2014/main" id="{26CCF359-0658-4D96-B564-1AA5BFF91A7E}"/>
                  </a:ext>
                </a:extLst>
              </p:cNvPr>
              <p:cNvSpPr>
                <a:spLocks noChangeShapeType="1"/>
              </p:cNvSpPr>
              <p:nvPr/>
            </p:nvSpPr>
            <p:spPr bwMode="auto">
              <a:xfrm flipH="1" flipV="1">
                <a:off x="5746751" y="3167064"/>
                <a:ext cx="65088" cy="523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3" name="Line 398">
                <a:extLst>
                  <a:ext uri="{FF2B5EF4-FFF2-40B4-BE49-F238E27FC236}">
                    <a16:creationId xmlns:a16="http://schemas.microsoft.com/office/drawing/2014/main" id="{1F52D7EC-8D39-45A3-AEDF-0B23E807A645}"/>
                  </a:ext>
                </a:extLst>
              </p:cNvPr>
              <p:cNvSpPr>
                <a:spLocks noChangeShapeType="1"/>
              </p:cNvSpPr>
              <p:nvPr/>
            </p:nvSpPr>
            <p:spPr bwMode="auto">
              <a:xfrm flipH="1" flipV="1">
                <a:off x="5800726" y="3236914"/>
                <a:ext cx="36513"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4" name="Line 399">
                <a:extLst>
                  <a:ext uri="{FF2B5EF4-FFF2-40B4-BE49-F238E27FC236}">
                    <a16:creationId xmlns:a16="http://schemas.microsoft.com/office/drawing/2014/main" id="{212E29DD-41B5-4C83-92B1-7FC050692EF0}"/>
                  </a:ext>
                </a:extLst>
              </p:cNvPr>
              <p:cNvSpPr>
                <a:spLocks noChangeShapeType="1"/>
              </p:cNvSpPr>
              <p:nvPr/>
            </p:nvSpPr>
            <p:spPr bwMode="auto">
              <a:xfrm flipH="1" flipV="1">
                <a:off x="5811838" y="3219451"/>
                <a:ext cx="25400"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5" name="Line 400">
                <a:extLst>
                  <a:ext uri="{FF2B5EF4-FFF2-40B4-BE49-F238E27FC236}">
                    <a16:creationId xmlns:a16="http://schemas.microsoft.com/office/drawing/2014/main" id="{76A073B1-59CE-466B-8E25-0AAA3C234376}"/>
                  </a:ext>
                </a:extLst>
              </p:cNvPr>
              <p:cNvSpPr>
                <a:spLocks noChangeShapeType="1"/>
              </p:cNvSpPr>
              <p:nvPr/>
            </p:nvSpPr>
            <p:spPr bwMode="auto">
              <a:xfrm flipH="1" flipV="1">
                <a:off x="5800726" y="3236914"/>
                <a:ext cx="71438"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6" name="Freeform 401">
                <a:extLst>
                  <a:ext uri="{FF2B5EF4-FFF2-40B4-BE49-F238E27FC236}">
                    <a16:creationId xmlns:a16="http://schemas.microsoft.com/office/drawing/2014/main" id="{BC067290-D091-486C-A1E7-1E6DB7361B1D}"/>
                  </a:ext>
                </a:extLst>
              </p:cNvPr>
              <p:cNvSpPr>
                <a:spLocks/>
              </p:cNvSpPr>
              <p:nvPr/>
            </p:nvSpPr>
            <p:spPr bwMode="auto">
              <a:xfrm>
                <a:off x="5614988" y="3114676"/>
                <a:ext cx="131763" cy="61913"/>
              </a:xfrm>
              <a:custGeom>
                <a:avLst/>
                <a:gdLst>
                  <a:gd name="T0" fmla="*/ 83 w 83"/>
                  <a:gd name="T1" fmla="*/ 33 h 39"/>
                  <a:gd name="T2" fmla="*/ 40 w 83"/>
                  <a:gd name="T3" fmla="*/ 0 h 39"/>
                  <a:gd name="T4" fmla="*/ 0 w 83"/>
                  <a:gd name="T5" fmla="*/ 39 h 39"/>
                </a:gdLst>
                <a:ahLst/>
                <a:cxnLst>
                  <a:cxn ang="0">
                    <a:pos x="T0" y="T1"/>
                  </a:cxn>
                  <a:cxn ang="0">
                    <a:pos x="T2" y="T3"/>
                  </a:cxn>
                  <a:cxn ang="0">
                    <a:pos x="T4" y="T5"/>
                  </a:cxn>
                </a:cxnLst>
                <a:rect l="0" t="0" r="r" b="b"/>
                <a:pathLst>
                  <a:path w="83" h="39">
                    <a:moveTo>
                      <a:pt x="83" y="33"/>
                    </a:moveTo>
                    <a:lnTo>
                      <a:pt x="40" y="0"/>
                    </a:lnTo>
                    <a:lnTo>
                      <a:pt x="0" y="39"/>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7" name="Line 402">
                <a:extLst>
                  <a:ext uri="{FF2B5EF4-FFF2-40B4-BE49-F238E27FC236}">
                    <a16:creationId xmlns:a16="http://schemas.microsoft.com/office/drawing/2014/main" id="{A4057577-C26D-4689-BC35-13D0C9973D6E}"/>
                  </a:ext>
                </a:extLst>
              </p:cNvPr>
              <p:cNvSpPr>
                <a:spLocks noChangeShapeType="1"/>
              </p:cNvSpPr>
              <p:nvPr/>
            </p:nvSpPr>
            <p:spPr bwMode="auto">
              <a:xfrm>
                <a:off x="5614988" y="3176589"/>
                <a:ext cx="635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8" name="Line 403">
                <a:extLst>
                  <a:ext uri="{FF2B5EF4-FFF2-40B4-BE49-F238E27FC236}">
                    <a16:creationId xmlns:a16="http://schemas.microsoft.com/office/drawing/2014/main" id="{10D42C89-77A8-4169-B888-60C82D75FDF8}"/>
                  </a:ext>
                </a:extLst>
              </p:cNvPr>
              <p:cNvSpPr>
                <a:spLocks noChangeShapeType="1"/>
              </p:cNvSpPr>
              <p:nvPr/>
            </p:nvSpPr>
            <p:spPr bwMode="auto">
              <a:xfrm flipV="1">
                <a:off x="5568951" y="3182939"/>
                <a:ext cx="109538"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9" name="Line 404">
                <a:extLst>
                  <a:ext uri="{FF2B5EF4-FFF2-40B4-BE49-F238E27FC236}">
                    <a16:creationId xmlns:a16="http://schemas.microsoft.com/office/drawing/2014/main" id="{BEE9B58C-2B46-44D4-8CEE-39A3F83D57BF}"/>
                  </a:ext>
                </a:extLst>
              </p:cNvPr>
              <p:cNvSpPr>
                <a:spLocks noChangeShapeType="1"/>
              </p:cNvSpPr>
              <p:nvPr/>
            </p:nvSpPr>
            <p:spPr bwMode="auto">
              <a:xfrm flipV="1">
                <a:off x="5605463" y="3441701"/>
                <a:ext cx="4445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0" name="Line 405">
                <a:extLst>
                  <a:ext uri="{FF2B5EF4-FFF2-40B4-BE49-F238E27FC236}">
                    <a16:creationId xmlns:a16="http://schemas.microsoft.com/office/drawing/2014/main" id="{D30F72EF-A7EA-4FE4-B00A-93540ED71B4B}"/>
                  </a:ext>
                </a:extLst>
              </p:cNvPr>
              <p:cNvSpPr>
                <a:spLocks noChangeShapeType="1"/>
              </p:cNvSpPr>
              <p:nvPr/>
            </p:nvSpPr>
            <p:spPr bwMode="auto">
              <a:xfrm flipV="1">
                <a:off x="5605463" y="3433764"/>
                <a:ext cx="28575"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1" name="Line 407">
                <a:extLst>
                  <a:ext uri="{FF2B5EF4-FFF2-40B4-BE49-F238E27FC236}">
                    <a16:creationId xmlns:a16="http://schemas.microsoft.com/office/drawing/2014/main" id="{765B6FD0-5370-48D3-B3F1-954DDC15CDC0}"/>
                  </a:ext>
                </a:extLst>
              </p:cNvPr>
              <p:cNvSpPr>
                <a:spLocks noChangeShapeType="1"/>
              </p:cNvSpPr>
              <p:nvPr/>
            </p:nvSpPr>
            <p:spPr bwMode="auto">
              <a:xfrm flipH="1" flipV="1">
                <a:off x="5634038" y="3433763"/>
                <a:ext cx="1587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2" name="Freeform 408">
                <a:extLst>
                  <a:ext uri="{FF2B5EF4-FFF2-40B4-BE49-F238E27FC236}">
                    <a16:creationId xmlns:a16="http://schemas.microsoft.com/office/drawing/2014/main" id="{F802CB2D-AC08-44C8-BB5A-6FDE74D23385}"/>
                  </a:ext>
                </a:extLst>
              </p:cNvPr>
              <p:cNvSpPr>
                <a:spLocks/>
              </p:cNvSpPr>
              <p:nvPr/>
            </p:nvSpPr>
            <p:spPr bwMode="auto">
              <a:xfrm>
                <a:off x="5686426" y="3389313"/>
                <a:ext cx="22225" cy="22225"/>
              </a:xfrm>
              <a:custGeom>
                <a:avLst/>
                <a:gdLst>
                  <a:gd name="T0" fmla="*/ 14 w 14"/>
                  <a:gd name="T1" fmla="*/ 0 h 14"/>
                  <a:gd name="T2" fmla="*/ 6 w 14"/>
                  <a:gd name="T3" fmla="*/ 14 h 14"/>
                  <a:gd name="T4" fmla="*/ 0 w 14"/>
                  <a:gd name="T5" fmla="*/ 9 h 14"/>
                </a:gdLst>
                <a:ahLst/>
                <a:cxnLst>
                  <a:cxn ang="0">
                    <a:pos x="T0" y="T1"/>
                  </a:cxn>
                  <a:cxn ang="0">
                    <a:pos x="T2" y="T3"/>
                  </a:cxn>
                  <a:cxn ang="0">
                    <a:pos x="T4" y="T5"/>
                  </a:cxn>
                </a:cxnLst>
                <a:rect l="0" t="0" r="r" b="b"/>
                <a:pathLst>
                  <a:path w="14" h="14">
                    <a:moveTo>
                      <a:pt x="14" y="0"/>
                    </a:moveTo>
                    <a:lnTo>
                      <a:pt x="6" y="14"/>
                    </a:lnTo>
                    <a:lnTo>
                      <a:pt x="0" y="9"/>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3" name="Freeform 409">
                <a:extLst>
                  <a:ext uri="{FF2B5EF4-FFF2-40B4-BE49-F238E27FC236}">
                    <a16:creationId xmlns:a16="http://schemas.microsoft.com/office/drawing/2014/main" id="{CDFDD5B7-8748-4C01-ABA4-CF8F1E7B2E32}"/>
                  </a:ext>
                </a:extLst>
              </p:cNvPr>
              <p:cNvSpPr>
                <a:spLocks/>
              </p:cNvSpPr>
              <p:nvPr/>
            </p:nvSpPr>
            <p:spPr bwMode="auto">
              <a:xfrm>
                <a:off x="5649913" y="3430588"/>
                <a:ext cx="55563" cy="11113"/>
              </a:xfrm>
              <a:custGeom>
                <a:avLst/>
                <a:gdLst>
                  <a:gd name="T0" fmla="*/ 35 w 35"/>
                  <a:gd name="T1" fmla="*/ 0 h 7"/>
                  <a:gd name="T2" fmla="*/ 23 w 35"/>
                  <a:gd name="T3" fmla="*/ 4 h 7"/>
                  <a:gd name="T4" fmla="*/ 0 w 35"/>
                  <a:gd name="T5" fmla="*/ 7 h 7"/>
                </a:gdLst>
                <a:ahLst/>
                <a:cxnLst>
                  <a:cxn ang="0">
                    <a:pos x="T0" y="T1"/>
                  </a:cxn>
                  <a:cxn ang="0">
                    <a:pos x="T2" y="T3"/>
                  </a:cxn>
                  <a:cxn ang="0">
                    <a:pos x="T4" y="T5"/>
                  </a:cxn>
                </a:cxnLst>
                <a:rect l="0" t="0" r="r" b="b"/>
                <a:pathLst>
                  <a:path w="35" h="7">
                    <a:moveTo>
                      <a:pt x="35" y="0"/>
                    </a:moveTo>
                    <a:lnTo>
                      <a:pt x="23" y="4"/>
                    </a:lnTo>
                    <a:lnTo>
                      <a:pt x="0" y="7"/>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4" name="Line 410">
                <a:extLst>
                  <a:ext uri="{FF2B5EF4-FFF2-40B4-BE49-F238E27FC236}">
                    <a16:creationId xmlns:a16="http://schemas.microsoft.com/office/drawing/2014/main" id="{99A8C7C9-47A9-4440-B5B1-E5B0DE5E5BA1}"/>
                  </a:ext>
                </a:extLst>
              </p:cNvPr>
              <p:cNvSpPr>
                <a:spLocks noChangeShapeType="1"/>
              </p:cNvSpPr>
              <p:nvPr/>
            </p:nvSpPr>
            <p:spPr bwMode="auto">
              <a:xfrm flipH="1" flipV="1">
                <a:off x="5649913" y="3441701"/>
                <a:ext cx="36513"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5" name="Line 411">
                <a:extLst>
                  <a:ext uri="{FF2B5EF4-FFF2-40B4-BE49-F238E27FC236}">
                    <a16:creationId xmlns:a16="http://schemas.microsoft.com/office/drawing/2014/main" id="{DA99ADF9-3268-432E-806F-839E48A93C25}"/>
                  </a:ext>
                </a:extLst>
              </p:cNvPr>
              <p:cNvSpPr>
                <a:spLocks noChangeShapeType="1"/>
              </p:cNvSpPr>
              <p:nvPr/>
            </p:nvSpPr>
            <p:spPr bwMode="auto">
              <a:xfrm flipV="1">
                <a:off x="5634038" y="3403601"/>
                <a:ext cx="52388"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6" name="Line 412">
                <a:extLst>
                  <a:ext uri="{FF2B5EF4-FFF2-40B4-BE49-F238E27FC236}">
                    <a16:creationId xmlns:a16="http://schemas.microsoft.com/office/drawing/2014/main" id="{82211782-8791-4B48-B10A-D4A00586C7F8}"/>
                  </a:ext>
                </a:extLst>
              </p:cNvPr>
              <p:cNvSpPr>
                <a:spLocks noChangeShapeType="1"/>
              </p:cNvSpPr>
              <p:nvPr/>
            </p:nvSpPr>
            <p:spPr bwMode="auto">
              <a:xfrm flipH="1" flipV="1">
                <a:off x="5605463" y="3341688"/>
                <a:ext cx="80963" cy="619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7" name="Freeform 413">
                <a:extLst>
                  <a:ext uri="{FF2B5EF4-FFF2-40B4-BE49-F238E27FC236}">
                    <a16:creationId xmlns:a16="http://schemas.microsoft.com/office/drawing/2014/main" id="{2D9E0510-E7ED-4FBC-BFAD-063D4E63CD4C}"/>
                  </a:ext>
                </a:extLst>
              </p:cNvPr>
              <p:cNvSpPr>
                <a:spLocks/>
              </p:cNvSpPr>
              <p:nvPr/>
            </p:nvSpPr>
            <p:spPr bwMode="auto">
              <a:xfrm>
                <a:off x="5605463" y="3316288"/>
                <a:ext cx="138113" cy="25400"/>
              </a:xfrm>
              <a:custGeom>
                <a:avLst/>
                <a:gdLst>
                  <a:gd name="T0" fmla="*/ 0 w 87"/>
                  <a:gd name="T1" fmla="*/ 16 h 16"/>
                  <a:gd name="T2" fmla="*/ 44 w 87"/>
                  <a:gd name="T3" fmla="*/ 0 h 16"/>
                  <a:gd name="T4" fmla="*/ 87 w 87"/>
                  <a:gd name="T5" fmla="*/ 8 h 16"/>
                </a:gdLst>
                <a:ahLst/>
                <a:cxnLst>
                  <a:cxn ang="0">
                    <a:pos x="T0" y="T1"/>
                  </a:cxn>
                  <a:cxn ang="0">
                    <a:pos x="T2" y="T3"/>
                  </a:cxn>
                  <a:cxn ang="0">
                    <a:pos x="T4" y="T5"/>
                  </a:cxn>
                </a:cxnLst>
                <a:rect l="0" t="0" r="r" b="b"/>
                <a:pathLst>
                  <a:path w="87" h="16">
                    <a:moveTo>
                      <a:pt x="0" y="16"/>
                    </a:moveTo>
                    <a:lnTo>
                      <a:pt x="44" y="0"/>
                    </a:lnTo>
                    <a:lnTo>
                      <a:pt x="87" y="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8" name="Line 414">
                <a:extLst>
                  <a:ext uri="{FF2B5EF4-FFF2-40B4-BE49-F238E27FC236}">
                    <a16:creationId xmlns:a16="http://schemas.microsoft.com/office/drawing/2014/main" id="{2E3D200C-9EFA-497B-AB34-82DBA1539293}"/>
                  </a:ext>
                </a:extLst>
              </p:cNvPr>
              <p:cNvSpPr>
                <a:spLocks noChangeShapeType="1"/>
              </p:cNvSpPr>
              <p:nvPr/>
            </p:nvSpPr>
            <p:spPr bwMode="auto">
              <a:xfrm flipH="1">
                <a:off x="5743576" y="3236913"/>
                <a:ext cx="57150" cy="920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9" name="Line 415">
                <a:extLst>
                  <a:ext uri="{FF2B5EF4-FFF2-40B4-BE49-F238E27FC236}">
                    <a16:creationId xmlns:a16="http://schemas.microsoft.com/office/drawing/2014/main" id="{706797F5-16E1-4CA4-8E1D-52AF78011FBD}"/>
                  </a:ext>
                </a:extLst>
              </p:cNvPr>
              <p:cNvSpPr>
                <a:spLocks noChangeShapeType="1"/>
              </p:cNvSpPr>
              <p:nvPr/>
            </p:nvSpPr>
            <p:spPr bwMode="auto">
              <a:xfrm flipH="1">
                <a:off x="5708651" y="3328988"/>
                <a:ext cx="34925" cy="603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0" name="Line 416">
                <a:extLst>
                  <a:ext uri="{FF2B5EF4-FFF2-40B4-BE49-F238E27FC236}">
                    <a16:creationId xmlns:a16="http://schemas.microsoft.com/office/drawing/2014/main" id="{CEFA1A15-EB2E-49EB-822F-AAF6F50CF4CE}"/>
                  </a:ext>
                </a:extLst>
              </p:cNvPr>
              <p:cNvSpPr>
                <a:spLocks noChangeShapeType="1"/>
              </p:cNvSpPr>
              <p:nvPr/>
            </p:nvSpPr>
            <p:spPr bwMode="auto">
              <a:xfrm flipH="1" flipV="1">
                <a:off x="5708651" y="3389313"/>
                <a:ext cx="76200"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1" name="Line 417">
                <a:extLst>
                  <a:ext uri="{FF2B5EF4-FFF2-40B4-BE49-F238E27FC236}">
                    <a16:creationId xmlns:a16="http://schemas.microsoft.com/office/drawing/2014/main" id="{167254B5-9BA7-4532-8645-96408545AB50}"/>
                  </a:ext>
                </a:extLst>
              </p:cNvPr>
              <p:cNvSpPr>
                <a:spLocks noChangeShapeType="1"/>
              </p:cNvSpPr>
              <p:nvPr/>
            </p:nvSpPr>
            <p:spPr bwMode="auto">
              <a:xfrm flipH="1">
                <a:off x="5705476" y="3402013"/>
                <a:ext cx="79375"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2" name="Line 418">
                <a:extLst>
                  <a:ext uri="{FF2B5EF4-FFF2-40B4-BE49-F238E27FC236}">
                    <a16:creationId xmlns:a16="http://schemas.microsoft.com/office/drawing/2014/main" id="{BF7A9F4D-1BB8-4634-A0E4-1B699810080C}"/>
                  </a:ext>
                </a:extLst>
              </p:cNvPr>
              <p:cNvSpPr>
                <a:spLocks noChangeShapeType="1"/>
              </p:cNvSpPr>
              <p:nvPr/>
            </p:nvSpPr>
            <p:spPr bwMode="auto">
              <a:xfrm flipH="1" flipV="1">
                <a:off x="5705476" y="3430588"/>
                <a:ext cx="185738"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3" name="Line 419">
                <a:extLst>
                  <a:ext uri="{FF2B5EF4-FFF2-40B4-BE49-F238E27FC236}">
                    <a16:creationId xmlns:a16="http://schemas.microsoft.com/office/drawing/2014/main" id="{8B8562E0-D6A0-4829-82FE-C32D9F9700E1}"/>
                  </a:ext>
                </a:extLst>
              </p:cNvPr>
              <p:cNvSpPr>
                <a:spLocks noChangeShapeType="1"/>
              </p:cNvSpPr>
              <p:nvPr/>
            </p:nvSpPr>
            <p:spPr bwMode="auto">
              <a:xfrm flipV="1">
                <a:off x="5678488" y="3167063"/>
                <a:ext cx="68263"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4" name="Line 420">
                <a:extLst>
                  <a:ext uri="{FF2B5EF4-FFF2-40B4-BE49-F238E27FC236}">
                    <a16:creationId xmlns:a16="http://schemas.microsoft.com/office/drawing/2014/main" id="{41E79952-A933-4C79-92D9-FE36F0C85A78}"/>
                  </a:ext>
                </a:extLst>
              </p:cNvPr>
              <p:cNvSpPr>
                <a:spLocks noChangeShapeType="1"/>
              </p:cNvSpPr>
              <p:nvPr/>
            </p:nvSpPr>
            <p:spPr bwMode="auto">
              <a:xfrm>
                <a:off x="5678488" y="3182938"/>
                <a:ext cx="122238" cy="539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5" name="Line 421">
                <a:extLst>
                  <a:ext uri="{FF2B5EF4-FFF2-40B4-BE49-F238E27FC236}">
                    <a16:creationId xmlns:a16="http://schemas.microsoft.com/office/drawing/2014/main" id="{9F5C631D-23E3-4CDD-8E76-A2101A617F4F}"/>
                  </a:ext>
                </a:extLst>
              </p:cNvPr>
              <p:cNvSpPr>
                <a:spLocks noChangeShapeType="1"/>
              </p:cNvSpPr>
              <p:nvPr/>
            </p:nvSpPr>
            <p:spPr bwMode="auto">
              <a:xfrm flipH="1">
                <a:off x="5568951" y="3236913"/>
                <a:ext cx="23177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6" name="Line 422">
                <a:extLst>
                  <a:ext uri="{FF2B5EF4-FFF2-40B4-BE49-F238E27FC236}">
                    <a16:creationId xmlns:a16="http://schemas.microsoft.com/office/drawing/2014/main" id="{0596AF20-203C-4AC3-A5B0-6EB8F7345A3D}"/>
                  </a:ext>
                </a:extLst>
              </p:cNvPr>
              <p:cNvSpPr>
                <a:spLocks noChangeShapeType="1"/>
              </p:cNvSpPr>
              <p:nvPr/>
            </p:nvSpPr>
            <p:spPr bwMode="auto">
              <a:xfrm>
                <a:off x="5637213" y="3632201"/>
                <a:ext cx="44450"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7" name="Line 423">
                <a:extLst>
                  <a:ext uri="{FF2B5EF4-FFF2-40B4-BE49-F238E27FC236}">
                    <a16:creationId xmlns:a16="http://schemas.microsoft.com/office/drawing/2014/main" id="{78AA8CAF-5EB9-4E60-9C4D-9785C8FADF98}"/>
                  </a:ext>
                </a:extLst>
              </p:cNvPr>
              <p:cNvSpPr>
                <a:spLocks noChangeShapeType="1"/>
              </p:cNvSpPr>
              <p:nvPr/>
            </p:nvSpPr>
            <p:spPr bwMode="auto">
              <a:xfrm flipH="1" flipV="1">
                <a:off x="5635626" y="3581401"/>
                <a:ext cx="42863"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8" name="Line 424">
                <a:extLst>
                  <a:ext uri="{FF2B5EF4-FFF2-40B4-BE49-F238E27FC236}">
                    <a16:creationId xmlns:a16="http://schemas.microsoft.com/office/drawing/2014/main" id="{0370E34D-3937-4D8B-9207-87F96CD0AA36}"/>
                  </a:ext>
                </a:extLst>
              </p:cNvPr>
              <p:cNvSpPr>
                <a:spLocks noChangeShapeType="1"/>
              </p:cNvSpPr>
              <p:nvPr/>
            </p:nvSpPr>
            <p:spPr bwMode="auto">
              <a:xfrm flipH="1">
                <a:off x="5635626" y="3581401"/>
                <a:ext cx="285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9" name="Freeform 425">
                <a:extLst>
                  <a:ext uri="{FF2B5EF4-FFF2-40B4-BE49-F238E27FC236}">
                    <a16:creationId xmlns:a16="http://schemas.microsoft.com/office/drawing/2014/main" id="{FE5F2147-CF07-4FDF-98CE-FFB65572B693}"/>
                  </a:ext>
                </a:extLst>
              </p:cNvPr>
              <p:cNvSpPr>
                <a:spLocks/>
              </p:cNvSpPr>
              <p:nvPr/>
            </p:nvSpPr>
            <p:spPr bwMode="auto">
              <a:xfrm>
                <a:off x="5567363" y="3602038"/>
                <a:ext cx="88900" cy="7938"/>
              </a:xfrm>
              <a:custGeom>
                <a:avLst/>
                <a:gdLst>
                  <a:gd name="T0" fmla="*/ 0 w 56"/>
                  <a:gd name="T1" fmla="*/ 1 h 5"/>
                  <a:gd name="T2" fmla="*/ 56 w 56"/>
                  <a:gd name="T3" fmla="*/ 0 h 5"/>
                  <a:gd name="T4" fmla="*/ 9 w 56"/>
                  <a:gd name="T5" fmla="*/ 5 h 5"/>
                </a:gdLst>
                <a:ahLst/>
                <a:cxnLst>
                  <a:cxn ang="0">
                    <a:pos x="T0" y="T1"/>
                  </a:cxn>
                  <a:cxn ang="0">
                    <a:pos x="T2" y="T3"/>
                  </a:cxn>
                  <a:cxn ang="0">
                    <a:pos x="T4" y="T5"/>
                  </a:cxn>
                </a:cxnLst>
                <a:rect l="0" t="0" r="r" b="b"/>
                <a:pathLst>
                  <a:path w="56" h="5">
                    <a:moveTo>
                      <a:pt x="0" y="1"/>
                    </a:moveTo>
                    <a:lnTo>
                      <a:pt x="56" y="0"/>
                    </a:lnTo>
                    <a:lnTo>
                      <a:pt x="9" y="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0" name="Line 426">
                <a:extLst>
                  <a:ext uri="{FF2B5EF4-FFF2-40B4-BE49-F238E27FC236}">
                    <a16:creationId xmlns:a16="http://schemas.microsoft.com/office/drawing/2014/main" id="{E8567F29-FFC8-4FA4-9A0B-EE756C9A532A}"/>
                  </a:ext>
                </a:extLst>
              </p:cNvPr>
              <p:cNvSpPr>
                <a:spLocks noChangeShapeType="1"/>
              </p:cNvSpPr>
              <p:nvPr/>
            </p:nvSpPr>
            <p:spPr bwMode="auto">
              <a:xfrm>
                <a:off x="5581651" y="3609976"/>
                <a:ext cx="55563"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1" name="Line 427">
                <a:extLst>
                  <a:ext uri="{FF2B5EF4-FFF2-40B4-BE49-F238E27FC236}">
                    <a16:creationId xmlns:a16="http://schemas.microsoft.com/office/drawing/2014/main" id="{3420D31C-10FE-42A1-94B4-7953A532F768}"/>
                  </a:ext>
                </a:extLst>
              </p:cNvPr>
              <p:cNvSpPr>
                <a:spLocks noChangeShapeType="1"/>
              </p:cNvSpPr>
              <p:nvPr/>
            </p:nvSpPr>
            <p:spPr bwMode="auto">
              <a:xfrm flipH="1" flipV="1">
                <a:off x="6149976" y="3505201"/>
                <a:ext cx="68263" cy="555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2" name="Freeform 428">
                <a:extLst>
                  <a:ext uri="{FF2B5EF4-FFF2-40B4-BE49-F238E27FC236}">
                    <a16:creationId xmlns:a16="http://schemas.microsoft.com/office/drawing/2014/main" id="{76E4EEF0-524E-48E9-84DA-44425979516E}"/>
                  </a:ext>
                </a:extLst>
              </p:cNvPr>
              <p:cNvSpPr>
                <a:spLocks/>
              </p:cNvSpPr>
              <p:nvPr/>
            </p:nvSpPr>
            <p:spPr bwMode="auto">
              <a:xfrm>
                <a:off x="6013451" y="3533776"/>
                <a:ext cx="80963" cy="17463"/>
              </a:xfrm>
              <a:custGeom>
                <a:avLst/>
                <a:gdLst>
                  <a:gd name="T0" fmla="*/ 51 w 51"/>
                  <a:gd name="T1" fmla="*/ 11 h 11"/>
                  <a:gd name="T2" fmla="*/ 29 w 51"/>
                  <a:gd name="T3" fmla="*/ 0 h 11"/>
                  <a:gd name="T4" fmla="*/ 0 w 51"/>
                  <a:gd name="T5" fmla="*/ 11 h 11"/>
                </a:gdLst>
                <a:ahLst/>
                <a:cxnLst>
                  <a:cxn ang="0">
                    <a:pos x="T0" y="T1"/>
                  </a:cxn>
                  <a:cxn ang="0">
                    <a:pos x="T2" y="T3"/>
                  </a:cxn>
                  <a:cxn ang="0">
                    <a:pos x="T4" y="T5"/>
                  </a:cxn>
                </a:cxnLst>
                <a:rect l="0" t="0" r="r" b="b"/>
                <a:pathLst>
                  <a:path w="51" h="11">
                    <a:moveTo>
                      <a:pt x="51" y="11"/>
                    </a:moveTo>
                    <a:lnTo>
                      <a:pt x="29" y="0"/>
                    </a:lnTo>
                    <a:lnTo>
                      <a:pt x="0" y="11"/>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3" name="Line 429">
                <a:extLst>
                  <a:ext uri="{FF2B5EF4-FFF2-40B4-BE49-F238E27FC236}">
                    <a16:creationId xmlns:a16="http://schemas.microsoft.com/office/drawing/2014/main" id="{8763065C-115F-4DB8-9315-FA93509CF3C7}"/>
                  </a:ext>
                </a:extLst>
              </p:cNvPr>
              <p:cNvSpPr>
                <a:spLocks noChangeShapeType="1"/>
              </p:cNvSpPr>
              <p:nvPr/>
            </p:nvSpPr>
            <p:spPr bwMode="auto">
              <a:xfrm flipH="1" flipV="1">
                <a:off x="6094413" y="3551238"/>
                <a:ext cx="1111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4" name="Freeform 430">
                <a:extLst>
                  <a:ext uri="{FF2B5EF4-FFF2-40B4-BE49-F238E27FC236}">
                    <a16:creationId xmlns:a16="http://schemas.microsoft.com/office/drawing/2014/main" id="{23B1C009-7B23-489B-9FCB-0836A200C0D7}"/>
                  </a:ext>
                </a:extLst>
              </p:cNvPr>
              <p:cNvSpPr>
                <a:spLocks/>
              </p:cNvSpPr>
              <p:nvPr/>
            </p:nvSpPr>
            <p:spPr bwMode="auto">
              <a:xfrm>
                <a:off x="5905501" y="3468688"/>
                <a:ext cx="244475" cy="36513"/>
              </a:xfrm>
              <a:custGeom>
                <a:avLst/>
                <a:gdLst>
                  <a:gd name="T0" fmla="*/ 154 w 154"/>
                  <a:gd name="T1" fmla="*/ 23 h 23"/>
                  <a:gd name="T2" fmla="*/ 144 w 154"/>
                  <a:gd name="T3" fmla="*/ 23 h 23"/>
                  <a:gd name="T4" fmla="*/ 0 w 154"/>
                  <a:gd name="T5" fmla="*/ 0 h 23"/>
                </a:gdLst>
                <a:ahLst/>
                <a:cxnLst>
                  <a:cxn ang="0">
                    <a:pos x="T0" y="T1"/>
                  </a:cxn>
                  <a:cxn ang="0">
                    <a:pos x="T2" y="T3"/>
                  </a:cxn>
                  <a:cxn ang="0">
                    <a:pos x="T4" y="T5"/>
                  </a:cxn>
                </a:cxnLst>
                <a:rect l="0" t="0" r="r" b="b"/>
                <a:pathLst>
                  <a:path w="154" h="23">
                    <a:moveTo>
                      <a:pt x="154" y="23"/>
                    </a:moveTo>
                    <a:lnTo>
                      <a:pt x="144" y="23"/>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5" name="Line 431">
                <a:extLst>
                  <a:ext uri="{FF2B5EF4-FFF2-40B4-BE49-F238E27FC236}">
                    <a16:creationId xmlns:a16="http://schemas.microsoft.com/office/drawing/2014/main" id="{C6C0BE88-43F0-4D50-A250-1C3F963FFA87}"/>
                  </a:ext>
                </a:extLst>
              </p:cNvPr>
              <p:cNvSpPr>
                <a:spLocks noChangeShapeType="1"/>
              </p:cNvSpPr>
              <p:nvPr/>
            </p:nvSpPr>
            <p:spPr bwMode="auto">
              <a:xfrm flipH="1">
                <a:off x="6094413" y="3543301"/>
                <a:ext cx="9366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6" name="Line 432">
                <a:extLst>
                  <a:ext uri="{FF2B5EF4-FFF2-40B4-BE49-F238E27FC236}">
                    <a16:creationId xmlns:a16="http://schemas.microsoft.com/office/drawing/2014/main" id="{1D049F01-728C-46EF-BA12-C5D2E796DC8E}"/>
                  </a:ext>
                </a:extLst>
              </p:cNvPr>
              <p:cNvSpPr>
                <a:spLocks noChangeShapeType="1"/>
              </p:cNvSpPr>
              <p:nvPr/>
            </p:nvSpPr>
            <p:spPr bwMode="auto">
              <a:xfrm flipH="1" flipV="1">
                <a:off x="6105526" y="3557588"/>
                <a:ext cx="11271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7" name="Line 433">
                <a:extLst>
                  <a:ext uri="{FF2B5EF4-FFF2-40B4-BE49-F238E27FC236}">
                    <a16:creationId xmlns:a16="http://schemas.microsoft.com/office/drawing/2014/main" id="{6CD6664E-58D7-4B44-BFF8-9E2E9FD68A35}"/>
                  </a:ext>
                </a:extLst>
              </p:cNvPr>
              <p:cNvSpPr>
                <a:spLocks noChangeShapeType="1"/>
              </p:cNvSpPr>
              <p:nvPr/>
            </p:nvSpPr>
            <p:spPr bwMode="auto">
              <a:xfrm flipH="1" flipV="1">
                <a:off x="6105526" y="3557588"/>
                <a:ext cx="2857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8" name="Line 434">
                <a:extLst>
                  <a:ext uri="{FF2B5EF4-FFF2-40B4-BE49-F238E27FC236}">
                    <a16:creationId xmlns:a16="http://schemas.microsoft.com/office/drawing/2014/main" id="{64E7DD7E-BBDC-451E-9663-D06B82312009}"/>
                  </a:ext>
                </a:extLst>
              </p:cNvPr>
              <p:cNvSpPr>
                <a:spLocks noChangeShapeType="1"/>
              </p:cNvSpPr>
              <p:nvPr/>
            </p:nvSpPr>
            <p:spPr bwMode="auto">
              <a:xfrm flipH="1">
                <a:off x="5978526" y="3560763"/>
                <a:ext cx="1428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9" name="Line 435">
                <a:extLst>
                  <a:ext uri="{FF2B5EF4-FFF2-40B4-BE49-F238E27FC236}">
                    <a16:creationId xmlns:a16="http://schemas.microsoft.com/office/drawing/2014/main" id="{685D068B-A446-4D7E-A903-45A013B49FC8}"/>
                  </a:ext>
                </a:extLst>
              </p:cNvPr>
              <p:cNvSpPr>
                <a:spLocks noChangeShapeType="1"/>
              </p:cNvSpPr>
              <p:nvPr/>
            </p:nvSpPr>
            <p:spPr bwMode="auto">
              <a:xfrm flipH="1">
                <a:off x="6034088" y="3554413"/>
                <a:ext cx="1587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0" name="Line 436">
                <a:extLst>
                  <a:ext uri="{FF2B5EF4-FFF2-40B4-BE49-F238E27FC236}">
                    <a16:creationId xmlns:a16="http://schemas.microsoft.com/office/drawing/2014/main" id="{2800E9EF-4760-4399-83CF-D046FD46C313}"/>
                  </a:ext>
                </a:extLst>
              </p:cNvPr>
              <p:cNvSpPr>
                <a:spLocks noChangeShapeType="1"/>
              </p:cNvSpPr>
              <p:nvPr/>
            </p:nvSpPr>
            <p:spPr bwMode="auto">
              <a:xfrm flipH="1">
                <a:off x="6026151" y="3554413"/>
                <a:ext cx="238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1" name="Line 437">
                <a:extLst>
                  <a:ext uri="{FF2B5EF4-FFF2-40B4-BE49-F238E27FC236}">
                    <a16:creationId xmlns:a16="http://schemas.microsoft.com/office/drawing/2014/main" id="{110CA552-FC13-43A4-A0DD-308C2755BA1B}"/>
                  </a:ext>
                </a:extLst>
              </p:cNvPr>
              <p:cNvSpPr>
                <a:spLocks noChangeShapeType="1"/>
              </p:cNvSpPr>
              <p:nvPr/>
            </p:nvSpPr>
            <p:spPr bwMode="auto">
              <a:xfrm flipH="1" flipV="1">
                <a:off x="6026151" y="3554413"/>
                <a:ext cx="793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2" name="Line 438">
                <a:extLst>
                  <a:ext uri="{FF2B5EF4-FFF2-40B4-BE49-F238E27FC236}">
                    <a16:creationId xmlns:a16="http://schemas.microsoft.com/office/drawing/2014/main" id="{DB473AB2-BD9D-4F08-BDDF-64DABB8B098D}"/>
                  </a:ext>
                </a:extLst>
              </p:cNvPr>
              <p:cNvSpPr>
                <a:spLocks noChangeShapeType="1"/>
              </p:cNvSpPr>
              <p:nvPr/>
            </p:nvSpPr>
            <p:spPr bwMode="auto">
              <a:xfrm flipH="1" flipV="1">
                <a:off x="6034088" y="3557588"/>
                <a:ext cx="317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3" name="Line 439">
                <a:extLst>
                  <a:ext uri="{FF2B5EF4-FFF2-40B4-BE49-F238E27FC236}">
                    <a16:creationId xmlns:a16="http://schemas.microsoft.com/office/drawing/2014/main" id="{7C79C75F-F863-4F45-B199-FF98F1ED3D2E}"/>
                  </a:ext>
                </a:extLst>
              </p:cNvPr>
              <p:cNvSpPr>
                <a:spLocks noChangeShapeType="1"/>
              </p:cNvSpPr>
              <p:nvPr/>
            </p:nvSpPr>
            <p:spPr bwMode="auto">
              <a:xfrm flipH="1">
                <a:off x="5992813" y="3557588"/>
                <a:ext cx="4127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4" name="Line 440">
                <a:extLst>
                  <a:ext uri="{FF2B5EF4-FFF2-40B4-BE49-F238E27FC236}">
                    <a16:creationId xmlns:a16="http://schemas.microsoft.com/office/drawing/2014/main" id="{2DFDEACA-4D2B-4A69-A8C7-F10DA11B5917}"/>
                  </a:ext>
                </a:extLst>
              </p:cNvPr>
              <p:cNvSpPr>
                <a:spLocks noChangeShapeType="1"/>
              </p:cNvSpPr>
              <p:nvPr/>
            </p:nvSpPr>
            <p:spPr bwMode="auto">
              <a:xfrm flipH="1" flipV="1">
                <a:off x="6013451" y="3551238"/>
                <a:ext cx="1270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5" name="Line 441">
                <a:extLst>
                  <a:ext uri="{FF2B5EF4-FFF2-40B4-BE49-F238E27FC236}">
                    <a16:creationId xmlns:a16="http://schemas.microsoft.com/office/drawing/2014/main" id="{C16C05D0-8D17-4E05-98C0-86F85A7122DF}"/>
                  </a:ext>
                </a:extLst>
              </p:cNvPr>
              <p:cNvSpPr>
                <a:spLocks noChangeShapeType="1"/>
              </p:cNvSpPr>
              <p:nvPr/>
            </p:nvSpPr>
            <p:spPr bwMode="auto">
              <a:xfrm>
                <a:off x="5935663" y="3552826"/>
                <a:ext cx="39688"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6" name="Line 442">
                <a:extLst>
                  <a:ext uri="{FF2B5EF4-FFF2-40B4-BE49-F238E27FC236}">
                    <a16:creationId xmlns:a16="http://schemas.microsoft.com/office/drawing/2014/main" id="{3E65F813-B8BA-4DA3-8343-45E45A450FB6}"/>
                  </a:ext>
                </a:extLst>
              </p:cNvPr>
              <p:cNvSpPr>
                <a:spLocks noChangeShapeType="1"/>
              </p:cNvSpPr>
              <p:nvPr/>
            </p:nvSpPr>
            <p:spPr bwMode="auto">
              <a:xfrm flipH="1">
                <a:off x="5927726" y="3552826"/>
                <a:ext cx="793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7" name="Line 443">
                <a:extLst>
                  <a:ext uri="{FF2B5EF4-FFF2-40B4-BE49-F238E27FC236}">
                    <a16:creationId xmlns:a16="http://schemas.microsoft.com/office/drawing/2014/main" id="{83498C0C-FEF0-4784-A628-D31C055E148D}"/>
                  </a:ext>
                </a:extLst>
              </p:cNvPr>
              <p:cNvSpPr>
                <a:spLocks noChangeShapeType="1"/>
              </p:cNvSpPr>
              <p:nvPr/>
            </p:nvSpPr>
            <p:spPr bwMode="auto">
              <a:xfrm flipH="1">
                <a:off x="5932488" y="3563938"/>
                <a:ext cx="4286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8" name="Line 444">
                <a:extLst>
                  <a:ext uri="{FF2B5EF4-FFF2-40B4-BE49-F238E27FC236}">
                    <a16:creationId xmlns:a16="http://schemas.microsoft.com/office/drawing/2014/main" id="{6996C2B8-ACAF-4C35-A5DA-99FDE2014F14}"/>
                  </a:ext>
                </a:extLst>
              </p:cNvPr>
              <p:cNvSpPr>
                <a:spLocks noChangeShapeType="1"/>
              </p:cNvSpPr>
              <p:nvPr/>
            </p:nvSpPr>
            <p:spPr bwMode="auto">
              <a:xfrm flipH="1" flipV="1">
                <a:off x="5935663" y="3552826"/>
                <a:ext cx="904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9" name="Line 445">
                <a:extLst>
                  <a:ext uri="{FF2B5EF4-FFF2-40B4-BE49-F238E27FC236}">
                    <a16:creationId xmlns:a16="http://schemas.microsoft.com/office/drawing/2014/main" id="{388D26BF-FC7D-4568-A389-C1D1796627DC}"/>
                  </a:ext>
                </a:extLst>
              </p:cNvPr>
              <p:cNvSpPr>
                <a:spLocks noChangeShapeType="1"/>
              </p:cNvSpPr>
              <p:nvPr/>
            </p:nvSpPr>
            <p:spPr bwMode="auto">
              <a:xfrm>
                <a:off x="5978526" y="3563938"/>
                <a:ext cx="65088"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0" name="Line 446">
                <a:extLst>
                  <a:ext uri="{FF2B5EF4-FFF2-40B4-BE49-F238E27FC236}">
                    <a16:creationId xmlns:a16="http://schemas.microsoft.com/office/drawing/2014/main" id="{ACD17C23-6EE5-4286-9AB8-871010CB6F90}"/>
                  </a:ext>
                </a:extLst>
              </p:cNvPr>
              <p:cNvSpPr>
                <a:spLocks noChangeShapeType="1"/>
              </p:cNvSpPr>
              <p:nvPr/>
            </p:nvSpPr>
            <p:spPr bwMode="auto">
              <a:xfrm>
                <a:off x="5975351" y="3563938"/>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1" name="Line 447">
                <a:extLst>
                  <a:ext uri="{FF2B5EF4-FFF2-40B4-BE49-F238E27FC236}">
                    <a16:creationId xmlns:a16="http://schemas.microsoft.com/office/drawing/2014/main" id="{A5BF21E5-6276-423E-BF97-27BE9DDAF281}"/>
                  </a:ext>
                </a:extLst>
              </p:cNvPr>
              <p:cNvSpPr>
                <a:spLocks noChangeShapeType="1"/>
              </p:cNvSpPr>
              <p:nvPr/>
            </p:nvSpPr>
            <p:spPr bwMode="auto">
              <a:xfrm flipH="1">
                <a:off x="5932488" y="3563938"/>
                <a:ext cx="4603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2" name="Line 448">
                <a:extLst>
                  <a:ext uri="{FF2B5EF4-FFF2-40B4-BE49-F238E27FC236}">
                    <a16:creationId xmlns:a16="http://schemas.microsoft.com/office/drawing/2014/main" id="{8D2E78EA-2906-4005-BAFF-66FFEBAEDB03}"/>
                  </a:ext>
                </a:extLst>
              </p:cNvPr>
              <p:cNvSpPr>
                <a:spLocks noChangeShapeType="1"/>
              </p:cNvSpPr>
              <p:nvPr/>
            </p:nvSpPr>
            <p:spPr bwMode="auto">
              <a:xfrm flipH="1">
                <a:off x="5975351" y="3560763"/>
                <a:ext cx="1746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3" name="Freeform 449">
                <a:extLst>
                  <a:ext uri="{FF2B5EF4-FFF2-40B4-BE49-F238E27FC236}">
                    <a16:creationId xmlns:a16="http://schemas.microsoft.com/office/drawing/2014/main" id="{BFCD4A0C-2399-42D9-8CD5-930F32BB083D}"/>
                  </a:ext>
                </a:extLst>
              </p:cNvPr>
              <p:cNvSpPr>
                <a:spLocks noEditPoints="1"/>
              </p:cNvSpPr>
              <p:nvPr/>
            </p:nvSpPr>
            <p:spPr bwMode="auto">
              <a:xfrm>
                <a:off x="5051426" y="3071813"/>
                <a:ext cx="1106488" cy="576263"/>
              </a:xfrm>
              <a:custGeom>
                <a:avLst/>
                <a:gdLst>
                  <a:gd name="T0" fmla="*/ 657 w 697"/>
                  <a:gd name="T1" fmla="*/ 302 h 363"/>
                  <a:gd name="T2" fmla="*/ 592 w 697"/>
                  <a:gd name="T3" fmla="*/ 23 h 363"/>
                  <a:gd name="T4" fmla="*/ 533 w 697"/>
                  <a:gd name="T5" fmla="*/ 183 h 363"/>
                  <a:gd name="T6" fmla="*/ 471 w 697"/>
                  <a:gd name="T7" fmla="*/ 259 h 363"/>
                  <a:gd name="T8" fmla="*/ 529 w 697"/>
                  <a:gd name="T9" fmla="*/ 249 h 363"/>
                  <a:gd name="T10" fmla="*/ 625 w 697"/>
                  <a:gd name="T11" fmla="*/ 320 h 363"/>
                  <a:gd name="T12" fmla="*/ 300 w 697"/>
                  <a:gd name="T13" fmla="*/ 60 h 363"/>
                  <a:gd name="T14" fmla="*/ 242 w 697"/>
                  <a:gd name="T15" fmla="*/ 110 h 363"/>
                  <a:gd name="T16" fmla="*/ 276 w 697"/>
                  <a:gd name="T17" fmla="*/ 114 h 363"/>
                  <a:gd name="T18" fmla="*/ 295 w 697"/>
                  <a:gd name="T19" fmla="*/ 123 h 363"/>
                  <a:gd name="T20" fmla="*/ 278 w 697"/>
                  <a:gd name="T21" fmla="*/ 108 h 363"/>
                  <a:gd name="T22" fmla="*/ 273 w 697"/>
                  <a:gd name="T23" fmla="*/ 118 h 363"/>
                  <a:gd name="T24" fmla="*/ 176 w 697"/>
                  <a:gd name="T25" fmla="*/ 60 h 363"/>
                  <a:gd name="T26" fmla="*/ 176 w 697"/>
                  <a:gd name="T27" fmla="*/ 58 h 363"/>
                  <a:gd name="T28" fmla="*/ 223 w 697"/>
                  <a:gd name="T29" fmla="*/ 140 h 363"/>
                  <a:gd name="T30" fmla="*/ 176 w 697"/>
                  <a:gd name="T31" fmla="*/ 152 h 363"/>
                  <a:gd name="T32" fmla="*/ 217 w 697"/>
                  <a:gd name="T33" fmla="*/ 141 h 363"/>
                  <a:gd name="T34" fmla="*/ 124 w 697"/>
                  <a:gd name="T35" fmla="*/ 236 h 363"/>
                  <a:gd name="T36" fmla="*/ 187 w 697"/>
                  <a:gd name="T37" fmla="*/ 228 h 363"/>
                  <a:gd name="T38" fmla="*/ 164 w 697"/>
                  <a:gd name="T39" fmla="*/ 250 h 363"/>
                  <a:gd name="T40" fmla="*/ 292 w 697"/>
                  <a:gd name="T41" fmla="*/ 127 h 363"/>
                  <a:gd name="T42" fmla="*/ 259 w 697"/>
                  <a:gd name="T43" fmla="*/ 203 h 363"/>
                  <a:gd name="T44" fmla="*/ 292 w 697"/>
                  <a:gd name="T45" fmla="*/ 127 h 363"/>
                  <a:gd name="T46" fmla="*/ 242 w 697"/>
                  <a:gd name="T47" fmla="*/ 110 h 363"/>
                  <a:gd name="T48" fmla="*/ 223 w 697"/>
                  <a:gd name="T49" fmla="*/ 140 h 363"/>
                  <a:gd name="T50" fmla="*/ 190 w 697"/>
                  <a:gd name="T51" fmla="*/ 133 h 363"/>
                  <a:gd name="T52" fmla="*/ 230 w 697"/>
                  <a:gd name="T53" fmla="*/ 213 h 363"/>
                  <a:gd name="T54" fmla="*/ 295 w 697"/>
                  <a:gd name="T55" fmla="*/ 123 h 363"/>
                  <a:gd name="T56" fmla="*/ 20 w 697"/>
                  <a:gd name="T57" fmla="*/ 157 h 363"/>
                  <a:gd name="T58" fmla="*/ 25 w 697"/>
                  <a:gd name="T59" fmla="*/ 237 h 363"/>
                  <a:gd name="T60" fmla="*/ 42 w 697"/>
                  <a:gd name="T61" fmla="*/ 225 h 363"/>
                  <a:gd name="T62" fmla="*/ 87 w 697"/>
                  <a:gd name="T63" fmla="*/ 249 h 363"/>
                  <a:gd name="T64" fmla="*/ 104 w 697"/>
                  <a:gd name="T65" fmla="*/ 221 h 363"/>
                  <a:gd name="T66" fmla="*/ 104 w 697"/>
                  <a:gd name="T67" fmla="*/ 221 h 363"/>
                  <a:gd name="T68" fmla="*/ 44 w 697"/>
                  <a:gd name="T69" fmla="*/ 176 h 363"/>
                  <a:gd name="T70" fmla="*/ 30 w 697"/>
                  <a:gd name="T71" fmla="*/ 121 h 363"/>
                  <a:gd name="T72" fmla="*/ 64 w 697"/>
                  <a:gd name="T73" fmla="*/ 104 h 363"/>
                  <a:gd name="T74" fmla="*/ 97 w 697"/>
                  <a:gd name="T75" fmla="*/ 265 h 363"/>
                  <a:gd name="T76" fmla="*/ 86 w 697"/>
                  <a:gd name="T77" fmla="*/ 260 h 363"/>
                  <a:gd name="T78" fmla="*/ 117 w 697"/>
                  <a:gd name="T79" fmla="*/ 297 h 363"/>
                  <a:gd name="T80" fmla="*/ 97 w 697"/>
                  <a:gd name="T81" fmla="*/ 265 h 363"/>
                  <a:gd name="T82" fmla="*/ 61 w 697"/>
                  <a:gd name="T83" fmla="*/ 272 h 363"/>
                  <a:gd name="T84" fmla="*/ 40 w 697"/>
                  <a:gd name="T85" fmla="*/ 301 h 363"/>
                  <a:gd name="T86" fmla="*/ 58 w 697"/>
                  <a:gd name="T87" fmla="*/ 294 h 363"/>
                  <a:gd name="T88" fmla="*/ 58 w 697"/>
                  <a:gd name="T89" fmla="*/ 274 h 363"/>
                  <a:gd name="T90" fmla="*/ 72 w 697"/>
                  <a:gd name="T91" fmla="*/ 349 h 363"/>
                  <a:gd name="T92" fmla="*/ 76 w 697"/>
                  <a:gd name="T93" fmla="*/ 353 h 363"/>
                  <a:gd name="T94" fmla="*/ 72 w 697"/>
                  <a:gd name="T95" fmla="*/ 283 h 363"/>
                  <a:gd name="T96" fmla="*/ 77 w 697"/>
                  <a:gd name="T97" fmla="*/ 336 h 363"/>
                  <a:gd name="T98" fmla="*/ 9 w 697"/>
                  <a:gd name="T99" fmla="*/ 291 h 363"/>
                  <a:gd name="T100" fmla="*/ 33 w 697"/>
                  <a:gd name="T101" fmla="*/ 312 h 363"/>
                  <a:gd name="T102" fmla="*/ 229 w 697"/>
                  <a:gd name="T103" fmla="*/ 308 h 363"/>
                  <a:gd name="T104" fmla="*/ 260 w 697"/>
                  <a:gd name="T105" fmla="*/ 291 h 363"/>
                  <a:gd name="T106" fmla="*/ 302 w 697"/>
                  <a:gd name="T107" fmla="*/ 266 h 363"/>
                  <a:gd name="T108" fmla="*/ 288 w 697"/>
                  <a:gd name="T109" fmla="*/ 298 h 363"/>
                  <a:gd name="T110" fmla="*/ 186 w 697"/>
                  <a:gd name="T111" fmla="*/ 272 h 363"/>
                  <a:gd name="T112" fmla="*/ 145 w 697"/>
                  <a:gd name="T113" fmla="*/ 297 h 363"/>
                  <a:gd name="T114" fmla="*/ 136 w 697"/>
                  <a:gd name="T115" fmla="*/ 27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7" h="363">
                    <a:moveTo>
                      <a:pt x="682" y="316"/>
                    </a:moveTo>
                    <a:lnTo>
                      <a:pt x="625" y="320"/>
                    </a:lnTo>
                    <a:moveTo>
                      <a:pt x="602" y="336"/>
                    </a:moveTo>
                    <a:lnTo>
                      <a:pt x="673" y="332"/>
                    </a:lnTo>
                    <a:moveTo>
                      <a:pt x="625" y="320"/>
                    </a:moveTo>
                    <a:lnTo>
                      <a:pt x="673" y="332"/>
                    </a:lnTo>
                    <a:moveTo>
                      <a:pt x="657" y="302"/>
                    </a:moveTo>
                    <a:lnTo>
                      <a:pt x="629" y="304"/>
                    </a:lnTo>
                    <a:moveTo>
                      <a:pt x="664" y="306"/>
                    </a:moveTo>
                    <a:lnTo>
                      <a:pt x="629" y="304"/>
                    </a:lnTo>
                    <a:moveTo>
                      <a:pt x="533" y="183"/>
                    </a:moveTo>
                    <a:lnTo>
                      <a:pt x="436" y="162"/>
                    </a:lnTo>
                    <a:moveTo>
                      <a:pt x="510" y="43"/>
                    </a:moveTo>
                    <a:lnTo>
                      <a:pt x="592" y="23"/>
                    </a:lnTo>
                    <a:moveTo>
                      <a:pt x="697" y="122"/>
                    </a:moveTo>
                    <a:lnTo>
                      <a:pt x="495" y="107"/>
                    </a:lnTo>
                    <a:moveTo>
                      <a:pt x="568" y="169"/>
                    </a:moveTo>
                    <a:lnTo>
                      <a:pt x="517" y="126"/>
                    </a:lnTo>
                    <a:moveTo>
                      <a:pt x="592" y="160"/>
                    </a:moveTo>
                    <a:lnTo>
                      <a:pt x="517" y="126"/>
                    </a:lnTo>
                    <a:moveTo>
                      <a:pt x="533" y="183"/>
                    </a:moveTo>
                    <a:lnTo>
                      <a:pt x="462" y="208"/>
                    </a:lnTo>
                    <a:moveTo>
                      <a:pt x="471" y="259"/>
                    </a:moveTo>
                    <a:lnTo>
                      <a:pt x="400" y="249"/>
                    </a:lnTo>
                    <a:moveTo>
                      <a:pt x="645" y="235"/>
                    </a:moveTo>
                    <a:lnTo>
                      <a:pt x="462" y="208"/>
                    </a:lnTo>
                    <a:moveTo>
                      <a:pt x="536" y="250"/>
                    </a:moveTo>
                    <a:lnTo>
                      <a:pt x="471" y="259"/>
                    </a:lnTo>
                    <a:moveTo>
                      <a:pt x="552" y="303"/>
                    </a:moveTo>
                    <a:lnTo>
                      <a:pt x="398" y="299"/>
                    </a:lnTo>
                    <a:lnTo>
                      <a:pt x="295" y="299"/>
                    </a:lnTo>
                    <a:moveTo>
                      <a:pt x="552" y="303"/>
                    </a:moveTo>
                    <a:lnTo>
                      <a:pt x="407" y="270"/>
                    </a:lnTo>
                    <a:moveTo>
                      <a:pt x="536" y="250"/>
                    </a:moveTo>
                    <a:lnTo>
                      <a:pt x="529" y="249"/>
                    </a:lnTo>
                    <a:moveTo>
                      <a:pt x="538" y="250"/>
                    </a:moveTo>
                    <a:lnTo>
                      <a:pt x="529" y="249"/>
                    </a:lnTo>
                    <a:moveTo>
                      <a:pt x="692" y="273"/>
                    </a:moveTo>
                    <a:lnTo>
                      <a:pt x="650" y="239"/>
                    </a:lnTo>
                    <a:moveTo>
                      <a:pt x="602" y="336"/>
                    </a:moveTo>
                    <a:lnTo>
                      <a:pt x="397" y="336"/>
                    </a:lnTo>
                    <a:lnTo>
                      <a:pt x="625" y="320"/>
                    </a:lnTo>
                    <a:moveTo>
                      <a:pt x="555" y="312"/>
                    </a:moveTo>
                    <a:lnTo>
                      <a:pt x="400" y="326"/>
                    </a:lnTo>
                    <a:moveTo>
                      <a:pt x="555" y="312"/>
                    </a:moveTo>
                    <a:lnTo>
                      <a:pt x="395" y="322"/>
                    </a:lnTo>
                    <a:moveTo>
                      <a:pt x="606" y="302"/>
                    </a:moveTo>
                    <a:lnTo>
                      <a:pt x="471" y="259"/>
                    </a:lnTo>
                    <a:moveTo>
                      <a:pt x="300" y="60"/>
                    </a:moveTo>
                    <a:lnTo>
                      <a:pt x="282" y="58"/>
                    </a:lnTo>
                    <a:moveTo>
                      <a:pt x="320" y="62"/>
                    </a:moveTo>
                    <a:lnTo>
                      <a:pt x="300" y="60"/>
                    </a:lnTo>
                    <a:moveTo>
                      <a:pt x="269" y="109"/>
                    </a:moveTo>
                    <a:lnTo>
                      <a:pt x="253" y="96"/>
                    </a:lnTo>
                    <a:moveTo>
                      <a:pt x="253" y="96"/>
                    </a:moveTo>
                    <a:lnTo>
                      <a:pt x="242" y="110"/>
                    </a:lnTo>
                    <a:moveTo>
                      <a:pt x="269" y="109"/>
                    </a:moveTo>
                    <a:lnTo>
                      <a:pt x="242" y="110"/>
                    </a:lnTo>
                    <a:moveTo>
                      <a:pt x="278" y="116"/>
                    </a:moveTo>
                    <a:lnTo>
                      <a:pt x="276" y="114"/>
                    </a:lnTo>
                    <a:moveTo>
                      <a:pt x="300" y="107"/>
                    </a:moveTo>
                    <a:lnTo>
                      <a:pt x="278" y="116"/>
                    </a:lnTo>
                    <a:moveTo>
                      <a:pt x="276" y="114"/>
                    </a:moveTo>
                    <a:lnTo>
                      <a:pt x="278" y="108"/>
                    </a:lnTo>
                    <a:moveTo>
                      <a:pt x="300" y="107"/>
                    </a:moveTo>
                    <a:lnTo>
                      <a:pt x="278" y="108"/>
                    </a:lnTo>
                    <a:moveTo>
                      <a:pt x="312" y="107"/>
                    </a:moveTo>
                    <a:lnTo>
                      <a:pt x="300" y="107"/>
                    </a:lnTo>
                    <a:moveTo>
                      <a:pt x="312" y="107"/>
                    </a:moveTo>
                    <a:lnTo>
                      <a:pt x="295" y="123"/>
                    </a:lnTo>
                    <a:moveTo>
                      <a:pt x="282" y="58"/>
                    </a:moveTo>
                    <a:lnTo>
                      <a:pt x="253" y="96"/>
                    </a:lnTo>
                    <a:moveTo>
                      <a:pt x="300" y="107"/>
                    </a:moveTo>
                    <a:lnTo>
                      <a:pt x="320" y="62"/>
                    </a:lnTo>
                    <a:moveTo>
                      <a:pt x="278" y="108"/>
                    </a:moveTo>
                    <a:lnTo>
                      <a:pt x="269" y="109"/>
                    </a:lnTo>
                    <a:moveTo>
                      <a:pt x="278" y="108"/>
                    </a:moveTo>
                    <a:lnTo>
                      <a:pt x="300" y="60"/>
                    </a:lnTo>
                    <a:moveTo>
                      <a:pt x="276" y="114"/>
                    </a:moveTo>
                    <a:lnTo>
                      <a:pt x="269" y="109"/>
                    </a:lnTo>
                    <a:moveTo>
                      <a:pt x="273" y="118"/>
                    </a:moveTo>
                    <a:lnTo>
                      <a:pt x="276" y="114"/>
                    </a:lnTo>
                    <a:moveTo>
                      <a:pt x="278" y="116"/>
                    </a:moveTo>
                    <a:lnTo>
                      <a:pt x="273" y="118"/>
                    </a:lnTo>
                    <a:moveTo>
                      <a:pt x="196" y="52"/>
                    </a:moveTo>
                    <a:lnTo>
                      <a:pt x="176" y="60"/>
                    </a:lnTo>
                    <a:moveTo>
                      <a:pt x="176" y="60"/>
                    </a:moveTo>
                    <a:lnTo>
                      <a:pt x="174" y="61"/>
                    </a:lnTo>
                    <a:moveTo>
                      <a:pt x="174" y="61"/>
                    </a:moveTo>
                    <a:lnTo>
                      <a:pt x="176" y="58"/>
                    </a:lnTo>
                    <a:moveTo>
                      <a:pt x="176" y="60"/>
                    </a:moveTo>
                    <a:lnTo>
                      <a:pt x="176" y="58"/>
                    </a:lnTo>
                    <a:moveTo>
                      <a:pt x="282" y="58"/>
                    </a:moveTo>
                    <a:lnTo>
                      <a:pt x="202" y="50"/>
                    </a:lnTo>
                    <a:lnTo>
                      <a:pt x="196" y="52"/>
                    </a:lnTo>
                    <a:moveTo>
                      <a:pt x="328" y="0"/>
                    </a:moveTo>
                    <a:lnTo>
                      <a:pt x="198" y="8"/>
                    </a:lnTo>
                    <a:lnTo>
                      <a:pt x="176" y="58"/>
                    </a:lnTo>
                    <a:moveTo>
                      <a:pt x="186" y="114"/>
                    </a:moveTo>
                    <a:lnTo>
                      <a:pt x="149" y="116"/>
                    </a:lnTo>
                    <a:moveTo>
                      <a:pt x="186" y="114"/>
                    </a:moveTo>
                    <a:lnTo>
                      <a:pt x="176" y="60"/>
                    </a:lnTo>
                    <a:moveTo>
                      <a:pt x="149" y="116"/>
                    </a:moveTo>
                    <a:lnTo>
                      <a:pt x="174" y="61"/>
                    </a:lnTo>
                    <a:moveTo>
                      <a:pt x="223" y="140"/>
                    </a:moveTo>
                    <a:lnTo>
                      <a:pt x="217" y="141"/>
                    </a:lnTo>
                    <a:moveTo>
                      <a:pt x="223" y="140"/>
                    </a:moveTo>
                    <a:lnTo>
                      <a:pt x="220" y="138"/>
                    </a:lnTo>
                    <a:moveTo>
                      <a:pt x="220" y="138"/>
                    </a:moveTo>
                    <a:lnTo>
                      <a:pt x="217" y="141"/>
                    </a:lnTo>
                    <a:moveTo>
                      <a:pt x="193" y="151"/>
                    </a:moveTo>
                    <a:lnTo>
                      <a:pt x="176" y="152"/>
                    </a:lnTo>
                    <a:moveTo>
                      <a:pt x="190" y="135"/>
                    </a:moveTo>
                    <a:lnTo>
                      <a:pt x="176" y="152"/>
                    </a:lnTo>
                    <a:moveTo>
                      <a:pt x="193" y="151"/>
                    </a:moveTo>
                    <a:lnTo>
                      <a:pt x="190" y="135"/>
                    </a:lnTo>
                    <a:moveTo>
                      <a:pt x="190" y="135"/>
                    </a:moveTo>
                    <a:lnTo>
                      <a:pt x="190" y="133"/>
                    </a:lnTo>
                    <a:moveTo>
                      <a:pt x="217" y="141"/>
                    </a:moveTo>
                    <a:lnTo>
                      <a:pt x="193" y="151"/>
                    </a:lnTo>
                    <a:moveTo>
                      <a:pt x="217" y="141"/>
                    </a:moveTo>
                    <a:lnTo>
                      <a:pt x="196" y="169"/>
                    </a:lnTo>
                    <a:lnTo>
                      <a:pt x="193" y="151"/>
                    </a:lnTo>
                    <a:moveTo>
                      <a:pt x="171" y="152"/>
                    </a:moveTo>
                    <a:lnTo>
                      <a:pt x="131" y="154"/>
                    </a:lnTo>
                    <a:moveTo>
                      <a:pt x="124" y="236"/>
                    </a:moveTo>
                    <a:lnTo>
                      <a:pt x="147" y="233"/>
                    </a:lnTo>
                    <a:moveTo>
                      <a:pt x="147" y="233"/>
                    </a:moveTo>
                    <a:lnTo>
                      <a:pt x="125" y="213"/>
                    </a:lnTo>
                    <a:moveTo>
                      <a:pt x="164" y="250"/>
                    </a:moveTo>
                    <a:lnTo>
                      <a:pt x="147" y="233"/>
                    </a:lnTo>
                    <a:moveTo>
                      <a:pt x="187" y="228"/>
                    </a:moveTo>
                    <a:lnTo>
                      <a:pt x="187" y="228"/>
                    </a:lnTo>
                    <a:moveTo>
                      <a:pt x="176" y="152"/>
                    </a:moveTo>
                    <a:lnTo>
                      <a:pt x="125" y="213"/>
                    </a:lnTo>
                    <a:moveTo>
                      <a:pt x="176" y="152"/>
                    </a:moveTo>
                    <a:lnTo>
                      <a:pt x="171" y="152"/>
                    </a:lnTo>
                    <a:moveTo>
                      <a:pt x="171" y="152"/>
                    </a:moveTo>
                    <a:lnTo>
                      <a:pt x="190" y="133"/>
                    </a:lnTo>
                    <a:moveTo>
                      <a:pt x="164" y="250"/>
                    </a:moveTo>
                    <a:lnTo>
                      <a:pt x="187" y="228"/>
                    </a:lnTo>
                    <a:moveTo>
                      <a:pt x="147" y="233"/>
                    </a:moveTo>
                    <a:lnTo>
                      <a:pt x="187" y="228"/>
                    </a:lnTo>
                    <a:moveTo>
                      <a:pt x="292" y="127"/>
                    </a:moveTo>
                    <a:lnTo>
                      <a:pt x="292" y="127"/>
                    </a:lnTo>
                    <a:moveTo>
                      <a:pt x="292" y="127"/>
                    </a:moveTo>
                    <a:lnTo>
                      <a:pt x="292" y="127"/>
                    </a:lnTo>
                    <a:moveTo>
                      <a:pt x="273" y="170"/>
                    </a:moveTo>
                    <a:lnTo>
                      <a:pt x="254" y="160"/>
                    </a:lnTo>
                    <a:moveTo>
                      <a:pt x="253" y="162"/>
                    </a:moveTo>
                    <a:lnTo>
                      <a:pt x="254" y="160"/>
                    </a:lnTo>
                    <a:moveTo>
                      <a:pt x="230" y="213"/>
                    </a:moveTo>
                    <a:lnTo>
                      <a:pt x="259" y="203"/>
                    </a:lnTo>
                    <a:moveTo>
                      <a:pt x="259" y="203"/>
                    </a:moveTo>
                    <a:lnTo>
                      <a:pt x="273" y="170"/>
                    </a:lnTo>
                    <a:moveTo>
                      <a:pt x="253" y="162"/>
                    </a:moveTo>
                    <a:lnTo>
                      <a:pt x="230" y="213"/>
                    </a:lnTo>
                    <a:moveTo>
                      <a:pt x="292" y="127"/>
                    </a:moveTo>
                    <a:lnTo>
                      <a:pt x="254" y="160"/>
                    </a:lnTo>
                    <a:moveTo>
                      <a:pt x="273" y="170"/>
                    </a:moveTo>
                    <a:lnTo>
                      <a:pt x="292" y="127"/>
                    </a:lnTo>
                    <a:moveTo>
                      <a:pt x="301" y="188"/>
                    </a:moveTo>
                    <a:lnTo>
                      <a:pt x="273" y="170"/>
                    </a:lnTo>
                    <a:moveTo>
                      <a:pt x="259" y="203"/>
                    </a:moveTo>
                    <a:lnTo>
                      <a:pt x="301" y="188"/>
                    </a:lnTo>
                    <a:moveTo>
                      <a:pt x="198" y="124"/>
                    </a:moveTo>
                    <a:lnTo>
                      <a:pt x="190" y="135"/>
                    </a:lnTo>
                    <a:moveTo>
                      <a:pt x="242" y="110"/>
                    </a:moveTo>
                    <a:lnTo>
                      <a:pt x="220" y="138"/>
                    </a:lnTo>
                    <a:moveTo>
                      <a:pt x="220" y="138"/>
                    </a:moveTo>
                    <a:lnTo>
                      <a:pt x="198" y="124"/>
                    </a:lnTo>
                    <a:moveTo>
                      <a:pt x="131" y="154"/>
                    </a:moveTo>
                    <a:lnTo>
                      <a:pt x="149" y="116"/>
                    </a:lnTo>
                    <a:moveTo>
                      <a:pt x="254" y="160"/>
                    </a:moveTo>
                    <a:lnTo>
                      <a:pt x="223" y="140"/>
                    </a:lnTo>
                    <a:moveTo>
                      <a:pt x="254" y="160"/>
                    </a:moveTo>
                    <a:lnTo>
                      <a:pt x="273" y="118"/>
                    </a:lnTo>
                    <a:moveTo>
                      <a:pt x="273" y="118"/>
                    </a:moveTo>
                    <a:lnTo>
                      <a:pt x="223" y="140"/>
                    </a:lnTo>
                    <a:moveTo>
                      <a:pt x="292" y="127"/>
                    </a:moveTo>
                    <a:lnTo>
                      <a:pt x="278" y="116"/>
                    </a:lnTo>
                    <a:moveTo>
                      <a:pt x="190" y="133"/>
                    </a:moveTo>
                    <a:lnTo>
                      <a:pt x="186" y="114"/>
                    </a:lnTo>
                    <a:moveTo>
                      <a:pt x="190" y="133"/>
                    </a:moveTo>
                    <a:lnTo>
                      <a:pt x="198" y="124"/>
                    </a:lnTo>
                    <a:moveTo>
                      <a:pt x="187" y="228"/>
                    </a:moveTo>
                    <a:lnTo>
                      <a:pt x="253" y="162"/>
                    </a:lnTo>
                    <a:moveTo>
                      <a:pt x="187" y="228"/>
                    </a:moveTo>
                    <a:lnTo>
                      <a:pt x="230" y="213"/>
                    </a:lnTo>
                    <a:moveTo>
                      <a:pt x="242" y="110"/>
                    </a:moveTo>
                    <a:lnTo>
                      <a:pt x="186" y="114"/>
                    </a:lnTo>
                    <a:moveTo>
                      <a:pt x="253" y="96"/>
                    </a:moveTo>
                    <a:lnTo>
                      <a:pt x="196" y="52"/>
                    </a:lnTo>
                    <a:moveTo>
                      <a:pt x="292" y="127"/>
                    </a:moveTo>
                    <a:lnTo>
                      <a:pt x="300" y="107"/>
                    </a:lnTo>
                    <a:moveTo>
                      <a:pt x="295" y="123"/>
                    </a:moveTo>
                    <a:lnTo>
                      <a:pt x="292" y="127"/>
                    </a:lnTo>
                    <a:moveTo>
                      <a:pt x="10" y="122"/>
                    </a:moveTo>
                    <a:lnTo>
                      <a:pt x="0" y="90"/>
                    </a:lnTo>
                    <a:moveTo>
                      <a:pt x="10" y="122"/>
                    </a:moveTo>
                    <a:lnTo>
                      <a:pt x="2" y="122"/>
                    </a:lnTo>
                    <a:moveTo>
                      <a:pt x="63" y="168"/>
                    </a:moveTo>
                    <a:lnTo>
                      <a:pt x="20" y="157"/>
                    </a:lnTo>
                    <a:moveTo>
                      <a:pt x="21" y="160"/>
                    </a:moveTo>
                    <a:lnTo>
                      <a:pt x="20" y="157"/>
                    </a:lnTo>
                    <a:moveTo>
                      <a:pt x="44" y="176"/>
                    </a:moveTo>
                    <a:lnTo>
                      <a:pt x="21" y="160"/>
                    </a:lnTo>
                    <a:moveTo>
                      <a:pt x="64" y="207"/>
                    </a:moveTo>
                    <a:lnTo>
                      <a:pt x="63" y="208"/>
                    </a:lnTo>
                    <a:moveTo>
                      <a:pt x="25" y="237"/>
                    </a:moveTo>
                    <a:lnTo>
                      <a:pt x="21" y="240"/>
                    </a:lnTo>
                    <a:moveTo>
                      <a:pt x="42" y="225"/>
                    </a:moveTo>
                    <a:lnTo>
                      <a:pt x="25" y="237"/>
                    </a:lnTo>
                    <a:moveTo>
                      <a:pt x="53" y="233"/>
                    </a:moveTo>
                    <a:lnTo>
                      <a:pt x="48" y="244"/>
                    </a:lnTo>
                    <a:moveTo>
                      <a:pt x="48" y="244"/>
                    </a:moveTo>
                    <a:lnTo>
                      <a:pt x="42" y="225"/>
                    </a:lnTo>
                    <a:moveTo>
                      <a:pt x="63" y="208"/>
                    </a:moveTo>
                    <a:lnTo>
                      <a:pt x="42" y="225"/>
                    </a:lnTo>
                    <a:moveTo>
                      <a:pt x="119" y="207"/>
                    </a:moveTo>
                    <a:lnTo>
                      <a:pt x="111" y="199"/>
                    </a:lnTo>
                    <a:moveTo>
                      <a:pt x="101" y="220"/>
                    </a:moveTo>
                    <a:lnTo>
                      <a:pt x="111" y="199"/>
                    </a:lnTo>
                    <a:moveTo>
                      <a:pt x="87" y="249"/>
                    </a:moveTo>
                    <a:lnTo>
                      <a:pt x="82" y="240"/>
                    </a:lnTo>
                    <a:moveTo>
                      <a:pt x="93" y="223"/>
                    </a:moveTo>
                    <a:lnTo>
                      <a:pt x="82" y="240"/>
                    </a:lnTo>
                    <a:moveTo>
                      <a:pt x="97" y="227"/>
                    </a:moveTo>
                    <a:lnTo>
                      <a:pt x="104" y="221"/>
                    </a:lnTo>
                    <a:moveTo>
                      <a:pt x="112" y="227"/>
                    </a:moveTo>
                    <a:lnTo>
                      <a:pt x="104" y="221"/>
                    </a:lnTo>
                    <a:moveTo>
                      <a:pt x="112" y="227"/>
                    </a:moveTo>
                    <a:lnTo>
                      <a:pt x="95" y="250"/>
                    </a:lnTo>
                    <a:moveTo>
                      <a:pt x="87" y="249"/>
                    </a:moveTo>
                    <a:lnTo>
                      <a:pt x="97" y="227"/>
                    </a:lnTo>
                    <a:moveTo>
                      <a:pt x="97" y="227"/>
                    </a:moveTo>
                    <a:lnTo>
                      <a:pt x="101" y="220"/>
                    </a:lnTo>
                    <a:moveTo>
                      <a:pt x="104" y="221"/>
                    </a:moveTo>
                    <a:lnTo>
                      <a:pt x="119" y="207"/>
                    </a:lnTo>
                    <a:moveTo>
                      <a:pt x="104" y="221"/>
                    </a:moveTo>
                    <a:lnTo>
                      <a:pt x="101" y="220"/>
                    </a:lnTo>
                    <a:moveTo>
                      <a:pt x="42" y="225"/>
                    </a:moveTo>
                    <a:lnTo>
                      <a:pt x="21" y="160"/>
                    </a:lnTo>
                    <a:moveTo>
                      <a:pt x="101" y="220"/>
                    </a:moveTo>
                    <a:lnTo>
                      <a:pt x="44" y="176"/>
                    </a:lnTo>
                    <a:moveTo>
                      <a:pt x="63" y="208"/>
                    </a:moveTo>
                    <a:lnTo>
                      <a:pt x="44" y="176"/>
                    </a:lnTo>
                    <a:moveTo>
                      <a:pt x="82" y="240"/>
                    </a:moveTo>
                    <a:lnTo>
                      <a:pt x="63" y="208"/>
                    </a:lnTo>
                    <a:moveTo>
                      <a:pt x="25" y="237"/>
                    </a:moveTo>
                    <a:lnTo>
                      <a:pt x="15" y="227"/>
                    </a:lnTo>
                    <a:moveTo>
                      <a:pt x="30" y="121"/>
                    </a:moveTo>
                    <a:lnTo>
                      <a:pt x="10" y="122"/>
                    </a:lnTo>
                    <a:moveTo>
                      <a:pt x="111" y="199"/>
                    </a:moveTo>
                    <a:lnTo>
                      <a:pt x="30" y="121"/>
                    </a:lnTo>
                    <a:moveTo>
                      <a:pt x="30" y="121"/>
                    </a:moveTo>
                    <a:lnTo>
                      <a:pt x="0" y="90"/>
                    </a:lnTo>
                    <a:moveTo>
                      <a:pt x="174" y="61"/>
                    </a:moveTo>
                    <a:lnTo>
                      <a:pt x="64" y="104"/>
                    </a:lnTo>
                    <a:lnTo>
                      <a:pt x="0" y="90"/>
                    </a:lnTo>
                    <a:moveTo>
                      <a:pt x="20" y="157"/>
                    </a:moveTo>
                    <a:lnTo>
                      <a:pt x="10" y="122"/>
                    </a:lnTo>
                    <a:moveTo>
                      <a:pt x="119" y="272"/>
                    </a:moveTo>
                    <a:lnTo>
                      <a:pt x="104" y="258"/>
                    </a:lnTo>
                    <a:moveTo>
                      <a:pt x="119" y="272"/>
                    </a:moveTo>
                    <a:lnTo>
                      <a:pt x="97" y="265"/>
                    </a:lnTo>
                    <a:moveTo>
                      <a:pt x="91" y="254"/>
                    </a:moveTo>
                    <a:lnTo>
                      <a:pt x="86" y="260"/>
                    </a:lnTo>
                    <a:moveTo>
                      <a:pt x="93" y="258"/>
                    </a:moveTo>
                    <a:lnTo>
                      <a:pt x="91" y="254"/>
                    </a:lnTo>
                    <a:moveTo>
                      <a:pt x="72" y="283"/>
                    </a:moveTo>
                    <a:lnTo>
                      <a:pt x="77" y="270"/>
                    </a:lnTo>
                    <a:moveTo>
                      <a:pt x="86" y="260"/>
                    </a:moveTo>
                    <a:lnTo>
                      <a:pt x="77" y="270"/>
                    </a:lnTo>
                    <a:moveTo>
                      <a:pt x="86" y="260"/>
                    </a:moveTo>
                    <a:lnTo>
                      <a:pt x="82" y="260"/>
                    </a:lnTo>
                    <a:moveTo>
                      <a:pt x="77" y="270"/>
                    </a:moveTo>
                    <a:lnTo>
                      <a:pt x="82" y="260"/>
                    </a:lnTo>
                    <a:moveTo>
                      <a:pt x="102" y="312"/>
                    </a:moveTo>
                    <a:lnTo>
                      <a:pt x="117" y="297"/>
                    </a:lnTo>
                    <a:moveTo>
                      <a:pt x="117" y="312"/>
                    </a:moveTo>
                    <a:lnTo>
                      <a:pt x="102" y="312"/>
                    </a:lnTo>
                    <a:moveTo>
                      <a:pt x="97" y="265"/>
                    </a:moveTo>
                    <a:lnTo>
                      <a:pt x="86" y="260"/>
                    </a:lnTo>
                    <a:moveTo>
                      <a:pt x="117" y="297"/>
                    </a:moveTo>
                    <a:lnTo>
                      <a:pt x="97" y="265"/>
                    </a:lnTo>
                    <a:moveTo>
                      <a:pt x="97" y="265"/>
                    </a:moveTo>
                    <a:lnTo>
                      <a:pt x="93" y="258"/>
                    </a:lnTo>
                    <a:moveTo>
                      <a:pt x="104" y="258"/>
                    </a:moveTo>
                    <a:lnTo>
                      <a:pt x="93" y="258"/>
                    </a:lnTo>
                    <a:moveTo>
                      <a:pt x="58" y="274"/>
                    </a:moveTo>
                    <a:lnTo>
                      <a:pt x="55" y="266"/>
                    </a:lnTo>
                    <a:moveTo>
                      <a:pt x="69" y="280"/>
                    </a:moveTo>
                    <a:lnTo>
                      <a:pt x="61" y="272"/>
                    </a:lnTo>
                    <a:moveTo>
                      <a:pt x="61" y="272"/>
                    </a:moveTo>
                    <a:lnTo>
                      <a:pt x="55" y="266"/>
                    </a:lnTo>
                    <a:moveTo>
                      <a:pt x="61" y="272"/>
                    </a:moveTo>
                    <a:lnTo>
                      <a:pt x="58" y="274"/>
                    </a:lnTo>
                    <a:moveTo>
                      <a:pt x="28" y="283"/>
                    </a:moveTo>
                    <a:lnTo>
                      <a:pt x="20" y="301"/>
                    </a:lnTo>
                    <a:moveTo>
                      <a:pt x="40" y="301"/>
                    </a:moveTo>
                    <a:lnTo>
                      <a:pt x="28" y="283"/>
                    </a:lnTo>
                    <a:moveTo>
                      <a:pt x="33" y="312"/>
                    </a:moveTo>
                    <a:lnTo>
                      <a:pt x="20" y="301"/>
                    </a:lnTo>
                    <a:moveTo>
                      <a:pt x="40" y="301"/>
                    </a:moveTo>
                    <a:lnTo>
                      <a:pt x="33" y="312"/>
                    </a:lnTo>
                    <a:moveTo>
                      <a:pt x="62" y="289"/>
                    </a:moveTo>
                    <a:lnTo>
                      <a:pt x="58" y="294"/>
                    </a:lnTo>
                    <a:moveTo>
                      <a:pt x="43" y="254"/>
                    </a:moveTo>
                    <a:lnTo>
                      <a:pt x="28" y="283"/>
                    </a:lnTo>
                    <a:moveTo>
                      <a:pt x="55" y="266"/>
                    </a:moveTo>
                    <a:lnTo>
                      <a:pt x="43" y="254"/>
                    </a:lnTo>
                    <a:moveTo>
                      <a:pt x="69" y="280"/>
                    </a:moveTo>
                    <a:lnTo>
                      <a:pt x="62" y="289"/>
                    </a:lnTo>
                    <a:moveTo>
                      <a:pt x="58" y="274"/>
                    </a:moveTo>
                    <a:lnTo>
                      <a:pt x="40" y="301"/>
                    </a:lnTo>
                    <a:moveTo>
                      <a:pt x="62" y="289"/>
                    </a:moveTo>
                    <a:lnTo>
                      <a:pt x="58" y="274"/>
                    </a:lnTo>
                    <a:moveTo>
                      <a:pt x="87" y="363"/>
                    </a:moveTo>
                    <a:lnTo>
                      <a:pt x="76" y="353"/>
                    </a:lnTo>
                    <a:moveTo>
                      <a:pt x="76" y="353"/>
                    </a:moveTo>
                    <a:lnTo>
                      <a:pt x="72" y="349"/>
                    </a:lnTo>
                    <a:moveTo>
                      <a:pt x="87" y="363"/>
                    </a:moveTo>
                    <a:lnTo>
                      <a:pt x="82" y="363"/>
                    </a:lnTo>
                    <a:moveTo>
                      <a:pt x="82" y="363"/>
                    </a:moveTo>
                    <a:lnTo>
                      <a:pt x="74" y="353"/>
                    </a:lnTo>
                    <a:moveTo>
                      <a:pt x="74" y="353"/>
                    </a:moveTo>
                    <a:lnTo>
                      <a:pt x="72" y="349"/>
                    </a:lnTo>
                    <a:moveTo>
                      <a:pt x="76" y="353"/>
                    </a:moveTo>
                    <a:lnTo>
                      <a:pt x="74" y="353"/>
                    </a:lnTo>
                    <a:moveTo>
                      <a:pt x="77" y="336"/>
                    </a:moveTo>
                    <a:lnTo>
                      <a:pt x="62" y="289"/>
                    </a:lnTo>
                    <a:moveTo>
                      <a:pt x="77" y="270"/>
                    </a:moveTo>
                    <a:lnTo>
                      <a:pt x="69" y="280"/>
                    </a:lnTo>
                    <a:moveTo>
                      <a:pt x="67" y="294"/>
                    </a:moveTo>
                    <a:lnTo>
                      <a:pt x="72" y="283"/>
                    </a:lnTo>
                    <a:moveTo>
                      <a:pt x="72" y="283"/>
                    </a:moveTo>
                    <a:lnTo>
                      <a:pt x="69" y="280"/>
                    </a:lnTo>
                    <a:moveTo>
                      <a:pt x="72" y="349"/>
                    </a:moveTo>
                    <a:lnTo>
                      <a:pt x="40" y="301"/>
                    </a:lnTo>
                    <a:moveTo>
                      <a:pt x="72" y="349"/>
                    </a:moveTo>
                    <a:lnTo>
                      <a:pt x="33" y="312"/>
                    </a:lnTo>
                    <a:moveTo>
                      <a:pt x="77" y="336"/>
                    </a:moveTo>
                    <a:lnTo>
                      <a:pt x="102" y="312"/>
                    </a:lnTo>
                    <a:moveTo>
                      <a:pt x="117" y="312"/>
                    </a:moveTo>
                    <a:lnTo>
                      <a:pt x="77" y="336"/>
                    </a:lnTo>
                    <a:moveTo>
                      <a:pt x="20" y="301"/>
                    </a:moveTo>
                    <a:lnTo>
                      <a:pt x="7" y="324"/>
                    </a:lnTo>
                    <a:moveTo>
                      <a:pt x="20" y="301"/>
                    </a:moveTo>
                    <a:lnTo>
                      <a:pt x="9" y="291"/>
                    </a:lnTo>
                    <a:moveTo>
                      <a:pt x="28" y="283"/>
                    </a:moveTo>
                    <a:lnTo>
                      <a:pt x="18" y="266"/>
                    </a:lnTo>
                    <a:moveTo>
                      <a:pt x="82" y="363"/>
                    </a:moveTo>
                    <a:lnTo>
                      <a:pt x="1" y="363"/>
                    </a:lnTo>
                    <a:moveTo>
                      <a:pt x="74" y="353"/>
                    </a:moveTo>
                    <a:lnTo>
                      <a:pt x="5" y="353"/>
                    </a:lnTo>
                    <a:moveTo>
                      <a:pt x="33" y="312"/>
                    </a:moveTo>
                    <a:lnTo>
                      <a:pt x="19" y="332"/>
                    </a:lnTo>
                    <a:moveTo>
                      <a:pt x="295" y="299"/>
                    </a:moveTo>
                    <a:lnTo>
                      <a:pt x="288" y="298"/>
                    </a:lnTo>
                    <a:moveTo>
                      <a:pt x="225" y="280"/>
                    </a:moveTo>
                    <a:lnTo>
                      <a:pt x="235" y="256"/>
                    </a:lnTo>
                    <a:moveTo>
                      <a:pt x="240" y="312"/>
                    </a:moveTo>
                    <a:lnTo>
                      <a:pt x="229" y="308"/>
                    </a:lnTo>
                    <a:moveTo>
                      <a:pt x="229" y="308"/>
                    </a:moveTo>
                    <a:lnTo>
                      <a:pt x="239" y="303"/>
                    </a:lnTo>
                    <a:moveTo>
                      <a:pt x="239" y="303"/>
                    </a:moveTo>
                    <a:lnTo>
                      <a:pt x="250" y="307"/>
                    </a:lnTo>
                    <a:moveTo>
                      <a:pt x="239" y="303"/>
                    </a:moveTo>
                    <a:lnTo>
                      <a:pt x="260" y="291"/>
                    </a:lnTo>
                    <a:moveTo>
                      <a:pt x="260" y="291"/>
                    </a:moveTo>
                    <a:lnTo>
                      <a:pt x="225" y="280"/>
                    </a:lnTo>
                    <a:moveTo>
                      <a:pt x="282" y="320"/>
                    </a:moveTo>
                    <a:lnTo>
                      <a:pt x="325" y="335"/>
                    </a:lnTo>
                    <a:moveTo>
                      <a:pt x="288" y="298"/>
                    </a:moveTo>
                    <a:lnTo>
                      <a:pt x="250" y="307"/>
                    </a:lnTo>
                    <a:moveTo>
                      <a:pt x="260" y="291"/>
                    </a:moveTo>
                    <a:lnTo>
                      <a:pt x="302" y="266"/>
                    </a:lnTo>
                    <a:moveTo>
                      <a:pt x="302" y="266"/>
                    </a:moveTo>
                    <a:lnTo>
                      <a:pt x="225" y="280"/>
                    </a:lnTo>
                    <a:moveTo>
                      <a:pt x="250" y="307"/>
                    </a:moveTo>
                    <a:lnTo>
                      <a:pt x="274" y="316"/>
                    </a:lnTo>
                    <a:moveTo>
                      <a:pt x="274" y="316"/>
                    </a:moveTo>
                    <a:lnTo>
                      <a:pt x="282" y="320"/>
                    </a:lnTo>
                    <a:moveTo>
                      <a:pt x="288" y="298"/>
                    </a:moveTo>
                    <a:lnTo>
                      <a:pt x="260" y="291"/>
                    </a:lnTo>
                    <a:moveTo>
                      <a:pt x="239" y="303"/>
                    </a:moveTo>
                    <a:lnTo>
                      <a:pt x="205" y="289"/>
                    </a:lnTo>
                    <a:lnTo>
                      <a:pt x="186" y="272"/>
                    </a:lnTo>
                    <a:moveTo>
                      <a:pt x="230" y="213"/>
                    </a:moveTo>
                    <a:lnTo>
                      <a:pt x="209" y="259"/>
                    </a:lnTo>
                    <a:lnTo>
                      <a:pt x="186" y="272"/>
                    </a:lnTo>
                    <a:moveTo>
                      <a:pt x="221" y="313"/>
                    </a:moveTo>
                    <a:lnTo>
                      <a:pt x="209" y="313"/>
                    </a:lnTo>
                    <a:moveTo>
                      <a:pt x="155" y="259"/>
                    </a:moveTo>
                    <a:lnTo>
                      <a:pt x="155" y="259"/>
                    </a:lnTo>
                    <a:moveTo>
                      <a:pt x="126" y="313"/>
                    </a:moveTo>
                    <a:lnTo>
                      <a:pt x="124" y="308"/>
                    </a:lnTo>
                    <a:moveTo>
                      <a:pt x="145" y="297"/>
                    </a:moveTo>
                    <a:lnTo>
                      <a:pt x="131" y="283"/>
                    </a:lnTo>
                    <a:moveTo>
                      <a:pt x="145" y="297"/>
                    </a:moveTo>
                    <a:lnTo>
                      <a:pt x="124" y="308"/>
                    </a:lnTo>
                    <a:moveTo>
                      <a:pt x="164" y="315"/>
                    </a:moveTo>
                    <a:lnTo>
                      <a:pt x="145" y="297"/>
                    </a:lnTo>
                    <a:moveTo>
                      <a:pt x="162" y="287"/>
                    </a:moveTo>
                    <a:lnTo>
                      <a:pt x="136" y="278"/>
                    </a:lnTo>
                    <a:moveTo>
                      <a:pt x="162" y="287"/>
                    </a:moveTo>
                    <a:lnTo>
                      <a:pt x="145" y="297"/>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4" name="Line 450">
                <a:extLst>
                  <a:ext uri="{FF2B5EF4-FFF2-40B4-BE49-F238E27FC236}">
                    <a16:creationId xmlns:a16="http://schemas.microsoft.com/office/drawing/2014/main" id="{95F2D35C-A3CC-4E4B-A2F1-8D6DA761436D}"/>
                  </a:ext>
                </a:extLst>
              </p:cNvPr>
              <p:cNvSpPr>
                <a:spLocks noChangeShapeType="1"/>
              </p:cNvSpPr>
              <p:nvPr/>
            </p:nvSpPr>
            <p:spPr bwMode="auto">
              <a:xfrm flipV="1">
                <a:off x="5259388" y="3513138"/>
                <a:ext cx="79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5" name="Line 451">
                <a:extLst>
                  <a:ext uri="{FF2B5EF4-FFF2-40B4-BE49-F238E27FC236}">
                    <a16:creationId xmlns:a16="http://schemas.microsoft.com/office/drawing/2014/main" id="{A30EC6B2-D07D-4AB7-BAA1-7548C62ED011}"/>
                  </a:ext>
                </a:extLst>
              </p:cNvPr>
              <p:cNvSpPr>
                <a:spLocks noChangeShapeType="1"/>
              </p:cNvSpPr>
              <p:nvPr/>
            </p:nvSpPr>
            <p:spPr bwMode="auto">
              <a:xfrm flipV="1">
                <a:off x="5267326" y="3482976"/>
                <a:ext cx="30163"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6" name="Line 452">
                <a:extLst>
                  <a:ext uri="{FF2B5EF4-FFF2-40B4-BE49-F238E27FC236}">
                    <a16:creationId xmlns:a16="http://schemas.microsoft.com/office/drawing/2014/main" id="{AF3DE513-BBFF-41CE-8E65-8D0B815FE36F}"/>
                  </a:ext>
                </a:extLst>
              </p:cNvPr>
              <p:cNvSpPr>
                <a:spLocks noChangeShapeType="1"/>
              </p:cNvSpPr>
              <p:nvPr/>
            </p:nvSpPr>
            <p:spPr bwMode="auto">
              <a:xfrm flipH="1" flipV="1">
                <a:off x="5251451" y="3568701"/>
                <a:ext cx="603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7" name="Line 453">
                <a:extLst>
                  <a:ext uri="{FF2B5EF4-FFF2-40B4-BE49-F238E27FC236}">
                    <a16:creationId xmlns:a16="http://schemas.microsoft.com/office/drawing/2014/main" id="{F447B9E3-7A05-47AE-810D-690AB3C3FEBC}"/>
                  </a:ext>
                </a:extLst>
              </p:cNvPr>
              <p:cNvSpPr>
                <a:spLocks noChangeShapeType="1"/>
              </p:cNvSpPr>
              <p:nvPr/>
            </p:nvSpPr>
            <p:spPr bwMode="auto">
              <a:xfrm flipH="1" flipV="1">
                <a:off x="5346701" y="3603626"/>
                <a:ext cx="952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8" name="Line 454">
                <a:extLst>
                  <a:ext uri="{FF2B5EF4-FFF2-40B4-BE49-F238E27FC236}">
                    <a16:creationId xmlns:a16="http://schemas.microsoft.com/office/drawing/2014/main" id="{B6BCC797-1BC7-4ED7-BFFA-505E04952518}"/>
                  </a:ext>
                </a:extLst>
              </p:cNvPr>
              <p:cNvSpPr>
                <a:spLocks noChangeShapeType="1"/>
              </p:cNvSpPr>
              <p:nvPr/>
            </p:nvSpPr>
            <p:spPr bwMode="auto">
              <a:xfrm flipH="1" flipV="1">
                <a:off x="5375276" y="3629026"/>
                <a:ext cx="158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9" name="Line 455">
                <a:extLst>
                  <a:ext uri="{FF2B5EF4-FFF2-40B4-BE49-F238E27FC236}">
                    <a16:creationId xmlns:a16="http://schemas.microsoft.com/office/drawing/2014/main" id="{EFFB35CE-B550-4DEE-A20C-CA85667F0A99}"/>
                  </a:ext>
                </a:extLst>
              </p:cNvPr>
              <p:cNvSpPr>
                <a:spLocks noChangeShapeType="1"/>
              </p:cNvSpPr>
              <p:nvPr/>
            </p:nvSpPr>
            <p:spPr bwMode="auto">
              <a:xfrm flipH="1">
                <a:off x="5376863" y="3632201"/>
                <a:ext cx="174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0" name="Line 456">
                <a:extLst>
                  <a:ext uri="{FF2B5EF4-FFF2-40B4-BE49-F238E27FC236}">
                    <a16:creationId xmlns:a16="http://schemas.microsoft.com/office/drawing/2014/main" id="{BB99CB64-B775-4ADB-A6BD-3AD988A61013}"/>
                  </a:ext>
                </a:extLst>
              </p:cNvPr>
              <p:cNvSpPr>
                <a:spLocks noChangeShapeType="1"/>
              </p:cNvSpPr>
              <p:nvPr/>
            </p:nvSpPr>
            <p:spPr bwMode="auto">
              <a:xfrm flipH="1" flipV="1">
                <a:off x="5375276" y="3629026"/>
                <a:ext cx="1905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1" name="Line 457">
                <a:extLst>
                  <a:ext uri="{FF2B5EF4-FFF2-40B4-BE49-F238E27FC236}">
                    <a16:creationId xmlns:a16="http://schemas.microsoft.com/office/drawing/2014/main" id="{4845A0E7-8698-4268-8724-2FACE54CC4AC}"/>
                  </a:ext>
                </a:extLst>
              </p:cNvPr>
              <p:cNvSpPr>
                <a:spLocks noChangeShapeType="1"/>
              </p:cNvSpPr>
              <p:nvPr/>
            </p:nvSpPr>
            <p:spPr bwMode="auto">
              <a:xfrm flipH="1" flipV="1">
                <a:off x="5356226" y="3611563"/>
                <a:ext cx="19050"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2" name="Line 458">
                <a:extLst>
                  <a:ext uri="{FF2B5EF4-FFF2-40B4-BE49-F238E27FC236}">
                    <a16:creationId xmlns:a16="http://schemas.microsoft.com/office/drawing/2014/main" id="{4FADA26E-1A0B-46DD-8716-B74F32549920}"/>
                  </a:ext>
                </a:extLst>
              </p:cNvPr>
              <p:cNvSpPr>
                <a:spLocks noChangeShapeType="1"/>
              </p:cNvSpPr>
              <p:nvPr/>
            </p:nvSpPr>
            <p:spPr bwMode="auto">
              <a:xfrm flipV="1">
                <a:off x="5346701" y="3573463"/>
                <a:ext cx="47625"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3" name="Line 459">
                <a:extLst>
                  <a:ext uri="{FF2B5EF4-FFF2-40B4-BE49-F238E27FC236}">
                    <a16:creationId xmlns:a16="http://schemas.microsoft.com/office/drawing/2014/main" id="{E55C6F08-D985-4337-8F1D-53755675BB7C}"/>
                  </a:ext>
                </a:extLst>
              </p:cNvPr>
              <p:cNvSpPr>
                <a:spLocks noChangeShapeType="1"/>
              </p:cNvSpPr>
              <p:nvPr/>
            </p:nvSpPr>
            <p:spPr bwMode="auto">
              <a:xfrm flipH="1">
                <a:off x="5308601" y="3503613"/>
                <a:ext cx="38100"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4" name="Line 460">
                <a:extLst>
                  <a:ext uri="{FF2B5EF4-FFF2-40B4-BE49-F238E27FC236}">
                    <a16:creationId xmlns:a16="http://schemas.microsoft.com/office/drawing/2014/main" id="{BE8A5828-459E-448C-8A5A-0331680A1168}"/>
                  </a:ext>
                </a:extLst>
              </p:cNvPr>
              <p:cNvSpPr>
                <a:spLocks noChangeShapeType="1"/>
              </p:cNvSpPr>
              <p:nvPr/>
            </p:nvSpPr>
            <p:spPr bwMode="auto">
              <a:xfrm flipV="1">
                <a:off x="5394326" y="3568701"/>
                <a:ext cx="793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5" name="Line 461">
                <a:extLst>
                  <a:ext uri="{FF2B5EF4-FFF2-40B4-BE49-F238E27FC236}">
                    <a16:creationId xmlns:a16="http://schemas.microsoft.com/office/drawing/2014/main" id="{84F7BEE2-D5EB-4531-ABE8-0E191EAA08CA}"/>
                  </a:ext>
                </a:extLst>
              </p:cNvPr>
              <p:cNvSpPr>
                <a:spLocks noChangeShapeType="1"/>
              </p:cNvSpPr>
              <p:nvPr/>
            </p:nvSpPr>
            <p:spPr bwMode="auto">
              <a:xfrm flipH="1" flipV="1">
                <a:off x="5311776" y="3571876"/>
                <a:ext cx="34925"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6" name="Line 462">
                <a:extLst>
                  <a:ext uri="{FF2B5EF4-FFF2-40B4-BE49-F238E27FC236}">
                    <a16:creationId xmlns:a16="http://schemas.microsoft.com/office/drawing/2014/main" id="{AA346EB0-7BE2-4855-A89B-5589F926A170}"/>
                  </a:ext>
                </a:extLst>
              </p:cNvPr>
              <p:cNvSpPr>
                <a:spLocks noChangeShapeType="1"/>
              </p:cNvSpPr>
              <p:nvPr/>
            </p:nvSpPr>
            <p:spPr bwMode="auto">
              <a:xfrm flipH="1" flipV="1">
                <a:off x="5251451" y="3568701"/>
                <a:ext cx="317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7" name="Line 463">
                <a:extLst>
                  <a:ext uri="{FF2B5EF4-FFF2-40B4-BE49-F238E27FC236}">
                    <a16:creationId xmlns:a16="http://schemas.microsoft.com/office/drawing/2014/main" id="{B7476513-0BCA-458E-95AB-63BCBBEBB706}"/>
                  </a:ext>
                </a:extLst>
              </p:cNvPr>
              <p:cNvSpPr>
                <a:spLocks noChangeShapeType="1"/>
              </p:cNvSpPr>
              <p:nvPr/>
            </p:nvSpPr>
            <p:spPr bwMode="auto">
              <a:xfrm flipH="1" flipV="1">
                <a:off x="5311776" y="3571876"/>
                <a:ext cx="8255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8" name="Line 464">
                <a:extLst>
                  <a:ext uri="{FF2B5EF4-FFF2-40B4-BE49-F238E27FC236}">
                    <a16:creationId xmlns:a16="http://schemas.microsoft.com/office/drawing/2014/main" id="{CCC9BE8F-F543-4D20-9BA0-23A2698E0F5D}"/>
                  </a:ext>
                </a:extLst>
              </p:cNvPr>
              <p:cNvSpPr>
                <a:spLocks noChangeShapeType="1"/>
              </p:cNvSpPr>
              <p:nvPr/>
            </p:nvSpPr>
            <p:spPr bwMode="auto">
              <a:xfrm flipH="1" flipV="1">
                <a:off x="5246688" y="3616326"/>
                <a:ext cx="12858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9" name="Line 465">
                <a:extLst>
                  <a:ext uri="{FF2B5EF4-FFF2-40B4-BE49-F238E27FC236}">
                    <a16:creationId xmlns:a16="http://schemas.microsoft.com/office/drawing/2014/main" id="{7EC82C2E-870C-4173-8E26-83F5AE58B17D}"/>
                  </a:ext>
                </a:extLst>
              </p:cNvPr>
              <p:cNvSpPr>
                <a:spLocks noChangeShapeType="1"/>
              </p:cNvSpPr>
              <p:nvPr/>
            </p:nvSpPr>
            <p:spPr bwMode="auto">
              <a:xfrm flipV="1">
                <a:off x="5246688" y="3611563"/>
                <a:ext cx="10953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0" name="Line 466">
                <a:extLst>
                  <a:ext uri="{FF2B5EF4-FFF2-40B4-BE49-F238E27FC236}">
                    <a16:creationId xmlns:a16="http://schemas.microsoft.com/office/drawing/2014/main" id="{DDB4A118-5BC6-4548-973A-03661C2B6EEE}"/>
                  </a:ext>
                </a:extLst>
              </p:cNvPr>
              <p:cNvSpPr>
                <a:spLocks noChangeShapeType="1"/>
              </p:cNvSpPr>
              <p:nvPr/>
            </p:nvSpPr>
            <p:spPr bwMode="auto">
              <a:xfrm flipH="1" flipV="1">
                <a:off x="5308601" y="3527426"/>
                <a:ext cx="106363"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1" name="Line 467">
                <a:extLst>
                  <a:ext uri="{FF2B5EF4-FFF2-40B4-BE49-F238E27FC236}">
                    <a16:creationId xmlns:a16="http://schemas.microsoft.com/office/drawing/2014/main" id="{935A1F1D-1D0F-4D21-AB76-56B2D5C70AF5}"/>
                  </a:ext>
                </a:extLst>
              </p:cNvPr>
              <p:cNvSpPr>
                <a:spLocks noChangeShapeType="1"/>
              </p:cNvSpPr>
              <p:nvPr/>
            </p:nvSpPr>
            <p:spPr bwMode="auto">
              <a:xfrm flipH="1" flipV="1">
                <a:off x="5394326" y="3573463"/>
                <a:ext cx="10477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2" name="Line 468">
                <a:extLst>
                  <a:ext uri="{FF2B5EF4-FFF2-40B4-BE49-F238E27FC236}">
                    <a16:creationId xmlns:a16="http://schemas.microsoft.com/office/drawing/2014/main" id="{2E4A0306-F6E8-4747-B84D-9C337AC520E0}"/>
                  </a:ext>
                </a:extLst>
              </p:cNvPr>
              <p:cNvSpPr>
                <a:spLocks noChangeShapeType="1"/>
              </p:cNvSpPr>
              <p:nvPr/>
            </p:nvSpPr>
            <p:spPr bwMode="auto">
              <a:xfrm flipV="1">
                <a:off x="5356226" y="3603626"/>
                <a:ext cx="2111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3" name="Line 469">
                <a:extLst>
                  <a:ext uri="{FF2B5EF4-FFF2-40B4-BE49-F238E27FC236}">
                    <a16:creationId xmlns:a16="http://schemas.microsoft.com/office/drawing/2014/main" id="{63663CB1-9515-4B51-A420-D9798FD871B0}"/>
                  </a:ext>
                </a:extLst>
              </p:cNvPr>
              <p:cNvSpPr>
                <a:spLocks noChangeShapeType="1"/>
              </p:cNvSpPr>
              <p:nvPr/>
            </p:nvSpPr>
            <p:spPr bwMode="auto">
              <a:xfrm flipH="1" flipV="1">
                <a:off x="5402263" y="3568701"/>
                <a:ext cx="8413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4" name="Line 470">
                <a:extLst>
                  <a:ext uri="{FF2B5EF4-FFF2-40B4-BE49-F238E27FC236}">
                    <a16:creationId xmlns:a16="http://schemas.microsoft.com/office/drawing/2014/main" id="{C5808231-9B93-43A1-AFA1-02DF91DF82CA}"/>
                  </a:ext>
                </a:extLst>
              </p:cNvPr>
              <p:cNvSpPr>
                <a:spLocks noChangeShapeType="1"/>
              </p:cNvSpPr>
              <p:nvPr/>
            </p:nvSpPr>
            <p:spPr bwMode="auto">
              <a:xfrm flipV="1">
                <a:off x="5402263" y="3560763"/>
                <a:ext cx="1270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5" name="Line 471">
                <a:extLst>
                  <a:ext uri="{FF2B5EF4-FFF2-40B4-BE49-F238E27FC236}">
                    <a16:creationId xmlns:a16="http://schemas.microsoft.com/office/drawing/2014/main" id="{F78719F1-2F26-4716-871B-25C3CC311275}"/>
                  </a:ext>
                </a:extLst>
              </p:cNvPr>
              <p:cNvSpPr>
                <a:spLocks noChangeShapeType="1"/>
              </p:cNvSpPr>
              <p:nvPr/>
            </p:nvSpPr>
            <p:spPr bwMode="auto">
              <a:xfrm flipV="1">
                <a:off x="5297488" y="3468688"/>
                <a:ext cx="1428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6" name="Line 472">
                <a:extLst>
                  <a:ext uri="{FF2B5EF4-FFF2-40B4-BE49-F238E27FC236}">
                    <a16:creationId xmlns:a16="http://schemas.microsoft.com/office/drawing/2014/main" id="{3CBBDF57-4C9E-4E63-9A11-A0928B010F5F}"/>
                  </a:ext>
                </a:extLst>
              </p:cNvPr>
              <p:cNvSpPr>
                <a:spLocks noChangeShapeType="1"/>
              </p:cNvSpPr>
              <p:nvPr/>
            </p:nvSpPr>
            <p:spPr bwMode="auto">
              <a:xfrm flipH="1">
                <a:off x="5229226" y="3409951"/>
                <a:ext cx="20638"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7" name="Line 473">
                <a:extLst>
                  <a:ext uri="{FF2B5EF4-FFF2-40B4-BE49-F238E27FC236}">
                    <a16:creationId xmlns:a16="http://schemas.microsoft.com/office/drawing/2014/main" id="{7EC405A3-BDD4-4F78-9396-0DC32C4774EB}"/>
                  </a:ext>
                </a:extLst>
              </p:cNvPr>
              <p:cNvSpPr>
                <a:spLocks noChangeShapeType="1"/>
              </p:cNvSpPr>
              <p:nvPr/>
            </p:nvSpPr>
            <p:spPr bwMode="auto">
              <a:xfrm flipV="1">
                <a:off x="5227638" y="3316288"/>
                <a:ext cx="31750" cy="714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8" name="Line 474">
                <a:extLst>
                  <a:ext uri="{FF2B5EF4-FFF2-40B4-BE49-F238E27FC236}">
                    <a16:creationId xmlns:a16="http://schemas.microsoft.com/office/drawing/2014/main" id="{BCAB71A7-26BC-4E22-96E6-D2DD48D1059F}"/>
                  </a:ext>
                </a:extLst>
              </p:cNvPr>
              <p:cNvSpPr>
                <a:spLocks noChangeShapeType="1"/>
              </p:cNvSpPr>
              <p:nvPr/>
            </p:nvSpPr>
            <p:spPr bwMode="auto">
              <a:xfrm flipH="1">
                <a:off x="5172076" y="3316288"/>
                <a:ext cx="87313"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9" name="Line 475">
                <a:extLst>
                  <a:ext uri="{FF2B5EF4-FFF2-40B4-BE49-F238E27FC236}">
                    <a16:creationId xmlns:a16="http://schemas.microsoft.com/office/drawing/2014/main" id="{886DDF8C-B161-45ED-BEEC-07923B6943BD}"/>
                  </a:ext>
                </a:extLst>
              </p:cNvPr>
              <p:cNvSpPr>
                <a:spLocks noChangeShapeType="1"/>
              </p:cNvSpPr>
              <p:nvPr/>
            </p:nvSpPr>
            <p:spPr bwMode="auto">
              <a:xfrm flipH="1" flipV="1">
                <a:off x="5240338" y="3400426"/>
                <a:ext cx="952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 name="Line 476">
                <a:extLst>
                  <a:ext uri="{FF2B5EF4-FFF2-40B4-BE49-F238E27FC236}">
                    <a16:creationId xmlns:a16="http://schemas.microsoft.com/office/drawing/2014/main" id="{57BC7AC7-97A4-44F5-A89A-2A7E61F10B50}"/>
                  </a:ext>
                </a:extLst>
              </p:cNvPr>
              <p:cNvSpPr>
                <a:spLocks noChangeShapeType="1"/>
              </p:cNvSpPr>
              <p:nvPr/>
            </p:nvSpPr>
            <p:spPr bwMode="auto">
              <a:xfrm flipV="1">
                <a:off x="5240338" y="3313113"/>
                <a:ext cx="82550" cy="873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 name="Line 477">
                <a:extLst>
                  <a:ext uri="{FF2B5EF4-FFF2-40B4-BE49-F238E27FC236}">
                    <a16:creationId xmlns:a16="http://schemas.microsoft.com/office/drawing/2014/main" id="{B69735F8-521C-4A47-AF75-A9876F54490A}"/>
                  </a:ext>
                </a:extLst>
              </p:cNvPr>
              <p:cNvSpPr>
                <a:spLocks noChangeShapeType="1"/>
              </p:cNvSpPr>
              <p:nvPr/>
            </p:nvSpPr>
            <p:spPr bwMode="auto">
              <a:xfrm flipH="1" flipV="1">
                <a:off x="5091113" y="3448051"/>
                <a:ext cx="28575"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 name="Line 478">
                <a:extLst>
                  <a:ext uri="{FF2B5EF4-FFF2-40B4-BE49-F238E27FC236}">
                    <a16:creationId xmlns:a16="http://schemas.microsoft.com/office/drawing/2014/main" id="{95BC9549-A6F3-41B1-8A84-C3D03D27A9C7}"/>
                  </a:ext>
                </a:extLst>
              </p:cNvPr>
              <p:cNvSpPr>
                <a:spLocks noChangeShapeType="1"/>
              </p:cNvSpPr>
              <p:nvPr/>
            </p:nvSpPr>
            <p:spPr bwMode="auto">
              <a:xfrm flipH="1" flipV="1">
                <a:off x="5127626" y="3459163"/>
                <a:ext cx="11113"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 name="Line 479">
                <a:extLst>
                  <a:ext uri="{FF2B5EF4-FFF2-40B4-BE49-F238E27FC236}">
                    <a16:creationId xmlns:a16="http://schemas.microsoft.com/office/drawing/2014/main" id="{3EC9CC14-7BC0-43A6-A0A8-8F5D1C1371D6}"/>
                  </a:ext>
                </a:extLst>
              </p:cNvPr>
              <p:cNvSpPr>
                <a:spLocks noChangeShapeType="1"/>
              </p:cNvSpPr>
              <p:nvPr/>
            </p:nvSpPr>
            <p:spPr bwMode="auto">
              <a:xfrm flipH="1">
                <a:off x="5119688" y="3459163"/>
                <a:ext cx="7938"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 name="Line 480">
                <a:extLst>
                  <a:ext uri="{FF2B5EF4-FFF2-40B4-BE49-F238E27FC236}">
                    <a16:creationId xmlns:a16="http://schemas.microsoft.com/office/drawing/2014/main" id="{A0AF843E-6014-414A-89AB-BB9D2F65A121}"/>
                  </a:ext>
                </a:extLst>
              </p:cNvPr>
              <p:cNvSpPr>
                <a:spLocks noChangeShapeType="1"/>
              </p:cNvSpPr>
              <p:nvPr/>
            </p:nvSpPr>
            <p:spPr bwMode="auto">
              <a:xfrm flipH="1" flipV="1">
                <a:off x="5189538" y="3467101"/>
                <a:ext cx="635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 name="Line 481">
                <a:extLst>
                  <a:ext uri="{FF2B5EF4-FFF2-40B4-BE49-F238E27FC236}">
                    <a16:creationId xmlns:a16="http://schemas.microsoft.com/office/drawing/2014/main" id="{1248375B-0E41-40E6-8DE9-4C281965A336}"/>
                  </a:ext>
                </a:extLst>
              </p:cNvPr>
              <p:cNvSpPr>
                <a:spLocks noChangeShapeType="1"/>
              </p:cNvSpPr>
              <p:nvPr/>
            </p:nvSpPr>
            <p:spPr bwMode="auto">
              <a:xfrm flipH="1" flipV="1">
                <a:off x="5237163" y="3543301"/>
                <a:ext cx="1111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 name="Line 482">
                <a:extLst>
                  <a:ext uri="{FF2B5EF4-FFF2-40B4-BE49-F238E27FC236}">
                    <a16:creationId xmlns:a16="http://schemas.microsoft.com/office/drawing/2014/main" id="{3CF7D6E1-44DB-42C4-8510-ECE8DAE769D6}"/>
                  </a:ext>
                </a:extLst>
              </p:cNvPr>
              <p:cNvSpPr>
                <a:spLocks noChangeShapeType="1"/>
              </p:cNvSpPr>
              <p:nvPr/>
            </p:nvSpPr>
            <p:spPr bwMode="auto">
              <a:xfrm flipH="1" flipV="1">
                <a:off x="5311776" y="3468688"/>
                <a:ext cx="34925"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7" name="Line 483">
                <a:extLst>
                  <a:ext uri="{FF2B5EF4-FFF2-40B4-BE49-F238E27FC236}">
                    <a16:creationId xmlns:a16="http://schemas.microsoft.com/office/drawing/2014/main" id="{E767507E-B700-462A-A73A-28A1D3C162B5}"/>
                  </a:ext>
                </a:extLst>
              </p:cNvPr>
              <p:cNvSpPr>
                <a:spLocks noChangeShapeType="1"/>
              </p:cNvSpPr>
              <p:nvPr/>
            </p:nvSpPr>
            <p:spPr bwMode="auto">
              <a:xfrm flipH="1" flipV="1">
                <a:off x="5229226" y="3432176"/>
                <a:ext cx="1905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8" name="Line 484">
                <a:extLst>
                  <a:ext uri="{FF2B5EF4-FFF2-40B4-BE49-F238E27FC236}">
                    <a16:creationId xmlns:a16="http://schemas.microsoft.com/office/drawing/2014/main" id="{328957E5-30C4-4DBD-98A5-D113E7A85123}"/>
                  </a:ext>
                </a:extLst>
              </p:cNvPr>
              <p:cNvSpPr>
                <a:spLocks noChangeShapeType="1"/>
              </p:cNvSpPr>
              <p:nvPr/>
            </p:nvSpPr>
            <p:spPr bwMode="auto">
              <a:xfrm flipH="1" flipV="1">
                <a:off x="5248276" y="3446463"/>
                <a:ext cx="49213"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9" name="Line 485">
                <a:extLst>
                  <a:ext uri="{FF2B5EF4-FFF2-40B4-BE49-F238E27FC236}">
                    <a16:creationId xmlns:a16="http://schemas.microsoft.com/office/drawing/2014/main" id="{AE16F50E-572A-455B-A62F-B0CD823B7857}"/>
                  </a:ext>
                </a:extLst>
              </p:cNvPr>
              <p:cNvSpPr>
                <a:spLocks noChangeShapeType="1"/>
              </p:cNvSpPr>
              <p:nvPr/>
            </p:nvSpPr>
            <p:spPr bwMode="auto">
              <a:xfrm flipH="1" flipV="1">
                <a:off x="5216526" y="3481388"/>
                <a:ext cx="80963"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0" name="Line 486">
                <a:extLst>
                  <a:ext uri="{FF2B5EF4-FFF2-40B4-BE49-F238E27FC236}">
                    <a16:creationId xmlns:a16="http://schemas.microsoft.com/office/drawing/2014/main" id="{ADA19F3D-FEFD-428D-9A85-279F32FAFBF1}"/>
                  </a:ext>
                </a:extLst>
              </p:cNvPr>
              <p:cNvSpPr>
                <a:spLocks noChangeShapeType="1"/>
              </p:cNvSpPr>
              <p:nvPr/>
            </p:nvSpPr>
            <p:spPr bwMode="auto">
              <a:xfrm flipV="1">
                <a:off x="5237163" y="3521076"/>
                <a:ext cx="2222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1" name="Line 487">
                <a:extLst>
                  <a:ext uri="{FF2B5EF4-FFF2-40B4-BE49-F238E27FC236}">
                    <a16:creationId xmlns:a16="http://schemas.microsoft.com/office/drawing/2014/main" id="{B16C6DDE-B26D-4046-A705-95F90D629CA7}"/>
                  </a:ext>
                </a:extLst>
              </p:cNvPr>
              <p:cNvSpPr>
                <a:spLocks noChangeShapeType="1"/>
              </p:cNvSpPr>
              <p:nvPr/>
            </p:nvSpPr>
            <p:spPr bwMode="auto">
              <a:xfrm flipH="1">
                <a:off x="5195888" y="3468688"/>
                <a:ext cx="63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2" name="Line 488">
                <a:extLst>
                  <a:ext uri="{FF2B5EF4-FFF2-40B4-BE49-F238E27FC236}">
                    <a16:creationId xmlns:a16="http://schemas.microsoft.com/office/drawing/2014/main" id="{706DB764-22A7-4576-AAB7-91B37ECA8C4D}"/>
                  </a:ext>
                </a:extLst>
              </p:cNvPr>
              <p:cNvSpPr>
                <a:spLocks noChangeShapeType="1"/>
              </p:cNvSpPr>
              <p:nvPr/>
            </p:nvSpPr>
            <p:spPr bwMode="auto">
              <a:xfrm flipH="1" flipV="1">
                <a:off x="5202238" y="3468688"/>
                <a:ext cx="1428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3" name="Line 489">
                <a:extLst>
                  <a:ext uri="{FF2B5EF4-FFF2-40B4-BE49-F238E27FC236}">
                    <a16:creationId xmlns:a16="http://schemas.microsoft.com/office/drawing/2014/main" id="{F815182F-39D6-4ADE-9AF7-D2191AA80E15}"/>
                  </a:ext>
                </a:extLst>
              </p:cNvPr>
              <p:cNvSpPr>
                <a:spLocks noChangeShapeType="1"/>
              </p:cNvSpPr>
              <p:nvPr/>
            </p:nvSpPr>
            <p:spPr bwMode="auto">
              <a:xfrm flipV="1">
                <a:off x="5424488" y="3394076"/>
                <a:ext cx="38100" cy="841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4" name="Line 490">
                <a:extLst>
                  <a:ext uri="{FF2B5EF4-FFF2-40B4-BE49-F238E27FC236}">
                    <a16:creationId xmlns:a16="http://schemas.microsoft.com/office/drawing/2014/main" id="{7036311E-F35E-4428-8CB2-B042BE5B84E4}"/>
                  </a:ext>
                </a:extLst>
              </p:cNvPr>
              <p:cNvSpPr>
                <a:spLocks noChangeShapeType="1"/>
              </p:cNvSpPr>
              <p:nvPr/>
            </p:nvSpPr>
            <p:spPr bwMode="auto">
              <a:xfrm flipH="1">
                <a:off x="5172076" y="3632201"/>
                <a:ext cx="2047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5" name="Line 491">
                <a:extLst>
                  <a:ext uri="{FF2B5EF4-FFF2-40B4-BE49-F238E27FC236}">
                    <a16:creationId xmlns:a16="http://schemas.microsoft.com/office/drawing/2014/main" id="{20D60D72-3082-43C4-AAF3-E054E6D24A7B}"/>
                  </a:ext>
                </a:extLst>
              </p:cNvPr>
              <p:cNvSpPr>
                <a:spLocks noChangeShapeType="1"/>
              </p:cNvSpPr>
              <p:nvPr/>
            </p:nvSpPr>
            <p:spPr bwMode="auto">
              <a:xfrm flipH="1">
                <a:off x="5148263" y="3452813"/>
                <a:ext cx="33338"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6" name="Line 492">
                <a:extLst>
                  <a:ext uri="{FF2B5EF4-FFF2-40B4-BE49-F238E27FC236}">
                    <a16:creationId xmlns:a16="http://schemas.microsoft.com/office/drawing/2014/main" id="{66648F78-C3AE-41A3-9F11-1B7F80C8A392}"/>
                  </a:ext>
                </a:extLst>
              </p:cNvPr>
              <p:cNvSpPr>
                <a:spLocks noChangeShapeType="1"/>
              </p:cNvSpPr>
              <p:nvPr/>
            </p:nvSpPr>
            <p:spPr bwMode="auto">
              <a:xfrm flipH="1" flipV="1">
                <a:off x="5240338" y="3503613"/>
                <a:ext cx="19050"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7" name="Line 493">
                <a:extLst>
                  <a:ext uri="{FF2B5EF4-FFF2-40B4-BE49-F238E27FC236}">
                    <a16:creationId xmlns:a16="http://schemas.microsoft.com/office/drawing/2014/main" id="{632E93C1-A0EF-418F-80EB-239ABDFCB0C3}"/>
                  </a:ext>
                </a:extLst>
              </p:cNvPr>
              <p:cNvSpPr>
                <a:spLocks noChangeShapeType="1"/>
              </p:cNvSpPr>
              <p:nvPr/>
            </p:nvSpPr>
            <p:spPr bwMode="auto">
              <a:xfrm flipH="1" flipV="1">
                <a:off x="5240338" y="3503613"/>
                <a:ext cx="26988"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8" name="Line 494">
                <a:extLst>
                  <a:ext uri="{FF2B5EF4-FFF2-40B4-BE49-F238E27FC236}">
                    <a16:creationId xmlns:a16="http://schemas.microsoft.com/office/drawing/2014/main" id="{0E5C5D5B-F66E-423A-8287-A2D73F040710}"/>
                  </a:ext>
                </a:extLst>
              </p:cNvPr>
              <p:cNvSpPr>
                <a:spLocks noChangeShapeType="1"/>
              </p:cNvSpPr>
              <p:nvPr/>
            </p:nvSpPr>
            <p:spPr bwMode="auto">
              <a:xfrm flipV="1">
                <a:off x="5181601" y="3467101"/>
                <a:ext cx="7938"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9" name="Line 495">
                <a:extLst>
                  <a:ext uri="{FF2B5EF4-FFF2-40B4-BE49-F238E27FC236}">
                    <a16:creationId xmlns:a16="http://schemas.microsoft.com/office/drawing/2014/main" id="{5D0A1CCF-1C9C-4887-A89A-96669D6ECC8B}"/>
                  </a:ext>
                </a:extLst>
              </p:cNvPr>
              <p:cNvSpPr>
                <a:spLocks noChangeShapeType="1"/>
              </p:cNvSpPr>
              <p:nvPr/>
            </p:nvSpPr>
            <p:spPr bwMode="auto">
              <a:xfrm flipH="1">
                <a:off x="5237163" y="3560763"/>
                <a:ext cx="1111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0" name="Line 496">
                <a:extLst>
                  <a:ext uri="{FF2B5EF4-FFF2-40B4-BE49-F238E27FC236}">
                    <a16:creationId xmlns:a16="http://schemas.microsoft.com/office/drawing/2014/main" id="{4322C51F-A8F9-49E0-8650-5723061CDFF8}"/>
                  </a:ext>
                </a:extLst>
              </p:cNvPr>
              <p:cNvSpPr>
                <a:spLocks noChangeShapeType="1"/>
              </p:cNvSpPr>
              <p:nvPr/>
            </p:nvSpPr>
            <p:spPr bwMode="auto">
              <a:xfrm flipH="1" flipV="1">
                <a:off x="5237163" y="3567113"/>
                <a:ext cx="142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1" name="Line 497">
                <a:extLst>
                  <a:ext uri="{FF2B5EF4-FFF2-40B4-BE49-F238E27FC236}">
                    <a16:creationId xmlns:a16="http://schemas.microsoft.com/office/drawing/2014/main" id="{2EA3E0EA-D0C6-4ED7-B1E1-BFA4A4F13EB1}"/>
                  </a:ext>
                </a:extLst>
              </p:cNvPr>
              <p:cNvSpPr>
                <a:spLocks noChangeShapeType="1"/>
              </p:cNvSpPr>
              <p:nvPr/>
            </p:nvSpPr>
            <p:spPr bwMode="auto">
              <a:xfrm flipH="1" flipV="1">
                <a:off x="5219701" y="3613151"/>
                <a:ext cx="2698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2" name="Line 498">
                <a:extLst>
                  <a:ext uri="{FF2B5EF4-FFF2-40B4-BE49-F238E27FC236}">
                    <a16:creationId xmlns:a16="http://schemas.microsoft.com/office/drawing/2014/main" id="{8655DBA4-9CFD-409F-BC1A-1BED983BD83D}"/>
                  </a:ext>
                </a:extLst>
              </p:cNvPr>
              <p:cNvSpPr>
                <a:spLocks noChangeShapeType="1"/>
              </p:cNvSpPr>
              <p:nvPr/>
            </p:nvSpPr>
            <p:spPr bwMode="auto">
              <a:xfrm flipV="1">
                <a:off x="5205413" y="3616326"/>
                <a:ext cx="4127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3" name="Line 499">
                <a:extLst>
                  <a:ext uri="{FF2B5EF4-FFF2-40B4-BE49-F238E27FC236}">
                    <a16:creationId xmlns:a16="http://schemas.microsoft.com/office/drawing/2014/main" id="{58B42B67-0711-4407-B868-008BD920587A}"/>
                  </a:ext>
                </a:extLst>
              </p:cNvPr>
              <p:cNvSpPr>
                <a:spLocks noChangeShapeType="1"/>
              </p:cNvSpPr>
              <p:nvPr/>
            </p:nvSpPr>
            <p:spPr bwMode="auto">
              <a:xfrm flipH="1">
                <a:off x="5099051" y="3255963"/>
                <a:ext cx="1889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4" name="Line 500">
                <a:extLst>
                  <a:ext uri="{FF2B5EF4-FFF2-40B4-BE49-F238E27FC236}">
                    <a16:creationId xmlns:a16="http://schemas.microsoft.com/office/drawing/2014/main" id="{7A7412BB-81B4-4DF0-8ACC-94F4DCB1E777}"/>
                  </a:ext>
                </a:extLst>
              </p:cNvPr>
              <p:cNvSpPr>
                <a:spLocks noChangeShapeType="1"/>
              </p:cNvSpPr>
              <p:nvPr/>
            </p:nvSpPr>
            <p:spPr bwMode="auto">
              <a:xfrm>
                <a:off x="5559426" y="3170238"/>
                <a:ext cx="5556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5" name="Line 501">
                <a:extLst>
                  <a:ext uri="{FF2B5EF4-FFF2-40B4-BE49-F238E27FC236}">
                    <a16:creationId xmlns:a16="http://schemas.microsoft.com/office/drawing/2014/main" id="{1E2DCC8D-38D3-4F4C-9C14-F287D3BB8DD2}"/>
                  </a:ext>
                </a:extLst>
              </p:cNvPr>
              <p:cNvSpPr>
                <a:spLocks noChangeShapeType="1"/>
              </p:cNvSpPr>
              <p:nvPr/>
            </p:nvSpPr>
            <p:spPr bwMode="auto">
              <a:xfrm flipV="1">
                <a:off x="5519738" y="3241676"/>
                <a:ext cx="49213"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6" name="Line 502">
                <a:extLst>
                  <a:ext uri="{FF2B5EF4-FFF2-40B4-BE49-F238E27FC236}">
                    <a16:creationId xmlns:a16="http://schemas.microsoft.com/office/drawing/2014/main" id="{2588E8B0-1323-4FA9-B6BF-4A65C6A6B8A0}"/>
                  </a:ext>
                </a:extLst>
              </p:cNvPr>
              <p:cNvSpPr>
                <a:spLocks noChangeShapeType="1"/>
              </p:cNvSpPr>
              <p:nvPr/>
            </p:nvSpPr>
            <p:spPr bwMode="auto">
              <a:xfrm flipH="1">
                <a:off x="5546726" y="3176588"/>
                <a:ext cx="68263" cy="650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7" name="Line 503">
                <a:extLst>
                  <a:ext uri="{FF2B5EF4-FFF2-40B4-BE49-F238E27FC236}">
                    <a16:creationId xmlns:a16="http://schemas.microsoft.com/office/drawing/2014/main" id="{1C40F07E-FE7C-4455-942B-2C45B151766A}"/>
                  </a:ext>
                </a:extLst>
              </p:cNvPr>
              <p:cNvSpPr>
                <a:spLocks noChangeShapeType="1"/>
              </p:cNvSpPr>
              <p:nvPr/>
            </p:nvSpPr>
            <p:spPr bwMode="auto">
              <a:xfrm flipH="1">
                <a:off x="5546726" y="3241676"/>
                <a:ext cx="2222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8" name="Line 504">
                <a:extLst>
                  <a:ext uri="{FF2B5EF4-FFF2-40B4-BE49-F238E27FC236}">
                    <a16:creationId xmlns:a16="http://schemas.microsoft.com/office/drawing/2014/main" id="{07C43396-B970-4AF6-9907-1FE586B09D2A}"/>
                  </a:ext>
                </a:extLst>
              </p:cNvPr>
              <p:cNvSpPr>
                <a:spLocks noChangeShapeType="1"/>
              </p:cNvSpPr>
              <p:nvPr/>
            </p:nvSpPr>
            <p:spPr bwMode="auto">
              <a:xfrm flipH="1" flipV="1">
                <a:off x="5514976" y="3273426"/>
                <a:ext cx="90488" cy="682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9" name="Line 505">
                <a:extLst>
                  <a:ext uri="{FF2B5EF4-FFF2-40B4-BE49-F238E27FC236}">
                    <a16:creationId xmlns:a16="http://schemas.microsoft.com/office/drawing/2014/main" id="{B0848A92-55CD-4C7D-82C9-BFC293D2E68F}"/>
                  </a:ext>
                </a:extLst>
              </p:cNvPr>
              <p:cNvSpPr>
                <a:spLocks noChangeShapeType="1"/>
              </p:cNvSpPr>
              <p:nvPr/>
            </p:nvSpPr>
            <p:spPr bwMode="auto">
              <a:xfrm flipV="1">
                <a:off x="5529263" y="3341688"/>
                <a:ext cx="76200"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0" name="Line 506">
                <a:extLst>
                  <a:ext uri="{FF2B5EF4-FFF2-40B4-BE49-F238E27FC236}">
                    <a16:creationId xmlns:a16="http://schemas.microsoft.com/office/drawing/2014/main" id="{1EF53C40-B04D-44F2-97A9-4D946ED179DE}"/>
                  </a:ext>
                </a:extLst>
              </p:cNvPr>
              <p:cNvSpPr>
                <a:spLocks noChangeShapeType="1"/>
              </p:cNvSpPr>
              <p:nvPr/>
            </p:nvSpPr>
            <p:spPr bwMode="auto">
              <a:xfrm flipH="1">
                <a:off x="5394326" y="3632201"/>
                <a:ext cx="2428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1" name="Line 507">
                <a:extLst>
                  <a:ext uri="{FF2B5EF4-FFF2-40B4-BE49-F238E27FC236}">
                    <a16:creationId xmlns:a16="http://schemas.microsoft.com/office/drawing/2014/main" id="{D0C78A22-54A9-4FE7-B13C-6000BF47D143}"/>
                  </a:ext>
                </a:extLst>
              </p:cNvPr>
              <p:cNvSpPr>
                <a:spLocks noChangeShapeType="1"/>
              </p:cNvSpPr>
              <p:nvPr/>
            </p:nvSpPr>
            <p:spPr bwMode="auto">
              <a:xfrm flipH="1">
                <a:off x="5394326" y="3609976"/>
                <a:ext cx="187325"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2" name="Line 508">
                <a:extLst>
                  <a:ext uri="{FF2B5EF4-FFF2-40B4-BE49-F238E27FC236}">
                    <a16:creationId xmlns:a16="http://schemas.microsoft.com/office/drawing/2014/main" id="{63526AAB-2FB8-4EEF-8350-17A5507595FA}"/>
                  </a:ext>
                </a:extLst>
              </p:cNvPr>
              <p:cNvSpPr>
                <a:spLocks noChangeShapeType="1"/>
              </p:cNvSpPr>
              <p:nvPr/>
            </p:nvSpPr>
            <p:spPr bwMode="auto">
              <a:xfrm flipH="1" flipV="1">
                <a:off x="5529263" y="3370263"/>
                <a:ext cx="104775" cy="635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3" name="Line 509">
                <a:extLst>
                  <a:ext uri="{FF2B5EF4-FFF2-40B4-BE49-F238E27FC236}">
                    <a16:creationId xmlns:a16="http://schemas.microsoft.com/office/drawing/2014/main" id="{750D080E-EBA7-4E63-A7D0-4983A3802C19}"/>
                  </a:ext>
                </a:extLst>
              </p:cNvPr>
              <p:cNvSpPr>
                <a:spLocks noChangeShapeType="1"/>
              </p:cNvSpPr>
              <p:nvPr/>
            </p:nvSpPr>
            <p:spPr bwMode="auto">
              <a:xfrm flipH="1" flipV="1">
                <a:off x="5486401" y="3573463"/>
                <a:ext cx="14922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4" name="Line 510">
                <a:extLst>
                  <a:ext uri="{FF2B5EF4-FFF2-40B4-BE49-F238E27FC236}">
                    <a16:creationId xmlns:a16="http://schemas.microsoft.com/office/drawing/2014/main" id="{4E055CC0-D55F-46E7-9846-EC15102EE0C9}"/>
                  </a:ext>
                </a:extLst>
              </p:cNvPr>
              <p:cNvSpPr>
                <a:spLocks noChangeShapeType="1"/>
              </p:cNvSpPr>
              <p:nvPr/>
            </p:nvSpPr>
            <p:spPr bwMode="auto">
              <a:xfrm flipV="1">
                <a:off x="5424488" y="3451226"/>
                <a:ext cx="180975"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5" name="Line 511">
                <a:extLst>
                  <a:ext uri="{FF2B5EF4-FFF2-40B4-BE49-F238E27FC236}">
                    <a16:creationId xmlns:a16="http://schemas.microsoft.com/office/drawing/2014/main" id="{70733912-7B68-47CD-9AED-8747F0EE17E5}"/>
                  </a:ext>
                </a:extLst>
              </p:cNvPr>
              <p:cNvSpPr>
                <a:spLocks noChangeShapeType="1"/>
              </p:cNvSpPr>
              <p:nvPr/>
            </p:nvSpPr>
            <p:spPr bwMode="auto">
              <a:xfrm flipH="1">
                <a:off x="5189538" y="3648076"/>
                <a:ext cx="49212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6" name="Line 512">
                <a:extLst>
                  <a:ext uri="{FF2B5EF4-FFF2-40B4-BE49-F238E27FC236}">
                    <a16:creationId xmlns:a16="http://schemas.microsoft.com/office/drawing/2014/main" id="{A0A9E1F0-1047-451A-8692-D38DE173452A}"/>
                  </a:ext>
                </a:extLst>
              </p:cNvPr>
              <p:cNvSpPr>
                <a:spLocks noChangeShapeType="1"/>
              </p:cNvSpPr>
              <p:nvPr/>
            </p:nvSpPr>
            <p:spPr bwMode="auto">
              <a:xfrm flipH="1" flipV="1">
                <a:off x="5499101" y="3579813"/>
                <a:ext cx="128588"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7" name="Line 513">
                <a:extLst>
                  <a:ext uri="{FF2B5EF4-FFF2-40B4-BE49-F238E27FC236}">
                    <a16:creationId xmlns:a16="http://schemas.microsoft.com/office/drawing/2014/main" id="{39DC64E4-3861-4EB8-9B04-32841C8A4C9C}"/>
                  </a:ext>
                </a:extLst>
              </p:cNvPr>
              <p:cNvSpPr>
                <a:spLocks noChangeShapeType="1"/>
              </p:cNvSpPr>
              <p:nvPr/>
            </p:nvSpPr>
            <p:spPr bwMode="auto">
              <a:xfrm flipH="1">
                <a:off x="5508626" y="3500438"/>
                <a:ext cx="179388"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8" name="Line 514">
                <a:extLst>
                  <a:ext uri="{FF2B5EF4-FFF2-40B4-BE49-F238E27FC236}">
                    <a16:creationId xmlns:a16="http://schemas.microsoft.com/office/drawing/2014/main" id="{51B27E43-B1FD-4CAC-9A8E-ADDA30FE72B3}"/>
                  </a:ext>
                </a:extLst>
              </p:cNvPr>
              <p:cNvSpPr>
                <a:spLocks noChangeShapeType="1"/>
              </p:cNvSpPr>
              <p:nvPr/>
            </p:nvSpPr>
            <p:spPr bwMode="auto">
              <a:xfrm flipV="1">
                <a:off x="5530851" y="3451226"/>
                <a:ext cx="74613" cy="428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9" name="Line 515">
                <a:extLst>
                  <a:ext uri="{FF2B5EF4-FFF2-40B4-BE49-F238E27FC236}">
                    <a16:creationId xmlns:a16="http://schemas.microsoft.com/office/drawing/2014/main" id="{A9E9CE81-3544-48A7-BF08-1227661E141F}"/>
                  </a:ext>
                </a:extLst>
              </p:cNvPr>
              <p:cNvSpPr>
                <a:spLocks noChangeShapeType="1"/>
              </p:cNvSpPr>
              <p:nvPr/>
            </p:nvSpPr>
            <p:spPr bwMode="auto">
              <a:xfrm flipH="1">
                <a:off x="5530851" y="3467101"/>
                <a:ext cx="155575"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0" name="Line 516">
                <a:extLst>
                  <a:ext uri="{FF2B5EF4-FFF2-40B4-BE49-F238E27FC236}">
                    <a16:creationId xmlns:a16="http://schemas.microsoft.com/office/drawing/2014/main" id="{9BFFC1E2-06AE-4C99-B6BA-C33D14BC6B56}"/>
                  </a:ext>
                </a:extLst>
              </p:cNvPr>
              <p:cNvSpPr>
                <a:spLocks noChangeShapeType="1"/>
              </p:cNvSpPr>
              <p:nvPr/>
            </p:nvSpPr>
            <p:spPr bwMode="auto">
              <a:xfrm>
                <a:off x="5567363" y="3603626"/>
                <a:ext cx="142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1" name="Line 517">
                <a:extLst>
                  <a:ext uri="{FF2B5EF4-FFF2-40B4-BE49-F238E27FC236}">
                    <a16:creationId xmlns:a16="http://schemas.microsoft.com/office/drawing/2014/main" id="{AA2D8E3D-FEA7-4C00-969C-ACD9FE42F954}"/>
                  </a:ext>
                </a:extLst>
              </p:cNvPr>
              <p:cNvSpPr>
                <a:spLocks noChangeShapeType="1"/>
              </p:cNvSpPr>
              <p:nvPr/>
            </p:nvSpPr>
            <p:spPr bwMode="auto">
              <a:xfrm flipH="1" flipV="1">
                <a:off x="5519738" y="3546476"/>
                <a:ext cx="115888"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2" name="Line 518">
                <a:extLst>
                  <a:ext uri="{FF2B5EF4-FFF2-40B4-BE49-F238E27FC236}">
                    <a16:creationId xmlns:a16="http://schemas.microsoft.com/office/drawing/2014/main" id="{BA6CCBB2-9EF1-4B42-B381-AD07DD52FEAB}"/>
                  </a:ext>
                </a:extLst>
              </p:cNvPr>
              <p:cNvSpPr>
                <a:spLocks noChangeShapeType="1"/>
              </p:cNvSpPr>
              <p:nvPr/>
            </p:nvSpPr>
            <p:spPr bwMode="auto">
              <a:xfrm flipH="1">
                <a:off x="5559426" y="3070226"/>
                <a:ext cx="42863" cy="1000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3" name="Line 519">
                <a:extLst>
                  <a:ext uri="{FF2B5EF4-FFF2-40B4-BE49-F238E27FC236}">
                    <a16:creationId xmlns:a16="http://schemas.microsoft.com/office/drawing/2014/main" id="{98E288F5-07A7-4C54-9774-36FA3B02C758}"/>
                  </a:ext>
                </a:extLst>
              </p:cNvPr>
              <p:cNvSpPr>
                <a:spLocks noChangeShapeType="1"/>
              </p:cNvSpPr>
              <p:nvPr/>
            </p:nvSpPr>
            <p:spPr bwMode="auto">
              <a:xfrm flipV="1">
                <a:off x="5499101" y="3071813"/>
                <a:ext cx="73025" cy="920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4" name="Line 520">
                <a:extLst>
                  <a:ext uri="{FF2B5EF4-FFF2-40B4-BE49-F238E27FC236}">
                    <a16:creationId xmlns:a16="http://schemas.microsoft.com/office/drawing/2014/main" id="{11268D2E-4130-4BFB-95BF-9EF63E6E35FC}"/>
                  </a:ext>
                </a:extLst>
              </p:cNvPr>
              <p:cNvSpPr>
                <a:spLocks noChangeShapeType="1"/>
              </p:cNvSpPr>
              <p:nvPr/>
            </p:nvSpPr>
            <p:spPr bwMode="auto">
              <a:xfrm flipV="1">
                <a:off x="5527676" y="3071813"/>
                <a:ext cx="44450" cy="952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5" name="Line 521">
                <a:extLst>
                  <a:ext uri="{FF2B5EF4-FFF2-40B4-BE49-F238E27FC236}">
                    <a16:creationId xmlns:a16="http://schemas.microsoft.com/office/drawing/2014/main" id="{508B537B-1DB1-4D6D-8EFF-D1FADFB1E83E}"/>
                  </a:ext>
                </a:extLst>
              </p:cNvPr>
              <p:cNvSpPr>
                <a:spLocks noChangeShapeType="1"/>
              </p:cNvSpPr>
              <p:nvPr/>
            </p:nvSpPr>
            <p:spPr bwMode="auto">
              <a:xfrm flipH="1">
                <a:off x="5861051" y="3057526"/>
                <a:ext cx="49213" cy="825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6" name="Line 522">
                <a:extLst>
                  <a:ext uri="{FF2B5EF4-FFF2-40B4-BE49-F238E27FC236}">
                    <a16:creationId xmlns:a16="http://schemas.microsoft.com/office/drawing/2014/main" id="{8FC4CBA5-4166-42C5-99FB-84E94B64B268}"/>
                  </a:ext>
                </a:extLst>
              </p:cNvPr>
              <p:cNvSpPr>
                <a:spLocks noChangeShapeType="1"/>
              </p:cNvSpPr>
              <p:nvPr/>
            </p:nvSpPr>
            <p:spPr bwMode="auto">
              <a:xfrm flipH="1" flipV="1">
                <a:off x="5910263" y="3057526"/>
                <a:ext cx="63500"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7" name="Line 523">
                <a:extLst>
                  <a:ext uri="{FF2B5EF4-FFF2-40B4-BE49-F238E27FC236}">
                    <a16:creationId xmlns:a16="http://schemas.microsoft.com/office/drawing/2014/main" id="{898A72BC-1EF8-4223-8738-D1704D206155}"/>
                  </a:ext>
                </a:extLst>
              </p:cNvPr>
              <p:cNvSpPr>
                <a:spLocks noChangeShapeType="1"/>
              </p:cNvSpPr>
              <p:nvPr/>
            </p:nvSpPr>
            <p:spPr bwMode="auto">
              <a:xfrm flipH="1" flipV="1">
                <a:off x="5935663" y="3055938"/>
                <a:ext cx="38100"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8" name="Line 524">
                <a:extLst>
                  <a:ext uri="{FF2B5EF4-FFF2-40B4-BE49-F238E27FC236}">
                    <a16:creationId xmlns:a16="http://schemas.microsoft.com/office/drawing/2014/main" id="{A9A5C821-B388-40CE-97C0-1449DE1AB9BB}"/>
                  </a:ext>
                </a:extLst>
              </p:cNvPr>
              <p:cNvSpPr>
                <a:spLocks noChangeShapeType="1"/>
              </p:cNvSpPr>
              <p:nvPr/>
            </p:nvSpPr>
            <p:spPr bwMode="auto">
              <a:xfrm flipV="1">
                <a:off x="6119813" y="3590926"/>
                <a:ext cx="13017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9" name="Line 525">
                <a:extLst>
                  <a:ext uri="{FF2B5EF4-FFF2-40B4-BE49-F238E27FC236}">
                    <a16:creationId xmlns:a16="http://schemas.microsoft.com/office/drawing/2014/main" id="{A3698F39-3F0C-4364-95D4-78F0B79977D7}"/>
                  </a:ext>
                </a:extLst>
              </p:cNvPr>
              <p:cNvSpPr>
                <a:spLocks noChangeShapeType="1"/>
              </p:cNvSpPr>
              <p:nvPr/>
            </p:nvSpPr>
            <p:spPr bwMode="auto">
              <a:xfrm flipH="1">
                <a:off x="6134101" y="3567113"/>
                <a:ext cx="9207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0" name="Line 526">
                <a:extLst>
                  <a:ext uri="{FF2B5EF4-FFF2-40B4-BE49-F238E27FC236}">
                    <a16:creationId xmlns:a16="http://schemas.microsoft.com/office/drawing/2014/main" id="{7E0A6F01-A1B5-49DD-9F51-575FB0BBC31D}"/>
                  </a:ext>
                </a:extLst>
              </p:cNvPr>
              <p:cNvSpPr>
                <a:spLocks noChangeShapeType="1"/>
              </p:cNvSpPr>
              <p:nvPr/>
            </p:nvSpPr>
            <p:spPr bwMode="auto">
              <a:xfrm flipH="1">
                <a:off x="5918201" y="2379663"/>
                <a:ext cx="388938" cy="661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1" name="Line 527">
                <a:extLst>
                  <a:ext uri="{FF2B5EF4-FFF2-40B4-BE49-F238E27FC236}">
                    <a16:creationId xmlns:a16="http://schemas.microsoft.com/office/drawing/2014/main" id="{73DEB8C9-E8BB-4361-8CBF-34B310547957}"/>
                  </a:ext>
                </a:extLst>
              </p:cNvPr>
              <p:cNvSpPr>
                <a:spLocks noChangeShapeType="1"/>
              </p:cNvSpPr>
              <p:nvPr/>
            </p:nvSpPr>
            <p:spPr bwMode="auto">
              <a:xfrm flipH="1">
                <a:off x="5681663" y="3648076"/>
                <a:ext cx="18843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2" name="Line 528">
                <a:extLst>
                  <a:ext uri="{FF2B5EF4-FFF2-40B4-BE49-F238E27FC236}">
                    <a16:creationId xmlns:a16="http://schemas.microsoft.com/office/drawing/2014/main" id="{24E2CCAC-CE11-4689-8DDE-DBDECF40A550}"/>
                  </a:ext>
                </a:extLst>
              </p:cNvPr>
              <p:cNvSpPr>
                <a:spLocks noChangeShapeType="1"/>
              </p:cNvSpPr>
              <p:nvPr/>
            </p:nvSpPr>
            <p:spPr bwMode="auto">
              <a:xfrm flipH="1">
                <a:off x="5637213" y="3632201"/>
                <a:ext cx="19288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3" name="Line 529">
                <a:extLst>
                  <a:ext uri="{FF2B5EF4-FFF2-40B4-BE49-F238E27FC236}">
                    <a16:creationId xmlns:a16="http://schemas.microsoft.com/office/drawing/2014/main" id="{30116A6F-A443-4E09-81A4-E28E1F2BB1C2}"/>
                  </a:ext>
                </a:extLst>
              </p:cNvPr>
              <p:cNvSpPr>
                <a:spLocks noChangeShapeType="1"/>
              </p:cNvSpPr>
              <p:nvPr/>
            </p:nvSpPr>
            <p:spPr bwMode="auto">
              <a:xfrm flipH="1">
                <a:off x="5681663" y="3621088"/>
                <a:ext cx="188436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4" name="Line 530">
                <a:extLst>
                  <a:ext uri="{FF2B5EF4-FFF2-40B4-BE49-F238E27FC236}">
                    <a16:creationId xmlns:a16="http://schemas.microsoft.com/office/drawing/2014/main" id="{8C8DB651-6822-4E86-9CAB-2B7E2C31F535}"/>
                  </a:ext>
                </a:extLst>
              </p:cNvPr>
              <p:cNvSpPr>
                <a:spLocks noChangeShapeType="1"/>
              </p:cNvSpPr>
              <p:nvPr/>
            </p:nvSpPr>
            <p:spPr bwMode="auto">
              <a:xfrm flipV="1">
                <a:off x="5999163" y="3032126"/>
                <a:ext cx="311150" cy="746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5" name="Line 531">
                <a:extLst>
                  <a:ext uri="{FF2B5EF4-FFF2-40B4-BE49-F238E27FC236}">
                    <a16:creationId xmlns:a16="http://schemas.microsoft.com/office/drawing/2014/main" id="{6FB11E6B-B89D-4D68-B968-97DB3200339C}"/>
                  </a:ext>
                </a:extLst>
              </p:cNvPr>
              <p:cNvSpPr>
                <a:spLocks noChangeShapeType="1"/>
              </p:cNvSpPr>
              <p:nvPr/>
            </p:nvSpPr>
            <p:spPr bwMode="auto">
              <a:xfrm flipH="1" flipV="1">
                <a:off x="5999163" y="3106738"/>
                <a:ext cx="234950" cy="130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6" name="Line 532">
                <a:extLst>
                  <a:ext uri="{FF2B5EF4-FFF2-40B4-BE49-F238E27FC236}">
                    <a16:creationId xmlns:a16="http://schemas.microsoft.com/office/drawing/2014/main" id="{3811CED7-CF50-4493-82EA-94444A61622C}"/>
                  </a:ext>
                </a:extLst>
              </p:cNvPr>
              <p:cNvSpPr>
                <a:spLocks noChangeShapeType="1"/>
              </p:cNvSpPr>
              <p:nvPr/>
            </p:nvSpPr>
            <p:spPr bwMode="auto">
              <a:xfrm flipH="1">
                <a:off x="5935663" y="3032126"/>
                <a:ext cx="374650"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7" name="Line 533">
                <a:extLst>
                  <a:ext uri="{FF2B5EF4-FFF2-40B4-BE49-F238E27FC236}">
                    <a16:creationId xmlns:a16="http://schemas.microsoft.com/office/drawing/2014/main" id="{6E95A7C8-FE90-4A85-8E39-516A05496D76}"/>
                  </a:ext>
                </a:extLst>
              </p:cNvPr>
              <p:cNvSpPr>
                <a:spLocks noChangeShapeType="1"/>
              </p:cNvSpPr>
              <p:nvPr/>
            </p:nvSpPr>
            <p:spPr bwMode="auto">
              <a:xfrm flipH="1" flipV="1">
                <a:off x="6218238" y="3560763"/>
                <a:ext cx="730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8" name="Line 534">
                <a:extLst>
                  <a:ext uri="{FF2B5EF4-FFF2-40B4-BE49-F238E27FC236}">
                    <a16:creationId xmlns:a16="http://schemas.microsoft.com/office/drawing/2014/main" id="{6F181C89-66E9-4407-A7D7-68AECC571C95}"/>
                  </a:ext>
                </a:extLst>
              </p:cNvPr>
              <p:cNvSpPr>
                <a:spLocks noChangeShapeType="1"/>
              </p:cNvSpPr>
              <p:nvPr/>
            </p:nvSpPr>
            <p:spPr bwMode="auto">
              <a:xfrm flipH="1" flipV="1">
                <a:off x="6218238" y="3560763"/>
                <a:ext cx="793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9" name="Line 535">
                <a:extLst>
                  <a:ext uri="{FF2B5EF4-FFF2-40B4-BE49-F238E27FC236}">
                    <a16:creationId xmlns:a16="http://schemas.microsoft.com/office/drawing/2014/main" id="{C297B15E-41F5-43D8-86E6-AF060C308FF3}"/>
                  </a:ext>
                </a:extLst>
              </p:cNvPr>
              <p:cNvSpPr>
                <a:spLocks noChangeShapeType="1"/>
              </p:cNvSpPr>
              <p:nvPr/>
            </p:nvSpPr>
            <p:spPr bwMode="auto">
              <a:xfrm flipH="1" flipV="1">
                <a:off x="6083301" y="3451226"/>
                <a:ext cx="231775"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0" name="Line 536">
                <a:extLst>
                  <a:ext uri="{FF2B5EF4-FFF2-40B4-BE49-F238E27FC236}">
                    <a16:creationId xmlns:a16="http://schemas.microsoft.com/office/drawing/2014/main" id="{A902EA93-A2F8-4D68-AF0B-8B66E702B3DA}"/>
                  </a:ext>
                </a:extLst>
              </p:cNvPr>
              <p:cNvSpPr>
                <a:spLocks noChangeShapeType="1"/>
              </p:cNvSpPr>
              <p:nvPr/>
            </p:nvSpPr>
            <p:spPr bwMode="auto">
              <a:xfrm flipH="1">
                <a:off x="6157913" y="3236913"/>
                <a:ext cx="76200"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1" name="Line 537">
                <a:extLst>
                  <a:ext uri="{FF2B5EF4-FFF2-40B4-BE49-F238E27FC236}">
                    <a16:creationId xmlns:a16="http://schemas.microsoft.com/office/drawing/2014/main" id="{5C3E4890-CD8B-4E3E-9397-D2568F5FB71D}"/>
                  </a:ext>
                </a:extLst>
              </p:cNvPr>
              <p:cNvSpPr>
                <a:spLocks noChangeShapeType="1"/>
              </p:cNvSpPr>
              <p:nvPr/>
            </p:nvSpPr>
            <p:spPr bwMode="auto">
              <a:xfrm flipH="1" flipV="1">
                <a:off x="6157913" y="3265488"/>
                <a:ext cx="144463"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2" name="Line 538">
                <a:extLst>
                  <a:ext uri="{FF2B5EF4-FFF2-40B4-BE49-F238E27FC236}">
                    <a16:creationId xmlns:a16="http://schemas.microsoft.com/office/drawing/2014/main" id="{07689511-E713-4A57-AA0A-B1794C8EBAEB}"/>
                  </a:ext>
                </a:extLst>
              </p:cNvPr>
              <p:cNvSpPr>
                <a:spLocks noChangeShapeType="1"/>
              </p:cNvSpPr>
              <p:nvPr/>
            </p:nvSpPr>
            <p:spPr bwMode="auto">
              <a:xfrm flipH="1" flipV="1">
                <a:off x="6202363" y="3422651"/>
                <a:ext cx="88900" cy="317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3" name="Line 539">
                <a:extLst>
                  <a:ext uri="{FF2B5EF4-FFF2-40B4-BE49-F238E27FC236}">
                    <a16:creationId xmlns:a16="http://schemas.microsoft.com/office/drawing/2014/main" id="{9575A58B-616B-49E9-99B5-DD3BA15356A9}"/>
                  </a:ext>
                </a:extLst>
              </p:cNvPr>
              <p:cNvSpPr>
                <a:spLocks noChangeShapeType="1"/>
              </p:cNvSpPr>
              <p:nvPr/>
            </p:nvSpPr>
            <p:spPr bwMode="auto">
              <a:xfrm flipH="1" flipV="1">
                <a:off x="6149976" y="3505201"/>
                <a:ext cx="228600"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4" name="Line 540">
                <a:extLst>
                  <a:ext uri="{FF2B5EF4-FFF2-40B4-BE49-F238E27FC236}">
                    <a16:creationId xmlns:a16="http://schemas.microsoft.com/office/drawing/2014/main" id="{73C3EFF0-F78A-4F9B-9CB6-00E87EDC2061}"/>
                  </a:ext>
                </a:extLst>
              </p:cNvPr>
              <p:cNvSpPr>
                <a:spLocks noChangeShapeType="1"/>
              </p:cNvSpPr>
              <p:nvPr/>
            </p:nvSpPr>
            <p:spPr bwMode="auto">
              <a:xfrm flipH="1">
                <a:off x="6007101" y="3605213"/>
                <a:ext cx="257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 name="Freeform 875">
                <a:extLst>
                  <a:ext uri="{FF2B5EF4-FFF2-40B4-BE49-F238E27FC236}">
                    <a16:creationId xmlns:a16="http://schemas.microsoft.com/office/drawing/2014/main" id="{0784C3C7-7AAE-4764-A56C-9CB411E08F6F}"/>
                  </a:ext>
                </a:extLst>
              </p:cNvPr>
              <p:cNvSpPr>
                <a:spLocks/>
              </p:cNvSpPr>
              <p:nvPr/>
            </p:nvSpPr>
            <p:spPr bwMode="auto">
              <a:xfrm>
                <a:off x="6937375" y="3598863"/>
                <a:ext cx="628650" cy="0"/>
              </a:xfrm>
              <a:custGeom>
                <a:avLst/>
                <a:gdLst>
                  <a:gd name="T0" fmla="*/ 396 w 396"/>
                  <a:gd name="T1" fmla="*/ 1 w 396"/>
                  <a:gd name="T2" fmla="*/ 0 w 396"/>
                </a:gdLst>
                <a:ahLst/>
                <a:cxnLst>
                  <a:cxn ang="0">
                    <a:pos x="T0" y="0"/>
                  </a:cxn>
                  <a:cxn ang="0">
                    <a:pos x="T1" y="0"/>
                  </a:cxn>
                  <a:cxn ang="0">
                    <a:pos x="T2" y="0"/>
                  </a:cxn>
                </a:cxnLst>
                <a:rect l="0" t="0" r="r" b="b"/>
                <a:pathLst>
                  <a:path w="396">
                    <a:moveTo>
                      <a:pt x="396" y="0"/>
                    </a:moveTo>
                    <a:lnTo>
                      <a:pt x="1" y="0"/>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 name="Line 876">
                <a:extLst>
                  <a:ext uri="{FF2B5EF4-FFF2-40B4-BE49-F238E27FC236}">
                    <a16:creationId xmlns:a16="http://schemas.microsoft.com/office/drawing/2014/main" id="{DBEA73AD-BEBD-4D7E-A73B-59899BDA6DFA}"/>
                  </a:ext>
                </a:extLst>
              </p:cNvPr>
              <p:cNvSpPr>
                <a:spLocks noChangeShapeType="1"/>
              </p:cNvSpPr>
              <p:nvPr/>
            </p:nvSpPr>
            <p:spPr bwMode="auto">
              <a:xfrm flipV="1">
                <a:off x="6937375" y="3463926"/>
                <a:ext cx="0" cy="1349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 name="Line 877">
                <a:extLst>
                  <a:ext uri="{FF2B5EF4-FFF2-40B4-BE49-F238E27FC236}">
                    <a16:creationId xmlns:a16="http://schemas.microsoft.com/office/drawing/2014/main" id="{C9FC9EA5-5046-4544-AE89-A795E4A39F58}"/>
                  </a:ext>
                </a:extLst>
              </p:cNvPr>
              <p:cNvSpPr>
                <a:spLocks noChangeShapeType="1"/>
              </p:cNvSpPr>
              <p:nvPr/>
            </p:nvSpPr>
            <p:spPr bwMode="auto">
              <a:xfrm flipV="1">
                <a:off x="6308725" y="3546476"/>
                <a:ext cx="0" cy="6985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 name="Freeform 878">
                <a:extLst>
                  <a:ext uri="{FF2B5EF4-FFF2-40B4-BE49-F238E27FC236}">
                    <a16:creationId xmlns:a16="http://schemas.microsoft.com/office/drawing/2014/main" id="{CB29D559-A411-4A7C-B72A-4649967E3538}"/>
                  </a:ext>
                </a:extLst>
              </p:cNvPr>
              <p:cNvSpPr>
                <a:spLocks/>
              </p:cNvSpPr>
              <p:nvPr/>
            </p:nvSpPr>
            <p:spPr bwMode="auto">
              <a:xfrm>
                <a:off x="6308725" y="3546476"/>
                <a:ext cx="628650" cy="52388"/>
              </a:xfrm>
              <a:custGeom>
                <a:avLst/>
                <a:gdLst>
                  <a:gd name="T0" fmla="*/ 396 w 396"/>
                  <a:gd name="T1" fmla="*/ 33 h 33"/>
                  <a:gd name="T2" fmla="*/ 0 w 396"/>
                  <a:gd name="T3" fmla="*/ 0 h 33"/>
                  <a:gd name="T4" fmla="*/ 0 w 396"/>
                  <a:gd name="T5" fmla="*/ 0 h 33"/>
                </a:gdLst>
                <a:ahLst/>
                <a:cxnLst>
                  <a:cxn ang="0">
                    <a:pos x="T0" y="T1"/>
                  </a:cxn>
                  <a:cxn ang="0">
                    <a:pos x="T2" y="T3"/>
                  </a:cxn>
                  <a:cxn ang="0">
                    <a:pos x="T4" y="T5"/>
                  </a:cxn>
                </a:cxnLst>
                <a:rect l="0" t="0" r="r" b="b"/>
                <a:pathLst>
                  <a:path w="396" h="33">
                    <a:moveTo>
                      <a:pt x="396" y="33"/>
                    </a:moveTo>
                    <a:lnTo>
                      <a:pt x="0" y="0"/>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 name="Line 879">
                <a:extLst>
                  <a:ext uri="{FF2B5EF4-FFF2-40B4-BE49-F238E27FC236}">
                    <a16:creationId xmlns:a16="http://schemas.microsoft.com/office/drawing/2014/main" id="{C567E531-0121-4888-A2E6-F49BF97257F2}"/>
                  </a:ext>
                </a:extLst>
              </p:cNvPr>
              <p:cNvSpPr>
                <a:spLocks noChangeShapeType="1"/>
              </p:cNvSpPr>
              <p:nvPr/>
            </p:nvSpPr>
            <p:spPr bwMode="auto">
              <a:xfrm flipV="1">
                <a:off x="6308725" y="3421063"/>
                <a:ext cx="0" cy="1254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 name="Line 880">
                <a:extLst>
                  <a:ext uri="{FF2B5EF4-FFF2-40B4-BE49-F238E27FC236}">
                    <a16:creationId xmlns:a16="http://schemas.microsoft.com/office/drawing/2014/main" id="{6F150A96-4C2B-45AA-8C32-46D4B08743A9}"/>
                  </a:ext>
                </a:extLst>
              </p:cNvPr>
              <p:cNvSpPr>
                <a:spLocks noChangeShapeType="1"/>
              </p:cNvSpPr>
              <p:nvPr/>
            </p:nvSpPr>
            <p:spPr bwMode="auto">
              <a:xfrm flipV="1">
                <a:off x="7570788" y="3544888"/>
                <a:ext cx="0" cy="8255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 name="Line 886">
                <a:extLst>
                  <a:ext uri="{FF2B5EF4-FFF2-40B4-BE49-F238E27FC236}">
                    <a16:creationId xmlns:a16="http://schemas.microsoft.com/office/drawing/2014/main" id="{0899EB1D-DD50-4B16-8494-6C5BDA4B9D59}"/>
                  </a:ext>
                </a:extLst>
              </p:cNvPr>
              <p:cNvSpPr>
                <a:spLocks noChangeShapeType="1"/>
              </p:cNvSpPr>
              <p:nvPr/>
            </p:nvSpPr>
            <p:spPr bwMode="auto">
              <a:xfrm flipV="1">
                <a:off x="5681663" y="3503613"/>
                <a:ext cx="0" cy="984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 name="Line 887">
                <a:extLst>
                  <a:ext uri="{FF2B5EF4-FFF2-40B4-BE49-F238E27FC236}">
                    <a16:creationId xmlns:a16="http://schemas.microsoft.com/office/drawing/2014/main" id="{D4B95F7D-A86B-42B4-AFD7-BE98C7606B07}"/>
                  </a:ext>
                </a:extLst>
              </p:cNvPr>
              <p:cNvSpPr>
                <a:spLocks noChangeShapeType="1"/>
              </p:cNvSpPr>
              <p:nvPr/>
            </p:nvSpPr>
            <p:spPr bwMode="auto">
              <a:xfrm flipV="1">
                <a:off x="5681663" y="3395663"/>
                <a:ext cx="0" cy="10795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 name="Line 888">
                <a:extLst>
                  <a:ext uri="{FF2B5EF4-FFF2-40B4-BE49-F238E27FC236}">
                    <a16:creationId xmlns:a16="http://schemas.microsoft.com/office/drawing/2014/main" id="{7B5DAB99-30E5-4565-B4A5-D4B42A12CEB0}"/>
                  </a:ext>
                </a:extLst>
              </p:cNvPr>
              <p:cNvSpPr>
                <a:spLocks noChangeShapeType="1"/>
              </p:cNvSpPr>
              <p:nvPr/>
            </p:nvSpPr>
            <p:spPr bwMode="auto">
              <a:xfrm flipV="1">
                <a:off x="5157788" y="3538538"/>
                <a:ext cx="0" cy="730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Freeform 889">
                <a:extLst>
                  <a:ext uri="{FF2B5EF4-FFF2-40B4-BE49-F238E27FC236}">
                    <a16:creationId xmlns:a16="http://schemas.microsoft.com/office/drawing/2014/main" id="{0DCA88BB-BB43-42F9-8EC3-D941DA3EBB0F}"/>
                  </a:ext>
                </a:extLst>
              </p:cNvPr>
              <p:cNvSpPr>
                <a:spLocks/>
              </p:cNvSpPr>
              <p:nvPr/>
            </p:nvSpPr>
            <p:spPr bwMode="auto">
              <a:xfrm>
                <a:off x="5157788" y="3538538"/>
                <a:ext cx="207963" cy="0"/>
              </a:xfrm>
              <a:custGeom>
                <a:avLst/>
                <a:gdLst>
                  <a:gd name="T0" fmla="*/ 131 w 131"/>
                  <a:gd name="T1" fmla="*/ 130 w 131"/>
                  <a:gd name="T2" fmla="*/ 1 w 131"/>
                  <a:gd name="T3" fmla="*/ 0 w 131"/>
                </a:gdLst>
                <a:ahLst/>
                <a:cxnLst>
                  <a:cxn ang="0">
                    <a:pos x="T0" y="0"/>
                  </a:cxn>
                  <a:cxn ang="0">
                    <a:pos x="T1" y="0"/>
                  </a:cxn>
                  <a:cxn ang="0">
                    <a:pos x="T2" y="0"/>
                  </a:cxn>
                  <a:cxn ang="0">
                    <a:pos x="T3" y="0"/>
                  </a:cxn>
                </a:cxnLst>
                <a:rect l="0" t="0" r="r" b="b"/>
                <a:pathLst>
                  <a:path w="131">
                    <a:moveTo>
                      <a:pt x="131" y="0"/>
                    </a:moveTo>
                    <a:lnTo>
                      <a:pt x="130" y="0"/>
                    </a:lnTo>
                    <a:lnTo>
                      <a:pt x="1" y="0"/>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890">
                <a:extLst>
                  <a:ext uri="{FF2B5EF4-FFF2-40B4-BE49-F238E27FC236}">
                    <a16:creationId xmlns:a16="http://schemas.microsoft.com/office/drawing/2014/main" id="{1B6A8D5E-27DB-459E-827F-64821A804FCA}"/>
                  </a:ext>
                </a:extLst>
              </p:cNvPr>
              <p:cNvSpPr>
                <a:spLocks noChangeShapeType="1"/>
              </p:cNvSpPr>
              <p:nvPr/>
            </p:nvSpPr>
            <p:spPr bwMode="auto">
              <a:xfrm flipH="1" flipV="1">
                <a:off x="5051425" y="3476626"/>
                <a:ext cx="106363" cy="619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891">
                <a:extLst>
                  <a:ext uri="{FF2B5EF4-FFF2-40B4-BE49-F238E27FC236}">
                    <a16:creationId xmlns:a16="http://schemas.microsoft.com/office/drawing/2014/main" id="{30F12A42-57B0-4DDB-BDD8-82448B03520A}"/>
                  </a:ext>
                </a:extLst>
              </p:cNvPr>
              <p:cNvSpPr>
                <a:spLocks noChangeShapeType="1"/>
              </p:cNvSpPr>
              <p:nvPr/>
            </p:nvSpPr>
            <p:spPr bwMode="auto">
              <a:xfrm flipV="1">
                <a:off x="5051425" y="3476626"/>
                <a:ext cx="0" cy="1254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Line 892">
                <a:extLst>
                  <a:ext uri="{FF2B5EF4-FFF2-40B4-BE49-F238E27FC236}">
                    <a16:creationId xmlns:a16="http://schemas.microsoft.com/office/drawing/2014/main" id="{0A8AA2CB-22C2-4D30-9FEF-368E8F5C6D05}"/>
                  </a:ext>
                </a:extLst>
              </p:cNvPr>
              <p:cNvSpPr>
                <a:spLocks noChangeShapeType="1"/>
              </p:cNvSpPr>
              <p:nvPr/>
            </p:nvSpPr>
            <p:spPr bwMode="auto">
              <a:xfrm flipH="1" flipV="1">
                <a:off x="5045075" y="3471863"/>
                <a:ext cx="6350" cy="47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6" name="Line 893">
                <a:extLst>
                  <a:ext uri="{FF2B5EF4-FFF2-40B4-BE49-F238E27FC236}">
                    <a16:creationId xmlns:a16="http://schemas.microsoft.com/office/drawing/2014/main" id="{3BD0990D-E0F1-4D92-B035-FACA627328BC}"/>
                  </a:ext>
                </a:extLst>
              </p:cNvPr>
              <p:cNvSpPr>
                <a:spLocks noChangeShapeType="1"/>
              </p:cNvSpPr>
              <p:nvPr/>
            </p:nvSpPr>
            <p:spPr bwMode="auto">
              <a:xfrm flipV="1">
                <a:off x="5365750" y="3538538"/>
                <a:ext cx="0" cy="587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7" name="Line 894">
                <a:extLst>
                  <a:ext uri="{FF2B5EF4-FFF2-40B4-BE49-F238E27FC236}">
                    <a16:creationId xmlns:a16="http://schemas.microsoft.com/office/drawing/2014/main" id="{39FECA03-42D4-4E75-BD7D-B27145A6AC5C}"/>
                  </a:ext>
                </a:extLst>
              </p:cNvPr>
              <p:cNvSpPr>
                <a:spLocks noChangeShapeType="1"/>
              </p:cNvSpPr>
              <p:nvPr/>
            </p:nvSpPr>
            <p:spPr bwMode="auto">
              <a:xfrm flipV="1">
                <a:off x="5365750" y="3490913"/>
                <a:ext cx="0" cy="476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8" name="Line 895">
                <a:extLst>
                  <a:ext uri="{FF2B5EF4-FFF2-40B4-BE49-F238E27FC236}">
                    <a16:creationId xmlns:a16="http://schemas.microsoft.com/office/drawing/2014/main" id="{A55BCF9A-1499-4DD8-B1E2-549A882EF58D}"/>
                  </a:ext>
                </a:extLst>
              </p:cNvPr>
              <p:cNvSpPr>
                <a:spLocks noChangeShapeType="1"/>
              </p:cNvSpPr>
              <p:nvPr/>
            </p:nvSpPr>
            <p:spPr bwMode="auto">
              <a:xfrm flipV="1">
                <a:off x="5157788" y="3432176"/>
                <a:ext cx="0" cy="1063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9" name="Line 896">
                <a:extLst>
                  <a:ext uri="{FF2B5EF4-FFF2-40B4-BE49-F238E27FC236}">
                    <a16:creationId xmlns:a16="http://schemas.microsoft.com/office/drawing/2014/main" id="{7D907D24-0418-4F99-B0E6-16421949F145}"/>
                  </a:ext>
                </a:extLst>
              </p:cNvPr>
              <p:cNvSpPr>
                <a:spLocks noChangeShapeType="1"/>
              </p:cNvSpPr>
              <p:nvPr/>
            </p:nvSpPr>
            <p:spPr bwMode="auto">
              <a:xfrm flipV="1">
                <a:off x="5051425" y="3319463"/>
                <a:ext cx="0" cy="1571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0" name="Line 897">
                <a:extLst>
                  <a:ext uri="{FF2B5EF4-FFF2-40B4-BE49-F238E27FC236}">
                    <a16:creationId xmlns:a16="http://schemas.microsoft.com/office/drawing/2014/main" id="{D5E94286-61D5-4665-BD40-3CF111B93C97}"/>
                  </a:ext>
                </a:extLst>
              </p:cNvPr>
              <p:cNvSpPr>
                <a:spLocks noChangeShapeType="1"/>
              </p:cNvSpPr>
              <p:nvPr/>
            </p:nvSpPr>
            <p:spPr bwMode="auto">
              <a:xfrm flipH="1">
                <a:off x="5365750" y="3503613"/>
                <a:ext cx="315913" cy="349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1" name="Line 898">
                <a:extLst>
                  <a:ext uri="{FF2B5EF4-FFF2-40B4-BE49-F238E27FC236}">
                    <a16:creationId xmlns:a16="http://schemas.microsoft.com/office/drawing/2014/main" id="{4DF062E8-CAC5-43DA-97FE-A56A071D7A50}"/>
                  </a:ext>
                </a:extLst>
              </p:cNvPr>
              <p:cNvSpPr>
                <a:spLocks noChangeShapeType="1"/>
              </p:cNvSpPr>
              <p:nvPr/>
            </p:nvSpPr>
            <p:spPr bwMode="auto">
              <a:xfrm flipH="1" flipV="1">
                <a:off x="5681663" y="3503613"/>
                <a:ext cx="627063" cy="428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7" name="Freeform 924">
                <a:extLst>
                  <a:ext uri="{FF2B5EF4-FFF2-40B4-BE49-F238E27FC236}">
                    <a16:creationId xmlns:a16="http://schemas.microsoft.com/office/drawing/2014/main" id="{C8C043CD-CB98-400A-8F06-FD99A1123543}"/>
                  </a:ext>
                </a:extLst>
              </p:cNvPr>
              <p:cNvSpPr>
                <a:spLocks/>
              </p:cNvSpPr>
              <p:nvPr/>
            </p:nvSpPr>
            <p:spPr bwMode="auto">
              <a:xfrm>
                <a:off x="5022850" y="3448051"/>
                <a:ext cx="58738" cy="58738"/>
              </a:xfrm>
              <a:custGeom>
                <a:avLst/>
                <a:gdLst>
                  <a:gd name="T0" fmla="*/ 29 w 29"/>
                  <a:gd name="T1" fmla="*/ 14 h 29"/>
                  <a:gd name="T2" fmla="*/ 24 w 29"/>
                  <a:gd name="T3" fmla="*/ 4 h 29"/>
                  <a:gd name="T4" fmla="*/ 14 w 29"/>
                  <a:gd name="T5" fmla="*/ 0 h 29"/>
                  <a:gd name="T6" fmla="*/ 4 w 29"/>
                  <a:gd name="T7" fmla="*/ 4 h 29"/>
                  <a:gd name="T8" fmla="*/ 0 w 29"/>
                  <a:gd name="T9" fmla="*/ 14 h 29"/>
                  <a:gd name="T10" fmla="*/ 4 w 29"/>
                  <a:gd name="T11" fmla="*/ 24 h 29"/>
                  <a:gd name="T12" fmla="*/ 14 w 29"/>
                  <a:gd name="T13" fmla="*/ 29 h 29"/>
                  <a:gd name="T14" fmla="*/ 24 w 29"/>
                  <a:gd name="T15" fmla="*/ 24 h 29"/>
                  <a:gd name="T16" fmla="*/ 29 w 29"/>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4"/>
                    </a:move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ubicBezTo>
                      <a:pt x="27" y="22"/>
                      <a:pt x="29" y="18"/>
                      <a:pt x="29" y="1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8" name="Freeform 925">
                <a:extLst>
                  <a:ext uri="{FF2B5EF4-FFF2-40B4-BE49-F238E27FC236}">
                    <a16:creationId xmlns:a16="http://schemas.microsoft.com/office/drawing/2014/main" id="{44DAF572-4324-4BE8-A57E-9E37EDC0C026}"/>
                  </a:ext>
                </a:extLst>
              </p:cNvPr>
              <p:cNvSpPr>
                <a:spLocks/>
              </p:cNvSpPr>
              <p:nvPr/>
            </p:nvSpPr>
            <p:spPr bwMode="auto">
              <a:xfrm>
                <a:off x="5127625" y="3508376"/>
                <a:ext cx="58738" cy="58738"/>
              </a:xfrm>
              <a:custGeom>
                <a:avLst/>
                <a:gdLst>
                  <a:gd name="T0" fmla="*/ 29 w 29"/>
                  <a:gd name="T1" fmla="*/ 15 h 29"/>
                  <a:gd name="T2" fmla="*/ 25 w 29"/>
                  <a:gd name="T3" fmla="*/ 4 h 29"/>
                  <a:gd name="T4" fmla="*/ 15 w 29"/>
                  <a:gd name="T5" fmla="*/ 0 h 29"/>
                  <a:gd name="T6" fmla="*/ 4 w 29"/>
                  <a:gd name="T7" fmla="*/ 4 h 29"/>
                  <a:gd name="T8" fmla="*/ 0 w 29"/>
                  <a:gd name="T9" fmla="*/ 15 h 29"/>
                  <a:gd name="T10" fmla="*/ 4 w 29"/>
                  <a:gd name="T11" fmla="*/ 25 h 29"/>
                  <a:gd name="T12" fmla="*/ 15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9" name="Freeform 926">
                <a:extLst>
                  <a:ext uri="{FF2B5EF4-FFF2-40B4-BE49-F238E27FC236}">
                    <a16:creationId xmlns:a16="http://schemas.microsoft.com/office/drawing/2014/main" id="{2D091AFD-BEB0-4FD5-992E-5FB9FA4B4C01}"/>
                  </a:ext>
                </a:extLst>
              </p:cNvPr>
              <p:cNvSpPr>
                <a:spLocks/>
              </p:cNvSpPr>
              <p:nvPr/>
            </p:nvSpPr>
            <p:spPr bwMode="auto">
              <a:xfrm>
                <a:off x="5335588" y="3511551"/>
                <a:ext cx="58738" cy="57150"/>
              </a:xfrm>
              <a:custGeom>
                <a:avLst/>
                <a:gdLst>
                  <a:gd name="T0" fmla="*/ 29 w 29"/>
                  <a:gd name="T1" fmla="*/ 14 h 29"/>
                  <a:gd name="T2" fmla="*/ 25 w 29"/>
                  <a:gd name="T3" fmla="*/ 4 h 29"/>
                  <a:gd name="T4" fmla="*/ 15 w 29"/>
                  <a:gd name="T5" fmla="*/ 0 h 29"/>
                  <a:gd name="T6" fmla="*/ 4 w 29"/>
                  <a:gd name="T7" fmla="*/ 4 h 29"/>
                  <a:gd name="T8" fmla="*/ 0 w 29"/>
                  <a:gd name="T9" fmla="*/ 14 h 29"/>
                  <a:gd name="T10" fmla="*/ 4 w 29"/>
                  <a:gd name="T11" fmla="*/ 25 h 29"/>
                  <a:gd name="T12" fmla="*/ 15 w 29"/>
                  <a:gd name="T13" fmla="*/ 29 h 29"/>
                  <a:gd name="T14" fmla="*/ 25 w 29"/>
                  <a:gd name="T15" fmla="*/ 25 h 29"/>
                  <a:gd name="T16" fmla="*/ 29 w 29"/>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4"/>
                    </a:move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8"/>
                      <a:pt x="11" y="29"/>
                      <a:pt x="15" y="29"/>
                    </a:cubicBezTo>
                    <a:cubicBezTo>
                      <a:pt x="19" y="29"/>
                      <a:pt x="22" y="28"/>
                      <a:pt x="25" y="25"/>
                    </a:cubicBezTo>
                    <a:cubicBezTo>
                      <a:pt x="28" y="22"/>
                      <a:pt x="29" y="18"/>
                      <a:pt x="29" y="1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0" name="Freeform 927">
                <a:extLst>
                  <a:ext uri="{FF2B5EF4-FFF2-40B4-BE49-F238E27FC236}">
                    <a16:creationId xmlns:a16="http://schemas.microsoft.com/office/drawing/2014/main" id="{0AC29A07-523B-4588-9218-643B17112567}"/>
                  </a:ext>
                </a:extLst>
              </p:cNvPr>
              <p:cNvSpPr>
                <a:spLocks/>
              </p:cNvSpPr>
              <p:nvPr/>
            </p:nvSpPr>
            <p:spPr bwMode="auto">
              <a:xfrm>
                <a:off x="5653088" y="3471863"/>
                <a:ext cx="58738" cy="61913"/>
              </a:xfrm>
              <a:custGeom>
                <a:avLst/>
                <a:gdLst>
                  <a:gd name="T0" fmla="*/ 29 w 29"/>
                  <a:gd name="T1" fmla="*/ 15 h 30"/>
                  <a:gd name="T2" fmla="*/ 24 w 29"/>
                  <a:gd name="T3" fmla="*/ 5 h 30"/>
                  <a:gd name="T4" fmla="*/ 14 w 29"/>
                  <a:gd name="T5" fmla="*/ 0 h 30"/>
                  <a:gd name="T6" fmla="*/ 4 w 29"/>
                  <a:gd name="T7" fmla="*/ 5 h 30"/>
                  <a:gd name="T8" fmla="*/ 0 w 29"/>
                  <a:gd name="T9" fmla="*/ 15 h 30"/>
                  <a:gd name="T10" fmla="*/ 4 w 29"/>
                  <a:gd name="T11" fmla="*/ 25 h 30"/>
                  <a:gd name="T12" fmla="*/ 14 w 29"/>
                  <a:gd name="T13" fmla="*/ 30 h 30"/>
                  <a:gd name="T14" fmla="*/ 24 w 29"/>
                  <a:gd name="T15" fmla="*/ 25 h 30"/>
                  <a:gd name="T16" fmla="*/ 29 w 29"/>
                  <a:gd name="T1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15"/>
                    </a:moveTo>
                    <a:cubicBezTo>
                      <a:pt x="29" y="11"/>
                      <a:pt x="27" y="8"/>
                      <a:pt x="24" y="5"/>
                    </a:cubicBezTo>
                    <a:cubicBezTo>
                      <a:pt x="22" y="2"/>
                      <a:pt x="18" y="0"/>
                      <a:pt x="14" y="0"/>
                    </a:cubicBezTo>
                    <a:cubicBezTo>
                      <a:pt x="10" y="0"/>
                      <a:pt x="7" y="2"/>
                      <a:pt x="4" y="5"/>
                    </a:cubicBezTo>
                    <a:cubicBezTo>
                      <a:pt x="1" y="8"/>
                      <a:pt x="0" y="11"/>
                      <a:pt x="0" y="15"/>
                    </a:cubicBezTo>
                    <a:cubicBezTo>
                      <a:pt x="0" y="19"/>
                      <a:pt x="1" y="22"/>
                      <a:pt x="4" y="25"/>
                    </a:cubicBezTo>
                    <a:cubicBezTo>
                      <a:pt x="7" y="28"/>
                      <a:pt x="10" y="30"/>
                      <a:pt x="14" y="30"/>
                    </a:cubicBezTo>
                    <a:cubicBezTo>
                      <a:pt x="18" y="30"/>
                      <a:pt x="22" y="28"/>
                      <a:pt x="24" y="25"/>
                    </a:cubicBezTo>
                    <a:cubicBezTo>
                      <a:pt x="27"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1" name="Freeform 928">
                <a:extLst>
                  <a:ext uri="{FF2B5EF4-FFF2-40B4-BE49-F238E27FC236}">
                    <a16:creationId xmlns:a16="http://schemas.microsoft.com/office/drawing/2014/main" id="{9AC3A137-3884-4688-9341-C7A119E091B0}"/>
                  </a:ext>
                </a:extLst>
              </p:cNvPr>
              <p:cNvSpPr>
                <a:spLocks/>
              </p:cNvSpPr>
              <p:nvPr/>
            </p:nvSpPr>
            <p:spPr bwMode="auto">
              <a:xfrm>
                <a:off x="6280150" y="3516313"/>
                <a:ext cx="58738" cy="58738"/>
              </a:xfrm>
              <a:custGeom>
                <a:avLst/>
                <a:gdLst>
                  <a:gd name="T0" fmla="*/ 29 w 29"/>
                  <a:gd name="T1" fmla="*/ 15 h 29"/>
                  <a:gd name="T2" fmla="*/ 24 w 29"/>
                  <a:gd name="T3" fmla="*/ 4 h 29"/>
                  <a:gd name="T4" fmla="*/ 14 w 29"/>
                  <a:gd name="T5" fmla="*/ 0 h 29"/>
                  <a:gd name="T6" fmla="*/ 4 w 29"/>
                  <a:gd name="T7" fmla="*/ 4 h 29"/>
                  <a:gd name="T8" fmla="*/ 0 w 29"/>
                  <a:gd name="T9" fmla="*/ 15 h 29"/>
                  <a:gd name="T10" fmla="*/ 4 w 29"/>
                  <a:gd name="T11" fmla="*/ 25 h 29"/>
                  <a:gd name="T12" fmla="*/ 14 w 29"/>
                  <a:gd name="T13" fmla="*/ 29 h 29"/>
                  <a:gd name="T14" fmla="*/ 24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ubicBezTo>
                      <a:pt x="27"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2" name="Freeform 929">
                <a:extLst>
                  <a:ext uri="{FF2B5EF4-FFF2-40B4-BE49-F238E27FC236}">
                    <a16:creationId xmlns:a16="http://schemas.microsoft.com/office/drawing/2014/main" id="{7ED33320-4ACF-43F2-AA86-DE6E9C207244}"/>
                  </a:ext>
                </a:extLst>
              </p:cNvPr>
              <p:cNvSpPr>
                <a:spLocks/>
              </p:cNvSpPr>
              <p:nvPr/>
            </p:nvSpPr>
            <p:spPr bwMode="auto">
              <a:xfrm>
                <a:off x="6911975" y="3568701"/>
                <a:ext cx="57150" cy="60325"/>
              </a:xfrm>
              <a:custGeom>
                <a:avLst/>
                <a:gdLst>
                  <a:gd name="T0" fmla="*/ 29 w 29"/>
                  <a:gd name="T1" fmla="*/ 15 h 30"/>
                  <a:gd name="T2" fmla="*/ 25 w 29"/>
                  <a:gd name="T3" fmla="*/ 5 h 30"/>
                  <a:gd name="T4" fmla="*/ 14 w 29"/>
                  <a:gd name="T5" fmla="*/ 0 h 30"/>
                  <a:gd name="T6" fmla="*/ 4 w 29"/>
                  <a:gd name="T7" fmla="*/ 5 h 30"/>
                  <a:gd name="T8" fmla="*/ 0 w 29"/>
                  <a:gd name="T9" fmla="*/ 15 h 30"/>
                  <a:gd name="T10" fmla="*/ 4 w 29"/>
                  <a:gd name="T11" fmla="*/ 25 h 30"/>
                  <a:gd name="T12" fmla="*/ 14 w 29"/>
                  <a:gd name="T13" fmla="*/ 30 h 30"/>
                  <a:gd name="T14" fmla="*/ 25 w 29"/>
                  <a:gd name="T15" fmla="*/ 25 h 30"/>
                  <a:gd name="T16" fmla="*/ 29 w 29"/>
                  <a:gd name="T1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15"/>
                    </a:moveTo>
                    <a:cubicBezTo>
                      <a:pt x="29" y="11"/>
                      <a:pt x="28" y="8"/>
                      <a:pt x="25" y="5"/>
                    </a:cubicBezTo>
                    <a:cubicBezTo>
                      <a:pt x="22" y="2"/>
                      <a:pt x="18" y="0"/>
                      <a:pt x="14" y="0"/>
                    </a:cubicBezTo>
                    <a:cubicBezTo>
                      <a:pt x="10" y="0"/>
                      <a:pt x="7" y="2"/>
                      <a:pt x="4" y="5"/>
                    </a:cubicBezTo>
                    <a:cubicBezTo>
                      <a:pt x="1" y="8"/>
                      <a:pt x="0" y="11"/>
                      <a:pt x="0" y="15"/>
                    </a:cubicBezTo>
                    <a:cubicBezTo>
                      <a:pt x="0" y="19"/>
                      <a:pt x="1" y="22"/>
                      <a:pt x="4" y="25"/>
                    </a:cubicBezTo>
                    <a:cubicBezTo>
                      <a:pt x="7" y="28"/>
                      <a:pt x="10" y="30"/>
                      <a:pt x="14" y="30"/>
                    </a:cubicBezTo>
                    <a:cubicBezTo>
                      <a:pt x="18" y="30"/>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3" name="Freeform 930">
                <a:extLst>
                  <a:ext uri="{FF2B5EF4-FFF2-40B4-BE49-F238E27FC236}">
                    <a16:creationId xmlns:a16="http://schemas.microsoft.com/office/drawing/2014/main" id="{8FAEC1FA-8C19-4833-98A4-BF5C0C8786E4}"/>
                  </a:ext>
                </a:extLst>
              </p:cNvPr>
              <p:cNvSpPr>
                <a:spLocks/>
              </p:cNvSpPr>
              <p:nvPr/>
            </p:nvSpPr>
            <p:spPr bwMode="auto">
              <a:xfrm>
                <a:off x="7537450" y="3568701"/>
                <a:ext cx="58738" cy="60325"/>
              </a:xfrm>
              <a:custGeom>
                <a:avLst/>
                <a:gdLst>
                  <a:gd name="T0" fmla="*/ 29 w 29"/>
                  <a:gd name="T1" fmla="*/ 15 h 30"/>
                  <a:gd name="T2" fmla="*/ 24 w 29"/>
                  <a:gd name="T3" fmla="*/ 5 h 30"/>
                  <a:gd name="T4" fmla="*/ 14 w 29"/>
                  <a:gd name="T5" fmla="*/ 0 h 30"/>
                  <a:gd name="T6" fmla="*/ 4 w 29"/>
                  <a:gd name="T7" fmla="*/ 5 h 30"/>
                  <a:gd name="T8" fmla="*/ 0 w 29"/>
                  <a:gd name="T9" fmla="*/ 15 h 30"/>
                  <a:gd name="T10" fmla="*/ 4 w 29"/>
                  <a:gd name="T11" fmla="*/ 25 h 30"/>
                  <a:gd name="T12" fmla="*/ 14 w 29"/>
                  <a:gd name="T13" fmla="*/ 30 h 30"/>
                  <a:gd name="T14" fmla="*/ 24 w 29"/>
                  <a:gd name="T15" fmla="*/ 25 h 30"/>
                  <a:gd name="T16" fmla="*/ 29 w 29"/>
                  <a:gd name="T1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15"/>
                    </a:moveTo>
                    <a:cubicBezTo>
                      <a:pt x="29" y="11"/>
                      <a:pt x="27" y="8"/>
                      <a:pt x="24" y="5"/>
                    </a:cubicBezTo>
                    <a:cubicBezTo>
                      <a:pt x="22" y="2"/>
                      <a:pt x="18" y="0"/>
                      <a:pt x="14" y="0"/>
                    </a:cubicBezTo>
                    <a:cubicBezTo>
                      <a:pt x="10" y="0"/>
                      <a:pt x="7" y="2"/>
                      <a:pt x="4" y="5"/>
                    </a:cubicBezTo>
                    <a:cubicBezTo>
                      <a:pt x="1" y="8"/>
                      <a:pt x="0" y="11"/>
                      <a:pt x="0" y="15"/>
                    </a:cubicBezTo>
                    <a:cubicBezTo>
                      <a:pt x="0" y="19"/>
                      <a:pt x="1" y="22"/>
                      <a:pt x="4" y="25"/>
                    </a:cubicBezTo>
                    <a:cubicBezTo>
                      <a:pt x="7" y="28"/>
                      <a:pt x="10" y="30"/>
                      <a:pt x="14" y="30"/>
                    </a:cubicBezTo>
                    <a:cubicBezTo>
                      <a:pt x="18" y="30"/>
                      <a:pt x="22" y="28"/>
                      <a:pt x="24" y="25"/>
                    </a:cubicBezTo>
                    <a:cubicBezTo>
                      <a:pt x="27"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grpSp>
        <p:sp>
          <p:nvSpPr>
            <p:cNvPr id="970" name="ZoneTexte 969">
              <a:extLst>
                <a:ext uri="{FF2B5EF4-FFF2-40B4-BE49-F238E27FC236}">
                  <a16:creationId xmlns:a16="http://schemas.microsoft.com/office/drawing/2014/main" id="{636588D3-0909-4428-A3FE-3FB0D7565394}"/>
                </a:ext>
              </a:extLst>
            </p:cNvPr>
            <p:cNvSpPr txBox="1"/>
            <p:nvPr/>
          </p:nvSpPr>
          <p:spPr>
            <a:xfrm>
              <a:off x="3535006" y="4572448"/>
              <a:ext cx="270251" cy="276999"/>
            </a:xfrm>
            <a:prstGeom prst="rect">
              <a:avLst/>
            </a:prstGeom>
            <a:noFill/>
          </p:spPr>
          <p:txBody>
            <a:bodyPr wrap="none" rtlCol="0">
              <a:spAutoFit/>
            </a:bodyPr>
            <a:lstStyle/>
            <a:p>
              <a:pPr algn="ctr"/>
              <a:r>
                <a:rPr lang="fr-FR" sz="1200" dirty="0"/>
                <a:t>0</a:t>
              </a:r>
            </a:p>
          </p:txBody>
        </p:sp>
        <p:sp>
          <p:nvSpPr>
            <p:cNvPr id="971" name="ZoneTexte 970">
              <a:extLst>
                <a:ext uri="{FF2B5EF4-FFF2-40B4-BE49-F238E27FC236}">
                  <a16:creationId xmlns:a16="http://schemas.microsoft.com/office/drawing/2014/main" id="{35DF187A-E688-4C0D-8CB3-51BB50C8D464}"/>
                </a:ext>
              </a:extLst>
            </p:cNvPr>
            <p:cNvSpPr txBox="1"/>
            <p:nvPr/>
          </p:nvSpPr>
          <p:spPr>
            <a:xfrm>
              <a:off x="3625202" y="4572448"/>
              <a:ext cx="270251" cy="276999"/>
            </a:xfrm>
            <a:prstGeom prst="rect">
              <a:avLst/>
            </a:prstGeom>
            <a:noFill/>
          </p:spPr>
          <p:txBody>
            <a:bodyPr wrap="none" rtlCol="0">
              <a:spAutoFit/>
            </a:bodyPr>
            <a:lstStyle/>
            <a:p>
              <a:pPr algn="ctr"/>
              <a:r>
                <a:rPr lang="fr-FR" sz="1200" dirty="0"/>
                <a:t>4</a:t>
              </a:r>
            </a:p>
          </p:txBody>
        </p:sp>
        <p:sp>
          <p:nvSpPr>
            <p:cNvPr id="972" name="ZoneTexte 971">
              <a:extLst>
                <a:ext uri="{FF2B5EF4-FFF2-40B4-BE49-F238E27FC236}">
                  <a16:creationId xmlns:a16="http://schemas.microsoft.com/office/drawing/2014/main" id="{4AEE773F-A2B3-439C-A90E-46EC2008FE59}"/>
                </a:ext>
              </a:extLst>
            </p:cNvPr>
            <p:cNvSpPr txBox="1"/>
            <p:nvPr/>
          </p:nvSpPr>
          <p:spPr>
            <a:xfrm>
              <a:off x="3784204" y="4572448"/>
              <a:ext cx="355837" cy="276999"/>
            </a:xfrm>
            <a:prstGeom prst="rect">
              <a:avLst/>
            </a:prstGeom>
            <a:noFill/>
          </p:spPr>
          <p:txBody>
            <a:bodyPr wrap="none" rtlCol="0">
              <a:spAutoFit/>
            </a:bodyPr>
            <a:lstStyle/>
            <a:p>
              <a:pPr algn="ctr"/>
              <a:r>
                <a:rPr lang="fr-FR" sz="1200" dirty="0"/>
                <a:t>12</a:t>
              </a:r>
            </a:p>
          </p:txBody>
        </p:sp>
        <p:sp>
          <p:nvSpPr>
            <p:cNvPr id="973" name="ZoneTexte 972">
              <a:extLst>
                <a:ext uri="{FF2B5EF4-FFF2-40B4-BE49-F238E27FC236}">
                  <a16:creationId xmlns:a16="http://schemas.microsoft.com/office/drawing/2014/main" id="{B93FF9F8-894A-429A-A273-D9D88A639796}"/>
                </a:ext>
              </a:extLst>
            </p:cNvPr>
            <p:cNvSpPr txBox="1"/>
            <p:nvPr/>
          </p:nvSpPr>
          <p:spPr>
            <a:xfrm>
              <a:off x="4043864" y="4572448"/>
              <a:ext cx="355837" cy="276999"/>
            </a:xfrm>
            <a:prstGeom prst="rect">
              <a:avLst/>
            </a:prstGeom>
            <a:noFill/>
          </p:spPr>
          <p:txBody>
            <a:bodyPr wrap="none" rtlCol="0">
              <a:spAutoFit/>
            </a:bodyPr>
            <a:lstStyle/>
            <a:p>
              <a:pPr algn="ctr"/>
              <a:r>
                <a:rPr lang="fr-FR" sz="1200" dirty="0"/>
                <a:t>24</a:t>
              </a:r>
            </a:p>
          </p:txBody>
        </p:sp>
        <p:sp>
          <p:nvSpPr>
            <p:cNvPr id="974" name="ZoneTexte 973">
              <a:extLst>
                <a:ext uri="{FF2B5EF4-FFF2-40B4-BE49-F238E27FC236}">
                  <a16:creationId xmlns:a16="http://schemas.microsoft.com/office/drawing/2014/main" id="{A5230C7A-6ECB-4778-8A2E-C70F120343A2}"/>
                </a:ext>
              </a:extLst>
            </p:cNvPr>
            <p:cNvSpPr txBox="1"/>
            <p:nvPr/>
          </p:nvSpPr>
          <p:spPr>
            <a:xfrm>
              <a:off x="4627852" y="4572448"/>
              <a:ext cx="355837" cy="276999"/>
            </a:xfrm>
            <a:prstGeom prst="rect">
              <a:avLst/>
            </a:prstGeom>
            <a:noFill/>
          </p:spPr>
          <p:txBody>
            <a:bodyPr wrap="none" rtlCol="0">
              <a:spAutoFit/>
            </a:bodyPr>
            <a:lstStyle/>
            <a:p>
              <a:pPr algn="ctr"/>
              <a:r>
                <a:rPr lang="fr-FR" sz="1200" dirty="0"/>
                <a:t>48</a:t>
              </a:r>
            </a:p>
          </p:txBody>
        </p:sp>
        <p:sp>
          <p:nvSpPr>
            <p:cNvPr id="975" name="ZoneTexte 974">
              <a:extLst>
                <a:ext uri="{FF2B5EF4-FFF2-40B4-BE49-F238E27FC236}">
                  <a16:creationId xmlns:a16="http://schemas.microsoft.com/office/drawing/2014/main" id="{482B69C2-9EDC-47A7-970E-AD64A0C131E6}"/>
                </a:ext>
              </a:extLst>
            </p:cNvPr>
            <p:cNvSpPr txBox="1"/>
            <p:nvPr/>
          </p:nvSpPr>
          <p:spPr>
            <a:xfrm>
              <a:off x="5178894" y="4572448"/>
              <a:ext cx="355837" cy="276999"/>
            </a:xfrm>
            <a:prstGeom prst="rect">
              <a:avLst/>
            </a:prstGeom>
            <a:noFill/>
          </p:spPr>
          <p:txBody>
            <a:bodyPr wrap="none" rtlCol="0">
              <a:spAutoFit/>
            </a:bodyPr>
            <a:lstStyle/>
            <a:p>
              <a:pPr algn="ctr"/>
              <a:r>
                <a:rPr lang="fr-FR" sz="1200" dirty="0"/>
                <a:t>72</a:t>
              </a:r>
            </a:p>
          </p:txBody>
        </p:sp>
        <p:sp>
          <p:nvSpPr>
            <p:cNvPr id="976" name="ZoneTexte 975">
              <a:extLst>
                <a:ext uri="{FF2B5EF4-FFF2-40B4-BE49-F238E27FC236}">
                  <a16:creationId xmlns:a16="http://schemas.microsoft.com/office/drawing/2014/main" id="{F732A70F-CB77-4FA3-B081-432F93E1E5F0}"/>
                </a:ext>
              </a:extLst>
            </p:cNvPr>
            <p:cNvSpPr txBox="1"/>
            <p:nvPr/>
          </p:nvSpPr>
          <p:spPr>
            <a:xfrm>
              <a:off x="5748690" y="4572448"/>
              <a:ext cx="355837" cy="276999"/>
            </a:xfrm>
            <a:prstGeom prst="rect">
              <a:avLst/>
            </a:prstGeom>
            <a:noFill/>
          </p:spPr>
          <p:txBody>
            <a:bodyPr wrap="none" rtlCol="0">
              <a:spAutoFit/>
            </a:bodyPr>
            <a:lstStyle/>
            <a:p>
              <a:pPr algn="ctr"/>
              <a:r>
                <a:rPr lang="fr-FR" sz="1200" dirty="0"/>
                <a:t>96</a:t>
              </a:r>
            </a:p>
          </p:txBody>
        </p:sp>
        <p:sp>
          <p:nvSpPr>
            <p:cNvPr id="985" name="ZoneTexte 984">
              <a:extLst>
                <a:ext uri="{FF2B5EF4-FFF2-40B4-BE49-F238E27FC236}">
                  <a16:creationId xmlns:a16="http://schemas.microsoft.com/office/drawing/2014/main" id="{5D4BCF2A-48E4-42DF-BFE0-064DD32D050F}"/>
                </a:ext>
              </a:extLst>
            </p:cNvPr>
            <p:cNvSpPr txBox="1"/>
            <p:nvPr/>
          </p:nvSpPr>
          <p:spPr>
            <a:xfrm>
              <a:off x="4415449" y="4753372"/>
              <a:ext cx="901208" cy="276999"/>
            </a:xfrm>
            <a:prstGeom prst="rect">
              <a:avLst/>
            </a:prstGeom>
            <a:noFill/>
          </p:spPr>
          <p:txBody>
            <a:bodyPr wrap="none" rtlCol="0">
              <a:spAutoFit/>
            </a:bodyPr>
            <a:lstStyle/>
            <a:p>
              <a:pPr algn="ctr"/>
              <a:r>
                <a:rPr lang="fr-FR" sz="1200" b="1" dirty="0"/>
                <a:t>Semaines</a:t>
              </a:r>
            </a:p>
          </p:txBody>
        </p:sp>
        <p:sp>
          <p:nvSpPr>
            <p:cNvPr id="991" name="ZoneTexte 990">
              <a:extLst>
                <a:ext uri="{FF2B5EF4-FFF2-40B4-BE49-F238E27FC236}">
                  <a16:creationId xmlns:a16="http://schemas.microsoft.com/office/drawing/2014/main" id="{5B9AE6EB-4A55-4B4F-AACB-22B42AD96CE9}"/>
                </a:ext>
              </a:extLst>
            </p:cNvPr>
            <p:cNvSpPr txBox="1"/>
            <p:nvPr/>
          </p:nvSpPr>
          <p:spPr>
            <a:xfrm>
              <a:off x="3174976" y="2796883"/>
              <a:ext cx="355837" cy="276999"/>
            </a:xfrm>
            <a:prstGeom prst="rect">
              <a:avLst/>
            </a:prstGeom>
            <a:noFill/>
          </p:spPr>
          <p:txBody>
            <a:bodyPr wrap="none" rtlCol="0">
              <a:spAutoFit/>
            </a:bodyPr>
            <a:lstStyle/>
            <a:p>
              <a:pPr algn="r"/>
              <a:r>
                <a:rPr lang="fr-FR" sz="1200" dirty="0"/>
                <a:t>25</a:t>
              </a:r>
            </a:p>
          </p:txBody>
        </p:sp>
        <p:sp>
          <p:nvSpPr>
            <p:cNvPr id="993" name="ZoneTexte 992">
              <a:extLst>
                <a:ext uri="{FF2B5EF4-FFF2-40B4-BE49-F238E27FC236}">
                  <a16:creationId xmlns:a16="http://schemas.microsoft.com/office/drawing/2014/main" id="{3ECF7899-877B-42C5-A8F2-5D6405CD2DA3}"/>
                </a:ext>
              </a:extLst>
            </p:cNvPr>
            <p:cNvSpPr txBox="1"/>
            <p:nvPr/>
          </p:nvSpPr>
          <p:spPr>
            <a:xfrm>
              <a:off x="4135706" y="2581128"/>
              <a:ext cx="1441696" cy="461665"/>
            </a:xfrm>
            <a:prstGeom prst="rect">
              <a:avLst/>
            </a:prstGeom>
            <a:noFill/>
          </p:spPr>
          <p:txBody>
            <a:bodyPr wrap="none" rtlCol="0">
              <a:spAutoFit/>
            </a:bodyPr>
            <a:lstStyle/>
            <a:p>
              <a:pPr algn="ctr"/>
              <a:r>
                <a:rPr lang="fr-FR" sz="1200" b="1" dirty="0"/>
                <a:t>CD4+</a:t>
              </a:r>
              <a:br>
                <a:rPr lang="fr-FR" sz="1200" b="1" dirty="0"/>
              </a:br>
              <a:r>
                <a:rPr lang="fr-FR" sz="1200" b="1" dirty="0"/>
                <a:t>Médiane (Q1, Q3)</a:t>
              </a:r>
            </a:p>
          </p:txBody>
        </p:sp>
        <p:sp>
          <p:nvSpPr>
            <p:cNvPr id="994" name="ZoneTexte 993">
              <a:extLst>
                <a:ext uri="{FF2B5EF4-FFF2-40B4-BE49-F238E27FC236}">
                  <a16:creationId xmlns:a16="http://schemas.microsoft.com/office/drawing/2014/main" id="{7700864E-C4AC-4280-BE6D-EF9E3AF12332}"/>
                </a:ext>
              </a:extLst>
            </p:cNvPr>
            <p:cNvSpPr txBox="1"/>
            <p:nvPr/>
          </p:nvSpPr>
          <p:spPr>
            <a:xfrm>
              <a:off x="3357968" y="2618148"/>
              <a:ext cx="321497" cy="276999"/>
            </a:xfrm>
            <a:prstGeom prst="rect">
              <a:avLst/>
            </a:prstGeom>
            <a:noFill/>
          </p:spPr>
          <p:txBody>
            <a:bodyPr wrap="none" rtlCol="0">
              <a:spAutoFit/>
            </a:bodyPr>
            <a:lstStyle/>
            <a:p>
              <a:pPr algn="ctr"/>
              <a:r>
                <a:rPr lang="fr-FR" sz="1200" b="1" dirty="0"/>
                <a:t>%</a:t>
              </a:r>
            </a:p>
          </p:txBody>
        </p:sp>
        <p:sp>
          <p:nvSpPr>
            <p:cNvPr id="995" name="ZoneTexte 994">
              <a:extLst>
                <a:ext uri="{FF2B5EF4-FFF2-40B4-BE49-F238E27FC236}">
                  <a16:creationId xmlns:a16="http://schemas.microsoft.com/office/drawing/2014/main" id="{54D9EBAB-B47A-4D23-8B3A-3C705DE7D836}"/>
                </a:ext>
              </a:extLst>
            </p:cNvPr>
            <p:cNvSpPr txBox="1"/>
            <p:nvPr/>
          </p:nvSpPr>
          <p:spPr>
            <a:xfrm>
              <a:off x="3174976" y="3059900"/>
              <a:ext cx="355837" cy="276999"/>
            </a:xfrm>
            <a:prstGeom prst="rect">
              <a:avLst/>
            </a:prstGeom>
            <a:noFill/>
          </p:spPr>
          <p:txBody>
            <a:bodyPr wrap="none" rtlCol="0">
              <a:spAutoFit/>
            </a:bodyPr>
            <a:lstStyle/>
            <a:p>
              <a:pPr algn="r"/>
              <a:r>
                <a:rPr lang="fr-FR" sz="1200" dirty="0"/>
                <a:t>20</a:t>
              </a:r>
            </a:p>
          </p:txBody>
        </p:sp>
        <p:sp>
          <p:nvSpPr>
            <p:cNvPr id="996" name="ZoneTexte 995">
              <a:extLst>
                <a:ext uri="{FF2B5EF4-FFF2-40B4-BE49-F238E27FC236}">
                  <a16:creationId xmlns:a16="http://schemas.microsoft.com/office/drawing/2014/main" id="{6CADD1A3-A6EE-4CF1-B155-330854C7763B}"/>
                </a:ext>
              </a:extLst>
            </p:cNvPr>
            <p:cNvSpPr txBox="1"/>
            <p:nvPr/>
          </p:nvSpPr>
          <p:spPr>
            <a:xfrm>
              <a:off x="3174976" y="3322917"/>
              <a:ext cx="355837" cy="276999"/>
            </a:xfrm>
            <a:prstGeom prst="rect">
              <a:avLst/>
            </a:prstGeom>
            <a:noFill/>
          </p:spPr>
          <p:txBody>
            <a:bodyPr wrap="none" rtlCol="0">
              <a:spAutoFit/>
            </a:bodyPr>
            <a:lstStyle/>
            <a:p>
              <a:pPr algn="r"/>
              <a:r>
                <a:rPr lang="fr-FR" sz="1200" dirty="0"/>
                <a:t>15</a:t>
              </a:r>
            </a:p>
          </p:txBody>
        </p:sp>
        <p:sp>
          <p:nvSpPr>
            <p:cNvPr id="997" name="ZoneTexte 996">
              <a:extLst>
                <a:ext uri="{FF2B5EF4-FFF2-40B4-BE49-F238E27FC236}">
                  <a16:creationId xmlns:a16="http://schemas.microsoft.com/office/drawing/2014/main" id="{6E749B11-A4C5-40FD-B360-7EB75B716CC5}"/>
                </a:ext>
              </a:extLst>
            </p:cNvPr>
            <p:cNvSpPr txBox="1"/>
            <p:nvPr/>
          </p:nvSpPr>
          <p:spPr>
            <a:xfrm>
              <a:off x="3174976" y="3585934"/>
              <a:ext cx="355837" cy="276999"/>
            </a:xfrm>
            <a:prstGeom prst="rect">
              <a:avLst/>
            </a:prstGeom>
            <a:noFill/>
          </p:spPr>
          <p:txBody>
            <a:bodyPr wrap="none" rtlCol="0">
              <a:spAutoFit/>
            </a:bodyPr>
            <a:lstStyle/>
            <a:p>
              <a:pPr algn="r"/>
              <a:r>
                <a:rPr lang="fr-FR" sz="1200" dirty="0"/>
                <a:t>10</a:t>
              </a:r>
            </a:p>
          </p:txBody>
        </p:sp>
        <p:sp>
          <p:nvSpPr>
            <p:cNvPr id="998" name="ZoneTexte 997">
              <a:extLst>
                <a:ext uri="{FF2B5EF4-FFF2-40B4-BE49-F238E27FC236}">
                  <a16:creationId xmlns:a16="http://schemas.microsoft.com/office/drawing/2014/main" id="{0AEA1A7D-F79D-46D7-830A-E639B81AC41B}"/>
                </a:ext>
              </a:extLst>
            </p:cNvPr>
            <p:cNvSpPr txBox="1"/>
            <p:nvPr/>
          </p:nvSpPr>
          <p:spPr>
            <a:xfrm>
              <a:off x="3260562" y="3833158"/>
              <a:ext cx="270251" cy="276999"/>
            </a:xfrm>
            <a:prstGeom prst="rect">
              <a:avLst/>
            </a:prstGeom>
            <a:noFill/>
          </p:spPr>
          <p:txBody>
            <a:bodyPr wrap="none" rtlCol="0">
              <a:spAutoFit/>
            </a:bodyPr>
            <a:lstStyle/>
            <a:p>
              <a:pPr algn="r"/>
              <a:r>
                <a:rPr lang="fr-FR" sz="1200" dirty="0"/>
                <a:t>5</a:t>
              </a:r>
            </a:p>
          </p:txBody>
        </p:sp>
        <p:sp>
          <p:nvSpPr>
            <p:cNvPr id="999" name="ZoneTexte 998">
              <a:extLst>
                <a:ext uri="{FF2B5EF4-FFF2-40B4-BE49-F238E27FC236}">
                  <a16:creationId xmlns:a16="http://schemas.microsoft.com/office/drawing/2014/main" id="{5D2DC037-8131-4797-8B45-CB099ECA6F8C}"/>
                </a:ext>
              </a:extLst>
            </p:cNvPr>
            <p:cNvSpPr txBox="1"/>
            <p:nvPr/>
          </p:nvSpPr>
          <p:spPr>
            <a:xfrm>
              <a:off x="3260562" y="4096175"/>
              <a:ext cx="270251" cy="276999"/>
            </a:xfrm>
            <a:prstGeom prst="rect">
              <a:avLst/>
            </a:prstGeom>
            <a:noFill/>
          </p:spPr>
          <p:txBody>
            <a:bodyPr wrap="none" rtlCol="0">
              <a:spAutoFit/>
            </a:bodyPr>
            <a:lstStyle/>
            <a:p>
              <a:pPr algn="r"/>
              <a:r>
                <a:rPr lang="fr-FR" sz="1200" dirty="0"/>
                <a:t>0</a:t>
              </a:r>
            </a:p>
          </p:txBody>
        </p:sp>
      </p:grpSp>
      <p:sp>
        <p:nvSpPr>
          <p:cNvPr id="1007" name="ZoneTexte 1006">
            <a:extLst>
              <a:ext uri="{FF2B5EF4-FFF2-40B4-BE49-F238E27FC236}">
                <a16:creationId xmlns:a16="http://schemas.microsoft.com/office/drawing/2014/main" id="{8FA733B0-BE86-4BDD-A0BA-265655C38A8F}"/>
              </a:ext>
            </a:extLst>
          </p:cNvPr>
          <p:cNvSpPr txBox="1"/>
          <p:nvPr/>
        </p:nvSpPr>
        <p:spPr>
          <a:xfrm>
            <a:off x="6359298" y="5248714"/>
            <a:ext cx="355837" cy="276999"/>
          </a:xfrm>
          <a:prstGeom prst="rect">
            <a:avLst/>
          </a:prstGeom>
          <a:noFill/>
        </p:spPr>
        <p:txBody>
          <a:bodyPr wrap="none" rtlCol="0">
            <a:spAutoFit/>
          </a:bodyPr>
          <a:lstStyle/>
          <a:p>
            <a:pPr algn="ctr"/>
            <a:r>
              <a:rPr lang="fr-FR" sz="1200" dirty="0"/>
              <a:t>35</a:t>
            </a:r>
          </a:p>
        </p:txBody>
      </p:sp>
      <p:sp>
        <p:nvSpPr>
          <p:cNvPr id="1009" name="ZoneTexte 1008">
            <a:extLst>
              <a:ext uri="{FF2B5EF4-FFF2-40B4-BE49-F238E27FC236}">
                <a16:creationId xmlns:a16="http://schemas.microsoft.com/office/drawing/2014/main" id="{46B3FE08-E863-4B6C-ABC3-ED5FB690F883}"/>
              </a:ext>
            </a:extLst>
          </p:cNvPr>
          <p:cNvSpPr txBox="1"/>
          <p:nvPr/>
        </p:nvSpPr>
        <p:spPr>
          <a:xfrm>
            <a:off x="6695651" y="5248714"/>
            <a:ext cx="355837" cy="276999"/>
          </a:xfrm>
          <a:prstGeom prst="rect">
            <a:avLst/>
          </a:prstGeom>
          <a:noFill/>
        </p:spPr>
        <p:txBody>
          <a:bodyPr wrap="none" rtlCol="0">
            <a:spAutoFit/>
          </a:bodyPr>
          <a:lstStyle/>
          <a:p>
            <a:pPr algn="ctr"/>
            <a:r>
              <a:rPr lang="fr-FR" sz="1200" dirty="0"/>
              <a:t>34</a:t>
            </a:r>
          </a:p>
        </p:txBody>
      </p:sp>
      <p:sp>
        <p:nvSpPr>
          <p:cNvPr id="1010" name="ZoneTexte 1009">
            <a:extLst>
              <a:ext uri="{FF2B5EF4-FFF2-40B4-BE49-F238E27FC236}">
                <a16:creationId xmlns:a16="http://schemas.microsoft.com/office/drawing/2014/main" id="{0E60E58D-C570-4916-83B1-892518EE9C90}"/>
              </a:ext>
            </a:extLst>
          </p:cNvPr>
          <p:cNvSpPr txBox="1"/>
          <p:nvPr/>
        </p:nvSpPr>
        <p:spPr>
          <a:xfrm>
            <a:off x="6955312" y="5248714"/>
            <a:ext cx="355837" cy="276999"/>
          </a:xfrm>
          <a:prstGeom prst="rect">
            <a:avLst/>
          </a:prstGeom>
          <a:noFill/>
        </p:spPr>
        <p:txBody>
          <a:bodyPr wrap="none" rtlCol="0">
            <a:spAutoFit/>
          </a:bodyPr>
          <a:lstStyle/>
          <a:p>
            <a:pPr algn="ctr"/>
            <a:r>
              <a:rPr lang="fr-FR" sz="1200" dirty="0"/>
              <a:t>33</a:t>
            </a:r>
          </a:p>
        </p:txBody>
      </p:sp>
      <p:sp>
        <p:nvSpPr>
          <p:cNvPr id="1011" name="ZoneTexte 1010">
            <a:extLst>
              <a:ext uri="{FF2B5EF4-FFF2-40B4-BE49-F238E27FC236}">
                <a16:creationId xmlns:a16="http://schemas.microsoft.com/office/drawing/2014/main" id="{670685B8-8E90-4378-A4EC-21FB17D416A8}"/>
              </a:ext>
            </a:extLst>
          </p:cNvPr>
          <p:cNvSpPr txBox="1"/>
          <p:nvPr/>
        </p:nvSpPr>
        <p:spPr>
          <a:xfrm>
            <a:off x="7539300" y="5248714"/>
            <a:ext cx="355837" cy="276999"/>
          </a:xfrm>
          <a:prstGeom prst="rect">
            <a:avLst/>
          </a:prstGeom>
          <a:noFill/>
        </p:spPr>
        <p:txBody>
          <a:bodyPr wrap="none" rtlCol="0">
            <a:spAutoFit/>
          </a:bodyPr>
          <a:lstStyle/>
          <a:p>
            <a:pPr algn="ctr"/>
            <a:r>
              <a:rPr lang="fr-FR" sz="1200" dirty="0"/>
              <a:t>29</a:t>
            </a:r>
          </a:p>
        </p:txBody>
      </p:sp>
      <p:sp>
        <p:nvSpPr>
          <p:cNvPr id="1012" name="ZoneTexte 1011">
            <a:extLst>
              <a:ext uri="{FF2B5EF4-FFF2-40B4-BE49-F238E27FC236}">
                <a16:creationId xmlns:a16="http://schemas.microsoft.com/office/drawing/2014/main" id="{8D828CA8-2E2B-4DBA-B5D8-5EF387FDD65D}"/>
              </a:ext>
            </a:extLst>
          </p:cNvPr>
          <p:cNvSpPr txBox="1"/>
          <p:nvPr/>
        </p:nvSpPr>
        <p:spPr>
          <a:xfrm>
            <a:off x="8090342" y="5248714"/>
            <a:ext cx="355837" cy="276999"/>
          </a:xfrm>
          <a:prstGeom prst="rect">
            <a:avLst/>
          </a:prstGeom>
          <a:noFill/>
        </p:spPr>
        <p:txBody>
          <a:bodyPr wrap="none" rtlCol="0">
            <a:spAutoFit/>
          </a:bodyPr>
          <a:lstStyle/>
          <a:p>
            <a:pPr algn="ctr"/>
            <a:r>
              <a:rPr lang="fr-FR" sz="1200" dirty="0"/>
              <a:t>24</a:t>
            </a:r>
          </a:p>
        </p:txBody>
      </p:sp>
      <p:sp>
        <p:nvSpPr>
          <p:cNvPr id="1013" name="ZoneTexte 1012">
            <a:extLst>
              <a:ext uri="{FF2B5EF4-FFF2-40B4-BE49-F238E27FC236}">
                <a16:creationId xmlns:a16="http://schemas.microsoft.com/office/drawing/2014/main" id="{7CD8317F-3999-4A7A-BCBB-42C208CDEC5A}"/>
              </a:ext>
            </a:extLst>
          </p:cNvPr>
          <p:cNvSpPr txBox="1"/>
          <p:nvPr/>
        </p:nvSpPr>
        <p:spPr>
          <a:xfrm>
            <a:off x="8660138" y="5248714"/>
            <a:ext cx="355837" cy="276999"/>
          </a:xfrm>
          <a:prstGeom prst="rect">
            <a:avLst/>
          </a:prstGeom>
          <a:noFill/>
        </p:spPr>
        <p:txBody>
          <a:bodyPr wrap="none" rtlCol="0">
            <a:spAutoFit/>
          </a:bodyPr>
          <a:lstStyle/>
          <a:p>
            <a:pPr algn="ctr"/>
            <a:r>
              <a:rPr lang="fr-FR" sz="1200" dirty="0"/>
              <a:t>22</a:t>
            </a:r>
          </a:p>
        </p:txBody>
      </p:sp>
      <p:sp>
        <p:nvSpPr>
          <p:cNvPr id="1016" name="ZoneTexte 1015">
            <a:extLst>
              <a:ext uri="{FF2B5EF4-FFF2-40B4-BE49-F238E27FC236}">
                <a16:creationId xmlns:a16="http://schemas.microsoft.com/office/drawing/2014/main" id="{E8527B7F-FAA7-42FD-A272-2418615DBB1A}"/>
              </a:ext>
            </a:extLst>
          </p:cNvPr>
          <p:cNvSpPr txBox="1"/>
          <p:nvPr/>
        </p:nvSpPr>
        <p:spPr>
          <a:xfrm>
            <a:off x="6086423" y="2761200"/>
            <a:ext cx="355837" cy="276999"/>
          </a:xfrm>
          <a:prstGeom prst="rect">
            <a:avLst/>
          </a:prstGeom>
          <a:noFill/>
        </p:spPr>
        <p:txBody>
          <a:bodyPr wrap="none" rtlCol="0">
            <a:spAutoFit/>
          </a:bodyPr>
          <a:lstStyle/>
          <a:p>
            <a:pPr algn="r"/>
            <a:r>
              <a:rPr lang="fr-FR" sz="1200" dirty="0"/>
              <a:t>80</a:t>
            </a:r>
          </a:p>
        </p:txBody>
      </p:sp>
      <p:sp>
        <p:nvSpPr>
          <p:cNvPr id="1020" name="ZoneTexte 1019">
            <a:extLst>
              <a:ext uri="{FF2B5EF4-FFF2-40B4-BE49-F238E27FC236}">
                <a16:creationId xmlns:a16="http://schemas.microsoft.com/office/drawing/2014/main" id="{A373DE9A-8319-4ADE-9A27-63716C7495B0}"/>
              </a:ext>
            </a:extLst>
          </p:cNvPr>
          <p:cNvSpPr txBox="1"/>
          <p:nvPr/>
        </p:nvSpPr>
        <p:spPr>
          <a:xfrm>
            <a:off x="6086423" y="3087250"/>
            <a:ext cx="355837" cy="276999"/>
          </a:xfrm>
          <a:prstGeom prst="rect">
            <a:avLst/>
          </a:prstGeom>
          <a:noFill/>
        </p:spPr>
        <p:txBody>
          <a:bodyPr wrap="none" rtlCol="0">
            <a:spAutoFit/>
          </a:bodyPr>
          <a:lstStyle/>
          <a:p>
            <a:pPr algn="r"/>
            <a:r>
              <a:rPr lang="fr-FR" sz="1200" dirty="0"/>
              <a:t>60</a:t>
            </a:r>
          </a:p>
        </p:txBody>
      </p:sp>
      <p:sp>
        <p:nvSpPr>
          <p:cNvPr id="1022" name="ZoneTexte 1021">
            <a:extLst>
              <a:ext uri="{FF2B5EF4-FFF2-40B4-BE49-F238E27FC236}">
                <a16:creationId xmlns:a16="http://schemas.microsoft.com/office/drawing/2014/main" id="{16E64C4C-3751-4530-9C53-1DDE14305A7D}"/>
              </a:ext>
            </a:extLst>
          </p:cNvPr>
          <p:cNvSpPr txBox="1"/>
          <p:nvPr/>
        </p:nvSpPr>
        <p:spPr>
          <a:xfrm>
            <a:off x="6086423" y="3413299"/>
            <a:ext cx="355837" cy="276999"/>
          </a:xfrm>
          <a:prstGeom prst="rect">
            <a:avLst/>
          </a:prstGeom>
          <a:noFill/>
        </p:spPr>
        <p:txBody>
          <a:bodyPr wrap="none" rtlCol="0">
            <a:spAutoFit/>
          </a:bodyPr>
          <a:lstStyle/>
          <a:p>
            <a:pPr algn="r"/>
            <a:r>
              <a:rPr lang="fr-FR" sz="1200" dirty="0"/>
              <a:t>40</a:t>
            </a:r>
          </a:p>
        </p:txBody>
      </p:sp>
      <p:sp>
        <p:nvSpPr>
          <p:cNvPr id="1023" name="ZoneTexte 1022">
            <a:extLst>
              <a:ext uri="{FF2B5EF4-FFF2-40B4-BE49-F238E27FC236}">
                <a16:creationId xmlns:a16="http://schemas.microsoft.com/office/drawing/2014/main" id="{1DD74F8D-81B0-4F19-8989-71E15D0BBAF5}"/>
              </a:ext>
            </a:extLst>
          </p:cNvPr>
          <p:cNvSpPr txBox="1"/>
          <p:nvPr/>
        </p:nvSpPr>
        <p:spPr>
          <a:xfrm>
            <a:off x="6086424" y="3739348"/>
            <a:ext cx="355837" cy="276999"/>
          </a:xfrm>
          <a:prstGeom prst="rect">
            <a:avLst/>
          </a:prstGeom>
          <a:noFill/>
        </p:spPr>
        <p:txBody>
          <a:bodyPr wrap="none" rtlCol="0">
            <a:spAutoFit/>
          </a:bodyPr>
          <a:lstStyle/>
          <a:p>
            <a:pPr algn="r"/>
            <a:r>
              <a:rPr lang="fr-FR" sz="1200" dirty="0"/>
              <a:t>20</a:t>
            </a:r>
          </a:p>
        </p:txBody>
      </p:sp>
      <p:grpSp>
        <p:nvGrpSpPr>
          <p:cNvPr id="3" name="Groupe 2">
            <a:extLst>
              <a:ext uri="{FF2B5EF4-FFF2-40B4-BE49-F238E27FC236}">
                <a16:creationId xmlns:a16="http://schemas.microsoft.com/office/drawing/2014/main" id="{227DA105-61FA-4458-9C47-E458AB4778B1}"/>
              </a:ext>
            </a:extLst>
          </p:cNvPr>
          <p:cNvGrpSpPr/>
          <p:nvPr/>
        </p:nvGrpSpPr>
        <p:grpSpPr>
          <a:xfrm>
            <a:off x="6172010" y="2581128"/>
            <a:ext cx="2843965" cy="2449243"/>
            <a:chOff x="6172010" y="2581128"/>
            <a:chExt cx="2843965" cy="2449243"/>
          </a:xfrm>
        </p:grpSpPr>
        <p:grpSp>
          <p:nvGrpSpPr>
            <p:cNvPr id="943" name="Groupe 942">
              <a:extLst>
                <a:ext uri="{FF2B5EF4-FFF2-40B4-BE49-F238E27FC236}">
                  <a16:creationId xmlns:a16="http://schemas.microsoft.com/office/drawing/2014/main" id="{F43673FA-2F86-489D-A8B3-FBAD23A9AFBA}"/>
                </a:ext>
              </a:extLst>
            </p:cNvPr>
            <p:cNvGrpSpPr/>
            <p:nvPr/>
          </p:nvGrpSpPr>
          <p:grpSpPr>
            <a:xfrm>
              <a:off x="6397353" y="2815722"/>
              <a:ext cx="2504353" cy="1751780"/>
              <a:chOff x="8081963" y="2105026"/>
              <a:chExt cx="2820987" cy="1973263"/>
            </a:xfrm>
          </p:grpSpPr>
          <p:sp>
            <p:nvSpPr>
              <p:cNvPr id="743" name="Freeform 7">
                <a:extLst>
                  <a:ext uri="{FF2B5EF4-FFF2-40B4-BE49-F238E27FC236}">
                    <a16:creationId xmlns:a16="http://schemas.microsoft.com/office/drawing/2014/main" id="{CA259027-A5E4-4643-9D20-FCC564333A58}"/>
                  </a:ext>
                </a:extLst>
              </p:cNvPr>
              <p:cNvSpPr>
                <a:spLocks/>
              </p:cNvSpPr>
              <p:nvPr/>
            </p:nvSpPr>
            <p:spPr bwMode="auto">
              <a:xfrm>
                <a:off x="8162925" y="2124076"/>
                <a:ext cx="2740025" cy="1874838"/>
              </a:xfrm>
              <a:custGeom>
                <a:avLst/>
                <a:gdLst>
                  <a:gd name="T0" fmla="*/ 1726 w 1726"/>
                  <a:gd name="T1" fmla="*/ 1181 h 1181"/>
                  <a:gd name="T2" fmla="*/ 0 w 1726"/>
                  <a:gd name="T3" fmla="*/ 1181 h 1181"/>
                  <a:gd name="T4" fmla="*/ 0 w 1726"/>
                  <a:gd name="T5" fmla="*/ 0 h 1181"/>
                </a:gdLst>
                <a:ahLst/>
                <a:cxnLst>
                  <a:cxn ang="0">
                    <a:pos x="T0" y="T1"/>
                  </a:cxn>
                  <a:cxn ang="0">
                    <a:pos x="T2" y="T3"/>
                  </a:cxn>
                  <a:cxn ang="0">
                    <a:pos x="T4" y="T5"/>
                  </a:cxn>
                </a:cxnLst>
                <a:rect l="0" t="0" r="r" b="b"/>
                <a:pathLst>
                  <a:path w="1726" h="1181">
                    <a:moveTo>
                      <a:pt x="1726" y="1181"/>
                    </a:moveTo>
                    <a:lnTo>
                      <a:pt x="0" y="1181"/>
                    </a:lnTo>
                    <a:lnTo>
                      <a:pt x="0" y="0"/>
                    </a:lnTo>
                  </a:path>
                </a:pathLst>
              </a:custGeom>
              <a:noFill/>
              <a:ln w="7938"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4" name="Line 8">
                <a:extLst>
                  <a:ext uri="{FF2B5EF4-FFF2-40B4-BE49-F238E27FC236}">
                    <a16:creationId xmlns:a16="http://schemas.microsoft.com/office/drawing/2014/main" id="{52F41A11-D53E-48C5-8EC8-B0DDA35BE84D}"/>
                  </a:ext>
                </a:extLst>
              </p:cNvPr>
              <p:cNvSpPr>
                <a:spLocks noChangeShapeType="1"/>
              </p:cNvSpPr>
              <p:nvPr/>
            </p:nvSpPr>
            <p:spPr bwMode="auto">
              <a:xfrm flipV="1">
                <a:off x="8918575"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5" name="Line 9">
                <a:extLst>
                  <a:ext uri="{FF2B5EF4-FFF2-40B4-BE49-F238E27FC236}">
                    <a16:creationId xmlns:a16="http://schemas.microsoft.com/office/drawing/2014/main" id="{C2F720F7-C555-4450-B063-381252DC09AD}"/>
                  </a:ext>
                </a:extLst>
              </p:cNvPr>
              <p:cNvSpPr>
                <a:spLocks noChangeShapeType="1"/>
              </p:cNvSpPr>
              <p:nvPr/>
            </p:nvSpPr>
            <p:spPr bwMode="auto">
              <a:xfrm flipV="1">
                <a:off x="9561513"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6" name="Line 10">
                <a:extLst>
                  <a:ext uri="{FF2B5EF4-FFF2-40B4-BE49-F238E27FC236}">
                    <a16:creationId xmlns:a16="http://schemas.microsoft.com/office/drawing/2014/main" id="{D1F8DA4A-CCDA-4334-AA0D-FD5FAE84368B}"/>
                  </a:ext>
                </a:extLst>
              </p:cNvPr>
              <p:cNvSpPr>
                <a:spLocks noChangeShapeType="1"/>
              </p:cNvSpPr>
              <p:nvPr/>
            </p:nvSpPr>
            <p:spPr bwMode="auto">
              <a:xfrm flipV="1">
                <a:off x="10188575"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7" name="Line 11">
                <a:extLst>
                  <a:ext uri="{FF2B5EF4-FFF2-40B4-BE49-F238E27FC236}">
                    <a16:creationId xmlns:a16="http://schemas.microsoft.com/office/drawing/2014/main" id="{D160EA1F-6651-4F54-B365-4F1FBF879217}"/>
                  </a:ext>
                </a:extLst>
              </p:cNvPr>
              <p:cNvSpPr>
                <a:spLocks noChangeShapeType="1"/>
              </p:cNvSpPr>
              <p:nvPr/>
            </p:nvSpPr>
            <p:spPr bwMode="auto">
              <a:xfrm flipV="1">
                <a:off x="1081405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1" name="Line 15">
                <a:extLst>
                  <a:ext uri="{FF2B5EF4-FFF2-40B4-BE49-F238E27FC236}">
                    <a16:creationId xmlns:a16="http://schemas.microsoft.com/office/drawing/2014/main" id="{D21F56CB-9500-450D-A810-48B92698F28F}"/>
                  </a:ext>
                </a:extLst>
              </p:cNvPr>
              <p:cNvSpPr>
                <a:spLocks noChangeShapeType="1"/>
              </p:cNvSpPr>
              <p:nvPr/>
            </p:nvSpPr>
            <p:spPr bwMode="auto">
              <a:xfrm flipV="1">
                <a:off x="860425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2" name="Line 16">
                <a:extLst>
                  <a:ext uri="{FF2B5EF4-FFF2-40B4-BE49-F238E27FC236}">
                    <a16:creationId xmlns:a16="http://schemas.microsoft.com/office/drawing/2014/main" id="{29011EBD-A311-485B-A25C-84D290BB0038}"/>
                  </a:ext>
                </a:extLst>
              </p:cNvPr>
              <p:cNvSpPr>
                <a:spLocks noChangeShapeType="1"/>
              </p:cNvSpPr>
              <p:nvPr/>
            </p:nvSpPr>
            <p:spPr bwMode="auto">
              <a:xfrm flipV="1">
                <a:off x="8291513"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3" name="Line 17">
                <a:extLst>
                  <a:ext uri="{FF2B5EF4-FFF2-40B4-BE49-F238E27FC236}">
                    <a16:creationId xmlns:a16="http://schemas.microsoft.com/office/drawing/2014/main" id="{CC6909DE-2C8F-493C-BE79-1B5E3E6BD07B}"/>
                  </a:ext>
                </a:extLst>
              </p:cNvPr>
              <p:cNvSpPr>
                <a:spLocks noChangeShapeType="1"/>
              </p:cNvSpPr>
              <p:nvPr/>
            </p:nvSpPr>
            <p:spPr bwMode="auto">
              <a:xfrm flipV="1">
                <a:off x="8388350" y="3998914"/>
                <a:ext cx="0" cy="79375"/>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5" name="Line 29">
                <a:extLst>
                  <a:ext uri="{FF2B5EF4-FFF2-40B4-BE49-F238E27FC236}">
                    <a16:creationId xmlns:a16="http://schemas.microsoft.com/office/drawing/2014/main" id="{7544979B-9F63-40E5-924C-07199432F834}"/>
                  </a:ext>
                </a:extLst>
              </p:cNvPr>
              <p:cNvSpPr>
                <a:spLocks noChangeShapeType="1"/>
              </p:cNvSpPr>
              <p:nvPr/>
            </p:nvSpPr>
            <p:spPr bwMode="auto">
              <a:xfrm>
                <a:off x="8081963" y="2171701"/>
                <a:ext cx="80963"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6" name="Line 30">
                <a:extLst>
                  <a:ext uri="{FF2B5EF4-FFF2-40B4-BE49-F238E27FC236}">
                    <a16:creationId xmlns:a16="http://schemas.microsoft.com/office/drawing/2014/main" id="{08B05248-BD1D-4808-9E33-6C4BDB46ECA3}"/>
                  </a:ext>
                </a:extLst>
              </p:cNvPr>
              <p:cNvSpPr>
                <a:spLocks noChangeShapeType="1"/>
              </p:cNvSpPr>
              <p:nvPr/>
            </p:nvSpPr>
            <p:spPr bwMode="auto">
              <a:xfrm>
                <a:off x="8081963" y="2544764"/>
                <a:ext cx="80963"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7" name="Line 31">
                <a:extLst>
                  <a:ext uri="{FF2B5EF4-FFF2-40B4-BE49-F238E27FC236}">
                    <a16:creationId xmlns:a16="http://schemas.microsoft.com/office/drawing/2014/main" id="{BAE5E151-88C9-419B-8869-5FBCDEEB44DC}"/>
                  </a:ext>
                </a:extLst>
              </p:cNvPr>
              <p:cNvSpPr>
                <a:spLocks noChangeShapeType="1"/>
              </p:cNvSpPr>
              <p:nvPr/>
            </p:nvSpPr>
            <p:spPr bwMode="auto">
              <a:xfrm>
                <a:off x="8081963" y="2916239"/>
                <a:ext cx="80963"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8" name="Line 32">
                <a:extLst>
                  <a:ext uri="{FF2B5EF4-FFF2-40B4-BE49-F238E27FC236}">
                    <a16:creationId xmlns:a16="http://schemas.microsoft.com/office/drawing/2014/main" id="{69C159AC-4813-4C84-B26B-140C33B1B950}"/>
                  </a:ext>
                </a:extLst>
              </p:cNvPr>
              <p:cNvSpPr>
                <a:spLocks noChangeShapeType="1"/>
              </p:cNvSpPr>
              <p:nvPr/>
            </p:nvSpPr>
            <p:spPr bwMode="auto">
              <a:xfrm>
                <a:off x="8081963" y="3289301"/>
                <a:ext cx="80963"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9" name="Line 33">
                <a:extLst>
                  <a:ext uri="{FF2B5EF4-FFF2-40B4-BE49-F238E27FC236}">
                    <a16:creationId xmlns:a16="http://schemas.microsoft.com/office/drawing/2014/main" id="{F6F758BE-F731-4873-B8D9-8ABD194C1189}"/>
                  </a:ext>
                </a:extLst>
              </p:cNvPr>
              <p:cNvSpPr>
                <a:spLocks noChangeShapeType="1"/>
              </p:cNvSpPr>
              <p:nvPr/>
            </p:nvSpPr>
            <p:spPr bwMode="auto">
              <a:xfrm>
                <a:off x="8081963" y="3643314"/>
                <a:ext cx="80963" cy="0"/>
              </a:xfrm>
              <a:prstGeom prst="line">
                <a:avLst/>
              </a:prstGeom>
              <a:noFill/>
              <a:ln w="7938"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1" name="Freeform 45">
                <a:extLst>
                  <a:ext uri="{FF2B5EF4-FFF2-40B4-BE49-F238E27FC236}">
                    <a16:creationId xmlns:a16="http://schemas.microsoft.com/office/drawing/2014/main" id="{619C09FF-FBB7-4BEE-AB2F-98008E8F176D}"/>
                  </a:ext>
                </a:extLst>
              </p:cNvPr>
              <p:cNvSpPr>
                <a:spLocks noEditPoints="1"/>
              </p:cNvSpPr>
              <p:nvPr/>
            </p:nvSpPr>
            <p:spPr bwMode="auto">
              <a:xfrm>
                <a:off x="8304213" y="2105026"/>
                <a:ext cx="2522538" cy="1373188"/>
              </a:xfrm>
              <a:custGeom>
                <a:avLst/>
                <a:gdLst>
                  <a:gd name="T0" fmla="*/ 1421 w 1589"/>
                  <a:gd name="T1" fmla="*/ 281 h 865"/>
                  <a:gd name="T2" fmla="*/ 1189 w 1589"/>
                  <a:gd name="T3" fmla="*/ 62 h 865"/>
                  <a:gd name="T4" fmla="*/ 1247 w 1589"/>
                  <a:gd name="T5" fmla="*/ 343 h 865"/>
                  <a:gd name="T6" fmla="*/ 1151 w 1589"/>
                  <a:gd name="T7" fmla="*/ 382 h 865"/>
                  <a:gd name="T8" fmla="*/ 364 w 1589"/>
                  <a:gd name="T9" fmla="*/ 358 h 865"/>
                  <a:gd name="T10" fmla="*/ 408 w 1589"/>
                  <a:gd name="T11" fmla="*/ 311 h 865"/>
                  <a:gd name="T12" fmla="*/ 388 w 1589"/>
                  <a:gd name="T13" fmla="*/ 314 h 865"/>
                  <a:gd name="T14" fmla="*/ 396 w 1589"/>
                  <a:gd name="T15" fmla="*/ 314 h 865"/>
                  <a:gd name="T16" fmla="*/ 396 w 1589"/>
                  <a:gd name="T17" fmla="*/ 314 h 865"/>
                  <a:gd name="T18" fmla="*/ 512 w 1589"/>
                  <a:gd name="T19" fmla="*/ 383 h 865"/>
                  <a:gd name="T20" fmla="*/ 383 w 1589"/>
                  <a:gd name="T21" fmla="*/ 434 h 865"/>
                  <a:gd name="T22" fmla="*/ 346 w 1589"/>
                  <a:gd name="T23" fmla="*/ 576 h 865"/>
                  <a:gd name="T24" fmla="*/ 389 w 1589"/>
                  <a:gd name="T25" fmla="*/ 500 h 865"/>
                  <a:gd name="T26" fmla="*/ 364 w 1589"/>
                  <a:gd name="T27" fmla="*/ 358 h 865"/>
                  <a:gd name="T28" fmla="*/ 664 w 1589"/>
                  <a:gd name="T29" fmla="*/ 555 h 865"/>
                  <a:gd name="T30" fmla="*/ 713 w 1589"/>
                  <a:gd name="T31" fmla="*/ 609 h 865"/>
                  <a:gd name="T32" fmla="*/ 722 w 1589"/>
                  <a:gd name="T33" fmla="*/ 608 h 865"/>
                  <a:gd name="T34" fmla="*/ 736 w 1589"/>
                  <a:gd name="T35" fmla="*/ 541 h 865"/>
                  <a:gd name="T36" fmla="*/ 664 w 1589"/>
                  <a:gd name="T37" fmla="*/ 555 h 865"/>
                  <a:gd name="T38" fmla="*/ 697 w 1589"/>
                  <a:gd name="T39" fmla="*/ 548 h 865"/>
                  <a:gd name="T40" fmla="*/ 627 w 1589"/>
                  <a:gd name="T41" fmla="*/ 463 h 865"/>
                  <a:gd name="T42" fmla="*/ 498 w 1589"/>
                  <a:gd name="T43" fmla="*/ 374 h 865"/>
                  <a:gd name="T44" fmla="*/ 416 w 1589"/>
                  <a:gd name="T45" fmla="*/ 316 h 865"/>
                  <a:gd name="T46" fmla="*/ 793 w 1589"/>
                  <a:gd name="T47" fmla="*/ 382 h 865"/>
                  <a:gd name="T48" fmla="*/ 753 w 1589"/>
                  <a:gd name="T49" fmla="*/ 552 h 865"/>
                  <a:gd name="T50" fmla="*/ 756 w 1589"/>
                  <a:gd name="T51" fmla="*/ 555 h 865"/>
                  <a:gd name="T52" fmla="*/ 858 w 1589"/>
                  <a:gd name="T53" fmla="*/ 466 h 865"/>
                  <a:gd name="T54" fmla="*/ 1075 w 1589"/>
                  <a:gd name="T55" fmla="*/ 530 h 865"/>
                  <a:gd name="T56" fmla="*/ 1121 w 1589"/>
                  <a:gd name="T57" fmla="*/ 563 h 865"/>
                  <a:gd name="T58" fmla="*/ 1006 w 1589"/>
                  <a:gd name="T59" fmla="*/ 520 h 865"/>
                  <a:gd name="T60" fmla="*/ 1066 w 1589"/>
                  <a:gd name="T61" fmla="*/ 358 h 865"/>
                  <a:gd name="T62" fmla="*/ 1078 w 1589"/>
                  <a:gd name="T63" fmla="*/ 588 h 865"/>
                  <a:gd name="T64" fmla="*/ 868 w 1589"/>
                  <a:gd name="T65" fmla="*/ 465 h 865"/>
                  <a:gd name="T66" fmla="*/ 744 w 1589"/>
                  <a:gd name="T67" fmla="*/ 546 h 865"/>
                  <a:gd name="T68" fmla="*/ 774 w 1589"/>
                  <a:gd name="T69" fmla="*/ 378 h 865"/>
                  <a:gd name="T70" fmla="*/ 1074 w 1589"/>
                  <a:gd name="T71" fmla="*/ 236 h 865"/>
                  <a:gd name="T72" fmla="*/ 1092 w 1589"/>
                  <a:gd name="T73" fmla="*/ 703 h 865"/>
                  <a:gd name="T74" fmla="*/ 955 w 1589"/>
                  <a:gd name="T75" fmla="*/ 655 h 865"/>
                  <a:gd name="T76" fmla="*/ 954 w 1589"/>
                  <a:gd name="T77" fmla="*/ 656 h 865"/>
                  <a:gd name="T78" fmla="*/ 741 w 1589"/>
                  <a:gd name="T79" fmla="*/ 631 h 865"/>
                  <a:gd name="T80" fmla="*/ 774 w 1589"/>
                  <a:gd name="T81" fmla="*/ 626 h 865"/>
                  <a:gd name="T82" fmla="*/ 913 w 1589"/>
                  <a:gd name="T83" fmla="*/ 655 h 865"/>
                  <a:gd name="T84" fmla="*/ 885 w 1589"/>
                  <a:gd name="T85" fmla="*/ 655 h 865"/>
                  <a:gd name="T86" fmla="*/ 869 w 1589"/>
                  <a:gd name="T87" fmla="*/ 626 h 865"/>
                  <a:gd name="T88" fmla="*/ 954 w 1589"/>
                  <a:gd name="T89" fmla="*/ 655 h 865"/>
                  <a:gd name="T90" fmla="*/ 668 w 1589"/>
                  <a:gd name="T91" fmla="*/ 615 h 865"/>
                  <a:gd name="T92" fmla="*/ 610 w 1589"/>
                  <a:gd name="T93" fmla="*/ 694 h 865"/>
                  <a:gd name="T94" fmla="*/ 617 w 1589"/>
                  <a:gd name="T95" fmla="*/ 726 h 865"/>
                  <a:gd name="T96" fmla="*/ 515 w 1589"/>
                  <a:gd name="T97" fmla="*/ 665 h 865"/>
                  <a:gd name="T98" fmla="*/ 468 w 1589"/>
                  <a:gd name="T99" fmla="*/ 673 h 865"/>
                  <a:gd name="T100" fmla="*/ 468 w 1589"/>
                  <a:gd name="T101" fmla="*/ 673 h 865"/>
                  <a:gd name="T102" fmla="*/ 407 w 1589"/>
                  <a:gd name="T103" fmla="*/ 665 h 865"/>
                  <a:gd name="T104" fmla="*/ 394 w 1589"/>
                  <a:gd name="T105" fmla="*/ 629 h 865"/>
                  <a:gd name="T106" fmla="*/ 356 w 1589"/>
                  <a:gd name="T107" fmla="*/ 713 h 865"/>
                  <a:gd name="T108" fmla="*/ 379 w 1589"/>
                  <a:gd name="T109" fmla="*/ 680 h 865"/>
                  <a:gd name="T110" fmla="*/ 379 w 1589"/>
                  <a:gd name="T111" fmla="*/ 680 h 865"/>
                  <a:gd name="T112" fmla="*/ 486 w 1589"/>
                  <a:gd name="T113" fmla="*/ 741 h 865"/>
                  <a:gd name="T114" fmla="*/ 468 w 1589"/>
                  <a:gd name="T115" fmla="*/ 673 h 865"/>
                  <a:gd name="T116" fmla="*/ 455 w 1589"/>
                  <a:gd name="T117" fmla="*/ 647 h 865"/>
                  <a:gd name="T118" fmla="*/ 531 w 1589"/>
                  <a:gd name="T119" fmla="*/ 688 h 865"/>
                  <a:gd name="T120" fmla="*/ 610 w 1589"/>
                  <a:gd name="T121" fmla="*/ 69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89" h="865">
                    <a:moveTo>
                      <a:pt x="1160" y="577"/>
                    </a:moveTo>
                    <a:lnTo>
                      <a:pt x="1177" y="579"/>
                    </a:lnTo>
                    <a:lnTo>
                      <a:pt x="1478" y="569"/>
                    </a:lnTo>
                    <a:moveTo>
                      <a:pt x="1160" y="577"/>
                    </a:moveTo>
                    <a:lnTo>
                      <a:pt x="1194" y="590"/>
                    </a:lnTo>
                    <a:lnTo>
                      <a:pt x="1395" y="615"/>
                    </a:lnTo>
                    <a:moveTo>
                      <a:pt x="1421" y="281"/>
                    </a:moveTo>
                    <a:lnTo>
                      <a:pt x="1178" y="258"/>
                    </a:lnTo>
                    <a:lnTo>
                      <a:pt x="1074" y="236"/>
                    </a:lnTo>
                    <a:moveTo>
                      <a:pt x="1142" y="552"/>
                    </a:moveTo>
                    <a:lnTo>
                      <a:pt x="1182" y="529"/>
                    </a:lnTo>
                    <a:lnTo>
                      <a:pt x="1478" y="569"/>
                    </a:lnTo>
                    <a:moveTo>
                      <a:pt x="1576" y="41"/>
                    </a:moveTo>
                    <a:lnTo>
                      <a:pt x="1189" y="62"/>
                    </a:lnTo>
                    <a:lnTo>
                      <a:pt x="787" y="127"/>
                    </a:lnTo>
                    <a:lnTo>
                      <a:pt x="192" y="14"/>
                    </a:lnTo>
                    <a:lnTo>
                      <a:pt x="68" y="0"/>
                    </a:lnTo>
                    <a:lnTo>
                      <a:pt x="0" y="21"/>
                    </a:lnTo>
                    <a:moveTo>
                      <a:pt x="1421" y="281"/>
                    </a:moveTo>
                    <a:lnTo>
                      <a:pt x="1580" y="296"/>
                    </a:lnTo>
                    <a:lnTo>
                      <a:pt x="1247" y="343"/>
                    </a:lnTo>
                    <a:lnTo>
                      <a:pt x="1066" y="358"/>
                    </a:lnTo>
                    <a:moveTo>
                      <a:pt x="1421" y="281"/>
                    </a:moveTo>
                    <a:lnTo>
                      <a:pt x="1579" y="281"/>
                    </a:lnTo>
                    <a:moveTo>
                      <a:pt x="1589" y="503"/>
                    </a:moveTo>
                    <a:lnTo>
                      <a:pt x="1151" y="382"/>
                    </a:lnTo>
                    <a:moveTo>
                      <a:pt x="1576" y="382"/>
                    </a:moveTo>
                    <a:lnTo>
                      <a:pt x="1151" y="382"/>
                    </a:lnTo>
                    <a:moveTo>
                      <a:pt x="1184" y="514"/>
                    </a:moveTo>
                    <a:lnTo>
                      <a:pt x="1580" y="565"/>
                    </a:lnTo>
                    <a:lnTo>
                      <a:pt x="1478" y="569"/>
                    </a:lnTo>
                    <a:moveTo>
                      <a:pt x="1478" y="569"/>
                    </a:moveTo>
                    <a:lnTo>
                      <a:pt x="1579" y="581"/>
                    </a:lnTo>
                    <a:lnTo>
                      <a:pt x="1395" y="615"/>
                    </a:lnTo>
                    <a:moveTo>
                      <a:pt x="364" y="358"/>
                    </a:moveTo>
                    <a:lnTo>
                      <a:pt x="340" y="347"/>
                    </a:lnTo>
                    <a:moveTo>
                      <a:pt x="364" y="358"/>
                    </a:moveTo>
                    <a:lnTo>
                      <a:pt x="375" y="336"/>
                    </a:lnTo>
                    <a:moveTo>
                      <a:pt x="375" y="336"/>
                    </a:moveTo>
                    <a:lnTo>
                      <a:pt x="340" y="347"/>
                    </a:lnTo>
                    <a:moveTo>
                      <a:pt x="410" y="312"/>
                    </a:moveTo>
                    <a:lnTo>
                      <a:pt x="408" y="311"/>
                    </a:lnTo>
                    <a:moveTo>
                      <a:pt x="416" y="316"/>
                    </a:moveTo>
                    <a:lnTo>
                      <a:pt x="410" y="312"/>
                    </a:lnTo>
                    <a:moveTo>
                      <a:pt x="388" y="312"/>
                    </a:moveTo>
                    <a:lnTo>
                      <a:pt x="388" y="314"/>
                    </a:lnTo>
                    <a:moveTo>
                      <a:pt x="388" y="312"/>
                    </a:moveTo>
                    <a:lnTo>
                      <a:pt x="389" y="312"/>
                    </a:lnTo>
                    <a:moveTo>
                      <a:pt x="388" y="314"/>
                    </a:moveTo>
                    <a:lnTo>
                      <a:pt x="389" y="312"/>
                    </a:lnTo>
                    <a:moveTo>
                      <a:pt x="408" y="311"/>
                    </a:moveTo>
                    <a:lnTo>
                      <a:pt x="388" y="297"/>
                    </a:lnTo>
                    <a:lnTo>
                      <a:pt x="388" y="312"/>
                    </a:lnTo>
                    <a:moveTo>
                      <a:pt x="389" y="312"/>
                    </a:moveTo>
                    <a:lnTo>
                      <a:pt x="396" y="314"/>
                    </a:lnTo>
                    <a:moveTo>
                      <a:pt x="396" y="314"/>
                    </a:moveTo>
                    <a:lnTo>
                      <a:pt x="388" y="314"/>
                    </a:lnTo>
                    <a:moveTo>
                      <a:pt x="396" y="314"/>
                    </a:moveTo>
                    <a:lnTo>
                      <a:pt x="408" y="311"/>
                    </a:lnTo>
                    <a:moveTo>
                      <a:pt x="396" y="314"/>
                    </a:moveTo>
                    <a:lnTo>
                      <a:pt x="410" y="312"/>
                    </a:lnTo>
                    <a:moveTo>
                      <a:pt x="416" y="316"/>
                    </a:moveTo>
                    <a:lnTo>
                      <a:pt x="396" y="314"/>
                    </a:lnTo>
                    <a:moveTo>
                      <a:pt x="375" y="336"/>
                    </a:moveTo>
                    <a:lnTo>
                      <a:pt x="388" y="314"/>
                    </a:lnTo>
                    <a:moveTo>
                      <a:pt x="430" y="326"/>
                    </a:moveTo>
                    <a:lnTo>
                      <a:pt x="375" y="336"/>
                    </a:lnTo>
                    <a:moveTo>
                      <a:pt x="430" y="326"/>
                    </a:moveTo>
                    <a:lnTo>
                      <a:pt x="416" y="316"/>
                    </a:lnTo>
                    <a:moveTo>
                      <a:pt x="512" y="383"/>
                    </a:moveTo>
                    <a:lnTo>
                      <a:pt x="498" y="374"/>
                    </a:lnTo>
                    <a:moveTo>
                      <a:pt x="381" y="433"/>
                    </a:moveTo>
                    <a:lnTo>
                      <a:pt x="378" y="434"/>
                    </a:lnTo>
                    <a:moveTo>
                      <a:pt x="381" y="433"/>
                    </a:moveTo>
                    <a:lnTo>
                      <a:pt x="331" y="418"/>
                    </a:lnTo>
                    <a:moveTo>
                      <a:pt x="378" y="434"/>
                    </a:moveTo>
                    <a:lnTo>
                      <a:pt x="383" y="434"/>
                    </a:lnTo>
                    <a:moveTo>
                      <a:pt x="383" y="434"/>
                    </a:moveTo>
                    <a:lnTo>
                      <a:pt x="381" y="433"/>
                    </a:lnTo>
                    <a:moveTo>
                      <a:pt x="392" y="499"/>
                    </a:moveTo>
                    <a:lnTo>
                      <a:pt x="389" y="500"/>
                    </a:lnTo>
                    <a:moveTo>
                      <a:pt x="392" y="499"/>
                    </a:moveTo>
                    <a:lnTo>
                      <a:pt x="413" y="496"/>
                    </a:lnTo>
                    <a:moveTo>
                      <a:pt x="346" y="576"/>
                    </a:moveTo>
                    <a:lnTo>
                      <a:pt x="332" y="567"/>
                    </a:lnTo>
                    <a:moveTo>
                      <a:pt x="339" y="576"/>
                    </a:moveTo>
                    <a:lnTo>
                      <a:pt x="346" y="576"/>
                    </a:lnTo>
                    <a:moveTo>
                      <a:pt x="391" y="556"/>
                    </a:moveTo>
                    <a:lnTo>
                      <a:pt x="345" y="528"/>
                    </a:lnTo>
                    <a:moveTo>
                      <a:pt x="497" y="532"/>
                    </a:moveTo>
                    <a:lnTo>
                      <a:pt x="389" y="500"/>
                    </a:lnTo>
                    <a:moveTo>
                      <a:pt x="506" y="534"/>
                    </a:moveTo>
                    <a:lnTo>
                      <a:pt x="345" y="528"/>
                    </a:lnTo>
                    <a:moveTo>
                      <a:pt x="506" y="534"/>
                    </a:moveTo>
                    <a:lnTo>
                      <a:pt x="413" y="496"/>
                    </a:lnTo>
                    <a:moveTo>
                      <a:pt x="498" y="374"/>
                    </a:moveTo>
                    <a:lnTo>
                      <a:pt x="392" y="372"/>
                    </a:lnTo>
                    <a:lnTo>
                      <a:pt x="364" y="358"/>
                    </a:lnTo>
                    <a:moveTo>
                      <a:pt x="512" y="383"/>
                    </a:moveTo>
                    <a:lnTo>
                      <a:pt x="381" y="433"/>
                    </a:lnTo>
                    <a:moveTo>
                      <a:pt x="627" y="463"/>
                    </a:moveTo>
                    <a:lnTo>
                      <a:pt x="616" y="456"/>
                    </a:lnTo>
                    <a:moveTo>
                      <a:pt x="593" y="599"/>
                    </a:moveTo>
                    <a:lnTo>
                      <a:pt x="554" y="590"/>
                    </a:lnTo>
                    <a:moveTo>
                      <a:pt x="664" y="555"/>
                    </a:moveTo>
                    <a:lnTo>
                      <a:pt x="591" y="570"/>
                    </a:lnTo>
                    <a:lnTo>
                      <a:pt x="554" y="555"/>
                    </a:lnTo>
                    <a:moveTo>
                      <a:pt x="650" y="589"/>
                    </a:moveTo>
                    <a:lnTo>
                      <a:pt x="637" y="582"/>
                    </a:lnTo>
                    <a:moveTo>
                      <a:pt x="656" y="591"/>
                    </a:moveTo>
                    <a:lnTo>
                      <a:pt x="650" y="589"/>
                    </a:lnTo>
                    <a:moveTo>
                      <a:pt x="713" y="609"/>
                    </a:moveTo>
                    <a:lnTo>
                      <a:pt x="722" y="608"/>
                    </a:lnTo>
                    <a:moveTo>
                      <a:pt x="720" y="555"/>
                    </a:moveTo>
                    <a:lnTo>
                      <a:pt x="731" y="551"/>
                    </a:lnTo>
                    <a:moveTo>
                      <a:pt x="731" y="551"/>
                    </a:moveTo>
                    <a:lnTo>
                      <a:pt x="697" y="548"/>
                    </a:lnTo>
                    <a:moveTo>
                      <a:pt x="656" y="591"/>
                    </a:moveTo>
                    <a:lnTo>
                      <a:pt x="722" y="608"/>
                    </a:lnTo>
                    <a:moveTo>
                      <a:pt x="637" y="582"/>
                    </a:moveTo>
                    <a:lnTo>
                      <a:pt x="720" y="555"/>
                    </a:lnTo>
                    <a:moveTo>
                      <a:pt x="664" y="555"/>
                    </a:moveTo>
                    <a:lnTo>
                      <a:pt x="720" y="555"/>
                    </a:lnTo>
                    <a:moveTo>
                      <a:pt x="697" y="548"/>
                    </a:moveTo>
                    <a:lnTo>
                      <a:pt x="664" y="555"/>
                    </a:lnTo>
                    <a:moveTo>
                      <a:pt x="736" y="541"/>
                    </a:moveTo>
                    <a:lnTo>
                      <a:pt x="697" y="548"/>
                    </a:lnTo>
                    <a:moveTo>
                      <a:pt x="637" y="582"/>
                    </a:moveTo>
                    <a:lnTo>
                      <a:pt x="554" y="590"/>
                    </a:lnTo>
                    <a:moveTo>
                      <a:pt x="736" y="541"/>
                    </a:moveTo>
                    <a:lnTo>
                      <a:pt x="627" y="463"/>
                    </a:lnTo>
                    <a:moveTo>
                      <a:pt x="554" y="555"/>
                    </a:moveTo>
                    <a:lnTo>
                      <a:pt x="664" y="555"/>
                    </a:lnTo>
                    <a:moveTo>
                      <a:pt x="593" y="599"/>
                    </a:moveTo>
                    <a:lnTo>
                      <a:pt x="637" y="582"/>
                    </a:lnTo>
                    <a:moveTo>
                      <a:pt x="627" y="463"/>
                    </a:moveTo>
                    <a:lnTo>
                      <a:pt x="654" y="459"/>
                    </a:lnTo>
                    <a:moveTo>
                      <a:pt x="616" y="456"/>
                    </a:moveTo>
                    <a:lnTo>
                      <a:pt x="654" y="459"/>
                    </a:lnTo>
                    <a:moveTo>
                      <a:pt x="697" y="548"/>
                    </a:moveTo>
                    <a:lnTo>
                      <a:pt x="506" y="534"/>
                    </a:lnTo>
                    <a:moveTo>
                      <a:pt x="554" y="555"/>
                    </a:moveTo>
                    <a:lnTo>
                      <a:pt x="506" y="534"/>
                    </a:lnTo>
                    <a:moveTo>
                      <a:pt x="391" y="556"/>
                    </a:moveTo>
                    <a:lnTo>
                      <a:pt x="554" y="590"/>
                    </a:lnTo>
                    <a:moveTo>
                      <a:pt x="413" y="496"/>
                    </a:moveTo>
                    <a:lnTo>
                      <a:pt x="627" y="463"/>
                    </a:lnTo>
                    <a:moveTo>
                      <a:pt x="401" y="555"/>
                    </a:moveTo>
                    <a:lnTo>
                      <a:pt x="554" y="555"/>
                    </a:lnTo>
                    <a:moveTo>
                      <a:pt x="383" y="434"/>
                    </a:moveTo>
                    <a:lnTo>
                      <a:pt x="616" y="456"/>
                    </a:lnTo>
                    <a:moveTo>
                      <a:pt x="331" y="418"/>
                    </a:moveTo>
                    <a:lnTo>
                      <a:pt x="364" y="358"/>
                    </a:lnTo>
                    <a:moveTo>
                      <a:pt x="498" y="374"/>
                    </a:moveTo>
                    <a:lnTo>
                      <a:pt x="430" y="326"/>
                    </a:lnTo>
                    <a:moveTo>
                      <a:pt x="603" y="349"/>
                    </a:moveTo>
                    <a:lnTo>
                      <a:pt x="535" y="374"/>
                    </a:lnTo>
                    <a:moveTo>
                      <a:pt x="535" y="374"/>
                    </a:moveTo>
                    <a:lnTo>
                      <a:pt x="498" y="374"/>
                    </a:lnTo>
                    <a:moveTo>
                      <a:pt x="603" y="349"/>
                    </a:moveTo>
                    <a:lnTo>
                      <a:pt x="416" y="316"/>
                    </a:lnTo>
                    <a:moveTo>
                      <a:pt x="535" y="374"/>
                    </a:moveTo>
                    <a:lnTo>
                      <a:pt x="512" y="383"/>
                    </a:lnTo>
                    <a:moveTo>
                      <a:pt x="616" y="456"/>
                    </a:moveTo>
                    <a:lnTo>
                      <a:pt x="512" y="383"/>
                    </a:lnTo>
                    <a:moveTo>
                      <a:pt x="858" y="466"/>
                    </a:moveTo>
                    <a:lnTo>
                      <a:pt x="868" y="465"/>
                    </a:lnTo>
                    <a:moveTo>
                      <a:pt x="793" y="382"/>
                    </a:moveTo>
                    <a:lnTo>
                      <a:pt x="774" y="378"/>
                    </a:lnTo>
                    <a:moveTo>
                      <a:pt x="741" y="605"/>
                    </a:moveTo>
                    <a:lnTo>
                      <a:pt x="792" y="599"/>
                    </a:lnTo>
                    <a:moveTo>
                      <a:pt x="788" y="555"/>
                    </a:moveTo>
                    <a:lnTo>
                      <a:pt x="753" y="552"/>
                    </a:lnTo>
                    <a:moveTo>
                      <a:pt x="756" y="555"/>
                    </a:moveTo>
                    <a:lnTo>
                      <a:pt x="753" y="552"/>
                    </a:lnTo>
                    <a:moveTo>
                      <a:pt x="753" y="552"/>
                    </a:moveTo>
                    <a:lnTo>
                      <a:pt x="744" y="546"/>
                    </a:lnTo>
                    <a:moveTo>
                      <a:pt x="756" y="555"/>
                    </a:moveTo>
                    <a:lnTo>
                      <a:pt x="788" y="555"/>
                    </a:lnTo>
                    <a:moveTo>
                      <a:pt x="882" y="560"/>
                    </a:moveTo>
                    <a:lnTo>
                      <a:pt x="785" y="575"/>
                    </a:lnTo>
                    <a:lnTo>
                      <a:pt x="756" y="555"/>
                    </a:lnTo>
                    <a:moveTo>
                      <a:pt x="744" y="546"/>
                    </a:moveTo>
                    <a:lnTo>
                      <a:pt x="792" y="529"/>
                    </a:lnTo>
                    <a:moveTo>
                      <a:pt x="788" y="439"/>
                    </a:moveTo>
                    <a:lnTo>
                      <a:pt x="858" y="466"/>
                    </a:lnTo>
                    <a:moveTo>
                      <a:pt x="654" y="459"/>
                    </a:moveTo>
                    <a:lnTo>
                      <a:pt x="782" y="472"/>
                    </a:lnTo>
                    <a:lnTo>
                      <a:pt x="858" y="466"/>
                    </a:lnTo>
                    <a:moveTo>
                      <a:pt x="788" y="555"/>
                    </a:moveTo>
                    <a:lnTo>
                      <a:pt x="882" y="560"/>
                    </a:lnTo>
                    <a:moveTo>
                      <a:pt x="788" y="439"/>
                    </a:moveTo>
                    <a:lnTo>
                      <a:pt x="868" y="465"/>
                    </a:lnTo>
                    <a:moveTo>
                      <a:pt x="1006" y="520"/>
                    </a:moveTo>
                    <a:lnTo>
                      <a:pt x="1041" y="519"/>
                    </a:lnTo>
                    <a:moveTo>
                      <a:pt x="1075" y="530"/>
                    </a:moveTo>
                    <a:lnTo>
                      <a:pt x="1045" y="536"/>
                    </a:lnTo>
                    <a:moveTo>
                      <a:pt x="1121" y="563"/>
                    </a:moveTo>
                    <a:lnTo>
                      <a:pt x="1142" y="552"/>
                    </a:lnTo>
                    <a:moveTo>
                      <a:pt x="1102" y="574"/>
                    </a:moveTo>
                    <a:lnTo>
                      <a:pt x="1121" y="563"/>
                    </a:lnTo>
                    <a:moveTo>
                      <a:pt x="1045" y="536"/>
                    </a:moveTo>
                    <a:lnTo>
                      <a:pt x="1121" y="563"/>
                    </a:lnTo>
                    <a:moveTo>
                      <a:pt x="1075" y="530"/>
                    </a:moveTo>
                    <a:lnTo>
                      <a:pt x="1142" y="552"/>
                    </a:lnTo>
                    <a:moveTo>
                      <a:pt x="1078" y="588"/>
                    </a:moveTo>
                    <a:lnTo>
                      <a:pt x="1102" y="574"/>
                    </a:lnTo>
                    <a:moveTo>
                      <a:pt x="1041" y="519"/>
                    </a:moveTo>
                    <a:lnTo>
                      <a:pt x="1075" y="530"/>
                    </a:lnTo>
                    <a:moveTo>
                      <a:pt x="1006" y="520"/>
                    </a:moveTo>
                    <a:lnTo>
                      <a:pt x="1045" y="536"/>
                    </a:lnTo>
                    <a:moveTo>
                      <a:pt x="1074" y="236"/>
                    </a:moveTo>
                    <a:lnTo>
                      <a:pt x="783" y="177"/>
                    </a:lnTo>
                    <a:lnTo>
                      <a:pt x="197" y="232"/>
                    </a:lnTo>
                    <a:lnTo>
                      <a:pt x="64" y="146"/>
                    </a:lnTo>
                    <a:lnTo>
                      <a:pt x="7" y="212"/>
                    </a:lnTo>
                    <a:moveTo>
                      <a:pt x="1066" y="358"/>
                    </a:moveTo>
                    <a:lnTo>
                      <a:pt x="793" y="382"/>
                    </a:lnTo>
                    <a:moveTo>
                      <a:pt x="1066" y="358"/>
                    </a:moveTo>
                    <a:lnTo>
                      <a:pt x="784" y="281"/>
                    </a:lnTo>
                    <a:moveTo>
                      <a:pt x="882" y="560"/>
                    </a:moveTo>
                    <a:lnTo>
                      <a:pt x="1102" y="574"/>
                    </a:lnTo>
                    <a:moveTo>
                      <a:pt x="792" y="599"/>
                    </a:moveTo>
                    <a:lnTo>
                      <a:pt x="1078" y="588"/>
                    </a:lnTo>
                    <a:moveTo>
                      <a:pt x="1045" y="536"/>
                    </a:moveTo>
                    <a:lnTo>
                      <a:pt x="882" y="560"/>
                    </a:lnTo>
                    <a:moveTo>
                      <a:pt x="792" y="529"/>
                    </a:moveTo>
                    <a:lnTo>
                      <a:pt x="1006" y="520"/>
                    </a:lnTo>
                    <a:moveTo>
                      <a:pt x="858" y="466"/>
                    </a:moveTo>
                    <a:lnTo>
                      <a:pt x="1006" y="520"/>
                    </a:lnTo>
                    <a:moveTo>
                      <a:pt x="868" y="465"/>
                    </a:moveTo>
                    <a:lnTo>
                      <a:pt x="1041" y="519"/>
                    </a:lnTo>
                    <a:moveTo>
                      <a:pt x="722" y="608"/>
                    </a:moveTo>
                    <a:lnTo>
                      <a:pt x="741" y="605"/>
                    </a:lnTo>
                    <a:moveTo>
                      <a:pt x="753" y="552"/>
                    </a:moveTo>
                    <a:lnTo>
                      <a:pt x="731" y="551"/>
                    </a:lnTo>
                    <a:moveTo>
                      <a:pt x="731" y="551"/>
                    </a:moveTo>
                    <a:lnTo>
                      <a:pt x="744" y="546"/>
                    </a:lnTo>
                    <a:moveTo>
                      <a:pt x="792" y="529"/>
                    </a:moveTo>
                    <a:lnTo>
                      <a:pt x="736" y="541"/>
                    </a:lnTo>
                    <a:moveTo>
                      <a:pt x="744" y="546"/>
                    </a:moveTo>
                    <a:lnTo>
                      <a:pt x="736" y="541"/>
                    </a:lnTo>
                    <a:moveTo>
                      <a:pt x="784" y="281"/>
                    </a:moveTo>
                    <a:lnTo>
                      <a:pt x="603" y="349"/>
                    </a:lnTo>
                    <a:moveTo>
                      <a:pt x="774" y="378"/>
                    </a:moveTo>
                    <a:lnTo>
                      <a:pt x="603" y="349"/>
                    </a:lnTo>
                    <a:moveTo>
                      <a:pt x="774" y="378"/>
                    </a:moveTo>
                    <a:lnTo>
                      <a:pt x="535" y="374"/>
                    </a:lnTo>
                    <a:moveTo>
                      <a:pt x="410" y="312"/>
                    </a:moveTo>
                    <a:lnTo>
                      <a:pt x="784" y="281"/>
                    </a:lnTo>
                    <a:moveTo>
                      <a:pt x="408" y="311"/>
                    </a:moveTo>
                    <a:lnTo>
                      <a:pt x="1074" y="236"/>
                    </a:lnTo>
                    <a:moveTo>
                      <a:pt x="720" y="555"/>
                    </a:moveTo>
                    <a:lnTo>
                      <a:pt x="756" y="555"/>
                    </a:lnTo>
                    <a:moveTo>
                      <a:pt x="654" y="459"/>
                    </a:moveTo>
                    <a:lnTo>
                      <a:pt x="788" y="439"/>
                    </a:lnTo>
                    <a:moveTo>
                      <a:pt x="650" y="589"/>
                    </a:moveTo>
                    <a:lnTo>
                      <a:pt x="792" y="599"/>
                    </a:lnTo>
                    <a:moveTo>
                      <a:pt x="1092" y="703"/>
                    </a:moveTo>
                    <a:lnTo>
                      <a:pt x="1115" y="712"/>
                    </a:lnTo>
                    <a:moveTo>
                      <a:pt x="941" y="662"/>
                    </a:moveTo>
                    <a:lnTo>
                      <a:pt x="954" y="656"/>
                    </a:lnTo>
                    <a:moveTo>
                      <a:pt x="954" y="655"/>
                    </a:moveTo>
                    <a:lnTo>
                      <a:pt x="955" y="655"/>
                    </a:lnTo>
                    <a:moveTo>
                      <a:pt x="954" y="656"/>
                    </a:moveTo>
                    <a:lnTo>
                      <a:pt x="955" y="655"/>
                    </a:lnTo>
                    <a:moveTo>
                      <a:pt x="954" y="655"/>
                    </a:moveTo>
                    <a:lnTo>
                      <a:pt x="954" y="656"/>
                    </a:lnTo>
                    <a:moveTo>
                      <a:pt x="955" y="655"/>
                    </a:moveTo>
                    <a:lnTo>
                      <a:pt x="998" y="632"/>
                    </a:lnTo>
                    <a:moveTo>
                      <a:pt x="941" y="662"/>
                    </a:moveTo>
                    <a:lnTo>
                      <a:pt x="1092" y="703"/>
                    </a:lnTo>
                    <a:moveTo>
                      <a:pt x="954" y="656"/>
                    </a:moveTo>
                    <a:lnTo>
                      <a:pt x="1092" y="703"/>
                    </a:lnTo>
                    <a:moveTo>
                      <a:pt x="885" y="655"/>
                    </a:moveTo>
                    <a:lnTo>
                      <a:pt x="913" y="655"/>
                    </a:lnTo>
                    <a:moveTo>
                      <a:pt x="745" y="633"/>
                    </a:moveTo>
                    <a:lnTo>
                      <a:pt x="737" y="631"/>
                    </a:lnTo>
                    <a:moveTo>
                      <a:pt x="737" y="631"/>
                    </a:moveTo>
                    <a:lnTo>
                      <a:pt x="741" y="631"/>
                    </a:lnTo>
                    <a:moveTo>
                      <a:pt x="885" y="655"/>
                    </a:moveTo>
                    <a:lnTo>
                      <a:pt x="794" y="655"/>
                    </a:lnTo>
                    <a:lnTo>
                      <a:pt x="745" y="633"/>
                    </a:lnTo>
                    <a:moveTo>
                      <a:pt x="745" y="633"/>
                    </a:moveTo>
                    <a:lnTo>
                      <a:pt x="741" y="631"/>
                    </a:lnTo>
                    <a:moveTo>
                      <a:pt x="741" y="631"/>
                    </a:moveTo>
                    <a:lnTo>
                      <a:pt x="774" y="626"/>
                    </a:lnTo>
                    <a:moveTo>
                      <a:pt x="774" y="626"/>
                    </a:moveTo>
                    <a:lnTo>
                      <a:pt x="793" y="623"/>
                    </a:lnTo>
                    <a:moveTo>
                      <a:pt x="686" y="717"/>
                    </a:moveTo>
                    <a:lnTo>
                      <a:pt x="788" y="705"/>
                    </a:lnTo>
                    <a:lnTo>
                      <a:pt x="831" y="723"/>
                    </a:lnTo>
                    <a:moveTo>
                      <a:pt x="793" y="623"/>
                    </a:moveTo>
                    <a:lnTo>
                      <a:pt x="913" y="655"/>
                    </a:lnTo>
                    <a:moveTo>
                      <a:pt x="610" y="694"/>
                    </a:moveTo>
                    <a:lnTo>
                      <a:pt x="797" y="673"/>
                    </a:lnTo>
                    <a:lnTo>
                      <a:pt x="897" y="688"/>
                    </a:lnTo>
                    <a:moveTo>
                      <a:pt x="793" y="623"/>
                    </a:moveTo>
                    <a:lnTo>
                      <a:pt x="869" y="626"/>
                    </a:lnTo>
                    <a:moveTo>
                      <a:pt x="774" y="626"/>
                    </a:moveTo>
                    <a:lnTo>
                      <a:pt x="885" y="655"/>
                    </a:lnTo>
                    <a:moveTo>
                      <a:pt x="831" y="723"/>
                    </a:moveTo>
                    <a:lnTo>
                      <a:pt x="897" y="688"/>
                    </a:lnTo>
                    <a:moveTo>
                      <a:pt x="787" y="749"/>
                    </a:moveTo>
                    <a:lnTo>
                      <a:pt x="831" y="723"/>
                    </a:lnTo>
                    <a:moveTo>
                      <a:pt x="869" y="626"/>
                    </a:moveTo>
                    <a:lnTo>
                      <a:pt x="998" y="632"/>
                    </a:lnTo>
                    <a:moveTo>
                      <a:pt x="869" y="626"/>
                    </a:moveTo>
                    <a:lnTo>
                      <a:pt x="954" y="655"/>
                    </a:lnTo>
                    <a:moveTo>
                      <a:pt x="897" y="688"/>
                    </a:moveTo>
                    <a:lnTo>
                      <a:pt x="1115" y="712"/>
                    </a:lnTo>
                    <a:moveTo>
                      <a:pt x="897" y="688"/>
                    </a:moveTo>
                    <a:lnTo>
                      <a:pt x="941" y="662"/>
                    </a:lnTo>
                    <a:moveTo>
                      <a:pt x="913" y="655"/>
                    </a:moveTo>
                    <a:lnTo>
                      <a:pt x="954" y="655"/>
                    </a:lnTo>
                    <a:moveTo>
                      <a:pt x="913" y="655"/>
                    </a:moveTo>
                    <a:lnTo>
                      <a:pt x="941" y="662"/>
                    </a:lnTo>
                    <a:moveTo>
                      <a:pt x="774" y="794"/>
                    </a:moveTo>
                    <a:lnTo>
                      <a:pt x="988" y="789"/>
                    </a:lnTo>
                    <a:moveTo>
                      <a:pt x="831" y="723"/>
                    </a:moveTo>
                    <a:lnTo>
                      <a:pt x="988" y="789"/>
                    </a:lnTo>
                    <a:moveTo>
                      <a:pt x="668" y="615"/>
                    </a:moveTo>
                    <a:lnTo>
                      <a:pt x="699" y="612"/>
                    </a:lnTo>
                    <a:moveTo>
                      <a:pt x="667" y="719"/>
                    </a:moveTo>
                    <a:lnTo>
                      <a:pt x="686" y="717"/>
                    </a:lnTo>
                    <a:moveTo>
                      <a:pt x="560" y="700"/>
                    </a:moveTo>
                    <a:lnTo>
                      <a:pt x="578" y="699"/>
                    </a:lnTo>
                    <a:moveTo>
                      <a:pt x="578" y="699"/>
                    </a:moveTo>
                    <a:lnTo>
                      <a:pt x="610" y="694"/>
                    </a:lnTo>
                    <a:moveTo>
                      <a:pt x="560" y="700"/>
                    </a:moveTo>
                    <a:lnTo>
                      <a:pt x="617" y="726"/>
                    </a:lnTo>
                    <a:moveTo>
                      <a:pt x="578" y="699"/>
                    </a:moveTo>
                    <a:lnTo>
                      <a:pt x="667" y="719"/>
                    </a:lnTo>
                    <a:moveTo>
                      <a:pt x="617" y="726"/>
                    </a:moveTo>
                    <a:lnTo>
                      <a:pt x="667" y="719"/>
                    </a:lnTo>
                    <a:moveTo>
                      <a:pt x="617" y="726"/>
                    </a:moveTo>
                    <a:lnTo>
                      <a:pt x="687" y="756"/>
                    </a:lnTo>
                    <a:moveTo>
                      <a:pt x="610" y="694"/>
                    </a:moveTo>
                    <a:lnTo>
                      <a:pt x="686" y="717"/>
                    </a:lnTo>
                    <a:moveTo>
                      <a:pt x="489" y="669"/>
                    </a:moveTo>
                    <a:lnTo>
                      <a:pt x="491" y="669"/>
                    </a:lnTo>
                    <a:moveTo>
                      <a:pt x="491" y="669"/>
                    </a:moveTo>
                    <a:lnTo>
                      <a:pt x="515" y="665"/>
                    </a:lnTo>
                    <a:moveTo>
                      <a:pt x="444" y="652"/>
                    </a:moveTo>
                    <a:lnTo>
                      <a:pt x="455" y="647"/>
                    </a:lnTo>
                    <a:moveTo>
                      <a:pt x="455" y="647"/>
                    </a:moveTo>
                    <a:lnTo>
                      <a:pt x="455" y="647"/>
                    </a:lnTo>
                    <a:moveTo>
                      <a:pt x="407" y="665"/>
                    </a:moveTo>
                    <a:lnTo>
                      <a:pt x="444" y="666"/>
                    </a:lnTo>
                    <a:lnTo>
                      <a:pt x="468" y="673"/>
                    </a:lnTo>
                    <a:moveTo>
                      <a:pt x="455" y="647"/>
                    </a:moveTo>
                    <a:lnTo>
                      <a:pt x="473" y="641"/>
                    </a:lnTo>
                    <a:moveTo>
                      <a:pt x="468" y="673"/>
                    </a:moveTo>
                    <a:lnTo>
                      <a:pt x="531" y="688"/>
                    </a:lnTo>
                    <a:moveTo>
                      <a:pt x="491" y="669"/>
                    </a:moveTo>
                    <a:lnTo>
                      <a:pt x="531" y="688"/>
                    </a:lnTo>
                    <a:moveTo>
                      <a:pt x="468" y="673"/>
                    </a:moveTo>
                    <a:lnTo>
                      <a:pt x="489" y="669"/>
                    </a:lnTo>
                    <a:moveTo>
                      <a:pt x="444" y="652"/>
                    </a:moveTo>
                    <a:lnTo>
                      <a:pt x="489" y="669"/>
                    </a:lnTo>
                    <a:moveTo>
                      <a:pt x="455" y="647"/>
                    </a:moveTo>
                    <a:lnTo>
                      <a:pt x="515" y="665"/>
                    </a:lnTo>
                    <a:moveTo>
                      <a:pt x="398" y="667"/>
                    </a:moveTo>
                    <a:lnTo>
                      <a:pt x="407" y="665"/>
                    </a:lnTo>
                    <a:moveTo>
                      <a:pt x="398" y="667"/>
                    </a:moveTo>
                    <a:lnTo>
                      <a:pt x="397" y="648"/>
                    </a:lnTo>
                    <a:moveTo>
                      <a:pt x="397" y="648"/>
                    </a:moveTo>
                    <a:lnTo>
                      <a:pt x="394" y="629"/>
                    </a:lnTo>
                    <a:moveTo>
                      <a:pt x="384" y="656"/>
                    </a:moveTo>
                    <a:lnTo>
                      <a:pt x="398" y="667"/>
                    </a:lnTo>
                    <a:moveTo>
                      <a:pt x="394" y="629"/>
                    </a:moveTo>
                    <a:lnTo>
                      <a:pt x="392" y="612"/>
                    </a:lnTo>
                    <a:lnTo>
                      <a:pt x="346" y="576"/>
                    </a:lnTo>
                    <a:moveTo>
                      <a:pt x="336" y="732"/>
                    </a:moveTo>
                    <a:lnTo>
                      <a:pt x="330" y="730"/>
                    </a:lnTo>
                    <a:moveTo>
                      <a:pt x="339" y="728"/>
                    </a:moveTo>
                    <a:lnTo>
                      <a:pt x="336" y="732"/>
                    </a:lnTo>
                    <a:moveTo>
                      <a:pt x="356" y="713"/>
                    </a:moveTo>
                    <a:lnTo>
                      <a:pt x="339" y="728"/>
                    </a:lnTo>
                    <a:moveTo>
                      <a:pt x="356" y="713"/>
                    </a:moveTo>
                    <a:lnTo>
                      <a:pt x="356" y="713"/>
                    </a:lnTo>
                    <a:moveTo>
                      <a:pt x="391" y="684"/>
                    </a:moveTo>
                    <a:lnTo>
                      <a:pt x="379" y="680"/>
                    </a:lnTo>
                    <a:moveTo>
                      <a:pt x="396" y="684"/>
                    </a:moveTo>
                    <a:lnTo>
                      <a:pt x="379" y="680"/>
                    </a:lnTo>
                    <a:moveTo>
                      <a:pt x="391" y="684"/>
                    </a:moveTo>
                    <a:lnTo>
                      <a:pt x="396" y="684"/>
                    </a:lnTo>
                    <a:moveTo>
                      <a:pt x="340" y="618"/>
                    </a:moveTo>
                    <a:lnTo>
                      <a:pt x="384" y="656"/>
                    </a:lnTo>
                    <a:moveTo>
                      <a:pt x="340" y="618"/>
                    </a:moveTo>
                    <a:lnTo>
                      <a:pt x="394" y="629"/>
                    </a:lnTo>
                    <a:moveTo>
                      <a:pt x="379" y="680"/>
                    </a:moveTo>
                    <a:lnTo>
                      <a:pt x="345" y="670"/>
                    </a:lnTo>
                    <a:moveTo>
                      <a:pt x="391" y="684"/>
                    </a:moveTo>
                    <a:lnTo>
                      <a:pt x="356" y="713"/>
                    </a:lnTo>
                    <a:moveTo>
                      <a:pt x="356" y="713"/>
                    </a:moveTo>
                    <a:lnTo>
                      <a:pt x="388" y="721"/>
                    </a:lnTo>
                    <a:lnTo>
                      <a:pt x="560" y="700"/>
                    </a:lnTo>
                    <a:moveTo>
                      <a:pt x="486" y="741"/>
                    </a:moveTo>
                    <a:lnTo>
                      <a:pt x="487" y="741"/>
                    </a:lnTo>
                    <a:moveTo>
                      <a:pt x="407" y="665"/>
                    </a:moveTo>
                    <a:lnTo>
                      <a:pt x="444" y="652"/>
                    </a:lnTo>
                    <a:moveTo>
                      <a:pt x="455" y="647"/>
                    </a:moveTo>
                    <a:lnTo>
                      <a:pt x="397" y="648"/>
                    </a:lnTo>
                    <a:moveTo>
                      <a:pt x="396" y="684"/>
                    </a:moveTo>
                    <a:lnTo>
                      <a:pt x="468" y="673"/>
                    </a:lnTo>
                    <a:moveTo>
                      <a:pt x="339" y="728"/>
                    </a:moveTo>
                    <a:lnTo>
                      <a:pt x="486" y="741"/>
                    </a:lnTo>
                    <a:moveTo>
                      <a:pt x="339" y="728"/>
                    </a:moveTo>
                    <a:lnTo>
                      <a:pt x="392" y="752"/>
                    </a:lnTo>
                    <a:lnTo>
                      <a:pt x="486" y="741"/>
                    </a:lnTo>
                    <a:moveTo>
                      <a:pt x="394" y="629"/>
                    </a:moveTo>
                    <a:lnTo>
                      <a:pt x="455" y="647"/>
                    </a:lnTo>
                    <a:moveTo>
                      <a:pt x="421" y="861"/>
                    </a:moveTo>
                    <a:lnTo>
                      <a:pt x="407" y="865"/>
                    </a:lnTo>
                    <a:moveTo>
                      <a:pt x="473" y="641"/>
                    </a:moveTo>
                    <a:lnTo>
                      <a:pt x="668" y="615"/>
                    </a:lnTo>
                    <a:moveTo>
                      <a:pt x="531" y="688"/>
                    </a:moveTo>
                    <a:lnTo>
                      <a:pt x="578" y="699"/>
                    </a:lnTo>
                    <a:moveTo>
                      <a:pt x="531" y="688"/>
                    </a:moveTo>
                    <a:lnTo>
                      <a:pt x="560" y="700"/>
                    </a:lnTo>
                    <a:moveTo>
                      <a:pt x="487" y="741"/>
                    </a:moveTo>
                    <a:lnTo>
                      <a:pt x="687" y="756"/>
                    </a:lnTo>
                    <a:moveTo>
                      <a:pt x="487" y="741"/>
                    </a:moveTo>
                    <a:lnTo>
                      <a:pt x="617" y="726"/>
                    </a:lnTo>
                    <a:moveTo>
                      <a:pt x="515" y="665"/>
                    </a:moveTo>
                    <a:lnTo>
                      <a:pt x="610" y="694"/>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2" name="Freeform 46">
                <a:extLst>
                  <a:ext uri="{FF2B5EF4-FFF2-40B4-BE49-F238E27FC236}">
                    <a16:creationId xmlns:a16="http://schemas.microsoft.com/office/drawing/2014/main" id="{A73A426A-762C-4BF6-A235-80E64EE30862}"/>
                  </a:ext>
                </a:extLst>
              </p:cNvPr>
              <p:cNvSpPr>
                <a:spLocks noEditPoints="1"/>
              </p:cNvSpPr>
              <p:nvPr/>
            </p:nvSpPr>
            <p:spPr bwMode="auto">
              <a:xfrm>
                <a:off x="8291513" y="2416176"/>
                <a:ext cx="2525713" cy="1143000"/>
              </a:xfrm>
              <a:custGeom>
                <a:avLst/>
                <a:gdLst>
                  <a:gd name="T0" fmla="*/ 782 w 1591"/>
                  <a:gd name="T1" fmla="*/ 598 h 720"/>
                  <a:gd name="T2" fmla="*/ 782 w 1591"/>
                  <a:gd name="T3" fmla="*/ 598 h 720"/>
                  <a:gd name="T4" fmla="*/ 694 w 1591"/>
                  <a:gd name="T5" fmla="*/ 521 h 720"/>
                  <a:gd name="T6" fmla="*/ 1258 w 1591"/>
                  <a:gd name="T7" fmla="*/ 446 h 720"/>
                  <a:gd name="T8" fmla="*/ 1588 w 1591"/>
                  <a:gd name="T9" fmla="*/ 461 h 720"/>
                  <a:gd name="T10" fmla="*/ 1588 w 1591"/>
                  <a:gd name="T11" fmla="*/ 662 h 720"/>
                  <a:gd name="T12" fmla="*/ 749 w 1591"/>
                  <a:gd name="T13" fmla="*/ 409 h 720"/>
                  <a:gd name="T14" fmla="*/ 562 w 1591"/>
                  <a:gd name="T15" fmla="*/ 394 h 720"/>
                  <a:gd name="T16" fmla="*/ 782 w 1591"/>
                  <a:gd name="T17" fmla="*/ 430 h 720"/>
                  <a:gd name="T18" fmla="*/ 1159 w 1591"/>
                  <a:gd name="T19" fmla="*/ 186 h 720"/>
                  <a:gd name="T20" fmla="*/ 1258 w 1591"/>
                  <a:gd name="T21" fmla="*/ 446 h 720"/>
                  <a:gd name="T22" fmla="*/ 1110 w 1591"/>
                  <a:gd name="T23" fmla="*/ 378 h 720"/>
                  <a:gd name="T24" fmla="*/ 1181 w 1591"/>
                  <a:gd name="T25" fmla="*/ 365 h 720"/>
                  <a:gd name="T26" fmla="*/ 1123 w 1591"/>
                  <a:gd name="T27" fmla="*/ 516 h 720"/>
                  <a:gd name="T28" fmla="*/ 166 w 1591"/>
                  <a:gd name="T29" fmla="*/ 96 h 720"/>
                  <a:gd name="T30" fmla="*/ 200 w 1591"/>
                  <a:gd name="T31" fmla="*/ 78 h 720"/>
                  <a:gd name="T32" fmla="*/ 49 w 1591"/>
                  <a:gd name="T33" fmla="*/ 91 h 720"/>
                  <a:gd name="T34" fmla="*/ 33 w 1591"/>
                  <a:gd name="T35" fmla="*/ 55 h 720"/>
                  <a:gd name="T36" fmla="*/ 33 w 1591"/>
                  <a:gd name="T37" fmla="*/ 55 h 720"/>
                  <a:gd name="T38" fmla="*/ 68 w 1591"/>
                  <a:gd name="T39" fmla="*/ 147 h 720"/>
                  <a:gd name="T40" fmla="*/ 72 w 1591"/>
                  <a:gd name="T41" fmla="*/ 142 h 720"/>
                  <a:gd name="T42" fmla="*/ 101 w 1591"/>
                  <a:gd name="T43" fmla="*/ 128 h 720"/>
                  <a:gd name="T44" fmla="*/ 101 w 1591"/>
                  <a:gd name="T45" fmla="*/ 128 h 720"/>
                  <a:gd name="T46" fmla="*/ 20 w 1591"/>
                  <a:gd name="T47" fmla="*/ 125 h 720"/>
                  <a:gd name="T48" fmla="*/ 120 w 1591"/>
                  <a:gd name="T49" fmla="*/ 63 h 720"/>
                  <a:gd name="T50" fmla="*/ 114 w 1591"/>
                  <a:gd name="T51" fmla="*/ 222 h 720"/>
                  <a:gd name="T52" fmla="*/ 114 w 1591"/>
                  <a:gd name="T53" fmla="*/ 222 h 720"/>
                  <a:gd name="T54" fmla="*/ 106 w 1591"/>
                  <a:gd name="T55" fmla="*/ 191 h 720"/>
                  <a:gd name="T56" fmla="*/ 53 w 1591"/>
                  <a:gd name="T57" fmla="*/ 178 h 720"/>
                  <a:gd name="T58" fmla="*/ 76 w 1591"/>
                  <a:gd name="T59" fmla="*/ 195 h 720"/>
                  <a:gd name="T60" fmla="*/ 24 w 1591"/>
                  <a:gd name="T61" fmla="*/ 324 h 720"/>
                  <a:gd name="T62" fmla="*/ 82 w 1591"/>
                  <a:gd name="T63" fmla="*/ 334 h 720"/>
                  <a:gd name="T64" fmla="*/ 108 w 1591"/>
                  <a:gd name="T65" fmla="*/ 348 h 720"/>
                  <a:gd name="T66" fmla="*/ 60 w 1591"/>
                  <a:gd name="T67" fmla="*/ 307 h 720"/>
                  <a:gd name="T68" fmla="*/ 32 w 1591"/>
                  <a:gd name="T69" fmla="*/ 374 h 720"/>
                  <a:gd name="T70" fmla="*/ 120 w 1591"/>
                  <a:gd name="T71" fmla="*/ 369 h 720"/>
                  <a:gd name="T72" fmla="*/ 129 w 1591"/>
                  <a:gd name="T73" fmla="*/ 384 h 720"/>
                  <a:gd name="T74" fmla="*/ 96 w 1591"/>
                  <a:gd name="T75" fmla="*/ 362 h 720"/>
                  <a:gd name="T76" fmla="*/ 113 w 1591"/>
                  <a:gd name="T77" fmla="*/ 299 h 720"/>
                  <a:gd name="T78" fmla="*/ 53 w 1591"/>
                  <a:gd name="T79" fmla="*/ 178 h 720"/>
                  <a:gd name="T80" fmla="*/ 35 w 1591"/>
                  <a:gd name="T81" fmla="*/ 299 h 720"/>
                  <a:gd name="T82" fmla="*/ 46 w 1591"/>
                  <a:gd name="T83" fmla="*/ 173 h 720"/>
                  <a:gd name="T84" fmla="*/ 272 w 1591"/>
                  <a:gd name="T85" fmla="*/ 271 h 720"/>
                  <a:gd name="T86" fmla="*/ 323 w 1591"/>
                  <a:gd name="T87" fmla="*/ 251 h 720"/>
                  <a:gd name="T88" fmla="*/ 324 w 1591"/>
                  <a:gd name="T89" fmla="*/ 248 h 720"/>
                  <a:gd name="T90" fmla="*/ 321 w 1591"/>
                  <a:gd name="T91" fmla="*/ 251 h 720"/>
                  <a:gd name="T92" fmla="*/ 205 w 1591"/>
                  <a:gd name="T93" fmla="*/ 180 h 720"/>
                  <a:gd name="T94" fmla="*/ 192 w 1591"/>
                  <a:gd name="T95" fmla="*/ 181 h 720"/>
                  <a:gd name="T96" fmla="*/ 154 w 1591"/>
                  <a:gd name="T97" fmla="*/ 186 h 720"/>
                  <a:gd name="T98" fmla="*/ 204 w 1591"/>
                  <a:gd name="T99" fmla="*/ 272 h 720"/>
                  <a:gd name="T100" fmla="*/ 162 w 1591"/>
                  <a:gd name="T101" fmla="*/ 285 h 720"/>
                  <a:gd name="T102" fmla="*/ 154 w 1591"/>
                  <a:gd name="T103" fmla="*/ 186 h 720"/>
                  <a:gd name="T104" fmla="*/ 237 w 1591"/>
                  <a:gd name="T105" fmla="*/ 329 h 720"/>
                  <a:gd name="T106" fmla="*/ 147 w 1591"/>
                  <a:gd name="T107" fmla="*/ 304 h 720"/>
                  <a:gd name="T108" fmla="*/ 147 w 1591"/>
                  <a:gd name="T109" fmla="*/ 304 h 720"/>
                  <a:gd name="T110" fmla="*/ 167 w 1591"/>
                  <a:gd name="T111" fmla="*/ 343 h 720"/>
                  <a:gd name="T112" fmla="*/ 163 w 1591"/>
                  <a:gd name="T113" fmla="*/ 347 h 720"/>
                  <a:gd name="T114" fmla="*/ 162 w 1591"/>
                  <a:gd name="T115" fmla="*/ 343 h 720"/>
                  <a:gd name="T116" fmla="*/ 172 w 1591"/>
                  <a:gd name="T117" fmla="*/ 375 h 720"/>
                  <a:gd name="T118" fmla="*/ 170 w 1591"/>
                  <a:gd name="T119" fmla="*/ 366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1" h="720">
                    <a:moveTo>
                      <a:pt x="745" y="435"/>
                    </a:moveTo>
                    <a:lnTo>
                      <a:pt x="676" y="419"/>
                    </a:lnTo>
                    <a:moveTo>
                      <a:pt x="523" y="469"/>
                    </a:moveTo>
                    <a:lnTo>
                      <a:pt x="745" y="435"/>
                    </a:lnTo>
                    <a:moveTo>
                      <a:pt x="248" y="619"/>
                    </a:moveTo>
                    <a:lnTo>
                      <a:pt x="402" y="588"/>
                    </a:lnTo>
                    <a:lnTo>
                      <a:pt x="782" y="598"/>
                    </a:lnTo>
                    <a:moveTo>
                      <a:pt x="675" y="523"/>
                    </a:moveTo>
                    <a:lnTo>
                      <a:pt x="795" y="553"/>
                    </a:lnTo>
                    <a:moveTo>
                      <a:pt x="695" y="560"/>
                    </a:moveTo>
                    <a:lnTo>
                      <a:pt x="793" y="568"/>
                    </a:lnTo>
                    <a:moveTo>
                      <a:pt x="695" y="560"/>
                    </a:moveTo>
                    <a:lnTo>
                      <a:pt x="782" y="598"/>
                    </a:lnTo>
                    <a:moveTo>
                      <a:pt x="782" y="598"/>
                    </a:moveTo>
                    <a:lnTo>
                      <a:pt x="429" y="665"/>
                    </a:lnTo>
                    <a:moveTo>
                      <a:pt x="429" y="665"/>
                    </a:moveTo>
                    <a:lnTo>
                      <a:pt x="795" y="710"/>
                    </a:lnTo>
                    <a:lnTo>
                      <a:pt x="1582" y="720"/>
                    </a:lnTo>
                    <a:moveTo>
                      <a:pt x="749" y="435"/>
                    </a:moveTo>
                    <a:lnTo>
                      <a:pt x="707" y="416"/>
                    </a:lnTo>
                    <a:moveTo>
                      <a:pt x="694" y="521"/>
                    </a:moveTo>
                    <a:lnTo>
                      <a:pt x="795" y="553"/>
                    </a:lnTo>
                    <a:moveTo>
                      <a:pt x="1364" y="427"/>
                    </a:moveTo>
                    <a:lnTo>
                      <a:pt x="1403" y="419"/>
                    </a:lnTo>
                    <a:moveTo>
                      <a:pt x="963" y="459"/>
                    </a:moveTo>
                    <a:lnTo>
                      <a:pt x="1188" y="459"/>
                    </a:lnTo>
                    <a:lnTo>
                      <a:pt x="1258" y="446"/>
                    </a:lnTo>
                    <a:moveTo>
                      <a:pt x="1258" y="446"/>
                    </a:moveTo>
                    <a:lnTo>
                      <a:pt x="1350" y="430"/>
                    </a:lnTo>
                    <a:moveTo>
                      <a:pt x="1350" y="430"/>
                    </a:moveTo>
                    <a:lnTo>
                      <a:pt x="1364" y="427"/>
                    </a:lnTo>
                    <a:moveTo>
                      <a:pt x="1185" y="537"/>
                    </a:moveTo>
                    <a:lnTo>
                      <a:pt x="1587" y="567"/>
                    </a:lnTo>
                    <a:moveTo>
                      <a:pt x="1258" y="446"/>
                    </a:moveTo>
                    <a:lnTo>
                      <a:pt x="1588" y="461"/>
                    </a:lnTo>
                    <a:lnTo>
                      <a:pt x="1350" y="430"/>
                    </a:lnTo>
                    <a:moveTo>
                      <a:pt x="1588" y="451"/>
                    </a:moveTo>
                    <a:lnTo>
                      <a:pt x="1364" y="427"/>
                    </a:lnTo>
                    <a:moveTo>
                      <a:pt x="1586" y="617"/>
                    </a:moveTo>
                    <a:lnTo>
                      <a:pt x="1196" y="671"/>
                    </a:lnTo>
                    <a:moveTo>
                      <a:pt x="1196" y="671"/>
                    </a:moveTo>
                    <a:lnTo>
                      <a:pt x="1588" y="662"/>
                    </a:lnTo>
                    <a:moveTo>
                      <a:pt x="1403" y="419"/>
                    </a:moveTo>
                    <a:lnTo>
                      <a:pt x="1588" y="442"/>
                    </a:lnTo>
                    <a:moveTo>
                      <a:pt x="1185" y="537"/>
                    </a:moveTo>
                    <a:lnTo>
                      <a:pt x="1584" y="578"/>
                    </a:lnTo>
                    <a:lnTo>
                      <a:pt x="996" y="593"/>
                    </a:lnTo>
                    <a:moveTo>
                      <a:pt x="801" y="427"/>
                    </a:moveTo>
                    <a:lnTo>
                      <a:pt x="749" y="409"/>
                    </a:lnTo>
                    <a:moveTo>
                      <a:pt x="707" y="416"/>
                    </a:moveTo>
                    <a:lnTo>
                      <a:pt x="664" y="395"/>
                    </a:lnTo>
                    <a:moveTo>
                      <a:pt x="676" y="419"/>
                    </a:moveTo>
                    <a:lnTo>
                      <a:pt x="601" y="403"/>
                    </a:lnTo>
                    <a:moveTo>
                      <a:pt x="481" y="445"/>
                    </a:moveTo>
                    <a:lnTo>
                      <a:pt x="601" y="403"/>
                    </a:lnTo>
                    <a:moveTo>
                      <a:pt x="562" y="394"/>
                    </a:moveTo>
                    <a:lnTo>
                      <a:pt x="402" y="433"/>
                    </a:lnTo>
                    <a:moveTo>
                      <a:pt x="347" y="380"/>
                    </a:moveTo>
                    <a:lnTo>
                      <a:pt x="402" y="433"/>
                    </a:lnTo>
                    <a:moveTo>
                      <a:pt x="1364" y="427"/>
                    </a:moveTo>
                    <a:lnTo>
                      <a:pt x="1191" y="408"/>
                    </a:lnTo>
                    <a:moveTo>
                      <a:pt x="721" y="413"/>
                    </a:moveTo>
                    <a:lnTo>
                      <a:pt x="782" y="430"/>
                    </a:lnTo>
                    <a:moveTo>
                      <a:pt x="996" y="593"/>
                    </a:moveTo>
                    <a:lnTo>
                      <a:pt x="1196" y="671"/>
                    </a:lnTo>
                    <a:moveTo>
                      <a:pt x="1082" y="40"/>
                    </a:moveTo>
                    <a:lnTo>
                      <a:pt x="1188" y="28"/>
                    </a:lnTo>
                    <a:moveTo>
                      <a:pt x="792" y="85"/>
                    </a:moveTo>
                    <a:lnTo>
                      <a:pt x="1429" y="85"/>
                    </a:lnTo>
                    <a:moveTo>
                      <a:pt x="1159" y="186"/>
                    </a:moveTo>
                    <a:lnTo>
                      <a:pt x="1074" y="162"/>
                    </a:lnTo>
                    <a:moveTo>
                      <a:pt x="1159" y="186"/>
                    </a:moveTo>
                    <a:lnTo>
                      <a:pt x="801" y="186"/>
                    </a:lnTo>
                    <a:moveTo>
                      <a:pt x="1196" y="671"/>
                    </a:moveTo>
                    <a:lnTo>
                      <a:pt x="782" y="598"/>
                    </a:lnTo>
                    <a:moveTo>
                      <a:pt x="1006" y="436"/>
                    </a:moveTo>
                    <a:lnTo>
                      <a:pt x="1258" y="446"/>
                    </a:lnTo>
                    <a:moveTo>
                      <a:pt x="1191" y="408"/>
                    </a:moveTo>
                    <a:lnTo>
                      <a:pt x="1350" y="430"/>
                    </a:lnTo>
                    <a:moveTo>
                      <a:pt x="1006" y="436"/>
                    </a:moveTo>
                    <a:lnTo>
                      <a:pt x="1086" y="392"/>
                    </a:lnTo>
                    <a:moveTo>
                      <a:pt x="1086" y="392"/>
                    </a:moveTo>
                    <a:lnTo>
                      <a:pt x="1191" y="408"/>
                    </a:lnTo>
                    <a:moveTo>
                      <a:pt x="1110" y="378"/>
                    </a:moveTo>
                    <a:lnTo>
                      <a:pt x="1168" y="381"/>
                    </a:lnTo>
                    <a:moveTo>
                      <a:pt x="1129" y="367"/>
                    </a:moveTo>
                    <a:lnTo>
                      <a:pt x="1168" y="381"/>
                    </a:lnTo>
                    <a:moveTo>
                      <a:pt x="1049" y="323"/>
                    </a:moveTo>
                    <a:lnTo>
                      <a:pt x="1192" y="318"/>
                    </a:lnTo>
                    <a:moveTo>
                      <a:pt x="1150" y="356"/>
                    </a:moveTo>
                    <a:lnTo>
                      <a:pt x="1181" y="365"/>
                    </a:lnTo>
                    <a:moveTo>
                      <a:pt x="1192" y="318"/>
                    </a:moveTo>
                    <a:lnTo>
                      <a:pt x="1083" y="334"/>
                    </a:lnTo>
                    <a:moveTo>
                      <a:pt x="876" y="269"/>
                    </a:moveTo>
                    <a:lnTo>
                      <a:pt x="1187" y="244"/>
                    </a:lnTo>
                    <a:moveTo>
                      <a:pt x="800" y="403"/>
                    </a:moveTo>
                    <a:lnTo>
                      <a:pt x="877" y="430"/>
                    </a:lnTo>
                    <a:moveTo>
                      <a:pt x="1123" y="516"/>
                    </a:moveTo>
                    <a:lnTo>
                      <a:pt x="1185" y="537"/>
                    </a:lnTo>
                    <a:moveTo>
                      <a:pt x="1123" y="516"/>
                    </a:moveTo>
                    <a:lnTo>
                      <a:pt x="1591" y="513"/>
                    </a:lnTo>
                    <a:moveTo>
                      <a:pt x="707" y="416"/>
                    </a:moveTo>
                    <a:lnTo>
                      <a:pt x="721" y="413"/>
                    </a:lnTo>
                    <a:moveTo>
                      <a:pt x="200" y="78"/>
                    </a:moveTo>
                    <a:lnTo>
                      <a:pt x="166" y="96"/>
                    </a:lnTo>
                    <a:moveTo>
                      <a:pt x="287" y="121"/>
                    </a:moveTo>
                    <a:lnTo>
                      <a:pt x="205" y="124"/>
                    </a:lnTo>
                    <a:lnTo>
                      <a:pt x="166" y="96"/>
                    </a:lnTo>
                    <a:moveTo>
                      <a:pt x="333" y="143"/>
                    </a:moveTo>
                    <a:lnTo>
                      <a:pt x="287" y="121"/>
                    </a:lnTo>
                    <a:moveTo>
                      <a:pt x="287" y="121"/>
                    </a:moveTo>
                    <a:lnTo>
                      <a:pt x="200" y="78"/>
                    </a:lnTo>
                    <a:moveTo>
                      <a:pt x="15" y="16"/>
                    </a:moveTo>
                    <a:lnTo>
                      <a:pt x="5" y="26"/>
                    </a:lnTo>
                    <a:moveTo>
                      <a:pt x="15" y="16"/>
                    </a:moveTo>
                    <a:lnTo>
                      <a:pt x="8" y="0"/>
                    </a:lnTo>
                    <a:moveTo>
                      <a:pt x="20" y="125"/>
                    </a:moveTo>
                    <a:lnTo>
                      <a:pt x="3" y="118"/>
                    </a:lnTo>
                    <a:lnTo>
                      <a:pt x="49" y="91"/>
                    </a:lnTo>
                    <a:moveTo>
                      <a:pt x="20" y="125"/>
                    </a:moveTo>
                    <a:lnTo>
                      <a:pt x="0" y="140"/>
                    </a:lnTo>
                    <a:lnTo>
                      <a:pt x="46" y="173"/>
                    </a:lnTo>
                    <a:moveTo>
                      <a:pt x="32" y="54"/>
                    </a:moveTo>
                    <a:lnTo>
                      <a:pt x="37" y="54"/>
                    </a:lnTo>
                    <a:moveTo>
                      <a:pt x="37" y="54"/>
                    </a:moveTo>
                    <a:lnTo>
                      <a:pt x="33" y="55"/>
                    </a:lnTo>
                    <a:moveTo>
                      <a:pt x="37" y="54"/>
                    </a:moveTo>
                    <a:lnTo>
                      <a:pt x="71" y="54"/>
                    </a:lnTo>
                    <a:lnTo>
                      <a:pt x="120" y="63"/>
                    </a:lnTo>
                    <a:moveTo>
                      <a:pt x="33" y="55"/>
                    </a:moveTo>
                    <a:lnTo>
                      <a:pt x="32" y="54"/>
                    </a:lnTo>
                    <a:moveTo>
                      <a:pt x="49" y="91"/>
                    </a:moveTo>
                    <a:lnTo>
                      <a:pt x="33" y="55"/>
                    </a:lnTo>
                    <a:moveTo>
                      <a:pt x="119" y="119"/>
                    </a:moveTo>
                    <a:lnTo>
                      <a:pt x="71" y="77"/>
                    </a:lnTo>
                    <a:lnTo>
                      <a:pt x="49" y="91"/>
                    </a:lnTo>
                    <a:moveTo>
                      <a:pt x="77" y="151"/>
                    </a:moveTo>
                    <a:lnTo>
                      <a:pt x="70" y="148"/>
                    </a:lnTo>
                    <a:moveTo>
                      <a:pt x="70" y="148"/>
                    </a:moveTo>
                    <a:lnTo>
                      <a:pt x="68" y="147"/>
                    </a:lnTo>
                    <a:moveTo>
                      <a:pt x="72" y="142"/>
                    </a:moveTo>
                    <a:lnTo>
                      <a:pt x="70" y="148"/>
                    </a:lnTo>
                    <a:moveTo>
                      <a:pt x="72" y="142"/>
                    </a:moveTo>
                    <a:lnTo>
                      <a:pt x="68" y="147"/>
                    </a:lnTo>
                    <a:moveTo>
                      <a:pt x="77" y="151"/>
                    </a:moveTo>
                    <a:lnTo>
                      <a:pt x="72" y="142"/>
                    </a:lnTo>
                    <a:moveTo>
                      <a:pt x="72" y="142"/>
                    </a:moveTo>
                    <a:lnTo>
                      <a:pt x="53" y="101"/>
                    </a:lnTo>
                    <a:moveTo>
                      <a:pt x="95" y="159"/>
                    </a:moveTo>
                    <a:lnTo>
                      <a:pt x="86" y="135"/>
                    </a:lnTo>
                    <a:moveTo>
                      <a:pt x="101" y="128"/>
                    </a:moveTo>
                    <a:lnTo>
                      <a:pt x="86" y="135"/>
                    </a:lnTo>
                    <a:moveTo>
                      <a:pt x="119" y="119"/>
                    </a:moveTo>
                    <a:lnTo>
                      <a:pt x="101" y="128"/>
                    </a:lnTo>
                    <a:moveTo>
                      <a:pt x="95" y="159"/>
                    </a:moveTo>
                    <a:lnTo>
                      <a:pt x="77" y="151"/>
                    </a:lnTo>
                    <a:moveTo>
                      <a:pt x="86" y="135"/>
                    </a:moveTo>
                    <a:lnTo>
                      <a:pt x="70" y="88"/>
                    </a:lnTo>
                    <a:moveTo>
                      <a:pt x="86" y="135"/>
                    </a:moveTo>
                    <a:lnTo>
                      <a:pt x="72" y="142"/>
                    </a:lnTo>
                    <a:moveTo>
                      <a:pt x="101" y="128"/>
                    </a:moveTo>
                    <a:lnTo>
                      <a:pt x="70" y="88"/>
                    </a:lnTo>
                    <a:moveTo>
                      <a:pt x="70" y="88"/>
                    </a:moveTo>
                    <a:lnTo>
                      <a:pt x="53" y="101"/>
                    </a:lnTo>
                    <a:moveTo>
                      <a:pt x="53" y="101"/>
                    </a:moveTo>
                    <a:lnTo>
                      <a:pt x="49" y="91"/>
                    </a:lnTo>
                    <a:moveTo>
                      <a:pt x="68" y="147"/>
                    </a:moveTo>
                    <a:lnTo>
                      <a:pt x="20" y="125"/>
                    </a:lnTo>
                    <a:moveTo>
                      <a:pt x="53" y="101"/>
                    </a:moveTo>
                    <a:lnTo>
                      <a:pt x="20" y="125"/>
                    </a:lnTo>
                    <a:moveTo>
                      <a:pt x="6" y="54"/>
                    </a:moveTo>
                    <a:lnTo>
                      <a:pt x="32" y="54"/>
                    </a:lnTo>
                    <a:moveTo>
                      <a:pt x="33" y="55"/>
                    </a:moveTo>
                    <a:lnTo>
                      <a:pt x="4" y="69"/>
                    </a:lnTo>
                    <a:moveTo>
                      <a:pt x="120" y="63"/>
                    </a:moveTo>
                    <a:lnTo>
                      <a:pt x="78" y="33"/>
                    </a:lnTo>
                    <a:lnTo>
                      <a:pt x="37" y="54"/>
                    </a:lnTo>
                    <a:moveTo>
                      <a:pt x="32" y="54"/>
                    </a:moveTo>
                    <a:lnTo>
                      <a:pt x="15" y="16"/>
                    </a:lnTo>
                    <a:moveTo>
                      <a:pt x="122" y="190"/>
                    </a:moveTo>
                    <a:lnTo>
                      <a:pt x="106" y="191"/>
                    </a:lnTo>
                    <a:moveTo>
                      <a:pt x="114" y="222"/>
                    </a:moveTo>
                    <a:lnTo>
                      <a:pt x="110" y="223"/>
                    </a:lnTo>
                    <a:moveTo>
                      <a:pt x="110" y="223"/>
                    </a:moveTo>
                    <a:lnTo>
                      <a:pt x="106" y="217"/>
                    </a:lnTo>
                    <a:moveTo>
                      <a:pt x="114" y="222"/>
                    </a:moveTo>
                    <a:lnTo>
                      <a:pt x="106" y="217"/>
                    </a:lnTo>
                    <a:moveTo>
                      <a:pt x="118" y="224"/>
                    </a:moveTo>
                    <a:lnTo>
                      <a:pt x="114" y="222"/>
                    </a:lnTo>
                    <a:moveTo>
                      <a:pt x="116" y="222"/>
                    </a:moveTo>
                    <a:lnTo>
                      <a:pt x="114" y="222"/>
                    </a:lnTo>
                    <a:moveTo>
                      <a:pt x="118" y="224"/>
                    </a:moveTo>
                    <a:lnTo>
                      <a:pt x="116" y="222"/>
                    </a:lnTo>
                    <a:moveTo>
                      <a:pt x="106" y="217"/>
                    </a:moveTo>
                    <a:lnTo>
                      <a:pt x="96" y="192"/>
                    </a:lnTo>
                    <a:moveTo>
                      <a:pt x="106" y="191"/>
                    </a:moveTo>
                    <a:lnTo>
                      <a:pt x="96" y="192"/>
                    </a:lnTo>
                    <a:moveTo>
                      <a:pt x="116" y="222"/>
                    </a:moveTo>
                    <a:lnTo>
                      <a:pt x="106" y="191"/>
                    </a:lnTo>
                    <a:moveTo>
                      <a:pt x="53" y="178"/>
                    </a:moveTo>
                    <a:lnTo>
                      <a:pt x="46" y="173"/>
                    </a:lnTo>
                    <a:moveTo>
                      <a:pt x="76" y="195"/>
                    </a:moveTo>
                    <a:lnTo>
                      <a:pt x="53" y="178"/>
                    </a:lnTo>
                    <a:moveTo>
                      <a:pt x="110" y="223"/>
                    </a:moveTo>
                    <a:lnTo>
                      <a:pt x="73" y="234"/>
                    </a:lnTo>
                    <a:lnTo>
                      <a:pt x="66" y="246"/>
                    </a:lnTo>
                    <a:moveTo>
                      <a:pt x="96" y="192"/>
                    </a:moveTo>
                    <a:lnTo>
                      <a:pt x="76" y="195"/>
                    </a:lnTo>
                    <a:moveTo>
                      <a:pt x="106" y="217"/>
                    </a:moveTo>
                    <a:lnTo>
                      <a:pt x="76" y="195"/>
                    </a:lnTo>
                    <a:moveTo>
                      <a:pt x="24" y="324"/>
                    </a:moveTo>
                    <a:lnTo>
                      <a:pt x="22" y="323"/>
                    </a:lnTo>
                    <a:moveTo>
                      <a:pt x="22" y="323"/>
                    </a:moveTo>
                    <a:lnTo>
                      <a:pt x="5" y="312"/>
                    </a:lnTo>
                    <a:moveTo>
                      <a:pt x="22" y="323"/>
                    </a:moveTo>
                    <a:lnTo>
                      <a:pt x="15" y="333"/>
                    </a:lnTo>
                    <a:lnTo>
                      <a:pt x="24" y="324"/>
                    </a:lnTo>
                    <a:moveTo>
                      <a:pt x="114" y="300"/>
                    </a:moveTo>
                    <a:lnTo>
                      <a:pt x="116" y="300"/>
                    </a:lnTo>
                    <a:moveTo>
                      <a:pt x="114" y="300"/>
                    </a:moveTo>
                    <a:lnTo>
                      <a:pt x="113" y="299"/>
                    </a:lnTo>
                    <a:moveTo>
                      <a:pt x="116" y="300"/>
                    </a:moveTo>
                    <a:lnTo>
                      <a:pt x="113" y="299"/>
                    </a:lnTo>
                    <a:moveTo>
                      <a:pt x="82" y="334"/>
                    </a:moveTo>
                    <a:lnTo>
                      <a:pt x="101" y="337"/>
                    </a:lnTo>
                    <a:moveTo>
                      <a:pt x="108" y="348"/>
                    </a:moveTo>
                    <a:lnTo>
                      <a:pt x="116" y="338"/>
                    </a:lnTo>
                    <a:moveTo>
                      <a:pt x="85" y="310"/>
                    </a:moveTo>
                    <a:lnTo>
                      <a:pt x="114" y="300"/>
                    </a:lnTo>
                    <a:moveTo>
                      <a:pt x="101" y="337"/>
                    </a:moveTo>
                    <a:lnTo>
                      <a:pt x="108" y="348"/>
                    </a:lnTo>
                    <a:moveTo>
                      <a:pt x="85" y="310"/>
                    </a:moveTo>
                    <a:lnTo>
                      <a:pt x="101" y="337"/>
                    </a:lnTo>
                    <a:moveTo>
                      <a:pt x="101" y="337"/>
                    </a:moveTo>
                    <a:lnTo>
                      <a:pt x="116" y="338"/>
                    </a:lnTo>
                    <a:moveTo>
                      <a:pt x="48" y="304"/>
                    </a:moveTo>
                    <a:lnTo>
                      <a:pt x="35" y="299"/>
                    </a:lnTo>
                    <a:moveTo>
                      <a:pt x="60" y="307"/>
                    </a:moveTo>
                    <a:lnTo>
                      <a:pt x="48" y="304"/>
                    </a:lnTo>
                    <a:moveTo>
                      <a:pt x="85" y="310"/>
                    </a:moveTo>
                    <a:lnTo>
                      <a:pt x="56" y="319"/>
                    </a:lnTo>
                    <a:lnTo>
                      <a:pt x="47" y="340"/>
                    </a:lnTo>
                    <a:moveTo>
                      <a:pt x="81" y="379"/>
                    </a:moveTo>
                    <a:lnTo>
                      <a:pt x="72" y="390"/>
                    </a:lnTo>
                    <a:lnTo>
                      <a:pt x="32" y="374"/>
                    </a:lnTo>
                    <a:moveTo>
                      <a:pt x="70" y="413"/>
                    </a:moveTo>
                    <a:lnTo>
                      <a:pt x="32" y="374"/>
                    </a:lnTo>
                    <a:moveTo>
                      <a:pt x="32" y="374"/>
                    </a:moveTo>
                    <a:lnTo>
                      <a:pt x="32" y="374"/>
                    </a:lnTo>
                    <a:moveTo>
                      <a:pt x="96" y="362"/>
                    </a:moveTo>
                    <a:lnTo>
                      <a:pt x="120" y="369"/>
                    </a:lnTo>
                    <a:moveTo>
                      <a:pt x="120" y="369"/>
                    </a:moveTo>
                    <a:lnTo>
                      <a:pt x="129" y="383"/>
                    </a:lnTo>
                    <a:moveTo>
                      <a:pt x="81" y="379"/>
                    </a:moveTo>
                    <a:lnTo>
                      <a:pt x="96" y="362"/>
                    </a:lnTo>
                    <a:moveTo>
                      <a:pt x="81" y="379"/>
                    </a:moveTo>
                    <a:lnTo>
                      <a:pt x="129" y="383"/>
                    </a:lnTo>
                    <a:moveTo>
                      <a:pt x="129" y="383"/>
                    </a:moveTo>
                    <a:lnTo>
                      <a:pt x="129" y="384"/>
                    </a:lnTo>
                    <a:moveTo>
                      <a:pt x="129" y="384"/>
                    </a:moveTo>
                    <a:lnTo>
                      <a:pt x="101" y="412"/>
                    </a:lnTo>
                    <a:moveTo>
                      <a:pt x="81" y="379"/>
                    </a:moveTo>
                    <a:lnTo>
                      <a:pt x="32" y="374"/>
                    </a:lnTo>
                    <a:moveTo>
                      <a:pt x="47" y="340"/>
                    </a:moveTo>
                    <a:lnTo>
                      <a:pt x="73" y="357"/>
                    </a:lnTo>
                    <a:lnTo>
                      <a:pt x="96" y="362"/>
                    </a:lnTo>
                    <a:moveTo>
                      <a:pt x="108" y="348"/>
                    </a:moveTo>
                    <a:lnTo>
                      <a:pt x="120" y="369"/>
                    </a:lnTo>
                    <a:moveTo>
                      <a:pt x="96" y="362"/>
                    </a:moveTo>
                    <a:lnTo>
                      <a:pt x="108" y="348"/>
                    </a:lnTo>
                    <a:moveTo>
                      <a:pt x="47" y="340"/>
                    </a:moveTo>
                    <a:lnTo>
                      <a:pt x="32" y="374"/>
                    </a:lnTo>
                    <a:moveTo>
                      <a:pt x="113" y="299"/>
                    </a:moveTo>
                    <a:lnTo>
                      <a:pt x="71" y="282"/>
                    </a:lnTo>
                    <a:lnTo>
                      <a:pt x="48" y="304"/>
                    </a:lnTo>
                    <a:moveTo>
                      <a:pt x="113" y="299"/>
                    </a:moveTo>
                    <a:lnTo>
                      <a:pt x="66" y="246"/>
                    </a:lnTo>
                    <a:moveTo>
                      <a:pt x="76" y="195"/>
                    </a:moveTo>
                    <a:lnTo>
                      <a:pt x="11" y="261"/>
                    </a:lnTo>
                    <a:lnTo>
                      <a:pt x="53" y="178"/>
                    </a:lnTo>
                    <a:moveTo>
                      <a:pt x="47" y="340"/>
                    </a:moveTo>
                    <a:lnTo>
                      <a:pt x="24" y="324"/>
                    </a:lnTo>
                    <a:moveTo>
                      <a:pt x="35" y="299"/>
                    </a:moveTo>
                    <a:lnTo>
                      <a:pt x="22" y="323"/>
                    </a:lnTo>
                    <a:moveTo>
                      <a:pt x="48" y="304"/>
                    </a:moveTo>
                    <a:lnTo>
                      <a:pt x="24" y="324"/>
                    </a:lnTo>
                    <a:moveTo>
                      <a:pt x="35" y="299"/>
                    </a:moveTo>
                    <a:lnTo>
                      <a:pt x="11" y="293"/>
                    </a:lnTo>
                    <a:lnTo>
                      <a:pt x="66" y="246"/>
                    </a:lnTo>
                    <a:moveTo>
                      <a:pt x="66" y="246"/>
                    </a:moveTo>
                    <a:lnTo>
                      <a:pt x="35" y="299"/>
                    </a:lnTo>
                    <a:moveTo>
                      <a:pt x="32" y="374"/>
                    </a:moveTo>
                    <a:lnTo>
                      <a:pt x="20" y="361"/>
                    </a:lnTo>
                    <a:moveTo>
                      <a:pt x="46" y="173"/>
                    </a:moveTo>
                    <a:lnTo>
                      <a:pt x="13" y="210"/>
                    </a:lnTo>
                    <a:moveTo>
                      <a:pt x="268" y="269"/>
                    </a:moveTo>
                    <a:lnTo>
                      <a:pt x="272" y="271"/>
                    </a:lnTo>
                    <a:moveTo>
                      <a:pt x="265" y="269"/>
                    </a:moveTo>
                    <a:lnTo>
                      <a:pt x="235" y="279"/>
                    </a:lnTo>
                    <a:moveTo>
                      <a:pt x="265" y="269"/>
                    </a:moveTo>
                    <a:lnTo>
                      <a:pt x="272" y="271"/>
                    </a:lnTo>
                    <a:moveTo>
                      <a:pt x="268" y="269"/>
                    </a:moveTo>
                    <a:lnTo>
                      <a:pt x="265" y="269"/>
                    </a:lnTo>
                    <a:moveTo>
                      <a:pt x="321" y="252"/>
                    </a:moveTo>
                    <a:lnTo>
                      <a:pt x="321" y="251"/>
                    </a:lnTo>
                    <a:moveTo>
                      <a:pt x="321" y="252"/>
                    </a:moveTo>
                    <a:lnTo>
                      <a:pt x="323" y="251"/>
                    </a:lnTo>
                    <a:moveTo>
                      <a:pt x="323" y="251"/>
                    </a:moveTo>
                    <a:lnTo>
                      <a:pt x="321" y="251"/>
                    </a:lnTo>
                    <a:moveTo>
                      <a:pt x="321" y="251"/>
                    </a:moveTo>
                    <a:lnTo>
                      <a:pt x="318" y="249"/>
                    </a:lnTo>
                    <a:moveTo>
                      <a:pt x="323" y="251"/>
                    </a:moveTo>
                    <a:lnTo>
                      <a:pt x="324" y="248"/>
                    </a:lnTo>
                    <a:moveTo>
                      <a:pt x="318" y="249"/>
                    </a:moveTo>
                    <a:lnTo>
                      <a:pt x="324" y="248"/>
                    </a:lnTo>
                    <a:moveTo>
                      <a:pt x="330" y="256"/>
                    </a:moveTo>
                    <a:lnTo>
                      <a:pt x="321" y="252"/>
                    </a:lnTo>
                    <a:moveTo>
                      <a:pt x="306" y="280"/>
                    </a:moveTo>
                    <a:lnTo>
                      <a:pt x="321" y="252"/>
                    </a:lnTo>
                    <a:moveTo>
                      <a:pt x="272" y="271"/>
                    </a:moveTo>
                    <a:lnTo>
                      <a:pt x="306" y="280"/>
                    </a:lnTo>
                    <a:moveTo>
                      <a:pt x="321" y="251"/>
                    </a:moveTo>
                    <a:lnTo>
                      <a:pt x="268" y="269"/>
                    </a:lnTo>
                    <a:moveTo>
                      <a:pt x="229" y="187"/>
                    </a:moveTo>
                    <a:lnTo>
                      <a:pt x="225" y="186"/>
                    </a:lnTo>
                    <a:moveTo>
                      <a:pt x="229" y="187"/>
                    </a:moveTo>
                    <a:lnTo>
                      <a:pt x="206" y="194"/>
                    </a:lnTo>
                    <a:moveTo>
                      <a:pt x="225" y="186"/>
                    </a:moveTo>
                    <a:lnTo>
                      <a:pt x="205" y="180"/>
                    </a:lnTo>
                    <a:lnTo>
                      <a:pt x="192" y="181"/>
                    </a:lnTo>
                    <a:moveTo>
                      <a:pt x="225" y="186"/>
                    </a:moveTo>
                    <a:lnTo>
                      <a:pt x="206" y="194"/>
                    </a:lnTo>
                    <a:moveTo>
                      <a:pt x="206" y="194"/>
                    </a:moveTo>
                    <a:lnTo>
                      <a:pt x="186" y="200"/>
                    </a:lnTo>
                    <a:moveTo>
                      <a:pt x="206" y="194"/>
                    </a:moveTo>
                    <a:lnTo>
                      <a:pt x="192" y="181"/>
                    </a:lnTo>
                    <a:moveTo>
                      <a:pt x="166" y="206"/>
                    </a:moveTo>
                    <a:lnTo>
                      <a:pt x="143" y="213"/>
                    </a:lnTo>
                    <a:moveTo>
                      <a:pt x="154" y="186"/>
                    </a:moveTo>
                    <a:lnTo>
                      <a:pt x="147" y="182"/>
                    </a:lnTo>
                    <a:moveTo>
                      <a:pt x="149" y="186"/>
                    </a:moveTo>
                    <a:lnTo>
                      <a:pt x="147" y="182"/>
                    </a:lnTo>
                    <a:moveTo>
                      <a:pt x="154" y="186"/>
                    </a:moveTo>
                    <a:lnTo>
                      <a:pt x="149" y="186"/>
                    </a:lnTo>
                    <a:moveTo>
                      <a:pt x="166" y="206"/>
                    </a:moveTo>
                    <a:lnTo>
                      <a:pt x="149" y="186"/>
                    </a:lnTo>
                    <a:moveTo>
                      <a:pt x="162" y="285"/>
                    </a:moveTo>
                    <a:lnTo>
                      <a:pt x="178" y="267"/>
                    </a:lnTo>
                    <a:moveTo>
                      <a:pt x="219" y="284"/>
                    </a:moveTo>
                    <a:lnTo>
                      <a:pt x="204" y="272"/>
                    </a:lnTo>
                    <a:lnTo>
                      <a:pt x="191" y="277"/>
                    </a:lnTo>
                    <a:moveTo>
                      <a:pt x="191" y="277"/>
                    </a:moveTo>
                    <a:lnTo>
                      <a:pt x="184" y="270"/>
                    </a:lnTo>
                    <a:lnTo>
                      <a:pt x="178" y="267"/>
                    </a:lnTo>
                    <a:moveTo>
                      <a:pt x="185" y="260"/>
                    </a:moveTo>
                    <a:lnTo>
                      <a:pt x="200" y="242"/>
                    </a:lnTo>
                    <a:moveTo>
                      <a:pt x="162" y="285"/>
                    </a:moveTo>
                    <a:lnTo>
                      <a:pt x="191" y="277"/>
                    </a:lnTo>
                    <a:moveTo>
                      <a:pt x="185" y="260"/>
                    </a:moveTo>
                    <a:lnTo>
                      <a:pt x="143" y="213"/>
                    </a:lnTo>
                    <a:moveTo>
                      <a:pt x="178" y="267"/>
                    </a:moveTo>
                    <a:lnTo>
                      <a:pt x="185" y="260"/>
                    </a:lnTo>
                    <a:moveTo>
                      <a:pt x="186" y="200"/>
                    </a:moveTo>
                    <a:lnTo>
                      <a:pt x="154" y="186"/>
                    </a:lnTo>
                    <a:moveTo>
                      <a:pt x="192" y="181"/>
                    </a:moveTo>
                    <a:lnTo>
                      <a:pt x="154" y="186"/>
                    </a:lnTo>
                    <a:moveTo>
                      <a:pt x="186" y="200"/>
                    </a:moveTo>
                    <a:lnTo>
                      <a:pt x="166" y="206"/>
                    </a:lnTo>
                    <a:moveTo>
                      <a:pt x="200" y="242"/>
                    </a:moveTo>
                    <a:lnTo>
                      <a:pt x="166" y="206"/>
                    </a:lnTo>
                    <a:moveTo>
                      <a:pt x="237" y="329"/>
                    </a:moveTo>
                    <a:lnTo>
                      <a:pt x="204" y="303"/>
                    </a:lnTo>
                    <a:lnTo>
                      <a:pt x="184" y="326"/>
                    </a:lnTo>
                    <a:moveTo>
                      <a:pt x="237" y="329"/>
                    </a:moveTo>
                    <a:lnTo>
                      <a:pt x="205" y="333"/>
                    </a:lnTo>
                    <a:lnTo>
                      <a:pt x="184" y="326"/>
                    </a:lnTo>
                    <a:moveTo>
                      <a:pt x="142" y="309"/>
                    </a:moveTo>
                    <a:lnTo>
                      <a:pt x="147" y="304"/>
                    </a:lnTo>
                    <a:moveTo>
                      <a:pt x="151" y="313"/>
                    </a:moveTo>
                    <a:lnTo>
                      <a:pt x="147" y="304"/>
                    </a:lnTo>
                    <a:moveTo>
                      <a:pt x="151" y="313"/>
                    </a:moveTo>
                    <a:lnTo>
                      <a:pt x="142" y="309"/>
                    </a:lnTo>
                    <a:moveTo>
                      <a:pt x="147" y="304"/>
                    </a:moveTo>
                    <a:lnTo>
                      <a:pt x="142" y="291"/>
                    </a:lnTo>
                    <a:moveTo>
                      <a:pt x="147" y="304"/>
                    </a:moveTo>
                    <a:lnTo>
                      <a:pt x="142" y="293"/>
                    </a:lnTo>
                    <a:moveTo>
                      <a:pt x="142" y="293"/>
                    </a:moveTo>
                    <a:lnTo>
                      <a:pt x="142" y="291"/>
                    </a:lnTo>
                    <a:moveTo>
                      <a:pt x="152" y="342"/>
                    </a:moveTo>
                    <a:lnTo>
                      <a:pt x="133" y="321"/>
                    </a:lnTo>
                    <a:moveTo>
                      <a:pt x="162" y="343"/>
                    </a:moveTo>
                    <a:lnTo>
                      <a:pt x="167" y="343"/>
                    </a:lnTo>
                    <a:moveTo>
                      <a:pt x="167" y="343"/>
                    </a:moveTo>
                    <a:lnTo>
                      <a:pt x="163" y="347"/>
                    </a:lnTo>
                    <a:moveTo>
                      <a:pt x="162" y="343"/>
                    </a:moveTo>
                    <a:lnTo>
                      <a:pt x="163" y="347"/>
                    </a:lnTo>
                    <a:moveTo>
                      <a:pt x="163" y="347"/>
                    </a:moveTo>
                    <a:lnTo>
                      <a:pt x="161" y="350"/>
                    </a:lnTo>
                    <a:moveTo>
                      <a:pt x="163" y="347"/>
                    </a:moveTo>
                    <a:lnTo>
                      <a:pt x="161" y="350"/>
                    </a:lnTo>
                    <a:moveTo>
                      <a:pt x="163" y="347"/>
                    </a:moveTo>
                    <a:lnTo>
                      <a:pt x="163" y="347"/>
                    </a:lnTo>
                    <a:moveTo>
                      <a:pt x="151" y="313"/>
                    </a:moveTo>
                    <a:lnTo>
                      <a:pt x="162" y="343"/>
                    </a:lnTo>
                    <a:moveTo>
                      <a:pt x="152" y="342"/>
                    </a:moveTo>
                    <a:lnTo>
                      <a:pt x="162" y="343"/>
                    </a:lnTo>
                    <a:moveTo>
                      <a:pt x="133" y="321"/>
                    </a:moveTo>
                    <a:lnTo>
                      <a:pt x="142" y="309"/>
                    </a:lnTo>
                    <a:moveTo>
                      <a:pt x="168" y="361"/>
                    </a:moveTo>
                    <a:lnTo>
                      <a:pt x="170" y="366"/>
                    </a:lnTo>
                    <a:moveTo>
                      <a:pt x="163" y="379"/>
                    </a:moveTo>
                    <a:lnTo>
                      <a:pt x="167" y="380"/>
                    </a:lnTo>
                    <a:moveTo>
                      <a:pt x="172" y="375"/>
                    </a:moveTo>
                    <a:lnTo>
                      <a:pt x="172" y="374"/>
                    </a:lnTo>
                    <a:moveTo>
                      <a:pt x="172" y="374"/>
                    </a:moveTo>
                    <a:lnTo>
                      <a:pt x="176" y="370"/>
                    </a:lnTo>
                    <a:moveTo>
                      <a:pt x="172" y="374"/>
                    </a:moveTo>
                    <a:lnTo>
                      <a:pt x="172" y="375"/>
                    </a:lnTo>
                    <a:moveTo>
                      <a:pt x="176" y="370"/>
                    </a:moveTo>
                    <a:lnTo>
                      <a:pt x="170" y="366"/>
                    </a:lnTo>
                    <a:moveTo>
                      <a:pt x="170" y="366"/>
                    </a:moveTo>
                    <a:lnTo>
                      <a:pt x="172" y="374"/>
                    </a:lnTo>
                    <a:moveTo>
                      <a:pt x="167" y="380"/>
                    </a:moveTo>
                    <a:lnTo>
                      <a:pt x="172" y="37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3" name="Line 47">
                <a:extLst>
                  <a:ext uri="{FF2B5EF4-FFF2-40B4-BE49-F238E27FC236}">
                    <a16:creationId xmlns:a16="http://schemas.microsoft.com/office/drawing/2014/main" id="{77105545-1960-43D5-BC2C-AAAD675C0D9D}"/>
                  </a:ext>
                </a:extLst>
              </p:cNvPr>
              <p:cNvSpPr>
                <a:spLocks noChangeShapeType="1"/>
              </p:cNvSpPr>
              <p:nvPr/>
            </p:nvSpPr>
            <p:spPr bwMode="auto">
              <a:xfrm flipH="1" flipV="1">
                <a:off x="8558213" y="2989264"/>
                <a:ext cx="1270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4" name="Line 48">
                <a:extLst>
                  <a:ext uri="{FF2B5EF4-FFF2-40B4-BE49-F238E27FC236}">
                    <a16:creationId xmlns:a16="http://schemas.microsoft.com/office/drawing/2014/main" id="{B4758928-A3C1-412E-9965-981A4327F453}"/>
                  </a:ext>
                </a:extLst>
              </p:cNvPr>
              <p:cNvSpPr>
                <a:spLocks noChangeShapeType="1"/>
              </p:cNvSpPr>
              <p:nvPr/>
            </p:nvSpPr>
            <p:spPr bwMode="auto">
              <a:xfrm flipH="1" flipV="1">
                <a:off x="8543925" y="2973389"/>
                <a:ext cx="14288"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5" name="Line 49">
                <a:extLst>
                  <a:ext uri="{FF2B5EF4-FFF2-40B4-BE49-F238E27FC236}">
                    <a16:creationId xmlns:a16="http://schemas.microsoft.com/office/drawing/2014/main" id="{BFEF47A6-81CD-4F02-8A8A-3A1DA7974671}"/>
                  </a:ext>
                </a:extLst>
              </p:cNvPr>
              <p:cNvSpPr>
                <a:spLocks noChangeShapeType="1"/>
              </p:cNvSpPr>
              <p:nvPr/>
            </p:nvSpPr>
            <p:spPr bwMode="auto">
              <a:xfrm flipH="1">
                <a:off x="8550275" y="3011489"/>
                <a:ext cx="142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6" name="Line 50">
                <a:extLst>
                  <a:ext uri="{FF2B5EF4-FFF2-40B4-BE49-F238E27FC236}">
                    <a16:creationId xmlns:a16="http://schemas.microsoft.com/office/drawing/2014/main" id="{A042CC14-7AAF-42F0-916A-011A83D54411}"/>
                  </a:ext>
                </a:extLst>
              </p:cNvPr>
              <p:cNvSpPr>
                <a:spLocks noChangeShapeType="1"/>
              </p:cNvSpPr>
              <p:nvPr/>
            </p:nvSpPr>
            <p:spPr bwMode="auto">
              <a:xfrm flipH="1">
                <a:off x="8512175" y="2982914"/>
                <a:ext cx="22225"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7" name="Line 51">
                <a:extLst>
                  <a:ext uri="{FF2B5EF4-FFF2-40B4-BE49-F238E27FC236}">
                    <a16:creationId xmlns:a16="http://schemas.microsoft.com/office/drawing/2014/main" id="{010CDF70-6EF1-4CD5-838C-FDC5F5ABA218}"/>
                  </a:ext>
                </a:extLst>
              </p:cNvPr>
              <p:cNvSpPr>
                <a:spLocks noChangeShapeType="1"/>
              </p:cNvSpPr>
              <p:nvPr/>
            </p:nvSpPr>
            <p:spPr bwMode="auto">
              <a:xfrm>
                <a:off x="8496300" y="3024189"/>
                <a:ext cx="38100"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8" name="Line 52">
                <a:extLst>
                  <a:ext uri="{FF2B5EF4-FFF2-40B4-BE49-F238E27FC236}">
                    <a16:creationId xmlns:a16="http://schemas.microsoft.com/office/drawing/2014/main" id="{97A7199E-0E0B-4285-B163-7C891666F268}"/>
                  </a:ext>
                </a:extLst>
              </p:cNvPr>
              <p:cNvSpPr>
                <a:spLocks noChangeShapeType="1"/>
              </p:cNvSpPr>
              <p:nvPr/>
            </p:nvSpPr>
            <p:spPr bwMode="auto">
              <a:xfrm flipH="1">
                <a:off x="8505825" y="3027364"/>
                <a:ext cx="28575"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9" name="Line 53">
                <a:extLst>
                  <a:ext uri="{FF2B5EF4-FFF2-40B4-BE49-F238E27FC236}">
                    <a16:creationId xmlns:a16="http://schemas.microsoft.com/office/drawing/2014/main" id="{033E74B5-AAAA-4B05-9D1F-8A9F2AC16CBA}"/>
                  </a:ext>
                </a:extLst>
              </p:cNvPr>
              <p:cNvSpPr>
                <a:spLocks noChangeShapeType="1"/>
              </p:cNvSpPr>
              <p:nvPr/>
            </p:nvSpPr>
            <p:spPr bwMode="auto">
              <a:xfrm>
                <a:off x="8505825" y="3041651"/>
                <a:ext cx="12700"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0" name="Line 54">
                <a:extLst>
                  <a:ext uri="{FF2B5EF4-FFF2-40B4-BE49-F238E27FC236}">
                    <a16:creationId xmlns:a16="http://schemas.microsoft.com/office/drawing/2014/main" id="{70FC47D2-1332-4679-8C39-E3D9CFBA8892}"/>
                  </a:ext>
                </a:extLst>
              </p:cNvPr>
              <p:cNvSpPr>
                <a:spLocks noChangeShapeType="1"/>
              </p:cNvSpPr>
              <p:nvPr/>
            </p:nvSpPr>
            <p:spPr bwMode="auto">
              <a:xfrm>
                <a:off x="8564563" y="3009901"/>
                <a:ext cx="9525"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1" name="Line 55">
                <a:extLst>
                  <a:ext uri="{FF2B5EF4-FFF2-40B4-BE49-F238E27FC236}">
                    <a16:creationId xmlns:a16="http://schemas.microsoft.com/office/drawing/2014/main" id="{3D0BAFF2-65FE-4AD9-9BBD-6E9710D0BE22}"/>
                  </a:ext>
                </a:extLst>
              </p:cNvPr>
              <p:cNvSpPr>
                <a:spLocks noChangeShapeType="1"/>
              </p:cNvSpPr>
              <p:nvPr/>
            </p:nvSpPr>
            <p:spPr bwMode="auto">
              <a:xfrm flipH="1" flipV="1">
                <a:off x="8534400" y="2982914"/>
                <a:ext cx="26988"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2" name="Line 56">
                <a:extLst>
                  <a:ext uri="{FF2B5EF4-FFF2-40B4-BE49-F238E27FC236}">
                    <a16:creationId xmlns:a16="http://schemas.microsoft.com/office/drawing/2014/main" id="{845FA2EB-D187-4DCB-93DF-3FCD93D71510}"/>
                  </a:ext>
                </a:extLst>
              </p:cNvPr>
              <p:cNvSpPr>
                <a:spLocks noChangeShapeType="1"/>
              </p:cNvSpPr>
              <p:nvPr/>
            </p:nvSpPr>
            <p:spPr bwMode="auto">
              <a:xfrm flipH="1">
                <a:off x="8534400" y="2973389"/>
                <a:ext cx="952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3" name="Line 57">
                <a:extLst>
                  <a:ext uri="{FF2B5EF4-FFF2-40B4-BE49-F238E27FC236}">
                    <a16:creationId xmlns:a16="http://schemas.microsoft.com/office/drawing/2014/main" id="{67DC1E8B-74ED-4E1A-A2F0-D87749A942EF}"/>
                  </a:ext>
                </a:extLst>
              </p:cNvPr>
              <p:cNvSpPr>
                <a:spLocks noChangeShapeType="1"/>
              </p:cNvSpPr>
              <p:nvPr/>
            </p:nvSpPr>
            <p:spPr bwMode="auto">
              <a:xfrm flipV="1">
                <a:off x="8548688" y="3019426"/>
                <a:ext cx="79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4" name="Line 58">
                <a:extLst>
                  <a:ext uri="{FF2B5EF4-FFF2-40B4-BE49-F238E27FC236}">
                    <a16:creationId xmlns:a16="http://schemas.microsoft.com/office/drawing/2014/main" id="{1403152F-FD81-4DC2-B7BB-3B6F8ECAF176}"/>
                  </a:ext>
                </a:extLst>
              </p:cNvPr>
              <p:cNvSpPr>
                <a:spLocks noChangeShapeType="1"/>
              </p:cNvSpPr>
              <p:nvPr/>
            </p:nvSpPr>
            <p:spPr bwMode="auto">
              <a:xfrm>
                <a:off x="8512175" y="3008314"/>
                <a:ext cx="3810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5" name="Line 59">
                <a:extLst>
                  <a:ext uri="{FF2B5EF4-FFF2-40B4-BE49-F238E27FC236}">
                    <a16:creationId xmlns:a16="http://schemas.microsoft.com/office/drawing/2014/main" id="{43ADC79A-1342-4E18-BED6-D3F2161B63FF}"/>
                  </a:ext>
                </a:extLst>
              </p:cNvPr>
              <p:cNvSpPr>
                <a:spLocks noChangeShapeType="1"/>
              </p:cNvSpPr>
              <p:nvPr/>
            </p:nvSpPr>
            <p:spPr bwMode="auto">
              <a:xfrm flipH="1">
                <a:off x="8534400" y="3017839"/>
                <a:ext cx="1587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6" name="Line 60">
                <a:extLst>
                  <a:ext uri="{FF2B5EF4-FFF2-40B4-BE49-F238E27FC236}">
                    <a16:creationId xmlns:a16="http://schemas.microsoft.com/office/drawing/2014/main" id="{80B55A9F-D05B-43E4-A584-AF34D686EAB7}"/>
                  </a:ext>
                </a:extLst>
              </p:cNvPr>
              <p:cNvSpPr>
                <a:spLocks noChangeShapeType="1"/>
              </p:cNvSpPr>
              <p:nvPr/>
            </p:nvSpPr>
            <p:spPr bwMode="auto">
              <a:xfrm flipH="1">
                <a:off x="8496300" y="3008314"/>
                <a:ext cx="1587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7" name="Line 61">
                <a:extLst>
                  <a:ext uri="{FF2B5EF4-FFF2-40B4-BE49-F238E27FC236}">
                    <a16:creationId xmlns:a16="http://schemas.microsoft.com/office/drawing/2014/main" id="{1B497BE1-989C-4368-BE01-4292D0763A9C}"/>
                  </a:ext>
                </a:extLst>
              </p:cNvPr>
              <p:cNvSpPr>
                <a:spLocks noChangeShapeType="1"/>
              </p:cNvSpPr>
              <p:nvPr/>
            </p:nvSpPr>
            <p:spPr bwMode="auto">
              <a:xfrm>
                <a:off x="8534400" y="3027364"/>
                <a:ext cx="142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8" name="Line 62">
                <a:extLst>
                  <a:ext uri="{FF2B5EF4-FFF2-40B4-BE49-F238E27FC236}">
                    <a16:creationId xmlns:a16="http://schemas.microsoft.com/office/drawing/2014/main" id="{A8262D5C-AB7E-4BEA-BA36-8ABFA3608BCD}"/>
                  </a:ext>
                </a:extLst>
              </p:cNvPr>
              <p:cNvSpPr>
                <a:spLocks noChangeShapeType="1"/>
              </p:cNvSpPr>
              <p:nvPr/>
            </p:nvSpPr>
            <p:spPr bwMode="auto">
              <a:xfrm flipV="1">
                <a:off x="8518525" y="3027364"/>
                <a:ext cx="30163"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9" name="Freeform 63">
                <a:extLst>
                  <a:ext uri="{FF2B5EF4-FFF2-40B4-BE49-F238E27FC236}">
                    <a16:creationId xmlns:a16="http://schemas.microsoft.com/office/drawing/2014/main" id="{2B7294C7-73FC-43E8-8BB0-A078EE1C3928}"/>
                  </a:ext>
                </a:extLst>
              </p:cNvPr>
              <p:cNvSpPr>
                <a:spLocks/>
              </p:cNvSpPr>
              <p:nvPr/>
            </p:nvSpPr>
            <p:spPr bwMode="auto">
              <a:xfrm>
                <a:off x="8609013" y="3043239"/>
                <a:ext cx="50800" cy="28575"/>
              </a:xfrm>
              <a:custGeom>
                <a:avLst/>
                <a:gdLst>
                  <a:gd name="T0" fmla="*/ 32 w 32"/>
                  <a:gd name="T1" fmla="*/ 18 h 18"/>
                  <a:gd name="T2" fmla="*/ 4 w 32"/>
                  <a:gd name="T3" fmla="*/ 5 h 18"/>
                  <a:gd name="T4" fmla="*/ 0 w 32"/>
                  <a:gd name="T5" fmla="*/ 0 h 18"/>
                </a:gdLst>
                <a:ahLst/>
                <a:cxnLst>
                  <a:cxn ang="0">
                    <a:pos x="T0" y="T1"/>
                  </a:cxn>
                  <a:cxn ang="0">
                    <a:pos x="T2" y="T3"/>
                  </a:cxn>
                  <a:cxn ang="0">
                    <a:pos x="T4" y="T5"/>
                  </a:cxn>
                </a:cxnLst>
                <a:rect l="0" t="0" r="r" b="b"/>
                <a:pathLst>
                  <a:path w="32" h="18">
                    <a:moveTo>
                      <a:pt x="32" y="18"/>
                    </a:moveTo>
                    <a:lnTo>
                      <a:pt x="4" y="5"/>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0" name="Line 64">
                <a:extLst>
                  <a:ext uri="{FF2B5EF4-FFF2-40B4-BE49-F238E27FC236}">
                    <a16:creationId xmlns:a16="http://schemas.microsoft.com/office/drawing/2014/main" id="{77E84E92-0EF1-445A-B02F-EF218ABC7BFD}"/>
                  </a:ext>
                </a:extLst>
              </p:cNvPr>
              <p:cNvSpPr>
                <a:spLocks noChangeShapeType="1"/>
              </p:cNvSpPr>
              <p:nvPr/>
            </p:nvSpPr>
            <p:spPr bwMode="auto">
              <a:xfrm flipH="1" flipV="1">
                <a:off x="8593138" y="3027364"/>
                <a:ext cx="1587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1" name="Line 65">
                <a:extLst>
                  <a:ext uri="{FF2B5EF4-FFF2-40B4-BE49-F238E27FC236}">
                    <a16:creationId xmlns:a16="http://schemas.microsoft.com/office/drawing/2014/main" id="{DFC8E7C6-3F1B-4A53-92AB-8B013BE053E6}"/>
                  </a:ext>
                </a:extLst>
              </p:cNvPr>
              <p:cNvSpPr>
                <a:spLocks noChangeShapeType="1"/>
              </p:cNvSpPr>
              <p:nvPr/>
            </p:nvSpPr>
            <p:spPr bwMode="auto">
              <a:xfrm>
                <a:off x="8574088" y="3040064"/>
                <a:ext cx="34925" cy="31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2" name="Line 66">
                <a:extLst>
                  <a:ext uri="{FF2B5EF4-FFF2-40B4-BE49-F238E27FC236}">
                    <a16:creationId xmlns:a16="http://schemas.microsoft.com/office/drawing/2014/main" id="{7DC4AE37-39D9-47F2-A234-DEDE85A8C508}"/>
                  </a:ext>
                </a:extLst>
              </p:cNvPr>
              <p:cNvSpPr>
                <a:spLocks noChangeShapeType="1"/>
              </p:cNvSpPr>
              <p:nvPr/>
            </p:nvSpPr>
            <p:spPr bwMode="auto">
              <a:xfrm flipH="1" flipV="1">
                <a:off x="8570913" y="3003551"/>
                <a:ext cx="22225"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3" name="Freeform 67">
                <a:extLst>
                  <a:ext uri="{FF2B5EF4-FFF2-40B4-BE49-F238E27FC236}">
                    <a16:creationId xmlns:a16="http://schemas.microsoft.com/office/drawing/2014/main" id="{4C48AC76-A94B-41FA-9A1F-57B6E75A9AA5}"/>
                  </a:ext>
                </a:extLst>
              </p:cNvPr>
              <p:cNvSpPr>
                <a:spLocks/>
              </p:cNvSpPr>
              <p:nvPr/>
            </p:nvSpPr>
            <p:spPr bwMode="auto">
              <a:xfrm>
                <a:off x="8570913" y="2976564"/>
                <a:ext cx="93663" cy="26988"/>
              </a:xfrm>
              <a:custGeom>
                <a:avLst/>
                <a:gdLst>
                  <a:gd name="T0" fmla="*/ 0 w 59"/>
                  <a:gd name="T1" fmla="*/ 17 h 17"/>
                  <a:gd name="T2" fmla="*/ 15 w 59"/>
                  <a:gd name="T3" fmla="*/ 0 h 17"/>
                  <a:gd name="T4" fmla="*/ 59 w 59"/>
                  <a:gd name="T5" fmla="*/ 0 h 17"/>
                </a:gdLst>
                <a:ahLst/>
                <a:cxnLst>
                  <a:cxn ang="0">
                    <a:pos x="T0" y="T1"/>
                  </a:cxn>
                  <a:cxn ang="0">
                    <a:pos x="T2" y="T3"/>
                  </a:cxn>
                  <a:cxn ang="0">
                    <a:pos x="T4" y="T5"/>
                  </a:cxn>
                </a:cxnLst>
                <a:rect l="0" t="0" r="r" b="b"/>
                <a:pathLst>
                  <a:path w="59" h="17">
                    <a:moveTo>
                      <a:pt x="0" y="17"/>
                    </a:moveTo>
                    <a:lnTo>
                      <a:pt x="15" y="0"/>
                    </a:lnTo>
                    <a:lnTo>
                      <a:pt x="59"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4" name="Line 68">
                <a:extLst>
                  <a:ext uri="{FF2B5EF4-FFF2-40B4-BE49-F238E27FC236}">
                    <a16:creationId xmlns:a16="http://schemas.microsoft.com/office/drawing/2014/main" id="{6D657386-C253-4FB2-B685-1DCDEE617603}"/>
                  </a:ext>
                </a:extLst>
              </p:cNvPr>
              <p:cNvSpPr>
                <a:spLocks noChangeShapeType="1"/>
              </p:cNvSpPr>
              <p:nvPr/>
            </p:nvSpPr>
            <p:spPr bwMode="auto">
              <a:xfrm flipH="1" flipV="1">
                <a:off x="8532813" y="2959101"/>
                <a:ext cx="11113"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5" name="Line 69">
                <a:extLst>
                  <a:ext uri="{FF2B5EF4-FFF2-40B4-BE49-F238E27FC236}">
                    <a16:creationId xmlns:a16="http://schemas.microsoft.com/office/drawing/2014/main" id="{51F6855C-FD77-445B-9E90-AD8ED647DA1A}"/>
                  </a:ext>
                </a:extLst>
              </p:cNvPr>
              <p:cNvSpPr>
                <a:spLocks noChangeShapeType="1"/>
              </p:cNvSpPr>
              <p:nvPr/>
            </p:nvSpPr>
            <p:spPr bwMode="auto">
              <a:xfrm flipH="1">
                <a:off x="8556625" y="2933701"/>
                <a:ext cx="26988"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6" name="Line 70">
                <a:extLst>
                  <a:ext uri="{FF2B5EF4-FFF2-40B4-BE49-F238E27FC236}">
                    <a16:creationId xmlns:a16="http://schemas.microsoft.com/office/drawing/2014/main" id="{A876BACE-EF5D-4619-BFF8-B4C885E9D880}"/>
                  </a:ext>
                </a:extLst>
              </p:cNvPr>
              <p:cNvSpPr>
                <a:spLocks noChangeShapeType="1"/>
              </p:cNvSpPr>
              <p:nvPr/>
            </p:nvSpPr>
            <p:spPr bwMode="auto">
              <a:xfrm flipH="1">
                <a:off x="8543925" y="2971801"/>
                <a:ext cx="3175"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7" name="Line 71">
                <a:extLst>
                  <a:ext uri="{FF2B5EF4-FFF2-40B4-BE49-F238E27FC236}">
                    <a16:creationId xmlns:a16="http://schemas.microsoft.com/office/drawing/2014/main" id="{A17B8DCC-E0C2-4626-8068-786881FCCE48}"/>
                  </a:ext>
                </a:extLst>
              </p:cNvPr>
              <p:cNvSpPr>
                <a:spLocks noChangeShapeType="1"/>
              </p:cNvSpPr>
              <p:nvPr/>
            </p:nvSpPr>
            <p:spPr bwMode="auto">
              <a:xfrm flipH="1" flipV="1">
                <a:off x="8531225" y="2913064"/>
                <a:ext cx="52388"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8" name="Line 72">
                <a:extLst>
                  <a:ext uri="{FF2B5EF4-FFF2-40B4-BE49-F238E27FC236}">
                    <a16:creationId xmlns:a16="http://schemas.microsoft.com/office/drawing/2014/main" id="{553F92C2-B93B-40A6-8B3B-B7AA43253A99}"/>
                  </a:ext>
                </a:extLst>
              </p:cNvPr>
              <p:cNvSpPr>
                <a:spLocks noChangeShapeType="1"/>
              </p:cNvSpPr>
              <p:nvPr/>
            </p:nvSpPr>
            <p:spPr bwMode="auto">
              <a:xfrm>
                <a:off x="8550275" y="2967039"/>
                <a:ext cx="7938"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9" name="Line 73">
                <a:extLst>
                  <a:ext uri="{FF2B5EF4-FFF2-40B4-BE49-F238E27FC236}">
                    <a16:creationId xmlns:a16="http://schemas.microsoft.com/office/drawing/2014/main" id="{068A325B-40A2-4388-A864-EF2269C95804}"/>
                  </a:ext>
                </a:extLst>
              </p:cNvPr>
              <p:cNvSpPr>
                <a:spLocks noChangeShapeType="1"/>
              </p:cNvSpPr>
              <p:nvPr/>
            </p:nvSpPr>
            <p:spPr bwMode="auto">
              <a:xfrm>
                <a:off x="8766175" y="2881314"/>
                <a:ext cx="47625"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0" name="Line 74">
                <a:extLst>
                  <a:ext uri="{FF2B5EF4-FFF2-40B4-BE49-F238E27FC236}">
                    <a16:creationId xmlns:a16="http://schemas.microsoft.com/office/drawing/2014/main" id="{E203C1D3-ECA0-43D6-86A1-2B1841516543}"/>
                  </a:ext>
                </a:extLst>
              </p:cNvPr>
              <p:cNvSpPr>
                <a:spLocks noChangeShapeType="1"/>
              </p:cNvSpPr>
              <p:nvPr/>
            </p:nvSpPr>
            <p:spPr bwMode="auto">
              <a:xfrm flipV="1">
                <a:off x="8667750" y="2930526"/>
                <a:ext cx="619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1" name="Line 75">
                <a:extLst>
                  <a:ext uri="{FF2B5EF4-FFF2-40B4-BE49-F238E27FC236}">
                    <a16:creationId xmlns:a16="http://schemas.microsoft.com/office/drawing/2014/main" id="{AC1E23BE-6908-474D-8917-3E4FFC2AAD1B}"/>
                  </a:ext>
                </a:extLst>
              </p:cNvPr>
              <p:cNvSpPr>
                <a:spLocks noChangeShapeType="1"/>
              </p:cNvSpPr>
              <p:nvPr/>
            </p:nvSpPr>
            <p:spPr bwMode="auto">
              <a:xfrm>
                <a:off x="8729663" y="2930526"/>
                <a:ext cx="793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2" name="Line 76">
                <a:extLst>
                  <a:ext uri="{FF2B5EF4-FFF2-40B4-BE49-F238E27FC236}">
                    <a16:creationId xmlns:a16="http://schemas.microsoft.com/office/drawing/2014/main" id="{BF0750D7-0A08-46C7-BC08-ACD9EC74E356}"/>
                  </a:ext>
                </a:extLst>
              </p:cNvPr>
              <p:cNvSpPr>
                <a:spLocks noChangeShapeType="1"/>
              </p:cNvSpPr>
              <p:nvPr/>
            </p:nvSpPr>
            <p:spPr bwMode="auto">
              <a:xfrm flipV="1">
                <a:off x="8736013" y="2930526"/>
                <a:ext cx="15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3" name="Line 77">
                <a:extLst>
                  <a:ext uri="{FF2B5EF4-FFF2-40B4-BE49-F238E27FC236}">
                    <a16:creationId xmlns:a16="http://schemas.microsoft.com/office/drawing/2014/main" id="{DCC21034-B11D-41B2-BD3B-E0D7EC7DFC8D}"/>
                  </a:ext>
                </a:extLst>
              </p:cNvPr>
              <p:cNvSpPr>
                <a:spLocks noChangeShapeType="1"/>
              </p:cNvSpPr>
              <p:nvPr/>
            </p:nvSpPr>
            <p:spPr bwMode="auto">
              <a:xfrm>
                <a:off x="8737600" y="2930526"/>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4" name="Line 78">
                <a:extLst>
                  <a:ext uri="{FF2B5EF4-FFF2-40B4-BE49-F238E27FC236}">
                    <a16:creationId xmlns:a16="http://schemas.microsoft.com/office/drawing/2014/main" id="{5CCD3614-7272-4696-84AD-FF19B2B20A8B}"/>
                  </a:ext>
                </a:extLst>
              </p:cNvPr>
              <p:cNvSpPr>
                <a:spLocks noChangeShapeType="1"/>
              </p:cNvSpPr>
              <p:nvPr/>
            </p:nvSpPr>
            <p:spPr bwMode="auto">
              <a:xfrm flipH="1" flipV="1">
                <a:off x="8729663" y="2930526"/>
                <a:ext cx="63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5" name="Line 79">
                <a:extLst>
                  <a:ext uri="{FF2B5EF4-FFF2-40B4-BE49-F238E27FC236}">
                    <a16:creationId xmlns:a16="http://schemas.microsoft.com/office/drawing/2014/main" id="{8FD1DFFC-2DC3-4509-B8F8-6BA534A363BB}"/>
                  </a:ext>
                </a:extLst>
              </p:cNvPr>
              <p:cNvSpPr>
                <a:spLocks noChangeShapeType="1"/>
              </p:cNvSpPr>
              <p:nvPr/>
            </p:nvSpPr>
            <p:spPr bwMode="auto">
              <a:xfrm>
                <a:off x="8737600" y="2930526"/>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6" name="Line 80">
                <a:extLst>
                  <a:ext uri="{FF2B5EF4-FFF2-40B4-BE49-F238E27FC236}">
                    <a16:creationId xmlns:a16="http://schemas.microsoft.com/office/drawing/2014/main" id="{66ACE60E-C320-4892-9D7B-3C886D9C6F2B}"/>
                  </a:ext>
                </a:extLst>
              </p:cNvPr>
              <p:cNvSpPr>
                <a:spLocks noChangeShapeType="1"/>
              </p:cNvSpPr>
              <p:nvPr/>
            </p:nvSpPr>
            <p:spPr bwMode="auto">
              <a:xfrm>
                <a:off x="8737600" y="2930526"/>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7" name="Line 81">
                <a:extLst>
                  <a:ext uri="{FF2B5EF4-FFF2-40B4-BE49-F238E27FC236}">
                    <a16:creationId xmlns:a16="http://schemas.microsoft.com/office/drawing/2014/main" id="{AE3C0781-EA6D-4E29-AC76-C5A64F4DDBE2}"/>
                  </a:ext>
                </a:extLst>
              </p:cNvPr>
              <p:cNvSpPr>
                <a:spLocks noChangeShapeType="1"/>
              </p:cNvSpPr>
              <p:nvPr/>
            </p:nvSpPr>
            <p:spPr bwMode="auto">
              <a:xfrm flipH="1" flipV="1">
                <a:off x="8709025" y="2986089"/>
                <a:ext cx="1428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8" name="Line 82">
                <a:extLst>
                  <a:ext uri="{FF2B5EF4-FFF2-40B4-BE49-F238E27FC236}">
                    <a16:creationId xmlns:a16="http://schemas.microsoft.com/office/drawing/2014/main" id="{8629BB66-EECC-4A32-A9B1-F72CFF419890}"/>
                  </a:ext>
                </a:extLst>
              </p:cNvPr>
              <p:cNvSpPr>
                <a:spLocks noChangeShapeType="1"/>
              </p:cNvSpPr>
              <p:nvPr/>
            </p:nvSpPr>
            <p:spPr bwMode="auto">
              <a:xfrm>
                <a:off x="8712200" y="2976564"/>
                <a:ext cx="11113"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9" name="Line 83">
                <a:extLst>
                  <a:ext uri="{FF2B5EF4-FFF2-40B4-BE49-F238E27FC236}">
                    <a16:creationId xmlns:a16="http://schemas.microsoft.com/office/drawing/2014/main" id="{42484958-4BAE-48C4-B672-A6D0533B3970}"/>
                  </a:ext>
                </a:extLst>
              </p:cNvPr>
              <p:cNvSpPr>
                <a:spLocks noChangeShapeType="1"/>
              </p:cNvSpPr>
              <p:nvPr/>
            </p:nvSpPr>
            <p:spPr bwMode="auto">
              <a:xfrm flipH="1" flipV="1">
                <a:off x="8664575" y="2976564"/>
                <a:ext cx="4445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0" name="Line 84">
                <a:extLst>
                  <a:ext uri="{FF2B5EF4-FFF2-40B4-BE49-F238E27FC236}">
                    <a16:creationId xmlns:a16="http://schemas.microsoft.com/office/drawing/2014/main" id="{ED612ED3-75EC-44A9-8769-40FB225F763E}"/>
                  </a:ext>
                </a:extLst>
              </p:cNvPr>
              <p:cNvSpPr>
                <a:spLocks noChangeShapeType="1"/>
              </p:cNvSpPr>
              <p:nvPr/>
            </p:nvSpPr>
            <p:spPr bwMode="auto">
              <a:xfrm>
                <a:off x="8664575" y="2976564"/>
                <a:ext cx="4762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1" name="Line 85">
                <a:extLst>
                  <a:ext uri="{FF2B5EF4-FFF2-40B4-BE49-F238E27FC236}">
                    <a16:creationId xmlns:a16="http://schemas.microsoft.com/office/drawing/2014/main" id="{83B1AF31-6917-489F-BA3B-4D8281336757}"/>
                  </a:ext>
                </a:extLst>
              </p:cNvPr>
              <p:cNvSpPr>
                <a:spLocks noChangeShapeType="1"/>
              </p:cNvSpPr>
              <p:nvPr/>
            </p:nvSpPr>
            <p:spPr bwMode="auto">
              <a:xfrm flipV="1">
                <a:off x="8701088" y="2986089"/>
                <a:ext cx="793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2" name="Line 86">
                <a:extLst>
                  <a:ext uri="{FF2B5EF4-FFF2-40B4-BE49-F238E27FC236}">
                    <a16:creationId xmlns:a16="http://schemas.microsoft.com/office/drawing/2014/main" id="{E5976ED1-F3FD-4C63-9642-516F6111A199}"/>
                  </a:ext>
                </a:extLst>
              </p:cNvPr>
              <p:cNvSpPr>
                <a:spLocks noChangeShapeType="1"/>
              </p:cNvSpPr>
              <p:nvPr/>
            </p:nvSpPr>
            <p:spPr bwMode="auto">
              <a:xfrm flipV="1">
                <a:off x="8709025" y="2976564"/>
                <a:ext cx="3175"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3" name="Line 87">
                <a:extLst>
                  <a:ext uri="{FF2B5EF4-FFF2-40B4-BE49-F238E27FC236}">
                    <a16:creationId xmlns:a16="http://schemas.microsoft.com/office/drawing/2014/main" id="{757E966B-CD9F-4CCD-8C43-59E409E1C7FA}"/>
                  </a:ext>
                </a:extLst>
              </p:cNvPr>
              <p:cNvSpPr>
                <a:spLocks noChangeShapeType="1"/>
              </p:cNvSpPr>
              <p:nvPr/>
            </p:nvSpPr>
            <p:spPr bwMode="auto">
              <a:xfrm flipV="1">
                <a:off x="8689975" y="2998789"/>
                <a:ext cx="11113"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4" name="Line 88">
                <a:extLst>
                  <a:ext uri="{FF2B5EF4-FFF2-40B4-BE49-F238E27FC236}">
                    <a16:creationId xmlns:a16="http://schemas.microsoft.com/office/drawing/2014/main" id="{D4C5D87E-A746-4873-82B4-23053725FBAF}"/>
                  </a:ext>
                </a:extLst>
              </p:cNvPr>
              <p:cNvSpPr>
                <a:spLocks noChangeShapeType="1"/>
              </p:cNvSpPr>
              <p:nvPr/>
            </p:nvSpPr>
            <p:spPr bwMode="auto">
              <a:xfrm flipV="1">
                <a:off x="8669338" y="3019426"/>
                <a:ext cx="20638"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5" name="Line 89">
                <a:extLst>
                  <a:ext uri="{FF2B5EF4-FFF2-40B4-BE49-F238E27FC236}">
                    <a16:creationId xmlns:a16="http://schemas.microsoft.com/office/drawing/2014/main" id="{19964291-E7F1-4AE1-AA39-80798AD7E510}"/>
                  </a:ext>
                </a:extLst>
              </p:cNvPr>
              <p:cNvSpPr>
                <a:spLocks noChangeShapeType="1"/>
              </p:cNvSpPr>
              <p:nvPr/>
            </p:nvSpPr>
            <p:spPr bwMode="auto">
              <a:xfrm>
                <a:off x="8755063" y="3013076"/>
                <a:ext cx="793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6" name="Line 90">
                <a:extLst>
                  <a:ext uri="{FF2B5EF4-FFF2-40B4-BE49-F238E27FC236}">
                    <a16:creationId xmlns:a16="http://schemas.microsoft.com/office/drawing/2014/main" id="{450C208E-51FE-4338-8ACE-EDF131315F6E}"/>
                  </a:ext>
                </a:extLst>
              </p:cNvPr>
              <p:cNvSpPr>
                <a:spLocks noChangeShapeType="1"/>
              </p:cNvSpPr>
              <p:nvPr/>
            </p:nvSpPr>
            <p:spPr bwMode="auto">
              <a:xfrm flipH="1">
                <a:off x="8689975" y="3013076"/>
                <a:ext cx="650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7" name="Line 91">
                <a:extLst>
                  <a:ext uri="{FF2B5EF4-FFF2-40B4-BE49-F238E27FC236}">
                    <a16:creationId xmlns:a16="http://schemas.microsoft.com/office/drawing/2014/main" id="{2E95B017-761E-4D6E-89AB-DACD9F9BA39D}"/>
                  </a:ext>
                </a:extLst>
              </p:cNvPr>
              <p:cNvSpPr>
                <a:spLocks noChangeShapeType="1"/>
              </p:cNvSpPr>
              <p:nvPr/>
            </p:nvSpPr>
            <p:spPr bwMode="auto">
              <a:xfrm>
                <a:off x="8723313" y="2987676"/>
                <a:ext cx="31750" cy="254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8" name="Line 92">
                <a:extLst>
                  <a:ext uri="{FF2B5EF4-FFF2-40B4-BE49-F238E27FC236}">
                    <a16:creationId xmlns:a16="http://schemas.microsoft.com/office/drawing/2014/main" id="{A9206D14-81E6-44B0-A853-7348B9F8A559}"/>
                  </a:ext>
                </a:extLst>
              </p:cNvPr>
              <p:cNvSpPr>
                <a:spLocks noChangeShapeType="1"/>
              </p:cNvSpPr>
              <p:nvPr/>
            </p:nvSpPr>
            <p:spPr bwMode="auto">
              <a:xfrm>
                <a:off x="8689975" y="3019426"/>
                <a:ext cx="7302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9" name="Line 93">
                <a:extLst>
                  <a:ext uri="{FF2B5EF4-FFF2-40B4-BE49-F238E27FC236}">
                    <a16:creationId xmlns:a16="http://schemas.microsoft.com/office/drawing/2014/main" id="{17690E1B-18CD-49DA-927A-6ED8A7E3D48B}"/>
                  </a:ext>
                </a:extLst>
              </p:cNvPr>
              <p:cNvSpPr>
                <a:spLocks noChangeShapeType="1"/>
              </p:cNvSpPr>
              <p:nvPr/>
            </p:nvSpPr>
            <p:spPr bwMode="auto">
              <a:xfrm flipH="1" flipV="1">
                <a:off x="8667750" y="2938464"/>
                <a:ext cx="44450" cy="381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0" name="Line 94">
                <a:extLst>
                  <a:ext uri="{FF2B5EF4-FFF2-40B4-BE49-F238E27FC236}">
                    <a16:creationId xmlns:a16="http://schemas.microsoft.com/office/drawing/2014/main" id="{B31A8266-6EF5-48AE-B683-E19D773251FD}"/>
                  </a:ext>
                </a:extLst>
              </p:cNvPr>
              <p:cNvSpPr>
                <a:spLocks noChangeShapeType="1"/>
              </p:cNvSpPr>
              <p:nvPr/>
            </p:nvSpPr>
            <p:spPr bwMode="auto">
              <a:xfrm flipV="1">
                <a:off x="8712200" y="2936876"/>
                <a:ext cx="23813"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1" name="Line 95">
                <a:extLst>
                  <a:ext uri="{FF2B5EF4-FFF2-40B4-BE49-F238E27FC236}">
                    <a16:creationId xmlns:a16="http://schemas.microsoft.com/office/drawing/2014/main" id="{2FEE698C-739F-48AD-AB8E-6916F747B9F1}"/>
                  </a:ext>
                </a:extLst>
              </p:cNvPr>
              <p:cNvSpPr>
                <a:spLocks noChangeShapeType="1"/>
              </p:cNvSpPr>
              <p:nvPr/>
            </p:nvSpPr>
            <p:spPr bwMode="auto">
              <a:xfrm flipH="1" flipV="1">
                <a:off x="8742363" y="2941639"/>
                <a:ext cx="69850" cy="492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2" name="Line 96">
                <a:extLst>
                  <a:ext uri="{FF2B5EF4-FFF2-40B4-BE49-F238E27FC236}">
                    <a16:creationId xmlns:a16="http://schemas.microsoft.com/office/drawing/2014/main" id="{43506A12-C09F-46FA-9855-1E3789236D38}"/>
                  </a:ext>
                </a:extLst>
              </p:cNvPr>
              <p:cNvSpPr>
                <a:spLocks noChangeShapeType="1"/>
              </p:cNvSpPr>
              <p:nvPr/>
            </p:nvSpPr>
            <p:spPr bwMode="auto">
              <a:xfrm flipH="1" flipV="1">
                <a:off x="8736013" y="2936876"/>
                <a:ext cx="6350"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3" name="Line 97">
                <a:extLst>
                  <a:ext uri="{FF2B5EF4-FFF2-40B4-BE49-F238E27FC236}">
                    <a16:creationId xmlns:a16="http://schemas.microsoft.com/office/drawing/2014/main" id="{A74DD276-BCF4-49A4-A186-21BA1A2DC97A}"/>
                  </a:ext>
                </a:extLst>
              </p:cNvPr>
              <p:cNvSpPr>
                <a:spLocks noChangeShapeType="1"/>
              </p:cNvSpPr>
              <p:nvPr/>
            </p:nvSpPr>
            <p:spPr bwMode="auto">
              <a:xfrm flipV="1">
                <a:off x="8739188" y="2881314"/>
                <a:ext cx="26988" cy="492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4" name="Line 98">
                <a:extLst>
                  <a:ext uri="{FF2B5EF4-FFF2-40B4-BE49-F238E27FC236}">
                    <a16:creationId xmlns:a16="http://schemas.microsoft.com/office/drawing/2014/main" id="{7823484B-3570-495E-8545-1DC7BB0D9397}"/>
                  </a:ext>
                </a:extLst>
              </p:cNvPr>
              <p:cNvSpPr>
                <a:spLocks noChangeShapeType="1"/>
              </p:cNvSpPr>
              <p:nvPr/>
            </p:nvSpPr>
            <p:spPr bwMode="auto">
              <a:xfrm flipV="1">
                <a:off x="8739188" y="2921001"/>
                <a:ext cx="74613"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5" name="Line 99">
                <a:extLst>
                  <a:ext uri="{FF2B5EF4-FFF2-40B4-BE49-F238E27FC236}">
                    <a16:creationId xmlns:a16="http://schemas.microsoft.com/office/drawing/2014/main" id="{25582BF7-EE49-4169-8422-A3E8F28BFAAE}"/>
                  </a:ext>
                </a:extLst>
              </p:cNvPr>
              <p:cNvSpPr>
                <a:spLocks noChangeShapeType="1"/>
              </p:cNvSpPr>
              <p:nvPr/>
            </p:nvSpPr>
            <p:spPr bwMode="auto">
              <a:xfrm flipH="1" flipV="1">
                <a:off x="8556625" y="2960689"/>
                <a:ext cx="107950"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6" name="Line 100">
                <a:extLst>
                  <a:ext uri="{FF2B5EF4-FFF2-40B4-BE49-F238E27FC236}">
                    <a16:creationId xmlns:a16="http://schemas.microsoft.com/office/drawing/2014/main" id="{44F92912-D0A4-44DC-B0EF-10BFFE7C9D2E}"/>
                  </a:ext>
                </a:extLst>
              </p:cNvPr>
              <p:cNvSpPr>
                <a:spLocks noChangeShapeType="1"/>
              </p:cNvSpPr>
              <p:nvPr/>
            </p:nvSpPr>
            <p:spPr bwMode="auto">
              <a:xfrm flipV="1">
                <a:off x="8570913" y="2998789"/>
                <a:ext cx="13017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7" name="Line 101">
                <a:extLst>
                  <a:ext uri="{FF2B5EF4-FFF2-40B4-BE49-F238E27FC236}">
                    <a16:creationId xmlns:a16="http://schemas.microsoft.com/office/drawing/2014/main" id="{AE39E1DA-5B76-417D-86A1-559A442D0FA7}"/>
                  </a:ext>
                </a:extLst>
              </p:cNvPr>
              <p:cNvSpPr>
                <a:spLocks noChangeShapeType="1"/>
              </p:cNvSpPr>
              <p:nvPr/>
            </p:nvSpPr>
            <p:spPr bwMode="auto">
              <a:xfrm>
                <a:off x="8570913" y="3003551"/>
                <a:ext cx="119063"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8" name="Line 102">
                <a:extLst>
                  <a:ext uri="{FF2B5EF4-FFF2-40B4-BE49-F238E27FC236}">
                    <a16:creationId xmlns:a16="http://schemas.microsoft.com/office/drawing/2014/main" id="{840BDDCC-6255-4545-919E-AAC43F61DF8E}"/>
                  </a:ext>
                </a:extLst>
              </p:cNvPr>
              <p:cNvSpPr>
                <a:spLocks noChangeShapeType="1"/>
              </p:cNvSpPr>
              <p:nvPr/>
            </p:nvSpPr>
            <p:spPr bwMode="auto">
              <a:xfrm>
                <a:off x="8609013" y="3043239"/>
                <a:ext cx="60325"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9" name="Line 103">
                <a:extLst>
                  <a:ext uri="{FF2B5EF4-FFF2-40B4-BE49-F238E27FC236}">
                    <a16:creationId xmlns:a16="http://schemas.microsoft.com/office/drawing/2014/main" id="{0EB01A98-2678-4682-AA93-1F67FA6E8B82}"/>
                  </a:ext>
                </a:extLst>
              </p:cNvPr>
              <p:cNvSpPr>
                <a:spLocks noChangeShapeType="1"/>
              </p:cNvSpPr>
              <p:nvPr/>
            </p:nvSpPr>
            <p:spPr bwMode="auto">
              <a:xfrm flipV="1">
                <a:off x="8593138" y="3019426"/>
                <a:ext cx="968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0" name="Line 104">
                <a:extLst>
                  <a:ext uri="{FF2B5EF4-FFF2-40B4-BE49-F238E27FC236}">
                    <a16:creationId xmlns:a16="http://schemas.microsoft.com/office/drawing/2014/main" id="{06D8A079-D789-4E0A-ABF1-4244F5DC696C}"/>
                  </a:ext>
                </a:extLst>
              </p:cNvPr>
              <p:cNvSpPr>
                <a:spLocks noChangeShapeType="1"/>
              </p:cNvSpPr>
              <p:nvPr/>
            </p:nvSpPr>
            <p:spPr bwMode="auto">
              <a:xfrm flipV="1">
                <a:off x="8659813" y="3054351"/>
                <a:ext cx="9525"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1" name="Line 105">
                <a:extLst>
                  <a:ext uri="{FF2B5EF4-FFF2-40B4-BE49-F238E27FC236}">
                    <a16:creationId xmlns:a16="http://schemas.microsoft.com/office/drawing/2014/main" id="{2BDEF2A0-4041-4A6C-8594-4D7F4E2324CD}"/>
                  </a:ext>
                </a:extLst>
              </p:cNvPr>
              <p:cNvSpPr>
                <a:spLocks noChangeShapeType="1"/>
              </p:cNvSpPr>
              <p:nvPr/>
            </p:nvSpPr>
            <p:spPr bwMode="auto">
              <a:xfrm flipH="1" flipV="1">
                <a:off x="8664575" y="2859089"/>
                <a:ext cx="73025" cy="714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2" name="Line 106">
                <a:extLst>
                  <a:ext uri="{FF2B5EF4-FFF2-40B4-BE49-F238E27FC236}">
                    <a16:creationId xmlns:a16="http://schemas.microsoft.com/office/drawing/2014/main" id="{2F92316D-3498-4E89-B22A-AF9BB066C842}"/>
                  </a:ext>
                </a:extLst>
              </p:cNvPr>
              <p:cNvSpPr>
                <a:spLocks noChangeShapeType="1"/>
              </p:cNvSpPr>
              <p:nvPr/>
            </p:nvSpPr>
            <p:spPr bwMode="auto">
              <a:xfrm flipH="1" flipV="1">
                <a:off x="8639175" y="2867026"/>
                <a:ext cx="90488" cy="635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3" name="Line 107">
                <a:extLst>
                  <a:ext uri="{FF2B5EF4-FFF2-40B4-BE49-F238E27FC236}">
                    <a16:creationId xmlns:a16="http://schemas.microsoft.com/office/drawing/2014/main" id="{F4768C00-2A62-4BDE-AF9E-0939D868DF50}"/>
                  </a:ext>
                </a:extLst>
              </p:cNvPr>
              <p:cNvSpPr>
                <a:spLocks noChangeShapeType="1"/>
              </p:cNvSpPr>
              <p:nvPr/>
            </p:nvSpPr>
            <p:spPr bwMode="auto">
              <a:xfrm flipH="1">
                <a:off x="8639175" y="2859089"/>
                <a:ext cx="2540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4" name="Freeform 108">
                <a:extLst>
                  <a:ext uri="{FF2B5EF4-FFF2-40B4-BE49-F238E27FC236}">
                    <a16:creationId xmlns:a16="http://schemas.microsoft.com/office/drawing/2014/main" id="{E782EC60-BA2F-4650-BC56-47A2FDEB0CEF}"/>
                  </a:ext>
                </a:extLst>
              </p:cNvPr>
              <p:cNvSpPr>
                <a:spLocks/>
              </p:cNvSpPr>
              <p:nvPr/>
            </p:nvSpPr>
            <p:spPr bwMode="auto">
              <a:xfrm>
                <a:off x="8594725" y="2855914"/>
                <a:ext cx="44450" cy="19050"/>
              </a:xfrm>
              <a:custGeom>
                <a:avLst/>
                <a:gdLst>
                  <a:gd name="T0" fmla="*/ 28 w 28"/>
                  <a:gd name="T1" fmla="*/ 7 h 12"/>
                  <a:gd name="T2" fmla="*/ 13 w 28"/>
                  <a:gd name="T3" fmla="*/ 12 h 12"/>
                  <a:gd name="T4" fmla="*/ 0 w 28"/>
                  <a:gd name="T5" fmla="*/ 0 h 12"/>
                </a:gdLst>
                <a:ahLst/>
                <a:cxnLst>
                  <a:cxn ang="0">
                    <a:pos x="T0" y="T1"/>
                  </a:cxn>
                  <a:cxn ang="0">
                    <a:pos x="T2" y="T3"/>
                  </a:cxn>
                  <a:cxn ang="0">
                    <a:pos x="T4" y="T5"/>
                  </a:cxn>
                </a:cxnLst>
                <a:rect l="0" t="0" r="r" b="b"/>
                <a:pathLst>
                  <a:path w="28" h="12">
                    <a:moveTo>
                      <a:pt x="28" y="7"/>
                    </a:moveTo>
                    <a:lnTo>
                      <a:pt x="13" y="12"/>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5" name="Line 109">
                <a:extLst>
                  <a:ext uri="{FF2B5EF4-FFF2-40B4-BE49-F238E27FC236}">
                    <a16:creationId xmlns:a16="http://schemas.microsoft.com/office/drawing/2014/main" id="{A92F87E8-7577-43DF-8E3A-866E3B6B1BE7}"/>
                  </a:ext>
                </a:extLst>
              </p:cNvPr>
              <p:cNvSpPr>
                <a:spLocks noChangeShapeType="1"/>
              </p:cNvSpPr>
              <p:nvPr/>
            </p:nvSpPr>
            <p:spPr bwMode="auto">
              <a:xfrm flipV="1">
                <a:off x="8516938" y="2868614"/>
                <a:ext cx="31750" cy="95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6" name="Line 110">
                <a:extLst>
                  <a:ext uri="{FF2B5EF4-FFF2-40B4-BE49-F238E27FC236}">
                    <a16:creationId xmlns:a16="http://schemas.microsoft.com/office/drawing/2014/main" id="{DEAFC864-EA7F-44F3-8B43-6CC65F7CE46F}"/>
                  </a:ext>
                </a:extLst>
              </p:cNvPr>
              <p:cNvSpPr>
                <a:spLocks noChangeShapeType="1"/>
              </p:cNvSpPr>
              <p:nvPr/>
            </p:nvSpPr>
            <p:spPr bwMode="auto">
              <a:xfrm flipV="1">
                <a:off x="8524875" y="2868614"/>
                <a:ext cx="23813"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7" name="Line 111">
                <a:extLst>
                  <a:ext uri="{FF2B5EF4-FFF2-40B4-BE49-F238E27FC236}">
                    <a16:creationId xmlns:a16="http://schemas.microsoft.com/office/drawing/2014/main" id="{AFDA17EC-ED95-4D90-8EEA-8F8D6B5A8047}"/>
                  </a:ext>
                </a:extLst>
              </p:cNvPr>
              <p:cNvSpPr>
                <a:spLocks noChangeShapeType="1"/>
              </p:cNvSpPr>
              <p:nvPr/>
            </p:nvSpPr>
            <p:spPr bwMode="auto">
              <a:xfrm flipH="1" flipV="1">
                <a:off x="8618538" y="2724151"/>
                <a:ext cx="177800" cy="873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8" name="Line 112">
                <a:extLst>
                  <a:ext uri="{FF2B5EF4-FFF2-40B4-BE49-F238E27FC236}">
                    <a16:creationId xmlns:a16="http://schemas.microsoft.com/office/drawing/2014/main" id="{6292E611-9499-4587-B8B0-1832EC6ADF84}"/>
                  </a:ext>
                </a:extLst>
              </p:cNvPr>
              <p:cNvSpPr>
                <a:spLocks noChangeShapeType="1"/>
              </p:cNvSpPr>
              <p:nvPr/>
            </p:nvSpPr>
            <p:spPr bwMode="auto">
              <a:xfrm flipH="1" flipV="1">
                <a:off x="8609013" y="2800351"/>
                <a:ext cx="103188" cy="428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9" name="Line 113">
                <a:extLst>
                  <a:ext uri="{FF2B5EF4-FFF2-40B4-BE49-F238E27FC236}">
                    <a16:creationId xmlns:a16="http://schemas.microsoft.com/office/drawing/2014/main" id="{B68368AE-AB21-452C-A3F0-A59166958EC2}"/>
                  </a:ext>
                </a:extLst>
              </p:cNvPr>
              <p:cNvSpPr>
                <a:spLocks noChangeShapeType="1"/>
              </p:cNvSpPr>
              <p:nvPr/>
            </p:nvSpPr>
            <p:spPr bwMode="auto">
              <a:xfrm>
                <a:off x="8586788" y="2733676"/>
                <a:ext cx="130175" cy="1095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0" name="Line 114">
                <a:extLst>
                  <a:ext uri="{FF2B5EF4-FFF2-40B4-BE49-F238E27FC236}">
                    <a16:creationId xmlns:a16="http://schemas.microsoft.com/office/drawing/2014/main" id="{8995CFD7-453D-4B4F-8687-1106D2787591}"/>
                  </a:ext>
                </a:extLst>
              </p:cNvPr>
              <p:cNvSpPr>
                <a:spLocks noChangeShapeType="1"/>
              </p:cNvSpPr>
              <p:nvPr/>
            </p:nvSpPr>
            <p:spPr bwMode="auto">
              <a:xfrm>
                <a:off x="8723313" y="2846389"/>
                <a:ext cx="42863" cy="349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1" name="Line 115">
                <a:extLst>
                  <a:ext uri="{FF2B5EF4-FFF2-40B4-BE49-F238E27FC236}">
                    <a16:creationId xmlns:a16="http://schemas.microsoft.com/office/drawing/2014/main" id="{0A7A8DD9-1A65-4FB5-BD0B-358A17368EA5}"/>
                  </a:ext>
                </a:extLst>
              </p:cNvPr>
              <p:cNvSpPr>
                <a:spLocks noChangeShapeType="1"/>
              </p:cNvSpPr>
              <p:nvPr/>
            </p:nvSpPr>
            <p:spPr bwMode="auto">
              <a:xfrm flipV="1">
                <a:off x="8766175" y="2860676"/>
                <a:ext cx="11113"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2" name="Line 116">
                <a:extLst>
                  <a:ext uri="{FF2B5EF4-FFF2-40B4-BE49-F238E27FC236}">
                    <a16:creationId xmlns:a16="http://schemas.microsoft.com/office/drawing/2014/main" id="{96AE41D2-939A-4199-ADC9-68DF91C6A794}"/>
                  </a:ext>
                </a:extLst>
              </p:cNvPr>
              <p:cNvSpPr>
                <a:spLocks noChangeShapeType="1"/>
              </p:cNvSpPr>
              <p:nvPr/>
            </p:nvSpPr>
            <p:spPr bwMode="auto">
              <a:xfrm flipH="1" flipV="1">
                <a:off x="8609013" y="2800351"/>
                <a:ext cx="55563"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3" name="Line 117">
                <a:extLst>
                  <a:ext uri="{FF2B5EF4-FFF2-40B4-BE49-F238E27FC236}">
                    <a16:creationId xmlns:a16="http://schemas.microsoft.com/office/drawing/2014/main" id="{AF39F53B-E806-4FEC-873F-E93EBF7C3CEA}"/>
                  </a:ext>
                </a:extLst>
              </p:cNvPr>
              <p:cNvSpPr>
                <a:spLocks noChangeShapeType="1"/>
              </p:cNvSpPr>
              <p:nvPr/>
            </p:nvSpPr>
            <p:spPr bwMode="auto">
              <a:xfrm flipH="1" flipV="1">
                <a:off x="8475663" y="2952751"/>
                <a:ext cx="58738"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4" name="Line 118">
                <a:extLst>
                  <a:ext uri="{FF2B5EF4-FFF2-40B4-BE49-F238E27FC236}">
                    <a16:creationId xmlns:a16="http://schemas.microsoft.com/office/drawing/2014/main" id="{7208EA6D-6C43-416D-92A1-4A24B6651973}"/>
                  </a:ext>
                </a:extLst>
              </p:cNvPr>
              <p:cNvSpPr>
                <a:spLocks noChangeShapeType="1"/>
              </p:cNvSpPr>
              <p:nvPr/>
            </p:nvSpPr>
            <p:spPr bwMode="auto">
              <a:xfrm>
                <a:off x="8475663" y="2952751"/>
                <a:ext cx="5715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5" name="Line 119">
                <a:extLst>
                  <a:ext uri="{FF2B5EF4-FFF2-40B4-BE49-F238E27FC236}">
                    <a16:creationId xmlns:a16="http://schemas.microsoft.com/office/drawing/2014/main" id="{494E688C-0D20-43EA-BA9E-A5128CA1A009}"/>
                  </a:ext>
                </a:extLst>
              </p:cNvPr>
              <p:cNvSpPr>
                <a:spLocks noChangeShapeType="1"/>
              </p:cNvSpPr>
              <p:nvPr/>
            </p:nvSpPr>
            <p:spPr bwMode="auto">
              <a:xfrm>
                <a:off x="8482013" y="3001964"/>
                <a:ext cx="3016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6" name="Line 120">
                <a:extLst>
                  <a:ext uri="{FF2B5EF4-FFF2-40B4-BE49-F238E27FC236}">
                    <a16:creationId xmlns:a16="http://schemas.microsoft.com/office/drawing/2014/main" id="{B04336B0-AD49-4AE1-888C-D27D5A7A3132}"/>
                  </a:ext>
                </a:extLst>
              </p:cNvPr>
              <p:cNvSpPr>
                <a:spLocks noChangeShapeType="1"/>
              </p:cNvSpPr>
              <p:nvPr/>
            </p:nvSpPr>
            <p:spPr bwMode="auto">
              <a:xfrm>
                <a:off x="8496300" y="3024189"/>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7" name="Line 121">
                <a:extLst>
                  <a:ext uri="{FF2B5EF4-FFF2-40B4-BE49-F238E27FC236}">
                    <a16:creationId xmlns:a16="http://schemas.microsoft.com/office/drawing/2014/main" id="{1343895F-30DE-4CA3-A068-18E7CE1B9B5F}"/>
                  </a:ext>
                </a:extLst>
              </p:cNvPr>
              <p:cNvSpPr>
                <a:spLocks noChangeShapeType="1"/>
              </p:cNvSpPr>
              <p:nvPr/>
            </p:nvSpPr>
            <p:spPr bwMode="auto">
              <a:xfrm>
                <a:off x="8496300" y="3024189"/>
                <a:ext cx="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8" name="Line 122">
                <a:extLst>
                  <a:ext uri="{FF2B5EF4-FFF2-40B4-BE49-F238E27FC236}">
                    <a16:creationId xmlns:a16="http://schemas.microsoft.com/office/drawing/2014/main" id="{32051296-D364-4BB9-972B-230843AAA7F8}"/>
                  </a:ext>
                </a:extLst>
              </p:cNvPr>
              <p:cNvSpPr>
                <a:spLocks noChangeShapeType="1"/>
              </p:cNvSpPr>
              <p:nvPr/>
            </p:nvSpPr>
            <p:spPr bwMode="auto">
              <a:xfrm flipH="1">
                <a:off x="8451850" y="3041651"/>
                <a:ext cx="53975"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9" name="Line 123">
                <a:extLst>
                  <a:ext uri="{FF2B5EF4-FFF2-40B4-BE49-F238E27FC236}">
                    <a16:creationId xmlns:a16="http://schemas.microsoft.com/office/drawing/2014/main" id="{97250C4E-4605-46F1-8826-59DC6F72F220}"/>
                  </a:ext>
                </a:extLst>
              </p:cNvPr>
              <p:cNvSpPr>
                <a:spLocks noChangeShapeType="1"/>
              </p:cNvSpPr>
              <p:nvPr/>
            </p:nvSpPr>
            <p:spPr bwMode="auto">
              <a:xfrm>
                <a:off x="8496300" y="3025776"/>
                <a:ext cx="9525"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0" name="Line 124">
                <a:extLst>
                  <a:ext uri="{FF2B5EF4-FFF2-40B4-BE49-F238E27FC236}">
                    <a16:creationId xmlns:a16="http://schemas.microsoft.com/office/drawing/2014/main" id="{39F86CD3-969E-41EB-B576-A4BE273D15C9}"/>
                  </a:ext>
                </a:extLst>
              </p:cNvPr>
              <p:cNvSpPr>
                <a:spLocks noChangeShapeType="1"/>
              </p:cNvSpPr>
              <p:nvPr/>
            </p:nvSpPr>
            <p:spPr bwMode="auto">
              <a:xfrm flipV="1">
                <a:off x="8475663" y="2925764"/>
                <a:ext cx="26988"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1" name="Line 125">
                <a:extLst>
                  <a:ext uri="{FF2B5EF4-FFF2-40B4-BE49-F238E27FC236}">
                    <a16:creationId xmlns:a16="http://schemas.microsoft.com/office/drawing/2014/main" id="{8F8293C3-A417-44AD-8E0F-A42507C672D6}"/>
                  </a:ext>
                </a:extLst>
              </p:cNvPr>
              <p:cNvSpPr>
                <a:spLocks noChangeShapeType="1"/>
              </p:cNvSpPr>
              <p:nvPr/>
            </p:nvSpPr>
            <p:spPr bwMode="auto">
              <a:xfrm flipH="1" flipV="1">
                <a:off x="8472488" y="2892426"/>
                <a:ext cx="30163"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2" name="Line 126">
                <a:extLst>
                  <a:ext uri="{FF2B5EF4-FFF2-40B4-BE49-F238E27FC236}">
                    <a16:creationId xmlns:a16="http://schemas.microsoft.com/office/drawing/2014/main" id="{27A89D9F-3BF7-40EE-B3A5-69D517455DC3}"/>
                  </a:ext>
                </a:extLst>
              </p:cNvPr>
              <p:cNvSpPr>
                <a:spLocks noChangeShapeType="1"/>
              </p:cNvSpPr>
              <p:nvPr/>
            </p:nvSpPr>
            <p:spPr bwMode="auto">
              <a:xfrm flipV="1">
                <a:off x="8475663" y="2881314"/>
                <a:ext cx="41275"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3" name="Line 127">
                <a:extLst>
                  <a:ext uri="{FF2B5EF4-FFF2-40B4-BE49-F238E27FC236}">
                    <a16:creationId xmlns:a16="http://schemas.microsoft.com/office/drawing/2014/main" id="{704F0C8D-BF6D-46B9-91DB-A673ED20782F}"/>
                  </a:ext>
                </a:extLst>
              </p:cNvPr>
              <p:cNvSpPr>
                <a:spLocks noChangeShapeType="1"/>
              </p:cNvSpPr>
              <p:nvPr/>
            </p:nvSpPr>
            <p:spPr bwMode="auto">
              <a:xfrm flipH="1" flipV="1">
                <a:off x="8466138" y="2770189"/>
                <a:ext cx="50800" cy="1111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4" name="Line 128">
                <a:extLst>
                  <a:ext uri="{FF2B5EF4-FFF2-40B4-BE49-F238E27FC236}">
                    <a16:creationId xmlns:a16="http://schemas.microsoft.com/office/drawing/2014/main" id="{EE07AC55-967C-439C-BD83-CB1783738A19}"/>
                  </a:ext>
                </a:extLst>
              </p:cNvPr>
              <p:cNvSpPr>
                <a:spLocks noChangeShapeType="1"/>
              </p:cNvSpPr>
              <p:nvPr/>
            </p:nvSpPr>
            <p:spPr bwMode="auto">
              <a:xfrm flipH="1" flipV="1">
                <a:off x="8478838" y="2771776"/>
                <a:ext cx="38100" cy="1063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5" name="Line 129">
                <a:extLst>
                  <a:ext uri="{FF2B5EF4-FFF2-40B4-BE49-F238E27FC236}">
                    <a16:creationId xmlns:a16="http://schemas.microsoft.com/office/drawing/2014/main" id="{2BC32002-F2ED-4E16-A748-8660BC61067E}"/>
                  </a:ext>
                </a:extLst>
              </p:cNvPr>
              <p:cNvSpPr>
                <a:spLocks noChangeShapeType="1"/>
              </p:cNvSpPr>
              <p:nvPr/>
            </p:nvSpPr>
            <p:spPr bwMode="auto">
              <a:xfrm flipH="1" flipV="1">
                <a:off x="8475663" y="2892426"/>
                <a:ext cx="41275"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6" name="Line 130">
                <a:extLst>
                  <a:ext uri="{FF2B5EF4-FFF2-40B4-BE49-F238E27FC236}">
                    <a16:creationId xmlns:a16="http://schemas.microsoft.com/office/drawing/2014/main" id="{379DDCBD-A513-45DA-BF7E-5279E43186B3}"/>
                  </a:ext>
                </a:extLst>
              </p:cNvPr>
              <p:cNvSpPr>
                <a:spLocks noChangeShapeType="1"/>
              </p:cNvSpPr>
              <p:nvPr/>
            </p:nvSpPr>
            <p:spPr bwMode="auto">
              <a:xfrm flipH="1">
                <a:off x="8648700" y="2643189"/>
                <a:ext cx="171450" cy="682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7" name="Line 131">
                <a:extLst>
                  <a:ext uri="{FF2B5EF4-FFF2-40B4-BE49-F238E27FC236}">
                    <a16:creationId xmlns:a16="http://schemas.microsoft.com/office/drawing/2014/main" id="{7D388C6C-9D0D-4580-A8D2-EE414AEFBBFA}"/>
                  </a:ext>
                </a:extLst>
              </p:cNvPr>
              <p:cNvSpPr>
                <a:spLocks noChangeShapeType="1"/>
              </p:cNvSpPr>
              <p:nvPr/>
            </p:nvSpPr>
            <p:spPr bwMode="auto">
              <a:xfrm flipH="1" flipV="1">
                <a:off x="8442325" y="2668589"/>
                <a:ext cx="42863" cy="492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8" name="Line 132">
                <a:extLst>
                  <a:ext uri="{FF2B5EF4-FFF2-40B4-BE49-F238E27FC236}">
                    <a16:creationId xmlns:a16="http://schemas.microsoft.com/office/drawing/2014/main" id="{A50BEB81-7878-41AC-8274-85384CF9F1B1}"/>
                  </a:ext>
                </a:extLst>
              </p:cNvPr>
              <p:cNvSpPr>
                <a:spLocks noChangeShapeType="1"/>
              </p:cNvSpPr>
              <p:nvPr/>
            </p:nvSpPr>
            <p:spPr bwMode="auto">
              <a:xfrm flipH="1" flipV="1">
                <a:off x="8442325" y="2668589"/>
                <a:ext cx="82550"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9" name="Line 133">
                <a:extLst>
                  <a:ext uri="{FF2B5EF4-FFF2-40B4-BE49-F238E27FC236}">
                    <a16:creationId xmlns:a16="http://schemas.microsoft.com/office/drawing/2014/main" id="{129AABA2-2CC8-4779-9E1C-BCFF721703CA}"/>
                  </a:ext>
                </a:extLst>
              </p:cNvPr>
              <p:cNvSpPr>
                <a:spLocks noChangeShapeType="1"/>
              </p:cNvSpPr>
              <p:nvPr/>
            </p:nvSpPr>
            <p:spPr bwMode="auto">
              <a:xfrm flipH="1" flipV="1">
                <a:off x="8485188" y="2717801"/>
                <a:ext cx="33338"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0" name="Line 134">
                <a:extLst>
                  <a:ext uri="{FF2B5EF4-FFF2-40B4-BE49-F238E27FC236}">
                    <a16:creationId xmlns:a16="http://schemas.microsoft.com/office/drawing/2014/main" id="{9BE0753B-A5E0-4A86-8D53-186C86D63E86}"/>
                  </a:ext>
                </a:extLst>
              </p:cNvPr>
              <p:cNvSpPr>
                <a:spLocks noChangeShapeType="1"/>
              </p:cNvSpPr>
              <p:nvPr/>
            </p:nvSpPr>
            <p:spPr bwMode="auto">
              <a:xfrm flipH="1">
                <a:off x="8485188" y="2711451"/>
                <a:ext cx="42863"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1" name="Line 135">
                <a:extLst>
                  <a:ext uri="{FF2B5EF4-FFF2-40B4-BE49-F238E27FC236}">
                    <a16:creationId xmlns:a16="http://schemas.microsoft.com/office/drawing/2014/main" id="{3632E1F1-2D3A-4AA9-A685-3662F0B1CD41}"/>
                  </a:ext>
                </a:extLst>
              </p:cNvPr>
              <p:cNvSpPr>
                <a:spLocks noChangeShapeType="1"/>
              </p:cNvSpPr>
              <p:nvPr/>
            </p:nvSpPr>
            <p:spPr bwMode="auto">
              <a:xfrm flipH="1">
                <a:off x="8475663" y="2754314"/>
                <a:ext cx="42863"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2" name="Line 136">
                <a:extLst>
                  <a:ext uri="{FF2B5EF4-FFF2-40B4-BE49-F238E27FC236}">
                    <a16:creationId xmlns:a16="http://schemas.microsoft.com/office/drawing/2014/main" id="{CB9CA2A3-8B41-4DE8-B1DD-1DE96F44305B}"/>
                  </a:ext>
                </a:extLst>
              </p:cNvPr>
              <p:cNvSpPr>
                <a:spLocks noChangeShapeType="1"/>
              </p:cNvSpPr>
              <p:nvPr/>
            </p:nvSpPr>
            <p:spPr bwMode="auto">
              <a:xfrm flipH="1" flipV="1">
                <a:off x="8478838" y="2771776"/>
                <a:ext cx="95250" cy="682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3" name="Line 137">
                <a:extLst>
                  <a:ext uri="{FF2B5EF4-FFF2-40B4-BE49-F238E27FC236}">
                    <a16:creationId xmlns:a16="http://schemas.microsoft.com/office/drawing/2014/main" id="{DE34442D-DEA7-404E-9F57-5005D1F42CF3}"/>
                  </a:ext>
                </a:extLst>
              </p:cNvPr>
              <p:cNvSpPr>
                <a:spLocks noChangeShapeType="1"/>
              </p:cNvSpPr>
              <p:nvPr/>
            </p:nvSpPr>
            <p:spPr bwMode="auto">
              <a:xfrm flipH="1" flipV="1">
                <a:off x="8442325" y="2668589"/>
                <a:ext cx="17463" cy="508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4" name="Line 138">
                <a:extLst>
                  <a:ext uri="{FF2B5EF4-FFF2-40B4-BE49-F238E27FC236}">
                    <a16:creationId xmlns:a16="http://schemas.microsoft.com/office/drawing/2014/main" id="{61CD2F0C-B0D5-47F0-BBAF-14F2642A08F1}"/>
                  </a:ext>
                </a:extLst>
              </p:cNvPr>
              <p:cNvSpPr>
                <a:spLocks noChangeShapeType="1"/>
              </p:cNvSpPr>
              <p:nvPr/>
            </p:nvSpPr>
            <p:spPr bwMode="auto">
              <a:xfrm flipH="1">
                <a:off x="8375650" y="2651126"/>
                <a:ext cx="26988" cy="476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5" name="Line 139">
                <a:extLst>
                  <a:ext uri="{FF2B5EF4-FFF2-40B4-BE49-F238E27FC236}">
                    <a16:creationId xmlns:a16="http://schemas.microsoft.com/office/drawing/2014/main" id="{FA2123F4-C631-484D-B8FE-BEBCE22BF399}"/>
                  </a:ext>
                </a:extLst>
              </p:cNvPr>
              <p:cNvSpPr>
                <a:spLocks noChangeShapeType="1"/>
              </p:cNvSpPr>
              <p:nvPr/>
            </p:nvSpPr>
            <p:spPr bwMode="auto">
              <a:xfrm flipH="1">
                <a:off x="8364538" y="2649539"/>
                <a:ext cx="34925" cy="412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6" name="Line 140">
                <a:extLst>
                  <a:ext uri="{FF2B5EF4-FFF2-40B4-BE49-F238E27FC236}">
                    <a16:creationId xmlns:a16="http://schemas.microsoft.com/office/drawing/2014/main" id="{FB53D34C-A0A4-4910-8FE2-88D922CF3712}"/>
                  </a:ext>
                </a:extLst>
              </p:cNvPr>
              <p:cNvSpPr>
                <a:spLocks noChangeShapeType="1"/>
              </p:cNvSpPr>
              <p:nvPr/>
            </p:nvSpPr>
            <p:spPr bwMode="auto">
              <a:xfrm flipH="1" flipV="1">
                <a:off x="8413750" y="2655889"/>
                <a:ext cx="30163" cy="650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7" name="Line 141">
                <a:extLst>
                  <a:ext uri="{FF2B5EF4-FFF2-40B4-BE49-F238E27FC236}">
                    <a16:creationId xmlns:a16="http://schemas.microsoft.com/office/drawing/2014/main" id="{FEA002AB-666A-483D-BCCC-D9607F0B2C59}"/>
                  </a:ext>
                </a:extLst>
              </p:cNvPr>
              <p:cNvSpPr>
                <a:spLocks noChangeShapeType="1"/>
              </p:cNvSpPr>
              <p:nvPr/>
            </p:nvSpPr>
            <p:spPr bwMode="auto">
              <a:xfrm flipH="1" flipV="1">
                <a:off x="8451850" y="2619376"/>
                <a:ext cx="73025" cy="857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8" name="Line 142">
                <a:extLst>
                  <a:ext uri="{FF2B5EF4-FFF2-40B4-BE49-F238E27FC236}">
                    <a16:creationId xmlns:a16="http://schemas.microsoft.com/office/drawing/2014/main" id="{A3B03D46-3AD3-48FF-91FD-AEC339280193}"/>
                  </a:ext>
                </a:extLst>
              </p:cNvPr>
              <p:cNvSpPr>
                <a:spLocks noChangeShapeType="1"/>
              </p:cNvSpPr>
              <p:nvPr/>
            </p:nvSpPr>
            <p:spPr bwMode="auto">
              <a:xfrm flipH="1" flipV="1">
                <a:off x="8480425" y="2605089"/>
                <a:ext cx="115888" cy="984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9" name="Line 143">
                <a:extLst>
                  <a:ext uri="{FF2B5EF4-FFF2-40B4-BE49-F238E27FC236}">
                    <a16:creationId xmlns:a16="http://schemas.microsoft.com/office/drawing/2014/main" id="{495A8AC5-038A-4D84-9372-B9F3A11DC79E}"/>
                  </a:ext>
                </a:extLst>
              </p:cNvPr>
              <p:cNvSpPr>
                <a:spLocks noChangeShapeType="1"/>
              </p:cNvSpPr>
              <p:nvPr/>
            </p:nvSpPr>
            <p:spPr bwMode="auto">
              <a:xfrm flipH="1">
                <a:off x="8480425" y="2568576"/>
                <a:ext cx="74613"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0" name="Line 144">
                <a:extLst>
                  <a:ext uri="{FF2B5EF4-FFF2-40B4-BE49-F238E27FC236}">
                    <a16:creationId xmlns:a16="http://schemas.microsoft.com/office/drawing/2014/main" id="{7F1085DC-F39D-4922-9F9E-DBC58CF3B707}"/>
                  </a:ext>
                </a:extLst>
              </p:cNvPr>
              <p:cNvSpPr>
                <a:spLocks noChangeShapeType="1"/>
              </p:cNvSpPr>
              <p:nvPr/>
            </p:nvSpPr>
            <p:spPr bwMode="auto">
              <a:xfrm flipH="1" flipV="1">
                <a:off x="8482013" y="2516189"/>
                <a:ext cx="73025" cy="523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1" name="Line 145">
                <a:extLst>
                  <a:ext uri="{FF2B5EF4-FFF2-40B4-BE49-F238E27FC236}">
                    <a16:creationId xmlns:a16="http://schemas.microsoft.com/office/drawing/2014/main" id="{6418B4ED-B0D9-4AC1-BF1A-70D7D4A7667A}"/>
                  </a:ext>
                </a:extLst>
              </p:cNvPr>
              <p:cNvSpPr>
                <a:spLocks noChangeShapeType="1"/>
              </p:cNvSpPr>
              <p:nvPr/>
            </p:nvSpPr>
            <p:spPr bwMode="auto">
              <a:xfrm>
                <a:off x="8482013" y="2516189"/>
                <a:ext cx="127000"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5" name="Line 230">
                <a:extLst>
                  <a:ext uri="{FF2B5EF4-FFF2-40B4-BE49-F238E27FC236}">
                    <a16:creationId xmlns:a16="http://schemas.microsoft.com/office/drawing/2014/main" id="{B9707E31-640B-4AF0-BC4F-4715F56B5B9A}"/>
                  </a:ext>
                </a:extLst>
              </p:cNvPr>
              <p:cNvSpPr>
                <a:spLocks noChangeShapeType="1"/>
              </p:cNvSpPr>
              <p:nvPr/>
            </p:nvSpPr>
            <p:spPr bwMode="auto">
              <a:xfrm flipH="1">
                <a:off x="8774113" y="3128964"/>
                <a:ext cx="111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6" name="Line 231">
                <a:extLst>
                  <a:ext uri="{FF2B5EF4-FFF2-40B4-BE49-F238E27FC236}">
                    <a16:creationId xmlns:a16="http://schemas.microsoft.com/office/drawing/2014/main" id="{CB1D84DA-ED18-4ED7-AD3C-C80E84F97191}"/>
                  </a:ext>
                </a:extLst>
              </p:cNvPr>
              <p:cNvSpPr>
                <a:spLocks noChangeShapeType="1"/>
              </p:cNvSpPr>
              <p:nvPr/>
            </p:nvSpPr>
            <p:spPr bwMode="auto">
              <a:xfrm flipH="1">
                <a:off x="8774113" y="3128964"/>
                <a:ext cx="11113"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7" name="Line 232">
                <a:extLst>
                  <a:ext uri="{FF2B5EF4-FFF2-40B4-BE49-F238E27FC236}">
                    <a16:creationId xmlns:a16="http://schemas.microsoft.com/office/drawing/2014/main" id="{45EEE846-1F37-42E3-B3F4-24B641538714}"/>
                  </a:ext>
                </a:extLst>
              </p:cNvPr>
              <p:cNvSpPr>
                <a:spLocks noChangeShapeType="1"/>
              </p:cNvSpPr>
              <p:nvPr/>
            </p:nvSpPr>
            <p:spPr bwMode="auto">
              <a:xfrm>
                <a:off x="8785226" y="3128964"/>
                <a:ext cx="0"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8" name="Line 233">
                <a:extLst>
                  <a:ext uri="{FF2B5EF4-FFF2-40B4-BE49-F238E27FC236}">
                    <a16:creationId xmlns:a16="http://schemas.microsoft.com/office/drawing/2014/main" id="{E021C3A0-FD7B-4744-AE9B-FA4579EBD232}"/>
                  </a:ext>
                </a:extLst>
              </p:cNvPr>
              <p:cNvSpPr>
                <a:spLocks noChangeShapeType="1"/>
              </p:cNvSpPr>
              <p:nvPr/>
            </p:nvSpPr>
            <p:spPr bwMode="auto">
              <a:xfrm flipH="1" flipV="1">
                <a:off x="8705851" y="3214689"/>
                <a:ext cx="7938"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9" name="Line 234">
                <a:extLst>
                  <a:ext uri="{FF2B5EF4-FFF2-40B4-BE49-F238E27FC236}">
                    <a16:creationId xmlns:a16="http://schemas.microsoft.com/office/drawing/2014/main" id="{C9E864A0-DD33-444C-B312-C0C0871FB096}"/>
                  </a:ext>
                </a:extLst>
              </p:cNvPr>
              <p:cNvSpPr>
                <a:spLocks noChangeShapeType="1"/>
              </p:cNvSpPr>
              <p:nvPr/>
            </p:nvSpPr>
            <p:spPr bwMode="auto">
              <a:xfrm>
                <a:off x="8631238" y="3116264"/>
                <a:ext cx="1588"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0" name="Freeform 235">
                <a:extLst>
                  <a:ext uri="{FF2B5EF4-FFF2-40B4-BE49-F238E27FC236}">
                    <a16:creationId xmlns:a16="http://schemas.microsoft.com/office/drawing/2014/main" id="{6FA5FCDC-A67D-4798-BAF7-EBFF19552A8B}"/>
                  </a:ext>
                </a:extLst>
              </p:cNvPr>
              <p:cNvSpPr>
                <a:spLocks/>
              </p:cNvSpPr>
              <p:nvPr/>
            </p:nvSpPr>
            <p:spPr bwMode="auto">
              <a:xfrm>
                <a:off x="8599488" y="3116264"/>
                <a:ext cx="31750" cy="31750"/>
              </a:xfrm>
              <a:custGeom>
                <a:avLst/>
                <a:gdLst>
                  <a:gd name="T0" fmla="*/ 0 w 20"/>
                  <a:gd name="T1" fmla="*/ 0 h 20"/>
                  <a:gd name="T2" fmla="*/ 7 w 20"/>
                  <a:gd name="T3" fmla="*/ 20 h 20"/>
                  <a:gd name="T4" fmla="*/ 20 w 20"/>
                  <a:gd name="T5" fmla="*/ 0 h 20"/>
                </a:gdLst>
                <a:ahLst/>
                <a:cxnLst>
                  <a:cxn ang="0">
                    <a:pos x="T0" y="T1"/>
                  </a:cxn>
                  <a:cxn ang="0">
                    <a:pos x="T2" y="T3"/>
                  </a:cxn>
                  <a:cxn ang="0">
                    <a:pos x="T4" y="T5"/>
                  </a:cxn>
                </a:cxnLst>
                <a:rect l="0" t="0" r="r" b="b"/>
                <a:pathLst>
                  <a:path w="20" h="20">
                    <a:moveTo>
                      <a:pt x="0" y="0"/>
                    </a:moveTo>
                    <a:lnTo>
                      <a:pt x="7" y="20"/>
                    </a:lnTo>
                    <a:lnTo>
                      <a:pt x="2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1" name="Line 236">
                <a:extLst>
                  <a:ext uri="{FF2B5EF4-FFF2-40B4-BE49-F238E27FC236}">
                    <a16:creationId xmlns:a16="http://schemas.microsoft.com/office/drawing/2014/main" id="{49438A4D-53AF-4BA7-8904-3CAEB2191727}"/>
                  </a:ext>
                </a:extLst>
              </p:cNvPr>
              <p:cNvSpPr>
                <a:spLocks noChangeShapeType="1"/>
              </p:cNvSpPr>
              <p:nvPr/>
            </p:nvSpPr>
            <p:spPr bwMode="auto">
              <a:xfrm flipH="1" flipV="1">
                <a:off x="8580438" y="3163889"/>
                <a:ext cx="12700"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2" name="Line 237">
                <a:extLst>
                  <a:ext uri="{FF2B5EF4-FFF2-40B4-BE49-F238E27FC236}">
                    <a16:creationId xmlns:a16="http://schemas.microsoft.com/office/drawing/2014/main" id="{BA96B5C0-1730-4187-B78C-D370EA670A42}"/>
                  </a:ext>
                </a:extLst>
              </p:cNvPr>
              <p:cNvSpPr>
                <a:spLocks noChangeShapeType="1"/>
              </p:cNvSpPr>
              <p:nvPr/>
            </p:nvSpPr>
            <p:spPr bwMode="auto">
              <a:xfrm>
                <a:off x="8594726" y="3098801"/>
                <a:ext cx="476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3" name="Line 238">
                <a:extLst>
                  <a:ext uri="{FF2B5EF4-FFF2-40B4-BE49-F238E27FC236}">
                    <a16:creationId xmlns:a16="http://schemas.microsoft.com/office/drawing/2014/main" id="{B06E950C-2E19-4EE9-A276-122D549C904D}"/>
                  </a:ext>
                </a:extLst>
              </p:cNvPr>
              <p:cNvSpPr>
                <a:spLocks noChangeShapeType="1"/>
              </p:cNvSpPr>
              <p:nvPr/>
            </p:nvSpPr>
            <p:spPr bwMode="auto">
              <a:xfrm>
                <a:off x="8535988" y="3090864"/>
                <a:ext cx="26988" cy="428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4" name="Line 239">
                <a:extLst>
                  <a:ext uri="{FF2B5EF4-FFF2-40B4-BE49-F238E27FC236}">
                    <a16:creationId xmlns:a16="http://schemas.microsoft.com/office/drawing/2014/main" id="{7D44817A-AFB4-46EC-AAAA-8D0B0A5A5A27}"/>
                  </a:ext>
                </a:extLst>
              </p:cNvPr>
              <p:cNvSpPr>
                <a:spLocks noChangeShapeType="1"/>
              </p:cNvSpPr>
              <p:nvPr/>
            </p:nvSpPr>
            <p:spPr bwMode="auto">
              <a:xfrm flipH="1">
                <a:off x="8542338" y="3133726"/>
                <a:ext cx="20638" cy="111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5" name="Line 240">
                <a:extLst>
                  <a:ext uri="{FF2B5EF4-FFF2-40B4-BE49-F238E27FC236}">
                    <a16:creationId xmlns:a16="http://schemas.microsoft.com/office/drawing/2014/main" id="{8DD8212B-7A34-42FD-9885-61A099AB65AD}"/>
                  </a:ext>
                </a:extLst>
              </p:cNvPr>
              <p:cNvSpPr>
                <a:spLocks noChangeShapeType="1"/>
              </p:cNvSpPr>
              <p:nvPr/>
            </p:nvSpPr>
            <p:spPr bwMode="auto">
              <a:xfrm flipH="1">
                <a:off x="8535988" y="3144839"/>
                <a:ext cx="6350" cy="15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6" name="Freeform 241">
                <a:extLst>
                  <a:ext uri="{FF2B5EF4-FFF2-40B4-BE49-F238E27FC236}">
                    <a16:creationId xmlns:a16="http://schemas.microsoft.com/office/drawing/2014/main" id="{6E3B8EEA-48D9-4BD2-A80C-38E39833DFE5}"/>
                  </a:ext>
                </a:extLst>
              </p:cNvPr>
              <p:cNvSpPr>
                <a:spLocks/>
              </p:cNvSpPr>
              <p:nvPr/>
            </p:nvSpPr>
            <p:spPr bwMode="auto">
              <a:xfrm>
                <a:off x="8607426" y="3208339"/>
                <a:ext cx="220663" cy="55563"/>
              </a:xfrm>
              <a:custGeom>
                <a:avLst/>
                <a:gdLst>
                  <a:gd name="T0" fmla="*/ 0 w 139"/>
                  <a:gd name="T1" fmla="*/ 0 h 35"/>
                  <a:gd name="T2" fmla="*/ 2 w 139"/>
                  <a:gd name="T3" fmla="*/ 13 h 35"/>
                  <a:gd name="T4" fmla="*/ 139 w 139"/>
                  <a:gd name="T5" fmla="*/ 35 h 35"/>
                </a:gdLst>
                <a:ahLst/>
                <a:cxnLst>
                  <a:cxn ang="0">
                    <a:pos x="T0" y="T1"/>
                  </a:cxn>
                  <a:cxn ang="0">
                    <a:pos x="T2" y="T3"/>
                  </a:cxn>
                  <a:cxn ang="0">
                    <a:pos x="T4" y="T5"/>
                  </a:cxn>
                </a:cxnLst>
                <a:rect l="0" t="0" r="r" b="b"/>
                <a:pathLst>
                  <a:path w="139" h="35">
                    <a:moveTo>
                      <a:pt x="0" y="0"/>
                    </a:moveTo>
                    <a:lnTo>
                      <a:pt x="2" y="13"/>
                    </a:lnTo>
                    <a:lnTo>
                      <a:pt x="139" y="3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7" name="Line 242">
                <a:extLst>
                  <a:ext uri="{FF2B5EF4-FFF2-40B4-BE49-F238E27FC236}">
                    <a16:creationId xmlns:a16="http://schemas.microsoft.com/office/drawing/2014/main" id="{A013C7F9-98B9-4001-95D7-8AF4A15855FA}"/>
                  </a:ext>
                </a:extLst>
              </p:cNvPr>
              <p:cNvSpPr>
                <a:spLocks noChangeShapeType="1"/>
              </p:cNvSpPr>
              <p:nvPr/>
            </p:nvSpPr>
            <p:spPr bwMode="auto">
              <a:xfrm flipH="1" flipV="1">
                <a:off x="8535988" y="3146426"/>
                <a:ext cx="44450"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8" name="Line 243">
                <a:extLst>
                  <a:ext uri="{FF2B5EF4-FFF2-40B4-BE49-F238E27FC236}">
                    <a16:creationId xmlns:a16="http://schemas.microsoft.com/office/drawing/2014/main" id="{4A94F4E6-16DC-451F-BB66-11CE690AE6EF}"/>
                  </a:ext>
                </a:extLst>
              </p:cNvPr>
              <p:cNvSpPr>
                <a:spLocks noChangeShapeType="1"/>
              </p:cNvSpPr>
              <p:nvPr/>
            </p:nvSpPr>
            <p:spPr bwMode="auto">
              <a:xfrm>
                <a:off x="8562976" y="3133726"/>
                <a:ext cx="17463" cy="301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9" name="Line 244">
                <a:extLst>
                  <a:ext uri="{FF2B5EF4-FFF2-40B4-BE49-F238E27FC236}">
                    <a16:creationId xmlns:a16="http://schemas.microsoft.com/office/drawing/2014/main" id="{B57DCB26-FF02-4CC0-AA1E-0FE5CCABF072}"/>
                  </a:ext>
                </a:extLst>
              </p:cNvPr>
              <p:cNvSpPr>
                <a:spLocks noChangeShapeType="1"/>
              </p:cNvSpPr>
              <p:nvPr/>
            </p:nvSpPr>
            <p:spPr bwMode="auto">
              <a:xfrm>
                <a:off x="8580438" y="3163889"/>
                <a:ext cx="26988"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0" name="Line 245">
                <a:extLst>
                  <a:ext uri="{FF2B5EF4-FFF2-40B4-BE49-F238E27FC236}">
                    <a16:creationId xmlns:a16="http://schemas.microsoft.com/office/drawing/2014/main" id="{26FDD112-9B2F-4DE3-89C8-1A5A40F2B078}"/>
                  </a:ext>
                </a:extLst>
              </p:cNvPr>
              <p:cNvSpPr>
                <a:spLocks noChangeShapeType="1"/>
              </p:cNvSpPr>
              <p:nvPr/>
            </p:nvSpPr>
            <p:spPr bwMode="auto">
              <a:xfrm flipH="1">
                <a:off x="8562976" y="3116264"/>
                <a:ext cx="36513"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1" name="Line 246">
                <a:extLst>
                  <a:ext uri="{FF2B5EF4-FFF2-40B4-BE49-F238E27FC236}">
                    <a16:creationId xmlns:a16="http://schemas.microsoft.com/office/drawing/2014/main" id="{3883BFA3-720A-43C2-979C-3DB89A509CD1}"/>
                  </a:ext>
                </a:extLst>
              </p:cNvPr>
              <p:cNvSpPr>
                <a:spLocks noChangeShapeType="1"/>
              </p:cNvSpPr>
              <p:nvPr/>
            </p:nvSpPr>
            <p:spPr bwMode="auto">
              <a:xfrm flipH="1" flipV="1">
                <a:off x="8535988" y="3090864"/>
                <a:ext cx="587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2" name="Freeform 247">
                <a:extLst>
                  <a:ext uri="{FF2B5EF4-FFF2-40B4-BE49-F238E27FC236}">
                    <a16:creationId xmlns:a16="http://schemas.microsoft.com/office/drawing/2014/main" id="{CF55DE99-6B31-468D-8227-56357194CE1C}"/>
                  </a:ext>
                </a:extLst>
              </p:cNvPr>
              <p:cNvSpPr>
                <a:spLocks/>
              </p:cNvSpPr>
              <p:nvPr/>
            </p:nvSpPr>
            <p:spPr bwMode="auto">
              <a:xfrm>
                <a:off x="8397876" y="3432176"/>
                <a:ext cx="247650" cy="20638"/>
              </a:xfrm>
              <a:custGeom>
                <a:avLst/>
                <a:gdLst>
                  <a:gd name="T0" fmla="*/ 156 w 156"/>
                  <a:gd name="T1" fmla="*/ 0 h 13"/>
                  <a:gd name="T2" fmla="*/ 139 w 156"/>
                  <a:gd name="T3" fmla="*/ 13 h 13"/>
                  <a:gd name="T4" fmla="*/ 0 w 156"/>
                  <a:gd name="T5" fmla="*/ 13 h 13"/>
                </a:gdLst>
                <a:ahLst/>
                <a:cxnLst>
                  <a:cxn ang="0">
                    <a:pos x="T0" y="T1"/>
                  </a:cxn>
                  <a:cxn ang="0">
                    <a:pos x="T2" y="T3"/>
                  </a:cxn>
                  <a:cxn ang="0">
                    <a:pos x="T4" y="T5"/>
                  </a:cxn>
                </a:cxnLst>
                <a:rect l="0" t="0" r="r" b="b"/>
                <a:pathLst>
                  <a:path w="156" h="13">
                    <a:moveTo>
                      <a:pt x="156" y="0"/>
                    </a:moveTo>
                    <a:lnTo>
                      <a:pt x="139" y="13"/>
                    </a:lnTo>
                    <a:lnTo>
                      <a:pt x="0" y="13"/>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3" name="Freeform 248">
                <a:extLst>
                  <a:ext uri="{FF2B5EF4-FFF2-40B4-BE49-F238E27FC236}">
                    <a16:creationId xmlns:a16="http://schemas.microsoft.com/office/drawing/2014/main" id="{9900022B-D5EE-4F7B-9723-0E68E568FFE5}"/>
                  </a:ext>
                </a:extLst>
              </p:cNvPr>
              <p:cNvSpPr>
                <a:spLocks/>
              </p:cNvSpPr>
              <p:nvPr/>
            </p:nvSpPr>
            <p:spPr bwMode="auto">
              <a:xfrm>
                <a:off x="8594726" y="3416301"/>
                <a:ext cx="50800" cy="15875"/>
              </a:xfrm>
              <a:custGeom>
                <a:avLst/>
                <a:gdLst>
                  <a:gd name="T0" fmla="*/ 0 w 32"/>
                  <a:gd name="T1" fmla="*/ 0 h 10"/>
                  <a:gd name="T2" fmla="*/ 15 w 32"/>
                  <a:gd name="T3" fmla="*/ 8 h 10"/>
                  <a:gd name="T4" fmla="*/ 32 w 32"/>
                  <a:gd name="T5" fmla="*/ 10 h 10"/>
                </a:gdLst>
                <a:ahLst/>
                <a:cxnLst>
                  <a:cxn ang="0">
                    <a:pos x="T0" y="T1"/>
                  </a:cxn>
                  <a:cxn ang="0">
                    <a:pos x="T2" y="T3"/>
                  </a:cxn>
                  <a:cxn ang="0">
                    <a:pos x="T4" y="T5"/>
                  </a:cxn>
                </a:cxnLst>
                <a:rect l="0" t="0" r="r" b="b"/>
                <a:pathLst>
                  <a:path w="32" h="10">
                    <a:moveTo>
                      <a:pt x="0" y="0"/>
                    </a:moveTo>
                    <a:lnTo>
                      <a:pt x="15" y="8"/>
                    </a:lnTo>
                    <a:lnTo>
                      <a:pt x="32" y="1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4" name="Line 249">
                <a:extLst>
                  <a:ext uri="{FF2B5EF4-FFF2-40B4-BE49-F238E27FC236}">
                    <a16:creationId xmlns:a16="http://schemas.microsoft.com/office/drawing/2014/main" id="{A03E20BE-8E52-4F9D-BD28-A2ABAA95036F}"/>
                  </a:ext>
                </a:extLst>
              </p:cNvPr>
              <p:cNvSpPr>
                <a:spLocks noChangeShapeType="1"/>
              </p:cNvSpPr>
              <p:nvPr/>
            </p:nvSpPr>
            <p:spPr bwMode="auto">
              <a:xfrm flipH="1" flipV="1">
                <a:off x="8632826" y="3116264"/>
                <a:ext cx="141288" cy="127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5" name="Line 250">
                <a:extLst>
                  <a:ext uri="{FF2B5EF4-FFF2-40B4-BE49-F238E27FC236}">
                    <a16:creationId xmlns:a16="http://schemas.microsoft.com/office/drawing/2014/main" id="{06101AB9-A4AB-4789-9C82-E5B417D3F1D0}"/>
                  </a:ext>
                </a:extLst>
              </p:cNvPr>
              <p:cNvSpPr>
                <a:spLocks noChangeShapeType="1"/>
              </p:cNvSpPr>
              <p:nvPr/>
            </p:nvSpPr>
            <p:spPr bwMode="auto">
              <a:xfrm flipH="1" flipV="1">
                <a:off x="8593138" y="3170239"/>
                <a:ext cx="112713"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6" name="Line 251">
                <a:extLst>
                  <a:ext uri="{FF2B5EF4-FFF2-40B4-BE49-F238E27FC236}">
                    <a16:creationId xmlns:a16="http://schemas.microsoft.com/office/drawing/2014/main" id="{0F613919-1C34-4DA7-BEDE-4051ABFFD5EC}"/>
                  </a:ext>
                </a:extLst>
              </p:cNvPr>
              <p:cNvSpPr>
                <a:spLocks noChangeShapeType="1"/>
              </p:cNvSpPr>
              <p:nvPr/>
            </p:nvSpPr>
            <p:spPr bwMode="auto">
              <a:xfrm flipH="1" flipV="1">
                <a:off x="8607426" y="3208339"/>
                <a:ext cx="98425"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7" name="Line 252">
                <a:extLst>
                  <a:ext uri="{FF2B5EF4-FFF2-40B4-BE49-F238E27FC236}">
                    <a16:creationId xmlns:a16="http://schemas.microsoft.com/office/drawing/2014/main" id="{C06339FD-E68F-451D-9EA3-9F69A0E28D03}"/>
                  </a:ext>
                </a:extLst>
              </p:cNvPr>
              <p:cNvSpPr>
                <a:spLocks noChangeShapeType="1"/>
              </p:cNvSpPr>
              <p:nvPr/>
            </p:nvSpPr>
            <p:spPr bwMode="auto">
              <a:xfrm flipH="1">
                <a:off x="8645526" y="3398839"/>
                <a:ext cx="39688" cy="333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8" name="Line 253">
                <a:extLst>
                  <a:ext uri="{FF2B5EF4-FFF2-40B4-BE49-F238E27FC236}">
                    <a16:creationId xmlns:a16="http://schemas.microsoft.com/office/drawing/2014/main" id="{0FB60E07-DB86-47C3-B2A5-DC056A8EA577}"/>
                  </a:ext>
                </a:extLst>
              </p:cNvPr>
              <p:cNvSpPr>
                <a:spLocks noChangeShapeType="1"/>
              </p:cNvSpPr>
              <p:nvPr/>
            </p:nvSpPr>
            <p:spPr bwMode="auto">
              <a:xfrm flipV="1">
                <a:off x="8594726" y="3398839"/>
                <a:ext cx="90488" cy="174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9" name="Freeform 254">
                <a:extLst>
                  <a:ext uri="{FF2B5EF4-FFF2-40B4-BE49-F238E27FC236}">
                    <a16:creationId xmlns:a16="http://schemas.microsoft.com/office/drawing/2014/main" id="{0BA628D2-FFC6-4F2D-BC06-EC09271A2937}"/>
                  </a:ext>
                </a:extLst>
              </p:cNvPr>
              <p:cNvSpPr>
                <a:spLocks/>
              </p:cNvSpPr>
              <p:nvPr/>
            </p:nvSpPr>
            <p:spPr bwMode="auto">
              <a:xfrm>
                <a:off x="8426451" y="3098801"/>
                <a:ext cx="31750" cy="26988"/>
              </a:xfrm>
              <a:custGeom>
                <a:avLst/>
                <a:gdLst>
                  <a:gd name="T0" fmla="*/ 20 w 20"/>
                  <a:gd name="T1" fmla="*/ 17 h 17"/>
                  <a:gd name="T2" fmla="*/ 16 w 20"/>
                  <a:gd name="T3" fmla="*/ 16 h 17"/>
                  <a:gd name="T4" fmla="*/ 0 w 20"/>
                  <a:gd name="T5" fmla="*/ 0 h 17"/>
                </a:gdLst>
                <a:ahLst/>
                <a:cxnLst>
                  <a:cxn ang="0">
                    <a:pos x="T0" y="T1"/>
                  </a:cxn>
                  <a:cxn ang="0">
                    <a:pos x="T2" y="T3"/>
                  </a:cxn>
                  <a:cxn ang="0">
                    <a:pos x="T4" y="T5"/>
                  </a:cxn>
                </a:cxnLst>
                <a:rect l="0" t="0" r="r" b="b"/>
                <a:pathLst>
                  <a:path w="20" h="17">
                    <a:moveTo>
                      <a:pt x="20" y="17"/>
                    </a:moveTo>
                    <a:lnTo>
                      <a:pt x="16" y="16"/>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0" name="Line 255">
                <a:extLst>
                  <a:ext uri="{FF2B5EF4-FFF2-40B4-BE49-F238E27FC236}">
                    <a16:creationId xmlns:a16="http://schemas.microsoft.com/office/drawing/2014/main" id="{EFE8A113-8948-4A4B-9680-615012C8E00C}"/>
                  </a:ext>
                </a:extLst>
              </p:cNvPr>
              <p:cNvSpPr>
                <a:spLocks noChangeShapeType="1"/>
              </p:cNvSpPr>
              <p:nvPr/>
            </p:nvSpPr>
            <p:spPr bwMode="auto">
              <a:xfrm flipV="1">
                <a:off x="8458201" y="3086101"/>
                <a:ext cx="36513" cy="396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1" name="Line 256">
                <a:extLst>
                  <a:ext uri="{FF2B5EF4-FFF2-40B4-BE49-F238E27FC236}">
                    <a16:creationId xmlns:a16="http://schemas.microsoft.com/office/drawing/2014/main" id="{BC4F72EE-0F4D-41FA-A07C-58E2E1D258FA}"/>
                  </a:ext>
                </a:extLst>
              </p:cNvPr>
              <p:cNvSpPr>
                <a:spLocks noChangeShapeType="1"/>
              </p:cNvSpPr>
              <p:nvPr/>
            </p:nvSpPr>
            <p:spPr bwMode="auto">
              <a:xfrm flipH="1">
                <a:off x="8440738" y="3078164"/>
                <a:ext cx="3175" cy="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2" name="Line 257">
                <a:extLst>
                  <a:ext uri="{FF2B5EF4-FFF2-40B4-BE49-F238E27FC236}">
                    <a16:creationId xmlns:a16="http://schemas.microsoft.com/office/drawing/2014/main" id="{4DD95044-BAE6-48A3-8910-34BAA67CBCA9}"/>
                  </a:ext>
                </a:extLst>
              </p:cNvPr>
              <p:cNvSpPr>
                <a:spLocks noChangeShapeType="1"/>
              </p:cNvSpPr>
              <p:nvPr/>
            </p:nvSpPr>
            <p:spPr bwMode="auto">
              <a:xfrm flipH="1" flipV="1">
                <a:off x="8443913" y="3078164"/>
                <a:ext cx="5080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3" name="Freeform 258">
                <a:extLst>
                  <a:ext uri="{FF2B5EF4-FFF2-40B4-BE49-F238E27FC236}">
                    <a16:creationId xmlns:a16="http://schemas.microsoft.com/office/drawing/2014/main" id="{F4A87DCD-0A44-4522-AA7D-E188E1294051}"/>
                  </a:ext>
                </a:extLst>
              </p:cNvPr>
              <p:cNvSpPr>
                <a:spLocks/>
              </p:cNvSpPr>
              <p:nvPr/>
            </p:nvSpPr>
            <p:spPr bwMode="auto">
              <a:xfrm>
                <a:off x="8380413" y="3098801"/>
                <a:ext cx="46038" cy="57150"/>
              </a:xfrm>
              <a:custGeom>
                <a:avLst/>
                <a:gdLst>
                  <a:gd name="T0" fmla="*/ 29 w 29"/>
                  <a:gd name="T1" fmla="*/ 0 h 36"/>
                  <a:gd name="T2" fmla="*/ 22 w 29"/>
                  <a:gd name="T3" fmla="*/ 6 h 36"/>
                  <a:gd name="T4" fmla="*/ 0 w 29"/>
                  <a:gd name="T5" fmla="*/ 36 h 36"/>
                </a:gdLst>
                <a:ahLst/>
                <a:cxnLst>
                  <a:cxn ang="0">
                    <a:pos x="T0" y="T1"/>
                  </a:cxn>
                  <a:cxn ang="0">
                    <a:pos x="T2" y="T3"/>
                  </a:cxn>
                  <a:cxn ang="0">
                    <a:pos x="T4" y="T5"/>
                  </a:cxn>
                </a:cxnLst>
                <a:rect l="0" t="0" r="r" b="b"/>
                <a:pathLst>
                  <a:path w="29" h="36">
                    <a:moveTo>
                      <a:pt x="29" y="0"/>
                    </a:moveTo>
                    <a:lnTo>
                      <a:pt x="22" y="6"/>
                    </a:lnTo>
                    <a:lnTo>
                      <a:pt x="0" y="36"/>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4" name="Line 259">
                <a:extLst>
                  <a:ext uri="{FF2B5EF4-FFF2-40B4-BE49-F238E27FC236}">
                    <a16:creationId xmlns:a16="http://schemas.microsoft.com/office/drawing/2014/main" id="{1566CA6E-2467-4CB4-9E4A-1A5D4B9985C3}"/>
                  </a:ext>
                </a:extLst>
              </p:cNvPr>
              <p:cNvSpPr>
                <a:spLocks noChangeShapeType="1"/>
              </p:cNvSpPr>
              <p:nvPr/>
            </p:nvSpPr>
            <p:spPr bwMode="auto">
              <a:xfrm flipH="1">
                <a:off x="8426451" y="3078164"/>
                <a:ext cx="17463"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5" name="Line 260">
                <a:extLst>
                  <a:ext uri="{FF2B5EF4-FFF2-40B4-BE49-F238E27FC236}">
                    <a16:creationId xmlns:a16="http://schemas.microsoft.com/office/drawing/2014/main" id="{B77C3BAD-4AF8-4009-B1D3-F33473DC401B}"/>
                  </a:ext>
                </a:extLst>
              </p:cNvPr>
              <p:cNvSpPr>
                <a:spLocks noChangeShapeType="1"/>
              </p:cNvSpPr>
              <p:nvPr/>
            </p:nvSpPr>
            <p:spPr bwMode="auto">
              <a:xfrm flipH="1">
                <a:off x="8367713" y="3155951"/>
                <a:ext cx="1270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6" name="Line 261">
                <a:extLst>
                  <a:ext uri="{FF2B5EF4-FFF2-40B4-BE49-F238E27FC236}">
                    <a16:creationId xmlns:a16="http://schemas.microsoft.com/office/drawing/2014/main" id="{787FA7A2-99B5-473C-96C0-5C010C849FD1}"/>
                  </a:ext>
                </a:extLst>
              </p:cNvPr>
              <p:cNvSpPr>
                <a:spLocks noChangeShapeType="1"/>
              </p:cNvSpPr>
              <p:nvPr/>
            </p:nvSpPr>
            <p:spPr bwMode="auto">
              <a:xfrm flipH="1" flipV="1">
                <a:off x="8413751" y="3073401"/>
                <a:ext cx="26988"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7" name="Freeform 262">
                <a:extLst>
                  <a:ext uri="{FF2B5EF4-FFF2-40B4-BE49-F238E27FC236}">
                    <a16:creationId xmlns:a16="http://schemas.microsoft.com/office/drawing/2014/main" id="{5D88D714-FE87-41E6-AA84-7CFFF53BCAF2}"/>
                  </a:ext>
                </a:extLst>
              </p:cNvPr>
              <p:cNvSpPr>
                <a:spLocks/>
              </p:cNvSpPr>
              <p:nvPr/>
            </p:nvSpPr>
            <p:spPr bwMode="auto">
              <a:xfrm>
                <a:off x="8380413" y="3125789"/>
                <a:ext cx="77788" cy="55563"/>
              </a:xfrm>
              <a:custGeom>
                <a:avLst/>
                <a:gdLst>
                  <a:gd name="T0" fmla="*/ 0 w 49"/>
                  <a:gd name="T1" fmla="*/ 19 h 35"/>
                  <a:gd name="T2" fmla="*/ 16 w 49"/>
                  <a:gd name="T3" fmla="*/ 35 h 35"/>
                  <a:gd name="T4" fmla="*/ 49 w 49"/>
                  <a:gd name="T5" fmla="*/ 0 h 35"/>
                </a:gdLst>
                <a:ahLst/>
                <a:cxnLst>
                  <a:cxn ang="0">
                    <a:pos x="T0" y="T1"/>
                  </a:cxn>
                  <a:cxn ang="0">
                    <a:pos x="T2" y="T3"/>
                  </a:cxn>
                  <a:cxn ang="0">
                    <a:pos x="T4" y="T5"/>
                  </a:cxn>
                </a:cxnLst>
                <a:rect l="0" t="0" r="r" b="b"/>
                <a:pathLst>
                  <a:path w="49" h="35">
                    <a:moveTo>
                      <a:pt x="0" y="19"/>
                    </a:moveTo>
                    <a:lnTo>
                      <a:pt x="16" y="35"/>
                    </a:lnTo>
                    <a:lnTo>
                      <a:pt x="49"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8" name="Line 263">
                <a:extLst>
                  <a:ext uri="{FF2B5EF4-FFF2-40B4-BE49-F238E27FC236}">
                    <a16:creationId xmlns:a16="http://schemas.microsoft.com/office/drawing/2014/main" id="{5B48C2CA-EFEB-43F9-96DB-6518A6DB0271}"/>
                  </a:ext>
                </a:extLst>
              </p:cNvPr>
              <p:cNvSpPr>
                <a:spLocks noChangeShapeType="1"/>
              </p:cNvSpPr>
              <p:nvPr/>
            </p:nvSpPr>
            <p:spPr bwMode="auto">
              <a:xfrm flipH="1">
                <a:off x="8345488" y="3170239"/>
                <a:ext cx="22225"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9" name="Freeform 264">
                <a:extLst>
                  <a:ext uri="{FF2B5EF4-FFF2-40B4-BE49-F238E27FC236}">
                    <a16:creationId xmlns:a16="http://schemas.microsoft.com/office/drawing/2014/main" id="{F78DDB74-7CD4-46DD-A5CA-229AD3D94439}"/>
                  </a:ext>
                </a:extLst>
              </p:cNvPr>
              <p:cNvSpPr>
                <a:spLocks/>
              </p:cNvSpPr>
              <p:nvPr/>
            </p:nvSpPr>
            <p:spPr bwMode="auto">
              <a:xfrm>
                <a:off x="8367713" y="3146426"/>
                <a:ext cx="168275" cy="66675"/>
              </a:xfrm>
              <a:custGeom>
                <a:avLst/>
                <a:gdLst>
                  <a:gd name="T0" fmla="*/ 106 w 106"/>
                  <a:gd name="T1" fmla="*/ 0 h 42"/>
                  <a:gd name="T2" fmla="*/ 23 w 106"/>
                  <a:gd name="T3" fmla="*/ 42 h 42"/>
                  <a:gd name="T4" fmla="*/ 0 w 106"/>
                  <a:gd name="T5" fmla="*/ 15 h 42"/>
                </a:gdLst>
                <a:ahLst/>
                <a:cxnLst>
                  <a:cxn ang="0">
                    <a:pos x="T0" y="T1"/>
                  </a:cxn>
                  <a:cxn ang="0">
                    <a:pos x="T2" y="T3"/>
                  </a:cxn>
                  <a:cxn ang="0">
                    <a:pos x="T4" y="T5"/>
                  </a:cxn>
                </a:cxnLst>
                <a:rect l="0" t="0" r="r" b="b"/>
                <a:pathLst>
                  <a:path w="106" h="42">
                    <a:moveTo>
                      <a:pt x="106" y="0"/>
                    </a:moveTo>
                    <a:lnTo>
                      <a:pt x="23" y="42"/>
                    </a:lnTo>
                    <a:lnTo>
                      <a:pt x="0" y="15"/>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0" name="Line 265">
                <a:extLst>
                  <a:ext uri="{FF2B5EF4-FFF2-40B4-BE49-F238E27FC236}">
                    <a16:creationId xmlns:a16="http://schemas.microsoft.com/office/drawing/2014/main" id="{89EFC824-642A-4141-A053-2374C5A801B4}"/>
                  </a:ext>
                </a:extLst>
              </p:cNvPr>
              <p:cNvSpPr>
                <a:spLocks noChangeShapeType="1"/>
              </p:cNvSpPr>
              <p:nvPr/>
            </p:nvSpPr>
            <p:spPr bwMode="auto">
              <a:xfrm flipH="1">
                <a:off x="8305801" y="3087689"/>
                <a:ext cx="1588" cy="63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1" name="Line 266">
                <a:extLst>
                  <a:ext uri="{FF2B5EF4-FFF2-40B4-BE49-F238E27FC236}">
                    <a16:creationId xmlns:a16="http://schemas.microsoft.com/office/drawing/2014/main" id="{2EBD923E-9E8F-40F8-9762-A4D334D48E5C}"/>
                  </a:ext>
                </a:extLst>
              </p:cNvPr>
              <p:cNvSpPr>
                <a:spLocks noChangeShapeType="1"/>
              </p:cNvSpPr>
              <p:nvPr/>
            </p:nvSpPr>
            <p:spPr bwMode="auto">
              <a:xfrm flipH="1" flipV="1">
                <a:off x="8296276" y="3417889"/>
                <a:ext cx="25400" cy="206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2" name="Line 267">
                <a:extLst>
                  <a:ext uri="{FF2B5EF4-FFF2-40B4-BE49-F238E27FC236}">
                    <a16:creationId xmlns:a16="http://schemas.microsoft.com/office/drawing/2014/main" id="{74BC33E1-CBC4-47E5-95CB-FE9F613A0F78}"/>
                  </a:ext>
                </a:extLst>
              </p:cNvPr>
              <p:cNvSpPr>
                <a:spLocks noChangeShapeType="1"/>
              </p:cNvSpPr>
              <p:nvPr/>
            </p:nvSpPr>
            <p:spPr bwMode="auto">
              <a:xfrm>
                <a:off x="8277226" y="3430589"/>
                <a:ext cx="44450"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3" name="Freeform 268">
                <a:extLst>
                  <a:ext uri="{FF2B5EF4-FFF2-40B4-BE49-F238E27FC236}">
                    <a16:creationId xmlns:a16="http://schemas.microsoft.com/office/drawing/2014/main" id="{78126D88-0421-413E-8E52-2499D9B76DC5}"/>
                  </a:ext>
                </a:extLst>
              </p:cNvPr>
              <p:cNvSpPr>
                <a:spLocks/>
              </p:cNvSpPr>
              <p:nvPr/>
            </p:nvSpPr>
            <p:spPr bwMode="auto">
              <a:xfrm>
                <a:off x="8391526" y="3319464"/>
                <a:ext cx="33338" cy="9525"/>
              </a:xfrm>
              <a:custGeom>
                <a:avLst/>
                <a:gdLst>
                  <a:gd name="T0" fmla="*/ 0 w 21"/>
                  <a:gd name="T1" fmla="*/ 4 h 6"/>
                  <a:gd name="T2" fmla="*/ 9 w 21"/>
                  <a:gd name="T3" fmla="*/ 0 h 6"/>
                  <a:gd name="T4" fmla="*/ 21 w 21"/>
                  <a:gd name="T5" fmla="*/ 6 h 6"/>
                </a:gdLst>
                <a:ahLst/>
                <a:cxnLst>
                  <a:cxn ang="0">
                    <a:pos x="T0" y="T1"/>
                  </a:cxn>
                  <a:cxn ang="0">
                    <a:pos x="T2" y="T3"/>
                  </a:cxn>
                  <a:cxn ang="0">
                    <a:pos x="T4" y="T5"/>
                  </a:cxn>
                </a:cxnLst>
                <a:rect l="0" t="0" r="r" b="b"/>
                <a:pathLst>
                  <a:path w="21" h="6">
                    <a:moveTo>
                      <a:pt x="0" y="4"/>
                    </a:moveTo>
                    <a:lnTo>
                      <a:pt x="9" y="0"/>
                    </a:lnTo>
                    <a:lnTo>
                      <a:pt x="21" y="6"/>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4" name="Freeform 269">
                <a:extLst>
                  <a:ext uri="{FF2B5EF4-FFF2-40B4-BE49-F238E27FC236}">
                    <a16:creationId xmlns:a16="http://schemas.microsoft.com/office/drawing/2014/main" id="{B226AD61-4CF4-4023-9569-2E6B1D271925}"/>
                  </a:ext>
                </a:extLst>
              </p:cNvPr>
              <p:cNvSpPr>
                <a:spLocks/>
              </p:cNvSpPr>
              <p:nvPr/>
            </p:nvSpPr>
            <p:spPr bwMode="auto">
              <a:xfrm>
                <a:off x="8391526" y="3325814"/>
                <a:ext cx="33338" cy="20638"/>
              </a:xfrm>
              <a:custGeom>
                <a:avLst/>
                <a:gdLst>
                  <a:gd name="T0" fmla="*/ 21 w 21"/>
                  <a:gd name="T1" fmla="*/ 2 h 13"/>
                  <a:gd name="T2" fmla="*/ 5 w 21"/>
                  <a:gd name="T3" fmla="*/ 13 h 13"/>
                  <a:gd name="T4" fmla="*/ 0 w 21"/>
                  <a:gd name="T5" fmla="*/ 0 h 13"/>
                </a:gdLst>
                <a:ahLst/>
                <a:cxnLst>
                  <a:cxn ang="0">
                    <a:pos x="T0" y="T1"/>
                  </a:cxn>
                  <a:cxn ang="0">
                    <a:pos x="T2" y="T3"/>
                  </a:cxn>
                  <a:cxn ang="0">
                    <a:pos x="T4" y="T5"/>
                  </a:cxn>
                </a:cxnLst>
                <a:rect l="0" t="0" r="r" b="b"/>
                <a:pathLst>
                  <a:path w="21" h="13">
                    <a:moveTo>
                      <a:pt x="21" y="2"/>
                    </a:moveTo>
                    <a:lnTo>
                      <a:pt x="5" y="13"/>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5" name="Line 270">
                <a:extLst>
                  <a:ext uri="{FF2B5EF4-FFF2-40B4-BE49-F238E27FC236}">
                    <a16:creationId xmlns:a16="http://schemas.microsoft.com/office/drawing/2014/main" id="{9091E0E7-9A59-4C34-8240-3E0DF6B4A704}"/>
                  </a:ext>
                </a:extLst>
              </p:cNvPr>
              <p:cNvSpPr>
                <a:spLocks noChangeShapeType="1"/>
              </p:cNvSpPr>
              <p:nvPr/>
            </p:nvSpPr>
            <p:spPr bwMode="auto">
              <a:xfrm>
                <a:off x="8307388" y="3087689"/>
                <a:ext cx="73025" cy="682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6" name="Line 271">
                <a:extLst>
                  <a:ext uri="{FF2B5EF4-FFF2-40B4-BE49-F238E27FC236}">
                    <a16:creationId xmlns:a16="http://schemas.microsoft.com/office/drawing/2014/main" id="{0C13FB54-3200-4559-8CDC-BA0A20E22151}"/>
                  </a:ext>
                </a:extLst>
              </p:cNvPr>
              <p:cNvSpPr>
                <a:spLocks noChangeShapeType="1"/>
              </p:cNvSpPr>
              <p:nvPr/>
            </p:nvSpPr>
            <p:spPr bwMode="auto">
              <a:xfrm flipH="1" flipV="1">
                <a:off x="8305801" y="3094039"/>
                <a:ext cx="61913" cy="762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7" name="Line 272">
                <a:extLst>
                  <a:ext uri="{FF2B5EF4-FFF2-40B4-BE49-F238E27FC236}">
                    <a16:creationId xmlns:a16="http://schemas.microsoft.com/office/drawing/2014/main" id="{6679CD54-5AE2-41DD-AC7A-0B1985E1D535}"/>
                  </a:ext>
                </a:extLst>
              </p:cNvPr>
              <p:cNvSpPr>
                <a:spLocks noChangeShapeType="1"/>
              </p:cNvSpPr>
              <p:nvPr/>
            </p:nvSpPr>
            <p:spPr bwMode="auto">
              <a:xfrm flipH="1">
                <a:off x="8289926" y="3198814"/>
                <a:ext cx="55563" cy="698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8" name="Line 273">
                <a:extLst>
                  <a:ext uri="{FF2B5EF4-FFF2-40B4-BE49-F238E27FC236}">
                    <a16:creationId xmlns:a16="http://schemas.microsoft.com/office/drawing/2014/main" id="{507BAFC4-79CA-4CC6-B078-16F3562B73BC}"/>
                  </a:ext>
                </a:extLst>
              </p:cNvPr>
              <p:cNvSpPr>
                <a:spLocks noChangeShapeType="1"/>
              </p:cNvSpPr>
              <p:nvPr/>
            </p:nvSpPr>
            <p:spPr bwMode="auto">
              <a:xfrm flipH="1" flipV="1">
                <a:off x="8345488" y="3198814"/>
                <a:ext cx="46038" cy="12700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9" name="Line 274">
                <a:extLst>
                  <a:ext uri="{FF2B5EF4-FFF2-40B4-BE49-F238E27FC236}">
                    <a16:creationId xmlns:a16="http://schemas.microsoft.com/office/drawing/2014/main" id="{E4A9E3F4-AE18-462F-B0AB-AEC3A3F0360B}"/>
                  </a:ext>
                </a:extLst>
              </p:cNvPr>
              <p:cNvSpPr>
                <a:spLocks noChangeShapeType="1"/>
              </p:cNvSpPr>
              <p:nvPr/>
            </p:nvSpPr>
            <p:spPr bwMode="auto">
              <a:xfrm flipH="1" flipV="1">
                <a:off x="8305801" y="3094039"/>
                <a:ext cx="39688" cy="1047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0" name="Line 275">
                <a:extLst>
                  <a:ext uri="{FF2B5EF4-FFF2-40B4-BE49-F238E27FC236}">
                    <a16:creationId xmlns:a16="http://schemas.microsoft.com/office/drawing/2014/main" id="{214E58CD-A45A-4E2B-AE63-D3A0A4DAB808}"/>
                  </a:ext>
                </a:extLst>
              </p:cNvPr>
              <p:cNvSpPr>
                <a:spLocks noChangeShapeType="1"/>
              </p:cNvSpPr>
              <p:nvPr/>
            </p:nvSpPr>
            <p:spPr bwMode="auto">
              <a:xfrm>
                <a:off x="8321676" y="3438526"/>
                <a:ext cx="76200" cy="142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1" name="Line 276">
                <a:extLst>
                  <a:ext uri="{FF2B5EF4-FFF2-40B4-BE49-F238E27FC236}">
                    <a16:creationId xmlns:a16="http://schemas.microsoft.com/office/drawing/2014/main" id="{BC339C5F-64E0-4458-BCFF-473175A3E81E}"/>
                  </a:ext>
                </a:extLst>
              </p:cNvPr>
              <p:cNvSpPr>
                <a:spLocks noChangeShapeType="1"/>
              </p:cNvSpPr>
              <p:nvPr/>
            </p:nvSpPr>
            <p:spPr bwMode="auto">
              <a:xfrm flipV="1">
                <a:off x="8301038" y="3325814"/>
                <a:ext cx="90488" cy="460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2" name="Line 277">
                <a:extLst>
                  <a:ext uri="{FF2B5EF4-FFF2-40B4-BE49-F238E27FC236}">
                    <a16:creationId xmlns:a16="http://schemas.microsoft.com/office/drawing/2014/main" id="{189D398F-0E95-48DF-83FB-0B6119EF6C54}"/>
                  </a:ext>
                </a:extLst>
              </p:cNvPr>
              <p:cNvSpPr>
                <a:spLocks noChangeShapeType="1"/>
              </p:cNvSpPr>
              <p:nvPr/>
            </p:nvSpPr>
            <p:spPr bwMode="auto">
              <a:xfrm flipH="1" flipV="1">
                <a:off x="8456613" y="3138489"/>
                <a:ext cx="79375"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3" name="Line 278">
                <a:extLst>
                  <a:ext uri="{FF2B5EF4-FFF2-40B4-BE49-F238E27FC236}">
                    <a16:creationId xmlns:a16="http://schemas.microsoft.com/office/drawing/2014/main" id="{CEA88A82-18F9-42D5-93CA-D68E4B7B32D9}"/>
                  </a:ext>
                </a:extLst>
              </p:cNvPr>
              <p:cNvSpPr>
                <a:spLocks noChangeShapeType="1"/>
              </p:cNvSpPr>
              <p:nvPr/>
            </p:nvSpPr>
            <p:spPr bwMode="auto">
              <a:xfrm flipH="1" flipV="1">
                <a:off x="8458201" y="3125789"/>
                <a:ext cx="84138" cy="190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4" name="Line 279">
                <a:extLst>
                  <a:ext uri="{FF2B5EF4-FFF2-40B4-BE49-F238E27FC236}">
                    <a16:creationId xmlns:a16="http://schemas.microsoft.com/office/drawing/2014/main" id="{030B93B9-1D67-485F-B438-85FE0828ECAD}"/>
                  </a:ext>
                </a:extLst>
              </p:cNvPr>
              <p:cNvSpPr>
                <a:spLocks noChangeShapeType="1"/>
              </p:cNvSpPr>
              <p:nvPr/>
            </p:nvSpPr>
            <p:spPr bwMode="auto">
              <a:xfrm flipH="1" flipV="1">
                <a:off x="8494713" y="3086101"/>
                <a:ext cx="41275" cy="476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5" name="Line 280">
                <a:extLst>
                  <a:ext uri="{FF2B5EF4-FFF2-40B4-BE49-F238E27FC236}">
                    <a16:creationId xmlns:a16="http://schemas.microsoft.com/office/drawing/2014/main" id="{F95DF012-C2BE-4B25-82C2-3802C9A8AF78}"/>
                  </a:ext>
                </a:extLst>
              </p:cNvPr>
              <p:cNvSpPr>
                <a:spLocks noChangeShapeType="1"/>
              </p:cNvSpPr>
              <p:nvPr/>
            </p:nvSpPr>
            <p:spPr bwMode="auto">
              <a:xfrm flipH="1">
                <a:off x="8424863" y="3208339"/>
                <a:ext cx="182563" cy="1206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6" name="Line 281">
                <a:extLst>
                  <a:ext uri="{FF2B5EF4-FFF2-40B4-BE49-F238E27FC236}">
                    <a16:creationId xmlns:a16="http://schemas.microsoft.com/office/drawing/2014/main" id="{876E06B8-DA2E-4FE4-BEF2-C96E0F3305B1}"/>
                  </a:ext>
                </a:extLst>
              </p:cNvPr>
              <p:cNvSpPr>
                <a:spLocks noChangeShapeType="1"/>
              </p:cNvSpPr>
              <p:nvPr/>
            </p:nvSpPr>
            <p:spPr bwMode="auto">
              <a:xfrm>
                <a:off x="8424863" y="3328989"/>
                <a:ext cx="169863" cy="873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7" name="Line 282">
                <a:extLst>
                  <a:ext uri="{FF2B5EF4-FFF2-40B4-BE49-F238E27FC236}">
                    <a16:creationId xmlns:a16="http://schemas.microsoft.com/office/drawing/2014/main" id="{EF8865C5-6519-4C8F-8AB1-0F62D3365B2F}"/>
                  </a:ext>
                </a:extLst>
              </p:cNvPr>
              <p:cNvSpPr>
                <a:spLocks noChangeShapeType="1"/>
              </p:cNvSpPr>
              <p:nvPr/>
            </p:nvSpPr>
            <p:spPr bwMode="auto">
              <a:xfrm flipV="1">
                <a:off x="8397876" y="3416301"/>
                <a:ext cx="196850" cy="365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8" name="Freeform 283">
                <a:extLst>
                  <a:ext uri="{FF2B5EF4-FFF2-40B4-BE49-F238E27FC236}">
                    <a16:creationId xmlns:a16="http://schemas.microsoft.com/office/drawing/2014/main" id="{3164D970-CC74-4F1A-B9A2-413258914A6D}"/>
                  </a:ext>
                </a:extLst>
              </p:cNvPr>
              <p:cNvSpPr>
                <a:spLocks/>
              </p:cNvSpPr>
              <p:nvPr/>
            </p:nvSpPr>
            <p:spPr bwMode="auto">
              <a:xfrm>
                <a:off x="8321676" y="3438526"/>
                <a:ext cx="628650" cy="100013"/>
              </a:xfrm>
              <a:custGeom>
                <a:avLst/>
                <a:gdLst>
                  <a:gd name="T0" fmla="*/ 396 w 396"/>
                  <a:gd name="T1" fmla="*/ 25 h 63"/>
                  <a:gd name="T2" fmla="*/ 192 w 396"/>
                  <a:gd name="T3" fmla="*/ 63 h 63"/>
                  <a:gd name="T4" fmla="*/ 52 w 396"/>
                  <a:gd name="T5" fmla="*/ 44 h 63"/>
                  <a:gd name="T6" fmla="*/ 0 w 396"/>
                  <a:gd name="T7" fmla="*/ 0 h 63"/>
                </a:gdLst>
                <a:ahLst/>
                <a:cxnLst>
                  <a:cxn ang="0">
                    <a:pos x="T0" y="T1"/>
                  </a:cxn>
                  <a:cxn ang="0">
                    <a:pos x="T2" y="T3"/>
                  </a:cxn>
                  <a:cxn ang="0">
                    <a:pos x="T4" y="T5"/>
                  </a:cxn>
                  <a:cxn ang="0">
                    <a:pos x="T6" y="T7"/>
                  </a:cxn>
                </a:cxnLst>
                <a:rect l="0" t="0" r="r" b="b"/>
                <a:pathLst>
                  <a:path w="396" h="63">
                    <a:moveTo>
                      <a:pt x="396" y="25"/>
                    </a:moveTo>
                    <a:lnTo>
                      <a:pt x="192" y="63"/>
                    </a:lnTo>
                    <a:lnTo>
                      <a:pt x="52" y="44"/>
                    </a:lnTo>
                    <a:lnTo>
                      <a:pt x="0" y="0"/>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2" name="Line 287">
                <a:extLst>
                  <a:ext uri="{FF2B5EF4-FFF2-40B4-BE49-F238E27FC236}">
                    <a16:creationId xmlns:a16="http://schemas.microsoft.com/office/drawing/2014/main" id="{F3F920B5-4700-4D54-980A-1186E2F196F5}"/>
                  </a:ext>
                </a:extLst>
              </p:cNvPr>
              <p:cNvSpPr>
                <a:spLocks noChangeShapeType="1"/>
              </p:cNvSpPr>
              <p:nvPr/>
            </p:nvSpPr>
            <p:spPr bwMode="auto">
              <a:xfrm>
                <a:off x="8574088" y="3040064"/>
                <a:ext cx="20638" cy="587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3" name="Line 288">
                <a:extLst>
                  <a:ext uri="{FF2B5EF4-FFF2-40B4-BE49-F238E27FC236}">
                    <a16:creationId xmlns:a16="http://schemas.microsoft.com/office/drawing/2014/main" id="{1E94EC03-5B1C-476D-BF07-25D9A8B91FE7}"/>
                  </a:ext>
                </a:extLst>
              </p:cNvPr>
              <p:cNvSpPr>
                <a:spLocks noChangeShapeType="1"/>
              </p:cNvSpPr>
              <p:nvPr/>
            </p:nvSpPr>
            <p:spPr bwMode="auto">
              <a:xfrm>
                <a:off x="8659813" y="3071814"/>
                <a:ext cx="125413" cy="571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4" name="Line 289">
                <a:extLst>
                  <a:ext uri="{FF2B5EF4-FFF2-40B4-BE49-F238E27FC236}">
                    <a16:creationId xmlns:a16="http://schemas.microsoft.com/office/drawing/2014/main" id="{627990D9-FC6F-4EB1-8483-F82FE9CF593F}"/>
                  </a:ext>
                </a:extLst>
              </p:cNvPr>
              <p:cNvSpPr>
                <a:spLocks noChangeShapeType="1"/>
              </p:cNvSpPr>
              <p:nvPr/>
            </p:nvSpPr>
            <p:spPr bwMode="auto">
              <a:xfrm flipV="1">
                <a:off x="8631238" y="3071814"/>
                <a:ext cx="28575" cy="444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5" name="Line 290">
                <a:extLst>
                  <a:ext uri="{FF2B5EF4-FFF2-40B4-BE49-F238E27FC236}">
                    <a16:creationId xmlns:a16="http://schemas.microsoft.com/office/drawing/2014/main" id="{5E8E96BB-7C7D-4307-9962-BF7A5C157F0C}"/>
                  </a:ext>
                </a:extLst>
              </p:cNvPr>
              <p:cNvSpPr>
                <a:spLocks noChangeShapeType="1"/>
              </p:cNvSpPr>
              <p:nvPr/>
            </p:nvSpPr>
            <p:spPr bwMode="auto">
              <a:xfrm flipH="1">
                <a:off x="8440738" y="3070226"/>
                <a:ext cx="11113"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6" name="Line 291">
                <a:extLst>
                  <a:ext uri="{FF2B5EF4-FFF2-40B4-BE49-F238E27FC236}">
                    <a16:creationId xmlns:a16="http://schemas.microsoft.com/office/drawing/2014/main" id="{35600C65-CBFD-4A4C-86D9-5D7073CE94F4}"/>
                  </a:ext>
                </a:extLst>
              </p:cNvPr>
              <p:cNvSpPr>
                <a:spLocks noChangeShapeType="1"/>
              </p:cNvSpPr>
              <p:nvPr/>
            </p:nvSpPr>
            <p:spPr bwMode="auto">
              <a:xfrm flipH="1">
                <a:off x="8443913" y="3070226"/>
                <a:ext cx="7938" cy="793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7" name="Line 292">
                <a:extLst>
                  <a:ext uri="{FF2B5EF4-FFF2-40B4-BE49-F238E27FC236}">
                    <a16:creationId xmlns:a16="http://schemas.microsoft.com/office/drawing/2014/main" id="{47305E87-013B-4F1C-BC7E-8F9EDF00C13C}"/>
                  </a:ext>
                </a:extLst>
              </p:cNvPr>
              <p:cNvSpPr>
                <a:spLocks noChangeShapeType="1"/>
              </p:cNvSpPr>
              <p:nvPr/>
            </p:nvSpPr>
            <p:spPr bwMode="auto">
              <a:xfrm>
                <a:off x="8518526" y="3062289"/>
                <a:ext cx="17463" cy="285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8" name="Line 293">
                <a:extLst>
                  <a:ext uri="{FF2B5EF4-FFF2-40B4-BE49-F238E27FC236}">
                    <a16:creationId xmlns:a16="http://schemas.microsoft.com/office/drawing/2014/main" id="{36BF7CAB-846A-461A-8E23-3A1041E361FA}"/>
                  </a:ext>
                </a:extLst>
              </p:cNvPr>
              <p:cNvSpPr>
                <a:spLocks noChangeShapeType="1"/>
              </p:cNvSpPr>
              <p:nvPr/>
            </p:nvSpPr>
            <p:spPr bwMode="auto">
              <a:xfrm flipV="1">
                <a:off x="8494713" y="3062289"/>
                <a:ext cx="23813" cy="23813"/>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9" name="Line 294">
                <a:extLst>
                  <a:ext uri="{FF2B5EF4-FFF2-40B4-BE49-F238E27FC236}">
                    <a16:creationId xmlns:a16="http://schemas.microsoft.com/office/drawing/2014/main" id="{AD9E7973-FCC6-4BE5-9718-A5C839B86343}"/>
                  </a:ext>
                </a:extLst>
              </p:cNvPr>
              <p:cNvSpPr>
                <a:spLocks noChangeShapeType="1"/>
              </p:cNvSpPr>
              <p:nvPr/>
            </p:nvSpPr>
            <p:spPr bwMode="auto">
              <a:xfrm flipH="1">
                <a:off x="8307388" y="3071814"/>
                <a:ext cx="95250" cy="1587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0" name="Line 295">
                <a:extLst>
                  <a:ext uri="{FF2B5EF4-FFF2-40B4-BE49-F238E27FC236}">
                    <a16:creationId xmlns:a16="http://schemas.microsoft.com/office/drawing/2014/main" id="{7153CE49-1AFC-4045-A4A3-3F7B71C9F89A}"/>
                  </a:ext>
                </a:extLst>
              </p:cNvPr>
              <p:cNvSpPr>
                <a:spLocks noChangeShapeType="1"/>
              </p:cNvSpPr>
              <p:nvPr/>
            </p:nvSpPr>
            <p:spPr bwMode="auto">
              <a:xfrm flipH="1" flipV="1">
                <a:off x="8402638" y="3071814"/>
                <a:ext cx="23813" cy="269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1" name="Line 296">
                <a:extLst>
                  <a:ext uri="{FF2B5EF4-FFF2-40B4-BE49-F238E27FC236}">
                    <a16:creationId xmlns:a16="http://schemas.microsoft.com/office/drawing/2014/main" id="{DA9B70B7-794B-478B-9ECF-B1EC5DC1A5C1}"/>
                  </a:ext>
                </a:extLst>
              </p:cNvPr>
              <p:cNvSpPr>
                <a:spLocks noChangeShapeType="1"/>
              </p:cNvSpPr>
              <p:nvPr/>
            </p:nvSpPr>
            <p:spPr bwMode="auto">
              <a:xfrm flipH="1">
                <a:off x="8307388" y="3009901"/>
                <a:ext cx="34925" cy="77788"/>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Line 853">
                <a:extLst>
                  <a:ext uri="{FF2B5EF4-FFF2-40B4-BE49-F238E27FC236}">
                    <a16:creationId xmlns:a16="http://schemas.microsoft.com/office/drawing/2014/main" id="{708F13A0-F646-4595-81D6-A35D8111C953}"/>
                  </a:ext>
                </a:extLst>
              </p:cNvPr>
              <p:cNvSpPr>
                <a:spLocks noChangeShapeType="1"/>
              </p:cNvSpPr>
              <p:nvPr/>
            </p:nvSpPr>
            <p:spPr bwMode="auto">
              <a:xfrm flipH="1">
                <a:off x="8813800" y="2898776"/>
                <a:ext cx="107950" cy="22225"/>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 name="Line 854">
                <a:extLst>
                  <a:ext uri="{FF2B5EF4-FFF2-40B4-BE49-F238E27FC236}">
                    <a16:creationId xmlns:a16="http://schemas.microsoft.com/office/drawing/2014/main" id="{F43481CF-B581-4B57-9A02-DCA6FB9818F7}"/>
                  </a:ext>
                </a:extLst>
              </p:cNvPr>
              <p:cNvSpPr>
                <a:spLocks noChangeShapeType="1"/>
              </p:cNvSpPr>
              <p:nvPr/>
            </p:nvSpPr>
            <p:spPr bwMode="auto">
              <a:xfrm flipH="1" flipV="1">
                <a:off x="8815388" y="2822576"/>
                <a:ext cx="144463" cy="69850"/>
              </a:xfrm>
              <a:prstGeom prst="line">
                <a:avLst/>
              </a:prstGeom>
              <a:noFill/>
              <a:ln w="7938" cap="rnd">
                <a:solidFill>
                  <a:srgbClr val="CCCC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Freeform 855">
                <a:extLst>
                  <a:ext uri="{FF2B5EF4-FFF2-40B4-BE49-F238E27FC236}">
                    <a16:creationId xmlns:a16="http://schemas.microsoft.com/office/drawing/2014/main" id="{389DF29F-50CA-4886-953C-1D383EAB1965}"/>
                  </a:ext>
                </a:extLst>
              </p:cNvPr>
              <p:cNvSpPr>
                <a:spLocks noEditPoints="1"/>
              </p:cNvSpPr>
              <p:nvPr/>
            </p:nvSpPr>
            <p:spPr bwMode="auto">
              <a:xfrm>
                <a:off x="8593138" y="2540001"/>
                <a:ext cx="357188" cy="938213"/>
              </a:xfrm>
              <a:custGeom>
                <a:avLst/>
                <a:gdLst>
                  <a:gd name="T0" fmla="*/ 150 w 225"/>
                  <a:gd name="T1" fmla="*/ 293 h 591"/>
                  <a:gd name="T2" fmla="*/ 102 w 225"/>
                  <a:gd name="T3" fmla="*/ 298 h 591"/>
                  <a:gd name="T4" fmla="*/ 150 w 225"/>
                  <a:gd name="T5" fmla="*/ 293 h 591"/>
                  <a:gd name="T6" fmla="*/ 82 w 225"/>
                  <a:gd name="T7" fmla="*/ 282 h 591"/>
                  <a:gd name="T8" fmla="*/ 150 w 225"/>
                  <a:gd name="T9" fmla="*/ 293 h 591"/>
                  <a:gd name="T10" fmla="*/ 138 w 225"/>
                  <a:gd name="T11" fmla="*/ 284 h 591"/>
                  <a:gd name="T12" fmla="*/ 202 w 225"/>
                  <a:gd name="T13" fmla="*/ 382 h 591"/>
                  <a:gd name="T14" fmla="*/ 121 w 225"/>
                  <a:gd name="T15" fmla="*/ 371 h 591"/>
                  <a:gd name="T16" fmla="*/ 48 w 225"/>
                  <a:gd name="T17" fmla="*/ 324 h 591"/>
                  <a:gd name="T18" fmla="*/ 158 w 225"/>
                  <a:gd name="T19" fmla="*/ 344 h 591"/>
                  <a:gd name="T20" fmla="*/ 107 w 225"/>
                  <a:gd name="T21" fmla="*/ 302 h 591"/>
                  <a:gd name="T22" fmla="*/ 158 w 225"/>
                  <a:gd name="T23" fmla="*/ 344 h 591"/>
                  <a:gd name="T24" fmla="*/ 107 w 225"/>
                  <a:gd name="T25" fmla="*/ 302 h 591"/>
                  <a:gd name="T26" fmla="*/ 157 w 225"/>
                  <a:gd name="T27" fmla="*/ 302 h 591"/>
                  <a:gd name="T28" fmla="*/ 197 w 225"/>
                  <a:gd name="T29" fmla="*/ 406 h 591"/>
                  <a:gd name="T30" fmla="*/ 121 w 225"/>
                  <a:gd name="T31" fmla="*/ 371 h 591"/>
                  <a:gd name="T32" fmla="*/ 25 w 225"/>
                  <a:gd name="T33" fmla="*/ 363 h 591"/>
                  <a:gd name="T34" fmla="*/ 163 w 225"/>
                  <a:gd name="T35" fmla="*/ 396 h 591"/>
                  <a:gd name="T36" fmla="*/ 163 w 225"/>
                  <a:gd name="T37" fmla="*/ 396 h 591"/>
                  <a:gd name="T38" fmla="*/ 0 w 225"/>
                  <a:gd name="T39" fmla="*/ 397 h 591"/>
                  <a:gd name="T40" fmla="*/ 76 w 225"/>
                  <a:gd name="T41" fmla="*/ 426 h 591"/>
                  <a:gd name="T42" fmla="*/ 174 w 225"/>
                  <a:gd name="T43" fmla="*/ 439 h 591"/>
                  <a:gd name="T44" fmla="*/ 148 w 225"/>
                  <a:gd name="T45" fmla="*/ 456 h 591"/>
                  <a:gd name="T46" fmla="*/ 76 w 225"/>
                  <a:gd name="T47" fmla="*/ 426 h 591"/>
                  <a:gd name="T48" fmla="*/ 154 w 225"/>
                  <a:gd name="T49" fmla="*/ 458 h 591"/>
                  <a:gd name="T50" fmla="*/ 58 w 225"/>
                  <a:gd name="T51" fmla="*/ 541 h 591"/>
                  <a:gd name="T52" fmla="*/ 94 w 225"/>
                  <a:gd name="T53" fmla="*/ 253 h 591"/>
                  <a:gd name="T54" fmla="*/ 163 w 225"/>
                  <a:gd name="T55" fmla="*/ 254 h 591"/>
                  <a:gd name="T56" fmla="*/ 163 w 225"/>
                  <a:gd name="T57" fmla="*/ 254 h 591"/>
                  <a:gd name="T58" fmla="*/ 139 w 225"/>
                  <a:gd name="T59" fmla="*/ 240 h 591"/>
                  <a:gd name="T60" fmla="*/ 138 w 225"/>
                  <a:gd name="T61" fmla="*/ 284 h 591"/>
                  <a:gd name="T62" fmla="*/ 209 w 225"/>
                  <a:gd name="T63" fmla="*/ 282 h 591"/>
                  <a:gd name="T64" fmla="*/ 201 w 225"/>
                  <a:gd name="T65" fmla="*/ 160 h 591"/>
                  <a:gd name="T66" fmla="*/ 140 w 225"/>
                  <a:gd name="T67" fmla="*/ 178 h 591"/>
                  <a:gd name="T68" fmla="*/ 134 w 225"/>
                  <a:gd name="T69" fmla="*/ 170 h 591"/>
                  <a:gd name="T70" fmla="*/ 196 w 225"/>
                  <a:gd name="T71" fmla="*/ 160 h 591"/>
                  <a:gd name="T72" fmla="*/ 134 w 225"/>
                  <a:gd name="T73" fmla="*/ 170 h 591"/>
                  <a:gd name="T74" fmla="*/ 149 w 225"/>
                  <a:gd name="T75" fmla="*/ 144 h 591"/>
                  <a:gd name="T76" fmla="*/ 116 w 225"/>
                  <a:gd name="T77" fmla="*/ 202 h 591"/>
                  <a:gd name="T78" fmla="*/ 210 w 225"/>
                  <a:gd name="T79" fmla="*/ 225 h 591"/>
                  <a:gd name="T80" fmla="*/ 149 w 225"/>
                  <a:gd name="T81" fmla="*/ 144 h 591"/>
                  <a:gd name="T82" fmla="*/ 39 w 225"/>
                  <a:gd name="T83" fmla="*/ 109 h 591"/>
                  <a:gd name="T84" fmla="*/ 158 w 225"/>
                  <a:gd name="T85" fmla="*/ 73 h 591"/>
                  <a:gd name="T86" fmla="*/ 39 w 225"/>
                  <a:gd name="T87" fmla="*/ 109 h 591"/>
                  <a:gd name="T88" fmla="*/ 206 w 225"/>
                  <a:gd name="T89" fmla="*/ 40 h 591"/>
                  <a:gd name="T90" fmla="*/ 143 w 225"/>
                  <a:gd name="T91" fmla="*/ 65 h 591"/>
                  <a:gd name="T92" fmla="*/ 158 w 225"/>
                  <a:gd name="T93" fmla="*/ 73 h 591"/>
                  <a:gd name="T94" fmla="*/ 143 w 225"/>
                  <a:gd name="T95" fmla="*/ 65 h 591"/>
                  <a:gd name="T96" fmla="*/ 33 w 225"/>
                  <a:gd name="T97" fmla="*/ 562 h 591"/>
                  <a:gd name="T98" fmla="*/ 225 w 225"/>
                  <a:gd name="T99" fmla="*/ 591 h 591"/>
                  <a:gd name="T100" fmla="*/ 206 w 225"/>
                  <a:gd name="T101" fmla="*/ 40 h 591"/>
                  <a:gd name="T102" fmla="*/ 97 w 225"/>
                  <a:gd name="T103" fmla="*/ 43 h 591"/>
                  <a:gd name="T104" fmla="*/ 10 w 225"/>
                  <a:gd name="T105" fmla="*/ 0 h 591"/>
                  <a:gd name="T106" fmla="*/ 206 w 225"/>
                  <a:gd name="T107" fmla="*/ 3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 h="591">
                    <a:moveTo>
                      <a:pt x="150" y="293"/>
                    </a:moveTo>
                    <a:lnTo>
                      <a:pt x="102" y="298"/>
                    </a:lnTo>
                    <a:moveTo>
                      <a:pt x="150" y="293"/>
                    </a:moveTo>
                    <a:lnTo>
                      <a:pt x="82" y="282"/>
                    </a:lnTo>
                    <a:moveTo>
                      <a:pt x="150" y="293"/>
                    </a:moveTo>
                    <a:lnTo>
                      <a:pt x="138" y="284"/>
                    </a:lnTo>
                    <a:moveTo>
                      <a:pt x="202" y="382"/>
                    </a:moveTo>
                    <a:lnTo>
                      <a:pt x="121" y="371"/>
                    </a:lnTo>
                    <a:moveTo>
                      <a:pt x="48" y="324"/>
                    </a:moveTo>
                    <a:lnTo>
                      <a:pt x="158" y="344"/>
                    </a:lnTo>
                    <a:moveTo>
                      <a:pt x="107" y="302"/>
                    </a:moveTo>
                    <a:lnTo>
                      <a:pt x="158" y="344"/>
                    </a:lnTo>
                    <a:moveTo>
                      <a:pt x="107" y="302"/>
                    </a:moveTo>
                    <a:lnTo>
                      <a:pt x="157" y="302"/>
                    </a:lnTo>
                    <a:moveTo>
                      <a:pt x="197" y="406"/>
                    </a:moveTo>
                    <a:lnTo>
                      <a:pt x="121" y="371"/>
                    </a:lnTo>
                    <a:moveTo>
                      <a:pt x="25" y="363"/>
                    </a:moveTo>
                    <a:lnTo>
                      <a:pt x="163" y="396"/>
                    </a:lnTo>
                    <a:moveTo>
                      <a:pt x="163" y="396"/>
                    </a:moveTo>
                    <a:lnTo>
                      <a:pt x="0" y="397"/>
                    </a:lnTo>
                    <a:moveTo>
                      <a:pt x="76" y="426"/>
                    </a:moveTo>
                    <a:lnTo>
                      <a:pt x="174" y="439"/>
                    </a:lnTo>
                    <a:moveTo>
                      <a:pt x="148" y="456"/>
                    </a:moveTo>
                    <a:lnTo>
                      <a:pt x="76" y="426"/>
                    </a:lnTo>
                    <a:moveTo>
                      <a:pt x="154" y="458"/>
                    </a:moveTo>
                    <a:lnTo>
                      <a:pt x="58" y="541"/>
                    </a:lnTo>
                    <a:moveTo>
                      <a:pt x="94" y="253"/>
                    </a:moveTo>
                    <a:lnTo>
                      <a:pt x="163" y="254"/>
                    </a:lnTo>
                    <a:moveTo>
                      <a:pt x="163" y="254"/>
                    </a:moveTo>
                    <a:lnTo>
                      <a:pt x="139" y="240"/>
                    </a:lnTo>
                    <a:moveTo>
                      <a:pt x="138" y="284"/>
                    </a:moveTo>
                    <a:lnTo>
                      <a:pt x="209" y="282"/>
                    </a:lnTo>
                    <a:moveTo>
                      <a:pt x="201" y="160"/>
                    </a:moveTo>
                    <a:lnTo>
                      <a:pt x="140" y="178"/>
                    </a:lnTo>
                    <a:moveTo>
                      <a:pt x="134" y="170"/>
                    </a:moveTo>
                    <a:lnTo>
                      <a:pt x="196" y="160"/>
                    </a:lnTo>
                    <a:moveTo>
                      <a:pt x="134" y="170"/>
                    </a:moveTo>
                    <a:lnTo>
                      <a:pt x="149" y="144"/>
                    </a:lnTo>
                    <a:moveTo>
                      <a:pt x="116" y="202"/>
                    </a:moveTo>
                    <a:lnTo>
                      <a:pt x="210" y="225"/>
                    </a:lnTo>
                    <a:moveTo>
                      <a:pt x="149" y="144"/>
                    </a:moveTo>
                    <a:lnTo>
                      <a:pt x="39" y="109"/>
                    </a:lnTo>
                    <a:moveTo>
                      <a:pt x="158" y="73"/>
                    </a:moveTo>
                    <a:lnTo>
                      <a:pt x="39" y="109"/>
                    </a:lnTo>
                    <a:moveTo>
                      <a:pt x="206" y="40"/>
                    </a:moveTo>
                    <a:lnTo>
                      <a:pt x="143" y="65"/>
                    </a:lnTo>
                    <a:moveTo>
                      <a:pt x="158" y="73"/>
                    </a:moveTo>
                    <a:lnTo>
                      <a:pt x="143" y="65"/>
                    </a:lnTo>
                    <a:moveTo>
                      <a:pt x="33" y="562"/>
                    </a:moveTo>
                    <a:lnTo>
                      <a:pt x="225" y="591"/>
                    </a:lnTo>
                    <a:moveTo>
                      <a:pt x="206" y="40"/>
                    </a:moveTo>
                    <a:lnTo>
                      <a:pt x="97" y="43"/>
                    </a:lnTo>
                    <a:moveTo>
                      <a:pt x="10" y="0"/>
                    </a:moveTo>
                    <a:lnTo>
                      <a:pt x="206" y="38"/>
                    </a:lnTo>
                  </a:path>
                </a:pathLst>
              </a:custGeom>
              <a:noFill/>
              <a:ln w="7938" cap="rnd">
                <a:solidFill>
                  <a:srgbClr val="CCCC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 name="Line 856">
                <a:extLst>
                  <a:ext uri="{FF2B5EF4-FFF2-40B4-BE49-F238E27FC236}">
                    <a16:creationId xmlns:a16="http://schemas.microsoft.com/office/drawing/2014/main" id="{F97084F2-3D43-4077-B459-E0A282D85A02}"/>
                  </a:ext>
                </a:extLst>
              </p:cNvPr>
              <p:cNvSpPr>
                <a:spLocks noChangeShapeType="1"/>
              </p:cNvSpPr>
              <p:nvPr/>
            </p:nvSpPr>
            <p:spPr bwMode="auto">
              <a:xfrm flipV="1">
                <a:off x="10183813" y="2762251"/>
                <a:ext cx="0" cy="2651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 name="Line 857">
                <a:extLst>
                  <a:ext uri="{FF2B5EF4-FFF2-40B4-BE49-F238E27FC236}">
                    <a16:creationId xmlns:a16="http://schemas.microsoft.com/office/drawing/2014/main" id="{4CCAF518-5F67-4BB2-9DD9-668657A0BAC6}"/>
                  </a:ext>
                </a:extLst>
              </p:cNvPr>
              <p:cNvSpPr>
                <a:spLocks noChangeShapeType="1"/>
              </p:cNvSpPr>
              <p:nvPr/>
            </p:nvSpPr>
            <p:spPr bwMode="auto">
              <a:xfrm flipV="1">
                <a:off x="10809288" y="2905126"/>
                <a:ext cx="0" cy="1222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 name="Line 858">
                <a:extLst>
                  <a:ext uri="{FF2B5EF4-FFF2-40B4-BE49-F238E27FC236}">
                    <a16:creationId xmlns:a16="http://schemas.microsoft.com/office/drawing/2014/main" id="{0852E412-E75B-4F23-A85D-F11875E3CE9D}"/>
                  </a:ext>
                </a:extLst>
              </p:cNvPr>
              <p:cNvSpPr>
                <a:spLocks noChangeShapeType="1"/>
              </p:cNvSpPr>
              <p:nvPr/>
            </p:nvSpPr>
            <p:spPr bwMode="auto">
              <a:xfrm flipH="1">
                <a:off x="10809288" y="3027363"/>
                <a:ext cx="3175" cy="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 name="Line 859">
                <a:extLst>
                  <a:ext uri="{FF2B5EF4-FFF2-40B4-BE49-F238E27FC236}">
                    <a16:creationId xmlns:a16="http://schemas.microsoft.com/office/drawing/2014/main" id="{6FB91CA8-0D57-419A-9E20-225204963BC4}"/>
                  </a:ext>
                </a:extLst>
              </p:cNvPr>
              <p:cNvSpPr>
                <a:spLocks noChangeShapeType="1"/>
              </p:cNvSpPr>
              <p:nvPr/>
            </p:nvSpPr>
            <p:spPr bwMode="auto">
              <a:xfrm flipH="1">
                <a:off x="10183813" y="3027363"/>
                <a:ext cx="625475" cy="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 name="Line 860">
                <a:extLst>
                  <a:ext uri="{FF2B5EF4-FFF2-40B4-BE49-F238E27FC236}">
                    <a16:creationId xmlns:a16="http://schemas.microsoft.com/office/drawing/2014/main" id="{96F879F9-DDC6-4E1B-836E-BC4D446CB9DA}"/>
                  </a:ext>
                </a:extLst>
              </p:cNvPr>
              <p:cNvSpPr>
                <a:spLocks noChangeShapeType="1"/>
              </p:cNvSpPr>
              <p:nvPr/>
            </p:nvSpPr>
            <p:spPr bwMode="auto">
              <a:xfrm flipV="1">
                <a:off x="8929688" y="2801938"/>
                <a:ext cx="0" cy="2254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 name="Freeform 861">
                <a:extLst>
                  <a:ext uri="{FF2B5EF4-FFF2-40B4-BE49-F238E27FC236}">
                    <a16:creationId xmlns:a16="http://schemas.microsoft.com/office/drawing/2014/main" id="{78CD4D59-AFEF-4844-A6CE-3412148684E1}"/>
                  </a:ext>
                </a:extLst>
              </p:cNvPr>
              <p:cNvSpPr>
                <a:spLocks/>
              </p:cNvSpPr>
              <p:nvPr/>
            </p:nvSpPr>
            <p:spPr bwMode="auto">
              <a:xfrm>
                <a:off x="8618538" y="2951163"/>
                <a:ext cx="311150" cy="76200"/>
              </a:xfrm>
              <a:custGeom>
                <a:avLst/>
                <a:gdLst>
                  <a:gd name="T0" fmla="*/ 196 w 196"/>
                  <a:gd name="T1" fmla="*/ 48 h 48"/>
                  <a:gd name="T2" fmla="*/ 194 w 196"/>
                  <a:gd name="T3" fmla="*/ 48 h 48"/>
                  <a:gd name="T4" fmla="*/ 0 w 196"/>
                  <a:gd name="T5" fmla="*/ 0 h 48"/>
                </a:gdLst>
                <a:ahLst/>
                <a:cxnLst>
                  <a:cxn ang="0">
                    <a:pos x="T0" y="T1"/>
                  </a:cxn>
                  <a:cxn ang="0">
                    <a:pos x="T2" y="T3"/>
                  </a:cxn>
                  <a:cxn ang="0">
                    <a:pos x="T4" y="T5"/>
                  </a:cxn>
                </a:cxnLst>
                <a:rect l="0" t="0" r="r" b="b"/>
                <a:pathLst>
                  <a:path w="196" h="48">
                    <a:moveTo>
                      <a:pt x="196" y="48"/>
                    </a:moveTo>
                    <a:lnTo>
                      <a:pt x="194" y="48"/>
                    </a:lnTo>
                    <a:lnTo>
                      <a:pt x="0" y="0"/>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 name="Line 862">
                <a:extLst>
                  <a:ext uri="{FF2B5EF4-FFF2-40B4-BE49-F238E27FC236}">
                    <a16:creationId xmlns:a16="http://schemas.microsoft.com/office/drawing/2014/main" id="{E9BFAAA3-3D0F-4593-9FB9-C1BF338E2236}"/>
                  </a:ext>
                </a:extLst>
              </p:cNvPr>
              <p:cNvSpPr>
                <a:spLocks noChangeShapeType="1"/>
              </p:cNvSpPr>
              <p:nvPr/>
            </p:nvSpPr>
            <p:spPr bwMode="auto">
              <a:xfrm flipV="1">
                <a:off x="9556750" y="2713038"/>
                <a:ext cx="0" cy="3143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 name="Line 863">
                <a:extLst>
                  <a:ext uri="{FF2B5EF4-FFF2-40B4-BE49-F238E27FC236}">
                    <a16:creationId xmlns:a16="http://schemas.microsoft.com/office/drawing/2014/main" id="{6BFB8E0E-9609-4135-B9ED-BF0E7A7D8DB8}"/>
                  </a:ext>
                </a:extLst>
              </p:cNvPr>
              <p:cNvSpPr>
                <a:spLocks noChangeShapeType="1"/>
              </p:cNvSpPr>
              <p:nvPr/>
            </p:nvSpPr>
            <p:spPr bwMode="auto">
              <a:xfrm flipH="1">
                <a:off x="8929688" y="3027363"/>
                <a:ext cx="627063" cy="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 name="Line 864">
                <a:extLst>
                  <a:ext uri="{FF2B5EF4-FFF2-40B4-BE49-F238E27FC236}">
                    <a16:creationId xmlns:a16="http://schemas.microsoft.com/office/drawing/2014/main" id="{CF9BD28E-5B6A-4CCD-A88D-4673CA0653B8}"/>
                  </a:ext>
                </a:extLst>
              </p:cNvPr>
              <p:cNvSpPr>
                <a:spLocks noChangeShapeType="1"/>
              </p:cNvSpPr>
              <p:nvPr/>
            </p:nvSpPr>
            <p:spPr bwMode="auto">
              <a:xfrm flipV="1">
                <a:off x="8929688" y="3027363"/>
                <a:ext cx="0" cy="1476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 name="Line 865">
                <a:extLst>
                  <a:ext uri="{FF2B5EF4-FFF2-40B4-BE49-F238E27FC236}">
                    <a16:creationId xmlns:a16="http://schemas.microsoft.com/office/drawing/2014/main" id="{70A3BA3B-568C-4963-919E-53A92AD98E79}"/>
                  </a:ext>
                </a:extLst>
              </p:cNvPr>
              <p:cNvSpPr>
                <a:spLocks noChangeShapeType="1"/>
              </p:cNvSpPr>
              <p:nvPr/>
            </p:nvSpPr>
            <p:spPr bwMode="auto">
              <a:xfrm flipV="1">
                <a:off x="9556750" y="3027363"/>
                <a:ext cx="0" cy="14287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 name="Line 866">
                <a:extLst>
                  <a:ext uri="{FF2B5EF4-FFF2-40B4-BE49-F238E27FC236}">
                    <a16:creationId xmlns:a16="http://schemas.microsoft.com/office/drawing/2014/main" id="{ECBFDC3D-8335-4314-93F6-15A71E10F44B}"/>
                  </a:ext>
                </a:extLst>
              </p:cNvPr>
              <p:cNvSpPr>
                <a:spLocks noChangeShapeType="1"/>
              </p:cNvSpPr>
              <p:nvPr/>
            </p:nvSpPr>
            <p:spPr bwMode="auto">
              <a:xfrm flipH="1">
                <a:off x="9556750" y="3027363"/>
                <a:ext cx="627063" cy="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 name="Line 867">
                <a:extLst>
                  <a:ext uri="{FF2B5EF4-FFF2-40B4-BE49-F238E27FC236}">
                    <a16:creationId xmlns:a16="http://schemas.microsoft.com/office/drawing/2014/main" id="{A3BDC4A2-54FD-4AF1-92DE-E5F9AF15194B}"/>
                  </a:ext>
                </a:extLst>
              </p:cNvPr>
              <p:cNvSpPr>
                <a:spLocks noChangeShapeType="1"/>
              </p:cNvSpPr>
              <p:nvPr/>
            </p:nvSpPr>
            <p:spPr bwMode="auto">
              <a:xfrm flipV="1">
                <a:off x="10183813" y="3027363"/>
                <a:ext cx="0" cy="22860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 name="Line 868">
                <a:extLst>
                  <a:ext uri="{FF2B5EF4-FFF2-40B4-BE49-F238E27FC236}">
                    <a16:creationId xmlns:a16="http://schemas.microsoft.com/office/drawing/2014/main" id="{F615E461-8F37-470B-8143-C2B1AAA95350}"/>
                  </a:ext>
                </a:extLst>
              </p:cNvPr>
              <p:cNvSpPr>
                <a:spLocks noChangeShapeType="1"/>
              </p:cNvSpPr>
              <p:nvPr/>
            </p:nvSpPr>
            <p:spPr bwMode="auto">
              <a:xfrm flipV="1">
                <a:off x="10809288" y="3027363"/>
                <a:ext cx="0" cy="29845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 name="Freeform 869">
                <a:extLst>
                  <a:ext uri="{FF2B5EF4-FFF2-40B4-BE49-F238E27FC236}">
                    <a16:creationId xmlns:a16="http://schemas.microsoft.com/office/drawing/2014/main" id="{E42A8C3E-6989-4F57-8092-E67B8DEE5F0E}"/>
                  </a:ext>
                </a:extLst>
              </p:cNvPr>
              <p:cNvSpPr>
                <a:spLocks/>
              </p:cNvSpPr>
              <p:nvPr/>
            </p:nvSpPr>
            <p:spPr bwMode="auto">
              <a:xfrm>
                <a:off x="8301038" y="2913063"/>
                <a:ext cx="103188" cy="55563"/>
              </a:xfrm>
              <a:custGeom>
                <a:avLst/>
                <a:gdLst>
                  <a:gd name="T0" fmla="*/ 65 w 65"/>
                  <a:gd name="T1" fmla="*/ 0 h 35"/>
                  <a:gd name="T2" fmla="*/ 62 w 65"/>
                  <a:gd name="T3" fmla="*/ 0 h 35"/>
                  <a:gd name="T4" fmla="*/ 0 w 65"/>
                  <a:gd name="T5" fmla="*/ 35 h 35"/>
                </a:gdLst>
                <a:ahLst/>
                <a:cxnLst>
                  <a:cxn ang="0">
                    <a:pos x="T0" y="T1"/>
                  </a:cxn>
                  <a:cxn ang="0">
                    <a:pos x="T2" y="T3"/>
                  </a:cxn>
                  <a:cxn ang="0">
                    <a:pos x="T4" y="T5"/>
                  </a:cxn>
                </a:cxnLst>
                <a:rect l="0" t="0" r="r" b="b"/>
                <a:pathLst>
                  <a:path w="65" h="35">
                    <a:moveTo>
                      <a:pt x="65" y="0"/>
                    </a:moveTo>
                    <a:lnTo>
                      <a:pt x="62" y="0"/>
                    </a:lnTo>
                    <a:lnTo>
                      <a:pt x="0" y="35"/>
                    </a:lnTo>
                  </a:path>
                </a:pathLst>
              </a:custGeom>
              <a:noFill/>
              <a:ln w="23813"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 name="Line 870">
                <a:extLst>
                  <a:ext uri="{FF2B5EF4-FFF2-40B4-BE49-F238E27FC236}">
                    <a16:creationId xmlns:a16="http://schemas.microsoft.com/office/drawing/2014/main" id="{4ADC89DE-F243-4C4C-A2F4-79C2230C89AB}"/>
                  </a:ext>
                </a:extLst>
              </p:cNvPr>
              <p:cNvSpPr>
                <a:spLocks noChangeShapeType="1"/>
              </p:cNvSpPr>
              <p:nvPr/>
            </p:nvSpPr>
            <p:spPr bwMode="auto">
              <a:xfrm flipH="1">
                <a:off x="8299450" y="2968626"/>
                <a:ext cx="1588" cy="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 name="Line 871">
                <a:extLst>
                  <a:ext uri="{FF2B5EF4-FFF2-40B4-BE49-F238E27FC236}">
                    <a16:creationId xmlns:a16="http://schemas.microsoft.com/office/drawing/2014/main" id="{6A148B60-488C-4565-A161-803266B37E56}"/>
                  </a:ext>
                </a:extLst>
              </p:cNvPr>
              <p:cNvSpPr>
                <a:spLocks noChangeShapeType="1"/>
              </p:cNvSpPr>
              <p:nvPr/>
            </p:nvSpPr>
            <p:spPr bwMode="auto">
              <a:xfrm flipV="1">
                <a:off x="8618538" y="2749551"/>
                <a:ext cx="0" cy="20161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 name="Line 872">
                <a:extLst>
                  <a:ext uri="{FF2B5EF4-FFF2-40B4-BE49-F238E27FC236}">
                    <a16:creationId xmlns:a16="http://schemas.microsoft.com/office/drawing/2014/main" id="{0227C2A7-7CED-4EB8-96DB-D199D7C90A6C}"/>
                  </a:ext>
                </a:extLst>
              </p:cNvPr>
              <p:cNvSpPr>
                <a:spLocks noChangeShapeType="1"/>
              </p:cNvSpPr>
              <p:nvPr/>
            </p:nvSpPr>
            <p:spPr bwMode="auto">
              <a:xfrm flipV="1">
                <a:off x="8301038" y="2641601"/>
                <a:ext cx="0" cy="327025"/>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 name="Line 873">
                <a:extLst>
                  <a:ext uri="{FF2B5EF4-FFF2-40B4-BE49-F238E27FC236}">
                    <a16:creationId xmlns:a16="http://schemas.microsoft.com/office/drawing/2014/main" id="{A20E7181-F0A5-4978-AB7D-ECA49DED13F2}"/>
                  </a:ext>
                </a:extLst>
              </p:cNvPr>
              <p:cNvSpPr>
                <a:spLocks noChangeShapeType="1"/>
              </p:cNvSpPr>
              <p:nvPr/>
            </p:nvSpPr>
            <p:spPr bwMode="auto">
              <a:xfrm flipV="1">
                <a:off x="8404225" y="2641601"/>
                <a:ext cx="0" cy="2714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 name="Line 874">
                <a:extLst>
                  <a:ext uri="{FF2B5EF4-FFF2-40B4-BE49-F238E27FC236}">
                    <a16:creationId xmlns:a16="http://schemas.microsoft.com/office/drawing/2014/main" id="{4A274C1C-3E67-4F3A-AFF9-D0E0F2FF1CC9}"/>
                  </a:ext>
                </a:extLst>
              </p:cNvPr>
              <p:cNvSpPr>
                <a:spLocks noChangeShapeType="1"/>
              </p:cNvSpPr>
              <p:nvPr/>
            </p:nvSpPr>
            <p:spPr bwMode="auto">
              <a:xfrm flipH="1" flipV="1">
                <a:off x="8404225" y="2913063"/>
                <a:ext cx="214313" cy="38100"/>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 name="Line 881">
                <a:extLst>
                  <a:ext uri="{FF2B5EF4-FFF2-40B4-BE49-F238E27FC236}">
                    <a16:creationId xmlns:a16="http://schemas.microsoft.com/office/drawing/2014/main" id="{240A8221-6985-47C0-BBF7-DD7706CE50CF}"/>
                  </a:ext>
                </a:extLst>
              </p:cNvPr>
              <p:cNvSpPr>
                <a:spLocks noChangeShapeType="1"/>
              </p:cNvSpPr>
              <p:nvPr/>
            </p:nvSpPr>
            <p:spPr bwMode="auto">
              <a:xfrm flipV="1">
                <a:off x="8301038" y="2968626"/>
                <a:ext cx="0" cy="1190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 name="Line 882">
                <a:extLst>
                  <a:ext uri="{FF2B5EF4-FFF2-40B4-BE49-F238E27FC236}">
                    <a16:creationId xmlns:a16="http://schemas.microsoft.com/office/drawing/2014/main" id="{90EFD69B-798D-42FD-8280-7239A5121807}"/>
                  </a:ext>
                </a:extLst>
              </p:cNvPr>
              <p:cNvSpPr>
                <a:spLocks noChangeShapeType="1"/>
              </p:cNvSpPr>
              <p:nvPr/>
            </p:nvSpPr>
            <p:spPr bwMode="auto">
              <a:xfrm flipV="1">
                <a:off x="8404225" y="2913063"/>
                <a:ext cx="0" cy="207963"/>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 name="Line 883">
                <a:extLst>
                  <a:ext uri="{FF2B5EF4-FFF2-40B4-BE49-F238E27FC236}">
                    <a16:creationId xmlns:a16="http://schemas.microsoft.com/office/drawing/2014/main" id="{A879327E-9AB2-4875-B6AD-408835B9B5C9}"/>
                  </a:ext>
                </a:extLst>
              </p:cNvPr>
              <p:cNvSpPr>
                <a:spLocks noChangeShapeType="1"/>
              </p:cNvSpPr>
              <p:nvPr/>
            </p:nvSpPr>
            <p:spPr bwMode="auto">
              <a:xfrm flipV="1">
                <a:off x="8618538" y="2951163"/>
                <a:ext cx="0" cy="160338"/>
              </a:xfrm>
              <a:prstGeom prst="line">
                <a:avLst/>
              </a:prstGeom>
              <a:noFill/>
              <a:ln w="23813" cap="rnd">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4" name="Freeform 931">
                <a:extLst>
                  <a:ext uri="{FF2B5EF4-FFF2-40B4-BE49-F238E27FC236}">
                    <a16:creationId xmlns:a16="http://schemas.microsoft.com/office/drawing/2014/main" id="{456EE09F-9060-4A36-8A3C-47C2939C6D02}"/>
                  </a:ext>
                </a:extLst>
              </p:cNvPr>
              <p:cNvSpPr>
                <a:spLocks/>
              </p:cNvSpPr>
              <p:nvPr/>
            </p:nvSpPr>
            <p:spPr bwMode="auto">
              <a:xfrm>
                <a:off x="8270875" y="2938463"/>
                <a:ext cx="60325" cy="58738"/>
              </a:xfrm>
              <a:custGeom>
                <a:avLst/>
                <a:gdLst>
                  <a:gd name="T0" fmla="*/ 30 w 30"/>
                  <a:gd name="T1" fmla="*/ 15 h 29"/>
                  <a:gd name="T2" fmla="*/ 25 w 30"/>
                  <a:gd name="T3" fmla="*/ 4 h 29"/>
                  <a:gd name="T4" fmla="*/ 15 w 30"/>
                  <a:gd name="T5" fmla="*/ 0 h 29"/>
                  <a:gd name="T6" fmla="*/ 5 w 30"/>
                  <a:gd name="T7" fmla="*/ 4 h 29"/>
                  <a:gd name="T8" fmla="*/ 0 w 30"/>
                  <a:gd name="T9" fmla="*/ 15 h 29"/>
                  <a:gd name="T10" fmla="*/ 5 w 30"/>
                  <a:gd name="T11" fmla="*/ 25 h 29"/>
                  <a:gd name="T12" fmla="*/ 15 w 30"/>
                  <a:gd name="T13" fmla="*/ 29 h 29"/>
                  <a:gd name="T14" fmla="*/ 25 w 30"/>
                  <a:gd name="T15" fmla="*/ 25 h 29"/>
                  <a:gd name="T16" fmla="*/ 30 w 30"/>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30" y="15"/>
                    </a:moveTo>
                    <a:cubicBezTo>
                      <a:pt x="30" y="11"/>
                      <a:pt x="28" y="7"/>
                      <a:pt x="25" y="4"/>
                    </a:cubicBezTo>
                    <a:cubicBezTo>
                      <a:pt x="22" y="1"/>
                      <a:pt x="19" y="0"/>
                      <a:pt x="15" y="0"/>
                    </a:cubicBezTo>
                    <a:cubicBezTo>
                      <a:pt x="11" y="0"/>
                      <a:pt x="8" y="1"/>
                      <a:pt x="5" y="4"/>
                    </a:cubicBezTo>
                    <a:cubicBezTo>
                      <a:pt x="2" y="7"/>
                      <a:pt x="0" y="11"/>
                      <a:pt x="0" y="15"/>
                    </a:cubicBezTo>
                    <a:cubicBezTo>
                      <a:pt x="0" y="19"/>
                      <a:pt x="2" y="22"/>
                      <a:pt x="5" y="25"/>
                    </a:cubicBezTo>
                    <a:cubicBezTo>
                      <a:pt x="8" y="28"/>
                      <a:pt x="11" y="29"/>
                      <a:pt x="15" y="29"/>
                    </a:cubicBezTo>
                    <a:cubicBezTo>
                      <a:pt x="19" y="29"/>
                      <a:pt x="22" y="28"/>
                      <a:pt x="25" y="25"/>
                    </a:cubicBezTo>
                    <a:cubicBezTo>
                      <a:pt x="28" y="22"/>
                      <a:pt x="30" y="19"/>
                      <a:pt x="30"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5" name="Freeform 932">
                <a:extLst>
                  <a:ext uri="{FF2B5EF4-FFF2-40B4-BE49-F238E27FC236}">
                    <a16:creationId xmlns:a16="http://schemas.microsoft.com/office/drawing/2014/main" id="{F180D4A8-56A2-44AD-92AA-78E605EEB8AB}"/>
                  </a:ext>
                </a:extLst>
              </p:cNvPr>
              <p:cNvSpPr>
                <a:spLocks/>
              </p:cNvSpPr>
              <p:nvPr/>
            </p:nvSpPr>
            <p:spPr bwMode="auto">
              <a:xfrm>
                <a:off x="8375650" y="2882901"/>
                <a:ext cx="58738" cy="60325"/>
              </a:xfrm>
              <a:custGeom>
                <a:avLst/>
                <a:gdLst>
                  <a:gd name="T0" fmla="*/ 29 w 29"/>
                  <a:gd name="T1" fmla="*/ 15 h 30"/>
                  <a:gd name="T2" fmla="*/ 24 w 29"/>
                  <a:gd name="T3" fmla="*/ 5 h 30"/>
                  <a:gd name="T4" fmla="*/ 14 w 29"/>
                  <a:gd name="T5" fmla="*/ 0 h 30"/>
                  <a:gd name="T6" fmla="*/ 4 w 29"/>
                  <a:gd name="T7" fmla="*/ 5 h 30"/>
                  <a:gd name="T8" fmla="*/ 0 w 29"/>
                  <a:gd name="T9" fmla="*/ 15 h 30"/>
                  <a:gd name="T10" fmla="*/ 4 w 29"/>
                  <a:gd name="T11" fmla="*/ 25 h 30"/>
                  <a:gd name="T12" fmla="*/ 14 w 29"/>
                  <a:gd name="T13" fmla="*/ 30 h 30"/>
                  <a:gd name="T14" fmla="*/ 24 w 29"/>
                  <a:gd name="T15" fmla="*/ 25 h 30"/>
                  <a:gd name="T16" fmla="*/ 29 w 29"/>
                  <a:gd name="T1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15"/>
                    </a:moveTo>
                    <a:cubicBezTo>
                      <a:pt x="29" y="11"/>
                      <a:pt x="27" y="8"/>
                      <a:pt x="24" y="5"/>
                    </a:cubicBezTo>
                    <a:cubicBezTo>
                      <a:pt x="22" y="2"/>
                      <a:pt x="18" y="0"/>
                      <a:pt x="14" y="0"/>
                    </a:cubicBezTo>
                    <a:cubicBezTo>
                      <a:pt x="10" y="0"/>
                      <a:pt x="7" y="2"/>
                      <a:pt x="4" y="5"/>
                    </a:cubicBezTo>
                    <a:cubicBezTo>
                      <a:pt x="1" y="8"/>
                      <a:pt x="0" y="11"/>
                      <a:pt x="0" y="15"/>
                    </a:cubicBezTo>
                    <a:cubicBezTo>
                      <a:pt x="0" y="19"/>
                      <a:pt x="1" y="22"/>
                      <a:pt x="4" y="25"/>
                    </a:cubicBezTo>
                    <a:cubicBezTo>
                      <a:pt x="7" y="28"/>
                      <a:pt x="10" y="30"/>
                      <a:pt x="14" y="30"/>
                    </a:cubicBezTo>
                    <a:cubicBezTo>
                      <a:pt x="18" y="30"/>
                      <a:pt x="22" y="28"/>
                      <a:pt x="24" y="25"/>
                    </a:cubicBezTo>
                    <a:cubicBezTo>
                      <a:pt x="27"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6" name="Freeform 933">
                <a:extLst>
                  <a:ext uri="{FF2B5EF4-FFF2-40B4-BE49-F238E27FC236}">
                    <a16:creationId xmlns:a16="http://schemas.microsoft.com/office/drawing/2014/main" id="{BD2098EB-6CB3-436B-AC94-4AEC84DC2BB4}"/>
                  </a:ext>
                </a:extLst>
              </p:cNvPr>
              <p:cNvSpPr>
                <a:spLocks/>
              </p:cNvSpPr>
              <p:nvPr/>
            </p:nvSpPr>
            <p:spPr bwMode="auto">
              <a:xfrm>
                <a:off x="8588375" y="2922588"/>
                <a:ext cx="58738" cy="58738"/>
              </a:xfrm>
              <a:custGeom>
                <a:avLst/>
                <a:gdLst>
                  <a:gd name="T0" fmla="*/ 29 w 29"/>
                  <a:gd name="T1" fmla="*/ 14 h 29"/>
                  <a:gd name="T2" fmla="*/ 25 w 29"/>
                  <a:gd name="T3" fmla="*/ 4 h 29"/>
                  <a:gd name="T4" fmla="*/ 15 w 29"/>
                  <a:gd name="T5" fmla="*/ 0 h 29"/>
                  <a:gd name="T6" fmla="*/ 4 w 29"/>
                  <a:gd name="T7" fmla="*/ 4 h 29"/>
                  <a:gd name="T8" fmla="*/ 0 w 29"/>
                  <a:gd name="T9" fmla="*/ 14 h 29"/>
                  <a:gd name="T10" fmla="*/ 4 w 29"/>
                  <a:gd name="T11" fmla="*/ 25 h 29"/>
                  <a:gd name="T12" fmla="*/ 15 w 29"/>
                  <a:gd name="T13" fmla="*/ 29 h 29"/>
                  <a:gd name="T14" fmla="*/ 25 w 29"/>
                  <a:gd name="T15" fmla="*/ 25 h 29"/>
                  <a:gd name="T16" fmla="*/ 29 w 29"/>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4"/>
                    </a:moveTo>
                    <a:cubicBezTo>
                      <a:pt x="29" y="10"/>
                      <a:pt x="28" y="7"/>
                      <a:pt x="25" y="4"/>
                    </a:cubicBezTo>
                    <a:cubicBezTo>
                      <a:pt x="22" y="1"/>
                      <a:pt x="19" y="0"/>
                      <a:pt x="15" y="0"/>
                    </a:cubicBezTo>
                    <a:cubicBezTo>
                      <a:pt x="11" y="0"/>
                      <a:pt x="7" y="1"/>
                      <a:pt x="4" y="4"/>
                    </a:cubicBezTo>
                    <a:cubicBezTo>
                      <a:pt x="1" y="7"/>
                      <a:pt x="0" y="10"/>
                      <a:pt x="0" y="14"/>
                    </a:cubicBezTo>
                    <a:cubicBezTo>
                      <a:pt x="0" y="18"/>
                      <a:pt x="1" y="22"/>
                      <a:pt x="4" y="25"/>
                    </a:cubicBezTo>
                    <a:cubicBezTo>
                      <a:pt x="7" y="28"/>
                      <a:pt x="11" y="29"/>
                      <a:pt x="15" y="29"/>
                    </a:cubicBezTo>
                    <a:cubicBezTo>
                      <a:pt x="19" y="29"/>
                      <a:pt x="22" y="28"/>
                      <a:pt x="25" y="25"/>
                    </a:cubicBezTo>
                    <a:cubicBezTo>
                      <a:pt x="28" y="22"/>
                      <a:pt x="29" y="18"/>
                      <a:pt x="29" y="14"/>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7" name="Freeform 934">
                <a:extLst>
                  <a:ext uri="{FF2B5EF4-FFF2-40B4-BE49-F238E27FC236}">
                    <a16:creationId xmlns:a16="http://schemas.microsoft.com/office/drawing/2014/main" id="{5A2638F8-6F31-4DFD-80BA-93CFD06EF2F5}"/>
                  </a:ext>
                </a:extLst>
              </p:cNvPr>
              <p:cNvSpPr>
                <a:spLocks/>
              </p:cNvSpPr>
              <p:nvPr/>
            </p:nvSpPr>
            <p:spPr bwMode="auto">
              <a:xfrm>
                <a:off x="8899525" y="2997201"/>
                <a:ext cx="58738" cy="58738"/>
              </a:xfrm>
              <a:custGeom>
                <a:avLst/>
                <a:gdLst>
                  <a:gd name="T0" fmla="*/ 29 w 29"/>
                  <a:gd name="T1" fmla="*/ 15 h 29"/>
                  <a:gd name="T2" fmla="*/ 25 w 29"/>
                  <a:gd name="T3" fmla="*/ 4 h 29"/>
                  <a:gd name="T4" fmla="*/ 15 w 29"/>
                  <a:gd name="T5" fmla="*/ 0 h 29"/>
                  <a:gd name="T6" fmla="*/ 4 w 29"/>
                  <a:gd name="T7" fmla="*/ 4 h 29"/>
                  <a:gd name="T8" fmla="*/ 0 w 29"/>
                  <a:gd name="T9" fmla="*/ 15 h 29"/>
                  <a:gd name="T10" fmla="*/ 4 w 29"/>
                  <a:gd name="T11" fmla="*/ 25 h 29"/>
                  <a:gd name="T12" fmla="*/ 15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8" name="Freeform 935">
                <a:extLst>
                  <a:ext uri="{FF2B5EF4-FFF2-40B4-BE49-F238E27FC236}">
                    <a16:creationId xmlns:a16="http://schemas.microsoft.com/office/drawing/2014/main" id="{09AFC0E3-94C2-4D74-8367-538697E15600}"/>
                  </a:ext>
                </a:extLst>
              </p:cNvPr>
              <p:cNvSpPr>
                <a:spLocks/>
              </p:cNvSpPr>
              <p:nvPr/>
            </p:nvSpPr>
            <p:spPr bwMode="auto">
              <a:xfrm>
                <a:off x="9526588" y="2997201"/>
                <a:ext cx="58738" cy="58738"/>
              </a:xfrm>
              <a:custGeom>
                <a:avLst/>
                <a:gdLst>
                  <a:gd name="T0" fmla="*/ 29 w 29"/>
                  <a:gd name="T1" fmla="*/ 15 h 29"/>
                  <a:gd name="T2" fmla="*/ 25 w 29"/>
                  <a:gd name="T3" fmla="*/ 4 h 29"/>
                  <a:gd name="T4" fmla="*/ 15 w 29"/>
                  <a:gd name="T5" fmla="*/ 0 h 29"/>
                  <a:gd name="T6" fmla="*/ 4 w 29"/>
                  <a:gd name="T7" fmla="*/ 4 h 29"/>
                  <a:gd name="T8" fmla="*/ 0 w 29"/>
                  <a:gd name="T9" fmla="*/ 15 h 29"/>
                  <a:gd name="T10" fmla="*/ 4 w 29"/>
                  <a:gd name="T11" fmla="*/ 25 h 29"/>
                  <a:gd name="T12" fmla="*/ 15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2"/>
                      <a:pt x="19" y="0"/>
                      <a:pt x="15" y="0"/>
                    </a:cubicBezTo>
                    <a:cubicBezTo>
                      <a:pt x="11" y="0"/>
                      <a:pt x="7" y="2"/>
                      <a:pt x="4" y="4"/>
                    </a:cubicBezTo>
                    <a:cubicBezTo>
                      <a:pt x="1" y="7"/>
                      <a:pt x="0" y="11"/>
                      <a:pt x="0" y="15"/>
                    </a:cubicBezTo>
                    <a:cubicBezTo>
                      <a:pt x="0" y="19"/>
                      <a:pt x="1" y="22"/>
                      <a:pt x="4" y="25"/>
                    </a:cubicBezTo>
                    <a:cubicBezTo>
                      <a:pt x="7" y="28"/>
                      <a:pt x="11" y="29"/>
                      <a:pt x="15" y="29"/>
                    </a:cubicBezTo>
                    <a:cubicBezTo>
                      <a:pt x="19"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9" name="Freeform 936">
                <a:extLst>
                  <a:ext uri="{FF2B5EF4-FFF2-40B4-BE49-F238E27FC236}">
                    <a16:creationId xmlns:a16="http://schemas.microsoft.com/office/drawing/2014/main" id="{57DC8E7A-C9D4-41E8-AE51-185519FA038E}"/>
                  </a:ext>
                </a:extLst>
              </p:cNvPr>
              <p:cNvSpPr>
                <a:spLocks/>
              </p:cNvSpPr>
              <p:nvPr/>
            </p:nvSpPr>
            <p:spPr bwMode="auto">
              <a:xfrm>
                <a:off x="10153650" y="2997201"/>
                <a:ext cx="58738" cy="58738"/>
              </a:xfrm>
              <a:custGeom>
                <a:avLst/>
                <a:gdLst>
                  <a:gd name="T0" fmla="*/ 29 w 29"/>
                  <a:gd name="T1" fmla="*/ 15 h 29"/>
                  <a:gd name="T2" fmla="*/ 25 w 29"/>
                  <a:gd name="T3" fmla="*/ 4 h 29"/>
                  <a:gd name="T4" fmla="*/ 15 w 29"/>
                  <a:gd name="T5" fmla="*/ 0 h 29"/>
                  <a:gd name="T6" fmla="*/ 4 w 29"/>
                  <a:gd name="T7" fmla="*/ 4 h 29"/>
                  <a:gd name="T8" fmla="*/ 0 w 29"/>
                  <a:gd name="T9" fmla="*/ 15 h 29"/>
                  <a:gd name="T10" fmla="*/ 4 w 29"/>
                  <a:gd name="T11" fmla="*/ 25 h 29"/>
                  <a:gd name="T12" fmla="*/ 15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2"/>
                      <a:pt x="19" y="0"/>
                      <a:pt x="15" y="0"/>
                    </a:cubicBezTo>
                    <a:cubicBezTo>
                      <a:pt x="11" y="0"/>
                      <a:pt x="7" y="2"/>
                      <a:pt x="4" y="4"/>
                    </a:cubicBezTo>
                    <a:cubicBezTo>
                      <a:pt x="1" y="7"/>
                      <a:pt x="0" y="11"/>
                      <a:pt x="0" y="15"/>
                    </a:cubicBezTo>
                    <a:cubicBezTo>
                      <a:pt x="0" y="19"/>
                      <a:pt x="1" y="22"/>
                      <a:pt x="4" y="25"/>
                    </a:cubicBezTo>
                    <a:cubicBezTo>
                      <a:pt x="7" y="28"/>
                      <a:pt x="11" y="29"/>
                      <a:pt x="15" y="29"/>
                    </a:cubicBezTo>
                    <a:cubicBezTo>
                      <a:pt x="19"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40" name="Freeform 937">
                <a:extLst>
                  <a:ext uri="{FF2B5EF4-FFF2-40B4-BE49-F238E27FC236}">
                    <a16:creationId xmlns:a16="http://schemas.microsoft.com/office/drawing/2014/main" id="{80E23164-954A-4289-AD27-7857A632556D}"/>
                  </a:ext>
                </a:extLst>
              </p:cNvPr>
              <p:cNvSpPr>
                <a:spLocks/>
              </p:cNvSpPr>
              <p:nvPr/>
            </p:nvSpPr>
            <p:spPr bwMode="auto">
              <a:xfrm>
                <a:off x="10782300" y="2997201"/>
                <a:ext cx="58738" cy="58738"/>
              </a:xfrm>
              <a:custGeom>
                <a:avLst/>
                <a:gdLst>
                  <a:gd name="T0" fmla="*/ 29 w 29"/>
                  <a:gd name="T1" fmla="*/ 15 h 29"/>
                  <a:gd name="T2" fmla="*/ 25 w 29"/>
                  <a:gd name="T3" fmla="*/ 4 h 29"/>
                  <a:gd name="T4" fmla="*/ 15 w 29"/>
                  <a:gd name="T5" fmla="*/ 0 h 29"/>
                  <a:gd name="T6" fmla="*/ 4 w 29"/>
                  <a:gd name="T7" fmla="*/ 4 h 29"/>
                  <a:gd name="T8" fmla="*/ 0 w 29"/>
                  <a:gd name="T9" fmla="*/ 15 h 29"/>
                  <a:gd name="T10" fmla="*/ 4 w 29"/>
                  <a:gd name="T11" fmla="*/ 25 h 29"/>
                  <a:gd name="T12" fmla="*/ 15 w 29"/>
                  <a:gd name="T13" fmla="*/ 29 h 29"/>
                  <a:gd name="T14" fmla="*/ 25 w 29"/>
                  <a:gd name="T15" fmla="*/ 25 h 29"/>
                  <a:gd name="T16" fmla="*/ 29 w 29"/>
                  <a:gd name="T1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9" y="15"/>
                    </a:moveTo>
                    <a:cubicBezTo>
                      <a:pt x="29" y="11"/>
                      <a:pt x="28" y="7"/>
                      <a:pt x="25" y="4"/>
                    </a:cubicBezTo>
                    <a:cubicBezTo>
                      <a:pt x="22" y="2"/>
                      <a:pt x="19" y="0"/>
                      <a:pt x="15" y="0"/>
                    </a:cubicBezTo>
                    <a:cubicBezTo>
                      <a:pt x="11" y="0"/>
                      <a:pt x="7" y="2"/>
                      <a:pt x="4" y="4"/>
                    </a:cubicBezTo>
                    <a:cubicBezTo>
                      <a:pt x="1" y="7"/>
                      <a:pt x="0" y="11"/>
                      <a:pt x="0" y="15"/>
                    </a:cubicBezTo>
                    <a:cubicBezTo>
                      <a:pt x="0" y="19"/>
                      <a:pt x="1" y="22"/>
                      <a:pt x="4" y="25"/>
                    </a:cubicBezTo>
                    <a:cubicBezTo>
                      <a:pt x="7" y="28"/>
                      <a:pt x="11" y="29"/>
                      <a:pt x="15" y="29"/>
                    </a:cubicBezTo>
                    <a:cubicBezTo>
                      <a:pt x="19" y="29"/>
                      <a:pt x="22" y="28"/>
                      <a:pt x="25" y="25"/>
                    </a:cubicBezTo>
                    <a:cubicBezTo>
                      <a:pt x="28" y="22"/>
                      <a:pt x="29" y="19"/>
                      <a:pt x="29" y="15"/>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grpSp>
        <p:sp>
          <p:nvSpPr>
            <p:cNvPr id="1000" name="ZoneTexte 999">
              <a:extLst>
                <a:ext uri="{FF2B5EF4-FFF2-40B4-BE49-F238E27FC236}">
                  <a16:creationId xmlns:a16="http://schemas.microsoft.com/office/drawing/2014/main" id="{E9C8AE85-B741-40F4-B3BB-B91C0C596D17}"/>
                </a:ext>
              </a:extLst>
            </p:cNvPr>
            <p:cNvSpPr txBox="1"/>
            <p:nvPr/>
          </p:nvSpPr>
          <p:spPr>
            <a:xfrm>
              <a:off x="6446454" y="4552556"/>
              <a:ext cx="270251" cy="276999"/>
            </a:xfrm>
            <a:prstGeom prst="rect">
              <a:avLst/>
            </a:prstGeom>
            <a:noFill/>
          </p:spPr>
          <p:txBody>
            <a:bodyPr wrap="none" rtlCol="0">
              <a:spAutoFit/>
            </a:bodyPr>
            <a:lstStyle/>
            <a:p>
              <a:pPr algn="ctr"/>
              <a:r>
                <a:rPr lang="fr-FR" sz="1200" dirty="0"/>
                <a:t>0</a:t>
              </a:r>
            </a:p>
          </p:txBody>
        </p:sp>
        <p:sp>
          <p:nvSpPr>
            <p:cNvPr id="1001" name="ZoneTexte 1000">
              <a:extLst>
                <a:ext uri="{FF2B5EF4-FFF2-40B4-BE49-F238E27FC236}">
                  <a16:creationId xmlns:a16="http://schemas.microsoft.com/office/drawing/2014/main" id="{C87AA6CF-3618-425F-BC93-6FFC97D99825}"/>
                </a:ext>
              </a:extLst>
            </p:cNvPr>
            <p:cNvSpPr txBox="1"/>
            <p:nvPr/>
          </p:nvSpPr>
          <p:spPr>
            <a:xfrm>
              <a:off x="6536650" y="4552556"/>
              <a:ext cx="270251" cy="276999"/>
            </a:xfrm>
            <a:prstGeom prst="rect">
              <a:avLst/>
            </a:prstGeom>
            <a:noFill/>
          </p:spPr>
          <p:txBody>
            <a:bodyPr wrap="none" rtlCol="0">
              <a:spAutoFit/>
            </a:bodyPr>
            <a:lstStyle/>
            <a:p>
              <a:pPr algn="ctr"/>
              <a:r>
                <a:rPr lang="fr-FR" sz="1200" dirty="0"/>
                <a:t>4</a:t>
              </a:r>
            </a:p>
          </p:txBody>
        </p:sp>
        <p:sp>
          <p:nvSpPr>
            <p:cNvPr id="1002" name="ZoneTexte 1001">
              <a:extLst>
                <a:ext uri="{FF2B5EF4-FFF2-40B4-BE49-F238E27FC236}">
                  <a16:creationId xmlns:a16="http://schemas.microsoft.com/office/drawing/2014/main" id="{70792F19-76CF-4081-AE23-E513D535AE3C}"/>
                </a:ext>
              </a:extLst>
            </p:cNvPr>
            <p:cNvSpPr txBox="1"/>
            <p:nvPr/>
          </p:nvSpPr>
          <p:spPr>
            <a:xfrm>
              <a:off x="6695651" y="4552556"/>
              <a:ext cx="355837" cy="276999"/>
            </a:xfrm>
            <a:prstGeom prst="rect">
              <a:avLst/>
            </a:prstGeom>
            <a:noFill/>
          </p:spPr>
          <p:txBody>
            <a:bodyPr wrap="none" rtlCol="0">
              <a:spAutoFit/>
            </a:bodyPr>
            <a:lstStyle/>
            <a:p>
              <a:pPr algn="ctr"/>
              <a:r>
                <a:rPr lang="fr-FR" sz="1200" dirty="0"/>
                <a:t>12</a:t>
              </a:r>
            </a:p>
          </p:txBody>
        </p:sp>
        <p:sp>
          <p:nvSpPr>
            <p:cNvPr id="1003" name="ZoneTexte 1002">
              <a:extLst>
                <a:ext uri="{FF2B5EF4-FFF2-40B4-BE49-F238E27FC236}">
                  <a16:creationId xmlns:a16="http://schemas.microsoft.com/office/drawing/2014/main" id="{AF06577D-9BA5-47A7-B7F5-8D4DC6F534FA}"/>
                </a:ext>
              </a:extLst>
            </p:cNvPr>
            <p:cNvSpPr txBox="1"/>
            <p:nvPr/>
          </p:nvSpPr>
          <p:spPr>
            <a:xfrm>
              <a:off x="6955312" y="4552556"/>
              <a:ext cx="355837" cy="276999"/>
            </a:xfrm>
            <a:prstGeom prst="rect">
              <a:avLst/>
            </a:prstGeom>
            <a:noFill/>
          </p:spPr>
          <p:txBody>
            <a:bodyPr wrap="none" rtlCol="0">
              <a:spAutoFit/>
            </a:bodyPr>
            <a:lstStyle/>
            <a:p>
              <a:pPr algn="ctr"/>
              <a:r>
                <a:rPr lang="fr-FR" sz="1200" dirty="0"/>
                <a:t>24</a:t>
              </a:r>
            </a:p>
          </p:txBody>
        </p:sp>
        <p:sp>
          <p:nvSpPr>
            <p:cNvPr id="1004" name="ZoneTexte 1003">
              <a:extLst>
                <a:ext uri="{FF2B5EF4-FFF2-40B4-BE49-F238E27FC236}">
                  <a16:creationId xmlns:a16="http://schemas.microsoft.com/office/drawing/2014/main" id="{938E98BA-153B-49AC-9056-AC9DBB2EB87C}"/>
                </a:ext>
              </a:extLst>
            </p:cNvPr>
            <p:cNvSpPr txBox="1"/>
            <p:nvPr/>
          </p:nvSpPr>
          <p:spPr>
            <a:xfrm>
              <a:off x="7539300" y="4552556"/>
              <a:ext cx="355837" cy="276999"/>
            </a:xfrm>
            <a:prstGeom prst="rect">
              <a:avLst/>
            </a:prstGeom>
            <a:noFill/>
          </p:spPr>
          <p:txBody>
            <a:bodyPr wrap="none" rtlCol="0">
              <a:spAutoFit/>
            </a:bodyPr>
            <a:lstStyle/>
            <a:p>
              <a:pPr algn="ctr"/>
              <a:r>
                <a:rPr lang="fr-FR" sz="1200" dirty="0"/>
                <a:t>48</a:t>
              </a:r>
            </a:p>
          </p:txBody>
        </p:sp>
        <p:sp>
          <p:nvSpPr>
            <p:cNvPr id="1005" name="ZoneTexte 1004">
              <a:extLst>
                <a:ext uri="{FF2B5EF4-FFF2-40B4-BE49-F238E27FC236}">
                  <a16:creationId xmlns:a16="http://schemas.microsoft.com/office/drawing/2014/main" id="{48D40061-6854-4650-9137-C7B5461CA984}"/>
                </a:ext>
              </a:extLst>
            </p:cNvPr>
            <p:cNvSpPr txBox="1"/>
            <p:nvPr/>
          </p:nvSpPr>
          <p:spPr>
            <a:xfrm>
              <a:off x="8090342" y="4552556"/>
              <a:ext cx="355837" cy="276999"/>
            </a:xfrm>
            <a:prstGeom prst="rect">
              <a:avLst/>
            </a:prstGeom>
            <a:noFill/>
          </p:spPr>
          <p:txBody>
            <a:bodyPr wrap="none" rtlCol="0">
              <a:spAutoFit/>
            </a:bodyPr>
            <a:lstStyle/>
            <a:p>
              <a:pPr algn="ctr"/>
              <a:r>
                <a:rPr lang="fr-FR" sz="1200" dirty="0"/>
                <a:t>72</a:t>
              </a:r>
            </a:p>
          </p:txBody>
        </p:sp>
        <p:sp>
          <p:nvSpPr>
            <p:cNvPr id="1006" name="ZoneTexte 1005">
              <a:extLst>
                <a:ext uri="{FF2B5EF4-FFF2-40B4-BE49-F238E27FC236}">
                  <a16:creationId xmlns:a16="http://schemas.microsoft.com/office/drawing/2014/main" id="{259BCC42-C657-46D3-B769-5FB16481CFB1}"/>
                </a:ext>
              </a:extLst>
            </p:cNvPr>
            <p:cNvSpPr txBox="1"/>
            <p:nvPr/>
          </p:nvSpPr>
          <p:spPr>
            <a:xfrm>
              <a:off x="8660138" y="4552556"/>
              <a:ext cx="355837" cy="276999"/>
            </a:xfrm>
            <a:prstGeom prst="rect">
              <a:avLst/>
            </a:prstGeom>
            <a:noFill/>
          </p:spPr>
          <p:txBody>
            <a:bodyPr wrap="none" rtlCol="0">
              <a:spAutoFit/>
            </a:bodyPr>
            <a:lstStyle/>
            <a:p>
              <a:pPr algn="ctr"/>
              <a:r>
                <a:rPr lang="fr-FR" sz="1200" dirty="0"/>
                <a:t>96</a:t>
              </a:r>
            </a:p>
          </p:txBody>
        </p:sp>
        <p:sp>
          <p:nvSpPr>
            <p:cNvPr id="1015" name="ZoneTexte 1014">
              <a:extLst>
                <a:ext uri="{FF2B5EF4-FFF2-40B4-BE49-F238E27FC236}">
                  <a16:creationId xmlns:a16="http://schemas.microsoft.com/office/drawing/2014/main" id="{C781E1F9-7535-4EF6-AF85-9E5A6EE4255F}"/>
                </a:ext>
              </a:extLst>
            </p:cNvPr>
            <p:cNvSpPr txBox="1"/>
            <p:nvPr/>
          </p:nvSpPr>
          <p:spPr>
            <a:xfrm>
              <a:off x="7326896" y="4753372"/>
              <a:ext cx="901208" cy="276999"/>
            </a:xfrm>
            <a:prstGeom prst="rect">
              <a:avLst/>
            </a:prstGeom>
            <a:noFill/>
          </p:spPr>
          <p:txBody>
            <a:bodyPr wrap="none" rtlCol="0">
              <a:spAutoFit/>
            </a:bodyPr>
            <a:lstStyle/>
            <a:p>
              <a:pPr algn="ctr"/>
              <a:r>
                <a:rPr lang="fr-FR" sz="1200" b="1" dirty="0"/>
                <a:t>Semaines</a:t>
              </a:r>
            </a:p>
          </p:txBody>
        </p:sp>
        <p:sp>
          <p:nvSpPr>
            <p:cNvPr id="1018" name="ZoneTexte 1017">
              <a:extLst>
                <a:ext uri="{FF2B5EF4-FFF2-40B4-BE49-F238E27FC236}">
                  <a16:creationId xmlns:a16="http://schemas.microsoft.com/office/drawing/2014/main" id="{7095FB6B-7EEA-47D1-B6FB-72841B94E669}"/>
                </a:ext>
              </a:extLst>
            </p:cNvPr>
            <p:cNvSpPr txBox="1"/>
            <p:nvPr/>
          </p:nvSpPr>
          <p:spPr>
            <a:xfrm>
              <a:off x="6982182" y="2581128"/>
              <a:ext cx="1441696" cy="461665"/>
            </a:xfrm>
            <a:prstGeom prst="rect">
              <a:avLst/>
            </a:prstGeom>
            <a:noFill/>
          </p:spPr>
          <p:txBody>
            <a:bodyPr wrap="none" rtlCol="0">
              <a:spAutoFit/>
            </a:bodyPr>
            <a:lstStyle/>
            <a:p>
              <a:pPr algn="ctr"/>
              <a:r>
                <a:rPr lang="fr-FR" sz="1200" b="1" dirty="0"/>
                <a:t>CD8+</a:t>
              </a:r>
              <a:br>
                <a:rPr lang="fr-FR" sz="1200" b="1" dirty="0"/>
              </a:br>
              <a:r>
                <a:rPr lang="fr-FR" sz="1200" b="1" dirty="0"/>
                <a:t>Médiane (Q1, Q3)</a:t>
              </a:r>
            </a:p>
          </p:txBody>
        </p:sp>
        <p:sp>
          <p:nvSpPr>
            <p:cNvPr id="1019" name="ZoneTexte 1018">
              <a:extLst>
                <a:ext uri="{FF2B5EF4-FFF2-40B4-BE49-F238E27FC236}">
                  <a16:creationId xmlns:a16="http://schemas.microsoft.com/office/drawing/2014/main" id="{9FCE0444-53D5-4BC2-BD10-A42CE92B9AE6}"/>
                </a:ext>
              </a:extLst>
            </p:cNvPr>
            <p:cNvSpPr txBox="1"/>
            <p:nvPr/>
          </p:nvSpPr>
          <p:spPr>
            <a:xfrm>
              <a:off x="6269416" y="2598257"/>
              <a:ext cx="321497" cy="276999"/>
            </a:xfrm>
            <a:prstGeom prst="rect">
              <a:avLst/>
            </a:prstGeom>
            <a:noFill/>
          </p:spPr>
          <p:txBody>
            <a:bodyPr wrap="none" rtlCol="0">
              <a:spAutoFit/>
            </a:bodyPr>
            <a:lstStyle/>
            <a:p>
              <a:pPr algn="ctr"/>
              <a:r>
                <a:rPr lang="fr-FR" sz="1200" b="1" dirty="0"/>
                <a:t>%</a:t>
              </a:r>
            </a:p>
          </p:txBody>
        </p:sp>
        <p:sp>
          <p:nvSpPr>
            <p:cNvPr id="1024" name="ZoneTexte 1023">
              <a:extLst>
                <a:ext uri="{FF2B5EF4-FFF2-40B4-BE49-F238E27FC236}">
                  <a16:creationId xmlns:a16="http://schemas.microsoft.com/office/drawing/2014/main" id="{1938AB65-7873-4B34-9CE9-CF7B203F8DA0}"/>
                </a:ext>
              </a:extLst>
            </p:cNvPr>
            <p:cNvSpPr txBox="1"/>
            <p:nvPr/>
          </p:nvSpPr>
          <p:spPr>
            <a:xfrm>
              <a:off x="6172010" y="4065398"/>
              <a:ext cx="270251" cy="276999"/>
            </a:xfrm>
            <a:prstGeom prst="rect">
              <a:avLst/>
            </a:prstGeom>
            <a:noFill/>
          </p:spPr>
          <p:txBody>
            <a:bodyPr wrap="none" rtlCol="0">
              <a:spAutoFit/>
            </a:bodyPr>
            <a:lstStyle/>
            <a:p>
              <a:pPr algn="r"/>
              <a:r>
                <a:rPr lang="fr-FR" sz="1200" dirty="0"/>
                <a:t>0</a:t>
              </a:r>
            </a:p>
          </p:txBody>
        </p:sp>
      </p:grpSp>
      <p:sp>
        <p:nvSpPr>
          <p:cNvPr id="1014"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Li JZ, CROI 2018, Abs. 229</a:t>
            </a:r>
          </a:p>
        </p:txBody>
      </p:sp>
      <p:sp>
        <p:nvSpPr>
          <p:cNvPr id="4" name="ZoneTexte 3"/>
          <p:cNvSpPr txBox="1"/>
          <p:nvPr/>
        </p:nvSpPr>
        <p:spPr>
          <a:xfrm>
            <a:off x="85725" y="1149072"/>
            <a:ext cx="8794597" cy="707886"/>
          </a:xfrm>
          <a:prstGeom prst="rect">
            <a:avLst/>
          </a:prstGeom>
          <a:noFill/>
        </p:spPr>
        <p:txBody>
          <a:bodyPr wrap="square" rtlCol="0">
            <a:spAutoFit/>
          </a:bodyPr>
          <a:lstStyle/>
          <a:p>
            <a:pPr algn="ctr"/>
            <a:r>
              <a:rPr lang="fr-FR" sz="2000" b="1" dirty="0">
                <a:solidFill>
                  <a:srgbClr val="0070C0"/>
                </a:solidFill>
                <a:latin typeface="Calibri"/>
                <a:cs typeface="Calibri"/>
              </a:rPr>
              <a:t>Evolution des paramètres d’activation T </a:t>
            </a:r>
            <a:br>
              <a:rPr lang="fr-FR" sz="2000" b="1" dirty="0">
                <a:solidFill>
                  <a:srgbClr val="0070C0"/>
                </a:solidFill>
                <a:latin typeface="Calibri"/>
                <a:cs typeface="Calibri"/>
              </a:rPr>
            </a:br>
            <a:r>
              <a:rPr lang="fr-FR" sz="2000" b="1" dirty="0">
                <a:solidFill>
                  <a:srgbClr val="0070C0"/>
                </a:solidFill>
                <a:latin typeface="Calibri"/>
                <a:cs typeface="Calibri"/>
              </a:rPr>
              <a:t>et des marqueurs d’épuisement immunitaire sous traitement ARV </a:t>
            </a:r>
          </a:p>
        </p:txBody>
      </p:sp>
      <p:sp>
        <p:nvSpPr>
          <p:cNvPr id="5" name="ZoneTexte 4"/>
          <p:cNvSpPr txBox="1"/>
          <p:nvPr/>
        </p:nvSpPr>
        <p:spPr>
          <a:xfrm>
            <a:off x="206325" y="5553725"/>
            <a:ext cx="8629224" cy="1231106"/>
          </a:xfrm>
          <a:prstGeom prst="rect">
            <a:avLst/>
          </a:prstGeom>
          <a:noFill/>
        </p:spPr>
        <p:txBody>
          <a:bodyPr wrap="square" rtlCol="0">
            <a:spAutoFit/>
          </a:bodyPr>
          <a:lstStyle/>
          <a:p>
            <a:pPr marL="285750" indent="-285750">
              <a:buFont typeface="Arial" panose="020B0604020202020204" pitchFamily="34" charset="0"/>
              <a:buChar char="•"/>
            </a:pPr>
            <a:r>
              <a:rPr lang="fr-FR" sz="2000" b="1" dirty="0">
                <a:solidFill>
                  <a:srgbClr val="0070C0"/>
                </a:solidFill>
                <a:latin typeface="Calibri" panose="020F0502020204030204" pitchFamily="34" charset="0"/>
                <a:cs typeface="Calibri" panose="020F0502020204030204" pitchFamily="34" charset="0"/>
              </a:rPr>
              <a:t>Conclusion</a:t>
            </a:r>
            <a:r>
              <a:rPr lang="fr-FR" sz="2000" dirty="0">
                <a:solidFill>
                  <a:srgbClr val="0070C0"/>
                </a:solidFill>
                <a:latin typeface="Calibri" panose="020F0502020204030204" pitchFamily="34" charset="0"/>
                <a:cs typeface="Calibri" panose="020F0502020204030204" pitchFamily="34" charset="0"/>
              </a:rPr>
              <a:t> : </a:t>
            </a:r>
            <a:r>
              <a:rPr lang="fr-FR" dirty="0"/>
              <a:t>un an de traitement ARV permet de réduire significativement l’activation cellulaire T et les marqueurs d’épuisement immunitaire chez des HIC (avec une diminution supplémentaire chez ceux restant sous traitement ARV une 2</a:t>
            </a:r>
            <a:r>
              <a:rPr lang="fr-FR" baseline="30000" dirty="0"/>
              <a:t>ème</a:t>
            </a:r>
            <a:r>
              <a:rPr lang="fr-FR" dirty="0"/>
              <a:t> année) </a:t>
            </a:r>
          </a:p>
        </p:txBody>
      </p:sp>
      <p:sp>
        <p:nvSpPr>
          <p:cNvPr id="1008" name="Titre 3">
            <a:extLst>
              <a:ext uri="{FF2B5EF4-FFF2-40B4-BE49-F238E27FC236}">
                <a16:creationId xmlns:a16="http://schemas.microsoft.com/office/drawing/2014/main" id="{D5DFA9D4-9963-4C66-BB82-C3A8B556B84A}"/>
              </a:ext>
            </a:extLst>
          </p:cNvPr>
          <p:cNvSpPr>
            <a:spLocks noGrp="1"/>
          </p:cNvSpPr>
          <p:nvPr>
            <p:ph type="title"/>
          </p:nvPr>
        </p:nvSpPr>
        <p:spPr>
          <a:xfrm>
            <a:off x="1547813" y="115888"/>
            <a:ext cx="7523162" cy="936625"/>
          </a:xfrm>
        </p:spPr>
        <p:txBody>
          <a:bodyPr/>
          <a:lstStyle/>
          <a:p>
            <a:r>
              <a:rPr lang="fr-FR" sz="2400" dirty="0"/>
              <a:t>HIV </a:t>
            </a:r>
            <a:r>
              <a:rPr lang="fr-FR" sz="2400" dirty="0" err="1"/>
              <a:t>controllers</a:t>
            </a:r>
            <a:r>
              <a:rPr lang="fr-FR" sz="2400" dirty="0"/>
              <a:t> : le traitement ARV réduit l’activation cellulaire T et l’épuisement immunitaire (2)</a:t>
            </a:r>
            <a:endParaRPr lang="fr-FR" sz="2600" dirty="0"/>
          </a:p>
        </p:txBody>
      </p:sp>
      <p:sp>
        <p:nvSpPr>
          <p:cNvPr id="1017" name="ZoneTexte 1016">
            <a:extLst>
              <a:ext uri="{FF2B5EF4-FFF2-40B4-BE49-F238E27FC236}">
                <a16:creationId xmlns:a16="http://schemas.microsoft.com/office/drawing/2014/main" id="{1E97537D-4B0F-423E-878D-7E1D6E7EC10E}"/>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54</a:t>
            </a:r>
          </a:p>
        </p:txBody>
      </p:sp>
    </p:spTree>
    <p:extLst>
      <p:ext uri="{BB962C8B-B14F-4D97-AF65-F5344CB8AC3E}">
        <p14:creationId xmlns:p14="http://schemas.microsoft.com/office/powerpoint/2010/main" val="1184942120"/>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F8D48EE6-3FAE-47E0-830A-3B041EFE201F}"/>
              </a:ext>
            </a:extLst>
          </p:cNvPr>
          <p:cNvGraphicFramePr>
            <a:graphicFrameLocks noGrp="1"/>
          </p:cNvGraphicFramePr>
          <p:nvPr>
            <p:extLst>
              <p:ext uri="{D42A27DB-BD31-4B8C-83A1-F6EECF244321}">
                <p14:modId xmlns:p14="http://schemas.microsoft.com/office/powerpoint/2010/main" val="2704461736"/>
              </p:ext>
            </p:extLst>
          </p:nvPr>
        </p:nvGraphicFramePr>
        <p:xfrm>
          <a:off x="296333" y="2195675"/>
          <a:ext cx="8689975" cy="2560320"/>
        </p:xfrm>
        <a:graphic>
          <a:graphicData uri="http://schemas.openxmlformats.org/drawingml/2006/table">
            <a:tbl>
              <a:tblPr firstRow="1" bandRow="1">
                <a:tableStyleId>{5C22544A-7EE6-4342-B048-85BDC9FD1C3A}</a:tableStyleId>
              </a:tblPr>
              <a:tblGrid>
                <a:gridCol w="4049889">
                  <a:extLst>
                    <a:ext uri="{9D8B030D-6E8A-4147-A177-3AD203B41FA5}">
                      <a16:colId xmlns:a16="http://schemas.microsoft.com/office/drawing/2014/main" val="2145888489"/>
                    </a:ext>
                  </a:extLst>
                </a:gridCol>
                <a:gridCol w="2243667">
                  <a:extLst>
                    <a:ext uri="{9D8B030D-6E8A-4147-A177-3AD203B41FA5}">
                      <a16:colId xmlns:a16="http://schemas.microsoft.com/office/drawing/2014/main" val="3719607668"/>
                    </a:ext>
                  </a:extLst>
                </a:gridCol>
                <a:gridCol w="2396419">
                  <a:extLst>
                    <a:ext uri="{9D8B030D-6E8A-4147-A177-3AD203B41FA5}">
                      <a16:colId xmlns:a16="http://schemas.microsoft.com/office/drawing/2014/main" val="3400897593"/>
                    </a:ext>
                  </a:extLst>
                </a:gridCol>
              </a:tblGrid>
              <a:tr h="724343">
                <a:tc>
                  <a:txBody>
                    <a:bodyPr/>
                    <a:lstStyle/>
                    <a:p>
                      <a:r>
                        <a:rPr lang="fr-FR" sz="1400" dirty="0">
                          <a:solidFill>
                            <a:srgbClr val="000066"/>
                          </a:solidFill>
                        </a:rPr>
                        <a:t>Caractéristiques</a:t>
                      </a:r>
                    </a:p>
                  </a:txBody>
                  <a:tcPr anchor="ctr"/>
                </a:tc>
                <a:tc>
                  <a:txBody>
                    <a:bodyPr/>
                    <a:lstStyle/>
                    <a:p>
                      <a:pPr algn="ctr"/>
                      <a:r>
                        <a:rPr lang="fr-FR" sz="1400" dirty="0">
                          <a:solidFill>
                            <a:srgbClr val="000066"/>
                          </a:solidFill>
                        </a:rPr>
                        <a:t>Traitement</a:t>
                      </a:r>
                      <a:r>
                        <a:rPr lang="fr-FR" sz="1400" baseline="0" dirty="0">
                          <a:solidFill>
                            <a:srgbClr val="000066"/>
                          </a:solidFill>
                        </a:rPr>
                        <a:t> p</a:t>
                      </a:r>
                      <a:r>
                        <a:rPr lang="fr-FR" sz="1400" dirty="0">
                          <a:solidFill>
                            <a:srgbClr val="000066"/>
                          </a:solidFill>
                        </a:rPr>
                        <a:t>récoce</a:t>
                      </a:r>
                    </a:p>
                    <a:p>
                      <a:pPr algn="ctr"/>
                      <a:r>
                        <a:rPr lang="fr-FR" sz="1400" b="0" dirty="0">
                          <a:solidFill>
                            <a:srgbClr val="000066"/>
                          </a:solidFill>
                        </a:rPr>
                        <a:t>(n = 25)</a:t>
                      </a:r>
                    </a:p>
                  </a:txBody>
                  <a:tcPr anchor="ctr"/>
                </a:tc>
                <a:tc>
                  <a:txBody>
                    <a:bodyPr/>
                    <a:lstStyle/>
                    <a:p>
                      <a:pPr algn="ctr"/>
                      <a:r>
                        <a:rPr lang="fr-FR" sz="1400" baseline="0" dirty="0">
                          <a:solidFill>
                            <a:srgbClr val="000066"/>
                          </a:solidFill>
                        </a:rPr>
                        <a:t>Traitement </a:t>
                      </a:r>
                    </a:p>
                    <a:p>
                      <a:pPr algn="ctr"/>
                      <a:r>
                        <a:rPr lang="fr-FR" sz="1400" baseline="0" dirty="0">
                          <a:solidFill>
                            <a:srgbClr val="000066"/>
                          </a:solidFill>
                        </a:rPr>
                        <a:t>en phase chronique</a:t>
                      </a:r>
                      <a:br>
                        <a:rPr lang="fr-FR" sz="1400" dirty="0">
                          <a:solidFill>
                            <a:srgbClr val="000066"/>
                          </a:solidFill>
                        </a:rPr>
                      </a:br>
                      <a:r>
                        <a:rPr lang="fr-FR" sz="1400" b="0" dirty="0">
                          <a:solidFill>
                            <a:srgbClr val="000066"/>
                          </a:solidFill>
                        </a:rPr>
                        <a:t>(n = 28)</a:t>
                      </a:r>
                    </a:p>
                  </a:txBody>
                  <a:tcPr anchor="ctr"/>
                </a:tc>
                <a:extLst>
                  <a:ext uri="{0D108BD9-81ED-4DB2-BD59-A6C34878D82A}">
                    <a16:rowId xmlns:a16="http://schemas.microsoft.com/office/drawing/2014/main" val="1904119862"/>
                  </a:ext>
                </a:extLst>
              </a:tr>
              <a:tr h="268275">
                <a:tc>
                  <a:txBody>
                    <a:bodyPr/>
                    <a:lstStyle/>
                    <a:p>
                      <a:r>
                        <a:rPr lang="fr-FR" sz="1400" dirty="0">
                          <a:solidFill>
                            <a:srgbClr val="000066"/>
                          </a:solidFill>
                        </a:rPr>
                        <a:t>Age médian à l’arrêt du traitement</a:t>
                      </a:r>
                      <a:r>
                        <a:rPr lang="fr-FR" sz="1400" baseline="0" dirty="0">
                          <a:solidFill>
                            <a:srgbClr val="000066"/>
                          </a:solidFill>
                        </a:rPr>
                        <a:t> ARV,</a:t>
                      </a:r>
                      <a:r>
                        <a:rPr lang="fr-FR" sz="1400" dirty="0">
                          <a:solidFill>
                            <a:srgbClr val="000066"/>
                          </a:solidFill>
                        </a:rPr>
                        <a:t> années</a:t>
                      </a:r>
                    </a:p>
                  </a:txBody>
                  <a:tcPr anchor="ctr"/>
                </a:tc>
                <a:tc>
                  <a:txBody>
                    <a:bodyPr/>
                    <a:lstStyle/>
                    <a:p>
                      <a:pPr algn="ctr"/>
                      <a:r>
                        <a:rPr lang="fr-FR" sz="1400" dirty="0">
                          <a:solidFill>
                            <a:srgbClr val="000066"/>
                          </a:solidFill>
                        </a:rPr>
                        <a:t>34 (31 - 44)</a:t>
                      </a:r>
                    </a:p>
                  </a:txBody>
                  <a:tcPr anchor="ctr"/>
                </a:tc>
                <a:tc>
                  <a:txBody>
                    <a:bodyPr/>
                    <a:lstStyle/>
                    <a:p>
                      <a:pPr algn="ctr"/>
                      <a:r>
                        <a:rPr lang="fr-FR" sz="1400" dirty="0">
                          <a:solidFill>
                            <a:srgbClr val="000066"/>
                          </a:solidFill>
                        </a:rPr>
                        <a:t>42 (38 - 48)</a:t>
                      </a:r>
                    </a:p>
                  </a:txBody>
                  <a:tcPr anchor="ctr"/>
                </a:tc>
                <a:extLst>
                  <a:ext uri="{0D108BD9-81ED-4DB2-BD59-A6C34878D82A}">
                    <a16:rowId xmlns:a16="http://schemas.microsoft.com/office/drawing/2014/main" val="1132432678"/>
                  </a:ext>
                </a:extLst>
              </a:tr>
              <a:tr h="268275">
                <a:tc>
                  <a:txBody>
                    <a:bodyPr/>
                    <a:lstStyle/>
                    <a:p>
                      <a:r>
                        <a:rPr lang="fr-FR" sz="1400" dirty="0">
                          <a:solidFill>
                            <a:srgbClr val="000066"/>
                          </a:solidFill>
                        </a:rPr>
                        <a:t>Hommes, %</a:t>
                      </a:r>
                    </a:p>
                  </a:txBody>
                  <a:tcPr anchor="ctr"/>
                </a:tc>
                <a:tc>
                  <a:txBody>
                    <a:bodyPr/>
                    <a:lstStyle/>
                    <a:p>
                      <a:pPr algn="ctr"/>
                      <a:r>
                        <a:rPr lang="fr-FR" sz="1400" dirty="0">
                          <a:solidFill>
                            <a:srgbClr val="000066"/>
                          </a:solidFill>
                        </a:rPr>
                        <a:t>80</a:t>
                      </a:r>
                    </a:p>
                  </a:txBody>
                  <a:tcPr anchor="ctr"/>
                </a:tc>
                <a:tc>
                  <a:txBody>
                    <a:bodyPr/>
                    <a:lstStyle/>
                    <a:p>
                      <a:pPr algn="ctr"/>
                      <a:r>
                        <a:rPr lang="fr-FR" sz="1400" dirty="0">
                          <a:solidFill>
                            <a:srgbClr val="000066"/>
                          </a:solidFill>
                        </a:rPr>
                        <a:t>73</a:t>
                      </a:r>
                    </a:p>
                  </a:txBody>
                  <a:tcPr anchor="ctr"/>
                </a:tc>
                <a:extLst>
                  <a:ext uri="{0D108BD9-81ED-4DB2-BD59-A6C34878D82A}">
                    <a16:rowId xmlns:a16="http://schemas.microsoft.com/office/drawing/2014/main" val="2480255018"/>
                  </a:ext>
                </a:extLst>
              </a:tr>
              <a:tr h="268275">
                <a:tc>
                  <a:txBody>
                    <a:bodyPr/>
                    <a:lstStyle/>
                    <a:p>
                      <a:r>
                        <a:rPr lang="fr-FR" sz="1400" dirty="0">
                          <a:solidFill>
                            <a:srgbClr val="000066"/>
                          </a:solidFill>
                        </a:rPr>
                        <a:t>Origine ethnique : noir / blanc / hispanique, %</a:t>
                      </a:r>
                    </a:p>
                  </a:txBody>
                  <a:tcPr anchor="ctr"/>
                </a:tc>
                <a:tc>
                  <a:txBody>
                    <a:bodyPr/>
                    <a:lstStyle/>
                    <a:p>
                      <a:pPr algn="ctr"/>
                      <a:r>
                        <a:rPr lang="fr-FR" sz="1400" dirty="0">
                          <a:solidFill>
                            <a:srgbClr val="000066"/>
                          </a:solidFill>
                        </a:rPr>
                        <a:t>20 / 68</a:t>
                      </a:r>
                      <a:r>
                        <a:rPr lang="fr-FR" sz="1400" baseline="0" dirty="0">
                          <a:solidFill>
                            <a:srgbClr val="000066"/>
                          </a:solidFill>
                        </a:rPr>
                        <a:t> / 8</a:t>
                      </a:r>
                      <a:endParaRPr lang="fr-FR" sz="1400" dirty="0">
                        <a:solidFill>
                          <a:srgbClr val="000066"/>
                        </a:solidFill>
                      </a:endParaRPr>
                    </a:p>
                  </a:txBody>
                  <a:tcPr anchor="ctr"/>
                </a:tc>
                <a:tc>
                  <a:txBody>
                    <a:bodyPr/>
                    <a:lstStyle/>
                    <a:p>
                      <a:pPr algn="ctr"/>
                      <a:r>
                        <a:rPr lang="fr-FR" sz="1400" dirty="0">
                          <a:solidFill>
                            <a:srgbClr val="000066"/>
                          </a:solidFill>
                        </a:rPr>
                        <a:t>39 / 50 / 11</a:t>
                      </a:r>
                    </a:p>
                  </a:txBody>
                  <a:tcPr anchor="ctr"/>
                </a:tc>
                <a:extLst>
                  <a:ext uri="{0D108BD9-81ED-4DB2-BD59-A6C34878D82A}">
                    <a16:rowId xmlns:a16="http://schemas.microsoft.com/office/drawing/2014/main" val="4132985941"/>
                  </a:ext>
                </a:extLst>
              </a:tr>
              <a:tr h="268275">
                <a:tc>
                  <a:txBody>
                    <a:bodyPr/>
                    <a:lstStyle/>
                    <a:p>
                      <a:r>
                        <a:rPr lang="fr-FR" sz="1400" dirty="0">
                          <a:solidFill>
                            <a:srgbClr val="000066"/>
                          </a:solidFill>
                        </a:rPr>
                        <a:t>Durée médiane du traitement</a:t>
                      </a:r>
                      <a:r>
                        <a:rPr lang="fr-FR" sz="1400" baseline="0" dirty="0">
                          <a:solidFill>
                            <a:srgbClr val="000066"/>
                          </a:solidFill>
                        </a:rPr>
                        <a:t> ARV,</a:t>
                      </a:r>
                      <a:r>
                        <a:rPr lang="fr-FR" sz="1400" dirty="0">
                          <a:solidFill>
                            <a:srgbClr val="000066"/>
                          </a:solidFill>
                        </a:rPr>
                        <a:t> semaines</a:t>
                      </a:r>
                    </a:p>
                  </a:txBody>
                  <a:tcPr anchor="ctr"/>
                </a:tc>
                <a:tc>
                  <a:txBody>
                    <a:bodyPr/>
                    <a:lstStyle/>
                    <a:p>
                      <a:pPr algn="ctr"/>
                      <a:r>
                        <a:rPr lang="fr-FR" sz="1400" dirty="0">
                          <a:solidFill>
                            <a:srgbClr val="000066"/>
                          </a:solidFill>
                        </a:rPr>
                        <a:t>52 (52 - 110)</a:t>
                      </a:r>
                    </a:p>
                  </a:txBody>
                  <a:tcPr anchor="ctr"/>
                </a:tc>
                <a:tc>
                  <a:txBody>
                    <a:bodyPr/>
                    <a:lstStyle/>
                    <a:p>
                      <a:pPr algn="ctr"/>
                      <a:r>
                        <a:rPr lang="fr-FR" sz="1400" dirty="0">
                          <a:solidFill>
                            <a:srgbClr val="000066"/>
                          </a:solidFill>
                        </a:rPr>
                        <a:t>255 (175 - 333)</a:t>
                      </a:r>
                    </a:p>
                  </a:txBody>
                  <a:tcPr anchor="ctr"/>
                </a:tc>
                <a:extLst>
                  <a:ext uri="{0D108BD9-81ED-4DB2-BD59-A6C34878D82A}">
                    <a16:rowId xmlns:a16="http://schemas.microsoft.com/office/drawing/2014/main" val="1198774611"/>
                  </a:ext>
                </a:extLst>
              </a:tr>
              <a:tr h="268275">
                <a:tc>
                  <a:txBody>
                    <a:bodyPr/>
                    <a:lstStyle/>
                    <a:p>
                      <a:r>
                        <a:rPr lang="fr-FR" sz="1400" dirty="0">
                          <a:solidFill>
                            <a:srgbClr val="000066"/>
                          </a:solidFill>
                        </a:rPr>
                        <a:t>Durée médiane de suppression virale,</a:t>
                      </a:r>
                      <a:r>
                        <a:rPr lang="fr-FR" sz="1400" baseline="0" dirty="0">
                          <a:solidFill>
                            <a:srgbClr val="000066"/>
                          </a:solidFill>
                        </a:rPr>
                        <a:t> </a:t>
                      </a:r>
                      <a:r>
                        <a:rPr lang="fr-FR" sz="1400" dirty="0">
                          <a:solidFill>
                            <a:srgbClr val="000066"/>
                          </a:solidFill>
                        </a:rPr>
                        <a:t>semaines</a:t>
                      </a:r>
                    </a:p>
                  </a:txBody>
                  <a:tcPr anchor="ctr"/>
                </a:tc>
                <a:tc>
                  <a:txBody>
                    <a:bodyPr/>
                    <a:lstStyle/>
                    <a:p>
                      <a:pPr algn="ctr"/>
                      <a:r>
                        <a:rPr lang="fr-FR" sz="1400" dirty="0">
                          <a:solidFill>
                            <a:srgbClr val="000066"/>
                          </a:solidFill>
                        </a:rPr>
                        <a:t>106 (51 - 200)</a:t>
                      </a:r>
                    </a:p>
                  </a:txBody>
                  <a:tcPr anchor="ctr"/>
                </a:tc>
                <a:tc>
                  <a:txBody>
                    <a:bodyPr/>
                    <a:lstStyle/>
                    <a:p>
                      <a:pPr algn="ctr"/>
                      <a:r>
                        <a:rPr lang="fr-FR" sz="1400" dirty="0">
                          <a:solidFill>
                            <a:srgbClr val="000066"/>
                          </a:solidFill>
                        </a:rPr>
                        <a:t>96 (49 - 201)</a:t>
                      </a:r>
                    </a:p>
                  </a:txBody>
                  <a:tcPr anchor="ctr"/>
                </a:tc>
                <a:extLst>
                  <a:ext uri="{0D108BD9-81ED-4DB2-BD59-A6C34878D82A}">
                    <a16:rowId xmlns:a16="http://schemas.microsoft.com/office/drawing/2014/main" val="2427134704"/>
                  </a:ext>
                </a:extLst>
              </a:tr>
              <a:tr h="268275">
                <a:tc>
                  <a:txBody>
                    <a:bodyPr/>
                    <a:lstStyle/>
                    <a:p>
                      <a:r>
                        <a:rPr lang="fr-FR" sz="1400" dirty="0">
                          <a:solidFill>
                            <a:srgbClr val="000066"/>
                          </a:solidFill>
                        </a:rPr>
                        <a:t>CV pré-thérapeutique</a:t>
                      </a:r>
                      <a:r>
                        <a:rPr lang="fr-FR" sz="1400" baseline="0" dirty="0">
                          <a:solidFill>
                            <a:srgbClr val="000066"/>
                          </a:solidFill>
                        </a:rPr>
                        <a:t>,</a:t>
                      </a:r>
                      <a:r>
                        <a:rPr lang="fr-FR" sz="1400" dirty="0">
                          <a:solidFill>
                            <a:srgbClr val="000066"/>
                          </a:solidFill>
                        </a:rPr>
                        <a:t> log</a:t>
                      </a:r>
                      <a:r>
                        <a:rPr lang="fr-FR" sz="1400" baseline="-25000" dirty="0">
                          <a:solidFill>
                            <a:srgbClr val="000066"/>
                          </a:solidFill>
                        </a:rPr>
                        <a:t>10</a:t>
                      </a:r>
                      <a:r>
                        <a:rPr lang="fr-FR" sz="1400" dirty="0">
                          <a:solidFill>
                            <a:srgbClr val="000066"/>
                          </a:solidFill>
                        </a:rPr>
                        <a:t> c/ml</a:t>
                      </a:r>
                    </a:p>
                  </a:txBody>
                  <a:tcPr anchor="ctr"/>
                </a:tc>
                <a:tc>
                  <a:txBody>
                    <a:bodyPr/>
                    <a:lstStyle/>
                    <a:p>
                      <a:pPr algn="ctr"/>
                      <a:r>
                        <a:rPr lang="fr-FR" sz="1400" dirty="0">
                          <a:solidFill>
                            <a:srgbClr val="000066"/>
                          </a:solidFill>
                        </a:rPr>
                        <a:t>4,8 (4,3 - 5,5)</a:t>
                      </a:r>
                    </a:p>
                  </a:txBody>
                  <a:tcPr anchor="ctr"/>
                </a:tc>
                <a:tc>
                  <a:txBody>
                    <a:bodyPr/>
                    <a:lstStyle/>
                    <a:p>
                      <a:pPr algn="ctr"/>
                      <a:r>
                        <a:rPr lang="fr-FR" sz="1400" dirty="0">
                          <a:solidFill>
                            <a:srgbClr val="000066"/>
                          </a:solidFill>
                        </a:rPr>
                        <a:t>4,6 (3,5-5)</a:t>
                      </a:r>
                    </a:p>
                  </a:txBody>
                  <a:tcPr anchor="ctr"/>
                </a:tc>
                <a:extLst>
                  <a:ext uri="{0D108BD9-81ED-4DB2-BD59-A6C34878D82A}">
                    <a16:rowId xmlns:a16="http://schemas.microsoft.com/office/drawing/2014/main" val="3731597730"/>
                  </a:ext>
                </a:extLst>
              </a:tr>
            </a:tbl>
          </a:graphicData>
        </a:graphic>
      </p:graphicFrame>
      <p:sp>
        <p:nvSpPr>
          <p:cNvPr id="4"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Namazi</a:t>
            </a:r>
            <a:r>
              <a:rPr lang="en-GB" sz="1200" i="1" dirty="0">
                <a:solidFill>
                  <a:srgbClr val="0070C0"/>
                </a:solidFill>
              </a:rPr>
              <a:t> G, CROI 2018, Abs. 231</a:t>
            </a:r>
          </a:p>
        </p:txBody>
      </p:sp>
      <p:graphicFrame>
        <p:nvGraphicFramePr>
          <p:cNvPr id="7" name="Tableau 6"/>
          <p:cNvGraphicFramePr>
            <a:graphicFrameLocks noGrp="1"/>
          </p:cNvGraphicFramePr>
          <p:nvPr>
            <p:extLst/>
          </p:nvPr>
        </p:nvGraphicFramePr>
        <p:xfrm>
          <a:off x="296333" y="5266513"/>
          <a:ext cx="8689975" cy="1219200"/>
        </p:xfrm>
        <a:graphic>
          <a:graphicData uri="http://schemas.openxmlformats.org/drawingml/2006/table">
            <a:tbl>
              <a:tblPr firstRow="1" bandRow="1">
                <a:tableStyleId>{5C22544A-7EE6-4342-B048-85BDC9FD1C3A}</a:tableStyleId>
              </a:tblPr>
              <a:tblGrid>
                <a:gridCol w="4374445">
                  <a:extLst>
                    <a:ext uri="{9D8B030D-6E8A-4147-A177-3AD203B41FA5}">
                      <a16:colId xmlns:a16="http://schemas.microsoft.com/office/drawing/2014/main" val="20000"/>
                    </a:ext>
                  </a:extLst>
                </a:gridCol>
                <a:gridCol w="1919111">
                  <a:extLst>
                    <a:ext uri="{9D8B030D-6E8A-4147-A177-3AD203B41FA5}">
                      <a16:colId xmlns:a16="http://schemas.microsoft.com/office/drawing/2014/main" val="20001"/>
                    </a:ext>
                  </a:extLst>
                </a:gridCol>
                <a:gridCol w="2396419">
                  <a:extLst>
                    <a:ext uri="{9D8B030D-6E8A-4147-A177-3AD203B41FA5}">
                      <a16:colId xmlns:a16="http://schemas.microsoft.com/office/drawing/2014/main" val="20002"/>
                    </a:ext>
                  </a:extLst>
                </a:gridCol>
              </a:tblGrid>
              <a:tr h="226312">
                <a:tc>
                  <a:txBody>
                    <a:bodyPr/>
                    <a:lstStyle/>
                    <a:p>
                      <a:endParaRPr lang="fr-FR" sz="1400" dirty="0">
                        <a:solidFill>
                          <a:srgbClr val="000066"/>
                        </a:solidFill>
                      </a:endParaRPr>
                    </a:p>
                  </a:txBody>
                  <a:tcPr anchor="ctr"/>
                </a:tc>
                <a:tc>
                  <a:txBody>
                    <a:bodyPr/>
                    <a:lstStyle/>
                    <a:p>
                      <a:pPr algn="ctr"/>
                      <a:r>
                        <a:rPr lang="fr-FR" sz="1400" dirty="0">
                          <a:solidFill>
                            <a:srgbClr val="000066"/>
                          </a:solidFill>
                        </a:rPr>
                        <a:t>Non</a:t>
                      </a:r>
                      <a:r>
                        <a:rPr lang="fr-FR" sz="1400" baseline="0" dirty="0">
                          <a:solidFill>
                            <a:srgbClr val="000066"/>
                          </a:solidFill>
                        </a:rPr>
                        <a:t> contrôleurs</a:t>
                      </a:r>
                      <a:endParaRPr lang="fr-FR" sz="1400" dirty="0">
                        <a:solidFill>
                          <a:srgbClr val="000066"/>
                        </a:solidFill>
                      </a:endParaRPr>
                    </a:p>
                  </a:txBody>
                  <a:tcPr anchor="ctr"/>
                </a:tc>
                <a:tc>
                  <a:txBody>
                    <a:bodyPr/>
                    <a:lstStyle/>
                    <a:p>
                      <a:pPr algn="ctr"/>
                      <a:r>
                        <a:rPr lang="fr-FR" sz="1400" baseline="0" dirty="0">
                          <a:solidFill>
                            <a:srgbClr val="000066"/>
                          </a:solidFill>
                        </a:rPr>
                        <a:t>p</a:t>
                      </a:r>
                      <a:endParaRPr lang="fr-FR" sz="1400" dirty="0">
                        <a:solidFill>
                          <a:srgbClr val="000066"/>
                        </a:solidFill>
                      </a:endParaRPr>
                    </a:p>
                  </a:txBody>
                  <a:tcPr anchor="ctr"/>
                </a:tc>
                <a:extLst>
                  <a:ext uri="{0D108BD9-81ED-4DB2-BD59-A6C34878D82A}">
                    <a16:rowId xmlns:a16="http://schemas.microsoft.com/office/drawing/2014/main" val="10000"/>
                  </a:ext>
                </a:extLst>
              </a:tr>
              <a:tr h="205738">
                <a:tc>
                  <a:txBody>
                    <a:bodyPr/>
                    <a:lstStyle/>
                    <a:p>
                      <a:r>
                        <a:rPr lang="fr-FR" sz="1400" dirty="0">
                          <a:solidFill>
                            <a:srgbClr val="000066"/>
                          </a:solidFill>
                        </a:rPr>
                        <a:t>Traitement en phase précoce vs en phase tardive</a:t>
                      </a:r>
                    </a:p>
                  </a:txBody>
                  <a:tcPr anchor="ctr"/>
                </a:tc>
                <a:tc>
                  <a:txBody>
                    <a:bodyPr/>
                    <a:lstStyle/>
                    <a:p>
                      <a:pPr algn="ctr"/>
                      <a:r>
                        <a:rPr lang="fr-FR" sz="1400" dirty="0">
                          <a:solidFill>
                            <a:srgbClr val="000066"/>
                          </a:solidFill>
                        </a:rPr>
                        <a:t>12</a:t>
                      </a:r>
                      <a:r>
                        <a:rPr lang="fr-FR" sz="1400" baseline="0" dirty="0">
                          <a:solidFill>
                            <a:srgbClr val="000066"/>
                          </a:solidFill>
                        </a:rPr>
                        <a:t> % vs 4 %</a:t>
                      </a:r>
                      <a:endParaRPr lang="fr-FR" sz="1400" dirty="0">
                        <a:solidFill>
                          <a:srgbClr val="000066"/>
                        </a:solidFill>
                      </a:endParaRPr>
                    </a:p>
                  </a:txBody>
                  <a:tcPr anchor="ctr"/>
                </a:tc>
                <a:tc>
                  <a:txBody>
                    <a:bodyPr/>
                    <a:lstStyle/>
                    <a:p>
                      <a:pPr algn="ctr"/>
                      <a:r>
                        <a:rPr lang="fr-FR" sz="1400" dirty="0">
                          <a:solidFill>
                            <a:srgbClr val="000066"/>
                          </a:solidFill>
                        </a:rPr>
                        <a:t>&lt; 0,01</a:t>
                      </a:r>
                    </a:p>
                  </a:txBody>
                  <a:tcPr anchor="ctr"/>
                </a:tc>
                <a:extLst>
                  <a:ext uri="{0D108BD9-81ED-4DB2-BD59-A6C34878D82A}">
                    <a16:rowId xmlns:a16="http://schemas.microsoft.com/office/drawing/2014/main" val="10001"/>
                  </a:ext>
                </a:extLst>
              </a:tr>
              <a:tr h="205738">
                <a:tc>
                  <a:txBody>
                    <a:bodyPr/>
                    <a:lstStyle/>
                    <a:p>
                      <a:r>
                        <a:rPr lang="fr-FR" sz="1400" dirty="0">
                          <a:solidFill>
                            <a:srgbClr val="000066"/>
                          </a:solidFill>
                        </a:rPr>
                        <a:t>ACTG 5068 vs autres</a:t>
                      </a:r>
                    </a:p>
                  </a:txBody>
                  <a:tcPr anchor="ctr"/>
                </a:tc>
                <a:tc>
                  <a:txBody>
                    <a:bodyPr/>
                    <a:lstStyle/>
                    <a:p>
                      <a:pPr algn="ctr"/>
                      <a:r>
                        <a:rPr lang="fr-FR" sz="1400" dirty="0">
                          <a:solidFill>
                            <a:srgbClr val="000066"/>
                          </a:solidFill>
                        </a:rPr>
                        <a:t>10 % vs 3 %</a:t>
                      </a:r>
                    </a:p>
                  </a:txBody>
                  <a:tcPr anchor="ctr"/>
                </a:tc>
                <a:tc>
                  <a:txBody>
                    <a:bodyPr/>
                    <a:lstStyle/>
                    <a:p>
                      <a:pPr algn="ctr"/>
                      <a:r>
                        <a:rPr lang="fr-FR" sz="1400" dirty="0">
                          <a:solidFill>
                            <a:srgbClr val="000066"/>
                          </a:solidFill>
                        </a:rPr>
                        <a:t>&lt; 0,01</a:t>
                      </a:r>
                    </a:p>
                  </a:txBody>
                  <a:tcPr anchor="ctr"/>
                </a:tc>
                <a:extLst>
                  <a:ext uri="{0D108BD9-81ED-4DB2-BD59-A6C34878D82A}">
                    <a16:rowId xmlns:a16="http://schemas.microsoft.com/office/drawing/2014/main" val="10002"/>
                  </a:ext>
                </a:extLst>
              </a:tr>
              <a:tr h="205738">
                <a:tc>
                  <a:txBody>
                    <a:bodyPr/>
                    <a:lstStyle/>
                    <a:p>
                      <a:r>
                        <a:rPr lang="fr-FR" sz="1400" dirty="0">
                          <a:solidFill>
                            <a:srgbClr val="000066"/>
                          </a:solidFill>
                        </a:rPr>
                        <a:t>Plusieurs interruptions vs 1 seule interruption</a:t>
                      </a:r>
                    </a:p>
                  </a:txBody>
                  <a:tcPr anchor="ctr"/>
                </a:tc>
                <a:tc>
                  <a:txBody>
                    <a:bodyPr/>
                    <a:lstStyle/>
                    <a:p>
                      <a:pPr algn="ctr"/>
                      <a:r>
                        <a:rPr lang="fr-FR" sz="1400" dirty="0">
                          <a:solidFill>
                            <a:srgbClr val="000066"/>
                          </a:solidFill>
                        </a:rPr>
                        <a:t>15 % vs 5 %</a:t>
                      </a:r>
                    </a:p>
                  </a:txBody>
                  <a:tcPr anchor="ctr"/>
                </a:tc>
                <a:tc>
                  <a:txBody>
                    <a:bodyPr/>
                    <a:lstStyle/>
                    <a:p>
                      <a:pPr algn="ctr"/>
                      <a:r>
                        <a:rPr lang="fr-FR" sz="1400" dirty="0">
                          <a:solidFill>
                            <a:srgbClr val="000066"/>
                          </a:solidFill>
                        </a:rPr>
                        <a:t>&lt; 0,01</a:t>
                      </a:r>
                    </a:p>
                  </a:txBody>
                  <a:tcPr anchor="ctr"/>
                </a:tc>
                <a:extLst>
                  <a:ext uri="{0D108BD9-81ED-4DB2-BD59-A6C34878D82A}">
                    <a16:rowId xmlns:a16="http://schemas.microsoft.com/office/drawing/2014/main" val="10003"/>
                  </a:ext>
                </a:extLst>
              </a:tr>
            </a:tbl>
          </a:graphicData>
        </a:graphic>
      </p:graphicFrame>
      <p:sp>
        <p:nvSpPr>
          <p:cNvPr id="8" name="ZoneTexte 7"/>
          <p:cNvSpPr txBox="1"/>
          <p:nvPr/>
        </p:nvSpPr>
        <p:spPr>
          <a:xfrm>
            <a:off x="2792763" y="4883072"/>
            <a:ext cx="4022723" cy="338554"/>
          </a:xfrm>
          <a:prstGeom prst="rect">
            <a:avLst/>
          </a:prstGeom>
          <a:noFill/>
        </p:spPr>
        <p:txBody>
          <a:bodyPr wrap="square" rtlCol="0">
            <a:spAutoFit/>
          </a:bodyPr>
          <a:lstStyle/>
          <a:p>
            <a:pPr algn="ctr"/>
            <a:r>
              <a:rPr lang="fr-FR" sz="1600" b="1" dirty="0">
                <a:solidFill>
                  <a:srgbClr val="0070C0"/>
                </a:solidFill>
              </a:rPr>
              <a:t>Fréquence des non-contrôleurs, %</a:t>
            </a:r>
          </a:p>
        </p:txBody>
      </p:sp>
      <p:sp>
        <p:nvSpPr>
          <p:cNvPr id="6" name="Titre 5">
            <a:extLst>
              <a:ext uri="{FF2B5EF4-FFF2-40B4-BE49-F238E27FC236}">
                <a16:creationId xmlns:a16="http://schemas.microsoft.com/office/drawing/2014/main" id="{7B8CFEB1-9A41-4F7D-84E5-B94F474F3A49}"/>
              </a:ext>
            </a:extLst>
          </p:cNvPr>
          <p:cNvSpPr>
            <a:spLocks noGrp="1"/>
          </p:cNvSpPr>
          <p:nvPr>
            <p:ph type="title"/>
          </p:nvPr>
        </p:nvSpPr>
        <p:spPr/>
        <p:txBody>
          <a:bodyPr/>
          <a:lstStyle/>
          <a:p>
            <a:r>
              <a:rPr lang="fr-FR" sz="2600" dirty="0"/>
              <a:t>HIV </a:t>
            </a:r>
            <a:r>
              <a:rPr lang="fr-FR" sz="2600" dirty="0" err="1"/>
              <a:t>controllers</a:t>
            </a:r>
            <a:r>
              <a:rPr lang="fr-FR" sz="2600" dirty="0"/>
              <a:t> suite à l’arrêt du traitement ARV : </a:t>
            </a:r>
            <a:br>
              <a:rPr lang="fr-FR" sz="2600" dirty="0"/>
            </a:br>
            <a:r>
              <a:rPr lang="fr-FR" sz="2600" dirty="0"/>
              <a:t>9 cohortes/essais Etats-Unis - Canada (1) </a:t>
            </a:r>
          </a:p>
        </p:txBody>
      </p:sp>
      <p:sp>
        <p:nvSpPr>
          <p:cNvPr id="9" name="Espace réservé du contenu 8">
            <a:extLst>
              <a:ext uri="{FF2B5EF4-FFF2-40B4-BE49-F238E27FC236}">
                <a16:creationId xmlns:a16="http://schemas.microsoft.com/office/drawing/2014/main" id="{5430F815-5A2F-4928-BE2F-EF928C020A3E}"/>
              </a:ext>
            </a:extLst>
          </p:cNvPr>
          <p:cNvSpPr>
            <a:spLocks noGrp="1"/>
          </p:cNvSpPr>
          <p:nvPr>
            <p:ph idx="1"/>
          </p:nvPr>
        </p:nvSpPr>
        <p:spPr>
          <a:xfrm>
            <a:off x="457200" y="1225938"/>
            <a:ext cx="8507413" cy="854237"/>
          </a:xfrm>
        </p:spPr>
        <p:txBody>
          <a:bodyPr/>
          <a:lstStyle/>
          <a:p>
            <a:r>
              <a:rPr lang="fr-FR" sz="1800" dirty="0"/>
              <a:t>Identification de contrôleurs post-traitement dans 9 cohortes nord-américaines chez des VIH+ naïfs, démarrant un traitement au stade de primo-infection ou au stade chronique, avec interruption du traitement ARV </a:t>
            </a:r>
          </a:p>
          <a:p>
            <a:endParaRPr lang="fr-FR" sz="1800" dirty="0"/>
          </a:p>
        </p:txBody>
      </p:sp>
      <p:sp>
        <p:nvSpPr>
          <p:cNvPr id="10" name="ZoneTexte 9">
            <a:extLst>
              <a:ext uri="{FF2B5EF4-FFF2-40B4-BE49-F238E27FC236}">
                <a16:creationId xmlns:a16="http://schemas.microsoft.com/office/drawing/2014/main" id="{7687F85B-EC88-44AA-9830-1317F330871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55</a:t>
            </a:r>
          </a:p>
        </p:txBody>
      </p:sp>
    </p:spTree>
    <p:extLst>
      <p:ext uri="{BB962C8B-B14F-4D97-AF65-F5344CB8AC3E}">
        <p14:creationId xmlns:p14="http://schemas.microsoft.com/office/powerpoint/2010/main" val="1740454075"/>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Cohorte ANRS PRIMO : prévalence 2014 - 2016 de la transmission de résistance (1)</a:t>
            </a:r>
          </a:p>
        </p:txBody>
      </p:sp>
      <p:sp>
        <p:nvSpPr>
          <p:cNvPr id="4" name="Espace réservé du contenu 3"/>
          <p:cNvSpPr>
            <a:spLocks noGrp="1"/>
          </p:cNvSpPr>
          <p:nvPr>
            <p:ph idx="1"/>
          </p:nvPr>
        </p:nvSpPr>
        <p:spPr>
          <a:xfrm>
            <a:off x="302822" y="1424563"/>
            <a:ext cx="8507413" cy="5111750"/>
          </a:xfrm>
        </p:spPr>
        <p:txBody>
          <a:bodyPr/>
          <a:lstStyle/>
          <a:p>
            <a:r>
              <a:rPr lang="fr-FR" sz="2000" b="1" dirty="0"/>
              <a:t>Patients et méthode</a:t>
            </a:r>
          </a:p>
          <a:p>
            <a:pPr lvl="1"/>
            <a:r>
              <a:rPr lang="fr-FR" sz="2000" dirty="0"/>
              <a:t>1 121 patients diagnostiqués au stade de primo-infection dans </a:t>
            </a:r>
            <a:br>
              <a:rPr lang="fr-FR" sz="2000" dirty="0"/>
            </a:br>
            <a:r>
              <a:rPr lang="fr-FR" sz="2000" dirty="0"/>
              <a:t>46 centres : 355 patients en 2014, 381 en 2015 et 385 en 2016</a:t>
            </a:r>
          </a:p>
          <a:p>
            <a:pPr lvl="1"/>
            <a:r>
              <a:rPr lang="fr-FR" sz="2000" dirty="0"/>
              <a:t>Mutations protéase et TI : liste OMS 2009 </a:t>
            </a:r>
          </a:p>
          <a:p>
            <a:pPr lvl="1"/>
            <a:r>
              <a:rPr lang="fr-FR" sz="2000" dirty="0"/>
              <a:t>Mutations ETR, RPV et INI : listes IAS et ANRS</a:t>
            </a:r>
          </a:p>
          <a:p>
            <a:pPr lvl="1"/>
            <a:r>
              <a:rPr lang="fr-FR" sz="2000" dirty="0"/>
              <a:t>Mutations DOR : V106A, V106M, V108I, H221Y, F227L, F227C, F227V, M230I, L234I, P236L</a:t>
            </a:r>
          </a:p>
          <a:p>
            <a:pPr lvl="1"/>
            <a:endParaRPr lang="fr-FR" sz="2000" dirty="0"/>
          </a:p>
          <a:p>
            <a:r>
              <a:rPr lang="fr-FR" sz="2000" b="1" dirty="0"/>
              <a:t>Caractéristiques (% ou médianes) </a:t>
            </a:r>
          </a:p>
          <a:p>
            <a:pPr lvl="1"/>
            <a:r>
              <a:rPr lang="fr-FR" sz="2000" dirty="0"/>
              <a:t>90 % d’hommes</a:t>
            </a:r>
          </a:p>
          <a:p>
            <a:pPr lvl="1"/>
            <a:r>
              <a:rPr lang="fr-FR" sz="2000" dirty="0"/>
              <a:t>Age : 36 ans (IQR = 28 - 45)</a:t>
            </a:r>
          </a:p>
          <a:p>
            <a:pPr lvl="1"/>
            <a:r>
              <a:rPr lang="fr-FR" sz="2000" dirty="0"/>
              <a:t>HSH : 74 %</a:t>
            </a:r>
          </a:p>
          <a:p>
            <a:pPr lvl="1"/>
            <a:r>
              <a:rPr lang="fr-FR" sz="2000" dirty="0"/>
              <a:t>CD4 : 479/mm</a:t>
            </a:r>
            <a:r>
              <a:rPr lang="fr-FR" sz="2000" baseline="30000" dirty="0"/>
              <a:t>3</a:t>
            </a:r>
            <a:r>
              <a:rPr lang="fr-FR" sz="2000" dirty="0"/>
              <a:t> (IQR = 329 - 636)</a:t>
            </a:r>
          </a:p>
          <a:p>
            <a:pPr lvl="1"/>
            <a:r>
              <a:rPr lang="fr-FR" sz="2000" dirty="0"/>
              <a:t>CV : 5,5 log</a:t>
            </a:r>
            <a:r>
              <a:rPr lang="fr-FR" sz="2000" baseline="-25000" dirty="0"/>
              <a:t>10</a:t>
            </a:r>
            <a:r>
              <a:rPr lang="fr-FR" sz="2000" dirty="0"/>
              <a:t> c/ml (IQR = 4,7 - 6,4)</a:t>
            </a:r>
          </a:p>
          <a:p>
            <a:pPr lvl="1"/>
            <a:r>
              <a:rPr lang="fr-FR" sz="2000" dirty="0"/>
              <a:t>Sous-type B : 57 %</a:t>
            </a:r>
          </a:p>
          <a:p>
            <a:pPr lvl="1"/>
            <a:r>
              <a:rPr lang="fr-FR" sz="2000" dirty="0"/>
              <a:t>Tropisme Non-R5 : 15,3 %</a:t>
            </a:r>
          </a:p>
        </p:txBody>
      </p:sp>
      <p:sp>
        <p:nvSpPr>
          <p:cNvPr id="5" name="Text Box 3"/>
          <p:cNvSpPr txBox="1">
            <a:spLocks noChangeArrowheads="1"/>
          </p:cNvSpPr>
          <p:nvPr/>
        </p:nvSpPr>
        <p:spPr bwMode="auto">
          <a:xfrm>
            <a:off x="6335713" y="6581198"/>
            <a:ext cx="2808287" cy="276999"/>
          </a:xfrm>
          <a:prstGeom prst="rect">
            <a:avLst/>
          </a:prstGeom>
          <a:noFill/>
          <a:ln w="9525">
            <a:noFill/>
            <a:miter lim="800000"/>
            <a:headEnd/>
            <a:tailEnd/>
          </a:ln>
        </p:spPr>
        <p:txBody>
          <a:bodyPr>
            <a:spAutoFit/>
          </a:bodyPr>
          <a:lstStyle/>
          <a:p>
            <a:pPr algn="r" eaLnBrk="0" hangingPunct="0"/>
            <a:r>
              <a:rPr lang="en-GB" sz="1200" i="1" err="1">
                <a:solidFill>
                  <a:srgbClr val="0070C0"/>
                </a:solidFill>
              </a:rPr>
              <a:t>Chaix</a:t>
            </a:r>
            <a:r>
              <a:rPr lang="en-GB" sz="1200" i="1">
                <a:solidFill>
                  <a:srgbClr val="0070C0"/>
                </a:solidFill>
              </a:rPr>
              <a:t> ML, CROI 2018, Abs. 529</a:t>
            </a:r>
          </a:p>
        </p:txBody>
      </p:sp>
      <p:sp>
        <p:nvSpPr>
          <p:cNvPr id="6" name="ZoneTexte 5">
            <a:extLst>
              <a:ext uri="{FF2B5EF4-FFF2-40B4-BE49-F238E27FC236}">
                <a16:creationId xmlns:a16="http://schemas.microsoft.com/office/drawing/2014/main" id="{4D638F37-0861-4EB4-A127-0F6217A76FE0}"/>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2</a:t>
            </a:r>
          </a:p>
        </p:txBody>
      </p:sp>
    </p:spTree>
    <p:extLst>
      <p:ext uri="{BB962C8B-B14F-4D97-AF65-F5344CB8AC3E}">
        <p14:creationId xmlns:p14="http://schemas.microsoft.com/office/powerpoint/2010/main" val="1471591274"/>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Freeform 79">
            <a:extLst>
              <a:ext uri="{FF2B5EF4-FFF2-40B4-BE49-F238E27FC236}">
                <a16:creationId xmlns:a16="http://schemas.microsoft.com/office/drawing/2014/main" id="{4BF322B9-BC83-4893-9C78-48D8DB732724}"/>
              </a:ext>
            </a:extLst>
          </p:cNvPr>
          <p:cNvSpPr>
            <a:spLocks/>
          </p:cNvSpPr>
          <p:nvPr/>
        </p:nvSpPr>
        <p:spPr bwMode="auto">
          <a:xfrm>
            <a:off x="2675942" y="2263234"/>
            <a:ext cx="987425" cy="3054350"/>
          </a:xfrm>
          <a:custGeom>
            <a:avLst/>
            <a:gdLst>
              <a:gd name="T0" fmla="*/ 351 w 622"/>
              <a:gd name="T1" fmla="*/ 1924 h 1924"/>
              <a:gd name="T2" fmla="*/ 0 w 622"/>
              <a:gd name="T3" fmla="*/ 571 h 1924"/>
              <a:gd name="T4" fmla="*/ 622 w 622"/>
              <a:gd name="T5" fmla="*/ 0 h 1924"/>
            </a:gdLst>
            <a:ahLst/>
            <a:cxnLst>
              <a:cxn ang="0">
                <a:pos x="T0" y="T1"/>
              </a:cxn>
              <a:cxn ang="0">
                <a:pos x="T2" y="T3"/>
              </a:cxn>
              <a:cxn ang="0">
                <a:pos x="T4" y="T5"/>
              </a:cxn>
            </a:cxnLst>
            <a:rect l="0" t="0" r="r" b="b"/>
            <a:pathLst>
              <a:path w="622" h="1924">
                <a:moveTo>
                  <a:pt x="351" y="1924"/>
                </a:moveTo>
                <a:lnTo>
                  <a:pt x="0" y="571"/>
                </a:lnTo>
                <a:lnTo>
                  <a:pt x="622"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ZoneTexte 84">
            <a:extLst>
              <a:ext uri="{FF2B5EF4-FFF2-40B4-BE49-F238E27FC236}">
                <a16:creationId xmlns:a16="http://schemas.microsoft.com/office/drawing/2014/main" id="{67E247FE-F7AD-406D-B5FA-CABAC7F297E9}"/>
              </a:ext>
            </a:extLst>
          </p:cNvPr>
          <p:cNvSpPr txBox="1"/>
          <p:nvPr/>
        </p:nvSpPr>
        <p:spPr>
          <a:xfrm>
            <a:off x="292305" y="1710968"/>
            <a:ext cx="3230372" cy="307777"/>
          </a:xfrm>
          <a:prstGeom prst="rect">
            <a:avLst/>
          </a:prstGeom>
          <a:noFill/>
        </p:spPr>
        <p:txBody>
          <a:bodyPr wrap="none" rtlCol="0">
            <a:spAutoFit/>
          </a:bodyPr>
          <a:lstStyle/>
          <a:p>
            <a:r>
              <a:rPr lang="fr-FR" sz="1400" b="1" dirty="0"/>
              <a:t>Contrôleurs post-traitement (n = 46)</a:t>
            </a:r>
          </a:p>
        </p:txBody>
      </p:sp>
      <p:sp>
        <p:nvSpPr>
          <p:cNvPr id="86" name="ZoneTexte 85">
            <a:extLst>
              <a:ext uri="{FF2B5EF4-FFF2-40B4-BE49-F238E27FC236}">
                <a16:creationId xmlns:a16="http://schemas.microsoft.com/office/drawing/2014/main" id="{4C20D226-846B-41D9-AE47-D3672D9CFA9F}"/>
              </a:ext>
            </a:extLst>
          </p:cNvPr>
          <p:cNvSpPr txBox="1"/>
          <p:nvPr/>
        </p:nvSpPr>
        <p:spPr>
          <a:xfrm>
            <a:off x="529493" y="4243730"/>
            <a:ext cx="2345514" cy="307777"/>
          </a:xfrm>
          <a:prstGeom prst="rect">
            <a:avLst/>
          </a:prstGeom>
          <a:noFill/>
        </p:spPr>
        <p:txBody>
          <a:bodyPr wrap="none" rtlCol="0">
            <a:spAutoFit/>
          </a:bodyPr>
          <a:lstStyle/>
          <a:p>
            <a:r>
              <a:rPr lang="fr-FR" sz="1400" b="1" dirty="0"/>
              <a:t>Non contrôleurs (n = 193)</a:t>
            </a:r>
          </a:p>
        </p:txBody>
      </p:sp>
      <p:grpSp>
        <p:nvGrpSpPr>
          <p:cNvPr id="2" name="Groupe 1">
            <a:extLst>
              <a:ext uri="{FF2B5EF4-FFF2-40B4-BE49-F238E27FC236}">
                <a16:creationId xmlns:a16="http://schemas.microsoft.com/office/drawing/2014/main" id="{6A447BAB-ED9A-4D4A-BD79-E9854BB0CE83}"/>
              </a:ext>
            </a:extLst>
          </p:cNvPr>
          <p:cNvGrpSpPr/>
          <p:nvPr/>
        </p:nvGrpSpPr>
        <p:grpSpPr>
          <a:xfrm>
            <a:off x="932867" y="1974475"/>
            <a:ext cx="1666875" cy="1920709"/>
            <a:chOff x="932867" y="1974475"/>
            <a:chExt cx="1666875" cy="1920709"/>
          </a:xfrm>
        </p:grpSpPr>
        <p:sp>
          <p:nvSpPr>
            <p:cNvPr id="16" name="Freeform 14">
              <a:extLst>
                <a:ext uri="{FF2B5EF4-FFF2-40B4-BE49-F238E27FC236}">
                  <a16:creationId xmlns:a16="http://schemas.microsoft.com/office/drawing/2014/main" id="{FA00EBF1-206C-4461-95B3-731D7249BC6D}"/>
                </a:ext>
              </a:extLst>
            </p:cNvPr>
            <p:cNvSpPr>
              <a:spLocks/>
            </p:cNvSpPr>
            <p:nvPr/>
          </p:nvSpPr>
          <p:spPr bwMode="auto">
            <a:xfrm>
              <a:off x="1756780" y="2228309"/>
              <a:ext cx="234950" cy="823913"/>
            </a:xfrm>
            <a:custGeom>
              <a:avLst/>
              <a:gdLst>
                <a:gd name="T0" fmla="*/ 4 w 88"/>
                <a:gd name="T1" fmla="*/ 0 h 309"/>
                <a:gd name="T2" fmla="*/ 0 w 88"/>
                <a:gd name="T3" fmla="*/ 0 h 309"/>
                <a:gd name="T4" fmla="*/ 2 w 88"/>
                <a:gd name="T5" fmla="*/ 309 h 309"/>
                <a:gd name="T6" fmla="*/ 88 w 88"/>
                <a:gd name="T7" fmla="*/ 11 h 309"/>
                <a:gd name="T8" fmla="*/ 4 w 88"/>
                <a:gd name="T9" fmla="*/ 0 h 309"/>
              </a:gdLst>
              <a:ahLst/>
              <a:cxnLst>
                <a:cxn ang="0">
                  <a:pos x="T0" y="T1"/>
                </a:cxn>
                <a:cxn ang="0">
                  <a:pos x="T2" y="T3"/>
                </a:cxn>
                <a:cxn ang="0">
                  <a:pos x="T4" y="T5"/>
                </a:cxn>
                <a:cxn ang="0">
                  <a:pos x="T6" y="T7"/>
                </a:cxn>
                <a:cxn ang="0">
                  <a:pos x="T8" y="T9"/>
                </a:cxn>
              </a:cxnLst>
              <a:rect l="0" t="0" r="r" b="b"/>
              <a:pathLst>
                <a:path w="88" h="309">
                  <a:moveTo>
                    <a:pt x="4" y="0"/>
                  </a:moveTo>
                  <a:cubicBezTo>
                    <a:pt x="3" y="0"/>
                    <a:pt x="1" y="0"/>
                    <a:pt x="0" y="0"/>
                  </a:cubicBezTo>
                  <a:cubicBezTo>
                    <a:pt x="2" y="309"/>
                    <a:pt x="2" y="309"/>
                    <a:pt x="2" y="309"/>
                  </a:cubicBezTo>
                  <a:cubicBezTo>
                    <a:pt x="88" y="11"/>
                    <a:pt x="88" y="11"/>
                    <a:pt x="88" y="11"/>
                  </a:cubicBezTo>
                  <a:cubicBezTo>
                    <a:pt x="61" y="4"/>
                    <a:pt x="33" y="0"/>
                    <a:pt x="4" y="0"/>
                  </a:cubicBezTo>
                  <a:close/>
                </a:path>
              </a:pathLst>
            </a:cu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7" name="Freeform 15">
              <a:extLst>
                <a:ext uri="{FF2B5EF4-FFF2-40B4-BE49-F238E27FC236}">
                  <a16:creationId xmlns:a16="http://schemas.microsoft.com/office/drawing/2014/main" id="{B8336777-1ED0-44E8-B09A-FCFF42D4F432}"/>
                </a:ext>
              </a:extLst>
            </p:cNvPr>
            <p:cNvSpPr>
              <a:spLocks/>
            </p:cNvSpPr>
            <p:nvPr/>
          </p:nvSpPr>
          <p:spPr bwMode="auto">
            <a:xfrm>
              <a:off x="1761542" y="2258471"/>
              <a:ext cx="530225" cy="793750"/>
            </a:xfrm>
            <a:custGeom>
              <a:avLst/>
              <a:gdLst>
                <a:gd name="T0" fmla="*/ 86 w 199"/>
                <a:gd name="T1" fmla="*/ 0 h 298"/>
                <a:gd name="T2" fmla="*/ 0 w 199"/>
                <a:gd name="T3" fmla="*/ 298 h 298"/>
                <a:gd name="T4" fmla="*/ 199 w 199"/>
                <a:gd name="T5" fmla="*/ 59 h 298"/>
                <a:gd name="T6" fmla="*/ 86 w 199"/>
                <a:gd name="T7" fmla="*/ 0 h 298"/>
              </a:gdLst>
              <a:ahLst/>
              <a:cxnLst>
                <a:cxn ang="0">
                  <a:pos x="T0" y="T1"/>
                </a:cxn>
                <a:cxn ang="0">
                  <a:pos x="T2" y="T3"/>
                </a:cxn>
                <a:cxn ang="0">
                  <a:pos x="T4" y="T5"/>
                </a:cxn>
                <a:cxn ang="0">
                  <a:pos x="T6" y="T7"/>
                </a:cxn>
              </a:cxnLst>
              <a:rect l="0" t="0" r="r" b="b"/>
              <a:pathLst>
                <a:path w="199" h="298">
                  <a:moveTo>
                    <a:pt x="86" y="0"/>
                  </a:moveTo>
                  <a:cubicBezTo>
                    <a:pt x="0" y="298"/>
                    <a:pt x="0" y="298"/>
                    <a:pt x="0" y="298"/>
                  </a:cubicBezTo>
                  <a:cubicBezTo>
                    <a:pt x="199" y="59"/>
                    <a:pt x="199" y="59"/>
                    <a:pt x="199" y="59"/>
                  </a:cubicBezTo>
                  <a:cubicBezTo>
                    <a:pt x="164" y="30"/>
                    <a:pt x="127" y="11"/>
                    <a:pt x="86" y="0"/>
                  </a:cubicBez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8" name="Freeform 16">
              <a:extLst>
                <a:ext uri="{FF2B5EF4-FFF2-40B4-BE49-F238E27FC236}">
                  <a16:creationId xmlns:a16="http://schemas.microsoft.com/office/drawing/2014/main" id="{3A2175AE-646B-4BAF-A4FF-758E7E184325}"/>
                </a:ext>
              </a:extLst>
            </p:cNvPr>
            <p:cNvSpPr>
              <a:spLocks/>
            </p:cNvSpPr>
            <p:nvPr/>
          </p:nvSpPr>
          <p:spPr bwMode="auto">
            <a:xfrm>
              <a:off x="932867" y="2228309"/>
              <a:ext cx="1284288" cy="1666875"/>
            </a:xfrm>
            <a:custGeom>
              <a:avLst/>
              <a:gdLst>
                <a:gd name="T0" fmla="*/ 311 w 482"/>
                <a:gd name="T1" fmla="*/ 309 h 625"/>
                <a:gd name="T2" fmla="*/ 309 w 482"/>
                <a:gd name="T3" fmla="*/ 0 h 625"/>
                <a:gd name="T4" fmla="*/ 92 w 482"/>
                <a:gd name="T5" fmla="*/ 91 h 625"/>
                <a:gd name="T6" fmla="*/ 0 w 482"/>
                <a:gd name="T7" fmla="*/ 312 h 625"/>
                <a:gd name="T8" fmla="*/ 92 w 482"/>
                <a:gd name="T9" fmla="*/ 533 h 625"/>
                <a:gd name="T10" fmla="*/ 313 w 482"/>
                <a:gd name="T11" fmla="*/ 625 h 625"/>
                <a:gd name="T12" fmla="*/ 482 w 482"/>
                <a:gd name="T13" fmla="*/ 576 h 625"/>
                <a:gd name="T14" fmla="*/ 311 w 482"/>
                <a:gd name="T15" fmla="*/ 309 h 6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2" h="625">
                  <a:moveTo>
                    <a:pt x="311" y="309"/>
                  </a:moveTo>
                  <a:cubicBezTo>
                    <a:pt x="309" y="0"/>
                    <a:pt x="309" y="0"/>
                    <a:pt x="309" y="0"/>
                  </a:cubicBezTo>
                  <a:cubicBezTo>
                    <a:pt x="225" y="1"/>
                    <a:pt x="152" y="31"/>
                    <a:pt x="92" y="91"/>
                  </a:cubicBezTo>
                  <a:cubicBezTo>
                    <a:pt x="31" y="152"/>
                    <a:pt x="0" y="226"/>
                    <a:pt x="0" y="312"/>
                  </a:cubicBezTo>
                  <a:cubicBezTo>
                    <a:pt x="0" y="399"/>
                    <a:pt x="31" y="472"/>
                    <a:pt x="92" y="533"/>
                  </a:cubicBezTo>
                  <a:cubicBezTo>
                    <a:pt x="153" y="594"/>
                    <a:pt x="227" y="625"/>
                    <a:pt x="313" y="625"/>
                  </a:cubicBezTo>
                  <a:cubicBezTo>
                    <a:pt x="376" y="625"/>
                    <a:pt x="432" y="608"/>
                    <a:pt x="482" y="576"/>
                  </a:cubicBezTo>
                  <a:cubicBezTo>
                    <a:pt x="311" y="309"/>
                    <a:pt x="311" y="309"/>
                    <a:pt x="311" y="309"/>
                  </a:cubicBezTo>
                  <a:close/>
                </a:path>
              </a:pathLst>
            </a:custGeom>
            <a:solidFill>
              <a:srgbClr val="FFC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9" name="Freeform 17">
              <a:extLst>
                <a:ext uri="{FF2B5EF4-FFF2-40B4-BE49-F238E27FC236}">
                  <a16:creationId xmlns:a16="http://schemas.microsoft.com/office/drawing/2014/main" id="{5B22B64E-A72D-49C7-8223-D5F23B3650E9}"/>
                </a:ext>
              </a:extLst>
            </p:cNvPr>
            <p:cNvSpPr>
              <a:spLocks/>
            </p:cNvSpPr>
            <p:nvPr/>
          </p:nvSpPr>
          <p:spPr bwMode="auto">
            <a:xfrm>
              <a:off x="1761542" y="2415634"/>
              <a:ext cx="838200" cy="923925"/>
            </a:xfrm>
            <a:custGeom>
              <a:avLst/>
              <a:gdLst>
                <a:gd name="T0" fmla="*/ 223 w 314"/>
                <a:gd name="T1" fmla="*/ 21 h 347"/>
                <a:gd name="T2" fmla="*/ 199 w 314"/>
                <a:gd name="T3" fmla="*/ 0 h 347"/>
                <a:gd name="T4" fmla="*/ 0 w 314"/>
                <a:gd name="T5" fmla="*/ 239 h 347"/>
                <a:gd name="T6" fmla="*/ 297 w 314"/>
                <a:gd name="T7" fmla="*/ 347 h 347"/>
                <a:gd name="T8" fmla="*/ 314 w 314"/>
                <a:gd name="T9" fmla="*/ 242 h 347"/>
                <a:gd name="T10" fmla="*/ 223 w 314"/>
                <a:gd name="T11" fmla="*/ 21 h 347"/>
              </a:gdLst>
              <a:ahLst/>
              <a:cxnLst>
                <a:cxn ang="0">
                  <a:pos x="T0" y="T1"/>
                </a:cxn>
                <a:cxn ang="0">
                  <a:pos x="T2" y="T3"/>
                </a:cxn>
                <a:cxn ang="0">
                  <a:pos x="T4" y="T5"/>
                </a:cxn>
                <a:cxn ang="0">
                  <a:pos x="T6" y="T7"/>
                </a:cxn>
                <a:cxn ang="0">
                  <a:pos x="T8" y="T9"/>
                </a:cxn>
                <a:cxn ang="0">
                  <a:pos x="T10" y="T11"/>
                </a:cxn>
              </a:cxnLst>
              <a:rect l="0" t="0" r="r" b="b"/>
              <a:pathLst>
                <a:path w="314" h="347">
                  <a:moveTo>
                    <a:pt x="223" y="21"/>
                  </a:moveTo>
                  <a:cubicBezTo>
                    <a:pt x="215" y="14"/>
                    <a:pt x="207" y="6"/>
                    <a:pt x="199" y="0"/>
                  </a:cubicBezTo>
                  <a:cubicBezTo>
                    <a:pt x="0" y="239"/>
                    <a:pt x="0" y="239"/>
                    <a:pt x="0" y="239"/>
                  </a:cubicBezTo>
                  <a:cubicBezTo>
                    <a:pt x="297" y="347"/>
                    <a:pt x="297" y="347"/>
                    <a:pt x="297" y="347"/>
                  </a:cubicBezTo>
                  <a:cubicBezTo>
                    <a:pt x="309" y="314"/>
                    <a:pt x="314" y="279"/>
                    <a:pt x="314" y="242"/>
                  </a:cubicBezTo>
                  <a:cubicBezTo>
                    <a:pt x="314" y="156"/>
                    <a:pt x="284" y="82"/>
                    <a:pt x="223" y="21"/>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0" name="Freeform 18">
              <a:extLst>
                <a:ext uri="{FF2B5EF4-FFF2-40B4-BE49-F238E27FC236}">
                  <a16:creationId xmlns:a16="http://schemas.microsoft.com/office/drawing/2014/main" id="{FE220D78-2CE7-4068-BD46-F94E21BB06E3}"/>
                </a:ext>
              </a:extLst>
            </p:cNvPr>
            <p:cNvSpPr>
              <a:spLocks/>
            </p:cNvSpPr>
            <p:nvPr/>
          </p:nvSpPr>
          <p:spPr bwMode="auto">
            <a:xfrm>
              <a:off x="1761542" y="3052221"/>
              <a:ext cx="792163" cy="711200"/>
            </a:xfrm>
            <a:custGeom>
              <a:avLst/>
              <a:gdLst>
                <a:gd name="T0" fmla="*/ 171 w 297"/>
                <a:gd name="T1" fmla="*/ 267 h 267"/>
                <a:gd name="T2" fmla="*/ 223 w 297"/>
                <a:gd name="T3" fmla="*/ 224 h 267"/>
                <a:gd name="T4" fmla="*/ 297 w 297"/>
                <a:gd name="T5" fmla="*/ 108 h 267"/>
                <a:gd name="T6" fmla="*/ 0 w 297"/>
                <a:gd name="T7" fmla="*/ 0 h 267"/>
                <a:gd name="T8" fmla="*/ 171 w 297"/>
                <a:gd name="T9" fmla="*/ 267 h 267"/>
              </a:gdLst>
              <a:ahLst/>
              <a:cxnLst>
                <a:cxn ang="0">
                  <a:pos x="T0" y="T1"/>
                </a:cxn>
                <a:cxn ang="0">
                  <a:pos x="T2" y="T3"/>
                </a:cxn>
                <a:cxn ang="0">
                  <a:pos x="T4" y="T5"/>
                </a:cxn>
                <a:cxn ang="0">
                  <a:pos x="T6" y="T7"/>
                </a:cxn>
                <a:cxn ang="0">
                  <a:pos x="T8" y="T9"/>
                </a:cxn>
              </a:cxnLst>
              <a:rect l="0" t="0" r="r" b="b"/>
              <a:pathLst>
                <a:path w="297" h="267">
                  <a:moveTo>
                    <a:pt x="171" y="267"/>
                  </a:moveTo>
                  <a:cubicBezTo>
                    <a:pt x="189" y="255"/>
                    <a:pt x="206" y="241"/>
                    <a:pt x="223" y="224"/>
                  </a:cubicBezTo>
                  <a:cubicBezTo>
                    <a:pt x="257" y="190"/>
                    <a:pt x="282" y="151"/>
                    <a:pt x="297" y="108"/>
                  </a:cubicBezTo>
                  <a:cubicBezTo>
                    <a:pt x="0" y="0"/>
                    <a:pt x="0" y="0"/>
                    <a:pt x="0" y="0"/>
                  </a:cubicBezTo>
                  <a:cubicBezTo>
                    <a:pt x="171" y="267"/>
                    <a:pt x="171" y="267"/>
                    <a:pt x="171" y="267"/>
                  </a:cubicBezTo>
                  <a:close/>
                </a:path>
              </a:pathLst>
            </a:custGeom>
            <a:solidFill>
              <a:srgbClr val="84E7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21" name="Freeform 19">
              <a:extLst>
                <a:ext uri="{FF2B5EF4-FFF2-40B4-BE49-F238E27FC236}">
                  <a16:creationId xmlns:a16="http://schemas.microsoft.com/office/drawing/2014/main" id="{92B9D5EE-7DE4-453D-B48C-C664901C6CA2}"/>
                </a:ext>
              </a:extLst>
            </p:cNvPr>
            <p:cNvSpPr>
              <a:spLocks/>
            </p:cNvSpPr>
            <p:nvPr/>
          </p:nvSpPr>
          <p:spPr bwMode="auto">
            <a:xfrm>
              <a:off x="2291767" y="2415634"/>
              <a:ext cx="307975" cy="923925"/>
            </a:xfrm>
            <a:custGeom>
              <a:avLst/>
              <a:gdLst>
                <a:gd name="T0" fmla="*/ 98 w 115"/>
                <a:gd name="T1" fmla="*/ 347 h 347"/>
                <a:gd name="T2" fmla="*/ 115 w 115"/>
                <a:gd name="T3" fmla="*/ 242 h 347"/>
                <a:gd name="T4" fmla="*/ 24 w 115"/>
                <a:gd name="T5" fmla="*/ 21 h 347"/>
                <a:gd name="T6" fmla="*/ 0 w 115"/>
                <a:gd name="T7" fmla="*/ 0 h 347"/>
              </a:gdLst>
              <a:ahLst/>
              <a:cxnLst>
                <a:cxn ang="0">
                  <a:pos x="T0" y="T1"/>
                </a:cxn>
                <a:cxn ang="0">
                  <a:pos x="T2" y="T3"/>
                </a:cxn>
                <a:cxn ang="0">
                  <a:pos x="T4" y="T5"/>
                </a:cxn>
                <a:cxn ang="0">
                  <a:pos x="T6" y="T7"/>
                </a:cxn>
              </a:cxnLst>
              <a:rect l="0" t="0" r="r" b="b"/>
              <a:pathLst>
                <a:path w="115" h="347">
                  <a:moveTo>
                    <a:pt x="98" y="347"/>
                  </a:moveTo>
                  <a:cubicBezTo>
                    <a:pt x="110" y="314"/>
                    <a:pt x="115" y="279"/>
                    <a:pt x="115" y="242"/>
                  </a:cubicBezTo>
                  <a:cubicBezTo>
                    <a:pt x="115" y="156"/>
                    <a:pt x="85" y="82"/>
                    <a:pt x="24" y="21"/>
                  </a:cubicBezTo>
                  <a:cubicBezTo>
                    <a:pt x="16" y="14"/>
                    <a:pt x="8" y="6"/>
                    <a:pt x="0"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2" name="Freeform 20">
              <a:extLst>
                <a:ext uri="{FF2B5EF4-FFF2-40B4-BE49-F238E27FC236}">
                  <a16:creationId xmlns:a16="http://schemas.microsoft.com/office/drawing/2014/main" id="{57B52FB5-D6E3-4941-8962-DD84C30256A1}"/>
                </a:ext>
              </a:extLst>
            </p:cNvPr>
            <p:cNvSpPr>
              <a:spLocks/>
            </p:cNvSpPr>
            <p:nvPr/>
          </p:nvSpPr>
          <p:spPr bwMode="auto">
            <a:xfrm>
              <a:off x="1756780" y="2228309"/>
              <a:ext cx="234950" cy="30163"/>
            </a:xfrm>
            <a:custGeom>
              <a:avLst/>
              <a:gdLst>
                <a:gd name="T0" fmla="*/ 88 w 88"/>
                <a:gd name="T1" fmla="*/ 11 h 11"/>
                <a:gd name="T2" fmla="*/ 4 w 88"/>
                <a:gd name="T3" fmla="*/ 0 h 11"/>
                <a:gd name="T4" fmla="*/ 0 w 88"/>
                <a:gd name="T5" fmla="*/ 0 h 11"/>
              </a:gdLst>
              <a:ahLst/>
              <a:cxnLst>
                <a:cxn ang="0">
                  <a:pos x="T0" y="T1"/>
                </a:cxn>
                <a:cxn ang="0">
                  <a:pos x="T2" y="T3"/>
                </a:cxn>
                <a:cxn ang="0">
                  <a:pos x="T4" y="T5"/>
                </a:cxn>
              </a:cxnLst>
              <a:rect l="0" t="0" r="r" b="b"/>
              <a:pathLst>
                <a:path w="88" h="11">
                  <a:moveTo>
                    <a:pt x="88" y="11"/>
                  </a:moveTo>
                  <a:cubicBezTo>
                    <a:pt x="61" y="4"/>
                    <a:pt x="33" y="0"/>
                    <a:pt x="4" y="0"/>
                  </a:cubicBezTo>
                  <a:cubicBezTo>
                    <a:pt x="3" y="0"/>
                    <a:pt x="1" y="0"/>
                    <a:pt x="0"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Line 21">
              <a:extLst>
                <a:ext uri="{FF2B5EF4-FFF2-40B4-BE49-F238E27FC236}">
                  <a16:creationId xmlns:a16="http://schemas.microsoft.com/office/drawing/2014/main" id="{917AC51B-E489-4D04-B544-46F44AE9447A}"/>
                </a:ext>
              </a:extLst>
            </p:cNvPr>
            <p:cNvSpPr>
              <a:spLocks noChangeShapeType="1"/>
            </p:cNvSpPr>
            <p:nvPr/>
          </p:nvSpPr>
          <p:spPr bwMode="auto">
            <a:xfrm flipH="1">
              <a:off x="1761542" y="2258471"/>
              <a:ext cx="230188" cy="7937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4" name="Line 22">
              <a:extLst>
                <a:ext uri="{FF2B5EF4-FFF2-40B4-BE49-F238E27FC236}">
                  <a16:creationId xmlns:a16="http://schemas.microsoft.com/office/drawing/2014/main" id="{1973AD65-9379-497B-9C82-932EE4B4CEC8}"/>
                </a:ext>
              </a:extLst>
            </p:cNvPr>
            <p:cNvSpPr>
              <a:spLocks noChangeShapeType="1"/>
            </p:cNvSpPr>
            <p:nvPr/>
          </p:nvSpPr>
          <p:spPr bwMode="auto">
            <a:xfrm>
              <a:off x="1756780" y="2228309"/>
              <a:ext cx="4763" cy="8239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5" name="Freeform 23">
              <a:extLst>
                <a:ext uri="{FF2B5EF4-FFF2-40B4-BE49-F238E27FC236}">
                  <a16:creationId xmlns:a16="http://schemas.microsoft.com/office/drawing/2014/main" id="{B96618D7-C961-4E40-81A3-5652CA190526}"/>
                </a:ext>
              </a:extLst>
            </p:cNvPr>
            <p:cNvSpPr>
              <a:spLocks/>
            </p:cNvSpPr>
            <p:nvPr/>
          </p:nvSpPr>
          <p:spPr bwMode="auto">
            <a:xfrm>
              <a:off x="2217155" y="3339559"/>
              <a:ext cx="336550" cy="423863"/>
            </a:xfrm>
            <a:custGeom>
              <a:avLst/>
              <a:gdLst>
                <a:gd name="T0" fmla="*/ 0 w 126"/>
                <a:gd name="T1" fmla="*/ 159 h 159"/>
                <a:gd name="T2" fmla="*/ 52 w 126"/>
                <a:gd name="T3" fmla="*/ 116 h 159"/>
                <a:gd name="T4" fmla="*/ 126 w 126"/>
                <a:gd name="T5" fmla="*/ 0 h 159"/>
              </a:gdLst>
              <a:ahLst/>
              <a:cxnLst>
                <a:cxn ang="0">
                  <a:pos x="T0" y="T1"/>
                </a:cxn>
                <a:cxn ang="0">
                  <a:pos x="T2" y="T3"/>
                </a:cxn>
                <a:cxn ang="0">
                  <a:pos x="T4" y="T5"/>
                </a:cxn>
              </a:cxnLst>
              <a:rect l="0" t="0" r="r" b="b"/>
              <a:pathLst>
                <a:path w="126" h="159">
                  <a:moveTo>
                    <a:pt x="0" y="159"/>
                  </a:moveTo>
                  <a:cubicBezTo>
                    <a:pt x="18" y="147"/>
                    <a:pt x="35" y="133"/>
                    <a:pt x="52" y="116"/>
                  </a:cubicBezTo>
                  <a:cubicBezTo>
                    <a:pt x="86" y="82"/>
                    <a:pt x="111" y="43"/>
                    <a:pt x="126"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6" name="Freeform 24">
              <a:extLst>
                <a:ext uri="{FF2B5EF4-FFF2-40B4-BE49-F238E27FC236}">
                  <a16:creationId xmlns:a16="http://schemas.microsoft.com/office/drawing/2014/main" id="{339DA01C-6B0A-451D-B64A-C89196349505}"/>
                </a:ext>
              </a:extLst>
            </p:cNvPr>
            <p:cNvSpPr>
              <a:spLocks/>
            </p:cNvSpPr>
            <p:nvPr/>
          </p:nvSpPr>
          <p:spPr bwMode="auto">
            <a:xfrm>
              <a:off x="1991730" y="2258471"/>
              <a:ext cx="300038" cy="157163"/>
            </a:xfrm>
            <a:custGeom>
              <a:avLst/>
              <a:gdLst>
                <a:gd name="T0" fmla="*/ 113 w 113"/>
                <a:gd name="T1" fmla="*/ 59 h 59"/>
                <a:gd name="T2" fmla="*/ 0 w 113"/>
                <a:gd name="T3" fmla="*/ 0 h 59"/>
              </a:gdLst>
              <a:ahLst/>
              <a:cxnLst>
                <a:cxn ang="0">
                  <a:pos x="T0" y="T1"/>
                </a:cxn>
                <a:cxn ang="0">
                  <a:pos x="T2" y="T3"/>
                </a:cxn>
              </a:cxnLst>
              <a:rect l="0" t="0" r="r" b="b"/>
              <a:pathLst>
                <a:path w="113" h="59">
                  <a:moveTo>
                    <a:pt x="113" y="59"/>
                  </a:moveTo>
                  <a:cubicBezTo>
                    <a:pt x="78" y="30"/>
                    <a:pt x="41" y="11"/>
                    <a:pt x="0"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7" name="Line 25">
              <a:extLst>
                <a:ext uri="{FF2B5EF4-FFF2-40B4-BE49-F238E27FC236}">
                  <a16:creationId xmlns:a16="http://schemas.microsoft.com/office/drawing/2014/main" id="{7A853022-2BE6-4033-8F7F-5C02A347C8C6}"/>
                </a:ext>
              </a:extLst>
            </p:cNvPr>
            <p:cNvSpPr>
              <a:spLocks noChangeShapeType="1"/>
            </p:cNvSpPr>
            <p:nvPr/>
          </p:nvSpPr>
          <p:spPr bwMode="auto">
            <a:xfrm flipH="1">
              <a:off x="1761542" y="2415634"/>
              <a:ext cx="530225" cy="636588"/>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8" name="Line 26">
              <a:extLst>
                <a:ext uri="{FF2B5EF4-FFF2-40B4-BE49-F238E27FC236}">
                  <a16:creationId xmlns:a16="http://schemas.microsoft.com/office/drawing/2014/main" id="{2D17DA07-7E0E-482F-B13C-3BCD3BCE113A}"/>
                </a:ext>
              </a:extLst>
            </p:cNvPr>
            <p:cNvSpPr>
              <a:spLocks noChangeShapeType="1"/>
            </p:cNvSpPr>
            <p:nvPr/>
          </p:nvSpPr>
          <p:spPr bwMode="auto">
            <a:xfrm flipH="1" flipV="1">
              <a:off x="1761542" y="3052221"/>
              <a:ext cx="455613" cy="71120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9" name="Freeform 27">
              <a:extLst>
                <a:ext uri="{FF2B5EF4-FFF2-40B4-BE49-F238E27FC236}">
                  <a16:creationId xmlns:a16="http://schemas.microsoft.com/office/drawing/2014/main" id="{480369B7-CBA0-40D7-B67C-AC7CF059893F}"/>
                </a:ext>
              </a:extLst>
            </p:cNvPr>
            <p:cNvSpPr>
              <a:spLocks/>
            </p:cNvSpPr>
            <p:nvPr/>
          </p:nvSpPr>
          <p:spPr bwMode="auto">
            <a:xfrm>
              <a:off x="932867" y="2228309"/>
              <a:ext cx="1284288" cy="1666875"/>
            </a:xfrm>
            <a:custGeom>
              <a:avLst/>
              <a:gdLst>
                <a:gd name="T0" fmla="*/ 309 w 482"/>
                <a:gd name="T1" fmla="*/ 0 h 625"/>
                <a:gd name="T2" fmla="*/ 92 w 482"/>
                <a:gd name="T3" fmla="*/ 91 h 625"/>
                <a:gd name="T4" fmla="*/ 0 w 482"/>
                <a:gd name="T5" fmla="*/ 312 h 625"/>
                <a:gd name="T6" fmla="*/ 92 w 482"/>
                <a:gd name="T7" fmla="*/ 533 h 625"/>
                <a:gd name="T8" fmla="*/ 313 w 482"/>
                <a:gd name="T9" fmla="*/ 625 h 625"/>
                <a:gd name="T10" fmla="*/ 482 w 482"/>
                <a:gd name="T11" fmla="*/ 576 h 625"/>
              </a:gdLst>
              <a:ahLst/>
              <a:cxnLst>
                <a:cxn ang="0">
                  <a:pos x="T0" y="T1"/>
                </a:cxn>
                <a:cxn ang="0">
                  <a:pos x="T2" y="T3"/>
                </a:cxn>
                <a:cxn ang="0">
                  <a:pos x="T4" y="T5"/>
                </a:cxn>
                <a:cxn ang="0">
                  <a:pos x="T6" y="T7"/>
                </a:cxn>
                <a:cxn ang="0">
                  <a:pos x="T8" y="T9"/>
                </a:cxn>
                <a:cxn ang="0">
                  <a:pos x="T10" y="T11"/>
                </a:cxn>
              </a:cxnLst>
              <a:rect l="0" t="0" r="r" b="b"/>
              <a:pathLst>
                <a:path w="482" h="625">
                  <a:moveTo>
                    <a:pt x="309" y="0"/>
                  </a:moveTo>
                  <a:cubicBezTo>
                    <a:pt x="225" y="1"/>
                    <a:pt x="152" y="31"/>
                    <a:pt x="92" y="91"/>
                  </a:cubicBezTo>
                  <a:cubicBezTo>
                    <a:pt x="31" y="152"/>
                    <a:pt x="0" y="226"/>
                    <a:pt x="0" y="312"/>
                  </a:cubicBezTo>
                  <a:cubicBezTo>
                    <a:pt x="0" y="399"/>
                    <a:pt x="31" y="472"/>
                    <a:pt x="92" y="533"/>
                  </a:cubicBezTo>
                  <a:cubicBezTo>
                    <a:pt x="153" y="594"/>
                    <a:pt x="227" y="625"/>
                    <a:pt x="313" y="625"/>
                  </a:cubicBezTo>
                  <a:cubicBezTo>
                    <a:pt x="376" y="625"/>
                    <a:pt x="432" y="608"/>
                    <a:pt x="482" y="576"/>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0" name="Line 28">
              <a:extLst>
                <a:ext uri="{FF2B5EF4-FFF2-40B4-BE49-F238E27FC236}">
                  <a16:creationId xmlns:a16="http://schemas.microsoft.com/office/drawing/2014/main" id="{0F1661E1-6F4B-4AA6-912C-701C8D96B8E2}"/>
                </a:ext>
              </a:extLst>
            </p:cNvPr>
            <p:cNvSpPr>
              <a:spLocks noChangeShapeType="1"/>
            </p:cNvSpPr>
            <p:nvPr/>
          </p:nvSpPr>
          <p:spPr bwMode="auto">
            <a:xfrm flipH="1" flipV="1">
              <a:off x="1761542" y="3052221"/>
              <a:ext cx="792163" cy="287338"/>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88" name="ZoneTexte 87">
              <a:extLst>
                <a:ext uri="{FF2B5EF4-FFF2-40B4-BE49-F238E27FC236}">
                  <a16:creationId xmlns:a16="http://schemas.microsoft.com/office/drawing/2014/main" id="{4602DA53-92B6-4B44-BA10-D52B3867EE3B}"/>
                </a:ext>
              </a:extLst>
            </p:cNvPr>
            <p:cNvSpPr txBox="1"/>
            <p:nvPr/>
          </p:nvSpPr>
          <p:spPr>
            <a:xfrm>
              <a:off x="1191197" y="2934037"/>
              <a:ext cx="534122" cy="276999"/>
            </a:xfrm>
            <a:prstGeom prst="rect">
              <a:avLst/>
            </a:prstGeom>
            <a:noFill/>
          </p:spPr>
          <p:txBody>
            <a:bodyPr wrap="none" rtlCol="0">
              <a:spAutoFit/>
            </a:bodyPr>
            <a:lstStyle/>
            <a:p>
              <a:pPr algn="ctr"/>
              <a:r>
                <a:rPr lang="fr-FR" sz="1200" b="1" dirty="0"/>
                <a:t>59 %</a:t>
              </a:r>
            </a:p>
          </p:txBody>
        </p:sp>
        <p:sp>
          <p:nvSpPr>
            <p:cNvPr id="89" name="ZoneTexte 88">
              <a:extLst>
                <a:ext uri="{FF2B5EF4-FFF2-40B4-BE49-F238E27FC236}">
                  <a16:creationId xmlns:a16="http://schemas.microsoft.com/office/drawing/2014/main" id="{694943E1-C626-47AD-8DD2-4550681ACB9F}"/>
                </a:ext>
              </a:extLst>
            </p:cNvPr>
            <p:cNvSpPr txBox="1"/>
            <p:nvPr/>
          </p:nvSpPr>
          <p:spPr>
            <a:xfrm>
              <a:off x="1853844" y="2391773"/>
              <a:ext cx="449162" cy="276999"/>
            </a:xfrm>
            <a:prstGeom prst="rect">
              <a:avLst/>
            </a:prstGeom>
            <a:noFill/>
          </p:spPr>
          <p:txBody>
            <a:bodyPr wrap="none" rtlCol="0">
              <a:spAutoFit/>
            </a:bodyPr>
            <a:lstStyle/>
            <a:p>
              <a:pPr algn="ctr"/>
              <a:r>
                <a:rPr lang="fr-FR" sz="1200" b="1" dirty="0">
                  <a:solidFill>
                    <a:schemeClr val="bg1"/>
                  </a:solidFill>
                </a:rPr>
                <a:t>6 %</a:t>
              </a:r>
            </a:p>
          </p:txBody>
        </p:sp>
        <p:sp>
          <p:nvSpPr>
            <p:cNvPr id="90" name="ZoneTexte 89">
              <a:extLst>
                <a:ext uri="{FF2B5EF4-FFF2-40B4-BE49-F238E27FC236}">
                  <a16:creationId xmlns:a16="http://schemas.microsoft.com/office/drawing/2014/main" id="{61FDF6C2-2C85-4658-89A2-F87487026ECB}"/>
                </a:ext>
              </a:extLst>
            </p:cNvPr>
            <p:cNvSpPr txBox="1"/>
            <p:nvPr/>
          </p:nvSpPr>
          <p:spPr>
            <a:xfrm>
              <a:off x="1682910" y="1974475"/>
              <a:ext cx="449162" cy="276999"/>
            </a:xfrm>
            <a:prstGeom prst="rect">
              <a:avLst/>
            </a:prstGeom>
            <a:noFill/>
          </p:spPr>
          <p:txBody>
            <a:bodyPr wrap="none" rtlCol="0">
              <a:spAutoFit/>
            </a:bodyPr>
            <a:lstStyle/>
            <a:p>
              <a:pPr algn="ctr"/>
              <a:r>
                <a:rPr lang="fr-FR" sz="1200" b="1" dirty="0"/>
                <a:t>4 %</a:t>
              </a:r>
            </a:p>
          </p:txBody>
        </p:sp>
        <p:sp>
          <p:nvSpPr>
            <p:cNvPr id="91" name="ZoneTexte 90">
              <a:extLst>
                <a:ext uri="{FF2B5EF4-FFF2-40B4-BE49-F238E27FC236}">
                  <a16:creationId xmlns:a16="http://schemas.microsoft.com/office/drawing/2014/main" id="{8EA62B2D-2685-4759-9DF2-931205718EE0}"/>
                </a:ext>
              </a:extLst>
            </p:cNvPr>
            <p:cNvSpPr txBox="1"/>
            <p:nvPr/>
          </p:nvSpPr>
          <p:spPr>
            <a:xfrm>
              <a:off x="2003140" y="2780123"/>
              <a:ext cx="534122" cy="276999"/>
            </a:xfrm>
            <a:prstGeom prst="rect">
              <a:avLst/>
            </a:prstGeom>
            <a:noFill/>
          </p:spPr>
          <p:txBody>
            <a:bodyPr wrap="none" rtlCol="0">
              <a:spAutoFit/>
            </a:bodyPr>
            <a:lstStyle/>
            <a:p>
              <a:pPr algn="ctr"/>
              <a:r>
                <a:rPr lang="fr-FR" sz="1200" b="1" dirty="0">
                  <a:solidFill>
                    <a:schemeClr val="bg1"/>
                  </a:solidFill>
                </a:rPr>
                <a:t>20 %</a:t>
              </a:r>
            </a:p>
          </p:txBody>
        </p:sp>
        <p:sp>
          <p:nvSpPr>
            <p:cNvPr id="92" name="ZoneTexte 91">
              <a:extLst>
                <a:ext uri="{FF2B5EF4-FFF2-40B4-BE49-F238E27FC236}">
                  <a16:creationId xmlns:a16="http://schemas.microsoft.com/office/drawing/2014/main" id="{5F406A88-D432-46A7-884D-CC7C8BE5404E}"/>
                </a:ext>
              </a:extLst>
            </p:cNvPr>
            <p:cNvSpPr txBox="1"/>
            <p:nvPr/>
          </p:nvSpPr>
          <p:spPr>
            <a:xfrm>
              <a:off x="1990838" y="3271193"/>
              <a:ext cx="525658" cy="276999"/>
            </a:xfrm>
            <a:prstGeom prst="rect">
              <a:avLst/>
            </a:prstGeom>
            <a:noFill/>
          </p:spPr>
          <p:txBody>
            <a:bodyPr wrap="none" rtlCol="0">
              <a:spAutoFit/>
            </a:bodyPr>
            <a:lstStyle/>
            <a:p>
              <a:pPr algn="ctr"/>
              <a:r>
                <a:rPr lang="fr-FR" sz="1200" b="1" dirty="0"/>
                <a:t>11 %</a:t>
              </a:r>
            </a:p>
          </p:txBody>
        </p:sp>
      </p:grpSp>
      <p:grpSp>
        <p:nvGrpSpPr>
          <p:cNvPr id="3" name="Groupe 2">
            <a:extLst>
              <a:ext uri="{FF2B5EF4-FFF2-40B4-BE49-F238E27FC236}">
                <a16:creationId xmlns:a16="http://schemas.microsoft.com/office/drawing/2014/main" id="{F6AF7230-1A60-4101-956B-CF70C937E0A1}"/>
              </a:ext>
            </a:extLst>
          </p:cNvPr>
          <p:cNvGrpSpPr/>
          <p:nvPr/>
        </p:nvGrpSpPr>
        <p:grpSpPr>
          <a:xfrm>
            <a:off x="890005" y="4503565"/>
            <a:ext cx="1666875" cy="1931619"/>
            <a:chOff x="890005" y="4503565"/>
            <a:chExt cx="1666875" cy="1931619"/>
          </a:xfrm>
        </p:grpSpPr>
        <p:grpSp>
          <p:nvGrpSpPr>
            <p:cNvPr id="83" name="Groupe 82">
              <a:extLst>
                <a:ext uri="{FF2B5EF4-FFF2-40B4-BE49-F238E27FC236}">
                  <a16:creationId xmlns:a16="http://schemas.microsoft.com/office/drawing/2014/main" id="{37686CA0-EBE1-42C9-AB22-030DFBC9980B}"/>
                </a:ext>
              </a:extLst>
            </p:cNvPr>
            <p:cNvGrpSpPr/>
            <p:nvPr/>
          </p:nvGrpSpPr>
          <p:grpSpPr>
            <a:xfrm>
              <a:off x="890005" y="4768309"/>
              <a:ext cx="1666875" cy="1666875"/>
              <a:chOff x="1187451" y="4205288"/>
              <a:chExt cx="1666875" cy="1666875"/>
            </a:xfrm>
          </p:grpSpPr>
          <p:sp>
            <p:nvSpPr>
              <p:cNvPr id="12" name="Freeform 10">
                <a:extLst>
                  <a:ext uri="{FF2B5EF4-FFF2-40B4-BE49-F238E27FC236}">
                    <a16:creationId xmlns:a16="http://schemas.microsoft.com/office/drawing/2014/main" id="{78615376-A726-467B-AE50-BA9A726B8617}"/>
                  </a:ext>
                </a:extLst>
              </p:cNvPr>
              <p:cNvSpPr>
                <a:spLocks/>
              </p:cNvSpPr>
              <p:nvPr/>
            </p:nvSpPr>
            <p:spPr bwMode="auto">
              <a:xfrm>
                <a:off x="2011363" y="4211638"/>
                <a:ext cx="819150" cy="844550"/>
              </a:xfrm>
              <a:custGeom>
                <a:avLst/>
                <a:gdLst>
                  <a:gd name="T0" fmla="*/ 225 w 307"/>
                  <a:gd name="T1" fmla="*/ 89 h 317"/>
                  <a:gd name="T2" fmla="*/ 200 w 307"/>
                  <a:gd name="T3" fmla="*/ 67 h 317"/>
                  <a:gd name="T4" fmla="*/ 88 w 307"/>
                  <a:gd name="T5" fmla="*/ 9 h 317"/>
                  <a:gd name="T6" fmla="*/ 38 w 307"/>
                  <a:gd name="T7" fmla="*/ 0 h 317"/>
                  <a:gd name="T8" fmla="*/ 0 w 307"/>
                  <a:gd name="T9" fmla="*/ 317 h 317"/>
                  <a:gd name="T10" fmla="*/ 307 w 307"/>
                  <a:gd name="T11" fmla="*/ 234 h 317"/>
                  <a:gd name="T12" fmla="*/ 225 w 307"/>
                  <a:gd name="T13" fmla="*/ 89 h 317"/>
                </a:gdLst>
                <a:ahLst/>
                <a:cxnLst>
                  <a:cxn ang="0">
                    <a:pos x="T0" y="T1"/>
                  </a:cxn>
                  <a:cxn ang="0">
                    <a:pos x="T2" y="T3"/>
                  </a:cxn>
                  <a:cxn ang="0">
                    <a:pos x="T4" y="T5"/>
                  </a:cxn>
                  <a:cxn ang="0">
                    <a:pos x="T6" y="T7"/>
                  </a:cxn>
                  <a:cxn ang="0">
                    <a:pos x="T8" y="T9"/>
                  </a:cxn>
                  <a:cxn ang="0">
                    <a:pos x="T10" y="T11"/>
                  </a:cxn>
                  <a:cxn ang="0">
                    <a:pos x="T12" y="T13"/>
                  </a:cxn>
                </a:cxnLst>
                <a:rect l="0" t="0" r="r" b="b"/>
                <a:pathLst>
                  <a:path w="307" h="317">
                    <a:moveTo>
                      <a:pt x="225" y="89"/>
                    </a:moveTo>
                    <a:cubicBezTo>
                      <a:pt x="217" y="82"/>
                      <a:pt x="209" y="74"/>
                      <a:pt x="200" y="67"/>
                    </a:cubicBezTo>
                    <a:cubicBezTo>
                      <a:pt x="166" y="39"/>
                      <a:pt x="129" y="20"/>
                      <a:pt x="88" y="9"/>
                    </a:cubicBezTo>
                    <a:cubicBezTo>
                      <a:pt x="72" y="4"/>
                      <a:pt x="55" y="1"/>
                      <a:pt x="38" y="0"/>
                    </a:cubicBezTo>
                    <a:cubicBezTo>
                      <a:pt x="0" y="317"/>
                      <a:pt x="0" y="317"/>
                      <a:pt x="0" y="317"/>
                    </a:cubicBezTo>
                    <a:cubicBezTo>
                      <a:pt x="307" y="234"/>
                      <a:pt x="307" y="234"/>
                      <a:pt x="307" y="234"/>
                    </a:cubicBezTo>
                    <a:cubicBezTo>
                      <a:pt x="294" y="180"/>
                      <a:pt x="267" y="132"/>
                      <a:pt x="225" y="89"/>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3" name="Freeform 11">
                <a:extLst>
                  <a:ext uri="{FF2B5EF4-FFF2-40B4-BE49-F238E27FC236}">
                    <a16:creationId xmlns:a16="http://schemas.microsoft.com/office/drawing/2014/main" id="{31E2C3FC-B789-402B-B0F1-47CA974E60DD}"/>
                  </a:ext>
                </a:extLst>
              </p:cNvPr>
              <p:cNvSpPr>
                <a:spLocks/>
              </p:cNvSpPr>
              <p:nvPr/>
            </p:nvSpPr>
            <p:spPr bwMode="auto">
              <a:xfrm>
                <a:off x="1187451" y="4835525"/>
                <a:ext cx="1666875" cy="1036638"/>
              </a:xfrm>
              <a:custGeom>
                <a:avLst/>
                <a:gdLst>
                  <a:gd name="T0" fmla="*/ 625 w 625"/>
                  <a:gd name="T1" fmla="*/ 76 h 389"/>
                  <a:gd name="T2" fmla="*/ 616 w 625"/>
                  <a:gd name="T3" fmla="*/ 0 h 389"/>
                  <a:gd name="T4" fmla="*/ 309 w 625"/>
                  <a:gd name="T5" fmla="*/ 83 h 389"/>
                  <a:gd name="T6" fmla="*/ 1 w 625"/>
                  <a:gd name="T7" fmla="*/ 58 h 389"/>
                  <a:gd name="T8" fmla="*/ 0 w 625"/>
                  <a:gd name="T9" fmla="*/ 76 h 389"/>
                  <a:gd name="T10" fmla="*/ 92 w 625"/>
                  <a:gd name="T11" fmla="*/ 297 h 389"/>
                  <a:gd name="T12" fmla="*/ 313 w 625"/>
                  <a:gd name="T13" fmla="*/ 389 h 389"/>
                  <a:gd name="T14" fmla="*/ 482 w 625"/>
                  <a:gd name="T15" fmla="*/ 340 h 389"/>
                  <a:gd name="T16" fmla="*/ 534 w 625"/>
                  <a:gd name="T17" fmla="*/ 297 h 389"/>
                  <a:gd name="T18" fmla="*/ 608 w 625"/>
                  <a:gd name="T19" fmla="*/ 180 h 389"/>
                  <a:gd name="T20" fmla="*/ 625 w 625"/>
                  <a:gd name="T21" fmla="*/ 76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5" h="389">
                    <a:moveTo>
                      <a:pt x="625" y="76"/>
                    </a:moveTo>
                    <a:cubicBezTo>
                      <a:pt x="625" y="50"/>
                      <a:pt x="622" y="24"/>
                      <a:pt x="616" y="0"/>
                    </a:cubicBezTo>
                    <a:cubicBezTo>
                      <a:pt x="309" y="83"/>
                      <a:pt x="309" y="83"/>
                      <a:pt x="309" y="83"/>
                    </a:cubicBezTo>
                    <a:cubicBezTo>
                      <a:pt x="1" y="58"/>
                      <a:pt x="1" y="58"/>
                      <a:pt x="1" y="58"/>
                    </a:cubicBezTo>
                    <a:cubicBezTo>
                      <a:pt x="0" y="64"/>
                      <a:pt x="0" y="70"/>
                      <a:pt x="0" y="76"/>
                    </a:cubicBezTo>
                    <a:cubicBezTo>
                      <a:pt x="0" y="162"/>
                      <a:pt x="31" y="236"/>
                      <a:pt x="92" y="297"/>
                    </a:cubicBezTo>
                    <a:cubicBezTo>
                      <a:pt x="153" y="358"/>
                      <a:pt x="226" y="389"/>
                      <a:pt x="313" y="389"/>
                    </a:cubicBezTo>
                    <a:cubicBezTo>
                      <a:pt x="376" y="389"/>
                      <a:pt x="432" y="372"/>
                      <a:pt x="482" y="340"/>
                    </a:cubicBezTo>
                    <a:cubicBezTo>
                      <a:pt x="500" y="328"/>
                      <a:pt x="517" y="314"/>
                      <a:pt x="534" y="297"/>
                    </a:cubicBezTo>
                    <a:cubicBezTo>
                      <a:pt x="568" y="262"/>
                      <a:pt x="593" y="223"/>
                      <a:pt x="608" y="180"/>
                    </a:cubicBezTo>
                    <a:cubicBezTo>
                      <a:pt x="619" y="148"/>
                      <a:pt x="625" y="113"/>
                      <a:pt x="625" y="76"/>
                    </a:cubicBez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4" name="Freeform 12">
                <a:extLst>
                  <a:ext uri="{FF2B5EF4-FFF2-40B4-BE49-F238E27FC236}">
                    <a16:creationId xmlns:a16="http://schemas.microsoft.com/office/drawing/2014/main" id="{F335B4AB-2227-4636-AD6E-C9C21B17559F}"/>
                  </a:ext>
                </a:extLst>
              </p:cNvPr>
              <p:cNvSpPr>
                <a:spLocks/>
              </p:cNvSpPr>
              <p:nvPr/>
            </p:nvSpPr>
            <p:spPr bwMode="auto">
              <a:xfrm>
                <a:off x="1190626" y="4205288"/>
                <a:ext cx="825500" cy="850900"/>
              </a:xfrm>
              <a:custGeom>
                <a:avLst/>
                <a:gdLst>
                  <a:gd name="T0" fmla="*/ 310 w 310"/>
                  <a:gd name="T1" fmla="*/ 0 h 319"/>
                  <a:gd name="T2" fmla="*/ 308 w 310"/>
                  <a:gd name="T3" fmla="*/ 0 h 319"/>
                  <a:gd name="T4" fmla="*/ 91 w 310"/>
                  <a:gd name="T5" fmla="*/ 91 h 319"/>
                  <a:gd name="T6" fmla="*/ 0 w 310"/>
                  <a:gd name="T7" fmla="*/ 294 h 319"/>
                  <a:gd name="T8" fmla="*/ 308 w 310"/>
                  <a:gd name="T9" fmla="*/ 319 h 319"/>
                  <a:gd name="T10" fmla="*/ 310 w 310"/>
                  <a:gd name="T11" fmla="*/ 0 h 319"/>
                </a:gdLst>
                <a:ahLst/>
                <a:cxnLst>
                  <a:cxn ang="0">
                    <a:pos x="T0" y="T1"/>
                  </a:cxn>
                  <a:cxn ang="0">
                    <a:pos x="T2" y="T3"/>
                  </a:cxn>
                  <a:cxn ang="0">
                    <a:pos x="T4" y="T5"/>
                  </a:cxn>
                  <a:cxn ang="0">
                    <a:pos x="T6" y="T7"/>
                  </a:cxn>
                  <a:cxn ang="0">
                    <a:pos x="T8" y="T9"/>
                  </a:cxn>
                  <a:cxn ang="0">
                    <a:pos x="T10" y="T11"/>
                  </a:cxn>
                </a:cxnLst>
                <a:rect l="0" t="0" r="r" b="b"/>
                <a:pathLst>
                  <a:path w="310" h="319">
                    <a:moveTo>
                      <a:pt x="310" y="0"/>
                    </a:moveTo>
                    <a:cubicBezTo>
                      <a:pt x="309" y="0"/>
                      <a:pt x="309" y="0"/>
                      <a:pt x="308" y="0"/>
                    </a:cubicBezTo>
                    <a:cubicBezTo>
                      <a:pt x="223" y="1"/>
                      <a:pt x="151" y="31"/>
                      <a:pt x="91" y="91"/>
                    </a:cubicBezTo>
                    <a:cubicBezTo>
                      <a:pt x="34" y="148"/>
                      <a:pt x="4" y="215"/>
                      <a:pt x="0" y="294"/>
                    </a:cubicBezTo>
                    <a:cubicBezTo>
                      <a:pt x="308" y="319"/>
                      <a:pt x="308" y="319"/>
                      <a:pt x="308" y="319"/>
                    </a:cubicBezTo>
                    <a:cubicBezTo>
                      <a:pt x="310" y="0"/>
                      <a:pt x="310" y="0"/>
                      <a:pt x="310" y="0"/>
                    </a:cubicBezTo>
                    <a:close/>
                  </a:path>
                </a:pathLst>
              </a:cu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5" name="Freeform 13">
                <a:extLst>
                  <a:ext uri="{FF2B5EF4-FFF2-40B4-BE49-F238E27FC236}">
                    <a16:creationId xmlns:a16="http://schemas.microsoft.com/office/drawing/2014/main" id="{2FCF7E7D-794A-4D6B-8336-45E53E0C572E}"/>
                  </a:ext>
                </a:extLst>
              </p:cNvPr>
              <p:cNvSpPr>
                <a:spLocks/>
              </p:cNvSpPr>
              <p:nvPr/>
            </p:nvSpPr>
            <p:spPr bwMode="auto">
              <a:xfrm>
                <a:off x="2011363" y="4205288"/>
                <a:ext cx="101600" cy="850900"/>
              </a:xfrm>
              <a:custGeom>
                <a:avLst/>
                <a:gdLst>
                  <a:gd name="T0" fmla="*/ 4 w 38"/>
                  <a:gd name="T1" fmla="*/ 0 h 319"/>
                  <a:gd name="T2" fmla="*/ 2 w 38"/>
                  <a:gd name="T3" fmla="*/ 0 h 319"/>
                  <a:gd name="T4" fmla="*/ 0 w 38"/>
                  <a:gd name="T5" fmla="*/ 319 h 319"/>
                  <a:gd name="T6" fmla="*/ 38 w 38"/>
                  <a:gd name="T7" fmla="*/ 2 h 319"/>
                  <a:gd name="T8" fmla="*/ 4 w 38"/>
                  <a:gd name="T9" fmla="*/ 0 h 319"/>
                </a:gdLst>
                <a:ahLst/>
                <a:cxnLst>
                  <a:cxn ang="0">
                    <a:pos x="T0" y="T1"/>
                  </a:cxn>
                  <a:cxn ang="0">
                    <a:pos x="T2" y="T3"/>
                  </a:cxn>
                  <a:cxn ang="0">
                    <a:pos x="T4" y="T5"/>
                  </a:cxn>
                  <a:cxn ang="0">
                    <a:pos x="T6" y="T7"/>
                  </a:cxn>
                  <a:cxn ang="0">
                    <a:pos x="T8" y="T9"/>
                  </a:cxn>
                </a:cxnLst>
                <a:rect l="0" t="0" r="r" b="b"/>
                <a:pathLst>
                  <a:path w="38" h="319">
                    <a:moveTo>
                      <a:pt x="4" y="0"/>
                    </a:moveTo>
                    <a:cubicBezTo>
                      <a:pt x="3" y="0"/>
                      <a:pt x="2" y="0"/>
                      <a:pt x="2" y="0"/>
                    </a:cubicBezTo>
                    <a:cubicBezTo>
                      <a:pt x="0" y="319"/>
                      <a:pt x="0" y="319"/>
                      <a:pt x="0" y="319"/>
                    </a:cubicBezTo>
                    <a:cubicBezTo>
                      <a:pt x="38" y="2"/>
                      <a:pt x="38" y="2"/>
                      <a:pt x="38" y="2"/>
                    </a:cubicBezTo>
                    <a:cubicBezTo>
                      <a:pt x="27" y="0"/>
                      <a:pt x="15" y="0"/>
                      <a:pt x="4" y="0"/>
                    </a:cubicBezTo>
                    <a:close/>
                  </a:path>
                </a:pathLst>
              </a:custGeom>
              <a:solidFill>
                <a:srgbClr val="84E7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1" name="Freeform 29">
                <a:extLst>
                  <a:ext uri="{FF2B5EF4-FFF2-40B4-BE49-F238E27FC236}">
                    <a16:creationId xmlns:a16="http://schemas.microsoft.com/office/drawing/2014/main" id="{4E733DAA-5AB3-47E5-AE78-975977656FEF}"/>
                  </a:ext>
                </a:extLst>
              </p:cNvPr>
              <p:cNvSpPr>
                <a:spLocks/>
              </p:cNvSpPr>
              <p:nvPr/>
            </p:nvSpPr>
            <p:spPr bwMode="auto">
              <a:xfrm>
                <a:off x="2112963" y="4211638"/>
                <a:ext cx="717550" cy="623888"/>
              </a:xfrm>
              <a:custGeom>
                <a:avLst/>
                <a:gdLst>
                  <a:gd name="T0" fmla="*/ 269 w 269"/>
                  <a:gd name="T1" fmla="*/ 234 h 234"/>
                  <a:gd name="T2" fmla="*/ 187 w 269"/>
                  <a:gd name="T3" fmla="*/ 89 h 234"/>
                  <a:gd name="T4" fmla="*/ 162 w 269"/>
                  <a:gd name="T5" fmla="*/ 67 h 234"/>
                  <a:gd name="T6" fmla="*/ 50 w 269"/>
                  <a:gd name="T7" fmla="*/ 9 h 234"/>
                  <a:gd name="T8" fmla="*/ 0 w 269"/>
                  <a:gd name="T9" fmla="*/ 0 h 234"/>
                </a:gdLst>
                <a:ahLst/>
                <a:cxnLst>
                  <a:cxn ang="0">
                    <a:pos x="T0" y="T1"/>
                  </a:cxn>
                  <a:cxn ang="0">
                    <a:pos x="T2" y="T3"/>
                  </a:cxn>
                  <a:cxn ang="0">
                    <a:pos x="T4" y="T5"/>
                  </a:cxn>
                  <a:cxn ang="0">
                    <a:pos x="T6" y="T7"/>
                  </a:cxn>
                  <a:cxn ang="0">
                    <a:pos x="T8" y="T9"/>
                  </a:cxn>
                </a:cxnLst>
                <a:rect l="0" t="0" r="r" b="b"/>
                <a:pathLst>
                  <a:path w="269" h="234">
                    <a:moveTo>
                      <a:pt x="269" y="234"/>
                    </a:moveTo>
                    <a:cubicBezTo>
                      <a:pt x="256" y="180"/>
                      <a:pt x="229" y="132"/>
                      <a:pt x="187" y="89"/>
                    </a:cubicBezTo>
                    <a:cubicBezTo>
                      <a:pt x="179" y="82"/>
                      <a:pt x="171" y="74"/>
                      <a:pt x="162" y="67"/>
                    </a:cubicBezTo>
                    <a:cubicBezTo>
                      <a:pt x="128" y="39"/>
                      <a:pt x="91" y="20"/>
                      <a:pt x="50" y="9"/>
                    </a:cubicBezTo>
                    <a:cubicBezTo>
                      <a:pt x="34" y="4"/>
                      <a:pt x="17" y="1"/>
                      <a:pt x="0"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2" name="Freeform 30">
                <a:extLst>
                  <a:ext uri="{FF2B5EF4-FFF2-40B4-BE49-F238E27FC236}">
                    <a16:creationId xmlns:a16="http://schemas.microsoft.com/office/drawing/2014/main" id="{333D6B0E-F98D-4D3E-AA95-A61EFAD37E17}"/>
                  </a:ext>
                </a:extLst>
              </p:cNvPr>
              <p:cNvSpPr>
                <a:spLocks/>
              </p:cNvSpPr>
              <p:nvPr/>
            </p:nvSpPr>
            <p:spPr bwMode="auto">
              <a:xfrm>
                <a:off x="2016126" y="4205288"/>
                <a:ext cx="96838" cy="6350"/>
              </a:xfrm>
              <a:custGeom>
                <a:avLst/>
                <a:gdLst>
                  <a:gd name="T0" fmla="*/ 36 w 36"/>
                  <a:gd name="T1" fmla="*/ 2 h 2"/>
                  <a:gd name="T2" fmla="*/ 2 w 36"/>
                  <a:gd name="T3" fmla="*/ 0 h 2"/>
                  <a:gd name="T4" fmla="*/ 0 w 36"/>
                  <a:gd name="T5" fmla="*/ 0 h 2"/>
                </a:gdLst>
                <a:ahLst/>
                <a:cxnLst>
                  <a:cxn ang="0">
                    <a:pos x="T0" y="T1"/>
                  </a:cxn>
                  <a:cxn ang="0">
                    <a:pos x="T2" y="T3"/>
                  </a:cxn>
                  <a:cxn ang="0">
                    <a:pos x="T4" y="T5"/>
                  </a:cxn>
                </a:cxnLst>
                <a:rect l="0" t="0" r="r" b="b"/>
                <a:pathLst>
                  <a:path w="36" h="2">
                    <a:moveTo>
                      <a:pt x="36" y="2"/>
                    </a:moveTo>
                    <a:cubicBezTo>
                      <a:pt x="25" y="0"/>
                      <a:pt x="13" y="0"/>
                      <a:pt x="2" y="0"/>
                    </a:cubicBezTo>
                    <a:cubicBezTo>
                      <a:pt x="1" y="0"/>
                      <a:pt x="0" y="0"/>
                      <a:pt x="0"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3" name="Freeform 31">
                <a:extLst>
                  <a:ext uri="{FF2B5EF4-FFF2-40B4-BE49-F238E27FC236}">
                    <a16:creationId xmlns:a16="http://schemas.microsoft.com/office/drawing/2014/main" id="{C97FCA68-88CE-4E8A-8EB2-441588FE54C7}"/>
                  </a:ext>
                </a:extLst>
              </p:cNvPr>
              <p:cNvSpPr>
                <a:spLocks/>
              </p:cNvSpPr>
              <p:nvPr/>
            </p:nvSpPr>
            <p:spPr bwMode="auto">
              <a:xfrm>
                <a:off x="1190626" y="4205288"/>
                <a:ext cx="825500" cy="784225"/>
              </a:xfrm>
              <a:custGeom>
                <a:avLst/>
                <a:gdLst>
                  <a:gd name="T0" fmla="*/ 310 w 310"/>
                  <a:gd name="T1" fmla="*/ 0 h 294"/>
                  <a:gd name="T2" fmla="*/ 308 w 310"/>
                  <a:gd name="T3" fmla="*/ 0 h 294"/>
                  <a:gd name="T4" fmla="*/ 91 w 310"/>
                  <a:gd name="T5" fmla="*/ 91 h 294"/>
                  <a:gd name="T6" fmla="*/ 0 w 310"/>
                  <a:gd name="T7" fmla="*/ 294 h 294"/>
                </a:gdLst>
                <a:ahLst/>
                <a:cxnLst>
                  <a:cxn ang="0">
                    <a:pos x="T0" y="T1"/>
                  </a:cxn>
                  <a:cxn ang="0">
                    <a:pos x="T2" y="T3"/>
                  </a:cxn>
                  <a:cxn ang="0">
                    <a:pos x="T4" y="T5"/>
                  </a:cxn>
                  <a:cxn ang="0">
                    <a:pos x="T6" y="T7"/>
                  </a:cxn>
                </a:cxnLst>
                <a:rect l="0" t="0" r="r" b="b"/>
                <a:pathLst>
                  <a:path w="310" h="294">
                    <a:moveTo>
                      <a:pt x="310" y="0"/>
                    </a:moveTo>
                    <a:cubicBezTo>
                      <a:pt x="309" y="0"/>
                      <a:pt x="309" y="0"/>
                      <a:pt x="308" y="0"/>
                    </a:cubicBezTo>
                    <a:cubicBezTo>
                      <a:pt x="223" y="1"/>
                      <a:pt x="151" y="31"/>
                      <a:pt x="91" y="91"/>
                    </a:cubicBezTo>
                    <a:cubicBezTo>
                      <a:pt x="34" y="148"/>
                      <a:pt x="4" y="215"/>
                      <a:pt x="0" y="294"/>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4" name="Freeform 32">
                <a:extLst>
                  <a:ext uri="{FF2B5EF4-FFF2-40B4-BE49-F238E27FC236}">
                    <a16:creationId xmlns:a16="http://schemas.microsoft.com/office/drawing/2014/main" id="{9BDD67C7-D9D7-45F9-8FC0-9DAD478661E4}"/>
                  </a:ext>
                </a:extLst>
              </p:cNvPr>
              <p:cNvSpPr>
                <a:spLocks/>
              </p:cNvSpPr>
              <p:nvPr/>
            </p:nvSpPr>
            <p:spPr bwMode="auto">
              <a:xfrm>
                <a:off x="1187451" y="4835525"/>
                <a:ext cx="1666875" cy="1036638"/>
              </a:xfrm>
              <a:custGeom>
                <a:avLst/>
                <a:gdLst>
                  <a:gd name="T0" fmla="*/ 1 w 625"/>
                  <a:gd name="T1" fmla="*/ 58 h 389"/>
                  <a:gd name="T2" fmla="*/ 0 w 625"/>
                  <a:gd name="T3" fmla="*/ 76 h 389"/>
                  <a:gd name="T4" fmla="*/ 92 w 625"/>
                  <a:gd name="T5" fmla="*/ 297 h 389"/>
                  <a:gd name="T6" fmla="*/ 313 w 625"/>
                  <a:gd name="T7" fmla="*/ 389 h 389"/>
                  <a:gd name="T8" fmla="*/ 482 w 625"/>
                  <a:gd name="T9" fmla="*/ 340 h 389"/>
                  <a:gd name="T10" fmla="*/ 534 w 625"/>
                  <a:gd name="T11" fmla="*/ 297 h 389"/>
                  <a:gd name="T12" fmla="*/ 608 w 625"/>
                  <a:gd name="T13" fmla="*/ 180 h 389"/>
                  <a:gd name="T14" fmla="*/ 625 w 625"/>
                  <a:gd name="T15" fmla="*/ 76 h 389"/>
                  <a:gd name="T16" fmla="*/ 616 w 625"/>
                  <a:gd name="T17"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5" h="389">
                    <a:moveTo>
                      <a:pt x="1" y="58"/>
                    </a:moveTo>
                    <a:cubicBezTo>
                      <a:pt x="0" y="64"/>
                      <a:pt x="0" y="70"/>
                      <a:pt x="0" y="76"/>
                    </a:cubicBezTo>
                    <a:cubicBezTo>
                      <a:pt x="0" y="162"/>
                      <a:pt x="31" y="236"/>
                      <a:pt x="92" y="297"/>
                    </a:cubicBezTo>
                    <a:cubicBezTo>
                      <a:pt x="153" y="358"/>
                      <a:pt x="226" y="389"/>
                      <a:pt x="313" y="389"/>
                    </a:cubicBezTo>
                    <a:cubicBezTo>
                      <a:pt x="376" y="389"/>
                      <a:pt x="432" y="372"/>
                      <a:pt x="482" y="340"/>
                    </a:cubicBezTo>
                    <a:cubicBezTo>
                      <a:pt x="500" y="328"/>
                      <a:pt x="517" y="314"/>
                      <a:pt x="534" y="297"/>
                    </a:cubicBezTo>
                    <a:cubicBezTo>
                      <a:pt x="568" y="262"/>
                      <a:pt x="593" y="223"/>
                      <a:pt x="608" y="180"/>
                    </a:cubicBezTo>
                    <a:cubicBezTo>
                      <a:pt x="619" y="148"/>
                      <a:pt x="625" y="113"/>
                      <a:pt x="625" y="76"/>
                    </a:cubicBezTo>
                    <a:cubicBezTo>
                      <a:pt x="625" y="50"/>
                      <a:pt x="622" y="24"/>
                      <a:pt x="616" y="0"/>
                    </a:cubicBez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5" name="Line 33">
                <a:extLst>
                  <a:ext uri="{FF2B5EF4-FFF2-40B4-BE49-F238E27FC236}">
                    <a16:creationId xmlns:a16="http://schemas.microsoft.com/office/drawing/2014/main" id="{A60DAD2A-A6E1-4E22-81E0-9894A92A696C}"/>
                  </a:ext>
                </a:extLst>
              </p:cNvPr>
              <p:cNvSpPr>
                <a:spLocks noChangeShapeType="1"/>
              </p:cNvSpPr>
              <p:nvPr/>
            </p:nvSpPr>
            <p:spPr bwMode="auto">
              <a:xfrm flipH="1">
                <a:off x="2011363" y="4205288"/>
                <a:ext cx="4763" cy="85090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6" name="Line 34">
                <a:extLst>
                  <a:ext uri="{FF2B5EF4-FFF2-40B4-BE49-F238E27FC236}">
                    <a16:creationId xmlns:a16="http://schemas.microsoft.com/office/drawing/2014/main" id="{12A9FBF9-A828-453C-84DD-7B618E7DAC13}"/>
                  </a:ext>
                </a:extLst>
              </p:cNvPr>
              <p:cNvSpPr>
                <a:spLocks noChangeShapeType="1"/>
              </p:cNvSpPr>
              <p:nvPr/>
            </p:nvSpPr>
            <p:spPr bwMode="auto">
              <a:xfrm flipH="1">
                <a:off x="2011363" y="4211638"/>
                <a:ext cx="101600" cy="8445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7" name="Line 35">
                <a:extLst>
                  <a:ext uri="{FF2B5EF4-FFF2-40B4-BE49-F238E27FC236}">
                    <a16:creationId xmlns:a16="http://schemas.microsoft.com/office/drawing/2014/main" id="{0D9BCC09-41B7-4621-BE91-C1A635736A4C}"/>
                  </a:ext>
                </a:extLst>
              </p:cNvPr>
              <p:cNvSpPr>
                <a:spLocks noChangeShapeType="1"/>
              </p:cNvSpPr>
              <p:nvPr/>
            </p:nvSpPr>
            <p:spPr bwMode="auto">
              <a:xfrm flipH="1">
                <a:off x="2011363" y="4835525"/>
                <a:ext cx="819150" cy="22066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8" name="Line 36">
                <a:extLst>
                  <a:ext uri="{FF2B5EF4-FFF2-40B4-BE49-F238E27FC236}">
                    <a16:creationId xmlns:a16="http://schemas.microsoft.com/office/drawing/2014/main" id="{B663637E-743A-4B76-93D7-BE82549F0942}"/>
                  </a:ext>
                </a:extLst>
              </p:cNvPr>
              <p:cNvSpPr>
                <a:spLocks noChangeShapeType="1"/>
              </p:cNvSpPr>
              <p:nvPr/>
            </p:nvSpPr>
            <p:spPr bwMode="auto">
              <a:xfrm>
                <a:off x="1190626" y="4989513"/>
                <a:ext cx="820738" cy="6667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grpSp>
        <p:sp>
          <p:nvSpPr>
            <p:cNvPr id="93" name="ZoneTexte 92">
              <a:extLst>
                <a:ext uri="{FF2B5EF4-FFF2-40B4-BE49-F238E27FC236}">
                  <a16:creationId xmlns:a16="http://schemas.microsoft.com/office/drawing/2014/main" id="{C02FF780-74EC-4E22-BBE5-06CF4994E1E9}"/>
                </a:ext>
              </a:extLst>
            </p:cNvPr>
            <p:cNvSpPr txBox="1"/>
            <p:nvPr/>
          </p:nvSpPr>
          <p:spPr>
            <a:xfrm>
              <a:off x="1591755" y="4503565"/>
              <a:ext cx="449162" cy="276999"/>
            </a:xfrm>
            <a:prstGeom prst="rect">
              <a:avLst/>
            </a:prstGeom>
            <a:noFill/>
          </p:spPr>
          <p:txBody>
            <a:bodyPr wrap="none" rtlCol="0">
              <a:spAutoFit/>
            </a:bodyPr>
            <a:lstStyle/>
            <a:p>
              <a:pPr algn="ctr"/>
              <a:r>
                <a:rPr lang="fr-FR" sz="1200" b="1" dirty="0"/>
                <a:t>2 %</a:t>
              </a:r>
            </a:p>
          </p:txBody>
        </p:sp>
        <p:sp>
          <p:nvSpPr>
            <p:cNvPr id="94" name="ZoneTexte 93">
              <a:extLst>
                <a:ext uri="{FF2B5EF4-FFF2-40B4-BE49-F238E27FC236}">
                  <a16:creationId xmlns:a16="http://schemas.microsoft.com/office/drawing/2014/main" id="{A80E3E4E-413A-4B7E-BEC2-D7838F1FDDF2}"/>
                </a:ext>
              </a:extLst>
            </p:cNvPr>
            <p:cNvSpPr txBox="1"/>
            <p:nvPr/>
          </p:nvSpPr>
          <p:spPr>
            <a:xfrm>
              <a:off x="1083062" y="5161669"/>
              <a:ext cx="534122" cy="276999"/>
            </a:xfrm>
            <a:prstGeom prst="rect">
              <a:avLst/>
            </a:prstGeom>
            <a:noFill/>
          </p:spPr>
          <p:txBody>
            <a:bodyPr wrap="none" rtlCol="0">
              <a:spAutoFit/>
            </a:bodyPr>
            <a:lstStyle/>
            <a:p>
              <a:pPr algn="ctr"/>
              <a:r>
                <a:rPr lang="fr-FR" sz="1200" b="1" dirty="0">
                  <a:solidFill>
                    <a:schemeClr val="bg1"/>
                  </a:solidFill>
                </a:rPr>
                <a:t>24 %</a:t>
              </a:r>
            </a:p>
          </p:txBody>
        </p:sp>
        <p:sp>
          <p:nvSpPr>
            <p:cNvPr id="95" name="ZoneTexte 94">
              <a:extLst>
                <a:ext uri="{FF2B5EF4-FFF2-40B4-BE49-F238E27FC236}">
                  <a16:creationId xmlns:a16="http://schemas.microsoft.com/office/drawing/2014/main" id="{B61508A6-5791-4FC5-951A-CF9C6057D1CD}"/>
                </a:ext>
              </a:extLst>
            </p:cNvPr>
            <p:cNvSpPr txBox="1"/>
            <p:nvPr/>
          </p:nvSpPr>
          <p:spPr>
            <a:xfrm>
              <a:off x="1548458" y="5847424"/>
              <a:ext cx="534122" cy="276999"/>
            </a:xfrm>
            <a:prstGeom prst="rect">
              <a:avLst/>
            </a:prstGeom>
            <a:noFill/>
          </p:spPr>
          <p:txBody>
            <a:bodyPr wrap="none" rtlCol="0">
              <a:spAutoFit/>
            </a:bodyPr>
            <a:lstStyle/>
            <a:p>
              <a:pPr algn="ctr"/>
              <a:r>
                <a:rPr lang="fr-FR" sz="1200" b="1" dirty="0">
                  <a:solidFill>
                    <a:schemeClr val="bg1"/>
                  </a:solidFill>
                </a:rPr>
                <a:t>55 %</a:t>
              </a:r>
            </a:p>
          </p:txBody>
        </p:sp>
        <p:sp>
          <p:nvSpPr>
            <p:cNvPr id="96" name="ZoneTexte 95">
              <a:extLst>
                <a:ext uri="{FF2B5EF4-FFF2-40B4-BE49-F238E27FC236}">
                  <a16:creationId xmlns:a16="http://schemas.microsoft.com/office/drawing/2014/main" id="{5563FB0A-4205-4C9B-B4B9-AFAC1BFC3FE5}"/>
                </a:ext>
              </a:extLst>
            </p:cNvPr>
            <p:cNvSpPr txBox="1"/>
            <p:nvPr/>
          </p:nvSpPr>
          <p:spPr>
            <a:xfrm>
              <a:off x="1826796" y="5040687"/>
              <a:ext cx="534122" cy="276999"/>
            </a:xfrm>
            <a:prstGeom prst="rect">
              <a:avLst/>
            </a:prstGeom>
            <a:noFill/>
          </p:spPr>
          <p:txBody>
            <a:bodyPr wrap="none" rtlCol="0">
              <a:spAutoFit/>
            </a:bodyPr>
            <a:lstStyle/>
            <a:p>
              <a:pPr algn="ctr"/>
              <a:r>
                <a:rPr lang="fr-FR" sz="1200" b="1" dirty="0">
                  <a:solidFill>
                    <a:schemeClr val="bg1"/>
                  </a:solidFill>
                </a:rPr>
                <a:t>19 %</a:t>
              </a:r>
            </a:p>
          </p:txBody>
        </p:sp>
      </p:grpSp>
      <p:sp>
        <p:nvSpPr>
          <p:cNvPr id="114" name="ZoneTexte 113">
            <a:extLst>
              <a:ext uri="{FF2B5EF4-FFF2-40B4-BE49-F238E27FC236}">
                <a16:creationId xmlns:a16="http://schemas.microsoft.com/office/drawing/2014/main" id="{72FB6B2B-6C22-483A-9392-3F8CF397B4C7}"/>
              </a:ext>
            </a:extLst>
          </p:cNvPr>
          <p:cNvSpPr txBox="1"/>
          <p:nvPr/>
        </p:nvSpPr>
        <p:spPr>
          <a:xfrm>
            <a:off x="3169654" y="5833983"/>
            <a:ext cx="3880289" cy="523220"/>
          </a:xfrm>
          <a:prstGeom prst="rect">
            <a:avLst/>
          </a:prstGeom>
          <a:noFill/>
        </p:spPr>
        <p:txBody>
          <a:bodyPr wrap="square" rtlCol="0">
            <a:spAutoFit/>
          </a:bodyPr>
          <a:lstStyle/>
          <a:p>
            <a:pPr algn="ctr"/>
            <a:r>
              <a:rPr lang="fr-FR" sz="1400" b="1" dirty="0"/>
              <a:t>CV (c/ml) selon la fréquence du monitoring de CV chez les contrôleurs</a:t>
            </a:r>
          </a:p>
        </p:txBody>
      </p:sp>
      <p:grpSp>
        <p:nvGrpSpPr>
          <p:cNvPr id="6" name="Groupe 5">
            <a:extLst>
              <a:ext uri="{FF2B5EF4-FFF2-40B4-BE49-F238E27FC236}">
                <a16:creationId xmlns:a16="http://schemas.microsoft.com/office/drawing/2014/main" id="{92FB1DD6-31ED-4A6B-AC29-D572E082C2AA}"/>
              </a:ext>
            </a:extLst>
          </p:cNvPr>
          <p:cNvGrpSpPr/>
          <p:nvPr/>
        </p:nvGrpSpPr>
        <p:grpSpPr>
          <a:xfrm>
            <a:off x="3508208" y="2073954"/>
            <a:ext cx="4449982" cy="3667492"/>
            <a:chOff x="3508208" y="2073954"/>
            <a:chExt cx="4449982" cy="3667492"/>
          </a:xfrm>
        </p:grpSpPr>
        <p:sp>
          <p:nvSpPr>
            <p:cNvPr id="7" name="Freeform 5">
              <a:extLst>
                <a:ext uri="{FF2B5EF4-FFF2-40B4-BE49-F238E27FC236}">
                  <a16:creationId xmlns:a16="http://schemas.microsoft.com/office/drawing/2014/main" id="{DE246BC0-C5AD-4574-B659-C5DD6761B534}"/>
                </a:ext>
              </a:extLst>
            </p:cNvPr>
            <p:cNvSpPr>
              <a:spLocks/>
            </p:cNvSpPr>
            <p:nvPr/>
          </p:nvSpPr>
          <p:spPr bwMode="auto">
            <a:xfrm>
              <a:off x="6376405" y="2863309"/>
              <a:ext cx="143437" cy="144000"/>
            </a:xfrm>
            <a:custGeom>
              <a:avLst/>
              <a:gdLst>
                <a:gd name="T0" fmla="*/ 45 w 45"/>
                <a:gd name="T1" fmla="*/ 45 h 45"/>
                <a:gd name="T2" fmla="*/ 45 w 45"/>
                <a:gd name="T3" fmla="*/ 0 h 45"/>
                <a:gd name="T4" fmla="*/ 0 w 45"/>
                <a:gd name="T5" fmla="*/ 0 h 45"/>
                <a:gd name="T6" fmla="*/ 0 w 45"/>
                <a:gd name="T7" fmla="*/ 45 h 45"/>
                <a:gd name="T8" fmla="*/ 45 w 45"/>
                <a:gd name="T9" fmla="*/ 45 h 45"/>
                <a:gd name="T10" fmla="*/ 45 w 45"/>
                <a:gd name="T11" fmla="*/ 45 h 45"/>
              </a:gdLst>
              <a:ahLst/>
              <a:cxnLst>
                <a:cxn ang="0">
                  <a:pos x="T0" y="T1"/>
                </a:cxn>
                <a:cxn ang="0">
                  <a:pos x="T2" y="T3"/>
                </a:cxn>
                <a:cxn ang="0">
                  <a:pos x="T4" y="T5"/>
                </a:cxn>
                <a:cxn ang="0">
                  <a:pos x="T6" y="T7"/>
                </a:cxn>
                <a:cxn ang="0">
                  <a:pos x="T8" y="T9"/>
                </a:cxn>
                <a:cxn ang="0">
                  <a:pos x="T10" y="T11"/>
                </a:cxn>
              </a:cxnLst>
              <a:rect l="0" t="0" r="r" b="b"/>
              <a:pathLst>
                <a:path w="45" h="45">
                  <a:moveTo>
                    <a:pt x="45" y="45"/>
                  </a:moveTo>
                  <a:lnTo>
                    <a:pt x="45" y="0"/>
                  </a:lnTo>
                  <a:lnTo>
                    <a:pt x="0" y="0"/>
                  </a:lnTo>
                  <a:lnTo>
                    <a:pt x="0" y="45"/>
                  </a:lnTo>
                  <a:lnTo>
                    <a:pt x="45" y="45"/>
                  </a:lnTo>
                  <a:lnTo>
                    <a:pt x="45" y="45"/>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8" name="Freeform 6">
              <a:extLst>
                <a:ext uri="{FF2B5EF4-FFF2-40B4-BE49-F238E27FC236}">
                  <a16:creationId xmlns:a16="http://schemas.microsoft.com/office/drawing/2014/main" id="{D11F21D7-CB49-4638-AB90-01F397F1FB48}"/>
                </a:ext>
              </a:extLst>
            </p:cNvPr>
            <p:cNvSpPr>
              <a:spLocks/>
            </p:cNvSpPr>
            <p:nvPr/>
          </p:nvSpPr>
          <p:spPr bwMode="auto">
            <a:xfrm>
              <a:off x="6376405" y="2588671"/>
              <a:ext cx="143437" cy="144000"/>
            </a:xfrm>
            <a:custGeom>
              <a:avLst/>
              <a:gdLst>
                <a:gd name="T0" fmla="*/ 45 w 45"/>
                <a:gd name="T1" fmla="*/ 45 h 45"/>
                <a:gd name="T2" fmla="*/ 45 w 45"/>
                <a:gd name="T3" fmla="*/ 0 h 45"/>
                <a:gd name="T4" fmla="*/ 0 w 45"/>
                <a:gd name="T5" fmla="*/ 0 h 45"/>
                <a:gd name="T6" fmla="*/ 0 w 45"/>
                <a:gd name="T7" fmla="*/ 45 h 45"/>
                <a:gd name="T8" fmla="*/ 45 w 45"/>
                <a:gd name="T9" fmla="*/ 45 h 45"/>
                <a:gd name="T10" fmla="*/ 45 w 45"/>
                <a:gd name="T11" fmla="*/ 45 h 45"/>
              </a:gdLst>
              <a:ahLst/>
              <a:cxnLst>
                <a:cxn ang="0">
                  <a:pos x="T0" y="T1"/>
                </a:cxn>
                <a:cxn ang="0">
                  <a:pos x="T2" y="T3"/>
                </a:cxn>
                <a:cxn ang="0">
                  <a:pos x="T4" y="T5"/>
                </a:cxn>
                <a:cxn ang="0">
                  <a:pos x="T6" y="T7"/>
                </a:cxn>
                <a:cxn ang="0">
                  <a:pos x="T8" y="T9"/>
                </a:cxn>
                <a:cxn ang="0">
                  <a:pos x="T10" y="T11"/>
                </a:cxn>
              </a:cxnLst>
              <a:rect l="0" t="0" r="r" b="b"/>
              <a:pathLst>
                <a:path w="45" h="45">
                  <a:moveTo>
                    <a:pt x="45" y="45"/>
                  </a:moveTo>
                  <a:lnTo>
                    <a:pt x="45" y="0"/>
                  </a:lnTo>
                  <a:lnTo>
                    <a:pt x="0" y="0"/>
                  </a:lnTo>
                  <a:lnTo>
                    <a:pt x="0" y="45"/>
                  </a:lnTo>
                  <a:lnTo>
                    <a:pt x="45" y="45"/>
                  </a:lnTo>
                  <a:lnTo>
                    <a:pt x="45" y="45"/>
                  </a:lnTo>
                  <a:close/>
                </a:path>
              </a:pathLst>
            </a:cu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9" name="Freeform 7">
              <a:extLst>
                <a:ext uri="{FF2B5EF4-FFF2-40B4-BE49-F238E27FC236}">
                  <a16:creationId xmlns:a16="http://schemas.microsoft.com/office/drawing/2014/main" id="{C61136C7-8185-4CC3-AAA4-E5E2C624752E}"/>
                </a:ext>
              </a:extLst>
            </p:cNvPr>
            <p:cNvSpPr>
              <a:spLocks/>
            </p:cNvSpPr>
            <p:nvPr/>
          </p:nvSpPr>
          <p:spPr bwMode="auto">
            <a:xfrm>
              <a:off x="6376405" y="3414170"/>
              <a:ext cx="143437" cy="144000"/>
            </a:xfrm>
            <a:custGeom>
              <a:avLst/>
              <a:gdLst>
                <a:gd name="T0" fmla="*/ 45 w 45"/>
                <a:gd name="T1" fmla="*/ 46 h 46"/>
                <a:gd name="T2" fmla="*/ 45 w 45"/>
                <a:gd name="T3" fmla="*/ 0 h 46"/>
                <a:gd name="T4" fmla="*/ 0 w 45"/>
                <a:gd name="T5" fmla="*/ 0 h 46"/>
                <a:gd name="T6" fmla="*/ 0 w 45"/>
                <a:gd name="T7" fmla="*/ 46 h 46"/>
                <a:gd name="T8" fmla="*/ 45 w 45"/>
                <a:gd name="T9" fmla="*/ 46 h 46"/>
                <a:gd name="T10" fmla="*/ 45 w 45"/>
                <a:gd name="T11" fmla="*/ 46 h 46"/>
              </a:gdLst>
              <a:ahLst/>
              <a:cxnLst>
                <a:cxn ang="0">
                  <a:pos x="T0" y="T1"/>
                </a:cxn>
                <a:cxn ang="0">
                  <a:pos x="T2" y="T3"/>
                </a:cxn>
                <a:cxn ang="0">
                  <a:pos x="T4" y="T5"/>
                </a:cxn>
                <a:cxn ang="0">
                  <a:pos x="T6" y="T7"/>
                </a:cxn>
                <a:cxn ang="0">
                  <a:pos x="T8" y="T9"/>
                </a:cxn>
                <a:cxn ang="0">
                  <a:pos x="T10" y="T11"/>
                </a:cxn>
              </a:cxnLst>
              <a:rect l="0" t="0" r="r" b="b"/>
              <a:pathLst>
                <a:path w="45" h="46">
                  <a:moveTo>
                    <a:pt x="45" y="46"/>
                  </a:moveTo>
                  <a:lnTo>
                    <a:pt x="45" y="0"/>
                  </a:lnTo>
                  <a:lnTo>
                    <a:pt x="0" y="0"/>
                  </a:lnTo>
                  <a:lnTo>
                    <a:pt x="0" y="46"/>
                  </a:lnTo>
                  <a:lnTo>
                    <a:pt x="45" y="46"/>
                  </a:lnTo>
                  <a:lnTo>
                    <a:pt x="45" y="46"/>
                  </a:lnTo>
                  <a:close/>
                </a:path>
              </a:pathLst>
            </a:custGeom>
            <a:solidFill>
              <a:srgbClr val="84E7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0" name="Freeform 8">
              <a:extLst>
                <a:ext uri="{FF2B5EF4-FFF2-40B4-BE49-F238E27FC236}">
                  <a16:creationId xmlns:a16="http://schemas.microsoft.com/office/drawing/2014/main" id="{136CA2D4-3B5E-4158-A02B-B78B228BF681}"/>
                </a:ext>
              </a:extLst>
            </p:cNvPr>
            <p:cNvSpPr>
              <a:spLocks/>
            </p:cNvSpPr>
            <p:nvPr/>
          </p:nvSpPr>
          <p:spPr bwMode="auto">
            <a:xfrm>
              <a:off x="6376405" y="3691984"/>
              <a:ext cx="143437" cy="144000"/>
            </a:xfrm>
            <a:custGeom>
              <a:avLst/>
              <a:gdLst>
                <a:gd name="T0" fmla="*/ 45 w 45"/>
                <a:gd name="T1" fmla="*/ 45 h 45"/>
                <a:gd name="T2" fmla="*/ 45 w 45"/>
                <a:gd name="T3" fmla="*/ 0 h 45"/>
                <a:gd name="T4" fmla="*/ 0 w 45"/>
                <a:gd name="T5" fmla="*/ 0 h 45"/>
                <a:gd name="T6" fmla="*/ 0 w 45"/>
                <a:gd name="T7" fmla="*/ 45 h 45"/>
                <a:gd name="T8" fmla="*/ 45 w 45"/>
                <a:gd name="T9" fmla="*/ 45 h 45"/>
                <a:gd name="T10" fmla="*/ 45 w 45"/>
                <a:gd name="T11" fmla="*/ 45 h 45"/>
              </a:gdLst>
              <a:ahLst/>
              <a:cxnLst>
                <a:cxn ang="0">
                  <a:pos x="T0" y="T1"/>
                </a:cxn>
                <a:cxn ang="0">
                  <a:pos x="T2" y="T3"/>
                </a:cxn>
                <a:cxn ang="0">
                  <a:pos x="T4" y="T5"/>
                </a:cxn>
                <a:cxn ang="0">
                  <a:pos x="T6" y="T7"/>
                </a:cxn>
                <a:cxn ang="0">
                  <a:pos x="T8" y="T9"/>
                </a:cxn>
                <a:cxn ang="0">
                  <a:pos x="T10" y="T11"/>
                </a:cxn>
              </a:cxnLst>
              <a:rect l="0" t="0" r="r" b="b"/>
              <a:pathLst>
                <a:path w="45" h="45">
                  <a:moveTo>
                    <a:pt x="45" y="45"/>
                  </a:moveTo>
                  <a:lnTo>
                    <a:pt x="45" y="0"/>
                  </a:lnTo>
                  <a:lnTo>
                    <a:pt x="0" y="0"/>
                  </a:lnTo>
                  <a:lnTo>
                    <a:pt x="0" y="45"/>
                  </a:lnTo>
                  <a:lnTo>
                    <a:pt x="45" y="45"/>
                  </a:lnTo>
                  <a:lnTo>
                    <a:pt x="45" y="45"/>
                  </a:lnTo>
                  <a:close/>
                </a:path>
              </a:pathLst>
            </a:custGeom>
            <a:solidFill>
              <a:srgbClr val="FFC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11" name="Freeform 9">
              <a:extLst>
                <a:ext uri="{FF2B5EF4-FFF2-40B4-BE49-F238E27FC236}">
                  <a16:creationId xmlns:a16="http://schemas.microsoft.com/office/drawing/2014/main" id="{3DCD2CA3-89BC-46ED-9915-835A137C1A8E}"/>
                </a:ext>
              </a:extLst>
            </p:cNvPr>
            <p:cNvSpPr>
              <a:spLocks/>
            </p:cNvSpPr>
            <p:nvPr/>
          </p:nvSpPr>
          <p:spPr bwMode="auto">
            <a:xfrm>
              <a:off x="6376405" y="3139533"/>
              <a:ext cx="143437" cy="144000"/>
            </a:xfrm>
            <a:custGeom>
              <a:avLst/>
              <a:gdLst>
                <a:gd name="T0" fmla="*/ 45 w 45"/>
                <a:gd name="T1" fmla="*/ 46 h 46"/>
                <a:gd name="T2" fmla="*/ 45 w 45"/>
                <a:gd name="T3" fmla="*/ 0 h 46"/>
                <a:gd name="T4" fmla="*/ 0 w 45"/>
                <a:gd name="T5" fmla="*/ 0 h 46"/>
                <a:gd name="T6" fmla="*/ 0 w 45"/>
                <a:gd name="T7" fmla="*/ 46 h 46"/>
                <a:gd name="T8" fmla="*/ 45 w 45"/>
                <a:gd name="T9" fmla="*/ 46 h 46"/>
                <a:gd name="T10" fmla="*/ 45 w 45"/>
                <a:gd name="T11" fmla="*/ 46 h 46"/>
              </a:gdLst>
              <a:ahLst/>
              <a:cxnLst>
                <a:cxn ang="0">
                  <a:pos x="T0" y="T1"/>
                </a:cxn>
                <a:cxn ang="0">
                  <a:pos x="T2" y="T3"/>
                </a:cxn>
                <a:cxn ang="0">
                  <a:pos x="T4" y="T5"/>
                </a:cxn>
                <a:cxn ang="0">
                  <a:pos x="T6" y="T7"/>
                </a:cxn>
                <a:cxn ang="0">
                  <a:pos x="T8" y="T9"/>
                </a:cxn>
                <a:cxn ang="0">
                  <a:pos x="T10" y="T11"/>
                </a:cxn>
              </a:cxnLst>
              <a:rect l="0" t="0" r="r" b="b"/>
              <a:pathLst>
                <a:path w="45" h="46">
                  <a:moveTo>
                    <a:pt x="45" y="46"/>
                  </a:moveTo>
                  <a:lnTo>
                    <a:pt x="45" y="0"/>
                  </a:lnTo>
                  <a:lnTo>
                    <a:pt x="0" y="0"/>
                  </a:lnTo>
                  <a:lnTo>
                    <a:pt x="0" y="46"/>
                  </a:lnTo>
                  <a:lnTo>
                    <a:pt x="45" y="46"/>
                  </a:lnTo>
                  <a:lnTo>
                    <a:pt x="45" y="46"/>
                  </a:ln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39" name="Freeform 37">
              <a:extLst>
                <a:ext uri="{FF2B5EF4-FFF2-40B4-BE49-F238E27FC236}">
                  <a16:creationId xmlns:a16="http://schemas.microsoft.com/office/drawing/2014/main" id="{C9AB6B1C-0A2A-4BB1-A795-4BAC95392A58}"/>
                </a:ext>
              </a:extLst>
            </p:cNvPr>
            <p:cNvSpPr>
              <a:spLocks/>
            </p:cNvSpPr>
            <p:nvPr/>
          </p:nvSpPr>
          <p:spPr bwMode="auto">
            <a:xfrm>
              <a:off x="3977692" y="2529934"/>
              <a:ext cx="2470150" cy="2897188"/>
            </a:xfrm>
            <a:custGeom>
              <a:avLst/>
              <a:gdLst>
                <a:gd name="T0" fmla="*/ 1556 w 1556"/>
                <a:gd name="T1" fmla="*/ 1825 h 1825"/>
                <a:gd name="T2" fmla="*/ 0 w 1556"/>
                <a:gd name="T3" fmla="*/ 1825 h 1825"/>
                <a:gd name="T4" fmla="*/ 0 w 1556"/>
                <a:gd name="T5" fmla="*/ 0 h 1825"/>
              </a:gdLst>
              <a:ahLst/>
              <a:cxnLst>
                <a:cxn ang="0">
                  <a:pos x="T0" y="T1"/>
                </a:cxn>
                <a:cxn ang="0">
                  <a:pos x="T2" y="T3"/>
                </a:cxn>
                <a:cxn ang="0">
                  <a:pos x="T4" y="T5"/>
                </a:cxn>
              </a:cxnLst>
              <a:rect l="0" t="0" r="r" b="b"/>
              <a:pathLst>
                <a:path w="1556" h="1825">
                  <a:moveTo>
                    <a:pt x="1556" y="1825"/>
                  </a:moveTo>
                  <a:lnTo>
                    <a:pt x="0" y="1825"/>
                  </a:lnTo>
                  <a:lnTo>
                    <a:pt x="0"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0" name="Line 38">
              <a:extLst>
                <a:ext uri="{FF2B5EF4-FFF2-40B4-BE49-F238E27FC236}">
                  <a16:creationId xmlns:a16="http://schemas.microsoft.com/office/drawing/2014/main" id="{CB4515F7-08A8-415C-AAE6-C5309A19C391}"/>
                </a:ext>
              </a:extLst>
            </p:cNvPr>
            <p:cNvSpPr>
              <a:spLocks noChangeShapeType="1"/>
            </p:cNvSpPr>
            <p:nvPr/>
          </p:nvSpPr>
          <p:spPr bwMode="auto">
            <a:xfrm>
              <a:off x="3871330" y="3126834"/>
              <a:ext cx="10636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1" name="Line 39">
              <a:extLst>
                <a:ext uri="{FF2B5EF4-FFF2-40B4-BE49-F238E27FC236}">
                  <a16:creationId xmlns:a16="http://schemas.microsoft.com/office/drawing/2014/main" id="{0C5191E6-2C1C-4CBD-80F5-60EA590E7717}"/>
                </a:ext>
              </a:extLst>
            </p:cNvPr>
            <p:cNvSpPr>
              <a:spLocks noChangeShapeType="1"/>
            </p:cNvSpPr>
            <p:nvPr/>
          </p:nvSpPr>
          <p:spPr bwMode="auto">
            <a:xfrm>
              <a:off x="3871330" y="3703096"/>
              <a:ext cx="10636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2" name="Line 40">
              <a:extLst>
                <a:ext uri="{FF2B5EF4-FFF2-40B4-BE49-F238E27FC236}">
                  <a16:creationId xmlns:a16="http://schemas.microsoft.com/office/drawing/2014/main" id="{2EDB410C-3500-4FCF-B985-694164484F86}"/>
                </a:ext>
              </a:extLst>
            </p:cNvPr>
            <p:cNvSpPr>
              <a:spLocks noChangeShapeType="1"/>
            </p:cNvSpPr>
            <p:nvPr/>
          </p:nvSpPr>
          <p:spPr bwMode="auto">
            <a:xfrm>
              <a:off x="3871330" y="4277771"/>
              <a:ext cx="10636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3" name="Line 41">
              <a:extLst>
                <a:ext uri="{FF2B5EF4-FFF2-40B4-BE49-F238E27FC236}">
                  <a16:creationId xmlns:a16="http://schemas.microsoft.com/office/drawing/2014/main" id="{11210F18-2066-4349-8508-92DCC4E48675}"/>
                </a:ext>
              </a:extLst>
            </p:cNvPr>
            <p:cNvSpPr>
              <a:spLocks noChangeShapeType="1"/>
            </p:cNvSpPr>
            <p:nvPr/>
          </p:nvSpPr>
          <p:spPr bwMode="auto">
            <a:xfrm>
              <a:off x="3871330" y="4854034"/>
              <a:ext cx="10636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4" name="Line 42">
              <a:extLst>
                <a:ext uri="{FF2B5EF4-FFF2-40B4-BE49-F238E27FC236}">
                  <a16:creationId xmlns:a16="http://schemas.microsoft.com/office/drawing/2014/main" id="{B2B87378-BB80-48AE-8F47-618D1AEAEE18}"/>
                </a:ext>
              </a:extLst>
            </p:cNvPr>
            <p:cNvSpPr>
              <a:spLocks noChangeShapeType="1"/>
            </p:cNvSpPr>
            <p:nvPr/>
          </p:nvSpPr>
          <p:spPr bwMode="auto">
            <a:xfrm>
              <a:off x="3871330" y="5427121"/>
              <a:ext cx="10636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5" name="Line 43">
              <a:extLst>
                <a:ext uri="{FF2B5EF4-FFF2-40B4-BE49-F238E27FC236}">
                  <a16:creationId xmlns:a16="http://schemas.microsoft.com/office/drawing/2014/main" id="{7832AF8A-D281-46CC-A9EF-DACA58596A70}"/>
                </a:ext>
              </a:extLst>
            </p:cNvPr>
            <p:cNvSpPr>
              <a:spLocks noChangeShapeType="1"/>
            </p:cNvSpPr>
            <p:nvPr/>
          </p:nvSpPr>
          <p:spPr bwMode="auto">
            <a:xfrm>
              <a:off x="3871330" y="2550571"/>
              <a:ext cx="106363"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6" name="Freeform 44">
              <a:extLst>
                <a:ext uri="{FF2B5EF4-FFF2-40B4-BE49-F238E27FC236}">
                  <a16:creationId xmlns:a16="http://schemas.microsoft.com/office/drawing/2014/main" id="{86368B3B-9CE4-4548-ACE8-409B06E4BB7C}"/>
                </a:ext>
              </a:extLst>
            </p:cNvPr>
            <p:cNvSpPr>
              <a:spLocks/>
            </p:cNvSpPr>
            <p:nvPr/>
          </p:nvSpPr>
          <p:spPr bwMode="auto">
            <a:xfrm>
              <a:off x="4190417" y="2550571"/>
              <a:ext cx="820738" cy="320675"/>
            </a:xfrm>
            <a:custGeom>
              <a:avLst/>
              <a:gdLst>
                <a:gd name="T0" fmla="*/ 517 w 517"/>
                <a:gd name="T1" fmla="*/ 202 h 202"/>
                <a:gd name="T2" fmla="*/ 517 w 517"/>
                <a:gd name="T3" fmla="*/ 0 h 202"/>
                <a:gd name="T4" fmla="*/ 0 w 517"/>
                <a:gd name="T5" fmla="*/ 0 h 202"/>
                <a:gd name="T6" fmla="*/ 0 w 517"/>
                <a:gd name="T7" fmla="*/ 202 h 202"/>
                <a:gd name="T8" fmla="*/ 517 w 517"/>
                <a:gd name="T9" fmla="*/ 202 h 202"/>
                <a:gd name="T10" fmla="*/ 517 w 517"/>
                <a:gd name="T11" fmla="*/ 202 h 202"/>
              </a:gdLst>
              <a:ahLst/>
              <a:cxnLst>
                <a:cxn ang="0">
                  <a:pos x="T0" y="T1"/>
                </a:cxn>
                <a:cxn ang="0">
                  <a:pos x="T2" y="T3"/>
                </a:cxn>
                <a:cxn ang="0">
                  <a:pos x="T4" y="T5"/>
                </a:cxn>
                <a:cxn ang="0">
                  <a:pos x="T6" y="T7"/>
                </a:cxn>
                <a:cxn ang="0">
                  <a:pos x="T8" y="T9"/>
                </a:cxn>
                <a:cxn ang="0">
                  <a:pos x="T10" y="T11"/>
                </a:cxn>
              </a:cxnLst>
              <a:rect l="0" t="0" r="r" b="b"/>
              <a:pathLst>
                <a:path w="517" h="202">
                  <a:moveTo>
                    <a:pt x="517" y="202"/>
                  </a:moveTo>
                  <a:lnTo>
                    <a:pt x="517" y="0"/>
                  </a:lnTo>
                  <a:lnTo>
                    <a:pt x="0" y="0"/>
                  </a:lnTo>
                  <a:lnTo>
                    <a:pt x="0" y="202"/>
                  </a:lnTo>
                  <a:lnTo>
                    <a:pt x="517" y="202"/>
                  </a:lnTo>
                  <a:lnTo>
                    <a:pt x="517" y="202"/>
                  </a:lnTo>
                  <a:close/>
                </a:path>
              </a:pathLst>
            </a:cu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47" name="Freeform 45">
              <a:extLst>
                <a:ext uri="{FF2B5EF4-FFF2-40B4-BE49-F238E27FC236}">
                  <a16:creationId xmlns:a16="http://schemas.microsoft.com/office/drawing/2014/main" id="{8A769604-8355-45B2-B77E-ED5F66345960}"/>
                </a:ext>
              </a:extLst>
            </p:cNvPr>
            <p:cNvSpPr>
              <a:spLocks/>
            </p:cNvSpPr>
            <p:nvPr/>
          </p:nvSpPr>
          <p:spPr bwMode="auto">
            <a:xfrm>
              <a:off x="4190417" y="3499896"/>
              <a:ext cx="820738" cy="336550"/>
            </a:xfrm>
            <a:custGeom>
              <a:avLst/>
              <a:gdLst>
                <a:gd name="T0" fmla="*/ 517 w 517"/>
                <a:gd name="T1" fmla="*/ 212 h 212"/>
                <a:gd name="T2" fmla="*/ 517 w 517"/>
                <a:gd name="T3" fmla="*/ 0 h 212"/>
                <a:gd name="T4" fmla="*/ 0 w 517"/>
                <a:gd name="T5" fmla="*/ 0 h 212"/>
                <a:gd name="T6" fmla="*/ 0 w 517"/>
                <a:gd name="T7" fmla="*/ 212 h 212"/>
                <a:gd name="T8" fmla="*/ 517 w 517"/>
                <a:gd name="T9" fmla="*/ 212 h 212"/>
                <a:gd name="T10" fmla="*/ 517 w 517"/>
                <a:gd name="T11" fmla="*/ 212 h 212"/>
              </a:gdLst>
              <a:ahLst/>
              <a:cxnLst>
                <a:cxn ang="0">
                  <a:pos x="T0" y="T1"/>
                </a:cxn>
                <a:cxn ang="0">
                  <a:pos x="T2" y="T3"/>
                </a:cxn>
                <a:cxn ang="0">
                  <a:pos x="T4" y="T5"/>
                </a:cxn>
                <a:cxn ang="0">
                  <a:pos x="T6" y="T7"/>
                </a:cxn>
                <a:cxn ang="0">
                  <a:pos x="T8" y="T9"/>
                </a:cxn>
                <a:cxn ang="0">
                  <a:pos x="T10" y="T11"/>
                </a:cxn>
              </a:cxnLst>
              <a:rect l="0" t="0" r="r" b="b"/>
              <a:pathLst>
                <a:path w="517" h="212">
                  <a:moveTo>
                    <a:pt x="517" y="212"/>
                  </a:moveTo>
                  <a:lnTo>
                    <a:pt x="517" y="0"/>
                  </a:lnTo>
                  <a:lnTo>
                    <a:pt x="0" y="0"/>
                  </a:lnTo>
                  <a:lnTo>
                    <a:pt x="0" y="212"/>
                  </a:lnTo>
                  <a:lnTo>
                    <a:pt x="517" y="212"/>
                  </a:lnTo>
                  <a:lnTo>
                    <a:pt x="517" y="212"/>
                  </a:ln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48" name="Freeform 46">
              <a:extLst>
                <a:ext uri="{FF2B5EF4-FFF2-40B4-BE49-F238E27FC236}">
                  <a16:creationId xmlns:a16="http://schemas.microsoft.com/office/drawing/2014/main" id="{67BC9D85-E877-40EE-BBF9-D72188292EFA}"/>
                </a:ext>
              </a:extLst>
            </p:cNvPr>
            <p:cNvSpPr>
              <a:spLocks/>
            </p:cNvSpPr>
            <p:nvPr/>
          </p:nvSpPr>
          <p:spPr bwMode="auto">
            <a:xfrm>
              <a:off x="4190417" y="2871246"/>
              <a:ext cx="820738" cy="628650"/>
            </a:xfrm>
            <a:custGeom>
              <a:avLst/>
              <a:gdLst>
                <a:gd name="T0" fmla="*/ 517 w 517"/>
                <a:gd name="T1" fmla="*/ 396 h 396"/>
                <a:gd name="T2" fmla="*/ 517 w 517"/>
                <a:gd name="T3" fmla="*/ 0 h 396"/>
                <a:gd name="T4" fmla="*/ 0 w 517"/>
                <a:gd name="T5" fmla="*/ 0 h 396"/>
                <a:gd name="T6" fmla="*/ 0 w 517"/>
                <a:gd name="T7" fmla="*/ 396 h 396"/>
                <a:gd name="T8" fmla="*/ 517 w 517"/>
                <a:gd name="T9" fmla="*/ 396 h 396"/>
                <a:gd name="T10" fmla="*/ 517 w 517"/>
                <a:gd name="T11" fmla="*/ 396 h 396"/>
              </a:gdLst>
              <a:ahLst/>
              <a:cxnLst>
                <a:cxn ang="0">
                  <a:pos x="T0" y="T1"/>
                </a:cxn>
                <a:cxn ang="0">
                  <a:pos x="T2" y="T3"/>
                </a:cxn>
                <a:cxn ang="0">
                  <a:pos x="T4" y="T5"/>
                </a:cxn>
                <a:cxn ang="0">
                  <a:pos x="T6" y="T7"/>
                </a:cxn>
                <a:cxn ang="0">
                  <a:pos x="T8" y="T9"/>
                </a:cxn>
                <a:cxn ang="0">
                  <a:pos x="T10" y="T11"/>
                </a:cxn>
              </a:cxnLst>
              <a:rect l="0" t="0" r="r" b="b"/>
              <a:pathLst>
                <a:path w="517" h="396">
                  <a:moveTo>
                    <a:pt x="517" y="396"/>
                  </a:moveTo>
                  <a:lnTo>
                    <a:pt x="517" y="0"/>
                  </a:lnTo>
                  <a:lnTo>
                    <a:pt x="0" y="0"/>
                  </a:lnTo>
                  <a:lnTo>
                    <a:pt x="0" y="396"/>
                  </a:lnTo>
                  <a:lnTo>
                    <a:pt x="517" y="396"/>
                  </a:lnTo>
                  <a:lnTo>
                    <a:pt x="517" y="396"/>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49" name="Freeform 47">
              <a:extLst>
                <a:ext uri="{FF2B5EF4-FFF2-40B4-BE49-F238E27FC236}">
                  <a16:creationId xmlns:a16="http://schemas.microsoft.com/office/drawing/2014/main" id="{20FB4E26-8347-4ED7-B8AF-2D977B0D36FB}"/>
                </a:ext>
              </a:extLst>
            </p:cNvPr>
            <p:cNvSpPr>
              <a:spLocks/>
            </p:cNvSpPr>
            <p:nvPr/>
          </p:nvSpPr>
          <p:spPr bwMode="auto">
            <a:xfrm>
              <a:off x="4190417" y="4465096"/>
              <a:ext cx="820738" cy="962025"/>
            </a:xfrm>
            <a:custGeom>
              <a:avLst/>
              <a:gdLst>
                <a:gd name="T0" fmla="*/ 517 w 517"/>
                <a:gd name="T1" fmla="*/ 606 h 606"/>
                <a:gd name="T2" fmla="*/ 517 w 517"/>
                <a:gd name="T3" fmla="*/ 0 h 606"/>
                <a:gd name="T4" fmla="*/ 0 w 517"/>
                <a:gd name="T5" fmla="*/ 0 h 606"/>
                <a:gd name="T6" fmla="*/ 0 w 517"/>
                <a:gd name="T7" fmla="*/ 606 h 606"/>
                <a:gd name="T8" fmla="*/ 517 w 517"/>
                <a:gd name="T9" fmla="*/ 606 h 606"/>
                <a:gd name="T10" fmla="*/ 517 w 517"/>
                <a:gd name="T11" fmla="*/ 606 h 606"/>
              </a:gdLst>
              <a:ahLst/>
              <a:cxnLst>
                <a:cxn ang="0">
                  <a:pos x="T0" y="T1"/>
                </a:cxn>
                <a:cxn ang="0">
                  <a:pos x="T2" y="T3"/>
                </a:cxn>
                <a:cxn ang="0">
                  <a:pos x="T4" y="T5"/>
                </a:cxn>
                <a:cxn ang="0">
                  <a:pos x="T6" y="T7"/>
                </a:cxn>
                <a:cxn ang="0">
                  <a:pos x="T8" y="T9"/>
                </a:cxn>
                <a:cxn ang="0">
                  <a:pos x="T10" y="T11"/>
                </a:cxn>
              </a:cxnLst>
              <a:rect l="0" t="0" r="r" b="b"/>
              <a:pathLst>
                <a:path w="517" h="606">
                  <a:moveTo>
                    <a:pt x="517" y="606"/>
                  </a:moveTo>
                  <a:lnTo>
                    <a:pt x="517" y="0"/>
                  </a:lnTo>
                  <a:lnTo>
                    <a:pt x="0" y="0"/>
                  </a:lnTo>
                  <a:lnTo>
                    <a:pt x="0" y="606"/>
                  </a:lnTo>
                  <a:lnTo>
                    <a:pt x="517" y="606"/>
                  </a:lnTo>
                  <a:lnTo>
                    <a:pt x="517" y="606"/>
                  </a:lnTo>
                  <a:close/>
                </a:path>
              </a:pathLst>
            </a:custGeom>
            <a:solidFill>
              <a:srgbClr val="FFC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0" name="Freeform 48">
              <a:extLst>
                <a:ext uri="{FF2B5EF4-FFF2-40B4-BE49-F238E27FC236}">
                  <a16:creationId xmlns:a16="http://schemas.microsoft.com/office/drawing/2014/main" id="{1DE23126-4CAB-45EB-B70F-13B0522618A4}"/>
                </a:ext>
              </a:extLst>
            </p:cNvPr>
            <p:cNvSpPr>
              <a:spLocks/>
            </p:cNvSpPr>
            <p:nvPr/>
          </p:nvSpPr>
          <p:spPr bwMode="auto">
            <a:xfrm>
              <a:off x="4190417" y="3836446"/>
              <a:ext cx="820738" cy="628650"/>
            </a:xfrm>
            <a:custGeom>
              <a:avLst/>
              <a:gdLst>
                <a:gd name="T0" fmla="*/ 517 w 517"/>
                <a:gd name="T1" fmla="*/ 396 h 396"/>
                <a:gd name="T2" fmla="*/ 517 w 517"/>
                <a:gd name="T3" fmla="*/ 0 h 396"/>
                <a:gd name="T4" fmla="*/ 0 w 517"/>
                <a:gd name="T5" fmla="*/ 0 h 396"/>
                <a:gd name="T6" fmla="*/ 0 w 517"/>
                <a:gd name="T7" fmla="*/ 396 h 396"/>
                <a:gd name="T8" fmla="*/ 517 w 517"/>
                <a:gd name="T9" fmla="*/ 396 h 396"/>
                <a:gd name="T10" fmla="*/ 517 w 517"/>
                <a:gd name="T11" fmla="*/ 396 h 396"/>
              </a:gdLst>
              <a:ahLst/>
              <a:cxnLst>
                <a:cxn ang="0">
                  <a:pos x="T0" y="T1"/>
                </a:cxn>
                <a:cxn ang="0">
                  <a:pos x="T2" y="T3"/>
                </a:cxn>
                <a:cxn ang="0">
                  <a:pos x="T4" y="T5"/>
                </a:cxn>
                <a:cxn ang="0">
                  <a:pos x="T6" y="T7"/>
                </a:cxn>
                <a:cxn ang="0">
                  <a:pos x="T8" y="T9"/>
                </a:cxn>
                <a:cxn ang="0">
                  <a:pos x="T10" y="T11"/>
                </a:cxn>
              </a:cxnLst>
              <a:rect l="0" t="0" r="r" b="b"/>
              <a:pathLst>
                <a:path w="517" h="396">
                  <a:moveTo>
                    <a:pt x="517" y="396"/>
                  </a:moveTo>
                  <a:lnTo>
                    <a:pt x="517" y="0"/>
                  </a:lnTo>
                  <a:lnTo>
                    <a:pt x="0" y="0"/>
                  </a:lnTo>
                  <a:lnTo>
                    <a:pt x="0" y="396"/>
                  </a:lnTo>
                  <a:lnTo>
                    <a:pt x="517" y="396"/>
                  </a:lnTo>
                  <a:lnTo>
                    <a:pt x="517" y="396"/>
                  </a:lnTo>
                  <a:close/>
                </a:path>
              </a:pathLst>
            </a:custGeom>
            <a:solidFill>
              <a:srgbClr val="84E7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1" name="Freeform 49">
              <a:extLst>
                <a:ext uri="{FF2B5EF4-FFF2-40B4-BE49-F238E27FC236}">
                  <a16:creationId xmlns:a16="http://schemas.microsoft.com/office/drawing/2014/main" id="{11F6C947-44B2-4173-962B-94C207796C2C}"/>
                </a:ext>
              </a:extLst>
            </p:cNvPr>
            <p:cNvSpPr>
              <a:spLocks/>
            </p:cNvSpPr>
            <p:nvPr/>
          </p:nvSpPr>
          <p:spPr bwMode="auto">
            <a:xfrm>
              <a:off x="5427080" y="2550571"/>
              <a:ext cx="820738" cy="80963"/>
            </a:xfrm>
            <a:custGeom>
              <a:avLst/>
              <a:gdLst>
                <a:gd name="T0" fmla="*/ 517 w 517"/>
                <a:gd name="T1" fmla="*/ 51 h 51"/>
                <a:gd name="T2" fmla="*/ 517 w 517"/>
                <a:gd name="T3" fmla="*/ 0 h 51"/>
                <a:gd name="T4" fmla="*/ 0 w 517"/>
                <a:gd name="T5" fmla="*/ 0 h 51"/>
                <a:gd name="T6" fmla="*/ 0 w 517"/>
                <a:gd name="T7" fmla="*/ 51 h 51"/>
                <a:gd name="T8" fmla="*/ 517 w 517"/>
                <a:gd name="T9" fmla="*/ 51 h 51"/>
                <a:gd name="T10" fmla="*/ 517 w 517"/>
                <a:gd name="T11" fmla="*/ 51 h 51"/>
              </a:gdLst>
              <a:ahLst/>
              <a:cxnLst>
                <a:cxn ang="0">
                  <a:pos x="T0" y="T1"/>
                </a:cxn>
                <a:cxn ang="0">
                  <a:pos x="T2" y="T3"/>
                </a:cxn>
                <a:cxn ang="0">
                  <a:pos x="T4" y="T5"/>
                </a:cxn>
                <a:cxn ang="0">
                  <a:pos x="T6" y="T7"/>
                </a:cxn>
                <a:cxn ang="0">
                  <a:pos x="T8" y="T9"/>
                </a:cxn>
                <a:cxn ang="0">
                  <a:pos x="T10" y="T11"/>
                </a:cxn>
              </a:cxnLst>
              <a:rect l="0" t="0" r="r" b="b"/>
              <a:pathLst>
                <a:path w="517" h="51">
                  <a:moveTo>
                    <a:pt x="517" y="51"/>
                  </a:moveTo>
                  <a:lnTo>
                    <a:pt x="517" y="0"/>
                  </a:lnTo>
                  <a:lnTo>
                    <a:pt x="0" y="0"/>
                  </a:lnTo>
                  <a:lnTo>
                    <a:pt x="0" y="51"/>
                  </a:lnTo>
                  <a:lnTo>
                    <a:pt x="517" y="51"/>
                  </a:lnTo>
                  <a:lnTo>
                    <a:pt x="517" y="51"/>
                  </a:lnTo>
                  <a:close/>
                </a:path>
              </a:pathLst>
            </a:custGeom>
            <a:solidFill>
              <a:srgbClr val="0000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2" name="Freeform 50">
              <a:extLst>
                <a:ext uri="{FF2B5EF4-FFF2-40B4-BE49-F238E27FC236}">
                  <a16:creationId xmlns:a16="http://schemas.microsoft.com/office/drawing/2014/main" id="{67A99C49-8A31-433F-A6BB-37902C273730}"/>
                </a:ext>
              </a:extLst>
            </p:cNvPr>
            <p:cNvSpPr>
              <a:spLocks/>
            </p:cNvSpPr>
            <p:nvPr/>
          </p:nvSpPr>
          <p:spPr bwMode="auto">
            <a:xfrm>
              <a:off x="5427080" y="2631534"/>
              <a:ext cx="820738" cy="79375"/>
            </a:xfrm>
            <a:custGeom>
              <a:avLst/>
              <a:gdLst>
                <a:gd name="T0" fmla="*/ 517 w 517"/>
                <a:gd name="T1" fmla="*/ 50 h 50"/>
                <a:gd name="T2" fmla="*/ 517 w 517"/>
                <a:gd name="T3" fmla="*/ 0 h 50"/>
                <a:gd name="T4" fmla="*/ 0 w 517"/>
                <a:gd name="T5" fmla="*/ 0 h 50"/>
                <a:gd name="T6" fmla="*/ 0 w 517"/>
                <a:gd name="T7" fmla="*/ 50 h 50"/>
                <a:gd name="T8" fmla="*/ 517 w 517"/>
                <a:gd name="T9" fmla="*/ 50 h 50"/>
                <a:gd name="T10" fmla="*/ 517 w 517"/>
                <a:gd name="T11" fmla="*/ 50 h 50"/>
              </a:gdLst>
              <a:ahLst/>
              <a:cxnLst>
                <a:cxn ang="0">
                  <a:pos x="T0" y="T1"/>
                </a:cxn>
                <a:cxn ang="0">
                  <a:pos x="T2" y="T3"/>
                </a:cxn>
                <a:cxn ang="0">
                  <a:pos x="T4" y="T5"/>
                </a:cxn>
                <a:cxn ang="0">
                  <a:pos x="T6" y="T7"/>
                </a:cxn>
                <a:cxn ang="0">
                  <a:pos x="T8" y="T9"/>
                </a:cxn>
                <a:cxn ang="0">
                  <a:pos x="T10" y="T11"/>
                </a:cxn>
              </a:cxnLst>
              <a:rect l="0" t="0" r="r" b="b"/>
              <a:pathLst>
                <a:path w="517" h="50">
                  <a:moveTo>
                    <a:pt x="517" y="50"/>
                  </a:moveTo>
                  <a:lnTo>
                    <a:pt x="517" y="0"/>
                  </a:lnTo>
                  <a:lnTo>
                    <a:pt x="0" y="0"/>
                  </a:lnTo>
                  <a:lnTo>
                    <a:pt x="0" y="50"/>
                  </a:lnTo>
                  <a:lnTo>
                    <a:pt x="517" y="50"/>
                  </a:lnTo>
                  <a:lnTo>
                    <a:pt x="517" y="50"/>
                  </a:lnTo>
                  <a:close/>
                </a:path>
              </a:pathLst>
            </a:custGeom>
            <a:solidFill>
              <a:srgbClr val="0099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3" name="Freeform 51">
              <a:extLst>
                <a:ext uri="{FF2B5EF4-FFF2-40B4-BE49-F238E27FC236}">
                  <a16:creationId xmlns:a16="http://schemas.microsoft.com/office/drawing/2014/main" id="{ADB8AA09-C940-4A1E-B524-F8F297AB05CC}"/>
                </a:ext>
              </a:extLst>
            </p:cNvPr>
            <p:cNvSpPr>
              <a:spLocks/>
            </p:cNvSpPr>
            <p:nvPr/>
          </p:nvSpPr>
          <p:spPr bwMode="auto">
            <a:xfrm>
              <a:off x="5427080" y="3307809"/>
              <a:ext cx="820738" cy="314325"/>
            </a:xfrm>
            <a:custGeom>
              <a:avLst/>
              <a:gdLst>
                <a:gd name="T0" fmla="*/ 0 w 517"/>
                <a:gd name="T1" fmla="*/ 0 h 198"/>
                <a:gd name="T2" fmla="*/ 0 w 517"/>
                <a:gd name="T3" fmla="*/ 198 h 198"/>
                <a:gd name="T4" fmla="*/ 517 w 517"/>
                <a:gd name="T5" fmla="*/ 198 h 198"/>
                <a:gd name="T6" fmla="*/ 517 w 517"/>
                <a:gd name="T7" fmla="*/ 0 h 198"/>
                <a:gd name="T8" fmla="*/ 0 w 517"/>
                <a:gd name="T9" fmla="*/ 0 h 198"/>
                <a:gd name="T10" fmla="*/ 0 w 517"/>
                <a:gd name="T11" fmla="*/ 0 h 198"/>
              </a:gdLst>
              <a:ahLst/>
              <a:cxnLst>
                <a:cxn ang="0">
                  <a:pos x="T0" y="T1"/>
                </a:cxn>
                <a:cxn ang="0">
                  <a:pos x="T2" y="T3"/>
                </a:cxn>
                <a:cxn ang="0">
                  <a:pos x="T4" y="T5"/>
                </a:cxn>
                <a:cxn ang="0">
                  <a:pos x="T6" y="T7"/>
                </a:cxn>
                <a:cxn ang="0">
                  <a:pos x="T8" y="T9"/>
                </a:cxn>
                <a:cxn ang="0">
                  <a:pos x="T10" y="T11"/>
                </a:cxn>
              </a:cxnLst>
              <a:rect l="0" t="0" r="r" b="b"/>
              <a:pathLst>
                <a:path w="517" h="198">
                  <a:moveTo>
                    <a:pt x="0" y="0"/>
                  </a:moveTo>
                  <a:lnTo>
                    <a:pt x="0" y="198"/>
                  </a:lnTo>
                  <a:lnTo>
                    <a:pt x="517" y="198"/>
                  </a:lnTo>
                  <a:lnTo>
                    <a:pt x="517" y="0"/>
                  </a:lnTo>
                  <a:lnTo>
                    <a:pt x="0" y="0"/>
                  </a:lnTo>
                  <a:lnTo>
                    <a:pt x="0" y="0"/>
                  </a:lnTo>
                  <a:close/>
                </a:path>
              </a:pathLst>
            </a:custGeom>
            <a:solidFill>
              <a:srgbClr val="84E7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4" name="Freeform 52">
              <a:extLst>
                <a:ext uri="{FF2B5EF4-FFF2-40B4-BE49-F238E27FC236}">
                  <a16:creationId xmlns:a16="http://schemas.microsoft.com/office/drawing/2014/main" id="{EAB0F60D-1A6D-4C01-ACCE-BD42D65C723D}"/>
                </a:ext>
              </a:extLst>
            </p:cNvPr>
            <p:cNvSpPr>
              <a:spLocks/>
            </p:cNvSpPr>
            <p:nvPr/>
          </p:nvSpPr>
          <p:spPr bwMode="auto">
            <a:xfrm>
              <a:off x="5427080" y="3622134"/>
              <a:ext cx="820738" cy="1804988"/>
            </a:xfrm>
            <a:custGeom>
              <a:avLst/>
              <a:gdLst>
                <a:gd name="T0" fmla="*/ 517 w 517"/>
                <a:gd name="T1" fmla="*/ 0 h 1137"/>
                <a:gd name="T2" fmla="*/ 0 w 517"/>
                <a:gd name="T3" fmla="*/ 0 h 1137"/>
                <a:gd name="T4" fmla="*/ 0 w 517"/>
                <a:gd name="T5" fmla="*/ 1137 h 1137"/>
                <a:gd name="T6" fmla="*/ 517 w 517"/>
                <a:gd name="T7" fmla="*/ 1137 h 1137"/>
                <a:gd name="T8" fmla="*/ 517 w 517"/>
                <a:gd name="T9" fmla="*/ 0 h 1137"/>
                <a:gd name="T10" fmla="*/ 517 w 517"/>
                <a:gd name="T11" fmla="*/ 0 h 1137"/>
              </a:gdLst>
              <a:ahLst/>
              <a:cxnLst>
                <a:cxn ang="0">
                  <a:pos x="T0" y="T1"/>
                </a:cxn>
                <a:cxn ang="0">
                  <a:pos x="T2" y="T3"/>
                </a:cxn>
                <a:cxn ang="0">
                  <a:pos x="T4" y="T5"/>
                </a:cxn>
                <a:cxn ang="0">
                  <a:pos x="T6" y="T7"/>
                </a:cxn>
                <a:cxn ang="0">
                  <a:pos x="T8" y="T9"/>
                </a:cxn>
                <a:cxn ang="0">
                  <a:pos x="T10" y="T11"/>
                </a:cxn>
              </a:cxnLst>
              <a:rect l="0" t="0" r="r" b="b"/>
              <a:pathLst>
                <a:path w="517" h="1137">
                  <a:moveTo>
                    <a:pt x="517" y="0"/>
                  </a:moveTo>
                  <a:lnTo>
                    <a:pt x="0" y="0"/>
                  </a:lnTo>
                  <a:lnTo>
                    <a:pt x="0" y="1137"/>
                  </a:lnTo>
                  <a:lnTo>
                    <a:pt x="517" y="1137"/>
                  </a:lnTo>
                  <a:lnTo>
                    <a:pt x="517" y="0"/>
                  </a:lnTo>
                  <a:lnTo>
                    <a:pt x="517" y="0"/>
                  </a:lnTo>
                  <a:close/>
                </a:path>
              </a:pathLst>
            </a:custGeom>
            <a:solidFill>
              <a:srgbClr val="FFC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5" name="Freeform 53">
              <a:extLst>
                <a:ext uri="{FF2B5EF4-FFF2-40B4-BE49-F238E27FC236}">
                  <a16:creationId xmlns:a16="http://schemas.microsoft.com/office/drawing/2014/main" id="{B9A77E3B-59FB-4889-8DDA-EF965DDFF3E3}"/>
                </a:ext>
              </a:extLst>
            </p:cNvPr>
            <p:cNvSpPr>
              <a:spLocks/>
            </p:cNvSpPr>
            <p:nvPr/>
          </p:nvSpPr>
          <p:spPr bwMode="auto">
            <a:xfrm>
              <a:off x="5427080" y="2710909"/>
              <a:ext cx="820738" cy="596900"/>
            </a:xfrm>
            <a:custGeom>
              <a:avLst/>
              <a:gdLst>
                <a:gd name="T0" fmla="*/ 0 w 517"/>
                <a:gd name="T1" fmla="*/ 376 h 376"/>
                <a:gd name="T2" fmla="*/ 517 w 517"/>
                <a:gd name="T3" fmla="*/ 376 h 376"/>
                <a:gd name="T4" fmla="*/ 517 w 517"/>
                <a:gd name="T5" fmla="*/ 0 h 376"/>
                <a:gd name="T6" fmla="*/ 0 w 517"/>
                <a:gd name="T7" fmla="*/ 0 h 376"/>
                <a:gd name="T8" fmla="*/ 0 w 517"/>
                <a:gd name="T9" fmla="*/ 376 h 376"/>
                <a:gd name="T10" fmla="*/ 0 w 517"/>
                <a:gd name="T11" fmla="*/ 376 h 376"/>
              </a:gdLst>
              <a:ahLst/>
              <a:cxnLst>
                <a:cxn ang="0">
                  <a:pos x="T0" y="T1"/>
                </a:cxn>
                <a:cxn ang="0">
                  <a:pos x="T2" y="T3"/>
                </a:cxn>
                <a:cxn ang="0">
                  <a:pos x="T4" y="T5"/>
                </a:cxn>
                <a:cxn ang="0">
                  <a:pos x="T6" y="T7"/>
                </a:cxn>
                <a:cxn ang="0">
                  <a:pos x="T8" y="T9"/>
                </a:cxn>
                <a:cxn ang="0">
                  <a:pos x="T10" y="T11"/>
                </a:cxn>
              </a:cxnLst>
              <a:rect l="0" t="0" r="r" b="b"/>
              <a:pathLst>
                <a:path w="517" h="376">
                  <a:moveTo>
                    <a:pt x="0" y="376"/>
                  </a:moveTo>
                  <a:lnTo>
                    <a:pt x="517" y="376"/>
                  </a:lnTo>
                  <a:lnTo>
                    <a:pt x="517" y="0"/>
                  </a:lnTo>
                  <a:lnTo>
                    <a:pt x="0" y="0"/>
                  </a:lnTo>
                  <a:lnTo>
                    <a:pt x="0" y="376"/>
                  </a:lnTo>
                  <a:lnTo>
                    <a:pt x="0" y="376"/>
                  </a:ln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400"/>
            </a:p>
          </p:txBody>
        </p:sp>
        <p:sp>
          <p:nvSpPr>
            <p:cNvPr id="56" name="Line 54">
              <a:extLst>
                <a:ext uri="{FF2B5EF4-FFF2-40B4-BE49-F238E27FC236}">
                  <a16:creationId xmlns:a16="http://schemas.microsoft.com/office/drawing/2014/main" id="{06FAEF95-FAA6-4726-AC5C-EB720F6C44BD}"/>
                </a:ext>
              </a:extLst>
            </p:cNvPr>
            <p:cNvSpPr>
              <a:spLocks noChangeShapeType="1"/>
            </p:cNvSpPr>
            <p:nvPr/>
          </p:nvSpPr>
          <p:spPr bwMode="auto">
            <a:xfrm flipV="1">
              <a:off x="6247817" y="2631534"/>
              <a:ext cx="0" cy="7937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7" name="Freeform 55">
              <a:extLst>
                <a:ext uri="{FF2B5EF4-FFF2-40B4-BE49-F238E27FC236}">
                  <a16:creationId xmlns:a16="http://schemas.microsoft.com/office/drawing/2014/main" id="{ABA4082F-C865-4EA6-8577-B4AA60E57432}"/>
                </a:ext>
              </a:extLst>
            </p:cNvPr>
            <p:cNvSpPr>
              <a:spLocks/>
            </p:cNvSpPr>
            <p:nvPr/>
          </p:nvSpPr>
          <p:spPr bwMode="auto">
            <a:xfrm>
              <a:off x="5427080" y="2550571"/>
              <a:ext cx="820738" cy="80963"/>
            </a:xfrm>
            <a:custGeom>
              <a:avLst/>
              <a:gdLst>
                <a:gd name="T0" fmla="*/ 517 w 517"/>
                <a:gd name="T1" fmla="*/ 51 h 51"/>
                <a:gd name="T2" fmla="*/ 517 w 517"/>
                <a:gd name="T3" fmla="*/ 0 h 51"/>
                <a:gd name="T4" fmla="*/ 0 w 517"/>
                <a:gd name="T5" fmla="*/ 0 h 51"/>
                <a:gd name="T6" fmla="*/ 0 w 517"/>
                <a:gd name="T7" fmla="*/ 51 h 51"/>
              </a:gdLst>
              <a:ahLst/>
              <a:cxnLst>
                <a:cxn ang="0">
                  <a:pos x="T0" y="T1"/>
                </a:cxn>
                <a:cxn ang="0">
                  <a:pos x="T2" y="T3"/>
                </a:cxn>
                <a:cxn ang="0">
                  <a:pos x="T4" y="T5"/>
                </a:cxn>
                <a:cxn ang="0">
                  <a:pos x="T6" y="T7"/>
                </a:cxn>
              </a:cxnLst>
              <a:rect l="0" t="0" r="r" b="b"/>
              <a:pathLst>
                <a:path w="517" h="51">
                  <a:moveTo>
                    <a:pt x="517" y="51"/>
                  </a:moveTo>
                  <a:lnTo>
                    <a:pt x="517" y="0"/>
                  </a:lnTo>
                  <a:lnTo>
                    <a:pt x="0" y="0"/>
                  </a:lnTo>
                  <a:lnTo>
                    <a:pt x="0" y="51"/>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8" name="Line 56">
              <a:extLst>
                <a:ext uri="{FF2B5EF4-FFF2-40B4-BE49-F238E27FC236}">
                  <a16:creationId xmlns:a16="http://schemas.microsoft.com/office/drawing/2014/main" id="{AAE84773-387C-4F96-89EB-CCA1B8853732}"/>
                </a:ext>
              </a:extLst>
            </p:cNvPr>
            <p:cNvSpPr>
              <a:spLocks noChangeShapeType="1"/>
            </p:cNvSpPr>
            <p:nvPr/>
          </p:nvSpPr>
          <p:spPr bwMode="auto">
            <a:xfrm>
              <a:off x="5427080" y="2631534"/>
              <a:ext cx="0" cy="7937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9" name="Freeform 57">
              <a:extLst>
                <a:ext uri="{FF2B5EF4-FFF2-40B4-BE49-F238E27FC236}">
                  <a16:creationId xmlns:a16="http://schemas.microsoft.com/office/drawing/2014/main" id="{2F8FBF2F-A3ED-4018-ACC0-9949ADF5D8E9}"/>
                </a:ext>
              </a:extLst>
            </p:cNvPr>
            <p:cNvSpPr>
              <a:spLocks/>
            </p:cNvSpPr>
            <p:nvPr/>
          </p:nvSpPr>
          <p:spPr bwMode="auto">
            <a:xfrm>
              <a:off x="4190417" y="2550571"/>
              <a:ext cx="820738" cy="320675"/>
            </a:xfrm>
            <a:custGeom>
              <a:avLst/>
              <a:gdLst>
                <a:gd name="T0" fmla="*/ 517 w 517"/>
                <a:gd name="T1" fmla="*/ 202 h 202"/>
                <a:gd name="T2" fmla="*/ 517 w 517"/>
                <a:gd name="T3" fmla="*/ 0 h 202"/>
                <a:gd name="T4" fmla="*/ 0 w 517"/>
                <a:gd name="T5" fmla="*/ 0 h 202"/>
                <a:gd name="T6" fmla="*/ 0 w 517"/>
                <a:gd name="T7" fmla="*/ 202 h 202"/>
              </a:gdLst>
              <a:ahLst/>
              <a:cxnLst>
                <a:cxn ang="0">
                  <a:pos x="T0" y="T1"/>
                </a:cxn>
                <a:cxn ang="0">
                  <a:pos x="T2" y="T3"/>
                </a:cxn>
                <a:cxn ang="0">
                  <a:pos x="T4" y="T5"/>
                </a:cxn>
                <a:cxn ang="0">
                  <a:pos x="T6" y="T7"/>
                </a:cxn>
              </a:cxnLst>
              <a:rect l="0" t="0" r="r" b="b"/>
              <a:pathLst>
                <a:path w="517" h="202">
                  <a:moveTo>
                    <a:pt x="517" y="202"/>
                  </a:moveTo>
                  <a:lnTo>
                    <a:pt x="517" y="0"/>
                  </a:lnTo>
                  <a:lnTo>
                    <a:pt x="0" y="0"/>
                  </a:lnTo>
                  <a:lnTo>
                    <a:pt x="0" y="202"/>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0" name="Line 58">
              <a:extLst>
                <a:ext uri="{FF2B5EF4-FFF2-40B4-BE49-F238E27FC236}">
                  <a16:creationId xmlns:a16="http://schemas.microsoft.com/office/drawing/2014/main" id="{349DDC49-5B64-4CD0-B560-A0AAE4D62FA3}"/>
                </a:ext>
              </a:extLst>
            </p:cNvPr>
            <p:cNvSpPr>
              <a:spLocks noChangeShapeType="1"/>
            </p:cNvSpPr>
            <p:nvPr/>
          </p:nvSpPr>
          <p:spPr bwMode="auto">
            <a:xfrm>
              <a:off x="5427080" y="3307809"/>
              <a:ext cx="0" cy="3143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1" name="Line 59">
              <a:extLst>
                <a:ext uri="{FF2B5EF4-FFF2-40B4-BE49-F238E27FC236}">
                  <a16:creationId xmlns:a16="http://schemas.microsoft.com/office/drawing/2014/main" id="{A4CE7EB5-B366-4070-A065-C13FF1D847B3}"/>
                </a:ext>
              </a:extLst>
            </p:cNvPr>
            <p:cNvSpPr>
              <a:spLocks noChangeShapeType="1"/>
            </p:cNvSpPr>
            <p:nvPr/>
          </p:nvSpPr>
          <p:spPr bwMode="auto">
            <a:xfrm flipV="1">
              <a:off x="5011155" y="3499896"/>
              <a:ext cx="0" cy="3365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2" name="Line 60">
              <a:extLst>
                <a:ext uri="{FF2B5EF4-FFF2-40B4-BE49-F238E27FC236}">
                  <a16:creationId xmlns:a16="http://schemas.microsoft.com/office/drawing/2014/main" id="{8A56C6CA-5E98-4729-B6A0-358A2D517BFE}"/>
                </a:ext>
              </a:extLst>
            </p:cNvPr>
            <p:cNvSpPr>
              <a:spLocks noChangeShapeType="1"/>
            </p:cNvSpPr>
            <p:nvPr/>
          </p:nvSpPr>
          <p:spPr bwMode="auto">
            <a:xfrm flipV="1">
              <a:off x="6247817" y="3307809"/>
              <a:ext cx="0" cy="314325"/>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3" name="Line 61">
              <a:extLst>
                <a:ext uri="{FF2B5EF4-FFF2-40B4-BE49-F238E27FC236}">
                  <a16:creationId xmlns:a16="http://schemas.microsoft.com/office/drawing/2014/main" id="{9005427A-464B-47C8-B836-9D4BA166A083}"/>
                </a:ext>
              </a:extLst>
            </p:cNvPr>
            <p:cNvSpPr>
              <a:spLocks noChangeShapeType="1"/>
            </p:cNvSpPr>
            <p:nvPr/>
          </p:nvSpPr>
          <p:spPr bwMode="auto">
            <a:xfrm flipH="1">
              <a:off x="5427080" y="3622134"/>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4" name="Line 62">
              <a:extLst>
                <a:ext uri="{FF2B5EF4-FFF2-40B4-BE49-F238E27FC236}">
                  <a16:creationId xmlns:a16="http://schemas.microsoft.com/office/drawing/2014/main" id="{02EF9B1A-C5B1-4700-B112-255BFD4D2E08}"/>
                </a:ext>
              </a:extLst>
            </p:cNvPr>
            <p:cNvSpPr>
              <a:spLocks noChangeShapeType="1"/>
            </p:cNvSpPr>
            <p:nvPr/>
          </p:nvSpPr>
          <p:spPr bwMode="auto">
            <a:xfrm flipH="1">
              <a:off x="5427080" y="3307809"/>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5" name="Line 63">
              <a:extLst>
                <a:ext uri="{FF2B5EF4-FFF2-40B4-BE49-F238E27FC236}">
                  <a16:creationId xmlns:a16="http://schemas.microsoft.com/office/drawing/2014/main" id="{54CFE89B-E9F8-408A-A0A3-449464E77809}"/>
                </a:ext>
              </a:extLst>
            </p:cNvPr>
            <p:cNvSpPr>
              <a:spLocks noChangeShapeType="1"/>
            </p:cNvSpPr>
            <p:nvPr/>
          </p:nvSpPr>
          <p:spPr bwMode="auto">
            <a:xfrm>
              <a:off x="5427080" y="2710909"/>
              <a:ext cx="0" cy="59690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6" name="Line 64">
              <a:extLst>
                <a:ext uri="{FF2B5EF4-FFF2-40B4-BE49-F238E27FC236}">
                  <a16:creationId xmlns:a16="http://schemas.microsoft.com/office/drawing/2014/main" id="{EFB73AD5-EA7F-4FD6-ADD7-0ACD93668057}"/>
                </a:ext>
              </a:extLst>
            </p:cNvPr>
            <p:cNvSpPr>
              <a:spLocks noChangeShapeType="1"/>
            </p:cNvSpPr>
            <p:nvPr/>
          </p:nvSpPr>
          <p:spPr bwMode="auto">
            <a:xfrm flipV="1">
              <a:off x="6247817" y="2710909"/>
              <a:ext cx="0" cy="59690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7" name="Line 65">
              <a:extLst>
                <a:ext uri="{FF2B5EF4-FFF2-40B4-BE49-F238E27FC236}">
                  <a16:creationId xmlns:a16="http://schemas.microsoft.com/office/drawing/2014/main" id="{8BF9C92B-3EDE-462D-9912-A76640AF851A}"/>
                </a:ext>
              </a:extLst>
            </p:cNvPr>
            <p:cNvSpPr>
              <a:spLocks noChangeShapeType="1"/>
            </p:cNvSpPr>
            <p:nvPr/>
          </p:nvSpPr>
          <p:spPr bwMode="auto">
            <a:xfrm flipH="1">
              <a:off x="5427080" y="2710909"/>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8" name="Line 66">
              <a:extLst>
                <a:ext uri="{FF2B5EF4-FFF2-40B4-BE49-F238E27FC236}">
                  <a16:creationId xmlns:a16="http://schemas.microsoft.com/office/drawing/2014/main" id="{475F1E16-C078-4651-9719-CA07FF06F0CF}"/>
                </a:ext>
              </a:extLst>
            </p:cNvPr>
            <p:cNvSpPr>
              <a:spLocks noChangeShapeType="1"/>
            </p:cNvSpPr>
            <p:nvPr/>
          </p:nvSpPr>
          <p:spPr bwMode="auto">
            <a:xfrm flipH="1">
              <a:off x="5427080" y="2631534"/>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69" name="Line 67">
              <a:extLst>
                <a:ext uri="{FF2B5EF4-FFF2-40B4-BE49-F238E27FC236}">
                  <a16:creationId xmlns:a16="http://schemas.microsoft.com/office/drawing/2014/main" id="{7757379B-C8DE-4D27-B92D-E4034F50AA69}"/>
                </a:ext>
              </a:extLst>
            </p:cNvPr>
            <p:cNvSpPr>
              <a:spLocks noChangeShapeType="1"/>
            </p:cNvSpPr>
            <p:nvPr/>
          </p:nvSpPr>
          <p:spPr bwMode="auto">
            <a:xfrm flipV="1">
              <a:off x="5011155" y="2871246"/>
              <a:ext cx="0" cy="6286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0" name="Freeform 68">
              <a:extLst>
                <a:ext uri="{FF2B5EF4-FFF2-40B4-BE49-F238E27FC236}">
                  <a16:creationId xmlns:a16="http://schemas.microsoft.com/office/drawing/2014/main" id="{0EDFA509-3D10-4875-A234-EB4F81A9C43C}"/>
                </a:ext>
              </a:extLst>
            </p:cNvPr>
            <p:cNvSpPr>
              <a:spLocks/>
            </p:cNvSpPr>
            <p:nvPr/>
          </p:nvSpPr>
          <p:spPr bwMode="auto">
            <a:xfrm>
              <a:off x="4190417" y="4465096"/>
              <a:ext cx="820738" cy="962025"/>
            </a:xfrm>
            <a:custGeom>
              <a:avLst/>
              <a:gdLst>
                <a:gd name="T0" fmla="*/ 0 w 517"/>
                <a:gd name="T1" fmla="*/ 0 h 606"/>
                <a:gd name="T2" fmla="*/ 0 w 517"/>
                <a:gd name="T3" fmla="*/ 606 h 606"/>
                <a:gd name="T4" fmla="*/ 517 w 517"/>
                <a:gd name="T5" fmla="*/ 606 h 606"/>
                <a:gd name="T6" fmla="*/ 517 w 517"/>
                <a:gd name="T7" fmla="*/ 0 h 606"/>
              </a:gdLst>
              <a:ahLst/>
              <a:cxnLst>
                <a:cxn ang="0">
                  <a:pos x="T0" y="T1"/>
                </a:cxn>
                <a:cxn ang="0">
                  <a:pos x="T2" y="T3"/>
                </a:cxn>
                <a:cxn ang="0">
                  <a:pos x="T4" y="T5"/>
                </a:cxn>
                <a:cxn ang="0">
                  <a:pos x="T6" y="T7"/>
                </a:cxn>
              </a:cxnLst>
              <a:rect l="0" t="0" r="r" b="b"/>
              <a:pathLst>
                <a:path w="517" h="606">
                  <a:moveTo>
                    <a:pt x="0" y="0"/>
                  </a:moveTo>
                  <a:lnTo>
                    <a:pt x="0" y="606"/>
                  </a:lnTo>
                  <a:lnTo>
                    <a:pt x="517" y="606"/>
                  </a:lnTo>
                  <a:lnTo>
                    <a:pt x="517"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1" name="Freeform 69">
              <a:extLst>
                <a:ext uri="{FF2B5EF4-FFF2-40B4-BE49-F238E27FC236}">
                  <a16:creationId xmlns:a16="http://schemas.microsoft.com/office/drawing/2014/main" id="{AC8A5AA6-D15A-4E3B-8A90-ED55D083FE65}"/>
                </a:ext>
              </a:extLst>
            </p:cNvPr>
            <p:cNvSpPr>
              <a:spLocks/>
            </p:cNvSpPr>
            <p:nvPr/>
          </p:nvSpPr>
          <p:spPr bwMode="auto">
            <a:xfrm>
              <a:off x="5427080" y="3622134"/>
              <a:ext cx="820738" cy="1804988"/>
            </a:xfrm>
            <a:custGeom>
              <a:avLst/>
              <a:gdLst>
                <a:gd name="T0" fmla="*/ 0 w 517"/>
                <a:gd name="T1" fmla="*/ 0 h 1137"/>
                <a:gd name="T2" fmla="*/ 0 w 517"/>
                <a:gd name="T3" fmla="*/ 1137 h 1137"/>
                <a:gd name="T4" fmla="*/ 517 w 517"/>
                <a:gd name="T5" fmla="*/ 1137 h 1137"/>
                <a:gd name="T6" fmla="*/ 517 w 517"/>
                <a:gd name="T7" fmla="*/ 0 h 1137"/>
              </a:gdLst>
              <a:ahLst/>
              <a:cxnLst>
                <a:cxn ang="0">
                  <a:pos x="T0" y="T1"/>
                </a:cxn>
                <a:cxn ang="0">
                  <a:pos x="T2" y="T3"/>
                </a:cxn>
                <a:cxn ang="0">
                  <a:pos x="T4" y="T5"/>
                </a:cxn>
                <a:cxn ang="0">
                  <a:pos x="T6" y="T7"/>
                </a:cxn>
              </a:cxnLst>
              <a:rect l="0" t="0" r="r" b="b"/>
              <a:pathLst>
                <a:path w="517" h="1137">
                  <a:moveTo>
                    <a:pt x="0" y="0"/>
                  </a:moveTo>
                  <a:lnTo>
                    <a:pt x="0" y="1137"/>
                  </a:lnTo>
                  <a:lnTo>
                    <a:pt x="517" y="1137"/>
                  </a:lnTo>
                  <a:lnTo>
                    <a:pt x="517"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2" name="Line 70">
              <a:extLst>
                <a:ext uri="{FF2B5EF4-FFF2-40B4-BE49-F238E27FC236}">
                  <a16:creationId xmlns:a16="http://schemas.microsoft.com/office/drawing/2014/main" id="{018609DA-B2CD-4628-9BF8-EADCDD20433E}"/>
                </a:ext>
              </a:extLst>
            </p:cNvPr>
            <p:cNvSpPr>
              <a:spLocks noChangeShapeType="1"/>
            </p:cNvSpPr>
            <p:nvPr/>
          </p:nvSpPr>
          <p:spPr bwMode="auto">
            <a:xfrm flipV="1">
              <a:off x="5011155" y="3836446"/>
              <a:ext cx="0" cy="6286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3" name="Line 71">
              <a:extLst>
                <a:ext uri="{FF2B5EF4-FFF2-40B4-BE49-F238E27FC236}">
                  <a16:creationId xmlns:a16="http://schemas.microsoft.com/office/drawing/2014/main" id="{D01565E2-7C9F-4C04-88D3-61E3C891E4BD}"/>
                </a:ext>
              </a:extLst>
            </p:cNvPr>
            <p:cNvSpPr>
              <a:spLocks noChangeShapeType="1"/>
            </p:cNvSpPr>
            <p:nvPr/>
          </p:nvSpPr>
          <p:spPr bwMode="auto">
            <a:xfrm>
              <a:off x="4190417" y="3499896"/>
              <a:ext cx="0" cy="3365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4" name="Line 72">
              <a:extLst>
                <a:ext uri="{FF2B5EF4-FFF2-40B4-BE49-F238E27FC236}">
                  <a16:creationId xmlns:a16="http://schemas.microsoft.com/office/drawing/2014/main" id="{98218299-19AB-431C-A97B-BBE08A4DD2F9}"/>
                </a:ext>
              </a:extLst>
            </p:cNvPr>
            <p:cNvSpPr>
              <a:spLocks noChangeShapeType="1"/>
            </p:cNvSpPr>
            <p:nvPr/>
          </p:nvSpPr>
          <p:spPr bwMode="auto">
            <a:xfrm>
              <a:off x="4190417" y="2871246"/>
              <a:ext cx="0" cy="6286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5" name="Line 73">
              <a:extLst>
                <a:ext uri="{FF2B5EF4-FFF2-40B4-BE49-F238E27FC236}">
                  <a16:creationId xmlns:a16="http://schemas.microsoft.com/office/drawing/2014/main" id="{AA90B948-C3B8-4C08-B01E-22CD98E66DBB}"/>
                </a:ext>
              </a:extLst>
            </p:cNvPr>
            <p:cNvSpPr>
              <a:spLocks noChangeShapeType="1"/>
            </p:cNvSpPr>
            <p:nvPr/>
          </p:nvSpPr>
          <p:spPr bwMode="auto">
            <a:xfrm>
              <a:off x="4190417" y="3836446"/>
              <a:ext cx="0" cy="62865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6" name="Line 74">
              <a:extLst>
                <a:ext uri="{FF2B5EF4-FFF2-40B4-BE49-F238E27FC236}">
                  <a16:creationId xmlns:a16="http://schemas.microsoft.com/office/drawing/2014/main" id="{1A61891F-879B-4C65-BAA4-025EFBBA214F}"/>
                </a:ext>
              </a:extLst>
            </p:cNvPr>
            <p:cNvSpPr>
              <a:spLocks noChangeShapeType="1"/>
            </p:cNvSpPr>
            <p:nvPr/>
          </p:nvSpPr>
          <p:spPr bwMode="auto">
            <a:xfrm flipH="1">
              <a:off x="4190417" y="3836446"/>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7" name="Line 75">
              <a:extLst>
                <a:ext uri="{FF2B5EF4-FFF2-40B4-BE49-F238E27FC236}">
                  <a16:creationId xmlns:a16="http://schemas.microsoft.com/office/drawing/2014/main" id="{DF05A7F0-3D65-4B78-88E5-6DCBE77798B9}"/>
                </a:ext>
              </a:extLst>
            </p:cNvPr>
            <p:cNvSpPr>
              <a:spLocks noChangeShapeType="1"/>
            </p:cNvSpPr>
            <p:nvPr/>
          </p:nvSpPr>
          <p:spPr bwMode="auto">
            <a:xfrm flipH="1">
              <a:off x="4190417" y="4465096"/>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8" name="Line 76">
              <a:extLst>
                <a:ext uri="{FF2B5EF4-FFF2-40B4-BE49-F238E27FC236}">
                  <a16:creationId xmlns:a16="http://schemas.microsoft.com/office/drawing/2014/main" id="{3E0F17E4-A01D-4603-B59A-F722375B853A}"/>
                </a:ext>
              </a:extLst>
            </p:cNvPr>
            <p:cNvSpPr>
              <a:spLocks noChangeShapeType="1"/>
            </p:cNvSpPr>
            <p:nvPr/>
          </p:nvSpPr>
          <p:spPr bwMode="auto">
            <a:xfrm flipH="1">
              <a:off x="4190417" y="3499896"/>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79" name="Line 77">
              <a:extLst>
                <a:ext uri="{FF2B5EF4-FFF2-40B4-BE49-F238E27FC236}">
                  <a16:creationId xmlns:a16="http://schemas.microsoft.com/office/drawing/2014/main" id="{CB77797F-FA2D-41D2-8CF6-0C81ACC66C35}"/>
                </a:ext>
              </a:extLst>
            </p:cNvPr>
            <p:cNvSpPr>
              <a:spLocks noChangeShapeType="1"/>
            </p:cNvSpPr>
            <p:nvPr/>
          </p:nvSpPr>
          <p:spPr bwMode="auto">
            <a:xfrm flipH="1">
              <a:off x="4190417" y="2871246"/>
              <a:ext cx="820738"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80" name="Line 78">
              <a:extLst>
                <a:ext uri="{FF2B5EF4-FFF2-40B4-BE49-F238E27FC236}">
                  <a16:creationId xmlns:a16="http://schemas.microsoft.com/office/drawing/2014/main" id="{130024C5-FE15-428D-8023-23F2400F30A1}"/>
                </a:ext>
              </a:extLst>
            </p:cNvPr>
            <p:cNvSpPr>
              <a:spLocks noChangeShapeType="1"/>
            </p:cNvSpPr>
            <p:nvPr/>
          </p:nvSpPr>
          <p:spPr bwMode="auto">
            <a:xfrm flipH="1">
              <a:off x="4625392" y="2310859"/>
              <a:ext cx="1225550"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98" name="ZoneTexte 97">
              <a:extLst>
                <a:ext uri="{FF2B5EF4-FFF2-40B4-BE49-F238E27FC236}">
                  <a16:creationId xmlns:a16="http://schemas.microsoft.com/office/drawing/2014/main" id="{8558E0D5-2238-4913-94B4-F390E446C032}"/>
                </a:ext>
              </a:extLst>
            </p:cNvPr>
            <p:cNvSpPr txBox="1"/>
            <p:nvPr/>
          </p:nvSpPr>
          <p:spPr>
            <a:xfrm>
              <a:off x="3678127" y="5291864"/>
              <a:ext cx="269625" cy="276999"/>
            </a:xfrm>
            <a:prstGeom prst="rect">
              <a:avLst/>
            </a:prstGeom>
            <a:noFill/>
          </p:spPr>
          <p:txBody>
            <a:bodyPr wrap="none" rtlCol="0">
              <a:spAutoFit/>
            </a:bodyPr>
            <a:lstStyle/>
            <a:p>
              <a:pPr algn="r"/>
              <a:r>
                <a:rPr lang="fr-FR" sz="1200" dirty="0"/>
                <a:t>0</a:t>
              </a:r>
            </a:p>
          </p:txBody>
        </p:sp>
        <p:sp>
          <p:nvSpPr>
            <p:cNvPr id="99" name="ZoneTexte 98">
              <a:extLst>
                <a:ext uri="{FF2B5EF4-FFF2-40B4-BE49-F238E27FC236}">
                  <a16:creationId xmlns:a16="http://schemas.microsoft.com/office/drawing/2014/main" id="{65B2A72B-9EAF-46AA-9AEA-522240504F84}"/>
                </a:ext>
              </a:extLst>
            </p:cNvPr>
            <p:cNvSpPr txBox="1"/>
            <p:nvPr/>
          </p:nvSpPr>
          <p:spPr>
            <a:xfrm>
              <a:off x="3593168" y="4715467"/>
              <a:ext cx="354584" cy="276999"/>
            </a:xfrm>
            <a:prstGeom prst="rect">
              <a:avLst/>
            </a:prstGeom>
            <a:noFill/>
          </p:spPr>
          <p:txBody>
            <a:bodyPr wrap="none" rtlCol="0">
              <a:spAutoFit/>
            </a:bodyPr>
            <a:lstStyle/>
            <a:p>
              <a:pPr algn="r"/>
              <a:r>
                <a:rPr lang="fr-FR" sz="1200" dirty="0"/>
                <a:t>20</a:t>
              </a:r>
            </a:p>
          </p:txBody>
        </p:sp>
        <p:sp>
          <p:nvSpPr>
            <p:cNvPr id="100" name="ZoneTexte 99">
              <a:extLst>
                <a:ext uri="{FF2B5EF4-FFF2-40B4-BE49-F238E27FC236}">
                  <a16:creationId xmlns:a16="http://schemas.microsoft.com/office/drawing/2014/main" id="{B2267461-28E7-4DDD-9F30-64447C84CF89}"/>
                </a:ext>
              </a:extLst>
            </p:cNvPr>
            <p:cNvSpPr txBox="1"/>
            <p:nvPr/>
          </p:nvSpPr>
          <p:spPr>
            <a:xfrm>
              <a:off x="3593168" y="4139070"/>
              <a:ext cx="354584" cy="276999"/>
            </a:xfrm>
            <a:prstGeom prst="rect">
              <a:avLst/>
            </a:prstGeom>
            <a:noFill/>
          </p:spPr>
          <p:txBody>
            <a:bodyPr wrap="none" rtlCol="0">
              <a:spAutoFit/>
            </a:bodyPr>
            <a:lstStyle/>
            <a:p>
              <a:pPr algn="r"/>
              <a:r>
                <a:rPr lang="fr-FR" sz="1200" dirty="0"/>
                <a:t>40</a:t>
              </a:r>
            </a:p>
          </p:txBody>
        </p:sp>
        <p:sp>
          <p:nvSpPr>
            <p:cNvPr id="101" name="ZoneTexte 100">
              <a:extLst>
                <a:ext uri="{FF2B5EF4-FFF2-40B4-BE49-F238E27FC236}">
                  <a16:creationId xmlns:a16="http://schemas.microsoft.com/office/drawing/2014/main" id="{9F4F1DEC-6E91-4E21-9D22-018C86CC92A6}"/>
                </a:ext>
              </a:extLst>
            </p:cNvPr>
            <p:cNvSpPr txBox="1"/>
            <p:nvPr/>
          </p:nvSpPr>
          <p:spPr>
            <a:xfrm>
              <a:off x="3593168" y="3562673"/>
              <a:ext cx="354584" cy="276999"/>
            </a:xfrm>
            <a:prstGeom prst="rect">
              <a:avLst/>
            </a:prstGeom>
            <a:noFill/>
          </p:spPr>
          <p:txBody>
            <a:bodyPr wrap="none" rtlCol="0">
              <a:spAutoFit/>
            </a:bodyPr>
            <a:lstStyle/>
            <a:p>
              <a:pPr algn="r"/>
              <a:r>
                <a:rPr lang="fr-FR" sz="1200" dirty="0"/>
                <a:t>60</a:t>
              </a:r>
            </a:p>
          </p:txBody>
        </p:sp>
        <p:sp>
          <p:nvSpPr>
            <p:cNvPr id="102" name="ZoneTexte 101">
              <a:extLst>
                <a:ext uri="{FF2B5EF4-FFF2-40B4-BE49-F238E27FC236}">
                  <a16:creationId xmlns:a16="http://schemas.microsoft.com/office/drawing/2014/main" id="{99435413-B307-4885-A9E0-FCC3B1D91E7C}"/>
                </a:ext>
              </a:extLst>
            </p:cNvPr>
            <p:cNvSpPr txBox="1"/>
            <p:nvPr/>
          </p:nvSpPr>
          <p:spPr>
            <a:xfrm>
              <a:off x="3593168" y="2986276"/>
              <a:ext cx="354584" cy="276999"/>
            </a:xfrm>
            <a:prstGeom prst="rect">
              <a:avLst/>
            </a:prstGeom>
            <a:noFill/>
          </p:spPr>
          <p:txBody>
            <a:bodyPr wrap="none" rtlCol="0">
              <a:spAutoFit/>
            </a:bodyPr>
            <a:lstStyle/>
            <a:p>
              <a:pPr algn="r"/>
              <a:r>
                <a:rPr lang="fr-FR" sz="1200" dirty="0"/>
                <a:t>80</a:t>
              </a:r>
            </a:p>
          </p:txBody>
        </p:sp>
        <p:sp>
          <p:nvSpPr>
            <p:cNvPr id="103" name="ZoneTexte 102">
              <a:extLst>
                <a:ext uri="{FF2B5EF4-FFF2-40B4-BE49-F238E27FC236}">
                  <a16:creationId xmlns:a16="http://schemas.microsoft.com/office/drawing/2014/main" id="{16D1DE9D-3291-4AC4-8F00-EE8A7C484E3D}"/>
                </a:ext>
              </a:extLst>
            </p:cNvPr>
            <p:cNvSpPr txBox="1"/>
            <p:nvPr/>
          </p:nvSpPr>
          <p:spPr>
            <a:xfrm>
              <a:off x="3508208" y="2409879"/>
              <a:ext cx="439544" cy="276999"/>
            </a:xfrm>
            <a:prstGeom prst="rect">
              <a:avLst/>
            </a:prstGeom>
            <a:noFill/>
          </p:spPr>
          <p:txBody>
            <a:bodyPr wrap="none" rtlCol="0">
              <a:spAutoFit/>
            </a:bodyPr>
            <a:lstStyle/>
            <a:p>
              <a:pPr algn="r"/>
              <a:r>
                <a:rPr lang="fr-FR" sz="1200" dirty="0"/>
                <a:t>100</a:t>
              </a:r>
            </a:p>
          </p:txBody>
        </p:sp>
        <p:sp>
          <p:nvSpPr>
            <p:cNvPr id="104" name="ZoneTexte 103">
              <a:extLst>
                <a:ext uri="{FF2B5EF4-FFF2-40B4-BE49-F238E27FC236}">
                  <a16:creationId xmlns:a16="http://schemas.microsoft.com/office/drawing/2014/main" id="{F1ECFF8F-16F1-4F88-8A55-CD761CFF6145}"/>
                </a:ext>
              </a:extLst>
            </p:cNvPr>
            <p:cNvSpPr txBox="1"/>
            <p:nvPr/>
          </p:nvSpPr>
          <p:spPr>
            <a:xfrm>
              <a:off x="3772770" y="2251173"/>
              <a:ext cx="344302" cy="307777"/>
            </a:xfrm>
            <a:prstGeom prst="rect">
              <a:avLst/>
            </a:prstGeom>
            <a:noFill/>
          </p:spPr>
          <p:txBody>
            <a:bodyPr wrap="none" rtlCol="0">
              <a:spAutoFit/>
            </a:bodyPr>
            <a:lstStyle/>
            <a:p>
              <a:pPr algn="r"/>
              <a:r>
                <a:rPr lang="fr-FR" sz="1400" dirty="0"/>
                <a:t>%</a:t>
              </a:r>
            </a:p>
          </p:txBody>
        </p:sp>
        <p:sp>
          <p:nvSpPr>
            <p:cNvPr id="105" name="ZoneTexte 104">
              <a:extLst>
                <a:ext uri="{FF2B5EF4-FFF2-40B4-BE49-F238E27FC236}">
                  <a16:creationId xmlns:a16="http://schemas.microsoft.com/office/drawing/2014/main" id="{5C344730-A23A-498C-9A47-E301C25EFE6B}"/>
                </a:ext>
              </a:extLst>
            </p:cNvPr>
            <p:cNvSpPr txBox="1"/>
            <p:nvPr/>
          </p:nvSpPr>
          <p:spPr>
            <a:xfrm>
              <a:off x="4937337" y="2073954"/>
              <a:ext cx="744114" cy="276999"/>
            </a:xfrm>
            <a:prstGeom prst="rect">
              <a:avLst/>
            </a:prstGeom>
            <a:noFill/>
          </p:spPr>
          <p:txBody>
            <a:bodyPr wrap="none" rtlCol="0">
              <a:spAutoFit/>
            </a:bodyPr>
            <a:lstStyle/>
            <a:p>
              <a:pPr algn="r"/>
              <a:r>
                <a:rPr lang="fr-FR" sz="1200" dirty="0"/>
                <a:t>p = 0,04</a:t>
              </a:r>
            </a:p>
          </p:txBody>
        </p:sp>
        <p:sp>
          <p:nvSpPr>
            <p:cNvPr id="107" name="ZoneTexte 106">
              <a:extLst>
                <a:ext uri="{FF2B5EF4-FFF2-40B4-BE49-F238E27FC236}">
                  <a16:creationId xmlns:a16="http://schemas.microsoft.com/office/drawing/2014/main" id="{71176981-7879-4DB2-A4D9-7E5FC0FDF39A}"/>
                </a:ext>
              </a:extLst>
            </p:cNvPr>
            <p:cNvSpPr txBox="1"/>
            <p:nvPr/>
          </p:nvSpPr>
          <p:spPr>
            <a:xfrm>
              <a:off x="6521578" y="2479993"/>
              <a:ext cx="988372" cy="307777"/>
            </a:xfrm>
            <a:prstGeom prst="rect">
              <a:avLst/>
            </a:prstGeom>
            <a:noFill/>
          </p:spPr>
          <p:txBody>
            <a:bodyPr wrap="none" rtlCol="0">
              <a:spAutoFit/>
            </a:bodyPr>
            <a:lstStyle/>
            <a:p>
              <a:r>
                <a:rPr lang="fr-FR" sz="1400" b="1" u="sng" dirty="0"/>
                <a:t>&gt;</a:t>
              </a:r>
              <a:r>
                <a:rPr lang="fr-FR" sz="1400" b="1" dirty="0"/>
                <a:t> 100 000</a:t>
              </a:r>
            </a:p>
          </p:txBody>
        </p:sp>
        <p:sp>
          <p:nvSpPr>
            <p:cNvPr id="108" name="ZoneTexte 107">
              <a:extLst>
                <a:ext uri="{FF2B5EF4-FFF2-40B4-BE49-F238E27FC236}">
                  <a16:creationId xmlns:a16="http://schemas.microsoft.com/office/drawing/2014/main" id="{32A587BD-083A-41B9-9606-89DD696DA8DB}"/>
                </a:ext>
              </a:extLst>
            </p:cNvPr>
            <p:cNvSpPr txBox="1"/>
            <p:nvPr/>
          </p:nvSpPr>
          <p:spPr>
            <a:xfrm>
              <a:off x="6521578" y="2757943"/>
              <a:ext cx="1436612" cy="307777"/>
            </a:xfrm>
            <a:prstGeom prst="rect">
              <a:avLst/>
            </a:prstGeom>
            <a:noFill/>
          </p:spPr>
          <p:txBody>
            <a:bodyPr wrap="none" rtlCol="0">
              <a:spAutoFit/>
            </a:bodyPr>
            <a:lstStyle/>
            <a:p>
              <a:r>
                <a:rPr lang="fr-FR" sz="1400" b="1" dirty="0"/>
                <a:t>10 000 - 99 999</a:t>
              </a:r>
            </a:p>
          </p:txBody>
        </p:sp>
        <p:sp>
          <p:nvSpPr>
            <p:cNvPr id="109" name="ZoneTexte 108">
              <a:extLst>
                <a:ext uri="{FF2B5EF4-FFF2-40B4-BE49-F238E27FC236}">
                  <a16:creationId xmlns:a16="http://schemas.microsoft.com/office/drawing/2014/main" id="{30F7D9B6-FC19-45D5-8F1F-F7EF98518EDA}"/>
                </a:ext>
              </a:extLst>
            </p:cNvPr>
            <p:cNvSpPr txBox="1"/>
            <p:nvPr/>
          </p:nvSpPr>
          <p:spPr>
            <a:xfrm>
              <a:off x="6521578" y="3035893"/>
              <a:ext cx="1237839" cy="307777"/>
            </a:xfrm>
            <a:prstGeom prst="rect">
              <a:avLst/>
            </a:prstGeom>
            <a:noFill/>
          </p:spPr>
          <p:txBody>
            <a:bodyPr wrap="none" rtlCol="0">
              <a:spAutoFit/>
            </a:bodyPr>
            <a:lstStyle/>
            <a:p>
              <a:r>
                <a:rPr lang="fr-FR" sz="1400" b="1" dirty="0"/>
                <a:t>1 000 - 9 999</a:t>
              </a:r>
            </a:p>
          </p:txBody>
        </p:sp>
        <p:sp>
          <p:nvSpPr>
            <p:cNvPr id="110" name="ZoneTexte 109">
              <a:extLst>
                <a:ext uri="{FF2B5EF4-FFF2-40B4-BE49-F238E27FC236}">
                  <a16:creationId xmlns:a16="http://schemas.microsoft.com/office/drawing/2014/main" id="{DE990AC4-EB5F-486F-90BB-51A0040026D5}"/>
                </a:ext>
              </a:extLst>
            </p:cNvPr>
            <p:cNvSpPr txBox="1"/>
            <p:nvPr/>
          </p:nvSpPr>
          <p:spPr>
            <a:xfrm>
              <a:off x="6521578" y="3313843"/>
              <a:ext cx="939681" cy="307777"/>
            </a:xfrm>
            <a:prstGeom prst="rect">
              <a:avLst/>
            </a:prstGeom>
            <a:noFill/>
          </p:spPr>
          <p:txBody>
            <a:bodyPr wrap="none" rtlCol="0">
              <a:spAutoFit/>
            </a:bodyPr>
            <a:lstStyle/>
            <a:p>
              <a:r>
                <a:rPr lang="fr-FR" sz="1400" b="1" dirty="0"/>
                <a:t>400 - 999</a:t>
              </a:r>
            </a:p>
          </p:txBody>
        </p:sp>
        <p:sp>
          <p:nvSpPr>
            <p:cNvPr id="111" name="ZoneTexte 110">
              <a:extLst>
                <a:ext uri="{FF2B5EF4-FFF2-40B4-BE49-F238E27FC236}">
                  <a16:creationId xmlns:a16="http://schemas.microsoft.com/office/drawing/2014/main" id="{7BA1494A-2603-47A6-952B-C735C94CC211}"/>
                </a:ext>
              </a:extLst>
            </p:cNvPr>
            <p:cNvSpPr txBox="1"/>
            <p:nvPr/>
          </p:nvSpPr>
          <p:spPr>
            <a:xfrm>
              <a:off x="6521578" y="3591792"/>
              <a:ext cx="638942" cy="307777"/>
            </a:xfrm>
            <a:prstGeom prst="rect">
              <a:avLst/>
            </a:prstGeom>
            <a:noFill/>
          </p:spPr>
          <p:txBody>
            <a:bodyPr wrap="none" rtlCol="0">
              <a:spAutoFit/>
            </a:bodyPr>
            <a:lstStyle/>
            <a:p>
              <a:r>
                <a:rPr lang="fr-FR" sz="1400" b="1" u="sng" dirty="0"/>
                <a:t>&lt;</a:t>
              </a:r>
              <a:r>
                <a:rPr lang="fr-FR" sz="1400" b="1" dirty="0"/>
                <a:t> 400</a:t>
              </a:r>
            </a:p>
          </p:txBody>
        </p:sp>
        <p:sp>
          <p:nvSpPr>
            <p:cNvPr id="112" name="ZoneTexte 111">
              <a:extLst>
                <a:ext uri="{FF2B5EF4-FFF2-40B4-BE49-F238E27FC236}">
                  <a16:creationId xmlns:a16="http://schemas.microsoft.com/office/drawing/2014/main" id="{DC7923EC-43CF-494C-8483-BE2A120E35A3}"/>
                </a:ext>
              </a:extLst>
            </p:cNvPr>
            <p:cNvSpPr txBox="1"/>
            <p:nvPr/>
          </p:nvSpPr>
          <p:spPr>
            <a:xfrm>
              <a:off x="3974656" y="5464447"/>
              <a:ext cx="1252266" cy="276999"/>
            </a:xfrm>
            <a:prstGeom prst="rect">
              <a:avLst/>
            </a:prstGeom>
            <a:noFill/>
          </p:spPr>
          <p:txBody>
            <a:bodyPr wrap="none" rtlCol="0">
              <a:spAutoFit/>
            </a:bodyPr>
            <a:lstStyle/>
            <a:p>
              <a:pPr algn="ctr"/>
              <a:r>
                <a:rPr lang="fr-FR" sz="1200" b="1" dirty="0"/>
                <a:t>Hebdomadaire</a:t>
              </a:r>
            </a:p>
          </p:txBody>
        </p:sp>
        <p:sp>
          <p:nvSpPr>
            <p:cNvPr id="113" name="ZoneTexte 112">
              <a:extLst>
                <a:ext uri="{FF2B5EF4-FFF2-40B4-BE49-F238E27FC236}">
                  <a16:creationId xmlns:a16="http://schemas.microsoft.com/office/drawing/2014/main" id="{521EEAB9-3273-45AB-A5AB-1005F7FC1140}"/>
                </a:ext>
              </a:extLst>
            </p:cNvPr>
            <p:cNvSpPr txBox="1"/>
            <p:nvPr/>
          </p:nvSpPr>
          <p:spPr>
            <a:xfrm>
              <a:off x="5206381" y="5464447"/>
              <a:ext cx="1289134" cy="276999"/>
            </a:xfrm>
            <a:prstGeom prst="rect">
              <a:avLst/>
            </a:prstGeom>
            <a:noFill/>
          </p:spPr>
          <p:txBody>
            <a:bodyPr wrap="none" rtlCol="0">
              <a:spAutoFit/>
            </a:bodyPr>
            <a:lstStyle/>
            <a:p>
              <a:pPr algn="ctr"/>
              <a:r>
                <a:rPr lang="fr-FR" sz="1200" b="1" dirty="0"/>
                <a:t>Moins fréquent</a:t>
              </a:r>
            </a:p>
          </p:txBody>
        </p:sp>
        <p:sp>
          <p:nvSpPr>
            <p:cNvPr id="115" name="ZoneTexte 114">
              <a:extLst>
                <a:ext uri="{FF2B5EF4-FFF2-40B4-BE49-F238E27FC236}">
                  <a16:creationId xmlns:a16="http://schemas.microsoft.com/office/drawing/2014/main" id="{2DB9D041-341F-40B1-B15B-27FD2FAE0C44}"/>
                </a:ext>
              </a:extLst>
            </p:cNvPr>
            <p:cNvSpPr txBox="1"/>
            <p:nvPr/>
          </p:nvSpPr>
          <p:spPr>
            <a:xfrm>
              <a:off x="4433529" y="2606362"/>
              <a:ext cx="341760" cy="261610"/>
            </a:xfrm>
            <a:prstGeom prst="rect">
              <a:avLst/>
            </a:prstGeom>
            <a:noFill/>
          </p:spPr>
          <p:txBody>
            <a:bodyPr wrap="none" rtlCol="0">
              <a:spAutoFit/>
            </a:bodyPr>
            <a:lstStyle/>
            <a:p>
              <a:pPr algn="ctr"/>
              <a:r>
                <a:rPr lang="fr-FR" sz="1100" b="1" dirty="0">
                  <a:solidFill>
                    <a:schemeClr val="bg1"/>
                  </a:solidFill>
                </a:rPr>
                <a:t>11</a:t>
              </a:r>
            </a:p>
          </p:txBody>
        </p:sp>
        <p:sp>
          <p:nvSpPr>
            <p:cNvPr id="116" name="ZoneTexte 115">
              <a:extLst>
                <a:ext uri="{FF2B5EF4-FFF2-40B4-BE49-F238E27FC236}">
                  <a16:creationId xmlns:a16="http://schemas.microsoft.com/office/drawing/2014/main" id="{82B4B390-C7ED-47AA-BEC3-82D6DEA4B732}"/>
                </a:ext>
              </a:extLst>
            </p:cNvPr>
            <p:cNvSpPr txBox="1"/>
            <p:nvPr/>
          </p:nvSpPr>
          <p:spPr>
            <a:xfrm>
              <a:off x="4433530" y="3020928"/>
              <a:ext cx="341760" cy="261610"/>
            </a:xfrm>
            <a:prstGeom prst="rect">
              <a:avLst/>
            </a:prstGeom>
            <a:noFill/>
          </p:spPr>
          <p:txBody>
            <a:bodyPr wrap="none" rtlCol="0">
              <a:spAutoFit/>
            </a:bodyPr>
            <a:lstStyle/>
            <a:p>
              <a:pPr algn="ctr"/>
              <a:r>
                <a:rPr lang="fr-FR" sz="1100" b="1" dirty="0">
                  <a:solidFill>
                    <a:schemeClr val="bg1"/>
                  </a:solidFill>
                </a:rPr>
                <a:t>22</a:t>
              </a:r>
            </a:p>
          </p:txBody>
        </p:sp>
        <p:sp>
          <p:nvSpPr>
            <p:cNvPr id="117" name="ZoneTexte 116">
              <a:extLst>
                <a:ext uri="{FF2B5EF4-FFF2-40B4-BE49-F238E27FC236}">
                  <a16:creationId xmlns:a16="http://schemas.microsoft.com/office/drawing/2014/main" id="{5EF0D4CA-012E-404A-8802-33727F98A3F3}"/>
                </a:ext>
              </a:extLst>
            </p:cNvPr>
            <p:cNvSpPr txBox="1"/>
            <p:nvPr/>
          </p:nvSpPr>
          <p:spPr>
            <a:xfrm>
              <a:off x="4433529" y="3579985"/>
              <a:ext cx="341760" cy="261610"/>
            </a:xfrm>
            <a:prstGeom prst="rect">
              <a:avLst/>
            </a:prstGeom>
            <a:noFill/>
          </p:spPr>
          <p:txBody>
            <a:bodyPr wrap="none" rtlCol="0">
              <a:spAutoFit/>
            </a:bodyPr>
            <a:lstStyle/>
            <a:p>
              <a:pPr algn="ctr"/>
              <a:r>
                <a:rPr lang="fr-FR" sz="1100" b="1" dirty="0">
                  <a:solidFill>
                    <a:schemeClr val="bg1"/>
                  </a:solidFill>
                </a:rPr>
                <a:t>11</a:t>
              </a:r>
            </a:p>
          </p:txBody>
        </p:sp>
        <p:sp>
          <p:nvSpPr>
            <p:cNvPr id="118" name="ZoneTexte 117">
              <a:extLst>
                <a:ext uri="{FF2B5EF4-FFF2-40B4-BE49-F238E27FC236}">
                  <a16:creationId xmlns:a16="http://schemas.microsoft.com/office/drawing/2014/main" id="{03F1C4ED-C64B-451E-9599-70C02BFE58B1}"/>
                </a:ext>
              </a:extLst>
            </p:cNvPr>
            <p:cNvSpPr txBox="1"/>
            <p:nvPr/>
          </p:nvSpPr>
          <p:spPr>
            <a:xfrm>
              <a:off x="4433530" y="4069193"/>
              <a:ext cx="341760" cy="261610"/>
            </a:xfrm>
            <a:prstGeom prst="rect">
              <a:avLst/>
            </a:prstGeom>
            <a:noFill/>
          </p:spPr>
          <p:txBody>
            <a:bodyPr wrap="none" rtlCol="0">
              <a:spAutoFit/>
            </a:bodyPr>
            <a:lstStyle/>
            <a:p>
              <a:pPr algn="ctr"/>
              <a:r>
                <a:rPr lang="fr-FR" sz="1100" b="1" dirty="0"/>
                <a:t>22</a:t>
              </a:r>
            </a:p>
          </p:txBody>
        </p:sp>
        <p:sp>
          <p:nvSpPr>
            <p:cNvPr id="119" name="ZoneTexte 118">
              <a:extLst>
                <a:ext uri="{FF2B5EF4-FFF2-40B4-BE49-F238E27FC236}">
                  <a16:creationId xmlns:a16="http://schemas.microsoft.com/office/drawing/2014/main" id="{31B7CA3A-C7D4-4E2C-AB69-05D4995DCC21}"/>
                </a:ext>
              </a:extLst>
            </p:cNvPr>
            <p:cNvSpPr txBox="1"/>
            <p:nvPr/>
          </p:nvSpPr>
          <p:spPr>
            <a:xfrm>
              <a:off x="4433530" y="4774659"/>
              <a:ext cx="341760" cy="261610"/>
            </a:xfrm>
            <a:prstGeom prst="rect">
              <a:avLst/>
            </a:prstGeom>
            <a:noFill/>
          </p:spPr>
          <p:txBody>
            <a:bodyPr wrap="none" rtlCol="0">
              <a:spAutoFit/>
            </a:bodyPr>
            <a:lstStyle/>
            <a:p>
              <a:pPr algn="ctr"/>
              <a:r>
                <a:rPr lang="fr-FR" sz="1100" b="1" dirty="0">
                  <a:solidFill>
                    <a:srgbClr val="002060"/>
                  </a:solidFill>
                </a:rPr>
                <a:t>33</a:t>
              </a:r>
            </a:p>
          </p:txBody>
        </p:sp>
        <p:sp>
          <p:nvSpPr>
            <p:cNvPr id="120" name="ZoneTexte 119">
              <a:extLst>
                <a:ext uri="{FF2B5EF4-FFF2-40B4-BE49-F238E27FC236}">
                  <a16:creationId xmlns:a16="http://schemas.microsoft.com/office/drawing/2014/main" id="{6C506363-C939-46A5-A669-50F5EB751CB5}"/>
                </a:ext>
              </a:extLst>
            </p:cNvPr>
            <p:cNvSpPr txBox="1"/>
            <p:nvPr/>
          </p:nvSpPr>
          <p:spPr>
            <a:xfrm>
              <a:off x="5671064" y="4330168"/>
              <a:ext cx="341760" cy="261610"/>
            </a:xfrm>
            <a:prstGeom prst="rect">
              <a:avLst/>
            </a:prstGeom>
            <a:noFill/>
          </p:spPr>
          <p:txBody>
            <a:bodyPr wrap="none" rtlCol="0">
              <a:spAutoFit/>
            </a:bodyPr>
            <a:lstStyle/>
            <a:p>
              <a:pPr algn="ctr"/>
              <a:r>
                <a:rPr lang="fr-FR" sz="1100" b="1" dirty="0">
                  <a:solidFill>
                    <a:srgbClr val="002060"/>
                  </a:solidFill>
                </a:rPr>
                <a:t>63</a:t>
              </a:r>
            </a:p>
          </p:txBody>
        </p:sp>
        <p:sp>
          <p:nvSpPr>
            <p:cNvPr id="121" name="ZoneTexte 120">
              <a:extLst>
                <a:ext uri="{FF2B5EF4-FFF2-40B4-BE49-F238E27FC236}">
                  <a16:creationId xmlns:a16="http://schemas.microsoft.com/office/drawing/2014/main" id="{21B01C63-F124-4918-89CF-A55189AEFB98}"/>
                </a:ext>
              </a:extLst>
            </p:cNvPr>
            <p:cNvSpPr txBox="1"/>
            <p:nvPr/>
          </p:nvSpPr>
          <p:spPr>
            <a:xfrm>
              <a:off x="5671064" y="3349341"/>
              <a:ext cx="341760" cy="261610"/>
            </a:xfrm>
            <a:prstGeom prst="rect">
              <a:avLst/>
            </a:prstGeom>
            <a:noFill/>
          </p:spPr>
          <p:txBody>
            <a:bodyPr wrap="none" rtlCol="0">
              <a:spAutoFit/>
            </a:bodyPr>
            <a:lstStyle/>
            <a:p>
              <a:pPr algn="ctr"/>
              <a:r>
                <a:rPr lang="fr-FR" sz="1100" b="1" dirty="0"/>
                <a:t>10</a:t>
              </a:r>
            </a:p>
          </p:txBody>
        </p:sp>
        <p:sp>
          <p:nvSpPr>
            <p:cNvPr id="122" name="ZoneTexte 121">
              <a:extLst>
                <a:ext uri="{FF2B5EF4-FFF2-40B4-BE49-F238E27FC236}">
                  <a16:creationId xmlns:a16="http://schemas.microsoft.com/office/drawing/2014/main" id="{5AC11A99-0478-4815-9AB7-20F99C65D821}"/>
                </a:ext>
              </a:extLst>
            </p:cNvPr>
            <p:cNvSpPr txBox="1"/>
            <p:nvPr/>
          </p:nvSpPr>
          <p:spPr>
            <a:xfrm>
              <a:off x="5671064" y="2880613"/>
              <a:ext cx="341760" cy="261610"/>
            </a:xfrm>
            <a:prstGeom prst="rect">
              <a:avLst/>
            </a:prstGeom>
            <a:noFill/>
          </p:spPr>
          <p:txBody>
            <a:bodyPr wrap="none" rtlCol="0">
              <a:spAutoFit/>
            </a:bodyPr>
            <a:lstStyle/>
            <a:p>
              <a:pPr algn="ctr"/>
              <a:r>
                <a:rPr lang="fr-FR" sz="1100" b="1" dirty="0">
                  <a:solidFill>
                    <a:schemeClr val="bg1"/>
                  </a:solidFill>
                </a:rPr>
                <a:t>21</a:t>
              </a:r>
            </a:p>
          </p:txBody>
        </p:sp>
        <p:sp>
          <p:nvSpPr>
            <p:cNvPr id="123" name="ZoneTexte 122">
              <a:extLst>
                <a:ext uri="{FF2B5EF4-FFF2-40B4-BE49-F238E27FC236}">
                  <a16:creationId xmlns:a16="http://schemas.microsoft.com/office/drawing/2014/main" id="{553888BA-EC85-4B1E-999C-286166B1DE63}"/>
                </a:ext>
              </a:extLst>
            </p:cNvPr>
            <p:cNvSpPr txBox="1"/>
            <p:nvPr/>
          </p:nvSpPr>
          <p:spPr>
            <a:xfrm>
              <a:off x="5719333" y="2576527"/>
              <a:ext cx="263214" cy="261610"/>
            </a:xfrm>
            <a:prstGeom prst="rect">
              <a:avLst/>
            </a:prstGeom>
            <a:noFill/>
          </p:spPr>
          <p:txBody>
            <a:bodyPr wrap="none" rtlCol="0">
              <a:spAutoFit/>
            </a:bodyPr>
            <a:lstStyle/>
            <a:p>
              <a:pPr algn="ctr"/>
              <a:r>
                <a:rPr lang="fr-FR" sz="1100" b="1" dirty="0">
                  <a:solidFill>
                    <a:schemeClr val="bg1"/>
                  </a:solidFill>
                </a:rPr>
                <a:t>3</a:t>
              </a:r>
            </a:p>
          </p:txBody>
        </p:sp>
        <p:sp>
          <p:nvSpPr>
            <p:cNvPr id="124" name="ZoneTexte 123">
              <a:extLst>
                <a:ext uri="{FF2B5EF4-FFF2-40B4-BE49-F238E27FC236}">
                  <a16:creationId xmlns:a16="http://schemas.microsoft.com/office/drawing/2014/main" id="{9907A508-A443-4BF0-A583-211CCE4D04CD}"/>
                </a:ext>
              </a:extLst>
            </p:cNvPr>
            <p:cNvSpPr txBox="1"/>
            <p:nvPr/>
          </p:nvSpPr>
          <p:spPr>
            <a:xfrm>
              <a:off x="5719333" y="2298609"/>
              <a:ext cx="263214" cy="261610"/>
            </a:xfrm>
            <a:prstGeom prst="rect">
              <a:avLst/>
            </a:prstGeom>
            <a:noFill/>
          </p:spPr>
          <p:txBody>
            <a:bodyPr wrap="none" rtlCol="0">
              <a:spAutoFit/>
            </a:bodyPr>
            <a:lstStyle/>
            <a:p>
              <a:pPr algn="ctr"/>
              <a:r>
                <a:rPr lang="fr-FR" sz="1100" b="1" dirty="0"/>
                <a:t>3</a:t>
              </a:r>
            </a:p>
          </p:txBody>
        </p:sp>
      </p:grpSp>
      <p:sp>
        <p:nvSpPr>
          <p:cNvPr id="125"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Namazi</a:t>
            </a:r>
            <a:r>
              <a:rPr lang="en-GB" sz="1200" i="1" dirty="0">
                <a:solidFill>
                  <a:srgbClr val="0070C0"/>
                </a:solidFill>
              </a:rPr>
              <a:t> G, CROI 2018, Abs. 231</a:t>
            </a:r>
          </a:p>
        </p:txBody>
      </p:sp>
      <p:sp>
        <p:nvSpPr>
          <p:cNvPr id="4" name="ZoneTexte 3"/>
          <p:cNvSpPr txBox="1"/>
          <p:nvPr/>
        </p:nvSpPr>
        <p:spPr>
          <a:xfrm>
            <a:off x="728133" y="1286933"/>
            <a:ext cx="8077200" cy="400110"/>
          </a:xfrm>
          <a:prstGeom prst="rect">
            <a:avLst/>
          </a:prstGeom>
          <a:noFill/>
        </p:spPr>
        <p:txBody>
          <a:bodyPr wrap="square" rtlCol="0">
            <a:spAutoFit/>
          </a:bodyPr>
          <a:lstStyle/>
          <a:p>
            <a:pPr algn="ctr"/>
            <a:r>
              <a:rPr lang="fr-FR" sz="2000" b="1" dirty="0">
                <a:solidFill>
                  <a:srgbClr val="0070C0"/>
                </a:solidFill>
                <a:latin typeface="Calibri"/>
                <a:cs typeface="Calibri"/>
              </a:rPr>
              <a:t>Pic précoce d’ARN-VIH (c/ml) suite à l’arrêt du traitement ARV</a:t>
            </a:r>
          </a:p>
        </p:txBody>
      </p:sp>
      <p:sp>
        <p:nvSpPr>
          <p:cNvPr id="5" name="ZoneTexte 4"/>
          <p:cNvSpPr txBox="1"/>
          <p:nvPr/>
        </p:nvSpPr>
        <p:spPr>
          <a:xfrm>
            <a:off x="6426809" y="4169001"/>
            <a:ext cx="2610421" cy="1323439"/>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1600" dirty="0"/>
              <a:t>Une reprise des ARV </a:t>
            </a:r>
            <a:br>
              <a:rPr lang="fr-FR" sz="1600" dirty="0"/>
            </a:br>
            <a:r>
              <a:rPr lang="fr-FR" sz="1600" dirty="0"/>
              <a:t>si CV &gt; 1 000 c/ml peut rater l’identification du statut de contrôleur post-traitement</a:t>
            </a:r>
          </a:p>
        </p:txBody>
      </p:sp>
      <p:sp>
        <p:nvSpPr>
          <p:cNvPr id="126" name="Titre 5">
            <a:extLst>
              <a:ext uri="{FF2B5EF4-FFF2-40B4-BE49-F238E27FC236}">
                <a16:creationId xmlns:a16="http://schemas.microsoft.com/office/drawing/2014/main" id="{152765D9-C538-416A-BC8E-61FE1FCBD996}"/>
              </a:ext>
            </a:extLst>
          </p:cNvPr>
          <p:cNvSpPr>
            <a:spLocks noGrp="1"/>
          </p:cNvSpPr>
          <p:nvPr>
            <p:ph type="title"/>
          </p:nvPr>
        </p:nvSpPr>
        <p:spPr>
          <a:xfrm>
            <a:off x="1547813" y="115888"/>
            <a:ext cx="7523162" cy="936625"/>
          </a:xfrm>
        </p:spPr>
        <p:txBody>
          <a:bodyPr/>
          <a:lstStyle/>
          <a:p>
            <a:r>
              <a:rPr lang="fr-FR" sz="2600" dirty="0"/>
              <a:t>HIV </a:t>
            </a:r>
            <a:r>
              <a:rPr lang="fr-FR" sz="2600" dirty="0" err="1"/>
              <a:t>controllers</a:t>
            </a:r>
            <a:r>
              <a:rPr lang="fr-FR" sz="2600" dirty="0"/>
              <a:t> suite à l’arrêt du traitement ARV : </a:t>
            </a:r>
            <a:br>
              <a:rPr lang="fr-FR" sz="2600" dirty="0"/>
            </a:br>
            <a:r>
              <a:rPr lang="fr-FR" sz="2600" dirty="0"/>
              <a:t>9 cohortes/essais Etats-Unis - Canada (2) </a:t>
            </a:r>
          </a:p>
        </p:txBody>
      </p:sp>
      <p:sp>
        <p:nvSpPr>
          <p:cNvPr id="127" name="ZoneTexte 126">
            <a:extLst>
              <a:ext uri="{FF2B5EF4-FFF2-40B4-BE49-F238E27FC236}">
                <a16:creationId xmlns:a16="http://schemas.microsoft.com/office/drawing/2014/main" id="{DA8EE13F-96E6-418D-A410-D93469CA910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56</a:t>
            </a:r>
          </a:p>
        </p:txBody>
      </p:sp>
    </p:spTree>
    <p:extLst>
      <p:ext uri="{BB962C8B-B14F-4D97-AF65-F5344CB8AC3E}">
        <p14:creationId xmlns:p14="http://schemas.microsoft.com/office/powerpoint/2010/main" val="215557488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ZoneTexte 41">
            <a:extLst>
              <a:ext uri="{FF2B5EF4-FFF2-40B4-BE49-F238E27FC236}">
                <a16:creationId xmlns:a16="http://schemas.microsoft.com/office/drawing/2014/main" id="{44335305-1F50-4FA5-8B2C-B2E75C080C8B}"/>
              </a:ext>
            </a:extLst>
          </p:cNvPr>
          <p:cNvSpPr txBox="1"/>
          <p:nvPr/>
        </p:nvSpPr>
        <p:spPr>
          <a:xfrm>
            <a:off x="3356645" y="6013857"/>
            <a:ext cx="567784" cy="276999"/>
          </a:xfrm>
          <a:prstGeom prst="rect">
            <a:avLst/>
          </a:prstGeom>
          <a:noFill/>
        </p:spPr>
        <p:txBody>
          <a:bodyPr wrap="none" rtlCol="0">
            <a:spAutoFit/>
          </a:bodyPr>
          <a:lstStyle/>
          <a:p>
            <a:pPr algn="ctr"/>
            <a:r>
              <a:rPr lang="fr-FR" sz="1200" dirty="0"/>
              <a:t>38/46</a:t>
            </a:r>
          </a:p>
        </p:txBody>
      </p:sp>
      <p:sp>
        <p:nvSpPr>
          <p:cNvPr id="43" name="ZoneTexte 42">
            <a:extLst>
              <a:ext uri="{FF2B5EF4-FFF2-40B4-BE49-F238E27FC236}">
                <a16:creationId xmlns:a16="http://schemas.microsoft.com/office/drawing/2014/main" id="{26AB0E8F-316A-4128-9E59-5FFF5FFE0F85}"/>
              </a:ext>
            </a:extLst>
          </p:cNvPr>
          <p:cNvSpPr txBox="1"/>
          <p:nvPr/>
        </p:nvSpPr>
        <p:spPr>
          <a:xfrm>
            <a:off x="4310062" y="6013857"/>
            <a:ext cx="567784" cy="276999"/>
          </a:xfrm>
          <a:prstGeom prst="rect">
            <a:avLst/>
          </a:prstGeom>
          <a:noFill/>
        </p:spPr>
        <p:txBody>
          <a:bodyPr wrap="none" rtlCol="0">
            <a:spAutoFit/>
          </a:bodyPr>
          <a:lstStyle/>
          <a:p>
            <a:pPr algn="ctr"/>
            <a:r>
              <a:rPr lang="fr-FR" sz="1200" dirty="0"/>
              <a:t>26/38</a:t>
            </a:r>
          </a:p>
        </p:txBody>
      </p:sp>
      <p:sp>
        <p:nvSpPr>
          <p:cNvPr id="44" name="ZoneTexte 43">
            <a:extLst>
              <a:ext uri="{FF2B5EF4-FFF2-40B4-BE49-F238E27FC236}">
                <a16:creationId xmlns:a16="http://schemas.microsoft.com/office/drawing/2014/main" id="{389E7F5E-F5B0-4274-AC4F-8F5116693DEE}"/>
              </a:ext>
            </a:extLst>
          </p:cNvPr>
          <p:cNvSpPr txBox="1"/>
          <p:nvPr/>
        </p:nvSpPr>
        <p:spPr>
          <a:xfrm>
            <a:off x="5263479" y="6013857"/>
            <a:ext cx="567784" cy="276999"/>
          </a:xfrm>
          <a:prstGeom prst="rect">
            <a:avLst/>
          </a:prstGeom>
          <a:noFill/>
        </p:spPr>
        <p:txBody>
          <a:bodyPr wrap="none" rtlCol="0">
            <a:spAutoFit/>
          </a:bodyPr>
          <a:lstStyle/>
          <a:p>
            <a:pPr algn="ctr"/>
            <a:r>
              <a:rPr lang="fr-FR" sz="1200" dirty="0"/>
              <a:t>15/29</a:t>
            </a:r>
          </a:p>
        </p:txBody>
      </p:sp>
      <p:sp>
        <p:nvSpPr>
          <p:cNvPr id="45" name="ZoneTexte 44">
            <a:extLst>
              <a:ext uri="{FF2B5EF4-FFF2-40B4-BE49-F238E27FC236}">
                <a16:creationId xmlns:a16="http://schemas.microsoft.com/office/drawing/2014/main" id="{B5EAC240-17CF-43B8-B90C-769453A333B8}"/>
              </a:ext>
            </a:extLst>
          </p:cNvPr>
          <p:cNvSpPr txBox="1"/>
          <p:nvPr/>
        </p:nvSpPr>
        <p:spPr>
          <a:xfrm>
            <a:off x="6259376" y="6013857"/>
            <a:ext cx="482824" cy="276999"/>
          </a:xfrm>
          <a:prstGeom prst="rect">
            <a:avLst/>
          </a:prstGeom>
          <a:noFill/>
        </p:spPr>
        <p:txBody>
          <a:bodyPr wrap="none" rtlCol="0">
            <a:spAutoFit/>
          </a:bodyPr>
          <a:lstStyle/>
          <a:p>
            <a:pPr algn="ctr"/>
            <a:r>
              <a:rPr lang="fr-FR" sz="1200" dirty="0"/>
              <a:t>9/25</a:t>
            </a:r>
          </a:p>
        </p:txBody>
      </p:sp>
      <p:sp>
        <p:nvSpPr>
          <p:cNvPr id="46" name="ZoneTexte 45">
            <a:extLst>
              <a:ext uri="{FF2B5EF4-FFF2-40B4-BE49-F238E27FC236}">
                <a16:creationId xmlns:a16="http://schemas.microsoft.com/office/drawing/2014/main" id="{18832D15-B15C-4CD9-802F-0976C33FA3B7}"/>
              </a:ext>
            </a:extLst>
          </p:cNvPr>
          <p:cNvSpPr txBox="1"/>
          <p:nvPr/>
        </p:nvSpPr>
        <p:spPr>
          <a:xfrm>
            <a:off x="7212791" y="6013857"/>
            <a:ext cx="482824" cy="276999"/>
          </a:xfrm>
          <a:prstGeom prst="rect">
            <a:avLst/>
          </a:prstGeom>
          <a:noFill/>
        </p:spPr>
        <p:txBody>
          <a:bodyPr wrap="none" rtlCol="0">
            <a:spAutoFit/>
          </a:bodyPr>
          <a:lstStyle/>
          <a:p>
            <a:pPr algn="ctr"/>
            <a:r>
              <a:rPr lang="fr-FR" sz="1200" dirty="0"/>
              <a:t>6/23</a:t>
            </a:r>
          </a:p>
        </p:txBody>
      </p:sp>
      <p:grpSp>
        <p:nvGrpSpPr>
          <p:cNvPr id="2" name="Groupe 1">
            <a:extLst>
              <a:ext uri="{FF2B5EF4-FFF2-40B4-BE49-F238E27FC236}">
                <a16:creationId xmlns:a16="http://schemas.microsoft.com/office/drawing/2014/main" id="{682DEEAB-7B04-46D1-86C7-20BDEA85AFE4}"/>
              </a:ext>
            </a:extLst>
          </p:cNvPr>
          <p:cNvGrpSpPr/>
          <p:nvPr/>
        </p:nvGrpSpPr>
        <p:grpSpPr>
          <a:xfrm>
            <a:off x="2170772" y="1825834"/>
            <a:ext cx="5416379" cy="3943955"/>
            <a:chOff x="2170772" y="1825834"/>
            <a:chExt cx="5416379" cy="3943955"/>
          </a:xfrm>
        </p:grpSpPr>
        <p:grpSp>
          <p:nvGrpSpPr>
            <p:cNvPr id="28" name="Groupe 27">
              <a:extLst>
                <a:ext uri="{FF2B5EF4-FFF2-40B4-BE49-F238E27FC236}">
                  <a16:creationId xmlns:a16="http://schemas.microsoft.com/office/drawing/2014/main" id="{3F94B2A4-726C-47A2-8708-487428CA07C1}"/>
                </a:ext>
              </a:extLst>
            </p:cNvPr>
            <p:cNvGrpSpPr/>
            <p:nvPr/>
          </p:nvGrpSpPr>
          <p:grpSpPr>
            <a:xfrm>
              <a:off x="2552609" y="1926233"/>
              <a:ext cx="4943475" cy="3197225"/>
              <a:chOff x="2055813" y="2071688"/>
              <a:chExt cx="4943475" cy="3197225"/>
            </a:xfrm>
          </p:grpSpPr>
          <p:sp>
            <p:nvSpPr>
              <p:cNvPr id="7" name="Freeform 5">
                <a:extLst>
                  <a:ext uri="{FF2B5EF4-FFF2-40B4-BE49-F238E27FC236}">
                    <a16:creationId xmlns:a16="http://schemas.microsoft.com/office/drawing/2014/main" id="{15F79635-67D3-4604-A768-F6D0208330B4}"/>
                  </a:ext>
                </a:extLst>
              </p:cNvPr>
              <p:cNvSpPr>
                <a:spLocks/>
              </p:cNvSpPr>
              <p:nvPr/>
            </p:nvSpPr>
            <p:spPr bwMode="auto">
              <a:xfrm>
                <a:off x="2195513" y="2071688"/>
                <a:ext cx="4783138" cy="3043238"/>
              </a:xfrm>
              <a:custGeom>
                <a:avLst/>
                <a:gdLst>
                  <a:gd name="T0" fmla="*/ 3013 w 3013"/>
                  <a:gd name="T1" fmla="*/ 1917 h 1917"/>
                  <a:gd name="T2" fmla="*/ 0 w 3013"/>
                  <a:gd name="T3" fmla="*/ 1917 h 1917"/>
                  <a:gd name="T4" fmla="*/ 0 w 3013"/>
                  <a:gd name="T5" fmla="*/ 0 h 1917"/>
                </a:gdLst>
                <a:ahLst/>
                <a:cxnLst>
                  <a:cxn ang="0">
                    <a:pos x="T0" y="T1"/>
                  </a:cxn>
                  <a:cxn ang="0">
                    <a:pos x="T2" y="T3"/>
                  </a:cxn>
                  <a:cxn ang="0">
                    <a:pos x="T4" y="T5"/>
                  </a:cxn>
                </a:cxnLst>
                <a:rect l="0" t="0" r="r" b="b"/>
                <a:pathLst>
                  <a:path w="3013" h="1917">
                    <a:moveTo>
                      <a:pt x="3013" y="1917"/>
                    </a:moveTo>
                    <a:lnTo>
                      <a:pt x="0" y="1917"/>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 name="Line 6">
                <a:extLst>
                  <a:ext uri="{FF2B5EF4-FFF2-40B4-BE49-F238E27FC236}">
                    <a16:creationId xmlns:a16="http://schemas.microsoft.com/office/drawing/2014/main" id="{9AC402C5-84EE-49EC-9B0B-AC47F1A5298D}"/>
                  </a:ext>
                </a:extLst>
              </p:cNvPr>
              <p:cNvSpPr>
                <a:spLocks noChangeShapeType="1"/>
              </p:cNvSpPr>
              <p:nvPr/>
            </p:nvSpPr>
            <p:spPr bwMode="auto">
              <a:xfrm flipV="1">
                <a:off x="5049838" y="5114925"/>
                <a:ext cx="0" cy="153988"/>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7">
                <a:extLst>
                  <a:ext uri="{FF2B5EF4-FFF2-40B4-BE49-F238E27FC236}">
                    <a16:creationId xmlns:a16="http://schemas.microsoft.com/office/drawing/2014/main" id="{2BC7F66A-885E-497C-847D-2DF8E32280BE}"/>
                  </a:ext>
                </a:extLst>
              </p:cNvPr>
              <p:cNvSpPr>
                <a:spLocks noChangeShapeType="1"/>
              </p:cNvSpPr>
              <p:nvPr/>
            </p:nvSpPr>
            <p:spPr bwMode="auto">
              <a:xfrm flipV="1">
                <a:off x="5997576" y="5114925"/>
                <a:ext cx="0" cy="153988"/>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8">
                <a:extLst>
                  <a:ext uri="{FF2B5EF4-FFF2-40B4-BE49-F238E27FC236}">
                    <a16:creationId xmlns:a16="http://schemas.microsoft.com/office/drawing/2014/main" id="{DCA15FA6-F138-4C20-8E3D-8D30182B2D4A}"/>
                  </a:ext>
                </a:extLst>
              </p:cNvPr>
              <p:cNvSpPr>
                <a:spLocks noChangeShapeType="1"/>
              </p:cNvSpPr>
              <p:nvPr/>
            </p:nvSpPr>
            <p:spPr bwMode="auto">
              <a:xfrm flipV="1">
                <a:off x="2195513" y="5114925"/>
                <a:ext cx="0" cy="153988"/>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9">
                <a:extLst>
                  <a:ext uri="{FF2B5EF4-FFF2-40B4-BE49-F238E27FC236}">
                    <a16:creationId xmlns:a16="http://schemas.microsoft.com/office/drawing/2014/main" id="{68BD2548-C2DA-4449-A656-D20AB0252A1B}"/>
                  </a:ext>
                </a:extLst>
              </p:cNvPr>
              <p:cNvSpPr>
                <a:spLocks noChangeShapeType="1"/>
              </p:cNvSpPr>
              <p:nvPr/>
            </p:nvSpPr>
            <p:spPr bwMode="auto">
              <a:xfrm flipV="1">
                <a:off x="4097338" y="5114925"/>
                <a:ext cx="0" cy="153988"/>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0">
                <a:extLst>
                  <a:ext uri="{FF2B5EF4-FFF2-40B4-BE49-F238E27FC236}">
                    <a16:creationId xmlns:a16="http://schemas.microsoft.com/office/drawing/2014/main" id="{C8867396-E8E3-4D9C-BAD6-75670E30F25B}"/>
                  </a:ext>
                </a:extLst>
              </p:cNvPr>
              <p:cNvSpPr>
                <a:spLocks noChangeShapeType="1"/>
              </p:cNvSpPr>
              <p:nvPr/>
            </p:nvSpPr>
            <p:spPr bwMode="auto">
              <a:xfrm flipV="1">
                <a:off x="3148013" y="5114925"/>
                <a:ext cx="0" cy="153988"/>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1">
                <a:extLst>
                  <a:ext uri="{FF2B5EF4-FFF2-40B4-BE49-F238E27FC236}">
                    <a16:creationId xmlns:a16="http://schemas.microsoft.com/office/drawing/2014/main" id="{90621B55-DB63-4368-80E8-201CBE549D01}"/>
                  </a:ext>
                </a:extLst>
              </p:cNvPr>
              <p:cNvSpPr>
                <a:spLocks noChangeShapeType="1"/>
              </p:cNvSpPr>
              <p:nvPr/>
            </p:nvSpPr>
            <p:spPr bwMode="auto">
              <a:xfrm flipV="1">
                <a:off x="6951663" y="5114925"/>
                <a:ext cx="0" cy="153988"/>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2">
                <a:extLst>
                  <a:ext uri="{FF2B5EF4-FFF2-40B4-BE49-F238E27FC236}">
                    <a16:creationId xmlns:a16="http://schemas.microsoft.com/office/drawing/2014/main" id="{2FD32CED-81F4-4F45-B92A-50E335F22167}"/>
                  </a:ext>
                </a:extLst>
              </p:cNvPr>
              <p:cNvSpPr>
                <a:spLocks noChangeShapeType="1"/>
              </p:cNvSpPr>
              <p:nvPr/>
            </p:nvSpPr>
            <p:spPr bwMode="auto">
              <a:xfrm>
                <a:off x="2055813" y="2711450"/>
                <a:ext cx="139700" cy="0"/>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3">
                <a:extLst>
                  <a:ext uri="{FF2B5EF4-FFF2-40B4-BE49-F238E27FC236}">
                    <a16:creationId xmlns:a16="http://schemas.microsoft.com/office/drawing/2014/main" id="{8F2D8F61-B93B-4E0F-AAD1-188FE7EFB747}"/>
                  </a:ext>
                </a:extLst>
              </p:cNvPr>
              <p:cNvSpPr>
                <a:spLocks noChangeShapeType="1"/>
              </p:cNvSpPr>
              <p:nvPr/>
            </p:nvSpPr>
            <p:spPr bwMode="auto">
              <a:xfrm>
                <a:off x="2055813" y="3313113"/>
                <a:ext cx="139700" cy="0"/>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4">
                <a:extLst>
                  <a:ext uri="{FF2B5EF4-FFF2-40B4-BE49-F238E27FC236}">
                    <a16:creationId xmlns:a16="http://schemas.microsoft.com/office/drawing/2014/main" id="{736E5C78-A0B2-4C89-811F-467A2847C397}"/>
                  </a:ext>
                </a:extLst>
              </p:cNvPr>
              <p:cNvSpPr>
                <a:spLocks noChangeShapeType="1"/>
              </p:cNvSpPr>
              <p:nvPr/>
            </p:nvSpPr>
            <p:spPr bwMode="auto">
              <a:xfrm>
                <a:off x="2055813" y="3914775"/>
                <a:ext cx="139700" cy="0"/>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5">
                <a:extLst>
                  <a:ext uri="{FF2B5EF4-FFF2-40B4-BE49-F238E27FC236}">
                    <a16:creationId xmlns:a16="http://schemas.microsoft.com/office/drawing/2014/main" id="{01E70130-B314-43F9-B00A-3CF99925C4F4}"/>
                  </a:ext>
                </a:extLst>
              </p:cNvPr>
              <p:cNvSpPr>
                <a:spLocks noChangeShapeType="1"/>
              </p:cNvSpPr>
              <p:nvPr/>
            </p:nvSpPr>
            <p:spPr bwMode="auto">
              <a:xfrm>
                <a:off x="2055813" y="4516438"/>
                <a:ext cx="139700" cy="0"/>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6">
                <a:extLst>
                  <a:ext uri="{FF2B5EF4-FFF2-40B4-BE49-F238E27FC236}">
                    <a16:creationId xmlns:a16="http://schemas.microsoft.com/office/drawing/2014/main" id="{0152346A-4D52-4F0A-A7C4-1F4C97034141}"/>
                  </a:ext>
                </a:extLst>
              </p:cNvPr>
              <p:cNvSpPr>
                <a:spLocks noChangeShapeType="1"/>
              </p:cNvSpPr>
              <p:nvPr/>
            </p:nvSpPr>
            <p:spPr bwMode="auto">
              <a:xfrm>
                <a:off x="2055813" y="5114925"/>
                <a:ext cx="139700" cy="0"/>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7">
                <a:extLst>
                  <a:ext uri="{FF2B5EF4-FFF2-40B4-BE49-F238E27FC236}">
                    <a16:creationId xmlns:a16="http://schemas.microsoft.com/office/drawing/2014/main" id="{DB89FE15-F5F3-48C4-A0CA-C97535F2DB3F}"/>
                  </a:ext>
                </a:extLst>
              </p:cNvPr>
              <p:cNvSpPr>
                <a:spLocks noChangeShapeType="1"/>
              </p:cNvSpPr>
              <p:nvPr/>
            </p:nvSpPr>
            <p:spPr bwMode="auto">
              <a:xfrm>
                <a:off x="2055813" y="2112963"/>
                <a:ext cx="139700" cy="0"/>
              </a:xfrm>
              <a:prstGeom prst="line">
                <a:avLst/>
              </a:prstGeom>
              <a:noFill/>
              <a:ln w="1270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Freeform 18">
                <a:extLst>
                  <a:ext uri="{FF2B5EF4-FFF2-40B4-BE49-F238E27FC236}">
                    <a16:creationId xmlns:a16="http://schemas.microsoft.com/office/drawing/2014/main" id="{A8F97719-0C5D-4DE4-BF84-8A0BE1F0C2D2}"/>
                  </a:ext>
                </a:extLst>
              </p:cNvPr>
              <p:cNvSpPr>
                <a:spLocks/>
              </p:cNvSpPr>
              <p:nvPr/>
            </p:nvSpPr>
            <p:spPr bwMode="auto">
              <a:xfrm>
                <a:off x="3186113" y="2592388"/>
                <a:ext cx="3733800" cy="2168525"/>
              </a:xfrm>
              <a:custGeom>
                <a:avLst/>
                <a:gdLst>
                  <a:gd name="T0" fmla="*/ 2352 w 2352"/>
                  <a:gd name="T1" fmla="*/ 327 h 1366"/>
                  <a:gd name="T2" fmla="*/ 1745 w 2352"/>
                  <a:gd name="T3" fmla="*/ 281 h 1366"/>
                  <a:gd name="T4" fmla="*/ 762 w 2352"/>
                  <a:gd name="T5" fmla="*/ 169 h 1366"/>
                  <a:gd name="T6" fmla="*/ 0 w 2352"/>
                  <a:gd name="T7" fmla="*/ 0 h 1366"/>
                  <a:gd name="T8" fmla="*/ 0 w 2352"/>
                  <a:gd name="T9" fmla="*/ 244 h 1366"/>
                  <a:gd name="T10" fmla="*/ 639 w 2352"/>
                  <a:gd name="T11" fmla="*/ 704 h 1366"/>
                  <a:gd name="T12" fmla="*/ 1193 w 2352"/>
                  <a:gd name="T13" fmla="*/ 1061 h 1366"/>
                  <a:gd name="T14" fmla="*/ 1743 w 2352"/>
                  <a:gd name="T15" fmla="*/ 1250 h 1366"/>
                  <a:gd name="T16" fmla="*/ 2352 w 2352"/>
                  <a:gd name="T17" fmla="*/ 1366 h 1366"/>
                  <a:gd name="T18" fmla="*/ 2352 w 2352"/>
                  <a:gd name="T19" fmla="*/ 327 h 1366"/>
                  <a:gd name="T20" fmla="*/ 2352 w 2352"/>
                  <a:gd name="T21" fmla="*/ 327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2" h="1366">
                    <a:moveTo>
                      <a:pt x="2352" y="327"/>
                    </a:moveTo>
                    <a:lnTo>
                      <a:pt x="1745" y="281"/>
                    </a:lnTo>
                    <a:lnTo>
                      <a:pt x="762" y="169"/>
                    </a:lnTo>
                    <a:lnTo>
                      <a:pt x="0" y="0"/>
                    </a:lnTo>
                    <a:lnTo>
                      <a:pt x="0" y="244"/>
                    </a:lnTo>
                    <a:lnTo>
                      <a:pt x="639" y="704"/>
                    </a:lnTo>
                    <a:lnTo>
                      <a:pt x="1193" y="1061"/>
                    </a:lnTo>
                    <a:lnTo>
                      <a:pt x="1743" y="1250"/>
                    </a:lnTo>
                    <a:lnTo>
                      <a:pt x="2352" y="1366"/>
                    </a:lnTo>
                    <a:lnTo>
                      <a:pt x="2352" y="327"/>
                    </a:lnTo>
                    <a:lnTo>
                      <a:pt x="2352" y="327"/>
                    </a:lnTo>
                    <a:close/>
                  </a:path>
                </a:pathLst>
              </a:custGeom>
              <a:no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1" name="Freeform 19">
                <a:extLst>
                  <a:ext uri="{FF2B5EF4-FFF2-40B4-BE49-F238E27FC236}">
                    <a16:creationId xmlns:a16="http://schemas.microsoft.com/office/drawing/2014/main" id="{B6A2D95B-F4F0-42A2-B12C-C7BDB37582ED}"/>
                  </a:ext>
                </a:extLst>
              </p:cNvPr>
              <p:cNvSpPr>
                <a:spLocks/>
              </p:cNvSpPr>
              <p:nvPr/>
            </p:nvSpPr>
            <p:spPr bwMode="auto">
              <a:xfrm>
                <a:off x="3151188" y="2644775"/>
                <a:ext cx="3786188" cy="1687513"/>
              </a:xfrm>
              <a:custGeom>
                <a:avLst/>
                <a:gdLst>
                  <a:gd name="T0" fmla="*/ 2385 w 2385"/>
                  <a:gd name="T1" fmla="*/ 1063 h 1063"/>
                  <a:gd name="T2" fmla="*/ 1800 w 2385"/>
                  <a:gd name="T3" fmla="*/ 877 h 1063"/>
                  <a:gd name="T4" fmla="*/ 1200 w 2385"/>
                  <a:gd name="T5" fmla="*/ 581 h 1063"/>
                  <a:gd name="T6" fmla="*/ 600 w 2385"/>
                  <a:gd name="T7" fmla="*/ 276 h 1063"/>
                  <a:gd name="T8" fmla="*/ 0 w 2385"/>
                  <a:gd name="T9" fmla="*/ 0 h 1063"/>
                </a:gdLst>
                <a:ahLst/>
                <a:cxnLst>
                  <a:cxn ang="0">
                    <a:pos x="T0" y="T1"/>
                  </a:cxn>
                  <a:cxn ang="0">
                    <a:pos x="T2" y="T3"/>
                  </a:cxn>
                  <a:cxn ang="0">
                    <a:pos x="T4" y="T5"/>
                  </a:cxn>
                  <a:cxn ang="0">
                    <a:pos x="T6" y="T7"/>
                  </a:cxn>
                  <a:cxn ang="0">
                    <a:pos x="T8" y="T9"/>
                  </a:cxn>
                </a:cxnLst>
                <a:rect l="0" t="0" r="r" b="b"/>
                <a:pathLst>
                  <a:path w="2385" h="1063">
                    <a:moveTo>
                      <a:pt x="2385" y="1063"/>
                    </a:moveTo>
                    <a:lnTo>
                      <a:pt x="1800" y="877"/>
                    </a:lnTo>
                    <a:lnTo>
                      <a:pt x="1200" y="581"/>
                    </a:lnTo>
                    <a:lnTo>
                      <a:pt x="600" y="276"/>
                    </a:lnTo>
                    <a:lnTo>
                      <a:pt x="0" y="0"/>
                    </a:lnTo>
                  </a:path>
                </a:pathLst>
              </a:custGeom>
              <a:noFill/>
              <a:ln w="41275"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Freeform 20">
                <a:extLst>
                  <a:ext uri="{FF2B5EF4-FFF2-40B4-BE49-F238E27FC236}">
                    <a16:creationId xmlns:a16="http://schemas.microsoft.com/office/drawing/2014/main" id="{6CF1EA44-68AC-41BA-A050-4B3D62A173AC}"/>
                  </a:ext>
                </a:extLst>
              </p:cNvPr>
              <p:cNvSpPr>
                <a:spLocks/>
              </p:cNvSpPr>
              <p:nvPr/>
            </p:nvSpPr>
            <p:spPr bwMode="auto">
              <a:xfrm>
                <a:off x="3092451" y="2582863"/>
                <a:ext cx="120650" cy="120650"/>
              </a:xfrm>
              <a:custGeom>
                <a:avLst/>
                <a:gdLst>
                  <a:gd name="T0" fmla="*/ 30 w 35"/>
                  <a:gd name="T1" fmla="*/ 30 h 35"/>
                  <a:gd name="T2" fmla="*/ 35 w 35"/>
                  <a:gd name="T3" fmla="*/ 18 h 35"/>
                  <a:gd name="T4" fmla="*/ 30 w 35"/>
                  <a:gd name="T5" fmla="*/ 5 h 35"/>
                  <a:gd name="T6" fmla="*/ 17 w 35"/>
                  <a:gd name="T7" fmla="*/ 0 h 35"/>
                  <a:gd name="T8" fmla="*/ 5 w 35"/>
                  <a:gd name="T9" fmla="*/ 5 h 35"/>
                  <a:gd name="T10" fmla="*/ 0 w 35"/>
                  <a:gd name="T11" fmla="*/ 18 h 35"/>
                  <a:gd name="T12" fmla="*/ 5 w 35"/>
                  <a:gd name="T13" fmla="*/ 30 h 35"/>
                  <a:gd name="T14" fmla="*/ 17 w 35"/>
                  <a:gd name="T15" fmla="*/ 35 h 35"/>
                  <a:gd name="T16" fmla="*/ 30 w 3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0" y="30"/>
                    </a:moveTo>
                    <a:cubicBezTo>
                      <a:pt x="33" y="27"/>
                      <a:pt x="35" y="22"/>
                      <a:pt x="35" y="18"/>
                    </a:cubicBezTo>
                    <a:cubicBezTo>
                      <a:pt x="35" y="13"/>
                      <a:pt x="33" y="9"/>
                      <a:pt x="30" y="5"/>
                    </a:cubicBezTo>
                    <a:cubicBezTo>
                      <a:pt x="26" y="2"/>
                      <a:pt x="22" y="0"/>
                      <a:pt x="17" y="0"/>
                    </a:cubicBezTo>
                    <a:cubicBezTo>
                      <a:pt x="12" y="0"/>
                      <a:pt x="8" y="2"/>
                      <a:pt x="5" y="5"/>
                    </a:cubicBezTo>
                    <a:cubicBezTo>
                      <a:pt x="1" y="9"/>
                      <a:pt x="0" y="13"/>
                      <a:pt x="0" y="18"/>
                    </a:cubicBezTo>
                    <a:cubicBezTo>
                      <a:pt x="0" y="22"/>
                      <a:pt x="1" y="27"/>
                      <a:pt x="5" y="30"/>
                    </a:cubicBezTo>
                    <a:cubicBezTo>
                      <a:pt x="8" y="33"/>
                      <a:pt x="12" y="35"/>
                      <a:pt x="17" y="35"/>
                    </a:cubicBezTo>
                    <a:cubicBezTo>
                      <a:pt x="22" y="35"/>
                      <a:pt x="26" y="33"/>
                      <a:pt x="30" y="30"/>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21">
                <a:extLst>
                  <a:ext uri="{FF2B5EF4-FFF2-40B4-BE49-F238E27FC236}">
                    <a16:creationId xmlns:a16="http://schemas.microsoft.com/office/drawing/2014/main" id="{DF74E76D-114D-4FA9-A7DA-EA1C724D7E21}"/>
                  </a:ext>
                </a:extLst>
              </p:cNvPr>
              <p:cNvSpPr>
                <a:spLocks/>
              </p:cNvSpPr>
              <p:nvPr/>
            </p:nvSpPr>
            <p:spPr bwMode="auto">
              <a:xfrm>
                <a:off x="4044951" y="3021013"/>
                <a:ext cx="120650" cy="122238"/>
              </a:xfrm>
              <a:custGeom>
                <a:avLst/>
                <a:gdLst>
                  <a:gd name="T0" fmla="*/ 30 w 35"/>
                  <a:gd name="T1" fmla="*/ 30 h 35"/>
                  <a:gd name="T2" fmla="*/ 35 w 35"/>
                  <a:gd name="T3" fmla="*/ 18 h 35"/>
                  <a:gd name="T4" fmla="*/ 30 w 35"/>
                  <a:gd name="T5" fmla="*/ 5 h 35"/>
                  <a:gd name="T6" fmla="*/ 17 w 35"/>
                  <a:gd name="T7" fmla="*/ 0 h 35"/>
                  <a:gd name="T8" fmla="*/ 5 w 35"/>
                  <a:gd name="T9" fmla="*/ 5 h 35"/>
                  <a:gd name="T10" fmla="*/ 0 w 35"/>
                  <a:gd name="T11" fmla="*/ 18 h 35"/>
                  <a:gd name="T12" fmla="*/ 5 w 35"/>
                  <a:gd name="T13" fmla="*/ 30 h 35"/>
                  <a:gd name="T14" fmla="*/ 17 w 35"/>
                  <a:gd name="T15" fmla="*/ 35 h 35"/>
                  <a:gd name="T16" fmla="*/ 30 w 3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0" y="30"/>
                    </a:moveTo>
                    <a:cubicBezTo>
                      <a:pt x="33" y="27"/>
                      <a:pt x="35" y="22"/>
                      <a:pt x="35" y="18"/>
                    </a:cubicBezTo>
                    <a:cubicBezTo>
                      <a:pt x="35" y="13"/>
                      <a:pt x="33" y="9"/>
                      <a:pt x="30" y="5"/>
                    </a:cubicBezTo>
                    <a:cubicBezTo>
                      <a:pt x="26" y="2"/>
                      <a:pt x="22" y="0"/>
                      <a:pt x="17" y="0"/>
                    </a:cubicBezTo>
                    <a:cubicBezTo>
                      <a:pt x="12" y="0"/>
                      <a:pt x="8" y="2"/>
                      <a:pt x="5" y="5"/>
                    </a:cubicBezTo>
                    <a:cubicBezTo>
                      <a:pt x="1" y="9"/>
                      <a:pt x="0" y="13"/>
                      <a:pt x="0" y="18"/>
                    </a:cubicBezTo>
                    <a:cubicBezTo>
                      <a:pt x="0" y="22"/>
                      <a:pt x="1" y="27"/>
                      <a:pt x="5" y="30"/>
                    </a:cubicBezTo>
                    <a:cubicBezTo>
                      <a:pt x="8" y="33"/>
                      <a:pt x="12" y="35"/>
                      <a:pt x="17" y="35"/>
                    </a:cubicBezTo>
                    <a:cubicBezTo>
                      <a:pt x="22" y="35"/>
                      <a:pt x="26" y="33"/>
                      <a:pt x="30" y="30"/>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4" name="Freeform 22">
                <a:extLst>
                  <a:ext uri="{FF2B5EF4-FFF2-40B4-BE49-F238E27FC236}">
                    <a16:creationId xmlns:a16="http://schemas.microsoft.com/office/drawing/2014/main" id="{6F3CD5AD-1C36-4DD5-81E7-B3402A81314C}"/>
                  </a:ext>
                </a:extLst>
              </p:cNvPr>
              <p:cNvSpPr>
                <a:spLocks/>
              </p:cNvSpPr>
              <p:nvPr/>
            </p:nvSpPr>
            <p:spPr bwMode="auto">
              <a:xfrm>
                <a:off x="4994276" y="3508375"/>
                <a:ext cx="123825" cy="120650"/>
              </a:xfrm>
              <a:custGeom>
                <a:avLst/>
                <a:gdLst>
                  <a:gd name="T0" fmla="*/ 30 w 36"/>
                  <a:gd name="T1" fmla="*/ 30 h 35"/>
                  <a:gd name="T2" fmla="*/ 36 w 36"/>
                  <a:gd name="T3" fmla="*/ 17 h 35"/>
                  <a:gd name="T4" fmla="*/ 30 w 36"/>
                  <a:gd name="T5" fmla="*/ 5 h 35"/>
                  <a:gd name="T6" fmla="*/ 18 w 36"/>
                  <a:gd name="T7" fmla="*/ 0 h 35"/>
                  <a:gd name="T8" fmla="*/ 6 w 36"/>
                  <a:gd name="T9" fmla="*/ 5 h 35"/>
                  <a:gd name="T10" fmla="*/ 0 w 36"/>
                  <a:gd name="T11" fmla="*/ 17 h 35"/>
                  <a:gd name="T12" fmla="*/ 6 w 36"/>
                  <a:gd name="T13" fmla="*/ 30 h 35"/>
                  <a:gd name="T14" fmla="*/ 18 w 36"/>
                  <a:gd name="T15" fmla="*/ 35 h 35"/>
                  <a:gd name="T16" fmla="*/ 30 w 3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30" y="30"/>
                    </a:moveTo>
                    <a:cubicBezTo>
                      <a:pt x="34" y="26"/>
                      <a:pt x="36" y="22"/>
                      <a:pt x="36" y="17"/>
                    </a:cubicBezTo>
                    <a:cubicBezTo>
                      <a:pt x="36" y="12"/>
                      <a:pt x="34" y="8"/>
                      <a:pt x="30" y="5"/>
                    </a:cubicBezTo>
                    <a:cubicBezTo>
                      <a:pt x="27" y="1"/>
                      <a:pt x="23" y="0"/>
                      <a:pt x="18" y="0"/>
                    </a:cubicBezTo>
                    <a:cubicBezTo>
                      <a:pt x="13" y="0"/>
                      <a:pt x="9" y="1"/>
                      <a:pt x="6" y="5"/>
                    </a:cubicBezTo>
                    <a:cubicBezTo>
                      <a:pt x="2" y="8"/>
                      <a:pt x="0" y="12"/>
                      <a:pt x="0" y="17"/>
                    </a:cubicBezTo>
                    <a:cubicBezTo>
                      <a:pt x="0" y="22"/>
                      <a:pt x="2" y="26"/>
                      <a:pt x="6" y="30"/>
                    </a:cubicBezTo>
                    <a:cubicBezTo>
                      <a:pt x="9" y="33"/>
                      <a:pt x="13" y="35"/>
                      <a:pt x="18" y="35"/>
                    </a:cubicBezTo>
                    <a:cubicBezTo>
                      <a:pt x="23" y="35"/>
                      <a:pt x="27" y="33"/>
                      <a:pt x="30" y="30"/>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5" name="Freeform 23">
                <a:extLst>
                  <a:ext uri="{FF2B5EF4-FFF2-40B4-BE49-F238E27FC236}">
                    <a16:creationId xmlns:a16="http://schemas.microsoft.com/office/drawing/2014/main" id="{86376F95-D641-4E38-B65F-13627DA07883}"/>
                  </a:ext>
                </a:extLst>
              </p:cNvPr>
              <p:cNvSpPr>
                <a:spLocks/>
              </p:cNvSpPr>
              <p:nvPr/>
            </p:nvSpPr>
            <p:spPr bwMode="auto">
              <a:xfrm>
                <a:off x="5946776" y="3973513"/>
                <a:ext cx="123825" cy="122238"/>
              </a:xfrm>
              <a:custGeom>
                <a:avLst/>
                <a:gdLst>
                  <a:gd name="T0" fmla="*/ 30 w 36"/>
                  <a:gd name="T1" fmla="*/ 30 h 35"/>
                  <a:gd name="T2" fmla="*/ 36 w 36"/>
                  <a:gd name="T3" fmla="*/ 18 h 35"/>
                  <a:gd name="T4" fmla="*/ 30 w 36"/>
                  <a:gd name="T5" fmla="*/ 5 h 35"/>
                  <a:gd name="T6" fmla="*/ 18 w 36"/>
                  <a:gd name="T7" fmla="*/ 0 h 35"/>
                  <a:gd name="T8" fmla="*/ 6 w 36"/>
                  <a:gd name="T9" fmla="*/ 5 h 35"/>
                  <a:gd name="T10" fmla="*/ 0 w 36"/>
                  <a:gd name="T11" fmla="*/ 18 h 35"/>
                  <a:gd name="T12" fmla="*/ 6 w 36"/>
                  <a:gd name="T13" fmla="*/ 30 h 35"/>
                  <a:gd name="T14" fmla="*/ 18 w 36"/>
                  <a:gd name="T15" fmla="*/ 35 h 35"/>
                  <a:gd name="T16" fmla="*/ 30 w 3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30" y="30"/>
                    </a:moveTo>
                    <a:cubicBezTo>
                      <a:pt x="34" y="27"/>
                      <a:pt x="36" y="22"/>
                      <a:pt x="36" y="18"/>
                    </a:cubicBezTo>
                    <a:cubicBezTo>
                      <a:pt x="36" y="13"/>
                      <a:pt x="34" y="9"/>
                      <a:pt x="30" y="5"/>
                    </a:cubicBezTo>
                    <a:cubicBezTo>
                      <a:pt x="27" y="2"/>
                      <a:pt x="23" y="0"/>
                      <a:pt x="18" y="0"/>
                    </a:cubicBezTo>
                    <a:cubicBezTo>
                      <a:pt x="13" y="0"/>
                      <a:pt x="9" y="2"/>
                      <a:pt x="6" y="5"/>
                    </a:cubicBezTo>
                    <a:cubicBezTo>
                      <a:pt x="2" y="9"/>
                      <a:pt x="0" y="13"/>
                      <a:pt x="0" y="18"/>
                    </a:cubicBezTo>
                    <a:cubicBezTo>
                      <a:pt x="0" y="22"/>
                      <a:pt x="2" y="27"/>
                      <a:pt x="6" y="30"/>
                    </a:cubicBezTo>
                    <a:cubicBezTo>
                      <a:pt x="9" y="33"/>
                      <a:pt x="13" y="35"/>
                      <a:pt x="18" y="35"/>
                    </a:cubicBezTo>
                    <a:cubicBezTo>
                      <a:pt x="23" y="35"/>
                      <a:pt x="27" y="33"/>
                      <a:pt x="30" y="30"/>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6" name="Freeform 24">
                <a:extLst>
                  <a:ext uri="{FF2B5EF4-FFF2-40B4-BE49-F238E27FC236}">
                    <a16:creationId xmlns:a16="http://schemas.microsoft.com/office/drawing/2014/main" id="{4D889BA0-94B5-4416-808C-47C5231B53CC}"/>
                  </a:ext>
                </a:extLst>
              </p:cNvPr>
              <p:cNvSpPr>
                <a:spLocks/>
              </p:cNvSpPr>
              <p:nvPr/>
            </p:nvSpPr>
            <p:spPr bwMode="auto">
              <a:xfrm>
                <a:off x="6878638" y="4270375"/>
                <a:ext cx="120650" cy="125413"/>
              </a:xfrm>
              <a:custGeom>
                <a:avLst/>
                <a:gdLst>
                  <a:gd name="T0" fmla="*/ 30 w 35"/>
                  <a:gd name="T1" fmla="*/ 30 h 36"/>
                  <a:gd name="T2" fmla="*/ 35 w 35"/>
                  <a:gd name="T3" fmla="*/ 18 h 36"/>
                  <a:gd name="T4" fmla="*/ 30 w 35"/>
                  <a:gd name="T5" fmla="*/ 6 h 36"/>
                  <a:gd name="T6" fmla="*/ 17 w 35"/>
                  <a:gd name="T7" fmla="*/ 0 h 36"/>
                  <a:gd name="T8" fmla="*/ 5 w 35"/>
                  <a:gd name="T9" fmla="*/ 6 h 36"/>
                  <a:gd name="T10" fmla="*/ 0 w 35"/>
                  <a:gd name="T11" fmla="*/ 18 h 36"/>
                  <a:gd name="T12" fmla="*/ 5 w 35"/>
                  <a:gd name="T13" fmla="*/ 30 h 36"/>
                  <a:gd name="T14" fmla="*/ 17 w 35"/>
                  <a:gd name="T15" fmla="*/ 36 h 36"/>
                  <a:gd name="T16" fmla="*/ 30 w 35"/>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6">
                    <a:moveTo>
                      <a:pt x="30" y="30"/>
                    </a:moveTo>
                    <a:cubicBezTo>
                      <a:pt x="33" y="27"/>
                      <a:pt x="35" y="23"/>
                      <a:pt x="35" y="18"/>
                    </a:cubicBezTo>
                    <a:cubicBezTo>
                      <a:pt x="35" y="13"/>
                      <a:pt x="33" y="9"/>
                      <a:pt x="30" y="6"/>
                    </a:cubicBezTo>
                    <a:cubicBezTo>
                      <a:pt x="26" y="2"/>
                      <a:pt x="22" y="0"/>
                      <a:pt x="17" y="0"/>
                    </a:cubicBezTo>
                    <a:cubicBezTo>
                      <a:pt x="12" y="0"/>
                      <a:pt x="8" y="2"/>
                      <a:pt x="5" y="6"/>
                    </a:cubicBezTo>
                    <a:cubicBezTo>
                      <a:pt x="1" y="9"/>
                      <a:pt x="0" y="13"/>
                      <a:pt x="0" y="18"/>
                    </a:cubicBezTo>
                    <a:cubicBezTo>
                      <a:pt x="0" y="23"/>
                      <a:pt x="1" y="27"/>
                      <a:pt x="5" y="30"/>
                    </a:cubicBezTo>
                    <a:cubicBezTo>
                      <a:pt x="8" y="34"/>
                      <a:pt x="12" y="36"/>
                      <a:pt x="17" y="36"/>
                    </a:cubicBezTo>
                    <a:cubicBezTo>
                      <a:pt x="22" y="36"/>
                      <a:pt x="26" y="34"/>
                      <a:pt x="30" y="30"/>
                    </a:cubicBez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27" name="Freeform 25">
                <a:extLst>
                  <a:ext uri="{FF2B5EF4-FFF2-40B4-BE49-F238E27FC236}">
                    <a16:creationId xmlns:a16="http://schemas.microsoft.com/office/drawing/2014/main" id="{4A48E558-6AEB-4396-BC20-709EDCCFF4AC}"/>
                  </a:ext>
                </a:extLst>
              </p:cNvPr>
              <p:cNvSpPr>
                <a:spLocks noEditPoints="1"/>
              </p:cNvSpPr>
              <p:nvPr/>
            </p:nvSpPr>
            <p:spPr bwMode="auto">
              <a:xfrm>
                <a:off x="3186113" y="2592388"/>
                <a:ext cx="3733800" cy="2168525"/>
              </a:xfrm>
              <a:custGeom>
                <a:avLst/>
                <a:gdLst>
                  <a:gd name="T0" fmla="*/ 2352 w 2352"/>
                  <a:gd name="T1" fmla="*/ 1366 h 1366"/>
                  <a:gd name="T2" fmla="*/ 1743 w 2352"/>
                  <a:gd name="T3" fmla="*/ 1250 h 1366"/>
                  <a:gd name="T4" fmla="*/ 1193 w 2352"/>
                  <a:gd name="T5" fmla="*/ 1061 h 1366"/>
                  <a:gd name="T6" fmla="*/ 639 w 2352"/>
                  <a:gd name="T7" fmla="*/ 704 h 1366"/>
                  <a:gd name="T8" fmla="*/ 0 w 2352"/>
                  <a:gd name="T9" fmla="*/ 244 h 1366"/>
                  <a:gd name="T10" fmla="*/ 0 w 2352"/>
                  <a:gd name="T11" fmla="*/ 0 h 1366"/>
                  <a:gd name="T12" fmla="*/ 762 w 2352"/>
                  <a:gd name="T13" fmla="*/ 169 h 1366"/>
                  <a:gd name="T14" fmla="*/ 1745 w 2352"/>
                  <a:gd name="T15" fmla="*/ 281 h 1366"/>
                  <a:gd name="T16" fmla="*/ 2352 w 2352"/>
                  <a:gd name="T17" fmla="*/ 327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2" h="1366">
                    <a:moveTo>
                      <a:pt x="2352" y="1366"/>
                    </a:moveTo>
                    <a:lnTo>
                      <a:pt x="1743" y="1250"/>
                    </a:lnTo>
                    <a:lnTo>
                      <a:pt x="1193" y="1061"/>
                    </a:lnTo>
                    <a:lnTo>
                      <a:pt x="639" y="704"/>
                    </a:lnTo>
                    <a:lnTo>
                      <a:pt x="0" y="244"/>
                    </a:lnTo>
                    <a:moveTo>
                      <a:pt x="0" y="0"/>
                    </a:moveTo>
                    <a:lnTo>
                      <a:pt x="762" y="169"/>
                    </a:lnTo>
                    <a:lnTo>
                      <a:pt x="1745" y="281"/>
                    </a:lnTo>
                    <a:lnTo>
                      <a:pt x="2352" y="327"/>
                    </a:lnTo>
                  </a:path>
                </a:pathLst>
              </a:custGeom>
              <a:noFill/>
              <a:ln w="41275" cap="rnd">
                <a:solidFill>
                  <a:srgbClr val="0099FF"/>
                </a:solidFill>
                <a:prstDash val="sysDash"/>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30" name="ZoneTexte 29">
              <a:extLst>
                <a:ext uri="{FF2B5EF4-FFF2-40B4-BE49-F238E27FC236}">
                  <a16:creationId xmlns:a16="http://schemas.microsoft.com/office/drawing/2014/main" id="{BCD9E0FD-B197-4B0E-84A7-D24F0B9A17FA}"/>
                </a:ext>
              </a:extLst>
            </p:cNvPr>
            <p:cNvSpPr txBox="1"/>
            <p:nvPr/>
          </p:nvSpPr>
          <p:spPr>
            <a:xfrm>
              <a:off x="2340689" y="4830658"/>
              <a:ext cx="269626" cy="276999"/>
            </a:xfrm>
            <a:prstGeom prst="rect">
              <a:avLst/>
            </a:prstGeom>
            <a:noFill/>
          </p:spPr>
          <p:txBody>
            <a:bodyPr wrap="none" rtlCol="0">
              <a:spAutoFit/>
            </a:bodyPr>
            <a:lstStyle/>
            <a:p>
              <a:pPr algn="r"/>
              <a:r>
                <a:rPr lang="fr-FR" sz="1200" dirty="0"/>
                <a:t>0</a:t>
              </a:r>
            </a:p>
          </p:txBody>
        </p:sp>
        <p:sp>
          <p:nvSpPr>
            <p:cNvPr id="31" name="ZoneTexte 30">
              <a:extLst>
                <a:ext uri="{FF2B5EF4-FFF2-40B4-BE49-F238E27FC236}">
                  <a16:creationId xmlns:a16="http://schemas.microsoft.com/office/drawing/2014/main" id="{9427AB18-FB28-4B40-B9F7-201A3304878C}"/>
                </a:ext>
              </a:extLst>
            </p:cNvPr>
            <p:cNvSpPr txBox="1"/>
            <p:nvPr/>
          </p:nvSpPr>
          <p:spPr>
            <a:xfrm>
              <a:off x="2550442" y="5123458"/>
              <a:ext cx="269626" cy="276999"/>
            </a:xfrm>
            <a:prstGeom prst="rect">
              <a:avLst/>
            </a:prstGeom>
            <a:noFill/>
          </p:spPr>
          <p:txBody>
            <a:bodyPr wrap="none" rtlCol="0">
              <a:spAutoFit/>
            </a:bodyPr>
            <a:lstStyle/>
            <a:p>
              <a:pPr algn="ctr"/>
              <a:r>
                <a:rPr lang="fr-FR" sz="1200" dirty="0"/>
                <a:t>0</a:t>
              </a:r>
            </a:p>
          </p:txBody>
        </p:sp>
        <p:sp>
          <p:nvSpPr>
            <p:cNvPr id="32" name="ZoneTexte 31">
              <a:extLst>
                <a:ext uri="{FF2B5EF4-FFF2-40B4-BE49-F238E27FC236}">
                  <a16:creationId xmlns:a16="http://schemas.microsoft.com/office/drawing/2014/main" id="{DA65C195-5E1A-4208-8ED8-4D2A18B3EB89}"/>
                </a:ext>
              </a:extLst>
            </p:cNvPr>
            <p:cNvSpPr txBox="1"/>
            <p:nvPr/>
          </p:nvSpPr>
          <p:spPr>
            <a:xfrm>
              <a:off x="3503859" y="5123458"/>
              <a:ext cx="269626" cy="276999"/>
            </a:xfrm>
            <a:prstGeom prst="rect">
              <a:avLst/>
            </a:prstGeom>
            <a:noFill/>
          </p:spPr>
          <p:txBody>
            <a:bodyPr wrap="none" rtlCol="0">
              <a:spAutoFit/>
            </a:bodyPr>
            <a:lstStyle/>
            <a:p>
              <a:pPr algn="ctr"/>
              <a:r>
                <a:rPr lang="fr-FR" sz="1200" dirty="0"/>
                <a:t>1</a:t>
              </a:r>
            </a:p>
          </p:txBody>
        </p:sp>
        <p:sp>
          <p:nvSpPr>
            <p:cNvPr id="33" name="ZoneTexte 32">
              <a:extLst>
                <a:ext uri="{FF2B5EF4-FFF2-40B4-BE49-F238E27FC236}">
                  <a16:creationId xmlns:a16="http://schemas.microsoft.com/office/drawing/2014/main" id="{C55C4D9B-5330-47DD-B630-ED33AB72222F}"/>
                </a:ext>
              </a:extLst>
            </p:cNvPr>
            <p:cNvSpPr txBox="1"/>
            <p:nvPr/>
          </p:nvSpPr>
          <p:spPr>
            <a:xfrm>
              <a:off x="4457276" y="5123458"/>
              <a:ext cx="269626" cy="276999"/>
            </a:xfrm>
            <a:prstGeom prst="rect">
              <a:avLst/>
            </a:prstGeom>
            <a:noFill/>
          </p:spPr>
          <p:txBody>
            <a:bodyPr wrap="none" rtlCol="0">
              <a:spAutoFit/>
            </a:bodyPr>
            <a:lstStyle/>
            <a:p>
              <a:pPr algn="ctr"/>
              <a:r>
                <a:rPr lang="fr-FR" sz="1200" dirty="0"/>
                <a:t>2</a:t>
              </a:r>
            </a:p>
          </p:txBody>
        </p:sp>
        <p:sp>
          <p:nvSpPr>
            <p:cNvPr id="34" name="ZoneTexte 33">
              <a:extLst>
                <a:ext uri="{FF2B5EF4-FFF2-40B4-BE49-F238E27FC236}">
                  <a16:creationId xmlns:a16="http://schemas.microsoft.com/office/drawing/2014/main" id="{2CDDC9E4-28BC-4937-920C-F2EF0501D202}"/>
                </a:ext>
              </a:extLst>
            </p:cNvPr>
            <p:cNvSpPr txBox="1"/>
            <p:nvPr/>
          </p:nvSpPr>
          <p:spPr>
            <a:xfrm>
              <a:off x="5410693" y="5123458"/>
              <a:ext cx="269626" cy="276999"/>
            </a:xfrm>
            <a:prstGeom prst="rect">
              <a:avLst/>
            </a:prstGeom>
            <a:noFill/>
          </p:spPr>
          <p:txBody>
            <a:bodyPr wrap="none" rtlCol="0">
              <a:spAutoFit/>
            </a:bodyPr>
            <a:lstStyle/>
            <a:p>
              <a:pPr algn="ctr"/>
              <a:r>
                <a:rPr lang="fr-FR" sz="1200" dirty="0"/>
                <a:t>3</a:t>
              </a:r>
            </a:p>
          </p:txBody>
        </p:sp>
        <p:sp>
          <p:nvSpPr>
            <p:cNvPr id="35" name="ZoneTexte 34">
              <a:extLst>
                <a:ext uri="{FF2B5EF4-FFF2-40B4-BE49-F238E27FC236}">
                  <a16:creationId xmlns:a16="http://schemas.microsoft.com/office/drawing/2014/main" id="{0BAAFA43-2ADA-416B-890F-5D16D4ACAEDC}"/>
                </a:ext>
              </a:extLst>
            </p:cNvPr>
            <p:cNvSpPr txBox="1"/>
            <p:nvPr/>
          </p:nvSpPr>
          <p:spPr>
            <a:xfrm>
              <a:off x="6364110" y="5123458"/>
              <a:ext cx="269626" cy="276999"/>
            </a:xfrm>
            <a:prstGeom prst="rect">
              <a:avLst/>
            </a:prstGeom>
            <a:noFill/>
          </p:spPr>
          <p:txBody>
            <a:bodyPr wrap="none" rtlCol="0">
              <a:spAutoFit/>
            </a:bodyPr>
            <a:lstStyle/>
            <a:p>
              <a:pPr algn="ctr"/>
              <a:r>
                <a:rPr lang="fr-FR" sz="1200" dirty="0"/>
                <a:t>4</a:t>
              </a:r>
            </a:p>
          </p:txBody>
        </p:sp>
        <p:sp>
          <p:nvSpPr>
            <p:cNvPr id="36" name="ZoneTexte 35">
              <a:extLst>
                <a:ext uri="{FF2B5EF4-FFF2-40B4-BE49-F238E27FC236}">
                  <a16:creationId xmlns:a16="http://schemas.microsoft.com/office/drawing/2014/main" id="{65322233-3D5F-45E2-A141-BEE481F06FA1}"/>
                </a:ext>
              </a:extLst>
            </p:cNvPr>
            <p:cNvSpPr txBox="1"/>
            <p:nvPr/>
          </p:nvSpPr>
          <p:spPr>
            <a:xfrm>
              <a:off x="7317525" y="5123458"/>
              <a:ext cx="269626" cy="276999"/>
            </a:xfrm>
            <a:prstGeom prst="rect">
              <a:avLst/>
            </a:prstGeom>
            <a:noFill/>
          </p:spPr>
          <p:txBody>
            <a:bodyPr wrap="none" rtlCol="0">
              <a:spAutoFit/>
            </a:bodyPr>
            <a:lstStyle/>
            <a:p>
              <a:pPr algn="ctr"/>
              <a:r>
                <a:rPr lang="fr-FR" sz="1200" dirty="0"/>
                <a:t>5</a:t>
              </a:r>
            </a:p>
          </p:txBody>
        </p:sp>
        <p:sp>
          <p:nvSpPr>
            <p:cNvPr id="37" name="ZoneTexte 36">
              <a:extLst>
                <a:ext uri="{FF2B5EF4-FFF2-40B4-BE49-F238E27FC236}">
                  <a16:creationId xmlns:a16="http://schemas.microsoft.com/office/drawing/2014/main" id="{7FE8422E-BF5A-475B-A06F-4511315A5080}"/>
                </a:ext>
              </a:extLst>
            </p:cNvPr>
            <p:cNvSpPr txBox="1"/>
            <p:nvPr/>
          </p:nvSpPr>
          <p:spPr>
            <a:xfrm>
              <a:off x="2255731" y="4229694"/>
              <a:ext cx="354584" cy="276999"/>
            </a:xfrm>
            <a:prstGeom prst="rect">
              <a:avLst/>
            </a:prstGeom>
            <a:noFill/>
          </p:spPr>
          <p:txBody>
            <a:bodyPr wrap="none" rtlCol="0">
              <a:spAutoFit/>
            </a:bodyPr>
            <a:lstStyle/>
            <a:p>
              <a:pPr algn="r"/>
              <a:r>
                <a:rPr lang="fr-FR" sz="1200" dirty="0"/>
                <a:t>20</a:t>
              </a:r>
            </a:p>
          </p:txBody>
        </p:sp>
        <p:sp>
          <p:nvSpPr>
            <p:cNvPr id="38" name="ZoneTexte 37">
              <a:extLst>
                <a:ext uri="{FF2B5EF4-FFF2-40B4-BE49-F238E27FC236}">
                  <a16:creationId xmlns:a16="http://schemas.microsoft.com/office/drawing/2014/main" id="{46C64031-D0E3-4F91-AE75-0CEA00851668}"/>
                </a:ext>
              </a:extLst>
            </p:cNvPr>
            <p:cNvSpPr txBox="1"/>
            <p:nvPr/>
          </p:nvSpPr>
          <p:spPr>
            <a:xfrm>
              <a:off x="2255731" y="3628729"/>
              <a:ext cx="354584" cy="276999"/>
            </a:xfrm>
            <a:prstGeom prst="rect">
              <a:avLst/>
            </a:prstGeom>
            <a:noFill/>
          </p:spPr>
          <p:txBody>
            <a:bodyPr wrap="none" rtlCol="0">
              <a:spAutoFit/>
            </a:bodyPr>
            <a:lstStyle/>
            <a:p>
              <a:pPr algn="r"/>
              <a:r>
                <a:rPr lang="fr-FR" sz="1200" dirty="0"/>
                <a:t>40</a:t>
              </a:r>
            </a:p>
          </p:txBody>
        </p:sp>
        <p:sp>
          <p:nvSpPr>
            <p:cNvPr id="39" name="ZoneTexte 38">
              <a:extLst>
                <a:ext uri="{FF2B5EF4-FFF2-40B4-BE49-F238E27FC236}">
                  <a16:creationId xmlns:a16="http://schemas.microsoft.com/office/drawing/2014/main" id="{F6CCB94F-8A8E-46FC-9E53-E84D7B06BE0A}"/>
                </a:ext>
              </a:extLst>
            </p:cNvPr>
            <p:cNvSpPr txBox="1"/>
            <p:nvPr/>
          </p:nvSpPr>
          <p:spPr>
            <a:xfrm>
              <a:off x="2255731" y="3027764"/>
              <a:ext cx="354584" cy="276999"/>
            </a:xfrm>
            <a:prstGeom prst="rect">
              <a:avLst/>
            </a:prstGeom>
            <a:noFill/>
          </p:spPr>
          <p:txBody>
            <a:bodyPr wrap="none" rtlCol="0">
              <a:spAutoFit/>
            </a:bodyPr>
            <a:lstStyle/>
            <a:p>
              <a:pPr algn="r"/>
              <a:r>
                <a:rPr lang="fr-FR" sz="1200" dirty="0"/>
                <a:t>60</a:t>
              </a:r>
            </a:p>
          </p:txBody>
        </p:sp>
        <p:sp>
          <p:nvSpPr>
            <p:cNvPr id="40" name="ZoneTexte 39">
              <a:extLst>
                <a:ext uri="{FF2B5EF4-FFF2-40B4-BE49-F238E27FC236}">
                  <a16:creationId xmlns:a16="http://schemas.microsoft.com/office/drawing/2014/main" id="{E5EB4345-41EA-4D62-A93D-FBA01057CC23}"/>
                </a:ext>
              </a:extLst>
            </p:cNvPr>
            <p:cNvSpPr txBox="1"/>
            <p:nvPr/>
          </p:nvSpPr>
          <p:spPr>
            <a:xfrm>
              <a:off x="2255731" y="2426799"/>
              <a:ext cx="354584" cy="276999"/>
            </a:xfrm>
            <a:prstGeom prst="rect">
              <a:avLst/>
            </a:prstGeom>
            <a:noFill/>
          </p:spPr>
          <p:txBody>
            <a:bodyPr wrap="none" rtlCol="0">
              <a:spAutoFit/>
            </a:bodyPr>
            <a:lstStyle/>
            <a:p>
              <a:pPr algn="r"/>
              <a:r>
                <a:rPr lang="fr-FR" sz="1200" dirty="0"/>
                <a:t>80</a:t>
              </a:r>
            </a:p>
          </p:txBody>
        </p:sp>
        <p:sp>
          <p:nvSpPr>
            <p:cNvPr id="41" name="ZoneTexte 40">
              <a:extLst>
                <a:ext uri="{FF2B5EF4-FFF2-40B4-BE49-F238E27FC236}">
                  <a16:creationId xmlns:a16="http://schemas.microsoft.com/office/drawing/2014/main" id="{440661E6-CF08-4361-AC5A-05B96E0B34EA}"/>
                </a:ext>
              </a:extLst>
            </p:cNvPr>
            <p:cNvSpPr txBox="1"/>
            <p:nvPr/>
          </p:nvSpPr>
          <p:spPr>
            <a:xfrm>
              <a:off x="2170772" y="1825834"/>
              <a:ext cx="439543" cy="276999"/>
            </a:xfrm>
            <a:prstGeom prst="rect">
              <a:avLst/>
            </a:prstGeom>
            <a:noFill/>
          </p:spPr>
          <p:txBody>
            <a:bodyPr wrap="none" rtlCol="0">
              <a:spAutoFit/>
            </a:bodyPr>
            <a:lstStyle/>
            <a:p>
              <a:pPr algn="r"/>
              <a:r>
                <a:rPr lang="fr-FR" sz="1200" dirty="0"/>
                <a:t>100</a:t>
              </a:r>
            </a:p>
          </p:txBody>
        </p:sp>
        <p:sp>
          <p:nvSpPr>
            <p:cNvPr id="47" name="ZoneTexte 46">
              <a:extLst>
                <a:ext uri="{FF2B5EF4-FFF2-40B4-BE49-F238E27FC236}">
                  <a16:creationId xmlns:a16="http://schemas.microsoft.com/office/drawing/2014/main" id="{0E6C0820-5D5B-4963-B564-F3C7393E0CA8}"/>
                </a:ext>
              </a:extLst>
            </p:cNvPr>
            <p:cNvSpPr txBox="1"/>
            <p:nvPr/>
          </p:nvSpPr>
          <p:spPr>
            <a:xfrm>
              <a:off x="3410329" y="5462012"/>
              <a:ext cx="3508974" cy="307777"/>
            </a:xfrm>
            <a:prstGeom prst="rect">
              <a:avLst/>
            </a:prstGeom>
            <a:noFill/>
          </p:spPr>
          <p:txBody>
            <a:bodyPr wrap="none" rtlCol="0">
              <a:spAutoFit/>
            </a:bodyPr>
            <a:lstStyle/>
            <a:p>
              <a:pPr algn="ctr"/>
              <a:r>
                <a:rPr lang="fr-FR" sz="1400" b="1" dirty="0"/>
                <a:t>Années après l’arrêt du traitement ARV</a:t>
              </a:r>
            </a:p>
          </p:txBody>
        </p:sp>
      </p:grpSp>
      <p:sp>
        <p:nvSpPr>
          <p:cNvPr id="49" name="Text Box 3"/>
          <p:cNvSpPr txBox="1">
            <a:spLocks noChangeArrowheads="1"/>
          </p:cNvSpPr>
          <p:nvPr/>
        </p:nvSpPr>
        <p:spPr bwMode="auto">
          <a:xfrm>
            <a:off x="6335713" y="6581442"/>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Namazi</a:t>
            </a:r>
            <a:r>
              <a:rPr lang="en-GB" sz="1200" i="1" dirty="0">
                <a:solidFill>
                  <a:srgbClr val="0070C0"/>
                </a:solidFill>
              </a:rPr>
              <a:t> G, CROI 2018, Abs. 231</a:t>
            </a:r>
          </a:p>
        </p:txBody>
      </p:sp>
      <p:sp>
        <p:nvSpPr>
          <p:cNvPr id="4" name="ZoneTexte 3"/>
          <p:cNvSpPr txBox="1"/>
          <p:nvPr/>
        </p:nvSpPr>
        <p:spPr>
          <a:xfrm>
            <a:off x="947339" y="1186402"/>
            <a:ext cx="7523162"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Persistance du statut de contrôleur post-traitement (%, IC 95 %)</a:t>
            </a:r>
          </a:p>
        </p:txBody>
      </p:sp>
      <p:sp>
        <p:nvSpPr>
          <p:cNvPr id="51" name="ZoneTexte 50">
            <a:extLst>
              <a:ext uri="{FF2B5EF4-FFF2-40B4-BE49-F238E27FC236}">
                <a16:creationId xmlns:a16="http://schemas.microsoft.com/office/drawing/2014/main" id="{71A8A8A7-C11A-4956-9910-F153BDB7215E}"/>
              </a:ext>
            </a:extLst>
          </p:cNvPr>
          <p:cNvSpPr txBox="1"/>
          <p:nvPr/>
        </p:nvSpPr>
        <p:spPr>
          <a:xfrm>
            <a:off x="394863" y="6016329"/>
            <a:ext cx="2553904" cy="276999"/>
          </a:xfrm>
          <a:prstGeom prst="rect">
            <a:avLst/>
          </a:prstGeom>
          <a:noFill/>
        </p:spPr>
        <p:txBody>
          <a:bodyPr wrap="none" rtlCol="0">
            <a:spAutoFit/>
          </a:bodyPr>
          <a:lstStyle/>
          <a:p>
            <a:pPr algn="ctr"/>
            <a:r>
              <a:rPr lang="fr-FR" sz="1200" dirty="0"/>
              <a:t>Participants contribuant à l’analyse</a:t>
            </a:r>
          </a:p>
        </p:txBody>
      </p:sp>
      <p:sp>
        <p:nvSpPr>
          <p:cNvPr id="48" name="Titre 5">
            <a:extLst>
              <a:ext uri="{FF2B5EF4-FFF2-40B4-BE49-F238E27FC236}">
                <a16:creationId xmlns:a16="http://schemas.microsoft.com/office/drawing/2014/main" id="{9BC87C96-B364-4BB6-A556-4BA1CF6EE77F}"/>
              </a:ext>
            </a:extLst>
          </p:cNvPr>
          <p:cNvSpPr>
            <a:spLocks noGrp="1"/>
          </p:cNvSpPr>
          <p:nvPr>
            <p:ph type="title"/>
          </p:nvPr>
        </p:nvSpPr>
        <p:spPr/>
        <p:txBody>
          <a:bodyPr/>
          <a:lstStyle/>
          <a:p>
            <a:r>
              <a:rPr lang="fr-FR" sz="2600" dirty="0"/>
              <a:t>HIV </a:t>
            </a:r>
            <a:r>
              <a:rPr lang="fr-FR" sz="2600" dirty="0" err="1"/>
              <a:t>controllers</a:t>
            </a:r>
            <a:r>
              <a:rPr lang="fr-FR" sz="2600" dirty="0"/>
              <a:t> suite à l’arrêt du traitement ARV : </a:t>
            </a:r>
            <a:br>
              <a:rPr lang="fr-FR" sz="2600" dirty="0"/>
            </a:br>
            <a:r>
              <a:rPr lang="fr-FR" sz="2600" dirty="0"/>
              <a:t>9 cohortes/essais Etats-Unis - Canada (3) </a:t>
            </a:r>
          </a:p>
        </p:txBody>
      </p:sp>
      <p:sp>
        <p:nvSpPr>
          <p:cNvPr id="50" name="ZoneTexte 49">
            <a:extLst>
              <a:ext uri="{FF2B5EF4-FFF2-40B4-BE49-F238E27FC236}">
                <a16:creationId xmlns:a16="http://schemas.microsoft.com/office/drawing/2014/main" id="{DF36E268-80E4-4AD1-8264-16D6A0F362FA}"/>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57</a:t>
            </a:r>
          </a:p>
        </p:txBody>
      </p:sp>
    </p:spTree>
    <p:extLst>
      <p:ext uri="{BB962C8B-B14F-4D97-AF65-F5344CB8AC3E}">
        <p14:creationId xmlns:p14="http://schemas.microsoft.com/office/powerpoint/2010/main" val="2712806731"/>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Espace réservé du contenu 3"/>
          <p:cNvSpPr>
            <a:spLocks noGrp="1"/>
          </p:cNvSpPr>
          <p:nvPr>
            <p:ph idx="1"/>
          </p:nvPr>
        </p:nvSpPr>
        <p:spPr>
          <a:xfrm>
            <a:off x="231913" y="1169162"/>
            <a:ext cx="8640963" cy="4465945"/>
          </a:xfrm>
        </p:spPr>
        <p:txBody>
          <a:bodyPr/>
          <a:lstStyle/>
          <a:p>
            <a:pPr>
              <a:tabLst>
                <a:tab pos="352425" algn="l"/>
              </a:tabLst>
            </a:pPr>
            <a:r>
              <a:rPr lang="fr-FR" sz="2000" b="1" dirty="0"/>
              <a:t>Objectif : </a:t>
            </a:r>
            <a:r>
              <a:rPr lang="fr-FR" sz="1800" dirty="0"/>
              <a:t>évaluer l’impact de l’association d’un </a:t>
            </a:r>
            <a:r>
              <a:rPr lang="fr-FR" sz="1800" dirty="0" err="1"/>
              <a:t>Ac</a:t>
            </a:r>
            <a:r>
              <a:rPr lang="fr-FR" sz="1800" dirty="0"/>
              <a:t> neutralisant (PGT121)</a:t>
            </a:r>
          </a:p>
          <a:p>
            <a:pPr marL="0" indent="0">
              <a:buNone/>
              <a:tabLst>
                <a:tab pos="352425" algn="l"/>
              </a:tabLst>
            </a:pPr>
            <a:r>
              <a:rPr lang="fr-FR" sz="1800" dirty="0"/>
              <a:t>	à large spectre et d’un agoniste du TLR-7 (GS-9620) sur le réservoir et le délai 	du rebond virologique à l’arrêt des ARV chez les macaques</a:t>
            </a:r>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1800" dirty="0"/>
          </a:p>
          <a:p>
            <a:pPr marL="0" indent="0">
              <a:buNone/>
              <a:tabLst>
                <a:tab pos="352425" algn="l"/>
              </a:tabLst>
            </a:pPr>
            <a:endParaRPr lang="fr-FR" sz="2000" dirty="0"/>
          </a:p>
          <a:p>
            <a:pPr marL="0" indent="0">
              <a:buNone/>
              <a:tabLst>
                <a:tab pos="352425" algn="l"/>
              </a:tabLst>
            </a:pPr>
            <a:endParaRPr lang="fr-FR" sz="800" dirty="0"/>
          </a:p>
          <a:p>
            <a:pPr>
              <a:tabLst>
                <a:tab pos="352425" algn="l"/>
              </a:tabLst>
            </a:pPr>
            <a:r>
              <a:rPr lang="fr-FR" sz="1600" dirty="0"/>
              <a:t>GS-9620 : 10 administrations (toutes les 2 semaines) par gavage oral entre S96 et S114</a:t>
            </a:r>
          </a:p>
          <a:p>
            <a:pPr>
              <a:tabLst>
                <a:tab pos="352425" algn="l"/>
              </a:tabLst>
            </a:pPr>
            <a:r>
              <a:rPr lang="fr-FR" sz="1600" dirty="0"/>
              <a:t>PGT121 : 5 injections iv (toutes les 2 semaines) entre S106 et S114</a:t>
            </a:r>
          </a:p>
          <a:p>
            <a:pPr>
              <a:tabLst>
                <a:tab pos="352425" algn="l"/>
              </a:tabLst>
            </a:pPr>
            <a:r>
              <a:rPr lang="fr-FR" sz="1600" dirty="0"/>
              <a:t>ARV arrêtés à S130 (16 semaines après la dernière cure de GS-9620 et/ou PGT121)</a:t>
            </a:r>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a:p>
            <a:pPr marL="0" indent="0">
              <a:buNone/>
              <a:tabLst>
                <a:tab pos="352425" algn="l"/>
              </a:tabLst>
            </a:pPr>
            <a:endParaRPr lang="fr-FR" sz="2000" dirty="0"/>
          </a:p>
        </p:txBody>
      </p:sp>
      <p:sp>
        <p:nvSpPr>
          <p:cNvPr id="3" name="Titre 2"/>
          <p:cNvSpPr>
            <a:spLocks noGrp="1"/>
          </p:cNvSpPr>
          <p:nvPr>
            <p:ph type="title"/>
          </p:nvPr>
        </p:nvSpPr>
        <p:spPr/>
        <p:txBody>
          <a:bodyPr/>
          <a:lstStyle/>
          <a:p>
            <a:r>
              <a:rPr lang="fr-FR" sz="2400" dirty="0"/>
              <a:t>L’association d’un </a:t>
            </a:r>
            <a:r>
              <a:rPr lang="fr-FR" sz="2400" dirty="0" err="1"/>
              <a:t>Ac</a:t>
            </a:r>
            <a:r>
              <a:rPr lang="fr-FR" sz="2400" dirty="0"/>
              <a:t> neutralisant (PGT121) et </a:t>
            </a:r>
            <a:br>
              <a:rPr lang="fr-FR" sz="2400" dirty="0"/>
            </a:br>
            <a:r>
              <a:rPr lang="fr-FR" sz="2400" dirty="0"/>
              <a:t>d’un agoniste du TLR-7 (GS-9620) retarde le rebond virologique à l’arrêt des ARV chez le macaque (1)</a:t>
            </a:r>
          </a:p>
        </p:txBody>
      </p:sp>
      <p:sp>
        <p:nvSpPr>
          <p:cNvPr id="6"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err="1">
                <a:solidFill>
                  <a:srgbClr val="0070C0"/>
                </a:solidFill>
              </a:rPr>
              <a:t>Barouch</a:t>
            </a:r>
            <a:r>
              <a:rPr lang="fr-FR" sz="1200" i="1">
                <a:solidFill>
                  <a:srgbClr val="0070C0"/>
                </a:solidFill>
              </a:rPr>
              <a:t> D, CROI 2018, Abs. 73LB</a:t>
            </a:r>
          </a:p>
        </p:txBody>
      </p:sp>
      <p:pic>
        <p:nvPicPr>
          <p:cNvPr id="7" name="Image 6">
            <a:extLst>
              <a:ext uri="{FF2B5EF4-FFF2-40B4-BE49-F238E27FC236}">
                <a16:creationId xmlns:a16="http://schemas.microsoft.com/office/drawing/2014/main" id="{72B927D1-BA60-4CBC-A0FD-341F11EF0E1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8163" y="2802764"/>
            <a:ext cx="1292994" cy="1095375"/>
          </a:xfrm>
          <a:prstGeom prst="rect">
            <a:avLst/>
          </a:prstGeom>
        </p:spPr>
      </p:pic>
      <p:sp>
        <p:nvSpPr>
          <p:cNvPr id="8" name="Flèche : pentagone 7">
            <a:extLst>
              <a:ext uri="{FF2B5EF4-FFF2-40B4-BE49-F238E27FC236}">
                <a16:creationId xmlns:a16="http://schemas.microsoft.com/office/drawing/2014/main" id="{C0366D05-9C5D-4249-9054-129604A478AF}"/>
              </a:ext>
            </a:extLst>
          </p:cNvPr>
          <p:cNvSpPr/>
          <p:nvPr/>
        </p:nvSpPr>
        <p:spPr bwMode="auto">
          <a:xfrm>
            <a:off x="2509354" y="3791908"/>
            <a:ext cx="6191250" cy="252000"/>
          </a:xfrm>
          <a:prstGeom prst="homePlate">
            <a:avLst/>
          </a:prstGeom>
          <a:solidFill>
            <a:schemeClr val="accent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600" b="0" i="0" u="none" strike="noStrike" cap="none" normalizeH="0" baseline="0" dirty="0">
                <a:ln>
                  <a:noFill/>
                </a:ln>
                <a:solidFill>
                  <a:schemeClr val="bg1"/>
                </a:solidFill>
                <a:effectLst/>
                <a:latin typeface="Arial" charset="0"/>
              </a:rPr>
              <a:t>DTG/FTC/TDF</a:t>
            </a:r>
          </a:p>
        </p:txBody>
      </p:sp>
      <p:sp>
        <p:nvSpPr>
          <p:cNvPr id="10" name="Rectangle : coins arrondis 9">
            <a:extLst>
              <a:ext uri="{FF2B5EF4-FFF2-40B4-BE49-F238E27FC236}">
                <a16:creationId xmlns:a16="http://schemas.microsoft.com/office/drawing/2014/main" id="{46DEAA55-FB32-4583-80E6-3EEE861B6B70}"/>
              </a:ext>
            </a:extLst>
          </p:cNvPr>
          <p:cNvSpPr/>
          <p:nvPr/>
        </p:nvSpPr>
        <p:spPr bwMode="auto">
          <a:xfrm>
            <a:off x="5442012" y="4116310"/>
            <a:ext cx="1453604" cy="252000"/>
          </a:xfrm>
          <a:prstGeom prst="round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 name="Rectangle : coins arrondis 10">
            <a:extLst>
              <a:ext uri="{FF2B5EF4-FFF2-40B4-BE49-F238E27FC236}">
                <a16:creationId xmlns:a16="http://schemas.microsoft.com/office/drawing/2014/main" id="{EAAA26EB-83F7-48D2-9C73-9301119502FB}"/>
              </a:ext>
            </a:extLst>
          </p:cNvPr>
          <p:cNvSpPr/>
          <p:nvPr/>
        </p:nvSpPr>
        <p:spPr bwMode="auto">
          <a:xfrm>
            <a:off x="5442012" y="4485045"/>
            <a:ext cx="1453604" cy="252000"/>
          </a:xfrm>
          <a:prstGeom prst="round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 name="Rectangle : coins arrondis 11">
            <a:extLst>
              <a:ext uri="{FF2B5EF4-FFF2-40B4-BE49-F238E27FC236}">
                <a16:creationId xmlns:a16="http://schemas.microsoft.com/office/drawing/2014/main" id="{8F03F06F-FE91-453A-B9CD-7525B44266B0}"/>
              </a:ext>
            </a:extLst>
          </p:cNvPr>
          <p:cNvSpPr/>
          <p:nvPr/>
        </p:nvSpPr>
        <p:spPr bwMode="auto">
          <a:xfrm>
            <a:off x="5442012" y="4867032"/>
            <a:ext cx="1453604" cy="252000"/>
          </a:xfrm>
          <a:prstGeom prst="round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 name="Rectangle : coins arrondis 12">
            <a:extLst>
              <a:ext uri="{FF2B5EF4-FFF2-40B4-BE49-F238E27FC236}">
                <a16:creationId xmlns:a16="http://schemas.microsoft.com/office/drawing/2014/main" id="{8BA96A2E-66E3-4DC8-B765-6A6F7D9E15DC}"/>
              </a:ext>
            </a:extLst>
          </p:cNvPr>
          <p:cNvSpPr/>
          <p:nvPr/>
        </p:nvSpPr>
        <p:spPr bwMode="auto">
          <a:xfrm>
            <a:off x="5442012" y="5228707"/>
            <a:ext cx="1453604" cy="406400"/>
          </a:xfrm>
          <a:prstGeom prst="round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5" name="Connecteur droit 14">
            <a:extLst>
              <a:ext uri="{FF2B5EF4-FFF2-40B4-BE49-F238E27FC236}">
                <a16:creationId xmlns:a16="http://schemas.microsoft.com/office/drawing/2014/main" id="{69FDAD59-ADEA-47E3-AE37-1722A501BDE2}"/>
              </a:ext>
            </a:extLst>
          </p:cNvPr>
          <p:cNvCxnSpPr>
            <a:cxnSpLocks/>
          </p:cNvCxnSpPr>
          <p:nvPr/>
        </p:nvCxnSpPr>
        <p:spPr bwMode="auto">
          <a:xfrm>
            <a:off x="5509729"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17" name="Connecteur droit 16">
            <a:extLst>
              <a:ext uri="{FF2B5EF4-FFF2-40B4-BE49-F238E27FC236}">
                <a16:creationId xmlns:a16="http://schemas.microsoft.com/office/drawing/2014/main" id="{6446D5CA-1DE7-4635-B1E7-E5516A3DEBB7}"/>
              </a:ext>
            </a:extLst>
          </p:cNvPr>
          <p:cNvCxnSpPr/>
          <p:nvPr/>
        </p:nvCxnSpPr>
        <p:spPr bwMode="auto">
          <a:xfrm>
            <a:off x="2350604" y="3599476"/>
            <a:ext cx="63055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Connecteur droit 18">
            <a:extLst>
              <a:ext uri="{FF2B5EF4-FFF2-40B4-BE49-F238E27FC236}">
                <a16:creationId xmlns:a16="http://schemas.microsoft.com/office/drawing/2014/main" id="{2D1759EF-769C-4E4D-A269-CA650D2A15CB}"/>
              </a:ext>
            </a:extLst>
          </p:cNvPr>
          <p:cNvCxnSpPr/>
          <p:nvPr/>
        </p:nvCxnSpPr>
        <p:spPr bwMode="auto">
          <a:xfrm>
            <a:off x="2350604" y="3501051"/>
            <a:ext cx="0" cy="1968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 name="Connecteur droit 19">
            <a:extLst>
              <a:ext uri="{FF2B5EF4-FFF2-40B4-BE49-F238E27FC236}">
                <a16:creationId xmlns:a16="http://schemas.microsoft.com/office/drawing/2014/main" id="{4F24C3CD-D363-40DE-83C0-9081E644323C}"/>
              </a:ext>
            </a:extLst>
          </p:cNvPr>
          <p:cNvCxnSpPr/>
          <p:nvPr/>
        </p:nvCxnSpPr>
        <p:spPr bwMode="auto">
          <a:xfrm>
            <a:off x="2476016" y="3501051"/>
            <a:ext cx="0" cy="1968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 name="Connecteur droit 20">
            <a:extLst>
              <a:ext uri="{FF2B5EF4-FFF2-40B4-BE49-F238E27FC236}">
                <a16:creationId xmlns:a16="http://schemas.microsoft.com/office/drawing/2014/main" id="{D5977ACB-A4B9-492A-9C9F-A58473A43BAB}"/>
              </a:ext>
            </a:extLst>
          </p:cNvPr>
          <p:cNvCxnSpPr/>
          <p:nvPr/>
        </p:nvCxnSpPr>
        <p:spPr bwMode="auto">
          <a:xfrm>
            <a:off x="5509729" y="3501051"/>
            <a:ext cx="0" cy="1968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a:extLst>
              <a:ext uri="{FF2B5EF4-FFF2-40B4-BE49-F238E27FC236}">
                <a16:creationId xmlns:a16="http://schemas.microsoft.com/office/drawing/2014/main" id="{FB9F9202-976A-45A1-A918-8ACC970A137D}"/>
              </a:ext>
            </a:extLst>
          </p:cNvPr>
          <p:cNvCxnSpPr/>
          <p:nvPr/>
        </p:nvCxnSpPr>
        <p:spPr bwMode="auto">
          <a:xfrm>
            <a:off x="6895616" y="3501051"/>
            <a:ext cx="0" cy="1968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a:extLst>
              <a:ext uri="{FF2B5EF4-FFF2-40B4-BE49-F238E27FC236}">
                <a16:creationId xmlns:a16="http://schemas.microsoft.com/office/drawing/2014/main" id="{61FA5CC4-B5D7-4736-99C7-E52687899D3E}"/>
              </a:ext>
            </a:extLst>
          </p:cNvPr>
          <p:cNvCxnSpPr/>
          <p:nvPr/>
        </p:nvCxnSpPr>
        <p:spPr bwMode="auto">
          <a:xfrm>
            <a:off x="8656154" y="3501051"/>
            <a:ext cx="0" cy="1968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a:extLst>
              <a:ext uri="{FF2B5EF4-FFF2-40B4-BE49-F238E27FC236}">
                <a16:creationId xmlns:a16="http://schemas.microsoft.com/office/drawing/2014/main" id="{E099E70F-61C7-453D-8609-3294E6609270}"/>
              </a:ext>
            </a:extLst>
          </p:cNvPr>
          <p:cNvCxnSpPr>
            <a:cxnSpLocks/>
          </p:cNvCxnSpPr>
          <p:nvPr/>
        </p:nvCxnSpPr>
        <p:spPr bwMode="auto">
          <a:xfrm>
            <a:off x="5652816"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0" name="Connecteur droit 29">
            <a:extLst>
              <a:ext uri="{FF2B5EF4-FFF2-40B4-BE49-F238E27FC236}">
                <a16:creationId xmlns:a16="http://schemas.microsoft.com/office/drawing/2014/main" id="{69D8AA31-0DA3-4DC2-9C71-CF059D715D42}"/>
              </a:ext>
            </a:extLst>
          </p:cNvPr>
          <p:cNvCxnSpPr>
            <a:cxnSpLocks/>
          </p:cNvCxnSpPr>
          <p:nvPr/>
        </p:nvCxnSpPr>
        <p:spPr bwMode="auto">
          <a:xfrm>
            <a:off x="5795903"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1" name="Connecteur droit 30">
            <a:extLst>
              <a:ext uri="{FF2B5EF4-FFF2-40B4-BE49-F238E27FC236}">
                <a16:creationId xmlns:a16="http://schemas.microsoft.com/office/drawing/2014/main" id="{051038C6-92CA-4C9F-889E-4176EABEFE3E}"/>
              </a:ext>
            </a:extLst>
          </p:cNvPr>
          <p:cNvCxnSpPr>
            <a:cxnSpLocks/>
          </p:cNvCxnSpPr>
          <p:nvPr/>
        </p:nvCxnSpPr>
        <p:spPr bwMode="auto">
          <a:xfrm>
            <a:off x="5938990"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2" name="Connecteur droit 31">
            <a:extLst>
              <a:ext uri="{FF2B5EF4-FFF2-40B4-BE49-F238E27FC236}">
                <a16:creationId xmlns:a16="http://schemas.microsoft.com/office/drawing/2014/main" id="{C1E36924-F0C3-4DAE-909C-00799D989D24}"/>
              </a:ext>
            </a:extLst>
          </p:cNvPr>
          <p:cNvCxnSpPr>
            <a:cxnSpLocks/>
          </p:cNvCxnSpPr>
          <p:nvPr/>
        </p:nvCxnSpPr>
        <p:spPr bwMode="auto">
          <a:xfrm>
            <a:off x="6082077"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3" name="Connecteur droit 32">
            <a:extLst>
              <a:ext uri="{FF2B5EF4-FFF2-40B4-BE49-F238E27FC236}">
                <a16:creationId xmlns:a16="http://schemas.microsoft.com/office/drawing/2014/main" id="{B7BB02CF-12D3-4534-8516-32BC0184BE4A}"/>
              </a:ext>
            </a:extLst>
          </p:cNvPr>
          <p:cNvCxnSpPr>
            <a:cxnSpLocks/>
          </p:cNvCxnSpPr>
          <p:nvPr/>
        </p:nvCxnSpPr>
        <p:spPr bwMode="auto">
          <a:xfrm>
            <a:off x="6225164"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4" name="Connecteur droit 33">
            <a:extLst>
              <a:ext uri="{FF2B5EF4-FFF2-40B4-BE49-F238E27FC236}">
                <a16:creationId xmlns:a16="http://schemas.microsoft.com/office/drawing/2014/main" id="{E10069D0-D7DA-4CDA-9B6A-57174DD5DE22}"/>
              </a:ext>
            </a:extLst>
          </p:cNvPr>
          <p:cNvCxnSpPr>
            <a:cxnSpLocks/>
          </p:cNvCxnSpPr>
          <p:nvPr/>
        </p:nvCxnSpPr>
        <p:spPr bwMode="auto">
          <a:xfrm>
            <a:off x="6368251"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5" name="Connecteur droit 34">
            <a:extLst>
              <a:ext uri="{FF2B5EF4-FFF2-40B4-BE49-F238E27FC236}">
                <a16:creationId xmlns:a16="http://schemas.microsoft.com/office/drawing/2014/main" id="{DA559BB3-9221-4CC9-B3E8-A3EF0DC4D7E2}"/>
              </a:ext>
            </a:extLst>
          </p:cNvPr>
          <p:cNvCxnSpPr>
            <a:cxnSpLocks/>
          </p:cNvCxnSpPr>
          <p:nvPr/>
        </p:nvCxnSpPr>
        <p:spPr bwMode="auto">
          <a:xfrm>
            <a:off x="6511338"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6" name="Connecteur droit 35">
            <a:extLst>
              <a:ext uri="{FF2B5EF4-FFF2-40B4-BE49-F238E27FC236}">
                <a16:creationId xmlns:a16="http://schemas.microsoft.com/office/drawing/2014/main" id="{8C2DB667-4686-4F07-A6DB-68C1C3348255}"/>
              </a:ext>
            </a:extLst>
          </p:cNvPr>
          <p:cNvCxnSpPr>
            <a:cxnSpLocks/>
          </p:cNvCxnSpPr>
          <p:nvPr/>
        </p:nvCxnSpPr>
        <p:spPr bwMode="auto">
          <a:xfrm>
            <a:off x="6654425"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7" name="Connecteur droit 36">
            <a:extLst>
              <a:ext uri="{FF2B5EF4-FFF2-40B4-BE49-F238E27FC236}">
                <a16:creationId xmlns:a16="http://schemas.microsoft.com/office/drawing/2014/main" id="{2A2A6EA7-F673-4A4D-8C42-142B4EAE0B0B}"/>
              </a:ext>
            </a:extLst>
          </p:cNvPr>
          <p:cNvCxnSpPr>
            <a:cxnSpLocks/>
          </p:cNvCxnSpPr>
          <p:nvPr/>
        </p:nvCxnSpPr>
        <p:spPr bwMode="auto">
          <a:xfrm>
            <a:off x="6797509" y="4603398"/>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38" name="Connecteur droit 37">
            <a:extLst>
              <a:ext uri="{FF2B5EF4-FFF2-40B4-BE49-F238E27FC236}">
                <a16:creationId xmlns:a16="http://schemas.microsoft.com/office/drawing/2014/main" id="{CEAB779D-2DBD-48F7-9936-E805DD7447BE}"/>
              </a:ext>
            </a:extLst>
          </p:cNvPr>
          <p:cNvCxnSpPr>
            <a:cxnSpLocks/>
          </p:cNvCxnSpPr>
          <p:nvPr/>
        </p:nvCxnSpPr>
        <p:spPr bwMode="auto">
          <a:xfrm>
            <a:off x="6225164" y="4987216"/>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39" name="Connecteur droit 38">
            <a:extLst>
              <a:ext uri="{FF2B5EF4-FFF2-40B4-BE49-F238E27FC236}">
                <a16:creationId xmlns:a16="http://schemas.microsoft.com/office/drawing/2014/main" id="{1628DCB4-BDE3-4481-A2E6-055CC9BDC167}"/>
              </a:ext>
            </a:extLst>
          </p:cNvPr>
          <p:cNvCxnSpPr>
            <a:cxnSpLocks/>
          </p:cNvCxnSpPr>
          <p:nvPr/>
        </p:nvCxnSpPr>
        <p:spPr bwMode="auto">
          <a:xfrm>
            <a:off x="6368251" y="4987216"/>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40" name="Connecteur droit 39">
            <a:extLst>
              <a:ext uri="{FF2B5EF4-FFF2-40B4-BE49-F238E27FC236}">
                <a16:creationId xmlns:a16="http://schemas.microsoft.com/office/drawing/2014/main" id="{5081DE3C-DCFF-4005-A518-CEA4885792E5}"/>
              </a:ext>
            </a:extLst>
          </p:cNvPr>
          <p:cNvCxnSpPr>
            <a:cxnSpLocks/>
          </p:cNvCxnSpPr>
          <p:nvPr/>
        </p:nvCxnSpPr>
        <p:spPr bwMode="auto">
          <a:xfrm>
            <a:off x="6511338" y="4987216"/>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41" name="Connecteur droit 40">
            <a:extLst>
              <a:ext uri="{FF2B5EF4-FFF2-40B4-BE49-F238E27FC236}">
                <a16:creationId xmlns:a16="http://schemas.microsoft.com/office/drawing/2014/main" id="{C8CA0848-C756-4E53-B8E7-582C64E26076}"/>
              </a:ext>
            </a:extLst>
          </p:cNvPr>
          <p:cNvCxnSpPr>
            <a:cxnSpLocks/>
          </p:cNvCxnSpPr>
          <p:nvPr/>
        </p:nvCxnSpPr>
        <p:spPr bwMode="auto">
          <a:xfrm>
            <a:off x="6654425" y="4987216"/>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42" name="Connecteur droit 41">
            <a:extLst>
              <a:ext uri="{FF2B5EF4-FFF2-40B4-BE49-F238E27FC236}">
                <a16:creationId xmlns:a16="http://schemas.microsoft.com/office/drawing/2014/main" id="{66496E07-16D5-48CD-B4A6-B0D55B2D1B51}"/>
              </a:ext>
            </a:extLst>
          </p:cNvPr>
          <p:cNvCxnSpPr>
            <a:cxnSpLocks/>
          </p:cNvCxnSpPr>
          <p:nvPr/>
        </p:nvCxnSpPr>
        <p:spPr bwMode="auto">
          <a:xfrm>
            <a:off x="6797509" y="4987216"/>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43" name="Connecteur droit 42">
            <a:extLst>
              <a:ext uri="{FF2B5EF4-FFF2-40B4-BE49-F238E27FC236}">
                <a16:creationId xmlns:a16="http://schemas.microsoft.com/office/drawing/2014/main" id="{1C839BF7-F9CC-4D32-A8BE-183D66BCA3F2}"/>
              </a:ext>
            </a:extLst>
          </p:cNvPr>
          <p:cNvCxnSpPr>
            <a:cxnSpLocks/>
          </p:cNvCxnSpPr>
          <p:nvPr/>
        </p:nvCxnSpPr>
        <p:spPr bwMode="auto">
          <a:xfrm>
            <a:off x="5509729"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44" name="Connecteur droit 43">
            <a:extLst>
              <a:ext uri="{FF2B5EF4-FFF2-40B4-BE49-F238E27FC236}">
                <a16:creationId xmlns:a16="http://schemas.microsoft.com/office/drawing/2014/main" id="{EAEDEE3E-3C66-4F8F-93FA-924E5F824DA1}"/>
              </a:ext>
            </a:extLst>
          </p:cNvPr>
          <p:cNvCxnSpPr>
            <a:cxnSpLocks/>
          </p:cNvCxnSpPr>
          <p:nvPr/>
        </p:nvCxnSpPr>
        <p:spPr bwMode="auto">
          <a:xfrm>
            <a:off x="5652816"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45" name="Connecteur droit 44">
            <a:extLst>
              <a:ext uri="{FF2B5EF4-FFF2-40B4-BE49-F238E27FC236}">
                <a16:creationId xmlns:a16="http://schemas.microsoft.com/office/drawing/2014/main" id="{B2C005DE-E509-4660-8CCF-6DFDD2462D4E}"/>
              </a:ext>
            </a:extLst>
          </p:cNvPr>
          <p:cNvCxnSpPr>
            <a:cxnSpLocks/>
          </p:cNvCxnSpPr>
          <p:nvPr/>
        </p:nvCxnSpPr>
        <p:spPr bwMode="auto">
          <a:xfrm>
            <a:off x="5795903"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46" name="Connecteur droit 45">
            <a:extLst>
              <a:ext uri="{FF2B5EF4-FFF2-40B4-BE49-F238E27FC236}">
                <a16:creationId xmlns:a16="http://schemas.microsoft.com/office/drawing/2014/main" id="{04EBD2BC-8413-428B-BBB5-C9126C05ADB2}"/>
              </a:ext>
            </a:extLst>
          </p:cNvPr>
          <p:cNvCxnSpPr>
            <a:cxnSpLocks/>
          </p:cNvCxnSpPr>
          <p:nvPr/>
        </p:nvCxnSpPr>
        <p:spPr bwMode="auto">
          <a:xfrm>
            <a:off x="5938990"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47" name="Connecteur droit 46">
            <a:extLst>
              <a:ext uri="{FF2B5EF4-FFF2-40B4-BE49-F238E27FC236}">
                <a16:creationId xmlns:a16="http://schemas.microsoft.com/office/drawing/2014/main" id="{003CC961-9844-4461-9FA2-985F679620C8}"/>
              </a:ext>
            </a:extLst>
          </p:cNvPr>
          <p:cNvCxnSpPr>
            <a:cxnSpLocks/>
          </p:cNvCxnSpPr>
          <p:nvPr/>
        </p:nvCxnSpPr>
        <p:spPr bwMode="auto">
          <a:xfrm>
            <a:off x="6082077"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48" name="Connecteur droit 47">
            <a:extLst>
              <a:ext uri="{FF2B5EF4-FFF2-40B4-BE49-F238E27FC236}">
                <a16:creationId xmlns:a16="http://schemas.microsoft.com/office/drawing/2014/main" id="{F793481A-FA12-4830-A0A2-9A83D536F532}"/>
              </a:ext>
            </a:extLst>
          </p:cNvPr>
          <p:cNvCxnSpPr>
            <a:cxnSpLocks/>
          </p:cNvCxnSpPr>
          <p:nvPr/>
        </p:nvCxnSpPr>
        <p:spPr bwMode="auto">
          <a:xfrm>
            <a:off x="6225164"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49" name="Connecteur droit 48">
            <a:extLst>
              <a:ext uri="{FF2B5EF4-FFF2-40B4-BE49-F238E27FC236}">
                <a16:creationId xmlns:a16="http://schemas.microsoft.com/office/drawing/2014/main" id="{9E66FA4A-5516-47E5-8A8D-5C4BF391BC4F}"/>
              </a:ext>
            </a:extLst>
          </p:cNvPr>
          <p:cNvCxnSpPr>
            <a:cxnSpLocks/>
          </p:cNvCxnSpPr>
          <p:nvPr/>
        </p:nvCxnSpPr>
        <p:spPr bwMode="auto">
          <a:xfrm>
            <a:off x="6368251"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50" name="Connecteur droit 49">
            <a:extLst>
              <a:ext uri="{FF2B5EF4-FFF2-40B4-BE49-F238E27FC236}">
                <a16:creationId xmlns:a16="http://schemas.microsoft.com/office/drawing/2014/main" id="{0041A567-381A-4C5B-B65B-D22BDA16C260}"/>
              </a:ext>
            </a:extLst>
          </p:cNvPr>
          <p:cNvCxnSpPr>
            <a:cxnSpLocks/>
          </p:cNvCxnSpPr>
          <p:nvPr/>
        </p:nvCxnSpPr>
        <p:spPr bwMode="auto">
          <a:xfrm>
            <a:off x="6511338"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51" name="Connecteur droit 50">
            <a:extLst>
              <a:ext uri="{FF2B5EF4-FFF2-40B4-BE49-F238E27FC236}">
                <a16:creationId xmlns:a16="http://schemas.microsoft.com/office/drawing/2014/main" id="{425F3F62-84AD-4841-B2D4-41F8B431D844}"/>
              </a:ext>
            </a:extLst>
          </p:cNvPr>
          <p:cNvCxnSpPr>
            <a:cxnSpLocks/>
          </p:cNvCxnSpPr>
          <p:nvPr/>
        </p:nvCxnSpPr>
        <p:spPr bwMode="auto">
          <a:xfrm>
            <a:off x="6654425"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52" name="Connecteur droit 51">
            <a:extLst>
              <a:ext uri="{FF2B5EF4-FFF2-40B4-BE49-F238E27FC236}">
                <a16:creationId xmlns:a16="http://schemas.microsoft.com/office/drawing/2014/main" id="{BDDDBC8A-DE70-49D8-BC43-690B3D13D645}"/>
              </a:ext>
            </a:extLst>
          </p:cNvPr>
          <p:cNvCxnSpPr>
            <a:cxnSpLocks/>
          </p:cNvCxnSpPr>
          <p:nvPr/>
        </p:nvCxnSpPr>
        <p:spPr bwMode="auto">
          <a:xfrm>
            <a:off x="6797509" y="5266341"/>
            <a:ext cx="0" cy="138113"/>
          </a:xfrm>
          <a:prstGeom prst="line">
            <a:avLst/>
          </a:prstGeom>
          <a:solidFill>
            <a:schemeClr val="accent1"/>
          </a:solidFill>
          <a:ln w="38100" cap="flat" cmpd="sng" algn="ctr">
            <a:solidFill>
              <a:schemeClr val="tx1"/>
            </a:solidFill>
            <a:prstDash val="solid"/>
            <a:round/>
            <a:headEnd type="none" w="med" len="med"/>
            <a:tailEnd type="none" w="med" len="med"/>
          </a:ln>
          <a:effectLst/>
        </p:spPr>
      </p:cxnSp>
      <p:cxnSp>
        <p:nvCxnSpPr>
          <p:cNvPr id="58" name="Connecteur droit 57">
            <a:extLst>
              <a:ext uri="{FF2B5EF4-FFF2-40B4-BE49-F238E27FC236}">
                <a16:creationId xmlns:a16="http://schemas.microsoft.com/office/drawing/2014/main" id="{7CE7C2C9-0D71-4854-97A7-1992F30C4F6F}"/>
              </a:ext>
            </a:extLst>
          </p:cNvPr>
          <p:cNvCxnSpPr>
            <a:cxnSpLocks/>
          </p:cNvCxnSpPr>
          <p:nvPr/>
        </p:nvCxnSpPr>
        <p:spPr bwMode="auto">
          <a:xfrm>
            <a:off x="6225164" y="5441601"/>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59" name="Connecteur droit 58">
            <a:extLst>
              <a:ext uri="{FF2B5EF4-FFF2-40B4-BE49-F238E27FC236}">
                <a16:creationId xmlns:a16="http://schemas.microsoft.com/office/drawing/2014/main" id="{B7D91820-D76E-4BC2-9678-E3D283D3D6CD}"/>
              </a:ext>
            </a:extLst>
          </p:cNvPr>
          <p:cNvCxnSpPr>
            <a:cxnSpLocks/>
          </p:cNvCxnSpPr>
          <p:nvPr/>
        </p:nvCxnSpPr>
        <p:spPr bwMode="auto">
          <a:xfrm>
            <a:off x="6368251" y="5441601"/>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60" name="Connecteur droit 59">
            <a:extLst>
              <a:ext uri="{FF2B5EF4-FFF2-40B4-BE49-F238E27FC236}">
                <a16:creationId xmlns:a16="http://schemas.microsoft.com/office/drawing/2014/main" id="{7DFA87BB-6746-4329-9119-DCC278F729EC}"/>
              </a:ext>
            </a:extLst>
          </p:cNvPr>
          <p:cNvCxnSpPr>
            <a:cxnSpLocks/>
          </p:cNvCxnSpPr>
          <p:nvPr/>
        </p:nvCxnSpPr>
        <p:spPr bwMode="auto">
          <a:xfrm>
            <a:off x="6511338" y="5441601"/>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61" name="Connecteur droit 60">
            <a:extLst>
              <a:ext uri="{FF2B5EF4-FFF2-40B4-BE49-F238E27FC236}">
                <a16:creationId xmlns:a16="http://schemas.microsoft.com/office/drawing/2014/main" id="{9DC23040-C394-47EE-95B8-70FAC44D1372}"/>
              </a:ext>
            </a:extLst>
          </p:cNvPr>
          <p:cNvCxnSpPr>
            <a:cxnSpLocks/>
          </p:cNvCxnSpPr>
          <p:nvPr/>
        </p:nvCxnSpPr>
        <p:spPr bwMode="auto">
          <a:xfrm>
            <a:off x="6654425" y="5441601"/>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cxnSp>
        <p:nvCxnSpPr>
          <p:cNvPr id="62" name="Connecteur droit 61">
            <a:extLst>
              <a:ext uri="{FF2B5EF4-FFF2-40B4-BE49-F238E27FC236}">
                <a16:creationId xmlns:a16="http://schemas.microsoft.com/office/drawing/2014/main" id="{A9028CF3-7EBB-4655-9A6A-40075A4934BE}"/>
              </a:ext>
            </a:extLst>
          </p:cNvPr>
          <p:cNvCxnSpPr>
            <a:cxnSpLocks/>
          </p:cNvCxnSpPr>
          <p:nvPr/>
        </p:nvCxnSpPr>
        <p:spPr bwMode="auto">
          <a:xfrm>
            <a:off x="6797509" y="5441601"/>
            <a:ext cx="0" cy="138113"/>
          </a:xfrm>
          <a:prstGeom prst="line">
            <a:avLst/>
          </a:prstGeom>
          <a:solidFill>
            <a:schemeClr val="accent1"/>
          </a:solidFill>
          <a:ln w="38100" cap="flat" cmpd="sng" algn="ctr">
            <a:solidFill>
              <a:srgbClr val="00B0F0"/>
            </a:solidFill>
            <a:prstDash val="solid"/>
            <a:round/>
            <a:headEnd type="none" w="med" len="med"/>
            <a:tailEnd type="none" w="med" len="med"/>
          </a:ln>
          <a:effectLst/>
        </p:spPr>
      </p:cxnSp>
      <p:sp>
        <p:nvSpPr>
          <p:cNvPr id="64" name="Rectangle : coins arrondis 63">
            <a:extLst>
              <a:ext uri="{FF2B5EF4-FFF2-40B4-BE49-F238E27FC236}">
                <a16:creationId xmlns:a16="http://schemas.microsoft.com/office/drawing/2014/main" id="{A0D6E8D4-D308-4271-9A4E-B49259F83803}"/>
              </a:ext>
            </a:extLst>
          </p:cNvPr>
          <p:cNvSpPr/>
          <p:nvPr/>
        </p:nvSpPr>
        <p:spPr bwMode="auto">
          <a:xfrm>
            <a:off x="236054" y="4116310"/>
            <a:ext cx="1971464" cy="252000"/>
          </a:xfrm>
          <a:prstGeom prst="round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chemeClr val="bg1"/>
                </a:solidFill>
                <a:effectLst/>
                <a:latin typeface="Arial" charset="0"/>
              </a:rPr>
              <a:t>Placebo </a:t>
            </a:r>
            <a:r>
              <a:rPr kumimoji="0" lang="fr-FR" sz="1400" i="0" u="none" strike="noStrike" cap="none" normalizeH="0" baseline="0" dirty="0">
                <a:ln>
                  <a:noFill/>
                </a:ln>
                <a:solidFill>
                  <a:schemeClr val="bg1"/>
                </a:solidFill>
                <a:effectLst/>
                <a:latin typeface="Arial" charset="0"/>
              </a:rPr>
              <a:t>(n = 11)</a:t>
            </a:r>
          </a:p>
        </p:txBody>
      </p:sp>
      <p:sp>
        <p:nvSpPr>
          <p:cNvPr id="65" name="Rectangle : coins arrondis 64">
            <a:extLst>
              <a:ext uri="{FF2B5EF4-FFF2-40B4-BE49-F238E27FC236}">
                <a16:creationId xmlns:a16="http://schemas.microsoft.com/office/drawing/2014/main" id="{A658DBAE-81DD-4A47-A6FC-C06FD0551FE3}"/>
              </a:ext>
            </a:extLst>
          </p:cNvPr>
          <p:cNvSpPr/>
          <p:nvPr/>
        </p:nvSpPr>
        <p:spPr bwMode="auto">
          <a:xfrm>
            <a:off x="236054" y="4485045"/>
            <a:ext cx="1971464" cy="252000"/>
          </a:xfrm>
          <a:prstGeom prst="round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chemeClr val="bg1"/>
                </a:solidFill>
                <a:effectLst/>
                <a:latin typeface="Arial" charset="0"/>
              </a:rPr>
              <a:t>GS-9620 </a:t>
            </a:r>
            <a:r>
              <a:rPr kumimoji="0" lang="fr-FR" sz="1400" i="0" u="none" strike="noStrike" cap="none" normalizeH="0" baseline="0" dirty="0">
                <a:ln>
                  <a:noFill/>
                </a:ln>
                <a:solidFill>
                  <a:schemeClr val="bg1"/>
                </a:solidFill>
                <a:effectLst/>
                <a:latin typeface="Arial" charset="0"/>
              </a:rPr>
              <a:t>(n = 11)</a:t>
            </a:r>
          </a:p>
        </p:txBody>
      </p:sp>
      <p:sp>
        <p:nvSpPr>
          <p:cNvPr id="66" name="Rectangle : coins arrondis 65">
            <a:extLst>
              <a:ext uri="{FF2B5EF4-FFF2-40B4-BE49-F238E27FC236}">
                <a16:creationId xmlns:a16="http://schemas.microsoft.com/office/drawing/2014/main" id="{A0433C4E-98C6-428F-BA99-1E7B54C57C89}"/>
              </a:ext>
            </a:extLst>
          </p:cNvPr>
          <p:cNvSpPr/>
          <p:nvPr/>
        </p:nvSpPr>
        <p:spPr bwMode="auto">
          <a:xfrm>
            <a:off x="236054" y="4867032"/>
            <a:ext cx="1971464" cy="252000"/>
          </a:xfrm>
          <a:prstGeom prst="round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chemeClr val="bg1"/>
                </a:solidFill>
                <a:effectLst/>
                <a:latin typeface="Arial" charset="0"/>
              </a:rPr>
              <a:t>PGT121 </a:t>
            </a:r>
            <a:r>
              <a:rPr kumimoji="0" lang="fr-FR" sz="1400" i="0" u="none" strike="noStrike" cap="none" normalizeH="0" baseline="0" dirty="0">
                <a:ln>
                  <a:noFill/>
                </a:ln>
                <a:solidFill>
                  <a:schemeClr val="bg1"/>
                </a:solidFill>
                <a:effectLst/>
                <a:latin typeface="Arial" charset="0"/>
              </a:rPr>
              <a:t>(n = 11)</a:t>
            </a:r>
          </a:p>
        </p:txBody>
      </p:sp>
      <p:sp>
        <p:nvSpPr>
          <p:cNvPr id="67" name="Rectangle : coins arrondis 66">
            <a:extLst>
              <a:ext uri="{FF2B5EF4-FFF2-40B4-BE49-F238E27FC236}">
                <a16:creationId xmlns:a16="http://schemas.microsoft.com/office/drawing/2014/main" id="{EFB42219-59AF-4D60-89E9-9C11003ED5D1}"/>
              </a:ext>
            </a:extLst>
          </p:cNvPr>
          <p:cNvSpPr/>
          <p:nvPr/>
        </p:nvSpPr>
        <p:spPr bwMode="auto">
          <a:xfrm>
            <a:off x="236054" y="5228707"/>
            <a:ext cx="1971464" cy="406400"/>
          </a:xfrm>
          <a:prstGeom prst="round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400" b="1" dirty="0">
                <a:solidFill>
                  <a:schemeClr val="bg1"/>
                </a:solidFill>
              </a:rPr>
              <a:t>PGT121 + </a:t>
            </a:r>
            <a:r>
              <a:rPr kumimoji="0" lang="fr-FR" sz="1400" b="1" i="0" u="none" strike="noStrike" cap="none" normalizeH="0" baseline="0" dirty="0">
                <a:ln>
                  <a:noFill/>
                </a:ln>
                <a:solidFill>
                  <a:schemeClr val="bg1"/>
                </a:solidFill>
                <a:effectLst/>
                <a:latin typeface="Arial" charset="0"/>
              </a:rPr>
              <a:t>GS-9620</a:t>
            </a:r>
            <a:r>
              <a:rPr kumimoji="0" lang="fr-FR" sz="1400" b="1" i="0" u="none" strike="noStrike" cap="none" normalizeH="0" dirty="0">
                <a:ln>
                  <a:noFill/>
                </a:ln>
                <a:solidFill>
                  <a:schemeClr val="bg1"/>
                </a:solidFill>
                <a:effectLst/>
                <a:latin typeface="Arial" charset="0"/>
              </a:rPr>
              <a:t> </a:t>
            </a:r>
            <a:r>
              <a:rPr kumimoji="0" lang="fr-FR" sz="1400" i="0" u="none" strike="noStrike" cap="none" normalizeH="0" baseline="0" dirty="0">
                <a:ln>
                  <a:noFill/>
                </a:ln>
                <a:solidFill>
                  <a:schemeClr val="bg1"/>
                </a:solidFill>
                <a:effectLst/>
                <a:latin typeface="Arial" charset="0"/>
              </a:rPr>
              <a:t>(n = 11)</a:t>
            </a:r>
          </a:p>
        </p:txBody>
      </p:sp>
      <p:sp>
        <p:nvSpPr>
          <p:cNvPr id="68" name="ZoneTexte 67">
            <a:extLst>
              <a:ext uri="{FF2B5EF4-FFF2-40B4-BE49-F238E27FC236}">
                <a16:creationId xmlns:a16="http://schemas.microsoft.com/office/drawing/2014/main" id="{3F956465-7FEF-4215-9E53-6D62ED80B02D}"/>
              </a:ext>
            </a:extLst>
          </p:cNvPr>
          <p:cNvSpPr txBox="1"/>
          <p:nvPr/>
        </p:nvSpPr>
        <p:spPr>
          <a:xfrm>
            <a:off x="1878621" y="2203347"/>
            <a:ext cx="928459" cy="738664"/>
          </a:xfrm>
          <a:prstGeom prst="rect">
            <a:avLst/>
          </a:prstGeom>
          <a:noFill/>
        </p:spPr>
        <p:txBody>
          <a:bodyPr wrap="none" rtlCol="0">
            <a:spAutoFit/>
          </a:bodyPr>
          <a:lstStyle/>
          <a:p>
            <a:pPr algn="ctr"/>
            <a:br>
              <a:rPr lang="fr-FR" sz="1400" b="1" dirty="0">
                <a:solidFill>
                  <a:srgbClr val="C00000"/>
                </a:solidFill>
              </a:rPr>
            </a:br>
            <a:r>
              <a:rPr lang="fr-FR" sz="1400" b="1" dirty="0">
                <a:solidFill>
                  <a:srgbClr val="C00000"/>
                </a:solidFill>
              </a:rPr>
              <a:t>Infection</a:t>
            </a:r>
          </a:p>
          <a:p>
            <a:pPr algn="ctr"/>
            <a:r>
              <a:rPr lang="fr-FR" sz="1400" b="1" dirty="0">
                <a:solidFill>
                  <a:srgbClr val="C00000"/>
                </a:solidFill>
              </a:rPr>
              <a:t>SHIV</a:t>
            </a:r>
          </a:p>
        </p:txBody>
      </p:sp>
      <p:sp>
        <p:nvSpPr>
          <p:cNvPr id="69" name="ZoneTexte 68">
            <a:extLst>
              <a:ext uri="{FF2B5EF4-FFF2-40B4-BE49-F238E27FC236}">
                <a16:creationId xmlns:a16="http://schemas.microsoft.com/office/drawing/2014/main" id="{349E64F7-3485-4D0D-9571-F3D3D24D2986}"/>
              </a:ext>
            </a:extLst>
          </p:cNvPr>
          <p:cNvSpPr txBox="1"/>
          <p:nvPr/>
        </p:nvSpPr>
        <p:spPr>
          <a:xfrm>
            <a:off x="1466881" y="3172216"/>
            <a:ext cx="816249" cy="276999"/>
          </a:xfrm>
          <a:prstGeom prst="rect">
            <a:avLst/>
          </a:prstGeom>
          <a:noFill/>
        </p:spPr>
        <p:txBody>
          <a:bodyPr wrap="none" rtlCol="0">
            <a:spAutoFit/>
          </a:bodyPr>
          <a:lstStyle/>
          <a:p>
            <a:pPr algn="ctr"/>
            <a:r>
              <a:rPr lang="fr-FR" sz="1200" b="1" dirty="0"/>
              <a:t>Semaine</a:t>
            </a:r>
          </a:p>
        </p:txBody>
      </p:sp>
      <p:sp>
        <p:nvSpPr>
          <p:cNvPr id="70" name="ZoneTexte 69">
            <a:extLst>
              <a:ext uri="{FF2B5EF4-FFF2-40B4-BE49-F238E27FC236}">
                <a16:creationId xmlns:a16="http://schemas.microsoft.com/office/drawing/2014/main" id="{F6C065B4-3013-403F-94AB-8EDEA4F429C2}"/>
              </a:ext>
            </a:extLst>
          </p:cNvPr>
          <p:cNvSpPr txBox="1"/>
          <p:nvPr/>
        </p:nvSpPr>
        <p:spPr>
          <a:xfrm>
            <a:off x="2208059" y="3185238"/>
            <a:ext cx="269625" cy="276999"/>
          </a:xfrm>
          <a:prstGeom prst="rect">
            <a:avLst/>
          </a:prstGeom>
          <a:noFill/>
        </p:spPr>
        <p:txBody>
          <a:bodyPr wrap="none" rtlCol="0">
            <a:spAutoFit/>
          </a:bodyPr>
          <a:lstStyle/>
          <a:p>
            <a:pPr algn="ctr"/>
            <a:r>
              <a:rPr lang="fr-FR" sz="1200"/>
              <a:t>0</a:t>
            </a:r>
          </a:p>
        </p:txBody>
      </p:sp>
      <p:sp>
        <p:nvSpPr>
          <p:cNvPr id="71" name="ZoneTexte 70">
            <a:extLst>
              <a:ext uri="{FF2B5EF4-FFF2-40B4-BE49-F238E27FC236}">
                <a16:creationId xmlns:a16="http://schemas.microsoft.com/office/drawing/2014/main" id="{BAF355F2-5A73-4FD2-9513-9B0AD670D244}"/>
              </a:ext>
            </a:extLst>
          </p:cNvPr>
          <p:cNvSpPr txBox="1"/>
          <p:nvPr/>
        </p:nvSpPr>
        <p:spPr>
          <a:xfrm>
            <a:off x="2355571" y="3185238"/>
            <a:ext cx="269625" cy="276999"/>
          </a:xfrm>
          <a:prstGeom prst="rect">
            <a:avLst/>
          </a:prstGeom>
          <a:noFill/>
        </p:spPr>
        <p:txBody>
          <a:bodyPr wrap="none" rtlCol="0">
            <a:spAutoFit/>
          </a:bodyPr>
          <a:lstStyle/>
          <a:p>
            <a:pPr algn="ctr"/>
            <a:r>
              <a:rPr lang="fr-FR" sz="1200"/>
              <a:t>1</a:t>
            </a:r>
          </a:p>
        </p:txBody>
      </p:sp>
      <p:sp>
        <p:nvSpPr>
          <p:cNvPr id="72" name="ZoneTexte 71">
            <a:extLst>
              <a:ext uri="{FF2B5EF4-FFF2-40B4-BE49-F238E27FC236}">
                <a16:creationId xmlns:a16="http://schemas.microsoft.com/office/drawing/2014/main" id="{3365F230-D8A9-4A33-BD81-2764A6E131FA}"/>
              </a:ext>
            </a:extLst>
          </p:cNvPr>
          <p:cNvSpPr txBox="1"/>
          <p:nvPr/>
        </p:nvSpPr>
        <p:spPr>
          <a:xfrm>
            <a:off x="5332437" y="3185238"/>
            <a:ext cx="354584" cy="276999"/>
          </a:xfrm>
          <a:prstGeom prst="rect">
            <a:avLst/>
          </a:prstGeom>
          <a:noFill/>
        </p:spPr>
        <p:txBody>
          <a:bodyPr wrap="none" rtlCol="0">
            <a:spAutoFit/>
          </a:bodyPr>
          <a:lstStyle/>
          <a:p>
            <a:pPr algn="ctr"/>
            <a:r>
              <a:rPr lang="fr-FR" sz="1200"/>
              <a:t>96</a:t>
            </a:r>
          </a:p>
        </p:txBody>
      </p:sp>
      <p:sp>
        <p:nvSpPr>
          <p:cNvPr id="73" name="ZoneTexte 72">
            <a:extLst>
              <a:ext uri="{FF2B5EF4-FFF2-40B4-BE49-F238E27FC236}">
                <a16:creationId xmlns:a16="http://schemas.microsoft.com/office/drawing/2014/main" id="{5BA11491-C486-4F10-8F30-1D4DBE21EE18}"/>
              </a:ext>
            </a:extLst>
          </p:cNvPr>
          <p:cNvSpPr txBox="1"/>
          <p:nvPr/>
        </p:nvSpPr>
        <p:spPr>
          <a:xfrm>
            <a:off x="6681551" y="3185238"/>
            <a:ext cx="428131" cy="276999"/>
          </a:xfrm>
          <a:prstGeom prst="rect">
            <a:avLst/>
          </a:prstGeom>
          <a:noFill/>
        </p:spPr>
        <p:txBody>
          <a:bodyPr wrap="none" rtlCol="0">
            <a:spAutoFit/>
          </a:bodyPr>
          <a:lstStyle/>
          <a:p>
            <a:pPr algn="ctr"/>
            <a:r>
              <a:rPr lang="fr-FR" sz="1200"/>
              <a:t>114</a:t>
            </a:r>
          </a:p>
        </p:txBody>
      </p:sp>
      <p:sp>
        <p:nvSpPr>
          <p:cNvPr id="74" name="ZoneTexte 73">
            <a:extLst>
              <a:ext uri="{FF2B5EF4-FFF2-40B4-BE49-F238E27FC236}">
                <a16:creationId xmlns:a16="http://schemas.microsoft.com/office/drawing/2014/main" id="{55320CCC-B14C-437F-80A3-371908C77CBE}"/>
              </a:ext>
            </a:extLst>
          </p:cNvPr>
          <p:cNvSpPr txBox="1"/>
          <p:nvPr/>
        </p:nvSpPr>
        <p:spPr>
          <a:xfrm>
            <a:off x="8433332" y="3185238"/>
            <a:ext cx="439544" cy="276999"/>
          </a:xfrm>
          <a:prstGeom prst="rect">
            <a:avLst/>
          </a:prstGeom>
          <a:noFill/>
        </p:spPr>
        <p:txBody>
          <a:bodyPr wrap="none" rtlCol="0">
            <a:spAutoFit/>
          </a:bodyPr>
          <a:lstStyle/>
          <a:p>
            <a:pPr algn="ctr"/>
            <a:r>
              <a:rPr lang="fr-FR" sz="1200"/>
              <a:t>130</a:t>
            </a:r>
          </a:p>
        </p:txBody>
      </p:sp>
      <p:sp>
        <p:nvSpPr>
          <p:cNvPr id="75" name="Triangle isocèle 74">
            <a:extLst>
              <a:ext uri="{FF2B5EF4-FFF2-40B4-BE49-F238E27FC236}">
                <a16:creationId xmlns:a16="http://schemas.microsoft.com/office/drawing/2014/main" id="{5B37F28F-17AE-46BB-B8D7-8A5EECD8E32A}"/>
              </a:ext>
            </a:extLst>
          </p:cNvPr>
          <p:cNvSpPr/>
          <p:nvPr/>
        </p:nvSpPr>
        <p:spPr bwMode="auto">
          <a:xfrm flipV="1">
            <a:off x="2202903" y="2894736"/>
            <a:ext cx="279896" cy="241290"/>
          </a:xfrm>
          <a:prstGeom prst="triangl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ZoneTexte 75">
            <a:extLst>
              <a:ext uri="{FF2B5EF4-FFF2-40B4-BE49-F238E27FC236}">
                <a16:creationId xmlns:a16="http://schemas.microsoft.com/office/drawing/2014/main" id="{043ADFE8-763C-4216-816B-997039603D4B}"/>
              </a:ext>
            </a:extLst>
          </p:cNvPr>
          <p:cNvSpPr txBox="1"/>
          <p:nvPr/>
        </p:nvSpPr>
        <p:spPr>
          <a:xfrm>
            <a:off x="8203214" y="2374353"/>
            <a:ext cx="912109" cy="523220"/>
          </a:xfrm>
          <a:prstGeom prst="rect">
            <a:avLst/>
          </a:prstGeom>
          <a:noFill/>
        </p:spPr>
        <p:txBody>
          <a:bodyPr wrap="none" rtlCol="0">
            <a:spAutoFit/>
          </a:bodyPr>
          <a:lstStyle/>
          <a:p>
            <a:pPr algn="ctr"/>
            <a:r>
              <a:rPr lang="fr-FR" sz="1400" b="1" dirty="0">
                <a:solidFill>
                  <a:schemeClr val="accent6">
                    <a:lumMod val="50000"/>
                  </a:schemeClr>
                </a:solidFill>
              </a:rPr>
              <a:t>Arrêt </a:t>
            </a:r>
            <a:br>
              <a:rPr lang="fr-FR" sz="1400" b="1" dirty="0">
                <a:solidFill>
                  <a:schemeClr val="accent6">
                    <a:lumMod val="50000"/>
                  </a:schemeClr>
                </a:solidFill>
              </a:rPr>
            </a:br>
            <a:r>
              <a:rPr lang="fr-FR" sz="1400" b="1" dirty="0">
                <a:solidFill>
                  <a:schemeClr val="accent6">
                    <a:lumMod val="50000"/>
                  </a:schemeClr>
                </a:solidFill>
              </a:rPr>
              <a:t>des ARV</a:t>
            </a:r>
          </a:p>
        </p:txBody>
      </p:sp>
      <p:sp>
        <p:nvSpPr>
          <p:cNvPr id="77" name="Triangle isocèle 76">
            <a:extLst>
              <a:ext uri="{FF2B5EF4-FFF2-40B4-BE49-F238E27FC236}">
                <a16:creationId xmlns:a16="http://schemas.microsoft.com/office/drawing/2014/main" id="{7767F738-198E-4722-BE77-5D2D3393C4B7}"/>
              </a:ext>
            </a:extLst>
          </p:cNvPr>
          <p:cNvSpPr/>
          <p:nvPr/>
        </p:nvSpPr>
        <p:spPr bwMode="auto">
          <a:xfrm flipV="1">
            <a:off x="8516206" y="2894736"/>
            <a:ext cx="279896" cy="241290"/>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Parenthèse fermante 77">
            <a:extLst>
              <a:ext uri="{FF2B5EF4-FFF2-40B4-BE49-F238E27FC236}">
                <a16:creationId xmlns:a16="http://schemas.microsoft.com/office/drawing/2014/main" id="{677C217A-6A33-4943-8158-3CD0D5F0B043}"/>
              </a:ext>
            </a:extLst>
          </p:cNvPr>
          <p:cNvSpPr/>
          <p:nvPr/>
        </p:nvSpPr>
        <p:spPr bwMode="auto">
          <a:xfrm rot="16200000">
            <a:off x="7726479" y="2333196"/>
            <a:ext cx="86266" cy="1747991"/>
          </a:xfrm>
          <a:prstGeom prst="rightBracke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ZoneTexte 78">
            <a:extLst>
              <a:ext uri="{FF2B5EF4-FFF2-40B4-BE49-F238E27FC236}">
                <a16:creationId xmlns:a16="http://schemas.microsoft.com/office/drawing/2014/main" id="{AAD6D46F-3033-4EEE-ACAA-51DF98295269}"/>
              </a:ext>
            </a:extLst>
          </p:cNvPr>
          <p:cNvSpPr txBox="1"/>
          <p:nvPr/>
        </p:nvSpPr>
        <p:spPr>
          <a:xfrm>
            <a:off x="7147616" y="2841405"/>
            <a:ext cx="1243995" cy="307777"/>
          </a:xfrm>
          <a:prstGeom prst="rect">
            <a:avLst/>
          </a:prstGeom>
          <a:noFill/>
        </p:spPr>
        <p:txBody>
          <a:bodyPr wrap="none" rtlCol="0">
            <a:spAutoFit/>
          </a:bodyPr>
          <a:lstStyle/>
          <a:p>
            <a:pPr algn="ctr"/>
            <a:r>
              <a:rPr lang="fr-FR" sz="1400" b="1" dirty="0"/>
              <a:t>Arrêt des </a:t>
            </a:r>
            <a:r>
              <a:rPr lang="fr-FR" sz="1400" b="1" dirty="0" err="1"/>
              <a:t>Ac</a:t>
            </a:r>
            <a:endParaRPr lang="fr-FR" sz="1400" b="1" dirty="0"/>
          </a:p>
        </p:txBody>
      </p:sp>
      <p:sp>
        <p:nvSpPr>
          <p:cNvPr id="80" name="Rectangle 76"/>
          <p:cNvSpPr>
            <a:spLocks noChangeArrowheads="1"/>
          </p:cNvSpPr>
          <p:nvPr/>
        </p:nvSpPr>
        <p:spPr bwMode="auto">
          <a:xfrm>
            <a:off x="3515240" y="2279417"/>
            <a:ext cx="2337436" cy="316690"/>
          </a:xfrm>
          <a:prstGeom prst="rect">
            <a:avLst/>
          </a:prstGeom>
          <a:noFill/>
          <a:ln w="9525">
            <a:noFill/>
            <a:miter lim="800000"/>
            <a:headEnd/>
            <a:tailEnd/>
          </a:ln>
        </p:spPr>
        <p:txBody>
          <a:bodyPr wrap="none" lIns="0" tIns="0" rIns="0" bIns="0">
            <a:spAutoFit/>
          </a:bodyPr>
          <a:lstStyle/>
          <a:p>
            <a:pPr algn="ctr">
              <a:lnSpc>
                <a:spcPct val="85000"/>
              </a:lnSpc>
            </a:pPr>
            <a:r>
              <a:rPr lang="fr-FR" sz="2400" b="1">
                <a:solidFill>
                  <a:srgbClr val="0070C0"/>
                </a:solidFill>
                <a:latin typeface="Calibri" panose="020F0502020204030204" pitchFamily="34" charset="0"/>
                <a:ea typeface="ＭＳ Ｐゴシック" pitchFamily="34" charset="-128"/>
              </a:rPr>
              <a:t>Schéma de l’étude</a:t>
            </a:r>
            <a:endParaRPr lang="fr-FR" sz="2000">
              <a:solidFill>
                <a:srgbClr val="0070C0"/>
              </a:solidFill>
              <a:latin typeface="Calibri" panose="020F0502020204030204" pitchFamily="34" charset="0"/>
              <a:ea typeface="ＭＳ Ｐゴシック" pitchFamily="34" charset="-128"/>
            </a:endParaRPr>
          </a:p>
        </p:txBody>
      </p:sp>
      <p:sp>
        <p:nvSpPr>
          <p:cNvPr id="81" name="ZoneTexte 80">
            <a:extLst>
              <a:ext uri="{FF2B5EF4-FFF2-40B4-BE49-F238E27FC236}">
                <a16:creationId xmlns:a16="http://schemas.microsoft.com/office/drawing/2014/main" id="{6417A66D-0A35-451F-A9F5-FCB1D5D5A95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58</a:t>
            </a:r>
          </a:p>
        </p:txBody>
      </p:sp>
    </p:spTree>
    <p:extLst>
      <p:ext uri="{BB962C8B-B14F-4D97-AF65-F5344CB8AC3E}">
        <p14:creationId xmlns:p14="http://schemas.microsoft.com/office/powerpoint/2010/main" val="4091921089"/>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400" dirty="0"/>
              <a:t>L’association d’un </a:t>
            </a:r>
            <a:r>
              <a:rPr lang="fr-FR" sz="2400" dirty="0" err="1"/>
              <a:t>Ac</a:t>
            </a:r>
            <a:r>
              <a:rPr lang="fr-FR" sz="2400" dirty="0"/>
              <a:t> neutralisant (PGT121) et </a:t>
            </a:r>
            <a:br>
              <a:rPr lang="fr-FR" sz="2400" dirty="0"/>
            </a:br>
            <a:r>
              <a:rPr lang="fr-FR" sz="2400" dirty="0"/>
              <a:t>d’un agoniste du TLR-7 (GS-9620) retarde le rebond virologique à l’arrêt des ARV chez le macaque </a:t>
            </a:r>
            <a:r>
              <a:rPr lang="fr-FR" sz="2400" dirty="0">
                <a:solidFill>
                  <a:srgbClr val="FFFFFF"/>
                </a:solidFill>
              </a:rPr>
              <a:t>(2)</a:t>
            </a:r>
            <a:endParaRPr lang="fr-FR" dirty="0"/>
          </a:p>
        </p:txBody>
      </p:sp>
      <p:sp>
        <p:nvSpPr>
          <p:cNvPr id="4" name="Espace réservé du contenu 3"/>
          <p:cNvSpPr>
            <a:spLocks noGrp="1"/>
          </p:cNvSpPr>
          <p:nvPr>
            <p:ph idx="1"/>
          </p:nvPr>
        </p:nvSpPr>
        <p:spPr>
          <a:xfrm>
            <a:off x="123091" y="1271099"/>
            <a:ext cx="8947884" cy="1879725"/>
          </a:xfrm>
        </p:spPr>
        <p:txBody>
          <a:bodyPr/>
          <a:lstStyle/>
          <a:p>
            <a:r>
              <a:rPr lang="fr-FR" sz="1800" dirty="0"/>
              <a:t>PGT121 détectable dans le plasma pendant plus de 10 semaines après injection, mais non détectable (plasma, ganglions lymphatiques, rectum) 8 à 10 semaines avant l’arrêt des ARV</a:t>
            </a:r>
          </a:p>
          <a:p>
            <a:pPr marL="0" indent="0">
              <a:buNone/>
              <a:tabLst>
                <a:tab pos="347663" algn="l"/>
              </a:tabLst>
            </a:pPr>
            <a:endParaRPr lang="fr-FR" sz="1000" dirty="0"/>
          </a:p>
          <a:p>
            <a:pPr>
              <a:tabLst>
                <a:tab pos="347663" algn="l"/>
              </a:tabLst>
            </a:pPr>
            <a:r>
              <a:rPr lang="fr-FR" sz="1800" b="1" kern="1200" dirty="0">
                <a:ea typeface="Wingdings"/>
                <a:cs typeface="Wingdings"/>
                <a:sym typeface="Wingdings" panose="05000000000000000000" pitchFamily="2" charset="2"/>
              </a:rPr>
              <a:t>Association PGT121 + GS-9620 </a:t>
            </a:r>
          </a:p>
          <a:p>
            <a:pPr lvl="1">
              <a:buFont typeface="Arial" panose="020B0604020202020204" pitchFamily="34" charset="0"/>
              <a:buChar char="‒"/>
              <a:tabLst>
                <a:tab pos="347663" algn="l"/>
              </a:tabLst>
            </a:pPr>
            <a:r>
              <a:rPr lang="fr-FR" sz="1800" b="1" kern="1200" dirty="0">
                <a:latin typeface="Wingdings"/>
                <a:ea typeface="Wingdings"/>
                <a:cs typeface="Wingdings"/>
                <a:sym typeface="Wingdings" panose="05000000000000000000" pitchFamily="2" charset="2"/>
              </a:rPr>
              <a:t></a:t>
            </a:r>
            <a:r>
              <a:rPr lang="fr-FR" sz="900" b="1" kern="1200" dirty="0">
                <a:latin typeface="Wingdings"/>
                <a:ea typeface="Wingdings"/>
                <a:cs typeface="Wingdings"/>
                <a:sym typeface="Wingdings" panose="05000000000000000000" pitchFamily="2" charset="2"/>
              </a:rPr>
              <a:t> </a:t>
            </a:r>
            <a:r>
              <a:rPr lang="fr-FR" sz="1800" kern="1200" dirty="0">
                <a:ea typeface="Wingdings"/>
                <a:cs typeface="Wingdings"/>
                <a:sym typeface="Wingdings" panose="05000000000000000000" pitchFamily="2" charset="2"/>
              </a:rPr>
              <a:t>de la quantité d’ADN viral dans les ganglions lymphatiques à S120</a:t>
            </a:r>
          </a:p>
          <a:p>
            <a:pPr lvl="1">
              <a:buFont typeface="Arial" panose="020B0604020202020204" pitchFamily="34" charset="0"/>
              <a:buChar char="‒"/>
              <a:tabLst>
                <a:tab pos="347663" algn="l"/>
              </a:tabLst>
            </a:pPr>
            <a:r>
              <a:rPr lang="fr-FR" sz="1800" b="1" dirty="0">
                <a:latin typeface="Wingdings"/>
                <a:ea typeface="Wingdings"/>
                <a:cs typeface="Wingdings"/>
                <a:sym typeface="Wingdings" panose="05000000000000000000" pitchFamily="2" charset="2"/>
              </a:rPr>
              <a:t></a:t>
            </a:r>
            <a:r>
              <a:rPr lang="fr-FR" sz="700" b="1" dirty="0">
                <a:latin typeface="Wingdings"/>
                <a:ea typeface="Wingdings"/>
                <a:cs typeface="Wingdings"/>
                <a:sym typeface="Wingdings" panose="05000000000000000000" pitchFamily="2" charset="2"/>
              </a:rPr>
              <a:t> </a:t>
            </a:r>
            <a:r>
              <a:rPr lang="fr-FR" sz="700" b="1" dirty="0">
                <a:sym typeface="Wingdings" panose="05000000000000000000" pitchFamily="2" charset="2"/>
              </a:rPr>
              <a:t> </a:t>
            </a:r>
            <a:r>
              <a:rPr lang="fr-FR" sz="1800" dirty="0">
                <a:sym typeface="Wingdings" panose="05000000000000000000" pitchFamily="2" charset="2"/>
              </a:rPr>
              <a:t>du nombre de rebond virologique</a:t>
            </a:r>
            <a:endParaRPr lang="fr-FR" sz="1800" kern="1200" dirty="0">
              <a:ea typeface="Wingdings"/>
              <a:cs typeface="Wingdings"/>
              <a:sym typeface="Wingdings" panose="05000000000000000000" pitchFamily="2" charset="2"/>
            </a:endParaRPr>
          </a:p>
          <a:p>
            <a:pPr marL="0" indent="0">
              <a:buNone/>
              <a:tabLst>
                <a:tab pos="347663" algn="l"/>
              </a:tabLst>
            </a:pPr>
            <a:endParaRPr lang="fr-FR" sz="1800" dirty="0"/>
          </a:p>
        </p:txBody>
      </p:sp>
      <p:sp>
        <p:nvSpPr>
          <p:cNvPr id="5" name="Rectangle 76"/>
          <p:cNvSpPr>
            <a:spLocks noChangeArrowheads="1"/>
          </p:cNvSpPr>
          <p:nvPr/>
        </p:nvSpPr>
        <p:spPr bwMode="auto">
          <a:xfrm>
            <a:off x="486840" y="3345624"/>
            <a:ext cx="3700436" cy="525528"/>
          </a:xfrm>
          <a:prstGeom prst="rect">
            <a:avLst/>
          </a:prstGeom>
          <a:noFill/>
          <a:ln w="9525">
            <a:noFill/>
            <a:miter lim="800000"/>
            <a:headEnd/>
            <a:tailEnd/>
          </a:ln>
        </p:spPr>
        <p:txBody>
          <a:bodyPr wrap="none" lIns="0" tIns="0" rIns="0" bIns="0">
            <a:spAutoFit/>
          </a:bodyPr>
          <a:lstStyle/>
          <a:p>
            <a:pPr algn="ctr">
              <a:lnSpc>
                <a:spcPct val="85000"/>
              </a:lnSpc>
            </a:pPr>
            <a:r>
              <a:rPr lang="fr-FR" sz="2000" b="1">
                <a:solidFill>
                  <a:srgbClr val="0070C0"/>
                </a:solidFill>
                <a:latin typeface="Calibri" panose="020F0502020204030204" pitchFamily="34" charset="0"/>
                <a:ea typeface="ＭＳ Ｐゴシック" pitchFamily="34" charset="-128"/>
              </a:rPr>
              <a:t>Quantité d’ADN viral </a:t>
            </a:r>
          </a:p>
          <a:p>
            <a:pPr algn="ctr">
              <a:lnSpc>
                <a:spcPct val="85000"/>
              </a:lnSpc>
            </a:pPr>
            <a:r>
              <a:rPr lang="fr-FR" sz="2000" b="1">
                <a:solidFill>
                  <a:srgbClr val="0070C0"/>
                </a:solidFill>
                <a:latin typeface="Calibri" panose="020F0502020204030204" pitchFamily="34" charset="0"/>
                <a:ea typeface="ＭＳ Ｐゴシック" pitchFamily="34" charset="-128"/>
              </a:rPr>
              <a:t>dans les ganglions (log</a:t>
            </a:r>
            <a:r>
              <a:rPr lang="fr-FR" sz="2000" b="1" baseline="-25000">
                <a:solidFill>
                  <a:srgbClr val="0070C0"/>
                </a:solidFill>
                <a:latin typeface="Calibri" panose="020F0502020204030204" pitchFamily="34" charset="0"/>
                <a:ea typeface="ＭＳ Ｐゴシック" pitchFamily="34" charset="-128"/>
              </a:rPr>
              <a:t>10</a:t>
            </a:r>
            <a:r>
              <a:rPr lang="fr-FR" sz="2000" b="1">
                <a:solidFill>
                  <a:srgbClr val="0070C0"/>
                </a:solidFill>
                <a:latin typeface="Calibri" panose="020F0502020204030204" pitchFamily="34" charset="0"/>
                <a:ea typeface="ＭＳ Ｐゴシック" pitchFamily="34" charset="-128"/>
              </a:rPr>
              <a:t> c/cellules)</a:t>
            </a:r>
            <a:endParaRPr lang="fr-FR">
              <a:solidFill>
                <a:srgbClr val="0070C0"/>
              </a:solidFill>
              <a:latin typeface="Calibri" panose="020F0502020204030204" pitchFamily="34" charset="0"/>
              <a:ea typeface="ＭＳ Ｐゴシック" pitchFamily="34" charset="-128"/>
            </a:endParaRPr>
          </a:p>
        </p:txBody>
      </p:sp>
      <p:sp>
        <p:nvSpPr>
          <p:cNvPr id="7"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Barouch</a:t>
            </a:r>
            <a:r>
              <a:rPr lang="fr-FR" sz="1200" i="1" dirty="0">
                <a:solidFill>
                  <a:srgbClr val="0070C0"/>
                </a:solidFill>
              </a:rPr>
              <a:t> D, CROI 2018, Abs. 73LB</a:t>
            </a:r>
          </a:p>
        </p:txBody>
      </p:sp>
      <p:graphicFrame>
        <p:nvGraphicFramePr>
          <p:cNvPr id="10" name="Tableau 9">
            <a:extLst>
              <a:ext uri="{FF2B5EF4-FFF2-40B4-BE49-F238E27FC236}">
                <a16:creationId xmlns:a16="http://schemas.microsoft.com/office/drawing/2014/main" id="{618C26C7-0F87-44A2-A50D-D7CD4F6B154E}"/>
              </a:ext>
            </a:extLst>
          </p:cNvPr>
          <p:cNvGraphicFramePr>
            <a:graphicFrameLocks noGrp="1"/>
          </p:cNvGraphicFramePr>
          <p:nvPr>
            <p:extLst/>
          </p:nvPr>
        </p:nvGraphicFramePr>
        <p:xfrm>
          <a:off x="4591884" y="4010405"/>
          <a:ext cx="4434698" cy="2159999"/>
        </p:xfrm>
        <a:graphic>
          <a:graphicData uri="http://schemas.openxmlformats.org/drawingml/2006/table">
            <a:tbl>
              <a:tblPr firstRow="1" bandRow="1">
                <a:tableStyleId>{5C22544A-7EE6-4342-B048-85BDC9FD1C3A}</a:tableStyleId>
              </a:tblPr>
              <a:tblGrid>
                <a:gridCol w="2069912">
                  <a:extLst>
                    <a:ext uri="{9D8B030D-6E8A-4147-A177-3AD203B41FA5}">
                      <a16:colId xmlns:a16="http://schemas.microsoft.com/office/drawing/2014/main" val="2108049508"/>
                    </a:ext>
                  </a:extLst>
                </a:gridCol>
                <a:gridCol w="2364786">
                  <a:extLst>
                    <a:ext uri="{9D8B030D-6E8A-4147-A177-3AD203B41FA5}">
                      <a16:colId xmlns:a16="http://schemas.microsoft.com/office/drawing/2014/main" val="3321470053"/>
                    </a:ext>
                  </a:extLst>
                </a:gridCol>
              </a:tblGrid>
              <a:tr h="639582">
                <a:tc>
                  <a:txBody>
                    <a:bodyPr/>
                    <a:lstStyle/>
                    <a:p>
                      <a:pPr algn="ctr"/>
                      <a:r>
                        <a:rPr lang="fr-FR" sz="1600" dirty="0">
                          <a:solidFill>
                            <a:srgbClr val="000066"/>
                          </a:solidFill>
                        </a:rPr>
                        <a:t>Groupes</a:t>
                      </a:r>
                    </a:p>
                  </a:txBody>
                  <a:tcPr anchor="ctr"/>
                </a:tc>
                <a:tc>
                  <a:txBody>
                    <a:bodyPr/>
                    <a:lstStyle/>
                    <a:p>
                      <a:pPr algn="ctr"/>
                      <a:r>
                        <a:rPr lang="fr-FR" sz="1600" dirty="0">
                          <a:solidFill>
                            <a:srgbClr val="000066"/>
                          </a:solidFill>
                        </a:rPr>
                        <a:t>Rebonds</a:t>
                      </a:r>
                      <a:r>
                        <a:rPr lang="fr-FR" sz="1600" baseline="0" dirty="0">
                          <a:solidFill>
                            <a:srgbClr val="000066"/>
                          </a:solidFill>
                        </a:rPr>
                        <a:t> virologiques</a:t>
                      </a:r>
                      <a:endParaRPr lang="fr-FR" sz="1600" dirty="0">
                        <a:solidFill>
                          <a:srgbClr val="000066"/>
                        </a:solidFill>
                      </a:endParaRPr>
                    </a:p>
                  </a:txBody>
                  <a:tcPr anchor="ctr"/>
                </a:tc>
                <a:extLst>
                  <a:ext uri="{0D108BD9-81ED-4DB2-BD59-A6C34878D82A}">
                    <a16:rowId xmlns:a16="http://schemas.microsoft.com/office/drawing/2014/main" val="4078615956"/>
                  </a:ext>
                </a:extLst>
              </a:tr>
              <a:tr h="409559">
                <a:tc>
                  <a:txBody>
                    <a:bodyPr/>
                    <a:lstStyle/>
                    <a:p>
                      <a:r>
                        <a:rPr lang="fr-FR" sz="1600" b="0">
                          <a:solidFill>
                            <a:srgbClr val="000066"/>
                          </a:solidFill>
                        </a:rPr>
                        <a:t>Contrôle</a:t>
                      </a:r>
                    </a:p>
                  </a:txBody>
                  <a:tcPr anchor="ctr"/>
                </a:tc>
                <a:tc>
                  <a:txBody>
                    <a:bodyPr/>
                    <a:lstStyle/>
                    <a:p>
                      <a:pPr algn="ctr"/>
                      <a:r>
                        <a:rPr lang="fr-FR" sz="1600" b="0" dirty="0">
                          <a:solidFill>
                            <a:srgbClr val="000066"/>
                          </a:solidFill>
                        </a:rPr>
                        <a:t>11/11 (100 %)</a:t>
                      </a:r>
                    </a:p>
                  </a:txBody>
                  <a:tcPr anchor="ctr"/>
                </a:tc>
                <a:extLst>
                  <a:ext uri="{0D108BD9-81ED-4DB2-BD59-A6C34878D82A}">
                    <a16:rowId xmlns:a16="http://schemas.microsoft.com/office/drawing/2014/main" val="1506315703"/>
                  </a:ext>
                </a:extLst>
              </a:tr>
              <a:tr h="370286">
                <a:tc>
                  <a:txBody>
                    <a:bodyPr/>
                    <a:lstStyle/>
                    <a:p>
                      <a:r>
                        <a:rPr lang="fr-FR" sz="1600" b="0" dirty="0">
                          <a:solidFill>
                            <a:srgbClr val="000066"/>
                          </a:solidFill>
                        </a:rPr>
                        <a:t>GS-9620</a:t>
                      </a:r>
                    </a:p>
                  </a:txBody>
                  <a:tcPr anchor="ctr"/>
                </a:tc>
                <a:tc>
                  <a:txBody>
                    <a:bodyPr/>
                    <a:lstStyle/>
                    <a:p>
                      <a:pPr algn="ctr"/>
                      <a:r>
                        <a:rPr lang="fr-FR" sz="1600" dirty="0">
                          <a:solidFill>
                            <a:srgbClr val="000066"/>
                          </a:solidFill>
                        </a:rPr>
                        <a:t>10/11</a:t>
                      </a:r>
                      <a:r>
                        <a:rPr lang="fr-FR" sz="1600" baseline="0" dirty="0">
                          <a:solidFill>
                            <a:srgbClr val="000066"/>
                          </a:solidFill>
                        </a:rPr>
                        <a:t> (91 %)</a:t>
                      </a:r>
                      <a:endParaRPr lang="fr-FR" sz="1600" dirty="0">
                        <a:solidFill>
                          <a:srgbClr val="000066"/>
                        </a:solidFill>
                      </a:endParaRPr>
                    </a:p>
                  </a:txBody>
                  <a:tcPr anchor="ctr"/>
                </a:tc>
                <a:extLst>
                  <a:ext uri="{0D108BD9-81ED-4DB2-BD59-A6C34878D82A}">
                    <a16:rowId xmlns:a16="http://schemas.microsoft.com/office/drawing/2014/main" val="637502831"/>
                  </a:ext>
                </a:extLst>
              </a:tr>
              <a:tr h="370286">
                <a:tc>
                  <a:txBody>
                    <a:bodyPr/>
                    <a:lstStyle/>
                    <a:p>
                      <a:r>
                        <a:rPr lang="fr-FR" sz="1600" b="0">
                          <a:solidFill>
                            <a:srgbClr val="000066"/>
                          </a:solidFill>
                        </a:rPr>
                        <a:t>PGT121</a:t>
                      </a:r>
                    </a:p>
                  </a:txBody>
                  <a:tcPr anchor="ctr"/>
                </a:tc>
                <a:tc>
                  <a:txBody>
                    <a:bodyPr/>
                    <a:lstStyle/>
                    <a:p>
                      <a:pPr algn="ctr"/>
                      <a:r>
                        <a:rPr lang="fr-FR" sz="1600" dirty="0">
                          <a:solidFill>
                            <a:srgbClr val="000066"/>
                          </a:solidFill>
                        </a:rPr>
                        <a:t>9/</a:t>
                      </a:r>
                      <a:r>
                        <a:rPr lang="fr-FR" sz="1600" baseline="0" dirty="0">
                          <a:solidFill>
                            <a:srgbClr val="000066"/>
                          </a:solidFill>
                        </a:rPr>
                        <a:t>11 (82 %)</a:t>
                      </a:r>
                      <a:endParaRPr lang="fr-FR" sz="1600" dirty="0">
                        <a:solidFill>
                          <a:srgbClr val="000066"/>
                        </a:solidFill>
                      </a:endParaRPr>
                    </a:p>
                  </a:txBody>
                  <a:tcPr anchor="ctr"/>
                </a:tc>
                <a:extLst>
                  <a:ext uri="{0D108BD9-81ED-4DB2-BD59-A6C34878D82A}">
                    <a16:rowId xmlns:a16="http://schemas.microsoft.com/office/drawing/2014/main" val="3855002178"/>
                  </a:ext>
                </a:extLst>
              </a:tr>
              <a:tr h="370286">
                <a:tc>
                  <a:txBody>
                    <a:bodyPr/>
                    <a:lstStyle/>
                    <a:p>
                      <a:r>
                        <a:rPr lang="fr-FR" sz="1600" b="0">
                          <a:solidFill>
                            <a:srgbClr val="000066"/>
                          </a:solidFill>
                        </a:rPr>
                        <a:t>PGT121 + GS-9620 </a:t>
                      </a:r>
                    </a:p>
                  </a:txBody>
                  <a:tcPr anchor="ctr"/>
                </a:tc>
                <a:tc>
                  <a:txBody>
                    <a:bodyPr/>
                    <a:lstStyle/>
                    <a:p>
                      <a:pPr algn="ctr"/>
                      <a:r>
                        <a:rPr lang="fr-FR" sz="1600" dirty="0">
                          <a:solidFill>
                            <a:srgbClr val="000066"/>
                          </a:solidFill>
                        </a:rPr>
                        <a:t>6/11</a:t>
                      </a:r>
                      <a:r>
                        <a:rPr lang="fr-FR" sz="1600" baseline="0" dirty="0">
                          <a:solidFill>
                            <a:srgbClr val="000066"/>
                          </a:solidFill>
                        </a:rPr>
                        <a:t> (55 %)</a:t>
                      </a:r>
                      <a:endParaRPr lang="fr-FR" sz="1600" dirty="0">
                        <a:solidFill>
                          <a:srgbClr val="000066"/>
                        </a:solidFill>
                      </a:endParaRPr>
                    </a:p>
                  </a:txBody>
                  <a:tcPr anchor="ctr"/>
                </a:tc>
                <a:extLst>
                  <a:ext uri="{0D108BD9-81ED-4DB2-BD59-A6C34878D82A}">
                    <a16:rowId xmlns:a16="http://schemas.microsoft.com/office/drawing/2014/main" val="10004"/>
                  </a:ext>
                </a:extLst>
              </a:tr>
            </a:tbl>
          </a:graphicData>
        </a:graphic>
      </p:graphicFrame>
      <p:sp>
        <p:nvSpPr>
          <p:cNvPr id="14" name="Rectangle 76"/>
          <p:cNvSpPr>
            <a:spLocks noChangeArrowheads="1"/>
          </p:cNvSpPr>
          <p:nvPr/>
        </p:nvSpPr>
        <p:spPr bwMode="auto">
          <a:xfrm>
            <a:off x="5747094" y="3440812"/>
            <a:ext cx="2285627" cy="263918"/>
          </a:xfrm>
          <a:prstGeom prst="rect">
            <a:avLst/>
          </a:prstGeom>
          <a:noFill/>
          <a:ln w="9525">
            <a:noFill/>
            <a:miter lim="800000"/>
            <a:headEnd/>
            <a:tailEnd/>
          </a:ln>
        </p:spPr>
        <p:txBody>
          <a:bodyPr wrap="none" lIns="0" tIns="0" rIns="0" bIns="0">
            <a:spAutoFit/>
          </a:bodyPr>
          <a:lstStyle/>
          <a:p>
            <a:pPr algn="ctr">
              <a:lnSpc>
                <a:spcPct val="85000"/>
              </a:lnSpc>
            </a:pPr>
            <a:r>
              <a:rPr lang="fr-FR" sz="2000" b="1" dirty="0">
                <a:solidFill>
                  <a:srgbClr val="0070C0"/>
                </a:solidFill>
                <a:latin typeface="Calibri" panose="020F0502020204030204" pitchFamily="34" charset="0"/>
                <a:ea typeface="ＭＳ Ｐゴシック" pitchFamily="34" charset="-128"/>
              </a:rPr>
              <a:t>Rebonds virologiques</a:t>
            </a:r>
            <a:endParaRPr lang="fr-FR" dirty="0">
              <a:solidFill>
                <a:srgbClr val="0070C0"/>
              </a:solidFill>
              <a:latin typeface="Calibri" panose="020F0502020204030204" pitchFamily="34" charset="0"/>
              <a:ea typeface="ＭＳ Ｐゴシック" pitchFamily="34" charset="-128"/>
            </a:endParaRPr>
          </a:p>
        </p:txBody>
      </p:sp>
      <p:grpSp>
        <p:nvGrpSpPr>
          <p:cNvPr id="12" name="Grouper 11"/>
          <p:cNvGrpSpPr>
            <a:grpSpLocks noChangeAspect="1"/>
          </p:cNvGrpSpPr>
          <p:nvPr/>
        </p:nvGrpSpPr>
        <p:grpSpPr>
          <a:xfrm>
            <a:off x="726973" y="3950671"/>
            <a:ext cx="3405224" cy="2684391"/>
            <a:chOff x="1004970" y="4342400"/>
            <a:chExt cx="2970130" cy="2341395"/>
          </a:xfrm>
        </p:grpSpPr>
        <p:sp>
          <p:nvSpPr>
            <p:cNvPr id="13" name="Ellipse 12">
              <a:extLst>
                <a:ext uri="{FF2B5EF4-FFF2-40B4-BE49-F238E27FC236}">
                  <a16:creationId xmlns:a16="http://schemas.microsoft.com/office/drawing/2014/main" id="{37E7DBB6-51D9-4FD2-8138-77694B463285}"/>
                </a:ext>
              </a:extLst>
            </p:cNvPr>
            <p:cNvSpPr/>
            <p:nvPr/>
          </p:nvSpPr>
          <p:spPr bwMode="auto">
            <a:xfrm>
              <a:off x="2995585" y="606964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 name="Ellipse 14">
              <a:extLst>
                <a:ext uri="{FF2B5EF4-FFF2-40B4-BE49-F238E27FC236}">
                  <a16:creationId xmlns:a16="http://schemas.microsoft.com/office/drawing/2014/main" id="{AC61C793-E7F3-4848-8C39-C0869194DDE0}"/>
                </a:ext>
              </a:extLst>
            </p:cNvPr>
            <p:cNvSpPr/>
            <p:nvPr/>
          </p:nvSpPr>
          <p:spPr bwMode="auto">
            <a:xfrm>
              <a:off x="2944541"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 name="Ellipse 15">
              <a:extLst>
                <a:ext uri="{FF2B5EF4-FFF2-40B4-BE49-F238E27FC236}">
                  <a16:creationId xmlns:a16="http://schemas.microsoft.com/office/drawing/2014/main" id="{C8D1264D-A1C0-4F1A-9C67-23988FB96F02}"/>
                </a:ext>
              </a:extLst>
            </p:cNvPr>
            <p:cNvSpPr/>
            <p:nvPr/>
          </p:nvSpPr>
          <p:spPr bwMode="auto">
            <a:xfrm>
              <a:off x="2883158"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 name="Ellipse 16">
              <a:extLst>
                <a:ext uri="{FF2B5EF4-FFF2-40B4-BE49-F238E27FC236}">
                  <a16:creationId xmlns:a16="http://schemas.microsoft.com/office/drawing/2014/main" id="{BC7844C3-5944-4678-80E3-EBB56A753929}"/>
                </a:ext>
              </a:extLst>
            </p:cNvPr>
            <p:cNvSpPr/>
            <p:nvPr/>
          </p:nvSpPr>
          <p:spPr bwMode="auto">
            <a:xfrm>
              <a:off x="2853524"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 name="Ellipse 17">
              <a:extLst>
                <a:ext uri="{FF2B5EF4-FFF2-40B4-BE49-F238E27FC236}">
                  <a16:creationId xmlns:a16="http://schemas.microsoft.com/office/drawing/2014/main" id="{66E0C410-45CE-4EA1-89F2-F18A86DFC659}"/>
                </a:ext>
              </a:extLst>
            </p:cNvPr>
            <p:cNvSpPr/>
            <p:nvPr/>
          </p:nvSpPr>
          <p:spPr bwMode="auto">
            <a:xfrm>
              <a:off x="2792141"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 name="Ellipse 18">
              <a:extLst>
                <a:ext uri="{FF2B5EF4-FFF2-40B4-BE49-F238E27FC236}">
                  <a16:creationId xmlns:a16="http://schemas.microsoft.com/office/drawing/2014/main" id="{0FDC6AA9-EDBB-435A-9A93-E3242A0DE003}"/>
                </a:ext>
              </a:extLst>
            </p:cNvPr>
            <p:cNvSpPr/>
            <p:nvPr/>
          </p:nvSpPr>
          <p:spPr bwMode="auto">
            <a:xfrm>
              <a:off x="2730758"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 name="Ellipse 19">
              <a:extLst>
                <a:ext uri="{FF2B5EF4-FFF2-40B4-BE49-F238E27FC236}">
                  <a16:creationId xmlns:a16="http://schemas.microsoft.com/office/drawing/2014/main" id="{E6932B0F-1091-414A-BFE8-CEA50B3E4532}"/>
                </a:ext>
              </a:extLst>
            </p:cNvPr>
            <p:cNvSpPr/>
            <p:nvPr/>
          </p:nvSpPr>
          <p:spPr bwMode="auto">
            <a:xfrm>
              <a:off x="2764624"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 name="Ellipse 20">
              <a:extLst>
                <a:ext uri="{FF2B5EF4-FFF2-40B4-BE49-F238E27FC236}">
                  <a16:creationId xmlns:a16="http://schemas.microsoft.com/office/drawing/2014/main" id="{459479B3-958C-4BEC-8A1B-B34673A93A83}"/>
                </a:ext>
              </a:extLst>
            </p:cNvPr>
            <p:cNvSpPr/>
            <p:nvPr/>
          </p:nvSpPr>
          <p:spPr bwMode="auto">
            <a:xfrm>
              <a:off x="2703241"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 name="Ellipse 21">
              <a:extLst>
                <a:ext uri="{FF2B5EF4-FFF2-40B4-BE49-F238E27FC236}">
                  <a16:creationId xmlns:a16="http://schemas.microsoft.com/office/drawing/2014/main" id="{50B2DC78-08DD-429F-B12A-69A6E05C8709}"/>
                </a:ext>
              </a:extLst>
            </p:cNvPr>
            <p:cNvSpPr/>
            <p:nvPr/>
          </p:nvSpPr>
          <p:spPr bwMode="auto">
            <a:xfrm>
              <a:off x="2641858" y="60720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3" name="Connecteur droit 22">
              <a:extLst>
                <a:ext uri="{FF2B5EF4-FFF2-40B4-BE49-F238E27FC236}">
                  <a16:creationId xmlns:a16="http://schemas.microsoft.com/office/drawing/2014/main" id="{A629C724-5725-4015-A9F6-0CA6012E0609}"/>
                </a:ext>
              </a:extLst>
            </p:cNvPr>
            <p:cNvCxnSpPr>
              <a:cxnSpLocks/>
            </p:cNvCxnSpPr>
            <p:nvPr/>
          </p:nvCxnSpPr>
          <p:spPr bwMode="auto">
            <a:xfrm>
              <a:off x="1276350" y="4724400"/>
              <a:ext cx="0" cy="156210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 name="Connecteur droit 23">
              <a:extLst>
                <a:ext uri="{FF2B5EF4-FFF2-40B4-BE49-F238E27FC236}">
                  <a16:creationId xmlns:a16="http://schemas.microsoft.com/office/drawing/2014/main" id="{977F56EB-7F32-41B5-9AEC-7A55D910E018}"/>
                </a:ext>
              </a:extLst>
            </p:cNvPr>
            <p:cNvCxnSpPr/>
            <p:nvPr/>
          </p:nvCxnSpPr>
          <p:spPr bwMode="auto">
            <a:xfrm>
              <a:off x="1231900" y="6286500"/>
              <a:ext cx="25717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 name="Connecteur droit 24">
              <a:extLst>
                <a:ext uri="{FF2B5EF4-FFF2-40B4-BE49-F238E27FC236}">
                  <a16:creationId xmlns:a16="http://schemas.microsoft.com/office/drawing/2014/main" id="{53C0DADE-A644-4491-BD44-70D7808E59B1}"/>
                </a:ext>
              </a:extLst>
            </p:cNvPr>
            <p:cNvCxnSpPr/>
            <p:nvPr/>
          </p:nvCxnSpPr>
          <p:spPr bwMode="auto">
            <a:xfrm>
              <a:off x="1231900" y="47244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a:extLst>
                <a:ext uri="{FF2B5EF4-FFF2-40B4-BE49-F238E27FC236}">
                  <a16:creationId xmlns:a16="http://schemas.microsoft.com/office/drawing/2014/main" id="{577AE23A-6667-43A5-A52A-46E2309F5E5B}"/>
                </a:ext>
              </a:extLst>
            </p:cNvPr>
            <p:cNvCxnSpPr/>
            <p:nvPr/>
          </p:nvCxnSpPr>
          <p:spPr bwMode="auto">
            <a:xfrm>
              <a:off x="1231900" y="50927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a:extLst>
                <a:ext uri="{FF2B5EF4-FFF2-40B4-BE49-F238E27FC236}">
                  <a16:creationId xmlns:a16="http://schemas.microsoft.com/office/drawing/2014/main" id="{5A9E6B43-FCAA-402E-AD81-69C6859AB142}"/>
                </a:ext>
              </a:extLst>
            </p:cNvPr>
            <p:cNvCxnSpPr/>
            <p:nvPr/>
          </p:nvCxnSpPr>
          <p:spPr bwMode="auto">
            <a:xfrm>
              <a:off x="1231900" y="548005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 name="Connecteur droit 27">
              <a:extLst>
                <a:ext uri="{FF2B5EF4-FFF2-40B4-BE49-F238E27FC236}">
                  <a16:creationId xmlns:a16="http://schemas.microsoft.com/office/drawing/2014/main" id="{2137DDF8-A63D-4099-8DB3-4FADB19AFE45}"/>
                </a:ext>
              </a:extLst>
            </p:cNvPr>
            <p:cNvCxnSpPr/>
            <p:nvPr/>
          </p:nvCxnSpPr>
          <p:spPr bwMode="auto">
            <a:xfrm>
              <a:off x="1231900" y="58801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a:extLst>
                <a:ext uri="{FF2B5EF4-FFF2-40B4-BE49-F238E27FC236}">
                  <a16:creationId xmlns:a16="http://schemas.microsoft.com/office/drawing/2014/main" id="{67D6EF59-C1A3-42C3-9F21-3F99C99AE4C8}"/>
                </a:ext>
              </a:extLst>
            </p:cNvPr>
            <p:cNvCxnSpPr>
              <a:cxnSpLocks/>
            </p:cNvCxnSpPr>
            <p:nvPr/>
          </p:nvCxnSpPr>
          <p:spPr bwMode="auto">
            <a:xfrm>
              <a:off x="1377950" y="5727700"/>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30" name="Connecteur droit 29">
              <a:extLst>
                <a:ext uri="{FF2B5EF4-FFF2-40B4-BE49-F238E27FC236}">
                  <a16:creationId xmlns:a16="http://schemas.microsoft.com/office/drawing/2014/main" id="{53EB2800-3F68-4B1F-BAF2-C9096A0A8E8E}"/>
                </a:ext>
              </a:extLst>
            </p:cNvPr>
            <p:cNvCxnSpPr>
              <a:cxnSpLocks/>
            </p:cNvCxnSpPr>
            <p:nvPr/>
          </p:nvCxnSpPr>
          <p:spPr bwMode="auto">
            <a:xfrm>
              <a:off x="2000508" y="5683250"/>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31" name="Ellipse 30">
              <a:extLst>
                <a:ext uri="{FF2B5EF4-FFF2-40B4-BE49-F238E27FC236}">
                  <a16:creationId xmlns:a16="http://schemas.microsoft.com/office/drawing/2014/main" id="{6822E09B-4FCF-45A7-AE14-61FD9FA06148}"/>
                </a:ext>
              </a:extLst>
            </p:cNvPr>
            <p:cNvSpPr/>
            <p:nvPr/>
          </p:nvSpPr>
          <p:spPr bwMode="auto">
            <a:xfrm>
              <a:off x="2914908" y="52814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2" name="Ellipse 31">
              <a:extLst>
                <a:ext uri="{FF2B5EF4-FFF2-40B4-BE49-F238E27FC236}">
                  <a16:creationId xmlns:a16="http://schemas.microsoft.com/office/drawing/2014/main" id="{35069674-4C9A-40C6-9EBD-D0A108ED4E58}"/>
                </a:ext>
              </a:extLst>
            </p:cNvPr>
            <p:cNvSpPr/>
            <p:nvPr/>
          </p:nvSpPr>
          <p:spPr bwMode="auto">
            <a:xfrm>
              <a:off x="2832358" y="53640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 name="Ellipse 32">
              <a:extLst>
                <a:ext uri="{FF2B5EF4-FFF2-40B4-BE49-F238E27FC236}">
                  <a16:creationId xmlns:a16="http://schemas.microsoft.com/office/drawing/2014/main" id="{98EF0ADA-189A-4809-ADFD-5DF6AA4B2C3F}"/>
                </a:ext>
              </a:extLst>
            </p:cNvPr>
            <p:cNvSpPr/>
            <p:nvPr/>
          </p:nvSpPr>
          <p:spPr bwMode="auto">
            <a:xfrm>
              <a:off x="2730758" y="53195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4" name="Ellipse 33">
              <a:extLst>
                <a:ext uri="{FF2B5EF4-FFF2-40B4-BE49-F238E27FC236}">
                  <a16:creationId xmlns:a16="http://schemas.microsoft.com/office/drawing/2014/main" id="{93615156-257C-439B-BB95-7AA2D6405744}"/>
                </a:ext>
              </a:extLst>
            </p:cNvPr>
            <p:cNvSpPr/>
            <p:nvPr/>
          </p:nvSpPr>
          <p:spPr bwMode="auto">
            <a:xfrm>
              <a:off x="2629158" y="52878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5" name="Ellipse 34">
              <a:extLst>
                <a:ext uri="{FF2B5EF4-FFF2-40B4-BE49-F238E27FC236}">
                  <a16:creationId xmlns:a16="http://schemas.microsoft.com/office/drawing/2014/main" id="{6A4B877C-7244-4E0E-9175-1D3CC14F2F55}"/>
                </a:ext>
              </a:extLst>
            </p:cNvPr>
            <p:cNvSpPr/>
            <p:nvPr/>
          </p:nvSpPr>
          <p:spPr bwMode="auto">
            <a:xfrm>
              <a:off x="2273558" y="54783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6" name="Ellipse 35">
              <a:extLst>
                <a:ext uri="{FF2B5EF4-FFF2-40B4-BE49-F238E27FC236}">
                  <a16:creationId xmlns:a16="http://schemas.microsoft.com/office/drawing/2014/main" id="{DCE88232-FFBB-4B3C-902B-A0FFB7B5BFB9}"/>
                </a:ext>
              </a:extLst>
            </p:cNvPr>
            <p:cNvSpPr/>
            <p:nvPr/>
          </p:nvSpPr>
          <p:spPr bwMode="auto">
            <a:xfrm>
              <a:off x="2171958" y="53894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7" name="Ellipse 36">
              <a:extLst>
                <a:ext uri="{FF2B5EF4-FFF2-40B4-BE49-F238E27FC236}">
                  <a16:creationId xmlns:a16="http://schemas.microsoft.com/office/drawing/2014/main" id="{7BB3C48D-7C65-4A3E-A6D5-D8FE7D25FDE5}"/>
                </a:ext>
              </a:extLst>
            </p:cNvPr>
            <p:cNvSpPr/>
            <p:nvPr/>
          </p:nvSpPr>
          <p:spPr bwMode="auto">
            <a:xfrm>
              <a:off x="2178308" y="54910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Ellipse 37">
              <a:extLst>
                <a:ext uri="{FF2B5EF4-FFF2-40B4-BE49-F238E27FC236}">
                  <a16:creationId xmlns:a16="http://schemas.microsoft.com/office/drawing/2014/main" id="{93D4BAFD-56CB-4E78-B642-08EF64759F9F}"/>
                </a:ext>
              </a:extLst>
            </p:cNvPr>
            <p:cNvSpPr/>
            <p:nvPr/>
          </p:nvSpPr>
          <p:spPr bwMode="auto">
            <a:xfrm>
              <a:off x="2076708" y="54719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Ellipse 38">
              <a:extLst>
                <a:ext uri="{FF2B5EF4-FFF2-40B4-BE49-F238E27FC236}">
                  <a16:creationId xmlns:a16="http://schemas.microsoft.com/office/drawing/2014/main" id="{04DCE231-AF75-480D-9234-5C68ACC5FFFC}"/>
                </a:ext>
              </a:extLst>
            </p:cNvPr>
            <p:cNvSpPr/>
            <p:nvPr/>
          </p:nvSpPr>
          <p:spPr bwMode="auto">
            <a:xfrm>
              <a:off x="1562358" y="53449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0" name="Ellipse 39">
              <a:extLst>
                <a:ext uri="{FF2B5EF4-FFF2-40B4-BE49-F238E27FC236}">
                  <a16:creationId xmlns:a16="http://schemas.microsoft.com/office/drawing/2014/main" id="{8A02E22C-7930-4CAB-8FB3-66F53A710DDA}"/>
                </a:ext>
              </a:extLst>
            </p:cNvPr>
            <p:cNvSpPr/>
            <p:nvPr/>
          </p:nvSpPr>
          <p:spPr bwMode="auto">
            <a:xfrm>
              <a:off x="1606808" y="57005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1" name="Ellipse 40">
              <a:extLst>
                <a:ext uri="{FF2B5EF4-FFF2-40B4-BE49-F238E27FC236}">
                  <a16:creationId xmlns:a16="http://schemas.microsoft.com/office/drawing/2014/main" id="{5D579E92-E661-4E30-BCFC-E9418962713A}"/>
                </a:ext>
              </a:extLst>
            </p:cNvPr>
            <p:cNvSpPr/>
            <p:nvPr/>
          </p:nvSpPr>
          <p:spPr bwMode="auto">
            <a:xfrm>
              <a:off x="1663958" y="55354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2" name="Ellipse 41">
              <a:extLst>
                <a:ext uri="{FF2B5EF4-FFF2-40B4-BE49-F238E27FC236}">
                  <a16:creationId xmlns:a16="http://schemas.microsoft.com/office/drawing/2014/main" id="{F25CFFB0-9C48-4E1D-B5F6-A70FB1D41D58}"/>
                </a:ext>
              </a:extLst>
            </p:cNvPr>
            <p:cNvSpPr/>
            <p:nvPr/>
          </p:nvSpPr>
          <p:spPr bwMode="auto">
            <a:xfrm>
              <a:off x="1505208" y="56878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3" name="Ellipse 42">
              <a:extLst>
                <a:ext uri="{FF2B5EF4-FFF2-40B4-BE49-F238E27FC236}">
                  <a16:creationId xmlns:a16="http://schemas.microsoft.com/office/drawing/2014/main" id="{4040E804-006F-4863-A4D1-2BA4606EED40}"/>
                </a:ext>
              </a:extLst>
            </p:cNvPr>
            <p:cNvSpPr/>
            <p:nvPr/>
          </p:nvSpPr>
          <p:spPr bwMode="auto">
            <a:xfrm>
              <a:off x="1556008" y="55608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4" name="Ellipse 43">
              <a:extLst>
                <a:ext uri="{FF2B5EF4-FFF2-40B4-BE49-F238E27FC236}">
                  <a16:creationId xmlns:a16="http://schemas.microsoft.com/office/drawing/2014/main" id="{D2E2FC90-B0C4-4403-AE3C-631263CD3427}"/>
                </a:ext>
              </a:extLst>
            </p:cNvPr>
            <p:cNvSpPr/>
            <p:nvPr/>
          </p:nvSpPr>
          <p:spPr bwMode="auto">
            <a:xfrm>
              <a:off x="1562358" y="54529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5" name="Ellipse 44">
              <a:extLst>
                <a:ext uri="{FF2B5EF4-FFF2-40B4-BE49-F238E27FC236}">
                  <a16:creationId xmlns:a16="http://schemas.microsoft.com/office/drawing/2014/main" id="{3862DA76-A58F-4A63-9A45-3E3AD06D48BF}"/>
                </a:ext>
              </a:extLst>
            </p:cNvPr>
            <p:cNvSpPr/>
            <p:nvPr/>
          </p:nvSpPr>
          <p:spPr bwMode="auto">
            <a:xfrm>
              <a:off x="1460758" y="55354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6" name="Ellipse 45">
              <a:extLst>
                <a:ext uri="{FF2B5EF4-FFF2-40B4-BE49-F238E27FC236}">
                  <a16:creationId xmlns:a16="http://schemas.microsoft.com/office/drawing/2014/main" id="{B983EC64-3AA8-4184-97B4-5E34C076F311}"/>
                </a:ext>
              </a:extLst>
            </p:cNvPr>
            <p:cNvSpPr/>
            <p:nvPr/>
          </p:nvSpPr>
          <p:spPr bwMode="auto">
            <a:xfrm>
              <a:off x="2032258" y="56497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7" name="Ellipse 46">
              <a:extLst>
                <a:ext uri="{FF2B5EF4-FFF2-40B4-BE49-F238E27FC236}">
                  <a16:creationId xmlns:a16="http://schemas.microsoft.com/office/drawing/2014/main" id="{B5C65C8F-DB20-4699-943B-C96E1DF968F2}"/>
                </a:ext>
              </a:extLst>
            </p:cNvPr>
            <p:cNvSpPr/>
            <p:nvPr/>
          </p:nvSpPr>
          <p:spPr bwMode="auto">
            <a:xfrm>
              <a:off x="2133858" y="56561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8" name="Ellipse 47">
              <a:extLst>
                <a:ext uri="{FF2B5EF4-FFF2-40B4-BE49-F238E27FC236}">
                  <a16:creationId xmlns:a16="http://schemas.microsoft.com/office/drawing/2014/main" id="{DBC74709-7220-4431-A172-B57075B667AF}"/>
                </a:ext>
              </a:extLst>
            </p:cNvPr>
            <p:cNvSpPr/>
            <p:nvPr/>
          </p:nvSpPr>
          <p:spPr bwMode="auto">
            <a:xfrm>
              <a:off x="2337058" y="565611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9" name="Ellipse 48">
              <a:extLst>
                <a:ext uri="{FF2B5EF4-FFF2-40B4-BE49-F238E27FC236}">
                  <a16:creationId xmlns:a16="http://schemas.microsoft.com/office/drawing/2014/main" id="{37D9F241-F56F-4BEF-9DD5-44DFE671DF1F}"/>
                </a:ext>
              </a:extLst>
            </p:cNvPr>
            <p:cNvSpPr/>
            <p:nvPr/>
          </p:nvSpPr>
          <p:spPr bwMode="auto">
            <a:xfrm>
              <a:off x="2241808" y="571326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Ellipse 49">
              <a:extLst>
                <a:ext uri="{FF2B5EF4-FFF2-40B4-BE49-F238E27FC236}">
                  <a16:creationId xmlns:a16="http://schemas.microsoft.com/office/drawing/2014/main" id="{EB9FF7B3-C347-4E8B-9346-68D8FC0222EE}"/>
                </a:ext>
              </a:extLst>
            </p:cNvPr>
            <p:cNvSpPr/>
            <p:nvPr/>
          </p:nvSpPr>
          <p:spPr bwMode="auto">
            <a:xfrm>
              <a:off x="1727458" y="60593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 name="Ellipse 50">
              <a:extLst>
                <a:ext uri="{FF2B5EF4-FFF2-40B4-BE49-F238E27FC236}">
                  <a16:creationId xmlns:a16="http://schemas.microsoft.com/office/drawing/2014/main" id="{7F8AECF9-2577-40D6-894A-AC19604668EE}"/>
                </a:ext>
              </a:extLst>
            </p:cNvPr>
            <p:cNvSpPr/>
            <p:nvPr/>
          </p:nvSpPr>
          <p:spPr bwMode="auto">
            <a:xfrm>
              <a:off x="1627974" y="60593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Ellipse 51">
              <a:extLst>
                <a:ext uri="{FF2B5EF4-FFF2-40B4-BE49-F238E27FC236}">
                  <a16:creationId xmlns:a16="http://schemas.microsoft.com/office/drawing/2014/main" id="{61754B30-EBB3-437C-869B-5CD2F2C1BB5D}"/>
                </a:ext>
              </a:extLst>
            </p:cNvPr>
            <p:cNvSpPr/>
            <p:nvPr/>
          </p:nvSpPr>
          <p:spPr bwMode="auto">
            <a:xfrm>
              <a:off x="1528491" y="60593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Ellipse 52">
              <a:extLst>
                <a:ext uri="{FF2B5EF4-FFF2-40B4-BE49-F238E27FC236}">
                  <a16:creationId xmlns:a16="http://schemas.microsoft.com/office/drawing/2014/main" id="{9BA395ED-3BB1-4C42-A547-C311A02ABF99}"/>
                </a:ext>
              </a:extLst>
            </p:cNvPr>
            <p:cNvSpPr/>
            <p:nvPr/>
          </p:nvSpPr>
          <p:spPr bwMode="auto">
            <a:xfrm>
              <a:off x="1429008" y="60593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Ellipse 53">
              <a:extLst>
                <a:ext uri="{FF2B5EF4-FFF2-40B4-BE49-F238E27FC236}">
                  <a16:creationId xmlns:a16="http://schemas.microsoft.com/office/drawing/2014/main" id="{97458FF2-CEBA-491C-BC07-246418B45B4B}"/>
                </a:ext>
              </a:extLst>
            </p:cNvPr>
            <p:cNvSpPr/>
            <p:nvPr/>
          </p:nvSpPr>
          <p:spPr bwMode="auto">
            <a:xfrm>
              <a:off x="2307424" y="60656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Ellipse 54">
              <a:extLst>
                <a:ext uri="{FF2B5EF4-FFF2-40B4-BE49-F238E27FC236}">
                  <a16:creationId xmlns:a16="http://schemas.microsoft.com/office/drawing/2014/main" id="{9E0EBECC-E2AB-470B-B739-5CFB8ECF1D92}"/>
                </a:ext>
              </a:extLst>
            </p:cNvPr>
            <p:cNvSpPr/>
            <p:nvPr/>
          </p:nvSpPr>
          <p:spPr bwMode="auto">
            <a:xfrm>
              <a:off x="2207941" y="60656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Ellipse 55">
              <a:extLst>
                <a:ext uri="{FF2B5EF4-FFF2-40B4-BE49-F238E27FC236}">
                  <a16:creationId xmlns:a16="http://schemas.microsoft.com/office/drawing/2014/main" id="{D4B64FF1-984A-4489-9E7D-BF1BF03D6F7A}"/>
                </a:ext>
              </a:extLst>
            </p:cNvPr>
            <p:cNvSpPr/>
            <p:nvPr/>
          </p:nvSpPr>
          <p:spPr bwMode="auto">
            <a:xfrm>
              <a:off x="2108458" y="60656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Ellipse 56">
              <a:extLst>
                <a:ext uri="{FF2B5EF4-FFF2-40B4-BE49-F238E27FC236}">
                  <a16:creationId xmlns:a16="http://schemas.microsoft.com/office/drawing/2014/main" id="{99A0B225-357C-4CF5-9DCD-F0A71FD9B1AE}"/>
                </a:ext>
              </a:extLst>
            </p:cNvPr>
            <p:cNvSpPr/>
            <p:nvPr/>
          </p:nvSpPr>
          <p:spPr bwMode="auto">
            <a:xfrm>
              <a:off x="3659974"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Ellipse 57">
              <a:extLst>
                <a:ext uri="{FF2B5EF4-FFF2-40B4-BE49-F238E27FC236}">
                  <a16:creationId xmlns:a16="http://schemas.microsoft.com/office/drawing/2014/main" id="{D84E26AD-5237-42F3-9444-8E4DA2E77F9F}"/>
                </a:ext>
              </a:extLst>
            </p:cNvPr>
            <p:cNvSpPr/>
            <p:nvPr/>
          </p:nvSpPr>
          <p:spPr bwMode="auto">
            <a:xfrm>
              <a:off x="3598591"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9" name="Ellipse 58">
              <a:extLst>
                <a:ext uri="{FF2B5EF4-FFF2-40B4-BE49-F238E27FC236}">
                  <a16:creationId xmlns:a16="http://schemas.microsoft.com/office/drawing/2014/main" id="{E7A0A8AF-45F0-4AB0-96F3-DAC5B49D1131}"/>
                </a:ext>
              </a:extLst>
            </p:cNvPr>
            <p:cNvSpPr/>
            <p:nvPr/>
          </p:nvSpPr>
          <p:spPr bwMode="auto">
            <a:xfrm>
              <a:off x="3537208"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Ellipse 59">
              <a:extLst>
                <a:ext uri="{FF2B5EF4-FFF2-40B4-BE49-F238E27FC236}">
                  <a16:creationId xmlns:a16="http://schemas.microsoft.com/office/drawing/2014/main" id="{C56EA88D-547B-439D-ADE0-73A588E3D18C}"/>
                </a:ext>
              </a:extLst>
            </p:cNvPr>
            <p:cNvSpPr/>
            <p:nvPr/>
          </p:nvSpPr>
          <p:spPr bwMode="auto">
            <a:xfrm>
              <a:off x="3507574"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Ellipse 60">
              <a:extLst>
                <a:ext uri="{FF2B5EF4-FFF2-40B4-BE49-F238E27FC236}">
                  <a16:creationId xmlns:a16="http://schemas.microsoft.com/office/drawing/2014/main" id="{5661D9B3-EC05-4545-85FC-8B51CAD69242}"/>
                </a:ext>
              </a:extLst>
            </p:cNvPr>
            <p:cNvSpPr/>
            <p:nvPr/>
          </p:nvSpPr>
          <p:spPr bwMode="auto">
            <a:xfrm>
              <a:off x="3446191"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Ellipse 61">
              <a:extLst>
                <a:ext uri="{FF2B5EF4-FFF2-40B4-BE49-F238E27FC236}">
                  <a16:creationId xmlns:a16="http://schemas.microsoft.com/office/drawing/2014/main" id="{1F39886F-1A95-434A-8146-02E80579EB2C}"/>
                </a:ext>
              </a:extLst>
            </p:cNvPr>
            <p:cNvSpPr/>
            <p:nvPr/>
          </p:nvSpPr>
          <p:spPr bwMode="auto">
            <a:xfrm>
              <a:off x="3384808"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3" name="Ellipse 62">
              <a:extLst>
                <a:ext uri="{FF2B5EF4-FFF2-40B4-BE49-F238E27FC236}">
                  <a16:creationId xmlns:a16="http://schemas.microsoft.com/office/drawing/2014/main" id="{F13C03A6-8A02-43FB-833C-9D3B3A3D9FAE}"/>
                </a:ext>
              </a:extLst>
            </p:cNvPr>
            <p:cNvSpPr/>
            <p:nvPr/>
          </p:nvSpPr>
          <p:spPr bwMode="auto">
            <a:xfrm>
              <a:off x="3418674"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4" name="Ellipse 63">
              <a:extLst>
                <a:ext uri="{FF2B5EF4-FFF2-40B4-BE49-F238E27FC236}">
                  <a16:creationId xmlns:a16="http://schemas.microsoft.com/office/drawing/2014/main" id="{4DB36D9D-8446-4768-8CAE-4356D6CAC74A}"/>
                </a:ext>
              </a:extLst>
            </p:cNvPr>
            <p:cNvSpPr/>
            <p:nvPr/>
          </p:nvSpPr>
          <p:spPr bwMode="auto">
            <a:xfrm>
              <a:off x="3357291"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5" name="Ellipse 64">
              <a:extLst>
                <a:ext uri="{FF2B5EF4-FFF2-40B4-BE49-F238E27FC236}">
                  <a16:creationId xmlns:a16="http://schemas.microsoft.com/office/drawing/2014/main" id="{9683C023-FFB2-4F50-81A3-2F6FB86BE35B}"/>
                </a:ext>
              </a:extLst>
            </p:cNvPr>
            <p:cNvSpPr/>
            <p:nvPr/>
          </p:nvSpPr>
          <p:spPr bwMode="auto">
            <a:xfrm>
              <a:off x="3295908" y="607839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66" name="Connecteur droit 65">
              <a:extLst>
                <a:ext uri="{FF2B5EF4-FFF2-40B4-BE49-F238E27FC236}">
                  <a16:creationId xmlns:a16="http://schemas.microsoft.com/office/drawing/2014/main" id="{52241B9B-C4D3-4B2A-9D73-C29942E3AB51}"/>
                </a:ext>
              </a:extLst>
            </p:cNvPr>
            <p:cNvCxnSpPr>
              <a:cxnSpLocks/>
            </p:cNvCxnSpPr>
            <p:nvPr/>
          </p:nvCxnSpPr>
          <p:spPr bwMode="auto">
            <a:xfrm>
              <a:off x="3270508" y="6102350"/>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67" name="Connecteur droit 66">
              <a:extLst>
                <a:ext uri="{FF2B5EF4-FFF2-40B4-BE49-F238E27FC236}">
                  <a16:creationId xmlns:a16="http://schemas.microsoft.com/office/drawing/2014/main" id="{B1BDB2DC-8A60-43C5-A1BF-01F2E4921E90}"/>
                </a:ext>
              </a:extLst>
            </p:cNvPr>
            <p:cNvCxnSpPr>
              <a:cxnSpLocks/>
            </p:cNvCxnSpPr>
            <p:nvPr/>
          </p:nvCxnSpPr>
          <p:spPr bwMode="auto">
            <a:xfrm>
              <a:off x="3283208" y="6108700"/>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68" name="ZoneTexte 67">
              <a:extLst>
                <a:ext uri="{FF2B5EF4-FFF2-40B4-BE49-F238E27FC236}">
                  <a16:creationId xmlns:a16="http://schemas.microsoft.com/office/drawing/2014/main" id="{2B4F9BEF-FF1C-4C94-B9DC-0DC1F463C31D}"/>
                </a:ext>
              </a:extLst>
            </p:cNvPr>
            <p:cNvSpPr txBox="1"/>
            <p:nvPr/>
          </p:nvSpPr>
          <p:spPr>
            <a:xfrm>
              <a:off x="1528487" y="4342400"/>
              <a:ext cx="829073" cy="276999"/>
            </a:xfrm>
            <a:prstGeom prst="rect">
              <a:avLst/>
            </a:prstGeom>
            <a:noFill/>
          </p:spPr>
          <p:txBody>
            <a:bodyPr wrap="square" rtlCol="0">
              <a:spAutoFit/>
            </a:bodyPr>
            <a:lstStyle/>
            <a:p>
              <a:r>
                <a:rPr lang="fr-FR" sz="1200"/>
                <a:t>p = 0,004</a:t>
              </a:r>
            </a:p>
          </p:txBody>
        </p:sp>
        <p:sp>
          <p:nvSpPr>
            <p:cNvPr id="69" name="ZoneTexte 68">
              <a:extLst>
                <a:ext uri="{FF2B5EF4-FFF2-40B4-BE49-F238E27FC236}">
                  <a16:creationId xmlns:a16="http://schemas.microsoft.com/office/drawing/2014/main" id="{866F1963-FB06-46E8-964C-E6B4180706FE}"/>
                </a:ext>
              </a:extLst>
            </p:cNvPr>
            <p:cNvSpPr txBox="1"/>
            <p:nvPr/>
          </p:nvSpPr>
          <p:spPr>
            <a:xfrm>
              <a:off x="1528487" y="4573604"/>
              <a:ext cx="659155" cy="276999"/>
            </a:xfrm>
            <a:prstGeom prst="rect">
              <a:avLst/>
            </a:prstGeom>
            <a:noFill/>
          </p:spPr>
          <p:txBody>
            <a:bodyPr wrap="square" rtlCol="0">
              <a:spAutoFit/>
            </a:bodyPr>
            <a:lstStyle/>
            <a:p>
              <a:r>
                <a:rPr lang="fr-FR" sz="1200"/>
                <a:t>p = NS</a:t>
              </a:r>
            </a:p>
          </p:txBody>
        </p:sp>
        <p:sp>
          <p:nvSpPr>
            <p:cNvPr id="70" name="ZoneTexte 69">
              <a:extLst>
                <a:ext uri="{FF2B5EF4-FFF2-40B4-BE49-F238E27FC236}">
                  <a16:creationId xmlns:a16="http://schemas.microsoft.com/office/drawing/2014/main" id="{9AC70815-BEA2-48B3-ADED-CBC8C988867B}"/>
                </a:ext>
              </a:extLst>
            </p:cNvPr>
            <p:cNvSpPr txBox="1"/>
            <p:nvPr/>
          </p:nvSpPr>
          <p:spPr>
            <a:xfrm>
              <a:off x="1528487" y="4845637"/>
              <a:ext cx="659155" cy="276999"/>
            </a:xfrm>
            <a:prstGeom prst="rect">
              <a:avLst/>
            </a:prstGeom>
            <a:noFill/>
          </p:spPr>
          <p:txBody>
            <a:bodyPr wrap="square" rtlCol="0">
              <a:spAutoFit/>
            </a:bodyPr>
            <a:lstStyle/>
            <a:p>
              <a:r>
                <a:rPr lang="fr-FR" sz="1200"/>
                <a:t>p = NS</a:t>
              </a:r>
            </a:p>
          </p:txBody>
        </p:sp>
        <p:cxnSp>
          <p:nvCxnSpPr>
            <p:cNvPr id="71" name="Connecteur droit 70">
              <a:extLst>
                <a:ext uri="{FF2B5EF4-FFF2-40B4-BE49-F238E27FC236}">
                  <a16:creationId xmlns:a16="http://schemas.microsoft.com/office/drawing/2014/main" id="{201D6373-E29C-4F2D-9465-F9653A8FE719}"/>
                </a:ext>
              </a:extLst>
            </p:cNvPr>
            <p:cNvCxnSpPr>
              <a:cxnSpLocks/>
            </p:cNvCxnSpPr>
            <p:nvPr/>
          </p:nvCxnSpPr>
          <p:spPr bwMode="auto">
            <a:xfrm flipV="1">
              <a:off x="1551072" y="4570157"/>
              <a:ext cx="1785282" cy="12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72" name="Connecteur droit 71">
              <a:extLst>
                <a:ext uri="{FF2B5EF4-FFF2-40B4-BE49-F238E27FC236}">
                  <a16:creationId xmlns:a16="http://schemas.microsoft.com/office/drawing/2014/main" id="{76523D1D-9363-466D-B7F8-4BA4AC5DAD89}"/>
                </a:ext>
              </a:extLst>
            </p:cNvPr>
            <p:cNvCxnSpPr>
              <a:cxnSpLocks/>
            </p:cNvCxnSpPr>
            <p:nvPr/>
          </p:nvCxnSpPr>
          <p:spPr bwMode="auto">
            <a:xfrm>
              <a:off x="1551072" y="4818853"/>
              <a:ext cx="1196321"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73" name="Connecteur droit 72">
              <a:extLst>
                <a:ext uri="{FF2B5EF4-FFF2-40B4-BE49-F238E27FC236}">
                  <a16:creationId xmlns:a16="http://schemas.microsoft.com/office/drawing/2014/main" id="{062341E3-B97B-4289-93F1-5A371AA80EC7}"/>
                </a:ext>
              </a:extLst>
            </p:cNvPr>
            <p:cNvCxnSpPr>
              <a:cxnSpLocks/>
            </p:cNvCxnSpPr>
            <p:nvPr/>
          </p:nvCxnSpPr>
          <p:spPr bwMode="auto">
            <a:xfrm>
              <a:off x="1551072" y="5064842"/>
              <a:ext cx="579855"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74" name="Connecteur droit 73">
              <a:extLst>
                <a:ext uri="{FF2B5EF4-FFF2-40B4-BE49-F238E27FC236}">
                  <a16:creationId xmlns:a16="http://schemas.microsoft.com/office/drawing/2014/main" id="{F9BE87F6-76D0-493C-9027-5154619BBB84}"/>
                </a:ext>
              </a:extLst>
            </p:cNvPr>
            <p:cNvCxnSpPr>
              <a:cxnSpLocks/>
            </p:cNvCxnSpPr>
            <p:nvPr/>
          </p:nvCxnSpPr>
          <p:spPr bwMode="auto">
            <a:xfrm>
              <a:off x="1058587" y="6106838"/>
              <a:ext cx="2916513" cy="0"/>
            </a:xfrm>
            <a:prstGeom prst="line">
              <a:avLst/>
            </a:prstGeom>
            <a:solidFill>
              <a:schemeClr val="accent1"/>
            </a:solidFill>
            <a:ln w="9525" cap="flat" cmpd="sng" algn="ctr">
              <a:solidFill>
                <a:srgbClr val="000066"/>
              </a:solidFill>
              <a:prstDash val="sysDash"/>
              <a:round/>
              <a:headEnd type="none" w="med" len="med"/>
              <a:tailEnd type="none" w="med" len="med"/>
            </a:ln>
            <a:effectLst/>
          </p:spPr>
        </p:cxnSp>
        <p:cxnSp>
          <p:nvCxnSpPr>
            <p:cNvPr id="75" name="Connecteur droit 74">
              <a:extLst>
                <a:ext uri="{FF2B5EF4-FFF2-40B4-BE49-F238E27FC236}">
                  <a16:creationId xmlns:a16="http://schemas.microsoft.com/office/drawing/2014/main" id="{F9554435-6DD4-4323-9D16-A14166087EBF}"/>
                </a:ext>
              </a:extLst>
            </p:cNvPr>
            <p:cNvCxnSpPr>
              <a:cxnSpLocks/>
            </p:cNvCxnSpPr>
            <p:nvPr/>
          </p:nvCxnSpPr>
          <p:spPr bwMode="auto">
            <a:xfrm rot="5400000">
              <a:off x="1574800" y="63119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6" name="Connecteur droit 75">
              <a:extLst>
                <a:ext uri="{FF2B5EF4-FFF2-40B4-BE49-F238E27FC236}">
                  <a16:creationId xmlns:a16="http://schemas.microsoft.com/office/drawing/2014/main" id="{FB66E3BA-F1F9-4AD6-AB5D-D5061191DF50}"/>
                </a:ext>
              </a:extLst>
            </p:cNvPr>
            <p:cNvCxnSpPr>
              <a:cxnSpLocks/>
            </p:cNvCxnSpPr>
            <p:nvPr/>
          </p:nvCxnSpPr>
          <p:spPr bwMode="auto">
            <a:xfrm rot="5400000">
              <a:off x="2216150" y="63119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7" name="Connecteur droit 76">
              <a:extLst>
                <a:ext uri="{FF2B5EF4-FFF2-40B4-BE49-F238E27FC236}">
                  <a16:creationId xmlns:a16="http://schemas.microsoft.com/office/drawing/2014/main" id="{B312556F-4517-4145-8F46-9369C26B15FF}"/>
                </a:ext>
              </a:extLst>
            </p:cNvPr>
            <p:cNvCxnSpPr>
              <a:cxnSpLocks/>
            </p:cNvCxnSpPr>
            <p:nvPr/>
          </p:nvCxnSpPr>
          <p:spPr bwMode="auto">
            <a:xfrm rot="5400000">
              <a:off x="2844800" y="63119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a:extLst>
                <a:ext uri="{FF2B5EF4-FFF2-40B4-BE49-F238E27FC236}">
                  <a16:creationId xmlns:a16="http://schemas.microsoft.com/office/drawing/2014/main" id="{C18CC36B-31EC-4D6C-BBE5-0E36300C2EF5}"/>
                </a:ext>
              </a:extLst>
            </p:cNvPr>
            <p:cNvCxnSpPr>
              <a:cxnSpLocks/>
            </p:cNvCxnSpPr>
            <p:nvPr/>
          </p:nvCxnSpPr>
          <p:spPr bwMode="auto">
            <a:xfrm rot="5400000">
              <a:off x="3479800" y="6311900"/>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9" name="ZoneTexte 78">
              <a:extLst>
                <a:ext uri="{FF2B5EF4-FFF2-40B4-BE49-F238E27FC236}">
                  <a16:creationId xmlns:a16="http://schemas.microsoft.com/office/drawing/2014/main" id="{9F45B690-0408-47F6-9A85-D54884400146}"/>
                </a:ext>
              </a:extLst>
            </p:cNvPr>
            <p:cNvSpPr txBox="1"/>
            <p:nvPr/>
          </p:nvSpPr>
          <p:spPr>
            <a:xfrm>
              <a:off x="1004971" y="4611688"/>
              <a:ext cx="269626" cy="276999"/>
            </a:xfrm>
            <a:prstGeom prst="rect">
              <a:avLst/>
            </a:prstGeom>
            <a:noFill/>
          </p:spPr>
          <p:txBody>
            <a:bodyPr wrap="none" rtlCol="0">
              <a:spAutoFit/>
            </a:bodyPr>
            <a:lstStyle/>
            <a:p>
              <a:pPr algn="r"/>
              <a:r>
                <a:rPr lang="fr-FR" sz="1200" dirty="0"/>
                <a:t>4</a:t>
              </a:r>
            </a:p>
          </p:txBody>
        </p:sp>
        <p:sp>
          <p:nvSpPr>
            <p:cNvPr id="80" name="ZoneTexte 79">
              <a:extLst>
                <a:ext uri="{FF2B5EF4-FFF2-40B4-BE49-F238E27FC236}">
                  <a16:creationId xmlns:a16="http://schemas.microsoft.com/office/drawing/2014/main" id="{4069D74B-245E-4D66-BB44-7F661CF5C094}"/>
                </a:ext>
              </a:extLst>
            </p:cNvPr>
            <p:cNvSpPr txBox="1"/>
            <p:nvPr/>
          </p:nvSpPr>
          <p:spPr>
            <a:xfrm>
              <a:off x="1004970" y="4951944"/>
              <a:ext cx="269626" cy="276999"/>
            </a:xfrm>
            <a:prstGeom prst="rect">
              <a:avLst/>
            </a:prstGeom>
            <a:noFill/>
          </p:spPr>
          <p:txBody>
            <a:bodyPr wrap="none" rtlCol="0">
              <a:spAutoFit/>
            </a:bodyPr>
            <a:lstStyle/>
            <a:p>
              <a:pPr algn="r"/>
              <a:r>
                <a:rPr lang="fr-FR" sz="1200"/>
                <a:t>3</a:t>
              </a:r>
            </a:p>
          </p:txBody>
        </p:sp>
        <p:sp>
          <p:nvSpPr>
            <p:cNvPr id="81" name="ZoneTexte 80">
              <a:extLst>
                <a:ext uri="{FF2B5EF4-FFF2-40B4-BE49-F238E27FC236}">
                  <a16:creationId xmlns:a16="http://schemas.microsoft.com/office/drawing/2014/main" id="{78D0A9AA-2734-4815-8CD0-70C479B18AA1}"/>
                </a:ext>
              </a:extLst>
            </p:cNvPr>
            <p:cNvSpPr txBox="1"/>
            <p:nvPr/>
          </p:nvSpPr>
          <p:spPr>
            <a:xfrm>
              <a:off x="1004973" y="5361152"/>
              <a:ext cx="269626" cy="276999"/>
            </a:xfrm>
            <a:prstGeom prst="rect">
              <a:avLst/>
            </a:prstGeom>
            <a:noFill/>
          </p:spPr>
          <p:txBody>
            <a:bodyPr wrap="none" rtlCol="0">
              <a:spAutoFit/>
            </a:bodyPr>
            <a:lstStyle/>
            <a:p>
              <a:pPr algn="r"/>
              <a:r>
                <a:rPr lang="fr-FR" sz="1200"/>
                <a:t>2</a:t>
              </a:r>
            </a:p>
          </p:txBody>
        </p:sp>
        <p:sp>
          <p:nvSpPr>
            <p:cNvPr id="82" name="ZoneTexte 81">
              <a:extLst>
                <a:ext uri="{FF2B5EF4-FFF2-40B4-BE49-F238E27FC236}">
                  <a16:creationId xmlns:a16="http://schemas.microsoft.com/office/drawing/2014/main" id="{A3F27CEA-6FE7-485D-BB32-D05A26D6BCA1}"/>
                </a:ext>
              </a:extLst>
            </p:cNvPr>
            <p:cNvSpPr txBox="1"/>
            <p:nvPr/>
          </p:nvSpPr>
          <p:spPr>
            <a:xfrm>
              <a:off x="1004973" y="5749624"/>
              <a:ext cx="269626" cy="276999"/>
            </a:xfrm>
            <a:prstGeom prst="rect">
              <a:avLst/>
            </a:prstGeom>
            <a:noFill/>
          </p:spPr>
          <p:txBody>
            <a:bodyPr wrap="none" rtlCol="0">
              <a:spAutoFit/>
            </a:bodyPr>
            <a:lstStyle/>
            <a:p>
              <a:pPr algn="r"/>
              <a:r>
                <a:rPr lang="fr-FR" sz="1200"/>
                <a:t>1</a:t>
              </a:r>
            </a:p>
          </p:txBody>
        </p:sp>
        <p:sp>
          <p:nvSpPr>
            <p:cNvPr id="83" name="ZoneTexte 82">
              <a:extLst>
                <a:ext uri="{FF2B5EF4-FFF2-40B4-BE49-F238E27FC236}">
                  <a16:creationId xmlns:a16="http://schemas.microsoft.com/office/drawing/2014/main" id="{18344E43-5F57-4F09-8318-7801633DE1D4}"/>
                </a:ext>
              </a:extLst>
            </p:cNvPr>
            <p:cNvSpPr txBox="1"/>
            <p:nvPr/>
          </p:nvSpPr>
          <p:spPr>
            <a:xfrm>
              <a:off x="1004973" y="6148249"/>
              <a:ext cx="269626" cy="276999"/>
            </a:xfrm>
            <a:prstGeom prst="rect">
              <a:avLst/>
            </a:prstGeom>
            <a:noFill/>
          </p:spPr>
          <p:txBody>
            <a:bodyPr wrap="none" rtlCol="0">
              <a:spAutoFit/>
            </a:bodyPr>
            <a:lstStyle/>
            <a:p>
              <a:pPr algn="r"/>
              <a:r>
                <a:rPr lang="fr-FR" sz="1200"/>
                <a:t>0</a:t>
              </a:r>
            </a:p>
          </p:txBody>
        </p:sp>
        <p:sp>
          <p:nvSpPr>
            <p:cNvPr id="84" name="ZoneTexte 83">
              <a:extLst>
                <a:ext uri="{FF2B5EF4-FFF2-40B4-BE49-F238E27FC236}">
                  <a16:creationId xmlns:a16="http://schemas.microsoft.com/office/drawing/2014/main" id="{AB089B47-6898-4DD2-B2BF-70C6947DE50E}"/>
                </a:ext>
              </a:extLst>
            </p:cNvPr>
            <p:cNvSpPr txBox="1"/>
            <p:nvPr/>
          </p:nvSpPr>
          <p:spPr>
            <a:xfrm>
              <a:off x="1262570" y="6329440"/>
              <a:ext cx="713353" cy="354355"/>
            </a:xfrm>
            <a:prstGeom prst="rect">
              <a:avLst/>
            </a:prstGeom>
            <a:noFill/>
          </p:spPr>
          <p:txBody>
            <a:bodyPr wrap="none" rtlCol="0">
              <a:spAutoFit/>
            </a:bodyPr>
            <a:lstStyle/>
            <a:p>
              <a:pPr algn="ctr">
                <a:lnSpc>
                  <a:spcPct val="85000"/>
                </a:lnSpc>
              </a:pPr>
              <a:r>
                <a:rPr lang="fr-FR" sz="1200" b="1" dirty="0"/>
                <a:t>Contrôle</a:t>
              </a:r>
            </a:p>
            <a:p>
              <a:pPr algn="ctr">
                <a:lnSpc>
                  <a:spcPct val="85000"/>
                </a:lnSpc>
              </a:pPr>
              <a:r>
                <a:rPr lang="fr-FR" sz="1200" b="1" dirty="0"/>
                <a:t>négatif</a:t>
              </a:r>
            </a:p>
          </p:txBody>
        </p:sp>
        <p:sp>
          <p:nvSpPr>
            <p:cNvPr id="85" name="ZoneTexte 84">
              <a:extLst>
                <a:ext uri="{FF2B5EF4-FFF2-40B4-BE49-F238E27FC236}">
                  <a16:creationId xmlns:a16="http://schemas.microsoft.com/office/drawing/2014/main" id="{9761A82D-6EDD-4ABA-AAD3-6894C65ABE8C}"/>
                </a:ext>
              </a:extLst>
            </p:cNvPr>
            <p:cNvSpPr txBox="1"/>
            <p:nvPr/>
          </p:nvSpPr>
          <p:spPr>
            <a:xfrm>
              <a:off x="2553049" y="6329440"/>
              <a:ext cx="660221" cy="241606"/>
            </a:xfrm>
            <a:prstGeom prst="rect">
              <a:avLst/>
            </a:prstGeom>
            <a:noFill/>
          </p:spPr>
          <p:txBody>
            <a:bodyPr wrap="none" rtlCol="0">
              <a:spAutoFit/>
            </a:bodyPr>
            <a:lstStyle/>
            <a:p>
              <a:pPr algn="ctr"/>
              <a:r>
                <a:rPr lang="fr-FR" sz="1200" b="1"/>
                <a:t>PGT121</a:t>
              </a:r>
            </a:p>
          </p:txBody>
        </p:sp>
        <p:sp>
          <p:nvSpPr>
            <p:cNvPr id="86" name="ZoneTexte 85">
              <a:extLst>
                <a:ext uri="{FF2B5EF4-FFF2-40B4-BE49-F238E27FC236}">
                  <a16:creationId xmlns:a16="http://schemas.microsoft.com/office/drawing/2014/main" id="{605DBA96-3D9F-481D-8ADC-BE8FF90089D9}"/>
                </a:ext>
              </a:extLst>
            </p:cNvPr>
            <p:cNvSpPr txBox="1"/>
            <p:nvPr/>
          </p:nvSpPr>
          <p:spPr>
            <a:xfrm>
              <a:off x="1910616" y="6329440"/>
              <a:ext cx="696574" cy="241606"/>
            </a:xfrm>
            <a:prstGeom prst="rect">
              <a:avLst/>
            </a:prstGeom>
            <a:noFill/>
          </p:spPr>
          <p:txBody>
            <a:bodyPr wrap="none" rtlCol="0">
              <a:spAutoFit/>
            </a:bodyPr>
            <a:lstStyle/>
            <a:p>
              <a:pPr algn="ctr"/>
              <a:r>
                <a:rPr lang="fr-FR" sz="1200" b="1"/>
                <a:t>GS-9620</a:t>
              </a:r>
            </a:p>
          </p:txBody>
        </p:sp>
        <p:sp>
          <p:nvSpPr>
            <p:cNvPr id="87" name="ZoneTexte 86">
              <a:extLst>
                <a:ext uri="{FF2B5EF4-FFF2-40B4-BE49-F238E27FC236}">
                  <a16:creationId xmlns:a16="http://schemas.microsoft.com/office/drawing/2014/main" id="{C52957FD-A7A6-4C1B-BFAD-8362F99F6FBF}"/>
                </a:ext>
              </a:extLst>
            </p:cNvPr>
            <p:cNvSpPr txBox="1"/>
            <p:nvPr/>
          </p:nvSpPr>
          <p:spPr>
            <a:xfrm>
              <a:off x="3123648" y="6329440"/>
              <a:ext cx="812624" cy="354355"/>
            </a:xfrm>
            <a:prstGeom prst="rect">
              <a:avLst/>
            </a:prstGeom>
            <a:noFill/>
          </p:spPr>
          <p:txBody>
            <a:bodyPr wrap="none" rtlCol="0">
              <a:spAutoFit/>
            </a:bodyPr>
            <a:lstStyle/>
            <a:p>
              <a:pPr algn="ctr">
                <a:lnSpc>
                  <a:spcPct val="85000"/>
                </a:lnSpc>
              </a:pPr>
              <a:r>
                <a:rPr lang="fr-FR" sz="1200" b="1" dirty="0"/>
                <a:t>PGT121 </a:t>
              </a:r>
              <a:br>
                <a:rPr lang="fr-FR" sz="1200" b="1" dirty="0"/>
              </a:br>
              <a:r>
                <a:rPr lang="fr-FR" sz="1200" b="1" dirty="0"/>
                <a:t>+ GS-9620</a:t>
              </a:r>
            </a:p>
          </p:txBody>
        </p:sp>
        <p:cxnSp>
          <p:nvCxnSpPr>
            <p:cNvPr id="88" name="Connecteur droit 87">
              <a:extLst>
                <a:ext uri="{FF2B5EF4-FFF2-40B4-BE49-F238E27FC236}">
                  <a16:creationId xmlns:a16="http://schemas.microsoft.com/office/drawing/2014/main" id="{806A94D6-A773-4764-A83A-46BFD3AA8CEC}"/>
                </a:ext>
              </a:extLst>
            </p:cNvPr>
            <p:cNvCxnSpPr>
              <a:cxnSpLocks/>
            </p:cNvCxnSpPr>
            <p:nvPr/>
          </p:nvCxnSpPr>
          <p:spPr bwMode="auto">
            <a:xfrm>
              <a:off x="2629158" y="6102350"/>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grpSp>
      <p:sp>
        <p:nvSpPr>
          <p:cNvPr id="89" name="ZoneTexte 88">
            <a:extLst>
              <a:ext uri="{FF2B5EF4-FFF2-40B4-BE49-F238E27FC236}">
                <a16:creationId xmlns:a16="http://schemas.microsoft.com/office/drawing/2014/main" id="{BD64A835-3410-43E1-9D0A-E008EC99E518}"/>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59</a:t>
            </a:r>
          </a:p>
        </p:txBody>
      </p:sp>
    </p:spTree>
    <p:extLst>
      <p:ext uri="{BB962C8B-B14F-4D97-AF65-F5344CB8AC3E}">
        <p14:creationId xmlns:p14="http://schemas.microsoft.com/office/powerpoint/2010/main" val="100208802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400" dirty="0">
                <a:solidFill>
                  <a:srgbClr val="FFFFFF"/>
                </a:solidFill>
              </a:rPr>
              <a:t>L’association d’un </a:t>
            </a:r>
            <a:r>
              <a:rPr lang="fr-FR" sz="2400" dirty="0" err="1">
                <a:solidFill>
                  <a:srgbClr val="FFFFFF"/>
                </a:solidFill>
              </a:rPr>
              <a:t>Ac</a:t>
            </a:r>
            <a:r>
              <a:rPr lang="fr-FR" sz="2400" dirty="0">
                <a:solidFill>
                  <a:srgbClr val="FFFFFF"/>
                </a:solidFill>
              </a:rPr>
              <a:t> neutralisant (PGT121) et </a:t>
            </a:r>
            <a:br>
              <a:rPr lang="fr-FR" sz="2400" dirty="0">
                <a:solidFill>
                  <a:srgbClr val="FFFFFF"/>
                </a:solidFill>
              </a:rPr>
            </a:br>
            <a:r>
              <a:rPr lang="fr-FR" sz="2400" dirty="0">
                <a:solidFill>
                  <a:srgbClr val="FFFFFF"/>
                </a:solidFill>
              </a:rPr>
              <a:t>d’un agoniste du TLR-7 (GS-9620) retarde le rebond virologique à l’arrêt des ARV chez le macaque (3)</a:t>
            </a:r>
            <a:endParaRPr lang="fr-FR" dirty="0"/>
          </a:p>
        </p:txBody>
      </p:sp>
      <p:grpSp>
        <p:nvGrpSpPr>
          <p:cNvPr id="5" name="Grouper 4"/>
          <p:cNvGrpSpPr>
            <a:grpSpLocks noChangeAspect="1"/>
          </p:cNvGrpSpPr>
          <p:nvPr/>
        </p:nvGrpSpPr>
        <p:grpSpPr>
          <a:xfrm>
            <a:off x="274619" y="2519954"/>
            <a:ext cx="4975085" cy="2478466"/>
            <a:chOff x="1624041" y="2154392"/>
            <a:chExt cx="7802645" cy="3887088"/>
          </a:xfrm>
        </p:grpSpPr>
        <p:pic>
          <p:nvPicPr>
            <p:cNvPr id="2" name="Image 1">
              <a:extLst>
                <a:ext uri="{FF2B5EF4-FFF2-40B4-BE49-F238E27FC236}">
                  <a16:creationId xmlns:a16="http://schemas.microsoft.com/office/drawing/2014/main" id="{3C1CB93D-BF42-4A76-8960-B1BC9CF68279}"/>
                </a:ext>
              </a:extLst>
            </p:cNvPr>
            <p:cNvPicPr>
              <a:picLocks noChangeAspect="1"/>
            </p:cNvPicPr>
            <p:nvPr/>
          </p:nvPicPr>
          <p:blipFill>
            <a:blip r:embed="rId3"/>
            <a:stretch>
              <a:fillRect/>
            </a:stretch>
          </p:blipFill>
          <p:spPr>
            <a:xfrm>
              <a:off x="2262188" y="2329665"/>
              <a:ext cx="4898375" cy="3277385"/>
            </a:xfrm>
            <a:prstGeom prst="rect">
              <a:avLst/>
            </a:prstGeom>
          </p:spPr>
        </p:pic>
        <p:sp>
          <p:nvSpPr>
            <p:cNvPr id="4" name="ZoneTexte 3">
              <a:extLst>
                <a:ext uri="{FF2B5EF4-FFF2-40B4-BE49-F238E27FC236}">
                  <a16:creationId xmlns:a16="http://schemas.microsoft.com/office/drawing/2014/main" id="{0CE7D05D-1FC1-4444-BE9D-BEF30AFC2699}"/>
                </a:ext>
              </a:extLst>
            </p:cNvPr>
            <p:cNvSpPr txBox="1"/>
            <p:nvPr/>
          </p:nvSpPr>
          <p:spPr>
            <a:xfrm>
              <a:off x="2207207" y="5607050"/>
              <a:ext cx="422866" cy="434430"/>
            </a:xfrm>
            <a:prstGeom prst="rect">
              <a:avLst/>
            </a:prstGeom>
            <a:noFill/>
          </p:spPr>
          <p:txBody>
            <a:bodyPr wrap="none" rtlCol="0">
              <a:spAutoFit/>
            </a:bodyPr>
            <a:lstStyle/>
            <a:p>
              <a:pPr algn="ctr"/>
              <a:r>
                <a:rPr lang="fr-FR" sz="1200"/>
                <a:t>0</a:t>
              </a:r>
            </a:p>
          </p:txBody>
        </p:sp>
        <p:sp>
          <p:nvSpPr>
            <p:cNvPr id="6" name="ZoneTexte 5">
              <a:extLst>
                <a:ext uri="{FF2B5EF4-FFF2-40B4-BE49-F238E27FC236}">
                  <a16:creationId xmlns:a16="http://schemas.microsoft.com/office/drawing/2014/main" id="{1D8583D8-5498-41AA-AA14-5E98BD1ACE55}"/>
                </a:ext>
              </a:extLst>
            </p:cNvPr>
            <p:cNvSpPr txBox="1"/>
            <p:nvPr/>
          </p:nvSpPr>
          <p:spPr>
            <a:xfrm>
              <a:off x="2698773" y="5607050"/>
              <a:ext cx="556111" cy="434430"/>
            </a:xfrm>
            <a:prstGeom prst="rect">
              <a:avLst/>
            </a:prstGeom>
            <a:noFill/>
          </p:spPr>
          <p:txBody>
            <a:bodyPr wrap="none" rtlCol="0">
              <a:spAutoFit/>
            </a:bodyPr>
            <a:lstStyle/>
            <a:p>
              <a:pPr algn="ctr"/>
              <a:r>
                <a:rPr lang="fr-FR" sz="1200"/>
                <a:t>20</a:t>
              </a:r>
            </a:p>
          </p:txBody>
        </p:sp>
        <p:sp>
          <p:nvSpPr>
            <p:cNvPr id="7" name="ZoneTexte 6">
              <a:extLst>
                <a:ext uri="{FF2B5EF4-FFF2-40B4-BE49-F238E27FC236}">
                  <a16:creationId xmlns:a16="http://schemas.microsoft.com/office/drawing/2014/main" id="{94049C52-A751-43F8-9C42-A1C7FD90435F}"/>
                </a:ext>
              </a:extLst>
            </p:cNvPr>
            <p:cNvSpPr txBox="1"/>
            <p:nvPr/>
          </p:nvSpPr>
          <p:spPr>
            <a:xfrm>
              <a:off x="3256963" y="5607050"/>
              <a:ext cx="556111" cy="434430"/>
            </a:xfrm>
            <a:prstGeom prst="rect">
              <a:avLst/>
            </a:prstGeom>
            <a:noFill/>
          </p:spPr>
          <p:txBody>
            <a:bodyPr wrap="none" rtlCol="0">
              <a:spAutoFit/>
            </a:bodyPr>
            <a:lstStyle/>
            <a:p>
              <a:pPr algn="ctr"/>
              <a:r>
                <a:rPr lang="fr-FR" sz="1200"/>
                <a:t>40</a:t>
              </a:r>
            </a:p>
          </p:txBody>
        </p:sp>
        <p:sp>
          <p:nvSpPr>
            <p:cNvPr id="8" name="ZoneTexte 7">
              <a:extLst>
                <a:ext uri="{FF2B5EF4-FFF2-40B4-BE49-F238E27FC236}">
                  <a16:creationId xmlns:a16="http://schemas.microsoft.com/office/drawing/2014/main" id="{A9566240-E42F-4A8C-BD57-30FB4880D3DA}"/>
                </a:ext>
              </a:extLst>
            </p:cNvPr>
            <p:cNvSpPr txBox="1"/>
            <p:nvPr/>
          </p:nvSpPr>
          <p:spPr>
            <a:xfrm>
              <a:off x="3815152" y="5607050"/>
              <a:ext cx="556111" cy="434430"/>
            </a:xfrm>
            <a:prstGeom prst="rect">
              <a:avLst/>
            </a:prstGeom>
            <a:noFill/>
          </p:spPr>
          <p:txBody>
            <a:bodyPr wrap="none" rtlCol="0">
              <a:spAutoFit/>
            </a:bodyPr>
            <a:lstStyle/>
            <a:p>
              <a:pPr algn="ctr"/>
              <a:r>
                <a:rPr lang="fr-FR" sz="1200"/>
                <a:t>60</a:t>
              </a:r>
            </a:p>
          </p:txBody>
        </p:sp>
        <p:sp>
          <p:nvSpPr>
            <p:cNvPr id="9" name="ZoneTexte 8">
              <a:extLst>
                <a:ext uri="{FF2B5EF4-FFF2-40B4-BE49-F238E27FC236}">
                  <a16:creationId xmlns:a16="http://schemas.microsoft.com/office/drawing/2014/main" id="{C34A23F6-FB21-422B-B1BA-1AEC71F0D86E}"/>
                </a:ext>
              </a:extLst>
            </p:cNvPr>
            <p:cNvSpPr txBox="1"/>
            <p:nvPr/>
          </p:nvSpPr>
          <p:spPr>
            <a:xfrm>
              <a:off x="4373341" y="5607050"/>
              <a:ext cx="556111" cy="434430"/>
            </a:xfrm>
            <a:prstGeom prst="rect">
              <a:avLst/>
            </a:prstGeom>
            <a:noFill/>
          </p:spPr>
          <p:txBody>
            <a:bodyPr wrap="none" rtlCol="0">
              <a:spAutoFit/>
            </a:bodyPr>
            <a:lstStyle/>
            <a:p>
              <a:pPr algn="ctr"/>
              <a:r>
                <a:rPr lang="fr-FR" sz="1200"/>
                <a:t>80</a:t>
              </a:r>
            </a:p>
          </p:txBody>
        </p:sp>
        <p:sp>
          <p:nvSpPr>
            <p:cNvPr id="11" name="ZoneTexte 10">
              <a:extLst>
                <a:ext uri="{FF2B5EF4-FFF2-40B4-BE49-F238E27FC236}">
                  <a16:creationId xmlns:a16="http://schemas.microsoft.com/office/drawing/2014/main" id="{C4BB2B9E-9F58-4757-8F8C-F03A01C46329}"/>
                </a:ext>
              </a:extLst>
            </p:cNvPr>
            <p:cNvSpPr txBox="1"/>
            <p:nvPr/>
          </p:nvSpPr>
          <p:spPr>
            <a:xfrm>
              <a:off x="4864907" y="5607050"/>
              <a:ext cx="689356" cy="434430"/>
            </a:xfrm>
            <a:prstGeom prst="rect">
              <a:avLst/>
            </a:prstGeom>
            <a:noFill/>
          </p:spPr>
          <p:txBody>
            <a:bodyPr wrap="none" rtlCol="0">
              <a:spAutoFit/>
            </a:bodyPr>
            <a:lstStyle/>
            <a:p>
              <a:pPr algn="ctr"/>
              <a:r>
                <a:rPr lang="fr-FR" sz="1200"/>
                <a:t>100</a:t>
              </a:r>
            </a:p>
          </p:txBody>
        </p:sp>
        <p:sp>
          <p:nvSpPr>
            <p:cNvPr id="12" name="ZoneTexte 11">
              <a:extLst>
                <a:ext uri="{FF2B5EF4-FFF2-40B4-BE49-F238E27FC236}">
                  <a16:creationId xmlns:a16="http://schemas.microsoft.com/office/drawing/2014/main" id="{7B0C9FFD-0C3A-4647-89C2-E4412F24ED01}"/>
                </a:ext>
              </a:extLst>
            </p:cNvPr>
            <p:cNvSpPr txBox="1"/>
            <p:nvPr/>
          </p:nvSpPr>
          <p:spPr>
            <a:xfrm>
              <a:off x="5423095" y="5607050"/>
              <a:ext cx="689356" cy="434430"/>
            </a:xfrm>
            <a:prstGeom prst="rect">
              <a:avLst/>
            </a:prstGeom>
            <a:noFill/>
          </p:spPr>
          <p:txBody>
            <a:bodyPr wrap="none" rtlCol="0">
              <a:spAutoFit/>
            </a:bodyPr>
            <a:lstStyle/>
            <a:p>
              <a:pPr algn="ctr"/>
              <a:r>
                <a:rPr lang="fr-FR" sz="1200"/>
                <a:t>120</a:t>
              </a:r>
            </a:p>
          </p:txBody>
        </p:sp>
        <p:sp>
          <p:nvSpPr>
            <p:cNvPr id="13" name="ZoneTexte 12">
              <a:extLst>
                <a:ext uri="{FF2B5EF4-FFF2-40B4-BE49-F238E27FC236}">
                  <a16:creationId xmlns:a16="http://schemas.microsoft.com/office/drawing/2014/main" id="{A301F10A-6018-4EEC-8932-A36158089176}"/>
                </a:ext>
              </a:extLst>
            </p:cNvPr>
            <p:cNvSpPr txBox="1"/>
            <p:nvPr/>
          </p:nvSpPr>
          <p:spPr>
            <a:xfrm>
              <a:off x="5981285" y="5607050"/>
              <a:ext cx="689356" cy="434430"/>
            </a:xfrm>
            <a:prstGeom prst="rect">
              <a:avLst/>
            </a:prstGeom>
            <a:noFill/>
          </p:spPr>
          <p:txBody>
            <a:bodyPr wrap="none" rtlCol="0">
              <a:spAutoFit/>
            </a:bodyPr>
            <a:lstStyle/>
            <a:p>
              <a:pPr algn="ctr"/>
              <a:r>
                <a:rPr lang="fr-FR" sz="1200"/>
                <a:t>140</a:t>
              </a:r>
            </a:p>
          </p:txBody>
        </p:sp>
        <p:sp>
          <p:nvSpPr>
            <p:cNvPr id="14" name="ZoneTexte 13">
              <a:extLst>
                <a:ext uri="{FF2B5EF4-FFF2-40B4-BE49-F238E27FC236}">
                  <a16:creationId xmlns:a16="http://schemas.microsoft.com/office/drawing/2014/main" id="{7100D983-4601-4C63-8282-FD60E46656A7}"/>
                </a:ext>
              </a:extLst>
            </p:cNvPr>
            <p:cNvSpPr txBox="1"/>
            <p:nvPr/>
          </p:nvSpPr>
          <p:spPr>
            <a:xfrm>
              <a:off x="6539474" y="5607050"/>
              <a:ext cx="689356" cy="434430"/>
            </a:xfrm>
            <a:prstGeom prst="rect">
              <a:avLst/>
            </a:prstGeom>
            <a:noFill/>
          </p:spPr>
          <p:txBody>
            <a:bodyPr wrap="none" rtlCol="0">
              <a:spAutoFit/>
            </a:bodyPr>
            <a:lstStyle/>
            <a:p>
              <a:pPr algn="ctr"/>
              <a:r>
                <a:rPr lang="fr-FR" sz="1200"/>
                <a:t>160</a:t>
              </a:r>
            </a:p>
          </p:txBody>
        </p:sp>
        <p:sp>
          <p:nvSpPr>
            <p:cNvPr id="15" name="ZoneTexte 14">
              <a:extLst>
                <a:ext uri="{FF2B5EF4-FFF2-40B4-BE49-F238E27FC236}">
                  <a16:creationId xmlns:a16="http://schemas.microsoft.com/office/drawing/2014/main" id="{FCA64045-829B-4DC3-B318-76ED454B5A72}"/>
                </a:ext>
              </a:extLst>
            </p:cNvPr>
            <p:cNvSpPr txBox="1"/>
            <p:nvPr/>
          </p:nvSpPr>
          <p:spPr>
            <a:xfrm>
              <a:off x="1890531" y="5207507"/>
              <a:ext cx="422866" cy="434430"/>
            </a:xfrm>
            <a:prstGeom prst="rect">
              <a:avLst/>
            </a:prstGeom>
            <a:noFill/>
          </p:spPr>
          <p:txBody>
            <a:bodyPr wrap="none" rtlCol="0">
              <a:spAutoFit/>
            </a:bodyPr>
            <a:lstStyle/>
            <a:p>
              <a:pPr algn="r"/>
              <a:r>
                <a:rPr lang="fr-FR" sz="1200"/>
                <a:t>0</a:t>
              </a:r>
            </a:p>
          </p:txBody>
        </p:sp>
        <p:sp>
          <p:nvSpPr>
            <p:cNvPr id="16" name="ZoneTexte 15">
              <a:extLst>
                <a:ext uri="{FF2B5EF4-FFF2-40B4-BE49-F238E27FC236}">
                  <a16:creationId xmlns:a16="http://schemas.microsoft.com/office/drawing/2014/main" id="{1E28A715-E1E3-434D-AE3C-FD17FECCC4E5}"/>
                </a:ext>
              </a:extLst>
            </p:cNvPr>
            <p:cNvSpPr txBox="1"/>
            <p:nvPr/>
          </p:nvSpPr>
          <p:spPr>
            <a:xfrm>
              <a:off x="1757286" y="4596884"/>
              <a:ext cx="556111" cy="434430"/>
            </a:xfrm>
            <a:prstGeom prst="rect">
              <a:avLst/>
            </a:prstGeom>
            <a:noFill/>
          </p:spPr>
          <p:txBody>
            <a:bodyPr wrap="none" rtlCol="0">
              <a:spAutoFit/>
            </a:bodyPr>
            <a:lstStyle/>
            <a:p>
              <a:pPr algn="r"/>
              <a:r>
                <a:rPr lang="fr-FR" sz="1200"/>
                <a:t>20</a:t>
              </a:r>
            </a:p>
          </p:txBody>
        </p:sp>
        <p:sp>
          <p:nvSpPr>
            <p:cNvPr id="17" name="ZoneTexte 16">
              <a:extLst>
                <a:ext uri="{FF2B5EF4-FFF2-40B4-BE49-F238E27FC236}">
                  <a16:creationId xmlns:a16="http://schemas.microsoft.com/office/drawing/2014/main" id="{4578561C-8D8F-46F8-907B-02DA6D9F4B9C}"/>
                </a:ext>
              </a:extLst>
            </p:cNvPr>
            <p:cNvSpPr txBox="1"/>
            <p:nvPr/>
          </p:nvSpPr>
          <p:spPr>
            <a:xfrm>
              <a:off x="1757286" y="3986260"/>
              <a:ext cx="556111" cy="434430"/>
            </a:xfrm>
            <a:prstGeom prst="rect">
              <a:avLst/>
            </a:prstGeom>
            <a:noFill/>
          </p:spPr>
          <p:txBody>
            <a:bodyPr wrap="none" rtlCol="0">
              <a:spAutoFit/>
            </a:bodyPr>
            <a:lstStyle/>
            <a:p>
              <a:pPr algn="r"/>
              <a:r>
                <a:rPr lang="fr-FR" sz="1200"/>
                <a:t>40</a:t>
              </a:r>
            </a:p>
          </p:txBody>
        </p:sp>
        <p:sp>
          <p:nvSpPr>
            <p:cNvPr id="18" name="ZoneTexte 17">
              <a:extLst>
                <a:ext uri="{FF2B5EF4-FFF2-40B4-BE49-F238E27FC236}">
                  <a16:creationId xmlns:a16="http://schemas.microsoft.com/office/drawing/2014/main" id="{4408AE7A-64CB-4D36-8F31-ED1F5F0ED318}"/>
                </a:ext>
              </a:extLst>
            </p:cNvPr>
            <p:cNvSpPr txBox="1"/>
            <p:nvPr/>
          </p:nvSpPr>
          <p:spPr>
            <a:xfrm>
              <a:off x="1757286" y="3375638"/>
              <a:ext cx="556111" cy="434430"/>
            </a:xfrm>
            <a:prstGeom prst="rect">
              <a:avLst/>
            </a:prstGeom>
            <a:noFill/>
          </p:spPr>
          <p:txBody>
            <a:bodyPr wrap="none" rtlCol="0">
              <a:spAutoFit/>
            </a:bodyPr>
            <a:lstStyle/>
            <a:p>
              <a:pPr algn="r"/>
              <a:r>
                <a:rPr lang="fr-FR" sz="1200"/>
                <a:t>60</a:t>
              </a:r>
            </a:p>
          </p:txBody>
        </p:sp>
        <p:sp>
          <p:nvSpPr>
            <p:cNvPr id="19" name="ZoneTexte 18">
              <a:extLst>
                <a:ext uri="{FF2B5EF4-FFF2-40B4-BE49-F238E27FC236}">
                  <a16:creationId xmlns:a16="http://schemas.microsoft.com/office/drawing/2014/main" id="{690BBC69-CDDF-4456-80CA-0E6F8FB6AB42}"/>
                </a:ext>
              </a:extLst>
            </p:cNvPr>
            <p:cNvSpPr txBox="1"/>
            <p:nvPr/>
          </p:nvSpPr>
          <p:spPr>
            <a:xfrm>
              <a:off x="1757286" y="2765014"/>
              <a:ext cx="556111" cy="434430"/>
            </a:xfrm>
            <a:prstGeom prst="rect">
              <a:avLst/>
            </a:prstGeom>
            <a:noFill/>
          </p:spPr>
          <p:txBody>
            <a:bodyPr wrap="none" rtlCol="0">
              <a:spAutoFit/>
            </a:bodyPr>
            <a:lstStyle/>
            <a:p>
              <a:pPr algn="r"/>
              <a:r>
                <a:rPr lang="fr-FR" sz="1200"/>
                <a:t>80</a:t>
              </a:r>
            </a:p>
          </p:txBody>
        </p:sp>
        <p:sp>
          <p:nvSpPr>
            <p:cNvPr id="20" name="ZoneTexte 19">
              <a:extLst>
                <a:ext uri="{FF2B5EF4-FFF2-40B4-BE49-F238E27FC236}">
                  <a16:creationId xmlns:a16="http://schemas.microsoft.com/office/drawing/2014/main" id="{7DBFD40F-E569-4B9F-90DF-9AD5E2FC56A8}"/>
                </a:ext>
              </a:extLst>
            </p:cNvPr>
            <p:cNvSpPr txBox="1"/>
            <p:nvPr/>
          </p:nvSpPr>
          <p:spPr>
            <a:xfrm>
              <a:off x="1624041" y="2154392"/>
              <a:ext cx="689356" cy="434430"/>
            </a:xfrm>
            <a:prstGeom prst="rect">
              <a:avLst/>
            </a:prstGeom>
            <a:noFill/>
          </p:spPr>
          <p:txBody>
            <a:bodyPr wrap="none" rtlCol="0">
              <a:spAutoFit/>
            </a:bodyPr>
            <a:lstStyle/>
            <a:p>
              <a:pPr algn="r"/>
              <a:r>
                <a:rPr lang="fr-FR" sz="1200" dirty="0"/>
                <a:t>100</a:t>
              </a:r>
            </a:p>
          </p:txBody>
        </p:sp>
        <p:sp>
          <p:nvSpPr>
            <p:cNvPr id="23" name="ZoneTexte 22">
              <a:extLst>
                <a:ext uri="{FF2B5EF4-FFF2-40B4-BE49-F238E27FC236}">
                  <a16:creationId xmlns:a16="http://schemas.microsoft.com/office/drawing/2014/main" id="{8D679C02-FF8A-48EC-85F3-1F69EBEBC632}"/>
                </a:ext>
              </a:extLst>
            </p:cNvPr>
            <p:cNvSpPr txBox="1"/>
            <p:nvPr/>
          </p:nvSpPr>
          <p:spPr>
            <a:xfrm>
              <a:off x="6988918" y="2180034"/>
              <a:ext cx="1282675" cy="434430"/>
            </a:xfrm>
            <a:prstGeom prst="rect">
              <a:avLst/>
            </a:prstGeom>
            <a:noFill/>
          </p:spPr>
          <p:txBody>
            <a:bodyPr wrap="none" rtlCol="0">
              <a:spAutoFit/>
            </a:bodyPr>
            <a:lstStyle/>
            <a:p>
              <a:r>
                <a:rPr lang="fr-FR" sz="1200" b="1" dirty="0"/>
                <a:t>Contrôle</a:t>
              </a:r>
            </a:p>
          </p:txBody>
        </p:sp>
        <p:sp>
          <p:nvSpPr>
            <p:cNvPr id="24" name="ZoneTexte 23">
              <a:extLst>
                <a:ext uri="{FF2B5EF4-FFF2-40B4-BE49-F238E27FC236}">
                  <a16:creationId xmlns:a16="http://schemas.microsoft.com/office/drawing/2014/main" id="{47A4E684-DE70-4756-9D15-71A6EC130161}"/>
                </a:ext>
              </a:extLst>
            </p:cNvPr>
            <p:cNvSpPr txBox="1"/>
            <p:nvPr/>
          </p:nvSpPr>
          <p:spPr>
            <a:xfrm>
              <a:off x="6970546" y="2452366"/>
              <a:ext cx="1252506" cy="434430"/>
            </a:xfrm>
            <a:prstGeom prst="rect">
              <a:avLst/>
            </a:prstGeom>
            <a:noFill/>
          </p:spPr>
          <p:txBody>
            <a:bodyPr wrap="none" rtlCol="0">
              <a:spAutoFit/>
            </a:bodyPr>
            <a:lstStyle/>
            <a:p>
              <a:r>
                <a:rPr lang="fr-FR" sz="1200" b="1" dirty="0"/>
                <a:t>GS-9620</a:t>
              </a:r>
            </a:p>
          </p:txBody>
        </p:sp>
        <p:sp>
          <p:nvSpPr>
            <p:cNvPr id="25" name="ZoneTexte 24">
              <a:extLst>
                <a:ext uri="{FF2B5EF4-FFF2-40B4-BE49-F238E27FC236}">
                  <a16:creationId xmlns:a16="http://schemas.microsoft.com/office/drawing/2014/main" id="{017807D4-7ABC-4F3A-8AE0-3ED86D750709}"/>
                </a:ext>
              </a:extLst>
            </p:cNvPr>
            <p:cNvSpPr txBox="1"/>
            <p:nvPr/>
          </p:nvSpPr>
          <p:spPr>
            <a:xfrm>
              <a:off x="6988963" y="2706833"/>
              <a:ext cx="1187139" cy="434430"/>
            </a:xfrm>
            <a:prstGeom prst="rect">
              <a:avLst/>
            </a:prstGeom>
            <a:noFill/>
          </p:spPr>
          <p:txBody>
            <a:bodyPr wrap="none" rtlCol="0">
              <a:spAutoFit/>
            </a:bodyPr>
            <a:lstStyle/>
            <a:p>
              <a:r>
                <a:rPr lang="fr-FR" sz="1200" b="1" dirty="0"/>
                <a:t>PGT121</a:t>
              </a:r>
            </a:p>
          </p:txBody>
        </p:sp>
        <p:sp>
          <p:nvSpPr>
            <p:cNvPr id="26" name="ZoneTexte 25">
              <a:extLst>
                <a:ext uri="{FF2B5EF4-FFF2-40B4-BE49-F238E27FC236}">
                  <a16:creationId xmlns:a16="http://schemas.microsoft.com/office/drawing/2014/main" id="{DDA430C0-4041-4A92-B17E-8FA35660621A}"/>
                </a:ext>
              </a:extLst>
            </p:cNvPr>
            <p:cNvSpPr txBox="1"/>
            <p:nvPr/>
          </p:nvSpPr>
          <p:spPr>
            <a:xfrm>
              <a:off x="7000116" y="3520857"/>
              <a:ext cx="2426570" cy="434430"/>
            </a:xfrm>
            <a:prstGeom prst="rect">
              <a:avLst/>
            </a:prstGeom>
            <a:noFill/>
          </p:spPr>
          <p:txBody>
            <a:bodyPr wrap="none" rtlCol="0">
              <a:spAutoFit/>
            </a:bodyPr>
            <a:lstStyle/>
            <a:p>
              <a:r>
                <a:rPr lang="fr-FR" sz="1200" b="1" dirty="0"/>
                <a:t>PGT121 + GS-9620</a:t>
              </a:r>
            </a:p>
          </p:txBody>
        </p:sp>
      </p:grpSp>
      <p:sp>
        <p:nvSpPr>
          <p:cNvPr id="102" name="Text Box 3"/>
          <p:cNvSpPr txBox="1">
            <a:spLocks noChangeArrowheads="1"/>
          </p:cNvSpPr>
          <p:nvPr/>
        </p:nvSpPr>
        <p:spPr bwMode="auto">
          <a:xfrm>
            <a:off x="4406901" y="6581493"/>
            <a:ext cx="4737100" cy="276999"/>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Barouch</a:t>
            </a:r>
            <a:r>
              <a:rPr lang="fr-FR" sz="1200" i="1" dirty="0">
                <a:solidFill>
                  <a:srgbClr val="0070C0"/>
                </a:solidFill>
              </a:rPr>
              <a:t> D, CROI 2018, Abs. 73LB</a:t>
            </a:r>
          </a:p>
        </p:txBody>
      </p:sp>
      <p:sp>
        <p:nvSpPr>
          <p:cNvPr id="10" name="Rectangle 9"/>
          <p:cNvSpPr/>
          <p:nvPr/>
        </p:nvSpPr>
        <p:spPr>
          <a:xfrm>
            <a:off x="375767" y="1195800"/>
            <a:ext cx="6569362" cy="923330"/>
          </a:xfrm>
          <a:prstGeom prst="rect">
            <a:avLst/>
          </a:prstGeom>
        </p:spPr>
        <p:txBody>
          <a:bodyPr wrap="none">
            <a:spAutoFit/>
          </a:bodyPr>
          <a:lstStyle/>
          <a:p>
            <a:pPr marL="342900" lvl="0" indent="-342900" eaLnBrk="0" hangingPunct="0">
              <a:buClr>
                <a:srgbClr val="0070C0"/>
              </a:buClr>
              <a:buFontTx/>
              <a:buChar char="•"/>
              <a:tabLst>
                <a:tab pos="347663" algn="l"/>
              </a:tabLst>
            </a:pPr>
            <a:r>
              <a:rPr lang="fr-FR" b="1" dirty="0">
                <a:latin typeface="Arial"/>
                <a:ea typeface="Wingdings"/>
                <a:cs typeface="Wingdings"/>
                <a:sym typeface="Wingdings" panose="05000000000000000000" pitchFamily="2" charset="2"/>
              </a:rPr>
              <a:t>Après l’arrêt des ARV, l’association PGT121 + GS-9620 </a:t>
            </a:r>
          </a:p>
          <a:p>
            <a:pPr marL="742950" lvl="1" indent="-285750" eaLnBrk="0" hangingPunct="0">
              <a:buClr>
                <a:srgbClr val="0070C0"/>
              </a:buClr>
              <a:buFontTx/>
              <a:buChar char="–"/>
              <a:tabLst>
                <a:tab pos="347663" algn="l"/>
              </a:tabLst>
            </a:pPr>
            <a:r>
              <a:rPr lang="fr-FR" dirty="0">
                <a:latin typeface="+mn-lt"/>
                <a:ea typeface="Wingdings"/>
                <a:cs typeface="Wingdings"/>
                <a:sym typeface="Wingdings" panose="05000000000000000000" pitchFamily="2" charset="2"/>
              </a:rPr>
              <a:t>R</a:t>
            </a:r>
            <a:r>
              <a:rPr lang="fr-FR" dirty="0">
                <a:latin typeface="Arial"/>
                <a:ea typeface="Wingdings"/>
                <a:cs typeface="Wingdings"/>
                <a:sym typeface="Wingdings" panose="05000000000000000000" pitchFamily="2" charset="2"/>
              </a:rPr>
              <a:t>etarde le délai du rebond virologique</a:t>
            </a:r>
          </a:p>
          <a:p>
            <a:pPr marL="742950" lvl="1" indent="-285750" eaLnBrk="0" hangingPunct="0">
              <a:buClr>
                <a:srgbClr val="0070C0"/>
              </a:buClr>
              <a:buFont typeface="Arial" panose="020B0604020202020204" pitchFamily="34" charset="0"/>
              <a:buChar char="‒"/>
              <a:tabLst>
                <a:tab pos="347663" algn="l"/>
              </a:tabLst>
            </a:pPr>
            <a:r>
              <a:rPr lang="fr-FR" b="1" kern="0" dirty="0">
                <a:latin typeface="Wingdings"/>
                <a:ea typeface="Wingdings"/>
                <a:cs typeface="Wingdings"/>
                <a:sym typeface="Wingdings" panose="05000000000000000000" pitchFamily="2" charset="2"/>
              </a:rPr>
              <a:t></a:t>
            </a:r>
            <a:r>
              <a:rPr lang="fr-FR" sz="700" b="1" kern="0" dirty="0">
                <a:latin typeface="Wingdings"/>
                <a:ea typeface="Wingdings"/>
                <a:cs typeface="Wingdings"/>
                <a:sym typeface="Wingdings" panose="05000000000000000000" pitchFamily="2" charset="2"/>
              </a:rPr>
              <a:t> </a:t>
            </a:r>
            <a:r>
              <a:rPr lang="fr-FR" sz="700" b="1" kern="0" dirty="0">
                <a:latin typeface="Arial"/>
                <a:cs typeface=""/>
                <a:sym typeface="Wingdings" panose="05000000000000000000" pitchFamily="2" charset="2"/>
              </a:rPr>
              <a:t> </a:t>
            </a:r>
            <a:r>
              <a:rPr lang="fr-FR" kern="0" dirty="0">
                <a:latin typeface="Arial"/>
                <a:cs typeface=""/>
                <a:sym typeface="Wingdings" panose="05000000000000000000" pitchFamily="2" charset="2"/>
              </a:rPr>
              <a:t>le niveau de CV au rebond (au pic et à l’équilibre)</a:t>
            </a:r>
          </a:p>
        </p:txBody>
      </p:sp>
      <p:sp>
        <p:nvSpPr>
          <p:cNvPr id="104" name="Rectangle 76"/>
          <p:cNvSpPr>
            <a:spLocks noChangeArrowheads="1"/>
          </p:cNvSpPr>
          <p:nvPr/>
        </p:nvSpPr>
        <p:spPr bwMode="auto">
          <a:xfrm>
            <a:off x="1061650" y="2216385"/>
            <a:ext cx="2655663" cy="237501"/>
          </a:xfrm>
          <a:prstGeom prst="rect">
            <a:avLst/>
          </a:prstGeom>
          <a:noFill/>
          <a:ln w="9525">
            <a:noFill/>
            <a:miter lim="800000"/>
            <a:headEnd/>
            <a:tailEnd/>
          </a:ln>
        </p:spPr>
        <p:txBody>
          <a:bodyPr wrap="none" lIns="0" tIns="0" rIns="0" bIns="0">
            <a:spAutoFit/>
          </a:bodyPr>
          <a:lstStyle/>
          <a:p>
            <a:pPr algn="ctr">
              <a:lnSpc>
                <a:spcPct val="85000"/>
              </a:lnSpc>
            </a:pPr>
            <a:r>
              <a:rPr lang="fr-FR" b="1">
                <a:solidFill>
                  <a:srgbClr val="0070C0"/>
                </a:solidFill>
                <a:latin typeface="Calibri" panose="020F0502020204030204" pitchFamily="34" charset="0"/>
                <a:ea typeface="ＭＳ Ｐゴシック" pitchFamily="34" charset="-128"/>
              </a:rPr>
              <a:t>Délai du rebond virologique</a:t>
            </a:r>
            <a:endParaRPr lang="fr-FR" sz="1600">
              <a:solidFill>
                <a:srgbClr val="0070C0"/>
              </a:solidFill>
              <a:latin typeface="Calibri" panose="020F0502020204030204" pitchFamily="34" charset="0"/>
              <a:ea typeface="ＭＳ Ｐゴシック" pitchFamily="34" charset="-128"/>
            </a:endParaRPr>
          </a:p>
        </p:txBody>
      </p:sp>
      <p:sp>
        <p:nvSpPr>
          <p:cNvPr id="105" name="Rectangle 76"/>
          <p:cNvSpPr>
            <a:spLocks noChangeArrowheads="1"/>
          </p:cNvSpPr>
          <p:nvPr/>
        </p:nvSpPr>
        <p:spPr bwMode="auto">
          <a:xfrm>
            <a:off x="6231004" y="2216385"/>
            <a:ext cx="2013372" cy="237501"/>
          </a:xfrm>
          <a:prstGeom prst="rect">
            <a:avLst/>
          </a:prstGeom>
          <a:noFill/>
          <a:ln w="9525">
            <a:noFill/>
            <a:miter lim="800000"/>
            <a:headEnd/>
            <a:tailEnd/>
          </a:ln>
        </p:spPr>
        <p:txBody>
          <a:bodyPr wrap="none" lIns="0" tIns="0" rIns="0" bIns="0">
            <a:spAutoFit/>
          </a:bodyPr>
          <a:lstStyle/>
          <a:p>
            <a:pPr algn="ctr">
              <a:lnSpc>
                <a:spcPct val="85000"/>
              </a:lnSpc>
            </a:pPr>
            <a:r>
              <a:rPr lang="fr-FR" b="1">
                <a:solidFill>
                  <a:srgbClr val="0070C0"/>
                </a:solidFill>
                <a:latin typeface="Calibri" panose="020F0502020204030204" pitchFamily="34" charset="0"/>
                <a:ea typeface="ＭＳ Ｐゴシック" pitchFamily="34" charset="-128"/>
              </a:rPr>
              <a:t>Pic de CV (log</a:t>
            </a:r>
            <a:r>
              <a:rPr lang="fr-FR" b="1" baseline="-25000">
                <a:solidFill>
                  <a:srgbClr val="0070C0"/>
                </a:solidFill>
                <a:latin typeface="Calibri" panose="020F0502020204030204" pitchFamily="34" charset="0"/>
                <a:ea typeface="ＭＳ Ｐゴシック" pitchFamily="34" charset="-128"/>
              </a:rPr>
              <a:t>10</a:t>
            </a:r>
            <a:r>
              <a:rPr lang="fr-FR" b="1">
                <a:solidFill>
                  <a:srgbClr val="0070C0"/>
                </a:solidFill>
                <a:latin typeface="Calibri" panose="020F0502020204030204" pitchFamily="34" charset="0"/>
                <a:ea typeface="ＭＳ Ｐゴシック" pitchFamily="34" charset="-128"/>
              </a:rPr>
              <a:t> c/ml)</a:t>
            </a:r>
            <a:endParaRPr lang="fr-FR" sz="1600">
              <a:solidFill>
                <a:srgbClr val="0070C0"/>
              </a:solidFill>
              <a:latin typeface="Calibri" panose="020F0502020204030204" pitchFamily="34" charset="0"/>
              <a:ea typeface="ＭＳ Ｐゴシック" pitchFamily="34" charset="-128"/>
            </a:endParaRPr>
          </a:p>
        </p:txBody>
      </p:sp>
      <p:sp>
        <p:nvSpPr>
          <p:cNvPr id="106" name="Rectangle 105"/>
          <p:cNvSpPr/>
          <p:nvPr/>
        </p:nvSpPr>
        <p:spPr>
          <a:xfrm>
            <a:off x="375766" y="5028814"/>
            <a:ext cx="8598552" cy="1631216"/>
          </a:xfrm>
          <a:prstGeom prst="rect">
            <a:avLst/>
          </a:prstGeom>
        </p:spPr>
        <p:txBody>
          <a:bodyPr wrap="square">
            <a:spAutoFit/>
          </a:bodyPr>
          <a:lstStyle/>
          <a:p>
            <a:pPr marL="342900" lvl="0" indent="-342900" eaLnBrk="0" hangingPunct="0">
              <a:buClr>
                <a:srgbClr val="0070C0"/>
              </a:buClr>
              <a:buFontTx/>
              <a:buChar char="•"/>
              <a:tabLst>
                <a:tab pos="347663" algn="l"/>
              </a:tabLst>
            </a:pPr>
            <a:r>
              <a:rPr lang="fr-FR" sz="2000" b="1" dirty="0">
                <a:solidFill>
                  <a:srgbClr val="0070C0"/>
                </a:solidFill>
                <a:latin typeface="Calibri" panose="020F0502020204030204" pitchFamily="34" charset="0"/>
                <a:ea typeface="Wingdings"/>
                <a:cs typeface="Calibri" panose="020F0502020204030204" pitchFamily="34" charset="0"/>
                <a:sym typeface="Wingdings" panose="05000000000000000000" pitchFamily="2" charset="2"/>
              </a:rPr>
              <a:t>Conclusions </a:t>
            </a:r>
          </a:p>
          <a:p>
            <a:pPr marL="742950" lvl="1" indent="-285750" eaLnBrk="0" hangingPunct="0">
              <a:buClr>
                <a:srgbClr val="0070C0"/>
              </a:buClr>
              <a:buFontTx/>
              <a:buChar char="–"/>
              <a:tabLst>
                <a:tab pos="347663" algn="l"/>
              </a:tabLst>
            </a:pPr>
            <a:r>
              <a:rPr lang="fr-FR" sz="1600" dirty="0">
                <a:latin typeface="Arial"/>
                <a:ea typeface="Wingdings"/>
                <a:cs typeface="Wingdings"/>
                <a:sym typeface="Wingdings" panose="05000000000000000000" pitchFamily="2" charset="2"/>
              </a:rPr>
              <a:t>5 des 11 singes n’ont pas présenté de rebond virologique à l’arrêt des ARV, </a:t>
            </a:r>
            <a:br>
              <a:rPr lang="fr-FR" sz="1600" dirty="0">
                <a:latin typeface="Arial"/>
                <a:ea typeface="Wingdings"/>
                <a:cs typeface="Wingdings"/>
                <a:sym typeface="Wingdings" panose="05000000000000000000" pitchFamily="2" charset="2"/>
              </a:rPr>
            </a:br>
            <a:r>
              <a:rPr lang="fr-FR" sz="1600" dirty="0">
                <a:latin typeface="Arial"/>
                <a:ea typeface="Wingdings"/>
                <a:cs typeface="Wingdings"/>
                <a:sym typeface="Wingdings" panose="05000000000000000000" pitchFamily="2" charset="2"/>
              </a:rPr>
              <a:t>sans capacité de </a:t>
            </a:r>
            <a:r>
              <a:rPr lang="fr-FR" sz="1600" dirty="0" err="1">
                <a:latin typeface="Arial"/>
                <a:ea typeface="Wingdings"/>
                <a:cs typeface="Wingdings"/>
                <a:sym typeface="Wingdings" panose="05000000000000000000" pitchFamily="2" charset="2"/>
              </a:rPr>
              <a:t>ré-infection</a:t>
            </a:r>
            <a:r>
              <a:rPr lang="fr-FR" sz="1600" dirty="0">
                <a:latin typeface="Arial"/>
                <a:ea typeface="Wingdings"/>
                <a:cs typeface="Wingdings"/>
                <a:sym typeface="Wingdings" panose="05000000000000000000" pitchFamily="2" charset="2"/>
              </a:rPr>
              <a:t> de singes non-infectés à partir de leurs PBMC  </a:t>
            </a:r>
          </a:p>
          <a:p>
            <a:pPr marL="742950" lvl="1" indent="-285750" eaLnBrk="0" hangingPunct="0">
              <a:buClr>
                <a:srgbClr val="0070C0"/>
              </a:buClr>
              <a:buFontTx/>
              <a:buChar char="–"/>
              <a:tabLst>
                <a:tab pos="347663" algn="l"/>
              </a:tabLst>
            </a:pPr>
            <a:r>
              <a:rPr lang="fr-FR" sz="1600" kern="0" dirty="0">
                <a:latin typeface="+mn-lt"/>
                <a:ea typeface="Wingdings"/>
                <a:cs typeface="Wingdings"/>
                <a:sym typeface="Wingdings" panose="05000000000000000000" pitchFamily="2" charset="2"/>
              </a:rPr>
              <a:t>Le mécanisme implique probablement l’activation des cellules CD4 infectées par l’agoniste du TLR-7 suivie d’une fixation accrue et de leur clairance par </a:t>
            </a:r>
            <a:r>
              <a:rPr lang="fr-FR" sz="1600" kern="0" dirty="0" err="1">
                <a:latin typeface="+mn-lt"/>
                <a:ea typeface="Wingdings"/>
                <a:cs typeface="Wingdings"/>
                <a:sym typeface="Wingdings" panose="05000000000000000000" pitchFamily="2" charset="2"/>
              </a:rPr>
              <a:t>l’Ac</a:t>
            </a:r>
            <a:r>
              <a:rPr lang="fr-FR" sz="1600" kern="0" dirty="0">
                <a:latin typeface="+mn-lt"/>
                <a:ea typeface="Wingdings"/>
                <a:cs typeface="Wingdings"/>
                <a:sym typeface="Wingdings" panose="05000000000000000000" pitchFamily="2" charset="2"/>
              </a:rPr>
              <a:t> neutralisant </a:t>
            </a:r>
          </a:p>
        </p:txBody>
      </p:sp>
      <p:sp>
        <p:nvSpPr>
          <p:cNvPr id="109" name="ZoneTexte 108"/>
          <p:cNvSpPr txBox="1"/>
          <p:nvPr/>
        </p:nvSpPr>
        <p:spPr>
          <a:xfrm>
            <a:off x="558329" y="2336880"/>
            <a:ext cx="803110" cy="276999"/>
          </a:xfrm>
          <a:prstGeom prst="rect">
            <a:avLst/>
          </a:prstGeom>
          <a:noFill/>
        </p:spPr>
        <p:txBody>
          <a:bodyPr wrap="square" rtlCol="0">
            <a:spAutoFit/>
          </a:bodyPr>
          <a:lstStyle/>
          <a:p>
            <a:r>
              <a:rPr lang="fr-FR" sz="1200" b="1" dirty="0"/>
              <a:t>%</a:t>
            </a:r>
          </a:p>
        </p:txBody>
      </p:sp>
      <p:sp>
        <p:nvSpPr>
          <p:cNvPr id="110" name="ZoneTexte 109"/>
          <p:cNvSpPr txBox="1"/>
          <p:nvPr/>
        </p:nvSpPr>
        <p:spPr>
          <a:xfrm>
            <a:off x="3736061" y="4728809"/>
            <a:ext cx="803110" cy="276999"/>
          </a:xfrm>
          <a:prstGeom prst="rect">
            <a:avLst/>
          </a:prstGeom>
          <a:noFill/>
        </p:spPr>
        <p:txBody>
          <a:bodyPr wrap="square" rtlCol="0">
            <a:spAutoFit/>
          </a:bodyPr>
          <a:lstStyle/>
          <a:p>
            <a:r>
              <a:rPr lang="fr-FR" sz="1200" b="1" dirty="0"/>
              <a:t>Jours</a:t>
            </a:r>
          </a:p>
        </p:txBody>
      </p:sp>
      <p:grpSp>
        <p:nvGrpSpPr>
          <p:cNvPr id="32" name="Grouper 31"/>
          <p:cNvGrpSpPr/>
          <p:nvPr/>
        </p:nvGrpSpPr>
        <p:grpSpPr>
          <a:xfrm>
            <a:off x="5535466" y="2458451"/>
            <a:ext cx="3279252" cy="2799192"/>
            <a:chOff x="5740732" y="3227356"/>
            <a:chExt cx="3031314" cy="2799192"/>
          </a:xfrm>
        </p:grpSpPr>
        <p:sp>
          <p:nvSpPr>
            <p:cNvPr id="33" name="Ellipse 32">
              <a:extLst>
                <a:ext uri="{FF2B5EF4-FFF2-40B4-BE49-F238E27FC236}">
                  <a16:creationId xmlns:a16="http://schemas.microsoft.com/office/drawing/2014/main" id="{DF09E015-FE93-4541-8C07-D75750124325}"/>
                </a:ext>
              </a:extLst>
            </p:cNvPr>
            <p:cNvSpPr/>
            <p:nvPr/>
          </p:nvSpPr>
          <p:spPr bwMode="auto">
            <a:xfrm>
              <a:off x="7540884" y="4868696"/>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4" name="Ellipse 33">
              <a:extLst>
                <a:ext uri="{FF2B5EF4-FFF2-40B4-BE49-F238E27FC236}">
                  <a16:creationId xmlns:a16="http://schemas.microsoft.com/office/drawing/2014/main" id="{1213FF24-089F-4E29-92F3-716D3DB7BAA9}"/>
                </a:ext>
              </a:extLst>
            </p:cNvPr>
            <p:cNvSpPr/>
            <p:nvPr/>
          </p:nvSpPr>
          <p:spPr bwMode="auto">
            <a:xfrm>
              <a:off x="7637934" y="495938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5" name="Ellipse 34">
              <a:extLst>
                <a:ext uri="{FF2B5EF4-FFF2-40B4-BE49-F238E27FC236}">
                  <a16:creationId xmlns:a16="http://schemas.microsoft.com/office/drawing/2014/main" id="{90E943D8-8ABD-4E08-8399-3CC6A8C05F5F}"/>
                </a:ext>
              </a:extLst>
            </p:cNvPr>
            <p:cNvSpPr/>
            <p:nvPr/>
          </p:nvSpPr>
          <p:spPr bwMode="auto">
            <a:xfrm>
              <a:off x="7539995" y="5018207"/>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6" name="Ellipse 35">
              <a:extLst>
                <a:ext uri="{FF2B5EF4-FFF2-40B4-BE49-F238E27FC236}">
                  <a16:creationId xmlns:a16="http://schemas.microsoft.com/office/drawing/2014/main" id="{8889BE8D-ECA5-408B-8FCB-CB63182344D4}"/>
                </a:ext>
              </a:extLst>
            </p:cNvPr>
            <p:cNvSpPr/>
            <p:nvPr/>
          </p:nvSpPr>
          <p:spPr bwMode="auto">
            <a:xfrm>
              <a:off x="7437797" y="498782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7" name="Ellipse 36">
              <a:extLst>
                <a:ext uri="{FF2B5EF4-FFF2-40B4-BE49-F238E27FC236}">
                  <a16:creationId xmlns:a16="http://schemas.microsoft.com/office/drawing/2014/main" id="{A64004F1-58FF-41DB-A4BA-C38F1F636648}"/>
                </a:ext>
              </a:extLst>
            </p:cNvPr>
            <p:cNvSpPr/>
            <p:nvPr/>
          </p:nvSpPr>
          <p:spPr bwMode="auto">
            <a:xfrm>
              <a:off x="7637934" y="530015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Ellipse 37">
              <a:extLst>
                <a:ext uri="{FF2B5EF4-FFF2-40B4-BE49-F238E27FC236}">
                  <a16:creationId xmlns:a16="http://schemas.microsoft.com/office/drawing/2014/main" id="{024D45DB-59DA-410B-921D-0E2D6652E79E}"/>
                </a:ext>
              </a:extLst>
            </p:cNvPr>
            <p:cNvSpPr/>
            <p:nvPr/>
          </p:nvSpPr>
          <p:spPr bwMode="auto">
            <a:xfrm>
              <a:off x="7436870" y="5265361"/>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Ellipse 38">
              <a:extLst>
                <a:ext uri="{FF2B5EF4-FFF2-40B4-BE49-F238E27FC236}">
                  <a16:creationId xmlns:a16="http://schemas.microsoft.com/office/drawing/2014/main" id="{E2F196F3-CDB2-49F1-BD77-22D5F6E99908}"/>
                </a:ext>
              </a:extLst>
            </p:cNvPr>
            <p:cNvSpPr/>
            <p:nvPr/>
          </p:nvSpPr>
          <p:spPr bwMode="auto">
            <a:xfrm>
              <a:off x="7535041" y="530015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40" name="Connecteur droit 39">
              <a:extLst>
                <a:ext uri="{FF2B5EF4-FFF2-40B4-BE49-F238E27FC236}">
                  <a16:creationId xmlns:a16="http://schemas.microsoft.com/office/drawing/2014/main" id="{304D70ED-43BD-4D91-8053-5195A32156A1}"/>
                </a:ext>
              </a:extLst>
            </p:cNvPr>
            <p:cNvCxnSpPr>
              <a:cxnSpLocks/>
            </p:cNvCxnSpPr>
            <p:nvPr/>
          </p:nvCxnSpPr>
          <p:spPr bwMode="auto">
            <a:xfrm>
              <a:off x="5982462" y="3846576"/>
              <a:ext cx="0" cy="156210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1" name="Connecteur droit 40">
              <a:extLst>
                <a:ext uri="{FF2B5EF4-FFF2-40B4-BE49-F238E27FC236}">
                  <a16:creationId xmlns:a16="http://schemas.microsoft.com/office/drawing/2014/main" id="{6EA2E208-273A-42F6-86E1-865980844C38}"/>
                </a:ext>
              </a:extLst>
            </p:cNvPr>
            <p:cNvCxnSpPr/>
            <p:nvPr/>
          </p:nvCxnSpPr>
          <p:spPr bwMode="auto">
            <a:xfrm>
              <a:off x="5938012" y="5408676"/>
              <a:ext cx="25717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2" name="Connecteur droit 41">
              <a:extLst>
                <a:ext uri="{FF2B5EF4-FFF2-40B4-BE49-F238E27FC236}">
                  <a16:creationId xmlns:a16="http://schemas.microsoft.com/office/drawing/2014/main" id="{15341C3E-3153-4737-9A23-07BB805E9BB7}"/>
                </a:ext>
              </a:extLst>
            </p:cNvPr>
            <p:cNvCxnSpPr/>
            <p:nvPr/>
          </p:nvCxnSpPr>
          <p:spPr bwMode="auto">
            <a:xfrm>
              <a:off x="5938012" y="3938939"/>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3" name="Connecteur droit 42">
              <a:extLst>
                <a:ext uri="{FF2B5EF4-FFF2-40B4-BE49-F238E27FC236}">
                  <a16:creationId xmlns:a16="http://schemas.microsoft.com/office/drawing/2014/main" id="{904341EC-501C-4EB7-A6CB-8384738F2717}"/>
                </a:ext>
              </a:extLst>
            </p:cNvPr>
            <p:cNvCxnSpPr/>
            <p:nvPr/>
          </p:nvCxnSpPr>
          <p:spPr bwMode="auto">
            <a:xfrm>
              <a:off x="5938012" y="4239508"/>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4" name="Connecteur droit 43">
              <a:extLst>
                <a:ext uri="{FF2B5EF4-FFF2-40B4-BE49-F238E27FC236}">
                  <a16:creationId xmlns:a16="http://schemas.microsoft.com/office/drawing/2014/main" id="{90F6D3E5-AE93-48B0-9DA2-6C004A8ACD31}"/>
                </a:ext>
              </a:extLst>
            </p:cNvPr>
            <p:cNvCxnSpPr/>
            <p:nvPr/>
          </p:nvCxnSpPr>
          <p:spPr bwMode="auto">
            <a:xfrm>
              <a:off x="5938012" y="4817741"/>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5" name="Connecteur droit 44">
              <a:extLst>
                <a:ext uri="{FF2B5EF4-FFF2-40B4-BE49-F238E27FC236}">
                  <a16:creationId xmlns:a16="http://schemas.microsoft.com/office/drawing/2014/main" id="{46966F0E-FD6C-438E-96F0-BC5B0BAE2666}"/>
                </a:ext>
              </a:extLst>
            </p:cNvPr>
            <p:cNvCxnSpPr/>
            <p:nvPr/>
          </p:nvCxnSpPr>
          <p:spPr bwMode="auto">
            <a:xfrm>
              <a:off x="5938012" y="5106958"/>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Connecteur droit 45">
              <a:extLst>
                <a:ext uri="{FF2B5EF4-FFF2-40B4-BE49-F238E27FC236}">
                  <a16:creationId xmlns:a16="http://schemas.microsoft.com/office/drawing/2014/main" id="{BEBB8023-A823-4148-82FE-E94FA4E158DE}"/>
                </a:ext>
              </a:extLst>
            </p:cNvPr>
            <p:cNvCxnSpPr>
              <a:cxnSpLocks/>
            </p:cNvCxnSpPr>
            <p:nvPr/>
          </p:nvCxnSpPr>
          <p:spPr bwMode="auto">
            <a:xfrm>
              <a:off x="6097019" y="4527576"/>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47" name="Connecteur droit 46">
              <a:extLst>
                <a:ext uri="{FF2B5EF4-FFF2-40B4-BE49-F238E27FC236}">
                  <a16:creationId xmlns:a16="http://schemas.microsoft.com/office/drawing/2014/main" id="{27DAD0D7-9E22-4EC1-9657-07438FF01D43}"/>
                </a:ext>
              </a:extLst>
            </p:cNvPr>
            <p:cNvCxnSpPr>
              <a:cxnSpLocks/>
            </p:cNvCxnSpPr>
            <p:nvPr/>
          </p:nvCxnSpPr>
          <p:spPr bwMode="auto">
            <a:xfrm>
              <a:off x="6728587" y="4794331"/>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48" name="Ellipse 47">
              <a:extLst>
                <a:ext uri="{FF2B5EF4-FFF2-40B4-BE49-F238E27FC236}">
                  <a16:creationId xmlns:a16="http://schemas.microsoft.com/office/drawing/2014/main" id="{DC9D4E90-476E-4A0A-B708-7B4D0D0CA310}"/>
                </a:ext>
              </a:extLst>
            </p:cNvPr>
            <p:cNvSpPr/>
            <p:nvPr/>
          </p:nvSpPr>
          <p:spPr bwMode="auto">
            <a:xfrm>
              <a:off x="7452352" y="4755505"/>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9" name="Ellipse 48">
              <a:extLst>
                <a:ext uri="{FF2B5EF4-FFF2-40B4-BE49-F238E27FC236}">
                  <a16:creationId xmlns:a16="http://schemas.microsoft.com/office/drawing/2014/main" id="{EEBBF60C-C231-4574-90E7-08DFAFD0D12C}"/>
                </a:ext>
              </a:extLst>
            </p:cNvPr>
            <p:cNvSpPr/>
            <p:nvPr/>
          </p:nvSpPr>
          <p:spPr bwMode="auto">
            <a:xfrm>
              <a:off x="7646158" y="472167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Ellipse 49">
              <a:extLst>
                <a:ext uri="{FF2B5EF4-FFF2-40B4-BE49-F238E27FC236}">
                  <a16:creationId xmlns:a16="http://schemas.microsoft.com/office/drawing/2014/main" id="{BF1CC2B2-83CF-459E-972D-B0C7DF3BA408}"/>
                </a:ext>
              </a:extLst>
            </p:cNvPr>
            <p:cNvSpPr/>
            <p:nvPr/>
          </p:nvSpPr>
          <p:spPr bwMode="auto">
            <a:xfrm>
              <a:off x="7540884" y="4755505"/>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 name="Ellipse 50">
              <a:extLst>
                <a:ext uri="{FF2B5EF4-FFF2-40B4-BE49-F238E27FC236}">
                  <a16:creationId xmlns:a16="http://schemas.microsoft.com/office/drawing/2014/main" id="{A722BFAF-BCAA-451E-88B1-C1FB9B587D1D}"/>
                </a:ext>
              </a:extLst>
            </p:cNvPr>
            <p:cNvSpPr/>
            <p:nvPr/>
          </p:nvSpPr>
          <p:spPr bwMode="auto">
            <a:xfrm>
              <a:off x="7544693" y="465971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Ellipse 51">
              <a:extLst>
                <a:ext uri="{FF2B5EF4-FFF2-40B4-BE49-F238E27FC236}">
                  <a16:creationId xmlns:a16="http://schemas.microsoft.com/office/drawing/2014/main" id="{B8DBFB3E-B161-4BF0-B850-8E174A094D89}"/>
                </a:ext>
              </a:extLst>
            </p:cNvPr>
            <p:cNvSpPr/>
            <p:nvPr/>
          </p:nvSpPr>
          <p:spPr bwMode="auto">
            <a:xfrm>
              <a:off x="6922520" y="448082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Ellipse 52">
              <a:extLst>
                <a:ext uri="{FF2B5EF4-FFF2-40B4-BE49-F238E27FC236}">
                  <a16:creationId xmlns:a16="http://schemas.microsoft.com/office/drawing/2014/main" id="{36511843-43F7-4778-8079-818B0279CEA7}"/>
                </a:ext>
              </a:extLst>
            </p:cNvPr>
            <p:cNvSpPr/>
            <p:nvPr/>
          </p:nvSpPr>
          <p:spPr bwMode="auto">
            <a:xfrm>
              <a:off x="6922782" y="432680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Ellipse 53">
              <a:extLst>
                <a:ext uri="{FF2B5EF4-FFF2-40B4-BE49-F238E27FC236}">
                  <a16:creationId xmlns:a16="http://schemas.microsoft.com/office/drawing/2014/main" id="{00CF5501-3D2F-4E57-B6DA-486DF417219D}"/>
                </a:ext>
              </a:extLst>
            </p:cNvPr>
            <p:cNvSpPr/>
            <p:nvPr/>
          </p:nvSpPr>
          <p:spPr bwMode="auto">
            <a:xfrm>
              <a:off x="6976364" y="457073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Ellipse 54">
              <a:extLst>
                <a:ext uri="{FF2B5EF4-FFF2-40B4-BE49-F238E27FC236}">
                  <a16:creationId xmlns:a16="http://schemas.microsoft.com/office/drawing/2014/main" id="{AB7E98A4-A81F-4A10-AA56-CB5F46DC46D6}"/>
                </a:ext>
              </a:extLst>
            </p:cNvPr>
            <p:cNvSpPr/>
            <p:nvPr/>
          </p:nvSpPr>
          <p:spPr bwMode="auto">
            <a:xfrm>
              <a:off x="6865894" y="463421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Ellipse 55">
              <a:extLst>
                <a:ext uri="{FF2B5EF4-FFF2-40B4-BE49-F238E27FC236}">
                  <a16:creationId xmlns:a16="http://schemas.microsoft.com/office/drawing/2014/main" id="{5FDEF60A-5998-4B12-88CF-DE6AA0766040}"/>
                </a:ext>
              </a:extLst>
            </p:cNvPr>
            <p:cNvSpPr/>
            <p:nvPr/>
          </p:nvSpPr>
          <p:spPr bwMode="auto">
            <a:xfrm>
              <a:off x="6334086" y="408294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Ellipse 56">
              <a:extLst>
                <a:ext uri="{FF2B5EF4-FFF2-40B4-BE49-F238E27FC236}">
                  <a16:creationId xmlns:a16="http://schemas.microsoft.com/office/drawing/2014/main" id="{8717A001-9AC5-4301-9352-AE46E38C59D6}"/>
                </a:ext>
              </a:extLst>
            </p:cNvPr>
            <p:cNvSpPr/>
            <p:nvPr/>
          </p:nvSpPr>
          <p:spPr bwMode="auto">
            <a:xfrm>
              <a:off x="6241996" y="457073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Ellipse 57">
              <a:extLst>
                <a:ext uri="{FF2B5EF4-FFF2-40B4-BE49-F238E27FC236}">
                  <a16:creationId xmlns:a16="http://schemas.microsoft.com/office/drawing/2014/main" id="{738DE468-47ED-43DF-997F-185853AF742B}"/>
                </a:ext>
              </a:extLst>
            </p:cNvPr>
            <p:cNvSpPr/>
            <p:nvPr/>
          </p:nvSpPr>
          <p:spPr bwMode="auto">
            <a:xfrm>
              <a:off x="6342567" y="445466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9" name="Ellipse 58">
              <a:extLst>
                <a:ext uri="{FF2B5EF4-FFF2-40B4-BE49-F238E27FC236}">
                  <a16:creationId xmlns:a16="http://schemas.microsoft.com/office/drawing/2014/main" id="{539FDAB8-DCE6-461D-8B8C-56749E9B1D47}"/>
                </a:ext>
              </a:extLst>
            </p:cNvPr>
            <p:cNvSpPr/>
            <p:nvPr/>
          </p:nvSpPr>
          <p:spPr bwMode="auto">
            <a:xfrm>
              <a:off x="6177653" y="4493101"/>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Ellipse 59">
              <a:extLst>
                <a:ext uri="{FF2B5EF4-FFF2-40B4-BE49-F238E27FC236}">
                  <a16:creationId xmlns:a16="http://schemas.microsoft.com/office/drawing/2014/main" id="{0F853CFD-0D20-4F14-9BC1-1AFB1A52F266}"/>
                </a:ext>
              </a:extLst>
            </p:cNvPr>
            <p:cNvSpPr/>
            <p:nvPr/>
          </p:nvSpPr>
          <p:spPr bwMode="auto">
            <a:xfrm>
              <a:off x="6341364" y="4288843"/>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Ellipse 60">
              <a:extLst>
                <a:ext uri="{FF2B5EF4-FFF2-40B4-BE49-F238E27FC236}">
                  <a16:creationId xmlns:a16="http://schemas.microsoft.com/office/drawing/2014/main" id="{8705D274-3C92-4521-AEFC-19DA98ED4D26}"/>
                </a:ext>
              </a:extLst>
            </p:cNvPr>
            <p:cNvSpPr/>
            <p:nvPr/>
          </p:nvSpPr>
          <p:spPr bwMode="auto">
            <a:xfrm>
              <a:off x="6228241" y="412293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Ellipse 61">
              <a:extLst>
                <a:ext uri="{FF2B5EF4-FFF2-40B4-BE49-F238E27FC236}">
                  <a16:creationId xmlns:a16="http://schemas.microsoft.com/office/drawing/2014/main" id="{BD25B365-837A-4EEF-B630-A3D430BF53DA}"/>
                </a:ext>
              </a:extLst>
            </p:cNvPr>
            <p:cNvSpPr/>
            <p:nvPr/>
          </p:nvSpPr>
          <p:spPr bwMode="auto">
            <a:xfrm>
              <a:off x="6225968" y="4225917"/>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3" name="Ellipse 62">
              <a:extLst>
                <a:ext uri="{FF2B5EF4-FFF2-40B4-BE49-F238E27FC236}">
                  <a16:creationId xmlns:a16="http://schemas.microsoft.com/office/drawing/2014/main" id="{746E3968-4119-4130-82DD-7EBA675EE4E2}"/>
                </a:ext>
              </a:extLst>
            </p:cNvPr>
            <p:cNvSpPr/>
            <p:nvPr/>
          </p:nvSpPr>
          <p:spPr bwMode="auto">
            <a:xfrm>
              <a:off x="6861050" y="4989763"/>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4" name="Ellipse 63">
              <a:extLst>
                <a:ext uri="{FF2B5EF4-FFF2-40B4-BE49-F238E27FC236}">
                  <a16:creationId xmlns:a16="http://schemas.microsoft.com/office/drawing/2014/main" id="{2CB6955C-1966-455C-B129-EFA80712405D}"/>
                </a:ext>
              </a:extLst>
            </p:cNvPr>
            <p:cNvSpPr/>
            <p:nvPr/>
          </p:nvSpPr>
          <p:spPr bwMode="auto">
            <a:xfrm>
              <a:off x="6871061" y="474207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5" name="Ellipse 64">
              <a:extLst>
                <a:ext uri="{FF2B5EF4-FFF2-40B4-BE49-F238E27FC236}">
                  <a16:creationId xmlns:a16="http://schemas.microsoft.com/office/drawing/2014/main" id="{05BA7B3B-77D2-4FB2-9252-B6CA6FBD6936}"/>
                </a:ext>
              </a:extLst>
            </p:cNvPr>
            <p:cNvSpPr/>
            <p:nvPr/>
          </p:nvSpPr>
          <p:spPr bwMode="auto">
            <a:xfrm>
              <a:off x="6972676" y="4760291"/>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6" name="Ellipse 65">
              <a:extLst>
                <a:ext uri="{FF2B5EF4-FFF2-40B4-BE49-F238E27FC236}">
                  <a16:creationId xmlns:a16="http://schemas.microsoft.com/office/drawing/2014/main" id="{54EB1AAB-0B3D-4FEB-B488-953CC4699786}"/>
                </a:ext>
              </a:extLst>
            </p:cNvPr>
            <p:cNvSpPr/>
            <p:nvPr/>
          </p:nvSpPr>
          <p:spPr bwMode="auto">
            <a:xfrm>
              <a:off x="6923120" y="4872855"/>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7" name="Ellipse 66">
              <a:extLst>
                <a:ext uri="{FF2B5EF4-FFF2-40B4-BE49-F238E27FC236}">
                  <a16:creationId xmlns:a16="http://schemas.microsoft.com/office/drawing/2014/main" id="{C9CA02DF-F939-4F98-B062-E3C7A5981E3E}"/>
                </a:ext>
              </a:extLst>
            </p:cNvPr>
            <p:cNvSpPr/>
            <p:nvPr/>
          </p:nvSpPr>
          <p:spPr bwMode="auto">
            <a:xfrm>
              <a:off x="6390974" y="466479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8" name="Ellipse 67">
              <a:extLst>
                <a:ext uri="{FF2B5EF4-FFF2-40B4-BE49-F238E27FC236}">
                  <a16:creationId xmlns:a16="http://schemas.microsoft.com/office/drawing/2014/main" id="{E0B795AE-B4ED-4C30-86FE-EBF29E9E1D2E}"/>
                </a:ext>
              </a:extLst>
            </p:cNvPr>
            <p:cNvSpPr/>
            <p:nvPr/>
          </p:nvSpPr>
          <p:spPr bwMode="auto">
            <a:xfrm>
              <a:off x="6336919" y="459414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Ellipse 68">
              <a:extLst>
                <a:ext uri="{FF2B5EF4-FFF2-40B4-BE49-F238E27FC236}">
                  <a16:creationId xmlns:a16="http://schemas.microsoft.com/office/drawing/2014/main" id="{B1091D19-5740-461B-A537-ED33A4AA192B}"/>
                </a:ext>
              </a:extLst>
            </p:cNvPr>
            <p:cNvSpPr/>
            <p:nvPr/>
          </p:nvSpPr>
          <p:spPr bwMode="auto">
            <a:xfrm>
              <a:off x="6285700" y="4704089"/>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Ellipse 69">
              <a:extLst>
                <a:ext uri="{FF2B5EF4-FFF2-40B4-BE49-F238E27FC236}">
                  <a16:creationId xmlns:a16="http://schemas.microsoft.com/office/drawing/2014/main" id="{2336E279-548D-4184-B7A0-45F46813B6CE}"/>
                </a:ext>
              </a:extLst>
            </p:cNvPr>
            <p:cNvSpPr/>
            <p:nvPr/>
          </p:nvSpPr>
          <p:spPr bwMode="auto">
            <a:xfrm>
              <a:off x="6177715" y="4660665"/>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Ellipse 70">
              <a:extLst>
                <a:ext uri="{FF2B5EF4-FFF2-40B4-BE49-F238E27FC236}">
                  <a16:creationId xmlns:a16="http://schemas.microsoft.com/office/drawing/2014/main" id="{4414A22E-647C-40BB-A1E7-C9A43AD087BD}"/>
                </a:ext>
              </a:extLst>
            </p:cNvPr>
            <p:cNvSpPr/>
            <p:nvPr/>
          </p:nvSpPr>
          <p:spPr bwMode="auto">
            <a:xfrm>
              <a:off x="6970467" y="505007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Ellipse 71">
              <a:extLst>
                <a:ext uri="{FF2B5EF4-FFF2-40B4-BE49-F238E27FC236}">
                  <a16:creationId xmlns:a16="http://schemas.microsoft.com/office/drawing/2014/main" id="{FEFD76E0-5294-4E9D-9DB8-2F679748A4BC}"/>
                </a:ext>
              </a:extLst>
            </p:cNvPr>
            <p:cNvSpPr/>
            <p:nvPr/>
          </p:nvSpPr>
          <p:spPr bwMode="auto">
            <a:xfrm>
              <a:off x="6961913" y="5257955"/>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Ellipse 72">
              <a:extLst>
                <a:ext uri="{FF2B5EF4-FFF2-40B4-BE49-F238E27FC236}">
                  <a16:creationId xmlns:a16="http://schemas.microsoft.com/office/drawing/2014/main" id="{ED92C03F-EDD1-4CD8-B4E2-E8F8AC87916B}"/>
                </a:ext>
              </a:extLst>
            </p:cNvPr>
            <p:cNvSpPr/>
            <p:nvPr/>
          </p:nvSpPr>
          <p:spPr bwMode="auto">
            <a:xfrm>
              <a:off x="6864501" y="5285327"/>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Ellipse 73">
              <a:extLst>
                <a:ext uri="{FF2B5EF4-FFF2-40B4-BE49-F238E27FC236}">
                  <a16:creationId xmlns:a16="http://schemas.microsoft.com/office/drawing/2014/main" id="{52A24ED3-F245-4ACB-9EDA-684A654143D8}"/>
                </a:ext>
              </a:extLst>
            </p:cNvPr>
            <p:cNvSpPr/>
            <p:nvPr/>
          </p:nvSpPr>
          <p:spPr bwMode="auto">
            <a:xfrm>
              <a:off x="8161287" y="470978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5" name="Ellipse 74">
              <a:extLst>
                <a:ext uri="{FF2B5EF4-FFF2-40B4-BE49-F238E27FC236}">
                  <a16:creationId xmlns:a16="http://schemas.microsoft.com/office/drawing/2014/main" id="{6014730E-9684-45EB-A689-64E2D7E3D715}"/>
                </a:ext>
              </a:extLst>
            </p:cNvPr>
            <p:cNvSpPr/>
            <p:nvPr/>
          </p:nvSpPr>
          <p:spPr bwMode="auto">
            <a:xfrm>
              <a:off x="8209191" y="488942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Ellipse 75">
              <a:extLst>
                <a:ext uri="{FF2B5EF4-FFF2-40B4-BE49-F238E27FC236}">
                  <a16:creationId xmlns:a16="http://schemas.microsoft.com/office/drawing/2014/main" id="{80C3865F-7650-491B-9C73-9AFC1A199514}"/>
                </a:ext>
              </a:extLst>
            </p:cNvPr>
            <p:cNvSpPr/>
            <p:nvPr/>
          </p:nvSpPr>
          <p:spPr bwMode="auto">
            <a:xfrm>
              <a:off x="8104747" y="4860984"/>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7" name="Ellipse 76">
              <a:extLst>
                <a:ext uri="{FF2B5EF4-FFF2-40B4-BE49-F238E27FC236}">
                  <a16:creationId xmlns:a16="http://schemas.microsoft.com/office/drawing/2014/main" id="{C303117C-0B7D-497E-BC76-9759B7CBB9CE}"/>
                </a:ext>
              </a:extLst>
            </p:cNvPr>
            <p:cNvSpPr/>
            <p:nvPr/>
          </p:nvSpPr>
          <p:spPr bwMode="auto">
            <a:xfrm>
              <a:off x="8285681" y="5280131"/>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Ellipse 77">
              <a:extLst>
                <a:ext uri="{FF2B5EF4-FFF2-40B4-BE49-F238E27FC236}">
                  <a16:creationId xmlns:a16="http://schemas.microsoft.com/office/drawing/2014/main" id="{BA10655A-B028-4EE6-A943-9E86356EDCC3}"/>
                </a:ext>
              </a:extLst>
            </p:cNvPr>
            <p:cNvSpPr/>
            <p:nvPr/>
          </p:nvSpPr>
          <p:spPr bwMode="auto">
            <a:xfrm>
              <a:off x="8205390" y="524942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Ellipse 78">
              <a:extLst>
                <a:ext uri="{FF2B5EF4-FFF2-40B4-BE49-F238E27FC236}">
                  <a16:creationId xmlns:a16="http://schemas.microsoft.com/office/drawing/2014/main" id="{72302CA5-E308-4902-9E7B-C2D362D3C008}"/>
                </a:ext>
              </a:extLst>
            </p:cNvPr>
            <p:cNvSpPr/>
            <p:nvPr/>
          </p:nvSpPr>
          <p:spPr bwMode="auto">
            <a:xfrm>
              <a:off x="8169212" y="5308356"/>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Ellipse 79">
              <a:extLst>
                <a:ext uri="{FF2B5EF4-FFF2-40B4-BE49-F238E27FC236}">
                  <a16:creationId xmlns:a16="http://schemas.microsoft.com/office/drawing/2014/main" id="{1E91E057-0E73-4B29-978C-3B718C04E469}"/>
                </a:ext>
              </a:extLst>
            </p:cNvPr>
            <p:cNvSpPr/>
            <p:nvPr/>
          </p:nvSpPr>
          <p:spPr bwMode="auto">
            <a:xfrm>
              <a:off x="8228793" y="5314843"/>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1" name="Ellipse 80">
              <a:extLst>
                <a:ext uri="{FF2B5EF4-FFF2-40B4-BE49-F238E27FC236}">
                  <a16:creationId xmlns:a16="http://schemas.microsoft.com/office/drawing/2014/main" id="{6FE0D765-B190-4EFB-A11C-A00FC1F768F6}"/>
                </a:ext>
              </a:extLst>
            </p:cNvPr>
            <p:cNvSpPr/>
            <p:nvPr/>
          </p:nvSpPr>
          <p:spPr bwMode="auto">
            <a:xfrm>
              <a:off x="8099967" y="525599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2" name="Ellipse 81">
              <a:extLst>
                <a:ext uri="{FF2B5EF4-FFF2-40B4-BE49-F238E27FC236}">
                  <a16:creationId xmlns:a16="http://schemas.microsoft.com/office/drawing/2014/main" id="{598CBF2F-5C98-4A60-8770-8B4C9009591B}"/>
                </a:ext>
              </a:extLst>
            </p:cNvPr>
            <p:cNvSpPr/>
            <p:nvPr/>
          </p:nvSpPr>
          <p:spPr bwMode="auto">
            <a:xfrm>
              <a:off x="8112324" y="5308340"/>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3" name="ZoneTexte 82">
              <a:extLst>
                <a:ext uri="{FF2B5EF4-FFF2-40B4-BE49-F238E27FC236}">
                  <a16:creationId xmlns:a16="http://schemas.microsoft.com/office/drawing/2014/main" id="{650DFEDB-735E-483B-91FF-1DE5F0B12C71}"/>
                </a:ext>
              </a:extLst>
            </p:cNvPr>
            <p:cNvSpPr txBox="1"/>
            <p:nvPr/>
          </p:nvSpPr>
          <p:spPr>
            <a:xfrm>
              <a:off x="6282856" y="3227356"/>
              <a:ext cx="999928" cy="276999"/>
            </a:xfrm>
            <a:prstGeom prst="rect">
              <a:avLst/>
            </a:prstGeom>
            <a:noFill/>
          </p:spPr>
          <p:txBody>
            <a:bodyPr wrap="square" rtlCol="0">
              <a:spAutoFit/>
            </a:bodyPr>
            <a:lstStyle/>
            <a:p>
              <a:r>
                <a:rPr lang="fr-FR" sz="1200" dirty="0"/>
                <a:t>p &lt; 0,0001</a:t>
              </a:r>
            </a:p>
          </p:txBody>
        </p:sp>
        <p:sp>
          <p:nvSpPr>
            <p:cNvPr id="84" name="ZoneTexte 83">
              <a:extLst>
                <a:ext uri="{FF2B5EF4-FFF2-40B4-BE49-F238E27FC236}">
                  <a16:creationId xmlns:a16="http://schemas.microsoft.com/office/drawing/2014/main" id="{A15A1151-BB81-46B5-B112-DECDCF96E013}"/>
                </a:ext>
              </a:extLst>
            </p:cNvPr>
            <p:cNvSpPr txBox="1"/>
            <p:nvPr/>
          </p:nvSpPr>
          <p:spPr>
            <a:xfrm>
              <a:off x="6260151" y="3491772"/>
              <a:ext cx="936458" cy="276999"/>
            </a:xfrm>
            <a:prstGeom prst="rect">
              <a:avLst/>
            </a:prstGeom>
            <a:noFill/>
          </p:spPr>
          <p:txBody>
            <a:bodyPr wrap="square" rtlCol="0">
              <a:spAutoFit/>
            </a:bodyPr>
            <a:lstStyle/>
            <a:p>
              <a:r>
                <a:rPr lang="fr-FR" sz="1200" dirty="0"/>
                <a:t>p &lt; 0,0001</a:t>
              </a:r>
            </a:p>
          </p:txBody>
        </p:sp>
        <p:sp>
          <p:nvSpPr>
            <p:cNvPr id="85" name="ZoneTexte 84">
              <a:extLst>
                <a:ext uri="{FF2B5EF4-FFF2-40B4-BE49-F238E27FC236}">
                  <a16:creationId xmlns:a16="http://schemas.microsoft.com/office/drawing/2014/main" id="{AFDD01C3-2C73-47D9-A476-0F0904A7542E}"/>
                </a:ext>
              </a:extLst>
            </p:cNvPr>
            <p:cNvSpPr txBox="1"/>
            <p:nvPr/>
          </p:nvSpPr>
          <p:spPr>
            <a:xfrm>
              <a:off x="6275934" y="3714102"/>
              <a:ext cx="835825" cy="276999"/>
            </a:xfrm>
            <a:prstGeom prst="rect">
              <a:avLst/>
            </a:prstGeom>
            <a:noFill/>
          </p:spPr>
          <p:txBody>
            <a:bodyPr wrap="square" rtlCol="0">
              <a:spAutoFit/>
            </a:bodyPr>
            <a:lstStyle/>
            <a:p>
              <a:r>
                <a:rPr lang="fr-FR" sz="1200" dirty="0"/>
                <a:t>p = 0,002</a:t>
              </a:r>
            </a:p>
          </p:txBody>
        </p:sp>
        <p:cxnSp>
          <p:nvCxnSpPr>
            <p:cNvPr id="86" name="Connecteur droit 85">
              <a:extLst>
                <a:ext uri="{FF2B5EF4-FFF2-40B4-BE49-F238E27FC236}">
                  <a16:creationId xmlns:a16="http://schemas.microsoft.com/office/drawing/2014/main" id="{9CCAD07B-7CC9-448A-9BF5-499185CB158B}"/>
                </a:ext>
              </a:extLst>
            </p:cNvPr>
            <p:cNvCxnSpPr>
              <a:cxnSpLocks/>
            </p:cNvCxnSpPr>
            <p:nvPr/>
          </p:nvCxnSpPr>
          <p:spPr bwMode="auto">
            <a:xfrm>
              <a:off x="6290564" y="3462167"/>
              <a:ext cx="1760724"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87" name="Connecteur droit 86">
              <a:extLst>
                <a:ext uri="{FF2B5EF4-FFF2-40B4-BE49-F238E27FC236}">
                  <a16:creationId xmlns:a16="http://schemas.microsoft.com/office/drawing/2014/main" id="{6D42F53D-4FDC-43FC-8358-771D9FAAE449}"/>
                </a:ext>
              </a:extLst>
            </p:cNvPr>
            <p:cNvCxnSpPr>
              <a:cxnSpLocks/>
            </p:cNvCxnSpPr>
            <p:nvPr/>
          </p:nvCxnSpPr>
          <p:spPr bwMode="auto">
            <a:xfrm>
              <a:off x="6312919" y="3727369"/>
              <a:ext cx="1167877"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88" name="Connecteur droit 87">
              <a:extLst>
                <a:ext uri="{FF2B5EF4-FFF2-40B4-BE49-F238E27FC236}">
                  <a16:creationId xmlns:a16="http://schemas.microsoft.com/office/drawing/2014/main" id="{A1CFB80B-E818-4437-B44A-247F532AC5B4}"/>
                </a:ext>
              </a:extLst>
            </p:cNvPr>
            <p:cNvCxnSpPr>
              <a:cxnSpLocks/>
            </p:cNvCxnSpPr>
            <p:nvPr/>
          </p:nvCxnSpPr>
          <p:spPr bwMode="auto">
            <a:xfrm>
              <a:off x="6328138" y="3958642"/>
              <a:ext cx="579855"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89" name="Connecteur droit 88">
              <a:extLst>
                <a:ext uri="{FF2B5EF4-FFF2-40B4-BE49-F238E27FC236}">
                  <a16:creationId xmlns:a16="http://schemas.microsoft.com/office/drawing/2014/main" id="{44273075-1DF3-436A-948A-CF436AC7867B}"/>
                </a:ext>
              </a:extLst>
            </p:cNvPr>
            <p:cNvCxnSpPr>
              <a:cxnSpLocks/>
            </p:cNvCxnSpPr>
            <p:nvPr/>
          </p:nvCxnSpPr>
          <p:spPr bwMode="auto">
            <a:xfrm rot="5400000">
              <a:off x="6280912" y="5434076"/>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0" name="Connecteur droit 89">
              <a:extLst>
                <a:ext uri="{FF2B5EF4-FFF2-40B4-BE49-F238E27FC236}">
                  <a16:creationId xmlns:a16="http://schemas.microsoft.com/office/drawing/2014/main" id="{EFFC0B5C-645E-49FC-99E2-32EDC6C7BAAC}"/>
                </a:ext>
              </a:extLst>
            </p:cNvPr>
            <p:cNvCxnSpPr>
              <a:cxnSpLocks/>
            </p:cNvCxnSpPr>
            <p:nvPr/>
          </p:nvCxnSpPr>
          <p:spPr bwMode="auto">
            <a:xfrm rot="5400000">
              <a:off x="6922262" y="5434076"/>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1" name="Connecteur droit 90">
              <a:extLst>
                <a:ext uri="{FF2B5EF4-FFF2-40B4-BE49-F238E27FC236}">
                  <a16:creationId xmlns:a16="http://schemas.microsoft.com/office/drawing/2014/main" id="{6F7F20C2-79F6-46CE-A369-9D44E0E84321}"/>
                </a:ext>
              </a:extLst>
            </p:cNvPr>
            <p:cNvCxnSpPr>
              <a:cxnSpLocks/>
            </p:cNvCxnSpPr>
            <p:nvPr/>
          </p:nvCxnSpPr>
          <p:spPr bwMode="auto">
            <a:xfrm rot="5400000">
              <a:off x="7550912" y="5434076"/>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2" name="Connecteur droit 91">
              <a:extLst>
                <a:ext uri="{FF2B5EF4-FFF2-40B4-BE49-F238E27FC236}">
                  <a16:creationId xmlns:a16="http://schemas.microsoft.com/office/drawing/2014/main" id="{D963D31A-94A4-420D-9F60-A7D3BE86A07F}"/>
                </a:ext>
              </a:extLst>
            </p:cNvPr>
            <p:cNvCxnSpPr>
              <a:cxnSpLocks/>
            </p:cNvCxnSpPr>
            <p:nvPr/>
          </p:nvCxnSpPr>
          <p:spPr bwMode="auto">
            <a:xfrm rot="5400000">
              <a:off x="8185912" y="5434076"/>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93" name="ZoneTexte 92">
              <a:extLst>
                <a:ext uri="{FF2B5EF4-FFF2-40B4-BE49-F238E27FC236}">
                  <a16:creationId xmlns:a16="http://schemas.microsoft.com/office/drawing/2014/main" id="{84F3CF30-DADD-49ED-BF19-1A921620D262}"/>
                </a:ext>
              </a:extLst>
            </p:cNvPr>
            <p:cNvSpPr txBox="1"/>
            <p:nvPr/>
          </p:nvSpPr>
          <p:spPr>
            <a:xfrm>
              <a:off x="5740732" y="3795376"/>
              <a:ext cx="269626" cy="276999"/>
            </a:xfrm>
            <a:prstGeom prst="rect">
              <a:avLst/>
            </a:prstGeom>
            <a:noFill/>
          </p:spPr>
          <p:txBody>
            <a:bodyPr wrap="none" rtlCol="0">
              <a:spAutoFit/>
            </a:bodyPr>
            <a:lstStyle/>
            <a:p>
              <a:pPr algn="r"/>
              <a:r>
                <a:rPr lang="fr-FR" sz="1200"/>
                <a:t>7</a:t>
              </a:r>
            </a:p>
          </p:txBody>
        </p:sp>
        <p:sp>
          <p:nvSpPr>
            <p:cNvPr id="94" name="ZoneTexte 93">
              <a:extLst>
                <a:ext uri="{FF2B5EF4-FFF2-40B4-BE49-F238E27FC236}">
                  <a16:creationId xmlns:a16="http://schemas.microsoft.com/office/drawing/2014/main" id="{CE76F447-928A-4888-9A92-3CEA8E06D16B}"/>
                </a:ext>
              </a:extLst>
            </p:cNvPr>
            <p:cNvSpPr txBox="1"/>
            <p:nvPr/>
          </p:nvSpPr>
          <p:spPr>
            <a:xfrm>
              <a:off x="5743974" y="4383046"/>
              <a:ext cx="269626" cy="276999"/>
            </a:xfrm>
            <a:prstGeom prst="rect">
              <a:avLst/>
            </a:prstGeom>
            <a:noFill/>
          </p:spPr>
          <p:txBody>
            <a:bodyPr wrap="none" rtlCol="0">
              <a:spAutoFit/>
            </a:bodyPr>
            <a:lstStyle/>
            <a:p>
              <a:pPr algn="r"/>
              <a:r>
                <a:rPr lang="fr-FR" sz="1200"/>
                <a:t>5</a:t>
              </a:r>
            </a:p>
          </p:txBody>
        </p:sp>
        <p:sp>
          <p:nvSpPr>
            <p:cNvPr id="95" name="ZoneTexte 94">
              <a:extLst>
                <a:ext uri="{FF2B5EF4-FFF2-40B4-BE49-F238E27FC236}">
                  <a16:creationId xmlns:a16="http://schemas.microsoft.com/office/drawing/2014/main" id="{9BDFB01A-5FAF-4289-922B-D2EDD6C9C690}"/>
                </a:ext>
              </a:extLst>
            </p:cNvPr>
            <p:cNvSpPr txBox="1"/>
            <p:nvPr/>
          </p:nvSpPr>
          <p:spPr>
            <a:xfrm>
              <a:off x="5743974" y="4680057"/>
              <a:ext cx="269626" cy="276999"/>
            </a:xfrm>
            <a:prstGeom prst="rect">
              <a:avLst/>
            </a:prstGeom>
            <a:noFill/>
          </p:spPr>
          <p:txBody>
            <a:bodyPr wrap="none" rtlCol="0">
              <a:spAutoFit/>
            </a:bodyPr>
            <a:lstStyle/>
            <a:p>
              <a:pPr algn="r"/>
              <a:r>
                <a:rPr lang="fr-FR" sz="1200"/>
                <a:t>4</a:t>
              </a:r>
            </a:p>
          </p:txBody>
        </p:sp>
        <p:sp>
          <p:nvSpPr>
            <p:cNvPr id="96" name="ZoneTexte 95">
              <a:extLst>
                <a:ext uri="{FF2B5EF4-FFF2-40B4-BE49-F238E27FC236}">
                  <a16:creationId xmlns:a16="http://schemas.microsoft.com/office/drawing/2014/main" id="{377091A7-D013-424D-9396-FC945DE04CFA}"/>
                </a:ext>
              </a:extLst>
            </p:cNvPr>
            <p:cNvSpPr txBox="1"/>
            <p:nvPr/>
          </p:nvSpPr>
          <p:spPr>
            <a:xfrm>
              <a:off x="5743974" y="4959380"/>
              <a:ext cx="269626" cy="276999"/>
            </a:xfrm>
            <a:prstGeom prst="rect">
              <a:avLst/>
            </a:prstGeom>
            <a:noFill/>
          </p:spPr>
          <p:txBody>
            <a:bodyPr wrap="none" rtlCol="0">
              <a:spAutoFit/>
            </a:bodyPr>
            <a:lstStyle/>
            <a:p>
              <a:pPr algn="r"/>
              <a:r>
                <a:rPr lang="fr-FR" sz="1200"/>
                <a:t>3</a:t>
              </a:r>
            </a:p>
          </p:txBody>
        </p:sp>
        <p:sp>
          <p:nvSpPr>
            <p:cNvPr id="97" name="ZoneTexte 96">
              <a:extLst>
                <a:ext uri="{FF2B5EF4-FFF2-40B4-BE49-F238E27FC236}">
                  <a16:creationId xmlns:a16="http://schemas.microsoft.com/office/drawing/2014/main" id="{6F55F9F7-53E6-4407-AA72-8CF2AE8A0B0D}"/>
                </a:ext>
              </a:extLst>
            </p:cNvPr>
            <p:cNvSpPr txBox="1"/>
            <p:nvPr/>
          </p:nvSpPr>
          <p:spPr>
            <a:xfrm>
              <a:off x="5743974" y="5253980"/>
              <a:ext cx="269626" cy="276999"/>
            </a:xfrm>
            <a:prstGeom prst="rect">
              <a:avLst/>
            </a:prstGeom>
            <a:noFill/>
          </p:spPr>
          <p:txBody>
            <a:bodyPr wrap="none" rtlCol="0">
              <a:spAutoFit/>
            </a:bodyPr>
            <a:lstStyle/>
            <a:p>
              <a:pPr algn="r"/>
              <a:r>
                <a:rPr lang="fr-FR" sz="1200"/>
                <a:t>2</a:t>
              </a:r>
            </a:p>
          </p:txBody>
        </p:sp>
        <p:sp>
          <p:nvSpPr>
            <p:cNvPr id="98" name="ZoneTexte 97">
              <a:extLst>
                <a:ext uri="{FF2B5EF4-FFF2-40B4-BE49-F238E27FC236}">
                  <a16:creationId xmlns:a16="http://schemas.microsoft.com/office/drawing/2014/main" id="{B9875CE7-07F6-4655-8503-F1600BBB3205}"/>
                </a:ext>
              </a:extLst>
            </p:cNvPr>
            <p:cNvSpPr txBox="1"/>
            <p:nvPr/>
          </p:nvSpPr>
          <p:spPr>
            <a:xfrm>
              <a:off x="7210802" y="5463317"/>
              <a:ext cx="756938" cy="276999"/>
            </a:xfrm>
            <a:prstGeom prst="rect">
              <a:avLst/>
            </a:prstGeom>
            <a:noFill/>
          </p:spPr>
          <p:txBody>
            <a:bodyPr wrap="none" rtlCol="0">
              <a:spAutoFit/>
            </a:bodyPr>
            <a:lstStyle/>
            <a:p>
              <a:pPr algn="ctr"/>
              <a:r>
                <a:rPr lang="fr-FR" sz="1200" b="1"/>
                <a:t>PGT121</a:t>
              </a:r>
            </a:p>
          </p:txBody>
        </p:sp>
        <p:sp>
          <p:nvSpPr>
            <p:cNvPr id="99" name="ZoneTexte 98">
              <a:extLst>
                <a:ext uri="{FF2B5EF4-FFF2-40B4-BE49-F238E27FC236}">
                  <a16:creationId xmlns:a16="http://schemas.microsoft.com/office/drawing/2014/main" id="{52B502E1-136B-4128-B20B-4080A8F61F0F}"/>
                </a:ext>
              </a:extLst>
            </p:cNvPr>
            <p:cNvSpPr txBox="1"/>
            <p:nvPr/>
          </p:nvSpPr>
          <p:spPr>
            <a:xfrm>
              <a:off x="6540306" y="5463317"/>
              <a:ext cx="798617" cy="276999"/>
            </a:xfrm>
            <a:prstGeom prst="rect">
              <a:avLst/>
            </a:prstGeom>
            <a:noFill/>
          </p:spPr>
          <p:txBody>
            <a:bodyPr wrap="none" rtlCol="0">
              <a:spAutoFit/>
            </a:bodyPr>
            <a:lstStyle/>
            <a:p>
              <a:pPr algn="ctr"/>
              <a:r>
                <a:rPr lang="fr-FR" sz="1200" b="1"/>
                <a:t>GS-9620</a:t>
              </a:r>
            </a:p>
          </p:txBody>
        </p:sp>
        <p:cxnSp>
          <p:nvCxnSpPr>
            <p:cNvPr id="100" name="Connecteur droit 99">
              <a:extLst>
                <a:ext uri="{FF2B5EF4-FFF2-40B4-BE49-F238E27FC236}">
                  <a16:creationId xmlns:a16="http://schemas.microsoft.com/office/drawing/2014/main" id="{1BDC3BE9-1598-4C3E-B0CB-68E72C821C3D}"/>
                </a:ext>
              </a:extLst>
            </p:cNvPr>
            <p:cNvCxnSpPr>
              <a:cxnSpLocks/>
            </p:cNvCxnSpPr>
            <p:nvPr/>
          </p:nvCxnSpPr>
          <p:spPr bwMode="auto">
            <a:xfrm>
              <a:off x="7370892" y="4989763"/>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101" name="ZoneTexte 100">
              <a:extLst>
                <a:ext uri="{FF2B5EF4-FFF2-40B4-BE49-F238E27FC236}">
                  <a16:creationId xmlns:a16="http://schemas.microsoft.com/office/drawing/2014/main" id="{9D077B68-8D29-4865-ABB1-149D86E0D30B}"/>
                </a:ext>
              </a:extLst>
            </p:cNvPr>
            <p:cNvSpPr txBox="1"/>
            <p:nvPr/>
          </p:nvSpPr>
          <p:spPr>
            <a:xfrm>
              <a:off x="5743974" y="4075098"/>
              <a:ext cx="269626" cy="276999"/>
            </a:xfrm>
            <a:prstGeom prst="rect">
              <a:avLst/>
            </a:prstGeom>
            <a:noFill/>
          </p:spPr>
          <p:txBody>
            <a:bodyPr wrap="none" rtlCol="0">
              <a:spAutoFit/>
            </a:bodyPr>
            <a:lstStyle/>
            <a:p>
              <a:pPr algn="r"/>
              <a:r>
                <a:rPr lang="fr-FR" sz="1200"/>
                <a:t>6</a:t>
              </a:r>
            </a:p>
          </p:txBody>
        </p:sp>
        <p:cxnSp>
          <p:nvCxnSpPr>
            <p:cNvPr id="107" name="Connecteur droit 106">
              <a:extLst>
                <a:ext uri="{FF2B5EF4-FFF2-40B4-BE49-F238E27FC236}">
                  <a16:creationId xmlns:a16="http://schemas.microsoft.com/office/drawing/2014/main" id="{67EC58FC-6713-495B-B9E0-792BEFCC7891}"/>
                </a:ext>
              </a:extLst>
            </p:cNvPr>
            <p:cNvCxnSpPr/>
            <p:nvPr/>
          </p:nvCxnSpPr>
          <p:spPr bwMode="auto">
            <a:xfrm>
              <a:off x="5936471" y="4526792"/>
              <a:ext cx="4445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8" name="Ellipse 107">
              <a:extLst>
                <a:ext uri="{FF2B5EF4-FFF2-40B4-BE49-F238E27FC236}">
                  <a16:creationId xmlns:a16="http://schemas.microsoft.com/office/drawing/2014/main" id="{2A85D126-2D0E-4AF0-A4A4-92923D18CD3E}"/>
                </a:ext>
              </a:extLst>
            </p:cNvPr>
            <p:cNvSpPr/>
            <p:nvPr/>
          </p:nvSpPr>
          <p:spPr bwMode="auto">
            <a:xfrm>
              <a:off x="8059613" y="531302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1" name="Ellipse 110">
              <a:extLst>
                <a:ext uri="{FF2B5EF4-FFF2-40B4-BE49-F238E27FC236}">
                  <a16:creationId xmlns:a16="http://schemas.microsoft.com/office/drawing/2014/main" id="{F1AEC962-0CA5-4E65-8369-AAE8D5D7B8BF}"/>
                </a:ext>
              </a:extLst>
            </p:cNvPr>
            <p:cNvSpPr/>
            <p:nvPr/>
          </p:nvSpPr>
          <p:spPr bwMode="auto">
            <a:xfrm>
              <a:off x="8009239" y="5313028"/>
              <a:ext cx="56888" cy="56888"/>
            </a:xfrm>
            <a:prstGeom prst="ellipse">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12" name="Connecteur droit 111">
              <a:extLst>
                <a:ext uri="{FF2B5EF4-FFF2-40B4-BE49-F238E27FC236}">
                  <a16:creationId xmlns:a16="http://schemas.microsoft.com/office/drawing/2014/main" id="{35040082-16F4-4171-8E82-D23CD67149D0}"/>
                </a:ext>
              </a:extLst>
            </p:cNvPr>
            <p:cNvCxnSpPr>
              <a:cxnSpLocks/>
            </p:cNvCxnSpPr>
            <p:nvPr/>
          </p:nvCxnSpPr>
          <p:spPr bwMode="auto">
            <a:xfrm>
              <a:off x="7965774" y="5313028"/>
              <a:ext cx="4318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113" name="ZoneTexte 112">
              <a:extLst>
                <a:ext uri="{FF2B5EF4-FFF2-40B4-BE49-F238E27FC236}">
                  <a16:creationId xmlns:a16="http://schemas.microsoft.com/office/drawing/2014/main" id="{AB089B47-6898-4DD2-B2BF-70C6947DE50E}"/>
                </a:ext>
              </a:extLst>
            </p:cNvPr>
            <p:cNvSpPr txBox="1"/>
            <p:nvPr/>
          </p:nvSpPr>
          <p:spPr>
            <a:xfrm>
              <a:off x="5882667" y="5463317"/>
              <a:ext cx="817853" cy="406265"/>
            </a:xfrm>
            <a:prstGeom prst="rect">
              <a:avLst/>
            </a:prstGeom>
            <a:noFill/>
          </p:spPr>
          <p:txBody>
            <a:bodyPr wrap="none" rtlCol="0">
              <a:spAutoFit/>
            </a:bodyPr>
            <a:lstStyle/>
            <a:p>
              <a:pPr algn="ctr">
                <a:lnSpc>
                  <a:spcPct val="85000"/>
                </a:lnSpc>
              </a:pPr>
              <a:r>
                <a:rPr lang="fr-FR" sz="1200" b="1" dirty="0"/>
                <a:t>Contrôle</a:t>
              </a:r>
            </a:p>
            <a:p>
              <a:pPr algn="ctr">
                <a:lnSpc>
                  <a:spcPct val="85000"/>
                </a:lnSpc>
              </a:pPr>
              <a:r>
                <a:rPr lang="fr-FR" sz="1200" b="1" dirty="0"/>
                <a:t>négatif</a:t>
              </a:r>
            </a:p>
          </p:txBody>
        </p:sp>
        <p:sp>
          <p:nvSpPr>
            <p:cNvPr id="114" name="ZoneTexte 113">
              <a:extLst>
                <a:ext uri="{FF2B5EF4-FFF2-40B4-BE49-F238E27FC236}">
                  <a16:creationId xmlns:a16="http://schemas.microsoft.com/office/drawing/2014/main" id="{C52957FD-A7A6-4C1B-BFAD-8362F99F6FBF}"/>
                </a:ext>
              </a:extLst>
            </p:cNvPr>
            <p:cNvSpPr txBox="1"/>
            <p:nvPr/>
          </p:nvSpPr>
          <p:spPr>
            <a:xfrm>
              <a:off x="7797100" y="5463317"/>
              <a:ext cx="974946" cy="563231"/>
            </a:xfrm>
            <a:prstGeom prst="rect">
              <a:avLst/>
            </a:prstGeom>
            <a:noFill/>
          </p:spPr>
          <p:txBody>
            <a:bodyPr wrap="none" rtlCol="0">
              <a:spAutoFit/>
            </a:bodyPr>
            <a:lstStyle/>
            <a:p>
              <a:pPr algn="ctr">
                <a:lnSpc>
                  <a:spcPct val="85000"/>
                </a:lnSpc>
              </a:pPr>
              <a:r>
                <a:rPr lang="fr-FR" sz="1200" b="1" dirty="0"/>
                <a:t>PGT121 </a:t>
              </a:r>
            </a:p>
            <a:p>
              <a:pPr algn="ctr">
                <a:lnSpc>
                  <a:spcPct val="85000"/>
                </a:lnSpc>
              </a:pPr>
              <a:r>
                <a:rPr lang="fr-FR" sz="1200" b="1" dirty="0"/>
                <a:t>+ GS-9620 </a:t>
              </a:r>
            </a:p>
            <a:p>
              <a:pPr algn="ctr">
                <a:lnSpc>
                  <a:spcPct val="85000"/>
                </a:lnSpc>
              </a:pPr>
              <a:endParaRPr lang="fr-FR" sz="1200" b="1" dirty="0"/>
            </a:p>
          </p:txBody>
        </p:sp>
      </p:grpSp>
      <p:sp>
        <p:nvSpPr>
          <p:cNvPr id="115" name="ZoneTexte 114">
            <a:extLst>
              <a:ext uri="{FF2B5EF4-FFF2-40B4-BE49-F238E27FC236}">
                <a16:creationId xmlns:a16="http://schemas.microsoft.com/office/drawing/2014/main" id="{B4139F09-4E5E-426E-BAA2-CB365F7CC3FE}"/>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60</a:t>
            </a:r>
          </a:p>
        </p:txBody>
      </p:sp>
    </p:spTree>
    <p:extLst>
      <p:ext uri="{BB962C8B-B14F-4D97-AF65-F5344CB8AC3E}">
        <p14:creationId xmlns:p14="http://schemas.microsoft.com/office/powerpoint/2010/main" val="2571143198"/>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L’IL-15, cytokine clé pour la guérison fonctionnelle de l’infection VIH ?</a:t>
            </a:r>
          </a:p>
        </p:txBody>
      </p:sp>
      <p:sp>
        <p:nvSpPr>
          <p:cNvPr id="4" name="Espace réservé du contenu 3"/>
          <p:cNvSpPr>
            <a:spLocks noGrp="1"/>
          </p:cNvSpPr>
          <p:nvPr>
            <p:ph idx="1"/>
          </p:nvPr>
        </p:nvSpPr>
        <p:spPr/>
        <p:txBody>
          <a:bodyPr/>
          <a:lstStyle/>
          <a:p>
            <a:r>
              <a:rPr lang="fr-FR" sz="1800" dirty="0"/>
              <a:t>IL-15 = cytokine stimulant la prolifération et l’activation cellulaire </a:t>
            </a:r>
            <a:br>
              <a:rPr lang="fr-FR" sz="1800" dirty="0"/>
            </a:br>
            <a:r>
              <a:rPr lang="fr-FR" sz="1800" dirty="0"/>
              <a:t>(lymphocytes T et cellules NK) au sein des organes lymphoïdes</a:t>
            </a:r>
            <a:br>
              <a:rPr lang="fr-FR" sz="1800" dirty="0"/>
            </a:br>
            <a:endParaRPr lang="fr-FR" sz="1800" dirty="0"/>
          </a:p>
          <a:p>
            <a:r>
              <a:rPr lang="fr-FR" sz="1800" dirty="0"/>
              <a:t>IL-15 hétérodimérique (hetIL-15), forme stable de l’IL-15</a:t>
            </a:r>
            <a:br>
              <a:rPr lang="fr-FR" sz="1800" dirty="0"/>
            </a:br>
            <a:endParaRPr lang="fr-FR" sz="1800" dirty="0"/>
          </a:p>
          <a:p>
            <a:r>
              <a:rPr lang="fr-FR" sz="1800" dirty="0"/>
              <a:t>Macaques rhesus, chroniquement infectés par SHIV ou non infectés</a:t>
            </a:r>
          </a:p>
          <a:p>
            <a:pPr lvl="1"/>
            <a:r>
              <a:rPr lang="fr-FR" sz="1600" dirty="0"/>
              <a:t>Administration SC de hetIL-15 tous les 2 jours, à dose croissante, </a:t>
            </a:r>
            <a:br>
              <a:rPr lang="fr-FR" sz="1600" dirty="0"/>
            </a:br>
            <a:r>
              <a:rPr lang="fr-FR" sz="1600" dirty="0"/>
              <a:t>pendant 2 semaines</a:t>
            </a:r>
          </a:p>
          <a:p>
            <a:pPr lvl="1"/>
            <a:r>
              <a:rPr lang="fr-FR" sz="1600" dirty="0"/>
              <a:t>Prélèvements sang, ganglion, tissu</a:t>
            </a:r>
          </a:p>
          <a:p>
            <a:pPr lvl="1"/>
            <a:r>
              <a:rPr lang="fr-FR" sz="1600" dirty="0"/>
              <a:t>Sacrifice des animaux à S2</a:t>
            </a:r>
            <a:br>
              <a:rPr lang="fr-FR" sz="1600" dirty="0"/>
            </a:br>
            <a:endParaRPr lang="fr-FR" sz="1600" dirty="0"/>
          </a:p>
          <a:p>
            <a:r>
              <a:rPr lang="fr-FR" sz="1800" b="1" dirty="0"/>
              <a:t>Résultats</a:t>
            </a:r>
          </a:p>
          <a:p>
            <a:pPr lvl="1"/>
            <a:r>
              <a:rPr lang="fr-FR" sz="1600" dirty="0"/>
              <a:t>Accumulation de cellules cytotoxiques dans les follicules B des ganglions lymphatiques</a:t>
            </a:r>
          </a:p>
          <a:p>
            <a:pPr lvl="1"/>
            <a:r>
              <a:rPr lang="fr-FR" sz="1600" dirty="0"/>
              <a:t>Activation des lymphocytes CD4, CD8 et des cellules NK anti-SHIV</a:t>
            </a:r>
          </a:p>
          <a:p>
            <a:pPr lvl="1"/>
            <a:r>
              <a:rPr lang="fr-FR" sz="1600" dirty="0"/>
              <a:t>Réduction de l’ARN viral SHIV dans les ganglions (2 à 3 log</a:t>
            </a:r>
            <a:r>
              <a:rPr lang="fr-FR" sz="1600" baseline="-25000" dirty="0"/>
              <a:t>10</a:t>
            </a:r>
            <a:r>
              <a:rPr lang="fr-FR" sz="1600" dirty="0"/>
              <a:t> c/10</a:t>
            </a:r>
            <a:r>
              <a:rPr lang="fr-FR" sz="1600" baseline="30000" dirty="0"/>
              <a:t>6</a:t>
            </a:r>
            <a:r>
              <a:rPr lang="fr-FR" sz="1600" dirty="0"/>
              <a:t> cellules) </a:t>
            </a:r>
            <a:br>
              <a:rPr lang="fr-FR" sz="1600" dirty="0"/>
            </a:br>
            <a:r>
              <a:rPr lang="fr-FR" sz="1600" dirty="0"/>
              <a:t>et les PBMC (1 à 2 log</a:t>
            </a:r>
            <a:r>
              <a:rPr lang="fr-FR" sz="1600" baseline="-25000" dirty="0"/>
              <a:t>10</a:t>
            </a:r>
            <a:r>
              <a:rPr lang="fr-FR" sz="1600" dirty="0"/>
              <a:t> c/10</a:t>
            </a:r>
            <a:r>
              <a:rPr lang="fr-FR" sz="1600" baseline="30000" dirty="0"/>
              <a:t>6</a:t>
            </a:r>
            <a:r>
              <a:rPr lang="fr-FR" sz="1600" dirty="0"/>
              <a:t> cellules) sans modification de l’ADN SHIV</a:t>
            </a:r>
          </a:p>
          <a:p>
            <a:pPr lvl="1"/>
            <a:r>
              <a:rPr lang="fr-FR" sz="1600" dirty="0"/>
              <a:t>Diminution de la CV plasmatique SHIV chez 11/13 macaques (d’un facteur 3 à 176)</a:t>
            </a:r>
          </a:p>
          <a:p>
            <a:pPr lvl="1"/>
            <a:endParaRPr lang="fr-FR" sz="1800" dirty="0"/>
          </a:p>
        </p:txBody>
      </p:sp>
      <p:sp>
        <p:nvSpPr>
          <p:cNvPr id="5"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Watson DC, CROI 2018, Abs. 353LB</a:t>
            </a:r>
          </a:p>
        </p:txBody>
      </p:sp>
      <p:sp>
        <p:nvSpPr>
          <p:cNvPr id="6" name="ZoneTexte 5">
            <a:extLst>
              <a:ext uri="{FF2B5EF4-FFF2-40B4-BE49-F238E27FC236}">
                <a16:creationId xmlns:a16="http://schemas.microsoft.com/office/drawing/2014/main" id="{B1C4DE64-2BB1-4B13-BCFE-8E9C2B67D26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61</a:t>
            </a:r>
          </a:p>
        </p:txBody>
      </p:sp>
    </p:spTree>
    <p:extLst>
      <p:ext uri="{BB962C8B-B14F-4D97-AF65-F5344CB8AC3E}">
        <p14:creationId xmlns:p14="http://schemas.microsoft.com/office/powerpoint/2010/main" val="4132803909"/>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p:cNvPicPr>
            <a:picLocks noChangeAspect="1"/>
          </p:cNvPicPr>
          <p:nvPr/>
        </p:nvPicPr>
        <p:blipFill>
          <a:blip r:embed="rId3"/>
          <a:stretch>
            <a:fillRect/>
          </a:stretch>
        </p:blipFill>
        <p:spPr>
          <a:xfrm>
            <a:off x="114300" y="685800"/>
            <a:ext cx="8915400" cy="5486400"/>
          </a:xfrm>
          <a:prstGeom prst="rect">
            <a:avLst/>
          </a:prstGeom>
        </p:spPr>
      </p:pic>
      <p:pic>
        <p:nvPicPr>
          <p:cNvPr id="5" name="Image 4"/>
          <p:cNvPicPr>
            <a:picLocks noChangeAspect="1"/>
          </p:cNvPicPr>
          <p:nvPr/>
        </p:nvPicPr>
        <p:blipFill>
          <a:blip r:embed="rId4"/>
          <a:stretch>
            <a:fillRect/>
          </a:stretch>
        </p:blipFill>
        <p:spPr>
          <a:xfrm>
            <a:off x="38100" y="685800"/>
            <a:ext cx="9055100" cy="5486400"/>
          </a:xfrm>
          <a:prstGeom prst="rect">
            <a:avLst/>
          </a:prstGeom>
        </p:spPr>
      </p:pic>
      <p:pic>
        <p:nvPicPr>
          <p:cNvPr id="6" name="Image 5"/>
          <p:cNvPicPr>
            <a:picLocks noChangeAspect="1"/>
          </p:cNvPicPr>
          <p:nvPr/>
        </p:nvPicPr>
        <p:blipFill>
          <a:blip r:embed="rId3"/>
          <a:stretch>
            <a:fillRect/>
          </a:stretch>
        </p:blipFill>
        <p:spPr>
          <a:xfrm>
            <a:off x="114300" y="685800"/>
            <a:ext cx="8915400" cy="5486400"/>
          </a:xfrm>
          <a:prstGeom prst="rect">
            <a:avLst/>
          </a:prstGeom>
        </p:spPr>
      </p:pic>
      <p:pic>
        <p:nvPicPr>
          <p:cNvPr id="7" name="Image 6"/>
          <p:cNvPicPr>
            <a:picLocks noChangeAspect="1"/>
          </p:cNvPicPr>
          <p:nvPr/>
        </p:nvPicPr>
        <p:blipFill>
          <a:blip r:embed="rId3"/>
          <a:stretch>
            <a:fillRect/>
          </a:stretch>
        </p:blipFill>
        <p:spPr>
          <a:xfrm>
            <a:off x="0" y="1321234"/>
            <a:ext cx="8915400" cy="5486400"/>
          </a:xfrm>
          <a:prstGeom prst="rect">
            <a:avLst/>
          </a:prstGeom>
        </p:spPr>
      </p:pic>
      <p:sp>
        <p:nvSpPr>
          <p:cNvPr id="12" name="Titre 11"/>
          <p:cNvSpPr>
            <a:spLocks noGrp="1"/>
          </p:cNvSpPr>
          <p:nvPr>
            <p:ph type="title"/>
          </p:nvPr>
        </p:nvSpPr>
        <p:spPr/>
        <p:txBody>
          <a:bodyPr/>
          <a:lstStyle/>
          <a:p>
            <a:r>
              <a:rPr lang="fr-FR" dirty="0"/>
              <a:t>ALT-803 (</a:t>
            </a:r>
            <a:r>
              <a:rPr lang="fr-FR" dirty="0" err="1"/>
              <a:t>superagoniste</a:t>
            </a:r>
            <a:r>
              <a:rPr lang="fr-FR" dirty="0"/>
              <a:t> de IL-15) : </a:t>
            </a:r>
            <a:br>
              <a:rPr lang="fr-FR" dirty="0"/>
            </a:br>
            <a:r>
              <a:rPr lang="fr-FR" dirty="0"/>
              <a:t>phase 1 (1)</a:t>
            </a:r>
          </a:p>
        </p:txBody>
      </p:sp>
      <p:sp>
        <p:nvSpPr>
          <p:cNvPr id="13" name="Espace réservé du contenu 12"/>
          <p:cNvSpPr>
            <a:spLocks noGrp="1"/>
          </p:cNvSpPr>
          <p:nvPr>
            <p:ph idx="1"/>
          </p:nvPr>
        </p:nvSpPr>
        <p:spPr>
          <a:xfrm>
            <a:off x="457200" y="1261536"/>
            <a:ext cx="8507413" cy="5111750"/>
          </a:xfrm>
        </p:spPr>
        <p:txBody>
          <a:bodyPr/>
          <a:lstStyle/>
          <a:p>
            <a:r>
              <a:rPr lang="fr-FR" sz="1800" dirty="0">
                <a:latin typeface="+mj-lt"/>
              </a:rPr>
              <a:t>IL-15 stimule la fonction NK et des cellules T et rétablit la capacité des cellules NK et des lymphocytes T pour éliminer les cellules infectées par le VIH</a:t>
            </a:r>
            <a:br>
              <a:rPr lang="fr-FR" sz="1800" dirty="0">
                <a:latin typeface="+mj-lt"/>
              </a:rPr>
            </a:br>
            <a:endParaRPr lang="fr-FR" sz="1800" dirty="0">
              <a:latin typeface="+mj-lt"/>
            </a:endParaRPr>
          </a:p>
          <a:p>
            <a:r>
              <a:rPr lang="fr-FR" sz="1800" dirty="0">
                <a:latin typeface="+mj-lt"/>
              </a:rPr>
              <a:t>ALT-803 est un </a:t>
            </a:r>
            <a:r>
              <a:rPr lang="fr-FR" sz="1800" dirty="0" err="1">
                <a:latin typeface="+mj-lt"/>
              </a:rPr>
              <a:t>superagoniste</a:t>
            </a:r>
            <a:r>
              <a:rPr lang="fr-FR" sz="1800" dirty="0">
                <a:latin typeface="+mj-lt"/>
              </a:rPr>
              <a:t> de l’IL-15, en évaluation en cancérologie</a:t>
            </a:r>
            <a:br>
              <a:rPr lang="fr-FR" sz="1800" dirty="0">
                <a:latin typeface="+mj-lt"/>
              </a:rPr>
            </a:br>
            <a:endParaRPr lang="fr-FR" sz="1800" dirty="0">
              <a:latin typeface="+mj-lt"/>
            </a:endParaRPr>
          </a:p>
          <a:p>
            <a:r>
              <a:rPr lang="fr-FR" sz="1800" dirty="0">
                <a:latin typeface="+mj-lt"/>
              </a:rPr>
              <a:t>Patients VIH sous traitement ARV, CV &lt; 20 c/ml, CD4 &gt; 500/mm</a:t>
            </a:r>
            <a:r>
              <a:rPr lang="fr-FR" sz="1800" baseline="30000" dirty="0">
                <a:latin typeface="+mj-lt"/>
              </a:rPr>
              <a:t>3</a:t>
            </a:r>
          </a:p>
          <a:p>
            <a:r>
              <a:rPr lang="fr-FR" sz="1800" dirty="0">
                <a:latin typeface="+mj-lt"/>
              </a:rPr>
              <a:t>ALT-803 : 1 injection/semaine x 3 semaines, 0,3 µg/kg IV (n = 2), </a:t>
            </a:r>
            <a:br>
              <a:rPr lang="fr-FR" sz="1800" dirty="0">
                <a:latin typeface="+mj-lt"/>
              </a:rPr>
            </a:br>
            <a:r>
              <a:rPr lang="fr-FR" sz="1800" dirty="0">
                <a:latin typeface="+mj-lt"/>
              </a:rPr>
              <a:t>1 µg/kg SC (n = 5)</a:t>
            </a:r>
            <a:br>
              <a:rPr lang="fr-FR" sz="1800" dirty="0">
                <a:latin typeface="+mj-lt"/>
              </a:rPr>
            </a:br>
            <a:endParaRPr lang="fr-FR" sz="1800" dirty="0">
              <a:latin typeface="+mj-lt"/>
            </a:endParaRPr>
          </a:p>
          <a:p>
            <a:pPr marL="285750" indent="-285750">
              <a:buFont typeface="Arial"/>
              <a:buChar char="•"/>
            </a:pPr>
            <a:r>
              <a:rPr lang="fr-FR" sz="1800" b="1" dirty="0">
                <a:latin typeface="+mj-lt"/>
                <a:cs typeface="Calibri"/>
              </a:rPr>
              <a:t>Résultats </a:t>
            </a:r>
          </a:p>
          <a:p>
            <a:pPr lvl="1">
              <a:buFont typeface="Arial" panose="020B0604020202020204" pitchFamily="34" charset="0"/>
              <a:buChar char="‒"/>
            </a:pPr>
            <a:r>
              <a:rPr lang="fr-FR" sz="1600" dirty="0">
                <a:latin typeface="+mj-lt"/>
              </a:rPr>
              <a:t>Virémie VIH transitoire (H8 à H24) de faible niveau après 8 des 13 doses (transcription VIH des cellules latentes)</a:t>
            </a:r>
          </a:p>
          <a:p>
            <a:pPr lvl="1">
              <a:buFont typeface="Arial" panose="020B0604020202020204" pitchFamily="34" charset="0"/>
              <a:buChar char="‒"/>
            </a:pPr>
            <a:r>
              <a:rPr lang="fr-FR" sz="1600" dirty="0">
                <a:latin typeface="+mj-lt"/>
                <a:ea typeface="Wingdings"/>
                <a:cs typeface="Wingdings"/>
                <a:sym typeface="Wingdings"/>
              </a:rPr>
              <a:t> d’un facteur </a:t>
            </a:r>
            <a:r>
              <a:rPr lang="fr-FR" sz="1600" dirty="0">
                <a:latin typeface="+mj-lt"/>
              </a:rPr>
              <a:t>23 de l’activation CD4 </a:t>
            </a:r>
          </a:p>
          <a:p>
            <a:pPr lvl="1">
              <a:buFont typeface="Arial" panose="020B0604020202020204" pitchFamily="34" charset="0"/>
              <a:buChar char="‒"/>
            </a:pPr>
            <a:r>
              <a:rPr lang="fr-FR" sz="1600" dirty="0">
                <a:latin typeface="+mj-lt"/>
                <a:ea typeface="Wingdings"/>
                <a:cs typeface="Wingdings"/>
                <a:sym typeface="Wingdings"/>
              </a:rPr>
              <a:t> </a:t>
            </a:r>
            <a:r>
              <a:rPr lang="fr-FR" sz="1600" dirty="0">
                <a:ea typeface="Wingdings"/>
                <a:cs typeface="Wingdings"/>
                <a:sym typeface="Wingdings"/>
              </a:rPr>
              <a:t>d’un facteur</a:t>
            </a:r>
            <a:r>
              <a:rPr lang="fr-FR" sz="1600" dirty="0">
                <a:latin typeface="+mj-lt"/>
              </a:rPr>
              <a:t> 10 de l’activation CD8 </a:t>
            </a:r>
          </a:p>
          <a:p>
            <a:pPr lvl="1">
              <a:buFont typeface="Arial" panose="020B0604020202020204" pitchFamily="34" charset="0"/>
              <a:buChar char="‒"/>
            </a:pPr>
            <a:r>
              <a:rPr lang="fr-FR" sz="1600" dirty="0">
                <a:latin typeface="+mj-lt"/>
                <a:ea typeface="Wingdings"/>
                <a:cs typeface="Wingdings"/>
                <a:sym typeface="Wingdings"/>
              </a:rPr>
              <a:t> </a:t>
            </a:r>
            <a:r>
              <a:rPr lang="fr-FR" sz="1600" dirty="0">
                <a:ea typeface="Wingdings"/>
                <a:cs typeface="Wingdings"/>
                <a:sym typeface="Wingdings"/>
              </a:rPr>
              <a:t>d’un facteur</a:t>
            </a:r>
            <a:r>
              <a:rPr lang="fr-FR" sz="1600" dirty="0">
                <a:latin typeface="+mj-lt"/>
              </a:rPr>
              <a:t> 7,6 de l’activation des cellules NK</a:t>
            </a:r>
          </a:p>
          <a:p>
            <a:pPr lvl="1">
              <a:buFont typeface="Arial" panose="020B0604020202020204" pitchFamily="34" charset="0"/>
              <a:buChar char="‒"/>
            </a:pPr>
            <a:r>
              <a:rPr lang="fr-FR" sz="1600" dirty="0">
                <a:latin typeface="+mj-lt"/>
              </a:rPr>
              <a:t>Prolifération et activation cellulaire retrouvées dans les ganglions lymphatiques </a:t>
            </a:r>
            <a:br>
              <a:rPr lang="fr-FR" sz="1600" dirty="0">
                <a:latin typeface="+mj-lt"/>
              </a:rPr>
            </a:br>
            <a:r>
              <a:rPr lang="fr-FR" sz="1600" dirty="0">
                <a:latin typeface="+mj-lt"/>
              </a:rPr>
              <a:t>+ infiltration en cellules NK</a:t>
            </a:r>
          </a:p>
          <a:p>
            <a:pPr lvl="1">
              <a:buFont typeface="Arial" panose="020B0604020202020204" pitchFamily="34" charset="0"/>
              <a:buChar char="‒"/>
            </a:pPr>
            <a:r>
              <a:rPr lang="fr-FR" sz="1600" dirty="0">
                <a:latin typeface="+mj-lt"/>
              </a:rPr>
              <a:t>Injections associées à éruption locale et adénomégalie</a:t>
            </a:r>
            <a:br>
              <a:rPr lang="fr-FR" sz="1600" dirty="0">
                <a:latin typeface="+mj-lt"/>
              </a:rPr>
            </a:br>
            <a:endParaRPr lang="fr-FR" sz="1600" dirty="0">
              <a:latin typeface="+mj-lt"/>
            </a:endParaRPr>
          </a:p>
          <a:p>
            <a:pPr>
              <a:buFont typeface="Arial"/>
              <a:buChar char="•"/>
            </a:pPr>
            <a:r>
              <a:rPr lang="fr-FR" b="1" dirty="0">
                <a:solidFill>
                  <a:srgbClr val="0070C0"/>
                </a:solidFill>
                <a:latin typeface="Calibri" panose="020F0502020204030204" pitchFamily="34" charset="0"/>
                <a:cs typeface="Calibri" panose="020F0502020204030204" pitchFamily="34" charset="0"/>
              </a:rPr>
              <a:t>Conclusion : </a:t>
            </a:r>
            <a:r>
              <a:rPr lang="fr-FR" sz="1600" dirty="0">
                <a:latin typeface="+mj-lt"/>
              </a:rPr>
              <a:t>ALT-803 réactive le virus latent et active les cellules </a:t>
            </a:r>
            <a:r>
              <a:rPr lang="fr-FR" sz="1600" dirty="0" err="1">
                <a:latin typeface="+mj-lt"/>
              </a:rPr>
              <a:t>T</a:t>
            </a:r>
            <a:r>
              <a:rPr lang="fr-FR" sz="1600" dirty="0">
                <a:latin typeface="+mj-lt"/>
              </a:rPr>
              <a:t> et NK</a:t>
            </a:r>
          </a:p>
          <a:p>
            <a:endParaRPr lang="fr-FR" sz="1600" dirty="0">
              <a:latin typeface="+mj-lt"/>
            </a:endParaRPr>
          </a:p>
        </p:txBody>
      </p:sp>
      <p:sp>
        <p:nvSpPr>
          <p:cNvPr id="14"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Davis Z, CROI 2018, Abs. 356</a:t>
            </a:r>
          </a:p>
        </p:txBody>
      </p:sp>
      <p:sp>
        <p:nvSpPr>
          <p:cNvPr id="9" name="ZoneTexte 8">
            <a:extLst>
              <a:ext uri="{FF2B5EF4-FFF2-40B4-BE49-F238E27FC236}">
                <a16:creationId xmlns:a16="http://schemas.microsoft.com/office/drawing/2014/main" id="{9CC75054-6583-40EE-85AD-548575797FDF}"/>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62</a:t>
            </a:r>
          </a:p>
        </p:txBody>
      </p:sp>
    </p:spTree>
    <p:extLst>
      <p:ext uri="{BB962C8B-B14F-4D97-AF65-F5344CB8AC3E}">
        <p14:creationId xmlns:p14="http://schemas.microsoft.com/office/powerpoint/2010/main" val="1458130294"/>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6592FB6E-CC4A-41E8-9879-FF37A4E07C81}"/>
              </a:ext>
            </a:extLst>
          </p:cNvPr>
          <p:cNvGrpSpPr/>
          <p:nvPr/>
        </p:nvGrpSpPr>
        <p:grpSpPr>
          <a:xfrm>
            <a:off x="2351824" y="1827002"/>
            <a:ext cx="6413135" cy="2009380"/>
            <a:chOff x="2351824" y="1827002"/>
            <a:chExt cx="6413135" cy="2009380"/>
          </a:xfrm>
        </p:grpSpPr>
        <p:grpSp>
          <p:nvGrpSpPr>
            <p:cNvPr id="205" name="Groupe 204">
              <a:extLst>
                <a:ext uri="{FF2B5EF4-FFF2-40B4-BE49-F238E27FC236}">
                  <a16:creationId xmlns:a16="http://schemas.microsoft.com/office/drawing/2014/main" id="{24386954-CBAC-4C76-B80B-DAF6D93E1169}"/>
                </a:ext>
              </a:extLst>
            </p:cNvPr>
            <p:cNvGrpSpPr/>
            <p:nvPr/>
          </p:nvGrpSpPr>
          <p:grpSpPr>
            <a:xfrm>
              <a:off x="7059983" y="2966046"/>
              <a:ext cx="1704975" cy="733426"/>
              <a:chOff x="7056438" y="5981700"/>
              <a:chExt cx="1704975" cy="733426"/>
            </a:xfrm>
          </p:grpSpPr>
          <p:sp>
            <p:nvSpPr>
              <p:cNvPr id="135" name="Freeform 104">
                <a:extLst>
                  <a:ext uri="{FF2B5EF4-FFF2-40B4-BE49-F238E27FC236}">
                    <a16:creationId xmlns:a16="http://schemas.microsoft.com/office/drawing/2014/main" id="{016CB5D1-09F0-44FA-9248-D1CDF3484326}"/>
                  </a:ext>
                </a:extLst>
              </p:cNvPr>
              <p:cNvSpPr>
                <a:spLocks noEditPoints="1"/>
              </p:cNvSpPr>
              <p:nvPr/>
            </p:nvSpPr>
            <p:spPr bwMode="auto">
              <a:xfrm>
                <a:off x="7056438" y="5981700"/>
                <a:ext cx="1704975" cy="733425"/>
              </a:xfrm>
              <a:custGeom>
                <a:avLst/>
                <a:gdLst>
                  <a:gd name="T0" fmla="*/ 1074 w 1074"/>
                  <a:gd name="T1" fmla="*/ 462 h 462"/>
                  <a:gd name="T2" fmla="*/ 39 w 1074"/>
                  <a:gd name="T3" fmla="*/ 462 h 462"/>
                  <a:gd name="T4" fmla="*/ 39 w 1074"/>
                  <a:gd name="T5" fmla="*/ 0 h 462"/>
                  <a:gd name="T6" fmla="*/ 0 w 1074"/>
                  <a:gd name="T7" fmla="*/ 122 h 462"/>
                  <a:gd name="T8" fmla="*/ 39 w 1074"/>
                  <a:gd name="T9" fmla="*/ 122 h 462"/>
                  <a:gd name="T10" fmla="*/ 0 w 1074"/>
                  <a:gd name="T11" fmla="*/ 9 h 462"/>
                  <a:gd name="T12" fmla="*/ 39 w 1074"/>
                  <a:gd name="T13" fmla="*/ 9 h 462"/>
                  <a:gd name="T14" fmla="*/ 0 w 1074"/>
                  <a:gd name="T15" fmla="*/ 349 h 462"/>
                  <a:gd name="T16" fmla="*/ 39 w 1074"/>
                  <a:gd name="T17" fmla="*/ 349 h 462"/>
                  <a:gd name="T18" fmla="*/ 0 w 1074"/>
                  <a:gd name="T19" fmla="*/ 235 h 462"/>
                  <a:gd name="T20" fmla="*/ 39 w 1074"/>
                  <a:gd name="T21" fmla="*/ 235 h 462"/>
                  <a:gd name="T22" fmla="*/ 0 w 1074"/>
                  <a:gd name="T23" fmla="*/ 462 h 462"/>
                  <a:gd name="T24" fmla="*/ 39 w 1074"/>
                  <a:gd name="T25"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4" h="462">
                    <a:moveTo>
                      <a:pt x="1074" y="462"/>
                    </a:moveTo>
                    <a:lnTo>
                      <a:pt x="39" y="462"/>
                    </a:lnTo>
                    <a:lnTo>
                      <a:pt x="39" y="0"/>
                    </a:lnTo>
                    <a:moveTo>
                      <a:pt x="0" y="122"/>
                    </a:moveTo>
                    <a:lnTo>
                      <a:pt x="39" y="122"/>
                    </a:lnTo>
                    <a:moveTo>
                      <a:pt x="0" y="9"/>
                    </a:moveTo>
                    <a:lnTo>
                      <a:pt x="39" y="9"/>
                    </a:lnTo>
                    <a:moveTo>
                      <a:pt x="0" y="349"/>
                    </a:moveTo>
                    <a:lnTo>
                      <a:pt x="39" y="349"/>
                    </a:lnTo>
                    <a:moveTo>
                      <a:pt x="0" y="235"/>
                    </a:moveTo>
                    <a:lnTo>
                      <a:pt x="39" y="235"/>
                    </a:lnTo>
                    <a:moveTo>
                      <a:pt x="0" y="462"/>
                    </a:moveTo>
                    <a:lnTo>
                      <a:pt x="39" y="462"/>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6" name="Freeform 135">
                <a:extLst>
                  <a:ext uri="{FF2B5EF4-FFF2-40B4-BE49-F238E27FC236}">
                    <a16:creationId xmlns:a16="http://schemas.microsoft.com/office/drawing/2014/main" id="{5F49D918-FA40-4153-9075-46C51B802C46}"/>
                  </a:ext>
                </a:extLst>
              </p:cNvPr>
              <p:cNvSpPr>
                <a:spLocks/>
              </p:cNvSpPr>
              <p:nvPr/>
            </p:nvSpPr>
            <p:spPr bwMode="auto">
              <a:xfrm>
                <a:off x="8235951" y="6167438"/>
                <a:ext cx="150813" cy="547688"/>
              </a:xfrm>
              <a:custGeom>
                <a:avLst/>
                <a:gdLst>
                  <a:gd name="T0" fmla="*/ 0 w 95"/>
                  <a:gd name="T1" fmla="*/ 0 h 345"/>
                  <a:gd name="T2" fmla="*/ 0 w 95"/>
                  <a:gd name="T3" fmla="*/ 345 h 345"/>
                  <a:gd name="T4" fmla="*/ 95 w 95"/>
                  <a:gd name="T5" fmla="*/ 345 h 345"/>
                  <a:gd name="T6" fmla="*/ 95 w 95"/>
                  <a:gd name="T7" fmla="*/ 0 h 345"/>
                  <a:gd name="T8" fmla="*/ 0 w 95"/>
                  <a:gd name="T9" fmla="*/ 0 h 345"/>
                  <a:gd name="T10" fmla="*/ 0 w 95"/>
                  <a:gd name="T11" fmla="*/ 0 h 345"/>
                </a:gdLst>
                <a:ahLst/>
                <a:cxnLst>
                  <a:cxn ang="0">
                    <a:pos x="T0" y="T1"/>
                  </a:cxn>
                  <a:cxn ang="0">
                    <a:pos x="T2" y="T3"/>
                  </a:cxn>
                  <a:cxn ang="0">
                    <a:pos x="T4" y="T5"/>
                  </a:cxn>
                  <a:cxn ang="0">
                    <a:pos x="T6" y="T7"/>
                  </a:cxn>
                  <a:cxn ang="0">
                    <a:pos x="T8" y="T9"/>
                  </a:cxn>
                  <a:cxn ang="0">
                    <a:pos x="T10" y="T11"/>
                  </a:cxn>
                </a:cxnLst>
                <a:rect l="0" t="0" r="r" b="b"/>
                <a:pathLst>
                  <a:path w="95" h="345">
                    <a:moveTo>
                      <a:pt x="0" y="0"/>
                    </a:moveTo>
                    <a:lnTo>
                      <a:pt x="0" y="345"/>
                    </a:lnTo>
                    <a:lnTo>
                      <a:pt x="95" y="345"/>
                    </a:lnTo>
                    <a:lnTo>
                      <a:pt x="95" y="0"/>
                    </a:lnTo>
                    <a:lnTo>
                      <a:pt x="0" y="0"/>
                    </a:lnTo>
                    <a:lnTo>
                      <a:pt x="0" y="0"/>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7" name="Freeform 136">
                <a:extLst>
                  <a:ext uri="{FF2B5EF4-FFF2-40B4-BE49-F238E27FC236}">
                    <a16:creationId xmlns:a16="http://schemas.microsoft.com/office/drawing/2014/main" id="{37FE6E7E-D395-425B-BBE8-3B1EFD5E9E30}"/>
                  </a:ext>
                </a:extLst>
              </p:cNvPr>
              <p:cNvSpPr>
                <a:spLocks/>
              </p:cNvSpPr>
              <p:nvPr/>
            </p:nvSpPr>
            <p:spPr bwMode="auto">
              <a:xfrm>
                <a:off x="8480426" y="6611938"/>
                <a:ext cx="150813" cy="103188"/>
              </a:xfrm>
              <a:custGeom>
                <a:avLst/>
                <a:gdLst>
                  <a:gd name="T0" fmla="*/ 95 w 95"/>
                  <a:gd name="T1" fmla="*/ 0 h 65"/>
                  <a:gd name="T2" fmla="*/ 0 w 95"/>
                  <a:gd name="T3" fmla="*/ 0 h 65"/>
                  <a:gd name="T4" fmla="*/ 0 w 95"/>
                  <a:gd name="T5" fmla="*/ 65 h 65"/>
                  <a:gd name="T6" fmla="*/ 95 w 95"/>
                  <a:gd name="T7" fmla="*/ 65 h 65"/>
                  <a:gd name="T8" fmla="*/ 95 w 95"/>
                  <a:gd name="T9" fmla="*/ 0 h 65"/>
                  <a:gd name="T10" fmla="*/ 95 w 95"/>
                  <a:gd name="T11" fmla="*/ 0 h 65"/>
                </a:gdLst>
                <a:ahLst/>
                <a:cxnLst>
                  <a:cxn ang="0">
                    <a:pos x="T0" y="T1"/>
                  </a:cxn>
                  <a:cxn ang="0">
                    <a:pos x="T2" y="T3"/>
                  </a:cxn>
                  <a:cxn ang="0">
                    <a:pos x="T4" y="T5"/>
                  </a:cxn>
                  <a:cxn ang="0">
                    <a:pos x="T6" y="T7"/>
                  </a:cxn>
                  <a:cxn ang="0">
                    <a:pos x="T8" y="T9"/>
                  </a:cxn>
                  <a:cxn ang="0">
                    <a:pos x="T10" y="T11"/>
                  </a:cxn>
                </a:cxnLst>
                <a:rect l="0" t="0" r="r" b="b"/>
                <a:pathLst>
                  <a:path w="95" h="65">
                    <a:moveTo>
                      <a:pt x="95" y="0"/>
                    </a:moveTo>
                    <a:lnTo>
                      <a:pt x="0" y="0"/>
                    </a:lnTo>
                    <a:lnTo>
                      <a:pt x="0" y="65"/>
                    </a:lnTo>
                    <a:lnTo>
                      <a:pt x="95" y="65"/>
                    </a:lnTo>
                    <a:lnTo>
                      <a:pt x="95" y="0"/>
                    </a:lnTo>
                    <a:lnTo>
                      <a:pt x="95"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8" name="Freeform 137">
                <a:extLst>
                  <a:ext uri="{FF2B5EF4-FFF2-40B4-BE49-F238E27FC236}">
                    <a16:creationId xmlns:a16="http://schemas.microsoft.com/office/drawing/2014/main" id="{EA48A555-2262-49FE-8D44-584662927F5E}"/>
                  </a:ext>
                </a:extLst>
              </p:cNvPr>
              <p:cNvSpPr>
                <a:spLocks/>
              </p:cNvSpPr>
              <p:nvPr/>
            </p:nvSpPr>
            <p:spPr bwMode="auto">
              <a:xfrm>
                <a:off x="7993063" y="6643688"/>
                <a:ext cx="149225" cy="71438"/>
              </a:xfrm>
              <a:custGeom>
                <a:avLst/>
                <a:gdLst>
                  <a:gd name="T0" fmla="*/ 0 w 94"/>
                  <a:gd name="T1" fmla="*/ 0 h 45"/>
                  <a:gd name="T2" fmla="*/ 0 w 94"/>
                  <a:gd name="T3" fmla="*/ 45 h 45"/>
                  <a:gd name="T4" fmla="*/ 94 w 94"/>
                  <a:gd name="T5" fmla="*/ 45 h 45"/>
                  <a:gd name="T6" fmla="*/ 94 w 94"/>
                  <a:gd name="T7" fmla="*/ 0 h 45"/>
                  <a:gd name="T8" fmla="*/ 0 w 94"/>
                  <a:gd name="T9" fmla="*/ 0 h 45"/>
                  <a:gd name="T10" fmla="*/ 0 w 94"/>
                  <a:gd name="T11" fmla="*/ 0 h 45"/>
                </a:gdLst>
                <a:ahLst/>
                <a:cxnLst>
                  <a:cxn ang="0">
                    <a:pos x="T0" y="T1"/>
                  </a:cxn>
                  <a:cxn ang="0">
                    <a:pos x="T2" y="T3"/>
                  </a:cxn>
                  <a:cxn ang="0">
                    <a:pos x="T4" y="T5"/>
                  </a:cxn>
                  <a:cxn ang="0">
                    <a:pos x="T6" y="T7"/>
                  </a:cxn>
                  <a:cxn ang="0">
                    <a:pos x="T8" y="T9"/>
                  </a:cxn>
                  <a:cxn ang="0">
                    <a:pos x="T10" y="T11"/>
                  </a:cxn>
                </a:cxnLst>
                <a:rect l="0" t="0" r="r" b="b"/>
                <a:pathLst>
                  <a:path w="94" h="45">
                    <a:moveTo>
                      <a:pt x="0" y="0"/>
                    </a:moveTo>
                    <a:lnTo>
                      <a:pt x="0" y="45"/>
                    </a:lnTo>
                    <a:lnTo>
                      <a:pt x="94" y="45"/>
                    </a:lnTo>
                    <a:lnTo>
                      <a:pt x="94" y="0"/>
                    </a:lnTo>
                    <a:lnTo>
                      <a:pt x="0" y="0"/>
                    </a:lnTo>
                    <a:lnTo>
                      <a:pt x="0" y="0"/>
                    </a:lnTo>
                    <a:close/>
                  </a:path>
                </a:pathLst>
              </a:custGeom>
              <a:solidFill>
                <a:srgbClr val="00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9" name="Freeform 138">
                <a:extLst>
                  <a:ext uri="{FF2B5EF4-FFF2-40B4-BE49-F238E27FC236}">
                    <a16:creationId xmlns:a16="http://schemas.microsoft.com/office/drawing/2014/main" id="{FD87FA32-BCBE-4A29-AF6C-5DDD0AA4F689}"/>
                  </a:ext>
                </a:extLst>
              </p:cNvPr>
              <p:cNvSpPr>
                <a:spLocks/>
              </p:cNvSpPr>
              <p:nvPr/>
            </p:nvSpPr>
            <p:spPr bwMode="auto">
              <a:xfrm>
                <a:off x="7748588" y="6611938"/>
                <a:ext cx="150813" cy="103188"/>
              </a:xfrm>
              <a:custGeom>
                <a:avLst/>
                <a:gdLst>
                  <a:gd name="T0" fmla="*/ 0 w 95"/>
                  <a:gd name="T1" fmla="*/ 0 h 65"/>
                  <a:gd name="T2" fmla="*/ 0 w 95"/>
                  <a:gd name="T3" fmla="*/ 65 h 65"/>
                  <a:gd name="T4" fmla="*/ 95 w 95"/>
                  <a:gd name="T5" fmla="*/ 65 h 65"/>
                  <a:gd name="T6" fmla="*/ 95 w 95"/>
                  <a:gd name="T7" fmla="*/ 0 h 65"/>
                  <a:gd name="T8" fmla="*/ 0 w 95"/>
                  <a:gd name="T9" fmla="*/ 0 h 65"/>
                  <a:gd name="T10" fmla="*/ 0 w 95"/>
                  <a:gd name="T11" fmla="*/ 0 h 65"/>
                </a:gdLst>
                <a:ahLst/>
                <a:cxnLst>
                  <a:cxn ang="0">
                    <a:pos x="T0" y="T1"/>
                  </a:cxn>
                  <a:cxn ang="0">
                    <a:pos x="T2" y="T3"/>
                  </a:cxn>
                  <a:cxn ang="0">
                    <a:pos x="T4" y="T5"/>
                  </a:cxn>
                  <a:cxn ang="0">
                    <a:pos x="T6" y="T7"/>
                  </a:cxn>
                  <a:cxn ang="0">
                    <a:pos x="T8" y="T9"/>
                  </a:cxn>
                  <a:cxn ang="0">
                    <a:pos x="T10" y="T11"/>
                  </a:cxn>
                </a:cxnLst>
                <a:rect l="0" t="0" r="r" b="b"/>
                <a:pathLst>
                  <a:path w="95" h="65">
                    <a:moveTo>
                      <a:pt x="0" y="0"/>
                    </a:moveTo>
                    <a:lnTo>
                      <a:pt x="0" y="65"/>
                    </a:lnTo>
                    <a:lnTo>
                      <a:pt x="95" y="65"/>
                    </a:lnTo>
                    <a:lnTo>
                      <a:pt x="95" y="0"/>
                    </a:lnTo>
                    <a:lnTo>
                      <a:pt x="0" y="0"/>
                    </a:lnTo>
                    <a:lnTo>
                      <a:pt x="0"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0" name="Freeform 139">
                <a:extLst>
                  <a:ext uri="{FF2B5EF4-FFF2-40B4-BE49-F238E27FC236}">
                    <a16:creationId xmlns:a16="http://schemas.microsoft.com/office/drawing/2014/main" id="{38774203-C4E4-4824-B916-D75633B23936}"/>
                  </a:ext>
                </a:extLst>
              </p:cNvPr>
              <p:cNvSpPr>
                <a:spLocks/>
              </p:cNvSpPr>
              <p:nvPr/>
            </p:nvSpPr>
            <p:spPr bwMode="auto">
              <a:xfrm>
                <a:off x="7505701" y="6561138"/>
                <a:ext cx="150813" cy="153988"/>
              </a:xfrm>
              <a:custGeom>
                <a:avLst/>
                <a:gdLst>
                  <a:gd name="T0" fmla="*/ 0 w 95"/>
                  <a:gd name="T1" fmla="*/ 0 h 97"/>
                  <a:gd name="T2" fmla="*/ 0 w 95"/>
                  <a:gd name="T3" fmla="*/ 97 h 97"/>
                  <a:gd name="T4" fmla="*/ 95 w 95"/>
                  <a:gd name="T5" fmla="*/ 97 h 97"/>
                  <a:gd name="T6" fmla="*/ 95 w 95"/>
                  <a:gd name="T7" fmla="*/ 0 h 97"/>
                  <a:gd name="T8" fmla="*/ 0 w 95"/>
                  <a:gd name="T9" fmla="*/ 0 h 97"/>
                  <a:gd name="T10" fmla="*/ 0 w 95"/>
                  <a:gd name="T11" fmla="*/ 0 h 97"/>
                </a:gdLst>
                <a:ahLst/>
                <a:cxnLst>
                  <a:cxn ang="0">
                    <a:pos x="T0" y="T1"/>
                  </a:cxn>
                  <a:cxn ang="0">
                    <a:pos x="T2" y="T3"/>
                  </a:cxn>
                  <a:cxn ang="0">
                    <a:pos x="T4" y="T5"/>
                  </a:cxn>
                  <a:cxn ang="0">
                    <a:pos x="T6" y="T7"/>
                  </a:cxn>
                  <a:cxn ang="0">
                    <a:pos x="T8" y="T9"/>
                  </a:cxn>
                  <a:cxn ang="0">
                    <a:pos x="T10" y="T11"/>
                  </a:cxn>
                </a:cxnLst>
                <a:rect l="0" t="0" r="r" b="b"/>
                <a:pathLst>
                  <a:path w="95" h="97">
                    <a:moveTo>
                      <a:pt x="0" y="0"/>
                    </a:moveTo>
                    <a:lnTo>
                      <a:pt x="0" y="97"/>
                    </a:lnTo>
                    <a:lnTo>
                      <a:pt x="95" y="97"/>
                    </a:lnTo>
                    <a:lnTo>
                      <a:pt x="95" y="0"/>
                    </a:lnTo>
                    <a:lnTo>
                      <a:pt x="0" y="0"/>
                    </a:lnTo>
                    <a:lnTo>
                      <a:pt x="0" y="0"/>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1" name="Freeform 140">
                <a:extLst>
                  <a:ext uri="{FF2B5EF4-FFF2-40B4-BE49-F238E27FC236}">
                    <a16:creationId xmlns:a16="http://schemas.microsoft.com/office/drawing/2014/main" id="{E08DA49B-FB4F-4A23-9206-818862BF64AB}"/>
                  </a:ext>
                </a:extLst>
              </p:cNvPr>
              <p:cNvSpPr>
                <a:spLocks/>
              </p:cNvSpPr>
              <p:nvPr/>
            </p:nvSpPr>
            <p:spPr bwMode="auto">
              <a:xfrm>
                <a:off x="7262813" y="6640513"/>
                <a:ext cx="150813" cy="74613"/>
              </a:xfrm>
              <a:custGeom>
                <a:avLst/>
                <a:gdLst>
                  <a:gd name="T0" fmla="*/ 95 w 95"/>
                  <a:gd name="T1" fmla="*/ 0 h 47"/>
                  <a:gd name="T2" fmla="*/ 0 w 95"/>
                  <a:gd name="T3" fmla="*/ 0 h 47"/>
                  <a:gd name="T4" fmla="*/ 0 w 95"/>
                  <a:gd name="T5" fmla="*/ 47 h 47"/>
                  <a:gd name="T6" fmla="*/ 95 w 95"/>
                  <a:gd name="T7" fmla="*/ 47 h 47"/>
                  <a:gd name="T8" fmla="*/ 95 w 95"/>
                  <a:gd name="T9" fmla="*/ 0 h 47"/>
                  <a:gd name="T10" fmla="*/ 95 w 95"/>
                  <a:gd name="T11" fmla="*/ 0 h 47"/>
                </a:gdLst>
                <a:ahLst/>
                <a:cxnLst>
                  <a:cxn ang="0">
                    <a:pos x="T0" y="T1"/>
                  </a:cxn>
                  <a:cxn ang="0">
                    <a:pos x="T2" y="T3"/>
                  </a:cxn>
                  <a:cxn ang="0">
                    <a:pos x="T4" y="T5"/>
                  </a:cxn>
                  <a:cxn ang="0">
                    <a:pos x="T6" y="T7"/>
                  </a:cxn>
                  <a:cxn ang="0">
                    <a:pos x="T8" y="T9"/>
                  </a:cxn>
                  <a:cxn ang="0">
                    <a:pos x="T10" y="T11"/>
                  </a:cxn>
                </a:cxnLst>
                <a:rect l="0" t="0" r="r" b="b"/>
                <a:pathLst>
                  <a:path w="95" h="47">
                    <a:moveTo>
                      <a:pt x="95" y="0"/>
                    </a:moveTo>
                    <a:lnTo>
                      <a:pt x="0" y="0"/>
                    </a:lnTo>
                    <a:lnTo>
                      <a:pt x="0" y="47"/>
                    </a:lnTo>
                    <a:lnTo>
                      <a:pt x="95" y="47"/>
                    </a:lnTo>
                    <a:lnTo>
                      <a:pt x="95" y="0"/>
                    </a:lnTo>
                    <a:lnTo>
                      <a:pt x="95"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grpSp>
          <p:nvGrpSpPr>
            <p:cNvPr id="200" name="Groupe 199">
              <a:extLst>
                <a:ext uri="{FF2B5EF4-FFF2-40B4-BE49-F238E27FC236}">
                  <a16:creationId xmlns:a16="http://schemas.microsoft.com/office/drawing/2014/main" id="{B6D43C69-A6EF-4B5D-898E-EB892F7DD53A}"/>
                </a:ext>
              </a:extLst>
            </p:cNvPr>
            <p:cNvGrpSpPr/>
            <p:nvPr/>
          </p:nvGrpSpPr>
          <p:grpSpPr>
            <a:xfrm>
              <a:off x="2853108" y="2093729"/>
              <a:ext cx="1704976" cy="733425"/>
              <a:chOff x="2849563" y="4783138"/>
              <a:chExt cx="1704976" cy="733425"/>
            </a:xfrm>
          </p:grpSpPr>
          <p:sp>
            <p:nvSpPr>
              <p:cNvPr id="136" name="Freeform 105">
                <a:extLst>
                  <a:ext uri="{FF2B5EF4-FFF2-40B4-BE49-F238E27FC236}">
                    <a16:creationId xmlns:a16="http://schemas.microsoft.com/office/drawing/2014/main" id="{3C3B9B80-0FDA-4A41-9D1A-3128237523C2}"/>
                  </a:ext>
                </a:extLst>
              </p:cNvPr>
              <p:cNvSpPr>
                <a:spLocks/>
              </p:cNvSpPr>
              <p:nvPr/>
            </p:nvSpPr>
            <p:spPr bwMode="auto">
              <a:xfrm>
                <a:off x="3055938" y="5229225"/>
                <a:ext cx="149225" cy="287338"/>
              </a:xfrm>
              <a:custGeom>
                <a:avLst/>
                <a:gdLst>
                  <a:gd name="T0" fmla="*/ 0 w 94"/>
                  <a:gd name="T1" fmla="*/ 0 h 181"/>
                  <a:gd name="T2" fmla="*/ 0 w 94"/>
                  <a:gd name="T3" fmla="*/ 181 h 181"/>
                  <a:gd name="T4" fmla="*/ 94 w 94"/>
                  <a:gd name="T5" fmla="*/ 181 h 181"/>
                  <a:gd name="T6" fmla="*/ 94 w 94"/>
                  <a:gd name="T7" fmla="*/ 0 h 181"/>
                  <a:gd name="T8" fmla="*/ 0 w 94"/>
                  <a:gd name="T9" fmla="*/ 0 h 181"/>
                  <a:gd name="T10" fmla="*/ 0 w 94"/>
                  <a:gd name="T11" fmla="*/ 0 h 181"/>
                </a:gdLst>
                <a:ahLst/>
                <a:cxnLst>
                  <a:cxn ang="0">
                    <a:pos x="T0" y="T1"/>
                  </a:cxn>
                  <a:cxn ang="0">
                    <a:pos x="T2" y="T3"/>
                  </a:cxn>
                  <a:cxn ang="0">
                    <a:pos x="T4" y="T5"/>
                  </a:cxn>
                  <a:cxn ang="0">
                    <a:pos x="T6" y="T7"/>
                  </a:cxn>
                  <a:cxn ang="0">
                    <a:pos x="T8" y="T9"/>
                  </a:cxn>
                  <a:cxn ang="0">
                    <a:pos x="T10" y="T11"/>
                  </a:cxn>
                </a:cxnLst>
                <a:rect l="0" t="0" r="r" b="b"/>
                <a:pathLst>
                  <a:path w="94" h="181">
                    <a:moveTo>
                      <a:pt x="0" y="0"/>
                    </a:moveTo>
                    <a:lnTo>
                      <a:pt x="0" y="181"/>
                    </a:lnTo>
                    <a:lnTo>
                      <a:pt x="94" y="181"/>
                    </a:lnTo>
                    <a:lnTo>
                      <a:pt x="94" y="0"/>
                    </a:lnTo>
                    <a:lnTo>
                      <a:pt x="0" y="0"/>
                    </a:lnTo>
                    <a:lnTo>
                      <a:pt x="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7" name="Freeform 106">
                <a:extLst>
                  <a:ext uri="{FF2B5EF4-FFF2-40B4-BE49-F238E27FC236}">
                    <a16:creationId xmlns:a16="http://schemas.microsoft.com/office/drawing/2014/main" id="{951A3963-8B2E-4ABB-A35F-D7E028D9C379}"/>
                  </a:ext>
                </a:extLst>
              </p:cNvPr>
              <p:cNvSpPr>
                <a:spLocks/>
              </p:cNvSpPr>
              <p:nvPr/>
            </p:nvSpPr>
            <p:spPr bwMode="auto">
              <a:xfrm>
                <a:off x="3298826" y="5143500"/>
                <a:ext cx="150813" cy="373063"/>
              </a:xfrm>
              <a:custGeom>
                <a:avLst/>
                <a:gdLst>
                  <a:gd name="T0" fmla="*/ 0 w 95"/>
                  <a:gd name="T1" fmla="*/ 0 h 235"/>
                  <a:gd name="T2" fmla="*/ 0 w 95"/>
                  <a:gd name="T3" fmla="*/ 235 h 235"/>
                  <a:gd name="T4" fmla="*/ 95 w 95"/>
                  <a:gd name="T5" fmla="*/ 235 h 235"/>
                  <a:gd name="T6" fmla="*/ 95 w 95"/>
                  <a:gd name="T7" fmla="*/ 0 h 235"/>
                  <a:gd name="T8" fmla="*/ 0 w 95"/>
                  <a:gd name="T9" fmla="*/ 0 h 235"/>
                  <a:gd name="T10" fmla="*/ 0 w 95"/>
                  <a:gd name="T11" fmla="*/ 0 h 235"/>
                </a:gdLst>
                <a:ahLst/>
                <a:cxnLst>
                  <a:cxn ang="0">
                    <a:pos x="T0" y="T1"/>
                  </a:cxn>
                  <a:cxn ang="0">
                    <a:pos x="T2" y="T3"/>
                  </a:cxn>
                  <a:cxn ang="0">
                    <a:pos x="T4" y="T5"/>
                  </a:cxn>
                  <a:cxn ang="0">
                    <a:pos x="T6" y="T7"/>
                  </a:cxn>
                  <a:cxn ang="0">
                    <a:pos x="T8" y="T9"/>
                  </a:cxn>
                  <a:cxn ang="0">
                    <a:pos x="T10" y="T11"/>
                  </a:cxn>
                </a:cxnLst>
                <a:rect l="0" t="0" r="r" b="b"/>
                <a:pathLst>
                  <a:path w="95" h="235">
                    <a:moveTo>
                      <a:pt x="0" y="0"/>
                    </a:moveTo>
                    <a:lnTo>
                      <a:pt x="0" y="235"/>
                    </a:lnTo>
                    <a:lnTo>
                      <a:pt x="95" y="235"/>
                    </a:lnTo>
                    <a:lnTo>
                      <a:pt x="95" y="0"/>
                    </a:lnTo>
                    <a:lnTo>
                      <a:pt x="0" y="0"/>
                    </a:lnTo>
                    <a:lnTo>
                      <a:pt x="0" y="0"/>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8" name="Freeform 107">
                <a:extLst>
                  <a:ext uri="{FF2B5EF4-FFF2-40B4-BE49-F238E27FC236}">
                    <a16:creationId xmlns:a16="http://schemas.microsoft.com/office/drawing/2014/main" id="{CEE2749E-5AF8-403C-AE13-D503AD6E3913}"/>
                  </a:ext>
                </a:extLst>
              </p:cNvPr>
              <p:cNvSpPr>
                <a:spLocks/>
              </p:cNvSpPr>
              <p:nvPr/>
            </p:nvSpPr>
            <p:spPr bwMode="auto">
              <a:xfrm>
                <a:off x="3541713" y="4924425"/>
                <a:ext cx="149225" cy="592138"/>
              </a:xfrm>
              <a:custGeom>
                <a:avLst/>
                <a:gdLst>
                  <a:gd name="T0" fmla="*/ 94 w 94"/>
                  <a:gd name="T1" fmla="*/ 0 h 373"/>
                  <a:gd name="T2" fmla="*/ 0 w 94"/>
                  <a:gd name="T3" fmla="*/ 0 h 373"/>
                  <a:gd name="T4" fmla="*/ 0 w 94"/>
                  <a:gd name="T5" fmla="*/ 373 h 373"/>
                  <a:gd name="T6" fmla="*/ 94 w 94"/>
                  <a:gd name="T7" fmla="*/ 373 h 373"/>
                  <a:gd name="T8" fmla="*/ 94 w 94"/>
                  <a:gd name="T9" fmla="*/ 0 h 373"/>
                  <a:gd name="T10" fmla="*/ 94 w 94"/>
                  <a:gd name="T11" fmla="*/ 0 h 373"/>
                </a:gdLst>
                <a:ahLst/>
                <a:cxnLst>
                  <a:cxn ang="0">
                    <a:pos x="T0" y="T1"/>
                  </a:cxn>
                  <a:cxn ang="0">
                    <a:pos x="T2" y="T3"/>
                  </a:cxn>
                  <a:cxn ang="0">
                    <a:pos x="T4" y="T5"/>
                  </a:cxn>
                  <a:cxn ang="0">
                    <a:pos x="T6" y="T7"/>
                  </a:cxn>
                  <a:cxn ang="0">
                    <a:pos x="T8" y="T9"/>
                  </a:cxn>
                  <a:cxn ang="0">
                    <a:pos x="T10" y="T11"/>
                  </a:cxn>
                </a:cxnLst>
                <a:rect l="0" t="0" r="r" b="b"/>
                <a:pathLst>
                  <a:path w="94" h="373">
                    <a:moveTo>
                      <a:pt x="94" y="0"/>
                    </a:moveTo>
                    <a:lnTo>
                      <a:pt x="0" y="0"/>
                    </a:lnTo>
                    <a:lnTo>
                      <a:pt x="0" y="373"/>
                    </a:lnTo>
                    <a:lnTo>
                      <a:pt x="94" y="373"/>
                    </a:lnTo>
                    <a:lnTo>
                      <a:pt x="94" y="0"/>
                    </a:lnTo>
                    <a:lnTo>
                      <a:pt x="94"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9" name="Freeform 108">
                <a:extLst>
                  <a:ext uri="{FF2B5EF4-FFF2-40B4-BE49-F238E27FC236}">
                    <a16:creationId xmlns:a16="http://schemas.microsoft.com/office/drawing/2014/main" id="{0D6AAE39-092F-4BB0-81E0-03D0CD1A2D56}"/>
                  </a:ext>
                </a:extLst>
              </p:cNvPr>
              <p:cNvSpPr>
                <a:spLocks/>
              </p:cNvSpPr>
              <p:nvPr/>
            </p:nvSpPr>
            <p:spPr bwMode="auto">
              <a:xfrm>
                <a:off x="3786188" y="5157788"/>
                <a:ext cx="149225" cy="358775"/>
              </a:xfrm>
              <a:custGeom>
                <a:avLst/>
                <a:gdLst>
                  <a:gd name="T0" fmla="*/ 94 w 94"/>
                  <a:gd name="T1" fmla="*/ 226 h 226"/>
                  <a:gd name="T2" fmla="*/ 94 w 94"/>
                  <a:gd name="T3" fmla="*/ 0 h 226"/>
                  <a:gd name="T4" fmla="*/ 0 w 94"/>
                  <a:gd name="T5" fmla="*/ 0 h 226"/>
                  <a:gd name="T6" fmla="*/ 0 w 94"/>
                  <a:gd name="T7" fmla="*/ 226 h 226"/>
                  <a:gd name="T8" fmla="*/ 94 w 94"/>
                  <a:gd name="T9" fmla="*/ 226 h 226"/>
                  <a:gd name="T10" fmla="*/ 94 w 94"/>
                  <a:gd name="T11" fmla="*/ 226 h 226"/>
                </a:gdLst>
                <a:ahLst/>
                <a:cxnLst>
                  <a:cxn ang="0">
                    <a:pos x="T0" y="T1"/>
                  </a:cxn>
                  <a:cxn ang="0">
                    <a:pos x="T2" y="T3"/>
                  </a:cxn>
                  <a:cxn ang="0">
                    <a:pos x="T4" y="T5"/>
                  </a:cxn>
                  <a:cxn ang="0">
                    <a:pos x="T6" y="T7"/>
                  </a:cxn>
                  <a:cxn ang="0">
                    <a:pos x="T8" y="T9"/>
                  </a:cxn>
                  <a:cxn ang="0">
                    <a:pos x="T10" y="T11"/>
                  </a:cxn>
                </a:cxnLst>
                <a:rect l="0" t="0" r="r" b="b"/>
                <a:pathLst>
                  <a:path w="94" h="226">
                    <a:moveTo>
                      <a:pt x="94" y="226"/>
                    </a:moveTo>
                    <a:lnTo>
                      <a:pt x="94" y="0"/>
                    </a:lnTo>
                    <a:lnTo>
                      <a:pt x="0" y="0"/>
                    </a:lnTo>
                    <a:lnTo>
                      <a:pt x="0" y="226"/>
                    </a:lnTo>
                    <a:lnTo>
                      <a:pt x="94" y="226"/>
                    </a:lnTo>
                    <a:lnTo>
                      <a:pt x="94" y="226"/>
                    </a:lnTo>
                    <a:close/>
                  </a:path>
                </a:pathLst>
              </a:custGeom>
              <a:solidFill>
                <a:srgbClr val="00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0" name="Freeform 109">
                <a:extLst>
                  <a:ext uri="{FF2B5EF4-FFF2-40B4-BE49-F238E27FC236}">
                    <a16:creationId xmlns:a16="http://schemas.microsoft.com/office/drawing/2014/main" id="{338EDCEC-F5DD-49E7-84DB-E14DB99ABBDC}"/>
                  </a:ext>
                </a:extLst>
              </p:cNvPr>
              <p:cNvSpPr>
                <a:spLocks/>
              </p:cNvSpPr>
              <p:nvPr/>
            </p:nvSpPr>
            <p:spPr bwMode="auto">
              <a:xfrm>
                <a:off x="4029076" y="5178425"/>
                <a:ext cx="150813" cy="338138"/>
              </a:xfrm>
              <a:custGeom>
                <a:avLst/>
                <a:gdLst>
                  <a:gd name="T0" fmla="*/ 95 w 95"/>
                  <a:gd name="T1" fmla="*/ 0 h 213"/>
                  <a:gd name="T2" fmla="*/ 0 w 95"/>
                  <a:gd name="T3" fmla="*/ 0 h 213"/>
                  <a:gd name="T4" fmla="*/ 0 w 95"/>
                  <a:gd name="T5" fmla="*/ 213 h 213"/>
                  <a:gd name="T6" fmla="*/ 95 w 95"/>
                  <a:gd name="T7" fmla="*/ 213 h 213"/>
                  <a:gd name="T8" fmla="*/ 95 w 95"/>
                  <a:gd name="T9" fmla="*/ 0 h 213"/>
                  <a:gd name="T10" fmla="*/ 95 w 95"/>
                  <a:gd name="T11" fmla="*/ 0 h 213"/>
                </a:gdLst>
                <a:ahLst/>
                <a:cxnLst>
                  <a:cxn ang="0">
                    <a:pos x="T0" y="T1"/>
                  </a:cxn>
                  <a:cxn ang="0">
                    <a:pos x="T2" y="T3"/>
                  </a:cxn>
                  <a:cxn ang="0">
                    <a:pos x="T4" y="T5"/>
                  </a:cxn>
                  <a:cxn ang="0">
                    <a:pos x="T6" y="T7"/>
                  </a:cxn>
                  <a:cxn ang="0">
                    <a:pos x="T8" y="T9"/>
                  </a:cxn>
                  <a:cxn ang="0">
                    <a:pos x="T10" y="T11"/>
                  </a:cxn>
                </a:cxnLst>
                <a:rect l="0" t="0" r="r" b="b"/>
                <a:pathLst>
                  <a:path w="95" h="213">
                    <a:moveTo>
                      <a:pt x="95" y="0"/>
                    </a:moveTo>
                    <a:lnTo>
                      <a:pt x="0" y="0"/>
                    </a:lnTo>
                    <a:lnTo>
                      <a:pt x="0" y="213"/>
                    </a:lnTo>
                    <a:lnTo>
                      <a:pt x="95" y="213"/>
                    </a:lnTo>
                    <a:lnTo>
                      <a:pt x="95" y="0"/>
                    </a:lnTo>
                    <a:lnTo>
                      <a:pt x="95" y="0"/>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1" name="Freeform 110">
                <a:extLst>
                  <a:ext uri="{FF2B5EF4-FFF2-40B4-BE49-F238E27FC236}">
                    <a16:creationId xmlns:a16="http://schemas.microsoft.com/office/drawing/2014/main" id="{0D669B8A-93AD-4BA7-8880-76BC90459034}"/>
                  </a:ext>
                </a:extLst>
              </p:cNvPr>
              <p:cNvSpPr>
                <a:spLocks/>
              </p:cNvSpPr>
              <p:nvPr/>
            </p:nvSpPr>
            <p:spPr bwMode="auto">
              <a:xfrm>
                <a:off x="4273551" y="4965700"/>
                <a:ext cx="150813" cy="550863"/>
              </a:xfrm>
              <a:custGeom>
                <a:avLst/>
                <a:gdLst>
                  <a:gd name="T0" fmla="*/ 95 w 95"/>
                  <a:gd name="T1" fmla="*/ 0 h 347"/>
                  <a:gd name="T2" fmla="*/ 0 w 95"/>
                  <a:gd name="T3" fmla="*/ 0 h 347"/>
                  <a:gd name="T4" fmla="*/ 0 w 95"/>
                  <a:gd name="T5" fmla="*/ 347 h 347"/>
                  <a:gd name="T6" fmla="*/ 95 w 95"/>
                  <a:gd name="T7" fmla="*/ 347 h 347"/>
                  <a:gd name="T8" fmla="*/ 95 w 95"/>
                  <a:gd name="T9" fmla="*/ 0 h 347"/>
                  <a:gd name="T10" fmla="*/ 95 w 95"/>
                  <a:gd name="T11" fmla="*/ 0 h 347"/>
                </a:gdLst>
                <a:ahLst/>
                <a:cxnLst>
                  <a:cxn ang="0">
                    <a:pos x="T0" y="T1"/>
                  </a:cxn>
                  <a:cxn ang="0">
                    <a:pos x="T2" y="T3"/>
                  </a:cxn>
                  <a:cxn ang="0">
                    <a:pos x="T4" y="T5"/>
                  </a:cxn>
                  <a:cxn ang="0">
                    <a:pos x="T6" y="T7"/>
                  </a:cxn>
                  <a:cxn ang="0">
                    <a:pos x="T8" y="T9"/>
                  </a:cxn>
                  <a:cxn ang="0">
                    <a:pos x="T10" y="T11"/>
                  </a:cxn>
                </a:cxnLst>
                <a:rect l="0" t="0" r="r" b="b"/>
                <a:pathLst>
                  <a:path w="95" h="347">
                    <a:moveTo>
                      <a:pt x="95" y="0"/>
                    </a:moveTo>
                    <a:lnTo>
                      <a:pt x="0" y="0"/>
                    </a:lnTo>
                    <a:lnTo>
                      <a:pt x="0" y="347"/>
                    </a:lnTo>
                    <a:lnTo>
                      <a:pt x="95" y="347"/>
                    </a:lnTo>
                    <a:lnTo>
                      <a:pt x="95" y="0"/>
                    </a:lnTo>
                    <a:lnTo>
                      <a:pt x="95"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2" name="Freeform 141">
                <a:extLst>
                  <a:ext uri="{FF2B5EF4-FFF2-40B4-BE49-F238E27FC236}">
                    <a16:creationId xmlns:a16="http://schemas.microsoft.com/office/drawing/2014/main" id="{CAA94EA3-0B40-48DD-BD10-D529C1B76383}"/>
                  </a:ext>
                </a:extLst>
              </p:cNvPr>
              <p:cNvSpPr>
                <a:spLocks/>
              </p:cNvSpPr>
              <p:nvPr/>
            </p:nvSpPr>
            <p:spPr bwMode="auto">
              <a:xfrm>
                <a:off x="2911476" y="4783138"/>
                <a:ext cx="1643063" cy="733425"/>
              </a:xfrm>
              <a:custGeom>
                <a:avLst/>
                <a:gdLst>
                  <a:gd name="T0" fmla="*/ 1035 w 1035"/>
                  <a:gd name="T1" fmla="*/ 462 h 462"/>
                  <a:gd name="T2" fmla="*/ 0 w 1035"/>
                  <a:gd name="T3" fmla="*/ 462 h 462"/>
                  <a:gd name="T4" fmla="*/ 0 w 1035"/>
                  <a:gd name="T5" fmla="*/ 0 h 462"/>
                </a:gdLst>
                <a:ahLst/>
                <a:cxnLst>
                  <a:cxn ang="0">
                    <a:pos x="T0" y="T1"/>
                  </a:cxn>
                  <a:cxn ang="0">
                    <a:pos x="T2" y="T3"/>
                  </a:cxn>
                  <a:cxn ang="0">
                    <a:pos x="T4" y="T5"/>
                  </a:cxn>
                </a:cxnLst>
                <a:rect l="0" t="0" r="r" b="b"/>
                <a:pathLst>
                  <a:path w="1035" h="462">
                    <a:moveTo>
                      <a:pt x="1035" y="462"/>
                    </a:moveTo>
                    <a:lnTo>
                      <a:pt x="0" y="462"/>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3" name="Line 142">
                <a:extLst>
                  <a:ext uri="{FF2B5EF4-FFF2-40B4-BE49-F238E27FC236}">
                    <a16:creationId xmlns:a16="http://schemas.microsoft.com/office/drawing/2014/main" id="{5A9748B3-548C-4890-9B5D-97962B2FA607}"/>
                  </a:ext>
                </a:extLst>
              </p:cNvPr>
              <p:cNvSpPr>
                <a:spLocks noChangeShapeType="1"/>
              </p:cNvSpPr>
              <p:nvPr/>
            </p:nvSpPr>
            <p:spPr bwMode="auto">
              <a:xfrm>
                <a:off x="2849563" y="4797425"/>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 name="Line 143">
                <a:extLst>
                  <a:ext uri="{FF2B5EF4-FFF2-40B4-BE49-F238E27FC236}">
                    <a16:creationId xmlns:a16="http://schemas.microsoft.com/office/drawing/2014/main" id="{9B16D695-2488-41AE-9890-3000B2B045DC}"/>
                  </a:ext>
                </a:extLst>
              </p:cNvPr>
              <p:cNvSpPr>
                <a:spLocks noChangeShapeType="1"/>
              </p:cNvSpPr>
              <p:nvPr/>
            </p:nvSpPr>
            <p:spPr bwMode="auto">
              <a:xfrm>
                <a:off x="2849563" y="4976813"/>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5" name="Line 144">
                <a:extLst>
                  <a:ext uri="{FF2B5EF4-FFF2-40B4-BE49-F238E27FC236}">
                    <a16:creationId xmlns:a16="http://schemas.microsoft.com/office/drawing/2014/main" id="{61E46BA0-8133-4C0C-9F9F-00AA7F697F08}"/>
                  </a:ext>
                </a:extLst>
              </p:cNvPr>
              <p:cNvSpPr>
                <a:spLocks noChangeShapeType="1"/>
              </p:cNvSpPr>
              <p:nvPr/>
            </p:nvSpPr>
            <p:spPr bwMode="auto">
              <a:xfrm>
                <a:off x="2849563" y="5157788"/>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6" name="Line 145">
                <a:extLst>
                  <a:ext uri="{FF2B5EF4-FFF2-40B4-BE49-F238E27FC236}">
                    <a16:creationId xmlns:a16="http://schemas.microsoft.com/office/drawing/2014/main" id="{B074AEAD-C6ED-4E86-BF06-5F7A10D43044}"/>
                  </a:ext>
                </a:extLst>
              </p:cNvPr>
              <p:cNvSpPr>
                <a:spLocks noChangeShapeType="1"/>
              </p:cNvSpPr>
              <p:nvPr/>
            </p:nvSpPr>
            <p:spPr bwMode="auto">
              <a:xfrm>
                <a:off x="2849563" y="5337175"/>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7" name="Line 146">
                <a:extLst>
                  <a:ext uri="{FF2B5EF4-FFF2-40B4-BE49-F238E27FC236}">
                    <a16:creationId xmlns:a16="http://schemas.microsoft.com/office/drawing/2014/main" id="{934F119B-A64F-4EF6-A94B-5D4B6F30006A}"/>
                  </a:ext>
                </a:extLst>
              </p:cNvPr>
              <p:cNvSpPr>
                <a:spLocks noChangeShapeType="1"/>
              </p:cNvSpPr>
              <p:nvPr/>
            </p:nvSpPr>
            <p:spPr bwMode="auto">
              <a:xfrm>
                <a:off x="2849563" y="5516563"/>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202" name="Groupe 201">
              <a:extLst>
                <a:ext uri="{FF2B5EF4-FFF2-40B4-BE49-F238E27FC236}">
                  <a16:creationId xmlns:a16="http://schemas.microsoft.com/office/drawing/2014/main" id="{613DEA93-D974-40C9-8CEC-717846FB05BF}"/>
                </a:ext>
              </a:extLst>
            </p:cNvPr>
            <p:cNvGrpSpPr/>
            <p:nvPr/>
          </p:nvGrpSpPr>
          <p:grpSpPr>
            <a:xfrm>
              <a:off x="4975596" y="2093729"/>
              <a:ext cx="1701800" cy="733425"/>
              <a:chOff x="4972051" y="4783138"/>
              <a:chExt cx="1701800" cy="733425"/>
            </a:xfrm>
          </p:grpSpPr>
          <p:sp>
            <p:nvSpPr>
              <p:cNvPr id="142" name="Freeform 111">
                <a:extLst>
                  <a:ext uri="{FF2B5EF4-FFF2-40B4-BE49-F238E27FC236}">
                    <a16:creationId xmlns:a16="http://schemas.microsoft.com/office/drawing/2014/main" id="{636F29F2-A392-41C0-8AFC-B7BFC1C8466A}"/>
                  </a:ext>
                </a:extLst>
              </p:cNvPr>
              <p:cNvSpPr>
                <a:spLocks/>
              </p:cNvSpPr>
              <p:nvPr/>
            </p:nvSpPr>
            <p:spPr bwMode="auto">
              <a:xfrm>
                <a:off x="5176838" y="5373688"/>
                <a:ext cx="150813" cy="142875"/>
              </a:xfrm>
              <a:custGeom>
                <a:avLst/>
                <a:gdLst>
                  <a:gd name="T0" fmla="*/ 0 w 95"/>
                  <a:gd name="T1" fmla="*/ 0 h 90"/>
                  <a:gd name="T2" fmla="*/ 0 w 95"/>
                  <a:gd name="T3" fmla="*/ 90 h 90"/>
                  <a:gd name="T4" fmla="*/ 95 w 95"/>
                  <a:gd name="T5" fmla="*/ 90 h 90"/>
                  <a:gd name="T6" fmla="*/ 95 w 95"/>
                  <a:gd name="T7" fmla="*/ 0 h 90"/>
                  <a:gd name="T8" fmla="*/ 0 w 95"/>
                  <a:gd name="T9" fmla="*/ 0 h 90"/>
                  <a:gd name="T10" fmla="*/ 0 w 95"/>
                  <a:gd name="T11" fmla="*/ 0 h 90"/>
                </a:gdLst>
                <a:ahLst/>
                <a:cxnLst>
                  <a:cxn ang="0">
                    <a:pos x="T0" y="T1"/>
                  </a:cxn>
                  <a:cxn ang="0">
                    <a:pos x="T2" y="T3"/>
                  </a:cxn>
                  <a:cxn ang="0">
                    <a:pos x="T4" y="T5"/>
                  </a:cxn>
                  <a:cxn ang="0">
                    <a:pos x="T6" y="T7"/>
                  </a:cxn>
                  <a:cxn ang="0">
                    <a:pos x="T8" y="T9"/>
                  </a:cxn>
                  <a:cxn ang="0">
                    <a:pos x="T10" y="T11"/>
                  </a:cxn>
                </a:cxnLst>
                <a:rect l="0" t="0" r="r" b="b"/>
                <a:pathLst>
                  <a:path w="95" h="90">
                    <a:moveTo>
                      <a:pt x="0" y="0"/>
                    </a:moveTo>
                    <a:lnTo>
                      <a:pt x="0" y="90"/>
                    </a:lnTo>
                    <a:lnTo>
                      <a:pt x="95" y="90"/>
                    </a:lnTo>
                    <a:lnTo>
                      <a:pt x="95" y="0"/>
                    </a:lnTo>
                    <a:lnTo>
                      <a:pt x="0" y="0"/>
                    </a:lnTo>
                    <a:lnTo>
                      <a:pt x="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3" name="Freeform 112">
                <a:extLst>
                  <a:ext uri="{FF2B5EF4-FFF2-40B4-BE49-F238E27FC236}">
                    <a16:creationId xmlns:a16="http://schemas.microsoft.com/office/drawing/2014/main" id="{9EA01813-0E0F-4D3C-A25A-8AD10C8CB442}"/>
                  </a:ext>
                </a:extLst>
              </p:cNvPr>
              <p:cNvSpPr>
                <a:spLocks/>
              </p:cNvSpPr>
              <p:nvPr/>
            </p:nvSpPr>
            <p:spPr bwMode="auto">
              <a:xfrm>
                <a:off x="5419726" y="5338763"/>
                <a:ext cx="150813" cy="177800"/>
              </a:xfrm>
              <a:custGeom>
                <a:avLst/>
                <a:gdLst>
                  <a:gd name="T0" fmla="*/ 95 w 95"/>
                  <a:gd name="T1" fmla="*/ 0 h 112"/>
                  <a:gd name="T2" fmla="*/ 0 w 95"/>
                  <a:gd name="T3" fmla="*/ 0 h 112"/>
                  <a:gd name="T4" fmla="*/ 0 w 95"/>
                  <a:gd name="T5" fmla="*/ 112 h 112"/>
                  <a:gd name="T6" fmla="*/ 95 w 95"/>
                  <a:gd name="T7" fmla="*/ 112 h 112"/>
                  <a:gd name="T8" fmla="*/ 95 w 95"/>
                  <a:gd name="T9" fmla="*/ 0 h 112"/>
                  <a:gd name="T10" fmla="*/ 95 w 95"/>
                  <a:gd name="T11" fmla="*/ 0 h 112"/>
                </a:gdLst>
                <a:ahLst/>
                <a:cxnLst>
                  <a:cxn ang="0">
                    <a:pos x="T0" y="T1"/>
                  </a:cxn>
                  <a:cxn ang="0">
                    <a:pos x="T2" y="T3"/>
                  </a:cxn>
                  <a:cxn ang="0">
                    <a:pos x="T4" y="T5"/>
                  </a:cxn>
                  <a:cxn ang="0">
                    <a:pos x="T6" y="T7"/>
                  </a:cxn>
                  <a:cxn ang="0">
                    <a:pos x="T8" y="T9"/>
                  </a:cxn>
                  <a:cxn ang="0">
                    <a:pos x="T10" y="T11"/>
                  </a:cxn>
                </a:cxnLst>
                <a:rect l="0" t="0" r="r" b="b"/>
                <a:pathLst>
                  <a:path w="95" h="112">
                    <a:moveTo>
                      <a:pt x="95" y="0"/>
                    </a:moveTo>
                    <a:lnTo>
                      <a:pt x="0" y="0"/>
                    </a:lnTo>
                    <a:lnTo>
                      <a:pt x="0" y="112"/>
                    </a:lnTo>
                    <a:lnTo>
                      <a:pt x="95" y="112"/>
                    </a:lnTo>
                    <a:lnTo>
                      <a:pt x="95" y="0"/>
                    </a:lnTo>
                    <a:lnTo>
                      <a:pt x="95" y="0"/>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4" name="Freeform 113">
                <a:extLst>
                  <a:ext uri="{FF2B5EF4-FFF2-40B4-BE49-F238E27FC236}">
                    <a16:creationId xmlns:a16="http://schemas.microsoft.com/office/drawing/2014/main" id="{F8E05F70-E9AC-4CDB-BD31-9C146D687FAE}"/>
                  </a:ext>
                </a:extLst>
              </p:cNvPr>
              <p:cNvSpPr>
                <a:spLocks/>
              </p:cNvSpPr>
              <p:nvPr/>
            </p:nvSpPr>
            <p:spPr bwMode="auto">
              <a:xfrm>
                <a:off x="5662613" y="4859338"/>
                <a:ext cx="150813" cy="657225"/>
              </a:xfrm>
              <a:custGeom>
                <a:avLst/>
                <a:gdLst>
                  <a:gd name="T0" fmla="*/ 95 w 95"/>
                  <a:gd name="T1" fmla="*/ 0 h 414"/>
                  <a:gd name="T2" fmla="*/ 0 w 95"/>
                  <a:gd name="T3" fmla="*/ 0 h 414"/>
                  <a:gd name="T4" fmla="*/ 0 w 95"/>
                  <a:gd name="T5" fmla="*/ 414 h 414"/>
                  <a:gd name="T6" fmla="*/ 95 w 95"/>
                  <a:gd name="T7" fmla="*/ 414 h 414"/>
                  <a:gd name="T8" fmla="*/ 95 w 95"/>
                  <a:gd name="T9" fmla="*/ 0 h 414"/>
                  <a:gd name="T10" fmla="*/ 95 w 95"/>
                  <a:gd name="T11" fmla="*/ 0 h 414"/>
                </a:gdLst>
                <a:ahLst/>
                <a:cxnLst>
                  <a:cxn ang="0">
                    <a:pos x="T0" y="T1"/>
                  </a:cxn>
                  <a:cxn ang="0">
                    <a:pos x="T2" y="T3"/>
                  </a:cxn>
                  <a:cxn ang="0">
                    <a:pos x="T4" y="T5"/>
                  </a:cxn>
                  <a:cxn ang="0">
                    <a:pos x="T6" y="T7"/>
                  </a:cxn>
                  <a:cxn ang="0">
                    <a:pos x="T8" y="T9"/>
                  </a:cxn>
                  <a:cxn ang="0">
                    <a:pos x="T10" y="T11"/>
                  </a:cxn>
                </a:cxnLst>
                <a:rect l="0" t="0" r="r" b="b"/>
                <a:pathLst>
                  <a:path w="95" h="414">
                    <a:moveTo>
                      <a:pt x="95" y="0"/>
                    </a:moveTo>
                    <a:lnTo>
                      <a:pt x="0" y="0"/>
                    </a:lnTo>
                    <a:lnTo>
                      <a:pt x="0" y="414"/>
                    </a:lnTo>
                    <a:lnTo>
                      <a:pt x="95" y="414"/>
                    </a:lnTo>
                    <a:lnTo>
                      <a:pt x="95" y="0"/>
                    </a:lnTo>
                    <a:lnTo>
                      <a:pt x="95"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5" name="Freeform 114">
                <a:extLst>
                  <a:ext uri="{FF2B5EF4-FFF2-40B4-BE49-F238E27FC236}">
                    <a16:creationId xmlns:a16="http://schemas.microsoft.com/office/drawing/2014/main" id="{DCD3C893-65B8-4154-A09C-C4B2622415C6}"/>
                  </a:ext>
                </a:extLst>
              </p:cNvPr>
              <p:cNvSpPr>
                <a:spLocks/>
              </p:cNvSpPr>
              <p:nvPr/>
            </p:nvSpPr>
            <p:spPr bwMode="auto">
              <a:xfrm>
                <a:off x="5905501" y="5072063"/>
                <a:ext cx="150813" cy="444500"/>
              </a:xfrm>
              <a:custGeom>
                <a:avLst/>
                <a:gdLst>
                  <a:gd name="T0" fmla="*/ 95 w 95"/>
                  <a:gd name="T1" fmla="*/ 0 h 280"/>
                  <a:gd name="T2" fmla="*/ 0 w 95"/>
                  <a:gd name="T3" fmla="*/ 0 h 280"/>
                  <a:gd name="T4" fmla="*/ 0 w 95"/>
                  <a:gd name="T5" fmla="*/ 280 h 280"/>
                  <a:gd name="T6" fmla="*/ 95 w 95"/>
                  <a:gd name="T7" fmla="*/ 280 h 280"/>
                  <a:gd name="T8" fmla="*/ 95 w 95"/>
                  <a:gd name="T9" fmla="*/ 0 h 280"/>
                  <a:gd name="T10" fmla="*/ 95 w 95"/>
                  <a:gd name="T11" fmla="*/ 0 h 280"/>
                </a:gdLst>
                <a:ahLst/>
                <a:cxnLst>
                  <a:cxn ang="0">
                    <a:pos x="T0" y="T1"/>
                  </a:cxn>
                  <a:cxn ang="0">
                    <a:pos x="T2" y="T3"/>
                  </a:cxn>
                  <a:cxn ang="0">
                    <a:pos x="T4" y="T5"/>
                  </a:cxn>
                  <a:cxn ang="0">
                    <a:pos x="T6" y="T7"/>
                  </a:cxn>
                  <a:cxn ang="0">
                    <a:pos x="T8" y="T9"/>
                  </a:cxn>
                  <a:cxn ang="0">
                    <a:pos x="T10" y="T11"/>
                  </a:cxn>
                </a:cxnLst>
                <a:rect l="0" t="0" r="r" b="b"/>
                <a:pathLst>
                  <a:path w="95" h="280">
                    <a:moveTo>
                      <a:pt x="95" y="0"/>
                    </a:moveTo>
                    <a:lnTo>
                      <a:pt x="0" y="0"/>
                    </a:lnTo>
                    <a:lnTo>
                      <a:pt x="0" y="280"/>
                    </a:lnTo>
                    <a:lnTo>
                      <a:pt x="95" y="280"/>
                    </a:lnTo>
                    <a:lnTo>
                      <a:pt x="95" y="0"/>
                    </a:lnTo>
                    <a:lnTo>
                      <a:pt x="95" y="0"/>
                    </a:lnTo>
                    <a:close/>
                  </a:path>
                </a:pathLst>
              </a:custGeom>
              <a:solidFill>
                <a:srgbClr val="00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6" name="Freeform 115">
                <a:extLst>
                  <a:ext uri="{FF2B5EF4-FFF2-40B4-BE49-F238E27FC236}">
                    <a16:creationId xmlns:a16="http://schemas.microsoft.com/office/drawing/2014/main" id="{79E80B4C-1563-4279-B039-2ABB76B2C784}"/>
                  </a:ext>
                </a:extLst>
              </p:cNvPr>
              <p:cNvSpPr>
                <a:spLocks/>
              </p:cNvSpPr>
              <p:nvPr/>
            </p:nvSpPr>
            <p:spPr bwMode="auto">
              <a:xfrm>
                <a:off x="6148388" y="5140325"/>
                <a:ext cx="150813" cy="376238"/>
              </a:xfrm>
              <a:custGeom>
                <a:avLst/>
                <a:gdLst>
                  <a:gd name="T0" fmla="*/ 95 w 95"/>
                  <a:gd name="T1" fmla="*/ 0 h 237"/>
                  <a:gd name="T2" fmla="*/ 0 w 95"/>
                  <a:gd name="T3" fmla="*/ 0 h 237"/>
                  <a:gd name="T4" fmla="*/ 0 w 95"/>
                  <a:gd name="T5" fmla="*/ 237 h 237"/>
                  <a:gd name="T6" fmla="*/ 95 w 95"/>
                  <a:gd name="T7" fmla="*/ 237 h 237"/>
                  <a:gd name="T8" fmla="*/ 95 w 95"/>
                  <a:gd name="T9" fmla="*/ 0 h 237"/>
                  <a:gd name="T10" fmla="*/ 95 w 95"/>
                  <a:gd name="T11" fmla="*/ 0 h 237"/>
                </a:gdLst>
                <a:ahLst/>
                <a:cxnLst>
                  <a:cxn ang="0">
                    <a:pos x="T0" y="T1"/>
                  </a:cxn>
                  <a:cxn ang="0">
                    <a:pos x="T2" y="T3"/>
                  </a:cxn>
                  <a:cxn ang="0">
                    <a:pos x="T4" y="T5"/>
                  </a:cxn>
                  <a:cxn ang="0">
                    <a:pos x="T6" y="T7"/>
                  </a:cxn>
                  <a:cxn ang="0">
                    <a:pos x="T8" y="T9"/>
                  </a:cxn>
                  <a:cxn ang="0">
                    <a:pos x="T10" y="T11"/>
                  </a:cxn>
                </a:cxnLst>
                <a:rect l="0" t="0" r="r" b="b"/>
                <a:pathLst>
                  <a:path w="95" h="237">
                    <a:moveTo>
                      <a:pt x="95" y="0"/>
                    </a:moveTo>
                    <a:lnTo>
                      <a:pt x="0" y="0"/>
                    </a:lnTo>
                    <a:lnTo>
                      <a:pt x="0" y="237"/>
                    </a:lnTo>
                    <a:lnTo>
                      <a:pt x="95" y="237"/>
                    </a:lnTo>
                    <a:lnTo>
                      <a:pt x="95" y="0"/>
                    </a:lnTo>
                    <a:lnTo>
                      <a:pt x="95" y="0"/>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7" name="Freeform 116">
                <a:extLst>
                  <a:ext uri="{FF2B5EF4-FFF2-40B4-BE49-F238E27FC236}">
                    <a16:creationId xmlns:a16="http://schemas.microsoft.com/office/drawing/2014/main" id="{D43E4AE7-7DFA-43A9-8FF8-E05DA65097E6}"/>
                  </a:ext>
                </a:extLst>
              </p:cNvPr>
              <p:cNvSpPr>
                <a:spLocks/>
              </p:cNvSpPr>
              <p:nvPr/>
            </p:nvSpPr>
            <p:spPr bwMode="auto">
              <a:xfrm>
                <a:off x="6392863" y="4872038"/>
                <a:ext cx="150813" cy="644525"/>
              </a:xfrm>
              <a:custGeom>
                <a:avLst/>
                <a:gdLst>
                  <a:gd name="T0" fmla="*/ 0 w 95"/>
                  <a:gd name="T1" fmla="*/ 406 h 406"/>
                  <a:gd name="T2" fmla="*/ 95 w 95"/>
                  <a:gd name="T3" fmla="*/ 406 h 406"/>
                  <a:gd name="T4" fmla="*/ 95 w 95"/>
                  <a:gd name="T5" fmla="*/ 0 h 406"/>
                  <a:gd name="T6" fmla="*/ 0 w 95"/>
                  <a:gd name="T7" fmla="*/ 0 h 406"/>
                  <a:gd name="T8" fmla="*/ 0 w 95"/>
                  <a:gd name="T9" fmla="*/ 406 h 406"/>
                  <a:gd name="T10" fmla="*/ 0 w 95"/>
                  <a:gd name="T11" fmla="*/ 406 h 406"/>
                </a:gdLst>
                <a:ahLst/>
                <a:cxnLst>
                  <a:cxn ang="0">
                    <a:pos x="T0" y="T1"/>
                  </a:cxn>
                  <a:cxn ang="0">
                    <a:pos x="T2" y="T3"/>
                  </a:cxn>
                  <a:cxn ang="0">
                    <a:pos x="T4" y="T5"/>
                  </a:cxn>
                  <a:cxn ang="0">
                    <a:pos x="T6" y="T7"/>
                  </a:cxn>
                  <a:cxn ang="0">
                    <a:pos x="T8" y="T9"/>
                  </a:cxn>
                  <a:cxn ang="0">
                    <a:pos x="T10" y="T11"/>
                  </a:cxn>
                </a:cxnLst>
                <a:rect l="0" t="0" r="r" b="b"/>
                <a:pathLst>
                  <a:path w="95" h="406">
                    <a:moveTo>
                      <a:pt x="0" y="406"/>
                    </a:moveTo>
                    <a:lnTo>
                      <a:pt x="95" y="406"/>
                    </a:lnTo>
                    <a:lnTo>
                      <a:pt x="95" y="0"/>
                    </a:lnTo>
                    <a:lnTo>
                      <a:pt x="0" y="0"/>
                    </a:lnTo>
                    <a:lnTo>
                      <a:pt x="0" y="406"/>
                    </a:lnTo>
                    <a:lnTo>
                      <a:pt x="0" y="406"/>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8" name="Freeform 147">
                <a:extLst>
                  <a:ext uri="{FF2B5EF4-FFF2-40B4-BE49-F238E27FC236}">
                    <a16:creationId xmlns:a16="http://schemas.microsoft.com/office/drawing/2014/main" id="{4B59EC95-CDFB-4444-B66C-17C64A9DFA71}"/>
                  </a:ext>
                </a:extLst>
              </p:cNvPr>
              <p:cNvSpPr>
                <a:spLocks/>
              </p:cNvSpPr>
              <p:nvPr/>
            </p:nvSpPr>
            <p:spPr bwMode="auto">
              <a:xfrm>
                <a:off x="5032376" y="4783138"/>
                <a:ext cx="1641475" cy="733425"/>
              </a:xfrm>
              <a:custGeom>
                <a:avLst/>
                <a:gdLst>
                  <a:gd name="T0" fmla="*/ 1034 w 1034"/>
                  <a:gd name="T1" fmla="*/ 462 h 462"/>
                  <a:gd name="T2" fmla="*/ 0 w 1034"/>
                  <a:gd name="T3" fmla="*/ 462 h 462"/>
                  <a:gd name="T4" fmla="*/ 0 w 1034"/>
                  <a:gd name="T5" fmla="*/ 0 h 462"/>
                </a:gdLst>
                <a:ahLst/>
                <a:cxnLst>
                  <a:cxn ang="0">
                    <a:pos x="T0" y="T1"/>
                  </a:cxn>
                  <a:cxn ang="0">
                    <a:pos x="T2" y="T3"/>
                  </a:cxn>
                  <a:cxn ang="0">
                    <a:pos x="T4" y="T5"/>
                  </a:cxn>
                </a:cxnLst>
                <a:rect l="0" t="0" r="r" b="b"/>
                <a:pathLst>
                  <a:path w="1034" h="462">
                    <a:moveTo>
                      <a:pt x="1034" y="462"/>
                    </a:moveTo>
                    <a:lnTo>
                      <a:pt x="0" y="462"/>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9" name="Line 148">
                <a:extLst>
                  <a:ext uri="{FF2B5EF4-FFF2-40B4-BE49-F238E27FC236}">
                    <a16:creationId xmlns:a16="http://schemas.microsoft.com/office/drawing/2014/main" id="{C2832697-8129-4C2C-886A-7E03F2D46467}"/>
                  </a:ext>
                </a:extLst>
              </p:cNvPr>
              <p:cNvSpPr>
                <a:spLocks noChangeShapeType="1"/>
              </p:cNvSpPr>
              <p:nvPr/>
            </p:nvSpPr>
            <p:spPr bwMode="auto">
              <a:xfrm>
                <a:off x="4972051" y="4797425"/>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0" name="Line 149">
                <a:extLst>
                  <a:ext uri="{FF2B5EF4-FFF2-40B4-BE49-F238E27FC236}">
                    <a16:creationId xmlns:a16="http://schemas.microsoft.com/office/drawing/2014/main" id="{2C358A4E-FBD0-4679-87EE-24A63130EA1B}"/>
                  </a:ext>
                </a:extLst>
              </p:cNvPr>
              <p:cNvSpPr>
                <a:spLocks noChangeShapeType="1"/>
              </p:cNvSpPr>
              <p:nvPr/>
            </p:nvSpPr>
            <p:spPr bwMode="auto">
              <a:xfrm>
                <a:off x="4972051" y="5037138"/>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1" name="Line 150">
                <a:extLst>
                  <a:ext uri="{FF2B5EF4-FFF2-40B4-BE49-F238E27FC236}">
                    <a16:creationId xmlns:a16="http://schemas.microsoft.com/office/drawing/2014/main" id="{C37A55E8-D888-43AE-A721-512E306332D1}"/>
                  </a:ext>
                </a:extLst>
              </p:cNvPr>
              <p:cNvSpPr>
                <a:spLocks noChangeShapeType="1"/>
              </p:cNvSpPr>
              <p:nvPr/>
            </p:nvSpPr>
            <p:spPr bwMode="auto">
              <a:xfrm>
                <a:off x="4972051" y="5516563"/>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2" name="Line 151">
                <a:extLst>
                  <a:ext uri="{FF2B5EF4-FFF2-40B4-BE49-F238E27FC236}">
                    <a16:creationId xmlns:a16="http://schemas.microsoft.com/office/drawing/2014/main" id="{647D8851-3CFF-4131-88FB-E1CDE4F50588}"/>
                  </a:ext>
                </a:extLst>
              </p:cNvPr>
              <p:cNvSpPr>
                <a:spLocks noChangeShapeType="1"/>
              </p:cNvSpPr>
              <p:nvPr/>
            </p:nvSpPr>
            <p:spPr bwMode="auto">
              <a:xfrm>
                <a:off x="4972051" y="5276850"/>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204" name="Groupe 203">
              <a:extLst>
                <a:ext uri="{FF2B5EF4-FFF2-40B4-BE49-F238E27FC236}">
                  <a16:creationId xmlns:a16="http://schemas.microsoft.com/office/drawing/2014/main" id="{7ABD83A8-0EB9-4BB5-AAC8-8ACDC9FA88F0}"/>
                </a:ext>
              </a:extLst>
            </p:cNvPr>
            <p:cNvGrpSpPr/>
            <p:nvPr/>
          </p:nvGrpSpPr>
          <p:grpSpPr>
            <a:xfrm>
              <a:off x="7059983" y="2093729"/>
              <a:ext cx="1704976" cy="733425"/>
              <a:chOff x="7056438" y="4783138"/>
              <a:chExt cx="1704976" cy="733425"/>
            </a:xfrm>
          </p:grpSpPr>
          <p:sp>
            <p:nvSpPr>
              <p:cNvPr id="148" name="Freeform 117">
                <a:extLst>
                  <a:ext uri="{FF2B5EF4-FFF2-40B4-BE49-F238E27FC236}">
                    <a16:creationId xmlns:a16="http://schemas.microsoft.com/office/drawing/2014/main" id="{FAC349A5-F0F4-42CA-A308-018615F286AD}"/>
                  </a:ext>
                </a:extLst>
              </p:cNvPr>
              <p:cNvSpPr>
                <a:spLocks/>
              </p:cNvSpPr>
              <p:nvPr/>
            </p:nvSpPr>
            <p:spPr bwMode="auto">
              <a:xfrm>
                <a:off x="8480426" y="5208588"/>
                <a:ext cx="150813" cy="307975"/>
              </a:xfrm>
              <a:custGeom>
                <a:avLst/>
                <a:gdLst>
                  <a:gd name="T0" fmla="*/ 95 w 95"/>
                  <a:gd name="T1" fmla="*/ 0 h 194"/>
                  <a:gd name="T2" fmla="*/ 0 w 95"/>
                  <a:gd name="T3" fmla="*/ 0 h 194"/>
                  <a:gd name="T4" fmla="*/ 0 w 95"/>
                  <a:gd name="T5" fmla="*/ 194 h 194"/>
                  <a:gd name="T6" fmla="*/ 95 w 95"/>
                  <a:gd name="T7" fmla="*/ 194 h 194"/>
                  <a:gd name="T8" fmla="*/ 95 w 95"/>
                  <a:gd name="T9" fmla="*/ 0 h 194"/>
                  <a:gd name="T10" fmla="*/ 95 w 95"/>
                  <a:gd name="T11" fmla="*/ 0 h 194"/>
                </a:gdLst>
                <a:ahLst/>
                <a:cxnLst>
                  <a:cxn ang="0">
                    <a:pos x="T0" y="T1"/>
                  </a:cxn>
                  <a:cxn ang="0">
                    <a:pos x="T2" y="T3"/>
                  </a:cxn>
                  <a:cxn ang="0">
                    <a:pos x="T4" y="T5"/>
                  </a:cxn>
                  <a:cxn ang="0">
                    <a:pos x="T6" y="T7"/>
                  </a:cxn>
                  <a:cxn ang="0">
                    <a:pos x="T8" y="T9"/>
                  </a:cxn>
                  <a:cxn ang="0">
                    <a:pos x="T10" y="T11"/>
                  </a:cxn>
                </a:cxnLst>
                <a:rect l="0" t="0" r="r" b="b"/>
                <a:pathLst>
                  <a:path w="95" h="194">
                    <a:moveTo>
                      <a:pt x="95" y="0"/>
                    </a:moveTo>
                    <a:lnTo>
                      <a:pt x="0" y="0"/>
                    </a:lnTo>
                    <a:lnTo>
                      <a:pt x="0" y="194"/>
                    </a:lnTo>
                    <a:lnTo>
                      <a:pt x="95" y="194"/>
                    </a:lnTo>
                    <a:lnTo>
                      <a:pt x="95" y="0"/>
                    </a:lnTo>
                    <a:lnTo>
                      <a:pt x="95"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9" name="Freeform 118">
                <a:extLst>
                  <a:ext uri="{FF2B5EF4-FFF2-40B4-BE49-F238E27FC236}">
                    <a16:creationId xmlns:a16="http://schemas.microsoft.com/office/drawing/2014/main" id="{276BF824-DEAF-497F-8DB2-442FEBF7400B}"/>
                  </a:ext>
                </a:extLst>
              </p:cNvPr>
              <p:cNvSpPr>
                <a:spLocks/>
              </p:cNvSpPr>
              <p:nvPr/>
            </p:nvSpPr>
            <p:spPr bwMode="auto">
              <a:xfrm>
                <a:off x="8235951" y="5108575"/>
                <a:ext cx="150813" cy="407988"/>
              </a:xfrm>
              <a:custGeom>
                <a:avLst/>
                <a:gdLst>
                  <a:gd name="T0" fmla="*/ 0 w 95"/>
                  <a:gd name="T1" fmla="*/ 0 h 257"/>
                  <a:gd name="T2" fmla="*/ 0 w 95"/>
                  <a:gd name="T3" fmla="*/ 257 h 257"/>
                  <a:gd name="T4" fmla="*/ 95 w 95"/>
                  <a:gd name="T5" fmla="*/ 257 h 257"/>
                  <a:gd name="T6" fmla="*/ 95 w 95"/>
                  <a:gd name="T7" fmla="*/ 0 h 257"/>
                  <a:gd name="T8" fmla="*/ 0 w 95"/>
                  <a:gd name="T9" fmla="*/ 0 h 257"/>
                  <a:gd name="T10" fmla="*/ 0 w 95"/>
                  <a:gd name="T11" fmla="*/ 0 h 257"/>
                </a:gdLst>
                <a:ahLst/>
                <a:cxnLst>
                  <a:cxn ang="0">
                    <a:pos x="T0" y="T1"/>
                  </a:cxn>
                  <a:cxn ang="0">
                    <a:pos x="T2" y="T3"/>
                  </a:cxn>
                  <a:cxn ang="0">
                    <a:pos x="T4" y="T5"/>
                  </a:cxn>
                  <a:cxn ang="0">
                    <a:pos x="T6" y="T7"/>
                  </a:cxn>
                  <a:cxn ang="0">
                    <a:pos x="T8" y="T9"/>
                  </a:cxn>
                  <a:cxn ang="0">
                    <a:pos x="T10" y="T11"/>
                  </a:cxn>
                </a:cxnLst>
                <a:rect l="0" t="0" r="r" b="b"/>
                <a:pathLst>
                  <a:path w="95" h="257">
                    <a:moveTo>
                      <a:pt x="0" y="0"/>
                    </a:moveTo>
                    <a:lnTo>
                      <a:pt x="0" y="257"/>
                    </a:lnTo>
                    <a:lnTo>
                      <a:pt x="95" y="257"/>
                    </a:lnTo>
                    <a:lnTo>
                      <a:pt x="95" y="0"/>
                    </a:lnTo>
                    <a:lnTo>
                      <a:pt x="0" y="0"/>
                    </a:lnTo>
                    <a:lnTo>
                      <a:pt x="0" y="0"/>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0" name="Freeform 119">
                <a:extLst>
                  <a:ext uri="{FF2B5EF4-FFF2-40B4-BE49-F238E27FC236}">
                    <a16:creationId xmlns:a16="http://schemas.microsoft.com/office/drawing/2014/main" id="{9572137A-9AEC-494A-8E55-FFF152A10CBF}"/>
                  </a:ext>
                </a:extLst>
              </p:cNvPr>
              <p:cNvSpPr>
                <a:spLocks/>
              </p:cNvSpPr>
              <p:nvPr/>
            </p:nvSpPr>
            <p:spPr bwMode="auto">
              <a:xfrm>
                <a:off x="7993063" y="5329238"/>
                <a:ext cx="149225" cy="187325"/>
              </a:xfrm>
              <a:custGeom>
                <a:avLst/>
                <a:gdLst>
                  <a:gd name="T0" fmla="*/ 0 w 94"/>
                  <a:gd name="T1" fmla="*/ 0 h 118"/>
                  <a:gd name="T2" fmla="*/ 0 w 94"/>
                  <a:gd name="T3" fmla="*/ 118 h 118"/>
                  <a:gd name="T4" fmla="*/ 94 w 94"/>
                  <a:gd name="T5" fmla="*/ 118 h 118"/>
                  <a:gd name="T6" fmla="*/ 94 w 94"/>
                  <a:gd name="T7" fmla="*/ 0 h 118"/>
                  <a:gd name="T8" fmla="*/ 0 w 94"/>
                  <a:gd name="T9" fmla="*/ 0 h 118"/>
                  <a:gd name="T10" fmla="*/ 0 w 94"/>
                  <a:gd name="T11" fmla="*/ 0 h 118"/>
                </a:gdLst>
                <a:ahLst/>
                <a:cxnLst>
                  <a:cxn ang="0">
                    <a:pos x="T0" y="T1"/>
                  </a:cxn>
                  <a:cxn ang="0">
                    <a:pos x="T2" y="T3"/>
                  </a:cxn>
                  <a:cxn ang="0">
                    <a:pos x="T4" y="T5"/>
                  </a:cxn>
                  <a:cxn ang="0">
                    <a:pos x="T6" y="T7"/>
                  </a:cxn>
                  <a:cxn ang="0">
                    <a:pos x="T8" y="T9"/>
                  </a:cxn>
                  <a:cxn ang="0">
                    <a:pos x="T10" y="T11"/>
                  </a:cxn>
                </a:cxnLst>
                <a:rect l="0" t="0" r="r" b="b"/>
                <a:pathLst>
                  <a:path w="94" h="118">
                    <a:moveTo>
                      <a:pt x="0" y="0"/>
                    </a:moveTo>
                    <a:lnTo>
                      <a:pt x="0" y="118"/>
                    </a:lnTo>
                    <a:lnTo>
                      <a:pt x="94" y="118"/>
                    </a:lnTo>
                    <a:lnTo>
                      <a:pt x="94" y="0"/>
                    </a:lnTo>
                    <a:lnTo>
                      <a:pt x="0" y="0"/>
                    </a:lnTo>
                    <a:lnTo>
                      <a:pt x="0" y="0"/>
                    </a:lnTo>
                    <a:close/>
                  </a:path>
                </a:pathLst>
              </a:custGeom>
              <a:solidFill>
                <a:srgbClr val="00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1" name="Freeform 120">
                <a:extLst>
                  <a:ext uri="{FF2B5EF4-FFF2-40B4-BE49-F238E27FC236}">
                    <a16:creationId xmlns:a16="http://schemas.microsoft.com/office/drawing/2014/main" id="{72C9D684-26E9-465B-B7E6-1EC7F6D1C3A8}"/>
                  </a:ext>
                </a:extLst>
              </p:cNvPr>
              <p:cNvSpPr>
                <a:spLocks/>
              </p:cNvSpPr>
              <p:nvPr/>
            </p:nvSpPr>
            <p:spPr bwMode="auto">
              <a:xfrm>
                <a:off x="7748588" y="4910138"/>
                <a:ext cx="150813" cy="606425"/>
              </a:xfrm>
              <a:custGeom>
                <a:avLst/>
                <a:gdLst>
                  <a:gd name="T0" fmla="*/ 0 w 95"/>
                  <a:gd name="T1" fmla="*/ 0 h 382"/>
                  <a:gd name="T2" fmla="*/ 0 w 95"/>
                  <a:gd name="T3" fmla="*/ 382 h 382"/>
                  <a:gd name="T4" fmla="*/ 95 w 95"/>
                  <a:gd name="T5" fmla="*/ 382 h 382"/>
                  <a:gd name="T6" fmla="*/ 95 w 95"/>
                  <a:gd name="T7" fmla="*/ 0 h 382"/>
                  <a:gd name="T8" fmla="*/ 0 w 95"/>
                  <a:gd name="T9" fmla="*/ 0 h 382"/>
                  <a:gd name="T10" fmla="*/ 0 w 95"/>
                  <a:gd name="T11" fmla="*/ 0 h 382"/>
                </a:gdLst>
                <a:ahLst/>
                <a:cxnLst>
                  <a:cxn ang="0">
                    <a:pos x="T0" y="T1"/>
                  </a:cxn>
                  <a:cxn ang="0">
                    <a:pos x="T2" y="T3"/>
                  </a:cxn>
                  <a:cxn ang="0">
                    <a:pos x="T4" y="T5"/>
                  </a:cxn>
                  <a:cxn ang="0">
                    <a:pos x="T6" y="T7"/>
                  </a:cxn>
                  <a:cxn ang="0">
                    <a:pos x="T8" y="T9"/>
                  </a:cxn>
                  <a:cxn ang="0">
                    <a:pos x="T10" y="T11"/>
                  </a:cxn>
                </a:cxnLst>
                <a:rect l="0" t="0" r="r" b="b"/>
                <a:pathLst>
                  <a:path w="95" h="382">
                    <a:moveTo>
                      <a:pt x="0" y="0"/>
                    </a:moveTo>
                    <a:lnTo>
                      <a:pt x="0" y="382"/>
                    </a:lnTo>
                    <a:lnTo>
                      <a:pt x="95" y="382"/>
                    </a:lnTo>
                    <a:lnTo>
                      <a:pt x="95" y="0"/>
                    </a:lnTo>
                    <a:lnTo>
                      <a:pt x="0" y="0"/>
                    </a:lnTo>
                    <a:lnTo>
                      <a:pt x="0"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2" name="Freeform 121">
                <a:extLst>
                  <a:ext uri="{FF2B5EF4-FFF2-40B4-BE49-F238E27FC236}">
                    <a16:creationId xmlns:a16="http://schemas.microsoft.com/office/drawing/2014/main" id="{E2597D05-42A8-4973-900D-B92942073F8B}"/>
                  </a:ext>
                </a:extLst>
              </p:cNvPr>
              <p:cNvSpPr>
                <a:spLocks/>
              </p:cNvSpPr>
              <p:nvPr/>
            </p:nvSpPr>
            <p:spPr bwMode="auto">
              <a:xfrm>
                <a:off x="7505701" y="5329238"/>
                <a:ext cx="150813" cy="187325"/>
              </a:xfrm>
              <a:custGeom>
                <a:avLst/>
                <a:gdLst>
                  <a:gd name="T0" fmla="*/ 0 w 95"/>
                  <a:gd name="T1" fmla="*/ 0 h 118"/>
                  <a:gd name="T2" fmla="*/ 0 w 95"/>
                  <a:gd name="T3" fmla="*/ 118 h 118"/>
                  <a:gd name="T4" fmla="*/ 95 w 95"/>
                  <a:gd name="T5" fmla="*/ 118 h 118"/>
                  <a:gd name="T6" fmla="*/ 95 w 95"/>
                  <a:gd name="T7" fmla="*/ 0 h 118"/>
                  <a:gd name="T8" fmla="*/ 0 w 95"/>
                  <a:gd name="T9" fmla="*/ 0 h 118"/>
                  <a:gd name="T10" fmla="*/ 0 w 95"/>
                  <a:gd name="T11" fmla="*/ 0 h 118"/>
                </a:gdLst>
                <a:ahLst/>
                <a:cxnLst>
                  <a:cxn ang="0">
                    <a:pos x="T0" y="T1"/>
                  </a:cxn>
                  <a:cxn ang="0">
                    <a:pos x="T2" y="T3"/>
                  </a:cxn>
                  <a:cxn ang="0">
                    <a:pos x="T4" y="T5"/>
                  </a:cxn>
                  <a:cxn ang="0">
                    <a:pos x="T6" y="T7"/>
                  </a:cxn>
                  <a:cxn ang="0">
                    <a:pos x="T8" y="T9"/>
                  </a:cxn>
                  <a:cxn ang="0">
                    <a:pos x="T10" y="T11"/>
                  </a:cxn>
                </a:cxnLst>
                <a:rect l="0" t="0" r="r" b="b"/>
                <a:pathLst>
                  <a:path w="95" h="118">
                    <a:moveTo>
                      <a:pt x="0" y="0"/>
                    </a:moveTo>
                    <a:lnTo>
                      <a:pt x="0" y="118"/>
                    </a:lnTo>
                    <a:lnTo>
                      <a:pt x="95" y="118"/>
                    </a:lnTo>
                    <a:lnTo>
                      <a:pt x="95" y="0"/>
                    </a:lnTo>
                    <a:lnTo>
                      <a:pt x="0" y="0"/>
                    </a:lnTo>
                    <a:lnTo>
                      <a:pt x="0" y="0"/>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3" name="Freeform 122">
                <a:extLst>
                  <a:ext uri="{FF2B5EF4-FFF2-40B4-BE49-F238E27FC236}">
                    <a16:creationId xmlns:a16="http://schemas.microsoft.com/office/drawing/2014/main" id="{85EE9D8D-31FC-4455-ADDF-439E3DD2F938}"/>
                  </a:ext>
                </a:extLst>
              </p:cNvPr>
              <p:cNvSpPr>
                <a:spLocks/>
              </p:cNvSpPr>
              <p:nvPr/>
            </p:nvSpPr>
            <p:spPr bwMode="auto">
              <a:xfrm>
                <a:off x="7262813" y="5400675"/>
                <a:ext cx="150813" cy="115888"/>
              </a:xfrm>
              <a:custGeom>
                <a:avLst/>
                <a:gdLst>
                  <a:gd name="T0" fmla="*/ 95 w 95"/>
                  <a:gd name="T1" fmla="*/ 0 h 73"/>
                  <a:gd name="T2" fmla="*/ 0 w 95"/>
                  <a:gd name="T3" fmla="*/ 0 h 73"/>
                  <a:gd name="T4" fmla="*/ 0 w 95"/>
                  <a:gd name="T5" fmla="*/ 73 h 73"/>
                  <a:gd name="T6" fmla="*/ 95 w 95"/>
                  <a:gd name="T7" fmla="*/ 73 h 73"/>
                  <a:gd name="T8" fmla="*/ 95 w 95"/>
                  <a:gd name="T9" fmla="*/ 0 h 73"/>
                  <a:gd name="T10" fmla="*/ 95 w 95"/>
                  <a:gd name="T11" fmla="*/ 0 h 73"/>
                </a:gdLst>
                <a:ahLst/>
                <a:cxnLst>
                  <a:cxn ang="0">
                    <a:pos x="T0" y="T1"/>
                  </a:cxn>
                  <a:cxn ang="0">
                    <a:pos x="T2" y="T3"/>
                  </a:cxn>
                  <a:cxn ang="0">
                    <a:pos x="T4" y="T5"/>
                  </a:cxn>
                  <a:cxn ang="0">
                    <a:pos x="T6" y="T7"/>
                  </a:cxn>
                  <a:cxn ang="0">
                    <a:pos x="T8" y="T9"/>
                  </a:cxn>
                  <a:cxn ang="0">
                    <a:pos x="T10" y="T11"/>
                  </a:cxn>
                </a:cxnLst>
                <a:rect l="0" t="0" r="r" b="b"/>
                <a:pathLst>
                  <a:path w="95" h="73">
                    <a:moveTo>
                      <a:pt x="95" y="0"/>
                    </a:moveTo>
                    <a:lnTo>
                      <a:pt x="0" y="0"/>
                    </a:lnTo>
                    <a:lnTo>
                      <a:pt x="0" y="73"/>
                    </a:lnTo>
                    <a:lnTo>
                      <a:pt x="95" y="73"/>
                    </a:lnTo>
                    <a:lnTo>
                      <a:pt x="95" y="0"/>
                    </a:lnTo>
                    <a:lnTo>
                      <a:pt x="95"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3" name="Freeform 152">
                <a:extLst>
                  <a:ext uri="{FF2B5EF4-FFF2-40B4-BE49-F238E27FC236}">
                    <a16:creationId xmlns:a16="http://schemas.microsoft.com/office/drawing/2014/main" id="{D44B2A50-E5EB-4C0D-88C5-71F867985BB8}"/>
                  </a:ext>
                </a:extLst>
              </p:cNvPr>
              <p:cNvSpPr>
                <a:spLocks/>
              </p:cNvSpPr>
              <p:nvPr/>
            </p:nvSpPr>
            <p:spPr bwMode="auto">
              <a:xfrm>
                <a:off x="7118351" y="4783138"/>
                <a:ext cx="1643063" cy="733425"/>
              </a:xfrm>
              <a:custGeom>
                <a:avLst/>
                <a:gdLst>
                  <a:gd name="T0" fmla="*/ 1035 w 1035"/>
                  <a:gd name="T1" fmla="*/ 462 h 462"/>
                  <a:gd name="T2" fmla="*/ 0 w 1035"/>
                  <a:gd name="T3" fmla="*/ 462 h 462"/>
                  <a:gd name="T4" fmla="*/ 0 w 1035"/>
                  <a:gd name="T5" fmla="*/ 0 h 462"/>
                </a:gdLst>
                <a:ahLst/>
                <a:cxnLst>
                  <a:cxn ang="0">
                    <a:pos x="T0" y="T1"/>
                  </a:cxn>
                  <a:cxn ang="0">
                    <a:pos x="T2" y="T3"/>
                  </a:cxn>
                  <a:cxn ang="0">
                    <a:pos x="T4" y="T5"/>
                  </a:cxn>
                </a:cxnLst>
                <a:rect l="0" t="0" r="r" b="b"/>
                <a:pathLst>
                  <a:path w="1035" h="462">
                    <a:moveTo>
                      <a:pt x="1035" y="462"/>
                    </a:moveTo>
                    <a:lnTo>
                      <a:pt x="0" y="462"/>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 name="Line 153">
                <a:extLst>
                  <a:ext uri="{FF2B5EF4-FFF2-40B4-BE49-F238E27FC236}">
                    <a16:creationId xmlns:a16="http://schemas.microsoft.com/office/drawing/2014/main" id="{AE4F2148-ADA4-44A7-BEE4-D6214DB07C96}"/>
                  </a:ext>
                </a:extLst>
              </p:cNvPr>
              <p:cNvSpPr>
                <a:spLocks noChangeShapeType="1"/>
              </p:cNvSpPr>
              <p:nvPr/>
            </p:nvSpPr>
            <p:spPr bwMode="auto">
              <a:xfrm>
                <a:off x="7056438" y="4797425"/>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 name="Line 154">
                <a:extLst>
                  <a:ext uri="{FF2B5EF4-FFF2-40B4-BE49-F238E27FC236}">
                    <a16:creationId xmlns:a16="http://schemas.microsoft.com/office/drawing/2014/main" id="{03E95A21-997F-4642-907C-A1637EDA6816}"/>
                  </a:ext>
                </a:extLst>
              </p:cNvPr>
              <p:cNvSpPr>
                <a:spLocks noChangeShapeType="1"/>
              </p:cNvSpPr>
              <p:nvPr/>
            </p:nvSpPr>
            <p:spPr bwMode="auto">
              <a:xfrm>
                <a:off x="7056438" y="5037138"/>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 name="Line 155">
                <a:extLst>
                  <a:ext uri="{FF2B5EF4-FFF2-40B4-BE49-F238E27FC236}">
                    <a16:creationId xmlns:a16="http://schemas.microsoft.com/office/drawing/2014/main" id="{CF8912D5-B019-478F-8910-D5FB4CFC0706}"/>
                  </a:ext>
                </a:extLst>
              </p:cNvPr>
              <p:cNvSpPr>
                <a:spLocks noChangeShapeType="1"/>
              </p:cNvSpPr>
              <p:nvPr/>
            </p:nvSpPr>
            <p:spPr bwMode="auto">
              <a:xfrm>
                <a:off x="7056438" y="5516563"/>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7" name="Line 156">
                <a:extLst>
                  <a:ext uri="{FF2B5EF4-FFF2-40B4-BE49-F238E27FC236}">
                    <a16:creationId xmlns:a16="http://schemas.microsoft.com/office/drawing/2014/main" id="{B96DC3F5-B356-42BA-A1AB-D34BF9FF8F9B}"/>
                  </a:ext>
                </a:extLst>
              </p:cNvPr>
              <p:cNvSpPr>
                <a:spLocks noChangeShapeType="1"/>
              </p:cNvSpPr>
              <p:nvPr/>
            </p:nvSpPr>
            <p:spPr bwMode="auto">
              <a:xfrm>
                <a:off x="7056438" y="5276850"/>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201" name="Groupe 200">
              <a:extLst>
                <a:ext uri="{FF2B5EF4-FFF2-40B4-BE49-F238E27FC236}">
                  <a16:creationId xmlns:a16="http://schemas.microsoft.com/office/drawing/2014/main" id="{DDA19532-03D4-41D6-B386-D16784D4F046}"/>
                </a:ext>
              </a:extLst>
            </p:cNvPr>
            <p:cNvGrpSpPr/>
            <p:nvPr/>
          </p:nvGrpSpPr>
          <p:grpSpPr>
            <a:xfrm>
              <a:off x="2853108" y="2966046"/>
              <a:ext cx="1704976" cy="733426"/>
              <a:chOff x="2849563" y="5981700"/>
              <a:chExt cx="1704976" cy="733426"/>
            </a:xfrm>
          </p:grpSpPr>
          <p:sp>
            <p:nvSpPr>
              <p:cNvPr id="154" name="Freeform 123">
                <a:extLst>
                  <a:ext uri="{FF2B5EF4-FFF2-40B4-BE49-F238E27FC236}">
                    <a16:creationId xmlns:a16="http://schemas.microsoft.com/office/drawing/2014/main" id="{71BA162D-15E8-47CC-AE99-F039F2A9D0CA}"/>
                  </a:ext>
                </a:extLst>
              </p:cNvPr>
              <p:cNvSpPr>
                <a:spLocks/>
              </p:cNvSpPr>
              <p:nvPr/>
            </p:nvSpPr>
            <p:spPr bwMode="auto">
              <a:xfrm>
                <a:off x="3055938" y="6684963"/>
                <a:ext cx="149225" cy="30163"/>
              </a:xfrm>
              <a:custGeom>
                <a:avLst/>
                <a:gdLst>
                  <a:gd name="T0" fmla="*/ 0 w 94"/>
                  <a:gd name="T1" fmla="*/ 0 h 19"/>
                  <a:gd name="T2" fmla="*/ 0 w 94"/>
                  <a:gd name="T3" fmla="*/ 19 h 19"/>
                  <a:gd name="T4" fmla="*/ 94 w 94"/>
                  <a:gd name="T5" fmla="*/ 19 h 19"/>
                  <a:gd name="T6" fmla="*/ 94 w 94"/>
                  <a:gd name="T7" fmla="*/ 0 h 19"/>
                  <a:gd name="T8" fmla="*/ 0 w 94"/>
                  <a:gd name="T9" fmla="*/ 0 h 19"/>
                  <a:gd name="T10" fmla="*/ 0 w 94"/>
                  <a:gd name="T11" fmla="*/ 0 h 19"/>
                </a:gdLst>
                <a:ahLst/>
                <a:cxnLst>
                  <a:cxn ang="0">
                    <a:pos x="T0" y="T1"/>
                  </a:cxn>
                  <a:cxn ang="0">
                    <a:pos x="T2" y="T3"/>
                  </a:cxn>
                  <a:cxn ang="0">
                    <a:pos x="T4" y="T5"/>
                  </a:cxn>
                  <a:cxn ang="0">
                    <a:pos x="T6" y="T7"/>
                  </a:cxn>
                  <a:cxn ang="0">
                    <a:pos x="T8" y="T9"/>
                  </a:cxn>
                  <a:cxn ang="0">
                    <a:pos x="T10" y="T11"/>
                  </a:cxn>
                </a:cxnLst>
                <a:rect l="0" t="0" r="r" b="b"/>
                <a:pathLst>
                  <a:path w="94" h="19">
                    <a:moveTo>
                      <a:pt x="0" y="0"/>
                    </a:moveTo>
                    <a:lnTo>
                      <a:pt x="0" y="19"/>
                    </a:lnTo>
                    <a:lnTo>
                      <a:pt x="94" y="19"/>
                    </a:lnTo>
                    <a:lnTo>
                      <a:pt x="94" y="0"/>
                    </a:lnTo>
                    <a:lnTo>
                      <a:pt x="0" y="0"/>
                    </a:lnTo>
                    <a:lnTo>
                      <a:pt x="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5" name="Freeform 124">
                <a:extLst>
                  <a:ext uri="{FF2B5EF4-FFF2-40B4-BE49-F238E27FC236}">
                    <a16:creationId xmlns:a16="http://schemas.microsoft.com/office/drawing/2014/main" id="{ACA57DED-9340-4577-B828-B33E8EEAF1E1}"/>
                  </a:ext>
                </a:extLst>
              </p:cNvPr>
              <p:cNvSpPr>
                <a:spLocks/>
              </p:cNvSpPr>
              <p:nvPr/>
            </p:nvSpPr>
            <p:spPr bwMode="auto">
              <a:xfrm>
                <a:off x="3298826" y="6670675"/>
                <a:ext cx="150813" cy="44450"/>
              </a:xfrm>
              <a:custGeom>
                <a:avLst/>
                <a:gdLst>
                  <a:gd name="T0" fmla="*/ 0 w 95"/>
                  <a:gd name="T1" fmla="*/ 0 h 28"/>
                  <a:gd name="T2" fmla="*/ 0 w 95"/>
                  <a:gd name="T3" fmla="*/ 28 h 28"/>
                  <a:gd name="T4" fmla="*/ 95 w 95"/>
                  <a:gd name="T5" fmla="*/ 28 h 28"/>
                  <a:gd name="T6" fmla="*/ 95 w 95"/>
                  <a:gd name="T7" fmla="*/ 0 h 28"/>
                  <a:gd name="T8" fmla="*/ 0 w 95"/>
                  <a:gd name="T9" fmla="*/ 0 h 28"/>
                  <a:gd name="T10" fmla="*/ 0 w 95"/>
                  <a:gd name="T11" fmla="*/ 0 h 28"/>
                </a:gdLst>
                <a:ahLst/>
                <a:cxnLst>
                  <a:cxn ang="0">
                    <a:pos x="T0" y="T1"/>
                  </a:cxn>
                  <a:cxn ang="0">
                    <a:pos x="T2" y="T3"/>
                  </a:cxn>
                  <a:cxn ang="0">
                    <a:pos x="T4" y="T5"/>
                  </a:cxn>
                  <a:cxn ang="0">
                    <a:pos x="T6" y="T7"/>
                  </a:cxn>
                  <a:cxn ang="0">
                    <a:pos x="T8" y="T9"/>
                  </a:cxn>
                  <a:cxn ang="0">
                    <a:pos x="T10" y="T11"/>
                  </a:cxn>
                </a:cxnLst>
                <a:rect l="0" t="0" r="r" b="b"/>
                <a:pathLst>
                  <a:path w="95" h="28">
                    <a:moveTo>
                      <a:pt x="0" y="0"/>
                    </a:moveTo>
                    <a:lnTo>
                      <a:pt x="0" y="28"/>
                    </a:lnTo>
                    <a:lnTo>
                      <a:pt x="95" y="28"/>
                    </a:lnTo>
                    <a:lnTo>
                      <a:pt x="95" y="0"/>
                    </a:lnTo>
                    <a:lnTo>
                      <a:pt x="0" y="0"/>
                    </a:lnTo>
                    <a:lnTo>
                      <a:pt x="0" y="0"/>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6" name="Freeform 125">
                <a:extLst>
                  <a:ext uri="{FF2B5EF4-FFF2-40B4-BE49-F238E27FC236}">
                    <a16:creationId xmlns:a16="http://schemas.microsoft.com/office/drawing/2014/main" id="{81F86583-A04A-4EAB-B0BC-92055D9548C9}"/>
                  </a:ext>
                </a:extLst>
              </p:cNvPr>
              <p:cNvSpPr>
                <a:spLocks/>
              </p:cNvSpPr>
              <p:nvPr/>
            </p:nvSpPr>
            <p:spPr bwMode="auto">
              <a:xfrm>
                <a:off x="3541713" y="6670675"/>
                <a:ext cx="149225" cy="44450"/>
              </a:xfrm>
              <a:custGeom>
                <a:avLst/>
                <a:gdLst>
                  <a:gd name="T0" fmla="*/ 0 w 94"/>
                  <a:gd name="T1" fmla="*/ 0 h 28"/>
                  <a:gd name="T2" fmla="*/ 0 w 94"/>
                  <a:gd name="T3" fmla="*/ 28 h 28"/>
                  <a:gd name="T4" fmla="*/ 94 w 94"/>
                  <a:gd name="T5" fmla="*/ 28 h 28"/>
                  <a:gd name="T6" fmla="*/ 94 w 94"/>
                  <a:gd name="T7" fmla="*/ 0 h 28"/>
                  <a:gd name="T8" fmla="*/ 0 w 94"/>
                  <a:gd name="T9" fmla="*/ 0 h 28"/>
                  <a:gd name="T10" fmla="*/ 0 w 94"/>
                  <a:gd name="T11" fmla="*/ 0 h 28"/>
                </a:gdLst>
                <a:ahLst/>
                <a:cxnLst>
                  <a:cxn ang="0">
                    <a:pos x="T0" y="T1"/>
                  </a:cxn>
                  <a:cxn ang="0">
                    <a:pos x="T2" y="T3"/>
                  </a:cxn>
                  <a:cxn ang="0">
                    <a:pos x="T4" y="T5"/>
                  </a:cxn>
                  <a:cxn ang="0">
                    <a:pos x="T6" y="T7"/>
                  </a:cxn>
                  <a:cxn ang="0">
                    <a:pos x="T8" y="T9"/>
                  </a:cxn>
                  <a:cxn ang="0">
                    <a:pos x="T10" y="T11"/>
                  </a:cxn>
                </a:cxnLst>
                <a:rect l="0" t="0" r="r" b="b"/>
                <a:pathLst>
                  <a:path w="94" h="28">
                    <a:moveTo>
                      <a:pt x="0" y="0"/>
                    </a:moveTo>
                    <a:lnTo>
                      <a:pt x="0" y="28"/>
                    </a:lnTo>
                    <a:lnTo>
                      <a:pt x="94" y="28"/>
                    </a:lnTo>
                    <a:lnTo>
                      <a:pt x="94" y="0"/>
                    </a:lnTo>
                    <a:lnTo>
                      <a:pt x="0" y="0"/>
                    </a:lnTo>
                    <a:lnTo>
                      <a:pt x="0"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7" name="Freeform 126">
                <a:extLst>
                  <a:ext uri="{FF2B5EF4-FFF2-40B4-BE49-F238E27FC236}">
                    <a16:creationId xmlns:a16="http://schemas.microsoft.com/office/drawing/2014/main" id="{92F423E1-EA13-408B-BE33-CB6255323E5B}"/>
                  </a:ext>
                </a:extLst>
              </p:cNvPr>
              <p:cNvSpPr>
                <a:spLocks/>
              </p:cNvSpPr>
              <p:nvPr/>
            </p:nvSpPr>
            <p:spPr bwMode="auto">
              <a:xfrm>
                <a:off x="3786188" y="6670675"/>
                <a:ext cx="149225" cy="44450"/>
              </a:xfrm>
              <a:custGeom>
                <a:avLst/>
                <a:gdLst>
                  <a:gd name="T0" fmla="*/ 94 w 94"/>
                  <a:gd name="T1" fmla="*/ 28 h 28"/>
                  <a:gd name="T2" fmla="*/ 94 w 94"/>
                  <a:gd name="T3" fmla="*/ 0 h 28"/>
                  <a:gd name="T4" fmla="*/ 0 w 94"/>
                  <a:gd name="T5" fmla="*/ 0 h 28"/>
                  <a:gd name="T6" fmla="*/ 0 w 94"/>
                  <a:gd name="T7" fmla="*/ 28 h 28"/>
                  <a:gd name="T8" fmla="*/ 94 w 94"/>
                  <a:gd name="T9" fmla="*/ 28 h 28"/>
                  <a:gd name="T10" fmla="*/ 94 w 94"/>
                  <a:gd name="T11" fmla="*/ 28 h 28"/>
                </a:gdLst>
                <a:ahLst/>
                <a:cxnLst>
                  <a:cxn ang="0">
                    <a:pos x="T0" y="T1"/>
                  </a:cxn>
                  <a:cxn ang="0">
                    <a:pos x="T2" y="T3"/>
                  </a:cxn>
                  <a:cxn ang="0">
                    <a:pos x="T4" y="T5"/>
                  </a:cxn>
                  <a:cxn ang="0">
                    <a:pos x="T6" y="T7"/>
                  </a:cxn>
                  <a:cxn ang="0">
                    <a:pos x="T8" y="T9"/>
                  </a:cxn>
                  <a:cxn ang="0">
                    <a:pos x="T10" y="T11"/>
                  </a:cxn>
                </a:cxnLst>
                <a:rect l="0" t="0" r="r" b="b"/>
                <a:pathLst>
                  <a:path w="94" h="28">
                    <a:moveTo>
                      <a:pt x="94" y="28"/>
                    </a:moveTo>
                    <a:lnTo>
                      <a:pt x="94" y="0"/>
                    </a:lnTo>
                    <a:lnTo>
                      <a:pt x="0" y="0"/>
                    </a:lnTo>
                    <a:lnTo>
                      <a:pt x="0" y="28"/>
                    </a:lnTo>
                    <a:lnTo>
                      <a:pt x="94" y="28"/>
                    </a:lnTo>
                    <a:lnTo>
                      <a:pt x="94" y="28"/>
                    </a:lnTo>
                    <a:close/>
                  </a:path>
                </a:pathLst>
              </a:custGeom>
              <a:solidFill>
                <a:srgbClr val="00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8" name="Freeform 127">
                <a:extLst>
                  <a:ext uri="{FF2B5EF4-FFF2-40B4-BE49-F238E27FC236}">
                    <a16:creationId xmlns:a16="http://schemas.microsoft.com/office/drawing/2014/main" id="{6341D52B-A362-45CF-99D3-6F7E56007B8E}"/>
                  </a:ext>
                </a:extLst>
              </p:cNvPr>
              <p:cNvSpPr>
                <a:spLocks/>
              </p:cNvSpPr>
              <p:nvPr/>
            </p:nvSpPr>
            <p:spPr bwMode="auto">
              <a:xfrm>
                <a:off x="4029076" y="6064250"/>
                <a:ext cx="150813" cy="650875"/>
              </a:xfrm>
              <a:custGeom>
                <a:avLst/>
                <a:gdLst>
                  <a:gd name="T0" fmla="*/ 95 w 95"/>
                  <a:gd name="T1" fmla="*/ 0 h 410"/>
                  <a:gd name="T2" fmla="*/ 0 w 95"/>
                  <a:gd name="T3" fmla="*/ 0 h 410"/>
                  <a:gd name="T4" fmla="*/ 0 w 95"/>
                  <a:gd name="T5" fmla="*/ 410 h 410"/>
                  <a:gd name="T6" fmla="*/ 95 w 95"/>
                  <a:gd name="T7" fmla="*/ 410 h 410"/>
                  <a:gd name="T8" fmla="*/ 95 w 95"/>
                  <a:gd name="T9" fmla="*/ 0 h 410"/>
                  <a:gd name="T10" fmla="*/ 95 w 95"/>
                  <a:gd name="T11" fmla="*/ 0 h 410"/>
                </a:gdLst>
                <a:ahLst/>
                <a:cxnLst>
                  <a:cxn ang="0">
                    <a:pos x="T0" y="T1"/>
                  </a:cxn>
                  <a:cxn ang="0">
                    <a:pos x="T2" y="T3"/>
                  </a:cxn>
                  <a:cxn ang="0">
                    <a:pos x="T4" y="T5"/>
                  </a:cxn>
                  <a:cxn ang="0">
                    <a:pos x="T6" y="T7"/>
                  </a:cxn>
                  <a:cxn ang="0">
                    <a:pos x="T8" y="T9"/>
                  </a:cxn>
                  <a:cxn ang="0">
                    <a:pos x="T10" y="T11"/>
                  </a:cxn>
                </a:cxnLst>
                <a:rect l="0" t="0" r="r" b="b"/>
                <a:pathLst>
                  <a:path w="95" h="410">
                    <a:moveTo>
                      <a:pt x="95" y="0"/>
                    </a:moveTo>
                    <a:lnTo>
                      <a:pt x="0" y="0"/>
                    </a:lnTo>
                    <a:lnTo>
                      <a:pt x="0" y="410"/>
                    </a:lnTo>
                    <a:lnTo>
                      <a:pt x="95" y="410"/>
                    </a:lnTo>
                    <a:lnTo>
                      <a:pt x="95" y="0"/>
                    </a:lnTo>
                    <a:lnTo>
                      <a:pt x="95" y="0"/>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9" name="Freeform 128">
                <a:extLst>
                  <a:ext uri="{FF2B5EF4-FFF2-40B4-BE49-F238E27FC236}">
                    <a16:creationId xmlns:a16="http://schemas.microsoft.com/office/drawing/2014/main" id="{319794C9-ADD2-44DA-B9B5-F930FFE4FFE1}"/>
                  </a:ext>
                </a:extLst>
              </p:cNvPr>
              <p:cNvSpPr>
                <a:spLocks/>
              </p:cNvSpPr>
              <p:nvPr/>
            </p:nvSpPr>
            <p:spPr bwMode="auto">
              <a:xfrm>
                <a:off x="4273551" y="6688138"/>
                <a:ext cx="150813" cy="26988"/>
              </a:xfrm>
              <a:custGeom>
                <a:avLst/>
                <a:gdLst>
                  <a:gd name="T0" fmla="*/ 95 w 95"/>
                  <a:gd name="T1" fmla="*/ 0 h 17"/>
                  <a:gd name="T2" fmla="*/ 0 w 95"/>
                  <a:gd name="T3" fmla="*/ 0 h 17"/>
                  <a:gd name="T4" fmla="*/ 0 w 95"/>
                  <a:gd name="T5" fmla="*/ 17 h 17"/>
                  <a:gd name="T6" fmla="*/ 95 w 95"/>
                  <a:gd name="T7" fmla="*/ 17 h 17"/>
                  <a:gd name="T8" fmla="*/ 95 w 95"/>
                  <a:gd name="T9" fmla="*/ 0 h 17"/>
                  <a:gd name="T10" fmla="*/ 95 w 95"/>
                  <a:gd name="T11" fmla="*/ 0 h 17"/>
                </a:gdLst>
                <a:ahLst/>
                <a:cxnLst>
                  <a:cxn ang="0">
                    <a:pos x="T0" y="T1"/>
                  </a:cxn>
                  <a:cxn ang="0">
                    <a:pos x="T2" y="T3"/>
                  </a:cxn>
                  <a:cxn ang="0">
                    <a:pos x="T4" y="T5"/>
                  </a:cxn>
                  <a:cxn ang="0">
                    <a:pos x="T6" y="T7"/>
                  </a:cxn>
                  <a:cxn ang="0">
                    <a:pos x="T8" y="T9"/>
                  </a:cxn>
                  <a:cxn ang="0">
                    <a:pos x="T10" y="T11"/>
                  </a:cxn>
                </a:cxnLst>
                <a:rect l="0" t="0" r="r" b="b"/>
                <a:pathLst>
                  <a:path w="95" h="17">
                    <a:moveTo>
                      <a:pt x="95" y="0"/>
                    </a:moveTo>
                    <a:lnTo>
                      <a:pt x="0" y="0"/>
                    </a:lnTo>
                    <a:lnTo>
                      <a:pt x="0" y="17"/>
                    </a:lnTo>
                    <a:lnTo>
                      <a:pt x="95" y="17"/>
                    </a:lnTo>
                    <a:lnTo>
                      <a:pt x="95" y="0"/>
                    </a:lnTo>
                    <a:lnTo>
                      <a:pt x="95"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8" name="Freeform 157">
                <a:extLst>
                  <a:ext uri="{FF2B5EF4-FFF2-40B4-BE49-F238E27FC236}">
                    <a16:creationId xmlns:a16="http://schemas.microsoft.com/office/drawing/2014/main" id="{F8D487B0-46C7-41FF-8AD4-4351242A1532}"/>
                  </a:ext>
                </a:extLst>
              </p:cNvPr>
              <p:cNvSpPr>
                <a:spLocks/>
              </p:cNvSpPr>
              <p:nvPr/>
            </p:nvSpPr>
            <p:spPr bwMode="auto">
              <a:xfrm>
                <a:off x="2911476" y="5981700"/>
                <a:ext cx="1643063" cy="733425"/>
              </a:xfrm>
              <a:custGeom>
                <a:avLst/>
                <a:gdLst>
                  <a:gd name="T0" fmla="*/ 1035 w 1035"/>
                  <a:gd name="T1" fmla="*/ 462 h 462"/>
                  <a:gd name="T2" fmla="*/ 0 w 1035"/>
                  <a:gd name="T3" fmla="*/ 462 h 462"/>
                  <a:gd name="T4" fmla="*/ 0 w 1035"/>
                  <a:gd name="T5" fmla="*/ 0 h 462"/>
                </a:gdLst>
                <a:ahLst/>
                <a:cxnLst>
                  <a:cxn ang="0">
                    <a:pos x="T0" y="T1"/>
                  </a:cxn>
                  <a:cxn ang="0">
                    <a:pos x="T2" y="T3"/>
                  </a:cxn>
                  <a:cxn ang="0">
                    <a:pos x="T4" y="T5"/>
                  </a:cxn>
                </a:cxnLst>
                <a:rect l="0" t="0" r="r" b="b"/>
                <a:pathLst>
                  <a:path w="1035" h="462">
                    <a:moveTo>
                      <a:pt x="1035" y="462"/>
                    </a:moveTo>
                    <a:lnTo>
                      <a:pt x="0" y="462"/>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9" name="Line 158">
                <a:extLst>
                  <a:ext uri="{FF2B5EF4-FFF2-40B4-BE49-F238E27FC236}">
                    <a16:creationId xmlns:a16="http://schemas.microsoft.com/office/drawing/2014/main" id="{7F8C7D2C-91EB-4B0F-B3ED-85C9732990B3}"/>
                  </a:ext>
                </a:extLst>
              </p:cNvPr>
              <p:cNvSpPr>
                <a:spLocks noChangeShapeType="1"/>
              </p:cNvSpPr>
              <p:nvPr/>
            </p:nvSpPr>
            <p:spPr bwMode="auto">
              <a:xfrm>
                <a:off x="2849563" y="5995988"/>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0" name="Line 159">
                <a:extLst>
                  <a:ext uri="{FF2B5EF4-FFF2-40B4-BE49-F238E27FC236}">
                    <a16:creationId xmlns:a16="http://schemas.microsoft.com/office/drawing/2014/main" id="{47B45B89-3449-4D70-934F-C0191DA3A212}"/>
                  </a:ext>
                </a:extLst>
              </p:cNvPr>
              <p:cNvSpPr>
                <a:spLocks noChangeShapeType="1"/>
              </p:cNvSpPr>
              <p:nvPr/>
            </p:nvSpPr>
            <p:spPr bwMode="auto">
              <a:xfrm>
                <a:off x="2849563" y="6475413"/>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1" name="Line 160">
                <a:extLst>
                  <a:ext uri="{FF2B5EF4-FFF2-40B4-BE49-F238E27FC236}">
                    <a16:creationId xmlns:a16="http://schemas.microsoft.com/office/drawing/2014/main" id="{62B6C577-622D-403A-8F3D-B0A6EBB8378E}"/>
                  </a:ext>
                </a:extLst>
              </p:cNvPr>
              <p:cNvSpPr>
                <a:spLocks noChangeShapeType="1"/>
              </p:cNvSpPr>
              <p:nvPr/>
            </p:nvSpPr>
            <p:spPr bwMode="auto">
              <a:xfrm>
                <a:off x="2849563" y="6235700"/>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2" name="Line 161">
                <a:extLst>
                  <a:ext uri="{FF2B5EF4-FFF2-40B4-BE49-F238E27FC236}">
                    <a16:creationId xmlns:a16="http://schemas.microsoft.com/office/drawing/2014/main" id="{1F55A438-61A1-449A-BDD0-853B27ED11AE}"/>
                  </a:ext>
                </a:extLst>
              </p:cNvPr>
              <p:cNvSpPr>
                <a:spLocks noChangeShapeType="1"/>
              </p:cNvSpPr>
              <p:nvPr/>
            </p:nvSpPr>
            <p:spPr bwMode="auto">
              <a:xfrm>
                <a:off x="2849563" y="6715125"/>
                <a:ext cx="61913"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203" name="Groupe 202">
              <a:extLst>
                <a:ext uri="{FF2B5EF4-FFF2-40B4-BE49-F238E27FC236}">
                  <a16:creationId xmlns:a16="http://schemas.microsoft.com/office/drawing/2014/main" id="{2A5FEA8F-1BBA-4622-A0C2-AA8CD81FC35A}"/>
                </a:ext>
              </a:extLst>
            </p:cNvPr>
            <p:cNvGrpSpPr/>
            <p:nvPr/>
          </p:nvGrpSpPr>
          <p:grpSpPr>
            <a:xfrm>
              <a:off x="4975596" y="2966046"/>
              <a:ext cx="1701800" cy="733426"/>
              <a:chOff x="4972051" y="5981700"/>
              <a:chExt cx="1701800" cy="733426"/>
            </a:xfrm>
          </p:grpSpPr>
          <p:sp>
            <p:nvSpPr>
              <p:cNvPr id="160" name="Freeform 129">
                <a:extLst>
                  <a:ext uri="{FF2B5EF4-FFF2-40B4-BE49-F238E27FC236}">
                    <a16:creationId xmlns:a16="http://schemas.microsoft.com/office/drawing/2014/main" id="{CD94D5B9-0177-4382-972A-014D21D4B5F9}"/>
                  </a:ext>
                </a:extLst>
              </p:cNvPr>
              <p:cNvSpPr>
                <a:spLocks/>
              </p:cNvSpPr>
              <p:nvPr/>
            </p:nvSpPr>
            <p:spPr bwMode="auto">
              <a:xfrm>
                <a:off x="5176838" y="6653213"/>
                <a:ext cx="150813" cy="61913"/>
              </a:xfrm>
              <a:custGeom>
                <a:avLst/>
                <a:gdLst>
                  <a:gd name="T0" fmla="*/ 0 w 95"/>
                  <a:gd name="T1" fmla="*/ 0 h 39"/>
                  <a:gd name="T2" fmla="*/ 0 w 95"/>
                  <a:gd name="T3" fmla="*/ 39 h 39"/>
                  <a:gd name="T4" fmla="*/ 95 w 95"/>
                  <a:gd name="T5" fmla="*/ 39 h 39"/>
                  <a:gd name="T6" fmla="*/ 95 w 95"/>
                  <a:gd name="T7" fmla="*/ 0 h 39"/>
                  <a:gd name="T8" fmla="*/ 0 w 95"/>
                  <a:gd name="T9" fmla="*/ 0 h 39"/>
                  <a:gd name="T10" fmla="*/ 0 w 95"/>
                  <a:gd name="T11" fmla="*/ 0 h 39"/>
                </a:gdLst>
                <a:ahLst/>
                <a:cxnLst>
                  <a:cxn ang="0">
                    <a:pos x="T0" y="T1"/>
                  </a:cxn>
                  <a:cxn ang="0">
                    <a:pos x="T2" y="T3"/>
                  </a:cxn>
                  <a:cxn ang="0">
                    <a:pos x="T4" y="T5"/>
                  </a:cxn>
                  <a:cxn ang="0">
                    <a:pos x="T6" y="T7"/>
                  </a:cxn>
                  <a:cxn ang="0">
                    <a:pos x="T8" y="T9"/>
                  </a:cxn>
                  <a:cxn ang="0">
                    <a:pos x="T10" y="T11"/>
                  </a:cxn>
                </a:cxnLst>
                <a:rect l="0" t="0" r="r" b="b"/>
                <a:pathLst>
                  <a:path w="95" h="39">
                    <a:moveTo>
                      <a:pt x="0" y="0"/>
                    </a:moveTo>
                    <a:lnTo>
                      <a:pt x="0" y="39"/>
                    </a:lnTo>
                    <a:lnTo>
                      <a:pt x="95" y="39"/>
                    </a:lnTo>
                    <a:lnTo>
                      <a:pt x="95" y="0"/>
                    </a:lnTo>
                    <a:lnTo>
                      <a:pt x="0" y="0"/>
                    </a:lnTo>
                    <a:lnTo>
                      <a:pt x="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1" name="Freeform 130">
                <a:extLst>
                  <a:ext uri="{FF2B5EF4-FFF2-40B4-BE49-F238E27FC236}">
                    <a16:creationId xmlns:a16="http://schemas.microsoft.com/office/drawing/2014/main" id="{BA35721B-7438-4DBB-B7D8-F81D65C7E08A}"/>
                  </a:ext>
                </a:extLst>
              </p:cNvPr>
              <p:cNvSpPr>
                <a:spLocks/>
              </p:cNvSpPr>
              <p:nvPr/>
            </p:nvSpPr>
            <p:spPr bwMode="auto">
              <a:xfrm>
                <a:off x="5419726" y="6623050"/>
                <a:ext cx="150813" cy="92075"/>
              </a:xfrm>
              <a:custGeom>
                <a:avLst/>
                <a:gdLst>
                  <a:gd name="T0" fmla="*/ 95 w 95"/>
                  <a:gd name="T1" fmla="*/ 0 h 58"/>
                  <a:gd name="T2" fmla="*/ 0 w 95"/>
                  <a:gd name="T3" fmla="*/ 0 h 58"/>
                  <a:gd name="T4" fmla="*/ 0 w 95"/>
                  <a:gd name="T5" fmla="*/ 58 h 58"/>
                  <a:gd name="T6" fmla="*/ 95 w 95"/>
                  <a:gd name="T7" fmla="*/ 58 h 58"/>
                  <a:gd name="T8" fmla="*/ 95 w 95"/>
                  <a:gd name="T9" fmla="*/ 0 h 58"/>
                  <a:gd name="T10" fmla="*/ 95 w 95"/>
                  <a:gd name="T11" fmla="*/ 0 h 58"/>
                </a:gdLst>
                <a:ahLst/>
                <a:cxnLst>
                  <a:cxn ang="0">
                    <a:pos x="T0" y="T1"/>
                  </a:cxn>
                  <a:cxn ang="0">
                    <a:pos x="T2" y="T3"/>
                  </a:cxn>
                  <a:cxn ang="0">
                    <a:pos x="T4" y="T5"/>
                  </a:cxn>
                  <a:cxn ang="0">
                    <a:pos x="T6" y="T7"/>
                  </a:cxn>
                  <a:cxn ang="0">
                    <a:pos x="T8" y="T9"/>
                  </a:cxn>
                  <a:cxn ang="0">
                    <a:pos x="T10" y="T11"/>
                  </a:cxn>
                </a:cxnLst>
                <a:rect l="0" t="0" r="r" b="b"/>
                <a:pathLst>
                  <a:path w="95" h="58">
                    <a:moveTo>
                      <a:pt x="95" y="0"/>
                    </a:moveTo>
                    <a:lnTo>
                      <a:pt x="0" y="0"/>
                    </a:lnTo>
                    <a:lnTo>
                      <a:pt x="0" y="58"/>
                    </a:lnTo>
                    <a:lnTo>
                      <a:pt x="95" y="58"/>
                    </a:lnTo>
                    <a:lnTo>
                      <a:pt x="95" y="0"/>
                    </a:lnTo>
                    <a:lnTo>
                      <a:pt x="95" y="0"/>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2" name="Freeform 131">
                <a:extLst>
                  <a:ext uri="{FF2B5EF4-FFF2-40B4-BE49-F238E27FC236}">
                    <a16:creationId xmlns:a16="http://schemas.microsoft.com/office/drawing/2014/main" id="{E7B2BA16-B391-44D9-814C-0AA787FF8320}"/>
                  </a:ext>
                </a:extLst>
              </p:cNvPr>
              <p:cNvSpPr>
                <a:spLocks/>
              </p:cNvSpPr>
              <p:nvPr/>
            </p:nvSpPr>
            <p:spPr bwMode="auto">
              <a:xfrm>
                <a:off x="5662613" y="6615113"/>
                <a:ext cx="150813" cy="100013"/>
              </a:xfrm>
              <a:custGeom>
                <a:avLst/>
                <a:gdLst>
                  <a:gd name="T0" fmla="*/ 95 w 95"/>
                  <a:gd name="T1" fmla="*/ 0 h 63"/>
                  <a:gd name="T2" fmla="*/ 0 w 95"/>
                  <a:gd name="T3" fmla="*/ 0 h 63"/>
                  <a:gd name="T4" fmla="*/ 0 w 95"/>
                  <a:gd name="T5" fmla="*/ 63 h 63"/>
                  <a:gd name="T6" fmla="*/ 95 w 95"/>
                  <a:gd name="T7" fmla="*/ 63 h 63"/>
                  <a:gd name="T8" fmla="*/ 95 w 95"/>
                  <a:gd name="T9" fmla="*/ 0 h 63"/>
                  <a:gd name="T10" fmla="*/ 95 w 95"/>
                  <a:gd name="T11" fmla="*/ 0 h 63"/>
                </a:gdLst>
                <a:ahLst/>
                <a:cxnLst>
                  <a:cxn ang="0">
                    <a:pos x="T0" y="T1"/>
                  </a:cxn>
                  <a:cxn ang="0">
                    <a:pos x="T2" y="T3"/>
                  </a:cxn>
                  <a:cxn ang="0">
                    <a:pos x="T4" y="T5"/>
                  </a:cxn>
                  <a:cxn ang="0">
                    <a:pos x="T6" y="T7"/>
                  </a:cxn>
                  <a:cxn ang="0">
                    <a:pos x="T8" y="T9"/>
                  </a:cxn>
                  <a:cxn ang="0">
                    <a:pos x="T10" y="T11"/>
                  </a:cxn>
                </a:cxnLst>
                <a:rect l="0" t="0" r="r" b="b"/>
                <a:pathLst>
                  <a:path w="95" h="63">
                    <a:moveTo>
                      <a:pt x="95" y="0"/>
                    </a:moveTo>
                    <a:lnTo>
                      <a:pt x="0" y="0"/>
                    </a:lnTo>
                    <a:lnTo>
                      <a:pt x="0" y="63"/>
                    </a:lnTo>
                    <a:lnTo>
                      <a:pt x="95" y="63"/>
                    </a:lnTo>
                    <a:lnTo>
                      <a:pt x="95" y="0"/>
                    </a:lnTo>
                    <a:lnTo>
                      <a:pt x="95" y="0"/>
                    </a:lnTo>
                    <a:close/>
                  </a:path>
                </a:pathLst>
              </a:custGeom>
              <a:solidFill>
                <a:srgbClr val="0099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3" name="Freeform 132">
                <a:extLst>
                  <a:ext uri="{FF2B5EF4-FFF2-40B4-BE49-F238E27FC236}">
                    <a16:creationId xmlns:a16="http://schemas.microsoft.com/office/drawing/2014/main" id="{F33E407F-592E-4C0E-9EB6-B8217E8D9B1D}"/>
                  </a:ext>
                </a:extLst>
              </p:cNvPr>
              <p:cNvSpPr>
                <a:spLocks/>
              </p:cNvSpPr>
              <p:nvPr/>
            </p:nvSpPr>
            <p:spPr bwMode="auto">
              <a:xfrm>
                <a:off x="5905501" y="6619875"/>
                <a:ext cx="150813" cy="95250"/>
              </a:xfrm>
              <a:custGeom>
                <a:avLst/>
                <a:gdLst>
                  <a:gd name="T0" fmla="*/ 95 w 95"/>
                  <a:gd name="T1" fmla="*/ 0 h 60"/>
                  <a:gd name="T2" fmla="*/ 0 w 95"/>
                  <a:gd name="T3" fmla="*/ 0 h 60"/>
                  <a:gd name="T4" fmla="*/ 0 w 95"/>
                  <a:gd name="T5" fmla="*/ 60 h 60"/>
                  <a:gd name="T6" fmla="*/ 95 w 95"/>
                  <a:gd name="T7" fmla="*/ 60 h 60"/>
                  <a:gd name="T8" fmla="*/ 95 w 95"/>
                  <a:gd name="T9" fmla="*/ 0 h 60"/>
                  <a:gd name="T10" fmla="*/ 95 w 95"/>
                  <a:gd name="T11" fmla="*/ 0 h 60"/>
                </a:gdLst>
                <a:ahLst/>
                <a:cxnLst>
                  <a:cxn ang="0">
                    <a:pos x="T0" y="T1"/>
                  </a:cxn>
                  <a:cxn ang="0">
                    <a:pos x="T2" y="T3"/>
                  </a:cxn>
                  <a:cxn ang="0">
                    <a:pos x="T4" y="T5"/>
                  </a:cxn>
                  <a:cxn ang="0">
                    <a:pos x="T6" y="T7"/>
                  </a:cxn>
                  <a:cxn ang="0">
                    <a:pos x="T8" y="T9"/>
                  </a:cxn>
                  <a:cxn ang="0">
                    <a:pos x="T10" y="T11"/>
                  </a:cxn>
                </a:cxnLst>
                <a:rect l="0" t="0" r="r" b="b"/>
                <a:pathLst>
                  <a:path w="95" h="60">
                    <a:moveTo>
                      <a:pt x="95" y="0"/>
                    </a:moveTo>
                    <a:lnTo>
                      <a:pt x="0" y="0"/>
                    </a:lnTo>
                    <a:lnTo>
                      <a:pt x="0" y="60"/>
                    </a:lnTo>
                    <a:lnTo>
                      <a:pt x="95" y="60"/>
                    </a:lnTo>
                    <a:lnTo>
                      <a:pt x="95" y="0"/>
                    </a:lnTo>
                    <a:lnTo>
                      <a:pt x="95" y="0"/>
                    </a:lnTo>
                    <a:close/>
                  </a:path>
                </a:pathLst>
              </a:custGeom>
              <a:solidFill>
                <a:srgbClr val="00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4" name="Freeform 133">
                <a:extLst>
                  <a:ext uri="{FF2B5EF4-FFF2-40B4-BE49-F238E27FC236}">
                    <a16:creationId xmlns:a16="http://schemas.microsoft.com/office/drawing/2014/main" id="{5ACDA09D-EC46-46AF-97EF-CA1865B55FDD}"/>
                  </a:ext>
                </a:extLst>
              </p:cNvPr>
              <p:cNvSpPr>
                <a:spLocks/>
              </p:cNvSpPr>
              <p:nvPr/>
            </p:nvSpPr>
            <p:spPr bwMode="auto">
              <a:xfrm>
                <a:off x="6148388" y="6111875"/>
                <a:ext cx="150813" cy="603250"/>
              </a:xfrm>
              <a:custGeom>
                <a:avLst/>
                <a:gdLst>
                  <a:gd name="T0" fmla="*/ 95 w 95"/>
                  <a:gd name="T1" fmla="*/ 0 h 380"/>
                  <a:gd name="T2" fmla="*/ 0 w 95"/>
                  <a:gd name="T3" fmla="*/ 0 h 380"/>
                  <a:gd name="T4" fmla="*/ 0 w 95"/>
                  <a:gd name="T5" fmla="*/ 380 h 380"/>
                  <a:gd name="T6" fmla="*/ 95 w 95"/>
                  <a:gd name="T7" fmla="*/ 380 h 380"/>
                  <a:gd name="T8" fmla="*/ 95 w 95"/>
                  <a:gd name="T9" fmla="*/ 0 h 380"/>
                  <a:gd name="T10" fmla="*/ 95 w 95"/>
                  <a:gd name="T11" fmla="*/ 0 h 380"/>
                </a:gdLst>
                <a:ahLst/>
                <a:cxnLst>
                  <a:cxn ang="0">
                    <a:pos x="T0" y="T1"/>
                  </a:cxn>
                  <a:cxn ang="0">
                    <a:pos x="T2" y="T3"/>
                  </a:cxn>
                  <a:cxn ang="0">
                    <a:pos x="T4" y="T5"/>
                  </a:cxn>
                  <a:cxn ang="0">
                    <a:pos x="T6" y="T7"/>
                  </a:cxn>
                  <a:cxn ang="0">
                    <a:pos x="T8" y="T9"/>
                  </a:cxn>
                  <a:cxn ang="0">
                    <a:pos x="T10" y="T11"/>
                  </a:cxn>
                </a:cxnLst>
                <a:rect l="0" t="0" r="r" b="b"/>
                <a:pathLst>
                  <a:path w="95" h="380">
                    <a:moveTo>
                      <a:pt x="95" y="0"/>
                    </a:moveTo>
                    <a:lnTo>
                      <a:pt x="0" y="0"/>
                    </a:lnTo>
                    <a:lnTo>
                      <a:pt x="0" y="380"/>
                    </a:lnTo>
                    <a:lnTo>
                      <a:pt x="95" y="380"/>
                    </a:lnTo>
                    <a:lnTo>
                      <a:pt x="95" y="0"/>
                    </a:lnTo>
                    <a:lnTo>
                      <a:pt x="95" y="0"/>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5" name="Freeform 134">
                <a:extLst>
                  <a:ext uri="{FF2B5EF4-FFF2-40B4-BE49-F238E27FC236}">
                    <a16:creationId xmlns:a16="http://schemas.microsoft.com/office/drawing/2014/main" id="{E977BCE2-86DC-4475-BDCB-324B348F0779}"/>
                  </a:ext>
                </a:extLst>
              </p:cNvPr>
              <p:cNvSpPr>
                <a:spLocks/>
              </p:cNvSpPr>
              <p:nvPr/>
            </p:nvSpPr>
            <p:spPr bwMode="auto">
              <a:xfrm>
                <a:off x="6392863" y="6629400"/>
                <a:ext cx="150813" cy="85725"/>
              </a:xfrm>
              <a:custGeom>
                <a:avLst/>
                <a:gdLst>
                  <a:gd name="T0" fmla="*/ 0 w 95"/>
                  <a:gd name="T1" fmla="*/ 0 h 54"/>
                  <a:gd name="T2" fmla="*/ 0 w 95"/>
                  <a:gd name="T3" fmla="*/ 54 h 54"/>
                  <a:gd name="T4" fmla="*/ 95 w 95"/>
                  <a:gd name="T5" fmla="*/ 54 h 54"/>
                  <a:gd name="T6" fmla="*/ 95 w 95"/>
                  <a:gd name="T7" fmla="*/ 0 h 54"/>
                  <a:gd name="T8" fmla="*/ 0 w 95"/>
                  <a:gd name="T9" fmla="*/ 0 h 54"/>
                  <a:gd name="T10" fmla="*/ 0 w 95"/>
                  <a:gd name="T11" fmla="*/ 0 h 54"/>
                </a:gdLst>
                <a:ahLst/>
                <a:cxnLst>
                  <a:cxn ang="0">
                    <a:pos x="T0" y="T1"/>
                  </a:cxn>
                  <a:cxn ang="0">
                    <a:pos x="T2" y="T3"/>
                  </a:cxn>
                  <a:cxn ang="0">
                    <a:pos x="T4" y="T5"/>
                  </a:cxn>
                  <a:cxn ang="0">
                    <a:pos x="T6" y="T7"/>
                  </a:cxn>
                  <a:cxn ang="0">
                    <a:pos x="T8" y="T9"/>
                  </a:cxn>
                  <a:cxn ang="0">
                    <a:pos x="T10" y="T11"/>
                  </a:cxn>
                </a:cxnLst>
                <a:rect l="0" t="0" r="r" b="b"/>
                <a:pathLst>
                  <a:path w="95" h="54">
                    <a:moveTo>
                      <a:pt x="0" y="0"/>
                    </a:moveTo>
                    <a:lnTo>
                      <a:pt x="0" y="54"/>
                    </a:lnTo>
                    <a:lnTo>
                      <a:pt x="95" y="54"/>
                    </a:lnTo>
                    <a:lnTo>
                      <a:pt x="95" y="0"/>
                    </a:lnTo>
                    <a:lnTo>
                      <a:pt x="0" y="0"/>
                    </a:lnTo>
                    <a:lnTo>
                      <a:pt x="0" y="0"/>
                    </a:lnTo>
                    <a:close/>
                  </a:path>
                </a:pathLst>
              </a:custGeom>
              <a:solidFill>
                <a:srgbClr val="FFC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93" name="Freeform 162">
                <a:extLst>
                  <a:ext uri="{FF2B5EF4-FFF2-40B4-BE49-F238E27FC236}">
                    <a16:creationId xmlns:a16="http://schemas.microsoft.com/office/drawing/2014/main" id="{66A3AEFB-EA7A-4021-82EC-F1C437887B0B}"/>
                  </a:ext>
                </a:extLst>
              </p:cNvPr>
              <p:cNvSpPr>
                <a:spLocks/>
              </p:cNvSpPr>
              <p:nvPr/>
            </p:nvSpPr>
            <p:spPr bwMode="auto">
              <a:xfrm>
                <a:off x="5032376" y="5981700"/>
                <a:ext cx="1641475" cy="733425"/>
              </a:xfrm>
              <a:custGeom>
                <a:avLst/>
                <a:gdLst>
                  <a:gd name="T0" fmla="*/ 1034 w 1034"/>
                  <a:gd name="T1" fmla="*/ 462 h 462"/>
                  <a:gd name="T2" fmla="*/ 0 w 1034"/>
                  <a:gd name="T3" fmla="*/ 462 h 462"/>
                  <a:gd name="T4" fmla="*/ 0 w 1034"/>
                  <a:gd name="T5" fmla="*/ 0 h 462"/>
                </a:gdLst>
                <a:ahLst/>
                <a:cxnLst>
                  <a:cxn ang="0">
                    <a:pos x="T0" y="T1"/>
                  </a:cxn>
                  <a:cxn ang="0">
                    <a:pos x="T2" y="T3"/>
                  </a:cxn>
                  <a:cxn ang="0">
                    <a:pos x="T4" y="T5"/>
                  </a:cxn>
                </a:cxnLst>
                <a:rect l="0" t="0" r="r" b="b"/>
                <a:pathLst>
                  <a:path w="1034" h="462">
                    <a:moveTo>
                      <a:pt x="1034" y="462"/>
                    </a:moveTo>
                    <a:lnTo>
                      <a:pt x="0" y="462"/>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4" name="Line 163">
                <a:extLst>
                  <a:ext uri="{FF2B5EF4-FFF2-40B4-BE49-F238E27FC236}">
                    <a16:creationId xmlns:a16="http://schemas.microsoft.com/office/drawing/2014/main" id="{2C0CEAD3-D1F9-4F77-BB53-542D8076B4AE}"/>
                  </a:ext>
                </a:extLst>
              </p:cNvPr>
              <p:cNvSpPr>
                <a:spLocks noChangeShapeType="1"/>
              </p:cNvSpPr>
              <p:nvPr/>
            </p:nvSpPr>
            <p:spPr bwMode="auto">
              <a:xfrm>
                <a:off x="4972051" y="6138863"/>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5" name="Line 164">
                <a:extLst>
                  <a:ext uri="{FF2B5EF4-FFF2-40B4-BE49-F238E27FC236}">
                    <a16:creationId xmlns:a16="http://schemas.microsoft.com/office/drawing/2014/main" id="{067EBBD3-FDC6-4653-A636-AE042C7901FC}"/>
                  </a:ext>
                </a:extLst>
              </p:cNvPr>
              <p:cNvSpPr>
                <a:spLocks noChangeShapeType="1"/>
              </p:cNvSpPr>
              <p:nvPr/>
            </p:nvSpPr>
            <p:spPr bwMode="auto">
              <a:xfrm>
                <a:off x="4972051" y="5995988"/>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6" name="Line 165">
                <a:extLst>
                  <a:ext uri="{FF2B5EF4-FFF2-40B4-BE49-F238E27FC236}">
                    <a16:creationId xmlns:a16="http://schemas.microsoft.com/office/drawing/2014/main" id="{961340DE-B16C-4710-B59D-0721E0995EAC}"/>
                  </a:ext>
                </a:extLst>
              </p:cNvPr>
              <p:cNvSpPr>
                <a:spLocks noChangeShapeType="1"/>
              </p:cNvSpPr>
              <p:nvPr/>
            </p:nvSpPr>
            <p:spPr bwMode="auto">
              <a:xfrm>
                <a:off x="4972051" y="6427788"/>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7" name="Line 166">
                <a:extLst>
                  <a:ext uri="{FF2B5EF4-FFF2-40B4-BE49-F238E27FC236}">
                    <a16:creationId xmlns:a16="http://schemas.microsoft.com/office/drawing/2014/main" id="{DC997056-D9A2-44EA-B883-9C36A659FA51}"/>
                  </a:ext>
                </a:extLst>
              </p:cNvPr>
              <p:cNvSpPr>
                <a:spLocks noChangeShapeType="1"/>
              </p:cNvSpPr>
              <p:nvPr/>
            </p:nvSpPr>
            <p:spPr bwMode="auto">
              <a:xfrm>
                <a:off x="4972051" y="6283325"/>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8" name="Line 167">
                <a:extLst>
                  <a:ext uri="{FF2B5EF4-FFF2-40B4-BE49-F238E27FC236}">
                    <a16:creationId xmlns:a16="http://schemas.microsoft.com/office/drawing/2014/main" id="{5410248F-54AE-46A1-BABF-6FEED8A633B5}"/>
                  </a:ext>
                </a:extLst>
              </p:cNvPr>
              <p:cNvSpPr>
                <a:spLocks noChangeShapeType="1"/>
              </p:cNvSpPr>
              <p:nvPr/>
            </p:nvSpPr>
            <p:spPr bwMode="auto">
              <a:xfrm>
                <a:off x="4972051" y="6715125"/>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9" name="Line 168">
                <a:extLst>
                  <a:ext uri="{FF2B5EF4-FFF2-40B4-BE49-F238E27FC236}">
                    <a16:creationId xmlns:a16="http://schemas.microsoft.com/office/drawing/2014/main" id="{BD7FFD24-79ED-4608-86C8-B954569966DC}"/>
                  </a:ext>
                </a:extLst>
              </p:cNvPr>
              <p:cNvSpPr>
                <a:spLocks noChangeShapeType="1"/>
              </p:cNvSpPr>
              <p:nvPr/>
            </p:nvSpPr>
            <p:spPr bwMode="auto">
              <a:xfrm>
                <a:off x="4972051" y="6570663"/>
                <a:ext cx="60325" cy="0"/>
              </a:xfrm>
              <a:prstGeom prst="line">
                <a:avLst/>
              </a:prstGeom>
              <a:noFill/>
              <a:ln w="6350"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225" name="ZoneTexte 224">
              <a:extLst>
                <a:ext uri="{FF2B5EF4-FFF2-40B4-BE49-F238E27FC236}">
                  <a16:creationId xmlns:a16="http://schemas.microsoft.com/office/drawing/2014/main" id="{4E63255F-EDA6-4EF4-8572-96E7F239BFAA}"/>
                </a:ext>
              </a:extLst>
            </p:cNvPr>
            <p:cNvSpPr txBox="1"/>
            <p:nvPr/>
          </p:nvSpPr>
          <p:spPr>
            <a:xfrm>
              <a:off x="3476511" y="1827002"/>
              <a:ext cx="484428"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CD4</a:t>
              </a:r>
            </a:p>
          </p:txBody>
        </p:sp>
        <p:sp>
          <p:nvSpPr>
            <p:cNvPr id="226" name="ZoneTexte 225">
              <a:extLst>
                <a:ext uri="{FF2B5EF4-FFF2-40B4-BE49-F238E27FC236}">
                  <a16:creationId xmlns:a16="http://schemas.microsoft.com/office/drawing/2014/main" id="{A2CAA9BC-28B0-45F6-BABD-520E497DE7A3}"/>
                </a:ext>
              </a:extLst>
            </p:cNvPr>
            <p:cNvSpPr txBox="1"/>
            <p:nvPr/>
          </p:nvSpPr>
          <p:spPr>
            <a:xfrm>
              <a:off x="5649328" y="1827002"/>
              <a:ext cx="484428"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CD8</a:t>
              </a:r>
            </a:p>
          </p:txBody>
        </p:sp>
        <p:sp>
          <p:nvSpPr>
            <p:cNvPr id="227" name="ZoneTexte 226">
              <a:extLst>
                <a:ext uri="{FF2B5EF4-FFF2-40B4-BE49-F238E27FC236}">
                  <a16:creationId xmlns:a16="http://schemas.microsoft.com/office/drawing/2014/main" id="{58B28A4C-1489-44D4-AE79-5BFC835AE4D2}"/>
                </a:ext>
              </a:extLst>
            </p:cNvPr>
            <p:cNvSpPr txBox="1"/>
            <p:nvPr/>
          </p:nvSpPr>
          <p:spPr>
            <a:xfrm>
              <a:off x="7762573" y="1827002"/>
              <a:ext cx="401072"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NK</a:t>
              </a:r>
            </a:p>
          </p:txBody>
        </p:sp>
        <p:sp>
          <p:nvSpPr>
            <p:cNvPr id="229" name="ZoneTexte 228">
              <a:extLst>
                <a:ext uri="{FF2B5EF4-FFF2-40B4-BE49-F238E27FC236}">
                  <a16:creationId xmlns:a16="http://schemas.microsoft.com/office/drawing/2014/main" id="{7D851FC4-52DC-41A2-B439-A60F735972A9}"/>
                </a:ext>
              </a:extLst>
            </p:cNvPr>
            <p:cNvSpPr txBox="1"/>
            <p:nvPr/>
          </p:nvSpPr>
          <p:spPr>
            <a:xfrm rot="16200000">
              <a:off x="2101436" y="2241887"/>
              <a:ext cx="777777" cy="276999"/>
            </a:xfrm>
            <a:prstGeom prst="rect">
              <a:avLst/>
            </a:prstGeom>
            <a:noFill/>
          </p:spPr>
          <p:txBody>
            <a:bodyPr wrap="none" rtlCol="0">
              <a:spAutoFit/>
            </a:bodyPr>
            <a:lstStyle/>
            <a:p>
              <a:pPr algn="ctr"/>
              <a:r>
                <a:rPr lang="fr-FR" sz="1200" b="1" dirty="0"/>
                <a:t>% Ki67+</a:t>
              </a:r>
            </a:p>
          </p:txBody>
        </p:sp>
        <p:sp>
          <p:nvSpPr>
            <p:cNvPr id="230" name="ZoneTexte 229">
              <a:extLst>
                <a:ext uri="{FF2B5EF4-FFF2-40B4-BE49-F238E27FC236}">
                  <a16:creationId xmlns:a16="http://schemas.microsoft.com/office/drawing/2014/main" id="{D06D593C-781A-42EE-805A-5E524476ABD1}"/>
                </a:ext>
              </a:extLst>
            </p:cNvPr>
            <p:cNvSpPr txBox="1"/>
            <p:nvPr/>
          </p:nvSpPr>
          <p:spPr>
            <a:xfrm rot="16200000">
              <a:off x="2067772" y="3205590"/>
              <a:ext cx="845103" cy="276999"/>
            </a:xfrm>
            <a:prstGeom prst="rect">
              <a:avLst/>
            </a:prstGeom>
            <a:noFill/>
          </p:spPr>
          <p:txBody>
            <a:bodyPr wrap="none" rtlCol="0">
              <a:spAutoFit/>
            </a:bodyPr>
            <a:lstStyle/>
            <a:p>
              <a:pPr algn="ctr"/>
              <a:r>
                <a:rPr lang="fr-FR" sz="1200" b="1" dirty="0"/>
                <a:t>% CD69+</a:t>
              </a:r>
            </a:p>
          </p:txBody>
        </p:sp>
        <p:sp>
          <p:nvSpPr>
            <p:cNvPr id="231" name="ZoneTexte 230">
              <a:extLst>
                <a:ext uri="{FF2B5EF4-FFF2-40B4-BE49-F238E27FC236}">
                  <a16:creationId xmlns:a16="http://schemas.microsoft.com/office/drawing/2014/main" id="{2966494F-47DE-4DF1-B719-556586FE5ED7}"/>
                </a:ext>
              </a:extLst>
            </p:cNvPr>
            <p:cNvSpPr txBox="1"/>
            <p:nvPr/>
          </p:nvSpPr>
          <p:spPr>
            <a:xfrm>
              <a:off x="2668554" y="2705299"/>
              <a:ext cx="255198" cy="246221"/>
            </a:xfrm>
            <a:prstGeom prst="rect">
              <a:avLst/>
            </a:prstGeom>
            <a:noFill/>
          </p:spPr>
          <p:txBody>
            <a:bodyPr wrap="none" rtlCol="0">
              <a:spAutoFit/>
            </a:bodyPr>
            <a:lstStyle/>
            <a:p>
              <a:pPr algn="r"/>
              <a:r>
                <a:rPr lang="fr-FR" sz="1000" dirty="0"/>
                <a:t>0</a:t>
              </a:r>
            </a:p>
          </p:txBody>
        </p:sp>
        <p:sp>
          <p:nvSpPr>
            <p:cNvPr id="232" name="ZoneTexte 231">
              <a:extLst>
                <a:ext uri="{FF2B5EF4-FFF2-40B4-BE49-F238E27FC236}">
                  <a16:creationId xmlns:a16="http://schemas.microsoft.com/office/drawing/2014/main" id="{EE47856E-FD8C-4EFE-8F4D-0566C7573476}"/>
                </a:ext>
              </a:extLst>
            </p:cNvPr>
            <p:cNvSpPr txBox="1"/>
            <p:nvPr/>
          </p:nvSpPr>
          <p:spPr>
            <a:xfrm>
              <a:off x="2668554" y="2525857"/>
              <a:ext cx="255198" cy="246221"/>
            </a:xfrm>
            <a:prstGeom prst="rect">
              <a:avLst/>
            </a:prstGeom>
            <a:noFill/>
          </p:spPr>
          <p:txBody>
            <a:bodyPr wrap="none" rtlCol="0">
              <a:spAutoFit/>
            </a:bodyPr>
            <a:lstStyle/>
            <a:p>
              <a:pPr algn="r"/>
              <a:r>
                <a:rPr lang="fr-FR" sz="1000" dirty="0"/>
                <a:t>2</a:t>
              </a:r>
            </a:p>
          </p:txBody>
        </p:sp>
        <p:sp>
          <p:nvSpPr>
            <p:cNvPr id="233" name="ZoneTexte 232">
              <a:extLst>
                <a:ext uri="{FF2B5EF4-FFF2-40B4-BE49-F238E27FC236}">
                  <a16:creationId xmlns:a16="http://schemas.microsoft.com/office/drawing/2014/main" id="{3BB66B99-6D83-4505-8630-BAE38149FE95}"/>
                </a:ext>
              </a:extLst>
            </p:cNvPr>
            <p:cNvSpPr txBox="1"/>
            <p:nvPr/>
          </p:nvSpPr>
          <p:spPr>
            <a:xfrm>
              <a:off x="2668554" y="2346415"/>
              <a:ext cx="255198" cy="246221"/>
            </a:xfrm>
            <a:prstGeom prst="rect">
              <a:avLst/>
            </a:prstGeom>
            <a:noFill/>
          </p:spPr>
          <p:txBody>
            <a:bodyPr wrap="none" rtlCol="0">
              <a:spAutoFit/>
            </a:bodyPr>
            <a:lstStyle/>
            <a:p>
              <a:pPr algn="r"/>
              <a:r>
                <a:rPr lang="fr-FR" sz="1000" dirty="0"/>
                <a:t>4</a:t>
              </a:r>
            </a:p>
          </p:txBody>
        </p:sp>
        <p:sp>
          <p:nvSpPr>
            <p:cNvPr id="234" name="ZoneTexte 233">
              <a:extLst>
                <a:ext uri="{FF2B5EF4-FFF2-40B4-BE49-F238E27FC236}">
                  <a16:creationId xmlns:a16="http://schemas.microsoft.com/office/drawing/2014/main" id="{03FF1A7E-67DA-43A6-9B58-C386AD27649A}"/>
                </a:ext>
              </a:extLst>
            </p:cNvPr>
            <p:cNvSpPr txBox="1"/>
            <p:nvPr/>
          </p:nvSpPr>
          <p:spPr>
            <a:xfrm>
              <a:off x="2664189" y="2166973"/>
              <a:ext cx="259563" cy="246221"/>
            </a:xfrm>
            <a:prstGeom prst="rect">
              <a:avLst/>
            </a:prstGeom>
            <a:noFill/>
          </p:spPr>
          <p:txBody>
            <a:bodyPr wrap="square" rtlCol="0">
              <a:spAutoFit/>
            </a:bodyPr>
            <a:lstStyle/>
            <a:p>
              <a:pPr algn="r"/>
              <a:r>
                <a:rPr lang="fr-FR" sz="1000" dirty="0"/>
                <a:t>6</a:t>
              </a:r>
            </a:p>
          </p:txBody>
        </p:sp>
        <p:sp>
          <p:nvSpPr>
            <p:cNvPr id="235" name="ZoneTexte 234">
              <a:extLst>
                <a:ext uri="{FF2B5EF4-FFF2-40B4-BE49-F238E27FC236}">
                  <a16:creationId xmlns:a16="http://schemas.microsoft.com/office/drawing/2014/main" id="{DC9C4500-96AA-4320-B73F-B635D2B08439}"/>
                </a:ext>
              </a:extLst>
            </p:cNvPr>
            <p:cNvSpPr txBox="1"/>
            <p:nvPr/>
          </p:nvSpPr>
          <p:spPr>
            <a:xfrm>
              <a:off x="2668554" y="1987531"/>
              <a:ext cx="255198" cy="246221"/>
            </a:xfrm>
            <a:prstGeom prst="rect">
              <a:avLst/>
            </a:prstGeom>
            <a:noFill/>
          </p:spPr>
          <p:txBody>
            <a:bodyPr wrap="none" rtlCol="0">
              <a:spAutoFit/>
            </a:bodyPr>
            <a:lstStyle/>
            <a:p>
              <a:pPr algn="r"/>
              <a:r>
                <a:rPr lang="fr-FR" sz="1000" dirty="0"/>
                <a:t>8</a:t>
              </a:r>
            </a:p>
          </p:txBody>
        </p:sp>
        <p:sp>
          <p:nvSpPr>
            <p:cNvPr id="236" name="ZoneTexte 235">
              <a:extLst>
                <a:ext uri="{FF2B5EF4-FFF2-40B4-BE49-F238E27FC236}">
                  <a16:creationId xmlns:a16="http://schemas.microsoft.com/office/drawing/2014/main" id="{879D0765-4680-496D-B6B9-B68B70EC1E85}"/>
                </a:ext>
              </a:extLst>
            </p:cNvPr>
            <p:cNvSpPr txBox="1"/>
            <p:nvPr/>
          </p:nvSpPr>
          <p:spPr>
            <a:xfrm>
              <a:off x="6869589" y="3590161"/>
              <a:ext cx="255198" cy="246221"/>
            </a:xfrm>
            <a:prstGeom prst="rect">
              <a:avLst/>
            </a:prstGeom>
            <a:noFill/>
          </p:spPr>
          <p:txBody>
            <a:bodyPr wrap="none" rtlCol="0">
              <a:spAutoFit/>
            </a:bodyPr>
            <a:lstStyle/>
            <a:p>
              <a:pPr algn="r"/>
              <a:r>
                <a:rPr lang="fr-FR" sz="1000" dirty="0"/>
                <a:t>0</a:t>
              </a:r>
            </a:p>
          </p:txBody>
        </p:sp>
        <p:sp>
          <p:nvSpPr>
            <p:cNvPr id="237" name="ZoneTexte 236">
              <a:extLst>
                <a:ext uri="{FF2B5EF4-FFF2-40B4-BE49-F238E27FC236}">
                  <a16:creationId xmlns:a16="http://schemas.microsoft.com/office/drawing/2014/main" id="{D585AA59-08CA-47FA-B4CA-080CD8284186}"/>
                </a:ext>
              </a:extLst>
            </p:cNvPr>
            <p:cNvSpPr txBox="1"/>
            <p:nvPr/>
          </p:nvSpPr>
          <p:spPr>
            <a:xfrm>
              <a:off x="6799056" y="3410719"/>
              <a:ext cx="325731" cy="246221"/>
            </a:xfrm>
            <a:prstGeom prst="rect">
              <a:avLst/>
            </a:prstGeom>
            <a:noFill/>
          </p:spPr>
          <p:txBody>
            <a:bodyPr wrap="none" rtlCol="0">
              <a:spAutoFit/>
            </a:bodyPr>
            <a:lstStyle/>
            <a:p>
              <a:pPr algn="r"/>
              <a:r>
                <a:rPr lang="fr-FR" sz="1000" dirty="0"/>
                <a:t>20</a:t>
              </a:r>
            </a:p>
          </p:txBody>
        </p:sp>
        <p:sp>
          <p:nvSpPr>
            <p:cNvPr id="238" name="ZoneTexte 237">
              <a:extLst>
                <a:ext uri="{FF2B5EF4-FFF2-40B4-BE49-F238E27FC236}">
                  <a16:creationId xmlns:a16="http://schemas.microsoft.com/office/drawing/2014/main" id="{1626DD66-9799-42FD-9804-92E5251CC478}"/>
                </a:ext>
              </a:extLst>
            </p:cNvPr>
            <p:cNvSpPr txBox="1"/>
            <p:nvPr/>
          </p:nvSpPr>
          <p:spPr>
            <a:xfrm>
              <a:off x="6799056" y="3231277"/>
              <a:ext cx="325731" cy="246221"/>
            </a:xfrm>
            <a:prstGeom prst="rect">
              <a:avLst/>
            </a:prstGeom>
            <a:noFill/>
          </p:spPr>
          <p:txBody>
            <a:bodyPr wrap="none" rtlCol="0">
              <a:spAutoFit/>
            </a:bodyPr>
            <a:lstStyle/>
            <a:p>
              <a:pPr algn="r"/>
              <a:r>
                <a:rPr lang="fr-FR" sz="1000" dirty="0"/>
                <a:t>40</a:t>
              </a:r>
            </a:p>
          </p:txBody>
        </p:sp>
        <p:sp>
          <p:nvSpPr>
            <p:cNvPr id="239" name="ZoneTexte 238">
              <a:extLst>
                <a:ext uri="{FF2B5EF4-FFF2-40B4-BE49-F238E27FC236}">
                  <a16:creationId xmlns:a16="http://schemas.microsoft.com/office/drawing/2014/main" id="{9A08C13B-A547-4876-BF88-FB0B20260555}"/>
                </a:ext>
              </a:extLst>
            </p:cNvPr>
            <p:cNvSpPr txBox="1"/>
            <p:nvPr/>
          </p:nvSpPr>
          <p:spPr>
            <a:xfrm>
              <a:off x="6769470" y="3051835"/>
              <a:ext cx="355318" cy="246221"/>
            </a:xfrm>
            <a:prstGeom prst="rect">
              <a:avLst/>
            </a:prstGeom>
            <a:noFill/>
          </p:spPr>
          <p:txBody>
            <a:bodyPr wrap="square" rtlCol="0">
              <a:spAutoFit/>
            </a:bodyPr>
            <a:lstStyle/>
            <a:p>
              <a:pPr algn="r"/>
              <a:r>
                <a:rPr lang="fr-FR" sz="1000" dirty="0"/>
                <a:t>60</a:t>
              </a:r>
            </a:p>
          </p:txBody>
        </p:sp>
        <p:sp>
          <p:nvSpPr>
            <p:cNvPr id="240" name="ZoneTexte 239">
              <a:extLst>
                <a:ext uri="{FF2B5EF4-FFF2-40B4-BE49-F238E27FC236}">
                  <a16:creationId xmlns:a16="http://schemas.microsoft.com/office/drawing/2014/main" id="{1DCBDEF8-8BA9-4B49-A910-95A3BCDDE295}"/>
                </a:ext>
              </a:extLst>
            </p:cNvPr>
            <p:cNvSpPr txBox="1"/>
            <p:nvPr/>
          </p:nvSpPr>
          <p:spPr>
            <a:xfrm>
              <a:off x="6799056" y="2872393"/>
              <a:ext cx="325731" cy="246221"/>
            </a:xfrm>
            <a:prstGeom prst="rect">
              <a:avLst/>
            </a:prstGeom>
            <a:noFill/>
          </p:spPr>
          <p:txBody>
            <a:bodyPr wrap="none" rtlCol="0">
              <a:spAutoFit/>
            </a:bodyPr>
            <a:lstStyle/>
            <a:p>
              <a:pPr algn="r"/>
              <a:r>
                <a:rPr lang="fr-FR" sz="1000" dirty="0"/>
                <a:t>80</a:t>
              </a:r>
            </a:p>
          </p:txBody>
        </p:sp>
        <p:sp>
          <p:nvSpPr>
            <p:cNvPr id="241" name="ZoneTexte 240">
              <a:extLst>
                <a:ext uri="{FF2B5EF4-FFF2-40B4-BE49-F238E27FC236}">
                  <a16:creationId xmlns:a16="http://schemas.microsoft.com/office/drawing/2014/main" id="{F47BB1BB-CCC4-4379-9F3B-860B592A1B12}"/>
                </a:ext>
              </a:extLst>
            </p:cNvPr>
            <p:cNvSpPr txBox="1"/>
            <p:nvPr/>
          </p:nvSpPr>
          <p:spPr>
            <a:xfrm>
              <a:off x="4786835" y="2706417"/>
              <a:ext cx="255198" cy="246221"/>
            </a:xfrm>
            <a:prstGeom prst="rect">
              <a:avLst/>
            </a:prstGeom>
            <a:noFill/>
          </p:spPr>
          <p:txBody>
            <a:bodyPr wrap="none" rtlCol="0">
              <a:spAutoFit/>
            </a:bodyPr>
            <a:lstStyle/>
            <a:p>
              <a:pPr algn="r"/>
              <a:r>
                <a:rPr lang="fr-FR" sz="1000" dirty="0"/>
                <a:t>0</a:t>
              </a:r>
            </a:p>
          </p:txBody>
        </p:sp>
        <p:sp>
          <p:nvSpPr>
            <p:cNvPr id="242" name="ZoneTexte 241">
              <a:extLst>
                <a:ext uri="{FF2B5EF4-FFF2-40B4-BE49-F238E27FC236}">
                  <a16:creationId xmlns:a16="http://schemas.microsoft.com/office/drawing/2014/main" id="{9C323F35-5744-456C-94E2-9E61567F1BDB}"/>
                </a:ext>
              </a:extLst>
            </p:cNvPr>
            <p:cNvSpPr txBox="1"/>
            <p:nvPr/>
          </p:nvSpPr>
          <p:spPr>
            <a:xfrm>
              <a:off x="4786835" y="2465913"/>
              <a:ext cx="255198" cy="246221"/>
            </a:xfrm>
            <a:prstGeom prst="rect">
              <a:avLst/>
            </a:prstGeom>
            <a:noFill/>
          </p:spPr>
          <p:txBody>
            <a:bodyPr wrap="none" rtlCol="0">
              <a:spAutoFit/>
            </a:bodyPr>
            <a:lstStyle/>
            <a:p>
              <a:pPr algn="r"/>
              <a:r>
                <a:rPr lang="fr-FR" sz="1000" dirty="0"/>
                <a:t>5</a:t>
              </a:r>
            </a:p>
          </p:txBody>
        </p:sp>
        <p:sp>
          <p:nvSpPr>
            <p:cNvPr id="243" name="ZoneTexte 242">
              <a:extLst>
                <a:ext uri="{FF2B5EF4-FFF2-40B4-BE49-F238E27FC236}">
                  <a16:creationId xmlns:a16="http://schemas.microsoft.com/office/drawing/2014/main" id="{0FE8E56D-4AA4-4CF6-B42E-D98B0C4EDAE4}"/>
                </a:ext>
              </a:extLst>
            </p:cNvPr>
            <p:cNvSpPr txBox="1"/>
            <p:nvPr/>
          </p:nvSpPr>
          <p:spPr>
            <a:xfrm>
              <a:off x="4716302" y="2225409"/>
              <a:ext cx="325731" cy="246221"/>
            </a:xfrm>
            <a:prstGeom prst="rect">
              <a:avLst/>
            </a:prstGeom>
            <a:noFill/>
          </p:spPr>
          <p:txBody>
            <a:bodyPr wrap="none" rtlCol="0">
              <a:spAutoFit/>
            </a:bodyPr>
            <a:lstStyle/>
            <a:p>
              <a:pPr algn="r"/>
              <a:r>
                <a:rPr lang="fr-FR" sz="1000" dirty="0"/>
                <a:t>10</a:t>
              </a:r>
            </a:p>
          </p:txBody>
        </p:sp>
        <p:sp>
          <p:nvSpPr>
            <p:cNvPr id="244" name="ZoneTexte 243">
              <a:extLst>
                <a:ext uri="{FF2B5EF4-FFF2-40B4-BE49-F238E27FC236}">
                  <a16:creationId xmlns:a16="http://schemas.microsoft.com/office/drawing/2014/main" id="{63EA656D-4D82-422B-B287-BD95681B6C4B}"/>
                </a:ext>
              </a:extLst>
            </p:cNvPr>
            <p:cNvSpPr txBox="1"/>
            <p:nvPr/>
          </p:nvSpPr>
          <p:spPr>
            <a:xfrm>
              <a:off x="4716302" y="1984905"/>
              <a:ext cx="325731" cy="246221"/>
            </a:xfrm>
            <a:prstGeom prst="rect">
              <a:avLst/>
            </a:prstGeom>
            <a:noFill/>
          </p:spPr>
          <p:txBody>
            <a:bodyPr wrap="none" rtlCol="0">
              <a:spAutoFit/>
            </a:bodyPr>
            <a:lstStyle/>
            <a:p>
              <a:pPr algn="r"/>
              <a:r>
                <a:rPr lang="fr-FR" sz="1000" dirty="0"/>
                <a:t>15</a:t>
              </a:r>
            </a:p>
          </p:txBody>
        </p:sp>
        <p:sp>
          <p:nvSpPr>
            <p:cNvPr id="245" name="ZoneTexte 244">
              <a:extLst>
                <a:ext uri="{FF2B5EF4-FFF2-40B4-BE49-F238E27FC236}">
                  <a16:creationId xmlns:a16="http://schemas.microsoft.com/office/drawing/2014/main" id="{413FCB3C-3AC8-4334-85E4-1CAD0193D7FC}"/>
                </a:ext>
              </a:extLst>
            </p:cNvPr>
            <p:cNvSpPr txBox="1"/>
            <p:nvPr/>
          </p:nvSpPr>
          <p:spPr>
            <a:xfrm>
              <a:off x="2668554" y="3576361"/>
              <a:ext cx="255198" cy="246221"/>
            </a:xfrm>
            <a:prstGeom prst="rect">
              <a:avLst/>
            </a:prstGeom>
            <a:noFill/>
          </p:spPr>
          <p:txBody>
            <a:bodyPr wrap="none" rtlCol="0">
              <a:spAutoFit/>
            </a:bodyPr>
            <a:lstStyle/>
            <a:p>
              <a:pPr algn="r"/>
              <a:r>
                <a:rPr lang="fr-FR" sz="1000" dirty="0"/>
                <a:t>0</a:t>
              </a:r>
            </a:p>
          </p:txBody>
        </p:sp>
        <p:sp>
          <p:nvSpPr>
            <p:cNvPr id="246" name="ZoneTexte 245">
              <a:extLst>
                <a:ext uri="{FF2B5EF4-FFF2-40B4-BE49-F238E27FC236}">
                  <a16:creationId xmlns:a16="http://schemas.microsoft.com/office/drawing/2014/main" id="{FDE6343B-4800-4FBD-9B64-A06EFB84C464}"/>
                </a:ext>
              </a:extLst>
            </p:cNvPr>
            <p:cNvSpPr txBox="1"/>
            <p:nvPr/>
          </p:nvSpPr>
          <p:spPr>
            <a:xfrm>
              <a:off x="2598021" y="3335857"/>
              <a:ext cx="325731" cy="246221"/>
            </a:xfrm>
            <a:prstGeom prst="rect">
              <a:avLst/>
            </a:prstGeom>
            <a:noFill/>
          </p:spPr>
          <p:txBody>
            <a:bodyPr wrap="none" rtlCol="0">
              <a:spAutoFit/>
            </a:bodyPr>
            <a:lstStyle/>
            <a:p>
              <a:pPr algn="r"/>
              <a:r>
                <a:rPr lang="fr-FR" sz="1000" dirty="0"/>
                <a:t>20</a:t>
              </a:r>
            </a:p>
          </p:txBody>
        </p:sp>
        <p:sp>
          <p:nvSpPr>
            <p:cNvPr id="247" name="ZoneTexte 246">
              <a:extLst>
                <a:ext uri="{FF2B5EF4-FFF2-40B4-BE49-F238E27FC236}">
                  <a16:creationId xmlns:a16="http://schemas.microsoft.com/office/drawing/2014/main" id="{DD7AB120-0B34-460B-9057-E400178C3656}"/>
                </a:ext>
              </a:extLst>
            </p:cNvPr>
            <p:cNvSpPr txBox="1"/>
            <p:nvPr/>
          </p:nvSpPr>
          <p:spPr>
            <a:xfrm>
              <a:off x="2598021" y="3095353"/>
              <a:ext cx="325731" cy="246221"/>
            </a:xfrm>
            <a:prstGeom prst="rect">
              <a:avLst/>
            </a:prstGeom>
            <a:noFill/>
          </p:spPr>
          <p:txBody>
            <a:bodyPr wrap="none" rtlCol="0">
              <a:spAutoFit/>
            </a:bodyPr>
            <a:lstStyle/>
            <a:p>
              <a:pPr algn="r"/>
              <a:r>
                <a:rPr lang="fr-FR" sz="1000" dirty="0"/>
                <a:t>40</a:t>
              </a:r>
            </a:p>
          </p:txBody>
        </p:sp>
        <p:sp>
          <p:nvSpPr>
            <p:cNvPr id="248" name="ZoneTexte 247">
              <a:extLst>
                <a:ext uri="{FF2B5EF4-FFF2-40B4-BE49-F238E27FC236}">
                  <a16:creationId xmlns:a16="http://schemas.microsoft.com/office/drawing/2014/main" id="{0C1DD974-39E1-4769-BACC-8B39992B1677}"/>
                </a:ext>
              </a:extLst>
            </p:cNvPr>
            <p:cNvSpPr txBox="1"/>
            <p:nvPr/>
          </p:nvSpPr>
          <p:spPr>
            <a:xfrm>
              <a:off x="2598021" y="2854849"/>
              <a:ext cx="325731" cy="246221"/>
            </a:xfrm>
            <a:prstGeom prst="rect">
              <a:avLst/>
            </a:prstGeom>
            <a:noFill/>
          </p:spPr>
          <p:txBody>
            <a:bodyPr wrap="none" rtlCol="0">
              <a:spAutoFit/>
            </a:bodyPr>
            <a:lstStyle/>
            <a:p>
              <a:pPr algn="r"/>
              <a:r>
                <a:rPr lang="fr-FR" sz="1000" dirty="0"/>
                <a:t>60</a:t>
              </a:r>
            </a:p>
          </p:txBody>
        </p:sp>
        <p:sp>
          <p:nvSpPr>
            <p:cNvPr id="249" name="ZoneTexte 248">
              <a:extLst>
                <a:ext uri="{FF2B5EF4-FFF2-40B4-BE49-F238E27FC236}">
                  <a16:creationId xmlns:a16="http://schemas.microsoft.com/office/drawing/2014/main" id="{90631FE1-E963-4894-A8F6-7CA261B87E79}"/>
                </a:ext>
              </a:extLst>
            </p:cNvPr>
            <p:cNvSpPr txBox="1"/>
            <p:nvPr/>
          </p:nvSpPr>
          <p:spPr>
            <a:xfrm>
              <a:off x="4716302" y="2853683"/>
              <a:ext cx="325731" cy="246221"/>
            </a:xfrm>
            <a:prstGeom prst="rect">
              <a:avLst/>
            </a:prstGeom>
            <a:noFill/>
          </p:spPr>
          <p:txBody>
            <a:bodyPr wrap="none" rtlCol="0">
              <a:spAutoFit/>
            </a:bodyPr>
            <a:lstStyle/>
            <a:p>
              <a:pPr algn="r"/>
              <a:r>
                <a:rPr lang="fr-FR" sz="1000" dirty="0"/>
                <a:t>50</a:t>
              </a:r>
            </a:p>
          </p:txBody>
        </p:sp>
        <p:sp>
          <p:nvSpPr>
            <p:cNvPr id="250" name="ZoneTexte 249">
              <a:extLst>
                <a:ext uri="{FF2B5EF4-FFF2-40B4-BE49-F238E27FC236}">
                  <a16:creationId xmlns:a16="http://schemas.microsoft.com/office/drawing/2014/main" id="{207AFCE0-1F41-47F1-90FB-DD744D4A8E25}"/>
                </a:ext>
              </a:extLst>
            </p:cNvPr>
            <p:cNvSpPr txBox="1"/>
            <p:nvPr/>
          </p:nvSpPr>
          <p:spPr>
            <a:xfrm>
              <a:off x="4716302" y="2998495"/>
              <a:ext cx="325731" cy="246221"/>
            </a:xfrm>
            <a:prstGeom prst="rect">
              <a:avLst/>
            </a:prstGeom>
            <a:noFill/>
          </p:spPr>
          <p:txBody>
            <a:bodyPr wrap="none" rtlCol="0">
              <a:spAutoFit/>
            </a:bodyPr>
            <a:lstStyle/>
            <a:p>
              <a:pPr algn="r"/>
              <a:r>
                <a:rPr lang="fr-FR" sz="1000" dirty="0"/>
                <a:t>40</a:t>
              </a:r>
            </a:p>
          </p:txBody>
        </p:sp>
        <p:sp>
          <p:nvSpPr>
            <p:cNvPr id="251" name="ZoneTexte 250">
              <a:extLst>
                <a:ext uri="{FF2B5EF4-FFF2-40B4-BE49-F238E27FC236}">
                  <a16:creationId xmlns:a16="http://schemas.microsoft.com/office/drawing/2014/main" id="{4C03F9F3-44BA-4660-BBC8-46EE152613E5}"/>
                </a:ext>
              </a:extLst>
            </p:cNvPr>
            <p:cNvSpPr txBox="1"/>
            <p:nvPr/>
          </p:nvSpPr>
          <p:spPr>
            <a:xfrm>
              <a:off x="4716302" y="3143307"/>
              <a:ext cx="325731" cy="246221"/>
            </a:xfrm>
            <a:prstGeom prst="rect">
              <a:avLst/>
            </a:prstGeom>
            <a:noFill/>
          </p:spPr>
          <p:txBody>
            <a:bodyPr wrap="none" rtlCol="0">
              <a:spAutoFit/>
            </a:bodyPr>
            <a:lstStyle/>
            <a:p>
              <a:pPr algn="r"/>
              <a:r>
                <a:rPr lang="fr-FR" sz="1000" dirty="0"/>
                <a:t>30</a:t>
              </a:r>
            </a:p>
          </p:txBody>
        </p:sp>
        <p:sp>
          <p:nvSpPr>
            <p:cNvPr id="252" name="ZoneTexte 251">
              <a:extLst>
                <a:ext uri="{FF2B5EF4-FFF2-40B4-BE49-F238E27FC236}">
                  <a16:creationId xmlns:a16="http://schemas.microsoft.com/office/drawing/2014/main" id="{27632586-63AF-46B3-AD40-97BA51A566D7}"/>
                </a:ext>
              </a:extLst>
            </p:cNvPr>
            <p:cNvSpPr txBox="1"/>
            <p:nvPr/>
          </p:nvSpPr>
          <p:spPr>
            <a:xfrm>
              <a:off x="4716302" y="3288119"/>
              <a:ext cx="325731" cy="246221"/>
            </a:xfrm>
            <a:prstGeom prst="rect">
              <a:avLst/>
            </a:prstGeom>
            <a:noFill/>
          </p:spPr>
          <p:txBody>
            <a:bodyPr wrap="none" rtlCol="0">
              <a:spAutoFit/>
            </a:bodyPr>
            <a:lstStyle/>
            <a:p>
              <a:pPr algn="r"/>
              <a:r>
                <a:rPr lang="fr-FR" sz="1000" dirty="0"/>
                <a:t>20</a:t>
              </a:r>
            </a:p>
          </p:txBody>
        </p:sp>
        <p:sp>
          <p:nvSpPr>
            <p:cNvPr id="253" name="ZoneTexte 252">
              <a:extLst>
                <a:ext uri="{FF2B5EF4-FFF2-40B4-BE49-F238E27FC236}">
                  <a16:creationId xmlns:a16="http://schemas.microsoft.com/office/drawing/2014/main" id="{A2CBB804-8345-4D06-9645-BC8292817224}"/>
                </a:ext>
              </a:extLst>
            </p:cNvPr>
            <p:cNvSpPr txBox="1"/>
            <p:nvPr/>
          </p:nvSpPr>
          <p:spPr>
            <a:xfrm>
              <a:off x="4716302" y="3432931"/>
              <a:ext cx="325731" cy="246221"/>
            </a:xfrm>
            <a:prstGeom prst="rect">
              <a:avLst/>
            </a:prstGeom>
            <a:noFill/>
          </p:spPr>
          <p:txBody>
            <a:bodyPr wrap="none" rtlCol="0">
              <a:spAutoFit/>
            </a:bodyPr>
            <a:lstStyle/>
            <a:p>
              <a:pPr algn="r"/>
              <a:r>
                <a:rPr lang="fr-FR" sz="1000" dirty="0"/>
                <a:t>10</a:t>
              </a:r>
            </a:p>
          </p:txBody>
        </p:sp>
        <p:sp>
          <p:nvSpPr>
            <p:cNvPr id="254" name="ZoneTexte 253">
              <a:extLst>
                <a:ext uri="{FF2B5EF4-FFF2-40B4-BE49-F238E27FC236}">
                  <a16:creationId xmlns:a16="http://schemas.microsoft.com/office/drawing/2014/main" id="{1A8C9673-B038-4ACD-9891-7A65607C9574}"/>
                </a:ext>
              </a:extLst>
            </p:cNvPr>
            <p:cNvSpPr txBox="1"/>
            <p:nvPr/>
          </p:nvSpPr>
          <p:spPr>
            <a:xfrm>
              <a:off x="4786835" y="3577745"/>
              <a:ext cx="255198" cy="246221"/>
            </a:xfrm>
            <a:prstGeom prst="rect">
              <a:avLst/>
            </a:prstGeom>
            <a:noFill/>
          </p:spPr>
          <p:txBody>
            <a:bodyPr wrap="none" rtlCol="0">
              <a:spAutoFit/>
            </a:bodyPr>
            <a:lstStyle/>
            <a:p>
              <a:pPr algn="r"/>
              <a:r>
                <a:rPr lang="fr-FR" sz="1000" dirty="0"/>
                <a:t>0</a:t>
              </a:r>
            </a:p>
          </p:txBody>
        </p:sp>
        <p:sp>
          <p:nvSpPr>
            <p:cNvPr id="255" name="ZoneTexte 254">
              <a:extLst>
                <a:ext uri="{FF2B5EF4-FFF2-40B4-BE49-F238E27FC236}">
                  <a16:creationId xmlns:a16="http://schemas.microsoft.com/office/drawing/2014/main" id="{02C1222C-6B5A-4615-82F0-B8E61FD03172}"/>
                </a:ext>
              </a:extLst>
            </p:cNvPr>
            <p:cNvSpPr txBox="1"/>
            <p:nvPr/>
          </p:nvSpPr>
          <p:spPr>
            <a:xfrm>
              <a:off x="6876056" y="2706417"/>
              <a:ext cx="255198" cy="246221"/>
            </a:xfrm>
            <a:prstGeom prst="rect">
              <a:avLst/>
            </a:prstGeom>
            <a:noFill/>
          </p:spPr>
          <p:txBody>
            <a:bodyPr wrap="none" rtlCol="0">
              <a:spAutoFit/>
            </a:bodyPr>
            <a:lstStyle/>
            <a:p>
              <a:pPr algn="r"/>
              <a:r>
                <a:rPr lang="fr-FR" sz="1000" dirty="0"/>
                <a:t>0</a:t>
              </a:r>
            </a:p>
          </p:txBody>
        </p:sp>
        <p:sp>
          <p:nvSpPr>
            <p:cNvPr id="256" name="ZoneTexte 255">
              <a:extLst>
                <a:ext uri="{FF2B5EF4-FFF2-40B4-BE49-F238E27FC236}">
                  <a16:creationId xmlns:a16="http://schemas.microsoft.com/office/drawing/2014/main" id="{877DA07D-DBE1-4DFA-96B8-BA9BBF17B88E}"/>
                </a:ext>
              </a:extLst>
            </p:cNvPr>
            <p:cNvSpPr txBox="1"/>
            <p:nvPr/>
          </p:nvSpPr>
          <p:spPr>
            <a:xfrm>
              <a:off x="6805523" y="2465913"/>
              <a:ext cx="325731" cy="246221"/>
            </a:xfrm>
            <a:prstGeom prst="rect">
              <a:avLst/>
            </a:prstGeom>
            <a:noFill/>
          </p:spPr>
          <p:txBody>
            <a:bodyPr wrap="none" rtlCol="0">
              <a:spAutoFit/>
            </a:bodyPr>
            <a:lstStyle/>
            <a:p>
              <a:pPr algn="r"/>
              <a:r>
                <a:rPr lang="fr-FR" sz="1000" dirty="0"/>
                <a:t>20</a:t>
              </a:r>
            </a:p>
          </p:txBody>
        </p:sp>
        <p:sp>
          <p:nvSpPr>
            <p:cNvPr id="257" name="ZoneTexte 256">
              <a:extLst>
                <a:ext uri="{FF2B5EF4-FFF2-40B4-BE49-F238E27FC236}">
                  <a16:creationId xmlns:a16="http://schemas.microsoft.com/office/drawing/2014/main" id="{1BC6E319-AD79-449B-83B2-38B7DD599ACA}"/>
                </a:ext>
              </a:extLst>
            </p:cNvPr>
            <p:cNvSpPr txBox="1"/>
            <p:nvPr/>
          </p:nvSpPr>
          <p:spPr>
            <a:xfrm>
              <a:off x="6805523" y="2225409"/>
              <a:ext cx="325731" cy="246221"/>
            </a:xfrm>
            <a:prstGeom prst="rect">
              <a:avLst/>
            </a:prstGeom>
            <a:noFill/>
          </p:spPr>
          <p:txBody>
            <a:bodyPr wrap="none" rtlCol="0">
              <a:spAutoFit/>
            </a:bodyPr>
            <a:lstStyle/>
            <a:p>
              <a:pPr algn="r"/>
              <a:r>
                <a:rPr lang="fr-FR" sz="1000" dirty="0"/>
                <a:t>40</a:t>
              </a:r>
            </a:p>
          </p:txBody>
        </p:sp>
        <p:sp>
          <p:nvSpPr>
            <p:cNvPr id="258" name="ZoneTexte 257">
              <a:extLst>
                <a:ext uri="{FF2B5EF4-FFF2-40B4-BE49-F238E27FC236}">
                  <a16:creationId xmlns:a16="http://schemas.microsoft.com/office/drawing/2014/main" id="{70EBC9D8-1A9A-427E-A191-98B18D5A103B}"/>
                </a:ext>
              </a:extLst>
            </p:cNvPr>
            <p:cNvSpPr txBox="1"/>
            <p:nvPr/>
          </p:nvSpPr>
          <p:spPr>
            <a:xfrm>
              <a:off x="6805523" y="1984905"/>
              <a:ext cx="325731" cy="246221"/>
            </a:xfrm>
            <a:prstGeom prst="rect">
              <a:avLst/>
            </a:prstGeom>
            <a:noFill/>
          </p:spPr>
          <p:txBody>
            <a:bodyPr wrap="none" rtlCol="0">
              <a:spAutoFit/>
            </a:bodyPr>
            <a:lstStyle/>
            <a:p>
              <a:pPr algn="r"/>
              <a:r>
                <a:rPr lang="fr-FR" sz="1000" dirty="0"/>
                <a:t>60</a:t>
              </a:r>
            </a:p>
          </p:txBody>
        </p:sp>
      </p:grpSp>
      <p:sp>
        <p:nvSpPr>
          <p:cNvPr id="259" name="Text Box 3"/>
          <p:cNvSpPr txBox="1">
            <a:spLocks noChangeArrowheads="1"/>
          </p:cNvSpPr>
          <p:nvPr/>
        </p:nvSpPr>
        <p:spPr bwMode="auto">
          <a:xfrm>
            <a:off x="5937505" y="6583363"/>
            <a:ext cx="320649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Davis Z, CROI 2018, Abs. 356</a:t>
            </a:r>
          </a:p>
        </p:txBody>
      </p:sp>
      <p:sp>
        <p:nvSpPr>
          <p:cNvPr id="270" name="Text Box 2"/>
          <p:cNvSpPr txBox="1">
            <a:spLocks noChangeArrowheads="1"/>
          </p:cNvSpPr>
          <p:nvPr/>
        </p:nvSpPr>
        <p:spPr bwMode="auto">
          <a:xfrm>
            <a:off x="527491" y="1232202"/>
            <a:ext cx="8354651"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Activation des lymphocytes T et des cellules NK par ALT-803 </a:t>
            </a:r>
          </a:p>
        </p:txBody>
      </p:sp>
      <p:sp>
        <p:nvSpPr>
          <p:cNvPr id="271" name="Text Box 2"/>
          <p:cNvSpPr txBox="1">
            <a:spLocks noChangeArrowheads="1"/>
          </p:cNvSpPr>
          <p:nvPr/>
        </p:nvSpPr>
        <p:spPr bwMode="auto">
          <a:xfrm>
            <a:off x="1127908" y="3831216"/>
            <a:ext cx="6678686"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Activation de la transcription du VIH par ALT-803</a:t>
            </a:r>
          </a:p>
        </p:txBody>
      </p:sp>
      <p:grpSp>
        <p:nvGrpSpPr>
          <p:cNvPr id="5" name="Groupe 4">
            <a:extLst>
              <a:ext uri="{FF2B5EF4-FFF2-40B4-BE49-F238E27FC236}">
                <a16:creationId xmlns:a16="http://schemas.microsoft.com/office/drawing/2014/main" id="{8B2125ED-3B69-4FB6-95DC-145EFABE7FF9}"/>
              </a:ext>
            </a:extLst>
          </p:cNvPr>
          <p:cNvGrpSpPr/>
          <p:nvPr/>
        </p:nvGrpSpPr>
        <p:grpSpPr>
          <a:xfrm>
            <a:off x="1706771" y="4278973"/>
            <a:ext cx="4991943" cy="2155319"/>
            <a:chOff x="1706771" y="4278973"/>
            <a:chExt cx="4991943" cy="2155319"/>
          </a:xfrm>
        </p:grpSpPr>
        <p:grpSp>
          <p:nvGrpSpPr>
            <p:cNvPr id="6" name="Grouper 5"/>
            <p:cNvGrpSpPr/>
            <p:nvPr/>
          </p:nvGrpSpPr>
          <p:grpSpPr>
            <a:xfrm>
              <a:off x="1706771" y="4278973"/>
              <a:ext cx="4970625" cy="1693743"/>
              <a:chOff x="890840" y="4492517"/>
              <a:chExt cx="2540082" cy="1435582"/>
            </a:xfrm>
          </p:grpSpPr>
          <p:grpSp>
            <p:nvGrpSpPr>
              <p:cNvPr id="109" name="Groupe 108">
                <a:extLst>
                  <a:ext uri="{FF2B5EF4-FFF2-40B4-BE49-F238E27FC236}">
                    <a16:creationId xmlns:a16="http://schemas.microsoft.com/office/drawing/2014/main" id="{E4E83FE9-E364-48FD-A30B-0BF4D89F5146}"/>
                  </a:ext>
                </a:extLst>
              </p:cNvPr>
              <p:cNvGrpSpPr/>
              <p:nvPr/>
            </p:nvGrpSpPr>
            <p:grpSpPr>
              <a:xfrm>
                <a:off x="1025859" y="4581822"/>
                <a:ext cx="2405063" cy="1346200"/>
                <a:chOff x="6180138" y="1211263"/>
                <a:chExt cx="2405063" cy="1346200"/>
              </a:xfrm>
            </p:grpSpPr>
            <p:sp>
              <p:nvSpPr>
                <p:cNvPr id="9" name="Line 5">
                  <a:extLst>
                    <a:ext uri="{FF2B5EF4-FFF2-40B4-BE49-F238E27FC236}">
                      <a16:creationId xmlns:a16="http://schemas.microsoft.com/office/drawing/2014/main" id="{E0D2CC52-4CA1-410D-80A3-C3055C7B3C90}"/>
                    </a:ext>
                  </a:extLst>
                </p:cNvPr>
                <p:cNvSpPr>
                  <a:spLocks noChangeShapeType="1"/>
                </p:cNvSpPr>
                <p:nvPr/>
              </p:nvSpPr>
              <p:spPr bwMode="auto">
                <a:xfrm flipH="1">
                  <a:off x="7858125" y="220503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6">
                  <a:extLst>
                    <a:ext uri="{FF2B5EF4-FFF2-40B4-BE49-F238E27FC236}">
                      <a16:creationId xmlns:a16="http://schemas.microsoft.com/office/drawing/2014/main" id="{44591095-EEAA-4AC3-A003-967C892BAF5C}"/>
                    </a:ext>
                  </a:extLst>
                </p:cNvPr>
                <p:cNvSpPr>
                  <a:spLocks noChangeShapeType="1"/>
                </p:cNvSpPr>
                <p:nvPr/>
              </p:nvSpPr>
              <p:spPr bwMode="auto">
                <a:xfrm flipH="1">
                  <a:off x="7781925" y="220503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7">
                  <a:extLst>
                    <a:ext uri="{FF2B5EF4-FFF2-40B4-BE49-F238E27FC236}">
                      <a16:creationId xmlns:a16="http://schemas.microsoft.com/office/drawing/2014/main" id="{A9EF4059-FC9C-4BA4-B6DF-168566FFB15E}"/>
                    </a:ext>
                  </a:extLst>
                </p:cNvPr>
                <p:cNvSpPr>
                  <a:spLocks noChangeShapeType="1"/>
                </p:cNvSpPr>
                <p:nvPr/>
              </p:nvSpPr>
              <p:spPr bwMode="auto">
                <a:xfrm flipH="1">
                  <a:off x="7781925" y="238918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8">
                  <a:extLst>
                    <a:ext uri="{FF2B5EF4-FFF2-40B4-BE49-F238E27FC236}">
                      <a16:creationId xmlns:a16="http://schemas.microsoft.com/office/drawing/2014/main" id="{CCC5A9C1-405B-4119-A123-C4E96A3CDEB6}"/>
                    </a:ext>
                  </a:extLst>
                </p:cNvPr>
                <p:cNvSpPr>
                  <a:spLocks noChangeShapeType="1"/>
                </p:cNvSpPr>
                <p:nvPr/>
              </p:nvSpPr>
              <p:spPr bwMode="auto">
                <a:xfrm flipH="1">
                  <a:off x="7858125" y="238918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9">
                  <a:extLst>
                    <a:ext uri="{FF2B5EF4-FFF2-40B4-BE49-F238E27FC236}">
                      <a16:creationId xmlns:a16="http://schemas.microsoft.com/office/drawing/2014/main" id="{C513FEED-94D1-48EC-A91C-888CF8200167}"/>
                    </a:ext>
                  </a:extLst>
                </p:cNvPr>
                <p:cNvSpPr>
                  <a:spLocks noChangeShapeType="1"/>
                </p:cNvSpPr>
                <p:nvPr/>
              </p:nvSpPr>
              <p:spPr bwMode="auto">
                <a:xfrm flipV="1">
                  <a:off x="7858125" y="2297113"/>
                  <a:ext cx="0" cy="92075"/>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0">
                  <a:extLst>
                    <a:ext uri="{FF2B5EF4-FFF2-40B4-BE49-F238E27FC236}">
                      <a16:creationId xmlns:a16="http://schemas.microsoft.com/office/drawing/2014/main" id="{C93653CD-4119-4A6D-8B7F-1FA9C707E055}"/>
                    </a:ext>
                  </a:extLst>
                </p:cNvPr>
                <p:cNvSpPr>
                  <a:spLocks noChangeShapeType="1"/>
                </p:cNvSpPr>
                <p:nvPr/>
              </p:nvSpPr>
              <p:spPr bwMode="auto">
                <a:xfrm flipH="1">
                  <a:off x="7723188" y="2297113"/>
                  <a:ext cx="134938"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1">
                  <a:extLst>
                    <a:ext uri="{FF2B5EF4-FFF2-40B4-BE49-F238E27FC236}">
                      <a16:creationId xmlns:a16="http://schemas.microsoft.com/office/drawing/2014/main" id="{CB6001B6-BE58-4CD7-A917-4BECF76737F7}"/>
                    </a:ext>
                  </a:extLst>
                </p:cNvPr>
                <p:cNvSpPr>
                  <a:spLocks noChangeShapeType="1"/>
                </p:cNvSpPr>
                <p:nvPr/>
              </p:nvSpPr>
              <p:spPr bwMode="auto">
                <a:xfrm flipH="1">
                  <a:off x="7858125" y="2297113"/>
                  <a:ext cx="136525"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2">
                  <a:extLst>
                    <a:ext uri="{FF2B5EF4-FFF2-40B4-BE49-F238E27FC236}">
                      <a16:creationId xmlns:a16="http://schemas.microsoft.com/office/drawing/2014/main" id="{898E1EEC-E641-4CF1-B7B3-C110EFBE5A7B}"/>
                    </a:ext>
                  </a:extLst>
                </p:cNvPr>
                <p:cNvSpPr>
                  <a:spLocks noChangeShapeType="1"/>
                </p:cNvSpPr>
                <p:nvPr/>
              </p:nvSpPr>
              <p:spPr bwMode="auto">
                <a:xfrm flipV="1">
                  <a:off x="7858125" y="2205038"/>
                  <a:ext cx="0" cy="92075"/>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3">
                  <a:extLst>
                    <a:ext uri="{FF2B5EF4-FFF2-40B4-BE49-F238E27FC236}">
                      <a16:creationId xmlns:a16="http://schemas.microsoft.com/office/drawing/2014/main" id="{F80E33A2-E609-441D-ADAB-76CFF50CADD0}"/>
                    </a:ext>
                  </a:extLst>
                </p:cNvPr>
                <p:cNvSpPr>
                  <a:spLocks noChangeShapeType="1"/>
                </p:cNvSpPr>
                <p:nvPr/>
              </p:nvSpPr>
              <p:spPr bwMode="auto">
                <a:xfrm flipH="1">
                  <a:off x="8162925" y="2451100"/>
                  <a:ext cx="271463"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4">
                  <a:extLst>
                    <a:ext uri="{FF2B5EF4-FFF2-40B4-BE49-F238E27FC236}">
                      <a16:creationId xmlns:a16="http://schemas.microsoft.com/office/drawing/2014/main" id="{B85DDCC0-008D-4B43-8CEE-93D4B72FC3C5}"/>
                    </a:ext>
                  </a:extLst>
                </p:cNvPr>
                <p:cNvSpPr>
                  <a:spLocks noChangeShapeType="1"/>
                </p:cNvSpPr>
                <p:nvPr/>
              </p:nvSpPr>
              <p:spPr bwMode="auto">
                <a:xfrm flipV="1">
                  <a:off x="6973888" y="1955800"/>
                  <a:ext cx="0" cy="131763"/>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5">
                  <a:extLst>
                    <a:ext uri="{FF2B5EF4-FFF2-40B4-BE49-F238E27FC236}">
                      <a16:creationId xmlns:a16="http://schemas.microsoft.com/office/drawing/2014/main" id="{B14D8792-7601-4443-8663-ECFF29A112EB}"/>
                    </a:ext>
                  </a:extLst>
                </p:cNvPr>
                <p:cNvSpPr>
                  <a:spLocks noChangeShapeType="1"/>
                </p:cNvSpPr>
                <p:nvPr/>
              </p:nvSpPr>
              <p:spPr bwMode="auto">
                <a:xfrm flipH="1">
                  <a:off x="6897688" y="1955800"/>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16">
                  <a:extLst>
                    <a:ext uri="{FF2B5EF4-FFF2-40B4-BE49-F238E27FC236}">
                      <a16:creationId xmlns:a16="http://schemas.microsoft.com/office/drawing/2014/main" id="{59F49010-BA25-4F72-8433-C88C8B836274}"/>
                    </a:ext>
                  </a:extLst>
                </p:cNvPr>
                <p:cNvSpPr>
                  <a:spLocks noChangeShapeType="1"/>
                </p:cNvSpPr>
                <p:nvPr/>
              </p:nvSpPr>
              <p:spPr bwMode="auto">
                <a:xfrm>
                  <a:off x="6838950" y="2087563"/>
                  <a:ext cx="134938"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17">
                  <a:extLst>
                    <a:ext uri="{FF2B5EF4-FFF2-40B4-BE49-F238E27FC236}">
                      <a16:creationId xmlns:a16="http://schemas.microsoft.com/office/drawing/2014/main" id="{99971EE4-FFC6-4D27-A6A7-9C4DA56D9CAE}"/>
                    </a:ext>
                  </a:extLst>
                </p:cNvPr>
                <p:cNvSpPr>
                  <a:spLocks noChangeShapeType="1"/>
                </p:cNvSpPr>
                <p:nvPr/>
              </p:nvSpPr>
              <p:spPr bwMode="auto">
                <a:xfrm>
                  <a:off x="6973888" y="2087563"/>
                  <a:ext cx="0" cy="13335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18">
                  <a:extLst>
                    <a:ext uri="{FF2B5EF4-FFF2-40B4-BE49-F238E27FC236}">
                      <a16:creationId xmlns:a16="http://schemas.microsoft.com/office/drawing/2014/main" id="{8ABF4462-12D2-404E-B68F-FD6A31F25EA8}"/>
                    </a:ext>
                  </a:extLst>
                </p:cNvPr>
                <p:cNvSpPr>
                  <a:spLocks noChangeShapeType="1"/>
                </p:cNvSpPr>
                <p:nvPr/>
              </p:nvSpPr>
              <p:spPr bwMode="auto">
                <a:xfrm flipH="1">
                  <a:off x="6897688" y="2220913"/>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19">
                  <a:extLst>
                    <a:ext uri="{FF2B5EF4-FFF2-40B4-BE49-F238E27FC236}">
                      <a16:creationId xmlns:a16="http://schemas.microsoft.com/office/drawing/2014/main" id="{FF562620-F6B9-4327-ADFE-BC104ED559E6}"/>
                    </a:ext>
                  </a:extLst>
                </p:cNvPr>
                <p:cNvSpPr>
                  <a:spLocks noChangeShapeType="1"/>
                </p:cNvSpPr>
                <p:nvPr/>
              </p:nvSpPr>
              <p:spPr bwMode="auto">
                <a:xfrm>
                  <a:off x="6538913" y="2382838"/>
                  <a:ext cx="0" cy="41275"/>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0">
                  <a:extLst>
                    <a:ext uri="{FF2B5EF4-FFF2-40B4-BE49-F238E27FC236}">
                      <a16:creationId xmlns:a16="http://schemas.microsoft.com/office/drawing/2014/main" id="{6594D0F9-BDDB-4477-9E5C-04704FF34C90}"/>
                    </a:ext>
                  </a:extLst>
                </p:cNvPr>
                <p:cNvSpPr>
                  <a:spLocks noChangeShapeType="1"/>
                </p:cNvSpPr>
                <p:nvPr/>
              </p:nvSpPr>
              <p:spPr bwMode="auto">
                <a:xfrm flipH="1">
                  <a:off x="6402388" y="2424113"/>
                  <a:ext cx="136525"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1">
                  <a:extLst>
                    <a:ext uri="{FF2B5EF4-FFF2-40B4-BE49-F238E27FC236}">
                      <a16:creationId xmlns:a16="http://schemas.microsoft.com/office/drawing/2014/main" id="{B1D5262A-D5F1-42E1-800A-3E60E076DB63}"/>
                    </a:ext>
                  </a:extLst>
                </p:cNvPr>
                <p:cNvSpPr>
                  <a:spLocks noChangeShapeType="1"/>
                </p:cNvSpPr>
                <p:nvPr/>
              </p:nvSpPr>
              <p:spPr bwMode="auto">
                <a:xfrm flipH="1">
                  <a:off x="6538913" y="238283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2">
                  <a:extLst>
                    <a:ext uri="{FF2B5EF4-FFF2-40B4-BE49-F238E27FC236}">
                      <a16:creationId xmlns:a16="http://schemas.microsoft.com/office/drawing/2014/main" id="{B787264E-3E86-44DA-9A02-0F9E8776EEF7}"/>
                    </a:ext>
                  </a:extLst>
                </p:cNvPr>
                <p:cNvSpPr>
                  <a:spLocks noChangeShapeType="1"/>
                </p:cNvSpPr>
                <p:nvPr/>
              </p:nvSpPr>
              <p:spPr bwMode="auto">
                <a:xfrm flipH="1">
                  <a:off x="6462713" y="238283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3">
                  <a:extLst>
                    <a:ext uri="{FF2B5EF4-FFF2-40B4-BE49-F238E27FC236}">
                      <a16:creationId xmlns:a16="http://schemas.microsoft.com/office/drawing/2014/main" id="{8AEC800A-7822-4A18-B234-727965373D3F}"/>
                    </a:ext>
                  </a:extLst>
                </p:cNvPr>
                <p:cNvSpPr>
                  <a:spLocks noChangeShapeType="1"/>
                </p:cNvSpPr>
                <p:nvPr/>
              </p:nvSpPr>
              <p:spPr bwMode="auto">
                <a:xfrm flipH="1">
                  <a:off x="6462713" y="2463800"/>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24">
                  <a:extLst>
                    <a:ext uri="{FF2B5EF4-FFF2-40B4-BE49-F238E27FC236}">
                      <a16:creationId xmlns:a16="http://schemas.microsoft.com/office/drawing/2014/main" id="{642CD19C-3BA5-445F-A515-9F676A0E659F}"/>
                    </a:ext>
                  </a:extLst>
                </p:cNvPr>
                <p:cNvSpPr>
                  <a:spLocks noChangeShapeType="1"/>
                </p:cNvSpPr>
                <p:nvPr/>
              </p:nvSpPr>
              <p:spPr bwMode="auto">
                <a:xfrm flipH="1">
                  <a:off x="6538913" y="2463800"/>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25">
                  <a:extLst>
                    <a:ext uri="{FF2B5EF4-FFF2-40B4-BE49-F238E27FC236}">
                      <a16:creationId xmlns:a16="http://schemas.microsoft.com/office/drawing/2014/main" id="{B3E3FC33-D2C0-4D95-9DCC-FD1A9A040ADE}"/>
                    </a:ext>
                  </a:extLst>
                </p:cNvPr>
                <p:cNvSpPr>
                  <a:spLocks noChangeShapeType="1"/>
                </p:cNvSpPr>
                <p:nvPr/>
              </p:nvSpPr>
              <p:spPr bwMode="auto">
                <a:xfrm flipV="1">
                  <a:off x="6538913" y="2424113"/>
                  <a:ext cx="0" cy="39688"/>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26">
                  <a:extLst>
                    <a:ext uri="{FF2B5EF4-FFF2-40B4-BE49-F238E27FC236}">
                      <a16:creationId xmlns:a16="http://schemas.microsoft.com/office/drawing/2014/main" id="{7BA865B2-A6C8-4F90-BC34-89C9F09B0313}"/>
                    </a:ext>
                  </a:extLst>
                </p:cNvPr>
                <p:cNvSpPr>
                  <a:spLocks noChangeShapeType="1"/>
                </p:cNvSpPr>
                <p:nvPr/>
              </p:nvSpPr>
              <p:spPr bwMode="auto">
                <a:xfrm>
                  <a:off x="6538913" y="2424113"/>
                  <a:ext cx="134938"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27">
                  <a:extLst>
                    <a:ext uri="{FF2B5EF4-FFF2-40B4-BE49-F238E27FC236}">
                      <a16:creationId xmlns:a16="http://schemas.microsoft.com/office/drawing/2014/main" id="{EFFCADD9-3968-4277-B94D-2AB2DBE257D3}"/>
                    </a:ext>
                  </a:extLst>
                </p:cNvPr>
                <p:cNvSpPr>
                  <a:spLocks noChangeShapeType="1"/>
                </p:cNvSpPr>
                <p:nvPr/>
              </p:nvSpPr>
              <p:spPr bwMode="auto">
                <a:xfrm flipV="1">
                  <a:off x="7419975" y="2097088"/>
                  <a:ext cx="0" cy="73025"/>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28">
                  <a:extLst>
                    <a:ext uri="{FF2B5EF4-FFF2-40B4-BE49-F238E27FC236}">
                      <a16:creationId xmlns:a16="http://schemas.microsoft.com/office/drawing/2014/main" id="{7C5E3351-784F-4DF1-96E5-E240E539C7F4}"/>
                    </a:ext>
                  </a:extLst>
                </p:cNvPr>
                <p:cNvSpPr>
                  <a:spLocks noChangeShapeType="1"/>
                </p:cNvSpPr>
                <p:nvPr/>
              </p:nvSpPr>
              <p:spPr bwMode="auto">
                <a:xfrm flipH="1">
                  <a:off x="7419975" y="2244725"/>
                  <a:ext cx="74613"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29">
                  <a:extLst>
                    <a:ext uri="{FF2B5EF4-FFF2-40B4-BE49-F238E27FC236}">
                      <a16:creationId xmlns:a16="http://schemas.microsoft.com/office/drawing/2014/main" id="{0F37F8D1-ECC2-46D2-B9E4-56B56AFCC216}"/>
                    </a:ext>
                  </a:extLst>
                </p:cNvPr>
                <p:cNvSpPr>
                  <a:spLocks noChangeShapeType="1"/>
                </p:cNvSpPr>
                <p:nvPr/>
              </p:nvSpPr>
              <p:spPr bwMode="auto">
                <a:xfrm flipV="1">
                  <a:off x="7419975" y="2170113"/>
                  <a:ext cx="0" cy="74613"/>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30">
                  <a:extLst>
                    <a:ext uri="{FF2B5EF4-FFF2-40B4-BE49-F238E27FC236}">
                      <a16:creationId xmlns:a16="http://schemas.microsoft.com/office/drawing/2014/main" id="{46FD5579-3BB4-4461-AFE8-C69AA214385B}"/>
                    </a:ext>
                  </a:extLst>
                </p:cNvPr>
                <p:cNvSpPr>
                  <a:spLocks noChangeShapeType="1"/>
                </p:cNvSpPr>
                <p:nvPr/>
              </p:nvSpPr>
              <p:spPr bwMode="auto">
                <a:xfrm>
                  <a:off x="7419975" y="2170113"/>
                  <a:ext cx="136525"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31">
                  <a:extLst>
                    <a:ext uri="{FF2B5EF4-FFF2-40B4-BE49-F238E27FC236}">
                      <a16:creationId xmlns:a16="http://schemas.microsoft.com/office/drawing/2014/main" id="{196C3A66-2A2A-44AC-B61D-03EBB78EC9D0}"/>
                    </a:ext>
                  </a:extLst>
                </p:cNvPr>
                <p:cNvSpPr>
                  <a:spLocks noChangeShapeType="1"/>
                </p:cNvSpPr>
                <p:nvPr/>
              </p:nvSpPr>
              <p:spPr bwMode="auto">
                <a:xfrm flipH="1">
                  <a:off x="7419975" y="2097088"/>
                  <a:ext cx="74613"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32">
                  <a:extLst>
                    <a:ext uri="{FF2B5EF4-FFF2-40B4-BE49-F238E27FC236}">
                      <a16:creationId xmlns:a16="http://schemas.microsoft.com/office/drawing/2014/main" id="{F0A2A9D9-E6F9-4B6E-8473-0AB32B651369}"/>
                    </a:ext>
                  </a:extLst>
                </p:cNvPr>
                <p:cNvSpPr>
                  <a:spLocks noChangeShapeType="1"/>
                </p:cNvSpPr>
                <p:nvPr/>
              </p:nvSpPr>
              <p:spPr bwMode="auto">
                <a:xfrm flipH="1">
                  <a:off x="7283450" y="2170113"/>
                  <a:ext cx="136525"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33">
                  <a:extLst>
                    <a:ext uri="{FF2B5EF4-FFF2-40B4-BE49-F238E27FC236}">
                      <a16:creationId xmlns:a16="http://schemas.microsoft.com/office/drawing/2014/main" id="{2B96FD59-CE90-472D-BA3F-C9120C0C3EBE}"/>
                    </a:ext>
                  </a:extLst>
                </p:cNvPr>
                <p:cNvSpPr>
                  <a:spLocks noChangeShapeType="1"/>
                </p:cNvSpPr>
                <p:nvPr/>
              </p:nvSpPr>
              <p:spPr bwMode="auto">
                <a:xfrm flipH="1">
                  <a:off x="7343775" y="2244725"/>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34">
                  <a:extLst>
                    <a:ext uri="{FF2B5EF4-FFF2-40B4-BE49-F238E27FC236}">
                      <a16:creationId xmlns:a16="http://schemas.microsoft.com/office/drawing/2014/main" id="{ECAC89F6-905E-4FDD-ACCC-B1A0C8E907AC}"/>
                    </a:ext>
                  </a:extLst>
                </p:cNvPr>
                <p:cNvSpPr>
                  <a:spLocks noChangeShapeType="1"/>
                </p:cNvSpPr>
                <p:nvPr/>
              </p:nvSpPr>
              <p:spPr bwMode="auto">
                <a:xfrm flipH="1">
                  <a:off x="7343775" y="2097088"/>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35">
                  <a:extLst>
                    <a:ext uri="{FF2B5EF4-FFF2-40B4-BE49-F238E27FC236}">
                      <a16:creationId xmlns:a16="http://schemas.microsoft.com/office/drawing/2014/main" id="{28B5B7FD-3E50-40FF-B183-41522BFB3B3A}"/>
                    </a:ext>
                  </a:extLst>
                </p:cNvPr>
                <p:cNvSpPr>
                  <a:spLocks noChangeShapeType="1"/>
                </p:cNvSpPr>
                <p:nvPr/>
              </p:nvSpPr>
              <p:spPr bwMode="auto">
                <a:xfrm flipH="1">
                  <a:off x="6973888" y="2220913"/>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Line 36">
                  <a:extLst>
                    <a:ext uri="{FF2B5EF4-FFF2-40B4-BE49-F238E27FC236}">
                      <a16:creationId xmlns:a16="http://schemas.microsoft.com/office/drawing/2014/main" id="{A7BAD7AA-8C45-4412-88B3-CE8B5A2C0616}"/>
                    </a:ext>
                  </a:extLst>
                </p:cNvPr>
                <p:cNvSpPr>
                  <a:spLocks noChangeShapeType="1"/>
                </p:cNvSpPr>
                <p:nvPr/>
              </p:nvSpPr>
              <p:spPr bwMode="auto">
                <a:xfrm flipH="1">
                  <a:off x="6973888" y="2087563"/>
                  <a:ext cx="136525"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Line 37">
                  <a:extLst>
                    <a:ext uri="{FF2B5EF4-FFF2-40B4-BE49-F238E27FC236}">
                      <a16:creationId xmlns:a16="http://schemas.microsoft.com/office/drawing/2014/main" id="{2357B173-14B5-41B2-B8A2-1057DF722929}"/>
                    </a:ext>
                  </a:extLst>
                </p:cNvPr>
                <p:cNvSpPr>
                  <a:spLocks noChangeShapeType="1"/>
                </p:cNvSpPr>
                <p:nvPr/>
              </p:nvSpPr>
              <p:spPr bwMode="auto">
                <a:xfrm flipH="1">
                  <a:off x="6973888" y="1955800"/>
                  <a:ext cx="76200" cy="0"/>
                </a:xfrm>
                <a:prstGeom prst="line">
                  <a:avLst/>
                </a:prstGeom>
                <a:noFill/>
                <a:ln w="17463"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Freeform 40">
                  <a:extLst>
                    <a:ext uri="{FF2B5EF4-FFF2-40B4-BE49-F238E27FC236}">
                      <a16:creationId xmlns:a16="http://schemas.microsoft.com/office/drawing/2014/main" id="{9E481E56-0268-4775-A8C1-855B2298E512}"/>
                    </a:ext>
                  </a:extLst>
                </p:cNvPr>
                <p:cNvSpPr>
                  <a:spLocks/>
                </p:cNvSpPr>
                <p:nvPr/>
              </p:nvSpPr>
              <p:spPr bwMode="auto">
                <a:xfrm>
                  <a:off x="6956425" y="1374775"/>
                  <a:ext cx="47625" cy="47625"/>
                </a:xfrm>
                <a:custGeom>
                  <a:avLst/>
                  <a:gdLst>
                    <a:gd name="T0" fmla="*/ 0 w 22"/>
                    <a:gd name="T1" fmla="*/ 11 h 22"/>
                    <a:gd name="T2" fmla="*/ 3 w 22"/>
                    <a:gd name="T3" fmla="*/ 19 h 22"/>
                    <a:gd name="T4" fmla="*/ 11 w 22"/>
                    <a:gd name="T5" fmla="*/ 22 h 22"/>
                    <a:gd name="T6" fmla="*/ 18 w 22"/>
                    <a:gd name="T7" fmla="*/ 19 h 22"/>
                    <a:gd name="T8" fmla="*/ 22 w 22"/>
                    <a:gd name="T9" fmla="*/ 11 h 22"/>
                    <a:gd name="T10" fmla="*/ 18 w 22"/>
                    <a:gd name="T11" fmla="*/ 3 h 22"/>
                    <a:gd name="T12" fmla="*/ 11 w 22"/>
                    <a:gd name="T13" fmla="*/ 0 h 22"/>
                    <a:gd name="T14" fmla="*/ 3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3" y="19"/>
                      </a:cubicBezTo>
                      <a:cubicBezTo>
                        <a:pt x="5" y="21"/>
                        <a:pt x="8" y="22"/>
                        <a:pt x="11" y="22"/>
                      </a:cubicBezTo>
                      <a:cubicBezTo>
                        <a:pt x="14" y="22"/>
                        <a:pt x="16" y="21"/>
                        <a:pt x="18" y="19"/>
                      </a:cubicBezTo>
                      <a:cubicBezTo>
                        <a:pt x="21" y="16"/>
                        <a:pt x="22" y="14"/>
                        <a:pt x="22" y="11"/>
                      </a:cubicBezTo>
                      <a:cubicBezTo>
                        <a:pt x="22" y="8"/>
                        <a:pt x="21" y="6"/>
                        <a:pt x="18" y="3"/>
                      </a:cubicBezTo>
                      <a:cubicBezTo>
                        <a:pt x="16" y="1"/>
                        <a:pt x="14" y="0"/>
                        <a:pt x="11" y="0"/>
                      </a:cubicBezTo>
                      <a:cubicBezTo>
                        <a:pt x="8" y="0"/>
                        <a:pt x="5" y="1"/>
                        <a:pt x="3" y="3"/>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Freeform 41">
                  <a:extLst>
                    <a:ext uri="{FF2B5EF4-FFF2-40B4-BE49-F238E27FC236}">
                      <a16:creationId xmlns:a16="http://schemas.microsoft.com/office/drawing/2014/main" id="{26EA26D4-2EB6-4CDA-BC21-5C1BD34EF7C6}"/>
                    </a:ext>
                  </a:extLst>
                </p:cNvPr>
                <p:cNvSpPr>
                  <a:spLocks/>
                </p:cNvSpPr>
                <p:nvPr/>
              </p:nvSpPr>
              <p:spPr bwMode="auto">
                <a:xfrm>
                  <a:off x="6956425" y="1746250"/>
                  <a:ext cx="47625" cy="49213"/>
                </a:xfrm>
                <a:custGeom>
                  <a:avLst/>
                  <a:gdLst>
                    <a:gd name="T0" fmla="*/ 0 w 22"/>
                    <a:gd name="T1" fmla="*/ 11 h 22"/>
                    <a:gd name="T2" fmla="*/ 3 w 22"/>
                    <a:gd name="T3" fmla="*/ 19 h 22"/>
                    <a:gd name="T4" fmla="*/ 11 w 22"/>
                    <a:gd name="T5" fmla="*/ 22 h 22"/>
                    <a:gd name="T6" fmla="*/ 18 w 22"/>
                    <a:gd name="T7" fmla="*/ 19 h 22"/>
                    <a:gd name="T8" fmla="*/ 22 w 22"/>
                    <a:gd name="T9" fmla="*/ 11 h 22"/>
                    <a:gd name="T10" fmla="*/ 18 w 22"/>
                    <a:gd name="T11" fmla="*/ 4 h 22"/>
                    <a:gd name="T12" fmla="*/ 11 w 22"/>
                    <a:gd name="T13" fmla="*/ 0 h 22"/>
                    <a:gd name="T14" fmla="*/ 3 w 22"/>
                    <a:gd name="T15" fmla="*/ 4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7"/>
                        <a:pt x="3" y="19"/>
                      </a:cubicBezTo>
                      <a:cubicBezTo>
                        <a:pt x="5" y="21"/>
                        <a:pt x="8" y="22"/>
                        <a:pt x="11" y="22"/>
                      </a:cubicBezTo>
                      <a:cubicBezTo>
                        <a:pt x="14" y="22"/>
                        <a:pt x="16" y="21"/>
                        <a:pt x="18" y="19"/>
                      </a:cubicBezTo>
                      <a:cubicBezTo>
                        <a:pt x="21" y="17"/>
                        <a:pt x="22" y="14"/>
                        <a:pt x="22" y="11"/>
                      </a:cubicBezTo>
                      <a:cubicBezTo>
                        <a:pt x="22" y="8"/>
                        <a:pt x="21" y="6"/>
                        <a:pt x="18" y="4"/>
                      </a:cubicBezTo>
                      <a:cubicBezTo>
                        <a:pt x="16" y="1"/>
                        <a:pt x="14" y="0"/>
                        <a:pt x="11" y="0"/>
                      </a:cubicBezTo>
                      <a:cubicBezTo>
                        <a:pt x="8" y="0"/>
                        <a:pt x="5" y="1"/>
                        <a:pt x="3" y="4"/>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0" name="Freeform 42">
                  <a:extLst>
                    <a:ext uri="{FF2B5EF4-FFF2-40B4-BE49-F238E27FC236}">
                      <a16:creationId xmlns:a16="http://schemas.microsoft.com/office/drawing/2014/main" id="{5EFD9062-6684-436B-8987-A408B0707C46}"/>
                    </a:ext>
                  </a:extLst>
                </p:cNvPr>
                <p:cNvSpPr>
                  <a:spLocks/>
                </p:cNvSpPr>
                <p:nvPr/>
              </p:nvSpPr>
              <p:spPr bwMode="auto">
                <a:xfrm>
                  <a:off x="6516688" y="2144713"/>
                  <a:ext cx="47625" cy="46038"/>
                </a:xfrm>
                <a:custGeom>
                  <a:avLst/>
                  <a:gdLst>
                    <a:gd name="T0" fmla="*/ 0 w 22"/>
                    <a:gd name="T1" fmla="*/ 10 h 21"/>
                    <a:gd name="T2" fmla="*/ 3 w 22"/>
                    <a:gd name="T3" fmla="*/ 18 h 21"/>
                    <a:gd name="T4" fmla="*/ 11 w 22"/>
                    <a:gd name="T5" fmla="*/ 21 h 21"/>
                    <a:gd name="T6" fmla="*/ 19 w 22"/>
                    <a:gd name="T7" fmla="*/ 18 h 21"/>
                    <a:gd name="T8" fmla="*/ 22 w 22"/>
                    <a:gd name="T9" fmla="*/ 10 h 21"/>
                    <a:gd name="T10" fmla="*/ 19 w 22"/>
                    <a:gd name="T11" fmla="*/ 3 h 21"/>
                    <a:gd name="T12" fmla="*/ 11 w 22"/>
                    <a:gd name="T13" fmla="*/ 0 h 21"/>
                    <a:gd name="T14" fmla="*/ 3 w 22"/>
                    <a:gd name="T15" fmla="*/ 3 h 21"/>
                    <a:gd name="T16" fmla="*/ 0 w 22"/>
                    <a:gd name="T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0" y="10"/>
                      </a:moveTo>
                      <a:cubicBezTo>
                        <a:pt x="0" y="13"/>
                        <a:pt x="1" y="16"/>
                        <a:pt x="3" y="18"/>
                      </a:cubicBezTo>
                      <a:cubicBezTo>
                        <a:pt x="6" y="20"/>
                        <a:pt x="8" y="21"/>
                        <a:pt x="11" y="21"/>
                      </a:cubicBezTo>
                      <a:cubicBezTo>
                        <a:pt x="14" y="21"/>
                        <a:pt x="16" y="20"/>
                        <a:pt x="19" y="18"/>
                      </a:cubicBezTo>
                      <a:cubicBezTo>
                        <a:pt x="21" y="16"/>
                        <a:pt x="22" y="13"/>
                        <a:pt x="22" y="10"/>
                      </a:cubicBezTo>
                      <a:cubicBezTo>
                        <a:pt x="22" y="7"/>
                        <a:pt x="21" y="5"/>
                        <a:pt x="19" y="3"/>
                      </a:cubicBezTo>
                      <a:cubicBezTo>
                        <a:pt x="16" y="1"/>
                        <a:pt x="14" y="0"/>
                        <a:pt x="11" y="0"/>
                      </a:cubicBezTo>
                      <a:cubicBezTo>
                        <a:pt x="8" y="0"/>
                        <a:pt x="6" y="1"/>
                        <a:pt x="3" y="3"/>
                      </a:cubicBezTo>
                      <a:cubicBezTo>
                        <a:pt x="1" y="5"/>
                        <a:pt x="0" y="7"/>
                        <a:pt x="0" y="10"/>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 name="Freeform 43">
                  <a:extLst>
                    <a:ext uri="{FF2B5EF4-FFF2-40B4-BE49-F238E27FC236}">
                      <a16:creationId xmlns:a16="http://schemas.microsoft.com/office/drawing/2014/main" id="{DF322E8B-7AB3-4ECD-8936-2951C66389C8}"/>
                    </a:ext>
                  </a:extLst>
                </p:cNvPr>
                <p:cNvSpPr>
                  <a:spLocks/>
                </p:cNvSpPr>
                <p:nvPr/>
              </p:nvSpPr>
              <p:spPr bwMode="auto">
                <a:xfrm>
                  <a:off x="6402388" y="2422525"/>
                  <a:ext cx="46038" cy="47625"/>
                </a:xfrm>
                <a:custGeom>
                  <a:avLst/>
                  <a:gdLst>
                    <a:gd name="T0" fmla="*/ 0 w 21"/>
                    <a:gd name="T1" fmla="*/ 11 h 22"/>
                    <a:gd name="T2" fmla="*/ 3 w 21"/>
                    <a:gd name="T3" fmla="*/ 19 h 22"/>
                    <a:gd name="T4" fmla="*/ 11 w 21"/>
                    <a:gd name="T5" fmla="*/ 22 h 22"/>
                    <a:gd name="T6" fmla="*/ 18 w 21"/>
                    <a:gd name="T7" fmla="*/ 19 h 22"/>
                    <a:gd name="T8" fmla="*/ 21 w 21"/>
                    <a:gd name="T9" fmla="*/ 11 h 22"/>
                    <a:gd name="T10" fmla="*/ 18 w 21"/>
                    <a:gd name="T11" fmla="*/ 3 h 22"/>
                    <a:gd name="T12" fmla="*/ 11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9"/>
                      </a:cubicBezTo>
                      <a:cubicBezTo>
                        <a:pt x="5" y="21"/>
                        <a:pt x="8" y="22"/>
                        <a:pt x="11" y="22"/>
                      </a:cubicBezTo>
                      <a:cubicBezTo>
                        <a:pt x="14" y="22"/>
                        <a:pt x="16" y="21"/>
                        <a:pt x="18" y="19"/>
                      </a:cubicBezTo>
                      <a:cubicBezTo>
                        <a:pt x="20" y="16"/>
                        <a:pt x="21" y="14"/>
                        <a:pt x="21" y="11"/>
                      </a:cubicBezTo>
                      <a:cubicBezTo>
                        <a:pt x="21" y="8"/>
                        <a:pt x="20" y="6"/>
                        <a:pt x="18" y="3"/>
                      </a:cubicBezTo>
                      <a:cubicBezTo>
                        <a:pt x="16" y="1"/>
                        <a:pt x="14" y="0"/>
                        <a:pt x="11" y="0"/>
                      </a:cubicBezTo>
                      <a:cubicBezTo>
                        <a:pt x="8" y="0"/>
                        <a:pt x="5" y="1"/>
                        <a:pt x="3" y="3"/>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 name="Freeform 44">
                  <a:extLst>
                    <a:ext uri="{FF2B5EF4-FFF2-40B4-BE49-F238E27FC236}">
                      <a16:creationId xmlns:a16="http://schemas.microsoft.com/office/drawing/2014/main" id="{509EA1E7-F3E1-484B-B19D-FC05E00AACB5}"/>
                    </a:ext>
                  </a:extLst>
                </p:cNvPr>
                <p:cNvSpPr>
                  <a:spLocks/>
                </p:cNvSpPr>
                <p:nvPr/>
              </p:nvSpPr>
              <p:spPr bwMode="auto">
                <a:xfrm>
                  <a:off x="6591300" y="2439988"/>
                  <a:ext cx="47625" cy="47625"/>
                </a:xfrm>
                <a:custGeom>
                  <a:avLst/>
                  <a:gdLst>
                    <a:gd name="T0" fmla="*/ 0 w 22"/>
                    <a:gd name="T1" fmla="*/ 11 h 22"/>
                    <a:gd name="T2" fmla="*/ 3 w 22"/>
                    <a:gd name="T3" fmla="*/ 18 h 22"/>
                    <a:gd name="T4" fmla="*/ 11 w 22"/>
                    <a:gd name="T5" fmla="*/ 22 h 22"/>
                    <a:gd name="T6" fmla="*/ 18 w 22"/>
                    <a:gd name="T7" fmla="*/ 18 h 22"/>
                    <a:gd name="T8" fmla="*/ 22 w 22"/>
                    <a:gd name="T9" fmla="*/ 11 h 22"/>
                    <a:gd name="T10" fmla="*/ 18 w 22"/>
                    <a:gd name="T11" fmla="*/ 3 h 22"/>
                    <a:gd name="T12" fmla="*/ 11 w 22"/>
                    <a:gd name="T13" fmla="*/ 0 h 22"/>
                    <a:gd name="T14" fmla="*/ 3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3" y="18"/>
                      </a:cubicBezTo>
                      <a:cubicBezTo>
                        <a:pt x="5" y="21"/>
                        <a:pt x="8" y="22"/>
                        <a:pt x="11" y="22"/>
                      </a:cubicBezTo>
                      <a:cubicBezTo>
                        <a:pt x="14" y="22"/>
                        <a:pt x="16" y="21"/>
                        <a:pt x="18" y="18"/>
                      </a:cubicBezTo>
                      <a:cubicBezTo>
                        <a:pt x="21" y="16"/>
                        <a:pt x="22" y="14"/>
                        <a:pt x="22" y="11"/>
                      </a:cubicBezTo>
                      <a:cubicBezTo>
                        <a:pt x="22" y="8"/>
                        <a:pt x="21" y="5"/>
                        <a:pt x="18" y="3"/>
                      </a:cubicBezTo>
                      <a:cubicBezTo>
                        <a:pt x="16" y="1"/>
                        <a:pt x="14" y="0"/>
                        <a:pt x="11" y="0"/>
                      </a:cubicBezTo>
                      <a:cubicBezTo>
                        <a:pt x="8"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 name="Freeform 45">
                  <a:extLst>
                    <a:ext uri="{FF2B5EF4-FFF2-40B4-BE49-F238E27FC236}">
                      <a16:creationId xmlns:a16="http://schemas.microsoft.com/office/drawing/2014/main" id="{ECF81147-111F-4EB9-999D-A207DD54262C}"/>
                    </a:ext>
                  </a:extLst>
                </p:cNvPr>
                <p:cNvSpPr>
                  <a:spLocks/>
                </p:cNvSpPr>
                <p:nvPr/>
              </p:nvSpPr>
              <p:spPr bwMode="auto">
                <a:xfrm>
                  <a:off x="6553200" y="2439988"/>
                  <a:ext cx="46038" cy="47625"/>
                </a:xfrm>
                <a:custGeom>
                  <a:avLst/>
                  <a:gdLst>
                    <a:gd name="T0" fmla="*/ 0 w 21"/>
                    <a:gd name="T1" fmla="*/ 11 h 22"/>
                    <a:gd name="T2" fmla="*/ 3 w 21"/>
                    <a:gd name="T3" fmla="*/ 18 h 22"/>
                    <a:gd name="T4" fmla="*/ 10 w 21"/>
                    <a:gd name="T5" fmla="*/ 22 h 22"/>
                    <a:gd name="T6" fmla="*/ 18 w 21"/>
                    <a:gd name="T7" fmla="*/ 18 h 22"/>
                    <a:gd name="T8" fmla="*/ 21 w 21"/>
                    <a:gd name="T9" fmla="*/ 11 h 22"/>
                    <a:gd name="T10" fmla="*/ 18 w 21"/>
                    <a:gd name="T11" fmla="*/ 3 h 22"/>
                    <a:gd name="T12" fmla="*/ 10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8"/>
                      </a:cubicBezTo>
                      <a:cubicBezTo>
                        <a:pt x="5" y="21"/>
                        <a:pt x="7" y="22"/>
                        <a:pt x="10" y="22"/>
                      </a:cubicBezTo>
                      <a:cubicBezTo>
                        <a:pt x="13" y="22"/>
                        <a:pt x="16" y="21"/>
                        <a:pt x="18" y="18"/>
                      </a:cubicBezTo>
                      <a:cubicBezTo>
                        <a:pt x="20" y="16"/>
                        <a:pt x="21" y="14"/>
                        <a:pt x="21" y="11"/>
                      </a:cubicBezTo>
                      <a:cubicBezTo>
                        <a:pt x="21" y="8"/>
                        <a:pt x="20" y="5"/>
                        <a:pt x="18" y="3"/>
                      </a:cubicBezTo>
                      <a:cubicBezTo>
                        <a:pt x="16" y="1"/>
                        <a:pt x="13" y="0"/>
                        <a:pt x="10" y="0"/>
                      </a:cubicBezTo>
                      <a:cubicBezTo>
                        <a:pt x="7"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 name="Freeform 46">
                  <a:extLst>
                    <a:ext uri="{FF2B5EF4-FFF2-40B4-BE49-F238E27FC236}">
                      <a16:creationId xmlns:a16="http://schemas.microsoft.com/office/drawing/2014/main" id="{731F6C3F-D601-4C8E-94A1-E25D3D668C0B}"/>
                    </a:ext>
                  </a:extLst>
                </p:cNvPr>
                <p:cNvSpPr>
                  <a:spLocks/>
                </p:cNvSpPr>
                <p:nvPr/>
              </p:nvSpPr>
              <p:spPr bwMode="auto">
                <a:xfrm>
                  <a:off x="6477000" y="2439988"/>
                  <a:ext cx="46038" cy="47625"/>
                </a:xfrm>
                <a:custGeom>
                  <a:avLst/>
                  <a:gdLst>
                    <a:gd name="T0" fmla="*/ 0 w 21"/>
                    <a:gd name="T1" fmla="*/ 11 h 22"/>
                    <a:gd name="T2" fmla="*/ 3 w 21"/>
                    <a:gd name="T3" fmla="*/ 18 h 22"/>
                    <a:gd name="T4" fmla="*/ 11 w 21"/>
                    <a:gd name="T5" fmla="*/ 22 h 22"/>
                    <a:gd name="T6" fmla="*/ 18 w 21"/>
                    <a:gd name="T7" fmla="*/ 18 h 22"/>
                    <a:gd name="T8" fmla="*/ 21 w 21"/>
                    <a:gd name="T9" fmla="*/ 11 h 22"/>
                    <a:gd name="T10" fmla="*/ 18 w 21"/>
                    <a:gd name="T11" fmla="*/ 3 h 22"/>
                    <a:gd name="T12" fmla="*/ 11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8"/>
                      </a:cubicBezTo>
                      <a:cubicBezTo>
                        <a:pt x="5" y="21"/>
                        <a:pt x="8" y="22"/>
                        <a:pt x="11" y="22"/>
                      </a:cubicBezTo>
                      <a:cubicBezTo>
                        <a:pt x="14" y="22"/>
                        <a:pt x="16" y="21"/>
                        <a:pt x="18" y="18"/>
                      </a:cubicBezTo>
                      <a:cubicBezTo>
                        <a:pt x="20" y="16"/>
                        <a:pt x="21" y="14"/>
                        <a:pt x="21" y="11"/>
                      </a:cubicBezTo>
                      <a:cubicBezTo>
                        <a:pt x="21" y="8"/>
                        <a:pt x="20" y="5"/>
                        <a:pt x="18" y="3"/>
                      </a:cubicBezTo>
                      <a:cubicBezTo>
                        <a:pt x="16" y="1"/>
                        <a:pt x="14" y="0"/>
                        <a:pt x="11" y="0"/>
                      </a:cubicBezTo>
                      <a:cubicBezTo>
                        <a:pt x="8"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 name="Freeform 47">
                  <a:extLst>
                    <a:ext uri="{FF2B5EF4-FFF2-40B4-BE49-F238E27FC236}">
                      <a16:creationId xmlns:a16="http://schemas.microsoft.com/office/drawing/2014/main" id="{529BD4D9-B802-4E29-B73A-25F6A9D9A041}"/>
                    </a:ext>
                  </a:extLst>
                </p:cNvPr>
                <p:cNvSpPr>
                  <a:spLocks/>
                </p:cNvSpPr>
                <p:nvPr/>
              </p:nvSpPr>
              <p:spPr bwMode="auto">
                <a:xfrm>
                  <a:off x="6437313" y="2439988"/>
                  <a:ext cx="49213" cy="47625"/>
                </a:xfrm>
                <a:custGeom>
                  <a:avLst/>
                  <a:gdLst>
                    <a:gd name="T0" fmla="*/ 0 w 22"/>
                    <a:gd name="T1" fmla="*/ 11 h 22"/>
                    <a:gd name="T2" fmla="*/ 4 w 22"/>
                    <a:gd name="T3" fmla="*/ 18 h 22"/>
                    <a:gd name="T4" fmla="*/ 11 w 22"/>
                    <a:gd name="T5" fmla="*/ 22 h 22"/>
                    <a:gd name="T6" fmla="*/ 19 w 22"/>
                    <a:gd name="T7" fmla="*/ 18 h 22"/>
                    <a:gd name="T8" fmla="*/ 22 w 22"/>
                    <a:gd name="T9" fmla="*/ 11 h 22"/>
                    <a:gd name="T10" fmla="*/ 19 w 22"/>
                    <a:gd name="T11" fmla="*/ 3 h 22"/>
                    <a:gd name="T12" fmla="*/ 11 w 22"/>
                    <a:gd name="T13" fmla="*/ 0 h 22"/>
                    <a:gd name="T14" fmla="*/ 4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4" y="18"/>
                      </a:cubicBezTo>
                      <a:cubicBezTo>
                        <a:pt x="6" y="21"/>
                        <a:pt x="8" y="22"/>
                        <a:pt x="11" y="22"/>
                      </a:cubicBezTo>
                      <a:cubicBezTo>
                        <a:pt x="14" y="22"/>
                        <a:pt x="17" y="21"/>
                        <a:pt x="19" y="18"/>
                      </a:cubicBezTo>
                      <a:cubicBezTo>
                        <a:pt x="21" y="16"/>
                        <a:pt x="22" y="14"/>
                        <a:pt x="22" y="11"/>
                      </a:cubicBezTo>
                      <a:cubicBezTo>
                        <a:pt x="22" y="8"/>
                        <a:pt x="21" y="5"/>
                        <a:pt x="19" y="3"/>
                      </a:cubicBezTo>
                      <a:cubicBezTo>
                        <a:pt x="17" y="1"/>
                        <a:pt x="14" y="0"/>
                        <a:pt x="11" y="0"/>
                      </a:cubicBezTo>
                      <a:cubicBezTo>
                        <a:pt x="8" y="0"/>
                        <a:pt x="6" y="1"/>
                        <a:pt x="4"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 name="Freeform 48">
                  <a:extLst>
                    <a:ext uri="{FF2B5EF4-FFF2-40B4-BE49-F238E27FC236}">
                      <a16:creationId xmlns:a16="http://schemas.microsoft.com/office/drawing/2014/main" id="{B420427C-72E1-47FA-A866-605CDCF22E84}"/>
                    </a:ext>
                  </a:extLst>
                </p:cNvPr>
                <p:cNvSpPr>
                  <a:spLocks/>
                </p:cNvSpPr>
                <p:nvPr/>
              </p:nvSpPr>
              <p:spPr bwMode="auto">
                <a:xfrm>
                  <a:off x="6632575" y="2428875"/>
                  <a:ext cx="46038" cy="47625"/>
                </a:xfrm>
                <a:custGeom>
                  <a:avLst/>
                  <a:gdLst>
                    <a:gd name="T0" fmla="*/ 0 w 21"/>
                    <a:gd name="T1" fmla="*/ 11 h 22"/>
                    <a:gd name="T2" fmla="*/ 3 w 21"/>
                    <a:gd name="T3" fmla="*/ 18 h 22"/>
                    <a:gd name="T4" fmla="*/ 10 w 21"/>
                    <a:gd name="T5" fmla="*/ 22 h 22"/>
                    <a:gd name="T6" fmla="*/ 18 w 21"/>
                    <a:gd name="T7" fmla="*/ 18 h 22"/>
                    <a:gd name="T8" fmla="*/ 21 w 21"/>
                    <a:gd name="T9" fmla="*/ 11 h 22"/>
                    <a:gd name="T10" fmla="*/ 18 w 21"/>
                    <a:gd name="T11" fmla="*/ 3 h 22"/>
                    <a:gd name="T12" fmla="*/ 10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8"/>
                      </a:cubicBezTo>
                      <a:cubicBezTo>
                        <a:pt x="5" y="21"/>
                        <a:pt x="7" y="22"/>
                        <a:pt x="10" y="22"/>
                      </a:cubicBezTo>
                      <a:cubicBezTo>
                        <a:pt x="13" y="22"/>
                        <a:pt x="16" y="21"/>
                        <a:pt x="18" y="18"/>
                      </a:cubicBezTo>
                      <a:cubicBezTo>
                        <a:pt x="20" y="16"/>
                        <a:pt x="21" y="14"/>
                        <a:pt x="21" y="11"/>
                      </a:cubicBezTo>
                      <a:cubicBezTo>
                        <a:pt x="21" y="8"/>
                        <a:pt x="20" y="5"/>
                        <a:pt x="18" y="3"/>
                      </a:cubicBezTo>
                      <a:cubicBezTo>
                        <a:pt x="16" y="1"/>
                        <a:pt x="13" y="0"/>
                        <a:pt x="10" y="0"/>
                      </a:cubicBezTo>
                      <a:cubicBezTo>
                        <a:pt x="7"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 name="Freeform 49">
                  <a:extLst>
                    <a:ext uri="{FF2B5EF4-FFF2-40B4-BE49-F238E27FC236}">
                      <a16:creationId xmlns:a16="http://schemas.microsoft.com/office/drawing/2014/main" id="{822B5911-B34B-48DD-A815-B2C8C03A2DF4}"/>
                    </a:ext>
                  </a:extLst>
                </p:cNvPr>
                <p:cNvSpPr>
                  <a:spLocks/>
                </p:cNvSpPr>
                <p:nvPr/>
              </p:nvSpPr>
              <p:spPr bwMode="auto">
                <a:xfrm>
                  <a:off x="6919913" y="2166938"/>
                  <a:ext cx="47625" cy="47625"/>
                </a:xfrm>
                <a:custGeom>
                  <a:avLst/>
                  <a:gdLst>
                    <a:gd name="T0" fmla="*/ 0 w 22"/>
                    <a:gd name="T1" fmla="*/ 11 h 22"/>
                    <a:gd name="T2" fmla="*/ 3 w 22"/>
                    <a:gd name="T3" fmla="*/ 19 h 22"/>
                    <a:gd name="T4" fmla="*/ 11 w 22"/>
                    <a:gd name="T5" fmla="*/ 22 h 22"/>
                    <a:gd name="T6" fmla="*/ 19 w 22"/>
                    <a:gd name="T7" fmla="*/ 19 h 22"/>
                    <a:gd name="T8" fmla="*/ 22 w 22"/>
                    <a:gd name="T9" fmla="*/ 11 h 22"/>
                    <a:gd name="T10" fmla="*/ 19 w 22"/>
                    <a:gd name="T11" fmla="*/ 4 h 22"/>
                    <a:gd name="T12" fmla="*/ 11 w 22"/>
                    <a:gd name="T13" fmla="*/ 0 h 22"/>
                    <a:gd name="T14" fmla="*/ 3 w 22"/>
                    <a:gd name="T15" fmla="*/ 4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7"/>
                        <a:pt x="3" y="19"/>
                      </a:cubicBezTo>
                      <a:cubicBezTo>
                        <a:pt x="6" y="21"/>
                        <a:pt x="8" y="22"/>
                        <a:pt x="11" y="22"/>
                      </a:cubicBezTo>
                      <a:cubicBezTo>
                        <a:pt x="14" y="22"/>
                        <a:pt x="16" y="21"/>
                        <a:pt x="19" y="19"/>
                      </a:cubicBezTo>
                      <a:cubicBezTo>
                        <a:pt x="21" y="17"/>
                        <a:pt x="22" y="14"/>
                        <a:pt x="22" y="11"/>
                      </a:cubicBezTo>
                      <a:cubicBezTo>
                        <a:pt x="22" y="8"/>
                        <a:pt x="21" y="6"/>
                        <a:pt x="19" y="4"/>
                      </a:cubicBezTo>
                      <a:cubicBezTo>
                        <a:pt x="16" y="1"/>
                        <a:pt x="14" y="0"/>
                        <a:pt x="11" y="0"/>
                      </a:cubicBezTo>
                      <a:cubicBezTo>
                        <a:pt x="8" y="0"/>
                        <a:pt x="6" y="1"/>
                        <a:pt x="3" y="4"/>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 name="Freeform 50">
                  <a:extLst>
                    <a:ext uri="{FF2B5EF4-FFF2-40B4-BE49-F238E27FC236}">
                      <a16:creationId xmlns:a16="http://schemas.microsoft.com/office/drawing/2014/main" id="{2B6A4989-953A-481E-A91F-25FDB4F523C7}"/>
                    </a:ext>
                  </a:extLst>
                </p:cNvPr>
                <p:cNvSpPr>
                  <a:spLocks/>
                </p:cNvSpPr>
                <p:nvPr/>
              </p:nvSpPr>
              <p:spPr bwMode="auto">
                <a:xfrm>
                  <a:off x="6884988" y="2289175"/>
                  <a:ext cx="46038" cy="47625"/>
                </a:xfrm>
                <a:custGeom>
                  <a:avLst/>
                  <a:gdLst>
                    <a:gd name="T0" fmla="*/ 0 w 21"/>
                    <a:gd name="T1" fmla="*/ 11 h 22"/>
                    <a:gd name="T2" fmla="*/ 3 w 21"/>
                    <a:gd name="T3" fmla="*/ 19 h 22"/>
                    <a:gd name="T4" fmla="*/ 10 w 21"/>
                    <a:gd name="T5" fmla="*/ 22 h 22"/>
                    <a:gd name="T6" fmla="*/ 18 w 21"/>
                    <a:gd name="T7" fmla="*/ 19 h 22"/>
                    <a:gd name="T8" fmla="*/ 21 w 21"/>
                    <a:gd name="T9" fmla="*/ 11 h 22"/>
                    <a:gd name="T10" fmla="*/ 18 w 21"/>
                    <a:gd name="T11" fmla="*/ 3 h 22"/>
                    <a:gd name="T12" fmla="*/ 10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9"/>
                      </a:cubicBezTo>
                      <a:cubicBezTo>
                        <a:pt x="5" y="21"/>
                        <a:pt x="7" y="22"/>
                        <a:pt x="10" y="22"/>
                      </a:cubicBezTo>
                      <a:cubicBezTo>
                        <a:pt x="13" y="22"/>
                        <a:pt x="16" y="21"/>
                        <a:pt x="18" y="19"/>
                      </a:cubicBezTo>
                      <a:cubicBezTo>
                        <a:pt x="20" y="16"/>
                        <a:pt x="21" y="14"/>
                        <a:pt x="21" y="11"/>
                      </a:cubicBezTo>
                      <a:cubicBezTo>
                        <a:pt x="21" y="8"/>
                        <a:pt x="20" y="6"/>
                        <a:pt x="18" y="3"/>
                      </a:cubicBezTo>
                      <a:cubicBezTo>
                        <a:pt x="16" y="1"/>
                        <a:pt x="13" y="0"/>
                        <a:pt x="10" y="0"/>
                      </a:cubicBezTo>
                      <a:cubicBezTo>
                        <a:pt x="7" y="0"/>
                        <a:pt x="5" y="1"/>
                        <a:pt x="3" y="3"/>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 name="Freeform 51">
                  <a:extLst>
                    <a:ext uri="{FF2B5EF4-FFF2-40B4-BE49-F238E27FC236}">
                      <a16:creationId xmlns:a16="http://schemas.microsoft.com/office/drawing/2014/main" id="{F3EB00D3-7767-430D-9577-F239C95DA83A}"/>
                    </a:ext>
                  </a:extLst>
                </p:cNvPr>
                <p:cNvSpPr>
                  <a:spLocks/>
                </p:cNvSpPr>
                <p:nvPr/>
              </p:nvSpPr>
              <p:spPr bwMode="auto">
                <a:xfrm>
                  <a:off x="6956425" y="2343150"/>
                  <a:ext cx="47625" cy="46038"/>
                </a:xfrm>
                <a:custGeom>
                  <a:avLst/>
                  <a:gdLst>
                    <a:gd name="T0" fmla="*/ 0 w 22"/>
                    <a:gd name="T1" fmla="*/ 11 h 21"/>
                    <a:gd name="T2" fmla="*/ 3 w 22"/>
                    <a:gd name="T3" fmla="*/ 18 h 21"/>
                    <a:gd name="T4" fmla="*/ 11 w 22"/>
                    <a:gd name="T5" fmla="*/ 21 h 21"/>
                    <a:gd name="T6" fmla="*/ 18 w 22"/>
                    <a:gd name="T7" fmla="*/ 18 h 21"/>
                    <a:gd name="T8" fmla="*/ 22 w 22"/>
                    <a:gd name="T9" fmla="*/ 11 h 21"/>
                    <a:gd name="T10" fmla="*/ 18 w 22"/>
                    <a:gd name="T11" fmla="*/ 3 h 21"/>
                    <a:gd name="T12" fmla="*/ 11 w 22"/>
                    <a:gd name="T13" fmla="*/ 0 h 21"/>
                    <a:gd name="T14" fmla="*/ 3 w 22"/>
                    <a:gd name="T15" fmla="*/ 3 h 21"/>
                    <a:gd name="T16" fmla="*/ 0 w 22"/>
                    <a:gd name="T1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0" y="11"/>
                      </a:moveTo>
                      <a:cubicBezTo>
                        <a:pt x="0" y="14"/>
                        <a:pt x="1" y="16"/>
                        <a:pt x="3" y="18"/>
                      </a:cubicBezTo>
                      <a:cubicBezTo>
                        <a:pt x="5" y="20"/>
                        <a:pt x="8" y="21"/>
                        <a:pt x="11" y="21"/>
                      </a:cubicBezTo>
                      <a:cubicBezTo>
                        <a:pt x="14" y="21"/>
                        <a:pt x="16" y="20"/>
                        <a:pt x="18" y="18"/>
                      </a:cubicBezTo>
                      <a:cubicBezTo>
                        <a:pt x="21" y="16"/>
                        <a:pt x="22" y="14"/>
                        <a:pt x="22" y="11"/>
                      </a:cubicBezTo>
                      <a:cubicBezTo>
                        <a:pt x="22" y="8"/>
                        <a:pt x="21" y="5"/>
                        <a:pt x="18" y="3"/>
                      </a:cubicBezTo>
                      <a:cubicBezTo>
                        <a:pt x="16" y="1"/>
                        <a:pt x="14" y="0"/>
                        <a:pt x="11" y="0"/>
                      </a:cubicBezTo>
                      <a:cubicBezTo>
                        <a:pt x="8"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0" name="Freeform 52">
                  <a:extLst>
                    <a:ext uri="{FF2B5EF4-FFF2-40B4-BE49-F238E27FC236}">
                      <a16:creationId xmlns:a16="http://schemas.microsoft.com/office/drawing/2014/main" id="{A93C7882-C735-4E82-8B57-88B8D9376798}"/>
                    </a:ext>
                  </a:extLst>
                </p:cNvPr>
                <p:cNvSpPr>
                  <a:spLocks/>
                </p:cNvSpPr>
                <p:nvPr/>
              </p:nvSpPr>
              <p:spPr bwMode="auto">
                <a:xfrm>
                  <a:off x="7029450" y="2319338"/>
                  <a:ext cx="47625" cy="47625"/>
                </a:xfrm>
                <a:custGeom>
                  <a:avLst/>
                  <a:gdLst>
                    <a:gd name="T0" fmla="*/ 0 w 22"/>
                    <a:gd name="T1" fmla="*/ 11 h 22"/>
                    <a:gd name="T2" fmla="*/ 4 w 22"/>
                    <a:gd name="T3" fmla="*/ 18 h 22"/>
                    <a:gd name="T4" fmla="*/ 11 w 22"/>
                    <a:gd name="T5" fmla="*/ 22 h 22"/>
                    <a:gd name="T6" fmla="*/ 19 w 22"/>
                    <a:gd name="T7" fmla="*/ 18 h 22"/>
                    <a:gd name="T8" fmla="*/ 22 w 22"/>
                    <a:gd name="T9" fmla="*/ 11 h 22"/>
                    <a:gd name="T10" fmla="*/ 19 w 22"/>
                    <a:gd name="T11" fmla="*/ 3 h 22"/>
                    <a:gd name="T12" fmla="*/ 11 w 22"/>
                    <a:gd name="T13" fmla="*/ 0 h 22"/>
                    <a:gd name="T14" fmla="*/ 4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4" y="18"/>
                      </a:cubicBezTo>
                      <a:cubicBezTo>
                        <a:pt x="6" y="21"/>
                        <a:pt x="8" y="22"/>
                        <a:pt x="11" y="22"/>
                      </a:cubicBezTo>
                      <a:cubicBezTo>
                        <a:pt x="14" y="22"/>
                        <a:pt x="17" y="21"/>
                        <a:pt x="19" y="18"/>
                      </a:cubicBezTo>
                      <a:cubicBezTo>
                        <a:pt x="21" y="16"/>
                        <a:pt x="22" y="14"/>
                        <a:pt x="22" y="11"/>
                      </a:cubicBezTo>
                      <a:cubicBezTo>
                        <a:pt x="22" y="8"/>
                        <a:pt x="21" y="5"/>
                        <a:pt x="19" y="3"/>
                      </a:cubicBezTo>
                      <a:cubicBezTo>
                        <a:pt x="17" y="1"/>
                        <a:pt x="14" y="0"/>
                        <a:pt x="11" y="0"/>
                      </a:cubicBezTo>
                      <a:cubicBezTo>
                        <a:pt x="8" y="0"/>
                        <a:pt x="6" y="1"/>
                        <a:pt x="4"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1" name="Freeform 53">
                  <a:extLst>
                    <a:ext uri="{FF2B5EF4-FFF2-40B4-BE49-F238E27FC236}">
                      <a16:creationId xmlns:a16="http://schemas.microsoft.com/office/drawing/2014/main" id="{5EDA6C2F-E864-4939-9674-38BD3EAB00A6}"/>
                    </a:ext>
                  </a:extLst>
                </p:cNvPr>
                <p:cNvSpPr>
                  <a:spLocks/>
                </p:cNvSpPr>
                <p:nvPr/>
              </p:nvSpPr>
              <p:spPr bwMode="auto">
                <a:xfrm>
                  <a:off x="6994525" y="2185988"/>
                  <a:ext cx="46038" cy="47625"/>
                </a:xfrm>
                <a:custGeom>
                  <a:avLst/>
                  <a:gdLst>
                    <a:gd name="T0" fmla="*/ 0 w 21"/>
                    <a:gd name="T1" fmla="*/ 11 h 22"/>
                    <a:gd name="T2" fmla="*/ 3 w 21"/>
                    <a:gd name="T3" fmla="*/ 19 h 22"/>
                    <a:gd name="T4" fmla="*/ 11 w 21"/>
                    <a:gd name="T5" fmla="*/ 22 h 22"/>
                    <a:gd name="T6" fmla="*/ 18 w 21"/>
                    <a:gd name="T7" fmla="*/ 19 h 22"/>
                    <a:gd name="T8" fmla="*/ 21 w 21"/>
                    <a:gd name="T9" fmla="*/ 11 h 22"/>
                    <a:gd name="T10" fmla="*/ 18 w 21"/>
                    <a:gd name="T11" fmla="*/ 3 h 22"/>
                    <a:gd name="T12" fmla="*/ 11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9"/>
                      </a:cubicBezTo>
                      <a:cubicBezTo>
                        <a:pt x="5" y="21"/>
                        <a:pt x="8" y="22"/>
                        <a:pt x="11" y="22"/>
                      </a:cubicBezTo>
                      <a:cubicBezTo>
                        <a:pt x="14" y="22"/>
                        <a:pt x="16" y="21"/>
                        <a:pt x="18" y="19"/>
                      </a:cubicBezTo>
                      <a:cubicBezTo>
                        <a:pt x="20" y="16"/>
                        <a:pt x="21" y="14"/>
                        <a:pt x="21" y="11"/>
                      </a:cubicBezTo>
                      <a:cubicBezTo>
                        <a:pt x="21" y="8"/>
                        <a:pt x="20" y="6"/>
                        <a:pt x="18" y="3"/>
                      </a:cubicBezTo>
                      <a:cubicBezTo>
                        <a:pt x="16" y="1"/>
                        <a:pt x="14" y="0"/>
                        <a:pt x="11" y="0"/>
                      </a:cubicBezTo>
                      <a:cubicBezTo>
                        <a:pt x="8" y="0"/>
                        <a:pt x="5" y="1"/>
                        <a:pt x="3" y="3"/>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2" name="Freeform 54">
                  <a:extLst>
                    <a:ext uri="{FF2B5EF4-FFF2-40B4-BE49-F238E27FC236}">
                      <a16:creationId xmlns:a16="http://schemas.microsoft.com/office/drawing/2014/main" id="{5CD57F9E-72BF-450C-B2E3-772E9918DC00}"/>
                    </a:ext>
                  </a:extLst>
                </p:cNvPr>
                <p:cNvSpPr>
                  <a:spLocks/>
                </p:cNvSpPr>
                <p:nvPr/>
              </p:nvSpPr>
              <p:spPr bwMode="auto">
                <a:xfrm>
                  <a:off x="7394575" y="1935163"/>
                  <a:ext cx="46038" cy="46038"/>
                </a:xfrm>
                <a:custGeom>
                  <a:avLst/>
                  <a:gdLst>
                    <a:gd name="T0" fmla="*/ 0 w 21"/>
                    <a:gd name="T1" fmla="*/ 10 h 21"/>
                    <a:gd name="T2" fmla="*/ 3 w 21"/>
                    <a:gd name="T3" fmla="*/ 18 h 21"/>
                    <a:gd name="T4" fmla="*/ 11 w 21"/>
                    <a:gd name="T5" fmla="*/ 21 h 21"/>
                    <a:gd name="T6" fmla="*/ 18 w 21"/>
                    <a:gd name="T7" fmla="*/ 18 h 21"/>
                    <a:gd name="T8" fmla="*/ 21 w 21"/>
                    <a:gd name="T9" fmla="*/ 10 h 21"/>
                    <a:gd name="T10" fmla="*/ 18 w 21"/>
                    <a:gd name="T11" fmla="*/ 3 h 21"/>
                    <a:gd name="T12" fmla="*/ 11 w 21"/>
                    <a:gd name="T13" fmla="*/ 0 h 21"/>
                    <a:gd name="T14" fmla="*/ 3 w 21"/>
                    <a:gd name="T15" fmla="*/ 3 h 21"/>
                    <a:gd name="T16" fmla="*/ 0 w 21"/>
                    <a:gd name="T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10"/>
                      </a:moveTo>
                      <a:cubicBezTo>
                        <a:pt x="0" y="13"/>
                        <a:pt x="1" y="16"/>
                        <a:pt x="3" y="18"/>
                      </a:cubicBezTo>
                      <a:cubicBezTo>
                        <a:pt x="5" y="20"/>
                        <a:pt x="8" y="21"/>
                        <a:pt x="11" y="21"/>
                      </a:cubicBezTo>
                      <a:cubicBezTo>
                        <a:pt x="14" y="21"/>
                        <a:pt x="16" y="20"/>
                        <a:pt x="18" y="18"/>
                      </a:cubicBezTo>
                      <a:cubicBezTo>
                        <a:pt x="20" y="16"/>
                        <a:pt x="21" y="13"/>
                        <a:pt x="21" y="10"/>
                      </a:cubicBezTo>
                      <a:cubicBezTo>
                        <a:pt x="21" y="7"/>
                        <a:pt x="20" y="5"/>
                        <a:pt x="18" y="3"/>
                      </a:cubicBezTo>
                      <a:cubicBezTo>
                        <a:pt x="16" y="1"/>
                        <a:pt x="14" y="0"/>
                        <a:pt x="11" y="0"/>
                      </a:cubicBezTo>
                      <a:cubicBezTo>
                        <a:pt x="8" y="0"/>
                        <a:pt x="5" y="1"/>
                        <a:pt x="3" y="3"/>
                      </a:cubicBezTo>
                      <a:cubicBezTo>
                        <a:pt x="1" y="5"/>
                        <a:pt x="0" y="7"/>
                        <a:pt x="0" y="10"/>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3" name="Freeform 55">
                  <a:extLst>
                    <a:ext uri="{FF2B5EF4-FFF2-40B4-BE49-F238E27FC236}">
                      <a16:creationId xmlns:a16="http://schemas.microsoft.com/office/drawing/2014/main" id="{CE718747-CB5B-4899-BA22-689CBD751C17}"/>
                    </a:ext>
                  </a:extLst>
                </p:cNvPr>
                <p:cNvSpPr>
                  <a:spLocks/>
                </p:cNvSpPr>
                <p:nvPr/>
              </p:nvSpPr>
              <p:spPr bwMode="auto">
                <a:xfrm>
                  <a:off x="7356475" y="2170113"/>
                  <a:ext cx="49213" cy="49213"/>
                </a:xfrm>
                <a:custGeom>
                  <a:avLst/>
                  <a:gdLst>
                    <a:gd name="T0" fmla="*/ 0 w 22"/>
                    <a:gd name="T1" fmla="*/ 11 h 22"/>
                    <a:gd name="T2" fmla="*/ 3 w 22"/>
                    <a:gd name="T3" fmla="*/ 19 h 22"/>
                    <a:gd name="T4" fmla="*/ 11 w 22"/>
                    <a:gd name="T5" fmla="*/ 22 h 22"/>
                    <a:gd name="T6" fmla="*/ 19 w 22"/>
                    <a:gd name="T7" fmla="*/ 19 h 22"/>
                    <a:gd name="T8" fmla="*/ 22 w 22"/>
                    <a:gd name="T9" fmla="*/ 11 h 22"/>
                    <a:gd name="T10" fmla="*/ 19 w 22"/>
                    <a:gd name="T11" fmla="*/ 4 h 22"/>
                    <a:gd name="T12" fmla="*/ 11 w 22"/>
                    <a:gd name="T13" fmla="*/ 0 h 22"/>
                    <a:gd name="T14" fmla="*/ 3 w 22"/>
                    <a:gd name="T15" fmla="*/ 4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7"/>
                        <a:pt x="3" y="19"/>
                      </a:cubicBezTo>
                      <a:cubicBezTo>
                        <a:pt x="6" y="21"/>
                        <a:pt x="8" y="22"/>
                        <a:pt x="11" y="22"/>
                      </a:cubicBezTo>
                      <a:cubicBezTo>
                        <a:pt x="14" y="22"/>
                        <a:pt x="16" y="21"/>
                        <a:pt x="19" y="19"/>
                      </a:cubicBezTo>
                      <a:cubicBezTo>
                        <a:pt x="21" y="17"/>
                        <a:pt x="22" y="14"/>
                        <a:pt x="22" y="11"/>
                      </a:cubicBezTo>
                      <a:cubicBezTo>
                        <a:pt x="22" y="8"/>
                        <a:pt x="21" y="6"/>
                        <a:pt x="19" y="4"/>
                      </a:cubicBezTo>
                      <a:cubicBezTo>
                        <a:pt x="16" y="1"/>
                        <a:pt x="14" y="0"/>
                        <a:pt x="11" y="0"/>
                      </a:cubicBezTo>
                      <a:cubicBezTo>
                        <a:pt x="8" y="0"/>
                        <a:pt x="6" y="1"/>
                        <a:pt x="3" y="4"/>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4" name="Freeform 56">
                  <a:extLst>
                    <a:ext uri="{FF2B5EF4-FFF2-40B4-BE49-F238E27FC236}">
                      <a16:creationId xmlns:a16="http://schemas.microsoft.com/office/drawing/2014/main" id="{E9131B37-8E29-49EC-9BBC-9276DD2B8D99}"/>
                    </a:ext>
                  </a:extLst>
                </p:cNvPr>
                <p:cNvSpPr>
                  <a:spLocks/>
                </p:cNvSpPr>
                <p:nvPr/>
              </p:nvSpPr>
              <p:spPr bwMode="auto">
                <a:xfrm>
                  <a:off x="7429500" y="2197100"/>
                  <a:ext cx="47625" cy="47625"/>
                </a:xfrm>
                <a:custGeom>
                  <a:avLst/>
                  <a:gdLst>
                    <a:gd name="T0" fmla="*/ 0 w 22"/>
                    <a:gd name="T1" fmla="*/ 11 h 22"/>
                    <a:gd name="T2" fmla="*/ 4 w 22"/>
                    <a:gd name="T3" fmla="*/ 18 h 22"/>
                    <a:gd name="T4" fmla="*/ 11 w 22"/>
                    <a:gd name="T5" fmla="*/ 22 h 22"/>
                    <a:gd name="T6" fmla="*/ 19 w 22"/>
                    <a:gd name="T7" fmla="*/ 18 h 22"/>
                    <a:gd name="T8" fmla="*/ 22 w 22"/>
                    <a:gd name="T9" fmla="*/ 11 h 22"/>
                    <a:gd name="T10" fmla="*/ 19 w 22"/>
                    <a:gd name="T11" fmla="*/ 3 h 22"/>
                    <a:gd name="T12" fmla="*/ 11 w 22"/>
                    <a:gd name="T13" fmla="*/ 0 h 22"/>
                    <a:gd name="T14" fmla="*/ 4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4" y="18"/>
                      </a:cubicBezTo>
                      <a:cubicBezTo>
                        <a:pt x="6" y="21"/>
                        <a:pt x="8" y="22"/>
                        <a:pt x="11" y="22"/>
                      </a:cubicBezTo>
                      <a:cubicBezTo>
                        <a:pt x="14" y="22"/>
                        <a:pt x="16" y="21"/>
                        <a:pt x="19" y="18"/>
                      </a:cubicBezTo>
                      <a:cubicBezTo>
                        <a:pt x="21" y="16"/>
                        <a:pt x="22" y="14"/>
                        <a:pt x="22" y="11"/>
                      </a:cubicBezTo>
                      <a:cubicBezTo>
                        <a:pt x="22" y="8"/>
                        <a:pt x="21" y="5"/>
                        <a:pt x="19" y="3"/>
                      </a:cubicBezTo>
                      <a:cubicBezTo>
                        <a:pt x="16" y="1"/>
                        <a:pt x="14" y="0"/>
                        <a:pt x="11" y="0"/>
                      </a:cubicBezTo>
                      <a:cubicBezTo>
                        <a:pt x="8" y="0"/>
                        <a:pt x="6" y="1"/>
                        <a:pt x="4"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5" name="Freeform 57">
                  <a:extLst>
                    <a:ext uri="{FF2B5EF4-FFF2-40B4-BE49-F238E27FC236}">
                      <a16:creationId xmlns:a16="http://schemas.microsoft.com/office/drawing/2014/main" id="{4B5767DF-0E23-4F8B-A29C-E39B32832753}"/>
                    </a:ext>
                  </a:extLst>
                </p:cNvPr>
                <p:cNvSpPr>
                  <a:spLocks/>
                </p:cNvSpPr>
                <p:nvPr/>
              </p:nvSpPr>
              <p:spPr bwMode="auto">
                <a:xfrm>
                  <a:off x="7394575" y="2289175"/>
                  <a:ext cx="46038" cy="47625"/>
                </a:xfrm>
                <a:custGeom>
                  <a:avLst/>
                  <a:gdLst>
                    <a:gd name="T0" fmla="*/ 0 w 21"/>
                    <a:gd name="T1" fmla="*/ 11 h 22"/>
                    <a:gd name="T2" fmla="*/ 3 w 21"/>
                    <a:gd name="T3" fmla="*/ 19 h 22"/>
                    <a:gd name="T4" fmla="*/ 11 w 21"/>
                    <a:gd name="T5" fmla="*/ 22 h 22"/>
                    <a:gd name="T6" fmla="*/ 18 w 21"/>
                    <a:gd name="T7" fmla="*/ 19 h 22"/>
                    <a:gd name="T8" fmla="*/ 21 w 21"/>
                    <a:gd name="T9" fmla="*/ 11 h 22"/>
                    <a:gd name="T10" fmla="*/ 18 w 21"/>
                    <a:gd name="T11" fmla="*/ 3 h 22"/>
                    <a:gd name="T12" fmla="*/ 11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9"/>
                      </a:cubicBezTo>
                      <a:cubicBezTo>
                        <a:pt x="5" y="21"/>
                        <a:pt x="8" y="22"/>
                        <a:pt x="11" y="22"/>
                      </a:cubicBezTo>
                      <a:cubicBezTo>
                        <a:pt x="14" y="22"/>
                        <a:pt x="16" y="21"/>
                        <a:pt x="18" y="19"/>
                      </a:cubicBezTo>
                      <a:cubicBezTo>
                        <a:pt x="20" y="16"/>
                        <a:pt x="21" y="14"/>
                        <a:pt x="21" y="11"/>
                      </a:cubicBezTo>
                      <a:cubicBezTo>
                        <a:pt x="21" y="8"/>
                        <a:pt x="20" y="6"/>
                        <a:pt x="18" y="3"/>
                      </a:cubicBezTo>
                      <a:cubicBezTo>
                        <a:pt x="16" y="1"/>
                        <a:pt x="14" y="0"/>
                        <a:pt x="11" y="0"/>
                      </a:cubicBezTo>
                      <a:cubicBezTo>
                        <a:pt x="8" y="0"/>
                        <a:pt x="5" y="1"/>
                        <a:pt x="3" y="3"/>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6" name="Freeform 58">
                  <a:extLst>
                    <a:ext uri="{FF2B5EF4-FFF2-40B4-BE49-F238E27FC236}">
                      <a16:creationId xmlns:a16="http://schemas.microsoft.com/office/drawing/2014/main" id="{E3C9B03C-9990-489A-B8F0-D50E8F5ABE6D}"/>
                    </a:ext>
                  </a:extLst>
                </p:cNvPr>
                <p:cNvSpPr>
                  <a:spLocks/>
                </p:cNvSpPr>
                <p:nvPr/>
              </p:nvSpPr>
              <p:spPr bwMode="auto">
                <a:xfrm>
                  <a:off x="7834313" y="2128838"/>
                  <a:ext cx="46038" cy="46038"/>
                </a:xfrm>
                <a:custGeom>
                  <a:avLst/>
                  <a:gdLst>
                    <a:gd name="T0" fmla="*/ 0 w 21"/>
                    <a:gd name="T1" fmla="*/ 11 h 21"/>
                    <a:gd name="T2" fmla="*/ 3 w 21"/>
                    <a:gd name="T3" fmla="*/ 18 h 21"/>
                    <a:gd name="T4" fmla="*/ 10 w 21"/>
                    <a:gd name="T5" fmla="*/ 21 h 21"/>
                    <a:gd name="T6" fmla="*/ 18 w 21"/>
                    <a:gd name="T7" fmla="*/ 18 h 21"/>
                    <a:gd name="T8" fmla="*/ 21 w 21"/>
                    <a:gd name="T9" fmla="*/ 11 h 21"/>
                    <a:gd name="T10" fmla="*/ 18 w 21"/>
                    <a:gd name="T11" fmla="*/ 3 h 21"/>
                    <a:gd name="T12" fmla="*/ 10 w 21"/>
                    <a:gd name="T13" fmla="*/ 0 h 21"/>
                    <a:gd name="T14" fmla="*/ 3 w 21"/>
                    <a:gd name="T15" fmla="*/ 3 h 21"/>
                    <a:gd name="T16" fmla="*/ 0 w 21"/>
                    <a:gd name="T1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11"/>
                      </a:move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ubicBezTo>
                        <a:pt x="7"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7" name="Freeform 59">
                  <a:extLst>
                    <a:ext uri="{FF2B5EF4-FFF2-40B4-BE49-F238E27FC236}">
                      <a16:creationId xmlns:a16="http://schemas.microsoft.com/office/drawing/2014/main" id="{553C39FB-173D-4B04-8B3C-7A8DC7DA466B}"/>
                    </a:ext>
                  </a:extLst>
                </p:cNvPr>
                <p:cNvSpPr>
                  <a:spLocks/>
                </p:cNvSpPr>
                <p:nvPr/>
              </p:nvSpPr>
              <p:spPr bwMode="auto">
                <a:xfrm>
                  <a:off x="7834313" y="2273300"/>
                  <a:ext cx="47625" cy="47625"/>
                </a:xfrm>
                <a:custGeom>
                  <a:avLst/>
                  <a:gdLst>
                    <a:gd name="T0" fmla="*/ 0 w 22"/>
                    <a:gd name="T1" fmla="*/ 11 h 22"/>
                    <a:gd name="T2" fmla="*/ 4 w 22"/>
                    <a:gd name="T3" fmla="*/ 19 h 22"/>
                    <a:gd name="T4" fmla="*/ 11 w 22"/>
                    <a:gd name="T5" fmla="*/ 22 h 22"/>
                    <a:gd name="T6" fmla="*/ 19 w 22"/>
                    <a:gd name="T7" fmla="*/ 19 h 22"/>
                    <a:gd name="T8" fmla="*/ 22 w 22"/>
                    <a:gd name="T9" fmla="*/ 11 h 22"/>
                    <a:gd name="T10" fmla="*/ 19 w 22"/>
                    <a:gd name="T11" fmla="*/ 4 h 22"/>
                    <a:gd name="T12" fmla="*/ 11 w 22"/>
                    <a:gd name="T13" fmla="*/ 0 h 22"/>
                    <a:gd name="T14" fmla="*/ 4 w 22"/>
                    <a:gd name="T15" fmla="*/ 4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7"/>
                        <a:pt x="4" y="19"/>
                      </a:cubicBezTo>
                      <a:cubicBezTo>
                        <a:pt x="6" y="21"/>
                        <a:pt x="8" y="22"/>
                        <a:pt x="11" y="22"/>
                      </a:cubicBezTo>
                      <a:cubicBezTo>
                        <a:pt x="14" y="22"/>
                        <a:pt x="17" y="21"/>
                        <a:pt x="19" y="19"/>
                      </a:cubicBezTo>
                      <a:cubicBezTo>
                        <a:pt x="21" y="17"/>
                        <a:pt x="22" y="14"/>
                        <a:pt x="22" y="11"/>
                      </a:cubicBezTo>
                      <a:cubicBezTo>
                        <a:pt x="22" y="8"/>
                        <a:pt x="21" y="6"/>
                        <a:pt x="19" y="4"/>
                      </a:cubicBezTo>
                      <a:cubicBezTo>
                        <a:pt x="17" y="1"/>
                        <a:pt x="14" y="0"/>
                        <a:pt x="11" y="0"/>
                      </a:cubicBezTo>
                      <a:cubicBezTo>
                        <a:pt x="8" y="0"/>
                        <a:pt x="6" y="1"/>
                        <a:pt x="4" y="4"/>
                      </a:cubicBezTo>
                      <a:cubicBezTo>
                        <a:pt x="1" y="6"/>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8" name="Freeform 60">
                  <a:extLst>
                    <a:ext uri="{FF2B5EF4-FFF2-40B4-BE49-F238E27FC236}">
                      <a16:creationId xmlns:a16="http://schemas.microsoft.com/office/drawing/2014/main" id="{9118963F-F716-4706-B238-E8C862BAD4EF}"/>
                    </a:ext>
                  </a:extLst>
                </p:cNvPr>
                <p:cNvSpPr>
                  <a:spLocks/>
                </p:cNvSpPr>
                <p:nvPr/>
              </p:nvSpPr>
              <p:spPr bwMode="auto">
                <a:xfrm>
                  <a:off x="7834313" y="2422525"/>
                  <a:ext cx="47625" cy="47625"/>
                </a:xfrm>
                <a:custGeom>
                  <a:avLst/>
                  <a:gdLst>
                    <a:gd name="T0" fmla="*/ 0 w 22"/>
                    <a:gd name="T1" fmla="*/ 11 h 22"/>
                    <a:gd name="T2" fmla="*/ 4 w 22"/>
                    <a:gd name="T3" fmla="*/ 18 h 22"/>
                    <a:gd name="T4" fmla="*/ 11 w 22"/>
                    <a:gd name="T5" fmla="*/ 22 h 22"/>
                    <a:gd name="T6" fmla="*/ 19 w 22"/>
                    <a:gd name="T7" fmla="*/ 18 h 22"/>
                    <a:gd name="T8" fmla="*/ 22 w 22"/>
                    <a:gd name="T9" fmla="*/ 11 h 22"/>
                    <a:gd name="T10" fmla="*/ 19 w 22"/>
                    <a:gd name="T11" fmla="*/ 3 h 22"/>
                    <a:gd name="T12" fmla="*/ 11 w 22"/>
                    <a:gd name="T13" fmla="*/ 0 h 22"/>
                    <a:gd name="T14" fmla="*/ 4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4" y="18"/>
                      </a:cubicBezTo>
                      <a:cubicBezTo>
                        <a:pt x="6" y="21"/>
                        <a:pt x="8" y="22"/>
                        <a:pt x="11" y="22"/>
                      </a:cubicBezTo>
                      <a:cubicBezTo>
                        <a:pt x="14" y="22"/>
                        <a:pt x="17" y="21"/>
                        <a:pt x="19" y="18"/>
                      </a:cubicBezTo>
                      <a:cubicBezTo>
                        <a:pt x="21" y="16"/>
                        <a:pt x="22" y="14"/>
                        <a:pt x="22" y="11"/>
                      </a:cubicBezTo>
                      <a:cubicBezTo>
                        <a:pt x="22" y="8"/>
                        <a:pt x="21" y="5"/>
                        <a:pt x="19" y="3"/>
                      </a:cubicBezTo>
                      <a:cubicBezTo>
                        <a:pt x="17" y="1"/>
                        <a:pt x="14" y="0"/>
                        <a:pt x="11" y="0"/>
                      </a:cubicBezTo>
                      <a:cubicBezTo>
                        <a:pt x="8" y="0"/>
                        <a:pt x="6" y="1"/>
                        <a:pt x="4"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9" name="Freeform 61">
                  <a:extLst>
                    <a:ext uri="{FF2B5EF4-FFF2-40B4-BE49-F238E27FC236}">
                      <a16:creationId xmlns:a16="http://schemas.microsoft.com/office/drawing/2014/main" id="{4EC83219-ED7B-4C19-A4AB-50FDA08FEA9F}"/>
                    </a:ext>
                  </a:extLst>
                </p:cNvPr>
                <p:cNvSpPr>
                  <a:spLocks/>
                </p:cNvSpPr>
                <p:nvPr/>
              </p:nvSpPr>
              <p:spPr bwMode="auto">
                <a:xfrm>
                  <a:off x="8167688" y="2422525"/>
                  <a:ext cx="47625" cy="47625"/>
                </a:xfrm>
                <a:custGeom>
                  <a:avLst/>
                  <a:gdLst>
                    <a:gd name="T0" fmla="*/ 0 w 22"/>
                    <a:gd name="T1" fmla="*/ 11 h 22"/>
                    <a:gd name="T2" fmla="*/ 3 w 22"/>
                    <a:gd name="T3" fmla="*/ 18 h 22"/>
                    <a:gd name="T4" fmla="*/ 11 w 22"/>
                    <a:gd name="T5" fmla="*/ 22 h 22"/>
                    <a:gd name="T6" fmla="*/ 19 w 22"/>
                    <a:gd name="T7" fmla="*/ 18 h 22"/>
                    <a:gd name="T8" fmla="*/ 22 w 22"/>
                    <a:gd name="T9" fmla="*/ 11 h 22"/>
                    <a:gd name="T10" fmla="*/ 19 w 22"/>
                    <a:gd name="T11" fmla="*/ 3 h 22"/>
                    <a:gd name="T12" fmla="*/ 11 w 22"/>
                    <a:gd name="T13" fmla="*/ 0 h 22"/>
                    <a:gd name="T14" fmla="*/ 3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3" y="18"/>
                      </a:cubicBezTo>
                      <a:cubicBezTo>
                        <a:pt x="6" y="21"/>
                        <a:pt x="8" y="22"/>
                        <a:pt x="11" y="22"/>
                      </a:cubicBezTo>
                      <a:cubicBezTo>
                        <a:pt x="14" y="22"/>
                        <a:pt x="16" y="21"/>
                        <a:pt x="19" y="18"/>
                      </a:cubicBezTo>
                      <a:cubicBezTo>
                        <a:pt x="21" y="16"/>
                        <a:pt x="22" y="14"/>
                        <a:pt x="22" y="11"/>
                      </a:cubicBezTo>
                      <a:cubicBezTo>
                        <a:pt x="22" y="8"/>
                        <a:pt x="21" y="5"/>
                        <a:pt x="19" y="3"/>
                      </a:cubicBezTo>
                      <a:cubicBezTo>
                        <a:pt x="16" y="1"/>
                        <a:pt x="14" y="0"/>
                        <a:pt x="11" y="0"/>
                      </a:cubicBezTo>
                      <a:cubicBezTo>
                        <a:pt x="8" y="0"/>
                        <a:pt x="6"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0" name="Freeform 62">
                  <a:extLst>
                    <a:ext uri="{FF2B5EF4-FFF2-40B4-BE49-F238E27FC236}">
                      <a16:creationId xmlns:a16="http://schemas.microsoft.com/office/drawing/2014/main" id="{F35132C1-FDC3-4262-BE57-1C5B2EDC3068}"/>
                    </a:ext>
                  </a:extLst>
                </p:cNvPr>
                <p:cNvSpPr>
                  <a:spLocks/>
                </p:cNvSpPr>
                <p:nvPr/>
              </p:nvSpPr>
              <p:spPr bwMode="auto">
                <a:xfrm>
                  <a:off x="8239125" y="2422525"/>
                  <a:ext cx="47625" cy="47625"/>
                </a:xfrm>
                <a:custGeom>
                  <a:avLst/>
                  <a:gdLst>
                    <a:gd name="T0" fmla="*/ 0 w 22"/>
                    <a:gd name="T1" fmla="*/ 11 h 22"/>
                    <a:gd name="T2" fmla="*/ 4 w 22"/>
                    <a:gd name="T3" fmla="*/ 18 h 22"/>
                    <a:gd name="T4" fmla="*/ 11 w 22"/>
                    <a:gd name="T5" fmla="*/ 22 h 22"/>
                    <a:gd name="T6" fmla="*/ 19 w 22"/>
                    <a:gd name="T7" fmla="*/ 18 h 22"/>
                    <a:gd name="T8" fmla="*/ 22 w 22"/>
                    <a:gd name="T9" fmla="*/ 11 h 22"/>
                    <a:gd name="T10" fmla="*/ 19 w 22"/>
                    <a:gd name="T11" fmla="*/ 3 h 22"/>
                    <a:gd name="T12" fmla="*/ 11 w 22"/>
                    <a:gd name="T13" fmla="*/ 0 h 22"/>
                    <a:gd name="T14" fmla="*/ 4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4" y="18"/>
                      </a:cubicBezTo>
                      <a:cubicBezTo>
                        <a:pt x="6" y="21"/>
                        <a:pt x="8" y="22"/>
                        <a:pt x="11" y="22"/>
                      </a:cubicBezTo>
                      <a:cubicBezTo>
                        <a:pt x="14" y="22"/>
                        <a:pt x="17" y="21"/>
                        <a:pt x="19" y="18"/>
                      </a:cubicBezTo>
                      <a:cubicBezTo>
                        <a:pt x="21" y="16"/>
                        <a:pt x="22" y="14"/>
                        <a:pt x="22" y="11"/>
                      </a:cubicBezTo>
                      <a:cubicBezTo>
                        <a:pt x="22" y="8"/>
                        <a:pt x="21" y="5"/>
                        <a:pt x="19" y="3"/>
                      </a:cubicBezTo>
                      <a:cubicBezTo>
                        <a:pt x="17" y="1"/>
                        <a:pt x="14" y="0"/>
                        <a:pt x="11" y="0"/>
                      </a:cubicBezTo>
                      <a:cubicBezTo>
                        <a:pt x="8" y="0"/>
                        <a:pt x="6" y="1"/>
                        <a:pt x="4"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1" name="Freeform 63">
                  <a:extLst>
                    <a:ext uri="{FF2B5EF4-FFF2-40B4-BE49-F238E27FC236}">
                      <a16:creationId xmlns:a16="http://schemas.microsoft.com/office/drawing/2014/main" id="{5408DFED-8B11-4336-BB0C-88BFBB043425}"/>
                    </a:ext>
                  </a:extLst>
                </p:cNvPr>
                <p:cNvSpPr>
                  <a:spLocks/>
                </p:cNvSpPr>
                <p:nvPr/>
              </p:nvSpPr>
              <p:spPr bwMode="auto">
                <a:xfrm>
                  <a:off x="8307388" y="2422525"/>
                  <a:ext cx="46038" cy="47625"/>
                </a:xfrm>
                <a:custGeom>
                  <a:avLst/>
                  <a:gdLst>
                    <a:gd name="T0" fmla="*/ 0 w 21"/>
                    <a:gd name="T1" fmla="*/ 11 h 22"/>
                    <a:gd name="T2" fmla="*/ 3 w 21"/>
                    <a:gd name="T3" fmla="*/ 18 h 22"/>
                    <a:gd name="T4" fmla="*/ 11 w 21"/>
                    <a:gd name="T5" fmla="*/ 22 h 22"/>
                    <a:gd name="T6" fmla="*/ 18 w 21"/>
                    <a:gd name="T7" fmla="*/ 18 h 22"/>
                    <a:gd name="T8" fmla="*/ 21 w 21"/>
                    <a:gd name="T9" fmla="*/ 11 h 22"/>
                    <a:gd name="T10" fmla="*/ 18 w 21"/>
                    <a:gd name="T11" fmla="*/ 3 h 22"/>
                    <a:gd name="T12" fmla="*/ 11 w 21"/>
                    <a:gd name="T13" fmla="*/ 0 h 22"/>
                    <a:gd name="T14" fmla="*/ 3 w 21"/>
                    <a:gd name="T15" fmla="*/ 3 h 22"/>
                    <a:gd name="T16" fmla="*/ 0 w 21"/>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0" y="11"/>
                      </a:moveTo>
                      <a:cubicBezTo>
                        <a:pt x="0" y="14"/>
                        <a:pt x="1" y="16"/>
                        <a:pt x="3" y="18"/>
                      </a:cubicBezTo>
                      <a:cubicBezTo>
                        <a:pt x="5" y="21"/>
                        <a:pt x="8" y="22"/>
                        <a:pt x="11" y="22"/>
                      </a:cubicBezTo>
                      <a:cubicBezTo>
                        <a:pt x="14" y="22"/>
                        <a:pt x="16" y="21"/>
                        <a:pt x="18" y="18"/>
                      </a:cubicBezTo>
                      <a:cubicBezTo>
                        <a:pt x="20" y="16"/>
                        <a:pt x="21" y="14"/>
                        <a:pt x="21" y="11"/>
                      </a:cubicBezTo>
                      <a:cubicBezTo>
                        <a:pt x="21" y="8"/>
                        <a:pt x="20" y="5"/>
                        <a:pt x="18" y="3"/>
                      </a:cubicBezTo>
                      <a:cubicBezTo>
                        <a:pt x="16" y="1"/>
                        <a:pt x="14" y="0"/>
                        <a:pt x="11" y="0"/>
                      </a:cubicBezTo>
                      <a:cubicBezTo>
                        <a:pt x="8"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2" name="Freeform 64">
                  <a:extLst>
                    <a:ext uri="{FF2B5EF4-FFF2-40B4-BE49-F238E27FC236}">
                      <a16:creationId xmlns:a16="http://schemas.microsoft.com/office/drawing/2014/main" id="{77465FBA-1C24-4B60-9F9C-CF72A0A41FB4}"/>
                    </a:ext>
                  </a:extLst>
                </p:cNvPr>
                <p:cNvSpPr>
                  <a:spLocks/>
                </p:cNvSpPr>
                <p:nvPr/>
              </p:nvSpPr>
              <p:spPr bwMode="auto">
                <a:xfrm>
                  <a:off x="8383588" y="2422525"/>
                  <a:ext cx="47625" cy="47625"/>
                </a:xfrm>
                <a:custGeom>
                  <a:avLst/>
                  <a:gdLst>
                    <a:gd name="T0" fmla="*/ 0 w 22"/>
                    <a:gd name="T1" fmla="*/ 11 h 22"/>
                    <a:gd name="T2" fmla="*/ 3 w 22"/>
                    <a:gd name="T3" fmla="*/ 18 h 22"/>
                    <a:gd name="T4" fmla="*/ 11 w 22"/>
                    <a:gd name="T5" fmla="*/ 22 h 22"/>
                    <a:gd name="T6" fmla="*/ 18 w 22"/>
                    <a:gd name="T7" fmla="*/ 18 h 22"/>
                    <a:gd name="T8" fmla="*/ 22 w 22"/>
                    <a:gd name="T9" fmla="*/ 11 h 22"/>
                    <a:gd name="T10" fmla="*/ 18 w 22"/>
                    <a:gd name="T11" fmla="*/ 3 h 22"/>
                    <a:gd name="T12" fmla="*/ 11 w 22"/>
                    <a:gd name="T13" fmla="*/ 0 h 22"/>
                    <a:gd name="T14" fmla="*/ 3 w 22"/>
                    <a:gd name="T15" fmla="*/ 3 h 22"/>
                    <a:gd name="T16" fmla="*/ 0 w 22"/>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11"/>
                      </a:moveTo>
                      <a:cubicBezTo>
                        <a:pt x="0" y="14"/>
                        <a:pt x="1" y="16"/>
                        <a:pt x="3" y="18"/>
                      </a:cubicBezTo>
                      <a:cubicBezTo>
                        <a:pt x="5" y="21"/>
                        <a:pt x="8" y="22"/>
                        <a:pt x="11" y="22"/>
                      </a:cubicBezTo>
                      <a:cubicBezTo>
                        <a:pt x="14" y="22"/>
                        <a:pt x="16" y="21"/>
                        <a:pt x="18" y="18"/>
                      </a:cubicBezTo>
                      <a:cubicBezTo>
                        <a:pt x="21" y="16"/>
                        <a:pt x="22" y="14"/>
                        <a:pt x="22" y="11"/>
                      </a:cubicBezTo>
                      <a:cubicBezTo>
                        <a:pt x="22" y="8"/>
                        <a:pt x="21" y="5"/>
                        <a:pt x="18" y="3"/>
                      </a:cubicBezTo>
                      <a:cubicBezTo>
                        <a:pt x="16" y="1"/>
                        <a:pt x="14" y="0"/>
                        <a:pt x="11" y="0"/>
                      </a:cubicBezTo>
                      <a:cubicBezTo>
                        <a:pt x="8" y="0"/>
                        <a:pt x="5" y="1"/>
                        <a:pt x="3" y="3"/>
                      </a:cubicBezTo>
                      <a:cubicBezTo>
                        <a:pt x="1" y="5"/>
                        <a:pt x="0" y="8"/>
                        <a:pt x="0" y="11"/>
                      </a:cubicBez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9" name="Freeform 91">
                  <a:extLst>
                    <a:ext uri="{FF2B5EF4-FFF2-40B4-BE49-F238E27FC236}">
                      <a16:creationId xmlns:a16="http://schemas.microsoft.com/office/drawing/2014/main" id="{B71C6075-60CB-4E94-89CB-88814C0C5632}"/>
                    </a:ext>
                  </a:extLst>
                </p:cNvPr>
                <p:cNvSpPr>
                  <a:spLocks/>
                </p:cNvSpPr>
                <p:nvPr/>
              </p:nvSpPr>
              <p:spPr bwMode="auto">
                <a:xfrm>
                  <a:off x="6249988" y="1211263"/>
                  <a:ext cx="2335213" cy="1258888"/>
                </a:xfrm>
                <a:custGeom>
                  <a:avLst/>
                  <a:gdLst>
                    <a:gd name="T0" fmla="*/ 1471 w 1471"/>
                    <a:gd name="T1" fmla="*/ 793 h 793"/>
                    <a:gd name="T2" fmla="*/ 0 w 1471"/>
                    <a:gd name="T3" fmla="*/ 793 h 793"/>
                    <a:gd name="T4" fmla="*/ 0 w 1471"/>
                    <a:gd name="T5" fmla="*/ 0 h 793"/>
                  </a:gdLst>
                  <a:ahLst/>
                  <a:cxnLst>
                    <a:cxn ang="0">
                      <a:pos x="T0" y="T1"/>
                    </a:cxn>
                    <a:cxn ang="0">
                      <a:pos x="T2" y="T3"/>
                    </a:cxn>
                    <a:cxn ang="0">
                      <a:pos x="T4" y="T5"/>
                    </a:cxn>
                  </a:cxnLst>
                  <a:rect l="0" t="0" r="r" b="b"/>
                  <a:pathLst>
                    <a:path w="1471" h="793">
                      <a:moveTo>
                        <a:pt x="1471" y="793"/>
                      </a:moveTo>
                      <a:lnTo>
                        <a:pt x="0" y="793"/>
                      </a:lnTo>
                      <a:lnTo>
                        <a:pt x="0" y="0"/>
                      </a:lnTo>
                    </a:path>
                  </a:pathLst>
                </a:custGeom>
                <a:noFill/>
                <a:ln w="9525"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Line 92">
                  <a:extLst>
                    <a:ext uri="{FF2B5EF4-FFF2-40B4-BE49-F238E27FC236}">
                      <a16:creationId xmlns:a16="http://schemas.microsoft.com/office/drawing/2014/main" id="{DF94B67F-08FC-4643-B871-06941F0893F0}"/>
                    </a:ext>
                  </a:extLst>
                </p:cNvPr>
                <p:cNvSpPr>
                  <a:spLocks noChangeShapeType="1"/>
                </p:cNvSpPr>
                <p:nvPr/>
              </p:nvSpPr>
              <p:spPr bwMode="auto">
                <a:xfrm flipV="1">
                  <a:off x="7858125" y="2470150"/>
                  <a:ext cx="0" cy="873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1" name="Line 93">
                  <a:extLst>
                    <a:ext uri="{FF2B5EF4-FFF2-40B4-BE49-F238E27FC236}">
                      <a16:creationId xmlns:a16="http://schemas.microsoft.com/office/drawing/2014/main" id="{9FA59704-8BA2-4534-AFE7-6B59950D069E}"/>
                    </a:ext>
                  </a:extLst>
                </p:cNvPr>
                <p:cNvSpPr>
                  <a:spLocks noChangeShapeType="1"/>
                </p:cNvSpPr>
                <p:nvPr/>
              </p:nvSpPr>
              <p:spPr bwMode="auto">
                <a:xfrm flipV="1">
                  <a:off x="8297863" y="2470150"/>
                  <a:ext cx="0" cy="873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Line 94">
                  <a:extLst>
                    <a:ext uri="{FF2B5EF4-FFF2-40B4-BE49-F238E27FC236}">
                      <a16:creationId xmlns:a16="http://schemas.microsoft.com/office/drawing/2014/main" id="{4239ED4E-1770-4091-9E89-34C3EA1224AA}"/>
                    </a:ext>
                  </a:extLst>
                </p:cNvPr>
                <p:cNvSpPr>
                  <a:spLocks noChangeShapeType="1"/>
                </p:cNvSpPr>
                <p:nvPr/>
              </p:nvSpPr>
              <p:spPr bwMode="auto">
                <a:xfrm flipV="1">
                  <a:off x="6538913" y="2470150"/>
                  <a:ext cx="0" cy="873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Line 95">
                  <a:extLst>
                    <a:ext uri="{FF2B5EF4-FFF2-40B4-BE49-F238E27FC236}">
                      <a16:creationId xmlns:a16="http://schemas.microsoft.com/office/drawing/2014/main" id="{AA8E28C7-DD1D-4BBC-8ED7-62C5FE876067}"/>
                    </a:ext>
                  </a:extLst>
                </p:cNvPr>
                <p:cNvSpPr>
                  <a:spLocks noChangeShapeType="1"/>
                </p:cNvSpPr>
                <p:nvPr/>
              </p:nvSpPr>
              <p:spPr bwMode="auto">
                <a:xfrm flipV="1">
                  <a:off x="6978650" y="2470150"/>
                  <a:ext cx="0" cy="873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Line 96">
                  <a:extLst>
                    <a:ext uri="{FF2B5EF4-FFF2-40B4-BE49-F238E27FC236}">
                      <a16:creationId xmlns:a16="http://schemas.microsoft.com/office/drawing/2014/main" id="{2C3EBE52-2528-4036-8EE5-63FBA480BC5B}"/>
                    </a:ext>
                  </a:extLst>
                </p:cNvPr>
                <p:cNvSpPr>
                  <a:spLocks noChangeShapeType="1"/>
                </p:cNvSpPr>
                <p:nvPr/>
              </p:nvSpPr>
              <p:spPr bwMode="auto">
                <a:xfrm flipV="1">
                  <a:off x="7418388" y="2470150"/>
                  <a:ext cx="0" cy="87313"/>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Line 97">
                  <a:extLst>
                    <a:ext uri="{FF2B5EF4-FFF2-40B4-BE49-F238E27FC236}">
                      <a16:creationId xmlns:a16="http://schemas.microsoft.com/office/drawing/2014/main" id="{C8B81F77-111C-421E-9E7D-2A8301BBFC0D}"/>
                    </a:ext>
                  </a:extLst>
                </p:cNvPr>
                <p:cNvSpPr>
                  <a:spLocks noChangeShapeType="1"/>
                </p:cNvSpPr>
                <p:nvPr/>
              </p:nvSpPr>
              <p:spPr bwMode="auto">
                <a:xfrm>
                  <a:off x="6180138" y="1236663"/>
                  <a:ext cx="69850"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Line 98">
                  <a:extLst>
                    <a:ext uri="{FF2B5EF4-FFF2-40B4-BE49-F238E27FC236}">
                      <a16:creationId xmlns:a16="http://schemas.microsoft.com/office/drawing/2014/main" id="{1197F254-C804-4D24-B457-3C2AABA6719C}"/>
                    </a:ext>
                  </a:extLst>
                </p:cNvPr>
                <p:cNvSpPr>
                  <a:spLocks noChangeShapeType="1"/>
                </p:cNvSpPr>
                <p:nvPr/>
              </p:nvSpPr>
              <p:spPr bwMode="auto">
                <a:xfrm>
                  <a:off x="6180138" y="1647825"/>
                  <a:ext cx="69850"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Line 99">
                  <a:extLst>
                    <a:ext uri="{FF2B5EF4-FFF2-40B4-BE49-F238E27FC236}">
                      <a16:creationId xmlns:a16="http://schemas.microsoft.com/office/drawing/2014/main" id="{C8031317-F516-483A-9F1D-5941651F7E6A}"/>
                    </a:ext>
                  </a:extLst>
                </p:cNvPr>
                <p:cNvSpPr>
                  <a:spLocks noChangeShapeType="1"/>
                </p:cNvSpPr>
                <p:nvPr/>
              </p:nvSpPr>
              <p:spPr bwMode="auto">
                <a:xfrm>
                  <a:off x="6180138" y="2058988"/>
                  <a:ext cx="69850"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100">
                  <a:extLst>
                    <a:ext uri="{FF2B5EF4-FFF2-40B4-BE49-F238E27FC236}">
                      <a16:creationId xmlns:a16="http://schemas.microsoft.com/office/drawing/2014/main" id="{F671EB97-F1FC-4713-87F1-435FD64E90EC}"/>
                    </a:ext>
                  </a:extLst>
                </p:cNvPr>
                <p:cNvSpPr>
                  <a:spLocks noChangeShapeType="1"/>
                </p:cNvSpPr>
                <p:nvPr/>
              </p:nvSpPr>
              <p:spPr bwMode="auto">
                <a:xfrm>
                  <a:off x="6180138" y="2470150"/>
                  <a:ext cx="69850" cy="0"/>
                </a:xfrm>
                <a:prstGeom prst="line">
                  <a:avLst/>
                </a:prstGeom>
                <a:noFill/>
                <a:ln w="9525"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26" name="ZoneTexte 125">
                <a:extLst>
                  <a:ext uri="{FF2B5EF4-FFF2-40B4-BE49-F238E27FC236}">
                    <a16:creationId xmlns:a16="http://schemas.microsoft.com/office/drawing/2014/main" id="{8BCAAF4F-02CC-477D-A6AB-B1CB65735E6A}"/>
                  </a:ext>
                </a:extLst>
              </p:cNvPr>
              <p:cNvSpPr txBox="1"/>
              <p:nvPr/>
            </p:nvSpPr>
            <p:spPr>
              <a:xfrm>
                <a:off x="926888" y="5719407"/>
                <a:ext cx="130411" cy="208692"/>
              </a:xfrm>
              <a:prstGeom prst="rect">
                <a:avLst/>
              </a:prstGeom>
              <a:noFill/>
            </p:spPr>
            <p:txBody>
              <a:bodyPr wrap="none" rtlCol="0">
                <a:spAutoFit/>
              </a:bodyPr>
              <a:lstStyle/>
              <a:p>
                <a:pPr algn="r"/>
                <a:r>
                  <a:rPr lang="fr-FR" sz="1000" dirty="0"/>
                  <a:t>0</a:t>
                </a:r>
              </a:p>
            </p:txBody>
          </p:sp>
          <p:sp>
            <p:nvSpPr>
              <p:cNvPr id="127" name="ZoneTexte 126">
                <a:extLst>
                  <a:ext uri="{FF2B5EF4-FFF2-40B4-BE49-F238E27FC236}">
                    <a16:creationId xmlns:a16="http://schemas.microsoft.com/office/drawing/2014/main" id="{CCF20C03-7AAF-4EEB-B935-BD69CEDC1ED5}"/>
                  </a:ext>
                </a:extLst>
              </p:cNvPr>
              <p:cNvSpPr txBox="1"/>
              <p:nvPr/>
            </p:nvSpPr>
            <p:spPr>
              <a:xfrm>
                <a:off x="890845" y="5310443"/>
                <a:ext cx="166454" cy="208692"/>
              </a:xfrm>
              <a:prstGeom prst="rect">
                <a:avLst/>
              </a:prstGeom>
              <a:noFill/>
            </p:spPr>
            <p:txBody>
              <a:bodyPr wrap="none" rtlCol="0">
                <a:spAutoFit/>
              </a:bodyPr>
              <a:lstStyle/>
              <a:p>
                <a:pPr algn="r"/>
                <a:r>
                  <a:rPr lang="fr-FR" sz="1000" dirty="0"/>
                  <a:t>10</a:t>
                </a:r>
              </a:p>
            </p:txBody>
          </p:sp>
          <p:sp>
            <p:nvSpPr>
              <p:cNvPr id="128" name="ZoneTexte 127">
                <a:extLst>
                  <a:ext uri="{FF2B5EF4-FFF2-40B4-BE49-F238E27FC236}">
                    <a16:creationId xmlns:a16="http://schemas.microsoft.com/office/drawing/2014/main" id="{840B74A9-E751-40F2-B333-24618D2FE24A}"/>
                  </a:ext>
                </a:extLst>
              </p:cNvPr>
              <p:cNvSpPr txBox="1"/>
              <p:nvPr/>
            </p:nvSpPr>
            <p:spPr>
              <a:xfrm>
                <a:off x="890845" y="4901480"/>
                <a:ext cx="166454" cy="208692"/>
              </a:xfrm>
              <a:prstGeom prst="rect">
                <a:avLst/>
              </a:prstGeom>
              <a:noFill/>
            </p:spPr>
            <p:txBody>
              <a:bodyPr wrap="none" rtlCol="0">
                <a:spAutoFit/>
              </a:bodyPr>
              <a:lstStyle/>
              <a:p>
                <a:pPr algn="r"/>
                <a:r>
                  <a:rPr lang="fr-FR" sz="1000" dirty="0"/>
                  <a:t>20</a:t>
                </a:r>
              </a:p>
            </p:txBody>
          </p:sp>
          <p:sp>
            <p:nvSpPr>
              <p:cNvPr id="129" name="ZoneTexte 128">
                <a:extLst>
                  <a:ext uri="{FF2B5EF4-FFF2-40B4-BE49-F238E27FC236}">
                    <a16:creationId xmlns:a16="http://schemas.microsoft.com/office/drawing/2014/main" id="{7F69A565-2F18-4D03-A056-FCF9C5F3FB75}"/>
                  </a:ext>
                </a:extLst>
              </p:cNvPr>
              <p:cNvSpPr txBox="1"/>
              <p:nvPr/>
            </p:nvSpPr>
            <p:spPr>
              <a:xfrm>
                <a:off x="890840" y="4492517"/>
                <a:ext cx="166454" cy="208692"/>
              </a:xfrm>
              <a:prstGeom prst="rect">
                <a:avLst/>
              </a:prstGeom>
              <a:noFill/>
            </p:spPr>
            <p:txBody>
              <a:bodyPr wrap="none" rtlCol="0">
                <a:spAutoFit/>
              </a:bodyPr>
              <a:lstStyle/>
              <a:p>
                <a:pPr algn="r"/>
                <a:r>
                  <a:rPr lang="fr-FR" sz="1000" dirty="0"/>
                  <a:t>30</a:t>
                </a:r>
              </a:p>
            </p:txBody>
          </p:sp>
        </p:grpSp>
        <p:sp>
          <p:nvSpPr>
            <p:cNvPr id="7" name="ZoneTexte 6"/>
            <p:cNvSpPr txBox="1"/>
            <p:nvPr/>
          </p:nvSpPr>
          <p:spPr>
            <a:xfrm>
              <a:off x="2092210" y="5972627"/>
              <a:ext cx="1149737" cy="461665"/>
            </a:xfrm>
            <a:prstGeom prst="rect">
              <a:avLst/>
            </a:prstGeom>
            <a:noFill/>
          </p:spPr>
          <p:txBody>
            <a:bodyPr wrap="square" rtlCol="0">
              <a:spAutoFit/>
            </a:bodyPr>
            <a:lstStyle/>
            <a:p>
              <a:pPr algn="ctr"/>
              <a:r>
                <a:rPr lang="fr-FR" sz="1200" b="1" dirty="0"/>
                <a:t>Avant</a:t>
              </a:r>
            </a:p>
            <a:p>
              <a:pPr algn="ctr"/>
              <a:r>
                <a:rPr lang="fr-FR" sz="1200" b="1" dirty="0"/>
                <a:t>1</a:t>
              </a:r>
              <a:r>
                <a:rPr lang="fr-FR" sz="1200" b="1" baseline="30000" dirty="0"/>
                <a:t>ère</a:t>
              </a:r>
              <a:r>
                <a:rPr lang="fr-FR" sz="1200" b="1" dirty="0"/>
                <a:t> dose</a:t>
              </a:r>
            </a:p>
          </p:txBody>
        </p:sp>
        <p:sp>
          <p:nvSpPr>
            <p:cNvPr id="279" name="ZoneTexte 278"/>
            <p:cNvSpPr txBox="1"/>
            <p:nvPr/>
          </p:nvSpPr>
          <p:spPr>
            <a:xfrm>
              <a:off x="2962371" y="5972627"/>
              <a:ext cx="1149737" cy="461665"/>
            </a:xfrm>
            <a:prstGeom prst="rect">
              <a:avLst/>
            </a:prstGeom>
            <a:noFill/>
          </p:spPr>
          <p:txBody>
            <a:bodyPr wrap="square" rtlCol="0">
              <a:spAutoFit/>
            </a:bodyPr>
            <a:lstStyle/>
            <a:p>
              <a:pPr algn="ctr"/>
              <a:r>
                <a:rPr lang="fr-FR" sz="1200" b="1" dirty="0"/>
                <a:t>J7 post-</a:t>
              </a:r>
            </a:p>
            <a:p>
              <a:pPr algn="ctr"/>
              <a:r>
                <a:rPr lang="fr-FR" sz="1200" b="1" dirty="0"/>
                <a:t>1</a:t>
              </a:r>
              <a:r>
                <a:rPr lang="fr-FR" sz="1200" b="1" baseline="30000" dirty="0"/>
                <a:t>ère</a:t>
              </a:r>
              <a:r>
                <a:rPr lang="fr-FR" sz="1200" b="1" dirty="0"/>
                <a:t> dose</a:t>
              </a:r>
            </a:p>
          </p:txBody>
        </p:sp>
        <p:sp>
          <p:nvSpPr>
            <p:cNvPr id="280" name="ZoneTexte 279"/>
            <p:cNvSpPr txBox="1"/>
            <p:nvPr/>
          </p:nvSpPr>
          <p:spPr>
            <a:xfrm>
              <a:off x="3780147" y="5971470"/>
              <a:ext cx="1149737" cy="461665"/>
            </a:xfrm>
            <a:prstGeom prst="rect">
              <a:avLst/>
            </a:prstGeom>
            <a:noFill/>
          </p:spPr>
          <p:txBody>
            <a:bodyPr wrap="square" rtlCol="0">
              <a:spAutoFit/>
            </a:bodyPr>
            <a:lstStyle/>
            <a:p>
              <a:pPr algn="ctr"/>
              <a:r>
                <a:rPr lang="fr-FR" sz="1200" b="1" dirty="0"/>
                <a:t>J7 post-</a:t>
              </a:r>
            </a:p>
            <a:p>
              <a:pPr algn="ctr"/>
              <a:r>
                <a:rPr lang="fr-FR" sz="1200" b="1" dirty="0"/>
                <a:t>2</a:t>
              </a:r>
              <a:r>
                <a:rPr lang="fr-FR" sz="1200" b="1" baseline="30000" dirty="0"/>
                <a:t>ème</a:t>
              </a:r>
              <a:r>
                <a:rPr lang="fr-FR" sz="1200" b="1" dirty="0"/>
                <a:t> dose</a:t>
              </a:r>
            </a:p>
          </p:txBody>
        </p:sp>
        <p:sp>
          <p:nvSpPr>
            <p:cNvPr id="281" name="ZoneTexte 280"/>
            <p:cNvSpPr txBox="1"/>
            <p:nvPr/>
          </p:nvSpPr>
          <p:spPr>
            <a:xfrm>
              <a:off x="4694482" y="5970469"/>
              <a:ext cx="1149737" cy="461665"/>
            </a:xfrm>
            <a:prstGeom prst="rect">
              <a:avLst/>
            </a:prstGeom>
            <a:noFill/>
          </p:spPr>
          <p:txBody>
            <a:bodyPr wrap="square" rtlCol="0">
              <a:spAutoFit/>
            </a:bodyPr>
            <a:lstStyle/>
            <a:p>
              <a:pPr algn="ctr"/>
              <a:r>
                <a:rPr lang="fr-FR" sz="1200" b="1" dirty="0"/>
                <a:t>J7 post-</a:t>
              </a:r>
            </a:p>
            <a:p>
              <a:pPr algn="ctr"/>
              <a:r>
                <a:rPr lang="fr-FR" sz="1200" b="1" dirty="0"/>
                <a:t>3</a:t>
              </a:r>
              <a:r>
                <a:rPr lang="fr-FR" sz="1200" b="1" baseline="30000" dirty="0"/>
                <a:t>ème</a:t>
              </a:r>
              <a:r>
                <a:rPr lang="fr-FR" sz="1200" b="1" dirty="0"/>
                <a:t> dose</a:t>
              </a:r>
            </a:p>
          </p:txBody>
        </p:sp>
        <p:sp>
          <p:nvSpPr>
            <p:cNvPr id="282" name="ZoneTexte 281"/>
            <p:cNvSpPr txBox="1"/>
            <p:nvPr/>
          </p:nvSpPr>
          <p:spPr>
            <a:xfrm>
              <a:off x="5548977" y="5968462"/>
              <a:ext cx="1149737" cy="461665"/>
            </a:xfrm>
            <a:prstGeom prst="rect">
              <a:avLst/>
            </a:prstGeom>
            <a:noFill/>
          </p:spPr>
          <p:txBody>
            <a:bodyPr wrap="square" rtlCol="0">
              <a:spAutoFit/>
            </a:bodyPr>
            <a:lstStyle/>
            <a:p>
              <a:pPr algn="ctr"/>
              <a:r>
                <a:rPr lang="fr-FR" sz="1200" b="1" dirty="0"/>
                <a:t>M6 post-</a:t>
              </a:r>
            </a:p>
            <a:p>
              <a:pPr algn="ctr"/>
              <a:r>
                <a:rPr lang="fr-FR" sz="1200" b="1" dirty="0"/>
                <a:t>3</a:t>
              </a:r>
              <a:r>
                <a:rPr lang="fr-FR" sz="1200" b="1" baseline="30000" dirty="0"/>
                <a:t>ème</a:t>
              </a:r>
              <a:r>
                <a:rPr lang="fr-FR" sz="1200" b="1" dirty="0"/>
                <a:t> dose</a:t>
              </a:r>
            </a:p>
          </p:txBody>
        </p:sp>
      </p:grpSp>
      <p:sp>
        <p:nvSpPr>
          <p:cNvPr id="206" name="Titre 11">
            <a:extLst>
              <a:ext uri="{FF2B5EF4-FFF2-40B4-BE49-F238E27FC236}">
                <a16:creationId xmlns:a16="http://schemas.microsoft.com/office/drawing/2014/main" id="{DDB2C479-34A9-4F25-8AB1-9D272ABE8646}"/>
              </a:ext>
            </a:extLst>
          </p:cNvPr>
          <p:cNvSpPr>
            <a:spLocks noGrp="1"/>
          </p:cNvSpPr>
          <p:nvPr>
            <p:ph type="title"/>
          </p:nvPr>
        </p:nvSpPr>
        <p:spPr>
          <a:xfrm>
            <a:off x="1547813" y="115888"/>
            <a:ext cx="7523162" cy="936625"/>
          </a:xfrm>
        </p:spPr>
        <p:txBody>
          <a:bodyPr/>
          <a:lstStyle/>
          <a:p>
            <a:r>
              <a:rPr lang="fr-FR" dirty="0"/>
              <a:t>ALT-803 (</a:t>
            </a:r>
            <a:r>
              <a:rPr lang="fr-FR" dirty="0" err="1"/>
              <a:t>superagoniste</a:t>
            </a:r>
            <a:r>
              <a:rPr lang="fr-FR" dirty="0"/>
              <a:t> de IL-15) : </a:t>
            </a:r>
            <a:br>
              <a:rPr lang="fr-FR" dirty="0"/>
            </a:br>
            <a:r>
              <a:rPr lang="fr-FR" dirty="0"/>
              <a:t>phase 1 (2)</a:t>
            </a:r>
          </a:p>
        </p:txBody>
      </p:sp>
      <p:grpSp>
        <p:nvGrpSpPr>
          <p:cNvPr id="3" name="Groupe 2">
            <a:extLst>
              <a:ext uri="{FF2B5EF4-FFF2-40B4-BE49-F238E27FC236}">
                <a16:creationId xmlns:a16="http://schemas.microsoft.com/office/drawing/2014/main" id="{5A4ADA8E-11A6-4BC1-96C6-1F6D20ABD81F}"/>
              </a:ext>
            </a:extLst>
          </p:cNvPr>
          <p:cNvGrpSpPr/>
          <p:nvPr/>
        </p:nvGrpSpPr>
        <p:grpSpPr>
          <a:xfrm>
            <a:off x="238042" y="2040996"/>
            <a:ext cx="2034054" cy="1283969"/>
            <a:chOff x="238042" y="2040996"/>
            <a:chExt cx="2034054" cy="1283969"/>
          </a:xfrm>
        </p:grpSpPr>
        <p:sp>
          <p:nvSpPr>
            <p:cNvPr id="116" name="ZoneTexte 115">
              <a:extLst>
                <a:ext uri="{FF2B5EF4-FFF2-40B4-BE49-F238E27FC236}">
                  <a16:creationId xmlns:a16="http://schemas.microsoft.com/office/drawing/2014/main" id="{95898D96-EE70-436E-9917-1B3109FC5AA3}"/>
                </a:ext>
              </a:extLst>
            </p:cNvPr>
            <p:cNvSpPr txBox="1"/>
            <p:nvPr/>
          </p:nvSpPr>
          <p:spPr>
            <a:xfrm>
              <a:off x="428322" y="2040996"/>
              <a:ext cx="731290" cy="246221"/>
            </a:xfrm>
            <a:prstGeom prst="rect">
              <a:avLst/>
            </a:prstGeom>
            <a:noFill/>
          </p:spPr>
          <p:txBody>
            <a:bodyPr wrap="none" rtlCol="0">
              <a:spAutoFit/>
            </a:bodyPr>
            <a:lstStyle/>
            <a:p>
              <a:r>
                <a:rPr lang="fr-FR" sz="1000" b="1" dirty="0"/>
                <a:t>Pré-dose</a:t>
              </a:r>
            </a:p>
          </p:txBody>
        </p:sp>
        <p:sp>
          <p:nvSpPr>
            <p:cNvPr id="260" name="ZoneTexte 259">
              <a:extLst>
                <a:ext uri="{FF2B5EF4-FFF2-40B4-BE49-F238E27FC236}">
                  <a16:creationId xmlns:a16="http://schemas.microsoft.com/office/drawing/2014/main" id="{95898D96-EE70-436E-9917-1B3109FC5AA3}"/>
                </a:ext>
              </a:extLst>
            </p:cNvPr>
            <p:cNvSpPr txBox="1"/>
            <p:nvPr/>
          </p:nvSpPr>
          <p:spPr>
            <a:xfrm>
              <a:off x="428322" y="2248546"/>
              <a:ext cx="1218603" cy="246221"/>
            </a:xfrm>
            <a:prstGeom prst="rect">
              <a:avLst/>
            </a:prstGeom>
            <a:noFill/>
          </p:spPr>
          <p:txBody>
            <a:bodyPr wrap="none" rtlCol="0">
              <a:spAutoFit/>
            </a:bodyPr>
            <a:lstStyle/>
            <a:p>
              <a:r>
                <a:rPr lang="fr-FR" sz="1000" b="1" dirty="0"/>
                <a:t>24h après dose 1</a:t>
              </a:r>
            </a:p>
          </p:txBody>
        </p:sp>
        <p:sp>
          <p:nvSpPr>
            <p:cNvPr id="261" name="ZoneTexte 260">
              <a:extLst>
                <a:ext uri="{FF2B5EF4-FFF2-40B4-BE49-F238E27FC236}">
                  <a16:creationId xmlns:a16="http://schemas.microsoft.com/office/drawing/2014/main" id="{95898D96-EE70-436E-9917-1B3109FC5AA3}"/>
                </a:ext>
              </a:extLst>
            </p:cNvPr>
            <p:cNvSpPr txBox="1"/>
            <p:nvPr/>
          </p:nvSpPr>
          <p:spPr>
            <a:xfrm>
              <a:off x="428322" y="2456096"/>
              <a:ext cx="1253869" cy="246221"/>
            </a:xfrm>
            <a:prstGeom prst="rect">
              <a:avLst/>
            </a:prstGeom>
            <a:noFill/>
          </p:spPr>
          <p:txBody>
            <a:bodyPr wrap="none" rtlCol="0">
              <a:spAutoFit/>
            </a:bodyPr>
            <a:lstStyle/>
            <a:p>
              <a:r>
                <a:rPr lang="fr-FR" sz="1000" b="1" dirty="0"/>
                <a:t>24 h après dose 2</a:t>
              </a:r>
            </a:p>
          </p:txBody>
        </p:sp>
        <p:sp>
          <p:nvSpPr>
            <p:cNvPr id="262" name="ZoneTexte 261">
              <a:extLst>
                <a:ext uri="{FF2B5EF4-FFF2-40B4-BE49-F238E27FC236}">
                  <a16:creationId xmlns:a16="http://schemas.microsoft.com/office/drawing/2014/main" id="{95898D96-EE70-436E-9917-1B3109FC5AA3}"/>
                </a:ext>
              </a:extLst>
            </p:cNvPr>
            <p:cNvSpPr txBox="1"/>
            <p:nvPr/>
          </p:nvSpPr>
          <p:spPr>
            <a:xfrm>
              <a:off x="428322" y="2663646"/>
              <a:ext cx="1218603" cy="246221"/>
            </a:xfrm>
            <a:prstGeom prst="rect">
              <a:avLst/>
            </a:prstGeom>
            <a:noFill/>
          </p:spPr>
          <p:txBody>
            <a:bodyPr wrap="none" rtlCol="0">
              <a:spAutoFit/>
            </a:bodyPr>
            <a:lstStyle/>
            <a:p>
              <a:r>
                <a:rPr lang="fr-FR" sz="1000" b="1" dirty="0"/>
                <a:t>24h après dose 3</a:t>
              </a:r>
            </a:p>
          </p:txBody>
        </p:sp>
        <p:sp>
          <p:nvSpPr>
            <p:cNvPr id="263" name="ZoneTexte 262">
              <a:extLst>
                <a:ext uri="{FF2B5EF4-FFF2-40B4-BE49-F238E27FC236}">
                  <a16:creationId xmlns:a16="http://schemas.microsoft.com/office/drawing/2014/main" id="{95898D96-EE70-436E-9917-1B3109FC5AA3}"/>
                </a:ext>
              </a:extLst>
            </p:cNvPr>
            <p:cNvSpPr txBox="1"/>
            <p:nvPr/>
          </p:nvSpPr>
          <p:spPr>
            <a:xfrm>
              <a:off x="428322" y="2871196"/>
              <a:ext cx="1843774" cy="246221"/>
            </a:xfrm>
            <a:prstGeom prst="rect">
              <a:avLst/>
            </a:prstGeom>
            <a:noFill/>
          </p:spPr>
          <p:txBody>
            <a:bodyPr wrap="none" rtlCol="0">
              <a:spAutoFit/>
            </a:bodyPr>
            <a:lstStyle/>
            <a:p>
              <a:r>
                <a:rPr lang="fr-FR" sz="1000" b="1" dirty="0"/>
                <a:t>Ganglion 48 h après dose 3</a:t>
              </a:r>
            </a:p>
          </p:txBody>
        </p:sp>
        <p:sp>
          <p:nvSpPr>
            <p:cNvPr id="264" name="ZoneTexte 263">
              <a:extLst>
                <a:ext uri="{FF2B5EF4-FFF2-40B4-BE49-F238E27FC236}">
                  <a16:creationId xmlns:a16="http://schemas.microsoft.com/office/drawing/2014/main" id="{95898D96-EE70-436E-9917-1B3109FC5AA3}"/>
                </a:ext>
              </a:extLst>
            </p:cNvPr>
            <p:cNvSpPr txBox="1"/>
            <p:nvPr/>
          </p:nvSpPr>
          <p:spPr>
            <a:xfrm>
              <a:off x="428322" y="3078744"/>
              <a:ext cx="1632178" cy="246221"/>
            </a:xfrm>
            <a:prstGeom prst="rect">
              <a:avLst/>
            </a:prstGeom>
            <a:noFill/>
          </p:spPr>
          <p:txBody>
            <a:bodyPr wrap="none" rtlCol="0">
              <a:spAutoFit/>
            </a:bodyPr>
            <a:lstStyle/>
            <a:p>
              <a:r>
                <a:rPr lang="fr-FR" sz="1000" b="1" dirty="0"/>
                <a:t>PBMC 48h après dose 3</a:t>
              </a:r>
            </a:p>
          </p:txBody>
        </p:sp>
        <p:sp>
          <p:nvSpPr>
            <p:cNvPr id="2" name="Rectangle 1"/>
            <p:cNvSpPr/>
            <p:nvPr/>
          </p:nvSpPr>
          <p:spPr bwMode="auto">
            <a:xfrm>
              <a:off x="238042" y="2074789"/>
              <a:ext cx="190280" cy="190280"/>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7" name="Rectangle 206"/>
            <p:cNvSpPr/>
            <p:nvPr/>
          </p:nvSpPr>
          <p:spPr bwMode="auto">
            <a:xfrm>
              <a:off x="238042" y="2279399"/>
              <a:ext cx="190280" cy="190280"/>
            </a:xfrm>
            <a:prstGeom prst="rect">
              <a:avLst/>
            </a:prstGeom>
            <a:solidFill>
              <a:srgbClr val="FF999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8" name="Rectangle 207"/>
            <p:cNvSpPr/>
            <p:nvPr/>
          </p:nvSpPr>
          <p:spPr bwMode="auto">
            <a:xfrm>
              <a:off x="238042" y="2484009"/>
              <a:ext cx="190280" cy="190280"/>
            </a:xfrm>
            <a:prstGeom prst="rect">
              <a:avLst/>
            </a:prstGeom>
            <a:solidFill>
              <a:srgbClr val="0099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9" name="Rectangle 208"/>
            <p:cNvSpPr/>
            <p:nvPr/>
          </p:nvSpPr>
          <p:spPr bwMode="auto">
            <a:xfrm>
              <a:off x="238042" y="2688619"/>
              <a:ext cx="190280" cy="190280"/>
            </a:xfrm>
            <a:prstGeom prst="rect">
              <a:avLst/>
            </a:prstGeom>
            <a:solidFill>
              <a:srgbClr val="00CC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0" name="Rectangle 209"/>
            <p:cNvSpPr/>
            <p:nvPr/>
          </p:nvSpPr>
          <p:spPr bwMode="auto">
            <a:xfrm>
              <a:off x="238042" y="2893229"/>
              <a:ext cx="190280" cy="190280"/>
            </a:xfrm>
            <a:prstGeom prst="rect">
              <a:avLst/>
            </a:prstGeom>
            <a:solidFill>
              <a:srgbClr val="FF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1" name="Rectangle 210"/>
            <p:cNvSpPr/>
            <p:nvPr/>
          </p:nvSpPr>
          <p:spPr bwMode="auto">
            <a:xfrm>
              <a:off x="238042" y="3097839"/>
              <a:ext cx="190280" cy="190280"/>
            </a:xfrm>
            <a:prstGeom prst="rect">
              <a:avLst/>
            </a:prstGeom>
            <a:solidFill>
              <a:srgbClr val="FFCC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212" name="ZoneTexte 211">
            <a:extLst>
              <a:ext uri="{FF2B5EF4-FFF2-40B4-BE49-F238E27FC236}">
                <a16:creationId xmlns:a16="http://schemas.microsoft.com/office/drawing/2014/main" id="{A519128D-C5F1-4B5E-B433-9814B881E55D}"/>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63</a:t>
            </a:r>
          </a:p>
        </p:txBody>
      </p:sp>
    </p:spTree>
    <p:extLst>
      <p:ext uri="{BB962C8B-B14F-4D97-AF65-F5344CB8AC3E}">
        <p14:creationId xmlns:p14="http://schemas.microsoft.com/office/powerpoint/2010/main" val="1464090203"/>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II. Pharmacologie</a:t>
            </a:r>
          </a:p>
        </p:txBody>
      </p:sp>
      <p:sp>
        <p:nvSpPr>
          <p:cNvPr id="6" name="ZoneTexte 5">
            <a:extLst>
              <a:ext uri="{FF2B5EF4-FFF2-40B4-BE49-F238E27FC236}">
                <a16:creationId xmlns:a16="http://schemas.microsoft.com/office/drawing/2014/main" id="{D8BA5695-ABA5-4542-ABA6-A0752BAFC69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64</a:t>
            </a:r>
          </a:p>
        </p:txBody>
      </p:sp>
    </p:spTree>
    <p:custDataLst>
      <p:tags r:id="rId1"/>
    </p:custDataLst>
    <p:extLst>
      <p:ext uri="{BB962C8B-B14F-4D97-AF65-F5344CB8AC3E}">
        <p14:creationId xmlns:p14="http://schemas.microsoft.com/office/powerpoint/2010/main" val="1280053944"/>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TAF vs TDF : pénétration, activité </a:t>
            </a:r>
            <a:r>
              <a:rPr lang="fr-FR" dirty="0" err="1"/>
              <a:t>anti-VIH</a:t>
            </a:r>
            <a:r>
              <a:rPr lang="fr-FR" dirty="0"/>
              <a:t> </a:t>
            </a:r>
            <a:br>
              <a:rPr lang="fr-FR" dirty="0"/>
            </a:br>
            <a:r>
              <a:rPr lang="fr-FR" dirty="0"/>
              <a:t>et qualité du liquide séminal (1)</a:t>
            </a:r>
          </a:p>
        </p:txBody>
      </p:sp>
      <p:sp>
        <p:nvSpPr>
          <p:cNvPr id="5123" name="Rectangle 3"/>
          <p:cNvSpPr>
            <a:spLocks noGrp="1" noChangeArrowheads="1"/>
          </p:cNvSpPr>
          <p:nvPr>
            <p:ph idx="1"/>
          </p:nvPr>
        </p:nvSpPr>
        <p:spPr>
          <a:xfrm>
            <a:off x="457200" y="1341437"/>
            <a:ext cx="8507413" cy="5241925"/>
          </a:xfrm>
        </p:spPr>
        <p:txBody>
          <a:bodyPr/>
          <a:lstStyle/>
          <a:p>
            <a:pPr eaLnBrk="1" hangingPunct="1"/>
            <a:r>
              <a:rPr lang="fr-FR" sz="1600" b="1" dirty="0"/>
              <a:t>Rationnel</a:t>
            </a:r>
          </a:p>
          <a:p>
            <a:pPr lvl="1" eaLnBrk="1" hangingPunct="1"/>
            <a:r>
              <a:rPr lang="fr-FR" sz="1600" dirty="0"/>
              <a:t>Persistance du VIH dans les réservoirs (dont tractus génital mâle) </a:t>
            </a:r>
          </a:p>
          <a:p>
            <a:pPr lvl="1" eaLnBrk="1" hangingPunct="1"/>
            <a:r>
              <a:rPr lang="fr-FR" sz="1600" dirty="0"/>
              <a:t>La capacité des ARV à pénétrer dans le tractus génital mâle est essentielle </a:t>
            </a:r>
            <a:br>
              <a:rPr lang="fr-FR" sz="1600" dirty="0"/>
            </a:br>
            <a:r>
              <a:rPr lang="fr-FR" sz="1600" dirty="0"/>
              <a:t>pour le contrôle du VIH et la prévention de la transmission sexuelle</a:t>
            </a:r>
          </a:p>
          <a:p>
            <a:pPr eaLnBrk="1" hangingPunct="1"/>
            <a:endParaRPr lang="fr-FR" sz="1600" dirty="0"/>
          </a:p>
          <a:p>
            <a:pPr eaLnBrk="1" hangingPunct="1"/>
            <a:r>
              <a:rPr lang="fr-FR" sz="1600" b="1" dirty="0"/>
              <a:t>Objectifs</a:t>
            </a:r>
          </a:p>
          <a:p>
            <a:pPr lvl="1" eaLnBrk="1" hangingPunct="1"/>
            <a:r>
              <a:rPr lang="fr-FR" sz="1600" dirty="0"/>
              <a:t>Mesure des concentrations (C</a:t>
            </a:r>
            <a:r>
              <a:rPr lang="fr-FR" sz="1600" baseline="-25000" dirty="0"/>
              <a:t>24h</a:t>
            </a:r>
            <a:r>
              <a:rPr lang="fr-FR" sz="1600" dirty="0"/>
              <a:t>) de TFV (plasma et liquide séminal) </a:t>
            </a:r>
            <a:br>
              <a:rPr lang="fr-FR" sz="1600" dirty="0"/>
            </a:br>
            <a:r>
              <a:rPr lang="fr-FR" sz="1600" dirty="0"/>
              <a:t>et de TFV-DP intracellulaire (PBMC et cellules mononuclées séminales)</a:t>
            </a:r>
          </a:p>
          <a:p>
            <a:pPr lvl="1" eaLnBrk="1" hangingPunct="1"/>
            <a:r>
              <a:rPr lang="fr-FR" sz="1600" dirty="0"/>
              <a:t>Mesure de CV plasma et séminale </a:t>
            </a:r>
          </a:p>
          <a:p>
            <a:pPr lvl="1" eaLnBrk="1" hangingPunct="1"/>
            <a:r>
              <a:rPr lang="fr-FR" sz="1600" dirty="0"/>
              <a:t>Evaluation de la qualité du liquide séminal</a:t>
            </a:r>
          </a:p>
          <a:p>
            <a:pPr eaLnBrk="1" hangingPunct="1"/>
            <a:endParaRPr lang="fr-FR" sz="1600" dirty="0"/>
          </a:p>
          <a:p>
            <a:pPr eaLnBrk="1" hangingPunct="1"/>
            <a:r>
              <a:rPr lang="fr-FR" sz="1600" b="1" dirty="0"/>
              <a:t>Schéma de l’étude</a:t>
            </a:r>
          </a:p>
          <a:p>
            <a:pPr lvl="1" eaLnBrk="1" hangingPunct="1"/>
            <a:r>
              <a:rPr lang="fr-FR" sz="1600" dirty="0"/>
              <a:t>Hommes adultes VIH+ recevant EVG/c/FTC/TDF stable depuis </a:t>
            </a:r>
            <a:r>
              <a:rPr lang="fr-FR" sz="1600" u="sng" dirty="0"/>
              <a:t>&gt;</a:t>
            </a:r>
            <a:r>
              <a:rPr lang="fr-FR" sz="1600" dirty="0"/>
              <a:t> 6 mois </a:t>
            </a:r>
            <a:br>
              <a:rPr lang="fr-FR" sz="1600" dirty="0"/>
            </a:br>
            <a:r>
              <a:rPr lang="fr-FR" sz="1600" dirty="0"/>
              <a:t>avec CV &lt; 40 c/ml</a:t>
            </a:r>
          </a:p>
          <a:p>
            <a:pPr lvl="1" eaLnBrk="1" hangingPunct="1"/>
            <a:r>
              <a:rPr lang="fr-FR" sz="1600" dirty="0"/>
              <a:t>Switch vers EVG/c/FTC/TAF et analyses à J0 et S12 :</a:t>
            </a:r>
          </a:p>
          <a:p>
            <a:pPr lvl="2" eaLnBrk="1" hangingPunct="1"/>
            <a:r>
              <a:rPr lang="fr-FR" sz="1400" dirty="0"/>
              <a:t>Mesures des concentrations par LC-MS/MS et des CV par RT-PCR </a:t>
            </a:r>
          </a:p>
          <a:p>
            <a:pPr lvl="2" eaLnBrk="1" hangingPunct="1"/>
            <a:r>
              <a:rPr lang="fr-FR" sz="1400" dirty="0"/>
              <a:t>Evaluation de la qualité du liquide séminal selon les recommandations OMS 2010</a:t>
            </a:r>
          </a:p>
          <a:p>
            <a:pPr eaLnBrk="1" hangingPunct="1"/>
            <a:endParaRPr lang="fr-FR" sz="1600" dirty="0"/>
          </a:p>
          <a:p>
            <a:pPr eaLnBrk="1" hangingPunct="1"/>
            <a:r>
              <a:rPr lang="fr-FR" sz="1600" b="1" dirty="0"/>
              <a:t>Résultats (médianes)</a:t>
            </a:r>
          </a:p>
          <a:p>
            <a:pPr lvl="1" eaLnBrk="1" hangingPunct="1"/>
            <a:r>
              <a:rPr lang="fr-FR" sz="1600" dirty="0"/>
              <a:t>14 hommes (42 ans) ; 10,5 ans d’ARV ; 18 mois d’EVG/c/FTC/TDF ; </a:t>
            </a:r>
            <a:br>
              <a:rPr lang="fr-FR" sz="1600" dirty="0"/>
            </a:br>
            <a:r>
              <a:rPr lang="fr-FR" sz="1600" dirty="0"/>
              <a:t>82 mois de CV &lt; 40 c/ml et 632 CD4/mm</a:t>
            </a:r>
            <a:r>
              <a:rPr lang="fr-FR" sz="1600" baseline="30000" dirty="0"/>
              <a:t>3</a:t>
            </a:r>
          </a:p>
          <a:p>
            <a:pPr lvl="1" eaLnBrk="1" hangingPunct="1"/>
            <a:r>
              <a:rPr lang="fr-FR" sz="1600" dirty="0"/>
              <a:t>CV &lt; 40 c/ml à J0 et S12 dans plasma et liquide séminal</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Imaz</a:t>
            </a:r>
            <a:r>
              <a:rPr lang="en-GB" sz="1200" i="1" dirty="0">
                <a:solidFill>
                  <a:srgbClr val="0070C0"/>
                </a:solidFill>
              </a:rPr>
              <a:t> A, CROI 2018, Abs. 478</a:t>
            </a:r>
          </a:p>
        </p:txBody>
      </p:sp>
      <p:sp>
        <p:nvSpPr>
          <p:cNvPr id="6" name="ZoneTexte 5">
            <a:extLst>
              <a:ext uri="{FF2B5EF4-FFF2-40B4-BE49-F238E27FC236}">
                <a16:creationId xmlns:a16="http://schemas.microsoft.com/office/drawing/2014/main" id="{5153AA80-4A0B-4134-8DE5-5292FF807112}"/>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65</a:t>
            </a:r>
          </a:p>
        </p:txBody>
      </p:sp>
    </p:spTree>
    <p:extLst>
      <p:ext uri="{BB962C8B-B14F-4D97-AF65-F5344CB8AC3E}">
        <p14:creationId xmlns:p14="http://schemas.microsoft.com/office/powerpoint/2010/main" val="20710376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contenu 3"/>
          <p:cNvSpPr>
            <a:spLocks noGrp="1"/>
          </p:cNvSpPr>
          <p:nvPr>
            <p:ph idx="1"/>
          </p:nvPr>
        </p:nvSpPr>
        <p:spPr>
          <a:xfrm>
            <a:off x="170213" y="1174397"/>
            <a:ext cx="8781802" cy="5111750"/>
          </a:xfrm>
        </p:spPr>
        <p:txBody>
          <a:bodyPr/>
          <a:lstStyle/>
          <a:p>
            <a:r>
              <a:rPr lang="fr-FR" sz="1600" dirty="0"/>
              <a:t>Prévalence globale de la transmission de résistance (TDR) : </a:t>
            </a:r>
            <a:r>
              <a:rPr lang="fr-FR" sz="1600" b="1" dirty="0"/>
              <a:t>10,8 % </a:t>
            </a:r>
            <a:r>
              <a:rPr lang="fr-FR" sz="1600" dirty="0"/>
              <a:t>(liste OMS) et </a:t>
            </a:r>
            <a:r>
              <a:rPr lang="fr-FR" sz="1600" b="1" dirty="0"/>
              <a:t>18,6 % </a:t>
            </a:r>
            <a:br>
              <a:rPr lang="fr-FR" sz="1600" b="1" dirty="0"/>
            </a:br>
            <a:r>
              <a:rPr lang="fr-FR" sz="1600" dirty="0"/>
              <a:t>(listes OMS + ANRS)</a:t>
            </a:r>
            <a:br>
              <a:rPr lang="fr-FR" sz="1600" dirty="0"/>
            </a:br>
            <a:br>
              <a:rPr lang="fr-FR" sz="1600" dirty="0"/>
            </a:br>
            <a:br>
              <a:rPr lang="fr-FR" sz="1600" dirty="0"/>
            </a:br>
            <a:endParaRPr lang="fr-FR" sz="1600" dirty="0"/>
          </a:p>
          <a:p>
            <a:endParaRPr lang="fr-FR" sz="1600" dirty="0"/>
          </a:p>
          <a:p>
            <a:endParaRPr lang="fr-FR" sz="1600" dirty="0"/>
          </a:p>
          <a:p>
            <a:endParaRPr lang="fr-FR" sz="1600" dirty="0"/>
          </a:p>
          <a:p>
            <a:endParaRPr lang="fr-FR" sz="1600" dirty="0"/>
          </a:p>
          <a:p>
            <a:endParaRPr lang="fr-FR" sz="1600" dirty="0"/>
          </a:p>
          <a:p>
            <a:endParaRPr lang="fr-FR" sz="1600" dirty="0"/>
          </a:p>
          <a:p>
            <a:endParaRPr lang="fr-FR" sz="1600" dirty="0"/>
          </a:p>
          <a:p>
            <a:endParaRPr lang="fr-FR" sz="1600" dirty="0"/>
          </a:p>
          <a:p>
            <a:endParaRPr lang="fr-FR" sz="1600" dirty="0"/>
          </a:p>
          <a:p>
            <a:endParaRPr lang="fr-FR" sz="1600" dirty="0"/>
          </a:p>
          <a:p>
            <a:r>
              <a:rPr lang="fr-FR" sz="1600" dirty="0"/>
              <a:t>Facteurs de risque de transmission d’un virus résistant : &gt; 30 ans et tropisme non-R5 </a:t>
            </a:r>
            <a:br>
              <a:rPr lang="fr-FR" sz="1600" dirty="0"/>
            </a:br>
            <a:r>
              <a:rPr lang="fr-FR" sz="1600" dirty="0"/>
              <a:t>(OR = 1,8)</a:t>
            </a:r>
          </a:p>
          <a:p>
            <a:r>
              <a:rPr lang="fr-FR" sz="1600" dirty="0"/>
              <a:t>Les virus de 40 % des patients en primo-infection sont inclus dans 151 chaînes de transmission</a:t>
            </a:r>
          </a:p>
          <a:p>
            <a:r>
              <a:rPr lang="fr-FR" sz="1800" b="1" dirty="0">
                <a:solidFill>
                  <a:srgbClr val="0070C0"/>
                </a:solidFill>
                <a:latin typeface="Calibri" panose="020F0502020204030204" pitchFamily="34" charset="0"/>
                <a:cs typeface="Calibri" panose="020F0502020204030204" pitchFamily="34" charset="0"/>
              </a:rPr>
              <a:t>Conclusions</a:t>
            </a:r>
            <a:r>
              <a:rPr lang="fr-FR" sz="1600" b="1" dirty="0">
                <a:solidFill>
                  <a:srgbClr val="0070C0"/>
                </a:solidFill>
                <a:latin typeface="Calibri" panose="020F0502020204030204" pitchFamily="34" charset="0"/>
                <a:cs typeface="Calibri" panose="020F0502020204030204" pitchFamily="34" charset="0"/>
              </a:rPr>
              <a:t> </a:t>
            </a:r>
          </a:p>
          <a:p>
            <a:pPr lvl="1"/>
            <a:r>
              <a:rPr lang="fr-FR" sz="1600" dirty="0"/>
              <a:t>Stabilité de la prévalence de la TDR par rapport aux études précédentes </a:t>
            </a:r>
          </a:p>
          <a:p>
            <a:pPr lvl="1"/>
            <a:r>
              <a:rPr lang="fr-FR" sz="1600" dirty="0"/>
              <a:t>TDR élevée pour INNTI et INI (mais pas de mutation majeure pour les INI)</a:t>
            </a:r>
          </a:p>
        </p:txBody>
      </p:sp>
      <p:sp>
        <p:nvSpPr>
          <p:cNvPr id="6" name="Rectangle 5"/>
          <p:cNvSpPr/>
          <p:nvPr/>
        </p:nvSpPr>
        <p:spPr>
          <a:xfrm>
            <a:off x="1993466" y="1805058"/>
            <a:ext cx="5078618" cy="590931"/>
          </a:xfrm>
          <a:prstGeom prst="rect">
            <a:avLst/>
          </a:prstGeom>
        </p:spPr>
        <p:txBody>
          <a:bodyPr wrap="square">
            <a:spAutoFit/>
          </a:bodyPr>
          <a:lstStyle/>
          <a:p>
            <a:pPr algn="ctr">
              <a:lnSpc>
                <a:spcPct val="90000"/>
              </a:lnSpc>
            </a:pPr>
            <a:r>
              <a:rPr lang="fr-FR" b="1" dirty="0">
                <a:solidFill>
                  <a:srgbClr val="0070C0"/>
                </a:solidFill>
                <a:latin typeface="Calibri" pitchFamily="34" charset="0"/>
                <a:ea typeface="ＭＳ Ｐゴシック" pitchFamily="34" charset="-128"/>
              </a:rPr>
              <a:t>Transmission de la résistance aux différentes classes ARV selon l’année d’inclusion</a:t>
            </a:r>
          </a:p>
        </p:txBody>
      </p:sp>
      <p:sp>
        <p:nvSpPr>
          <p:cNvPr id="8" name="Titre 2"/>
          <p:cNvSpPr>
            <a:spLocks noGrp="1"/>
          </p:cNvSpPr>
          <p:nvPr>
            <p:ph type="title"/>
          </p:nvPr>
        </p:nvSpPr>
        <p:spPr/>
        <p:txBody>
          <a:bodyPr/>
          <a:lstStyle/>
          <a:p>
            <a:r>
              <a:rPr lang="fr-FR" sz="2600" dirty="0"/>
              <a:t>Cohorte ANRS PRIMO : prévalence 2014 - 2016 de la transmission de résistance (2)</a:t>
            </a:r>
          </a:p>
        </p:txBody>
      </p:sp>
      <p:sp>
        <p:nvSpPr>
          <p:cNvPr id="9" name="Text Box 3"/>
          <p:cNvSpPr txBox="1">
            <a:spLocks noChangeArrowheads="1"/>
          </p:cNvSpPr>
          <p:nvPr/>
        </p:nvSpPr>
        <p:spPr bwMode="auto">
          <a:xfrm>
            <a:off x="6335713" y="6581198"/>
            <a:ext cx="2808287" cy="276999"/>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Chaix</a:t>
            </a:r>
            <a:r>
              <a:rPr lang="en-GB" sz="1200" i="1" dirty="0">
                <a:solidFill>
                  <a:srgbClr val="0070C0"/>
                </a:solidFill>
              </a:rPr>
              <a:t> ML, CROI 2018, Abs. 529</a:t>
            </a:r>
          </a:p>
        </p:txBody>
      </p:sp>
      <p:grpSp>
        <p:nvGrpSpPr>
          <p:cNvPr id="2" name="Groupe 1">
            <a:extLst>
              <a:ext uri="{FF2B5EF4-FFF2-40B4-BE49-F238E27FC236}">
                <a16:creationId xmlns:a16="http://schemas.microsoft.com/office/drawing/2014/main" id="{14A2849E-C240-42CE-9A17-328F79432D8E}"/>
              </a:ext>
            </a:extLst>
          </p:cNvPr>
          <p:cNvGrpSpPr/>
          <p:nvPr/>
        </p:nvGrpSpPr>
        <p:grpSpPr>
          <a:xfrm>
            <a:off x="1291620" y="2136483"/>
            <a:ext cx="6944953" cy="2662038"/>
            <a:chOff x="1291620" y="2331799"/>
            <a:chExt cx="6944953" cy="2662038"/>
          </a:xfrm>
        </p:grpSpPr>
        <p:sp>
          <p:nvSpPr>
            <p:cNvPr id="11" name="Line 5"/>
            <p:cNvSpPr>
              <a:spLocks noChangeShapeType="1"/>
            </p:cNvSpPr>
            <p:nvPr/>
          </p:nvSpPr>
          <p:spPr bwMode="auto">
            <a:xfrm>
              <a:off x="1681820" y="4490461"/>
              <a:ext cx="549156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6"/>
            <p:cNvSpPr>
              <a:spLocks noChangeShapeType="1"/>
            </p:cNvSpPr>
            <p:nvPr/>
          </p:nvSpPr>
          <p:spPr bwMode="auto">
            <a:xfrm flipV="1">
              <a:off x="1681820" y="2656898"/>
              <a:ext cx="0" cy="183356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7"/>
            <p:cNvSpPr>
              <a:spLocks noChangeShapeType="1"/>
            </p:cNvSpPr>
            <p:nvPr/>
          </p:nvSpPr>
          <p:spPr bwMode="auto">
            <a:xfrm>
              <a:off x="1605620" y="2656898"/>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8"/>
            <p:cNvSpPr>
              <a:spLocks noChangeShapeType="1"/>
            </p:cNvSpPr>
            <p:nvPr/>
          </p:nvSpPr>
          <p:spPr bwMode="auto">
            <a:xfrm>
              <a:off x="1605620" y="2880736"/>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9"/>
            <p:cNvSpPr>
              <a:spLocks noChangeShapeType="1"/>
            </p:cNvSpPr>
            <p:nvPr/>
          </p:nvSpPr>
          <p:spPr bwMode="auto">
            <a:xfrm>
              <a:off x="1605620" y="3126798"/>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0"/>
            <p:cNvSpPr>
              <a:spLocks noChangeShapeType="1"/>
            </p:cNvSpPr>
            <p:nvPr/>
          </p:nvSpPr>
          <p:spPr bwMode="auto">
            <a:xfrm>
              <a:off x="1605620" y="3350636"/>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1"/>
            <p:cNvSpPr>
              <a:spLocks noChangeShapeType="1"/>
            </p:cNvSpPr>
            <p:nvPr/>
          </p:nvSpPr>
          <p:spPr bwMode="auto">
            <a:xfrm>
              <a:off x="1605620" y="3579236"/>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2"/>
            <p:cNvSpPr>
              <a:spLocks noChangeShapeType="1"/>
            </p:cNvSpPr>
            <p:nvPr/>
          </p:nvSpPr>
          <p:spPr bwMode="auto">
            <a:xfrm>
              <a:off x="1605620" y="3803073"/>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3"/>
            <p:cNvSpPr>
              <a:spLocks noChangeShapeType="1"/>
            </p:cNvSpPr>
            <p:nvPr/>
          </p:nvSpPr>
          <p:spPr bwMode="auto">
            <a:xfrm>
              <a:off x="1605620" y="4049136"/>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4"/>
            <p:cNvSpPr>
              <a:spLocks noChangeShapeType="1"/>
            </p:cNvSpPr>
            <p:nvPr/>
          </p:nvSpPr>
          <p:spPr bwMode="auto">
            <a:xfrm>
              <a:off x="1605620" y="4272973"/>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5"/>
            <p:cNvSpPr>
              <a:spLocks noChangeShapeType="1"/>
            </p:cNvSpPr>
            <p:nvPr/>
          </p:nvSpPr>
          <p:spPr bwMode="auto">
            <a:xfrm>
              <a:off x="1605620" y="4490461"/>
              <a:ext cx="7620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16"/>
            <p:cNvSpPr>
              <a:spLocks noChangeShapeType="1"/>
            </p:cNvSpPr>
            <p:nvPr/>
          </p:nvSpPr>
          <p:spPr bwMode="auto">
            <a:xfrm flipV="1">
              <a:off x="1681820" y="4490461"/>
              <a:ext cx="0" cy="762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Rectangle 25"/>
            <p:cNvSpPr>
              <a:spLocks noChangeArrowheads="1"/>
            </p:cNvSpPr>
            <p:nvPr/>
          </p:nvSpPr>
          <p:spPr bwMode="auto">
            <a:xfrm>
              <a:off x="1838982" y="3845936"/>
              <a:ext cx="206375" cy="64452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32" name="Rectangle 26"/>
            <p:cNvSpPr>
              <a:spLocks noChangeArrowheads="1"/>
            </p:cNvSpPr>
            <p:nvPr/>
          </p:nvSpPr>
          <p:spPr bwMode="auto">
            <a:xfrm>
              <a:off x="2045357" y="3868161"/>
              <a:ext cx="206375" cy="622300"/>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33" name="Rectangle 27"/>
            <p:cNvSpPr>
              <a:spLocks noChangeArrowheads="1"/>
            </p:cNvSpPr>
            <p:nvPr/>
          </p:nvSpPr>
          <p:spPr bwMode="auto">
            <a:xfrm>
              <a:off x="2251732" y="4049136"/>
              <a:ext cx="206375" cy="441325"/>
            </a:xfrm>
            <a:prstGeom prst="rect">
              <a:avLst/>
            </a:prstGeom>
            <a:solidFill>
              <a:srgbClr val="773AA4"/>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34" name="Rectangle 28"/>
            <p:cNvSpPr>
              <a:spLocks noChangeArrowheads="1"/>
            </p:cNvSpPr>
            <p:nvPr/>
          </p:nvSpPr>
          <p:spPr bwMode="auto">
            <a:xfrm>
              <a:off x="2783545" y="4049136"/>
              <a:ext cx="206375" cy="44132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35" name="Rectangle 29"/>
            <p:cNvSpPr>
              <a:spLocks noChangeArrowheads="1"/>
            </p:cNvSpPr>
            <p:nvPr/>
          </p:nvSpPr>
          <p:spPr bwMode="auto">
            <a:xfrm>
              <a:off x="2989920" y="3884036"/>
              <a:ext cx="206375" cy="606425"/>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36" name="Rectangle 30"/>
            <p:cNvSpPr>
              <a:spLocks noChangeArrowheads="1"/>
            </p:cNvSpPr>
            <p:nvPr/>
          </p:nvSpPr>
          <p:spPr bwMode="auto">
            <a:xfrm>
              <a:off x="3196295" y="4168198"/>
              <a:ext cx="206375" cy="322262"/>
            </a:xfrm>
            <a:prstGeom prst="rect">
              <a:avLst/>
            </a:prstGeom>
            <a:solidFill>
              <a:srgbClr val="773AA4"/>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37" name="Rectangle 31"/>
            <p:cNvSpPr>
              <a:spLocks noChangeArrowheads="1"/>
            </p:cNvSpPr>
            <p:nvPr/>
          </p:nvSpPr>
          <p:spPr bwMode="auto">
            <a:xfrm>
              <a:off x="4640920" y="4430136"/>
              <a:ext cx="206375" cy="60325"/>
            </a:xfrm>
            <a:prstGeom prst="rect">
              <a:avLst/>
            </a:prstGeom>
            <a:solidFill>
              <a:srgbClr val="00B0F0"/>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38" name="Rectangle 32"/>
            <p:cNvSpPr>
              <a:spLocks noChangeArrowheads="1"/>
            </p:cNvSpPr>
            <p:nvPr/>
          </p:nvSpPr>
          <p:spPr bwMode="auto">
            <a:xfrm>
              <a:off x="4847295" y="4304723"/>
              <a:ext cx="206375" cy="185737"/>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39" name="Rectangle 33"/>
            <p:cNvSpPr>
              <a:spLocks noChangeArrowheads="1"/>
            </p:cNvSpPr>
            <p:nvPr/>
          </p:nvSpPr>
          <p:spPr bwMode="auto">
            <a:xfrm>
              <a:off x="5053670" y="4425373"/>
              <a:ext cx="206375" cy="65087"/>
            </a:xfrm>
            <a:prstGeom prst="rect">
              <a:avLst/>
            </a:prstGeom>
            <a:solidFill>
              <a:srgbClr val="773AA4"/>
            </a:solidFill>
            <a:ln w="9525">
              <a:noFill/>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40" name="Rectangle 34"/>
            <p:cNvSpPr>
              <a:spLocks noChangeArrowheads="1"/>
            </p:cNvSpPr>
            <p:nvPr/>
          </p:nvSpPr>
          <p:spPr bwMode="auto">
            <a:xfrm>
              <a:off x="5574370" y="4107873"/>
              <a:ext cx="206375" cy="382587"/>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1" name="Rectangle 35"/>
            <p:cNvSpPr>
              <a:spLocks noChangeArrowheads="1"/>
            </p:cNvSpPr>
            <p:nvPr/>
          </p:nvSpPr>
          <p:spPr bwMode="auto">
            <a:xfrm>
              <a:off x="5780745" y="4152323"/>
              <a:ext cx="206375" cy="338137"/>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42" name="Rectangle 36"/>
            <p:cNvSpPr>
              <a:spLocks noChangeArrowheads="1"/>
            </p:cNvSpPr>
            <p:nvPr/>
          </p:nvSpPr>
          <p:spPr bwMode="auto">
            <a:xfrm>
              <a:off x="5987120" y="4201536"/>
              <a:ext cx="206375" cy="288925"/>
            </a:xfrm>
            <a:prstGeom prst="rect">
              <a:avLst/>
            </a:prstGeom>
            <a:solidFill>
              <a:srgbClr val="773AA4"/>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43" name="Rectangle 37"/>
            <p:cNvSpPr>
              <a:spLocks noChangeArrowheads="1"/>
            </p:cNvSpPr>
            <p:nvPr/>
          </p:nvSpPr>
          <p:spPr bwMode="auto">
            <a:xfrm>
              <a:off x="6447157" y="3644323"/>
              <a:ext cx="206375" cy="846137"/>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4" name="Rectangle 38"/>
            <p:cNvSpPr>
              <a:spLocks noChangeArrowheads="1"/>
            </p:cNvSpPr>
            <p:nvPr/>
          </p:nvSpPr>
          <p:spPr bwMode="auto">
            <a:xfrm>
              <a:off x="6653532" y="3863398"/>
              <a:ext cx="206375" cy="627062"/>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45" name="Rectangle 39"/>
            <p:cNvSpPr>
              <a:spLocks noChangeArrowheads="1"/>
            </p:cNvSpPr>
            <p:nvPr/>
          </p:nvSpPr>
          <p:spPr bwMode="auto">
            <a:xfrm>
              <a:off x="6859907" y="3895148"/>
              <a:ext cx="206375" cy="595312"/>
            </a:xfrm>
            <a:prstGeom prst="rect">
              <a:avLst/>
            </a:prstGeom>
            <a:solidFill>
              <a:srgbClr val="773AA4"/>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46" name="Rectangle 40"/>
            <p:cNvSpPr>
              <a:spLocks noChangeArrowheads="1"/>
            </p:cNvSpPr>
            <p:nvPr/>
          </p:nvSpPr>
          <p:spPr bwMode="auto">
            <a:xfrm>
              <a:off x="3707470" y="2787073"/>
              <a:ext cx="206375" cy="1703387"/>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47" name="Rectangle 41"/>
            <p:cNvSpPr>
              <a:spLocks noChangeArrowheads="1"/>
            </p:cNvSpPr>
            <p:nvPr/>
          </p:nvSpPr>
          <p:spPr bwMode="auto">
            <a:xfrm>
              <a:off x="3913845" y="3098223"/>
              <a:ext cx="206375" cy="1392237"/>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48" name="Rectangle 42"/>
            <p:cNvSpPr>
              <a:spLocks noChangeArrowheads="1"/>
            </p:cNvSpPr>
            <p:nvPr/>
          </p:nvSpPr>
          <p:spPr bwMode="auto">
            <a:xfrm>
              <a:off x="4120220" y="3207761"/>
              <a:ext cx="206375" cy="1282700"/>
            </a:xfrm>
            <a:prstGeom prst="rect">
              <a:avLst/>
            </a:prstGeom>
            <a:solidFill>
              <a:srgbClr val="773AA4"/>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49" name="ZoneTexte 48"/>
            <p:cNvSpPr txBox="1"/>
            <p:nvPr/>
          </p:nvSpPr>
          <p:spPr>
            <a:xfrm>
              <a:off x="1869743" y="4529672"/>
              <a:ext cx="476412" cy="276999"/>
            </a:xfrm>
            <a:prstGeom prst="rect">
              <a:avLst/>
            </a:prstGeom>
            <a:noFill/>
          </p:spPr>
          <p:txBody>
            <a:bodyPr wrap="none" rtlCol="0">
              <a:spAutoFit/>
            </a:bodyPr>
            <a:lstStyle/>
            <a:p>
              <a:pPr algn="ctr"/>
              <a:r>
                <a:rPr lang="fr-FR" sz="1200" b="1" dirty="0"/>
                <a:t>INTI</a:t>
              </a:r>
            </a:p>
          </p:txBody>
        </p:sp>
        <p:sp>
          <p:nvSpPr>
            <p:cNvPr id="50" name="ZoneTexte 49"/>
            <p:cNvSpPr txBox="1"/>
            <p:nvPr/>
          </p:nvSpPr>
          <p:spPr>
            <a:xfrm>
              <a:off x="2728839" y="4529672"/>
              <a:ext cx="587020" cy="276999"/>
            </a:xfrm>
            <a:prstGeom prst="rect">
              <a:avLst/>
            </a:prstGeom>
            <a:noFill/>
          </p:spPr>
          <p:txBody>
            <a:bodyPr wrap="none" rtlCol="0">
              <a:spAutoFit/>
            </a:bodyPr>
            <a:lstStyle/>
            <a:p>
              <a:pPr algn="ctr"/>
              <a:r>
                <a:rPr lang="fr-FR" sz="1200" b="1"/>
                <a:t>INNTI</a:t>
              </a:r>
            </a:p>
          </p:txBody>
        </p:sp>
        <p:sp>
          <p:nvSpPr>
            <p:cNvPr id="51" name="ZoneTexte 50"/>
            <p:cNvSpPr txBox="1"/>
            <p:nvPr/>
          </p:nvSpPr>
          <p:spPr>
            <a:xfrm>
              <a:off x="4699858" y="4529672"/>
              <a:ext cx="526106" cy="276999"/>
            </a:xfrm>
            <a:prstGeom prst="rect">
              <a:avLst/>
            </a:prstGeom>
            <a:noFill/>
          </p:spPr>
          <p:txBody>
            <a:bodyPr wrap="none" rtlCol="0">
              <a:spAutoFit/>
            </a:bodyPr>
            <a:lstStyle/>
            <a:p>
              <a:pPr algn="ctr"/>
              <a:r>
                <a:rPr lang="fr-FR" sz="1200" b="1"/>
                <a:t>DOR</a:t>
              </a:r>
            </a:p>
          </p:txBody>
        </p:sp>
        <p:sp>
          <p:nvSpPr>
            <p:cNvPr id="52" name="ZoneTexte 51"/>
            <p:cNvSpPr txBox="1"/>
            <p:nvPr/>
          </p:nvSpPr>
          <p:spPr>
            <a:xfrm>
              <a:off x="5712040" y="4529672"/>
              <a:ext cx="330540" cy="276999"/>
            </a:xfrm>
            <a:prstGeom prst="rect">
              <a:avLst/>
            </a:prstGeom>
            <a:noFill/>
          </p:spPr>
          <p:txBody>
            <a:bodyPr wrap="none" rtlCol="0">
              <a:spAutoFit/>
            </a:bodyPr>
            <a:lstStyle/>
            <a:p>
              <a:pPr algn="ctr"/>
              <a:r>
                <a:rPr lang="fr-FR" sz="1200" b="1"/>
                <a:t>IP</a:t>
              </a:r>
            </a:p>
          </p:txBody>
        </p:sp>
        <p:sp>
          <p:nvSpPr>
            <p:cNvPr id="53" name="ZoneTexte 52"/>
            <p:cNvSpPr txBox="1"/>
            <p:nvPr/>
          </p:nvSpPr>
          <p:spPr>
            <a:xfrm>
              <a:off x="6626441" y="4529672"/>
              <a:ext cx="381836" cy="276999"/>
            </a:xfrm>
            <a:prstGeom prst="rect">
              <a:avLst/>
            </a:prstGeom>
            <a:noFill/>
          </p:spPr>
          <p:txBody>
            <a:bodyPr wrap="none" rtlCol="0">
              <a:spAutoFit/>
            </a:bodyPr>
            <a:lstStyle/>
            <a:p>
              <a:pPr algn="ctr"/>
              <a:r>
                <a:rPr lang="fr-FR" sz="1200" b="1" dirty="0"/>
                <a:t>INI</a:t>
              </a:r>
            </a:p>
          </p:txBody>
        </p:sp>
        <p:sp>
          <p:nvSpPr>
            <p:cNvPr id="54" name="ZoneTexte 53"/>
            <p:cNvSpPr txBox="1"/>
            <p:nvPr/>
          </p:nvSpPr>
          <p:spPr>
            <a:xfrm>
              <a:off x="1376578" y="4351779"/>
              <a:ext cx="269626" cy="276999"/>
            </a:xfrm>
            <a:prstGeom prst="rect">
              <a:avLst/>
            </a:prstGeom>
            <a:noFill/>
          </p:spPr>
          <p:txBody>
            <a:bodyPr wrap="none" rtlCol="0">
              <a:spAutoFit/>
            </a:bodyPr>
            <a:lstStyle/>
            <a:p>
              <a:pPr algn="r"/>
              <a:r>
                <a:rPr lang="fr-FR" sz="1200"/>
                <a:t>0</a:t>
              </a:r>
            </a:p>
          </p:txBody>
        </p:sp>
        <p:sp>
          <p:nvSpPr>
            <p:cNvPr id="55" name="ZoneTexte 54"/>
            <p:cNvSpPr txBox="1"/>
            <p:nvPr/>
          </p:nvSpPr>
          <p:spPr>
            <a:xfrm>
              <a:off x="1376578" y="4121963"/>
              <a:ext cx="269626" cy="276999"/>
            </a:xfrm>
            <a:prstGeom prst="rect">
              <a:avLst/>
            </a:prstGeom>
            <a:noFill/>
          </p:spPr>
          <p:txBody>
            <a:bodyPr wrap="none" rtlCol="0">
              <a:spAutoFit/>
            </a:bodyPr>
            <a:lstStyle/>
            <a:p>
              <a:pPr algn="r"/>
              <a:r>
                <a:rPr lang="fr-FR" sz="1200"/>
                <a:t>2</a:t>
              </a:r>
            </a:p>
          </p:txBody>
        </p:sp>
        <p:sp>
          <p:nvSpPr>
            <p:cNvPr id="56" name="ZoneTexte 55"/>
            <p:cNvSpPr txBox="1"/>
            <p:nvPr/>
          </p:nvSpPr>
          <p:spPr>
            <a:xfrm>
              <a:off x="1376578" y="3892147"/>
              <a:ext cx="269626" cy="276999"/>
            </a:xfrm>
            <a:prstGeom prst="rect">
              <a:avLst/>
            </a:prstGeom>
            <a:noFill/>
          </p:spPr>
          <p:txBody>
            <a:bodyPr wrap="none" rtlCol="0">
              <a:spAutoFit/>
            </a:bodyPr>
            <a:lstStyle/>
            <a:p>
              <a:pPr algn="r"/>
              <a:r>
                <a:rPr lang="fr-FR" sz="1200"/>
                <a:t>4</a:t>
              </a:r>
            </a:p>
          </p:txBody>
        </p:sp>
        <p:sp>
          <p:nvSpPr>
            <p:cNvPr id="57" name="ZoneTexte 56"/>
            <p:cNvSpPr txBox="1"/>
            <p:nvPr/>
          </p:nvSpPr>
          <p:spPr>
            <a:xfrm>
              <a:off x="1376578" y="3662331"/>
              <a:ext cx="269626" cy="276999"/>
            </a:xfrm>
            <a:prstGeom prst="rect">
              <a:avLst/>
            </a:prstGeom>
            <a:noFill/>
          </p:spPr>
          <p:txBody>
            <a:bodyPr wrap="none" rtlCol="0">
              <a:spAutoFit/>
            </a:bodyPr>
            <a:lstStyle/>
            <a:p>
              <a:pPr algn="r"/>
              <a:r>
                <a:rPr lang="fr-FR" sz="1200"/>
                <a:t>6</a:t>
              </a:r>
            </a:p>
          </p:txBody>
        </p:sp>
        <p:sp>
          <p:nvSpPr>
            <p:cNvPr id="58" name="ZoneTexte 57"/>
            <p:cNvSpPr txBox="1"/>
            <p:nvPr/>
          </p:nvSpPr>
          <p:spPr>
            <a:xfrm>
              <a:off x="1376578" y="3432515"/>
              <a:ext cx="269626" cy="276999"/>
            </a:xfrm>
            <a:prstGeom prst="rect">
              <a:avLst/>
            </a:prstGeom>
            <a:noFill/>
          </p:spPr>
          <p:txBody>
            <a:bodyPr wrap="none" rtlCol="0">
              <a:spAutoFit/>
            </a:bodyPr>
            <a:lstStyle/>
            <a:p>
              <a:pPr algn="r"/>
              <a:r>
                <a:rPr lang="fr-FR" sz="1200"/>
                <a:t>8</a:t>
              </a:r>
            </a:p>
          </p:txBody>
        </p:sp>
        <p:sp>
          <p:nvSpPr>
            <p:cNvPr id="59" name="ZoneTexte 58"/>
            <p:cNvSpPr txBox="1"/>
            <p:nvPr/>
          </p:nvSpPr>
          <p:spPr>
            <a:xfrm>
              <a:off x="1291620" y="3202699"/>
              <a:ext cx="354584" cy="276999"/>
            </a:xfrm>
            <a:prstGeom prst="rect">
              <a:avLst/>
            </a:prstGeom>
            <a:noFill/>
          </p:spPr>
          <p:txBody>
            <a:bodyPr wrap="none" rtlCol="0">
              <a:spAutoFit/>
            </a:bodyPr>
            <a:lstStyle/>
            <a:p>
              <a:pPr algn="r"/>
              <a:r>
                <a:rPr lang="fr-FR" sz="1200"/>
                <a:t>10</a:t>
              </a:r>
            </a:p>
          </p:txBody>
        </p:sp>
        <p:sp>
          <p:nvSpPr>
            <p:cNvPr id="60" name="ZoneTexte 59"/>
            <p:cNvSpPr txBox="1"/>
            <p:nvPr/>
          </p:nvSpPr>
          <p:spPr>
            <a:xfrm>
              <a:off x="1291620" y="2972883"/>
              <a:ext cx="354584" cy="276999"/>
            </a:xfrm>
            <a:prstGeom prst="rect">
              <a:avLst/>
            </a:prstGeom>
            <a:noFill/>
          </p:spPr>
          <p:txBody>
            <a:bodyPr wrap="none" rtlCol="0">
              <a:spAutoFit/>
            </a:bodyPr>
            <a:lstStyle/>
            <a:p>
              <a:pPr algn="r"/>
              <a:r>
                <a:rPr lang="fr-FR" sz="1200"/>
                <a:t>12</a:t>
              </a:r>
            </a:p>
          </p:txBody>
        </p:sp>
        <p:sp>
          <p:nvSpPr>
            <p:cNvPr id="61" name="ZoneTexte 60"/>
            <p:cNvSpPr txBox="1"/>
            <p:nvPr/>
          </p:nvSpPr>
          <p:spPr>
            <a:xfrm>
              <a:off x="1291620" y="2743067"/>
              <a:ext cx="354584" cy="276999"/>
            </a:xfrm>
            <a:prstGeom prst="rect">
              <a:avLst/>
            </a:prstGeom>
            <a:noFill/>
          </p:spPr>
          <p:txBody>
            <a:bodyPr wrap="none" rtlCol="0">
              <a:spAutoFit/>
            </a:bodyPr>
            <a:lstStyle/>
            <a:p>
              <a:pPr algn="r"/>
              <a:r>
                <a:rPr lang="fr-FR" sz="1200"/>
                <a:t>14</a:t>
              </a:r>
            </a:p>
          </p:txBody>
        </p:sp>
        <p:sp>
          <p:nvSpPr>
            <p:cNvPr id="62" name="ZoneTexte 61"/>
            <p:cNvSpPr txBox="1"/>
            <p:nvPr/>
          </p:nvSpPr>
          <p:spPr>
            <a:xfrm>
              <a:off x="1291620" y="2513251"/>
              <a:ext cx="354584" cy="276999"/>
            </a:xfrm>
            <a:prstGeom prst="rect">
              <a:avLst/>
            </a:prstGeom>
            <a:noFill/>
          </p:spPr>
          <p:txBody>
            <a:bodyPr wrap="none" rtlCol="0">
              <a:spAutoFit/>
            </a:bodyPr>
            <a:lstStyle/>
            <a:p>
              <a:pPr algn="r"/>
              <a:r>
                <a:rPr lang="fr-FR" sz="1200" dirty="0"/>
                <a:t>16</a:t>
              </a:r>
            </a:p>
          </p:txBody>
        </p:sp>
        <p:sp>
          <p:nvSpPr>
            <p:cNvPr id="63" name="ZoneTexte 62"/>
            <p:cNvSpPr txBox="1"/>
            <p:nvPr/>
          </p:nvSpPr>
          <p:spPr>
            <a:xfrm>
              <a:off x="1322378" y="2331799"/>
              <a:ext cx="320922" cy="276999"/>
            </a:xfrm>
            <a:prstGeom prst="rect">
              <a:avLst/>
            </a:prstGeom>
            <a:noFill/>
          </p:spPr>
          <p:txBody>
            <a:bodyPr wrap="none" rtlCol="0">
              <a:spAutoFit/>
            </a:bodyPr>
            <a:lstStyle/>
            <a:p>
              <a:pPr algn="r"/>
              <a:r>
                <a:rPr lang="fr-FR" sz="1200"/>
                <a:t>%</a:t>
              </a:r>
            </a:p>
          </p:txBody>
        </p:sp>
        <p:sp>
          <p:nvSpPr>
            <p:cNvPr id="64" name="ZoneTexte 63"/>
            <p:cNvSpPr txBox="1"/>
            <p:nvPr/>
          </p:nvSpPr>
          <p:spPr>
            <a:xfrm>
              <a:off x="1752994" y="3642298"/>
              <a:ext cx="360996" cy="246221"/>
            </a:xfrm>
            <a:prstGeom prst="rect">
              <a:avLst/>
            </a:prstGeom>
            <a:noFill/>
          </p:spPr>
          <p:txBody>
            <a:bodyPr wrap="none" rtlCol="0">
              <a:spAutoFit/>
            </a:bodyPr>
            <a:lstStyle/>
            <a:p>
              <a:pPr algn="r"/>
              <a:r>
                <a:rPr lang="fr-FR" sz="1000" b="1" dirty="0"/>
                <a:t>5,6</a:t>
              </a:r>
            </a:p>
          </p:txBody>
        </p:sp>
        <p:sp>
          <p:nvSpPr>
            <p:cNvPr id="65" name="ZoneTexte 64"/>
            <p:cNvSpPr txBox="1"/>
            <p:nvPr/>
          </p:nvSpPr>
          <p:spPr>
            <a:xfrm>
              <a:off x="1959048" y="3658642"/>
              <a:ext cx="360996" cy="246221"/>
            </a:xfrm>
            <a:prstGeom prst="rect">
              <a:avLst/>
            </a:prstGeom>
            <a:noFill/>
          </p:spPr>
          <p:txBody>
            <a:bodyPr wrap="none" rtlCol="0">
              <a:spAutoFit/>
            </a:bodyPr>
            <a:lstStyle/>
            <a:p>
              <a:pPr algn="ctr"/>
              <a:r>
                <a:rPr lang="fr-FR" sz="1000" b="1"/>
                <a:t>5,5</a:t>
              </a:r>
            </a:p>
          </p:txBody>
        </p:sp>
        <p:sp>
          <p:nvSpPr>
            <p:cNvPr id="66" name="ZoneTexte 65"/>
            <p:cNvSpPr txBox="1"/>
            <p:nvPr/>
          </p:nvSpPr>
          <p:spPr>
            <a:xfrm>
              <a:off x="2189079" y="3843720"/>
              <a:ext cx="360996" cy="246221"/>
            </a:xfrm>
            <a:prstGeom prst="rect">
              <a:avLst/>
            </a:prstGeom>
            <a:noFill/>
          </p:spPr>
          <p:txBody>
            <a:bodyPr wrap="none" rtlCol="0">
              <a:spAutoFit/>
            </a:bodyPr>
            <a:lstStyle/>
            <a:p>
              <a:pPr algn="ctr"/>
              <a:r>
                <a:rPr lang="fr-FR" sz="1000" b="1"/>
                <a:t>3,9</a:t>
              </a:r>
            </a:p>
          </p:txBody>
        </p:sp>
        <p:sp>
          <p:nvSpPr>
            <p:cNvPr id="67" name="ZoneTexte 66"/>
            <p:cNvSpPr txBox="1"/>
            <p:nvPr/>
          </p:nvSpPr>
          <p:spPr>
            <a:xfrm>
              <a:off x="2688578" y="3843720"/>
              <a:ext cx="360996" cy="246221"/>
            </a:xfrm>
            <a:prstGeom prst="rect">
              <a:avLst/>
            </a:prstGeom>
            <a:noFill/>
          </p:spPr>
          <p:txBody>
            <a:bodyPr wrap="none" rtlCol="0">
              <a:spAutoFit/>
            </a:bodyPr>
            <a:lstStyle/>
            <a:p>
              <a:pPr algn="ctr"/>
              <a:r>
                <a:rPr lang="fr-FR" sz="1000" b="1"/>
                <a:t>3,9</a:t>
              </a:r>
            </a:p>
          </p:txBody>
        </p:sp>
        <p:sp>
          <p:nvSpPr>
            <p:cNvPr id="68" name="ZoneTexte 67"/>
            <p:cNvSpPr txBox="1"/>
            <p:nvPr/>
          </p:nvSpPr>
          <p:spPr>
            <a:xfrm>
              <a:off x="2923160" y="3679328"/>
              <a:ext cx="360996" cy="246221"/>
            </a:xfrm>
            <a:prstGeom prst="rect">
              <a:avLst/>
            </a:prstGeom>
            <a:noFill/>
          </p:spPr>
          <p:txBody>
            <a:bodyPr wrap="none" rtlCol="0">
              <a:spAutoFit/>
            </a:bodyPr>
            <a:lstStyle/>
            <a:p>
              <a:pPr algn="ctr"/>
              <a:r>
                <a:rPr lang="fr-FR" sz="1000" b="1"/>
                <a:t>5,3</a:t>
              </a:r>
            </a:p>
          </p:txBody>
        </p:sp>
        <p:sp>
          <p:nvSpPr>
            <p:cNvPr id="69" name="ZoneTexte 68"/>
            <p:cNvSpPr txBox="1"/>
            <p:nvPr/>
          </p:nvSpPr>
          <p:spPr>
            <a:xfrm>
              <a:off x="3132519" y="3967905"/>
              <a:ext cx="360996" cy="246221"/>
            </a:xfrm>
            <a:prstGeom prst="rect">
              <a:avLst/>
            </a:prstGeom>
            <a:noFill/>
          </p:spPr>
          <p:txBody>
            <a:bodyPr wrap="none" rtlCol="0">
              <a:spAutoFit/>
            </a:bodyPr>
            <a:lstStyle/>
            <a:p>
              <a:pPr algn="ctr"/>
              <a:r>
                <a:rPr lang="fr-FR" sz="1000" b="1"/>
                <a:t>2,9</a:t>
              </a:r>
            </a:p>
          </p:txBody>
        </p:sp>
        <p:sp>
          <p:nvSpPr>
            <p:cNvPr id="70" name="ZoneTexte 69"/>
            <p:cNvSpPr txBox="1"/>
            <p:nvPr/>
          </p:nvSpPr>
          <p:spPr>
            <a:xfrm>
              <a:off x="3579084" y="2572448"/>
              <a:ext cx="431528" cy="246221"/>
            </a:xfrm>
            <a:prstGeom prst="rect">
              <a:avLst/>
            </a:prstGeom>
            <a:noFill/>
          </p:spPr>
          <p:txBody>
            <a:bodyPr wrap="none" rtlCol="0">
              <a:spAutoFit/>
            </a:bodyPr>
            <a:lstStyle/>
            <a:p>
              <a:pPr algn="ctr"/>
              <a:r>
                <a:rPr lang="fr-FR" sz="1000" b="1"/>
                <a:t>14,9</a:t>
              </a:r>
            </a:p>
          </p:txBody>
        </p:sp>
        <p:sp>
          <p:nvSpPr>
            <p:cNvPr id="71" name="ZoneTexte 70"/>
            <p:cNvSpPr txBox="1"/>
            <p:nvPr/>
          </p:nvSpPr>
          <p:spPr>
            <a:xfrm>
              <a:off x="3826467" y="2904397"/>
              <a:ext cx="431528" cy="246221"/>
            </a:xfrm>
            <a:prstGeom prst="rect">
              <a:avLst/>
            </a:prstGeom>
            <a:noFill/>
          </p:spPr>
          <p:txBody>
            <a:bodyPr wrap="none" rtlCol="0">
              <a:spAutoFit/>
            </a:bodyPr>
            <a:lstStyle/>
            <a:p>
              <a:pPr algn="ctr"/>
              <a:r>
                <a:rPr lang="fr-FR" sz="1000" b="1"/>
                <a:t>12,1</a:t>
              </a:r>
            </a:p>
          </p:txBody>
        </p:sp>
        <p:sp>
          <p:nvSpPr>
            <p:cNvPr id="72" name="ZoneTexte 71"/>
            <p:cNvSpPr txBox="1"/>
            <p:nvPr/>
          </p:nvSpPr>
          <p:spPr>
            <a:xfrm>
              <a:off x="4063073" y="3017550"/>
              <a:ext cx="431528" cy="246221"/>
            </a:xfrm>
            <a:prstGeom prst="rect">
              <a:avLst/>
            </a:prstGeom>
            <a:noFill/>
          </p:spPr>
          <p:txBody>
            <a:bodyPr wrap="none" rtlCol="0">
              <a:spAutoFit/>
            </a:bodyPr>
            <a:lstStyle/>
            <a:p>
              <a:pPr algn="ctr"/>
              <a:r>
                <a:rPr lang="fr-FR" sz="1000" b="1"/>
                <a:t>11,2</a:t>
              </a:r>
            </a:p>
          </p:txBody>
        </p:sp>
        <p:sp>
          <p:nvSpPr>
            <p:cNvPr id="73" name="ZoneTexte 72"/>
            <p:cNvSpPr txBox="1"/>
            <p:nvPr/>
          </p:nvSpPr>
          <p:spPr>
            <a:xfrm>
              <a:off x="4540618" y="4210533"/>
              <a:ext cx="396262" cy="246221"/>
            </a:xfrm>
            <a:prstGeom prst="rect">
              <a:avLst/>
            </a:prstGeom>
            <a:noFill/>
          </p:spPr>
          <p:txBody>
            <a:bodyPr wrap="none" rtlCol="0">
              <a:spAutoFit/>
            </a:bodyPr>
            <a:lstStyle/>
            <a:p>
              <a:pPr algn="ctr"/>
              <a:r>
                <a:rPr lang="fr-FR" sz="1000" b="1"/>
                <a:t>0,6 </a:t>
              </a:r>
            </a:p>
          </p:txBody>
        </p:sp>
        <p:sp>
          <p:nvSpPr>
            <p:cNvPr id="74" name="ZoneTexte 73"/>
            <p:cNvSpPr txBox="1"/>
            <p:nvPr/>
          </p:nvSpPr>
          <p:spPr>
            <a:xfrm>
              <a:off x="4775167" y="4085085"/>
              <a:ext cx="360996" cy="246221"/>
            </a:xfrm>
            <a:prstGeom prst="rect">
              <a:avLst/>
            </a:prstGeom>
            <a:noFill/>
          </p:spPr>
          <p:txBody>
            <a:bodyPr wrap="none" rtlCol="0">
              <a:spAutoFit/>
            </a:bodyPr>
            <a:lstStyle/>
            <a:p>
              <a:pPr algn="ctr"/>
              <a:r>
                <a:rPr lang="fr-FR" sz="1000" b="1"/>
                <a:t>1,7</a:t>
              </a:r>
            </a:p>
          </p:txBody>
        </p:sp>
        <p:sp>
          <p:nvSpPr>
            <p:cNvPr id="75" name="ZoneTexte 74"/>
            <p:cNvSpPr txBox="1"/>
            <p:nvPr/>
          </p:nvSpPr>
          <p:spPr>
            <a:xfrm>
              <a:off x="4981373" y="4222901"/>
              <a:ext cx="360996" cy="246221"/>
            </a:xfrm>
            <a:prstGeom prst="rect">
              <a:avLst/>
            </a:prstGeom>
            <a:noFill/>
          </p:spPr>
          <p:txBody>
            <a:bodyPr wrap="none" rtlCol="0">
              <a:spAutoFit/>
            </a:bodyPr>
            <a:lstStyle/>
            <a:p>
              <a:pPr algn="ctr"/>
              <a:r>
                <a:rPr lang="fr-FR" sz="1000" b="1"/>
                <a:t>0,6</a:t>
              </a:r>
            </a:p>
          </p:txBody>
        </p:sp>
        <p:sp>
          <p:nvSpPr>
            <p:cNvPr id="76" name="ZoneTexte 75"/>
            <p:cNvSpPr txBox="1"/>
            <p:nvPr/>
          </p:nvSpPr>
          <p:spPr>
            <a:xfrm>
              <a:off x="5493073" y="3914847"/>
              <a:ext cx="360996" cy="246221"/>
            </a:xfrm>
            <a:prstGeom prst="rect">
              <a:avLst/>
            </a:prstGeom>
            <a:noFill/>
          </p:spPr>
          <p:txBody>
            <a:bodyPr wrap="none" rtlCol="0">
              <a:spAutoFit/>
            </a:bodyPr>
            <a:lstStyle/>
            <a:p>
              <a:pPr algn="ctr"/>
              <a:r>
                <a:rPr lang="fr-FR" sz="1000" b="1"/>
                <a:t>3,4</a:t>
              </a:r>
            </a:p>
          </p:txBody>
        </p:sp>
        <p:sp>
          <p:nvSpPr>
            <p:cNvPr id="77" name="ZoneTexte 76"/>
            <p:cNvSpPr txBox="1"/>
            <p:nvPr/>
          </p:nvSpPr>
          <p:spPr>
            <a:xfrm>
              <a:off x="5726516" y="3962405"/>
              <a:ext cx="360996" cy="246221"/>
            </a:xfrm>
            <a:prstGeom prst="rect">
              <a:avLst/>
            </a:prstGeom>
            <a:noFill/>
          </p:spPr>
          <p:txBody>
            <a:bodyPr wrap="none" rtlCol="0">
              <a:spAutoFit/>
            </a:bodyPr>
            <a:lstStyle/>
            <a:p>
              <a:pPr algn="ctr"/>
              <a:r>
                <a:rPr lang="fr-FR" sz="1000" b="1"/>
                <a:t>2,9</a:t>
              </a:r>
            </a:p>
          </p:txBody>
        </p:sp>
        <p:sp>
          <p:nvSpPr>
            <p:cNvPr id="78" name="ZoneTexte 77"/>
            <p:cNvSpPr txBox="1"/>
            <p:nvPr/>
          </p:nvSpPr>
          <p:spPr>
            <a:xfrm>
              <a:off x="5932891" y="4013684"/>
              <a:ext cx="360996" cy="246221"/>
            </a:xfrm>
            <a:prstGeom prst="rect">
              <a:avLst/>
            </a:prstGeom>
            <a:noFill/>
          </p:spPr>
          <p:txBody>
            <a:bodyPr wrap="none" rtlCol="0">
              <a:spAutoFit/>
            </a:bodyPr>
            <a:lstStyle/>
            <a:p>
              <a:pPr algn="ctr"/>
              <a:r>
                <a:rPr lang="fr-FR" sz="1000" b="1"/>
                <a:t>2,6</a:t>
              </a:r>
            </a:p>
          </p:txBody>
        </p:sp>
        <p:sp>
          <p:nvSpPr>
            <p:cNvPr id="79" name="ZoneTexte 78"/>
            <p:cNvSpPr txBox="1"/>
            <p:nvPr/>
          </p:nvSpPr>
          <p:spPr>
            <a:xfrm>
              <a:off x="6365881" y="3434348"/>
              <a:ext cx="360996" cy="246221"/>
            </a:xfrm>
            <a:prstGeom prst="rect">
              <a:avLst/>
            </a:prstGeom>
            <a:noFill/>
          </p:spPr>
          <p:txBody>
            <a:bodyPr wrap="none" rtlCol="0">
              <a:spAutoFit/>
            </a:bodyPr>
            <a:lstStyle/>
            <a:p>
              <a:pPr algn="ctr"/>
              <a:r>
                <a:rPr lang="fr-FR" sz="1000" b="1"/>
                <a:t>7,4</a:t>
              </a:r>
            </a:p>
          </p:txBody>
        </p:sp>
        <p:sp>
          <p:nvSpPr>
            <p:cNvPr id="80" name="ZoneTexte 79"/>
            <p:cNvSpPr txBox="1"/>
            <p:nvPr/>
          </p:nvSpPr>
          <p:spPr>
            <a:xfrm>
              <a:off x="6578725" y="3639560"/>
              <a:ext cx="360996" cy="246221"/>
            </a:xfrm>
            <a:prstGeom prst="rect">
              <a:avLst/>
            </a:prstGeom>
            <a:noFill/>
          </p:spPr>
          <p:txBody>
            <a:bodyPr wrap="none" rtlCol="0">
              <a:spAutoFit/>
            </a:bodyPr>
            <a:lstStyle/>
            <a:p>
              <a:pPr algn="ctr"/>
              <a:r>
                <a:rPr lang="fr-FR" sz="1000" b="1"/>
                <a:t>5,6</a:t>
              </a:r>
            </a:p>
          </p:txBody>
        </p:sp>
        <p:sp>
          <p:nvSpPr>
            <p:cNvPr id="81" name="ZoneTexte 80"/>
            <p:cNvSpPr txBox="1"/>
            <p:nvPr/>
          </p:nvSpPr>
          <p:spPr>
            <a:xfrm>
              <a:off x="6812389" y="3669784"/>
              <a:ext cx="360996" cy="246221"/>
            </a:xfrm>
            <a:prstGeom prst="rect">
              <a:avLst/>
            </a:prstGeom>
            <a:noFill/>
          </p:spPr>
          <p:txBody>
            <a:bodyPr wrap="none" rtlCol="0">
              <a:spAutoFit/>
            </a:bodyPr>
            <a:lstStyle/>
            <a:p>
              <a:pPr algn="ctr"/>
              <a:r>
                <a:rPr lang="fr-FR" sz="1000" b="1"/>
                <a:t>5,3</a:t>
              </a:r>
            </a:p>
          </p:txBody>
        </p:sp>
        <p:sp>
          <p:nvSpPr>
            <p:cNvPr id="82" name="Rectangle 81"/>
            <p:cNvSpPr/>
            <p:nvPr/>
          </p:nvSpPr>
          <p:spPr bwMode="auto">
            <a:xfrm>
              <a:off x="7509249" y="2507324"/>
              <a:ext cx="173038" cy="173038"/>
            </a:xfrm>
            <a:prstGeom prst="rect">
              <a:avLst/>
            </a:prstGeom>
            <a:solidFill>
              <a:srgbClr val="00B0F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83" name="Rectangle 82"/>
            <p:cNvSpPr/>
            <p:nvPr/>
          </p:nvSpPr>
          <p:spPr bwMode="auto">
            <a:xfrm>
              <a:off x="7509249" y="2781644"/>
              <a:ext cx="173038" cy="173038"/>
            </a:xfrm>
            <a:prstGeom prst="rect">
              <a:avLst/>
            </a:prstGeom>
            <a:solidFill>
              <a:srgbClr val="FF0000"/>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84" name="Rectangle 83"/>
            <p:cNvSpPr/>
            <p:nvPr/>
          </p:nvSpPr>
          <p:spPr bwMode="auto">
            <a:xfrm>
              <a:off x="7509249" y="3045804"/>
              <a:ext cx="173038" cy="173038"/>
            </a:xfrm>
            <a:prstGeom prst="rect">
              <a:avLst/>
            </a:prstGeom>
            <a:solidFill>
              <a:srgbClr val="773AA4"/>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85" name="ZoneTexte 84"/>
            <p:cNvSpPr txBox="1"/>
            <p:nvPr/>
          </p:nvSpPr>
          <p:spPr>
            <a:xfrm>
              <a:off x="7654362" y="2440610"/>
              <a:ext cx="582211" cy="307777"/>
            </a:xfrm>
            <a:prstGeom prst="rect">
              <a:avLst/>
            </a:prstGeom>
            <a:noFill/>
          </p:spPr>
          <p:txBody>
            <a:bodyPr wrap="none" rtlCol="0">
              <a:spAutoFit/>
            </a:bodyPr>
            <a:lstStyle/>
            <a:p>
              <a:r>
                <a:rPr lang="fr-FR" sz="1400" b="1" dirty="0"/>
                <a:t>2014</a:t>
              </a:r>
            </a:p>
          </p:txBody>
        </p:sp>
        <p:sp>
          <p:nvSpPr>
            <p:cNvPr id="86" name="ZoneTexte 85"/>
            <p:cNvSpPr txBox="1"/>
            <p:nvPr/>
          </p:nvSpPr>
          <p:spPr>
            <a:xfrm>
              <a:off x="7654362" y="2714930"/>
              <a:ext cx="582211" cy="307777"/>
            </a:xfrm>
            <a:prstGeom prst="rect">
              <a:avLst/>
            </a:prstGeom>
            <a:noFill/>
          </p:spPr>
          <p:txBody>
            <a:bodyPr wrap="none" rtlCol="0">
              <a:spAutoFit/>
            </a:bodyPr>
            <a:lstStyle/>
            <a:p>
              <a:r>
                <a:rPr lang="fr-FR" sz="1400" b="1"/>
                <a:t>2015</a:t>
              </a:r>
            </a:p>
          </p:txBody>
        </p:sp>
        <p:sp>
          <p:nvSpPr>
            <p:cNvPr id="87" name="ZoneTexte 86"/>
            <p:cNvSpPr txBox="1"/>
            <p:nvPr/>
          </p:nvSpPr>
          <p:spPr>
            <a:xfrm>
              <a:off x="7654362" y="2989250"/>
              <a:ext cx="582211" cy="307777"/>
            </a:xfrm>
            <a:prstGeom prst="rect">
              <a:avLst/>
            </a:prstGeom>
            <a:noFill/>
          </p:spPr>
          <p:txBody>
            <a:bodyPr wrap="none" rtlCol="0">
              <a:spAutoFit/>
            </a:bodyPr>
            <a:lstStyle/>
            <a:p>
              <a:r>
                <a:rPr lang="fr-FR" sz="1400" b="1"/>
                <a:t>2016</a:t>
              </a:r>
            </a:p>
          </p:txBody>
        </p:sp>
        <p:sp>
          <p:nvSpPr>
            <p:cNvPr id="88" name="ZoneTexte 87"/>
            <p:cNvSpPr txBox="1"/>
            <p:nvPr/>
          </p:nvSpPr>
          <p:spPr>
            <a:xfrm>
              <a:off x="3521918" y="4532172"/>
              <a:ext cx="984565" cy="461665"/>
            </a:xfrm>
            <a:prstGeom prst="rect">
              <a:avLst/>
            </a:prstGeom>
            <a:noFill/>
          </p:spPr>
          <p:txBody>
            <a:bodyPr wrap="none" rtlCol="0">
              <a:spAutoFit/>
            </a:bodyPr>
            <a:lstStyle/>
            <a:p>
              <a:pPr algn="ctr"/>
              <a:r>
                <a:rPr lang="fr-FR" sz="1200" b="1"/>
                <a:t>INNTI</a:t>
              </a:r>
            </a:p>
            <a:p>
              <a:pPr algn="ctr"/>
              <a:r>
                <a:rPr lang="fr-FR" sz="1200" b="1"/>
                <a:t>+ RPV/ETR</a:t>
              </a:r>
            </a:p>
          </p:txBody>
        </p:sp>
      </p:grpSp>
      <p:sp>
        <p:nvSpPr>
          <p:cNvPr id="89" name="ZoneTexte 88">
            <a:extLst>
              <a:ext uri="{FF2B5EF4-FFF2-40B4-BE49-F238E27FC236}">
                <a16:creationId xmlns:a16="http://schemas.microsoft.com/office/drawing/2014/main" id="{6AA8AE87-AE4C-495D-B929-F798F4721890}"/>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3</a:t>
            </a:r>
          </a:p>
        </p:txBody>
      </p:sp>
    </p:spTree>
    <p:extLst>
      <p:ext uri="{BB962C8B-B14F-4D97-AF65-F5344CB8AC3E}">
        <p14:creationId xmlns:p14="http://schemas.microsoft.com/office/powerpoint/2010/main" val="1087132616"/>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TAF vs TDF : pénétration, activité </a:t>
            </a:r>
            <a:r>
              <a:rPr lang="fr-FR" dirty="0" err="1"/>
              <a:t>anti-VIH</a:t>
            </a:r>
            <a:r>
              <a:rPr lang="fr-FR" dirty="0"/>
              <a:t> </a:t>
            </a:r>
            <a:br>
              <a:rPr lang="fr-FR" dirty="0"/>
            </a:br>
            <a:r>
              <a:rPr lang="fr-FR" dirty="0"/>
              <a:t>et qualité du liquide séminal (2)</a:t>
            </a:r>
          </a:p>
        </p:txBody>
      </p:sp>
      <p:sp>
        <p:nvSpPr>
          <p:cNvPr id="5123" name="Rectangle 3"/>
          <p:cNvSpPr>
            <a:spLocks noGrp="1" noChangeArrowheads="1"/>
          </p:cNvSpPr>
          <p:nvPr>
            <p:ph idx="1"/>
          </p:nvPr>
        </p:nvSpPr>
        <p:spPr>
          <a:xfrm>
            <a:off x="366713" y="4015145"/>
            <a:ext cx="8745859" cy="2416481"/>
          </a:xfrm>
        </p:spPr>
        <p:txBody>
          <a:bodyPr/>
          <a:lstStyle/>
          <a:p>
            <a:pPr eaLnBrk="1" hangingPunct="1"/>
            <a:r>
              <a:rPr lang="fr-FR" sz="18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600" dirty="0"/>
              <a:t>Les distributions de TFV diffèrent selon TDF ou TAF mais la CV reste &lt; 40 c/ml et la qualité du liquide séminal ne semble pas modifiée de manière significative </a:t>
            </a:r>
          </a:p>
          <a:p>
            <a:pPr lvl="1" eaLnBrk="1" hangingPunct="1"/>
            <a:r>
              <a:rPr lang="fr-FR" sz="1600" dirty="0"/>
              <a:t>Les C</a:t>
            </a:r>
            <a:r>
              <a:rPr lang="fr-FR" sz="1600" baseline="-25000" dirty="0"/>
              <a:t>24h</a:t>
            </a:r>
            <a:r>
              <a:rPr lang="fr-FR" sz="1600" dirty="0"/>
              <a:t> médianes de TFV dans le liquide séminal sont : </a:t>
            </a:r>
          </a:p>
          <a:p>
            <a:pPr lvl="2" eaLnBrk="1" hangingPunct="1"/>
            <a:r>
              <a:rPr lang="fr-FR" sz="1400" dirty="0"/>
              <a:t>12 fois supérieures à celles dans le plasma avec TAF</a:t>
            </a:r>
          </a:p>
          <a:p>
            <a:pPr lvl="2" eaLnBrk="1" hangingPunct="1"/>
            <a:r>
              <a:rPr lang="fr-FR" sz="1400" dirty="0"/>
              <a:t>Inférieures à celles dans le plasma avec TDF mais restent 10 fois supérieures à la CI</a:t>
            </a:r>
            <a:r>
              <a:rPr lang="fr-FR" sz="1400" baseline="-25000" dirty="0"/>
              <a:t>50</a:t>
            </a:r>
            <a:r>
              <a:rPr lang="fr-FR" sz="1400" dirty="0"/>
              <a:t> pour VIH WT (11,5 </a:t>
            </a:r>
            <a:r>
              <a:rPr lang="fr-FR" sz="1400" dirty="0" err="1"/>
              <a:t>ng</a:t>
            </a:r>
            <a:r>
              <a:rPr lang="fr-FR" sz="1400" dirty="0"/>
              <a:t>/ml)</a:t>
            </a:r>
          </a:p>
          <a:p>
            <a:pPr lvl="1" eaLnBrk="1" hangingPunct="1"/>
            <a:r>
              <a:rPr lang="fr-FR" sz="1600" dirty="0"/>
              <a:t>Les C</a:t>
            </a:r>
            <a:r>
              <a:rPr lang="fr-FR" sz="1600" baseline="-25000" dirty="0"/>
              <a:t>24h</a:t>
            </a:r>
            <a:r>
              <a:rPr lang="fr-FR" sz="1600" dirty="0"/>
              <a:t> médianes de TFV-DP dans les cellules mononucléées séminales sont :</a:t>
            </a:r>
          </a:p>
          <a:p>
            <a:pPr lvl="2" eaLnBrk="1" hangingPunct="1"/>
            <a:r>
              <a:rPr lang="fr-FR" sz="1400" dirty="0"/>
              <a:t>De 6 % de celles des PBMC avec TAF </a:t>
            </a:r>
          </a:p>
          <a:p>
            <a:pPr lvl="2" eaLnBrk="1" hangingPunct="1"/>
            <a:r>
              <a:rPr lang="fr-FR" sz="1400" dirty="0"/>
              <a:t>De 27 % de celles des PMBC avec TDF (p = 0,002)</a:t>
            </a:r>
            <a:endParaRPr lang="fr-FR" sz="1800" dirty="0"/>
          </a:p>
          <a:p>
            <a:pPr lvl="2" eaLnBrk="1" hangingPunct="1"/>
            <a:r>
              <a:rPr lang="fr-FR" sz="1400" dirty="0"/>
              <a:t>Sont comparables avec TAF et TDF (respectivement 28 et 30 </a:t>
            </a:r>
            <a:r>
              <a:rPr lang="fr-FR" sz="1400" dirty="0" err="1"/>
              <a:t>fmol</a:t>
            </a:r>
            <a:r>
              <a:rPr lang="fr-FR" sz="1400" dirty="0"/>
              <a:t>/10</a:t>
            </a:r>
            <a:r>
              <a:rPr lang="fr-FR" sz="1400" baseline="30000" dirty="0"/>
              <a:t>6</a:t>
            </a:r>
            <a:r>
              <a:rPr lang="fr-FR" sz="1400" dirty="0"/>
              <a:t> cellules)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Imaz</a:t>
            </a:r>
            <a:r>
              <a:rPr lang="en-GB" sz="1200" i="1" dirty="0">
                <a:solidFill>
                  <a:srgbClr val="0070C0"/>
                </a:solidFill>
              </a:rPr>
              <a:t> A, CROI 2018, Abs. 478</a:t>
            </a:r>
          </a:p>
        </p:txBody>
      </p:sp>
      <p:sp>
        <p:nvSpPr>
          <p:cNvPr id="6" name="Text Box 2"/>
          <p:cNvSpPr txBox="1">
            <a:spLocks noChangeArrowheads="1"/>
          </p:cNvSpPr>
          <p:nvPr/>
        </p:nvSpPr>
        <p:spPr bwMode="auto">
          <a:xfrm>
            <a:off x="4384140" y="1236680"/>
            <a:ext cx="4561105"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Distribution des C</a:t>
            </a:r>
            <a:r>
              <a:rPr lang="fr-FR" b="1" baseline="-25000" dirty="0">
                <a:solidFill>
                  <a:srgbClr val="0070C0"/>
                </a:solidFill>
                <a:latin typeface="Calibri" pitchFamily="34" charset="0"/>
                <a:ea typeface="ＭＳ Ｐゴシック" pitchFamily="34" charset="-128"/>
              </a:rPr>
              <a:t>24h</a:t>
            </a:r>
            <a:r>
              <a:rPr lang="fr-FR" b="1" dirty="0">
                <a:solidFill>
                  <a:srgbClr val="0070C0"/>
                </a:solidFill>
                <a:latin typeface="Calibri" pitchFamily="34" charset="0"/>
                <a:ea typeface="ＭＳ Ｐゴシック" pitchFamily="34" charset="-128"/>
              </a:rPr>
              <a:t> (</a:t>
            </a:r>
            <a:r>
              <a:rPr lang="fr-FR" b="1" dirty="0" err="1">
                <a:solidFill>
                  <a:srgbClr val="0070C0"/>
                </a:solidFill>
                <a:latin typeface="Calibri" pitchFamily="34" charset="0"/>
                <a:ea typeface="ＭＳ Ｐゴシック" pitchFamily="34" charset="-128"/>
              </a:rPr>
              <a:t>fmol</a:t>
            </a:r>
            <a:r>
              <a:rPr lang="fr-FR" b="1" dirty="0">
                <a:solidFill>
                  <a:srgbClr val="0070C0"/>
                </a:solidFill>
                <a:latin typeface="Calibri" pitchFamily="34" charset="0"/>
                <a:ea typeface="ＭＳ Ｐゴシック" pitchFamily="34" charset="-128"/>
              </a:rPr>
              <a:t>/10</a:t>
            </a:r>
            <a:r>
              <a:rPr lang="fr-FR" b="1" baseline="30000" dirty="0">
                <a:solidFill>
                  <a:srgbClr val="0070C0"/>
                </a:solidFill>
                <a:latin typeface="Calibri" pitchFamily="34" charset="0"/>
                <a:ea typeface="ＭＳ Ｐゴシック" pitchFamily="34" charset="-128"/>
              </a:rPr>
              <a:t>6</a:t>
            </a:r>
            <a:r>
              <a:rPr lang="fr-FR" b="1" dirty="0">
                <a:solidFill>
                  <a:srgbClr val="0070C0"/>
                </a:solidFill>
                <a:latin typeface="Calibri" pitchFamily="34" charset="0"/>
                <a:ea typeface="ＭＳ Ｐゴシック" pitchFamily="34" charset="-128"/>
              </a:rPr>
              <a:t> cellules)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de TFV-DP, médiane, [IQR], extrêmes </a:t>
            </a:r>
          </a:p>
        </p:txBody>
      </p:sp>
      <p:sp>
        <p:nvSpPr>
          <p:cNvPr id="7" name="Text Box 2"/>
          <p:cNvSpPr txBox="1">
            <a:spLocks noChangeArrowheads="1"/>
          </p:cNvSpPr>
          <p:nvPr/>
        </p:nvSpPr>
        <p:spPr bwMode="auto">
          <a:xfrm>
            <a:off x="319367" y="1244913"/>
            <a:ext cx="3843053"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Distribution des C</a:t>
            </a:r>
            <a:r>
              <a:rPr lang="fr-FR" b="1" baseline="-25000" dirty="0">
                <a:solidFill>
                  <a:srgbClr val="0070C0"/>
                </a:solidFill>
                <a:latin typeface="Calibri" pitchFamily="34" charset="0"/>
                <a:ea typeface="ＭＳ Ｐゴシック" pitchFamily="34" charset="-128"/>
              </a:rPr>
              <a:t>24h</a:t>
            </a:r>
            <a:r>
              <a:rPr lang="fr-FR" b="1" dirty="0">
                <a:solidFill>
                  <a:srgbClr val="0070C0"/>
                </a:solidFill>
                <a:latin typeface="Calibri" pitchFamily="34" charset="0"/>
                <a:ea typeface="ＭＳ Ｐゴシック" pitchFamily="34" charset="-128"/>
              </a:rPr>
              <a:t> (</a:t>
            </a:r>
            <a:r>
              <a:rPr lang="fr-FR" b="1" dirty="0" err="1">
                <a:solidFill>
                  <a:srgbClr val="0070C0"/>
                </a:solidFill>
                <a:latin typeface="Calibri" pitchFamily="34" charset="0"/>
                <a:ea typeface="ＭＳ Ｐゴシック" pitchFamily="34" charset="-128"/>
              </a:rPr>
              <a:t>ng</a:t>
            </a:r>
            <a:r>
              <a:rPr lang="fr-FR" b="1" dirty="0">
                <a:solidFill>
                  <a:srgbClr val="0070C0"/>
                </a:solidFill>
                <a:latin typeface="Calibri" pitchFamily="34" charset="0"/>
                <a:ea typeface="ＭＳ Ｐゴシック" pitchFamily="34" charset="-128"/>
              </a:rPr>
              <a:t>/ml)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de TFV, médiane, [IQR], extrêmes </a:t>
            </a:r>
          </a:p>
        </p:txBody>
      </p:sp>
      <p:grpSp>
        <p:nvGrpSpPr>
          <p:cNvPr id="2" name="Groupe 1">
            <a:extLst>
              <a:ext uri="{FF2B5EF4-FFF2-40B4-BE49-F238E27FC236}">
                <a16:creationId xmlns:a16="http://schemas.microsoft.com/office/drawing/2014/main" id="{49C72AF0-0810-4661-A867-9EE39E800179}"/>
              </a:ext>
            </a:extLst>
          </p:cNvPr>
          <p:cNvGrpSpPr/>
          <p:nvPr/>
        </p:nvGrpSpPr>
        <p:grpSpPr>
          <a:xfrm>
            <a:off x="114159" y="1898683"/>
            <a:ext cx="4246704" cy="2106824"/>
            <a:chOff x="114159" y="1898683"/>
            <a:chExt cx="4246704" cy="2106824"/>
          </a:xfrm>
        </p:grpSpPr>
        <p:sp>
          <p:nvSpPr>
            <p:cNvPr id="11" name="Text Box 2"/>
            <p:cNvSpPr txBox="1">
              <a:spLocks noChangeArrowheads="1"/>
            </p:cNvSpPr>
            <p:nvPr/>
          </p:nvSpPr>
          <p:spPr bwMode="auto">
            <a:xfrm>
              <a:off x="457200" y="1923078"/>
              <a:ext cx="1553540"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Plasma</a:t>
              </a:r>
            </a:p>
          </p:txBody>
        </p:sp>
        <p:sp>
          <p:nvSpPr>
            <p:cNvPr id="12" name="Text Box 2"/>
            <p:cNvSpPr txBox="1">
              <a:spLocks noChangeArrowheads="1"/>
            </p:cNvSpPr>
            <p:nvPr/>
          </p:nvSpPr>
          <p:spPr bwMode="auto">
            <a:xfrm>
              <a:off x="2742635" y="1898683"/>
              <a:ext cx="1553540" cy="338554"/>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Liquide séminal</a:t>
              </a:r>
            </a:p>
          </p:txBody>
        </p:sp>
        <p:grpSp>
          <p:nvGrpSpPr>
            <p:cNvPr id="5235" name="Groupe 5234">
              <a:extLst>
                <a:ext uri="{FF2B5EF4-FFF2-40B4-BE49-F238E27FC236}">
                  <a16:creationId xmlns:a16="http://schemas.microsoft.com/office/drawing/2014/main" id="{3752E422-C2F7-46EB-9A7B-C79AC223B855}"/>
                </a:ext>
              </a:extLst>
            </p:cNvPr>
            <p:cNvGrpSpPr/>
            <p:nvPr/>
          </p:nvGrpSpPr>
          <p:grpSpPr>
            <a:xfrm>
              <a:off x="469900" y="2375782"/>
              <a:ext cx="1657350" cy="1343025"/>
              <a:chOff x="469900" y="2460625"/>
              <a:chExt cx="1657350" cy="1343025"/>
            </a:xfrm>
          </p:grpSpPr>
          <p:sp>
            <p:nvSpPr>
              <p:cNvPr id="14" name="Freeform 5">
                <a:extLst>
                  <a:ext uri="{FF2B5EF4-FFF2-40B4-BE49-F238E27FC236}">
                    <a16:creationId xmlns:a16="http://schemas.microsoft.com/office/drawing/2014/main" id="{5486B63B-20B0-416A-B24E-439AD482C8BA}"/>
                  </a:ext>
                </a:extLst>
              </p:cNvPr>
              <p:cNvSpPr>
                <a:spLocks noEditPoints="1"/>
              </p:cNvSpPr>
              <p:nvPr/>
            </p:nvSpPr>
            <p:spPr bwMode="auto">
              <a:xfrm>
                <a:off x="469900" y="2460625"/>
                <a:ext cx="1657350" cy="1343025"/>
              </a:xfrm>
              <a:custGeom>
                <a:avLst/>
                <a:gdLst>
                  <a:gd name="T0" fmla="*/ 48 w 1044"/>
                  <a:gd name="T1" fmla="*/ 0 h 846"/>
                  <a:gd name="T2" fmla="*/ 48 w 1044"/>
                  <a:gd name="T3" fmla="*/ 798 h 846"/>
                  <a:gd name="T4" fmla="*/ 1044 w 1044"/>
                  <a:gd name="T5" fmla="*/ 798 h 846"/>
                  <a:gd name="T6" fmla="*/ 0 w 1044"/>
                  <a:gd name="T7" fmla="*/ 130 h 846"/>
                  <a:gd name="T8" fmla="*/ 48 w 1044"/>
                  <a:gd name="T9" fmla="*/ 130 h 846"/>
                  <a:gd name="T10" fmla="*/ 0 w 1044"/>
                  <a:gd name="T11" fmla="*/ 255 h 846"/>
                  <a:gd name="T12" fmla="*/ 48 w 1044"/>
                  <a:gd name="T13" fmla="*/ 255 h 846"/>
                  <a:gd name="T14" fmla="*/ 0 w 1044"/>
                  <a:gd name="T15" fmla="*/ 524 h 846"/>
                  <a:gd name="T16" fmla="*/ 48 w 1044"/>
                  <a:gd name="T17" fmla="*/ 524 h 846"/>
                  <a:gd name="T18" fmla="*/ 0 w 1044"/>
                  <a:gd name="T19" fmla="*/ 360 h 846"/>
                  <a:gd name="T20" fmla="*/ 48 w 1044"/>
                  <a:gd name="T21" fmla="*/ 360 h 846"/>
                  <a:gd name="T22" fmla="*/ 0 w 1044"/>
                  <a:gd name="T23" fmla="*/ 755 h 846"/>
                  <a:gd name="T24" fmla="*/ 48 w 1044"/>
                  <a:gd name="T25" fmla="*/ 755 h 846"/>
                  <a:gd name="T26" fmla="*/ 0 w 1044"/>
                  <a:gd name="T27" fmla="*/ 630 h 846"/>
                  <a:gd name="T28" fmla="*/ 48 w 1044"/>
                  <a:gd name="T29" fmla="*/ 630 h 846"/>
                  <a:gd name="T30" fmla="*/ 316 w 1044"/>
                  <a:gd name="T31" fmla="*/ 846 h 846"/>
                  <a:gd name="T32" fmla="*/ 316 w 1044"/>
                  <a:gd name="T33" fmla="*/ 798 h 846"/>
                  <a:gd name="T34" fmla="*/ 771 w 1044"/>
                  <a:gd name="T35" fmla="*/ 846 h 846"/>
                  <a:gd name="T36" fmla="*/ 771 w 1044"/>
                  <a:gd name="T37" fmla="*/ 798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4" h="846">
                    <a:moveTo>
                      <a:pt x="48" y="0"/>
                    </a:moveTo>
                    <a:lnTo>
                      <a:pt x="48" y="798"/>
                    </a:lnTo>
                    <a:lnTo>
                      <a:pt x="1044" y="798"/>
                    </a:lnTo>
                    <a:moveTo>
                      <a:pt x="0" y="130"/>
                    </a:moveTo>
                    <a:lnTo>
                      <a:pt x="48" y="130"/>
                    </a:lnTo>
                    <a:moveTo>
                      <a:pt x="0" y="255"/>
                    </a:moveTo>
                    <a:lnTo>
                      <a:pt x="48" y="255"/>
                    </a:lnTo>
                    <a:moveTo>
                      <a:pt x="0" y="524"/>
                    </a:moveTo>
                    <a:lnTo>
                      <a:pt x="48" y="524"/>
                    </a:lnTo>
                    <a:moveTo>
                      <a:pt x="0" y="360"/>
                    </a:moveTo>
                    <a:lnTo>
                      <a:pt x="48" y="360"/>
                    </a:lnTo>
                    <a:moveTo>
                      <a:pt x="0" y="755"/>
                    </a:moveTo>
                    <a:lnTo>
                      <a:pt x="48" y="755"/>
                    </a:lnTo>
                    <a:moveTo>
                      <a:pt x="0" y="630"/>
                    </a:moveTo>
                    <a:lnTo>
                      <a:pt x="48" y="630"/>
                    </a:lnTo>
                    <a:moveTo>
                      <a:pt x="316" y="846"/>
                    </a:moveTo>
                    <a:lnTo>
                      <a:pt x="316" y="798"/>
                    </a:lnTo>
                    <a:moveTo>
                      <a:pt x="771" y="846"/>
                    </a:moveTo>
                    <a:lnTo>
                      <a:pt x="771" y="798"/>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18">
                <a:extLst>
                  <a:ext uri="{FF2B5EF4-FFF2-40B4-BE49-F238E27FC236}">
                    <a16:creationId xmlns:a16="http://schemas.microsoft.com/office/drawing/2014/main" id="{EE40277E-55C9-4B2D-9EB0-C8CA03D17F92}"/>
                  </a:ext>
                </a:extLst>
              </p:cNvPr>
              <p:cNvSpPr>
                <a:spLocks/>
              </p:cNvSpPr>
              <p:nvPr/>
            </p:nvSpPr>
            <p:spPr bwMode="auto">
              <a:xfrm>
                <a:off x="682625" y="2667000"/>
                <a:ext cx="569913" cy="258763"/>
              </a:xfrm>
              <a:custGeom>
                <a:avLst/>
                <a:gdLst>
                  <a:gd name="T0" fmla="*/ 0 w 359"/>
                  <a:gd name="T1" fmla="*/ 0 h 163"/>
                  <a:gd name="T2" fmla="*/ 0 w 359"/>
                  <a:gd name="T3" fmla="*/ 163 h 163"/>
                  <a:gd name="T4" fmla="*/ 359 w 359"/>
                  <a:gd name="T5" fmla="*/ 163 h 163"/>
                  <a:gd name="T6" fmla="*/ 359 w 359"/>
                  <a:gd name="T7" fmla="*/ 0 h 163"/>
                  <a:gd name="T8" fmla="*/ 179 w 359"/>
                  <a:gd name="T9" fmla="*/ 0 h 163"/>
                  <a:gd name="T10" fmla="*/ 0 w 359"/>
                  <a:gd name="T11" fmla="*/ 0 h 163"/>
                  <a:gd name="T12" fmla="*/ 0 w 359"/>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359" h="163">
                    <a:moveTo>
                      <a:pt x="0" y="0"/>
                    </a:moveTo>
                    <a:lnTo>
                      <a:pt x="0" y="163"/>
                    </a:lnTo>
                    <a:lnTo>
                      <a:pt x="359" y="163"/>
                    </a:lnTo>
                    <a:lnTo>
                      <a:pt x="359" y="0"/>
                    </a:lnTo>
                    <a:lnTo>
                      <a:pt x="179" y="0"/>
                    </a:lnTo>
                    <a:lnTo>
                      <a:pt x="0" y="0"/>
                    </a:lnTo>
                    <a:lnTo>
                      <a:pt x="0"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8" name="Freeform 19">
                <a:extLst>
                  <a:ext uri="{FF2B5EF4-FFF2-40B4-BE49-F238E27FC236}">
                    <a16:creationId xmlns:a16="http://schemas.microsoft.com/office/drawing/2014/main" id="{100339D9-8EDD-4FAB-BB27-EF9139E400AA}"/>
                  </a:ext>
                </a:extLst>
              </p:cNvPr>
              <p:cNvSpPr>
                <a:spLocks/>
              </p:cNvSpPr>
              <p:nvPr/>
            </p:nvSpPr>
            <p:spPr bwMode="auto">
              <a:xfrm>
                <a:off x="682625" y="2925763"/>
                <a:ext cx="569913" cy="68263"/>
              </a:xfrm>
              <a:custGeom>
                <a:avLst/>
                <a:gdLst>
                  <a:gd name="T0" fmla="*/ 0 w 359"/>
                  <a:gd name="T1" fmla="*/ 0 h 43"/>
                  <a:gd name="T2" fmla="*/ 0 w 359"/>
                  <a:gd name="T3" fmla="*/ 43 h 43"/>
                  <a:gd name="T4" fmla="*/ 179 w 359"/>
                  <a:gd name="T5" fmla="*/ 43 h 43"/>
                  <a:gd name="T6" fmla="*/ 359 w 359"/>
                  <a:gd name="T7" fmla="*/ 43 h 43"/>
                  <a:gd name="T8" fmla="*/ 359 w 359"/>
                  <a:gd name="T9" fmla="*/ 0 h 43"/>
                  <a:gd name="T10" fmla="*/ 0 w 359"/>
                  <a:gd name="T11" fmla="*/ 0 h 43"/>
                  <a:gd name="T12" fmla="*/ 0 w 359"/>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59" h="43">
                    <a:moveTo>
                      <a:pt x="0" y="0"/>
                    </a:moveTo>
                    <a:lnTo>
                      <a:pt x="0" y="43"/>
                    </a:lnTo>
                    <a:lnTo>
                      <a:pt x="179" y="43"/>
                    </a:lnTo>
                    <a:lnTo>
                      <a:pt x="359" y="43"/>
                    </a:lnTo>
                    <a:lnTo>
                      <a:pt x="359" y="0"/>
                    </a:lnTo>
                    <a:lnTo>
                      <a:pt x="0" y="0"/>
                    </a:lnTo>
                    <a:lnTo>
                      <a:pt x="0"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9" name="Freeform 20">
                <a:extLst>
                  <a:ext uri="{FF2B5EF4-FFF2-40B4-BE49-F238E27FC236}">
                    <a16:creationId xmlns:a16="http://schemas.microsoft.com/office/drawing/2014/main" id="{92831090-6F24-496A-8C71-94D021B57226}"/>
                  </a:ext>
                </a:extLst>
              </p:cNvPr>
              <p:cNvSpPr>
                <a:spLocks/>
              </p:cNvSpPr>
              <p:nvPr/>
            </p:nvSpPr>
            <p:spPr bwMode="auto">
              <a:xfrm>
                <a:off x="1393825" y="3452813"/>
                <a:ext cx="596900" cy="42863"/>
              </a:xfrm>
              <a:custGeom>
                <a:avLst/>
                <a:gdLst>
                  <a:gd name="T0" fmla="*/ 376 w 376"/>
                  <a:gd name="T1" fmla="*/ 27 h 27"/>
                  <a:gd name="T2" fmla="*/ 376 w 376"/>
                  <a:gd name="T3" fmla="*/ 0 h 27"/>
                  <a:gd name="T4" fmla="*/ 188 w 376"/>
                  <a:gd name="T5" fmla="*/ 0 h 27"/>
                  <a:gd name="T6" fmla="*/ 0 w 376"/>
                  <a:gd name="T7" fmla="*/ 0 h 27"/>
                  <a:gd name="T8" fmla="*/ 0 w 376"/>
                  <a:gd name="T9" fmla="*/ 27 h 27"/>
                  <a:gd name="T10" fmla="*/ 376 w 376"/>
                  <a:gd name="T11" fmla="*/ 27 h 27"/>
                  <a:gd name="T12" fmla="*/ 376 w 37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376" h="27">
                    <a:moveTo>
                      <a:pt x="376" y="27"/>
                    </a:moveTo>
                    <a:lnTo>
                      <a:pt x="376" y="0"/>
                    </a:lnTo>
                    <a:lnTo>
                      <a:pt x="188" y="0"/>
                    </a:lnTo>
                    <a:lnTo>
                      <a:pt x="0" y="0"/>
                    </a:lnTo>
                    <a:lnTo>
                      <a:pt x="0" y="27"/>
                    </a:lnTo>
                    <a:lnTo>
                      <a:pt x="376" y="27"/>
                    </a:lnTo>
                    <a:lnTo>
                      <a:pt x="376" y="27"/>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0" name="Freeform 21">
                <a:extLst>
                  <a:ext uri="{FF2B5EF4-FFF2-40B4-BE49-F238E27FC236}">
                    <a16:creationId xmlns:a16="http://schemas.microsoft.com/office/drawing/2014/main" id="{E0EFB9C0-FF71-46D2-B1C2-BEB3CFB4D107}"/>
                  </a:ext>
                </a:extLst>
              </p:cNvPr>
              <p:cNvSpPr>
                <a:spLocks/>
              </p:cNvSpPr>
              <p:nvPr/>
            </p:nvSpPr>
            <p:spPr bwMode="auto">
              <a:xfrm>
                <a:off x="1393825" y="3495675"/>
                <a:ext cx="596900" cy="44450"/>
              </a:xfrm>
              <a:custGeom>
                <a:avLst/>
                <a:gdLst>
                  <a:gd name="T0" fmla="*/ 376 w 376"/>
                  <a:gd name="T1" fmla="*/ 28 h 28"/>
                  <a:gd name="T2" fmla="*/ 376 w 376"/>
                  <a:gd name="T3" fmla="*/ 0 h 28"/>
                  <a:gd name="T4" fmla="*/ 0 w 376"/>
                  <a:gd name="T5" fmla="*/ 0 h 28"/>
                  <a:gd name="T6" fmla="*/ 0 w 376"/>
                  <a:gd name="T7" fmla="*/ 28 h 28"/>
                  <a:gd name="T8" fmla="*/ 188 w 376"/>
                  <a:gd name="T9" fmla="*/ 28 h 28"/>
                  <a:gd name="T10" fmla="*/ 376 w 376"/>
                  <a:gd name="T11" fmla="*/ 28 h 28"/>
                  <a:gd name="T12" fmla="*/ 376 w 37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76" h="28">
                    <a:moveTo>
                      <a:pt x="376" y="28"/>
                    </a:moveTo>
                    <a:lnTo>
                      <a:pt x="376" y="0"/>
                    </a:lnTo>
                    <a:lnTo>
                      <a:pt x="0" y="0"/>
                    </a:lnTo>
                    <a:lnTo>
                      <a:pt x="0" y="28"/>
                    </a:lnTo>
                    <a:lnTo>
                      <a:pt x="188" y="28"/>
                    </a:lnTo>
                    <a:lnTo>
                      <a:pt x="376" y="28"/>
                    </a:lnTo>
                    <a:lnTo>
                      <a:pt x="376" y="28"/>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0" name="Freeform 23">
                <a:extLst>
                  <a:ext uri="{FF2B5EF4-FFF2-40B4-BE49-F238E27FC236}">
                    <a16:creationId xmlns:a16="http://schemas.microsoft.com/office/drawing/2014/main" id="{F7022AF6-3167-41C8-8A1E-2A17284ACAEB}"/>
                  </a:ext>
                </a:extLst>
              </p:cNvPr>
              <p:cNvSpPr>
                <a:spLocks/>
              </p:cNvSpPr>
              <p:nvPr/>
            </p:nvSpPr>
            <p:spPr bwMode="auto">
              <a:xfrm>
                <a:off x="1674813" y="3341688"/>
                <a:ext cx="38100" cy="38100"/>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7" y="20"/>
                      <a:pt x="10" y="20"/>
                    </a:cubicBezTo>
                    <a:cubicBezTo>
                      <a:pt x="13" y="20"/>
                      <a:pt x="15" y="19"/>
                      <a:pt x="17" y="17"/>
                    </a:cubicBezTo>
                    <a:cubicBezTo>
                      <a:pt x="19" y="15"/>
                      <a:pt x="20" y="13"/>
                      <a:pt x="20" y="10"/>
                    </a:cubicBezTo>
                    <a:cubicBezTo>
                      <a:pt x="20" y="7"/>
                      <a:pt x="19" y="5"/>
                      <a:pt x="17" y="3"/>
                    </a:cubicBezTo>
                    <a:cubicBezTo>
                      <a:pt x="15" y="1"/>
                      <a:pt x="13" y="0"/>
                      <a:pt x="10" y="0"/>
                    </a:cubicBezTo>
                    <a:cubicBezTo>
                      <a:pt x="7" y="0"/>
                      <a:pt x="5" y="1"/>
                      <a:pt x="3"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1" name="Freeform 24">
                <a:extLst>
                  <a:ext uri="{FF2B5EF4-FFF2-40B4-BE49-F238E27FC236}">
                    <a16:creationId xmlns:a16="http://schemas.microsoft.com/office/drawing/2014/main" id="{AE3B8D5D-AE29-4068-9FF3-DA02D848BAE6}"/>
                  </a:ext>
                </a:extLst>
              </p:cNvPr>
              <p:cNvSpPr>
                <a:spLocks/>
              </p:cNvSpPr>
              <p:nvPr/>
            </p:nvSpPr>
            <p:spPr bwMode="auto">
              <a:xfrm>
                <a:off x="1674813" y="3341688"/>
                <a:ext cx="38100" cy="38100"/>
              </a:xfrm>
              <a:custGeom>
                <a:avLst/>
                <a:gdLst>
                  <a:gd name="T0" fmla="*/ 0 w 20"/>
                  <a:gd name="T1" fmla="*/ 10 h 20"/>
                  <a:gd name="T2" fmla="*/ 3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3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3" y="17"/>
                    </a:cubicBezTo>
                    <a:cubicBezTo>
                      <a:pt x="5" y="19"/>
                      <a:pt x="7" y="20"/>
                      <a:pt x="10" y="20"/>
                    </a:cubicBezTo>
                    <a:cubicBezTo>
                      <a:pt x="13" y="20"/>
                      <a:pt x="15" y="19"/>
                      <a:pt x="17" y="17"/>
                    </a:cubicBezTo>
                    <a:cubicBezTo>
                      <a:pt x="19" y="15"/>
                      <a:pt x="20" y="13"/>
                      <a:pt x="20" y="10"/>
                    </a:cubicBezTo>
                    <a:cubicBezTo>
                      <a:pt x="20" y="7"/>
                      <a:pt x="19" y="5"/>
                      <a:pt x="17" y="3"/>
                    </a:cubicBezTo>
                    <a:cubicBezTo>
                      <a:pt x="15" y="1"/>
                      <a:pt x="13" y="0"/>
                      <a:pt x="10" y="0"/>
                    </a:cubicBezTo>
                    <a:cubicBezTo>
                      <a:pt x="7" y="0"/>
                      <a:pt x="5" y="1"/>
                      <a:pt x="3"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8" name="Line 39">
                <a:extLst>
                  <a:ext uri="{FF2B5EF4-FFF2-40B4-BE49-F238E27FC236}">
                    <a16:creationId xmlns:a16="http://schemas.microsoft.com/office/drawing/2014/main" id="{E1C43637-CCDD-4216-BA02-9D6A94CDAC32}"/>
                  </a:ext>
                </a:extLst>
              </p:cNvPr>
              <p:cNvSpPr>
                <a:spLocks noChangeShapeType="1"/>
              </p:cNvSpPr>
              <p:nvPr/>
            </p:nvSpPr>
            <p:spPr bwMode="auto">
              <a:xfrm flipH="1">
                <a:off x="820738" y="2525713"/>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9" name="Line 40">
                <a:extLst>
                  <a:ext uri="{FF2B5EF4-FFF2-40B4-BE49-F238E27FC236}">
                    <a16:creationId xmlns:a16="http://schemas.microsoft.com/office/drawing/2014/main" id="{9A55F196-AC15-4FC5-9212-1CBEBCF9CE96}"/>
                  </a:ext>
                </a:extLst>
              </p:cNvPr>
              <p:cNvSpPr>
                <a:spLocks noChangeShapeType="1"/>
              </p:cNvSpPr>
              <p:nvPr/>
            </p:nvSpPr>
            <p:spPr bwMode="auto">
              <a:xfrm flipH="1">
                <a:off x="966788" y="2525713"/>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0" name="Freeform 41">
                <a:extLst>
                  <a:ext uri="{FF2B5EF4-FFF2-40B4-BE49-F238E27FC236}">
                    <a16:creationId xmlns:a16="http://schemas.microsoft.com/office/drawing/2014/main" id="{63A0068D-E50E-49B9-B95C-3566DB9C3885}"/>
                  </a:ext>
                </a:extLst>
              </p:cNvPr>
              <p:cNvSpPr>
                <a:spLocks/>
              </p:cNvSpPr>
              <p:nvPr/>
            </p:nvSpPr>
            <p:spPr bwMode="auto">
              <a:xfrm>
                <a:off x="682625" y="2925763"/>
                <a:ext cx="284163" cy="68263"/>
              </a:xfrm>
              <a:custGeom>
                <a:avLst/>
                <a:gdLst>
                  <a:gd name="T0" fmla="*/ 0 w 179"/>
                  <a:gd name="T1" fmla="*/ 0 h 43"/>
                  <a:gd name="T2" fmla="*/ 0 w 179"/>
                  <a:gd name="T3" fmla="*/ 43 h 43"/>
                  <a:gd name="T4" fmla="*/ 179 w 179"/>
                  <a:gd name="T5" fmla="*/ 43 h 43"/>
                </a:gdLst>
                <a:ahLst/>
                <a:cxnLst>
                  <a:cxn ang="0">
                    <a:pos x="T0" y="T1"/>
                  </a:cxn>
                  <a:cxn ang="0">
                    <a:pos x="T2" y="T3"/>
                  </a:cxn>
                  <a:cxn ang="0">
                    <a:pos x="T4" y="T5"/>
                  </a:cxn>
                </a:cxnLst>
                <a:rect l="0" t="0" r="r" b="b"/>
                <a:pathLst>
                  <a:path w="179" h="43">
                    <a:moveTo>
                      <a:pt x="0" y="0"/>
                    </a:moveTo>
                    <a:lnTo>
                      <a:pt x="0" y="43"/>
                    </a:lnTo>
                    <a:lnTo>
                      <a:pt x="179" y="43"/>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1" name="Freeform 42">
                <a:extLst>
                  <a:ext uri="{FF2B5EF4-FFF2-40B4-BE49-F238E27FC236}">
                    <a16:creationId xmlns:a16="http://schemas.microsoft.com/office/drawing/2014/main" id="{F0271D2B-CAAC-4EBF-BBDF-54D3852AD1D4}"/>
                  </a:ext>
                </a:extLst>
              </p:cNvPr>
              <p:cNvSpPr>
                <a:spLocks/>
              </p:cNvSpPr>
              <p:nvPr/>
            </p:nvSpPr>
            <p:spPr bwMode="auto">
              <a:xfrm>
                <a:off x="682625" y="2667000"/>
                <a:ext cx="284163" cy="258763"/>
              </a:xfrm>
              <a:custGeom>
                <a:avLst/>
                <a:gdLst>
                  <a:gd name="T0" fmla="*/ 179 w 179"/>
                  <a:gd name="T1" fmla="*/ 0 h 163"/>
                  <a:gd name="T2" fmla="*/ 0 w 179"/>
                  <a:gd name="T3" fmla="*/ 0 h 163"/>
                  <a:gd name="T4" fmla="*/ 0 w 179"/>
                  <a:gd name="T5" fmla="*/ 163 h 163"/>
                </a:gdLst>
                <a:ahLst/>
                <a:cxnLst>
                  <a:cxn ang="0">
                    <a:pos x="T0" y="T1"/>
                  </a:cxn>
                  <a:cxn ang="0">
                    <a:pos x="T2" y="T3"/>
                  </a:cxn>
                  <a:cxn ang="0">
                    <a:pos x="T4" y="T5"/>
                  </a:cxn>
                </a:cxnLst>
                <a:rect l="0" t="0" r="r" b="b"/>
                <a:pathLst>
                  <a:path w="179" h="163">
                    <a:moveTo>
                      <a:pt x="179" y="0"/>
                    </a:moveTo>
                    <a:lnTo>
                      <a:pt x="0" y="0"/>
                    </a:lnTo>
                    <a:lnTo>
                      <a:pt x="0" y="163"/>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2" name="Line 43">
                <a:extLst>
                  <a:ext uri="{FF2B5EF4-FFF2-40B4-BE49-F238E27FC236}">
                    <a16:creationId xmlns:a16="http://schemas.microsoft.com/office/drawing/2014/main" id="{D5731026-864B-49C1-BAF6-25891D3CC41D}"/>
                  </a:ext>
                </a:extLst>
              </p:cNvPr>
              <p:cNvSpPr>
                <a:spLocks noChangeShapeType="1"/>
              </p:cNvSpPr>
              <p:nvPr/>
            </p:nvSpPr>
            <p:spPr bwMode="auto">
              <a:xfrm flipH="1">
                <a:off x="820738" y="3082925"/>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3" name="Line 44">
                <a:extLst>
                  <a:ext uri="{FF2B5EF4-FFF2-40B4-BE49-F238E27FC236}">
                    <a16:creationId xmlns:a16="http://schemas.microsoft.com/office/drawing/2014/main" id="{DEEE668C-637D-4DF3-9329-7D5EE527216A}"/>
                  </a:ext>
                </a:extLst>
              </p:cNvPr>
              <p:cNvSpPr>
                <a:spLocks noChangeShapeType="1"/>
              </p:cNvSpPr>
              <p:nvPr/>
            </p:nvSpPr>
            <p:spPr bwMode="auto">
              <a:xfrm flipV="1">
                <a:off x="966788" y="2994025"/>
                <a:ext cx="0" cy="889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4" name="Freeform 45">
                <a:extLst>
                  <a:ext uri="{FF2B5EF4-FFF2-40B4-BE49-F238E27FC236}">
                    <a16:creationId xmlns:a16="http://schemas.microsoft.com/office/drawing/2014/main" id="{34AA9845-9640-45E2-BE9C-23D3C034326E}"/>
                  </a:ext>
                </a:extLst>
              </p:cNvPr>
              <p:cNvSpPr>
                <a:spLocks/>
              </p:cNvSpPr>
              <p:nvPr/>
            </p:nvSpPr>
            <p:spPr bwMode="auto">
              <a:xfrm>
                <a:off x="966788" y="2925763"/>
                <a:ext cx="285750" cy="68263"/>
              </a:xfrm>
              <a:custGeom>
                <a:avLst/>
                <a:gdLst>
                  <a:gd name="T0" fmla="*/ 0 w 180"/>
                  <a:gd name="T1" fmla="*/ 43 h 43"/>
                  <a:gd name="T2" fmla="*/ 180 w 180"/>
                  <a:gd name="T3" fmla="*/ 43 h 43"/>
                  <a:gd name="T4" fmla="*/ 180 w 180"/>
                  <a:gd name="T5" fmla="*/ 0 h 43"/>
                </a:gdLst>
                <a:ahLst/>
                <a:cxnLst>
                  <a:cxn ang="0">
                    <a:pos x="T0" y="T1"/>
                  </a:cxn>
                  <a:cxn ang="0">
                    <a:pos x="T2" y="T3"/>
                  </a:cxn>
                  <a:cxn ang="0">
                    <a:pos x="T4" y="T5"/>
                  </a:cxn>
                </a:cxnLst>
                <a:rect l="0" t="0" r="r" b="b"/>
                <a:pathLst>
                  <a:path w="180" h="43">
                    <a:moveTo>
                      <a:pt x="0" y="43"/>
                    </a:moveTo>
                    <a:lnTo>
                      <a:pt x="180" y="43"/>
                    </a:lnTo>
                    <a:lnTo>
                      <a:pt x="18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5" name="Line 46">
                <a:extLst>
                  <a:ext uri="{FF2B5EF4-FFF2-40B4-BE49-F238E27FC236}">
                    <a16:creationId xmlns:a16="http://schemas.microsoft.com/office/drawing/2014/main" id="{BF7E3762-A180-4AE5-B83E-EE553AC1DFEF}"/>
                  </a:ext>
                </a:extLst>
              </p:cNvPr>
              <p:cNvSpPr>
                <a:spLocks noChangeShapeType="1"/>
              </p:cNvSpPr>
              <p:nvPr/>
            </p:nvSpPr>
            <p:spPr bwMode="auto">
              <a:xfrm flipH="1">
                <a:off x="966788" y="3082925"/>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6" name="Freeform 47">
                <a:extLst>
                  <a:ext uri="{FF2B5EF4-FFF2-40B4-BE49-F238E27FC236}">
                    <a16:creationId xmlns:a16="http://schemas.microsoft.com/office/drawing/2014/main" id="{5F95EB32-EE47-4BBC-9E65-B3DBBB5F6561}"/>
                  </a:ext>
                </a:extLst>
              </p:cNvPr>
              <p:cNvSpPr>
                <a:spLocks/>
              </p:cNvSpPr>
              <p:nvPr/>
            </p:nvSpPr>
            <p:spPr bwMode="auto">
              <a:xfrm>
                <a:off x="966788" y="2667000"/>
                <a:ext cx="285750" cy="258763"/>
              </a:xfrm>
              <a:custGeom>
                <a:avLst/>
                <a:gdLst>
                  <a:gd name="T0" fmla="*/ 180 w 180"/>
                  <a:gd name="T1" fmla="*/ 163 h 163"/>
                  <a:gd name="T2" fmla="*/ 180 w 180"/>
                  <a:gd name="T3" fmla="*/ 0 h 163"/>
                  <a:gd name="T4" fmla="*/ 0 w 180"/>
                  <a:gd name="T5" fmla="*/ 0 h 163"/>
                </a:gdLst>
                <a:ahLst/>
                <a:cxnLst>
                  <a:cxn ang="0">
                    <a:pos x="T0" y="T1"/>
                  </a:cxn>
                  <a:cxn ang="0">
                    <a:pos x="T2" y="T3"/>
                  </a:cxn>
                  <a:cxn ang="0">
                    <a:pos x="T4" y="T5"/>
                  </a:cxn>
                </a:cxnLst>
                <a:rect l="0" t="0" r="r" b="b"/>
                <a:pathLst>
                  <a:path w="180" h="163">
                    <a:moveTo>
                      <a:pt x="180" y="163"/>
                    </a:moveTo>
                    <a:lnTo>
                      <a:pt x="180" y="0"/>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7" name="Line 48">
                <a:extLst>
                  <a:ext uri="{FF2B5EF4-FFF2-40B4-BE49-F238E27FC236}">
                    <a16:creationId xmlns:a16="http://schemas.microsoft.com/office/drawing/2014/main" id="{F5FFDD81-321D-46E2-A948-E67D4420D679}"/>
                  </a:ext>
                </a:extLst>
              </p:cNvPr>
              <p:cNvSpPr>
                <a:spLocks noChangeShapeType="1"/>
              </p:cNvSpPr>
              <p:nvPr/>
            </p:nvSpPr>
            <p:spPr bwMode="auto">
              <a:xfrm>
                <a:off x="966788" y="2525713"/>
                <a:ext cx="0" cy="141288"/>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8" name="Line 49">
                <a:extLst>
                  <a:ext uri="{FF2B5EF4-FFF2-40B4-BE49-F238E27FC236}">
                    <a16:creationId xmlns:a16="http://schemas.microsoft.com/office/drawing/2014/main" id="{8C62350D-3580-4D8C-BB0B-55959B2D8757}"/>
                  </a:ext>
                </a:extLst>
              </p:cNvPr>
              <p:cNvSpPr>
                <a:spLocks noChangeShapeType="1"/>
              </p:cNvSpPr>
              <p:nvPr/>
            </p:nvSpPr>
            <p:spPr bwMode="auto">
              <a:xfrm flipH="1">
                <a:off x="682625" y="2925763"/>
                <a:ext cx="569913"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9" name="Freeform 50">
                <a:extLst>
                  <a:ext uri="{FF2B5EF4-FFF2-40B4-BE49-F238E27FC236}">
                    <a16:creationId xmlns:a16="http://schemas.microsoft.com/office/drawing/2014/main" id="{D50B0997-5C28-4535-915C-EC4F054470D1}"/>
                  </a:ext>
                </a:extLst>
              </p:cNvPr>
              <p:cNvSpPr>
                <a:spLocks/>
              </p:cNvSpPr>
              <p:nvPr/>
            </p:nvSpPr>
            <p:spPr bwMode="auto">
              <a:xfrm>
                <a:off x="1692275" y="3495675"/>
                <a:ext cx="298450" cy="44450"/>
              </a:xfrm>
              <a:custGeom>
                <a:avLst/>
                <a:gdLst>
                  <a:gd name="T0" fmla="*/ 0 w 188"/>
                  <a:gd name="T1" fmla="*/ 28 h 28"/>
                  <a:gd name="T2" fmla="*/ 188 w 188"/>
                  <a:gd name="T3" fmla="*/ 28 h 28"/>
                  <a:gd name="T4" fmla="*/ 188 w 188"/>
                  <a:gd name="T5" fmla="*/ 0 h 28"/>
                </a:gdLst>
                <a:ahLst/>
                <a:cxnLst>
                  <a:cxn ang="0">
                    <a:pos x="T0" y="T1"/>
                  </a:cxn>
                  <a:cxn ang="0">
                    <a:pos x="T2" y="T3"/>
                  </a:cxn>
                  <a:cxn ang="0">
                    <a:pos x="T4" y="T5"/>
                  </a:cxn>
                </a:cxnLst>
                <a:rect l="0" t="0" r="r" b="b"/>
                <a:pathLst>
                  <a:path w="188" h="28">
                    <a:moveTo>
                      <a:pt x="0" y="28"/>
                    </a:moveTo>
                    <a:lnTo>
                      <a:pt x="188" y="28"/>
                    </a:lnTo>
                    <a:lnTo>
                      <a:pt x="188"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0" name="Freeform 51">
                <a:extLst>
                  <a:ext uri="{FF2B5EF4-FFF2-40B4-BE49-F238E27FC236}">
                    <a16:creationId xmlns:a16="http://schemas.microsoft.com/office/drawing/2014/main" id="{D1B83833-7B25-4BC9-B94D-B16DAFA50963}"/>
                  </a:ext>
                </a:extLst>
              </p:cNvPr>
              <p:cNvSpPr>
                <a:spLocks/>
              </p:cNvSpPr>
              <p:nvPr/>
            </p:nvSpPr>
            <p:spPr bwMode="auto">
              <a:xfrm>
                <a:off x="1692275" y="3452813"/>
                <a:ext cx="298450" cy="42863"/>
              </a:xfrm>
              <a:custGeom>
                <a:avLst/>
                <a:gdLst>
                  <a:gd name="T0" fmla="*/ 188 w 188"/>
                  <a:gd name="T1" fmla="*/ 27 h 27"/>
                  <a:gd name="T2" fmla="*/ 188 w 188"/>
                  <a:gd name="T3" fmla="*/ 0 h 27"/>
                  <a:gd name="T4" fmla="*/ 0 w 188"/>
                  <a:gd name="T5" fmla="*/ 0 h 27"/>
                </a:gdLst>
                <a:ahLst/>
                <a:cxnLst>
                  <a:cxn ang="0">
                    <a:pos x="T0" y="T1"/>
                  </a:cxn>
                  <a:cxn ang="0">
                    <a:pos x="T2" y="T3"/>
                  </a:cxn>
                  <a:cxn ang="0">
                    <a:pos x="T4" y="T5"/>
                  </a:cxn>
                </a:cxnLst>
                <a:rect l="0" t="0" r="r" b="b"/>
                <a:pathLst>
                  <a:path w="188" h="27">
                    <a:moveTo>
                      <a:pt x="188" y="27"/>
                    </a:moveTo>
                    <a:lnTo>
                      <a:pt x="188" y="0"/>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1" name="Line 52">
                <a:extLst>
                  <a:ext uri="{FF2B5EF4-FFF2-40B4-BE49-F238E27FC236}">
                    <a16:creationId xmlns:a16="http://schemas.microsoft.com/office/drawing/2014/main" id="{4779A5AE-B743-497A-B4F4-870CDD01221D}"/>
                  </a:ext>
                </a:extLst>
              </p:cNvPr>
              <p:cNvSpPr>
                <a:spLocks noChangeShapeType="1"/>
              </p:cNvSpPr>
              <p:nvPr/>
            </p:nvSpPr>
            <p:spPr bwMode="auto">
              <a:xfrm flipH="1">
                <a:off x="1692275" y="3670300"/>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2" name="Line 53">
                <a:extLst>
                  <a:ext uri="{FF2B5EF4-FFF2-40B4-BE49-F238E27FC236}">
                    <a16:creationId xmlns:a16="http://schemas.microsoft.com/office/drawing/2014/main" id="{0982CBB2-B057-4ECB-BE40-B025C8827AF6}"/>
                  </a:ext>
                </a:extLst>
              </p:cNvPr>
              <p:cNvSpPr>
                <a:spLocks noChangeShapeType="1"/>
              </p:cNvSpPr>
              <p:nvPr/>
            </p:nvSpPr>
            <p:spPr bwMode="auto">
              <a:xfrm flipH="1">
                <a:off x="1692275" y="3390900"/>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3" name="Line 54">
                <a:extLst>
                  <a:ext uri="{FF2B5EF4-FFF2-40B4-BE49-F238E27FC236}">
                    <a16:creationId xmlns:a16="http://schemas.microsoft.com/office/drawing/2014/main" id="{FB6C3B55-DACE-4466-AB16-E3243C930060}"/>
                  </a:ext>
                </a:extLst>
              </p:cNvPr>
              <p:cNvSpPr>
                <a:spLocks noChangeShapeType="1"/>
              </p:cNvSpPr>
              <p:nvPr/>
            </p:nvSpPr>
            <p:spPr bwMode="auto">
              <a:xfrm flipV="1">
                <a:off x="1692275" y="3540125"/>
                <a:ext cx="0" cy="130175"/>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4" name="Line 55">
                <a:extLst>
                  <a:ext uri="{FF2B5EF4-FFF2-40B4-BE49-F238E27FC236}">
                    <a16:creationId xmlns:a16="http://schemas.microsoft.com/office/drawing/2014/main" id="{741EE9D7-12A8-4F55-AF44-1657330B47D5}"/>
                  </a:ext>
                </a:extLst>
              </p:cNvPr>
              <p:cNvSpPr>
                <a:spLocks noChangeShapeType="1"/>
              </p:cNvSpPr>
              <p:nvPr/>
            </p:nvSpPr>
            <p:spPr bwMode="auto">
              <a:xfrm>
                <a:off x="1692275" y="3390900"/>
                <a:ext cx="0" cy="61913"/>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5" name="Freeform 56">
                <a:extLst>
                  <a:ext uri="{FF2B5EF4-FFF2-40B4-BE49-F238E27FC236}">
                    <a16:creationId xmlns:a16="http://schemas.microsoft.com/office/drawing/2014/main" id="{7721D3D2-4F5F-4FF0-926A-7E89891EB590}"/>
                  </a:ext>
                </a:extLst>
              </p:cNvPr>
              <p:cNvSpPr>
                <a:spLocks/>
              </p:cNvSpPr>
              <p:nvPr/>
            </p:nvSpPr>
            <p:spPr bwMode="auto">
              <a:xfrm>
                <a:off x="1393825" y="3452813"/>
                <a:ext cx="298450" cy="42863"/>
              </a:xfrm>
              <a:custGeom>
                <a:avLst/>
                <a:gdLst>
                  <a:gd name="T0" fmla="*/ 188 w 188"/>
                  <a:gd name="T1" fmla="*/ 0 h 27"/>
                  <a:gd name="T2" fmla="*/ 0 w 188"/>
                  <a:gd name="T3" fmla="*/ 0 h 27"/>
                  <a:gd name="T4" fmla="*/ 0 w 188"/>
                  <a:gd name="T5" fmla="*/ 27 h 27"/>
                </a:gdLst>
                <a:ahLst/>
                <a:cxnLst>
                  <a:cxn ang="0">
                    <a:pos x="T0" y="T1"/>
                  </a:cxn>
                  <a:cxn ang="0">
                    <a:pos x="T2" y="T3"/>
                  </a:cxn>
                  <a:cxn ang="0">
                    <a:pos x="T4" y="T5"/>
                  </a:cxn>
                </a:cxnLst>
                <a:rect l="0" t="0" r="r" b="b"/>
                <a:pathLst>
                  <a:path w="188" h="27">
                    <a:moveTo>
                      <a:pt x="188" y="0"/>
                    </a:moveTo>
                    <a:lnTo>
                      <a:pt x="0" y="0"/>
                    </a:lnTo>
                    <a:lnTo>
                      <a:pt x="0" y="27"/>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6" name="Freeform 57">
                <a:extLst>
                  <a:ext uri="{FF2B5EF4-FFF2-40B4-BE49-F238E27FC236}">
                    <a16:creationId xmlns:a16="http://schemas.microsoft.com/office/drawing/2014/main" id="{89F1C190-1A84-45BA-8A29-2BCE76A21581}"/>
                  </a:ext>
                </a:extLst>
              </p:cNvPr>
              <p:cNvSpPr>
                <a:spLocks/>
              </p:cNvSpPr>
              <p:nvPr/>
            </p:nvSpPr>
            <p:spPr bwMode="auto">
              <a:xfrm>
                <a:off x="1393825" y="3495675"/>
                <a:ext cx="298450" cy="44450"/>
              </a:xfrm>
              <a:custGeom>
                <a:avLst/>
                <a:gdLst>
                  <a:gd name="T0" fmla="*/ 0 w 188"/>
                  <a:gd name="T1" fmla="*/ 0 h 28"/>
                  <a:gd name="T2" fmla="*/ 0 w 188"/>
                  <a:gd name="T3" fmla="*/ 28 h 28"/>
                  <a:gd name="T4" fmla="*/ 188 w 188"/>
                  <a:gd name="T5" fmla="*/ 28 h 28"/>
                </a:gdLst>
                <a:ahLst/>
                <a:cxnLst>
                  <a:cxn ang="0">
                    <a:pos x="T0" y="T1"/>
                  </a:cxn>
                  <a:cxn ang="0">
                    <a:pos x="T2" y="T3"/>
                  </a:cxn>
                  <a:cxn ang="0">
                    <a:pos x="T4" y="T5"/>
                  </a:cxn>
                </a:cxnLst>
                <a:rect l="0" t="0" r="r" b="b"/>
                <a:pathLst>
                  <a:path w="188" h="28">
                    <a:moveTo>
                      <a:pt x="0" y="0"/>
                    </a:moveTo>
                    <a:lnTo>
                      <a:pt x="0" y="28"/>
                    </a:lnTo>
                    <a:lnTo>
                      <a:pt x="188" y="28"/>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7" name="Line 58">
                <a:extLst>
                  <a:ext uri="{FF2B5EF4-FFF2-40B4-BE49-F238E27FC236}">
                    <a16:creationId xmlns:a16="http://schemas.microsoft.com/office/drawing/2014/main" id="{7381E0D7-E5CF-4633-818C-9063812227C2}"/>
                  </a:ext>
                </a:extLst>
              </p:cNvPr>
              <p:cNvSpPr>
                <a:spLocks noChangeShapeType="1"/>
              </p:cNvSpPr>
              <p:nvPr/>
            </p:nvSpPr>
            <p:spPr bwMode="auto">
              <a:xfrm flipH="1">
                <a:off x="1544638" y="3670300"/>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8" name="Line 59">
                <a:extLst>
                  <a:ext uri="{FF2B5EF4-FFF2-40B4-BE49-F238E27FC236}">
                    <a16:creationId xmlns:a16="http://schemas.microsoft.com/office/drawing/2014/main" id="{7926E928-1890-48A8-B5FF-5AAF46A4A417}"/>
                  </a:ext>
                </a:extLst>
              </p:cNvPr>
              <p:cNvSpPr>
                <a:spLocks noChangeShapeType="1"/>
              </p:cNvSpPr>
              <p:nvPr/>
            </p:nvSpPr>
            <p:spPr bwMode="auto">
              <a:xfrm flipH="1">
                <a:off x="1544638" y="3390900"/>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9" name="Line 60">
                <a:extLst>
                  <a:ext uri="{FF2B5EF4-FFF2-40B4-BE49-F238E27FC236}">
                    <a16:creationId xmlns:a16="http://schemas.microsoft.com/office/drawing/2014/main" id="{B7FF3249-FC1F-48CB-8F44-E064D75D34B2}"/>
                  </a:ext>
                </a:extLst>
              </p:cNvPr>
              <p:cNvSpPr>
                <a:spLocks noChangeShapeType="1"/>
              </p:cNvSpPr>
              <p:nvPr/>
            </p:nvSpPr>
            <p:spPr bwMode="auto">
              <a:xfrm flipH="1">
                <a:off x="1393825" y="3495675"/>
                <a:ext cx="5969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5234" name="Groupe 5233">
              <a:extLst>
                <a:ext uri="{FF2B5EF4-FFF2-40B4-BE49-F238E27FC236}">
                  <a16:creationId xmlns:a16="http://schemas.microsoft.com/office/drawing/2014/main" id="{7B6ED799-F36D-4B90-B945-C57C9CE507F6}"/>
                </a:ext>
              </a:extLst>
            </p:cNvPr>
            <p:cNvGrpSpPr/>
            <p:nvPr/>
          </p:nvGrpSpPr>
          <p:grpSpPr>
            <a:xfrm>
              <a:off x="2705100" y="2375782"/>
              <a:ext cx="1655763" cy="1343025"/>
              <a:chOff x="2705100" y="2460625"/>
              <a:chExt cx="1655763" cy="1343025"/>
            </a:xfrm>
          </p:grpSpPr>
          <p:sp>
            <p:nvSpPr>
              <p:cNvPr id="23" name="Freeform 14">
                <a:extLst>
                  <a:ext uri="{FF2B5EF4-FFF2-40B4-BE49-F238E27FC236}">
                    <a16:creationId xmlns:a16="http://schemas.microsoft.com/office/drawing/2014/main" id="{78005608-0BE4-4C8A-B6B7-61304662D9B9}"/>
                  </a:ext>
                </a:extLst>
              </p:cNvPr>
              <p:cNvSpPr>
                <a:spLocks/>
              </p:cNvSpPr>
              <p:nvPr/>
            </p:nvSpPr>
            <p:spPr bwMode="auto">
              <a:xfrm>
                <a:off x="3638550" y="3513138"/>
                <a:ext cx="588963" cy="58738"/>
              </a:xfrm>
              <a:custGeom>
                <a:avLst/>
                <a:gdLst>
                  <a:gd name="T0" fmla="*/ 0 w 371"/>
                  <a:gd name="T1" fmla="*/ 0 h 37"/>
                  <a:gd name="T2" fmla="*/ 0 w 371"/>
                  <a:gd name="T3" fmla="*/ 37 h 37"/>
                  <a:gd name="T4" fmla="*/ 371 w 371"/>
                  <a:gd name="T5" fmla="*/ 37 h 37"/>
                  <a:gd name="T6" fmla="*/ 371 w 371"/>
                  <a:gd name="T7" fmla="*/ 0 h 37"/>
                  <a:gd name="T8" fmla="*/ 185 w 371"/>
                  <a:gd name="T9" fmla="*/ 0 h 37"/>
                  <a:gd name="T10" fmla="*/ 0 w 371"/>
                  <a:gd name="T11" fmla="*/ 0 h 37"/>
                  <a:gd name="T12" fmla="*/ 0 w 371"/>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371" h="37">
                    <a:moveTo>
                      <a:pt x="0" y="0"/>
                    </a:moveTo>
                    <a:lnTo>
                      <a:pt x="0" y="37"/>
                    </a:lnTo>
                    <a:lnTo>
                      <a:pt x="371" y="37"/>
                    </a:lnTo>
                    <a:lnTo>
                      <a:pt x="371" y="0"/>
                    </a:lnTo>
                    <a:lnTo>
                      <a:pt x="185" y="0"/>
                    </a:lnTo>
                    <a:lnTo>
                      <a:pt x="0" y="0"/>
                    </a:lnTo>
                    <a:lnTo>
                      <a:pt x="0" y="0"/>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4" name="Freeform 15">
                <a:extLst>
                  <a:ext uri="{FF2B5EF4-FFF2-40B4-BE49-F238E27FC236}">
                    <a16:creationId xmlns:a16="http://schemas.microsoft.com/office/drawing/2014/main" id="{362FCB59-E11A-4F93-969E-828EDEA5AB2F}"/>
                  </a:ext>
                </a:extLst>
              </p:cNvPr>
              <p:cNvSpPr>
                <a:spLocks/>
              </p:cNvSpPr>
              <p:nvPr/>
            </p:nvSpPr>
            <p:spPr bwMode="auto">
              <a:xfrm>
                <a:off x="3638550" y="3571875"/>
                <a:ext cx="588963" cy="36513"/>
              </a:xfrm>
              <a:custGeom>
                <a:avLst/>
                <a:gdLst>
                  <a:gd name="T0" fmla="*/ 0 w 371"/>
                  <a:gd name="T1" fmla="*/ 0 h 23"/>
                  <a:gd name="T2" fmla="*/ 0 w 371"/>
                  <a:gd name="T3" fmla="*/ 23 h 23"/>
                  <a:gd name="T4" fmla="*/ 185 w 371"/>
                  <a:gd name="T5" fmla="*/ 23 h 23"/>
                  <a:gd name="T6" fmla="*/ 371 w 371"/>
                  <a:gd name="T7" fmla="*/ 23 h 23"/>
                  <a:gd name="T8" fmla="*/ 371 w 371"/>
                  <a:gd name="T9" fmla="*/ 0 h 23"/>
                  <a:gd name="T10" fmla="*/ 0 w 371"/>
                  <a:gd name="T11" fmla="*/ 0 h 23"/>
                  <a:gd name="T12" fmla="*/ 0 w 3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371" h="23">
                    <a:moveTo>
                      <a:pt x="0" y="0"/>
                    </a:moveTo>
                    <a:lnTo>
                      <a:pt x="0" y="23"/>
                    </a:lnTo>
                    <a:lnTo>
                      <a:pt x="185" y="23"/>
                    </a:lnTo>
                    <a:lnTo>
                      <a:pt x="371" y="23"/>
                    </a:lnTo>
                    <a:lnTo>
                      <a:pt x="371" y="0"/>
                    </a:lnTo>
                    <a:lnTo>
                      <a:pt x="0" y="0"/>
                    </a:lnTo>
                    <a:lnTo>
                      <a:pt x="0" y="0"/>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5" name="Freeform 16">
                <a:extLst>
                  <a:ext uri="{FF2B5EF4-FFF2-40B4-BE49-F238E27FC236}">
                    <a16:creationId xmlns:a16="http://schemas.microsoft.com/office/drawing/2014/main" id="{02434425-50F0-422C-B036-B9EC424FA2E3}"/>
                  </a:ext>
                </a:extLst>
              </p:cNvPr>
              <p:cNvSpPr>
                <a:spLocks/>
              </p:cNvSpPr>
              <p:nvPr/>
            </p:nvSpPr>
            <p:spPr bwMode="auto">
              <a:xfrm>
                <a:off x="2917825" y="3001963"/>
                <a:ext cx="571500" cy="160338"/>
              </a:xfrm>
              <a:custGeom>
                <a:avLst/>
                <a:gdLst>
                  <a:gd name="T0" fmla="*/ 0 w 360"/>
                  <a:gd name="T1" fmla="*/ 0 h 101"/>
                  <a:gd name="T2" fmla="*/ 0 w 360"/>
                  <a:gd name="T3" fmla="*/ 101 h 101"/>
                  <a:gd name="T4" fmla="*/ 360 w 360"/>
                  <a:gd name="T5" fmla="*/ 101 h 101"/>
                  <a:gd name="T6" fmla="*/ 360 w 360"/>
                  <a:gd name="T7" fmla="*/ 0 h 101"/>
                  <a:gd name="T8" fmla="*/ 179 w 360"/>
                  <a:gd name="T9" fmla="*/ 0 h 101"/>
                  <a:gd name="T10" fmla="*/ 0 w 360"/>
                  <a:gd name="T11" fmla="*/ 0 h 101"/>
                  <a:gd name="T12" fmla="*/ 0 w 360"/>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360" h="101">
                    <a:moveTo>
                      <a:pt x="0" y="0"/>
                    </a:moveTo>
                    <a:lnTo>
                      <a:pt x="0" y="101"/>
                    </a:lnTo>
                    <a:lnTo>
                      <a:pt x="360" y="101"/>
                    </a:lnTo>
                    <a:lnTo>
                      <a:pt x="360" y="0"/>
                    </a:lnTo>
                    <a:lnTo>
                      <a:pt x="179" y="0"/>
                    </a:lnTo>
                    <a:lnTo>
                      <a:pt x="0" y="0"/>
                    </a:lnTo>
                    <a:lnTo>
                      <a:pt x="0"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6" name="Freeform 17">
                <a:extLst>
                  <a:ext uri="{FF2B5EF4-FFF2-40B4-BE49-F238E27FC236}">
                    <a16:creationId xmlns:a16="http://schemas.microsoft.com/office/drawing/2014/main" id="{A4323605-F963-4BD3-B470-8F7487851B62}"/>
                  </a:ext>
                </a:extLst>
              </p:cNvPr>
              <p:cNvSpPr>
                <a:spLocks/>
              </p:cNvSpPr>
              <p:nvPr/>
            </p:nvSpPr>
            <p:spPr bwMode="auto">
              <a:xfrm>
                <a:off x="2917825" y="3162300"/>
                <a:ext cx="571500" cy="144463"/>
              </a:xfrm>
              <a:custGeom>
                <a:avLst/>
                <a:gdLst>
                  <a:gd name="T0" fmla="*/ 360 w 360"/>
                  <a:gd name="T1" fmla="*/ 0 h 91"/>
                  <a:gd name="T2" fmla="*/ 0 w 360"/>
                  <a:gd name="T3" fmla="*/ 0 h 91"/>
                  <a:gd name="T4" fmla="*/ 0 w 360"/>
                  <a:gd name="T5" fmla="*/ 91 h 91"/>
                  <a:gd name="T6" fmla="*/ 179 w 360"/>
                  <a:gd name="T7" fmla="*/ 91 h 91"/>
                  <a:gd name="T8" fmla="*/ 360 w 360"/>
                  <a:gd name="T9" fmla="*/ 91 h 91"/>
                  <a:gd name="T10" fmla="*/ 360 w 360"/>
                  <a:gd name="T11" fmla="*/ 0 h 91"/>
                  <a:gd name="T12" fmla="*/ 360 w 360"/>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360" h="91">
                    <a:moveTo>
                      <a:pt x="360" y="0"/>
                    </a:moveTo>
                    <a:lnTo>
                      <a:pt x="0" y="0"/>
                    </a:lnTo>
                    <a:lnTo>
                      <a:pt x="0" y="91"/>
                    </a:lnTo>
                    <a:lnTo>
                      <a:pt x="179" y="91"/>
                    </a:lnTo>
                    <a:lnTo>
                      <a:pt x="360" y="91"/>
                    </a:lnTo>
                    <a:lnTo>
                      <a:pt x="360" y="0"/>
                    </a:lnTo>
                    <a:lnTo>
                      <a:pt x="360"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4" name="Freeform 25">
                <a:extLst>
                  <a:ext uri="{FF2B5EF4-FFF2-40B4-BE49-F238E27FC236}">
                    <a16:creationId xmlns:a16="http://schemas.microsoft.com/office/drawing/2014/main" id="{D3FAB914-C10A-4443-A36E-8689B7FDD14A}"/>
                  </a:ext>
                </a:extLst>
              </p:cNvPr>
              <p:cNvSpPr>
                <a:spLocks/>
              </p:cNvSpPr>
              <p:nvPr/>
            </p:nvSpPr>
            <p:spPr bwMode="auto">
              <a:xfrm>
                <a:off x="3190875" y="2506663"/>
                <a:ext cx="38100" cy="38100"/>
              </a:xfrm>
              <a:custGeom>
                <a:avLst/>
                <a:gdLst>
                  <a:gd name="T0" fmla="*/ 2 w 20"/>
                  <a:gd name="T1" fmla="*/ 3 h 20"/>
                  <a:gd name="T2" fmla="*/ 0 w 20"/>
                  <a:gd name="T3" fmla="*/ 10 h 20"/>
                  <a:gd name="T4" fmla="*/ 2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2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3"/>
                    </a:moveTo>
                    <a:cubicBezTo>
                      <a:pt x="1" y="5"/>
                      <a:pt x="0" y="7"/>
                      <a:pt x="0" y="10"/>
                    </a:cubicBezTo>
                    <a:cubicBezTo>
                      <a:pt x="0" y="13"/>
                      <a:pt x="1" y="15"/>
                      <a:pt x="2" y="17"/>
                    </a:cubicBezTo>
                    <a:cubicBezTo>
                      <a:pt x="4" y="19"/>
                      <a:pt x="7" y="20"/>
                      <a:pt x="10" y="20"/>
                    </a:cubicBezTo>
                    <a:cubicBezTo>
                      <a:pt x="12" y="20"/>
                      <a:pt x="15" y="19"/>
                      <a:pt x="17" y="17"/>
                    </a:cubicBezTo>
                    <a:cubicBezTo>
                      <a:pt x="19" y="15"/>
                      <a:pt x="20" y="13"/>
                      <a:pt x="20" y="10"/>
                    </a:cubicBezTo>
                    <a:cubicBezTo>
                      <a:pt x="20" y="7"/>
                      <a:pt x="19" y="5"/>
                      <a:pt x="17" y="3"/>
                    </a:cubicBezTo>
                    <a:cubicBezTo>
                      <a:pt x="15" y="1"/>
                      <a:pt x="12" y="0"/>
                      <a:pt x="10" y="0"/>
                    </a:cubicBezTo>
                    <a:cubicBezTo>
                      <a:pt x="7" y="0"/>
                      <a:pt x="4" y="1"/>
                      <a:pt x="2"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5" name="Freeform 26">
                <a:extLst>
                  <a:ext uri="{FF2B5EF4-FFF2-40B4-BE49-F238E27FC236}">
                    <a16:creationId xmlns:a16="http://schemas.microsoft.com/office/drawing/2014/main" id="{3D82D429-6E8B-4E8B-B8C0-76EFC6DF4D83}"/>
                  </a:ext>
                </a:extLst>
              </p:cNvPr>
              <p:cNvSpPr>
                <a:spLocks/>
              </p:cNvSpPr>
              <p:nvPr/>
            </p:nvSpPr>
            <p:spPr bwMode="auto">
              <a:xfrm>
                <a:off x="3190875" y="2506663"/>
                <a:ext cx="38100" cy="38100"/>
              </a:xfrm>
              <a:custGeom>
                <a:avLst/>
                <a:gdLst>
                  <a:gd name="T0" fmla="*/ 0 w 20"/>
                  <a:gd name="T1" fmla="*/ 10 h 20"/>
                  <a:gd name="T2" fmla="*/ 2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2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2" y="17"/>
                    </a:cubicBezTo>
                    <a:cubicBezTo>
                      <a:pt x="4" y="19"/>
                      <a:pt x="7" y="20"/>
                      <a:pt x="10" y="20"/>
                    </a:cubicBezTo>
                    <a:cubicBezTo>
                      <a:pt x="12" y="20"/>
                      <a:pt x="15" y="19"/>
                      <a:pt x="17" y="17"/>
                    </a:cubicBezTo>
                    <a:cubicBezTo>
                      <a:pt x="19" y="15"/>
                      <a:pt x="20" y="13"/>
                      <a:pt x="20" y="10"/>
                    </a:cubicBezTo>
                    <a:cubicBezTo>
                      <a:pt x="20" y="7"/>
                      <a:pt x="19" y="5"/>
                      <a:pt x="17" y="3"/>
                    </a:cubicBezTo>
                    <a:cubicBezTo>
                      <a:pt x="15" y="1"/>
                      <a:pt x="12" y="0"/>
                      <a:pt x="10" y="0"/>
                    </a:cubicBezTo>
                    <a:cubicBezTo>
                      <a:pt x="7" y="0"/>
                      <a:pt x="4" y="1"/>
                      <a:pt x="2"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Freeform 27">
                <a:extLst>
                  <a:ext uri="{FF2B5EF4-FFF2-40B4-BE49-F238E27FC236}">
                    <a16:creationId xmlns:a16="http://schemas.microsoft.com/office/drawing/2014/main" id="{3213EC04-78CA-4302-816B-1AFE141B6FB3}"/>
                  </a:ext>
                </a:extLst>
              </p:cNvPr>
              <p:cNvSpPr>
                <a:spLocks/>
              </p:cNvSpPr>
              <p:nvPr/>
            </p:nvSpPr>
            <p:spPr bwMode="auto">
              <a:xfrm>
                <a:off x="3190875" y="2697163"/>
                <a:ext cx="38100" cy="38100"/>
              </a:xfrm>
              <a:custGeom>
                <a:avLst/>
                <a:gdLst>
                  <a:gd name="T0" fmla="*/ 2 w 20"/>
                  <a:gd name="T1" fmla="*/ 3 h 20"/>
                  <a:gd name="T2" fmla="*/ 0 w 20"/>
                  <a:gd name="T3" fmla="*/ 10 h 20"/>
                  <a:gd name="T4" fmla="*/ 2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2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2" y="3"/>
                    </a:moveTo>
                    <a:cubicBezTo>
                      <a:pt x="1" y="5"/>
                      <a:pt x="0" y="7"/>
                      <a:pt x="0" y="10"/>
                    </a:cubicBezTo>
                    <a:cubicBezTo>
                      <a:pt x="0" y="13"/>
                      <a:pt x="1" y="15"/>
                      <a:pt x="2" y="17"/>
                    </a:cubicBezTo>
                    <a:cubicBezTo>
                      <a:pt x="4" y="19"/>
                      <a:pt x="7" y="20"/>
                      <a:pt x="10" y="20"/>
                    </a:cubicBezTo>
                    <a:cubicBezTo>
                      <a:pt x="12" y="20"/>
                      <a:pt x="15" y="19"/>
                      <a:pt x="17" y="17"/>
                    </a:cubicBezTo>
                    <a:cubicBezTo>
                      <a:pt x="19" y="15"/>
                      <a:pt x="20" y="13"/>
                      <a:pt x="20" y="10"/>
                    </a:cubicBezTo>
                    <a:cubicBezTo>
                      <a:pt x="20" y="7"/>
                      <a:pt x="19" y="5"/>
                      <a:pt x="17" y="3"/>
                    </a:cubicBezTo>
                    <a:cubicBezTo>
                      <a:pt x="15" y="1"/>
                      <a:pt x="12" y="0"/>
                      <a:pt x="10" y="0"/>
                    </a:cubicBezTo>
                    <a:cubicBezTo>
                      <a:pt x="7" y="0"/>
                      <a:pt x="4" y="1"/>
                      <a:pt x="2"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7" name="Freeform 28">
                <a:extLst>
                  <a:ext uri="{FF2B5EF4-FFF2-40B4-BE49-F238E27FC236}">
                    <a16:creationId xmlns:a16="http://schemas.microsoft.com/office/drawing/2014/main" id="{051EA737-FBA9-43AB-BCF9-F829DA6AE4C4}"/>
                  </a:ext>
                </a:extLst>
              </p:cNvPr>
              <p:cNvSpPr>
                <a:spLocks/>
              </p:cNvSpPr>
              <p:nvPr/>
            </p:nvSpPr>
            <p:spPr bwMode="auto">
              <a:xfrm>
                <a:off x="3190875" y="2697163"/>
                <a:ext cx="38100" cy="38100"/>
              </a:xfrm>
              <a:custGeom>
                <a:avLst/>
                <a:gdLst>
                  <a:gd name="T0" fmla="*/ 0 w 20"/>
                  <a:gd name="T1" fmla="*/ 10 h 20"/>
                  <a:gd name="T2" fmla="*/ 2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2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2" y="17"/>
                    </a:cubicBezTo>
                    <a:cubicBezTo>
                      <a:pt x="4" y="19"/>
                      <a:pt x="7" y="20"/>
                      <a:pt x="10" y="20"/>
                    </a:cubicBezTo>
                    <a:cubicBezTo>
                      <a:pt x="12" y="20"/>
                      <a:pt x="15" y="19"/>
                      <a:pt x="17" y="17"/>
                    </a:cubicBezTo>
                    <a:cubicBezTo>
                      <a:pt x="19" y="15"/>
                      <a:pt x="20" y="13"/>
                      <a:pt x="20" y="10"/>
                    </a:cubicBezTo>
                    <a:cubicBezTo>
                      <a:pt x="20" y="7"/>
                      <a:pt x="19" y="5"/>
                      <a:pt x="17" y="3"/>
                    </a:cubicBezTo>
                    <a:cubicBezTo>
                      <a:pt x="15" y="1"/>
                      <a:pt x="12" y="0"/>
                      <a:pt x="10" y="0"/>
                    </a:cubicBezTo>
                    <a:cubicBezTo>
                      <a:pt x="7" y="0"/>
                      <a:pt x="4" y="1"/>
                      <a:pt x="2"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Freeform 29">
                <a:extLst>
                  <a:ext uri="{FF2B5EF4-FFF2-40B4-BE49-F238E27FC236}">
                    <a16:creationId xmlns:a16="http://schemas.microsoft.com/office/drawing/2014/main" id="{D7F13383-6BEF-4082-BF2E-4B64D12617D7}"/>
                  </a:ext>
                </a:extLst>
              </p:cNvPr>
              <p:cNvSpPr>
                <a:spLocks/>
              </p:cNvSpPr>
              <p:nvPr/>
            </p:nvSpPr>
            <p:spPr bwMode="auto">
              <a:xfrm>
                <a:off x="3911600" y="3268663"/>
                <a:ext cx="38100" cy="38100"/>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29" name="Freeform 30">
                <a:extLst>
                  <a:ext uri="{FF2B5EF4-FFF2-40B4-BE49-F238E27FC236}">
                    <a16:creationId xmlns:a16="http://schemas.microsoft.com/office/drawing/2014/main" id="{092E1D6E-82FA-48AE-9FFA-604A3ABCEFEB}"/>
                  </a:ext>
                </a:extLst>
              </p:cNvPr>
              <p:cNvSpPr>
                <a:spLocks/>
              </p:cNvSpPr>
              <p:nvPr/>
            </p:nvSpPr>
            <p:spPr bwMode="auto">
              <a:xfrm>
                <a:off x="3911600" y="3268663"/>
                <a:ext cx="38100" cy="38100"/>
              </a:xfrm>
              <a:custGeom>
                <a:avLst/>
                <a:gdLst>
                  <a:gd name="T0" fmla="*/ 0 w 20"/>
                  <a:gd name="T1" fmla="*/ 10 h 20"/>
                  <a:gd name="T2" fmla="*/ 3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3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0" name="Freeform 31">
                <a:extLst>
                  <a:ext uri="{FF2B5EF4-FFF2-40B4-BE49-F238E27FC236}">
                    <a16:creationId xmlns:a16="http://schemas.microsoft.com/office/drawing/2014/main" id="{DBBB1AD4-78C2-4D5F-BDF4-24D589978098}"/>
                  </a:ext>
                </a:extLst>
              </p:cNvPr>
              <p:cNvSpPr>
                <a:spLocks/>
              </p:cNvSpPr>
              <p:nvPr/>
            </p:nvSpPr>
            <p:spPr bwMode="auto">
              <a:xfrm>
                <a:off x="3911600" y="3319463"/>
                <a:ext cx="38100" cy="38100"/>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31" name="Freeform 32">
                <a:extLst>
                  <a:ext uri="{FF2B5EF4-FFF2-40B4-BE49-F238E27FC236}">
                    <a16:creationId xmlns:a16="http://schemas.microsoft.com/office/drawing/2014/main" id="{F56DBFF8-6C82-48FF-B7D7-1B7EBB61C177}"/>
                  </a:ext>
                </a:extLst>
              </p:cNvPr>
              <p:cNvSpPr>
                <a:spLocks/>
              </p:cNvSpPr>
              <p:nvPr/>
            </p:nvSpPr>
            <p:spPr bwMode="auto">
              <a:xfrm>
                <a:off x="3911600" y="3319463"/>
                <a:ext cx="38100" cy="38100"/>
              </a:xfrm>
              <a:custGeom>
                <a:avLst/>
                <a:gdLst>
                  <a:gd name="T0" fmla="*/ 0 w 20"/>
                  <a:gd name="T1" fmla="*/ 10 h 20"/>
                  <a:gd name="T2" fmla="*/ 3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3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0" name="Freeform 61">
                <a:extLst>
                  <a:ext uri="{FF2B5EF4-FFF2-40B4-BE49-F238E27FC236}">
                    <a16:creationId xmlns:a16="http://schemas.microsoft.com/office/drawing/2014/main" id="{F758CBE1-215E-41A1-979C-5E276DD6E3B2}"/>
                  </a:ext>
                </a:extLst>
              </p:cNvPr>
              <p:cNvSpPr>
                <a:spLocks/>
              </p:cNvSpPr>
              <p:nvPr/>
            </p:nvSpPr>
            <p:spPr bwMode="auto">
              <a:xfrm>
                <a:off x="2917825" y="3001963"/>
                <a:ext cx="284163" cy="160338"/>
              </a:xfrm>
              <a:custGeom>
                <a:avLst/>
                <a:gdLst>
                  <a:gd name="T0" fmla="*/ 179 w 179"/>
                  <a:gd name="T1" fmla="*/ 0 h 101"/>
                  <a:gd name="T2" fmla="*/ 0 w 179"/>
                  <a:gd name="T3" fmla="*/ 0 h 101"/>
                  <a:gd name="T4" fmla="*/ 0 w 179"/>
                  <a:gd name="T5" fmla="*/ 101 h 101"/>
                </a:gdLst>
                <a:ahLst/>
                <a:cxnLst>
                  <a:cxn ang="0">
                    <a:pos x="T0" y="T1"/>
                  </a:cxn>
                  <a:cxn ang="0">
                    <a:pos x="T2" y="T3"/>
                  </a:cxn>
                  <a:cxn ang="0">
                    <a:pos x="T4" y="T5"/>
                  </a:cxn>
                </a:cxnLst>
                <a:rect l="0" t="0" r="r" b="b"/>
                <a:pathLst>
                  <a:path w="179" h="101">
                    <a:moveTo>
                      <a:pt x="179" y="0"/>
                    </a:moveTo>
                    <a:lnTo>
                      <a:pt x="0" y="0"/>
                    </a:lnTo>
                    <a:lnTo>
                      <a:pt x="0" y="101"/>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1" name="Line 62">
                <a:extLst>
                  <a:ext uri="{FF2B5EF4-FFF2-40B4-BE49-F238E27FC236}">
                    <a16:creationId xmlns:a16="http://schemas.microsoft.com/office/drawing/2014/main" id="{016D9B4A-EBA9-430C-A717-516F5225FB56}"/>
                  </a:ext>
                </a:extLst>
              </p:cNvPr>
              <p:cNvSpPr>
                <a:spLocks noChangeShapeType="1"/>
              </p:cNvSpPr>
              <p:nvPr/>
            </p:nvSpPr>
            <p:spPr bwMode="auto">
              <a:xfrm flipH="1">
                <a:off x="3201988" y="2898775"/>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2" name="Freeform 63">
                <a:extLst>
                  <a:ext uri="{FF2B5EF4-FFF2-40B4-BE49-F238E27FC236}">
                    <a16:creationId xmlns:a16="http://schemas.microsoft.com/office/drawing/2014/main" id="{5CBE972B-5348-4CE8-A2BD-73DDBE74D3CA}"/>
                  </a:ext>
                </a:extLst>
              </p:cNvPr>
              <p:cNvSpPr>
                <a:spLocks/>
              </p:cNvSpPr>
              <p:nvPr/>
            </p:nvSpPr>
            <p:spPr bwMode="auto">
              <a:xfrm>
                <a:off x="3201988" y="3001963"/>
                <a:ext cx="287338" cy="160338"/>
              </a:xfrm>
              <a:custGeom>
                <a:avLst/>
                <a:gdLst>
                  <a:gd name="T0" fmla="*/ 181 w 181"/>
                  <a:gd name="T1" fmla="*/ 101 h 101"/>
                  <a:gd name="T2" fmla="*/ 181 w 181"/>
                  <a:gd name="T3" fmla="*/ 0 h 101"/>
                  <a:gd name="T4" fmla="*/ 0 w 181"/>
                  <a:gd name="T5" fmla="*/ 0 h 101"/>
                </a:gdLst>
                <a:ahLst/>
                <a:cxnLst>
                  <a:cxn ang="0">
                    <a:pos x="T0" y="T1"/>
                  </a:cxn>
                  <a:cxn ang="0">
                    <a:pos x="T2" y="T3"/>
                  </a:cxn>
                  <a:cxn ang="0">
                    <a:pos x="T4" y="T5"/>
                  </a:cxn>
                </a:cxnLst>
                <a:rect l="0" t="0" r="r" b="b"/>
                <a:pathLst>
                  <a:path w="181" h="101">
                    <a:moveTo>
                      <a:pt x="181" y="101"/>
                    </a:moveTo>
                    <a:lnTo>
                      <a:pt x="181" y="0"/>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3" name="Line 64">
                <a:extLst>
                  <a:ext uri="{FF2B5EF4-FFF2-40B4-BE49-F238E27FC236}">
                    <a16:creationId xmlns:a16="http://schemas.microsoft.com/office/drawing/2014/main" id="{B956D674-CB0F-4453-8FC3-F5E70A6227F6}"/>
                  </a:ext>
                </a:extLst>
              </p:cNvPr>
              <p:cNvSpPr>
                <a:spLocks noChangeShapeType="1"/>
              </p:cNvSpPr>
              <p:nvPr/>
            </p:nvSpPr>
            <p:spPr bwMode="auto">
              <a:xfrm>
                <a:off x="3201988" y="2898775"/>
                <a:ext cx="0" cy="103188"/>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4" name="Line 65">
                <a:extLst>
                  <a:ext uri="{FF2B5EF4-FFF2-40B4-BE49-F238E27FC236}">
                    <a16:creationId xmlns:a16="http://schemas.microsoft.com/office/drawing/2014/main" id="{6613192A-C547-4D91-B7F6-00D8D941997E}"/>
                  </a:ext>
                </a:extLst>
              </p:cNvPr>
              <p:cNvSpPr>
                <a:spLocks noChangeShapeType="1"/>
              </p:cNvSpPr>
              <p:nvPr/>
            </p:nvSpPr>
            <p:spPr bwMode="auto">
              <a:xfrm flipH="1">
                <a:off x="3055938" y="2898775"/>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5" name="Line 66">
                <a:extLst>
                  <a:ext uri="{FF2B5EF4-FFF2-40B4-BE49-F238E27FC236}">
                    <a16:creationId xmlns:a16="http://schemas.microsoft.com/office/drawing/2014/main" id="{1E319BC5-D315-43B5-A2E1-157822CB4AEB}"/>
                  </a:ext>
                </a:extLst>
              </p:cNvPr>
              <p:cNvSpPr>
                <a:spLocks noChangeShapeType="1"/>
              </p:cNvSpPr>
              <p:nvPr/>
            </p:nvSpPr>
            <p:spPr bwMode="auto">
              <a:xfrm flipH="1">
                <a:off x="2917825" y="3162300"/>
                <a:ext cx="5715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6" name="Freeform 67">
                <a:extLst>
                  <a:ext uri="{FF2B5EF4-FFF2-40B4-BE49-F238E27FC236}">
                    <a16:creationId xmlns:a16="http://schemas.microsoft.com/office/drawing/2014/main" id="{AF310771-1234-4BA2-B75E-BF69078F0F3A}"/>
                  </a:ext>
                </a:extLst>
              </p:cNvPr>
              <p:cNvSpPr>
                <a:spLocks/>
              </p:cNvSpPr>
              <p:nvPr/>
            </p:nvSpPr>
            <p:spPr bwMode="auto">
              <a:xfrm>
                <a:off x="3638550" y="3513138"/>
                <a:ext cx="293688" cy="58738"/>
              </a:xfrm>
              <a:custGeom>
                <a:avLst/>
                <a:gdLst>
                  <a:gd name="T0" fmla="*/ 185 w 185"/>
                  <a:gd name="T1" fmla="*/ 0 h 37"/>
                  <a:gd name="T2" fmla="*/ 0 w 185"/>
                  <a:gd name="T3" fmla="*/ 0 h 37"/>
                  <a:gd name="T4" fmla="*/ 0 w 185"/>
                  <a:gd name="T5" fmla="*/ 37 h 37"/>
                </a:gdLst>
                <a:ahLst/>
                <a:cxnLst>
                  <a:cxn ang="0">
                    <a:pos x="T0" y="T1"/>
                  </a:cxn>
                  <a:cxn ang="0">
                    <a:pos x="T2" y="T3"/>
                  </a:cxn>
                  <a:cxn ang="0">
                    <a:pos x="T4" y="T5"/>
                  </a:cxn>
                </a:cxnLst>
                <a:rect l="0" t="0" r="r" b="b"/>
                <a:pathLst>
                  <a:path w="185" h="37">
                    <a:moveTo>
                      <a:pt x="185" y="0"/>
                    </a:moveTo>
                    <a:lnTo>
                      <a:pt x="0" y="0"/>
                    </a:lnTo>
                    <a:lnTo>
                      <a:pt x="0" y="37"/>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7" name="Freeform 68">
                <a:extLst>
                  <a:ext uri="{FF2B5EF4-FFF2-40B4-BE49-F238E27FC236}">
                    <a16:creationId xmlns:a16="http://schemas.microsoft.com/office/drawing/2014/main" id="{4E744B37-0592-4673-B733-81E8E6474114}"/>
                  </a:ext>
                </a:extLst>
              </p:cNvPr>
              <p:cNvSpPr>
                <a:spLocks/>
              </p:cNvSpPr>
              <p:nvPr/>
            </p:nvSpPr>
            <p:spPr bwMode="auto">
              <a:xfrm>
                <a:off x="3638550" y="3571875"/>
                <a:ext cx="293688" cy="36513"/>
              </a:xfrm>
              <a:custGeom>
                <a:avLst/>
                <a:gdLst>
                  <a:gd name="T0" fmla="*/ 0 w 185"/>
                  <a:gd name="T1" fmla="*/ 0 h 23"/>
                  <a:gd name="T2" fmla="*/ 0 w 185"/>
                  <a:gd name="T3" fmla="*/ 23 h 23"/>
                  <a:gd name="T4" fmla="*/ 185 w 185"/>
                  <a:gd name="T5" fmla="*/ 23 h 23"/>
                </a:gdLst>
                <a:ahLst/>
                <a:cxnLst>
                  <a:cxn ang="0">
                    <a:pos x="T0" y="T1"/>
                  </a:cxn>
                  <a:cxn ang="0">
                    <a:pos x="T2" y="T3"/>
                  </a:cxn>
                  <a:cxn ang="0">
                    <a:pos x="T4" y="T5"/>
                  </a:cxn>
                </a:cxnLst>
                <a:rect l="0" t="0" r="r" b="b"/>
                <a:pathLst>
                  <a:path w="185" h="23">
                    <a:moveTo>
                      <a:pt x="0" y="0"/>
                    </a:moveTo>
                    <a:lnTo>
                      <a:pt x="0" y="23"/>
                    </a:lnTo>
                    <a:lnTo>
                      <a:pt x="185" y="23"/>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8" name="Line 69">
                <a:extLst>
                  <a:ext uri="{FF2B5EF4-FFF2-40B4-BE49-F238E27FC236}">
                    <a16:creationId xmlns:a16="http://schemas.microsoft.com/office/drawing/2014/main" id="{F956BD79-B1F9-4E57-BD50-B76FA8E4D4CB}"/>
                  </a:ext>
                </a:extLst>
              </p:cNvPr>
              <p:cNvSpPr>
                <a:spLocks noChangeShapeType="1"/>
              </p:cNvSpPr>
              <p:nvPr/>
            </p:nvSpPr>
            <p:spPr bwMode="auto">
              <a:xfrm flipH="1">
                <a:off x="3201988" y="3379788"/>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9" name="Line 70">
                <a:extLst>
                  <a:ext uri="{FF2B5EF4-FFF2-40B4-BE49-F238E27FC236}">
                    <a16:creationId xmlns:a16="http://schemas.microsoft.com/office/drawing/2014/main" id="{44657FD3-86A2-45B3-9C79-33B7E22E3EEB}"/>
                  </a:ext>
                </a:extLst>
              </p:cNvPr>
              <p:cNvSpPr>
                <a:spLocks noChangeShapeType="1"/>
              </p:cNvSpPr>
              <p:nvPr/>
            </p:nvSpPr>
            <p:spPr bwMode="auto">
              <a:xfrm flipV="1">
                <a:off x="3201988" y="3306763"/>
                <a:ext cx="0" cy="73025"/>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0" name="Freeform 71">
                <a:extLst>
                  <a:ext uri="{FF2B5EF4-FFF2-40B4-BE49-F238E27FC236}">
                    <a16:creationId xmlns:a16="http://schemas.microsoft.com/office/drawing/2014/main" id="{D8AC0E8E-E50F-4EB3-8A61-F5A84504E52B}"/>
                  </a:ext>
                </a:extLst>
              </p:cNvPr>
              <p:cNvSpPr>
                <a:spLocks/>
              </p:cNvSpPr>
              <p:nvPr/>
            </p:nvSpPr>
            <p:spPr bwMode="auto">
              <a:xfrm>
                <a:off x="3201988" y="3162300"/>
                <a:ext cx="287338" cy="144463"/>
              </a:xfrm>
              <a:custGeom>
                <a:avLst/>
                <a:gdLst>
                  <a:gd name="T0" fmla="*/ 0 w 181"/>
                  <a:gd name="T1" fmla="*/ 91 h 91"/>
                  <a:gd name="T2" fmla="*/ 181 w 181"/>
                  <a:gd name="T3" fmla="*/ 91 h 91"/>
                  <a:gd name="T4" fmla="*/ 181 w 181"/>
                  <a:gd name="T5" fmla="*/ 0 h 91"/>
                </a:gdLst>
                <a:ahLst/>
                <a:cxnLst>
                  <a:cxn ang="0">
                    <a:pos x="T0" y="T1"/>
                  </a:cxn>
                  <a:cxn ang="0">
                    <a:pos x="T2" y="T3"/>
                  </a:cxn>
                  <a:cxn ang="0">
                    <a:pos x="T4" y="T5"/>
                  </a:cxn>
                </a:cxnLst>
                <a:rect l="0" t="0" r="r" b="b"/>
                <a:pathLst>
                  <a:path w="181" h="91">
                    <a:moveTo>
                      <a:pt x="0" y="91"/>
                    </a:moveTo>
                    <a:lnTo>
                      <a:pt x="181" y="91"/>
                    </a:lnTo>
                    <a:lnTo>
                      <a:pt x="181"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1" name="Line 72">
                <a:extLst>
                  <a:ext uri="{FF2B5EF4-FFF2-40B4-BE49-F238E27FC236}">
                    <a16:creationId xmlns:a16="http://schemas.microsoft.com/office/drawing/2014/main" id="{FC8F34F5-6CD3-4AE3-A8BF-CEAE9DFA1679}"/>
                  </a:ext>
                </a:extLst>
              </p:cNvPr>
              <p:cNvSpPr>
                <a:spLocks noChangeShapeType="1"/>
              </p:cNvSpPr>
              <p:nvPr/>
            </p:nvSpPr>
            <p:spPr bwMode="auto">
              <a:xfrm flipH="1">
                <a:off x="3055938" y="3379788"/>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2" name="Freeform 73">
                <a:extLst>
                  <a:ext uri="{FF2B5EF4-FFF2-40B4-BE49-F238E27FC236}">
                    <a16:creationId xmlns:a16="http://schemas.microsoft.com/office/drawing/2014/main" id="{33DAF1D3-F540-448E-A64F-61AF79DD2322}"/>
                  </a:ext>
                </a:extLst>
              </p:cNvPr>
              <p:cNvSpPr>
                <a:spLocks/>
              </p:cNvSpPr>
              <p:nvPr/>
            </p:nvSpPr>
            <p:spPr bwMode="auto">
              <a:xfrm>
                <a:off x="2917825" y="3162300"/>
                <a:ext cx="284163" cy="144463"/>
              </a:xfrm>
              <a:custGeom>
                <a:avLst/>
                <a:gdLst>
                  <a:gd name="T0" fmla="*/ 0 w 179"/>
                  <a:gd name="T1" fmla="*/ 0 h 91"/>
                  <a:gd name="T2" fmla="*/ 0 w 179"/>
                  <a:gd name="T3" fmla="*/ 91 h 91"/>
                  <a:gd name="T4" fmla="*/ 179 w 179"/>
                  <a:gd name="T5" fmla="*/ 91 h 91"/>
                </a:gdLst>
                <a:ahLst/>
                <a:cxnLst>
                  <a:cxn ang="0">
                    <a:pos x="T0" y="T1"/>
                  </a:cxn>
                  <a:cxn ang="0">
                    <a:pos x="T2" y="T3"/>
                  </a:cxn>
                  <a:cxn ang="0">
                    <a:pos x="T4" y="T5"/>
                  </a:cxn>
                </a:cxnLst>
                <a:rect l="0" t="0" r="r" b="b"/>
                <a:pathLst>
                  <a:path w="179" h="91">
                    <a:moveTo>
                      <a:pt x="0" y="0"/>
                    </a:moveTo>
                    <a:lnTo>
                      <a:pt x="0" y="91"/>
                    </a:lnTo>
                    <a:lnTo>
                      <a:pt x="179" y="91"/>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3" name="Freeform 74">
                <a:extLst>
                  <a:ext uri="{FF2B5EF4-FFF2-40B4-BE49-F238E27FC236}">
                    <a16:creationId xmlns:a16="http://schemas.microsoft.com/office/drawing/2014/main" id="{77245AA2-BEDA-4B6D-8E3A-6F31A92754A0}"/>
                  </a:ext>
                </a:extLst>
              </p:cNvPr>
              <p:cNvSpPr>
                <a:spLocks/>
              </p:cNvSpPr>
              <p:nvPr/>
            </p:nvSpPr>
            <p:spPr bwMode="auto">
              <a:xfrm>
                <a:off x="3932238" y="3571875"/>
                <a:ext cx="295275" cy="36513"/>
              </a:xfrm>
              <a:custGeom>
                <a:avLst/>
                <a:gdLst>
                  <a:gd name="T0" fmla="*/ 0 w 186"/>
                  <a:gd name="T1" fmla="*/ 23 h 23"/>
                  <a:gd name="T2" fmla="*/ 186 w 186"/>
                  <a:gd name="T3" fmla="*/ 23 h 23"/>
                  <a:gd name="T4" fmla="*/ 186 w 186"/>
                  <a:gd name="T5" fmla="*/ 0 h 23"/>
                </a:gdLst>
                <a:ahLst/>
                <a:cxnLst>
                  <a:cxn ang="0">
                    <a:pos x="T0" y="T1"/>
                  </a:cxn>
                  <a:cxn ang="0">
                    <a:pos x="T2" y="T3"/>
                  </a:cxn>
                  <a:cxn ang="0">
                    <a:pos x="T4" y="T5"/>
                  </a:cxn>
                </a:cxnLst>
                <a:rect l="0" t="0" r="r" b="b"/>
                <a:pathLst>
                  <a:path w="186" h="23">
                    <a:moveTo>
                      <a:pt x="0" y="23"/>
                    </a:moveTo>
                    <a:lnTo>
                      <a:pt x="186" y="23"/>
                    </a:lnTo>
                    <a:lnTo>
                      <a:pt x="186"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4" name="Freeform 75">
                <a:extLst>
                  <a:ext uri="{FF2B5EF4-FFF2-40B4-BE49-F238E27FC236}">
                    <a16:creationId xmlns:a16="http://schemas.microsoft.com/office/drawing/2014/main" id="{B77DEA4B-4031-4C68-96BC-D71BCA0E39B9}"/>
                  </a:ext>
                </a:extLst>
              </p:cNvPr>
              <p:cNvSpPr>
                <a:spLocks/>
              </p:cNvSpPr>
              <p:nvPr/>
            </p:nvSpPr>
            <p:spPr bwMode="auto">
              <a:xfrm>
                <a:off x="3932238" y="3513138"/>
                <a:ext cx="295275" cy="58738"/>
              </a:xfrm>
              <a:custGeom>
                <a:avLst/>
                <a:gdLst>
                  <a:gd name="T0" fmla="*/ 186 w 186"/>
                  <a:gd name="T1" fmla="*/ 37 h 37"/>
                  <a:gd name="T2" fmla="*/ 186 w 186"/>
                  <a:gd name="T3" fmla="*/ 0 h 37"/>
                  <a:gd name="T4" fmla="*/ 0 w 186"/>
                  <a:gd name="T5" fmla="*/ 0 h 37"/>
                </a:gdLst>
                <a:ahLst/>
                <a:cxnLst>
                  <a:cxn ang="0">
                    <a:pos x="T0" y="T1"/>
                  </a:cxn>
                  <a:cxn ang="0">
                    <a:pos x="T2" y="T3"/>
                  </a:cxn>
                  <a:cxn ang="0">
                    <a:pos x="T4" y="T5"/>
                  </a:cxn>
                </a:cxnLst>
                <a:rect l="0" t="0" r="r" b="b"/>
                <a:pathLst>
                  <a:path w="186" h="37">
                    <a:moveTo>
                      <a:pt x="186" y="37"/>
                    </a:moveTo>
                    <a:lnTo>
                      <a:pt x="186" y="0"/>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5" name="Line 76">
                <a:extLst>
                  <a:ext uri="{FF2B5EF4-FFF2-40B4-BE49-F238E27FC236}">
                    <a16:creationId xmlns:a16="http://schemas.microsoft.com/office/drawing/2014/main" id="{54B39CD6-F6BA-4860-8BB4-8D1A36631585}"/>
                  </a:ext>
                </a:extLst>
              </p:cNvPr>
              <p:cNvSpPr>
                <a:spLocks noChangeShapeType="1"/>
              </p:cNvSpPr>
              <p:nvPr/>
            </p:nvSpPr>
            <p:spPr bwMode="auto">
              <a:xfrm flipH="1">
                <a:off x="3932238" y="3429000"/>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6" name="Line 77">
                <a:extLst>
                  <a:ext uri="{FF2B5EF4-FFF2-40B4-BE49-F238E27FC236}">
                    <a16:creationId xmlns:a16="http://schemas.microsoft.com/office/drawing/2014/main" id="{B379CCEA-2297-4348-934C-BC832EBC7EB1}"/>
                  </a:ext>
                </a:extLst>
              </p:cNvPr>
              <p:cNvSpPr>
                <a:spLocks noChangeShapeType="1"/>
              </p:cNvSpPr>
              <p:nvPr/>
            </p:nvSpPr>
            <p:spPr bwMode="auto">
              <a:xfrm flipH="1">
                <a:off x="3932238" y="3673475"/>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7" name="Line 78">
                <a:extLst>
                  <a:ext uri="{FF2B5EF4-FFF2-40B4-BE49-F238E27FC236}">
                    <a16:creationId xmlns:a16="http://schemas.microsoft.com/office/drawing/2014/main" id="{7FB81A6E-C7BE-4C3A-9DB8-FED5EE47DDA3}"/>
                  </a:ext>
                </a:extLst>
              </p:cNvPr>
              <p:cNvSpPr>
                <a:spLocks noChangeShapeType="1"/>
              </p:cNvSpPr>
              <p:nvPr/>
            </p:nvSpPr>
            <p:spPr bwMode="auto">
              <a:xfrm flipV="1">
                <a:off x="3932238" y="3608388"/>
                <a:ext cx="0" cy="65088"/>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8" name="Line 79">
                <a:extLst>
                  <a:ext uri="{FF2B5EF4-FFF2-40B4-BE49-F238E27FC236}">
                    <a16:creationId xmlns:a16="http://schemas.microsoft.com/office/drawing/2014/main" id="{AE1EA165-0AAB-4C30-8082-0297BB16CFFF}"/>
                  </a:ext>
                </a:extLst>
              </p:cNvPr>
              <p:cNvSpPr>
                <a:spLocks noChangeShapeType="1"/>
              </p:cNvSpPr>
              <p:nvPr/>
            </p:nvSpPr>
            <p:spPr bwMode="auto">
              <a:xfrm>
                <a:off x="3932238" y="3429000"/>
                <a:ext cx="0" cy="84138"/>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9" name="Line 80">
                <a:extLst>
                  <a:ext uri="{FF2B5EF4-FFF2-40B4-BE49-F238E27FC236}">
                    <a16:creationId xmlns:a16="http://schemas.microsoft.com/office/drawing/2014/main" id="{D8EBCDF4-096A-436C-9EBF-9CC41E80BABE}"/>
                  </a:ext>
                </a:extLst>
              </p:cNvPr>
              <p:cNvSpPr>
                <a:spLocks noChangeShapeType="1"/>
              </p:cNvSpPr>
              <p:nvPr/>
            </p:nvSpPr>
            <p:spPr bwMode="auto">
              <a:xfrm flipH="1">
                <a:off x="3786188" y="3429000"/>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0" name="Line 81">
                <a:extLst>
                  <a:ext uri="{FF2B5EF4-FFF2-40B4-BE49-F238E27FC236}">
                    <a16:creationId xmlns:a16="http://schemas.microsoft.com/office/drawing/2014/main" id="{04E0B342-CE10-413C-BCB4-637166EAA3AC}"/>
                  </a:ext>
                </a:extLst>
              </p:cNvPr>
              <p:cNvSpPr>
                <a:spLocks noChangeShapeType="1"/>
              </p:cNvSpPr>
              <p:nvPr/>
            </p:nvSpPr>
            <p:spPr bwMode="auto">
              <a:xfrm flipH="1">
                <a:off x="3786188" y="3673475"/>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1" name="Line 82">
                <a:extLst>
                  <a:ext uri="{FF2B5EF4-FFF2-40B4-BE49-F238E27FC236}">
                    <a16:creationId xmlns:a16="http://schemas.microsoft.com/office/drawing/2014/main" id="{2F03864A-CBF5-405C-9FA1-E4D5F8C44FCC}"/>
                  </a:ext>
                </a:extLst>
              </p:cNvPr>
              <p:cNvSpPr>
                <a:spLocks noChangeShapeType="1"/>
              </p:cNvSpPr>
              <p:nvPr/>
            </p:nvSpPr>
            <p:spPr bwMode="auto">
              <a:xfrm flipH="1">
                <a:off x="3638550" y="3571875"/>
                <a:ext cx="588963"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3" name="Freeform 124">
                <a:extLst>
                  <a:ext uri="{FF2B5EF4-FFF2-40B4-BE49-F238E27FC236}">
                    <a16:creationId xmlns:a16="http://schemas.microsoft.com/office/drawing/2014/main" id="{FF75EB50-4025-422A-92FD-0702D20D478B}"/>
                  </a:ext>
                </a:extLst>
              </p:cNvPr>
              <p:cNvSpPr>
                <a:spLocks/>
              </p:cNvSpPr>
              <p:nvPr/>
            </p:nvSpPr>
            <p:spPr bwMode="auto">
              <a:xfrm>
                <a:off x="2781300" y="2460625"/>
                <a:ext cx="1579563" cy="1266825"/>
              </a:xfrm>
              <a:custGeom>
                <a:avLst/>
                <a:gdLst>
                  <a:gd name="T0" fmla="*/ 995 w 995"/>
                  <a:gd name="T1" fmla="*/ 798 h 798"/>
                  <a:gd name="T2" fmla="*/ 0 w 995"/>
                  <a:gd name="T3" fmla="*/ 798 h 798"/>
                  <a:gd name="T4" fmla="*/ 0 w 995"/>
                  <a:gd name="T5" fmla="*/ 0 h 798"/>
                </a:gdLst>
                <a:ahLst/>
                <a:cxnLst>
                  <a:cxn ang="0">
                    <a:pos x="T0" y="T1"/>
                  </a:cxn>
                  <a:cxn ang="0">
                    <a:pos x="T2" y="T3"/>
                  </a:cxn>
                  <a:cxn ang="0">
                    <a:pos x="T4" y="T5"/>
                  </a:cxn>
                </a:cxnLst>
                <a:rect l="0" t="0" r="r" b="b"/>
                <a:pathLst>
                  <a:path w="995" h="798">
                    <a:moveTo>
                      <a:pt x="995" y="798"/>
                    </a:moveTo>
                    <a:lnTo>
                      <a:pt x="0" y="798"/>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4" name="Line 125">
                <a:extLst>
                  <a:ext uri="{FF2B5EF4-FFF2-40B4-BE49-F238E27FC236}">
                    <a16:creationId xmlns:a16="http://schemas.microsoft.com/office/drawing/2014/main" id="{10A0D73A-3FDC-4D78-9BCA-01471F440467}"/>
                  </a:ext>
                </a:extLst>
              </p:cNvPr>
              <p:cNvSpPr>
                <a:spLocks noChangeShapeType="1"/>
              </p:cNvSpPr>
              <p:nvPr/>
            </p:nvSpPr>
            <p:spPr bwMode="auto">
              <a:xfrm>
                <a:off x="2705100" y="2827338"/>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5" name="Line 126">
                <a:extLst>
                  <a:ext uri="{FF2B5EF4-FFF2-40B4-BE49-F238E27FC236}">
                    <a16:creationId xmlns:a16="http://schemas.microsoft.com/office/drawing/2014/main" id="{5FF59B78-6C5D-4733-A758-DB1C5A5360B7}"/>
                  </a:ext>
                </a:extLst>
              </p:cNvPr>
              <p:cNvSpPr>
                <a:spLocks noChangeShapeType="1"/>
              </p:cNvSpPr>
              <p:nvPr/>
            </p:nvSpPr>
            <p:spPr bwMode="auto">
              <a:xfrm>
                <a:off x="2705100" y="258921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6" name="Line 127">
                <a:extLst>
                  <a:ext uri="{FF2B5EF4-FFF2-40B4-BE49-F238E27FC236}">
                    <a16:creationId xmlns:a16="http://schemas.microsoft.com/office/drawing/2014/main" id="{BF1FDEBA-7A85-464F-8522-37A6A730D631}"/>
                  </a:ext>
                </a:extLst>
              </p:cNvPr>
              <p:cNvSpPr>
                <a:spLocks noChangeShapeType="1"/>
              </p:cNvSpPr>
              <p:nvPr/>
            </p:nvSpPr>
            <p:spPr bwMode="auto">
              <a:xfrm>
                <a:off x="2705100" y="3178175"/>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7" name="Line 128">
                <a:extLst>
                  <a:ext uri="{FF2B5EF4-FFF2-40B4-BE49-F238E27FC236}">
                    <a16:creationId xmlns:a16="http://schemas.microsoft.com/office/drawing/2014/main" id="{3B1C56A4-0584-4BBD-9AB5-E7165670BE3D}"/>
                  </a:ext>
                </a:extLst>
              </p:cNvPr>
              <p:cNvSpPr>
                <a:spLocks noChangeShapeType="1"/>
              </p:cNvSpPr>
              <p:nvPr/>
            </p:nvSpPr>
            <p:spPr bwMode="auto">
              <a:xfrm>
                <a:off x="2705100" y="3009900"/>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8" name="Line 129">
                <a:extLst>
                  <a:ext uri="{FF2B5EF4-FFF2-40B4-BE49-F238E27FC236}">
                    <a16:creationId xmlns:a16="http://schemas.microsoft.com/office/drawing/2014/main" id="{BC4AF676-52A5-4832-AAF3-EBAD2F088630}"/>
                  </a:ext>
                </a:extLst>
              </p:cNvPr>
              <p:cNvSpPr>
                <a:spLocks noChangeShapeType="1"/>
              </p:cNvSpPr>
              <p:nvPr/>
            </p:nvSpPr>
            <p:spPr bwMode="auto">
              <a:xfrm>
                <a:off x="2705100" y="341471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9" name="Line 130">
                <a:extLst>
                  <a:ext uri="{FF2B5EF4-FFF2-40B4-BE49-F238E27FC236}">
                    <a16:creationId xmlns:a16="http://schemas.microsoft.com/office/drawing/2014/main" id="{30438F8B-CD10-42D1-917E-E4AF239E6947}"/>
                  </a:ext>
                </a:extLst>
              </p:cNvPr>
              <p:cNvSpPr>
                <a:spLocks noChangeShapeType="1"/>
              </p:cNvSpPr>
              <p:nvPr/>
            </p:nvSpPr>
            <p:spPr bwMode="auto">
              <a:xfrm>
                <a:off x="2705100" y="3597275"/>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30" name="Line 131">
                <a:extLst>
                  <a:ext uri="{FF2B5EF4-FFF2-40B4-BE49-F238E27FC236}">
                    <a16:creationId xmlns:a16="http://schemas.microsoft.com/office/drawing/2014/main" id="{AAB59B54-E816-4A4D-ABE3-C8818C4888AB}"/>
                  </a:ext>
                </a:extLst>
              </p:cNvPr>
              <p:cNvSpPr>
                <a:spLocks noChangeShapeType="1"/>
              </p:cNvSpPr>
              <p:nvPr/>
            </p:nvSpPr>
            <p:spPr bwMode="auto">
              <a:xfrm flipV="1">
                <a:off x="3206750" y="3727450"/>
                <a:ext cx="0" cy="762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31" name="Line 132">
                <a:extLst>
                  <a:ext uri="{FF2B5EF4-FFF2-40B4-BE49-F238E27FC236}">
                    <a16:creationId xmlns:a16="http://schemas.microsoft.com/office/drawing/2014/main" id="{C3E8546E-C596-43C2-AA8C-3EDF04CB242A}"/>
                  </a:ext>
                </a:extLst>
              </p:cNvPr>
              <p:cNvSpPr>
                <a:spLocks noChangeShapeType="1"/>
              </p:cNvSpPr>
              <p:nvPr/>
            </p:nvSpPr>
            <p:spPr bwMode="auto">
              <a:xfrm flipV="1">
                <a:off x="3927475" y="3727450"/>
                <a:ext cx="0" cy="762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5236" name="ZoneTexte 5235">
              <a:extLst>
                <a:ext uri="{FF2B5EF4-FFF2-40B4-BE49-F238E27FC236}">
                  <a16:creationId xmlns:a16="http://schemas.microsoft.com/office/drawing/2014/main" id="{495119CD-35DA-4406-928E-41DC3B2A27F3}"/>
                </a:ext>
              </a:extLst>
            </p:cNvPr>
            <p:cNvSpPr txBox="1"/>
            <p:nvPr/>
          </p:nvSpPr>
          <p:spPr>
            <a:xfrm>
              <a:off x="724575" y="3728508"/>
              <a:ext cx="484428" cy="276999"/>
            </a:xfrm>
            <a:prstGeom prst="rect">
              <a:avLst/>
            </a:prstGeom>
            <a:noFill/>
          </p:spPr>
          <p:txBody>
            <a:bodyPr wrap="none" rtlCol="0">
              <a:spAutoFit/>
            </a:bodyPr>
            <a:lstStyle/>
            <a:p>
              <a:pPr algn="ctr"/>
              <a:r>
                <a:rPr lang="fr-FR" sz="1200" b="1" dirty="0"/>
                <a:t>TDF</a:t>
              </a:r>
            </a:p>
          </p:txBody>
        </p:sp>
        <p:sp>
          <p:nvSpPr>
            <p:cNvPr id="149" name="ZoneTexte 148">
              <a:extLst>
                <a:ext uri="{FF2B5EF4-FFF2-40B4-BE49-F238E27FC236}">
                  <a16:creationId xmlns:a16="http://schemas.microsoft.com/office/drawing/2014/main" id="{368F980E-E090-43DF-A50B-E8030FD67656}"/>
                </a:ext>
              </a:extLst>
            </p:cNvPr>
            <p:cNvSpPr txBox="1"/>
            <p:nvPr/>
          </p:nvSpPr>
          <p:spPr>
            <a:xfrm>
              <a:off x="1455768" y="3728508"/>
              <a:ext cx="473015" cy="276999"/>
            </a:xfrm>
            <a:prstGeom prst="rect">
              <a:avLst/>
            </a:prstGeom>
            <a:noFill/>
          </p:spPr>
          <p:txBody>
            <a:bodyPr wrap="none" rtlCol="0">
              <a:spAutoFit/>
            </a:bodyPr>
            <a:lstStyle/>
            <a:p>
              <a:pPr algn="ctr"/>
              <a:r>
                <a:rPr lang="fr-FR" sz="1200" b="1" dirty="0"/>
                <a:t>TAF</a:t>
              </a:r>
            </a:p>
          </p:txBody>
        </p:sp>
        <p:sp>
          <p:nvSpPr>
            <p:cNvPr id="150" name="ZoneTexte 149">
              <a:extLst>
                <a:ext uri="{FF2B5EF4-FFF2-40B4-BE49-F238E27FC236}">
                  <a16:creationId xmlns:a16="http://schemas.microsoft.com/office/drawing/2014/main" id="{40536EDD-DD53-4113-ADA5-1FF1BF8C4BCE}"/>
                </a:ext>
              </a:extLst>
            </p:cNvPr>
            <p:cNvSpPr txBox="1"/>
            <p:nvPr/>
          </p:nvSpPr>
          <p:spPr>
            <a:xfrm>
              <a:off x="2943900" y="3728508"/>
              <a:ext cx="484428" cy="276999"/>
            </a:xfrm>
            <a:prstGeom prst="rect">
              <a:avLst/>
            </a:prstGeom>
            <a:noFill/>
          </p:spPr>
          <p:txBody>
            <a:bodyPr wrap="none" rtlCol="0">
              <a:spAutoFit/>
            </a:bodyPr>
            <a:lstStyle/>
            <a:p>
              <a:pPr algn="ctr"/>
              <a:r>
                <a:rPr lang="fr-FR" sz="1200" b="1" dirty="0"/>
                <a:t>TDF</a:t>
              </a:r>
            </a:p>
          </p:txBody>
        </p:sp>
        <p:sp>
          <p:nvSpPr>
            <p:cNvPr id="151" name="ZoneTexte 150">
              <a:extLst>
                <a:ext uri="{FF2B5EF4-FFF2-40B4-BE49-F238E27FC236}">
                  <a16:creationId xmlns:a16="http://schemas.microsoft.com/office/drawing/2014/main" id="{913EAFCB-87B3-45FB-AA56-6D35D62568A0}"/>
                </a:ext>
              </a:extLst>
            </p:cNvPr>
            <p:cNvSpPr txBox="1"/>
            <p:nvPr/>
          </p:nvSpPr>
          <p:spPr>
            <a:xfrm>
              <a:off x="3675093" y="3728508"/>
              <a:ext cx="473015" cy="276999"/>
            </a:xfrm>
            <a:prstGeom prst="rect">
              <a:avLst/>
            </a:prstGeom>
            <a:noFill/>
          </p:spPr>
          <p:txBody>
            <a:bodyPr wrap="none" rtlCol="0">
              <a:spAutoFit/>
            </a:bodyPr>
            <a:lstStyle/>
            <a:p>
              <a:pPr algn="ctr"/>
              <a:r>
                <a:rPr lang="fr-FR" sz="1200" b="1" dirty="0"/>
                <a:t>TAF</a:t>
              </a:r>
            </a:p>
          </p:txBody>
        </p:sp>
        <p:sp>
          <p:nvSpPr>
            <p:cNvPr id="5237" name="ZoneTexte 5236">
              <a:extLst>
                <a:ext uri="{FF2B5EF4-FFF2-40B4-BE49-F238E27FC236}">
                  <a16:creationId xmlns:a16="http://schemas.microsoft.com/office/drawing/2014/main" id="{FF135C7F-D4D4-4848-8CDC-4AFE8CD3A5FE}"/>
                </a:ext>
              </a:extLst>
            </p:cNvPr>
            <p:cNvSpPr txBox="1"/>
            <p:nvPr/>
          </p:nvSpPr>
          <p:spPr>
            <a:xfrm>
              <a:off x="255224" y="3450614"/>
              <a:ext cx="255198" cy="246221"/>
            </a:xfrm>
            <a:prstGeom prst="rect">
              <a:avLst/>
            </a:prstGeom>
            <a:noFill/>
          </p:spPr>
          <p:txBody>
            <a:bodyPr wrap="none" rtlCol="0">
              <a:spAutoFit/>
            </a:bodyPr>
            <a:lstStyle/>
            <a:p>
              <a:pPr algn="r"/>
              <a:r>
                <a:rPr lang="fr-FR" sz="1000" dirty="0"/>
                <a:t>5</a:t>
              </a:r>
            </a:p>
          </p:txBody>
        </p:sp>
        <p:sp>
          <p:nvSpPr>
            <p:cNvPr id="157" name="ZoneTexte 156">
              <a:extLst>
                <a:ext uri="{FF2B5EF4-FFF2-40B4-BE49-F238E27FC236}">
                  <a16:creationId xmlns:a16="http://schemas.microsoft.com/office/drawing/2014/main" id="{6E0E04C5-08D2-4D64-B154-ED6084C6EEC1}"/>
                </a:ext>
              </a:extLst>
            </p:cNvPr>
            <p:cNvSpPr txBox="1"/>
            <p:nvPr/>
          </p:nvSpPr>
          <p:spPr>
            <a:xfrm>
              <a:off x="184691" y="3261686"/>
              <a:ext cx="325731" cy="246221"/>
            </a:xfrm>
            <a:prstGeom prst="rect">
              <a:avLst/>
            </a:prstGeom>
            <a:noFill/>
          </p:spPr>
          <p:txBody>
            <a:bodyPr wrap="none" rtlCol="0">
              <a:spAutoFit/>
            </a:bodyPr>
            <a:lstStyle/>
            <a:p>
              <a:pPr algn="r"/>
              <a:r>
                <a:rPr lang="fr-FR" sz="1000" dirty="0"/>
                <a:t>10</a:t>
              </a:r>
            </a:p>
          </p:txBody>
        </p:sp>
        <p:sp>
          <p:nvSpPr>
            <p:cNvPr id="158" name="ZoneTexte 157">
              <a:extLst>
                <a:ext uri="{FF2B5EF4-FFF2-40B4-BE49-F238E27FC236}">
                  <a16:creationId xmlns:a16="http://schemas.microsoft.com/office/drawing/2014/main" id="{F971BD50-59D9-42A9-860B-0CCAC40350EE}"/>
                </a:ext>
              </a:extLst>
            </p:cNvPr>
            <p:cNvSpPr txBox="1"/>
            <p:nvPr/>
          </p:nvSpPr>
          <p:spPr>
            <a:xfrm>
              <a:off x="184691" y="3092537"/>
              <a:ext cx="325731" cy="246221"/>
            </a:xfrm>
            <a:prstGeom prst="rect">
              <a:avLst/>
            </a:prstGeom>
            <a:noFill/>
          </p:spPr>
          <p:txBody>
            <a:bodyPr wrap="none" rtlCol="0">
              <a:spAutoFit/>
            </a:bodyPr>
            <a:lstStyle/>
            <a:p>
              <a:pPr algn="r"/>
              <a:r>
                <a:rPr lang="fr-FR" sz="1000" dirty="0"/>
                <a:t>20</a:t>
              </a:r>
            </a:p>
          </p:txBody>
        </p:sp>
        <p:sp>
          <p:nvSpPr>
            <p:cNvPr id="159" name="ZoneTexte 158">
              <a:extLst>
                <a:ext uri="{FF2B5EF4-FFF2-40B4-BE49-F238E27FC236}">
                  <a16:creationId xmlns:a16="http://schemas.microsoft.com/office/drawing/2014/main" id="{D772535A-704E-4DFB-8330-5328FCBFD77F}"/>
                </a:ext>
              </a:extLst>
            </p:cNvPr>
            <p:cNvSpPr txBox="1"/>
            <p:nvPr/>
          </p:nvSpPr>
          <p:spPr>
            <a:xfrm>
              <a:off x="184691" y="2830685"/>
              <a:ext cx="325731" cy="246221"/>
            </a:xfrm>
            <a:prstGeom prst="rect">
              <a:avLst/>
            </a:prstGeom>
            <a:noFill/>
          </p:spPr>
          <p:txBody>
            <a:bodyPr wrap="none" rtlCol="0">
              <a:spAutoFit/>
            </a:bodyPr>
            <a:lstStyle/>
            <a:p>
              <a:pPr algn="r"/>
              <a:r>
                <a:rPr lang="fr-FR" sz="1000" dirty="0"/>
                <a:t>50</a:t>
              </a:r>
            </a:p>
          </p:txBody>
        </p:sp>
        <p:sp>
          <p:nvSpPr>
            <p:cNvPr id="160" name="ZoneTexte 159">
              <a:extLst>
                <a:ext uri="{FF2B5EF4-FFF2-40B4-BE49-F238E27FC236}">
                  <a16:creationId xmlns:a16="http://schemas.microsoft.com/office/drawing/2014/main" id="{E21C5A9A-CAA0-41AA-A52D-900E72E45EF1}"/>
                </a:ext>
              </a:extLst>
            </p:cNvPr>
            <p:cNvSpPr txBox="1"/>
            <p:nvPr/>
          </p:nvSpPr>
          <p:spPr>
            <a:xfrm>
              <a:off x="114159" y="2658163"/>
              <a:ext cx="396263" cy="246221"/>
            </a:xfrm>
            <a:prstGeom prst="rect">
              <a:avLst/>
            </a:prstGeom>
            <a:noFill/>
          </p:spPr>
          <p:txBody>
            <a:bodyPr wrap="none" rtlCol="0">
              <a:spAutoFit/>
            </a:bodyPr>
            <a:lstStyle/>
            <a:p>
              <a:pPr algn="r"/>
              <a:r>
                <a:rPr lang="fr-FR" sz="1000" dirty="0"/>
                <a:t>150</a:t>
              </a:r>
            </a:p>
          </p:txBody>
        </p:sp>
        <p:sp>
          <p:nvSpPr>
            <p:cNvPr id="161" name="ZoneTexte 160">
              <a:extLst>
                <a:ext uri="{FF2B5EF4-FFF2-40B4-BE49-F238E27FC236}">
                  <a16:creationId xmlns:a16="http://schemas.microsoft.com/office/drawing/2014/main" id="{0E1E614A-1013-49EF-807F-548F99698AA5}"/>
                </a:ext>
              </a:extLst>
            </p:cNvPr>
            <p:cNvSpPr txBox="1"/>
            <p:nvPr/>
          </p:nvSpPr>
          <p:spPr>
            <a:xfrm>
              <a:off x="114159" y="2463354"/>
              <a:ext cx="396263" cy="246221"/>
            </a:xfrm>
            <a:prstGeom prst="rect">
              <a:avLst/>
            </a:prstGeom>
            <a:noFill/>
          </p:spPr>
          <p:txBody>
            <a:bodyPr wrap="none" rtlCol="0">
              <a:spAutoFit/>
            </a:bodyPr>
            <a:lstStyle/>
            <a:p>
              <a:pPr algn="r"/>
              <a:r>
                <a:rPr lang="fr-FR" sz="1000" dirty="0"/>
                <a:t>200</a:t>
              </a:r>
            </a:p>
          </p:txBody>
        </p:sp>
        <p:sp>
          <p:nvSpPr>
            <p:cNvPr id="162" name="ZoneTexte 161">
              <a:extLst>
                <a:ext uri="{FF2B5EF4-FFF2-40B4-BE49-F238E27FC236}">
                  <a16:creationId xmlns:a16="http://schemas.microsoft.com/office/drawing/2014/main" id="{692AF27E-55D8-4BE2-A58A-A96554186292}"/>
                </a:ext>
              </a:extLst>
            </p:cNvPr>
            <p:cNvSpPr txBox="1"/>
            <p:nvPr/>
          </p:nvSpPr>
          <p:spPr>
            <a:xfrm>
              <a:off x="2307558" y="3407070"/>
              <a:ext cx="396263" cy="246221"/>
            </a:xfrm>
            <a:prstGeom prst="rect">
              <a:avLst/>
            </a:prstGeom>
            <a:noFill/>
          </p:spPr>
          <p:txBody>
            <a:bodyPr wrap="none" rtlCol="0">
              <a:spAutoFit/>
            </a:bodyPr>
            <a:lstStyle/>
            <a:p>
              <a:pPr algn="r"/>
              <a:r>
                <a:rPr lang="fr-FR" sz="1000" dirty="0"/>
                <a:t>100</a:t>
              </a:r>
            </a:p>
          </p:txBody>
        </p:sp>
        <p:sp>
          <p:nvSpPr>
            <p:cNvPr id="163" name="ZoneTexte 162">
              <a:extLst>
                <a:ext uri="{FF2B5EF4-FFF2-40B4-BE49-F238E27FC236}">
                  <a16:creationId xmlns:a16="http://schemas.microsoft.com/office/drawing/2014/main" id="{7F593CB5-B758-4726-B940-D06A664469E0}"/>
                </a:ext>
              </a:extLst>
            </p:cNvPr>
            <p:cNvSpPr txBox="1"/>
            <p:nvPr/>
          </p:nvSpPr>
          <p:spPr>
            <a:xfrm>
              <a:off x="2307558" y="3218142"/>
              <a:ext cx="396263" cy="246221"/>
            </a:xfrm>
            <a:prstGeom prst="rect">
              <a:avLst/>
            </a:prstGeom>
            <a:noFill/>
          </p:spPr>
          <p:txBody>
            <a:bodyPr wrap="none" rtlCol="0">
              <a:spAutoFit/>
            </a:bodyPr>
            <a:lstStyle/>
            <a:p>
              <a:pPr algn="r"/>
              <a:r>
                <a:rPr lang="fr-FR" sz="1000" dirty="0"/>
                <a:t>200</a:t>
              </a:r>
            </a:p>
          </p:txBody>
        </p:sp>
        <p:sp>
          <p:nvSpPr>
            <p:cNvPr id="164" name="ZoneTexte 163">
              <a:extLst>
                <a:ext uri="{FF2B5EF4-FFF2-40B4-BE49-F238E27FC236}">
                  <a16:creationId xmlns:a16="http://schemas.microsoft.com/office/drawing/2014/main" id="{5F00DC2D-8796-4512-B5BB-604529BDD7C3}"/>
                </a:ext>
              </a:extLst>
            </p:cNvPr>
            <p:cNvSpPr txBox="1"/>
            <p:nvPr/>
          </p:nvSpPr>
          <p:spPr>
            <a:xfrm>
              <a:off x="2307558" y="2983677"/>
              <a:ext cx="396263" cy="246221"/>
            </a:xfrm>
            <a:prstGeom prst="rect">
              <a:avLst/>
            </a:prstGeom>
            <a:noFill/>
          </p:spPr>
          <p:txBody>
            <a:bodyPr wrap="none" rtlCol="0">
              <a:spAutoFit/>
            </a:bodyPr>
            <a:lstStyle/>
            <a:p>
              <a:pPr algn="r"/>
              <a:r>
                <a:rPr lang="fr-FR" sz="1000" dirty="0"/>
                <a:t>500</a:t>
              </a:r>
            </a:p>
          </p:txBody>
        </p:sp>
        <p:sp>
          <p:nvSpPr>
            <p:cNvPr id="165" name="ZoneTexte 164">
              <a:extLst>
                <a:ext uri="{FF2B5EF4-FFF2-40B4-BE49-F238E27FC236}">
                  <a16:creationId xmlns:a16="http://schemas.microsoft.com/office/drawing/2014/main" id="{78C79E57-C6C7-4E85-AC43-8523D4E8473A}"/>
                </a:ext>
              </a:extLst>
            </p:cNvPr>
            <p:cNvSpPr txBox="1"/>
            <p:nvPr/>
          </p:nvSpPr>
          <p:spPr>
            <a:xfrm>
              <a:off x="2201760" y="2808913"/>
              <a:ext cx="502061" cy="246221"/>
            </a:xfrm>
            <a:prstGeom prst="rect">
              <a:avLst/>
            </a:prstGeom>
            <a:noFill/>
          </p:spPr>
          <p:txBody>
            <a:bodyPr wrap="none" rtlCol="0">
              <a:spAutoFit/>
            </a:bodyPr>
            <a:lstStyle/>
            <a:p>
              <a:pPr algn="r"/>
              <a:r>
                <a:rPr lang="fr-FR" sz="1000" dirty="0"/>
                <a:t>1 000</a:t>
              </a:r>
            </a:p>
          </p:txBody>
        </p:sp>
        <p:sp>
          <p:nvSpPr>
            <p:cNvPr id="166" name="ZoneTexte 165">
              <a:extLst>
                <a:ext uri="{FF2B5EF4-FFF2-40B4-BE49-F238E27FC236}">
                  <a16:creationId xmlns:a16="http://schemas.microsoft.com/office/drawing/2014/main" id="{48705FC8-BFB5-4473-8C21-83CE07CBD87A}"/>
                </a:ext>
              </a:extLst>
            </p:cNvPr>
            <p:cNvSpPr txBox="1"/>
            <p:nvPr/>
          </p:nvSpPr>
          <p:spPr>
            <a:xfrm>
              <a:off x="2201760" y="2622070"/>
              <a:ext cx="502061" cy="246221"/>
            </a:xfrm>
            <a:prstGeom prst="rect">
              <a:avLst/>
            </a:prstGeom>
            <a:noFill/>
          </p:spPr>
          <p:txBody>
            <a:bodyPr wrap="none" rtlCol="0">
              <a:spAutoFit/>
            </a:bodyPr>
            <a:lstStyle/>
            <a:p>
              <a:pPr algn="r"/>
              <a:r>
                <a:rPr lang="fr-FR" sz="1000" dirty="0"/>
                <a:t>2 000</a:t>
              </a:r>
            </a:p>
          </p:txBody>
        </p:sp>
        <p:sp>
          <p:nvSpPr>
            <p:cNvPr id="167" name="ZoneTexte 166">
              <a:extLst>
                <a:ext uri="{FF2B5EF4-FFF2-40B4-BE49-F238E27FC236}">
                  <a16:creationId xmlns:a16="http://schemas.microsoft.com/office/drawing/2014/main" id="{1C44B870-CCB9-48E6-88CF-5521CAF6AC85}"/>
                </a:ext>
              </a:extLst>
            </p:cNvPr>
            <p:cNvSpPr txBox="1"/>
            <p:nvPr/>
          </p:nvSpPr>
          <p:spPr>
            <a:xfrm>
              <a:off x="2201760" y="2387152"/>
              <a:ext cx="502061" cy="246221"/>
            </a:xfrm>
            <a:prstGeom prst="rect">
              <a:avLst/>
            </a:prstGeom>
            <a:noFill/>
          </p:spPr>
          <p:txBody>
            <a:bodyPr wrap="none" rtlCol="0">
              <a:spAutoFit/>
            </a:bodyPr>
            <a:lstStyle/>
            <a:p>
              <a:pPr algn="r"/>
              <a:r>
                <a:rPr lang="fr-FR" sz="1000" dirty="0"/>
                <a:t>5 000</a:t>
              </a:r>
            </a:p>
          </p:txBody>
        </p:sp>
      </p:grpSp>
      <p:grpSp>
        <p:nvGrpSpPr>
          <p:cNvPr id="3" name="Groupe 2">
            <a:extLst>
              <a:ext uri="{FF2B5EF4-FFF2-40B4-BE49-F238E27FC236}">
                <a16:creationId xmlns:a16="http://schemas.microsoft.com/office/drawing/2014/main" id="{4CB6EFC2-E0C6-4D6D-BFAC-196D08D1E1B7}"/>
              </a:ext>
            </a:extLst>
          </p:cNvPr>
          <p:cNvGrpSpPr/>
          <p:nvPr/>
        </p:nvGrpSpPr>
        <p:grpSpPr>
          <a:xfrm>
            <a:off x="4509871" y="1895083"/>
            <a:ext cx="4602701" cy="2110424"/>
            <a:chOff x="4509871" y="1895083"/>
            <a:chExt cx="4602701" cy="2110424"/>
          </a:xfrm>
        </p:grpSpPr>
        <p:sp>
          <p:nvSpPr>
            <p:cNvPr id="8" name="Text Box 2"/>
            <p:cNvSpPr txBox="1">
              <a:spLocks noChangeArrowheads="1"/>
            </p:cNvSpPr>
            <p:nvPr/>
          </p:nvSpPr>
          <p:spPr bwMode="auto">
            <a:xfrm>
              <a:off x="4944203" y="1898683"/>
              <a:ext cx="1553540" cy="338554"/>
            </a:xfrm>
            <a:prstGeom prst="rect">
              <a:avLst/>
            </a:prstGeom>
            <a:noFill/>
            <a:ln w="9525">
              <a:noFill/>
              <a:miter lim="800000"/>
              <a:headEnd/>
              <a:tailEnd/>
            </a:ln>
          </p:spPr>
          <p:txBody>
            <a:bodyPr wrap="square">
              <a:spAutoFit/>
            </a:bodyPr>
            <a:lstStyle/>
            <a:p>
              <a:pPr algn="ctr"/>
              <a:r>
                <a:rPr lang="da-DK" sz="1600" b="1" dirty="0">
                  <a:solidFill>
                    <a:srgbClr val="0070C0"/>
                  </a:solidFill>
                  <a:latin typeface="Calibri" pitchFamily="34" charset="0"/>
                  <a:ea typeface="ＭＳ Ｐゴシック" pitchFamily="34" charset="-128"/>
                </a:rPr>
                <a:t>PBMC</a:t>
              </a:r>
              <a:endParaRPr lang="fr-FR" sz="1600" b="1" dirty="0">
                <a:solidFill>
                  <a:srgbClr val="0070C0"/>
                </a:solidFill>
                <a:latin typeface="Calibri" pitchFamily="34" charset="0"/>
                <a:ea typeface="ＭＳ Ｐゴシック" pitchFamily="34" charset="-128"/>
              </a:endParaRPr>
            </a:p>
          </p:txBody>
        </p:sp>
        <p:sp>
          <p:nvSpPr>
            <p:cNvPr id="9" name="Text Box 2"/>
            <p:cNvSpPr txBox="1">
              <a:spLocks noChangeArrowheads="1"/>
            </p:cNvSpPr>
            <p:nvPr/>
          </p:nvSpPr>
          <p:spPr bwMode="auto">
            <a:xfrm>
              <a:off x="6892295" y="1895083"/>
              <a:ext cx="2220277" cy="584776"/>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Cellules mononucléées séminales</a:t>
              </a:r>
            </a:p>
          </p:txBody>
        </p:sp>
        <p:grpSp>
          <p:nvGrpSpPr>
            <p:cNvPr id="5232" name="Groupe 5231">
              <a:extLst>
                <a:ext uri="{FF2B5EF4-FFF2-40B4-BE49-F238E27FC236}">
                  <a16:creationId xmlns:a16="http://schemas.microsoft.com/office/drawing/2014/main" id="{7E7E97BD-6CBA-4DDA-A69D-8829DB70D8DC}"/>
                </a:ext>
              </a:extLst>
            </p:cNvPr>
            <p:cNvGrpSpPr/>
            <p:nvPr/>
          </p:nvGrpSpPr>
          <p:grpSpPr>
            <a:xfrm>
              <a:off x="7218363" y="2375782"/>
              <a:ext cx="1655763" cy="1343025"/>
              <a:chOff x="7218363" y="2430463"/>
              <a:chExt cx="1655763" cy="1343025"/>
            </a:xfrm>
          </p:grpSpPr>
          <p:sp>
            <p:nvSpPr>
              <p:cNvPr id="15" name="Freeform 6">
                <a:extLst>
                  <a:ext uri="{FF2B5EF4-FFF2-40B4-BE49-F238E27FC236}">
                    <a16:creationId xmlns:a16="http://schemas.microsoft.com/office/drawing/2014/main" id="{CB0F0765-D909-4FBE-A58B-DCB9E2CBFDAE}"/>
                  </a:ext>
                </a:extLst>
              </p:cNvPr>
              <p:cNvSpPr>
                <a:spLocks/>
              </p:cNvSpPr>
              <p:nvPr/>
            </p:nvSpPr>
            <p:spPr bwMode="auto">
              <a:xfrm>
                <a:off x="8151813" y="3149600"/>
                <a:ext cx="590550" cy="93663"/>
              </a:xfrm>
              <a:custGeom>
                <a:avLst/>
                <a:gdLst>
                  <a:gd name="T0" fmla="*/ 372 w 372"/>
                  <a:gd name="T1" fmla="*/ 59 h 59"/>
                  <a:gd name="T2" fmla="*/ 372 w 372"/>
                  <a:gd name="T3" fmla="*/ 0 h 59"/>
                  <a:gd name="T4" fmla="*/ 0 w 372"/>
                  <a:gd name="T5" fmla="*/ 0 h 59"/>
                  <a:gd name="T6" fmla="*/ 0 w 372"/>
                  <a:gd name="T7" fmla="*/ 59 h 59"/>
                  <a:gd name="T8" fmla="*/ 186 w 372"/>
                  <a:gd name="T9" fmla="*/ 59 h 59"/>
                  <a:gd name="T10" fmla="*/ 372 w 372"/>
                  <a:gd name="T11" fmla="*/ 59 h 59"/>
                  <a:gd name="T12" fmla="*/ 372 w 372"/>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372" h="59">
                    <a:moveTo>
                      <a:pt x="372" y="59"/>
                    </a:moveTo>
                    <a:lnTo>
                      <a:pt x="372" y="0"/>
                    </a:lnTo>
                    <a:lnTo>
                      <a:pt x="0" y="0"/>
                    </a:lnTo>
                    <a:lnTo>
                      <a:pt x="0" y="59"/>
                    </a:lnTo>
                    <a:lnTo>
                      <a:pt x="186" y="59"/>
                    </a:lnTo>
                    <a:lnTo>
                      <a:pt x="372" y="59"/>
                    </a:lnTo>
                    <a:lnTo>
                      <a:pt x="372" y="59"/>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 name="Freeform 7">
                <a:extLst>
                  <a:ext uri="{FF2B5EF4-FFF2-40B4-BE49-F238E27FC236}">
                    <a16:creationId xmlns:a16="http://schemas.microsoft.com/office/drawing/2014/main" id="{778D23E7-1A36-4A3F-9A5B-C76C1A42EC1E}"/>
                  </a:ext>
                </a:extLst>
              </p:cNvPr>
              <p:cNvSpPr>
                <a:spLocks/>
              </p:cNvSpPr>
              <p:nvPr/>
            </p:nvSpPr>
            <p:spPr bwMode="auto">
              <a:xfrm>
                <a:off x="8151813" y="2979738"/>
                <a:ext cx="590550" cy="169863"/>
              </a:xfrm>
              <a:custGeom>
                <a:avLst/>
                <a:gdLst>
                  <a:gd name="T0" fmla="*/ 372 w 372"/>
                  <a:gd name="T1" fmla="*/ 107 h 107"/>
                  <a:gd name="T2" fmla="*/ 372 w 372"/>
                  <a:gd name="T3" fmla="*/ 0 h 107"/>
                  <a:gd name="T4" fmla="*/ 186 w 372"/>
                  <a:gd name="T5" fmla="*/ 0 h 107"/>
                  <a:gd name="T6" fmla="*/ 0 w 372"/>
                  <a:gd name="T7" fmla="*/ 0 h 107"/>
                  <a:gd name="T8" fmla="*/ 0 w 372"/>
                  <a:gd name="T9" fmla="*/ 107 h 107"/>
                  <a:gd name="T10" fmla="*/ 372 w 372"/>
                  <a:gd name="T11" fmla="*/ 107 h 107"/>
                  <a:gd name="T12" fmla="*/ 372 w 372"/>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372" h="107">
                    <a:moveTo>
                      <a:pt x="372" y="107"/>
                    </a:moveTo>
                    <a:lnTo>
                      <a:pt x="372" y="0"/>
                    </a:lnTo>
                    <a:lnTo>
                      <a:pt x="186" y="0"/>
                    </a:lnTo>
                    <a:lnTo>
                      <a:pt x="0" y="0"/>
                    </a:lnTo>
                    <a:lnTo>
                      <a:pt x="0" y="107"/>
                    </a:lnTo>
                    <a:lnTo>
                      <a:pt x="372" y="107"/>
                    </a:lnTo>
                    <a:lnTo>
                      <a:pt x="372" y="107"/>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8">
                <a:extLst>
                  <a:ext uri="{FF2B5EF4-FFF2-40B4-BE49-F238E27FC236}">
                    <a16:creationId xmlns:a16="http://schemas.microsoft.com/office/drawing/2014/main" id="{AF3A1C3B-66FD-4B9F-874D-87EEEF42EBA9}"/>
                  </a:ext>
                </a:extLst>
              </p:cNvPr>
              <p:cNvSpPr>
                <a:spLocks/>
              </p:cNvSpPr>
              <p:nvPr/>
            </p:nvSpPr>
            <p:spPr bwMode="auto">
              <a:xfrm>
                <a:off x="7432675" y="2711450"/>
                <a:ext cx="582613" cy="420688"/>
              </a:xfrm>
              <a:custGeom>
                <a:avLst/>
                <a:gdLst>
                  <a:gd name="T0" fmla="*/ 367 w 367"/>
                  <a:gd name="T1" fmla="*/ 0 h 265"/>
                  <a:gd name="T2" fmla="*/ 183 w 367"/>
                  <a:gd name="T3" fmla="*/ 0 h 265"/>
                  <a:gd name="T4" fmla="*/ 0 w 367"/>
                  <a:gd name="T5" fmla="*/ 0 h 265"/>
                  <a:gd name="T6" fmla="*/ 0 w 367"/>
                  <a:gd name="T7" fmla="*/ 265 h 265"/>
                  <a:gd name="T8" fmla="*/ 367 w 367"/>
                  <a:gd name="T9" fmla="*/ 265 h 265"/>
                  <a:gd name="T10" fmla="*/ 367 w 367"/>
                  <a:gd name="T11" fmla="*/ 0 h 265"/>
                  <a:gd name="T12" fmla="*/ 367 w 367"/>
                  <a:gd name="T13" fmla="*/ 0 h 265"/>
                </a:gdLst>
                <a:ahLst/>
                <a:cxnLst>
                  <a:cxn ang="0">
                    <a:pos x="T0" y="T1"/>
                  </a:cxn>
                  <a:cxn ang="0">
                    <a:pos x="T2" y="T3"/>
                  </a:cxn>
                  <a:cxn ang="0">
                    <a:pos x="T4" y="T5"/>
                  </a:cxn>
                  <a:cxn ang="0">
                    <a:pos x="T6" y="T7"/>
                  </a:cxn>
                  <a:cxn ang="0">
                    <a:pos x="T8" y="T9"/>
                  </a:cxn>
                  <a:cxn ang="0">
                    <a:pos x="T10" y="T11"/>
                  </a:cxn>
                  <a:cxn ang="0">
                    <a:pos x="T12" y="T13"/>
                  </a:cxn>
                </a:cxnLst>
                <a:rect l="0" t="0" r="r" b="b"/>
                <a:pathLst>
                  <a:path w="367" h="265">
                    <a:moveTo>
                      <a:pt x="367" y="0"/>
                    </a:moveTo>
                    <a:lnTo>
                      <a:pt x="183" y="0"/>
                    </a:lnTo>
                    <a:lnTo>
                      <a:pt x="0" y="0"/>
                    </a:lnTo>
                    <a:lnTo>
                      <a:pt x="0" y="265"/>
                    </a:lnTo>
                    <a:lnTo>
                      <a:pt x="367" y="265"/>
                    </a:lnTo>
                    <a:lnTo>
                      <a:pt x="367" y="0"/>
                    </a:lnTo>
                    <a:lnTo>
                      <a:pt x="367"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8" name="Freeform 9">
                <a:extLst>
                  <a:ext uri="{FF2B5EF4-FFF2-40B4-BE49-F238E27FC236}">
                    <a16:creationId xmlns:a16="http://schemas.microsoft.com/office/drawing/2014/main" id="{526EBF39-275E-47D7-A118-FA63FC7ABE14}"/>
                  </a:ext>
                </a:extLst>
              </p:cNvPr>
              <p:cNvSpPr>
                <a:spLocks/>
              </p:cNvSpPr>
              <p:nvPr/>
            </p:nvSpPr>
            <p:spPr bwMode="auto">
              <a:xfrm>
                <a:off x="7432675" y="3132138"/>
                <a:ext cx="582613" cy="103188"/>
              </a:xfrm>
              <a:custGeom>
                <a:avLst/>
                <a:gdLst>
                  <a:gd name="T0" fmla="*/ 367 w 367"/>
                  <a:gd name="T1" fmla="*/ 65 h 65"/>
                  <a:gd name="T2" fmla="*/ 367 w 367"/>
                  <a:gd name="T3" fmla="*/ 0 h 65"/>
                  <a:gd name="T4" fmla="*/ 0 w 367"/>
                  <a:gd name="T5" fmla="*/ 0 h 65"/>
                  <a:gd name="T6" fmla="*/ 0 w 367"/>
                  <a:gd name="T7" fmla="*/ 65 h 65"/>
                  <a:gd name="T8" fmla="*/ 183 w 367"/>
                  <a:gd name="T9" fmla="*/ 65 h 65"/>
                  <a:gd name="T10" fmla="*/ 367 w 367"/>
                  <a:gd name="T11" fmla="*/ 65 h 65"/>
                  <a:gd name="T12" fmla="*/ 367 w 367"/>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367" h="65">
                    <a:moveTo>
                      <a:pt x="367" y="65"/>
                    </a:moveTo>
                    <a:lnTo>
                      <a:pt x="367" y="0"/>
                    </a:lnTo>
                    <a:lnTo>
                      <a:pt x="0" y="0"/>
                    </a:lnTo>
                    <a:lnTo>
                      <a:pt x="0" y="65"/>
                    </a:lnTo>
                    <a:lnTo>
                      <a:pt x="183" y="65"/>
                    </a:lnTo>
                    <a:lnTo>
                      <a:pt x="367" y="65"/>
                    </a:lnTo>
                    <a:lnTo>
                      <a:pt x="367" y="65"/>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 name="Freeform 22">
                <a:extLst>
                  <a:ext uri="{FF2B5EF4-FFF2-40B4-BE49-F238E27FC236}">
                    <a16:creationId xmlns:a16="http://schemas.microsoft.com/office/drawing/2014/main" id="{C3E09D46-50E9-4940-9452-4DCC5E04730F}"/>
                  </a:ext>
                </a:extLst>
              </p:cNvPr>
              <p:cNvSpPr>
                <a:spLocks noEditPoints="1"/>
              </p:cNvSpPr>
              <p:nvPr/>
            </p:nvSpPr>
            <p:spPr bwMode="auto">
              <a:xfrm>
                <a:off x="7432675" y="2544763"/>
                <a:ext cx="1309688" cy="1106488"/>
              </a:xfrm>
              <a:custGeom>
                <a:avLst/>
                <a:gdLst>
                  <a:gd name="T0" fmla="*/ 639 w 825"/>
                  <a:gd name="T1" fmla="*/ 440 h 697"/>
                  <a:gd name="T2" fmla="*/ 825 w 825"/>
                  <a:gd name="T3" fmla="*/ 440 h 697"/>
                  <a:gd name="T4" fmla="*/ 825 w 825"/>
                  <a:gd name="T5" fmla="*/ 381 h 697"/>
                  <a:gd name="T6" fmla="*/ 825 w 825"/>
                  <a:gd name="T7" fmla="*/ 381 h 697"/>
                  <a:gd name="T8" fmla="*/ 825 w 825"/>
                  <a:gd name="T9" fmla="*/ 274 h 697"/>
                  <a:gd name="T10" fmla="*/ 639 w 825"/>
                  <a:gd name="T11" fmla="*/ 274 h 697"/>
                  <a:gd name="T12" fmla="*/ 183 w 825"/>
                  <a:gd name="T13" fmla="*/ 0 h 697"/>
                  <a:gd name="T14" fmla="*/ 91 w 825"/>
                  <a:gd name="T15" fmla="*/ 0 h 697"/>
                  <a:gd name="T16" fmla="*/ 183 w 825"/>
                  <a:gd name="T17" fmla="*/ 0 h 697"/>
                  <a:gd name="T18" fmla="*/ 183 w 825"/>
                  <a:gd name="T19" fmla="*/ 105 h 697"/>
                  <a:gd name="T20" fmla="*/ 183 w 825"/>
                  <a:gd name="T21" fmla="*/ 435 h 697"/>
                  <a:gd name="T22" fmla="*/ 367 w 825"/>
                  <a:gd name="T23" fmla="*/ 435 h 697"/>
                  <a:gd name="T24" fmla="*/ 367 w 825"/>
                  <a:gd name="T25" fmla="*/ 370 h 697"/>
                  <a:gd name="T26" fmla="*/ 275 w 825"/>
                  <a:gd name="T27" fmla="*/ 0 h 697"/>
                  <a:gd name="T28" fmla="*/ 183 w 825"/>
                  <a:gd name="T29" fmla="*/ 0 h 697"/>
                  <a:gd name="T30" fmla="*/ 367 w 825"/>
                  <a:gd name="T31" fmla="*/ 370 h 697"/>
                  <a:gd name="T32" fmla="*/ 367 w 825"/>
                  <a:gd name="T33" fmla="*/ 105 h 697"/>
                  <a:gd name="T34" fmla="*/ 183 w 825"/>
                  <a:gd name="T35" fmla="*/ 105 h 697"/>
                  <a:gd name="T36" fmla="*/ 639 w 825"/>
                  <a:gd name="T37" fmla="*/ 274 h 697"/>
                  <a:gd name="T38" fmla="*/ 453 w 825"/>
                  <a:gd name="T39" fmla="*/ 274 h 697"/>
                  <a:gd name="T40" fmla="*/ 453 w 825"/>
                  <a:gd name="T41" fmla="*/ 381 h 697"/>
                  <a:gd name="T42" fmla="*/ 453 w 825"/>
                  <a:gd name="T43" fmla="*/ 381 h 697"/>
                  <a:gd name="T44" fmla="*/ 453 w 825"/>
                  <a:gd name="T45" fmla="*/ 440 h 697"/>
                  <a:gd name="T46" fmla="*/ 639 w 825"/>
                  <a:gd name="T47" fmla="*/ 440 h 697"/>
                  <a:gd name="T48" fmla="*/ 731 w 825"/>
                  <a:gd name="T49" fmla="*/ 259 h 697"/>
                  <a:gd name="T50" fmla="*/ 639 w 825"/>
                  <a:gd name="T51" fmla="*/ 259 h 697"/>
                  <a:gd name="T52" fmla="*/ 639 w 825"/>
                  <a:gd name="T53" fmla="*/ 259 h 697"/>
                  <a:gd name="T54" fmla="*/ 639 w 825"/>
                  <a:gd name="T55" fmla="*/ 274 h 697"/>
                  <a:gd name="T56" fmla="*/ 639 w 825"/>
                  <a:gd name="T57" fmla="*/ 259 h 697"/>
                  <a:gd name="T58" fmla="*/ 547 w 825"/>
                  <a:gd name="T59" fmla="*/ 259 h 697"/>
                  <a:gd name="T60" fmla="*/ 731 w 825"/>
                  <a:gd name="T61" fmla="*/ 524 h 697"/>
                  <a:gd name="T62" fmla="*/ 639 w 825"/>
                  <a:gd name="T63" fmla="*/ 524 h 697"/>
                  <a:gd name="T64" fmla="*/ 639 w 825"/>
                  <a:gd name="T65" fmla="*/ 524 h 697"/>
                  <a:gd name="T66" fmla="*/ 547 w 825"/>
                  <a:gd name="T67" fmla="*/ 524 h 697"/>
                  <a:gd name="T68" fmla="*/ 183 w 825"/>
                  <a:gd name="T69" fmla="*/ 697 h 697"/>
                  <a:gd name="T70" fmla="*/ 91 w 825"/>
                  <a:gd name="T71" fmla="*/ 697 h 697"/>
                  <a:gd name="T72" fmla="*/ 275 w 825"/>
                  <a:gd name="T73" fmla="*/ 697 h 697"/>
                  <a:gd name="T74" fmla="*/ 183 w 825"/>
                  <a:gd name="T75" fmla="*/ 697 h 697"/>
                  <a:gd name="T76" fmla="*/ 639 w 825"/>
                  <a:gd name="T77" fmla="*/ 524 h 697"/>
                  <a:gd name="T78" fmla="*/ 639 w 825"/>
                  <a:gd name="T79" fmla="*/ 440 h 697"/>
                  <a:gd name="T80" fmla="*/ 183 w 825"/>
                  <a:gd name="T81" fmla="*/ 697 h 697"/>
                  <a:gd name="T82" fmla="*/ 183 w 825"/>
                  <a:gd name="T83" fmla="*/ 435 h 697"/>
                  <a:gd name="T84" fmla="*/ 825 w 825"/>
                  <a:gd name="T85" fmla="*/ 381 h 697"/>
                  <a:gd name="T86" fmla="*/ 453 w 825"/>
                  <a:gd name="T87" fmla="*/ 381 h 697"/>
                  <a:gd name="T88" fmla="*/ 0 w 825"/>
                  <a:gd name="T89" fmla="*/ 370 h 697"/>
                  <a:gd name="T90" fmla="*/ 0 w 825"/>
                  <a:gd name="T91" fmla="*/ 435 h 697"/>
                  <a:gd name="T92" fmla="*/ 183 w 825"/>
                  <a:gd name="T93" fmla="*/ 435 h 697"/>
                  <a:gd name="T94" fmla="*/ 183 w 825"/>
                  <a:gd name="T95" fmla="*/ 105 h 697"/>
                  <a:gd name="T96" fmla="*/ 0 w 825"/>
                  <a:gd name="T97" fmla="*/ 105 h 697"/>
                  <a:gd name="T98" fmla="*/ 0 w 825"/>
                  <a:gd name="T99" fmla="*/ 370 h 697"/>
                  <a:gd name="T100" fmla="*/ 367 w 825"/>
                  <a:gd name="T101" fmla="*/ 370 h 697"/>
                  <a:gd name="T102" fmla="*/ 0 w 825"/>
                  <a:gd name="T103" fmla="*/ 37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5" h="697">
                    <a:moveTo>
                      <a:pt x="639" y="440"/>
                    </a:moveTo>
                    <a:lnTo>
                      <a:pt x="825" y="440"/>
                    </a:lnTo>
                    <a:lnTo>
                      <a:pt x="825" y="381"/>
                    </a:lnTo>
                    <a:moveTo>
                      <a:pt x="825" y="381"/>
                    </a:moveTo>
                    <a:lnTo>
                      <a:pt x="825" y="274"/>
                    </a:lnTo>
                    <a:lnTo>
                      <a:pt x="639" y="274"/>
                    </a:lnTo>
                    <a:moveTo>
                      <a:pt x="183" y="0"/>
                    </a:moveTo>
                    <a:lnTo>
                      <a:pt x="91" y="0"/>
                    </a:lnTo>
                    <a:moveTo>
                      <a:pt x="183" y="0"/>
                    </a:moveTo>
                    <a:lnTo>
                      <a:pt x="183" y="105"/>
                    </a:lnTo>
                    <a:moveTo>
                      <a:pt x="183" y="435"/>
                    </a:moveTo>
                    <a:lnTo>
                      <a:pt x="367" y="435"/>
                    </a:lnTo>
                    <a:lnTo>
                      <a:pt x="367" y="370"/>
                    </a:lnTo>
                    <a:moveTo>
                      <a:pt x="275" y="0"/>
                    </a:moveTo>
                    <a:lnTo>
                      <a:pt x="183" y="0"/>
                    </a:lnTo>
                    <a:moveTo>
                      <a:pt x="367" y="370"/>
                    </a:moveTo>
                    <a:lnTo>
                      <a:pt x="367" y="105"/>
                    </a:lnTo>
                    <a:lnTo>
                      <a:pt x="183" y="105"/>
                    </a:lnTo>
                    <a:moveTo>
                      <a:pt x="639" y="274"/>
                    </a:moveTo>
                    <a:lnTo>
                      <a:pt x="453" y="274"/>
                    </a:lnTo>
                    <a:lnTo>
                      <a:pt x="453" y="381"/>
                    </a:lnTo>
                    <a:moveTo>
                      <a:pt x="453" y="381"/>
                    </a:moveTo>
                    <a:lnTo>
                      <a:pt x="453" y="440"/>
                    </a:lnTo>
                    <a:lnTo>
                      <a:pt x="639" y="440"/>
                    </a:lnTo>
                    <a:moveTo>
                      <a:pt x="731" y="259"/>
                    </a:moveTo>
                    <a:lnTo>
                      <a:pt x="639" y="259"/>
                    </a:lnTo>
                    <a:moveTo>
                      <a:pt x="639" y="259"/>
                    </a:moveTo>
                    <a:lnTo>
                      <a:pt x="639" y="274"/>
                    </a:lnTo>
                    <a:moveTo>
                      <a:pt x="639" y="259"/>
                    </a:moveTo>
                    <a:lnTo>
                      <a:pt x="547" y="259"/>
                    </a:lnTo>
                    <a:moveTo>
                      <a:pt x="731" y="524"/>
                    </a:moveTo>
                    <a:lnTo>
                      <a:pt x="639" y="524"/>
                    </a:lnTo>
                    <a:moveTo>
                      <a:pt x="639" y="524"/>
                    </a:moveTo>
                    <a:lnTo>
                      <a:pt x="547" y="524"/>
                    </a:lnTo>
                    <a:moveTo>
                      <a:pt x="183" y="697"/>
                    </a:moveTo>
                    <a:lnTo>
                      <a:pt x="91" y="697"/>
                    </a:lnTo>
                    <a:moveTo>
                      <a:pt x="275" y="697"/>
                    </a:moveTo>
                    <a:lnTo>
                      <a:pt x="183" y="697"/>
                    </a:lnTo>
                    <a:moveTo>
                      <a:pt x="639" y="524"/>
                    </a:moveTo>
                    <a:lnTo>
                      <a:pt x="639" y="440"/>
                    </a:lnTo>
                    <a:moveTo>
                      <a:pt x="183" y="697"/>
                    </a:moveTo>
                    <a:lnTo>
                      <a:pt x="183" y="435"/>
                    </a:lnTo>
                    <a:moveTo>
                      <a:pt x="825" y="381"/>
                    </a:moveTo>
                    <a:lnTo>
                      <a:pt x="453" y="381"/>
                    </a:lnTo>
                    <a:moveTo>
                      <a:pt x="0" y="370"/>
                    </a:moveTo>
                    <a:lnTo>
                      <a:pt x="0" y="435"/>
                    </a:lnTo>
                    <a:lnTo>
                      <a:pt x="183" y="435"/>
                    </a:lnTo>
                    <a:moveTo>
                      <a:pt x="183" y="105"/>
                    </a:moveTo>
                    <a:lnTo>
                      <a:pt x="0" y="105"/>
                    </a:lnTo>
                    <a:lnTo>
                      <a:pt x="0" y="370"/>
                    </a:lnTo>
                    <a:moveTo>
                      <a:pt x="367" y="370"/>
                    </a:moveTo>
                    <a:lnTo>
                      <a:pt x="0" y="37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Freeform 33">
                <a:extLst>
                  <a:ext uri="{FF2B5EF4-FFF2-40B4-BE49-F238E27FC236}">
                    <a16:creationId xmlns:a16="http://schemas.microsoft.com/office/drawing/2014/main" id="{58D278EF-A87F-4751-B804-6D2018EA1DE9}"/>
                  </a:ext>
                </a:extLst>
              </p:cNvPr>
              <p:cNvSpPr>
                <a:spLocks/>
              </p:cNvSpPr>
              <p:nvPr/>
            </p:nvSpPr>
            <p:spPr bwMode="auto">
              <a:xfrm>
                <a:off x="7704138" y="2482850"/>
                <a:ext cx="38100" cy="38100"/>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33" name="Freeform 34">
                <a:extLst>
                  <a:ext uri="{FF2B5EF4-FFF2-40B4-BE49-F238E27FC236}">
                    <a16:creationId xmlns:a16="http://schemas.microsoft.com/office/drawing/2014/main" id="{40A7093C-C566-47DB-A3DF-BC246A0D871A}"/>
                  </a:ext>
                </a:extLst>
              </p:cNvPr>
              <p:cNvSpPr>
                <a:spLocks/>
              </p:cNvSpPr>
              <p:nvPr/>
            </p:nvSpPr>
            <p:spPr bwMode="auto">
              <a:xfrm>
                <a:off x="7704138" y="2482850"/>
                <a:ext cx="38100" cy="38100"/>
              </a:xfrm>
              <a:custGeom>
                <a:avLst/>
                <a:gdLst>
                  <a:gd name="T0" fmla="*/ 0 w 20"/>
                  <a:gd name="T1" fmla="*/ 10 h 20"/>
                  <a:gd name="T2" fmla="*/ 3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3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Freeform 35">
                <a:extLst>
                  <a:ext uri="{FF2B5EF4-FFF2-40B4-BE49-F238E27FC236}">
                    <a16:creationId xmlns:a16="http://schemas.microsoft.com/office/drawing/2014/main" id="{CD4F44AA-B756-4473-96AD-3D045BA1EFCF}"/>
                  </a:ext>
                </a:extLst>
              </p:cNvPr>
              <p:cNvSpPr>
                <a:spLocks/>
              </p:cNvSpPr>
              <p:nvPr/>
            </p:nvSpPr>
            <p:spPr bwMode="auto">
              <a:xfrm>
                <a:off x="8440738" y="2787650"/>
                <a:ext cx="38100" cy="39688"/>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35" name="Freeform 36">
                <a:extLst>
                  <a:ext uri="{FF2B5EF4-FFF2-40B4-BE49-F238E27FC236}">
                    <a16:creationId xmlns:a16="http://schemas.microsoft.com/office/drawing/2014/main" id="{E138C26E-38D3-4384-AF83-28503D32D657}"/>
                  </a:ext>
                </a:extLst>
              </p:cNvPr>
              <p:cNvSpPr>
                <a:spLocks/>
              </p:cNvSpPr>
              <p:nvPr/>
            </p:nvSpPr>
            <p:spPr bwMode="auto">
              <a:xfrm>
                <a:off x="8440738" y="2787650"/>
                <a:ext cx="38100" cy="39688"/>
              </a:xfrm>
              <a:custGeom>
                <a:avLst/>
                <a:gdLst>
                  <a:gd name="T0" fmla="*/ 0 w 20"/>
                  <a:gd name="T1" fmla="*/ 10 h 20"/>
                  <a:gd name="T2" fmla="*/ 3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3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6" name="Freeform 37">
                <a:extLst>
                  <a:ext uri="{FF2B5EF4-FFF2-40B4-BE49-F238E27FC236}">
                    <a16:creationId xmlns:a16="http://schemas.microsoft.com/office/drawing/2014/main" id="{077CC3F3-7E8F-4F74-AE9F-CB9A2FFBFD4F}"/>
                  </a:ext>
                </a:extLst>
              </p:cNvPr>
              <p:cNvSpPr>
                <a:spLocks/>
              </p:cNvSpPr>
              <p:nvPr/>
            </p:nvSpPr>
            <p:spPr bwMode="auto">
              <a:xfrm>
                <a:off x="8440738" y="2463800"/>
                <a:ext cx="38100" cy="38100"/>
              </a:xfrm>
              <a:custGeom>
                <a:avLst/>
                <a:gdLst>
                  <a:gd name="T0" fmla="*/ 3 w 20"/>
                  <a:gd name="T1" fmla="*/ 3 h 20"/>
                  <a:gd name="T2" fmla="*/ 0 w 20"/>
                  <a:gd name="T3" fmla="*/ 10 h 20"/>
                  <a:gd name="T4" fmla="*/ 3 w 20"/>
                  <a:gd name="T5" fmla="*/ 17 h 20"/>
                  <a:gd name="T6" fmla="*/ 10 w 20"/>
                  <a:gd name="T7" fmla="*/ 20 h 20"/>
                  <a:gd name="T8" fmla="*/ 17 w 20"/>
                  <a:gd name="T9" fmla="*/ 17 h 20"/>
                  <a:gd name="T10" fmla="*/ 20 w 20"/>
                  <a:gd name="T11" fmla="*/ 10 h 20"/>
                  <a:gd name="T12" fmla="*/ 17 w 20"/>
                  <a:gd name="T13" fmla="*/ 3 h 20"/>
                  <a:gd name="T14" fmla="*/ 10 w 20"/>
                  <a:gd name="T15" fmla="*/ 0 h 20"/>
                  <a:gd name="T16" fmla="*/ 3 w 20"/>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3" y="3"/>
                    </a:moveTo>
                    <a:cubicBezTo>
                      <a:pt x="1" y="5"/>
                      <a:pt x="0" y="7"/>
                      <a:pt x="0" y="10"/>
                    </a:cubicBez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37" name="Freeform 38">
                <a:extLst>
                  <a:ext uri="{FF2B5EF4-FFF2-40B4-BE49-F238E27FC236}">
                    <a16:creationId xmlns:a16="http://schemas.microsoft.com/office/drawing/2014/main" id="{ECE6D29F-693C-4EB6-BC04-B45FF448C04F}"/>
                  </a:ext>
                </a:extLst>
              </p:cNvPr>
              <p:cNvSpPr>
                <a:spLocks/>
              </p:cNvSpPr>
              <p:nvPr/>
            </p:nvSpPr>
            <p:spPr bwMode="auto">
              <a:xfrm>
                <a:off x="8440738" y="2463800"/>
                <a:ext cx="38100" cy="38100"/>
              </a:xfrm>
              <a:custGeom>
                <a:avLst/>
                <a:gdLst>
                  <a:gd name="T0" fmla="*/ 0 w 20"/>
                  <a:gd name="T1" fmla="*/ 10 h 20"/>
                  <a:gd name="T2" fmla="*/ 3 w 20"/>
                  <a:gd name="T3" fmla="*/ 17 h 20"/>
                  <a:gd name="T4" fmla="*/ 10 w 20"/>
                  <a:gd name="T5" fmla="*/ 20 h 20"/>
                  <a:gd name="T6" fmla="*/ 17 w 20"/>
                  <a:gd name="T7" fmla="*/ 17 h 20"/>
                  <a:gd name="T8" fmla="*/ 20 w 20"/>
                  <a:gd name="T9" fmla="*/ 10 h 20"/>
                  <a:gd name="T10" fmla="*/ 17 w 20"/>
                  <a:gd name="T11" fmla="*/ 3 h 20"/>
                  <a:gd name="T12" fmla="*/ 10 w 20"/>
                  <a:gd name="T13" fmla="*/ 0 h 20"/>
                  <a:gd name="T14" fmla="*/ 3 w 20"/>
                  <a:gd name="T15" fmla="*/ 3 h 20"/>
                  <a:gd name="T16" fmla="*/ 0 w 20"/>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0">
                    <a:moveTo>
                      <a:pt x="0" y="10"/>
                    </a:moveTo>
                    <a:cubicBezTo>
                      <a:pt x="0" y="13"/>
                      <a:pt x="1" y="15"/>
                      <a:pt x="3" y="17"/>
                    </a:cubicBezTo>
                    <a:cubicBezTo>
                      <a:pt x="5" y="19"/>
                      <a:pt x="8" y="20"/>
                      <a:pt x="10" y="20"/>
                    </a:cubicBezTo>
                    <a:cubicBezTo>
                      <a:pt x="13" y="20"/>
                      <a:pt x="16" y="19"/>
                      <a:pt x="17" y="17"/>
                    </a:cubicBezTo>
                    <a:cubicBezTo>
                      <a:pt x="19" y="15"/>
                      <a:pt x="20" y="13"/>
                      <a:pt x="20" y="10"/>
                    </a:cubicBezTo>
                    <a:cubicBezTo>
                      <a:pt x="20" y="7"/>
                      <a:pt x="19" y="5"/>
                      <a:pt x="17" y="3"/>
                    </a:cubicBezTo>
                    <a:cubicBezTo>
                      <a:pt x="16" y="1"/>
                      <a:pt x="13" y="0"/>
                      <a:pt x="10" y="0"/>
                    </a:cubicBezTo>
                    <a:cubicBezTo>
                      <a:pt x="8" y="0"/>
                      <a:pt x="5" y="1"/>
                      <a:pt x="3" y="3"/>
                    </a:cubicBezTo>
                    <a:cubicBezTo>
                      <a:pt x="1" y="5"/>
                      <a:pt x="0" y="7"/>
                      <a:pt x="0" y="10"/>
                    </a:cubicBezTo>
                    <a:close/>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4" name="Freeform 105">
                <a:extLst>
                  <a:ext uri="{FF2B5EF4-FFF2-40B4-BE49-F238E27FC236}">
                    <a16:creationId xmlns:a16="http://schemas.microsoft.com/office/drawing/2014/main" id="{61B61E86-401B-475E-A5E3-3A6292305DAA}"/>
                  </a:ext>
                </a:extLst>
              </p:cNvPr>
              <p:cNvSpPr>
                <a:spLocks/>
              </p:cNvSpPr>
              <p:nvPr/>
            </p:nvSpPr>
            <p:spPr bwMode="auto">
              <a:xfrm>
                <a:off x="7294563" y="2430463"/>
                <a:ext cx="1579563" cy="1266825"/>
              </a:xfrm>
              <a:custGeom>
                <a:avLst/>
                <a:gdLst>
                  <a:gd name="T0" fmla="*/ 995 w 995"/>
                  <a:gd name="T1" fmla="*/ 798 h 798"/>
                  <a:gd name="T2" fmla="*/ 0 w 995"/>
                  <a:gd name="T3" fmla="*/ 798 h 798"/>
                  <a:gd name="T4" fmla="*/ 0 w 995"/>
                  <a:gd name="T5" fmla="*/ 0 h 798"/>
                </a:gdLst>
                <a:ahLst/>
                <a:cxnLst>
                  <a:cxn ang="0">
                    <a:pos x="T0" y="T1"/>
                  </a:cxn>
                  <a:cxn ang="0">
                    <a:pos x="T2" y="T3"/>
                  </a:cxn>
                  <a:cxn ang="0">
                    <a:pos x="T4" y="T5"/>
                  </a:cxn>
                </a:cxnLst>
                <a:rect l="0" t="0" r="r" b="b"/>
                <a:pathLst>
                  <a:path w="995" h="798">
                    <a:moveTo>
                      <a:pt x="995" y="798"/>
                    </a:moveTo>
                    <a:lnTo>
                      <a:pt x="0" y="798"/>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5" name="Line 106">
                <a:extLst>
                  <a:ext uri="{FF2B5EF4-FFF2-40B4-BE49-F238E27FC236}">
                    <a16:creationId xmlns:a16="http://schemas.microsoft.com/office/drawing/2014/main" id="{07F198EB-B4D8-4139-BFBF-146A7EDEC295}"/>
                  </a:ext>
                </a:extLst>
              </p:cNvPr>
              <p:cNvSpPr>
                <a:spLocks noChangeShapeType="1"/>
              </p:cNvSpPr>
              <p:nvPr/>
            </p:nvSpPr>
            <p:spPr bwMode="auto">
              <a:xfrm>
                <a:off x="7218363" y="246856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6" name="Line 107">
                <a:extLst>
                  <a:ext uri="{FF2B5EF4-FFF2-40B4-BE49-F238E27FC236}">
                    <a16:creationId xmlns:a16="http://schemas.microsoft.com/office/drawing/2014/main" id="{19B61C51-072B-46D7-9AB1-E5B109A1C784}"/>
                  </a:ext>
                </a:extLst>
              </p:cNvPr>
              <p:cNvSpPr>
                <a:spLocks noChangeShapeType="1"/>
              </p:cNvSpPr>
              <p:nvPr/>
            </p:nvSpPr>
            <p:spPr bwMode="auto">
              <a:xfrm>
                <a:off x="7218363" y="284956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7" name="Line 108">
                <a:extLst>
                  <a:ext uri="{FF2B5EF4-FFF2-40B4-BE49-F238E27FC236}">
                    <a16:creationId xmlns:a16="http://schemas.microsoft.com/office/drawing/2014/main" id="{3C5B7DA1-8DD7-4996-8044-3132CC809DE0}"/>
                  </a:ext>
                </a:extLst>
              </p:cNvPr>
              <p:cNvSpPr>
                <a:spLocks noChangeShapeType="1"/>
              </p:cNvSpPr>
              <p:nvPr/>
            </p:nvSpPr>
            <p:spPr bwMode="auto">
              <a:xfrm>
                <a:off x="7218363" y="2673350"/>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8" name="Line 109">
                <a:extLst>
                  <a:ext uri="{FF2B5EF4-FFF2-40B4-BE49-F238E27FC236}">
                    <a16:creationId xmlns:a16="http://schemas.microsoft.com/office/drawing/2014/main" id="{D4933267-CF89-4706-9112-9C832B33A7FD}"/>
                  </a:ext>
                </a:extLst>
              </p:cNvPr>
              <p:cNvSpPr>
                <a:spLocks noChangeShapeType="1"/>
              </p:cNvSpPr>
              <p:nvPr/>
            </p:nvSpPr>
            <p:spPr bwMode="auto">
              <a:xfrm>
                <a:off x="7218363" y="3216275"/>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9" name="Line 110">
                <a:extLst>
                  <a:ext uri="{FF2B5EF4-FFF2-40B4-BE49-F238E27FC236}">
                    <a16:creationId xmlns:a16="http://schemas.microsoft.com/office/drawing/2014/main" id="{4A9FCE6D-9C02-4F5E-926E-6190FD27FECC}"/>
                  </a:ext>
                </a:extLst>
              </p:cNvPr>
              <p:cNvSpPr>
                <a:spLocks noChangeShapeType="1"/>
              </p:cNvSpPr>
              <p:nvPr/>
            </p:nvSpPr>
            <p:spPr bwMode="auto">
              <a:xfrm>
                <a:off x="7218363" y="3009900"/>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0" name="Line 111">
                <a:extLst>
                  <a:ext uri="{FF2B5EF4-FFF2-40B4-BE49-F238E27FC236}">
                    <a16:creationId xmlns:a16="http://schemas.microsoft.com/office/drawing/2014/main" id="{C321C696-0EE1-472B-9BE8-083023577A49}"/>
                  </a:ext>
                </a:extLst>
              </p:cNvPr>
              <p:cNvSpPr>
                <a:spLocks noChangeShapeType="1"/>
              </p:cNvSpPr>
              <p:nvPr/>
            </p:nvSpPr>
            <p:spPr bwMode="auto">
              <a:xfrm>
                <a:off x="7218363" y="3536950"/>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1" name="Line 112">
                <a:extLst>
                  <a:ext uri="{FF2B5EF4-FFF2-40B4-BE49-F238E27FC236}">
                    <a16:creationId xmlns:a16="http://schemas.microsoft.com/office/drawing/2014/main" id="{931C9220-93ED-4854-99B6-86F6764E08F8}"/>
                  </a:ext>
                </a:extLst>
              </p:cNvPr>
              <p:cNvSpPr>
                <a:spLocks noChangeShapeType="1"/>
              </p:cNvSpPr>
              <p:nvPr/>
            </p:nvSpPr>
            <p:spPr bwMode="auto">
              <a:xfrm>
                <a:off x="7218363" y="337661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2" name="Line 113">
                <a:extLst>
                  <a:ext uri="{FF2B5EF4-FFF2-40B4-BE49-F238E27FC236}">
                    <a16:creationId xmlns:a16="http://schemas.microsoft.com/office/drawing/2014/main" id="{26EC288C-3524-4601-B045-AD16D62C9F36}"/>
                  </a:ext>
                </a:extLst>
              </p:cNvPr>
              <p:cNvSpPr>
                <a:spLocks noChangeShapeType="1"/>
              </p:cNvSpPr>
              <p:nvPr/>
            </p:nvSpPr>
            <p:spPr bwMode="auto">
              <a:xfrm flipV="1">
                <a:off x="7721600" y="3697288"/>
                <a:ext cx="0" cy="762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3" name="Line 114">
                <a:extLst>
                  <a:ext uri="{FF2B5EF4-FFF2-40B4-BE49-F238E27FC236}">
                    <a16:creationId xmlns:a16="http://schemas.microsoft.com/office/drawing/2014/main" id="{DE8F08C1-72BC-4C11-8284-047365ABFEE6}"/>
                  </a:ext>
                </a:extLst>
              </p:cNvPr>
              <p:cNvSpPr>
                <a:spLocks noChangeShapeType="1"/>
              </p:cNvSpPr>
              <p:nvPr/>
            </p:nvSpPr>
            <p:spPr bwMode="auto">
              <a:xfrm flipV="1">
                <a:off x="8440738" y="3697288"/>
                <a:ext cx="0" cy="762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5233" name="Groupe 5232">
              <a:extLst>
                <a:ext uri="{FF2B5EF4-FFF2-40B4-BE49-F238E27FC236}">
                  <a16:creationId xmlns:a16="http://schemas.microsoft.com/office/drawing/2014/main" id="{C191F62E-64C0-4E33-AF70-D24CF7D6F30F}"/>
                </a:ext>
              </a:extLst>
            </p:cNvPr>
            <p:cNvGrpSpPr/>
            <p:nvPr/>
          </p:nvGrpSpPr>
          <p:grpSpPr>
            <a:xfrm>
              <a:off x="4983163" y="2375782"/>
              <a:ext cx="1657350" cy="1343025"/>
              <a:chOff x="4983163" y="2430463"/>
              <a:chExt cx="1657350" cy="1343025"/>
            </a:xfrm>
          </p:grpSpPr>
          <p:sp>
            <p:nvSpPr>
              <p:cNvPr id="19" name="Freeform 10">
                <a:extLst>
                  <a:ext uri="{FF2B5EF4-FFF2-40B4-BE49-F238E27FC236}">
                    <a16:creationId xmlns:a16="http://schemas.microsoft.com/office/drawing/2014/main" id="{24039FBA-C826-4685-A116-DAFA3A88FCD9}"/>
                  </a:ext>
                </a:extLst>
              </p:cNvPr>
              <p:cNvSpPr>
                <a:spLocks/>
              </p:cNvSpPr>
              <p:nvPr/>
            </p:nvSpPr>
            <p:spPr bwMode="auto">
              <a:xfrm>
                <a:off x="5922963" y="2601913"/>
                <a:ext cx="585788" cy="55563"/>
              </a:xfrm>
              <a:custGeom>
                <a:avLst/>
                <a:gdLst>
                  <a:gd name="T0" fmla="*/ 369 w 369"/>
                  <a:gd name="T1" fmla="*/ 35 h 35"/>
                  <a:gd name="T2" fmla="*/ 369 w 369"/>
                  <a:gd name="T3" fmla="*/ 0 h 35"/>
                  <a:gd name="T4" fmla="*/ 184 w 369"/>
                  <a:gd name="T5" fmla="*/ 0 h 35"/>
                  <a:gd name="T6" fmla="*/ 0 w 369"/>
                  <a:gd name="T7" fmla="*/ 0 h 35"/>
                  <a:gd name="T8" fmla="*/ 0 w 369"/>
                  <a:gd name="T9" fmla="*/ 35 h 35"/>
                  <a:gd name="T10" fmla="*/ 369 w 369"/>
                  <a:gd name="T11" fmla="*/ 35 h 35"/>
                  <a:gd name="T12" fmla="*/ 369 w 369"/>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69" h="35">
                    <a:moveTo>
                      <a:pt x="369" y="35"/>
                    </a:moveTo>
                    <a:lnTo>
                      <a:pt x="369" y="0"/>
                    </a:lnTo>
                    <a:lnTo>
                      <a:pt x="184" y="0"/>
                    </a:lnTo>
                    <a:lnTo>
                      <a:pt x="0" y="0"/>
                    </a:lnTo>
                    <a:lnTo>
                      <a:pt x="0" y="35"/>
                    </a:lnTo>
                    <a:lnTo>
                      <a:pt x="369" y="35"/>
                    </a:lnTo>
                    <a:lnTo>
                      <a:pt x="369" y="35"/>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11">
                <a:extLst>
                  <a:ext uri="{FF2B5EF4-FFF2-40B4-BE49-F238E27FC236}">
                    <a16:creationId xmlns:a16="http://schemas.microsoft.com/office/drawing/2014/main" id="{7D2EBB5B-D876-45A7-83B1-49C95AA7E474}"/>
                  </a:ext>
                </a:extLst>
              </p:cNvPr>
              <p:cNvSpPr>
                <a:spLocks/>
              </p:cNvSpPr>
              <p:nvPr/>
            </p:nvSpPr>
            <p:spPr bwMode="auto">
              <a:xfrm>
                <a:off x="5922963" y="2657475"/>
                <a:ext cx="585788" cy="100013"/>
              </a:xfrm>
              <a:custGeom>
                <a:avLst/>
                <a:gdLst>
                  <a:gd name="T0" fmla="*/ 369 w 369"/>
                  <a:gd name="T1" fmla="*/ 63 h 63"/>
                  <a:gd name="T2" fmla="*/ 369 w 369"/>
                  <a:gd name="T3" fmla="*/ 0 h 63"/>
                  <a:gd name="T4" fmla="*/ 0 w 369"/>
                  <a:gd name="T5" fmla="*/ 0 h 63"/>
                  <a:gd name="T6" fmla="*/ 0 w 369"/>
                  <a:gd name="T7" fmla="*/ 63 h 63"/>
                  <a:gd name="T8" fmla="*/ 184 w 369"/>
                  <a:gd name="T9" fmla="*/ 63 h 63"/>
                  <a:gd name="T10" fmla="*/ 369 w 369"/>
                  <a:gd name="T11" fmla="*/ 63 h 63"/>
                  <a:gd name="T12" fmla="*/ 369 w 369"/>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369" h="63">
                    <a:moveTo>
                      <a:pt x="369" y="63"/>
                    </a:moveTo>
                    <a:lnTo>
                      <a:pt x="369" y="0"/>
                    </a:lnTo>
                    <a:lnTo>
                      <a:pt x="0" y="0"/>
                    </a:lnTo>
                    <a:lnTo>
                      <a:pt x="0" y="63"/>
                    </a:lnTo>
                    <a:lnTo>
                      <a:pt x="184" y="63"/>
                    </a:lnTo>
                    <a:lnTo>
                      <a:pt x="369" y="63"/>
                    </a:lnTo>
                    <a:lnTo>
                      <a:pt x="369" y="63"/>
                    </a:lnTo>
                    <a:close/>
                  </a:path>
                </a:pathLst>
              </a:custGeom>
              <a:solidFill>
                <a:srgbClr val="00CCC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 name="Freeform 12">
                <a:extLst>
                  <a:ext uri="{FF2B5EF4-FFF2-40B4-BE49-F238E27FC236}">
                    <a16:creationId xmlns:a16="http://schemas.microsoft.com/office/drawing/2014/main" id="{1FD816BC-0767-48F7-9CDE-B62F4F6E8E46}"/>
                  </a:ext>
                </a:extLst>
              </p:cNvPr>
              <p:cNvSpPr>
                <a:spLocks/>
              </p:cNvSpPr>
              <p:nvPr/>
            </p:nvSpPr>
            <p:spPr bwMode="auto">
              <a:xfrm>
                <a:off x="5192713" y="2998788"/>
                <a:ext cx="585788" cy="161925"/>
              </a:xfrm>
              <a:custGeom>
                <a:avLst/>
                <a:gdLst>
                  <a:gd name="T0" fmla="*/ 0 w 369"/>
                  <a:gd name="T1" fmla="*/ 0 h 102"/>
                  <a:gd name="T2" fmla="*/ 0 w 369"/>
                  <a:gd name="T3" fmla="*/ 102 h 102"/>
                  <a:gd name="T4" fmla="*/ 369 w 369"/>
                  <a:gd name="T5" fmla="*/ 102 h 102"/>
                  <a:gd name="T6" fmla="*/ 369 w 369"/>
                  <a:gd name="T7" fmla="*/ 0 h 102"/>
                  <a:gd name="T8" fmla="*/ 184 w 369"/>
                  <a:gd name="T9" fmla="*/ 0 h 102"/>
                  <a:gd name="T10" fmla="*/ 0 w 369"/>
                  <a:gd name="T11" fmla="*/ 0 h 102"/>
                  <a:gd name="T12" fmla="*/ 0 w 369"/>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369" h="102">
                    <a:moveTo>
                      <a:pt x="0" y="0"/>
                    </a:moveTo>
                    <a:lnTo>
                      <a:pt x="0" y="102"/>
                    </a:lnTo>
                    <a:lnTo>
                      <a:pt x="369" y="102"/>
                    </a:lnTo>
                    <a:lnTo>
                      <a:pt x="369" y="0"/>
                    </a:lnTo>
                    <a:lnTo>
                      <a:pt x="184" y="0"/>
                    </a:lnTo>
                    <a:lnTo>
                      <a:pt x="0" y="0"/>
                    </a:lnTo>
                    <a:lnTo>
                      <a:pt x="0"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 name="Freeform 13">
                <a:extLst>
                  <a:ext uri="{FF2B5EF4-FFF2-40B4-BE49-F238E27FC236}">
                    <a16:creationId xmlns:a16="http://schemas.microsoft.com/office/drawing/2014/main" id="{81BBF2F8-EF7F-4A2F-BA5E-EFE43CF97F5C}"/>
                  </a:ext>
                </a:extLst>
              </p:cNvPr>
              <p:cNvSpPr>
                <a:spLocks/>
              </p:cNvSpPr>
              <p:nvPr/>
            </p:nvSpPr>
            <p:spPr bwMode="auto">
              <a:xfrm>
                <a:off x="5192713" y="3160713"/>
                <a:ext cx="585788" cy="161925"/>
              </a:xfrm>
              <a:custGeom>
                <a:avLst/>
                <a:gdLst>
                  <a:gd name="T0" fmla="*/ 369 w 369"/>
                  <a:gd name="T1" fmla="*/ 0 h 102"/>
                  <a:gd name="T2" fmla="*/ 0 w 369"/>
                  <a:gd name="T3" fmla="*/ 0 h 102"/>
                  <a:gd name="T4" fmla="*/ 0 w 369"/>
                  <a:gd name="T5" fmla="*/ 102 h 102"/>
                  <a:gd name="T6" fmla="*/ 184 w 369"/>
                  <a:gd name="T7" fmla="*/ 102 h 102"/>
                  <a:gd name="T8" fmla="*/ 369 w 369"/>
                  <a:gd name="T9" fmla="*/ 102 h 102"/>
                  <a:gd name="T10" fmla="*/ 369 w 369"/>
                  <a:gd name="T11" fmla="*/ 0 h 102"/>
                  <a:gd name="T12" fmla="*/ 369 w 369"/>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369" h="102">
                    <a:moveTo>
                      <a:pt x="369" y="0"/>
                    </a:moveTo>
                    <a:lnTo>
                      <a:pt x="0" y="0"/>
                    </a:lnTo>
                    <a:lnTo>
                      <a:pt x="0" y="102"/>
                    </a:lnTo>
                    <a:lnTo>
                      <a:pt x="184" y="102"/>
                    </a:lnTo>
                    <a:lnTo>
                      <a:pt x="369" y="102"/>
                    </a:lnTo>
                    <a:lnTo>
                      <a:pt x="369" y="0"/>
                    </a:lnTo>
                    <a:lnTo>
                      <a:pt x="369" y="0"/>
                    </a:lnTo>
                    <a:close/>
                  </a:path>
                </a:pathLst>
              </a:custGeom>
              <a:solidFill>
                <a:srgbClr val="99336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2" name="Freeform 83">
                <a:extLst>
                  <a:ext uri="{FF2B5EF4-FFF2-40B4-BE49-F238E27FC236}">
                    <a16:creationId xmlns:a16="http://schemas.microsoft.com/office/drawing/2014/main" id="{0302984B-79A5-47E3-AE21-F0259AD373BE}"/>
                  </a:ext>
                </a:extLst>
              </p:cNvPr>
              <p:cNvSpPr>
                <a:spLocks/>
              </p:cNvSpPr>
              <p:nvPr/>
            </p:nvSpPr>
            <p:spPr bwMode="auto">
              <a:xfrm>
                <a:off x="6215063" y="2657475"/>
                <a:ext cx="293688" cy="100013"/>
              </a:xfrm>
              <a:custGeom>
                <a:avLst/>
                <a:gdLst>
                  <a:gd name="T0" fmla="*/ 0 w 185"/>
                  <a:gd name="T1" fmla="*/ 63 h 63"/>
                  <a:gd name="T2" fmla="*/ 185 w 185"/>
                  <a:gd name="T3" fmla="*/ 63 h 63"/>
                  <a:gd name="T4" fmla="*/ 185 w 185"/>
                  <a:gd name="T5" fmla="*/ 0 h 63"/>
                </a:gdLst>
                <a:ahLst/>
                <a:cxnLst>
                  <a:cxn ang="0">
                    <a:pos x="T0" y="T1"/>
                  </a:cxn>
                  <a:cxn ang="0">
                    <a:pos x="T2" y="T3"/>
                  </a:cxn>
                  <a:cxn ang="0">
                    <a:pos x="T4" y="T5"/>
                  </a:cxn>
                </a:cxnLst>
                <a:rect l="0" t="0" r="r" b="b"/>
                <a:pathLst>
                  <a:path w="185" h="63">
                    <a:moveTo>
                      <a:pt x="0" y="63"/>
                    </a:moveTo>
                    <a:lnTo>
                      <a:pt x="185" y="63"/>
                    </a:lnTo>
                    <a:lnTo>
                      <a:pt x="185"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3" name="Freeform 84">
                <a:extLst>
                  <a:ext uri="{FF2B5EF4-FFF2-40B4-BE49-F238E27FC236}">
                    <a16:creationId xmlns:a16="http://schemas.microsoft.com/office/drawing/2014/main" id="{A74C3CE8-883D-4306-93EF-B6E07A76AC03}"/>
                  </a:ext>
                </a:extLst>
              </p:cNvPr>
              <p:cNvSpPr>
                <a:spLocks/>
              </p:cNvSpPr>
              <p:nvPr/>
            </p:nvSpPr>
            <p:spPr bwMode="auto">
              <a:xfrm>
                <a:off x="6215063" y="2601913"/>
                <a:ext cx="293688" cy="55563"/>
              </a:xfrm>
              <a:custGeom>
                <a:avLst/>
                <a:gdLst>
                  <a:gd name="T0" fmla="*/ 185 w 185"/>
                  <a:gd name="T1" fmla="*/ 35 h 35"/>
                  <a:gd name="T2" fmla="*/ 185 w 185"/>
                  <a:gd name="T3" fmla="*/ 0 h 35"/>
                  <a:gd name="T4" fmla="*/ 0 w 185"/>
                  <a:gd name="T5" fmla="*/ 0 h 35"/>
                </a:gdLst>
                <a:ahLst/>
                <a:cxnLst>
                  <a:cxn ang="0">
                    <a:pos x="T0" y="T1"/>
                  </a:cxn>
                  <a:cxn ang="0">
                    <a:pos x="T2" y="T3"/>
                  </a:cxn>
                  <a:cxn ang="0">
                    <a:pos x="T4" y="T5"/>
                  </a:cxn>
                </a:cxnLst>
                <a:rect l="0" t="0" r="r" b="b"/>
                <a:pathLst>
                  <a:path w="185" h="35">
                    <a:moveTo>
                      <a:pt x="185" y="35"/>
                    </a:moveTo>
                    <a:lnTo>
                      <a:pt x="185" y="0"/>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4" name="Line 85">
                <a:extLst>
                  <a:ext uri="{FF2B5EF4-FFF2-40B4-BE49-F238E27FC236}">
                    <a16:creationId xmlns:a16="http://schemas.microsoft.com/office/drawing/2014/main" id="{287B10FE-215C-4A94-B4AB-6E7E8D4CD9DA}"/>
                  </a:ext>
                </a:extLst>
              </p:cNvPr>
              <p:cNvSpPr>
                <a:spLocks noChangeShapeType="1"/>
              </p:cNvSpPr>
              <p:nvPr/>
            </p:nvSpPr>
            <p:spPr bwMode="auto">
              <a:xfrm flipH="1">
                <a:off x="6069013" y="2487613"/>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5" name="Line 86">
                <a:extLst>
                  <a:ext uri="{FF2B5EF4-FFF2-40B4-BE49-F238E27FC236}">
                    <a16:creationId xmlns:a16="http://schemas.microsoft.com/office/drawing/2014/main" id="{D52DDA04-5FA9-4543-9C54-6825DDD37062}"/>
                  </a:ext>
                </a:extLst>
              </p:cNvPr>
              <p:cNvSpPr>
                <a:spLocks noChangeShapeType="1"/>
              </p:cNvSpPr>
              <p:nvPr/>
            </p:nvSpPr>
            <p:spPr bwMode="auto">
              <a:xfrm flipH="1">
                <a:off x="5484813" y="2819400"/>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6" name="Line 87">
                <a:extLst>
                  <a:ext uri="{FF2B5EF4-FFF2-40B4-BE49-F238E27FC236}">
                    <a16:creationId xmlns:a16="http://schemas.microsoft.com/office/drawing/2014/main" id="{24EA9F17-F0AC-4CDC-931E-B502D06181C4}"/>
                  </a:ext>
                </a:extLst>
              </p:cNvPr>
              <p:cNvSpPr>
                <a:spLocks noChangeShapeType="1"/>
              </p:cNvSpPr>
              <p:nvPr/>
            </p:nvSpPr>
            <p:spPr bwMode="auto">
              <a:xfrm flipH="1">
                <a:off x="5338763" y="2819400"/>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7" name="Freeform 88">
                <a:extLst>
                  <a:ext uri="{FF2B5EF4-FFF2-40B4-BE49-F238E27FC236}">
                    <a16:creationId xmlns:a16="http://schemas.microsoft.com/office/drawing/2014/main" id="{D8EB9DBC-8E8E-47B6-860F-5E103A80663B}"/>
                  </a:ext>
                </a:extLst>
              </p:cNvPr>
              <p:cNvSpPr>
                <a:spLocks/>
              </p:cNvSpPr>
              <p:nvPr/>
            </p:nvSpPr>
            <p:spPr bwMode="auto">
              <a:xfrm>
                <a:off x="5192713" y="2998788"/>
                <a:ext cx="292100" cy="161925"/>
              </a:xfrm>
              <a:custGeom>
                <a:avLst/>
                <a:gdLst>
                  <a:gd name="T0" fmla="*/ 184 w 184"/>
                  <a:gd name="T1" fmla="*/ 0 h 102"/>
                  <a:gd name="T2" fmla="*/ 0 w 184"/>
                  <a:gd name="T3" fmla="*/ 0 h 102"/>
                  <a:gd name="T4" fmla="*/ 0 w 184"/>
                  <a:gd name="T5" fmla="*/ 102 h 102"/>
                </a:gdLst>
                <a:ahLst/>
                <a:cxnLst>
                  <a:cxn ang="0">
                    <a:pos x="T0" y="T1"/>
                  </a:cxn>
                  <a:cxn ang="0">
                    <a:pos x="T2" y="T3"/>
                  </a:cxn>
                  <a:cxn ang="0">
                    <a:pos x="T4" y="T5"/>
                  </a:cxn>
                </a:cxnLst>
                <a:rect l="0" t="0" r="r" b="b"/>
                <a:pathLst>
                  <a:path w="184" h="102">
                    <a:moveTo>
                      <a:pt x="184" y="0"/>
                    </a:moveTo>
                    <a:lnTo>
                      <a:pt x="0" y="0"/>
                    </a:lnTo>
                    <a:lnTo>
                      <a:pt x="0" y="102"/>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8" name="Line 89">
                <a:extLst>
                  <a:ext uri="{FF2B5EF4-FFF2-40B4-BE49-F238E27FC236}">
                    <a16:creationId xmlns:a16="http://schemas.microsoft.com/office/drawing/2014/main" id="{04253FE4-E81D-4C4A-B23F-00B4BE16C8CE}"/>
                  </a:ext>
                </a:extLst>
              </p:cNvPr>
              <p:cNvSpPr>
                <a:spLocks noChangeShapeType="1"/>
              </p:cNvSpPr>
              <p:nvPr/>
            </p:nvSpPr>
            <p:spPr bwMode="auto">
              <a:xfrm>
                <a:off x="5484813" y="2819400"/>
                <a:ext cx="0" cy="179388"/>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89" name="Freeform 90">
                <a:extLst>
                  <a:ext uri="{FF2B5EF4-FFF2-40B4-BE49-F238E27FC236}">
                    <a16:creationId xmlns:a16="http://schemas.microsoft.com/office/drawing/2014/main" id="{B9C05BEC-5304-49D3-8D5D-B7B0874BDCBB}"/>
                  </a:ext>
                </a:extLst>
              </p:cNvPr>
              <p:cNvSpPr>
                <a:spLocks/>
              </p:cNvSpPr>
              <p:nvPr/>
            </p:nvSpPr>
            <p:spPr bwMode="auto">
              <a:xfrm>
                <a:off x="5922963" y="2601913"/>
                <a:ext cx="292100" cy="55563"/>
              </a:xfrm>
              <a:custGeom>
                <a:avLst/>
                <a:gdLst>
                  <a:gd name="T0" fmla="*/ 184 w 184"/>
                  <a:gd name="T1" fmla="*/ 0 h 35"/>
                  <a:gd name="T2" fmla="*/ 0 w 184"/>
                  <a:gd name="T3" fmla="*/ 0 h 35"/>
                  <a:gd name="T4" fmla="*/ 0 w 184"/>
                  <a:gd name="T5" fmla="*/ 35 h 35"/>
                </a:gdLst>
                <a:ahLst/>
                <a:cxnLst>
                  <a:cxn ang="0">
                    <a:pos x="T0" y="T1"/>
                  </a:cxn>
                  <a:cxn ang="0">
                    <a:pos x="T2" y="T3"/>
                  </a:cxn>
                  <a:cxn ang="0">
                    <a:pos x="T4" y="T5"/>
                  </a:cxn>
                </a:cxnLst>
                <a:rect l="0" t="0" r="r" b="b"/>
                <a:pathLst>
                  <a:path w="184" h="35">
                    <a:moveTo>
                      <a:pt x="184" y="0"/>
                    </a:moveTo>
                    <a:lnTo>
                      <a:pt x="0" y="0"/>
                    </a:lnTo>
                    <a:lnTo>
                      <a:pt x="0" y="35"/>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0" name="Freeform 91">
                <a:extLst>
                  <a:ext uri="{FF2B5EF4-FFF2-40B4-BE49-F238E27FC236}">
                    <a16:creationId xmlns:a16="http://schemas.microsoft.com/office/drawing/2014/main" id="{6DA2CDB2-115C-420F-A9FF-D0E0946FF396}"/>
                  </a:ext>
                </a:extLst>
              </p:cNvPr>
              <p:cNvSpPr>
                <a:spLocks/>
              </p:cNvSpPr>
              <p:nvPr/>
            </p:nvSpPr>
            <p:spPr bwMode="auto">
              <a:xfrm>
                <a:off x="5922963" y="2657475"/>
                <a:ext cx="292100" cy="100013"/>
              </a:xfrm>
              <a:custGeom>
                <a:avLst/>
                <a:gdLst>
                  <a:gd name="T0" fmla="*/ 0 w 184"/>
                  <a:gd name="T1" fmla="*/ 0 h 63"/>
                  <a:gd name="T2" fmla="*/ 0 w 184"/>
                  <a:gd name="T3" fmla="*/ 63 h 63"/>
                  <a:gd name="T4" fmla="*/ 184 w 184"/>
                  <a:gd name="T5" fmla="*/ 63 h 63"/>
                </a:gdLst>
                <a:ahLst/>
                <a:cxnLst>
                  <a:cxn ang="0">
                    <a:pos x="T0" y="T1"/>
                  </a:cxn>
                  <a:cxn ang="0">
                    <a:pos x="T2" y="T3"/>
                  </a:cxn>
                  <a:cxn ang="0">
                    <a:pos x="T4" y="T5"/>
                  </a:cxn>
                </a:cxnLst>
                <a:rect l="0" t="0" r="r" b="b"/>
                <a:pathLst>
                  <a:path w="184" h="63">
                    <a:moveTo>
                      <a:pt x="0" y="0"/>
                    </a:moveTo>
                    <a:lnTo>
                      <a:pt x="0" y="63"/>
                    </a:lnTo>
                    <a:lnTo>
                      <a:pt x="184" y="63"/>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1" name="Freeform 92">
                <a:extLst>
                  <a:ext uri="{FF2B5EF4-FFF2-40B4-BE49-F238E27FC236}">
                    <a16:creationId xmlns:a16="http://schemas.microsoft.com/office/drawing/2014/main" id="{54D6247F-3737-4805-A6F8-DE77DB6739EC}"/>
                  </a:ext>
                </a:extLst>
              </p:cNvPr>
              <p:cNvSpPr>
                <a:spLocks/>
              </p:cNvSpPr>
              <p:nvPr/>
            </p:nvSpPr>
            <p:spPr bwMode="auto">
              <a:xfrm>
                <a:off x="5484813" y="2998788"/>
                <a:ext cx="293688" cy="161925"/>
              </a:xfrm>
              <a:custGeom>
                <a:avLst/>
                <a:gdLst>
                  <a:gd name="T0" fmla="*/ 185 w 185"/>
                  <a:gd name="T1" fmla="*/ 102 h 102"/>
                  <a:gd name="T2" fmla="*/ 185 w 185"/>
                  <a:gd name="T3" fmla="*/ 0 h 102"/>
                  <a:gd name="T4" fmla="*/ 0 w 185"/>
                  <a:gd name="T5" fmla="*/ 0 h 102"/>
                </a:gdLst>
                <a:ahLst/>
                <a:cxnLst>
                  <a:cxn ang="0">
                    <a:pos x="T0" y="T1"/>
                  </a:cxn>
                  <a:cxn ang="0">
                    <a:pos x="T2" y="T3"/>
                  </a:cxn>
                  <a:cxn ang="0">
                    <a:pos x="T4" y="T5"/>
                  </a:cxn>
                </a:cxnLst>
                <a:rect l="0" t="0" r="r" b="b"/>
                <a:pathLst>
                  <a:path w="185" h="102">
                    <a:moveTo>
                      <a:pt x="185" y="102"/>
                    </a:moveTo>
                    <a:lnTo>
                      <a:pt x="185" y="0"/>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2" name="Line 93">
                <a:extLst>
                  <a:ext uri="{FF2B5EF4-FFF2-40B4-BE49-F238E27FC236}">
                    <a16:creationId xmlns:a16="http://schemas.microsoft.com/office/drawing/2014/main" id="{8F140A96-A88A-40B4-9147-59748295D949}"/>
                  </a:ext>
                </a:extLst>
              </p:cNvPr>
              <p:cNvSpPr>
                <a:spLocks noChangeShapeType="1"/>
              </p:cNvSpPr>
              <p:nvPr/>
            </p:nvSpPr>
            <p:spPr bwMode="auto">
              <a:xfrm flipH="1">
                <a:off x="6069013" y="2979738"/>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3" name="Line 94">
                <a:extLst>
                  <a:ext uri="{FF2B5EF4-FFF2-40B4-BE49-F238E27FC236}">
                    <a16:creationId xmlns:a16="http://schemas.microsoft.com/office/drawing/2014/main" id="{FC599A34-24C0-4979-B532-AD8A3A113CAB}"/>
                  </a:ext>
                </a:extLst>
              </p:cNvPr>
              <p:cNvSpPr>
                <a:spLocks noChangeShapeType="1"/>
              </p:cNvSpPr>
              <p:nvPr/>
            </p:nvSpPr>
            <p:spPr bwMode="auto">
              <a:xfrm flipV="1">
                <a:off x="6215063" y="2757488"/>
                <a:ext cx="0" cy="22225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4" name="Line 95">
                <a:extLst>
                  <a:ext uri="{FF2B5EF4-FFF2-40B4-BE49-F238E27FC236}">
                    <a16:creationId xmlns:a16="http://schemas.microsoft.com/office/drawing/2014/main" id="{930198CB-0D55-4F87-A710-61596766D308}"/>
                  </a:ext>
                </a:extLst>
              </p:cNvPr>
              <p:cNvSpPr>
                <a:spLocks noChangeShapeType="1"/>
              </p:cNvSpPr>
              <p:nvPr/>
            </p:nvSpPr>
            <p:spPr bwMode="auto">
              <a:xfrm>
                <a:off x="6215063" y="2487613"/>
                <a:ext cx="0" cy="1143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5" name="Line 96">
                <a:extLst>
                  <a:ext uri="{FF2B5EF4-FFF2-40B4-BE49-F238E27FC236}">
                    <a16:creationId xmlns:a16="http://schemas.microsoft.com/office/drawing/2014/main" id="{39A51FD2-4BED-4C17-8052-15D0D0B8DEB1}"/>
                  </a:ext>
                </a:extLst>
              </p:cNvPr>
              <p:cNvSpPr>
                <a:spLocks noChangeShapeType="1"/>
              </p:cNvSpPr>
              <p:nvPr/>
            </p:nvSpPr>
            <p:spPr bwMode="auto">
              <a:xfrm flipH="1">
                <a:off x="5192713" y="3160713"/>
                <a:ext cx="58578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6" name="Line 97">
                <a:extLst>
                  <a:ext uri="{FF2B5EF4-FFF2-40B4-BE49-F238E27FC236}">
                    <a16:creationId xmlns:a16="http://schemas.microsoft.com/office/drawing/2014/main" id="{76155060-20DB-40DD-A472-4C8CE5E16DE1}"/>
                  </a:ext>
                </a:extLst>
              </p:cNvPr>
              <p:cNvSpPr>
                <a:spLocks noChangeShapeType="1"/>
              </p:cNvSpPr>
              <p:nvPr/>
            </p:nvSpPr>
            <p:spPr bwMode="auto">
              <a:xfrm flipH="1">
                <a:off x="5484813" y="3651250"/>
                <a:ext cx="14763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7" name="Line 98">
                <a:extLst>
                  <a:ext uri="{FF2B5EF4-FFF2-40B4-BE49-F238E27FC236}">
                    <a16:creationId xmlns:a16="http://schemas.microsoft.com/office/drawing/2014/main" id="{6D636EA7-0491-4AF3-A403-482E2AB55316}"/>
                  </a:ext>
                </a:extLst>
              </p:cNvPr>
              <p:cNvSpPr>
                <a:spLocks noChangeShapeType="1"/>
              </p:cNvSpPr>
              <p:nvPr/>
            </p:nvSpPr>
            <p:spPr bwMode="auto">
              <a:xfrm flipH="1">
                <a:off x="5338763" y="3651250"/>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8" name="Line 99">
                <a:extLst>
                  <a:ext uri="{FF2B5EF4-FFF2-40B4-BE49-F238E27FC236}">
                    <a16:creationId xmlns:a16="http://schemas.microsoft.com/office/drawing/2014/main" id="{B7E4CAEE-E2EE-4848-974E-93C887BF73B5}"/>
                  </a:ext>
                </a:extLst>
              </p:cNvPr>
              <p:cNvSpPr>
                <a:spLocks noChangeShapeType="1"/>
              </p:cNvSpPr>
              <p:nvPr/>
            </p:nvSpPr>
            <p:spPr bwMode="auto">
              <a:xfrm flipV="1">
                <a:off x="5484813" y="3322638"/>
                <a:ext cx="0" cy="328613"/>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9" name="Freeform 100">
                <a:extLst>
                  <a:ext uri="{FF2B5EF4-FFF2-40B4-BE49-F238E27FC236}">
                    <a16:creationId xmlns:a16="http://schemas.microsoft.com/office/drawing/2014/main" id="{E7F679FC-E76F-481B-AAFE-5BA165EDADB1}"/>
                  </a:ext>
                </a:extLst>
              </p:cNvPr>
              <p:cNvSpPr>
                <a:spLocks/>
              </p:cNvSpPr>
              <p:nvPr/>
            </p:nvSpPr>
            <p:spPr bwMode="auto">
              <a:xfrm>
                <a:off x="5192713" y="3160713"/>
                <a:ext cx="292100" cy="161925"/>
              </a:xfrm>
              <a:custGeom>
                <a:avLst/>
                <a:gdLst>
                  <a:gd name="T0" fmla="*/ 0 w 184"/>
                  <a:gd name="T1" fmla="*/ 0 h 102"/>
                  <a:gd name="T2" fmla="*/ 0 w 184"/>
                  <a:gd name="T3" fmla="*/ 102 h 102"/>
                  <a:gd name="T4" fmla="*/ 184 w 184"/>
                  <a:gd name="T5" fmla="*/ 102 h 102"/>
                </a:gdLst>
                <a:ahLst/>
                <a:cxnLst>
                  <a:cxn ang="0">
                    <a:pos x="T0" y="T1"/>
                  </a:cxn>
                  <a:cxn ang="0">
                    <a:pos x="T2" y="T3"/>
                  </a:cxn>
                  <a:cxn ang="0">
                    <a:pos x="T4" y="T5"/>
                  </a:cxn>
                </a:cxnLst>
                <a:rect l="0" t="0" r="r" b="b"/>
                <a:pathLst>
                  <a:path w="184" h="102">
                    <a:moveTo>
                      <a:pt x="0" y="0"/>
                    </a:moveTo>
                    <a:lnTo>
                      <a:pt x="0" y="102"/>
                    </a:lnTo>
                    <a:lnTo>
                      <a:pt x="184" y="102"/>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0" name="Freeform 101">
                <a:extLst>
                  <a:ext uri="{FF2B5EF4-FFF2-40B4-BE49-F238E27FC236}">
                    <a16:creationId xmlns:a16="http://schemas.microsoft.com/office/drawing/2014/main" id="{906B44DC-BD16-437A-BCFB-1DFBE9D79C8E}"/>
                  </a:ext>
                </a:extLst>
              </p:cNvPr>
              <p:cNvSpPr>
                <a:spLocks/>
              </p:cNvSpPr>
              <p:nvPr/>
            </p:nvSpPr>
            <p:spPr bwMode="auto">
              <a:xfrm>
                <a:off x="5484813" y="3160713"/>
                <a:ext cx="293688" cy="161925"/>
              </a:xfrm>
              <a:custGeom>
                <a:avLst/>
                <a:gdLst>
                  <a:gd name="T0" fmla="*/ 0 w 185"/>
                  <a:gd name="T1" fmla="*/ 102 h 102"/>
                  <a:gd name="T2" fmla="*/ 185 w 185"/>
                  <a:gd name="T3" fmla="*/ 102 h 102"/>
                  <a:gd name="T4" fmla="*/ 185 w 185"/>
                  <a:gd name="T5" fmla="*/ 0 h 102"/>
                </a:gdLst>
                <a:ahLst/>
                <a:cxnLst>
                  <a:cxn ang="0">
                    <a:pos x="T0" y="T1"/>
                  </a:cxn>
                  <a:cxn ang="0">
                    <a:pos x="T2" y="T3"/>
                  </a:cxn>
                  <a:cxn ang="0">
                    <a:pos x="T4" y="T5"/>
                  </a:cxn>
                </a:cxnLst>
                <a:rect l="0" t="0" r="r" b="b"/>
                <a:pathLst>
                  <a:path w="185" h="102">
                    <a:moveTo>
                      <a:pt x="0" y="102"/>
                    </a:moveTo>
                    <a:lnTo>
                      <a:pt x="185" y="102"/>
                    </a:lnTo>
                    <a:lnTo>
                      <a:pt x="185"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1" name="Line 102">
                <a:extLst>
                  <a:ext uri="{FF2B5EF4-FFF2-40B4-BE49-F238E27FC236}">
                    <a16:creationId xmlns:a16="http://schemas.microsoft.com/office/drawing/2014/main" id="{87C98058-6841-4B9D-BC44-037A725AAF78}"/>
                  </a:ext>
                </a:extLst>
              </p:cNvPr>
              <p:cNvSpPr>
                <a:spLocks noChangeShapeType="1"/>
              </p:cNvSpPr>
              <p:nvPr/>
            </p:nvSpPr>
            <p:spPr bwMode="auto">
              <a:xfrm flipH="1">
                <a:off x="6215063" y="2487613"/>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2" name="Line 103">
                <a:extLst>
                  <a:ext uri="{FF2B5EF4-FFF2-40B4-BE49-F238E27FC236}">
                    <a16:creationId xmlns:a16="http://schemas.microsoft.com/office/drawing/2014/main" id="{117B3114-1E25-470F-9D94-3B98239FA469}"/>
                  </a:ext>
                </a:extLst>
              </p:cNvPr>
              <p:cNvSpPr>
                <a:spLocks noChangeShapeType="1"/>
              </p:cNvSpPr>
              <p:nvPr/>
            </p:nvSpPr>
            <p:spPr bwMode="auto">
              <a:xfrm flipH="1">
                <a:off x="6215063" y="2979738"/>
                <a:ext cx="14605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3" name="Line 104">
                <a:extLst>
                  <a:ext uri="{FF2B5EF4-FFF2-40B4-BE49-F238E27FC236}">
                    <a16:creationId xmlns:a16="http://schemas.microsoft.com/office/drawing/2014/main" id="{CEEF14CA-2374-41F1-899D-45665D034E3D}"/>
                  </a:ext>
                </a:extLst>
              </p:cNvPr>
              <p:cNvSpPr>
                <a:spLocks noChangeShapeType="1"/>
              </p:cNvSpPr>
              <p:nvPr/>
            </p:nvSpPr>
            <p:spPr bwMode="auto">
              <a:xfrm flipH="1">
                <a:off x="5922963" y="2657475"/>
                <a:ext cx="585788"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4" name="Freeform 115">
                <a:extLst>
                  <a:ext uri="{FF2B5EF4-FFF2-40B4-BE49-F238E27FC236}">
                    <a16:creationId xmlns:a16="http://schemas.microsoft.com/office/drawing/2014/main" id="{506FE2FC-7EF4-4207-87CC-1515759A6D75}"/>
                  </a:ext>
                </a:extLst>
              </p:cNvPr>
              <p:cNvSpPr>
                <a:spLocks/>
              </p:cNvSpPr>
              <p:nvPr/>
            </p:nvSpPr>
            <p:spPr bwMode="auto">
              <a:xfrm>
                <a:off x="5059363" y="2430463"/>
                <a:ext cx="1581150" cy="1266825"/>
              </a:xfrm>
              <a:custGeom>
                <a:avLst/>
                <a:gdLst>
                  <a:gd name="T0" fmla="*/ 996 w 996"/>
                  <a:gd name="T1" fmla="*/ 798 h 798"/>
                  <a:gd name="T2" fmla="*/ 0 w 996"/>
                  <a:gd name="T3" fmla="*/ 798 h 798"/>
                  <a:gd name="T4" fmla="*/ 0 w 996"/>
                  <a:gd name="T5" fmla="*/ 0 h 798"/>
                </a:gdLst>
                <a:ahLst/>
                <a:cxnLst>
                  <a:cxn ang="0">
                    <a:pos x="T0" y="T1"/>
                  </a:cxn>
                  <a:cxn ang="0">
                    <a:pos x="T2" y="T3"/>
                  </a:cxn>
                  <a:cxn ang="0">
                    <a:pos x="T4" y="T5"/>
                  </a:cxn>
                </a:cxnLst>
                <a:rect l="0" t="0" r="r" b="b"/>
                <a:pathLst>
                  <a:path w="996" h="798">
                    <a:moveTo>
                      <a:pt x="996" y="798"/>
                    </a:moveTo>
                    <a:lnTo>
                      <a:pt x="0" y="798"/>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5" name="Line 116">
                <a:extLst>
                  <a:ext uri="{FF2B5EF4-FFF2-40B4-BE49-F238E27FC236}">
                    <a16:creationId xmlns:a16="http://schemas.microsoft.com/office/drawing/2014/main" id="{2559FB63-6FF0-4692-8B91-1468C3BF4BBC}"/>
                  </a:ext>
                </a:extLst>
              </p:cNvPr>
              <p:cNvSpPr>
                <a:spLocks noChangeShapeType="1"/>
              </p:cNvSpPr>
              <p:nvPr/>
            </p:nvSpPr>
            <p:spPr bwMode="auto">
              <a:xfrm>
                <a:off x="4983163" y="3659188"/>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6" name="Line 117">
                <a:extLst>
                  <a:ext uri="{FF2B5EF4-FFF2-40B4-BE49-F238E27FC236}">
                    <a16:creationId xmlns:a16="http://schemas.microsoft.com/office/drawing/2014/main" id="{C6A8DFE1-1A53-4EA9-9971-6BB5326B3689}"/>
                  </a:ext>
                </a:extLst>
              </p:cNvPr>
              <p:cNvSpPr>
                <a:spLocks noChangeShapeType="1"/>
              </p:cNvSpPr>
              <p:nvPr/>
            </p:nvSpPr>
            <p:spPr bwMode="auto">
              <a:xfrm>
                <a:off x="4983163" y="338296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7" name="Line 118">
                <a:extLst>
                  <a:ext uri="{FF2B5EF4-FFF2-40B4-BE49-F238E27FC236}">
                    <a16:creationId xmlns:a16="http://schemas.microsoft.com/office/drawing/2014/main" id="{27017910-0408-42C9-B98E-C5263A8EE9E9}"/>
                  </a:ext>
                </a:extLst>
              </p:cNvPr>
              <p:cNvSpPr>
                <a:spLocks noChangeShapeType="1"/>
              </p:cNvSpPr>
              <p:nvPr/>
            </p:nvSpPr>
            <p:spPr bwMode="auto">
              <a:xfrm>
                <a:off x="4983163" y="3192463"/>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8" name="Line 119">
                <a:extLst>
                  <a:ext uri="{FF2B5EF4-FFF2-40B4-BE49-F238E27FC236}">
                    <a16:creationId xmlns:a16="http://schemas.microsoft.com/office/drawing/2014/main" id="{E0BF054D-A6B7-4F50-82C5-C4A65E773088}"/>
                  </a:ext>
                </a:extLst>
              </p:cNvPr>
              <p:cNvSpPr>
                <a:spLocks noChangeShapeType="1"/>
              </p:cNvSpPr>
              <p:nvPr/>
            </p:nvSpPr>
            <p:spPr bwMode="auto">
              <a:xfrm>
                <a:off x="4983163" y="2994025"/>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9" name="Line 120">
                <a:extLst>
                  <a:ext uri="{FF2B5EF4-FFF2-40B4-BE49-F238E27FC236}">
                    <a16:creationId xmlns:a16="http://schemas.microsoft.com/office/drawing/2014/main" id="{7C5001E1-68F5-412C-B445-4CEE6F335ED9}"/>
                  </a:ext>
                </a:extLst>
              </p:cNvPr>
              <p:cNvSpPr>
                <a:spLocks noChangeShapeType="1"/>
              </p:cNvSpPr>
              <p:nvPr/>
            </p:nvSpPr>
            <p:spPr bwMode="auto">
              <a:xfrm>
                <a:off x="4983163" y="2719388"/>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0" name="Line 121">
                <a:extLst>
                  <a:ext uri="{FF2B5EF4-FFF2-40B4-BE49-F238E27FC236}">
                    <a16:creationId xmlns:a16="http://schemas.microsoft.com/office/drawing/2014/main" id="{40FE5027-8974-4AEF-80E4-7E4711824260}"/>
                  </a:ext>
                </a:extLst>
              </p:cNvPr>
              <p:cNvSpPr>
                <a:spLocks noChangeShapeType="1"/>
              </p:cNvSpPr>
              <p:nvPr/>
            </p:nvSpPr>
            <p:spPr bwMode="auto">
              <a:xfrm>
                <a:off x="4983163" y="2520950"/>
                <a:ext cx="76200"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1" name="Line 122">
                <a:extLst>
                  <a:ext uri="{FF2B5EF4-FFF2-40B4-BE49-F238E27FC236}">
                    <a16:creationId xmlns:a16="http://schemas.microsoft.com/office/drawing/2014/main" id="{6AA6404F-44D3-42B7-AF4E-C3CCE1EEDC22}"/>
                  </a:ext>
                </a:extLst>
              </p:cNvPr>
              <p:cNvSpPr>
                <a:spLocks noChangeShapeType="1"/>
              </p:cNvSpPr>
              <p:nvPr/>
            </p:nvSpPr>
            <p:spPr bwMode="auto">
              <a:xfrm flipV="1">
                <a:off x="6207125" y="3697288"/>
                <a:ext cx="0" cy="762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22" name="Line 123">
                <a:extLst>
                  <a:ext uri="{FF2B5EF4-FFF2-40B4-BE49-F238E27FC236}">
                    <a16:creationId xmlns:a16="http://schemas.microsoft.com/office/drawing/2014/main" id="{A1BC0556-63FD-450F-9390-3890EBA8D106}"/>
                  </a:ext>
                </a:extLst>
              </p:cNvPr>
              <p:cNvSpPr>
                <a:spLocks noChangeShapeType="1"/>
              </p:cNvSpPr>
              <p:nvPr/>
            </p:nvSpPr>
            <p:spPr bwMode="auto">
              <a:xfrm flipV="1">
                <a:off x="5484813" y="3697288"/>
                <a:ext cx="0" cy="7620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52" name="ZoneTexte 151">
              <a:extLst>
                <a:ext uri="{FF2B5EF4-FFF2-40B4-BE49-F238E27FC236}">
                  <a16:creationId xmlns:a16="http://schemas.microsoft.com/office/drawing/2014/main" id="{E6412974-3054-4032-99B0-FDC72D20C8BD}"/>
                </a:ext>
              </a:extLst>
            </p:cNvPr>
            <p:cNvSpPr txBox="1"/>
            <p:nvPr/>
          </p:nvSpPr>
          <p:spPr>
            <a:xfrm>
              <a:off x="5247363" y="3728508"/>
              <a:ext cx="484428" cy="276999"/>
            </a:xfrm>
            <a:prstGeom prst="rect">
              <a:avLst/>
            </a:prstGeom>
            <a:noFill/>
          </p:spPr>
          <p:txBody>
            <a:bodyPr wrap="none" rtlCol="0">
              <a:spAutoFit/>
            </a:bodyPr>
            <a:lstStyle/>
            <a:p>
              <a:pPr algn="ctr"/>
              <a:r>
                <a:rPr lang="fr-FR" sz="1200" b="1" dirty="0"/>
                <a:t>TDF</a:t>
              </a:r>
            </a:p>
          </p:txBody>
        </p:sp>
        <p:sp>
          <p:nvSpPr>
            <p:cNvPr id="153" name="ZoneTexte 152">
              <a:extLst>
                <a:ext uri="{FF2B5EF4-FFF2-40B4-BE49-F238E27FC236}">
                  <a16:creationId xmlns:a16="http://schemas.microsoft.com/office/drawing/2014/main" id="{3D5D0460-1770-4D27-9E12-9E4E2B658253}"/>
                </a:ext>
              </a:extLst>
            </p:cNvPr>
            <p:cNvSpPr txBox="1"/>
            <p:nvPr/>
          </p:nvSpPr>
          <p:spPr>
            <a:xfrm>
              <a:off x="5978556" y="3728508"/>
              <a:ext cx="473015" cy="276999"/>
            </a:xfrm>
            <a:prstGeom prst="rect">
              <a:avLst/>
            </a:prstGeom>
            <a:noFill/>
          </p:spPr>
          <p:txBody>
            <a:bodyPr wrap="none" rtlCol="0">
              <a:spAutoFit/>
            </a:bodyPr>
            <a:lstStyle/>
            <a:p>
              <a:pPr algn="ctr"/>
              <a:r>
                <a:rPr lang="fr-FR" sz="1200" b="1" dirty="0"/>
                <a:t>TAF</a:t>
              </a:r>
            </a:p>
          </p:txBody>
        </p:sp>
        <p:sp>
          <p:nvSpPr>
            <p:cNvPr id="154" name="ZoneTexte 153">
              <a:extLst>
                <a:ext uri="{FF2B5EF4-FFF2-40B4-BE49-F238E27FC236}">
                  <a16:creationId xmlns:a16="http://schemas.microsoft.com/office/drawing/2014/main" id="{FE693984-4E9A-429C-BCBC-E2C22C8C4C13}"/>
                </a:ext>
              </a:extLst>
            </p:cNvPr>
            <p:cNvSpPr txBox="1"/>
            <p:nvPr/>
          </p:nvSpPr>
          <p:spPr>
            <a:xfrm>
              <a:off x="7473038" y="3728508"/>
              <a:ext cx="484428" cy="276999"/>
            </a:xfrm>
            <a:prstGeom prst="rect">
              <a:avLst/>
            </a:prstGeom>
            <a:noFill/>
          </p:spPr>
          <p:txBody>
            <a:bodyPr wrap="none" rtlCol="0">
              <a:spAutoFit/>
            </a:bodyPr>
            <a:lstStyle/>
            <a:p>
              <a:pPr algn="ctr"/>
              <a:r>
                <a:rPr lang="fr-FR" sz="1200" b="1" dirty="0"/>
                <a:t>TDF</a:t>
              </a:r>
            </a:p>
          </p:txBody>
        </p:sp>
        <p:sp>
          <p:nvSpPr>
            <p:cNvPr id="155" name="ZoneTexte 154">
              <a:extLst>
                <a:ext uri="{FF2B5EF4-FFF2-40B4-BE49-F238E27FC236}">
                  <a16:creationId xmlns:a16="http://schemas.microsoft.com/office/drawing/2014/main" id="{464C39F2-F8F1-4664-AC5B-FFF43EB86CAF}"/>
                </a:ext>
              </a:extLst>
            </p:cNvPr>
            <p:cNvSpPr txBox="1"/>
            <p:nvPr/>
          </p:nvSpPr>
          <p:spPr>
            <a:xfrm>
              <a:off x="8204231" y="3728508"/>
              <a:ext cx="473015" cy="276999"/>
            </a:xfrm>
            <a:prstGeom prst="rect">
              <a:avLst/>
            </a:prstGeom>
            <a:noFill/>
          </p:spPr>
          <p:txBody>
            <a:bodyPr wrap="none" rtlCol="0">
              <a:spAutoFit/>
            </a:bodyPr>
            <a:lstStyle/>
            <a:p>
              <a:pPr algn="ctr"/>
              <a:r>
                <a:rPr lang="fr-FR" sz="1200" b="1" dirty="0"/>
                <a:t>TAF</a:t>
              </a:r>
            </a:p>
          </p:txBody>
        </p:sp>
        <p:sp>
          <p:nvSpPr>
            <p:cNvPr id="168" name="ZoneTexte 167">
              <a:extLst>
                <a:ext uri="{FF2B5EF4-FFF2-40B4-BE49-F238E27FC236}">
                  <a16:creationId xmlns:a16="http://schemas.microsoft.com/office/drawing/2014/main" id="{4817B9EC-FA6A-4975-9F5D-A59E407BE4B9}"/>
                </a:ext>
              </a:extLst>
            </p:cNvPr>
            <p:cNvSpPr txBox="1"/>
            <p:nvPr/>
          </p:nvSpPr>
          <p:spPr>
            <a:xfrm>
              <a:off x="4686201" y="3488190"/>
              <a:ext cx="325731" cy="246221"/>
            </a:xfrm>
            <a:prstGeom prst="rect">
              <a:avLst/>
            </a:prstGeom>
            <a:noFill/>
          </p:spPr>
          <p:txBody>
            <a:bodyPr wrap="none" rtlCol="0">
              <a:spAutoFit/>
            </a:bodyPr>
            <a:lstStyle/>
            <a:p>
              <a:pPr algn="r"/>
              <a:r>
                <a:rPr lang="fr-FR" sz="1000" dirty="0"/>
                <a:t>20</a:t>
              </a:r>
            </a:p>
          </p:txBody>
        </p:sp>
        <p:sp>
          <p:nvSpPr>
            <p:cNvPr id="169" name="ZoneTexte 168">
              <a:extLst>
                <a:ext uri="{FF2B5EF4-FFF2-40B4-BE49-F238E27FC236}">
                  <a16:creationId xmlns:a16="http://schemas.microsoft.com/office/drawing/2014/main" id="{1FBA99EF-F21A-46C0-98CC-5EA11565D7DC}"/>
                </a:ext>
              </a:extLst>
            </p:cNvPr>
            <p:cNvSpPr txBox="1"/>
            <p:nvPr/>
          </p:nvSpPr>
          <p:spPr>
            <a:xfrm>
              <a:off x="4686201" y="3216477"/>
              <a:ext cx="325731" cy="246221"/>
            </a:xfrm>
            <a:prstGeom prst="rect">
              <a:avLst/>
            </a:prstGeom>
            <a:noFill/>
          </p:spPr>
          <p:txBody>
            <a:bodyPr wrap="none" rtlCol="0">
              <a:spAutoFit/>
            </a:bodyPr>
            <a:lstStyle/>
            <a:p>
              <a:pPr algn="r"/>
              <a:r>
                <a:rPr lang="fr-FR" sz="1000" dirty="0"/>
                <a:t>50</a:t>
              </a:r>
            </a:p>
          </p:txBody>
        </p:sp>
        <p:sp>
          <p:nvSpPr>
            <p:cNvPr id="170" name="ZoneTexte 169">
              <a:extLst>
                <a:ext uri="{FF2B5EF4-FFF2-40B4-BE49-F238E27FC236}">
                  <a16:creationId xmlns:a16="http://schemas.microsoft.com/office/drawing/2014/main" id="{68FBB76A-1598-455D-A610-C9B2DC560124}"/>
                </a:ext>
              </a:extLst>
            </p:cNvPr>
            <p:cNvSpPr txBox="1"/>
            <p:nvPr/>
          </p:nvSpPr>
          <p:spPr>
            <a:xfrm>
              <a:off x="4615669" y="3036665"/>
              <a:ext cx="396263" cy="246221"/>
            </a:xfrm>
            <a:prstGeom prst="rect">
              <a:avLst/>
            </a:prstGeom>
            <a:noFill/>
          </p:spPr>
          <p:txBody>
            <a:bodyPr wrap="none" rtlCol="0">
              <a:spAutoFit/>
            </a:bodyPr>
            <a:lstStyle/>
            <a:p>
              <a:pPr algn="r"/>
              <a:r>
                <a:rPr lang="fr-FR" sz="1000" dirty="0"/>
                <a:t>100</a:t>
              </a:r>
            </a:p>
          </p:txBody>
        </p:sp>
        <p:sp>
          <p:nvSpPr>
            <p:cNvPr id="171" name="ZoneTexte 170">
              <a:extLst>
                <a:ext uri="{FF2B5EF4-FFF2-40B4-BE49-F238E27FC236}">
                  <a16:creationId xmlns:a16="http://schemas.microsoft.com/office/drawing/2014/main" id="{19FAF1C3-5868-4D80-8899-B196A0448D62}"/>
                </a:ext>
              </a:extLst>
            </p:cNvPr>
            <p:cNvSpPr txBox="1"/>
            <p:nvPr/>
          </p:nvSpPr>
          <p:spPr>
            <a:xfrm>
              <a:off x="4615669" y="2819961"/>
              <a:ext cx="396263" cy="246221"/>
            </a:xfrm>
            <a:prstGeom prst="rect">
              <a:avLst/>
            </a:prstGeom>
            <a:noFill/>
          </p:spPr>
          <p:txBody>
            <a:bodyPr wrap="none" rtlCol="0">
              <a:spAutoFit/>
            </a:bodyPr>
            <a:lstStyle/>
            <a:p>
              <a:pPr algn="r"/>
              <a:r>
                <a:rPr lang="fr-FR" sz="1000" dirty="0"/>
                <a:t>200</a:t>
              </a:r>
            </a:p>
          </p:txBody>
        </p:sp>
        <p:sp>
          <p:nvSpPr>
            <p:cNvPr id="172" name="ZoneTexte 171">
              <a:extLst>
                <a:ext uri="{FF2B5EF4-FFF2-40B4-BE49-F238E27FC236}">
                  <a16:creationId xmlns:a16="http://schemas.microsoft.com/office/drawing/2014/main" id="{0098628C-3FB4-4801-BF66-B6B599761BB1}"/>
                </a:ext>
              </a:extLst>
            </p:cNvPr>
            <p:cNvSpPr txBox="1"/>
            <p:nvPr/>
          </p:nvSpPr>
          <p:spPr>
            <a:xfrm>
              <a:off x="4615669" y="2546629"/>
              <a:ext cx="396263" cy="246221"/>
            </a:xfrm>
            <a:prstGeom prst="rect">
              <a:avLst/>
            </a:prstGeom>
            <a:noFill/>
          </p:spPr>
          <p:txBody>
            <a:bodyPr wrap="none" rtlCol="0">
              <a:spAutoFit/>
            </a:bodyPr>
            <a:lstStyle/>
            <a:p>
              <a:pPr algn="r"/>
              <a:r>
                <a:rPr lang="fr-FR" sz="1000" dirty="0"/>
                <a:t>500</a:t>
              </a:r>
            </a:p>
          </p:txBody>
        </p:sp>
        <p:sp>
          <p:nvSpPr>
            <p:cNvPr id="173" name="ZoneTexte 172">
              <a:extLst>
                <a:ext uri="{FF2B5EF4-FFF2-40B4-BE49-F238E27FC236}">
                  <a16:creationId xmlns:a16="http://schemas.microsoft.com/office/drawing/2014/main" id="{1392FCA0-C781-425D-BFAE-F093F6BE70E1}"/>
                </a:ext>
              </a:extLst>
            </p:cNvPr>
            <p:cNvSpPr txBox="1"/>
            <p:nvPr/>
          </p:nvSpPr>
          <p:spPr>
            <a:xfrm>
              <a:off x="4509871" y="2346883"/>
              <a:ext cx="502061" cy="246221"/>
            </a:xfrm>
            <a:prstGeom prst="rect">
              <a:avLst/>
            </a:prstGeom>
            <a:noFill/>
          </p:spPr>
          <p:txBody>
            <a:bodyPr wrap="none" rtlCol="0">
              <a:spAutoFit/>
            </a:bodyPr>
            <a:lstStyle/>
            <a:p>
              <a:pPr algn="r"/>
              <a:r>
                <a:rPr lang="fr-FR" sz="1000" dirty="0"/>
                <a:t>1 000</a:t>
              </a:r>
            </a:p>
          </p:txBody>
        </p:sp>
        <p:sp>
          <p:nvSpPr>
            <p:cNvPr id="174" name="ZoneTexte 173">
              <a:extLst>
                <a:ext uri="{FF2B5EF4-FFF2-40B4-BE49-F238E27FC236}">
                  <a16:creationId xmlns:a16="http://schemas.microsoft.com/office/drawing/2014/main" id="{B1D0B63C-795F-4C6B-8242-BDAD417759EC}"/>
                </a:ext>
              </a:extLst>
            </p:cNvPr>
            <p:cNvSpPr txBox="1"/>
            <p:nvPr/>
          </p:nvSpPr>
          <p:spPr>
            <a:xfrm>
              <a:off x="6990347" y="3370522"/>
              <a:ext cx="255198" cy="246221"/>
            </a:xfrm>
            <a:prstGeom prst="rect">
              <a:avLst/>
            </a:prstGeom>
            <a:noFill/>
          </p:spPr>
          <p:txBody>
            <a:bodyPr wrap="none" rtlCol="0">
              <a:spAutoFit/>
            </a:bodyPr>
            <a:lstStyle/>
            <a:p>
              <a:pPr algn="r"/>
              <a:r>
                <a:rPr lang="fr-FR" sz="1000" dirty="0"/>
                <a:t>5</a:t>
              </a:r>
            </a:p>
          </p:txBody>
        </p:sp>
        <p:sp>
          <p:nvSpPr>
            <p:cNvPr id="175" name="ZoneTexte 174">
              <a:extLst>
                <a:ext uri="{FF2B5EF4-FFF2-40B4-BE49-F238E27FC236}">
                  <a16:creationId xmlns:a16="http://schemas.microsoft.com/office/drawing/2014/main" id="{7491B7F9-E697-440E-BAFD-4065623480F5}"/>
                </a:ext>
              </a:extLst>
            </p:cNvPr>
            <p:cNvSpPr txBox="1"/>
            <p:nvPr/>
          </p:nvSpPr>
          <p:spPr>
            <a:xfrm>
              <a:off x="6919814" y="3211753"/>
              <a:ext cx="325731" cy="246221"/>
            </a:xfrm>
            <a:prstGeom prst="rect">
              <a:avLst/>
            </a:prstGeom>
            <a:noFill/>
          </p:spPr>
          <p:txBody>
            <a:bodyPr wrap="none" rtlCol="0">
              <a:spAutoFit/>
            </a:bodyPr>
            <a:lstStyle/>
            <a:p>
              <a:pPr algn="r"/>
              <a:r>
                <a:rPr lang="fr-FR" sz="1000" dirty="0"/>
                <a:t>10</a:t>
              </a:r>
            </a:p>
          </p:txBody>
        </p:sp>
        <p:sp>
          <p:nvSpPr>
            <p:cNvPr id="176" name="ZoneTexte 175">
              <a:extLst>
                <a:ext uri="{FF2B5EF4-FFF2-40B4-BE49-F238E27FC236}">
                  <a16:creationId xmlns:a16="http://schemas.microsoft.com/office/drawing/2014/main" id="{D28886C4-BB63-49C8-B583-50C4D91BA915}"/>
                </a:ext>
              </a:extLst>
            </p:cNvPr>
            <p:cNvSpPr txBox="1"/>
            <p:nvPr/>
          </p:nvSpPr>
          <p:spPr>
            <a:xfrm>
              <a:off x="6919814" y="3059522"/>
              <a:ext cx="325731" cy="246221"/>
            </a:xfrm>
            <a:prstGeom prst="rect">
              <a:avLst/>
            </a:prstGeom>
            <a:noFill/>
          </p:spPr>
          <p:txBody>
            <a:bodyPr wrap="none" rtlCol="0">
              <a:spAutoFit/>
            </a:bodyPr>
            <a:lstStyle/>
            <a:p>
              <a:pPr algn="r"/>
              <a:r>
                <a:rPr lang="fr-FR" sz="1000" dirty="0"/>
                <a:t>20</a:t>
              </a:r>
            </a:p>
          </p:txBody>
        </p:sp>
        <p:sp>
          <p:nvSpPr>
            <p:cNvPr id="177" name="ZoneTexte 176">
              <a:extLst>
                <a:ext uri="{FF2B5EF4-FFF2-40B4-BE49-F238E27FC236}">
                  <a16:creationId xmlns:a16="http://schemas.microsoft.com/office/drawing/2014/main" id="{5C2ACBF4-DA7C-40D7-9208-62C6D1A24FD7}"/>
                </a:ext>
              </a:extLst>
            </p:cNvPr>
            <p:cNvSpPr txBox="1"/>
            <p:nvPr/>
          </p:nvSpPr>
          <p:spPr>
            <a:xfrm>
              <a:off x="6919814" y="2847111"/>
              <a:ext cx="325731" cy="246221"/>
            </a:xfrm>
            <a:prstGeom prst="rect">
              <a:avLst/>
            </a:prstGeom>
            <a:noFill/>
          </p:spPr>
          <p:txBody>
            <a:bodyPr wrap="none" rtlCol="0">
              <a:spAutoFit/>
            </a:bodyPr>
            <a:lstStyle/>
            <a:p>
              <a:pPr algn="r"/>
              <a:r>
                <a:rPr lang="fr-FR" sz="1000" dirty="0"/>
                <a:t>50</a:t>
              </a:r>
            </a:p>
          </p:txBody>
        </p:sp>
        <p:sp>
          <p:nvSpPr>
            <p:cNvPr id="178" name="ZoneTexte 177">
              <a:extLst>
                <a:ext uri="{FF2B5EF4-FFF2-40B4-BE49-F238E27FC236}">
                  <a16:creationId xmlns:a16="http://schemas.microsoft.com/office/drawing/2014/main" id="{EFD3C1E5-88CF-418D-9901-0B2D13EC2E6F}"/>
                </a:ext>
              </a:extLst>
            </p:cNvPr>
            <p:cNvSpPr txBox="1"/>
            <p:nvPr/>
          </p:nvSpPr>
          <p:spPr>
            <a:xfrm>
              <a:off x="6849282" y="2678836"/>
              <a:ext cx="396263" cy="246221"/>
            </a:xfrm>
            <a:prstGeom prst="rect">
              <a:avLst/>
            </a:prstGeom>
            <a:noFill/>
          </p:spPr>
          <p:txBody>
            <a:bodyPr wrap="none" rtlCol="0">
              <a:spAutoFit/>
            </a:bodyPr>
            <a:lstStyle/>
            <a:p>
              <a:pPr algn="r"/>
              <a:r>
                <a:rPr lang="fr-FR" sz="1000" dirty="0"/>
                <a:t>100</a:t>
              </a:r>
            </a:p>
          </p:txBody>
        </p:sp>
        <p:sp>
          <p:nvSpPr>
            <p:cNvPr id="179" name="ZoneTexte 178">
              <a:extLst>
                <a:ext uri="{FF2B5EF4-FFF2-40B4-BE49-F238E27FC236}">
                  <a16:creationId xmlns:a16="http://schemas.microsoft.com/office/drawing/2014/main" id="{C820852C-B597-49CD-8B03-60C1B4A5D01A}"/>
                </a:ext>
              </a:extLst>
            </p:cNvPr>
            <p:cNvSpPr txBox="1"/>
            <p:nvPr/>
          </p:nvSpPr>
          <p:spPr>
            <a:xfrm>
              <a:off x="6849282" y="2504370"/>
              <a:ext cx="396263" cy="246221"/>
            </a:xfrm>
            <a:prstGeom prst="rect">
              <a:avLst/>
            </a:prstGeom>
            <a:noFill/>
          </p:spPr>
          <p:txBody>
            <a:bodyPr wrap="none" rtlCol="0">
              <a:spAutoFit/>
            </a:bodyPr>
            <a:lstStyle/>
            <a:p>
              <a:pPr algn="r"/>
              <a:r>
                <a:rPr lang="fr-FR" sz="1000" dirty="0"/>
                <a:t>200</a:t>
              </a:r>
            </a:p>
          </p:txBody>
        </p:sp>
        <p:sp>
          <p:nvSpPr>
            <p:cNvPr id="180" name="ZoneTexte 179">
              <a:extLst>
                <a:ext uri="{FF2B5EF4-FFF2-40B4-BE49-F238E27FC236}">
                  <a16:creationId xmlns:a16="http://schemas.microsoft.com/office/drawing/2014/main" id="{EAFC25E7-EF7B-4C5C-8AE4-050A1FD66B12}"/>
                </a:ext>
              </a:extLst>
            </p:cNvPr>
            <p:cNvSpPr txBox="1"/>
            <p:nvPr/>
          </p:nvSpPr>
          <p:spPr>
            <a:xfrm>
              <a:off x="6849282" y="2303595"/>
              <a:ext cx="396263" cy="246221"/>
            </a:xfrm>
            <a:prstGeom prst="rect">
              <a:avLst/>
            </a:prstGeom>
            <a:noFill/>
          </p:spPr>
          <p:txBody>
            <a:bodyPr wrap="none" rtlCol="0">
              <a:spAutoFit/>
            </a:bodyPr>
            <a:lstStyle/>
            <a:p>
              <a:pPr algn="r"/>
              <a:r>
                <a:rPr lang="fr-FR" sz="1000" dirty="0"/>
                <a:t>500</a:t>
              </a:r>
            </a:p>
          </p:txBody>
        </p:sp>
      </p:grpSp>
      <p:sp>
        <p:nvSpPr>
          <p:cNvPr id="181" name="ZoneTexte 180">
            <a:extLst>
              <a:ext uri="{FF2B5EF4-FFF2-40B4-BE49-F238E27FC236}">
                <a16:creationId xmlns:a16="http://schemas.microsoft.com/office/drawing/2014/main" id="{C1C84DE5-2FB5-48F8-AF84-036BA42C472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66</a:t>
            </a:r>
          </a:p>
        </p:txBody>
      </p:sp>
    </p:spTree>
    <p:extLst>
      <p:ext uri="{BB962C8B-B14F-4D97-AF65-F5344CB8AC3E}">
        <p14:creationId xmlns:p14="http://schemas.microsoft.com/office/powerpoint/2010/main" val="104691432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PK et tolérance de MK-8591 (</a:t>
            </a:r>
            <a:r>
              <a:rPr lang="fr-FR" dirty="0" err="1"/>
              <a:t>EFdA</a:t>
            </a:r>
            <a:r>
              <a:rPr lang="fr-FR" dirty="0"/>
              <a:t>) </a:t>
            </a:r>
            <a:br>
              <a:rPr lang="fr-FR" dirty="0"/>
            </a:br>
            <a:r>
              <a:rPr lang="fr-FR" dirty="0"/>
              <a:t>en doses répétées quotidiennes (1)</a:t>
            </a:r>
          </a:p>
        </p:txBody>
      </p:sp>
      <p:sp>
        <p:nvSpPr>
          <p:cNvPr id="5123" name="Rectangle 3"/>
          <p:cNvSpPr>
            <a:spLocks noGrp="1" noChangeArrowheads="1"/>
          </p:cNvSpPr>
          <p:nvPr>
            <p:ph idx="1"/>
          </p:nvPr>
        </p:nvSpPr>
        <p:spPr>
          <a:xfrm>
            <a:off x="457200" y="1148634"/>
            <a:ext cx="8507413" cy="5111750"/>
          </a:xfrm>
        </p:spPr>
        <p:txBody>
          <a:bodyPr/>
          <a:lstStyle/>
          <a:p>
            <a:pPr eaLnBrk="1" hangingPunct="1">
              <a:spcBef>
                <a:spcPts val="300"/>
              </a:spcBef>
            </a:pPr>
            <a:r>
              <a:rPr lang="fr-FR" sz="1600" b="1" dirty="0"/>
              <a:t>Rappels</a:t>
            </a:r>
          </a:p>
          <a:p>
            <a:pPr lvl="1" eaLnBrk="1" hangingPunct="1">
              <a:spcBef>
                <a:spcPts val="300"/>
              </a:spcBef>
            </a:pPr>
            <a:r>
              <a:rPr lang="fr-FR" sz="1600" dirty="0"/>
              <a:t>MK-8591 (4’-ethynyl-2-fluoro-2’-deoxyadenosine) est un inhibiteur de RT bloquant </a:t>
            </a:r>
            <a:br>
              <a:rPr lang="fr-FR" sz="1600" dirty="0"/>
            </a:br>
            <a:r>
              <a:rPr lang="fr-FR" sz="1600" dirty="0"/>
              <a:t>la translocation agissant comme terminateur de chaine non obligatoire </a:t>
            </a:r>
            <a:br>
              <a:rPr lang="fr-FR" sz="1600" dirty="0"/>
            </a:br>
            <a:r>
              <a:rPr lang="fr-FR" sz="1400" i="1" dirty="0"/>
              <a:t>(</a:t>
            </a:r>
            <a:r>
              <a:rPr lang="fr-FR" sz="1400" i="1" dirty="0" err="1"/>
              <a:t>Grobler</a:t>
            </a:r>
            <a:r>
              <a:rPr lang="fr-FR" sz="1400" i="1" dirty="0"/>
              <a:t> J. CROI 2016, Abs. 98)</a:t>
            </a:r>
            <a:endParaRPr lang="fr-FR" sz="1400" b="1" dirty="0"/>
          </a:p>
          <a:p>
            <a:pPr lvl="1" eaLnBrk="1" hangingPunct="1">
              <a:spcBef>
                <a:spcPts val="300"/>
              </a:spcBef>
            </a:pPr>
            <a:r>
              <a:rPr lang="fr-FR" sz="1600" dirty="0"/>
              <a:t>MK-8591 a montré une :</a:t>
            </a:r>
          </a:p>
          <a:p>
            <a:pPr lvl="2" eaLnBrk="1" hangingPunct="1">
              <a:spcBef>
                <a:spcPts val="300"/>
              </a:spcBef>
            </a:pPr>
            <a:r>
              <a:rPr lang="fr-FR" sz="1600" dirty="0"/>
              <a:t>efficacité antivirale chez les patients VIH+ (- 1,78 log</a:t>
            </a:r>
            <a:r>
              <a:rPr lang="fr-FR" sz="1600" baseline="-25000" dirty="0"/>
              <a:t>10</a:t>
            </a:r>
            <a:r>
              <a:rPr lang="fr-FR" sz="1600" dirty="0"/>
              <a:t> de réduction </a:t>
            </a:r>
            <a:br>
              <a:rPr lang="fr-FR" sz="1600" dirty="0"/>
            </a:br>
            <a:r>
              <a:rPr lang="fr-FR" sz="1600" dirty="0"/>
              <a:t>ARN VIH-1 plasma) après 10 jours d’une dose unique de 10 mg </a:t>
            </a:r>
            <a:br>
              <a:rPr lang="fr-FR" sz="1600" dirty="0"/>
            </a:br>
            <a:r>
              <a:rPr lang="fr-FR" sz="1600" dirty="0"/>
              <a:t>en monothérapie </a:t>
            </a:r>
            <a:r>
              <a:rPr lang="fr-FR" sz="1400" i="1" dirty="0">
                <a:ea typeface="Wingdings"/>
                <a:cs typeface="Wingdings"/>
                <a:sym typeface="Wingdings"/>
              </a:rPr>
              <a:t>(Friedman E. CROI 2016, Abs. 437LB)</a:t>
            </a:r>
          </a:p>
          <a:p>
            <a:pPr lvl="2" eaLnBrk="1" hangingPunct="1">
              <a:spcBef>
                <a:spcPts val="300"/>
              </a:spcBef>
            </a:pPr>
            <a:r>
              <a:rPr lang="fr-FR" sz="1600" dirty="0"/>
              <a:t>diffusion dans les compartiments rectal et vaginal chez les rats (50 mg/kg) </a:t>
            </a:r>
            <a:br>
              <a:rPr lang="fr-FR" sz="1600" dirty="0"/>
            </a:br>
            <a:r>
              <a:rPr lang="fr-FR" sz="1600" dirty="0"/>
              <a:t>et macaques (3,9 mg/kg) et une persistance dans les tissus lymphoïdes </a:t>
            </a:r>
            <a:br>
              <a:rPr lang="fr-FR" sz="1600" dirty="0"/>
            </a:br>
            <a:r>
              <a:rPr lang="fr-FR" sz="1400" i="1" dirty="0"/>
              <a:t>(</a:t>
            </a:r>
            <a:r>
              <a:rPr lang="en-GB" sz="1400" i="1" dirty="0" err="1"/>
              <a:t>Grobler</a:t>
            </a:r>
            <a:r>
              <a:rPr lang="en-GB" sz="1400" i="1" dirty="0"/>
              <a:t> J, CROI 2017, Abs. 435</a:t>
            </a:r>
            <a:r>
              <a:rPr lang="fr-FR" sz="1400" i="1" dirty="0"/>
              <a:t>)</a:t>
            </a:r>
          </a:p>
          <a:p>
            <a:pPr lvl="1" eaLnBrk="1" hangingPunct="1">
              <a:spcBef>
                <a:spcPts val="300"/>
              </a:spcBef>
            </a:pPr>
            <a:endParaRPr lang="fr-FR" sz="800" dirty="0"/>
          </a:p>
          <a:p>
            <a:pPr eaLnBrk="1" hangingPunct="1">
              <a:spcBef>
                <a:spcPts val="300"/>
              </a:spcBef>
            </a:pPr>
            <a:r>
              <a:rPr lang="fr-FR" sz="1600" b="1" dirty="0"/>
              <a:t>Rationnel</a:t>
            </a:r>
          </a:p>
          <a:p>
            <a:pPr lvl="1" eaLnBrk="1" hangingPunct="1">
              <a:spcBef>
                <a:spcPts val="300"/>
              </a:spcBef>
            </a:pPr>
            <a:r>
              <a:rPr lang="fr-FR" sz="1600" dirty="0"/>
              <a:t>Les essais de phase 2 (sélection de doses de 0,25 à 30 mg) ont montré que :</a:t>
            </a:r>
          </a:p>
          <a:p>
            <a:pPr lvl="2" eaLnBrk="1" hangingPunct="1">
              <a:spcBef>
                <a:spcPts val="300"/>
              </a:spcBef>
            </a:pPr>
            <a:r>
              <a:rPr lang="fr-FR" sz="1600" dirty="0"/>
              <a:t>la dose la plus faible (0,25 mg du) permettait d’obtenir une C</a:t>
            </a:r>
            <a:r>
              <a:rPr lang="fr-FR" sz="1600" baseline="-25000" dirty="0"/>
              <a:t>24h</a:t>
            </a:r>
            <a:r>
              <a:rPr lang="fr-FR" sz="1600" dirty="0"/>
              <a:t> intracellulaire de </a:t>
            </a:r>
            <a:r>
              <a:rPr lang="fr-FR" sz="1600" dirty="0" err="1"/>
              <a:t>EFdA</a:t>
            </a:r>
            <a:r>
              <a:rPr lang="fr-FR" sz="1600" dirty="0"/>
              <a:t>-TP de l’ordre de 0,05 </a:t>
            </a:r>
            <a:r>
              <a:rPr lang="fr-FR" sz="1600" dirty="0" err="1"/>
              <a:t>pmol</a:t>
            </a:r>
            <a:r>
              <a:rPr lang="fr-FR" sz="1600" dirty="0"/>
              <a:t>/10</a:t>
            </a:r>
            <a:r>
              <a:rPr lang="fr-FR" sz="1600" baseline="30000" dirty="0"/>
              <a:t>6</a:t>
            </a:r>
            <a:r>
              <a:rPr lang="fr-FR" sz="1600" dirty="0"/>
              <a:t> PBMC soit 5 x CI</a:t>
            </a:r>
            <a:r>
              <a:rPr lang="fr-FR" sz="1600" baseline="-25000" dirty="0"/>
              <a:t>50</a:t>
            </a:r>
          </a:p>
          <a:p>
            <a:pPr lvl="2" eaLnBrk="1" hangingPunct="1">
              <a:spcBef>
                <a:spcPts val="300"/>
              </a:spcBef>
            </a:pPr>
            <a:r>
              <a:rPr lang="fr-FR" sz="1600" dirty="0"/>
              <a:t>cette même dose répétée, permettait d’obtenir une C</a:t>
            </a:r>
            <a:r>
              <a:rPr lang="fr-FR" sz="1600" baseline="-25000" dirty="0"/>
              <a:t>24h</a:t>
            </a:r>
            <a:r>
              <a:rPr lang="fr-FR" sz="1600" dirty="0"/>
              <a:t> intracellulaire </a:t>
            </a:r>
            <a:br>
              <a:rPr lang="fr-FR" sz="1600" dirty="0"/>
            </a:br>
            <a:r>
              <a:rPr lang="fr-FR" sz="1600" dirty="0"/>
              <a:t>de </a:t>
            </a:r>
            <a:r>
              <a:rPr lang="fr-FR" sz="1600" dirty="0" err="1"/>
              <a:t>EFdA</a:t>
            </a:r>
            <a:r>
              <a:rPr lang="fr-FR" sz="1600" dirty="0"/>
              <a:t>-TP de l’ordre de 0,4 </a:t>
            </a:r>
            <a:r>
              <a:rPr lang="fr-FR" sz="1600" dirty="0" err="1"/>
              <a:t>pmol</a:t>
            </a:r>
            <a:r>
              <a:rPr lang="fr-FR" sz="1600" dirty="0"/>
              <a:t>/10</a:t>
            </a:r>
            <a:r>
              <a:rPr lang="fr-FR" sz="1600" baseline="30000" dirty="0"/>
              <a:t>6</a:t>
            </a:r>
            <a:r>
              <a:rPr lang="fr-FR" sz="1600" dirty="0"/>
              <a:t> PBMC</a:t>
            </a:r>
          </a:p>
          <a:p>
            <a:pPr eaLnBrk="1" hangingPunct="1">
              <a:spcBef>
                <a:spcPts val="300"/>
              </a:spcBef>
            </a:pPr>
            <a:endParaRPr lang="fr-FR" sz="800" dirty="0"/>
          </a:p>
          <a:p>
            <a:pPr eaLnBrk="1" hangingPunct="1">
              <a:spcBef>
                <a:spcPts val="300"/>
              </a:spcBef>
            </a:pPr>
            <a:r>
              <a:rPr lang="fr-FR" sz="1600" b="1" dirty="0"/>
              <a:t>Objectifs</a:t>
            </a:r>
          </a:p>
          <a:p>
            <a:pPr lvl="1" eaLnBrk="1" hangingPunct="1">
              <a:spcBef>
                <a:spcPts val="300"/>
              </a:spcBef>
            </a:pPr>
            <a:r>
              <a:rPr lang="fr-FR" sz="1600" dirty="0"/>
              <a:t>PK et tolérance du MK-8591 (</a:t>
            </a:r>
            <a:r>
              <a:rPr lang="fr-FR" sz="1600" dirty="0" err="1"/>
              <a:t>EFdA</a:t>
            </a:r>
            <a:r>
              <a:rPr lang="fr-FR" sz="1600" dirty="0"/>
              <a:t>) en doses répétées quotidiennes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Matthews RP, CROI 2018, Abs. 26</a:t>
            </a:r>
          </a:p>
        </p:txBody>
      </p:sp>
      <p:sp>
        <p:nvSpPr>
          <p:cNvPr id="6" name="ZoneTexte 5">
            <a:extLst>
              <a:ext uri="{FF2B5EF4-FFF2-40B4-BE49-F238E27FC236}">
                <a16:creationId xmlns:a16="http://schemas.microsoft.com/office/drawing/2014/main" id="{8D3FF593-0E72-4A48-B3E1-9BDBD08BD53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67</a:t>
            </a:r>
          </a:p>
        </p:txBody>
      </p:sp>
    </p:spTree>
    <p:extLst>
      <p:ext uri="{BB962C8B-B14F-4D97-AF65-F5344CB8AC3E}">
        <p14:creationId xmlns:p14="http://schemas.microsoft.com/office/powerpoint/2010/main" val="417350048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PK et tolérance de MK-8591 (</a:t>
            </a:r>
            <a:r>
              <a:rPr lang="fr-FR" dirty="0" err="1"/>
              <a:t>EFdA</a:t>
            </a:r>
            <a:r>
              <a:rPr lang="fr-FR" dirty="0"/>
              <a:t>) </a:t>
            </a:r>
            <a:br>
              <a:rPr lang="fr-FR" dirty="0"/>
            </a:br>
            <a:r>
              <a:rPr lang="fr-FR" dirty="0"/>
              <a:t>en doses répétées quotidiennes (2)</a:t>
            </a:r>
          </a:p>
        </p:txBody>
      </p:sp>
      <p:sp>
        <p:nvSpPr>
          <p:cNvPr id="5123" name="Rectangle 3"/>
          <p:cNvSpPr>
            <a:spLocks noGrp="1" noChangeArrowheads="1"/>
          </p:cNvSpPr>
          <p:nvPr>
            <p:ph idx="1"/>
          </p:nvPr>
        </p:nvSpPr>
        <p:spPr>
          <a:xfrm>
            <a:off x="711992" y="3515176"/>
            <a:ext cx="7970189" cy="2951452"/>
          </a:xfrm>
        </p:spPr>
        <p:txBody>
          <a:bodyPr/>
          <a:lstStyle/>
          <a:p>
            <a:pPr eaLnBrk="1" hangingPunct="1"/>
            <a:r>
              <a:rPr lang="fr-FR" sz="1600" b="1" dirty="0"/>
              <a:t>Méthode</a:t>
            </a:r>
          </a:p>
          <a:p>
            <a:pPr lvl="1" eaLnBrk="1" hangingPunct="1"/>
            <a:r>
              <a:rPr lang="fr-FR" sz="1600" dirty="0"/>
              <a:t>12 adultes volontaires sains, répartis en 3 groupes A, B et C selon les doses de MK-8591 vs PCB et durée d’exposition</a:t>
            </a:r>
          </a:p>
          <a:p>
            <a:pPr lvl="2" eaLnBrk="1" hangingPunct="1"/>
            <a:r>
              <a:rPr lang="fr-FR" sz="1600" dirty="0"/>
              <a:t>A : 5 mg </a:t>
            </a:r>
            <a:r>
              <a:rPr lang="fr-FR" sz="1600" dirty="0" err="1"/>
              <a:t>qd</a:t>
            </a:r>
            <a:r>
              <a:rPr lang="fr-FR" sz="1600" dirty="0"/>
              <a:t> pendant 42 jours</a:t>
            </a:r>
          </a:p>
          <a:p>
            <a:pPr lvl="2" eaLnBrk="1" hangingPunct="1"/>
            <a:r>
              <a:rPr lang="fr-FR" sz="1600" dirty="0"/>
              <a:t>B : 0,25 mg </a:t>
            </a:r>
            <a:r>
              <a:rPr lang="fr-FR" sz="1600" dirty="0" err="1"/>
              <a:t>qd</a:t>
            </a:r>
            <a:r>
              <a:rPr lang="fr-FR" sz="1600" dirty="0"/>
              <a:t> pendant 28 jours</a:t>
            </a:r>
          </a:p>
          <a:p>
            <a:pPr lvl="2" eaLnBrk="1" hangingPunct="1"/>
            <a:r>
              <a:rPr lang="fr-FR" sz="1600" dirty="0"/>
              <a:t>C : 0,75 mg </a:t>
            </a:r>
            <a:r>
              <a:rPr lang="fr-FR" sz="1600" dirty="0" err="1"/>
              <a:t>qd</a:t>
            </a:r>
            <a:r>
              <a:rPr lang="fr-FR" sz="1600" dirty="0"/>
              <a:t> pendant 28 jours</a:t>
            </a:r>
          </a:p>
          <a:p>
            <a:pPr lvl="1" eaLnBrk="1" hangingPunct="1"/>
            <a:r>
              <a:rPr lang="fr-FR" sz="1600" dirty="0"/>
              <a:t>Biopsies rectales et vaginales (prélèvement optionnel) après la dernière dose</a:t>
            </a:r>
          </a:p>
          <a:p>
            <a:pPr eaLnBrk="1" hangingPunct="1"/>
            <a:endParaRPr lang="fr-FR" sz="1600" dirty="0"/>
          </a:p>
          <a:p>
            <a:pPr eaLnBrk="1" hangingPunct="1"/>
            <a:r>
              <a:rPr lang="fr-FR" sz="1600" b="1" dirty="0"/>
              <a:t>Résultats de tolérance</a:t>
            </a:r>
          </a:p>
          <a:p>
            <a:pPr lvl="1" eaLnBrk="1" hangingPunct="1"/>
            <a:r>
              <a:rPr lang="fr-FR" sz="1600" dirty="0"/>
              <a:t>Evénements indésirables légers à modérés, chez 17 participants indépendamment des doses et durées d’exposition dont 4 reliés au MK-8591</a:t>
            </a:r>
          </a:p>
          <a:p>
            <a:pPr lvl="1" eaLnBrk="1" hangingPunct="1"/>
            <a:r>
              <a:rPr lang="fr-FR" sz="1600" dirty="0"/>
              <a:t>Aucun EIG</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Matthews RP, CROI 2018, Abs. 26</a:t>
            </a:r>
          </a:p>
        </p:txBody>
      </p:sp>
      <p:sp>
        <p:nvSpPr>
          <p:cNvPr id="6" name="Text Box 2"/>
          <p:cNvSpPr txBox="1">
            <a:spLocks noChangeArrowheads="1"/>
          </p:cNvSpPr>
          <p:nvPr/>
        </p:nvSpPr>
        <p:spPr bwMode="auto">
          <a:xfrm>
            <a:off x="2647950" y="1224518"/>
            <a:ext cx="3352800"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Schéma de l’étude</a:t>
            </a:r>
          </a:p>
        </p:txBody>
      </p:sp>
      <p:grpSp>
        <p:nvGrpSpPr>
          <p:cNvPr id="2" name="Groupe 1">
            <a:extLst>
              <a:ext uri="{FF2B5EF4-FFF2-40B4-BE49-F238E27FC236}">
                <a16:creationId xmlns:a16="http://schemas.microsoft.com/office/drawing/2014/main" id="{700E857D-A86A-45CF-9FE6-F98DBCDD7B12}"/>
              </a:ext>
            </a:extLst>
          </p:cNvPr>
          <p:cNvGrpSpPr/>
          <p:nvPr/>
        </p:nvGrpSpPr>
        <p:grpSpPr>
          <a:xfrm>
            <a:off x="3015101" y="1675614"/>
            <a:ext cx="5203712" cy="1579912"/>
            <a:chOff x="3015101" y="1675614"/>
            <a:chExt cx="5203712" cy="1579912"/>
          </a:xfrm>
        </p:grpSpPr>
        <p:sp>
          <p:nvSpPr>
            <p:cNvPr id="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758225"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S0</a:t>
              </a:r>
              <a:endParaRPr kumimoji="0" lang="fr-FR" sz="2800" b="1" i="0" u="none" strike="noStrike" cap="none" normalizeH="0" baseline="30000" dirty="0">
                <a:ln>
                  <a:noFill/>
                </a:ln>
                <a:effectLst/>
                <a:latin typeface="+mj-lt"/>
                <a:cs typeface="Arial" pitchFamily="34" charset="0"/>
              </a:endParaRPr>
            </a:p>
          </p:txBody>
        </p:sp>
        <p:sp>
          <p:nvSpPr>
            <p:cNvPr id="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403991"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S5</a:t>
              </a:r>
              <a:endParaRPr kumimoji="0" lang="fr-FR" sz="2800" b="1" i="0" u="none" strike="noStrike" cap="none" normalizeH="0" baseline="30000" dirty="0">
                <a:ln>
                  <a:noFill/>
                </a:ln>
                <a:effectLst/>
                <a:latin typeface="+mj-lt"/>
                <a:cs typeface="Arial" pitchFamily="34" charset="0"/>
              </a:endParaRPr>
            </a:p>
          </p:txBody>
        </p:sp>
        <p:sp>
          <p:nvSpPr>
            <p:cNvPr id="11" name="Line 11">
              <a:extLst>
                <a:ext uri="{FF2B5EF4-FFF2-40B4-BE49-F238E27FC236}">
                  <a16:creationId xmlns:a16="http://schemas.microsoft.com/office/drawing/2014/main" id="{EE08223D-4ECF-3E42-8943-DBE791B942A0}"/>
                </a:ext>
              </a:extLst>
            </p:cNvPr>
            <p:cNvSpPr>
              <a:spLocks noChangeShapeType="1"/>
            </p:cNvSpPr>
            <p:nvPr/>
          </p:nvSpPr>
          <p:spPr bwMode="auto">
            <a:xfrm>
              <a:off x="3858977"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1">
              <a:extLst>
                <a:ext uri="{FF2B5EF4-FFF2-40B4-BE49-F238E27FC236}">
                  <a16:creationId xmlns:a16="http://schemas.microsoft.com/office/drawing/2014/main" id="{EE08223D-4ECF-3E42-8943-DBE791B942A0}"/>
                </a:ext>
              </a:extLst>
            </p:cNvPr>
            <p:cNvSpPr>
              <a:spLocks noChangeShapeType="1"/>
            </p:cNvSpPr>
            <p:nvPr/>
          </p:nvSpPr>
          <p:spPr bwMode="auto">
            <a:xfrm>
              <a:off x="3855167" y="1962101"/>
              <a:ext cx="3569761" cy="0"/>
            </a:xfrm>
            <a:prstGeom prst="line">
              <a:avLst/>
            </a:prstGeom>
            <a:noFill/>
            <a:ln w="12700">
              <a:solidFill>
                <a:srgbClr val="000066"/>
              </a:solidFill>
              <a:prstDash val="solid"/>
              <a:round/>
              <a:headEnd/>
              <a:tailEnd type="none"/>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1">
              <a:extLst>
                <a:ext uri="{FF2B5EF4-FFF2-40B4-BE49-F238E27FC236}">
                  <a16:creationId xmlns:a16="http://schemas.microsoft.com/office/drawing/2014/main" id="{EE08223D-4ECF-3E42-8943-DBE791B942A0}"/>
                </a:ext>
              </a:extLst>
            </p:cNvPr>
            <p:cNvSpPr>
              <a:spLocks noChangeShapeType="1"/>
            </p:cNvSpPr>
            <p:nvPr/>
          </p:nvSpPr>
          <p:spPr bwMode="auto">
            <a:xfrm>
              <a:off x="6491767"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Rectangle à coins arrondis 15"/>
            <p:cNvSpPr/>
            <p:nvPr/>
          </p:nvSpPr>
          <p:spPr bwMode="auto">
            <a:xfrm>
              <a:off x="4195187" y="2103351"/>
              <a:ext cx="2809117" cy="216000"/>
            </a:xfrm>
            <a:prstGeom prst="round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MK-8591 ou </a:t>
              </a:r>
              <a:r>
                <a:rPr lang="fr-FR" sz="1200" b="1" dirty="0">
                  <a:solidFill>
                    <a:schemeClr val="bg1"/>
                  </a:solidFill>
                </a:rPr>
                <a:t>PCB</a:t>
              </a:r>
              <a:endParaRPr kumimoji="0" lang="fr-FR" sz="1200" b="1" i="0" u="none" strike="noStrike" cap="none" normalizeH="0" baseline="0" dirty="0">
                <a:ln>
                  <a:noFill/>
                </a:ln>
                <a:solidFill>
                  <a:schemeClr val="bg1"/>
                </a:solidFill>
                <a:effectLst/>
                <a:latin typeface="Arial" charset="0"/>
              </a:endParaRPr>
            </a:p>
          </p:txBody>
        </p:sp>
        <p:sp>
          <p:nvSpPr>
            <p:cNvPr id="1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195187"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S1</a:t>
              </a:r>
              <a:endParaRPr kumimoji="0" lang="fr-FR" sz="2800" b="1" i="0" u="none" strike="noStrike" cap="none" normalizeH="0" baseline="30000" dirty="0">
                <a:ln>
                  <a:noFill/>
                </a:ln>
                <a:effectLst/>
                <a:latin typeface="+mj-lt"/>
                <a:cs typeface="Arial" pitchFamily="34" charset="0"/>
              </a:endParaRPr>
            </a:p>
          </p:txBody>
        </p:sp>
        <p:sp>
          <p:nvSpPr>
            <p:cNvPr id="19" name="Line 11">
              <a:extLst>
                <a:ext uri="{FF2B5EF4-FFF2-40B4-BE49-F238E27FC236}">
                  <a16:creationId xmlns:a16="http://schemas.microsoft.com/office/drawing/2014/main" id="{EE08223D-4ECF-3E42-8943-DBE791B942A0}"/>
                </a:ext>
              </a:extLst>
            </p:cNvPr>
            <p:cNvSpPr>
              <a:spLocks noChangeShapeType="1"/>
            </p:cNvSpPr>
            <p:nvPr/>
          </p:nvSpPr>
          <p:spPr bwMode="auto">
            <a:xfrm>
              <a:off x="4295939"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686234"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S2</a:t>
              </a:r>
              <a:endParaRPr kumimoji="0" lang="fr-FR" sz="2800" b="1" i="0" u="none" strike="noStrike" cap="none" normalizeH="0" baseline="30000" dirty="0">
                <a:ln>
                  <a:noFill/>
                </a:ln>
                <a:effectLst/>
                <a:latin typeface="+mj-lt"/>
                <a:cs typeface="Arial" pitchFamily="34" charset="0"/>
              </a:endParaRPr>
            </a:p>
          </p:txBody>
        </p:sp>
        <p:sp>
          <p:nvSpPr>
            <p:cNvPr id="21" name="Line 11">
              <a:extLst>
                <a:ext uri="{FF2B5EF4-FFF2-40B4-BE49-F238E27FC236}">
                  <a16:creationId xmlns:a16="http://schemas.microsoft.com/office/drawing/2014/main" id="{EE08223D-4ECF-3E42-8943-DBE791B942A0}"/>
                </a:ext>
              </a:extLst>
            </p:cNvPr>
            <p:cNvSpPr>
              <a:spLocks noChangeShapeType="1"/>
            </p:cNvSpPr>
            <p:nvPr/>
          </p:nvSpPr>
          <p:spPr bwMode="auto">
            <a:xfrm>
              <a:off x="4786986"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Rectangle à coins arrondis 21"/>
            <p:cNvSpPr/>
            <p:nvPr/>
          </p:nvSpPr>
          <p:spPr bwMode="auto">
            <a:xfrm>
              <a:off x="4195187" y="2353495"/>
              <a:ext cx="1743333" cy="216000"/>
            </a:xfrm>
            <a:prstGeom prst="round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200" b="1" dirty="0">
                  <a:solidFill>
                    <a:schemeClr val="bg1"/>
                  </a:solidFill>
                </a:rPr>
                <a:t>MK-8591 ou PCB</a:t>
              </a:r>
            </a:p>
          </p:txBody>
        </p:sp>
        <p:sp>
          <p:nvSpPr>
            <p:cNvPr id="2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252965"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S3</a:t>
              </a:r>
              <a:endParaRPr kumimoji="0" lang="fr-FR" sz="2800" b="1" i="0" u="none" strike="noStrike" cap="none" normalizeH="0" baseline="30000" dirty="0">
                <a:ln>
                  <a:noFill/>
                </a:ln>
                <a:effectLst/>
                <a:latin typeface="+mj-lt"/>
                <a:cs typeface="Arial" pitchFamily="34" charset="0"/>
              </a:endParaRPr>
            </a:p>
          </p:txBody>
        </p:sp>
        <p:sp>
          <p:nvSpPr>
            <p:cNvPr id="24" name="Line 11">
              <a:extLst>
                <a:ext uri="{FF2B5EF4-FFF2-40B4-BE49-F238E27FC236}">
                  <a16:creationId xmlns:a16="http://schemas.microsoft.com/office/drawing/2014/main" id="{EE08223D-4ECF-3E42-8943-DBE791B942A0}"/>
                </a:ext>
              </a:extLst>
            </p:cNvPr>
            <p:cNvSpPr>
              <a:spLocks noChangeShapeType="1"/>
            </p:cNvSpPr>
            <p:nvPr/>
          </p:nvSpPr>
          <p:spPr bwMode="auto">
            <a:xfrm>
              <a:off x="5353717"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813198"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S4</a:t>
              </a:r>
              <a:endParaRPr kumimoji="0" lang="fr-FR" sz="2800" b="1" i="0" u="none" strike="noStrike" cap="none" normalizeH="0" baseline="30000" dirty="0">
                <a:ln>
                  <a:noFill/>
                </a:ln>
                <a:effectLst/>
                <a:latin typeface="+mj-lt"/>
                <a:cs typeface="Arial" pitchFamily="34" charset="0"/>
              </a:endParaRPr>
            </a:p>
          </p:txBody>
        </p:sp>
        <p:sp>
          <p:nvSpPr>
            <p:cNvPr id="26" name="Line 11">
              <a:extLst>
                <a:ext uri="{FF2B5EF4-FFF2-40B4-BE49-F238E27FC236}">
                  <a16:creationId xmlns:a16="http://schemas.microsoft.com/office/drawing/2014/main" id="{EE08223D-4ECF-3E42-8943-DBE791B942A0}"/>
                </a:ext>
              </a:extLst>
            </p:cNvPr>
            <p:cNvSpPr>
              <a:spLocks noChangeShapeType="1"/>
            </p:cNvSpPr>
            <p:nvPr/>
          </p:nvSpPr>
          <p:spPr bwMode="auto">
            <a:xfrm>
              <a:off x="5913950"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10528"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S6</a:t>
              </a:r>
              <a:endParaRPr kumimoji="0" lang="fr-FR" sz="2800" b="1" i="0" u="none" strike="noStrike" cap="none" normalizeH="0" baseline="30000" dirty="0">
                <a:ln>
                  <a:noFill/>
                </a:ln>
                <a:effectLst/>
                <a:latin typeface="+mj-lt"/>
                <a:cs typeface="Arial" pitchFamily="34" charset="0"/>
              </a:endParaRPr>
            </a:p>
          </p:txBody>
        </p:sp>
        <p:sp>
          <p:nvSpPr>
            <p:cNvPr id="28" name="Line 11">
              <a:extLst>
                <a:ext uri="{FF2B5EF4-FFF2-40B4-BE49-F238E27FC236}">
                  <a16:creationId xmlns:a16="http://schemas.microsoft.com/office/drawing/2014/main" id="{EE08223D-4ECF-3E42-8943-DBE791B942A0}"/>
                </a:ext>
              </a:extLst>
            </p:cNvPr>
            <p:cNvSpPr>
              <a:spLocks noChangeShapeType="1"/>
            </p:cNvSpPr>
            <p:nvPr/>
          </p:nvSpPr>
          <p:spPr bwMode="auto">
            <a:xfrm>
              <a:off x="7011280"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634153" y="1675614"/>
              <a:ext cx="18755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S9</a:t>
              </a:r>
              <a:endParaRPr kumimoji="0" lang="fr-FR" sz="2800" b="1" i="0" u="none" strike="noStrike" cap="none" normalizeH="0" baseline="30000" dirty="0">
                <a:ln>
                  <a:noFill/>
                </a:ln>
                <a:effectLst/>
                <a:latin typeface="+mj-lt"/>
                <a:cs typeface="Arial" pitchFamily="34" charset="0"/>
              </a:endParaRPr>
            </a:p>
          </p:txBody>
        </p:sp>
        <p:sp>
          <p:nvSpPr>
            <p:cNvPr id="30" name="Line 11">
              <a:extLst>
                <a:ext uri="{FF2B5EF4-FFF2-40B4-BE49-F238E27FC236}">
                  <a16:creationId xmlns:a16="http://schemas.microsoft.com/office/drawing/2014/main" id="{EE08223D-4ECF-3E42-8943-DBE791B942A0}"/>
                </a:ext>
              </a:extLst>
            </p:cNvPr>
            <p:cNvSpPr>
              <a:spLocks noChangeShapeType="1"/>
            </p:cNvSpPr>
            <p:nvPr/>
          </p:nvSpPr>
          <p:spPr bwMode="auto">
            <a:xfrm>
              <a:off x="7734905"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946303" y="1675614"/>
              <a:ext cx="27251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S12</a:t>
              </a:r>
              <a:endParaRPr kumimoji="0" lang="fr-FR" sz="2800" b="1" i="0" u="none" strike="noStrike" cap="none" normalizeH="0" baseline="30000" dirty="0">
                <a:ln>
                  <a:noFill/>
                </a:ln>
                <a:effectLst/>
                <a:latin typeface="+mj-lt"/>
                <a:cs typeface="Arial" pitchFamily="34" charset="0"/>
              </a:endParaRPr>
            </a:p>
          </p:txBody>
        </p:sp>
        <p:sp>
          <p:nvSpPr>
            <p:cNvPr id="35" name="Line 11">
              <a:extLst>
                <a:ext uri="{FF2B5EF4-FFF2-40B4-BE49-F238E27FC236}">
                  <a16:creationId xmlns:a16="http://schemas.microsoft.com/office/drawing/2014/main" id="{EE08223D-4ECF-3E42-8943-DBE791B942A0}"/>
                </a:ext>
              </a:extLst>
            </p:cNvPr>
            <p:cNvSpPr>
              <a:spLocks noChangeShapeType="1"/>
            </p:cNvSpPr>
            <p:nvPr/>
          </p:nvSpPr>
          <p:spPr bwMode="auto">
            <a:xfrm>
              <a:off x="8047055" y="1902056"/>
              <a:ext cx="0" cy="59436"/>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cxnSp>
          <p:nvCxnSpPr>
            <p:cNvPr id="4" name="Connecteur droit 3"/>
            <p:cNvCxnSpPr/>
            <p:nvPr/>
          </p:nvCxnSpPr>
          <p:spPr bwMode="auto">
            <a:xfrm flipV="1">
              <a:off x="7375863" y="1837029"/>
              <a:ext cx="109728" cy="250144"/>
            </a:xfrm>
            <a:prstGeom prst="line">
              <a:avLst/>
            </a:prstGeom>
            <a:noFill/>
            <a:ln w="12700">
              <a:solidFill>
                <a:srgbClr val="000066"/>
              </a:solidFill>
              <a:prstDash val="solid"/>
              <a:round/>
              <a:headEnd/>
              <a:tailEnd/>
            </a:ln>
          </p:spPr>
        </p:cxnSp>
        <p:cxnSp>
          <p:nvCxnSpPr>
            <p:cNvPr id="38" name="Connecteur droit 37"/>
            <p:cNvCxnSpPr/>
            <p:nvPr/>
          </p:nvCxnSpPr>
          <p:spPr bwMode="auto">
            <a:xfrm flipV="1">
              <a:off x="7443765" y="1837029"/>
              <a:ext cx="109728" cy="250144"/>
            </a:xfrm>
            <a:prstGeom prst="line">
              <a:avLst/>
            </a:prstGeom>
            <a:noFill/>
            <a:ln w="12700">
              <a:solidFill>
                <a:srgbClr val="000066"/>
              </a:solidFill>
              <a:prstDash val="solid"/>
              <a:round/>
              <a:headEnd/>
              <a:tailEnd/>
            </a:ln>
          </p:spPr>
        </p:cxnSp>
        <p:cxnSp>
          <p:nvCxnSpPr>
            <p:cNvPr id="39" name="Connecteur droit 38"/>
            <p:cNvCxnSpPr/>
            <p:nvPr/>
          </p:nvCxnSpPr>
          <p:spPr bwMode="auto">
            <a:xfrm flipV="1">
              <a:off x="7772584" y="1837029"/>
              <a:ext cx="109728" cy="250144"/>
            </a:xfrm>
            <a:prstGeom prst="line">
              <a:avLst/>
            </a:prstGeom>
            <a:noFill/>
            <a:ln w="12700">
              <a:solidFill>
                <a:srgbClr val="000066"/>
              </a:solidFill>
              <a:prstDash val="solid"/>
              <a:round/>
              <a:headEnd/>
              <a:tailEnd/>
            </a:ln>
          </p:spPr>
        </p:cxnSp>
        <p:cxnSp>
          <p:nvCxnSpPr>
            <p:cNvPr id="40" name="Connecteur droit 39"/>
            <p:cNvCxnSpPr/>
            <p:nvPr/>
          </p:nvCxnSpPr>
          <p:spPr bwMode="auto">
            <a:xfrm flipV="1">
              <a:off x="7840486" y="1837029"/>
              <a:ext cx="109728" cy="250144"/>
            </a:xfrm>
            <a:prstGeom prst="line">
              <a:avLst/>
            </a:prstGeom>
            <a:noFill/>
            <a:ln w="12700">
              <a:solidFill>
                <a:srgbClr val="000066"/>
              </a:solidFill>
              <a:prstDash val="solid"/>
              <a:round/>
              <a:headEnd/>
              <a:tailEnd/>
            </a:ln>
          </p:spPr>
        </p:cxnSp>
        <p:cxnSp>
          <p:nvCxnSpPr>
            <p:cNvPr id="37" name="Connecteur droit 36"/>
            <p:cNvCxnSpPr/>
            <p:nvPr/>
          </p:nvCxnSpPr>
          <p:spPr bwMode="auto">
            <a:xfrm>
              <a:off x="7500831" y="1962101"/>
              <a:ext cx="328494" cy="0"/>
            </a:xfrm>
            <a:prstGeom prst="line">
              <a:avLst/>
            </a:prstGeom>
            <a:noFill/>
            <a:ln w="12700">
              <a:solidFill>
                <a:srgbClr val="000066"/>
              </a:solidFill>
              <a:prstDash val="solid"/>
              <a:round/>
              <a:headEnd/>
              <a:tailEnd/>
            </a:ln>
          </p:spPr>
        </p:cxnSp>
        <p:cxnSp>
          <p:nvCxnSpPr>
            <p:cNvPr id="43" name="Connecteur droit 42"/>
            <p:cNvCxnSpPr/>
            <p:nvPr/>
          </p:nvCxnSpPr>
          <p:spPr bwMode="auto">
            <a:xfrm>
              <a:off x="7890319" y="1962101"/>
              <a:ext cx="328494" cy="0"/>
            </a:xfrm>
            <a:prstGeom prst="line">
              <a:avLst/>
            </a:prstGeom>
            <a:noFill/>
            <a:ln w="12700">
              <a:solidFill>
                <a:srgbClr val="000066"/>
              </a:solidFill>
              <a:prstDash val="solid"/>
              <a:round/>
              <a:headEnd/>
              <a:tailEnd/>
            </a:ln>
          </p:spPr>
        </p:cxnSp>
        <p:cxnSp>
          <p:nvCxnSpPr>
            <p:cNvPr id="42" name="Connecteur droit avec flèche 41"/>
            <p:cNvCxnSpPr/>
            <p:nvPr/>
          </p:nvCxnSpPr>
          <p:spPr bwMode="auto">
            <a:xfrm flipV="1">
              <a:off x="4048760"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46" name="Connecteur droit avec flèche 45"/>
            <p:cNvCxnSpPr/>
            <p:nvPr/>
          </p:nvCxnSpPr>
          <p:spPr bwMode="auto">
            <a:xfrm flipV="1">
              <a:off x="4424680"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47" name="Connecteur droit avec flèche 46"/>
            <p:cNvCxnSpPr/>
            <p:nvPr/>
          </p:nvCxnSpPr>
          <p:spPr bwMode="auto">
            <a:xfrm flipV="1">
              <a:off x="4781906"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48" name="Connecteur droit avec flèche 47"/>
            <p:cNvCxnSpPr/>
            <p:nvPr/>
          </p:nvCxnSpPr>
          <p:spPr bwMode="auto">
            <a:xfrm flipV="1">
              <a:off x="5353717"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49" name="Connecteur droit avec flèche 48"/>
            <p:cNvCxnSpPr/>
            <p:nvPr/>
          </p:nvCxnSpPr>
          <p:spPr bwMode="auto">
            <a:xfrm flipV="1">
              <a:off x="5938520"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50" name="Connecteur droit avec flèche 49"/>
            <p:cNvCxnSpPr/>
            <p:nvPr/>
          </p:nvCxnSpPr>
          <p:spPr bwMode="auto">
            <a:xfrm flipV="1">
              <a:off x="6532880"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51" name="Connecteur droit avec flèche 50"/>
            <p:cNvCxnSpPr/>
            <p:nvPr/>
          </p:nvCxnSpPr>
          <p:spPr bwMode="auto">
            <a:xfrm flipV="1">
              <a:off x="7011280"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cxnSp>
          <p:nvCxnSpPr>
            <p:cNvPr id="52" name="Connecteur droit avec flèche 51"/>
            <p:cNvCxnSpPr/>
            <p:nvPr/>
          </p:nvCxnSpPr>
          <p:spPr bwMode="auto">
            <a:xfrm flipV="1">
              <a:off x="7734905" y="2941320"/>
              <a:ext cx="0" cy="259080"/>
            </a:xfrm>
            <a:prstGeom prst="straightConnector1">
              <a:avLst/>
            </a:prstGeom>
            <a:solidFill>
              <a:schemeClr val="accent1"/>
            </a:solidFill>
            <a:ln w="28575" cap="flat" cmpd="sng" algn="ctr">
              <a:solidFill>
                <a:srgbClr val="00B0F0"/>
              </a:solidFill>
              <a:prstDash val="solid"/>
              <a:round/>
              <a:headEnd type="none" w="med" len="med"/>
              <a:tailEnd type="triangle"/>
            </a:ln>
            <a:effectLst/>
          </p:spPr>
        </p:cxnSp>
        <p:sp>
          <p:nvSpPr>
            <p:cNvPr id="5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015101" y="2886194"/>
              <a:ext cx="867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Données</a:t>
              </a:r>
            </a:p>
            <a:p>
              <a:pPr marL="0" marR="0" lvl="0" indent="0" algn="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biologiques</a:t>
              </a:r>
            </a:p>
          </p:txBody>
        </p:sp>
        <p:sp>
          <p:nvSpPr>
            <p:cNvPr id="44" name="Rectangle 43"/>
            <p:cNvSpPr/>
            <p:nvPr/>
          </p:nvSpPr>
          <p:spPr bwMode="auto">
            <a:xfrm>
              <a:off x="4195187" y="2641600"/>
              <a:ext cx="229493" cy="244594"/>
            </a:xfrm>
            <a:prstGeom prst="rect">
              <a:avLst/>
            </a:prstGeom>
            <a:noFill/>
            <a:ln w="9525" cap="flat" cmpd="sng" algn="ctr">
              <a:solidFill>
                <a:srgbClr val="00B050"/>
              </a:solidFill>
              <a:prstDash val="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800" b="1" i="0" u="none" strike="noStrike" cap="none" normalizeH="0" baseline="0" dirty="0">
                  <a:ln>
                    <a:noFill/>
                  </a:ln>
                  <a:solidFill>
                    <a:srgbClr val="00B050"/>
                  </a:solidFill>
                  <a:effectLst/>
                  <a:latin typeface="Arial" charset="0"/>
                </a:rPr>
                <a:t>PK</a:t>
              </a:r>
            </a:p>
          </p:txBody>
        </p:sp>
        <p:sp>
          <p:nvSpPr>
            <p:cNvPr id="55" name="Rectangle 54"/>
            <p:cNvSpPr/>
            <p:nvPr/>
          </p:nvSpPr>
          <p:spPr bwMode="auto">
            <a:xfrm>
              <a:off x="5139464" y="2641600"/>
              <a:ext cx="229493" cy="244594"/>
            </a:xfrm>
            <a:prstGeom prst="rect">
              <a:avLst/>
            </a:prstGeom>
            <a:noFill/>
            <a:ln w="9525" cap="flat" cmpd="sng" algn="ctr">
              <a:solidFill>
                <a:srgbClr val="00B050"/>
              </a:solidFill>
              <a:prstDash val="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800" b="1" i="0" u="none" strike="noStrike" cap="none" normalizeH="0" baseline="0" dirty="0">
                  <a:ln>
                    <a:noFill/>
                  </a:ln>
                  <a:solidFill>
                    <a:srgbClr val="00B050"/>
                  </a:solidFill>
                  <a:effectLst/>
                  <a:latin typeface="Arial" charset="0"/>
                </a:rPr>
                <a:t>PK</a:t>
              </a:r>
            </a:p>
          </p:txBody>
        </p:sp>
        <p:sp>
          <p:nvSpPr>
            <p:cNvPr id="56" name="Rectangle 55"/>
            <p:cNvSpPr/>
            <p:nvPr/>
          </p:nvSpPr>
          <p:spPr bwMode="auto">
            <a:xfrm>
              <a:off x="5693759" y="2641600"/>
              <a:ext cx="229493" cy="244594"/>
            </a:xfrm>
            <a:prstGeom prst="rect">
              <a:avLst/>
            </a:prstGeom>
            <a:noFill/>
            <a:ln w="9525" cap="flat" cmpd="sng" algn="ctr">
              <a:solidFill>
                <a:srgbClr val="00B050"/>
              </a:solidFill>
              <a:prstDash val="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800" b="1" i="0" u="none" strike="noStrike" cap="none" normalizeH="0" baseline="0" dirty="0">
                  <a:ln>
                    <a:noFill/>
                  </a:ln>
                  <a:solidFill>
                    <a:srgbClr val="00B050"/>
                  </a:solidFill>
                  <a:effectLst/>
                  <a:latin typeface="Arial" charset="0"/>
                </a:rPr>
                <a:t>PK</a:t>
              </a:r>
            </a:p>
          </p:txBody>
        </p:sp>
        <p:sp>
          <p:nvSpPr>
            <p:cNvPr id="59" name="Rectangle 58"/>
            <p:cNvSpPr/>
            <p:nvPr/>
          </p:nvSpPr>
          <p:spPr bwMode="auto">
            <a:xfrm>
              <a:off x="6467197" y="2641600"/>
              <a:ext cx="229493" cy="244594"/>
            </a:xfrm>
            <a:prstGeom prst="rect">
              <a:avLst/>
            </a:prstGeom>
            <a:noFill/>
            <a:ln w="9525" cap="flat" cmpd="sng" algn="ctr">
              <a:solidFill>
                <a:srgbClr val="00B050"/>
              </a:solidFill>
              <a:prstDash val="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800" b="1" i="0" u="none" strike="noStrike" cap="none" normalizeH="0" baseline="0" dirty="0">
                  <a:ln>
                    <a:noFill/>
                  </a:ln>
                  <a:solidFill>
                    <a:srgbClr val="00B050"/>
                  </a:solidFill>
                  <a:effectLst/>
                  <a:latin typeface="Arial" charset="0"/>
                </a:rPr>
                <a:t>PK</a:t>
              </a:r>
            </a:p>
          </p:txBody>
        </p:sp>
        <p:cxnSp>
          <p:nvCxnSpPr>
            <p:cNvPr id="60" name="Connecteur droit avec flèche 59"/>
            <p:cNvCxnSpPr/>
            <p:nvPr/>
          </p:nvCxnSpPr>
          <p:spPr bwMode="auto">
            <a:xfrm flipV="1">
              <a:off x="451551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1" name="Connecteur droit avec flèche 60"/>
            <p:cNvCxnSpPr/>
            <p:nvPr/>
          </p:nvCxnSpPr>
          <p:spPr bwMode="auto">
            <a:xfrm flipV="1">
              <a:off x="462727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2" name="Connecteur droit avec flèche 61"/>
            <p:cNvCxnSpPr/>
            <p:nvPr/>
          </p:nvCxnSpPr>
          <p:spPr bwMode="auto">
            <a:xfrm flipV="1">
              <a:off x="472379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3" name="Connecteur droit avec flèche 62"/>
            <p:cNvCxnSpPr/>
            <p:nvPr/>
          </p:nvCxnSpPr>
          <p:spPr bwMode="auto">
            <a:xfrm flipV="1">
              <a:off x="482539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4" name="Connecteur droit avec flèche 63"/>
            <p:cNvCxnSpPr/>
            <p:nvPr/>
          </p:nvCxnSpPr>
          <p:spPr bwMode="auto">
            <a:xfrm flipV="1">
              <a:off x="498287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5" name="Connecteur droit avec flèche 64"/>
            <p:cNvCxnSpPr/>
            <p:nvPr/>
          </p:nvCxnSpPr>
          <p:spPr bwMode="auto">
            <a:xfrm flipV="1">
              <a:off x="555691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6" name="Connecteur droit avec flèche 65"/>
            <p:cNvCxnSpPr/>
            <p:nvPr/>
          </p:nvCxnSpPr>
          <p:spPr bwMode="auto">
            <a:xfrm flipV="1">
              <a:off x="619419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7" name="Connecteur droit avec flèche 66"/>
            <p:cNvCxnSpPr/>
            <p:nvPr/>
          </p:nvCxnSpPr>
          <p:spPr bwMode="auto">
            <a:xfrm flipV="1">
              <a:off x="629071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8" name="Connecteur droit avec flèche 67"/>
            <p:cNvCxnSpPr/>
            <p:nvPr/>
          </p:nvCxnSpPr>
          <p:spPr bwMode="auto">
            <a:xfrm flipV="1">
              <a:off x="6382157"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69" name="Connecteur droit avec flèche 68"/>
            <p:cNvCxnSpPr/>
            <p:nvPr/>
          </p:nvCxnSpPr>
          <p:spPr bwMode="auto">
            <a:xfrm flipV="1">
              <a:off x="6807492"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70" name="Connecteur droit avec flèche 69"/>
            <p:cNvCxnSpPr/>
            <p:nvPr/>
          </p:nvCxnSpPr>
          <p:spPr bwMode="auto">
            <a:xfrm flipV="1">
              <a:off x="6915900"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71" name="Connecteur droit avec flèche 70"/>
            <p:cNvCxnSpPr/>
            <p:nvPr/>
          </p:nvCxnSpPr>
          <p:spPr bwMode="auto">
            <a:xfrm flipV="1">
              <a:off x="7011280"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72" name="Connecteur droit avec flèche 71"/>
            <p:cNvCxnSpPr/>
            <p:nvPr/>
          </p:nvCxnSpPr>
          <p:spPr bwMode="auto">
            <a:xfrm flipV="1">
              <a:off x="7260200"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73" name="Connecteur droit avec flèche 72"/>
            <p:cNvCxnSpPr/>
            <p:nvPr/>
          </p:nvCxnSpPr>
          <p:spPr bwMode="auto">
            <a:xfrm flipV="1">
              <a:off x="7734905"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cxnSp>
          <p:nvCxnSpPr>
            <p:cNvPr id="74" name="Connecteur droit avec flèche 73"/>
            <p:cNvCxnSpPr/>
            <p:nvPr/>
          </p:nvCxnSpPr>
          <p:spPr bwMode="auto">
            <a:xfrm flipV="1">
              <a:off x="7988905" y="2627114"/>
              <a:ext cx="0" cy="259080"/>
            </a:xfrm>
            <a:prstGeom prst="straightConnector1">
              <a:avLst/>
            </a:prstGeom>
            <a:solidFill>
              <a:schemeClr val="accent1"/>
            </a:solidFill>
            <a:ln w="28575" cap="flat" cmpd="sng" algn="ctr">
              <a:solidFill>
                <a:srgbClr val="00B050"/>
              </a:solidFill>
              <a:prstDash val="solid"/>
              <a:round/>
              <a:headEnd type="none" w="med" len="med"/>
              <a:tailEnd type="triangle"/>
            </a:ln>
            <a:effectLst/>
          </p:spPr>
        </p:cxnSp>
        <p:sp>
          <p:nvSpPr>
            <p:cNvPr id="7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669126" y="2657263"/>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PK</a:t>
              </a:r>
              <a:endParaRPr kumimoji="0" lang="fr-FR" sz="2800" b="1" i="0" u="none" strike="noStrike" cap="none" normalizeH="0" baseline="30000" dirty="0">
                <a:ln>
                  <a:noFill/>
                </a:ln>
                <a:effectLst/>
                <a:latin typeface="+mj-lt"/>
                <a:cs typeface="Arial" pitchFamily="34" charset="0"/>
              </a:endParaRPr>
            </a:p>
          </p:txBody>
        </p:sp>
        <p:sp>
          <p:nvSpPr>
            <p:cNvPr id="7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226303" y="2084826"/>
              <a:ext cx="69535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Groupe A</a:t>
              </a:r>
              <a:endParaRPr kumimoji="0" lang="fr-FR" sz="2800" b="1" i="0" u="none" strike="noStrike" cap="none" normalizeH="0" baseline="30000" dirty="0">
                <a:ln>
                  <a:noFill/>
                </a:ln>
                <a:effectLst/>
                <a:latin typeface="+mj-lt"/>
                <a:cs typeface="Arial" pitchFamily="34" charset="0"/>
              </a:endParaRPr>
            </a:p>
          </p:txBody>
        </p:sp>
        <p:sp>
          <p:nvSpPr>
            <p:cNvPr id="7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226303" y="2334042"/>
              <a:ext cx="70106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Groupe B</a:t>
              </a:r>
              <a:endParaRPr kumimoji="0" lang="fr-FR" sz="2800" b="1" i="0" u="none" strike="noStrike" cap="none" normalizeH="0" baseline="30000" dirty="0">
                <a:ln>
                  <a:noFill/>
                </a:ln>
                <a:effectLst/>
                <a:latin typeface="+mj-lt"/>
                <a:cs typeface="Arial" pitchFamily="34" charset="0"/>
              </a:endParaRPr>
            </a:p>
          </p:txBody>
        </p:sp>
      </p:grpSp>
      <p:grpSp>
        <p:nvGrpSpPr>
          <p:cNvPr id="3" name="Groupe 2">
            <a:extLst>
              <a:ext uri="{FF2B5EF4-FFF2-40B4-BE49-F238E27FC236}">
                <a16:creationId xmlns:a16="http://schemas.microsoft.com/office/drawing/2014/main" id="{25D06020-FDF3-46E4-B000-13960CBCA775}"/>
              </a:ext>
            </a:extLst>
          </p:cNvPr>
          <p:cNvGrpSpPr/>
          <p:nvPr/>
        </p:nvGrpSpPr>
        <p:grpSpPr>
          <a:xfrm>
            <a:off x="904240" y="1519035"/>
            <a:ext cx="1516517" cy="1725299"/>
            <a:chOff x="904240" y="1519035"/>
            <a:chExt cx="1516517" cy="1725299"/>
          </a:xfrm>
        </p:grpSpPr>
        <p:sp>
          <p:nvSpPr>
            <p:cNvPr id="7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109709" y="2269492"/>
              <a:ext cx="942612" cy="478788"/>
            </a:xfrm>
            <a:prstGeom prst="rect">
              <a:avLst/>
            </a:prstGeom>
            <a:noFill/>
            <a:ln>
              <a:solidFill>
                <a:schemeClr val="accent6"/>
              </a:solidFill>
            </a:ln>
            <a:extLst>
              <a:ext uri="{909E8E84-426E-40dd-AFC4-6F175D3DCCD1}">
                <a14:hiddenFill xmlns="" xmlns:a14="http://schemas.microsoft.com/office/drawing/2010/main">
                  <a:solidFill>
                    <a:srgbClr val="FFFFFF"/>
                  </a:solidFill>
                </a14:hiddenFill>
              </a:ext>
            </a:extLst>
          </p:spPr>
          <p:txBody>
            <a:bodyPr vert="horz" wrap="none" lIns="0" tIns="0" rIns="0"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A</a:t>
              </a:r>
              <a:br>
                <a:rPr lang="fr-FR" sz="1200" b="1" dirty="0">
                  <a:latin typeface="+mj-lt"/>
                  <a:cs typeface="Arial" pitchFamily="34" charset="0"/>
                </a:rPr>
              </a:br>
              <a:r>
                <a:rPr lang="fr-FR" sz="1000" b="1" dirty="0">
                  <a:latin typeface="+mj-lt"/>
                  <a:cs typeface="Arial" pitchFamily="34" charset="0"/>
                </a:rPr>
                <a:t>5 mg </a:t>
              </a:r>
              <a:br>
                <a:rPr lang="fr-FR" sz="1000" b="1" dirty="0">
                  <a:latin typeface="+mj-lt"/>
                  <a:cs typeface="Arial" pitchFamily="34" charset="0"/>
                </a:rPr>
              </a:br>
              <a:r>
                <a:rPr lang="fr-FR" sz="1000" b="1" dirty="0">
                  <a:latin typeface="+mj-lt"/>
                  <a:cs typeface="Arial" pitchFamily="34" charset="0"/>
                </a:rPr>
                <a:t>ou PCB</a:t>
              </a:r>
              <a:endParaRPr kumimoji="0" lang="fr-FR" b="1" i="0" u="none" strike="noStrike" cap="none" normalizeH="0" baseline="30000" dirty="0">
                <a:ln>
                  <a:noFill/>
                </a:ln>
                <a:effectLst/>
                <a:latin typeface="+mj-lt"/>
                <a:cs typeface="Arial" pitchFamily="34" charset="0"/>
              </a:endParaRPr>
            </a:p>
          </p:txBody>
        </p:sp>
        <p:sp>
          <p:nvSpPr>
            <p:cNvPr id="7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109709" y="2765546"/>
              <a:ext cx="739411" cy="478788"/>
            </a:xfrm>
            <a:prstGeom prst="rect">
              <a:avLst/>
            </a:prstGeom>
            <a:noFill/>
            <a:ln>
              <a:solidFill>
                <a:schemeClr val="accent6"/>
              </a:solidFill>
            </a:ln>
            <a:extLst>
              <a:ext uri="{909E8E84-426E-40dd-AFC4-6F175D3DCCD1}">
                <a14:hiddenFill xmlns="" xmlns:a14="http://schemas.microsoft.com/office/drawing/2010/main">
                  <a:solidFill>
                    <a:srgbClr val="FFFFFF"/>
                  </a:solidFill>
                </a14:hiddenFill>
              </a:ext>
            </a:extLst>
          </p:spPr>
          <p:txBody>
            <a:bodyPr vert="horz" wrap="none" lIns="0" tIns="0" rIns="0"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B</a:t>
              </a:r>
              <a:br>
                <a:rPr lang="fr-FR" sz="1200" b="1" dirty="0">
                  <a:latin typeface="+mj-lt"/>
                  <a:cs typeface="Arial" pitchFamily="34" charset="0"/>
                </a:rPr>
              </a:br>
              <a:r>
                <a:rPr lang="fr-FR" sz="1200" b="1" dirty="0">
                  <a:latin typeface="+mj-lt"/>
                  <a:cs typeface="Arial" pitchFamily="34" charset="0"/>
                </a:rPr>
                <a:t>0,25 </a:t>
              </a:r>
              <a:r>
                <a:rPr lang="fr-FR" sz="1000" b="1" dirty="0">
                  <a:latin typeface="+mj-lt"/>
                  <a:cs typeface="Arial" pitchFamily="34" charset="0"/>
                </a:rPr>
                <a:t>mg </a:t>
              </a:r>
              <a:br>
                <a:rPr lang="fr-FR" sz="1000" b="1" dirty="0">
                  <a:latin typeface="+mj-lt"/>
                  <a:cs typeface="Arial" pitchFamily="34" charset="0"/>
                </a:rPr>
              </a:br>
              <a:r>
                <a:rPr lang="fr-FR" sz="1000" b="1" dirty="0">
                  <a:latin typeface="+mj-lt"/>
                  <a:cs typeface="Arial" pitchFamily="34" charset="0"/>
                </a:rPr>
                <a:t>ou PCB</a:t>
              </a:r>
              <a:endParaRPr kumimoji="0" lang="fr-FR" b="1" i="0" u="none" strike="noStrike" cap="none" normalizeH="0" baseline="30000" dirty="0">
                <a:ln>
                  <a:noFill/>
                </a:ln>
                <a:effectLst/>
                <a:latin typeface="+mj-lt"/>
                <a:cs typeface="Arial" pitchFamily="34" charset="0"/>
              </a:endParaRPr>
            </a:p>
          </p:txBody>
        </p:sp>
        <p:sp>
          <p:nvSpPr>
            <p:cNvPr id="8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681346" y="1519035"/>
              <a:ext cx="739411" cy="478788"/>
            </a:xfrm>
            <a:prstGeom prst="rect">
              <a:avLst/>
            </a:prstGeom>
            <a:noFill/>
            <a:ln>
              <a:solidFill>
                <a:schemeClr val="accent6"/>
              </a:solidFill>
            </a:ln>
            <a:extLst>
              <a:ext uri="{909E8E84-426E-40dd-AFC4-6F175D3DCCD1}">
                <a14:hiddenFill xmlns="" xmlns:a14="http://schemas.microsoft.com/office/drawing/2010/main">
                  <a:solidFill>
                    <a:srgbClr val="FFFFFF"/>
                  </a:solidFill>
                </a14:hiddenFill>
              </a:ext>
            </a:extLst>
          </p:spPr>
          <p:txBody>
            <a:bodyPr vert="horz" wrap="none" lIns="0" tIns="0" rIns="0" bIns="0" numCol="1"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C</a:t>
              </a:r>
              <a:br>
                <a:rPr lang="fr-FR" sz="1200" b="1" dirty="0">
                  <a:latin typeface="+mj-lt"/>
                  <a:cs typeface="Arial" pitchFamily="34" charset="0"/>
                </a:rPr>
              </a:br>
              <a:r>
                <a:rPr lang="fr-FR" sz="1200" b="1" dirty="0">
                  <a:latin typeface="+mj-lt"/>
                  <a:cs typeface="Arial" pitchFamily="34" charset="0"/>
                </a:rPr>
                <a:t>0,75 </a:t>
              </a:r>
              <a:r>
                <a:rPr lang="fr-FR" sz="1000" b="1" dirty="0">
                  <a:latin typeface="+mj-lt"/>
                  <a:cs typeface="Arial" pitchFamily="34" charset="0"/>
                </a:rPr>
                <a:t>mg </a:t>
              </a:r>
              <a:br>
                <a:rPr lang="fr-FR" sz="1000" b="1" dirty="0">
                  <a:latin typeface="+mj-lt"/>
                  <a:cs typeface="Arial" pitchFamily="34" charset="0"/>
                </a:rPr>
              </a:br>
              <a:r>
                <a:rPr lang="fr-FR" sz="1000" b="1" dirty="0">
                  <a:latin typeface="+mj-lt"/>
                  <a:cs typeface="Arial" pitchFamily="34" charset="0"/>
                </a:rPr>
                <a:t>ou PCB</a:t>
              </a:r>
              <a:endParaRPr kumimoji="0" lang="fr-FR" b="1" i="0" u="none" strike="noStrike" cap="none" normalizeH="0" baseline="30000" dirty="0">
                <a:ln>
                  <a:noFill/>
                </a:ln>
                <a:effectLst/>
                <a:latin typeface="+mj-lt"/>
                <a:cs typeface="Arial" pitchFamily="34" charset="0"/>
              </a:endParaRPr>
            </a:p>
          </p:txBody>
        </p:sp>
        <p:cxnSp>
          <p:nvCxnSpPr>
            <p:cNvPr id="54" name="Connecteur droit 53"/>
            <p:cNvCxnSpPr/>
            <p:nvPr/>
          </p:nvCxnSpPr>
          <p:spPr bwMode="auto">
            <a:xfrm>
              <a:off x="904240" y="2756654"/>
              <a:ext cx="1148081"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83" name="Connecteur droit 82"/>
            <p:cNvCxnSpPr>
              <a:stCxn id="78" idx="0"/>
              <a:endCxn id="80" idx="1"/>
            </p:cNvCxnSpPr>
            <p:nvPr/>
          </p:nvCxnSpPr>
          <p:spPr bwMode="auto">
            <a:xfrm flipV="1">
              <a:off x="1581015" y="1758429"/>
              <a:ext cx="100331" cy="511063"/>
            </a:xfrm>
            <a:prstGeom prst="line">
              <a:avLst/>
            </a:prstGeom>
            <a:solidFill>
              <a:schemeClr val="accent1"/>
            </a:solidFill>
            <a:ln w="28575" cap="flat" cmpd="sng" algn="ctr">
              <a:solidFill>
                <a:schemeClr val="tx1"/>
              </a:solidFill>
              <a:prstDash val="solid"/>
              <a:round/>
              <a:headEnd type="none" w="med" len="med"/>
              <a:tailEnd type="none" w="med" len="med"/>
            </a:ln>
            <a:effectLst/>
          </p:spPr>
        </p:cxnSp>
      </p:grpSp>
      <p:sp>
        <p:nvSpPr>
          <p:cNvPr id="81" name="ZoneTexte 80">
            <a:extLst>
              <a:ext uri="{FF2B5EF4-FFF2-40B4-BE49-F238E27FC236}">
                <a16:creationId xmlns:a16="http://schemas.microsoft.com/office/drawing/2014/main" id="{B51BD349-03C3-4771-82B0-1B41BD525359}"/>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68</a:t>
            </a:r>
          </a:p>
        </p:txBody>
      </p:sp>
    </p:spTree>
    <p:extLst>
      <p:ext uri="{BB962C8B-B14F-4D97-AF65-F5344CB8AC3E}">
        <p14:creationId xmlns:p14="http://schemas.microsoft.com/office/powerpoint/2010/main" val="141631430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PK et tolérance de MK-8591 (</a:t>
            </a:r>
            <a:r>
              <a:rPr lang="fr-FR" dirty="0" err="1"/>
              <a:t>EFdA</a:t>
            </a:r>
            <a:r>
              <a:rPr lang="fr-FR" dirty="0"/>
              <a:t>) </a:t>
            </a:r>
            <a:br>
              <a:rPr lang="fr-FR" dirty="0"/>
            </a:br>
            <a:r>
              <a:rPr lang="fr-FR" dirty="0"/>
              <a:t>en doses répétées quotidiennes (3)</a:t>
            </a:r>
          </a:p>
        </p:txBody>
      </p:sp>
      <p:sp>
        <p:nvSpPr>
          <p:cNvPr id="5123" name="Rectangle 3"/>
          <p:cNvSpPr>
            <a:spLocks noGrp="1" noChangeArrowheads="1"/>
          </p:cNvSpPr>
          <p:nvPr>
            <p:ph idx="1"/>
          </p:nvPr>
        </p:nvSpPr>
        <p:spPr>
          <a:xfrm>
            <a:off x="250175" y="4778359"/>
            <a:ext cx="8615219" cy="1690704"/>
          </a:xfrm>
        </p:spPr>
        <p:txBody>
          <a:bodyPr/>
          <a:lstStyle/>
          <a:p>
            <a:pPr eaLnBrk="1" hangingPunct="1"/>
            <a:r>
              <a:rPr lang="fr-FR" sz="1600" b="1" dirty="0"/>
              <a:t>Résultats PK</a:t>
            </a:r>
          </a:p>
          <a:p>
            <a:pPr lvl="1" eaLnBrk="1" hangingPunct="1"/>
            <a:r>
              <a:rPr lang="fr-FR" sz="1600" dirty="0"/>
              <a:t>Dès J1 et à la dose la plus faible testée (0,25 mg </a:t>
            </a:r>
            <a:r>
              <a:rPr lang="fr-FR" sz="1600" dirty="0" err="1"/>
              <a:t>qd</a:t>
            </a:r>
            <a:r>
              <a:rPr lang="fr-FR" sz="1600" dirty="0"/>
              <a:t>), la cible d’efficacité des concentrations intracellulaires de MK-859-TP est atteinte (0,05 </a:t>
            </a:r>
            <a:r>
              <a:rPr lang="fr-FR" sz="1600" dirty="0" err="1"/>
              <a:t>pmol</a:t>
            </a:r>
            <a:r>
              <a:rPr lang="fr-FR" sz="1600" dirty="0"/>
              <a:t>/10</a:t>
            </a:r>
            <a:r>
              <a:rPr lang="fr-FR" sz="1600" baseline="30000" dirty="0"/>
              <a:t>6</a:t>
            </a:r>
            <a:r>
              <a:rPr lang="fr-FR" sz="1600" dirty="0"/>
              <a:t> PBMC)</a:t>
            </a:r>
          </a:p>
          <a:p>
            <a:pPr lvl="1" eaLnBrk="1" hangingPunct="1"/>
            <a:r>
              <a:rPr lang="fr-FR" sz="1600" dirty="0"/>
              <a:t>Compte tenu de la longue demi-vie du MK-8591, l’état d’équilibre des concentrations intracellulaires de MK-859-TP est atteint à J28</a:t>
            </a:r>
          </a:p>
          <a:p>
            <a:pPr lvl="1" eaLnBrk="1" hangingPunct="1"/>
            <a:r>
              <a:rPr lang="fr-FR" sz="1600" dirty="0"/>
              <a:t>Les concentrations intracellulaires de MK-859-TP s’accumulent x 10 dans les PBMC et sont encore &gt; cible d’efficacité antivirale pendant 30 jours après la dernière dose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Matthews RP, CROI 2018, Abs. 26</a:t>
            </a:r>
          </a:p>
        </p:txBody>
      </p:sp>
      <p:sp>
        <p:nvSpPr>
          <p:cNvPr id="6" name="Text Box 2"/>
          <p:cNvSpPr txBox="1">
            <a:spLocks noChangeArrowheads="1"/>
          </p:cNvSpPr>
          <p:nvPr/>
        </p:nvSpPr>
        <p:spPr bwMode="auto">
          <a:xfrm>
            <a:off x="495300" y="1173718"/>
            <a:ext cx="8128000"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Concentrations intracellulaires de MK-8591-TP (</a:t>
            </a:r>
            <a:r>
              <a:rPr lang="fr-FR" b="1" dirty="0" err="1">
                <a:solidFill>
                  <a:srgbClr val="0070C0"/>
                </a:solidFill>
                <a:latin typeface="Calibri" pitchFamily="34" charset="0"/>
                <a:ea typeface="ＭＳ Ｐゴシック" pitchFamily="34" charset="-128"/>
              </a:rPr>
              <a:t>pmol</a:t>
            </a:r>
            <a:r>
              <a:rPr lang="fr-FR" b="1" dirty="0">
                <a:solidFill>
                  <a:srgbClr val="0070C0"/>
                </a:solidFill>
                <a:latin typeface="Calibri" pitchFamily="34" charset="0"/>
                <a:ea typeface="ＭＳ Ｐゴシック" pitchFamily="34" charset="-128"/>
              </a:rPr>
              <a:t>/10</a:t>
            </a:r>
            <a:r>
              <a:rPr lang="fr-FR" b="1" baseline="30000" dirty="0">
                <a:solidFill>
                  <a:srgbClr val="0070C0"/>
                </a:solidFill>
                <a:latin typeface="Calibri" pitchFamily="34" charset="0"/>
                <a:ea typeface="ＭＳ Ｐゴシック" pitchFamily="34" charset="-128"/>
              </a:rPr>
              <a:t>6</a:t>
            </a:r>
            <a:r>
              <a:rPr lang="fr-FR" b="1" dirty="0">
                <a:solidFill>
                  <a:srgbClr val="0070C0"/>
                </a:solidFill>
                <a:latin typeface="Calibri" pitchFamily="34" charset="0"/>
                <a:ea typeface="ＭＳ Ｐゴシック" pitchFamily="34" charset="-128"/>
              </a:rPr>
              <a:t> PBMC)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selon les doses répétées</a:t>
            </a:r>
          </a:p>
        </p:txBody>
      </p:sp>
      <p:grpSp>
        <p:nvGrpSpPr>
          <p:cNvPr id="4" name="Groupe 3">
            <a:extLst>
              <a:ext uri="{FF2B5EF4-FFF2-40B4-BE49-F238E27FC236}">
                <a16:creationId xmlns:a16="http://schemas.microsoft.com/office/drawing/2014/main" id="{C5456BC6-15DA-4B3A-B24F-5D98EBBC5BE0}"/>
              </a:ext>
            </a:extLst>
          </p:cNvPr>
          <p:cNvGrpSpPr/>
          <p:nvPr/>
        </p:nvGrpSpPr>
        <p:grpSpPr>
          <a:xfrm>
            <a:off x="105067" y="1893570"/>
            <a:ext cx="4733782" cy="2728062"/>
            <a:chOff x="105067" y="1893570"/>
            <a:chExt cx="4733782" cy="2728062"/>
          </a:xfrm>
        </p:grpSpPr>
        <p:sp>
          <p:nvSpPr>
            <p:cNvPr id="7" name="Line 11">
              <a:extLst>
                <a:ext uri="{FF2B5EF4-FFF2-40B4-BE49-F238E27FC236}">
                  <a16:creationId xmlns:a16="http://schemas.microsoft.com/office/drawing/2014/main" id="{EE08223D-4ECF-3E42-8943-DBE791B942A0}"/>
                </a:ext>
              </a:extLst>
            </p:cNvPr>
            <p:cNvSpPr>
              <a:spLocks noChangeShapeType="1"/>
            </p:cNvSpPr>
            <p:nvPr/>
          </p:nvSpPr>
          <p:spPr bwMode="auto">
            <a:xfrm>
              <a:off x="471424" y="4215656"/>
              <a:ext cx="369937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8" name="Line 11">
              <a:extLst>
                <a:ext uri="{FF2B5EF4-FFF2-40B4-BE49-F238E27FC236}">
                  <a16:creationId xmlns:a16="http://schemas.microsoft.com/office/drawing/2014/main" id="{EE08223D-4ECF-3E42-8943-DBE791B942A0}"/>
                </a:ext>
              </a:extLst>
            </p:cNvPr>
            <p:cNvSpPr>
              <a:spLocks noChangeShapeType="1"/>
            </p:cNvSpPr>
            <p:nvPr/>
          </p:nvSpPr>
          <p:spPr bwMode="auto">
            <a:xfrm>
              <a:off x="471424" y="1893570"/>
              <a:ext cx="0" cy="2322085"/>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11">
              <a:extLst>
                <a:ext uri="{FF2B5EF4-FFF2-40B4-BE49-F238E27FC236}">
                  <a16:creationId xmlns:a16="http://schemas.microsoft.com/office/drawing/2014/main" id="{EE08223D-4ECF-3E42-8943-DBE791B942A0}"/>
                </a:ext>
              </a:extLst>
            </p:cNvPr>
            <p:cNvSpPr>
              <a:spLocks noChangeShapeType="1"/>
            </p:cNvSpPr>
            <p:nvPr/>
          </p:nvSpPr>
          <p:spPr bwMode="auto">
            <a:xfrm>
              <a:off x="435920" y="2414283"/>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05067" y="2310413"/>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10,0</a:t>
              </a:r>
              <a:endParaRPr kumimoji="0" lang="fr-FR" sz="2800" b="0" i="0" u="none" strike="noStrike" cap="none" normalizeH="0" baseline="30000" dirty="0">
                <a:ln>
                  <a:noFill/>
                </a:ln>
                <a:effectLst/>
                <a:latin typeface="+mj-lt"/>
                <a:cs typeface="Arial" pitchFamily="34" charset="0"/>
              </a:endParaRPr>
            </a:p>
          </p:txBody>
        </p:sp>
        <p:sp>
          <p:nvSpPr>
            <p:cNvPr id="11" name="Line 11">
              <a:extLst>
                <a:ext uri="{FF2B5EF4-FFF2-40B4-BE49-F238E27FC236}">
                  <a16:creationId xmlns:a16="http://schemas.microsoft.com/office/drawing/2014/main" id="{EE08223D-4ECF-3E42-8943-DBE791B942A0}"/>
                </a:ext>
              </a:extLst>
            </p:cNvPr>
            <p:cNvSpPr>
              <a:spLocks noChangeShapeType="1"/>
            </p:cNvSpPr>
            <p:nvPr/>
          </p:nvSpPr>
          <p:spPr bwMode="auto">
            <a:xfrm>
              <a:off x="435920" y="3241643"/>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90026" y="3137773"/>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15" name="Line 11">
              <a:extLst>
                <a:ext uri="{FF2B5EF4-FFF2-40B4-BE49-F238E27FC236}">
                  <a16:creationId xmlns:a16="http://schemas.microsoft.com/office/drawing/2014/main" id="{EE08223D-4ECF-3E42-8943-DBE791B942A0}"/>
                </a:ext>
              </a:extLst>
            </p:cNvPr>
            <p:cNvSpPr>
              <a:spLocks noChangeShapeType="1"/>
            </p:cNvSpPr>
            <p:nvPr/>
          </p:nvSpPr>
          <p:spPr bwMode="auto">
            <a:xfrm>
              <a:off x="435920" y="4036190"/>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90026" y="3932320"/>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0,1</a:t>
              </a:r>
              <a:endParaRPr kumimoji="0" lang="fr-FR" sz="2800" b="0" i="0" u="none" strike="noStrike" cap="none" normalizeH="0" baseline="30000" dirty="0">
                <a:ln>
                  <a:noFill/>
                </a:ln>
                <a:effectLst/>
                <a:latin typeface="+mj-lt"/>
                <a:cs typeface="Arial" pitchFamily="34" charset="0"/>
              </a:endParaRPr>
            </a:p>
          </p:txBody>
        </p:sp>
        <p:sp>
          <p:nvSpPr>
            <p:cNvPr id="17" name="Line 11">
              <a:extLst>
                <a:ext uri="{FF2B5EF4-FFF2-40B4-BE49-F238E27FC236}">
                  <a16:creationId xmlns:a16="http://schemas.microsoft.com/office/drawing/2014/main" id="{EE08223D-4ECF-3E42-8943-DBE791B942A0}"/>
                </a:ext>
              </a:extLst>
            </p:cNvPr>
            <p:cNvSpPr>
              <a:spLocks noChangeShapeType="1"/>
            </p:cNvSpPr>
            <p:nvPr/>
          </p:nvSpPr>
          <p:spPr bwMode="auto">
            <a:xfrm>
              <a:off x="654118"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11638" y="4264885"/>
              <a:ext cx="849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0</a:t>
              </a:r>
              <a:endParaRPr kumimoji="0" lang="fr-FR" sz="2800" i="0" u="none" strike="noStrike" cap="none" normalizeH="0" baseline="30000" dirty="0">
                <a:ln>
                  <a:noFill/>
                </a:ln>
                <a:effectLst/>
                <a:latin typeface="+mj-lt"/>
                <a:cs typeface="Arial" pitchFamily="34" charset="0"/>
              </a:endParaRPr>
            </a:p>
          </p:txBody>
        </p:sp>
        <p:sp>
          <p:nvSpPr>
            <p:cNvPr id="22" name="Line 11">
              <a:extLst>
                <a:ext uri="{FF2B5EF4-FFF2-40B4-BE49-F238E27FC236}">
                  <a16:creationId xmlns:a16="http://schemas.microsoft.com/office/drawing/2014/main" id="{EE08223D-4ECF-3E42-8943-DBE791B942A0}"/>
                </a:ext>
              </a:extLst>
            </p:cNvPr>
            <p:cNvSpPr>
              <a:spLocks noChangeShapeType="1"/>
            </p:cNvSpPr>
            <p:nvPr/>
          </p:nvSpPr>
          <p:spPr bwMode="auto">
            <a:xfrm>
              <a:off x="1424691"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339732"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10</a:t>
              </a:r>
              <a:endParaRPr kumimoji="0" lang="fr-FR" sz="2800" i="0" u="none" strike="noStrike" cap="none" normalizeH="0" baseline="30000" dirty="0">
                <a:ln>
                  <a:noFill/>
                </a:ln>
                <a:effectLst/>
                <a:latin typeface="+mj-lt"/>
                <a:cs typeface="Arial" pitchFamily="34" charset="0"/>
              </a:endParaRPr>
            </a:p>
          </p:txBody>
        </p:sp>
        <p:sp>
          <p:nvSpPr>
            <p:cNvPr id="24" name="Line 11">
              <a:extLst>
                <a:ext uri="{FF2B5EF4-FFF2-40B4-BE49-F238E27FC236}">
                  <a16:creationId xmlns:a16="http://schemas.microsoft.com/office/drawing/2014/main" id="{EE08223D-4ECF-3E42-8943-DBE791B942A0}"/>
                </a:ext>
              </a:extLst>
            </p:cNvPr>
            <p:cNvSpPr>
              <a:spLocks noChangeShapeType="1"/>
            </p:cNvSpPr>
            <p:nvPr/>
          </p:nvSpPr>
          <p:spPr bwMode="auto">
            <a:xfrm>
              <a:off x="2237744"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152785"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20</a:t>
              </a:r>
              <a:endParaRPr kumimoji="0" lang="fr-FR" sz="2800" i="0" u="none" strike="noStrike" cap="none" normalizeH="0" baseline="30000" dirty="0">
                <a:ln>
                  <a:noFill/>
                </a:ln>
                <a:effectLst/>
                <a:latin typeface="+mj-lt"/>
                <a:cs typeface="Arial" pitchFamily="34" charset="0"/>
              </a:endParaRPr>
            </a:p>
          </p:txBody>
        </p:sp>
        <p:sp>
          <p:nvSpPr>
            <p:cNvPr id="26" name="Line 11">
              <a:extLst>
                <a:ext uri="{FF2B5EF4-FFF2-40B4-BE49-F238E27FC236}">
                  <a16:creationId xmlns:a16="http://schemas.microsoft.com/office/drawing/2014/main" id="{EE08223D-4ECF-3E42-8943-DBE791B942A0}"/>
                </a:ext>
              </a:extLst>
            </p:cNvPr>
            <p:cNvSpPr>
              <a:spLocks noChangeShapeType="1"/>
            </p:cNvSpPr>
            <p:nvPr/>
          </p:nvSpPr>
          <p:spPr bwMode="auto">
            <a:xfrm>
              <a:off x="3046167"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961208"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30</a:t>
              </a:r>
              <a:endParaRPr kumimoji="0" lang="fr-FR" sz="2800" i="0" u="none" strike="noStrike" cap="none" normalizeH="0" baseline="30000" dirty="0">
                <a:ln>
                  <a:noFill/>
                </a:ln>
                <a:effectLst/>
                <a:latin typeface="+mj-lt"/>
                <a:cs typeface="Arial" pitchFamily="34" charset="0"/>
              </a:endParaRPr>
            </a:p>
          </p:txBody>
        </p:sp>
        <p:sp>
          <p:nvSpPr>
            <p:cNvPr id="28" name="Line 11">
              <a:extLst>
                <a:ext uri="{FF2B5EF4-FFF2-40B4-BE49-F238E27FC236}">
                  <a16:creationId xmlns:a16="http://schemas.microsoft.com/office/drawing/2014/main" id="{EE08223D-4ECF-3E42-8943-DBE791B942A0}"/>
                </a:ext>
              </a:extLst>
            </p:cNvPr>
            <p:cNvSpPr>
              <a:spLocks noChangeShapeType="1"/>
            </p:cNvSpPr>
            <p:nvPr/>
          </p:nvSpPr>
          <p:spPr bwMode="auto">
            <a:xfrm>
              <a:off x="3812110"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727151"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40</a:t>
              </a:r>
              <a:endParaRPr kumimoji="0" lang="fr-FR" sz="2800" i="0" u="none" strike="noStrike" cap="none" normalizeH="0" baseline="30000" dirty="0">
                <a:ln>
                  <a:noFill/>
                </a:ln>
                <a:effectLst/>
                <a:latin typeface="+mj-lt"/>
                <a:cs typeface="Arial" pitchFamily="34" charset="0"/>
              </a:endParaRPr>
            </a:p>
          </p:txBody>
        </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296111" y="4436966"/>
              <a:ext cx="418384"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Jours</a:t>
              </a:r>
              <a:endParaRPr kumimoji="0" lang="fr-FR" sz="2800" b="1" i="0" u="none" strike="noStrike" cap="none" normalizeH="0" baseline="30000" dirty="0">
                <a:ln>
                  <a:noFill/>
                </a:ln>
                <a:effectLst/>
                <a:latin typeface="+mj-lt"/>
                <a:cs typeface="Arial" pitchFamily="34" charset="0"/>
              </a:endParaRPr>
            </a:p>
          </p:txBody>
        </p:sp>
        <p:sp>
          <p:nvSpPr>
            <p:cNvPr id="3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580491" y="2757973"/>
              <a:ext cx="1258358"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dirty="0">
                  <a:ln>
                    <a:noFill/>
                  </a:ln>
                  <a:effectLst/>
                  <a:latin typeface="+mj-lt"/>
                  <a:cs typeface="Arial" pitchFamily="34" charset="0"/>
                </a:rPr>
                <a:t>0,25 mg MK-8591</a:t>
              </a:r>
            </a:p>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0,75 mg MK-8591</a:t>
              </a:r>
            </a:p>
            <a:p>
              <a:r>
                <a:rPr lang="fr-FR" sz="1200" b="1" dirty="0">
                  <a:cs typeface="Arial" pitchFamily="34" charset="0"/>
                </a:rPr>
                <a:t>5 mg MK-8591</a:t>
              </a:r>
            </a:p>
          </p:txBody>
        </p:sp>
        <p:sp>
          <p:nvSpPr>
            <p:cNvPr id="2" name="Forme libre 1"/>
            <p:cNvSpPr/>
            <p:nvPr/>
          </p:nvSpPr>
          <p:spPr bwMode="auto">
            <a:xfrm>
              <a:off x="791332" y="2118360"/>
              <a:ext cx="3192780" cy="758190"/>
            </a:xfrm>
            <a:custGeom>
              <a:avLst/>
              <a:gdLst>
                <a:gd name="connsiteX0" fmla="*/ 0 w 3192780"/>
                <a:gd name="connsiteY0" fmla="*/ 758190 h 758190"/>
                <a:gd name="connsiteX1" fmla="*/ 491490 w 3192780"/>
                <a:gd name="connsiteY1" fmla="*/ 160020 h 758190"/>
                <a:gd name="connsiteX2" fmla="*/ 1047750 w 3192780"/>
                <a:gd name="connsiteY2" fmla="*/ 83820 h 758190"/>
                <a:gd name="connsiteX3" fmla="*/ 1604010 w 3192780"/>
                <a:gd name="connsiteY3" fmla="*/ 133350 h 758190"/>
                <a:gd name="connsiteX4" fmla="*/ 2076450 w 3192780"/>
                <a:gd name="connsiteY4" fmla="*/ 0 h 758190"/>
                <a:gd name="connsiteX5" fmla="*/ 2716530 w 3192780"/>
                <a:gd name="connsiteY5" fmla="*/ 22860 h 758190"/>
                <a:gd name="connsiteX6" fmla="*/ 3192780 w 3192780"/>
                <a:gd name="connsiteY6" fmla="*/ 91440 h 75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2780" h="758190">
                  <a:moveTo>
                    <a:pt x="0" y="758190"/>
                  </a:moveTo>
                  <a:lnTo>
                    <a:pt x="491490" y="160020"/>
                  </a:lnTo>
                  <a:lnTo>
                    <a:pt x="1047750" y="83820"/>
                  </a:lnTo>
                  <a:lnTo>
                    <a:pt x="1604010" y="133350"/>
                  </a:lnTo>
                  <a:lnTo>
                    <a:pt x="2076450" y="0"/>
                  </a:lnTo>
                  <a:lnTo>
                    <a:pt x="2716530" y="22860"/>
                  </a:lnTo>
                  <a:lnTo>
                    <a:pt x="3192780" y="9144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 name="Forme libre 2"/>
            <p:cNvSpPr/>
            <p:nvPr/>
          </p:nvSpPr>
          <p:spPr bwMode="auto">
            <a:xfrm>
              <a:off x="791332" y="2701290"/>
              <a:ext cx="2084070" cy="845820"/>
            </a:xfrm>
            <a:custGeom>
              <a:avLst/>
              <a:gdLst>
                <a:gd name="connsiteX0" fmla="*/ 0 w 2084070"/>
                <a:gd name="connsiteY0" fmla="*/ 845820 h 845820"/>
                <a:gd name="connsiteX1" fmla="*/ 483870 w 2084070"/>
                <a:gd name="connsiteY1" fmla="*/ 148590 h 845820"/>
                <a:gd name="connsiteX2" fmla="*/ 1043940 w 2084070"/>
                <a:gd name="connsiteY2" fmla="*/ 64770 h 845820"/>
                <a:gd name="connsiteX3" fmla="*/ 1600200 w 2084070"/>
                <a:gd name="connsiteY3" fmla="*/ 0 h 845820"/>
                <a:gd name="connsiteX4" fmla="*/ 2084070 w 2084070"/>
                <a:gd name="connsiteY4" fmla="*/ 194310 h 845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4070" h="845820">
                  <a:moveTo>
                    <a:pt x="0" y="845820"/>
                  </a:moveTo>
                  <a:lnTo>
                    <a:pt x="483870" y="148590"/>
                  </a:lnTo>
                  <a:lnTo>
                    <a:pt x="1043940" y="64770"/>
                  </a:lnTo>
                  <a:lnTo>
                    <a:pt x="1600200" y="0"/>
                  </a:lnTo>
                  <a:lnTo>
                    <a:pt x="2084070" y="194310"/>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2" name="Forme libre 31"/>
            <p:cNvSpPr/>
            <p:nvPr/>
          </p:nvSpPr>
          <p:spPr bwMode="auto">
            <a:xfrm>
              <a:off x="795142" y="3093720"/>
              <a:ext cx="2080260" cy="880110"/>
            </a:xfrm>
            <a:custGeom>
              <a:avLst/>
              <a:gdLst>
                <a:gd name="connsiteX0" fmla="*/ 0 w 2080260"/>
                <a:gd name="connsiteY0" fmla="*/ 880110 h 880110"/>
                <a:gd name="connsiteX1" fmla="*/ 491490 w 2080260"/>
                <a:gd name="connsiteY1" fmla="*/ 236220 h 880110"/>
                <a:gd name="connsiteX2" fmla="*/ 1040130 w 2080260"/>
                <a:gd name="connsiteY2" fmla="*/ 114300 h 880110"/>
                <a:gd name="connsiteX3" fmla="*/ 1604010 w 2080260"/>
                <a:gd name="connsiteY3" fmla="*/ 201930 h 880110"/>
                <a:gd name="connsiteX4" fmla="*/ 2080260 w 2080260"/>
                <a:gd name="connsiteY4" fmla="*/ 0 h 880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260" h="880110">
                  <a:moveTo>
                    <a:pt x="0" y="880110"/>
                  </a:moveTo>
                  <a:lnTo>
                    <a:pt x="491490" y="236220"/>
                  </a:lnTo>
                  <a:lnTo>
                    <a:pt x="1040130" y="114300"/>
                  </a:lnTo>
                  <a:lnTo>
                    <a:pt x="1604010" y="201930"/>
                  </a:lnTo>
                  <a:lnTo>
                    <a:pt x="2080260" y="0"/>
                  </a:lnTo>
                </a:path>
              </a:pathLst>
            </a:custGeom>
            <a:noFill/>
            <a:ln w="285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4" name="Connecteur droit 33"/>
            <p:cNvCxnSpPr/>
            <p:nvPr/>
          </p:nvCxnSpPr>
          <p:spPr bwMode="auto">
            <a:xfrm>
              <a:off x="3326448" y="2839460"/>
              <a:ext cx="198120" cy="0"/>
            </a:xfrm>
            <a:prstGeom prst="line">
              <a:avLst/>
            </a:prstGeom>
            <a:noFill/>
            <a:ln w="28575" cap="flat" cmpd="sng" algn="ctr">
              <a:solidFill>
                <a:srgbClr val="FFC000"/>
              </a:solidFill>
              <a:prstDash val="solid"/>
              <a:round/>
              <a:headEnd type="none" w="med" len="med"/>
              <a:tailEnd type="none" w="med" len="med"/>
            </a:ln>
            <a:effectLst/>
          </p:spPr>
        </p:cxnSp>
        <p:cxnSp>
          <p:nvCxnSpPr>
            <p:cNvPr id="37" name="Connecteur droit 36"/>
            <p:cNvCxnSpPr/>
            <p:nvPr/>
          </p:nvCxnSpPr>
          <p:spPr bwMode="auto">
            <a:xfrm>
              <a:off x="3326448" y="3034972"/>
              <a:ext cx="198120" cy="0"/>
            </a:xfrm>
            <a:prstGeom prst="line">
              <a:avLst/>
            </a:prstGeom>
            <a:noFill/>
            <a:ln w="28575" cap="flat" cmpd="sng" algn="ctr">
              <a:solidFill>
                <a:srgbClr val="C00000"/>
              </a:solidFill>
              <a:prstDash val="solid"/>
              <a:round/>
              <a:headEnd type="none" w="med" len="med"/>
              <a:tailEnd type="none" w="med" len="med"/>
            </a:ln>
            <a:effectLst/>
          </p:spPr>
        </p:cxnSp>
        <p:cxnSp>
          <p:nvCxnSpPr>
            <p:cNvPr id="38" name="Connecteur droit 37"/>
            <p:cNvCxnSpPr/>
            <p:nvPr/>
          </p:nvCxnSpPr>
          <p:spPr bwMode="auto">
            <a:xfrm>
              <a:off x="3326448" y="3209030"/>
              <a:ext cx="198120" cy="0"/>
            </a:xfrm>
            <a:prstGeom prst="line">
              <a:avLst/>
            </a:prstGeom>
            <a:noFill/>
            <a:ln w="28575" cap="flat" cmpd="sng" algn="ctr">
              <a:solidFill>
                <a:srgbClr val="0070C0"/>
              </a:solidFill>
              <a:prstDash val="solid"/>
              <a:round/>
              <a:headEnd type="none" w="med" len="med"/>
              <a:tailEnd type="none" w="med" len="med"/>
            </a:ln>
            <a:effectLst/>
          </p:spPr>
        </p:cxnSp>
        <p:grpSp>
          <p:nvGrpSpPr>
            <p:cNvPr id="42" name="Groupe 41"/>
            <p:cNvGrpSpPr/>
            <p:nvPr/>
          </p:nvGrpSpPr>
          <p:grpSpPr>
            <a:xfrm>
              <a:off x="3950229" y="2136349"/>
              <a:ext cx="53340" cy="174064"/>
              <a:chOff x="3638550" y="2701290"/>
              <a:chExt cx="53340" cy="255270"/>
            </a:xfrm>
          </p:grpSpPr>
          <p:cxnSp>
            <p:nvCxnSpPr>
              <p:cNvPr id="36" name="Connecteur droit 3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1" name="Connecteur droit 40"/>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0" name="Connecteur droit 39"/>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45" name="Groupe 44"/>
            <p:cNvGrpSpPr/>
            <p:nvPr/>
          </p:nvGrpSpPr>
          <p:grpSpPr>
            <a:xfrm>
              <a:off x="3477789" y="2075038"/>
              <a:ext cx="53340" cy="150002"/>
              <a:chOff x="3638550" y="2701290"/>
              <a:chExt cx="53340" cy="255270"/>
            </a:xfrm>
          </p:grpSpPr>
          <p:cxnSp>
            <p:nvCxnSpPr>
              <p:cNvPr id="46" name="Connecteur droit 4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7" name="Connecteur droit 46"/>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49" name="Groupe 48"/>
            <p:cNvGrpSpPr/>
            <p:nvPr/>
          </p:nvGrpSpPr>
          <p:grpSpPr>
            <a:xfrm>
              <a:off x="2848732" y="2010578"/>
              <a:ext cx="45719" cy="238523"/>
              <a:chOff x="3638550" y="2701290"/>
              <a:chExt cx="53340" cy="255270"/>
            </a:xfrm>
          </p:grpSpPr>
          <p:cxnSp>
            <p:nvCxnSpPr>
              <p:cNvPr id="50" name="Connecteur droit 49"/>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1" name="Connecteur droit 50"/>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2" name="Connecteur droit 51"/>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53" name="Groupe 52"/>
            <p:cNvGrpSpPr/>
            <p:nvPr/>
          </p:nvGrpSpPr>
          <p:grpSpPr>
            <a:xfrm>
              <a:off x="2364862" y="2184985"/>
              <a:ext cx="45719" cy="146736"/>
              <a:chOff x="3638550" y="2701290"/>
              <a:chExt cx="53340" cy="255270"/>
            </a:xfrm>
          </p:grpSpPr>
          <p:cxnSp>
            <p:nvCxnSpPr>
              <p:cNvPr id="54" name="Connecteur droit 53"/>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5" name="Connecteur droit 54"/>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6" name="Connecteur droit 55"/>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57" name="Groupe 56"/>
            <p:cNvGrpSpPr/>
            <p:nvPr/>
          </p:nvGrpSpPr>
          <p:grpSpPr>
            <a:xfrm>
              <a:off x="1814522" y="2111941"/>
              <a:ext cx="45719" cy="219780"/>
              <a:chOff x="3638550" y="2701290"/>
              <a:chExt cx="53340" cy="255270"/>
            </a:xfrm>
          </p:grpSpPr>
          <p:cxnSp>
            <p:nvCxnSpPr>
              <p:cNvPr id="58" name="Connecteur droit 57"/>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9" name="Connecteur droit 58"/>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0" name="Connecteur droit 59"/>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61" name="Groupe 60"/>
            <p:cNvGrpSpPr/>
            <p:nvPr/>
          </p:nvGrpSpPr>
          <p:grpSpPr>
            <a:xfrm>
              <a:off x="1265884" y="2214091"/>
              <a:ext cx="45719" cy="142394"/>
              <a:chOff x="3638550" y="2701290"/>
              <a:chExt cx="53340" cy="255270"/>
            </a:xfrm>
          </p:grpSpPr>
          <p:cxnSp>
            <p:nvCxnSpPr>
              <p:cNvPr id="62" name="Connecteur droit 61"/>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3" name="Connecteur droit 62"/>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4" name="Connecteur droit 63"/>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65" name="Groupe 64"/>
            <p:cNvGrpSpPr/>
            <p:nvPr/>
          </p:nvGrpSpPr>
          <p:grpSpPr>
            <a:xfrm>
              <a:off x="785035" y="2828243"/>
              <a:ext cx="45719" cy="113077"/>
              <a:chOff x="3638550" y="2701290"/>
              <a:chExt cx="53340" cy="255270"/>
            </a:xfrm>
          </p:grpSpPr>
          <p:cxnSp>
            <p:nvCxnSpPr>
              <p:cNvPr id="66" name="Connecteur droit 6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7" name="Connecteur droit 66"/>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8" name="Connecteur droit 67"/>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69" name="Groupe 68"/>
            <p:cNvGrpSpPr/>
            <p:nvPr/>
          </p:nvGrpSpPr>
          <p:grpSpPr>
            <a:xfrm>
              <a:off x="785035" y="3456922"/>
              <a:ext cx="45719" cy="203264"/>
              <a:chOff x="3638550" y="2701290"/>
              <a:chExt cx="53340" cy="255270"/>
            </a:xfrm>
          </p:grpSpPr>
          <p:cxnSp>
            <p:nvCxnSpPr>
              <p:cNvPr id="70" name="Connecteur droit 69"/>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1" name="Connecteur droit 70"/>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2" name="Connecteur droit 71"/>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73" name="Groupe 72"/>
            <p:cNvGrpSpPr/>
            <p:nvPr/>
          </p:nvGrpSpPr>
          <p:grpSpPr>
            <a:xfrm>
              <a:off x="1265884" y="3156422"/>
              <a:ext cx="45719" cy="447837"/>
              <a:chOff x="3638550" y="2701290"/>
              <a:chExt cx="53340" cy="255270"/>
            </a:xfrm>
          </p:grpSpPr>
          <p:cxnSp>
            <p:nvCxnSpPr>
              <p:cNvPr id="74" name="Connecteur droit 73"/>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5" name="Connecteur droit 74"/>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6" name="Connecteur droit 75"/>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77" name="Groupe 76"/>
            <p:cNvGrpSpPr/>
            <p:nvPr/>
          </p:nvGrpSpPr>
          <p:grpSpPr>
            <a:xfrm>
              <a:off x="1813993" y="3062329"/>
              <a:ext cx="45719" cy="428043"/>
              <a:chOff x="3638550" y="2701290"/>
              <a:chExt cx="53340" cy="255270"/>
            </a:xfrm>
          </p:grpSpPr>
          <p:cxnSp>
            <p:nvCxnSpPr>
              <p:cNvPr id="78" name="Connecteur droit 77"/>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0" name="Connecteur droit 79"/>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1" name="Groupe 80"/>
            <p:cNvGrpSpPr/>
            <p:nvPr/>
          </p:nvGrpSpPr>
          <p:grpSpPr>
            <a:xfrm>
              <a:off x="2374866" y="3221355"/>
              <a:ext cx="45719" cy="171500"/>
              <a:chOff x="3638550" y="2701290"/>
              <a:chExt cx="53340" cy="255270"/>
            </a:xfrm>
          </p:grpSpPr>
          <p:cxnSp>
            <p:nvCxnSpPr>
              <p:cNvPr id="82" name="Connecteur droit 81"/>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3" name="Connecteur droit 82"/>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Connecteur droit 83"/>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5" name="Groupe 84"/>
            <p:cNvGrpSpPr/>
            <p:nvPr/>
          </p:nvGrpSpPr>
          <p:grpSpPr>
            <a:xfrm>
              <a:off x="2851894" y="3034972"/>
              <a:ext cx="45719" cy="139889"/>
              <a:chOff x="3638550" y="2701290"/>
              <a:chExt cx="53340" cy="255270"/>
            </a:xfrm>
          </p:grpSpPr>
          <p:cxnSp>
            <p:nvCxnSpPr>
              <p:cNvPr id="86" name="Connecteur droit 8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8" name="Connecteur droit 87"/>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9" name="Groupe 88"/>
            <p:cNvGrpSpPr/>
            <p:nvPr/>
          </p:nvGrpSpPr>
          <p:grpSpPr>
            <a:xfrm>
              <a:off x="785034" y="3859578"/>
              <a:ext cx="45719" cy="257408"/>
              <a:chOff x="3638550" y="2701290"/>
              <a:chExt cx="53340" cy="255270"/>
            </a:xfrm>
          </p:grpSpPr>
          <p:cxnSp>
            <p:nvCxnSpPr>
              <p:cNvPr id="90" name="Connecteur droit 89"/>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1" name="Connecteur droit 90"/>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2" name="Connecteur droit 91"/>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3" name="Groupe 92"/>
            <p:cNvGrpSpPr/>
            <p:nvPr/>
          </p:nvGrpSpPr>
          <p:grpSpPr>
            <a:xfrm>
              <a:off x="1267206" y="2661693"/>
              <a:ext cx="45719" cy="559662"/>
              <a:chOff x="3638550" y="2701290"/>
              <a:chExt cx="53340" cy="255270"/>
            </a:xfrm>
          </p:grpSpPr>
          <p:cxnSp>
            <p:nvCxnSpPr>
              <p:cNvPr id="94" name="Connecteur droit 93"/>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5" name="Connecteur droit 94"/>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6" name="Connecteur droit 95"/>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7" name="Groupe 96"/>
            <p:cNvGrpSpPr/>
            <p:nvPr/>
          </p:nvGrpSpPr>
          <p:grpSpPr>
            <a:xfrm>
              <a:off x="1817803" y="2681981"/>
              <a:ext cx="45719" cy="200987"/>
              <a:chOff x="3638550" y="2701290"/>
              <a:chExt cx="53340" cy="255270"/>
            </a:xfrm>
          </p:grpSpPr>
          <p:cxnSp>
            <p:nvCxnSpPr>
              <p:cNvPr id="98" name="Connecteur droit 97"/>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9" name="Connecteur droit 98"/>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0" name="Connecteur droit 99"/>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1" name="Groupe 100"/>
            <p:cNvGrpSpPr/>
            <p:nvPr/>
          </p:nvGrpSpPr>
          <p:grpSpPr>
            <a:xfrm>
              <a:off x="2374865" y="2543646"/>
              <a:ext cx="45719" cy="471789"/>
              <a:chOff x="3638550" y="2701290"/>
              <a:chExt cx="53340" cy="255270"/>
            </a:xfrm>
          </p:grpSpPr>
          <p:cxnSp>
            <p:nvCxnSpPr>
              <p:cNvPr id="102" name="Connecteur droit 101"/>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4" name="Connecteur droit 103"/>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5" name="Groupe 104"/>
            <p:cNvGrpSpPr/>
            <p:nvPr/>
          </p:nvGrpSpPr>
          <p:grpSpPr>
            <a:xfrm>
              <a:off x="2847618" y="2804570"/>
              <a:ext cx="45719" cy="220210"/>
              <a:chOff x="3638550" y="2701290"/>
              <a:chExt cx="53340" cy="255270"/>
            </a:xfrm>
          </p:grpSpPr>
          <p:cxnSp>
            <p:nvCxnSpPr>
              <p:cNvPr id="106" name="Connecteur droit 10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7" name="Connecteur droit 106"/>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8" name="Connecteur droit 107"/>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grpSp>
        <p:nvGrpSpPr>
          <p:cNvPr id="13" name="Groupe 12">
            <a:extLst>
              <a:ext uri="{FF2B5EF4-FFF2-40B4-BE49-F238E27FC236}">
                <a16:creationId xmlns:a16="http://schemas.microsoft.com/office/drawing/2014/main" id="{C296115D-7115-479E-826F-87B23D527F68}"/>
              </a:ext>
            </a:extLst>
          </p:cNvPr>
          <p:cNvGrpSpPr/>
          <p:nvPr/>
        </p:nvGrpSpPr>
        <p:grpSpPr>
          <a:xfrm>
            <a:off x="4573398" y="1893570"/>
            <a:ext cx="4340242" cy="2751336"/>
            <a:chOff x="4573398" y="1893570"/>
            <a:chExt cx="4340242" cy="2751336"/>
          </a:xfrm>
        </p:grpSpPr>
        <p:sp>
          <p:nvSpPr>
            <p:cNvPr id="109" name="Line 11">
              <a:extLst>
                <a:ext uri="{FF2B5EF4-FFF2-40B4-BE49-F238E27FC236}">
                  <a16:creationId xmlns:a16="http://schemas.microsoft.com/office/drawing/2014/main" id="{EE08223D-4ECF-3E42-8943-DBE791B942A0}"/>
                </a:ext>
              </a:extLst>
            </p:cNvPr>
            <p:cNvSpPr>
              <a:spLocks noChangeShapeType="1"/>
            </p:cNvSpPr>
            <p:nvPr/>
          </p:nvSpPr>
          <p:spPr bwMode="auto">
            <a:xfrm>
              <a:off x="5207819" y="1893570"/>
              <a:ext cx="0" cy="2322085"/>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11">
              <a:extLst>
                <a:ext uri="{FF2B5EF4-FFF2-40B4-BE49-F238E27FC236}">
                  <a16:creationId xmlns:a16="http://schemas.microsoft.com/office/drawing/2014/main" id="{EE08223D-4ECF-3E42-8943-DBE791B942A0}"/>
                </a:ext>
              </a:extLst>
            </p:cNvPr>
            <p:cNvSpPr>
              <a:spLocks noChangeShapeType="1"/>
            </p:cNvSpPr>
            <p:nvPr/>
          </p:nvSpPr>
          <p:spPr bwMode="auto">
            <a:xfrm>
              <a:off x="5172315" y="2430036"/>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841462" y="2326166"/>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10,0</a:t>
              </a:r>
              <a:endParaRPr kumimoji="0" lang="fr-FR" sz="2800" b="0" i="0" u="none" strike="noStrike" cap="none" normalizeH="0" baseline="30000" dirty="0">
                <a:ln>
                  <a:noFill/>
                </a:ln>
                <a:effectLst/>
                <a:latin typeface="+mj-lt"/>
                <a:cs typeface="Arial" pitchFamily="34" charset="0"/>
              </a:endParaRPr>
            </a:p>
          </p:txBody>
        </p:sp>
        <p:sp>
          <p:nvSpPr>
            <p:cNvPr id="112" name="Line 11">
              <a:extLst>
                <a:ext uri="{FF2B5EF4-FFF2-40B4-BE49-F238E27FC236}">
                  <a16:creationId xmlns:a16="http://schemas.microsoft.com/office/drawing/2014/main" id="{EE08223D-4ECF-3E42-8943-DBE791B942A0}"/>
                </a:ext>
              </a:extLst>
            </p:cNvPr>
            <p:cNvSpPr>
              <a:spLocks noChangeShapeType="1"/>
            </p:cNvSpPr>
            <p:nvPr/>
          </p:nvSpPr>
          <p:spPr bwMode="auto">
            <a:xfrm>
              <a:off x="5172315" y="3036317"/>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26421" y="293244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114" name="Line 11">
              <a:extLst>
                <a:ext uri="{FF2B5EF4-FFF2-40B4-BE49-F238E27FC236}">
                  <a16:creationId xmlns:a16="http://schemas.microsoft.com/office/drawing/2014/main" id="{EE08223D-4ECF-3E42-8943-DBE791B942A0}"/>
                </a:ext>
              </a:extLst>
            </p:cNvPr>
            <p:cNvSpPr>
              <a:spLocks noChangeShapeType="1"/>
            </p:cNvSpPr>
            <p:nvPr/>
          </p:nvSpPr>
          <p:spPr bwMode="auto">
            <a:xfrm>
              <a:off x="5172315" y="3643245"/>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26421" y="3539375"/>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0,1</a:t>
              </a:r>
              <a:endParaRPr kumimoji="0" lang="fr-FR" sz="2800" b="0" i="0" u="none" strike="noStrike" cap="none" normalizeH="0" baseline="30000" dirty="0">
                <a:ln>
                  <a:noFill/>
                </a:ln>
                <a:effectLst/>
                <a:latin typeface="+mj-lt"/>
                <a:cs typeface="Arial" pitchFamily="34" charset="0"/>
              </a:endParaRPr>
            </a:p>
          </p:txBody>
        </p:sp>
        <p:sp>
          <p:nvSpPr>
            <p:cNvPr id="116" name="Line 11">
              <a:extLst>
                <a:ext uri="{FF2B5EF4-FFF2-40B4-BE49-F238E27FC236}">
                  <a16:creationId xmlns:a16="http://schemas.microsoft.com/office/drawing/2014/main" id="{EE08223D-4ECF-3E42-8943-DBE791B942A0}"/>
                </a:ext>
              </a:extLst>
            </p:cNvPr>
            <p:cNvSpPr>
              <a:spLocks noChangeShapeType="1"/>
            </p:cNvSpPr>
            <p:nvPr/>
          </p:nvSpPr>
          <p:spPr bwMode="auto">
            <a:xfrm>
              <a:off x="5390513"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428553" y="4264885"/>
              <a:ext cx="849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0</a:t>
              </a:r>
              <a:endParaRPr kumimoji="0" lang="fr-FR" sz="2800" i="0" u="none" strike="noStrike" cap="none" normalizeH="0" baseline="30000" dirty="0">
                <a:ln>
                  <a:noFill/>
                </a:ln>
                <a:effectLst/>
                <a:latin typeface="+mj-lt"/>
                <a:cs typeface="Arial" pitchFamily="34" charset="0"/>
              </a:endParaRPr>
            </a:p>
          </p:txBody>
        </p:sp>
        <p:sp>
          <p:nvSpPr>
            <p:cNvPr id="118" name="Line 11">
              <a:extLst>
                <a:ext uri="{FF2B5EF4-FFF2-40B4-BE49-F238E27FC236}">
                  <a16:creationId xmlns:a16="http://schemas.microsoft.com/office/drawing/2014/main" id="{EE08223D-4ECF-3E42-8943-DBE791B942A0}"/>
                </a:ext>
              </a:extLst>
            </p:cNvPr>
            <p:cNvSpPr>
              <a:spLocks noChangeShapeType="1"/>
            </p:cNvSpPr>
            <p:nvPr/>
          </p:nvSpPr>
          <p:spPr bwMode="auto">
            <a:xfrm>
              <a:off x="6197029"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112070"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10</a:t>
              </a:r>
              <a:endParaRPr kumimoji="0" lang="fr-FR" sz="2800" i="0" u="none" strike="noStrike" cap="none" normalizeH="0" baseline="30000" dirty="0">
                <a:ln>
                  <a:noFill/>
                </a:ln>
                <a:effectLst/>
                <a:latin typeface="+mj-lt"/>
                <a:cs typeface="Arial" pitchFamily="34" charset="0"/>
              </a:endParaRPr>
            </a:p>
          </p:txBody>
        </p:sp>
        <p:sp>
          <p:nvSpPr>
            <p:cNvPr id="120" name="Line 11">
              <a:extLst>
                <a:ext uri="{FF2B5EF4-FFF2-40B4-BE49-F238E27FC236}">
                  <a16:creationId xmlns:a16="http://schemas.microsoft.com/office/drawing/2014/main" id="{EE08223D-4ECF-3E42-8943-DBE791B942A0}"/>
                </a:ext>
              </a:extLst>
            </p:cNvPr>
            <p:cNvSpPr>
              <a:spLocks noChangeShapeType="1"/>
            </p:cNvSpPr>
            <p:nvPr/>
          </p:nvSpPr>
          <p:spPr bwMode="auto">
            <a:xfrm>
              <a:off x="6996999"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18483"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20</a:t>
              </a:r>
              <a:endParaRPr kumimoji="0" lang="fr-FR" sz="2800" i="0" u="none" strike="noStrike" cap="none" normalizeH="0" baseline="30000" dirty="0">
                <a:ln>
                  <a:noFill/>
                </a:ln>
                <a:effectLst/>
                <a:latin typeface="+mj-lt"/>
                <a:cs typeface="Arial" pitchFamily="34" charset="0"/>
              </a:endParaRPr>
            </a:p>
          </p:txBody>
        </p:sp>
        <p:sp>
          <p:nvSpPr>
            <p:cNvPr id="122" name="Line 11">
              <a:extLst>
                <a:ext uri="{FF2B5EF4-FFF2-40B4-BE49-F238E27FC236}">
                  <a16:creationId xmlns:a16="http://schemas.microsoft.com/office/drawing/2014/main" id="{EE08223D-4ECF-3E42-8943-DBE791B942A0}"/>
                </a:ext>
              </a:extLst>
            </p:cNvPr>
            <p:cNvSpPr>
              <a:spLocks noChangeShapeType="1"/>
            </p:cNvSpPr>
            <p:nvPr/>
          </p:nvSpPr>
          <p:spPr bwMode="auto">
            <a:xfrm>
              <a:off x="7809855"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724896"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30</a:t>
              </a:r>
              <a:endParaRPr kumimoji="0" lang="fr-FR" sz="2800" i="0" u="none" strike="noStrike" cap="none" normalizeH="0" baseline="30000" dirty="0">
                <a:ln>
                  <a:noFill/>
                </a:ln>
                <a:effectLst/>
                <a:latin typeface="+mj-lt"/>
                <a:cs typeface="Arial" pitchFamily="34" charset="0"/>
              </a:endParaRPr>
            </a:p>
          </p:txBody>
        </p:sp>
        <p:sp>
          <p:nvSpPr>
            <p:cNvPr id="124" name="Line 11">
              <a:extLst>
                <a:ext uri="{FF2B5EF4-FFF2-40B4-BE49-F238E27FC236}">
                  <a16:creationId xmlns:a16="http://schemas.microsoft.com/office/drawing/2014/main" id="{EE08223D-4ECF-3E42-8943-DBE791B942A0}"/>
                </a:ext>
              </a:extLst>
            </p:cNvPr>
            <p:cNvSpPr>
              <a:spLocks noChangeShapeType="1"/>
            </p:cNvSpPr>
            <p:nvPr/>
          </p:nvSpPr>
          <p:spPr bwMode="auto">
            <a:xfrm>
              <a:off x="8616268" y="4215656"/>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531309" y="4264885"/>
              <a:ext cx="1699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mj-lt"/>
                  <a:cs typeface="Arial" pitchFamily="34" charset="0"/>
                </a:rPr>
                <a:t>40</a:t>
              </a:r>
              <a:endParaRPr kumimoji="0" lang="fr-FR" sz="2800" i="0" u="none" strike="noStrike" cap="none" normalizeH="0" baseline="30000" dirty="0">
                <a:ln>
                  <a:noFill/>
                </a:ln>
                <a:effectLst/>
                <a:latin typeface="+mj-lt"/>
                <a:cs typeface="Arial" pitchFamily="34" charset="0"/>
              </a:endParaRPr>
            </a:p>
          </p:txBody>
        </p:sp>
        <p:sp>
          <p:nvSpPr>
            <p:cNvPr id="12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022345" y="4460240"/>
              <a:ext cx="418384"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Jours</a:t>
              </a:r>
              <a:endParaRPr kumimoji="0" lang="fr-FR" sz="2800" b="1" i="0" u="none" strike="noStrike" cap="none" normalizeH="0" baseline="30000" dirty="0">
                <a:ln>
                  <a:noFill/>
                </a:ln>
                <a:effectLst/>
                <a:latin typeface="+mj-lt"/>
                <a:cs typeface="Arial" pitchFamily="34" charset="0"/>
              </a:endParaRPr>
            </a:p>
          </p:txBody>
        </p:sp>
        <p:grpSp>
          <p:nvGrpSpPr>
            <p:cNvPr id="134" name="Groupe 133"/>
            <p:cNvGrpSpPr/>
            <p:nvPr/>
          </p:nvGrpSpPr>
          <p:grpSpPr>
            <a:xfrm>
              <a:off x="8764270" y="2967579"/>
              <a:ext cx="45719" cy="285285"/>
              <a:chOff x="3638550" y="2701290"/>
              <a:chExt cx="53340" cy="255270"/>
            </a:xfrm>
          </p:grpSpPr>
          <p:cxnSp>
            <p:nvCxnSpPr>
              <p:cNvPr id="135" name="Connecteur droit 134"/>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6" name="Connecteur droit 135"/>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7" name="Connecteur droit 136"/>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38" name="Groupe 137"/>
            <p:cNvGrpSpPr/>
            <p:nvPr/>
          </p:nvGrpSpPr>
          <p:grpSpPr>
            <a:xfrm>
              <a:off x="5396151" y="2014821"/>
              <a:ext cx="45719" cy="295592"/>
              <a:chOff x="3638550" y="2701290"/>
              <a:chExt cx="53340" cy="255270"/>
            </a:xfrm>
          </p:grpSpPr>
          <p:cxnSp>
            <p:nvCxnSpPr>
              <p:cNvPr id="139" name="Connecteur droit 138"/>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0" name="Connecteur droit 139"/>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1" name="Connecteur droit 140"/>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42" name="Groupe 141"/>
            <p:cNvGrpSpPr/>
            <p:nvPr/>
          </p:nvGrpSpPr>
          <p:grpSpPr>
            <a:xfrm>
              <a:off x="5441193" y="2185321"/>
              <a:ext cx="45719" cy="108299"/>
              <a:chOff x="3638550" y="2701290"/>
              <a:chExt cx="53340" cy="255270"/>
            </a:xfrm>
          </p:grpSpPr>
          <p:cxnSp>
            <p:nvCxnSpPr>
              <p:cNvPr id="143" name="Connecteur droit 142"/>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4" name="Connecteur droit 143"/>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5" name="Connecteur droit 144"/>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46" name="Groupe 145"/>
            <p:cNvGrpSpPr/>
            <p:nvPr/>
          </p:nvGrpSpPr>
          <p:grpSpPr>
            <a:xfrm>
              <a:off x="5515611" y="2266029"/>
              <a:ext cx="45719" cy="90456"/>
              <a:chOff x="3638550" y="2701290"/>
              <a:chExt cx="53340" cy="255270"/>
            </a:xfrm>
          </p:grpSpPr>
          <p:cxnSp>
            <p:nvCxnSpPr>
              <p:cNvPr id="147" name="Connecteur droit 146"/>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8" name="Connecteur droit 147"/>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9" name="Connecteur droit 148"/>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50" name="Groupe 149"/>
            <p:cNvGrpSpPr/>
            <p:nvPr/>
          </p:nvGrpSpPr>
          <p:grpSpPr>
            <a:xfrm>
              <a:off x="5605611" y="2155623"/>
              <a:ext cx="45719" cy="258659"/>
              <a:chOff x="3638550" y="2701290"/>
              <a:chExt cx="53340" cy="255270"/>
            </a:xfrm>
          </p:grpSpPr>
          <p:cxnSp>
            <p:nvCxnSpPr>
              <p:cNvPr id="151" name="Connecteur droit 150"/>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2" name="Connecteur droit 151"/>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3" name="Connecteur droit 152"/>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54" name="Groupe 153"/>
            <p:cNvGrpSpPr/>
            <p:nvPr/>
          </p:nvGrpSpPr>
          <p:grpSpPr>
            <a:xfrm>
              <a:off x="5685872" y="2237505"/>
              <a:ext cx="45719" cy="142394"/>
              <a:chOff x="3638550" y="2701290"/>
              <a:chExt cx="53340" cy="255270"/>
            </a:xfrm>
          </p:grpSpPr>
          <p:cxnSp>
            <p:nvCxnSpPr>
              <p:cNvPr id="155" name="Connecteur droit 154"/>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6" name="Connecteur droit 155"/>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7" name="Connecteur droit 156"/>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58" name="Groupe 157"/>
            <p:cNvGrpSpPr/>
            <p:nvPr/>
          </p:nvGrpSpPr>
          <p:grpSpPr>
            <a:xfrm>
              <a:off x="5515611" y="2635234"/>
              <a:ext cx="45719" cy="265472"/>
              <a:chOff x="3638550" y="2701290"/>
              <a:chExt cx="53340" cy="255270"/>
            </a:xfrm>
          </p:grpSpPr>
          <p:cxnSp>
            <p:nvCxnSpPr>
              <p:cNvPr id="159" name="Connecteur droit 158"/>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0" name="Connecteur droit 159"/>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1" name="Connecteur droit 160"/>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62" name="Groupe 161"/>
            <p:cNvGrpSpPr/>
            <p:nvPr/>
          </p:nvGrpSpPr>
          <p:grpSpPr>
            <a:xfrm>
              <a:off x="5602915" y="3064007"/>
              <a:ext cx="45719" cy="117514"/>
              <a:chOff x="3638550" y="2701290"/>
              <a:chExt cx="53340" cy="255270"/>
            </a:xfrm>
          </p:grpSpPr>
          <p:cxnSp>
            <p:nvCxnSpPr>
              <p:cNvPr id="163" name="Connecteur droit 162"/>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4" name="Connecteur droit 163"/>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5" name="Connecteur droit 164"/>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66" name="Groupe 165"/>
            <p:cNvGrpSpPr/>
            <p:nvPr/>
          </p:nvGrpSpPr>
          <p:grpSpPr>
            <a:xfrm>
              <a:off x="5932537" y="3016750"/>
              <a:ext cx="45719" cy="627406"/>
              <a:chOff x="3638550" y="2701290"/>
              <a:chExt cx="53340" cy="255270"/>
            </a:xfrm>
          </p:grpSpPr>
          <p:cxnSp>
            <p:nvCxnSpPr>
              <p:cNvPr id="167" name="Connecteur droit 166"/>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8" name="Connecteur droit 167"/>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9" name="Connecteur droit 168"/>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70" name="Groupe 169"/>
            <p:cNvGrpSpPr/>
            <p:nvPr/>
          </p:nvGrpSpPr>
          <p:grpSpPr>
            <a:xfrm>
              <a:off x="6494905" y="3166175"/>
              <a:ext cx="45719" cy="311889"/>
              <a:chOff x="3638550" y="2701290"/>
              <a:chExt cx="53340" cy="255270"/>
            </a:xfrm>
          </p:grpSpPr>
          <p:cxnSp>
            <p:nvCxnSpPr>
              <p:cNvPr id="171" name="Connecteur droit 170"/>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2" name="Connecteur droit 171"/>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3" name="Connecteur droit 172"/>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74" name="Groupe 173"/>
            <p:cNvGrpSpPr/>
            <p:nvPr/>
          </p:nvGrpSpPr>
          <p:grpSpPr>
            <a:xfrm>
              <a:off x="6493654" y="3110913"/>
              <a:ext cx="45719" cy="104266"/>
              <a:chOff x="3638550" y="2701290"/>
              <a:chExt cx="53340" cy="255270"/>
            </a:xfrm>
          </p:grpSpPr>
          <p:cxnSp>
            <p:nvCxnSpPr>
              <p:cNvPr id="175" name="Connecteur droit 174"/>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6" name="Connecteur droit 175"/>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7" name="Connecteur droit 176"/>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86" name="Groupe 185"/>
            <p:cNvGrpSpPr/>
            <p:nvPr/>
          </p:nvGrpSpPr>
          <p:grpSpPr>
            <a:xfrm>
              <a:off x="5683315" y="2631671"/>
              <a:ext cx="45719" cy="318984"/>
              <a:chOff x="3638550" y="2701290"/>
              <a:chExt cx="53340" cy="255270"/>
            </a:xfrm>
          </p:grpSpPr>
          <p:cxnSp>
            <p:nvCxnSpPr>
              <p:cNvPr id="187" name="Connecteur droit 186"/>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8" name="Connecteur droit 187"/>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9" name="Connecteur droit 188"/>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94" name="Groupe 193"/>
            <p:cNvGrpSpPr/>
            <p:nvPr/>
          </p:nvGrpSpPr>
          <p:grpSpPr>
            <a:xfrm>
              <a:off x="7065541" y="2766051"/>
              <a:ext cx="45719" cy="213060"/>
              <a:chOff x="3638550" y="2701290"/>
              <a:chExt cx="53340" cy="255270"/>
            </a:xfrm>
          </p:grpSpPr>
          <p:cxnSp>
            <p:nvCxnSpPr>
              <p:cNvPr id="195" name="Connecteur droit 194"/>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6" name="Connecteur droit 195"/>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7" name="Connecteur droit 196"/>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02" name="Line 11">
              <a:extLst>
                <a:ext uri="{FF2B5EF4-FFF2-40B4-BE49-F238E27FC236}">
                  <a16:creationId xmlns:a16="http://schemas.microsoft.com/office/drawing/2014/main" id="{EE08223D-4ECF-3E42-8943-DBE791B942A0}"/>
                </a:ext>
              </a:extLst>
            </p:cNvPr>
            <p:cNvSpPr>
              <a:spLocks noChangeShapeType="1"/>
            </p:cNvSpPr>
            <p:nvPr/>
          </p:nvSpPr>
          <p:spPr bwMode="auto">
            <a:xfrm>
              <a:off x="5214262" y="4215656"/>
              <a:ext cx="369937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43" name="Forme libre 42"/>
            <p:cNvSpPr/>
            <p:nvPr/>
          </p:nvSpPr>
          <p:spPr bwMode="auto">
            <a:xfrm>
              <a:off x="5374640" y="2108200"/>
              <a:ext cx="3416300" cy="965200"/>
            </a:xfrm>
            <a:custGeom>
              <a:avLst/>
              <a:gdLst>
                <a:gd name="connsiteX0" fmla="*/ 3416300 w 3416300"/>
                <a:gd name="connsiteY0" fmla="*/ 965200 h 965200"/>
                <a:gd name="connsiteX1" fmla="*/ 1704340 w 3416300"/>
                <a:gd name="connsiteY1" fmla="*/ 754380 h 965200"/>
                <a:gd name="connsiteX2" fmla="*/ 330200 w 3416300"/>
                <a:gd name="connsiteY2" fmla="*/ 198120 h 965200"/>
                <a:gd name="connsiteX3" fmla="*/ 246380 w 3416300"/>
                <a:gd name="connsiteY3" fmla="*/ 142240 h 965200"/>
                <a:gd name="connsiteX4" fmla="*/ 162560 w 3416300"/>
                <a:gd name="connsiteY4" fmla="*/ 190500 h 965200"/>
                <a:gd name="connsiteX5" fmla="*/ 83820 w 3416300"/>
                <a:gd name="connsiteY5" fmla="*/ 121920 h 965200"/>
                <a:gd name="connsiteX6" fmla="*/ 43180 w 3416300"/>
                <a:gd name="connsiteY6" fmla="*/ 0 h 965200"/>
                <a:gd name="connsiteX7" fmla="*/ 17780 w 3416300"/>
                <a:gd name="connsiteY7" fmla="*/ 71120 h 965200"/>
                <a:gd name="connsiteX8" fmla="*/ 5080 w 3416300"/>
                <a:gd name="connsiteY8" fmla="*/ 38100 h 965200"/>
                <a:gd name="connsiteX9" fmla="*/ 0 w 3416300"/>
                <a:gd name="connsiteY9" fmla="*/ 175260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6300" h="965200">
                  <a:moveTo>
                    <a:pt x="3416300" y="965200"/>
                  </a:moveTo>
                  <a:lnTo>
                    <a:pt x="1704340" y="754380"/>
                  </a:lnTo>
                  <a:lnTo>
                    <a:pt x="330200" y="198120"/>
                  </a:lnTo>
                  <a:lnTo>
                    <a:pt x="246380" y="142240"/>
                  </a:lnTo>
                  <a:lnTo>
                    <a:pt x="162560" y="190500"/>
                  </a:lnTo>
                  <a:lnTo>
                    <a:pt x="83820" y="121920"/>
                  </a:lnTo>
                  <a:lnTo>
                    <a:pt x="43180" y="0"/>
                  </a:lnTo>
                  <a:lnTo>
                    <a:pt x="17780" y="71120"/>
                  </a:lnTo>
                  <a:lnTo>
                    <a:pt x="5080" y="38100"/>
                  </a:lnTo>
                  <a:lnTo>
                    <a:pt x="0" y="17526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4" name="Forme libre 43"/>
            <p:cNvSpPr/>
            <p:nvPr/>
          </p:nvSpPr>
          <p:spPr bwMode="auto">
            <a:xfrm>
              <a:off x="5374640" y="2529840"/>
              <a:ext cx="2844800" cy="1115060"/>
            </a:xfrm>
            <a:custGeom>
              <a:avLst/>
              <a:gdLst>
                <a:gd name="connsiteX0" fmla="*/ 2844800 w 2844800"/>
                <a:gd name="connsiteY0" fmla="*/ 1115060 h 1115060"/>
                <a:gd name="connsiteX1" fmla="*/ 1148080 w 2844800"/>
                <a:gd name="connsiteY1" fmla="*/ 635000 h 1115060"/>
                <a:gd name="connsiteX2" fmla="*/ 579120 w 2844800"/>
                <a:gd name="connsiteY2" fmla="*/ 289560 h 1115060"/>
                <a:gd name="connsiteX3" fmla="*/ 330200 w 2844800"/>
                <a:gd name="connsiteY3" fmla="*/ 223520 h 1115060"/>
                <a:gd name="connsiteX4" fmla="*/ 243840 w 2844800"/>
                <a:gd name="connsiteY4" fmla="*/ 223520 h 1115060"/>
                <a:gd name="connsiteX5" fmla="*/ 165100 w 2844800"/>
                <a:gd name="connsiteY5" fmla="*/ 203200 h 1115060"/>
                <a:gd name="connsiteX6" fmla="*/ 96520 w 2844800"/>
                <a:gd name="connsiteY6" fmla="*/ 193040 h 1115060"/>
                <a:gd name="connsiteX7" fmla="*/ 35560 w 2844800"/>
                <a:gd name="connsiteY7" fmla="*/ 276860 h 1115060"/>
                <a:gd name="connsiteX8" fmla="*/ 15240 w 2844800"/>
                <a:gd name="connsiteY8" fmla="*/ 0 h 1115060"/>
                <a:gd name="connsiteX9" fmla="*/ 0 w 2844800"/>
                <a:gd name="connsiteY9" fmla="*/ 289560 h 11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4800" h="1115060">
                  <a:moveTo>
                    <a:pt x="2844800" y="1115060"/>
                  </a:moveTo>
                  <a:lnTo>
                    <a:pt x="1148080" y="635000"/>
                  </a:lnTo>
                  <a:lnTo>
                    <a:pt x="579120" y="289560"/>
                  </a:lnTo>
                  <a:lnTo>
                    <a:pt x="330200" y="223520"/>
                  </a:lnTo>
                  <a:lnTo>
                    <a:pt x="243840" y="223520"/>
                  </a:lnTo>
                  <a:lnTo>
                    <a:pt x="165100" y="203200"/>
                  </a:lnTo>
                  <a:lnTo>
                    <a:pt x="96520" y="193040"/>
                  </a:lnTo>
                  <a:lnTo>
                    <a:pt x="35560" y="276860"/>
                  </a:lnTo>
                  <a:lnTo>
                    <a:pt x="15240" y="0"/>
                  </a:lnTo>
                  <a:lnTo>
                    <a:pt x="0" y="289560"/>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20" name="Forme libre 5119"/>
            <p:cNvSpPr/>
            <p:nvPr/>
          </p:nvSpPr>
          <p:spPr bwMode="auto">
            <a:xfrm>
              <a:off x="5372100" y="2923540"/>
              <a:ext cx="2854960" cy="957580"/>
            </a:xfrm>
            <a:custGeom>
              <a:avLst/>
              <a:gdLst>
                <a:gd name="connsiteX0" fmla="*/ 2854960 w 2854960"/>
                <a:gd name="connsiteY0" fmla="*/ 957580 h 957580"/>
                <a:gd name="connsiteX1" fmla="*/ 1122680 w 2854960"/>
                <a:gd name="connsiteY1" fmla="*/ 347980 h 957580"/>
                <a:gd name="connsiteX2" fmla="*/ 568960 w 2854960"/>
                <a:gd name="connsiteY2" fmla="*/ 251460 h 957580"/>
                <a:gd name="connsiteX3" fmla="*/ 335280 w 2854960"/>
                <a:gd name="connsiteY3" fmla="*/ 238760 h 957580"/>
                <a:gd name="connsiteX4" fmla="*/ 251460 w 2854960"/>
                <a:gd name="connsiteY4" fmla="*/ 213360 h 957580"/>
                <a:gd name="connsiteX5" fmla="*/ 175260 w 2854960"/>
                <a:gd name="connsiteY5" fmla="*/ 149860 h 957580"/>
                <a:gd name="connsiteX6" fmla="*/ 101600 w 2854960"/>
                <a:gd name="connsiteY6" fmla="*/ 144780 h 957580"/>
                <a:gd name="connsiteX7" fmla="*/ 58420 w 2854960"/>
                <a:gd name="connsiteY7" fmla="*/ 25400 h 957580"/>
                <a:gd name="connsiteX8" fmla="*/ 33020 w 2854960"/>
                <a:gd name="connsiteY8" fmla="*/ 0 h 957580"/>
                <a:gd name="connsiteX9" fmla="*/ 12700 w 2854960"/>
                <a:gd name="connsiteY9" fmla="*/ 58420 h 957580"/>
                <a:gd name="connsiteX10" fmla="*/ 0 w 2854960"/>
                <a:gd name="connsiteY10" fmla="*/ 15240 h 957580"/>
                <a:gd name="connsiteX11" fmla="*/ 0 w 2854960"/>
                <a:gd name="connsiteY11" fmla="*/ 170180 h 95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4960" h="957580">
                  <a:moveTo>
                    <a:pt x="2854960" y="957580"/>
                  </a:moveTo>
                  <a:lnTo>
                    <a:pt x="1122680" y="347980"/>
                  </a:lnTo>
                  <a:lnTo>
                    <a:pt x="568960" y="251460"/>
                  </a:lnTo>
                  <a:lnTo>
                    <a:pt x="335280" y="238760"/>
                  </a:lnTo>
                  <a:lnTo>
                    <a:pt x="251460" y="213360"/>
                  </a:lnTo>
                  <a:lnTo>
                    <a:pt x="175260" y="149860"/>
                  </a:lnTo>
                  <a:lnTo>
                    <a:pt x="101600" y="144780"/>
                  </a:lnTo>
                  <a:lnTo>
                    <a:pt x="58420" y="25400"/>
                  </a:lnTo>
                  <a:lnTo>
                    <a:pt x="33020" y="0"/>
                  </a:lnTo>
                  <a:lnTo>
                    <a:pt x="12700" y="58420"/>
                  </a:lnTo>
                  <a:lnTo>
                    <a:pt x="0" y="15240"/>
                  </a:lnTo>
                  <a:lnTo>
                    <a:pt x="0" y="170180"/>
                  </a:lnTo>
                </a:path>
              </a:pathLst>
            </a:custGeom>
            <a:noFill/>
            <a:ln w="285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nvGrpSpPr>
            <p:cNvPr id="211" name="Groupe 210"/>
            <p:cNvGrpSpPr/>
            <p:nvPr/>
          </p:nvGrpSpPr>
          <p:grpSpPr>
            <a:xfrm>
              <a:off x="5371651" y="2065953"/>
              <a:ext cx="45719" cy="249209"/>
              <a:chOff x="3638550" y="2701290"/>
              <a:chExt cx="53340" cy="255270"/>
            </a:xfrm>
          </p:grpSpPr>
          <p:cxnSp>
            <p:nvCxnSpPr>
              <p:cNvPr id="212" name="Connecteur droit 211"/>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3" name="Connecteur droit 212"/>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4" name="Connecteur droit 213"/>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15" name="Groupe 214"/>
            <p:cNvGrpSpPr/>
            <p:nvPr/>
          </p:nvGrpSpPr>
          <p:grpSpPr>
            <a:xfrm>
              <a:off x="5596739" y="2655296"/>
              <a:ext cx="45719" cy="237920"/>
              <a:chOff x="3638550" y="2701290"/>
              <a:chExt cx="53340" cy="255270"/>
            </a:xfrm>
          </p:grpSpPr>
          <p:cxnSp>
            <p:nvCxnSpPr>
              <p:cNvPr id="216" name="Connecteur droit 21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7" name="Connecteur droit 216"/>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8" name="Connecteur droit 217"/>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19" name="Groupe 218"/>
            <p:cNvGrpSpPr/>
            <p:nvPr/>
          </p:nvGrpSpPr>
          <p:grpSpPr>
            <a:xfrm>
              <a:off x="5432992" y="2656354"/>
              <a:ext cx="45719" cy="172947"/>
              <a:chOff x="3638550" y="2701290"/>
              <a:chExt cx="53340" cy="255270"/>
            </a:xfrm>
          </p:grpSpPr>
          <p:cxnSp>
            <p:nvCxnSpPr>
              <p:cNvPr id="220" name="Connecteur droit 219"/>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1" name="Connecteur droit 220"/>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2" name="Connecteur droit 221"/>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23" name="Groupe 222"/>
            <p:cNvGrpSpPr/>
            <p:nvPr/>
          </p:nvGrpSpPr>
          <p:grpSpPr>
            <a:xfrm>
              <a:off x="5372612" y="2391423"/>
              <a:ext cx="45719" cy="482889"/>
              <a:chOff x="3638550" y="2701290"/>
              <a:chExt cx="53340" cy="255270"/>
            </a:xfrm>
          </p:grpSpPr>
          <p:cxnSp>
            <p:nvCxnSpPr>
              <p:cNvPr id="224" name="Connecteur droit 223"/>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5" name="Connecteur droit 224"/>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6" name="Connecteur droit 225"/>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27" name="Groupe 226"/>
            <p:cNvGrpSpPr/>
            <p:nvPr/>
          </p:nvGrpSpPr>
          <p:grpSpPr>
            <a:xfrm>
              <a:off x="5348791" y="2065953"/>
              <a:ext cx="45719" cy="249209"/>
              <a:chOff x="3638550" y="2701290"/>
              <a:chExt cx="53340" cy="255270"/>
            </a:xfrm>
          </p:grpSpPr>
          <p:cxnSp>
            <p:nvCxnSpPr>
              <p:cNvPr id="228" name="Connecteur droit 227"/>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9" name="Connecteur droit 228"/>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0" name="Connecteur droit 229"/>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31" name="Groupe 230"/>
            <p:cNvGrpSpPr/>
            <p:nvPr/>
          </p:nvGrpSpPr>
          <p:grpSpPr>
            <a:xfrm>
              <a:off x="5352983" y="2544735"/>
              <a:ext cx="45719" cy="302543"/>
              <a:chOff x="3638550" y="2701290"/>
              <a:chExt cx="53340" cy="255270"/>
            </a:xfrm>
          </p:grpSpPr>
          <p:cxnSp>
            <p:nvCxnSpPr>
              <p:cNvPr id="232" name="Connecteur droit 231"/>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3" name="Connecteur droit 232"/>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4" name="Connecteur droit 233"/>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35" name="Groupe 234"/>
            <p:cNvGrpSpPr/>
            <p:nvPr/>
          </p:nvGrpSpPr>
          <p:grpSpPr>
            <a:xfrm>
              <a:off x="5671076" y="3097665"/>
              <a:ext cx="45719" cy="117514"/>
              <a:chOff x="3638550" y="2701290"/>
              <a:chExt cx="53340" cy="255270"/>
            </a:xfrm>
          </p:grpSpPr>
          <p:cxnSp>
            <p:nvCxnSpPr>
              <p:cNvPr id="236" name="Connecteur droit 235"/>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7" name="Connecteur droit 236"/>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8" name="Connecteur droit 237"/>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39" name="Groupe 238"/>
            <p:cNvGrpSpPr/>
            <p:nvPr/>
          </p:nvGrpSpPr>
          <p:grpSpPr>
            <a:xfrm>
              <a:off x="5513512" y="3021414"/>
              <a:ext cx="45719" cy="117514"/>
              <a:chOff x="3638550" y="2701290"/>
              <a:chExt cx="53340" cy="255270"/>
            </a:xfrm>
          </p:grpSpPr>
          <p:cxnSp>
            <p:nvCxnSpPr>
              <p:cNvPr id="240" name="Connecteur droit 239"/>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1" name="Connecteur droit 240"/>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2" name="Connecteur droit 241"/>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43" name="Groupe 242"/>
            <p:cNvGrpSpPr/>
            <p:nvPr/>
          </p:nvGrpSpPr>
          <p:grpSpPr>
            <a:xfrm>
              <a:off x="8200391" y="3586988"/>
              <a:ext cx="45719" cy="133553"/>
              <a:chOff x="3638550" y="2701290"/>
              <a:chExt cx="53340" cy="255270"/>
            </a:xfrm>
          </p:grpSpPr>
          <p:cxnSp>
            <p:nvCxnSpPr>
              <p:cNvPr id="244" name="Connecteur droit 243"/>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5" name="Connecteur droit 244"/>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6" name="Connecteur droit 245"/>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47" name="Groupe 246"/>
            <p:cNvGrpSpPr/>
            <p:nvPr/>
          </p:nvGrpSpPr>
          <p:grpSpPr>
            <a:xfrm>
              <a:off x="8197851" y="3765236"/>
              <a:ext cx="45719" cy="329037"/>
              <a:chOff x="3638550" y="2701290"/>
              <a:chExt cx="53340" cy="255270"/>
            </a:xfrm>
          </p:grpSpPr>
          <p:cxnSp>
            <p:nvCxnSpPr>
              <p:cNvPr id="248" name="Connecteur droit 247"/>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9" name="Connecteur droit 248"/>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0" name="Connecteur droit 249"/>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51" name="Line 11">
              <a:extLst>
                <a:ext uri="{FF2B5EF4-FFF2-40B4-BE49-F238E27FC236}">
                  <a16:creationId xmlns:a16="http://schemas.microsoft.com/office/drawing/2014/main" id="{EE08223D-4ECF-3E42-8943-DBE791B942A0}"/>
                </a:ext>
              </a:extLst>
            </p:cNvPr>
            <p:cNvSpPr>
              <a:spLocks noChangeShapeType="1"/>
            </p:cNvSpPr>
            <p:nvPr/>
          </p:nvSpPr>
          <p:spPr bwMode="auto">
            <a:xfrm>
              <a:off x="5207819" y="3822632"/>
              <a:ext cx="369937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grpSp>
          <p:nvGrpSpPr>
            <p:cNvPr id="252" name="Groupe 251"/>
            <p:cNvGrpSpPr/>
            <p:nvPr/>
          </p:nvGrpSpPr>
          <p:grpSpPr>
            <a:xfrm>
              <a:off x="5388985" y="2900706"/>
              <a:ext cx="45719" cy="435968"/>
              <a:chOff x="3638550" y="2701290"/>
              <a:chExt cx="53340" cy="255270"/>
            </a:xfrm>
          </p:grpSpPr>
          <p:cxnSp>
            <p:nvCxnSpPr>
              <p:cNvPr id="253" name="Connecteur droit 252"/>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4" name="Connecteur droit 253"/>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5" name="Connecteur droit 254"/>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56" name="Groupe 255"/>
            <p:cNvGrpSpPr/>
            <p:nvPr/>
          </p:nvGrpSpPr>
          <p:grpSpPr>
            <a:xfrm>
              <a:off x="5439011" y="3026811"/>
              <a:ext cx="45719" cy="117514"/>
              <a:chOff x="3638550" y="2701290"/>
              <a:chExt cx="53340" cy="255270"/>
            </a:xfrm>
          </p:grpSpPr>
          <p:cxnSp>
            <p:nvCxnSpPr>
              <p:cNvPr id="257" name="Connecteur droit 256"/>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8" name="Connecteur droit 257"/>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9" name="Connecteur droit 258"/>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60" name="Groupe 259"/>
            <p:cNvGrpSpPr/>
            <p:nvPr/>
          </p:nvGrpSpPr>
          <p:grpSpPr>
            <a:xfrm>
              <a:off x="5360828" y="3014643"/>
              <a:ext cx="45719" cy="117514"/>
              <a:chOff x="3638550" y="2701290"/>
              <a:chExt cx="53340" cy="255270"/>
            </a:xfrm>
          </p:grpSpPr>
          <p:cxnSp>
            <p:nvCxnSpPr>
              <p:cNvPr id="261" name="Connecteur droit 260"/>
              <p:cNvCxnSpPr/>
              <p:nvPr/>
            </p:nvCxnSpPr>
            <p:spPr bwMode="auto">
              <a:xfrm>
                <a:off x="3638550" y="270129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2" name="Connecteur droit 261"/>
              <p:cNvCxnSpPr/>
              <p:nvPr/>
            </p:nvCxnSpPr>
            <p:spPr bwMode="auto">
              <a:xfrm>
                <a:off x="3638550" y="2956560"/>
                <a:ext cx="533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3" name="Connecteur droit 262"/>
              <p:cNvCxnSpPr/>
              <p:nvPr/>
            </p:nvCxnSpPr>
            <p:spPr bwMode="auto">
              <a:xfrm>
                <a:off x="3665220" y="2701290"/>
                <a:ext cx="0" cy="25527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64" name="Rectangle 263">
              <a:extLst>
                <a:ext uri="{FF2B5EF4-FFF2-40B4-BE49-F238E27FC236}">
                  <a16:creationId xmlns:a16="http://schemas.microsoft.com/office/drawing/2014/main" id="{402F060D-1AD7-474B-9C84-DB6496B94A78}"/>
                </a:ext>
              </a:extLst>
            </p:cNvPr>
            <p:cNvSpPr>
              <a:spLocks noChangeArrowheads="1"/>
            </p:cNvSpPr>
            <p:nvPr/>
          </p:nvSpPr>
          <p:spPr bwMode="auto">
            <a:xfrm>
              <a:off x="4573398" y="4454019"/>
              <a:ext cx="16863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497EC0"/>
                  </a:solidFill>
                  <a:effectLst/>
                  <a:latin typeface="+mj-lt"/>
                  <a:cs typeface="Arial" pitchFamily="34" charset="0"/>
                </a:rPr>
                <a:t>Dernier jour du dosage</a:t>
              </a:r>
              <a:endParaRPr kumimoji="0" lang="fr-FR" sz="2800" b="1" i="0" u="none" strike="noStrike" cap="none" normalizeH="0" baseline="30000" dirty="0">
                <a:ln>
                  <a:noFill/>
                </a:ln>
                <a:solidFill>
                  <a:srgbClr val="497EC0"/>
                </a:solidFill>
                <a:effectLst/>
                <a:latin typeface="+mj-lt"/>
                <a:cs typeface="Arial" pitchFamily="34" charset="0"/>
              </a:endParaRPr>
            </a:p>
          </p:txBody>
        </p:sp>
        <p:cxnSp>
          <p:nvCxnSpPr>
            <p:cNvPr id="5124" name="Connecteur droit avec flèche 5123"/>
            <p:cNvCxnSpPr/>
            <p:nvPr/>
          </p:nvCxnSpPr>
          <p:spPr bwMode="auto">
            <a:xfrm flipV="1">
              <a:off x="5369423" y="3631708"/>
              <a:ext cx="6420" cy="817843"/>
            </a:xfrm>
            <a:prstGeom prst="straightConnector1">
              <a:avLst/>
            </a:prstGeom>
            <a:solidFill>
              <a:schemeClr val="accent1"/>
            </a:solidFill>
            <a:ln w="9525" cap="flat" cmpd="sng" algn="ctr">
              <a:solidFill>
                <a:srgbClr val="0070C0"/>
              </a:solidFill>
              <a:prstDash val="solid"/>
              <a:round/>
              <a:headEnd type="none" w="med" len="med"/>
              <a:tailEnd type="triangle"/>
            </a:ln>
            <a:effectLst/>
          </p:spPr>
        </p:cxnSp>
      </p:grpSp>
      <p:sp>
        <p:nvSpPr>
          <p:cNvPr id="265" name="ZoneTexte 264">
            <a:extLst>
              <a:ext uri="{FF2B5EF4-FFF2-40B4-BE49-F238E27FC236}">
                <a16:creationId xmlns:a16="http://schemas.microsoft.com/office/drawing/2014/main" id="{87AF4FBE-3091-49A8-B0A3-E323EFF61F7E}"/>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69</a:t>
            </a:r>
          </a:p>
        </p:txBody>
      </p:sp>
    </p:spTree>
    <p:extLst>
      <p:ext uri="{BB962C8B-B14F-4D97-AF65-F5344CB8AC3E}">
        <p14:creationId xmlns:p14="http://schemas.microsoft.com/office/powerpoint/2010/main" val="241481957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PK et tolérance de MK-8591 (</a:t>
            </a:r>
            <a:r>
              <a:rPr lang="fr-FR" dirty="0" err="1"/>
              <a:t>EFdA</a:t>
            </a:r>
            <a:r>
              <a:rPr lang="fr-FR" dirty="0"/>
              <a:t>) </a:t>
            </a:r>
            <a:br>
              <a:rPr lang="fr-FR" dirty="0"/>
            </a:br>
            <a:r>
              <a:rPr lang="fr-FR" dirty="0"/>
              <a:t>en doses répétées quotidiennes (4)</a:t>
            </a:r>
          </a:p>
        </p:txBody>
      </p:sp>
      <p:sp>
        <p:nvSpPr>
          <p:cNvPr id="5123" name="Rectangle 3"/>
          <p:cNvSpPr>
            <a:spLocks noGrp="1" noChangeArrowheads="1"/>
          </p:cNvSpPr>
          <p:nvPr>
            <p:ph idx="1"/>
          </p:nvPr>
        </p:nvSpPr>
        <p:spPr>
          <a:xfrm>
            <a:off x="711992" y="4829159"/>
            <a:ext cx="8178007" cy="1690704"/>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600" dirty="0"/>
              <a:t>Bonne tolérance générale du MK-8591 en doses répétées chez le volontaire sain à toutes les doses testées</a:t>
            </a:r>
          </a:p>
          <a:p>
            <a:pPr lvl="1" eaLnBrk="1" hangingPunct="1"/>
            <a:r>
              <a:rPr lang="fr-FR" sz="1600" dirty="0"/>
              <a:t>Les concentrations intracellulaires du métabolite actif MK-8591-TP sont </a:t>
            </a:r>
          </a:p>
          <a:p>
            <a:pPr marL="457200" lvl="1" indent="0" eaLnBrk="1" hangingPunct="1">
              <a:buNone/>
              <a:tabLst>
                <a:tab pos="754063" algn="l"/>
              </a:tabLst>
            </a:pPr>
            <a:r>
              <a:rPr lang="fr-FR" sz="1600" dirty="0"/>
              <a:t>	&gt; à la cible d’efficacité antivirale après la 1</a:t>
            </a:r>
            <a:r>
              <a:rPr lang="fr-FR" sz="1600" baseline="30000" dirty="0"/>
              <a:t>ère</a:t>
            </a:r>
            <a:r>
              <a:rPr lang="fr-FR" sz="1600" dirty="0"/>
              <a:t> dose de 0,25 mg de MK-8591 </a:t>
            </a:r>
          </a:p>
          <a:p>
            <a:pPr lvl="1" eaLnBrk="1" hangingPunct="1"/>
            <a:r>
              <a:rPr lang="fr-FR" sz="1600" dirty="0"/>
              <a:t>La pénétration du MK-8591 dans les tissus rectal et vaginal à l’état d’équilibre laisse préjuger d’une efficacité antivirale dans ces compartiments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Matthews RP, CROI 2018, Abs. 26</a:t>
            </a:r>
          </a:p>
        </p:txBody>
      </p:sp>
      <p:sp>
        <p:nvSpPr>
          <p:cNvPr id="6" name="Text Box 2"/>
          <p:cNvSpPr txBox="1">
            <a:spLocks noChangeArrowheads="1"/>
          </p:cNvSpPr>
          <p:nvPr/>
        </p:nvSpPr>
        <p:spPr bwMode="auto">
          <a:xfrm>
            <a:off x="495300" y="1084818"/>
            <a:ext cx="8128000"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Concentrations intracellulaires de MK-8591-TP (</a:t>
            </a:r>
            <a:r>
              <a:rPr lang="fr-FR" b="1" dirty="0" err="1">
                <a:solidFill>
                  <a:srgbClr val="0070C0"/>
                </a:solidFill>
                <a:latin typeface="Calibri" pitchFamily="34" charset="0"/>
                <a:ea typeface="ＭＳ Ｐゴシック" pitchFamily="34" charset="-128"/>
              </a:rPr>
              <a:t>μM</a:t>
            </a:r>
            <a:r>
              <a:rPr lang="fr-FR" b="1" dirty="0">
                <a:solidFill>
                  <a:srgbClr val="0070C0"/>
                </a:solidFill>
                <a:latin typeface="Calibri" pitchFamily="34" charset="0"/>
                <a:ea typeface="ＭＳ Ｐゴシック" pitchFamily="34" charset="-128"/>
              </a:rPr>
              <a:t>) dans les biopsies rectales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et vaginales à l’état d’équilibre selon les doses de MK-8591</a:t>
            </a:r>
          </a:p>
        </p:txBody>
      </p:sp>
      <p:grpSp>
        <p:nvGrpSpPr>
          <p:cNvPr id="2" name="Groupe 1">
            <a:extLst>
              <a:ext uri="{FF2B5EF4-FFF2-40B4-BE49-F238E27FC236}">
                <a16:creationId xmlns:a16="http://schemas.microsoft.com/office/drawing/2014/main" id="{D2A73B2F-35B6-48D5-BD3F-29E92FE86350}"/>
              </a:ext>
            </a:extLst>
          </p:cNvPr>
          <p:cNvGrpSpPr/>
          <p:nvPr/>
        </p:nvGrpSpPr>
        <p:grpSpPr>
          <a:xfrm>
            <a:off x="1536334" y="1747557"/>
            <a:ext cx="6062330" cy="3019311"/>
            <a:chOff x="1536334" y="1676533"/>
            <a:chExt cx="6062330" cy="3019311"/>
          </a:xfrm>
        </p:grpSpPr>
        <p:sp>
          <p:nvSpPr>
            <p:cNvPr id="29" name="Rectangle 28"/>
            <p:cNvSpPr/>
            <p:nvPr/>
          </p:nvSpPr>
          <p:spPr bwMode="auto">
            <a:xfrm>
              <a:off x="2918460" y="3592830"/>
              <a:ext cx="3752850" cy="403860"/>
            </a:xfrm>
            <a:prstGeom prst="rect">
              <a:avLst/>
            </a:prstGeom>
            <a:solidFill>
              <a:srgbClr val="EAF9E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 name="Line 11">
              <a:extLst>
                <a:ext uri="{FF2B5EF4-FFF2-40B4-BE49-F238E27FC236}">
                  <a16:creationId xmlns:a16="http://schemas.microsoft.com/office/drawing/2014/main" id="{EE08223D-4ECF-3E42-8943-DBE791B942A0}"/>
                </a:ext>
              </a:extLst>
            </p:cNvPr>
            <p:cNvSpPr>
              <a:spLocks noChangeShapeType="1"/>
            </p:cNvSpPr>
            <p:nvPr/>
          </p:nvSpPr>
          <p:spPr bwMode="auto">
            <a:xfrm>
              <a:off x="1987650" y="4461949"/>
              <a:ext cx="561101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8" name="Line 11">
              <a:extLst>
                <a:ext uri="{FF2B5EF4-FFF2-40B4-BE49-F238E27FC236}">
                  <a16:creationId xmlns:a16="http://schemas.microsoft.com/office/drawing/2014/main" id="{EE08223D-4ECF-3E42-8943-DBE791B942A0}"/>
                </a:ext>
              </a:extLst>
            </p:cNvPr>
            <p:cNvSpPr>
              <a:spLocks noChangeShapeType="1"/>
            </p:cNvSpPr>
            <p:nvPr/>
          </p:nvSpPr>
          <p:spPr bwMode="auto">
            <a:xfrm>
              <a:off x="1987650" y="1731149"/>
              <a:ext cx="0" cy="2730799"/>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11">
              <a:extLst>
                <a:ext uri="{FF2B5EF4-FFF2-40B4-BE49-F238E27FC236}">
                  <a16:creationId xmlns:a16="http://schemas.microsoft.com/office/drawing/2014/main" id="{EE08223D-4ECF-3E42-8943-DBE791B942A0}"/>
                </a:ext>
              </a:extLst>
            </p:cNvPr>
            <p:cNvSpPr>
              <a:spLocks noChangeShapeType="1"/>
            </p:cNvSpPr>
            <p:nvPr/>
          </p:nvSpPr>
          <p:spPr bwMode="auto">
            <a:xfrm>
              <a:off x="1952146" y="2452132"/>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664574" y="2348262"/>
              <a:ext cx="25487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1</a:t>
              </a:r>
              <a:r>
                <a:rPr kumimoji="0" lang="fr-FR" sz="1200" b="0" i="0" u="none" strike="noStrike" cap="none" normalizeH="0" baseline="0" dirty="0">
                  <a:ln>
                    <a:noFill/>
                  </a:ln>
                  <a:effectLst/>
                  <a:latin typeface="+mj-lt"/>
                  <a:cs typeface="Arial" pitchFamily="34" charset="0"/>
                </a:rPr>
                <a:t>00</a:t>
              </a:r>
              <a:endParaRPr kumimoji="0" lang="fr-FR" sz="2800" b="0" i="0" u="none" strike="noStrike" cap="none" normalizeH="0" baseline="30000" dirty="0">
                <a:ln>
                  <a:noFill/>
                </a:ln>
                <a:effectLst/>
                <a:latin typeface="+mj-lt"/>
                <a:cs typeface="Arial" pitchFamily="34" charset="0"/>
              </a:endParaRPr>
            </a:p>
          </p:txBody>
        </p:sp>
        <p:sp>
          <p:nvSpPr>
            <p:cNvPr id="11" name="Line 11">
              <a:extLst>
                <a:ext uri="{FF2B5EF4-FFF2-40B4-BE49-F238E27FC236}">
                  <a16:creationId xmlns:a16="http://schemas.microsoft.com/office/drawing/2014/main" id="{EE08223D-4ECF-3E42-8943-DBE791B942A0}"/>
                </a:ext>
              </a:extLst>
            </p:cNvPr>
            <p:cNvSpPr>
              <a:spLocks noChangeShapeType="1"/>
            </p:cNvSpPr>
            <p:nvPr/>
          </p:nvSpPr>
          <p:spPr bwMode="auto">
            <a:xfrm>
              <a:off x="1952146" y="3123861"/>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49533" y="3019991"/>
              <a:ext cx="16991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13" name="Line 11">
              <a:extLst>
                <a:ext uri="{FF2B5EF4-FFF2-40B4-BE49-F238E27FC236}">
                  <a16:creationId xmlns:a16="http://schemas.microsoft.com/office/drawing/2014/main" id="{EE08223D-4ECF-3E42-8943-DBE791B942A0}"/>
                </a:ext>
              </a:extLst>
            </p:cNvPr>
            <p:cNvSpPr>
              <a:spLocks noChangeShapeType="1"/>
            </p:cNvSpPr>
            <p:nvPr/>
          </p:nvSpPr>
          <p:spPr bwMode="auto">
            <a:xfrm>
              <a:off x="1952146" y="3795590"/>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834492" y="3691720"/>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a:t>
              </a:r>
              <a:endParaRPr kumimoji="0" lang="fr-FR" sz="2800" b="0" i="0" u="none" strike="noStrike" cap="none" normalizeH="0" baseline="30000" dirty="0">
                <a:ln>
                  <a:noFill/>
                </a:ln>
                <a:effectLst/>
                <a:latin typeface="+mj-lt"/>
                <a:cs typeface="Arial" pitchFamily="34" charset="0"/>
              </a:endParaRPr>
            </a:p>
          </p:txBody>
        </p:sp>
        <p:sp>
          <p:nvSpPr>
            <p:cNvPr id="15" name="Line 11">
              <a:extLst>
                <a:ext uri="{FF2B5EF4-FFF2-40B4-BE49-F238E27FC236}">
                  <a16:creationId xmlns:a16="http://schemas.microsoft.com/office/drawing/2014/main" id="{EE08223D-4ECF-3E42-8943-DBE791B942A0}"/>
                </a:ext>
              </a:extLst>
            </p:cNvPr>
            <p:cNvSpPr>
              <a:spLocks noChangeShapeType="1"/>
            </p:cNvSpPr>
            <p:nvPr/>
          </p:nvSpPr>
          <p:spPr bwMode="auto">
            <a:xfrm>
              <a:off x="1952146" y="4460341"/>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06252" y="4356471"/>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0,1</a:t>
              </a:r>
              <a:endParaRPr kumimoji="0" lang="fr-FR" sz="2800" b="0" i="0" u="none" strike="noStrike" cap="none" normalizeH="0" baseline="30000" dirty="0">
                <a:ln>
                  <a:noFill/>
                </a:ln>
                <a:effectLst/>
                <a:latin typeface="+mj-lt"/>
                <a:cs typeface="Arial" pitchFamily="34" charset="0"/>
              </a:endParaRPr>
            </a:p>
          </p:txBody>
        </p:sp>
        <p:sp>
          <p:nvSpPr>
            <p:cNvPr id="17" name="Line 11">
              <a:extLst>
                <a:ext uri="{FF2B5EF4-FFF2-40B4-BE49-F238E27FC236}">
                  <a16:creationId xmlns:a16="http://schemas.microsoft.com/office/drawing/2014/main" id="{EE08223D-4ECF-3E42-8943-DBE791B942A0}"/>
                </a:ext>
              </a:extLst>
            </p:cNvPr>
            <p:cNvSpPr>
              <a:spLocks noChangeShapeType="1"/>
            </p:cNvSpPr>
            <p:nvPr/>
          </p:nvSpPr>
          <p:spPr bwMode="auto">
            <a:xfrm>
              <a:off x="3850554"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522345" y="4511178"/>
              <a:ext cx="80470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0,25 mg </a:t>
              </a:r>
              <a:r>
                <a:rPr kumimoji="0" lang="fr-FR" sz="1200" b="1" i="0" u="none" strike="noStrike" cap="none" normalizeH="0" baseline="0" dirty="0" err="1">
                  <a:ln>
                    <a:noFill/>
                  </a:ln>
                  <a:effectLst/>
                  <a:latin typeface="+mj-lt"/>
                  <a:cs typeface="Arial" pitchFamily="34" charset="0"/>
                </a:rPr>
                <a:t>qd</a:t>
              </a:r>
              <a:endParaRPr kumimoji="0" lang="fr-FR" sz="2800" b="1" i="0" u="none" strike="noStrike" cap="none" normalizeH="0" baseline="30000" dirty="0">
                <a:ln>
                  <a:noFill/>
                </a:ln>
                <a:effectLst/>
                <a:latin typeface="+mj-lt"/>
                <a:cs typeface="Arial" pitchFamily="34" charset="0"/>
              </a:endParaRPr>
            </a:p>
          </p:txBody>
        </p:sp>
        <p:sp>
          <p:nvSpPr>
            <p:cNvPr id="2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422611" y="4511178"/>
              <a:ext cx="80470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0,75 mg </a:t>
              </a:r>
              <a:r>
                <a:rPr kumimoji="0" lang="fr-FR" sz="1200" b="1" i="0" u="none" strike="noStrike" cap="none" normalizeH="0" baseline="0" dirty="0" err="1">
                  <a:ln>
                    <a:noFill/>
                  </a:ln>
                  <a:effectLst/>
                  <a:latin typeface="+mj-lt"/>
                  <a:cs typeface="Arial" pitchFamily="34" charset="0"/>
                </a:rPr>
                <a:t>qd</a:t>
              </a:r>
              <a:endParaRPr kumimoji="0" lang="fr-FR" sz="2800" b="1" i="0" u="none" strike="noStrike" cap="none" normalizeH="0" baseline="30000" dirty="0">
                <a:ln>
                  <a:noFill/>
                </a:ln>
                <a:effectLst/>
                <a:latin typeface="+mj-lt"/>
                <a:cs typeface="Arial" pitchFamily="34" charset="0"/>
              </a:endParaRPr>
            </a:p>
          </p:txBody>
        </p:sp>
        <p:sp>
          <p:nvSpPr>
            <p:cNvPr id="24" name="Line 11">
              <a:extLst>
                <a:ext uri="{FF2B5EF4-FFF2-40B4-BE49-F238E27FC236}">
                  <a16:creationId xmlns:a16="http://schemas.microsoft.com/office/drawing/2014/main" id="{EE08223D-4ECF-3E42-8943-DBE791B942A0}"/>
                </a:ext>
              </a:extLst>
            </p:cNvPr>
            <p:cNvSpPr>
              <a:spLocks noChangeShapeType="1"/>
            </p:cNvSpPr>
            <p:nvPr/>
          </p:nvSpPr>
          <p:spPr bwMode="auto">
            <a:xfrm>
              <a:off x="5748194"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377676" y="4511178"/>
              <a:ext cx="59150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5 mg </a:t>
              </a:r>
              <a:r>
                <a:rPr kumimoji="0" lang="fr-FR" sz="1200" b="1" i="0" u="none" strike="noStrike" cap="none" normalizeH="0" baseline="0" dirty="0" err="1">
                  <a:ln>
                    <a:noFill/>
                  </a:ln>
                  <a:effectLst/>
                  <a:latin typeface="+mj-lt"/>
                  <a:cs typeface="Arial" pitchFamily="34" charset="0"/>
                </a:rPr>
                <a:t>qd</a:t>
              </a:r>
              <a:endParaRPr kumimoji="0" lang="fr-FR" sz="2800" b="1" i="0" u="none" strike="noStrike" cap="none" normalizeH="0" baseline="30000" dirty="0">
                <a:ln>
                  <a:noFill/>
                </a:ln>
                <a:effectLst/>
                <a:latin typeface="+mj-lt"/>
                <a:cs typeface="Arial" pitchFamily="34" charset="0"/>
              </a:endParaRPr>
            </a:p>
          </p:txBody>
        </p:sp>
        <p:sp>
          <p:nvSpPr>
            <p:cNvPr id="26" name="Line 11">
              <a:extLst>
                <a:ext uri="{FF2B5EF4-FFF2-40B4-BE49-F238E27FC236}">
                  <a16:creationId xmlns:a16="http://schemas.microsoft.com/office/drawing/2014/main" id="{EE08223D-4ECF-3E42-8943-DBE791B942A0}"/>
                </a:ext>
              </a:extLst>
            </p:cNvPr>
            <p:cNvSpPr>
              <a:spLocks noChangeShapeType="1"/>
            </p:cNvSpPr>
            <p:nvPr/>
          </p:nvSpPr>
          <p:spPr bwMode="auto">
            <a:xfrm>
              <a:off x="7597568"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7" name="Line 11">
              <a:extLst>
                <a:ext uri="{FF2B5EF4-FFF2-40B4-BE49-F238E27FC236}">
                  <a16:creationId xmlns:a16="http://schemas.microsoft.com/office/drawing/2014/main" id="{EE08223D-4ECF-3E42-8943-DBE791B942A0}"/>
                </a:ext>
              </a:extLst>
            </p:cNvPr>
            <p:cNvSpPr>
              <a:spLocks noChangeShapeType="1"/>
            </p:cNvSpPr>
            <p:nvPr/>
          </p:nvSpPr>
          <p:spPr bwMode="auto">
            <a:xfrm>
              <a:off x="1952146" y="1780403"/>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536334" y="1676533"/>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1 0</a:t>
              </a:r>
              <a:r>
                <a:rPr kumimoji="0" lang="fr-FR" sz="1200" b="0" i="0" u="none" strike="noStrike" cap="none" normalizeH="0" baseline="0" dirty="0">
                  <a:ln>
                    <a:noFill/>
                  </a:ln>
                  <a:effectLst/>
                  <a:latin typeface="+mj-lt"/>
                  <a:cs typeface="Arial" pitchFamily="34" charset="0"/>
                </a:rPr>
                <a:t>00</a:t>
              </a:r>
              <a:endParaRPr kumimoji="0" lang="fr-FR" sz="2800" b="0" i="0" u="none" strike="noStrike" cap="none" normalizeH="0" baseline="30000" dirty="0">
                <a:ln>
                  <a:noFill/>
                </a:ln>
                <a:effectLst/>
                <a:latin typeface="+mj-lt"/>
                <a:cs typeface="Arial" pitchFamily="34" charset="0"/>
              </a:endParaRPr>
            </a:p>
          </p:txBody>
        </p:sp>
        <p:cxnSp>
          <p:nvCxnSpPr>
            <p:cNvPr id="4" name="Connecteur droit 3"/>
            <p:cNvCxnSpPr/>
            <p:nvPr/>
          </p:nvCxnSpPr>
          <p:spPr bwMode="auto">
            <a:xfrm>
              <a:off x="2918460" y="4194810"/>
              <a:ext cx="3752850" cy="0"/>
            </a:xfrm>
            <a:prstGeom prst="line">
              <a:avLst/>
            </a:prstGeom>
            <a:solidFill>
              <a:schemeClr val="accent1"/>
            </a:solidFill>
            <a:ln w="28575" cap="flat" cmpd="sng" algn="ctr">
              <a:solidFill>
                <a:srgbClr val="FF6F81"/>
              </a:solidFill>
              <a:prstDash val="solid"/>
              <a:round/>
              <a:headEnd type="none" w="med" len="med"/>
              <a:tailEnd type="none" w="med" len="med"/>
            </a:ln>
            <a:effectLst/>
          </p:spPr>
        </p:cxnSp>
        <p:cxnSp>
          <p:nvCxnSpPr>
            <p:cNvPr id="31" name="Connecteur droit 30"/>
            <p:cNvCxnSpPr/>
            <p:nvPr/>
          </p:nvCxnSpPr>
          <p:spPr bwMode="auto">
            <a:xfrm>
              <a:off x="2918460" y="3592830"/>
              <a:ext cx="3752850" cy="0"/>
            </a:xfrm>
            <a:prstGeom prst="line">
              <a:avLst/>
            </a:prstGeom>
            <a:solidFill>
              <a:schemeClr val="accent1"/>
            </a:solidFill>
            <a:ln w="28575" cap="flat" cmpd="sng" algn="ctr">
              <a:solidFill>
                <a:srgbClr val="00BC50"/>
              </a:solidFill>
              <a:prstDash val="sysDash"/>
              <a:round/>
              <a:headEnd type="none" w="med" len="med"/>
              <a:tailEnd type="none" w="med" len="med"/>
            </a:ln>
            <a:effectLst/>
          </p:spPr>
        </p:cxnSp>
        <p:cxnSp>
          <p:nvCxnSpPr>
            <p:cNvPr id="32" name="Connecteur droit 31"/>
            <p:cNvCxnSpPr/>
            <p:nvPr/>
          </p:nvCxnSpPr>
          <p:spPr bwMode="auto">
            <a:xfrm>
              <a:off x="2918460" y="3996690"/>
              <a:ext cx="3752850" cy="0"/>
            </a:xfrm>
            <a:prstGeom prst="line">
              <a:avLst/>
            </a:prstGeom>
            <a:solidFill>
              <a:schemeClr val="accent1"/>
            </a:solidFill>
            <a:ln w="28575" cap="flat" cmpd="sng" algn="ctr">
              <a:solidFill>
                <a:srgbClr val="00BC50"/>
              </a:solidFill>
              <a:prstDash val="sysDash"/>
              <a:round/>
              <a:headEnd type="none" w="med" len="med"/>
              <a:tailEnd type="none" w="med" len="med"/>
            </a:ln>
            <a:effectLst/>
          </p:spPr>
        </p:cxnSp>
        <p:cxnSp>
          <p:nvCxnSpPr>
            <p:cNvPr id="35" name="Connecteur droit 34"/>
            <p:cNvCxnSpPr/>
            <p:nvPr/>
          </p:nvCxnSpPr>
          <p:spPr bwMode="auto">
            <a:xfrm>
              <a:off x="6585585" y="2376244"/>
              <a:ext cx="171450" cy="0"/>
            </a:xfrm>
            <a:prstGeom prst="line">
              <a:avLst/>
            </a:prstGeom>
            <a:solidFill>
              <a:schemeClr val="accent1"/>
            </a:solidFill>
            <a:ln w="57150" cap="flat" cmpd="sng" algn="ctr">
              <a:solidFill>
                <a:srgbClr val="FFC50A"/>
              </a:solidFill>
              <a:prstDash val="solid"/>
              <a:round/>
              <a:headEnd type="none" w="med" len="med"/>
              <a:tailEnd type="none" w="med" len="med"/>
            </a:ln>
            <a:effectLst/>
          </p:spPr>
        </p:cxnSp>
        <p:cxnSp>
          <p:nvCxnSpPr>
            <p:cNvPr id="38" name="Connecteur droit 37"/>
            <p:cNvCxnSpPr/>
            <p:nvPr/>
          </p:nvCxnSpPr>
          <p:spPr bwMode="auto">
            <a:xfrm>
              <a:off x="4707255" y="3014985"/>
              <a:ext cx="171450" cy="0"/>
            </a:xfrm>
            <a:prstGeom prst="line">
              <a:avLst/>
            </a:prstGeom>
            <a:solidFill>
              <a:schemeClr val="accent1"/>
            </a:solidFill>
            <a:ln w="57150" cap="flat" cmpd="sng" algn="ctr">
              <a:solidFill>
                <a:srgbClr val="FFC50A"/>
              </a:solidFill>
              <a:prstDash val="solid"/>
              <a:round/>
              <a:headEnd type="none" w="med" len="med"/>
              <a:tailEnd type="none" w="med" len="med"/>
            </a:ln>
            <a:effectLst/>
          </p:spPr>
        </p:cxnSp>
        <p:cxnSp>
          <p:nvCxnSpPr>
            <p:cNvPr id="39" name="Connecteur droit 38"/>
            <p:cNvCxnSpPr/>
            <p:nvPr/>
          </p:nvCxnSpPr>
          <p:spPr bwMode="auto">
            <a:xfrm>
              <a:off x="2832735" y="3296925"/>
              <a:ext cx="171450" cy="0"/>
            </a:xfrm>
            <a:prstGeom prst="line">
              <a:avLst/>
            </a:prstGeom>
            <a:solidFill>
              <a:schemeClr val="accent1"/>
            </a:solidFill>
            <a:ln w="57150" cap="flat" cmpd="sng" algn="ctr">
              <a:solidFill>
                <a:srgbClr val="FFC50A"/>
              </a:solidFill>
              <a:prstDash val="solid"/>
              <a:round/>
              <a:headEnd type="none" w="med" len="med"/>
              <a:tailEnd type="none" w="med" len="med"/>
            </a:ln>
            <a:effectLst/>
          </p:spPr>
        </p:cxnSp>
        <p:cxnSp>
          <p:nvCxnSpPr>
            <p:cNvPr id="40" name="Connecteur droit 39"/>
            <p:cNvCxnSpPr/>
            <p:nvPr/>
          </p:nvCxnSpPr>
          <p:spPr bwMode="auto">
            <a:xfrm>
              <a:off x="2127885" y="2291662"/>
              <a:ext cx="234315" cy="0"/>
            </a:xfrm>
            <a:prstGeom prst="line">
              <a:avLst/>
            </a:prstGeom>
            <a:solidFill>
              <a:schemeClr val="accent1"/>
            </a:solidFill>
            <a:ln w="57150" cap="flat" cmpd="sng" algn="ctr">
              <a:solidFill>
                <a:srgbClr val="FFC50A"/>
              </a:solidFill>
              <a:prstDash val="solid"/>
              <a:round/>
              <a:headEnd type="none" w="med" len="med"/>
              <a:tailEnd type="none" w="med" len="med"/>
            </a:ln>
            <a:effectLst/>
          </p:spPr>
        </p:cxnSp>
        <p:cxnSp>
          <p:nvCxnSpPr>
            <p:cNvPr id="42" name="Connecteur droit 41"/>
            <p:cNvCxnSpPr/>
            <p:nvPr/>
          </p:nvCxnSpPr>
          <p:spPr bwMode="auto">
            <a:xfrm>
              <a:off x="2127885" y="2454746"/>
              <a:ext cx="234315" cy="0"/>
            </a:xfrm>
            <a:prstGeom prst="line">
              <a:avLst/>
            </a:prstGeom>
            <a:solidFill>
              <a:schemeClr val="accent1"/>
            </a:solidFill>
            <a:ln w="28575" cap="flat" cmpd="sng" algn="ctr">
              <a:solidFill>
                <a:srgbClr val="FF6F81"/>
              </a:solidFill>
              <a:prstDash val="solid"/>
              <a:round/>
              <a:headEnd type="none" w="med" len="med"/>
              <a:tailEnd type="none" w="med" len="med"/>
            </a:ln>
            <a:effectLst/>
          </p:spPr>
        </p:cxnSp>
        <p:cxnSp>
          <p:nvCxnSpPr>
            <p:cNvPr id="43" name="Connecteur droit 42"/>
            <p:cNvCxnSpPr/>
            <p:nvPr/>
          </p:nvCxnSpPr>
          <p:spPr bwMode="auto">
            <a:xfrm>
              <a:off x="2127885" y="2650110"/>
              <a:ext cx="234315" cy="0"/>
            </a:xfrm>
            <a:prstGeom prst="line">
              <a:avLst/>
            </a:prstGeom>
            <a:solidFill>
              <a:schemeClr val="accent1"/>
            </a:solidFill>
            <a:ln w="28575" cap="flat" cmpd="sng" algn="ctr">
              <a:solidFill>
                <a:srgbClr val="00BC50"/>
              </a:solidFill>
              <a:prstDash val="sysDash"/>
              <a:round/>
              <a:headEnd type="none" w="med" len="med"/>
              <a:tailEnd type="none" w="med" len="med"/>
            </a:ln>
            <a:effectLst/>
          </p:spPr>
        </p:cxnSp>
        <p:sp>
          <p:nvSpPr>
            <p:cNvPr id="37" name="Ellipse 36"/>
            <p:cNvSpPr/>
            <p:nvPr/>
          </p:nvSpPr>
          <p:spPr bwMode="auto">
            <a:xfrm>
              <a:off x="4749165" y="2880629"/>
              <a:ext cx="87630" cy="87630"/>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5" name="Ellipse 44"/>
            <p:cNvSpPr/>
            <p:nvPr/>
          </p:nvSpPr>
          <p:spPr bwMode="auto">
            <a:xfrm>
              <a:off x="2196661" y="2047868"/>
              <a:ext cx="130186" cy="130186"/>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6" name="Ellipse 45"/>
            <p:cNvSpPr/>
            <p:nvPr/>
          </p:nvSpPr>
          <p:spPr bwMode="auto">
            <a:xfrm>
              <a:off x="4749165" y="3284488"/>
              <a:ext cx="87630" cy="87630"/>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7" name="Ellipse 46"/>
            <p:cNvSpPr/>
            <p:nvPr/>
          </p:nvSpPr>
          <p:spPr bwMode="auto">
            <a:xfrm>
              <a:off x="4749165" y="3341909"/>
              <a:ext cx="87630" cy="87630"/>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8" name="Ellipse 47"/>
            <p:cNvSpPr/>
            <p:nvPr/>
          </p:nvSpPr>
          <p:spPr bwMode="auto">
            <a:xfrm>
              <a:off x="4752975" y="3080046"/>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9" name="Ellipse 48"/>
            <p:cNvSpPr/>
            <p:nvPr/>
          </p:nvSpPr>
          <p:spPr bwMode="auto">
            <a:xfrm>
              <a:off x="4752975" y="3213361"/>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Ellipse 49"/>
            <p:cNvSpPr/>
            <p:nvPr/>
          </p:nvSpPr>
          <p:spPr bwMode="auto">
            <a:xfrm>
              <a:off x="4752975" y="3455671"/>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 name="Ellipse 50"/>
            <p:cNvSpPr/>
            <p:nvPr/>
          </p:nvSpPr>
          <p:spPr bwMode="auto">
            <a:xfrm>
              <a:off x="2884536" y="3455671"/>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Ellipse 51"/>
            <p:cNvSpPr/>
            <p:nvPr/>
          </p:nvSpPr>
          <p:spPr bwMode="auto">
            <a:xfrm>
              <a:off x="2884536" y="3497361"/>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Ellipse 52"/>
            <p:cNvSpPr/>
            <p:nvPr/>
          </p:nvSpPr>
          <p:spPr bwMode="auto">
            <a:xfrm>
              <a:off x="2884536" y="3660653"/>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Ellipse 53"/>
            <p:cNvSpPr/>
            <p:nvPr/>
          </p:nvSpPr>
          <p:spPr bwMode="auto">
            <a:xfrm>
              <a:off x="2884536" y="3717902"/>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Ellipse 54"/>
            <p:cNvSpPr/>
            <p:nvPr/>
          </p:nvSpPr>
          <p:spPr bwMode="auto">
            <a:xfrm>
              <a:off x="2884536" y="3777068"/>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Ellipse 55"/>
            <p:cNvSpPr/>
            <p:nvPr/>
          </p:nvSpPr>
          <p:spPr bwMode="auto">
            <a:xfrm>
              <a:off x="2884536" y="3884123"/>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Ellipse 56"/>
            <p:cNvSpPr/>
            <p:nvPr/>
          </p:nvSpPr>
          <p:spPr bwMode="auto">
            <a:xfrm>
              <a:off x="2196661" y="1858417"/>
              <a:ext cx="130186" cy="130186"/>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424223" y="1829997"/>
              <a:ext cx="3632405"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Biopsie rectale</a:t>
              </a:r>
            </a:p>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Biopsie v</a:t>
              </a:r>
              <a:r>
                <a:rPr kumimoji="0" lang="fr-FR" sz="1200" b="1" i="0" u="none" strike="noStrike" cap="none" normalizeH="0" dirty="0">
                  <a:ln>
                    <a:noFill/>
                  </a:ln>
                  <a:effectLst/>
                  <a:latin typeface="+mj-lt"/>
                  <a:cs typeface="Arial" pitchFamily="34" charset="0"/>
                </a:rPr>
                <a:t>aginale</a:t>
              </a:r>
            </a:p>
            <a:p>
              <a:pPr marL="0" marR="0" lvl="0" indent="0" defTabSz="914400" rtl="0" eaLnBrk="1" fontAlgn="base" latinLnBrk="0" hangingPunct="1">
                <a:lnSpc>
                  <a:spcPct val="100000"/>
                </a:lnSpc>
                <a:spcBef>
                  <a:spcPct val="0"/>
                </a:spcBef>
                <a:spcAft>
                  <a:spcPct val="0"/>
                </a:spcAft>
                <a:buClrTx/>
                <a:buSzTx/>
                <a:buFontTx/>
                <a:buNone/>
                <a:tabLst/>
              </a:pPr>
              <a:r>
                <a:rPr lang="fr-FR" sz="1200" b="1" dirty="0" err="1">
                  <a:latin typeface="+mj-lt"/>
                  <a:cs typeface="Arial" pitchFamily="34" charset="0"/>
                </a:rPr>
                <a:t>C</a:t>
              </a:r>
              <a:r>
                <a:rPr lang="fr-FR" sz="1200" b="1" baseline="-25000" dirty="0" err="1">
                  <a:latin typeface="+mj-lt"/>
                  <a:cs typeface="Arial" pitchFamily="34" charset="0"/>
                </a:rPr>
                <a:t>moy</a:t>
              </a:r>
              <a:r>
                <a:rPr lang="fr-FR" sz="1200" b="1" dirty="0">
                  <a:latin typeface="+mj-lt"/>
                  <a:cs typeface="Arial" pitchFamily="34" charset="0"/>
                </a:rPr>
                <a:t> dans PBMC au moment de la biopsie</a:t>
              </a:r>
            </a:p>
            <a:p>
              <a:pPr marL="0" marR="0" lvl="0" indent="0" defTabSz="914400" rtl="0" eaLnBrk="1" fontAlgn="base" latinLnBrk="0" hangingPunct="1">
                <a:lnSpc>
                  <a:spcPct val="100000"/>
                </a:lnSpc>
                <a:spcBef>
                  <a:spcPct val="0"/>
                </a:spcBef>
                <a:spcAft>
                  <a:spcPct val="0"/>
                </a:spcAft>
                <a:buClrTx/>
                <a:buSzTx/>
                <a:buFontTx/>
                <a:buNone/>
                <a:tabLst/>
              </a:pPr>
              <a:r>
                <a:rPr lang="fr-FR" sz="1200" b="1" dirty="0">
                  <a:latin typeface="+mj-lt"/>
                  <a:cs typeface="Arial" pitchFamily="34" charset="0"/>
                </a:rPr>
                <a:t>Concentration cible</a:t>
              </a:r>
              <a:endParaRPr kumimoji="0" lang="fr-FR" sz="1200" b="1" i="0" u="none" strike="noStrike" cap="none" normalizeH="0" dirty="0">
                <a:ln>
                  <a:noFill/>
                </a:ln>
                <a:effectLst/>
                <a:latin typeface="+mj-lt"/>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fr-FR" sz="1200" b="1" dirty="0" err="1">
                  <a:latin typeface="+mj-lt"/>
                  <a:cs typeface="Arial" pitchFamily="34" charset="0"/>
                </a:rPr>
                <a:t>Conc</a:t>
              </a:r>
              <a:r>
                <a:rPr lang="fr-FR" sz="1200" b="1" dirty="0">
                  <a:latin typeface="+mj-lt"/>
                  <a:cs typeface="Arial" pitchFamily="34" charset="0"/>
                </a:rPr>
                <a:t> cible efficace de TFV-DP dans le tissu rectal</a:t>
              </a:r>
              <a:endParaRPr kumimoji="0" lang="fr-FR" sz="2800" b="1" i="0" u="none" strike="noStrike" cap="none" normalizeH="0" dirty="0">
                <a:ln>
                  <a:noFill/>
                </a:ln>
                <a:effectLst/>
                <a:latin typeface="+mj-lt"/>
                <a:cs typeface="Arial" pitchFamily="34" charset="0"/>
              </a:endParaRPr>
            </a:p>
          </p:txBody>
        </p:sp>
        <p:sp>
          <p:nvSpPr>
            <p:cNvPr id="59" name="Ellipse 58"/>
            <p:cNvSpPr/>
            <p:nvPr/>
          </p:nvSpPr>
          <p:spPr bwMode="auto">
            <a:xfrm>
              <a:off x="6627495" y="2436766"/>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Ellipse 59"/>
            <p:cNvSpPr/>
            <p:nvPr/>
          </p:nvSpPr>
          <p:spPr bwMode="auto">
            <a:xfrm>
              <a:off x="6623685" y="2606295"/>
              <a:ext cx="87630" cy="87630"/>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Ellipse 60"/>
            <p:cNvSpPr/>
            <p:nvPr/>
          </p:nvSpPr>
          <p:spPr bwMode="auto">
            <a:xfrm>
              <a:off x="6623685" y="2776886"/>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Ellipse 61"/>
            <p:cNvSpPr/>
            <p:nvPr/>
          </p:nvSpPr>
          <p:spPr bwMode="auto">
            <a:xfrm>
              <a:off x="6623685" y="2841503"/>
              <a:ext cx="87630" cy="87630"/>
            </a:xfrm>
            <a:prstGeom prst="ellipse">
              <a:avLst/>
            </a:prstGeom>
            <a:solidFill>
              <a:srgbClr val="497E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63" name="ZoneTexte 62">
            <a:extLst>
              <a:ext uri="{FF2B5EF4-FFF2-40B4-BE49-F238E27FC236}">
                <a16:creationId xmlns:a16="http://schemas.microsoft.com/office/drawing/2014/main" id="{43E7B4D9-8FAC-4151-B833-F6EFBC402C2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70</a:t>
            </a:r>
          </a:p>
        </p:txBody>
      </p:sp>
    </p:spTree>
    <p:extLst>
      <p:ext uri="{BB962C8B-B14F-4D97-AF65-F5344CB8AC3E}">
        <p14:creationId xmlns:p14="http://schemas.microsoft.com/office/powerpoint/2010/main" val="366085413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Polymorphisme génétique et PK de DTG (1)</a:t>
            </a:r>
            <a:endParaRPr lang="fr-FR" dirty="0"/>
          </a:p>
        </p:txBody>
      </p:sp>
      <p:sp>
        <p:nvSpPr>
          <p:cNvPr id="5123" name="Rectangle 3"/>
          <p:cNvSpPr>
            <a:spLocks noGrp="1" noChangeArrowheads="1"/>
          </p:cNvSpPr>
          <p:nvPr>
            <p:ph idx="1"/>
          </p:nvPr>
        </p:nvSpPr>
        <p:spPr/>
        <p:txBody>
          <a:bodyPr/>
          <a:lstStyle/>
          <a:p>
            <a:r>
              <a:rPr lang="fr-FR" sz="1600" b="1" dirty="0"/>
              <a:t>Objectifs</a:t>
            </a:r>
          </a:p>
          <a:p>
            <a:pPr lvl="1"/>
            <a:r>
              <a:rPr lang="fr-FR" sz="1600" dirty="0"/>
              <a:t>Rechercher un éventuel lien entre </a:t>
            </a:r>
            <a:r>
              <a:rPr lang="fr-FR" sz="1600" dirty="0" err="1"/>
              <a:t>variants</a:t>
            </a:r>
            <a:r>
              <a:rPr lang="fr-FR" sz="1600" dirty="0"/>
              <a:t> pharmacogénétiques pour les gènes codant pour UGT1A1, ABCG2, NR1I2 et CYP3A en relation soit avec le transport soit avec le métabolisme de DTG</a:t>
            </a:r>
          </a:p>
          <a:p>
            <a:endParaRPr lang="fr-FR" sz="1600" dirty="0"/>
          </a:p>
          <a:p>
            <a:r>
              <a:rPr lang="fr-FR" sz="1600" b="1" dirty="0"/>
              <a:t>Méthode</a:t>
            </a:r>
          </a:p>
          <a:p>
            <a:pPr lvl="1"/>
            <a:r>
              <a:rPr lang="fr-FR" sz="1600" dirty="0"/>
              <a:t>Données issues de 6 études cliniques de phases 1 et 3 chez des sujets recevant DTG (50 mg </a:t>
            </a:r>
            <a:r>
              <a:rPr lang="fr-FR" sz="1600" dirty="0" err="1"/>
              <a:t>qd</a:t>
            </a:r>
            <a:r>
              <a:rPr lang="fr-FR" sz="1600" dirty="0"/>
              <a:t>) + 2 INTI sans interaction avec des </a:t>
            </a:r>
            <a:r>
              <a:rPr lang="fr-FR" sz="1600" dirty="0" err="1"/>
              <a:t>co</a:t>
            </a:r>
            <a:r>
              <a:rPr lang="fr-FR" sz="1600" dirty="0"/>
              <a:t>-médications et ayant donné leur consentement pour l’étude pharmacogénétique</a:t>
            </a:r>
          </a:p>
          <a:p>
            <a:pPr lvl="1"/>
            <a:r>
              <a:rPr lang="fr-FR" sz="1600" dirty="0"/>
              <a:t>Tous les sujets ont participé à une PK plasma intensive à l’état d’équilibre </a:t>
            </a:r>
            <a:br>
              <a:rPr lang="fr-FR" sz="1600" dirty="0"/>
            </a:br>
            <a:r>
              <a:rPr lang="fr-FR" sz="1600" dirty="0"/>
              <a:t>(LC-MS/MS)</a:t>
            </a:r>
          </a:p>
          <a:p>
            <a:pPr lvl="1"/>
            <a:r>
              <a:rPr lang="fr-FR" sz="1600" dirty="0"/>
              <a:t>Extraction de l’ADN à partir du sang total (Omega Bio-tek)</a:t>
            </a:r>
          </a:p>
          <a:p>
            <a:pPr lvl="1"/>
            <a:r>
              <a:rPr lang="fr-FR" sz="1600" dirty="0" err="1"/>
              <a:t>Génotypage</a:t>
            </a:r>
            <a:r>
              <a:rPr lang="fr-FR" sz="1600" dirty="0"/>
              <a:t> de UGT1A1*6, UGT1A1*27, ABCG2, NR1I2 et CYP3A par PCR</a:t>
            </a:r>
          </a:p>
          <a:p>
            <a:pPr lvl="1"/>
            <a:r>
              <a:rPr lang="fr-FR" sz="1600" dirty="0"/>
              <a:t>Analyse par régressions multiples linéaires</a:t>
            </a:r>
          </a:p>
          <a:p>
            <a:endParaRPr lang="fr-FR" sz="1600" dirty="0"/>
          </a:p>
          <a:p>
            <a:r>
              <a:rPr lang="fr-FR" sz="1600" b="1" dirty="0"/>
              <a:t>Résultats</a:t>
            </a:r>
          </a:p>
          <a:p>
            <a:pPr lvl="1"/>
            <a:r>
              <a:rPr lang="fr-FR" sz="1600" dirty="0"/>
              <a:t>95 sujets (59 VIH+, 36 volontaires sains), dont 26 femmes, 71 caucasiens, 16 noirs, âge médian : 51 ans</a:t>
            </a:r>
          </a:p>
          <a:p>
            <a:pPr lvl="1"/>
            <a:r>
              <a:rPr lang="fr-FR" sz="1600" dirty="0"/>
              <a:t>Paramètres PK plasma de DTG : </a:t>
            </a:r>
          </a:p>
          <a:p>
            <a:pPr lvl="2"/>
            <a:r>
              <a:rPr lang="fr-FR" sz="1400" dirty="0" err="1"/>
              <a:t>C</a:t>
            </a:r>
            <a:r>
              <a:rPr lang="fr-FR" sz="1400" baseline="-25000" dirty="0" err="1"/>
              <a:t>min</a:t>
            </a:r>
            <a:r>
              <a:rPr lang="fr-FR" sz="1400" dirty="0"/>
              <a:t> = 1 054 </a:t>
            </a:r>
            <a:r>
              <a:rPr lang="fr-FR" sz="1400" dirty="0" err="1"/>
              <a:t>ng</a:t>
            </a:r>
            <a:r>
              <a:rPr lang="fr-FR" sz="1400" dirty="0"/>
              <a:t>/ml</a:t>
            </a:r>
          </a:p>
          <a:p>
            <a:pPr lvl="2"/>
            <a:r>
              <a:rPr lang="fr-FR" sz="1400" dirty="0" err="1"/>
              <a:t>C</a:t>
            </a:r>
            <a:r>
              <a:rPr lang="fr-FR" sz="1400" baseline="-25000" dirty="0" err="1"/>
              <a:t>max</a:t>
            </a:r>
            <a:r>
              <a:rPr lang="fr-FR" sz="1400" dirty="0"/>
              <a:t> = 3 974 </a:t>
            </a:r>
            <a:r>
              <a:rPr lang="fr-FR" sz="1400" dirty="0" err="1"/>
              <a:t>ng</a:t>
            </a:r>
            <a:r>
              <a:rPr lang="fr-FR" sz="1400" dirty="0"/>
              <a:t>/ml</a:t>
            </a:r>
          </a:p>
          <a:p>
            <a:pPr lvl="2"/>
            <a:r>
              <a:rPr lang="fr-FR" sz="1400" dirty="0"/>
              <a:t>ASC0-24h = 51 846 </a:t>
            </a:r>
            <a:r>
              <a:rPr lang="fr-FR" sz="1400" dirty="0" err="1"/>
              <a:t>ng.h</a:t>
            </a:r>
            <a:r>
              <a:rPr lang="fr-FR" sz="1400" dirty="0"/>
              <a:t>/ml</a:t>
            </a:r>
          </a:p>
          <a:p>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Elliot ER, CROI 2018, Abs. 467</a:t>
            </a:r>
          </a:p>
        </p:txBody>
      </p:sp>
      <p:sp>
        <p:nvSpPr>
          <p:cNvPr id="6" name="ZoneTexte 5">
            <a:extLst>
              <a:ext uri="{FF2B5EF4-FFF2-40B4-BE49-F238E27FC236}">
                <a16:creationId xmlns:a16="http://schemas.microsoft.com/office/drawing/2014/main" id="{07AFB313-A49D-4ED8-997B-F9739D3EE441}"/>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71</a:t>
            </a:r>
          </a:p>
        </p:txBody>
      </p:sp>
    </p:spTree>
    <p:extLst>
      <p:ext uri="{BB962C8B-B14F-4D97-AF65-F5344CB8AC3E}">
        <p14:creationId xmlns:p14="http://schemas.microsoft.com/office/powerpoint/2010/main" val="263154634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Polymorphisme génétique et PK de DTG (2)</a:t>
            </a:r>
            <a:endParaRPr lang="fr-FR"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Elliot ER, CROI 2018, Abs. 467</a:t>
            </a:r>
          </a:p>
        </p:txBody>
      </p:sp>
      <p:sp>
        <p:nvSpPr>
          <p:cNvPr id="8" name="Text Box 2"/>
          <p:cNvSpPr txBox="1">
            <a:spLocks noChangeArrowheads="1"/>
          </p:cNvSpPr>
          <p:nvPr/>
        </p:nvSpPr>
        <p:spPr bwMode="auto">
          <a:xfrm>
            <a:off x="138542" y="1195708"/>
            <a:ext cx="8964613"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Résultats des analyses de régression linéaire univariée (p &lt; 0,02) et multivariée (p &lt; 0,05)  </a:t>
            </a:r>
          </a:p>
        </p:txBody>
      </p:sp>
      <p:graphicFrame>
        <p:nvGraphicFramePr>
          <p:cNvPr id="2" name="Tableau 1"/>
          <p:cNvGraphicFramePr>
            <a:graphicFrameLocks noGrp="1"/>
          </p:cNvGraphicFramePr>
          <p:nvPr>
            <p:extLst/>
          </p:nvPr>
        </p:nvGraphicFramePr>
        <p:xfrm>
          <a:off x="233680" y="1611221"/>
          <a:ext cx="8656318" cy="4856497"/>
        </p:xfrm>
        <a:graphic>
          <a:graphicData uri="http://schemas.openxmlformats.org/drawingml/2006/table">
            <a:tbl>
              <a:tblPr firstRow="1" bandRow="1">
                <a:tableStyleId>{5C22544A-7EE6-4342-B048-85BDC9FD1C3A}</a:tableStyleId>
              </a:tblPr>
              <a:tblGrid>
                <a:gridCol w="406400">
                  <a:extLst>
                    <a:ext uri="{9D8B030D-6E8A-4147-A177-3AD203B41FA5}">
                      <a16:colId xmlns:a16="http://schemas.microsoft.com/office/drawing/2014/main" val="20000"/>
                    </a:ext>
                  </a:extLst>
                </a:gridCol>
                <a:gridCol w="2600960">
                  <a:extLst>
                    <a:ext uri="{9D8B030D-6E8A-4147-A177-3AD203B41FA5}">
                      <a16:colId xmlns:a16="http://schemas.microsoft.com/office/drawing/2014/main" val="20001"/>
                    </a:ext>
                  </a:extLst>
                </a:gridCol>
                <a:gridCol w="941493">
                  <a:extLst>
                    <a:ext uri="{9D8B030D-6E8A-4147-A177-3AD203B41FA5}">
                      <a16:colId xmlns:a16="http://schemas.microsoft.com/office/drawing/2014/main" val="20002"/>
                    </a:ext>
                  </a:extLst>
                </a:gridCol>
                <a:gridCol w="941493">
                  <a:extLst>
                    <a:ext uri="{9D8B030D-6E8A-4147-A177-3AD203B41FA5}">
                      <a16:colId xmlns:a16="http://schemas.microsoft.com/office/drawing/2014/main" val="20003"/>
                    </a:ext>
                  </a:extLst>
                </a:gridCol>
                <a:gridCol w="941493">
                  <a:extLst>
                    <a:ext uri="{9D8B030D-6E8A-4147-A177-3AD203B41FA5}">
                      <a16:colId xmlns:a16="http://schemas.microsoft.com/office/drawing/2014/main" val="20004"/>
                    </a:ext>
                  </a:extLst>
                </a:gridCol>
                <a:gridCol w="941493">
                  <a:extLst>
                    <a:ext uri="{9D8B030D-6E8A-4147-A177-3AD203B41FA5}">
                      <a16:colId xmlns:a16="http://schemas.microsoft.com/office/drawing/2014/main" val="20005"/>
                    </a:ext>
                  </a:extLst>
                </a:gridCol>
                <a:gridCol w="941493">
                  <a:extLst>
                    <a:ext uri="{9D8B030D-6E8A-4147-A177-3AD203B41FA5}">
                      <a16:colId xmlns:a16="http://schemas.microsoft.com/office/drawing/2014/main" val="20006"/>
                    </a:ext>
                  </a:extLst>
                </a:gridCol>
                <a:gridCol w="941493">
                  <a:extLst>
                    <a:ext uri="{9D8B030D-6E8A-4147-A177-3AD203B41FA5}">
                      <a16:colId xmlns:a16="http://schemas.microsoft.com/office/drawing/2014/main" val="20007"/>
                    </a:ext>
                  </a:extLst>
                </a:gridCol>
              </a:tblGrid>
              <a:tr h="265374">
                <a:tc rowSpan="2">
                  <a:txBody>
                    <a:bodyPr/>
                    <a:lstStyle/>
                    <a:p>
                      <a:pPr algn="ctr"/>
                      <a:endParaRPr lang="fr-FR" sz="1200" baseline="-25000" dirty="0">
                        <a:solidFill>
                          <a:srgbClr val="000066"/>
                        </a:solidFill>
                      </a:endParaRPr>
                    </a:p>
                  </a:txBody>
                  <a:tcPr marL="36000" marR="36000" marT="0" marB="0" anchor="ctr">
                    <a:lnR w="12700" cap="flat" cmpd="sng" algn="ctr">
                      <a:solidFill>
                        <a:schemeClr val="bg1"/>
                      </a:solidFill>
                      <a:prstDash val="solid"/>
                      <a:round/>
                      <a:headEnd type="none" w="med" len="med"/>
                      <a:tailEnd type="none" w="med" len="med"/>
                    </a:lnR>
                    <a:noFill/>
                  </a:tcPr>
                </a:tc>
                <a:tc rowSpan="2">
                  <a:txBody>
                    <a:bodyPr/>
                    <a:lstStyle/>
                    <a:p>
                      <a:pPr algn="ctr"/>
                      <a:endParaRPr lang="fr-FR" sz="1200" baseline="-25000" dirty="0">
                        <a:solidFill>
                          <a:srgbClr val="000066"/>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noFill/>
                  </a:tcPr>
                </a:tc>
                <a:tc gridSpan="3">
                  <a:txBody>
                    <a:bodyPr/>
                    <a:lstStyle/>
                    <a:p>
                      <a:pPr algn="ctr"/>
                      <a:r>
                        <a:rPr lang="fr-FR" sz="1200" dirty="0">
                          <a:solidFill>
                            <a:srgbClr val="000066"/>
                          </a:solidFill>
                        </a:rPr>
                        <a:t>Régression linéaire</a:t>
                      </a:r>
                      <a:r>
                        <a:rPr lang="fr-FR" sz="1200" baseline="0" dirty="0">
                          <a:solidFill>
                            <a:srgbClr val="000066"/>
                          </a:solidFill>
                        </a:rPr>
                        <a:t> </a:t>
                      </a:r>
                      <a:r>
                        <a:rPr lang="fr-FR" sz="1200" baseline="0" dirty="0" err="1">
                          <a:solidFill>
                            <a:srgbClr val="000066"/>
                          </a:solidFill>
                        </a:rPr>
                        <a:t>univariée</a:t>
                      </a:r>
                      <a:endParaRPr lang="fr-FR" sz="1200" dirty="0">
                        <a:solidFill>
                          <a:srgbClr val="000066"/>
                        </a:solidFill>
                      </a:endParaRPr>
                    </a:p>
                  </a:txBody>
                  <a:tcPr marL="36000" marR="36000" marT="0" marB="0"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tc hMerge="1">
                  <a:txBody>
                    <a:bodyPr/>
                    <a:lstStyle/>
                    <a:p>
                      <a:pPr algn="ctr"/>
                      <a:endParaRPr lang="fr-FR" sz="1200" dirty="0">
                        <a:solidFill>
                          <a:srgbClr val="000066"/>
                        </a:solidFill>
                      </a:endParaRPr>
                    </a:p>
                  </a:txBody>
                  <a:tcPr marL="36000" marR="36000" marT="0" marB="0" anchor="ctr"/>
                </a:tc>
                <a:tc hMerge="1">
                  <a:txBody>
                    <a:bodyPr/>
                    <a:lstStyle/>
                    <a:p>
                      <a:pPr algn="ctr"/>
                      <a:endParaRPr lang="fr-FR" sz="1200" dirty="0">
                        <a:solidFill>
                          <a:srgbClr val="000066"/>
                        </a:solidFill>
                      </a:endParaRPr>
                    </a:p>
                  </a:txBody>
                  <a:tcPr marL="36000" marR="36000" marT="0" marB="0" anchor="ct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Régression linéaire</a:t>
                      </a:r>
                      <a:r>
                        <a:rPr lang="fr-FR" sz="1200" baseline="0" dirty="0">
                          <a:solidFill>
                            <a:srgbClr val="000066"/>
                          </a:solidFill>
                        </a:rPr>
                        <a:t> </a:t>
                      </a:r>
                      <a:r>
                        <a:rPr lang="fr-FR" sz="1200" baseline="0" dirty="0" err="1">
                          <a:solidFill>
                            <a:srgbClr val="000066"/>
                          </a:solidFill>
                        </a:rPr>
                        <a:t>multivariée</a:t>
                      </a:r>
                      <a:endParaRPr lang="fr-FR" sz="1200" dirty="0">
                        <a:solidFill>
                          <a:srgbClr val="000066"/>
                        </a:solidFill>
                      </a:endParaRPr>
                    </a:p>
                  </a:txBody>
                  <a:tcPr marL="36000" marR="36000" marT="0" marB="0" anchor="ctr">
                    <a:lnB w="12700" cap="flat" cmpd="sng" algn="ctr">
                      <a:solidFill>
                        <a:schemeClr val="bg1"/>
                      </a:solidFill>
                      <a:prstDash val="solid"/>
                      <a:round/>
                      <a:headEnd type="none" w="med" len="med"/>
                      <a:tailEnd type="none" w="med" len="med"/>
                    </a:lnB>
                  </a:tcPr>
                </a:tc>
                <a:tc hMerge="1">
                  <a:txBody>
                    <a:bodyPr/>
                    <a:lstStyle/>
                    <a:p>
                      <a:pPr algn="ctr"/>
                      <a:endParaRPr lang="fr-FR" sz="1200" dirty="0">
                        <a:solidFill>
                          <a:srgbClr val="000066"/>
                        </a:solidFill>
                      </a:endParaRPr>
                    </a:p>
                  </a:txBody>
                  <a:tcPr marL="36000" marR="36000" marT="0" marB="0" anchor="ctr"/>
                </a:tc>
                <a:tc hMerge="1">
                  <a:txBody>
                    <a:bodyPr/>
                    <a:lstStyle/>
                    <a:p>
                      <a:pPr algn="ctr"/>
                      <a:endParaRPr lang="fr-FR" sz="1200" dirty="0">
                        <a:solidFill>
                          <a:srgbClr val="000066"/>
                        </a:solidFill>
                      </a:endParaRPr>
                    </a:p>
                  </a:txBody>
                  <a:tcPr marL="36000" marR="36000" marT="0" marB="0" anchor="ctr"/>
                </a:tc>
                <a:extLst>
                  <a:ext uri="{0D108BD9-81ED-4DB2-BD59-A6C34878D82A}">
                    <a16:rowId xmlns:a16="http://schemas.microsoft.com/office/drawing/2014/main" val="10000"/>
                  </a:ext>
                </a:extLst>
              </a:tr>
              <a:tr h="349436">
                <a:tc vMerge="1">
                  <a:txBody>
                    <a:bodyPr/>
                    <a:lstStyle/>
                    <a:p>
                      <a:endParaRPr lang="fr-FR"/>
                    </a:p>
                  </a:txBody>
                  <a:tcPr/>
                </a:tc>
                <a:tc vMerge="1">
                  <a:txBody>
                    <a:bodyPr/>
                    <a:lstStyle/>
                    <a:p>
                      <a:pPr algn="ctr"/>
                      <a:endParaRPr lang="fr-FR" sz="1200" dirty="0">
                        <a:solidFill>
                          <a:srgbClr val="000066"/>
                        </a:solidFill>
                      </a:endParaRPr>
                    </a:p>
                  </a:txBody>
                  <a:tcPr marL="36000" marR="36000" marT="0" marB="0" anchor="ctr"/>
                </a:tc>
                <a:tc>
                  <a:txBody>
                    <a:bodyPr/>
                    <a:lstStyle/>
                    <a:p>
                      <a:pPr algn="ctr"/>
                      <a:r>
                        <a:rPr lang="fr-FR" sz="1200" dirty="0">
                          <a:solidFill>
                            <a:srgbClr val="000066"/>
                          </a:solidFill>
                        </a:rPr>
                        <a:t>p</a:t>
                      </a:r>
                    </a:p>
                  </a:txBody>
                  <a:tcPr marL="36000" marR="3600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BBE0E3"/>
                    </a:solidFill>
                  </a:tcPr>
                </a:tc>
                <a:tc>
                  <a:txBody>
                    <a:bodyPr/>
                    <a:lstStyle/>
                    <a:p>
                      <a:pPr algn="ctr"/>
                      <a:r>
                        <a:rPr lang="el-GR" sz="1200" dirty="0">
                          <a:solidFill>
                            <a:srgbClr val="000066"/>
                          </a:solidFill>
                        </a:rPr>
                        <a:t>β</a:t>
                      </a:r>
                      <a:r>
                        <a:rPr lang="fr-FR" sz="1200" dirty="0">
                          <a:solidFill>
                            <a:srgbClr val="000066"/>
                          </a:solidFill>
                        </a:rPr>
                        <a:t> (IC 95 %)</a:t>
                      </a:r>
                    </a:p>
                  </a:txBody>
                  <a:tcPr marL="36000" marR="36000" marT="0" marB="0" anchor="ctr">
                    <a:lnT w="12700" cap="flat" cmpd="sng" algn="ctr">
                      <a:solidFill>
                        <a:schemeClr val="bg1"/>
                      </a:solidFill>
                      <a:prstDash val="solid"/>
                      <a:round/>
                      <a:headEnd type="none" w="med" len="med"/>
                      <a:tailEnd type="none" w="med" len="med"/>
                    </a:lnT>
                    <a:solidFill>
                      <a:srgbClr val="BBE0E3"/>
                    </a:solidFill>
                  </a:tcPr>
                </a:tc>
                <a:tc>
                  <a:txBody>
                    <a:bodyPr/>
                    <a:lstStyle/>
                    <a:p>
                      <a:pPr algn="ctr"/>
                      <a:r>
                        <a:rPr lang="fr-FR" sz="1200" dirty="0">
                          <a:solidFill>
                            <a:srgbClr val="000066"/>
                          </a:solidFill>
                        </a:rPr>
                        <a:t>r²</a:t>
                      </a:r>
                    </a:p>
                  </a:txBody>
                  <a:tcPr marL="36000" marR="36000" marT="0" marB="0" anchor="ctr">
                    <a:lnT w="12700" cap="flat" cmpd="sng" algn="ctr">
                      <a:solidFill>
                        <a:schemeClr val="bg1"/>
                      </a:solidFill>
                      <a:prstDash val="solid"/>
                      <a:round/>
                      <a:headEnd type="none" w="med" len="med"/>
                      <a:tailEnd type="none" w="med" len="med"/>
                    </a:lnT>
                    <a:solidFill>
                      <a:srgbClr val="BBE0E3"/>
                    </a:solidFill>
                  </a:tcPr>
                </a:tc>
                <a:tc>
                  <a:txBody>
                    <a:bodyPr/>
                    <a:lstStyle/>
                    <a:p>
                      <a:pPr algn="ctr"/>
                      <a:r>
                        <a:rPr lang="fr-FR" sz="1200" dirty="0">
                          <a:solidFill>
                            <a:srgbClr val="000066"/>
                          </a:solidFill>
                        </a:rPr>
                        <a:t>p</a:t>
                      </a:r>
                    </a:p>
                  </a:txBody>
                  <a:tcPr marL="36000" marR="36000" marT="0" marB="0" anchor="ctr">
                    <a:lnT w="12700" cap="flat" cmpd="sng" algn="ctr">
                      <a:solidFill>
                        <a:schemeClr val="bg1"/>
                      </a:solidFill>
                      <a:prstDash val="solid"/>
                      <a:round/>
                      <a:headEnd type="none" w="med" len="med"/>
                      <a:tailEnd type="none" w="med" len="med"/>
                    </a:lnT>
                    <a:solidFill>
                      <a:srgbClr val="BBE0E3"/>
                    </a:solidFill>
                  </a:tcPr>
                </a:tc>
                <a:tc>
                  <a:txBody>
                    <a:bodyPr/>
                    <a:lstStyle/>
                    <a:p>
                      <a:pPr algn="ctr"/>
                      <a:r>
                        <a:rPr lang="el-GR" sz="1200" dirty="0">
                          <a:solidFill>
                            <a:srgbClr val="000066"/>
                          </a:solidFill>
                        </a:rPr>
                        <a:t>β</a:t>
                      </a:r>
                      <a:r>
                        <a:rPr lang="fr-FR" sz="1200" dirty="0">
                          <a:solidFill>
                            <a:srgbClr val="000066"/>
                          </a:solidFill>
                        </a:rPr>
                        <a:t> (IC 95 %)</a:t>
                      </a:r>
                    </a:p>
                  </a:txBody>
                  <a:tcPr marL="36000" marR="36000" marT="0" marB="0" anchor="ctr">
                    <a:lnT w="12700" cap="flat" cmpd="sng" algn="ctr">
                      <a:solidFill>
                        <a:schemeClr val="bg1"/>
                      </a:solidFill>
                      <a:prstDash val="solid"/>
                      <a:round/>
                      <a:headEnd type="none" w="med" len="med"/>
                      <a:tailEnd type="none" w="med" len="med"/>
                    </a:lnT>
                    <a:solidFill>
                      <a:srgbClr val="BBE0E3"/>
                    </a:solidFill>
                  </a:tcPr>
                </a:tc>
                <a:tc>
                  <a:txBody>
                    <a:bodyPr/>
                    <a:lstStyle/>
                    <a:p>
                      <a:pPr algn="ctr"/>
                      <a:r>
                        <a:rPr lang="fr-FR" sz="1200" dirty="0">
                          <a:solidFill>
                            <a:srgbClr val="000066"/>
                          </a:solidFill>
                        </a:rPr>
                        <a:t>r²</a:t>
                      </a:r>
                    </a:p>
                  </a:txBody>
                  <a:tcPr marL="36000" marR="36000" marT="0" marB="0" anchor="ctr">
                    <a:lnT w="12700" cap="flat" cmpd="sng" algn="ctr">
                      <a:solidFill>
                        <a:schemeClr val="bg1"/>
                      </a:solidFill>
                      <a:prstDash val="solid"/>
                      <a:round/>
                      <a:headEnd type="none" w="med" len="med"/>
                      <a:tailEnd type="none" w="med" len="med"/>
                    </a:lnT>
                    <a:solidFill>
                      <a:srgbClr val="BBE0E3"/>
                    </a:solidFill>
                  </a:tcPr>
                </a:tc>
                <a:extLst>
                  <a:ext uri="{0D108BD9-81ED-4DB2-BD59-A6C34878D82A}">
                    <a16:rowId xmlns:a16="http://schemas.microsoft.com/office/drawing/2014/main" val="10001"/>
                  </a:ext>
                </a:extLst>
              </a:tr>
              <a:tr h="265374">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Log</a:t>
                      </a:r>
                      <a:r>
                        <a:rPr lang="fr-FR" sz="1200" b="1" baseline="-25000" dirty="0">
                          <a:solidFill>
                            <a:srgbClr val="000066"/>
                          </a:solidFill>
                        </a:rPr>
                        <a:t>10</a:t>
                      </a:r>
                      <a:r>
                        <a:rPr lang="fr-FR" sz="1200" b="1" dirty="0">
                          <a:solidFill>
                            <a:srgbClr val="000066"/>
                          </a:solidFill>
                        </a:rPr>
                        <a:t> </a:t>
                      </a:r>
                      <a:r>
                        <a:rPr lang="fr-FR" sz="1200" b="1" baseline="0" dirty="0" err="1">
                          <a:solidFill>
                            <a:srgbClr val="000066"/>
                          </a:solidFill>
                        </a:rPr>
                        <a:t>C</a:t>
                      </a:r>
                      <a:r>
                        <a:rPr lang="fr-FR" sz="1200" b="1" baseline="-25000" dirty="0" err="1">
                          <a:solidFill>
                            <a:srgbClr val="000066"/>
                          </a:solidFill>
                        </a:rPr>
                        <a:t>max</a:t>
                      </a:r>
                      <a:endParaRPr lang="fr-FR" sz="1200" b="1" baseline="-25000" dirty="0">
                        <a:solidFill>
                          <a:srgbClr val="000066"/>
                        </a:solidFill>
                      </a:endParaRPr>
                    </a:p>
                  </a:txBody>
                  <a:tcPr marL="36000" marR="36000" marT="0" marB="0" vert="vert270" anchor="ctr">
                    <a:solidFill>
                      <a:srgbClr val="BBE0E3"/>
                    </a:solidFill>
                  </a:tcPr>
                </a:tc>
                <a:tc>
                  <a:txBody>
                    <a:bodyPr/>
                    <a:lstStyle/>
                    <a:p>
                      <a:pPr algn="l"/>
                      <a:r>
                        <a:rPr lang="fr-FR" sz="1200" b="1" dirty="0">
                          <a:solidFill>
                            <a:srgbClr val="000066"/>
                          </a:solidFill>
                        </a:rPr>
                        <a:t>Log</a:t>
                      </a:r>
                      <a:r>
                        <a:rPr lang="fr-FR" sz="1200" b="1" baseline="-25000" dirty="0">
                          <a:solidFill>
                            <a:srgbClr val="000066"/>
                          </a:solidFill>
                        </a:rPr>
                        <a:t>10</a:t>
                      </a:r>
                      <a:r>
                        <a:rPr lang="fr-FR" sz="1200" b="1" baseline="0" dirty="0">
                          <a:solidFill>
                            <a:srgbClr val="000066"/>
                          </a:solidFill>
                        </a:rPr>
                        <a:t> taille</a:t>
                      </a:r>
                      <a:r>
                        <a:rPr lang="fr-FR" sz="1200" b="1" dirty="0">
                          <a:solidFill>
                            <a:srgbClr val="000066"/>
                          </a:solidFill>
                        </a:rPr>
                        <a:t> (log</a:t>
                      </a:r>
                      <a:r>
                        <a:rPr lang="fr-FR" sz="1200" b="1" baseline="-25000" dirty="0">
                          <a:solidFill>
                            <a:srgbClr val="000066"/>
                          </a:solidFill>
                        </a:rPr>
                        <a:t>10</a:t>
                      </a:r>
                      <a:r>
                        <a:rPr lang="fr-FR" sz="1200" b="1" dirty="0">
                          <a:solidFill>
                            <a:srgbClr val="000066"/>
                          </a:solidFill>
                        </a:rPr>
                        <a:t> cm)</a:t>
                      </a:r>
                    </a:p>
                  </a:txBody>
                  <a:tcPr marL="36000" marR="36000" marT="0" marB="0" anchor="ctr"/>
                </a:tc>
                <a:tc>
                  <a:txBody>
                    <a:bodyPr/>
                    <a:lstStyle/>
                    <a:p>
                      <a:pPr algn="ctr"/>
                      <a:r>
                        <a:rPr lang="fr-FR" sz="1200" b="1" dirty="0">
                          <a:solidFill>
                            <a:srgbClr val="000066"/>
                          </a:solidFill>
                        </a:rPr>
                        <a:t>0,008</a:t>
                      </a:r>
                    </a:p>
                  </a:txBody>
                  <a:tcPr marL="36000" marR="36000" marT="0" marB="0" anchor="ctr"/>
                </a:tc>
                <a:tc>
                  <a:txBody>
                    <a:bodyPr/>
                    <a:lstStyle/>
                    <a:p>
                      <a:pPr algn="ctr"/>
                      <a:r>
                        <a:rPr lang="fr-FR" sz="1200" b="1" dirty="0">
                          <a:solidFill>
                            <a:srgbClr val="000066"/>
                          </a:solidFill>
                        </a:rPr>
                        <a:t>-1,716</a:t>
                      </a:r>
                    </a:p>
                  </a:txBody>
                  <a:tcPr marL="36000" marR="36000" marT="0" marB="0" anchor="ctr"/>
                </a:tc>
                <a:tc>
                  <a:txBody>
                    <a:bodyPr/>
                    <a:lstStyle/>
                    <a:p>
                      <a:pPr algn="ctr"/>
                      <a:r>
                        <a:rPr lang="fr-FR" sz="1200" b="1" dirty="0">
                          <a:solidFill>
                            <a:srgbClr val="000066"/>
                          </a:solidFill>
                        </a:rPr>
                        <a:t>0,092</a:t>
                      </a:r>
                    </a:p>
                  </a:txBody>
                  <a:tcPr marL="36000" marR="36000" marT="0" marB="0" anchor="ctr"/>
                </a:tc>
                <a:tc>
                  <a:txBody>
                    <a:bodyPr/>
                    <a:lstStyle/>
                    <a:p>
                      <a:pPr algn="ctr"/>
                      <a:r>
                        <a:rPr lang="fr-FR" sz="1200" b="1" dirty="0">
                          <a:solidFill>
                            <a:srgbClr val="000066"/>
                          </a:solidFill>
                        </a:rPr>
                        <a:t>0,012</a:t>
                      </a:r>
                    </a:p>
                  </a:txBody>
                  <a:tcPr marL="36000" marR="36000" marT="0" marB="0" anchor="ctr"/>
                </a:tc>
                <a:tc>
                  <a:txBody>
                    <a:bodyPr/>
                    <a:lstStyle/>
                    <a:p>
                      <a:pPr algn="ctr"/>
                      <a:r>
                        <a:rPr lang="fr-FR" sz="1200" b="1" dirty="0">
                          <a:solidFill>
                            <a:srgbClr val="000066"/>
                          </a:solidFill>
                        </a:rPr>
                        <a:t>-1,649</a:t>
                      </a:r>
                    </a:p>
                  </a:txBody>
                  <a:tcPr marL="36000" marR="36000" marT="0" marB="0" anchor="ctr"/>
                </a:tc>
                <a:tc>
                  <a:txBody>
                    <a:bodyPr/>
                    <a:lstStyle/>
                    <a:p>
                      <a:pPr algn="ctr"/>
                      <a:r>
                        <a:rPr lang="fr-FR" sz="1200" b="1" dirty="0">
                          <a:solidFill>
                            <a:srgbClr val="000066"/>
                          </a:solidFill>
                        </a:rPr>
                        <a:t>0,394</a:t>
                      </a:r>
                    </a:p>
                  </a:txBody>
                  <a:tcPr marL="36000" marR="36000" marT="0" marB="0" anchor="ctr"/>
                </a:tc>
                <a:extLst>
                  <a:ext uri="{0D108BD9-81ED-4DB2-BD59-A6C34878D82A}">
                    <a16:rowId xmlns:a16="http://schemas.microsoft.com/office/drawing/2014/main" val="10002"/>
                  </a:ext>
                </a:extLst>
              </a:tr>
              <a:tr h="265374">
                <a:tc vMerge="1">
                  <a:txBody>
                    <a:bodyPr/>
                    <a:lstStyle/>
                    <a:p>
                      <a:pPr algn="l"/>
                      <a:endParaRPr lang="fr-FR" sz="1200" dirty="0">
                        <a:solidFill>
                          <a:srgbClr val="000066"/>
                        </a:solidFill>
                      </a:endParaRPr>
                    </a:p>
                  </a:txBody>
                  <a:tcPr marL="36000" marR="36000" marT="0" marB="0" anchor="ctr"/>
                </a:tc>
                <a:tc>
                  <a:txBody>
                    <a:bodyPr/>
                    <a:lstStyle/>
                    <a:p>
                      <a:pPr algn="l"/>
                      <a:r>
                        <a:rPr lang="fr-FR" sz="1200" b="1" dirty="0">
                          <a:solidFill>
                            <a:srgbClr val="000066"/>
                          </a:solidFill>
                        </a:rPr>
                        <a:t>Poids (kg)</a:t>
                      </a:r>
                    </a:p>
                  </a:txBody>
                  <a:tcPr marL="36000" marR="36000" marT="0" marB="0" anchor="ctr"/>
                </a:tc>
                <a:tc>
                  <a:txBody>
                    <a:bodyPr/>
                    <a:lstStyle/>
                    <a:p>
                      <a:pPr algn="ctr"/>
                      <a:r>
                        <a:rPr lang="fr-FR" sz="1200" b="1" dirty="0">
                          <a:solidFill>
                            <a:srgbClr val="000066"/>
                          </a:solidFill>
                        </a:rPr>
                        <a:t>0,000</a:t>
                      </a:r>
                    </a:p>
                  </a:txBody>
                  <a:tcPr marL="36000" marR="36000" marT="0" marB="0" anchor="ctr"/>
                </a:tc>
                <a:tc>
                  <a:txBody>
                    <a:bodyPr/>
                    <a:lstStyle/>
                    <a:p>
                      <a:pPr algn="ctr"/>
                      <a:r>
                        <a:rPr lang="fr-FR" sz="1200" b="1" dirty="0">
                          <a:solidFill>
                            <a:srgbClr val="000066"/>
                          </a:solidFill>
                        </a:rPr>
                        <a:t>-0,004</a:t>
                      </a:r>
                    </a:p>
                  </a:txBody>
                  <a:tcPr marL="36000" marR="36000" marT="0" marB="0" anchor="ctr"/>
                </a:tc>
                <a:tc>
                  <a:txBody>
                    <a:bodyPr/>
                    <a:lstStyle/>
                    <a:p>
                      <a:pPr algn="ctr"/>
                      <a:r>
                        <a:rPr lang="fr-FR" sz="1200" b="1" dirty="0">
                          <a:solidFill>
                            <a:srgbClr val="000066"/>
                          </a:solidFill>
                        </a:rPr>
                        <a:t>0,175</a:t>
                      </a:r>
                    </a:p>
                  </a:txBody>
                  <a:tcPr marL="36000" marR="36000" marT="0" marB="0" anchor="ctr"/>
                </a:tc>
                <a:tc>
                  <a:txBody>
                    <a:bodyPr/>
                    <a:lstStyle/>
                    <a:p>
                      <a:pPr algn="ctr"/>
                      <a:r>
                        <a:rPr lang="fr-FR" sz="1200" b="1" dirty="0">
                          <a:solidFill>
                            <a:srgbClr val="000066"/>
                          </a:solidFill>
                        </a:rPr>
                        <a:t>0,009</a:t>
                      </a:r>
                    </a:p>
                  </a:txBody>
                  <a:tcPr marL="36000" marR="36000" marT="0" marB="0" anchor="ctr"/>
                </a:tc>
                <a:tc>
                  <a:txBody>
                    <a:bodyPr/>
                    <a:lstStyle/>
                    <a:p>
                      <a:pPr algn="ctr"/>
                      <a:r>
                        <a:rPr lang="fr-FR" sz="1200" b="1" dirty="0">
                          <a:solidFill>
                            <a:srgbClr val="000066"/>
                          </a:solidFill>
                        </a:rPr>
                        <a:t>-0,003</a:t>
                      </a:r>
                    </a:p>
                  </a:txBody>
                  <a:tcPr marL="36000" marR="36000" marT="0" marB="0" anchor="ctr"/>
                </a:tc>
                <a:tc>
                  <a:txBody>
                    <a:bodyPr/>
                    <a:lstStyle/>
                    <a:p>
                      <a:pPr algn="ctr"/>
                      <a:r>
                        <a:rPr lang="fr-FR" sz="1200" b="1" dirty="0">
                          <a:solidFill>
                            <a:srgbClr val="000066"/>
                          </a:solidFill>
                        </a:rPr>
                        <a:t>0,394</a:t>
                      </a:r>
                    </a:p>
                  </a:txBody>
                  <a:tcPr marL="36000" marR="36000" marT="0" marB="0" anchor="ctr"/>
                </a:tc>
                <a:extLst>
                  <a:ext uri="{0D108BD9-81ED-4DB2-BD59-A6C34878D82A}">
                    <a16:rowId xmlns:a16="http://schemas.microsoft.com/office/drawing/2014/main" val="10003"/>
                  </a:ext>
                </a:extLst>
              </a:tr>
              <a:tr h="265374">
                <a:tc vMerge="1">
                  <a:txBody>
                    <a:bodyPr/>
                    <a:lstStyle/>
                    <a:p>
                      <a:pPr algn="l"/>
                      <a:endParaRPr lang="fr-FR" sz="1200" dirty="0">
                        <a:solidFill>
                          <a:srgbClr val="000066"/>
                        </a:solidFill>
                      </a:endParaRPr>
                    </a:p>
                  </a:txBody>
                  <a:tcPr marL="36000" marR="36000" marT="0" marB="0" anchor="ctr"/>
                </a:tc>
                <a:tc>
                  <a:txBody>
                    <a:bodyPr/>
                    <a:lstStyle/>
                    <a:p>
                      <a:pPr algn="l"/>
                      <a:r>
                        <a:rPr lang="fr-FR" sz="1200" b="1" dirty="0">
                          <a:solidFill>
                            <a:srgbClr val="000066"/>
                          </a:solidFill>
                        </a:rPr>
                        <a:t>Ethnie</a:t>
                      </a:r>
                    </a:p>
                  </a:txBody>
                  <a:tcPr marL="36000" marR="36000" marT="0" marB="0" anchor="ctr"/>
                </a:tc>
                <a:tc>
                  <a:txBody>
                    <a:bodyPr/>
                    <a:lstStyle/>
                    <a:p>
                      <a:pPr algn="ctr"/>
                      <a:r>
                        <a:rPr lang="fr-FR" sz="1200" dirty="0">
                          <a:solidFill>
                            <a:srgbClr val="000066"/>
                          </a:solidFill>
                        </a:rPr>
                        <a:t>0,297</a:t>
                      </a:r>
                    </a:p>
                  </a:txBody>
                  <a:tcPr marL="36000" marR="36000" marT="0" marB="0" anchor="ctr"/>
                </a:tc>
                <a:tc>
                  <a:txBody>
                    <a:bodyPr/>
                    <a:lstStyle/>
                    <a:p>
                      <a:pPr algn="ctr"/>
                      <a:r>
                        <a:rPr lang="fr-FR" sz="1200" dirty="0">
                          <a:solidFill>
                            <a:srgbClr val="000066"/>
                          </a:solidFill>
                        </a:rPr>
                        <a:t>0,002</a:t>
                      </a:r>
                    </a:p>
                  </a:txBody>
                  <a:tcPr marL="36000" marR="36000" marT="0" marB="0" anchor="ctr"/>
                </a:tc>
                <a:tc>
                  <a:txBody>
                    <a:bodyPr/>
                    <a:lstStyle/>
                    <a:p>
                      <a:pPr algn="ctr"/>
                      <a:r>
                        <a:rPr lang="fr-FR" sz="1200" dirty="0">
                          <a:solidFill>
                            <a:srgbClr val="000066"/>
                          </a:solidFill>
                        </a:rPr>
                        <a:t>0,015</a:t>
                      </a:r>
                    </a:p>
                  </a:txBody>
                  <a:tcPr marL="36000" marR="36000" marT="0" marB="0" anchor="ctr"/>
                </a:tc>
                <a:tc>
                  <a:txBody>
                    <a:bodyPr/>
                    <a:lstStyle/>
                    <a:p>
                      <a:pPr algn="ctr"/>
                      <a:endParaRPr lang="fr-FR" sz="1200" dirty="0">
                        <a:solidFill>
                          <a:srgbClr val="000066"/>
                        </a:solidFill>
                      </a:endParaRPr>
                    </a:p>
                  </a:txBody>
                  <a:tcPr marL="36000" marR="36000" marT="0" marB="0" anchor="ctr"/>
                </a:tc>
                <a:tc>
                  <a:txBody>
                    <a:bodyPr/>
                    <a:lstStyle/>
                    <a:p>
                      <a:pPr algn="ctr"/>
                      <a:endParaRPr lang="fr-FR" sz="1200" dirty="0">
                        <a:solidFill>
                          <a:srgbClr val="000066"/>
                        </a:solidFill>
                      </a:endParaRPr>
                    </a:p>
                  </a:txBody>
                  <a:tcPr marL="36000" marR="36000" marT="0" marB="0" anchor="ctr"/>
                </a:tc>
                <a:tc>
                  <a:txBody>
                    <a:bodyPr/>
                    <a:lstStyle/>
                    <a:p>
                      <a:pPr algn="ctr"/>
                      <a:endParaRPr lang="fr-FR" sz="1200" dirty="0">
                        <a:solidFill>
                          <a:srgbClr val="000066"/>
                        </a:solidFill>
                      </a:endParaRPr>
                    </a:p>
                  </a:txBody>
                  <a:tcPr marL="36000" marR="36000" marT="0" marB="0" anchor="ctr"/>
                </a:tc>
                <a:extLst>
                  <a:ext uri="{0D108BD9-81ED-4DB2-BD59-A6C34878D82A}">
                    <a16:rowId xmlns:a16="http://schemas.microsoft.com/office/drawing/2014/main" val="10004"/>
                  </a:ext>
                </a:extLst>
              </a:tr>
              <a:tr h="265374">
                <a:tc vMerge="1">
                  <a:txBody>
                    <a:bodyPr/>
                    <a:lstStyle/>
                    <a:p>
                      <a:pPr algn="l"/>
                      <a:endParaRPr lang="fr-FR" sz="1200" dirty="0">
                        <a:solidFill>
                          <a:srgbClr val="000066"/>
                        </a:solidFill>
                      </a:endParaRPr>
                    </a:p>
                  </a:txBody>
                  <a:tcPr marL="36000" marR="36000" marT="0" marB="0" anchor="ctr"/>
                </a:tc>
                <a:tc>
                  <a:txBody>
                    <a:bodyPr/>
                    <a:lstStyle/>
                    <a:p>
                      <a:pPr algn="l"/>
                      <a:r>
                        <a:rPr lang="fr-FR" sz="1200" b="1" dirty="0">
                          <a:solidFill>
                            <a:srgbClr val="000066"/>
                          </a:solidFill>
                        </a:rPr>
                        <a:t>ARV</a:t>
                      </a:r>
                    </a:p>
                  </a:txBody>
                  <a:tcPr marL="36000" marR="36000" marT="0" marB="0" anchor="ctr"/>
                </a:tc>
                <a:tc>
                  <a:txBody>
                    <a:bodyPr/>
                    <a:lstStyle/>
                    <a:p>
                      <a:pPr algn="ctr"/>
                      <a:r>
                        <a:rPr lang="fr-FR" sz="1200" b="1" dirty="0">
                          <a:solidFill>
                            <a:srgbClr val="000066"/>
                          </a:solidFill>
                        </a:rPr>
                        <a:t>0,019</a:t>
                      </a:r>
                    </a:p>
                  </a:txBody>
                  <a:tcPr marL="36000" marR="36000" marT="0" marB="0" anchor="ctr"/>
                </a:tc>
                <a:tc>
                  <a:txBody>
                    <a:bodyPr/>
                    <a:lstStyle/>
                    <a:p>
                      <a:pPr algn="ctr"/>
                      <a:r>
                        <a:rPr lang="fr-FR" sz="1200" b="1" dirty="0">
                          <a:solidFill>
                            <a:srgbClr val="000066"/>
                          </a:solidFill>
                        </a:rPr>
                        <a:t>0,061</a:t>
                      </a:r>
                    </a:p>
                  </a:txBody>
                  <a:tcPr marL="36000" marR="36000" marT="0" marB="0" anchor="ctr"/>
                </a:tc>
                <a:tc>
                  <a:txBody>
                    <a:bodyPr/>
                    <a:lstStyle/>
                    <a:p>
                      <a:pPr algn="ctr"/>
                      <a:r>
                        <a:rPr lang="fr-FR" sz="1200" b="1" dirty="0">
                          <a:solidFill>
                            <a:srgbClr val="000066"/>
                          </a:solidFill>
                        </a:rPr>
                        <a:t>0,071</a:t>
                      </a:r>
                    </a:p>
                  </a:txBody>
                  <a:tcPr marL="36000" marR="36000" marT="0" marB="0" anchor="ctr"/>
                </a:tc>
                <a:tc>
                  <a:txBody>
                    <a:bodyPr/>
                    <a:lstStyle/>
                    <a:p>
                      <a:pPr algn="ctr"/>
                      <a:r>
                        <a:rPr lang="fr-FR" sz="1200" b="1" dirty="0">
                          <a:solidFill>
                            <a:srgbClr val="000066"/>
                          </a:solidFill>
                        </a:rPr>
                        <a:t>0,001</a:t>
                      </a:r>
                    </a:p>
                  </a:txBody>
                  <a:tcPr marL="36000" marR="36000" marT="0" marB="0" anchor="ctr"/>
                </a:tc>
                <a:tc>
                  <a:txBody>
                    <a:bodyPr/>
                    <a:lstStyle/>
                    <a:p>
                      <a:pPr algn="ctr"/>
                      <a:r>
                        <a:rPr lang="fr-FR" sz="1200" b="1" dirty="0">
                          <a:solidFill>
                            <a:srgbClr val="000066"/>
                          </a:solidFill>
                        </a:rPr>
                        <a:t>0,074</a:t>
                      </a:r>
                    </a:p>
                  </a:txBody>
                  <a:tcPr marL="36000" marR="36000" marT="0" marB="0" anchor="ctr"/>
                </a:tc>
                <a:tc>
                  <a:txBody>
                    <a:bodyPr/>
                    <a:lstStyle/>
                    <a:p>
                      <a:pPr algn="ctr"/>
                      <a:r>
                        <a:rPr lang="fr-FR" sz="1200" b="1" dirty="0">
                          <a:solidFill>
                            <a:srgbClr val="000066"/>
                          </a:solidFill>
                        </a:rPr>
                        <a:t>0,394</a:t>
                      </a:r>
                    </a:p>
                  </a:txBody>
                  <a:tcPr marL="36000" marR="36000" marT="0" marB="0" anchor="ctr"/>
                </a:tc>
                <a:extLst>
                  <a:ext uri="{0D108BD9-81ED-4DB2-BD59-A6C34878D82A}">
                    <a16:rowId xmlns:a16="http://schemas.microsoft.com/office/drawing/2014/main" val="10005"/>
                  </a:ext>
                </a:extLst>
              </a:tr>
              <a:tr h="265374">
                <a:tc vMerge="1">
                  <a:txBody>
                    <a:bodyPr/>
                    <a:lstStyle/>
                    <a:p>
                      <a:pPr algn="l"/>
                      <a:endParaRPr lang="fr-FR" sz="1200" dirty="0">
                        <a:solidFill>
                          <a:srgbClr val="000066"/>
                        </a:solidFill>
                      </a:endParaRPr>
                    </a:p>
                  </a:txBody>
                  <a:tcPr marL="36000" marR="36000" marT="0" marB="0" anchor="ctr"/>
                </a:tc>
                <a:tc>
                  <a:txBody>
                    <a:bodyPr/>
                    <a:lstStyle/>
                    <a:p>
                      <a:pPr algn="l"/>
                      <a:r>
                        <a:rPr lang="fr-FR" sz="1200" b="1" dirty="0">
                          <a:solidFill>
                            <a:srgbClr val="000066"/>
                          </a:solidFill>
                        </a:rPr>
                        <a:t>ABCG2 421 C &gt; A (rs2231142)</a:t>
                      </a:r>
                    </a:p>
                  </a:txBody>
                  <a:tcPr marL="36000" marR="36000" marT="0" marB="0" anchor="ctr"/>
                </a:tc>
                <a:tc>
                  <a:txBody>
                    <a:bodyPr/>
                    <a:lstStyle/>
                    <a:p>
                      <a:pPr algn="ctr"/>
                      <a:r>
                        <a:rPr lang="fr-FR" sz="1200" dirty="0">
                          <a:solidFill>
                            <a:srgbClr val="000066"/>
                          </a:solidFill>
                        </a:rPr>
                        <a:t>0,111</a:t>
                      </a:r>
                    </a:p>
                  </a:txBody>
                  <a:tcPr marL="36000" marR="36000" marT="0" marB="0" anchor="ctr"/>
                </a:tc>
                <a:tc>
                  <a:txBody>
                    <a:bodyPr/>
                    <a:lstStyle/>
                    <a:p>
                      <a:pPr algn="ctr"/>
                      <a:r>
                        <a:rPr lang="fr-FR" sz="1200" dirty="0">
                          <a:solidFill>
                            <a:srgbClr val="000066"/>
                          </a:solidFill>
                        </a:rPr>
                        <a:t>0,050</a:t>
                      </a:r>
                    </a:p>
                  </a:txBody>
                  <a:tcPr marL="36000" marR="36000" marT="0" marB="0" anchor="ctr"/>
                </a:tc>
                <a:tc>
                  <a:txBody>
                    <a:bodyPr/>
                    <a:lstStyle/>
                    <a:p>
                      <a:pPr algn="ctr"/>
                      <a:r>
                        <a:rPr lang="fr-FR" sz="1200" dirty="0">
                          <a:solidFill>
                            <a:srgbClr val="000066"/>
                          </a:solidFill>
                        </a:rPr>
                        <a:t>0,034</a:t>
                      </a:r>
                    </a:p>
                  </a:txBody>
                  <a:tcPr marL="36000" marR="36000" marT="0" marB="0" anchor="ctr"/>
                </a:tc>
                <a:tc>
                  <a:txBody>
                    <a:bodyPr/>
                    <a:lstStyle/>
                    <a:p>
                      <a:pPr algn="ctr"/>
                      <a:r>
                        <a:rPr lang="fr-FR" sz="1200" dirty="0">
                          <a:solidFill>
                            <a:srgbClr val="000066"/>
                          </a:solidFill>
                        </a:rPr>
                        <a:t>0,047</a:t>
                      </a:r>
                    </a:p>
                  </a:txBody>
                  <a:tcPr marL="36000" marR="36000" marT="0" marB="0" anchor="ctr"/>
                </a:tc>
                <a:tc>
                  <a:txBody>
                    <a:bodyPr/>
                    <a:lstStyle/>
                    <a:p>
                      <a:pPr algn="ctr"/>
                      <a:r>
                        <a:rPr lang="fr-FR" sz="1200" dirty="0">
                          <a:solidFill>
                            <a:srgbClr val="000066"/>
                          </a:solidFill>
                        </a:rPr>
                        <a:t>0,053</a:t>
                      </a:r>
                    </a:p>
                  </a:txBody>
                  <a:tcPr marL="36000" marR="36000" marT="0" marB="0" anchor="ctr"/>
                </a:tc>
                <a:tc>
                  <a:txBody>
                    <a:bodyPr/>
                    <a:lstStyle/>
                    <a:p>
                      <a:pPr algn="ctr"/>
                      <a:r>
                        <a:rPr lang="fr-FR" sz="1200" dirty="0">
                          <a:solidFill>
                            <a:srgbClr val="000066"/>
                          </a:solidFill>
                        </a:rPr>
                        <a:t>0,394</a:t>
                      </a:r>
                    </a:p>
                  </a:txBody>
                  <a:tcPr marL="36000" marR="36000" marT="0" marB="0" anchor="ctr"/>
                </a:tc>
                <a:extLst>
                  <a:ext uri="{0D108BD9-81ED-4DB2-BD59-A6C34878D82A}">
                    <a16:rowId xmlns:a16="http://schemas.microsoft.com/office/drawing/2014/main" val="10006"/>
                  </a:ext>
                </a:extLst>
              </a:tr>
              <a:tr h="218999">
                <a:tc vMerge="1">
                  <a:txBody>
                    <a:bodyPr/>
                    <a:lstStyle/>
                    <a:p>
                      <a:pPr algn="l"/>
                      <a:endParaRPr lang="fr-FR" sz="1200" dirty="0">
                        <a:solidFill>
                          <a:srgbClr val="000066"/>
                        </a:solidFill>
                      </a:endParaRPr>
                    </a:p>
                  </a:txBody>
                  <a:tcPr marL="36000" marR="36000" marT="0" marB="0" anchor="ctr"/>
                </a:tc>
                <a:tc>
                  <a:txBody>
                    <a:bodyPr/>
                    <a:lstStyle/>
                    <a:p>
                      <a:pPr algn="l"/>
                      <a:r>
                        <a:rPr lang="fr-FR" sz="1200" b="1" dirty="0">
                          <a:solidFill>
                            <a:srgbClr val="000066"/>
                          </a:solidFill>
                        </a:rPr>
                        <a:t>NR1/2 63396 C &gt; T (rs2472677)</a:t>
                      </a:r>
                    </a:p>
                  </a:txBody>
                  <a:tcPr marL="36000" marR="36000" marT="0" marB="0" anchor="ctr"/>
                </a:tc>
                <a:tc>
                  <a:txBody>
                    <a:bodyPr/>
                    <a:lstStyle/>
                    <a:p>
                      <a:pPr algn="ctr"/>
                      <a:r>
                        <a:rPr lang="fr-FR" sz="1200" b="1" dirty="0">
                          <a:solidFill>
                            <a:srgbClr val="000066"/>
                          </a:solidFill>
                        </a:rPr>
                        <a:t>0,010</a:t>
                      </a:r>
                    </a:p>
                  </a:txBody>
                  <a:tcPr marL="36000" marR="36000" marT="0" marB="0" anchor="ctr"/>
                </a:tc>
                <a:tc>
                  <a:txBody>
                    <a:bodyPr/>
                    <a:lstStyle/>
                    <a:p>
                      <a:pPr algn="ctr"/>
                      <a:r>
                        <a:rPr lang="fr-FR" sz="1200" b="1" dirty="0">
                          <a:solidFill>
                            <a:srgbClr val="000066"/>
                          </a:solidFill>
                        </a:rPr>
                        <a:t>0,045</a:t>
                      </a:r>
                    </a:p>
                  </a:txBody>
                  <a:tcPr marL="36000" marR="36000" marT="0" marB="0" anchor="ctr"/>
                </a:tc>
                <a:tc>
                  <a:txBody>
                    <a:bodyPr/>
                    <a:lstStyle/>
                    <a:p>
                      <a:pPr algn="ctr"/>
                      <a:r>
                        <a:rPr lang="fr-FR" sz="1200" b="1" dirty="0">
                          <a:solidFill>
                            <a:srgbClr val="000066"/>
                          </a:solidFill>
                        </a:rPr>
                        <a:t>0,086</a:t>
                      </a:r>
                    </a:p>
                  </a:txBody>
                  <a:tcPr marL="36000" marR="36000" marT="0" marB="0" anchor="ctr"/>
                </a:tc>
                <a:tc>
                  <a:txBody>
                    <a:bodyPr/>
                    <a:lstStyle/>
                    <a:p>
                      <a:pPr algn="ctr"/>
                      <a:r>
                        <a:rPr lang="fr-FR" sz="1200" b="1" dirty="0">
                          <a:solidFill>
                            <a:srgbClr val="000066"/>
                          </a:solidFill>
                        </a:rPr>
                        <a:t>0,033</a:t>
                      </a:r>
                    </a:p>
                  </a:txBody>
                  <a:tcPr marL="36000" marR="36000" marT="0" marB="0" anchor="ctr"/>
                </a:tc>
                <a:tc>
                  <a:txBody>
                    <a:bodyPr/>
                    <a:lstStyle/>
                    <a:p>
                      <a:pPr algn="ctr"/>
                      <a:r>
                        <a:rPr lang="fr-FR" sz="1200" b="1" dirty="0">
                          <a:solidFill>
                            <a:srgbClr val="000066"/>
                          </a:solidFill>
                        </a:rPr>
                        <a:t>0,032</a:t>
                      </a:r>
                    </a:p>
                  </a:txBody>
                  <a:tcPr marL="36000" marR="36000" marT="0" marB="0" anchor="ctr"/>
                </a:tc>
                <a:tc>
                  <a:txBody>
                    <a:bodyPr/>
                    <a:lstStyle/>
                    <a:p>
                      <a:pPr algn="ctr"/>
                      <a:r>
                        <a:rPr lang="fr-FR" sz="1200" b="1" dirty="0">
                          <a:solidFill>
                            <a:srgbClr val="000066"/>
                          </a:solidFill>
                        </a:rPr>
                        <a:t>0,394</a:t>
                      </a:r>
                    </a:p>
                  </a:txBody>
                  <a:tcPr marL="36000" marR="36000" marT="0" marB="0" anchor="ctr"/>
                </a:tc>
                <a:extLst>
                  <a:ext uri="{0D108BD9-81ED-4DB2-BD59-A6C34878D82A}">
                    <a16:rowId xmlns:a16="http://schemas.microsoft.com/office/drawing/2014/main" val="10007"/>
                  </a:ext>
                </a:extLst>
              </a:tr>
              <a:tr h="838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Log</a:t>
                      </a:r>
                      <a:r>
                        <a:rPr lang="fr-FR" sz="1200" b="1" baseline="-25000" dirty="0">
                          <a:solidFill>
                            <a:srgbClr val="000066"/>
                          </a:solidFill>
                        </a:rPr>
                        <a:t>10</a:t>
                      </a:r>
                      <a:r>
                        <a:rPr lang="fr-FR" sz="1200" b="1" dirty="0">
                          <a:solidFill>
                            <a:srgbClr val="000066"/>
                          </a:solidFill>
                        </a:rPr>
                        <a:t> </a:t>
                      </a:r>
                      <a:r>
                        <a:rPr lang="fr-FR" sz="1200" b="1" baseline="0" dirty="0" err="1">
                          <a:solidFill>
                            <a:srgbClr val="000066"/>
                          </a:solidFill>
                        </a:rPr>
                        <a:t>C</a:t>
                      </a:r>
                      <a:r>
                        <a:rPr lang="fr-FR" sz="1200" b="1" baseline="-25000" dirty="0" err="1">
                          <a:solidFill>
                            <a:srgbClr val="000066"/>
                          </a:solidFill>
                        </a:rPr>
                        <a:t>min</a:t>
                      </a:r>
                      <a:endParaRPr lang="fr-FR" sz="1200" b="1" baseline="-25000" dirty="0">
                        <a:solidFill>
                          <a:srgbClr val="000066"/>
                        </a:solidFill>
                      </a:endParaRPr>
                    </a:p>
                  </a:txBody>
                  <a:tcPr marL="36000" marR="36000" marT="0" marB="0" vert="vert270" anchor="ctr">
                    <a:solidFill>
                      <a:srgbClr val="BBE0E3"/>
                    </a:solidFill>
                  </a:tcPr>
                </a:tc>
                <a:tc>
                  <a:txBody>
                    <a:bodyPr/>
                    <a:lstStyle/>
                    <a:p>
                      <a:pPr algn="l"/>
                      <a:r>
                        <a:rPr lang="fr-FR" sz="1200" b="1" dirty="0">
                          <a:solidFill>
                            <a:srgbClr val="000066"/>
                          </a:solidFill>
                        </a:rPr>
                        <a:t>UGT1A*28 (rs8175347)</a:t>
                      </a:r>
                    </a:p>
                  </a:txBody>
                  <a:tcPr marL="36000" marR="36000" marT="0" marB="0" anchor="ctr"/>
                </a:tc>
                <a:tc>
                  <a:txBody>
                    <a:bodyPr/>
                    <a:lstStyle/>
                    <a:p>
                      <a:pPr algn="ctr"/>
                      <a:r>
                        <a:rPr lang="fr-FR" sz="1200" dirty="0">
                          <a:solidFill>
                            <a:srgbClr val="000066"/>
                          </a:solidFill>
                        </a:rPr>
                        <a:t>0,153</a:t>
                      </a:r>
                    </a:p>
                  </a:txBody>
                  <a:tcPr marL="36000" marR="36000" marT="0" marB="0" anchor="ctr"/>
                </a:tc>
                <a:tc>
                  <a:txBody>
                    <a:bodyPr/>
                    <a:lstStyle/>
                    <a:p>
                      <a:pPr algn="ctr"/>
                      <a:r>
                        <a:rPr lang="fr-FR" sz="1200" dirty="0">
                          <a:solidFill>
                            <a:srgbClr val="000066"/>
                          </a:solidFill>
                        </a:rPr>
                        <a:t>-0,101</a:t>
                      </a:r>
                    </a:p>
                  </a:txBody>
                  <a:tcPr marL="36000" marR="36000" marT="0" marB="0" anchor="ctr"/>
                </a:tc>
                <a:tc>
                  <a:txBody>
                    <a:bodyPr/>
                    <a:lstStyle/>
                    <a:p>
                      <a:pPr algn="ctr"/>
                      <a:r>
                        <a:rPr lang="fr-FR" sz="1200" dirty="0">
                          <a:solidFill>
                            <a:srgbClr val="000066"/>
                          </a:solidFill>
                        </a:rPr>
                        <a:t>0,027</a:t>
                      </a:r>
                    </a:p>
                  </a:txBody>
                  <a:tcPr marL="36000" marR="36000" marT="0" marB="0" anchor="ctr"/>
                </a:tc>
                <a:tc>
                  <a:txBody>
                    <a:bodyPr/>
                    <a:lstStyle/>
                    <a:p>
                      <a:pPr algn="ctr"/>
                      <a:r>
                        <a:rPr lang="fr-FR" sz="1200" dirty="0">
                          <a:solidFill>
                            <a:srgbClr val="000066"/>
                          </a:solidFill>
                        </a:rPr>
                        <a:t>0,153</a:t>
                      </a:r>
                    </a:p>
                  </a:txBody>
                  <a:tcPr marL="36000" marR="36000" marT="0" marB="0" anchor="ctr"/>
                </a:tc>
                <a:tc>
                  <a:txBody>
                    <a:bodyPr/>
                    <a:lstStyle/>
                    <a:p>
                      <a:pPr algn="ctr"/>
                      <a:r>
                        <a:rPr lang="fr-FR" sz="1200" dirty="0">
                          <a:solidFill>
                            <a:srgbClr val="000066"/>
                          </a:solidFill>
                        </a:rPr>
                        <a:t>-0,101</a:t>
                      </a:r>
                    </a:p>
                  </a:txBody>
                  <a:tcPr marL="36000" marR="36000" marT="0" marB="0" anchor="ctr"/>
                </a:tc>
                <a:tc>
                  <a:txBody>
                    <a:bodyPr/>
                    <a:lstStyle/>
                    <a:p>
                      <a:pPr algn="ctr"/>
                      <a:r>
                        <a:rPr lang="fr-FR" sz="1200" dirty="0">
                          <a:solidFill>
                            <a:srgbClr val="000066"/>
                          </a:solidFill>
                        </a:rPr>
                        <a:t>0,027</a:t>
                      </a:r>
                    </a:p>
                  </a:txBody>
                  <a:tcPr marL="36000" marR="36000" marT="0" marB="0" anchor="ctr"/>
                </a:tc>
                <a:extLst>
                  <a:ext uri="{0D108BD9-81ED-4DB2-BD59-A6C34878D82A}">
                    <a16:rowId xmlns:a16="http://schemas.microsoft.com/office/drawing/2014/main" val="10008"/>
                  </a:ext>
                </a:extLst>
              </a:tr>
              <a:tr h="265374">
                <a:tc rowSpan="7">
                  <a:txBody>
                    <a:bodyPr/>
                    <a:lstStyle/>
                    <a:p>
                      <a:pPr algn="ctr"/>
                      <a:r>
                        <a:rPr lang="fr-FR" sz="1200" b="1" dirty="0">
                          <a:solidFill>
                            <a:srgbClr val="000066"/>
                          </a:solidFill>
                        </a:rPr>
                        <a:t>ASC</a:t>
                      </a:r>
                      <a:r>
                        <a:rPr lang="fr-FR" sz="1200" b="1" baseline="-25000" dirty="0">
                          <a:solidFill>
                            <a:srgbClr val="000066"/>
                          </a:solidFill>
                        </a:rPr>
                        <a:t>0-24h</a:t>
                      </a:r>
                    </a:p>
                  </a:txBody>
                  <a:tcPr marL="36000" marR="36000" marT="0" marB="0" vert="vert270" anchor="ctr">
                    <a:solidFill>
                      <a:srgbClr val="BBE0E3"/>
                    </a:solidFill>
                  </a:tcPr>
                </a:tc>
                <a:tc>
                  <a:txBody>
                    <a:bodyPr/>
                    <a:lstStyle/>
                    <a:p>
                      <a:pPr algn="l"/>
                      <a:r>
                        <a:rPr lang="fr-FR" sz="1200" b="1" dirty="0">
                          <a:solidFill>
                            <a:srgbClr val="000066"/>
                          </a:solidFill>
                        </a:rPr>
                        <a:t>Log</a:t>
                      </a:r>
                      <a:r>
                        <a:rPr lang="fr-FR" sz="1200" b="1" baseline="-25000" dirty="0">
                          <a:solidFill>
                            <a:srgbClr val="000066"/>
                          </a:solidFill>
                        </a:rPr>
                        <a:t>10</a:t>
                      </a:r>
                      <a:r>
                        <a:rPr lang="fr-FR" sz="1200" b="1" dirty="0">
                          <a:solidFill>
                            <a:srgbClr val="000066"/>
                          </a:solidFill>
                        </a:rPr>
                        <a:t> taille (log</a:t>
                      </a:r>
                      <a:r>
                        <a:rPr lang="fr-FR" sz="1200" b="1" baseline="-25000" dirty="0">
                          <a:solidFill>
                            <a:srgbClr val="000066"/>
                          </a:solidFill>
                        </a:rPr>
                        <a:t>10</a:t>
                      </a:r>
                      <a:r>
                        <a:rPr lang="fr-FR" sz="1200" b="1" dirty="0">
                          <a:solidFill>
                            <a:srgbClr val="000066"/>
                          </a:solidFill>
                        </a:rPr>
                        <a:t> cm)</a:t>
                      </a:r>
                    </a:p>
                  </a:txBody>
                  <a:tcPr marL="36000" marR="36000" marT="0" marB="0" anchor="ctr"/>
                </a:tc>
                <a:tc>
                  <a:txBody>
                    <a:bodyPr/>
                    <a:lstStyle/>
                    <a:p>
                      <a:pPr algn="ctr"/>
                      <a:r>
                        <a:rPr lang="fr-FR" sz="1200" dirty="0">
                          <a:solidFill>
                            <a:srgbClr val="000066"/>
                          </a:solidFill>
                        </a:rPr>
                        <a:t>0,025</a:t>
                      </a:r>
                    </a:p>
                  </a:txBody>
                  <a:tcPr marL="36000" marR="36000" marT="0" marB="0" anchor="ctr"/>
                </a:tc>
                <a:tc>
                  <a:txBody>
                    <a:bodyPr/>
                    <a:lstStyle/>
                    <a:p>
                      <a:pPr algn="ctr"/>
                      <a:r>
                        <a:rPr lang="fr-FR" sz="1200" dirty="0">
                          <a:solidFill>
                            <a:srgbClr val="000066"/>
                          </a:solidFill>
                        </a:rPr>
                        <a:t>-184 350,5</a:t>
                      </a:r>
                    </a:p>
                  </a:txBody>
                  <a:tcPr marL="36000" marR="36000" marT="0" marB="0" anchor="ctr"/>
                </a:tc>
                <a:tc>
                  <a:txBody>
                    <a:bodyPr/>
                    <a:lstStyle/>
                    <a:p>
                      <a:pPr algn="ctr"/>
                      <a:r>
                        <a:rPr lang="fr-FR" sz="1200" dirty="0">
                          <a:solidFill>
                            <a:srgbClr val="000066"/>
                          </a:solidFill>
                        </a:rPr>
                        <a:t>0,066</a:t>
                      </a:r>
                    </a:p>
                  </a:txBody>
                  <a:tcPr marL="36000" marR="36000" marT="0" marB="0" anchor="ctr"/>
                </a:tc>
                <a:tc>
                  <a:txBody>
                    <a:bodyPr/>
                    <a:lstStyle/>
                    <a:p>
                      <a:pPr algn="ctr"/>
                      <a:r>
                        <a:rPr lang="fr-FR" sz="1200" dirty="0">
                          <a:solidFill>
                            <a:srgbClr val="000066"/>
                          </a:solidFill>
                        </a:rPr>
                        <a:t>0,622</a:t>
                      </a:r>
                    </a:p>
                  </a:txBody>
                  <a:tcPr marL="36000" marR="36000" marT="0" marB="0" anchor="ctr"/>
                </a:tc>
                <a:tc>
                  <a:txBody>
                    <a:bodyPr/>
                    <a:lstStyle/>
                    <a:p>
                      <a:pPr algn="ctr"/>
                      <a:r>
                        <a:rPr lang="fr-FR" sz="1200" dirty="0">
                          <a:solidFill>
                            <a:srgbClr val="000066"/>
                          </a:solidFill>
                        </a:rPr>
                        <a:t>-51 210,2</a:t>
                      </a:r>
                    </a:p>
                  </a:txBody>
                  <a:tcPr marL="36000" marR="36000" marT="0" marB="0" anchor="ctr"/>
                </a:tc>
                <a:tc>
                  <a:txBody>
                    <a:bodyPr/>
                    <a:lstStyle/>
                    <a:p>
                      <a:pPr algn="ctr"/>
                      <a:r>
                        <a:rPr lang="fr-FR" sz="1200" dirty="0">
                          <a:solidFill>
                            <a:srgbClr val="000066"/>
                          </a:solidFill>
                        </a:rPr>
                        <a:t>0,329</a:t>
                      </a:r>
                    </a:p>
                  </a:txBody>
                  <a:tcPr marL="36000" marR="36000" marT="0" marB="0" anchor="ctr"/>
                </a:tc>
                <a:extLst>
                  <a:ext uri="{0D108BD9-81ED-4DB2-BD59-A6C34878D82A}">
                    <a16:rowId xmlns:a16="http://schemas.microsoft.com/office/drawing/2014/main" val="10009"/>
                  </a:ext>
                </a:extLst>
              </a:tr>
              <a:tr h="265374">
                <a:tc vMerge="1">
                  <a:txBody>
                    <a:bodyPr/>
                    <a:lstStyle/>
                    <a:p>
                      <a:pPr algn="l"/>
                      <a:endParaRPr lang="fr-FR" sz="1200" dirty="0">
                        <a:solidFill>
                          <a:srgbClr val="000066"/>
                        </a:solidFill>
                      </a:endParaRPr>
                    </a:p>
                  </a:txBody>
                  <a:tcPr marL="36000" marR="36000" marT="0" marB="0" anchor="ctr">
                    <a:solidFill>
                      <a:srgbClr val="BBE0E3"/>
                    </a:solidFill>
                  </a:tcPr>
                </a:tc>
                <a:tc>
                  <a:txBody>
                    <a:bodyPr/>
                    <a:lstStyle/>
                    <a:p>
                      <a:pPr algn="l"/>
                      <a:r>
                        <a:rPr lang="fr-FR" sz="1200" b="1" dirty="0">
                          <a:solidFill>
                            <a:srgbClr val="000066"/>
                          </a:solidFill>
                        </a:rPr>
                        <a:t>Poids (kg)</a:t>
                      </a:r>
                    </a:p>
                  </a:txBody>
                  <a:tcPr marL="36000" marR="36000" marT="0" marB="0" anchor="ctr"/>
                </a:tc>
                <a:tc>
                  <a:txBody>
                    <a:bodyPr/>
                    <a:lstStyle/>
                    <a:p>
                      <a:pPr algn="ctr"/>
                      <a:r>
                        <a:rPr lang="fr-FR" sz="1200" b="1" dirty="0">
                          <a:solidFill>
                            <a:srgbClr val="000066"/>
                          </a:solidFill>
                        </a:rPr>
                        <a:t>0,009</a:t>
                      </a:r>
                    </a:p>
                  </a:txBody>
                  <a:tcPr marL="36000" marR="36000" marT="0" marB="0" anchor="ctr"/>
                </a:tc>
                <a:tc>
                  <a:txBody>
                    <a:bodyPr/>
                    <a:lstStyle/>
                    <a:p>
                      <a:pPr algn="ctr"/>
                      <a:r>
                        <a:rPr lang="fr-FR" sz="1200" b="1" dirty="0">
                          <a:solidFill>
                            <a:srgbClr val="000066"/>
                          </a:solidFill>
                        </a:rPr>
                        <a:t>-348,9</a:t>
                      </a:r>
                    </a:p>
                  </a:txBody>
                  <a:tcPr marL="36000" marR="36000" marT="0" marB="0" anchor="ctr"/>
                </a:tc>
                <a:tc>
                  <a:txBody>
                    <a:bodyPr/>
                    <a:lstStyle/>
                    <a:p>
                      <a:pPr algn="ctr"/>
                      <a:r>
                        <a:rPr lang="fr-FR" sz="1200" b="1" dirty="0">
                          <a:solidFill>
                            <a:srgbClr val="000066"/>
                          </a:solidFill>
                        </a:rPr>
                        <a:t>0,088</a:t>
                      </a:r>
                    </a:p>
                  </a:txBody>
                  <a:tcPr marL="36000" marR="36000" marT="0" marB="0" anchor="ctr"/>
                </a:tc>
                <a:tc>
                  <a:txBody>
                    <a:bodyPr/>
                    <a:lstStyle/>
                    <a:p>
                      <a:pPr algn="ctr"/>
                      <a:r>
                        <a:rPr lang="fr-FR" sz="1200" b="1" dirty="0">
                          <a:solidFill>
                            <a:srgbClr val="000066"/>
                          </a:solidFill>
                        </a:rPr>
                        <a:t>0,007</a:t>
                      </a:r>
                    </a:p>
                  </a:txBody>
                  <a:tcPr marL="36000" marR="36000" marT="0" marB="0" anchor="ctr"/>
                </a:tc>
                <a:tc>
                  <a:txBody>
                    <a:bodyPr/>
                    <a:lstStyle/>
                    <a:p>
                      <a:pPr algn="ctr"/>
                      <a:r>
                        <a:rPr lang="fr-FR" sz="1200" b="1" dirty="0">
                          <a:solidFill>
                            <a:srgbClr val="000066"/>
                          </a:solidFill>
                        </a:rPr>
                        <a:t>351,2</a:t>
                      </a:r>
                    </a:p>
                  </a:txBody>
                  <a:tcPr marL="36000" marR="36000" marT="0" marB="0" anchor="ctr"/>
                </a:tc>
                <a:tc>
                  <a:txBody>
                    <a:bodyPr/>
                    <a:lstStyle/>
                    <a:p>
                      <a:pPr algn="ctr"/>
                      <a:r>
                        <a:rPr lang="fr-FR" sz="1200" b="1" dirty="0">
                          <a:solidFill>
                            <a:srgbClr val="000066"/>
                          </a:solidFill>
                        </a:rPr>
                        <a:t>0,283</a:t>
                      </a:r>
                    </a:p>
                  </a:txBody>
                  <a:tcPr marL="36000" marR="36000" marT="0" marB="0" anchor="ctr"/>
                </a:tc>
                <a:extLst>
                  <a:ext uri="{0D108BD9-81ED-4DB2-BD59-A6C34878D82A}">
                    <a16:rowId xmlns:a16="http://schemas.microsoft.com/office/drawing/2014/main" val="10010"/>
                  </a:ext>
                </a:extLst>
              </a:tr>
              <a:tr h="265374">
                <a:tc vMerge="1">
                  <a:txBody>
                    <a:bodyPr/>
                    <a:lstStyle/>
                    <a:p>
                      <a:pPr algn="l"/>
                      <a:endParaRPr lang="fr-FR" sz="1200" dirty="0">
                        <a:solidFill>
                          <a:srgbClr val="000066"/>
                        </a:solidFill>
                      </a:endParaRPr>
                    </a:p>
                  </a:txBody>
                  <a:tcPr marL="36000" marR="36000" marT="0" marB="0" anchor="ctr">
                    <a:solidFill>
                      <a:srgbClr val="BBE0E3"/>
                    </a:solidFill>
                  </a:tcPr>
                </a:tc>
                <a:tc>
                  <a:txBody>
                    <a:bodyPr/>
                    <a:lstStyle/>
                    <a:p>
                      <a:pPr algn="l"/>
                      <a:r>
                        <a:rPr lang="fr-FR" sz="1200" b="1" dirty="0">
                          <a:solidFill>
                            <a:srgbClr val="000066"/>
                          </a:solidFill>
                        </a:rPr>
                        <a:t>Ethnie</a:t>
                      </a:r>
                    </a:p>
                  </a:txBody>
                  <a:tcPr marL="36000" marR="36000" marT="0" marB="0" anchor="ctr"/>
                </a:tc>
                <a:tc>
                  <a:txBody>
                    <a:bodyPr/>
                    <a:lstStyle/>
                    <a:p>
                      <a:pPr algn="ctr"/>
                      <a:r>
                        <a:rPr lang="fr-FR" sz="1200" b="1" dirty="0">
                          <a:solidFill>
                            <a:srgbClr val="000066"/>
                          </a:solidFill>
                        </a:rPr>
                        <a:t>0,005</a:t>
                      </a:r>
                    </a:p>
                  </a:txBody>
                  <a:tcPr marL="36000" marR="36000" marT="0" marB="0" anchor="ctr"/>
                </a:tc>
                <a:tc>
                  <a:txBody>
                    <a:bodyPr/>
                    <a:lstStyle/>
                    <a:p>
                      <a:pPr algn="ctr"/>
                      <a:r>
                        <a:rPr lang="fr-FR" sz="1200" b="1" dirty="0">
                          <a:solidFill>
                            <a:srgbClr val="000066"/>
                          </a:solidFill>
                        </a:rPr>
                        <a:t>814,3</a:t>
                      </a:r>
                    </a:p>
                  </a:txBody>
                  <a:tcPr marL="36000" marR="36000" marT="0" marB="0" anchor="ctr"/>
                </a:tc>
                <a:tc>
                  <a:txBody>
                    <a:bodyPr/>
                    <a:lstStyle/>
                    <a:p>
                      <a:pPr algn="ctr"/>
                      <a:r>
                        <a:rPr lang="fr-FR" sz="1200" b="1" dirty="0">
                          <a:solidFill>
                            <a:srgbClr val="000066"/>
                          </a:solidFill>
                        </a:rPr>
                        <a:t>0,1</a:t>
                      </a:r>
                    </a:p>
                  </a:txBody>
                  <a:tcPr marL="36000" marR="36000" marT="0" marB="0" anchor="ctr"/>
                </a:tc>
                <a:tc>
                  <a:txBody>
                    <a:bodyPr/>
                    <a:lstStyle/>
                    <a:p>
                      <a:pPr algn="ctr"/>
                      <a:r>
                        <a:rPr lang="fr-FR" sz="1200" b="1" dirty="0">
                          <a:solidFill>
                            <a:srgbClr val="000066"/>
                          </a:solidFill>
                        </a:rPr>
                        <a:t>0,002</a:t>
                      </a:r>
                    </a:p>
                  </a:txBody>
                  <a:tcPr marL="36000" marR="36000" marT="0" marB="0" anchor="ctr"/>
                </a:tc>
                <a:tc>
                  <a:txBody>
                    <a:bodyPr/>
                    <a:lstStyle/>
                    <a:p>
                      <a:pPr algn="ctr"/>
                      <a:r>
                        <a:rPr lang="fr-FR" sz="1200" b="1" dirty="0">
                          <a:solidFill>
                            <a:srgbClr val="000066"/>
                          </a:solidFill>
                        </a:rPr>
                        <a:t>934,2</a:t>
                      </a:r>
                    </a:p>
                  </a:txBody>
                  <a:tcPr marL="36000" marR="36000" marT="0" marB="0" anchor="ctr"/>
                </a:tc>
                <a:tc>
                  <a:txBody>
                    <a:bodyPr/>
                    <a:lstStyle/>
                    <a:p>
                      <a:pPr algn="ctr"/>
                      <a:r>
                        <a:rPr lang="fr-FR" sz="1200" b="1" dirty="0">
                          <a:solidFill>
                            <a:srgbClr val="000066"/>
                          </a:solidFill>
                        </a:rPr>
                        <a:t>0,283</a:t>
                      </a:r>
                    </a:p>
                  </a:txBody>
                  <a:tcPr marL="36000" marR="36000" marT="0" marB="0" anchor="ctr"/>
                </a:tc>
                <a:extLst>
                  <a:ext uri="{0D108BD9-81ED-4DB2-BD59-A6C34878D82A}">
                    <a16:rowId xmlns:a16="http://schemas.microsoft.com/office/drawing/2014/main" val="10011"/>
                  </a:ext>
                </a:extLst>
              </a:tr>
              <a:tr h="265374">
                <a:tc vMerge="1">
                  <a:txBody>
                    <a:bodyPr/>
                    <a:lstStyle/>
                    <a:p>
                      <a:pPr algn="l"/>
                      <a:endParaRPr lang="fr-FR" sz="1200" dirty="0">
                        <a:solidFill>
                          <a:srgbClr val="000066"/>
                        </a:solidFill>
                      </a:endParaRPr>
                    </a:p>
                  </a:txBody>
                  <a:tcPr marL="36000" marR="36000" marT="0" marB="0" anchor="ctr">
                    <a:solidFill>
                      <a:srgbClr val="BBE0E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UGT1A*28 (rs8175347)</a:t>
                      </a:r>
                    </a:p>
                  </a:txBody>
                  <a:tcPr marL="36000" marR="36000" marT="0" marB="0" anchor="ctr"/>
                </a:tc>
                <a:tc>
                  <a:txBody>
                    <a:bodyPr/>
                    <a:lstStyle/>
                    <a:p>
                      <a:pPr algn="ctr"/>
                      <a:r>
                        <a:rPr lang="fr-FR" sz="1200" dirty="0">
                          <a:solidFill>
                            <a:srgbClr val="000066"/>
                          </a:solidFill>
                        </a:rPr>
                        <a:t>0,112</a:t>
                      </a:r>
                    </a:p>
                  </a:txBody>
                  <a:tcPr marL="36000" marR="36000" marT="0" marB="0" anchor="ctr"/>
                </a:tc>
                <a:tc>
                  <a:txBody>
                    <a:bodyPr/>
                    <a:lstStyle/>
                    <a:p>
                      <a:pPr algn="ctr"/>
                      <a:r>
                        <a:rPr lang="fr-FR" sz="1200" dirty="0">
                          <a:solidFill>
                            <a:srgbClr val="000066"/>
                          </a:solidFill>
                        </a:rPr>
                        <a:t>4 407,3</a:t>
                      </a:r>
                    </a:p>
                  </a:txBody>
                  <a:tcPr marL="36000" marR="36000" marT="0" marB="0" anchor="ctr"/>
                </a:tc>
                <a:tc>
                  <a:txBody>
                    <a:bodyPr/>
                    <a:lstStyle/>
                    <a:p>
                      <a:pPr algn="ctr"/>
                      <a:r>
                        <a:rPr lang="fr-FR" sz="1200" dirty="0">
                          <a:solidFill>
                            <a:srgbClr val="000066"/>
                          </a:solidFill>
                        </a:rPr>
                        <a:t>0,042</a:t>
                      </a:r>
                    </a:p>
                  </a:txBody>
                  <a:tcPr marL="36000" marR="36000" marT="0" marB="0" anchor="ctr"/>
                </a:tc>
                <a:tc>
                  <a:txBody>
                    <a:bodyPr/>
                    <a:lstStyle/>
                    <a:p>
                      <a:pPr algn="ctr"/>
                      <a:r>
                        <a:rPr lang="fr-FR" sz="1200" dirty="0">
                          <a:solidFill>
                            <a:srgbClr val="000066"/>
                          </a:solidFill>
                        </a:rPr>
                        <a:t>0,240</a:t>
                      </a:r>
                    </a:p>
                  </a:txBody>
                  <a:tcPr marL="36000" marR="36000" marT="0" marB="0" anchor="ctr"/>
                </a:tc>
                <a:tc>
                  <a:txBody>
                    <a:bodyPr/>
                    <a:lstStyle/>
                    <a:p>
                      <a:pPr algn="ctr"/>
                      <a:r>
                        <a:rPr lang="fr-FR" sz="1200" dirty="0">
                          <a:solidFill>
                            <a:srgbClr val="000066"/>
                          </a:solidFill>
                        </a:rPr>
                        <a:t>2 965,9</a:t>
                      </a:r>
                    </a:p>
                  </a:txBody>
                  <a:tcPr marL="36000" marR="36000" marT="0" marB="0" anchor="ctr"/>
                </a:tc>
                <a:tc>
                  <a:txBody>
                    <a:bodyPr/>
                    <a:lstStyle/>
                    <a:p>
                      <a:pPr algn="ctr"/>
                      <a:r>
                        <a:rPr lang="fr-FR" sz="1200" dirty="0">
                          <a:solidFill>
                            <a:srgbClr val="000066"/>
                          </a:solidFill>
                        </a:rPr>
                        <a:t>0,322</a:t>
                      </a:r>
                    </a:p>
                  </a:txBody>
                  <a:tcPr marL="36000" marR="36000" marT="0" marB="0" anchor="ctr"/>
                </a:tc>
                <a:extLst>
                  <a:ext uri="{0D108BD9-81ED-4DB2-BD59-A6C34878D82A}">
                    <a16:rowId xmlns:a16="http://schemas.microsoft.com/office/drawing/2014/main" val="10012"/>
                  </a:ext>
                </a:extLst>
              </a:tr>
              <a:tr h="265374">
                <a:tc vMerge="1">
                  <a:txBody>
                    <a:bodyPr/>
                    <a:lstStyle/>
                    <a:p>
                      <a:pPr algn="l"/>
                      <a:endParaRPr lang="fr-FR" sz="1200" dirty="0">
                        <a:solidFill>
                          <a:srgbClr val="000066"/>
                        </a:solidFill>
                      </a:endParaRPr>
                    </a:p>
                  </a:txBody>
                  <a:tcPr marL="36000" marR="36000" marT="0" marB="0" anchor="ctr">
                    <a:solidFill>
                      <a:srgbClr val="BBE0E3"/>
                    </a:solidFill>
                  </a:tcPr>
                </a:tc>
                <a:tc>
                  <a:txBody>
                    <a:bodyPr/>
                    <a:lstStyle/>
                    <a:p>
                      <a:pPr algn="l"/>
                      <a:r>
                        <a:rPr lang="fr-FR" sz="1200" b="1" dirty="0">
                          <a:solidFill>
                            <a:srgbClr val="000066"/>
                          </a:solidFill>
                        </a:rPr>
                        <a:t>CYP3A4*22</a:t>
                      </a:r>
                      <a:r>
                        <a:rPr lang="fr-FR" sz="1200" b="1" baseline="0" dirty="0">
                          <a:solidFill>
                            <a:srgbClr val="000066"/>
                          </a:solidFill>
                        </a:rPr>
                        <a:t> (rs35599367)</a:t>
                      </a:r>
                      <a:endParaRPr lang="fr-FR" sz="1200" b="1" dirty="0">
                        <a:solidFill>
                          <a:srgbClr val="000066"/>
                        </a:solidFill>
                      </a:endParaRPr>
                    </a:p>
                  </a:txBody>
                  <a:tcPr marL="36000" marR="36000" marT="0" marB="0" anchor="ctr"/>
                </a:tc>
                <a:tc>
                  <a:txBody>
                    <a:bodyPr/>
                    <a:lstStyle/>
                    <a:p>
                      <a:pPr algn="ctr"/>
                      <a:r>
                        <a:rPr lang="fr-FR" sz="1200" dirty="0">
                          <a:solidFill>
                            <a:srgbClr val="000066"/>
                          </a:solidFill>
                        </a:rPr>
                        <a:t>0,057</a:t>
                      </a:r>
                    </a:p>
                  </a:txBody>
                  <a:tcPr marL="36000" marR="36000" marT="0" marB="0" anchor="ctr"/>
                </a:tc>
                <a:tc>
                  <a:txBody>
                    <a:bodyPr/>
                    <a:lstStyle/>
                    <a:p>
                      <a:pPr algn="ctr"/>
                      <a:r>
                        <a:rPr lang="fr-FR" sz="1200" dirty="0">
                          <a:solidFill>
                            <a:srgbClr val="000066"/>
                          </a:solidFill>
                        </a:rPr>
                        <a:t>5 909,5</a:t>
                      </a:r>
                    </a:p>
                  </a:txBody>
                  <a:tcPr marL="36000" marR="36000" marT="0" marB="0" anchor="ctr"/>
                </a:tc>
                <a:tc>
                  <a:txBody>
                    <a:bodyPr/>
                    <a:lstStyle/>
                    <a:p>
                      <a:pPr algn="ctr"/>
                      <a:r>
                        <a:rPr lang="fr-FR" sz="1200" dirty="0">
                          <a:solidFill>
                            <a:srgbClr val="000066"/>
                          </a:solidFill>
                        </a:rPr>
                        <a:t>0,048</a:t>
                      </a:r>
                    </a:p>
                  </a:txBody>
                  <a:tcPr marL="36000" marR="36000" marT="0" marB="0" anchor="ctr"/>
                </a:tc>
                <a:tc>
                  <a:txBody>
                    <a:bodyPr/>
                    <a:lstStyle/>
                    <a:p>
                      <a:pPr algn="ctr"/>
                      <a:r>
                        <a:rPr lang="fr-FR" sz="1200" dirty="0">
                          <a:solidFill>
                            <a:srgbClr val="000066"/>
                          </a:solidFill>
                        </a:rPr>
                        <a:t>0,195</a:t>
                      </a:r>
                    </a:p>
                  </a:txBody>
                  <a:tcPr marL="36000" marR="36000" marT="0" marB="0" anchor="ctr"/>
                </a:tc>
                <a:tc>
                  <a:txBody>
                    <a:bodyPr/>
                    <a:lstStyle/>
                    <a:p>
                      <a:pPr algn="ctr"/>
                      <a:r>
                        <a:rPr lang="fr-FR" sz="1200" dirty="0">
                          <a:solidFill>
                            <a:srgbClr val="000066"/>
                          </a:solidFill>
                        </a:rPr>
                        <a:t>3 592,6</a:t>
                      </a:r>
                    </a:p>
                  </a:txBody>
                  <a:tcPr marL="36000" marR="36000" marT="0" marB="0" anchor="ctr"/>
                </a:tc>
                <a:tc>
                  <a:txBody>
                    <a:bodyPr/>
                    <a:lstStyle/>
                    <a:p>
                      <a:pPr algn="ctr"/>
                      <a:r>
                        <a:rPr lang="fr-FR" sz="1200" dirty="0">
                          <a:solidFill>
                            <a:srgbClr val="000066"/>
                          </a:solidFill>
                        </a:rPr>
                        <a:t>0,304</a:t>
                      </a:r>
                    </a:p>
                  </a:txBody>
                  <a:tcPr marL="36000" marR="36000" marT="0" marB="0" anchor="ctr"/>
                </a:tc>
                <a:extLst>
                  <a:ext uri="{0D108BD9-81ED-4DB2-BD59-A6C34878D82A}">
                    <a16:rowId xmlns:a16="http://schemas.microsoft.com/office/drawing/2014/main" val="10013"/>
                  </a:ext>
                </a:extLst>
              </a:tr>
              <a:tr h="265374">
                <a:tc vMerge="1">
                  <a:txBody>
                    <a:bodyPr/>
                    <a:lstStyle/>
                    <a:p>
                      <a:pPr algn="l"/>
                      <a:endParaRPr lang="fr-FR" sz="1200" dirty="0">
                        <a:solidFill>
                          <a:srgbClr val="000066"/>
                        </a:solidFill>
                      </a:endParaRPr>
                    </a:p>
                  </a:txBody>
                  <a:tcPr marL="36000" marR="36000" marT="0" marB="0" anchor="ctr">
                    <a:solidFill>
                      <a:srgbClr val="BBE0E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CYP3A5*3</a:t>
                      </a:r>
                      <a:r>
                        <a:rPr lang="fr-FR" sz="1200" b="1" baseline="0" dirty="0">
                          <a:solidFill>
                            <a:srgbClr val="000066"/>
                          </a:solidFill>
                        </a:rPr>
                        <a:t> (rs776746)</a:t>
                      </a:r>
                      <a:endParaRPr lang="fr-FR" sz="1200" b="1" dirty="0">
                        <a:solidFill>
                          <a:srgbClr val="000066"/>
                        </a:solidFill>
                      </a:endParaRPr>
                    </a:p>
                  </a:txBody>
                  <a:tcPr marL="36000" marR="36000" marT="0" marB="0" anchor="ctr"/>
                </a:tc>
                <a:tc>
                  <a:txBody>
                    <a:bodyPr/>
                    <a:lstStyle/>
                    <a:p>
                      <a:pPr algn="ctr"/>
                      <a:r>
                        <a:rPr lang="fr-FR" sz="1200" dirty="0">
                          <a:solidFill>
                            <a:srgbClr val="000066"/>
                          </a:solidFill>
                        </a:rPr>
                        <a:t>0,140</a:t>
                      </a:r>
                    </a:p>
                  </a:txBody>
                  <a:tcPr marL="36000" marR="36000" marT="0" marB="0" anchor="ctr"/>
                </a:tc>
                <a:tc>
                  <a:txBody>
                    <a:bodyPr/>
                    <a:lstStyle/>
                    <a:p>
                      <a:pPr algn="ctr"/>
                      <a:r>
                        <a:rPr lang="fr-FR" sz="1200" dirty="0">
                          <a:solidFill>
                            <a:srgbClr val="000066"/>
                          </a:solidFill>
                        </a:rPr>
                        <a:t>-3 374,7</a:t>
                      </a:r>
                    </a:p>
                  </a:txBody>
                  <a:tcPr marL="36000" marR="36000" marT="0" marB="0" anchor="ctr"/>
                </a:tc>
                <a:tc>
                  <a:txBody>
                    <a:bodyPr/>
                    <a:lstStyle/>
                    <a:p>
                      <a:pPr algn="ctr"/>
                      <a:r>
                        <a:rPr lang="fr-FR" sz="1200" dirty="0">
                          <a:solidFill>
                            <a:srgbClr val="000066"/>
                          </a:solidFill>
                        </a:rPr>
                        <a:t>0,030</a:t>
                      </a:r>
                    </a:p>
                  </a:txBody>
                  <a:tcPr marL="36000" marR="36000" marT="0" marB="0" anchor="ctr"/>
                </a:tc>
                <a:tc>
                  <a:txBody>
                    <a:bodyPr/>
                    <a:lstStyle/>
                    <a:p>
                      <a:pPr algn="ctr"/>
                      <a:r>
                        <a:rPr lang="fr-FR" sz="1200" dirty="0">
                          <a:solidFill>
                            <a:srgbClr val="000066"/>
                          </a:solidFill>
                        </a:rPr>
                        <a:t>0,603</a:t>
                      </a:r>
                    </a:p>
                  </a:txBody>
                  <a:tcPr marL="36000" marR="36000" marT="0" marB="0" anchor="ctr"/>
                </a:tc>
                <a:tc>
                  <a:txBody>
                    <a:bodyPr/>
                    <a:lstStyle/>
                    <a:p>
                      <a:pPr algn="ctr"/>
                      <a:r>
                        <a:rPr lang="fr-FR" sz="1200" dirty="0">
                          <a:solidFill>
                            <a:srgbClr val="000066"/>
                          </a:solidFill>
                        </a:rPr>
                        <a:t>1 591,8</a:t>
                      </a:r>
                    </a:p>
                  </a:txBody>
                  <a:tcPr marL="36000" marR="36000" marT="0" marB="0" anchor="ctr"/>
                </a:tc>
                <a:tc>
                  <a:txBody>
                    <a:bodyPr/>
                    <a:lstStyle/>
                    <a:p>
                      <a:pPr algn="ctr"/>
                      <a:r>
                        <a:rPr lang="fr-FR" sz="1200" dirty="0">
                          <a:solidFill>
                            <a:srgbClr val="000066"/>
                          </a:solidFill>
                        </a:rPr>
                        <a:t>0,326</a:t>
                      </a:r>
                    </a:p>
                  </a:txBody>
                  <a:tcPr marL="36000" marR="36000" marT="0" marB="0" anchor="ctr"/>
                </a:tc>
                <a:extLst>
                  <a:ext uri="{0D108BD9-81ED-4DB2-BD59-A6C34878D82A}">
                    <a16:rowId xmlns:a16="http://schemas.microsoft.com/office/drawing/2014/main" val="10014"/>
                  </a:ext>
                </a:extLst>
              </a:tr>
              <a:tr h="265374">
                <a:tc vMerge="1">
                  <a:txBody>
                    <a:bodyPr/>
                    <a:lstStyle/>
                    <a:p>
                      <a:pPr algn="l"/>
                      <a:endParaRPr lang="fr-FR" sz="1200" dirty="0">
                        <a:solidFill>
                          <a:srgbClr val="000066"/>
                        </a:solidFill>
                      </a:endParaRPr>
                    </a:p>
                  </a:txBody>
                  <a:tcPr marL="36000" marR="36000" marT="0" marB="0" anchor="ctr">
                    <a:solidFill>
                      <a:srgbClr val="BBE0E3"/>
                    </a:solidFill>
                  </a:tcPr>
                </a:tc>
                <a:tc>
                  <a:txBody>
                    <a:bodyPr/>
                    <a:lstStyle/>
                    <a:p>
                      <a:pPr algn="l"/>
                      <a:r>
                        <a:rPr lang="fr-FR" sz="1200" b="1" dirty="0">
                          <a:solidFill>
                            <a:srgbClr val="000066"/>
                          </a:solidFill>
                        </a:rPr>
                        <a:t>NR1/2 63396 C &gt;T (rs2472677)</a:t>
                      </a:r>
                    </a:p>
                  </a:txBody>
                  <a:tcPr marL="36000" marR="36000" marT="0" marB="0" anchor="ctr"/>
                </a:tc>
                <a:tc>
                  <a:txBody>
                    <a:bodyPr/>
                    <a:lstStyle/>
                    <a:p>
                      <a:pPr algn="ctr"/>
                      <a:r>
                        <a:rPr lang="fr-FR" sz="1200" dirty="0">
                          <a:solidFill>
                            <a:srgbClr val="000066"/>
                          </a:solidFill>
                        </a:rPr>
                        <a:t>0,053</a:t>
                      </a:r>
                    </a:p>
                  </a:txBody>
                  <a:tcPr marL="36000" marR="36000" marT="0" marB="0" anchor="ctr"/>
                </a:tc>
                <a:tc>
                  <a:txBody>
                    <a:bodyPr/>
                    <a:lstStyle/>
                    <a:p>
                      <a:pPr algn="ctr"/>
                      <a:r>
                        <a:rPr lang="fr-FR" sz="1200" dirty="0">
                          <a:solidFill>
                            <a:srgbClr val="000066"/>
                          </a:solidFill>
                        </a:rPr>
                        <a:t>4 324,7</a:t>
                      </a:r>
                    </a:p>
                  </a:txBody>
                  <a:tcPr marL="36000" marR="36000" marT="0" marB="0" anchor="ctr"/>
                </a:tc>
                <a:tc>
                  <a:txBody>
                    <a:bodyPr/>
                    <a:lstStyle/>
                    <a:p>
                      <a:pPr algn="ctr"/>
                      <a:r>
                        <a:rPr lang="fr-FR" sz="1200" dirty="0">
                          <a:solidFill>
                            <a:srgbClr val="000066"/>
                          </a:solidFill>
                        </a:rPr>
                        <a:t>0,050</a:t>
                      </a:r>
                    </a:p>
                  </a:txBody>
                  <a:tcPr marL="36000" marR="36000" marT="0" marB="0" anchor="ctr"/>
                </a:tc>
                <a:tc>
                  <a:txBody>
                    <a:bodyPr/>
                    <a:lstStyle/>
                    <a:p>
                      <a:pPr algn="ctr"/>
                      <a:r>
                        <a:rPr lang="fr-FR" sz="1200" dirty="0">
                          <a:solidFill>
                            <a:srgbClr val="000066"/>
                          </a:solidFill>
                        </a:rPr>
                        <a:t>0,011</a:t>
                      </a:r>
                    </a:p>
                  </a:txBody>
                  <a:tcPr marL="36000" marR="36000" marT="0" marB="0" anchor="ctr"/>
                </a:tc>
                <a:tc>
                  <a:txBody>
                    <a:bodyPr/>
                    <a:lstStyle/>
                    <a:p>
                      <a:pPr algn="ctr"/>
                      <a:r>
                        <a:rPr lang="fr-FR" sz="1200" dirty="0">
                          <a:solidFill>
                            <a:srgbClr val="000066"/>
                          </a:solidFill>
                        </a:rPr>
                        <a:t>5 968,0</a:t>
                      </a:r>
                    </a:p>
                  </a:txBody>
                  <a:tcPr marL="36000" marR="36000" marT="0" marB="0" anchor="ctr"/>
                </a:tc>
                <a:tc>
                  <a:txBody>
                    <a:bodyPr/>
                    <a:lstStyle/>
                    <a:p>
                      <a:pPr algn="ctr"/>
                      <a:r>
                        <a:rPr lang="fr-FR" sz="1200" dirty="0">
                          <a:solidFill>
                            <a:srgbClr val="000066"/>
                          </a:solidFill>
                        </a:rPr>
                        <a:t>0,283</a:t>
                      </a:r>
                    </a:p>
                  </a:txBody>
                  <a:tcPr marL="36000" marR="36000" marT="0" marB="0" anchor="ctr"/>
                </a:tc>
                <a:extLst>
                  <a:ext uri="{0D108BD9-81ED-4DB2-BD59-A6C34878D82A}">
                    <a16:rowId xmlns:a16="http://schemas.microsoft.com/office/drawing/2014/main" val="10015"/>
                  </a:ext>
                </a:extLst>
              </a:tr>
            </a:tbl>
          </a:graphicData>
        </a:graphic>
      </p:graphicFrame>
      <p:sp>
        <p:nvSpPr>
          <p:cNvPr id="6" name="ZoneTexte 5">
            <a:extLst>
              <a:ext uri="{FF2B5EF4-FFF2-40B4-BE49-F238E27FC236}">
                <a16:creationId xmlns:a16="http://schemas.microsoft.com/office/drawing/2014/main" id="{8FA1F439-2446-4C66-8EA5-C382DFD11741}"/>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72</a:t>
            </a:r>
          </a:p>
        </p:txBody>
      </p:sp>
    </p:spTree>
    <p:extLst>
      <p:ext uri="{BB962C8B-B14F-4D97-AF65-F5344CB8AC3E}">
        <p14:creationId xmlns:p14="http://schemas.microsoft.com/office/powerpoint/2010/main" val="160435415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Polymorphisme génétique et PK de DTG (3)</a:t>
            </a:r>
            <a:endParaRPr lang="fr-FR" dirty="0"/>
          </a:p>
        </p:txBody>
      </p:sp>
      <p:sp>
        <p:nvSpPr>
          <p:cNvPr id="5123" name="Rectangle 3"/>
          <p:cNvSpPr>
            <a:spLocks noGrp="1" noChangeArrowheads="1"/>
          </p:cNvSpPr>
          <p:nvPr>
            <p:ph idx="1"/>
          </p:nvPr>
        </p:nvSpPr>
        <p:spPr>
          <a:xfrm>
            <a:off x="457200" y="5014762"/>
            <a:ext cx="8507413" cy="1438426"/>
          </a:xfrm>
        </p:spPr>
        <p:txBody>
          <a:bodyPr/>
          <a:lstStyle/>
          <a:p>
            <a:r>
              <a:rPr lang="fr-FR" sz="2000" b="1" dirty="0">
                <a:solidFill>
                  <a:srgbClr val="0070C0"/>
                </a:solidFill>
                <a:latin typeface="Calibri" panose="020F0502020204030204" pitchFamily="34" charset="0"/>
                <a:cs typeface="Calibri" panose="020F0502020204030204" pitchFamily="34" charset="0"/>
              </a:rPr>
              <a:t>Conclusions</a:t>
            </a:r>
            <a:r>
              <a:rPr lang="fr-FR" sz="1800" b="1" dirty="0">
                <a:solidFill>
                  <a:srgbClr val="0070C0"/>
                </a:solidFill>
                <a:latin typeface="Calibri" panose="020F0502020204030204" pitchFamily="34" charset="0"/>
                <a:cs typeface="Calibri" panose="020F0502020204030204" pitchFamily="34" charset="0"/>
              </a:rPr>
              <a:t> </a:t>
            </a:r>
          </a:p>
          <a:p>
            <a:pPr lvl="1"/>
            <a:r>
              <a:rPr lang="fr-FR" sz="1600" dirty="0"/>
              <a:t>Mise en évidence d’une relation entre le génotype NR1I2 63396 C &gt; T et C</a:t>
            </a:r>
            <a:r>
              <a:rPr lang="fr-FR" sz="1600" baseline="-25000" dirty="0"/>
              <a:t>max</a:t>
            </a:r>
            <a:r>
              <a:rPr lang="fr-FR" sz="1600" dirty="0"/>
              <a:t> </a:t>
            </a:r>
            <a:br>
              <a:rPr lang="fr-FR" sz="1600" dirty="0"/>
            </a:br>
            <a:r>
              <a:rPr lang="fr-FR" sz="1600" dirty="0"/>
              <a:t>et ASC</a:t>
            </a:r>
            <a:r>
              <a:rPr lang="fr-FR" sz="1600" baseline="-25000" dirty="0"/>
              <a:t>0-24h</a:t>
            </a:r>
            <a:r>
              <a:rPr lang="fr-FR" sz="1600" dirty="0"/>
              <a:t> de DTG, suggérant l’influence possible du récepteur nucléaire PXR</a:t>
            </a:r>
          </a:p>
          <a:p>
            <a:pPr lvl="1"/>
            <a:r>
              <a:rPr lang="fr-FR" sz="1600" dirty="0"/>
              <a:t>Par ailleurs, confirmation de l’association entre ABCG2 421 C &gt; A et </a:t>
            </a:r>
            <a:r>
              <a:rPr lang="fr-FR" sz="1600" dirty="0" err="1"/>
              <a:t>C</a:t>
            </a:r>
            <a:r>
              <a:rPr lang="fr-FR" sz="1600" baseline="-25000" dirty="0" err="1"/>
              <a:t>max</a:t>
            </a:r>
            <a:r>
              <a:rPr lang="fr-FR" sz="1600" dirty="0"/>
              <a:t> de DTG, suggérant un impact sur l’absorption intestinale du DTG</a:t>
            </a:r>
          </a:p>
          <a:p>
            <a:pPr lvl="1"/>
            <a:r>
              <a:rPr lang="fr-FR" sz="1600" dirty="0"/>
              <a:t>Peu d’impact du polymorphisme génétique sur la PK de DTG </a:t>
            </a:r>
          </a:p>
          <a:p>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Elliot ER, CROI 2018, Abs. 467</a:t>
            </a:r>
          </a:p>
        </p:txBody>
      </p:sp>
      <p:sp>
        <p:nvSpPr>
          <p:cNvPr id="7" name="Text Box 2"/>
          <p:cNvSpPr txBox="1">
            <a:spLocks noChangeArrowheads="1"/>
          </p:cNvSpPr>
          <p:nvPr/>
        </p:nvSpPr>
        <p:spPr bwMode="auto">
          <a:xfrm>
            <a:off x="439737" y="1241888"/>
            <a:ext cx="8524876"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Relation entre le génotype NR1I2 63396 C &gt; T et les moyennes géométriques (IC 95 %) des C</a:t>
            </a:r>
            <a:r>
              <a:rPr lang="fr-FR" b="1" baseline="-25000" dirty="0">
                <a:solidFill>
                  <a:srgbClr val="0070C0"/>
                </a:solidFill>
                <a:latin typeface="Calibri" pitchFamily="34" charset="0"/>
                <a:ea typeface="ＭＳ Ｐゴシック" pitchFamily="34" charset="-128"/>
              </a:rPr>
              <a:t>max</a:t>
            </a:r>
            <a:r>
              <a:rPr lang="fr-FR" b="1" dirty="0">
                <a:solidFill>
                  <a:srgbClr val="0070C0"/>
                </a:solidFill>
                <a:latin typeface="Calibri" pitchFamily="34" charset="0"/>
                <a:ea typeface="ＭＳ Ｐゴシック" pitchFamily="34" charset="-128"/>
              </a:rPr>
              <a:t> (</a:t>
            </a:r>
            <a:r>
              <a:rPr lang="fr-FR" b="1" dirty="0" err="1">
                <a:solidFill>
                  <a:srgbClr val="0070C0"/>
                </a:solidFill>
                <a:latin typeface="Calibri" pitchFamily="34" charset="0"/>
                <a:ea typeface="ＭＳ Ｐゴシック" pitchFamily="34" charset="-128"/>
              </a:rPr>
              <a:t>ng</a:t>
            </a:r>
            <a:r>
              <a:rPr lang="fr-FR" b="1" dirty="0">
                <a:solidFill>
                  <a:srgbClr val="0070C0"/>
                </a:solidFill>
                <a:latin typeface="Calibri" pitchFamily="34" charset="0"/>
                <a:ea typeface="ＭＳ Ｐゴシック" pitchFamily="34" charset="-128"/>
              </a:rPr>
              <a:t>/ml) et ASC (</a:t>
            </a:r>
            <a:r>
              <a:rPr lang="fr-FR" b="1" dirty="0" err="1">
                <a:solidFill>
                  <a:srgbClr val="0070C0"/>
                </a:solidFill>
                <a:latin typeface="Calibri" pitchFamily="34" charset="0"/>
                <a:ea typeface="ＭＳ Ｐゴシック" pitchFamily="34" charset="-128"/>
              </a:rPr>
              <a:t>ng.h</a:t>
            </a:r>
            <a:r>
              <a:rPr lang="fr-FR" b="1" dirty="0">
                <a:solidFill>
                  <a:srgbClr val="0070C0"/>
                </a:solidFill>
                <a:latin typeface="Calibri" pitchFamily="34" charset="0"/>
                <a:ea typeface="ＭＳ Ｐゴシック" pitchFamily="34" charset="-128"/>
              </a:rPr>
              <a:t>/ml) de DTG</a:t>
            </a:r>
          </a:p>
        </p:txBody>
      </p:sp>
      <p:grpSp>
        <p:nvGrpSpPr>
          <p:cNvPr id="10" name="Groupe 9">
            <a:extLst>
              <a:ext uri="{FF2B5EF4-FFF2-40B4-BE49-F238E27FC236}">
                <a16:creationId xmlns:a16="http://schemas.microsoft.com/office/drawing/2014/main" id="{FD4CDF42-B212-49F0-93DF-E7476ADF6893}"/>
              </a:ext>
            </a:extLst>
          </p:cNvPr>
          <p:cNvGrpSpPr/>
          <p:nvPr/>
        </p:nvGrpSpPr>
        <p:grpSpPr>
          <a:xfrm>
            <a:off x="792958" y="2349499"/>
            <a:ext cx="3644930" cy="2514568"/>
            <a:chOff x="792958" y="2349499"/>
            <a:chExt cx="3644930" cy="2514568"/>
          </a:xfrm>
        </p:grpSpPr>
        <p:sp>
          <p:nvSpPr>
            <p:cNvPr id="8" name="Line 11">
              <a:extLst>
                <a:ext uri="{FF2B5EF4-FFF2-40B4-BE49-F238E27FC236}">
                  <a16:creationId xmlns:a16="http://schemas.microsoft.com/office/drawing/2014/main" id="{EE08223D-4ECF-3E42-8943-DBE791B942A0}"/>
                </a:ext>
              </a:extLst>
            </p:cNvPr>
            <p:cNvSpPr>
              <a:spLocks noChangeShapeType="1"/>
            </p:cNvSpPr>
            <p:nvPr/>
          </p:nvSpPr>
          <p:spPr bwMode="auto">
            <a:xfrm>
              <a:off x="1244274" y="4461949"/>
              <a:ext cx="319361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9" name="Line 11">
              <a:extLst>
                <a:ext uri="{FF2B5EF4-FFF2-40B4-BE49-F238E27FC236}">
                  <a16:creationId xmlns:a16="http://schemas.microsoft.com/office/drawing/2014/main" id="{EE08223D-4ECF-3E42-8943-DBE791B942A0}"/>
                </a:ext>
              </a:extLst>
            </p:cNvPr>
            <p:cNvSpPr>
              <a:spLocks noChangeShapeType="1"/>
            </p:cNvSpPr>
            <p:nvPr/>
          </p:nvSpPr>
          <p:spPr bwMode="auto">
            <a:xfrm>
              <a:off x="1244274" y="2349499"/>
              <a:ext cx="0" cy="2112449"/>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1">
              <a:extLst>
                <a:ext uri="{FF2B5EF4-FFF2-40B4-BE49-F238E27FC236}">
                  <a16:creationId xmlns:a16="http://schemas.microsoft.com/office/drawing/2014/main" id="{EE08223D-4ECF-3E42-8943-DBE791B942A0}"/>
                </a:ext>
              </a:extLst>
            </p:cNvPr>
            <p:cNvSpPr>
              <a:spLocks noChangeShapeType="1"/>
            </p:cNvSpPr>
            <p:nvPr/>
          </p:nvSpPr>
          <p:spPr bwMode="auto">
            <a:xfrm>
              <a:off x="1208770" y="2782539"/>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92958" y="2678669"/>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7 400</a:t>
              </a:r>
              <a:endParaRPr kumimoji="0" lang="fr-FR" sz="2800" b="0" i="0" u="none" strike="noStrike" cap="none" normalizeH="0" baseline="30000" dirty="0">
                <a:ln>
                  <a:noFill/>
                </a:ln>
                <a:effectLst/>
                <a:latin typeface="+mj-lt"/>
                <a:cs typeface="Arial" pitchFamily="34" charset="0"/>
              </a:endParaRPr>
            </a:p>
          </p:txBody>
        </p:sp>
        <p:sp>
          <p:nvSpPr>
            <p:cNvPr id="16" name="Line 11">
              <a:extLst>
                <a:ext uri="{FF2B5EF4-FFF2-40B4-BE49-F238E27FC236}">
                  <a16:creationId xmlns:a16="http://schemas.microsoft.com/office/drawing/2014/main" id="{EE08223D-4ECF-3E42-8943-DBE791B942A0}"/>
                </a:ext>
              </a:extLst>
            </p:cNvPr>
            <p:cNvSpPr>
              <a:spLocks noChangeShapeType="1"/>
            </p:cNvSpPr>
            <p:nvPr/>
          </p:nvSpPr>
          <p:spPr bwMode="auto">
            <a:xfrm>
              <a:off x="1208770" y="3348743"/>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92958" y="3244873"/>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5 400</a:t>
              </a:r>
              <a:endParaRPr kumimoji="0" lang="fr-FR" sz="2800" b="0" i="0" u="none" strike="noStrike" cap="none" normalizeH="0" baseline="30000" dirty="0">
                <a:ln>
                  <a:noFill/>
                </a:ln>
                <a:effectLst/>
                <a:latin typeface="+mj-lt"/>
                <a:cs typeface="Arial" pitchFamily="34" charset="0"/>
              </a:endParaRPr>
            </a:p>
          </p:txBody>
        </p:sp>
        <p:sp>
          <p:nvSpPr>
            <p:cNvPr id="18" name="Line 11">
              <a:extLst>
                <a:ext uri="{FF2B5EF4-FFF2-40B4-BE49-F238E27FC236}">
                  <a16:creationId xmlns:a16="http://schemas.microsoft.com/office/drawing/2014/main" id="{EE08223D-4ECF-3E42-8943-DBE791B942A0}"/>
                </a:ext>
              </a:extLst>
            </p:cNvPr>
            <p:cNvSpPr>
              <a:spLocks noChangeShapeType="1"/>
            </p:cNvSpPr>
            <p:nvPr/>
          </p:nvSpPr>
          <p:spPr bwMode="auto">
            <a:xfrm>
              <a:off x="1208770" y="3902084"/>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92958" y="3798214"/>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3 400</a:t>
              </a:r>
              <a:endParaRPr kumimoji="0" lang="fr-FR" sz="2800" b="0" i="0" u="none" strike="noStrike" cap="none" normalizeH="0" baseline="30000" dirty="0">
                <a:ln>
                  <a:noFill/>
                </a:ln>
                <a:effectLst/>
                <a:latin typeface="+mj-lt"/>
                <a:cs typeface="Arial" pitchFamily="34" charset="0"/>
              </a:endParaRPr>
            </a:p>
          </p:txBody>
        </p:sp>
        <p:sp>
          <p:nvSpPr>
            <p:cNvPr id="20" name="Line 11">
              <a:extLst>
                <a:ext uri="{FF2B5EF4-FFF2-40B4-BE49-F238E27FC236}">
                  <a16:creationId xmlns:a16="http://schemas.microsoft.com/office/drawing/2014/main" id="{EE08223D-4ECF-3E42-8943-DBE791B942A0}"/>
                </a:ext>
              </a:extLst>
            </p:cNvPr>
            <p:cNvSpPr>
              <a:spLocks noChangeShapeType="1"/>
            </p:cNvSpPr>
            <p:nvPr/>
          </p:nvSpPr>
          <p:spPr bwMode="auto">
            <a:xfrm>
              <a:off x="1208770" y="4460341"/>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92958" y="4356471"/>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1 400</a:t>
              </a:r>
              <a:endParaRPr kumimoji="0" lang="fr-FR" sz="2800" b="0" i="0" u="none" strike="noStrike" cap="none" normalizeH="0" baseline="30000" dirty="0">
                <a:ln>
                  <a:noFill/>
                </a:ln>
                <a:effectLst/>
                <a:latin typeface="+mj-lt"/>
                <a:cs typeface="Arial" pitchFamily="34" charset="0"/>
              </a:endParaRPr>
            </a:p>
          </p:txBody>
        </p:sp>
        <p:sp>
          <p:nvSpPr>
            <p:cNvPr id="28" name="Line 11">
              <a:extLst>
                <a:ext uri="{FF2B5EF4-FFF2-40B4-BE49-F238E27FC236}">
                  <a16:creationId xmlns:a16="http://schemas.microsoft.com/office/drawing/2014/main" id="{EE08223D-4ECF-3E42-8943-DBE791B942A0}"/>
                </a:ext>
              </a:extLst>
            </p:cNvPr>
            <p:cNvSpPr>
              <a:spLocks noChangeShapeType="1"/>
            </p:cNvSpPr>
            <p:nvPr/>
          </p:nvSpPr>
          <p:spPr bwMode="auto">
            <a:xfrm>
              <a:off x="1844798"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34191" y="4511178"/>
              <a:ext cx="221214"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CC</a:t>
              </a:r>
              <a:endParaRPr kumimoji="0" lang="fr-FR" sz="2800" b="1" i="0" u="none" strike="noStrike" cap="none" normalizeH="0" baseline="30000" dirty="0">
                <a:ln>
                  <a:noFill/>
                </a:ln>
                <a:effectLst/>
                <a:latin typeface="+mj-lt"/>
                <a:cs typeface="Arial" pitchFamily="34" charset="0"/>
              </a:endParaRPr>
            </a:p>
          </p:txBody>
        </p:sp>
        <p:sp>
          <p:nvSpPr>
            <p:cNvPr id="31" name="Line 11">
              <a:extLst>
                <a:ext uri="{FF2B5EF4-FFF2-40B4-BE49-F238E27FC236}">
                  <a16:creationId xmlns:a16="http://schemas.microsoft.com/office/drawing/2014/main" id="{EE08223D-4ECF-3E42-8943-DBE791B942A0}"/>
                </a:ext>
              </a:extLst>
            </p:cNvPr>
            <p:cNvSpPr>
              <a:spLocks noChangeShapeType="1"/>
            </p:cNvSpPr>
            <p:nvPr/>
          </p:nvSpPr>
          <p:spPr bwMode="auto">
            <a:xfrm>
              <a:off x="2842045"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3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739453" y="4511178"/>
              <a:ext cx="20518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CT</a:t>
              </a:r>
              <a:endParaRPr kumimoji="0" lang="fr-FR" sz="2800" b="1" i="0" u="none" strike="noStrike" cap="none" normalizeH="0" baseline="30000" dirty="0">
                <a:ln>
                  <a:noFill/>
                </a:ln>
                <a:effectLst/>
                <a:latin typeface="+mj-lt"/>
                <a:cs typeface="Arial" pitchFamily="34" charset="0"/>
              </a:endParaRPr>
            </a:p>
          </p:txBody>
        </p:sp>
        <p:sp>
          <p:nvSpPr>
            <p:cNvPr id="33" name="Line 11">
              <a:extLst>
                <a:ext uri="{FF2B5EF4-FFF2-40B4-BE49-F238E27FC236}">
                  <a16:creationId xmlns:a16="http://schemas.microsoft.com/office/drawing/2014/main" id="{EE08223D-4ECF-3E42-8943-DBE791B942A0}"/>
                </a:ext>
              </a:extLst>
            </p:cNvPr>
            <p:cNvSpPr>
              <a:spLocks noChangeShapeType="1"/>
            </p:cNvSpPr>
            <p:nvPr/>
          </p:nvSpPr>
          <p:spPr bwMode="auto">
            <a:xfrm>
              <a:off x="3914000"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819423" y="4511178"/>
              <a:ext cx="18915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TT</a:t>
              </a:r>
              <a:endParaRPr kumimoji="0" lang="fr-FR" sz="2800" b="1" i="0" u="none" strike="noStrike" cap="none" normalizeH="0" baseline="30000" dirty="0">
                <a:ln>
                  <a:noFill/>
                </a:ln>
                <a:effectLst/>
                <a:latin typeface="+mj-lt"/>
                <a:cs typeface="Arial" pitchFamily="34" charset="0"/>
              </a:endParaRPr>
            </a:p>
          </p:txBody>
        </p:sp>
        <p:sp>
          <p:nvSpPr>
            <p:cNvPr id="3" name="Ellipse 2"/>
            <p:cNvSpPr/>
            <p:nvPr/>
          </p:nvSpPr>
          <p:spPr bwMode="auto">
            <a:xfrm>
              <a:off x="3872251" y="286333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5" name="Ellipse 34"/>
            <p:cNvSpPr/>
            <p:nvPr/>
          </p:nvSpPr>
          <p:spPr bwMode="auto">
            <a:xfrm>
              <a:off x="3868280" y="314654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6" name="Ellipse 35"/>
            <p:cNvSpPr/>
            <p:nvPr/>
          </p:nvSpPr>
          <p:spPr bwMode="auto">
            <a:xfrm>
              <a:off x="3868279" y="362873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7" name="Ellipse 36"/>
            <p:cNvSpPr/>
            <p:nvPr/>
          </p:nvSpPr>
          <p:spPr bwMode="auto">
            <a:xfrm>
              <a:off x="3872251" y="3745860"/>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Ellipse 37"/>
            <p:cNvSpPr/>
            <p:nvPr/>
          </p:nvSpPr>
          <p:spPr bwMode="auto">
            <a:xfrm>
              <a:off x="3876654" y="386859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Ellipse 38"/>
            <p:cNvSpPr/>
            <p:nvPr/>
          </p:nvSpPr>
          <p:spPr bwMode="auto">
            <a:xfrm>
              <a:off x="3863827" y="4011952"/>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0" name="Ellipse 39"/>
            <p:cNvSpPr/>
            <p:nvPr/>
          </p:nvSpPr>
          <p:spPr bwMode="auto">
            <a:xfrm>
              <a:off x="4002487" y="3937810"/>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1" name="Ellipse 40"/>
            <p:cNvSpPr/>
            <p:nvPr/>
          </p:nvSpPr>
          <p:spPr bwMode="auto">
            <a:xfrm>
              <a:off x="3958140" y="382284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2" name="Ellipse 41"/>
            <p:cNvSpPr/>
            <p:nvPr/>
          </p:nvSpPr>
          <p:spPr bwMode="auto">
            <a:xfrm>
              <a:off x="4037626" y="3811080"/>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3" name="Ellipse 42"/>
            <p:cNvSpPr/>
            <p:nvPr/>
          </p:nvSpPr>
          <p:spPr bwMode="auto">
            <a:xfrm>
              <a:off x="4143502" y="374835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4" name="Ellipse 43"/>
            <p:cNvSpPr/>
            <p:nvPr/>
          </p:nvSpPr>
          <p:spPr bwMode="auto">
            <a:xfrm>
              <a:off x="4207433" y="374216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5" name="Ellipse 44"/>
            <p:cNvSpPr/>
            <p:nvPr/>
          </p:nvSpPr>
          <p:spPr bwMode="auto">
            <a:xfrm>
              <a:off x="4165488" y="360562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6" name="Ellipse 45"/>
            <p:cNvSpPr/>
            <p:nvPr/>
          </p:nvSpPr>
          <p:spPr bwMode="auto">
            <a:xfrm>
              <a:off x="4046256" y="360562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7" name="Ellipse 46"/>
            <p:cNvSpPr/>
            <p:nvPr/>
          </p:nvSpPr>
          <p:spPr bwMode="auto">
            <a:xfrm>
              <a:off x="3982325" y="3668993"/>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8" name="Ellipse 47"/>
            <p:cNvSpPr/>
            <p:nvPr/>
          </p:nvSpPr>
          <p:spPr bwMode="auto">
            <a:xfrm>
              <a:off x="3924689" y="352173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9" name="Ellipse 48"/>
            <p:cNvSpPr/>
            <p:nvPr/>
          </p:nvSpPr>
          <p:spPr bwMode="auto">
            <a:xfrm>
              <a:off x="3982394" y="341016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Ellipse 49"/>
            <p:cNvSpPr/>
            <p:nvPr/>
          </p:nvSpPr>
          <p:spPr bwMode="auto">
            <a:xfrm>
              <a:off x="4028967" y="3447867"/>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 name="Ellipse 50"/>
            <p:cNvSpPr/>
            <p:nvPr/>
          </p:nvSpPr>
          <p:spPr bwMode="auto">
            <a:xfrm>
              <a:off x="3924689" y="3244873"/>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2" name="Ellipse 51"/>
            <p:cNvSpPr/>
            <p:nvPr/>
          </p:nvSpPr>
          <p:spPr bwMode="auto">
            <a:xfrm>
              <a:off x="3750503" y="327847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3" name="Ellipse 52"/>
            <p:cNvSpPr/>
            <p:nvPr/>
          </p:nvSpPr>
          <p:spPr bwMode="auto">
            <a:xfrm>
              <a:off x="3823192" y="336236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4" name="Ellipse 53"/>
            <p:cNvSpPr/>
            <p:nvPr/>
          </p:nvSpPr>
          <p:spPr bwMode="auto">
            <a:xfrm>
              <a:off x="3808508" y="3527052"/>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5" name="Ellipse 54"/>
            <p:cNvSpPr/>
            <p:nvPr/>
          </p:nvSpPr>
          <p:spPr bwMode="auto">
            <a:xfrm>
              <a:off x="3698279" y="3476461"/>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6" name="Ellipse 55"/>
            <p:cNvSpPr/>
            <p:nvPr/>
          </p:nvSpPr>
          <p:spPr bwMode="auto">
            <a:xfrm>
              <a:off x="3581845" y="3610941"/>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7" name="Ellipse 56"/>
            <p:cNvSpPr/>
            <p:nvPr/>
          </p:nvSpPr>
          <p:spPr bwMode="auto">
            <a:xfrm>
              <a:off x="3694045" y="3616153"/>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8" name="Ellipse 57"/>
            <p:cNvSpPr/>
            <p:nvPr/>
          </p:nvSpPr>
          <p:spPr bwMode="auto">
            <a:xfrm>
              <a:off x="3747940" y="3644587"/>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9" name="Ellipse 58"/>
            <p:cNvSpPr/>
            <p:nvPr/>
          </p:nvSpPr>
          <p:spPr bwMode="auto">
            <a:xfrm>
              <a:off x="3699279" y="3817376"/>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0" name="Ellipse 59"/>
            <p:cNvSpPr/>
            <p:nvPr/>
          </p:nvSpPr>
          <p:spPr bwMode="auto">
            <a:xfrm>
              <a:off x="3614390" y="379821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1" name="Ellipse 60"/>
            <p:cNvSpPr/>
            <p:nvPr/>
          </p:nvSpPr>
          <p:spPr bwMode="auto">
            <a:xfrm>
              <a:off x="3537067" y="375626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2" name="Ellipse 61"/>
            <p:cNvSpPr/>
            <p:nvPr/>
          </p:nvSpPr>
          <p:spPr bwMode="auto">
            <a:xfrm>
              <a:off x="3788362" y="385302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3" name="Ellipse 62"/>
            <p:cNvSpPr/>
            <p:nvPr/>
          </p:nvSpPr>
          <p:spPr bwMode="auto">
            <a:xfrm>
              <a:off x="3752552" y="3928063"/>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4" name="Ellipse 63"/>
            <p:cNvSpPr/>
            <p:nvPr/>
          </p:nvSpPr>
          <p:spPr bwMode="auto">
            <a:xfrm>
              <a:off x="2800100" y="4304822"/>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65" name="Ellipse 64"/>
            <p:cNvSpPr/>
            <p:nvPr/>
          </p:nvSpPr>
          <p:spPr bwMode="auto">
            <a:xfrm>
              <a:off x="2800100" y="4195006"/>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6" name="Ellipse 65"/>
            <p:cNvSpPr/>
            <p:nvPr/>
          </p:nvSpPr>
          <p:spPr bwMode="auto">
            <a:xfrm>
              <a:off x="2800100" y="4068276"/>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7" name="Ellipse 66"/>
            <p:cNvSpPr/>
            <p:nvPr/>
          </p:nvSpPr>
          <p:spPr bwMode="auto">
            <a:xfrm>
              <a:off x="2798816" y="372087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8" name="Ellipse 67"/>
            <p:cNvSpPr/>
            <p:nvPr/>
          </p:nvSpPr>
          <p:spPr bwMode="auto">
            <a:xfrm>
              <a:off x="2800100" y="357293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Ellipse 68"/>
            <p:cNvSpPr/>
            <p:nvPr/>
          </p:nvSpPr>
          <p:spPr bwMode="auto">
            <a:xfrm>
              <a:off x="2800100" y="3434516"/>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Ellipse 69"/>
            <p:cNvSpPr/>
            <p:nvPr/>
          </p:nvSpPr>
          <p:spPr bwMode="auto">
            <a:xfrm>
              <a:off x="2798815" y="316676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Ellipse 70"/>
            <p:cNvSpPr/>
            <p:nvPr/>
          </p:nvSpPr>
          <p:spPr bwMode="auto">
            <a:xfrm>
              <a:off x="2925815" y="3124823"/>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Ellipse 71"/>
            <p:cNvSpPr/>
            <p:nvPr/>
          </p:nvSpPr>
          <p:spPr bwMode="auto">
            <a:xfrm>
              <a:off x="2671815" y="3146544"/>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Ellipse 72"/>
            <p:cNvSpPr/>
            <p:nvPr/>
          </p:nvSpPr>
          <p:spPr bwMode="auto">
            <a:xfrm>
              <a:off x="2739453" y="328281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Ellipse 73"/>
            <p:cNvSpPr/>
            <p:nvPr/>
          </p:nvSpPr>
          <p:spPr bwMode="auto">
            <a:xfrm>
              <a:off x="2847222" y="325794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5" name="Ellipse 74"/>
            <p:cNvSpPr/>
            <p:nvPr/>
          </p:nvSpPr>
          <p:spPr bwMode="auto">
            <a:xfrm>
              <a:off x="2911002" y="333899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Ellipse 75"/>
            <p:cNvSpPr/>
            <p:nvPr/>
          </p:nvSpPr>
          <p:spPr bwMode="auto">
            <a:xfrm>
              <a:off x="2671815" y="3352046"/>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7" name="Ellipse 76"/>
            <p:cNvSpPr/>
            <p:nvPr/>
          </p:nvSpPr>
          <p:spPr bwMode="auto">
            <a:xfrm>
              <a:off x="2671815" y="3486703"/>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Ellipse 77"/>
            <p:cNvSpPr/>
            <p:nvPr/>
          </p:nvSpPr>
          <p:spPr bwMode="auto">
            <a:xfrm>
              <a:off x="2910602" y="354485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Ellipse 78"/>
            <p:cNvSpPr/>
            <p:nvPr/>
          </p:nvSpPr>
          <p:spPr bwMode="auto">
            <a:xfrm>
              <a:off x="2905758" y="370391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Ellipse 79"/>
            <p:cNvSpPr/>
            <p:nvPr/>
          </p:nvSpPr>
          <p:spPr bwMode="auto">
            <a:xfrm>
              <a:off x="2969689" y="3762302"/>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1" name="Ellipse 80"/>
            <p:cNvSpPr/>
            <p:nvPr/>
          </p:nvSpPr>
          <p:spPr bwMode="auto">
            <a:xfrm>
              <a:off x="3031021" y="366263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2" name="Ellipse 81"/>
            <p:cNvSpPr/>
            <p:nvPr/>
          </p:nvSpPr>
          <p:spPr bwMode="auto">
            <a:xfrm>
              <a:off x="3097420" y="373896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3" name="Ellipse 82"/>
            <p:cNvSpPr/>
            <p:nvPr/>
          </p:nvSpPr>
          <p:spPr bwMode="auto">
            <a:xfrm>
              <a:off x="3127682" y="3660397"/>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4" name="Ellipse 83"/>
            <p:cNvSpPr/>
            <p:nvPr/>
          </p:nvSpPr>
          <p:spPr bwMode="auto">
            <a:xfrm>
              <a:off x="2859545" y="382793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5" name="Ellipse 84"/>
            <p:cNvSpPr/>
            <p:nvPr/>
          </p:nvSpPr>
          <p:spPr bwMode="auto">
            <a:xfrm>
              <a:off x="2682961" y="371416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6" name="Ellipse 85"/>
            <p:cNvSpPr/>
            <p:nvPr/>
          </p:nvSpPr>
          <p:spPr bwMode="auto">
            <a:xfrm>
              <a:off x="2557728" y="3668411"/>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7" name="Ellipse 86"/>
            <p:cNvSpPr/>
            <p:nvPr/>
          </p:nvSpPr>
          <p:spPr bwMode="auto">
            <a:xfrm>
              <a:off x="2463717" y="365288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8" name="Ellipse 87"/>
            <p:cNvSpPr/>
            <p:nvPr/>
          </p:nvSpPr>
          <p:spPr bwMode="auto">
            <a:xfrm>
              <a:off x="2445174" y="373404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9" name="Ellipse 88"/>
            <p:cNvSpPr/>
            <p:nvPr/>
          </p:nvSpPr>
          <p:spPr bwMode="auto">
            <a:xfrm>
              <a:off x="2569073" y="381444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0" name="Ellipse 89"/>
            <p:cNvSpPr/>
            <p:nvPr/>
          </p:nvSpPr>
          <p:spPr bwMode="auto">
            <a:xfrm>
              <a:off x="2673223" y="383639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1" name="Ellipse 90"/>
            <p:cNvSpPr/>
            <p:nvPr/>
          </p:nvSpPr>
          <p:spPr bwMode="auto">
            <a:xfrm>
              <a:off x="2730943" y="3902084"/>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2" name="Ellipse 91"/>
            <p:cNvSpPr/>
            <p:nvPr/>
          </p:nvSpPr>
          <p:spPr bwMode="auto">
            <a:xfrm>
              <a:off x="2840759" y="394402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3" name="Ellipse 92"/>
            <p:cNvSpPr/>
            <p:nvPr/>
          </p:nvSpPr>
          <p:spPr bwMode="auto">
            <a:xfrm>
              <a:off x="2924051" y="4027917"/>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4" name="Ellipse 93"/>
            <p:cNvSpPr/>
            <p:nvPr/>
          </p:nvSpPr>
          <p:spPr bwMode="auto">
            <a:xfrm>
              <a:off x="2688998" y="4043317"/>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5" name="Ellipse 94"/>
            <p:cNvSpPr/>
            <p:nvPr/>
          </p:nvSpPr>
          <p:spPr bwMode="auto">
            <a:xfrm>
              <a:off x="1802210" y="4193394"/>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6" name="Ellipse 95"/>
            <p:cNvSpPr/>
            <p:nvPr/>
          </p:nvSpPr>
          <p:spPr bwMode="auto">
            <a:xfrm>
              <a:off x="1873405" y="4037414"/>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7" name="Ellipse 96"/>
            <p:cNvSpPr/>
            <p:nvPr/>
          </p:nvSpPr>
          <p:spPr bwMode="auto">
            <a:xfrm>
              <a:off x="1759967" y="3976378"/>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8" name="Ellipse 97"/>
            <p:cNvSpPr/>
            <p:nvPr/>
          </p:nvSpPr>
          <p:spPr bwMode="auto">
            <a:xfrm>
              <a:off x="1685783" y="3899870"/>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9" name="Ellipse 98"/>
            <p:cNvSpPr/>
            <p:nvPr/>
          </p:nvSpPr>
          <p:spPr bwMode="auto">
            <a:xfrm>
              <a:off x="1564352" y="3868007"/>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0" name="Ellipse 99"/>
            <p:cNvSpPr/>
            <p:nvPr/>
          </p:nvSpPr>
          <p:spPr bwMode="auto">
            <a:xfrm>
              <a:off x="1465682" y="3840158"/>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1" name="Ellipse 100"/>
            <p:cNvSpPr/>
            <p:nvPr/>
          </p:nvSpPr>
          <p:spPr bwMode="auto">
            <a:xfrm>
              <a:off x="1685783" y="3667490"/>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2" name="Ellipse 101"/>
            <p:cNvSpPr/>
            <p:nvPr/>
          </p:nvSpPr>
          <p:spPr bwMode="auto">
            <a:xfrm>
              <a:off x="1741034" y="3578746"/>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3" name="Ellipse 102"/>
            <p:cNvSpPr/>
            <p:nvPr/>
          </p:nvSpPr>
          <p:spPr bwMode="auto">
            <a:xfrm>
              <a:off x="1862880" y="3560698"/>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4" name="Ellipse 103"/>
            <p:cNvSpPr/>
            <p:nvPr/>
          </p:nvSpPr>
          <p:spPr bwMode="auto">
            <a:xfrm>
              <a:off x="1928972" y="3662495"/>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5" name="Ellipse 104"/>
            <p:cNvSpPr/>
            <p:nvPr/>
          </p:nvSpPr>
          <p:spPr bwMode="auto">
            <a:xfrm>
              <a:off x="1804340" y="3751379"/>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6" name="Ellipse 105"/>
            <p:cNvSpPr/>
            <p:nvPr/>
          </p:nvSpPr>
          <p:spPr bwMode="auto">
            <a:xfrm>
              <a:off x="1860221" y="3892489"/>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7" name="Ellipse 106"/>
            <p:cNvSpPr/>
            <p:nvPr/>
          </p:nvSpPr>
          <p:spPr bwMode="auto">
            <a:xfrm>
              <a:off x="1970037" y="3859320"/>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8" name="Ellipse 107"/>
            <p:cNvSpPr/>
            <p:nvPr/>
          </p:nvSpPr>
          <p:spPr bwMode="auto">
            <a:xfrm>
              <a:off x="2086929" y="3836416"/>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6" name="Connecteur droit 5"/>
            <p:cNvCxnSpPr/>
            <p:nvPr/>
          </p:nvCxnSpPr>
          <p:spPr bwMode="auto">
            <a:xfrm>
              <a:off x="1434922" y="3894968"/>
              <a:ext cx="80991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11" name="Connecteur droit 110"/>
            <p:cNvCxnSpPr/>
            <p:nvPr/>
          </p:nvCxnSpPr>
          <p:spPr bwMode="auto">
            <a:xfrm>
              <a:off x="2442263" y="3747728"/>
              <a:ext cx="80991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12" name="Connecteur droit 111"/>
            <p:cNvCxnSpPr/>
            <p:nvPr/>
          </p:nvCxnSpPr>
          <p:spPr bwMode="auto">
            <a:xfrm>
              <a:off x="3509041" y="3653435"/>
              <a:ext cx="80991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113" name="Connecteur droit 112"/>
            <p:cNvCxnSpPr/>
            <p:nvPr/>
          </p:nvCxnSpPr>
          <p:spPr bwMode="auto">
            <a:xfrm>
              <a:off x="1648241" y="3782483"/>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16" name="Connecteur droit 115"/>
            <p:cNvCxnSpPr/>
            <p:nvPr/>
          </p:nvCxnSpPr>
          <p:spPr bwMode="auto">
            <a:xfrm>
              <a:off x="1648241" y="3985973"/>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17" name="Connecteur droit 116"/>
            <p:cNvCxnSpPr/>
            <p:nvPr/>
          </p:nvCxnSpPr>
          <p:spPr bwMode="auto">
            <a:xfrm>
              <a:off x="1848899" y="3778140"/>
              <a:ext cx="0" cy="20474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20" name="Connecteur droit 119"/>
            <p:cNvCxnSpPr/>
            <p:nvPr/>
          </p:nvCxnSpPr>
          <p:spPr bwMode="auto">
            <a:xfrm>
              <a:off x="2639202" y="3632491"/>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21" name="Connecteur droit 120"/>
            <p:cNvCxnSpPr/>
            <p:nvPr/>
          </p:nvCxnSpPr>
          <p:spPr bwMode="auto">
            <a:xfrm>
              <a:off x="2639202" y="3862441"/>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22" name="Connecteur droit 121"/>
            <p:cNvCxnSpPr/>
            <p:nvPr/>
          </p:nvCxnSpPr>
          <p:spPr bwMode="auto">
            <a:xfrm>
              <a:off x="2839860" y="3628148"/>
              <a:ext cx="0" cy="218043"/>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25" name="Connecteur droit 124"/>
            <p:cNvCxnSpPr/>
            <p:nvPr/>
          </p:nvCxnSpPr>
          <p:spPr bwMode="auto">
            <a:xfrm>
              <a:off x="3717051" y="3536533"/>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26" name="Connecteur droit 125"/>
            <p:cNvCxnSpPr/>
            <p:nvPr/>
          </p:nvCxnSpPr>
          <p:spPr bwMode="auto">
            <a:xfrm>
              <a:off x="3717051" y="3766483"/>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127" name="Connecteur droit 126"/>
            <p:cNvCxnSpPr/>
            <p:nvPr/>
          </p:nvCxnSpPr>
          <p:spPr bwMode="auto">
            <a:xfrm>
              <a:off x="3917709" y="3532190"/>
              <a:ext cx="0" cy="218043"/>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sp>
          <p:nvSpPr>
            <p:cNvPr id="12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10961" y="4679401"/>
              <a:ext cx="221214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NR1/2 63396 C &gt; T (rs2472677)</a:t>
              </a:r>
              <a:endParaRPr kumimoji="0" lang="fr-FR" sz="2800" b="1" i="0" u="none" strike="noStrike" cap="none" normalizeH="0" baseline="30000" dirty="0">
                <a:ln>
                  <a:noFill/>
                </a:ln>
                <a:effectLst/>
                <a:latin typeface="+mj-lt"/>
                <a:cs typeface="Arial" pitchFamily="34" charset="0"/>
              </a:endParaRPr>
            </a:p>
          </p:txBody>
        </p:sp>
        <p:sp>
          <p:nvSpPr>
            <p:cNvPr id="129" name="Ellipse 128"/>
            <p:cNvSpPr/>
            <p:nvPr/>
          </p:nvSpPr>
          <p:spPr bwMode="auto">
            <a:xfrm>
              <a:off x="3872251" y="2457077"/>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grpSp>
        <p:nvGrpSpPr>
          <p:cNvPr id="11" name="Groupe 10">
            <a:extLst>
              <a:ext uri="{FF2B5EF4-FFF2-40B4-BE49-F238E27FC236}">
                <a16:creationId xmlns:a16="http://schemas.microsoft.com/office/drawing/2014/main" id="{B433F574-F703-410C-8B94-42E2B49325E9}"/>
              </a:ext>
            </a:extLst>
          </p:cNvPr>
          <p:cNvGrpSpPr/>
          <p:nvPr/>
        </p:nvGrpSpPr>
        <p:grpSpPr>
          <a:xfrm>
            <a:off x="4878353" y="2268086"/>
            <a:ext cx="3814849" cy="2595981"/>
            <a:chOff x="4878353" y="2268086"/>
            <a:chExt cx="3814849" cy="2595981"/>
          </a:xfrm>
        </p:grpSpPr>
        <p:sp>
          <p:nvSpPr>
            <p:cNvPr id="131" name="Line 11">
              <a:extLst>
                <a:ext uri="{FF2B5EF4-FFF2-40B4-BE49-F238E27FC236}">
                  <a16:creationId xmlns:a16="http://schemas.microsoft.com/office/drawing/2014/main" id="{EE08223D-4ECF-3E42-8943-DBE791B942A0}"/>
                </a:ext>
              </a:extLst>
            </p:cNvPr>
            <p:cNvSpPr>
              <a:spLocks noChangeShapeType="1"/>
            </p:cNvSpPr>
            <p:nvPr/>
          </p:nvSpPr>
          <p:spPr bwMode="auto">
            <a:xfrm>
              <a:off x="5499588" y="4461949"/>
              <a:ext cx="319361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2" name="Line 11">
              <a:extLst>
                <a:ext uri="{FF2B5EF4-FFF2-40B4-BE49-F238E27FC236}">
                  <a16:creationId xmlns:a16="http://schemas.microsoft.com/office/drawing/2014/main" id="{EE08223D-4ECF-3E42-8943-DBE791B942A0}"/>
                </a:ext>
              </a:extLst>
            </p:cNvPr>
            <p:cNvSpPr>
              <a:spLocks noChangeShapeType="1"/>
            </p:cNvSpPr>
            <p:nvPr/>
          </p:nvSpPr>
          <p:spPr bwMode="auto">
            <a:xfrm>
              <a:off x="5499588" y="2349499"/>
              <a:ext cx="0" cy="2112449"/>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 name="Line 11">
              <a:extLst>
                <a:ext uri="{FF2B5EF4-FFF2-40B4-BE49-F238E27FC236}">
                  <a16:creationId xmlns:a16="http://schemas.microsoft.com/office/drawing/2014/main" id="{EE08223D-4ECF-3E42-8943-DBE791B942A0}"/>
                </a:ext>
              </a:extLst>
            </p:cNvPr>
            <p:cNvSpPr>
              <a:spLocks noChangeShapeType="1"/>
            </p:cNvSpPr>
            <p:nvPr/>
          </p:nvSpPr>
          <p:spPr bwMode="auto">
            <a:xfrm>
              <a:off x="5464084" y="2832710"/>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63312" y="2728840"/>
              <a:ext cx="46807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80 000</a:t>
              </a:r>
              <a:endParaRPr kumimoji="0" lang="fr-FR" sz="2800" b="0" i="0" u="none" strike="noStrike" cap="none" normalizeH="0" baseline="30000" dirty="0">
                <a:ln>
                  <a:noFill/>
                </a:ln>
                <a:effectLst/>
                <a:latin typeface="+mj-lt"/>
                <a:cs typeface="Arial" pitchFamily="34" charset="0"/>
              </a:endParaRPr>
            </a:p>
          </p:txBody>
        </p:sp>
        <p:sp>
          <p:nvSpPr>
            <p:cNvPr id="135" name="Line 11">
              <a:extLst>
                <a:ext uri="{FF2B5EF4-FFF2-40B4-BE49-F238E27FC236}">
                  <a16:creationId xmlns:a16="http://schemas.microsoft.com/office/drawing/2014/main" id="{EE08223D-4ECF-3E42-8943-DBE791B942A0}"/>
                </a:ext>
              </a:extLst>
            </p:cNvPr>
            <p:cNvSpPr>
              <a:spLocks noChangeShapeType="1"/>
            </p:cNvSpPr>
            <p:nvPr/>
          </p:nvSpPr>
          <p:spPr bwMode="auto">
            <a:xfrm>
              <a:off x="5464084" y="3293464"/>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63312" y="3189594"/>
              <a:ext cx="46807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60 000</a:t>
              </a:r>
              <a:endParaRPr kumimoji="0" lang="fr-FR" sz="2800" b="0" i="0" u="none" strike="noStrike" cap="none" normalizeH="0" baseline="30000" dirty="0">
                <a:ln>
                  <a:noFill/>
                </a:ln>
                <a:effectLst/>
                <a:latin typeface="+mj-lt"/>
                <a:cs typeface="Arial" pitchFamily="34" charset="0"/>
              </a:endParaRPr>
            </a:p>
          </p:txBody>
        </p:sp>
        <p:sp>
          <p:nvSpPr>
            <p:cNvPr id="137" name="Line 11">
              <a:extLst>
                <a:ext uri="{FF2B5EF4-FFF2-40B4-BE49-F238E27FC236}">
                  <a16:creationId xmlns:a16="http://schemas.microsoft.com/office/drawing/2014/main" id="{EE08223D-4ECF-3E42-8943-DBE791B942A0}"/>
                </a:ext>
              </a:extLst>
            </p:cNvPr>
            <p:cNvSpPr>
              <a:spLocks noChangeShapeType="1"/>
            </p:cNvSpPr>
            <p:nvPr/>
          </p:nvSpPr>
          <p:spPr bwMode="auto">
            <a:xfrm>
              <a:off x="5464084" y="3764419"/>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63312" y="3660549"/>
              <a:ext cx="46807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40 000</a:t>
              </a:r>
              <a:endParaRPr kumimoji="0" lang="fr-FR" sz="2800" b="0" i="0" u="none" strike="noStrike" cap="none" normalizeH="0" baseline="30000" dirty="0">
                <a:ln>
                  <a:noFill/>
                </a:ln>
                <a:effectLst/>
                <a:latin typeface="+mj-lt"/>
                <a:cs typeface="Arial" pitchFamily="34" charset="0"/>
              </a:endParaRPr>
            </a:p>
          </p:txBody>
        </p:sp>
        <p:sp>
          <p:nvSpPr>
            <p:cNvPr id="139" name="Line 11">
              <a:extLst>
                <a:ext uri="{FF2B5EF4-FFF2-40B4-BE49-F238E27FC236}">
                  <a16:creationId xmlns:a16="http://schemas.microsoft.com/office/drawing/2014/main" id="{EE08223D-4ECF-3E42-8943-DBE791B942A0}"/>
                </a:ext>
              </a:extLst>
            </p:cNvPr>
            <p:cNvSpPr>
              <a:spLocks noChangeShapeType="1"/>
            </p:cNvSpPr>
            <p:nvPr/>
          </p:nvSpPr>
          <p:spPr bwMode="auto">
            <a:xfrm>
              <a:off x="5464084" y="4225173"/>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63312" y="4121303"/>
              <a:ext cx="46807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20 000</a:t>
              </a:r>
              <a:endParaRPr kumimoji="0" lang="fr-FR" sz="2800" b="0" i="0" u="none" strike="noStrike" cap="none" normalizeH="0" baseline="30000" dirty="0">
                <a:ln>
                  <a:noFill/>
                </a:ln>
                <a:effectLst/>
                <a:latin typeface="+mj-lt"/>
                <a:cs typeface="Arial" pitchFamily="34" charset="0"/>
              </a:endParaRPr>
            </a:p>
          </p:txBody>
        </p:sp>
        <p:sp>
          <p:nvSpPr>
            <p:cNvPr id="141" name="Line 11">
              <a:extLst>
                <a:ext uri="{FF2B5EF4-FFF2-40B4-BE49-F238E27FC236}">
                  <a16:creationId xmlns:a16="http://schemas.microsoft.com/office/drawing/2014/main" id="{EE08223D-4ECF-3E42-8943-DBE791B942A0}"/>
                </a:ext>
              </a:extLst>
            </p:cNvPr>
            <p:cNvSpPr>
              <a:spLocks noChangeShapeType="1"/>
            </p:cNvSpPr>
            <p:nvPr/>
          </p:nvSpPr>
          <p:spPr bwMode="auto">
            <a:xfrm>
              <a:off x="6123574"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012967" y="4511178"/>
              <a:ext cx="221214"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CC</a:t>
              </a:r>
              <a:endParaRPr kumimoji="0" lang="fr-FR" sz="2800" b="1" i="0" u="none" strike="noStrike" cap="none" normalizeH="0" baseline="30000" dirty="0">
                <a:ln>
                  <a:noFill/>
                </a:ln>
                <a:effectLst/>
                <a:latin typeface="+mj-lt"/>
                <a:cs typeface="Arial" pitchFamily="34" charset="0"/>
              </a:endParaRPr>
            </a:p>
          </p:txBody>
        </p:sp>
        <p:sp>
          <p:nvSpPr>
            <p:cNvPr id="143" name="Line 11">
              <a:extLst>
                <a:ext uri="{FF2B5EF4-FFF2-40B4-BE49-F238E27FC236}">
                  <a16:creationId xmlns:a16="http://schemas.microsoft.com/office/drawing/2014/main" id="{EE08223D-4ECF-3E42-8943-DBE791B942A0}"/>
                </a:ext>
              </a:extLst>
            </p:cNvPr>
            <p:cNvSpPr>
              <a:spLocks noChangeShapeType="1"/>
            </p:cNvSpPr>
            <p:nvPr/>
          </p:nvSpPr>
          <p:spPr bwMode="auto">
            <a:xfrm>
              <a:off x="7097359"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994767" y="4511178"/>
              <a:ext cx="20518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CT</a:t>
              </a:r>
              <a:endParaRPr kumimoji="0" lang="fr-FR" sz="2800" b="1" i="0" u="none" strike="noStrike" cap="none" normalizeH="0" baseline="30000" dirty="0">
                <a:ln>
                  <a:noFill/>
                </a:ln>
                <a:effectLst/>
                <a:latin typeface="+mj-lt"/>
                <a:cs typeface="Arial" pitchFamily="34" charset="0"/>
              </a:endParaRPr>
            </a:p>
          </p:txBody>
        </p:sp>
        <p:sp>
          <p:nvSpPr>
            <p:cNvPr id="145" name="Line 11">
              <a:extLst>
                <a:ext uri="{FF2B5EF4-FFF2-40B4-BE49-F238E27FC236}">
                  <a16:creationId xmlns:a16="http://schemas.microsoft.com/office/drawing/2014/main" id="{EE08223D-4ECF-3E42-8943-DBE791B942A0}"/>
                </a:ext>
              </a:extLst>
            </p:cNvPr>
            <p:cNvSpPr>
              <a:spLocks noChangeShapeType="1"/>
            </p:cNvSpPr>
            <p:nvPr/>
          </p:nvSpPr>
          <p:spPr bwMode="auto">
            <a:xfrm>
              <a:off x="8170771" y="4461949"/>
              <a:ext cx="0" cy="4953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076194" y="4511178"/>
              <a:ext cx="18915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TT</a:t>
              </a:r>
              <a:endParaRPr kumimoji="0" lang="fr-FR" sz="2800" b="1" i="0" u="none" strike="noStrike" cap="none" normalizeH="0" baseline="30000" dirty="0">
                <a:ln>
                  <a:noFill/>
                </a:ln>
                <a:effectLst/>
                <a:latin typeface="+mj-lt"/>
                <a:cs typeface="Arial" pitchFamily="34" charset="0"/>
              </a:endParaRPr>
            </a:p>
          </p:txBody>
        </p:sp>
        <p:sp>
          <p:nvSpPr>
            <p:cNvPr id="147" name="Ellipse 146"/>
            <p:cNvSpPr/>
            <p:nvPr/>
          </p:nvSpPr>
          <p:spPr bwMode="auto">
            <a:xfrm>
              <a:off x="8223404" y="2871540"/>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8" name="Ellipse 147"/>
            <p:cNvSpPr/>
            <p:nvPr/>
          </p:nvSpPr>
          <p:spPr bwMode="auto">
            <a:xfrm>
              <a:off x="8166995" y="303997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8" name="Ellipse 177"/>
            <p:cNvSpPr/>
            <p:nvPr/>
          </p:nvSpPr>
          <p:spPr bwMode="auto">
            <a:xfrm>
              <a:off x="6999452" y="410417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9" name="Ellipse 178"/>
            <p:cNvSpPr/>
            <p:nvPr/>
          </p:nvSpPr>
          <p:spPr bwMode="auto">
            <a:xfrm>
              <a:off x="7050965" y="3940866"/>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0" name="Ellipse 179"/>
            <p:cNvSpPr/>
            <p:nvPr/>
          </p:nvSpPr>
          <p:spPr bwMode="auto">
            <a:xfrm>
              <a:off x="6999453" y="3427009"/>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1" name="Ellipse 180"/>
            <p:cNvSpPr/>
            <p:nvPr/>
          </p:nvSpPr>
          <p:spPr bwMode="auto">
            <a:xfrm>
              <a:off x="6774267" y="316151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2" name="Ellipse 181"/>
            <p:cNvSpPr/>
            <p:nvPr/>
          </p:nvSpPr>
          <p:spPr bwMode="auto">
            <a:xfrm>
              <a:off x="7051636" y="3181167"/>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3" name="Ellipse 182"/>
            <p:cNvSpPr/>
            <p:nvPr/>
          </p:nvSpPr>
          <p:spPr bwMode="auto">
            <a:xfrm>
              <a:off x="7096021" y="3097802"/>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4" name="Ellipse 183"/>
            <p:cNvSpPr/>
            <p:nvPr/>
          </p:nvSpPr>
          <p:spPr bwMode="auto">
            <a:xfrm>
              <a:off x="7207860" y="301240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5" name="Ellipse 184"/>
            <p:cNvSpPr/>
            <p:nvPr/>
          </p:nvSpPr>
          <p:spPr bwMode="auto">
            <a:xfrm>
              <a:off x="7044914" y="2830450"/>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6" name="Ellipse 185"/>
            <p:cNvSpPr/>
            <p:nvPr/>
          </p:nvSpPr>
          <p:spPr bwMode="auto">
            <a:xfrm>
              <a:off x="6942741" y="3021714"/>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7" name="Ellipse 186"/>
            <p:cNvSpPr/>
            <p:nvPr/>
          </p:nvSpPr>
          <p:spPr bwMode="auto">
            <a:xfrm>
              <a:off x="6944312" y="286549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8" name="Ellipse 187"/>
            <p:cNvSpPr/>
            <p:nvPr/>
          </p:nvSpPr>
          <p:spPr bwMode="auto">
            <a:xfrm>
              <a:off x="7155325" y="3134752"/>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9" name="Ellipse 188"/>
            <p:cNvSpPr/>
            <p:nvPr/>
          </p:nvSpPr>
          <p:spPr bwMode="auto">
            <a:xfrm>
              <a:off x="6831405" y="2989734"/>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0" name="Ellipse 189"/>
            <p:cNvSpPr/>
            <p:nvPr/>
          </p:nvSpPr>
          <p:spPr bwMode="auto">
            <a:xfrm>
              <a:off x="6900796" y="3198921"/>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1" name="Ellipse 190"/>
            <p:cNvSpPr/>
            <p:nvPr/>
          </p:nvSpPr>
          <p:spPr bwMode="auto">
            <a:xfrm>
              <a:off x="7156803" y="3255106"/>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2" name="Ellipse 191"/>
            <p:cNvSpPr/>
            <p:nvPr/>
          </p:nvSpPr>
          <p:spPr bwMode="auto">
            <a:xfrm>
              <a:off x="7054552" y="3315881"/>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3" name="Ellipse 192"/>
            <p:cNvSpPr/>
            <p:nvPr/>
          </p:nvSpPr>
          <p:spPr bwMode="auto">
            <a:xfrm>
              <a:off x="7154181" y="3642603"/>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4" name="Ellipse 193"/>
            <p:cNvSpPr/>
            <p:nvPr/>
          </p:nvSpPr>
          <p:spPr bwMode="auto">
            <a:xfrm>
              <a:off x="7212289" y="3358863"/>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5" name="Ellipse 194"/>
            <p:cNvSpPr/>
            <p:nvPr/>
          </p:nvSpPr>
          <p:spPr bwMode="auto">
            <a:xfrm>
              <a:off x="7158655" y="3506657"/>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6" name="Ellipse 195"/>
            <p:cNvSpPr/>
            <p:nvPr/>
          </p:nvSpPr>
          <p:spPr bwMode="auto">
            <a:xfrm>
              <a:off x="7101785" y="3409529"/>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7" name="Ellipse 196"/>
            <p:cNvSpPr/>
            <p:nvPr/>
          </p:nvSpPr>
          <p:spPr bwMode="auto">
            <a:xfrm>
              <a:off x="7059840" y="3570592"/>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8" name="Ellipse 197"/>
            <p:cNvSpPr/>
            <p:nvPr/>
          </p:nvSpPr>
          <p:spPr bwMode="auto">
            <a:xfrm>
              <a:off x="6830950" y="324212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9" name="Ellipse 198"/>
            <p:cNvSpPr/>
            <p:nvPr/>
          </p:nvSpPr>
          <p:spPr bwMode="auto">
            <a:xfrm>
              <a:off x="6831404" y="3479794"/>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0" name="Ellipse 199"/>
            <p:cNvSpPr/>
            <p:nvPr/>
          </p:nvSpPr>
          <p:spPr bwMode="auto">
            <a:xfrm>
              <a:off x="6771097" y="332717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1" name="Ellipse 200"/>
            <p:cNvSpPr/>
            <p:nvPr/>
          </p:nvSpPr>
          <p:spPr bwMode="auto">
            <a:xfrm>
              <a:off x="6936565" y="330679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2" name="Ellipse 201"/>
            <p:cNvSpPr/>
            <p:nvPr/>
          </p:nvSpPr>
          <p:spPr bwMode="auto">
            <a:xfrm>
              <a:off x="6891025" y="339357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3" name="Ellipse 202"/>
            <p:cNvSpPr/>
            <p:nvPr/>
          </p:nvSpPr>
          <p:spPr bwMode="auto">
            <a:xfrm>
              <a:off x="6833219" y="3657311"/>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4" name="Ellipse 203"/>
            <p:cNvSpPr/>
            <p:nvPr/>
          </p:nvSpPr>
          <p:spPr bwMode="auto">
            <a:xfrm>
              <a:off x="6944312" y="3547375"/>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5" name="Ellipse 204"/>
            <p:cNvSpPr/>
            <p:nvPr/>
          </p:nvSpPr>
          <p:spPr bwMode="auto">
            <a:xfrm>
              <a:off x="6944312" y="3696281"/>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6" name="Ellipse 205"/>
            <p:cNvSpPr/>
            <p:nvPr/>
          </p:nvSpPr>
          <p:spPr bwMode="auto">
            <a:xfrm>
              <a:off x="7057527" y="3686531"/>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7" name="Ellipse 206"/>
            <p:cNvSpPr/>
            <p:nvPr/>
          </p:nvSpPr>
          <p:spPr bwMode="auto">
            <a:xfrm>
              <a:off x="6937520" y="386809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08" name="Ellipse 207"/>
            <p:cNvSpPr/>
            <p:nvPr/>
          </p:nvSpPr>
          <p:spPr bwMode="auto">
            <a:xfrm>
              <a:off x="6075145" y="4296450"/>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1" i="0" u="none" strike="noStrike" cap="none" normalizeH="0" baseline="0">
                <a:ln>
                  <a:noFill/>
                </a:ln>
                <a:solidFill>
                  <a:schemeClr val="bg1"/>
                </a:solidFill>
                <a:effectLst/>
                <a:latin typeface="Arial" charset="0"/>
              </a:endParaRPr>
            </a:p>
          </p:txBody>
        </p:sp>
        <p:sp>
          <p:nvSpPr>
            <p:cNvPr id="209" name="Ellipse 208"/>
            <p:cNvSpPr/>
            <p:nvPr/>
          </p:nvSpPr>
          <p:spPr bwMode="auto">
            <a:xfrm>
              <a:off x="6085730" y="3961813"/>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0" name="Ellipse 209"/>
            <p:cNvSpPr/>
            <p:nvPr/>
          </p:nvSpPr>
          <p:spPr bwMode="auto">
            <a:xfrm>
              <a:off x="6076924" y="3700219"/>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1" name="Ellipse 210"/>
            <p:cNvSpPr/>
            <p:nvPr/>
          </p:nvSpPr>
          <p:spPr bwMode="auto">
            <a:xfrm>
              <a:off x="5964559" y="3654337"/>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2" name="Ellipse 211"/>
            <p:cNvSpPr/>
            <p:nvPr/>
          </p:nvSpPr>
          <p:spPr bwMode="auto">
            <a:xfrm>
              <a:off x="5858397" y="3633507"/>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3" name="Ellipse 212"/>
            <p:cNvSpPr/>
            <p:nvPr/>
          </p:nvSpPr>
          <p:spPr bwMode="auto">
            <a:xfrm>
              <a:off x="6074525" y="3815981"/>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4" name="Ellipse 213"/>
            <p:cNvSpPr/>
            <p:nvPr/>
          </p:nvSpPr>
          <p:spPr bwMode="auto">
            <a:xfrm>
              <a:off x="5972784" y="3479794"/>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5" name="Ellipse 214"/>
            <p:cNvSpPr/>
            <p:nvPr/>
          </p:nvSpPr>
          <p:spPr bwMode="auto">
            <a:xfrm>
              <a:off x="6026426" y="3116705"/>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6" name="Ellipse 215"/>
            <p:cNvSpPr/>
            <p:nvPr/>
          </p:nvSpPr>
          <p:spPr bwMode="auto">
            <a:xfrm>
              <a:off x="6127675" y="3085071"/>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7" name="Ellipse 216"/>
            <p:cNvSpPr/>
            <p:nvPr/>
          </p:nvSpPr>
          <p:spPr bwMode="auto">
            <a:xfrm>
              <a:off x="6080107" y="3272685"/>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8" name="Ellipse 217"/>
            <p:cNvSpPr/>
            <p:nvPr/>
          </p:nvSpPr>
          <p:spPr bwMode="auto">
            <a:xfrm>
              <a:off x="6083116" y="3592255"/>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9" name="Ellipse 218"/>
            <p:cNvSpPr/>
            <p:nvPr/>
          </p:nvSpPr>
          <p:spPr bwMode="auto">
            <a:xfrm>
              <a:off x="6190364" y="3650222"/>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0" name="Ellipse 219"/>
            <p:cNvSpPr/>
            <p:nvPr/>
          </p:nvSpPr>
          <p:spPr bwMode="auto">
            <a:xfrm>
              <a:off x="6296451" y="3614879"/>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1" name="Ellipse 220"/>
            <p:cNvSpPr/>
            <p:nvPr/>
          </p:nvSpPr>
          <p:spPr bwMode="auto">
            <a:xfrm>
              <a:off x="6189192" y="3532264"/>
              <a:ext cx="83889" cy="83889"/>
            </a:xfrm>
            <a:prstGeom prst="ellipse">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22" name="Connecteur droit 221"/>
            <p:cNvCxnSpPr/>
            <p:nvPr/>
          </p:nvCxnSpPr>
          <p:spPr bwMode="auto">
            <a:xfrm>
              <a:off x="5713698" y="3692167"/>
              <a:ext cx="80991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23" name="Connecteur droit 222"/>
            <p:cNvCxnSpPr/>
            <p:nvPr/>
          </p:nvCxnSpPr>
          <p:spPr bwMode="auto">
            <a:xfrm>
              <a:off x="6697577" y="3435935"/>
              <a:ext cx="809918"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25" name="Connecteur droit 224"/>
            <p:cNvCxnSpPr/>
            <p:nvPr/>
          </p:nvCxnSpPr>
          <p:spPr bwMode="auto">
            <a:xfrm>
              <a:off x="5927017" y="3464000"/>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226" name="Connecteur droit 225"/>
            <p:cNvCxnSpPr/>
            <p:nvPr/>
          </p:nvCxnSpPr>
          <p:spPr bwMode="auto">
            <a:xfrm>
              <a:off x="5927017" y="3898334"/>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227" name="Connecteur droit 226"/>
            <p:cNvCxnSpPr/>
            <p:nvPr/>
          </p:nvCxnSpPr>
          <p:spPr bwMode="auto">
            <a:xfrm>
              <a:off x="6127675" y="3459657"/>
              <a:ext cx="0" cy="440213"/>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228" name="Connecteur droit 227"/>
            <p:cNvCxnSpPr/>
            <p:nvPr/>
          </p:nvCxnSpPr>
          <p:spPr bwMode="auto">
            <a:xfrm>
              <a:off x="6833529" y="3293120"/>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230" name="Connecteur droit 229"/>
            <p:cNvCxnSpPr/>
            <p:nvPr/>
          </p:nvCxnSpPr>
          <p:spPr bwMode="auto">
            <a:xfrm>
              <a:off x="7033515" y="3288614"/>
              <a:ext cx="0" cy="271736"/>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sp>
          <p:nvSpPr>
            <p:cNvPr id="2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966275" y="4679401"/>
              <a:ext cx="221214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NR1/2 63396 C &gt; T (rs2472677)</a:t>
              </a:r>
              <a:endParaRPr kumimoji="0" lang="fr-FR" sz="2800" b="1" i="0" u="none" strike="noStrike" cap="none" normalizeH="0" baseline="30000" dirty="0">
                <a:ln>
                  <a:noFill/>
                </a:ln>
                <a:effectLst/>
                <a:latin typeface="+mj-lt"/>
                <a:cs typeface="Arial" pitchFamily="34" charset="0"/>
              </a:endParaRPr>
            </a:p>
          </p:txBody>
        </p:sp>
        <p:sp>
          <p:nvSpPr>
            <p:cNvPr id="235" name="Ellipse 234"/>
            <p:cNvSpPr/>
            <p:nvPr/>
          </p:nvSpPr>
          <p:spPr bwMode="auto">
            <a:xfrm>
              <a:off x="8054710" y="276959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0" name="Line 11">
              <a:extLst>
                <a:ext uri="{FF2B5EF4-FFF2-40B4-BE49-F238E27FC236}">
                  <a16:creationId xmlns:a16="http://schemas.microsoft.com/office/drawing/2014/main" id="{EE08223D-4ECF-3E42-8943-DBE791B942A0}"/>
                </a:ext>
              </a:extLst>
            </p:cNvPr>
            <p:cNvSpPr>
              <a:spLocks noChangeShapeType="1"/>
            </p:cNvSpPr>
            <p:nvPr/>
          </p:nvSpPr>
          <p:spPr bwMode="auto">
            <a:xfrm>
              <a:off x="5464084" y="2371956"/>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878353" y="2268086"/>
              <a:ext cx="55303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100 000</a:t>
              </a:r>
              <a:endParaRPr kumimoji="0" lang="fr-FR" sz="2800" b="0" i="0" u="none" strike="noStrike" cap="none" normalizeH="0" baseline="30000" dirty="0">
                <a:ln>
                  <a:noFill/>
                </a:ln>
                <a:effectLst/>
                <a:latin typeface="+mj-lt"/>
                <a:cs typeface="Arial" pitchFamily="34" charset="0"/>
              </a:endParaRPr>
            </a:p>
          </p:txBody>
        </p:sp>
        <p:cxnSp>
          <p:nvCxnSpPr>
            <p:cNvPr id="243" name="Connecteur droit 242"/>
            <p:cNvCxnSpPr/>
            <p:nvPr/>
          </p:nvCxnSpPr>
          <p:spPr bwMode="auto">
            <a:xfrm>
              <a:off x="6833529" y="3560350"/>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sp>
          <p:nvSpPr>
            <p:cNvPr id="245" name="Ellipse 244"/>
            <p:cNvSpPr/>
            <p:nvPr/>
          </p:nvSpPr>
          <p:spPr bwMode="auto">
            <a:xfrm>
              <a:off x="7017896" y="2505798"/>
              <a:ext cx="83889" cy="83889"/>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6" name="Ellipse 245"/>
            <p:cNvSpPr/>
            <p:nvPr/>
          </p:nvSpPr>
          <p:spPr bwMode="auto">
            <a:xfrm>
              <a:off x="8118733" y="292985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7" name="Ellipse 246"/>
            <p:cNvSpPr/>
            <p:nvPr/>
          </p:nvSpPr>
          <p:spPr bwMode="auto">
            <a:xfrm>
              <a:off x="8005624" y="2914517"/>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8" name="Ellipse 247"/>
            <p:cNvSpPr/>
            <p:nvPr/>
          </p:nvSpPr>
          <p:spPr bwMode="auto">
            <a:xfrm>
              <a:off x="7897783" y="2886622"/>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9" name="Ellipse 248"/>
            <p:cNvSpPr/>
            <p:nvPr/>
          </p:nvSpPr>
          <p:spPr bwMode="auto">
            <a:xfrm>
              <a:off x="7942897" y="299802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0" name="Ellipse 249"/>
            <p:cNvSpPr/>
            <p:nvPr/>
          </p:nvSpPr>
          <p:spPr bwMode="auto">
            <a:xfrm>
              <a:off x="8046788" y="3100560"/>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1" name="Ellipse 250"/>
            <p:cNvSpPr/>
            <p:nvPr/>
          </p:nvSpPr>
          <p:spPr bwMode="auto">
            <a:xfrm>
              <a:off x="8279767" y="3139222"/>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2" name="Ellipse 251"/>
            <p:cNvSpPr/>
            <p:nvPr/>
          </p:nvSpPr>
          <p:spPr bwMode="auto">
            <a:xfrm>
              <a:off x="8174656" y="323653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3" name="Ellipse 252"/>
            <p:cNvSpPr/>
            <p:nvPr/>
          </p:nvSpPr>
          <p:spPr bwMode="auto">
            <a:xfrm>
              <a:off x="8069790" y="3263443"/>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4" name="Ellipse 253"/>
            <p:cNvSpPr/>
            <p:nvPr/>
          </p:nvSpPr>
          <p:spPr bwMode="auto">
            <a:xfrm>
              <a:off x="7959081" y="322962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5" name="Ellipse 254"/>
            <p:cNvSpPr/>
            <p:nvPr/>
          </p:nvSpPr>
          <p:spPr bwMode="auto">
            <a:xfrm>
              <a:off x="7829329" y="3165341"/>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6" name="Ellipse 255"/>
            <p:cNvSpPr/>
            <p:nvPr/>
          </p:nvSpPr>
          <p:spPr bwMode="auto">
            <a:xfrm>
              <a:off x="7897812" y="3352046"/>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7" name="Ellipse 256"/>
            <p:cNvSpPr/>
            <p:nvPr/>
          </p:nvSpPr>
          <p:spPr bwMode="auto">
            <a:xfrm>
              <a:off x="8240456" y="3325147"/>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8" name="Ellipse 257"/>
            <p:cNvSpPr/>
            <p:nvPr/>
          </p:nvSpPr>
          <p:spPr bwMode="auto">
            <a:xfrm>
              <a:off x="8123501" y="339357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59" name="Ellipse 258"/>
            <p:cNvSpPr/>
            <p:nvPr/>
          </p:nvSpPr>
          <p:spPr bwMode="auto">
            <a:xfrm>
              <a:off x="8181459" y="3465391"/>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0" name="Ellipse 259"/>
            <p:cNvSpPr/>
            <p:nvPr/>
          </p:nvSpPr>
          <p:spPr bwMode="auto">
            <a:xfrm>
              <a:off x="8010392" y="342122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1" name="Ellipse 260"/>
            <p:cNvSpPr/>
            <p:nvPr/>
          </p:nvSpPr>
          <p:spPr bwMode="auto">
            <a:xfrm>
              <a:off x="7965117" y="349341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2" name="Ellipse 261"/>
            <p:cNvSpPr/>
            <p:nvPr/>
          </p:nvSpPr>
          <p:spPr bwMode="auto">
            <a:xfrm>
              <a:off x="8061713" y="352790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3" name="Ellipse 262"/>
            <p:cNvSpPr/>
            <p:nvPr/>
          </p:nvSpPr>
          <p:spPr bwMode="auto">
            <a:xfrm>
              <a:off x="7958797" y="3630901"/>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4" name="Ellipse 263"/>
            <p:cNvSpPr/>
            <p:nvPr/>
          </p:nvSpPr>
          <p:spPr bwMode="auto">
            <a:xfrm>
              <a:off x="7850553" y="3615366"/>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5" name="Ellipse 264"/>
            <p:cNvSpPr/>
            <p:nvPr/>
          </p:nvSpPr>
          <p:spPr bwMode="auto">
            <a:xfrm>
              <a:off x="7750774" y="356604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6" name="Ellipse 265"/>
            <p:cNvSpPr/>
            <p:nvPr/>
          </p:nvSpPr>
          <p:spPr bwMode="auto">
            <a:xfrm>
              <a:off x="8055135" y="3664858"/>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7" name="Ellipse 266"/>
            <p:cNvSpPr/>
            <p:nvPr/>
          </p:nvSpPr>
          <p:spPr bwMode="auto">
            <a:xfrm>
              <a:off x="7956805" y="3737094"/>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8" name="Ellipse 267"/>
            <p:cNvSpPr/>
            <p:nvPr/>
          </p:nvSpPr>
          <p:spPr bwMode="auto">
            <a:xfrm>
              <a:off x="8069790" y="378598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9" name="Ellipse 268"/>
            <p:cNvSpPr/>
            <p:nvPr/>
          </p:nvSpPr>
          <p:spPr bwMode="auto">
            <a:xfrm>
              <a:off x="8067613" y="3892489"/>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0" name="Ellipse 269"/>
            <p:cNvSpPr/>
            <p:nvPr/>
          </p:nvSpPr>
          <p:spPr bwMode="auto">
            <a:xfrm>
              <a:off x="8170771" y="3728476"/>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1" name="Ellipse 270"/>
            <p:cNvSpPr/>
            <p:nvPr/>
          </p:nvSpPr>
          <p:spPr bwMode="auto">
            <a:xfrm>
              <a:off x="8170771" y="3648453"/>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2" name="Ellipse 271"/>
            <p:cNvSpPr/>
            <p:nvPr/>
          </p:nvSpPr>
          <p:spPr bwMode="auto">
            <a:xfrm>
              <a:off x="8282079" y="3625545"/>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3" name="Ellipse 272"/>
            <p:cNvSpPr/>
            <p:nvPr/>
          </p:nvSpPr>
          <p:spPr bwMode="auto">
            <a:xfrm>
              <a:off x="8389232" y="3583661"/>
              <a:ext cx="83889" cy="83889"/>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74" name="Connecteur droit 273"/>
            <p:cNvCxnSpPr/>
            <p:nvPr/>
          </p:nvCxnSpPr>
          <p:spPr bwMode="auto">
            <a:xfrm>
              <a:off x="7829329" y="3435935"/>
              <a:ext cx="643792" cy="0"/>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276" name="Connecteur droit 275"/>
            <p:cNvCxnSpPr/>
            <p:nvPr/>
          </p:nvCxnSpPr>
          <p:spPr bwMode="auto">
            <a:xfrm>
              <a:off x="7900814" y="3321316"/>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277" name="Connecteur droit 276"/>
            <p:cNvCxnSpPr>
              <a:endCxn id="262" idx="0"/>
            </p:cNvCxnSpPr>
            <p:nvPr/>
          </p:nvCxnSpPr>
          <p:spPr bwMode="auto">
            <a:xfrm>
              <a:off x="8100800" y="3316810"/>
              <a:ext cx="2858" cy="211095"/>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cxnSp>
          <p:nvCxnSpPr>
            <p:cNvPr id="278" name="Connecteur droit 277"/>
            <p:cNvCxnSpPr/>
            <p:nvPr/>
          </p:nvCxnSpPr>
          <p:spPr bwMode="auto">
            <a:xfrm>
              <a:off x="7900814" y="3540566"/>
              <a:ext cx="405685" cy="0"/>
            </a:xfrm>
            <a:prstGeom prst="line">
              <a:avLst/>
            </a:prstGeom>
            <a:solidFill>
              <a:schemeClr val="accent1"/>
            </a:solidFill>
            <a:ln w="19050" cap="flat" cmpd="sng" algn="ctr">
              <a:solidFill>
                <a:schemeClr val="bg1">
                  <a:lumMod val="50000"/>
                </a:schemeClr>
              </a:solidFill>
              <a:prstDash val="solid"/>
              <a:round/>
              <a:headEnd type="none" w="med" len="med"/>
              <a:tailEnd type="none" w="med" len="med"/>
            </a:ln>
            <a:effectLst/>
          </p:spPr>
        </p:cxnSp>
      </p:grpSp>
      <p:sp>
        <p:nvSpPr>
          <p:cNvPr id="2" name="Rectangle 1"/>
          <p:cNvSpPr/>
          <p:nvPr/>
        </p:nvSpPr>
        <p:spPr>
          <a:xfrm>
            <a:off x="2445174" y="2002624"/>
            <a:ext cx="575992" cy="369332"/>
          </a:xfrm>
          <a:prstGeom prst="rect">
            <a:avLst/>
          </a:prstGeom>
        </p:spPr>
        <p:txBody>
          <a:bodyPr wrap="none">
            <a:spAutoFit/>
          </a:bodyPr>
          <a:lstStyle/>
          <a:p>
            <a:r>
              <a:rPr lang="fr-FR" b="1" dirty="0">
                <a:solidFill>
                  <a:srgbClr val="0070C0"/>
                </a:solidFill>
                <a:latin typeface="Calibri" pitchFamily="34" charset="0"/>
                <a:ea typeface="ＭＳ Ｐゴシック" pitchFamily="34" charset="-128"/>
              </a:rPr>
              <a:t>C</a:t>
            </a:r>
            <a:r>
              <a:rPr lang="fr-FR" b="1" baseline="-25000" dirty="0">
                <a:solidFill>
                  <a:srgbClr val="0070C0"/>
                </a:solidFill>
                <a:latin typeface="Calibri" pitchFamily="34" charset="0"/>
                <a:ea typeface="ＭＳ Ｐゴシック" pitchFamily="34" charset="-128"/>
              </a:rPr>
              <a:t>max</a:t>
            </a:r>
            <a:endParaRPr lang="fr-FR" baseline="-25000" dirty="0"/>
          </a:p>
        </p:txBody>
      </p:sp>
      <p:sp>
        <p:nvSpPr>
          <p:cNvPr id="4" name="Rectangle 3"/>
          <p:cNvSpPr/>
          <p:nvPr/>
        </p:nvSpPr>
        <p:spPr>
          <a:xfrm>
            <a:off x="6719389" y="2002624"/>
            <a:ext cx="555824" cy="369332"/>
          </a:xfrm>
          <a:prstGeom prst="rect">
            <a:avLst/>
          </a:prstGeom>
        </p:spPr>
        <p:txBody>
          <a:bodyPr wrap="none">
            <a:spAutoFit/>
          </a:bodyPr>
          <a:lstStyle/>
          <a:p>
            <a:r>
              <a:rPr lang="fr-FR" b="1" dirty="0">
                <a:solidFill>
                  <a:srgbClr val="0070C0"/>
                </a:solidFill>
                <a:latin typeface="Calibri" pitchFamily="34" charset="0"/>
                <a:ea typeface="ＭＳ Ｐゴシック" pitchFamily="34" charset="-128"/>
              </a:rPr>
              <a:t>ASC</a:t>
            </a:r>
            <a:endParaRPr lang="fr-FR" dirty="0"/>
          </a:p>
        </p:txBody>
      </p:sp>
      <p:sp>
        <p:nvSpPr>
          <p:cNvPr id="224" name="ZoneTexte 223">
            <a:extLst>
              <a:ext uri="{FF2B5EF4-FFF2-40B4-BE49-F238E27FC236}">
                <a16:creationId xmlns:a16="http://schemas.microsoft.com/office/drawing/2014/main" id="{27E3C03D-E12C-4350-94E8-7B50C8F28B44}"/>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73</a:t>
            </a:r>
          </a:p>
        </p:txBody>
      </p:sp>
    </p:spTree>
    <p:extLst>
      <p:ext uri="{BB962C8B-B14F-4D97-AF65-F5344CB8AC3E}">
        <p14:creationId xmlns:p14="http://schemas.microsoft.com/office/powerpoint/2010/main" val="373796366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DTG et DRV/c (1)</a:t>
            </a:r>
          </a:p>
        </p:txBody>
      </p:sp>
      <p:sp>
        <p:nvSpPr>
          <p:cNvPr id="5123" name="Rectangle 3"/>
          <p:cNvSpPr>
            <a:spLocks noGrp="1" noChangeArrowheads="1"/>
          </p:cNvSpPr>
          <p:nvPr>
            <p:ph idx="1"/>
          </p:nvPr>
        </p:nvSpPr>
        <p:spPr/>
        <p:txBody>
          <a:bodyPr/>
          <a:lstStyle/>
          <a:p>
            <a:pPr eaLnBrk="1" hangingPunct="1"/>
            <a:r>
              <a:rPr lang="fr-FR" sz="1800" b="1" dirty="0"/>
              <a:t>Objectifs</a:t>
            </a:r>
          </a:p>
          <a:p>
            <a:pPr lvl="1" eaLnBrk="1" hangingPunct="1"/>
            <a:r>
              <a:rPr lang="fr-FR" sz="1600" dirty="0"/>
              <a:t>Etude PK de phase 1, ouverte, en cross-over, chez des adultes volontaires sains âgés de 18 à 65 ans, randomisés en 1 ou 2 groupes</a:t>
            </a:r>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eaLnBrk="1" hangingPunct="1"/>
            <a:endParaRPr lang="fr-FR" sz="1600" b="1" dirty="0"/>
          </a:p>
          <a:p>
            <a:pPr marL="0" indent="0" eaLnBrk="1" hangingPunct="1">
              <a:buNone/>
            </a:pPr>
            <a:endParaRPr lang="fr-FR" sz="1600" b="1" dirty="0"/>
          </a:p>
          <a:p>
            <a:pPr marL="0" indent="0" eaLnBrk="1" hangingPunct="1">
              <a:buNone/>
            </a:pPr>
            <a:br>
              <a:rPr lang="fr-FR" sz="1600" b="1" dirty="0"/>
            </a:br>
            <a:br>
              <a:rPr lang="fr-FR" sz="1600" b="1" dirty="0"/>
            </a:br>
            <a:endParaRPr lang="fr-FR" sz="1600" b="1" dirty="0"/>
          </a:p>
          <a:p>
            <a:pPr eaLnBrk="1" hangingPunct="1"/>
            <a:r>
              <a:rPr lang="fr-FR" sz="1800" b="1" dirty="0"/>
              <a:t>Méthode</a:t>
            </a:r>
          </a:p>
          <a:p>
            <a:pPr lvl="1" eaLnBrk="1" hangingPunct="1"/>
            <a:r>
              <a:rPr lang="fr-FR" sz="1600" dirty="0"/>
              <a:t>PK plasma intensives sur 24 h à J14, J35 et J56</a:t>
            </a:r>
          </a:p>
          <a:p>
            <a:pPr lvl="1" eaLnBrk="1" hangingPunct="1"/>
            <a:r>
              <a:rPr lang="fr-FR" sz="1600" dirty="0"/>
              <a:t>Mesures des concentrations plasmatiques de DTG, DRV et </a:t>
            </a:r>
            <a:r>
              <a:rPr lang="fr-FR" sz="1600" dirty="0" err="1"/>
              <a:t>Cobi</a:t>
            </a:r>
            <a:r>
              <a:rPr lang="fr-FR" sz="1600" dirty="0"/>
              <a:t> par LC-MS/MS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Elliot ER, CROI 2018, Abs. 468</a:t>
            </a:r>
          </a:p>
        </p:txBody>
      </p:sp>
      <p:sp>
        <p:nvSpPr>
          <p:cNvPr id="6" name="Text Box 2"/>
          <p:cNvSpPr txBox="1">
            <a:spLocks noChangeArrowheads="1"/>
          </p:cNvSpPr>
          <p:nvPr/>
        </p:nvSpPr>
        <p:spPr bwMode="auto">
          <a:xfrm>
            <a:off x="1348374" y="2194388"/>
            <a:ext cx="6721188"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Schéma de l’étude</a:t>
            </a:r>
          </a:p>
        </p:txBody>
      </p:sp>
      <p:grpSp>
        <p:nvGrpSpPr>
          <p:cNvPr id="2" name="Groupe 1">
            <a:extLst>
              <a:ext uri="{FF2B5EF4-FFF2-40B4-BE49-F238E27FC236}">
                <a16:creationId xmlns:a16="http://schemas.microsoft.com/office/drawing/2014/main" id="{E5C046E9-69B6-4A0C-A76C-D7A3F8A4C4D2}"/>
              </a:ext>
            </a:extLst>
          </p:cNvPr>
          <p:cNvGrpSpPr/>
          <p:nvPr/>
        </p:nvGrpSpPr>
        <p:grpSpPr>
          <a:xfrm>
            <a:off x="97341" y="2705256"/>
            <a:ext cx="8643552" cy="2632620"/>
            <a:chOff x="97341" y="2536578"/>
            <a:chExt cx="8643552" cy="2632620"/>
          </a:xfrm>
        </p:grpSpPr>
        <p:sp>
          <p:nvSpPr>
            <p:cNvPr id="7" name="Flèche : droite 2">
              <a:extLst>
                <a:ext uri="{FF2B5EF4-FFF2-40B4-BE49-F238E27FC236}">
                  <a16:creationId xmlns:a16="http://schemas.microsoft.com/office/drawing/2014/main" id="{F077A66C-7FB3-4CFC-9624-C0F78BEE08F8}"/>
                </a:ext>
              </a:extLst>
            </p:cNvPr>
            <p:cNvSpPr/>
            <p:nvPr/>
          </p:nvSpPr>
          <p:spPr bwMode="auto">
            <a:xfrm>
              <a:off x="958474" y="3050372"/>
              <a:ext cx="1849089" cy="700088"/>
            </a:xfrm>
            <a:prstGeom prst="rightArrow">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DTG 50 mg </a:t>
              </a:r>
              <a:r>
                <a:rPr kumimoji="0" lang="fr-FR" sz="1200" b="1" i="0" u="none" strike="noStrike" cap="none" normalizeH="0" baseline="0" dirty="0" err="1">
                  <a:ln>
                    <a:noFill/>
                  </a:ln>
                  <a:solidFill>
                    <a:schemeClr val="bg1"/>
                  </a:solidFill>
                  <a:effectLst/>
                  <a:latin typeface="Arial" charset="0"/>
                </a:rPr>
                <a:t>qd</a:t>
              </a:r>
              <a:endParaRPr kumimoji="0" lang="fr-FR" sz="1200" b="1" i="0" u="none" strike="noStrike" cap="none" normalizeH="0" baseline="0" dirty="0">
                <a:ln>
                  <a:noFill/>
                </a:ln>
                <a:solidFill>
                  <a:schemeClr val="bg1"/>
                </a:solidFill>
                <a:effectLst/>
                <a:latin typeface="Arial" charset="0"/>
              </a:endParaRPr>
            </a:p>
          </p:txBody>
        </p:sp>
        <p:sp>
          <p:nvSpPr>
            <p:cNvPr id="8" name="Flèche : droite 7">
              <a:extLst>
                <a:ext uri="{FF2B5EF4-FFF2-40B4-BE49-F238E27FC236}">
                  <a16:creationId xmlns:a16="http://schemas.microsoft.com/office/drawing/2014/main" id="{1DB23CF9-8DCF-4B89-8BA2-465F190B27F3}"/>
                </a:ext>
              </a:extLst>
            </p:cNvPr>
            <p:cNvSpPr/>
            <p:nvPr/>
          </p:nvSpPr>
          <p:spPr bwMode="auto">
            <a:xfrm>
              <a:off x="958474" y="3881436"/>
              <a:ext cx="1849089" cy="700088"/>
            </a:xfrm>
            <a:prstGeom prst="rightArrow">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DRV/c 800/100 mg </a:t>
              </a:r>
              <a:r>
                <a:rPr kumimoji="0" lang="fr-FR" sz="1200" b="1" i="0" u="none" strike="noStrike" cap="none" normalizeH="0" baseline="0" dirty="0" err="1">
                  <a:ln>
                    <a:noFill/>
                  </a:ln>
                  <a:solidFill>
                    <a:schemeClr val="bg1"/>
                  </a:solidFill>
                  <a:effectLst/>
                  <a:latin typeface="Arial" charset="0"/>
                </a:rPr>
                <a:t>qd</a:t>
              </a:r>
              <a:endParaRPr kumimoji="0" lang="fr-FR" sz="1200" b="1" i="0" u="none" strike="noStrike" cap="none" normalizeH="0" baseline="0" dirty="0">
                <a:ln>
                  <a:noFill/>
                </a:ln>
                <a:solidFill>
                  <a:schemeClr val="bg1"/>
                </a:solidFill>
                <a:effectLst/>
                <a:latin typeface="Arial" charset="0"/>
              </a:endParaRPr>
            </a:p>
          </p:txBody>
        </p:sp>
        <p:sp>
          <p:nvSpPr>
            <p:cNvPr id="9" name="Flèche : droite 8">
              <a:extLst>
                <a:ext uri="{FF2B5EF4-FFF2-40B4-BE49-F238E27FC236}">
                  <a16:creationId xmlns:a16="http://schemas.microsoft.com/office/drawing/2014/main" id="{2FBBA5D5-F75D-4DF6-849A-6D092CECCAA0}"/>
                </a:ext>
              </a:extLst>
            </p:cNvPr>
            <p:cNvSpPr/>
            <p:nvPr/>
          </p:nvSpPr>
          <p:spPr bwMode="auto">
            <a:xfrm>
              <a:off x="3829051" y="3050372"/>
              <a:ext cx="1752607" cy="700088"/>
            </a:xfrm>
            <a:prstGeom prst="rightArrow">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chemeClr val="bg1"/>
                  </a:solidFill>
                  <a:effectLst/>
                  <a:latin typeface="Arial" charset="0"/>
                </a:rPr>
                <a:t>DTG 50 mg + DRV/c 800/100 mg </a:t>
              </a:r>
              <a:r>
                <a:rPr kumimoji="0" lang="fr-FR" sz="1100" b="1" i="0" u="none" strike="noStrike" cap="none" normalizeH="0" baseline="0" dirty="0" err="1">
                  <a:ln>
                    <a:noFill/>
                  </a:ln>
                  <a:solidFill>
                    <a:schemeClr val="bg1"/>
                  </a:solidFill>
                  <a:effectLst/>
                  <a:latin typeface="Arial" charset="0"/>
                </a:rPr>
                <a:t>qd</a:t>
              </a:r>
              <a:endParaRPr kumimoji="0" lang="fr-FR" sz="1100" b="1" i="0" u="none" strike="noStrike" cap="none" normalizeH="0" baseline="0" dirty="0">
                <a:ln>
                  <a:noFill/>
                </a:ln>
                <a:solidFill>
                  <a:schemeClr val="bg1"/>
                </a:solidFill>
                <a:effectLst/>
                <a:latin typeface="Arial" charset="0"/>
              </a:endParaRPr>
            </a:p>
          </p:txBody>
        </p:sp>
        <p:sp>
          <p:nvSpPr>
            <p:cNvPr id="10" name="Flèche : droite 9">
              <a:extLst>
                <a:ext uri="{FF2B5EF4-FFF2-40B4-BE49-F238E27FC236}">
                  <a16:creationId xmlns:a16="http://schemas.microsoft.com/office/drawing/2014/main" id="{361695CA-1601-4A22-BF66-1762F572ADC9}"/>
                </a:ext>
              </a:extLst>
            </p:cNvPr>
            <p:cNvSpPr/>
            <p:nvPr/>
          </p:nvSpPr>
          <p:spPr bwMode="auto">
            <a:xfrm>
              <a:off x="3829051" y="3881436"/>
              <a:ext cx="1752607" cy="700088"/>
            </a:xfrm>
            <a:prstGeom prst="rightArrow">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100" b="1" dirty="0">
                  <a:solidFill>
                    <a:schemeClr val="bg1"/>
                  </a:solidFill>
                </a:rPr>
                <a:t>DTG 50 mg + DRV/c 800/100 mg </a:t>
              </a:r>
              <a:r>
                <a:rPr lang="fr-FR" sz="1100" b="1" dirty="0" err="1">
                  <a:solidFill>
                    <a:schemeClr val="bg1"/>
                  </a:solidFill>
                </a:rPr>
                <a:t>qd</a:t>
              </a:r>
              <a:endParaRPr lang="fr-FR" sz="1100" b="1" dirty="0">
                <a:solidFill>
                  <a:schemeClr val="bg1"/>
                </a:solidFill>
              </a:endParaRPr>
            </a:p>
          </p:txBody>
        </p:sp>
        <p:sp>
          <p:nvSpPr>
            <p:cNvPr id="11" name="Flèche : droite 10">
              <a:extLst>
                <a:ext uri="{FF2B5EF4-FFF2-40B4-BE49-F238E27FC236}">
                  <a16:creationId xmlns:a16="http://schemas.microsoft.com/office/drawing/2014/main" id="{E302AA37-8F5C-441C-B878-38F7EF68F017}"/>
                </a:ext>
              </a:extLst>
            </p:cNvPr>
            <p:cNvSpPr/>
            <p:nvPr/>
          </p:nvSpPr>
          <p:spPr bwMode="auto">
            <a:xfrm>
              <a:off x="6505582" y="3050372"/>
              <a:ext cx="1923395" cy="700088"/>
            </a:xfrm>
            <a:prstGeom prst="rightArrow">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DRV/c 800/100 mg </a:t>
              </a:r>
              <a:r>
                <a:rPr kumimoji="0" lang="fr-FR" sz="1200" b="1" i="0" u="none" strike="noStrike" cap="none" normalizeH="0" baseline="0" dirty="0" err="1">
                  <a:ln>
                    <a:noFill/>
                  </a:ln>
                  <a:solidFill>
                    <a:schemeClr val="bg1"/>
                  </a:solidFill>
                  <a:effectLst/>
                  <a:latin typeface="Arial" charset="0"/>
                </a:rPr>
                <a:t>qd</a:t>
              </a:r>
              <a:endParaRPr kumimoji="0" lang="fr-FR" sz="1200" b="1" i="0" u="none" strike="noStrike" cap="none" normalizeH="0" baseline="0" dirty="0">
                <a:ln>
                  <a:noFill/>
                </a:ln>
                <a:solidFill>
                  <a:schemeClr val="bg1"/>
                </a:solidFill>
                <a:effectLst/>
                <a:latin typeface="Arial" charset="0"/>
              </a:endParaRPr>
            </a:p>
          </p:txBody>
        </p:sp>
        <p:sp>
          <p:nvSpPr>
            <p:cNvPr id="12" name="Flèche : droite 11">
              <a:extLst>
                <a:ext uri="{FF2B5EF4-FFF2-40B4-BE49-F238E27FC236}">
                  <a16:creationId xmlns:a16="http://schemas.microsoft.com/office/drawing/2014/main" id="{95F1E0AD-8595-40A8-A819-BE0DF0303727}"/>
                </a:ext>
              </a:extLst>
            </p:cNvPr>
            <p:cNvSpPr/>
            <p:nvPr/>
          </p:nvSpPr>
          <p:spPr bwMode="auto">
            <a:xfrm>
              <a:off x="6505583" y="3881436"/>
              <a:ext cx="1923394" cy="700088"/>
            </a:xfrm>
            <a:prstGeom prst="rightArrow">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DTG 50 mg </a:t>
              </a:r>
              <a:r>
                <a:rPr kumimoji="0" lang="fr-FR" sz="1200" b="1" i="0" u="none" strike="noStrike" cap="none" normalizeH="0" baseline="0" dirty="0" err="1">
                  <a:ln>
                    <a:noFill/>
                  </a:ln>
                  <a:solidFill>
                    <a:schemeClr val="bg1"/>
                  </a:solidFill>
                  <a:effectLst/>
                  <a:latin typeface="Arial" charset="0"/>
                </a:rPr>
                <a:t>qd</a:t>
              </a:r>
              <a:endParaRPr kumimoji="0" lang="fr-FR" sz="1200" b="1" i="0" u="none" strike="noStrike" cap="none" normalizeH="0" baseline="0" dirty="0">
                <a:ln>
                  <a:noFill/>
                </a:ln>
                <a:solidFill>
                  <a:schemeClr val="bg1"/>
                </a:solidFill>
                <a:effectLst/>
                <a:latin typeface="Arial" charset="0"/>
              </a:endParaRPr>
            </a:p>
          </p:txBody>
        </p:sp>
        <p:sp>
          <p:nvSpPr>
            <p:cNvPr id="13" name="Rectangle : coins arrondis 3">
              <a:extLst>
                <a:ext uri="{FF2B5EF4-FFF2-40B4-BE49-F238E27FC236}">
                  <a16:creationId xmlns:a16="http://schemas.microsoft.com/office/drawing/2014/main" id="{14982D0B-FC4B-4BC4-A1F9-72127AFFD213}"/>
                </a:ext>
              </a:extLst>
            </p:cNvPr>
            <p:cNvSpPr/>
            <p:nvPr/>
          </p:nvSpPr>
          <p:spPr bwMode="auto">
            <a:xfrm>
              <a:off x="2917829" y="3224205"/>
              <a:ext cx="771522" cy="369332"/>
            </a:xfrm>
            <a:prstGeom prst="round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solidFill>
                    <a:schemeClr val="bg1"/>
                  </a:solidFill>
                  <a:effectLst/>
                  <a:latin typeface="Arial" charset="0"/>
                </a:rPr>
                <a:t>Wash out</a:t>
              </a:r>
            </a:p>
          </p:txBody>
        </p:sp>
        <p:sp>
          <p:nvSpPr>
            <p:cNvPr id="14" name="Rectangle : coins arrondis 13">
              <a:extLst>
                <a:ext uri="{FF2B5EF4-FFF2-40B4-BE49-F238E27FC236}">
                  <a16:creationId xmlns:a16="http://schemas.microsoft.com/office/drawing/2014/main" id="{763EF206-3AB6-48DD-9C2D-8C5EBEEBD76A}"/>
                </a:ext>
              </a:extLst>
            </p:cNvPr>
            <p:cNvSpPr/>
            <p:nvPr/>
          </p:nvSpPr>
          <p:spPr bwMode="auto">
            <a:xfrm>
              <a:off x="2917829" y="4056333"/>
              <a:ext cx="771522" cy="369332"/>
            </a:xfrm>
            <a:prstGeom prst="round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200">
                  <a:solidFill>
                    <a:schemeClr val="bg1"/>
                  </a:solidFill>
                </a:rPr>
                <a:t>Wash out</a:t>
              </a:r>
              <a:endParaRPr lang="fr-FR" sz="1200" dirty="0">
                <a:solidFill>
                  <a:schemeClr val="bg1"/>
                </a:solidFill>
              </a:endParaRPr>
            </a:p>
          </p:txBody>
        </p:sp>
        <p:sp>
          <p:nvSpPr>
            <p:cNvPr id="15" name="Rectangle : coins arrondis 14">
              <a:extLst>
                <a:ext uri="{FF2B5EF4-FFF2-40B4-BE49-F238E27FC236}">
                  <a16:creationId xmlns:a16="http://schemas.microsoft.com/office/drawing/2014/main" id="{51181407-2247-4391-B72B-DEBC412925CE}"/>
                </a:ext>
              </a:extLst>
            </p:cNvPr>
            <p:cNvSpPr/>
            <p:nvPr/>
          </p:nvSpPr>
          <p:spPr bwMode="auto">
            <a:xfrm>
              <a:off x="5653103" y="3224205"/>
              <a:ext cx="771522" cy="369332"/>
            </a:xfrm>
            <a:prstGeom prst="round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200">
                  <a:solidFill>
                    <a:schemeClr val="bg1"/>
                  </a:solidFill>
                </a:rPr>
                <a:t>Wash out</a:t>
              </a:r>
              <a:endParaRPr lang="fr-FR" sz="1200" dirty="0">
                <a:solidFill>
                  <a:schemeClr val="bg1"/>
                </a:solidFill>
              </a:endParaRPr>
            </a:p>
          </p:txBody>
        </p:sp>
        <p:sp>
          <p:nvSpPr>
            <p:cNvPr id="16" name="Rectangle : coins arrondis 15">
              <a:extLst>
                <a:ext uri="{FF2B5EF4-FFF2-40B4-BE49-F238E27FC236}">
                  <a16:creationId xmlns:a16="http://schemas.microsoft.com/office/drawing/2014/main" id="{46EDE3A9-7DA3-44FF-BCAF-A1316D4FFDAB}"/>
                </a:ext>
              </a:extLst>
            </p:cNvPr>
            <p:cNvSpPr/>
            <p:nvPr/>
          </p:nvSpPr>
          <p:spPr bwMode="auto">
            <a:xfrm>
              <a:off x="5653103" y="4056333"/>
              <a:ext cx="771522" cy="369332"/>
            </a:xfrm>
            <a:prstGeom prst="round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200">
                  <a:solidFill>
                    <a:schemeClr val="bg1"/>
                  </a:solidFill>
                </a:rPr>
                <a:t>Wash out</a:t>
              </a:r>
              <a:endParaRPr lang="fr-FR" sz="1200" dirty="0">
                <a:solidFill>
                  <a:schemeClr val="bg1"/>
                </a:solidFill>
              </a:endParaRPr>
            </a:p>
          </p:txBody>
        </p:sp>
        <p:sp>
          <p:nvSpPr>
            <p:cNvPr id="17" name="ZoneTexte 16">
              <a:extLst>
                <a:ext uri="{FF2B5EF4-FFF2-40B4-BE49-F238E27FC236}">
                  <a16:creationId xmlns:a16="http://schemas.microsoft.com/office/drawing/2014/main" id="{11E71134-9A6A-4960-9951-0910C0D828F6}"/>
                </a:ext>
              </a:extLst>
            </p:cNvPr>
            <p:cNvSpPr txBox="1"/>
            <p:nvPr/>
          </p:nvSpPr>
          <p:spPr>
            <a:xfrm>
              <a:off x="905394" y="2536578"/>
              <a:ext cx="354584" cy="276999"/>
            </a:xfrm>
            <a:prstGeom prst="rect">
              <a:avLst/>
            </a:prstGeom>
            <a:noFill/>
          </p:spPr>
          <p:txBody>
            <a:bodyPr wrap="none" rtlCol="0">
              <a:spAutoFit/>
            </a:bodyPr>
            <a:lstStyle/>
            <a:p>
              <a:pPr algn="ctr"/>
              <a:r>
                <a:rPr lang="fr-FR" sz="1200" b="1" dirty="0"/>
                <a:t>J1</a:t>
              </a:r>
            </a:p>
          </p:txBody>
        </p:sp>
        <p:cxnSp>
          <p:nvCxnSpPr>
            <p:cNvPr id="18" name="Connecteur droit avec flèche 17">
              <a:extLst>
                <a:ext uri="{FF2B5EF4-FFF2-40B4-BE49-F238E27FC236}">
                  <a16:creationId xmlns:a16="http://schemas.microsoft.com/office/drawing/2014/main" id="{D258CB0F-A52A-4A58-8C79-B6128E47CE90}"/>
                </a:ext>
              </a:extLst>
            </p:cNvPr>
            <p:cNvCxnSpPr/>
            <p:nvPr/>
          </p:nvCxnSpPr>
          <p:spPr bwMode="auto">
            <a:xfrm>
              <a:off x="1092206" y="2813577"/>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19" name="ZoneTexte 18">
              <a:extLst>
                <a:ext uri="{FF2B5EF4-FFF2-40B4-BE49-F238E27FC236}">
                  <a16:creationId xmlns:a16="http://schemas.microsoft.com/office/drawing/2014/main" id="{46E4C12B-6356-454C-98EE-AC123E47708A}"/>
                </a:ext>
              </a:extLst>
            </p:cNvPr>
            <p:cNvSpPr txBox="1"/>
            <p:nvPr/>
          </p:nvSpPr>
          <p:spPr>
            <a:xfrm>
              <a:off x="2596457" y="2536578"/>
              <a:ext cx="439544" cy="276999"/>
            </a:xfrm>
            <a:prstGeom prst="rect">
              <a:avLst/>
            </a:prstGeom>
            <a:noFill/>
          </p:spPr>
          <p:txBody>
            <a:bodyPr wrap="none" rtlCol="0">
              <a:spAutoFit/>
            </a:bodyPr>
            <a:lstStyle/>
            <a:p>
              <a:pPr algn="ctr"/>
              <a:r>
                <a:rPr lang="fr-FR" sz="1200" b="1" dirty="0"/>
                <a:t>J14</a:t>
              </a:r>
            </a:p>
          </p:txBody>
        </p:sp>
        <p:cxnSp>
          <p:nvCxnSpPr>
            <p:cNvPr id="20" name="Connecteur droit avec flèche 19">
              <a:extLst>
                <a:ext uri="{FF2B5EF4-FFF2-40B4-BE49-F238E27FC236}">
                  <a16:creationId xmlns:a16="http://schemas.microsoft.com/office/drawing/2014/main" id="{BCDC92CB-3065-47E5-8A8B-CD237C207D97}"/>
                </a:ext>
              </a:extLst>
            </p:cNvPr>
            <p:cNvCxnSpPr/>
            <p:nvPr/>
          </p:nvCxnSpPr>
          <p:spPr bwMode="auto">
            <a:xfrm>
              <a:off x="2825749" y="2813577"/>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21" name="ZoneTexte 20">
              <a:extLst>
                <a:ext uri="{FF2B5EF4-FFF2-40B4-BE49-F238E27FC236}">
                  <a16:creationId xmlns:a16="http://schemas.microsoft.com/office/drawing/2014/main" id="{2504867A-F2B9-491F-BEE5-2B42540B542D}"/>
                </a:ext>
              </a:extLst>
            </p:cNvPr>
            <p:cNvSpPr txBox="1"/>
            <p:nvPr/>
          </p:nvSpPr>
          <p:spPr>
            <a:xfrm>
              <a:off x="3469579" y="2536578"/>
              <a:ext cx="439544" cy="276999"/>
            </a:xfrm>
            <a:prstGeom prst="rect">
              <a:avLst/>
            </a:prstGeom>
            <a:noFill/>
          </p:spPr>
          <p:txBody>
            <a:bodyPr wrap="none" rtlCol="0">
              <a:spAutoFit/>
            </a:bodyPr>
            <a:lstStyle/>
            <a:p>
              <a:pPr algn="ctr"/>
              <a:r>
                <a:rPr lang="fr-FR" sz="1200" b="1" dirty="0"/>
                <a:t>J21</a:t>
              </a:r>
            </a:p>
          </p:txBody>
        </p:sp>
        <p:cxnSp>
          <p:nvCxnSpPr>
            <p:cNvPr id="22" name="Connecteur droit avec flèche 21">
              <a:extLst>
                <a:ext uri="{FF2B5EF4-FFF2-40B4-BE49-F238E27FC236}">
                  <a16:creationId xmlns:a16="http://schemas.microsoft.com/office/drawing/2014/main" id="{D7F13636-5AE3-4054-90C7-E1FA8CFEE81E}"/>
                </a:ext>
              </a:extLst>
            </p:cNvPr>
            <p:cNvCxnSpPr/>
            <p:nvPr/>
          </p:nvCxnSpPr>
          <p:spPr bwMode="auto">
            <a:xfrm>
              <a:off x="3698871" y="2813577"/>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23" name="ZoneTexte 22">
              <a:extLst>
                <a:ext uri="{FF2B5EF4-FFF2-40B4-BE49-F238E27FC236}">
                  <a16:creationId xmlns:a16="http://schemas.microsoft.com/office/drawing/2014/main" id="{27F75CDB-869B-46BF-B8E4-4326E314D7B0}"/>
                </a:ext>
              </a:extLst>
            </p:cNvPr>
            <p:cNvSpPr txBox="1"/>
            <p:nvPr/>
          </p:nvSpPr>
          <p:spPr>
            <a:xfrm>
              <a:off x="5328541" y="2536578"/>
              <a:ext cx="439544" cy="276999"/>
            </a:xfrm>
            <a:prstGeom prst="rect">
              <a:avLst/>
            </a:prstGeom>
            <a:noFill/>
          </p:spPr>
          <p:txBody>
            <a:bodyPr wrap="none" rtlCol="0">
              <a:spAutoFit/>
            </a:bodyPr>
            <a:lstStyle/>
            <a:p>
              <a:pPr algn="ctr"/>
              <a:r>
                <a:rPr lang="fr-FR" sz="1200" b="1" dirty="0"/>
                <a:t>J35</a:t>
              </a:r>
            </a:p>
          </p:txBody>
        </p:sp>
        <p:cxnSp>
          <p:nvCxnSpPr>
            <p:cNvPr id="24" name="Connecteur droit avec flèche 23">
              <a:extLst>
                <a:ext uri="{FF2B5EF4-FFF2-40B4-BE49-F238E27FC236}">
                  <a16:creationId xmlns:a16="http://schemas.microsoft.com/office/drawing/2014/main" id="{6C2374A3-BFE3-4C08-A868-ACD1EC746A22}"/>
                </a:ext>
              </a:extLst>
            </p:cNvPr>
            <p:cNvCxnSpPr/>
            <p:nvPr/>
          </p:nvCxnSpPr>
          <p:spPr bwMode="auto">
            <a:xfrm>
              <a:off x="5557833" y="2813577"/>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25" name="ZoneTexte 24">
              <a:extLst>
                <a:ext uri="{FF2B5EF4-FFF2-40B4-BE49-F238E27FC236}">
                  <a16:creationId xmlns:a16="http://schemas.microsoft.com/office/drawing/2014/main" id="{502B3D90-6679-417F-BAFE-F8D1717C0837}"/>
                </a:ext>
              </a:extLst>
            </p:cNvPr>
            <p:cNvSpPr txBox="1"/>
            <p:nvPr/>
          </p:nvSpPr>
          <p:spPr>
            <a:xfrm>
              <a:off x="6231622" y="2536578"/>
              <a:ext cx="439544" cy="276999"/>
            </a:xfrm>
            <a:prstGeom prst="rect">
              <a:avLst/>
            </a:prstGeom>
            <a:noFill/>
          </p:spPr>
          <p:txBody>
            <a:bodyPr wrap="none" rtlCol="0">
              <a:spAutoFit/>
            </a:bodyPr>
            <a:lstStyle/>
            <a:p>
              <a:pPr algn="ctr"/>
              <a:r>
                <a:rPr lang="fr-FR" sz="1200" b="1" dirty="0"/>
                <a:t>J43</a:t>
              </a:r>
            </a:p>
          </p:txBody>
        </p:sp>
        <p:cxnSp>
          <p:nvCxnSpPr>
            <p:cNvPr id="26" name="Connecteur droit avec flèche 25">
              <a:extLst>
                <a:ext uri="{FF2B5EF4-FFF2-40B4-BE49-F238E27FC236}">
                  <a16:creationId xmlns:a16="http://schemas.microsoft.com/office/drawing/2014/main" id="{DC1EA1F1-5700-4DD7-9F32-AA04355636DE}"/>
                </a:ext>
              </a:extLst>
            </p:cNvPr>
            <p:cNvCxnSpPr/>
            <p:nvPr/>
          </p:nvCxnSpPr>
          <p:spPr bwMode="auto">
            <a:xfrm>
              <a:off x="6460914" y="2813577"/>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27" name="ZoneTexte 26">
              <a:extLst>
                <a:ext uri="{FF2B5EF4-FFF2-40B4-BE49-F238E27FC236}">
                  <a16:creationId xmlns:a16="http://schemas.microsoft.com/office/drawing/2014/main" id="{1C811CD1-1802-49F5-A3D0-4C4F622A1E8E}"/>
                </a:ext>
              </a:extLst>
            </p:cNvPr>
            <p:cNvSpPr txBox="1"/>
            <p:nvPr/>
          </p:nvSpPr>
          <p:spPr>
            <a:xfrm>
              <a:off x="7989433" y="2536578"/>
              <a:ext cx="439544" cy="276999"/>
            </a:xfrm>
            <a:prstGeom prst="rect">
              <a:avLst/>
            </a:prstGeom>
            <a:noFill/>
          </p:spPr>
          <p:txBody>
            <a:bodyPr wrap="none" rtlCol="0">
              <a:spAutoFit/>
            </a:bodyPr>
            <a:lstStyle/>
            <a:p>
              <a:pPr algn="ctr"/>
              <a:r>
                <a:rPr lang="fr-FR" sz="1200" b="1" dirty="0"/>
                <a:t>J56</a:t>
              </a:r>
            </a:p>
          </p:txBody>
        </p:sp>
        <p:cxnSp>
          <p:nvCxnSpPr>
            <p:cNvPr id="28" name="Connecteur droit avec flèche 27">
              <a:extLst>
                <a:ext uri="{FF2B5EF4-FFF2-40B4-BE49-F238E27FC236}">
                  <a16:creationId xmlns:a16="http://schemas.microsoft.com/office/drawing/2014/main" id="{DE6CE30D-3F55-49C4-B220-6123C4937580}"/>
                </a:ext>
              </a:extLst>
            </p:cNvPr>
            <p:cNvCxnSpPr/>
            <p:nvPr/>
          </p:nvCxnSpPr>
          <p:spPr bwMode="auto">
            <a:xfrm>
              <a:off x="8218725" y="2813577"/>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29" name="Connecteur droit avec flèche 28">
              <a:extLst>
                <a:ext uri="{FF2B5EF4-FFF2-40B4-BE49-F238E27FC236}">
                  <a16:creationId xmlns:a16="http://schemas.microsoft.com/office/drawing/2014/main" id="{8EF49E3A-C07A-481C-AC2B-390130198205}"/>
                </a:ext>
              </a:extLst>
            </p:cNvPr>
            <p:cNvCxnSpPr>
              <a:cxnSpLocks/>
            </p:cNvCxnSpPr>
            <p:nvPr/>
          </p:nvCxnSpPr>
          <p:spPr bwMode="auto">
            <a:xfrm flipV="1">
              <a:off x="2825749" y="4531420"/>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30" name="Connecteur droit avec flèche 29">
              <a:extLst>
                <a:ext uri="{FF2B5EF4-FFF2-40B4-BE49-F238E27FC236}">
                  <a16:creationId xmlns:a16="http://schemas.microsoft.com/office/drawing/2014/main" id="{B70CC507-20DD-41FC-A365-0A26D7B4832A}"/>
                </a:ext>
              </a:extLst>
            </p:cNvPr>
            <p:cNvCxnSpPr>
              <a:cxnSpLocks/>
            </p:cNvCxnSpPr>
            <p:nvPr/>
          </p:nvCxnSpPr>
          <p:spPr bwMode="auto">
            <a:xfrm flipV="1">
              <a:off x="5557833" y="4531420"/>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31" name="Connecteur droit avec flèche 30">
              <a:extLst>
                <a:ext uri="{FF2B5EF4-FFF2-40B4-BE49-F238E27FC236}">
                  <a16:creationId xmlns:a16="http://schemas.microsoft.com/office/drawing/2014/main" id="{CBC72D13-DE02-4DE1-A3CF-2C15B35A46F7}"/>
                </a:ext>
              </a:extLst>
            </p:cNvPr>
            <p:cNvCxnSpPr>
              <a:cxnSpLocks/>
            </p:cNvCxnSpPr>
            <p:nvPr/>
          </p:nvCxnSpPr>
          <p:spPr bwMode="auto">
            <a:xfrm flipV="1">
              <a:off x="8218725" y="4531420"/>
              <a:ext cx="0" cy="34290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32" name="ZoneTexte 31">
              <a:extLst>
                <a:ext uri="{FF2B5EF4-FFF2-40B4-BE49-F238E27FC236}">
                  <a16:creationId xmlns:a16="http://schemas.microsoft.com/office/drawing/2014/main" id="{D329F8D1-6E1B-44F8-A8C4-1C3002C5FFAC}"/>
                </a:ext>
              </a:extLst>
            </p:cNvPr>
            <p:cNvSpPr txBox="1"/>
            <p:nvPr/>
          </p:nvSpPr>
          <p:spPr>
            <a:xfrm>
              <a:off x="2361739" y="4892199"/>
              <a:ext cx="1108296" cy="276999"/>
            </a:xfrm>
            <a:prstGeom prst="rect">
              <a:avLst/>
            </a:prstGeom>
            <a:noFill/>
          </p:spPr>
          <p:txBody>
            <a:bodyPr wrap="none" rtlCol="0">
              <a:spAutoFit/>
            </a:bodyPr>
            <a:lstStyle/>
            <a:p>
              <a:pPr algn="ctr"/>
              <a:r>
                <a:rPr lang="fr-FR" sz="1200" b="1" dirty="0"/>
                <a:t>PK intensive</a:t>
              </a:r>
            </a:p>
          </p:txBody>
        </p:sp>
        <p:sp>
          <p:nvSpPr>
            <p:cNvPr id="33" name="ZoneTexte 32">
              <a:extLst>
                <a:ext uri="{FF2B5EF4-FFF2-40B4-BE49-F238E27FC236}">
                  <a16:creationId xmlns:a16="http://schemas.microsoft.com/office/drawing/2014/main" id="{CB29BE02-A023-4FB9-ADA0-262E03E2DF0A}"/>
                </a:ext>
              </a:extLst>
            </p:cNvPr>
            <p:cNvSpPr txBox="1"/>
            <p:nvPr/>
          </p:nvSpPr>
          <p:spPr>
            <a:xfrm>
              <a:off x="5003685" y="4892199"/>
              <a:ext cx="1108296" cy="276999"/>
            </a:xfrm>
            <a:prstGeom prst="rect">
              <a:avLst/>
            </a:prstGeom>
            <a:noFill/>
          </p:spPr>
          <p:txBody>
            <a:bodyPr wrap="none" rtlCol="0">
              <a:spAutoFit/>
            </a:bodyPr>
            <a:lstStyle/>
            <a:p>
              <a:pPr algn="ctr"/>
              <a:r>
                <a:rPr lang="fr-FR" sz="1200" b="1" dirty="0"/>
                <a:t>PK intensive</a:t>
              </a:r>
            </a:p>
          </p:txBody>
        </p:sp>
        <p:sp>
          <p:nvSpPr>
            <p:cNvPr id="34" name="ZoneTexte 33">
              <a:extLst>
                <a:ext uri="{FF2B5EF4-FFF2-40B4-BE49-F238E27FC236}">
                  <a16:creationId xmlns:a16="http://schemas.microsoft.com/office/drawing/2014/main" id="{26348F66-D4D9-4C29-B0FF-2E54E8C4FCCD}"/>
                </a:ext>
              </a:extLst>
            </p:cNvPr>
            <p:cNvSpPr txBox="1"/>
            <p:nvPr/>
          </p:nvSpPr>
          <p:spPr>
            <a:xfrm>
              <a:off x="7632597" y="4892199"/>
              <a:ext cx="1108296" cy="276999"/>
            </a:xfrm>
            <a:prstGeom prst="rect">
              <a:avLst/>
            </a:prstGeom>
            <a:noFill/>
          </p:spPr>
          <p:txBody>
            <a:bodyPr wrap="none" rtlCol="0">
              <a:spAutoFit/>
            </a:bodyPr>
            <a:lstStyle/>
            <a:p>
              <a:pPr algn="ctr"/>
              <a:r>
                <a:rPr lang="fr-FR" sz="1200" b="1" dirty="0"/>
                <a:t>PK intensive</a:t>
              </a:r>
            </a:p>
          </p:txBody>
        </p:sp>
        <p:sp>
          <p:nvSpPr>
            <p:cNvPr id="35" name="ZoneTexte 34">
              <a:extLst>
                <a:ext uri="{FF2B5EF4-FFF2-40B4-BE49-F238E27FC236}">
                  <a16:creationId xmlns:a16="http://schemas.microsoft.com/office/drawing/2014/main" id="{771D385E-BB9F-4AC8-A1CD-DA3EA54F0317}"/>
                </a:ext>
              </a:extLst>
            </p:cNvPr>
            <p:cNvSpPr txBox="1"/>
            <p:nvPr/>
          </p:nvSpPr>
          <p:spPr>
            <a:xfrm>
              <a:off x="97341" y="3261916"/>
              <a:ext cx="861133" cy="276999"/>
            </a:xfrm>
            <a:prstGeom prst="rect">
              <a:avLst/>
            </a:prstGeom>
            <a:noFill/>
          </p:spPr>
          <p:txBody>
            <a:bodyPr wrap="none" rtlCol="0">
              <a:spAutoFit/>
            </a:bodyPr>
            <a:lstStyle/>
            <a:p>
              <a:r>
                <a:rPr lang="fr-FR" sz="1200" b="1" dirty="0"/>
                <a:t>Groupe 1</a:t>
              </a:r>
            </a:p>
          </p:txBody>
        </p:sp>
        <p:sp>
          <p:nvSpPr>
            <p:cNvPr id="36" name="ZoneTexte 35">
              <a:extLst>
                <a:ext uri="{FF2B5EF4-FFF2-40B4-BE49-F238E27FC236}">
                  <a16:creationId xmlns:a16="http://schemas.microsoft.com/office/drawing/2014/main" id="{ACF03193-C702-40EB-A22D-F4DFF505D435}"/>
                </a:ext>
              </a:extLst>
            </p:cNvPr>
            <p:cNvSpPr txBox="1"/>
            <p:nvPr/>
          </p:nvSpPr>
          <p:spPr>
            <a:xfrm>
              <a:off x="97341" y="4102499"/>
              <a:ext cx="861133" cy="276999"/>
            </a:xfrm>
            <a:prstGeom prst="rect">
              <a:avLst/>
            </a:prstGeom>
            <a:noFill/>
          </p:spPr>
          <p:txBody>
            <a:bodyPr wrap="none" rtlCol="0">
              <a:spAutoFit/>
            </a:bodyPr>
            <a:lstStyle/>
            <a:p>
              <a:r>
                <a:rPr lang="fr-FR" sz="1200" b="1" dirty="0"/>
                <a:t>Groupe 2</a:t>
              </a:r>
            </a:p>
          </p:txBody>
        </p:sp>
        <p:sp>
          <p:nvSpPr>
            <p:cNvPr id="37" name="ZoneTexte 36">
              <a:extLst>
                <a:ext uri="{FF2B5EF4-FFF2-40B4-BE49-F238E27FC236}">
                  <a16:creationId xmlns:a16="http://schemas.microsoft.com/office/drawing/2014/main" id="{62E13F24-59F1-42C1-9351-A2A9DAC83EE5}"/>
                </a:ext>
              </a:extLst>
            </p:cNvPr>
            <p:cNvSpPr txBox="1"/>
            <p:nvPr/>
          </p:nvSpPr>
          <p:spPr>
            <a:xfrm>
              <a:off x="1307016" y="3677449"/>
              <a:ext cx="774571" cy="276999"/>
            </a:xfrm>
            <a:prstGeom prst="rect">
              <a:avLst/>
            </a:prstGeom>
            <a:noFill/>
          </p:spPr>
          <p:txBody>
            <a:bodyPr wrap="none" rtlCol="0">
              <a:spAutoFit/>
            </a:bodyPr>
            <a:lstStyle/>
            <a:p>
              <a:pPr algn="ctr"/>
              <a:r>
                <a:rPr lang="fr-FR" sz="1200" b="1" dirty="0"/>
                <a:t>14 jours</a:t>
              </a:r>
            </a:p>
          </p:txBody>
        </p:sp>
        <p:sp>
          <p:nvSpPr>
            <p:cNvPr id="38" name="ZoneTexte 37">
              <a:extLst>
                <a:ext uri="{FF2B5EF4-FFF2-40B4-BE49-F238E27FC236}">
                  <a16:creationId xmlns:a16="http://schemas.microsoft.com/office/drawing/2014/main" id="{7E116715-EC72-4055-98C7-85B6AD7CF61B}"/>
                </a:ext>
              </a:extLst>
            </p:cNvPr>
            <p:cNvSpPr txBox="1"/>
            <p:nvPr/>
          </p:nvSpPr>
          <p:spPr>
            <a:xfrm>
              <a:off x="2909163" y="3677449"/>
              <a:ext cx="689612" cy="276999"/>
            </a:xfrm>
            <a:prstGeom prst="rect">
              <a:avLst/>
            </a:prstGeom>
            <a:noFill/>
          </p:spPr>
          <p:txBody>
            <a:bodyPr wrap="none" rtlCol="0">
              <a:spAutoFit/>
            </a:bodyPr>
            <a:lstStyle/>
            <a:p>
              <a:pPr algn="ctr"/>
              <a:r>
                <a:rPr lang="fr-FR" sz="1200" b="1" dirty="0"/>
                <a:t>7 jours</a:t>
              </a:r>
            </a:p>
          </p:txBody>
        </p:sp>
        <p:sp>
          <p:nvSpPr>
            <p:cNvPr id="39" name="ZoneTexte 38">
              <a:extLst>
                <a:ext uri="{FF2B5EF4-FFF2-40B4-BE49-F238E27FC236}">
                  <a16:creationId xmlns:a16="http://schemas.microsoft.com/office/drawing/2014/main" id="{A277A33A-CC8D-4F35-B0DF-A40699F77895}"/>
                </a:ext>
              </a:extLst>
            </p:cNvPr>
            <p:cNvSpPr txBox="1"/>
            <p:nvPr/>
          </p:nvSpPr>
          <p:spPr>
            <a:xfrm>
              <a:off x="4156057" y="3677449"/>
              <a:ext cx="774571" cy="276999"/>
            </a:xfrm>
            <a:prstGeom prst="rect">
              <a:avLst/>
            </a:prstGeom>
            <a:noFill/>
          </p:spPr>
          <p:txBody>
            <a:bodyPr wrap="none" rtlCol="0">
              <a:spAutoFit/>
            </a:bodyPr>
            <a:lstStyle/>
            <a:p>
              <a:pPr algn="ctr"/>
              <a:r>
                <a:rPr lang="fr-FR" sz="1200" b="1" dirty="0"/>
                <a:t>14 jours</a:t>
              </a:r>
            </a:p>
          </p:txBody>
        </p:sp>
        <p:sp>
          <p:nvSpPr>
            <p:cNvPr id="40" name="ZoneTexte 39">
              <a:extLst>
                <a:ext uri="{FF2B5EF4-FFF2-40B4-BE49-F238E27FC236}">
                  <a16:creationId xmlns:a16="http://schemas.microsoft.com/office/drawing/2014/main" id="{C00349A3-8CA2-4F81-A8FE-462CF828D6EC}"/>
                </a:ext>
              </a:extLst>
            </p:cNvPr>
            <p:cNvSpPr txBox="1"/>
            <p:nvPr/>
          </p:nvSpPr>
          <p:spPr>
            <a:xfrm>
              <a:off x="6718282" y="3677449"/>
              <a:ext cx="774571" cy="276999"/>
            </a:xfrm>
            <a:prstGeom prst="rect">
              <a:avLst/>
            </a:prstGeom>
            <a:noFill/>
          </p:spPr>
          <p:txBody>
            <a:bodyPr wrap="none" rtlCol="0">
              <a:spAutoFit/>
            </a:bodyPr>
            <a:lstStyle/>
            <a:p>
              <a:pPr algn="ctr"/>
              <a:r>
                <a:rPr lang="fr-FR" sz="1200" b="1" dirty="0"/>
                <a:t>14 jours</a:t>
              </a:r>
            </a:p>
          </p:txBody>
        </p:sp>
        <p:sp>
          <p:nvSpPr>
            <p:cNvPr id="41" name="ZoneTexte 40">
              <a:extLst>
                <a:ext uri="{FF2B5EF4-FFF2-40B4-BE49-F238E27FC236}">
                  <a16:creationId xmlns:a16="http://schemas.microsoft.com/office/drawing/2014/main" id="{1E9665B9-F325-4B35-9EC1-BA9C23B6ADF2}"/>
                </a:ext>
              </a:extLst>
            </p:cNvPr>
            <p:cNvSpPr txBox="1"/>
            <p:nvPr/>
          </p:nvSpPr>
          <p:spPr>
            <a:xfrm>
              <a:off x="5709622" y="3677449"/>
              <a:ext cx="689612" cy="276999"/>
            </a:xfrm>
            <a:prstGeom prst="rect">
              <a:avLst/>
            </a:prstGeom>
            <a:noFill/>
          </p:spPr>
          <p:txBody>
            <a:bodyPr wrap="none" rtlCol="0">
              <a:spAutoFit/>
            </a:bodyPr>
            <a:lstStyle/>
            <a:p>
              <a:pPr algn="ctr"/>
              <a:r>
                <a:rPr lang="fr-FR" sz="1200" b="1" dirty="0"/>
                <a:t>7 jours</a:t>
              </a:r>
            </a:p>
          </p:txBody>
        </p:sp>
      </p:grpSp>
      <p:sp>
        <p:nvSpPr>
          <p:cNvPr id="42" name="ZoneTexte 41">
            <a:extLst>
              <a:ext uri="{FF2B5EF4-FFF2-40B4-BE49-F238E27FC236}">
                <a16:creationId xmlns:a16="http://schemas.microsoft.com/office/drawing/2014/main" id="{33ECE25E-E44F-4448-9930-9F4F42DB9812}"/>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74</a:t>
            </a:r>
          </a:p>
        </p:txBody>
      </p:sp>
    </p:spTree>
    <p:extLst>
      <p:ext uri="{BB962C8B-B14F-4D97-AF65-F5344CB8AC3E}">
        <p14:creationId xmlns:p14="http://schemas.microsoft.com/office/powerpoint/2010/main" val="303930560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DTG et DRV/c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Elliot ER, CROI 2018, Abs. 468</a:t>
            </a:r>
          </a:p>
        </p:txBody>
      </p:sp>
      <p:graphicFrame>
        <p:nvGraphicFramePr>
          <p:cNvPr id="49" name="Tableau 48"/>
          <p:cNvGraphicFramePr>
            <a:graphicFrameLocks noGrp="1"/>
          </p:cNvGraphicFramePr>
          <p:nvPr>
            <p:extLst/>
          </p:nvPr>
        </p:nvGraphicFramePr>
        <p:xfrm>
          <a:off x="120462" y="1574417"/>
          <a:ext cx="8749948" cy="1043580"/>
        </p:xfrm>
        <a:graphic>
          <a:graphicData uri="http://schemas.openxmlformats.org/drawingml/2006/table">
            <a:tbl>
              <a:tblPr firstRow="1" bandRow="1">
                <a:tableStyleId>{5C22544A-7EE6-4342-B048-85BDC9FD1C3A}</a:tableStyleId>
              </a:tblPr>
              <a:tblGrid>
                <a:gridCol w="527366">
                  <a:extLst>
                    <a:ext uri="{9D8B030D-6E8A-4147-A177-3AD203B41FA5}">
                      <a16:colId xmlns:a16="http://schemas.microsoft.com/office/drawing/2014/main" val="20000"/>
                    </a:ext>
                  </a:extLst>
                </a:gridCol>
                <a:gridCol w="1624605">
                  <a:extLst>
                    <a:ext uri="{9D8B030D-6E8A-4147-A177-3AD203B41FA5}">
                      <a16:colId xmlns:a16="http://schemas.microsoft.com/office/drawing/2014/main" val="20006"/>
                    </a:ext>
                  </a:extLst>
                </a:gridCol>
                <a:gridCol w="1624605">
                  <a:extLst>
                    <a:ext uri="{9D8B030D-6E8A-4147-A177-3AD203B41FA5}">
                      <a16:colId xmlns:a16="http://schemas.microsoft.com/office/drawing/2014/main" val="20008"/>
                    </a:ext>
                  </a:extLst>
                </a:gridCol>
                <a:gridCol w="1201796">
                  <a:extLst>
                    <a:ext uri="{9D8B030D-6E8A-4147-A177-3AD203B41FA5}">
                      <a16:colId xmlns:a16="http://schemas.microsoft.com/office/drawing/2014/main" val="20010"/>
                    </a:ext>
                  </a:extLst>
                </a:gridCol>
                <a:gridCol w="1236350">
                  <a:extLst>
                    <a:ext uri="{9D8B030D-6E8A-4147-A177-3AD203B41FA5}">
                      <a16:colId xmlns:a16="http://schemas.microsoft.com/office/drawing/2014/main" val="20011"/>
                    </a:ext>
                  </a:extLst>
                </a:gridCol>
                <a:gridCol w="1333430">
                  <a:extLst>
                    <a:ext uri="{9D8B030D-6E8A-4147-A177-3AD203B41FA5}">
                      <a16:colId xmlns:a16="http://schemas.microsoft.com/office/drawing/2014/main" val="20013"/>
                    </a:ext>
                  </a:extLst>
                </a:gridCol>
                <a:gridCol w="1201796">
                  <a:extLst>
                    <a:ext uri="{9D8B030D-6E8A-4147-A177-3AD203B41FA5}">
                      <a16:colId xmlns:a16="http://schemas.microsoft.com/office/drawing/2014/main" val="20015"/>
                    </a:ext>
                  </a:extLst>
                </a:gridCol>
              </a:tblGrid>
              <a:tr h="197268">
                <a:tc>
                  <a:txBody>
                    <a:bodyPr/>
                    <a:lstStyle/>
                    <a:p>
                      <a:endParaRPr lang="fr-FR" sz="1100" dirty="0">
                        <a:solidFill>
                          <a:srgbClr val="000066"/>
                        </a:solidFill>
                      </a:endParaRPr>
                    </a:p>
                  </a:txBody>
                  <a:tcPr marL="0" marR="0" marT="0" marB="0">
                    <a:noFill/>
                  </a:tcPr>
                </a:tc>
                <a:tc gridSpan="3">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100" b="1" i="0" u="none" strike="noStrike" cap="none" normalizeH="0" baseline="0" dirty="0">
                          <a:ln>
                            <a:noFill/>
                          </a:ln>
                          <a:solidFill>
                            <a:srgbClr val="000066"/>
                          </a:solidFill>
                          <a:effectLst/>
                          <a:latin typeface="Arial" charset="0"/>
                        </a:rPr>
                        <a:t>Moyennes géométriques ASC</a:t>
                      </a:r>
                      <a:r>
                        <a:rPr kumimoji="0" lang="fr-FR" sz="1100" b="1" i="0" u="none" strike="noStrike" cap="none" normalizeH="0" baseline="-25000" dirty="0">
                          <a:ln>
                            <a:noFill/>
                          </a:ln>
                          <a:solidFill>
                            <a:srgbClr val="000066"/>
                          </a:solidFill>
                          <a:effectLst/>
                          <a:latin typeface="Arial" charset="0"/>
                        </a:rPr>
                        <a:t>0-24h</a:t>
                      </a:r>
                      <a:r>
                        <a:rPr kumimoji="0" lang="fr-FR" sz="1100" b="1" i="0" u="none" strike="noStrike" cap="none" normalizeH="0" baseline="0" dirty="0">
                          <a:ln>
                            <a:noFill/>
                          </a:ln>
                          <a:solidFill>
                            <a:srgbClr val="000066"/>
                          </a:solidFill>
                          <a:effectLst/>
                          <a:latin typeface="Arial" charset="0"/>
                        </a:rPr>
                        <a:t> (IC 90 %) (</a:t>
                      </a:r>
                      <a:r>
                        <a:rPr kumimoji="0" lang="fr-FR" sz="1100" b="1" i="0" u="none" strike="noStrike" cap="none" normalizeH="0" baseline="0" dirty="0" err="1">
                          <a:ln>
                            <a:noFill/>
                          </a:ln>
                          <a:solidFill>
                            <a:srgbClr val="000066"/>
                          </a:solidFill>
                          <a:effectLst/>
                          <a:latin typeface="Arial" charset="0"/>
                        </a:rPr>
                        <a:t>ng.h</a:t>
                      </a:r>
                      <a:r>
                        <a:rPr kumimoji="0" lang="fr-FR" sz="1100" b="1" i="0" u="none" strike="noStrike" cap="none" normalizeH="0" baseline="0" dirty="0">
                          <a:ln>
                            <a:noFill/>
                          </a:ln>
                          <a:solidFill>
                            <a:srgbClr val="000066"/>
                          </a:solidFill>
                          <a:effectLst/>
                          <a:latin typeface="Arial" charset="0"/>
                        </a:rPr>
                        <a:t>/ml)</a:t>
                      </a:r>
                    </a:p>
                  </a:txBody>
                  <a:tcPr marL="0" marR="0" marT="0" marB="0" anchor="ctr" horzOverflow="overflow">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tc gridSpan="3">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100" b="1" i="0" u="none" strike="noStrike" cap="none" normalizeH="0" baseline="0" dirty="0">
                          <a:ln>
                            <a:noFill/>
                          </a:ln>
                          <a:solidFill>
                            <a:srgbClr val="000066"/>
                          </a:solidFill>
                          <a:effectLst/>
                          <a:latin typeface="Arial" charset="0"/>
                        </a:rPr>
                        <a:t>Moyennes géométriques C</a:t>
                      </a:r>
                      <a:r>
                        <a:rPr kumimoji="0" lang="fr-FR" sz="1100" b="1" i="0" u="none" strike="noStrike" cap="none" normalizeH="0" baseline="-25000" dirty="0">
                          <a:ln>
                            <a:noFill/>
                          </a:ln>
                          <a:solidFill>
                            <a:srgbClr val="000066"/>
                          </a:solidFill>
                          <a:effectLst/>
                          <a:latin typeface="Arial" charset="0"/>
                        </a:rPr>
                        <a:t>24h</a:t>
                      </a:r>
                      <a:r>
                        <a:rPr kumimoji="0" lang="fr-FR" sz="1100" b="1" i="0" u="none" strike="noStrike" cap="none" normalizeH="0" baseline="0" dirty="0">
                          <a:ln>
                            <a:noFill/>
                          </a:ln>
                          <a:solidFill>
                            <a:srgbClr val="000066"/>
                          </a:solidFill>
                          <a:effectLst/>
                          <a:latin typeface="Arial" charset="0"/>
                        </a:rPr>
                        <a:t> (IC 90 %) (</a:t>
                      </a:r>
                      <a:r>
                        <a:rPr kumimoji="0" lang="fr-FR" sz="1100" b="1" i="0" u="none" strike="noStrike" cap="none" normalizeH="0" baseline="0" dirty="0" err="1">
                          <a:ln>
                            <a:noFill/>
                          </a:ln>
                          <a:solidFill>
                            <a:srgbClr val="000066"/>
                          </a:solidFill>
                          <a:effectLst/>
                          <a:latin typeface="Arial" charset="0"/>
                        </a:rPr>
                        <a:t>ng</a:t>
                      </a:r>
                      <a:r>
                        <a:rPr kumimoji="0" lang="fr-FR" sz="1100" b="1" i="0" u="none" strike="noStrike" cap="none" normalizeH="0" baseline="0" dirty="0">
                          <a:ln>
                            <a:noFill/>
                          </a:ln>
                          <a:solidFill>
                            <a:srgbClr val="000066"/>
                          </a:solidFill>
                          <a:effectLst/>
                          <a:latin typeface="Arial" charset="0"/>
                        </a:rPr>
                        <a:t>/ml)</a:t>
                      </a:r>
                    </a:p>
                  </a:txBody>
                  <a:tcPr marL="0" marR="0" marT="0" marB="0" anchor="ctr" horzOverflow="overflow">
                    <a:lnB w="12700" cap="flat" cmpd="sng" algn="ctr">
                      <a:solidFill>
                        <a:schemeClr val="bg1"/>
                      </a:solidFill>
                      <a:prstDash val="solid"/>
                      <a:round/>
                      <a:headEnd type="none" w="med" len="med"/>
                      <a:tailEnd type="none" w="med" len="med"/>
                    </a:lnB>
                  </a:tcPr>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0"/>
                  </a:ext>
                </a:extLst>
              </a:tr>
              <a:tr h="254508">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100" b="0" i="0" u="none" strike="noStrike" cap="none" normalizeH="0" baseline="0" dirty="0">
                        <a:ln>
                          <a:noFill/>
                        </a:ln>
                        <a:solidFill>
                          <a:srgbClr val="000066"/>
                        </a:solidFill>
                        <a:effectLst/>
                        <a:latin typeface="Arial" charset="0"/>
                      </a:endParaRPr>
                    </a:p>
                  </a:txBody>
                  <a:tcPr marL="0" marR="0" marT="0" marB="0" anchor="ctr" horzOverflow="overflow">
                    <a:no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Seul</a:t>
                      </a:r>
                    </a:p>
                  </a:txBody>
                  <a:tcPr marL="0" marR="0" marT="0" marB="0" anchor="ctr" horzOverflow="overflow">
                    <a:lnT w="12700" cap="flat" cmpd="sng" algn="ctr">
                      <a:solidFill>
                        <a:schemeClr val="bg1"/>
                      </a:solidFill>
                      <a:prstDash val="solid"/>
                      <a:round/>
                      <a:headEnd type="none" w="med" len="med"/>
                      <a:tailEnd type="none" w="med" len="med"/>
                    </a:lnT>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Co-administré</a:t>
                      </a:r>
                    </a:p>
                  </a:txBody>
                  <a:tcPr marL="0" marR="0" marT="0" marB="0" anchor="ctr" horzOverflow="overflow">
                    <a:lnT w="12700" cap="flat" cmpd="sng" algn="ctr">
                      <a:solidFill>
                        <a:schemeClr val="bg1"/>
                      </a:solidFill>
                      <a:prstDash val="solid"/>
                      <a:round/>
                      <a:headEnd type="none" w="med" len="med"/>
                      <a:tailEnd type="none" w="med" len="med"/>
                    </a:lnT>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RMG</a:t>
                      </a:r>
                    </a:p>
                  </a:txBody>
                  <a:tcPr marL="0" marR="0" marT="0" marB="0" anchor="ctr" horzOverflow="overflow">
                    <a:lnT w="12700" cap="flat" cmpd="sng" algn="ctr">
                      <a:solidFill>
                        <a:schemeClr val="bg1"/>
                      </a:solidFill>
                      <a:prstDash val="solid"/>
                      <a:round/>
                      <a:headEnd type="none" w="med" len="med"/>
                      <a:tailEnd type="none" w="med" len="med"/>
                    </a:lnT>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Seul</a:t>
                      </a:r>
                    </a:p>
                  </a:txBody>
                  <a:tcPr marL="0" marR="0" marT="0" marB="0" anchor="ctr" horzOverflow="overflow">
                    <a:lnT w="12700" cap="flat" cmpd="sng" algn="ctr">
                      <a:solidFill>
                        <a:schemeClr val="bg1"/>
                      </a:solidFill>
                      <a:prstDash val="solid"/>
                      <a:round/>
                      <a:headEnd type="none" w="med" len="med"/>
                      <a:tailEnd type="none" w="med" len="med"/>
                    </a:lnT>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Co-administré</a:t>
                      </a:r>
                    </a:p>
                  </a:txBody>
                  <a:tcPr marL="0" marR="0" marT="0" marB="0" anchor="ctr" horzOverflow="overflow">
                    <a:lnT w="12700" cap="flat" cmpd="sng" algn="ctr">
                      <a:solidFill>
                        <a:schemeClr val="bg1"/>
                      </a:solidFill>
                      <a:prstDash val="solid"/>
                      <a:round/>
                      <a:headEnd type="none" w="med" len="med"/>
                      <a:tailEnd type="none" w="med" len="med"/>
                    </a:lnT>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RMG</a:t>
                      </a:r>
                    </a:p>
                  </a:txBody>
                  <a:tcPr marL="0" marR="0" marT="0" marB="0" anchor="ctr" horzOverflow="overflow">
                    <a:lnT w="12700" cap="flat" cmpd="sng" algn="ctr">
                      <a:solidFill>
                        <a:schemeClr val="bg1"/>
                      </a:solidFill>
                      <a:prstDash val="solid"/>
                      <a:round/>
                      <a:headEnd type="none" w="med" len="med"/>
                      <a:tailEnd type="none" w="med" len="med"/>
                    </a:lnT>
                    <a:solidFill>
                      <a:srgbClr val="BBE0E3"/>
                    </a:solidFill>
                  </a:tcPr>
                </a:tc>
                <a:extLst>
                  <a:ext uri="{0D108BD9-81ED-4DB2-BD59-A6C34878D82A}">
                    <a16:rowId xmlns:a16="http://schemas.microsoft.com/office/drawing/2014/main" val="10001"/>
                  </a:ext>
                </a:extLst>
              </a:tr>
              <a:tr h="197268">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1" i="0" u="none" strike="noStrike" kern="1200" cap="none" normalizeH="0" baseline="0" dirty="0">
                          <a:ln>
                            <a:noFill/>
                          </a:ln>
                          <a:solidFill>
                            <a:srgbClr val="000066"/>
                          </a:solidFill>
                          <a:effectLst/>
                          <a:latin typeface="Arial" charset="0"/>
                          <a:ea typeface="+mn-ea"/>
                          <a:cs typeface="+mn-cs"/>
                        </a:rPr>
                        <a:t>  DTG</a:t>
                      </a:r>
                    </a:p>
                  </a:txBody>
                  <a:tcPr marL="0" marR="0" marT="0" marB="0" anchor="ctr" horzOverflow="overflow">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47 669 (42 377-52 960)</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45 188 (40 203-50 174)</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0,95 (0,87-1,04)</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952 (795-1 109)</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852 (690-10 145)</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0,90 (0,80-1,00)</a:t>
                      </a:r>
                    </a:p>
                  </a:txBody>
                  <a:tcPr marL="0" marR="0" marT="0" marB="0" anchor="ctr" horzOverflow="overflow"/>
                </a:tc>
                <a:extLst>
                  <a:ext uri="{0D108BD9-81ED-4DB2-BD59-A6C34878D82A}">
                    <a16:rowId xmlns:a16="http://schemas.microsoft.com/office/drawing/2014/main" val="10002"/>
                  </a:ext>
                </a:extLst>
              </a:tr>
              <a:tr h="197268">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1" i="0" u="none" strike="noStrike" kern="1200" cap="none" normalizeH="0" baseline="0" dirty="0">
                          <a:ln>
                            <a:noFill/>
                          </a:ln>
                          <a:solidFill>
                            <a:srgbClr val="000066"/>
                          </a:solidFill>
                          <a:effectLst/>
                          <a:latin typeface="Arial" charset="0"/>
                          <a:ea typeface="+mn-ea"/>
                          <a:cs typeface="+mn-cs"/>
                        </a:rPr>
                        <a:t>  DRV</a:t>
                      </a:r>
                    </a:p>
                  </a:txBody>
                  <a:tcPr marL="0" marR="0" marT="0" marB="0" anchor="ctr" horzOverflow="overflow">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63 222 (55 152-71 291)</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58 864 (52 978-64 750)</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0,93 (0,86-1,00)</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1 146 (891-1 400)</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1 070 (817-1 322)</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0,93 (0,78-1,11)</a:t>
                      </a:r>
                    </a:p>
                  </a:txBody>
                  <a:tcPr marL="0" marR="0" marT="0" marB="0" anchor="ctr" horzOverflow="overflow"/>
                </a:tc>
                <a:extLst>
                  <a:ext uri="{0D108BD9-81ED-4DB2-BD59-A6C34878D82A}">
                    <a16:rowId xmlns:a16="http://schemas.microsoft.com/office/drawing/2014/main" val="10003"/>
                  </a:ext>
                </a:extLst>
              </a:tr>
              <a:tr h="197268">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1" i="0" u="none" strike="noStrike" kern="1200" cap="none" normalizeH="0" baseline="0" dirty="0">
                          <a:ln>
                            <a:noFill/>
                          </a:ln>
                          <a:solidFill>
                            <a:srgbClr val="000066"/>
                          </a:solidFill>
                          <a:effectLst/>
                          <a:latin typeface="Arial" charset="0"/>
                          <a:ea typeface="+mn-ea"/>
                          <a:cs typeface="+mn-cs"/>
                        </a:rPr>
                        <a:t>  COBI</a:t>
                      </a:r>
                    </a:p>
                  </a:txBody>
                  <a:tcPr marL="0" marR="0" marT="0" marB="0" anchor="ctr" horzOverflow="overflow">
                    <a:solidFill>
                      <a:srgbClr val="BBE0E3"/>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7 829 (6 865-8 793)</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7 650 (6 619-8 682)</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0,98 (0,88-1,08)</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19 (10,4-28)</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19 (6,7-31)</a:t>
                      </a:r>
                    </a:p>
                  </a:txBody>
                  <a:tcPr marL="0" marR="0" marT="0" marB="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100" b="0" i="0" u="none" strike="noStrike" cap="none" normalizeH="0" baseline="0" dirty="0">
                          <a:ln>
                            <a:noFill/>
                          </a:ln>
                          <a:solidFill>
                            <a:srgbClr val="000066"/>
                          </a:solidFill>
                          <a:effectLst/>
                          <a:latin typeface="Arial" charset="0"/>
                        </a:rPr>
                        <a:t>0,98 (0,79-1,22)</a:t>
                      </a:r>
                    </a:p>
                  </a:txBody>
                  <a:tcPr marL="0" marR="0" marT="0" marB="0" anchor="ctr" horzOverflow="overflow"/>
                </a:tc>
                <a:extLst>
                  <a:ext uri="{0D108BD9-81ED-4DB2-BD59-A6C34878D82A}">
                    <a16:rowId xmlns:a16="http://schemas.microsoft.com/office/drawing/2014/main" val="10004"/>
                  </a:ext>
                </a:extLst>
              </a:tr>
            </a:tbl>
          </a:graphicData>
        </a:graphic>
      </p:graphicFrame>
      <p:sp>
        <p:nvSpPr>
          <p:cNvPr id="50" name="Text Box 2"/>
          <p:cNvSpPr txBox="1">
            <a:spLocks noChangeArrowheads="1"/>
          </p:cNvSpPr>
          <p:nvPr/>
        </p:nvSpPr>
        <p:spPr bwMode="auto">
          <a:xfrm>
            <a:off x="637230" y="1172327"/>
            <a:ext cx="7794996"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Paramètres PK plasma de DTG, DRV et </a:t>
            </a:r>
            <a:r>
              <a:rPr lang="fr-FR" sz="1600" b="1" dirty="0" err="1">
                <a:solidFill>
                  <a:srgbClr val="0070C0"/>
                </a:solidFill>
                <a:latin typeface="Calibri" pitchFamily="34" charset="0"/>
                <a:ea typeface="ＭＳ Ｐゴシック" pitchFamily="34" charset="-128"/>
              </a:rPr>
              <a:t>cobicistat</a:t>
            </a:r>
            <a:r>
              <a:rPr lang="fr-FR" sz="1600" b="1" dirty="0">
                <a:solidFill>
                  <a:srgbClr val="0070C0"/>
                </a:solidFill>
                <a:latin typeface="Calibri" pitchFamily="34" charset="0"/>
                <a:ea typeface="ＭＳ Ｐゴシック" pitchFamily="34" charset="-128"/>
              </a:rPr>
              <a:t> (RMG, IC 90 %) (n = 20 volontaires sains)</a:t>
            </a:r>
          </a:p>
        </p:txBody>
      </p:sp>
      <p:sp>
        <p:nvSpPr>
          <p:cNvPr id="51" name="Text Box 2"/>
          <p:cNvSpPr txBox="1">
            <a:spLocks noChangeArrowheads="1"/>
          </p:cNvSpPr>
          <p:nvPr/>
        </p:nvSpPr>
        <p:spPr bwMode="auto">
          <a:xfrm>
            <a:off x="101600" y="2815693"/>
            <a:ext cx="4648200" cy="523220"/>
          </a:xfrm>
          <a:prstGeom prst="rect">
            <a:avLst/>
          </a:prstGeom>
          <a:noFill/>
          <a:ln w="9525">
            <a:noFill/>
            <a:miter lim="800000"/>
            <a:headEnd/>
            <a:tailEnd/>
          </a:ln>
        </p:spPr>
        <p:txBody>
          <a:bodyPr wrap="square">
            <a:spAutoFit/>
          </a:bodyPr>
          <a:lstStyle/>
          <a:p>
            <a:pPr algn="ctr"/>
            <a:r>
              <a:rPr lang="fr-FR" sz="1400" b="1" dirty="0">
                <a:solidFill>
                  <a:srgbClr val="0070C0"/>
                </a:solidFill>
                <a:latin typeface="Calibri" pitchFamily="34" charset="0"/>
                <a:ea typeface="ＭＳ Ｐゴシック" pitchFamily="34" charset="-128"/>
              </a:rPr>
              <a:t>Concentrations plasma de DTG </a:t>
            </a:r>
            <a:br>
              <a:rPr lang="fr-FR" sz="1400" b="1" dirty="0">
                <a:solidFill>
                  <a:srgbClr val="0070C0"/>
                </a:solidFill>
                <a:latin typeface="Calibri" pitchFamily="34" charset="0"/>
                <a:ea typeface="ＭＳ Ｐゴシック" pitchFamily="34" charset="-128"/>
              </a:rPr>
            </a:br>
            <a:r>
              <a:rPr lang="fr-FR" sz="1400" b="1" dirty="0">
                <a:solidFill>
                  <a:srgbClr val="0070C0"/>
                </a:solidFill>
                <a:latin typeface="Calibri" pitchFamily="34" charset="0"/>
                <a:ea typeface="ＭＳ Ｐゴシック" pitchFamily="34" charset="-128"/>
              </a:rPr>
              <a:t>(moyennes géométriques), </a:t>
            </a:r>
            <a:r>
              <a:rPr lang="fr-FR" sz="1400" b="1" dirty="0" err="1">
                <a:solidFill>
                  <a:srgbClr val="0070C0"/>
                </a:solidFill>
                <a:latin typeface="Calibri" pitchFamily="34" charset="0"/>
                <a:ea typeface="ＭＳ Ｐゴシック" pitchFamily="34" charset="-128"/>
              </a:rPr>
              <a:t>ng</a:t>
            </a:r>
            <a:r>
              <a:rPr lang="fr-FR" sz="1400" b="1" dirty="0">
                <a:solidFill>
                  <a:srgbClr val="0070C0"/>
                </a:solidFill>
                <a:latin typeface="Calibri" pitchFamily="34" charset="0"/>
                <a:ea typeface="ＭＳ Ｐゴシック" pitchFamily="34" charset="-128"/>
              </a:rPr>
              <a:t>/ml</a:t>
            </a:r>
          </a:p>
        </p:txBody>
      </p:sp>
      <p:sp>
        <p:nvSpPr>
          <p:cNvPr id="52" name="Text Box 2"/>
          <p:cNvSpPr txBox="1">
            <a:spLocks noChangeArrowheads="1"/>
          </p:cNvSpPr>
          <p:nvPr/>
        </p:nvSpPr>
        <p:spPr bwMode="auto">
          <a:xfrm>
            <a:off x="4797150" y="2828393"/>
            <a:ext cx="3711226" cy="523220"/>
          </a:xfrm>
          <a:prstGeom prst="rect">
            <a:avLst/>
          </a:prstGeom>
          <a:noFill/>
          <a:ln w="9525">
            <a:noFill/>
            <a:miter lim="800000"/>
            <a:headEnd/>
            <a:tailEnd/>
          </a:ln>
        </p:spPr>
        <p:txBody>
          <a:bodyPr wrap="square">
            <a:spAutoFit/>
          </a:bodyPr>
          <a:lstStyle/>
          <a:p>
            <a:pPr algn="ctr"/>
            <a:r>
              <a:rPr lang="fr-FR" sz="1400" b="1" dirty="0">
                <a:solidFill>
                  <a:srgbClr val="0070C0"/>
                </a:solidFill>
                <a:latin typeface="Calibri" pitchFamily="34" charset="0"/>
                <a:ea typeface="ＭＳ Ｐゴシック" pitchFamily="34" charset="-128"/>
              </a:rPr>
              <a:t>Concentrations plasma de DRV </a:t>
            </a:r>
            <a:br>
              <a:rPr lang="fr-FR" sz="1400" b="1" dirty="0">
                <a:solidFill>
                  <a:srgbClr val="0070C0"/>
                </a:solidFill>
                <a:latin typeface="Calibri" pitchFamily="34" charset="0"/>
                <a:ea typeface="ＭＳ Ｐゴシック" pitchFamily="34" charset="-128"/>
              </a:rPr>
            </a:br>
            <a:r>
              <a:rPr lang="fr-FR" sz="1400" b="1" dirty="0">
                <a:solidFill>
                  <a:srgbClr val="0070C0"/>
                </a:solidFill>
                <a:latin typeface="Calibri" pitchFamily="34" charset="0"/>
                <a:ea typeface="ＭＳ Ｐゴシック" pitchFamily="34" charset="-128"/>
              </a:rPr>
              <a:t>(moyennes géométriques), </a:t>
            </a:r>
            <a:r>
              <a:rPr lang="fr-FR" sz="1400" b="1" dirty="0" err="1">
                <a:solidFill>
                  <a:srgbClr val="0070C0"/>
                </a:solidFill>
                <a:latin typeface="Calibri" pitchFamily="34" charset="0"/>
                <a:ea typeface="ＭＳ Ｐゴシック" pitchFamily="34" charset="-128"/>
              </a:rPr>
              <a:t>ng</a:t>
            </a:r>
            <a:r>
              <a:rPr lang="fr-FR" sz="1400" b="1" dirty="0">
                <a:solidFill>
                  <a:srgbClr val="0070C0"/>
                </a:solidFill>
                <a:latin typeface="Calibri" pitchFamily="34" charset="0"/>
                <a:ea typeface="ＭＳ Ｐゴシック" pitchFamily="34" charset="-128"/>
              </a:rPr>
              <a:t>/ml</a:t>
            </a:r>
          </a:p>
        </p:txBody>
      </p:sp>
      <p:sp>
        <p:nvSpPr>
          <p:cNvPr id="58" name="Rectangle 45">
            <a:extLst>
              <a:ext uri="{FF2B5EF4-FFF2-40B4-BE49-F238E27FC236}">
                <a16:creationId xmlns:a16="http://schemas.microsoft.com/office/drawing/2014/main" id="{7697E9D3-F2B8-F440-BE6C-A5D628E7825C}"/>
              </a:ext>
            </a:extLst>
          </p:cNvPr>
          <p:cNvSpPr>
            <a:spLocks noChangeArrowheads="1"/>
          </p:cNvSpPr>
          <p:nvPr/>
        </p:nvSpPr>
        <p:spPr bwMode="auto">
          <a:xfrm rot="16200000">
            <a:off x="-77916" y="2103663"/>
            <a:ext cx="30264" cy="1547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300" b="0" dirty="0">
                <a:solidFill>
                  <a:srgbClr val="000000"/>
                </a:solidFill>
                <a:latin typeface="+mn-lt"/>
              </a:rPr>
              <a:t> </a:t>
            </a:r>
            <a:endParaRPr lang="fr-FR" altLang="en-US" dirty="0">
              <a:latin typeface="+mn-lt"/>
            </a:endParaRPr>
          </a:p>
        </p:txBody>
      </p:sp>
      <p:grpSp>
        <p:nvGrpSpPr>
          <p:cNvPr id="2" name="Grouper 1"/>
          <p:cNvGrpSpPr/>
          <p:nvPr/>
        </p:nvGrpSpPr>
        <p:grpSpPr>
          <a:xfrm>
            <a:off x="339540" y="3179199"/>
            <a:ext cx="8265533" cy="1854721"/>
            <a:chOff x="5466" y="2906719"/>
            <a:chExt cx="9006007" cy="2185704"/>
          </a:xfrm>
        </p:grpSpPr>
        <p:sp>
          <p:nvSpPr>
            <p:cNvPr id="53" name="Line 33">
              <a:extLst>
                <a:ext uri="{FF2B5EF4-FFF2-40B4-BE49-F238E27FC236}">
                  <a16:creationId xmlns:a16="http://schemas.microsoft.com/office/drawing/2014/main" id="{A680E133-9B7D-9949-97B4-D22A60BAED17}"/>
                </a:ext>
              </a:extLst>
            </p:cNvPr>
            <p:cNvSpPr>
              <a:spLocks noChangeShapeType="1"/>
            </p:cNvSpPr>
            <p:nvPr/>
          </p:nvSpPr>
          <p:spPr bwMode="auto">
            <a:xfrm flipV="1">
              <a:off x="418759" y="2906719"/>
              <a:ext cx="0" cy="1790643"/>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54" name="Line 34">
              <a:extLst>
                <a:ext uri="{FF2B5EF4-FFF2-40B4-BE49-F238E27FC236}">
                  <a16:creationId xmlns:a16="http://schemas.microsoft.com/office/drawing/2014/main" id="{F567D7E0-7DF9-F841-9DE2-FCC4E83F2279}"/>
                </a:ext>
              </a:extLst>
            </p:cNvPr>
            <p:cNvSpPr>
              <a:spLocks noChangeShapeType="1"/>
            </p:cNvSpPr>
            <p:nvPr/>
          </p:nvSpPr>
          <p:spPr bwMode="auto">
            <a:xfrm flipH="1">
              <a:off x="367167" y="4676068"/>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55" name="Rectangle 35">
              <a:extLst>
                <a:ext uri="{FF2B5EF4-FFF2-40B4-BE49-F238E27FC236}">
                  <a16:creationId xmlns:a16="http://schemas.microsoft.com/office/drawing/2014/main" id="{98CE0300-3558-D24D-9313-17FC473EF9C6}"/>
                </a:ext>
              </a:extLst>
            </p:cNvPr>
            <p:cNvSpPr>
              <a:spLocks noChangeArrowheads="1"/>
            </p:cNvSpPr>
            <p:nvPr/>
          </p:nvSpPr>
          <p:spPr bwMode="auto">
            <a:xfrm>
              <a:off x="252975" y="4586881"/>
              <a:ext cx="76851" cy="18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000" b="0" dirty="0">
                  <a:solidFill>
                    <a:srgbClr val="000066"/>
                  </a:solidFill>
                  <a:latin typeface="+mj-lt"/>
                </a:rPr>
                <a:t>0</a:t>
              </a:r>
              <a:endParaRPr lang="fr-FR" altLang="en-US" sz="1000" dirty="0">
                <a:solidFill>
                  <a:srgbClr val="000066"/>
                </a:solidFill>
                <a:latin typeface="+mj-lt"/>
              </a:endParaRPr>
            </a:p>
          </p:txBody>
        </p:sp>
        <p:sp>
          <p:nvSpPr>
            <p:cNvPr id="56"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367167" y="4286693"/>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57" name="Rectangle 37">
              <a:extLst>
                <a:ext uri="{FF2B5EF4-FFF2-40B4-BE49-F238E27FC236}">
                  <a16:creationId xmlns:a16="http://schemas.microsoft.com/office/drawing/2014/main" id="{0F2A64F4-DC64-6C49-ADDA-5397981DF2CE}"/>
                </a:ext>
              </a:extLst>
            </p:cNvPr>
            <p:cNvSpPr>
              <a:spLocks noChangeArrowheads="1"/>
            </p:cNvSpPr>
            <p:nvPr/>
          </p:nvSpPr>
          <p:spPr bwMode="auto">
            <a:xfrm>
              <a:off x="5466" y="4209749"/>
              <a:ext cx="345830" cy="18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000" b="0" dirty="0">
                  <a:solidFill>
                    <a:srgbClr val="000066"/>
                  </a:solidFill>
                  <a:latin typeface="+mj-lt"/>
                </a:rPr>
                <a:t>1 000</a:t>
              </a:r>
              <a:endParaRPr lang="fr-FR" altLang="en-US" sz="1000" dirty="0">
                <a:solidFill>
                  <a:srgbClr val="000066"/>
                </a:solidFill>
                <a:latin typeface="+mj-lt"/>
              </a:endParaRPr>
            </a:p>
          </p:txBody>
        </p:sp>
        <p:sp>
          <p:nvSpPr>
            <p:cNvPr id="59" name="Line 75">
              <a:extLst>
                <a:ext uri="{FF2B5EF4-FFF2-40B4-BE49-F238E27FC236}">
                  <a16:creationId xmlns:a16="http://schemas.microsoft.com/office/drawing/2014/main" id="{32B18341-69BC-5E42-9950-D42BC1BF307E}"/>
                </a:ext>
              </a:extLst>
            </p:cNvPr>
            <p:cNvSpPr>
              <a:spLocks noChangeShapeType="1"/>
            </p:cNvSpPr>
            <p:nvPr/>
          </p:nvSpPr>
          <p:spPr bwMode="auto">
            <a:xfrm>
              <a:off x="418759" y="4697363"/>
              <a:ext cx="4102441"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60" name="Line 76">
              <a:extLst>
                <a:ext uri="{FF2B5EF4-FFF2-40B4-BE49-F238E27FC236}">
                  <a16:creationId xmlns:a16="http://schemas.microsoft.com/office/drawing/2014/main" id="{42E22100-8A87-FA42-9389-7FA1D84F47D8}"/>
                </a:ext>
              </a:extLst>
            </p:cNvPr>
            <p:cNvSpPr>
              <a:spLocks noChangeShapeType="1"/>
            </p:cNvSpPr>
            <p:nvPr/>
          </p:nvSpPr>
          <p:spPr bwMode="auto">
            <a:xfrm>
              <a:off x="420112"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61" name="Rectangle 77">
              <a:extLst>
                <a:ext uri="{FF2B5EF4-FFF2-40B4-BE49-F238E27FC236}">
                  <a16:creationId xmlns:a16="http://schemas.microsoft.com/office/drawing/2014/main" id="{C91BF03A-6FC1-B144-8216-57F97119D8B8}"/>
                </a:ext>
              </a:extLst>
            </p:cNvPr>
            <p:cNvSpPr>
              <a:spLocks noChangeArrowheads="1"/>
            </p:cNvSpPr>
            <p:nvPr/>
          </p:nvSpPr>
          <p:spPr bwMode="auto">
            <a:xfrm>
              <a:off x="381385"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0</a:t>
              </a:r>
              <a:endParaRPr lang="fr-FR" altLang="en-US" sz="1000" dirty="0">
                <a:solidFill>
                  <a:srgbClr val="000066"/>
                </a:solidFill>
                <a:latin typeface="+mj-lt"/>
              </a:endParaRPr>
            </a:p>
          </p:txBody>
        </p:sp>
        <p:sp>
          <p:nvSpPr>
            <p:cNvPr id="62" name="Line 78">
              <a:extLst>
                <a:ext uri="{FF2B5EF4-FFF2-40B4-BE49-F238E27FC236}">
                  <a16:creationId xmlns:a16="http://schemas.microsoft.com/office/drawing/2014/main" id="{AAAB578D-0FDA-8F4C-A2B1-51EA1DA18B87}"/>
                </a:ext>
              </a:extLst>
            </p:cNvPr>
            <p:cNvSpPr>
              <a:spLocks noChangeShapeType="1"/>
            </p:cNvSpPr>
            <p:nvPr/>
          </p:nvSpPr>
          <p:spPr bwMode="auto">
            <a:xfrm>
              <a:off x="1095894"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63" name="Rectangle 79">
              <a:extLst>
                <a:ext uri="{FF2B5EF4-FFF2-40B4-BE49-F238E27FC236}">
                  <a16:creationId xmlns:a16="http://schemas.microsoft.com/office/drawing/2014/main" id="{BCB3A429-6FCF-7A41-ADD8-D37271A9A15A}"/>
                </a:ext>
              </a:extLst>
            </p:cNvPr>
            <p:cNvSpPr>
              <a:spLocks noChangeArrowheads="1"/>
            </p:cNvSpPr>
            <p:nvPr/>
          </p:nvSpPr>
          <p:spPr bwMode="auto">
            <a:xfrm>
              <a:off x="1055326"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2</a:t>
              </a:r>
              <a:endParaRPr lang="fr-FR" altLang="en-US" sz="1000" dirty="0">
                <a:solidFill>
                  <a:srgbClr val="000066"/>
                </a:solidFill>
                <a:latin typeface="+mj-lt"/>
              </a:endParaRPr>
            </a:p>
          </p:txBody>
        </p:sp>
        <p:sp>
          <p:nvSpPr>
            <p:cNvPr id="64" name="Line 80">
              <a:extLst>
                <a:ext uri="{FF2B5EF4-FFF2-40B4-BE49-F238E27FC236}">
                  <a16:creationId xmlns:a16="http://schemas.microsoft.com/office/drawing/2014/main" id="{4600083B-127E-BB42-B7C6-AE5F0A81C4EE}"/>
                </a:ext>
              </a:extLst>
            </p:cNvPr>
            <p:cNvSpPr>
              <a:spLocks noChangeShapeType="1"/>
            </p:cNvSpPr>
            <p:nvPr/>
          </p:nvSpPr>
          <p:spPr bwMode="auto">
            <a:xfrm>
              <a:off x="1773713"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65" name="Rectangle 81">
              <a:extLst>
                <a:ext uri="{FF2B5EF4-FFF2-40B4-BE49-F238E27FC236}">
                  <a16:creationId xmlns:a16="http://schemas.microsoft.com/office/drawing/2014/main" id="{0F2C4651-925A-3A4A-806F-9705B9B7C8AA}"/>
                </a:ext>
              </a:extLst>
            </p:cNvPr>
            <p:cNvSpPr>
              <a:spLocks noChangeArrowheads="1"/>
            </p:cNvSpPr>
            <p:nvPr/>
          </p:nvSpPr>
          <p:spPr bwMode="auto">
            <a:xfrm>
              <a:off x="1726040"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4</a:t>
              </a:r>
              <a:endParaRPr lang="fr-FR" altLang="en-US" sz="1000" dirty="0">
                <a:solidFill>
                  <a:srgbClr val="000066"/>
                </a:solidFill>
                <a:latin typeface="+mj-lt"/>
              </a:endParaRPr>
            </a:p>
          </p:txBody>
        </p:sp>
        <p:sp>
          <p:nvSpPr>
            <p:cNvPr id="66" name="Line 82">
              <a:extLst>
                <a:ext uri="{FF2B5EF4-FFF2-40B4-BE49-F238E27FC236}">
                  <a16:creationId xmlns:a16="http://schemas.microsoft.com/office/drawing/2014/main" id="{1CB70605-F8A8-E447-94AD-53492E484F20}"/>
                </a:ext>
              </a:extLst>
            </p:cNvPr>
            <p:cNvSpPr>
              <a:spLocks noChangeShapeType="1"/>
            </p:cNvSpPr>
            <p:nvPr/>
          </p:nvSpPr>
          <p:spPr bwMode="auto">
            <a:xfrm>
              <a:off x="2466127"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67" name="Rectangle 83">
              <a:extLst>
                <a:ext uri="{FF2B5EF4-FFF2-40B4-BE49-F238E27FC236}">
                  <a16:creationId xmlns:a16="http://schemas.microsoft.com/office/drawing/2014/main" id="{52AF3ECD-4758-D54E-8912-0DE0EF838F2C}"/>
                </a:ext>
              </a:extLst>
            </p:cNvPr>
            <p:cNvSpPr>
              <a:spLocks noChangeArrowheads="1"/>
            </p:cNvSpPr>
            <p:nvPr/>
          </p:nvSpPr>
          <p:spPr bwMode="auto">
            <a:xfrm>
              <a:off x="2419682"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6</a:t>
              </a:r>
              <a:endParaRPr lang="fr-FR" altLang="en-US" sz="1000" dirty="0">
                <a:solidFill>
                  <a:srgbClr val="000066"/>
                </a:solidFill>
                <a:latin typeface="+mj-lt"/>
              </a:endParaRPr>
            </a:p>
          </p:txBody>
        </p:sp>
        <p:sp>
          <p:nvSpPr>
            <p:cNvPr id="68" name="Line 84">
              <a:extLst>
                <a:ext uri="{FF2B5EF4-FFF2-40B4-BE49-F238E27FC236}">
                  <a16:creationId xmlns:a16="http://schemas.microsoft.com/office/drawing/2014/main" id="{A0EA0509-F430-3149-BFB8-83B0DBD9EB36}"/>
                </a:ext>
              </a:extLst>
            </p:cNvPr>
            <p:cNvSpPr>
              <a:spLocks noChangeShapeType="1"/>
            </p:cNvSpPr>
            <p:nvPr/>
          </p:nvSpPr>
          <p:spPr bwMode="auto">
            <a:xfrm>
              <a:off x="3128343"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69" name="Rectangle 85">
              <a:extLst>
                <a:ext uri="{FF2B5EF4-FFF2-40B4-BE49-F238E27FC236}">
                  <a16:creationId xmlns:a16="http://schemas.microsoft.com/office/drawing/2014/main" id="{7E55B01C-C8B9-5540-B7AA-2B953E722D3B}"/>
                </a:ext>
              </a:extLst>
            </p:cNvPr>
            <p:cNvSpPr>
              <a:spLocks noChangeArrowheads="1"/>
            </p:cNvSpPr>
            <p:nvPr/>
          </p:nvSpPr>
          <p:spPr bwMode="auto">
            <a:xfrm>
              <a:off x="3081899"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8</a:t>
              </a:r>
              <a:endParaRPr lang="fr-FR" altLang="en-US" sz="1000" dirty="0">
                <a:solidFill>
                  <a:srgbClr val="000066"/>
                </a:solidFill>
                <a:latin typeface="+mj-lt"/>
              </a:endParaRPr>
            </a:p>
          </p:txBody>
        </p:sp>
        <p:sp>
          <p:nvSpPr>
            <p:cNvPr id="70" name="Line 88">
              <a:extLst>
                <a:ext uri="{FF2B5EF4-FFF2-40B4-BE49-F238E27FC236}">
                  <a16:creationId xmlns:a16="http://schemas.microsoft.com/office/drawing/2014/main" id="{92A54C1D-F583-4143-8B75-D6A89F65FE0C}"/>
                </a:ext>
              </a:extLst>
            </p:cNvPr>
            <p:cNvSpPr>
              <a:spLocks noChangeShapeType="1"/>
            </p:cNvSpPr>
            <p:nvPr/>
          </p:nvSpPr>
          <p:spPr bwMode="auto">
            <a:xfrm>
              <a:off x="3820513"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71" name="Rectangle 89">
              <a:extLst>
                <a:ext uri="{FF2B5EF4-FFF2-40B4-BE49-F238E27FC236}">
                  <a16:creationId xmlns:a16="http://schemas.microsoft.com/office/drawing/2014/main" id="{6AA16ECC-BBA3-A54E-8F74-985BEC1F0076}"/>
                </a:ext>
              </a:extLst>
            </p:cNvPr>
            <p:cNvSpPr>
              <a:spLocks noChangeArrowheads="1"/>
            </p:cNvSpPr>
            <p:nvPr/>
          </p:nvSpPr>
          <p:spPr bwMode="auto">
            <a:xfrm>
              <a:off x="3738803" y="4761440"/>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12</a:t>
              </a:r>
              <a:endParaRPr lang="fr-FR" altLang="en-US" sz="1000" dirty="0">
                <a:solidFill>
                  <a:srgbClr val="000066"/>
                </a:solidFill>
                <a:latin typeface="+mj-lt"/>
              </a:endParaRPr>
            </a:p>
          </p:txBody>
        </p:sp>
        <p:sp>
          <p:nvSpPr>
            <p:cNvPr id="72" name="Rectangle 90">
              <a:extLst>
                <a:ext uri="{FF2B5EF4-FFF2-40B4-BE49-F238E27FC236}">
                  <a16:creationId xmlns:a16="http://schemas.microsoft.com/office/drawing/2014/main" id="{36121C5A-F999-364C-B377-01CC41E31284}"/>
                </a:ext>
              </a:extLst>
            </p:cNvPr>
            <p:cNvSpPr>
              <a:spLocks noChangeArrowheads="1"/>
            </p:cNvSpPr>
            <p:nvPr/>
          </p:nvSpPr>
          <p:spPr bwMode="auto">
            <a:xfrm>
              <a:off x="2266951" y="4907757"/>
              <a:ext cx="51937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200" dirty="0">
                  <a:solidFill>
                    <a:srgbClr val="000066"/>
                  </a:solidFill>
                  <a:latin typeface="+mj-lt"/>
                </a:rPr>
                <a:t>Heures</a:t>
              </a:r>
            </a:p>
          </p:txBody>
        </p:sp>
        <p:sp>
          <p:nvSpPr>
            <p:cNvPr id="73" name="Line 88">
              <a:extLst>
                <a:ext uri="{FF2B5EF4-FFF2-40B4-BE49-F238E27FC236}">
                  <a16:creationId xmlns:a16="http://schemas.microsoft.com/office/drawing/2014/main" id="{92A54C1D-F583-4143-8B75-D6A89F65FE0C}"/>
                </a:ext>
              </a:extLst>
            </p:cNvPr>
            <p:cNvSpPr>
              <a:spLocks noChangeShapeType="1"/>
            </p:cNvSpPr>
            <p:nvPr/>
          </p:nvSpPr>
          <p:spPr bwMode="auto">
            <a:xfrm>
              <a:off x="4506413"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74" name="Rectangle 89">
              <a:extLst>
                <a:ext uri="{FF2B5EF4-FFF2-40B4-BE49-F238E27FC236}">
                  <a16:creationId xmlns:a16="http://schemas.microsoft.com/office/drawing/2014/main" id="{6AA16ECC-BBA3-A54E-8F74-985BEC1F0076}"/>
                </a:ext>
              </a:extLst>
            </p:cNvPr>
            <p:cNvSpPr>
              <a:spLocks noChangeArrowheads="1"/>
            </p:cNvSpPr>
            <p:nvPr/>
          </p:nvSpPr>
          <p:spPr bwMode="auto">
            <a:xfrm>
              <a:off x="4424703" y="4761440"/>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24</a:t>
              </a:r>
              <a:endParaRPr lang="fr-FR" altLang="en-US" sz="1000" dirty="0">
                <a:solidFill>
                  <a:srgbClr val="000066"/>
                </a:solidFill>
                <a:latin typeface="+mj-lt"/>
              </a:endParaRPr>
            </a:p>
          </p:txBody>
        </p:sp>
        <p:sp>
          <p:nvSpPr>
            <p:cNvPr id="75"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367167" y="3887293"/>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76" name="Rectangle 37">
              <a:extLst>
                <a:ext uri="{FF2B5EF4-FFF2-40B4-BE49-F238E27FC236}">
                  <a16:creationId xmlns:a16="http://schemas.microsoft.com/office/drawing/2014/main" id="{0F2A64F4-DC64-6C49-ADDA-5397981DF2CE}"/>
                </a:ext>
              </a:extLst>
            </p:cNvPr>
            <p:cNvSpPr>
              <a:spLocks noChangeArrowheads="1"/>
            </p:cNvSpPr>
            <p:nvPr/>
          </p:nvSpPr>
          <p:spPr bwMode="auto">
            <a:xfrm>
              <a:off x="5466" y="3810350"/>
              <a:ext cx="345830" cy="18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000" b="0" dirty="0">
                  <a:solidFill>
                    <a:srgbClr val="000066"/>
                  </a:solidFill>
                  <a:latin typeface="+mj-lt"/>
                </a:rPr>
                <a:t>2 000</a:t>
              </a:r>
              <a:endParaRPr lang="fr-FR" altLang="en-US" sz="1000" dirty="0">
                <a:solidFill>
                  <a:srgbClr val="000066"/>
                </a:solidFill>
                <a:latin typeface="+mj-lt"/>
              </a:endParaRPr>
            </a:p>
          </p:txBody>
        </p:sp>
        <p:sp>
          <p:nvSpPr>
            <p:cNvPr id="77"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367167" y="3487441"/>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78" name="Rectangle 37">
              <a:extLst>
                <a:ext uri="{FF2B5EF4-FFF2-40B4-BE49-F238E27FC236}">
                  <a16:creationId xmlns:a16="http://schemas.microsoft.com/office/drawing/2014/main" id="{0F2A64F4-DC64-6C49-ADDA-5397981DF2CE}"/>
                </a:ext>
              </a:extLst>
            </p:cNvPr>
            <p:cNvSpPr>
              <a:spLocks noChangeArrowheads="1"/>
            </p:cNvSpPr>
            <p:nvPr/>
          </p:nvSpPr>
          <p:spPr bwMode="auto">
            <a:xfrm>
              <a:off x="5466" y="3410496"/>
              <a:ext cx="345830" cy="18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000" b="0" dirty="0">
                  <a:solidFill>
                    <a:srgbClr val="000066"/>
                  </a:solidFill>
                  <a:latin typeface="+mj-lt"/>
                </a:rPr>
                <a:t>3 000</a:t>
              </a:r>
              <a:endParaRPr lang="fr-FR" altLang="en-US" sz="1000" dirty="0">
                <a:solidFill>
                  <a:srgbClr val="000066"/>
                </a:solidFill>
                <a:latin typeface="+mj-lt"/>
              </a:endParaRPr>
            </a:p>
          </p:txBody>
        </p:sp>
        <p:sp>
          <p:nvSpPr>
            <p:cNvPr id="79"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367167" y="3086802"/>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80" name="Rectangle 37">
              <a:extLst>
                <a:ext uri="{FF2B5EF4-FFF2-40B4-BE49-F238E27FC236}">
                  <a16:creationId xmlns:a16="http://schemas.microsoft.com/office/drawing/2014/main" id="{0F2A64F4-DC64-6C49-ADDA-5397981DF2CE}"/>
                </a:ext>
              </a:extLst>
            </p:cNvPr>
            <p:cNvSpPr>
              <a:spLocks noChangeArrowheads="1"/>
            </p:cNvSpPr>
            <p:nvPr/>
          </p:nvSpPr>
          <p:spPr bwMode="auto">
            <a:xfrm>
              <a:off x="5466" y="3009859"/>
              <a:ext cx="345830" cy="18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000" b="0" dirty="0">
                  <a:solidFill>
                    <a:srgbClr val="000066"/>
                  </a:solidFill>
                  <a:latin typeface="+mj-lt"/>
                </a:rPr>
                <a:t>4 000</a:t>
              </a:r>
              <a:endParaRPr lang="fr-FR" altLang="en-US" sz="1000" dirty="0">
                <a:solidFill>
                  <a:srgbClr val="000066"/>
                </a:solidFill>
                <a:latin typeface="+mj-lt"/>
              </a:endParaRPr>
            </a:p>
          </p:txBody>
        </p:sp>
        <p:sp>
          <p:nvSpPr>
            <p:cNvPr id="81" name="Forme libre 80"/>
            <p:cNvSpPr/>
            <p:nvPr/>
          </p:nvSpPr>
          <p:spPr bwMode="auto">
            <a:xfrm>
              <a:off x="411480" y="3365500"/>
              <a:ext cx="4088130" cy="986790"/>
            </a:xfrm>
            <a:custGeom>
              <a:avLst/>
              <a:gdLst>
                <a:gd name="connsiteX0" fmla="*/ 0 w 4088130"/>
                <a:gd name="connsiteY0" fmla="*/ 956310 h 986790"/>
                <a:gd name="connsiteX1" fmla="*/ 681990 w 4088130"/>
                <a:gd name="connsiteY1" fmla="*/ 411480 h 986790"/>
                <a:gd name="connsiteX2" fmla="*/ 1360170 w 4088130"/>
                <a:gd name="connsiteY2" fmla="*/ 0 h 986790"/>
                <a:gd name="connsiteX3" fmla="*/ 2045970 w 4088130"/>
                <a:gd name="connsiteY3" fmla="*/ 228600 h 986790"/>
                <a:gd name="connsiteX4" fmla="*/ 2724150 w 4088130"/>
                <a:gd name="connsiteY4" fmla="*/ 400050 h 986790"/>
                <a:gd name="connsiteX5" fmla="*/ 3406140 w 4088130"/>
                <a:gd name="connsiteY5" fmla="*/ 601980 h 986790"/>
                <a:gd name="connsiteX6" fmla="*/ 4088130 w 4088130"/>
                <a:gd name="connsiteY6" fmla="*/ 986790 h 98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8130" h="986790">
                  <a:moveTo>
                    <a:pt x="0" y="956310"/>
                  </a:moveTo>
                  <a:lnTo>
                    <a:pt x="681990" y="411480"/>
                  </a:lnTo>
                  <a:lnTo>
                    <a:pt x="1360170" y="0"/>
                  </a:lnTo>
                  <a:lnTo>
                    <a:pt x="2045970" y="228600"/>
                  </a:lnTo>
                  <a:lnTo>
                    <a:pt x="2724150" y="400050"/>
                  </a:lnTo>
                  <a:lnTo>
                    <a:pt x="3406140" y="601980"/>
                  </a:lnTo>
                  <a:lnTo>
                    <a:pt x="4088130" y="986790"/>
                  </a:lnTo>
                </a:path>
              </a:pathLst>
            </a:cu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82" name="Connecteur droit 81"/>
            <p:cNvCxnSpPr/>
            <p:nvPr/>
          </p:nvCxnSpPr>
          <p:spPr bwMode="auto">
            <a:xfrm>
              <a:off x="851482" y="4207386"/>
              <a:ext cx="148590" cy="0"/>
            </a:xfrm>
            <a:prstGeom prst="line">
              <a:avLst/>
            </a:prstGeom>
            <a:noFill/>
            <a:ln w="28575" cap="flat" cmpd="sng" algn="ctr">
              <a:solidFill>
                <a:srgbClr val="0070C0"/>
              </a:solidFill>
              <a:prstDash val="solid"/>
              <a:round/>
              <a:headEnd type="none" w="med" len="med"/>
              <a:tailEnd type="none" w="med" len="med"/>
            </a:ln>
            <a:effectLst/>
          </p:spPr>
        </p:cxnSp>
        <p:cxnSp>
          <p:nvCxnSpPr>
            <p:cNvPr id="83" name="Connecteur droit 82"/>
            <p:cNvCxnSpPr/>
            <p:nvPr/>
          </p:nvCxnSpPr>
          <p:spPr bwMode="auto">
            <a:xfrm>
              <a:off x="851482" y="4367644"/>
              <a:ext cx="148590" cy="0"/>
            </a:xfrm>
            <a:prstGeom prst="line">
              <a:avLst/>
            </a:prstGeom>
            <a:solidFill>
              <a:schemeClr val="accent1"/>
            </a:solidFill>
            <a:ln w="28575" cap="flat" cmpd="sng" algn="ctr">
              <a:solidFill>
                <a:srgbClr val="FF0000"/>
              </a:solidFill>
              <a:prstDash val="solid"/>
              <a:round/>
              <a:headEnd type="none" w="med" len="med"/>
              <a:tailEnd type="none" w="med" len="med"/>
            </a:ln>
            <a:effectLst/>
          </p:spPr>
        </p:cxnSp>
        <p:cxnSp>
          <p:nvCxnSpPr>
            <p:cNvPr id="84" name="Connecteur droit 83"/>
            <p:cNvCxnSpPr/>
            <p:nvPr/>
          </p:nvCxnSpPr>
          <p:spPr bwMode="auto">
            <a:xfrm>
              <a:off x="851482" y="4550004"/>
              <a:ext cx="148590" cy="0"/>
            </a:xfrm>
            <a:prstGeom prst="line">
              <a:avLst/>
            </a:prstGeom>
            <a:noFill/>
            <a:ln w="28575" cap="flat" cmpd="sng" algn="ctr">
              <a:solidFill>
                <a:srgbClr val="FFC000"/>
              </a:solidFill>
              <a:prstDash val="solid"/>
              <a:round/>
              <a:headEnd type="none" w="med" len="med"/>
              <a:tailEnd type="none" w="med" len="med"/>
            </a:ln>
            <a:effectLst/>
          </p:spPr>
        </p:cxnSp>
        <p:sp>
          <p:nvSpPr>
            <p:cNvPr id="85" name="Forme libre 84"/>
            <p:cNvSpPr/>
            <p:nvPr/>
          </p:nvSpPr>
          <p:spPr bwMode="auto">
            <a:xfrm>
              <a:off x="411480" y="3407410"/>
              <a:ext cx="4080510" cy="910590"/>
            </a:xfrm>
            <a:custGeom>
              <a:avLst/>
              <a:gdLst>
                <a:gd name="connsiteX0" fmla="*/ 0 w 4080510"/>
                <a:gd name="connsiteY0" fmla="*/ 872490 h 910590"/>
                <a:gd name="connsiteX1" fmla="*/ 689610 w 4080510"/>
                <a:gd name="connsiteY1" fmla="*/ 114300 h 910590"/>
                <a:gd name="connsiteX2" fmla="*/ 1363980 w 4080510"/>
                <a:gd name="connsiteY2" fmla="*/ 0 h 910590"/>
                <a:gd name="connsiteX3" fmla="*/ 2045970 w 4080510"/>
                <a:gd name="connsiteY3" fmla="*/ 186690 h 910590"/>
                <a:gd name="connsiteX4" fmla="*/ 2724150 w 4080510"/>
                <a:gd name="connsiteY4" fmla="*/ 350520 h 910590"/>
                <a:gd name="connsiteX5" fmla="*/ 3402330 w 4080510"/>
                <a:gd name="connsiteY5" fmla="*/ 514350 h 910590"/>
                <a:gd name="connsiteX6" fmla="*/ 4080510 w 4080510"/>
                <a:gd name="connsiteY6" fmla="*/ 910590 h 91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0510" h="910590">
                  <a:moveTo>
                    <a:pt x="0" y="872490"/>
                  </a:moveTo>
                  <a:lnTo>
                    <a:pt x="689610" y="114300"/>
                  </a:lnTo>
                  <a:lnTo>
                    <a:pt x="1363980" y="0"/>
                  </a:lnTo>
                  <a:lnTo>
                    <a:pt x="2045970" y="186690"/>
                  </a:lnTo>
                  <a:lnTo>
                    <a:pt x="2724150" y="350520"/>
                  </a:lnTo>
                  <a:lnTo>
                    <a:pt x="3402330" y="514350"/>
                  </a:lnTo>
                  <a:lnTo>
                    <a:pt x="4080510" y="91059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6" name="Forme libre 85"/>
            <p:cNvSpPr/>
            <p:nvPr/>
          </p:nvSpPr>
          <p:spPr bwMode="auto">
            <a:xfrm>
              <a:off x="419100" y="4668520"/>
              <a:ext cx="4084320" cy="0"/>
            </a:xfrm>
            <a:custGeom>
              <a:avLst/>
              <a:gdLst>
                <a:gd name="connsiteX0" fmla="*/ 0 w 4084320"/>
                <a:gd name="connsiteY0" fmla="*/ 0 h 0"/>
                <a:gd name="connsiteX1" fmla="*/ 4084320 w 4084320"/>
                <a:gd name="connsiteY1" fmla="*/ 0 h 0"/>
              </a:gdLst>
              <a:ahLst/>
              <a:cxnLst>
                <a:cxn ang="0">
                  <a:pos x="connsiteX0" y="connsiteY0"/>
                </a:cxn>
                <a:cxn ang="0">
                  <a:pos x="connsiteX1" y="connsiteY1"/>
                </a:cxn>
              </a:cxnLst>
              <a:rect l="l" t="t" r="r" b="b"/>
              <a:pathLst>
                <a:path w="4084320">
                  <a:moveTo>
                    <a:pt x="0" y="0"/>
                  </a:moveTo>
                  <a:lnTo>
                    <a:pt x="4084320" y="0"/>
                  </a:lnTo>
                </a:path>
              </a:pathLst>
            </a:custGeom>
            <a:noFill/>
            <a:ln w="285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7" name="ZoneTexte 86"/>
            <p:cNvSpPr txBox="1"/>
            <p:nvPr/>
          </p:nvSpPr>
          <p:spPr>
            <a:xfrm>
              <a:off x="1056832" y="4046068"/>
              <a:ext cx="2242996" cy="652861"/>
            </a:xfrm>
            <a:prstGeom prst="rect">
              <a:avLst/>
            </a:prstGeom>
            <a:noFill/>
          </p:spPr>
          <p:txBody>
            <a:bodyPr wrap="none" rtlCol="0">
              <a:spAutoFit/>
            </a:bodyPr>
            <a:lstStyle/>
            <a:p>
              <a:r>
                <a:rPr lang="fr-FR" sz="1000" b="1" dirty="0"/>
                <a:t>DTG seul</a:t>
              </a:r>
            </a:p>
            <a:p>
              <a:r>
                <a:rPr lang="fr-FR" sz="1000" b="1" dirty="0"/>
                <a:t>DTG </a:t>
              </a:r>
              <a:r>
                <a:rPr lang="fr-FR" sz="1000" b="1" dirty="0" err="1"/>
                <a:t>co</a:t>
              </a:r>
              <a:r>
                <a:rPr lang="fr-FR" sz="1000" b="1" dirty="0"/>
                <a:t>-administré avec DRV/c</a:t>
              </a:r>
            </a:p>
            <a:p>
              <a:r>
                <a:rPr lang="fr-FR" sz="1000" b="1" dirty="0"/>
                <a:t>CI</a:t>
              </a:r>
              <a:r>
                <a:rPr lang="fr-FR" sz="1000" b="1" baseline="-25000" dirty="0"/>
                <a:t>90</a:t>
              </a:r>
              <a:r>
                <a:rPr lang="fr-FR" sz="1000" b="1" dirty="0"/>
                <a:t> = 64 </a:t>
              </a:r>
              <a:r>
                <a:rPr lang="fr-FR" sz="1000" b="1" dirty="0" err="1"/>
                <a:t>ng</a:t>
              </a:r>
              <a:r>
                <a:rPr lang="fr-FR" sz="1000" b="1" dirty="0"/>
                <a:t>/ml</a:t>
              </a:r>
            </a:p>
          </p:txBody>
        </p:sp>
        <p:sp>
          <p:nvSpPr>
            <p:cNvPr id="88" name="Line 33">
              <a:extLst>
                <a:ext uri="{FF2B5EF4-FFF2-40B4-BE49-F238E27FC236}">
                  <a16:creationId xmlns:a16="http://schemas.microsoft.com/office/drawing/2014/main" id="{A680E133-9B7D-9949-97B4-D22A60BAED17}"/>
                </a:ext>
              </a:extLst>
            </p:cNvPr>
            <p:cNvSpPr>
              <a:spLocks noChangeShapeType="1"/>
            </p:cNvSpPr>
            <p:nvPr/>
          </p:nvSpPr>
          <p:spPr bwMode="auto">
            <a:xfrm flipV="1">
              <a:off x="4864465" y="2906719"/>
              <a:ext cx="0" cy="1790643"/>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89" name="Line 34">
              <a:extLst>
                <a:ext uri="{FF2B5EF4-FFF2-40B4-BE49-F238E27FC236}">
                  <a16:creationId xmlns:a16="http://schemas.microsoft.com/office/drawing/2014/main" id="{F567D7E0-7DF9-F841-9DE2-FCC4E83F2279}"/>
                </a:ext>
              </a:extLst>
            </p:cNvPr>
            <p:cNvSpPr>
              <a:spLocks noChangeShapeType="1"/>
            </p:cNvSpPr>
            <p:nvPr/>
          </p:nvSpPr>
          <p:spPr bwMode="auto">
            <a:xfrm flipH="1">
              <a:off x="4812873" y="4676068"/>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90" name="Rectangle 35">
              <a:extLst>
                <a:ext uri="{FF2B5EF4-FFF2-40B4-BE49-F238E27FC236}">
                  <a16:creationId xmlns:a16="http://schemas.microsoft.com/office/drawing/2014/main" id="{98CE0300-3558-D24D-9313-17FC473EF9C6}"/>
                </a:ext>
              </a:extLst>
            </p:cNvPr>
            <p:cNvSpPr>
              <a:spLocks noChangeArrowheads="1"/>
            </p:cNvSpPr>
            <p:nvPr/>
          </p:nvSpPr>
          <p:spPr bwMode="auto">
            <a:xfrm>
              <a:off x="4602407" y="4604322"/>
              <a:ext cx="173124"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100</a:t>
              </a:r>
              <a:endParaRPr lang="fr-FR" altLang="en-US" sz="800" dirty="0">
                <a:solidFill>
                  <a:srgbClr val="000066"/>
                </a:solidFill>
                <a:latin typeface="+mj-lt"/>
              </a:endParaRPr>
            </a:p>
          </p:txBody>
        </p:sp>
        <p:sp>
          <p:nvSpPr>
            <p:cNvPr id="91"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4812873" y="4422205"/>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92" name="Rectangle 37">
              <a:extLst>
                <a:ext uri="{FF2B5EF4-FFF2-40B4-BE49-F238E27FC236}">
                  <a16:creationId xmlns:a16="http://schemas.microsoft.com/office/drawing/2014/main" id="{0F2A64F4-DC64-6C49-ADDA-5397981DF2CE}"/>
                </a:ext>
              </a:extLst>
            </p:cNvPr>
            <p:cNvSpPr>
              <a:spLocks noChangeArrowheads="1"/>
            </p:cNvSpPr>
            <p:nvPr/>
          </p:nvSpPr>
          <p:spPr bwMode="auto">
            <a:xfrm>
              <a:off x="4514051" y="4345261"/>
              <a:ext cx="282951" cy="145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1 100</a:t>
              </a:r>
              <a:endParaRPr lang="fr-FR" altLang="en-US" sz="800" dirty="0">
                <a:solidFill>
                  <a:srgbClr val="000066"/>
                </a:solidFill>
                <a:latin typeface="+mj-lt"/>
              </a:endParaRPr>
            </a:p>
          </p:txBody>
        </p:sp>
        <p:sp>
          <p:nvSpPr>
            <p:cNvPr id="93" name="Rectangle 45">
              <a:extLst>
                <a:ext uri="{FF2B5EF4-FFF2-40B4-BE49-F238E27FC236}">
                  <a16:creationId xmlns:a16="http://schemas.microsoft.com/office/drawing/2014/main" id="{7697E9D3-F2B8-F440-BE6C-A5D628E7825C}"/>
                </a:ext>
              </a:extLst>
            </p:cNvPr>
            <p:cNvSpPr>
              <a:spLocks noChangeArrowheads="1"/>
            </p:cNvSpPr>
            <p:nvPr/>
          </p:nvSpPr>
          <p:spPr bwMode="auto">
            <a:xfrm rot="16200000">
              <a:off x="4405890" y="3589563"/>
              <a:ext cx="30264" cy="1547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300" b="0" dirty="0">
                  <a:solidFill>
                    <a:srgbClr val="000000"/>
                  </a:solidFill>
                  <a:latin typeface="+mn-lt"/>
                </a:rPr>
                <a:t> </a:t>
              </a:r>
              <a:endParaRPr lang="fr-FR" altLang="en-US" dirty="0">
                <a:latin typeface="+mn-lt"/>
              </a:endParaRPr>
            </a:p>
          </p:txBody>
        </p:sp>
        <p:sp>
          <p:nvSpPr>
            <p:cNvPr id="94" name="Line 75">
              <a:extLst>
                <a:ext uri="{FF2B5EF4-FFF2-40B4-BE49-F238E27FC236}">
                  <a16:creationId xmlns:a16="http://schemas.microsoft.com/office/drawing/2014/main" id="{32B18341-69BC-5E42-9950-D42BC1BF307E}"/>
                </a:ext>
              </a:extLst>
            </p:cNvPr>
            <p:cNvSpPr>
              <a:spLocks noChangeShapeType="1"/>
            </p:cNvSpPr>
            <p:nvPr/>
          </p:nvSpPr>
          <p:spPr bwMode="auto">
            <a:xfrm>
              <a:off x="4864465" y="4697363"/>
              <a:ext cx="4102441"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95" name="Line 76">
              <a:extLst>
                <a:ext uri="{FF2B5EF4-FFF2-40B4-BE49-F238E27FC236}">
                  <a16:creationId xmlns:a16="http://schemas.microsoft.com/office/drawing/2014/main" id="{42E22100-8A87-FA42-9389-7FA1D84F47D8}"/>
                </a:ext>
              </a:extLst>
            </p:cNvPr>
            <p:cNvSpPr>
              <a:spLocks noChangeShapeType="1"/>
            </p:cNvSpPr>
            <p:nvPr/>
          </p:nvSpPr>
          <p:spPr bwMode="auto">
            <a:xfrm>
              <a:off x="4865818"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96" name="Rectangle 77">
              <a:extLst>
                <a:ext uri="{FF2B5EF4-FFF2-40B4-BE49-F238E27FC236}">
                  <a16:creationId xmlns:a16="http://schemas.microsoft.com/office/drawing/2014/main" id="{C91BF03A-6FC1-B144-8216-57F97119D8B8}"/>
                </a:ext>
              </a:extLst>
            </p:cNvPr>
            <p:cNvSpPr>
              <a:spLocks noChangeArrowheads="1"/>
            </p:cNvSpPr>
            <p:nvPr/>
          </p:nvSpPr>
          <p:spPr bwMode="auto">
            <a:xfrm>
              <a:off x="4827091"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0</a:t>
              </a:r>
              <a:endParaRPr lang="fr-FR" altLang="en-US" sz="1000" dirty="0">
                <a:solidFill>
                  <a:srgbClr val="000066"/>
                </a:solidFill>
                <a:latin typeface="+mj-lt"/>
              </a:endParaRPr>
            </a:p>
          </p:txBody>
        </p:sp>
        <p:sp>
          <p:nvSpPr>
            <p:cNvPr id="97" name="Line 78">
              <a:extLst>
                <a:ext uri="{FF2B5EF4-FFF2-40B4-BE49-F238E27FC236}">
                  <a16:creationId xmlns:a16="http://schemas.microsoft.com/office/drawing/2014/main" id="{AAAB578D-0FDA-8F4C-A2B1-51EA1DA18B87}"/>
                </a:ext>
              </a:extLst>
            </p:cNvPr>
            <p:cNvSpPr>
              <a:spLocks noChangeShapeType="1"/>
            </p:cNvSpPr>
            <p:nvPr/>
          </p:nvSpPr>
          <p:spPr bwMode="auto">
            <a:xfrm>
              <a:off x="5541600"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98" name="Rectangle 79">
              <a:extLst>
                <a:ext uri="{FF2B5EF4-FFF2-40B4-BE49-F238E27FC236}">
                  <a16:creationId xmlns:a16="http://schemas.microsoft.com/office/drawing/2014/main" id="{BCB3A429-6FCF-7A41-ADD8-D37271A9A15A}"/>
                </a:ext>
              </a:extLst>
            </p:cNvPr>
            <p:cNvSpPr>
              <a:spLocks noChangeArrowheads="1"/>
            </p:cNvSpPr>
            <p:nvPr/>
          </p:nvSpPr>
          <p:spPr bwMode="auto">
            <a:xfrm>
              <a:off x="5501032"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2</a:t>
              </a:r>
              <a:endParaRPr lang="fr-FR" altLang="en-US" sz="1000" dirty="0">
                <a:solidFill>
                  <a:srgbClr val="000066"/>
                </a:solidFill>
                <a:latin typeface="+mj-lt"/>
              </a:endParaRPr>
            </a:p>
          </p:txBody>
        </p:sp>
        <p:sp>
          <p:nvSpPr>
            <p:cNvPr id="99" name="Line 80">
              <a:extLst>
                <a:ext uri="{FF2B5EF4-FFF2-40B4-BE49-F238E27FC236}">
                  <a16:creationId xmlns:a16="http://schemas.microsoft.com/office/drawing/2014/main" id="{4600083B-127E-BB42-B7C6-AE5F0A81C4EE}"/>
                </a:ext>
              </a:extLst>
            </p:cNvPr>
            <p:cNvSpPr>
              <a:spLocks noChangeShapeType="1"/>
            </p:cNvSpPr>
            <p:nvPr/>
          </p:nvSpPr>
          <p:spPr bwMode="auto">
            <a:xfrm>
              <a:off x="6219419"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00" name="Rectangle 81">
              <a:extLst>
                <a:ext uri="{FF2B5EF4-FFF2-40B4-BE49-F238E27FC236}">
                  <a16:creationId xmlns:a16="http://schemas.microsoft.com/office/drawing/2014/main" id="{0F2C4651-925A-3A4A-806F-9705B9B7C8AA}"/>
                </a:ext>
              </a:extLst>
            </p:cNvPr>
            <p:cNvSpPr>
              <a:spLocks noChangeArrowheads="1"/>
            </p:cNvSpPr>
            <p:nvPr/>
          </p:nvSpPr>
          <p:spPr bwMode="auto">
            <a:xfrm>
              <a:off x="6171746"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4</a:t>
              </a:r>
              <a:endParaRPr lang="fr-FR" altLang="en-US" sz="1000" dirty="0">
                <a:solidFill>
                  <a:srgbClr val="000066"/>
                </a:solidFill>
                <a:latin typeface="+mj-lt"/>
              </a:endParaRPr>
            </a:p>
          </p:txBody>
        </p:sp>
        <p:sp>
          <p:nvSpPr>
            <p:cNvPr id="101" name="Line 82">
              <a:extLst>
                <a:ext uri="{FF2B5EF4-FFF2-40B4-BE49-F238E27FC236}">
                  <a16:creationId xmlns:a16="http://schemas.microsoft.com/office/drawing/2014/main" id="{1CB70605-F8A8-E447-94AD-53492E484F20}"/>
                </a:ext>
              </a:extLst>
            </p:cNvPr>
            <p:cNvSpPr>
              <a:spLocks noChangeShapeType="1"/>
            </p:cNvSpPr>
            <p:nvPr/>
          </p:nvSpPr>
          <p:spPr bwMode="auto">
            <a:xfrm>
              <a:off x="6911833"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02" name="Rectangle 83">
              <a:extLst>
                <a:ext uri="{FF2B5EF4-FFF2-40B4-BE49-F238E27FC236}">
                  <a16:creationId xmlns:a16="http://schemas.microsoft.com/office/drawing/2014/main" id="{52AF3ECD-4758-D54E-8912-0DE0EF838F2C}"/>
                </a:ext>
              </a:extLst>
            </p:cNvPr>
            <p:cNvSpPr>
              <a:spLocks noChangeArrowheads="1"/>
            </p:cNvSpPr>
            <p:nvPr/>
          </p:nvSpPr>
          <p:spPr bwMode="auto">
            <a:xfrm>
              <a:off x="6865388"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6</a:t>
              </a:r>
              <a:endParaRPr lang="fr-FR" altLang="en-US" sz="1000" dirty="0">
                <a:solidFill>
                  <a:srgbClr val="000066"/>
                </a:solidFill>
                <a:latin typeface="+mj-lt"/>
              </a:endParaRPr>
            </a:p>
          </p:txBody>
        </p:sp>
        <p:sp>
          <p:nvSpPr>
            <p:cNvPr id="103" name="Line 84">
              <a:extLst>
                <a:ext uri="{FF2B5EF4-FFF2-40B4-BE49-F238E27FC236}">
                  <a16:creationId xmlns:a16="http://schemas.microsoft.com/office/drawing/2014/main" id="{A0EA0509-F430-3149-BFB8-83B0DBD9EB36}"/>
                </a:ext>
              </a:extLst>
            </p:cNvPr>
            <p:cNvSpPr>
              <a:spLocks noChangeShapeType="1"/>
            </p:cNvSpPr>
            <p:nvPr/>
          </p:nvSpPr>
          <p:spPr bwMode="auto">
            <a:xfrm>
              <a:off x="7574049"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04" name="Rectangle 85">
              <a:extLst>
                <a:ext uri="{FF2B5EF4-FFF2-40B4-BE49-F238E27FC236}">
                  <a16:creationId xmlns:a16="http://schemas.microsoft.com/office/drawing/2014/main" id="{7E55B01C-C8B9-5540-B7AA-2B953E722D3B}"/>
                </a:ext>
              </a:extLst>
            </p:cNvPr>
            <p:cNvSpPr>
              <a:spLocks noChangeArrowheads="1"/>
            </p:cNvSpPr>
            <p:nvPr/>
          </p:nvSpPr>
          <p:spPr bwMode="auto">
            <a:xfrm>
              <a:off x="7527605" y="4761440"/>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8</a:t>
              </a:r>
              <a:endParaRPr lang="fr-FR" altLang="en-US" sz="1000" dirty="0">
                <a:solidFill>
                  <a:srgbClr val="000066"/>
                </a:solidFill>
                <a:latin typeface="+mj-lt"/>
              </a:endParaRPr>
            </a:p>
          </p:txBody>
        </p:sp>
        <p:sp>
          <p:nvSpPr>
            <p:cNvPr id="105" name="Line 88">
              <a:extLst>
                <a:ext uri="{FF2B5EF4-FFF2-40B4-BE49-F238E27FC236}">
                  <a16:creationId xmlns:a16="http://schemas.microsoft.com/office/drawing/2014/main" id="{92A54C1D-F583-4143-8B75-D6A89F65FE0C}"/>
                </a:ext>
              </a:extLst>
            </p:cNvPr>
            <p:cNvSpPr>
              <a:spLocks noChangeShapeType="1"/>
            </p:cNvSpPr>
            <p:nvPr/>
          </p:nvSpPr>
          <p:spPr bwMode="auto">
            <a:xfrm>
              <a:off x="8266219"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06" name="Rectangle 89">
              <a:extLst>
                <a:ext uri="{FF2B5EF4-FFF2-40B4-BE49-F238E27FC236}">
                  <a16:creationId xmlns:a16="http://schemas.microsoft.com/office/drawing/2014/main" id="{6AA16ECC-BBA3-A54E-8F74-985BEC1F0076}"/>
                </a:ext>
              </a:extLst>
            </p:cNvPr>
            <p:cNvSpPr>
              <a:spLocks noChangeArrowheads="1"/>
            </p:cNvSpPr>
            <p:nvPr/>
          </p:nvSpPr>
          <p:spPr bwMode="auto">
            <a:xfrm>
              <a:off x="8184509" y="4761440"/>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12</a:t>
              </a:r>
              <a:endParaRPr lang="fr-FR" altLang="en-US" sz="1000" dirty="0">
                <a:solidFill>
                  <a:srgbClr val="000066"/>
                </a:solidFill>
                <a:latin typeface="+mj-lt"/>
              </a:endParaRPr>
            </a:p>
          </p:txBody>
        </p:sp>
        <p:sp>
          <p:nvSpPr>
            <p:cNvPr id="107" name="Rectangle 90">
              <a:extLst>
                <a:ext uri="{FF2B5EF4-FFF2-40B4-BE49-F238E27FC236}">
                  <a16:creationId xmlns:a16="http://schemas.microsoft.com/office/drawing/2014/main" id="{36121C5A-F999-364C-B377-01CC41E31284}"/>
                </a:ext>
              </a:extLst>
            </p:cNvPr>
            <p:cNvSpPr>
              <a:spLocks noChangeArrowheads="1"/>
            </p:cNvSpPr>
            <p:nvPr/>
          </p:nvSpPr>
          <p:spPr bwMode="auto">
            <a:xfrm>
              <a:off x="6712657" y="4907757"/>
              <a:ext cx="51937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200" dirty="0">
                  <a:solidFill>
                    <a:srgbClr val="000066"/>
                  </a:solidFill>
                  <a:latin typeface="+mj-lt"/>
                </a:rPr>
                <a:t>Heures</a:t>
              </a:r>
            </a:p>
          </p:txBody>
        </p:sp>
        <p:sp>
          <p:nvSpPr>
            <p:cNvPr id="108" name="Line 88">
              <a:extLst>
                <a:ext uri="{FF2B5EF4-FFF2-40B4-BE49-F238E27FC236}">
                  <a16:creationId xmlns:a16="http://schemas.microsoft.com/office/drawing/2014/main" id="{92A54C1D-F583-4143-8B75-D6A89F65FE0C}"/>
                </a:ext>
              </a:extLst>
            </p:cNvPr>
            <p:cNvSpPr>
              <a:spLocks noChangeShapeType="1"/>
            </p:cNvSpPr>
            <p:nvPr/>
          </p:nvSpPr>
          <p:spPr bwMode="auto">
            <a:xfrm>
              <a:off x="8952119" y="4697363"/>
              <a:ext cx="0" cy="43407"/>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09" name="Rectangle 108">
              <a:extLst>
                <a:ext uri="{FF2B5EF4-FFF2-40B4-BE49-F238E27FC236}">
                  <a16:creationId xmlns:a16="http://schemas.microsoft.com/office/drawing/2014/main" id="{6AA16ECC-BBA3-A54E-8F74-985BEC1F0076}"/>
                </a:ext>
              </a:extLst>
            </p:cNvPr>
            <p:cNvSpPr>
              <a:spLocks noChangeArrowheads="1"/>
            </p:cNvSpPr>
            <p:nvPr/>
          </p:nvSpPr>
          <p:spPr bwMode="auto">
            <a:xfrm>
              <a:off x="8870409" y="4761440"/>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ctr">
                <a:defRPr/>
              </a:pPr>
              <a:r>
                <a:rPr lang="fr-FR" altLang="en-US" sz="1000" b="0" dirty="0">
                  <a:solidFill>
                    <a:srgbClr val="000066"/>
                  </a:solidFill>
                  <a:latin typeface="+mj-lt"/>
                </a:rPr>
                <a:t>24</a:t>
              </a:r>
              <a:endParaRPr lang="fr-FR" altLang="en-US" sz="1000" dirty="0">
                <a:solidFill>
                  <a:srgbClr val="000066"/>
                </a:solidFill>
                <a:latin typeface="+mj-lt"/>
              </a:endParaRPr>
            </a:p>
          </p:txBody>
        </p:sp>
        <p:sp>
          <p:nvSpPr>
            <p:cNvPr id="110"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4812873" y="3887293"/>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11" name="Rectangle 37">
              <a:extLst>
                <a:ext uri="{FF2B5EF4-FFF2-40B4-BE49-F238E27FC236}">
                  <a16:creationId xmlns:a16="http://schemas.microsoft.com/office/drawing/2014/main" id="{0F2A64F4-DC64-6C49-ADDA-5397981DF2CE}"/>
                </a:ext>
              </a:extLst>
            </p:cNvPr>
            <p:cNvSpPr>
              <a:spLocks noChangeArrowheads="1"/>
            </p:cNvSpPr>
            <p:nvPr/>
          </p:nvSpPr>
          <p:spPr bwMode="auto">
            <a:xfrm>
              <a:off x="4514051" y="3810350"/>
              <a:ext cx="282951" cy="145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3 100</a:t>
              </a:r>
              <a:endParaRPr lang="fr-FR" altLang="en-US" sz="800" dirty="0">
                <a:solidFill>
                  <a:srgbClr val="000066"/>
                </a:solidFill>
                <a:latin typeface="+mj-lt"/>
              </a:endParaRPr>
            </a:p>
          </p:txBody>
        </p:sp>
        <p:sp>
          <p:nvSpPr>
            <p:cNvPr id="112"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4812873" y="3362779"/>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13" name="Rectangle 37">
              <a:extLst>
                <a:ext uri="{FF2B5EF4-FFF2-40B4-BE49-F238E27FC236}">
                  <a16:creationId xmlns:a16="http://schemas.microsoft.com/office/drawing/2014/main" id="{0F2A64F4-DC64-6C49-ADDA-5397981DF2CE}"/>
                </a:ext>
              </a:extLst>
            </p:cNvPr>
            <p:cNvSpPr>
              <a:spLocks noChangeArrowheads="1"/>
            </p:cNvSpPr>
            <p:nvPr/>
          </p:nvSpPr>
          <p:spPr bwMode="auto">
            <a:xfrm>
              <a:off x="4514051" y="3285835"/>
              <a:ext cx="282951" cy="145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5 100</a:t>
              </a:r>
              <a:endParaRPr lang="fr-FR" altLang="en-US" sz="800" dirty="0">
                <a:solidFill>
                  <a:srgbClr val="000066"/>
                </a:solidFill>
                <a:latin typeface="+mj-lt"/>
              </a:endParaRPr>
            </a:p>
          </p:txBody>
        </p:sp>
        <p:sp>
          <p:nvSpPr>
            <p:cNvPr id="114"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4812873" y="3086802"/>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15" name="Rectangle 37">
              <a:extLst>
                <a:ext uri="{FF2B5EF4-FFF2-40B4-BE49-F238E27FC236}">
                  <a16:creationId xmlns:a16="http://schemas.microsoft.com/office/drawing/2014/main" id="{0F2A64F4-DC64-6C49-ADDA-5397981DF2CE}"/>
                </a:ext>
              </a:extLst>
            </p:cNvPr>
            <p:cNvSpPr>
              <a:spLocks noChangeArrowheads="1"/>
            </p:cNvSpPr>
            <p:nvPr/>
          </p:nvSpPr>
          <p:spPr bwMode="auto">
            <a:xfrm>
              <a:off x="4514051" y="3009859"/>
              <a:ext cx="282951" cy="145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6 100</a:t>
              </a:r>
              <a:endParaRPr lang="fr-FR" altLang="en-US" sz="800" dirty="0">
                <a:solidFill>
                  <a:srgbClr val="000066"/>
                </a:solidFill>
                <a:latin typeface="+mj-lt"/>
              </a:endParaRPr>
            </a:p>
          </p:txBody>
        </p:sp>
        <p:sp>
          <p:nvSpPr>
            <p:cNvPr id="116" name="Forme libre 115"/>
            <p:cNvSpPr/>
            <p:nvPr/>
          </p:nvSpPr>
          <p:spPr bwMode="auto">
            <a:xfrm>
              <a:off x="4862901" y="3502660"/>
              <a:ext cx="4101465" cy="929640"/>
            </a:xfrm>
            <a:custGeom>
              <a:avLst/>
              <a:gdLst>
                <a:gd name="connsiteX0" fmla="*/ 0 w 4088130"/>
                <a:gd name="connsiteY0" fmla="*/ 956310 h 986790"/>
                <a:gd name="connsiteX1" fmla="*/ 681990 w 4088130"/>
                <a:gd name="connsiteY1" fmla="*/ 411480 h 986790"/>
                <a:gd name="connsiteX2" fmla="*/ 1360170 w 4088130"/>
                <a:gd name="connsiteY2" fmla="*/ 0 h 986790"/>
                <a:gd name="connsiteX3" fmla="*/ 2045970 w 4088130"/>
                <a:gd name="connsiteY3" fmla="*/ 228600 h 986790"/>
                <a:gd name="connsiteX4" fmla="*/ 2724150 w 4088130"/>
                <a:gd name="connsiteY4" fmla="*/ 400050 h 986790"/>
                <a:gd name="connsiteX5" fmla="*/ 3406140 w 4088130"/>
                <a:gd name="connsiteY5" fmla="*/ 601980 h 986790"/>
                <a:gd name="connsiteX6" fmla="*/ 4088130 w 4088130"/>
                <a:gd name="connsiteY6" fmla="*/ 986790 h 986790"/>
                <a:gd name="connsiteX0" fmla="*/ 0 w 4107180"/>
                <a:gd name="connsiteY0" fmla="*/ 956310 h 1066800"/>
                <a:gd name="connsiteX1" fmla="*/ 681990 w 4107180"/>
                <a:gd name="connsiteY1" fmla="*/ 411480 h 1066800"/>
                <a:gd name="connsiteX2" fmla="*/ 1360170 w 4107180"/>
                <a:gd name="connsiteY2" fmla="*/ 0 h 1066800"/>
                <a:gd name="connsiteX3" fmla="*/ 2045970 w 4107180"/>
                <a:gd name="connsiteY3" fmla="*/ 228600 h 1066800"/>
                <a:gd name="connsiteX4" fmla="*/ 2724150 w 4107180"/>
                <a:gd name="connsiteY4" fmla="*/ 400050 h 1066800"/>
                <a:gd name="connsiteX5" fmla="*/ 3406140 w 4107180"/>
                <a:gd name="connsiteY5" fmla="*/ 601980 h 1066800"/>
                <a:gd name="connsiteX6" fmla="*/ 4107180 w 4107180"/>
                <a:gd name="connsiteY6" fmla="*/ 1066800 h 1066800"/>
                <a:gd name="connsiteX0" fmla="*/ 0 w 4107180"/>
                <a:gd name="connsiteY0" fmla="*/ 956310 h 1066800"/>
                <a:gd name="connsiteX1" fmla="*/ 681990 w 4107180"/>
                <a:gd name="connsiteY1" fmla="*/ 411480 h 1066800"/>
                <a:gd name="connsiteX2" fmla="*/ 1360170 w 4107180"/>
                <a:gd name="connsiteY2" fmla="*/ 0 h 1066800"/>
                <a:gd name="connsiteX3" fmla="*/ 2045970 w 4107180"/>
                <a:gd name="connsiteY3" fmla="*/ 228600 h 1066800"/>
                <a:gd name="connsiteX4" fmla="*/ 2724150 w 4107180"/>
                <a:gd name="connsiteY4" fmla="*/ 400050 h 1066800"/>
                <a:gd name="connsiteX5" fmla="*/ 3417570 w 4107180"/>
                <a:gd name="connsiteY5" fmla="*/ 744855 h 1066800"/>
                <a:gd name="connsiteX6" fmla="*/ 4107180 w 4107180"/>
                <a:gd name="connsiteY6" fmla="*/ 1066800 h 1066800"/>
                <a:gd name="connsiteX0" fmla="*/ 0 w 4107180"/>
                <a:gd name="connsiteY0" fmla="*/ 956310 h 1066800"/>
                <a:gd name="connsiteX1" fmla="*/ 681990 w 4107180"/>
                <a:gd name="connsiteY1" fmla="*/ 411480 h 1066800"/>
                <a:gd name="connsiteX2" fmla="*/ 1360170 w 4107180"/>
                <a:gd name="connsiteY2" fmla="*/ 0 h 1066800"/>
                <a:gd name="connsiteX3" fmla="*/ 2045970 w 4107180"/>
                <a:gd name="connsiteY3" fmla="*/ 228600 h 1066800"/>
                <a:gd name="connsiteX4" fmla="*/ 2731770 w 4107180"/>
                <a:gd name="connsiteY4" fmla="*/ 605790 h 1066800"/>
                <a:gd name="connsiteX5" fmla="*/ 3417570 w 4107180"/>
                <a:gd name="connsiteY5" fmla="*/ 744855 h 1066800"/>
                <a:gd name="connsiteX6" fmla="*/ 4107180 w 4107180"/>
                <a:gd name="connsiteY6" fmla="*/ 1066800 h 1066800"/>
                <a:gd name="connsiteX0" fmla="*/ 0 w 4107180"/>
                <a:gd name="connsiteY0" fmla="*/ 956310 h 1066800"/>
                <a:gd name="connsiteX1" fmla="*/ 681990 w 4107180"/>
                <a:gd name="connsiteY1" fmla="*/ 411480 h 1066800"/>
                <a:gd name="connsiteX2" fmla="*/ 1360170 w 4107180"/>
                <a:gd name="connsiteY2" fmla="*/ 0 h 1066800"/>
                <a:gd name="connsiteX3" fmla="*/ 2047875 w 4107180"/>
                <a:gd name="connsiteY3" fmla="*/ 369570 h 1066800"/>
                <a:gd name="connsiteX4" fmla="*/ 2731770 w 4107180"/>
                <a:gd name="connsiteY4" fmla="*/ 605790 h 1066800"/>
                <a:gd name="connsiteX5" fmla="*/ 3417570 w 4107180"/>
                <a:gd name="connsiteY5" fmla="*/ 744855 h 1066800"/>
                <a:gd name="connsiteX6" fmla="*/ 4107180 w 4107180"/>
                <a:gd name="connsiteY6" fmla="*/ 1066800 h 1066800"/>
                <a:gd name="connsiteX0" fmla="*/ 0 w 4107180"/>
                <a:gd name="connsiteY0" fmla="*/ 819150 h 929640"/>
                <a:gd name="connsiteX1" fmla="*/ 681990 w 4107180"/>
                <a:gd name="connsiteY1" fmla="*/ 274320 h 929640"/>
                <a:gd name="connsiteX2" fmla="*/ 1369695 w 4107180"/>
                <a:gd name="connsiteY2" fmla="*/ 0 h 929640"/>
                <a:gd name="connsiteX3" fmla="*/ 2047875 w 4107180"/>
                <a:gd name="connsiteY3" fmla="*/ 232410 h 929640"/>
                <a:gd name="connsiteX4" fmla="*/ 2731770 w 4107180"/>
                <a:gd name="connsiteY4" fmla="*/ 468630 h 929640"/>
                <a:gd name="connsiteX5" fmla="*/ 3417570 w 4107180"/>
                <a:gd name="connsiteY5" fmla="*/ 607695 h 929640"/>
                <a:gd name="connsiteX6" fmla="*/ 4107180 w 4107180"/>
                <a:gd name="connsiteY6" fmla="*/ 929640 h 929640"/>
                <a:gd name="connsiteX0" fmla="*/ 0 w 4107180"/>
                <a:gd name="connsiteY0" fmla="*/ 819150 h 929640"/>
                <a:gd name="connsiteX1" fmla="*/ 693420 w 4107180"/>
                <a:gd name="connsiteY1" fmla="*/ 365760 h 929640"/>
                <a:gd name="connsiteX2" fmla="*/ 1369695 w 4107180"/>
                <a:gd name="connsiteY2" fmla="*/ 0 h 929640"/>
                <a:gd name="connsiteX3" fmla="*/ 2047875 w 4107180"/>
                <a:gd name="connsiteY3" fmla="*/ 232410 h 929640"/>
                <a:gd name="connsiteX4" fmla="*/ 2731770 w 4107180"/>
                <a:gd name="connsiteY4" fmla="*/ 468630 h 929640"/>
                <a:gd name="connsiteX5" fmla="*/ 3417570 w 4107180"/>
                <a:gd name="connsiteY5" fmla="*/ 607695 h 929640"/>
                <a:gd name="connsiteX6" fmla="*/ 4107180 w 4107180"/>
                <a:gd name="connsiteY6" fmla="*/ 929640 h 929640"/>
                <a:gd name="connsiteX0" fmla="*/ 0 w 4101465"/>
                <a:gd name="connsiteY0" fmla="*/ 916305 h 929640"/>
                <a:gd name="connsiteX1" fmla="*/ 687705 w 4101465"/>
                <a:gd name="connsiteY1" fmla="*/ 365760 h 929640"/>
                <a:gd name="connsiteX2" fmla="*/ 1363980 w 4101465"/>
                <a:gd name="connsiteY2" fmla="*/ 0 h 929640"/>
                <a:gd name="connsiteX3" fmla="*/ 2042160 w 4101465"/>
                <a:gd name="connsiteY3" fmla="*/ 232410 h 929640"/>
                <a:gd name="connsiteX4" fmla="*/ 2726055 w 4101465"/>
                <a:gd name="connsiteY4" fmla="*/ 468630 h 929640"/>
                <a:gd name="connsiteX5" fmla="*/ 3411855 w 4101465"/>
                <a:gd name="connsiteY5" fmla="*/ 607695 h 929640"/>
                <a:gd name="connsiteX6" fmla="*/ 4101465 w 4101465"/>
                <a:gd name="connsiteY6" fmla="*/ 929640 h 92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01465" h="929640">
                  <a:moveTo>
                    <a:pt x="0" y="916305"/>
                  </a:moveTo>
                  <a:lnTo>
                    <a:pt x="687705" y="365760"/>
                  </a:lnTo>
                  <a:lnTo>
                    <a:pt x="1363980" y="0"/>
                  </a:lnTo>
                  <a:lnTo>
                    <a:pt x="2042160" y="232410"/>
                  </a:lnTo>
                  <a:lnTo>
                    <a:pt x="2726055" y="468630"/>
                  </a:lnTo>
                  <a:lnTo>
                    <a:pt x="3411855" y="607695"/>
                  </a:lnTo>
                  <a:lnTo>
                    <a:pt x="4101465" y="929640"/>
                  </a:lnTo>
                </a:path>
              </a:pathLst>
            </a:cu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17" name="Connecteur droit 116"/>
            <p:cNvCxnSpPr/>
            <p:nvPr/>
          </p:nvCxnSpPr>
          <p:spPr bwMode="auto">
            <a:xfrm>
              <a:off x="5425730" y="4162033"/>
              <a:ext cx="148590" cy="0"/>
            </a:xfrm>
            <a:prstGeom prst="line">
              <a:avLst/>
            </a:prstGeom>
            <a:noFill/>
            <a:ln w="28575" cap="flat" cmpd="sng" algn="ctr">
              <a:solidFill>
                <a:srgbClr val="0070C0"/>
              </a:solidFill>
              <a:prstDash val="solid"/>
              <a:round/>
              <a:headEnd type="none" w="med" len="med"/>
              <a:tailEnd type="none" w="med" len="med"/>
            </a:ln>
            <a:effectLst/>
          </p:spPr>
        </p:cxnSp>
        <p:cxnSp>
          <p:nvCxnSpPr>
            <p:cNvPr id="118" name="Connecteur droit 117"/>
            <p:cNvCxnSpPr/>
            <p:nvPr/>
          </p:nvCxnSpPr>
          <p:spPr bwMode="auto">
            <a:xfrm>
              <a:off x="5425730" y="4335587"/>
              <a:ext cx="148590" cy="0"/>
            </a:xfrm>
            <a:prstGeom prst="line">
              <a:avLst/>
            </a:prstGeom>
            <a:solidFill>
              <a:schemeClr val="accent1"/>
            </a:solidFill>
            <a:ln w="28575" cap="flat" cmpd="sng" algn="ctr">
              <a:solidFill>
                <a:srgbClr val="FF0000"/>
              </a:solidFill>
              <a:prstDash val="solid"/>
              <a:round/>
              <a:headEnd type="none" w="med" len="med"/>
              <a:tailEnd type="none" w="med" len="med"/>
            </a:ln>
            <a:effectLst/>
          </p:spPr>
        </p:cxnSp>
        <p:cxnSp>
          <p:nvCxnSpPr>
            <p:cNvPr id="119" name="Connecteur droit 118"/>
            <p:cNvCxnSpPr/>
            <p:nvPr/>
          </p:nvCxnSpPr>
          <p:spPr bwMode="auto">
            <a:xfrm>
              <a:off x="5425730" y="4513631"/>
              <a:ext cx="148590" cy="0"/>
            </a:xfrm>
            <a:prstGeom prst="line">
              <a:avLst/>
            </a:prstGeom>
            <a:noFill/>
            <a:ln w="28575" cap="flat" cmpd="sng" algn="ctr">
              <a:solidFill>
                <a:srgbClr val="FFC000"/>
              </a:solidFill>
              <a:prstDash val="solid"/>
              <a:round/>
              <a:headEnd type="none" w="med" len="med"/>
              <a:tailEnd type="none" w="med" len="med"/>
            </a:ln>
            <a:effectLst/>
          </p:spPr>
        </p:cxnSp>
        <p:sp>
          <p:nvSpPr>
            <p:cNvPr id="120" name="Forme libre 119"/>
            <p:cNvSpPr/>
            <p:nvPr/>
          </p:nvSpPr>
          <p:spPr bwMode="auto">
            <a:xfrm>
              <a:off x="4862902" y="3392170"/>
              <a:ext cx="4095750" cy="1059180"/>
            </a:xfrm>
            <a:custGeom>
              <a:avLst/>
              <a:gdLst>
                <a:gd name="connsiteX0" fmla="*/ 0 w 4080510"/>
                <a:gd name="connsiteY0" fmla="*/ 872490 h 910590"/>
                <a:gd name="connsiteX1" fmla="*/ 689610 w 4080510"/>
                <a:gd name="connsiteY1" fmla="*/ 114300 h 910590"/>
                <a:gd name="connsiteX2" fmla="*/ 1363980 w 4080510"/>
                <a:gd name="connsiteY2" fmla="*/ 0 h 910590"/>
                <a:gd name="connsiteX3" fmla="*/ 2045970 w 4080510"/>
                <a:gd name="connsiteY3" fmla="*/ 186690 h 910590"/>
                <a:gd name="connsiteX4" fmla="*/ 2724150 w 4080510"/>
                <a:gd name="connsiteY4" fmla="*/ 350520 h 910590"/>
                <a:gd name="connsiteX5" fmla="*/ 3402330 w 4080510"/>
                <a:gd name="connsiteY5" fmla="*/ 514350 h 910590"/>
                <a:gd name="connsiteX6" fmla="*/ 4080510 w 4080510"/>
                <a:gd name="connsiteY6" fmla="*/ 910590 h 910590"/>
                <a:gd name="connsiteX0" fmla="*/ 0 w 4074795"/>
                <a:gd name="connsiteY0" fmla="*/ 1043940 h 1043940"/>
                <a:gd name="connsiteX1" fmla="*/ 683895 w 4074795"/>
                <a:gd name="connsiteY1" fmla="*/ 114300 h 1043940"/>
                <a:gd name="connsiteX2" fmla="*/ 1358265 w 4074795"/>
                <a:gd name="connsiteY2" fmla="*/ 0 h 1043940"/>
                <a:gd name="connsiteX3" fmla="*/ 2040255 w 4074795"/>
                <a:gd name="connsiteY3" fmla="*/ 186690 h 1043940"/>
                <a:gd name="connsiteX4" fmla="*/ 2718435 w 4074795"/>
                <a:gd name="connsiteY4" fmla="*/ 350520 h 1043940"/>
                <a:gd name="connsiteX5" fmla="*/ 3396615 w 4074795"/>
                <a:gd name="connsiteY5" fmla="*/ 514350 h 1043940"/>
                <a:gd name="connsiteX6" fmla="*/ 4074795 w 4074795"/>
                <a:gd name="connsiteY6" fmla="*/ 910590 h 1043940"/>
                <a:gd name="connsiteX0" fmla="*/ 0 w 4074795"/>
                <a:gd name="connsiteY0" fmla="*/ 1043940 h 1043940"/>
                <a:gd name="connsiteX1" fmla="*/ 681990 w 4074795"/>
                <a:gd name="connsiteY1" fmla="*/ 177165 h 1043940"/>
                <a:gd name="connsiteX2" fmla="*/ 1358265 w 4074795"/>
                <a:gd name="connsiteY2" fmla="*/ 0 h 1043940"/>
                <a:gd name="connsiteX3" fmla="*/ 2040255 w 4074795"/>
                <a:gd name="connsiteY3" fmla="*/ 186690 h 1043940"/>
                <a:gd name="connsiteX4" fmla="*/ 2718435 w 4074795"/>
                <a:gd name="connsiteY4" fmla="*/ 350520 h 1043940"/>
                <a:gd name="connsiteX5" fmla="*/ 3396615 w 4074795"/>
                <a:gd name="connsiteY5" fmla="*/ 514350 h 1043940"/>
                <a:gd name="connsiteX6" fmla="*/ 4074795 w 4074795"/>
                <a:gd name="connsiteY6" fmla="*/ 910590 h 1043940"/>
                <a:gd name="connsiteX0" fmla="*/ 0 w 4074795"/>
                <a:gd name="connsiteY0" fmla="*/ 1059180 h 1059180"/>
                <a:gd name="connsiteX1" fmla="*/ 681990 w 4074795"/>
                <a:gd name="connsiteY1" fmla="*/ 192405 h 1059180"/>
                <a:gd name="connsiteX2" fmla="*/ 1367790 w 4074795"/>
                <a:gd name="connsiteY2" fmla="*/ 0 h 1059180"/>
                <a:gd name="connsiteX3" fmla="*/ 2040255 w 4074795"/>
                <a:gd name="connsiteY3" fmla="*/ 201930 h 1059180"/>
                <a:gd name="connsiteX4" fmla="*/ 2718435 w 4074795"/>
                <a:gd name="connsiteY4" fmla="*/ 365760 h 1059180"/>
                <a:gd name="connsiteX5" fmla="*/ 3396615 w 4074795"/>
                <a:gd name="connsiteY5" fmla="*/ 52959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18435 w 4074795"/>
                <a:gd name="connsiteY4" fmla="*/ 365760 h 1059180"/>
                <a:gd name="connsiteX5" fmla="*/ 3396615 w 4074795"/>
                <a:gd name="connsiteY5" fmla="*/ 52959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31770 w 4074795"/>
                <a:gd name="connsiteY4" fmla="*/ 520065 h 1059180"/>
                <a:gd name="connsiteX5" fmla="*/ 3396615 w 4074795"/>
                <a:gd name="connsiteY5" fmla="*/ 52959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31770 w 4074795"/>
                <a:gd name="connsiteY4" fmla="*/ 520065 h 1059180"/>
                <a:gd name="connsiteX5" fmla="*/ 3396615 w 4074795"/>
                <a:gd name="connsiteY5" fmla="*/ 52959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31770 w 4074795"/>
                <a:gd name="connsiteY4" fmla="*/ 520065 h 1059180"/>
                <a:gd name="connsiteX5" fmla="*/ 3411855 w 4074795"/>
                <a:gd name="connsiteY5" fmla="*/ 70104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31770 w 4074795"/>
                <a:gd name="connsiteY4" fmla="*/ 520065 h 1059180"/>
                <a:gd name="connsiteX5" fmla="*/ 3411855 w 4074795"/>
                <a:gd name="connsiteY5" fmla="*/ 70104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31770 w 4074795"/>
                <a:gd name="connsiteY4" fmla="*/ 520065 h 1059180"/>
                <a:gd name="connsiteX5" fmla="*/ 3411855 w 4074795"/>
                <a:gd name="connsiteY5" fmla="*/ 701040 h 1059180"/>
                <a:gd name="connsiteX6" fmla="*/ 4074795 w 4074795"/>
                <a:gd name="connsiteY6" fmla="*/ 925830 h 1059180"/>
                <a:gd name="connsiteX0" fmla="*/ 0 w 4074795"/>
                <a:gd name="connsiteY0" fmla="*/ 1059180 h 1059180"/>
                <a:gd name="connsiteX1" fmla="*/ 681990 w 4074795"/>
                <a:gd name="connsiteY1" fmla="*/ 192405 h 1059180"/>
                <a:gd name="connsiteX2" fmla="*/ 1367790 w 4074795"/>
                <a:gd name="connsiteY2" fmla="*/ 0 h 1059180"/>
                <a:gd name="connsiteX3" fmla="*/ 2045970 w 4074795"/>
                <a:gd name="connsiteY3" fmla="*/ 340995 h 1059180"/>
                <a:gd name="connsiteX4" fmla="*/ 2731770 w 4074795"/>
                <a:gd name="connsiteY4" fmla="*/ 520065 h 1059180"/>
                <a:gd name="connsiteX5" fmla="*/ 3411855 w 4074795"/>
                <a:gd name="connsiteY5" fmla="*/ 701040 h 1059180"/>
                <a:gd name="connsiteX6" fmla="*/ 4074795 w 4074795"/>
                <a:gd name="connsiteY6" fmla="*/ 925830 h 1059180"/>
                <a:gd name="connsiteX0" fmla="*/ 0 w 4095750"/>
                <a:gd name="connsiteY0" fmla="*/ 1059180 h 1059180"/>
                <a:gd name="connsiteX1" fmla="*/ 681990 w 4095750"/>
                <a:gd name="connsiteY1" fmla="*/ 192405 h 1059180"/>
                <a:gd name="connsiteX2" fmla="*/ 1367790 w 4095750"/>
                <a:gd name="connsiteY2" fmla="*/ 0 h 1059180"/>
                <a:gd name="connsiteX3" fmla="*/ 2045970 w 4095750"/>
                <a:gd name="connsiteY3" fmla="*/ 340995 h 1059180"/>
                <a:gd name="connsiteX4" fmla="*/ 2731770 w 4095750"/>
                <a:gd name="connsiteY4" fmla="*/ 520065 h 1059180"/>
                <a:gd name="connsiteX5" fmla="*/ 3411855 w 4095750"/>
                <a:gd name="connsiteY5" fmla="*/ 701040 h 1059180"/>
                <a:gd name="connsiteX6" fmla="*/ 4095750 w 4095750"/>
                <a:gd name="connsiteY6" fmla="*/ 1036320 h 10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750" h="1059180">
                  <a:moveTo>
                    <a:pt x="0" y="1059180"/>
                  </a:moveTo>
                  <a:lnTo>
                    <a:pt x="681990" y="192405"/>
                  </a:lnTo>
                  <a:lnTo>
                    <a:pt x="1367790" y="0"/>
                  </a:lnTo>
                  <a:lnTo>
                    <a:pt x="2045970" y="340995"/>
                  </a:lnTo>
                  <a:lnTo>
                    <a:pt x="2731770" y="520065"/>
                  </a:lnTo>
                  <a:cubicBezTo>
                    <a:pt x="2959417" y="580072"/>
                    <a:pt x="3185795" y="646430"/>
                    <a:pt x="3411855" y="701040"/>
                  </a:cubicBezTo>
                  <a:lnTo>
                    <a:pt x="4095750" y="103632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1" name="Forme libre 120"/>
            <p:cNvSpPr/>
            <p:nvPr/>
          </p:nvSpPr>
          <p:spPr bwMode="auto">
            <a:xfrm>
              <a:off x="4864806" y="4655185"/>
              <a:ext cx="4084320" cy="0"/>
            </a:xfrm>
            <a:custGeom>
              <a:avLst/>
              <a:gdLst>
                <a:gd name="connsiteX0" fmla="*/ 0 w 4084320"/>
                <a:gd name="connsiteY0" fmla="*/ 0 h 0"/>
                <a:gd name="connsiteX1" fmla="*/ 4084320 w 4084320"/>
                <a:gd name="connsiteY1" fmla="*/ 0 h 0"/>
              </a:gdLst>
              <a:ahLst/>
              <a:cxnLst>
                <a:cxn ang="0">
                  <a:pos x="connsiteX0" y="connsiteY0"/>
                </a:cxn>
                <a:cxn ang="0">
                  <a:pos x="connsiteX1" y="connsiteY1"/>
                </a:cxn>
              </a:cxnLst>
              <a:rect l="l" t="t" r="r" b="b"/>
              <a:pathLst>
                <a:path w="4084320">
                  <a:moveTo>
                    <a:pt x="0" y="0"/>
                  </a:moveTo>
                  <a:lnTo>
                    <a:pt x="4084320" y="0"/>
                  </a:lnTo>
                </a:path>
              </a:pathLst>
            </a:custGeom>
            <a:noFill/>
            <a:ln w="285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2" name="ZoneTexte 121"/>
            <p:cNvSpPr txBox="1"/>
            <p:nvPr/>
          </p:nvSpPr>
          <p:spPr>
            <a:xfrm>
              <a:off x="5541600" y="4009695"/>
              <a:ext cx="2127720" cy="652861"/>
            </a:xfrm>
            <a:prstGeom prst="rect">
              <a:avLst/>
            </a:prstGeom>
            <a:noFill/>
          </p:spPr>
          <p:txBody>
            <a:bodyPr wrap="none" rtlCol="0">
              <a:spAutoFit/>
            </a:bodyPr>
            <a:lstStyle/>
            <a:p>
              <a:r>
                <a:rPr lang="fr-FR" sz="1000" b="1" dirty="0"/>
                <a:t>DRV seul</a:t>
              </a:r>
            </a:p>
            <a:p>
              <a:r>
                <a:rPr lang="fr-FR" sz="1000" b="1" dirty="0"/>
                <a:t>DRV </a:t>
              </a:r>
              <a:r>
                <a:rPr lang="fr-FR" sz="1000" b="1" dirty="0" err="1"/>
                <a:t>co</a:t>
              </a:r>
              <a:r>
                <a:rPr lang="fr-FR" sz="1000" b="1" dirty="0"/>
                <a:t>-administré avec DTG</a:t>
              </a:r>
            </a:p>
            <a:p>
              <a:r>
                <a:rPr lang="fr-FR" sz="1000" b="1" dirty="0"/>
                <a:t>CE</a:t>
              </a:r>
              <a:r>
                <a:rPr lang="fr-FR" sz="1000" b="1" baseline="-25000" dirty="0"/>
                <a:t>90</a:t>
              </a:r>
              <a:r>
                <a:rPr lang="fr-FR" sz="1000" b="1" dirty="0"/>
                <a:t> = 220 </a:t>
              </a:r>
              <a:r>
                <a:rPr lang="fr-FR" sz="1000" b="1" dirty="0" err="1"/>
                <a:t>ng</a:t>
              </a:r>
              <a:r>
                <a:rPr lang="fr-FR" sz="1000" b="1" dirty="0"/>
                <a:t>/ml</a:t>
              </a:r>
            </a:p>
          </p:txBody>
        </p:sp>
        <p:sp>
          <p:nvSpPr>
            <p:cNvPr id="123"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4812873" y="3635927"/>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24" name="Rectangle 37">
              <a:extLst>
                <a:ext uri="{FF2B5EF4-FFF2-40B4-BE49-F238E27FC236}">
                  <a16:creationId xmlns:a16="http://schemas.microsoft.com/office/drawing/2014/main" id="{0F2A64F4-DC64-6C49-ADDA-5397981DF2CE}"/>
                </a:ext>
              </a:extLst>
            </p:cNvPr>
            <p:cNvSpPr>
              <a:spLocks noChangeArrowheads="1"/>
            </p:cNvSpPr>
            <p:nvPr/>
          </p:nvSpPr>
          <p:spPr bwMode="auto">
            <a:xfrm>
              <a:off x="4514051" y="3558983"/>
              <a:ext cx="282951" cy="145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4 100</a:t>
              </a:r>
              <a:endParaRPr lang="fr-FR" altLang="en-US" sz="800" dirty="0">
                <a:solidFill>
                  <a:srgbClr val="000066"/>
                </a:solidFill>
                <a:latin typeface="+mj-lt"/>
              </a:endParaRPr>
            </a:p>
          </p:txBody>
        </p:sp>
        <p:sp>
          <p:nvSpPr>
            <p:cNvPr id="125" name="Line 36">
              <a:extLst>
                <a:ext uri="{FF2B5EF4-FFF2-40B4-BE49-F238E27FC236}">
                  <a16:creationId xmlns:a16="http://schemas.microsoft.com/office/drawing/2014/main" id="{79D3E507-B3EB-B04D-A0EE-BA51E4EB1B3C}"/>
                </a:ext>
              </a:extLst>
            </p:cNvPr>
            <p:cNvSpPr>
              <a:spLocks noChangeShapeType="1"/>
            </p:cNvSpPr>
            <p:nvPr/>
          </p:nvSpPr>
          <p:spPr bwMode="auto">
            <a:xfrm flipH="1">
              <a:off x="4812873" y="4157771"/>
              <a:ext cx="51592" cy="0"/>
            </a:xfrm>
            <a:prstGeom prst="line">
              <a:avLst/>
            </a:prstGeom>
            <a:noFill/>
            <a:ln w="7938" cap="flat">
              <a:solidFill>
                <a:srgbClr val="000000"/>
              </a:solidFill>
              <a:prstDash val="solid"/>
              <a:round/>
              <a:headEnd/>
              <a:tailEnd/>
            </a:ln>
            <a:extLst>
              <a:ext uri="{909E8E84-426E-40dd-AFC4-6F175D3DCCD1}">
                <a14:hiddenFill xmlns="" xmlns:a14="http://schemas.microsoft.com/office/drawing/2010/main">
                  <a:noFill/>
                </a14:hiddenFill>
              </a:ext>
            </a:extLst>
          </p:spPr>
          <p:txBody>
            <a:bodyPr/>
            <a:lstStyle/>
            <a:p>
              <a:pPr algn="ctr">
                <a:defRPr/>
              </a:pPr>
              <a:endParaRPr lang="fr-FR" dirty="0">
                <a:latin typeface="+mn-lt"/>
              </a:endParaRPr>
            </a:p>
          </p:txBody>
        </p:sp>
        <p:sp>
          <p:nvSpPr>
            <p:cNvPr id="126" name="Rectangle 37">
              <a:extLst>
                <a:ext uri="{FF2B5EF4-FFF2-40B4-BE49-F238E27FC236}">
                  <a16:creationId xmlns:a16="http://schemas.microsoft.com/office/drawing/2014/main" id="{0F2A64F4-DC64-6C49-ADDA-5397981DF2CE}"/>
                </a:ext>
              </a:extLst>
            </p:cNvPr>
            <p:cNvSpPr>
              <a:spLocks noChangeArrowheads="1"/>
            </p:cNvSpPr>
            <p:nvPr/>
          </p:nvSpPr>
          <p:spPr bwMode="auto">
            <a:xfrm>
              <a:off x="4514051" y="4080827"/>
              <a:ext cx="282951" cy="145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800" b="0" dirty="0">
                  <a:solidFill>
                    <a:srgbClr val="000066"/>
                  </a:solidFill>
                  <a:latin typeface="+mj-lt"/>
                </a:rPr>
                <a:t>2 100</a:t>
              </a:r>
              <a:endParaRPr lang="fr-FR" altLang="en-US" sz="800" dirty="0">
                <a:solidFill>
                  <a:srgbClr val="000066"/>
                </a:solidFill>
                <a:latin typeface="+mj-lt"/>
              </a:endParaRPr>
            </a:p>
          </p:txBody>
        </p:sp>
      </p:grpSp>
      <p:sp>
        <p:nvSpPr>
          <p:cNvPr id="127" name="Rectangle 3"/>
          <p:cNvSpPr>
            <a:spLocks noGrp="1" noChangeArrowheads="1"/>
          </p:cNvSpPr>
          <p:nvPr>
            <p:ph idx="1"/>
          </p:nvPr>
        </p:nvSpPr>
        <p:spPr>
          <a:xfrm>
            <a:off x="418759" y="5015946"/>
            <a:ext cx="8507413" cy="1410254"/>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600" dirty="0"/>
              <a:t>L’exposition plasmatique de DTG baisse de 10 % en association à DRV/c </a:t>
            </a:r>
          </a:p>
          <a:p>
            <a:pPr lvl="1" eaLnBrk="1" hangingPunct="1"/>
            <a:r>
              <a:rPr lang="fr-FR" sz="1600" dirty="0"/>
              <a:t>L’exposition plasmatique de DRV baisse de 7 % en association à DTG </a:t>
            </a:r>
          </a:p>
          <a:p>
            <a:pPr lvl="1" eaLnBrk="1" hangingPunct="1"/>
            <a:r>
              <a:rPr lang="fr-FR" sz="1600" dirty="0"/>
              <a:t>De fait, les C</a:t>
            </a:r>
            <a:r>
              <a:rPr lang="fr-FR" sz="1600" baseline="-25000" dirty="0"/>
              <a:t>24h</a:t>
            </a:r>
            <a:r>
              <a:rPr lang="fr-FR" sz="1600" dirty="0"/>
              <a:t> des 2 ARV restent &gt; aux </a:t>
            </a:r>
            <a:r>
              <a:rPr lang="fr-FR" sz="1600" baseline="-25000" dirty="0"/>
              <a:t>PB</a:t>
            </a:r>
            <a:r>
              <a:rPr lang="fr-FR" sz="1600" dirty="0"/>
              <a:t>CI</a:t>
            </a:r>
            <a:r>
              <a:rPr lang="fr-FR" sz="1600" baseline="-25000" dirty="0"/>
              <a:t>90</a:t>
            </a:r>
            <a:r>
              <a:rPr lang="fr-FR" sz="1600" dirty="0"/>
              <a:t> et </a:t>
            </a:r>
            <a:r>
              <a:rPr lang="fr-FR" sz="1600" baseline="-25000" dirty="0"/>
              <a:t>PB</a:t>
            </a:r>
            <a:r>
              <a:rPr lang="fr-FR" sz="1600" dirty="0"/>
              <a:t>CE</a:t>
            </a:r>
            <a:r>
              <a:rPr lang="fr-FR" sz="1600" baseline="-25000" dirty="0"/>
              <a:t>90</a:t>
            </a:r>
            <a:r>
              <a:rPr lang="fr-FR" sz="1600" dirty="0"/>
              <a:t> à tous les points de mesure, suggérant que cette association peut être prescrite sans appréhension d’interaction médicamenteuse à l’inverse de l’association DTG + DRV/r </a:t>
            </a:r>
          </a:p>
        </p:txBody>
      </p:sp>
      <p:sp>
        <p:nvSpPr>
          <p:cNvPr id="128" name="ZoneTexte 127"/>
          <p:cNvSpPr txBox="1"/>
          <p:nvPr/>
        </p:nvSpPr>
        <p:spPr>
          <a:xfrm>
            <a:off x="120462" y="2572426"/>
            <a:ext cx="2977097" cy="261610"/>
          </a:xfrm>
          <a:prstGeom prst="rect">
            <a:avLst/>
          </a:prstGeom>
          <a:noFill/>
        </p:spPr>
        <p:txBody>
          <a:bodyPr wrap="none" rtlCol="0">
            <a:spAutoFit/>
          </a:bodyPr>
          <a:lstStyle/>
          <a:p>
            <a:r>
              <a:rPr lang="fr-FR" sz="1100" dirty="0"/>
              <a:t>*RMG : rapport des moyennes géométriques</a:t>
            </a:r>
          </a:p>
        </p:txBody>
      </p:sp>
      <p:sp>
        <p:nvSpPr>
          <p:cNvPr id="129" name="ZoneTexte 128">
            <a:extLst>
              <a:ext uri="{FF2B5EF4-FFF2-40B4-BE49-F238E27FC236}">
                <a16:creationId xmlns:a16="http://schemas.microsoft.com/office/drawing/2014/main" id="{2E4F319B-8253-4B74-9B1C-E5739E8A2688}"/>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75</a:t>
            </a:r>
          </a:p>
        </p:txBody>
      </p:sp>
    </p:spTree>
    <p:extLst>
      <p:ext uri="{BB962C8B-B14F-4D97-AF65-F5344CB8AC3E}">
        <p14:creationId xmlns:p14="http://schemas.microsoft.com/office/powerpoint/2010/main" val="148000625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Analyse de la transmission de résistance </a:t>
            </a:r>
            <a:br>
              <a:rPr lang="fr-FR"/>
            </a:br>
            <a:r>
              <a:rPr lang="fr-FR"/>
              <a:t>dans l’essai START (1)</a:t>
            </a:r>
          </a:p>
        </p:txBody>
      </p:sp>
      <p:sp>
        <p:nvSpPr>
          <p:cNvPr id="4" name="Espace réservé du contenu 3"/>
          <p:cNvSpPr>
            <a:spLocks noGrp="1"/>
          </p:cNvSpPr>
          <p:nvPr>
            <p:ph idx="1"/>
          </p:nvPr>
        </p:nvSpPr>
        <p:spPr>
          <a:xfrm>
            <a:off x="395926" y="1423447"/>
            <a:ext cx="8675049" cy="2101218"/>
          </a:xfrm>
        </p:spPr>
        <p:txBody>
          <a:bodyPr/>
          <a:lstStyle/>
          <a:p>
            <a:r>
              <a:rPr lang="fr-FR" sz="1800" b="1" dirty="0"/>
              <a:t>Essai START : </a:t>
            </a:r>
            <a:r>
              <a:rPr lang="fr-FR" sz="1600" dirty="0"/>
              <a:t>essai international (4 684 patients recrutés entre 2009 et 2013 </a:t>
            </a:r>
            <a:br>
              <a:rPr lang="fr-FR" sz="1600" dirty="0"/>
            </a:br>
            <a:r>
              <a:rPr lang="fr-FR" sz="1600" dirty="0"/>
              <a:t>dans 35 pays) ayant évalué traitement ARV immédiat vs différé chez des patients </a:t>
            </a:r>
          </a:p>
          <a:p>
            <a:pPr marL="0" indent="0">
              <a:buNone/>
              <a:tabLst>
                <a:tab pos="342900" algn="l"/>
              </a:tabLst>
            </a:pPr>
            <a:r>
              <a:rPr lang="fr-FR" sz="1600" dirty="0"/>
              <a:t>	avec des CD4 &gt; 500/mm</a:t>
            </a:r>
            <a:r>
              <a:rPr lang="fr-FR" sz="1600" baseline="30000" dirty="0"/>
              <a:t>3</a:t>
            </a:r>
            <a:endParaRPr lang="fr-FR" sz="1600" dirty="0"/>
          </a:p>
          <a:p>
            <a:endParaRPr lang="fr-FR" sz="900" b="1" dirty="0"/>
          </a:p>
          <a:p>
            <a:r>
              <a:rPr lang="fr-FR" sz="1800" b="1" dirty="0"/>
              <a:t>Objectif sous-étude virologique : </a:t>
            </a:r>
            <a:r>
              <a:rPr lang="fr-FR" sz="1600" dirty="0"/>
              <a:t>étude par séquençage haut débit (Illumina) </a:t>
            </a:r>
            <a:br>
              <a:rPr lang="fr-FR" sz="1600" dirty="0"/>
            </a:br>
            <a:r>
              <a:rPr lang="fr-FR" sz="1600" dirty="0"/>
              <a:t>de la prévalence de transmission de résistance à l’inclusion</a:t>
            </a:r>
            <a:endParaRPr lang="fr-FR" sz="900" dirty="0"/>
          </a:p>
          <a:p>
            <a:pPr lvl="1"/>
            <a:r>
              <a:rPr lang="fr-FR" sz="1600" dirty="0"/>
              <a:t>Mutations protéase et TI : liste OMS 2009 + T215N et E138K</a:t>
            </a:r>
          </a:p>
          <a:p>
            <a:pPr lvl="1"/>
            <a:r>
              <a:rPr lang="fr-FR" sz="1600" dirty="0"/>
              <a:t>Mutations intégrase : liste </a:t>
            </a:r>
            <a:r>
              <a:rPr lang="fr-FR" sz="1600" dirty="0" err="1"/>
              <a:t>Stanford</a:t>
            </a:r>
            <a:endParaRPr lang="fr-FR" sz="1800" dirty="0"/>
          </a:p>
        </p:txBody>
      </p:sp>
      <p:sp>
        <p:nvSpPr>
          <p:cNvPr id="5" name="Text Box 3"/>
          <p:cNvSpPr txBox="1">
            <a:spLocks noChangeArrowheads="1"/>
          </p:cNvSpPr>
          <p:nvPr/>
        </p:nvSpPr>
        <p:spPr bwMode="auto">
          <a:xfrm>
            <a:off x="6335713" y="6581198"/>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Baxter JD, CROI 2018, Abs. 527</a:t>
            </a:r>
          </a:p>
        </p:txBody>
      </p:sp>
      <p:sp>
        <p:nvSpPr>
          <p:cNvPr id="7" name="Rectangle 6"/>
          <p:cNvSpPr/>
          <p:nvPr/>
        </p:nvSpPr>
        <p:spPr>
          <a:xfrm>
            <a:off x="1359116" y="3643100"/>
            <a:ext cx="6236134" cy="341632"/>
          </a:xfrm>
          <a:prstGeom prst="rect">
            <a:avLst/>
          </a:prstGeom>
          <a:solidFill>
            <a:schemeClr val="bg1"/>
          </a:solidFill>
        </p:spPr>
        <p:txBody>
          <a:bodyPr wrap="square">
            <a:spAutoFit/>
          </a:bodyPr>
          <a:lstStyle/>
          <a:p>
            <a:pPr algn="ctr">
              <a:lnSpc>
                <a:spcPct val="90000"/>
              </a:lnSpc>
            </a:pPr>
            <a:r>
              <a:rPr lang="fr-FR" b="1" dirty="0">
                <a:solidFill>
                  <a:srgbClr val="0070C0"/>
                </a:solidFill>
                <a:latin typeface="Calibri" pitchFamily="34" charset="0"/>
                <a:ea typeface="ＭＳ Ｐゴシック" pitchFamily="34" charset="-128"/>
              </a:rPr>
              <a:t>Détection de la résistance transmise aux seuils de 2 % et 20 %</a:t>
            </a:r>
          </a:p>
        </p:txBody>
      </p:sp>
      <p:grpSp>
        <p:nvGrpSpPr>
          <p:cNvPr id="2" name="Groupe 1">
            <a:extLst>
              <a:ext uri="{FF2B5EF4-FFF2-40B4-BE49-F238E27FC236}">
                <a16:creationId xmlns:a16="http://schemas.microsoft.com/office/drawing/2014/main" id="{6F4E336A-405A-4913-814A-FECDE6B039B2}"/>
              </a:ext>
            </a:extLst>
          </p:cNvPr>
          <p:cNvGrpSpPr/>
          <p:nvPr/>
        </p:nvGrpSpPr>
        <p:grpSpPr>
          <a:xfrm>
            <a:off x="673165" y="4005730"/>
            <a:ext cx="8167499" cy="2705019"/>
            <a:chOff x="673165" y="4005730"/>
            <a:chExt cx="8167499" cy="2705019"/>
          </a:xfrm>
        </p:grpSpPr>
        <p:graphicFrame>
          <p:nvGraphicFramePr>
            <p:cNvPr id="8" name="Graphique 7">
              <a:extLst>
                <a:ext uri="{FF2B5EF4-FFF2-40B4-BE49-F238E27FC236}">
                  <a16:creationId xmlns:a16="http://schemas.microsoft.com/office/drawing/2014/main" id="{86F21E06-5A5E-4069-97B6-A87EC9131904}"/>
                </a:ext>
              </a:extLst>
            </p:cNvPr>
            <p:cNvGraphicFramePr/>
            <p:nvPr>
              <p:extLst>
                <p:ext uri="{D42A27DB-BD31-4B8C-83A1-F6EECF244321}">
                  <p14:modId xmlns:p14="http://schemas.microsoft.com/office/powerpoint/2010/main" val="964646364"/>
                </p:ext>
              </p:extLst>
            </p:nvPr>
          </p:nvGraphicFramePr>
          <p:xfrm>
            <a:off x="673165" y="4253313"/>
            <a:ext cx="8167499" cy="2457436"/>
          </p:xfrm>
          <a:graphic>
            <a:graphicData uri="http://schemas.openxmlformats.org/drawingml/2006/chart">
              <c:chart xmlns:c="http://schemas.openxmlformats.org/drawingml/2006/chart" xmlns:r="http://schemas.openxmlformats.org/officeDocument/2006/relationships" r:id="rId3"/>
            </a:graphicData>
          </a:graphic>
        </p:graphicFrame>
        <p:sp>
          <p:nvSpPr>
            <p:cNvPr id="10" name="ZoneTexte 9"/>
            <p:cNvSpPr txBox="1"/>
            <p:nvPr/>
          </p:nvSpPr>
          <p:spPr>
            <a:xfrm>
              <a:off x="687749" y="4005730"/>
              <a:ext cx="320922" cy="276999"/>
            </a:xfrm>
            <a:prstGeom prst="rect">
              <a:avLst/>
            </a:prstGeom>
            <a:noFill/>
          </p:spPr>
          <p:txBody>
            <a:bodyPr wrap="none" rtlCol="0">
              <a:spAutoFit/>
            </a:bodyPr>
            <a:lstStyle/>
            <a:p>
              <a:pPr algn="r"/>
              <a:r>
                <a:rPr lang="fr-FR" sz="1200"/>
                <a:t>%</a:t>
              </a:r>
            </a:p>
          </p:txBody>
        </p:sp>
      </p:grpSp>
      <p:sp>
        <p:nvSpPr>
          <p:cNvPr id="9" name="ZoneTexte 8">
            <a:extLst>
              <a:ext uri="{FF2B5EF4-FFF2-40B4-BE49-F238E27FC236}">
                <a16:creationId xmlns:a16="http://schemas.microsoft.com/office/drawing/2014/main" id="{5F0746BF-F326-4125-AF9C-5AFFDA7832D6}"/>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4</a:t>
            </a:r>
          </a:p>
        </p:txBody>
      </p:sp>
    </p:spTree>
    <p:extLst>
      <p:ext uri="{BB962C8B-B14F-4D97-AF65-F5344CB8AC3E}">
        <p14:creationId xmlns:p14="http://schemas.microsoft.com/office/powerpoint/2010/main" val="2705730094"/>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Interactions PK entre RAL et antiacides </a:t>
            </a:r>
            <a:br>
              <a:rPr lang="fr-FR" dirty="0"/>
            </a:br>
            <a:r>
              <a:rPr lang="fr-FR" dirty="0"/>
              <a:t>ou complexes </a:t>
            </a:r>
            <a:r>
              <a:rPr lang="fr-FR" dirty="0" err="1"/>
              <a:t>multi-vitaminés</a:t>
            </a:r>
            <a:r>
              <a:rPr lang="fr-FR" dirty="0"/>
              <a:t> (1)</a:t>
            </a:r>
          </a:p>
        </p:txBody>
      </p:sp>
      <p:sp>
        <p:nvSpPr>
          <p:cNvPr id="5123" name="Rectangle 3"/>
          <p:cNvSpPr>
            <a:spLocks noGrp="1" noChangeArrowheads="1"/>
          </p:cNvSpPr>
          <p:nvPr>
            <p:ph idx="1"/>
          </p:nvPr>
        </p:nvSpPr>
        <p:spPr>
          <a:xfrm>
            <a:off x="457200" y="1341438"/>
            <a:ext cx="8507413" cy="4835842"/>
          </a:xfrm>
        </p:spPr>
        <p:txBody>
          <a:bodyPr/>
          <a:lstStyle/>
          <a:p>
            <a:pPr eaLnBrk="1" hangingPunct="1"/>
            <a:r>
              <a:rPr lang="fr-FR" sz="1800" b="1" dirty="0"/>
              <a:t>Objectif : </a:t>
            </a:r>
            <a:r>
              <a:rPr lang="fr-FR" sz="1800" dirty="0"/>
              <a:t>distinguer les facteurs influençant l’absorption de RAL : </a:t>
            </a:r>
            <a:br>
              <a:rPr lang="fr-FR" sz="1800" dirty="0"/>
            </a:br>
            <a:r>
              <a:rPr lang="fr-FR" sz="1800" dirty="0"/>
              <a:t>modification du pH intestinal (antiacides) ou de la solubilité par complexation (cations divalents)</a:t>
            </a:r>
          </a:p>
          <a:p>
            <a:pPr eaLnBrk="1" hangingPunct="1"/>
            <a:endParaRPr lang="fr-FR" sz="1800" dirty="0"/>
          </a:p>
          <a:p>
            <a:pPr eaLnBrk="1" hangingPunct="1"/>
            <a:r>
              <a:rPr lang="fr-FR" sz="1800" b="1" dirty="0"/>
              <a:t>Etude </a:t>
            </a:r>
            <a:r>
              <a:rPr lang="fr-FR" sz="1800" b="1" dirty="0" err="1"/>
              <a:t>RALpH</a:t>
            </a:r>
            <a:r>
              <a:rPr lang="fr-FR" sz="1800" b="1" dirty="0"/>
              <a:t> (</a:t>
            </a:r>
            <a:r>
              <a:rPr lang="fi-FI" sz="1800" b="1" dirty="0"/>
              <a:t>NCT01784302)</a:t>
            </a:r>
            <a:endParaRPr lang="fr-FR" sz="1800" b="1" dirty="0"/>
          </a:p>
          <a:p>
            <a:pPr lvl="1" eaLnBrk="1" hangingPunct="1"/>
            <a:r>
              <a:rPr lang="fr-FR" sz="1600" dirty="0"/>
              <a:t>Mono-centrique, ouverte, randomisée en 3 bras, 5 phases chez des volontaires sains de RAL (400 mg </a:t>
            </a:r>
            <a:r>
              <a:rPr lang="fr-FR" sz="1600" dirty="0" err="1"/>
              <a:t>bid</a:t>
            </a:r>
            <a:r>
              <a:rPr lang="fr-FR" sz="1600" dirty="0"/>
              <a:t>) à jeun pendant 4 jours :</a:t>
            </a:r>
          </a:p>
          <a:p>
            <a:pPr lvl="2" eaLnBrk="1" hangingPunct="1"/>
            <a:r>
              <a:rPr lang="fr-FR" sz="1400" dirty="0"/>
              <a:t>+ </a:t>
            </a:r>
            <a:r>
              <a:rPr lang="fr-FR" sz="1400" dirty="0" err="1"/>
              <a:t>Maalox</a:t>
            </a:r>
            <a:r>
              <a:rPr lang="fr-FR" sz="1400" dirty="0"/>
              <a:t> plus</a:t>
            </a:r>
            <a:r>
              <a:rPr lang="fr-FR" sz="1400" baseline="30000" dirty="0"/>
              <a:t>®</a:t>
            </a:r>
            <a:r>
              <a:rPr lang="fr-FR" sz="1400" dirty="0"/>
              <a:t> (30 ml)</a:t>
            </a:r>
          </a:p>
          <a:p>
            <a:pPr lvl="2" eaLnBrk="1" hangingPunct="1"/>
            <a:r>
              <a:rPr lang="fr-FR" sz="1400" dirty="0"/>
              <a:t>+ bicarbonate de sodium (1 g)</a:t>
            </a:r>
          </a:p>
          <a:p>
            <a:pPr lvl="2" eaLnBrk="1" hangingPunct="1"/>
            <a:r>
              <a:rPr lang="fr-FR" sz="1400" dirty="0"/>
              <a:t>+ Complexe </a:t>
            </a:r>
            <a:r>
              <a:rPr lang="fr-FR" sz="1400" dirty="0" err="1"/>
              <a:t>multivitaminique</a:t>
            </a:r>
            <a:r>
              <a:rPr lang="fr-FR" sz="1400" dirty="0"/>
              <a:t> (</a:t>
            </a:r>
            <a:r>
              <a:rPr lang="fr-FR" sz="1400" dirty="0" err="1"/>
              <a:t>Forceval</a:t>
            </a:r>
            <a:r>
              <a:rPr lang="fr-FR" sz="1400" baseline="30000" dirty="0"/>
              <a:t>®</a:t>
            </a:r>
            <a:r>
              <a:rPr lang="fr-FR" sz="1400" dirty="0"/>
              <a:t> 1 gel) ou </a:t>
            </a:r>
            <a:r>
              <a:rPr lang="fr-FR" sz="1400" dirty="0" err="1"/>
              <a:t>Maalox</a:t>
            </a:r>
            <a:r>
              <a:rPr lang="fr-FR" sz="1400" dirty="0"/>
              <a:t> plus</a:t>
            </a:r>
            <a:r>
              <a:rPr lang="fr-FR" sz="1400" baseline="30000" dirty="0"/>
              <a:t>®</a:t>
            </a:r>
            <a:r>
              <a:rPr lang="fr-FR" sz="1400" dirty="0"/>
              <a:t> (30 ml 2 h avant RAL)</a:t>
            </a:r>
          </a:p>
          <a:p>
            <a:pPr lvl="1" eaLnBrk="1" hangingPunct="1"/>
            <a:r>
              <a:rPr lang="fr-FR" sz="1600" dirty="0"/>
              <a:t>PK plasma intensives (9 points entre 0-12h)</a:t>
            </a:r>
          </a:p>
          <a:p>
            <a:pPr lvl="1" eaLnBrk="1" hangingPunct="1"/>
            <a:r>
              <a:rPr lang="fr-FR" sz="1600" dirty="0"/>
              <a:t>Mesures des concentrations plasmatiques de RAL par LC-MS/MS</a:t>
            </a:r>
          </a:p>
          <a:p>
            <a:pPr lvl="1"/>
            <a:r>
              <a:rPr lang="fr-FR" sz="1600" dirty="0"/>
              <a:t>Mesures de pH gastro-intestinal sur 12h post-dose par système télémétrique Heidelberg après ingestion d’une gélule (www.phcapsule.com)</a:t>
            </a:r>
          </a:p>
          <a:p>
            <a:pPr lvl="1"/>
            <a:r>
              <a:rPr lang="fr-FR" sz="1600" dirty="0"/>
              <a:t>Analyse PK par méthode non </a:t>
            </a:r>
            <a:r>
              <a:rPr lang="fr-FR" sz="1600" dirty="0" err="1"/>
              <a:t>compartimentale</a:t>
            </a:r>
            <a:r>
              <a:rPr lang="fr-FR" sz="1600" dirty="0"/>
              <a:t> (</a:t>
            </a:r>
            <a:r>
              <a:rPr lang="fr-FR" sz="1600" dirty="0" err="1"/>
              <a:t>WinNonLin</a:t>
            </a:r>
            <a:r>
              <a:rPr lang="fr-FR" sz="1600" baseline="30000" dirty="0"/>
              <a:t>®</a:t>
            </a:r>
            <a:r>
              <a:rPr lang="fr-FR" sz="1600" dirty="0"/>
              <a:t>)</a:t>
            </a:r>
          </a:p>
          <a:p>
            <a:endParaRPr lang="fr-FR" sz="1800" dirty="0"/>
          </a:p>
          <a:p>
            <a:r>
              <a:rPr lang="fr-FR" sz="1800" b="1" dirty="0"/>
              <a:t>Résultats</a:t>
            </a:r>
          </a:p>
          <a:p>
            <a:pPr lvl="1"/>
            <a:r>
              <a:rPr lang="fr-FR" sz="1600" dirty="0"/>
              <a:t>15 volontaires sains dont 1 retrait de consentement et 4 sorties pour EI (n = 3) </a:t>
            </a:r>
          </a:p>
          <a:p>
            <a:pPr marL="457200" lvl="1" indent="0">
              <a:buNone/>
              <a:tabLst>
                <a:tab pos="754063" algn="l"/>
              </a:tabLst>
            </a:pPr>
            <a:r>
              <a:rPr lang="fr-FR" sz="1600" dirty="0"/>
              <a:t>	et incapacité de satisfaire au suivi de l’étude (n = 1)</a:t>
            </a:r>
            <a:endParaRPr lang="fr-FR" sz="18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Reynolds H, CROI 2018, Abs. 470</a:t>
            </a:r>
          </a:p>
        </p:txBody>
      </p:sp>
      <p:sp>
        <p:nvSpPr>
          <p:cNvPr id="6" name="ZoneTexte 5">
            <a:extLst>
              <a:ext uri="{FF2B5EF4-FFF2-40B4-BE49-F238E27FC236}">
                <a16:creationId xmlns:a16="http://schemas.microsoft.com/office/drawing/2014/main" id="{5A1B6152-C26A-4073-B2AB-ACA4798172B6}"/>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76</a:t>
            </a:r>
          </a:p>
        </p:txBody>
      </p:sp>
    </p:spTree>
    <p:extLst>
      <p:ext uri="{BB962C8B-B14F-4D97-AF65-F5344CB8AC3E}">
        <p14:creationId xmlns:p14="http://schemas.microsoft.com/office/powerpoint/2010/main" val="134873266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Interactions PK entre RAL et antiacides </a:t>
            </a:r>
            <a:br>
              <a:rPr lang="fr-FR" dirty="0"/>
            </a:br>
            <a:r>
              <a:rPr lang="fr-FR" dirty="0"/>
              <a:t>ou complexes </a:t>
            </a:r>
            <a:r>
              <a:rPr lang="fr-FR" dirty="0" err="1"/>
              <a:t>multi-vitaminés</a:t>
            </a:r>
            <a:r>
              <a:rPr lang="fr-FR" dirty="0"/>
              <a:t> (2)</a:t>
            </a:r>
          </a:p>
        </p:txBody>
      </p:sp>
      <p:sp>
        <p:nvSpPr>
          <p:cNvPr id="5123" name="Rectangle 3"/>
          <p:cNvSpPr>
            <a:spLocks noGrp="1" noChangeArrowheads="1"/>
          </p:cNvSpPr>
          <p:nvPr>
            <p:ph idx="1"/>
          </p:nvPr>
        </p:nvSpPr>
        <p:spPr>
          <a:xfrm>
            <a:off x="457200" y="4710238"/>
            <a:ext cx="8507413" cy="1979712"/>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400" dirty="0">
                <a:ea typeface="Wingdings"/>
                <a:cs typeface="Wingdings"/>
                <a:sym typeface="Wingdings" panose="05000000000000000000" pitchFamily="2" charset="2"/>
              </a:rPr>
              <a:t> </a:t>
            </a:r>
            <a:r>
              <a:rPr lang="fr-FR" sz="1400" dirty="0"/>
              <a:t>ASC</a:t>
            </a:r>
            <a:r>
              <a:rPr lang="fr-FR" sz="1400" baseline="-25000" dirty="0"/>
              <a:t>0-12h </a:t>
            </a:r>
            <a:r>
              <a:rPr lang="fr-FR" sz="1400" dirty="0"/>
              <a:t>et C</a:t>
            </a:r>
            <a:r>
              <a:rPr lang="fr-FR" sz="1400" baseline="-25000" dirty="0"/>
              <a:t>max</a:t>
            </a:r>
            <a:r>
              <a:rPr lang="fr-FR" sz="1400" dirty="0"/>
              <a:t> plasma de RAL significative avec bicarbonate de sodium</a:t>
            </a:r>
          </a:p>
          <a:p>
            <a:pPr marL="758825" lvl="1" indent="0">
              <a:buNone/>
            </a:pPr>
            <a:r>
              <a:rPr lang="fr-FR" sz="1400" dirty="0"/>
              <a:t>(sans cation divalent) en relation avec </a:t>
            </a:r>
            <a:r>
              <a:rPr lang="fr-FR" sz="1400" dirty="0">
                <a:latin typeface="+mj-lt"/>
              </a:rPr>
              <a:t>une </a:t>
            </a:r>
            <a:r>
              <a:rPr lang="fr-FR" sz="1400" dirty="0">
                <a:latin typeface="+mj-lt"/>
                <a:ea typeface="Wingdings"/>
                <a:cs typeface="Wingdings"/>
                <a:sym typeface="Wingdings" panose="05000000000000000000" pitchFamily="2" charset="2"/>
              </a:rPr>
              <a:t> </a:t>
            </a:r>
            <a:r>
              <a:rPr lang="fr-FR" sz="1400" dirty="0">
                <a:latin typeface="+mj-lt"/>
              </a:rPr>
              <a:t>pH </a:t>
            </a:r>
            <a:r>
              <a:rPr lang="fr-FR" sz="1400" dirty="0"/>
              <a:t>intestinal</a:t>
            </a:r>
          </a:p>
          <a:p>
            <a:pPr lvl="1"/>
            <a:r>
              <a:rPr lang="fr-FR" sz="1400" dirty="0" err="1"/>
              <a:t>Maalox</a:t>
            </a:r>
            <a:r>
              <a:rPr lang="fr-FR" sz="1400" dirty="0"/>
              <a:t> plus</a:t>
            </a:r>
            <a:r>
              <a:rPr lang="fr-FR" sz="1400" baseline="30000" dirty="0"/>
              <a:t>®</a:t>
            </a:r>
            <a:r>
              <a:rPr lang="fr-FR" sz="1400" dirty="0"/>
              <a:t> (avec cation divalent) </a:t>
            </a:r>
            <a:r>
              <a:rPr lang="fr-FR" sz="1400" u="sng" dirty="0"/>
              <a:t>+</a:t>
            </a:r>
            <a:r>
              <a:rPr lang="fr-FR" sz="1400" dirty="0"/>
              <a:t> 2 h ou le complexe multivitaminé ne semble pas influencer l’absorption intestinale de RAL même si le T</a:t>
            </a:r>
            <a:r>
              <a:rPr lang="fr-FR" sz="1400" baseline="-25000" dirty="0"/>
              <a:t>max</a:t>
            </a:r>
            <a:r>
              <a:rPr lang="fr-FR" sz="1400" dirty="0"/>
              <a:t> de RAL semble plus précoce avec </a:t>
            </a:r>
            <a:r>
              <a:rPr lang="fr-FR" sz="1400" dirty="0" err="1"/>
              <a:t>Maalox</a:t>
            </a:r>
            <a:r>
              <a:rPr lang="fr-FR" sz="1400" dirty="0"/>
              <a:t> plus</a:t>
            </a:r>
            <a:r>
              <a:rPr lang="fr-FR" sz="1400" baseline="30000" dirty="0"/>
              <a:t>® </a:t>
            </a:r>
            <a:r>
              <a:rPr lang="fr-FR" sz="1400" dirty="0"/>
              <a:t>en prise concomitante</a:t>
            </a:r>
          </a:p>
          <a:p>
            <a:pPr lvl="1"/>
            <a:r>
              <a:rPr lang="fr-FR" sz="1400" dirty="0"/>
              <a:t>De manière surprenante, la présence de Fe</a:t>
            </a:r>
            <a:r>
              <a:rPr lang="fr-FR" sz="1400" baseline="30000" dirty="0"/>
              <a:t>2+ </a:t>
            </a:r>
            <a:r>
              <a:rPr lang="fr-FR" sz="1400" dirty="0"/>
              <a:t>dans le complexe multivitaminé ne semble pas délétère à l’absorption intestinale de RAL comme c’est le cas avec les autres INI</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Reynolds H, CROI 2018, Abs. 470</a:t>
            </a:r>
          </a:p>
        </p:txBody>
      </p:sp>
      <p:sp>
        <p:nvSpPr>
          <p:cNvPr id="9" name="Text Box 2"/>
          <p:cNvSpPr txBox="1">
            <a:spLocks noChangeArrowheads="1"/>
          </p:cNvSpPr>
          <p:nvPr/>
        </p:nvSpPr>
        <p:spPr bwMode="auto">
          <a:xfrm>
            <a:off x="162085" y="1195758"/>
            <a:ext cx="4049713"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Concentrations plasma de RAL (</a:t>
            </a:r>
            <a:r>
              <a:rPr lang="fr-FR" sz="1600" b="1" dirty="0" err="1">
                <a:solidFill>
                  <a:srgbClr val="0070C0"/>
                </a:solidFill>
                <a:latin typeface="Calibri" pitchFamily="34" charset="0"/>
                <a:ea typeface="ＭＳ Ｐゴシック" pitchFamily="34" charset="-128"/>
              </a:rPr>
              <a:t>ng</a:t>
            </a:r>
            <a:r>
              <a:rPr lang="fr-FR" sz="1600" b="1" dirty="0">
                <a:solidFill>
                  <a:srgbClr val="0070C0"/>
                </a:solidFill>
                <a:latin typeface="Calibri" pitchFamily="34" charset="0"/>
                <a:ea typeface="ＭＳ Ｐゴシック" pitchFamily="34" charset="-128"/>
              </a:rPr>
              <a:t>/ml)*</a:t>
            </a:r>
          </a:p>
        </p:txBody>
      </p:sp>
      <p:sp>
        <p:nvSpPr>
          <p:cNvPr id="14" name="Text Box 2"/>
          <p:cNvSpPr txBox="1">
            <a:spLocks noChangeArrowheads="1"/>
          </p:cNvSpPr>
          <p:nvPr/>
        </p:nvSpPr>
        <p:spPr bwMode="auto">
          <a:xfrm>
            <a:off x="4572339" y="1147919"/>
            <a:ext cx="4571661" cy="553998"/>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Enregistrement du pH gastro-intestinal post-dose </a:t>
            </a:r>
          </a:p>
          <a:p>
            <a:pPr algn="ctr"/>
            <a:r>
              <a:rPr lang="fr-FR" sz="1400" dirty="0">
                <a:solidFill>
                  <a:srgbClr val="0070C0"/>
                </a:solidFill>
                <a:latin typeface="Calibri" pitchFamily="34" charset="0"/>
                <a:ea typeface="ＭＳ Ｐゴシック" pitchFamily="34" charset="-128"/>
              </a:rPr>
              <a:t>(aire grisée : pH optimal d’absorption de RAL)</a:t>
            </a:r>
          </a:p>
        </p:txBody>
      </p:sp>
      <p:grpSp>
        <p:nvGrpSpPr>
          <p:cNvPr id="3" name="Groupe 2">
            <a:extLst>
              <a:ext uri="{FF2B5EF4-FFF2-40B4-BE49-F238E27FC236}">
                <a16:creationId xmlns:a16="http://schemas.microsoft.com/office/drawing/2014/main" id="{E670C7EC-C953-4206-B093-A663078A90B8}"/>
              </a:ext>
            </a:extLst>
          </p:cNvPr>
          <p:cNvGrpSpPr/>
          <p:nvPr/>
        </p:nvGrpSpPr>
        <p:grpSpPr>
          <a:xfrm>
            <a:off x="4822964" y="1641158"/>
            <a:ext cx="4086994" cy="3222849"/>
            <a:chOff x="4783636" y="1549950"/>
            <a:chExt cx="4086994" cy="3222849"/>
          </a:xfrm>
        </p:grpSpPr>
        <p:pic>
          <p:nvPicPr>
            <p:cNvPr id="12" name="Image 11"/>
            <p:cNvPicPr>
              <a:picLocks noChangeAspect="1"/>
            </p:cNvPicPr>
            <p:nvPr/>
          </p:nvPicPr>
          <p:blipFill>
            <a:blip r:embed="rId3"/>
            <a:stretch>
              <a:fillRect/>
            </a:stretch>
          </p:blipFill>
          <p:spPr>
            <a:xfrm>
              <a:off x="4810259" y="1549950"/>
              <a:ext cx="4025912" cy="3043982"/>
            </a:xfrm>
            <a:prstGeom prst="rect">
              <a:avLst/>
            </a:prstGeom>
          </p:spPr>
        </p:pic>
        <p:sp>
          <p:nvSpPr>
            <p:cNvPr id="13" name="ZoneTexte 12"/>
            <p:cNvSpPr txBox="1"/>
            <p:nvPr/>
          </p:nvSpPr>
          <p:spPr>
            <a:xfrm>
              <a:off x="4783637" y="4164730"/>
              <a:ext cx="360996" cy="246221"/>
            </a:xfrm>
            <a:prstGeom prst="rect">
              <a:avLst/>
            </a:prstGeom>
            <a:noFill/>
          </p:spPr>
          <p:txBody>
            <a:bodyPr wrap="none" rtlCol="0">
              <a:spAutoFit/>
            </a:bodyPr>
            <a:lstStyle/>
            <a:p>
              <a:pPr algn="r"/>
              <a:r>
                <a:rPr lang="fr-FR" sz="1000" dirty="0"/>
                <a:t>0,0</a:t>
              </a:r>
            </a:p>
          </p:txBody>
        </p:sp>
        <p:sp>
          <p:nvSpPr>
            <p:cNvPr id="22" name="ZoneTexte 21"/>
            <p:cNvSpPr txBox="1"/>
            <p:nvPr/>
          </p:nvSpPr>
          <p:spPr>
            <a:xfrm>
              <a:off x="4783636" y="3870367"/>
              <a:ext cx="360997" cy="246221"/>
            </a:xfrm>
            <a:prstGeom prst="rect">
              <a:avLst/>
            </a:prstGeom>
            <a:noFill/>
          </p:spPr>
          <p:txBody>
            <a:bodyPr wrap="none" rtlCol="0">
              <a:spAutoFit/>
            </a:bodyPr>
            <a:lstStyle/>
            <a:p>
              <a:pPr algn="r"/>
              <a:r>
                <a:rPr lang="fr-FR" sz="1000" dirty="0"/>
                <a:t>0,1</a:t>
              </a:r>
            </a:p>
          </p:txBody>
        </p:sp>
        <p:sp>
          <p:nvSpPr>
            <p:cNvPr id="23" name="ZoneTexte 22"/>
            <p:cNvSpPr txBox="1"/>
            <p:nvPr/>
          </p:nvSpPr>
          <p:spPr>
            <a:xfrm>
              <a:off x="4783636" y="3576001"/>
              <a:ext cx="360997" cy="246221"/>
            </a:xfrm>
            <a:prstGeom prst="rect">
              <a:avLst/>
            </a:prstGeom>
            <a:noFill/>
          </p:spPr>
          <p:txBody>
            <a:bodyPr wrap="none" rtlCol="0">
              <a:spAutoFit/>
            </a:bodyPr>
            <a:lstStyle/>
            <a:p>
              <a:pPr algn="r"/>
              <a:r>
                <a:rPr lang="fr-FR" sz="1000" dirty="0"/>
                <a:t>0,2</a:t>
              </a:r>
            </a:p>
          </p:txBody>
        </p:sp>
        <p:sp>
          <p:nvSpPr>
            <p:cNvPr id="24" name="ZoneTexte 23"/>
            <p:cNvSpPr txBox="1"/>
            <p:nvPr/>
          </p:nvSpPr>
          <p:spPr>
            <a:xfrm>
              <a:off x="4783636" y="3281635"/>
              <a:ext cx="360997" cy="246221"/>
            </a:xfrm>
            <a:prstGeom prst="rect">
              <a:avLst/>
            </a:prstGeom>
            <a:noFill/>
          </p:spPr>
          <p:txBody>
            <a:bodyPr wrap="none" rtlCol="0">
              <a:spAutoFit/>
            </a:bodyPr>
            <a:lstStyle/>
            <a:p>
              <a:pPr algn="r"/>
              <a:r>
                <a:rPr lang="fr-FR" sz="1000" dirty="0"/>
                <a:t>0,3</a:t>
              </a:r>
            </a:p>
          </p:txBody>
        </p:sp>
        <p:sp>
          <p:nvSpPr>
            <p:cNvPr id="25" name="ZoneTexte 24"/>
            <p:cNvSpPr txBox="1"/>
            <p:nvPr/>
          </p:nvSpPr>
          <p:spPr>
            <a:xfrm>
              <a:off x="4783636" y="2987269"/>
              <a:ext cx="360997" cy="246221"/>
            </a:xfrm>
            <a:prstGeom prst="rect">
              <a:avLst/>
            </a:prstGeom>
            <a:noFill/>
          </p:spPr>
          <p:txBody>
            <a:bodyPr wrap="none" rtlCol="0">
              <a:spAutoFit/>
            </a:bodyPr>
            <a:lstStyle/>
            <a:p>
              <a:pPr algn="r"/>
              <a:r>
                <a:rPr lang="fr-FR" sz="1000" dirty="0"/>
                <a:t>0,4</a:t>
              </a:r>
            </a:p>
          </p:txBody>
        </p:sp>
        <p:sp>
          <p:nvSpPr>
            <p:cNvPr id="26" name="ZoneTexte 25"/>
            <p:cNvSpPr txBox="1"/>
            <p:nvPr/>
          </p:nvSpPr>
          <p:spPr>
            <a:xfrm>
              <a:off x="4783636" y="2692903"/>
              <a:ext cx="360997" cy="246221"/>
            </a:xfrm>
            <a:prstGeom prst="rect">
              <a:avLst/>
            </a:prstGeom>
            <a:noFill/>
          </p:spPr>
          <p:txBody>
            <a:bodyPr wrap="none" rtlCol="0">
              <a:spAutoFit/>
            </a:bodyPr>
            <a:lstStyle/>
            <a:p>
              <a:pPr algn="r"/>
              <a:r>
                <a:rPr lang="fr-FR" sz="1000" dirty="0"/>
                <a:t>0,5</a:t>
              </a:r>
            </a:p>
          </p:txBody>
        </p:sp>
        <p:sp>
          <p:nvSpPr>
            <p:cNvPr id="27" name="ZoneTexte 26"/>
            <p:cNvSpPr txBox="1"/>
            <p:nvPr/>
          </p:nvSpPr>
          <p:spPr>
            <a:xfrm>
              <a:off x="4783636" y="2398537"/>
              <a:ext cx="360997" cy="246221"/>
            </a:xfrm>
            <a:prstGeom prst="rect">
              <a:avLst/>
            </a:prstGeom>
            <a:noFill/>
          </p:spPr>
          <p:txBody>
            <a:bodyPr wrap="none" rtlCol="0">
              <a:spAutoFit/>
            </a:bodyPr>
            <a:lstStyle/>
            <a:p>
              <a:pPr algn="r"/>
              <a:r>
                <a:rPr lang="fr-FR" sz="1000" dirty="0"/>
                <a:t>0,6</a:t>
              </a:r>
            </a:p>
          </p:txBody>
        </p:sp>
        <p:sp>
          <p:nvSpPr>
            <p:cNvPr id="28" name="ZoneTexte 27"/>
            <p:cNvSpPr txBox="1"/>
            <p:nvPr/>
          </p:nvSpPr>
          <p:spPr>
            <a:xfrm>
              <a:off x="4783636" y="2104171"/>
              <a:ext cx="360997" cy="246221"/>
            </a:xfrm>
            <a:prstGeom prst="rect">
              <a:avLst/>
            </a:prstGeom>
            <a:noFill/>
          </p:spPr>
          <p:txBody>
            <a:bodyPr wrap="none" rtlCol="0">
              <a:spAutoFit/>
            </a:bodyPr>
            <a:lstStyle/>
            <a:p>
              <a:pPr algn="r"/>
              <a:r>
                <a:rPr lang="fr-FR" sz="1000" dirty="0"/>
                <a:t>0,7</a:t>
              </a:r>
            </a:p>
          </p:txBody>
        </p:sp>
        <p:sp>
          <p:nvSpPr>
            <p:cNvPr id="29" name="ZoneTexte 28"/>
            <p:cNvSpPr txBox="1"/>
            <p:nvPr/>
          </p:nvSpPr>
          <p:spPr>
            <a:xfrm>
              <a:off x="4783636" y="1809805"/>
              <a:ext cx="360997" cy="246221"/>
            </a:xfrm>
            <a:prstGeom prst="rect">
              <a:avLst/>
            </a:prstGeom>
            <a:noFill/>
          </p:spPr>
          <p:txBody>
            <a:bodyPr wrap="none" rtlCol="0">
              <a:spAutoFit/>
            </a:bodyPr>
            <a:lstStyle/>
            <a:p>
              <a:pPr algn="r"/>
              <a:r>
                <a:rPr lang="fr-FR" sz="1000" dirty="0"/>
                <a:t>0,8</a:t>
              </a:r>
            </a:p>
          </p:txBody>
        </p:sp>
        <p:sp>
          <p:nvSpPr>
            <p:cNvPr id="30" name="ZoneTexte 29"/>
            <p:cNvSpPr txBox="1"/>
            <p:nvPr/>
          </p:nvSpPr>
          <p:spPr>
            <a:xfrm>
              <a:off x="5043656" y="4347711"/>
              <a:ext cx="255198" cy="246221"/>
            </a:xfrm>
            <a:prstGeom prst="rect">
              <a:avLst/>
            </a:prstGeom>
            <a:noFill/>
          </p:spPr>
          <p:txBody>
            <a:bodyPr wrap="none" rtlCol="0">
              <a:spAutoFit/>
            </a:bodyPr>
            <a:lstStyle/>
            <a:p>
              <a:pPr algn="r"/>
              <a:r>
                <a:rPr lang="fr-FR" sz="1000" dirty="0"/>
                <a:t>0</a:t>
              </a:r>
            </a:p>
          </p:txBody>
        </p:sp>
        <p:sp>
          <p:nvSpPr>
            <p:cNvPr id="31" name="ZoneTexte 30"/>
            <p:cNvSpPr txBox="1"/>
            <p:nvPr/>
          </p:nvSpPr>
          <p:spPr>
            <a:xfrm>
              <a:off x="5333313" y="4347711"/>
              <a:ext cx="255198" cy="246221"/>
            </a:xfrm>
            <a:prstGeom prst="rect">
              <a:avLst/>
            </a:prstGeom>
            <a:noFill/>
          </p:spPr>
          <p:txBody>
            <a:bodyPr wrap="none" rtlCol="0">
              <a:spAutoFit/>
            </a:bodyPr>
            <a:lstStyle/>
            <a:p>
              <a:pPr algn="ctr"/>
              <a:r>
                <a:rPr lang="fr-FR" sz="1000" dirty="0"/>
                <a:t>1</a:t>
              </a:r>
            </a:p>
          </p:txBody>
        </p:sp>
        <p:sp>
          <p:nvSpPr>
            <p:cNvPr id="32" name="ZoneTexte 31"/>
            <p:cNvSpPr txBox="1"/>
            <p:nvPr/>
          </p:nvSpPr>
          <p:spPr>
            <a:xfrm>
              <a:off x="5625438" y="4347711"/>
              <a:ext cx="255198" cy="246221"/>
            </a:xfrm>
            <a:prstGeom prst="rect">
              <a:avLst/>
            </a:prstGeom>
            <a:noFill/>
          </p:spPr>
          <p:txBody>
            <a:bodyPr wrap="none" rtlCol="0">
              <a:spAutoFit/>
            </a:bodyPr>
            <a:lstStyle/>
            <a:p>
              <a:pPr algn="ctr"/>
              <a:r>
                <a:rPr lang="fr-FR" sz="1000" dirty="0"/>
                <a:t>2</a:t>
              </a:r>
            </a:p>
          </p:txBody>
        </p:sp>
        <p:sp>
          <p:nvSpPr>
            <p:cNvPr id="33" name="ZoneTexte 32"/>
            <p:cNvSpPr txBox="1"/>
            <p:nvPr/>
          </p:nvSpPr>
          <p:spPr>
            <a:xfrm>
              <a:off x="5937194" y="4347711"/>
              <a:ext cx="255198" cy="246221"/>
            </a:xfrm>
            <a:prstGeom prst="rect">
              <a:avLst/>
            </a:prstGeom>
            <a:noFill/>
          </p:spPr>
          <p:txBody>
            <a:bodyPr wrap="none" rtlCol="0">
              <a:spAutoFit/>
            </a:bodyPr>
            <a:lstStyle/>
            <a:p>
              <a:pPr algn="ctr"/>
              <a:r>
                <a:rPr lang="fr-FR" sz="1000" dirty="0"/>
                <a:t>3</a:t>
              </a:r>
            </a:p>
          </p:txBody>
        </p:sp>
        <p:sp>
          <p:nvSpPr>
            <p:cNvPr id="34" name="ZoneTexte 33"/>
            <p:cNvSpPr txBox="1"/>
            <p:nvPr/>
          </p:nvSpPr>
          <p:spPr>
            <a:xfrm>
              <a:off x="6229933" y="4347711"/>
              <a:ext cx="255198" cy="246221"/>
            </a:xfrm>
            <a:prstGeom prst="rect">
              <a:avLst/>
            </a:prstGeom>
            <a:noFill/>
          </p:spPr>
          <p:txBody>
            <a:bodyPr wrap="none" rtlCol="0">
              <a:spAutoFit/>
            </a:bodyPr>
            <a:lstStyle/>
            <a:p>
              <a:pPr algn="ctr"/>
              <a:r>
                <a:rPr lang="fr-FR" sz="1000" dirty="0"/>
                <a:t>4</a:t>
              </a:r>
            </a:p>
          </p:txBody>
        </p:sp>
        <p:sp>
          <p:nvSpPr>
            <p:cNvPr id="35" name="ZoneTexte 34"/>
            <p:cNvSpPr txBox="1"/>
            <p:nvPr/>
          </p:nvSpPr>
          <p:spPr>
            <a:xfrm>
              <a:off x="6508833" y="4347711"/>
              <a:ext cx="255198" cy="246221"/>
            </a:xfrm>
            <a:prstGeom prst="rect">
              <a:avLst/>
            </a:prstGeom>
            <a:noFill/>
          </p:spPr>
          <p:txBody>
            <a:bodyPr wrap="none" rtlCol="0">
              <a:spAutoFit/>
            </a:bodyPr>
            <a:lstStyle/>
            <a:p>
              <a:pPr algn="ctr"/>
              <a:r>
                <a:rPr lang="fr-FR" sz="1000" dirty="0"/>
                <a:t>5</a:t>
              </a:r>
            </a:p>
          </p:txBody>
        </p:sp>
        <p:sp>
          <p:nvSpPr>
            <p:cNvPr id="36" name="ZoneTexte 35"/>
            <p:cNvSpPr txBox="1"/>
            <p:nvPr/>
          </p:nvSpPr>
          <p:spPr>
            <a:xfrm>
              <a:off x="6799657" y="4347711"/>
              <a:ext cx="255198" cy="246221"/>
            </a:xfrm>
            <a:prstGeom prst="rect">
              <a:avLst/>
            </a:prstGeom>
            <a:noFill/>
          </p:spPr>
          <p:txBody>
            <a:bodyPr wrap="none" rtlCol="0">
              <a:spAutoFit/>
            </a:bodyPr>
            <a:lstStyle/>
            <a:p>
              <a:pPr algn="r"/>
              <a:r>
                <a:rPr lang="fr-FR" sz="1000" dirty="0"/>
                <a:t>6</a:t>
              </a:r>
            </a:p>
          </p:txBody>
        </p:sp>
        <p:sp>
          <p:nvSpPr>
            <p:cNvPr id="37" name="ZoneTexte 36"/>
            <p:cNvSpPr txBox="1"/>
            <p:nvPr/>
          </p:nvSpPr>
          <p:spPr>
            <a:xfrm>
              <a:off x="7089314" y="4347711"/>
              <a:ext cx="255198" cy="246221"/>
            </a:xfrm>
            <a:prstGeom prst="rect">
              <a:avLst/>
            </a:prstGeom>
            <a:noFill/>
          </p:spPr>
          <p:txBody>
            <a:bodyPr wrap="none" rtlCol="0">
              <a:spAutoFit/>
            </a:bodyPr>
            <a:lstStyle/>
            <a:p>
              <a:pPr algn="ctr"/>
              <a:r>
                <a:rPr lang="fr-FR" sz="1000" dirty="0"/>
                <a:t>7</a:t>
              </a:r>
            </a:p>
          </p:txBody>
        </p:sp>
        <p:sp>
          <p:nvSpPr>
            <p:cNvPr id="38" name="ZoneTexte 37"/>
            <p:cNvSpPr txBox="1"/>
            <p:nvPr/>
          </p:nvSpPr>
          <p:spPr>
            <a:xfrm>
              <a:off x="7381439" y="4347711"/>
              <a:ext cx="255198" cy="246221"/>
            </a:xfrm>
            <a:prstGeom prst="rect">
              <a:avLst/>
            </a:prstGeom>
            <a:noFill/>
          </p:spPr>
          <p:txBody>
            <a:bodyPr wrap="none" rtlCol="0">
              <a:spAutoFit/>
            </a:bodyPr>
            <a:lstStyle/>
            <a:p>
              <a:pPr algn="ctr"/>
              <a:r>
                <a:rPr lang="fr-FR" sz="1000" dirty="0"/>
                <a:t>8</a:t>
              </a:r>
            </a:p>
          </p:txBody>
        </p:sp>
        <p:sp>
          <p:nvSpPr>
            <p:cNvPr id="39" name="ZoneTexte 38"/>
            <p:cNvSpPr txBox="1"/>
            <p:nvPr/>
          </p:nvSpPr>
          <p:spPr>
            <a:xfrm>
              <a:off x="7693195" y="4347711"/>
              <a:ext cx="255198" cy="246221"/>
            </a:xfrm>
            <a:prstGeom prst="rect">
              <a:avLst/>
            </a:prstGeom>
            <a:noFill/>
          </p:spPr>
          <p:txBody>
            <a:bodyPr wrap="none" rtlCol="0">
              <a:spAutoFit/>
            </a:bodyPr>
            <a:lstStyle/>
            <a:p>
              <a:pPr algn="ctr"/>
              <a:r>
                <a:rPr lang="fr-FR" sz="1000" dirty="0"/>
                <a:t>9</a:t>
              </a:r>
            </a:p>
          </p:txBody>
        </p:sp>
        <p:sp>
          <p:nvSpPr>
            <p:cNvPr id="40" name="ZoneTexte 39"/>
            <p:cNvSpPr txBox="1"/>
            <p:nvPr/>
          </p:nvSpPr>
          <p:spPr>
            <a:xfrm>
              <a:off x="7950668" y="4347711"/>
              <a:ext cx="325731" cy="246221"/>
            </a:xfrm>
            <a:prstGeom prst="rect">
              <a:avLst/>
            </a:prstGeom>
            <a:noFill/>
          </p:spPr>
          <p:txBody>
            <a:bodyPr wrap="none" rtlCol="0">
              <a:spAutoFit/>
            </a:bodyPr>
            <a:lstStyle/>
            <a:p>
              <a:pPr algn="ctr"/>
              <a:r>
                <a:rPr lang="fr-FR" sz="1000" dirty="0"/>
                <a:t>10</a:t>
              </a:r>
            </a:p>
          </p:txBody>
        </p:sp>
        <p:sp>
          <p:nvSpPr>
            <p:cNvPr id="41" name="ZoneTexte 40"/>
            <p:cNvSpPr txBox="1"/>
            <p:nvPr/>
          </p:nvSpPr>
          <p:spPr>
            <a:xfrm>
              <a:off x="8229568" y="4347711"/>
              <a:ext cx="325731" cy="246221"/>
            </a:xfrm>
            <a:prstGeom prst="rect">
              <a:avLst/>
            </a:prstGeom>
            <a:noFill/>
          </p:spPr>
          <p:txBody>
            <a:bodyPr wrap="none" rtlCol="0">
              <a:spAutoFit/>
            </a:bodyPr>
            <a:lstStyle/>
            <a:p>
              <a:pPr algn="ctr"/>
              <a:r>
                <a:rPr lang="fr-FR" sz="1000" dirty="0"/>
                <a:t>11</a:t>
              </a:r>
            </a:p>
          </p:txBody>
        </p:sp>
        <p:sp>
          <p:nvSpPr>
            <p:cNvPr id="42" name="ZoneTexte 41"/>
            <p:cNvSpPr txBox="1"/>
            <p:nvPr/>
          </p:nvSpPr>
          <p:spPr>
            <a:xfrm>
              <a:off x="8544899" y="4347711"/>
              <a:ext cx="325731" cy="246221"/>
            </a:xfrm>
            <a:prstGeom prst="rect">
              <a:avLst/>
            </a:prstGeom>
            <a:noFill/>
          </p:spPr>
          <p:txBody>
            <a:bodyPr wrap="none" rtlCol="0">
              <a:spAutoFit/>
            </a:bodyPr>
            <a:lstStyle/>
            <a:p>
              <a:pPr algn="ctr"/>
              <a:r>
                <a:rPr lang="fr-FR" sz="1000" dirty="0"/>
                <a:t>12</a:t>
              </a:r>
            </a:p>
          </p:txBody>
        </p:sp>
        <p:sp>
          <p:nvSpPr>
            <p:cNvPr id="43" name="ZoneTexte 42"/>
            <p:cNvSpPr txBox="1"/>
            <p:nvPr/>
          </p:nvSpPr>
          <p:spPr>
            <a:xfrm>
              <a:off x="6445319" y="3635029"/>
              <a:ext cx="1648158" cy="246221"/>
            </a:xfrm>
            <a:prstGeom prst="rect">
              <a:avLst/>
            </a:prstGeom>
            <a:noFill/>
          </p:spPr>
          <p:txBody>
            <a:bodyPr wrap="none" rtlCol="0">
              <a:spAutoFit/>
            </a:bodyPr>
            <a:lstStyle/>
            <a:p>
              <a:pPr algn="ctr"/>
              <a:r>
                <a:rPr lang="fr-FR" sz="1000" dirty="0"/>
                <a:t>Transit intestinal présumé</a:t>
              </a:r>
            </a:p>
          </p:txBody>
        </p:sp>
        <p:sp>
          <p:nvSpPr>
            <p:cNvPr id="44" name="ZoneTexte 43"/>
            <p:cNvSpPr txBox="1"/>
            <p:nvPr/>
          </p:nvSpPr>
          <p:spPr>
            <a:xfrm>
              <a:off x="5588109" y="3434962"/>
              <a:ext cx="754922" cy="707886"/>
            </a:xfrm>
            <a:prstGeom prst="rect">
              <a:avLst/>
            </a:prstGeom>
            <a:noFill/>
          </p:spPr>
          <p:txBody>
            <a:bodyPr wrap="none" rtlCol="0">
              <a:spAutoFit/>
            </a:bodyPr>
            <a:lstStyle/>
            <a:p>
              <a:pPr algn="ctr"/>
              <a:r>
                <a:rPr lang="fr-FR" sz="1000" dirty="0"/>
                <a:t>Fenêtre </a:t>
              </a:r>
            </a:p>
            <a:p>
              <a:pPr algn="ctr"/>
              <a:r>
                <a:rPr lang="fr-FR" sz="1000" dirty="0"/>
                <a:t>présumée </a:t>
              </a:r>
            </a:p>
            <a:p>
              <a:pPr algn="ctr"/>
              <a:r>
                <a:rPr lang="fr-FR" sz="1000" dirty="0"/>
                <a:t>de transit</a:t>
              </a:r>
            </a:p>
            <a:p>
              <a:pPr algn="ctr"/>
              <a:r>
                <a:rPr lang="fr-FR" sz="1000" dirty="0"/>
                <a:t> gastrique</a:t>
              </a:r>
            </a:p>
          </p:txBody>
        </p:sp>
        <p:sp>
          <p:nvSpPr>
            <p:cNvPr id="45" name="ZoneTexte 44"/>
            <p:cNvSpPr txBox="1"/>
            <p:nvPr/>
          </p:nvSpPr>
          <p:spPr>
            <a:xfrm>
              <a:off x="6599660" y="4495800"/>
              <a:ext cx="704039" cy="276999"/>
            </a:xfrm>
            <a:prstGeom prst="rect">
              <a:avLst/>
            </a:prstGeom>
            <a:noFill/>
          </p:spPr>
          <p:txBody>
            <a:bodyPr wrap="none" rtlCol="0">
              <a:spAutoFit/>
            </a:bodyPr>
            <a:lstStyle/>
            <a:p>
              <a:r>
                <a:rPr lang="fr-FR" sz="1200" b="1" dirty="0"/>
                <a:t>Heures</a:t>
              </a:r>
            </a:p>
          </p:txBody>
        </p:sp>
      </p:grpSp>
      <p:grpSp>
        <p:nvGrpSpPr>
          <p:cNvPr id="2" name="Groupe 1">
            <a:extLst>
              <a:ext uri="{FF2B5EF4-FFF2-40B4-BE49-F238E27FC236}">
                <a16:creationId xmlns:a16="http://schemas.microsoft.com/office/drawing/2014/main" id="{BE1F04B5-1620-4967-B088-4BE5029F7A67}"/>
              </a:ext>
            </a:extLst>
          </p:cNvPr>
          <p:cNvGrpSpPr/>
          <p:nvPr/>
        </p:nvGrpSpPr>
        <p:grpSpPr>
          <a:xfrm>
            <a:off x="101678" y="1480558"/>
            <a:ext cx="4541033" cy="3292241"/>
            <a:chOff x="101678" y="1480558"/>
            <a:chExt cx="4541033" cy="3292241"/>
          </a:xfrm>
        </p:grpSpPr>
        <p:pic>
          <p:nvPicPr>
            <p:cNvPr id="20" name="Image 19"/>
            <p:cNvPicPr>
              <a:picLocks noChangeAspect="1"/>
            </p:cNvPicPr>
            <p:nvPr/>
          </p:nvPicPr>
          <p:blipFill>
            <a:blip r:embed="rId4"/>
            <a:stretch>
              <a:fillRect/>
            </a:stretch>
          </p:blipFill>
          <p:spPr>
            <a:xfrm>
              <a:off x="536795" y="1575219"/>
              <a:ext cx="3719059" cy="2792363"/>
            </a:xfrm>
            <a:prstGeom prst="rect">
              <a:avLst/>
            </a:prstGeom>
          </p:spPr>
        </p:pic>
        <p:sp>
          <p:nvSpPr>
            <p:cNvPr id="10" name="ZoneTexte 9"/>
            <p:cNvSpPr txBox="1"/>
            <p:nvPr/>
          </p:nvSpPr>
          <p:spPr>
            <a:xfrm>
              <a:off x="2366817" y="4495800"/>
              <a:ext cx="704039" cy="276999"/>
            </a:xfrm>
            <a:prstGeom prst="rect">
              <a:avLst/>
            </a:prstGeom>
            <a:noFill/>
          </p:spPr>
          <p:txBody>
            <a:bodyPr wrap="none" rtlCol="0">
              <a:spAutoFit/>
            </a:bodyPr>
            <a:lstStyle/>
            <a:p>
              <a:r>
                <a:rPr lang="fr-FR" sz="1200" b="1" dirty="0"/>
                <a:t>Heures</a:t>
              </a:r>
            </a:p>
          </p:txBody>
        </p:sp>
        <p:sp>
          <p:nvSpPr>
            <p:cNvPr id="7" name="ZoneTexte 6"/>
            <p:cNvSpPr txBox="1"/>
            <p:nvPr/>
          </p:nvSpPr>
          <p:spPr>
            <a:xfrm>
              <a:off x="2396325" y="3796683"/>
              <a:ext cx="1972490" cy="276999"/>
            </a:xfrm>
            <a:prstGeom prst="rect">
              <a:avLst/>
            </a:prstGeom>
            <a:noFill/>
          </p:spPr>
          <p:txBody>
            <a:bodyPr wrap="none" rtlCol="0">
              <a:spAutoFit/>
            </a:bodyPr>
            <a:lstStyle/>
            <a:p>
              <a:r>
                <a:rPr lang="fr-FR" sz="1200" dirty="0"/>
                <a:t>* Moyennes géométriques</a:t>
              </a:r>
            </a:p>
          </p:txBody>
        </p:sp>
        <p:sp>
          <p:nvSpPr>
            <p:cNvPr id="15" name="ZoneTexte 14"/>
            <p:cNvSpPr txBox="1"/>
            <p:nvPr/>
          </p:nvSpPr>
          <p:spPr>
            <a:xfrm>
              <a:off x="2282321" y="1717647"/>
              <a:ext cx="500458" cy="276999"/>
            </a:xfrm>
            <a:prstGeom prst="rect">
              <a:avLst/>
            </a:prstGeom>
            <a:noFill/>
          </p:spPr>
          <p:txBody>
            <a:bodyPr wrap="none" rtlCol="0">
              <a:spAutoFit/>
            </a:bodyPr>
            <a:lstStyle/>
            <a:p>
              <a:r>
                <a:rPr lang="fr-FR" sz="1200" b="1" dirty="0"/>
                <a:t>RAL</a:t>
              </a:r>
            </a:p>
          </p:txBody>
        </p:sp>
        <p:sp>
          <p:nvSpPr>
            <p:cNvPr id="16" name="ZoneTexte 15"/>
            <p:cNvSpPr txBox="1"/>
            <p:nvPr/>
          </p:nvSpPr>
          <p:spPr>
            <a:xfrm>
              <a:off x="2282321" y="1983158"/>
              <a:ext cx="1631024" cy="276999"/>
            </a:xfrm>
            <a:prstGeom prst="rect">
              <a:avLst/>
            </a:prstGeom>
            <a:noFill/>
          </p:spPr>
          <p:txBody>
            <a:bodyPr wrap="none" rtlCol="0">
              <a:spAutoFit/>
            </a:bodyPr>
            <a:lstStyle/>
            <a:p>
              <a:r>
                <a:rPr lang="fr-FR" sz="1200" b="1" dirty="0"/>
                <a:t>RAL + </a:t>
              </a:r>
              <a:r>
                <a:rPr lang="fr-FR" sz="1200" b="1" dirty="0" err="1"/>
                <a:t>Maalox</a:t>
              </a:r>
              <a:r>
                <a:rPr lang="fr-FR" sz="1200" b="1" dirty="0"/>
                <a:t> plus</a:t>
              </a:r>
              <a:r>
                <a:rPr lang="fr-FR" sz="1200" b="1" baseline="30000" dirty="0"/>
                <a:t>®</a:t>
              </a:r>
              <a:endParaRPr lang="fr-FR" sz="1200" b="1" dirty="0"/>
            </a:p>
          </p:txBody>
        </p:sp>
        <p:sp>
          <p:nvSpPr>
            <p:cNvPr id="17" name="ZoneTexte 16"/>
            <p:cNvSpPr txBox="1"/>
            <p:nvPr/>
          </p:nvSpPr>
          <p:spPr>
            <a:xfrm>
              <a:off x="2282321" y="2248669"/>
              <a:ext cx="1342034" cy="276999"/>
            </a:xfrm>
            <a:prstGeom prst="rect">
              <a:avLst/>
            </a:prstGeom>
            <a:noFill/>
          </p:spPr>
          <p:txBody>
            <a:bodyPr wrap="none" rtlCol="0">
              <a:spAutoFit/>
            </a:bodyPr>
            <a:lstStyle/>
            <a:p>
              <a:r>
                <a:rPr lang="fr-FR" sz="1200" b="1" dirty="0"/>
                <a:t>RAL+ vitamines</a:t>
              </a:r>
            </a:p>
          </p:txBody>
        </p:sp>
        <p:sp>
          <p:nvSpPr>
            <p:cNvPr id="18" name="ZoneTexte 17"/>
            <p:cNvSpPr txBox="1"/>
            <p:nvPr/>
          </p:nvSpPr>
          <p:spPr>
            <a:xfrm>
              <a:off x="2282321" y="2514180"/>
              <a:ext cx="2360390" cy="276999"/>
            </a:xfrm>
            <a:prstGeom prst="rect">
              <a:avLst/>
            </a:prstGeom>
            <a:noFill/>
          </p:spPr>
          <p:txBody>
            <a:bodyPr wrap="none" rtlCol="0">
              <a:spAutoFit/>
            </a:bodyPr>
            <a:lstStyle/>
            <a:p>
              <a:r>
                <a:rPr lang="fr-FR" sz="1200" b="1" dirty="0"/>
                <a:t>RAL + bicarbonate de sodium</a:t>
              </a:r>
            </a:p>
          </p:txBody>
        </p:sp>
        <p:sp>
          <p:nvSpPr>
            <p:cNvPr id="19" name="ZoneTexte 18"/>
            <p:cNvSpPr txBox="1"/>
            <p:nvPr/>
          </p:nvSpPr>
          <p:spPr>
            <a:xfrm>
              <a:off x="2282321" y="2779692"/>
              <a:ext cx="2290018" cy="276999"/>
            </a:xfrm>
            <a:prstGeom prst="rect">
              <a:avLst/>
            </a:prstGeom>
            <a:noFill/>
          </p:spPr>
          <p:txBody>
            <a:bodyPr wrap="square" rtlCol="0">
              <a:spAutoFit/>
            </a:bodyPr>
            <a:lstStyle/>
            <a:p>
              <a:r>
                <a:rPr lang="fr-FR" sz="1200" b="1" dirty="0"/>
                <a:t>RAL+ </a:t>
              </a:r>
              <a:r>
                <a:rPr lang="fr-FR" sz="1200" b="1" dirty="0" err="1"/>
                <a:t>Maalox</a:t>
              </a:r>
              <a:r>
                <a:rPr lang="fr-FR" sz="1200" b="1" dirty="0"/>
                <a:t> plus</a:t>
              </a:r>
              <a:r>
                <a:rPr lang="fr-FR" sz="1200" b="1" baseline="30000" dirty="0"/>
                <a:t>®</a:t>
              </a:r>
              <a:r>
                <a:rPr lang="fr-FR" sz="1200" b="1" dirty="0"/>
                <a:t> 2 h avant</a:t>
              </a:r>
            </a:p>
          </p:txBody>
        </p:sp>
        <p:sp>
          <p:nvSpPr>
            <p:cNvPr id="47" name="ZoneTexte 46"/>
            <p:cNvSpPr txBox="1"/>
            <p:nvPr/>
          </p:nvSpPr>
          <p:spPr>
            <a:xfrm>
              <a:off x="101678" y="1480558"/>
              <a:ext cx="502061" cy="246221"/>
            </a:xfrm>
            <a:prstGeom prst="rect">
              <a:avLst/>
            </a:prstGeom>
            <a:noFill/>
          </p:spPr>
          <p:txBody>
            <a:bodyPr wrap="none" rtlCol="0">
              <a:spAutoFit/>
            </a:bodyPr>
            <a:lstStyle/>
            <a:p>
              <a:pPr algn="r"/>
              <a:r>
                <a:rPr lang="fr-FR" sz="1000" dirty="0"/>
                <a:t>7 000</a:t>
              </a:r>
            </a:p>
          </p:txBody>
        </p:sp>
        <p:sp>
          <p:nvSpPr>
            <p:cNvPr id="48" name="ZoneTexte 47"/>
            <p:cNvSpPr txBox="1"/>
            <p:nvPr/>
          </p:nvSpPr>
          <p:spPr>
            <a:xfrm>
              <a:off x="101678" y="1862009"/>
              <a:ext cx="502061" cy="246221"/>
            </a:xfrm>
            <a:prstGeom prst="rect">
              <a:avLst/>
            </a:prstGeom>
            <a:noFill/>
          </p:spPr>
          <p:txBody>
            <a:bodyPr wrap="none" rtlCol="0">
              <a:spAutoFit/>
            </a:bodyPr>
            <a:lstStyle/>
            <a:p>
              <a:pPr algn="r"/>
              <a:r>
                <a:rPr lang="fr-FR" sz="1000" dirty="0"/>
                <a:t>6 000</a:t>
              </a:r>
            </a:p>
          </p:txBody>
        </p:sp>
        <p:sp>
          <p:nvSpPr>
            <p:cNvPr id="49" name="ZoneTexte 48"/>
            <p:cNvSpPr txBox="1"/>
            <p:nvPr/>
          </p:nvSpPr>
          <p:spPr>
            <a:xfrm>
              <a:off x="101678" y="2243460"/>
              <a:ext cx="502061" cy="246221"/>
            </a:xfrm>
            <a:prstGeom prst="rect">
              <a:avLst/>
            </a:prstGeom>
            <a:noFill/>
          </p:spPr>
          <p:txBody>
            <a:bodyPr wrap="none" rtlCol="0">
              <a:spAutoFit/>
            </a:bodyPr>
            <a:lstStyle/>
            <a:p>
              <a:pPr algn="r"/>
              <a:r>
                <a:rPr lang="fr-FR" sz="1000" dirty="0"/>
                <a:t>5 000</a:t>
              </a:r>
            </a:p>
          </p:txBody>
        </p:sp>
        <p:sp>
          <p:nvSpPr>
            <p:cNvPr id="50" name="ZoneTexte 49"/>
            <p:cNvSpPr txBox="1"/>
            <p:nvPr/>
          </p:nvSpPr>
          <p:spPr>
            <a:xfrm>
              <a:off x="101678" y="2624911"/>
              <a:ext cx="502061" cy="246221"/>
            </a:xfrm>
            <a:prstGeom prst="rect">
              <a:avLst/>
            </a:prstGeom>
            <a:noFill/>
          </p:spPr>
          <p:txBody>
            <a:bodyPr wrap="none" rtlCol="0">
              <a:spAutoFit/>
            </a:bodyPr>
            <a:lstStyle/>
            <a:p>
              <a:pPr algn="r"/>
              <a:r>
                <a:rPr lang="fr-FR" sz="1000" dirty="0"/>
                <a:t>4 000</a:t>
              </a:r>
            </a:p>
          </p:txBody>
        </p:sp>
        <p:sp>
          <p:nvSpPr>
            <p:cNvPr id="51" name="ZoneTexte 50"/>
            <p:cNvSpPr txBox="1"/>
            <p:nvPr/>
          </p:nvSpPr>
          <p:spPr>
            <a:xfrm>
              <a:off x="101678" y="3006362"/>
              <a:ext cx="502061" cy="246221"/>
            </a:xfrm>
            <a:prstGeom prst="rect">
              <a:avLst/>
            </a:prstGeom>
            <a:noFill/>
          </p:spPr>
          <p:txBody>
            <a:bodyPr wrap="none" rtlCol="0">
              <a:spAutoFit/>
            </a:bodyPr>
            <a:lstStyle/>
            <a:p>
              <a:pPr algn="r"/>
              <a:r>
                <a:rPr lang="fr-FR" sz="1000" dirty="0"/>
                <a:t>3 000</a:t>
              </a:r>
            </a:p>
          </p:txBody>
        </p:sp>
        <p:sp>
          <p:nvSpPr>
            <p:cNvPr id="52" name="ZoneTexte 51"/>
            <p:cNvSpPr txBox="1"/>
            <p:nvPr/>
          </p:nvSpPr>
          <p:spPr>
            <a:xfrm>
              <a:off x="101678" y="3387813"/>
              <a:ext cx="502061" cy="246221"/>
            </a:xfrm>
            <a:prstGeom prst="rect">
              <a:avLst/>
            </a:prstGeom>
            <a:noFill/>
          </p:spPr>
          <p:txBody>
            <a:bodyPr wrap="none" rtlCol="0">
              <a:spAutoFit/>
            </a:bodyPr>
            <a:lstStyle/>
            <a:p>
              <a:pPr algn="r"/>
              <a:r>
                <a:rPr lang="fr-FR" sz="1000" dirty="0"/>
                <a:t>2 000</a:t>
              </a:r>
            </a:p>
          </p:txBody>
        </p:sp>
        <p:sp>
          <p:nvSpPr>
            <p:cNvPr id="53" name="ZoneTexte 52"/>
            <p:cNvSpPr txBox="1"/>
            <p:nvPr/>
          </p:nvSpPr>
          <p:spPr>
            <a:xfrm>
              <a:off x="101678" y="3769264"/>
              <a:ext cx="502061" cy="246221"/>
            </a:xfrm>
            <a:prstGeom prst="rect">
              <a:avLst/>
            </a:prstGeom>
            <a:noFill/>
          </p:spPr>
          <p:txBody>
            <a:bodyPr wrap="none" rtlCol="0">
              <a:spAutoFit/>
            </a:bodyPr>
            <a:lstStyle/>
            <a:p>
              <a:pPr algn="r"/>
              <a:r>
                <a:rPr lang="fr-FR" sz="1000" dirty="0"/>
                <a:t>1 000</a:t>
              </a:r>
            </a:p>
          </p:txBody>
        </p:sp>
        <p:sp>
          <p:nvSpPr>
            <p:cNvPr id="54" name="ZoneTexte 53"/>
            <p:cNvSpPr txBox="1"/>
            <p:nvPr/>
          </p:nvSpPr>
          <p:spPr>
            <a:xfrm>
              <a:off x="348541" y="4150713"/>
              <a:ext cx="255198" cy="246221"/>
            </a:xfrm>
            <a:prstGeom prst="rect">
              <a:avLst/>
            </a:prstGeom>
            <a:noFill/>
          </p:spPr>
          <p:txBody>
            <a:bodyPr wrap="none" rtlCol="0">
              <a:spAutoFit/>
            </a:bodyPr>
            <a:lstStyle/>
            <a:p>
              <a:pPr algn="r"/>
              <a:r>
                <a:rPr lang="fr-FR" sz="1000" dirty="0"/>
                <a:t>0</a:t>
              </a:r>
            </a:p>
          </p:txBody>
        </p:sp>
        <p:sp>
          <p:nvSpPr>
            <p:cNvPr id="55" name="ZoneTexte 54"/>
            <p:cNvSpPr txBox="1"/>
            <p:nvPr/>
          </p:nvSpPr>
          <p:spPr>
            <a:xfrm>
              <a:off x="499842" y="4292930"/>
              <a:ext cx="255198" cy="246221"/>
            </a:xfrm>
            <a:prstGeom prst="rect">
              <a:avLst/>
            </a:prstGeom>
            <a:noFill/>
          </p:spPr>
          <p:txBody>
            <a:bodyPr wrap="none" rtlCol="0">
              <a:spAutoFit/>
            </a:bodyPr>
            <a:lstStyle/>
            <a:p>
              <a:pPr algn="ctr"/>
              <a:r>
                <a:rPr lang="fr-FR" sz="1000" dirty="0"/>
                <a:t>0</a:t>
              </a:r>
            </a:p>
          </p:txBody>
        </p:sp>
        <p:sp>
          <p:nvSpPr>
            <p:cNvPr id="56" name="ZoneTexte 55"/>
            <p:cNvSpPr txBox="1"/>
            <p:nvPr/>
          </p:nvSpPr>
          <p:spPr>
            <a:xfrm>
              <a:off x="1098156" y="4292930"/>
              <a:ext cx="255198" cy="246221"/>
            </a:xfrm>
            <a:prstGeom prst="rect">
              <a:avLst/>
            </a:prstGeom>
            <a:noFill/>
          </p:spPr>
          <p:txBody>
            <a:bodyPr wrap="none" rtlCol="0">
              <a:spAutoFit/>
            </a:bodyPr>
            <a:lstStyle/>
            <a:p>
              <a:pPr algn="ctr"/>
              <a:r>
                <a:rPr lang="fr-FR" sz="1000" dirty="0"/>
                <a:t>2</a:t>
              </a:r>
            </a:p>
          </p:txBody>
        </p:sp>
        <p:sp>
          <p:nvSpPr>
            <p:cNvPr id="57" name="ZoneTexte 56"/>
            <p:cNvSpPr txBox="1"/>
            <p:nvPr/>
          </p:nvSpPr>
          <p:spPr>
            <a:xfrm>
              <a:off x="1688689" y="4292930"/>
              <a:ext cx="255198" cy="246221"/>
            </a:xfrm>
            <a:prstGeom prst="rect">
              <a:avLst/>
            </a:prstGeom>
            <a:noFill/>
          </p:spPr>
          <p:txBody>
            <a:bodyPr wrap="none" rtlCol="0">
              <a:spAutoFit/>
            </a:bodyPr>
            <a:lstStyle/>
            <a:p>
              <a:pPr algn="ctr"/>
              <a:r>
                <a:rPr lang="fr-FR" sz="1000" dirty="0"/>
                <a:t>4</a:t>
              </a:r>
            </a:p>
          </p:txBody>
        </p:sp>
        <p:sp>
          <p:nvSpPr>
            <p:cNvPr id="58" name="ZoneTexte 57"/>
            <p:cNvSpPr txBox="1"/>
            <p:nvPr/>
          </p:nvSpPr>
          <p:spPr>
            <a:xfrm>
              <a:off x="2267446" y="4292930"/>
              <a:ext cx="255198" cy="246221"/>
            </a:xfrm>
            <a:prstGeom prst="rect">
              <a:avLst/>
            </a:prstGeom>
            <a:noFill/>
          </p:spPr>
          <p:txBody>
            <a:bodyPr wrap="none" rtlCol="0">
              <a:spAutoFit/>
            </a:bodyPr>
            <a:lstStyle/>
            <a:p>
              <a:pPr algn="ctr"/>
              <a:r>
                <a:rPr lang="fr-FR" sz="1000" dirty="0"/>
                <a:t>6</a:t>
              </a:r>
            </a:p>
          </p:txBody>
        </p:sp>
        <p:sp>
          <p:nvSpPr>
            <p:cNvPr id="59" name="ZoneTexte 58"/>
            <p:cNvSpPr txBox="1"/>
            <p:nvPr/>
          </p:nvSpPr>
          <p:spPr>
            <a:xfrm>
              <a:off x="2865907" y="4292930"/>
              <a:ext cx="255198" cy="246221"/>
            </a:xfrm>
            <a:prstGeom prst="rect">
              <a:avLst/>
            </a:prstGeom>
            <a:noFill/>
          </p:spPr>
          <p:txBody>
            <a:bodyPr wrap="none" rtlCol="0">
              <a:spAutoFit/>
            </a:bodyPr>
            <a:lstStyle/>
            <a:p>
              <a:pPr algn="ctr"/>
              <a:r>
                <a:rPr lang="fr-FR" sz="1000" dirty="0"/>
                <a:t>8</a:t>
              </a:r>
            </a:p>
          </p:txBody>
        </p:sp>
        <p:sp>
          <p:nvSpPr>
            <p:cNvPr id="60" name="ZoneTexte 59"/>
            <p:cNvSpPr txBox="1"/>
            <p:nvPr/>
          </p:nvSpPr>
          <p:spPr>
            <a:xfrm>
              <a:off x="3429102" y="4292930"/>
              <a:ext cx="325731" cy="246221"/>
            </a:xfrm>
            <a:prstGeom prst="rect">
              <a:avLst/>
            </a:prstGeom>
            <a:noFill/>
          </p:spPr>
          <p:txBody>
            <a:bodyPr wrap="none" rtlCol="0">
              <a:spAutoFit/>
            </a:bodyPr>
            <a:lstStyle/>
            <a:p>
              <a:pPr algn="ctr"/>
              <a:r>
                <a:rPr lang="fr-FR" sz="1000" dirty="0"/>
                <a:t>10</a:t>
              </a:r>
            </a:p>
          </p:txBody>
        </p:sp>
        <p:sp>
          <p:nvSpPr>
            <p:cNvPr id="61" name="ZoneTexte 60"/>
            <p:cNvSpPr txBox="1"/>
            <p:nvPr/>
          </p:nvSpPr>
          <p:spPr>
            <a:xfrm>
              <a:off x="4005458" y="4292930"/>
              <a:ext cx="325731" cy="246221"/>
            </a:xfrm>
            <a:prstGeom prst="rect">
              <a:avLst/>
            </a:prstGeom>
            <a:noFill/>
          </p:spPr>
          <p:txBody>
            <a:bodyPr wrap="none" rtlCol="0">
              <a:spAutoFit/>
            </a:bodyPr>
            <a:lstStyle/>
            <a:p>
              <a:pPr algn="ctr"/>
              <a:r>
                <a:rPr lang="fr-FR" sz="1000" dirty="0"/>
                <a:t>12</a:t>
              </a:r>
            </a:p>
          </p:txBody>
        </p:sp>
        <p:pic>
          <p:nvPicPr>
            <p:cNvPr id="21" name="Image 20"/>
            <p:cNvPicPr>
              <a:picLocks noChangeAspect="1"/>
            </p:cNvPicPr>
            <p:nvPr/>
          </p:nvPicPr>
          <p:blipFill>
            <a:blip r:embed="rId5"/>
            <a:stretch>
              <a:fillRect/>
            </a:stretch>
          </p:blipFill>
          <p:spPr>
            <a:xfrm>
              <a:off x="2043353" y="1816172"/>
              <a:ext cx="227071" cy="141152"/>
            </a:xfrm>
            <a:prstGeom prst="rect">
              <a:avLst/>
            </a:prstGeom>
          </p:spPr>
        </p:pic>
        <p:pic>
          <p:nvPicPr>
            <p:cNvPr id="46" name="Image 45"/>
            <p:cNvPicPr>
              <a:picLocks noChangeAspect="1"/>
            </p:cNvPicPr>
            <p:nvPr/>
          </p:nvPicPr>
          <p:blipFill>
            <a:blip r:embed="rId6"/>
            <a:stretch>
              <a:fillRect/>
            </a:stretch>
          </p:blipFill>
          <p:spPr>
            <a:xfrm>
              <a:off x="2040375" y="2069492"/>
              <a:ext cx="227071" cy="104330"/>
            </a:xfrm>
            <a:prstGeom prst="rect">
              <a:avLst/>
            </a:prstGeom>
          </p:spPr>
        </p:pic>
        <p:pic>
          <p:nvPicPr>
            <p:cNvPr id="5120" name="Image 5119"/>
            <p:cNvPicPr>
              <a:picLocks noChangeAspect="1"/>
            </p:cNvPicPr>
            <p:nvPr/>
          </p:nvPicPr>
          <p:blipFill>
            <a:blip r:embed="rId7"/>
            <a:stretch>
              <a:fillRect/>
            </a:stretch>
          </p:blipFill>
          <p:spPr>
            <a:xfrm>
              <a:off x="2043353" y="2337845"/>
              <a:ext cx="233208" cy="128878"/>
            </a:xfrm>
            <a:prstGeom prst="rect">
              <a:avLst/>
            </a:prstGeom>
          </p:spPr>
        </p:pic>
        <p:pic>
          <p:nvPicPr>
            <p:cNvPr id="5121" name="Image 5120"/>
            <p:cNvPicPr>
              <a:picLocks noChangeAspect="1"/>
            </p:cNvPicPr>
            <p:nvPr/>
          </p:nvPicPr>
          <p:blipFill>
            <a:blip r:embed="rId8"/>
            <a:stretch>
              <a:fillRect/>
            </a:stretch>
          </p:blipFill>
          <p:spPr>
            <a:xfrm>
              <a:off x="2040375" y="2590482"/>
              <a:ext cx="220934" cy="110467"/>
            </a:xfrm>
            <a:prstGeom prst="rect">
              <a:avLst/>
            </a:prstGeom>
          </p:spPr>
        </p:pic>
        <p:pic>
          <p:nvPicPr>
            <p:cNvPr id="5124" name="Image 5123"/>
            <p:cNvPicPr>
              <a:picLocks noChangeAspect="1"/>
            </p:cNvPicPr>
            <p:nvPr/>
          </p:nvPicPr>
          <p:blipFill>
            <a:blip r:embed="rId9"/>
            <a:stretch>
              <a:fillRect/>
            </a:stretch>
          </p:blipFill>
          <p:spPr>
            <a:xfrm>
              <a:off x="2040717" y="2846144"/>
              <a:ext cx="233208" cy="128878"/>
            </a:xfrm>
            <a:prstGeom prst="rect">
              <a:avLst/>
            </a:prstGeom>
          </p:spPr>
        </p:pic>
      </p:grpSp>
      <p:sp>
        <p:nvSpPr>
          <p:cNvPr id="62" name="ZoneTexte 61">
            <a:extLst>
              <a:ext uri="{FF2B5EF4-FFF2-40B4-BE49-F238E27FC236}">
                <a16:creationId xmlns:a16="http://schemas.microsoft.com/office/drawing/2014/main" id="{DEE21949-2F90-49EC-9347-DE3DDBC8A5E4}"/>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77</a:t>
            </a:r>
          </a:p>
        </p:txBody>
      </p:sp>
    </p:spTree>
    <p:extLst>
      <p:ext uri="{BB962C8B-B14F-4D97-AF65-F5344CB8AC3E}">
        <p14:creationId xmlns:p14="http://schemas.microsoft.com/office/powerpoint/2010/main" val="419689509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Simulation PB/PK des interactions </a:t>
            </a:r>
            <a:br>
              <a:rPr lang="fr-FR" dirty="0"/>
            </a:br>
            <a:r>
              <a:rPr lang="fr-FR" dirty="0"/>
              <a:t>entre RPV LA ou CAB LA et rifampicine (1)</a:t>
            </a:r>
          </a:p>
        </p:txBody>
      </p:sp>
      <p:sp>
        <p:nvSpPr>
          <p:cNvPr id="5123" name="Rectangle 3"/>
          <p:cNvSpPr>
            <a:spLocks noGrp="1" noChangeArrowheads="1"/>
          </p:cNvSpPr>
          <p:nvPr>
            <p:ph idx="1"/>
          </p:nvPr>
        </p:nvSpPr>
        <p:spPr>
          <a:xfrm>
            <a:off x="457200" y="1183957"/>
            <a:ext cx="8507413" cy="5427663"/>
          </a:xfrm>
        </p:spPr>
        <p:txBody>
          <a:bodyPr/>
          <a:lstStyle/>
          <a:p>
            <a:pPr eaLnBrk="1" hangingPunct="1"/>
            <a:r>
              <a:rPr lang="fr-FR" sz="1800" b="1" dirty="0"/>
              <a:t>Contexte</a:t>
            </a:r>
          </a:p>
          <a:p>
            <a:pPr lvl="1" eaLnBrk="1" hangingPunct="1"/>
            <a:r>
              <a:rPr lang="fr-FR" sz="1600" dirty="0"/>
              <a:t>Co-administration entre ARV et anti-TB est source de nombreuses interactions médicamenteuses à l’origine de conséquences cliniques souvent délétères</a:t>
            </a:r>
          </a:p>
          <a:p>
            <a:pPr lvl="1" eaLnBrk="1" hangingPunct="1"/>
            <a:r>
              <a:rPr lang="fr-FR" sz="1600" dirty="0"/>
              <a:t>CAB et RPV sont tous 2 substrats des CYP450 ou UGT ou transporteurs d’efflux et susceptibles d’interactions avec rifampicine (RFP)</a:t>
            </a:r>
          </a:p>
          <a:p>
            <a:pPr lvl="1" eaLnBrk="1" hangingPunct="1"/>
            <a:r>
              <a:rPr lang="fr-FR" sz="1600" dirty="0"/>
              <a:t>L’étude des interactions avec les ARV « Long Acting » (LA) rend compliqués, longs et coûteux les schémas d’études </a:t>
            </a:r>
            <a:r>
              <a:rPr lang="fr-FR" sz="1600" i="1" dirty="0"/>
              <a:t>in vivo </a:t>
            </a:r>
            <a:r>
              <a:rPr lang="fr-FR" sz="1600" dirty="0"/>
              <a:t>chez les volontaires sains</a:t>
            </a:r>
          </a:p>
          <a:p>
            <a:pPr lvl="1" eaLnBrk="1" hangingPunct="1"/>
            <a:r>
              <a:rPr lang="fr-FR" sz="1600" dirty="0"/>
              <a:t>L’utilisation de modèles PB/PK (</a:t>
            </a:r>
            <a:r>
              <a:rPr lang="fr-FR" sz="1600" dirty="0" err="1"/>
              <a:t>Physiologically</a:t>
            </a:r>
            <a:r>
              <a:rPr lang="fr-FR" sz="1600" dirty="0"/>
              <a:t> </a:t>
            </a:r>
            <a:r>
              <a:rPr lang="fr-FR" sz="1600" dirty="0" err="1"/>
              <a:t>based</a:t>
            </a:r>
            <a:r>
              <a:rPr lang="fr-FR" sz="1600" dirty="0"/>
              <a:t> </a:t>
            </a:r>
            <a:r>
              <a:rPr lang="fr-FR" sz="1600" dirty="0" err="1"/>
              <a:t>Pharmacokinetic</a:t>
            </a:r>
            <a:r>
              <a:rPr lang="fr-FR" sz="1600" dirty="0"/>
              <a:t>) permet dans un 1</a:t>
            </a:r>
            <a:r>
              <a:rPr lang="fr-FR" sz="1600" baseline="30000" dirty="0"/>
              <a:t>er</a:t>
            </a:r>
            <a:r>
              <a:rPr lang="fr-FR" sz="1600" dirty="0"/>
              <a:t> temps la simulation mathématique d’interactions via la compréhension de mécanismes PK détaillés</a:t>
            </a:r>
          </a:p>
          <a:p>
            <a:pPr eaLnBrk="1" hangingPunct="1"/>
            <a:endParaRPr lang="fr-FR" sz="1000" dirty="0"/>
          </a:p>
          <a:p>
            <a:pPr eaLnBrk="1" hangingPunct="1"/>
            <a:r>
              <a:rPr lang="fr-FR" sz="1800" b="1" dirty="0"/>
              <a:t>Objectifs</a:t>
            </a:r>
          </a:p>
          <a:p>
            <a:pPr lvl="1" eaLnBrk="1" hangingPunct="1"/>
            <a:r>
              <a:rPr lang="fr-FR" sz="1600" dirty="0"/>
              <a:t>Etude de simulation PB/PK de l’induction de RFP sur les PK de CAB LA et RPV LA</a:t>
            </a:r>
          </a:p>
          <a:p>
            <a:pPr eaLnBrk="1" hangingPunct="1"/>
            <a:endParaRPr lang="fr-FR" sz="1000" dirty="0"/>
          </a:p>
          <a:p>
            <a:pPr eaLnBrk="1" hangingPunct="1"/>
            <a:r>
              <a:rPr lang="fr-FR" sz="1800" b="1" dirty="0"/>
              <a:t>Méthode</a:t>
            </a:r>
          </a:p>
          <a:p>
            <a:pPr lvl="1"/>
            <a:r>
              <a:rPr lang="fr-FR" sz="1600" dirty="0"/>
              <a:t>Simulation sur 100 sujets virtuels pendant 84 jours (</a:t>
            </a:r>
            <a:r>
              <a:rPr lang="fr-FR" sz="1600" dirty="0" err="1"/>
              <a:t>Simbiology</a:t>
            </a:r>
            <a:r>
              <a:rPr lang="fr-FR" sz="1600" dirty="0"/>
              <a:t> v.4.3.1, MATLAB, version 2013b)</a:t>
            </a:r>
          </a:p>
          <a:p>
            <a:pPr lvl="1" eaLnBrk="1" hangingPunct="1"/>
            <a:r>
              <a:rPr lang="fr-FR" sz="1600" dirty="0"/>
              <a:t>Schémas de doses :</a:t>
            </a:r>
          </a:p>
          <a:p>
            <a:pPr lvl="2" eaLnBrk="1" hangingPunct="1"/>
            <a:r>
              <a:rPr lang="fr-FR" sz="1400" dirty="0"/>
              <a:t>RFP 600 mg po à J6 et J14</a:t>
            </a:r>
          </a:p>
          <a:p>
            <a:pPr lvl="2" eaLnBrk="1" hangingPunct="1"/>
            <a:r>
              <a:rPr lang="fr-FR" sz="1400" dirty="0"/>
              <a:t>CAB et RPV po en dose unique et doses multiples et en IM</a:t>
            </a:r>
          </a:p>
          <a:p>
            <a:pPr lvl="2" eaLnBrk="1" hangingPunct="1"/>
            <a:r>
              <a:rPr lang="fr-FR" sz="1400" dirty="0"/>
              <a:t>Doses de charge de CAB (800 mg) et RPV (900 mg en IM)</a:t>
            </a:r>
          </a:p>
          <a:p>
            <a:pPr lvl="2" eaLnBrk="1" hangingPunct="1"/>
            <a:r>
              <a:rPr lang="fr-FR" sz="1400" dirty="0"/>
              <a:t>Doses de maintenance de CAB (400/800 mg) et RPV (600/900 mg) avec 1 IM/semaine pendant 4 et 6 semaines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Rajoli</a:t>
            </a:r>
            <a:r>
              <a:rPr lang="en-GB" sz="1200" i="1" dirty="0">
                <a:solidFill>
                  <a:srgbClr val="0070C0"/>
                </a:solidFill>
              </a:rPr>
              <a:t> RKR, CROI 2018, Abs. 458</a:t>
            </a:r>
          </a:p>
        </p:txBody>
      </p:sp>
      <p:sp>
        <p:nvSpPr>
          <p:cNvPr id="6" name="ZoneTexte 5">
            <a:extLst>
              <a:ext uri="{FF2B5EF4-FFF2-40B4-BE49-F238E27FC236}">
                <a16:creationId xmlns:a16="http://schemas.microsoft.com/office/drawing/2014/main" id="{C1C7D464-AEEE-4CBC-979B-1A48E9C2EE8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78</a:t>
            </a:r>
          </a:p>
        </p:txBody>
      </p:sp>
    </p:spTree>
    <p:extLst>
      <p:ext uri="{BB962C8B-B14F-4D97-AF65-F5344CB8AC3E}">
        <p14:creationId xmlns:p14="http://schemas.microsoft.com/office/powerpoint/2010/main" val="129948252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Simulation PB/PK des interactions </a:t>
            </a:r>
            <a:br>
              <a:rPr lang="fr-FR" dirty="0"/>
            </a:br>
            <a:r>
              <a:rPr lang="fr-FR" dirty="0"/>
              <a:t>entre RPV LA ou CAB LA et rifampicine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Rajoli</a:t>
            </a:r>
            <a:r>
              <a:rPr lang="en-GB" sz="1200" i="1" dirty="0">
                <a:solidFill>
                  <a:srgbClr val="0070C0"/>
                </a:solidFill>
              </a:rPr>
              <a:t> RKR, CROI 2018, Abs. 458</a:t>
            </a:r>
          </a:p>
        </p:txBody>
      </p:sp>
      <p:graphicFrame>
        <p:nvGraphicFramePr>
          <p:cNvPr id="2" name="Tableau 1"/>
          <p:cNvGraphicFramePr>
            <a:graphicFrameLocks noGrp="1"/>
          </p:cNvGraphicFramePr>
          <p:nvPr>
            <p:extLst/>
          </p:nvPr>
        </p:nvGraphicFramePr>
        <p:xfrm>
          <a:off x="254002" y="1536701"/>
          <a:ext cx="4587632" cy="3017520"/>
        </p:xfrm>
        <a:graphic>
          <a:graphicData uri="http://schemas.openxmlformats.org/drawingml/2006/table">
            <a:tbl>
              <a:tblPr firstRow="1" bandRow="1">
                <a:tableStyleId>{5C22544A-7EE6-4342-B048-85BDC9FD1C3A}</a:tableStyleId>
              </a:tblPr>
              <a:tblGrid>
                <a:gridCol w="2095818">
                  <a:extLst>
                    <a:ext uri="{9D8B030D-6E8A-4147-A177-3AD203B41FA5}">
                      <a16:colId xmlns:a16="http://schemas.microsoft.com/office/drawing/2014/main" val="20000"/>
                    </a:ext>
                  </a:extLst>
                </a:gridCol>
                <a:gridCol w="900232">
                  <a:extLst>
                    <a:ext uri="{9D8B030D-6E8A-4147-A177-3AD203B41FA5}">
                      <a16:colId xmlns:a16="http://schemas.microsoft.com/office/drawing/2014/main" val="20001"/>
                    </a:ext>
                  </a:extLst>
                </a:gridCol>
                <a:gridCol w="815474">
                  <a:extLst>
                    <a:ext uri="{9D8B030D-6E8A-4147-A177-3AD203B41FA5}">
                      <a16:colId xmlns:a16="http://schemas.microsoft.com/office/drawing/2014/main" val="20002"/>
                    </a:ext>
                  </a:extLst>
                </a:gridCol>
                <a:gridCol w="776108">
                  <a:extLst>
                    <a:ext uri="{9D8B030D-6E8A-4147-A177-3AD203B41FA5}">
                      <a16:colId xmlns:a16="http://schemas.microsoft.com/office/drawing/2014/main" val="20003"/>
                    </a:ext>
                  </a:extLst>
                </a:gridCol>
              </a:tblGrid>
              <a:tr h="241993">
                <a:tc>
                  <a:txBody>
                    <a:bodyPr/>
                    <a:lstStyle/>
                    <a:p>
                      <a:pPr algn="l"/>
                      <a:endParaRPr lang="fr-FR" sz="1200" dirty="0">
                        <a:solidFill>
                          <a:srgbClr val="000066"/>
                        </a:solidFill>
                      </a:endParaRPr>
                    </a:p>
                  </a:txBody>
                  <a:tcPr/>
                </a:tc>
                <a:tc>
                  <a:txBody>
                    <a:bodyPr/>
                    <a:lstStyle/>
                    <a:p>
                      <a:pPr algn="ctr"/>
                      <a:r>
                        <a:rPr lang="fr-FR" sz="1200" dirty="0">
                          <a:solidFill>
                            <a:srgbClr val="000066"/>
                          </a:solidFill>
                        </a:rPr>
                        <a:t>CAB</a:t>
                      </a:r>
                    </a:p>
                  </a:txBody>
                  <a:tcPr/>
                </a:tc>
                <a:tc>
                  <a:txBody>
                    <a:bodyPr/>
                    <a:lstStyle/>
                    <a:p>
                      <a:pPr algn="ctr"/>
                      <a:r>
                        <a:rPr lang="fr-FR" sz="1200" dirty="0">
                          <a:solidFill>
                            <a:srgbClr val="000066"/>
                          </a:solidFill>
                        </a:rPr>
                        <a:t>RPV</a:t>
                      </a:r>
                    </a:p>
                  </a:txBody>
                  <a:tcPr/>
                </a:tc>
                <a:tc>
                  <a:txBody>
                    <a:bodyPr/>
                    <a:lstStyle/>
                    <a:p>
                      <a:pPr algn="ctr"/>
                      <a:r>
                        <a:rPr lang="fr-FR" sz="1200" dirty="0">
                          <a:solidFill>
                            <a:srgbClr val="000066"/>
                          </a:solidFill>
                        </a:rPr>
                        <a:t>RFP</a:t>
                      </a:r>
                    </a:p>
                  </a:txBody>
                  <a:tcPr/>
                </a:tc>
                <a:extLst>
                  <a:ext uri="{0D108BD9-81ED-4DB2-BD59-A6C34878D82A}">
                    <a16:rowId xmlns:a16="http://schemas.microsoft.com/office/drawing/2014/main" val="10000"/>
                  </a:ext>
                </a:extLst>
              </a:tr>
              <a:tr h="241993">
                <a:tc>
                  <a:txBody>
                    <a:bodyPr/>
                    <a:lstStyle/>
                    <a:p>
                      <a:pPr algn="l"/>
                      <a:r>
                        <a:rPr lang="fr-FR" sz="1200" dirty="0">
                          <a:solidFill>
                            <a:srgbClr val="000066"/>
                          </a:solidFill>
                        </a:rPr>
                        <a:t>Log P</a:t>
                      </a:r>
                    </a:p>
                  </a:txBody>
                  <a:tcPr/>
                </a:tc>
                <a:tc>
                  <a:txBody>
                    <a:bodyPr/>
                    <a:lstStyle/>
                    <a:p>
                      <a:pPr algn="ctr"/>
                      <a:r>
                        <a:rPr lang="fr-FR" sz="1200" dirty="0">
                          <a:solidFill>
                            <a:srgbClr val="000066"/>
                          </a:solidFill>
                        </a:rPr>
                        <a:t>2,20</a:t>
                      </a:r>
                    </a:p>
                  </a:txBody>
                  <a:tcPr/>
                </a:tc>
                <a:tc>
                  <a:txBody>
                    <a:bodyPr/>
                    <a:lstStyle/>
                    <a:p>
                      <a:pPr algn="ctr"/>
                      <a:r>
                        <a:rPr lang="fr-FR" sz="1200" dirty="0">
                          <a:solidFill>
                            <a:srgbClr val="000066"/>
                          </a:solidFill>
                        </a:rPr>
                        <a:t>4,32</a:t>
                      </a:r>
                    </a:p>
                  </a:txBody>
                  <a:tcPr/>
                </a:tc>
                <a:tc>
                  <a:txBody>
                    <a:bodyPr/>
                    <a:lstStyle/>
                    <a:p>
                      <a:pPr algn="ctr"/>
                      <a:r>
                        <a:rPr lang="fr-FR" sz="1200" dirty="0">
                          <a:solidFill>
                            <a:srgbClr val="000066"/>
                          </a:solidFill>
                        </a:rPr>
                        <a:t>2,70</a:t>
                      </a:r>
                    </a:p>
                  </a:txBody>
                  <a:tcPr/>
                </a:tc>
                <a:extLst>
                  <a:ext uri="{0D108BD9-81ED-4DB2-BD59-A6C34878D82A}">
                    <a16:rowId xmlns:a16="http://schemas.microsoft.com/office/drawing/2014/main" val="10001"/>
                  </a:ext>
                </a:extLst>
              </a:tr>
              <a:tr h="241993">
                <a:tc>
                  <a:txBody>
                    <a:bodyPr/>
                    <a:lstStyle/>
                    <a:p>
                      <a:pPr algn="l"/>
                      <a:r>
                        <a:rPr lang="fr-FR" sz="1200" dirty="0" err="1">
                          <a:solidFill>
                            <a:srgbClr val="000066"/>
                          </a:solidFill>
                        </a:rPr>
                        <a:t>pKa</a:t>
                      </a:r>
                      <a:endParaRPr lang="fr-FR" sz="1200" dirty="0">
                        <a:solidFill>
                          <a:srgbClr val="000066"/>
                        </a:solidFill>
                      </a:endParaRPr>
                    </a:p>
                  </a:txBody>
                  <a:tcPr/>
                </a:tc>
                <a:tc>
                  <a:txBody>
                    <a:bodyPr/>
                    <a:lstStyle/>
                    <a:p>
                      <a:pPr algn="ctr"/>
                      <a:r>
                        <a:rPr lang="fr-FR" sz="1200" dirty="0">
                          <a:solidFill>
                            <a:srgbClr val="000066"/>
                          </a:solidFill>
                        </a:rPr>
                        <a:t>4,14</a:t>
                      </a:r>
                    </a:p>
                  </a:txBody>
                  <a:tcPr/>
                </a:tc>
                <a:tc>
                  <a:txBody>
                    <a:bodyPr/>
                    <a:lstStyle/>
                    <a:p>
                      <a:pPr algn="ctr"/>
                      <a:r>
                        <a:rPr lang="fr-FR" sz="1200" dirty="0">
                          <a:solidFill>
                            <a:srgbClr val="000066"/>
                          </a:solidFill>
                        </a:rPr>
                        <a:t>3,26</a:t>
                      </a:r>
                    </a:p>
                  </a:txBody>
                  <a:tcPr/>
                </a:tc>
                <a:tc>
                  <a:txBody>
                    <a:bodyPr/>
                    <a:lstStyle/>
                    <a:p>
                      <a:pPr algn="ctr"/>
                      <a:r>
                        <a:rPr lang="fr-FR" sz="1200" dirty="0">
                          <a:solidFill>
                            <a:srgbClr val="000066"/>
                          </a:solidFill>
                        </a:rPr>
                        <a:t>1,70</a:t>
                      </a:r>
                    </a:p>
                  </a:txBody>
                  <a:tcPr/>
                </a:tc>
                <a:extLst>
                  <a:ext uri="{0D108BD9-81ED-4DB2-BD59-A6C34878D82A}">
                    <a16:rowId xmlns:a16="http://schemas.microsoft.com/office/drawing/2014/main" val="10002"/>
                  </a:ext>
                </a:extLst>
              </a:tr>
              <a:tr h="241993">
                <a:tc>
                  <a:txBody>
                    <a:bodyPr/>
                    <a:lstStyle/>
                    <a:p>
                      <a:pPr algn="l"/>
                      <a:r>
                        <a:rPr lang="fr-FR" sz="1200" dirty="0">
                          <a:solidFill>
                            <a:srgbClr val="000066"/>
                          </a:solidFill>
                        </a:rPr>
                        <a:t>Fixation protéique</a:t>
                      </a:r>
                    </a:p>
                  </a:txBody>
                  <a:tcPr/>
                </a:tc>
                <a:tc>
                  <a:txBody>
                    <a:bodyPr/>
                    <a:lstStyle/>
                    <a:p>
                      <a:pPr algn="ctr"/>
                      <a:r>
                        <a:rPr lang="fr-FR" sz="1200" dirty="0">
                          <a:solidFill>
                            <a:srgbClr val="000066"/>
                          </a:solidFill>
                        </a:rPr>
                        <a:t>99,3 %</a:t>
                      </a:r>
                    </a:p>
                  </a:txBody>
                  <a:tcPr/>
                </a:tc>
                <a:tc>
                  <a:txBody>
                    <a:bodyPr/>
                    <a:lstStyle/>
                    <a:p>
                      <a:pPr algn="ctr"/>
                      <a:r>
                        <a:rPr lang="fr-FR" sz="1200" dirty="0">
                          <a:solidFill>
                            <a:srgbClr val="000066"/>
                          </a:solidFill>
                        </a:rPr>
                        <a:t>99,7 %</a:t>
                      </a:r>
                    </a:p>
                  </a:txBody>
                  <a:tcPr/>
                </a:tc>
                <a:tc>
                  <a:txBody>
                    <a:bodyPr/>
                    <a:lstStyle/>
                    <a:p>
                      <a:pPr algn="ctr"/>
                      <a:r>
                        <a:rPr lang="fr-FR" sz="1200" dirty="0">
                          <a:solidFill>
                            <a:srgbClr val="000066"/>
                          </a:solidFill>
                        </a:rPr>
                        <a:t>80 %</a:t>
                      </a:r>
                    </a:p>
                  </a:txBody>
                  <a:tcPr/>
                </a:tc>
                <a:extLst>
                  <a:ext uri="{0D108BD9-81ED-4DB2-BD59-A6C34878D82A}">
                    <a16:rowId xmlns:a16="http://schemas.microsoft.com/office/drawing/2014/main" val="10003"/>
                  </a:ext>
                </a:extLst>
              </a:tr>
              <a:tr h="241993">
                <a:tc>
                  <a:txBody>
                    <a:bodyPr/>
                    <a:lstStyle/>
                    <a:p>
                      <a:pPr algn="l"/>
                      <a:r>
                        <a:rPr lang="fr-FR" sz="1200" dirty="0">
                          <a:solidFill>
                            <a:srgbClr val="000066"/>
                          </a:solidFill>
                        </a:rPr>
                        <a:t>Rapport Sang/Plasma</a:t>
                      </a:r>
                    </a:p>
                  </a:txBody>
                  <a:tcPr/>
                </a:tc>
                <a:tc>
                  <a:txBody>
                    <a:bodyPr/>
                    <a:lstStyle/>
                    <a:p>
                      <a:pPr algn="ctr"/>
                      <a:r>
                        <a:rPr lang="fr-FR" sz="1200" dirty="0">
                          <a:solidFill>
                            <a:srgbClr val="000066"/>
                          </a:solidFill>
                        </a:rPr>
                        <a:t>0,441</a:t>
                      </a:r>
                    </a:p>
                  </a:txBody>
                  <a:tcPr/>
                </a:tc>
                <a:tc>
                  <a:txBody>
                    <a:bodyPr/>
                    <a:lstStyle/>
                    <a:p>
                      <a:pPr algn="ctr"/>
                      <a:r>
                        <a:rPr lang="fr-FR" sz="1200" dirty="0">
                          <a:solidFill>
                            <a:srgbClr val="000066"/>
                          </a:solidFill>
                        </a:rPr>
                        <a:t>0,67</a:t>
                      </a:r>
                    </a:p>
                  </a:txBody>
                  <a:tcPr/>
                </a:tc>
                <a:tc>
                  <a:txBody>
                    <a:bodyPr/>
                    <a:lstStyle/>
                    <a:p>
                      <a:pPr algn="ctr"/>
                      <a:r>
                        <a:rPr lang="fr-FR" sz="1200" dirty="0">
                          <a:solidFill>
                            <a:srgbClr val="000066"/>
                          </a:solidFill>
                        </a:rPr>
                        <a:t>0,90</a:t>
                      </a:r>
                    </a:p>
                  </a:txBody>
                  <a:tcPr/>
                </a:tc>
                <a:extLst>
                  <a:ext uri="{0D108BD9-81ED-4DB2-BD59-A6C34878D82A}">
                    <a16:rowId xmlns:a16="http://schemas.microsoft.com/office/drawing/2014/main" val="10004"/>
                  </a:ext>
                </a:extLst>
              </a:tr>
              <a:tr h="241993">
                <a:tc>
                  <a:txBody>
                    <a:bodyPr/>
                    <a:lstStyle/>
                    <a:p>
                      <a:pPr algn="l"/>
                      <a:r>
                        <a:rPr lang="fr-FR" sz="1200" dirty="0">
                          <a:solidFill>
                            <a:srgbClr val="000066"/>
                          </a:solidFill>
                        </a:rPr>
                        <a:t>Cl</a:t>
                      </a:r>
                      <a:r>
                        <a:rPr lang="fr-FR" sz="1200" baseline="-25000" dirty="0">
                          <a:solidFill>
                            <a:srgbClr val="000066"/>
                          </a:solidFill>
                        </a:rPr>
                        <a:t>int</a:t>
                      </a:r>
                      <a:r>
                        <a:rPr lang="fr-FR" sz="1200" dirty="0">
                          <a:solidFill>
                            <a:srgbClr val="000066"/>
                          </a:solidFill>
                        </a:rPr>
                        <a:t> CYP3A4 (</a:t>
                      </a:r>
                      <a:r>
                        <a:rPr lang="fr-FR" sz="1200" dirty="0" err="1">
                          <a:solidFill>
                            <a:srgbClr val="000066"/>
                          </a:solidFill>
                        </a:rPr>
                        <a:t>μl</a:t>
                      </a:r>
                      <a:r>
                        <a:rPr lang="fr-FR" sz="1200" dirty="0">
                          <a:solidFill>
                            <a:srgbClr val="000066"/>
                          </a:solidFill>
                        </a:rPr>
                        <a:t>/min/</a:t>
                      </a:r>
                      <a:r>
                        <a:rPr lang="fr-FR" sz="1200" dirty="0" err="1">
                          <a:solidFill>
                            <a:srgbClr val="000066"/>
                          </a:solidFill>
                        </a:rPr>
                        <a:t>pmol</a:t>
                      </a:r>
                      <a:r>
                        <a:rPr lang="fr-FR" sz="1200" dirty="0">
                          <a:solidFill>
                            <a:srgbClr val="000066"/>
                          </a:solidFill>
                        </a:rPr>
                        <a:t>)</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rPr>
                        <a:t>2,04</a:t>
                      </a:r>
                    </a:p>
                  </a:txBody>
                  <a:tcPr/>
                </a:tc>
                <a:tc>
                  <a:txBody>
                    <a:bodyPr/>
                    <a:lstStyle/>
                    <a:p>
                      <a:pPr algn="ctr"/>
                      <a:r>
                        <a:rPr lang="fr-FR" sz="1200" dirty="0">
                          <a:solidFill>
                            <a:srgbClr val="000066"/>
                          </a:solidFill>
                        </a:rPr>
                        <a:t>-</a:t>
                      </a:r>
                    </a:p>
                  </a:txBody>
                  <a:tcPr/>
                </a:tc>
                <a:extLst>
                  <a:ext uri="{0D108BD9-81ED-4DB2-BD59-A6C34878D82A}">
                    <a16:rowId xmlns:a16="http://schemas.microsoft.com/office/drawing/2014/main" val="10005"/>
                  </a:ext>
                </a:extLst>
              </a:tr>
              <a:tr h="2419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Cl</a:t>
                      </a:r>
                      <a:r>
                        <a:rPr lang="fr-FR" sz="1200" baseline="-25000" dirty="0">
                          <a:solidFill>
                            <a:srgbClr val="000066"/>
                          </a:solidFill>
                        </a:rPr>
                        <a:t>int</a:t>
                      </a:r>
                      <a:r>
                        <a:rPr lang="fr-FR" sz="1200" baseline="0" dirty="0">
                          <a:solidFill>
                            <a:srgbClr val="000066"/>
                          </a:solidFill>
                        </a:rPr>
                        <a:t> UGT1A1</a:t>
                      </a:r>
                      <a:r>
                        <a:rPr lang="fr-FR" sz="1200" dirty="0">
                          <a:solidFill>
                            <a:srgbClr val="000066"/>
                          </a:solidFill>
                        </a:rPr>
                        <a:t> (</a:t>
                      </a:r>
                      <a:r>
                        <a:rPr lang="fr-FR" sz="1200" dirty="0" err="1">
                          <a:solidFill>
                            <a:srgbClr val="000066"/>
                          </a:solidFill>
                        </a:rPr>
                        <a:t>μl</a:t>
                      </a:r>
                      <a:r>
                        <a:rPr lang="fr-FR" sz="1200" dirty="0">
                          <a:solidFill>
                            <a:srgbClr val="000066"/>
                          </a:solidFill>
                        </a:rPr>
                        <a:t>/min/</a:t>
                      </a:r>
                      <a:r>
                        <a:rPr lang="fr-FR" sz="1200" dirty="0" err="1">
                          <a:solidFill>
                            <a:srgbClr val="000066"/>
                          </a:solidFill>
                        </a:rPr>
                        <a:t>pmol</a:t>
                      </a:r>
                      <a:r>
                        <a:rPr lang="fr-FR" sz="1200" dirty="0">
                          <a:solidFill>
                            <a:srgbClr val="000066"/>
                          </a:solidFill>
                        </a:rPr>
                        <a:t>)</a:t>
                      </a:r>
                    </a:p>
                  </a:txBody>
                  <a:tcPr/>
                </a:tc>
                <a:tc>
                  <a:txBody>
                    <a:bodyPr/>
                    <a:lstStyle/>
                    <a:p>
                      <a:pPr algn="ctr"/>
                      <a:r>
                        <a:rPr lang="fr-FR" sz="1200" dirty="0">
                          <a:solidFill>
                            <a:srgbClr val="000066"/>
                          </a:solidFill>
                        </a:rPr>
                        <a:t>4,5</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rPr>
                        <a:t>-</a:t>
                      </a:r>
                    </a:p>
                  </a:txBody>
                  <a:tcPr/>
                </a:tc>
                <a:extLst>
                  <a:ext uri="{0D108BD9-81ED-4DB2-BD59-A6C34878D82A}">
                    <a16:rowId xmlns:a16="http://schemas.microsoft.com/office/drawing/2014/main" val="10006"/>
                  </a:ext>
                </a:extLst>
              </a:tr>
              <a:tr h="2419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Cl</a:t>
                      </a:r>
                      <a:r>
                        <a:rPr lang="fr-FR" sz="1200" baseline="-25000" dirty="0">
                          <a:solidFill>
                            <a:srgbClr val="000066"/>
                          </a:solidFill>
                        </a:rPr>
                        <a:t>int</a:t>
                      </a:r>
                      <a:r>
                        <a:rPr lang="fr-FR" sz="1200" baseline="0" dirty="0">
                          <a:solidFill>
                            <a:srgbClr val="000066"/>
                          </a:solidFill>
                        </a:rPr>
                        <a:t> UGT1A9</a:t>
                      </a:r>
                      <a:r>
                        <a:rPr lang="fr-FR" sz="1200" dirty="0">
                          <a:solidFill>
                            <a:srgbClr val="000066"/>
                          </a:solidFill>
                        </a:rPr>
                        <a:t> (</a:t>
                      </a:r>
                      <a:r>
                        <a:rPr lang="fr-FR" sz="1200" dirty="0" err="1">
                          <a:solidFill>
                            <a:srgbClr val="000066"/>
                          </a:solidFill>
                        </a:rPr>
                        <a:t>μl</a:t>
                      </a:r>
                      <a:r>
                        <a:rPr lang="fr-FR" sz="1200" dirty="0">
                          <a:solidFill>
                            <a:srgbClr val="000066"/>
                          </a:solidFill>
                        </a:rPr>
                        <a:t>/min/</a:t>
                      </a:r>
                      <a:r>
                        <a:rPr lang="fr-FR" sz="1200" dirty="0" err="1">
                          <a:solidFill>
                            <a:srgbClr val="000066"/>
                          </a:solidFill>
                        </a:rPr>
                        <a:t>pmol</a:t>
                      </a:r>
                      <a:r>
                        <a:rPr lang="fr-FR" sz="1200" dirty="0">
                          <a:solidFill>
                            <a:srgbClr val="000066"/>
                          </a:solidFill>
                        </a:rPr>
                        <a:t>)</a:t>
                      </a:r>
                    </a:p>
                  </a:txBody>
                  <a:tcPr/>
                </a:tc>
                <a:tc>
                  <a:txBody>
                    <a:bodyPr/>
                    <a:lstStyle/>
                    <a:p>
                      <a:pPr algn="ctr"/>
                      <a:r>
                        <a:rPr lang="fr-FR" sz="1200" dirty="0">
                          <a:solidFill>
                            <a:srgbClr val="000066"/>
                          </a:solidFill>
                        </a:rPr>
                        <a:t>2,2</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rPr>
                        <a:t>-</a:t>
                      </a:r>
                    </a:p>
                  </a:txBody>
                  <a:tcPr/>
                </a:tc>
                <a:extLst>
                  <a:ext uri="{0D108BD9-81ED-4DB2-BD59-A6C34878D82A}">
                    <a16:rowId xmlns:a16="http://schemas.microsoft.com/office/drawing/2014/main" val="10007"/>
                  </a:ext>
                </a:extLst>
              </a:tr>
              <a:tr h="241993">
                <a:tc>
                  <a:txBody>
                    <a:bodyPr/>
                    <a:lstStyle/>
                    <a:p>
                      <a:pPr algn="l"/>
                      <a:r>
                        <a:rPr lang="fr-FR" sz="1200" dirty="0">
                          <a:solidFill>
                            <a:srgbClr val="000066"/>
                          </a:solidFill>
                        </a:rPr>
                        <a:t>Vitesse de libération IM (h</a:t>
                      </a:r>
                      <a:r>
                        <a:rPr lang="fr-FR" sz="1200" baseline="30000" dirty="0">
                          <a:solidFill>
                            <a:srgbClr val="000066"/>
                          </a:solidFill>
                        </a:rPr>
                        <a:t>-1</a:t>
                      </a:r>
                      <a:r>
                        <a:rPr lang="fr-FR" sz="1200" dirty="0">
                          <a:solidFill>
                            <a:srgbClr val="000066"/>
                          </a:solidFill>
                        </a:rPr>
                        <a:t>)</a:t>
                      </a:r>
                    </a:p>
                  </a:txBody>
                  <a:tcPr/>
                </a:tc>
                <a:tc>
                  <a:txBody>
                    <a:bodyPr/>
                    <a:lstStyle/>
                    <a:p>
                      <a:pPr algn="ctr"/>
                      <a:r>
                        <a:rPr lang="fr-FR" sz="1200" dirty="0">
                          <a:solidFill>
                            <a:srgbClr val="000066"/>
                          </a:solidFill>
                        </a:rPr>
                        <a:t>4,54 x 10</a:t>
                      </a:r>
                      <a:r>
                        <a:rPr lang="fr-FR" sz="1200" baseline="30000" dirty="0">
                          <a:solidFill>
                            <a:srgbClr val="000066"/>
                          </a:solidFill>
                        </a:rPr>
                        <a:t>-4</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9,0 x 10</a:t>
                      </a:r>
                      <a:r>
                        <a:rPr lang="fr-FR" sz="1200" baseline="30000" dirty="0">
                          <a:solidFill>
                            <a:srgbClr val="000066"/>
                          </a:solidFill>
                        </a:rPr>
                        <a:t>-4</a:t>
                      </a:r>
                    </a:p>
                  </a:txBody>
                  <a:tcPr/>
                </a:tc>
                <a:tc>
                  <a:txBody>
                    <a:bodyPr/>
                    <a:lstStyle/>
                    <a:p>
                      <a:pPr algn="ctr"/>
                      <a:r>
                        <a:rPr lang="fr-FR" sz="1200" dirty="0">
                          <a:solidFill>
                            <a:srgbClr val="000066"/>
                          </a:solidFill>
                        </a:rPr>
                        <a:t>-</a:t>
                      </a:r>
                    </a:p>
                  </a:txBody>
                  <a:tcPr/>
                </a:tc>
                <a:extLst>
                  <a:ext uri="{0D108BD9-81ED-4DB2-BD59-A6C34878D82A}">
                    <a16:rowId xmlns:a16="http://schemas.microsoft.com/office/drawing/2014/main" val="10008"/>
                  </a:ext>
                </a:extLst>
              </a:tr>
              <a:tr h="241993">
                <a:tc>
                  <a:txBody>
                    <a:bodyPr/>
                    <a:lstStyle/>
                    <a:p>
                      <a:pPr algn="l"/>
                      <a:r>
                        <a:rPr lang="fr-FR" sz="1200" dirty="0" err="1">
                          <a:solidFill>
                            <a:srgbClr val="000066"/>
                          </a:solidFill>
                        </a:rPr>
                        <a:t>Ind</a:t>
                      </a:r>
                      <a:r>
                        <a:rPr lang="fr-FR" sz="1200" baseline="-25000" dirty="0" err="1">
                          <a:solidFill>
                            <a:srgbClr val="000066"/>
                          </a:solidFill>
                        </a:rPr>
                        <a:t>max</a:t>
                      </a:r>
                      <a:r>
                        <a:rPr lang="fr-FR" sz="1200" dirty="0">
                          <a:solidFill>
                            <a:srgbClr val="000066"/>
                          </a:solidFill>
                        </a:rPr>
                        <a:t>/Ind</a:t>
                      </a:r>
                      <a:r>
                        <a:rPr lang="fr-FR" sz="1200" baseline="-25000" dirty="0">
                          <a:solidFill>
                            <a:srgbClr val="000066"/>
                          </a:solidFill>
                        </a:rPr>
                        <a:t>50</a:t>
                      </a:r>
                      <a:r>
                        <a:rPr lang="fr-FR" sz="1200" dirty="0">
                          <a:solidFill>
                            <a:srgbClr val="000066"/>
                          </a:solidFill>
                        </a:rPr>
                        <a:t> CYP450</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rPr>
                        <a:t>15/0,715</a:t>
                      </a:r>
                    </a:p>
                  </a:txBody>
                  <a:tcPr/>
                </a:tc>
                <a:extLst>
                  <a:ext uri="{0D108BD9-81ED-4DB2-BD59-A6C34878D82A}">
                    <a16:rowId xmlns:a16="http://schemas.microsoft.com/office/drawing/2014/main" val="10009"/>
                  </a:ext>
                </a:extLst>
              </a:tr>
              <a:tr h="241993">
                <a:tc>
                  <a:txBody>
                    <a:bodyPr/>
                    <a:lstStyle/>
                    <a:p>
                      <a:pPr algn="l"/>
                      <a:r>
                        <a:rPr lang="fr-FR" sz="1200" dirty="0">
                          <a:solidFill>
                            <a:srgbClr val="000066"/>
                          </a:solidFill>
                        </a:rPr>
                        <a:t>Clairance UGT</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rPr>
                        <a:t>-</a:t>
                      </a:r>
                    </a:p>
                  </a:txBody>
                  <a:tcPr/>
                </a:tc>
                <a:tc>
                  <a:txBody>
                    <a:bodyPr/>
                    <a:lstStyle/>
                    <a:p>
                      <a:pPr algn="ctr"/>
                      <a:r>
                        <a:rPr lang="fr-FR" sz="1200" dirty="0">
                          <a:solidFill>
                            <a:srgbClr val="000066"/>
                          </a:solidFill>
                          <a:latin typeface="Wingdings"/>
                          <a:ea typeface="Wingdings"/>
                          <a:cs typeface="Wingdings"/>
                          <a:sym typeface="Wingdings"/>
                        </a:rPr>
                        <a:t></a:t>
                      </a:r>
                      <a:r>
                        <a:rPr lang="fr-FR" sz="1200" kern="1200" dirty="0">
                          <a:solidFill>
                            <a:srgbClr val="000066"/>
                          </a:solidFill>
                          <a:latin typeface="+mn-lt"/>
                          <a:ea typeface="+mn-ea"/>
                          <a:cs typeface="+mn-cs"/>
                          <a:sym typeface="Wingdings"/>
                        </a:rPr>
                        <a:t> 2,4 x</a:t>
                      </a:r>
                      <a:endParaRPr lang="fr-FR" sz="1200" dirty="0">
                        <a:solidFill>
                          <a:srgbClr val="000066"/>
                        </a:solidFill>
                      </a:endParaRPr>
                    </a:p>
                  </a:txBody>
                  <a:tcPr/>
                </a:tc>
                <a:extLst>
                  <a:ext uri="{0D108BD9-81ED-4DB2-BD59-A6C34878D82A}">
                    <a16:rowId xmlns:a16="http://schemas.microsoft.com/office/drawing/2014/main" val="10010"/>
                  </a:ext>
                </a:extLst>
              </a:tr>
            </a:tbl>
          </a:graphicData>
        </a:graphic>
      </p:graphicFrame>
      <p:sp>
        <p:nvSpPr>
          <p:cNvPr id="6" name="Titre 1"/>
          <p:cNvSpPr txBox="1">
            <a:spLocks/>
          </p:cNvSpPr>
          <p:nvPr/>
        </p:nvSpPr>
        <p:spPr>
          <a:xfrm>
            <a:off x="38100" y="1159869"/>
            <a:ext cx="5118100" cy="376832"/>
          </a:xfrm>
          <a:prstGeom prst="rect">
            <a:avLst/>
          </a:prstGeom>
        </p:spPr>
        <p:txBody>
          <a:bodyPr/>
          <a:lstStyle>
            <a:lvl1pPr algn="l" defTabSz="457207" rtl="0" eaLnBrk="1" latinLnBrk="0" hangingPunct="1">
              <a:spcBef>
                <a:spcPct val="0"/>
              </a:spcBef>
              <a:buNone/>
              <a:defRPr sz="4200" b="0" i="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a:r>
              <a:rPr lang="fr-FR" sz="1400" b="1" dirty="0">
                <a:solidFill>
                  <a:srgbClr val="0070C0"/>
                </a:solidFill>
                <a:latin typeface="Calibri" panose="020F0502020204030204" pitchFamily="34" charset="0"/>
                <a:cs typeface="Calibri" panose="020F0502020204030204" pitchFamily="34" charset="0"/>
              </a:rPr>
              <a:t>Paramètres PK spécifiques utilisés dans le modèle PB/PK</a:t>
            </a:r>
            <a:endParaRPr lang="fr-FR" sz="1100" b="1" dirty="0">
              <a:solidFill>
                <a:srgbClr val="0070C0"/>
              </a:solidFill>
              <a:latin typeface="Calibri" panose="020F0502020204030204" pitchFamily="34" charset="0"/>
              <a:cs typeface="Calibri" panose="020F0502020204030204" pitchFamily="34" charset="0"/>
            </a:endParaRPr>
          </a:p>
        </p:txBody>
      </p:sp>
      <p:sp>
        <p:nvSpPr>
          <p:cNvPr id="9" name="Titre 1"/>
          <p:cNvSpPr txBox="1">
            <a:spLocks/>
          </p:cNvSpPr>
          <p:nvPr/>
        </p:nvSpPr>
        <p:spPr>
          <a:xfrm>
            <a:off x="5136652" y="1159869"/>
            <a:ext cx="3981947" cy="376832"/>
          </a:xfrm>
          <a:prstGeom prst="rect">
            <a:avLst/>
          </a:prstGeom>
        </p:spPr>
        <p:txBody>
          <a:bodyPr/>
          <a:lstStyle>
            <a:lvl1pPr algn="l" defTabSz="457207" rtl="0" eaLnBrk="1" latinLnBrk="0" hangingPunct="1">
              <a:spcBef>
                <a:spcPct val="0"/>
              </a:spcBef>
              <a:buNone/>
              <a:defRPr sz="4200" b="0" i="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a:r>
              <a:rPr lang="fr-FR" sz="1400" b="1" dirty="0">
                <a:solidFill>
                  <a:srgbClr val="0070C0"/>
                </a:solidFill>
                <a:latin typeface="Calibri" panose="020F0502020204030204" pitchFamily="34" charset="0"/>
                <a:cs typeface="Calibri" panose="020F0502020204030204" pitchFamily="34" charset="0"/>
              </a:rPr>
              <a:t>Concentrations plasma simulées </a:t>
            </a:r>
            <a:br>
              <a:rPr lang="fr-FR" sz="1400" b="1" dirty="0">
                <a:solidFill>
                  <a:srgbClr val="0070C0"/>
                </a:solidFill>
                <a:latin typeface="Calibri" panose="020F0502020204030204" pitchFamily="34" charset="0"/>
                <a:cs typeface="Calibri" panose="020F0502020204030204" pitchFamily="34" charset="0"/>
              </a:rPr>
            </a:br>
            <a:r>
              <a:rPr lang="fr-FR" sz="1400" b="1" dirty="0">
                <a:solidFill>
                  <a:srgbClr val="0070C0"/>
                </a:solidFill>
                <a:latin typeface="Calibri" panose="020F0502020204030204" pitchFamily="34" charset="0"/>
                <a:cs typeface="Calibri" panose="020F0502020204030204" pitchFamily="34" charset="0"/>
              </a:rPr>
              <a:t>(modèle PB/PK), mg/ml </a:t>
            </a:r>
            <a:endParaRPr lang="fr-FR" sz="1100" b="1" dirty="0">
              <a:solidFill>
                <a:srgbClr val="0070C0"/>
              </a:solidFill>
              <a:latin typeface="Calibri" panose="020F0502020204030204" pitchFamily="34" charset="0"/>
              <a:cs typeface="Calibri" panose="020F0502020204030204" pitchFamily="34" charset="0"/>
            </a:endParaRPr>
          </a:p>
        </p:txBody>
      </p:sp>
      <p:sp>
        <p:nvSpPr>
          <p:cNvPr id="10" name="Rectangle 3"/>
          <p:cNvSpPr>
            <a:spLocks noGrp="1" noChangeArrowheads="1"/>
          </p:cNvSpPr>
          <p:nvPr>
            <p:ph idx="1"/>
          </p:nvPr>
        </p:nvSpPr>
        <p:spPr>
          <a:xfrm>
            <a:off x="105412" y="4597400"/>
            <a:ext cx="5005136" cy="2095500"/>
          </a:xfrm>
        </p:spPr>
        <p:txBody>
          <a:bodyPr/>
          <a:lstStyle/>
          <a:p>
            <a:pPr eaLnBrk="1" hangingPunct="1"/>
            <a:r>
              <a:rPr lang="fr-FR" sz="1600" b="1" dirty="0"/>
              <a:t>Résultats</a:t>
            </a:r>
          </a:p>
          <a:p>
            <a:pPr lvl="1" eaLnBrk="1" hangingPunct="1">
              <a:buFont typeface="Arial" panose="020B0604020202020204" pitchFamily="34" charset="0"/>
              <a:buChar char="‒"/>
            </a:pPr>
            <a:r>
              <a:rPr lang="fr-FR" sz="1600" dirty="0">
                <a:latin typeface="Wingdings"/>
                <a:ea typeface="Wingdings"/>
                <a:cs typeface="Wingdings"/>
                <a:sym typeface="Wingdings"/>
              </a:rPr>
              <a:t> </a:t>
            </a:r>
            <a:r>
              <a:rPr lang="fr-FR" sz="1600" dirty="0"/>
              <a:t>ASC et </a:t>
            </a:r>
            <a:r>
              <a:rPr lang="fr-FR" sz="1600" dirty="0" err="1"/>
              <a:t>C</a:t>
            </a:r>
            <a:r>
              <a:rPr lang="fr-FR" sz="1600" baseline="-25000" dirty="0" err="1"/>
              <a:t>min</a:t>
            </a:r>
            <a:r>
              <a:rPr lang="fr-FR" sz="1600" dirty="0"/>
              <a:t> plasma de CAB (</a:t>
            </a:r>
            <a:r>
              <a:rPr lang="fr-FR" sz="1600" dirty="0">
                <a:latin typeface="Wingdings"/>
                <a:ea typeface="Wingdings"/>
                <a:cs typeface="Wingdings"/>
                <a:sym typeface="Wingdings"/>
              </a:rPr>
              <a:t></a:t>
            </a:r>
            <a:r>
              <a:rPr lang="fr-FR" sz="1600" dirty="0">
                <a:sym typeface="Wingdings"/>
              </a:rPr>
              <a:t> </a:t>
            </a:r>
            <a:r>
              <a:rPr lang="fr-FR" sz="1600" dirty="0"/>
              <a:t>40 %) </a:t>
            </a:r>
            <a:br>
              <a:rPr lang="fr-FR" sz="1600" dirty="0"/>
            </a:br>
            <a:r>
              <a:rPr lang="fr-FR" sz="1600" dirty="0"/>
              <a:t>et RPV (</a:t>
            </a:r>
            <a:r>
              <a:rPr lang="fr-FR" sz="1600" dirty="0">
                <a:latin typeface="Wingdings"/>
                <a:ea typeface="Wingdings"/>
                <a:cs typeface="Wingdings"/>
                <a:sym typeface="Wingdings"/>
              </a:rPr>
              <a:t></a:t>
            </a:r>
            <a:r>
              <a:rPr lang="fr-FR" sz="1600" dirty="0">
                <a:sym typeface="Wingdings"/>
              </a:rPr>
              <a:t> </a:t>
            </a:r>
            <a:r>
              <a:rPr lang="fr-FR" sz="1600" dirty="0"/>
              <a:t>80 %) aux 2 doses de maintenance IM testées alors que les t</a:t>
            </a:r>
            <a:r>
              <a:rPr lang="fr-FR" sz="1600" baseline="-25000" dirty="0"/>
              <a:t>1/2</a:t>
            </a:r>
            <a:r>
              <a:rPr lang="fr-FR" sz="1600" dirty="0"/>
              <a:t> sont inchangées (Flip-Flop)</a:t>
            </a:r>
          </a:p>
          <a:p>
            <a:pPr eaLnBrk="1" hangingPunct="1">
              <a:buFont typeface="Arial" panose="020B0604020202020204" pitchFamily="34" charset="0"/>
              <a:buChar char="•"/>
            </a:pPr>
            <a:r>
              <a:rPr lang="fr-FR" sz="2000" b="1" dirty="0">
                <a:solidFill>
                  <a:srgbClr val="0070C0"/>
                </a:solidFill>
                <a:latin typeface="Calibri" panose="020F0502020204030204" pitchFamily="34" charset="0"/>
                <a:cs typeface="Calibri" panose="020F0502020204030204" pitchFamily="34" charset="0"/>
              </a:rPr>
              <a:t>Conclusion </a:t>
            </a:r>
          </a:p>
          <a:p>
            <a:pPr lvl="1" eaLnBrk="1" hangingPunct="1">
              <a:buFont typeface="Arial" panose="020B0604020202020204" pitchFamily="34" charset="0"/>
              <a:buChar char="‒"/>
            </a:pPr>
            <a:r>
              <a:rPr lang="fr-FR" sz="1600" dirty="0"/>
              <a:t>La simulation PB/PK traduit une interaction délétère pour l’association étudiée</a:t>
            </a:r>
          </a:p>
          <a:p>
            <a:pPr eaLnBrk="1" hangingPunct="1"/>
            <a:endParaRPr lang="fr-FR" sz="1600" dirty="0"/>
          </a:p>
        </p:txBody>
      </p:sp>
      <p:sp>
        <p:nvSpPr>
          <p:cNvPr id="1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787055" y="1781873"/>
            <a:ext cx="279820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dirty="0">
                <a:ln>
                  <a:noFill/>
                </a:ln>
                <a:solidFill>
                  <a:srgbClr val="0070C0"/>
                </a:solidFill>
                <a:effectLst/>
                <a:latin typeface="Calibri" panose="020F0502020204030204" pitchFamily="34" charset="0"/>
                <a:cs typeface="Calibri" panose="020F0502020204030204" pitchFamily="34" charset="0"/>
              </a:rPr>
              <a:t>CAB (400 mg) mensuel (maintenance)</a:t>
            </a:r>
            <a:endParaRPr kumimoji="0" lang="fr-FR" sz="3200" b="1" i="0" u="none" strike="noStrike" cap="none" normalizeH="0" dirty="0">
              <a:ln>
                <a:noFill/>
              </a:ln>
              <a:solidFill>
                <a:srgbClr val="0070C0"/>
              </a:solidFill>
              <a:effectLst/>
              <a:latin typeface="Calibri" panose="020F0502020204030204" pitchFamily="34" charset="0"/>
              <a:cs typeface="Calibri" panose="020F0502020204030204" pitchFamily="34" charset="0"/>
            </a:endParaRPr>
          </a:p>
        </p:txBody>
      </p:sp>
      <p:grpSp>
        <p:nvGrpSpPr>
          <p:cNvPr id="3" name="Groupe 2">
            <a:extLst>
              <a:ext uri="{FF2B5EF4-FFF2-40B4-BE49-F238E27FC236}">
                <a16:creationId xmlns:a16="http://schemas.microsoft.com/office/drawing/2014/main" id="{306B05E8-ED42-4761-8A2F-353F0A4E3130}"/>
              </a:ext>
            </a:extLst>
          </p:cNvPr>
          <p:cNvGrpSpPr/>
          <p:nvPr/>
        </p:nvGrpSpPr>
        <p:grpSpPr>
          <a:xfrm>
            <a:off x="5291139" y="2089085"/>
            <a:ext cx="3778864" cy="1695276"/>
            <a:chOff x="5335529" y="2089085"/>
            <a:chExt cx="3778864" cy="1695276"/>
          </a:xfrm>
        </p:grpSpPr>
        <p:pic>
          <p:nvPicPr>
            <p:cNvPr id="11" name="Image 10"/>
            <p:cNvPicPr>
              <a:picLocks noChangeAspect="1"/>
            </p:cNvPicPr>
            <p:nvPr/>
          </p:nvPicPr>
          <p:blipFill>
            <a:blip r:embed="rId3"/>
            <a:stretch>
              <a:fillRect/>
            </a:stretch>
          </p:blipFill>
          <p:spPr>
            <a:xfrm>
              <a:off x="5500666" y="2092200"/>
              <a:ext cx="3215820" cy="1509717"/>
            </a:xfrm>
            <a:prstGeom prst="rect">
              <a:avLst/>
            </a:prstGeom>
          </p:spPr>
        </p:pic>
        <p:sp>
          <p:nvSpPr>
            <p:cNvPr id="1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35529" y="2089085"/>
              <a:ext cx="176330"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2,5</a:t>
              </a:r>
              <a:endParaRPr kumimoji="0" lang="fr-FR" b="0" i="0" u="none" strike="noStrike" cap="none" normalizeH="0" dirty="0">
                <a:ln>
                  <a:noFill/>
                </a:ln>
                <a:effectLst/>
                <a:latin typeface="+mj-lt"/>
                <a:cs typeface="Arial" pitchFamily="34" charset="0"/>
              </a:endParaRPr>
            </a:p>
          </p:txBody>
        </p:sp>
        <p:sp>
          <p:nvSpPr>
            <p:cNvPr id="1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441327" y="2356988"/>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a:t>
              </a:r>
              <a:endParaRPr kumimoji="0" lang="fr-FR" b="0" i="0" u="none" strike="noStrike" cap="none" normalizeH="0" dirty="0">
                <a:ln>
                  <a:noFill/>
                </a:ln>
                <a:effectLst/>
                <a:latin typeface="+mj-lt"/>
                <a:cs typeface="Arial" pitchFamily="34" charset="0"/>
              </a:endParaRPr>
            </a:p>
          </p:txBody>
        </p:sp>
        <p:sp>
          <p:nvSpPr>
            <p:cNvPr id="1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35529" y="2624891"/>
              <a:ext cx="176330"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1,5</a:t>
              </a:r>
              <a:endParaRPr kumimoji="0" lang="fr-FR" b="0" i="0" u="none" strike="noStrike" cap="none" normalizeH="0" dirty="0">
                <a:ln>
                  <a:noFill/>
                </a:ln>
                <a:effectLst/>
                <a:latin typeface="+mj-lt"/>
                <a:cs typeface="Arial" pitchFamily="34" charset="0"/>
              </a:endParaRPr>
            </a:p>
          </p:txBody>
        </p:sp>
        <p:sp>
          <p:nvSpPr>
            <p:cNvPr id="1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441327" y="2892794"/>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1</a:t>
              </a:r>
              <a:endParaRPr kumimoji="0" lang="fr-FR" b="0" i="0" u="none" strike="noStrike" cap="none" normalizeH="0" dirty="0">
                <a:ln>
                  <a:noFill/>
                </a:ln>
                <a:effectLst/>
                <a:latin typeface="+mj-lt"/>
                <a:cs typeface="Arial" pitchFamily="34" charset="0"/>
              </a:endParaRPr>
            </a:p>
          </p:txBody>
        </p:sp>
        <p:sp>
          <p:nvSpPr>
            <p:cNvPr id="1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35529" y="3160697"/>
              <a:ext cx="176330"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0,5</a:t>
              </a:r>
              <a:endParaRPr kumimoji="0" lang="fr-FR" b="0" i="0" u="none" strike="noStrike" cap="none" normalizeH="0" dirty="0">
                <a:ln>
                  <a:noFill/>
                </a:ln>
                <a:effectLst/>
                <a:latin typeface="+mj-lt"/>
                <a:cs typeface="Arial" pitchFamily="34" charset="0"/>
              </a:endParaRPr>
            </a:p>
          </p:txBody>
        </p:sp>
        <p:sp>
          <p:nvSpPr>
            <p:cNvPr id="2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441327" y="3428598"/>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0</a:t>
              </a:r>
              <a:endParaRPr kumimoji="0" lang="fr-FR" b="0" i="0" u="none" strike="noStrike" cap="none" normalizeH="0" dirty="0">
                <a:ln>
                  <a:noFill/>
                </a:ln>
                <a:effectLst/>
                <a:latin typeface="+mj-lt"/>
                <a:cs typeface="Arial" pitchFamily="34" charset="0"/>
              </a:endParaRPr>
            </a:p>
          </p:txBody>
        </p:sp>
        <p:sp>
          <p:nvSpPr>
            <p:cNvPr id="2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575439" y="3630473"/>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0</a:t>
              </a:r>
              <a:endParaRPr kumimoji="0" lang="fr-FR" b="0" i="0" u="none" strike="noStrike" cap="none" normalizeH="0" dirty="0">
                <a:ln>
                  <a:noFill/>
                </a:ln>
                <a:effectLst/>
                <a:latin typeface="+mj-lt"/>
                <a:cs typeface="Arial" pitchFamily="34" charset="0"/>
              </a:endParaRPr>
            </a:p>
          </p:txBody>
        </p:sp>
        <p:sp>
          <p:nvSpPr>
            <p:cNvPr id="2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347784" y="3630473"/>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7</a:t>
              </a:r>
              <a:endParaRPr kumimoji="0" lang="fr-FR" b="0" i="0" u="none" strike="noStrike" cap="none" normalizeH="0" dirty="0">
                <a:ln>
                  <a:noFill/>
                </a:ln>
                <a:effectLst/>
                <a:latin typeface="+mj-lt"/>
                <a:cs typeface="Arial" pitchFamily="34" charset="0"/>
              </a:endParaRPr>
            </a:p>
          </p:txBody>
        </p:sp>
        <p:sp>
          <p:nvSpPr>
            <p:cNvPr id="2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067966" y="3630473"/>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14</a:t>
              </a:r>
              <a:endParaRPr kumimoji="0" lang="fr-FR" b="0" i="0" u="none" strike="noStrike" cap="none" normalizeH="0" dirty="0">
                <a:ln>
                  <a:noFill/>
                </a:ln>
                <a:effectLst/>
                <a:latin typeface="+mj-lt"/>
                <a:cs typeface="Arial" pitchFamily="34" charset="0"/>
              </a:endParaRPr>
            </a:p>
          </p:txBody>
        </p:sp>
        <p:sp>
          <p:nvSpPr>
            <p:cNvPr id="2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840311" y="3630473"/>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21</a:t>
              </a:r>
              <a:endParaRPr kumimoji="0" lang="fr-FR" b="0" i="0" u="none" strike="noStrike" cap="none" normalizeH="0" dirty="0">
                <a:ln>
                  <a:noFill/>
                </a:ln>
                <a:effectLst/>
                <a:latin typeface="+mj-lt"/>
                <a:cs typeface="Arial" pitchFamily="34" charset="0"/>
              </a:endParaRPr>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589214" y="3630473"/>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28</a:t>
              </a:r>
              <a:endParaRPr kumimoji="0" lang="fr-FR" b="0" i="0" u="none" strike="noStrike" cap="none" normalizeH="0" dirty="0">
                <a:ln>
                  <a:noFill/>
                </a:ln>
                <a:effectLst/>
                <a:latin typeface="+mj-lt"/>
                <a:cs typeface="Arial" pitchFamily="34" charset="0"/>
              </a:endParaRPr>
            </a:p>
          </p:txBody>
        </p:sp>
        <p:sp>
          <p:nvSpPr>
            <p:cNvPr id="2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066295" y="2352069"/>
              <a:ext cx="569067"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dirty="0">
                  <a:ln>
                    <a:noFill/>
                  </a:ln>
                  <a:effectLst/>
                  <a:latin typeface="+mj-lt"/>
                  <a:cs typeface="Arial" pitchFamily="34" charset="0"/>
                </a:rPr>
                <a:t>CAB seul</a:t>
              </a:r>
              <a:endParaRPr kumimoji="0" lang="fr-FR" b="1" i="0" u="none" strike="noStrike" cap="none" normalizeH="0" dirty="0">
                <a:ln>
                  <a:noFill/>
                </a:ln>
                <a:effectLst/>
                <a:latin typeface="+mj-lt"/>
                <a:cs typeface="Arial" pitchFamily="34" charset="0"/>
              </a:endParaRPr>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521620" y="3012729"/>
              <a:ext cx="115804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dirty="0">
                  <a:ln>
                    <a:noFill/>
                  </a:ln>
                  <a:effectLst/>
                  <a:latin typeface="+mj-lt"/>
                  <a:cs typeface="Arial" pitchFamily="34" charset="0"/>
                </a:rPr>
                <a:t>CAB + 600 mg RFP</a:t>
              </a:r>
              <a:endParaRPr kumimoji="0" lang="fr-FR" b="1" i="0" u="none" strike="noStrike" cap="none" normalizeH="0" dirty="0">
                <a:ln>
                  <a:noFill/>
                </a:ln>
                <a:effectLst/>
                <a:latin typeface="+mj-lt"/>
                <a:cs typeface="Arial" pitchFamily="34" charset="0"/>
              </a:endParaRPr>
            </a:p>
          </p:txBody>
        </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766541" y="3630473"/>
              <a:ext cx="34785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dirty="0">
                  <a:ln>
                    <a:noFill/>
                  </a:ln>
                  <a:effectLst/>
                  <a:latin typeface="+mj-lt"/>
                  <a:cs typeface="Arial" pitchFamily="34" charset="0"/>
                </a:rPr>
                <a:t>Jours</a:t>
              </a:r>
              <a:endParaRPr kumimoji="0" lang="fr-FR" b="1" i="0" u="none" strike="noStrike" cap="none" normalizeH="0" dirty="0">
                <a:ln>
                  <a:noFill/>
                </a:ln>
                <a:effectLst/>
                <a:latin typeface="+mj-lt"/>
                <a:cs typeface="Arial" pitchFamily="34" charset="0"/>
              </a:endParaRPr>
            </a:p>
          </p:txBody>
        </p:sp>
      </p:grpSp>
      <p:sp>
        <p:nvSpPr>
          <p:cNvPr id="3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761882" y="4143719"/>
            <a:ext cx="279570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dirty="0">
                <a:ln>
                  <a:noFill/>
                </a:ln>
                <a:solidFill>
                  <a:srgbClr val="0070C0"/>
                </a:solidFill>
                <a:effectLst/>
                <a:latin typeface="Calibri" panose="020F0502020204030204" pitchFamily="34" charset="0"/>
                <a:cs typeface="Calibri" panose="020F0502020204030204" pitchFamily="34" charset="0"/>
              </a:rPr>
              <a:t>RPV (600 mg) mensuel (maintenance)</a:t>
            </a:r>
            <a:endParaRPr kumimoji="0" lang="fr-FR" sz="3200" b="1" i="0" u="none" strike="noStrike" cap="none" normalizeH="0" dirty="0">
              <a:ln>
                <a:noFill/>
              </a:ln>
              <a:solidFill>
                <a:srgbClr val="0070C0"/>
              </a:solidFill>
              <a:effectLst/>
              <a:latin typeface="Calibri" panose="020F0502020204030204" pitchFamily="34" charset="0"/>
              <a:cs typeface="Calibri" panose="020F0502020204030204" pitchFamily="34" charset="0"/>
            </a:endParaRPr>
          </a:p>
        </p:txBody>
      </p:sp>
      <p:grpSp>
        <p:nvGrpSpPr>
          <p:cNvPr id="4" name="Groupe 3">
            <a:extLst>
              <a:ext uri="{FF2B5EF4-FFF2-40B4-BE49-F238E27FC236}">
                <a16:creationId xmlns:a16="http://schemas.microsoft.com/office/drawing/2014/main" id="{E51F0E07-039C-4443-82E0-6EA2EF4B2584}"/>
              </a:ext>
            </a:extLst>
          </p:cNvPr>
          <p:cNvGrpSpPr/>
          <p:nvPr/>
        </p:nvGrpSpPr>
        <p:grpSpPr>
          <a:xfrm>
            <a:off x="5344161" y="4451801"/>
            <a:ext cx="3719214" cy="1581592"/>
            <a:chOff x="5370795" y="4451801"/>
            <a:chExt cx="3719214" cy="1581592"/>
          </a:xfrm>
        </p:grpSpPr>
        <p:pic>
          <p:nvPicPr>
            <p:cNvPr id="12" name="Image 11"/>
            <p:cNvPicPr>
              <a:picLocks noChangeAspect="1"/>
            </p:cNvPicPr>
            <p:nvPr/>
          </p:nvPicPr>
          <p:blipFill>
            <a:blip r:embed="rId4"/>
            <a:stretch>
              <a:fillRect/>
            </a:stretch>
          </p:blipFill>
          <p:spPr>
            <a:xfrm>
              <a:off x="5500666" y="4495633"/>
              <a:ext cx="3178998" cy="1374702"/>
            </a:xfrm>
            <a:prstGeom prst="rect">
              <a:avLst/>
            </a:prstGeom>
          </p:spPr>
        </p:pic>
        <p:sp>
          <p:nvSpPr>
            <p:cNvPr id="3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70795" y="4451801"/>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80</a:t>
              </a:r>
              <a:endParaRPr kumimoji="0" lang="fr-FR" b="0" i="0" u="none" strike="noStrike" cap="none" normalizeH="0" dirty="0">
                <a:ln>
                  <a:noFill/>
                </a:ln>
                <a:effectLst/>
                <a:latin typeface="+mj-lt"/>
                <a:cs typeface="Arial" pitchFamily="34" charset="0"/>
              </a:endParaRPr>
            </a:p>
          </p:txBody>
        </p:sp>
        <p:sp>
          <p:nvSpPr>
            <p:cNvPr id="3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70795" y="4766867"/>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60</a:t>
              </a:r>
              <a:endParaRPr kumimoji="0" lang="fr-FR" b="0" i="0" u="none" strike="noStrike" cap="none" normalizeH="0" dirty="0">
                <a:ln>
                  <a:noFill/>
                </a:ln>
                <a:effectLst/>
                <a:latin typeface="+mj-lt"/>
                <a:cs typeface="Arial" pitchFamily="34" charset="0"/>
              </a:endParaRPr>
            </a:p>
          </p:txBody>
        </p:sp>
        <p:sp>
          <p:nvSpPr>
            <p:cNvPr id="3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70795" y="5081933"/>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40</a:t>
              </a:r>
              <a:endParaRPr kumimoji="0" lang="fr-FR" b="0" i="0" u="none" strike="noStrike" cap="none" normalizeH="0" dirty="0">
                <a:ln>
                  <a:noFill/>
                </a:ln>
                <a:effectLst/>
                <a:latin typeface="+mj-lt"/>
                <a:cs typeface="Arial" pitchFamily="34" charset="0"/>
              </a:endParaRPr>
            </a:p>
          </p:txBody>
        </p:sp>
        <p:sp>
          <p:nvSpPr>
            <p:cNvPr id="3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370795" y="5396999"/>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20</a:t>
              </a:r>
              <a:endParaRPr kumimoji="0" lang="fr-FR" b="0" i="0" u="none" strike="noStrike" cap="none" normalizeH="0" dirty="0">
                <a:ln>
                  <a:noFill/>
                </a:ln>
                <a:effectLst/>
                <a:latin typeface="+mj-lt"/>
                <a:cs typeface="Arial" pitchFamily="34" charset="0"/>
              </a:endParaRPr>
            </a:p>
          </p:txBody>
        </p:sp>
        <p:sp>
          <p:nvSpPr>
            <p:cNvPr id="3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441327" y="5712066"/>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0</a:t>
              </a:r>
              <a:endParaRPr kumimoji="0" lang="fr-FR" b="0" i="0" u="none" strike="noStrike" cap="none" normalizeH="0" dirty="0">
                <a:ln>
                  <a:noFill/>
                </a:ln>
                <a:effectLst/>
                <a:latin typeface="+mj-lt"/>
                <a:cs typeface="Arial" pitchFamily="34" charset="0"/>
              </a:endParaRPr>
            </a:p>
          </p:txBody>
        </p:sp>
        <p:sp>
          <p:nvSpPr>
            <p:cNvPr id="3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575439" y="5879505"/>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0</a:t>
              </a:r>
              <a:endParaRPr kumimoji="0" lang="fr-FR" b="0" i="0" u="none" strike="noStrike" cap="none" normalizeH="0" dirty="0">
                <a:ln>
                  <a:noFill/>
                </a:ln>
                <a:effectLst/>
                <a:latin typeface="+mj-lt"/>
                <a:cs typeface="Arial" pitchFamily="34" charset="0"/>
              </a:endParaRPr>
            </a:p>
          </p:txBody>
        </p:sp>
        <p:sp>
          <p:nvSpPr>
            <p:cNvPr id="3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323400" y="5879505"/>
              <a:ext cx="7053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7</a:t>
              </a:r>
              <a:endParaRPr kumimoji="0" lang="fr-FR" b="0" i="0" u="none" strike="noStrike" cap="none" normalizeH="0" dirty="0">
                <a:ln>
                  <a:noFill/>
                </a:ln>
                <a:effectLst/>
                <a:latin typeface="+mj-lt"/>
                <a:cs typeface="Arial" pitchFamily="34" charset="0"/>
              </a:endParaRPr>
            </a:p>
          </p:txBody>
        </p:sp>
        <p:sp>
          <p:nvSpPr>
            <p:cNvPr id="4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043582" y="5879505"/>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14</a:t>
              </a:r>
              <a:endParaRPr kumimoji="0" lang="fr-FR" b="0" i="0" u="none" strike="noStrike" cap="none" normalizeH="0" dirty="0">
                <a:ln>
                  <a:noFill/>
                </a:ln>
                <a:effectLst/>
                <a:latin typeface="+mj-lt"/>
                <a:cs typeface="Arial" pitchFamily="34" charset="0"/>
              </a:endParaRPr>
            </a:p>
          </p:txBody>
        </p:sp>
        <p:sp>
          <p:nvSpPr>
            <p:cNvPr id="4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815927" y="5879505"/>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21</a:t>
              </a:r>
              <a:endParaRPr kumimoji="0" lang="fr-FR" b="0" i="0" u="none" strike="noStrike" cap="none" normalizeH="0" dirty="0">
                <a:ln>
                  <a:noFill/>
                </a:ln>
                <a:effectLst/>
                <a:latin typeface="+mj-lt"/>
                <a:cs typeface="Arial" pitchFamily="34" charset="0"/>
              </a:endParaRPr>
            </a:p>
          </p:txBody>
        </p:sp>
        <p:sp>
          <p:nvSpPr>
            <p:cNvPr id="4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564830" y="5879505"/>
              <a:ext cx="14106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dirty="0">
                  <a:ln>
                    <a:noFill/>
                  </a:ln>
                  <a:effectLst/>
                  <a:latin typeface="+mj-lt"/>
                  <a:cs typeface="Arial" pitchFamily="34" charset="0"/>
                </a:rPr>
                <a:t>28</a:t>
              </a:r>
              <a:endParaRPr kumimoji="0" lang="fr-FR" b="0" i="0" u="none" strike="noStrike" cap="none" normalizeH="0" dirty="0">
                <a:ln>
                  <a:noFill/>
                </a:ln>
                <a:effectLst/>
                <a:latin typeface="+mj-lt"/>
                <a:cs typeface="Arial" pitchFamily="34" charset="0"/>
              </a:endParaRPr>
            </a:p>
          </p:txBody>
        </p:sp>
        <p:sp>
          <p:nvSpPr>
            <p:cNvPr id="4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063966" y="4766867"/>
              <a:ext cx="553037"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dirty="0">
                  <a:ln>
                    <a:noFill/>
                  </a:ln>
                  <a:effectLst/>
                  <a:latin typeface="+mj-lt"/>
                  <a:cs typeface="Arial" pitchFamily="34" charset="0"/>
                </a:rPr>
                <a:t>RPV seul</a:t>
              </a:r>
              <a:endParaRPr kumimoji="0" lang="fr-FR" b="1" i="0" u="none" strike="noStrike" cap="none" normalizeH="0" dirty="0">
                <a:ln>
                  <a:noFill/>
                </a:ln>
                <a:effectLst/>
                <a:latin typeface="+mj-lt"/>
                <a:cs typeface="Arial" pitchFamily="34" charset="0"/>
              </a:endParaRPr>
            </a:p>
          </p:txBody>
        </p:sp>
        <p:sp>
          <p:nvSpPr>
            <p:cNvPr id="4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504120" y="5351447"/>
              <a:ext cx="1143893"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dirty="0">
                  <a:ln>
                    <a:noFill/>
                  </a:ln>
                  <a:effectLst/>
                  <a:latin typeface="+mj-lt"/>
                  <a:cs typeface="Arial" pitchFamily="34" charset="0"/>
                </a:rPr>
                <a:t>RPV + 600 mg RFP</a:t>
              </a:r>
              <a:endParaRPr kumimoji="0" lang="fr-FR" b="1" i="0" u="none" strike="noStrike" cap="none" normalizeH="0" dirty="0">
                <a:ln>
                  <a:noFill/>
                </a:ln>
                <a:effectLst/>
                <a:latin typeface="+mj-lt"/>
                <a:cs typeface="Arial" pitchFamily="34" charset="0"/>
              </a:endParaRPr>
            </a:p>
          </p:txBody>
        </p:sp>
        <p:sp>
          <p:nvSpPr>
            <p:cNvPr id="4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742157" y="5879505"/>
              <a:ext cx="34785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dirty="0">
                  <a:ln>
                    <a:noFill/>
                  </a:ln>
                  <a:effectLst/>
                  <a:latin typeface="+mj-lt"/>
                  <a:cs typeface="Arial" pitchFamily="34" charset="0"/>
                </a:rPr>
                <a:t>Jours</a:t>
              </a:r>
              <a:endParaRPr kumimoji="0" lang="fr-FR" b="1" i="0" u="none" strike="noStrike" cap="none" normalizeH="0" dirty="0">
                <a:ln>
                  <a:noFill/>
                </a:ln>
                <a:effectLst/>
                <a:latin typeface="+mj-lt"/>
                <a:cs typeface="Arial" pitchFamily="34" charset="0"/>
              </a:endParaRPr>
            </a:p>
          </p:txBody>
        </p:sp>
      </p:grpSp>
      <p:sp>
        <p:nvSpPr>
          <p:cNvPr id="45" name="ZoneTexte 44">
            <a:extLst>
              <a:ext uri="{FF2B5EF4-FFF2-40B4-BE49-F238E27FC236}">
                <a16:creationId xmlns:a16="http://schemas.microsoft.com/office/drawing/2014/main" id="{FE5E5932-CF88-4A21-ABC6-0F6C72AF5FF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79</a:t>
            </a:r>
          </a:p>
        </p:txBody>
      </p:sp>
    </p:spTree>
    <p:extLst>
      <p:ext uri="{BB962C8B-B14F-4D97-AF65-F5344CB8AC3E}">
        <p14:creationId xmlns:p14="http://schemas.microsoft.com/office/powerpoint/2010/main" val="52441758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TAF et rifampicine (1)</a:t>
            </a:r>
          </a:p>
        </p:txBody>
      </p:sp>
      <p:sp>
        <p:nvSpPr>
          <p:cNvPr id="5123" name="Rectangle 3"/>
          <p:cNvSpPr>
            <a:spLocks noGrp="1" noChangeArrowheads="1"/>
          </p:cNvSpPr>
          <p:nvPr>
            <p:ph idx="1"/>
          </p:nvPr>
        </p:nvSpPr>
        <p:spPr>
          <a:xfrm>
            <a:off x="457200" y="1096337"/>
            <a:ext cx="8613775" cy="4031840"/>
          </a:xfrm>
        </p:spPr>
        <p:txBody>
          <a:bodyPr/>
          <a:lstStyle/>
          <a:p>
            <a:pPr eaLnBrk="1" hangingPunct="1"/>
            <a:r>
              <a:rPr lang="fr-FR" sz="1800" b="1" dirty="0"/>
              <a:t>Rationnel</a:t>
            </a:r>
          </a:p>
          <a:p>
            <a:pPr lvl="1" eaLnBrk="1" hangingPunct="1"/>
            <a:r>
              <a:rPr lang="fr-FR" sz="1600" dirty="0"/>
              <a:t>Mécanisme supposé de l’interaction </a:t>
            </a:r>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marL="0" indent="0" eaLnBrk="1" hangingPunct="1">
              <a:buNone/>
            </a:pPr>
            <a:endParaRPr lang="fr-FR" sz="1600" dirty="0"/>
          </a:p>
          <a:p>
            <a:pPr marL="0" indent="0" eaLnBrk="1" hangingPunct="1">
              <a:buNone/>
            </a:pPr>
            <a:endParaRPr lang="fr-FR" sz="1600" dirty="0"/>
          </a:p>
          <a:p>
            <a:pPr lvl="1" eaLnBrk="1" hangingPunct="1"/>
            <a:r>
              <a:rPr lang="fr-FR" sz="1600" dirty="0"/>
              <a:t>Etude PK entre TAF (25 mg </a:t>
            </a:r>
            <a:r>
              <a:rPr lang="fr-FR" sz="1600" dirty="0" err="1"/>
              <a:t>bid</a:t>
            </a:r>
            <a:r>
              <a:rPr lang="fr-FR" sz="1600" dirty="0"/>
              <a:t>) + RFP (600 mg qd)  :</a:t>
            </a:r>
            <a:br>
              <a:rPr lang="fr-FR" sz="1600" dirty="0"/>
            </a:br>
            <a:r>
              <a:rPr lang="fr-FR" sz="1600" dirty="0">
                <a:latin typeface="Wingdings"/>
                <a:ea typeface="Wingdings"/>
                <a:cs typeface="Wingdings"/>
                <a:sym typeface="Wingdings" panose="05000000000000000000" pitchFamily="2" charset="2"/>
              </a:rPr>
              <a:t></a:t>
            </a:r>
            <a:r>
              <a:rPr lang="fr-FR" sz="1600" dirty="0">
                <a:ea typeface="Wingdings"/>
                <a:cs typeface="Wingdings"/>
                <a:sym typeface="Wingdings" panose="05000000000000000000" pitchFamily="2" charset="2"/>
              </a:rPr>
              <a:t> </a:t>
            </a:r>
            <a:r>
              <a:rPr lang="fr-FR" sz="1600" dirty="0"/>
              <a:t>15 % et </a:t>
            </a:r>
            <a:r>
              <a:rPr lang="fr-FR" sz="1600" dirty="0">
                <a:ea typeface="Wingdings"/>
                <a:cs typeface="Wingdings"/>
                <a:sym typeface="Wingdings" panose="05000000000000000000" pitchFamily="2" charset="2"/>
              </a:rPr>
              <a:t> </a:t>
            </a:r>
            <a:r>
              <a:rPr lang="fr-FR" sz="1600" dirty="0"/>
              <a:t>20 % ASC</a:t>
            </a:r>
            <a:r>
              <a:rPr lang="fr-FR" sz="1600" baseline="-25000" dirty="0"/>
              <a:t>0-24h  </a:t>
            </a:r>
            <a:r>
              <a:rPr lang="fr-FR" sz="1600" dirty="0"/>
              <a:t>plasma de TAF et TFV et </a:t>
            </a:r>
            <a:r>
              <a:rPr lang="fr-FR" sz="1600" dirty="0">
                <a:ea typeface="Wingdings"/>
                <a:cs typeface="Wingdings"/>
                <a:sym typeface="Wingdings" panose="05000000000000000000" pitchFamily="2" charset="2"/>
              </a:rPr>
              <a:t> </a:t>
            </a:r>
            <a:r>
              <a:rPr lang="fr-FR" sz="1600" dirty="0"/>
              <a:t>24 % ASC</a:t>
            </a:r>
            <a:r>
              <a:rPr lang="fr-FR" sz="1600" baseline="-25000" dirty="0"/>
              <a:t>0-24h</a:t>
            </a:r>
            <a:r>
              <a:rPr lang="fr-FR" sz="1600" dirty="0"/>
              <a:t>  intracellulaires de TFV-DP, concluant à la possibilité d’associer RFP et TAF </a:t>
            </a:r>
            <a:br>
              <a:rPr lang="fr-FR" sz="1600" dirty="0"/>
            </a:br>
            <a:r>
              <a:rPr lang="fr-FR" sz="1600" dirty="0"/>
              <a:t>à double dose </a:t>
            </a:r>
            <a:r>
              <a:rPr lang="fr-FR" sz="1400" dirty="0"/>
              <a:t>(</a:t>
            </a:r>
            <a:r>
              <a:rPr lang="fr-FR" sz="1400" i="1" dirty="0" err="1"/>
              <a:t>Custodio</a:t>
            </a:r>
            <a:r>
              <a:rPr lang="fr-FR" sz="1400" i="1" dirty="0"/>
              <a:t> JM, EACS 2017, Abs. PS13/4</a:t>
            </a:r>
            <a:r>
              <a:rPr lang="fr-FR" sz="1400" dirty="0"/>
              <a:t>)</a:t>
            </a:r>
            <a:br>
              <a:rPr lang="fr-FR" sz="1400" dirty="0"/>
            </a:br>
            <a:endParaRPr lang="fr-FR" sz="1000" dirty="0"/>
          </a:p>
          <a:p>
            <a:pPr eaLnBrk="1" hangingPunct="1"/>
            <a:r>
              <a:rPr lang="fr-FR" sz="1800" b="1" dirty="0"/>
              <a:t>Etude chez 21 volontaires sains </a:t>
            </a:r>
          </a:p>
          <a:p>
            <a:pPr lvl="1" eaLnBrk="1" hangingPunct="1"/>
            <a:r>
              <a:rPr lang="fr-FR" sz="1600" dirty="0"/>
              <a:t>Co-administration de FTC/TAF + RFP </a:t>
            </a:r>
          </a:p>
          <a:p>
            <a:pPr lvl="1" eaLnBrk="1" hangingPunct="1"/>
            <a:r>
              <a:rPr lang="fr-FR" sz="1600" dirty="0"/>
              <a:t>Mesure des concentrations plasmatiques (FTC, TAF, TFV) et intracellulaires </a:t>
            </a:r>
            <a:br>
              <a:rPr lang="fr-FR" sz="1600" dirty="0"/>
            </a:br>
            <a:r>
              <a:rPr lang="fr-FR" sz="1600" dirty="0"/>
              <a:t>(FTC-TP, TFV-DP) par LC-MS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Cerrone</a:t>
            </a:r>
            <a:r>
              <a:rPr lang="en-GB" sz="1200" i="1" dirty="0">
                <a:solidFill>
                  <a:srgbClr val="0070C0"/>
                </a:solidFill>
              </a:rPr>
              <a:t> M, CROI 2018, Abs. 28LB</a:t>
            </a:r>
          </a:p>
        </p:txBody>
      </p:sp>
      <p:graphicFrame>
        <p:nvGraphicFramePr>
          <p:cNvPr id="6" name="Table 7"/>
          <p:cNvGraphicFramePr>
            <a:graphicFrameLocks noGrp="1"/>
          </p:cNvGraphicFramePr>
          <p:nvPr>
            <p:extLst/>
          </p:nvPr>
        </p:nvGraphicFramePr>
        <p:xfrm>
          <a:off x="1291907" y="1744718"/>
          <a:ext cx="6606225" cy="1219200"/>
        </p:xfrm>
        <a:graphic>
          <a:graphicData uri="http://schemas.openxmlformats.org/drawingml/2006/table">
            <a:tbl>
              <a:tblPr firstRow="1" bandRow="1">
                <a:tableStyleId>{5C22544A-7EE6-4342-B048-85BDC9FD1C3A}</a:tableStyleId>
              </a:tblPr>
              <a:tblGrid>
                <a:gridCol w="2308543">
                  <a:extLst>
                    <a:ext uri="{9D8B030D-6E8A-4147-A177-3AD203B41FA5}">
                      <a16:colId xmlns:a16="http://schemas.microsoft.com/office/drawing/2014/main" val="20000"/>
                    </a:ext>
                  </a:extLst>
                </a:gridCol>
                <a:gridCol w="1577340">
                  <a:extLst>
                    <a:ext uri="{9D8B030D-6E8A-4147-A177-3AD203B41FA5}">
                      <a16:colId xmlns:a16="http://schemas.microsoft.com/office/drawing/2014/main" val="20001"/>
                    </a:ext>
                  </a:extLst>
                </a:gridCol>
                <a:gridCol w="1360171">
                  <a:extLst>
                    <a:ext uri="{9D8B030D-6E8A-4147-A177-3AD203B41FA5}">
                      <a16:colId xmlns:a16="http://schemas.microsoft.com/office/drawing/2014/main" val="20002"/>
                    </a:ext>
                  </a:extLst>
                </a:gridCol>
                <a:gridCol w="1360171">
                  <a:extLst>
                    <a:ext uri="{9D8B030D-6E8A-4147-A177-3AD203B41FA5}">
                      <a16:colId xmlns:a16="http://schemas.microsoft.com/office/drawing/2014/main" val="20003"/>
                    </a:ext>
                  </a:extLst>
                </a:gridCol>
              </a:tblGrid>
              <a:tr h="145926">
                <a:tc gridSpan="2">
                  <a:txBody>
                    <a:bodyPr/>
                    <a:lstStyle/>
                    <a:p>
                      <a:endParaRPr lang="fr-FR" sz="1400" noProof="0" dirty="0">
                        <a:solidFill>
                          <a:srgbClr val="000066"/>
                        </a:solidFill>
                      </a:endParaRPr>
                    </a:p>
                  </a:txBody>
                  <a:tcPr anchor="ctr"/>
                </a:tc>
                <a:tc hMerge="1">
                  <a:txBody>
                    <a:bodyPr/>
                    <a:lstStyle/>
                    <a:p>
                      <a:endParaRPr lang="en-US" dirty="0"/>
                    </a:p>
                  </a:txBody>
                  <a:tcPr/>
                </a:tc>
                <a:tc>
                  <a:txBody>
                    <a:bodyPr/>
                    <a:lstStyle/>
                    <a:p>
                      <a:pPr algn="ctr"/>
                      <a:r>
                        <a:rPr lang="fr-FR" altLang="en-US" sz="1400" noProof="0" dirty="0">
                          <a:solidFill>
                            <a:srgbClr val="000066"/>
                          </a:solidFill>
                        </a:rPr>
                        <a:t>TAF</a:t>
                      </a:r>
                      <a:endParaRPr lang="fr-FR" sz="1400" noProof="0" dirty="0">
                        <a:solidFill>
                          <a:srgbClr val="000066"/>
                        </a:solidFill>
                      </a:endParaRPr>
                    </a:p>
                  </a:txBody>
                  <a:tcPr anchor="ctr"/>
                </a:tc>
                <a:tc>
                  <a:txBody>
                    <a:bodyPr/>
                    <a:lstStyle/>
                    <a:p>
                      <a:pPr algn="ctr"/>
                      <a:r>
                        <a:rPr lang="fr-FR" sz="1400" noProof="0" dirty="0">
                          <a:solidFill>
                            <a:srgbClr val="000066"/>
                          </a:solidFill>
                        </a:rPr>
                        <a:t>RFP</a:t>
                      </a:r>
                    </a:p>
                  </a:txBody>
                  <a:tcPr anchor="ctr"/>
                </a:tc>
                <a:extLst>
                  <a:ext uri="{0D108BD9-81ED-4DB2-BD59-A6C34878D82A}">
                    <a16:rowId xmlns:a16="http://schemas.microsoft.com/office/drawing/2014/main" val="10000"/>
                  </a:ext>
                </a:extLst>
              </a:tr>
              <a:tr h="145926">
                <a:tc rowSpan="2">
                  <a:txBody>
                    <a:bodyPr/>
                    <a:lstStyle/>
                    <a:p>
                      <a:r>
                        <a:rPr lang="fr-FR" sz="1400" noProof="0" dirty="0">
                          <a:solidFill>
                            <a:srgbClr val="000066"/>
                          </a:solidFill>
                        </a:rPr>
                        <a:t>Transporteurs d’efflux</a:t>
                      </a:r>
                    </a:p>
                  </a:txBody>
                  <a:tcPr anchor="ctr"/>
                </a:tc>
                <a:tc>
                  <a:txBody>
                    <a:bodyPr/>
                    <a:lstStyle/>
                    <a:p>
                      <a:pPr algn="l"/>
                      <a:r>
                        <a:rPr lang="fr-FR" sz="1400" noProof="0" dirty="0">
                          <a:solidFill>
                            <a:srgbClr val="000066"/>
                          </a:solidFill>
                        </a:rPr>
                        <a:t>P-gp/BCRP</a:t>
                      </a:r>
                    </a:p>
                  </a:txBody>
                  <a:tcPr anchor="ctr"/>
                </a:tc>
                <a:tc>
                  <a:txBody>
                    <a:bodyPr/>
                    <a:lstStyle/>
                    <a:p>
                      <a:pPr algn="ctr"/>
                      <a:r>
                        <a:rPr lang="fr-FR" sz="1400" noProof="0" dirty="0">
                          <a:solidFill>
                            <a:srgbClr val="000066"/>
                          </a:solidFill>
                        </a:rPr>
                        <a:t>Substrat</a:t>
                      </a:r>
                      <a:endParaRPr lang="fr-FR" sz="1400" baseline="0" noProof="0" dirty="0">
                        <a:solidFill>
                          <a:srgbClr val="000066"/>
                        </a:solidFill>
                      </a:endParaRPr>
                    </a:p>
                  </a:txBody>
                  <a:tcPr anchor="ctr"/>
                </a:tc>
                <a:tc>
                  <a:txBody>
                    <a:bodyPr/>
                    <a:lstStyle/>
                    <a:p>
                      <a:pPr algn="ctr"/>
                      <a:r>
                        <a:rPr lang="fr-FR" sz="1400" noProof="0" dirty="0">
                          <a:solidFill>
                            <a:srgbClr val="000066"/>
                          </a:solidFill>
                        </a:rPr>
                        <a:t>Inducteur</a:t>
                      </a:r>
                      <a:endParaRPr lang="fr-FR" sz="1400" baseline="0" noProof="0" dirty="0">
                        <a:solidFill>
                          <a:srgbClr val="000066"/>
                        </a:solidFill>
                      </a:endParaRPr>
                    </a:p>
                  </a:txBody>
                  <a:tcPr anchor="ctr"/>
                </a:tc>
                <a:extLst>
                  <a:ext uri="{0D108BD9-81ED-4DB2-BD59-A6C34878D82A}">
                    <a16:rowId xmlns:a16="http://schemas.microsoft.com/office/drawing/2014/main" val="10001"/>
                  </a:ext>
                </a:extLst>
              </a:tr>
              <a:tr h="145926">
                <a:tc vMerge="1">
                  <a:txBody>
                    <a:bodyPr/>
                    <a:lstStyle/>
                    <a:p>
                      <a:endParaRPr lang="en-US" dirty="0"/>
                    </a:p>
                  </a:txBody>
                  <a:tcPr/>
                </a:tc>
                <a:tc>
                  <a:txBody>
                    <a:bodyPr/>
                    <a:lstStyle/>
                    <a:p>
                      <a:pPr algn="l"/>
                      <a:r>
                        <a:rPr lang="fr-FR" altLang="en-US" sz="1400" noProof="0" dirty="0">
                          <a:solidFill>
                            <a:srgbClr val="000066"/>
                          </a:solidFill>
                        </a:rPr>
                        <a:t>OATP1B1/1B3</a:t>
                      </a:r>
                      <a:endParaRPr lang="fr-FR" sz="1400" noProof="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noProof="0" dirty="0">
                          <a:solidFill>
                            <a:srgbClr val="000066"/>
                          </a:solidFill>
                        </a:rPr>
                        <a:t>Substrat</a:t>
                      </a:r>
                      <a:endParaRPr lang="fr-FR" sz="1400" baseline="30000" noProof="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noProof="0" dirty="0">
                          <a:solidFill>
                            <a:srgbClr val="000066"/>
                          </a:solidFill>
                        </a:rPr>
                        <a:t>Inducteur</a:t>
                      </a:r>
                      <a:endParaRPr lang="fr-FR" sz="1400" baseline="30000" noProof="0" dirty="0">
                        <a:solidFill>
                          <a:srgbClr val="000066"/>
                        </a:solidFill>
                      </a:endParaRPr>
                    </a:p>
                  </a:txBody>
                  <a:tcPr anchor="ctr"/>
                </a:tc>
                <a:extLst>
                  <a:ext uri="{0D108BD9-81ED-4DB2-BD59-A6C34878D82A}">
                    <a16:rowId xmlns:a16="http://schemas.microsoft.com/office/drawing/2014/main" val="10002"/>
                  </a:ext>
                </a:extLst>
              </a:tr>
              <a:tr h="145926">
                <a:tc>
                  <a:txBody>
                    <a:bodyPr/>
                    <a:lstStyle/>
                    <a:p>
                      <a:r>
                        <a:rPr lang="fr-FR" sz="1400" noProof="0" dirty="0">
                          <a:solidFill>
                            <a:srgbClr val="000066"/>
                          </a:solidFill>
                        </a:rPr>
                        <a:t>CYP450</a:t>
                      </a:r>
                    </a:p>
                  </a:txBody>
                  <a:tcPr anchor="ctr"/>
                </a:tc>
                <a:tc>
                  <a:txBody>
                    <a:bodyPr/>
                    <a:lstStyle/>
                    <a:p>
                      <a:pPr algn="l"/>
                      <a:r>
                        <a:rPr lang="fr-FR" sz="1400" noProof="0" dirty="0">
                          <a:solidFill>
                            <a:srgbClr val="000066"/>
                          </a:solidFill>
                        </a:rPr>
                        <a:t>3A4</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aseline="0" noProof="0" dirty="0">
                          <a:solidFill>
                            <a:srgbClr val="000066"/>
                          </a:solidFill>
                        </a:rPr>
                        <a:t>-</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noProof="0" dirty="0">
                          <a:solidFill>
                            <a:srgbClr val="000066"/>
                          </a:solidFill>
                        </a:rPr>
                        <a:t>Inducteur</a:t>
                      </a:r>
                      <a:endParaRPr lang="fr-FR" sz="1400" baseline="30000" noProof="0" dirty="0">
                        <a:solidFill>
                          <a:srgbClr val="000066"/>
                        </a:solidFill>
                      </a:endParaRPr>
                    </a:p>
                  </a:txBody>
                  <a:tcPr anchor="ctr"/>
                </a:tc>
                <a:extLst>
                  <a:ext uri="{0D108BD9-81ED-4DB2-BD59-A6C34878D82A}">
                    <a16:rowId xmlns:a16="http://schemas.microsoft.com/office/drawing/2014/main" val="10003"/>
                  </a:ext>
                </a:extLst>
              </a:tr>
            </a:tbl>
          </a:graphicData>
        </a:graphic>
      </p:graphicFrame>
      <p:grpSp>
        <p:nvGrpSpPr>
          <p:cNvPr id="2" name="Groupe 1">
            <a:extLst>
              <a:ext uri="{FF2B5EF4-FFF2-40B4-BE49-F238E27FC236}">
                <a16:creationId xmlns:a16="http://schemas.microsoft.com/office/drawing/2014/main" id="{8808B2C2-CCEC-482F-BB71-F8B95AC5251C}"/>
              </a:ext>
            </a:extLst>
          </p:cNvPr>
          <p:cNvGrpSpPr/>
          <p:nvPr/>
        </p:nvGrpSpPr>
        <p:grpSpPr>
          <a:xfrm>
            <a:off x="1002582" y="5186622"/>
            <a:ext cx="7644723" cy="1399643"/>
            <a:chOff x="1002582" y="5186622"/>
            <a:chExt cx="7644723" cy="1399643"/>
          </a:xfrm>
        </p:grpSpPr>
        <p:sp>
          <p:nvSpPr>
            <p:cNvPr id="7" name="Text Box 2"/>
            <p:cNvSpPr txBox="1">
              <a:spLocks noChangeArrowheads="1"/>
            </p:cNvSpPr>
            <p:nvPr/>
          </p:nvSpPr>
          <p:spPr bwMode="auto">
            <a:xfrm>
              <a:off x="2982913" y="5186622"/>
              <a:ext cx="3352800"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Schéma de l’étude</a:t>
              </a:r>
            </a:p>
          </p:txBody>
        </p:sp>
        <p:sp>
          <p:nvSpPr>
            <p:cNvPr id="11" name="Rectangle à coins arrondis 10"/>
            <p:cNvSpPr/>
            <p:nvPr/>
          </p:nvSpPr>
          <p:spPr bwMode="auto">
            <a:xfrm>
              <a:off x="6102350" y="6129065"/>
              <a:ext cx="2045970" cy="457200"/>
            </a:xfrm>
            <a:prstGeom prst="roundRect">
              <a:avLst/>
            </a:prstGeom>
            <a:noFill/>
            <a:ln w="28575" cap="flat" cmpd="sng" algn="ctr">
              <a:solidFill>
                <a:srgbClr val="7030A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charset="0"/>
                </a:rPr>
                <a:t>TDF 300 mg </a:t>
              </a:r>
              <a:r>
                <a:rPr lang="fr-FR" sz="1200" b="1" dirty="0" err="1"/>
                <a:t>qd</a:t>
              </a:r>
              <a:endParaRPr kumimoji="0" lang="fr-FR" sz="1200" b="1" i="0" u="none" strike="noStrike" cap="none" normalizeH="0" baseline="0" dirty="0">
                <a:ln>
                  <a:noFill/>
                </a:ln>
                <a:effectLst/>
              </a:endParaRPr>
            </a:p>
          </p:txBody>
        </p:sp>
        <p:sp>
          <p:nvSpPr>
            <p:cNvPr id="12" name="Rectangle à coins arrondis 11"/>
            <p:cNvSpPr/>
            <p:nvPr/>
          </p:nvSpPr>
          <p:spPr bwMode="auto">
            <a:xfrm>
              <a:off x="1191736" y="6129065"/>
              <a:ext cx="1998504" cy="457200"/>
            </a:xfrm>
            <a:prstGeom prst="roundRect">
              <a:avLst/>
            </a:prstGeom>
            <a:solidFill>
              <a:schemeClr val="bg1"/>
            </a:solid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charset="0"/>
                </a:rPr>
                <a:t>FTC/TAF 200/25 mg </a:t>
              </a:r>
              <a:r>
                <a:rPr lang="fr-FR" sz="1200" b="1" dirty="0" err="1"/>
                <a:t>qd</a:t>
              </a:r>
              <a:endParaRPr kumimoji="0" lang="fr-FR" sz="1200" b="1" i="0" u="none" strike="noStrike" cap="none" normalizeH="0" baseline="0" dirty="0">
                <a:ln>
                  <a:noFill/>
                </a:ln>
                <a:effectLst/>
              </a:endParaRPr>
            </a:p>
          </p:txBody>
        </p:sp>
        <p:sp>
          <p:nvSpPr>
            <p:cNvPr id="13" name="Rectangle à coins arrondis 12"/>
            <p:cNvSpPr/>
            <p:nvPr/>
          </p:nvSpPr>
          <p:spPr bwMode="auto">
            <a:xfrm>
              <a:off x="3705463" y="6123203"/>
              <a:ext cx="1998504" cy="457200"/>
            </a:xfrm>
            <a:prstGeom prst="roundRect">
              <a:avLst/>
            </a:prstGeom>
            <a:solidFill>
              <a:schemeClr val="bg1"/>
            </a:solid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fr-FR" sz="1200" b="1" dirty="0"/>
                <a:t>FTC/TAF 200/25 mg </a:t>
              </a:r>
              <a:r>
                <a:rPr lang="fr-FR" sz="1200" b="1" dirty="0" err="1"/>
                <a:t>qd</a:t>
              </a:r>
              <a:endParaRPr lang="fr-FR" sz="1200" b="1" dirty="0"/>
            </a:p>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charset="0"/>
                </a:rPr>
                <a:t>+</a:t>
              </a:r>
              <a:r>
                <a:rPr lang="fr-FR" sz="1200" b="1" dirty="0"/>
                <a:t> </a:t>
              </a:r>
              <a:r>
                <a:rPr kumimoji="0" lang="fr-FR" sz="1200" b="1" i="0" u="none" strike="noStrike" cap="none" normalizeH="0" baseline="0" dirty="0">
                  <a:ln>
                    <a:noFill/>
                  </a:ln>
                  <a:effectLst/>
                  <a:latin typeface="Arial" charset="0"/>
                </a:rPr>
                <a:t>RFP 600 mg </a:t>
              </a:r>
              <a:r>
                <a:rPr kumimoji="0" lang="fr-FR" sz="1200" b="1" i="0" u="none" strike="noStrike" cap="none" normalizeH="0" baseline="0" dirty="0" err="1">
                  <a:ln>
                    <a:noFill/>
                  </a:ln>
                  <a:effectLst/>
                  <a:latin typeface="Arial" charset="0"/>
                </a:rPr>
                <a:t>qd</a:t>
              </a:r>
              <a:endParaRPr kumimoji="0" lang="fr-FR" sz="1200" b="1" i="0" u="none" strike="noStrike" cap="none" normalizeH="0" baseline="0" dirty="0">
                <a:ln>
                  <a:noFill/>
                </a:ln>
                <a:effectLst/>
                <a:latin typeface="Arial" charset="0"/>
              </a:endParaRPr>
            </a:p>
          </p:txBody>
        </p:sp>
        <p:sp>
          <p:nvSpPr>
            <p:cNvPr id="1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540893" y="5533851"/>
              <a:ext cx="99797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PK i</a:t>
              </a:r>
              <a:r>
                <a:rPr kumimoji="0" lang="fr-FR" sz="1400" b="0" i="0" u="none" strike="noStrike" cap="none" normalizeH="0" baseline="0" dirty="0">
                  <a:ln>
                    <a:noFill/>
                  </a:ln>
                  <a:effectLst/>
                  <a:latin typeface="+mj-lt"/>
                  <a:cs typeface="Arial" pitchFamily="34" charset="0"/>
                </a:rPr>
                <a:t>ntensive </a:t>
              </a:r>
              <a:endParaRPr kumimoji="0" lang="fr-FR" sz="3200" b="0" i="0" u="none" strike="noStrike" cap="none" normalizeH="0" baseline="30000" dirty="0">
                <a:ln>
                  <a:noFill/>
                </a:ln>
                <a:effectLst/>
                <a:latin typeface="+mj-lt"/>
                <a:cs typeface="Arial" pitchFamily="34" charset="0"/>
              </a:endParaRPr>
            </a:p>
          </p:txBody>
        </p:sp>
        <p:sp>
          <p:nvSpPr>
            <p:cNvPr id="1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833410" y="5531472"/>
              <a:ext cx="99797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r>
                <a:rPr lang="fr-FR" sz="1400" dirty="0">
                  <a:cs typeface="Arial" pitchFamily="34" charset="0"/>
                </a:rPr>
                <a:t>PK intensive </a:t>
              </a:r>
              <a:endParaRPr lang="fr-FR" sz="3200" baseline="30000" dirty="0">
                <a:cs typeface="Arial" pitchFamily="34" charset="0"/>
              </a:endParaRPr>
            </a:p>
          </p:txBody>
        </p:sp>
        <p:sp>
          <p:nvSpPr>
            <p:cNvPr id="1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7649335" y="5533851"/>
              <a:ext cx="99797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r>
                <a:rPr lang="fr-FR" sz="1400" dirty="0">
                  <a:cs typeface="Arial" pitchFamily="34" charset="0"/>
                </a:rPr>
                <a:t>PK intensive </a:t>
              </a:r>
              <a:endParaRPr lang="fr-FR" sz="3200" baseline="30000" dirty="0">
                <a:cs typeface="Arial" pitchFamily="34" charset="0"/>
              </a:endParaRPr>
            </a:p>
          </p:txBody>
        </p:sp>
        <p:sp>
          <p:nvSpPr>
            <p:cNvPr id="2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002582" y="5892267"/>
              <a:ext cx="18915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J1</a:t>
              </a:r>
              <a:endParaRPr kumimoji="0" lang="fr-FR" sz="3200" b="0" i="0" u="none" strike="noStrike" cap="none" normalizeH="0" baseline="30000" dirty="0">
                <a:ln>
                  <a:noFill/>
                </a:ln>
                <a:effectLst/>
                <a:latin typeface="+mj-lt"/>
                <a:cs typeface="Arial" pitchFamily="34" charset="0"/>
              </a:endParaRPr>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228383" y="5892267"/>
              <a:ext cx="28854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J28</a:t>
              </a:r>
              <a:endParaRPr kumimoji="0" lang="fr-FR" sz="3200" b="0" i="0" u="none" strike="noStrike" cap="none" normalizeH="0" baseline="30000" dirty="0">
                <a:ln>
                  <a:noFill/>
                </a:ln>
                <a:effectLst/>
                <a:latin typeface="+mj-lt"/>
                <a:cs typeface="Arial" pitchFamily="34" charset="0"/>
              </a:endParaRPr>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571401" y="5892267"/>
              <a:ext cx="28854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J29</a:t>
              </a:r>
              <a:endParaRPr kumimoji="0" lang="fr-FR" sz="3200" b="0" i="0" u="none" strike="noStrike" cap="none" normalizeH="0" baseline="30000" dirty="0">
                <a:ln>
                  <a:noFill/>
                </a:ln>
                <a:effectLst/>
                <a:latin typeface="+mj-lt"/>
                <a:cs typeface="Arial" pitchFamily="34" charset="0"/>
              </a:endParaRPr>
            </a:p>
          </p:txBody>
        </p:sp>
        <p:sp>
          <p:nvSpPr>
            <p:cNvPr id="2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553571" y="5892267"/>
              <a:ext cx="28854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J56</a:t>
              </a:r>
              <a:endParaRPr kumimoji="0" lang="fr-FR" sz="3200" b="0" i="0" u="none" strike="noStrike" cap="none" normalizeH="0" baseline="30000" dirty="0">
                <a:ln>
                  <a:noFill/>
                </a:ln>
                <a:effectLst/>
                <a:latin typeface="+mj-lt"/>
                <a:cs typeface="Arial" pitchFamily="34" charset="0"/>
              </a:endParaRPr>
            </a:p>
          </p:txBody>
        </p:sp>
        <p:grpSp>
          <p:nvGrpSpPr>
            <p:cNvPr id="22" name="Groupe 21"/>
            <p:cNvGrpSpPr/>
            <p:nvPr/>
          </p:nvGrpSpPr>
          <p:grpSpPr>
            <a:xfrm>
              <a:off x="1106895" y="5699231"/>
              <a:ext cx="7036470" cy="193036"/>
              <a:chOff x="1106895" y="5631160"/>
              <a:chExt cx="7036470" cy="261107"/>
            </a:xfrm>
          </p:grpSpPr>
          <p:cxnSp>
            <p:nvCxnSpPr>
              <p:cNvPr id="18" name="Connecteur droit avec flèche 17"/>
              <p:cNvCxnSpPr/>
              <p:nvPr/>
            </p:nvCxnSpPr>
            <p:spPr bwMode="auto">
              <a:xfrm>
                <a:off x="8143365" y="5699231"/>
                <a:ext cx="0" cy="193036"/>
              </a:xfrm>
              <a:prstGeom prst="straightConnector1">
                <a:avLst/>
              </a:prstGeom>
              <a:solidFill>
                <a:schemeClr val="accent1"/>
              </a:solidFill>
              <a:ln w="28575" cap="flat" cmpd="sng" algn="ctr">
                <a:solidFill>
                  <a:srgbClr val="000066"/>
                </a:solidFill>
                <a:prstDash val="solid"/>
                <a:round/>
                <a:headEnd type="none" w="med" len="med"/>
                <a:tailEnd type="triangle"/>
              </a:ln>
              <a:effectLst/>
            </p:spPr>
          </p:cxnSp>
          <p:cxnSp>
            <p:nvCxnSpPr>
              <p:cNvPr id="19" name="Connecteur droit avec flèche 18"/>
              <p:cNvCxnSpPr/>
              <p:nvPr/>
            </p:nvCxnSpPr>
            <p:spPr bwMode="auto">
              <a:xfrm>
                <a:off x="5657413" y="5656385"/>
                <a:ext cx="0" cy="235882"/>
              </a:xfrm>
              <a:prstGeom prst="straightConnector1">
                <a:avLst/>
              </a:prstGeom>
              <a:solidFill>
                <a:schemeClr val="accent1"/>
              </a:solidFill>
              <a:ln w="28575" cap="flat" cmpd="sng" algn="ctr">
                <a:solidFill>
                  <a:srgbClr val="000066"/>
                </a:solidFill>
                <a:prstDash val="solid"/>
                <a:round/>
                <a:headEnd type="none" w="med" len="med"/>
                <a:tailEnd type="triangle"/>
              </a:ln>
              <a:effectLst/>
            </p:spPr>
          </p:cxnSp>
          <p:cxnSp>
            <p:nvCxnSpPr>
              <p:cNvPr id="20" name="Connecteur droit avec flèche 19"/>
              <p:cNvCxnSpPr/>
              <p:nvPr/>
            </p:nvCxnSpPr>
            <p:spPr bwMode="auto">
              <a:xfrm>
                <a:off x="3334539" y="5656385"/>
                <a:ext cx="0" cy="235882"/>
              </a:xfrm>
              <a:prstGeom prst="straightConnector1">
                <a:avLst/>
              </a:prstGeom>
              <a:solidFill>
                <a:schemeClr val="accent1"/>
              </a:solidFill>
              <a:ln w="28575" cap="flat" cmpd="sng" algn="ctr">
                <a:solidFill>
                  <a:srgbClr val="000066"/>
                </a:solidFill>
                <a:prstDash val="solid"/>
                <a:round/>
                <a:headEnd type="none" w="med" len="med"/>
                <a:tailEnd type="triangle"/>
              </a:ln>
              <a:effectLst/>
            </p:spPr>
          </p:cxnSp>
          <p:cxnSp>
            <p:nvCxnSpPr>
              <p:cNvPr id="21" name="Connecteur droit avec flèche 20"/>
              <p:cNvCxnSpPr/>
              <p:nvPr/>
            </p:nvCxnSpPr>
            <p:spPr bwMode="auto">
              <a:xfrm>
                <a:off x="1106895" y="5631160"/>
                <a:ext cx="0" cy="251572"/>
              </a:xfrm>
              <a:prstGeom prst="straightConnector1">
                <a:avLst/>
              </a:prstGeom>
              <a:solidFill>
                <a:schemeClr val="accent1"/>
              </a:solidFill>
              <a:ln w="28575" cap="flat" cmpd="sng" algn="ctr">
                <a:solidFill>
                  <a:srgbClr val="000066"/>
                </a:solidFill>
                <a:prstDash val="solid"/>
                <a:round/>
                <a:headEnd type="none" w="med" len="med"/>
                <a:tailEnd type="triangle"/>
              </a:ln>
              <a:effectLst/>
            </p:spPr>
          </p:cxnSp>
          <p:cxnSp>
            <p:nvCxnSpPr>
              <p:cNvPr id="26" name="Connecteur droit avec flèche 25"/>
              <p:cNvCxnSpPr/>
              <p:nvPr/>
            </p:nvCxnSpPr>
            <p:spPr bwMode="auto">
              <a:xfrm>
                <a:off x="3677557" y="5656385"/>
                <a:ext cx="0" cy="235882"/>
              </a:xfrm>
              <a:prstGeom prst="straightConnector1">
                <a:avLst/>
              </a:prstGeom>
              <a:solidFill>
                <a:schemeClr val="accent1"/>
              </a:solidFill>
              <a:ln w="28575" cap="flat" cmpd="sng" algn="ctr">
                <a:solidFill>
                  <a:srgbClr val="000066"/>
                </a:solidFill>
                <a:prstDash val="solid"/>
                <a:round/>
                <a:headEnd type="none" w="med" len="med"/>
                <a:tailEnd type="triangle"/>
              </a:ln>
              <a:effectLst/>
            </p:spPr>
          </p:cxnSp>
          <p:cxnSp>
            <p:nvCxnSpPr>
              <p:cNvPr id="29" name="Connecteur droit avec flèche 28"/>
              <p:cNvCxnSpPr/>
              <p:nvPr/>
            </p:nvCxnSpPr>
            <p:spPr bwMode="auto">
              <a:xfrm>
                <a:off x="6078077" y="5656385"/>
                <a:ext cx="0" cy="235882"/>
              </a:xfrm>
              <a:prstGeom prst="straightConnector1">
                <a:avLst/>
              </a:prstGeom>
              <a:solidFill>
                <a:schemeClr val="accent1"/>
              </a:solidFill>
              <a:ln w="28575" cap="flat" cmpd="sng" algn="ctr">
                <a:solidFill>
                  <a:srgbClr val="000066"/>
                </a:solidFill>
                <a:prstDash val="solid"/>
                <a:round/>
                <a:headEnd type="none" w="med" len="med"/>
                <a:tailEnd type="triangle"/>
              </a:ln>
              <a:effectLst/>
            </p:spPr>
          </p:cxnSp>
        </p:grpSp>
        <p:sp>
          <p:nvSpPr>
            <p:cNvPr id="3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945954" y="5892267"/>
              <a:ext cx="28854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J57</a:t>
              </a:r>
              <a:endParaRPr kumimoji="0" lang="fr-FR" sz="3200" b="0" i="0" u="none" strike="noStrike" cap="none" normalizeH="0" baseline="30000" dirty="0">
                <a:ln>
                  <a:noFill/>
                </a:ln>
                <a:effectLst/>
                <a:latin typeface="+mj-lt"/>
                <a:cs typeface="Arial" pitchFamily="34" charset="0"/>
              </a:endParaRPr>
            </a:p>
          </p:txBody>
        </p:sp>
        <p:sp>
          <p:nvSpPr>
            <p:cNvPr id="3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8004049" y="5892267"/>
              <a:ext cx="28854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400" dirty="0">
                  <a:latin typeface="+mj-lt"/>
                  <a:cs typeface="Arial" pitchFamily="34" charset="0"/>
                </a:rPr>
                <a:t>J84</a:t>
              </a:r>
              <a:endParaRPr kumimoji="0" lang="fr-FR" sz="3200" b="0" i="0" u="none" strike="noStrike" cap="none" normalizeH="0" baseline="30000" dirty="0">
                <a:ln>
                  <a:noFill/>
                </a:ln>
                <a:effectLst/>
                <a:latin typeface="+mj-lt"/>
                <a:cs typeface="Arial" pitchFamily="34" charset="0"/>
              </a:endParaRPr>
            </a:p>
          </p:txBody>
        </p:sp>
      </p:grpSp>
      <p:sp>
        <p:nvSpPr>
          <p:cNvPr id="32" name="ZoneTexte 31">
            <a:extLst>
              <a:ext uri="{FF2B5EF4-FFF2-40B4-BE49-F238E27FC236}">
                <a16:creationId xmlns:a16="http://schemas.microsoft.com/office/drawing/2014/main" id="{EEA126F6-0D30-45EA-96B3-D4F3ACBDDD85}"/>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80</a:t>
            </a:r>
          </a:p>
        </p:txBody>
      </p:sp>
    </p:spTree>
    <p:extLst>
      <p:ext uri="{BB962C8B-B14F-4D97-AF65-F5344CB8AC3E}">
        <p14:creationId xmlns:p14="http://schemas.microsoft.com/office/powerpoint/2010/main" val="342796071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TAF et rifampicine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Cerrone</a:t>
            </a:r>
            <a:r>
              <a:rPr lang="en-GB" sz="1200" i="1" dirty="0">
                <a:solidFill>
                  <a:srgbClr val="0070C0"/>
                </a:solidFill>
              </a:rPr>
              <a:t> M, CROI 2018, Abs. 28LB</a:t>
            </a:r>
          </a:p>
        </p:txBody>
      </p:sp>
      <p:sp>
        <p:nvSpPr>
          <p:cNvPr id="7" name="Text Box 2"/>
          <p:cNvSpPr txBox="1">
            <a:spLocks noChangeArrowheads="1"/>
          </p:cNvSpPr>
          <p:nvPr/>
        </p:nvSpPr>
        <p:spPr bwMode="auto">
          <a:xfrm>
            <a:off x="2228392" y="1202272"/>
            <a:ext cx="5105400"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Paramètres PK plasma de TAF et TFV </a:t>
            </a:r>
          </a:p>
        </p:txBody>
      </p:sp>
      <p:graphicFrame>
        <p:nvGraphicFramePr>
          <p:cNvPr id="28" name="Tableau 27"/>
          <p:cNvGraphicFramePr>
            <a:graphicFrameLocks noGrp="1"/>
          </p:cNvGraphicFramePr>
          <p:nvPr>
            <p:extLst/>
          </p:nvPr>
        </p:nvGraphicFramePr>
        <p:xfrm>
          <a:off x="631591" y="1571604"/>
          <a:ext cx="7362182" cy="1944596"/>
        </p:xfrm>
        <a:graphic>
          <a:graphicData uri="http://schemas.openxmlformats.org/drawingml/2006/table">
            <a:tbl>
              <a:tblPr firstRow="1" bandRow="1">
                <a:tableStyleId>{5C22544A-7EE6-4342-B048-85BDC9FD1C3A}</a:tableStyleId>
              </a:tblPr>
              <a:tblGrid>
                <a:gridCol w="659881">
                  <a:extLst>
                    <a:ext uri="{9D8B030D-6E8A-4147-A177-3AD203B41FA5}">
                      <a16:colId xmlns:a16="http://schemas.microsoft.com/office/drawing/2014/main" val="20004"/>
                    </a:ext>
                  </a:extLst>
                </a:gridCol>
                <a:gridCol w="1298701">
                  <a:extLst>
                    <a:ext uri="{9D8B030D-6E8A-4147-A177-3AD203B41FA5}">
                      <a16:colId xmlns:a16="http://schemas.microsoft.com/office/drawing/2014/main" val="20000"/>
                    </a:ext>
                  </a:extLst>
                </a:gridCol>
                <a:gridCol w="1219572">
                  <a:extLst>
                    <a:ext uri="{9D8B030D-6E8A-4147-A177-3AD203B41FA5}">
                      <a16:colId xmlns:a16="http://schemas.microsoft.com/office/drawing/2014/main" val="20001"/>
                    </a:ext>
                  </a:extLst>
                </a:gridCol>
                <a:gridCol w="605400">
                  <a:extLst>
                    <a:ext uri="{9D8B030D-6E8A-4147-A177-3AD203B41FA5}">
                      <a16:colId xmlns:a16="http://schemas.microsoft.com/office/drawing/2014/main" val="20005"/>
                    </a:ext>
                  </a:extLst>
                </a:gridCol>
                <a:gridCol w="1153088">
                  <a:extLst>
                    <a:ext uri="{9D8B030D-6E8A-4147-A177-3AD203B41FA5}">
                      <a16:colId xmlns:a16="http://schemas.microsoft.com/office/drawing/2014/main" val="20002"/>
                    </a:ext>
                  </a:extLst>
                </a:gridCol>
                <a:gridCol w="605400">
                  <a:extLst>
                    <a:ext uri="{9D8B030D-6E8A-4147-A177-3AD203B41FA5}">
                      <a16:colId xmlns:a16="http://schemas.microsoft.com/office/drawing/2014/main" val="20006"/>
                    </a:ext>
                  </a:extLst>
                </a:gridCol>
                <a:gridCol w="1820140">
                  <a:extLst>
                    <a:ext uri="{9D8B030D-6E8A-4147-A177-3AD203B41FA5}">
                      <a16:colId xmlns:a16="http://schemas.microsoft.com/office/drawing/2014/main" val="20003"/>
                    </a:ext>
                  </a:extLst>
                </a:gridCol>
              </a:tblGrid>
              <a:tr h="271524">
                <a:tc gridSpan="2">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h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gridSpan="4">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Moyennes géométriques (IC 95 %) et CV (%)</a:t>
                      </a:r>
                    </a:p>
                  </a:txBody>
                  <a:tcPr marL="36000" marR="36000" marT="36000" marB="36000" anchor="ctr" horzOverflow="overflow"/>
                </a:tc>
                <a:tc hMerge="1">
                  <a:txBody>
                    <a:bodyPr/>
                    <a:lstStyle/>
                    <a:p>
                      <a:endParaRPr lang="fr-FR"/>
                    </a:p>
                  </a:txBody>
                  <a:tcPr/>
                </a:tc>
                <a:tc h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RMG (IC 90 %)</a:t>
                      </a:r>
                    </a:p>
                  </a:txBody>
                  <a:tcPr marL="36000" marR="36000" marT="36000" marB="36000" anchor="ctr" horzOverflow="overflow"/>
                </a:tc>
                <a:extLst>
                  <a:ext uri="{0D108BD9-81ED-4DB2-BD59-A6C34878D82A}">
                    <a16:rowId xmlns:a16="http://schemas.microsoft.com/office/drawing/2014/main" val="10006"/>
                  </a:ext>
                </a:extLst>
              </a:tr>
              <a:tr h="271524">
                <a:tc gridSpan="2">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hMerge="1">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 + RFP</a:t>
                      </a:r>
                    </a:p>
                  </a:txBody>
                  <a:tcPr marL="36000" marR="36000" marT="36000" marB="36000" anchor="ctr" horzOverflow="overflow">
                    <a:solidFill>
                      <a:srgbClr val="C00000"/>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CV (%)</a:t>
                      </a:r>
                    </a:p>
                  </a:txBody>
                  <a:tcPr marL="36000" marR="36000" marT="36000" marB="36000" anchor="ctr" horzOverflow="overflow">
                    <a:solidFill>
                      <a:srgbClr val="C00000"/>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a:t>
                      </a:r>
                    </a:p>
                  </a:txBody>
                  <a:tcPr marL="36000" marR="36000" marT="36000" marB="36000" anchor="ctr" horzOverflow="overflow">
                    <a:solidFill>
                      <a:srgbClr val="00B050"/>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CV (%)</a:t>
                      </a:r>
                    </a:p>
                  </a:txBody>
                  <a:tcPr marL="36000" marR="36000" marT="36000" marB="36000" anchor="ctr" horzOverflow="overflow">
                    <a:solidFill>
                      <a:srgbClr val="00B050"/>
                    </a:solidFill>
                  </a:tcPr>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 + RFP vs TAF</a:t>
                      </a:r>
                    </a:p>
                  </a:txBody>
                  <a:tcPr marL="36000" marR="36000" marT="36000" marB="36000" anchor="ctr" horzOverflow="overflow">
                    <a:solidFill>
                      <a:srgbClr val="4D7CB4"/>
                    </a:solidFill>
                  </a:tcPr>
                </a:tc>
                <a:extLst>
                  <a:ext uri="{0D108BD9-81ED-4DB2-BD59-A6C34878D82A}">
                    <a16:rowId xmlns:a16="http://schemas.microsoft.com/office/drawing/2014/main" val="10002"/>
                  </a:ext>
                </a:extLst>
              </a:tr>
              <a:tr h="271524">
                <a:tc rowSpan="2">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TAF</a:t>
                      </a:r>
                    </a:p>
                  </a:txBody>
                  <a:tcPr marL="36000" marR="36000" marT="36000" marB="36000" anchor="ctr" horzOverflow="overflow"/>
                </a:tc>
                <a:tc>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max</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ng</a:t>
                      </a:r>
                      <a:r>
                        <a:rPr kumimoji="0" lang="fr-FR" sz="1200" b="1" i="0" u="none" strike="noStrike" cap="none" normalizeH="0" baseline="0" dirty="0">
                          <a:ln>
                            <a:noFill/>
                          </a:ln>
                          <a:solidFill>
                            <a:srgbClr val="000066"/>
                          </a:solidFill>
                          <a:effectLst/>
                          <a:latin typeface="Arial" charset="0"/>
                        </a:rPr>
                        <a:t>/ml)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32 (27 - 39)</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44 %</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64 (51 - 80)</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53 %</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0,50 (0,42 - 0,61)</a:t>
                      </a:r>
                    </a:p>
                  </a:txBody>
                  <a:tcPr marL="36000" marR="36000" marT="36000" marB="36000" anchor="ctr" horzOverflow="overflow"/>
                </a:tc>
                <a:extLst>
                  <a:ext uri="{0D108BD9-81ED-4DB2-BD59-A6C34878D82A}">
                    <a16:rowId xmlns:a16="http://schemas.microsoft.com/office/drawing/2014/main" val="10003"/>
                  </a:ext>
                </a:extLst>
              </a:tr>
              <a:tr h="271524">
                <a:tc vMerge="1">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ASC</a:t>
                      </a:r>
                      <a:r>
                        <a:rPr kumimoji="0" lang="fr-FR" sz="1200" b="1" i="0" u="none" strike="noStrike" cap="none" normalizeH="0" baseline="-25000" dirty="0">
                          <a:ln>
                            <a:noFill/>
                          </a:ln>
                          <a:solidFill>
                            <a:srgbClr val="000066"/>
                          </a:solidFill>
                          <a:effectLst/>
                          <a:latin typeface="Arial" charset="0"/>
                        </a:rPr>
                        <a:t>0-24</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ng.h</a:t>
                      </a:r>
                      <a:r>
                        <a:rPr kumimoji="0" lang="fr-FR" sz="1200" b="1" i="0" u="none" strike="noStrike" cap="none" normalizeH="0" baseline="0" dirty="0">
                          <a:ln>
                            <a:noFill/>
                          </a:ln>
                          <a:solidFill>
                            <a:srgbClr val="000066"/>
                          </a:solidFill>
                          <a:effectLst/>
                          <a:latin typeface="Arial" charset="0"/>
                        </a:rPr>
                        <a:t>/ml)</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39 (31 - 49)</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53 %</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88 (69 - 112)</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59 %</a:t>
                      </a:r>
                    </a:p>
                  </a:txBody>
                  <a:tcPr marL="36000" marR="36000" marT="36000" marB="36000" anchor="ctr" horzOverflow="overflow"/>
                </a:tc>
                <a:tc>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0,45 (0,33 - 0,60)</a:t>
                      </a:r>
                    </a:p>
                  </a:txBody>
                  <a:tcPr marL="36000" marR="36000" marT="36000" marB="36000" anchor="ctr" horzOverflow="overflow"/>
                </a:tc>
                <a:extLst>
                  <a:ext uri="{0D108BD9-81ED-4DB2-BD59-A6C34878D82A}">
                    <a16:rowId xmlns:a16="http://schemas.microsoft.com/office/drawing/2014/main" val="10004"/>
                  </a:ext>
                </a:extLst>
              </a:tr>
              <a:tr h="271524">
                <a:tc rowSpan="3">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TFV</a:t>
                      </a:r>
                    </a:p>
                  </a:txBody>
                  <a:tcPr marL="36000" marR="36000"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max</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ng</a:t>
                      </a:r>
                      <a:r>
                        <a:rPr kumimoji="0" lang="fr-FR" sz="1200" b="1" i="0" u="none" strike="noStrike" cap="none" normalizeH="0" baseline="0" dirty="0">
                          <a:ln>
                            <a:noFill/>
                          </a:ln>
                          <a:solidFill>
                            <a:srgbClr val="000066"/>
                          </a:solidFill>
                          <a:effectLst/>
                          <a:latin typeface="Arial" charset="0"/>
                        </a:rPr>
                        <a:t>/ml)</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6 (5 - 7)</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34 %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18 (16 – 22)</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38 %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0,35 (0,30 - 0,42)</a:t>
                      </a:r>
                    </a:p>
                  </a:txBody>
                  <a:tcPr marL="36000" marR="36000" marT="36000" marB="36000" anchor="ctr" horzOverflow="overflow"/>
                </a:tc>
                <a:extLst>
                  <a:ext uri="{0D108BD9-81ED-4DB2-BD59-A6C34878D82A}">
                    <a16:rowId xmlns:a16="http://schemas.microsoft.com/office/drawing/2014/main" val="10005"/>
                  </a:ext>
                </a:extLst>
              </a:tr>
              <a:tr h="315452">
                <a:tc vMerge="1">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ASC</a:t>
                      </a:r>
                      <a:r>
                        <a:rPr kumimoji="0" lang="fr-FR" sz="1200" b="1" i="0" u="none" strike="noStrike" cap="none" normalizeH="0" baseline="-25000" dirty="0">
                          <a:ln>
                            <a:noFill/>
                          </a:ln>
                          <a:solidFill>
                            <a:srgbClr val="000066"/>
                          </a:solidFill>
                          <a:effectLst/>
                          <a:latin typeface="Arial" charset="0"/>
                        </a:rPr>
                        <a:t>0-24</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ng.h</a:t>
                      </a:r>
                      <a:r>
                        <a:rPr kumimoji="0" lang="fr-FR" sz="1200" b="1" i="0" u="none" strike="noStrike" cap="none" normalizeH="0" baseline="0" dirty="0">
                          <a:ln>
                            <a:noFill/>
                          </a:ln>
                          <a:solidFill>
                            <a:srgbClr val="000066"/>
                          </a:solidFill>
                          <a:effectLst/>
                          <a:latin typeface="Arial" charset="0"/>
                        </a:rPr>
                        <a:t>/ml)</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95 (84 - 106)</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26 %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208 (172 - 251)</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43 %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0,46 (0,40 - 0,52)</a:t>
                      </a:r>
                    </a:p>
                  </a:txBody>
                  <a:tcPr marL="36000" marR="36000" marT="36000" marB="36000" anchor="ctr" horzOverflow="overflow"/>
                </a:tc>
                <a:extLst>
                  <a:ext uri="{0D108BD9-81ED-4DB2-BD59-A6C34878D82A}">
                    <a16:rowId xmlns:a16="http://schemas.microsoft.com/office/drawing/2014/main" val="10007"/>
                  </a:ext>
                </a:extLst>
              </a:tr>
              <a:tr h="271524">
                <a:tc vMerge="1">
                  <a:txBody>
                    <a:bodyPr/>
                    <a:lstStyle/>
                    <a:p>
                      <a:pPr marL="0" marR="0" lvl="0" indent="0" algn="l"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24h</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ng</a:t>
                      </a:r>
                      <a:r>
                        <a:rPr kumimoji="0" lang="fr-FR" sz="1200" b="1" i="0" u="none" strike="noStrike" cap="none" normalizeH="0" baseline="0" dirty="0">
                          <a:ln>
                            <a:noFill/>
                          </a:ln>
                          <a:solidFill>
                            <a:srgbClr val="000066"/>
                          </a:solidFill>
                          <a:effectLst/>
                          <a:latin typeface="Arial" charset="0"/>
                        </a:rPr>
                        <a:t>/ml)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 (3 - 4)</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30 %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7 (6 – 9)</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36 %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0,45 (0,42 - 0,50)</a:t>
                      </a:r>
                    </a:p>
                  </a:txBody>
                  <a:tcPr marL="36000" marR="36000" marT="36000" marB="36000" anchor="ctr" horzOverflow="overflow"/>
                </a:tc>
                <a:extLst>
                  <a:ext uri="{0D108BD9-81ED-4DB2-BD59-A6C34878D82A}">
                    <a16:rowId xmlns:a16="http://schemas.microsoft.com/office/drawing/2014/main" val="10008"/>
                  </a:ext>
                </a:extLst>
              </a:tr>
            </a:tbl>
          </a:graphicData>
        </a:graphic>
      </p:graphicFrame>
      <p:sp>
        <p:nvSpPr>
          <p:cNvPr id="25" name="ZoneTexte 24"/>
          <p:cNvSpPr txBox="1"/>
          <p:nvPr/>
        </p:nvSpPr>
        <p:spPr>
          <a:xfrm>
            <a:off x="104579" y="6308967"/>
            <a:ext cx="3230372" cy="276999"/>
          </a:xfrm>
          <a:prstGeom prst="rect">
            <a:avLst/>
          </a:prstGeom>
          <a:noFill/>
        </p:spPr>
        <p:txBody>
          <a:bodyPr wrap="none" rtlCol="0">
            <a:spAutoFit/>
          </a:bodyPr>
          <a:lstStyle/>
          <a:p>
            <a:r>
              <a:rPr lang="fr-FR" sz="1200" dirty="0"/>
              <a:t>RMG : rapport des moyennes géométriques</a:t>
            </a:r>
          </a:p>
        </p:txBody>
      </p:sp>
      <p:sp>
        <p:nvSpPr>
          <p:cNvPr id="30" name="Text Box 2"/>
          <p:cNvSpPr txBox="1">
            <a:spLocks noChangeArrowheads="1"/>
          </p:cNvSpPr>
          <p:nvPr/>
        </p:nvSpPr>
        <p:spPr bwMode="auto">
          <a:xfrm>
            <a:off x="2075666" y="3619588"/>
            <a:ext cx="5594350"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Paramètres PK intracellulaires de TFV-DP </a:t>
            </a:r>
          </a:p>
        </p:txBody>
      </p:sp>
      <p:graphicFrame>
        <p:nvGraphicFramePr>
          <p:cNvPr id="31" name="Tableau 30"/>
          <p:cNvGraphicFramePr>
            <a:graphicFrameLocks noGrp="1"/>
          </p:cNvGraphicFramePr>
          <p:nvPr>
            <p:extLst>
              <p:ext uri="{D42A27DB-BD31-4B8C-83A1-F6EECF244321}">
                <p14:modId xmlns:p14="http://schemas.microsoft.com/office/powerpoint/2010/main" val="3263428692"/>
              </p:ext>
            </p:extLst>
          </p:nvPr>
        </p:nvGraphicFramePr>
        <p:xfrm>
          <a:off x="180000" y="4015047"/>
          <a:ext cx="8803746" cy="2293920"/>
        </p:xfrm>
        <a:graphic>
          <a:graphicData uri="http://schemas.openxmlformats.org/drawingml/2006/table">
            <a:tbl>
              <a:tblPr firstRow="1" bandRow="1">
                <a:tableStyleId>{5C22544A-7EE6-4342-B048-85BDC9FD1C3A}</a:tableStyleId>
              </a:tblPr>
              <a:tblGrid>
                <a:gridCol w="1664109">
                  <a:extLst>
                    <a:ext uri="{9D8B030D-6E8A-4147-A177-3AD203B41FA5}">
                      <a16:colId xmlns:a16="http://schemas.microsoft.com/office/drawing/2014/main" val="20000"/>
                    </a:ext>
                  </a:extLst>
                </a:gridCol>
                <a:gridCol w="1924620">
                  <a:extLst>
                    <a:ext uri="{9D8B030D-6E8A-4147-A177-3AD203B41FA5}">
                      <a16:colId xmlns:a16="http://schemas.microsoft.com/office/drawing/2014/main" val="20001"/>
                    </a:ext>
                  </a:extLst>
                </a:gridCol>
                <a:gridCol w="641444">
                  <a:extLst>
                    <a:ext uri="{9D8B030D-6E8A-4147-A177-3AD203B41FA5}">
                      <a16:colId xmlns:a16="http://schemas.microsoft.com/office/drawing/2014/main" val="20004"/>
                    </a:ext>
                  </a:extLst>
                </a:gridCol>
                <a:gridCol w="2071157">
                  <a:extLst>
                    <a:ext uri="{9D8B030D-6E8A-4147-A177-3AD203B41FA5}">
                      <a16:colId xmlns:a16="http://schemas.microsoft.com/office/drawing/2014/main" val="20002"/>
                    </a:ext>
                  </a:extLst>
                </a:gridCol>
                <a:gridCol w="641444">
                  <a:extLst>
                    <a:ext uri="{9D8B030D-6E8A-4147-A177-3AD203B41FA5}">
                      <a16:colId xmlns:a16="http://schemas.microsoft.com/office/drawing/2014/main" val="20005"/>
                    </a:ext>
                  </a:extLst>
                </a:gridCol>
                <a:gridCol w="1860972">
                  <a:extLst>
                    <a:ext uri="{9D8B030D-6E8A-4147-A177-3AD203B41FA5}">
                      <a16:colId xmlns:a16="http://schemas.microsoft.com/office/drawing/2014/main" val="20003"/>
                    </a:ext>
                  </a:extLst>
                </a:gridCol>
              </a:tblGrid>
              <a:tr h="178415">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gridSpan="4">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Moyennes géométriques (IC 95 %) et CV (%)</a:t>
                      </a:r>
                    </a:p>
                  </a:txBody>
                  <a:tcPr marL="36000" marR="36000" marT="36000" marB="36000" anchor="ctr" horzOverflow="overflow"/>
                </a:tc>
                <a:tc hMerge="1">
                  <a:txBody>
                    <a:bodyPr/>
                    <a:lstStyle/>
                    <a:p>
                      <a:endParaRPr lang="fr-FR"/>
                    </a:p>
                  </a:txBody>
                  <a:tcPr/>
                </a:tc>
                <a:tc hMerge="1">
                  <a:txBody>
                    <a:bodyPr/>
                    <a:lstStyle/>
                    <a:p>
                      <a:pPr marL="0" marR="0" lvl="0" indent="0" algn="ctr" defTabSz="914400" rtl="0" eaLnBrk="1" fontAlgn="base" latinLnBrk="0" hangingPunct="1">
                        <a:lnSpc>
                          <a:spcPts val="12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RMG (IC 90 %)</a:t>
                      </a:r>
                    </a:p>
                  </a:txBody>
                  <a:tcPr marL="36000" marR="36000" marT="36000" marB="36000" anchor="ctr" horzOverflow="overflow"/>
                </a:tc>
                <a:extLst>
                  <a:ext uri="{0D108BD9-81ED-4DB2-BD59-A6C34878D82A}">
                    <a16:rowId xmlns:a16="http://schemas.microsoft.com/office/drawing/2014/main" val="10006"/>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 + RFP</a:t>
                      </a:r>
                    </a:p>
                  </a:txBody>
                  <a:tcPr marL="36000" marR="36000" marT="36000" marB="36000" anchor="ctr" horzOverflow="overflow">
                    <a:solidFill>
                      <a:srgbClr val="C1271E"/>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CV (%)</a:t>
                      </a:r>
                    </a:p>
                  </a:txBody>
                  <a:tcPr marL="36000" marR="36000" marT="36000" marB="36000" anchor="ctr" horzOverflow="overflow">
                    <a:solidFill>
                      <a:srgbClr val="C1271E"/>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a:t>
                      </a:r>
                    </a:p>
                  </a:txBody>
                  <a:tcPr marL="36000" marR="36000" marT="36000" marB="36000" anchor="ctr" horzOverflow="overflow">
                    <a:solidFill>
                      <a:srgbClr val="00B050"/>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CV (%)</a:t>
                      </a:r>
                    </a:p>
                  </a:txBody>
                  <a:tcPr marL="36000" marR="36000" marT="36000" marB="36000" anchor="ctr" horzOverflow="overflow">
                    <a:solidFill>
                      <a:srgbClr val="00B050"/>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 + RFP vs TAF</a:t>
                      </a:r>
                    </a:p>
                  </a:txBody>
                  <a:tcPr marL="36000" marR="36000" marT="36000" marB="36000" anchor="ctr" horzOverflow="overflow">
                    <a:solidFill>
                      <a:srgbClr val="4D7CB4"/>
                    </a:solidFill>
                  </a:tcPr>
                </a:tc>
                <a:extLst>
                  <a:ext uri="{0D108BD9-81ED-4DB2-BD59-A6C34878D82A}">
                    <a16:rowId xmlns:a16="http://schemas.microsoft.com/office/drawing/2014/main" val="10002"/>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max</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fmol</a:t>
                      </a:r>
                      <a:r>
                        <a:rPr kumimoji="0" lang="fr-FR" sz="1200" b="1" i="0" u="none" strike="noStrike" cap="none" normalizeH="0" baseline="0" dirty="0">
                          <a:ln>
                            <a:noFill/>
                          </a:ln>
                          <a:solidFill>
                            <a:srgbClr val="000066"/>
                          </a:solidFill>
                          <a:effectLst/>
                          <a:latin typeface="Arial" charset="0"/>
                        </a:rPr>
                        <a:t>/10</a:t>
                      </a:r>
                      <a:r>
                        <a:rPr kumimoji="0" lang="fr-FR" sz="1200" b="1" i="0" u="none" strike="noStrike" cap="none" normalizeH="0" baseline="30000" dirty="0">
                          <a:ln>
                            <a:noFill/>
                          </a:ln>
                          <a:solidFill>
                            <a:srgbClr val="000066"/>
                          </a:solidFill>
                          <a:effectLst/>
                          <a:latin typeface="Arial" charset="0"/>
                        </a:rPr>
                        <a:t>6</a:t>
                      </a:r>
                      <a:r>
                        <a:rPr kumimoji="0" lang="fr-FR" sz="1200" b="1" i="0" u="none" strike="noStrike" cap="none" normalizeH="0" baseline="0" dirty="0">
                          <a:ln>
                            <a:noFill/>
                          </a:ln>
                          <a:solidFill>
                            <a:srgbClr val="000066"/>
                          </a:solidFill>
                          <a:effectLst/>
                          <a:latin typeface="Arial" charset="0"/>
                        </a:rPr>
                        <a:t>)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4 994 (3 758 - 6 635)</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69 %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8 082 (6 184 - 10 564)</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64 %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0,62 (0,52 - 0,74)</a:t>
                      </a:r>
                    </a:p>
                  </a:txBody>
                  <a:tcPr marL="36000" marR="36000" marT="36000" marB="36000" anchor="ctr" horzOverflow="overflow"/>
                </a:tc>
                <a:extLst>
                  <a:ext uri="{0D108BD9-81ED-4DB2-BD59-A6C34878D82A}">
                    <a16:rowId xmlns:a16="http://schemas.microsoft.com/office/drawing/2014/main" val="10003"/>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b="1" i="0" u="none" strike="noStrike" cap="none" normalizeH="0" baseline="0" dirty="0">
                          <a:ln>
                            <a:noFill/>
                          </a:ln>
                          <a:solidFill>
                            <a:srgbClr val="000066"/>
                          </a:solidFill>
                          <a:effectLst/>
                          <a:latin typeface="Arial" charset="0"/>
                        </a:rPr>
                        <a:t>ASC</a:t>
                      </a:r>
                      <a:r>
                        <a:rPr kumimoji="0" lang="fr-FR" sz="1200" b="1" i="0" u="none" strike="noStrike" cap="none" normalizeH="0" baseline="-25000" dirty="0">
                          <a:ln>
                            <a:noFill/>
                          </a:ln>
                          <a:solidFill>
                            <a:srgbClr val="000066"/>
                          </a:solidFill>
                          <a:effectLst/>
                          <a:latin typeface="Arial" charset="0"/>
                        </a:rPr>
                        <a:t>0-24</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fmol</a:t>
                      </a:r>
                      <a:r>
                        <a:rPr kumimoji="0" lang="fr-FR" sz="1200" b="1" i="0" u="none" strike="noStrike" cap="none" normalizeH="0" baseline="0" dirty="0">
                          <a:ln>
                            <a:noFill/>
                          </a:ln>
                          <a:solidFill>
                            <a:srgbClr val="000066"/>
                          </a:solidFill>
                          <a:effectLst/>
                          <a:latin typeface="Arial" charset="0"/>
                        </a:rPr>
                        <a:t>*h/10</a:t>
                      </a:r>
                      <a:r>
                        <a:rPr kumimoji="0" lang="fr-FR" sz="1200" b="1" i="0" u="none" strike="noStrike" cap="none" normalizeH="0" baseline="30000" dirty="0">
                          <a:ln>
                            <a:noFill/>
                          </a:ln>
                          <a:solidFill>
                            <a:srgbClr val="000066"/>
                          </a:solidFill>
                          <a:effectLst/>
                          <a:latin typeface="Arial" charset="0"/>
                        </a:rPr>
                        <a:t>6</a:t>
                      </a:r>
                      <a:r>
                        <a:rPr kumimoji="0" lang="fr-FR" sz="1200" b="1" i="0" u="none" strike="noStrike" cap="none" normalizeH="0" baseline="0" dirty="0">
                          <a:ln>
                            <a:noFill/>
                          </a:ln>
                          <a:solidFill>
                            <a:srgbClr val="000066"/>
                          </a:solidFill>
                          <a:effectLst/>
                          <a:latin typeface="Arial" charset="0"/>
                        </a:rPr>
                        <a:t>)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83 258 (60150 - 115 243)</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82 %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130 526 (88 648 - 192 188)</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102 %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0,64 (0,54 - 0,75)</a:t>
                      </a:r>
                    </a:p>
                  </a:txBody>
                  <a:tcPr marL="36000" marR="36000" marT="36000" marB="36000" anchor="ctr" horzOverflow="overflow"/>
                </a:tc>
                <a:extLst>
                  <a:ext uri="{0D108BD9-81ED-4DB2-BD59-A6C34878D82A}">
                    <a16:rowId xmlns:a16="http://schemas.microsoft.com/office/drawing/2014/main" val="10005"/>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24h</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fmol</a:t>
                      </a:r>
                      <a:r>
                        <a:rPr kumimoji="0" lang="fr-FR" sz="1200" b="1" i="0" u="none" strike="noStrike" cap="none" normalizeH="0" baseline="0" dirty="0">
                          <a:ln>
                            <a:noFill/>
                          </a:ln>
                          <a:solidFill>
                            <a:srgbClr val="000066"/>
                          </a:solidFill>
                          <a:effectLst/>
                          <a:latin typeface="Arial" charset="0"/>
                        </a:rPr>
                        <a:t>/10</a:t>
                      </a:r>
                      <a:r>
                        <a:rPr kumimoji="0" lang="fr-FR" sz="1200" b="1" i="0" u="none" strike="noStrike" cap="none" normalizeH="0" baseline="30000" dirty="0">
                          <a:ln>
                            <a:noFill/>
                          </a:ln>
                          <a:solidFill>
                            <a:srgbClr val="000066"/>
                          </a:solidFill>
                          <a:effectLst/>
                          <a:latin typeface="Arial" charset="0"/>
                        </a:rPr>
                        <a:t>6</a:t>
                      </a:r>
                      <a:r>
                        <a:rPr kumimoji="0" lang="fr-FR" sz="1200" b="1" i="0" u="none" strike="noStrike" cap="none" normalizeH="0" baseline="0" dirty="0">
                          <a:ln>
                            <a:noFill/>
                          </a:ln>
                          <a:solidFill>
                            <a:srgbClr val="000066"/>
                          </a:solidFill>
                          <a:effectLst/>
                          <a:latin typeface="Arial" charset="0"/>
                        </a:rPr>
                        <a:t>)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3 529 (2 507 - 4 967)</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87 %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6 138 (4 811 - 7 831)</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58 %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0,57 (0,47 - 0,71)</a:t>
                      </a:r>
                    </a:p>
                  </a:txBody>
                  <a:tcPr marL="36000" marR="36000" marT="36000" marB="36000" anchor="ctr" horzOverflow="overflow"/>
                </a:tc>
                <a:extLst>
                  <a:ext uri="{0D108BD9-81ED-4DB2-BD59-A6C34878D82A}">
                    <a16:rowId xmlns:a16="http://schemas.microsoft.com/office/drawing/2014/main" val="10004"/>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1" i="0" u="none" strike="noStrike" cap="none" normalizeH="0" baseline="0" dirty="0">
                        <a:ln>
                          <a:noFill/>
                        </a:ln>
                        <a:solidFill>
                          <a:srgbClr val="000066"/>
                        </a:solidFill>
                        <a:effectLst/>
                        <a:latin typeface="Arial" charset="0"/>
                      </a:endParaRP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TDF</a:t>
                      </a:r>
                    </a:p>
                  </a:txBody>
                  <a:tcPr marL="36000" marR="36000" marT="36000" marB="36000" anchor="ctr" horzOverflow="overflow">
                    <a:solidFill>
                      <a:srgbClr val="7030A0"/>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CV (%)</a:t>
                      </a:r>
                    </a:p>
                  </a:txBody>
                  <a:tcPr marL="36000" marR="36000" marT="36000" marB="36000" anchor="ctr" horzOverflow="overflow">
                    <a:solidFill>
                      <a:srgbClr val="7030A0"/>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 + RFP</a:t>
                      </a:r>
                    </a:p>
                  </a:txBody>
                  <a:tcPr marL="36000" marR="36000" marT="36000" marB="36000" anchor="ctr" horzOverflow="overflow">
                    <a:solidFill>
                      <a:srgbClr val="C1271E"/>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Cv (%)</a:t>
                      </a:r>
                    </a:p>
                  </a:txBody>
                  <a:tcPr marL="36000" marR="36000" marT="36000" marB="36000" anchor="ctr" horzOverflow="overflow">
                    <a:solidFill>
                      <a:srgbClr val="C1271E"/>
                    </a:solidFill>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chemeClr val="bg1"/>
                          </a:solidFill>
                          <a:effectLst/>
                          <a:latin typeface="Arial" charset="0"/>
                        </a:rPr>
                        <a:t>FTC/TAF + RFP vs TAF</a:t>
                      </a:r>
                    </a:p>
                  </a:txBody>
                  <a:tcPr marL="36000" marR="36000" marT="36000" marB="36000" anchor="ctr" horzOverflow="overflow">
                    <a:solidFill>
                      <a:srgbClr val="4D7CB4"/>
                    </a:solidFill>
                  </a:tcPr>
                </a:tc>
                <a:extLst>
                  <a:ext uri="{0D108BD9-81ED-4DB2-BD59-A6C34878D82A}">
                    <a16:rowId xmlns:a16="http://schemas.microsoft.com/office/drawing/2014/main" val="10007"/>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max</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fmol</a:t>
                      </a:r>
                      <a:r>
                        <a:rPr kumimoji="0" lang="fr-FR" sz="1200" b="1" i="0" u="none" strike="noStrike" cap="none" normalizeH="0" baseline="0" dirty="0">
                          <a:ln>
                            <a:noFill/>
                          </a:ln>
                          <a:solidFill>
                            <a:srgbClr val="000066"/>
                          </a:solidFill>
                          <a:effectLst/>
                          <a:latin typeface="Arial" charset="0"/>
                        </a:rPr>
                        <a:t>/10</a:t>
                      </a:r>
                      <a:r>
                        <a:rPr kumimoji="0" lang="fr-FR" sz="1200" b="1" i="0" u="none" strike="noStrike" cap="none" normalizeH="0" baseline="30000" dirty="0">
                          <a:ln>
                            <a:noFill/>
                          </a:ln>
                          <a:solidFill>
                            <a:srgbClr val="000066"/>
                          </a:solidFill>
                          <a:effectLst/>
                          <a:latin typeface="Arial" charset="0"/>
                        </a:rPr>
                        <a:t>6</a:t>
                      </a:r>
                      <a:r>
                        <a:rPr kumimoji="0" lang="fr-FR" sz="1200" b="1" i="0" u="none" strike="noStrike" cap="none" normalizeH="0" baseline="0" dirty="0">
                          <a:ln>
                            <a:noFill/>
                          </a:ln>
                          <a:solidFill>
                            <a:srgbClr val="000066"/>
                          </a:solidFill>
                          <a:effectLst/>
                          <a:latin typeface="Arial" charset="0"/>
                        </a:rPr>
                        <a:t>)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1 135 (819 - 1 572)</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82 %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4 994 (3 758 - 6 635)</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69 %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0,23 (0,17 - 0,30)</a:t>
                      </a:r>
                    </a:p>
                  </a:txBody>
                  <a:tcPr marL="36000" marR="36000" marT="36000" marB="36000" anchor="ctr" horzOverflow="overflow"/>
                </a:tc>
                <a:extLst>
                  <a:ext uri="{0D108BD9-81ED-4DB2-BD59-A6C34878D82A}">
                    <a16:rowId xmlns:a16="http://schemas.microsoft.com/office/drawing/2014/main" val="10008"/>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b="1" i="0" u="none" strike="noStrike" cap="none" normalizeH="0" baseline="0" dirty="0">
                          <a:ln>
                            <a:noFill/>
                          </a:ln>
                          <a:solidFill>
                            <a:srgbClr val="000066"/>
                          </a:solidFill>
                          <a:effectLst/>
                          <a:latin typeface="Arial" charset="0"/>
                        </a:rPr>
                        <a:t>ASC</a:t>
                      </a:r>
                      <a:r>
                        <a:rPr kumimoji="0" lang="fr-FR" sz="1200" b="1" i="0" u="none" strike="noStrike" cap="none" normalizeH="0" baseline="-25000" dirty="0">
                          <a:ln>
                            <a:noFill/>
                          </a:ln>
                          <a:solidFill>
                            <a:srgbClr val="000066"/>
                          </a:solidFill>
                          <a:effectLst/>
                          <a:latin typeface="Arial" charset="0"/>
                        </a:rPr>
                        <a:t>0-24</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fmol</a:t>
                      </a:r>
                      <a:r>
                        <a:rPr kumimoji="0" lang="fr-FR" sz="1200" b="1" i="0" u="none" strike="noStrike" cap="none" normalizeH="0" baseline="0" dirty="0">
                          <a:ln>
                            <a:noFill/>
                          </a:ln>
                          <a:solidFill>
                            <a:srgbClr val="000066"/>
                          </a:solidFill>
                          <a:effectLst/>
                          <a:latin typeface="Arial" charset="0"/>
                        </a:rPr>
                        <a:t>*h/10</a:t>
                      </a:r>
                      <a:r>
                        <a:rPr kumimoji="0" lang="fr-FR" sz="1200" b="1" i="0" u="none" strike="noStrike" cap="none" normalizeH="0" baseline="30000" dirty="0">
                          <a:ln>
                            <a:noFill/>
                          </a:ln>
                          <a:solidFill>
                            <a:srgbClr val="000066"/>
                          </a:solidFill>
                          <a:effectLst/>
                          <a:latin typeface="Arial" charset="0"/>
                        </a:rPr>
                        <a:t>6</a:t>
                      </a:r>
                      <a:r>
                        <a:rPr kumimoji="0" lang="fr-FR" sz="1200" b="1" i="0" u="none" strike="noStrike" cap="none" normalizeH="0" baseline="0" dirty="0">
                          <a:ln>
                            <a:noFill/>
                          </a:ln>
                          <a:solidFill>
                            <a:srgbClr val="000066"/>
                          </a:solidFill>
                          <a:effectLst/>
                          <a:latin typeface="Arial" charset="0"/>
                        </a:rPr>
                        <a:t>)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19 764 (14 844 - 26 316)</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70 %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83 258 (60 150 - 115 243)</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82 %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0,24 (0,18 - 0,32)</a:t>
                      </a:r>
                    </a:p>
                  </a:txBody>
                  <a:tcPr marL="36000" marR="36000" marT="36000" marB="36000" anchor="ctr" horzOverflow="overflow"/>
                </a:tc>
                <a:extLst>
                  <a:ext uri="{0D108BD9-81ED-4DB2-BD59-A6C34878D82A}">
                    <a16:rowId xmlns:a16="http://schemas.microsoft.com/office/drawing/2014/main" val="10009"/>
                  </a:ext>
                </a:extLst>
              </a:tr>
              <a:tr h="178415">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C</a:t>
                      </a:r>
                      <a:r>
                        <a:rPr kumimoji="0" lang="fr-FR" sz="1200" b="1" i="0" u="none" strike="noStrike" cap="none" normalizeH="0" baseline="-25000" dirty="0">
                          <a:ln>
                            <a:noFill/>
                          </a:ln>
                          <a:solidFill>
                            <a:srgbClr val="000066"/>
                          </a:solidFill>
                          <a:effectLst/>
                          <a:latin typeface="Arial" charset="0"/>
                        </a:rPr>
                        <a:t>24h</a:t>
                      </a:r>
                      <a:r>
                        <a:rPr kumimoji="0" lang="fr-FR" sz="1200" b="1" i="0" u="none" strike="noStrike" cap="none" normalizeH="0" baseline="0" dirty="0">
                          <a:ln>
                            <a:noFill/>
                          </a:ln>
                          <a:solidFill>
                            <a:srgbClr val="000066"/>
                          </a:solidFill>
                          <a:effectLst/>
                          <a:latin typeface="Arial" charset="0"/>
                        </a:rPr>
                        <a:t> (</a:t>
                      </a:r>
                      <a:r>
                        <a:rPr kumimoji="0" lang="fr-FR" sz="1200" b="1" i="0" u="none" strike="noStrike" cap="none" normalizeH="0" baseline="0" dirty="0" err="1">
                          <a:ln>
                            <a:noFill/>
                          </a:ln>
                          <a:solidFill>
                            <a:srgbClr val="000066"/>
                          </a:solidFill>
                          <a:effectLst/>
                          <a:latin typeface="Arial" charset="0"/>
                        </a:rPr>
                        <a:t>fmol</a:t>
                      </a:r>
                      <a:r>
                        <a:rPr kumimoji="0" lang="fr-FR" sz="1200" b="1" i="0" u="none" strike="noStrike" cap="none" normalizeH="0" baseline="0" dirty="0">
                          <a:ln>
                            <a:noFill/>
                          </a:ln>
                          <a:solidFill>
                            <a:srgbClr val="000066"/>
                          </a:solidFill>
                          <a:effectLst/>
                          <a:latin typeface="Arial" charset="0"/>
                        </a:rPr>
                        <a:t>/10</a:t>
                      </a:r>
                      <a:r>
                        <a:rPr kumimoji="0" lang="fr-FR" sz="1200" b="1" i="0" u="none" strike="noStrike" cap="none" normalizeH="0" baseline="30000" dirty="0">
                          <a:ln>
                            <a:noFill/>
                          </a:ln>
                          <a:solidFill>
                            <a:srgbClr val="000066"/>
                          </a:solidFill>
                          <a:effectLst/>
                          <a:latin typeface="Arial" charset="0"/>
                        </a:rPr>
                        <a:t>6</a:t>
                      </a:r>
                      <a:r>
                        <a:rPr kumimoji="0" lang="fr-FR" sz="1200" b="1" i="0" u="none" strike="noStrike" cap="none" normalizeH="0" baseline="0" dirty="0">
                          <a:ln>
                            <a:noFill/>
                          </a:ln>
                          <a:solidFill>
                            <a:srgbClr val="000066"/>
                          </a:solidFill>
                          <a:effectLst/>
                          <a:latin typeface="Arial" charset="0"/>
                        </a:rPr>
                        <a:t>)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851 (637 - 1 137)</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71 %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3 529 (2 507 - 4 967)</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87 %</a:t>
                      </a:r>
                    </a:p>
                  </a:txBody>
                  <a:tcPr marL="36000" marR="36000" marT="36000" marB="36000"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b="0" i="0" u="none" strike="noStrike" cap="none" normalizeH="0" baseline="0" dirty="0">
                          <a:ln>
                            <a:noFill/>
                          </a:ln>
                          <a:solidFill>
                            <a:srgbClr val="000066"/>
                          </a:solidFill>
                          <a:effectLst/>
                          <a:latin typeface="Arial" charset="0"/>
                        </a:rPr>
                        <a:t>0,24 (0,18 - 0,32)</a:t>
                      </a:r>
                    </a:p>
                  </a:txBody>
                  <a:tcPr marL="36000" marR="36000" marT="36000" marB="36000" anchor="ctr" horzOverflow="overflow"/>
                </a:tc>
                <a:extLst>
                  <a:ext uri="{0D108BD9-81ED-4DB2-BD59-A6C34878D82A}">
                    <a16:rowId xmlns:a16="http://schemas.microsoft.com/office/drawing/2014/main" val="10010"/>
                  </a:ext>
                </a:extLst>
              </a:tr>
            </a:tbl>
          </a:graphicData>
        </a:graphic>
      </p:graphicFrame>
      <p:sp>
        <p:nvSpPr>
          <p:cNvPr id="9" name="ZoneTexte 8">
            <a:extLst>
              <a:ext uri="{FF2B5EF4-FFF2-40B4-BE49-F238E27FC236}">
                <a16:creationId xmlns:a16="http://schemas.microsoft.com/office/drawing/2014/main" id="{DC47A7B9-FF8A-479C-96FA-85ACDBEBAD9C}"/>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81</a:t>
            </a:r>
          </a:p>
        </p:txBody>
      </p:sp>
    </p:spTree>
    <p:extLst>
      <p:ext uri="{BB962C8B-B14F-4D97-AF65-F5344CB8AC3E}">
        <p14:creationId xmlns:p14="http://schemas.microsoft.com/office/powerpoint/2010/main" val="42558076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TAF et rifampicine (3)</a:t>
            </a:r>
          </a:p>
        </p:txBody>
      </p:sp>
      <p:sp>
        <p:nvSpPr>
          <p:cNvPr id="5123" name="Rectangle 3"/>
          <p:cNvSpPr>
            <a:spLocks noGrp="1" noChangeArrowheads="1"/>
          </p:cNvSpPr>
          <p:nvPr>
            <p:ph idx="1"/>
          </p:nvPr>
        </p:nvSpPr>
        <p:spPr>
          <a:xfrm>
            <a:off x="368300" y="4122657"/>
            <a:ext cx="8702675" cy="2380695"/>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Conclusions</a:t>
            </a:r>
          </a:p>
          <a:p>
            <a:pPr lvl="1" eaLnBrk="1" hangingPunct="1"/>
            <a:r>
              <a:rPr lang="fr-FR" sz="1800" dirty="0"/>
              <a:t>TAF (25 mg qd) + RFP (600 mg qd)</a:t>
            </a:r>
          </a:p>
          <a:p>
            <a:pPr lvl="2" eaLnBrk="1" hangingPunct="1"/>
            <a:r>
              <a:rPr lang="fr-FR" sz="1600" dirty="0">
                <a:ea typeface="Wingdings"/>
                <a:cs typeface="Wingdings"/>
                <a:sym typeface="Wingdings"/>
              </a:rPr>
              <a:t> 5</a:t>
            </a:r>
            <a:r>
              <a:rPr lang="fr-FR" sz="1600" dirty="0"/>
              <a:t>5 % ASC</a:t>
            </a:r>
            <a:r>
              <a:rPr lang="fr-FR" sz="1600" baseline="-25000" dirty="0"/>
              <a:t>0-24h </a:t>
            </a:r>
            <a:r>
              <a:rPr lang="fr-FR" sz="1600" dirty="0"/>
              <a:t>plasma de TAF et </a:t>
            </a:r>
            <a:r>
              <a:rPr lang="fr-FR" sz="1600" dirty="0">
                <a:sym typeface="Wingdings"/>
              </a:rPr>
              <a:t></a:t>
            </a:r>
            <a:r>
              <a:rPr lang="fr-FR" sz="1600" dirty="0">
                <a:ea typeface="Wingdings"/>
                <a:cs typeface="Wingdings"/>
                <a:sym typeface="Wingdings"/>
              </a:rPr>
              <a:t> 36</a:t>
            </a:r>
            <a:r>
              <a:rPr lang="fr-FR" sz="1600" dirty="0"/>
              <a:t> % ASC</a:t>
            </a:r>
            <a:r>
              <a:rPr lang="fr-FR" sz="1600" baseline="-25000" dirty="0"/>
              <a:t>0-24h</a:t>
            </a:r>
            <a:r>
              <a:rPr lang="fr-FR" sz="1600" dirty="0"/>
              <a:t>  intracellulaires de TFV-DP</a:t>
            </a:r>
          </a:p>
          <a:p>
            <a:pPr lvl="2" eaLnBrk="1" hangingPunct="1"/>
            <a:r>
              <a:rPr lang="fr-FR" sz="1600" dirty="0"/>
              <a:t>L’exposition intracellulaire de TFV-DP post-TAF + RFP reste 76 % &gt; à celle </a:t>
            </a:r>
            <a:br>
              <a:rPr lang="fr-FR" sz="1600" dirty="0"/>
            </a:br>
            <a:r>
              <a:rPr lang="fr-FR" sz="1600" dirty="0"/>
              <a:t>post-TDF (300 mg qd)</a:t>
            </a:r>
          </a:p>
          <a:p>
            <a:pPr lvl="2" eaLnBrk="1" hangingPunct="1"/>
            <a:r>
              <a:rPr lang="fr-FR" sz="1600" dirty="0"/>
              <a:t>La </a:t>
            </a:r>
            <a:r>
              <a:rPr lang="fr-FR" sz="1600" dirty="0" err="1"/>
              <a:t>co</a:t>
            </a:r>
            <a:r>
              <a:rPr lang="fr-FR" sz="1600" dirty="0"/>
              <a:t>-administration de RFP ne modifie ni l’exposition de FTC ni celle de FTC-TP</a:t>
            </a:r>
          </a:p>
          <a:p>
            <a:pPr lvl="2" eaLnBrk="1" hangingPunct="1"/>
            <a:r>
              <a:rPr lang="fr-FR" sz="1600" dirty="0"/>
              <a:t>Mécanisme supposé : </a:t>
            </a:r>
            <a:r>
              <a:rPr lang="fr-FR" sz="1600" dirty="0">
                <a:ea typeface="Wingdings"/>
                <a:cs typeface="Wingdings"/>
                <a:sym typeface="Wingdings" panose="05000000000000000000" pitchFamily="2" charset="2"/>
              </a:rPr>
              <a:t></a:t>
            </a:r>
            <a:r>
              <a:rPr lang="fr-FR" sz="1600" dirty="0"/>
              <a:t> absorption via induction des transporteurs d’efflux type </a:t>
            </a:r>
            <a:r>
              <a:rPr lang="fr-FR" sz="1600" dirty="0" err="1"/>
              <a:t>PgP</a:t>
            </a:r>
            <a:r>
              <a:rPr lang="fr-FR" sz="1600" dirty="0"/>
              <a:t> par RFP plutôt que </a:t>
            </a:r>
            <a:r>
              <a:rPr lang="fr-FR" sz="1600" dirty="0">
                <a:latin typeface="Wingdings"/>
                <a:ea typeface="Wingdings"/>
                <a:cs typeface="Wingdings"/>
                <a:sym typeface="Wingdings" panose="05000000000000000000" pitchFamily="2" charset="2"/>
              </a:rPr>
              <a:t></a:t>
            </a:r>
            <a:r>
              <a:rPr lang="fr-FR" sz="1600" dirty="0">
                <a:ea typeface="Wingdings"/>
                <a:cs typeface="Wingdings"/>
                <a:sym typeface="Wingdings"/>
              </a:rPr>
              <a:t> Clairance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Cerrone</a:t>
            </a:r>
            <a:r>
              <a:rPr lang="en-GB" sz="1200" i="1" dirty="0">
                <a:solidFill>
                  <a:srgbClr val="0070C0"/>
                </a:solidFill>
              </a:rPr>
              <a:t> M, CROI 2018, Abs. 28LB</a:t>
            </a:r>
          </a:p>
        </p:txBody>
      </p:sp>
      <p:sp>
        <p:nvSpPr>
          <p:cNvPr id="7" name="Text Box 2"/>
          <p:cNvSpPr txBox="1">
            <a:spLocks noChangeArrowheads="1"/>
          </p:cNvSpPr>
          <p:nvPr/>
        </p:nvSpPr>
        <p:spPr bwMode="auto">
          <a:xfrm>
            <a:off x="2203021" y="1181100"/>
            <a:ext cx="4771818"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Concentrations plasma de FTC (</a:t>
            </a:r>
            <a:r>
              <a:rPr lang="fr-FR" sz="2000" b="1" dirty="0" err="1">
                <a:solidFill>
                  <a:srgbClr val="0070C0"/>
                </a:solidFill>
                <a:latin typeface="Calibri" pitchFamily="34" charset="0"/>
                <a:ea typeface="ＭＳ Ｐゴシック" pitchFamily="34" charset="-128"/>
              </a:rPr>
              <a:t>ng</a:t>
            </a:r>
            <a:r>
              <a:rPr lang="fr-FR" sz="2000" b="1" dirty="0">
                <a:solidFill>
                  <a:srgbClr val="0070C0"/>
                </a:solidFill>
                <a:latin typeface="Calibri" pitchFamily="34" charset="0"/>
                <a:ea typeface="ＭＳ Ｐゴシック" pitchFamily="34" charset="-128"/>
              </a:rPr>
              <a:t>/ml)</a:t>
            </a:r>
          </a:p>
        </p:txBody>
      </p:sp>
      <p:grpSp>
        <p:nvGrpSpPr>
          <p:cNvPr id="2" name="Groupe 1">
            <a:extLst>
              <a:ext uri="{FF2B5EF4-FFF2-40B4-BE49-F238E27FC236}">
                <a16:creationId xmlns:a16="http://schemas.microsoft.com/office/drawing/2014/main" id="{9B3DAB8F-80DC-48A0-B2B8-0C561C397F40}"/>
              </a:ext>
            </a:extLst>
          </p:cNvPr>
          <p:cNvGrpSpPr/>
          <p:nvPr/>
        </p:nvGrpSpPr>
        <p:grpSpPr>
          <a:xfrm>
            <a:off x="1776622" y="1520053"/>
            <a:ext cx="5345800" cy="2826057"/>
            <a:chOff x="1776622" y="1520053"/>
            <a:chExt cx="5345800" cy="2826057"/>
          </a:xfrm>
        </p:grpSpPr>
        <p:sp>
          <p:nvSpPr>
            <p:cNvPr id="9" name="ZoneTexte 8"/>
            <p:cNvSpPr txBox="1"/>
            <p:nvPr/>
          </p:nvSpPr>
          <p:spPr>
            <a:xfrm>
              <a:off x="4304574" y="4038333"/>
              <a:ext cx="792205" cy="307777"/>
            </a:xfrm>
            <a:prstGeom prst="rect">
              <a:avLst/>
            </a:prstGeom>
            <a:noFill/>
          </p:spPr>
          <p:txBody>
            <a:bodyPr wrap="none" rtlCol="0">
              <a:spAutoFit/>
            </a:bodyPr>
            <a:lstStyle/>
            <a:p>
              <a:r>
                <a:rPr lang="fr-FR" sz="1400" b="1" dirty="0"/>
                <a:t>Heures</a:t>
              </a:r>
            </a:p>
          </p:txBody>
        </p:sp>
        <p:sp>
          <p:nvSpPr>
            <p:cNvPr id="12" name="Line 8">
              <a:extLst>
                <a:ext uri="{FF2B5EF4-FFF2-40B4-BE49-F238E27FC236}">
                  <a16:creationId xmlns:a16="http://schemas.microsoft.com/office/drawing/2014/main" id="{442DDA5E-2C94-7F4F-8BE8-9A69A6FCC78C}"/>
                </a:ext>
              </a:extLst>
            </p:cNvPr>
            <p:cNvSpPr>
              <a:spLocks noChangeShapeType="1"/>
            </p:cNvSpPr>
            <p:nvPr/>
          </p:nvSpPr>
          <p:spPr bwMode="auto">
            <a:xfrm flipV="1">
              <a:off x="2229233" y="1531620"/>
              <a:ext cx="0" cy="2305184"/>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1">
              <a:extLst>
                <a:ext uri="{FF2B5EF4-FFF2-40B4-BE49-F238E27FC236}">
                  <a16:creationId xmlns:a16="http://schemas.microsoft.com/office/drawing/2014/main" id="{EE08223D-4ECF-3E42-8943-DBE791B942A0}"/>
                </a:ext>
              </a:extLst>
            </p:cNvPr>
            <p:cNvSpPr>
              <a:spLocks noChangeShapeType="1"/>
            </p:cNvSpPr>
            <p:nvPr/>
          </p:nvSpPr>
          <p:spPr bwMode="auto">
            <a:xfrm>
              <a:off x="2187431" y="1633070"/>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819903" y="1520053"/>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2 000</a:t>
              </a:r>
              <a:endParaRPr kumimoji="0" lang="fr-FR" sz="2800" b="0" i="0" u="none" strike="noStrike" cap="none" normalizeH="0" baseline="30000" dirty="0">
                <a:ln>
                  <a:noFill/>
                </a:ln>
                <a:effectLst/>
                <a:latin typeface="+mj-lt"/>
                <a:cs typeface="Arial" pitchFamily="34" charset="0"/>
              </a:endParaRPr>
            </a:p>
          </p:txBody>
        </p:sp>
        <p:sp>
          <p:nvSpPr>
            <p:cNvPr id="15" name="Line 11">
              <a:extLst>
                <a:ext uri="{FF2B5EF4-FFF2-40B4-BE49-F238E27FC236}">
                  <a16:creationId xmlns:a16="http://schemas.microsoft.com/office/drawing/2014/main" id="{EE08223D-4ECF-3E42-8943-DBE791B942A0}"/>
                </a:ext>
              </a:extLst>
            </p:cNvPr>
            <p:cNvSpPr>
              <a:spLocks noChangeShapeType="1"/>
            </p:cNvSpPr>
            <p:nvPr/>
          </p:nvSpPr>
          <p:spPr bwMode="auto">
            <a:xfrm>
              <a:off x="2187431" y="2151508"/>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76622" y="2038491"/>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1 500</a:t>
              </a:r>
              <a:endParaRPr kumimoji="0" lang="fr-FR" sz="2800" b="0" i="0" u="none" strike="noStrike" cap="none" normalizeH="0" baseline="30000" dirty="0">
                <a:ln>
                  <a:noFill/>
                </a:ln>
                <a:effectLst/>
                <a:latin typeface="+mj-lt"/>
                <a:cs typeface="Arial" pitchFamily="34" charset="0"/>
              </a:endParaRPr>
            </a:p>
          </p:txBody>
        </p:sp>
        <p:sp>
          <p:nvSpPr>
            <p:cNvPr id="17" name="Line 11">
              <a:extLst>
                <a:ext uri="{FF2B5EF4-FFF2-40B4-BE49-F238E27FC236}">
                  <a16:creationId xmlns:a16="http://schemas.microsoft.com/office/drawing/2014/main" id="{EE08223D-4ECF-3E42-8943-DBE791B942A0}"/>
                </a:ext>
              </a:extLst>
            </p:cNvPr>
            <p:cNvSpPr>
              <a:spLocks noChangeShapeType="1"/>
            </p:cNvSpPr>
            <p:nvPr/>
          </p:nvSpPr>
          <p:spPr bwMode="auto">
            <a:xfrm>
              <a:off x="2187431" y="2673896"/>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776622" y="2560879"/>
              <a:ext cx="38311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1 000</a:t>
              </a:r>
              <a:endParaRPr kumimoji="0" lang="fr-FR" sz="2800" b="0" i="0" u="none" strike="noStrike" cap="none" normalizeH="0" baseline="30000" dirty="0">
                <a:ln>
                  <a:noFill/>
                </a:ln>
                <a:effectLst/>
                <a:latin typeface="+mj-lt"/>
                <a:cs typeface="Arial" pitchFamily="34" charset="0"/>
              </a:endParaRPr>
            </a:p>
          </p:txBody>
        </p:sp>
        <p:sp>
          <p:nvSpPr>
            <p:cNvPr id="19" name="Line 11">
              <a:extLst>
                <a:ext uri="{FF2B5EF4-FFF2-40B4-BE49-F238E27FC236}">
                  <a16:creationId xmlns:a16="http://schemas.microsoft.com/office/drawing/2014/main" id="{EE08223D-4ECF-3E42-8943-DBE791B942A0}"/>
                </a:ext>
              </a:extLst>
            </p:cNvPr>
            <p:cNvSpPr>
              <a:spLocks noChangeShapeType="1"/>
            </p:cNvSpPr>
            <p:nvPr/>
          </p:nvSpPr>
          <p:spPr bwMode="auto">
            <a:xfrm>
              <a:off x="2187431" y="3190661"/>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1904862" y="3077644"/>
              <a:ext cx="254878"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mj-lt"/>
                  <a:cs typeface="Arial" pitchFamily="34" charset="0"/>
                </a:rPr>
                <a:t>5</a:t>
              </a:r>
              <a:r>
                <a:rPr kumimoji="0" lang="fr-FR" sz="1200" b="0" i="0" u="none" strike="noStrike" cap="none" normalizeH="0" baseline="0" dirty="0">
                  <a:ln>
                    <a:noFill/>
                  </a:ln>
                  <a:effectLst/>
                  <a:latin typeface="+mj-lt"/>
                  <a:cs typeface="Arial" pitchFamily="34" charset="0"/>
                </a:rPr>
                <a:t>00</a:t>
              </a:r>
              <a:endParaRPr kumimoji="0" lang="fr-FR" sz="2800" b="0" i="0" u="none" strike="noStrike" cap="none" normalizeH="0" baseline="30000" dirty="0">
                <a:ln>
                  <a:noFill/>
                </a:ln>
                <a:effectLst/>
                <a:latin typeface="+mj-lt"/>
                <a:cs typeface="Arial" pitchFamily="34" charset="0"/>
              </a:endParaRPr>
            </a:p>
          </p:txBody>
        </p:sp>
        <p:sp>
          <p:nvSpPr>
            <p:cNvPr id="21" name="Line 11">
              <a:extLst>
                <a:ext uri="{FF2B5EF4-FFF2-40B4-BE49-F238E27FC236}">
                  <a16:creationId xmlns:a16="http://schemas.microsoft.com/office/drawing/2014/main" id="{EE08223D-4ECF-3E42-8943-DBE791B942A0}"/>
                </a:ext>
              </a:extLst>
            </p:cNvPr>
            <p:cNvSpPr>
              <a:spLocks noChangeShapeType="1"/>
            </p:cNvSpPr>
            <p:nvPr/>
          </p:nvSpPr>
          <p:spPr bwMode="auto">
            <a:xfrm>
              <a:off x="2229232" y="3834817"/>
              <a:ext cx="4745607"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074780" y="3606731"/>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2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2293220" y="3909115"/>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0</a:t>
              </a:r>
              <a:endParaRPr kumimoji="0" lang="fr-FR" sz="2800" b="0" i="0" u="none" strike="noStrike" cap="none" normalizeH="0" baseline="30000" dirty="0">
                <a:ln>
                  <a:noFill/>
                </a:ln>
                <a:effectLst/>
                <a:latin typeface="+mj-lt"/>
                <a:cs typeface="Arial" pitchFamily="34" charset="0"/>
              </a:endParaRPr>
            </a:p>
          </p:txBody>
        </p:sp>
        <p:sp>
          <p:nvSpPr>
            <p:cNvPr id="24" name="Line 8">
              <a:extLst>
                <a:ext uri="{FF2B5EF4-FFF2-40B4-BE49-F238E27FC236}">
                  <a16:creationId xmlns:a16="http://schemas.microsoft.com/office/drawing/2014/main" id="{442DDA5E-2C94-7F4F-8BE8-9A69A6FCC78C}"/>
                </a:ext>
              </a:extLst>
            </p:cNvPr>
            <p:cNvSpPr>
              <a:spLocks noChangeShapeType="1"/>
            </p:cNvSpPr>
            <p:nvPr/>
          </p:nvSpPr>
          <p:spPr bwMode="auto">
            <a:xfrm flipV="1">
              <a:off x="2335700" y="3836804"/>
              <a:ext cx="0" cy="4191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3200000" y="3909115"/>
              <a:ext cx="8496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5</a:t>
              </a:r>
              <a:endParaRPr kumimoji="0" lang="fr-FR" sz="2800" b="0" i="0" u="none" strike="noStrike" cap="none" normalizeH="0" baseline="30000" dirty="0">
                <a:ln>
                  <a:noFill/>
                </a:ln>
                <a:effectLst/>
                <a:latin typeface="+mj-lt"/>
                <a:cs typeface="Arial" pitchFamily="34" charset="0"/>
              </a:endParaRPr>
            </a:p>
          </p:txBody>
        </p:sp>
        <p:sp>
          <p:nvSpPr>
            <p:cNvPr id="26" name="Line 8">
              <a:extLst>
                <a:ext uri="{FF2B5EF4-FFF2-40B4-BE49-F238E27FC236}">
                  <a16:creationId xmlns:a16="http://schemas.microsoft.com/office/drawing/2014/main" id="{442DDA5E-2C94-7F4F-8BE8-9A69A6FCC78C}"/>
                </a:ext>
              </a:extLst>
            </p:cNvPr>
            <p:cNvSpPr>
              <a:spLocks noChangeShapeType="1"/>
            </p:cNvSpPr>
            <p:nvPr/>
          </p:nvSpPr>
          <p:spPr bwMode="auto">
            <a:xfrm flipV="1">
              <a:off x="3242480" y="3836804"/>
              <a:ext cx="0" cy="4191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069937" y="3909115"/>
              <a:ext cx="16991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10</a:t>
              </a:r>
              <a:endParaRPr kumimoji="0" lang="fr-FR" sz="2800" b="0" i="0" u="none" strike="noStrike" cap="none" normalizeH="0" baseline="30000" dirty="0">
                <a:ln>
                  <a:noFill/>
                </a:ln>
                <a:effectLst/>
                <a:latin typeface="+mj-lt"/>
                <a:cs typeface="Arial" pitchFamily="34" charset="0"/>
              </a:endParaRPr>
            </a:p>
          </p:txBody>
        </p:sp>
        <p:sp>
          <p:nvSpPr>
            <p:cNvPr id="28" name="Line 8">
              <a:extLst>
                <a:ext uri="{FF2B5EF4-FFF2-40B4-BE49-F238E27FC236}">
                  <a16:creationId xmlns:a16="http://schemas.microsoft.com/office/drawing/2014/main" id="{442DDA5E-2C94-7F4F-8BE8-9A69A6FCC78C}"/>
                </a:ext>
              </a:extLst>
            </p:cNvPr>
            <p:cNvSpPr>
              <a:spLocks noChangeShapeType="1"/>
            </p:cNvSpPr>
            <p:nvPr/>
          </p:nvSpPr>
          <p:spPr bwMode="auto">
            <a:xfrm flipV="1">
              <a:off x="4168110" y="3836804"/>
              <a:ext cx="0" cy="4191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76717" y="3909115"/>
              <a:ext cx="16991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15</a:t>
              </a:r>
              <a:endParaRPr kumimoji="0" lang="fr-FR" sz="2800" b="0" i="0" u="none" strike="noStrike" cap="none" normalizeH="0" baseline="30000" dirty="0">
                <a:ln>
                  <a:noFill/>
                </a:ln>
                <a:effectLst/>
                <a:latin typeface="+mj-lt"/>
                <a:cs typeface="Arial" pitchFamily="34" charset="0"/>
              </a:endParaRPr>
            </a:p>
          </p:txBody>
        </p:sp>
        <p:sp>
          <p:nvSpPr>
            <p:cNvPr id="30" name="Line 8">
              <a:extLst>
                <a:ext uri="{FF2B5EF4-FFF2-40B4-BE49-F238E27FC236}">
                  <a16:creationId xmlns:a16="http://schemas.microsoft.com/office/drawing/2014/main" id="{442DDA5E-2C94-7F4F-8BE8-9A69A6FCC78C}"/>
                </a:ext>
              </a:extLst>
            </p:cNvPr>
            <p:cNvSpPr>
              <a:spLocks noChangeShapeType="1"/>
            </p:cNvSpPr>
            <p:nvPr/>
          </p:nvSpPr>
          <p:spPr bwMode="auto">
            <a:xfrm flipV="1">
              <a:off x="5072985" y="3836804"/>
              <a:ext cx="0" cy="4191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5908792" y="3909115"/>
              <a:ext cx="16991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20</a:t>
              </a:r>
              <a:endParaRPr kumimoji="0" lang="fr-FR" sz="2800" b="0" i="0" u="none" strike="noStrike" cap="none" normalizeH="0" baseline="30000" dirty="0">
                <a:ln>
                  <a:noFill/>
                </a:ln>
                <a:effectLst/>
                <a:latin typeface="+mj-lt"/>
                <a:cs typeface="Arial" pitchFamily="34" charset="0"/>
              </a:endParaRPr>
            </a:p>
          </p:txBody>
        </p:sp>
        <p:sp>
          <p:nvSpPr>
            <p:cNvPr id="32" name="Line 8">
              <a:extLst>
                <a:ext uri="{FF2B5EF4-FFF2-40B4-BE49-F238E27FC236}">
                  <a16:creationId xmlns:a16="http://schemas.microsoft.com/office/drawing/2014/main" id="{442DDA5E-2C94-7F4F-8BE8-9A69A6FCC78C}"/>
                </a:ext>
              </a:extLst>
            </p:cNvPr>
            <p:cNvSpPr>
              <a:spLocks noChangeShapeType="1"/>
            </p:cNvSpPr>
            <p:nvPr/>
          </p:nvSpPr>
          <p:spPr bwMode="auto">
            <a:xfrm flipV="1">
              <a:off x="5993752" y="3836804"/>
              <a:ext cx="0" cy="4191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787080" y="3909115"/>
              <a:ext cx="16991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dirty="0">
                  <a:ln>
                    <a:noFill/>
                  </a:ln>
                  <a:effectLst/>
                  <a:latin typeface="+mj-lt"/>
                  <a:cs typeface="Arial" pitchFamily="34" charset="0"/>
                </a:rPr>
                <a:t>25</a:t>
              </a:r>
              <a:endParaRPr kumimoji="0" lang="fr-FR" sz="2800" b="0" i="0" u="none" strike="noStrike" cap="none" normalizeH="0" baseline="30000" dirty="0">
                <a:ln>
                  <a:noFill/>
                </a:ln>
                <a:effectLst/>
                <a:latin typeface="+mj-lt"/>
                <a:cs typeface="Arial" pitchFamily="34" charset="0"/>
              </a:endParaRPr>
            </a:p>
          </p:txBody>
        </p:sp>
        <p:sp>
          <p:nvSpPr>
            <p:cNvPr id="34" name="Line 8">
              <a:extLst>
                <a:ext uri="{FF2B5EF4-FFF2-40B4-BE49-F238E27FC236}">
                  <a16:creationId xmlns:a16="http://schemas.microsoft.com/office/drawing/2014/main" id="{442DDA5E-2C94-7F4F-8BE8-9A69A6FCC78C}"/>
                </a:ext>
              </a:extLst>
            </p:cNvPr>
            <p:cNvSpPr>
              <a:spLocks noChangeShapeType="1"/>
            </p:cNvSpPr>
            <p:nvPr/>
          </p:nvSpPr>
          <p:spPr bwMode="auto">
            <a:xfrm flipV="1">
              <a:off x="6914519" y="3836804"/>
              <a:ext cx="0" cy="4191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Ellipse 34"/>
            <p:cNvSpPr/>
            <p:nvPr/>
          </p:nvSpPr>
          <p:spPr bwMode="auto">
            <a:xfrm>
              <a:off x="2293220" y="3561080"/>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36" name="Ellipse 35"/>
            <p:cNvSpPr/>
            <p:nvPr/>
          </p:nvSpPr>
          <p:spPr bwMode="auto">
            <a:xfrm>
              <a:off x="2498960" y="2673896"/>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37" name="Ellipse 36"/>
            <p:cNvSpPr/>
            <p:nvPr/>
          </p:nvSpPr>
          <p:spPr bwMode="auto">
            <a:xfrm>
              <a:off x="2674496" y="2151508"/>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38" name="Ellipse 37"/>
            <p:cNvSpPr/>
            <p:nvPr/>
          </p:nvSpPr>
          <p:spPr bwMode="auto">
            <a:xfrm>
              <a:off x="3030096" y="2503130"/>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39" name="Ellipse 38"/>
            <p:cNvSpPr/>
            <p:nvPr/>
          </p:nvSpPr>
          <p:spPr bwMode="auto">
            <a:xfrm>
              <a:off x="3400936" y="3031925"/>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0" name="Ellipse 39"/>
            <p:cNvSpPr/>
            <p:nvPr/>
          </p:nvSpPr>
          <p:spPr bwMode="auto">
            <a:xfrm>
              <a:off x="3769236" y="3301542"/>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1" name="Ellipse 40"/>
            <p:cNvSpPr/>
            <p:nvPr/>
          </p:nvSpPr>
          <p:spPr bwMode="auto">
            <a:xfrm>
              <a:off x="4503298" y="3510188"/>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2" name="Ellipse 41"/>
            <p:cNvSpPr/>
            <p:nvPr/>
          </p:nvSpPr>
          <p:spPr bwMode="auto">
            <a:xfrm>
              <a:off x="6697858" y="3619877"/>
              <a:ext cx="45719" cy="45719"/>
            </a:xfrm>
            <a:prstGeom prst="ellipse">
              <a:avLst/>
            </a:prstGeom>
            <a:solidFill>
              <a:srgbClr val="E60000"/>
            </a:solidFill>
            <a:ln w="952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3" name="Forme libre 42"/>
            <p:cNvSpPr/>
            <p:nvPr/>
          </p:nvSpPr>
          <p:spPr bwMode="auto">
            <a:xfrm>
              <a:off x="2316480" y="2176780"/>
              <a:ext cx="4404360" cy="1465580"/>
            </a:xfrm>
            <a:custGeom>
              <a:avLst/>
              <a:gdLst>
                <a:gd name="connsiteX0" fmla="*/ 0 w 4404360"/>
                <a:gd name="connsiteY0" fmla="*/ 1412240 h 1465580"/>
                <a:gd name="connsiteX1" fmla="*/ 203200 w 4404360"/>
                <a:gd name="connsiteY1" fmla="*/ 523240 h 1465580"/>
                <a:gd name="connsiteX2" fmla="*/ 373380 w 4404360"/>
                <a:gd name="connsiteY2" fmla="*/ 0 h 1465580"/>
                <a:gd name="connsiteX3" fmla="*/ 734060 w 4404360"/>
                <a:gd name="connsiteY3" fmla="*/ 347980 h 1465580"/>
                <a:gd name="connsiteX4" fmla="*/ 1107440 w 4404360"/>
                <a:gd name="connsiteY4" fmla="*/ 883920 h 1465580"/>
                <a:gd name="connsiteX5" fmla="*/ 1468120 w 4404360"/>
                <a:gd name="connsiteY5" fmla="*/ 1148080 h 1465580"/>
                <a:gd name="connsiteX6" fmla="*/ 2204720 w 4404360"/>
                <a:gd name="connsiteY6" fmla="*/ 1358900 h 1465580"/>
                <a:gd name="connsiteX7" fmla="*/ 4404360 w 4404360"/>
                <a:gd name="connsiteY7" fmla="*/ 1465580 h 146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4360" h="1465580">
                  <a:moveTo>
                    <a:pt x="0" y="1412240"/>
                  </a:moveTo>
                  <a:lnTo>
                    <a:pt x="203200" y="523240"/>
                  </a:lnTo>
                  <a:lnTo>
                    <a:pt x="373380" y="0"/>
                  </a:lnTo>
                  <a:lnTo>
                    <a:pt x="734060" y="347980"/>
                  </a:lnTo>
                  <a:lnTo>
                    <a:pt x="1107440" y="883920"/>
                  </a:lnTo>
                  <a:lnTo>
                    <a:pt x="1468120" y="1148080"/>
                  </a:lnTo>
                  <a:lnTo>
                    <a:pt x="2204720" y="1358900"/>
                  </a:lnTo>
                  <a:lnTo>
                    <a:pt x="4404360" y="1465580"/>
                  </a:lnTo>
                </a:path>
              </a:pathLst>
            </a:custGeom>
            <a:noFill/>
            <a:ln w="19050"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4" name="Rectangle 43"/>
            <p:cNvSpPr/>
            <p:nvPr/>
          </p:nvSpPr>
          <p:spPr bwMode="auto">
            <a:xfrm rot="2700000">
              <a:off x="2306272" y="3471643"/>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5" name="Rectangle 44"/>
            <p:cNvSpPr/>
            <p:nvPr/>
          </p:nvSpPr>
          <p:spPr bwMode="auto">
            <a:xfrm rot="2700000">
              <a:off x="2490007" y="2638442"/>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6" name="Rectangle 45"/>
            <p:cNvSpPr/>
            <p:nvPr/>
          </p:nvSpPr>
          <p:spPr bwMode="auto">
            <a:xfrm rot="2700000">
              <a:off x="2659056" y="2120426"/>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7" name="Rectangle 46"/>
            <p:cNvSpPr/>
            <p:nvPr/>
          </p:nvSpPr>
          <p:spPr bwMode="auto">
            <a:xfrm rot="2700000">
              <a:off x="3021143" y="2532951"/>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8" name="Rectangle 47"/>
            <p:cNvSpPr/>
            <p:nvPr/>
          </p:nvSpPr>
          <p:spPr bwMode="auto">
            <a:xfrm rot="2700000">
              <a:off x="3391983" y="2992293"/>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49" name="Rectangle 48"/>
            <p:cNvSpPr/>
            <p:nvPr/>
          </p:nvSpPr>
          <p:spPr bwMode="auto">
            <a:xfrm rot="2700000">
              <a:off x="3779748" y="3276992"/>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50" name="Rectangle 49"/>
            <p:cNvSpPr/>
            <p:nvPr/>
          </p:nvSpPr>
          <p:spPr bwMode="auto">
            <a:xfrm rot="2700000">
              <a:off x="4495488" y="3471266"/>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51" name="Rectangle 50"/>
            <p:cNvSpPr/>
            <p:nvPr/>
          </p:nvSpPr>
          <p:spPr bwMode="auto">
            <a:xfrm rot="2700000">
              <a:off x="6695195" y="3581030"/>
              <a:ext cx="63624" cy="63624"/>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52" name="Forme libre 51"/>
            <p:cNvSpPr/>
            <p:nvPr/>
          </p:nvSpPr>
          <p:spPr bwMode="auto">
            <a:xfrm>
              <a:off x="2325370" y="2146300"/>
              <a:ext cx="4396740" cy="1470660"/>
            </a:xfrm>
            <a:custGeom>
              <a:avLst/>
              <a:gdLst>
                <a:gd name="connsiteX0" fmla="*/ 4396740 w 4396740"/>
                <a:gd name="connsiteY0" fmla="*/ 1470660 h 1470660"/>
                <a:gd name="connsiteX1" fmla="*/ 2202180 w 4396740"/>
                <a:gd name="connsiteY1" fmla="*/ 1360170 h 1470660"/>
                <a:gd name="connsiteX2" fmla="*/ 1482090 w 4396740"/>
                <a:gd name="connsiteY2" fmla="*/ 1169670 h 1470660"/>
                <a:gd name="connsiteX3" fmla="*/ 1093470 w 4396740"/>
                <a:gd name="connsiteY3" fmla="*/ 883920 h 1470660"/>
                <a:gd name="connsiteX4" fmla="*/ 731520 w 4396740"/>
                <a:gd name="connsiteY4" fmla="*/ 415290 h 1470660"/>
                <a:gd name="connsiteX5" fmla="*/ 361950 w 4396740"/>
                <a:gd name="connsiteY5" fmla="*/ 0 h 1470660"/>
                <a:gd name="connsiteX6" fmla="*/ 194310 w 4396740"/>
                <a:gd name="connsiteY6" fmla="*/ 521970 h 1470660"/>
                <a:gd name="connsiteX7" fmla="*/ 0 w 4396740"/>
                <a:gd name="connsiteY7" fmla="*/ 1360170 h 147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6740" h="1470660">
                  <a:moveTo>
                    <a:pt x="4396740" y="1470660"/>
                  </a:moveTo>
                  <a:lnTo>
                    <a:pt x="2202180" y="1360170"/>
                  </a:lnTo>
                  <a:lnTo>
                    <a:pt x="1482090" y="1169670"/>
                  </a:lnTo>
                  <a:lnTo>
                    <a:pt x="1093470" y="883920"/>
                  </a:lnTo>
                  <a:lnTo>
                    <a:pt x="731520" y="415290"/>
                  </a:lnTo>
                  <a:lnTo>
                    <a:pt x="361950" y="0"/>
                  </a:lnTo>
                  <a:lnTo>
                    <a:pt x="194310" y="521970"/>
                  </a:lnTo>
                  <a:lnTo>
                    <a:pt x="0" y="1360170"/>
                  </a:lnTo>
                </a:path>
              </a:pathLst>
            </a:custGeom>
            <a:no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cxnSp>
          <p:nvCxnSpPr>
            <p:cNvPr id="53" name="Connecteur droit 52"/>
            <p:cNvCxnSpPr/>
            <p:nvPr/>
          </p:nvCxnSpPr>
          <p:spPr bwMode="auto">
            <a:xfrm>
              <a:off x="4306570" y="2478960"/>
              <a:ext cx="560070" cy="0"/>
            </a:xfrm>
            <a:prstGeom prst="line">
              <a:avLst/>
            </a:prstGeom>
            <a:noFill/>
            <a:ln w="38100" cap="flat" cmpd="sng" algn="ctr">
              <a:solidFill>
                <a:srgbClr val="00B050"/>
              </a:solidFill>
              <a:prstDash val="solid"/>
              <a:round/>
              <a:headEnd type="none" w="med" len="med"/>
              <a:tailEnd type="none" w="med" len="med"/>
            </a:ln>
            <a:effectLst/>
          </p:spPr>
        </p:cxnSp>
        <p:cxnSp>
          <p:nvCxnSpPr>
            <p:cNvPr id="54" name="Connecteur droit 53"/>
            <p:cNvCxnSpPr/>
            <p:nvPr/>
          </p:nvCxnSpPr>
          <p:spPr bwMode="auto">
            <a:xfrm>
              <a:off x="5686281" y="2490390"/>
              <a:ext cx="560070" cy="0"/>
            </a:xfrm>
            <a:prstGeom prst="line">
              <a:avLst/>
            </a:prstGeom>
            <a:noFill/>
            <a:ln w="38100" cap="flat" cmpd="sng" algn="ctr">
              <a:solidFill>
                <a:srgbClr val="E60000"/>
              </a:solidFill>
              <a:prstDash val="solid"/>
              <a:round/>
              <a:headEnd type="none" w="med" len="med"/>
              <a:tailEnd type="none" w="med" len="med"/>
            </a:ln>
            <a:effectLst/>
          </p:spPr>
        </p:cxnSp>
        <p:sp>
          <p:nvSpPr>
            <p:cNvPr id="55" name="Rectangle 54"/>
            <p:cNvSpPr/>
            <p:nvPr/>
          </p:nvSpPr>
          <p:spPr bwMode="auto">
            <a:xfrm rot="2700000">
              <a:off x="4554793" y="2442973"/>
              <a:ext cx="63624" cy="63624"/>
            </a:xfrm>
            <a:prstGeom prst="rect">
              <a:avLst/>
            </a:prstGeom>
            <a:solidFill>
              <a:srgbClr val="00B050"/>
            </a:solid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56" name="Ellipse 55"/>
            <p:cNvSpPr/>
            <p:nvPr/>
          </p:nvSpPr>
          <p:spPr bwMode="auto">
            <a:xfrm>
              <a:off x="5943456" y="2463853"/>
              <a:ext cx="45719" cy="45719"/>
            </a:xfrm>
            <a:prstGeom prst="ellipse">
              <a:avLst/>
            </a:prstGeom>
            <a:solidFill>
              <a:srgbClr val="E60000"/>
            </a:solidFill>
            <a:ln w="28575" cap="flat" cmpd="sng" algn="ctr">
              <a:solidFill>
                <a:srgbClr val="E6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grpSp>
          <p:nvGrpSpPr>
            <p:cNvPr id="57" name="Groupe 65"/>
            <p:cNvGrpSpPr/>
            <p:nvPr/>
          </p:nvGrpSpPr>
          <p:grpSpPr>
            <a:xfrm rot="5400000">
              <a:off x="3741705" y="3257269"/>
              <a:ext cx="110314" cy="88546"/>
              <a:chOff x="4027170" y="2723256"/>
              <a:chExt cx="560070" cy="118718"/>
            </a:xfrm>
          </p:grpSpPr>
          <p:cxnSp>
            <p:nvCxnSpPr>
              <p:cNvPr id="58" name="Connecteur droit 57"/>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9" name="Connecteur droit 58"/>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0" name="Connecteur droit 59"/>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61" name="Groupe 68"/>
            <p:cNvGrpSpPr/>
            <p:nvPr/>
          </p:nvGrpSpPr>
          <p:grpSpPr>
            <a:xfrm rot="5400000">
              <a:off x="3332265" y="2995621"/>
              <a:ext cx="179126" cy="93912"/>
              <a:chOff x="4027170" y="2723256"/>
              <a:chExt cx="560070" cy="118718"/>
            </a:xfrm>
          </p:grpSpPr>
          <p:cxnSp>
            <p:nvCxnSpPr>
              <p:cNvPr id="62" name="Connecteur droit 61"/>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3" name="Connecteur droit 62"/>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4" name="Connecteur droit 63"/>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65" name="Groupe 72"/>
            <p:cNvGrpSpPr/>
            <p:nvPr/>
          </p:nvGrpSpPr>
          <p:grpSpPr>
            <a:xfrm rot="5400000">
              <a:off x="2944037" y="2476380"/>
              <a:ext cx="221770" cy="93912"/>
              <a:chOff x="4027170" y="2723256"/>
              <a:chExt cx="560070" cy="118718"/>
            </a:xfrm>
          </p:grpSpPr>
          <p:cxnSp>
            <p:nvCxnSpPr>
              <p:cNvPr id="66" name="Connecteur droit 65"/>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7" name="Connecteur droit 66"/>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8" name="Connecteur droit 67"/>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69" name="Groupe 76"/>
            <p:cNvGrpSpPr/>
            <p:nvPr/>
          </p:nvGrpSpPr>
          <p:grpSpPr>
            <a:xfrm rot="5400000">
              <a:off x="2915511" y="2518993"/>
              <a:ext cx="292422" cy="93912"/>
              <a:chOff x="4027170" y="2723256"/>
              <a:chExt cx="560070" cy="118718"/>
            </a:xfrm>
          </p:grpSpPr>
          <p:cxnSp>
            <p:nvCxnSpPr>
              <p:cNvPr id="70" name="Connecteur droit 69"/>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1" name="Connecteur droit 70"/>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2" name="Connecteur droit 71"/>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73" name="Groupe 80"/>
            <p:cNvGrpSpPr/>
            <p:nvPr/>
          </p:nvGrpSpPr>
          <p:grpSpPr>
            <a:xfrm rot="5400000">
              <a:off x="2526245" y="2148778"/>
              <a:ext cx="340354" cy="96650"/>
              <a:chOff x="4027170" y="2723256"/>
              <a:chExt cx="560070" cy="118718"/>
            </a:xfrm>
          </p:grpSpPr>
          <p:cxnSp>
            <p:nvCxnSpPr>
              <p:cNvPr id="74" name="Connecteur droit 73"/>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5" name="Connecteur droit 74"/>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6" name="Connecteur droit 75"/>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77" name="Groupe 84"/>
            <p:cNvGrpSpPr/>
            <p:nvPr/>
          </p:nvGrpSpPr>
          <p:grpSpPr>
            <a:xfrm rot="5400000">
              <a:off x="2507345" y="2090175"/>
              <a:ext cx="387976" cy="104607"/>
              <a:chOff x="4027170" y="2723256"/>
              <a:chExt cx="560070" cy="118718"/>
            </a:xfrm>
          </p:grpSpPr>
          <p:cxnSp>
            <p:nvCxnSpPr>
              <p:cNvPr id="78" name="Connecteur droit 77"/>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0" name="Connecteur droit 79"/>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1" name="Groupe 88"/>
            <p:cNvGrpSpPr/>
            <p:nvPr/>
          </p:nvGrpSpPr>
          <p:grpSpPr>
            <a:xfrm rot="5400000">
              <a:off x="2235293" y="2621501"/>
              <a:ext cx="573051" cy="89978"/>
              <a:chOff x="4027170" y="2723256"/>
              <a:chExt cx="560070" cy="118718"/>
            </a:xfrm>
          </p:grpSpPr>
          <p:cxnSp>
            <p:nvCxnSpPr>
              <p:cNvPr id="82" name="Connecteur droit 81"/>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3" name="Connecteur droit 82"/>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Connecteur droit 83"/>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5" name="Groupe 92"/>
            <p:cNvGrpSpPr/>
            <p:nvPr/>
          </p:nvGrpSpPr>
          <p:grpSpPr>
            <a:xfrm rot="5400000">
              <a:off x="2070826" y="2622371"/>
              <a:ext cx="908983" cy="110556"/>
              <a:chOff x="4027170" y="2723256"/>
              <a:chExt cx="560070" cy="118718"/>
            </a:xfrm>
          </p:grpSpPr>
          <p:cxnSp>
            <p:nvCxnSpPr>
              <p:cNvPr id="86" name="Connecteur droit 85"/>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8" name="Connecteur droit 87"/>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9" name="Groupe 96"/>
            <p:cNvGrpSpPr/>
            <p:nvPr/>
          </p:nvGrpSpPr>
          <p:grpSpPr>
            <a:xfrm rot="5400000">
              <a:off x="2082456" y="3439453"/>
              <a:ext cx="488789" cy="102658"/>
              <a:chOff x="4027170" y="2723256"/>
              <a:chExt cx="560070" cy="118718"/>
            </a:xfrm>
          </p:grpSpPr>
          <p:cxnSp>
            <p:nvCxnSpPr>
              <p:cNvPr id="90" name="Connecteur droit 89"/>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1" name="Connecteur droit 90"/>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2" name="Connecteur droit 91"/>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3" name="Groupe 100"/>
            <p:cNvGrpSpPr/>
            <p:nvPr/>
          </p:nvGrpSpPr>
          <p:grpSpPr>
            <a:xfrm rot="5400000">
              <a:off x="2108618" y="3406006"/>
              <a:ext cx="441357" cy="107551"/>
              <a:chOff x="4027170" y="2723256"/>
              <a:chExt cx="560070" cy="118718"/>
            </a:xfrm>
          </p:grpSpPr>
          <p:cxnSp>
            <p:nvCxnSpPr>
              <p:cNvPr id="94" name="Connecteur droit 93"/>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5" name="Connecteur droit 94"/>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6" name="Connecteur droit 95"/>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97"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797268" y="1787071"/>
              <a:ext cx="55143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0" i="0" u="none" strike="noStrike" cap="none" normalizeH="0" baseline="0" dirty="0">
                  <a:ln>
                    <a:noFill/>
                  </a:ln>
                  <a:effectLst/>
                  <a:latin typeface="+mj-lt"/>
                  <a:cs typeface="Arial" pitchFamily="34" charset="0"/>
                </a:rPr>
                <a:t> n = 21</a:t>
              </a:r>
              <a:endParaRPr kumimoji="0" lang="fr-FR" sz="3200" b="0" i="0" u="none" strike="noStrike" cap="none" normalizeH="0" baseline="30000" dirty="0">
                <a:ln>
                  <a:noFill/>
                </a:ln>
                <a:effectLst/>
                <a:latin typeface="+mj-lt"/>
                <a:cs typeface="Arial" pitchFamily="34" charset="0"/>
              </a:endParaRPr>
            </a:p>
          </p:txBody>
        </p:sp>
        <p:sp>
          <p:nvSpPr>
            <p:cNvPr id="98"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50603" y="2351558"/>
              <a:ext cx="299762"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FTC</a:t>
              </a:r>
              <a:endParaRPr kumimoji="0" lang="fr-FR" sz="2800" b="1" i="0" u="none" strike="noStrike" cap="none" normalizeH="0" baseline="30000" dirty="0">
                <a:ln>
                  <a:noFill/>
                </a:ln>
                <a:effectLst/>
                <a:latin typeface="+mj-lt"/>
                <a:cs typeface="Arial" pitchFamily="34" charset="0"/>
              </a:endParaRPr>
            </a:p>
          </p:txBody>
        </p:sp>
        <p:sp>
          <p:nvSpPr>
            <p:cNvPr id="99"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6338553" y="2351558"/>
              <a:ext cx="78386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FTC + RFP</a:t>
              </a:r>
              <a:endParaRPr kumimoji="0" lang="fr-FR" sz="2800" b="1" i="0" u="none" strike="noStrike" cap="none" normalizeH="0" baseline="30000" dirty="0">
                <a:ln>
                  <a:noFill/>
                </a:ln>
                <a:effectLst/>
                <a:latin typeface="+mj-lt"/>
                <a:cs typeface="Arial" pitchFamily="34" charset="0"/>
              </a:endParaRPr>
            </a:p>
          </p:txBody>
        </p:sp>
        <p:sp>
          <p:nvSpPr>
            <p:cNvPr id="100" name="Rectangle 116">
              <a:extLst>
                <a:ext uri="{FF2B5EF4-FFF2-40B4-BE49-F238E27FC236}">
                  <a16:creationId xmlns:a16="http://schemas.microsoft.com/office/drawing/2014/main" id="{402F060D-1AD7-474B-9C84-DB6496B94A78}"/>
                </a:ext>
              </a:extLst>
            </p:cNvPr>
            <p:cNvSpPr>
              <a:spLocks noChangeArrowheads="1"/>
            </p:cNvSpPr>
            <p:nvPr/>
          </p:nvSpPr>
          <p:spPr bwMode="auto">
            <a:xfrm>
              <a:off x="4928714" y="2585380"/>
              <a:ext cx="5466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mj-lt"/>
                  <a:cs typeface="Arial" pitchFamily="34" charset="0"/>
                </a:rPr>
                <a:t>IC 95 %</a:t>
              </a:r>
              <a:endParaRPr kumimoji="0" lang="fr-FR" sz="2800" b="1" i="0" u="none" strike="noStrike" cap="none" normalizeH="0" baseline="30000" dirty="0">
                <a:ln>
                  <a:noFill/>
                </a:ln>
                <a:effectLst/>
                <a:latin typeface="+mj-lt"/>
                <a:cs typeface="Arial" pitchFamily="34" charset="0"/>
              </a:endParaRPr>
            </a:p>
          </p:txBody>
        </p:sp>
        <p:grpSp>
          <p:nvGrpSpPr>
            <p:cNvPr id="101" name="Groupe 108"/>
            <p:cNvGrpSpPr/>
            <p:nvPr/>
          </p:nvGrpSpPr>
          <p:grpSpPr>
            <a:xfrm>
              <a:off x="4304574" y="2634176"/>
              <a:ext cx="562066" cy="104607"/>
              <a:chOff x="4027170" y="2723256"/>
              <a:chExt cx="560070" cy="118718"/>
            </a:xfrm>
          </p:grpSpPr>
          <p:cxnSp>
            <p:nvCxnSpPr>
              <p:cNvPr id="102" name="Connecteur droit 101"/>
              <p:cNvCxnSpPr/>
              <p:nvPr/>
            </p:nvCxnSpPr>
            <p:spPr bwMode="auto">
              <a:xfrm>
                <a:off x="402717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p:cNvCxnSpPr/>
              <p:nvPr/>
            </p:nvCxnSpPr>
            <p:spPr bwMode="auto">
              <a:xfrm>
                <a:off x="4587240" y="2723256"/>
                <a:ext cx="0" cy="11871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4" name="Connecteur droit 103"/>
              <p:cNvCxnSpPr/>
              <p:nvPr/>
            </p:nvCxnSpPr>
            <p:spPr bwMode="auto">
              <a:xfrm>
                <a:off x="4027170" y="2790736"/>
                <a:ext cx="5600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05" name="Line 11">
              <a:extLst>
                <a:ext uri="{FF2B5EF4-FFF2-40B4-BE49-F238E27FC236}">
                  <a16:creationId xmlns:a16="http://schemas.microsoft.com/office/drawing/2014/main" id="{EE08223D-4ECF-3E42-8943-DBE791B942A0}"/>
                </a:ext>
              </a:extLst>
            </p:cNvPr>
            <p:cNvSpPr>
              <a:spLocks noChangeShapeType="1"/>
            </p:cNvSpPr>
            <p:nvPr/>
          </p:nvSpPr>
          <p:spPr bwMode="auto">
            <a:xfrm>
              <a:off x="2187431" y="3707105"/>
              <a:ext cx="41802"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06" name="ZoneTexte 105">
            <a:extLst>
              <a:ext uri="{FF2B5EF4-FFF2-40B4-BE49-F238E27FC236}">
                <a16:creationId xmlns:a16="http://schemas.microsoft.com/office/drawing/2014/main" id="{2C7B3D92-419E-40D2-9DCB-CFF06C5330C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82</a:t>
            </a:r>
          </a:p>
        </p:txBody>
      </p:sp>
    </p:spTree>
    <p:extLst>
      <p:ext uri="{BB962C8B-B14F-4D97-AF65-F5344CB8AC3E}">
        <p14:creationId xmlns:p14="http://schemas.microsoft.com/office/powerpoint/2010/main" val="175783237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BIC </a:t>
            </a:r>
            <a:r>
              <a:rPr lang="fr-FR" dirty="0" err="1"/>
              <a:t>bid</a:t>
            </a:r>
            <a:r>
              <a:rPr lang="fr-FR" dirty="0"/>
              <a:t> et rifampicine (1)</a:t>
            </a:r>
          </a:p>
        </p:txBody>
      </p:sp>
      <p:sp>
        <p:nvSpPr>
          <p:cNvPr id="5123" name="Rectangle 3"/>
          <p:cNvSpPr>
            <a:spLocks noGrp="1" noChangeArrowheads="1"/>
          </p:cNvSpPr>
          <p:nvPr>
            <p:ph idx="1"/>
          </p:nvPr>
        </p:nvSpPr>
        <p:spPr>
          <a:xfrm>
            <a:off x="457200" y="1192546"/>
            <a:ext cx="8507413" cy="3802397"/>
          </a:xfrm>
        </p:spPr>
        <p:txBody>
          <a:bodyPr/>
          <a:lstStyle/>
          <a:p>
            <a:pPr eaLnBrk="1" hangingPunct="1"/>
            <a:r>
              <a:rPr lang="fr-FR" sz="1800" b="1" dirty="0"/>
              <a:t>Rationnel : </a:t>
            </a:r>
            <a:r>
              <a:rPr lang="fr-FR" sz="1800" dirty="0"/>
              <a:t>puissante induction des CYP3A4 et UGT1A1 par la RFP</a:t>
            </a:r>
          </a:p>
          <a:p>
            <a:pPr eaLnBrk="1" hangingPunct="1"/>
            <a:endParaRPr lang="fr-FR" sz="18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marL="0" indent="0" eaLnBrk="1" hangingPunct="1">
              <a:buNone/>
            </a:pPr>
            <a:endParaRPr lang="fr-FR" sz="1600" dirty="0"/>
          </a:p>
          <a:p>
            <a:pPr eaLnBrk="1" hangingPunct="1"/>
            <a:r>
              <a:rPr lang="fr-FR" sz="1800" b="1" dirty="0"/>
              <a:t>Objectifs </a:t>
            </a:r>
          </a:p>
          <a:p>
            <a:pPr lvl="1" eaLnBrk="1" hangingPunct="1"/>
            <a:r>
              <a:rPr lang="fr-FR" sz="1500" dirty="0"/>
              <a:t>Evaluer l’interaction PK à l’état d’équilibre entre BIC et rifampicine administré sous la forme de BIC/FTC/TAF </a:t>
            </a:r>
            <a:r>
              <a:rPr lang="fr-FR" sz="1500" dirty="0" err="1"/>
              <a:t>bid</a:t>
            </a:r>
            <a:r>
              <a:rPr lang="fr-FR" sz="1500" dirty="0"/>
              <a:t> + RFP (600 mg </a:t>
            </a:r>
            <a:r>
              <a:rPr lang="fr-FR" sz="1500" dirty="0" err="1"/>
              <a:t>qd</a:t>
            </a:r>
            <a:r>
              <a:rPr lang="fr-FR" sz="1500" dirty="0"/>
              <a:t>) vs BIC/FTC/TAF </a:t>
            </a:r>
            <a:r>
              <a:rPr lang="fr-FR" sz="1500" dirty="0" err="1"/>
              <a:t>qd</a:t>
            </a:r>
            <a:endParaRPr lang="fr-FR" sz="1500" dirty="0"/>
          </a:p>
          <a:p>
            <a:pPr lvl="1" eaLnBrk="1" hangingPunct="1"/>
            <a:r>
              <a:rPr lang="fr-FR" sz="1500" dirty="0"/>
              <a:t>Etude mono-centrique, ouverte, de phase 1, en doses multiples, en 2 cohortes </a:t>
            </a:r>
            <a:br>
              <a:rPr lang="fr-FR" sz="1500" dirty="0"/>
            </a:br>
            <a:r>
              <a:rPr lang="fr-FR" sz="1500" dirty="0"/>
              <a:t>de 26 volontaires sains</a:t>
            </a:r>
          </a:p>
          <a:p>
            <a:pPr lvl="1" eaLnBrk="1" hangingPunct="1"/>
            <a:r>
              <a:rPr lang="fr-FR" sz="1500" dirty="0"/>
              <a:t>Détermination des concentrations plasma de BIC par LC-MS/MS</a:t>
            </a:r>
          </a:p>
          <a:p>
            <a:pPr lvl="1" eaLnBrk="1" hangingPunct="1"/>
            <a:r>
              <a:rPr lang="fr-FR" sz="1500" dirty="0"/>
              <a:t>Estimation des paramètres PK par méthode non </a:t>
            </a:r>
            <a:r>
              <a:rPr lang="fr-FR" sz="1500" dirty="0" err="1"/>
              <a:t>compartimentale</a:t>
            </a:r>
            <a:r>
              <a:rPr lang="fr-FR" sz="1500" dirty="0"/>
              <a:t> (</a:t>
            </a:r>
            <a:r>
              <a:rPr lang="fr-FR" sz="1500" dirty="0" err="1"/>
              <a:t>WinNonlin</a:t>
            </a:r>
            <a:r>
              <a:rPr lang="fr-FR" sz="1500" dirty="0"/>
              <a:t> 6.4)</a:t>
            </a:r>
            <a:endParaRPr lang="fr-FR" sz="1600" dirty="0"/>
          </a:p>
          <a:p>
            <a:pPr lvl="1" eaLnBrk="1" hangingPunct="1"/>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Custodio</a:t>
            </a:r>
            <a:r>
              <a:rPr lang="en-GB" sz="1200" i="1" dirty="0">
                <a:solidFill>
                  <a:srgbClr val="0070C0"/>
                </a:solidFill>
              </a:rPr>
              <a:t> JM, CROI 2018, Abs. 36</a:t>
            </a:r>
          </a:p>
        </p:txBody>
      </p:sp>
      <p:sp>
        <p:nvSpPr>
          <p:cNvPr id="7" name="Text Box 2"/>
          <p:cNvSpPr txBox="1">
            <a:spLocks noChangeArrowheads="1"/>
          </p:cNvSpPr>
          <p:nvPr/>
        </p:nvSpPr>
        <p:spPr bwMode="auto">
          <a:xfrm>
            <a:off x="440377" y="5854682"/>
            <a:ext cx="2346324"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Schéma de l’étude</a:t>
            </a:r>
          </a:p>
        </p:txBody>
      </p:sp>
      <p:graphicFrame>
        <p:nvGraphicFramePr>
          <p:cNvPr id="6" name="Tableau 5">
            <a:extLst>
              <a:ext uri="{FF2B5EF4-FFF2-40B4-BE49-F238E27FC236}">
                <a16:creationId xmlns:a16="http://schemas.microsoft.com/office/drawing/2014/main" id="{1E8CB1CA-82E5-4B9F-9C12-A64504112050}"/>
              </a:ext>
            </a:extLst>
          </p:cNvPr>
          <p:cNvGraphicFramePr>
            <a:graphicFrameLocks noGrp="1"/>
          </p:cNvGraphicFramePr>
          <p:nvPr>
            <p:extLst/>
          </p:nvPr>
        </p:nvGraphicFramePr>
        <p:xfrm>
          <a:off x="731518" y="1917006"/>
          <a:ext cx="4846711" cy="1112520"/>
        </p:xfrm>
        <a:graphic>
          <a:graphicData uri="http://schemas.openxmlformats.org/drawingml/2006/table">
            <a:tbl>
              <a:tblPr firstRow="1" bandRow="1">
                <a:tableStyleId>{5C22544A-7EE6-4342-B048-85BDC9FD1C3A}</a:tableStyleId>
              </a:tblPr>
              <a:tblGrid>
                <a:gridCol w="1466737">
                  <a:extLst>
                    <a:ext uri="{9D8B030D-6E8A-4147-A177-3AD203B41FA5}">
                      <a16:colId xmlns:a16="http://schemas.microsoft.com/office/drawing/2014/main" val="1337646829"/>
                    </a:ext>
                  </a:extLst>
                </a:gridCol>
                <a:gridCol w="905163">
                  <a:extLst>
                    <a:ext uri="{9D8B030D-6E8A-4147-A177-3AD203B41FA5}">
                      <a16:colId xmlns:a16="http://schemas.microsoft.com/office/drawing/2014/main" val="2883522104"/>
                    </a:ext>
                  </a:extLst>
                </a:gridCol>
                <a:gridCol w="1150756">
                  <a:extLst>
                    <a:ext uri="{9D8B030D-6E8A-4147-A177-3AD203B41FA5}">
                      <a16:colId xmlns:a16="http://schemas.microsoft.com/office/drawing/2014/main" val="1051442113"/>
                    </a:ext>
                  </a:extLst>
                </a:gridCol>
                <a:gridCol w="1324055">
                  <a:extLst>
                    <a:ext uri="{9D8B030D-6E8A-4147-A177-3AD203B41FA5}">
                      <a16:colId xmlns:a16="http://schemas.microsoft.com/office/drawing/2014/main" val="1329613033"/>
                    </a:ext>
                  </a:extLst>
                </a:gridCol>
              </a:tblGrid>
              <a:tr h="370840">
                <a:tc>
                  <a:txBody>
                    <a:bodyPr/>
                    <a:lstStyle/>
                    <a:p>
                      <a:endParaRPr lang="fr-FR" sz="1400" dirty="0">
                        <a:solidFill>
                          <a:srgbClr val="002060"/>
                        </a:solidFill>
                      </a:endParaRPr>
                    </a:p>
                  </a:txBody>
                  <a:tcPr anchor="ctr">
                    <a:noFill/>
                  </a:tcPr>
                </a:tc>
                <a:tc>
                  <a:txBody>
                    <a:bodyPr/>
                    <a:lstStyle/>
                    <a:p>
                      <a:endParaRPr lang="fr-FR" sz="1400" dirty="0">
                        <a:solidFill>
                          <a:srgbClr val="002060"/>
                        </a:solidFill>
                      </a:endParaRPr>
                    </a:p>
                  </a:txBody>
                  <a:tcPr anchor="ctr">
                    <a:noFill/>
                  </a:tcPr>
                </a:tc>
                <a:tc>
                  <a:txBody>
                    <a:bodyPr/>
                    <a:lstStyle/>
                    <a:p>
                      <a:pPr algn="ctr"/>
                      <a:r>
                        <a:rPr lang="fr-FR" sz="1400" dirty="0">
                          <a:solidFill>
                            <a:schemeClr val="bg1"/>
                          </a:solidFill>
                        </a:rPr>
                        <a:t>BIC</a:t>
                      </a:r>
                    </a:p>
                  </a:txBody>
                  <a:tcPr anchor="ctr">
                    <a:solidFill>
                      <a:srgbClr val="00B050"/>
                    </a:solidFill>
                  </a:tcPr>
                </a:tc>
                <a:tc>
                  <a:txBody>
                    <a:bodyPr/>
                    <a:lstStyle/>
                    <a:p>
                      <a:pPr algn="ctr"/>
                      <a:r>
                        <a:rPr lang="fr-FR" sz="1400" dirty="0">
                          <a:solidFill>
                            <a:schemeClr val="bg1"/>
                          </a:solidFill>
                        </a:rPr>
                        <a:t>RFP</a:t>
                      </a:r>
                    </a:p>
                  </a:txBody>
                  <a:tcPr anchor="ctr">
                    <a:solidFill>
                      <a:srgbClr val="FF6600"/>
                    </a:solidFill>
                  </a:tcPr>
                </a:tc>
                <a:extLst>
                  <a:ext uri="{0D108BD9-81ED-4DB2-BD59-A6C34878D82A}">
                    <a16:rowId xmlns:a16="http://schemas.microsoft.com/office/drawing/2014/main" val="4283982032"/>
                  </a:ext>
                </a:extLst>
              </a:tr>
              <a:tr h="370840">
                <a:tc rowSpan="2">
                  <a:txBody>
                    <a:bodyPr/>
                    <a:lstStyle/>
                    <a:p>
                      <a:r>
                        <a:rPr lang="fr-FR" sz="1400" dirty="0">
                          <a:solidFill>
                            <a:srgbClr val="000066"/>
                          </a:solidFill>
                        </a:rPr>
                        <a:t>Enzymes responsables du métabolisme</a:t>
                      </a:r>
                    </a:p>
                  </a:txBody>
                  <a:tcPr anchor="ctr"/>
                </a:tc>
                <a:tc>
                  <a:txBody>
                    <a:bodyPr/>
                    <a:lstStyle/>
                    <a:p>
                      <a:r>
                        <a:rPr lang="fr-FR" sz="1400" dirty="0">
                          <a:solidFill>
                            <a:srgbClr val="000066"/>
                          </a:solidFill>
                        </a:rPr>
                        <a:t>CYP3A</a:t>
                      </a:r>
                    </a:p>
                  </a:txBody>
                  <a:tcPr anchor="ctr"/>
                </a:tc>
                <a:tc>
                  <a:txBody>
                    <a:bodyPr/>
                    <a:lstStyle/>
                    <a:p>
                      <a:pPr algn="ctr"/>
                      <a:r>
                        <a:rPr lang="fr-FR" sz="1400" dirty="0">
                          <a:solidFill>
                            <a:srgbClr val="000066"/>
                          </a:solidFill>
                        </a:rPr>
                        <a:t>Substrat</a:t>
                      </a:r>
                    </a:p>
                  </a:txBody>
                  <a:tcPr anchor="ctr"/>
                </a:tc>
                <a:tc>
                  <a:txBody>
                    <a:bodyPr/>
                    <a:lstStyle/>
                    <a:p>
                      <a:pPr algn="ctr"/>
                      <a:r>
                        <a:rPr lang="fr-FR" sz="1400" dirty="0">
                          <a:solidFill>
                            <a:srgbClr val="000066"/>
                          </a:solidFill>
                        </a:rPr>
                        <a:t>Inducteur</a:t>
                      </a:r>
                    </a:p>
                  </a:txBody>
                  <a:tcPr anchor="ctr"/>
                </a:tc>
                <a:extLst>
                  <a:ext uri="{0D108BD9-81ED-4DB2-BD59-A6C34878D82A}">
                    <a16:rowId xmlns:a16="http://schemas.microsoft.com/office/drawing/2014/main" val="4071194451"/>
                  </a:ext>
                </a:extLst>
              </a:tr>
              <a:tr h="370840">
                <a:tc vMerge="1">
                  <a:txBody>
                    <a:bodyPr/>
                    <a:lstStyle/>
                    <a:p>
                      <a:endParaRPr lang="fr-FR" sz="1400" dirty="0"/>
                    </a:p>
                  </a:txBody>
                  <a:tcPr/>
                </a:tc>
                <a:tc>
                  <a:txBody>
                    <a:bodyPr/>
                    <a:lstStyle/>
                    <a:p>
                      <a:r>
                        <a:rPr lang="fr-FR" sz="1400" dirty="0">
                          <a:solidFill>
                            <a:srgbClr val="000066"/>
                          </a:solidFill>
                        </a:rPr>
                        <a:t>UGT1A1</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Substrat</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Inducteur</a:t>
                      </a:r>
                    </a:p>
                  </a:txBody>
                  <a:tcPr anchor="ctr"/>
                </a:tc>
                <a:extLst>
                  <a:ext uri="{0D108BD9-81ED-4DB2-BD59-A6C34878D82A}">
                    <a16:rowId xmlns:a16="http://schemas.microsoft.com/office/drawing/2014/main" val="1072260376"/>
                  </a:ext>
                </a:extLst>
              </a:tr>
            </a:tbl>
          </a:graphicData>
        </a:graphic>
      </p:graphicFrame>
      <p:sp>
        <p:nvSpPr>
          <p:cNvPr id="8" name="Flèche : pentagone 7">
            <a:extLst>
              <a:ext uri="{FF2B5EF4-FFF2-40B4-BE49-F238E27FC236}">
                <a16:creationId xmlns:a16="http://schemas.microsoft.com/office/drawing/2014/main" id="{3F2B56E2-3AA5-4E5C-AAAE-CD188E1E3940}"/>
              </a:ext>
            </a:extLst>
          </p:cNvPr>
          <p:cNvSpPr/>
          <p:nvPr/>
        </p:nvSpPr>
        <p:spPr bwMode="auto">
          <a:xfrm>
            <a:off x="5548313" y="1923356"/>
            <a:ext cx="742950" cy="345600"/>
          </a:xfrm>
          <a:prstGeom prst="homePlate">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nvGrpSpPr>
          <p:cNvPr id="3" name="Groupe 2">
            <a:extLst>
              <a:ext uri="{FF2B5EF4-FFF2-40B4-BE49-F238E27FC236}">
                <a16:creationId xmlns:a16="http://schemas.microsoft.com/office/drawing/2014/main" id="{367CDA8C-20BE-4D32-AE33-E08F354F8BFF}"/>
              </a:ext>
            </a:extLst>
          </p:cNvPr>
          <p:cNvGrpSpPr/>
          <p:nvPr/>
        </p:nvGrpSpPr>
        <p:grpSpPr>
          <a:xfrm>
            <a:off x="2781405" y="5012699"/>
            <a:ext cx="4270427" cy="1696893"/>
            <a:chOff x="2781405" y="5012699"/>
            <a:chExt cx="4270427" cy="1696893"/>
          </a:xfrm>
        </p:grpSpPr>
        <p:sp>
          <p:nvSpPr>
            <p:cNvPr id="9" name="Rectangle : coins arrondis 8">
              <a:extLst>
                <a:ext uri="{FF2B5EF4-FFF2-40B4-BE49-F238E27FC236}">
                  <a16:creationId xmlns:a16="http://schemas.microsoft.com/office/drawing/2014/main" id="{D18467D7-CCC4-4F13-A862-38526A80636A}"/>
                </a:ext>
              </a:extLst>
            </p:cNvPr>
            <p:cNvSpPr/>
            <p:nvPr/>
          </p:nvSpPr>
          <p:spPr bwMode="auto">
            <a:xfrm>
              <a:off x="3641887" y="5539601"/>
              <a:ext cx="2934495" cy="548217"/>
            </a:xfrm>
            <a:prstGeom prst="round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BIC/FTC/TAF 20/200/25 mg </a:t>
              </a:r>
              <a:r>
                <a:rPr lang="fr-FR" sz="1200" b="1" dirty="0" err="1">
                  <a:solidFill>
                    <a:schemeClr val="bg1"/>
                  </a:solidFill>
                </a:rPr>
                <a:t>qd</a:t>
              </a:r>
              <a:r>
                <a:rPr lang="fr-FR" sz="1200" b="1" dirty="0">
                  <a:solidFill>
                    <a:schemeClr val="bg1"/>
                  </a:solidFill>
                </a:rPr>
                <a:t> ou </a:t>
              </a:r>
              <a:r>
                <a:rPr lang="fr-FR" sz="1200" b="1" dirty="0" err="1">
                  <a:solidFill>
                    <a:schemeClr val="bg1"/>
                  </a:solidFill>
                </a:rPr>
                <a:t>bid</a:t>
              </a:r>
              <a:endParaRPr kumimoji="0" lang="fr-FR" sz="1200" b="1" i="0" u="none" strike="noStrike" cap="none" normalizeH="0" baseline="0" dirty="0">
                <a:ln>
                  <a:noFill/>
                </a:ln>
                <a:solidFill>
                  <a:schemeClr val="bg1"/>
                </a:solidFill>
                <a:effectLst/>
                <a:latin typeface="Arial" charset="0"/>
              </a:endParaRPr>
            </a:p>
          </p:txBody>
        </p:sp>
        <p:sp>
          <p:nvSpPr>
            <p:cNvPr id="12" name="Rectangle : coins arrondis 11">
              <a:extLst>
                <a:ext uri="{FF2B5EF4-FFF2-40B4-BE49-F238E27FC236}">
                  <a16:creationId xmlns:a16="http://schemas.microsoft.com/office/drawing/2014/main" id="{5AF02707-8696-403B-9D3D-CC2F0A6168F5}"/>
                </a:ext>
              </a:extLst>
            </p:cNvPr>
            <p:cNvSpPr/>
            <p:nvPr/>
          </p:nvSpPr>
          <p:spPr bwMode="auto">
            <a:xfrm>
              <a:off x="3641887" y="6161375"/>
              <a:ext cx="2934495" cy="548217"/>
            </a:xfrm>
            <a:prstGeom prst="round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chemeClr val="bg1"/>
                  </a:solidFill>
                  <a:effectLst/>
                  <a:latin typeface="Arial" charset="0"/>
                </a:rPr>
                <a:t>BIC/FTC/TAF 50/200/25 mg </a:t>
              </a:r>
              <a:r>
                <a:rPr kumimoji="0" lang="fr-FR" sz="1200" b="1" i="0" u="none" strike="noStrike" cap="none" normalizeH="0" baseline="0" dirty="0" err="1">
                  <a:ln>
                    <a:noFill/>
                  </a:ln>
                  <a:solidFill>
                    <a:schemeClr val="bg1"/>
                  </a:solidFill>
                  <a:effectLst/>
                  <a:latin typeface="Arial" charset="0"/>
                </a:rPr>
                <a:t>bid</a:t>
              </a:r>
              <a:br>
                <a:rPr kumimoji="0" lang="fr-FR" sz="1200" b="1" i="0" u="none" strike="noStrike" cap="none" normalizeH="0" baseline="0" dirty="0">
                  <a:ln>
                    <a:noFill/>
                  </a:ln>
                  <a:solidFill>
                    <a:schemeClr val="bg1"/>
                  </a:solidFill>
                  <a:effectLst/>
                  <a:latin typeface="Arial" charset="0"/>
                </a:rPr>
              </a:br>
              <a:r>
                <a:rPr kumimoji="0" lang="fr-FR" sz="1200" b="1" i="0" u="none" strike="noStrike" cap="none" normalizeH="0" baseline="0" dirty="0">
                  <a:ln>
                    <a:noFill/>
                  </a:ln>
                  <a:solidFill>
                    <a:schemeClr val="bg1"/>
                  </a:solidFill>
                  <a:effectLst/>
                  <a:latin typeface="Arial" charset="0"/>
                </a:rPr>
                <a:t>+ RFP 600 mg </a:t>
              </a:r>
              <a:r>
                <a:rPr kumimoji="0" lang="fr-FR" sz="1200" b="1" i="0" u="none" strike="noStrike" cap="none" normalizeH="0" baseline="0" dirty="0" err="1">
                  <a:ln>
                    <a:noFill/>
                  </a:ln>
                  <a:solidFill>
                    <a:schemeClr val="bg1"/>
                  </a:solidFill>
                  <a:effectLst/>
                  <a:latin typeface="Arial" charset="0"/>
                </a:rPr>
                <a:t>qd</a:t>
              </a:r>
              <a:endParaRPr kumimoji="0" lang="fr-FR" sz="1200" b="1" i="0" u="none" strike="noStrike" cap="none" normalizeH="0" baseline="0" dirty="0">
                <a:ln>
                  <a:noFill/>
                </a:ln>
                <a:solidFill>
                  <a:schemeClr val="bg1"/>
                </a:solidFill>
                <a:effectLst/>
                <a:latin typeface="Arial" charset="0"/>
              </a:endParaRPr>
            </a:p>
          </p:txBody>
        </p:sp>
        <p:sp>
          <p:nvSpPr>
            <p:cNvPr id="10" name="Triangle isocèle 9">
              <a:extLst>
                <a:ext uri="{FF2B5EF4-FFF2-40B4-BE49-F238E27FC236}">
                  <a16:creationId xmlns:a16="http://schemas.microsoft.com/office/drawing/2014/main" id="{471B9708-7D4B-41C2-ADDF-B2A53CEA3B72}"/>
                </a:ext>
              </a:extLst>
            </p:cNvPr>
            <p:cNvSpPr/>
            <p:nvPr/>
          </p:nvSpPr>
          <p:spPr bwMode="auto">
            <a:xfrm flipV="1">
              <a:off x="6473988" y="5218149"/>
              <a:ext cx="161925" cy="140484"/>
            </a:xfrm>
            <a:prstGeom prst="triangle">
              <a:avLst/>
            </a:prstGeom>
            <a:solidFill>
              <a:srgbClr val="C1271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C1271E"/>
                </a:solidFill>
                <a:effectLst/>
                <a:latin typeface="Arial" charset="0"/>
              </a:endParaRPr>
            </a:p>
          </p:txBody>
        </p:sp>
        <p:sp>
          <p:nvSpPr>
            <p:cNvPr id="13" name="ZoneTexte 12">
              <a:extLst>
                <a:ext uri="{FF2B5EF4-FFF2-40B4-BE49-F238E27FC236}">
                  <a16:creationId xmlns:a16="http://schemas.microsoft.com/office/drawing/2014/main" id="{D3690856-9410-4481-98D5-6AB2E5AC1B1B}"/>
                </a:ext>
              </a:extLst>
            </p:cNvPr>
            <p:cNvSpPr txBox="1"/>
            <p:nvPr/>
          </p:nvSpPr>
          <p:spPr>
            <a:xfrm>
              <a:off x="6100931" y="5012699"/>
              <a:ext cx="950901" cy="246221"/>
            </a:xfrm>
            <a:prstGeom prst="rect">
              <a:avLst/>
            </a:prstGeom>
            <a:noFill/>
          </p:spPr>
          <p:txBody>
            <a:bodyPr wrap="none" rtlCol="0">
              <a:spAutoFit/>
            </a:bodyPr>
            <a:lstStyle/>
            <a:p>
              <a:pPr algn="ctr"/>
              <a:r>
                <a:rPr lang="fr-FR" sz="1000" b="1" dirty="0">
                  <a:solidFill>
                    <a:srgbClr val="C1271E"/>
                  </a:solidFill>
                </a:rPr>
                <a:t>PK intensive</a:t>
              </a:r>
            </a:p>
          </p:txBody>
        </p:sp>
        <p:sp>
          <p:nvSpPr>
            <p:cNvPr id="16" name="ZoneTexte 15">
              <a:extLst>
                <a:ext uri="{FF2B5EF4-FFF2-40B4-BE49-F238E27FC236}">
                  <a16:creationId xmlns:a16="http://schemas.microsoft.com/office/drawing/2014/main" id="{071B993F-A467-4B2F-A42F-863BD06514E9}"/>
                </a:ext>
              </a:extLst>
            </p:cNvPr>
            <p:cNvSpPr txBox="1"/>
            <p:nvPr/>
          </p:nvSpPr>
          <p:spPr>
            <a:xfrm>
              <a:off x="6356817" y="5327321"/>
              <a:ext cx="396262" cy="246221"/>
            </a:xfrm>
            <a:prstGeom prst="rect">
              <a:avLst/>
            </a:prstGeom>
            <a:noFill/>
          </p:spPr>
          <p:txBody>
            <a:bodyPr wrap="none" rtlCol="0">
              <a:spAutoFit/>
            </a:bodyPr>
            <a:lstStyle/>
            <a:p>
              <a:pPr algn="ctr"/>
              <a:r>
                <a:rPr lang="fr-FR" sz="1000" b="1" dirty="0">
                  <a:solidFill>
                    <a:srgbClr val="002060"/>
                  </a:solidFill>
                </a:rPr>
                <a:t>J28</a:t>
              </a:r>
            </a:p>
          </p:txBody>
        </p:sp>
        <p:sp>
          <p:nvSpPr>
            <p:cNvPr id="21" name="ZoneTexte 20">
              <a:extLst>
                <a:ext uri="{FF2B5EF4-FFF2-40B4-BE49-F238E27FC236}">
                  <a16:creationId xmlns:a16="http://schemas.microsoft.com/office/drawing/2014/main" id="{30A4C4D9-6ADF-4F3A-8A90-D46DF1A9DDDA}"/>
                </a:ext>
              </a:extLst>
            </p:cNvPr>
            <p:cNvSpPr txBox="1"/>
            <p:nvPr/>
          </p:nvSpPr>
          <p:spPr>
            <a:xfrm>
              <a:off x="2781405" y="6220257"/>
              <a:ext cx="860482" cy="461665"/>
            </a:xfrm>
            <a:prstGeom prst="rect">
              <a:avLst/>
            </a:prstGeom>
            <a:noFill/>
          </p:spPr>
          <p:txBody>
            <a:bodyPr wrap="none" rtlCol="0">
              <a:spAutoFit/>
            </a:bodyPr>
            <a:lstStyle/>
            <a:p>
              <a:pPr algn="ctr"/>
              <a:r>
                <a:rPr lang="fr-FR" sz="1200" dirty="0"/>
                <a:t>Cohorte 2</a:t>
              </a:r>
              <a:br>
                <a:rPr lang="fr-FR" sz="1200" dirty="0"/>
              </a:br>
              <a:r>
                <a:rPr lang="fr-FR" sz="1200" dirty="0"/>
                <a:t>(n = 26)</a:t>
              </a:r>
            </a:p>
          </p:txBody>
        </p:sp>
        <p:sp>
          <p:nvSpPr>
            <p:cNvPr id="22" name="ZoneTexte 21">
              <a:extLst>
                <a:ext uri="{FF2B5EF4-FFF2-40B4-BE49-F238E27FC236}">
                  <a16:creationId xmlns:a16="http://schemas.microsoft.com/office/drawing/2014/main" id="{9D20BA9C-C01A-48C8-8846-0144106D7C03}"/>
                </a:ext>
              </a:extLst>
            </p:cNvPr>
            <p:cNvSpPr txBox="1"/>
            <p:nvPr/>
          </p:nvSpPr>
          <p:spPr>
            <a:xfrm>
              <a:off x="2781405" y="5577683"/>
              <a:ext cx="860482" cy="461665"/>
            </a:xfrm>
            <a:prstGeom prst="rect">
              <a:avLst/>
            </a:prstGeom>
            <a:noFill/>
          </p:spPr>
          <p:txBody>
            <a:bodyPr wrap="none" rtlCol="0">
              <a:spAutoFit/>
            </a:bodyPr>
            <a:lstStyle/>
            <a:p>
              <a:pPr algn="ctr"/>
              <a:r>
                <a:rPr lang="fr-FR" sz="1200" dirty="0"/>
                <a:t>Cohorte 1</a:t>
              </a:r>
              <a:br>
                <a:rPr lang="fr-FR" sz="1200" dirty="0"/>
              </a:br>
              <a:r>
                <a:rPr lang="fr-FR" sz="1200" dirty="0"/>
                <a:t>(n = 26)</a:t>
              </a:r>
            </a:p>
          </p:txBody>
        </p:sp>
      </p:grpSp>
      <p:grpSp>
        <p:nvGrpSpPr>
          <p:cNvPr id="2" name="Groupe 1">
            <a:extLst>
              <a:ext uri="{FF2B5EF4-FFF2-40B4-BE49-F238E27FC236}">
                <a16:creationId xmlns:a16="http://schemas.microsoft.com/office/drawing/2014/main" id="{809CDC2B-7EA8-43DE-A972-51B2821379D0}"/>
              </a:ext>
            </a:extLst>
          </p:cNvPr>
          <p:cNvGrpSpPr/>
          <p:nvPr/>
        </p:nvGrpSpPr>
        <p:grpSpPr>
          <a:xfrm>
            <a:off x="6840786" y="1606735"/>
            <a:ext cx="1937218" cy="1805996"/>
            <a:chOff x="6840786" y="1606735"/>
            <a:chExt cx="1937218" cy="1805996"/>
          </a:xfrm>
        </p:grpSpPr>
        <p:sp>
          <p:nvSpPr>
            <p:cNvPr id="31" name="Line 5">
              <a:extLst>
                <a:ext uri="{FF2B5EF4-FFF2-40B4-BE49-F238E27FC236}">
                  <a16:creationId xmlns:a16="http://schemas.microsoft.com/office/drawing/2014/main" id="{AB6A963E-E0BA-4A51-B327-BA4160BCE136}"/>
                </a:ext>
              </a:extLst>
            </p:cNvPr>
            <p:cNvSpPr>
              <a:spLocks noChangeShapeType="1"/>
            </p:cNvSpPr>
            <p:nvPr/>
          </p:nvSpPr>
          <p:spPr bwMode="auto">
            <a:xfrm flipV="1">
              <a:off x="7307233" y="1700475"/>
              <a:ext cx="0" cy="1063625"/>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Line 6">
              <a:extLst>
                <a:ext uri="{FF2B5EF4-FFF2-40B4-BE49-F238E27FC236}">
                  <a16:creationId xmlns:a16="http://schemas.microsoft.com/office/drawing/2014/main" id="{863B6DD2-F806-4297-8D5C-F222ACEBCFD5}"/>
                </a:ext>
              </a:extLst>
            </p:cNvPr>
            <p:cNvSpPr>
              <a:spLocks noChangeShapeType="1"/>
            </p:cNvSpPr>
            <p:nvPr/>
          </p:nvSpPr>
          <p:spPr bwMode="auto">
            <a:xfrm>
              <a:off x="7307233" y="2764100"/>
              <a:ext cx="1277937"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Line 7">
              <a:extLst>
                <a:ext uri="{FF2B5EF4-FFF2-40B4-BE49-F238E27FC236}">
                  <a16:creationId xmlns:a16="http://schemas.microsoft.com/office/drawing/2014/main" id="{FA12521B-3CF7-443F-AAF3-0DA291792DE7}"/>
                </a:ext>
              </a:extLst>
            </p:cNvPr>
            <p:cNvSpPr>
              <a:spLocks noChangeShapeType="1"/>
            </p:cNvSpPr>
            <p:nvPr/>
          </p:nvSpPr>
          <p:spPr bwMode="auto">
            <a:xfrm flipV="1">
              <a:off x="7307233" y="2764099"/>
              <a:ext cx="0" cy="523875"/>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4" name="Line 8">
              <a:extLst>
                <a:ext uri="{FF2B5EF4-FFF2-40B4-BE49-F238E27FC236}">
                  <a16:creationId xmlns:a16="http://schemas.microsoft.com/office/drawing/2014/main" id="{2760432D-BBA9-4F7B-BBA8-27A6A2A950FD}"/>
                </a:ext>
              </a:extLst>
            </p:cNvPr>
            <p:cNvSpPr>
              <a:spLocks noChangeShapeType="1"/>
            </p:cNvSpPr>
            <p:nvPr/>
          </p:nvSpPr>
          <p:spPr bwMode="auto">
            <a:xfrm>
              <a:off x="7227858" y="2246575"/>
              <a:ext cx="79375"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Line 10">
              <a:extLst>
                <a:ext uri="{FF2B5EF4-FFF2-40B4-BE49-F238E27FC236}">
                  <a16:creationId xmlns:a16="http://schemas.microsoft.com/office/drawing/2014/main" id="{4C4A58AC-3819-4140-BB68-29992598D832}"/>
                </a:ext>
              </a:extLst>
            </p:cNvPr>
            <p:cNvSpPr>
              <a:spLocks noChangeShapeType="1"/>
            </p:cNvSpPr>
            <p:nvPr/>
          </p:nvSpPr>
          <p:spPr bwMode="auto">
            <a:xfrm>
              <a:off x="7227858" y="3287975"/>
              <a:ext cx="79375"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7" name="Line 11">
              <a:extLst>
                <a:ext uri="{FF2B5EF4-FFF2-40B4-BE49-F238E27FC236}">
                  <a16:creationId xmlns:a16="http://schemas.microsoft.com/office/drawing/2014/main" id="{994C4AD0-3245-45E1-A67A-FAEFA99640B5}"/>
                </a:ext>
              </a:extLst>
            </p:cNvPr>
            <p:cNvSpPr>
              <a:spLocks noChangeShapeType="1"/>
            </p:cNvSpPr>
            <p:nvPr/>
          </p:nvSpPr>
          <p:spPr bwMode="auto">
            <a:xfrm>
              <a:off x="7227858" y="2764100"/>
              <a:ext cx="79375"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Line 12">
              <a:extLst>
                <a:ext uri="{FF2B5EF4-FFF2-40B4-BE49-F238E27FC236}">
                  <a16:creationId xmlns:a16="http://schemas.microsoft.com/office/drawing/2014/main" id="{23DB5F70-8295-4666-84DD-E4DB0A764B6E}"/>
                </a:ext>
              </a:extLst>
            </p:cNvPr>
            <p:cNvSpPr>
              <a:spLocks noChangeShapeType="1"/>
            </p:cNvSpPr>
            <p:nvPr/>
          </p:nvSpPr>
          <p:spPr bwMode="auto">
            <a:xfrm>
              <a:off x="7227858" y="1730638"/>
              <a:ext cx="79375"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Freeform 13">
              <a:extLst>
                <a:ext uri="{FF2B5EF4-FFF2-40B4-BE49-F238E27FC236}">
                  <a16:creationId xmlns:a16="http://schemas.microsoft.com/office/drawing/2014/main" id="{C16676B6-23D5-4680-8C1E-F754CAACA939}"/>
                </a:ext>
              </a:extLst>
            </p:cNvPr>
            <p:cNvSpPr>
              <a:spLocks/>
            </p:cNvSpPr>
            <p:nvPr/>
          </p:nvSpPr>
          <p:spPr bwMode="auto">
            <a:xfrm>
              <a:off x="7620717" y="2764100"/>
              <a:ext cx="846137" cy="409575"/>
            </a:xfrm>
            <a:custGeom>
              <a:avLst/>
              <a:gdLst>
                <a:gd name="T0" fmla="*/ 533 w 533"/>
                <a:gd name="T1" fmla="*/ 258 h 258"/>
                <a:gd name="T2" fmla="*/ 533 w 533"/>
                <a:gd name="T3" fmla="*/ 0 h 258"/>
                <a:gd name="T4" fmla="*/ 0 w 533"/>
                <a:gd name="T5" fmla="*/ 0 h 258"/>
                <a:gd name="T6" fmla="*/ 0 w 533"/>
                <a:gd name="T7" fmla="*/ 258 h 258"/>
                <a:gd name="T8" fmla="*/ 533 w 533"/>
                <a:gd name="T9" fmla="*/ 258 h 258"/>
                <a:gd name="T10" fmla="*/ 533 w 533"/>
                <a:gd name="T11" fmla="*/ 258 h 258"/>
              </a:gdLst>
              <a:ahLst/>
              <a:cxnLst>
                <a:cxn ang="0">
                  <a:pos x="T0" y="T1"/>
                </a:cxn>
                <a:cxn ang="0">
                  <a:pos x="T2" y="T3"/>
                </a:cxn>
                <a:cxn ang="0">
                  <a:pos x="T4" y="T5"/>
                </a:cxn>
                <a:cxn ang="0">
                  <a:pos x="T6" y="T7"/>
                </a:cxn>
                <a:cxn ang="0">
                  <a:pos x="T8" y="T9"/>
                </a:cxn>
                <a:cxn ang="0">
                  <a:pos x="T10" y="T11"/>
                </a:cxn>
              </a:cxnLst>
              <a:rect l="0" t="0" r="r" b="b"/>
              <a:pathLst>
                <a:path w="533" h="258">
                  <a:moveTo>
                    <a:pt x="533" y="258"/>
                  </a:moveTo>
                  <a:lnTo>
                    <a:pt x="533" y="0"/>
                  </a:lnTo>
                  <a:lnTo>
                    <a:pt x="0" y="0"/>
                  </a:lnTo>
                  <a:lnTo>
                    <a:pt x="0" y="258"/>
                  </a:lnTo>
                  <a:lnTo>
                    <a:pt x="533" y="258"/>
                  </a:lnTo>
                  <a:lnTo>
                    <a:pt x="533" y="258"/>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30" name="Line 14">
              <a:extLst>
                <a:ext uri="{FF2B5EF4-FFF2-40B4-BE49-F238E27FC236}">
                  <a16:creationId xmlns:a16="http://schemas.microsoft.com/office/drawing/2014/main" id="{123E3B16-B8E9-4D97-A3C1-073D8F79AB08}"/>
                </a:ext>
              </a:extLst>
            </p:cNvPr>
            <p:cNvSpPr>
              <a:spLocks noChangeShapeType="1"/>
            </p:cNvSpPr>
            <p:nvPr/>
          </p:nvSpPr>
          <p:spPr bwMode="auto">
            <a:xfrm flipH="1">
              <a:off x="8042992" y="3186375"/>
              <a:ext cx="101600"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1" name="Line 15">
              <a:extLst>
                <a:ext uri="{FF2B5EF4-FFF2-40B4-BE49-F238E27FC236}">
                  <a16:creationId xmlns:a16="http://schemas.microsoft.com/office/drawing/2014/main" id="{69514691-8912-4B95-8FFB-99A1C48070A6}"/>
                </a:ext>
              </a:extLst>
            </p:cNvPr>
            <p:cNvSpPr>
              <a:spLocks noChangeShapeType="1"/>
            </p:cNvSpPr>
            <p:nvPr/>
          </p:nvSpPr>
          <p:spPr bwMode="auto">
            <a:xfrm flipV="1">
              <a:off x="8042992" y="3148275"/>
              <a:ext cx="0" cy="3810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Line 16">
              <a:extLst>
                <a:ext uri="{FF2B5EF4-FFF2-40B4-BE49-F238E27FC236}">
                  <a16:creationId xmlns:a16="http://schemas.microsoft.com/office/drawing/2014/main" id="{3B81A34F-8762-470C-9EAC-3EF14C8CB0DE}"/>
                </a:ext>
              </a:extLst>
            </p:cNvPr>
            <p:cNvSpPr>
              <a:spLocks noChangeShapeType="1"/>
            </p:cNvSpPr>
            <p:nvPr/>
          </p:nvSpPr>
          <p:spPr bwMode="auto">
            <a:xfrm flipH="1">
              <a:off x="7944567" y="3148275"/>
              <a:ext cx="98425"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3" name="Line 17">
              <a:extLst>
                <a:ext uri="{FF2B5EF4-FFF2-40B4-BE49-F238E27FC236}">
                  <a16:creationId xmlns:a16="http://schemas.microsoft.com/office/drawing/2014/main" id="{6437071A-F2C8-44BF-B29E-A670A8A989C7}"/>
                </a:ext>
              </a:extLst>
            </p:cNvPr>
            <p:cNvSpPr>
              <a:spLocks noChangeShapeType="1"/>
            </p:cNvSpPr>
            <p:nvPr/>
          </p:nvSpPr>
          <p:spPr bwMode="auto">
            <a:xfrm flipH="1">
              <a:off x="7944567" y="3186375"/>
              <a:ext cx="98425"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Line 18">
              <a:extLst>
                <a:ext uri="{FF2B5EF4-FFF2-40B4-BE49-F238E27FC236}">
                  <a16:creationId xmlns:a16="http://schemas.microsoft.com/office/drawing/2014/main" id="{D6EDBFBD-CC41-493A-A13F-EB43B81F33CD}"/>
                </a:ext>
              </a:extLst>
            </p:cNvPr>
            <p:cNvSpPr>
              <a:spLocks noChangeShapeType="1"/>
            </p:cNvSpPr>
            <p:nvPr/>
          </p:nvSpPr>
          <p:spPr bwMode="auto">
            <a:xfrm flipH="1">
              <a:off x="8042992" y="3148275"/>
              <a:ext cx="101600" cy="0"/>
            </a:xfrm>
            <a:prstGeom prst="line">
              <a:avLst/>
            </a:prstGeom>
            <a:noFill/>
            <a:ln w="6350"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6" name="ZoneTexte 5135">
              <a:extLst>
                <a:ext uri="{FF2B5EF4-FFF2-40B4-BE49-F238E27FC236}">
                  <a16:creationId xmlns:a16="http://schemas.microsoft.com/office/drawing/2014/main" id="{FAE0E72A-911F-4536-BEA1-857C1A67927E}"/>
                </a:ext>
              </a:extLst>
            </p:cNvPr>
            <p:cNvSpPr txBox="1"/>
            <p:nvPr/>
          </p:nvSpPr>
          <p:spPr>
            <a:xfrm>
              <a:off x="7025132" y="2646585"/>
              <a:ext cx="255198" cy="246221"/>
            </a:xfrm>
            <a:prstGeom prst="rect">
              <a:avLst/>
            </a:prstGeom>
            <a:noFill/>
          </p:spPr>
          <p:txBody>
            <a:bodyPr wrap="none" rtlCol="0">
              <a:spAutoFit/>
            </a:bodyPr>
            <a:lstStyle/>
            <a:p>
              <a:pPr algn="r"/>
              <a:r>
                <a:rPr lang="fr-FR" sz="1000" dirty="0"/>
                <a:t>0</a:t>
              </a:r>
            </a:p>
          </p:txBody>
        </p:sp>
        <p:sp>
          <p:nvSpPr>
            <p:cNvPr id="49" name="ZoneTexte 48">
              <a:extLst>
                <a:ext uri="{FF2B5EF4-FFF2-40B4-BE49-F238E27FC236}">
                  <a16:creationId xmlns:a16="http://schemas.microsoft.com/office/drawing/2014/main" id="{9D24B930-0360-4B9D-A7C9-F87498BC4406}"/>
                </a:ext>
              </a:extLst>
            </p:cNvPr>
            <p:cNvSpPr txBox="1"/>
            <p:nvPr/>
          </p:nvSpPr>
          <p:spPr>
            <a:xfrm>
              <a:off x="6884067" y="2126660"/>
              <a:ext cx="396263" cy="246221"/>
            </a:xfrm>
            <a:prstGeom prst="rect">
              <a:avLst/>
            </a:prstGeom>
            <a:noFill/>
          </p:spPr>
          <p:txBody>
            <a:bodyPr wrap="none" rtlCol="0">
              <a:spAutoFit/>
            </a:bodyPr>
            <a:lstStyle/>
            <a:p>
              <a:pPr algn="r"/>
              <a:r>
                <a:rPr lang="fr-FR" sz="1000" dirty="0"/>
                <a:t>100</a:t>
              </a:r>
            </a:p>
          </p:txBody>
        </p:sp>
        <p:sp>
          <p:nvSpPr>
            <p:cNvPr id="50" name="ZoneTexte 49">
              <a:extLst>
                <a:ext uri="{FF2B5EF4-FFF2-40B4-BE49-F238E27FC236}">
                  <a16:creationId xmlns:a16="http://schemas.microsoft.com/office/drawing/2014/main" id="{134B8979-B405-49E0-B09A-19C52B7A0006}"/>
                </a:ext>
              </a:extLst>
            </p:cNvPr>
            <p:cNvSpPr txBox="1"/>
            <p:nvPr/>
          </p:nvSpPr>
          <p:spPr>
            <a:xfrm>
              <a:off x="6884067" y="1606735"/>
              <a:ext cx="396263" cy="246221"/>
            </a:xfrm>
            <a:prstGeom prst="rect">
              <a:avLst/>
            </a:prstGeom>
            <a:noFill/>
          </p:spPr>
          <p:txBody>
            <a:bodyPr wrap="none" rtlCol="0">
              <a:spAutoFit/>
            </a:bodyPr>
            <a:lstStyle/>
            <a:p>
              <a:pPr algn="r"/>
              <a:r>
                <a:rPr lang="fr-FR" sz="1000" dirty="0"/>
                <a:t>200</a:t>
              </a:r>
            </a:p>
          </p:txBody>
        </p:sp>
        <p:sp>
          <p:nvSpPr>
            <p:cNvPr id="51" name="ZoneTexte 50">
              <a:extLst>
                <a:ext uri="{FF2B5EF4-FFF2-40B4-BE49-F238E27FC236}">
                  <a16:creationId xmlns:a16="http://schemas.microsoft.com/office/drawing/2014/main" id="{DEA101A0-2760-4FD6-93DC-EA47FB7C08DC}"/>
                </a:ext>
              </a:extLst>
            </p:cNvPr>
            <p:cNvSpPr txBox="1"/>
            <p:nvPr/>
          </p:nvSpPr>
          <p:spPr>
            <a:xfrm>
              <a:off x="6840786" y="3166510"/>
              <a:ext cx="439544" cy="246221"/>
            </a:xfrm>
            <a:prstGeom prst="rect">
              <a:avLst/>
            </a:prstGeom>
            <a:noFill/>
          </p:spPr>
          <p:txBody>
            <a:bodyPr wrap="none" rtlCol="0">
              <a:spAutoFit/>
            </a:bodyPr>
            <a:lstStyle/>
            <a:p>
              <a:pPr algn="r"/>
              <a:r>
                <a:rPr lang="fr-FR" sz="1000" dirty="0"/>
                <a:t>-100</a:t>
              </a:r>
            </a:p>
          </p:txBody>
        </p:sp>
        <p:sp>
          <p:nvSpPr>
            <p:cNvPr id="55" name="ZoneTexte 54">
              <a:extLst>
                <a:ext uri="{FF2B5EF4-FFF2-40B4-BE49-F238E27FC236}">
                  <a16:creationId xmlns:a16="http://schemas.microsoft.com/office/drawing/2014/main" id="{674B57F9-691C-4FBE-96D5-E37168BB7F8F}"/>
                </a:ext>
              </a:extLst>
            </p:cNvPr>
            <p:cNvSpPr txBox="1"/>
            <p:nvPr/>
          </p:nvSpPr>
          <p:spPr>
            <a:xfrm>
              <a:off x="7726238" y="2769695"/>
              <a:ext cx="633507" cy="246221"/>
            </a:xfrm>
            <a:prstGeom prst="rect">
              <a:avLst/>
            </a:prstGeom>
            <a:noFill/>
          </p:spPr>
          <p:txBody>
            <a:bodyPr wrap="none" rtlCol="0">
              <a:spAutoFit/>
            </a:bodyPr>
            <a:lstStyle/>
            <a:p>
              <a:pPr algn="ctr"/>
              <a:r>
                <a:rPr lang="fr-FR" sz="1000" b="1" dirty="0">
                  <a:solidFill>
                    <a:schemeClr val="bg1"/>
                  </a:solidFill>
                  <a:latin typeface="Wingdings"/>
                  <a:ea typeface="Wingdings"/>
                  <a:cs typeface="Wingdings"/>
                  <a:sym typeface="Wingdings"/>
                </a:rPr>
                <a:t></a:t>
              </a:r>
              <a:r>
                <a:rPr lang="fr-FR" sz="1000" b="1" dirty="0">
                  <a:solidFill>
                    <a:schemeClr val="bg1"/>
                  </a:solidFill>
                  <a:sym typeface="Wingdings"/>
                </a:rPr>
                <a:t> </a:t>
              </a:r>
              <a:r>
                <a:rPr lang="fr-FR" sz="1000" b="1" dirty="0">
                  <a:solidFill>
                    <a:schemeClr val="bg1"/>
                  </a:solidFill>
                </a:rPr>
                <a:t>75 %</a:t>
              </a:r>
            </a:p>
          </p:txBody>
        </p:sp>
        <p:sp>
          <p:nvSpPr>
            <p:cNvPr id="56" name="ZoneTexte 55">
              <a:extLst>
                <a:ext uri="{FF2B5EF4-FFF2-40B4-BE49-F238E27FC236}">
                  <a16:creationId xmlns:a16="http://schemas.microsoft.com/office/drawing/2014/main" id="{0FABF12C-8A47-4E0D-A979-2F62D1330264}"/>
                </a:ext>
              </a:extLst>
            </p:cNvPr>
            <p:cNvSpPr txBox="1"/>
            <p:nvPr/>
          </p:nvSpPr>
          <p:spPr>
            <a:xfrm>
              <a:off x="7307233" y="1639084"/>
              <a:ext cx="1470771" cy="954107"/>
            </a:xfrm>
            <a:prstGeom prst="rect">
              <a:avLst/>
            </a:prstGeom>
            <a:noFill/>
          </p:spPr>
          <p:txBody>
            <a:bodyPr wrap="squar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Modification </a:t>
              </a:r>
              <a:br>
                <a:rPr lang="fr-FR" sz="1400" b="1" dirty="0">
                  <a:solidFill>
                    <a:srgbClr val="0070C0"/>
                  </a:solidFill>
                  <a:latin typeface="Calibri" panose="020F0502020204030204" pitchFamily="34" charset="0"/>
                  <a:cs typeface="Calibri" panose="020F0502020204030204" pitchFamily="34" charset="0"/>
                </a:rPr>
              </a:br>
              <a:r>
                <a:rPr lang="fr-FR" sz="1400" b="1" dirty="0">
                  <a:solidFill>
                    <a:srgbClr val="0070C0"/>
                  </a:solidFill>
                  <a:latin typeface="Calibri" panose="020F0502020204030204" pitchFamily="34" charset="0"/>
                  <a:cs typeface="Calibri" panose="020F0502020204030204" pitchFamily="34" charset="0"/>
                </a:rPr>
                <a:t>ASC de BIC</a:t>
              </a:r>
            </a:p>
            <a:p>
              <a:pPr algn="ctr"/>
              <a:r>
                <a:rPr lang="fr-FR" sz="1400" b="1" dirty="0">
                  <a:solidFill>
                    <a:srgbClr val="0070C0"/>
                  </a:solidFill>
                  <a:latin typeface="Calibri" panose="020F0502020204030204" pitchFamily="34" charset="0"/>
                  <a:cs typeface="Calibri" panose="020F0502020204030204" pitchFamily="34" charset="0"/>
                </a:rPr>
                <a:t>en association </a:t>
              </a:r>
              <a:br>
                <a:rPr lang="fr-FR" sz="1400" b="1" dirty="0">
                  <a:solidFill>
                    <a:srgbClr val="0070C0"/>
                  </a:solidFill>
                  <a:latin typeface="Calibri" panose="020F0502020204030204" pitchFamily="34" charset="0"/>
                  <a:cs typeface="Calibri" panose="020F0502020204030204" pitchFamily="34" charset="0"/>
                </a:rPr>
              </a:br>
              <a:r>
                <a:rPr lang="fr-FR" sz="1400" b="1" dirty="0">
                  <a:solidFill>
                    <a:srgbClr val="0070C0"/>
                  </a:solidFill>
                  <a:latin typeface="Calibri" panose="020F0502020204030204" pitchFamily="34" charset="0"/>
                  <a:cs typeface="Calibri" panose="020F0502020204030204" pitchFamily="34" charset="0"/>
                </a:rPr>
                <a:t>à RFP </a:t>
              </a:r>
            </a:p>
          </p:txBody>
        </p:sp>
      </p:grpSp>
      <p:sp>
        <p:nvSpPr>
          <p:cNvPr id="34" name="ZoneTexte 33">
            <a:extLst>
              <a:ext uri="{FF2B5EF4-FFF2-40B4-BE49-F238E27FC236}">
                <a16:creationId xmlns:a16="http://schemas.microsoft.com/office/drawing/2014/main" id="{13537204-B6F5-44F8-A110-176B156E9524}"/>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83</a:t>
            </a:r>
          </a:p>
        </p:txBody>
      </p:sp>
    </p:spTree>
    <p:extLst>
      <p:ext uri="{BB962C8B-B14F-4D97-AF65-F5344CB8AC3E}">
        <p14:creationId xmlns:p14="http://schemas.microsoft.com/office/powerpoint/2010/main" val="5864185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3" y="115888"/>
            <a:ext cx="7523162" cy="936625"/>
          </a:xfrm>
        </p:spPr>
        <p:txBody>
          <a:bodyPr/>
          <a:lstStyle/>
          <a:p>
            <a:pPr eaLnBrk="1" hangingPunct="1">
              <a:defRPr/>
            </a:pPr>
            <a:r>
              <a:rPr lang="fr-FR" dirty="0"/>
              <a:t>Interaction PK entre BIC </a:t>
            </a:r>
            <a:r>
              <a:rPr lang="fr-FR" dirty="0" err="1"/>
              <a:t>bid</a:t>
            </a:r>
            <a:r>
              <a:rPr lang="fr-FR" dirty="0"/>
              <a:t> et rifampicine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Custodio</a:t>
            </a:r>
            <a:r>
              <a:rPr lang="en-GB" sz="1200" i="1" dirty="0">
                <a:solidFill>
                  <a:srgbClr val="0070C0"/>
                </a:solidFill>
              </a:rPr>
              <a:t> JM, CROI 2018, Abs. 36</a:t>
            </a:r>
          </a:p>
        </p:txBody>
      </p:sp>
      <p:sp>
        <p:nvSpPr>
          <p:cNvPr id="9" name="Text Box 2"/>
          <p:cNvSpPr txBox="1">
            <a:spLocks noChangeArrowheads="1"/>
          </p:cNvSpPr>
          <p:nvPr/>
        </p:nvSpPr>
        <p:spPr bwMode="auto">
          <a:xfrm>
            <a:off x="285234" y="1173993"/>
            <a:ext cx="4670879"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Concentrations plasma moyenne (ET) de BIC, (</a:t>
            </a:r>
            <a:r>
              <a:rPr lang="fr-FR" sz="1600" b="1" dirty="0" err="1">
                <a:solidFill>
                  <a:srgbClr val="0070C0"/>
                </a:solidFill>
                <a:latin typeface="Calibri" pitchFamily="34" charset="0"/>
                <a:ea typeface="ＭＳ Ｐゴシック" pitchFamily="34" charset="-128"/>
              </a:rPr>
              <a:t>ng</a:t>
            </a:r>
            <a:r>
              <a:rPr lang="fr-FR" sz="1600" b="1" dirty="0">
                <a:solidFill>
                  <a:srgbClr val="0070C0"/>
                </a:solidFill>
                <a:latin typeface="Calibri" pitchFamily="34" charset="0"/>
                <a:ea typeface="ＭＳ Ｐゴシック" pitchFamily="34" charset="-128"/>
              </a:rPr>
              <a:t>/ml)</a:t>
            </a:r>
          </a:p>
        </p:txBody>
      </p:sp>
      <p:sp>
        <p:nvSpPr>
          <p:cNvPr id="15" name="Text Box 2"/>
          <p:cNvSpPr txBox="1">
            <a:spLocks noChangeArrowheads="1"/>
          </p:cNvSpPr>
          <p:nvPr/>
        </p:nvSpPr>
        <p:spPr bwMode="auto">
          <a:xfrm>
            <a:off x="5105401" y="1134823"/>
            <a:ext cx="3860800" cy="584776"/>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Quotients inhibiteurs (QI) de BIC (phase 3) et extrapolés à l’interaction avec RFP</a:t>
            </a:r>
          </a:p>
        </p:txBody>
      </p:sp>
      <p:grpSp>
        <p:nvGrpSpPr>
          <p:cNvPr id="3" name="Groupe 2"/>
          <p:cNvGrpSpPr/>
          <p:nvPr/>
        </p:nvGrpSpPr>
        <p:grpSpPr>
          <a:xfrm>
            <a:off x="157050" y="1650263"/>
            <a:ext cx="8643444" cy="1949310"/>
            <a:chOff x="157050" y="1631518"/>
            <a:chExt cx="8643444" cy="2918223"/>
          </a:xfrm>
        </p:grpSpPr>
        <p:sp>
          <p:nvSpPr>
            <p:cNvPr id="12" name="ZoneTexte 11"/>
            <p:cNvSpPr txBox="1"/>
            <p:nvPr/>
          </p:nvSpPr>
          <p:spPr>
            <a:xfrm>
              <a:off x="5260167" y="3788733"/>
              <a:ext cx="1462260" cy="261610"/>
            </a:xfrm>
            <a:prstGeom prst="rect">
              <a:avLst/>
            </a:prstGeom>
            <a:noFill/>
          </p:spPr>
          <p:txBody>
            <a:bodyPr wrap="none" rtlCol="0">
              <a:spAutoFit/>
            </a:bodyPr>
            <a:lstStyle/>
            <a:p>
              <a:r>
                <a:rPr lang="fr-FR" sz="1100" dirty="0"/>
                <a:t>(Phase 3, n = 1 193)</a:t>
              </a:r>
            </a:p>
          </p:txBody>
        </p:sp>
        <p:sp>
          <p:nvSpPr>
            <p:cNvPr id="13" name="Flèche courbée vers le bas 12"/>
            <p:cNvSpPr/>
            <p:nvPr/>
          </p:nvSpPr>
          <p:spPr bwMode="auto">
            <a:xfrm rot="1245783">
              <a:off x="6694451" y="1874276"/>
              <a:ext cx="932578" cy="227053"/>
            </a:xfrm>
            <a:prstGeom prst="curvedDownArrow">
              <a:avLst/>
            </a:prstGeom>
            <a:solidFill>
              <a:srgbClr val="C1271E"/>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 name="ZoneTexte 15"/>
            <p:cNvSpPr txBox="1"/>
            <p:nvPr/>
          </p:nvSpPr>
          <p:spPr>
            <a:xfrm>
              <a:off x="7509992" y="1800569"/>
              <a:ext cx="629424" cy="276999"/>
            </a:xfrm>
            <a:prstGeom prst="rect">
              <a:avLst/>
            </a:prstGeom>
            <a:noFill/>
          </p:spPr>
          <p:txBody>
            <a:bodyPr wrap="none" rtlCol="0">
              <a:spAutoFit/>
            </a:bodyPr>
            <a:lstStyle/>
            <a:p>
              <a:r>
                <a:rPr lang="fr-FR" sz="1200" b="1" dirty="0">
                  <a:solidFill>
                    <a:srgbClr val="FF0000"/>
                  </a:solidFill>
                </a:rPr>
                <a:t>- 80 %</a:t>
              </a:r>
            </a:p>
          </p:txBody>
        </p:sp>
        <p:grpSp>
          <p:nvGrpSpPr>
            <p:cNvPr id="5189" name="Groupe 5188">
              <a:extLst>
                <a:ext uri="{FF2B5EF4-FFF2-40B4-BE49-F238E27FC236}">
                  <a16:creationId xmlns:a16="http://schemas.microsoft.com/office/drawing/2014/main" id="{29D34637-C5EE-469E-BA23-BF0B4DFACD1D}"/>
                </a:ext>
              </a:extLst>
            </p:cNvPr>
            <p:cNvGrpSpPr/>
            <p:nvPr/>
          </p:nvGrpSpPr>
          <p:grpSpPr>
            <a:xfrm>
              <a:off x="760413" y="1819520"/>
              <a:ext cx="3560763" cy="2425700"/>
              <a:chOff x="760413" y="3738563"/>
              <a:chExt cx="3560763" cy="2425700"/>
            </a:xfrm>
          </p:grpSpPr>
          <p:sp>
            <p:nvSpPr>
              <p:cNvPr id="6" name="Freeform 5">
                <a:extLst>
                  <a:ext uri="{FF2B5EF4-FFF2-40B4-BE49-F238E27FC236}">
                    <a16:creationId xmlns:a16="http://schemas.microsoft.com/office/drawing/2014/main" id="{67750B20-CC63-4035-903E-9331C4DA7F02}"/>
                  </a:ext>
                </a:extLst>
              </p:cNvPr>
              <p:cNvSpPr>
                <a:spLocks/>
              </p:cNvSpPr>
              <p:nvPr/>
            </p:nvSpPr>
            <p:spPr bwMode="auto">
              <a:xfrm>
                <a:off x="844550" y="3738563"/>
                <a:ext cx="3470275" cy="2324100"/>
              </a:xfrm>
              <a:custGeom>
                <a:avLst/>
                <a:gdLst>
                  <a:gd name="T0" fmla="*/ 2186 w 2186"/>
                  <a:gd name="T1" fmla="*/ 1464 h 1464"/>
                  <a:gd name="T2" fmla="*/ 0 w 2186"/>
                  <a:gd name="T3" fmla="*/ 1464 h 1464"/>
                  <a:gd name="T4" fmla="*/ 0 w 2186"/>
                  <a:gd name="T5" fmla="*/ 0 h 1464"/>
                </a:gdLst>
                <a:ahLst/>
                <a:cxnLst>
                  <a:cxn ang="0">
                    <a:pos x="T0" y="T1"/>
                  </a:cxn>
                  <a:cxn ang="0">
                    <a:pos x="T2" y="T3"/>
                  </a:cxn>
                  <a:cxn ang="0">
                    <a:pos x="T4" y="T5"/>
                  </a:cxn>
                </a:cxnLst>
                <a:rect l="0" t="0" r="r" b="b"/>
                <a:pathLst>
                  <a:path w="2186" h="1464">
                    <a:moveTo>
                      <a:pt x="2186" y="1464"/>
                    </a:moveTo>
                    <a:lnTo>
                      <a:pt x="0" y="1464"/>
                    </a:lnTo>
                    <a:lnTo>
                      <a:pt x="0" y="0"/>
                    </a:lnTo>
                  </a:path>
                </a:pathLst>
              </a:custGeom>
              <a:noFill/>
              <a:ln w="9525"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6">
                <a:extLst>
                  <a:ext uri="{FF2B5EF4-FFF2-40B4-BE49-F238E27FC236}">
                    <a16:creationId xmlns:a16="http://schemas.microsoft.com/office/drawing/2014/main" id="{E88A85F3-8DB1-4180-A576-54A78398E272}"/>
                  </a:ext>
                </a:extLst>
              </p:cNvPr>
              <p:cNvSpPr>
                <a:spLocks noChangeShapeType="1"/>
              </p:cNvSpPr>
              <p:nvPr/>
            </p:nvSpPr>
            <p:spPr bwMode="auto">
              <a:xfrm flipV="1">
                <a:off x="3721100"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7">
                <a:extLst>
                  <a:ext uri="{FF2B5EF4-FFF2-40B4-BE49-F238E27FC236}">
                    <a16:creationId xmlns:a16="http://schemas.microsoft.com/office/drawing/2014/main" id="{10B8C0A6-1566-49C3-A02B-9208B75CBFE2}"/>
                  </a:ext>
                </a:extLst>
              </p:cNvPr>
              <p:cNvSpPr>
                <a:spLocks noChangeShapeType="1"/>
              </p:cNvSpPr>
              <p:nvPr/>
            </p:nvSpPr>
            <p:spPr bwMode="auto">
              <a:xfrm flipV="1">
                <a:off x="4305300"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8">
                <a:extLst>
                  <a:ext uri="{FF2B5EF4-FFF2-40B4-BE49-F238E27FC236}">
                    <a16:creationId xmlns:a16="http://schemas.microsoft.com/office/drawing/2014/main" id="{8C27BC26-E477-4BBF-976F-9B36079F8296}"/>
                  </a:ext>
                </a:extLst>
              </p:cNvPr>
              <p:cNvSpPr>
                <a:spLocks noChangeShapeType="1"/>
              </p:cNvSpPr>
              <p:nvPr/>
            </p:nvSpPr>
            <p:spPr bwMode="auto">
              <a:xfrm flipV="1">
                <a:off x="1431925"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9">
                <a:extLst>
                  <a:ext uri="{FF2B5EF4-FFF2-40B4-BE49-F238E27FC236}">
                    <a16:creationId xmlns:a16="http://schemas.microsoft.com/office/drawing/2014/main" id="{A388D929-64F0-498F-A250-06ABA8041B40}"/>
                  </a:ext>
                </a:extLst>
              </p:cNvPr>
              <p:cNvSpPr>
                <a:spLocks noChangeShapeType="1"/>
              </p:cNvSpPr>
              <p:nvPr/>
            </p:nvSpPr>
            <p:spPr bwMode="auto">
              <a:xfrm flipV="1">
                <a:off x="844550"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0">
                <a:extLst>
                  <a:ext uri="{FF2B5EF4-FFF2-40B4-BE49-F238E27FC236}">
                    <a16:creationId xmlns:a16="http://schemas.microsoft.com/office/drawing/2014/main" id="{8FA60268-B460-465E-8EA0-E2FA17587163}"/>
                  </a:ext>
                </a:extLst>
              </p:cNvPr>
              <p:cNvSpPr>
                <a:spLocks noChangeShapeType="1"/>
              </p:cNvSpPr>
              <p:nvPr/>
            </p:nvSpPr>
            <p:spPr bwMode="auto">
              <a:xfrm flipV="1">
                <a:off x="2001838"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1">
                <a:extLst>
                  <a:ext uri="{FF2B5EF4-FFF2-40B4-BE49-F238E27FC236}">
                    <a16:creationId xmlns:a16="http://schemas.microsoft.com/office/drawing/2014/main" id="{02BE11B0-1FD4-4C0E-BDF0-6F07043DD83C}"/>
                  </a:ext>
                </a:extLst>
              </p:cNvPr>
              <p:cNvSpPr>
                <a:spLocks noChangeShapeType="1"/>
              </p:cNvSpPr>
              <p:nvPr/>
            </p:nvSpPr>
            <p:spPr bwMode="auto">
              <a:xfrm flipV="1">
                <a:off x="2581275"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2">
                <a:extLst>
                  <a:ext uri="{FF2B5EF4-FFF2-40B4-BE49-F238E27FC236}">
                    <a16:creationId xmlns:a16="http://schemas.microsoft.com/office/drawing/2014/main" id="{819715F2-CA90-40B1-B7DF-3EC049F20BF6}"/>
                  </a:ext>
                </a:extLst>
              </p:cNvPr>
              <p:cNvSpPr>
                <a:spLocks noChangeShapeType="1"/>
              </p:cNvSpPr>
              <p:nvPr/>
            </p:nvSpPr>
            <p:spPr bwMode="auto">
              <a:xfrm flipV="1">
                <a:off x="3151188" y="6062663"/>
                <a:ext cx="0" cy="10160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3">
                <a:extLst>
                  <a:ext uri="{FF2B5EF4-FFF2-40B4-BE49-F238E27FC236}">
                    <a16:creationId xmlns:a16="http://schemas.microsoft.com/office/drawing/2014/main" id="{6307AC97-B698-4F95-B0C4-EF9E61176BDE}"/>
                  </a:ext>
                </a:extLst>
              </p:cNvPr>
              <p:cNvSpPr>
                <a:spLocks noChangeShapeType="1"/>
              </p:cNvSpPr>
              <p:nvPr/>
            </p:nvSpPr>
            <p:spPr bwMode="auto">
              <a:xfrm>
                <a:off x="760413" y="4913313"/>
                <a:ext cx="8413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14">
                <a:extLst>
                  <a:ext uri="{FF2B5EF4-FFF2-40B4-BE49-F238E27FC236}">
                    <a16:creationId xmlns:a16="http://schemas.microsoft.com/office/drawing/2014/main" id="{A01CF3AD-9388-4C0B-8182-33313F838E24}"/>
                  </a:ext>
                </a:extLst>
              </p:cNvPr>
              <p:cNvSpPr>
                <a:spLocks noChangeShapeType="1"/>
              </p:cNvSpPr>
              <p:nvPr/>
            </p:nvSpPr>
            <p:spPr bwMode="auto">
              <a:xfrm>
                <a:off x="760413" y="6062663"/>
                <a:ext cx="8413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15">
                <a:extLst>
                  <a:ext uri="{FF2B5EF4-FFF2-40B4-BE49-F238E27FC236}">
                    <a16:creationId xmlns:a16="http://schemas.microsoft.com/office/drawing/2014/main" id="{B5512055-3D01-4C30-8A7C-A9E092C5E9C8}"/>
                  </a:ext>
                </a:extLst>
              </p:cNvPr>
              <p:cNvSpPr>
                <a:spLocks noChangeShapeType="1"/>
              </p:cNvSpPr>
              <p:nvPr/>
            </p:nvSpPr>
            <p:spPr bwMode="auto">
              <a:xfrm>
                <a:off x="760413" y="3765550"/>
                <a:ext cx="84138" cy="0"/>
              </a:xfrm>
              <a:prstGeom prst="line">
                <a:avLst/>
              </a:prstGeom>
              <a:noFill/>
              <a:ln w="9525"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16">
                <a:extLst>
                  <a:ext uri="{FF2B5EF4-FFF2-40B4-BE49-F238E27FC236}">
                    <a16:creationId xmlns:a16="http://schemas.microsoft.com/office/drawing/2014/main" id="{207AED77-207E-4716-A8EA-6CEE94877289}"/>
                  </a:ext>
                </a:extLst>
              </p:cNvPr>
              <p:cNvSpPr>
                <a:spLocks noChangeShapeType="1"/>
              </p:cNvSpPr>
              <p:nvPr/>
            </p:nvSpPr>
            <p:spPr bwMode="auto">
              <a:xfrm>
                <a:off x="844550" y="5824538"/>
                <a:ext cx="3470275" cy="0"/>
              </a:xfrm>
              <a:prstGeom prst="line">
                <a:avLst/>
              </a:prstGeom>
              <a:noFill/>
              <a:ln w="9525" cap="rnd">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17">
                <a:extLst>
                  <a:ext uri="{FF2B5EF4-FFF2-40B4-BE49-F238E27FC236}">
                    <a16:creationId xmlns:a16="http://schemas.microsoft.com/office/drawing/2014/main" id="{61A11715-A26D-467F-9F1E-E68674D1179F}"/>
                  </a:ext>
                </a:extLst>
              </p:cNvPr>
              <p:cNvSpPr>
                <a:spLocks/>
              </p:cNvSpPr>
              <p:nvPr/>
            </p:nvSpPr>
            <p:spPr bwMode="auto">
              <a:xfrm>
                <a:off x="2859088" y="4132263"/>
                <a:ext cx="0" cy="219075"/>
              </a:xfrm>
              <a:custGeom>
                <a:avLst/>
                <a:gdLst>
                  <a:gd name="T0" fmla="*/ 138 h 138"/>
                  <a:gd name="T1" fmla="*/ 54 h 138"/>
                  <a:gd name="T2" fmla="*/ 0 h 138"/>
                </a:gdLst>
                <a:ahLst/>
                <a:cxnLst>
                  <a:cxn ang="0">
                    <a:pos x="0" y="T0"/>
                  </a:cxn>
                  <a:cxn ang="0">
                    <a:pos x="0" y="T1"/>
                  </a:cxn>
                  <a:cxn ang="0">
                    <a:pos x="0" y="T2"/>
                  </a:cxn>
                </a:cxnLst>
                <a:rect l="0" t="0" r="r" b="b"/>
                <a:pathLst>
                  <a:path h="138">
                    <a:moveTo>
                      <a:pt x="0" y="138"/>
                    </a:moveTo>
                    <a:lnTo>
                      <a:pt x="0" y="54"/>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Freeform 18">
                <a:extLst>
                  <a:ext uri="{FF2B5EF4-FFF2-40B4-BE49-F238E27FC236}">
                    <a16:creationId xmlns:a16="http://schemas.microsoft.com/office/drawing/2014/main" id="{285EB5A5-6B4F-46DA-AF1E-C1925AA9F5AB}"/>
                  </a:ext>
                </a:extLst>
              </p:cNvPr>
              <p:cNvSpPr>
                <a:spLocks/>
              </p:cNvSpPr>
              <p:nvPr/>
            </p:nvSpPr>
            <p:spPr bwMode="auto">
              <a:xfrm>
                <a:off x="844550" y="4975225"/>
                <a:ext cx="0" cy="344488"/>
              </a:xfrm>
              <a:custGeom>
                <a:avLst/>
                <a:gdLst>
                  <a:gd name="T0" fmla="*/ 217 h 217"/>
                  <a:gd name="T1" fmla="*/ 94 h 217"/>
                  <a:gd name="T2" fmla="*/ 0 h 217"/>
                </a:gdLst>
                <a:ahLst/>
                <a:cxnLst>
                  <a:cxn ang="0">
                    <a:pos x="0" y="T0"/>
                  </a:cxn>
                  <a:cxn ang="0">
                    <a:pos x="0" y="T1"/>
                  </a:cxn>
                  <a:cxn ang="0">
                    <a:pos x="0" y="T2"/>
                  </a:cxn>
                </a:cxnLst>
                <a:rect l="0" t="0" r="r" b="b"/>
                <a:pathLst>
                  <a:path h="217">
                    <a:moveTo>
                      <a:pt x="0" y="217"/>
                    </a:moveTo>
                    <a:lnTo>
                      <a:pt x="0" y="94"/>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19">
                <a:extLst>
                  <a:ext uri="{FF2B5EF4-FFF2-40B4-BE49-F238E27FC236}">
                    <a16:creationId xmlns:a16="http://schemas.microsoft.com/office/drawing/2014/main" id="{67A95CE8-DD70-4A39-A5E0-5D58C2EC1ED8}"/>
                  </a:ext>
                </a:extLst>
              </p:cNvPr>
              <p:cNvSpPr>
                <a:spLocks/>
              </p:cNvSpPr>
              <p:nvPr/>
            </p:nvSpPr>
            <p:spPr bwMode="auto">
              <a:xfrm>
                <a:off x="3429000" y="4529138"/>
                <a:ext cx="0" cy="268288"/>
              </a:xfrm>
              <a:custGeom>
                <a:avLst/>
                <a:gdLst>
                  <a:gd name="T0" fmla="*/ 169 h 169"/>
                  <a:gd name="T1" fmla="*/ 72 h 169"/>
                  <a:gd name="T2" fmla="*/ 0 h 169"/>
                </a:gdLst>
                <a:ahLst/>
                <a:cxnLst>
                  <a:cxn ang="0">
                    <a:pos x="0" y="T0"/>
                  </a:cxn>
                  <a:cxn ang="0">
                    <a:pos x="0" y="T1"/>
                  </a:cxn>
                  <a:cxn ang="0">
                    <a:pos x="0" y="T2"/>
                  </a:cxn>
                </a:cxnLst>
                <a:rect l="0" t="0" r="r" b="b"/>
                <a:pathLst>
                  <a:path h="169">
                    <a:moveTo>
                      <a:pt x="0" y="169"/>
                    </a:moveTo>
                    <a:lnTo>
                      <a:pt x="0" y="72"/>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Freeform 20">
                <a:extLst>
                  <a:ext uri="{FF2B5EF4-FFF2-40B4-BE49-F238E27FC236}">
                    <a16:creationId xmlns:a16="http://schemas.microsoft.com/office/drawing/2014/main" id="{7FB950F9-7E13-487A-BC50-170631D6FE86}"/>
                  </a:ext>
                </a:extLst>
              </p:cNvPr>
              <p:cNvSpPr>
                <a:spLocks/>
              </p:cNvSpPr>
              <p:nvPr/>
            </p:nvSpPr>
            <p:spPr bwMode="auto">
              <a:xfrm>
                <a:off x="3000375" y="4175125"/>
                <a:ext cx="0" cy="288925"/>
              </a:xfrm>
              <a:custGeom>
                <a:avLst/>
                <a:gdLst>
                  <a:gd name="T0" fmla="*/ 182 h 182"/>
                  <a:gd name="T1" fmla="*/ 77 h 182"/>
                  <a:gd name="T2" fmla="*/ 0 h 182"/>
                </a:gdLst>
                <a:ahLst/>
                <a:cxnLst>
                  <a:cxn ang="0">
                    <a:pos x="0" y="T0"/>
                  </a:cxn>
                  <a:cxn ang="0">
                    <a:pos x="0" y="T1"/>
                  </a:cxn>
                  <a:cxn ang="0">
                    <a:pos x="0" y="T2"/>
                  </a:cxn>
                </a:cxnLst>
                <a:rect l="0" t="0" r="r" b="b"/>
                <a:pathLst>
                  <a:path h="182">
                    <a:moveTo>
                      <a:pt x="0" y="182"/>
                    </a:moveTo>
                    <a:lnTo>
                      <a:pt x="0" y="77"/>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Freeform 21">
                <a:extLst>
                  <a:ext uri="{FF2B5EF4-FFF2-40B4-BE49-F238E27FC236}">
                    <a16:creationId xmlns:a16="http://schemas.microsoft.com/office/drawing/2014/main" id="{A141AECA-374E-43C9-A621-EE5AFA8F2212}"/>
                  </a:ext>
                </a:extLst>
              </p:cNvPr>
              <p:cNvSpPr>
                <a:spLocks/>
              </p:cNvSpPr>
              <p:nvPr/>
            </p:nvSpPr>
            <p:spPr bwMode="auto">
              <a:xfrm>
                <a:off x="3148013" y="4311650"/>
                <a:ext cx="0" cy="257175"/>
              </a:xfrm>
              <a:custGeom>
                <a:avLst/>
                <a:gdLst>
                  <a:gd name="T0" fmla="*/ 162 h 162"/>
                  <a:gd name="T1" fmla="*/ 70 h 162"/>
                  <a:gd name="T2" fmla="*/ 0 h 162"/>
                </a:gdLst>
                <a:ahLst/>
                <a:cxnLst>
                  <a:cxn ang="0">
                    <a:pos x="0" y="T0"/>
                  </a:cxn>
                  <a:cxn ang="0">
                    <a:pos x="0" y="T1"/>
                  </a:cxn>
                  <a:cxn ang="0">
                    <a:pos x="0" y="T2"/>
                  </a:cxn>
                </a:cxnLst>
                <a:rect l="0" t="0" r="r" b="b"/>
                <a:pathLst>
                  <a:path h="162">
                    <a:moveTo>
                      <a:pt x="0" y="162"/>
                    </a:moveTo>
                    <a:lnTo>
                      <a:pt x="0" y="70"/>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Freeform 22">
                <a:extLst>
                  <a:ext uri="{FF2B5EF4-FFF2-40B4-BE49-F238E27FC236}">
                    <a16:creationId xmlns:a16="http://schemas.microsoft.com/office/drawing/2014/main" id="{0970026C-F168-4D94-A940-96EA8C5C20FB}"/>
                  </a:ext>
                </a:extLst>
              </p:cNvPr>
              <p:cNvSpPr>
                <a:spLocks/>
              </p:cNvSpPr>
              <p:nvPr/>
            </p:nvSpPr>
            <p:spPr bwMode="auto">
              <a:xfrm>
                <a:off x="3714750" y="4678363"/>
                <a:ext cx="0" cy="307975"/>
              </a:xfrm>
              <a:custGeom>
                <a:avLst/>
                <a:gdLst>
                  <a:gd name="T0" fmla="*/ 194 h 194"/>
                  <a:gd name="T1" fmla="*/ 79 h 194"/>
                  <a:gd name="T2" fmla="*/ 0 h 194"/>
                </a:gdLst>
                <a:ahLst/>
                <a:cxnLst>
                  <a:cxn ang="0">
                    <a:pos x="0" y="T0"/>
                  </a:cxn>
                  <a:cxn ang="0">
                    <a:pos x="0" y="T1"/>
                  </a:cxn>
                  <a:cxn ang="0">
                    <a:pos x="0" y="T2"/>
                  </a:cxn>
                </a:cxnLst>
                <a:rect l="0" t="0" r="r" b="b"/>
                <a:pathLst>
                  <a:path h="194">
                    <a:moveTo>
                      <a:pt x="0" y="194"/>
                    </a:moveTo>
                    <a:lnTo>
                      <a:pt x="0" y="79"/>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Freeform 23">
                <a:extLst>
                  <a:ext uri="{FF2B5EF4-FFF2-40B4-BE49-F238E27FC236}">
                    <a16:creationId xmlns:a16="http://schemas.microsoft.com/office/drawing/2014/main" id="{E81EBB84-E178-45E8-AC60-E73543B246E0}"/>
                  </a:ext>
                </a:extLst>
              </p:cNvPr>
              <p:cNvSpPr>
                <a:spLocks/>
              </p:cNvSpPr>
              <p:nvPr/>
            </p:nvSpPr>
            <p:spPr bwMode="auto">
              <a:xfrm>
                <a:off x="4005263" y="4826000"/>
                <a:ext cx="0" cy="311150"/>
              </a:xfrm>
              <a:custGeom>
                <a:avLst/>
                <a:gdLst>
                  <a:gd name="T0" fmla="*/ 196 h 196"/>
                  <a:gd name="T1" fmla="*/ 85 h 196"/>
                  <a:gd name="T2" fmla="*/ 0 h 196"/>
                </a:gdLst>
                <a:ahLst/>
                <a:cxnLst>
                  <a:cxn ang="0">
                    <a:pos x="0" y="T0"/>
                  </a:cxn>
                  <a:cxn ang="0">
                    <a:pos x="0" y="T1"/>
                  </a:cxn>
                  <a:cxn ang="0">
                    <a:pos x="0" y="T2"/>
                  </a:cxn>
                </a:cxnLst>
                <a:rect l="0" t="0" r="r" b="b"/>
                <a:pathLst>
                  <a:path h="196">
                    <a:moveTo>
                      <a:pt x="0" y="196"/>
                    </a:moveTo>
                    <a:lnTo>
                      <a:pt x="0" y="85"/>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4" name="Line 24">
                <a:extLst>
                  <a:ext uri="{FF2B5EF4-FFF2-40B4-BE49-F238E27FC236}">
                    <a16:creationId xmlns:a16="http://schemas.microsoft.com/office/drawing/2014/main" id="{76DF006F-2209-467B-A472-431A16EE21D7}"/>
                  </a:ext>
                </a:extLst>
              </p:cNvPr>
              <p:cNvSpPr>
                <a:spLocks noChangeShapeType="1"/>
              </p:cNvSpPr>
              <p:nvPr/>
            </p:nvSpPr>
            <p:spPr bwMode="auto">
              <a:xfrm flipV="1">
                <a:off x="4292600" y="5038725"/>
                <a:ext cx="0" cy="304800"/>
              </a:xfrm>
              <a:prstGeom prst="line">
                <a:avLst/>
              </a:prstGeom>
              <a:noFill/>
              <a:ln w="17463" cap="rnd">
                <a:solidFill>
                  <a:srgbClr val="92D05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5" name="Freeform 25">
                <a:extLst>
                  <a:ext uri="{FF2B5EF4-FFF2-40B4-BE49-F238E27FC236}">
                    <a16:creationId xmlns:a16="http://schemas.microsoft.com/office/drawing/2014/main" id="{01BFD9CF-1D01-49B4-8CDC-CABEB6310AEB}"/>
                  </a:ext>
                </a:extLst>
              </p:cNvPr>
              <p:cNvSpPr>
                <a:spLocks/>
              </p:cNvSpPr>
              <p:nvPr/>
            </p:nvSpPr>
            <p:spPr bwMode="auto">
              <a:xfrm>
                <a:off x="1714500" y="4529138"/>
                <a:ext cx="0" cy="263525"/>
              </a:xfrm>
              <a:custGeom>
                <a:avLst/>
                <a:gdLst>
                  <a:gd name="T0" fmla="*/ 166 h 166"/>
                  <a:gd name="T1" fmla="*/ 71 h 166"/>
                  <a:gd name="T2" fmla="*/ 0 h 166"/>
                </a:gdLst>
                <a:ahLst/>
                <a:cxnLst>
                  <a:cxn ang="0">
                    <a:pos x="0" y="T0"/>
                  </a:cxn>
                  <a:cxn ang="0">
                    <a:pos x="0" y="T1"/>
                  </a:cxn>
                  <a:cxn ang="0">
                    <a:pos x="0" y="T2"/>
                  </a:cxn>
                </a:cxnLst>
                <a:rect l="0" t="0" r="r" b="b"/>
                <a:pathLst>
                  <a:path h="166">
                    <a:moveTo>
                      <a:pt x="0" y="166"/>
                    </a:moveTo>
                    <a:lnTo>
                      <a:pt x="0" y="71"/>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Freeform 26">
                <a:extLst>
                  <a:ext uri="{FF2B5EF4-FFF2-40B4-BE49-F238E27FC236}">
                    <a16:creationId xmlns:a16="http://schemas.microsoft.com/office/drawing/2014/main" id="{2A5E492F-0548-4504-8089-B3C17B82C3BA}"/>
                  </a:ext>
                </a:extLst>
              </p:cNvPr>
              <p:cNvSpPr>
                <a:spLocks/>
              </p:cNvSpPr>
              <p:nvPr/>
            </p:nvSpPr>
            <p:spPr bwMode="auto">
              <a:xfrm>
                <a:off x="2001838" y="4684713"/>
                <a:ext cx="0" cy="301625"/>
              </a:xfrm>
              <a:custGeom>
                <a:avLst/>
                <a:gdLst>
                  <a:gd name="T0" fmla="*/ 190 h 190"/>
                  <a:gd name="T1" fmla="*/ 76 h 190"/>
                  <a:gd name="T2" fmla="*/ 0 h 190"/>
                </a:gdLst>
                <a:ahLst/>
                <a:cxnLst>
                  <a:cxn ang="0">
                    <a:pos x="0" y="T0"/>
                  </a:cxn>
                  <a:cxn ang="0">
                    <a:pos x="0" y="T1"/>
                  </a:cxn>
                  <a:cxn ang="0">
                    <a:pos x="0" y="T2"/>
                  </a:cxn>
                </a:cxnLst>
                <a:rect l="0" t="0" r="r" b="b"/>
                <a:pathLst>
                  <a:path h="190">
                    <a:moveTo>
                      <a:pt x="0" y="190"/>
                    </a:moveTo>
                    <a:lnTo>
                      <a:pt x="0" y="76"/>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7" name="Freeform 27">
                <a:extLst>
                  <a:ext uri="{FF2B5EF4-FFF2-40B4-BE49-F238E27FC236}">
                    <a16:creationId xmlns:a16="http://schemas.microsoft.com/office/drawing/2014/main" id="{892E0236-E0AA-47B9-9981-FFBD93A642C5}"/>
                  </a:ext>
                </a:extLst>
              </p:cNvPr>
              <p:cNvSpPr>
                <a:spLocks/>
              </p:cNvSpPr>
              <p:nvPr/>
            </p:nvSpPr>
            <p:spPr bwMode="auto">
              <a:xfrm>
                <a:off x="2781300" y="4117975"/>
                <a:ext cx="0" cy="331788"/>
              </a:xfrm>
              <a:custGeom>
                <a:avLst/>
                <a:gdLst>
                  <a:gd name="T0" fmla="*/ 209 h 209"/>
                  <a:gd name="T1" fmla="*/ 101 h 209"/>
                  <a:gd name="T2" fmla="*/ 0 h 209"/>
                </a:gdLst>
                <a:ahLst/>
                <a:cxnLst>
                  <a:cxn ang="0">
                    <a:pos x="0" y="T0"/>
                  </a:cxn>
                  <a:cxn ang="0">
                    <a:pos x="0" y="T1"/>
                  </a:cxn>
                  <a:cxn ang="0">
                    <a:pos x="0" y="T2"/>
                  </a:cxn>
                </a:cxnLst>
                <a:rect l="0" t="0" r="r" b="b"/>
                <a:pathLst>
                  <a:path h="209">
                    <a:moveTo>
                      <a:pt x="0" y="209"/>
                    </a:moveTo>
                    <a:lnTo>
                      <a:pt x="0" y="101"/>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Freeform 28">
                <a:extLst>
                  <a:ext uri="{FF2B5EF4-FFF2-40B4-BE49-F238E27FC236}">
                    <a16:creationId xmlns:a16="http://schemas.microsoft.com/office/drawing/2014/main" id="{CC399786-7EFC-40F1-A2F1-8C172A44EBA3}"/>
                  </a:ext>
                </a:extLst>
              </p:cNvPr>
              <p:cNvSpPr>
                <a:spLocks/>
              </p:cNvSpPr>
              <p:nvPr/>
            </p:nvSpPr>
            <p:spPr bwMode="auto">
              <a:xfrm>
                <a:off x="2282825" y="4829175"/>
                <a:ext cx="0" cy="300038"/>
              </a:xfrm>
              <a:custGeom>
                <a:avLst/>
                <a:gdLst>
                  <a:gd name="T0" fmla="*/ 189 h 189"/>
                  <a:gd name="T1" fmla="*/ 81 h 189"/>
                  <a:gd name="T2" fmla="*/ 0 h 189"/>
                </a:gdLst>
                <a:ahLst/>
                <a:cxnLst>
                  <a:cxn ang="0">
                    <a:pos x="0" y="T0"/>
                  </a:cxn>
                  <a:cxn ang="0">
                    <a:pos x="0" y="T1"/>
                  </a:cxn>
                  <a:cxn ang="0">
                    <a:pos x="0" y="T2"/>
                  </a:cxn>
                </a:cxnLst>
                <a:rect l="0" t="0" r="r" b="b"/>
                <a:pathLst>
                  <a:path h="189">
                    <a:moveTo>
                      <a:pt x="0" y="189"/>
                    </a:moveTo>
                    <a:lnTo>
                      <a:pt x="0" y="81"/>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Freeform 29">
                <a:extLst>
                  <a:ext uri="{FF2B5EF4-FFF2-40B4-BE49-F238E27FC236}">
                    <a16:creationId xmlns:a16="http://schemas.microsoft.com/office/drawing/2014/main" id="{77E7FF06-171E-43AC-BF14-47651F346188}"/>
                  </a:ext>
                </a:extLst>
              </p:cNvPr>
              <p:cNvSpPr>
                <a:spLocks/>
              </p:cNvSpPr>
              <p:nvPr/>
            </p:nvSpPr>
            <p:spPr bwMode="auto">
              <a:xfrm>
                <a:off x="2644775" y="4730750"/>
                <a:ext cx="0" cy="692150"/>
              </a:xfrm>
              <a:custGeom>
                <a:avLst/>
                <a:gdLst>
                  <a:gd name="T0" fmla="*/ 0 h 436"/>
                  <a:gd name="T1" fmla="*/ 115 h 436"/>
                  <a:gd name="T2" fmla="*/ 436 h 436"/>
                </a:gdLst>
                <a:ahLst/>
                <a:cxnLst>
                  <a:cxn ang="0">
                    <a:pos x="0" y="T0"/>
                  </a:cxn>
                  <a:cxn ang="0">
                    <a:pos x="0" y="T1"/>
                  </a:cxn>
                  <a:cxn ang="0">
                    <a:pos x="0" y="T2"/>
                  </a:cxn>
                </a:cxnLst>
                <a:rect l="0" t="0" r="r" b="b"/>
                <a:pathLst>
                  <a:path h="436">
                    <a:moveTo>
                      <a:pt x="0" y="0"/>
                    </a:moveTo>
                    <a:lnTo>
                      <a:pt x="0" y="115"/>
                    </a:lnTo>
                    <a:lnTo>
                      <a:pt x="0" y="436"/>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0" name="Freeform 30">
                <a:extLst>
                  <a:ext uri="{FF2B5EF4-FFF2-40B4-BE49-F238E27FC236}">
                    <a16:creationId xmlns:a16="http://schemas.microsoft.com/office/drawing/2014/main" id="{49717DAA-7320-4D88-B3F4-681EF248DA41}"/>
                  </a:ext>
                </a:extLst>
              </p:cNvPr>
              <p:cNvSpPr>
                <a:spLocks/>
              </p:cNvSpPr>
              <p:nvPr/>
            </p:nvSpPr>
            <p:spPr bwMode="auto">
              <a:xfrm>
                <a:off x="2716213" y="4162425"/>
                <a:ext cx="0" cy="893763"/>
              </a:xfrm>
              <a:custGeom>
                <a:avLst/>
                <a:gdLst>
                  <a:gd name="T0" fmla="*/ 563 h 563"/>
                  <a:gd name="T1" fmla="*/ 164 h 563"/>
                  <a:gd name="T2" fmla="*/ 0 h 563"/>
                </a:gdLst>
                <a:ahLst/>
                <a:cxnLst>
                  <a:cxn ang="0">
                    <a:pos x="0" y="T0"/>
                  </a:cxn>
                  <a:cxn ang="0">
                    <a:pos x="0" y="T1"/>
                  </a:cxn>
                  <a:cxn ang="0">
                    <a:pos x="0" y="T2"/>
                  </a:cxn>
                </a:cxnLst>
                <a:rect l="0" t="0" r="r" b="b"/>
                <a:pathLst>
                  <a:path h="563">
                    <a:moveTo>
                      <a:pt x="0" y="563"/>
                    </a:moveTo>
                    <a:lnTo>
                      <a:pt x="0" y="164"/>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1" name="Freeform 31">
                <a:extLst>
                  <a:ext uri="{FF2B5EF4-FFF2-40B4-BE49-F238E27FC236}">
                    <a16:creationId xmlns:a16="http://schemas.microsoft.com/office/drawing/2014/main" id="{06F2C521-D70B-4441-ABA3-6DC5E20A6B84}"/>
                  </a:ext>
                </a:extLst>
              </p:cNvPr>
              <p:cNvSpPr>
                <a:spLocks/>
              </p:cNvSpPr>
              <p:nvPr/>
            </p:nvSpPr>
            <p:spPr bwMode="auto">
              <a:xfrm>
                <a:off x="1138238" y="4132263"/>
                <a:ext cx="0" cy="215900"/>
              </a:xfrm>
              <a:custGeom>
                <a:avLst/>
                <a:gdLst>
                  <a:gd name="T0" fmla="*/ 136 h 136"/>
                  <a:gd name="T1" fmla="*/ 50 h 136"/>
                  <a:gd name="T2" fmla="*/ 0 h 136"/>
                </a:gdLst>
                <a:ahLst/>
                <a:cxnLst>
                  <a:cxn ang="0">
                    <a:pos x="0" y="T0"/>
                  </a:cxn>
                  <a:cxn ang="0">
                    <a:pos x="0" y="T1"/>
                  </a:cxn>
                  <a:cxn ang="0">
                    <a:pos x="0" y="T2"/>
                  </a:cxn>
                </a:cxnLst>
                <a:rect l="0" t="0" r="r" b="b"/>
                <a:pathLst>
                  <a:path h="136">
                    <a:moveTo>
                      <a:pt x="0" y="136"/>
                    </a:moveTo>
                    <a:lnTo>
                      <a:pt x="0" y="50"/>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Freeform 32">
                <a:extLst>
                  <a:ext uri="{FF2B5EF4-FFF2-40B4-BE49-F238E27FC236}">
                    <a16:creationId xmlns:a16="http://schemas.microsoft.com/office/drawing/2014/main" id="{EE187D27-76CD-4B0D-AEAC-C6E38C9313B7}"/>
                  </a:ext>
                </a:extLst>
              </p:cNvPr>
              <p:cNvSpPr>
                <a:spLocks/>
              </p:cNvSpPr>
              <p:nvPr/>
            </p:nvSpPr>
            <p:spPr bwMode="auto">
              <a:xfrm>
                <a:off x="1276350" y="4175125"/>
                <a:ext cx="0" cy="288925"/>
              </a:xfrm>
              <a:custGeom>
                <a:avLst/>
                <a:gdLst>
                  <a:gd name="T0" fmla="*/ 182 h 182"/>
                  <a:gd name="T1" fmla="*/ 77 h 182"/>
                  <a:gd name="T2" fmla="*/ 0 h 182"/>
                </a:gdLst>
                <a:ahLst/>
                <a:cxnLst>
                  <a:cxn ang="0">
                    <a:pos x="0" y="T0"/>
                  </a:cxn>
                  <a:cxn ang="0">
                    <a:pos x="0" y="T1"/>
                  </a:cxn>
                  <a:cxn ang="0">
                    <a:pos x="0" y="T2"/>
                  </a:cxn>
                </a:cxnLst>
                <a:rect l="0" t="0" r="r" b="b"/>
                <a:pathLst>
                  <a:path h="182">
                    <a:moveTo>
                      <a:pt x="0" y="182"/>
                    </a:moveTo>
                    <a:lnTo>
                      <a:pt x="0" y="77"/>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3" name="Freeform 33">
                <a:extLst>
                  <a:ext uri="{FF2B5EF4-FFF2-40B4-BE49-F238E27FC236}">
                    <a16:creationId xmlns:a16="http://schemas.microsoft.com/office/drawing/2014/main" id="{34A17170-29C3-47AE-8CEF-635F343CA576}"/>
                  </a:ext>
                </a:extLst>
              </p:cNvPr>
              <p:cNvSpPr>
                <a:spLocks/>
              </p:cNvSpPr>
              <p:nvPr/>
            </p:nvSpPr>
            <p:spPr bwMode="auto">
              <a:xfrm>
                <a:off x="1430338" y="4311650"/>
                <a:ext cx="0" cy="244475"/>
              </a:xfrm>
              <a:custGeom>
                <a:avLst/>
                <a:gdLst>
                  <a:gd name="T0" fmla="*/ 154 h 154"/>
                  <a:gd name="T1" fmla="*/ 74 h 154"/>
                  <a:gd name="T2" fmla="*/ 0 h 154"/>
                </a:gdLst>
                <a:ahLst/>
                <a:cxnLst>
                  <a:cxn ang="0">
                    <a:pos x="0" y="T0"/>
                  </a:cxn>
                  <a:cxn ang="0">
                    <a:pos x="0" y="T1"/>
                  </a:cxn>
                  <a:cxn ang="0">
                    <a:pos x="0" y="T2"/>
                  </a:cxn>
                </a:cxnLst>
                <a:rect l="0" t="0" r="r" b="b"/>
                <a:pathLst>
                  <a:path h="154">
                    <a:moveTo>
                      <a:pt x="0" y="154"/>
                    </a:moveTo>
                    <a:lnTo>
                      <a:pt x="0" y="74"/>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Freeform 34">
                <a:extLst>
                  <a:ext uri="{FF2B5EF4-FFF2-40B4-BE49-F238E27FC236}">
                    <a16:creationId xmlns:a16="http://schemas.microsoft.com/office/drawing/2014/main" id="{18D1B3F6-434A-4C78-B586-3CBB01D24C0E}"/>
                  </a:ext>
                </a:extLst>
              </p:cNvPr>
              <p:cNvSpPr>
                <a:spLocks/>
              </p:cNvSpPr>
              <p:nvPr/>
            </p:nvSpPr>
            <p:spPr bwMode="auto">
              <a:xfrm>
                <a:off x="1068388" y="4116388"/>
                <a:ext cx="0" cy="327025"/>
              </a:xfrm>
              <a:custGeom>
                <a:avLst/>
                <a:gdLst>
                  <a:gd name="T0" fmla="*/ 206 h 206"/>
                  <a:gd name="T1" fmla="*/ 84 h 206"/>
                  <a:gd name="T2" fmla="*/ 0 h 206"/>
                </a:gdLst>
                <a:ahLst/>
                <a:cxnLst>
                  <a:cxn ang="0">
                    <a:pos x="0" y="T0"/>
                  </a:cxn>
                  <a:cxn ang="0">
                    <a:pos x="0" y="T1"/>
                  </a:cxn>
                  <a:cxn ang="0">
                    <a:pos x="0" y="T2"/>
                  </a:cxn>
                </a:cxnLst>
                <a:rect l="0" t="0" r="r" b="b"/>
                <a:pathLst>
                  <a:path h="206">
                    <a:moveTo>
                      <a:pt x="0" y="206"/>
                    </a:moveTo>
                    <a:lnTo>
                      <a:pt x="0" y="84"/>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5" name="Freeform 35">
                <a:extLst>
                  <a:ext uri="{FF2B5EF4-FFF2-40B4-BE49-F238E27FC236}">
                    <a16:creationId xmlns:a16="http://schemas.microsoft.com/office/drawing/2014/main" id="{9ACAE6F3-28E4-414E-BCAB-F5429058B0EC}"/>
                  </a:ext>
                </a:extLst>
              </p:cNvPr>
              <p:cNvSpPr>
                <a:spLocks/>
              </p:cNvSpPr>
              <p:nvPr/>
            </p:nvSpPr>
            <p:spPr bwMode="auto">
              <a:xfrm>
                <a:off x="928688" y="4729163"/>
                <a:ext cx="0" cy="693738"/>
              </a:xfrm>
              <a:custGeom>
                <a:avLst/>
                <a:gdLst>
                  <a:gd name="T0" fmla="*/ 0 h 437"/>
                  <a:gd name="T1" fmla="*/ 147 h 437"/>
                  <a:gd name="T2" fmla="*/ 437 h 437"/>
                </a:gdLst>
                <a:ahLst/>
                <a:cxnLst>
                  <a:cxn ang="0">
                    <a:pos x="0" y="T0"/>
                  </a:cxn>
                  <a:cxn ang="0">
                    <a:pos x="0" y="T1"/>
                  </a:cxn>
                  <a:cxn ang="0">
                    <a:pos x="0" y="T2"/>
                  </a:cxn>
                </a:cxnLst>
                <a:rect l="0" t="0" r="r" b="b"/>
                <a:pathLst>
                  <a:path h="437">
                    <a:moveTo>
                      <a:pt x="0" y="0"/>
                    </a:moveTo>
                    <a:lnTo>
                      <a:pt x="0" y="147"/>
                    </a:lnTo>
                    <a:lnTo>
                      <a:pt x="0" y="437"/>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6" name="Freeform 36">
                <a:extLst>
                  <a:ext uri="{FF2B5EF4-FFF2-40B4-BE49-F238E27FC236}">
                    <a16:creationId xmlns:a16="http://schemas.microsoft.com/office/drawing/2014/main" id="{B94B9BB5-0BB9-44CF-B895-97DB96017909}"/>
                  </a:ext>
                </a:extLst>
              </p:cNvPr>
              <p:cNvSpPr>
                <a:spLocks/>
              </p:cNvSpPr>
              <p:nvPr/>
            </p:nvSpPr>
            <p:spPr bwMode="auto">
              <a:xfrm>
                <a:off x="995363" y="4151313"/>
                <a:ext cx="0" cy="892175"/>
              </a:xfrm>
              <a:custGeom>
                <a:avLst/>
                <a:gdLst>
                  <a:gd name="T0" fmla="*/ 562 h 562"/>
                  <a:gd name="T1" fmla="*/ 173 h 562"/>
                  <a:gd name="T2" fmla="*/ 0 h 562"/>
                </a:gdLst>
                <a:ahLst/>
                <a:cxnLst>
                  <a:cxn ang="0">
                    <a:pos x="0" y="T0"/>
                  </a:cxn>
                  <a:cxn ang="0">
                    <a:pos x="0" y="T1"/>
                  </a:cxn>
                  <a:cxn ang="0">
                    <a:pos x="0" y="T2"/>
                  </a:cxn>
                </a:cxnLst>
                <a:rect l="0" t="0" r="r" b="b"/>
                <a:pathLst>
                  <a:path h="562">
                    <a:moveTo>
                      <a:pt x="0" y="562"/>
                    </a:moveTo>
                    <a:lnTo>
                      <a:pt x="0" y="173"/>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7" name="Freeform 37">
                <a:extLst>
                  <a:ext uri="{FF2B5EF4-FFF2-40B4-BE49-F238E27FC236}">
                    <a16:creationId xmlns:a16="http://schemas.microsoft.com/office/drawing/2014/main" id="{D9997854-2D6E-4DB4-82FB-86B4FE9D106C}"/>
                  </a:ext>
                </a:extLst>
              </p:cNvPr>
              <p:cNvSpPr>
                <a:spLocks/>
              </p:cNvSpPr>
              <p:nvPr/>
            </p:nvSpPr>
            <p:spPr bwMode="auto">
              <a:xfrm>
                <a:off x="2574925" y="5005388"/>
                <a:ext cx="0" cy="325438"/>
              </a:xfrm>
              <a:custGeom>
                <a:avLst/>
                <a:gdLst>
                  <a:gd name="T0" fmla="*/ 205 h 205"/>
                  <a:gd name="T1" fmla="*/ 88 h 205"/>
                  <a:gd name="T2" fmla="*/ 0 h 205"/>
                </a:gdLst>
                <a:ahLst/>
                <a:cxnLst>
                  <a:cxn ang="0">
                    <a:pos x="0" y="T0"/>
                  </a:cxn>
                  <a:cxn ang="0">
                    <a:pos x="0" y="T1"/>
                  </a:cxn>
                  <a:cxn ang="0">
                    <a:pos x="0" y="T2"/>
                  </a:cxn>
                </a:cxnLst>
                <a:rect l="0" t="0" r="r" b="b"/>
                <a:pathLst>
                  <a:path h="205">
                    <a:moveTo>
                      <a:pt x="0" y="205"/>
                    </a:moveTo>
                    <a:lnTo>
                      <a:pt x="0" y="88"/>
                    </a:lnTo>
                    <a:lnTo>
                      <a:pt x="0" y="0"/>
                    </a:lnTo>
                  </a:path>
                </a:pathLst>
              </a:custGeom>
              <a:noFill/>
              <a:ln w="17463"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8" name="Freeform 38">
                <a:extLst>
                  <a:ext uri="{FF2B5EF4-FFF2-40B4-BE49-F238E27FC236}">
                    <a16:creationId xmlns:a16="http://schemas.microsoft.com/office/drawing/2014/main" id="{1477D727-4E3E-41D9-971B-F92DAA58C3FC}"/>
                  </a:ext>
                </a:extLst>
              </p:cNvPr>
              <p:cNvSpPr>
                <a:spLocks/>
              </p:cNvSpPr>
              <p:nvPr/>
            </p:nvSpPr>
            <p:spPr bwMode="auto">
              <a:xfrm>
                <a:off x="844550" y="4210050"/>
                <a:ext cx="3446463" cy="954088"/>
              </a:xfrm>
              <a:custGeom>
                <a:avLst/>
                <a:gdLst>
                  <a:gd name="T0" fmla="*/ 2171 w 2171"/>
                  <a:gd name="T1" fmla="*/ 601 h 601"/>
                  <a:gd name="T2" fmla="*/ 1993 w 2171"/>
                  <a:gd name="T3" fmla="*/ 474 h 601"/>
                  <a:gd name="T4" fmla="*/ 1991 w 2171"/>
                  <a:gd name="T5" fmla="*/ 473 h 601"/>
                  <a:gd name="T6" fmla="*/ 1808 w 2171"/>
                  <a:gd name="T7" fmla="*/ 374 h 601"/>
                  <a:gd name="T8" fmla="*/ 1628 w 2171"/>
                  <a:gd name="T9" fmla="*/ 273 h 601"/>
                  <a:gd name="T10" fmla="*/ 1451 w 2171"/>
                  <a:gd name="T11" fmla="*/ 134 h 601"/>
                  <a:gd name="T12" fmla="*/ 1362 w 2171"/>
                  <a:gd name="T13" fmla="*/ 57 h 601"/>
                  <a:gd name="T14" fmla="*/ 1358 w 2171"/>
                  <a:gd name="T15" fmla="*/ 55 h 601"/>
                  <a:gd name="T16" fmla="*/ 1269 w 2171"/>
                  <a:gd name="T17" fmla="*/ 5 h 601"/>
                  <a:gd name="T18" fmla="*/ 1266 w 2171"/>
                  <a:gd name="T19" fmla="*/ 4 h 601"/>
                  <a:gd name="T20" fmla="*/ 1226 w 2171"/>
                  <a:gd name="T21" fmla="*/ 28 h 601"/>
                  <a:gd name="T22" fmla="*/ 1220 w 2171"/>
                  <a:gd name="T23" fmla="*/ 43 h 601"/>
                  <a:gd name="T24" fmla="*/ 1179 w 2171"/>
                  <a:gd name="T25" fmla="*/ 134 h 601"/>
                  <a:gd name="T26" fmla="*/ 1177 w 2171"/>
                  <a:gd name="T27" fmla="*/ 139 h 601"/>
                  <a:gd name="T28" fmla="*/ 1134 w 2171"/>
                  <a:gd name="T29" fmla="*/ 443 h 601"/>
                  <a:gd name="T30" fmla="*/ 1130 w 2171"/>
                  <a:gd name="T31" fmla="*/ 474 h 601"/>
                  <a:gd name="T32" fmla="*/ 1090 w 2171"/>
                  <a:gd name="T33" fmla="*/ 589 h 601"/>
                  <a:gd name="T34" fmla="*/ 1086 w 2171"/>
                  <a:gd name="T35" fmla="*/ 601 h 601"/>
                  <a:gd name="T36" fmla="*/ 910 w 2171"/>
                  <a:gd name="T37" fmla="*/ 474 h 601"/>
                  <a:gd name="T38" fmla="*/ 906 w 2171"/>
                  <a:gd name="T39" fmla="*/ 471 h 601"/>
                  <a:gd name="T40" fmla="*/ 729 w 2171"/>
                  <a:gd name="T41" fmla="*/ 375 h 601"/>
                  <a:gd name="T42" fmla="*/ 550 w 2171"/>
                  <a:gd name="T43" fmla="*/ 273 h 601"/>
                  <a:gd name="T44" fmla="*/ 548 w 2171"/>
                  <a:gd name="T45" fmla="*/ 272 h 601"/>
                  <a:gd name="T46" fmla="*/ 369 w 2171"/>
                  <a:gd name="T47" fmla="*/ 138 h 601"/>
                  <a:gd name="T48" fmla="*/ 366 w 2171"/>
                  <a:gd name="T49" fmla="*/ 136 h 601"/>
                  <a:gd name="T50" fmla="*/ 272 w 2171"/>
                  <a:gd name="T51" fmla="*/ 55 h 601"/>
                  <a:gd name="T52" fmla="*/ 271 w 2171"/>
                  <a:gd name="T53" fmla="*/ 53 h 601"/>
                  <a:gd name="T54" fmla="*/ 185 w 2171"/>
                  <a:gd name="T55" fmla="*/ 1 h 601"/>
                  <a:gd name="T56" fmla="*/ 184 w 2171"/>
                  <a:gd name="T57" fmla="*/ 0 h 601"/>
                  <a:gd name="T58" fmla="*/ 141 w 2171"/>
                  <a:gd name="T59" fmla="*/ 25 h 601"/>
                  <a:gd name="T60" fmla="*/ 95 w 2171"/>
                  <a:gd name="T61" fmla="*/ 136 h 601"/>
                  <a:gd name="T62" fmla="*/ 53 w 2171"/>
                  <a:gd name="T63" fmla="*/ 474 h 601"/>
                  <a:gd name="T64" fmla="*/ 0 w 2171"/>
                  <a:gd name="T65" fmla="*/ 57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1" h="601">
                    <a:moveTo>
                      <a:pt x="2171" y="601"/>
                    </a:moveTo>
                    <a:lnTo>
                      <a:pt x="1993" y="474"/>
                    </a:lnTo>
                    <a:lnTo>
                      <a:pt x="1991" y="473"/>
                    </a:lnTo>
                    <a:lnTo>
                      <a:pt x="1808" y="374"/>
                    </a:lnTo>
                    <a:lnTo>
                      <a:pt x="1628" y="273"/>
                    </a:lnTo>
                    <a:lnTo>
                      <a:pt x="1451" y="134"/>
                    </a:lnTo>
                    <a:lnTo>
                      <a:pt x="1362" y="57"/>
                    </a:lnTo>
                    <a:lnTo>
                      <a:pt x="1358" y="55"/>
                    </a:lnTo>
                    <a:lnTo>
                      <a:pt x="1269" y="5"/>
                    </a:lnTo>
                    <a:lnTo>
                      <a:pt x="1266" y="4"/>
                    </a:lnTo>
                    <a:lnTo>
                      <a:pt x="1226" y="28"/>
                    </a:lnTo>
                    <a:lnTo>
                      <a:pt x="1220" y="43"/>
                    </a:lnTo>
                    <a:lnTo>
                      <a:pt x="1179" y="134"/>
                    </a:lnTo>
                    <a:lnTo>
                      <a:pt x="1177" y="139"/>
                    </a:lnTo>
                    <a:lnTo>
                      <a:pt x="1134" y="443"/>
                    </a:lnTo>
                    <a:lnTo>
                      <a:pt x="1130" y="474"/>
                    </a:lnTo>
                    <a:lnTo>
                      <a:pt x="1090" y="589"/>
                    </a:lnTo>
                    <a:lnTo>
                      <a:pt x="1086" y="601"/>
                    </a:lnTo>
                    <a:lnTo>
                      <a:pt x="910" y="474"/>
                    </a:lnTo>
                    <a:lnTo>
                      <a:pt x="906" y="471"/>
                    </a:lnTo>
                    <a:lnTo>
                      <a:pt x="729" y="375"/>
                    </a:lnTo>
                    <a:lnTo>
                      <a:pt x="550" y="273"/>
                    </a:lnTo>
                    <a:lnTo>
                      <a:pt x="548" y="272"/>
                    </a:lnTo>
                    <a:lnTo>
                      <a:pt x="369" y="138"/>
                    </a:lnTo>
                    <a:lnTo>
                      <a:pt x="366" y="136"/>
                    </a:lnTo>
                    <a:lnTo>
                      <a:pt x="272" y="55"/>
                    </a:lnTo>
                    <a:lnTo>
                      <a:pt x="271" y="53"/>
                    </a:lnTo>
                    <a:lnTo>
                      <a:pt x="185" y="1"/>
                    </a:lnTo>
                    <a:lnTo>
                      <a:pt x="184" y="0"/>
                    </a:lnTo>
                    <a:lnTo>
                      <a:pt x="141" y="25"/>
                    </a:lnTo>
                    <a:lnTo>
                      <a:pt x="95" y="136"/>
                    </a:lnTo>
                    <a:lnTo>
                      <a:pt x="53" y="474"/>
                    </a:lnTo>
                    <a:lnTo>
                      <a:pt x="0" y="576"/>
                    </a:lnTo>
                  </a:path>
                </a:pathLst>
              </a:custGeom>
              <a:noFill/>
              <a:ln w="25400" cap="rnd">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9" name="Freeform 39">
                <a:extLst>
                  <a:ext uri="{FF2B5EF4-FFF2-40B4-BE49-F238E27FC236}">
                    <a16:creationId xmlns:a16="http://schemas.microsoft.com/office/drawing/2014/main" id="{1BF83832-29AA-4680-95B8-BB94D79A62ED}"/>
                  </a:ext>
                </a:extLst>
              </p:cNvPr>
              <p:cNvSpPr>
                <a:spLocks/>
              </p:cNvSpPr>
              <p:nvPr/>
            </p:nvSpPr>
            <p:spPr bwMode="auto">
              <a:xfrm>
                <a:off x="815975" y="5094288"/>
                <a:ext cx="58738" cy="60325"/>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0" name="Freeform 40">
                <a:extLst>
                  <a:ext uri="{FF2B5EF4-FFF2-40B4-BE49-F238E27FC236}">
                    <a16:creationId xmlns:a16="http://schemas.microsoft.com/office/drawing/2014/main" id="{69802520-3004-4F3D-85C0-04D888BE489B}"/>
                  </a:ext>
                </a:extLst>
              </p:cNvPr>
              <p:cNvSpPr>
                <a:spLocks/>
              </p:cNvSpPr>
              <p:nvPr/>
            </p:nvSpPr>
            <p:spPr bwMode="auto">
              <a:xfrm>
                <a:off x="898525" y="4930775"/>
                <a:ext cx="61913" cy="6191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1" name="Freeform 41">
                <a:extLst>
                  <a:ext uri="{FF2B5EF4-FFF2-40B4-BE49-F238E27FC236}">
                    <a16:creationId xmlns:a16="http://schemas.microsoft.com/office/drawing/2014/main" id="{08CD1FB9-8C1A-434E-B8B0-9598AFF53E57}"/>
                  </a:ext>
                </a:extLst>
              </p:cNvPr>
              <p:cNvSpPr>
                <a:spLocks/>
              </p:cNvSpPr>
              <p:nvPr/>
            </p:nvSpPr>
            <p:spPr bwMode="auto">
              <a:xfrm>
                <a:off x="966788" y="4397375"/>
                <a:ext cx="60325" cy="58738"/>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2" name="Freeform 42">
                <a:extLst>
                  <a:ext uri="{FF2B5EF4-FFF2-40B4-BE49-F238E27FC236}">
                    <a16:creationId xmlns:a16="http://schemas.microsoft.com/office/drawing/2014/main" id="{0CAEFA1C-576B-4EEE-AB80-8B8B13197D13}"/>
                  </a:ext>
                </a:extLst>
              </p:cNvPr>
              <p:cNvSpPr>
                <a:spLocks/>
              </p:cNvSpPr>
              <p:nvPr/>
            </p:nvSpPr>
            <p:spPr bwMode="auto">
              <a:xfrm>
                <a:off x="1036638" y="4219575"/>
                <a:ext cx="61913" cy="6191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3" name="Freeform 43">
                <a:extLst>
                  <a:ext uri="{FF2B5EF4-FFF2-40B4-BE49-F238E27FC236}">
                    <a16:creationId xmlns:a16="http://schemas.microsoft.com/office/drawing/2014/main" id="{FAB43695-ECCB-4404-BD65-5227EE47C183}"/>
                  </a:ext>
                </a:extLst>
              </p:cNvPr>
              <p:cNvSpPr>
                <a:spLocks/>
              </p:cNvSpPr>
              <p:nvPr/>
            </p:nvSpPr>
            <p:spPr bwMode="auto">
              <a:xfrm>
                <a:off x="1104900" y="4179888"/>
                <a:ext cx="61913" cy="6191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4" name="Freeform 44">
                <a:extLst>
                  <a:ext uri="{FF2B5EF4-FFF2-40B4-BE49-F238E27FC236}">
                    <a16:creationId xmlns:a16="http://schemas.microsoft.com/office/drawing/2014/main" id="{3758B436-A406-47CB-9C47-297E3D12DCC7}"/>
                  </a:ext>
                </a:extLst>
              </p:cNvPr>
              <p:cNvSpPr>
                <a:spLocks/>
              </p:cNvSpPr>
              <p:nvPr/>
            </p:nvSpPr>
            <p:spPr bwMode="auto">
              <a:xfrm>
                <a:off x="1247775" y="4267200"/>
                <a:ext cx="60325" cy="61913"/>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5" name="Freeform 45">
                <a:extLst>
                  <a:ext uri="{FF2B5EF4-FFF2-40B4-BE49-F238E27FC236}">
                    <a16:creationId xmlns:a16="http://schemas.microsoft.com/office/drawing/2014/main" id="{E6675A47-CBAC-49D4-A722-23E14F315BCF}"/>
                  </a:ext>
                </a:extLst>
              </p:cNvPr>
              <p:cNvSpPr>
                <a:spLocks/>
              </p:cNvSpPr>
              <p:nvPr/>
            </p:nvSpPr>
            <p:spPr bwMode="auto">
              <a:xfrm>
                <a:off x="1395413" y="4397375"/>
                <a:ext cx="61913" cy="5873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6" name="Freeform 46">
                <a:extLst>
                  <a:ext uri="{FF2B5EF4-FFF2-40B4-BE49-F238E27FC236}">
                    <a16:creationId xmlns:a16="http://schemas.microsoft.com/office/drawing/2014/main" id="{F417EAA6-7C20-4709-AB85-F39E8C472BB5}"/>
                  </a:ext>
                </a:extLst>
              </p:cNvPr>
              <p:cNvSpPr>
                <a:spLocks/>
              </p:cNvSpPr>
              <p:nvPr/>
            </p:nvSpPr>
            <p:spPr bwMode="auto">
              <a:xfrm>
                <a:off x="1682750" y="4610100"/>
                <a:ext cx="61913" cy="6032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7" name="Freeform 47">
                <a:extLst>
                  <a:ext uri="{FF2B5EF4-FFF2-40B4-BE49-F238E27FC236}">
                    <a16:creationId xmlns:a16="http://schemas.microsoft.com/office/drawing/2014/main" id="{4A835755-E031-4246-A51D-8C59EAD4498B}"/>
                  </a:ext>
                </a:extLst>
              </p:cNvPr>
              <p:cNvSpPr>
                <a:spLocks/>
              </p:cNvSpPr>
              <p:nvPr/>
            </p:nvSpPr>
            <p:spPr bwMode="auto">
              <a:xfrm>
                <a:off x="1970088" y="4773613"/>
                <a:ext cx="61913" cy="61913"/>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8" name="Freeform 48">
                <a:extLst>
                  <a:ext uri="{FF2B5EF4-FFF2-40B4-BE49-F238E27FC236}">
                    <a16:creationId xmlns:a16="http://schemas.microsoft.com/office/drawing/2014/main" id="{C3FF01A1-D70B-4034-A68A-0ECF460EB3F1}"/>
                  </a:ext>
                </a:extLst>
              </p:cNvPr>
              <p:cNvSpPr>
                <a:spLocks/>
              </p:cNvSpPr>
              <p:nvPr/>
            </p:nvSpPr>
            <p:spPr bwMode="auto">
              <a:xfrm>
                <a:off x="2252663" y="4929188"/>
                <a:ext cx="60325" cy="58738"/>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49" name="Freeform 49">
                <a:extLst>
                  <a:ext uri="{FF2B5EF4-FFF2-40B4-BE49-F238E27FC236}">
                    <a16:creationId xmlns:a16="http://schemas.microsoft.com/office/drawing/2014/main" id="{D67386BC-9451-4044-812F-1006BAB755F1}"/>
                  </a:ext>
                </a:extLst>
              </p:cNvPr>
              <p:cNvSpPr>
                <a:spLocks/>
              </p:cNvSpPr>
              <p:nvPr/>
            </p:nvSpPr>
            <p:spPr bwMode="auto">
              <a:xfrm>
                <a:off x="2535238" y="5135563"/>
                <a:ext cx="61913" cy="58738"/>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0" name="Freeform 50">
                <a:extLst>
                  <a:ext uri="{FF2B5EF4-FFF2-40B4-BE49-F238E27FC236}">
                    <a16:creationId xmlns:a16="http://schemas.microsoft.com/office/drawing/2014/main" id="{B62DD45B-3459-4DF1-B8F9-288A370C59F6}"/>
                  </a:ext>
                </a:extLst>
              </p:cNvPr>
              <p:cNvSpPr>
                <a:spLocks/>
              </p:cNvSpPr>
              <p:nvPr/>
            </p:nvSpPr>
            <p:spPr bwMode="auto">
              <a:xfrm>
                <a:off x="2608263" y="4930775"/>
                <a:ext cx="60325" cy="61913"/>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1" name="Freeform 51">
                <a:extLst>
                  <a:ext uri="{FF2B5EF4-FFF2-40B4-BE49-F238E27FC236}">
                    <a16:creationId xmlns:a16="http://schemas.microsoft.com/office/drawing/2014/main" id="{D2E94F46-2113-4465-9A0A-4AF7BA4D612B}"/>
                  </a:ext>
                </a:extLst>
              </p:cNvPr>
              <p:cNvSpPr>
                <a:spLocks/>
              </p:cNvSpPr>
              <p:nvPr/>
            </p:nvSpPr>
            <p:spPr bwMode="auto">
              <a:xfrm>
                <a:off x="2682875" y="4398963"/>
                <a:ext cx="61913" cy="6191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2" name="Freeform 52">
                <a:extLst>
                  <a:ext uri="{FF2B5EF4-FFF2-40B4-BE49-F238E27FC236}">
                    <a16:creationId xmlns:a16="http://schemas.microsoft.com/office/drawing/2014/main" id="{49D024F4-5DE6-4C64-A175-7CC70C08F3F7}"/>
                  </a:ext>
                </a:extLst>
              </p:cNvPr>
              <p:cNvSpPr>
                <a:spLocks/>
              </p:cNvSpPr>
              <p:nvPr/>
            </p:nvSpPr>
            <p:spPr bwMode="auto">
              <a:xfrm>
                <a:off x="2751138" y="4244975"/>
                <a:ext cx="58738" cy="6191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3" name="Freeform 53">
                <a:extLst>
                  <a:ext uri="{FF2B5EF4-FFF2-40B4-BE49-F238E27FC236}">
                    <a16:creationId xmlns:a16="http://schemas.microsoft.com/office/drawing/2014/main" id="{739E0C28-5226-4067-B181-F3F2AB04C0EF}"/>
                  </a:ext>
                </a:extLst>
              </p:cNvPr>
              <p:cNvSpPr>
                <a:spLocks/>
              </p:cNvSpPr>
              <p:nvPr/>
            </p:nvSpPr>
            <p:spPr bwMode="auto">
              <a:xfrm>
                <a:off x="2827338" y="4187825"/>
                <a:ext cx="61913" cy="61913"/>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4" name="Freeform 54">
                <a:extLst>
                  <a:ext uri="{FF2B5EF4-FFF2-40B4-BE49-F238E27FC236}">
                    <a16:creationId xmlns:a16="http://schemas.microsoft.com/office/drawing/2014/main" id="{D1F0EE9E-F2A5-4471-9DF5-1413E942DC9A}"/>
                  </a:ext>
                </a:extLst>
              </p:cNvPr>
              <p:cNvSpPr>
                <a:spLocks/>
              </p:cNvSpPr>
              <p:nvPr/>
            </p:nvSpPr>
            <p:spPr bwMode="auto">
              <a:xfrm>
                <a:off x="2970213" y="4267200"/>
                <a:ext cx="61913" cy="61913"/>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5" name="Freeform 55">
                <a:extLst>
                  <a:ext uri="{FF2B5EF4-FFF2-40B4-BE49-F238E27FC236}">
                    <a16:creationId xmlns:a16="http://schemas.microsoft.com/office/drawing/2014/main" id="{1CE5ABB2-3BE7-41FB-AED9-4580CF473A1A}"/>
                  </a:ext>
                </a:extLst>
              </p:cNvPr>
              <p:cNvSpPr>
                <a:spLocks/>
              </p:cNvSpPr>
              <p:nvPr/>
            </p:nvSpPr>
            <p:spPr bwMode="auto">
              <a:xfrm>
                <a:off x="3119438" y="4392613"/>
                <a:ext cx="60325" cy="61913"/>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6" name="Freeform 56">
                <a:extLst>
                  <a:ext uri="{FF2B5EF4-FFF2-40B4-BE49-F238E27FC236}">
                    <a16:creationId xmlns:a16="http://schemas.microsoft.com/office/drawing/2014/main" id="{4B3765DD-1693-4DDE-BEE2-0323CA785B85}"/>
                  </a:ext>
                </a:extLst>
              </p:cNvPr>
              <p:cNvSpPr>
                <a:spLocks/>
              </p:cNvSpPr>
              <p:nvPr/>
            </p:nvSpPr>
            <p:spPr bwMode="auto">
              <a:xfrm>
                <a:off x="3398838" y="4613275"/>
                <a:ext cx="61913" cy="60325"/>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7" name="Freeform 57">
                <a:extLst>
                  <a:ext uri="{FF2B5EF4-FFF2-40B4-BE49-F238E27FC236}">
                    <a16:creationId xmlns:a16="http://schemas.microsoft.com/office/drawing/2014/main" id="{31759735-E812-4B15-A681-3E492F5457FF}"/>
                  </a:ext>
                </a:extLst>
              </p:cNvPr>
              <p:cNvSpPr>
                <a:spLocks/>
              </p:cNvSpPr>
              <p:nvPr/>
            </p:nvSpPr>
            <p:spPr bwMode="auto">
              <a:xfrm>
                <a:off x="3684588" y="4770438"/>
                <a:ext cx="60325" cy="6191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8" name="Freeform 58">
                <a:extLst>
                  <a:ext uri="{FF2B5EF4-FFF2-40B4-BE49-F238E27FC236}">
                    <a16:creationId xmlns:a16="http://schemas.microsoft.com/office/drawing/2014/main" id="{98BF0CDF-23EF-4EA8-A5D7-C3C44D960EC3}"/>
                  </a:ext>
                </a:extLst>
              </p:cNvPr>
              <p:cNvSpPr>
                <a:spLocks/>
              </p:cNvSpPr>
              <p:nvPr/>
            </p:nvSpPr>
            <p:spPr bwMode="auto">
              <a:xfrm>
                <a:off x="3978275" y="4930775"/>
                <a:ext cx="61913" cy="6191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59" name="Freeform 59">
                <a:extLst>
                  <a:ext uri="{FF2B5EF4-FFF2-40B4-BE49-F238E27FC236}">
                    <a16:creationId xmlns:a16="http://schemas.microsoft.com/office/drawing/2014/main" id="{83A9FF2F-FCE1-47D0-9295-658292659BE4}"/>
                  </a:ext>
                </a:extLst>
              </p:cNvPr>
              <p:cNvSpPr>
                <a:spLocks/>
              </p:cNvSpPr>
              <p:nvPr/>
            </p:nvSpPr>
            <p:spPr bwMode="auto">
              <a:xfrm>
                <a:off x="4259263" y="5135563"/>
                <a:ext cx="61913" cy="58738"/>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62" name="Freeform 62">
                <a:extLst>
                  <a:ext uri="{FF2B5EF4-FFF2-40B4-BE49-F238E27FC236}">
                    <a16:creationId xmlns:a16="http://schemas.microsoft.com/office/drawing/2014/main" id="{B8372AEA-D7ED-4A0C-8AD6-FF61EAE956E8}"/>
                  </a:ext>
                </a:extLst>
              </p:cNvPr>
              <p:cNvSpPr>
                <a:spLocks/>
              </p:cNvSpPr>
              <p:nvPr/>
            </p:nvSpPr>
            <p:spPr bwMode="auto">
              <a:xfrm>
                <a:off x="4291013" y="4230688"/>
                <a:ext cx="0" cy="293688"/>
              </a:xfrm>
              <a:custGeom>
                <a:avLst/>
                <a:gdLst>
                  <a:gd name="T0" fmla="*/ 185 h 185"/>
                  <a:gd name="T1" fmla="*/ 80 h 185"/>
                  <a:gd name="T2" fmla="*/ 0 h 185"/>
                </a:gdLst>
                <a:ahLst/>
                <a:cxnLst>
                  <a:cxn ang="0">
                    <a:pos x="0" y="T0"/>
                  </a:cxn>
                  <a:cxn ang="0">
                    <a:pos x="0" y="T1"/>
                  </a:cxn>
                  <a:cxn ang="0">
                    <a:pos x="0" y="T2"/>
                  </a:cxn>
                </a:cxnLst>
                <a:rect l="0" t="0" r="r" b="b"/>
                <a:pathLst>
                  <a:path h="185">
                    <a:moveTo>
                      <a:pt x="0" y="185"/>
                    </a:moveTo>
                    <a:lnTo>
                      <a:pt x="0" y="80"/>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3" name="Freeform 63">
                <a:extLst>
                  <a:ext uri="{FF2B5EF4-FFF2-40B4-BE49-F238E27FC236}">
                    <a16:creationId xmlns:a16="http://schemas.microsoft.com/office/drawing/2014/main" id="{A21E0E64-AD42-4F8A-9050-FE9D3F317C77}"/>
                  </a:ext>
                </a:extLst>
              </p:cNvPr>
              <p:cNvSpPr>
                <a:spLocks/>
              </p:cNvSpPr>
              <p:nvPr/>
            </p:nvSpPr>
            <p:spPr bwMode="auto">
              <a:xfrm>
                <a:off x="1423988" y="3854450"/>
                <a:ext cx="0" cy="187325"/>
              </a:xfrm>
              <a:custGeom>
                <a:avLst/>
                <a:gdLst>
                  <a:gd name="T0" fmla="*/ 118 h 118"/>
                  <a:gd name="T1" fmla="*/ 56 h 118"/>
                  <a:gd name="T2" fmla="*/ 0 h 118"/>
                </a:gdLst>
                <a:ahLst/>
                <a:cxnLst>
                  <a:cxn ang="0">
                    <a:pos x="0" y="T0"/>
                  </a:cxn>
                  <a:cxn ang="0">
                    <a:pos x="0" y="T1"/>
                  </a:cxn>
                  <a:cxn ang="0">
                    <a:pos x="0" y="T2"/>
                  </a:cxn>
                </a:cxnLst>
                <a:rect l="0" t="0" r="r" b="b"/>
                <a:pathLst>
                  <a:path h="118">
                    <a:moveTo>
                      <a:pt x="0" y="118"/>
                    </a:moveTo>
                    <a:lnTo>
                      <a:pt x="0" y="56"/>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4" name="Freeform 64">
                <a:extLst>
                  <a:ext uri="{FF2B5EF4-FFF2-40B4-BE49-F238E27FC236}">
                    <a16:creationId xmlns:a16="http://schemas.microsoft.com/office/drawing/2014/main" id="{1E3BA3A4-36B3-47DC-BFE6-AD1498B524BD}"/>
                  </a:ext>
                </a:extLst>
              </p:cNvPr>
              <p:cNvSpPr>
                <a:spLocks/>
              </p:cNvSpPr>
              <p:nvPr/>
            </p:nvSpPr>
            <p:spPr bwMode="auto">
              <a:xfrm>
                <a:off x="3148013" y="4141788"/>
                <a:ext cx="0" cy="263525"/>
              </a:xfrm>
              <a:custGeom>
                <a:avLst/>
                <a:gdLst>
                  <a:gd name="T0" fmla="*/ 166 h 166"/>
                  <a:gd name="T1" fmla="*/ 75 h 166"/>
                  <a:gd name="T2" fmla="*/ 0 h 166"/>
                </a:gdLst>
                <a:ahLst/>
                <a:cxnLst>
                  <a:cxn ang="0">
                    <a:pos x="0" y="T0"/>
                  </a:cxn>
                  <a:cxn ang="0">
                    <a:pos x="0" y="T1"/>
                  </a:cxn>
                  <a:cxn ang="0">
                    <a:pos x="0" y="T2"/>
                  </a:cxn>
                </a:cxnLst>
                <a:rect l="0" t="0" r="r" b="b"/>
                <a:pathLst>
                  <a:path h="166">
                    <a:moveTo>
                      <a:pt x="0" y="166"/>
                    </a:moveTo>
                    <a:lnTo>
                      <a:pt x="0" y="75"/>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5" name="Freeform 65">
                <a:extLst>
                  <a:ext uri="{FF2B5EF4-FFF2-40B4-BE49-F238E27FC236}">
                    <a16:creationId xmlns:a16="http://schemas.microsoft.com/office/drawing/2014/main" id="{2805CE30-C9B8-499B-A39D-DB7C97598E2C}"/>
                  </a:ext>
                </a:extLst>
              </p:cNvPr>
              <p:cNvSpPr>
                <a:spLocks/>
              </p:cNvSpPr>
              <p:nvPr/>
            </p:nvSpPr>
            <p:spPr bwMode="auto">
              <a:xfrm>
                <a:off x="2287588" y="4010025"/>
                <a:ext cx="0" cy="215900"/>
              </a:xfrm>
              <a:custGeom>
                <a:avLst/>
                <a:gdLst>
                  <a:gd name="T0" fmla="*/ 136 h 136"/>
                  <a:gd name="T1" fmla="*/ 67 h 136"/>
                  <a:gd name="T2" fmla="*/ 0 h 136"/>
                </a:gdLst>
                <a:ahLst/>
                <a:cxnLst>
                  <a:cxn ang="0">
                    <a:pos x="0" y="T0"/>
                  </a:cxn>
                  <a:cxn ang="0">
                    <a:pos x="0" y="T1"/>
                  </a:cxn>
                  <a:cxn ang="0">
                    <a:pos x="0" y="T2"/>
                  </a:cxn>
                </a:cxnLst>
                <a:rect l="0" t="0" r="r" b="b"/>
                <a:pathLst>
                  <a:path h="136">
                    <a:moveTo>
                      <a:pt x="0" y="136"/>
                    </a:moveTo>
                    <a:lnTo>
                      <a:pt x="0" y="67"/>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6" name="Freeform 66">
                <a:extLst>
                  <a:ext uri="{FF2B5EF4-FFF2-40B4-BE49-F238E27FC236}">
                    <a16:creationId xmlns:a16="http://schemas.microsoft.com/office/drawing/2014/main" id="{9294B2E6-937F-421F-B09C-0EF05ED4A967}"/>
                  </a:ext>
                </a:extLst>
              </p:cNvPr>
              <p:cNvSpPr>
                <a:spLocks/>
              </p:cNvSpPr>
              <p:nvPr/>
            </p:nvSpPr>
            <p:spPr bwMode="auto">
              <a:xfrm>
                <a:off x="2574925" y="4049713"/>
                <a:ext cx="0" cy="247650"/>
              </a:xfrm>
              <a:custGeom>
                <a:avLst/>
                <a:gdLst>
                  <a:gd name="T0" fmla="*/ 156 h 156"/>
                  <a:gd name="T1" fmla="*/ 72 h 156"/>
                  <a:gd name="T2" fmla="*/ 0 h 156"/>
                </a:gdLst>
                <a:ahLst/>
                <a:cxnLst>
                  <a:cxn ang="0">
                    <a:pos x="0" y="T0"/>
                  </a:cxn>
                  <a:cxn ang="0">
                    <a:pos x="0" y="T1"/>
                  </a:cxn>
                  <a:cxn ang="0">
                    <a:pos x="0" y="T2"/>
                  </a:cxn>
                </a:cxnLst>
                <a:rect l="0" t="0" r="r" b="b"/>
                <a:pathLst>
                  <a:path h="156">
                    <a:moveTo>
                      <a:pt x="0" y="156"/>
                    </a:moveTo>
                    <a:lnTo>
                      <a:pt x="0" y="72"/>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7" name="Freeform 67">
                <a:extLst>
                  <a:ext uri="{FF2B5EF4-FFF2-40B4-BE49-F238E27FC236}">
                    <a16:creationId xmlns:a16="http://schemas.microsoft.com/office/drawing/2014/main" id="{3A6DFCF0-20DD-4F6B-8511-117C7DA8B31C}"/>
                  </a:ext>
                </a:extLst>
              </p:cNvPr>
              <p:cNvSpPr>
                <a:spLocks/>
              </p:cNvSpPr>
              <p:nvPr/>
            </p:nvSpPr>
            <p:spPr bwMode="auto">
              <a:xfrm>
                <a:off x="1711325" y="3911600"/>
                <a:ext cx="0" cy="233363"/>
              </a:xfrm>
              <a:custGeom>
                <a:avLst/>
                <a:gdLst>
                  <a:gd name="T0" fmla="*/ 147 h 147"/>
                  <a:gd name="T1" fmla="*/ 68 h 147"/>
                  <a:gd name="T2" fmla="*/ 0 h 147"/>
                </a:gdLst>
                <a:ahLst/>
                <a:cxnLst>
                  <a:cxn ang="0">
                    <a:pos x="0" y="T0"/>
                  </a:cxn>
                  <a:cxn ang="0">
                    <a:pos x="0" y="T1"/>
                  </a:cxn>
                  <a:cxn ang="0">
                    <a:pos x="0" y="T2"/>
                  </a:cxn>
                </a:cxnLst>
                <a:rect l="0" t="0" r="r" b="b"/>
                <a:pathLst>
                  <a:path h="147">
                    <a:moveTo>
                      <a:pt x="0" y="147"/>
                    </a:moveTo>
                    <a:lnTo>
                      <a:pt x="0" y="68"/>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8" name="Freeform 68">
                <a:extLst>
                  <a:ext uri="{FF2B5EF4-FFF2-40B4-BE49-F238E27FC236}">
                    <a16:creationId xmlns:a16="http://schemas.microsoft.com/office/drawing/2014/main" id="{3803E189-D493-41B3-8E89-2DA51E19DA83}"/>
                  </a:ext>
                </a:extLst>
              </p:cNvPr>
              <p:cNvSpPr>
                <a:spLocks/>
              </p:cNvSpPr>
              <p:nvPr/>
            </p:nvSpPr>
            <p:spPr bwMode="auto">
              <a:xfrm>
                <a:off x="1997075" y="3975100"/>
                <a:ext cx="0" cy="217488"/>
              </a:xfrm>
              <a:custGeom>
                <a:avLst/>
                <a:gdLst>
                  <a:gd name="T0" fmla="*/ 137 h 137"/>
                  <a:gd name="T1" fmla="*/ 59 h 137"/>
                  <a:gd name="T2" fmla="*/ 0 h 137"/>
                </a:gdLst>
                <a:ahLst/>
                <a:cxnLst>
                  <a:cxn ang="0">
                    <a:pos x="0" y="T0"/>
                  </a:cxn>
                  <a:cxn ang="0">
                    <a:pos x="0" y="T1"/>
                  </a:cxn>
                  <a:cxn ang="0">
                    <a:pos x="0" y="T2"/>
                  </a:cxn>
                </a:cxnLst>
                <a:rect l="0" t="0" r="r" b="b"/>
                <a:pathLst>
                  <a:path h="137">
                    <a:moveTo>
                      <a:pt x="0" y="137"/>
                    </a:moveTo>
                    <a:lnTo>
                      <a:pt x="0" y="59"/>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69" name="Freeform 69">
                <a:extLst>
                  <a:ext uri="{FF2B5EF4-FFF2-40B4-BE49-F238E27FC236}">
                    <a16:creationId xmlns:a16="http://schemas.microsoft.com/office/drawing/2014/main" id="{E989F496-8AAC-4A97-AA45-5E0C59F6CFD5}"/>
                  </a:ext>
                </a:extLst>
              </p:cNvPr>
              <p:cNvSpPr>
                <a:spLocks/>
              </p:cNvSpPr>
              <p:nvPr/>
            </p:nvSpPr>
            <p:spPr bwMode="auto">
              <a:xfrm>
                <a:off x="1069975" y="3824288"/>
                <a:ext cx="0" cy="200025"/>
              </a:xfrm>
              <a:custGeom>
                <a:avLst/>
                <a:gdLst>
                  <a:gd name="T0" fmla="*/ 126 h 126"/>
                  <a:gd name="T1" fmla="*/ 63 h 126"/>
                  <a:gd name="T2" fmla="*/ 0 h 126"/>
                </a:gdLst>
                <a:ahLst/>
                <a:cxnLst>
                  <a:cxn ang="0">
                    <a:pos x="0" y="T0"/>
                  </a:cxn>
                  <a:cxn ang="0">
                    <a:pos x="0" y="T1"/>
                  </a:cxn>
                  <a:cxn ang="0">
                    <a:pos x="0" y="T2"/>
                  </a:cxn>
                </a:cxnLst>
                <a:rect l="0" t="0" r="r" b="b"/>
                <a:pathLst>
                  <a:path h="126">
                    <a:moveTo>
                      <a:pt x="0" y="126"/>
                    </a:moveTo>
                    <a:lnTo>
                      <a:pt x="0" y="63"/>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0" name="Freeform 70">
                <a:extLst>
                  <a:ext uri="{FF2B5EF4-FFF2-40B4-BE49-F238E27FC236}">
                    <a16:creationId xmlns:a16="http://schemas.microsoft.com/office/drawing/2014/main" id="{D9DA1F08-7DFD-4F88-8ECA-49D76DAC8FF5}"/>
                  </a:ext>
                </a:extLst>
              </p:cNvPr>
              <p:cNvSpPr>
                <a:spLocks/>
              </p:cNvSpPr>
              <p:nvPr/>
            </p:nvSpPr>
            <p:spPr bwMode="auto">
              <a:xfrm>
                <a:off x="1000125" y="3857625"/>
                <a:ext cx="0" cy="334963"/>
              </a:xfrm>
              <a:custGeom>
                <a:avLst/>
                <a:gdLst>
                  <a:gd name="T0" fmla="*/ 211 h 211"/>
                  <a:gd name="T1" fmla="*/ 81 h 211"/>
                  <a:gd name="T2" fmla="*/ 0 h 211"/>
                </a:gdLst>
                <a:ahLst/>
                <a:cxnLst>
                  <a:cxn ang="0">
                    <a:pos x="0" y="T0"/>
                  </a:cxn>
                  <a:cxn ang="0">
                    <a:pos x="0" y="T1"/>
                  </a:cxn>
                  <a:cxn ang="0">
                    <a:pos x="0" y="T2"/>
                  </a:cxn>
                </a:cxnLst>
                <a:rect l="0" t="0" r="r" b="b"/>
                <a:pathLst>
                  <a:path h="211">
                    <a:moveTo>
                      <a:pt x="0" y="211"/>
                    </a:moveTo>
                    <a:lnTo>
                      <a:pt x="0" y="81"/>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1" name="Freeform 71">
                <a:extLst>
                  <a:ext uri="{FF2B5EF4-FFF2-40B4-BE49-F238E27FC236}">
                    <a16:creationId xmlns:a16="http://schemas.microsoft.com/office/drawing/2014/main" id="{7674E866-77A2-4167-9156-1148008C9DA1}"/>
                  </a:ext>
                </a:extLst>
              </p:cNvPr>
              <p:cNvSpPr>
                <a:spLocks/>
              </p:cNvSpPr>
              <p:nvPr/>
            </p:nvSpPr>
            <p:spPr bwMode="auto">
              <a:xfrm>
                <a:off x="922338" y="4048125"/>
                <a:ext cx="0" cy="436563"/>
              </a:xfrm>
              <a:custGeom>
                <a:avLst/>
                <a:gdLst>
                  <a:gd name="T0" fmla="*/ 275 h 275"/>
                  <a:gd name="T1" fmla="*/ 110 h 275"/>
                  <a:gd name="T2" fmla="*/ 0 h 275"/>
                </a:gdLst>
                <a:ahLst/>
                <a:cxnLst>
                  <a:cxn ang="0">
                    <a:pos x="0" y="T0"/>
                  </a:cxn>
                  <a:cxn ang="0">
                    <a:pos x="0" y="T1"/>
                  </a:cxn>
                  <a:cxn ang="0">
                    <a:pos x="0" y="T2"/>
                  </a:cxn>
                </a:cxnLst>
                <a:rect l="0" t="0" r="r" b="b"/>
                <a:pathLst>
                  <a:path h="275">
                    <a:moveTo>
                      <a:pt x="0" y="275"/>
                    </a:moveTo>
                    <a:lnTo>
                      <a:pt x="0" y="110"/>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2" name="Freeform 72">
                <a:extLst>
                  <a:ext uri="{FF2B5EF4-FFF2-40B4-BE49-F238E27FC236}">
                    <a16:creationId xmlns:a16="http://schemas.microsoft.com/office/drawing/2014/main" id="{3754D840-88E4-4A89-BF32-84E47B4D53D2}"/>
                  </a:ext>
                </a:extLst>
              </p:cNvPr>
              <p:cNvSpPr>
                <a:spLocks/>
              </p:cNvSpPr>
              <p:nvPr/>
            </p:nvSpPr>
            <p:spPr bwMode="auto">
              <a:xfrm>
                <a:off x="1138238" y="3803650"/>
                <a:ext cx="0" cy="176213"/>
              </a:xfrm>
              <a:custGeom>
                <a:avLst/>
                <a:gdLst>
                  <a:gd name="T0" fmla="*/ 111 h 111"/>
                  <a:gd name="T1" fmla="*/ 44 h 111"/>
                  <a:gd name="T2" fmla="*/ 0 h 111"/>
                </a:gdLst>
                <a:ahLst/>
                <a:cxnLst>
                  <a:cxn ang="0">
                    <a:pos x="0" y="T0"/>
                  </a:cxn>
                  <a:cxn ang="0">
                    <a:pos x="0" y="T1"/>
                  </a:cxn>
                  <a:cxn ang="0">
                    <a:pos x="0" y="T2"/>
                  </a:cxn>
                </a:cxnLst>
                <a:rect l="0" t="0" r="r" b="b"/>
                <a:pathLst>
                  <a:path h="111">
                    <a:moveTo>
                      <a:pt x="0" y="111"/>
                    </a:moveTo>
                    <a:lnTo>
                      <a:pt x="0" y="44"/>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3" name="Freeform 73">
                <a:extLst>
                  <a:ext uri="{FF2B5EF4-FFF2-40B4-BE49-F238E27FC236}">
                    <a16:creationId xmlns:a16="http://schemas.microsoft.com/office/drawing/2014/main" id="{B9BE1C52-6123-4CB3-A96A-066D6E562EC9}"/>
                  </a:ext>
                </a:extLst>
              </p:cNvPr>
              <p:cNvSpPr>
                <a:spLocks/>
              </p:cNvSpPr>
              <p:nvPr/>
            </p:nvSpPr>
            <p:spPr bwMode="auto">
              <a:xfrm>
                <a:off x="1274763" y="3817938"/>
                <a:ext cx="0" cy="201613"/>
              </a:xfrm>
              <a:custGeom>
                <a:avLst/>
                <a:gdLst>
                  <a:gd name="T0" fmla="*/ 127 h 127"/>
                  <a:gd name="T1" fmla="*/ 56 h 127"/>
                  <a:gd name="T2" fmla="*/ 0 h 127"/>
                </a:gdLst>
                <a:ahLst/>
                <a:cxnLst>
                  <a:cxn ang="0">
                    <a:pos x="0" y="T0"/>
                  </a:cxn>
                  <a:cxn ang="0">
                    <a:pos x="0" y="T1"/>
                  </a:cxn>
                  <a:cxn ang="0">
                    <a:pos x="0" y="T2"/>
                  </a:cxn>
                </a:cxnLst>
                <a:rect l="0" t="0" r="r" b="b"/>
                <a:pathLst>
                  <a:path h="127">
                    <a:moveTo>
                      <a:pt x="0" y="127"/>
                    </a:moveTo>
                    <a:lnTo>
                      <a:pt x="0" y="56"/>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4" name="Freeform 74">
                <a:extLst>
                  <a:ext uri="{FF2B5EF4-FFF2-40B4-BE49-F238E27FC236}">
                    <a16:creationId xmlns:a16="http://schemas.microsoft.com/office/drawing/2014/main" id="{BED29E8A-37DA-4A4D-BDA0-1841535B210C}"/>
                  </a:ext>
                </a:extLst>
              </p:cNvPr>
              <p:cNvSpPr>
                <a:spLocks/>
              </p:cNvSpPr>
              <p:nvPr/>
            </p:nvSpPr>
            <p:spPr bwMode="auto">
              <a:xfrm>
                <a:off x="844550" y="4238625"/>
                <a:ext cx="0" cy="319088"/>
              </a:xfrm>
              <a:custGeom>
                <a:avLst/>
                <a:gdLst>
                  <a:gd name="T0" fmla="*/ 201 h 201"/>
                  <a:gd name="T1" fmla="*/ 90 h 201"/>
                  <a:gd name="T2" fmla="*/ 0 h 201"/>
                </a:gdLst>
                <a:ahLst/>
                <a:cxnLst>
                  <a:cxn ang="0">
                    <a:pos x="0" y="T0"/>
                  </a:cxn>
                  <a:cxn ang="0">
                    <a:pos x="0" y="T1"/>
                  </a:cxn>
                  <a:cxn ang="0">
                    <a:pos x="0" y="T2"/>
                  </a:cxn>
                </a:cxnLst>
                <a:rect l="0" t="0" r="r" b="b"/>
                <a:pathLst>
                  <a:path h="201">
                    <a:moveTo>
                      <a:pt x="0" y="201"/>
                    </a:moveTo>
                    <a:lnTo>
                      <a:pt x="0" y="90"/>
                    </a:lnTo>
                    <a:lnTo>
                      <a:pt x="0" y="0"/>
                    </a:lnTo>
                  </a:path>
                </a:pathLst>
              </a:custGeom>
              <a:noFill/>
              <a:ln w="17463"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5" name="Freeform 75">
                <a:extLst>
                  <a:ext uri="{FF2B5EF4-FFF2-40B4-BE49-F238E27FC236}">
                    <a16:creationId xmlns:a16="http://schemas.microsoft.com/office/drawing/2014/main" id="{192208E6-67B1-4E95-98C6-F49659CB5217}"/>
                  </a:ext>
                </a:extLst>
              </p:cNvPr>
              <p:cNvSpPr>
                <a:spLocks/>
              </p:cNvSpPr>
              <p:nvPr/>
            </p:nvSpPr>
            <p:spPr bwMode="auto">
              <a:xfrm>
                <a:off x="844550" y="3871913"/>
                <a:ext cx="3448050" cy="509588"/>
              </a:xfrm>
              <a:custGeom>
                <a:avLst/>
                <a:gdLst>
                  <a:gd name="T0" fmla="*/ 2172 w 2172"/>
                  <a:gd name="T1" fmla="*/ 306 h 321"/>
                  <a:gd name="T2" fmla="*/ 2171 w 2172"/>
                  <a:gd name="T3" fmla="*/ 306 h 321"/>
                  <a:gd name="T4" fmla="*/ 1451 w 2172"/>
                  <a:gd name="T5" fmla="*/ 245 h 321"/>
                  <a:gd name="T6" fmla="*/ 1090 w 2172"/>
                  <a:gd name="T7" fmla="*/ 184 h 321"/>
                  <a:gd name="T8" fmla="*/ 909 w 2172"/>
                  <a:gd name="T9" fmla="*/ 154 h 321"/>
                  <a:gd name="T10" fmla="*/ 726 w 2172"/>
                  <a:gd name="T11" fmla="*/ 124 h 321"/>
                  <a:gd name="T12" fmla="*/ 546 w 2172"/>
                  <a:gd name="T13" fmla="*/ 93 h 321"/>
                  <a:gd name="T14" fmla="*/ 544 w 2172"/>
                  <a:gd name="T15" fmla="*/ 93 h 321"/>
                  <a:gd name="T16" fmla="*/ 365 w 2172"/>
                  <a:gd name="T17" fmla="*/ 45 h 321"/>
                  <a:gd name="T18" fmla="*/ 271 w 2172"/>
                  <a:gd name="T19" fmla="*/ 22 h 321"/>
                  <a:gd name="T20" fmla="*/ 185 w 2172"/>
                  <a:gd name="T21" fmla="*/ 1 h 321"/>
                  <a:gd name="T22" fmla="*/ 181 w 2172"/>
                  <a:gd name="T23" fmla="*/ 0 h 321"/>
                  <a:gd name="T24" fmla="*/ 142 w 2172"/>
                  <a:gd name="T25" fmla="*/ 33 h 321"/>
                  <a:gd name="T26" fmla="*/ 98 w 2172"/>
                  <a:gd name="T27" fmla="*/ 72 h 321"/>
                  <a:gd name="T28" fmla="*/ 95 w 2172"/>
                  <a:gd name="T29" fmla="*/ 75 h 321"/>
                  <a:gd name="T30" fmla="*/ 49 w 2172"/>
                  <a:gd name="T31" fmla="*/ 221 h 321"/>
                  <a:gd name="T32" fmla="*/ 47 w 2172"/>
                  <a:gd name="T33" fmla="*/ 227 h 321"/>
                  <a:gd name="T34" fmla="*/ 0 w 2172"/>
                  <a:gd name="T35"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2" h="321">
                    <a:moveTo>
                      <a:pt x="2172" y="306"/>
                    </a:moveTo>
                    <a:lnTo>
                      <a:pt x="2171" y="306"/>
                    </a:lnTo>
                    <a:lnTo>
                      <a:pt x="1451" y="245"/>
                    </a:lnTo>
                    <a:lnTo>
                      <a:pt x="1090" y="184"/>
                    </a:lnTo>
                    <a:lnTo>
                      <a:pt x="909" y="154"/>
                    </a:lnTo>
                    <a:lnTo>
                      <a:pt x="726" y="124"/>
                    </a:lnTo>
                    <a:lnTo>
                      <a:pt x="546" y="93"/>
                    </a:lnTo>
                    <a:lnTo>
                      <a:pt x="544" y="93"/>
                    </a:lnTo>
                    <a:lnTo>
                      <a:pt x="365" y="45"/>
                    </a:lnTo>
                    <a:lnTo>
                      <a:pt x="271" y="22"/>
                    </a:lnTo>
                    <a:lnTo>
                      <a:pt x="185" y="1"/>
                    </a:lnTo>
                    <a:lnTo>
                      <a:pt x="181" y="0"/>
                    </a:lnTo>
                    <a:lnTo>
                      <a:pt x="142" y="33"/>
                    </a:lnTo>
                    <a:lnTo>
                      <a:pt x="98" y="72"/>
                    </a:lnTo>
                    <a:lnTo>
                      <a:pt x="95" y="75"/>
                    </a:lnTo>
                    <a:lnTo>
                      <a:pt x="49" y="221"/>
                    </a:lnTo>
                    <a:lnTo>
                      <a:pt x="47" y="227"/>
                    </a:lnTo>
                    <a:lnTo>
                      <a:pt x="0" y="321"/>
                    </a:lnTo>
                  </a:path>
                </a:pathLst>
              </a:custGeom>
              <a:noFill/>
              <a:ln w="25400" cap="rnd">
                <a:solidFill>
                  <a:srgbClr val="00B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76" name="Freeform 76">
                <a:extLst>
                  <a:ext uri="{FF2B5EF4-FFF2-40B4-BE49-F238E27FC236}">
                    <a16:creationId xmlns:a16="http://schemas.microsoft.com/office/drawing/2014/main" id="{D4546532-8EEF-48B9-B36A-18B539F10E52}"/>
                  </a:ext>
                </a:extLst>
              </p:cNvPr>
              <p:cNvSpPr>
                <a:spLocks/>
              </p:cNvSpPr>
              <p:nvPr/>
            </p:nvSpPr>
            <p:spPr bwMode="auto">
              <a:xfrm>
                <a:off x="815975" y="4351338"/>
                <a:ext cx="58738" cy="6191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77" name="Freeform 77">
                <a:extLst>
                  <a:ext uri="{FF2B5EF4-FFF2-40B4-BE49-F238E27FC236}">
                    <a16:creationId xmlns:a16="http://schemas.microsoft.com/office/drawing/2014/main" id="{DD9B607E-D93A-40DB-8424-9160BB49816A}"/>
                  </a:ext>
                </a:extLst>
              </p:cNvPr>
              <p:cNvSpPr>
                <a:spLocks/>
              </p:cNvSpPr>
              <p:nvPr/>
            </p:nvSpPr>
            <p:spPr bwMode="auto">
              <a:xfrm>
                <a:off x="887413" y="4203700"/>
                <a:ext cx="61913" cy="6032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78" name="Freeform 78">
                <a:extLst>
                  <a:ext uri="{FF2B5EF4-FFF2-40B4-BE49-F238E27FC236}">
                    <a16:creationId xmlns:a16="http://schemas.microsoft.com/office/drawing/2014/main" id="{A6093187-5FF6-43A9-983F-B2C9A1513FA7}"/>
                  </a:ext>
                </a:extLst>
              </p:cNvPr>
              <p:cNvSpPr>
                <a:spLocks/>
              </p:cNvSpPr>
              <p:nvPr/>
            </p:nvSpPr>
            <p:spPr bwMode="auto">
              <a:xfrm>
                <a:off x="966788" y="3957638"/>
                <a:ext cx="60325" cy="61913"/>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79" name="Freeform 79">
                <a:extLst>
                  <a:ext uri="{FF2B5EF4-FFF2-40B4-BE49-F238E27FC236}">
                    <a16:creationId xmlns:a16="http://schemas.microsoft.com/office/drawing/2014/main" id="{F3021B92-D358-4004-B963-568F848AD6E9}"/>
                  </a:ext>
                </a:extLst>
              </p:cNvPr>
              <p:cNvSpPr>
                <a:spLocks/>
              </p:cNvSpPr>
              <p:nvPr/>
            </p:nvSpPr>
            <p:spPr bwMode="auto">
              <a:xfrm>
                <a:off x="1041400" y="3894138"/>
                <a:ext cx="60325" cy="61913"/>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0" name="Freeform 80">
                <a:extLst>
                  <a:ext uri="{FF2B5EF4-FFF2-40B4-BE49-F238E27FC236}">
                    <a16:creationId xmlns:a16="http://schemas.microsoft.com/office/drawing/2014/main" id="{9335A720-C2E5-4E71-8DAD-730CB54B02AC}"/>
                  </a:ext>
                </a:extLst>
              </p:cNvPr>
              <p:cNvSpPr>
                <a:spLocks/>
              </p:cNvSpPr>
              <p:nvPr/>
            </p:nvSpPr>
            <p:spPr bwMode="auto">
              <a:xfrm>
                <a:off x="1108075" y="3841750"/>
                <a:ext cx="61913" cy="61913"/>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1" name="Freeform 81">
                <a:extLst>
                  <a:ext uri="{FF2B5EF4-FFF2-40B4-BE49-F238E27FC236}">
                    <a16:creationId xmlns:a16="http://schemas.microsoft.com/office/drawing/2014/main" id="{C76F7CA1-D5B2-4D74-A8C6-CB3FF35F87F7}"/>
                  </a:ext>
                </a:extLst>
              </p:cNvPr>
              <p:cNvSpPr>
                <a:spLocks/>
              </p:cNvSpPr>
              <p:nvPr/>
            </p:nvSpPr>
            <p:spPr bwMode="auto">
              <a:xfrm>
                <a:off x="1243013" y="3875088"/>
                <a:ext cx="61913" cy="6191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2" name="Freeform 82">
                <a:extLst>
                  <a:ext uri="{FF2B5EF4-FFF2-40B4-BE49-F238E27FC236}">
                    <a16:creationId xmlns:a16="http://schemas.microsoft.com/office/drawing/2014/main" id="{8CCF4BC7-9DB3-4966-9E84-21C203FD8326}"/>
                  </a:ext>
                </a:extLst>
              </p:cNvPr>
              <p:cNvSpPr>
                <a:spLocks/>
              </p:cNvSpPr>
              <p:nvPr/>
            </p:nvSpPr>
            <p:spPr bwMode="auto">
              <a:xfrm>
                <a:off x="1392238" y="3913188"/>
                <a:ext cx="60325" cy="61913"/>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3" name="Freeform 83">
                <a:extLst>
                  <a:ext uri="{FF2B5EF4-FFF2-40B4-BE49-F238E27FC236}">
                    <a16:creationId xmlns:a16="http://schemas.microsoft.com/office/drawing/2014/main" id="{C0AC5189-5B4B-419D-B6E3-E249E8B42CD3}"/>
                  </a:ext>
                </a:extLst>
              </p:cNvPr>
              <p:cNvSpPr>
                <a:spLocks/>
              </p:cNvSpPr>
              <p:nvPr/>
            </p:nvSpPr>
            <p:spPr bwMode="auto">
              <a:xfrm>
                <a:off x="1681163" y="3990975"/>
                <a:ext cx="61913" cy="60325"/>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4" name="Freeform 84">
                <a:extLst>
                  <a:ext uri="{FF2B5EF4-FFF2-40B4-BE49-F238E27FC236}">
                    <a16:creationId xmlns:a16="http://schemas.microsoft.com/office/drawing/2014/main" id="{A0F4563B-7CF7-4675-89FA-5BF7D12D49B1}"/>
                  </a:ext>
                </a:extLst>
              </p:cNvPr>
              <p:cNvSpPr>
                <a:spLocks/>
              </p:cNvSpPr>
              <p:nvPr/>
            </p:nvSpPr>
            <p:spPr bwMode="auto">
              <a:xfrm>
                <a:off x="1968500" y="4037013"/>
                <a:ext cx="61913" cy="61913"/>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5" name="Freeform 85">
                <a:extLst>
                  <a:ext uri="{FF2B5EF4-FFF2-40B4-BE49-F238E27FC236}">
                    <a16:creationId xmlns:a16="http://schemas.microsoft.com/office/drawing/2014/main" id="{BE22E600-26C5-4E57-AB08-30B426677320}"/>
                  </a:ext>
                </a:extLst>
              </p:cNvPr>
              <p:cNvSpPr>
                <a:spLocks/>
              </p:cNvSpPr>
              <p:nvPr/>
            </p:nvSpPr>
            <p:spPr bwMode="auto">
              <a:xfrm>
                <a:off x="2255838" y="4086225"/>
                <a:ext cx="60325" cy="61913"/>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6" name="Freeform 86">
                <a:extLst>
                  <a:ext uri="{FF2B5EF4-FFF2-40B4-BE49-F238E27FC236}">
                    <a16:creationId xmlns:a16="http://schemas.microsoft.com/office/drawing/2014/main" id="{165834BE-3C52-49F8-B0AF-55C5DE925664}"/>
                  </a:ext>
                </a:extLst>
              </p:cNvPr>
              <p:cNvSpPr>
                <a:spLocks/>
              </p:cNvSpPr>
              <p:nvPr/>
            </p:nvSpPr>
            <p:spPr bwMode="auto">
              <a:xfrm>
                <a:off x="2541588" y="4132263"/>
                <a:ext cx="61913" cy="6191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7" name="Freeform 87">
                <a:extLst>
                  <a:ext uri="{FF2B5EF4-FFF2-40B4-BE49-F238E27FC236}">
                    <a16:creationId xmlns:a16="http://schemas.microsoft.com/office/drawing/2014/main" id="{223E23DA-3E96-4DF2-94AC-0EBEC264E55F}"/>
                  </a:ext>
                </a:extLst>
              </p:cNvPr>
              <p:cNvSpPr>
                <a:spLocks/>
              </p:cNvSpPr>
              <p:nvPr/>
            </p:nvSpPr>
            <p:spPr bwMode="auto">
              <a:xfrm>
                <a:off x="3119438" y="4229100"/>
                <a:ext cx="60325" cy="61913"/>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88" name="Freeform 88">
                <a:extLst>
                  <a:ext uri="{FF2B5EF4-FFF2-40B4-BE49-F238E27FC236}">
                    <a16:creationId xmlns:a16="http://schemas.microsoft.com/office/drawing/2014/main" id="{CA852714-793A-4187-AAC8-339EB09C2D70}"/>
                  </a:ext>
                </a:extLst>
              </p:cNvPr>
              <p:cNvSpPr>
                <a:spLocks/>
              </p:cNvSpPr>
              <p:nvPr/>
            </p:nvSpPr>
            <p:spPr bwMode="auto">
              <a:xfrm>
                <a:off x="4259263" y="4329113"/>
                <a:ext cx="61913" cy="58738"/>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5190" name="ZoneTexte 5189">
              <a:extLst>
                <a:ext uri="{FF2B5EF4-FFF2-40B4-BE49-F238E27FC236}">
                  <a16:creationId xmlns:a16="http://schemas.microsoft.com/office/drawing/2014/main" id="{7D9993A9-A16C-4542-84FA-368741A6735D}"/>
                </a:ext>
              </a:extLst>
            </p:cNvPr>
            <p:cNvSpPr txBox="1"/>
            <p:nvPr/>
          </p:nvSpPr>
          <p:spPr>
            <a:xfrm>
              <a:off x="370249" y="4001821"/>
              <a:ext cx="439544" cy="276999"/>
            </a:xfrm>
            <a:prstGeom prst="rect">
              <a:avLst/>
            </a:prstGeom>
            <a:noFill/>
          </p:spPr>
          <p:txBody>
            <a:bodyPr wrap="none" rtlCol="0">
              <a:spAutoFit/>
            </a:bodyPr>
            <a:lstStyle/>
            <a:p>
              <a:pPr algn="r"/>
              <a:r>
                <a:rPr lang="fr-FR" sz="1200" dirty="0"/>
                <a:t>100</a:t>
              </a:r>
            </a:p>
          </p:txBody>
        </p:sp>
        <p:sp>
          <p:nvSpPr>
            <p:cNvPr id="103" name="ZoneTexte 102">
              <a:extLst>
                <a:ext uri="{FF2B5EF4-FFF2-40B4-BE49-F238E27FC236}">
                  <a16:creationId xmlns:a16="http://schemas.microsoft.com/office/drawing/2014/main" id="{E3939E51-6DED-4BB1-A461-C07E03C287F7}"/>
                </a:ext>
              </a:extLst>
            </p:cNvPr>
            <p:cNvSpPr txBox="1"/>
            <p:nvPr/>
          </p:nvSpPr>
          <p:spPr>
            <a:xfrm>
              <a:off x="242009" y="2859333"/>
              <a:ext cx="567784" cy="276999"/>
            </a:xfrm>
            <a:prstGeom prst="rect">
              <a:avLst/>
            </a:prstGeom>
            <a:noFill/>
          </p:spPr>
          <p:txBody>
            <a:bodyPr wrap="none" rtlCol="0">
              <a:spAutoFit/>
            </a:bodyPr>
            <a:lstStyle/>
            <a:p>
              <a:pPr algn="r"/>
              <a:r>
                <a:rPr lang="fr-FR" sz="1200" dirty="0"/>
                <a:t>1 000</a:t>
              </a:r>
            </a:p>
          </p:txBody>
        </p:sp>
        <p:sp>
          <p:nvSpPr>
            <p:cNvPr id="104" name="ZoneTexte 103">
              <a:extLst>
                <a:ext uri="{FF2B5EF4-FFF2-40B4-BE49-F238E27FC236}">
                  <a16:creationId xmlns:a16="http://schemas.microsoft.com/office/drawing/2014/main" id="{8653642E-F5CC-4555-A71B-230CAEBCBF90}"/>
                </a:ext>
              </a:extLst>
            </p:cNvPr>
            <p:cNvSpPr txBox="1"/>
            <p:nvPr/>
          </p:nvSpPr>
          <p:spPr>
            <a:xfrm>
              <a:off x="157050" y="1707621"/>
              <a:ext cx="652743" cy="276999"/>
            </a:xfrm>
            <a:prstGeom prst="rect">
              <a:avLst/>
            </a:prstGeom>
            <a:noFill/>
          </p:spPr>
          <p:txBody>
            <a:bodyPr wrap="none" rtlCol="0">
              <a:spAutoFit/>
            </a:bodyPr>
            <a:lstStyle/>
            <a:p>
              <a:pPr algn="r"/>
              <a:r>
                <a:rPr lang="fr-FR" sz="1200" dirty="0"/>
                <a:t>10 000</a:t>
              </a:r>
            </a:p>
          </p:txBody>
        </p:sp>
        <p:sp>
          <p:nvSpPr>
            <p:cNvPr id="105" name="ZoneTexte 104">
              <a:extLst>
                <a:ext uri="{FF2B5EF4-FFF2-40B4-BE49-F238E27FC236}">
                  <a16:creationId xmlns:a16="http://schemas.microsoft.com/office/drawing/2014/main" id="{AACC64E7-0C4F-44A8-8A18-9BEF636BC5A9}"/>
                </a:ext>
              </a:extLst>
            </p:cNvPr>
            <p:cNvSpPr txBox="1"/>
            <p:nvPr/>
          </p:nvSpPr>
          <p:spPr>
            <a:xfrm>
              <a:off x="1164730" y="3502757"/>
              <a:ext cx="1356269" cy="276998"/>
            </a:xfrm>
            <a:prstGeom prst="rect">
              <a:avLst/>
            </a:prstGeom>
            <a:noFill/>
          </p:spPr>
          <p:txBody>
            <a:bodyPr wrap="none" rtlCol="0">
              <a:spAutoFit/>
            </a:bodyPr>
            <a:lstStyle/>
            <a:p>
              <a:r>
                <a:rPr lang="fr-FR" sz="1200" b="1" dirty="0"/>
                <a:t>BIC/FTC/TAF qd</a:t>
              </a:r>
            </a:p>
          </p:txBody>
        </p:sp>
        <p:sp>
          <p:nvSpPr>
            <p:cNvPr id="106" name="ZoneTexte 105">
              <a:extLst>
                <a:ext uri="{FF2B5EF4-FFF2-40B4-BE49-F238E27FC236}">
                  <a16:creationId xmlns:a16="http://schemas.microsoft.com/office/drawing/2014/main" id="{CB21354D-4E6E-4A7A-B379-F41B2A595589}"/>
                </a:ext>
              </a:extLst>
            </p:cNvPr>
            <p:cNvSpPr txBox="1"/>
            <p:nvPr/>
          </p:nvSpPr>
          <p:spPr>
            <a:xfrm>
              <a:off x="1164730" y="3817083"/>
              <a:ext cx="2113335" cy="276998"/>
            </a:xfrm>
            <a:prstGeom prst="rect">
              <a:avLst/>
            </a:prstGeom>
            <a:noFill/>
          </p:spPr>
          <p:txBody>
            <a:bodyPr wrap="none" rtlCol="0">
              <a:spAutoFit/>
            </a:bodyPr>
            <a:lstStyle/>
            <a:p>
              <a:r>
                <a:rPr lang="fr-FR" sz="1200" b="1" dirty="0"/>
                <a:t>BIC/FTC/TAF </a:t>
              </a:r>
              <a:r>
                <a:rPr lang="fr-FR" sz="1200" b="1" dirty="0" err="1"/>
                <a:t>bid</a:t>
              </a:r>
              <a:r>
                <a:rPr lang="fr-FR" sz="1200" b="1" dirty="0"/>
                <a:t> + RFP qd</a:t>
              </a:r>
            </a:p>
          </p:txBody>
        </p:sp>
        <p:sp>
          <p:nvSpPr>
            <p:cNvPr id="107" name="ZoneTexte 106">
              <a:extLst>
                <a:ext uri="{FF2B5EF4-FFF2-40B4-BE49-F238E27FC236}">
                  <a16:creationId xmlns:a16="http://schemas.microsoft.com/office/drawing/2014/main" id="{C84E8B85-CF0F-4197-B54D-93EA0D3FA6DF}"/>
                </a:ext>
              </a:extLst>
            </p:cNvPr>
            <p:cNvSpPr txBox="1"/>
            <p:nvPr/>
          </p:nvSpPr>
          <p:spPr>
            <a:xfrm>
              <a:off x="709737" y="4268258"/>
              <a:ext cx="269626" cy="276999"/>
            </a:xfrm>
            <a:prstGeom prst="rect">
              <a:avLst/>
            </a:prstGeom>
            <a:noFill/>
          </p:spPr>
          <p:txBody>
            <a:bodyPr wrap="none" rtlCol="0">
              <a:spAutoFit/>
            </a:bodyPr>
            <a:lstStyle/>
            <a:p>
              <a:pPr algn="ctr"/>
              <a:r>
                <a:rPr lang="fr-FR" sz="1200" dirty="0"/>
                <a:t>0</a:t>
              </a:r>
            </a:p>
          </p:txBody>
        </p:sp>
        <p:sp>
          <p:nvSpPr>
            <p:cNvPr id="108" name="ZoneTexte 107">
              <a:extLst>
                <a:ext uri="{FF2B5EF4-FFF2-40B4-BE49-F238E27FC236}">
                  <a16:creationId xmlns:a16="http://schemas.microsoft.com/office/drawing/2014/main" id="{1F3C26E5-3D78-44CB-B97B-F460E4FA193A}"/>
                </a:ext>
              </a:extLst>
            </p:cNvPr>
            <p:cNvSpPr txBox="1"/>
            <p:nvPr/>
          </p:nvSpPr>
          <p:spPr>
            <a:xfrm>
              <a:off x="1284412" y="4268258"/>
              <a:ext cx="269626" cy="276999"/>
            </a:xfrm>
            <a:prstGeom prst="rect">
              <a:avLst/>
            </a:prstGeom>
            <a:noFill/>
          </p:spPr>
          <p:txBody>
            <a:bodyPr wrap="none" rtlCol="0">
              <a:spAutoFit/>
            </a:bodyPr>
            <a:lstStyle/>
            <a:p>
              <a:pPr algn="ctr"/>
              <a:r>
                <a:rPr lang="fr-FR" sz="1200" dirty="0"/>
                <a:t>4</a:t>
              </a:r>
            </a:p>
          </p:txBody>
        </p:sp>
        <p:sp>
          <p:nvSpPr>
            <p:cNvPr id="109" name="ZoneTexte 108">
              <a:extLst>
                <a:ext uri="{FF2B5EF4-FFF2-40B4-BE49-F238E27FC236}">
                  <a16:creationId xmlns:a16="http://schemas.microsoft.com/office/drawing/2014/main" id="{B047216A-5793-410C-8D23-A490717C620C}"/>
                </a:ext>
              </a:extLst>
            </p:cNvPr>
            <p:cNvSpPr txBox="1"/>
            <p:nvPr/>
          </p:nvSpPr>
          <p:spPr>
            <a:xfrm>
              <a:off x="1859087" y="4268258"/>
              <a:ext cx="269626" cy="276999"/>
            </a:xfrm>
            <a:prstGeom prst="rect">
              <a:avLst/>
            </a:prstGeom>
            <a:noFill/>
          </p:spPr>
          <p:txBody>
            <a:bodyPr wrap="none" rtlCol="0">
              <a:spAutoFit/>
            </a:bodyPr>
            <a:lstStyle/>
            <a:p>
              <a:pPr algn="ctr"/>
              <a:r>
                <a:rPr lang="fr-FR" sz="1200" dirty="0"/>
                <a:t>8</a:t>
              </a:r>
            </a:p>
          </p:txBody>
        </p:sp>
        <p:sp>
          <p:nvSpPr>
            <p:cNvPr id="110" name="ZoneTexte 109">
              <a:extLst>
                <a:ext uri="{FF2B5EF4-FFF2-40B4-BE49-F238E27FC236}">
                  <a16:creationId xmlns:a16="http://schemas.microsoft.com/office/drawing/2014/main" id="{E5382D6F-F2F5-4CAC-87DA-83EA47BD4303}"/>
                </a:ext>
              </a:extLst>
            </p:cNvPr>
            <p:cNvSpPr txBox="1"/>
            <p:nvPr/>
          </p:nvSpPr>
          <p:spPr>
            <a:xfrm>
              <a:off x="2391283" y="4268258"/>
              <a:ext cx="354584" cy="276999"/>
            </a:xfrm>
            <a:prstGeom prst="rect">
              <a:avLst/>
            </a:prstGeom>
            <a:noFill/>
          </p:spPr>
          <p:txBody>
            <a:bodyPr wrap="none" rtlCol="0">
              <a:spAutoFit/>
            </a:bodyPr>
            <a:lstStyle/>
            <a:p>
              <a:pPr algn="ctr"/>
              <a:r>
                <a:rPr lang="fr-FR" sz="1200" dirty="0"/>
                <a:t>12</a:t>
              </a:r>
            </a:p>
          </p:txBody>
        </p:sp>
        <p:sp>
          <p:nvSpPr>
            <p:cNvPr id="111" name="ZoneTexte 110">
              <a:extLst>
                <a:ext uri="{FF2B5EF4-FFF2-40B4-BE49-F238E27FC236}">
                  <a16:creationId xmlns:a16="http://schemas.microsoft.com/office/drawing/2014/main" id="{70D117E1-86B7-4A06-AB38-2B5833EDD701}"/>
                </a:ext>
              </a:extLst>
            </p:cNvPr>
            <p:cNvSpPr txBox="1"/>
            <p:nvPr/>
          </p:nvSpPr>
          <p:spPr>
            <a:xfrm>
              <a:off x="2965958" y="4268258"/>
              <a:ext cx="354584" cy="276999"/>
            </a:xfrm>
            <a:prstGeom prst="rect">
              <a:avLst/>
            </a:prstGeom>
            <a:noFill/>
          </p:spPr>
          <p:txBody>
            <a:bodyPr wrap="none" rtlCol="0">
              <a:spAutoFit/>
            </a:bodyPr>
            <a:lstStyle/>
            <a:p>
              <a:pPr algn="ctr"/>
              <a:r>
                <a:rPr lang="fr-FR" sz="1200" dirty="0"/>
                <a:t>16</a:t>
              </a:r>
            </a:p>
          </p:txBody>
        </p:sp>
        <p:sp>
          <p:nvSpPr>
            <p:cNvPr id="112" name="ZoneTexte 111">
              <a:extLst>
                <a:ext uri="{FF2B5EF4-FFF2-40B4-BE49-F238E27FC236}">
                  <a16:creationId xmlns:a16="http://schemas.microsoft.com/office/drawing/2014/main" id="{448AE67C-3564-414A-97F0-D9C4E7C2CCD2}"/>
                </a:ext>
              </a:extLst>
            </p:cNvPr>
            <p:cNvSpPr txBox="1"/>
            <p:nvPr/>
          </p:nvSpPr>
          <p:spPr>
            <a:xfrm>
              <a:off x="3540633" y="4268258"/>
              <a:ext cx="354584" cy="276999"/>
            </a:xfrm>
            <a:prstGeom prst="rect">
              <a:avLst/>
            </a:prstGeom>
            <a:noFill/>
          </p:spPr>
          <p:txBody>
            <a:bodyPr wrap="none" rtlCol="0">
              <a:spAutoFit/>
            </a:bodyPr>
            <a:lstStyle/>
            <a:p>
              <a:pPr algn="ctr"/>
              <a:r>
                <a:rPr lang="fr-FR" sz="1200" dirty="0"/>
                <a:t>20</a:t>
              </a:r>
            </a:p>
          </p:txBody>
        </p:sp>
        <p:sp>
          <p:nvSpPr>
            <p:cNvPr id="113" name="ZoneTexte 112">
              <a:extLst>
                <a:ext uri="{FF2B5EF4-FFF2-40B4-BE49-F238E27FC236}">
                  <a16:creationId xmlns:a16="http://schemas.microsoft.com/office/drawing/2014/main" id="{B5733B15-770F-4514-9D80-AD75C77FFF9D}"/>
                </a:ext>
              </a:extLst>
            </p:cNvPr>
            <p:cNvSpPr txBox="1"/>
            <p:nvPr/>
          </p:nvSpPr>
          <p:spPr>
            <a:xfrm>
              <a:off x="4115308" y="4268258"/>
              <a:ext cx="354584" cy="276999"/>
            </a:xfrm>
            <a:prstGeom prst="rect">
              <a:avLst/>
            </a:prstGeom>
            <a:noFill/>
          </p:spPr>
          <p:txBody>
            <a:bodyPr wrap="none" rtlCol="0">
              <a:spAutoFit/>
            </a:bodyPr>
            <a:lstStyle/>
            <a:p>
              <a:pPr algn="ctr"/>
              <a:r>
                <a:rPr lang="fr-FR" sz="1200" dirty="0"/>
                <a:t>24</a:t>
              </a:r>
            </a:p>
          </p:txBody>
        </p:sp>
        <p:sp>
          <p:nvSpPr>
            <p:cNvPr id="114" name="ZoneTexte 113">
              <a:extLst>
                <a:ext uri="{FF2B5EF4-FFF2-40B4-BE49-F238E27FC236}">
                  <a16:creationId xmlns:a16="http://schemas.microsoft.com/office/drawing/2014/main" id="{1B995F4F-F331-4C8A-B86D-7649F39F313D}"/>
                </a:ext>
              </a:extLst>
            </p:cNvPr>
            <p:cNvSpPr txBox="1"/>
            <p:nvPr/>
          </p:nvSpPr>
          <p:spPr>
            <a:xfrm>
              <a:off x="4330455" y="4272742"/>
              <a:ext cx="704039" cy="276999"/>
            </a:xfrm>
            <a:prstGeom prst="rect">
              <a:avLst/>
            </a:prstGeom>
            <a:noFill/>
          </p:spPr>
          <p:txBody>
            <a:bodyPr wrap="none" rtlCol="0">
              <a:spAutoFit/>
            </a:bodyPr>
            <a:lstStyle/>
            <a:p>
              <a:pPr algn="ctr"/>
              <a:r>
                <a:rPr lang="fr-FR" sz="1200" b="1" dirty="0"/>
                <a:t>Heures</a:t>
              </a:r>
            </a:p>
          </p:txBody>
        </p:sp>
        <p:sp>
          <p:nvSpPr>
            <p:cNvPr id="115" name="ZoneTexte 114">
              <a:extLst>
                <a:ext uri="{FF2B5EF4-FFF2-40B4-BE49-F238E27FC236}">
                  <a16:creationId xmlns:a16="http://schemas.microsoft.com/office/drawing/2014/main" id="{44773B97-4729-4F42-BE0B-89FB1F0A63E8}"/>
                </a:ext>
              </a:extLst>
            </p:cNvPr>
            <p:cNvSpPr txBox="1"/>
            <p:nvPr/>
          </p:nvSpPr>
          <p:spPr>
            <a:xfrm>
              <a:off x="3088509" y="3543122"/>
              <a:ext cx="1587294" cy="276998"/>
            </a:xfrm>
            <a:prstGeom prst="rect">
              <a:avLst/>
            </a:prstGeom>
            <a:noFill/>
          </p:spPr>
          <p:txBody>
            <a:bodyPr wrap="none" rtlCol="0">
              <a:spAutoFit/>
            </a:bodyPr>
            <a:lstStyle/>
            <a:p>
              <a:r>
                <a:rPr lang="fr-FR" sz="1200" dirty="0"/>
                <a:t>paEC</a:t>
              </a:r>
              <a:r>
                <a:rPr lang="fr-FR" sz="1200" baseline="-25000" dirty="0"/>
                <a:t>95</a:t>
              </a:r>
              <a:r>
                <a:rPr lang="fr-FR" sz="1200" dirty="0"/>
                <a:t> = 162 </a:t>
              </a:r>
              <a:r>
                <a:rPr lang="fr-FR" sz="1200" dirty="0" err="1"/>
                <a:t>ng</a:t>
              </a:r>
              <a:r>
                <a:rPr lang="fr-FR" sz="1200" dirty="0"/>
                <a:t>/ml</a:t>
              </a:r>
            </a:p>
          </p:txBody>
        </p:sp>
        <p:sp>
          <p:nvSpPr>
            <p:cNvPr id="116" name="Line 60">
              <a:extLst>
                <a:ext uri="{FF2B5EF4-FFF2-40B4-BE49-F238E27FC236}">
                  <a16:creationId xmlns:a16="http://schemas.microsoft.com/office/drawing/2014/main" id="{7FB41852-A8DB-44CD-A7A3-7D805D7CA90B}"/>
                </a:ext>
              </a:extLst>
            </p:cNvPr>
            <p:cNvSpPr>
              <a:spLocks noChangeShapeType="1"/>
            </p:cNvSpPr>
            <p:nvPr/>
          </p:nvSpPr>
          <p:spPr bwMode="auto">
            <a:xfrm flipH="1">
              <a:off x="937592" y="3732282"/>
              <a:ext cx="220663" cy="0"/>
            </a:xfrm>
            <a:prstGeom prst="line">
              <a:avLst/>
            </a:prstGeom>
            <a:noFill/>
            <a:ln w="25400" cap="rnd">
              <a:solidFill>
                <a:srgbClr val="00B05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Line 61">
              <a:extLst>
                <a:ext uri="{FF2B5EF4-FFF2-40B4-BE49-F238E27FC236}">
                  <a16:creationId xmlns:a16="http://schemas.microsoft.com/office/drawing/2014/main" id="{B502A3E8-EFBC-45CB-AF43-513A906FF97A}"/>
                </a:ext>
              </a:extLst>
            </p:cNvPr>
            <p:cNvSpPr>
              <a:spLocks noChangeShapeType="1"/>
            </p:cNvSpPr>
            <p:nvPr/>
          </p:nvSpPr>
          <p:spPr bwMode="auto">
            <a:xfrm flipH="1">
              <a:off x="937592" y="4046608"/>
              <a:ext cx="220663" cy="0"/>
            </a:xfrm>
            <a:prstGeom prst="line">
              <a:avLst/>
            </a:prstGeom>
            <a:noFill/>
            <a:ln w="25400" cap="rnd">
              <a:solidFill>
                <a:srgbClr val="92D05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nvGrpSpPr>
            <p:cNvPr id="5997" name="Groupe 5996">
              <a:extLst>
                <a:ext uri="{FF2B5EF4-FFF2-40B4-BE49-F238E27FC236}">
                  <a16:creationId xmlns:a16="http://schemas.microsoft.com/office/drawing/2014/main" id="{5ACB0110-5C91-4BE0-AD9A-A4B6148D2AD1}"/>
                </a:ext>
              </a:extLst>
            </p:cNvPr>
            <p:cNvGrpSpPr/>
            <p:nvPr/>
          </p:nvGrpSpPr>
          <p:grpSpPr>
            <a:xfrm>
              <a:off x="5133975" y="1862381"/>
              <a:ext cx="3408363" cy="2257425"/>
              <a:chOff x="5133975" y="3781424"/>
              <a:chExt cx="3408363" cy="2257425"/>
            </a:xfrm>
          </p:grpSpPr>
          <p:grpSp>
            <p:nvGrpSpPr>
              <p:cNvPr id="5194" name="Group 292">
                <a:extLst>
                  <a:ext uri="{FF2B5EF4-FFF2-40B4-BE49-F238E27FC236}">
                    <a16:creationId xmlns:a16="http://schemas.microsoft.com/office/drawing/2014/main" id="{EB12DB5B-125E-44F1-B8EC-DDDE9F3BD4E2}"/>
                  </a:ext>
                </a:extLst>
              </p:cNvPr>
              <p:cNvGrpSpPr>
                <a:grpSpLocks/>
              </p:cNvGrpSpPr>
              <p:nvPr/>
            </p:nvGrpSpPr>
            <p:grpSpPr bwMode="auto">
              <a:xfrm>
                <a:off x="5133975" y="3781424"/>
                <a:ext cx="3408363" cy="2257425"/>
                <a:chOff x="3234" y="2382"/>
                <a:chExt cx="2147" cy="1422"/>
              </a:xfrm>
            </p:grpSpPr>
            <p:sp>
              <p:nvSpPr>
                <p:cNvPr id="5797" name="Freeform 92">
                  <a:extLst>
                    <a:ext uri="{FF2B5EF4-FFF2-40B4-BE49-F238E27FC236}">
                      <a16:creationId xmlns:a16="http://schemas.microsoft.com/office/drawing/2014/main" id="{70B30B91-60EF-4DEC-9FAC-9F220FB622A0}"/>
                    </a:ext>
                  </a:extLst>
                </p:cNvPr>
                <p:cNvSpPr>
                  <a:spLocks/>
                </p:cNvSpPr>
                <p:nvPr/>
              </p:nvSpPr>
              <p:spPr bwMode="auto">
                <a:xfrm>
                  <a:off x="3281" y="2382"/>
                  <a:ext cx="2100" cy="1422"/>
                </a:xfrm>
                <a:custGeom>
                  <a:avLst/>
                  <a:gdLst>
                    <a:gd name="T0" fmla="*/ 2100 w 2100"/>
                    <a:gd name="T1" fmla="*/ 1422 h 1422"/>
                    <a:gd name="T2" fmla="*/ 0 w 2100"/>
                    <a:gd name="T3" fmla="*/ 1422 h 1422"/>
                    <a:gd name="T4" fmla="*/ 0 w 2100"/>
                    <a:gd name="T5" fmla="*/ 0 h 1422"/>
                  </a:gdLst>
                  <a:ahLst/>
                  <a:cxnLst>
                    <a:cxn ang="0">
                      <a:pos x="T0" y="T1"/>
                    </a:cxn>
                    <a:cxn ang="0">
                      <a:pos x="T2" y="T3"/>
                    </a:cxn>
                    <a:cxn ang="0">
                      <a:pos x="T4" y="T5"/>
                    </a:cxn>
                  </a:cxnLst>
                  <a:rect l="0" t="0" r="r" b="b"/>
                  <a:pathLst>
                    <a:path w="2100" h="1422">
                      <a:moveTo>
                        <a:pt x="2100" y="1422"/>
                      </a:moveTo>
                      <a:lnTo>
                        <a:pt x="0" y="1422"/>
                      </a:lnTo>
                      <a:lnTo>
                        <a:pt x="0" y="0"/>
                      </a:lnTo>
                    </a:path>
                  </a:pathLst>
                </a:custGeom>
                <a:noFill/>
                <a:ln w="7938" cap="rnd">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99" name="Line 94">
                  <a:extLst>
                    <a:ext uri="{FF2B5EF4-FFF2-40B4-BE49-F238E27FC236}">
                      <a16:creationId xmlns:a16="http://schemas.microsoft.com/office/drawing/2014/main" id="{763AC898-7F88-4668-A951-D0B8E84AB49E}"/>
                    </a:ext>
                  </a:extLst>
                </p:cNvPr>
                <p:cNvSpPr>
                  <a:spLocks noChangeShapeType="1"/>
                </p:cNvSpPr>
                <p:nvPr/>
              </p:nvSpPr>
              <p:spPr bwMode="auto">
                <a:xfrm>
                  <a:off x="3234" y="2863"/>
                  <a:ext cx="47"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00" name="Line 95">
                  <a:extLst>
                    <a:ext uri="{FF2B5EF4-FFF2-40B4-BE49-F238E27FC236}">
                      <a16:creationId xmlns:a16="http://schemas.microsoft.com/office/drawing/2014/main" id="{1C85E535-FCAA-45E5-B76D-F768D9DCE759}"/>
                    </a:ext>
                  </a:extLst>
                </p:cNvPr>
                <p:cNvSpPr>
                  <a:spLocks noChangeShapeType="1"/>
                </p:cNvSpPr>
                <p:nvPr/>
              </p:nvSpPr>
              <p:spPr bwMode="auto">
                <a:xfrm>
                  <a:off x="3234" y="3333"/>
                  <a:ext cx="47"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01" name="Line 96">
                  <a:extLst>
                    <a:ext uri="{FF2B5EF4-FFF2-40B4-BE49-F238E27FC236}">
                      <a16:creationId xmlns:a16="http://schemas.microsoft.com/office/drawing/2014/main" id="{EC57FA53-C270-4F7D-A1F5-5E86170C92C8}"/>
                    </a:ext>
                  </a:extLst>
                </p:cNvPr>
                <p:cNvSpPr>
                  <a:spLocks noChangeShapeType="1"/>
                </p:cNvSpPr>
                <p:nvPr/>
              </p:nvSpPr>
              <p:spPr bwMode="auto">
                <a:xfrm>
                  <a:off x="3234" y="3804"/>
                  <a:ext cx="47"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02" name="Line 97">
                  <a:extLst>
                    <a:ext uri="{FF2B5EF4-FFF2-40B4-BE49-F238E27FC236}">
                      <a16:creationId xmlns:a16="http://schemas.microsoft.com/office/drawing/2014/main" id="{EF369748-BF23-46F8-A7DA-799BFEEE6150}"/>
                    </a:ext>
                  </a:extLst>
                </p:cNvPr>
                <p:cNvSpPr>
                  <a:spLocks noChangeShapeType="1"/>
                </p:cNvSpPr>
                <p:nvPr/>
              </p:nvSpPr>
              <p:spPr bwMode="auto">
                <a:xfrm>
                  <a:off x="3234" y="2392"/>
                  <a:ext cx="47" cy="0"/>
                </a:xfrm>
                <a:prstGeom prst="line">
                  <a:avLst/>
                </a:prstGeom>
                <a:noFill/>
                <a:ln w="793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03" name="Line 98">
                  <a:extLst>
                    <a:ext uri="{FF2B5EF4-FFF2-40B4-BE49-F238E27FC236}">
                      <a16:creationId xmlns:a16="http://schemas.microsoft.com/office/drawing/2014/main" id="{A758D241-81AD-48BB-B747-473B5F56B7A0}"/>
                    </a:ext>
                  </a:extLst>
                </p:cNvPr>
                <p:cNvSpPr>
                  <a:spLocks noChangeShapeType="1"/>
                </p:cNvSpPr>
                <p:nvPr/>
              </p:nvSpPr>
              <p:spPr bwMode="auto">
                <a:xfrm>
                  <a:off x="3281" y="3231"/>
                  <a:ext cx="2090" cy="0"/>
                </a:xfrm>
                <a:prstGeom prst="line">
                  <a:avLst/>
                </a:prstGeom>
                <a:noFill/>
                <a:ln w="7938" cap="rnd">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04" name="Freeform 99">
                  <a:extLst>
                    <a:ext uri="{FF2B5EF4-FFF2-40B4-BE49-F238E27FC236}">
                      <a16:creationId xmlns:a16="http://schemas.microsoft.com/office/drawing/2014/main" id="{16B0D457-760D-4C34-AA06-23B1D4B649C4}"/>
                    </a:ext>
                  </a:extLst>
                </p:cNvPr>
                <p:cNvSpPr>
                  <a:spLocks/>
                </p:cNvSpPr>
                <p:nvPr/>
              </p:nvSpPr>
              <p:spPr bwMode="auto">
                <a:xfrm>
                  <a:off x="4858" y="2769"/>
                  <a:ext cx="33" cy="34"/>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05" name="Freeform 100">
                  <a:extLst>
                    <a:ext uri="{FF2B5EF4-FFF2-40B4-BE49-F238E27FC236}">
                      <a16:creationId xmlns:a16="http://schemas.microsoft.com/office/drawing/2014/main" id="{41562927-D440-4456-B431-E2BB67985A81}"/>
                    </a:ext>
                  </a:extLst>
                </p:cNvPr>
                <p:cNvSpPr>
                  <a:spLocks/>
                </p:cNvSpPr>
                <p:nvPr/>
              </p:nvSpPr>
              <p:spPr bwMode="auto">
                <a:xfrm>
                  <a:off x="3795" y="2437"/>
                  <a:ext cx="34" cy="33"/>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06" name="Freeform 101">
                  <a:extLst>
                    <a:ext uri="{FF2B5EF4-FFF2-40B4-BE49-F238E27FC236}">
                      <a16:creationId xmlns:a16="http://schemas.microsoft.com/office/drawing/2014/main" id="{41D0DB8C-1D2E-49BC-80F9-7B71A06B7250}"/>
                    </a:ext>
                  </a:extLst>
                </p:cNvPr>
                <p:cNvSpPr>
                  <a:spLocks/>
                </p:cNvSpPr>
                <p:nvPr/>
              </p:nvSpPr>
              <p:spPr bwMode="auto">
                <a:xfrm>
                  <a:off x="3628" y="2460"/>
                  <a:ext cx="34"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07" name="Freeform 102">
                  <a:extLst>
                    <a:ext uri="{FF2B5EF4-FFF2-40B4-BE49-F238E27FC236}">
                      <a16:creationId xmlns:a16="http://schemas.microsoft.com/office/drawing/2014/main" id="{7131CC63-95C5-40F6-AF9E-02C541DCEBC6}"/>
                    </a:ext>
                  </a:extLst>
                </p:cNvPr>
                <p:cNvSpPr>
                  <a:spLocks/>
                </p:cNvSpPr>
                <p:nvPr/>
              </p:nvSpPr>
              <p:spPr bwMode="auto">
                <a:xfrm>
                  <a:off x="3664" y="2470"/>
                  <a:ext cx="32" cy="33"/>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6"/>
                        <a:pt x="24" y="4"/>
                      </a:cubicBezTo>
                      <a:cubicBezTo>
                        <a:pt x="21" y="1"/>
                        <a:pt x="18" y="0"/>
                        <a:pt x="14" y="0"/>
                      </a:cubicBezTo>
                      <a:cubicBezTo>
                        <a:pt x="10" y="0"/>
                        <a:pt x="7" y="1"/>
                        <a:pt x="4" y="4"/>
                      </a:cubicBezTo>
                      <a:cubicBezTo>
                        <a:pt x="1" y="6"/>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08" name="Freeform 103">
                  <a:extLst>
                    <a:ext uri="{FF2B5EF4-FFF2-40B4-BE49-F238E27FC236}">
                      <a16:creationId xmlns:a16="http://schemas.microsoft.com/office/drawing/2014/main" id="{5E9DAFDC-182F-4173-98F0-7475AB0C887D}"/>
                    </a:ext>
                  </a:extLst>
                </p:cNvPr>
                <p:cNvSpPr>
                  <a:spLocks/>
                </p:cNvSpPr>
                <p:nvPr/>
              </p:nvSpPr>
              <p:spPr bwMode="auto">
                <a:xfrm>
                  <a:off x="3698" y="2485"/>
                  <a:ext cx="34" cy="34"/>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09" name="Freeform 104">
                  <a:extLst>
                    <a:ext uri="{FF2B5EF4-FFF2-40B4-BE49-F238E27FC236}">
                      <a16:creationId xmlns:a16="http://schemas.microsoft.com/office/drawing/2014/main" id="{4159B171-8ECA-4AD2-A4D0-6FAB54D60D57}"/>
                    </a:ext>
                  </a:extLst>
                </p:cNvPr>
                <p:cNvSpPr>
                  <a:spLocks/>
                </p:cNvSpPr>
                <p:nvPr/>
              </p:nvSpPr>
              <p:spPr bwMode="auto">
                <a:xfrm>
                  <a:off x="3737" y="2490"/>
                  <a:ext cx="33"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0" name="Freeform 105">
                  <a:extLst>
                    <a:ext uri="{FF2B5EF4-FFF2-40B4-BE49-F238E27FC236}">
                      <a16:creationId xmlns:a16="http://schemas.microsoft.com/office/drawing/2014/main" id="{5DD3E649-678A-45B8-A48A-DCDCD7B6B051}"/>
                    </a:ext>
                  </a:extLst>
                </p:cNvPr>
                <p:cNvSpPr>
                  <a:spLocks/>
                </p:cNvSpPr>
                <p:nvPr/>
              </p:nvSpPr>
              <p:spPr bwMode="auto">
                <a:xfrm>
                  <a:off x="3776" y="2491"/>
                  <a:ext cx="33" cy="33"/>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1" name="Freeform 106">
                  <a:extLst>
                    <a:ext uri="{FF2B5EF4-FFF2-40B4-BE49-F238E27FC236}">
                      <a16:creationId xmlns:a16="http://schemas.microsoft.com/office/drawing/2014/main" id="{AA8D9971-1B06-4402-B705-26BAA5F7857E}"/>
                    </a:ext>
                  </a:extLst>
                </p:cNvPr>
                <p:cNvSpPr>
                  <a:spLocks/>
                </p:cNvSpPr>
                <p:nvPr/>
              </p:nvSpPr>
              <p:spPr bwMode="auto">
                <a:xfrm>
                  <a:off x="3813" y="2491"/>
                  <a:ext cx="32"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6" y="1"/>
                        <a:pt x="4" y="4"/>
                      </a:cubicBezTo>
                      <a:cubicBezTo>
                        <a:pt x="1" y="7"/>
                        <a:pt x="0" y="10"/>
                        <a:pt x="0" y="14"/>
                      </a:cubicBezTo>
                      <a:cubicBezTo>
                        <a:pt x="0" y="18"/>
                        <a:pt x="1" y="22"/>
                        <a:pt x="4" y="24"/>
                      </a:cubicBezTo>
                      <a:cubicBezTo>
                        <a:pt x="6"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2" name="Freeform 107">
                  <a:extLst>
                    <a:ext uri="{FF2B5EF4-FFF2-40B4-BE49-F238E27FC236}">
                      <a16:creationId xmlns:a16="http://schemas.microsoft.com/office/drawing/2014/main" id="{4C865D38-8154-4DA7-90FA-1F6C4F340A13}"/>
                    </a:ext>
                  </a:extLst>
                </p:cNvPr>
                <p:cNvSpPr>
                  <a:spLocks/>
                </p:cNvSpPr>
                <p:nvPr/>
              </p:nvSpPr>
              <p:spPr bwMode="auto">
                <a:xfrm>
                  <a:off x="3847" y="2486"/>
                  <a:ext cx="34" cy="34"/>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3" name="Freeform 108">
                  <a:extLst>
                    <a:ext uri="{FF2B5EF4-FFF2-40B4-BE49-F238E27FC236}">
                      <a16:creationId xmlns:a16="http://schemas.microsoft.com/office/drawing/2014/main" id="{F933D701-95A3-4C1E-904E-B18980402E82}"/>
                    </a:ext>
                  </a:extLst>
                </p:cNvPr>
                <p:cNvSpPr>
                  <a:spLocks/>
                </p:cNvSpPr>
                <p:nvPr/>
              </p:nvSpPr>
              <p:spPr bwMode="auto">
                <a:xfrm>
                  <a:off x="3883" y="2484"/>
                  <a:ext cx="34"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4" name="Freeform 109">
                  <a:extLst>
                    <a:ext uri="{FF2B5EF4-FFF2-40B4-BE49-F238E27FC236}">
                      <a16:creationId xmlns:a16="http://schemas.microsoft.com/office/drawing/2014/main" id="{B1B2CC4C-3A06-4FFF-B673-1C6F543C2EB5}"/>
                    </a:ext>
                  </a:extLst>
                </p:cNvPr>
                <p:cNvSpPr>
                  <a:spLocks/>
                </p:cNvSpPr>
                <p:nvPr/>
              </p:nvSpPr>
              <p:spPr bwMode="auto">
                <a:xfrm>
                  <a:off x="3919" y="2463"/>
                  <a:ext cx="33" cy="33"/>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5" name="Freeform 110">
                  <a:extLst>
                    <a:ext uri="{FF2B5EF4-FFF2-40B4-BE49-F238E27FC236}">
                      <a16:creationId xmlns:a16="http://schemas.microsoft.com/office/drawing/2014/main" id="{C8650B5F-6670-4571-9C46-7E9C13596A66}"/>
                    </a:ext>
                  </a:extLst>
                </p:cNvPr>
                <p:cNvSpPr>
                  <a:spLocks/>
                </p:cNvSpPr>
                <p:nvPr/>
              </p:nvSpPr>
              <p:spPr bwMode="auto">
                <a:xfrm>
                  <a:off x="3954" y="2459"/>
                  <a:ext cx="33" cy="33"/>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6" name="Freeform 111">
                  <a:extLst>
                    <a:ext uri="{FF2B5EF4-FFF2-40B4-BE49-F238E27FC236}">
                      <a16:creationId xmlns:a16="http://schemas.microsoft.com/office/drawing/2014/main" id="{FB37E047-0BF3-410C-9582-70432EA9824C}"/>
                    </a:ext>
                  </a:extLst>
                </p:cNvPr>
                <p:cNvSpPr>
                  <a:spLocks/>
                </p:cNvSpPr>
                <p:nvPr/>
              </p:nvSpPr>
              <p:spPr bwMode="auto">
                <a:xfrm>
                  <a:off x="3457" y="2503"/>
                  <a:ext cx="34" cy="32"/>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7" name="Freeform 112">
                  <a:extLst>
                    <a:ext uri="{FF2B5EF4-FFF2-40B4-BE49-F238E27FC236}">
                      <a16:creationId xmlns:a16="http://schemas.microsoft.com/office/drawing/2014/main" id="{DDC1DA36-C90A-4C2D-8B53-483D208E975A}"/>
                    </a:ext>
                  </a:extLst>
                </p:cNvPr>
                <p:cNvSpPr>
                  <a:spLocks/>
                </p:cNvSpPr>
                <p:nvPr/>
              </p:nvSpPr>
              <p:spPr bwMode="auto">
                <a:xfrm>
                  <a:off x="3488" y="2504"/>
                  <a:ext cx="33"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8" name="Freeform 113">
                  <a:extLst>
                    <a:ext uri="{FF2B5EF4-FFF2-40B4-BE49-F238E27FC236}">
                      <a16:creationId xmlns:a16="http://schemas.microsoft.com/office/drawing/2014/main" id="{660D1D39-80DB-446C-B0E0-AD64661B74DB}"/>
                    </a:ext>
                  </a:extLst>
                </p:cNvPr>
                <p:cNvSpPr>
                  <a:spLocks/>
                </p:cNvSpPr>
                <p:nvPr/>
              </p:nvSpPr>
              <p:spPr bwMode="auto">
                <a:xfrm>
                  <a:off x="3518" y="2505"/>
                  <a:ext cx="34" cy="33"/>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19" name="Freeform 114">
                  <a:extLst>
                    <a:ext uri="{FF2B5EF4-FFF2-40B4-BE49-F238E27FC236}">
                      <a16:creationId xmlns:a16="http://schemas.microsoft.com/office/drawing/2014/main" id="{1571C3F4-C339-4F72-9648-317D2D00652E}"/>
                    </a:ext>
                  </a:extLst>
                </p:cNvPr>
                <p:cNvSpPr>
                  <a:spLocks/>
                </p:cNvSpPr>
                <p:nvPr/>
              </p:nvSpPr>
              <p:spPr bwMode="auto">
                <a:xfrm>
                  <a:off x="3554" y="2508"/>
                  <a:ext cx="34" cy="33"/>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0" name="Freeform 115">
                  <a:extLst>
                    <a:ext uri="{FF2B5EF4-FFF2-40B4-BE49-F238E27FC236}">
                      <a16:creationId xmlns:a16="http://schemas.microsoft.com/office/drawing/2014/main" id="{03FDB08F-0542-4C15-BF7A-767C71958E88}"/>
                    </a:ext>
                  </a:extLst>
                </p:cNvPr>
                <p:cNvSpPr>
                  <a:spLocks/>
                </p:cNvSpPr>
                <p:nvPr/>
              </p:nvSpPr>
              <p:spPr bwMode="auto">
                <a:xfrm>
                  <a:off x="3589" y="2509"/>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1" name="Freeform 116">
                  <a:extLst>
                    <a:ext uri="{FF2B5EF4-FFF2-40B4-BE49-F238E27FC236}">
                      <a16:creationId xmlns:a16="http://schemas.microsoft.com/office/drawing/2014/main" id="{78923028-C8FC-4180-A568-950CAFA5C898}"/>
                    </a:ext>
                  </a:extLst>
                </p:cNvPr>
                <p:cNvSpPr>
                  <a:spLocks/>
                </p:cNvSpPr>
                <p:nvPr/>
              </p:nvSpPr>
              <p:spPr bwMode="auto">
                <a:xfrm>
                  <a:off x="3615" y="2515"/>
                  <a:ext cx="34"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2" name="Freeform 117">
                  <a:extLst>
                    <a:ext uri="{FF2B5EF4-FFF2-40B4-BE49-F238E27FC236}">
                      <a16:creationId xmlns:a16="http://schemas.microsoft.com/office/drawing/2014/main" id="{019F8D76-DFA9-43B3-8640-BB75384A65A2}"/>
                    </a:ext>
                  </a:extLst>
                </p:cNvPr>
                <p:cNvSpPr>
                  <a:spLocks/>
                </p:cNvSpPr>
                <p:nvPr/>
              </p:nvSpPr>
              <p:spPr bwMode="auto">
                <a:xfrm>
                  <a:off x="3648" y="2522"/>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3" name="Freeform 118">
                  <a:extLst>
                    <a:ext uri="{FF2B5EF4-FFF2-40B4-BE49-F238E27FC236}">
                      <a16:creationId xmlns:a16="http://schemas.microsoft.com/office/drawing/2014/main" id="{8E251A45-B729-413C-B19F-B0C41AD9B135}"/>
                    </a:ext>
                  </a:extLst>
                </p:cNvPr>
                <p:cNvSpPr>
                  <a:spLocks/>
                </p:cNvSpPr>
                <p:nvPr/>
              </p:nvSpPr>
              <p:spPr bwMode="auto">
                <a:xfrm>
                  <a:off x="3681" y="2524"/>
                  <a:ext cx="34"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4" name="Freeform 119">
                  <a:extLst>
                    <a:ext uri="{FF2B5EF4-FFF2-40B4-BE49-F238E27FC236}">
                      <a16:creationId xmlns:a16="http://schemas.microsoft.com/office/drawing/2014/main" id="{07A6D947-936E-4E24-874F-94C6A8620D15}"/>
                    </a:ext>
                  </a:extLst>
                </p:cNvPr>
                <p:cNvSpPr>
                  <a:spLocks/>
                </p:cNvSpPr>
                <p:nvPr/>
              </p:nvSpPr>
              <p:spPr bwMode="auto">
                <a:xfrm>
                  <a:off x="3711" y="2526"/>
                  <a:ext cx="34" cy="33"/>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5" name="Freeform 120">
                  <a:extLst>
                    <a:ext uri="{FF2B5EF4-FFF2-40B4-BE49-F238E27FC236}">
                      <a16:creationId xmlns:a16="http://schemas.microsoft.com/office/drawing/2014/main" id="{D4328D59-C044-45E9-B18A-656F9171F8B9}"/>
                    </a:ext>
                  </a:extLst>
                </p:cNvPr>
                <p:cNvSpPr>
                  <a:spLocks/>
                </p:cNvSpPr>
                <p:nvPr/>
              </p:nvSpPr>
              <p:spPr bwMode="auto">
                <a:xfrm>
                  <a:off x="3742" y="2526"/>
                  <a:ext cx="34" cy="33"/>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6" name="Freeform 121">
                  <a:extLst>
                    <a:ext uri="{FF2B5EF4-FFF2-40B4-BE49-F238E27FC236}">
                      <a16:creationId xmlns:a16="http://schemas.microsoft.com/office/drawing/2014/main" id="{B9875E90-2126-4889-B2EF-3A1E22559152}"/>
                    </a:ext>
                  </a:extLst>
                </p:cNvPr>
                <p:cNvSpPr>
                  <a:spLocks/>
                </p:cNvSpPr>
                <p:nvPr/>
              </p:nvSpPr>
              <p:spPr bwMode="auto">
                <a:xfrm>
                  <a:off x="3778" y="2535"/>
                  <a:ext cx="34"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7" name="Freeform 122">
                  <a:extLst>
                    <a:ext uri="{FF2B5EF4-FFF2-40B4-BE49-F238E27FC236}">
                      <a16:creationId xmlns:a16="http://schemas.microsoft.com/office/drawing/2014/main" id="{2BF34361-C8EB-46F5-9DF2-8D4A7093D491}"/>
                    </a:ext>
                  </a:extLst>
                </p:cNvPr>
                <p:cNvSpPr>
                  <a:spLocks/>
                </p:cNvSpPr>
                <p:nvPr/>
              </p:nvSpPr>
              <p:spPr bwMode="auto">
                <a:xfrm>
                  <a:off x="3809" y="2535"/>
                  <a:ext cx="34"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2" y="7"/>
                        <a:pt x="0" y="10"/>
                        <a:pt x="0" y="14"/>
                      </a:cubicBezTo>
                      <a:cubicBezTo>
                        <a:pt x="0" y="18"/>
                        <a:pt x="2"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8" name="Freeform 123">
                  <a:extLst>
                    <a:ext uri="{FF2B5EF4-FFF2-40B4-BE49-F238E27FC236}">
                      <a16:creationId xmlns:a16="http://schemas.microsoft.com/office/drawing/2014/main" id="{BBEF2DC0-0A69-4587-9BB0-A7FBBFF706CF}"/>
                    </a:ext>
                  </a:extLst>
                </p:cNvPr>
                <p:cNvSpPr>
                  <a:spLocks/>
                </p:cNvSpPr>
                <p:nvPr/>
              </p:nvSpPr>
              <p:spPr bwMode="auto">
                <a:xfrm>
                  <a:off x="3843" y="2529"/>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29" name="Freeform 124">
                  <a:extLst>
                    <a:ext uri="{FF2B5EF4-FFF2-40B4-BE49-F238E27FC236}">
                      <a16:creationId xmlns:a16="http://schemas.microsoft.com/office/drawing/2014/main" id="{38466AC0-7F66-4834-983B-51486DBC4BE2}"/>
                    </a:ext>
                  </a:extLst>
                </p:cNvPr>
                <p:cNvSpPr>
                  <a:spLocks/>
                </p:cNvSpPr>
                <p:nvPr/>
              </p:nvSpPr>
              <p:spPr bwMode="auto">
                <a:xfrm>
                  <a:off x="3870" y="2527"/>
                  <a:ext cx="34"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0" name="Freeform 125">
                  <a:extLst>
                    <a:ext uri="{FF2B5EF4-FFF2-40B4-BE49-F238E27FC236}">
                      <a16:creationId xmlns:a16="http://schemas.microsoft.com/office/drawing/2014/main" id="{BE2D1C04-3C90-4823-8F68-8263914C0FD5}"/>
                    </a:ext>
                  </a:extLst>
                </p:cNvPr>
                <p:cNvSpPr>
                  <a:spLocks/>
                </p:cNvSpPr>
                <p:nvPr/>
              </p:nvSpPr>
              <p:spPr bwMode="auto">
                <a:xfrm>
                  <a:off x="3902" y="2524"/>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1" name="Freeform 126">
                  <a:extLst>
                    <a:ext uri="{FF2B5EF4-FFF2-40B4-BE49-F238E27FC236}">
                      <a16:creationId xmlns:a16="http://schemas.microsoft.com/office/drawing/2014/main" id="{4E77AB5F-C089-4ED2-AC0B-600DF9831E6B}"/>
                    </a:ext>
                  </a:extLst>
                </p:cNvPr>
                <p:cNvSpPr>
                  <a:spLocks/>
                </p:cNvSpPr>
                <p:nvPr/>
              </p:nvSpPr>
              <p:spPr bwMode="auto">
                <a:xfrm>
                  <a:off x="3934" y="2523"/>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2" name="Freeform 127">
                  <a:extLst>
                    <a:ext uri="{FF2B5EF4-FFF2-40B4-BE49-F238E27FC236}">
                      <a16:creationId xmlns:a16="http://schemas.microsoft.com/office/drawing/2014/main" id="{58F74B0E-B33D-49CC-8310-4749CBF4D816}"/>
                    </a:ext>
                  </a:extLst>
                </p:cNvPr>
                <p:cNvSpPr>
                  <a:spLocks/>
                </p:cNvSpPr>
                <p:nvPr/>
              </p:nvSpPr>
              <p:spPr bwMode="auto">
                <a:xfrm>
                  <a:off x="3967" y="2516"/>
                  <a:ext cx="34"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3" name="Freeform 128">
                  <a:extLst>
                    <a:ext uri="{FF2B5EF4-FFF2-40B4-BE49-F238E27FC236}">
                      <a16:creationId xmlns:a16="http://schemas.microsoft.com/office/drawing/2014/main" id="{EF500AF7-4339-46D4-9005-3205484BA6B7}"/>
                    </a:ext>
                  </a:extLst>
                </p:cNvPr>
                <p:cNvSpPr>
                  <a:spLocks/>
                </p:cNvSpPr>
                <p:nvPr/>
              </p:nvSpPr>
              <p:spPr bwMode="auto">
                <a:xfrm>
                  <a:off x="4002" y="2512"/>
                  <a:ext cx="32"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4" name="Freeform 129">
                  <a:extLst>
                    <a:ext uri="{FF2B5EF4-FFF2-40B4-BE49-F238E27FC236}">
                      <a16:creationId xmlns:a16="http://schemas.microsoft.com/office/drawing/2014/main" id="{C7480331-82C5-439A-8F04-07C40B387471}"/>
                    </a:ext>
                  </a:extLst>
                </p:cNvPr>
                <p:cNvSpPr>
                  <a:spLocks/>
                </p:cNvSpPr>
                <p:nvPr/>
              </p:nvSpPr>
              <p:spPr bwMode="auto">
                <a:xfrm>
                  <a:off x="4034" y="2512"/>
                  <a:ext cx="33"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5" name="Freeform 130">
                  <a:extLst>
                    <a:ext uri="{FF2B5EF4-FFF2-40B4-BE49-F238E27FC236}">
                      <a16:creationId xmlns:a16="http://schemas.microsoft.com/office/drawing/2014/main" id="{29C06E40-652C-4390-B171-05283539B6D9}"/>
                    </a:ext>
                  </a:extLst>
                </p:cNvPr>
                <p:cNvSpPr>
                  <a:spLocks/>
                </p:cNvSpPr>
                <p:nvPr/>
              </p:nvSpPr>
              <p:spPr bwMode="auto">
                <a:xfrm>
                  <a:off x="4063" y="2509"/>
                  <a:ext cx="34"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6" name="Freeform 131">
                  <a:extLst>
                    <a:ext uri="{FF2B5EF4-FFF2-40B4-BE49-F238E27FC236}">
                      <a16:creationId xmlns:a16="http://schemas.microsoft.com/office/drawing/2014/main" id="{5A4397F8-75B9-4E8C-9E53-871344EEAEF4}"/>
                    </a:ext>
                  </a:extLst>
                </p:cNvPr>
                <p:cNvSpPr>
                  <a:spLocks/>
                </p:cNvSpPr>
                <p:nvPr/>
              </p:nvSpPr>
              <p:spPr bwMode="auto">
                <a:xfrm>
                  <a:off x="4096" y="2505"/>
                  <a:ext cx="33" cy="33"/>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7" name="Freeform 132">
                  <a:extLst>
                    <a:ext uri="{FF2B5EF4-FFF2-40B4-BE49-F238E27FC236}">
                      <a16:creationId xmlns:a16="http://schemas.microsoft.com/office/drawing/2014/main" id="{FB6037C2-28A1-423E-8FE2-1B76D3117296}"/>
                    </a:ext>
                  </a:extLst>
                </p:cNvPr>
                <p:cNvSpPr>
                  <a:spLocks/>
                </p:cNvSpPr>
                <p:nvPr/>
              </p:nvSpPr>
              <p:spPr bwMode="auto">
                <a:xfrm>
                  <a:off x="4127" y="2499"/>
                  <a:ext cx="33" cy="34"/>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8" name="Freeform 133">
                  <a:extLst>
                    <a:ext uri="{FF2B5EF4-FFF2-40B4-BE49-F238E27FC236}">
                      <a16:creationId xmlns:a16="http://schemas.microsoft.com/office/drawing/2014/main" id="{EF83987B-7D29-4995-AFAE-C5FD57DB6325}"/>
                    </a:ext>
                  </a:extLst>
                </p:cNvPr>
                <p:cNvSpPr>
                  <a:spLocks/>
                </p:cNvSpPr>
                <p:nvPr/>
              </p:nvSpPr>
              <p:spPr bwMode="auto">
                <a:xfrm>
                  <a:off x="3540" y="2831"/>
                  <a:ext cx="33" cy="33"/>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39" name="Freeform 134">
                  <a:extLst>
                    <a:ext uri="{FF2B5EF4-FFF2-40B4-BE49-F238E27FC236}">
                      <a16:creationId xmlns:a16="http://schemas.microsoft.com/office/drawing/2014/main" id="{0AE546CA-AE8F-4BC4-A093-A2FC93D2E012}"/>
                    </a:ext>
                  </a:extLst>
                </p:cNvPr>
                <p:cNvSpPr>
                  <a:spLocks/>
                </p:cNvSpPr>
                <p:nvPr/>
              </p:nvSpPr>
              <p:spPr bwMode="auto">
                <a:xfrm>
                  <a:off x="3575" y="2833"/>
                  <a:ext cx="33"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0" name="Freeform 135">
                  <a:extLst>
                    <a:ext uri="{FF2B5EF4-FFF2-40B4-BE49-F238E27FC236}">
                      <a16:creationId xmlns:a16="http://schemas.microsoft.com/office/drawing/2014/main" id="{F6ED5B23-79D7-4719-823F-B21DBD9B14CE}"/>
                    </a:ext>
                  </a:extLst>
                </p:cNvPr>
                <p:cNvSpPr>
                  <a:spLocks/>
                </p:cNvSpPr>
                <p:nvPr/>
              </p:nvSpPr>
              <p:spPr bwMode="auto">
                <a:xfrm>
                  <a:off x="3610" y="2836"/>
                  <a:ext cx="33"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1" name="Freeform 136">
                  <a:extLst>
                    <a:ext uri="{FF2B5EF4-FFF2-40B4-BE49-F238E27FC236}">
                      <a16:creationId xmlns:a16="http://schemas.microsoft.com/office/drawing/2014/main" id="{B19C00F6-2A73-4B8A-9065-990BA775D764}"/>
                    </a:ext>
                  </a:extLst>
                </p:cNvPr>
                <p:cNvSpPr>
                  <a:spLocks/>
                </p:cNvSpPr>
                <p:nvPr/>
              </p:nvSpPr>
              <p:spPr bwMode="auto">
                <a:xfrm>
                  <a:off x="3646" y="2840"/>
                  <a:ext cx="34"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2" name="Freeform 137">
                  <a:extLst>
                    <a:ext uri="{FF2B5EF4-FFF2-40B4-BE49-F238E27FC236}">
                      <a16:creationId xmlns:a16="http://schemas.microsoft.com/office/drawing/2014/main" id="{3C6F7C1E-89D1-4446-A1FC-C0C07D3D396C}"/>
                    </a:ext>
                  </a:extLst>
                </p:cNvPr>
                <p:cNvSpPr>
                  <a:spLocks/>
                </p:cNvSpPr>
                <p:nvPr/>
              </p:nvSpPr>
              <p:spPr bwMode="auto">
                <a:xfrm>
                  <a:off x="3681" y="2843"/>
                  <a:ext cx="34"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3" name="Freeform 138">
                  <a:extLst>
                    <a:ext uri="{FF2B5EF4-FFF2-40B4-BE49-F238E27FC236}">
                      <a16:creationId xmlns:a16="http://schemas.microsoft.com/office/drawing/2014/main" id="{051DAD53-EEEC-4E28-A5AC-6C9FBE4951AA}"/>
                    </a:ext>
                  </a:extLst>
                </p:cNvPr>
                <p:cNvSpPr>
                  <a:spLocks/>
                </p:cNvSpPr>
                <p:nvPr/>
              </p:nvSpPr>
              <p:spPr bwMode="auto">
                <a:xfrm>
                  <a:off x="3700" y="2881"/>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4" name="Freeform 139">
                  <a:extLst>
                    <a:ext uri="{FF2B5EF4-FFF2-40B4-BE49-F238E27FC236}">
                      <a16:creationId xmlns:a16="http://schemas.microsoft.com/office/drawing/2014/main" id="{3FBA13B2-FDD2-4B7A-9EE7-662C31AAFDCE}"/>
                    </a:ext>
                  </a:extLst>
                </p:cNvPr>
                <p:cNvSpPr>
                  <a:spLocks/>
                </p:cNvSpPr>
                <p:nvPr/>
              </p:nvSpPr>
              <p:spPr bwMode="auto">
                <a:xfrm>
                  <a:off x="3717" y="2850"/>
                  <a:ext cx="33" cy="34"/>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5" name="Freeform 140">
                  <a:extLst>
                    <a:ext uri="{FF2B5EF4-FFF2-40B4-BE49-F238E27FC236}">
                      <a16:creationId xmlns:a16="http://schemas.microsoft.com/office/drawing/2014/main" id="{ED696866-872A-4AE6-ACE0-B33EC1403DE8}"/>
                    </a:ext>
                  </a:extLst>
                </p:cNvPr>
                <p:cNvSpPr>
                  <a:spLocks/>
                </p:cNvSpPr>
                <p:nvPr/>
              </p:nvSpPr>
              <p:spPr bwMode="auto">
                <a:xfrm>
                  <a:off x="3755" y="2857"/>
                  <a:ext cx="34" cy="34"/>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6" name="Freeform 141">
                  <a:extLst>
                    <a:ext uri="{FF2B5EF4-FFF2-40B4-BE49-F238E27FC236}">
                      <a16:creationId xmlns:a16="http://schemas.microsoft.com/office/drawing/2014/main" id="{9E675043-D948-4F2C-866D-78D772469F7D}"/>
                    </a:ext>
                  </a:extLst>
                </p:cNvPr>
                <p:cNvSpPr>
                  <a:spLocks/>
                </p:cNvSpPr>
                <p:nvPr/>
              </p:nvSpPr>
              <p:spPr bwMode="auto">
                <a:xfrm>
                  <a:off x="3790" y="2859"/>
                  <a:ext cx="33"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7" y="21"/>
                        <a:pt x="29" y="18"/>
                        <a:pt x="29" y="14"/>
                      </a:cubicBezTo>
                      <a:cubicBezTo>
                        <a:pt x="29" y="10"/>
                        <a:pt x="27"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7" name="Freeform 142">
                  <a:extLst>
                    <a:ext uri="{FF2B5EF4-FFF2-40B4-BE49-F238E27FC236}">
                      <a16:creationId xmlns:a16="http://schemas.microsoft.com/office/drawing/2014/main" id="{0F79948F-0347-442A-8660-22DF9BA51E99}"/>
                    </a:ext>
                  </a:extLst>
                </p:cNvPr>
                <p:cNvSpPr>
                  <a:spLocks/>
                </p:cNvSpPr>
                <p:nvPr/>
              </p:nvSpPr>
              <p:spPr bwMode="auto">
                <a:xfrm>
                  <a:off x="3794" y="2902"/>
                  <a:ext cx="33" cy="34"/>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8" name="Freeform 143">
                  <a:extLst>
                    <a:ext uri="{FF2B5EF4-FFF2-40B4-BE49-F238E27FC236}">
                      <a16:creationId xmlns:a16="http://schemas.microsoft.com/office/drawing/2014/main" id="{525B2DC6-CA2C-4F77-9A6E-D7A5A15FC95F}"/>
                    </a:ext>
                  </a:extLst>
                </p:cNvPr>
                <p:cNvSpPr>
                  <a:spLocks/>
                </p:cNvSpPr>
                <p:nvPr/>
              </p:nvSpPr>
              <p:spPr bwMode="auto">
                <a:xfrm>
                  <a:off x="3737" y="2894"/>
                  <a:ext cx="33" cy="34"/>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49" name="Freeform 144">
                  <a:extLst>
                    <a:ext uri="{FF2B5EF4-FFF2-40B4-BE49-F238E27FC236}">
                      <a16:creationId xmlns:a16="http://schemas.microsoft.com/office/drawing/2014/main" id="{D63A7F86-CA08-4515-8C3E-C655C7025FF3}"/>
                    </a:ext>
                  </a:extLst>
                </p:cNvPr>
                <p:cNvSpPr>
                  <a:spLocks/>
                </p:cNvSpPr>
                <p:nvPr/>
              </p:nvSpPr>
              <p:spPr bwMode="auto">
                <a:xfrm>
                  <a:off x="3758" y="2917"/>
                  <a:ext cx="34"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0" name="Freeform 145">
                  <a:extLst>
                    <a:ext uri="{FF2B5EF4-FFF2-40B4-BE49-F238E27FC236}">
                      <a16:creationId xmlns:a16="http://schemas.microsoft.com/office/drawing/2014/main" id="{B5E28889-EBF5-4CBF-B3BB-349E9BEA8999}"/>
                    </a:ext>
                  </a:extLst>
                </p:cNvPr>
                <p:cNvSpPr>
                  <a:spLocks/>
                </p:cNvSpPr>
                <p:nvPr/>
              </p:nvSpPr>
              <p:spPr bwMode="auto">
                <a:xfrm>
                  <a:off x="3793" y="2951"/>
                  <a:ext cx="32"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1" name="Freeform 146">
                  <a:extLst>
                    <a:ext uri="{FF2B5EF4-FFF2-40B4-BE49-F238E27FC236}">
                      <a16:creationId xmlns:a16="http://schemas.microsoft.com/office/drawing/2014/main" id="{62F6451E-CB11-4AE7-BBA0-EE646BF24AAF}"/>
                    </a:ext>
                  </a:extLst>
                </p:cNvPr>
                <p:cNvSpPr>
                  <a:spLocks/>
                </p:cNvSpPr>
                <p:nvPr/>
              </p:nvSpPr>
              <p:spPr bwMode="auto">
                <a:xfrm>
                  <a:off x="3829" y="2940"/>
                  <a:ext cx="33" cy="34"/>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2" name="Freeform 147">
                  <a:extLst>
                    <a:ext uri="{FF2B5EF4-FFF2-40B4-BE49-F238E27FC236}">
                      <a16:creationId xmlns:a16="http://schemas.microsoft.com/office/drawing/2014/main" id="{8B6EE448-63BD-4F3C-B629-4299E7F018B0}"/>
                    </a:ext>
                  </a:extLst>
                </p:cNvPr>
                <p:cNvSpPr>
                  <a:spLocks/>
                </p:cNvSpPr>
                <p:nvPr/>
              </p:nvSpPr>
              <p:spPr bwMode="auto">
                <a:xfrm>
                  <a:off x="3828" y="2888"/>
                  <a:ext cx="33" cy="34"/>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3" name="Freeform 148">
                  <a:extLst>
                    <a:ext uri="{FF2B5EF4-FFF2-40B4-BE49-F238E27FC236}">
                      <a16:creationId xmlns:a16="http://schemas.microsoft.com/office/drawing/2014/main" id="{442C177C-D96C-4E09-A62D-5D403E64DD58}"/>
                    </a:ext>
                  </a:extLst>
                </p:cNvPr>
                <p:cNvSpPr>
                  <a:spLocks/>
                </p:cNvSpPr>
                <p:nvPr/>
              </p:nvSpPr>
              <p:spPr bwMode="auto">
                <a:xfrm>
                  <a:off x="3843" y="2856"/>
                  <a:ext cx="33" cy="33"/>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4" name="Freeform 149">
                  <a:extLst>
                    <a:ext uri="{FF2B5EF4-FFF2-40B4-BE49-F238E27FC236}">
                      <a16:creationId xmlns:a16="http://schemas.microsoft.com/office/drawing/2014/main" id="{841AE9D3-0592-4774-8AAF-786DA2794C26}"/>
                    </a:ext>
                  </a:extLst>
                </p:cNvPr>
                <p:cNvSpPr>
                  <a:spLocks/>
                </p:cNvSpPr>
                <p:nvPr/>
              </p:nvSpPr>
              <p:spPr bwMode="auto">
                <a:xfrm>
                  <a:off x="3860" y="2876"/>
                  <a:ext cx="34" cy="33"/>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5" name="Freeform 150">
                  <a:extLst>
                    <a:ext uri="{FF2B5EF4-FFF2-40B4-BE49-F238E27FC236}">
                      <a16:creationId xmlns:a16="http://schemas.microsoft.com/office/drawing/2014/main" id="{E1A13BAF-B00C-4BD0-9A9D-EEE7DF8A7E5A}"/>
                    </a:ext>
                  </a:extLst>
                </p:cNvPr>
                <p:cNvSpPr>
                  <a:spLocks/>
                </p:cNvSpPr>
                <p:nvPr/>
              </p:nvSpPr>
              <p:spPr bwMode="auto">
                <a:xfrm>
                  <a:off x="3879" y="2855"/>
                  <a:ext cx="32"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6" name="Freeform 151">
                  <a:extLst>
                    <a:ext uri="{FF2B5EF4-FFF2-40B4-BE49-F238E27FC236}">
                      <a16:creationId xmlns:a16="http://schemas.microsoft.com/office/drawing/2014/main" id="{1F59FC45-F0A3-45D2-96EE-C9CC70A11169}"/>
                    </a:ext>
                  </a:extLst>
                </p:cNvPr>
                <p:cNvSpPr>
                  <a:spLocks/>
                </p:cNvSpPr>
                <p:nvPr/>
              </p:nvSpPr>
              <p:spPr bwMode="auto">
                <a:xfrm>
                  <a:off x="3913" y="2848"/>
                  <a:ext cx="34" cy="33"/>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7" name="Freeform 152">
                  <a:extLst>
                    <a:ext uri="{FF2B5EF4-FFF2-40B4-BE49-F238E27FC236}">
                      <a16:creationId xmlns:a16="http://schemas.microsoft.com/office/drawing/2014/main" id="{D07DD241-A5BB-46C4-A011-B83DAD50527C}"/>
                    </a:ext>
                  </a:extLst>
                </p:cNvPr>
                <p:cNvSpPr>
                  <a:spLocks/>
                </p:cNvSpPr>
                <p:nvPr/>
              </p:nvSpPr>
              <p:spPr bwMode="auto">
                <a:xfrm>
                  <a:off x="3954" y="2842"/>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8" name="Freeform 153">
                  <a:extLst>
                    <a:ext uri="{FF2B5EF4-FFF2-40B4-BE49-F238E27FC236}">
                      <a16:creationId xmlns:a16="http://schemas.microsoft.com/office/drawing/2014/main" id="{66B0658E-F2AB-400E-9193-717F9DC745E0}"/>
                    </a:ext>
                  </a:extLst>
                </p:cNvPr>
                <p:cNvSpPr>
                  <a:spLocks/>
                </p:cNvSpPr>
                <p:nvPr/>
              </p:nvSpPr>
              <p:spPr bwMode="auto">
                <a:xfrm>
                  <a:off x="3995" y="2840"/>
                  <a:ext cx="32" cy="32"/>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59" name="Freeform 154">
                  <a:extLst>
                    <a:ext uri="{FF2B5EF4-FFF2-40B4-BE49-F238E27FC236}">
                      <a16:creationId xmlns:a16="http://schemas.microsoft.com/office/drawing/2014/main" id="{4E05D69F-4405-4BEC-81B5-29118C216FCE}"/>
                    </a:ext>
                  </a:extLst>
                </p:cNvPr>
                <p:cNvSpPr>
                  <a:spLocks/>
                </p:cNvSpPr>
                <p:nvPr/>
              </p:nvSpPr>
              <p:spPr bwMode="auto">
                <a:xfrm>
                  <a:off x="4027" y="2834"/>
                  <a:ext cx="33"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0" name="Freeform 155">
                  <a:extLst>
                    <a:ext uri="{FF2B5EF4-FFF2-40B4-BE49-F238E27FC236}">
                      <a16:creationId xmlns:a16="http://schemas.microsoft.com/office/drawing/2014/main" id="{A257F677-86C6-4921-BA1A-98115E434E11}"/>
                    </a:ext>
                  </a:extLst>
                </p:cNvPr>
                <p:cNvSpPr>
                  <a:spLocks/>
                </p:cNvSpPr>
                <p:nvPr/>
              </p:nvSpPr>
              <p:spPr bwMode="auto">
                <a:xfrm>
                  <a:off x="4063" y="2834"/>
                  <a:ext cx="34" cy="33"/>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1" name="Freeform 156">
                  <a:extLst>
                    <a:ext uri="{FF2B5EF4-FFF2-40B4-BE49-F238E27FC236}">
                      <a16:creationId xmlns:a16="http://schemas.microsoft.com/office/drawing/2014/main" id="{D1509EA5-4A49-46F0-BE30-9784D2CEDAAA}"/>
                    </a:ext>
                  </a:extLst>
                </p:cNvPr>
                <p:cNvSpPr>
                  <a:spLocks/>
                </p:cNvSpPr>
                <p:nvPr/>
              </p:nvSpPr>
              <p:spPr bwMode="auto">
                <a:xfrm>
                  <a:off x="3473" y="2541"/>
                  <a:ext cx="34"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2" name="Freeform 157">
                  <a:extLst>
                    <a:ext uri="{FF2B5EF4-FFF2-40B4-BE49-F238E27FC236}">
                      <a16:creationId xmlns:a16="http://schemas.microsoft.com/office/drawing/2014/main" id="{F29A67DD-834A-434F-8735-8012D33AA160}"/>
                    </a:ext>
                  </a:extLst>
                </p:cNvPr>
                <p:cNvSpPr>
                  <a:spLocks/>
                </p:cNvSpPr>
                <p:nvPr/>
              </p:nvSpPr>
              <p:spPr bwMode="auto">
                <a:xfrm>
                  <a:off x="3488" y="2542"/>
                  <a:ext cx="33"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3" name="Freeform 158">
                  <a:extLst>
                    <a:ext uri="{FF2B5EF4-FFF2-40B4-BE49-F238E27FC236}">
                      <a16:creationId xmlns:a16="http://schemas.microsoft.com/office/drawing/2014/main" id="{4C442169-6105-426F-9D60-6253FB0B7FC7}"/>
                    </a:ext>
                  </a:extLst>
                </p:cNvPr>
                <p:cNvSpPr>
                  <a:spLocks/>
                </p:cNvSpPr>
                <p:nvPr/>
              </p:nvSpPr>
              <p:spPr bwMode="auto">
                <a:xfrm>
                  <a:off x="3501" y="2543"/>
                  <a:ext cx="32"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4" name="Freeform 159">
                  <a:extLst>
                    <a:ext uri="{FF2B5EF4-FFF2-40B4-BE49-F238E27FC236}">
                      <a16:creationId xmlns:a16="http://schemas.microsoft.com/office/drawing/2014/main" id="{2C0F9A88-8128-4EBA-9226-362436C2B3DE}"/>
                    </a:ext>
                  </a:extLst>
                </p:cNvPr>
                <p:cNvSpPr>
                  <a:spLocks/>
                </p:cNvSpPr>
                <p:nvPr/>
              </p:nvSpPr>
              <p:spPr bwMode="auto">
                <a:xfrm>
                  <a:off x="3515" y="2549"/>
                  <a:ext cx="33" cy="33"/>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5" name="Freeform 160">
                  <a:extLst>
                    <a:ext uri="{FF2B5EF4-FFF2-40B4-BE49-F238E27FC236}">
                      <a16:creationId xmlns:a16="http://schemas.microsoft.com/office/drawing/2014/main" id="{41128E5C-A4C4-4B7E-9ADD-60DE3EDDC881}"/>
                    </a:ext>
                  </a:extLst>
                </p:cNvPr>
                <p:cNvSpPr>
                  <a:spLocks/>
                </p:cNvSpPr>
                <p:nvPr/>
              </p:nvSpPr>
              <p:spPr bwMode="auto">
                <a:xfrm>
                  <a:off x="3529" y="2550"/>
                  <a:ext cx="33" cy="33"/>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6" name="Freeform 161">
                  <a:extLst>
                    <a:ext uri="{FF2B5EF4-FFF2-40B4-BE49-F238E27FC236}">
                      <a16:creationId xmlns:a16="http://schemas.microsoft.com/office/drawing/2014/main" id="{BEA5D52C-499D-4B2A-BD4F-D79AEDEEB096}"/>
                    </a:ext>
                  </a:extLst>
                </p:cNvPr>
                <p:cNvSpPr>
                  <a:spLocks/>
                </p:cNvSpPr>
                <p:nvPr/>
              </p:nvSpPr>
              <p:spPr bwMode="auto">
                <a:xfrm>
                  <a:off x="3547" y="2549"/>
                  <a:ext cx="34" cy="33"/>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7" name="Freeform 162">
                  <a:extLst>
                    <a:ext uri="{FF2B5EF4-FFF2-40B4-BE49-F238E27FC236}">
                      <a16:creationId xmlns:a16="http://schemas.microsoft.com/office/drawing/2014/main" id="{0B3AA695-B463-4255-B2EE-C957FA2D414B}"/>
                    </a:ext>
                  </a:extLst>
                </p:cNvPr>
                <p:cNvSpPr>
                  <a:spLocks/>
                </p:cNvSpPr>
                <p:nvPr/>
              </p:nvSpPr>
              <p:spPr bwMode="auto">
                <a:xfrm>
                  <a:off x="3568" y="2551"/>
                  <a:ext cx="33" cy="34"/>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8" name="Freeform 163">
                  <a:extLst>
                    <a:ext uri="{FF2B5EF4-FFF2-40B4-BE49-F238E27FC236}">
                      <a16:creationId xmlns:a16="http://schemas.microsoft.com/office/drawing/2014/main" id="{312E9FA8-B0E6-4A94-85B3-13C520D273CC}"/>
                    </a:ext>
                  </a:extLst>
                </p:cNvPr>
                <p:cNvSpPr>
                  <a:spLocks/>
                </p:cNvSpPr>
                <p:nvPr/>
              </p:nvSpPr>
              <p:spPr bwMode="auto">
                <a:xfrm>
                  <a:off x="3590" y="2555"/>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69" name="Freeform 164">
                  <a:extLst>
                    <a:ext uri="{FF2B5EF4-FFF2-40B4-BE49-F238E27FC236}">
                      <a16:creationId xmlns:a16="http://schemas.microsoft.com/office/drawing/2014/main" id="{C401DCF9-BAFB-429C-B3DC-0418144F9758}"/>
                    </a:ext>
                  </a:extLst>
                </p:cNvPr>
                <p:cNvSpPr>
                  <a:spLocks/>
                </p:cNvSpPr>
                <p:nvPr/>
              </p:nvSpPr>
              <p:spPr bwMode="auto">
                <a:xfrm>
                  <a:off x="3613" y="2556"/>
                  <a:ext cx="33" cy="33"/>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0" name="Freeform 165">
                  <a:extLst>
                    <a:ext uri="{FF2B5EF4-FFF2-40B4-BE49-F238E27FC236}">
                      <a16:creationId xmlns:a16="http://schemas.microsoft.com/office/drawing/2014/main" id="{983937D4-17F4-403E-B273-93A5A90F963B}"/>
                    </a:ext>
                  </a:extLst>
                </p:cNvPr>
                <p:cNvSpPr>
                  <a:spLocks/>
                </p:cNvSpPr>
                <p:nvPr/>
              </p:nvSpPr>
              <p:spPr bwMode="auto">
                <a:xfrm>
                  <a:off x="3629" y="2560"/>
                  <a:ext cx="34"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1" name="Freeform 166">
                  <a:extLst>
                    <a:ext uri="{FF2B5EF4-FFF2-40B4-BE49-F238E27FC236}">
                      <a16:creationId xmlns:a16="http://schemas.microsoft.com/office/drawing/2014/main" id="{509A3215-F5E6-4D83-9C49-776A15D72345}"/>
                    </a:ext>
                  </a:extLst>
                </p:cNvPr>
                <p:cNvSpPr>
                  <a:spLocks/>
                </p:cNvSpPr>
                <p:nvPr/>
              </p:nvSpPr>
              <p:spPr bwMode="auto">
                <a:xfrm>
                  <a:off x="3645" y="2560"/>
                  <a:ext cx="34" cy="33"/>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2" name="Freeform 167">
                  <a:extLst>
                    <a:ext uri="{FF2B5EF4-FFF2-40B4-BE49-F238E27FC236}">
                      <a16:creationId xmlns:a16="http://schemas.microsoft.com/office/drawing/2014/main" id="{2A2EC43F-26D7-4D57-A591-10FAB3B785BE}"/>
                    </a:ext>
                  </a:extLst>
                </p:cNvPr>
                <p:cNvSpPr>
                  <a:spLocks/>
                </p:cNvSpPr>
                <p:nvPr/>
              </p:nvSpPr>
              <p:spPr bwMode="auto">
                <a:xfrm>
                  <a:off x="3659" y="2560"/>
                  <a:ext cx="34"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3" name="Freeform 168">
                  <a:extLst>
                    <a:ext uri="{FF2B5EF4-FFF2-40B4-BE49-F238E27FC236}">
                      <a16:creationId xmlns:a16="http://schemas.microsoft.com/office/drawing/2014/main" id="{C0DA5789-F3D7-40D4-91B7-72909A0458B8}"/>
                    </a:ext>
                  </a:extLst>
                </p:cNvPr>
                <p:cNvSpPr>
                  <a:spLocks/>
                </p:cNvSpPr>
                <p:nvPr/>
              </p:nvSpPr>
              <p:spPr bwMode="auto">
                <a:xfrm>
                  <a:off x="3674" y="2561"/>
                  <a:ext cx="34" cy="34"/>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4" name="Freeform 169">
                  <a:extLst>
                    <a:ext uri="{FF2B5EF4-FFF2-40B4-BE49-F238E27FC236}">
                      <a16:creationId xmlns:a16="http://schemas.microsoft.com/office/drawing/2014/main" id="{6F10CEB4-077B-4EDD-A7D9-B5484353FC33}"/>
                    </a:ext>
                  </a:extLst>
                </p:cNvPr>
                <p:cNvSpPr>
                  <a:spLocks/>
                </p:cNvSpPr>
                <p:nvPr/>
              </p:nvSpPr>
              <p:spPr bwMode="auto">
                <a:xfrm>
                  <a:off x="3693" y="2561"/>
                  <a:ext cx="32" cy="34"/>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5" name="Freeform 170">
                  <a:extLst>
                    <a:ext uri="{FF2B5EF4-FFF2-40B4-BE49-F238E27FC236}">
                      <a16:creationId xmlns:a16="http://schemas.microsoft.com/office/drawing/2014/main" id="{0FE43461-4DB1-4DED-8834-9CF9DE0E369D}"/>
                    </a:ext>
                  </a:extLst>
                </p:cNvPr>
                <p:cNvSpPr>
                  <a:spLocks/>
                </p:cNvSpPr>
                <p:nvPr/>
              </p:nvSpPr>
              <p:spPr bwMode="auto">
                <a:xfrm>
                  <a:off x="3709" y="2561"/>
                  <a:ext cx="33" cy="34"/>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6" name="Freeform 171">
                  <a:extLst>
                    <a:ext uri="{FF2B5EF4-FFF2-40B4-BE49-F238E27FC236}">
                      <a16:creationId xmlns:a16="http://schemas.microsoft.com/office/drawing/2014/main" id="{02DB3C81-2A42-4890-8C19-70F4E6CDF94D}"/>
                    </a:ext>
                  </a:extLst>
                </p:cNvPr>
                <p:cNvSpPr>
                  <a:spLocks/>
                </p:cNvSpPr>
                <p:nvPr/>
              </p:nvSpPr>
              <p:spPr bwMode="auto">
                <a:xfrm>
                  <a:off x="3730" y="2563"/>
                  <a:ext cx="33" cy="33"/>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7" name="Freeform 172">
                  <a:extLst>
                    <a:ext uri="{FF2B5EF4-FFF2-40B4-BE49-F238E27FC236}">
                      <a16:creationId xmlns:a16="http://schemas.microsoft.com/office/drawing/2014/main" id="{02AAEA7F-506F-44FD-BD57-758BAC9C8CD9}"/>
                    </a:ext>
                  </a:extLst>
                </p:cNvPr>
                <p:cNvSpPr>
                  <a:spLocks/>
                </p:cNvSpPr>
                <p:nvPr/>
              </p:nvSpPr>
              <p:spPr bwMode="auto">
                <a:xfrm>
                  <a:off x="3745" y="2566"/>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8" name="Freeform 173">
                  <a:extLst>
                    <a:ext uri="{FF2B5EF4-FFF2-40B4-BE49-F238E27FC236}">
                      <a16:creationId xmlns:a16="http://schemas.microsoft.com/office/drawing/2014/main" id="{C532D998-4ABD-4E42-A757-C6A26A596B01}"/>
                    </a:ext>
                  </a:extLst>
                </p:cNvPr>
                <p:cNvSpPr>
                  <a:spLocks/>
                </p:cNvSpPr>
                <p:nvPr/>
              </p:nvSpPr>
              <p:spPr bwMode="auto">
                <a:xfrm>
                  <a:off x="3760" y="2564"/>
                  <a:ext cx="33" cy="33"/>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79" name="Freeform 174">
                  <a:extLst>
                    <a:ext uri="{FF2B5EF4-FFF2-40B4-BE49-F238E27FC236}">
                      <a16:creationId xmlns:a16="http://schemas.microsoft.com/office/drawing/2014/main" id="{1D21A21E-0613-40CC-BE44-52B359A00A78}"/>
                    </a:ext>
                  </a:extLst>
                </p:cNvPr>
                <p:cNvSpPr>
                  <a:spLocks/>
                </p:cNvSpPr>
                <p:nvPr/>
              </p:nvSpPr>
              <p:spPr bwMode="auto">
                <a:xfrm>
                  <a:off x="3776" y="2568"/>
                  <a:ext cx="33" cy="34"/>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0" name="Freeform 175">
                  <a:extLst>
                    <a:ext uri="{FF2B5EF4-FFF2-40B4-BE49-F238E27FC236}">
                      <a16:creationId xmlns:a16="http://schemas.microsoft.com/office/drawing/2014/main" id="{825AF81B-5DE2-440F-97A0-2E0B669E951F}"/>
                    </a:ext>
                  </a:extLst>
                </p:cNvPr>
                <p:cNvSpPr>
                  <a:spLocks/>
                </p:cNvSpPr>
                <p:nvPr/>
              </p:nvSpPr>
              <p:spPr bwMode="auto">
                <a:xfrm>
                  <a:off x="3792" y="2570"/>
                  <a:ext cx="32"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1" name="Freeform 176">
                  <a:extLst>
                    <a:ext uri="{FF2B5EF4-FFF2-40B4-BE49-F238E27FC236}">
                      <a16:creationId xmlns:a16="http://schemas.microsoft.com/office/drawing/2014/main" id="{647ED728-5F81-4766-BB90-664559F308D1}"/>
                    </a:ext>
                  </a:extLst>
                </p:cNvPr>
                <p:cNvSpPr>
                  <a:spLocks/>
                </p:cNvSpPr>
                <p:nvPr/>
              </p:nvSpPr>
              <p:spPr bwMode="auto">
                <a:xfrm>
                  <a:off x="3807" y="2572"/>
                  <a:ext cx="33" cy="33"/>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2" name="Freeform 177">
                  <a:extLst>
                    <a:ext uri="{FF2B5EF4-FFF2-40B4-BE49-F238E27FC236}">
                      <a16:creationId xmlns:a16="http://schemas.microsoft.com/office/drawing/2014/main" id="{105C1BF6-3F01-4ED2-9F65-DDE5590B8618}"/>
                    </a:ext>
                  </a:extLst>
                </p:cNvPr>
                <p:cNvSpPr>
                  <a:spLocks/>
                </p:cNvSpPr>
                <p:nvPr/>
              </p:nvSpPr>
              <p:spPr bwMode="auto">
                <a:xfrm>
                  <a:off x="3830" y="2573"/>
                  <a:ext cx="34" cy="33"/>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3" name="Freeform 178">
                  <a:extLst>
                    <a:ext uri="{FF2B5EF4-FFF2-40B4-BE49-F238E27FC236}">
                      <a16:creationId xmlns:a16="http://schemas.microsoft.com/office/drawing/2014/main" id="{59803595-ABE9-4B73-9840-33662BEA5CCC}"/>
                    </a:ext>
                  </a:extLst>
                </p:cNvPr>
                <p:cNvSpPr>
                  <a:spLocks/>
                </p:cNvSpPr>
                <p:nvPr/>
              </p:nvSpPr>
              <p:spPr bwMode="auto">
                <a:xfrm>
                  <a:off x="3851" y="2573"/>
                  <a:ext cx="33" cy="33"/>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4" name="Freeform 179">
                  <a:extLst>
                    <a:ext uri="{FF2B5EF4-FFF2-40B4-BE49-F238E27FC236}">
                      <a16:creationId xmlns:a16="http://schemas.microsoft.com/office/drawing/2014/main" id="{EC17E20A-477A-409E-B7BA-01AB41F48C37}"/>
                    </a:ext>
                  </a:extLst>
                </p:cNvPr>
                <p:cNvSpPr>
                  <a:spLocks/>
                </p:cNvSpPr>
                <p:nvPr/>
              </p:nvSpPr>
              <p:spPr bwMode="auto">
                <a:xfrm>
                  <a:off x="3874" y="2571"/>
                  <a:ext cx="33" cy="33"/>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5" name="Freeform 180">
                  <a:extLst>
                    <a:ext uri="{FF2B5EF4-FFF2-40B4-BE49-F238E27FC236}">
                      <a16:creationId xmlns:a16="http://schemas.microsoft.com/office/drawing/2014/main" id="{91A4B589-8459-45B4-8847-5B8006CA53C0}"/>
                    </a:ext>
                  </a:extLst>
                </p:cNvPr>
                <p:cNvSpPr>
                  <a:spLocks/>
                </p:cNvSpPr>
                <p:nvPr/>
              </p:nvSpPr>
              <p:spPr bwMode="auto">
                <a:xfrm>
                  <a:off x="3894" y="2568"/>
                  <a:ext cx="32" cy="34"/>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6" name="Freeform 181">
                  <a:extLst>
                    <a:ext uri="{FF2B5EF4-FFF2-40B4-BE49-F238E27FC236}">
                      <a16:creationId xmlns:a16="http://schemas.microsoft.com/office/drawing/2014/main" id="{46C0B79D-3D81-47E9-A50D-28BEDC883599}"/>
                    </a:ext>
                  </a:extLst>
                </p:cNvPr>
                <p:cNvSpPr>
                  <a:spLocks/>
                </p:cNvSpPr>
                <p:nvPr/>
              </p:nvSpPr>
              <p:spPr bwMode="auto">
                <a:xfrm>
                  <a:off x="3907" y="2565"/>
                  <a:ext cx="33" cy="33"/>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7" name="Freeform 182">
                  <a:extLst>
                    <a:ext uri="{FF2B5EF4-FFF2-40B4-BE49-F238E27FC236}">
                      <a16:creationId xmlns:a16="http://schemas.microsoft.com/office/drawing/2014/main" id="{96AC2DF7-1E28-4F8E-A5C1-BAC74F09648F}"/>
                    </a:ext>
                  </a:extLst>
                </p:cNvPr>
                <p:cNvSpPr>
                  <a:spLocks/>
                </p:cNvSpPr>
                <p:nvPr/>
              </p:nvSpPr>
              <p:spPr bwMode="auto">
                <a:xfrm>
                  <a:off x="3926" y="2565"/>
                  <a:ext cx="33" cy="33"/>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8" name="Freeform 183">
                  <a:extLst>
                    <a:ext uri="{FF2B5EF4-FFF2-40B4-BE49-F238E27FC236}">
                      <a16:creationId xmlns:a16="http://schemas.microsoft.com/office/drawing/2014/main" id="{AE8FF0C8-9519-4F45-A181-3D0FADE09733}"/>
                    </a:ext>
                  </a:extLst>
                </p:cNvPr>
                <p:cNvSpPr>
                  <a:spLocks/>
                </p:cNvSpPr>
                <p:nvPr/>
              </p:nvSpPr>
              <p:spPr bwMode="auto">
                <a:xfrm>
                  <a:off x="3950" y="2559"/>
                  <a:ext cx="34"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89" name="Freeform 184">
                  <a:extLst>
                    <a:ext uri="{FF2B5EF4-FFF2-40B4-BE49-F238E27FC236}">
                      <a16:creationId xmlns:a16="http://schemas.microsoft.com/office/drawing/2014/main" id="{CC7FDEBD-45A2-4384-A728-91C839D91877}"/>
                    </a:ext>
                  </a:extLst>
                </p:cNvPr>
                <p:cNvSpPr>
                  <a:spLocks/>
                </p:cNvSpPr>
                <p:nvPr/>
              </p:nvSpPr>
              <p:spPr bwMode="auto">
                <a:xfrm>
                  <a:off x="3967" y="2558"/>
                  <a:ext cx="34" cy="33"/>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0" name="Freeform 185">
                  <a:extLst>
                    <a:ext uri="{FF2B5EF4-FFF2-40B4-BE49-F238E27FC236}">
                      <a16:creationId xmlns:a16="http://schemas.microsoft.com/office/drawing/2014/main" id="{4D7484CD-1787-4C2C-A940-B33DC04A6A90}"/>
                    </a:ext>
                  </a:extLst>
                </p:cNvPr>
                <p:cNvSpPr>
                  <a:spLocks/>
                </p:cNvSpPr>
                <p:nvPr/>
              </p:nvSpPr>
              <p:spPr bwMode="auto">
                <a:xfrm>
                  <a:off x="3992" y="2557"/>
                  <a:ext cx="33" cy="33"/>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1" name="Freeform 186">
                  <a:extLst>
                    <a:ext uri="{FF2B5EF4-FFF2-40B4-BE49-F238E27FC236}">
                      <a16:creationId xmlns:a16="http://schemas.microsoft.com/office/drawing/2014/main" id="{4B3C7F54-2553-41A5-96B8-82357AF781E2}"/>
                    </a:ext>
                  </a:extLst>
                </p:cNvPr>
                <p:cNvSpPr>
                  <a:spLocks/>
                </p:cNvSpPr>
                <p:nvPr/>
              </p:nvSpPr>
              <p:spPr bwMode="auto">
                <a:xfrm>
                  <a:off x="4007" y="2553"/>
                  <a:ext cx="33" cy="34"/>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2" name="Freeform 187">
                  <a:extLst>
                    <a:ext uri="{FF2B5EF4-FFF2-40B4-BE49-F238E27FC236}">
                      <a16:creationId xmlns:a16="http://schemas.microsoft.com/office/drawing/2014/main" id="{D3427281-C093-47B0-A86E-A08B8545EAF0}"/>
                    </a:ext>
                  </a:extLst>
                </p:cNvPr>
                <p:cNvSpPr>
                  <a:spLocks/>
                </p:cNvSpPr>
                <p:nvPr/>
              </p:nvSpPr>
              <p:spPr bwMode="auto">
                <a:xfrm>
                  <a:off x="4023" y="2552"/>
                  <a:ext cx="33" cy="34"/>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3" name="Freeform 188">
                  <a:extLst>
                    <a:ext uri="{FF2B5EF4-FFF2-40B4-BE49-F238E27FC236}">
                      <a16:creationId xmlns:a16="http://schemas.microsoft.com/office/drawing/2014/main" id="{27592CD5-83EB-4571-9AF3-47E1652EAAD5}"/>
                    </a:ext>
                  </a:extLst>
                </p:cNvPr>
                <p:cNvSpPr>
                  <a:spLocks/>
                </p:cNvSpPr>
                <p:nvPr/>
              </p:nvSpPr>
              <p:spPr bwMode="auto">
                <a:xfrm>
                  <a:off x="4043" y="2550"/>
                  <a:ext cx="32" cy="33"/>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4" name="Freeform 189">
                  <a:extLst>
                    <a:ext uri="{FF2B5EF4-FFF2-40B4-BE49-F238E27FC236}">
                      <a16:creationId xmlns:a16="http://schemas.microsoft.com/office/drawing/2014/main" id="{FC5FEEAF-DADA-4909-93F3-70CAE223A561}"/>
                    </a:ext>
                  </a:extLst>
                </p:cNvPr>
                <p:cNvSpPr>
                  <a:spLocks/>
                </p:cNvSpPr>
                <p:nvPr/>
              </p:nvSpPr>
              <p:spPr bwMode="auto">
                <a:xfrm>
                  <a:off x="4059" y="2550"/>
                  <a:ext cx="33"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5" name="Freeform 190">
                  <a:extLst>
                    <a:ext uri="{FF2B5EF4-FFF2-40B4-BE49-F238E27FC236}">
                      <a16:creationId xmlns:a16="http://schemas.microsoft.com/office/drawing/2014/main" id="{EF0A0078-CE40-40C7-8821-193F71BE1D40}"/>
                    </a:ext>
                  </a:extLst>
                </p:cNvPr>
                <p:cNvSpPr>
                  <a:spLocks/>
                </p:cNvSpPr>
                <p:nvPr/>
              </p:nvSpPr>
              <p:spPr bwMode="auto">
                <a:xfrm>
                  <a:off x="4075" y="2548"/>
                  <a:ext cx="33"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6" name="Freeform 191">
                  <a:extLst>
                    <a:ext uri="{FF2B5EF4-FFF2-40B4-BE49-F238E27FC236}">
                      <a16:creationId xmlns:a16="http://schemas.microsoft.com/office/drawing/2014/main" id="{BFB6087A-FA9B-40EE-87ED-A013CD4E8481}"/>
                    </a:ext>
                  </a:extLst>
                </p:cNvPr>
                <p:cNvSpPr>
                  <a:spLocks/>
                </p:cNvSpPr>
                <p:nvPr/>
              </p:nvSpPr>
              <p:spPr bwMode="auto">
                <a:xfrm>
                  <a:off x="4090" y="2546"/>
                  <a:ext cx="32" cy="33"/>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7" name="Freeform 192">
                  <a:extLst>
                    <a:ext uri="{FF2B5EF4-FFF2-40B4-BE49-F238E27FC236}">
                      <a16:creationId xmlns:a16="http://schemas.microsoft.com/office/drawing/2014/main" id="{4146E5E7-2DF2-440A-8DA2-10291E46FC30}"/>
                    </a:ext>
                  </a:extLst>
                </p:cNvPr>
                <p:cNvSpPr>
                  <a:spLocks/>
                </p:cNvSpPr>
                <p:nvPr/>
              </p:nvSpPr>
              <p:spPr bwMode="auto">
                <a:xfrm>
                  <a:off x="4108" y="2538"/>
                  <a:ext cx="34"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8" name="Freeform 193">
                  <a:extLst>
                    <a:ext uri="{FF2B5EF4-FFF2-40B4-BE49-F238E27FC236}">
                      <a16:creationId xmlns:a16="http://schemas.microsoft.com/office/drawing/2014/main" id="{C9609290-49DB-47DF-AEF5-F42F2BC0B989}"/>
                    </a:ext>
                  </a:extLst>
                </p:cNvPr>
                <p:cNvSpPr>
                  <a:spLocks/>
                </p:cNvSpPr>
                <p:nvPr/>
              </p:nvSpPr>
              <p:spPr bwMode="auto">
                <a:xfrm>
                  <a:off x="3456" y="2578"/>
                  <a:ext cx="33" cy="33"/>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899" name="Freeform 194">
                  <a:extLst>
                    <a:ext uri="{FF2B5EF4-FFF2-40B4-BE49-F238E27FC236}">
                      <a16:creationId xmlns:a16="http://schemas.microsoft.com/office/drawing/2014/main" id="{75241E15-69CB-4430-B9AF-53DE1DDBD814}"/>
                    </a:ext>
                  </a:extLst>
                </p:cNvPr>
                <p:cNvSpPr>
                  <a:spLocks/>
                </p:cNvSpPr>
                <p:nvPr/>
              </p:nvSpPr>
              <p:spPr bwMode="auto">
                <a:xfrm>
                  <a:off x="3451" y="2613"/>
                  <a:ext cx="34" cy="34"/>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0" name="Freeform 195">
                  <a:extLst>
                    <a:ext uri="{FF2B5EF4-FFF2-40B4-BE49-F238E27FC236}">
                      <a16:creationId xmlns:a16="http://schemas.microsoft.com/office/drawing/2014/main" id="{BA26BFCD-AF65-40FC-B4EA-A346290C63E8}"/>
                    </a:ext>
                  </a:extLst>
                </p:cNvPr>
                <p:cNvSpPr>
                  <a:spLocks/>
                </p:cNvSpPr>
                <p:nvPr/>
              </p:nvSpPr>
              <p:spPr bwMode="auto">
                <a:xfrm>
                  <a:off x="3454" y="2684"/>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1" name="Freeform 196">
                  <a:extLst>
                    <a:ext uri="{FF2B5EF4-FFF2-40B4-BE49-F238E27FC236}">
                      <a16:creationId xmlns:a16="http://schemas.microsoft.com/office/drawing/2014/main" id="{FD9F69D5-AE20-4193-960D-B1D3BF33144F}"/>
                    </a:ext>
                  </a:extLst>
                </p:cNvPr>
                <p:cNvSpPr>
                  <a:spLocks/>
                </p:cNvSpPr>
                <p:nvPr/>
              </p:nvSpPr>
              <p:spPr bwMode="auto">
                <a:xfrm>
                  <a:off x="3454" y="2722"/>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2" name="Freeform 197">
                  <a:extLst>
                    <a:ext uri="{FF2B5EF4-FFF2-40B4-BE49-F238E27FC236}">
                      <a16:creationId xmlns:a16="http://schemas.microsoft.com/office/drawing/2014/main" id="{04AF0948-E67C-482C-AB90-4AD6BD523E43}"/>
                    </a:ext>
                  </a:extLst>
                </p:cNvPr>
                <p:cNvSpPr>
                  <a:spLocks/>
                </p:cNvSpPr>
                <p:nvPr/>
              </p:nvSpPr>
              <p:spPr bwMode="auto">
                <a:xfrm>
                  <a:off x="3458" y="2761"/>
                  <a:ext cx="34" cy="34"/>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3" name="Freeform 198">
                  <a:extLst>
                    <a:ext uri="{FF2B5EF4-FFF2-40B4-BE49-F238E27FC236}">
                      <a16:creationId xmlns:a16="http://schemas.microsoft.com/office/drawing/2014/main" id="{526EEAB8-8663-4501-B8C5-BCB3400B3130}"/>
                    </a:ext>
                  </a:extLst>
                </p:cNvPr>
                <p:cNvSpPr>
                  <a:spLocks/>
                </p:cNvSpPr>
                <p:nvPr/>
              </p:nvSpPr>
              <p:spPr bwMode="auto">
                <a:xfrm>
                  <a:off x="3468" y="2799"/>
                  <a:ext cx="32" cy="34"/>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4" name="Freeform 199">
                  <a:extLst>
                    <a:ext uri="{FF2B5EF4-FFF2-40B4-BE49-F238E27FC236}">
                      <a16:creationId xmlns:a16="http://schemas.microsoft.com/office/drawing/2014/main" id="{F57FC6B5-E01B-4B19-B7F5-19AD815043F1}"/>
                    </a:ext>
                  </a:extLst>
                </p:cNvPr>
                <p:cNvSpPr>
                  <a:spLocks/>
                </p:cNvSpPr>
                <p:nvPr/>
              </p:nvSpPr>
              <p:spPr bwMode="auto">
                <a:xfrm>
                  <a:off x="3478" y="2583"/>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5" name="Freeform 200">
                  <a:extLst>
                    <a:ext uri="{FF2B5EF4-FFF2-40B4-BE49-F238E27FC236}">
                      <a16:creationId xmlns:a16="http://schemas.microsoft.com/office/drawing/2014/main" id="{72E6F014-835C-4DB3-A7A3-A7FC8D1EC78D}"/>
                    </a:ext>
                  </a:extLst>
                </p:cNvPr>
                <p:cNvSpPr>
                  <a:spLocks/>
                </p:cNvSpPr>
                <p:nvPr/>
              </p:nvSpPr>
              <p:spPr bwMode="auto">
                <a:xfrm>
                  <a:off x="3500" y="2587"/>
                  <a:ext cx="33" cy="33"/>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6" name="Freeform 201">
                  <a:extLst>
                    <a:ext uri="{FF2B5EF4-FFF2-40B4-BE49-F238E27FC236}">
                      <a16:creationId xmlns:a16="http://schemas.microsoft.com/office/drawing/2014/main" id="{0ED0AC1F-FE5D-45C9-BB4A-433CD0DE309C}"/>
                    </a:ext>
                  </a:extLst>
                </p:cNvPr>
                <p:cNvSpPr>
                  <a:spLocks/>
                </p:cNvSpPr>
                <p:nvPr/>
              </p:nvSpPr>
              <p:spPr bwMode="auto">
                <a:xfrm>
                  <a:off x="3514" y="2587"/>
                  <a:ext cx="33" cy="33"/>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7" name="Freeform 202">
                  <a:extLst>
                    <a:ext uri="{FF2B5EF4-FFF2-40B4-BE49-F238E27FC236}">
                      <a16:creationId xmlns:a16="http://schemas.microsoft.com/office/drawing/2014/main" id="{4EF29DB6-F61B-45F5-B467-D5F80DEE3118}"/>
                    </a:ext>
                  </a:extLst>
                </p:cNvPr>
                <p:cNvSpPr>
                  <a:spLocks/>
                </p:cNvSpPr>
                <p:nvPr/>
              </p:nvSpPr>
              <p:spPr bwMode="auto">
                <a:xfrm>
                  <a:off x="3531" y="2589"/>
                  <a:ext cx="34" cy="34"/>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8" name="Freeform 203">
                  <a:extLst>
                    <a:ext uri="{FF2B5EF4-FFF2-40B4-BE49-F238E27FC236}">
                      <a16:creationId xmlns:a16="http://schemas.microsoft.com/office/drawing/2014/main" id="{B7C9EDF6-32DA-402A-8A06-A1E8E71EDD6C}"/>
                    </a:ext>
                  </a:extLst>
                </p:cNvPr>
                <p:cNvSpPr>
                  <a:spLocks/>
                </p:cNvSpPr>
                <p:nvPr/>
              </p:nvSpPr>
              <p:spPr bwMode="auto">
                <a:xfrm>
                  <a:off x="3544" y="2590"/>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09" name="Freeform 204">
                  <a:extLst>
                    <a:ext uri="{FF2B5EF4-FFF2-40B4-BE49-F238E27FC236}">
                      <a16:creationId xmlns:a16="http://schemas.microsoft.com/office/drawing/2014/main" id="{E2C595E5-6218-4BEB-80BB-F96FC7EF7DFD}"/>
                    </a:ext>
                  </a:extLst>
                </p:cNvPr>
                <p:cNvSpPr>
                  <a:spLocks/>
                </p:cNvSpPr>
                <p:nvPr/>
              </p:nvSpPr>
              <p:spPr bwMode="auto">
                <a:xfrm>
                  <a:off x="3561" y="2593"/>
                  <a:ext cx="32"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0" name="Freeform 205">
                  <a:extLst>
                    <a:ext uri="{FF2B5EF4-FFF2-40B4-BE49-F238E27FC236}">
                      <a16:creationId xmlns:a16="http://schemas.microsoft.com/office/drawing/2014/main" id="{433CFB03-0633-4C83-A2DE-FE35E78CBD57}"/>
                    </a:ext>
                  </a:extLst>
                </p:cNvPr>
                <p:cNvSpPr>
                  <a:spLocks/>
                </p:cNvSpPr>
                <p:nvPr/>
              </p:nvSpPr>
              <p:spPr bwMode="auto">
                <a:xfrm>
                  <a:off x="3578" y="2593"/>
                  <a:ext cx="33"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1" name="Freeform 206">
                  <a:extLst>
                    <a:ext uri="{FF2B5EF4-FFF2-40B4-BE49-F238E27FC236}">
                      <a16:creationId xmlns:a16="http://schemas.microsoft.com/office/drawing/2014/main" id="{4DD55159-C8A0-4DB0-96BB-6E9EB6AB41EE}"/>
                    </a:ext>
                  </a:extLst>
                </p:cNvPr>
                <p:cNvSpPr>
                  <a:spLocks/>
                </p:cNvSpPr>
                <p:nvPr/>
              </p:nvSpPr>
              <p:spPr bwMode="auto">
                <a:xfrm>
                  <a:off x="3603" y="2593"/>
                  <a:ext cx="32"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2" name="Freeform 207">
                  <a:extLst>
                    <a:ext uri="{FF2B5EF4-FFF2-40B4-BE49-F238E27FC236}">
                      <a16:creationId xmlns:a16="http://schemas.microsoft.com/office/drawing/2014/main" id="{0DDEBC98-BD60-4154-B2B8-95D26FD6D0D7}"/>
                    </a:ext>
                  </a:extLst>
                </p:cNvPr>
                <p:cNvSpPr>
                  <a:spLocks/>
                </p:cNvSpPr>
                <p:nvPr/>
              </p:nvSpPr>
              <p:spPr bwMode="auto">
                <a:xfrm>
                  <a:off x="3627" y="2596"/>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3" name="Freeform 208">
                  <a:extLst>
                    <a:ext uri="{FF2B5EF4-FFF2-40B4-BE49-F238E27FC236}">
                      <a16:creationId xmlns:a16="http://schemas.microsoft.com/office/drawing/2014/main" id="{A8520DC7-E175-4C38-A5BF-94D6A1835D21}"/>
                    </a:ext>
                  </a:extLst>
                </p:cNvPr>
                <p:cNvSpPr>
                  <a:spLocks/>
                </p:cNvSpPr>
                <p:nvPr/>
              </p:nvSpPr>
              <p:spPr bwMode="auto">
                <a:xfrm>
                  <a:off x="3641" y="2597"/>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4" name="Freeform 209">
                  <a:extLst>
                    <a:ext uri="{FF2B5EF4-FFF2-40B4-BE49-F238E27FC236}">
                      <a16:creationId xmlns:a16="http://schemas.microsoft.com/office/drawing/2014/main" id="{5423363E-7032-42CD-9EC2-6571137F8D4E}"/>
                    </a:ext>
                  </a:extLst>
                </p:cNvPr>
                <p:cNvSpPr>
                  <a:spLocks/>
                </p:cNvSpPr>
                <p:nvPr/>
              </p:nvSpPr>
              <p:spPr bwMode="auto">
                <a:xfrm>
                  <a:off x="3658" y="2597"/>
                  <a:ext cx="32" cy="34"/>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5" name="Freeform 210">
                  <a:extLst>
                    <a:ext uri="{FF2B5EF4-FFF2-40B4-BE49-F238E27FC236}">
                      <a16:creationId xmlns:a16="http://schemas.microsoft.com/office/drawing/2014/main" id="{61CF0815-2DD5-4F9C-BFA4-C16C09FEB915}"/>
                    </a:ext>
                  </a:extLst>
                </p:cNvPr>
                <p:cNvSpPr>
                  <a:spLocks/>
                </p:cNvSpPr>
                <p:nvPr/>
              </p:nvSpPr>
              <p:spPr bwMode="auto">
                <a:xfrm>
                  <a:off x="3670" y="2598"/>
                  <a:ext cx="33"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6" name="Freeform 211">
                  <a:extLst>
                    <a:ext uri="{FF2B5EF4-FFF2-40B4-BE49-F238E27FC236}">
                      <a16:creationId xmlns:a16="http://schemas.microsoft.com/office/drawing/2014/main" id="{E2F8384D-0256-46DD-8F4B-41A857D0E8F4}"/>
                    </a:ext>
                  </a:extLst>
                </p:cNvPr>
                <p:cNvSpPr>
                  <a:spLocks/>
                </p:cNvSpPr>
                <p:nvPr/>
              </p:nvSpPr>
              <p:spPr bwMode="auto">
                <a:xfrm>
                  <a:off x="3682" y="2598"/>
                  <a:ext cx="34"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7" name="Freeform 212">
                  <a:extLst>
                    <a:ext uri="{FF2B5EF4-FFF2-40B4-BE49-F238E27FC236}">
                      <a16:creationId xmlns:a16="http://schemas.microsoft.com/office/drawing/2014/main" id="{A74DB3EB-0DB0-4514-ACF1-F955E11C54BE}"/>
                    </a:ext>
                  </a:extLst>
                </p:cNvPr>
                <p:cNvSpPr>
                  <a:spLocks/>
                </p:cNvSpPr>
                <p:nvPr/>
              </p:nvSpPr>
              <p:spPr bwMode="auto">
                <a:xfrm>
                  <a:off x="3698" y="2601"/>
                  <a:ext cx="34" cy="33"/>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8" name="Freeform 213">
                  <a:extLst>
                    <a:ext uri="{FF2B5EF4-FFF2-40B4-BE49-F238E27FC236}">
                      <a16:creationId xmlns:a16="http://schemas.microsoft.com/office/drawing/2014/main" id="{BBCCEC33-A6B0-41FD-9A3E-529DF8D3A6F5}"/>
                    </a:ext>
                  </a:extLst>
                </p:cNvPr>
                <p:cNvSpPr>
                  <a:spLocks/>
                </p:cNvSpPr>
                <p:nvPr/>
              </p:nvSpPr>
              <p:spPr bwMode="auto">
                <a:xfrm>
                  <a:off x="3711" y="2602"/>
                  <a:ext cx="34"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19" name="Freeform 214">
                  <a:extLst>
                    <a:ext uri="{FF2B5EF4-FFF2-40B4-BE49-F238E27FC236}">
                      <a16:creationId xmlns:a16="http://schemas.microsoft.com/office/drawing/2014/main" id="{E2763AAC-F8A9-4134-86D9-DAE3AD027F0E}"/>
                    </a:ext>
                  </a:extLst>
                </p:cNvPr>
                <p:cNvSpPr>
                  <a:spLocks/>
                </p:cNvSpPr>
                <p:nvPr/>
              </p:nvSpPr>
              <p:spPr bwMode="auto">
                <a:xfrm>
                  <a:off x="3732" y="2603"/>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0" name="Freeform 215">
                  <a:extLst>
                    <a:ext uri="{FF2B5EF4-FFF2-40B4-BE49-F238E27FC236}">
                      <a16:creationId xmlns:a16="http://schemas.microsoft.com/office/drawing/2014/main" id="{FDA33C00-BF92-4157-AB15-45CFDA89F673}"/>
                    </a:ext>
                  </a:extLst>
                </p:cNvPr>
                <p:cNvSpPr>
                  <a:spLocks/>
                </p:cNvSpPr>
                <p:nvPr/>
              </p:nvSpPr>
              <p:spPr bwMode="auto">
                <a:xfrm>
                  <a:off x="3748" y="2603"/>
                  <a:ext cx="32" cy="34"/>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1" name="Freeform 216">
                  <a:extLst>
                    <a:ext uri="{FF2B5EF4-FFF2-40B4-BE49-F238E27FC236}">
                      <a16:creationId xmlns:a16="http://schemas.microsoft.com/office/drawing/2014/main" id="{69DA21A9-BB1D-4E44-80C1-08E947AD2E3F}"/>
                    </a:ext>
                  </a:extLst>
                </p:cNvPr>
                <p:cNvSpPr>
                  <a:spLocks/>
                </p:cNvSpPr>
                <p:nvPr/>
              </p:nvSpPr>
              <p:spPr bwMode="auto">
                <a:xfrm>
                  <a:off x="3771" y="2604"/>
                  <a:ext cx="33" cy="34"/>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2" name="Freeform 217">
                  <a:extLst>
                    <a:ext uri="{FF2B5EF4-FFF2-40B4-BE49-F238E27FC236}">
                      <a16:creationId xmlns:a16="http://schemas.microsoft.com/office/drawing/2014/main" id="{C161E26C-0D44-4DB1-B9BE-B7C2D0EBD932}"/>
                    </a:ext>
                  </a:extLst>
                </p:cNvPr>
                <p:cNvSpPr>
                  <a:spLocks/>
                </p:cNvSpPr>
                <p:nvPr/>
              </p:nvSpPr>
              <p:spPr bwMode="auto">
                <a:xfrm>
                  <a:off x="3792" y="2605"/>
                  <a:ext cx="32" cy="34"/>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3" name="Freeform 218">
                  <a:extLst>
                    <a:ext uri="{FF2B5EF4-FFF2-40B4-BE49-F238E27FC236}">
                      <a16:creationId xmlns:a16="http://schemas.microsoft.com/office/drawing/2014/main" id="{C7BF38A4-9D4F-4BE4-B4AE-5940796C9CD3}"/>
                    </a:ext>
                  </a:extLst>
                </p:cNvPr>
                <p:cNvSpPr>
                  <a:spLocks/>
                </p:cNvSpPr>
                <p:nvPr/>
              </p:nvSpPr>
              <p:spPr bwMode="auto">
                <a:xfrm>
                  <a:off x="3814" y="2605"/>
                  <a:ext cx="32" cy="33"/>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4" name="Freeform 219">
                  <a:extLst>
                    <a:ext uri="{FF2B5EF4-FFF2-40B4-BE49-F238E27FC236}">
                      <a16:creationId xmlns:a16="http://schemas.microsoft.com/office/drawing/2014/main" id="{4065857B-558A-48EB-9540-18345705DA1C}"/>
                    </a:ext>
                  </a:extLst>
                </p:cNvPr>
                <p:cNvSpPr>
                  <a:spLocks/>
                </p:cNvSpPr>
                <p:nvPr/>
              </p:nvSpPr>
              <p:spPr bwMode="auto">
                <a:xfrm>
                  <a:off x="3845" y="2605"/>
                  <a:ext cx="32" cy="33"/>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5" name="Freeform 220">
                  <a:extLst>
                    <a:ext uri="{FF2B5EF4-FFF2-40B4-BE49-F238E27FC236}">
                      <a16:creationId xmlns:a16="http://schemas.microsoft.com/office/drawing/2014/main" id="{9F852DBE-3658-4070-A61C-A88FBC1310A8}"/>
                    </a:ext>
                  </a:extLst>
                </p:cNvPr>
                <p:cNvSpPr>
                  <a:spLocks/>
                </p:cNvSpPr>
                <p:nvPr/>
              </p:nvSpPr>
              <p:spPr bwMode="auto">
                <a:xfrm>
                  <a:off x="3855" y="2605"/>
                  <a:ext cx="34"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6" name="Freeform 221">
                  <a:extLst>
                    <a:ext uri="{FF2B5EF4-FFF2-40B4-BE49-F238E27FC236}">
                      <a16:creationId xmlns:a16="http://schemas.microsoft.com/office/drawing/2014/main" id="{6552B4A6-F3AE-4C13-9B03-DC3DD0963721}"/>
                    </a:ext>
                  </a:extLst>
                </p:cNvPr>
                <p:cNvSpPr>
                  <a:spLocks/>
                </p:cNvSpPr>
                <p:nvPr/>
              </p:nvSpPr>
              <p:spPr bwMode="auto">
                <a:xfrm>
                  <a:off x="3876" y="2603"/>
                  <a:ext cx="33" cy="34"/>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7" name="Freeform 222">
                  <a:extLst>
                    <a:ext uri="{FF2B5EF4-FFF2-40B4-BE49-F238E27FC236}">
                      <a16:creationId xmlns:a16="http://schemas.microsoft.com/office/drawing/2014/main" id="{EC41BC40-CED4-47D2-92FF-8C9E0D68D5EE}"/>
                    </a:ext>
                  </a:extLst>
                </p:cNvPr>
                <p:cNvSpPr>
                  <a:spLocks/>
                </p:cNvSpPr>
                <p:nvPr/>
              </p:nvSpPr>
              <p:spPr bwMode="auto">
                <a:xfrm>
                  <a:off x="3898" y="2603"/>
                  <a:ext cx="34" cy="34"/>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8" name="Freeform 223">
                  <a:extLst>
                    <a:ext uri="{FF2B5EF4-FFF2-40B4-BE49-F238E27FC236}">
                      <a16:creationId xmlns:a16="http://schemas.microsoft.com/office/drawing/2014/main" id="{CD81D71C-F177-4686-802A-68AEB5E466E8}"/>
                    </a:ext>
                  </a:extLst>
                </p:cNvPr>
                <p:cNvSpPr>
                  <a:spLocks/>
                </p:cNvSpPr>
                <p:nvPr/>
              </p:nvSpPr>
              <p:spPr bwMode="auto">
                <a:xfrm>
                  <a:off x="3927" y="2603"/>
                  <a:ext cx="34" cy="34"/>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29" name="Freeform 224">
                  <a:extLst>
                    <a:ext uri="{FF2B5EF4-FFF2-40B4-BE49-F238E27FC236}">
                      <a16:creationId xmlns:a16="http://schemas.microsoft.com/office/drawing/2014/main" id="{8549B561-8768-4264-B66A-E8B4975FDE73}"/>
                    </a:ext>
                  </a:extLst>
                </p:cNvPr>
                <p:cNvSpPr>
                  <a:spLocks/>
                </p:cNvSpPr>
                <p:nvPr/>
              </p:nvSpPr>
              <p:spPr bwMode="auto">
                <a:xfrm>
                  <a:off x="3952" y="2603"/>
                  <a:ext cx="34"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0" name="Freeform 225">
                  <a:extLst>
                    <a:ext uri="{FF2B5EF4-FFF2-40B4-BE49-F238E27FC236}">
                      <a16:creationId xmlns:a16="http://schemas.microsoft.com/office/drawing/2014/main" id="{FF4E788F-AADB-4F61-8D16-53A26E896767}"/>
                    </a:ext>
                  </a:extLst>
                </p:cNvPr>
                <p:cNvSpPr>
                  <a:spLocks/>
                </p:cNvSpPr>
                <p:nvPr/>
              </p:nvSpPr>
              <p:spPr bwMode="auto">
                <a:xfrm>
                  <a:off x="3970" y="2602"/>
                  <a:ext cx="32" cy="33"/>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1" name="Freeform 226">
                  <a:extLst>
                    <a:ext uri="{FF2B5EF4-FFF2-40B4-BE49-F238E27FC236}">
                      <a16:creationId xmlns:a16="http://schemas.microsoft.com/office/drawing/2014/main" id="{0E918836-69C5-46A0-89E3-FD4C63A49A43}"/>
                    </a:ext>
                  </a:extLst>
                </p:cNvPr>
                <p:cNvSpPr>
                  <a:spLocks/>
                </p:cNvSpPr>
                <p:nvPr/>
              </p:nvSpPr>
              <p:spPr bwMode="auto">
                <a:xfrm>
                  <a:off x="3980" y="2598"/>
                  <a:ext cx="34"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2" name="Freeform 227">
                  <a:extLst>
                    <a:ext uri="{FF2B5EF4-FFF2-40B4-BE49-F238E27FC236}">
                      <a16:creationId xmlns:a16="http://schemas.microsoft.com/office/drawing/2014/main" id="{D9CC9681-C078-400D-A9F4-AADF4FBF3754}"/>
                    </a:ext>
                  </a:extLst>
                </p:cNvPr>
                <p:cNvSpPr>
                  <a:spLocks/>
                </p:cNvSpPr>
                <p:nvPr/>
              </p:nvSpPr>
              <p:spPr bwMode="auto">
                <a:xfrm>
                  <a:off x="3993" y="2596"/>
                  <a:ext cx="33" cy="34"/>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3" name="Freeform 228">
                  <a:extLst>
                    <a:ext uri="{FF2B5EF4-FFF2-40B4-BE49-F238E27FC236}">
                      <a16:creationId xmlns:a16="http://schemas.microsoft.com/office/drawing/2014/main" id="{535F5A49-16D8-48AD-A050-C474B483BC14}"/>
                    </a:ext>
                  </a:extLst>
                </p:cNvPr>
                <p:cNvSpPr>
                  <a:spLocks/>
                </p:cNvSpPr>
                <p:nvPr/>
              </p:nvSpPr>
              <p:spPr bwMode="auto">
                <a:xfrm>
                  <a:off x="4011" y="2591"/>
                  <a:ext cx="33" cy="34"/>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4" name="Freeform 229">
                  <a:extLst>
                    <a:ext uri="{FF2B5EF4-FFF2-40B4-BE49-F238E27FC236}">
                      <a16:creationId xmlns:a16="http://schemas.microsoft.com/office/drawing/2014/main" id="{53C51031-A5F1-43F8-A055-35AC35D0ABAA}"/>
                    </a:ext>
                  </a:extLst>
                </p:cNvPr>
                <p:cNvSpPr>
                  <a:spLocks/>
                </p:cNvSpPr>
                <p:nvPr/>
              </p:nvSpPr>
              <p:spPr bwMode="auto">
                <a:xfrm>
                  <a:off x="4029" y="2590"/>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5" name="Freeform 230">
                  <a:extLst>
                    <a:ext uri="{FF2B5EF4-FFF2-40B4-BE49-F238E27FC236}">
                      <a16:creationId xmlns:a16="http://schemas.microsoft.com/office/drawing/2014/main" id="{003643DE-2378-4544-BCE7-147ACF288DB0}"/>
                    </a:ext>
                  </a:extLst>
                </p:cNvPr>
                <p:cNvSpPr>
                  <a:spLocks/>
                </p:cNvSpPr>
                <p:nvPr/>
              </p:nvSpPr>
              <p:spPr bwMode="auto">
                <a:xfrm>
                  <a:off x="4058" y="2587"/>
                  <a:ext cx="33" cy="33"/>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6" name="Freeform 231">
                  <a:extLst>
                    <a:ext uri="{FF2B5EF4-FFF2-40B4-BE49-F238E27FC236}">
                      <a16:creationId xmlns:a16="http://schemas.microsoft.com/office/drawing/2014/main" id="{F3415EEA-0BD9-434C-ADAE-7622354A1F3F}"/>
                    </a:ext>
                  </a:extLst>
                </p:cNvPr>
                <p:cNvSpPr>
                  <a:spLocks/>
                </p:cNvSpPr>
                <p:nvPr/>
              </p:nvSpPr>
              <p:spPr bwMode="auto">
                <a:xfrm>
                  <a:off x="4075" y="2586"/>
                  <a:ext cx="33"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7" name="Freeform 232">
                  <a:extLst>
                    <a:ext uri="{FF2B5EF4-FFF2-40B4-BE49-F238E27FC236}">
                      <a16:creationId xmlns:a16="http://schemas.microsoft.com/office/drawing/2014/main" id="{8A649D25-F5B9-4880-B447-68B7021B9EF6}"/>
                    </a:ext>
                  </a:extLst>
                </p:cNvPr>
                <p:cNvSpPr>
                  <a:spLocks/>
                </p:cNvSpPr>
                <p:nvPr/>
              </p:nvSpPr>
              <p:spPr bwMode="auto">
                <a:xfrm>
                  <a:off x="4086" y="2585"/>
                  <a:ext cx="34"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8" name="Freeform 233">
                  <a:extLst>
                    <a:ext uri="{FF2B5EF4-FFF2-40B4-BE49-F238E27FC236}">
                      <a16:creationId xmlns:a16="http://schemas.microsoft.com/office/drawing/2014/main" id="{DFAB3712-C31D-497E-B7B0-5227A2D00A5B}"/>
                    </a:ext>
                  </a:extLst>
                </p:cNvPr>
                <p:cNvSpPr>
                  <a:spLocks/>
                </p:cNvSpPr>
                <p:nvPr/>
              </p:nvSpPr>
              <p:spPr bwMode="auto">
                <a:xfrm>
                  <a:off x="4105" y="2582"/>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39" name="Freeform 234">
                  <a:extLst>
                    <a:ext uri="{FF2B5EF4-FFF2-40B4-BE49-F238E27FC236}">
                      <a16:creationId xmlns:a16="http://schemas.microsoft.com/office/drawing/2014/main" id="{1AEB8A34-A74B-4BA9-B267-56DAC9B1D550}"/>
                    </a:ext>
                  </a:extLst>
                </p:cNvPr>
                <p:cNvSpPr>
                  <a:spLocks/>
                </p:cNvSpPr>
                <p:nvPr/>
              </p:nvSpPr>
              <p:spPr bwMode="auto">
                <a:xfrm>
                  <a:off x="4129" y="2580"/>
                  <a:ext cx="34" cy="33"/>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0" name="Freeform 235">
                  <a:extLst>
                    <a:ext uri="{FF2B5EF4-FFF2-40B4-BE49-F238E27FC236}">
                      <a16:creationId xmlns:a16="http://schemas.microsoft.com/office/drawing/2014/main" id="{73933E9F-B178-4044-9EB5-7093AA790638}"/>
                    </a:ext>
                  </a:extLst>
                </p:cNvPr>
                <p:cNvSpPr>
                  <a:spLocks/>
                </p:cNvSpPr>
                <p:nvPr/>
              </p:nvSpPr>
              <p:spPr bwMode="auto">
                <a:xfrm>
                  <a:off x="3473" y="2617"/>
                  <a:ext cx="34" cy="33"/>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1" name="Freeform 236">
                  <a:extLst>
                    <a:ext uri="{FF2B5EF4-FFF2-40B4-BE49-F238E27FC236}">
                      <a16:creationId xmlns:a16="http://schemas.microsoft.com/office/drawing/2014/main" id="{6ECCCE0A-07DF-4AC0-98FB-D7AABF69215E}"/>
                    </a:ext>
                  </a:extLst>
                </p:cNvPr>
                <p:cNvSpPr>
                  <a:spLocks/>
                </p:cNvSpPr>
                <p:nvPr/>
              </p:nvSpPr>
              <p:spPr bwMode="auto">
                <a:xfrm>
                  <a:off x="3484" y="2617"/>
                  <a:ext cx="33" cy="33"/>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2" name="Freeform 237">
                  <a:extLst>
                    <a:ext uri="{FF2B5EF4-FFF2-40B4-BE49-F238E27FC236}">
                      <a16:creationId xmlns:a16="http://schemas.microsoft.com/office/drawing/2014/main" id="{EA5C52CB-DA87-497E-AA6C-C2EC9E63FB8E}"/>
                    </a:ext>
                  </a:extLst>
                </p:cNvPr>
                <p:cNvSpPr>
                  <a:spLocks/>
                </p:cNvSpPr>
                <p:nvPr/>
              </p:nvSpPr>
              <p:spPr bwMode="auto">
                <a:xfrm>
                  <a:off x="3500" y="2618"/>
                  <a:ext cx="33" cy="34"/>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3" name="Freeform 238">
                  <a:extLst>
                    <a:ext uri="{FF2B5EF4-FFF2-40B4-BE49-F238E27FC236}">
                      <a16:creationId xmlns:a16="http://schemas.microsoft.com/office/drawing/2014/main" id="{DB2DD841-5270-48F7-8D5E-5E134ABD25B8}"/>
                    </a:ext>
                  </a:extLst>
                </p:cNvPr>
                <p:cNvSpPr>
                  <a:spLocks/>
                </p:cNvSpPr>
                <p:nvPr/>
              </p:nvSpPr>
              <p:spPr bwMode="auto">
                <a:xfrm>
                  <a:off x="3517" y="2619"/>
                  <a:ext cx="34" cy="33"/>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4" name="Freeform 239">
                  <a:extLst>
                    <a:ext uri="{FF2B5EF4-FFF2-40B4-BE49-F238E27FC236}">
                      <a16:creationId xmlns:a16="http://schemas.microsoft.com/office/drawing/2014/main" id="{161511FE-EEFD-4710-AD21-B468D91A2B5A}"/>
                    </a:ext>
                  </a:extLst>
                </p:cNvPr>
                <p:cNvSpPr>
                  <a:spLocks/>
                </p:cNvSpPr>
                <p:nvPr/>
              </p:nvSpPr>
              <p:spPr bwMode="auto">
                <a:xfrm>
                  <a:off x="3537" y="2619"/>
                  <a:ext cx="33"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5" name="Freeform 240">
                  <a:extLst>
                    <a:ext uri="{FF2B5EF4-FFF2-40B4-BE49-F238E27FC236}">
                      <a16:creationId xmlns:a16="http://schemas.microsoft.com/office/drawing/2014/main" id="{90CADC9D-39C3-4FFD-99DE-108136426036}"/>
                    </a:ext>
                  </a:extLst>
                </p:cNvPr>
                <p:cNvSpPr>
                  <a:spLocks/>
                </p:cNvSpPr>
                <p:nvPr/>
              </p:nvSpPr>
              <p:spPr bwMode="auto">
                <a:xfrm>
                  <a:off x="3552" y="2619"/>
                  <a:ext cx="33"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6" name="Freeform 241">
                  <a:extLst>
                    <a:ext uri="{FF2B5EF4-FFF2-40B4-BE49-F238E27FC236}">
                      <a16:creationId xmlns:a16="http://schemas.microsoft.com/office/drawing/2014/main" id="{058D6C93-CE1D-444C-BC21-1E04D8B490F0}"/>
                    </a:ext>
                  </a:extLst>
                </p:cNvPr>
                <p:cNvSpPr>
                  <a:spLocks/>
                </p:cNvSpPr>
                <p:nvPr/>
              </p:nvSpPr>
              <p:spPr bwMode="auto">
                <a:xfrm>
                  <a:off x="3569" y="2619"/>
                  <a:ext cx="34"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7" name="Freeform 242">
                  <a:extLst>
                    <a:ext uri="{FF2B5EF4-FFF2-40B4-BE49-F238E27FC236}">
                      <a16:creationId xmlns:a16="http://schemas.microsoft.com/office/drawing/2014/main" id="{80EF74C5-E7C5-4102-BC3B-A2C755072370}"/>
                    </a:ext>
                  </a:extLst>
                </p:cNvPr>
                <p:cNvSpPr>
                  <a:spLocks/>
                </p:cNvSpPr>
                <p:nvPr/>
              </p:nvSpPr>
              <p:spPr bwMode="auto">
                <a:xfrm>
                  <a:off x="3589" y="2620"/>
                  <a:ext cx="33" cy="34"/>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8" name="Freeform 243">
                  <a:extLst>
                    <a:ext uri="{FF2B5EF4-FFF2-40B4-BE49-F238E27FC236}">
                      <a16:creationId xmlns:a16="http://schemas.microsoft.com/office/drawing/2014/main" id="{CDDF3C47-00B2-432F-A8BD-EB9DC3307EF1}"/>
                    </a:ext>
                  </a:extLst>
                </p:cNvPr>
                <p:cNvSpPr>
                  <a:spLocks/>
                </p:cNvSpPr>
                <p:nvPr/>
              </p:nvSpPr>
              <p:spPr bwMode="auto">
                <a:xfrm>
                  <a:off x="3616" y="2626"/>
                  <a:ext cx="33" cy="34"/>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49" name="Freeform 244">
                  <a:extLst>
                    <a:ext uri="{FF2B5EF4-FFF2-40B4-BE49-F238E27FC236}">
                      <a16:creationId xmlns:a16="http://schemas.microsoft.com/office/drawing/2014/main" id="{7F6A8EEF-77A9-4CF7-8EFA-506F9598A70E}"/>
                    </a:ext>
                  </a:extLst>
                </p:cNvPr>
                <p:cNvSpPr>
                  <a:spLocks/>
                </p:cNvSpPr>
                <p:nvPr/>
              </p:nvSpPr>
              <p:spPr bwMode="auto">
                <a:xfrm>
                  <a:off x="3646" y="2626"/>
                  <a:ext cx="34" cy="34"/>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0" name="Freeform 245">
                  <a:extLst>
                    <a:ext uri="{FF2B5EF4-FFF2-40B4-BE49-F238E27FC236}">
                      <a16:creationId xmlns:a16="http://schemas.microsoft.com/office/drawing/2014/main" id="{0216CB82-D372-484D-8DC4-F0D7BAC114AA}"/>
                    </a:ext>
                  </a:extLst>
                </p:cNvPr>
                <p:cNvSpPr>
                  <a:spLocks/>
                </p:cNvSpPr>
                <p:nvPr/>
              </p:nvSpPr>
              <p:spPr bwMode="auto">
                <a:xfrm>
                  <a:off x="3671" y="2630"/>
                  <a:ext cx="33"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1" name="Freeform 246">
                  <a:extLst>
                    <a:ext uri="{FF2B5EF4-FFF2-40B4-BE49-F238E27FC236}">
                      <a16:creationId xmlns:a16="http://schemas.microsoft.com/office/drawing/2014/main" id="{AD6AC7E9-1DEA-43C7-A987-B488AF570C79}"/>
                    </a:ext>
                  </a:extLst>
                </p:cNvPr>
                <p:cNvSpPr>
                  <a:spLocks/>
                </p:cNvSpPr>
                <p:nvPr/>
              </p:nvSpPr>
              <p:spPr bwMode="auto">
                <a:xfrm>
                  <a:off x="3689" y="2632"/>
                  <a:ext cx="33" cy="33"/>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2" name="Freeform 247">
                  <a:extLst>
                    <a:ext uri="{FF2B5EF4-FFF2-40B4-BE49-F238E27FC236}">
                      <a16:creationId xmlns:a16="http://schemas.microsoft.com/office/drawing/2014/main" id="{14BBF6E5-C955-46BE-8552-7AA52BB49EB4}"/>
                    </a:ext>
                  </a:extLst>
                </p:cNvPr>
                <p:cNvSpPr>
                  <a:spLocks/>
                </p:cNvSpPr>
                <p:nvPr/>
              </p:nvSpPr>
              <p:spPr bwMode="auto">
                <a:xfrm>
                  <a:off x="3704" y="2632"/>
                  <a:ext cx="34" cy="33"/>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3" name="Freeform 248">
                  <a:extLst>
                    <a:ext uri="{FF2B5EF4-FFF2-40B4-BE49-F238E27FC236}">
                      <a16:creationId xmlns:a16="http://schemas.microsoft.com/office/drawing/2014/main" id="{4498BFC4-F2D6-4145-969F-EBAA7FBC9D9E}"/>
                    </a:ext>
                  </a:extLst>
                </p:cNvPr>
                <p:cNvSpPr>
                  <a:spLocks/>
                </p:cNvSpPr>
                <p:nvPr/>
              </p:nvSpPr>
              <p:spPr bwMode="auto">
                <a:xfrm>
                  <a:off x="3724" y="2634"/>
                  <a:ext cx="33"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4" name="Freeform 249">
                  <a:extLst>
                    <a:ext uri="{FF2B5EF4-FFF2-40B4-BE49-F238E27FC236}">
                      <a16:creationId xmlns:a16="http://schemas.microsoft.com/office/drawing/2014/main" id="{77BA0F5C-C2AA-4706-AE28-3D1D9F3C6C7E}"/>
                    </a:ext>
                  </a:extLst>
                </p:cNvPr>
                <p:cNvSpPr>
                  <a:spLocks/>
                </p:cNvSpPr>
                <p:nvPr/>
              </p:nvSpPr>
              <p:spPr bwMode="auto">
                <a:xfrm>
                  <a:off x="3755" y="2634"/>
                  <a:ext cx="34" cy="34"/>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5" name="Freeform 250">
                  <a:extLst>
                    <a:ext uri="{FF2B5EF4-FFF2-40B4-BE49-F238E27FC236}">
                      <a16:creationId xmlns:a16="http://schemas.microsoft.com/office/drawing/2014/main" id="{D4F19EAA-FF87-4754-9776-E9557938F116}"/>
                    </a:ext>
                  </a:extLst>
                </p:cNvPr>
                <p:cNvSpPr>
                  <a:spLocks/>
                </p:cNvSpPr>
                <p:nvPr/>
              </p:nvSpPr>
              <p:spPr bwMode="auto">
                <a:xfrm>
                  <a:off x="3772" y="2634"/>
                  <a:ext cx="34"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6" name="Freeform 251">
                  <a:extLst>
                    <a:ext uri="{FF2B5EF4-FFF2-40B4-BE49-F238E27FC236}">
                      <a16:creationId xmlns:a16="http://schemas.microsoft.com/office/drawing/2014/main" id="{B8AB9611-054D-4CA2-AE4B-BEEAA9230A9A}"/>
                    </a:ext>
                  </a:extLst>
                </p:cNvPr>
                <p:cNvSpPr>
                  <a:spLocks/>
                </p:cNvSpPr>
                <p:nvPr/>
              </p:nvSpPr>
              <p:spPr bwMode="auto">
                <a:xfrm>
                  <a:off x="3789" y="2637"/>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7" y="21"/>
                        <a:pt x="29" y="18"/>
                        <a:pt x="29" y="14"/>
                      </a:cubicBezTo>
                      <a:cubicBezTo>
                        <a:pt x="29" y="10"/>
                        <a:pt x="27"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7" name="Freeform 252">
                  <a:extLst>
                    <a:ext uri="{FF2B5EF4-FFF2-40B4-BE49-F238E27FC236}">
                      <a16:creationId xmlns:a16="http://schemas.microsoft.com/office/drawing/2014/main" id="{D3D77441-E8FF-4DE8-81A8-21097223A48A}"/>
                    </a:ext>
                  </a:extLst>
                </p:cNvPr>
                <p:cNvSpPr>
                  <a:spLocks/>
                </p:cNvSpPr>
                <p:nvPr/>
              </p:nvSpPr>
              <p:spPr bwMode="auto">
                <a:xfrm>
                  <a:off x="3806" y="2637"/>
                  <a:ext cx="33"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2" y="7"/>
                        <a:pt x="0" y="10"/>
                        <a:pt x="0" y="14"/>
                      </a:cubicBezTo>
                      <a:cubicBezTo>
                        <a:pt x="0" y="18"/>
                        <a:pt x="2"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8" name="Freeform 253">
                  <a:extLst>
                    <a:ext uri="{FF2B5EF4-FFF2-40B4-BE49-F238E27FC236}">
                      <a16:creationId xmlns:a16="http://schemas.microsoft.com/office/drawing/2014/main" id="{F4476E5C-DF69-4FA2-B679-1B8E5369B1DB}"/>
                    </a:ext>
                  </a:extLst>
                </p:cNvPr>
                <p:cNvSpPr>
                  <a:spLocks/>
                </p:cNvSpPr>
                <p:nvPr/>
              </p:nvSpPr>
              <p:spPr bwMode="auto">
                <a:xfrm>
                  <a:off x="3825" y="2637"/>
                  <a:ext cx="34" cy="33"/>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59" name="Freeform 254">
                  <a:extLst>
                    <a:ext uri="{FF2B5EF4-FFF2-40B4-BE49-F238E27FC236}">
                      <a16:creationId xmlns:a16="http://schemas.microsoft.com/office/drawing/2014/main" id="{FAE07ACD-595E-428B-ADE8-32985997D8C9}"/>
                    </a:ext>
                  </a:extLst>
                </p:cNvPr>
                <p:cNvSpPr>
                  <a:spLocks/>
                </p:cNvSpPr>
                <p:nvPr/>
              </p:nvSpPr>
              <p:spPr bwMode="auto">
                <a:xfrm>
                  <a:off x="3844" y="2637"/>
                  <a:ext cx="33" cy="33"/>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0" name="Freeform 255">
                  <a:extLst>
                    <a:ext uri="{FF2B5EF4-FFF2-40B4-BE49-F238E27FC236}">
                      <a16:creationId xmlns:a16="http://schemas.microsoft.com/office/drawing/2014/main" id="{9E72CC79-9785-4D7A-B483-88B82E050370}"/>
                    </a:ext>
                  </a:extLst>
                </p:cNvPr>
                <p:cNvSpPr>
                  <a:spLocks/>
                </p:cNvSpPr>
                <p:nvPr/>
              </p:nvSpPr>
              <p:spPr bwMode="auto">
                <a:xfrm>
                  <a:off x="3861" y="2634"/>
                  <a:ext cx="34" cy="34"/>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1" name="Freeform 256">
                  <a:extLst>
                    <a:ext uri="{FF2B5EF4-FFF2-40B4-BE49-F238E27FC236}">
                      <a16:creationId xmlns:a16="http://schemas.microsoft.com/office/drawing/2014/main" id="{ED7FC520-C079-471C-A8CD-40AF2D700D1E}"/>
                    </a:ext>
                  </a:extLst>
                </p:cNvPr>
                <p:cNvSpPr>
                  <a:spLocks/>
                </p:cNvSpPr>
                <p:nvPr/>
              </p:nvSpPr>
              <p:spPr bwMode="auto">
                <a:xfrm>
                  <a:off x="3895" y="2637"/>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2" name="Freeform 257">
                  <a:extLst>
                    <a:ext uri="{FF2B5EF4-FFF2-40B4-BE49-F238E27FC236}">
                      <a16:creationId xmlns:a16="http://schemas.microsoft.com/office/drawing/2014/main" id="{CC02D968-2B5C-4FA1-8F7F-C5845BEC96C7}"/>
                    </a:ext>
                  </a:extLst>
                </p:cNvPr>
                <p:cNvSpPr>
                  <a:spLocks/>
                </p:cNvSpPr>
                <p:nvPr/>
              </p:nvSpPr>
              <p:spPr bwMode="auto">
                <a:xfrm>
                  <a:off x="3887" y="2637"/>
                  <a:ext cx="32" cy="32"/>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3" name="Freeform 258">
                  <a:extLst>
                    <a:ext uri="{FF2B5EF4-FFF2-40B4-BE49-F238E27FC236}">
                      <a16:creationId xmlns:a16="http://schemas.microsoft.com/office/drawing/2014/main" id="{41B26978-83E3-4796-B5FC-840B33F16923}"/>
                    </a:ext>
                  </a:extLst>
                </p:cNvPr>
                <p:cNvSpPr>
                  <a:spLocks/>
                </p:cNvSpPr>
                <p:nvPr/>
              </p:nvSpPr>
              <p:spPr bwMode="auto">
                <a:xfrm>
                  <a:off x="3919" y="2637"/>
                  <a:ext cx="33" cy="32"/>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4" name="Freeform 259">
                  <a:extLst>
                    <a:ext uri="{FF2B5EF4-FFF2-40B4-BE49-F238E27FC236}">
                      <a16:creationId xmlns:a16="http://schemas.microsoft.com/office/drawing/2014/main" id="{B28A5909-CABC-4F50-AEC0-44B61707EF82}"/>
                    </a:ext>
                  </a:extLst>
                </p:cNvPr>
                <p:cNvSpPr>
                  <a:spLocks/>
                </p:cNvSpPr>
                <p:nvPr/>
              </p:nvSpPr>
              <p:spPr bwMode="auto">
                <a:xfrm>
                  <a:off x="3943" y="2634"/>
                  <a:ext cx="34" cy="34"/>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5" name="Freeform 260">
                  <a:extLst>
                    <a:ext uri="{FF2B5EF4-FFF2-40B4-BE49-F238E27FC236}">
                      <a16:creationId xmlns:a16="http://schemas.microsoft.com/office/drawing/2014/main" id="{140BC7B0-AD5B-46DF-8580-DEA3582799A5}"/>
                    </a:ext>
                  </a:extLst>
                </p:cNvPr>
                <p:cNvSpPr>
                  <a:spLocks/>
                </p:cNvSpPr>
                <p:nvPr/>
              </p:nvSpPr>
              <p:spPr bwMode="auto">
                <a:xfrm>
                  <a:off x="3963" y="2633"/>
                  <a:ext cx="32" cy="32"/>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6" name="Freeform 261">
                  <a:extLst>
                    <a:ext uri="{FF2B5EF4-FFF2-40B4-BE49-F238E27FC236}">
                      <a16:creationId xmlns:a16="http://schemas.microsoft.com/office/drawing/2014/main" id="{72A78B30-29DF-4DCD-B838-976CCFC6F060}"/>
                    </a:ext>
                  </a:extLst>
                </p:cNvPr>
                <p:cNvSpPr>
                  <a:spLocks/>
                </p:cNvSpPr>
                <p:nvPr/>
              </p:nvSpPr>
              <p:spPr bwMode="auto">
                <a:xfrm>
                  <a:off x="3981" y="2631"/>
                  <a:ext cx="34"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7" name="Freeform 262">
                  <a:extLst>
                    <a:ext uri="{FF2B5EF4-FFF2-40B4-BE49-F238E27FC236}">
                      <a16:creationId xmlns:a16="http://schemas.microsoft.com/office/drawing/2014/main" id="{25F416B5-6906-4351-A3BE-B7ADF2F43921}"/>
                    </a:ext>
                  </a:extLst>
                </p:cNvPr>
                <p:cNvSpPr>
                  <a:spLocks/>
                </p:cNvSpPr>
                <p:nvPr/>
              </p:nvSpPr>
              <p:spPr bwMode="auto">
                <a:xfrm>
                  <a:off x="4006" y="2630"/>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8" name="Freeform 263">
                  <a:extLst>
                    <a:ext uri="{FF2B5EF4-FFF2-40B4-BE49-F238E27FC236}">
                      <a16:creationId xmlns:a16="http://schemas.microsoft.com/office/drawing/2014/main" id="{A3328061-6C84-4EB6-ACF6-439B3D729827}"/>
                    </a:ext>
                  </a:extLst>
                </p:cNvPr>
                <p:cNvSpPr>
                  <a:spLocks/>
                </p:cNvSpPr>
                <p:nvPr/>
              </p:nvSpPr>
              <p:spPr bwMode="auto">
                <a:xfrm>
                  <a:off x="4023" y="2623"/>
                  <a:ext cx="33" cy="32"/>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69" name="Freeform 264">
                  <a:extLst>
                    <a:ext uri="{FF2B5EF4-FFF2-40B4-BE49-F238E27FC236}">
                      <a16:creationId xmlns:a16="http://schemas.microsoft.com/office/drawing/2014/main" id="{0C910648-99A6-400C-AA62-70385653CDDF}"/>
                    </a:ext>
                  </a:extLst>
                </p:cNvPr>
                <p:cNvSpPr>
                  <a:spLocks/>
                </p:cNvSpPr>
                <p:nvPr/>
              </p:nvSpPr>
              <p:spPr bwMode="auto">
                <a:xfrm>
                  <a:off x="4051" y="2620"/>
                  <a:ext cx="33" cy="34"/>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0" name="Freeform 265">
                  <a:extLst>
                    <a:ext uri="{FF2B5EF4-FFF2-40B4-BE49-F238E27FC236}">
                      <a16:creationId xmlns:a16="http://schemas.microsoft.com/office/drawing/2014/main" id="{EFBD8B10-7D4C-4208-9840-EE5803D0D1CF}"/>
                    </a:ext>
                  </a:extLst>
                </p:cNvPr>
                <p:cNvSpPr>
                  <a:spLocks/>
                </p:cNvSpPr>
                <p:nvPr/>
              </p:nvSpPr>
              <p:spPr bwMode="auto">
                <a:xfrm>
                  <a:off x="4064" y="2620"/>
                  <a:ext cx="34" cy="34"/>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1" name="Freeform 266">
                  <a:extLst>
                    <a:ext uri="{FF2B5EF4-FFF2-40B4-BE49-F238E27FC236}">
                      <a16:creationId xmlns:a16="http://schemas.microsoft.com/office/drawing/2014/main" id="{5E186C78-AC9A-449F-B936-32C6D84D6C7D}"/>
                    </a:ext>
                  </a:extLst>
                </p:cNvPr>
                <p:cNvSpPr>
                  <a:spLocks/>
                </p:cNvSpPr>
                <p:nvPr/>
              </p:nvSpPr>
              <p:spPr bwMode="auto">
                <a:xfrm>
                  <a:off x="4082" y="2618"/>
                  <a:ext cx="33"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2" name="Freeform 267">
                  <a:extLst>
                    <a:ext uri="{FF2B5EF4-FFF2-40B4-BE49-F238E27FC236}">
                      <a16:creationId xmlns:a16="http://schemas.microsoft.com/office/drawing/2014/main" id="{BF6DCAEB-5042-4830-8221-4A881CBAFBE2}"/>
                    </a:ext>
                  </a:extLst>
                </p:cNvPr>
                <p:cNvSpPr>
                  <a:spLocks/>
                </p:cNvSpPr>
                <p:nvPr/>
              </p:nvSpPr>
              <p:spPr bwMode="auto">
                <a:xfrm>
                  <a:off x="4105" y="2616"/>
                  <a:ext cx="33" cy="32"/>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3" name="Freeform 268">
                  <a:extLst>
                    <a:ext uri="{FF2B5EF4-FFF2-40B4-BE49-F238E27FC236}">
                      <a16:creationId xmlns:a16="http://schemas.microsoft.com/office/drawing/2014/main" id="{579D0C22-0398-4697-9FCB-D52244C0FDA1}"/>
                    </a:ext>
                  </a:extLst>
                </p:cNvPr>
                <p:cNvSpPr>
                  <a:spLocks/>
                </p:cNvSpPr>
                <p:nvPr/>
              </p:nvSpPr>
              <p:spPr bwMode="auto">
                <a:xfrm>
                  <a:off x="4131" y="2612"/>
                  <a:ext cx="34" cy="34"/>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4" name="Freeform 269">
                  <a:extLst>
                    <a:ext uri="{FF2B5EF4-FFF2-40B4-BE49-F238E27FC236}">
                      <a16:creationId xmlns:a16="http://schemas.microsoft.com/office/drawing/2014/main" id="{B06802E0-10C5-4EEA-B524-3704075FBFE4}"/>
                    </a:ext>
                  </a:extLst>
                </p:cNvPr>
                <p:cNvSpPr>
                  <a:spLocks/>
                </p:cNvSpPr>
                <p:nvPr/>
              </p:nvSpPr>
              <p:spPr bwMode="auto">
                <a:xfrm>
                  <a:off x="3495" y="2642"/>
                  <a:ext cx="34" cy="34"/>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5" name="Freeform 270">
                  <a:extLst>
                    <a:ext uri="{FF2B5EF4-FFF2-40B4-BE49-F238E27FC236}">
                      <a16:creationId xmlns:a16="http://schemas.microsoft.com/office/drawing/2014/main" id="{EA25EA91-6822-47C5-AB3C-C6A2943628E3}"/>
                    </a:ext>
                  </a:extLst>
                </p:cNvPr>
                <p:cNvSpPr>
                  <a:spLocks/>
                </p:cNvSpPr>
                <p:nvPr/>
              </p:nvSpPr>
              <p:spPr bwMode="auto">
                <a:xfrm>
                  <a:off x="3510" y="2647"/>
                  <a:ext cx="34" cy="32"/>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6" name="Freeform 271">
                  <a:extLst>
                    <a:ext uri="{FF2B5EF4-FFF2-40B4-BE49-F238E27FC236}">
                      <a16:creationId xmlns:a16="http://schemas.microsoft.com/office/drawing/2014/main" id="{4FAB991D-E6BC-411B-9618-AEDCC8F78F38}"/>
                    </a:ext>
                  </a:extLst>
                </p:cNvPr>
                <p:cNvSpPr>
                  <a:spLocks/>
                </p:cNvSpPr>
                <p:nvPr/>
              </p:nvSpPr>
              <p:spPr bwMode="auto">
                <a:xfrm>
                  <a:off x="3522" y="2648"/>
                  <a:ext cx="33" cy="34"/>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7" name="Freeform 272">
                  <a:extLst>
                    <a:ext uri="{FF2B5EF4-FFF2-40B4-BE49-F238E27FC236}">
                      <a16:creationId xmlns:a16="http://schemas.microsoft.com/office/drawing/2014/main" id="{3CFDF4E8-6CB0-4290-AF5D-3F90589C8AF8}"/>
                    </a:ext>
                  </a:extLst>
                </p:cNvPr>
                <p:cNvSpPr>
                  <a:spLocks/>
                </p:cNvSpPr>
                <p:nvPr/>
              </p:nvSpPr>
              <p:spPr bwMode="auto">
                <a:xfrm>
                  <a:off x="3537" y="2652"/>
                  <a:ext cx="32"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8" name="Freeform 273">
                  <a:extLst>
                    <a:ext uri="{FF2B5EF4-FFF2-40B4-BE49-F238E27FC236}">
                      <a16:creationId xmlns:a16="http://schemas.microsoft.com/office/drawing/2014/main" id="{C62403ED-1D8A-4B13-944F-27F38C8D5B54}"/>
                    </a:ext>
                  </a:extLst>
                </p:cNvPr>
                <p:cNvSpPr>
                  <a:spLocks/>
                </p:cNvSpPr>
                <p:nvPr/>
              </p:nvSpPr>
              <p:spPr bwMode="auto">
                <a:xfrm>
                  <a:off x="3561" y="2652"/>
                  <a:ext cx="32" cy="33"/>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79" name="Freeform 274">
                  <a:extLst>
                    <a:ext uri="{FF2B5EF4-FFF2-40B4-BE49-F238E27FC236}">
                      <a16:creationId xmlns:a16="http://schemas.microsoft.com/office/drawing/2014/main" id="{AC489367-FED7-439D-A94D-40F317888632}"/>
                    </a:ext>
                  </a:extLst>
                </p:cNvPr>
                <p:cNvSpPr>
                  <a:spLocks/>
                </p:cNvSpPr>
                <p:nvPr/>
              </p:nvSpPr>
              <p:spPr bwMode="auto">
                <a:xfrm>
                  <a:off x="3584" y="2654"/>
                  <a:ext cx="34" cy="32"/>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0" name="Freeform 275">
                  <a:extLst>
                    <a:ext uri="{FF2B5EF4-FFF2-40B4-BE49-F238E27FC236}">
                      <a16:creationId xmlns:a16="http://schemas.microsoft.com/office/drawing/2014/main" id="{332C5A2C-1FBD-470C-BB24-DE44628DCFA5}"/>
                    </a:ext>
                  </a:extLst>
                </p:cNvPr>
                <p:cNvSpPr>
                  <a:spLocks/>
                </p:cNvSpPr>
                <p:nvPr/>
              </p:nvSpPr>
              <p:spPr bwMode="auto">
                <a:xfrm>
                  <a:off x="3608" y="2656"/>
                  <a:ext cx="34" cy="34"/>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1" name="Freeform 276">
                  <a:extLst>
                    <a:ext uri="{FF2B5EF4-FFF2-40B4-BE49-F238E27FC236}">
                      <a16:creationId xmlns:a16="http://schemas.microsoft.com/office/drawing/2014/main" id="{9B04959F-C4FC-4CD4-BFF3-9B9149198B04}"/>
                    </a:ext>
                  </a:extLst>
                </p:cNvPr>
                <p:cNvSpPr>
                  <a:spLocks/>
                </p:cNvSpPr>
                <p:nvPr/>
              </p:nvSpPr>
              <p:spPr bwMode="auto">
                <a:xfrm>
                  <a:off x="3625" y="2657"/>
                  <a:ext cx="33" cy="34"/>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2" name="Freeform 277">
                  <a:extLst>
                    <a:ext uri="{FF2B5EF4-FFF2-40B4-BE49-F238E27FC236}">
                      <a16:creationId xmlns:a16="http://schemas.microsoft.com/office/drawing/2014/main" id="{6D646DAC-26FE-4B04-8477-4ACEE354481B}"/>
                    </a:ext>
                  </a:extLst>
                </p:cNvPr>
                <p:cNvSpPr>
                  <a:spLocks/>
                </p:cNvSpPr>
                <p:nvPr/>
              </p:nvSpPr>
              <p:spPr bwMode="auto">
                <a:xfrm>
                  <a:off x="3644" y="2658"/>
                  <a:ext cx="34" cy="34"/>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3" name="Freeform 278">
                  <a:extLst>
                    <a:ext uri="{FF2B5EF4-FFF2-40B4-BE49-F238E27FC236}">
                      <a16:creationId xmlns:a16="http://schemas.microsoft.com/office/drawing/2014/main" id="{2F91C321-6FB1-486C-989A-32B3925AD60A}"/>
                    </a:ext>
                  </a:extLst>
                </p:cNvPr>
                <p:cNvSpPr>
                  <a:spLocks/>
                </p:cNvSpPr>
                <p:nvPr/>
              </p:nvSpPr>
              <p:spPr bwMode="auto">
                <a:xfrm>
                  <a:off x="3663" y="2660"/>
                  <a:ext cx="33" cy="33"/>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4" name="Freeform 279">
                  <a:extLst>
                    <a:ext uri="{FF2B5EF4-FFF2-40B4-BE49-F238E27FC236}">
                      <a16:creationId xmlns:a16="http://schemas.microsoft.com/office/drawing/2014/main" id="{184C0F18-5C68-443E-B19B-2E7E52057F73}"/>
                    </a:ext>
                  </a:extLst>
                </p:cNvPr>
                <p:cNvSpPr>
                  <a:spLocks/>
                </p:cNvSpPr>
                <p:nvPr/>
              </p:nvSpPr>
              <p:spPr bwMode="auto">
                <a:xfrm>
                  <a:off x="3678" y="2661"/>
                  <a:ext cx="33" cy="33"/>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5" name="Freeform 280">
                  <a:extLst>
                    <a:ext uri="{FF2B5EF4-FFF2-40B4-BE49-F238E27FC236}">
                      <a16:creationId xmlns:a16="http://schemas.microsoft.com/office/drawing/2014/main" id="{485414AC-08AB-4D45-828A-82FF9EAD23BA}"/>
                    </a:ext>
                  </a:extLst>
                </p:cNvPr>
                <p:cNvSpPr>
                  <a:spLocks/>
                </p:cNvSpPr>
                <p:nvPr/>
              </p:nvSpPr>
              <p:spPr bwMode="auto">
                <a:xfrm>
                  <a:off x="3701" y="2665"/>
                  <a:ext cx="33" cy="34"/>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6" name="Freeform 281">
                  <a:extLst>
                    <a:ext uri="{FF2B5EF4-FFF2-40B4-BE49-F238E27FC236}">
                      <a16:creationId xmlns:a16="http://schemas.microsoft.com/office/drawing/2014/main" id="{742B1C83-1391-4A28-9CDC-B26EF8B61E6A}"/>
                    </a:ext>
                  </a:extLst>
                </p:cNvPr>
                <p:cNvSpPr>
                  <a:spLocks/>
                </p:cNvSpPr>
                <p:nvPr/>
              </p:nvSpPr>
              <p:spPr bwMode="auto">
                <a:xfrm>
                  <a:off x="3723" y="2667"/>
                  <a:ext cx="33" cy="33"/>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7" name="Freeform 282">
                  <a:extLst>
                    <a:ext uri="{FF2B5EF4-FFF2-40B4-BE49-F238E27FC236}">
                      <a16:creationId xmlns:a16="http://schemas.microsoft.com/office/drawing/2014/main" id="{C5440AA1-8EAC-45E2-B2B2-BD16B476C286}"/>
                    </a:ext>
                  </a:extLst>
                </p:cNvPr>
                <p:cNvSpPr>
                  <a:spLocks/>
                </p:cNvSpPr>
                <p:nvPr/>
              </p:nvSpPr>
              <p:spPr bwMode="auto">
                <a:xfrm>
                  <a:off x="3741" y="2669"/>
                  <a:ext cx="34"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8" name="Freeform 283">
                  <a:extLst>
                    <a:ext uri="{FF2B5EF4-FFF2-40B4-BE49-F238E27FC236}">
                      <a16:creationId xmlns:a16="http://schemas.microsoft.com/office/drawing/2014/main" id="{66275503-00D2-4D6B-BC99-1431B09336F9}"/>
                    </a:ext>
                  </a:extLst>
                </p:cNvPr>
                <p:cNvSpPr>
                  <a:spLocks/>
                </p:cNvSpPr>
                <p:nvPr/>
              </p:nvSpPr>
              <p:spPr bwMode="auto">
                <a:xfrm>
                  <a:off x="3764" y="2667"/>
                  <a:ext cx="34" cy="33"/>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89" name="Freeform 284">
                  <a:extLst>
                    <a:ext uri="{FF2B5EF4-FFF2-40B4-BE49-F238E27FC236}">
                      <a16:creationId xmlns:a16="http://schemas.microsoft.com/office/drawing/2014/main" id="{66A6260B-269E-49C9-9739-D9D2501F6C55}"/>
                    </a:ext>
                  </a:extLst>
                </p:cNvPr>
                <p:cNvSpPr>
                  <a:spLocks/>
                </p:cNvSpPr>
                <p:nvPr/>
              </p:nvSpPr>
              <p:spPr bwMode="auto">
                <a:xfrm>
                  <a:off x="3769" y="2684"/>
                  <a:ext cx="33" cy="32"/>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0" name="Freeform 285">
                  <a:extLst>
                    <a:ext uri="{FF2B5EF4-FFF2-40B4-BE49-F238E27FC236}">
                      <a16:creationId xmlns:a16="http://schemas.microsoft.com/office/drawing/2014/main" id="{811B2387-6C0E-41B6-8468-10D13EF6263F}"/>
                    </a:ext>
                  </a:extLst>
                </p:cNvPr>
                <p:cNvSpPr>
                  <a:spLocks/>
                </p:cNvSpPr>
                <p:nvPr/>
              </p:nvSpPr>
              <p:spPr bwMode="auto">
                <a:xfrm>
                  <a:off x="3787" y="2682"/>
                  <a:ext cx="34" cy="33"/>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1" name="Freeform 286">
                  <a:extLst>
                    <a:ext uri="{FF2B5EF4-FFF2-40B4-BE49-F238E27FC236}">
                      <a16:creationId xmlns:a16="http://schemas.microsoft.com/office/drawing/2014/main" id="{78D50139-1D20-4416-8468-BED2428009DD}"/>
                    </a:ext>
                  </a:extLst>
                </p:cNvPr>
                <p:cNvSpPr>
                  <a:spLocks/>
                </p:cNvSpPr>
                <p:nvPr/>
              </p:nvSpPr>
              <p:spPr bwMode="auto">
                <a:xfrm>
                  <a:off x="3810" y="2684"/>
                  <a:ext cx="33" cy="32"/>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2" name="Freeform 287">
                  <a:extLst>
                    <a:ext uri="{FF2B5EF4-FFF2-40B4-BE49-F238E27FC236}">
                      <a16:creationId xmlns:a16="http://schemas.microsoft.com/office/drawing/2014/main" id="{C9E189F5-EF42-45F0-A5C9-94B9978670B4}"/>
                    </a:ext>
                  </a:extLst>
                </p:cNvPr>
                <p:cNvSpPr>
                  <a:spLocks/>
                </p:cNvSpPr>
                <p:nvPr/>
              </p:nvSpPr>
              <p:spPr bwMode="auto">
                <a:xfrm>
                  <a:off x="3816" y="2671"/>
                  <a:ext cx="34" cy="34"/>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3" name="Freeform 288">
                  <a:extLst>
                    <a:ext uri="{FF2B5EF4-FFF2-40B4-BE49-F238E27FC236}">
                      <a16:creationId xmlns:a16="http://schemas.microsoft.com/office/drawing/2014/main" id="{56441C65-2F81-46C9-8320-1BFAF77F915A}"/>
                    </a:ext>
                  </a:extLst>
                </p:cNvPr>
                <p:cNvSpPr>
                  <a:spLocks/>
                </p:cNvSpPr>
                <p:nvPr/>
              </p:nvSpPr>
              <p:spPr bwMode="auto">
                <a:xfrm>
                  <a:off x="3843" y="2671"/>
                  <a:ext cx="33" cy="34"/>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4" name="Freeform 289">
                  <a:extLst>
                    <a:ext uri="{FF2B5EF4-FFF2-40B4-BE49-F238E27FC236}">
                      <a16:creationId xmlns:a16="http://schemas.microsoft.com/office/drawing/2014/main" id="{FE58EFBD-44A9-4A03-A8C1-7E1C8AFDE887}"/>
                    </a:ext>
                  </a:extLst>
                </p:cNvPr>
                <p:cNvSpPr>
                  <a:spLocks/>
                </p:cNvSpPr>
                <p:nvPr/>
              </p:nvSpPr>
              <p:spPr bwMode="auto">
                <a:xfrm>
                  <a:off x="3859" y="2669"/>
                  <a:ext cx="33" cy="33"/>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5" name="Freeform 290">
                  <a:extLst>
                    <a:ext uri="{FF2B5EF4-FFF2-40B4-BE49-F238E27FC236}">
                      <a16:creationId xmlns:a16="http://schemas.microsoft.com/office/drawing/2014/main" id="{7956C5B0-79C5-4D74-8B03-21AD7621FAD4}"/>
                    </a:ext>
                  </a:extLst>
                </p:cNvPr>
                <p:cNvSpPr>
                  <a:spLocks/>
                </p:cNvSpPr>
                <p:nvPr/>
              </p:nvSpPr>
              <p:spPr bwMode="auto">
                <a:xfrm>
                  <a:off x="3887" y="2673"/>
                  <a:ext cx="32" cy="34"/>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996" name="Freeform 291">
                  <a:extLst>
                    <a:ext uri="{FF2B5EF4-FFF2-40B4-BE49-F238E27FC236}">
                      <a16:creationId xmlns:a16="http://schemas.microsoft.com/office/drawing/2014/main" id="{E5D63350-2A30-458E-BF37-A87FC8AA254A}"/>
                    </a:ext>
                  </a:extLst>
                </p:cNvPr>
                <p:cNvSpPr>
                  <a:spLocks/>
                </p:cNvSpPr>
                <p:nvPr/>
              </p:nvSpPr>
              <p:spPr bwMode="auto">
                <a:xfrm>
                  <a:off x="3905" y="2664"/>
                  <a:ext cx="34" cy="33"/>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5597" name="Freeform 293">
                <a:extLst>
                  <a:ext uri="{FF2B5EF4-FFF2-40B4-BE49-F238E27FC236}">
                    <a16:creationId xmlns:a16="http://schemas.microsoft.com/office/drawing/2014/main" id="{B06292AB-3123-4A44-9FF9-116FCC7BE6A7}"/>
                  </a:ext>
                </a:extLst>
              </p:cNvPr>
              <p:cNvSpPr>
                <a:spLocks/>
              </p:cNvSpPr>
              <p:nvPr/>
            </p:nvSpPr>
            <p:spPr bwMode="auto">
              <a:xfrm>
                <a:off x="6221413" y="4227513"/>
                <a:ext cx="52388" cy="53975"/>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8" name="Freeform 294">
                <a:extLst>
                  <a:ext uri="{FF2B5EF4-FFF2-40B4-BE49-F238E27FC236}">
                    <a16:creationId xmlns:a16="http://schemas.microsoft.com/office/drawing/2014/main" id="{170FB5AB-935D-43A7-8EFD-BA5C0EFE4E2C}"/>
                  </a:ext>
                </a:extLst>
              </p:cNvPr>
              <p:cNvSpPr>
                <a:spLocks/>
              </p:cNvSpPr>
              <p:nvPr/>
            </p:nvSpPr>
            <p:spPr bwMode="auto">
              <a:xfrm>
                <a:off x="6265863" y="4224338"/>
                <a:ext cx="52388" cy="52388"/>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9" name="Freeform 295">
                <a:extLst>
                  <a:ext uri="{FF2B5EF4-FFF2-40B4-BE49-F238E27FC236}">
                    <a16:creationId xmlns:a16="http://schemas.microsoft.com/office/drawing/2014/main" id="{AF2D3ADC-8495-4727-922B-EC793E953992}"/>
                  </a:ext>
                </a:extLst>
              </p:cNvPr>
              <p:cNvSpPr>
                <a:spLocks/>
              </p:cNvSpPr>
              <p:nvPr/>
            </p:nvSpPr>
            <p:spPr bwMode="auto">
              <a:xfrm>
                <a:off x="6315075" y="4222750"/>
                <a:ext cx="52388" cy="52388"/>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0" name="Freeform 296">
                <a:extLst>
                  <a:ext uri="{FF2B5EF4-FFF2-40B4-BE49-F238E27FC236}">
                    <a16:creationId xmlns:a16="http://schemas.microsoft.com/office/drawing/2014/main" id="{0ACD504A-1A5E-483D-AA50-AEBDCE6D2E59}"/>
                  </a:ext>
                </a:extLst>
              </p:cNvPr>
              <p:cNvSpPr>
                <a:spLocks/>
              </p:cNvSpPr>
              <p:nvPr/>
            </p:nvSpPr>
            <p:spPr bwMode="auto">
              <a:xfrm>
                <a:off x="6337300" y="4217988"/>
                <a:ext cx="52388" cy="52388"/>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1" name="Freeform 297">
                <a:extLst>
                  <a:ext uri="{FF2B5EF4-FFF2-40B4-BE49-F238E27FC236}">
                    <a16:creationId xmlns:a16="http://schemas.microsoft.com/office/drawing/2014/main" id="{F97B8583-A0CE-41F9-BD1F-2DD7A289ADFB}"/>
                  </a:ext>
                </a:extLst>
              </p:cNvPr>
              <p:cNvSpPr>
                <a:spLocks/>
              </p:cNvSpPr>
              <p:nvPr/>
            </p:nvSpPr>
            <p:spPr bwMode="auto">
              <a:xfrm>
                <a:off x="6372225" y="4214813"/>
                <a:ext cx="52388" cy="52388"/>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2" name="Freeform 298">
                <a:extLst>
                  <a:ext uri="{FF2B5EF4-FFF2-40B4-BE49-F238E27FC236}">
                    <a16:creationId xmlns:a16="http://schemas.microsoft.com/office/drawing/2014/main" id="{CB25C753-0FD6-4803-870F-2F8B87B90AA9}"/>
                  </a:ext>
                </a:extLst>
              </p:cNvPr>
              <p:cNvSpPr>
                <a:spLocks/>
              </p:cNvSpPr>
              <p:nvPr/>
            </p:nvSpPr>
            <p:spPr bwMode="auto">
              <a:xfrm>
                <a:off x="6407150" y="4211638"/>
                <a:ext cx="50800" cy="52388"/>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3" name="Freeform 299">
                <a:extLst>
                  <a:ext uri="{FF2B5EF4-FFF2-40B4-BE49-F238E27FC236}">
                    <a16:creationId xmlns:a16="http://schemas.microsoft.com/office/drawing/2014/main" id="{129A8F4F-CF87-4283-A049-3C57392CE214}"/>
                  </a:ext>
                </a:extLst>
              </p:cNvPr>
              <p:cNvSpPr>
                <a:spLocks/>
              </p:cNvSpPr>
              <p:nvPr/>
            </p:nvSpPr>
            <p:spPr bwMode="auto">
              <a:xfrm>
                <a:off x="6434138" y="4203700"/>
                <a:ext cx="50800" cy="53975"/>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4" name="Freeform 300">
                <a:extLst>
                  <a:ext uri="{FF2B5EF4-FFF2-40B4-BE49-F238E27FC236}">
                    <a16:creationId xmlns:a16="http://schemas.microsoft.com/office/drawing/2014/main" id="{44BF3DE4-DB2B-4627-9179-E18222E0235D}"/>
                  </a:ext>
                </a:extLst>
              </p:cNvPr>
              <p:cNvSpPr>
                <a:spLocks/>
              </p:cNvSpPr>
              <p:nvPr/>
            </p:nvSpPr>
            <p:spPr bwMode="auto">
              <a:xfrm>
                <a:off x="6462713" y="4203700"/>
                <a:ext cx="53975"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5" name="Freeform 301">
                <a:extLst>
                  <a:ext uri="{FF2B5EF4-FFF2-40B4-BE49-F238E27FC236}">
                    <a16:creationId xmlns:a16="http://schemas.microsoft.com/office/drawing/2014/main" id="{76523B4E-58ED-4C5D-B4F6-EE107BA9FD99}"/>
                  </a:ext>
                </a:extLst>
              </p:cNvPr>
              <p:cNvSpPr>
                <a:spLocks/>
              </p:cNvSpPr>
              <p:nvPr/>
            </p:nvSpPr>
            <p:spPr bwMode="auto">
              <a:xfrm>
                <a:off x="6489700" y="4200525"/>
                <a:ext cx="52388" cy="52388"/>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6" name="Freeform 302">
                <a:extLst>
                  <a:ext uri="{FF2B5EF4-FFF2-40B4-BE49-F238E27FC236}">
                    <a16:creationId xmlns:a16="http://schemas.microsoft.com/office/drawing/2014/main" id="{4C0E331C-C2C0-43FA-9794-73ADB112858F}"/>
                  </a:ext>
                </a:extLst>
              </p:cNvPr>
              <p:cNvSpPr>
                <a:spLocks/>
              </p:cNvSpPr>
              <p:nvPr/>
            </p:nvSpPr>
            <p:spPr bwMode="auto">
              <a:xfrm>
                <a:off x="5521325" y="4262438"/>
                <a:ext cx="52388"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7" name="Freeform 303">
                <a:extLst>
                  <a:ext uri="{FF2B5EF4-FFF2-40B4-BE49-F238E27FC236}">
                    <a16:creationId xmlns:a16="http://schemas.microsoft.com/office/drawing/2014/main" id="{C43C510A-C2B6-4DB3-9165-60F4D65FF230}"/>
                  </a:ext>
                </a:extLst>
              </p:cNvPr>
              <p:cNvSpPr>
                <a:spLocks/>
              </p:cNvSpPr>
              <p:nvPr/>
            </p:nvSpPr>
            <p:spPr bwMode="auto">
              <a:xfrm>
                <a:off x="5557838" y="4267200"/>
                <a:ext cx="53975" cy="53975"/>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8" name="Freeform 304">
                <a:extLst>
                  <a:ext uri="{FF2B5EF4-FFF2-40B4-BE49-F238E27FC236}">
                    <a16:creationId xmlns:a16="http://schemas.microsoft.com/office/drawing/2014/main" id="{AA37D974-BBD1-4FA1-A1D6-2E78091E4760}"/>
                  </a:ext>
                </a:extLst>
              </p:cNvPr>
              <p:cNvSpPr>
                <a:spLocks/>
              </p:cNvSpPr>
              <p:nvPr/>
            </p:nvSpPr>
            <p:spPr bwMode="auto">
              <a:xfrm>
                <a:off x="5580063" y="4271963"/>
                <a:ext cx="52388" cy="50800"/>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09" name="Freeform 305">
                <a:extLst>
                  <a:ext uri="{FF2B5EF4-FFF2-40B4-BE49-F238E27FC236}">
                    <a16:creationId xmlns:a16="http://schemas.microsoft.com/office/drawing/2014/main" id="{9940942C-9F0A-4471-A4C1-718B048B5A50}"/>
                  </a:ext>
                </a:extLst>
              </p:cNvPr>
              <p:cNvSpPr>
                <a:spLocks/>
              </p:cNvSpPr>
              <p:nvPr/>
            </p:nvSpPr>
            <p:spPr bwMode="auto">
              <a:xfrm>
                <a:off x="5607050" y="4276725"/>
                <a:ext cx="53975" cy="52388"/>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0" name="Freeform 306">
                <a:extLst>
                  <a:ext uri="{FF2B5EF4-FFF2-40B4-BE49-F238E27FC236}">
                    <a16:creationId xmlns:a16="http://schemas.microsoft.com/office/drawing/2014/main" id="{33E2B311-B27D-4D9E-AEDF-F84A82530728}"/>
                  </a:ext>
                </a:extLst>
              </p:cNvPr>
              <p:cNvSpPr>
                <a:spLocks/>
              </p:cNvSpPr>
              <p:nvPr/>
            </p:nvSpPr>
            <p:spPr bwMode="auto">
              <a:xfrm>
                <a:off x="5638800" y="4276725"/>
                <a:ext cx="52388" cy="53975"/>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1" name="Freeform 307">
                <a:extLst>
                  <a:ext uri="{FF2B5EF4-FFF2-40B4-BE49-F238E27FC236}">
                    <a16:creationId xmlns:a16="http://schemas.microsoft.com/office/drawing/2014/main" id="{61A5C9D8-8D8B-49FC-BB3C-262101889278}"/>
                  </a:ext>
                </a:extLst>
              </p:cNvPr>
              <p:cNvSpPr>
                <a:spLocks/>
              </p:cNvSpPr>
              <p:nvPr/>
            </p:nvSpPr>
            <p:spPr bwMode="auto">
              <a:xfrm>
                <a:off x="5661025" y="4283075"/>
                <a:ext cx="52388" cy="50800"/>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2" name="Freeform 308">
                <a:extLst>
                  <a:ext uri="{FF2B5EF4-FFF2-40B4-BE49-F238E27FC236}">
                    <a16:creationId xmlns:a16="http://schemas.microsoft.com/office/drawing/2014/main" id="{D8B01569-1AC1-4574-B614-5A13B00479C7}"/>
                  </a:ext>
                </a:extLst>
              </p:cNvPr>
              <p:cNvSpPr>
                <a:spLocks/>
              </p:cNvSpPr>
              <p:nvPr/>
            </p:nvSpPr>
            <p:spPr bwMode="auto">
              <a:xfrm>
                <a:off x="5691188" y="4284663"/>
                <a:ext cx="53975"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3" name="Freeform 309">
                <a:extLst>
                  <a:ext uri="{FF2B5EF4-FFF2-40B4-BE49-F238E27FC236}">
                    <a16:creationId xmlns:a16="http://schemas.microsoft.com/office/drawing/2014/main" id="{757B5FFA-2196-4858-8556-AD6CF092C223}"/>
                  </a:ext>
                </a:extLst>
              </p:cNvPr>
              <p:cNvSpPr>
                <a:spLocks/>
              </p:cNvSpPr>
              <p:nvPr/>
            </p:nvSpPr>
            <p:spPr bwMode="auto">
              <a:xfrm>
                <a:off x="5730875" y="4289425"/>
                <a:ext cx="52388"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4" name="Freeform 310">
                <a:extLst>
                  <a:ext uri="{FF2B5EF4-FFF2-40B4-BE49-F238E27FC236}">
                    <a16:creationId xmlns:a16="http://schemas.microsoft.com/office/drawing/2014/main" id="{F08CD1F1-F27A-4D04-B9AC-48A54E48F2FD}"/>
                  </a:ext>
                </a:extLst>
              </p:cNvPr>
              <p:cNvSpPr>
                <a:spLocks/>
              </p:cNvSpPr>
              <p:nvPr/>
            </p:nvSpPr>
            <p:spPr bwMode="auto">
              <a:xfrm>
                <a:off x="5754688" y="4291013"/>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5" name="Freeform 311">
                <a:extLst>
                  <a:ext uri="{FF2B5EF4-FFF2-40B4-BE49-F238E27FC236}">
                    <a16:creationId xmlns:a16="http://schemas.microsoft.com/office/drawing/2014/main" id="{06BE8407-2143-42F3-A94A-90F156698FFC}"/>
                  </a:ext>
                </a:extLst>
              </p:cNvPr>
              <p:cNvSpPr>
                <a:spLocks/>
              </p:cNvSpPr>
              <p:nvPr/>
            </p:nvSpPr>
            <p:spPr bwMode="auto">
              <a:xfrm>
                <a:off x="5784850" y="4295775"/>
                <a:ext cx="53975"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6" name="Freeform 312">
                <a:extLst>
                  <a:ext uri="{FF2B5EF4-FFF2-40B4-BE49-F238E27FC236}">
                    <a16:creationId xmlns:a16="http://schemas.microsoft.com/office/drawing/2014/main" id="{FBB00D8D-EFDE-470F-A117-88CB46923140}"/>
                  </a:ext>
                </a:extLst>
              </p:cNvPr>
              <p:cNvSpPr>
                <a:spLocks/>
              </p:cNvSpPr>
              <p:nvPr/>
            </p:nvSpPr>
            <p:spPr bwMode="auto">
              <a:xfrm>
                <a:off x="5808663" y="4295775"/>
                <a:ext cx="53975"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7" name="Freeform 313">
                <a:extLst>
                  <a:ext uri="{FF2B5EF4-FFF2-40B4-BE49-F238E27FC236}">
                    <a16:creationId xmlns:a16="http://schemas.microsoft.com/office/drawing/2014/main" id="{7F874FD7-9DA7-41CC-AC8C-F1CE3AEF20AC}"/>
                  </a:ext>
                </a:extLst>
              </p:cNvPr>
              <p:cNvSpPr>
                <a:spLocks/>
              </p:cNvSpPr>
              <p:nvPr/>
            </p:nvSpPr>
            <p:spPr bwMode="auto">
              <a:xfrm>
                <a:off x="5864225" y="4305300"/>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8" name="Freeform 314">
                <a:extLst>
                  <a:ext uri="{FF2B5EF4-FFF2-40B4-BE49-F238E27FC236}">
                    <a16:creationId xmlns:a16="http://schemas.microsoft.com/office/drawing/2014/main" id="{71DACC0C-5F0F-471C-8513-EA00588AD323}"/>
                  </a:ext>
                </a:extLst>
              </p:cNvPr>
              <p:cNvSpPr>
                <a:spLocks/>
              </p:cNvSpPr>
              <p:nvPr/>
            </p:nvSpPr>
            <p:spPr bwMode="auto">
              <a:xfrm>
                <a:off x="5843588" y="4302125"/>
                <a:ext cx="53975" cy="53975"/>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19" name="Freeform 315">
                <a:extLst>
                  <a:ext uri="{FF2B5EF4-FFF2-40B4-BE49-F238E27FC236}">
                    <a16:creationId xmlns:a16="http://schemas.microsoft.com/office/drawing/2014/main" id="{380FC271-2370-47CE-9C1F-C1B7BE7C80A2}"/>
                  </a:ext>
                </a:extLst>
              </p:cNvPr>
              <p:cNvSpPr>
                <a:spLocks/>
              </p:cNvSpPr>
              <p:nvPr/>
            </p:nvSpPr>
            <p:spPr bwMode="auto">
              <a:xfrm>
                <a:off x="5897563" y="4305300"/>
                <a:ext cx="52388" cy="52388"/>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0" name="Freeform 316">
                <a:extLst>
                  <a:ext uri="{FF2B5EF4-FFF2-40B4-BE49-F238E27FC236}">
                    <a16:creationId xmlns:a16="http://schemas.microsoft.com/office/drawing/2014/main" id="{3651C832-D798-447B-A5C5-D8EAE8ABC808}"/>
                  </a:ext>
                </a:extLst>
              </p:cNvPr>
              <p:cNvSpPr>
                <a:spLocks/>
              </p:cNvSpPr>
              <p:nvPr/>
            </p:nvSpPr>
            <p:spPr bwMode="auto">
              <a:xfrm>
                <a:off x="5927725" y="4306888"/>
                <a:ext cx="52388" cy="52388"/>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1" name="Freeform 317">
                <a:extLst>
                  <a:ext uri="{FF2B5EF4-FFF2-40B4-BE49-F238E27FC236}">
                    <a16:creationId xmlns:a16="http://schemas.microsoft.com/office/drawing/2014/main" id="{8FC35C78-7507-44DB-BD0F-BE626AAA1CB7}"/>
                  </a:ext>
                </a:extLst>
              </p:cNvPr>
              <p:cNvSpPr>
                <a:spLocks/>
              </p:cNvSpPr>
              <p:nvPr/>
            </p:nvSpPr>
            <p:spPr bwMode="auto">
              <a:xfrm>
                <a:off x="5964238" y="4306888"/>
                <a:ext cx="52388" cy="52388"/>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2" name="Freeform 318">
                <a:extLst>
                  <a:ext uri="{FF2B5EF4-FFF2-40B4-BE49-F238E27FC236}">
                    <a16:creationId xmlns:a16="http://schemas.microsoft.com/office/drawing/2014/main" id="{A16FB81F-858B-40AF-81B6-3B8E3CBCECB9}"/>
                  </a:ext>
                </a:extLst>
              </p:cNvPr>
              <p:cNvSpPr>
                <a:spLocks/>
              </p:cNvSpPr>
              <p:nvPr/>
            </p:nvSpPr>
            <p:spPr bwMode="auto">
              <a:xfrm>
                <a:off x="6007100" y="4306888"/>
                <a:ext cx="52388" cy="52388"/>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3" name="Freeform 319">
                <a:extLst>
                  <a:ext uri="{FF2B5EF4-FFF2-40B4-BE49-F238E27FC236}">
                    <a16:creationId xmlns:a16="http://schemas.microsoft.com/office/drawing/2014/main" id="{95E1017C-6103-4642-A7D9-63BFA8B119B6}"/>
                  </a:ext>
                </a:extLst>
              </p:cNvPr>
              <p:cNvSpPr>
                <a:spLocks/>
              </p:cNvSpPr>
              <p:nvPr/>
            </p:nvSpPr>
            <p:spPr bwMode="auto">
              <a:xfrm>
                <a:off x="6029325" y="4306888"/>
                <a:ext cx="52388" cy="52388"/>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4" name="Freeform 320">
                <a:extLst>
                  <a:ext uri="{FF2B5EF4-FFF2-40B4-BE49-F238E27FC236}">
                    <a16:creationId xmlns:a16="http://schemas.microsoft.com/office/drawing/2014/main" id="{528C0240-5A29-4454-A6C8-A99FDA681F51}"/>
                  </a:ext>
                </a:extLst>
              </p:cNvPr>
              <p:cNvSpPr>
                <a:spLocks/>
              </p:cNvSpPr>
              <p:nvPr/>
            </p:nvSpPr>
            <p:spPr bwMode="auto">
              <a:xfrm>
                <a:off x="6053138" y="4305300"/>
                <a:ext cx="50800" cy="50800"/>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6" y="1"/>
                      <a:pt x="4" y="4"/>
                    </a:cubicBezTo>
                    <a:cubicBezTo>
                      <a:pt x="1" y="7"/>
                      <a:pt x="0" y="10"/>
                      <a:pt x="0" y="14"/>
                    </a:cubicBezTo>
                    <a:cubicBezTo>
                      <a:pt x="0" y="18"/>
                      <a:pt x="1" y="21"/>
                      <a:pt x="4" y="24"/>
                    </a:cubicBezTo>
                    <a:cubicBezTo>
                      <a:pt x="6"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5" name="Freeform 321">
                <a:extLst>
                  <a:ext uri="{FF2B5EF4-FFF2-40B4-BE49-F238E27FC236}">
                    <a16:creationId xmlns:a16="http://schemas.microsoft.com/office/drawing/2014/main" id="{212DCC31-222B-4AAA-B6B9-FE559516A7EB}"/>
                  </a:ext>
                </a:extLst>
              </p:cNvPr>
              <p:cNvSpPr>
                <a:spLocks/>
              </p:cNvSpPr>
              <p:nvPr/>
            </p:nvSpPr>
            <p:spPr bwMode="auto">
              <a:xfrm>
                <a:off x="6076950" y="4305300"/>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6" name="Freeform 322">
                <a:extLst>
                  <a:ext uri="{FF2B5EF4-FFF2-40B4-BE49-F238E27FC236}">
                    <a16:creationId xmlns:a16="http://schemas.microsoft.com/office/drawing/2014/main" id="{3ED48703-AA64-4B98-A69E-7E9896930D50}"/>
                  </a:ext>
                </a:extLst>
              </p:cNvPr>
              <p:cNvSpPr>
                <a:spLocks/>
              </p:cNvSpPr>
              <p:nvPr/>
            </p:nvSpPr>
            <p:spPr bwMode="auto">
              <a:xfrm>
                <a:off x="6078538" y="4287838"/>
                <a:ext cx="52388" cy="53975"/>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7" name="Freeform 323">
                <a:extLst>
                  <a:ext uri="{FF2B5EF4-FFF2-40B4-BE49-F238E27FC236}">
                    <a16:creationId xmlns:a16="http://schemas.microsoft.com/office/drawing/2014/main" id="{E28525FA-F87D-4769-890E-02D48A8FE6CB}"/>
                  </a:ext>
                </a:extLst>
              </p:cNvPr>
              <p:cNvSpPr>
                <a:spLocks/>
              </p:cNvSpPr>
              <p:nvPr/>
            </p:nvSpPr>
            <p:spPr bwMode="auto">
              <a:xfrm>
                <a:off x="6107113" y="4311650"/>
                <a:ext cx="53975" cy="53975"/>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8" name="Freeform 324">
                <a:extLst>
                  <a:ext uri="{FF2B5EF4-FFF2-40B4-BE49-F238E27FC236}">
                    <a16:creationId xmlns:a16="http://schemas.microsoft.com/office/drawing/2014/main" id="{05E1B537-9017-4D85-AB3D-86BCEA015837}"/>
                  </a:ext>
                </a:extLst>
              </p:cNvPr>
              <p:cNvSpPr>
                <a:spLocks/>
              </p:cNvSpPr>
              <p:nvPr/>
            </p:nvSpPr>
            <p:spPr bwMode="auto">
              <a:xfrm>
                <a:off x="6126163" y="4302125"/>
                <a:ext cx="50800" cy="53975"/>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29" name="Freeform 325">
                <a:extLst>
                  <a:ext uri="{FF2B5EF4-FFF2-40B4-BE49-F238E27FC236}">
                    <a16:creationId xmlns:a16="http://schemas.microsoft.com/office/drawing/2014/main" id="{92AE884F-9FD9-4BA3-8AA2-7754E69D57CD}"/>
                  </a:ext>
                </a:extLst>
              </p:cNvPr>
              <p:cNvSpPr>
                <a:spLocks/>
              </p:cNvSpPr>
              <p:nvPr/>
            </p:nvSpPr>
            <p:spPr bwMode="auto">
              <a:xfrm>
                <a:off x="6153150" y="4298950"/>
                <a:ext cx="53975" cy="53975"/>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0" name="Freeform 326">
                <a:extLst>
                  <a:ext uri="{FF2B5EF4-FFF2-40B4-BE49-F238E27FC236}">
                    <a16:creationId xmlns:a16="http://schemas.microsoft.com/office/drawing/2014/main" id="{9B5BD73C-EA3F-4A0C-BC96-633F77E33BB4}"/>
                  </a:ext>
                </a:extLst>
              </p:cNvPr>
              <p:cNvSpPr>
                <a:spLocks/>
              </p:cNvSpPr>
              <p:nvPr/>
            </p:nvSpPr>
            <p:spPr bwMode="auto">
              <a:xfrm>
                <a:off x="6191250" y="4298950"/>
                <a:ext cx="53975"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1" name="Freeform 327">
                <a:extLst>
                  <a:ext uri="{FF2B5EF4-FFF2-40B4-BE49-F238E27FC236}">
                    <a16:creationId xmlns:a16="http://schemas.microsoft.com/office/drawing/2014/main" id="{39C20677-467E-44B2-A070-9F5FE9D16A69}"/>
                  </a:ext>
                </a:extLst>
              </p:cNvPr>
              <p:cNvSpPr>
                <a:spLocks/>
              </p:cNvSpPr>
              <p:nvPr/>
            </p:nvSpPr>
            <p:spPr bwMode="auto">
              <a:xfrm>
                <a:off x="6219825" y="4297363"/>
                <a:ext cx="52388" cy="52388"/>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2" name="Freeform 328">
                <a:extLst>
                  <a:ext uri="{FF2B5EF4-FFF2-40B4-BE49-F238E27FC236}">
                    <a16:creationId xmlns:a16="http://schemas.microsoft.com/office/drawing/2014/main" id="{7028DF64-692C-4185-B2CC-B4A3B3DB7B27}"/>
                  </a:ext>
                </a:extLst>
              </p:cNvPr>
              <p:cNvSpPr>
                <a:spLocks/>
              </p:cNvSpPr>
              <p:nvPr/>
            </p:nvSpPr>
            <p:spPr bwMode="auto">
              <a:xfrm>
                <a:off x="6243638" y="4295775"/>
                <a:ext cx="52388" cy="52388"/>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3" name="Freeform 329">
                <a:extLst>
                  <a:ext uri="{FF2B5EF4-FFF2-40B4-BE49-F238E27FC236}">
                    <a16:creationId xmlns:a16="http://schemas.microsoft.com/office/drawing/2014/main" id="{F8AEBE46-6328-41F5-B179-26856A077CCB}"/>
                  </a:ext>
                </a:extLst>
              </p:cNvPr>
              <p:cNvSpPr>
                <a:spLocks/>
              </p:cNvSpPr>
              <p:nvPr/>
            </p:nvSpPr>
            <p:spPr bwMode="auto">
              <a:xfrm>
                <a:off x="6281738" y="4291013"/>
                <a:ext cx="53975" cy="53975"/>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4" name="Freeform 330">
                <a:extLst>
                  <a:ext uri="{FF2B5EF4-FFF2-40B4-BE49-F238E27FC236}">
                    <a16:creationId xmlns:a16="http://schemas.microsoft.com/office/drawing/2014/main" id="{BD34858E-96C0-40F4-8A7E-705994A96E2D}"/>
                  </a:ext>
                </a:extLst>
              </p:cNvPr>
              <p:cNvSpPr>
                <a:spLocks/>
              </p:cNvSpPr>
              <p:nvPr/>
            </p:nvSpPr>
            <p:spPr bwMode="auto">
              <a:xfrm>
                <a:off x="6302375" y="4289425"/>
                <a:ext cx="52388"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5" name="Freeform 331">
                <a:extLst>
                  <a:ext uri="{FF2B5EF4-FFF2-40B4-BE49-F238E27FC236}">
                    <a16:creationId xmlns:a16="http://schemas.microsoft.com/office/drawing/2014/main" id="{6B9D9DEB-3A75-4421-A0A7-ED8FCE7FB6F9}"/>
                  </a:ext>
                </a:extLst>
              </p:cNvPr>
              <p:cNvSpPr>
                <a:spLocks/>
              </p:cNvSpPr>
              <p:nvPr/>
            </p:nvSpPr>
            <p:spPr bwMode="auto">
              <a:xfrm>
                <a:off x="6337300" y="4284663"/>
                <a:ext cx="52388"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6" name="Freeform 332">
                <a:extLst>
                  <a:ext uri="{FF2B5EF4-FFF2-40B4-BE49-F238E27FC236}">
                    <a16:creationId xmlns:a16="http://schemas.microsoft.com/office/drawing/2014/main" id="{4FBD5A91-BEFC-4D57-B2AE-85DECB91DE19}"/>
                  </a:ext>
                </a:extLst>
              </p:cNvPr>
              <p:cNvSpPr>
                <a:spLocks/>
              </p:cNvSpPr>
              <p:nvPr/>
            </p:nvSpPr>
            <p:spPr bwMode="auto">
              <a:xfrm>
                <a:off x="6367463" y="4278313"/>
                <a:ext cx="52388" cy="53975"/>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7" name="Freeform 333">
                <a:extLst>
                  <a:ext uri="{FF2B5EF4-FFF2-40B4-BE49-F238E27FC236}">
                    <a16:creationId xmlns:a16="http://schemas.microsoft.com/office/drawing/2014/main" id="{76D23580-A056-49B7-AC60-84B6AC385B1D}"/>
                  </a:ext>
                </a:extLst>
              </p:cNvPr>
              <p:cNvSpPr>
                <a:spLocks/>
              </p:cNvSpPr>
              <p:nvPr/>
            </p:nvSpPr>
            <p:spPr bwMode="auto">
              <a:xfrm>
                <a:off x="6388100" y="4276725"/>
                <a:ext cx="53975" cy="52388"/>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8" name="Freeform 334">
                <a:extLst>
                  <a:ext uri="{FF2B5EF4-FFF2-40B4-BE49-F238E27FC236}">
                    <a16:creationId xmlns:a16="http://schemas.microsoft.com/office/drawing/2014/main" id="{389DC4BD-2B77-41A3-8476-25A4964B4AC2}"/>
                  </a:ext>
                </a:extLst>
              </p:cNvPr>
              <p:cNvSpPr>
                <a:spLocks/>
              </p:cNvSpPr>
              <p:nvPr/>
            </p:nvSpPr>
            <p:spPr bwMode="auto">
              <a:xfrm>
                <a:off x="6418263" y="4267200"/>
                <a:ext cx="50800" cy="53975"/>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39" name="Freeform 335">
                <a:extLst>
                  <a:ext uri="{FF2B5EF4-FFF2-40B4-BE49-F238E27FC236}">
                    <a16:creationId xmlns:a16="http://schemas.microsoft.com/office/drawing/2014/main" id="{3740ED01-D82F-4463-980F-287FA359D3BA}"/>
                  </a:ext>
                </a:extLst>
              </p:cNvPr>
              <p:cNvSpPr>
                <a:spLocks/>
              </p:cNvSpPr>
              <p:nvPr/>
            </p:nvSpPr>
            <p:spPr bwMode="auto">
              <a:xfrm>
                <a:off x="6438900" y="4267200"/>
                <a:ext cx="52388" cy="53975"/>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0" name="Freeform 336">
                <a:extLst>
                  <a:ext uri="{FF2B5EF4-FFF2-40B4-BE49-F238E27FC236}">
                    <a16:creationId xmlns:a16="http://schemas.microsoft.com/office/drawing/2014/main" id="{6823826A-2B53-4AA1-9E41-8C81D02D6D07}"/>
                  </a:ext>
                </a:extLst>
              </p:cNvPr>
              <p:cNvSpPr>
                <a:spLocks/>
              </p:cNvSpPr>
              <p:nvPr/>
            </p:nvSpPr>
            <p:spPr bwMode="auto">
              <a:xfrm>
                <a:off x="6461125" y="4265613"/>
                <a:ext cx="53975" cy="53975"/>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1" name="Freeform 337">
                <a:extLst>
                  <a:ext uri="{FF2B5EF4-FFF2-40B4-BE49-F238E27FC236}">
                    <a16:creationId xmlns:a16="http://schemas.microsoft.com/office/drawing/2014/main" id="{3953FB12-C135-45CF-B759-FAF0773C7FE4}"/>
                  </a:ext>
                </a:extLst>
              </p:cNvPr>
              <p:cNvSpPr>
                <a:spLocks/>
              </p:cNvSpPr>
              <p:nvPr/>
            </p:nvSpPr>
            <p:spPr bwMode="auto">
              <a:xfrm>
                <a:off x="6483350" y="4265613"/>
                <a:ext cx="53975" cy="52388"/>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2" name="Freeform 338">
                <a:extLst>
                  <a:ext uri="{FF2B5EF4-FFF2-40B4-BE49-F238E27FC236}">
                    <a16:creationId xmlns:a16="http://schemas.microsoft.com/office/drawing/2014/main" id="{9DA4FC6C-CBD8-429C-B1FF-1BE7D2AF9B5E}"/>
                  </a:ext>
                </a:extLst>
              </p:cNvPr>
              <p:cNvSpPr>
                <a:spLocks/>
              </p:cNvSpPr>
              <p:nvPr/>
            </p:nvSpPr>
            <p:spPr bwMode="auto">
              <a:xfrm>
                <a:off x="6516688" y="4264025"/>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3" name="Freeform 339">
                <a:extLst>
                  <a:ext uri="{FF2B5EF4-FFF2-40B4-BE49-F238E27FC236}">
                    <a16:creationId xmlns:a16="http://schemas.microsoft.com/office/drawing/2014/main" id="{BEE50328-A4E7-4542-9007-BFF695C933A7}"/>
                  </a:ext>
                </a:extLst>
              </p:cNvPr>
              <p:cNvSpPr>
                <a:spLocks/>
              </p:cNvSpPr>
              <p:nvPr/>
            </p:nvSpPr>
            <p:spPr bwMode="auto">
              <a:xfrm>
                <a:off x="6538913" y="4264025"/>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4" name="Freeform 340">
                <a:extLst>
                  <a:ext uri="{FF2B5EF4-FFF2-40B4-BE49-F238E27FC236}">
                    <a16:creationId xmlns:a16="http://schemas.microsoft.com/office/drawing/2014/main" id="{53CC8A6C-B611-40EA-A423-E29D17571E24}"/>
                  </a:ext>
                </a:extLst>
              </p:cNvPr>
              <p:cNvSpPr>
                <a:spLocks/>
              </p:cNvSpPr>
              <p:nvPr/>
            </p:nvSpPr>
            <p:spPr bwMode="auto">
              <a:xfrm>
                <a:off x="6553200" y="4262438"/>
                <a:ext cx="52388" cy="52388"/>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5" name="Freeform 341">
                <a:extLst>
                  <a:ext uri="{FF2B5EF4-FFF2-40B4-BE49-F238E27FC236}">
                    <a16:creationId xmlns:a16="http://schemas.microsoft.com/office/drawing/2014/main" id="{374DDBCB-1441-4F19-97FE-8491C73DC312}"/>
                  </a:ext>
                </a:extLst>
              </p:cNvPr>
              <p:cNvSpPr>
                <a:spLocks/>
              </p:cNvSpPr>
              <p:nvPr/>
            </p:nvSpPr>
            <p:spPr bwMode="auto">
              <a:xfrm>
                <a:off x="6554788" y="4314825"/>
                <a:ext cx="53975" cy="53975"/>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6" name="Freeform 342">
                <a:extLst>
                  <a:ext uri="{FF2B5EF4-FFF2-40B4-BE49-F238E27FC236}">
                    <a16:creationId xmlns:a16="http://schemas.microsoft.com/office/drawing/2014/main" id="{49E8BF81-34B2-4563-9A7F-7C3A1C17178F}"/>
                  </a:ext>
                </a:extLst>
              </p:cNvPr>
              <p:cNvSpPr>
                <a:spLocks/>
              </p:cNvSpPr>
              <p:nvPr/>
            </p:nvSpPr>
            <p:spPr bwMode="auto">
              <a:xfrm>
                <a:off x="6534150" y="4314825"/>
                <a:ext cx="53975" cy="52388"/>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7" name="Freeform 343">
                <a:extLst>
                  <a:ext uri="{FF2B5EF4-FFF2-40B4-BE49-F238E27FC236}">
                    <a16:creationId xmlns:a16="http://schemas.microsoft.com/office/drawing/2014/main" id="{9DD2E95E-7331-4077-93E3-C76E5E14B3B9}"/>
                  </a:ext>
                </a:extLst>
              </p:cNvPr>
              <p:cNvSpPr>
                <a:spLocks/>
              </p:cNvSpPr>
              <p:nvPr/>
            </p:nvSpPr>
            <p:spPr bwMode="auto">
              <a:xfrm>
                <a:off x="6515100" y="4319588"/>
                <a:ext cx="52388" cy="52388"/>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8" name="Freeform 344">
                <a:extLst>
                  <a:ext uri="{FF2B5EF4-FFF2-40B4-BE49-F238E27FC236}">
                    <a16:creationId xmlns:a16="http://schemas.microsoft.com/office/drawing/2014/main" id="{7B94FBBD-7165-4E2C-9BD7-66E1A676F84C}"/>
                  </a:ext>
                </a:extLst>
              </p:cNvPr>
              <p:cNvSpPr>
                <a:spLocks/>
              </p:cNvSpPr>
              <p:nvPr/>
            </p:nvSpPr>
            <p:spPr bwMode="auto">
              <a:xfrm>
                <a:off x="6491288" y="4318000"/>
                <a:ext cx="52388" cy="52388"/>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49" name="Freeform 345">
                <a:extLst>
                  <a:ext uri="{FF2B5EF4-FFF2-40B4-BE49-F238E27FC236}">
                    <a16:creationId xmlns:a16="http://schemas.microsoft.com/office/drawing/2014/main" id="{DEDC7295-A4E8-40C8-ADEE-9C327BFD6556}"/>
                  </a:ext>
                </a:extLst>
              </p:cNvPr>
              <p:cNvSpPr>
                <a:spLocks/>
              </p:cNvSpPr>
              <p:nvPr/>
            </p:nvSpPr>
            <p:spPr bwMode="auto">
              <a:xfrm>
                <a:off x="6469063" y="4319588"/>
                <a:ext cx="50800" cy="52388"/>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0" name="Freeform 346">
                <a:extLst>
                  <a:ext uri="{FF2B5EF4-FFF2-40B4-BE49-F238E27FC236}">
                    <a16:creationId xmlns:a16="http://schemas.microsoft.com/office/drawing/2014/main" id="{D56DA410-1CBE-416B-B8CA-881647D854C5}"/>
                  </a:ext>
                </a:extLst>
              </p:cNvPr>
              <p:cNvSpPr>
                <a:spLocks/>
              </p:cNvSpPr>
              <p:nvPr/>
            </p:nvSpPr>
            <p:spPr bwMode="auto">
              <a:xfrm>
                <a:off x="6446838" y="4319588"/>
                <a:ext cx="50800" cy="52388"/>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1" name="Freeform 347">
                <a:extLst>
                  <a:ext uri="{FF2B5EF4-FFF2-40B4-BE49-F238E27FC236}">
                    <a16:creationId xmlns:a16="http://schemas.microsoft.com/office/drawing/2014/main" id="{171244B2-1E40-4277-8235-5C0078480049}"/>
                  </a:ext>
                </a:extLst>
              </p:cNvPr>
              <p:cNvSpPr>
                <a:spLocks/>
              </p:cNvSpPr>
              <p:nvPr/>
            </p:nvSpPr>
            <p:spPr bwMode="auto">
              <a:xfrm>
                <a:off x="6427788" y="4322763"/>
                <a:ext cx="53975" cy="53975"/>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2" name="Freeform 348">
                <a:extLst>
                  <a:ext uri="{FF2B5EF4-FFF2-40B4-BE49-F238E27FC236}">
                    <a16:creationId xmlns:a16="http://schemas.microsoft.com/office/drawing/2014/main" id="{03EF52CD-6BB4-4960-A05D-9EC487CEBDB1}"/>
                  </a:ext>
                </a:extLst>
              </p:cNvPr>
              <p:cNvSpPr>
                <a:spLocks/>
              </p:cNvSpPr>
              <p:nvPr/>
            </p:nvSpPr>
            <p:spPr bwMode="auto">
              <a:xfrm>
                <a:off x="6389688" y="4325938"/>
                <a:ext cx="53975" cy="52388"/>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3" name="Freeform 349">
                <a:extLst>
                  <a:ext uri="{FF2B5EF4-FFF2-40B4-BE49-F238E27FC236}">
                    <a16:creationId xmlns:a16="http://schemas.microsoft.com/office/drawing/2014/main" id="{0D3F9994-650D-4679-95EA-3A81514A7566}"/>
                  </a:ext>
                </a:extLst>
              </p:cNvPr>
              <p:cNvSpPr>
                <a:spLocks/>
              </p:cNvSpPr>
              <p:nvPr/>
            </p:nvSpPr>
            <p:spPr bwMode="auto">
              <a:xfrm>
                <a:off x="6359525" y="4329113"/>
                <a:ext cx="52388" cy="52388"/>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4" name="Freeform 350">
                <a:extLst>
                  <a:ext uri="{FF2B5EF4-FFF2-40B4-BE49-F238E27FC236}">
                    <a16:creationId xmlns:a16="http://schemas.microsoft.com/office/drawing/2014/main" id="{E7CF805D-3274-4AC5-8D83-840AFFA11169}"/>
                  </a:ext>
                </a:extLst>
              </p:cNvPr>
              <p:cNvSpPr>
                <a:spLocks/>
              </p:cNvSpPr>
              <p:nvPr/>
            </p:nvSpPr>
            <p:spPr bwMode="auto">
              <a:xfrm>
                <a:off x="6330950" y="4332288"/>
                <a:ext cx="53975"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5" name="Freeform 351">
                <a:extLst>
                  <a:ext uri="{FF2B5EF4-FFF2-40B4-BE49-F238E27FC236}">
                    <a16:creationId xmlns:a16="http://schemas.microsoft.com/office/drawing/2014/main" id="{262880BC-1B4F-42AB-A2B0-D97041EC738E}"/>
                  </a:ext>
                </a:extLst>
              </p:cNvPr>
              <p:cNvSpPr>
                <a:spLocks/>
              </p:cNvSpPr>
              <p:nvPr/>
            </p:nvSpPr>
            <p:spPr bwMode="auto">
              <a:xfrm>
                <a:off x="6278563" y="4337050"/>
                <a:ext cx="52388" cy="52388"/>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6" name="Freeform 352">
                <a:extLst>
                  <a:ext uri="{FF2B5EF4-FFF2-40B4-BE49-F238E27FC236}">
                    <a16:creationId xmlns:a16="http://schemas.microsoft.com/office/drawing/2014/main" id="{5CECD735-56FB-4204-9675-40581A219E7E}"/>
                  </a:ext>
                </a:extLst>
              </p:cNvPr>
              <p:cNvSpPr>
                <a:spLocks/>
              </p:cNvSpPr>
              <p:nvPr/>
            </p:nvSpPr>
            <p:spPr bwMode="auto">
              <a:xfrm>
                <a:off x="6253163" y="4337050"/>
                <a:ext cx="52388" cy="52388"/>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7" name="Freeform 353">
                <a:extLst>
                  <a:ext uri="{FF2B5EF4-FFF2-40B4-BE49-F238E27FC236}">
                    <a16:creationId xmlns:a16="http://schemas.microsoft.com/office/drawing/2014/main" id="{22E1C954-32FA-4810-B654-78DED4E9E415}"/>
                  </a:ext>
                </a:extLst>
              </p:cNvPr>
              <p:cNvSpPr>
                <a:spLocks/>
              </p:cNvSpPr>
              <p:nvPr/>
            </p:nvSpPr>
            <p:spPr bwMode="auto">
              <a:xfrm>
                <a:off x="6216650" y="4337050"/>
                <a:ext cx="52388" cy="53975"/>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8" name="Freeform 354">
                <a:extLst>
                  <a:ext uri="{FF2B5EF4-FFF2-40B4-BE49-F238E27FC236}">
                    <a16:creationId xmlns:a16="http://schemas.microsoft.com/office/drawing/2014/main" id="{20B03C3D-8861-4B8A-91DB-7E7ECD853F21}"/>
                  </a:ext>
                </a:extLst>
              </p:cNvPr>
              <p:cNvSpPr>
                <a:spLocks/>
              </p:cNvSpPr>
              <p:nvPr/>
            </p:nvSpPr>
            <p:spPr bwMode="auto">
              <a:xfrm>
                <a:off x="6207125" y="4340225"/>
                <a:ext cx="52388" cy="52388"/>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59" name="Freeform 355">
                <a:extLst>
                  <a:ext uri="{FF2B5EF4-FFF2-40B4-BE49-F238E27FC236}">
                    <a16:creationId xmlns:a16="http://schemas.microsoft.com/office/drawing/2014/main" id="{1CB9104B-A454-4221-98C5-04D043819EBE}"/>
                  </a:ext>
                </a:extLst>
              </p:cNvPr>
              <p:cNvSpPr>
                <a:spLocks/>
              </p:cNvSpPr>
              <p:nvPr/>
            </p:nvSpPr>
            <p:spPr bwMode="auto">
              <a:xfrm>
                <a:off x="6189663" y="4340225"/>
                <a:ext cx="53975"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0" name="Freeform 356">
                <a:extLst>
                  <a:ext uri="{FF2B5EF4-FFF2-40B4-BE49-F238E27FC236}">
                    <a16:creationId xmlns:a16="http://schemas.microsoft.com/office/drawing/2014/main" id="{A3002366-FA86-422C-A23D-C6E750E60B7C}"/>
                  </a:ext>
                </a:extLst>
              </p:cNvPr>
              <p:cNvSpPr>
                <a:spLocks/>
              </p:cNvSpPr>
              <p:nvPr/>
            </p:nvSpPr>
            <p:spPr bwMode="auto">
              <a:xfrm>
                <a:off x="6154738" y="4343400"/>
                <a:ext cx="52388" cy="52388"/>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1" name="Freeform 357">
                <a:extLst>
                  <a:ext uri="{FF2B5EF4-FFF2-40B4-BE49-F238E27FC236}">
                    <a16:creationId xmlns:a16="http://schemas.microsoft.com/office/drawing/2014/main" id="{B397976B-4B14-4F00-8F70-F87A51BF7710}"/>
                  </a:ext>
                </a:extLst>
              </p:cNvPr>
              <p:cNvSpPr>
                <a:spLocks/>
              </p:cNvSpPr>
              <p:nvPr/>
            </p:nvSpPr>
            <p:spPr bwMode="auto">
              <a:xfrm>
                <a:off x="6138863" y="4344988"/>
                <a:ext cx="50800" cy="52388"/>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2" name="Freeform 358">
                <a:extLst>
                  <a:ext uri="{FF2B5EF4-FFF2-40B4-BE49-F238E27FC236}">
                    <a16:creationId xmlns:a16="http://schemas.microsoft.com/office/drawing/2014/main" id="{3A495736-C880-4A87-8CA0-AB63F463BCA7}"/>
                  </a:ext>
                </a:extLst>
              </p:cNvPr>
              <p:cNvSpPr>
                <a:spLocks/>
              </p:cNvSpPr>
              <p:nvPr/>
            </p:nvSpPr>
            <p:spPr bwMode="auto">
              <a:xfrm>
                <a:off x="6303963" y="4325938"/>
                <a:ext cx="50800" cy="53975"/>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3" name="Freeform 359">
                <a:extLst>
                  <a:ext uri="{FF2B5EF4-FFF2-40B4-BE49-F238E27FC236}">
                    <a16:creationId xmlns:a16="http://schemas.microsoft.com/office/drawing/2014/main" id="{7C1A4D2E-6A5E-471F-ADFD-64B55AA47233}"/>
                  </a:ext>
                </a:extLst>
              </p:cNvPr>
              <p:cNvSpPr>
                <a:spLocks/>
              </p:cNvSpPr>
              <p:nvPr/>
            </p:nvSpPr>
            <p:spPr bwMode="auto">
              <a:xfrm>
                <a:off x="6089650" y="4354513"/>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4" name="Freeform 360">
                <a:extLst>
                  <a:ext uri="{FF2B5EF4-FFF2-40B4-BE49-F238E27FC236}">
                    <a16:creationId xmlns:a16="http://schemas.microsoft.com/office/drawing/2014/main" id="{8F3565FB-09A6-4CF8-8771-919B3017AEEB}"/>
                  </a:ext>
                </a:extLst>
              </p:cNvPr>
              <p:cNvSpPr>
                <a:spLocks/>
              </p:cNvSpPr>
              <p:nvPr/>
            </p:nvSpPr>
            <p:spPr bwMode="auto">
              <a:xfrm>
                <a:off x="6064250" y="4354513"/>
                <a:ext cx="52388" cy="50800"/>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5" name="Freeform 361">
                <a:extLst>
                  <a:ext uri="{FF2B5EF4-FFF2-40B4-BE49-F238E27FC236}">
                    <a16:creationId xmlns:a16="http://schemas.microsoft.com/office/drawing/2014/main" id="{6F51E690-C586-4467-B4BC-7A9F4A8A3631}"/>
                  </a:ext>
                </a:extLst>
              </p:cNvPr>
              <p:cNvSpPr>
                <a:spLocks/>
              </p:cNvSpPr>
              <p:nvPr/>
            </p:nvSpPr>
            <p:spPr bwMode="auto">
              <a:xfrm>
                <a:off x="6043613" y="4354513"/>
                <a:ext cx="52388" cy="50800"/>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2" y="7"/>
                      <a:pt x="0" y="10"/>
                      <a:pt x="0" y="14"/>
                    </a:cubicBezTo>
                    <a:cubicBezTo>
                      <a:pt x="0" y="18"/>
                      <a:pt x="2"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6" name="Freeform 362">
                <a:extLst>
                  <a:ext uri="{FF2B5EF4-FFF2-40B4-BE49-F238E27FC236}">
                    <a16:creationId xmlns:a16="http://schemas.microsoft.com/office/drawing/2014/main" id="{6A44C52B-F329-49D4-81AC-400001004AB5}"/>
                  </a:ext>
                </a:extLst>
              </p:cNvPr>
              <p:cNvSpPr>
                <a:spLocks/>
              </p:cNvSpPr>
              <p:nvPr/>
            </p:nvSpPr>
            <p:spPr bwMode="auto">
              <a:xfrm>
                <a:off x="6007100" y="4354513"/>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7" name="Freeform 363">
                <a:extLst>
                  <a:ext uri="{FF2B5EF4-FFF2-40B4-BE49-F238E27FC236}">
                    <a16:creationId xmlns:a16="http://schemas.microsoft.com/office/drawing/2014/main" id="{5BB93028-30CA-4A7A-B7B8-FDCFD61B545B}"/>
                  </a:ext>
                </a:extLst>
              </p:cNvPr>
              <p:cNvSpPr>
                <a:spLocks/>
              </p:cNvSpPr>
              <p:nvPr/>
            </p:nvSpPr>
            <p:spPr bwMode="auto">
              <a:xfrm>
                <a:off x="5983288" y="4354513"/>
                <a:ext cx="50800" cy="50800"/>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8" name="Freeform 364">
                <a:extLst>
                  <a:ext uri="{FF2B5EF4-FFF2-40B4-BE49-F238E27FC236}">
                    <a16:creationId xmlns:a16="http://schemas.microsoft.com/office/drawing/2014/main" id="{DC4AAC40-58EF-44A7-A902-5582665F4B20}"/>
                  </a:ext>
                </a:extLst>
              </p:cNvPr>
              <p:cNvSpPr>
                <a:spLocks/>
              </p:cNvSpPr>
              <p:nvPr/>
            </p:nvSpPr>
            <p:spPr bwMode="auto">
              <a:xfrm>
                <a:off x="5951538" y="4354513"/>
                <a:ext cx="52388" cy="50800"/>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69" name="Freeform 365">
                <a:extLst>
                  <a:ext uri="{FF2B5EF4-FFF2-40B4-BE49-F238E27FC236}">
                    <a16:creationId xmlns:a16="http://schemas.microsoft.com/office/drawing/2014/main" id="{72A236FD-DF5B-4134-87BF-387002F2A86A}"/>
                  </a:ext>
                </a:extLst>
              </p:cNvPr>
              <p:cNvSpPr>
                <a:spLocks/>
              </p:cNvSpPr>
              <p:nvPr/>
            </p:nvSpPr>
            <p:spPr bwMode="auto">
              <a:xfrm>
                <a:off x="5910263" y="4354513"/>
                <a:ext cx="52388" cy="50800"/>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0" name="Freeform 366">
                <a:extLst>
                  <a:ext uri="{FF2B5EF4-FFF2-40B4-BE49-F238E27FC236}">
                    <a16:creationId xmlns:a16="http://schemas.microsoft.com/office/drawing/2014/main" id="{CB91E8B5-2B6A-4F0C-A253-5E2229D27148}"/>
                  </a:ext>
                </a:extLst>
              </p:cNvPr>
              <p:cNvSpPr>
                <a:spLocks/>
              </p:cNvSpPr>
              <p:nvPr/>
            </p:nvSpPr>
            <p:spPr bwMode="auto">
              <a:xfrm>
                <a:off x="5870575" y="4352925"/>
                <a:ext cx="53975" cy="52388"/>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1" name="Freeform 367">
                <a:extLst>
                  <a:ext uri="{FF2B5EF4-FFF2-40B4-BE49-F238E27FC236}">
                    <a16:creationId xmlns:a16="http://schemas.microsoft.com/office/drawing/2014/main" id="{2A697D08-73AB-449F-9DA3-70411FA54064}"/>
                  </a:ext>
                </a:extLst>
              </p:cNvPr>
              <p:cNvSpPr>
                <a:spLocks/>
              </p:cNvSpPr>
              <p:nvPr/>
            </p:nvSpPr>
            <p:spPr bwMode="auto">
              <a:xfrm>
                <a:off x="5826125" y="4349750"/>
                <a:ext cx="52388"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2" name="Freeform 368">
                <a:extLst>
                  <a:ext uri="{FF2B5EF4-FFF2-40B4-BE49-F238E27FC236}">
                    <a16:creationId xmlns:a16="http://schemas.microsoft.com/office/drawing/2014/main" id="{D3C6611A-3092-4D04-B8CB-08715BA2D689}"/>
                  </a:ext>
                </a:extLst>
              </p:cNvPr>
              <p:cNvSpPr>
                <a:spLocks/>
              </p:cNvSpPr>
              <p:nvPr/>
            </p:nvSpPr>
            <p:spPr bwMode="auto">
              <a:xfrm>
                <a:off x="5807075" y="4348163"/>
                <a:ext cx="53975" cy="52388"/>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3" name="Freeform 369">
                <a:extLst>
                  <a:ext uri="{FF2B5EF4-FFF2-40B4-BE49-F238E27FC236}">
                    <a16:creationId xmlns:a16="http://schemas.microsoft.com/office/drawing/2014/main" id="{54BB20BA-E046-4D90-958F-46A681F7041E}"/>
                  </a:ext>
                </a:extLst>
              </p:cNvPr>
              <p:cNvSpPr>
                <a:spLocks/>
              </p:cNvSpPr>
              <p:nvPr/>
            </p:nvSpPr>
            <p:spPr bwMode="auto">
              <a:xfrm>
                <a:off x="5773738" y="4343400"/>
                <a:ext cx="53975" cy="50800"/>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4" name="Freeform 370">
                <a:extLst>
                  <a:ext uri="{FF2B5EF4-FFF2-40B4-BE49-F238E27FC236}">
                    <a16:creationId xmlns:a16="http://schemas.microsoft.com/office/drawing/2014/main" id="{6FCA712D-5818-4588-BCBD-E1FF51868A10}"/>
                  </a:ext>
                </a:extLst>
              </p:cNvPr>
              <p:cNvSpPr>
                <a:spLocks/>
              </p:cNvSpPr>
              <p:nvPr/>
            </p:nvSpPr>
            <p:spPr bwMode="auto">
              <a:xfrm>
                <a:off x="5748338" y="4341813"/>
                <a:ext cx="53975" cy="52388"/>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5" name="Freeform 371">
                <a:extLst>
                  <a:ext uri="{FF2B5EF4-FFF2-40B4-BE49-F238E27FC236}">
                    <a16:creationId xmlns:a16="http://schemas.microsoft.com/office/drawing/2014/main" id="{AC55704D-6D7F-4DA9-BF50-535D4A23E9EF}"/>
                  </a:ext>
                </a:extLst>
              </p:cNvPr>
              <p:cNvSpPr>
                <a:spLocks/>
              </p:cNvSpPr>
              <p:nvPr/>
            </p:nvSpPr>
            <p:spPr bwMode="auto">
              <a:xfrm>
                <a:off x="5713413" y="4340225"/>
                <a:ext cx="53975" cy="52388"/>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6" name="Freeform 372">
                <a:extLst>
                  <a:ext uri="{FF2B5EF4-FFF2-40B4-BE49-F238E27FC236}">
                    <a16:creationId xmlns:a16="http://schemas.microsoft.com/office/drawing/2014/main" id="{DD04DBC7-8CA0-4193-9789-4CD8B0994674}"/>
                  </a:ext>
                </a:extLst>
              </p:cNvPr>
              <p:cNvSpPr>
                <a:spLocks/>
              </p:cNvSpPr>
              <p:nvPr/>
            </p:nvSpPr>
            <p:spPr bwMode="auto">
              <a:xfrm>
                <a:off x="5667375" y="4333875"/>
                <a:ext cx="53975"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7" name="Freeform 373">
                <a:extLst>
                  <a:ext uri="{FF2B5EF4-FFF2-40B4-BE49-F238E27FC236}">
                    <a16:creationId xmlns:a16="http://schemas.microsoft.com/office/drawing/2014/main" id="{0CFB1286-CA2D-4A63-A9B6-296633122BB4}"/>
                  </a:ext>
                </a:extLst>
              </p:cNvPr>
              <p:cNvSpPr>
                <a:spLocks/>
              </p:cNvSpPr>
              <p:nvPr/>
            </p:nvSpPr>
            <p:spPr bwMode="auto">
              <a:xfrm>
                <a:off x="5649913" y="4330700"/>
                <a:ext cx="52388" cy="52388"/>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8" name="Freeform 374">
                <a:extLst>
                  <a:ext uri="{FF2B5EF4-FFF2-40B4-BE49-F238E27FC236}">
                    <a16:creationId xmlns:a16="http://schemas.microsoft.com/office/drawing/2014/main" id="{4F9E29C2-50BB-4337-8690-B0ABB0937A3B}"/>
                  </a:ext>
                </a:extLst>
              </p:cNvPr>
              <p:cNvSpPr>
                <a:spLocks/>
              </p:cNvSpPr>
              <p:nvPr/>
            </p:nvSpPr>
            <p:spPr bwMode="auto">
              <a:xfrm>
                <a:off x="5621338" y="4322763"/>
                <a:ext cx="53975"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79" name="Freeform 375">
                <a:extLst>
                  <a:ext uri="{FF2B5EF4-FFF2-40B4-BE49-F238E27FC236}">
                    <a16:creationId xmlns:a16="http://schemas.microsoft.com/office/drawing/2014/main" id="{FCABD01D-3190-496B-B821-C8F765B7F42B}"/>
                  </a:ext>
                </a:extLst>
              </p:cNvPr>
              <p:cNvSpPr>
                <a:spLocks/>
              </p:cNvSpPr>
              <p:nvPr/>
            </p:nvSpPr>
            <p:spPr bwMode="auto">
              <a:xfrm>
                <a:off x="5600700" y="4322763"/>
                <a:ext cx="50800" cy="53975"/>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0" name="Freeform 376">
                <a:extLst>
                  <a:ext uri="{FF2B5EF4-FFF2-40B4-BE49-F238E27FC236}">
                    <a16:creationId xmlns:a16="http://schemas.microsoft.com/office/drawing/2014/main" id="{DC805CAC-1E8A-434F-90EE-660027FD2142}"/>
                  </a:ext>
                </a:extLst>
              </p:cNvPr>
              <p:cNvSpPr>
                <a:spLocks/>
              </p:cNvSpPr>
              <p:nvPr/>
            </p:nvSpPr>
            <p:spPr bwMode="auto">
              <a:xfrm>
                <a:off x="5559425" y="4318000"/>
                <a:ext cx="53975" cy="52388"/>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1" name="Freeform 377">
                <a:extLst>
                  <a:ext uri="{FF2B5EF4-FFF2-40B4-BE49-F238E27FC236}">
                    <a16:creationId xmlns:a16="http://schemas.microsoft.com/office/drawing/2014/main" id="{8A443EC1-4F4D-4D90-BB7B-89FB365E392F}"/>
                  </a:ext>
                </a:extLst>
              </p:cNvPr>
              <p:cNvSpPr>
                <a:spLocks/>
              </p:cNvSpPr>
              <p:nvPr/>
            </p:nvSpPr>
            <p:spPr bwMode="auto">
              <a:xfrm>
                <a:off x="5548313" y="4318000"/>
                <a:ext cx="53975" cy="52388"/>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2" name="Freeform 378">
                <a:extLst>
                  <a:ext uri="{FF2B5EF4-FFF2-40B4-BE49-F238E27FC236}">
                    <a16:creationId xmlns:a16="http://schemas.microsoft.com/office/drawing/2014/main" id="{236967CC-7DF6-4564-AE6A-25C71D0D13CB}"/>
                  </a:ext>
                </a:extLst>
              </p:cNvPr>
              <p:cNvSpPr>
                <a:spLocks/>
              </p:cNvSpPr>
              <p:nvPr/>
            </p:nvSpPr>
            <p:spPr bwMode="auto">
              <a:xfrm>
                <a:off x="5522913" y="4318000"/>
                <a:ext cx="50800" cy="52388"/>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3" name="Freeform 379">
                <a:extLst>
                  <a:ext uri="{FF2B5EF4-FFF2-40B4-BE49-F238E27FC236}">
                    <a16:creationId xmlns:a16="http://schemas.microsoft.com/office/drawing/2014/main" id="{82E8A867-63A7-46B6-B082-C5EE95C4554D}"/>
                  </a:ext>
                </a:extLst>
              </p:cNvPr>
              <p:cNvSpPr>
                <a:spLocks/>
              </p:cNvSpPr>
              <p:nvPr/>
            </p:nvSpPr>
            <p:spPr bwMode="auto">
              <a:xfrm>
                <a:off x="5530850" y="4381500"/>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4" name="Freeform 380">
                <a:extLst>
                  <a:ext uri="{FF2B5EF4-FFF2-40B4-BE49-F238E27FC236}">
                    <a16:creationId xmlns:a16="http://schemas.microsoft.com/office/drawing/2014/main" id="{9329838B-16CB-4B1C-9085-A579712E268E}"/>
                  </a:ext>
                </a:extLst>
              </p:cNvPr>
              <p:cNvSpPr>
                <a:spLocks/>
              </p:cNvSpPr>
              <p:nvPr/>
            </p:nvSpPr>
            <p:spPr bwMode="auto">
              <a:xfrm>
                <a:off x="5561013" y="4383088"/>
                <a:ext cx="53975"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5" name="Freeform 381">
                <a:extLst>
                  <a:ext uri="{FF2B5EF4-FFF2-40B4-BE49-F238E27FC236}">
                    <a16:creationId xmlns:a16="http://schemas.microsoft.com/office/drawing/2014/main" id="{6FBD8AF0-BE97-44F5-B9E8-90C718EEF210}"/>
                  </a:ext>
                </a:extLst>
              </p:cNvPr>
              <p:cNvSpPr>
                <a:spLocks/>
              </p:cNvSpPr>
              <p:nvPr/>
            </p:nvSpPr>
            <p:spPr bwMode="auto">
              <a:xfrm>
                <a:off x="5584825" y="4389438"/>
                <a:ext cx="53975" cy="52388"/>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6" name="Freeform 382">
                <a:extLst>
                  <a:ext uri="{FF2B5EF4-FFF2-40B4-BE49-F238E27FC236}">
                    <a16:creationId xmlns:a16="http://schemas.microsoft.com/office/drawing/2014/main" id="{8EE835A9-EE31-4C22-BE11-49C3971A7EC6}"/>
                  </a:ext>
                </a:extLst>
              </p:cNvPr>
              <p:cNvSpPr>
                <a:spLocks/>
              </p:cNvSpPr>
              <p:nvPr/>
            </p:nvSpPr>
            <p:spPr bwMode="auto">
              <a:xfrm>
                <a:off x="5605463" y="4389438"/>
                <a:ext cx="50800" cy="52388"/>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7" name="Freeform 383">
                <a:extLst>
                  <a:ext uri="{FF2B5EF4-FFF2-40B4-BE49-F238E27FC236}">
                    <a16:creationId xmlns:a16="http://schemas.microsoft.com/office/drawing/2014/main" id="{559D3E95-FD75-4D6A-80F5-DDC8AD439B1E}"/>
                  </a:ext>
                </a:extLst>
              </p:cNvPr>
              <p:cNvSpPr>
                <a:spLocks/>
              </p:cNvSpPr>
              <p:nvPr/>
            </p:nvSpPr>
            <p:spPr bwMode="auto">
              <a:xfrm>
                <a:off x="5629275" y="4389438"/>
                <a:ext cx="53975" cy="52388"/>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8" name="Freeform 384">
                <a:extLst>
                  <a:ext uri="{FF2B5EF4-FFF2-40B4-BE49-F238E27FC236}">
                    <a16:creationId xmlns:a16="http://schemas.microsoft.com/office/drawing/2014/main" id="{5220E823-B8A0-4E21-8E02-B27D570D761D}"/>
                  </a:ext>
                </a:extLst>
              </p:cNvPr>
              <p:cNvSpPr>
                <a:spLocks/>
              </p:cNvSpPr>
              <p:nvPr/>
            </p:nvSpPr>
            <p:spPr bwMode="auto">
              <a:xfrm>
                <a:off x="5651500" y="4387850"/>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89" name="Freeform 385">
                <a:extLst>
                  <a:ext uri="{FF2B5EF4-FFF2-40B4-BE49-F238E27FC236}">
                    <a16:creationId xmlns:a16="http://schemas.microsoft.com/office/drawing/2014/main" id="{2DB422B9-5BC6-4868-8D47-CA85B7F28815}"/>
                  </a:ext>
                </a:extLst>
              </p:cNvPr>
              <p:cNvSpPr>
                <a:spLocks/>
              </p:cNvSpPr>
              <p:nvPr/>
            </p:nvSpPr>
            <p:spPr bwMode="auto">
              <a:xfrm>
                <a:off x="5665788" y="4384675"/>
                <a:ext cx="50800" cy="53975"/>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0" name="Freeform 386">
                <a:extLst>
                  <a:ext uri="{FF2B5EF4-FFF2-40B4-BE49-F238E27FC236}">
                    <a16:creationId xmlns:a16="http://schemas.microsoft.com/office/drawing/2014/main" id="{AE3C672E-B1AD-4DD2-8891-EB14B7BCF2B1}"/>
                  </a:ext>
                </a:extLst>
              </p:cNvPr>
              <p:cNvSpPr>
                <a:spLocks/>
              </p:cNvSpPr>
              <p:nvPr/>
            </p:nvSpPr>
            <p:spPr bwMode="auto">
              <a:xfrm>
                <a:off x="5689600" y="4387850"/>
                <a:ext cx="53975" cy="52388"/>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1" name="Freeform 387">
                <a:extLst>
                  <a:ext uri="{FF2B5EF4-FFF2-40B4-BE49-F238E27FC236}">
                    <a16:creationId xmlns:a16="http://schemas.microsoft.com/office/drawing/2014/main" id="{D49E4E3F-6656-43A2-9EB3-B49AAABA8BC8}"/>
                  </a:ext>
                </a:extLst>
              </p:cNvPr>
              <p:cNvSpPr>
                <a:spLocks/>
              </p:cNvSpPr>
              <p:nvPr/>
            </p:nvSpPr>
            <p:spPr bwMode="auto">
              <a:xfrm>
                <a:off x="5699125" y="4387850"/>
                <a:ext cx="50800" cy="50800"/>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2" name="Freeform 388">
                <a:extLst>
                  <a:ext uri="{FF2B5EF4-FFF2-40B4-BE49-F238E27FC236}">
                    <a16:creationId xmlns:a16="http://schemas.microsoft.com/office/drawing/2014/main" id="{3FB15DDA-BCD9-4E38-A4D1-14878157AEA1}"/>
                  </a:ext>
                </a:extLst>
              </p:cNvPr>
              <p:cNvSpPr>
                <a:spLocks/>
              </p:cNvSpPr>
              <p:nvPr/>
            </p:nvSpPr>
            <p:spPr bwMode="auto">
              <a:xfrm>
                <a:off x="5730875" y="4392613"/>
                <a:ext cx="52388" cy="52388"/>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3" name="Freeform 389">
                <a:extLst>
                  <a:ext uri="{FF2B5EF4-FFF2-40B4-BE49-F238E27FC236}">
                    <a16:creationId xmlns:a16="http://schemas.microsoft.com/office/drawing/2014/main" id="{4D879F1E-77BC-4C8E-82D6-419E27DA8D8E}"/>
                  </a:ext>
                </a:extLst>
              </p:cNvPr>
              <p:cNvSpPr>
                <a:spLocks/>
              </p:cNvSpPr>
              <p:nvPr/>
            </p:nvSpPr>
            <p:spPr bwMode="auto">
              <a:xfrm>
                <a:off x="5740400" y="4394200"/>
                <a:ext cx="53975" cy="53975"/>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4" name="Freeform 390">
                <a:extLst>
                  <a:ext uri="{FF2B5EF4-FFF2-40B4-BE49-F238E27FC236}">
                    <a16:creationId xmlns:a16="http://schemas.microsoft.com/office/drawing/2014/main" id="{914AB2B3-40CF-4DA8-8BD1-1DD65CD72CDB}"/>
                  </a:ext>
                </a:extLst>
              </p:cNvPr>
              <p:cNvSpPr>
                <a:spLocks/>
              </p:cNvSpPr>
              <p:nvPr/>
            </p:nvSpPr>
            <p:spPr bwMode="auto">
              <a:xfrm>
                <a:off x="5761038" y="4394200"/>
                <a:ext cx="53975" cy="53975"/>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5" name="Freeform 391">
                <a:extLst>
                  <a:ext uri="{FF2B5EF4-FFF2-40B4-BE49-F238E27FC236}">
                    <a16:creationId xmlns:a16="http://schemas.microsoft.com/office/drawing/2014/main" id="{517944F5-333D-4DB1-BBA4-2B4E63E300B0}"/>
                  </a:ext>
                </a:extLst>
              </p:cNvPr>
              <p:cNvSpPr>
                <a:spLocks/>
              </p:cNvSpPr>
              <p:nvPr/>
            </p:nvSpPr>
            <p:spPr bwMode="auto">
              <a:xfrm>
                <a:off x="5778500" y="4384675"/>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6" name="Freeform 392">
                <a:extLst>
                  <a:ext uri="{FF2B5EF4-FFF2-40B4-BE49-F238E27FC236}">
                    <a16:creationId xmlns:a16="http://schemas.microsoft.com/office/drawing/2014/main" id="{BF0BD6B7-3C62-4F2C-9BC7-FA74268E351B}"/>
                  </a:ext>
                </a:extLst>
              </p:cNvPr>
              <p:cNvSpPr>
                <a:spLocks/>
              </p:cNvSpPr>
              <p:nvPr/>
            </p:nvSpPr>
            <p:spPr bwMode="auto">
              <a:xfrm>
                <a:off x="5810250" y="4406900"/>
                <a:ext cx="53975" cy="53975"/>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7" name="Freeform 393">
                <a:extLst>
                  <a:ext uri="{FF2B5EF4-FFF2-40B4-BE49-F238E27FC236}">
                    <a16:creationId xmlns:a16="http://schemas.microsoft.com/office/drawing/2014/main" id="{FACC5FE6-3AB7-48FD-B1B9-E054818CBE96}"/>
                  </a:ext>
                </a:extLst>
              </p:cNvPr>
              <p:cNvSpPr>
                <a:spLocks/>
              </p:cNvSpPr>
              <p:nvPr/>
            </p:nvSpPr>
            <p:spPr bwMode="auto">
              <a:xfrm>
                <a:off x="5854700" y="4402138"/>
                <a:ext cx="53975" cy="52388"/>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8" name="Freeform 394">
                <a:extLst>
                  <a:ext uri="{FF2B5EF4-FFF2-40B4-BE49-F238E27FC236}">
                    <a16:creationId xmlns:a16="http://schemas.microsoft.com/office/drawing/2014/main" id="{624915D1-1B5A-440D-9865-1ACB6267E851}"/>
                  </a:ext>
                </a:extLst>
              </p:cNvPr>
              <p:cNvSpPr>
                <a:spLocks/>
              </p:cNvSpPr>
              <p:nvPr/>
            </p:nvSpPr>
            <p:spPr bwMode="auto">
              <a:xfrm>
                <a:off x="5851525" y="4391025"/>
                <a:ext cx="52388" cy="52388"/>
              </a:xfrm>
              <a:custGeom>
                <a:avLst/>
                <a:gdLst>
                  <a:gd name="T0" fmla="*/ 14 w 29"/>
                  <a:gd name="T1" fmla="*/ 29 h 29"/>
                  <a:gd name="T2" fmla="*/ 25 w 29"/>
                  <a:gd name="T3" fmla="*/ 25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5"/>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699" name="Freeform 395">
                <a:extLst>
                  <a:ext uri="{FF2B5EF4-FFF2-40B4-BE49-F238E27FC236}">
                    <a16:creationId xmlns:a16="http://schemas.microsoft.com/office/drawing/2014/main" id="{223AD598-6CD6-44F2-92AD-462996EA0AB4}"/>
                  </a:ext>
                </a:extLst>
              </p:cNvPr>
              <p:cNvSpPr>
                <a:spLocks/>
              </p:cNvSpPr>
              <p:nvPr/>
            </p:nvSpPr>
            <p:spPr bwMode="auto">
              <a:xfrm>
                <a:off x="5876925" y="4414838"/>
                <a:ext cx="52388" cy="52388"/>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0" name="Freeform 396">
                <a:extLst>
                  <a:ext uri="{FF2B5EF4-FFF2-40B4-BE49-F238E27FC236}">
                    <a16:creationId xmlns:a16="http://schemas.microsoft.com/office/drawing/2014/main" id="{78F35702-97FB-4C6F-A0BC-5023B7DF8BE9}"/>
                  </a:ext>
                </a:extLst>
              </p:cNvPr>
              <p:cNvSpPr>
                <a:spLocks/>
              </p:cNvSpPr>
              <p:nvPr/>
            </p:nvSpPr>
            <p:spPr bwMode="auto">
              <a:xfrm>
                <a:off x="5903913" y="4416425"/>
                <a:ext cx="53975"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1" name="Freeform 397">
                <a:extLst>
                  <a:ext uri="{FF2B5EF4-FFF2-40B4-BE49-F238E27FC236}">
                    <a16:creationId xmlns:a16="http://schemas.microsoft.com/office/drawing/2014/main" id="{C91D68E1-7F28-452A-BC9E-6A83B4A89B83}"/>
                  </a:ext>
                </a:extLst>
              </p:cNvPr>
              <p:cNvSpPr>
                <a:spLocks/>
              </p:cNvSpPr>
              <p:nvPr/>
            </p:nvSpPr>
            <p:spPr bwMode="auto">
              <a:xfrm>
                <a:off x="5948363" y="4419600"/>
                <a:ext cx="52388" cy="53975"/>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2" name="Freeform 398">
                <a:extLst>
                  <a:ext uri="{FF2B5EF4-FFF2-40B4-BE49-F238E27FC236}">
                    <a16:creationId xmlns:a16="http://schemas.microsoft.com/office/drawing/2014/main" id="{31461F5F-2562-4FB8-9172-F84EB0891D54}"/>
                  </a:ext>
                </a:extLst>
              </p:cNvPr>
              <p:cNvSpPr>
                <a:spLocks/>
              </p:cNvSpPr>
              <p:nvPr/>
            </p:nvSpPr>
            <p:spPr bwMode="auto">
              <a:xfrm>
                <a:off x="5970588" y="4421188"/>
                <a:ext cx="52388" cy="53975"/>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3" name="Freeform 399">
                <a:extLst>
                  <a:ext uri="{FF2B5EF4-FFF2-40B4-BE49-F238E27FC236}">
                    <a16:creationId xmlns:a16="http://schemas.microsoft.com/office/drawing/2014/main" id="{3D7E0218-BB06-4261-8498-466DCA70CEA6}"/>
                  </a:ext>
                </a:extLst>
              </p:cNvPr>
              <p:cNvSpPr>
                <a:spLocks/>
              </p:cNvSpPr>
              <p:nvPr/>
            </p:nvSpPr>
            <p:spPr bwMode="auto">
              <a:xfrm>
                <a:off x="5989638" y="4376738"/>
                <a:ext cx="53975" cy="52388"/>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4" name="Freeform 400">
                <a:extLst>
                  <a:ext uri="{FF2B5EF4-FFF2-40B4-BE49-F238E27FC236}">
                    <a16:creationId xmlns:a16="http://schemas.microsoft.com/office/drawing/2014/main" id="{1AAB3042-C810-4BE3-BCEF-7958754737A6}"/>
                  </a:ext>
                </a:extLst>
              </p:cNvPr>
              <p:cNvSpPr>
                <a:spLocks/>
              </p:cNvSpPr>
              <p:nvPr/>
            </p:nvSpPr>
            <p:spPr bwMode="auto">
              <a:xfrm>
                <a:off x="6051550" y="4376738"/>
                <a:ext cx="50800" cy="52388"/>
              </a:xfrm>
              <a:custGeom>
                <a:avLst/>
                <a:gdLst>
                  <a:gd name="T0" fmla="*/ 14 w 28"/>
                  <a:gd name="T1" fmla="*/ 29 h 29"/>
                  <a:gd name="T2" fmla="*/ 24 w 28"/>
                  <a:gd name="T3" fmla="*/ 25 h 29"/>
                  <a:gd name="T4" fmla="*/ 28 w 28"/>
                  <a:gd name="T5" fmla="*/ 15 h 29"/>
                  <a:gd name="T6" fmla="*/ 24 w 28"/>
                  <a:gd name="T7" fmla="*/ 4 h 29"/>
                  <a:gd name="T8" fmla="*/ 14 w 28"/>
                  <a:gd name="T9" fmla="*/ 0 h 29"/>
                  <a:gd name="T10" fmla="*/ 4 w 28"/>
                  <a:gd name="T11" fmla="*/ 4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5" name="Freeform 401">
                <a:extLst>
                  <a:ext uri="{FF2B5EF4-FFF2-40B4-BE49-F238E27FC236}">
                    <a16:creationId xmlns:a16="http://schemas.microsoft.com/office/drawing/2014/main" id="{721FEBF3-A585-43EF-A6F2-FB2FD4B49B02}"/>
                  </a:ext>
                </a:extLst>
              </p:cNvPr>
              <p:cNvSpPr>
                <a:spLocks/>
              </p:cNvSpPr>
              <p:nvPr/>
            </p:nvSpPr>
            <p:spPr bwMode="auto">
              <a:xfrm>
                <a:off x="6007100" y="4427538"/>
                <a:ext cx="52388" cy="52388"/>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6" name="Freeform 402">
                <a:extLst>
                  <a:ext uri="{FF2B5EF4-FFF2-40B4-BE49-F238E27FC236}">
                    <a16:creationId xmlns:a16="http://schemas.microsoft.com/office/drawing/2014/main" id="{2969E392-A4B4-41FE-A9AF-9C3573EE6271}"/>
                  </a:ext>
                </a:extLst>
              </p:cNvPr>
              <p:cNvSpPr>
                <a:spLocks/>
              </p:cNvSpPr>
              <p:nvPr/>
            </p:nvSpPr>
            <p:spPr bwMode="auto">
              <a:xfrm>
                <a:off x="6029325" y="4425950"/>
                <a:ext cx="50800" cy="50800"/>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7" name="Freeform 403">
                <a:extLst>
                  <a:ext uri="{FF2B5EF4-FFF2-40B4-BE49-F238E27FC236}">
                    <a16:creationId xmlns:a16="http://schemas.microsoft.com/office/drawing/2014/main" id="{C40C0B67-61DE-4364-9462-251AD584B613}"/>
                  </a:ext>
                </a:extLst>
              </p:cNvPr>
              <p:cNvSpPr>
                <a:spLocks/>
              </p:cNvSpPr>
              <p:nvPr/>
            </p:nvSpPr>
            <p:spPr bwMode="auto">
              <a:xfrm>
                <a:off x="6045200" y="4425950"/>
                <a:ext cx="53975"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4 w 29"/>
                  <a:gd name="T11" fmla="*/ 4 h 28"/>
                  <a:gd name="T12" fmla="*/ 0 w 29"/>
                  <a:gd name="T13" fmla="*/ 14 h 28"/>
                  <a:gd name="T14" fmla="*/ 4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8" name="Freeform 404">
                <a:extLst>
                  <a:ext uri="{FF2B5EF4-FFF2-40B4-BE49-F238E27FC236}">
                    <a16:creationId xmlns:a16="http://schemas.microsoft.com/office/drawing/2014/main" id="{B0351F49-9081-49FC-AA69-6DABAE4DCF00}"/>
                  </a:ext>
                </a:extLst>
              </p:cNvPr>
              <p:cNvSpPr>
                <a:spLocks/>
              </p:cNvSpPr>
              <p:nvPr/>
            </p:nvSpPr>
            <p:spPr bwMode="auto">
              <a:xfrm>
                <a:off x="6080125" y="4425950"/>
                <a:ext cx="53975"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09" name="Freeform 405">
                <a:extLst>
                  <a:ext uri="{FF2B5EF4-FFF2-40B4-BE49-F238E27FC236}">
                    <a16:creationId xmlns:a16="http://schemas.microsoft.com/office/drawing/2014/main" id="{C9D37A54-296A-40BF-AC4B-6FA8EF34B9AA}"/>
                  </a:ext>
                </a:extLst>
              </p:cNvPr>
              <p:cNvSpPr>
                <a:spLocks/>
              </p:cNvSpPr>
              <p:nvPr/>
            </p:nvSpPr>
            <p:spPr bwMode="auto">
              <a:xfrm>
                <a:off x="6107113" y="4424363"/>
                <a:ext cx="53975" cy="52388"/>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0" name="Freeform 406">
                <a:extLst>
                  <a:ext uri="{FF2B5EF4-FFF2-40B4-BE49-F238E27FC236}">
                    <a16:creationId xmlns:a16="http://schemas.microsoft.com/office/drawing/2014/main" id="{8BFA3C32-247F-4597-BA12-CEBC2404B804}"/>
                  </a:ext>
                </a:extLst>
              </p:cNvPr>
              <p:cNvSpPr>
                <a:spLocks/>
              </p:cNvSpPr>
              <p:nvPr/>
            </p:nvSpPr>
            <p:spPr bwMode="auto">
              <a:xfrm>
                <a:off x="6135688" y="4419600"/>
                <a:ext cx="52388" cy="53975"/>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1" name="Freeform 407">
                <a:extLst>
                  <a:ext uri="{FF2B5EF4-FFF2-40B4-BE49-F238E27FC236}">
                    <a16:creationId xmlns:a16="http://schemas.microsoft.com/office/drawing/2014/main" id="{E8A80D2A-D8E0-4601-9AFE-55A7F14C283F}"/>
                  </a:ext>
                </a:extLst>
              </p:cNvPr>
              <p:cNvSpPr>
                <a:spLocks/>
              </p:cNvSpPr>
              <p:nvPr/>
            </p:nvSpPr>
            <p:spPr bwMode="auto">
              <a:xfrm>
                <a:off x="6157913" y="4418013"/>
                <a:ext cx="52388" cy="53975"/>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2" name="Freeform 408">
                <a:extLst>
                  <a:ext uri="{FF2B5EF4-FFF2-40B4-BE49-F238E27FC236}">
                    <a16:creationId xmlns:a16="http://schemas.microsoft.com/office/drawing/2014/main" id="{FE03394E-9F18-41BC-BA3E-2F0C24C7D13F}"/>
                  </a:ext>
                </a:extLst>
              </p:cNvPr>
              <p:cNvSpPr>
                <a:spLocks/>
              </p:cNvSpPr>
              <p:nvPr/>
            </p:nvSpPr>
            <p:spPr bwMode="auto">
              <a:xfrm>
                <a:off x="6178550" y="4416425"/>
                <a:ext cx="53975"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3" name="Freeform 409">
                <a:extLst>
                  <a:ext uri="{FF2B5EF4-FFF2-40B4-BE49-F238E27FC236}">
                    <a16:creationId xmlns:a16="http://schemas.microsoft.com/office/drawing/2014/main" id="{877F53DE-9D04-41B4-A1E5-A950D72330F6}"/>
                  </a:ext>
                </a:extLst>
              </p:cNvPr>
              <p:cNvSpPr>
                <a:spLocks/>
              </p:cNvSpPr>
              <p:nvPr/>
            </p:nvSpPr>
            <p:spPr bwMode="auto">
              <a:xfrm>
                <a:off x="6196013" y="4413250"/>
                <a:ext cx="52388" cy="52388"/>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4" name="Freeform 410">
                <a:extLst>
                  <a:ext uri="{FF2B5EF4-FFF2-40B4-BE49-F238E27FC236}">
                    <a16:creationId xmlns:a16="http://schemas.microsoft.com/office/drawing/2014/main" id="{3B4998A6-5B6D-4483-91D5-A9337067B186}"/>
                  </a:ext>
                </a:extLst>
              </p:cNvPr>
              <p:cNvSpPr>
                <a:spLocks/>
              </p:cNvSpPr>
              <p:nvPr/>
            </p:nvSpPr>
            <p:spPr bwMode="auto">
              <a:xfrm>
                <a:off x="6218238" y="4408488"/>
                <a:ext cx="52388" cy="52388"/>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5" name="Freeform 411">
                <a:extLst>
                  <a:ext uri="{FF2B5EF4-FFF2-40B4-BE49-F238E27FC236}">
                    <a16:creationId xmlns:a16="http://schemas.microsoft.com/office/drawing/2014/main" id="{D6F945DA-DB6E-4707-BD57-B7AF4B12F223}"/>
                  </a:ext>
                </a:extLst>
              </p:cNvPr>
              <p:cNvSpPr>
                <a:spLocks/>
              </p:cNvSpPr>
              <p:nvPr/>
            </p:nvSpPr>
            <p:spPr bwMode="auto">
              <a:xfrm>
                <a:off x="6240463" y="4403725"/>
                <a:ext cx="52388" cy="50800"/>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6" name="Freeform 412">
                <a:extLst>
                  <a:ext uri="{FF2B5EF4-FFF2-40B4-BE49-F238E27FC236}">
                    <a16:creationId xmlns:a16="http://schemas.microsoft.com/office/drawing/2014/main" id="{EE97DF6B-E4DE-4E12-B34D-50A1D5FA365F}"/>
                  </a:ext>
                </a:extLst>
              </p:cNvPr>
              <p:cNvSpPr>
                <a:spLocks/>
              </p:cNvSpPr>
              <p:nvPr/>
            </p:nvSpPr>
            <p:spPr bwMode="auto">
              <a:xfrm>
                <a:off x="6281738" y="4400550"/>
                <a:ext cx="50800" cy="52388"/>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7" name="Freeform 413">
                <a:extLst>
                  <a:ext uri="{FF2B5EF4-FFF2-40B4-BE49-F238E27FC236}">
                    <a16:creationId xmlns:a16="http://schemas.microsoft.com/office/drawing/2014/main" id="{8EE38652-F8E0-41C4-A429-CF8440CF006F}"/>
                  </a:ext>
                </a:extLst>
              </p:cNvPr>
              <p:cNvSpPr>
                <a:spLocks/>
              </p:cNvSpPr>
              <p:nvPr/>
            </p:nvSpPr>
            <p:spPr bwMode="auto">
              <a:xfrm>
                <a:off x="6297613" y="4392613"/>
                <a:ext cx="52388" cy="50800"/>
              </a:xfrm>
              <a:custGeom>
                <a:avLst/>
                <a:gdLst>
                  <a:gd name="T0" fmla="*/ 14 w 28"/>
                  <a:gd name="T1" fmla="*/ 28 h 28"/>
                  <a:gd name="T2" fmla="*/ 24 w 28"/>
                  <a:gd name="T3" fmla="*/ 24 h 28"/>
                  <a:gd name="T4" fmla="*/ 28 w 28"/>
                  <a:gd name="T5" fmla="*/ 14 h 28"/>
                  <a:gd name="T6" fmla="*/ 24 w 28"/>
                  <a:gd name="T7" fmla="*/ 4 h 28"/>
                  <a:gd name="T8" fmla="*/ 14 w 28"/>
                  <a:gd name="T9" fmla="*/ 0 h 28"/>
                  <a:gd name="T10" fmla="*/ 4 w 28"/>
                  <a:gd name="T11" fmla="*/ 4 h 28"/>
                  <a:gd name="T12" fmla="*/ 0 w 28"/>
                  <a:gd name="T13" fmla="*/ 14 h 28"/>
                  <a:gd name="T14" fmla="*/ 4 w 28"/>
                  <a:gd name="T15" fmla="*/ 24 h 28"/>
                  <a:gd name="T16" fmla="*/ 14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28"/>
                    </a:moveTo>
                    <a:cubicBezTo>
                      <a:pt x="18" y="28"/>
                      <a:pt x="21" y="27"/>
                      <a:pt x="24" y="24"/>
                    </a:cubicBez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8" name="Freeform 414">
                <a:extLst>
                  <a:ext uri="{FF2B5EF4-FFF2-40B4-BE49-F238E27FC236}">
                    <a16:creationId xmlns:a16="http://schemas.microsoft.com/office/drawing/2014/main" id="{968B3140-6294-4C7A-9F3E-E776661FA679}"/>
                  </a:ext>
                </a:extLst>
              </p:cNvPr>
              <p:cNvSpPr>
                <a:spLocks/>
              </p:cNvSpPr>
              <p:nvPr/>
            </p:nvSpPr>
            <p:spPr bwMode="auto">
              <a:xfrm>
                <a:off x="6319838" y="4389438"/>
                <a:ext cx="53975"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19" name="Freeform 415">
                <a:extLst>
                  <a:ext uri="{FF2B5EF4-FFF2-40B4-BE49-F238E27FC236}">
                    <a16:creationId xmlns:a16="http://schemas.microsoft.com/office/drawing/2014/main" id="{04CCB505-4A53-4A14-A86C-02757AA96E47}"/>
                  </a:ext>
                </a:extLst>
              </p:cNvPr>
              <p:cNvSpPr>
                <a:spLocks/>
              </p:cNvSpPr>
              <p:nvPr/>
            </p:nvSpPr>
            <p:spPr bwMode="auto">
              <a:xfrm>
                <a:off x="6342063" y="4389438"/>
                <a:ext cx="53975"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0" name="Freeform 416">
                <a:extLst>
                  <a:ext uri="{FF2B5EF4-FFF2-40B4-BE49-F238E27FC236}">
                    <a16:creationId xmlns:a16="http://schemas.microsoft.com/office/drawing/2014/main" id="{5A9332D0-70A5-46CE-B312-1800E02A7B04}"/>
                  </a:ext>
                </a:extLst>
              </p:cNvPr>
              <p:cNvSpPr>
                <a:spLocks/>
              </p:cNvSpPr>
              <p:nvPr/>
            </p:nvSpPr>
            <p:spPr bwMode="auto">
              <a:xfrm>
                <a:off x="6372225" y="4387850"/>
                <a:ext cx="52388" cy="52388"/>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5 w 29"/>
                  <a:gd name="T11" fmla="*/ 4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1" name="Freeform 417">
                <a:extLst>
                  <a:ext uri="{FF2B5EF4-FFF2-40B4-BE49-F238E27FC236}">
                    <a16:creationId xmlns:a16="http://schemas.microsoft.com/office/drawing/2014/main" id="{275B4E00-1FC6-4541-9B1D-8E204858FF6F}"/>
                  </a:ext>
                </a:extLst>
              </p:cNvPr>
              <p:cNvSpPr>
                <a:spLocks/>
              </p:cNvSpPr>
              <p:nvPr/>
            </p:nvSpPr>
            <p:spPr bwMode="auto">
              <a:xfrm>
                <a:off x="6391275" y="4387850"/>
                <a:ext cx="53975" cy="52388"/>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2" name="Freeform 418">
                <a:extLst>
                  <a:ext uri="{FF2B5EF4-FFF2-40B4-BE49-F238E27FC236}">
                    <a16:creationId xmlns:a16="http://schemas.microsoft.com/office/drawing/2014/main" id="{AAD87A60-D223-40C4-9224-EE2F522FB8E3}"/>
                  </a:ext>
                </a:extLst>
              </p:cNvPr>
              <p:cNvSpPr>
                <a:spLocks/>
              </p:cNvSpPr>
              <p:nvPr/>
            </p:nvSpPr>
            <p:spPr bwMode="auto">
              <a:xfrm>
                <a:off x="6419850" y="4383088"/>
                <a:ext cx="52388"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3" name="Freeform 419">
                <a:extLst>
                  <a:ext uri="{FF2B5EF4-FFF2-40B4-BE49-F238E27FC236}">
                    <a16:creationId xmlns:a16="http://schemas.microsoft.com/office/drawing/2014/main" id="{C522016B-78E1-4D49-8C8F-5854DEA13395}"/>
                  </a:ext>
                </a:extLst>
              </p:cNvPr>
              <p:cNvSpPr>
                <a:spLocks/>
              </p:cNvSpPr>
              <p:nvPr/>
            </p:nvSpPr>
            <p:spPr bwMode="auto">
              <a:xfrm>
                <a:off x="6442075" y="4383088"/>
                <a:ext cx="52388"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4 w 29"/>
                  <a:gd name="T11" fmla="*/ 5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4" name="Freeform 420">
                <a:extLst>
                  <a:ext uri="{FF2B5EF4-FFF2-40B4-BE49-F238E27FC236}">
                    <a16:creationId xmlns:a16="http://schemas.microsoft.com/office/drawing/2014/main" id="{55F358EB-D365-4BBE-BF7A-E9A43E8FFCC3}"/>
                  </a:ext>
                </a:extLst>
              </p:cNvPr>
              <p:cNvSpPr>
                <a:spLocks/>
              </p:cNvSpPr>
              <p:nvPr/>
            </p:nvSpPr>
            <p:spPr bwMode="auto">
              <a:xfrm>
                <a:off x="6469063" y="4383088"/>
                <a:ext cx="50800" cy="53975"/>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5" name="Freeform 421">
                <a:extLst>
                  <a:ext uri="{FF2B5EF4-FFF2-40B4-BE49-F238E27FC236}">
                    <a16:creationId xmlns:a16="http://schemas.microsoft.com/office/drawing/2014/main" id="{F2B9785D-E1EC-495A-8DD4-94C7BEB699DC}"/>
                  </a:ext>
                </a:extLst>
              </p:cNvPr>
              <p:cNvSpPr>
                <a:spLocks/>
              </p:cNvSpPr>
              <p:nvPr/>
            </p:nvSpPr>
            <p:spPr bwMode="auto">
              <a:xfrm>
                <a:off x="6497638" y="4383088"/>
                <a:ext cx="53975" cy="53975"/>
              </a:xfrm>
              <a:custGeom>
                <a:avLst/>
                <a:gdLst>
                  <a:gd name="T0" fmla="*/ 14 w 29"/>
                  <a:gd name="T1" fmla="*/ 29 h 29"/>
                  <a:gd name="T2" fmla="*/ 25 w 29"/>
                  <a:gd name="T3" fmla="*/ 25 h 29"/>
                  <a:gd name="T4" fmla="*/ 29 w 29"/>
                  <a:gd name="T5" fmla="*/ 15 h 29"/>
                  <a:gd name="T6" fmla="*/ 25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6" name="Freeform 422">
                <a:extLst>
                  <a:ext uri="{FF2B5EF4-FFF2-40B4-BE49-F238E27FC236}">
                    <a16:creationId xmlns:a16="http://schemas.microsoft.com/office/drawing/2014/main" id="{167BE53D-849A-4E68-A70A-D787EA4FECB6}"/>
                  </a:ext>
                </a:extLst>
              </p:cNvPr>
              <p:cNvSpPr>
                <a:spLocks/>
              </p:cNvSpPr>
              <p:nvPr/>
            </p:nvSpPr>
            <p:spPr bwMode="auto">
              <a:xfrm>
                <a:off x="6527800" y="4383088"/>
                <a:ext cx="50800" cy="53975"/>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7" name="Freeform 423">
                <a:extLst>
                  <a:ext uri="{FF2B5EF4-FFF2-40B4-BE49-F238E27FC236}">
                    <a16:creationId xmlns:a16="http://schemas.microsoft.com/office/drawing/2014/main" id="{C29E5EF4-00D2-4124-A082-9763C4148F61}"/>
                  </a:ext>
                </a:extLst>
              </p:cNvPr>
              <p:cNvSpPr>
                <a:spLocks/>
              </p:cNvSpPr>
              <p:nvPr/>
            </p:nvSpPr>
            <p:spPr bwMode="auto">
              <a:xfrm>
                <a:off x="6551613" y="4376738"/>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8" name="Freeform 424">
                <a:extLst>
                  <a:ext uri="{FF2B5EF4-FFF2-40B4-BE49-F238E27FC236}">
                    <a16:creationId xmlns:a16="http://schemas.microsoft.com/office/drawing/2014/main" id="{8FC49222-31DB-47B5-8AA6-3FA37ACF33AF}"/>
                  </a:ext>
                </a:extLst>
              </p:cNvPr>
              <p:cNvSpPr>
                <a:spLocks/>
              </p:cNvSpPr>
              <p:nvPr/>
            </p:nvSpPr>
            <p:spPr bwMode="auto">
              <a:xfrm>
                <a:off x="6534150" y="4443413"/>
                <a:ext cx="53975"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29" name="Freeform 425">
                <a:extLst>
                  <a:ext uri="{FF2B5EF4-FFF2-40B4-BE49-F238E27FC236}">
                    <a16:creationId xmlns:a16="http://schemas.microsoft.com/office/drawing/2014/main" id="{531A4CB1-02CA-4AF6-8D45-BA29113D2E1B}"/>
                  </a:ext>
                </a:extLst>
              </p:cNvPr>
              <p:cNvSpPr>
                <a:spLocks/>
              </p:cNvSpPr>
              <p:nvPr/>
            </p:nvSpPr>
            <p:spPr bwMode="auto">
              <a:xfrm>
                <a:off x="5538788" y="4440238"/>
                <a:ext cx="52388" cy="53975"/>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0" name="Freeform 426">
                <a:extLst>
                  <a:ext uri="{FF2B5EF4-FFF2-40B4-BE49-F238E27FC236}">
                    <a16:creationId xmlns:a16="http://schemas.microsoft.com/office/drawing/2014/main" id="{377760C2-4228-49FA-A75D-FAA6F666E8BC}"/>
                  </a:ext>
                </a:extLst>
              </p:cNvPr>
              <p:cNvSpPr>
                <a:spLocks/>
              </p:cNvSpPr>
              <p:nvPr/>
            </p:nvSpPr>
            <p:spPr bwMode="auto">
              <a:xfrm>
                <a:off x="5557838" y="4443413"/>
                <a:ext cx="53975" cy="53975"/>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1" name="Freeform 427">
                <a:extLst>
                  <a:ext uri="{FF2B5EF4-FFF2-40B4-BE49-F238E27FC236}">
                    <a16:creationId xmlns:a16="http://schemas.microsoft.com/office/drawing/2014/main" id="{98669ED8-46A1-407C-85EC-FE97D87FA340}"/>
                  </a:ext>
                </a:extLst>
              </p:cNvPr>
              <p:cNvSpPr>
                <a:spLocks/>
              </p:cNvSpPr>
              <p:nvPr/>
            </p:nvSpPr>
            <p:spPr bwMode="auto">
              <a:xfrm>
                <a:off x="5573713" y="4443413"/>
                <a:ext cx="53975"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2" name="Freeform 428">
                <a:extLst>
                  <a:ext uri="{FF2B5EF4-FFF2-40B4-BE49-F238E27FC236}">
                    <a16:creationId xmlns:a16="http://schemas.microsoft.com/office/drawing/2014/main" id="{2D59E971-EBCF-4098-A9DB-C44D32DC7089}"/>
                  </a:ext>
                </a:extLst>
              </p:cNvPr>
              <p:cNvSpPr>
                <a:spLocks/>
              </p:cNvSpPr>
              <p:nvPr/>
            </p:nvSpPr>
            <p:spPr bwMode="auto">
              <a:xfrm>
                <a:off x="5602288" y="4445000"/>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3" name="Freeform 429">
                <a:extLst>
                  <a:ext uri="{FF2B5EF4-FFF2-40B4-BE49-F238E27FC236}">
                    <a16:creationId xmlns:a16="http://schemas.microsoft.com/office/drawing/2014/main" id="{D972BC72-4333-4818-B55C-13C74BF65C8F}"/>
                  </a:ext>
                </a:extLst>
              </p:cNvPr>
              <p:cNvSpPr>
                <a:spLocks/>
              </p:cNvSpPr>
              <p:nvPr/>
            </p:nvSpPr>
            <p:spPr bwMode="auto">
              <a:xfrm>
                <a:off x="5641975" y="4448175"/>
                <a:ext cx="53975" cy="50800"/>
              </a:xfrm>
              <a:custGeom>
                <a:avLst/>
                <a:gdLst>
                  <a:gd name="T0" fmla="*/ 14 w 29"/>
                  <a:gd name="T1" fmla="*/ 28 h 28"/>
                  <a:gd name="T2" fmla="*/ 25 w 29"/>
                  <a:gd name="T3" fmla="*/ 24 h 28"/>
                  <a:gd name="T4" fmla="*/ 29 w 29"/>
                  <a:gd name="T5" fmla="*/ 14 h 28"/>
                  <a:gd name="T6" fmla="*/ 25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5" y="24"/>
                    </a:cubicBez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4" name="Freeform 430">
                <a:extLst>
                  <a:ext uri="{FF2B5EF4-FFF2-40B4-BE49-F238E27FC236}">
                    <a16:creationId xmlns:a16="http://schemas.microsoft.com/office/drawing/2014/main" id="{40A1927D-C423-45BE-8D01-A06F42A48D9C}"/>
                  </a:ext>
                </a:extLst>
              </p:cNvPr>
              <p:cNvSpPr>
                <a:spLocks/>
              </p:cNvSpPr>
              <p:nvPr/>
            </p:nvSpPr>
            <p:spPr bwMode="auto">
              <a:xfrm>
                <a:off x="5662613" y="4448175"/>
                <a:ext cx="52388" cy="50800"/>
              </a:xfrm>
              <a:custGeom>
                <a:avLst/>
                <a:gdLst>
                  <a:gd name="T0" fmla="*/ 15 w 29"/>
                  <a:gd name="T1" fmla="*/ 28 h 28"/>
                  <a:gd name="T2" fmla="*/ 25 w 29"/>
                  <a:gd name="T3" fmla="*/ 24 h 28"/>
                  <a:gd name="T4" fmla="*/ 29 w 29"/>
                  <a:gd name="T5" fmla="*/ 14 h 28"/>
                  <a:gd name="T6" fmla="*/ 25 w 29"/>
                  <a:gd name="T7" fmla="*/ 4 h 28"/>
                  <a:gd name="T8" fmla="*/ 15 w 29"/>
                  <a:gd name="T9" fmla="*/ 0 h 28"/>
                  <a:gd name="T10" fmla="*/ 5 w 29"/>
                  <a:gd name="T11" fmla="*/ 4 h 28"/>
                  <a:gd name="T12" fmla="*/ 0 w 29"/>
                  <a:gd name="T13" fmla="*/ 14 h 28"/>
                  <a:gd name="T14" fmla="*/ 5 w 29"/>
                  <a:gd name="T15" fmla="*/ 24 h 28"/>
                  <a:gd name="T16" fmla="*/ 15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5" y="28"/>
                    </a:moveTo>
                    <a:cubicBezTo>
                      <a:pt x="19" y="28"/>
                      <a:pt x="22" y="27"/>
                      <a:pt x="25" y="24"/>
                    </a:cubicBez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5" name="Freeform 431">
                <a:extLst>
                  <a:ext uri="{FF2B5EF4-FFF2-40B4-BE49-F238E27FC236}">
                    <a16:creationId xmlns:a16="http://schemas.microsoft.com/office/drawing/2014/main" id="{7A15CE8D-F863-4BD3-A634-DE3D45E000E2}"/>
                  </a:ext>
                </a:extLst>
              </p:cNvPr>
              <p:cNvSpPr>
                <a:spLocks/>
              </p:cNvSpPr>
              <p:nvPr/>
            </p:nvSpPr>
            <p:spPr bwMode="auto">
              <a:xfrm>
                <a:off x="5689600" y="4449763"/>
                <a:ext cx="53975" cy="52388"/>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6" name="Freeform 432">
                <a:extLst>
                  <a:ext uri="{FF2B5EF4-FFF2-40B4-BE49-F238E27FC236}">
                    <a16:creationId xmlns:a16="http://schemas.microsoft.com/office/drawing/2014/main" id="{FF2AEF8D-D09A-4C19-BA7B-26D3EA71456E}"/>
                  </a:ext>
                </a:extLst>
              </p:cNvPr>
              <p:cNvSpPr>
                <a:spLocks/>
              </p:cNvSpPr>
              <p:nvPr/>
            </p:nvSpPr>
            <p:spPr bwMode="auto">
              <a:xfrm>
                <a:off x="5710238" y="4449763"/>
                <a:ext cx="50800" cy="52388"/>
              </a:xfrm>
              <a:custGeom>
                <a:avLst/>
                <a:gdLst>
                  <a:gd name="T0" fmla="*/ 14 w 28"/>
                  <a:gd name="T1" fmla="*/ 29 h 29"/>
                  <a:gd name="T2" fmla="*/ 24 w 28"/>
                  <a:gd name="T3" fmla="*/ 25 h 29"/>
                  <a:gd name="T4" fmla="*/ 28 w 28"/>
                  <a:gd name="T5" fmla="*/ 15 h 29"/>
                  <a:gd name="T6" fmla="*/ 24 w 28"/>
                  <a:gd name="T7" fmla="*/ 5 h 29"/>
                  <a:gd name="T8" fmla="*/ 14 w 28"/>
                  <a:gd name="T9" fmla="*/ 0 h 29"/>
                  <a:gd name="T10" fmla="*/ 4 w 28"/>
                  <a:gd name="T11" fmla="*/ 5 h 29"/>
                  <a:gd name="T12" fmla="*/ 0 w 28"/>
                  <a:gd name="T13" fmla="*/ 15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8"/>
                      <a:pt x="24" y="25"/>
                    </a:cubicBez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7" name="Freeform 433">
                <a:extLst>
                  <a:ext uri="{FF2B5EF4-FFF2-40B4-BE49-F238E27FC236}">
                    <a16:creationId xmlns:a16="http://schemas.microsoft.com/office/drawing/2014/main" id="{2518BC95-0CC0-4133-86BB-C976A6ED820F}"/>
                  </a:ext>
                </a:extLst>
              </p:cNvPr>
              <p:cNvSpPr>
                <a:spLocks/>
              </p:cNvSpPr>
              <p:nvPr/>
            </p:nvSpPr>
            <p:spPr bwMode="auto">
              <a:xfrm>
                <a:off x="5734050" y="4452938"/>
                <a:ext cx="52388" cy="53975"/>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8" name="Freeform 434">
                <a:extLst>
                  <a:ext uri="{FF2B5EF4-FFF2-40B4-BE49-F238E27FC236}">
                    <a16:creationId xmlns:a16="http://schemas.microsoft.com/office/drawing/2014/main" id="{3938A6F9-17AB-44E2-9CD7-6BFFA2D966BD}"/>
                  </a:ext>
                </a:extLst>
              </p:cNvPr>
              <p:cNvSpPr>
                <a:spLocks/>
              </p:cNvSpPr>
              <p:nvPr/>
            </p:nvSpPr>
            <p:spPr bwMode="auto">
              <a:xfrm>
                <a:off x="5767388" y="4454525"/>
                <a:ext cx="52388"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39" name="Freeform 435">
                <a:extLst>
                  <a:ext uri="{FF2B5EF4-FFF2-40B4-BE49-F238E27FC236}">
                    <a16:creationId xmlns:a16="http://schemas.microsoft.com/office/drawing/2014/main" id="{6C557669-7942-4681-B1EE-A15999AF7536}"/>
                  </a:ext>
                </a:extLst>
              </p:cNvPr>
              <p:cNvSpPr>
                <a:spLocks/>
              </p:cNvSpPr>
              <p:nvPr/>
            </p:nvSpPr>
            <p:spPr bwMode="auto">
              <a:xfrm>
                <a:off x="5794375" y="4454525"/>
                <a:ext cx="52388" cy="53975"/>
              </a:xfrm>
              <a:custGeom>
                <a:avLst/>
                <a:gdLst>
                  <a:gd name="T0" fmla="*/ 14 w 29"/>
                  <a:gd name="T1" fmla="*/ 29 h 29"/>
                  <a:gd name="T2" fmla="*/ 24 w 29"/>
                  <a:gd name="T3" fmla="*/ 25 h 29"/>
                  <a:gd name="T4" fmla="*/ 29 w 29"/>
                  <a:gd name="T5" fmla="*/ 15 h 29"/>
                  <a:gd name="T6" fmla="*/ 24 w 29"/>
                  <a:gd name="T7" fmla="*/ 5 h 29"/>
                  <a:gd name="T8" fmla="*/ 14 w 29"/>
                  <a:gd name="T9" fmla="*/ 0 h 29"/>
                  <a:gd name="T10" fmla="*/ 4 w 29"/>
                  <a:gd name="T11" fmla="*/ 5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0" name="Freeform 436">
                <a:extLst>
                  <a:ext uri="{FF2B5EF4-FFF2-40B4-BE49-F238E27FC236}">
                    <a16:creationId xmlns:a16="http://schemas.microsoft.com/office/drawing/2014/main" id="{147972F6-9A55-4BC4-949E-24C30F5E12E8}"/>
                  </a:ext>
                </a:extLst>
              </p:cNvPr>
              <p:cNvSpPr>
                <a:spLocks/>
              </p:cNvSpPr>
              <p:nvPr/>
            </p:nvSpPr>
            <p:spPr bwMode="auto">
              <a:xfrm>
                <a:off x="5837238" y="4464050"/>
                <a:ext cx="52388" cy="53975"/>
              </a:xfrm>
              <a:custGeom>
                <a:avLst/>
                <a:gdLst>
                  <a:gd name="T0" fmla="*/ 15 w 29"/>
                  <a:gd name="T1" fmla="*/ 29 h 29"/>
                  <a:gd name="T2" fmla="*/ 25 w 29"/>
                  <a:gd name="T3" fmla="*/ 25 h 29"/>
                  <a:gd name="T4" fmla="*/ 29 w 29"/>
                  <a:gd name="T5" fmla="*/ 15 h 29"/>
                  <a:gd name="T6" fmla="*/ 25 w 29"/>
                  <a:gd name="T7" fmla="*/ 4 h 29"/>
                  <a:gd name="T8" fmla="*/ 15 w 29"/>
                  <a:gd name="T9" fmla="*/ 0 h 29"/>
                  <a:gd name="T10" fmla="*/ 4 w 29"/>
                  <a:gd name="T11" fmla="*/ 4 h 29"/>
                  <a:gd name="T12" fmla="*/ 0 w 29"/>
                  <a:gd name="T13" fmla="*/ 15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1" name="Freeform 437">
                <a:extLst>
                  <a:ext uri="{FF2B5EF4-FFF2-40B4-BE49-F238E27FC236}">
                    <a16:creationId xmlns:a16="http://schemas.microsoft.com/office/drawing/2014/main" id="{379E3ED4-5F4F-4DAF-830E-363E5AEDB271}"/>
                  </a:ext>
                </a:extLst>
              </p:cNvPr>
              <p:cNvSpPr>
                <a:spLocks/>
              </p:cNvSpPr>
              <p:nvPr/>
            </p:nvSpPr>
            <p:spPr bwMode="auto">
              <a:xfrm>
                <a:off x="5857875" y="4465638"/>
                <a:ext cx="52388" cy="53975"/>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2" name="Freeform 438">
                <a:extLst>
                  <a:ext uri="{FF2B5EF4-FFF2-40B4-BE49-F238E27FC236}">
                    <a16:creationId xmlns:a16="http://schemas.microsoft.com/office/drawing/2014/main" id="{4B201073-BB18-4C31-8D9A-BA186AF7C4A6}"/>
                  </a:ext>
                </a:extLst>
              </p:cNvPr>
              <p:cNvSpPr>
                <a:spLocks/>
              </p:cNvSpPr>
              <p:nvPr/>
            </p:nvSpPr>
            <p:spPr bwMode="auto">
              <a:xfrm>
                <a:off x="5888038" y="4475163"/>
                <a:ext cx="52388" cy="52388"/>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3" name="Freeform 439">
                <a:extLst>
                  <a:ext uri="{FF2B5EF4-FFF2-40B4-BE49-F238E27FC236}">
                    <a16:creationId xmlns:a16="http://schemas.microsoft.com/office/drawing/2014/main" id="{93842A59-2BFA-4394-8C21-6D41DC7C2502}"/>
                  </a:ext>
                </a:extLst>
              </p:cNvPr>
              <p:cNvSpPr>
                <a:spLocks/>
              </p:cNvSpPr>
              <p:nvPr/>
            </p:nvSpPr>
            <p:spPr bwMode="auto">
              <a:xfrm>
                <a:off x="5922963" y="4476750"/>
                <a:ext cx="52388" cy="53975"/>
              </a:xfrm>
              <a:custGeom>
                <a:avLst/>
                <a:gdLst>
                  <a:gd name="T0" fmla="*/ 14 w 29"/>
                  <a:gd name="T1" fmla="*/ 29 h 29"/>
                  <a:gd name="T2" fmla="*/ 25 w 29"/>
                  <a:gd name="T3" fmla="*/ 24 h 29"/>
                  <a:gd name="T4" fmla="*/ 29 w 29"/>
                  <a:gd name="T5" fmla="*/ 14 h 29"/>
                  <a:gd name="T6" fmla="*/ 25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5" y="24"/>
                    </a:cubicBez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4" name="Freeform 440">
                <a:extLst>
                  <a:ext uri="{FF2B5EF4-FFF2-40B4-BE49-F238E27FC236}">
                    <a16:creationId xmlns:a16="http://schemas.microsoft.com/office/drawing/2014/main" id="{2DEC37FA-9E92-47C0-8390-2F22C824D7B4}"/>
                  </a:ext>
                </a:extLst>
              </p:cNvPr>
              <p:cNvSpPr>
                <a:spLocks/>
              </p:cNvSpPr>
              <p:nvPr/>
            </p:nvSpPr>
            <p:spPr bwMode="auto">
              <a:xfrm>
                <a:off x="5946775" y="4478338"/>
                <a:ext cx="50800" cy="53975"/>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5" name="Freeform 441">
                <a:extLst>
                  <a:ext uri="{FF2B5EF4-FFF2-40B4-BE49-F238E27FC236}">
                    <a16:creationId xmlns:a16="http://schemas.microsoft.com/office/drawing/2014/main" id="{E4F431DF-D56D-4D9E-971B-812C55DB14E3}"/>
                  </a:ext>
                </a:extLst>
              </p:cNvPr>
              <p:cNvSpPr>
                <a:spLocks/>
              </p:cNvSpPr>
              <p:nvPr/>
            </p:nvSpPr>
            <p:spPr bwMode="auto">
              <a:xfrm>
                <a:off x="5976938" y="4483100"/>
                <a:ext cx="53975" cy="52388"/>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6" name="Freeform 442">
                <a:extLst>
                  <a:ext uri="{FF2B5EF4-FFF2-40B4-BE49-F238E27FC236}">
                    <a16:creationId xmlns:a16="http://schemas.microsoft.com/office/drawing/2014/main" id="{77847A4D-4E3C-4CF6-8EF2-0618E2A8A7AB}"/>
                  </a:ext>
                </a:extLst>
              </p:cNvPr>
              <p:cNvSpPr>
                <a:spLocks/>
              </p:cNvSpPr>
              <p:nvPr/>
            </p:nvSpPr>
            <p:spPr bwMode="auto">
              <a:xfrm>
                <a:off x="6003925" y="4486275"/>
                <a:ext cx="52388" cy="52388"/>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7" name="Freeform 443">
                <a:extLst>
                  <a:ext uri="{FF2B5EF4-FFF2-40B4-BE49-F238E27FC236}">
                    <a16:creationId xmlns:a16="http://schemas.microsoft.com/office/drawing/2014/main" id="{F765D219-011A-475B-9054-4D0A43F2AD96}"/>
                  </a:ext>
                </a:extLst>
              </p:cNvPr>
              <p:cNvSpPr>
                <a:spLocks/>
              </p:cNvSpPr>
              <p:nvPr/>
            </p:nvSpPr>
            <p:spPr bwMode="auto">
              <a:xfrm>
                <a:off x="6024563" y="4487863"/>
                <a:ext cx="53975" cy="53975"/>
              </a:xfrm>
              <a:custGeom>
                <a:avLst/>
                <a:gdLst>
                  <a:gd name="T0" fmla="*/ 14 w 29"/>
                  <a:gd name="T1" fmla="*/ 29 h 29"/>
                  <a:gd name="T2" fmla="*/ 24 w 29"/>
                  <a:gd name="T3" fmla="*/ 24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4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4"/>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8" name="Freeform 444">
                <a:extLst>
                  <a:ext uri="{FF2B5EF4-FFF2-40B4-BE49-F238E27FC236}">
                    <a16:creationId xmlns:a16="http://schemas.microsoft.com/office/drawing/2014/main" id="{461BC84F-CC7F-4DB6-BEA7-1046CBBBEC27}"/>
                  </a:ext>
                </a:extLst>
              </p:cNvPr>
              <p:cNvSpPr>
                <a:spLocks/>
              </p:cNvSpPr>
              <p:nvPr/>
            </p:nvSpPr>
            <p:spPr bwMode="auto">
              <a:xfrm>
                <a:off x="6057900" y="4487863"/>
                <a:ext cx="53975"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49" name="Freeform 445">
                <a:extLst>
                  <a:ext uri="{FF2B5EF4-FFF2-40B4-BE49-F238E27FC236}">
                    <a16:creationId xmlns:a16="http://schemas.microsoft.com/office/drawing/2014/main" id="{3CE4282C-FC5F-46D8-B327-BF41F7A82F17}"/>
                  </a:ext>
                </a:extLst>
              </p:cNvPr>
              <p:cNvSpPr>
                <a:spLocks/>
              </p:cNvSpPr>
              <p:nvPr/>
            </p:nvSpPr>
            <p:spPr bwMode="auto">
              <a:xfrm>
                <a:off x="6086475" y="4484688"/>
                <a:ext cx="52388" cy="52388"/>
              </a:xfrm>
              <a:custGeom>
                <a:avLst/>
                <a:gdLst>
                  <a:gd name="T0" fmla="*/ 14 w 29"/>
                  <a:gd name="T1" fmla="*/ 29 h 29"/>
                  <a:gd name="T2" fmla="*/ 24 w 29"/>
                  <a:gd name="T3" fmla="*/ 25 h 29"/>
                  <a:gd name="T4" fmla="*/ 29 w 29"/>
                  <a:gd name="T5" fmla="*/ 14 h 29"/>
                  <a:gd name="T6" fmla="*/ 24 w 29"/>
                  <a:gd name="T7" fmla="*/ 4 h 29"/>
                  <a:gd name="T8" fmla="*/ 14 w 29"/>
                  <a:gd name="T9" fmla="*/ 0 h 29"/>
                  <a:gd name="T10" fmla="*/ 4 w 29"/>
                  <a:gd name="T11" fmla="*/ 4 h 29"/>
                  <a:gd name="T12" fmla="*/ 0 w 29"/>
                  <a:gd name="T13" fmla="*/ 14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7"/>
                      <a:pt x="24" y="25"/>
                    </a:cubicBez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0" name="Freeform 446">
                <a:extLst>
                  <a:ext uri="{FF2B5EF4-FFF2-40B4-BE49-F238E27FC236}">
                    <a16:creationId xmlns:a16="http://schemas.microsoft.com/office/drawing/2014/main" id="{97D7079B-1C58-4859-8FCF-80D1E4AB1C0C}"/>
                  </a:ext>
                </a:extLst>
              </p:cNvPr>
              <p:cNvSpPr>
                <a:spLocks/>
              </p:cNvSpPr>
              <p:nvPr/>
            </p:nvSpPr>
            <p:spPr bwMode="auto">
              <a:xfrm>
                <a:off x="6105525" y="4483100"/>
                <a:ext cx="53975" cy="52388"/>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1" name="Freeform 447">
                <a:extLst>
                  <a:ext uri="{FF2B5EF4-FFF2-40B4-BE49-F238E27FC236}">
                    <a16:creationId xmlns:a16="http://schemas.microsoft.com/office/drawing/2014/main" id="{AFA28D5E-DED5-4EE7-AC34-DB44419A9D9D}"/>
                  </a:ext>
                </a:extLst>
              </p:cNvPr>
              <p:cNvSpPr>
                <a:spLocks/>
              </p:cNvSpPr>
              <p:nvPr/>
            </p:nvSpPr>
            <p:spPr bwMode="auto">
              <a:xfrm>
                <a:off x="6146800" y="4476750"/>
                <a:ext cx="52388"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2" name="Freeform 448">
                <a:extLst>
                  <a:ext uri="{FF2B5EF4-FFF2-40B4-BE49-F238E27FC236}">
                    <a16:creationId xmlns:a16="http://schemas.microsoft.com/office/drawing/2014/main" id="{8D674028-075B-47C3-8CC7-C49C9D0FCC49}"/>
                  </a:ext>
                </a:extLst>
              </p:cNvPr>
              <p:cNvSpPr>
                <a:spLocks/>
              </p:cNvSpPr>
              <p:nvPr/>
            </p:nvSpPr>
            <p:spPr bwMode="auto">
              <a:xfrm>
                <a:off x="6167438" y="4475163"/>
                <a:ext cx="53975" cy="52388"/>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3" name="Freeform 449">
                <a:extLst>
                  <a:ext uri="{FF2B5EF4-FFF2-40B4-BE49-F238E27FC236}">
                    <a16:creationId xmlns:a16="http://schemas.microsoft.com/office/drawing/2014/main" id="{C0936399-C23E-4A20-A503-0205B306478C}"/>
                  </a:ext>
                </a:extLst>
              </p:cNvPr>
              <p:cNvSpPr>
                <a:spLocks/>
              </p:cNvSpPr>
              <p:nvPr/>
            </p:nvSpPr>
            <p:spPr bwMode="auto">
              <a:xfrm>
                <a:off x="6200775" y="4470400"/>
                <a:ext cx="53975" cy="52388"/>
              </a:xfrm>
              <a:custGeom>
                <a:avLst/>
                <a:gdLst>
                  <a:gd name="T0" fmla="*/ 14 w 29"/>
                  <a:gd name="T1" fmla="*/ 29 h 29"/>
                  <a:gd name="T2" fmla="*/ 24 w 29"/>
                  <a:gd name="T3" fmla="*/ 25 h 29"/>
                  <a:gd name="T4" fmla="*/ 29 w 29"/>
                  <a:gd name="T5" fmla="*/ 15 h 29"/>
                  <a:gd name="T6" fmla="*/ 24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4" y="25"/>
                    </a:cubicBez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4" name="Freeform 450">
                <a:extLst>
                  <a:ext uri="{FF2B5EF4-FFF2-40B4-BE49-F238E27FC236}">
                    <a16:creationId xmlns:a16="http://schemas.microsoft.com/office/drawing/2014/main" id="{F508B990-CC95-44EC-A451-7AD4C7C95D20}"/>
                  </a:ext>
                </a:extLst>
              </p:cNvPr>
              <p:cNvSpPr>
                <a:spLocks/>
              </p:cNvSpPr>
              <p:nvPr/>
            </p:nvSpPr>
            <p:spPr bwMode="auto">
              <a:xfrm>
                <a:off x="6234113" y="4465638"/>
                <a:ext cx="53975" cy="53975"/>
              </a:xfrm>
              <a:custGeom>
                <a:avLst/>
                <a:gdLst>
                  <a:gd name="T0" fmla="*/ 15 w 29"/>
                  <a:gd name="T1" fmla="*/ 29 h 29"/>
                  <a:gd name="T2" fmla="*/ 25 w 29"/>
                  <a:gd name="T3" fmla="*/ 24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4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4"/>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5" name="Freeform 451">
                <a:extLst>
                  <a:ext uri="{FF2B5EF4-FFF2-40B4-BE49-F238E27FC236}">
                    <a16:creationId xmlns:a16="http://schemas.microsoft.com/office/drawing/2014/main" id="{A3023DA1-4D34-4743-B2A1-273E869A9BE1}"/>
                  </a:ext>
                </a:extLst>
              </p:cNvPr>
              <p:cNvSpPr>
                <a:spLocks/>
              </p:cNvSpPr>
              <p:nvPr/>
            </p:nvSpPr>
            <p:spPr bwMode="auto">
              <a:xfrm>
                <a:off x="6261100" y="4464050"/>
                <a:ext cx="53975" cy="50800"/>
              </a:xfrm>
              <a:custGeom>
                <a:avLst/>
                <a:gdLst>
                  <a:gd name="T0" fmla="*/ 14 w 29"/>
                  <a:gd name="T1" fmla="*/ 28 h 28"/>
                  <a:gd name="T2" fmla="*/ 24 w 29"/>
                  <a:gd name="T3" fmla="*/ 24 h 28"/>
                  <a:gd name="T4" fmla="*/ 29 w 29"/>
                  <a:gd name="T5" fmla="*/ 14 h 28"/>
                  <a:gd name="T6" fmla="*/ 24 w 29"/>
                  <a:gd name="T7" fmla="*/ 4 h 28"/>
                  <a:gd name="T8" fmla="*/ 14 w 29"/>
                  <a:gd name="T9" fmla="*/ 0 h 28"/>
                  <a:gd name="T10" fmla="*/ 4 w 29"/>
                  <a:gd name="T11" fmla="*/ 4 h 28"/>
                  <a:gd name="T12" fmla="*/ 0 w 29"/>
                  <a:gd name="T13" fmla="*/ 14 h 28"/>
                  <a:gd name="T14" fmla="*/ 4 w 29"/>
                  <a:gd name="T15" fmla="*/ 24 h 28"/>
                  <a:gd name="T16" fmla="*/ 14 w 2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14" y="28"/>
                    </a:moveTo>
                    <a:cubicBezTo>
                      <a:pt x="18" y="28"/>
                      <a:pt x="22" y="27"/>
                      <a:pt x="24" y="24"/>
                    </a:cubicBez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6" name="Freeform 452">
                <a:extLst>
                  <a:ext uri="{FF2B5EF4-FFF2-40B4-BE49-F238E27FC236}">
                    <a16:creationId xmlns:a16="http://schemas.microsoft.com/office/drawing/2014/main" id="{410B0C4E-28D5-4D66-A89E-19C3049C2E80}"/>
                  </a:ext>
                </a:extLst>
              </p:cNvPr>
              <p:cNvSpPr>
                <a:spLocks/>
              </p:cNvSpPr>
              <p:nvPr/>
            </p:nvSpPr>
            <p:spPr bwMode="auto">
              <a:xfrm>
                <a:off x="6291263" y="4452938"/>
                <a:ext cx="52388" cy="53975"/>
              </a:xfrm>
              <a:custGeom>
                <a:avLst/>
                <a:gdLst>
                  <a:gd name="T0" fmla="*/ 14 w 29"/>
                  <a:gd name="T1" fmla="*/ 29 h 29"/>
                  <a:gd name="T2" fmla="*/ 25 w 29"/>
                  <a:gd name="T3" fmla="*/ 25 h 29"/>
                  <a:gd name="T4" fmla="*/ 29 w 29"/>
                  <a:gd name="T5" fmla="*/ 15 h 29"/>
                  <a:gd name="T6" fmla="*/ 25 w 29"/>
                  <a:gd name="T7" fmla="*/ 4 h 29"/>
                  <a:gd name="T8" fmla="*/ 14 w 29"/>
                  <a:gd name="T9" fmla="*/ 0 h 29"/>
                  <a:gd name="T10" fmla="*/ 4 w 29"/>
                  <a:gd name="T11" fmla="*/ 4 h 29"/>
                  <a:gd name="T12" fmla="*/ 0 w 29"/>
                  <a:gd name="T13" fmla="*/ 15 h 29"/>
                  <a:gd name="T14" fmla="*/ 4 w 29"/>
                  <a:gd name="T15" fmla="*/ 25 h 29"/>
                  <a:gd name="T16" fmla="*/ 14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4" y="29"/>
                    </a:moveTo>
                    <a:cubicBezTo>
                      <a:pt x="18" y="29"/>
                      <a:pt x="22" y="28"/>
                      <a:pt x="25" y="25"/>
                    </a:cubicBez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7" name="Freeform 453">
                <a:extLst>
                  <a:ext uri="{FF2B5EF4-FFF2-40B4-BE49-F238E27FC236}">
                    <a16:creationId xmlns:a16="http://schemas.microsoft.com/office/drawing/2014/main" id="{1A8EE20A-3DAF-47AE-BD42-A89416059CAF}"/>
                  </a:ext>
                </a:extLst>
              </p:cNvPr>
              <p:cNvSpPr>
                <a:spLocks/>
              </p:cNvSpPr>
              <p:nvPr/>
            </p:nvSpPr>
            <p:spPr bwMode="auto">
              <a:xfrm>
                <a:off x="6315075" y="4451350"/>
                <a:ext cx="50800" cy="52388"/>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8" name="Freeform 454">
                <a:extLst>
                  <a:ext uri="{FF2B5EF4-FFF2-40B4-BE49-F238E27FC236}">
                    <a16:creationId xmlns:a16="http://schemas.microsoft.com/office/drawing/2014/main" id="{A6F96166-F2B2-4F8C-8E41-8F474176824F}"/>
                  </a:ext>
                </a:extLst>
              </p:cNvPr>
              <p:cNvSpPr>
                <a:spLocks/>
              </p:cNvSpPr>
              <p:nvPr/>
            </p:nvSpPr>
            <p:spPr bwMode="auto">
              <a:xfrm>
                <a:off x="6337300" y="4449763"/>
                <a:ext cx="50800" cy="52388"/>
              </a:xfrm>
              <a:custGeom>
                <a:avLst/>
                <a:gdLst>
                  <a:gd name="T0" fmla="*/ 14 w 28"/>
                  <a:gd name="T1" fmla="*/ 29 h 29"/>
                  <a:gd name="T2" fmla="*/ 24 w 28"/>
                  <a:gd name="T3" fmla="*/ 24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4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4"/>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59" name="Freeform 455">
                <a:extLst>
                  <a:ext uri="{FF2B5EF4-FFF2-40B4-BE49-F238E27FC236}">
                    <a16:creationId xmlns:a16="http://schemas.microsoft.com/office/drawing/2014/main" id="{64C07801-C302-40EE-BAD4-49B7F3A1CD2E}"/>
                  </a:ext>
                </a:extLst>
              </p:cNvPr>
              <p:cNvSpPr>
                <a:spLocks/>
              </p:cNvSpPr>
              <p:nvPr/>
            </p:nvSpPr>
            <p:spPr bwMode="auto">
              <a:xfrm>
                <a:off x="6361113" y="4449763"/>
                <a:ext cx="52388" cy="52388"/>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0" name="Freeform 456">
                <a:extLst>
                  <a:ext uri="{FF2B5EF4-FFF2-40B4-BE49-F238E27FC236}">
                    <a16:creationId xmlns:a16="http://schemas.microsoft.com/office/drawing/2014/main" id="{922778CF-7206-4991-9CBE-21504AD05027}"/>
                  </a:ext>
                </a:extLst>
              </p:cNvPr>
              <p:cNvSpPr>
                <a:spLocks/>
              </p:cNvSpPr>
              <p:nvPr/>
            </p:nvSpPr>
            <p:spPr bwMode="auto">
              <a:xfrm>
                <a:off x="6388100" y="4445000"/>
                <a:ext cx="53975"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1" name="Freeform 457">
                <a:extLst>
                  <a:ext uri="{FF2B5EF4-FFF2-40B4-BE49-F238E27FC236}">
                    <a16:creationId xmlns:a16="http://schemas.microsoft.com/office/drawing/2014/main" id="{D57B7486-3859-4606-80F3-1F91533C686E}"/>
                  </a:ext>
                </a:extLst>
              </p:cNvPr>
              <p:cNvSpPr>
                <a:spLocks/>
              </p:cNvSpPr>
              <p:nvPr/>
            </p:nvSpPr>
            <p:spPr bwMode="auto">
              <a:xfrm>
                <a:off x="6413500" y="4445000"/>
                <a:ext cx="52388" cy="53975"/>
              </a:xfrm>
              <a:custGeom>
                <a:avLst/>
                <a:gdLst>
                  <a:gd name="T0" fmla="*/ 14 w 28"/>
                  <a:gd name="T1" fmla="*/ 29 h 29"/>
                  <a:gd name="T2" fmla="*/ 24 w 28"/>
                  <a:gd name="T3" fmla="*/ 25 h 29"/>
                  <a:gd name="T4" fmla="*/ 28 w 28"/>
                  <a:gd name="T5" fmla="*/ 14 h 29"/>
                  <a:gd name="T6" fmla="*/ 24 w 28"/>
                  <a:gd name="T7" fmla="*/ 4 h 29"/>
                  <a:gd name="T8" fmla="*/ 14 w 28"/>
                  <a:gd name="T9" fmla="*/ 0 h 29"/>
                  <a:gd name="T10" fmla="*/ 4 w 28"/>
                  <a:gd name="T11" fmla="*/ 4 h 29"/>
                  <a:gd name="T12" fmla="*/ 0 w 28"/>
                  <a:gd name="T13" fmla="*/ 14 h 29"/>
                  <a:gd name="T14" fmla="*/ 4 w 28"/>
                  <a:gd name="T15" fmla="*/ 25 h 29"/>
                  <a:gd name="T16" fmla="*/ 14 w 2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4" y="29"/>
                    </a:moveTo>
                    <a:cubicBezTo>
                      <a:pt x="18" y="29"/>
                      <a:pt x="21" y="27"/>
                      <a:pt x="24" y="25"/>
                    </a:cubicBez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2" name="Freeform 458">
                <a:extLst>
                  <a:ext uri="{FF2B5EF4-FFF2-40B4-BE49-F238E27FC236}">
                    <a16:creationId xmlns:a16="http://schemas.microsoft.com/office/drawing/2014/main" id="{8EB0C049-0006-4B6B-B1A3-F3D92404D304}"/>
                  </a:ext>
                </a:extLst>
              </p:cNvPr>
              <p:cNvSpPr>
                <a:spLocks/>
              </p:cNvSpPr>
              <p:nvPr/>
            </p:nvSpPr>
            <p:spPr bwMode="auto">
              <a:xfrm>
                <a:off x="6442075" y="4445000"/>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3" name="Freeform 459">
                <a:extLst>
                  <a:ext uri="{FF2B5EF4-FFF2-40B4-BE49-F238E27FC236}">
                    <a16:creationId xmlns:a16="http://schemas.microsoft.com/office/drawing/2014/main" id="{AD63084B-F78E-43BD-A633-FA9356CA5AFE}"/>
                  </a:ext>
                </a:extLst>
              </p:cNvPr>
              <p:cNvSpPr>
                <a:spLocks/>
              </p:cNvSpPr>
              <p:nvPr/>
            </p:nvSpPr>
            <p:spPr bwMode="auto">
              <a:xfrm>
                <a:off x="6459538" y="4445000"/>
                <a:ext cx="53975"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5 w 29"/>
                  <a:gd name="T11" fmla="*/ 4 h 29"/>
                  <a:gd name="T12" fmla="*/ 0 w 29"/>
                  <a:gd name="T13" fmla="*/ 14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4" name="Freeform 460">
                <a:extLst>
                  <a:ext uri="{FF2B5EF4-FFF2-40B4-BE49-F238E27FC236}">
                    <a16:creationId xmlns:a16="http://schemas.microsoft.com/office/drawing/2014/main" id="{E5B463CE-7F8C-4456-B321-770510A10EC8}"/>
                  </a:ext>
                </a:extLst>
              </p:cNvPr>
              <p:cNvSpPr>
                <a:spLocks/>
              </p:cNvSpPr>
              <p:nvPr/>
            </p:nvSpPr>
            <p:spPr bwMode="auto">
              <a:xfrm>
                <a:off x="6469063" y="4445000"/>
                <a:ext cx="52388" cy="53975"/>
              </a:xfrm>
              <a:custGeom>
                <a:avLst/>
                <a:gdLst>
                  <a:gd name="T0" fmla="*/ 15 w 29"/>
                  <a:gd name="T1" fmla="*/ 29 h 29"/>
                  <a:gd name="T2" fmla="*/ 25 w 29"/>
                  <a:gd name="T3" fmla="*/ 25 h 29"/>
                  <a:gd name="T4" fmla="*/ 29 w 29"/>
                  <a:gd name="T5" fmla="*/ 14 h 29"/>
                  <a:gd name="T6" fmla="*/ 25 w 29"/>
                  <a:gd name="T7" fmla="*/ 4 h 29"/>
                  <a:gd name="T8" fmla="*/ 15 w 29"/>
                  <a:gd name="T9" fmla="*/ 0 h 29"/>
                  <a:gd name="T10" fmla="*/ 4 w 29"/>
                  <a:gd name="T11" fmla="*/ 4 h 29"/>
                  <a:gd name="T12" fmla="*/ 0 w 29"/>
                  <a:gd name="T13" fmla="*/ 14 h 29"/>
                  <a:gd name="T14" fmla="*/ 4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7"/>
                      <a:pt x="25" y="25"/>
                    </a:cubicBez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5" name="Freeform 461">
                <a:extLst>
                  <a:ext uri="{FF2B5EF4-FFF2-40B4-BE49-F238E27FC236}">
                    <a16:creationId xmlns:a16="http://schemas.microsoft.com/office/drawing/2014/main" id="{ADE62A3C-6B1F-4677-AA1E-1D918ED146A9}"/>
                  </a:ext>
                </a:extLst>
              </p:cNvPr>
              <p:cNvSpPr>
                <a:spLocks/>
              </p:cNvSpPr>
              <p:nvPr/>
            </p:nvSpPr>
            <p:spPr bwMode="auto">
              <a:xfrm>
                <a:off x="6502400" y="4443413"/>
                <a:ext cx="52388" cy="53975"/>
              </a:xfrm>
              <a:custGeom>
                <a:avLst/>
                <a:gdLst>
                  <a:gd name="T0" fmla="*/ 15 w 29"/>
                  <a:gd name="T1" fmla="*/ 29 h 29"/>
                  <a:gd name="T2" fmla="*/ 25 w 29"/>
                  <a:gd name="T3" fmla="*/ 25 h 29"/>
                  <a:gd name="T4" fmla="*/ 29 w 29"/>
                  <a:gd name="T5" fmla="*/ 15 h 29"/>
                  <a:gd name="T6" fmla="*/ 25 w 29"/>
                  <a:gd name="T7" fmla="*/ 5 h 29"/>
                  <a:gd name="T8" fmla="*/ 15 w 29"/>
                  <a:gd name="T9" fmla="*/ 0 h 29"/>
                  <a:gd name="T10" fmla="*/ 5 w 29"/>
                  <a:gd name="T11" fmla="*/ 5 h 29"/>
                  <a:gd name="T12" fmla="*/ 0 w 29"/>
                  <a:gd name="T13" fmla="*/ 15 h 29"/>
                  <a:gd name="T14" fmla="*/ 5 w 29"/>
                  <a:gd name="T15" fmla="*/ 25 h 29"/>
                  <a:gd name="T16" fmla="*/ 15 w 2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5" y="29"/>
                    </a:moveTo>
                    <a:cubicBezTo>
                      <a:pt x="19" y="29"/>
                      <a:pt x="22" y="28"/>
                      <a:pt x="25" y="25"/>
                    </a:cubicBez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lose/>
                  </a:path>
                </a:pathLst>
              </a:custGeom>
              <a:solidFill>
                <a:srgbClr val="00B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6" name="Freeform 462">
                <a:extLst>
                  <a:ext uri="{FF2B5EF4-FFF2-40B4-BE49-F238E27FC236}">
                    <a16:creationId xmlns:a16="http://schemas.microsoft.com/office/drawing/2014/main" id="{AA006A20-2F01-45E1-BF97-3C0D736E71BF}"/>
                  </a:ext>
                </a:extLst>
              </p:cNvPr>
              <p:cNvSpPr>
                <a:spLocks/>
              </p:cNvSpPr>
              <p:nvPr/>
            </p:nvSpPr>
            <p:spPr bwMode="auto">
              <a:xfrm>
                <a:off x="7446963" y="4425950"/>
                <a:ext cx="52388" cy="52388"/>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7" name="Freeform 463">
                <a:extLst>
                  <a:ext uri="{FF2B5EF4-FFF2-40B4-BE49-F238E27FC236}">
                    <a16:creationId xmlns:a16="http://schemas.microsoft.com/office/drawing/2014/main" id="{014A73CA-D800-4460-B4B4-DEB037371FD9}"/>
                  </a:ext>
                </a:extLst>
              </p:cNvPr>
              <p:cNvSpPr>
                <a:spLocks/>
              </p:cNvSpPr>
              <p:nvPr/>
            </p:nvSpPr>
            <p:spPr bwMode="auto">
              <a:xfrm>
                <a:off x="7505700" y="4445000"/>
                <a:ext cx="53975" cy="53975"/>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8" name="Freeform 464">
                <a:extLst>
                  <a:ext uri="{FF2B5EF4-FFF2-40B4-BE49-F238E27FC236}">
                    <a16:creationId xmlns:a16="http://schemas.microsoft.com/office/drawing/2014/main" id="{AEF95EC5-F725-46DD-8502-D6CF5BB219F6}"/>
                  </a:ext>
                </a:extLst>
              </p:cNvPr>
              <p:cNvSpPr>
                <a:spLocks/>
              </p:cNvSpPr>
              <p:nvPr/>
            </p:nvSpPr>
            <p:spPr bwMode="auto">
              <a:xfrm>
                <a:off x="7562850" y="4467225"/>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69" name="Freeform 465">
                <a:extLst>
                  <a:ext uri="{FF2B5EF4-FFF2-40B4-BE49-F238E27FC236}">
                    <a16:creationId xmlns:a16="http://schemas.microsoft.com/office/drawing/2014/main" id="{C39F3CDF-EBA7-4E14-996E-4AC58E6CB381}"/>
                  </a:ext>
                </a:extLst>
              </p:cNvPr>
              <p:cNvSpPr>
                <a:spLocks/>
              </p:cNvSpPr>
              <p:nvPr/>
            </p:nvSpPr>
            <p:spPr bwMode="auto">
              <a:xfrm>
                <a:off x="7618413" y="4473575"/>
                <a:ext cx="52388" cy="52388"/>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0" name="Freeform 466">
                <a:extLst>
                  <a:ext uri="{FF2B5EF4-FFF2-40B4-BE49-F238E27FC236}">
                    <a16:creationId xmlns:a16="http://schemas.microsoft.com/office/drawing/2014/main" id="{2FE79ABA-B043-4DD7-B907-30637B951668}"/>
                  </a:ext>
                </a:extLst>
              </p:cNvPr>
              <p:cNvSpPr>
                <a:spLocks/>
              </p:cNvSpPr>
              <p:nvPr/>
            </p:nvSpPr>
            <p:spPr bwMode="auto">
              <a:xfrm>
                <a:off x="7681913" y="4478338"/>
                <a:ext cx="53975" cy="53975"/>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1" name="Freeform 467">
                <a:extLst>
                  <a:ext uri="{FF2B5EF4-FFF2-40B4-BE49-F238E27FC236}">
                    <a16:creationId xmlns:a16="http://schemas.microsoft.com/office/drawing/2014/main" id="{F1EACDA5-DE26-4A72-950A-8D27A9E7BDF8}"/>
                  </a:ext>
                </a:extLst>
              </p:cNvPr>
              <p:cNvSpPr>
                <a:spLocks/>
              </p:cNvSpPr>
              <p:nvPr/>
            </p:nvSpPr>
            <p:spPr bwMode="auto">
              <a:xfrm>
                <a:off x="7735888" y="4475163"/>
                <a:ext cx="52388"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2" name="Freeform 468">
                <a:extLst>
                  <a:ext uri="{FF2B5EF4-FFF2-40B4-BE49-F238E27FC236}">
                    <a16:creationId xmlns:a16="http://schemas.microsoft.com/office/drawing/2014/main" id="{412F0CBE-7926-4B15-B02B-1B93628EC89A}"/>
                  </a:ext>
                </a:extLst>
              </p:cNvPr>
              <p:cNvSpPr>
                <a:spLocks/>
              </p:cNvSpPr>
              <p:nvPr/>
            </p:nvSpPr>
            <p:spPr bwMode="auto">
              <a:xfrm>
                <a:off x="7788275" y="4473575"/>
                <a:ext cx="53975"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3" name="Freeform 469">
                <a:extLst>
                  <a:ext uri="{FF2B5EF4-FFF2-40B4-BE49-F238E27FC236}">
                    <a16:creationId xmlns:a16="http://schemas.microsoft.com/office/drawing/2014/main" id="{DA7BE1D9-6C6C-4A51-A2DA-06C197B06289}"/>
                  </a:ext>
                </a:extLst>
              </p:cNvPr>
              <p:cNvSpPr>
                <a:spLocks/>
              </p:cNvSpPr>
              <p:nvPr/>
            </p:nvSpPr>
            <p:spPr bwMode="auto">
              <a:xfrm>
                <a:off x="7848600" y="4465638"/>
                <a:ext cx="53975" cy="53975"/>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4" name="Freeform 470">
                <a:extLst>
                  <a:ext uri="{FF2B5EF4-FFF2-40B4-BE49-F238E27FC236}">
                    <a16:creationId xmlns:a16="http://schemas.microsoft.com/office/drawing/2014/main" id="{A96061A7-6EA1-456B-B0D4-33C1C1E3A4C5}"/>
                  </a:ext>
                </a:extLst>
              </p:cNvPr>
              <p:cNvSpPr>
                <a:spLocks/>
              </p:cNvSpPr>
              <p:nvPr/>
            </p:nvSpPr>
            <p:spPr bwMode="auto">
              <a:xfrm>
                <a:off x="7913688" y="4437063"/>
                <a:ext cx="52388"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5" name="Freeform 471">
                <a:extLst>
                  <a:ext uri="{FF2B5EF4-FFF2-40B4-BE49-F238E27FC236}">
                    <a16:creationId xmlns:a16="http://schemas.microsoft.com/office/drawing/2014/main" id="{BA7F6EC0-0DBC-4A10-AF52-D3EFDD3A90AB}"/>
                  </a:ext>
                </a:extLst>
              </p:cNvPr>
              <p:cNvSpPr>
                <a:spLocks/>
              </p:cNvSpPr>
              <p:nvPr/>
            </p:nvSpPr>
            <p:spPr bwMode="auto">
              <a:xfrm>
                <a:off x="7962900" y="4430713"/>
                <a:ext cx="52388" cy="53975"/>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6" name="Freeform 472">
                <a:extLst>
                  <a:ext uri="{FF2B5EF4-FFF2-40B4-BE49-F238E27FC236}">
                    <a16:creationId xmlns:a16="http://schemas.microsoft.com/office/drawing/2014/main" id="{C80A7621-2B92-4C52-BB44-00D8FB8B74E0}"/>
                  </a:ext>
                </a:extLst>
              </p:cNvPr>
              <p:cNvSpPr>
                <a:spLocks/>
              </p:cNvSpPr>
              <p:nvPr/>
            </p:nvSpPr>
            <p:spPr bwMode="auto">
              <a:xfrm>
                <a:off x="7170738" y="4495800"/>
                <a:ext cx="53975" cy="52388"/>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7" name="Freeform 473">
                <a:extLst>
                  <a:ext uri="{FF2B5EF4-FFF2-40B4-BE49-F238E27FC236}">
                    <a16:creationId xmlns:a16="http://schemas.microsoft.com/office/drawing/2014/main" id="{1DF7EB9C-4CBA-4DF2-9EC9-F09E2B802D5B}"/>
                  </a:ext>
                </a:extLst>
              </p:cNvPr>
              <p:cNvSpPr>
                <a:spLocks/>
              </p:cNvSpPr>
              <p:nvPr/>
            </p:nvSpPr>
            <p:spPr bwMode="auto">
              <a:xfrm>
                <a:off x="7216775" y="4500563"/>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8" name="Freeform 474">
                <a:extLst>
                  <a:ext uri="{FF2B5EF4-FFF2-40B4-BE49-F238E27FC236}">
                    <a16:creationId xmlns:a16="http://schemas.microsoft.com/office/drawing/2014/main" id="{E13641DF-8F44-46D5-978E-DBB3770433A1}"/>
                  </a:ext>
                </a:extLst>
              </p:cNvPr>
              <p:cNvSpPr>
                <a:spLocks/>
              </p:cNvSpPr>
              <p:nvPr/>
            </p:nvSpPr>
            <p:spPr bwMode="auto">
              <a:xfrm>
                <a:off x="7273925" y="4506913"/>
                <a:ext cx="52388" cy="52388"/>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79" name="Freeform 475">
                <a:extLst>
                  <a:ext uri="{FF2B5EF4-FFF2-40B4-BE49-F238E27FC236}">
                    <a16:creationId xmlns:a16="http://schemas.microsoft.com/office/drawing/2014/main" id="{59B75075-8912-4AB8-8BD2-4F28DB744CAB}"/>
                  </a:ext>
                </a:extLst>
              </p:cNvPr>
              <p:cNvSpPr>
                <a:spLocks/>
              </p:cNvSpPr>
              <p:nvPr/>
            </p:nvSpPr>
            <p:spPr bwMode="auto">
              <a:xfrm>
                <a:off x="7296150" y="4506913"/>
                <a:ext cx="52388" cy="52388"/>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0" name="Freeform 476">
                <a:extLst>
                  <a:ext uri="{FF2B5EF4-FFF2-40B4-BE49-F238E27FC236}">
                    <a16:creationId xmlns:a16="http://schemas.microsoft.com/office/drawing/2014/main" id="{D91E4E24-2A97-4883-B5A7-419054343824}"/>
                  </a:ext>
                </a:extLst>
              </p:cNvPr>
              <p:cNvSpPr>
                <a:spLocks/>
              </p:cNvSpPr>
              <p:nvPr/>
            </p:nvSpPr>
            <p:spPr bwMode="auto">
              <a:xfrm>
                <a:off x="7332663" y="4506913"/>
                <a:ext cx="50800" cy="52388"/>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1" name="Freeform 477">
                <a:extLst>
                  <a:ext uri="{FF2B5EF4-FFF2-40B4-BE49-F238E27FC236}">
                    <a16:creationId xmlns:a16="http://schemas.microsoft.com/office/drawing/2014/main" id="{931A3C0D-75B5-48A2-A96C-B8CF2E7E99BF}"/>
                  </a:ext>
                </a:extLst>
              </p:cNvPr>
              <p:cNvSpPr>
                <a:spLocks/>
              </p:cNvSpPr>
              <p:nvPr/>
            </p:nvSpPr>
            <p:spPr bwMode="auto">
              <a:xfrm>
                <a:off x="7367588" y="4511675"/>
                <a:ext cx="52388" cy="5397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2" name="Freeform 478">
                <a:extLst>
                  <a:ext uri="{FF2B5EF4-FFF2-40B4-BE49-F238E27FC236}">
                    <a16:creationId xmlns:a16="http://schemas.microsoft.com/office/drawing/2014/main" id="{BF6853C5-9AC5-4573-A727-A632ACE44CA9}"/>
                  </a:ext>
                </a:extLst>
              </p:cNvPr>
              <p:cNvSpPr>
                <a:spLocks/>
              </p:cNvSpPr>
              <p:nvPr/>
            </p:nvSpPr>
            <p:spPr bwMode="auto">
              <a:xfrm>
                <a:off x="7388225" y="4511675"/>
                <a:ext cx="53975"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3" name="Freeform 479">
                <a:extLst>
                  <a:ext uri="{FF2B5EF4-FFF2-40B4-BE49-F238E27FC236}">
                    <a16:creationId xmlns:a16="http://schemas.microsoft.com/office/drawing/2014/main" id="{59275943-FC0C-448C-9327-9B721AEE9C3D}"/>
                  </a:ext>
                </a:extLst>
              </p:cNvPr>
              <p:cNvSpPr>
                <a:spLocks/>
              </p:cNvSpPr>
              <p:nvPr/>
            </p:nvSpPr>
            <p:spPr bwMode="auto">
              <a:xfrm>
                <a:off x="7421563" y="4514850"/>
                <a:ext cx="53975" cy="53975"/>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4" name="Freeform 480">
                <a:extLst>
                  <a:ext uri="{FF2B5EF4-FFF2-40B4-BE49-F238E27FC236}">
                    <a16:creationId xmlns:a16="http://schemas.microsoft.com/office/drawing/2014/main" id="{139F76A7-7314-4D89-8EB5-F64999883C45}"/>
                  </a:ext>
                </a:extLst>
              </p:cNvPr>
              <p:cNvSpPr>
                <a:spLocks/>
              </p:cNvSpPr>
              <p:nvPr/>
            </p:nvSpPr>
            <p:spPr bwMode="auto">
              <a:xfrm>
                <a:off x="7453313" y="4521200"/>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5" name="Freeform 481">
                <a:extLst>
                  <a:ext uri="{FF2B5EF4-FFF2-40B4-BE49-F238E27FC236}">
                    <a16:creationId xmlns:a16="http://schemas.microsoft.com/office/drawing/2014/main" id="{1E44C471-D3C3-48B6-B58B-594B7ECE7F94}"/>
                  </a:ext>
                </a:extLst>
              </p:cNvPr>
              <p:cNvSpPr>
                <a:spLocks/>
              </p:cNvSpPr>
              <p:nvPr/>
            </p:nvSpPr>
            <p:spPr bwMode="auto">
              <a:xfrm>
                <a:off x="7481888" y="4525963"/>
                <a:ext cx="53975" cy="53975"/>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6" name="Freeform 482">
                <a:extLst>
                  <a:ext uri="{FF2B5EF4-FFF2-40B4-BE49-F238E27FC236}">
                    <a16:creationId xmlns:a16="http://schemas.microsoft.com/office/drawing/2014/main" id="{8AA02902-8BA4-4CB1-B908-785D4434726C}"/>
                  </a:ext>
                </a:extLst>
              </p:cNvPr>
              <p:cNvSpPr>
                <a:spLocks/>
              </p:cNvSpPr>
              <p:nvPr/>
            </p:nvSpPr>
            <p:spPr bwMode="auto">
              <a:xfrm>
                <a:off x="7507288" y="4532313"/>
                <a:ext cx="53975"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7" name="Freeform 483">
                <a:extLst>
                  <a:ext uri="{FF2B5EF4-FFF2-40B4-BE49-F238E27FC236}">
                    <a16:creationId xmlns:a16="http://schemas.microsoft.com/office/drawing/2014/main" id="{EE6965B4-4344-4549-A05D-FD10B534766D}"/>
                  </a:ext>
                </a:extLst>
              </p:cNvPr>
              <p:cNvSpPr>
                <a:spLocks/>
              </p:cNvSpPr>
              <p:nvPr/>
            </p:nvSpPr>
            <p:spPr bwMode="auto">
              <a:xfrm>
                <a:off x="7548563" y="4532313"/>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8" name="Freeform 484">
                <a:extLst>
                  <a:ext uri="{FF2B5EF4-FFF2-40B4-BE49-F238E27FC236}">
                    <a16:creationId xmlns:a16="http://schemas.microsoft.com/office/drawing/2014/main" id="{C4FBCCBA-A188-48FA-8862-4EE16B9D7883}"/>
                  </a:ext>
                </a:extLst>
              </p:cNvPr>
              <p:cNvSpPr>
                <a:spLocks/>
              </p:cNvSpPr>
              <p:nvPr/>
            </p:nvSpPr>
            <p:spPr bwMode="auto">
              <a:xfrm>
                <a:off x="7585075" y="4532313"/>
                <a:ext cx="52388" cy="52388"/>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89" name="Freeform 485">
                <a:extLst>
                  <a:ext uri="{FF2B5EF4-FFF2-40B4-BE49-F238E27FC236}">
                    <a16:creationId xmlns:a16="http://schemas.microsoft.com/office/drawing/2014/main" id="{F64FF581-213E-47F3-A157-85E5B9C02658}"/>
                  </a:ext>
                </a:extLst>
              </p:cNvPr>
              <p:cNvSpPr>
                <a:spLocks/>
              </p:cNvSpPr>
              <p:nvPr/>
            </p:nvSpPr>
            <p:spPr bwMode="auto">
              <a:xfrm>
                <a:off x="7627938" y="4532313"/>
                <a:ext cx="50800" cy="52388"/>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0" name="Freeform 486">
                <a:extLst>
                  <a:ext uri="{FF2B5EF4-FFF2-40B4-BE49-F238E27FC236}">
                    <a16:creationId xmlns:a16="http://schemas.microsoft.com/office/drawing/2014/main" id="{C0CD6C16-0FFE-4F47-B9BB-BFE50B946EE7}"/>
                  </a:ext>
                </a:extLst>
              </p:cNvPr>
              <p:cNvSpPr>
                <a:spLocks/>
              </p:cNvSpPr>
              <p:nvPr/>
            </p:nvSpPr>
            <p:spPr bwMode="auto">
              <a:xfrm>
                <a:off x="7651750" y="4538663"/>
                <a:ext cx="52388"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1" name="Freeform 487">
                <a:extLst>
                  <a:ext uri="{FF2B5EF4-FFF2-40B4-BE49-F238E27FC236}">
                    <a16:creationId xmlns:a16="http://schemas.microsoft.com/office/drawing/2014/main" id="{7E11D37B-7A96-4204-A8C6-2A162EB45B20}"/>
                  </a:ext>
                </a:extLst>
              </p:cNvPr>
              <p:cNvSpPr>
                <a:spLocks/>
              </p:cNvSpPr>
              <p:nvPr/>
            </p:nvSpPr>
            <p:spPr bwMode="auto">
              <a:xfrm>
                <a:off x="7677150" y="4543425"/>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2" name="Freeform 488">
                <a:extLst>
                  <a:ext uri="{FF2B5EF4-FFF2-40B4-BE49-F238E27FC236}">
                    <a16:creationId xmlns:a16="http://schemas.microsoft.com/office/drawing/2014/main" id="{ECAA17B7-E6DE-4B37-B816-53679E095F71}"/>
                  </a:ext>
                </a:extLst>
              </p:cNvPr>
              <p:cNvSpPr>
                <a:spLocks/>
              </p:cNvSpPr>
              <p:nvPr/>
            </p:nvSpPr>
            <p:spPr bwMode="auto">
              <a:xfrm>
                <a:off x="7700963" y="4546600"/>
                <a:ext cx="52388" cy="53975"/>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3" name="Freeform 489">
                <a:extLst>
                  <a:ext uri="{FF2B5EF4-FFF2-40B4-BE49-F238E27FC236}">
                    <a16:creationId xmlns:a16="http://schemas.microsoft.com/office/drawing/2014/main" id="{F4CDFACB-1A44-4A4E-9BEC-B9DC45E6562F}"/>
                  </a:ext>
                </a:extLst>
              </p:cNvPr>
              <p:cNvSpPr>
                <a:spLocks/>
              </p:cNvSpPr>
              <p:nvPr/>
            </p:nvSpPr>
            <p:spPr bwMode="auto">
              <a:xfrm>
                <a:off x="7726363" y="4546600"/>
                <a:ext cx="52388" cy="53975"/>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4" name="Freeform 490">
                <a:extLst>
                  <a:ext uri="{FF2B5EF4-FFF2-40B4-BE49-F238E27FC236}">
                    <a16:creationId xmlns:a16="http://schemas.microsoft.com/office/drawing/2014/main" id="{C47A997F-79AC-476D-9220-8D81FC121A2D}"/>
                  </a:ext>
                </a:extLst>
              </p:cNvPr>
              <p:cNvSpPr>
                <a:spLocks/>
              </p:cNvSpPr>
              <p:nvPr/>
            </p:nvSpPr>
            <p:spPr bwMode="auto">
              <a:xfrm>
                <a:off x="7766050" y="4548188"/>
                <a:ext cx="53975" cy="53975"/>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5" name="Freeform 491">
                <a:extLst>
                  <a:ext uri="{FF2B5EF4-FFF2-40B4-BE49-F238E27FC236}">
                    <a16:creationId xmlns:a16="http://schemas.microsoft.com/office/drawing/2014/main" id="{2F4C234A-358E-4519-BEFB-E427359D458A}"/>
                  </a:ext>
                </a:extLst>
              </p:cNvPr>
              <p:cNvSpPr>
                <a:spLocks/>
              </p:cNvSpPr>
              <p:nvPr/>
            </p:nvSpPr>
            <p:spPr bwMode="auto">
              <a:xfrm>
                <a:off x="7788275" y="4543425"/>
                <a:ext cx="53975"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796" name="Freeform 492">
                <a:extLst>
                  <a:ext uri="{FF2B5EF4-FFF2-40B4-BE49-F238E27FC236}">
                    <a16:creationId xmlns:a16="http://schemas.microsoft.com/office/drawing/2014/main" id="{71E84EFB-0850-4734-BD10-517B49B69D31}"/>
                  </a:ext>
                </a:extLst>
              </p:cNvPr>
              <p:cNvSpPr>
                <a:spLocks/>
              </p:cNvSpPr>
              <p:nvPr/>
            </p:nvSpPr>
            <p:spPr bwMode="auto">
              <a:xfrm>
                <a:off x="7824788" y="4537075"/>
                <a:ext cx="53975" cy="52388"/>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nvGrpSpPr>
              <p:cNvPr id="5196" name="Group 694">
                <a:extLst>
                  <a:ext uri="{FF2B5EF4-FFF2-40B4-BE49-F238E27FC236}">
                    <a16:creationId xmlns:a16="http://schemas.microsoft.com/office/drawing/2014/main" id="{A11B6027-9CD2-48ED-AE10-6DCFE0AA3D42}"/>
                  </a:ext>
                </a:extLst>
              </p:cNvPr>
              <p:cNvGrpSpPr>
                <a:grpSpLocks/>
              </p:cNvGrpSpPr>
              <p:nvPr/>
            </p:nvGrpSpPr>
            <p:grpSpPr bwMode="auto">
              <a:xfrm>
                <a:off x="7165975" y="4494213"/>
                <a:ext cx="1146175" cy="411163"/>
                <a:chOff x="4514" y="2831"/>
                <a:chExt cx="722" cy="259"/>
              </a:xfrm>
            </p:grpSpPr>
            <p:sp>
              <p:nvSpPr>
                <p:cNvPr id="5397" name="Freeform 494">
                  <a:extLst>
                    <a:ext uri="{FF2B5EF4-FFF2-40B4-BE49-F238E27FC236}">
                      <a16:creationId xmlns:a16="http://schemas.microsoft.com/office/drawing/2014/main" id="{26B1C80E-52C1-4585-8492-DF3B83815A79}"/>
                    </a:ext>
                  </a:extLst>
                </p:cNvPr>
                <p:cNvSpPr>
                  <a:spLocks/>
                </p:cNvSpPr>
                <p:nvPr/>
              </p:nvSpPr>
              <p:spPr bwMode="auto">
                <a:xfrm>
                  <a:off x="4965" y="2858"/>
                  <a:ext cx="32" cy="33"/>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8" name="Freeform 495">
                  <a:extLst>
                    <a:ext uri="{FF2B5EF4-FFF2-40B4-BE49-F238E27FC236}">
                      <a16:creationId xmlns:a16="http://schemas.microsoft.com/office/drawing/2014/main" id="{EFC52D1D-2D05-43FE-88FF-3C5948BFA5BC}"/>
                    </a:ext>
                  </a:extLst>
                </p:cNvPr>
                <p:cNvSpPr>
                  <a:spLocks/>
                </p:cNvSpPr>
                <p:nvPr/>
              </p:nvSpPr>
              <p:spPr bwMode="auto">
                <a:xfrm>
                  <a:off x="4997" y="2851"/>
                  <a:ext cx="34" cy="34"/>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9" name="Freeform 496">
                  <a:extLst>
                    <a:ext uri="{FF2B5EF4-FFF2-40B4-BE49-F238E27FC236}">
                      <a16:creationId xmlns:a16="http://schemas.microsoft.com/office/drawing/2014/main" id="{365E03F4-9EFE-4A82-8A3E-24F1D51CAAAC}"/>
                    </a:ext>
                  </a:extLst>
                </p:cNvPr>
                <p:cNvSpPr>
                  <a:spLocks/>
                </p:cNvSpPr>
                <p:nvPr/>
              </p:nvSpPr>
              <p:spPr bwMode="auto">
                <a:xfrm>
                  <a:off x="5031" y="2849"/>
                  <a:ext cx="32" cy="3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0" name="Freeform 497">
                  <a:extLst>
                    <a:ext uri="{FF2B5EF4-FFF2-40B4-BE49-F238E27FC236}">
                      <a16:creationId xmlns:a16="http://schemas.microsoft.com/office/drawing/2014/main" id="{DFFDB448-99C1-46BD-9BA2-198E6162C675}"/>
                    </a:ext>
                  </a:extLst>
                </p:cNvPr>
                <p:cNvSpPr>
                  <a:spLocks/>
                </p:cNvSpPr>
                <p:nvPr/>
              </p:nvSpPr>
              <p:spPr bwMode="auto">
                <a:xfrm>
                  <a:off x="5067" y="2844"/>
                  <a:ext cx="33" cy="34"/>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1" name="Freeform 498">
                  <a:extLst>
                    <a:ext uri="{FF2B5EF4-FFF2-40B4-BE49-F238E27FC236}">
                      <a16:creationId xmlns:a16="http://schemas.microsoft.com/office/drawing/2014/main" id="{6790D1D8-9CD1-4F14-81E8-74B231313629}"/>
                    </a:ext>
                  </a:extLst>
                </p:cNvPr>
                <p:cNvSpPr>
                  <a:spLocks/>
                </p:cNvSpPr>
                <p:nvPr/>
              </p:nvSpPr>
              <p:spPr bwMode="auto">
                <a:xfrm>
                  <a:off x="5085" y="2844"/>
                  <a:ext cx="34" cy="34"/>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2" name="Freeform 499">
                  <a:extLst>
                    <a:ext uri="{FF2B5EF4-FFF2-40B4-BE49-F238E27FC236}">
                      <a16:creationId xmlns:a16="http://schemas.microsoft.com/office/drawing/2014/main" id="{C5136201-B696-4D9B-85C9-F66BEC2EDC9D}"/>
                    </a:ext>
                  </a:extLst>
                </p:cNvPr>
                <p:cNvSpPr>
                  <a:spLocks/>
                </p:cNvSpPr>
                <p:nvPr/>
              </p:nvSpPr>
              <p:spPr bwMode="auto">
                <a:xfrm>
                  <a:off x="5101" y="2844"/>
                  <a:ext cx="34" cy="34"/>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3" name="Freeform 500">
                  <a:extLst>
                    <a:ext uri="{FF2B5EF4-FFF2-40B4-BE49-F238E27FC236}">
                      <a16:creationId xmlns:a16="http://schemas.microsoft.com/office/drawing/2014/main" id="{1151019B-1131-4415-9FCF-6ECAEC35C50D}"/>
                    </a:ext>
                  </a:extLst>
                </p:cNvPr>
                <p:cNvSpPr>
                  <a:spLocks/>
                </p:cNvSpPr>
                <p:nvPr/>
              </p:nvSpPr>
              <p:spPr bwMode="auto">
                <a:xfrm>
                  <a:off x="5115" y="2842"/>
                  <a:ext cx="34" cy="34"/>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4" name="Freeform 501">
                  <a:extLst>
                    <a:ext uri="{FF2B5EF4-FFF2-40B4-BE49-F238E27FC236}">
                      <a16:creationId xmlns:a16="http://schemas.microsoft.com/office/drawing/2014/main" id="{F56A4D6C-6AD0-4C4E-95D2-E527C63874A4}"/>
                    </a:ext>
                  </a:extLst>
                </p:cNvPr>
                <p:cNvSpPr>
                  <a:spLocks/>
                </p:cNvSpPr>
                <p:nvPr/>
              </p:nvSpPr>
              <p:spPr bwMode="auto">
                <a:xfrm>
                  <a:off x="5128" y="2840"/>
                  <a:ext cx="33" cy="33"/>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5" name="Freeform 502">
                  <a:extLst>
                    <a:ext uri="{FF2B5EF4-FFF2-40B4-BE49-F238E27FC236}">
                      <a16:creationId xmlns:a16="http://schemas.microsoft.com/office/drawing/2014/main" id="{E3B06A6E-BD23-4DE4-B86D-A08A42461E5F}"/>
                    </a:ext>
                  </a:extLst>
                </p:cNvPr>
                <p:cNvSpPr>
                  <a:spLocks/>
                </p:cNvSpPr>
                <p:nvPr/>
              </p:nvSpPr>
              <p:spPr bwMode="auto">
                <a:xfrm>
                  <a:off x="5146" y="2839"/>
                  <a:ext cx="34" cy="33"/>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6" name="Freeform 503">
                  <a:extLst>
                    <a:ext uri="{FF2B5EF4-FFF2-40B4-BE49-F238E27FC236}">
                      <a16:creationId xmlns:a16="http://schemas.microsoft.com/office/drawing/2014/main" id="{F5EE13C0-6925-4D8E-8D6E-AC41D83C62FB}"/>
                    </a:ext>
                  </a:extLst>
                </p:cNvPr>
                <p:cNvSpPr>
                  <a:spLocks/>
                </p:cNvSpPr>
                <p:nvPr/>
              </p:nvSpPr>
              <p:spPr bwMode="auto">
                <a:xfrm>
                  <a:off x="5162" y="2835"/>
                  <a:ext cx="33" cy="34"/>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7" name="Freeform 504">
                  <a:extLst>
                    <a:ext uri="{FF2B5EF4-FFF2-40B4-BE49-F238E27FC236}">
                      <a16:creationId xmlns:a16="http://schemas.microsoft.com/office/drawing/2014/main" id="{D51A1261-51AB-4C39-B40A-0CE27DD2DFA5}"/>
                    </a:ext>
                  </a:extLst>
                </p:cNvPr>
                <p:cNvSpPr>
                  <a:spLocks/>
                </p:cNvSpPr>
                <p:nvPr/>
              </p:nvSpPr>
              <p:spPr bwMode="auto">
                <a:xfrm>
                  <a:off x="5175" y="2834"/>
                  <a:ext cx="34"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8" name="Freeform 505">
                  <a:extLst>
                    <a:ext uri="{FF2B5EF4-FFF2-40B4-BE49-F238E27FC236}">
                      <a16:creationId xmlns:a16="http://schemas.microsoft.com/office/drawing/2014/main" id="{06D3F6B3-F56E-49B6-B9A0-9064C7EF9D29}"/>
                    </a:ext>
                  </a:extLst>
                </p:cNvPr>
                <p:cNvSpPr>
                  <a:spLocks/>
                </p:cNvSpPr>
                <p:nvPr/>
              </p:nvSpPr>
              <p:spPr bwMode="auto">
                <a:xfrm>
                  <a:off x="5195" y="2831"/>
                  <a:ext cx="33"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09" name="Freeform 506">
                  <a:extLst>
                    <a:ext uri="{FF2B5EF4-FFF2-40B4-BE49-F238E27FC236}">
                      <a16:creationId xmlns:a16="http://schemas.microsoft.com/office/drawing/2014/main" id="{90AD6869-0B51-4772-BB72-4827DCF2065F}"/>
                    </a:ext>
                  </a:extLst>
                </p:cNvPr>
                <p:cNvSpPr>
                  <a:spLocks/>
                </p:cNvSpPr>
                <p:nvPr/>
              </p:nvSpPr>
              <p:spPr bwMode="auto">
                <a:xfrm>
                  <a:off x="5160" y="2852"/>
                  <a:ext cx="34" cy="34"/>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0" name="Freeform 507">
                  <a:extLst>
                    <a:ext uri="{FF2B5EF4-FFF2-40B4-BE49-F238E27FC236}">
                      <a16:creationId xmlns:a16="http://schemas.microsoft.com/office/drawing/2014/main" id="{4D25A78B-E634-4526-8B6C-D6E1FC890DEA}"/>
                    </a:ext>
                  </a:extLst>
                </p:cNvPr>
                <p:cNvSpPr>
                  <a:spLocks/>
                </p:cNvSpPr>
                <p:nvPr/>
              </p:nvSpPr>
              <p:spPr bwMode="auto">
                <a:xfrm>
                  <a:off x="4533" y="2871"/>
                  <a:ext cx="33" cy="32"/>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1" name="Freeform 508">
                  <a:extLst>
                    <a:ext uri="{FF2B5EF4-FFF2-40B4-BE49-F238E27FC236}">
                      <a16:creationId xmlns:a16="http://schemas.microsoft.com/office/drawing/2014/main" id="{B7C449FC-93B3-4603-828C-845CE1535739}"/>
                    </a:ext>
                  </a:extLst>
                </p:cNvPr>
                <p:cNvSpPr>
                  <a:spLocks/>
                </p:cNvSpPr>
                <p:nvPr/>
              </p:nvSpPr>
              <p:spPr bwMode="auto">
                <a:xfrm>
                  <a:off x="4555" y="2872"/>
                  <a:ext cx="34" cy="34"/>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2" name="Freeform 509">
                  <a:extLst>
                    <a:ext uri="{FF2B5EF4-FFF2-40B4-BE49-F238E27FC236}">
                      <a16:creationId xmlns:a16="http://schemas.microsoft.com/office/drawing/2014/main" id="{DB242874-443C-4CB0-8D51-84B3F6FBF9C2}"/>
                    </a:ext>
                  </a:extLst>
                </p:cNvPr>
                <p:cNvSpPr>
                  <a:spLocks/>
                </p:cNvSpPr>
                <p:nvPr/>
              </p:nvSpPr>
              <p:spPr bwMode="auto">
                <a:xfrm>
                  <a:off x="4566" y="2872"/>
                  <a:ext cx="33" cy="34"/>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3" name="Freeform 510">
                  <a:extLst>
                    <a:ext uri="{FF2B5EF4-FFF2-40B4-BE49-F238E27FC236}">
                      <a16:creationId xmlns:a16="http://schemas.microsoft.com/office/drawing/2014/main" id="{B2952EEA-BD6A-4123-B662-E93588DCE5B5}"/>
                    </a:ext>
                  </a:extLst>
                </p:cNvPr>
                <p:cNvSpPr>
                  <a:spLocks/>
                </p:cNvSpPr>
                <p:nvPr/>
              </p:nvSpPr>
              <p:spPr bwMode="auto">
                <a:xfrm>
                  <a:off x="4581" y="2874"/>
                  <a:ext cx="33" cy="34"/>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4" name="Freeform 511">
                  <a:extLst>
                    <a:ext uri="{FF2B5EF4-FFF2-40B4-BE49-F238E27FC236}">
                      <a16:creationId xmlns:a16="http://schemas.microsoft.com/office/drawing/2014/main" id="{BAFD9834-76A4-4DB3-8636-661E043BF1E3}"/>
                    </a:ext>
                  </a:extLst>
                </p:cNvPr>
                <p:cNvSpPr>
                  <a:spLocks/>
                </p:cNvSpPr>
                <p:nvPr/>
              </p:nvSpPr>
              <p:spPr bwMode="auto">
                <a:xfrm>
                  <a:off x="4597" y="2876"/>
                  <a:ext cx="33" cy="33"/>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5" name="Freeform 512">
                  <a:extLst>
                    <a:ext uri="{FF2B5EF4-FFF2-40B4-BE49-F238E27FC236}">
                      <a16:creationId xmlns:a16="http://schemas.microsoft.com/office/drawing/2014/main" id="{371D206E-0CEC-47AC-8806-027EE4EFC615}"/>
                    </a:ext>
                  </a:extLst>
                </p:cNvPr>
                <p:cNvSpPr>
                  <a:spLocks/>
                </p:cNvSpPr>
                <p:nvPr/>
              </p:nvSpPr>
              <p:spPr bwMode="auto">
                <a:xfrm>
                  <a:off x="4621" y="2878"/>
                  <a:ext cx="33" cy="33"/>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6" name="Freeform 513">
                  <a:extLst>
                    <a:ext uri="{FF2B5EF4-FFF2-40B4-BE49-F238E27FC236}">
                      <a16:creationId xmlns:a16="http://schemas.microsoft.com/office/drawing/2014/main" id="{2C82BDC3-3A60-444A-AD98-C190B12A954D}"/>
                    </a:ext>
                  </a:extLst>
                </p:cNvPr>
                <p:cNvSpPr>
                  <a:spLocks/>
                </p:cNvSpPr>
                <p:nvPr/>
              </p:nvSpPr>
              <p:spPr bwMode="auto">
                <a:xfrm>
                  <a:off x="4634" y="2881"/>
                  <a:ext cx="33" cy="33"/>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7" name="Freeform 514">
                  <a:extLst>
                    <a:ext uri="{FF2B5EF4-FFF2-40B4-BE49-F238E27FC236}">
                      <a16:creationId xmlns:a16="http://schemas.microsoft.com/office/drawing/2014/main" id="{86BC7D52-EBAD-4001-ACE1-52CBE9894A77}"/>
                    </a:ext>
                  </a:extLst>
                </p:cNvPr>
                <p:cNvSpPr>
                  <a:spLocks/>
                </p:cNvSpPr>
                <p:nvPr/>
              </p:nvSpPr>
              <p:spPr bwMode="auto">
                <a:xfrm>
                  <a:off x="4656" y="2887"/>
                  <a:ext cx="33" cy="34"/>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8" name="Freeform 515">
                  <a:extLst>
                    <a:ext uri="{FF2B5EF4-FFF2-40B4-BE49-F238E27FC236}">
                      <a16:creationId xmlns:a16="http://schemas.microsoft.com/office/drawing/2014/main" id="{AB415E9C-EAED-41D8-B808-E3BC48C0B04A}"/>
                    </a:ext>
                  </a:extLst>
                </p:cNvPr>
                <p:cNvSpPr>
                  <a:spLocks/>
                </p:cNvSpPr>
                <p:nvPr/>
              </p:nvSpPr>
              <p:spPr bwMode="auto">
                <a:xfrm>
                  <a:off x="4671" y="2886"/>
                  <a:ext cx="33" cy="33"/>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19" name="Freeform 516">
                  <a:extLst>
                    <a:ext uri="{FF2B5EF4-FFF2-40B4-BE49-F238E27FC236}">
                      <a16:creationId xmlns:a16="http://schemas.microsoft.com/office/drawing/2014/main" id="{7556189E-23B8-4AE3-A74F-5ED242AD9AC6}"/>
                    </a:ext>
                  </a:extLst>
                </p:cNvPr>
                <p:cNvSpPr>
                  <a:spLocks/>
                </p:cNvSpPr>
                <p:nvPr/>
              </p:nvSpPr>
              <p:spPr bwMode="auto">
                <a:xfrm>
                  <a:off x="4683" y="2886"/>
                  <a:ext cx="34" cy="33"/>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0" name="Freeform 517">
                  <a:extLst>
                    <a:ext uri="{FF2B5EF4-FFF2-40B4-BE49-F238E27FC236}">
                      <a16:creationId xmlns:a16="http://schemas.microsoft.com/office/drawing/2014/main" id="{8EE6D54C-49D3-4358-9860-929BBF14613E}"/>
                    </a:ext>
                  </a:extLst>
                </p:cNvPr>
                <p:cNvSpPr>
                  <a:spLocks/>
                </p:cNvSpPr>
                <p:nvPr/>
              </p:nvSpPr>
              <p:spPr bwMode="auto">
                <a:xfrm>
                  <a:off x="4701" y="2887"/>
                  <a:ext cx="33" cy="34"/>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1" name="Freeform 518">
                  <a:extLst>
                    <a:ext uri="{FF2B5EF4-FFF2-40B4-BE49-F238E27FC236}">
                      <a16:creationId xmlns:a16="http://schemas.microsoft.com/office/drawing/2014/main" id="{7DDDF163-A587-4490-B024-8ED6F7C044B0}"/>
                    </a:ext>
                  </a:extLst>
                </p:cNvPr>
                <p:cNvSpPr>
                  <a:spLocks/>
                </p:cNvSpPr>
                <p:nvPr/>
              </p:nvSpPr>
              <p:spPr bwMode="auto">
                <a:xfrm>
                  <a:off x="4723" y="2889"/>
                  <a:ext cx="33" cy="34"/>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2" name="Freeform 519">
                  <a:extLst>
                    <a:ext uri="{FF2B5EF4-FFF2-40B4-BE49-F238E27FC236}">
                      <a16:creationId xmlns:a16="http://schemas.microsoft.com/office/drawing/2014/main" id="{D77E4C25-C8A9-4E86-9EAA-ABE8C89BA33C}"/>
                    </a:ext>
                  </a:extLst>
                </p:cNvPr>
                <p:cNvSpPr>
                  <a:spLocks/>
                </p:cNvSpPr>
                <p:nvPr/>
              </p:nvSpPr>
              <p:spPr bwMode="auto">
                <a:xfrm>
                  <a:off x="4740" y="2894"/>
                  <a:ext cx="33" cy="34"/>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3" name="Freeform 520">
                  <a:extLst>
                    <a:ext uri="{FF2B5EF4-FFF2-40B4-BE49-F238E27FC236}">
                      <a16:creationId xmlns:a16="http://schemas.microsoft.com/office/drawing/2014/main" id="{406429DE-9862-407E-9E5B-5940B40CA32C}"/>
                    </a:ext>
                  </a:extLst>
                </p:cNvPr>
                <p:cNvSpPr>
                  <a:spLocks/>
                </p:cNvSpPr>
                <p:nvPr/>
              </p:nvSpPr>
              <p:spPr bwMode="auto">
                <a:xfrm>
                  <a:off x="4756" y="2895"/>
                  <a:ext cx="33" cy="33"/>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4" name="Freeform 521">
                  <a:extLst>
                    <a:ext uri="{FF2B5EF4-FFF2-40B4-BE49-F238E27FC236}">
                      <a16:creationId xmlns:a16="http://schemas.microsoft.com/office/drawing/2014/main" id="{646B7270-18C9-4C52-BA0C-3E55B6901E27}"/>
                    </a:ext>
                  </a:extLst>
                </p:cNvPr>
                <p:cNvSpPr>
                  <a:spLocks/>
                </p:cNvSpPr>
                <p:nvPr/>
              </p:nvSpPr>
              <p:spPr bwMode="auto">
                <a:xfrm>
                  <a:off x="4779" y="2896"/>
                  <a:ext cx="34" cy="34"/>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5" name="Freeform 522">
                  <a:extLst>
                    <a:ext uri="{FF2B5EF4-FFF2-40B4-BE49-F238E27FC236}">
                      <a16:creationId xmlns:a16="http://schemas.microsoft.com/office/drawing/2014/main" id="{8D5CC77A-835F-4EAB-877C-E4A1A6E394D0}"/>
                    </a:ext>
                  </a:extLst>
                </p:cNvPr>
                <p:cNvSpPr>
                  <a:spLocks/>
                </p:cNvSpPr>
                <p:nvPr/>
              </p:nvSpPr>
              <p:spPr bwMode="auto">
                <a:xfrm>
                  <a:off x="4793" y="2904"/>
                  <a:ext cx="32" cy="34"/>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6" name="Freeform 523">
                  <a:extLst>
                    <a:ext uri="{FF2B5EF4-FFF2-40B4-BE49-F238E27FC236}">
                      <a16:creationId xmlns:a16="http://schemas.microsoft.com/office/drawing/2014/main" id="{02FDD7A7-94D5-4C32-BEA8-B7D01AC633F7}"/>
                    </a:ext>
                  </a:extLst>
                </p:cNvPr>
                <p:cNvSpPr>
                  <a:spLocks/>
                </p:cNvSpPr>
                <p:nvPr/>
              </p:nvSpPr>
              <p:spPr bwMode="auto">
                <a:xfrm>
                  <a:off x="4822" y="2906"/>
                  <a:ext cx="33" cy="32"/>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7" name="Freeform 524">
                  <a:extLst>
                    <a:ext uri="{FF2B5EF4-FFF2-40B4-BE49-F238E27FC236}">
                      <a16:creationId xmlns:a16="http://schemas.microsoft.com/office/drawing/2014/main" id="{E1936D13-9035-4AC5-AF79-748F5AC95C3A}"/>
                    </a:ext>
                  </a:extLst>
                </p:cNvPr>
                <p:cNvSpPr>
                  <a:spLocks/>
                </p:cNvSpPr>
                <p:nvPr/>
              </p:nvSpPr>
              <p:spPr bwMode="auto">
                <a:xfrm>
                  <a:off x="4835" y="2906"/>
                  <a:ext cx="33"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8" name="Freeform 525">
                  <a:extLst>
                    <a:ext uri="{FF2B5EF4-FFF2-40B4-BE49-F238E27FC236}">
                      <a16:creationId xmlns:a16="http://schemas.microsoft.com/office/drawing/2014/main" id="{9A7CB673-71D4-40E4-A220-3EBECB44DF10}"/>
                    </a:ext>
                  </a:extLst>
                </p:cNvPr>
                <p:cNvSpPr>
                  <a:spLocks/>
                </p:cNvSpPr>
                <p:nvPr/>
              </p:nvSpPr>
              <p:spPr bwMode="auto">
                <a:xfrm>
                  <a:off x="4853" y="2906"/>
                  <a:ext cx="33"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29" name="Freeform 526">
                  <a:extLst>
                    <a:ext uri="{FF2B5EF4-FFF2-40B4-BE49-F238E27FC236}">
                      <a16:creationId xmlns:a16="http://schemas.microsoft.com/office/drawing/2014/main" id="{646583E9-77BB-48F3-8198-D443176FBF41}"/>
                    </a:ext>
                  </a:extLst>
                </p:cNvPr>
                <p:cNvSpPr>
                  <a:spLocks/>
                </p:cNvSpPr>
                <p:nvPr/>
              </p:nvSpPr>
              <p:spPr bwMode="auto">
                <a:xfrm>
                  <a:off x="4866" y="2909"/>
                  <a:ext cx="33" cy="32"/>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0" name="Freeform 527">
                  <a:extLst>
                    <a:ext uri="{FF2B5EF4-FFF2-40B4-BE49-F238E27FC236}">
                      <a16:creationId xmlns:a16="http://schemas.microsoft.com/office/drawing/2014/main" id="{EE454AA5-11D0-44F9-8B1A-7DEC67569DCC}"/>
                    </a:ext>
                  </a:extLst>
                </p:cNvPr>
                <p:cNvSpPr>
                  <a:spLocks/>
                </p:cNvSpPr>
                <p:nvPr/>
              </p:nvSpPr>
              <p:spPr bwMode="auto">
                <a:xfrm>
                  <a:off x="4875" y="2909"/>
                  <a:ext cx="33"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1" name="Freeform 528">
                  <a:extLst>
                    <a:ext uri="{FF2B5EF4-FFF2-40B4-BE49-F238E27FC236}">
                      <a16:creationId xmlns:a16="http://schemas.microsoft.com/office/drawing/2014/main" id="{296FA1C3-3C5C-4ACC-A081-D66BC6C28E28}"/>
                    </a:ext>
                  </a:extLst>
                </p:cNvPr>
                <p:cNvSpPr>
                  <a:spLocks/>
                </p:cNvSpPr>
                <p:nvPr/>
              </p:nvSpPr>
              <p:spPr bwMode="auto">
                <a:xfrm>
                  <a:off x="4891" y="2909"/>
                  <a:ext cx="34" cy="32"/>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2" name="Freeform 529">
                  <a:extLst>
                    <a:ext uri="{FF2B5EF4-FFF2-40B4-BE49-F238E27FC236}">
                      <a16:creationId xmlns:a16="http://schemas.microsoft.com/office/drawing/2014/main" id="{2386BE11-A134-4A40-A237-530F4E464E97}"/>
                    </a:ext>
                  </a:extLst>
                </p:cNvPr>
                <p:cNvSpPr>
                  <a:spLocks/>
                </p:cNvSpPr>
                <p:nvPr/>
              </p:nvSpPr>
              <p:spPr bwMode="auto">
                <a:xfrm>
                  <a:off x="4906" y="2907"/>
                  <a:ext cx="32" cy="3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3" name="Freeform 530">
                  <a:extLst>
                    <a:ext uri="{FF2B5EF4-FFF2-40B4-BE49-F238E27FC236}">
                      <a16:creationId xmlns:a16="http://schemas.microsoft.com/office/drawing/2014/main" id="{9BF6BA45-B58B-4D31-82E3-98CA862BE7F0}"/>
                    </a:ext>
                  </a:extLst>
                </p:cNvPr>
                <p:cNvSpPr>
                  <a:spLocks/>
                </p:cNvSpPr>
                <p:nvPr/>
              </p:nvSpPr>
              <p:spPr bwMode="auto">
                <a:xfrm>
                  <a:off x="4919" y="2906"/>
                  <a:ext cx="33"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4" name="Freeform 531">
                  <a:extLst>
                    <a:ext uri="{FF2B5EF4-FFF2-40B4-BE49-F238E27FC236}">
                      <a16:creationId xmlns:a16="http://schemas.microsoft.com/office/drawing/2014/main" id="{1B3885A4-2538-4553-885C-A68CB361BE5E}"/>
                    </a:ext>
                  </a:extLst>
                </p:cNvPr>
                <p:cNvSpPr>
                  <a:spLocks/>
                </p:cNvSpPr>
                <p:nvPr/>
              </p:nvSpPr>
              <p:spPr bwMode="auto">
                <a:xfrm>
                  <a:off x="4936" y="2902"/>
                  <a:ext cx="34" cy="32"/>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5" name="Freeform 532">
                  <a:extLst>
                    <a:ext uri="{FF2B5EF4-FFF2-40B4-BE49-F238E27FC236}">
                      <a16:creationId xmlns:a16="http://schemas.microsoft.com/office/drawing/2014/main" id="{55D54D1A-F613-4801-A9E0-5F587F86AD7A}"/>
                    </a:ext>
                  </a:extLst>
                </p:cNvPr>
                <p:cNvSpPr>
                  <a:spLocks/>
                </p:cNvSpPr>
                <p:nvPr/>
              </p:nvSpPr>
              <p:spPr bwMode="auto">
                <a:xfrm>
                  <a:off x="4947" y="2896"/>
                  <a:ext cx="33" cy="34"/>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6" name="Freeform 533">
                  <a:extLst>
                    <a:ext uri="{FF2B5EF4-FFF2-40B4-BE49-F238E27FC236}">
                      <a16:creationId xmlns:a16="http://schemas.microsoft.com/office/drawing/2014/main" id="{56B670E2-6D5E-4DBA-89BF-0C6473EE8921}"/>
                    </a:ext>
                  </a:extLst>
                </p:cNvPr>
                <p:cNvSpPr>
                  <a:spLocks/>
                </p:cNvSpPr>
                <p:nvPr/>
              </p:nvSpPr>
              <p:spPr bwMode="auto">
                <a:xfrm>
                  <a:off x="4977" y="2894"/>
                  <a:ext cx="33" cy="34"/>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7" name="Freeform 534">
                  <a:extLst>
                    <a:ext uri="{FF2B5EF4-FFF2-40B4-BE49-F238E27FC236}">
                      <a16:creationId xmlns:a16="http://schemas.microsoft.com/office/drawing/2014/main" id="{B95EA99F-09D6-4054-9518-2A48820E2AB4}"/>
                    </a:ext>
                  </a:extLst>
                </p:cNvPr>
                <p:cNvSpPr>
                  <a:spLocks/>
                </p:cNvSpPr>
                <p:nvPr/>
              </p:nvSpPr>
              <p:spPr bwMode="auto">
                <a:xfrm>
                  <a:off x="4987" y="2896"/>
                  <a:ext cx="33" cy="34"/>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8" name="Freeform 535">
                  <a:extLst>
                    <a:ext uri="{FF2B5EF4-FFF2-40B4-BE49-F238E27FC236}">
                      <a16:creationId xmlns:a16="http://schemas.microsoft.com/office/drawing/2014/main" id="{C27013D8-B8D7-45CC-B5BD-3010B74152D3}"/>
                    </a:ext>
                  </a:extLst>
                </p:cNvPr>
                <p:cNvSpPr>
                  <a:spLocks/>
                </p:cNvSpPr>
                <p:nvPr/>
              </p:nvSpPr>
              <p:spPr bwMode="auto">
                <a:xfrm>
                  <a:off x="4998" y="2891"/>
                  <a:ext cx="34" cy="33"/>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39" name="Freeform 536">
                  <a:extLst>
                    <a:ext uri="{FF2B5EF4-FFF2-40B4-BE49-F238E27FC236}">
                      <a16:creationId xmlns:a16="http://schemas.microsoft.com/office/drawing/2014/main" id="{0D04739E-B7DE-4B9A-8365-B9CF2B4F94B0}"/>
                    </a:ext>
                  </a:extLst>
                </p:cNvPr>
                <p:cNvSpPr>
                  <a:spLocks/>
                </p:cNvSpPr>
                <p:nvPr/>
              </p:nvSpPr>
              <p:spPr bwMode="auto">
                <a:xfrm>
                  <a:off x="5011" y="2891"/>
                  <a:ext cx="34" cy="33"/>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0" name="Freeform 537">
                  <a:extLst>
                    <a:ext uri="{FF2B5EF4-FFF2-40B4-BE49-F238E27FC236}">
                      <a16:creationId xmlns:a16="http://schemas.microsoft.com/office/drawing/2014/main" id="{93EA374B-BF24-499A-9C63-C27A6C931B03}"/>
                    </a:ext>
                  </a:extLst>
                </p:cNvPr>
                <p:cNvSpPr>
                  <a:spLocks/>
                </p:cNvSpPr>
                <p:nvPr/>
              </p:nvSpPr>
              <p:spPr bwMode="auto">
                <a:xfrm>
                  <a:off x="5026" y="2891"/>
                  <a:ext cx="34" cy="33"/>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1" name="Freeform 538">
                  <a:extLst>
                    <a:ext uri="{FF2B5EF4-FFF2-40B4-BE49-F238E27FC236}">
                      <a16:creationId xmlns:a16="http://schemas.microsoft.com/office/drawing/2014/main" id="{6E58DD14-846F-4499-A631-2DEC9D86D83F}"/>
                    </a:ext>
                  </a:extLst>
                </p:cNvPr>
                <p:cNvSpPr>
                  <a:spLocks/>
                </p:cNvSpPr>
                <p:nvPr/>
              </p:nvSpPr>
              <p:spPr bwMode="auto">
                <a:xfrm>
                  <a:off x="5037" y="2889"/>
                  <a:ext cx="33" cy="34"/>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2" name="Freeform 539">
                  <a:extLst>
                    <a:ext uri="{FF2B5EF4-FFF2-40B4-BE49-F238E27FC236}">
                      <a16:creationId xmlns:a16="http://schemas.microsoft.com/office/drawing/2014/main" id="{77EC51C4-B734-4500-B0DD-D5F517DBD68A}"/>
                    </a:ext>
                  </a:extLst>
                </p:cNvPr>
                <p:cNvSpPr>
                  <a:spLocks/>
                </p:cNvSpPr>
                <p:nvPr/>
              </p:nvSpPr>
              <p:spPr bwMode="auto">
                <a:xfrm>
                  <a:off x="5049" y="2887"/>
                  <a:ext cx="34" cy="34"/>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3" name="Freeform 540">
                  <a:extLst>
                    <a:ext uri="{FF2B5EF4-FFF2-40B4-BE49-F238E27FC236}">
                      <a16:creationId xmlns:a16="http://schemas.microsoft.com/office/drawing/2014/main" id="{2F0CA0B9-8EE5-4B08-9450-28E82F8E8BE8}"/>
                    </a:ext>
                  </a:extLst>
                </p:cNvPr>
                <p:cNvSpPr>
                  <a:spLocks/>
                </p:cNvSpPr>
                <p:nvPr/>
              </p:nvSpPr>
              <p:spPr bwMode="auto">
                <a:xfrm>
                  <a:off x="5067" y="2885"/>
                  <a:ext cx="33" cy="33"/>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4" name="Freeform 541">
                  <a:extLst>
                    <a:ext uri="{FF2B5EF4-FFF2-40B4-BE49-F238E27FC236}">
                      <a16:creationId xmlns:a16="http://schemas.microsoft.com/office/drawing/2014/main" id="{745A16A8-35A9-47B3-8DC3-D42E3C3CD198}"/>
                    </a:ext>
                  </a:extLst>
                </p:cNvPr>
                <p:cNvSpPr>
                  <a:spLocks/>
                </p:cNvSpPr>
                <p:nvPr/>
              </p:nvSpPr>
              <p:spPr bwMode="auto">
                <a:xfrm>
                  <a:off x="5080" y="2882"/>
                  <a:ext cx="34" cy="34"/>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5" name="Freeform 542">
                  <a:extLst>
                    <a:ext uri="{FF2B5EF4-FFF2-40B4-BE49-F238E27FC236}">
                      <a16:creationId xmlns:a16="http://schemas.microsoft.com/office/drawing/2014/main" id="{C6B05DCC-EBF2-4542-9BF8-420F1745D0D8}"/>
                    </a:ext>
                  </a:extLst>
                </p:cNvPr>
                <p:cNvSpPr>
                  <a:spLocks/>
                </p:cNvSpPr>
                <p:nvPr/>
              </p:nvSpPr>
              <p:spPr bwMode="auto">
                <a:xfrm>
                  <a:off x="5100" y="2882"/>
                  <a:ext cx="34" cy="34"/>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6" name="Freeform 543">
                  <a:extLst>
                    <a:ext uri="{FF2B5EF4-FFF2-40B4-BE49-F238E27FC236}">
                      <a16:creationId xmlns:a16="http://schemas.microsoft.com/office/drawing/2014/main" id="{4A1D4E04-B1F0-407E-A073-1ED23EDFB121}"/>
                    </a:ext>
                  </a:extLst>
                </p:cNvPr>
                <p:cNvSpPr>
                  <a:spLocks/>
                </p:cNvSpPr>
                <p:nvPr/>
              </p:nvSpPr>
              <p:spPr bwMode="auto">
                <a:xfrm>
                  <a:off x="5117" y="2878"/>
                  <a:ext cx="34"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7" name="Freeform 544">
                  <a:extLst>
                    <a:ext uri="{FF2B5EF4-FFF2-40B4-BE49-F238E27FC236}">
                      <a16:creationId xmlns:a16="http://schemas.microsoft.com/office/drawing/2014/main" id="{5953309C-3506-4F7E-A0E9-5F8523E82006}"/>
                    </a:ext>
                  </a:extLst>
                </p:cNvPr>
                <p:cNvSpPr>
                  <a:spLocks/>
                </p:cNvSpPr>
                <p:nvPr/>
              </p:nvSpPr>
              <p:spPr bwMode="auto">
                <a:xfrm>
                  <a:off x="5132" y="2878"/>
                  <a:ext cx="34" cy="32"/>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8" name="Freeform 545">
                  <a:extLst>
                    <a:ext uri="{FF2B5EF4-FFF2-40B4-BE49-F238E27FC236}">
                      <a16:creationId xmlns:a16="http://schemas.microsoft.com/office/drawing/2014/main" id="{A1559308-BED0-453D-AEB8-774791B121CD}"/>
                    </a:ext>
                  </a:extLst>
                </p:cNvPr>
                <p:cNvSpPr>
                  <a:spLocks/>
                </p:cNvSpPr>
                <p:nvPr/>
              </p:nvSpPr>
              <p:spPr bwMode="auto">
                <a:xfrm>
                  <a:off x="5152" y="2878"/>
                  <a:ext cx="32" cy="32"/>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49" name="Freeform 546">
                  <a:extLst>
                    <a:ext uri="{FF2B5EF4-FFF2-40B4-BE49-F238E27FC236}">
                      <a16:creationId xmlns:a16="http://schemas.microsoft.com/office/drawing/2014/main" id="{A40F23F7-9CED-43FD-9563-E0A81FB33E95}"/>
                    </a:ext>
                  </a:extLst>
                </p:cNvPr>
                <p:cNvSpPr>
                  <a:spLocks/>
                </p:cNvSpPr>
                <p:nvPr/>
              </p:nvSpPr>
              <p:spPr bwMode="auto">
                <a:xfrm>
                  <a:off x="5173" y="2872"/>
                  <a:ext cx="32" cy="34"/>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0" name="Freeform 547">
                  <a:extLst>
                    <a:ext uri="{FF2B5EF4-FFF2-40B4-BE49-F238E27FC236}">
                      <a16:creationId xmlns:a16="http://schemas.microsoft.com/office/drawing/2014/main" id="{73C93823-DC82-41D5-A4CC-B9BFEE0230A6}"/>
                    </a:ext>
                  </a:extLst>
                </p:cNvPr>
                <p:cNvSpPr>
                  <a:spLocks/>
                </p:cNvSpPr>
                <p:nvPr/>
              </p:nvSpPr>
              <p:spPr bwMode="auto">
                <a:xfrm>
                  <a:off x="4514" y="2911"/>
                  <a:ext cx="33" cy="34"/>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1" name="Freeform 548">
                  <a:extLst>
                    <a:ext uri="{FF2B5EF4-FFF2-40B4-BE49-F238E27FC236}">
                      <a16:creationId xmlns:a16="http://schemas.microsoft.com/office/drawing/2014/main" id="{305F9889-C125-450B-9451-D0FEDB62BEED}"/>
                    </a:ext>
                  </a:extLst>
                </p:cNvPr>
                <p:cNvSpPr>
                  <a:spLocks/>
                </p:cNvSpPr>
                <p:nvPr/>
              </p:nvSpPr>
              <p:spPr bwMode="auto">
                <a:xfrm>
                  <a:off x="4527" y="2913"/>
                  <a:ext cx="34"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2" name="Freeform 549">
                  <a:extLst>
                    <a:ext uri="{FF2B5EF4-FFF2-40B4-BE49-F238E27FC236}">
                      <a16:creationId xmlns:a16="http://schemas.microsoft.com/office/drawing/2014/main" id="{79AA79E9-75C9-48F4-9D08-978B075A518F}"/>
                    </a:ext>
                  </a:extLst>
                </p:cNvPr>
                <p:cNvSpPr>
                  <a:spLocks/>
                </p:cNvSpPr>
                <p:nvPr/>
              </p:nvSpPr>
              <p:spPr bwMode="auto">
                <a:xfrm>
                  <a:off x="4546" y="2914"/>
                  <a:ext cx="33"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3" name="Freeform 550">
                  <a:extLst>
                    <a:ext uri="{FF2B5EF4-FFF2-40B4-BE49-F238E27FC236}">
                      <a16:creationId xmlns:a16="http://schemas.microsoft.com/office/drawing/2014/main" id="{591E2527-4954-4F31-9FF4-D2AC3F69B9C0}"/>
                    </a:ext>
                  </a:extLst>
                </p:cNvPr>
                <p:cNvSpPr>
                  <a:spLocks/>
                </p:cNvSpPr>
                <p:nvPr/>
              </p:nvSpPr>
              <p:spPr bwMode="auto">
                <a:xfrm>
                  <a:off x="4559" y="2921"/>
                  <a:ext cx="33" cy="33"/>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4" name="Freeform 551">
                  <a:extLst>
                    <a:ext uri="{FF2B5EF4-FFF2-40B4-BE49-F238E27FC236}">
                      <a16:creationId xmlns:a16="http://schemas.microsoft.com/office/drawing/2014/main" id="{328A97F6-8FF7-4698-812F-2E627C1EDC08}"/>
                    </a:ext>
                  </a:extLst>
                </p:cNvPr>
                <p:cNvSpPr>
                  <a:spLocks/>
                </p:cNvSpPr>
                <p:nvPr/>
              </p:nvSpPr>
              <p:spPr bwMode="auto">
                <a:xfrm>
                  <a:off x="4577" y="2921"/>
                  <a:ext cx="34"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5" name="Freeform 552">
                  <a:extLst>
                    <a:ext uri="{FF2B5EF4-FFF2-40B4-BE49-F238E27FC236}">
                      <a16:creationId xmlns:a16="http://schemas.microsoft.com/office/drawing/2014/main" id="{6B7FCAA4-D3A5-4FD7-A753-900DAECF6874}"/>
                    </a:ext>
                  </a:extLst>
                </p:cNvPr>
                <p:cNvSpPr>
                  <a:spLocks/>
                </p:cNvSpPr>
                <p:nvPr/>
              </p:nvSpPr>
              <p:spPr bwMode="auto">
                <a:xfrm>
                  <a:off x="4583" y="2921"/>
                  <a:ext cx="33" cy="33"/>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6" name="Freeform 553">
                  <a:extLst>
                    <a:ext uri="{FF2B5EF4-FFF2-40B4-BE49-F238E27FC236}">
                      <a16:creationId xmlns:a16="http://schemas.microsoft.com/office/drawing/2014/main" id="{1CBA6DBB-6FA1-4AE7-BDE5-4F833AF1D6DD}"/>
                    </a:ext>
                  </a:extLst>
                </p:cNvPr>
                <p:cNvSpPr>
                  <a:spLocks/>
                </p:cNvSpPr>
                <p:nvPr/>
              </p:nvSpPr>
              <p:spPr bwMode="auto">
                <a:xfrm>
                  <a:off x="4611" y="2926"/>
                  <a:ext cx="33" cy="34"/>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7" name="Freeform 554">
                  <a:extLst>
                    <a:ext uri="{FF2B5EF4-FFF2-40B4-BE49-F238E27FC236}">
                      <a16:creationId xmlns:a16="http://schemas.microsoft.com/office/drawing/2014/main" id="{502B0952-9B1C-4D19-B070-80EB55717CD1}"/>
                    </a:ext>
                  </a:extLst>
                </p:cNvPr>
                <p:cNvSpPr>
                  <a:spLocks/>
                </p:cNvSpPr>
                <p:nvPr/>
              </p:nvSpPr>
              <p:spPr bwMode="auto">
                <a:xfrm>
                  <a:off x="4626" y="2926"/>
                  <a:ext cx="33" cy="34"/>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8" name="Freeform 555">
                  <a:extLst>
                    <a:ext uri="{FF2B5EF4-FFF2-40B4-BE49-F238E27FC236}">
                      <a16:creationId xmlns:a16="http://schemas.microsoft.com/office/drawing/2014/main" id="{9FD4DEB7-794A-494B-AF5E-7340C4740A00}"/>
                    </a:ext>
                  </a:extLst>
                </p:cNvPr>
                <p:cNvSpPr>
                  <a:spLocks/>
                </p:cNvSpPr>
                <p:nvPr/>
              </p:nvSpPr>
              <p:spPr bwMode="auto">
                <a:xfrm>
                  <a:off x="4645" y="2929"/>
                  <a:ext cx="34" cy="33"/>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59" name="Freeform 556">
                  <a:extLst>
                    <a:ext uri="{FF2B5EF4-FFF2-40B4-BE49-F238E27FC236}">
                      <a16:creationId xmlns:a16="http://schemas.microsoft.com/office/drawing/2014/main" id="{60CF642B-283E-4742-91B7-AF64B05EA850}"/>
                    </a:ext>
                  </a:extLst>
                </p:cNvPr>
                <p:cNvSpPr>
                  <a:spLocks/>
                </p:cNvSpPr>
                <p:nvPr/>
              </p:nvSpPr>
              <p:spPr bwMode="auto">
                <a:xfrm>
                  <a:off x="4681" y="2929"/>
                  <a:ext cx="33" cy="33"/>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0" name="Freeform 557">
                  <a:extLst>
                    <a:ext uri="{FF2B5EF4-FFF2-40B4-BE49-F238E27FC236}">
                      <a16:creationId xmlns:a16="http://schemas.microsoft.com/office/drawing/2014/main" id="{3EE4656A-284C-4AC7-9B31-2640F6ACDE2D}"/>
                    </a:ext>
                  </a:extLst>
                </p:cNvPr>
                <p:cNvSpPr>
                  <a:spLocks/>
                </p:cNvSpPr>
                <p:nvPr/>
              </p:nvSpPr>
              <p:spPr bwMode="auto">
                <a:xfrm>
                  <a:off x="4661" y="2930"/>
                  <a:ext cx="34" cy="33"/>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1" name="Freeform 558">
                  <a:extLst>
                    <a:ext uri="{FF2B5EF4-FFF2-40B4-BE49-F238E27FC236}">
                      <a16:creationId xmlns:a16="http://schemas.microsoft.com/office/drawing/2014/main" id="{B277E06F-8457-4709-B647-CF84E6AF95BA}"/>
                    </a:ext>
                  </a:extLst>
                </p:cNvPr>
                <p:cNvSpPr>
                  <a:spLocks/>
                </p:cNvSpPr>
                <p:nvPr/>
              </p:nvSpPr>
              <p:spPr bwMode="auto">
                <a:xfrm>
                  <a:off x="4699" y="2934"/>
                  <a:ext cx="33" cy="34"/>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2" name="Freeform 559">
                  <a:extLst>
                    <a:ext uri="{FF2B5EF4-FFF2-40B4-BE49-F238E27FC236}">
                      <a16:creationId xmlns:a16="http://schemas.microsoft.com/office/drawing/2014/main" id="{DCD97E24-6B3F-445D-8FEE-BE6EAC203AE0}"/>
                    </a:ext>
                  </a:extLst>
                </p:cNvPr>
                <p:cNvSpPr>
                  <a:spLocks/>
                </p:cNvSpPr>
                <p:nvPr/>
              </p:nvSpPr>
              <p:spPr bwMode="auto">
                <a:xfrm>
                  <a:off x="4709" y="2934"/>
                  <a:ext cx="33" cy="34"/>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3" name="Freeform 560">
                  <a:extLst>
                    <a:ext uri="{FF2B5EF4-FFF2-40B4-BE49-F238E27FC236}">
                      <a16:creationId xmlns:a16="http://schemas.microsoft.com/office/drawing/2014/main" id="{CB25FEF4-8BB5-450F-A7CF-D7320C877871}"/>
                    </a:ext>
                  </a:extLst>
                </p:cNvPr>
                <p:cNvSpPr>
                  <a:spLocks/>
                </p:cNvSpPr>
                <p:nvPr/>
              </p:nvSpPr>
              <p:spPr bwMode="auto">
                <a:xfrm>
                  <a:off x="4718" y="2937"/>
                  <a:ext cx="33" cy="32"/>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4" name="Freeform 561">
                  <a:extLst>
                    <a:ext uri="{FF2B5EF4-FFF2-40B4-BE49-F238E27FC236}">
                      <a16:creationId xmlns:a16="http://schemas.microsoft.com/office/drawing/2014/main" id="{2158F570-BF19-45B7-A11E-AE30046F25F2}"/>
                    </a:ext>
                  </a:extLst>
                </p:cNvPr>
                <p:cNvSpPr>
                  <a:spLocks/>
                </p:cNvSpPr>
                <p:nvPr/>
              </p:nvSpPr>
              <p:spPr bwMode="auto">
                <a:xfrm>
                  <a:off x="4734" y="2938"/>
                  <a:ext cx="34" cy="3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5" name="Freeform 562">
                  <a:extLst>
                    <a:ext uri="{FF2B5EF4-FFF2-40B4-BE49-F238E27FC236}">
                      <a16:creationId xmlns:a16="http://schemas.microsoft.com/office/drawing/2014/main" id="{F60BACB2-579F-4F63-ADAE-8ABA8CCBC2CD}"/>
                    </a:ext>
                  </a:extLst>
                </p:cNvPr>
                <p:cNvSpPr>
                  <a:spLocks/>
                </p:cNvSpPr>
                <p:nvPr/>
              </p:nvSpPr>
              <p:spPr bwMode="auto">
                <a:xfrm>
                  <a:off x="4747" y="2938"/>
                  <a:ext cx="33"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6" name="Freeform 563">
                  <a:extLst>
                    <a:ext uri="{FF2B5EF4-FFF2-40B4-BE49-F238E27FC236}">
                      <a16:creationId xmlns:a16="http://schemas.microsoft.com/office/drawing/2014/main" id="{C5B6B2E2-74B1-40F4-951F-3D245F770870}"/>
                    </a:ext>
                  </a:extLst>
                </p:cNvPr>
                <p:cNvSpPr>
                  <a:spLocks/>
                </p:cNvSpPr>
                <p:nvPr/>
              </p:nvSpPr>
              <p:spPr bwMode="auto">
                <a:xfrm>
                  <a:off x="4759" y="2934"/>
                  <a:ext cx="34" cy="34"/>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7" name="Freeform 564">
                  <a:extLst>
                    <a:ext uri="{FF2B5EF4-FFF2-40B4-BE49-F238E27FC236}">
                      <a16:creationId xmlns:a16="http://schemas.microsoft.com/office/drawing/2014/main" id="{E7EE0D87-1D71-4542-A818-42FD18A79B16}"/>
                    </a:ext>
                  </a:extLst>
                </p:cNvPr>
                <p:cNvSpPr>
                  <a:spLocks/>
                </p:cNvSpPr>
                <p:nvPr/>
              </p:nvSpPr>
              <p:spPr bwMode="auto">
                <a:xfrm>
                  <a:off x="4774" y="2934"/>
                  <a:ext cx="34" cy="34"/>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8" name="Freeform 565">
                  <a:extLst>
                    <a:ext uri="{FF2B5EF4-FFF2-40B4-BE49-F238E27FC236}">
                      <a16:creationId xmlns:a16="http://schemas.microsoft.com/office/drawing/2014/main" id="{8E290D45-98D4-4B47-AEA5-61C85CFC69AD}"/>
                    </a:ext>
                  </a:extLst>
                </p:cNvPr>
                <p:cNvSpPr>
                  <a:spLocks/>
                </p:cNvSpPr>
                <p:nvPr/>
              </p:nvSpPr>
              <p:spPr bwMode="auto">
                <a:xfrm>
                  <a:off x="4794" y="2936"/>
                  <a:ext cx="34" cy="33"/>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69" name="Freeform 566">
                  <a:extLst>
                    <a:ext uri="{FF2B5EF4-FFF2-40B4-BE49-F238E27FC236}">
                      <a16:creationId xmlns:a16="http://schemas.microsoft.com/office/drawing/2014/main" id="{8DE8C2D4-4DAE-494D-A50F-9A1B9152CEB0}"/>
                    </a:ext>
                  </a:extLst>
                </p:cNvPr>
                <p:cNvSpPr>
                  <a:spLocks/>
                </p:cNvSpPr>
                <p:nvPr/>
              </p:nvSpPr>
              <p:spPr bwMode="auto">
                <a:xfrm>
                  <a:off x="4806" y="2937"/>
                  <a:ext cx="33"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0" name="Freeform 567">
                  <a:extLst>
                    <a:ext uri="{FF2B5EF4-FFF2-40B4-BE49-F238E27FC236}">
                      <a16:creationId xmlns:a16="http://schemas.microsoft.com/office/drawing/2014/main" id="{B9A526CB-1DB4-4E56-A74B-219C74D3F087}"/>
                    </a:ext>
                  </a:extLst>
                </p:cNvPr>
                <p:cNvSpPr>
                  <a:spLocks/>
                </p:cNvSpPr>
                <p:nvPr/>
              </p:nvSpPr>
              <p:spPr bwMode="auto">
                <a:xfrm>
                  <a:off x="4821" y="2938"/>
                  <a:ext cx="33" cy="33"/>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1" name="Freeform 568">
                  <a:extLst>
                    <a:ext uri="{FF2B5EF4-FFF2-40B4-BE49-F238E27FC236}">
                      <a16:creationId xmlns:a16="http://schemas.microsoft.com/office/drawing/2014/main" id="{C9E3BAC4-4F5A-465B-BF27-381134E6B357}"/>
                    </a:ext>
                  </a:extLst>
                </p:cNvPr>
                <p:cNvSpPr>
                  <a:spLocks/>
                </p:cNvSpPr>
                <p:nvPr/>
              </p:nvSpPr>
              <p:spPr bwMode="auto">
                <a:xfrm>
                  <a:off x="4824" y="2948"/>
                  <a:ext cx="34" cy="34"/>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2" name="Freeform 569">
                  <a:extLst>
                    <a:ext uri="{FF2B5EF4-FFF2-40B4-BE49-F238E27FC236}">
                      <a16:creationId xmlns:a16="http://schemas.microsoft.com/office/drawing/2014/main" id="{149FD00E-EE83-4E9D-92A8-CB86F03D0125}"/>
                    </a:ext>
                  </a:extLst>
                </p:cNvPr>
                <p:cNvSpPr>
                  <a:spLocks/>
                </p:cNvSpPr>
                <p:nvPr/>
              </p:nvSpPr>
              <p:spPr bwMode="auto">
                <a:xfrm>
                  <a:off x="4840" y="2940"/>
                  <a:ext cx="34" cy="34"/>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3" name="Freeform 570">
                  <a:extLst>
                    <a:ext uri="{FF2B5EF4-FFF2-40B4-BE49-F238E27FC236}">
                      <a16:creationId xmlns:a16="http://schemas.microsoft.com/office/drawing/2014/main" id="{DBFBE4B5-82AF-471F-AC09-CE9C94CEAAE5}"/>
                    </a:ext>
                  </a:extLst>
                </p:cNvPr>
                <p:cNvSpPr>
                  <a:spLocks/>
                </p:cNvSpPr>
                <p:nvPr/>
              </p:nvSpPr>
              <p:spPr bwMode="auto">
                <a:xfrm>
                  <a:off x="4858" y="2938"/>
                  <a:ext cx="32" cy="3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4" name="Freeform 571">
                  <a:extLst>
                    <a:ext uri="{FF2B5EF4-FFF2-40B4-BE49-F238E27FC236}">
                      <a16:creationId xmlns:a16="http://schemas.microsoft.com/office/drawing/2014/main" id="{ADD10B3A-5D14-41FD-AC9D-B3779D610629}"/>
                    </a:ext>
                  </a:extLst>
                </p:cNvPr>
                <p:cNvSpPr>
                  <a:spLocks/>
                </p:cNvSpPr>
                <p:nvPr/>
              </p:nvSpPr>
              <p:spPr bwMode="auto">
                <a:xfrm>
                  <a:off x="4873" y="2938"/>
                  <a:ext cx="33" cy="33"/>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5" name="Freeform 572">
                  <a:extLst>
                    <a:ext uri="{FF2B5EF4-FFF2-40B4-BE49-F238E27FC236}">
                      <a16:creationId xmlns:a16="http://schemas.microsoft.com/office/drawing/2014/main" id="{E0649461-34EB-4EEF-BEFC-749B2CDB5F35}"/>
                    </a:ext>
                  </a:extLst>
                </p:cNvPr>
                <p:cNvSpPr>
                  <a:spLocks/>
                </p:cNvSpPr>
                <p:nvPr/>
              </p:nvSpPr>
              <p:spPr bwMode="auto">
                <a:xfrm>
                  <a:off x="4890" y="2940"/>
                  <a:ext cx="33" cy="34"/>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6" name="Freeform 573">
                  <a:extLst>
                    <a:ext uri="{FF2B5EF4-FFF2-40B4-BE49-F238E27FC236}">
                      <a16:creationId xmlns:a16="http://schemas.microsoft.com/office/drawing/2014/main" id="{7494446B-82F7-4149-8FDA-CF96A95765BA}"/>
                    </a:ext>
                  </a:extLst>
                </p:cNvPr>
                <p:cNvSpPr>
                  <a:spLocks/>
                </p:cNvSpPr>
                <p:nvPr/>
              </p:nvSpPr>
              <p:spPr bwMode="auto">
                <a:xfrm>
                  <a:off x="4889" y="2958"/>
                  <a:ext cx="32" cy="33"/>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7" name="Freeform 574">
                  <a:extLst>
                    <a:ext uri="{FF2B5EF4-FFF2-40B4-BE49-F238E27FC236}">
                      <a16:creationId xmlns:a16="http://schemas.microsoft.com/office/drawing/2014/main" id="{20CEA3CF-807C-48CE-9E2B-7BA7DD0FB1B9}"/>
                    </a:ext>
                  </a:extLst>
                </p:cNvPr>
                <p:cNvSpPr>
                  <a:spLocks/>
                </p:cNvSpPr>
                <p:nvPr/>
              </p:nvSpPr>
              <p:spPr bwMode="auto">
                <a:xfrm>
                  <a:off x="4910" y="2932"/>
                  <a:ext cx="33" cy="34"/>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8" name="Freeform 575">
                  <a:extLst>
                    <a:ext uri="{FF2B5EF4-FFF2-40B4-BE49-F238E27FC236}">
                      <a16:creationId xmlns:a16="http://schemas.microsoft.com/office/drawing/2014/main" id="{E1AD6F81-7A99-44EB-81D9-6AFBD6C6EC5A}"/>
                    </a:ext>
                  </a:extLst>
                </p:cNvPr>
                <p:cNvSpPr>
                  <a:spLocks/>
                </p:cNvSpPr>
                <p:nvPr/>
              </p:nvSpPr>
              <p:spPr bwMode="auto">
                <a:xfrm>
                  <a:off x="4930" y="2930"/>
                  <a:ext cx="33" cy="33"/>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79" name="Freeform 576">
                  <a:extLst>
                    <a:ext uri="{FF2B5EF4-FFF2-40B4-BE49-F238E27FC236}">
                      <a16:creationId xmlns:a16="http://schemas.microsoft.com/office/drawing/2014/main" id="{6332BE24-4856-4789-9C3B-597E0173BEEC}"/>
                    </a:ext>
                  </a:extLst>
                </p:cNvPr>
                <p:cNvSpPr>
                  <a:spLocks/>
                </p:cNvSpPr>
                <p:nvPr/>
              </p:nvSpPr>
              <p:spPr bwMode="auto">
                <a:xfrm>
                  <a:off x="4942" y="2934"/>
                  <a:ext cx="32" cy="34"/>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0" name="Freeform 577">
                  <a:extLst>
                    <a:ext uri="{FF2B5EF4-FFF2-40B4-BE49-F238E27FC236}">
                      <a16:creationId xmlns:a16="http://schemas.microsoft.com/office/drawing/2014/main" id="{C1CF7572-7560-47F3-91AF-F42CB82B94B6}"/>
                    </a:ext>
                  </a:extLst>
                </p:cNvPr>
                <p:cNvSpPr>
                  <a:spLocks/>
                </p:cNvSpPr>
                <p:nvPr/>
              </p:nvSpPr>
              <p:spPr bwMode="auto">
                <a:xfrm>
                  <a:off x="4955" y="2934"/>
                  <a:ext cx="32" cy="34"/>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1" name="Freeform 578">
                  <a:extLst>
                    <a:ext uri="{FF2B5EF4-FFF2-40B4-BE49-F238E27FC236}">
                      <a16:creationId xmlns:a16="http://schemas.microsoft.com/office/drawing/2014/main" id="{A4EF7622-662C-48DE-B06C-6D7C67E25699}"/>
                    </a:ext>
                  </a:extLst>
                </p:cNvPr>
                <p:cNvSpPr>
                  <a:spLocks/>
                </p:cNvSpPr>
                <p:nvPr/>
              </p:nvSpPr>
              <p:spPr bwMode="auto">
                <a:xfrm>
                  <a:off x="4967" y="2934"/>
                  <a:ext cx="34" cy="34"/>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2" name="Freeform 579">
                  <a:extLst>
                    <a:ext uri="{FF2B5EF4-FFF2-40B4-BE49-F238E27FC236}">
                      <a16:creationId xmlns:a16="http://schemas.microsoft.com/office/drawing/2014/main" id="{0D6D5F08-B0ED-4670-AC1E-4B80608655EE}"/>
                    </a:ext>
                  </a:extLst>
                </p:cNvPr>
                <p:cNvSpPr>
                  <a:spLocks/>
                </p:cNvSpPr>
                <p:nvPr/>
              </p:nvSpPr>
              <p:spPr bwMode="auto">
                <a:xfrm>
                  <a:off x="4979" y="2931"/>
                  <a:ext cx="33"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3" name="Freeform 580">
                  <a:extLst>
                    <a:ext uri="{FF2B5EF4-FFF2-40B4-BE49-F238E27FC236}">
                      <a16:creationId xmlns:a16="http://schemas.microsoft.com/office/drawing/2014/main" id="{89B9D3C8-06D0-4566-B905-C44E97D371D2}"/>
                    </a:ext>
                  </a:extLst>
                </p:cNvPr>
                <p:cNvSpPr>
                  <a:spLocks/>
                </p:cNvSpPr>
                <p:nvPr/>
              </p:nvSpPr>
              <p:spPr bwMode="auto">
                <a:xfrm>
                  <a:off x="4993" y="2930"/>
                  <a:ext cx="33"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4" name="Freeform 581">
                  <a:extLst>
                    <a:ext uri="{FF2B5EF4-FFF2-40B4-BE49-F238E27FC236}">
                      <a16:creationId xmlns:a16="http://schemas.microsoft.com/office/drawing/2014/main" id="{9295A39B-C227-4699-B3F9-0B6BDF7416A2}"/>
                    </a:ext>
                  </a:extLst>
                </p:cNvPr>
                <p:cNvSpPr>
                  <a:spLocks/>
                </p:cNvSpPr>
                <p:nvPr/>
              </p:nvSpPr>
              <p:spPr bwMode="auto">
                <a:xfrm>
                  <a:off x="5005" y="2930"/>
                  <a:ext cx="34"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5" name="Freeform 582">
                  <a:extLst>
                    <a:ext uri="{FF2B5EF4-FFF2-40B4-BE49-F238E27FC236}">
                      <a16:creationId xmlns:a16="http://schemas.microsoft.com/office/drawing/2014/main" id="{BBC0DED9-A48D-4E1F-897A-80690EB70FC1}"/>
                    </a:ext>
                  </a:extLst>
                </p:cNvPr>
                <p:cNvSpPr>
                  <a:spLocks/>
                </p:cNvSpPr>
                <p:nvPr/>
              </p:nvSpPr>
              <p:spPr bwMode="auto">
                <a:xfrm>
                  <a:off x="5019" y="2931"/>
                  <a:ext cx="34" cy="33"/>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6" name="Freeform 583">
                  <a:extLst>
                    <a:ext uri="{FF2B5EF4-FFF2-40B4-BE49-F238E27FC236}">
                      <a16:creationId xmlns:a16="http://schemas.microsoft.com/office/drawing/2014/main" id="{31322C03-4483-468D-BD9F-738540F0905A}"/>
                    </a:ext>
                  </a:extLst>
                </p:cNvPr>
                <p:cNvSpPr>
                  <a:spLocks/>
                </p:cNvSpPr>
                <p:nvPr/>
              </p:nvSpPr>
              <p:spPr bwMode="auto">
                <a:xfrm>
                  <a:off x="5040" y="2931"/>
                  <a:ext cx="34" cy="33"/>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7" name="Freeform 584">
                  <a:extLst>
                    <a:ext uri="{FF2B5EF4-FFF2-40B4-BE49-F238E27FC236}">
                      <a16:creationId xmlns:a16="http://schemas.microsoft.com/office/drawing/2014/main" id="{EFEDA3DE-1F74-44F9-8EA3-498F9353F54C}"/>
                    </a:ext>
                  </a:extLst>
                </p:cNvPr>
                <p:cNvSpPr>
                  <a:spLocks/>
                </p:cNvSpPr>
                <p:nvPr/>
              </p:nvSpPr>
              <p:spPr bwMode="auto">
                <a:xfrm>
                  <a:off x="5063" y="2930"/>
                  <a:ext cx="32" cy="32"/>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8" name="Freeform 585">
                  <a:extLst>
                    <a:ext uri="{FF2B5EF4-FFF2-40B4-BE49-F238E27FC236}">
                      <a16:creationId xmlns:a16="http://schemas.microsoft.com/office/drawing/2014/main" id="{4D5352A0-E7A0-44D9-A500-5C41B720550D}"/>
                    </a:ext>
                  </a:extLst>
                </p:cNvPr>
                <p:cNvSpPr>
                  <a:spLocks/>
                </p:cNvSpPr>
                <p:nvPr/>
              </p:nvSpPr>
              <p:spPr bwMode="auto">
                <a:xfrm>
                  <a:off x="5074" y="2926"/>
                  <a:ext cx="33" cy="34"/>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89" name="Freeform 586">
                  <a:extLst>
                    <a:ext uri="{FF2B5EF4-FFF2-40B4-BE49-F238E27FC236}">
                      <a16:creationId xmlns:a16="http://schemas.microsoft.com/office/drawing/2014/main" id="{9996A669-C375-4C2E-AB16-8C8487F3B9CD}"/>
                    </a:ext>
                  </a:extLst>
                </p:cNvPr>
                <p:cNvSpPr>
                  <a:spLocks/>
                </p:cNvSpPr>
                <p:nvPr/>
              </p:nvSpPr>
              <p:spPr bwMode="auto">
                <a:xfrm>
                  <a:off x="5095" y="2924"/>
                  <a:ext cx="34" cy="34"/>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0" name="Freeform 587">
                  <a:extLst>
                    <a:ext uri="{FF2B5EF4-FFF2-40B4-BE49-F238E27FC236}">
                      <a16:creationId xmlns:a16="http://schemas.microsoft.com/office/drawing/2014/main" id="{2F89C08E-5184-410E-AB5A-4894AF1A9989}"/>
                    </a:ext>
                  </a:extLst>
                </p:cNvPr>
                <p:cNvSpPr>
                  <a:spLocks/>
                </p:cNvSpPr>
                <p:nvPr/>
              </p:nvSpPr>
              <p:spPr bwMode="auto">
                <a:xfrm>
                  <a:off x="5108" y="2923"/>
                  <a:ext cx="34"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1" name="Freeform 588">
                  <a:extLst>
                    <a:ext uri="{FF2B5EF4-FFF2-40B4-BE49-F238E27FC236}">
                      <a16:creationId xmlns:a16="http://schemas.microsoft.com/office/drawing/2014/main" id="{F260838F-CFFB-45AD-8A49-5459A2444CDB}"/>
                    </a:ext>
                  </a:extLst>
                </p:cNvPr>
                <p:cNvSpPr>
                  <a:spLocks/>
                </p:cNvSpPr>
                <p:nvPr/>
              </p:nvSpPr>
              <p:spPr bwMode="auto">
                <a:xfrm>
                  <a:off x="5122" y="2923"/>
                  <a:ext cx="33"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2" name="Freeform 589">
                  <a:extLst>
                    <a:ext uri="{FF2B5EF4-FFF2-40B4-BE49-F238E27FC236}">
                      <a16:creationId xmlns:a16="http://schemas.microsoft.com/office/drawing/2014/main" id="{EDEDFD04-0AB8-4644-A6A8-007DBB95DCBF}"/>
                    </a:ext>
                  </a:extLst>
                </p:cNvPr>
                <p:cNvSpPr>
                  <a:spLocks/>
                </p:cNvSpPr>
                <p:nvPr/>
              </p:nvSpPr>
              <p:spPr bwMode="auto">
                <a:xfrm>
                  <a:off x="5138" y="2921"/>
                  <a:ext cx="34" cy="3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3" name="Freeform 590">
                  <a:extLst>
                    <a:ext uri="{FF2B5EF4-FFF2-40B4-BE49-F238E27FC236}">
                      <a16:creationId xmlns:a16="http://schemas.microsoft.com/office/drawing/2014/main" id="{3CD59C11-0F2B-4898-BD05-F93AFA34CEEE}"/>
                    </a:ext>
                  </a:extLst>
                </p:cNvPr>
                <p:cNvSpPr>
                  <a:spLocks/>
                </p:cNvSpPr>
                <p:nvPr/>
              </p:nvSpPr>
              <p:spPr bwMode="auto">
                <a:xfrm>
                  <a:off x="5147" y="2918"/>
                  <a:ext cx="34" cy="34"/>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4" name="Freeform 591">
                  <a:extLst>
                    <a:ext uri="{FF2B5EF4-FFF2-40B4-BE49-F238E27FC236}">
                      <a16:creationId xmlns:a16="http://schemas.microsoft.com/office/drawing/2014/main" id="{50E3951D-A83D-4361-9328-EA15536BE531}"/>
                    </a:ext>
                  </a:extLst>
                </p:cNvPr>
                <p:cNvSpPr>
                  <a:spLocks/>
                </p:cNvSpPr>
                <p:nvPr/>
              </p:nvSpPr>
              <p:spPr bwMode="auto">
                <a:xfrm>
                  <a:off x="5157" y="2916"/>
                  <a:ext cx="33" cy="33"/>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5" name="Freeform 592">
                  <a:extLst>
                    <a:ext uri="{FF2B5EF4-FFF2-40B4-BE49-F238E27FC236}">
                      <a16:creationId xmlns:a16="http://schemas.microsoft.com/office/drawing/2014/main" id="{E29C17BB-0C89-4617-B810-403A2BA3861A}"/>
                    </a:ext>
                  </a:extLst>
                </p:cNvPr>
                <p:cNvSpPr>
                  <a:spLocks/>
                </p:cNvSpPr>
                <p:nvPr/>
              </p:nvSpPr>
              <p:spPr bwMode="auto">
                <a:xfrm>
                  <a:off x="5170" y="2916"/>
                  <a:ext cx="34" cy="33"/>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6" name="Freeform 593">
                  <a:extLst>
                    <a:ext uri="{FF2B5EF4-FFF2-40B4-BE49-F238E27FC236}">
                      <a16:creationId xmlns:a16="http://schemas.microsoft.com/office/drawing/2014/main" id="{84771180-9543-4BDD-89AF-692FF53F2F8E}"/>
                    </a:ext>
                  </a:extLst>
                </p:cNvPr>
                <p:cNvSpPr>
                  <a:spLocks/>
                </p:cNvSpPr>
                <p:nvPr/>
              </p:nvSpPr>
              <p:spPr bwMode="auto">
                <a:xfrm>
                  <a:off x="5194" y="2911"/>
                  <a:ext cx="32" cy="34"/>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7" name="Freeform 594">
                  <a:extLst>
                    <a:ext uri="{FF2B5EF4-FFF2-40B4-BE49-F238E27FC236}">
                      <a16:creationId xmlns:a16="http://schemas.microsoft.com/office/drawing/2014/main" id="{41B7DBE6-556D-44A3-AA19-D4A3588E306E}"/>
                    </a:ext>
                  </a:extLst>
                </p:cNvPr>
                <p:cNvSpPr>
                  <a:spLocks/>
                </p:cNvSpPr>
                <p:nvPr/>
              </p:nvSpPr>
              <p:spPr bwMode="auto">
                <a:xfrm>
                  <a:off x="5203" y="2951"/>
                  <a:ext cx="33"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8" name="Freeform 595">
                  <a:extLst>
                    <a:ext uri="{FF2B5EF4-FFF2-40B4-BE49-F238E27FC236}">
                      <a16:creationId xmlns:a16="http://schemas.microsoft.com/office/drawing/2014/main" id="{D2D2C135-E591-47FA-AB53-1BF829F505DF}"/>
                    </a:ext>
                  </a:extLst>
                </p:cNvPr>
                <p:cNvSpPr>
                  <a:spLocks/>
                </p:cNvSpPr>
                <p:nvPr/>
              </p:nvSpPr>
              <p:spPr bwMode="auto">
                <a:xfrm>
                  <a:off x="5176" y="2948"/>
                  <a:ext cx="33" cy="34"/>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499" name="Freeform 596">
                  <a:extLst>
                    <a:ext uri="{FF2B5EF4-FFF2-40B4-BE49-F238E27FC236}">
                      <a16:creationId xmlns:a16="http://schemas.microsoft.com/office/drawing/2014/main" id="{F0C50311-8455-4149-BFE1-2024BF15A124}"/>
                    </a:ext>
                  </a:extLst>
                </p:cNvPr>
                <p:cNvSpPr>
                  <a:spLocks/>
                </p:cNvSpPr>
                <p:nvPr/>
              </p:nvSpPr>
              <p:spPr bwMode="auto">
                <a:xfrm>
                  <a:off x="5169" y="2949"/>
                  <a:ext cx="33" cy="34"/>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0" name="Freeform 597">
                  <a:extLst>
                    <a:ext uri="{FF2B5EF4-FFF2-40B4-BE49-F238E27FC236}">
                      <a16:creationId xmlns:a16="http://schemas.microsoft.com/office/drawing/2014/main" id="{CDF93B7D-4A9C-4C5B-B849-C72415832548}"/>
                    </a:ext>
                  </a:extLst>
                </p:cNvPr>
                <p:cNvSpPr>
                  <a:spLocks/>
                </p:cNvSpPr>
                <p:nvPr/>
              </p:nvSpPr>
              <p:spPr bwMode="auto">
                <a:xfrm>
                  <a:off x="5154" y="2951"/>
                  <a:ext cx="34"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1" name="Freeform 598">
                  <a:extLst>
                    <a:ext uri="{FF2B5EF4-FFF2-40B4-BE49-F238E27FC236}">
                      <a16:creationId xmlns:a16="http://schemas.microsoft.com/office/drawing/2014/main" id="{3CF55AC9-CF2A-4032-B54E-53B67809321E}"/>
                    </a:ext>
                  </a:extLst>
                </p:cNvPr>
                <p:cNvSpPr>
                  <a:spLocks/>
                </p:cNvSpPr>
                <p:nvPr/>
              </p:nvSpPr>
              <p:spPr bwMode="auto">
                <a:xfrm>
                  <a:off x="5150" y="2952"/>
                  <a:ext cx="33" cy="33"/>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2" name="Freeform 599">
                  <a:extLst>
                    <a:ext uri="{FF2B5EF4-FFF2-40B4-BE49-F238E27FC236}">
                      <a16:creationId xmlns:a16="http://schemas.microsoft.com/office/drawing/2014/main" id="{8A8738DC-E072-4A75-A2DF-8E6303765FA4}"/>
                    </a:ext>
                  </a:extLst>
                </p:cNvPr>
                <p:cNvSpPr>
                  <a:spLocks/>
                </p:cNvSpPr>
                <p:nvPr/>
              </p:nvSpPr>
              <p:spPr bwMode="auto">
                <a:xfrm>
                  <a:off x="5134" y="2953"/>
                  <a:ext cx="33" cy="33"/>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3" name="Freeform 600">
                  <a:extLst>
                    <a:ext uri="{FF2B5EF4-FFF2-40B4-BE49-F238E27FC236}">
                      <a16:creationId xmlns:a16="http://schemas.microsoft.com/office/drawing/2014/main" id="{0C680A92-89B4-411F-81F7-B31EA134599F}"/>
                    </a:ext>
                  </a:extLst>
                </p:cNvPr>
                <p:cNvSpPr>
                  <a:spLocks/>
                </p:cNvSpPr>
                <p:nvPr/>
              </p:nvSpPr>
              <p:spPr bwMode="auto">
                <a:xfrm>
                  <a:off x="5120" y="2952"/>
                  <a:ext cx="33" cy="33"/>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4" name="Freeform 601">
                  <a:extLst>
                    <a:ext uri="{FF2B5EF4-FFF2-40B4-BE49-F238E27FC236}">
                      <a16:creationId xmlns:a16="http://schemas.microsoft.com/office/drawing/2014/main" id="{2F74D4A9-79C6-48E6-9929-C3B4FBADFC4C}"/>
                    </a:ext>
                  </a:extLst>
                </p:cNvPr>
                <p:cNvSpPr>
                  <a:spLocks/>
                </p:cNvSpPr>
                <p:nvPr/>
              </p:nvSpPr>
              <p:spPr bwMode="auto">
                <a:xfrm>
                  <a:off x="5101" y="2955"/>
                  <a:ext cx="34" cy="34"/>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5" name="Freeform 602">
                  <a:extLst>
                    <a:ext uri="{FF2B5EF4-FFF2-40B4-BE49-F238E27FC236}">
                      <a16:creationId xmlns:a16="http://schemas.microsoft.com/office/drawing/2014/main" id="{9A5ADF2C-0C8C-42AA-AB60-F5128DDE50A7}"/>
                    </a:ext>
                  </a:extLst>
                </p:cNvPr>
                <p:cNvSpPr>
                  <a:spLocks/>
                </p:cNvSpPr>
                <p:nvPr/>
              </p:nvSpPr>
              <p:spPr bwMode="auto">
                <a:xfrm>
                  <a:off x="5089" y="2958"/>
                  <a:ext cx="33" cy="32"/>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6" name="Freeform 603">
                  <a:extLst>
                    <a:ext uri="{FF2B5EF4-FFF2-40B4-BE49-F238E27FC236}">
                      <a16:creationId xmlns:a16="http://schemas.microsoft.com/office/drawing/2014/main" id="{CC0F4249-6409-4E7A-9858-55FBA913CBFB}"/>
                    </a:ext>
                  </a:extLst>
                </p:cNvPr>
                <p:cNvSpPr>
                  <a:spLocks/>
                </p:cNvSpPr>
                <p:nvPr/>
              </p:nvSpPr>
              <p:spPr bwMode="auto">
                <a:xfrm>
                  <a:off x="5068" y="2958"/>
                  <a:ext cx="33" cy="33"/>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7" name="Freeform 604">
                  <a:extLst>
                    <a:ext uri="{FF2B5EF4-FFF2-40B4-BE49-F238E27FC236}">
                      <a16:creationId xmlns:a16="http://schemas.microsoft.com/office/drawing/2014/main" id="{1EE29B94-5B7E-408E-AD04-821AB861DB27}"/>
                    </a:ext>
                  </a:extLst>
                </p:cNvPr>
                <p:cNvSpPr>
                  <a:spLocks/>
                </p:cNvSpPr>
                <p:nvPr/>
              </p:nvSpPr>
              <p:spPr bwMode="auto">
                <a:xfrm>
                  <a:off x="5052" y="2959"/>
                  <a:ext cx="33"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8" name="Freeform 605">
                  <a:extLst>
                    <a:ext uri="{FF2B5EF4-FFF2-40B4-BE49-F238E27FC236}">
                      <a16:creationId xmlns:a16="http://schemas.microsoft.com/office/drawing/2014/main" id="{D34A763C-0375-4B1D-83F4-3A6787CD2B2C}"/>
                    </a:ext>
                  </a:extLst>
                </p:cNvPr>
                <p:cNvSpPr>
                  <a:spLocks/>
                </p:cNvSpPr>
                <p:nvPr/>
              </p:nvSpPr>
              <p:spPr bwMode="auto">
                <a:xfrm>
                  <a:off x="5048" y="2960"/>
                  <a:ext cx="34" cy="33"/>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09" name="Freeform 606">
                  <a:extLst>
                    <a:ext uri="{FF2B5EF4-FFF2-40B4-BE49-F238E27FC236}">
                      <a16:creationId xmlns:a16="http://schemas.microsoft.com/office/drawing/2014/main" id="{5E3A2C3E-863D-4403-929E-FC153247B143}"/>
                    </a:ext>
                  </a:extLst>
                </p:cNvPr>
                <p:cNvSpPr>
                  <a:spLocks/>
                </p:cNvSpPr>
                <p:nvPr/>
              </p:nvSpPr>
              <p:spPr bwMode="auto">
                <a:xfrm>
                  <a:off x="5041" y="2961"/>
                  <a:ext cx="34" cy="32"/>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0" name="Freeform 607">
                  <a:extLst>
                    <a:ext uri="{FF2B5EF4-FFF2-40B4-BE49-F238E27FC236}">
                      <a16:creationId xmlns:a16="http://schemas.microsoft.com/office/drawing/2014/main" id="{B802F5FF-4ACD-4B3F-8D0D-A1A780B6DAA5}"/>
                    </a:ext>
                  </a:extLst>
                </p:cNvPr>
                <p:cNvSpPr>
                  <a:spLocks/>
                </p:cNvSpPr>
                <p:nvPr/>
              </p:nvSpPr>
              <p:spPr bwMode="auto">
                <a:xfrm>
                  <a:off x="5028" y="2961"/>
                  <a:ext cx="34" cy="34"/>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1" name="Freeform 608">
                  <a:extLst>
                    <a:ext uri="{FF2B5EF4-FFF2-40B4-BE49-F238E27FC236}">
                      <a16:creationId xmlns:a16="http://schemas.microsoft.com/office/drawing/2014/main" id="{C3ED168E-D3AC-47D2-8030-20AFD677E9EB}"/>
                    </a:ext>
                  </a:extLst>
                </p:cNvPr>
                <p:cNvSpPr>
                  <a:spLocks/>
                </p:cNvSpPr>
                <p:nvPr/>
              </p:nvSpPr>
              <p:spPr bwMode="auto">
                <a:xfrm>
                  <a:off x="5018" y="2962"/>
                  <a:ext cx="34" cy="34"/>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2" name="Freeform 609">
                  <a:extLst>
                    <a:ext uri="{FF2B5EF4-FFF2-40B4-BE49-F238E27FC236}">
                      <a16:creationId xmlns:a16="http://schemas.microsoft.com/office/drawing/2014/main" id="{35B7184D-4B67-4D5D-8E31-D0FDF16FA9FA}"/>
                    </a:ext>
                  </a:extLst>
                </p:cNvPr>
                <p:cNvSpPr>
                  <a:spLocks/>
                </p:cNvSpPr>
                <p:nvPr/>
              </p:nvSpPr>
              <p:spPr bwMode="auto">
                <a:xfrm>
                  <a:off x="5005" y="2963"/>
                  <a:ext cx="34" cy="34"/>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3" name="Freeform 610">
                  <a:extLst>
                    <a:ext uri="{FF2B5EF4-FFF2-40B4-BE49-F238E27FC236}">
                      <a16:creationId xmlns:a16="http://schemas.microsoft.com/office/drawing/2014/main" id="{683C82CF-B3AD-4961-8F07-C36E8DDD6DAC}"/>
                    </a:ext>
                  </a:extLst>
                </p:cNvPr>
                <p:cNvSpPr>
                  <a:spLocks/>
                </p:cNvSpPr>
                <p:nvPr/>
              </p:nvSpPr>
              <p:spPr bwMode="auto">
                <a:xfrm>
                  <a:off x="5000" y="2963"/>
                  <a:ext cx="33" cy="34"/>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4" name="Freeform 611">
                  <a:extLst>
                    <a:ext uri="{FF2B5EF4-FFF2-40B4-BE49-F238E27FC236}">
                      <a16:creationId xmlns:a16="http://schemas.microsoft.com/office/drawing/2014/main" id="{485AE40C-ABDB-47B8-BDFD-DEEF704EC692}"/>
                    </a:ext>
                  </a:extLst>
                </p:cNvPr>
                <p:cNvSpPr>
                  <a:spLocks/>
                </p:cNvSpPr>
                <p:nvPr/>
              </p:nvSpPr>
              <p:spPr bwMode="auto">
                <a:xfrm>
                  <a:off x="4992" y="2963"/>
                  <a:ext cx="33" cy="34"/>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5" name="Freeform 612">
                  <a:extLst>
                    <a:ext uri="{FF2B5EF4-FFF2-40B4-BE49-F238E27FC236}">
                      <a16:creationId xmlns:a16="http://schemas.microsoft.com/office/drawing/2014/main" id="{D0F36FD2-F000-43A1-82D2-D3F9A202F7B5}"/>
                    </a:ext>
                  </a:extLst>
                </p:cNvPr>
                <p:cNvSpPr>
                  <a:spLocks/>
                </p:cNvSpPr>
                <p:nvPr/>
              </p:nvSpPr>
              <p:spPr bwMode="auto">
                <a:xfrm>
                  <a:off x="4985" y="2964"/>
                  <a:ext cx="33" cy="33"/>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6" name="Freeform 613">
                  <a:extLst>
                    <a:ext uri="{FF2B5EF4-FFF2-40B4-BE49-F238E27FC236}">
                      <a16:creationId xmlns:a16="http://schemas.microsoft.com/office/drawing/2014/main" id="{D36BF0E2-C77F-4351-B2EF-63720E5FD28E}"/>
                    </a:ext>
                  </a:extLst>
                </p:cNvPr>
                <p:cNvSpPr>
                  <a:spLocks/>
                </p:cNvSpPr>
                <p:nvPr/>
              </p:nvSpPr>
              <p:spPr bwMode="auto">
                <a:xfrm>
                  <a:off x="4973" y="2967"/>
                  <a:ext cx="32" cy="33"/>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7" name="Freeform 614">
                  <a:extLst>
                    <a:ext uri="{FF2B5EF4-FFF2-40B4-BE49-F238E27FC236}">
                      <a16:creationId xmlns:a16="http://schemas.microsoft.com/office/drawing/2014/main" id="{0E4C819D-BBEF-4D80-91AE-89599CD9F2C9}"/>
                    </a:ext>
                  </a:extLst>
                </p:cNvPr>
                <p:cNvSpPr>
                  <a:spLocks/>
                </p:cNvSpPr>
                <p:nvPr/>
              </p:nvSpPr>
              <p:spPr bwMode="auto">
                <a:xfrm>
                  <a:off x="4962" y="2966"/>
                  <a:ext cx="32" cy="33"/>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6" y="1"/>
                        <a:pt x="4" y="4"/>
                      </a:cubicBezTo>
                      <a:cubicBezTo>
                        <a:pt x="1" y="7"/>
                        <a:pt x="0" y="10"/>
                        <a:pt x="0" y="14"/>
                      </a:cubicBezTo>
                      <a:cubicBezTo>
                        <a:pt x="0" y="18"/>
                        <a:pt x="1" y="22"/>
                        <a:pt x="4" y="24"/>
                      </a:cubicBezTo>
                      <a:cubicBezTo>
                        <a:pt x="6"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8" name="Freeform 615">
                  <a:extLst>
                    <a:ext uri="{FF2B5EF4-FFF2-40B4-BE49-F238E27FC236}">
                      <a16:creationId xmlns:a16="http://schemas.microsoft.com/office/drawing/2014/main" id="{4F0D55FE-3F1B-4162-BDCA-31582E38230B}"/>
                    </a:ext>
                  </a:extLst>
                </p:cNvPr>
                <p:cNvSpPr>
                  <a:spLocks/>
                </p:cNvSpPr>
                <p:nvPr/>
              </p:nvSpPr>
              <p:spPr bwMode="auto">
                <a:xfrm>
                  <a:off x="4944" y="2971"/>
                  <a:ext cx="33" cy="34"/>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19" name="Freeform 616">
                  <a:extLst>
                    <a:ext uri="{FF2B5EF4-FFF2-40B4-BE49-F238E27FC236}">
                      <a16:creationId xmlns:a16="http://schemas.microsoft.com/office/drawing/2014/main" id="{2D40E131-13BD-4241-B129-F01E63F12EC7}"/>
                    </a:ext>
                  </a:extLst>
                </p:cNvPr>
                <p:cNvSpPr>
                  <a:spLocks/>
                </p:cNvSpPr>
                <p:nvPr/>
              </p:nvSpPr>
              <p:spPr bwMode="auto">
                <a:xfrm>
                  <a:off x="4927" y="2973"/>
                  <a:ext cx="33" cy="33"/>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0" name="Freeform 617">
                  <a:extLst>
                    <a:ext uri="{FF2B5EF4-FFF2-40B4-BE49-F238E27FC236}">
                      <a16:creationId xmlns:a16="http://schemas.microsoft.com/office/drawing/2014/main" id="{FFB5CC97-B595-4F8D-8D6E-BD11F5ED7145}"/>
                    </a:ext>
                  </a:extLst>
                </p:cNvPr>
                <p:cNvSpPr>
                  <a:spLocks/>
                </p:cNvSpPr>
                <p:nvPr/>
              </p:nvSpPr>
              <p:spPr bwMode="auto">
                <a:xfrm>
                  <a:off x="4913" y="2975"/>
                  <a:ext cx="32" cy="32"/>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1" name="Freeform 618">
                  <a:extLst>
                    <a:ext uri="{FF2B5EF4-FFF2-40B4-BE49-F238E27FC236}">
                      <a16:creationId xmlns:a16="http://schemas.microsoft.com/office/drawing/2014/main" id="{EED85D4D-DC71-41EF-BBD6-488C4764A967}"/>
                    </a:ext>
                  </a:extLst>
                </p:cNvPr>
                <p:cNvSpPr>
                  <a:spLocks/>
                </p:cNvSpPr>
                <p:nvPr/>
              </p:nvSpPr>
              <p:spPr bwMode="auto">
                <a:xfrm>
                  <a:off x="4880" y="2976"/>
                  <a:ext cx="33" cy="34"/>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2" name="Freeform 619">
                  <a:extLst>
                    <a:ext uri="{FF2B5EF4-FFF2-40B4-BE49-F238E27FC236}">
                      <a16:creationId xmlns:a16="http://schemas.microsoft.com/office/drawing/2014/main" id="{C4FBF90A-951D-4F9F-83A1-9E61D6716481}"/>
                    </a:ext>
                  </a:extLst>
                </p:cNvPr>
                <p:cNvSpPr>
                  <a:spLocks/>
                </p:cNvSpPr>
                <p:nvPr/>
              </p:nvSpPr>
              <p:spPr bwMode="auto">
                <a:xfrm>
                  <a:off x="4873" y="2977"/>
                  <a:ext cx="33" cy="34"/>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3" name="Freeform 620">
                  <a:extLst>
                    <a:ext uri="{FF2B5EF4-FFF2-40B4-BE49-F238E27FC236}">
                      <a16:creationId xmlns:a16="http://schemas.microsoft.com/office/drawing/2014/main" id="{30212C18-7829-45DE-A10E-13094E613D73}"/>
                    </a:ext>
                  </a:extLst>
                </p:cNvPr>
                <p:cNvSpPr>
                  <a:spLocks/>
                </p:cNvSpPr>
                <p:nvPr/>
              </p:nvSpPr>
              <p:spPr bwMode="auto">
                <a:xfrm>
                  <a:off x="5152" y="2977"/>
                  <a:ext cx="34" cy="34"/>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4" name="Freeform 621">
                  <a:extLst>
                    <a:ext uri="{FF2B5EF4-FFF2-40B4-BE49-F238E27FC236}">
                      <a16:creationId xmlns:a16="http://schemas.microsoft.com/office/drawing/2014/main" id="{C5B7966D-D718-4AE8-B118-2B0205AE402E}"/>
                    </a:ext>
                  </a:extLst>
                </p:cNvPr>
                <p:cNvSpPr>
                  <a:spLocks/>
                </p:cNvSpPr>
                <p:nvPr/>
              </p:nvSpPr>
              <p:spPr bwMode="auto">
                <a:xfrm>
                  <a:off x="5134" y="2980"/>
                  <a:ext cx="33"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5" name="Freeform 622">
                  <a:extLst>
                    <a:ext uri="{FF2B5EF4-FFF2-40B4-BE49-F238E27FC236}">
                      <a16:creationId xmlns:a16="http://schemas.microsoft.com/office/drawing/2014/main" id="{8C01E9CF-FEF4-4D4D-BF21-DA7194960671}"/>
                    </a:ext>
                  </a:extLst>
                </p:cNvPr>
                <p:cNvSpPr>
                  <a:spLocks/>
                </p:cNvSpPr>
                <p:nvPr/>
              </p:nvSpPr>
              <p:spPr bwMode="auto">
                <a:xfrm>
                  <a:off x="5120" y="2982"/>
                  <a:ext cx="33" cy="32"/>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6" name="Freeform 623">
                  <a:extLst>
                    <a:ext uri="{FF2B5EF4-FFF2-40B4-BE49-F238E27FC236}">
                      <a16:creationId xmlns:a16="http://schemas.microsoft.com/office/drawing/2014/main" id="{9E5742BD-2BF0-4088-AD88-4E37C0F4A68F}"/>
                    </a:ext>
                  </a:extLst>
                </p:cNvPr>
                <p:cNvSpPr>
                  <a:spLocks/>
                </p:cNvSpPr>
                <p:nvPr/>
              </p:nvSpPr>
              <p:spPr bwMode="auto">
                <a:xfrm>
                  <a:off x="5105" y="2983"/>
                  <a:ext cx="32" cy="33"/>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7" name="Freeform 624">
                  <a:extLst>
                    <a:ext uri="{FF2B5EF4-FFF2-40B4-BE49-F238E27FC236}">
                      <a16:creationId xmlns:a16="http://schemas.microsoft.com/office/drawing/2014/main" id="{B9F25079-B84F-4C6D-A0DF-4E83F59A4284}"/>
                    </a:ext>
                  </a:extLst>
                </p:cNvPr>
                <p:cNvSpPr>
                  <a:spLocks/>
                </p:cNvSpPr>
                <p:nvPr/>
              </p:nvSpPr>
              <p:spPr bwMode="auto">
                <a:xfrm>
                  <a:off x="5087" y="2985"/>
                  <a:ext cx="34" cy="33"/>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8" name="Freeform 625">
                  <a:extLst>
                    <a:ext uri="{FF2B5EF4-FFF2-40B4-BE49-F238E27FC236}">
                      <a16:creationId xmlns:a16="http://schemas.microsoft.com/office/drawing/2014/main" id="{506EAB75-4C30-4004-ACAA-482B110B9F01}"/>
                    </a:ext>
                  </a:extLst>
                </p:cNvPr>
                <p:cNvSpPr>
                  <a:spLocks/>
                </p:cNvSpPr>
                <p:nvPr/>
              </p:nvSpPr>
              <p:spPr bwMode="auto">
                <a:xfrm>
                  <a:off x="5070" y="2985"/>
                  <a:ext cx="34" cy="33"/>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29" name="Freeform 626">
                  <a:extLst>
                    <a:ext uri="{FF2B5EF4-FFF2-40B4-BE49-F238E27FC236}">
                      <a16:creationId xmlns:a16="http://schemas.microsoft.com/office/drawing/2014/main" id="{FD108E9A-D9EC-47B6-B2ED-543FB573FA8C}"/>
                    </a:ext>
                  </a:extLst>
                </p:cNvPr>
                <p:cNvSpPr>
                  <a:spLocks/>
                </p:cNvSpPr>
                <p:nvPr/>
              </p:nvSpPr>
              <p:spPr bwMode="auto">
                <a:xfrm>
                  <a:off x="5053" y="2989"/>
                  <a:ext cx="32" cy="32"/>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0" name="Freeform 627">
                  <a:extLst>
                    <a:ext uri="{FF2B5EF4-FFF2-40B4-BE49-F238E27FC236}">
                      <a16:creationId xmlns:a16="http://schemas.microsoft.com/office/drawing/2014/main" id="{0E457037-1380-416E-BAF2-5A6EDC1C342A}"/>
                    </a:ext>
                  </a:extLst>
                </p:cNvPr>
                <p:cNvSpPr>
                  <a:spLocks/>
                </p:cNvSpPr>
                <p:nvPr/>
              </p:nvSpPr>
              <p:spPr bwMode="auto">
                <a:xfrm>
                  <a:off x="5039" y="2990"/>
                  <a:ext cx="32" cy="3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1" name="Freeform 628">
                  <a:extLst>
                    <a:ext uri="{FF2B5EF4-FFF2-40B4-BE49-F238E27FC236}">
                      <a16:creationId xmlns:a16="http://schemas.microsoft.com/office/drawing/2014/main" id="{E1A4A5F5-2DBB-468E-B240-F9DDC6FE2620}"/>
                    </a:ext>
                  </a:extLst>
                </p:cNvPr>
                <p:cNvSpPr>
                  <a:spLocks/>
                </p:cNvSpPr>
                <p:nvPr/>
              </p:nvSpPr>
              <p:spPr bwMode="auto">
                <a:xfrm>
                  <a:off x="5017" y="2991"/>
                  <a:ext cx="33" cy="34"/>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2" name="Freeform 629">
                  <a:extLst>
                    <a:ext uri="{FF2B5EF4-FFF2-40B4-BE49-F238E27FC236}">
                      <a16:creationId xmlns:a16="http://schemas.microsoft.com/office/drawing/2014/main" id="{97ADD4E5-39AA-4313-BCC3-AC939B9E8556}"/>
                    </a:ext>
                  </a:extLst>
                </p:cNvPr>
                <p:cNvSpPr>
                  <a:spLocks/>
                </p:cNvSpPr>
                <p:nvPr/>
              </p:nvSpPr>
              <p:spPr bwMode="auto">
                <a:xfrm>
                  <a:off x="4998" y="2997"/>
                  <a:ext cx="34" cy="33"/>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3" name="Freeform 630">
                  <a:extLst>
                    <a:ext uri="{FF2B5EF4-FFF2-40B4-BE49-F238E27FC236}">
                      <a16:creationId xmlns:a16="http://schemas.microsoft.com/office/drawing/2014/main" id="{53E2A0CC-087C-4581-AD7B-043DC5B4E7D6}"/>
                    </a:ext>
                  </a:extLst>
                </p:cNvPr>
                <p:cNvSpPr>
                  <a:spLocks/>
                </p:cNvSpPr>
                <p:nvPr/>
              </p:nvSpPr>
              <p:spPr bwMode="auto">
                <a:xfrm>
                  <a:off x="4974" y="2998"/>
                  <a:ext cx="34" cy="32"/>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4" name="Freeform 631">
                  <a:extLst>
                    <a:ext uri="{FF2B5EF4-FFF2-40B4-BE49-F238E27FC236}">
                      <a16:creationId xmlns:a16="http://schemas.microsoft.com/office/drawing/2014/main" id="{531ECCED-64D3-40B4-B1FA-79D67D55D09E}"/>
                    </a:ext>
                  </a:extLst>
                </p:cNvPr>
                <p:cNvSpPr>
                  <a:spLocks/>
                </p:cNvSpPr>
                <p:nvPr/>
              </p:nvSpPr>
              <p:spPr bwMode="auto">
                <a:xfrm>
                  <a:off x="4953" y="2998"/>
                  <a:ext cx="34" cy="32"/>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5" name="Freeform 632">
                  <a:extLst>
                    <a:ext uri="{FF2B5EF4-FFF2-40B4-BE49-F238E27FC236}">
                      <a16:creationId xmlns:a16="http://schemas.microsoft.com/office/drawing/2014/main" id="{09EAFA3B-6469-4F0F-AD6F-6308AD06CEA2}"/>
                    </a:ext>
                  </a:extLst>
                </p:cNvPr>
                <p:cNvSpPr>
                  <a:spLocks/>
                </p:cNvSpPr>
                <p:nvPr/>
              </p:nvSpPr>
              <p:spPr bwMode="auto">
                <a:xfrm>
                  <a:off x="4923" y="3003"/>
                  <a:ext cx="33" cy="33"/>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6" name="Freeform 633">
                  <a:extLst>
                    <a:ext uri="{FF2B5EF4-FFF2-40B4-BE49-F238E27FC236}">
                      <a16:creationId xmlns:a16="http://schemas.microsoft.com/office/drawing/2014/main" id="{3A20A2AD-BEA9-4065-BB33-7F7B20612363}"/>
                    </a:ext>
                  </a:extLst>
                </p:cNvPr>
                <p:cNvSpPr>
                  <a:spLocks/>
                </p:cNvSpPr>
                <p:nvPr/>
              </p:nvSpPr>
              <p:spPr bwMode="auto">
                <a:xfrm>
                  <a:off x="4903" y="3003"/>
                  <a:ext cx="32" cy="33"/>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7" name="Freeform 634">
                  <a:extLst>
                    <a:ext uri="{FF2B5EF4-FFF2-40B4-BE49-F238E27FC236}">
                      <a16:creationId xmlns:a16="http://schemas.microsoft.com/office/drawing/2014/main" id="{77DD2BE9-830E-4837-9860-304FE5BA6240}"/>
                    </a:ext>
                  </a:extLst>
                </p:cNvPr>
                <p:cNvSpPr>
                  <a:spLocks/>
                </p:cNvSpPr>
                <p:nvPr/>
              </p:nvSpPr>
              <p:spPr bwMode="auto">
                <a:xfrm>
                  <a:off x="4870" y="3005"/>
                  <a:ext cx="34"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8" name="Freeform 635">
                  <a:extLst>
                    <a:ext uri="{FF2B5EF4-FFF2-40B4-BE49-F238E27FC236}">
                      <a16:creationId xmlns:a16="http://schemas.microsoft.com/office/drawing/2014/main" id="{9EB21CF9-7FEB-40A8-B64B-5BBA08AB8A7C}"/>
                    </a:ext>
                  </a:extLst>
                </p:cNvPr>
                <p:cNvSpPr>
                  <a:spLocks/>
                </p:cNvSpPr>
                <p:nvPr/>
              </p:nvSpPr>
              <p:spPr bwMode="auto">
                <a:xfrm>
                  <a:off x="4889" y="3005"/>
                  <a:ext cx="32" cy="33"/>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39" name="Freeform 636">
                  <a:extLst>
                    <a:ext uri="{FF2B5EF4-FFF2-40B4-BE49-F238E27FC236}">
                      <a16:creationId xmlns:a16="http://schemas.microsoft.com/office/drawing/2014/main" id="{98C9225A-A691-4D0E-B08A-5D600DA9B2D2}"/>
                    </a:ext>
                  </a:extLst>
                </p:cNvPr>
                <p:cNvSpPr>
                  <a:spLocks/>
                </p:cNvSpPr>
                <p:nvPr/>
              </p:nvSpPr>
              <p:spPr bwMode="auto">
                <a:xfrm>
                  <a:off x="4514" y="2947"/>
                  <a:ext cx="33" cy="34"/>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0" name="Freeform 637">
                  <a:extLst>
                    <a:ext uri="{FF2B5EF4-FFF2-40B4-BE49-F238E27FC236}">
                      <a16:creationId xmlns:a16="http://schemas.microsoft.com/office/drawing/2014/main" id="{2F157E91-2EAD-4234-82CB-2A19E510AF85}"/>
                    </a:ext>
                  </a:extLst>
                </p:cNvPr>
                <p:cNvSpPr>
                  <a:spLocks/>
                </p:cNvSpPr>
                <p:nvPr/>
              </p:nvSpPr>
              <p:spPr bwMode="auto">
                <a:xfrm>
                  <a:off x="4533" y="2947"/>
                  <a:ext cx="33" cy="34"/>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1" name="Freeform 638">
                  <a:extLst>
                    <a:ext uri="{FF2B5EF4-FFF2-40B4-BE49-F238E27FC236}">
                      <a16:creationId xmlns:a16="http://schemas.microsoft.com/office/drawing/2014/main" id="{6E2BD63E-B7A9-4C95-A0FB-03AEE3080EF1}"/>
                    </a:ext>
                  </a:extLst>
                </p:cNvPr>
                <p:cNvSpPr>
                  <a:spLocks/>
                </p:cNvSpPr>
                <p:nvPr/>
              </p:nvSpPr>
              <p:spPr bwMode="auto">
                <a:xfrm>
                  <a:off x="4552" y="2964"/>
                  <a:ext cx="33" cy="33"/>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2" name="Freeform 639">
                  <a:extLst>
                    <a:ext uri="{FF2B5EF4-FFF2-40B4-BE49-F238E27FC236}">
                      <a16:creationId xmlns:a16="http://schemas.microsoft.com/office/drawing/2014/main" id="{FCA37AD2-D610-4A3F-AD89-EE06DCC7BADD}"/>
                    </a:ext>
                  </a:extLst>
                </p:cNvPr>
                <p:cNvSpPr>
                  <a:spLocks/>
                </p:cNvSpPr>
                <p:nvPr/>
              </p:nvSpPr>
              <p:spPr bwMode="auto">
                <a:xfrm>
                  <a:off x="4561" y="2955"/>
                  <a:ext cx="33" cy="34"/>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3" name="Freeform 640">
                  <a:extLst>
                    <a:ext uri="{FF2B5EF4-FFF2-40B4-BE49-F238E27FC236}">
                      <a16:creationId xmlns:a16="http://schemas.microsoft.com/office/drawing/2014/main" id="{AED69702-A7D0-46AF-8D0E-3160A241A2A6}"/>
                    </a:ext>
                  </a:extLst>
                </p:cNvPr>
                <p:cNvSpPr>
                  <a:spLocks/>
                </p:cNvSpPr>
                <p:nvPr/>
              </p:nvSpPr>
              <p:spPr bwMode="auto">
                <a:xfrm>
                  <a:off x="4555" y="2951"/>
                  <a:ext cx="34"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4" name="Freeform 641">
                  <a:extLst>
                    <a:ext uri="{FF2B5EF4-FFF2-40B4-BE49-F238E27FC236}">
                      <a16:creationId xmlns:a16="http://schemas.microsoft.com/office/drawing/2014/main" id="{C2FD0DE6-49B9-4D58-A770-3176B0BE742C}"/>
                    </a:ext>
                  </a:extLst>
                </p:cNvPr>
                <p:cNvSpPr>
                  <a:spLocks/>
                </p:cNvSpPr>
                <p:nvPr/>
              </p:nvSpPr>
              <p:spPr bwMode="auto">
                <a:xfrm>
                  <a:off x="4586" y="2955"/>
                  <a:ext cx="34" cy="34"/>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5" name="Freeform 642">
                  <a:extLst>
                    <a:ext uri="{FF2B5EF4-FFF2-40B4-BE49-F238E27FC236}">
                      <a16:creationId xmlns:a16="http://schemas.microsoft.com/office/drawing/2014/main" id="{9550558E-CFD2-41F7-97C3-7C4979DCD084}"/>
                    </a:ext>
                  </a:extLst>
                </p:cNvPr>
                <p:cNvSpPr>
                  <a:spLocks/>
                </p:cNvSpPr>
                <p:nvPr/>
              </p:nvSpPr>
              <p:spPr bwMode="auto">
                <a:xfrm>
                  <a:off x="4600" y="2956"/>
                  <a:ext cx="34" cy="34"/>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6" name="Freeform 643">
                  <a:extLst>
                    <a:ext uri="{FF2B5EF4-FFF2-40B4-BE49-F238E27FC236}">
                      <a16:creationId xmlns:a16="http://schemas.microsoft.com/office/drawing/2014/main" id="{CE26262B-AD17-4442-8946-E020E664F8E2}"/>
                    </a:ext>
                  </a:extLst>
                </p:cNvPr>
                <p:cNvSpPr>
                  <a:spLocks/>
                </p:cNvSpPr>
                <p:nvPr/>
              </p:nvSpPr>
              <p:spPr bwMode="auto">
                <a:xfrm>
                  <a:off x="4613" y="2959"/>
                  <a:ext cx="33" cy="3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7" name="Freeform 644">
                  <a:extLst>
                    <a:ext uri="{FF2B5EF4-FFF2-40B4-BE49-F238E27FC236}">
                      <a16:creationId xmlns:a16="http://schemas.microsoft.com/office/drawing/2014/main" id="{FD226495-0F79-4169-B24E-26EB71D8DDA6}"/>
                    </a:ext>
                  </a:extLst>
                </p:cNvPr>
                <p:cNvSpPr>
                  <a:spLocks/>
                </p:cNvSpPr>
                <p:nvPr/>
              </p:nvSpPr>
              <p:spPr bwMode="auto">
                <a:xfrm>
                  <a:off x="4628" y="2958"/>
                  <a:ext cx="33" cy="32"/>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8" name="Freeform 645">
                  <a:extLst>
                    <a:ext uri="{FF2B5EF4-FFF2-40B4-BE49-F238E27FC236}">
                      <a16:creationId xmlns:a16="http://schemas.microsoft.com/office/drawing/2014/main" id="{67765F19-E2B7-4E8E-9DF5-106526D51FA9}"/>
                    </a:ext>
                  </a:extLst>
                </p:cNvPr>
                <p:cNvSpPr>
                  <a:spLocks/>
                </p:cNvSpPr>
                <p:nvPr/>
              </p:nvSpPr>
              <p:spPr bwMode="auto">
                <a:xfrm>
                  <a:off x="4645" y="2960"/>
                  <a:ext cx="34" cy="33"/>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49" name="Freeform 646">
                  <a:extLst>
                    <a:ext uri="{FF2B5EF4-FFF2-40B4-BE49-F238E27FC236}">
                      <a16:creationId xmlns:a16="http://schemas.microsoft.com/office/drawing/2014/main" id="{B198271F-CED6-4462-A399-9A55C18C2100}"/>
                    </a:ext>
                  </a:extLst>
                </p:cNvPr>
                <p:cNvSpPr>
                  <a:spLocks/>
                </p:cNvSpPr>
                <p:nvPr/>
              </p:nvSpPr>
              <p:spPr bwMode="auto">
                <a:xfrm>
                  <a:off x="4661" y="2960"/>
                  <a:ext cx="34" cy="33"/>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0" name="Freeform 647">
                  <a:extLst>
                    <a:ext uri="{FF2B5EF4-FFF2-40B4-BE49-F238E27FC236}">
                      <a16:creationId xmlns:a16="http://schemas.microsoft.com/office/drawing/2014/main" id="{2ACCAD3B-4D29-4C0E-9174-1D3004AD5C66}"/>
                    </a:ext>
                  </a:extLst>
                </p:cNvPr>
                <p:cNvSpPr>
                  <a:spLocks/>
                </p:cNvSpPr>
                <p:nvPr/>
              </p:nvSpPr>
              <p:spPr bwMode="auto">
                <a:xfrm>
                  <a:off x="4680" y="2960"/>
                  <a:ext cx="33" cy="33"/>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1" name="Freeform 648">
                  <a:extLst>
                    <a:ext uri="{FF2B5EF4-FFF2-40B4-BE49-F238E27FC236}">
                      <a16:creationId xmlns:a16="http://schemas.microsoft.com/office/drawing/2014/main" id="{D7278EFC-18F5-4959-A448-07BF72895F60}"/>
                    </a:ext>
                  </a:extLst>
                </p:cNvPr>
                <p:cNvSpPr>
                  <a:spLocks/>
                </p:cNvSpPr>
                <p:nvPr/>
              </p:nvSpPr>
              <p:spPr bwMode="auto">
                <a:xfrm>
                  <a:off x="4696" y="2964"/>
                  <a:ext cx="33" cy="33"/>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2" name="Freeform 649">
                  <a:extLst>
                    <a:ext uri="{FF2B5EF4-FFF2-40B4-BE49-F238E27FC236}">
                      <a16:creationId xmlns:a16="http://schemas.microsoft.com/office/drawing/2014/main" id="{CA729009-C566-41A1-B818-22A8AE3B4B73}"/>
                    </a:ext>
                  </a:extLst>
                </p:cNvPr>
                <p:cNvSpPr>
                  <a:spLocks/>
                </p:cNvSpPr>
                <p:nvPr/>
              </p:nvSpPr>
              <p:spPr bwMode="auto">
                <a:xfrm>
                  <a:off x="4709" y="2964"/>
                  <a:ext cx="33" cy="34"/>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3" name="Freeform 650">
                  <a:extLst>
                    <a:ext uri="{FF2B5EF4-FFF2-40B4-BE49-F238E27FC236}">
                      <a16:creationId xmlns:a16="http://schemas.microsoft.com/office/drawing/2014/main" id="{C05A1A5B-3722-4287-B690-7D228180192A}"/>
                    </a:ext>
                  </a:extLst>
                </p:cNvPr>
                <p:cNvSpPr>
                  <a:spLocks/>
                </p:cNvSpPr>
                <p:nvPr/>
              </p:nvSpPr>
              <p:spPr bwMode="auto">
                <a:xfrm>
                  <a:off x="4724" y="2966"/>
                  <a:ext cx="33" cy="3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4" name="Freeform 651">
                  <a:extLst>
                    <a:ext uri="{FF2B5EF4-FFF2-40B4-BE49-F238E27FC236}">
                      <a16:creationId xmlns:a16="http://schemas.microsoft.com/office/drawing/2014/main" id="{439BE3F7-C480-46BE-9488-B3EBCC034CAA}"/>
                    </a:ext>
                  </a:extLst>
                </p:cNvPr>
                <p:cNvSpPr>
                  <a:spLocks/>
                </p:cNvSpPr>
                <p:nvPr/>
              </p:nvSpPr>
              <p:spPr bwMode="auto">
                <a:xfrm>
                  <a:off x="4738" y="2964"/>
                  <a:ext cx="33" cy="34"/>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5" name="Freeform 652">
                  <a:extLst>
                    <a:ext uri="{FF2B5EF4-FFF2-40B4-BE49-F238E27FC236}">
                      <a16:creationId xmlns:a16="http://schemas.microsoft.com/office/drawing/2014/main" id="{EAD348F2-261B-4A06-8AA8-D148022A1DF5}"/>
                    </a:ext>
                  </a:extLst>
                </p:cNvPr>
                <p:cNvSpPr>
                  <a:spLocks/>
                </p:cNvSpPr>
                <p:nvPr/>
              </p:nvSpPr>
              <p:spPr bwMode="auto">
                <a:xfrm>
                  <a:off x="4756" y="2976"/>
                  <a:ext cx="33" cy="34"/>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6" name="Freeform 653">
                  <a:extLst>
                    <a:ext uri="{FF2B5EF4-FFF2-40B4-BE49-F238E27FC236}">
                      <a16:creationId xmlns:a16="http://schemas.microsoft.com/office/drawing/2014/main" id="{1F4EBDFC-0707-4FDD-A13D-B3EEA1EE95F4}"/>
                    </a:ext>
                  </a:extLst>
                </p:cNvPr>
                <p:cNvSpPr>
                  <a:spLocks/>
                </p:cNvSpPr>
                <p:nvPr/>
              </p:nvSpPr>
              <p:spPr bwMode="auto">
                <a:xfrm>
                  <a:off x="4780" y="2976"/>
                  <a:ext cx="34" cy="34"/>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7" name="Freeform 654">
                  <a:extLst>
                    <a:ext uri="{FF2B5EF4-FFF2-40B4-BE49-F238E27FC236}">
                      <a16:creationId xmlns:a16="http://schemas.microsoft.com/office/drawing/2014/main" id="{7095DBCF-57D5-482A-90A5-B25A09B11556}"/>
                    </a:ext>
                  </a:extLst>
                </p:cNvPr>
                <p:cNvSpPr>
                  <a:spLocks/>
                </p:cNvSpPr>
                <p:nvPr/>
              </p:nvSpPr>
              <p:spPr bwMode="auto">
                <a:xfrm>
                  <a:off x="4792" y="2976"/>
                  <a:ext cx="33" cy="34"/>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8" name="Freeform 655">
                  <a:extLst>
                    <a:ext uri="{FF2B5EF4-FFF2-40B4-BE49-F238E27FC236}">
                      <a16:creationId xmlns:a16="http://schemas.microsoft.com/office/drawing/2014/main" id="{316015AC-29D5-487B-BF06-0072F87DFF1A}"/>
                    </a:ext>
                  </a:extLst>
                </p:cNvPr>
                <p:cNvSpPr>
                  <a:spLocks/>
                </p:cNvSpPr>
                <p:nvPr/>
              </p:nvSpPr>
              <p:spPr bwMode="auto">
                <a:xfrm>
                  <a:off x="4813" y="2976"/>
                  <a:ext cx="32" cy="34"/>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59" name="Freeform 656">
                  <a:extLst>
                    <a:ext uri="{FF2B5EF4-FFF2-40B4-BE49-F238E27FC236}">
                      <a16:creationId xmlns:a16="http://schemas.microsoft.com/office/drawing/2014/main" id="{9D8D52D1-FFDE-4542-A294-AD8A3E88F71A}"/>
                    </a:ext>
                  </a:extLst>
                </p:cNvPr>
                <p:cNvSpPr>
                  <a:spLocks/>
                </p:cNvSpPr>
                <p:nvPr/>
              </p:nvSpPr>
              <p:spPr bwMode="auto">
                <a:xfrm>
                  <a:off x="4828" y="2976"/>
                  <a:ext cx="33" cy="34"/>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0" name="Freeform 657">
                  <a:extLst>
                    <a:ext uri="{FF2B5EF4-FFF2-40B4-BE49-F238E27FC236}">
                      <a16:creationId xmlns:a16="http://schemas.microsoft.com/office/drawing/2014/main" id="{6E951F70-9BFA-413D-A365-F5268A6B37F8}"/>
                    </a:ext>
                  </a:extLst>
                </p:cNvPr>
                <p:cNvSpPr>
                  <a:spLocks/>
                </p:cNvSpPr>
                <p:nvPr/>
              </p:nvSpPr>
              <p:spPr bwMode="auto">
                <a:xfrm>
                  <a:off x="4840" y="2981"/>
                  <a:ext cx="34" cy="33"/>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1" name="Freeform 658">
                  <a:extLst>
                    <a:ext uri="{FF2B5EF4-FFF2-40B4-BE49-F238E27FC236}">
                      <a16:creationId xmlns:a16="http://schemas.microsoft.com/office/drawing/2014/main" id="{DD925132-D0CF-42CC-A92D-07FE6E57DF72}"/>
                    </a:ext>
                  </a:extLst>
                </p:cNvPr>
                <p:cNvSpPr>
                  <a:spLocks/>
                </p:cNvSpPr>
                <p:nvPr/>
              </p:nvSpPr>
              <p:spPr bwMode="auto">
                <a:xfrm>
                  <a:off x="4554" y="2975"/>
                  <a:ext cx="32" cy="33"/>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2" name="Freeform 659">
                  <a:extLst>
                    <a:ext uri="{FF2B5EF4-FFF2-40B4-BE49-F238E27FC236}">
                      <a16:creationId xmlns:a16="http://schemas.microsoft.com/office/drawing/2014/main" id="{70AB0F2F-AAFE-4654-9043-603F3C1E4EFB}"/>
                    </a:ext>
                  </a:extLst>
                </p:cNvPr>
                <p:cNvSpPr>
                  <a:spLocks/>
                </p:cNvSpPr>
                <p:nvPr/>
              </p:nvSpPr>
              <p:spPr bwMode="auto">
                <a:xfrm>
                  <a:off x="4571" y="2977"/>
                  <a:ext cx="34" cy="34"/>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3" name="Freeform 660">
                  <a:extLst>
                    <a:ext uri="{FF2B5EF4-FFF2-40B4-BE49-F238E27FC236}">
                      <a16:creationId xmlns:a16="http://schemas.microsoft.com/office/drawing/2014/main" id="{A30AC8C9-9250-4516-89E6-599D1ED6B436}"/>
                    </a:ext>
                  </a:extLst>
                </p:cNvPr>
                <p:cNvSpPr>
                  <a:spLocks/>
                </p:cNvSpPr>
                <p:nvPr/>
              </p:nvSpPr>
              <p:spPr bwMode="auto">
                <a:xfrm>
                  <a:off x="4593" y="2982"/>
                  <a:ext cx="34" cy="33"/>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4" name="Freeform 661">
                  <a:extLst>
                    <a:ext uri="{FF2B5EF4-FFF2-40B4-BE49-F238E27FC236}">
                      <a16:creationId xmlns:a16="http://schemas.microsoft.com/office/drawing/2014/main" id="{F1B5517B-3B82-4DE3-998B-40945F77C194}"/>
                    </a:ext>
                  </a:extLst>
                </p:cNvPr>
                <p:cNvSpPr>
                  <a:spLocks/>
                </p:cNvSpPr>
                <p:nvPr/>
              </p:nvSpPr>
              <p:spPr bwMode="auto">
                <a:xfrm>
                  <a:off x="4609" y="2982"/>
                  <a:ext cx="33" cy="33"/>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5" name="Freeform 662">
                  <a:extLst>
                    <a:ext uri="{FF2B5EF4-FFF2-40B4-BE49-F238E27FC236}">
                      <a16:creationId xmlns:a16="http://schemas.microsoft.com/office/drawing/2014/main" id="{F54413AE-749D-429D-A086-DA408A09D219}"/>
                    </a:ext>
                  </a:extLst>
                </p:cNvPr>
                <p:cNvSpPr>
                  <a:spLocks/>
                </p:cNvSpPr>
                <p:nvPr/>
              </p:nvSpPr>
              <p:spPr bwMode="auto">
                <a:xfrm>
                  <a:off x="4621" y="2983"/>
                  <a:ext cx="33" cy="33"/>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6" name="Freeform 663">
                  <a:extLst>
                    <a:ext uri="{FF2B5EF4-FFF2-40B4-BE49-F238E27FC236}">
                      <a16:creationId xmlns:a16="http://schemas.microsoft.com/office/drawing/2014/main" id="{464A3265-9CCB-4C95-9822-ED87DF15ADC8}"/>
                    </a:ext>
                  </a:extLst>
                </p:cNvPr>
                <p:cNvSpPr>
                  <a:spLocks/>
                </p:cNvSpPr>
                <p:nvPr/>
              </p:nvSpPr>
              <p:spPr bwMode="auto">
                <a:xfrm>
                  <a:off x="4638" y="2985"/>
                  <a:ext cx="34" cy="34"/>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7" name="Freeform 664">
                  <a:extLst>
                    <a:ext uri="{FF2B5EF4-FFF2-40B4-BE49-F238E27FC236}">
                      <a16:creationId xmlns:a16="http://schemas.microsoft.com/office/drawing/2014/main" id="{207C4CDA-A806-49F6-9E7C-B74E8069AC5D}"/>
                    </a:ext>
                  </a:extLst>
                </p:cNvPr>
                <p:cNvSpPr>
                  <a:spLocks/>
                </p:cNvSpPr>
                <p:nvPr/>
              </p:nvSpPr>
              <p:spPr bwMode="auto">
                <a:xfrm>
                  <a:off x="4649" y="2988"/>
                  <a:ext cx="33" cy="33"/>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8" name="Freeform 665">
                  <a:extLst>
                    <a:ext uri="{FF2B5EF4-FFF2-40B4-BE49-F238E27FC236}">
                      <a16:creationId xmlns:a16="http://schemas.microsoft.com/office/drawing/2014/main" id="{1EBDDB33-59C1-4B2F-9994-948AAA493F57}"/>
                    </a:ext>
                  </a:extLst>
                </p:cNvPr>
                <p:cNvSpPr>
                  <a:spLocks/>
                </p:cNvSpPr>
                <p:nvPr/>
              </p:nvSpPr>
              <p:spPr bwMode="auto">
                <a:xfrm>
                  <a:off x="4662" y="2989"/>
                  <a:ext cx="34"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69" name="Freeform 666">
                  <a:extLst>
                    <a:ext uri="{FF2B5EF4-FFF2-40B4-BE49-F238E27FC236}">
                      <a16:creationId xmlns:a16="http://schemas.microsoft.com/office/drawing/2014/main" id="{69D6AD3D-AC87-4F64-BDBF-72B08A435704}"/>
                    </a:ext>
                  </a:extLst>
                </p:cNvPr>
                <p:cNvSpPr>
                  <a:spLocks/>
                </p:cNvSpPr>
                <p:nvPr/>
              </p:nvSpPr>
              <p:spPr bwMode="auto">
                <a:xfrm>
                  <a:off x="4680" y="2992"/>
                  <a:ext cx="33" cy="33"/>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0" name="Freeform 667">
                  <a:extLst>
                    <a:ext uri="{FF2B5EF4-FFF2-40B4-BE49-F238E27FC236}">
                      <a16:creationId xmlns:a16="http://schemas.microsoft.com/office/drawing/2014/main" id="{FB577001-5BA5-4C6A-84F5-FF8CCA8FC5C0}"/>
                    </a:ext>
                  </a:extLst>
                </p:cNvPr>
                <p:cNvSpPr>
                  <a:spLocks/>
                </p:cNvSpPr>
                <p:nvPr/>
              </p:nvSpPr>
              <p:spPr bwMode="auto">
                <a:xfrm>
                  <a:off x="4708" y="2992"/>
                  <a:ext cx="33" cy="33"/>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1" name="Freeform 668">
                  <a:extLst>
                    <a:ext uri="{FF2B5EF4-FFF2-40B4-BE49-F238E27FC236}">
                      <a16:creationId xmlns:a16="http://schemas.microsoft.com/office/drawing/2014/main" id="{C4426119-BE73-42FF-826B-DC370C1C939F}"/>
                    </a:ext>
                  </a:extLst>
                </p:cNvPr>
                <p:cNvSpPr>
                  <a:spLocks/>
                </p:cNvSpPr>
                <p:nvPr/>
              </p:nvSpPr>
              <p:spPr bwMode="auto">
                <a:xfrm>
                  <a:off x="4721" y="2998"/>
                  <a:ext cx="34" cy="32"/>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2" name="Freeform 669">
                  <a:extLst>
                    <a:ext uri="{FF2B5EF4-FFF2-40B4-BE49-F238E27FC236}">
                      <a16:creationId xmlns:a16="http://schemas.microsoft.com/office/drawing/2014/main" id="{244C74B2-CD26-442F-B2A7-AAB24935D460}"/>
                    </a:ext>
                  </a:extLst>
                </p:cNvPr>
                <p:cNvSpPr>
                  <a:spLocks/>
                </p:cNvSpPr>
                <p:nvPr/>
              </p:nvSpPr>
              <p:spPr bwMode="auto">
                <a:xfrm>
                  <a:off x="4735" y="2998"/>
                  <a:ext cx="34" cy="33"/>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3" name="Freeform 670">
                  <a:extLst>
                    <a:ext uri="{FF2B5EF4-FFF2-40B4-BE49-F238E27FC236}">
                      <a16:creationId xmlns:a16="http://schemas.microsoft.com/office/drawing/2014/main" id="{DCF406E3-9B4F-44ED-9FF7-8382F9E6A015}"/>
                    </a:ext>
                  </a:extLst>
                </p:cNvPr>
                <p:cNvSpPr>
                  <a:spLocks/>
                </p:cNvSpPr>
                <p:nvPr/>
              </p:nvSpPr>
              <p:spPr bwMode="auto">
                <a:xfrm>
                  <a:off x="4756" y="3001"/>
                  <a:ext cx="33" cy="33"/>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4" name="Freeform 671">
                  <a:extLst>
                    <a:ext uri="{FF2B5EF4-FFF2-40B4-BE49-F238E27FC236}">
                      <a16:creationId xmlns:a16="http://schemas.microsoft.com/office/drawing/2014/main" id="{AE15365E-646C-4EB4-B17E-9E86E4A4FD81}"/>
                    </a:ext>
                  </a:extLst>
                </p:cNvPr>
                <p:cNvSpPr>
                  <a:spLocks/>
                </p:cNvSpPr>
                <p:nvPr/>
              </p:nvSpPr>
              <p:spPr bwMode="auto">
                <a:xfrm>
                  <a:off x="4769" y="3003"/>
                  <a:ext cx="33" cy="33"/>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5" name="Freeform 672">
                  <a:extLst>
                    <a:ext uri="{FF2B5EF4-FFF2-40B4-BE49-F238E27FC236}">
                      <a16:creationId xmlns:a16="http://schemas.microsoft.com/office/drawing/2014/main" id="{11D7A0BB-070B-4805-AABD-84AF8915082C}"/>
                    </a:ext>
                  </a:extLst>
                </p:cNvPr>
                <p:cNvSpPr>
                  <a:spLocks/>
                </p:cNvSpPr>
                <p:nvPr/>
              </p:nvSpPr>
              <p:spPr bwMode="auto">
                <a:xfrm>
                  <a:off x="4780" y="3003"/>
                  <a:ext cx="34" cy="33"/>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6" name="Freeform 673">
                  <a:extLst>
                    <a:ext uri="{FF2B5EF4-FFF2-40B4-BE49-F238E27FC236}">
                      <a16:creationId xmlns:a16="http://schemas.microsoft.com/office/drawing/2014/main" id="{9BD2EBA5-D872-40F6-8081-BC6522DB1D83}"/>
                    </a:ext>
                  </a:extLst>
                </p:cNvPr>
                <p:cNvSpPr>
                  <a:spLocks/>
                </p:cNvSpPr>
                <p:nvPr/>
              </p:nvSpPr>
              <p:spPr bwMode="auto">
                <a:xfrm>
                  <a:off x="4793" y="3003"/>
                  <a:ext cx="33" cy="33"/>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7" name="Freeform 674">
                  <a:extLst>
                    <a:ext uri="{FF2B5EF4-FFF2-40B4-BE49-F238E27FC236}">
                      <a16:creationId xmlns:a16="http://schemas.microsoft.com/office/drawing/2014/main" id="{32856F8A-84C1-4B20-BE80-6E1B5607E518}"/>
                    </a:ext>
                  </a:extLst>
                </p:cNvPr>
                <p:cNvSpPr>
                  <a:spLocks/>
                </p:cNvSpPr>
                <p:nvPr/>
              </p:nvSpPr>
              <p:spPr bwMode="auto">
                <a:xfrm>
                  <a:off x="4810" y="3006"/>
                  <a:ext cx="34" cy="34"/>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8" name="Freeform 675">
                  <a:extLst>
                    <a:ext uri="{FF2B5EF4-FFF2-40B4-BE49-F238E27FC236}">
                      <a16:creationId xmlns:a16="http://schemas.microsoft.com/office/drawing/2014/main" id="{198EE4B4-C9E0-43E6-9724-5B4CD02D64F0}"/>
                    </a:ext>
                  </a:extLst>
                </p:cNvPr>
                <p:cNvSpPr>
                  <a:spLocks/>
                </p:cNvSpPr>
                <p:nvPr/>
              </p:nvSpPr>
              <p:spPr bwMode="auto">
                <a:xfrm>
                  <a:off x="4829" y="3006"/>
                  <a:ext cx="33" cy="34"/>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79" name="Freeform 676">
                  <a:extLst>
                    <a:ext uri="{FF2B5EF4-FFF2-40B4-BE49-F238E27FC236}">
                      <a16:creationId xmlns:a16="http://schemas.microsoft.com/office/drawing/2014/main" id="{7CA9FD6E-1D10-4E4E-A30F-ED1A5DA819DC}"/>
                    </a:ext>
                  </a:extLst>
                </p:cNvPr>
                <p:cNvSpPr>
                  <a:spLocks/>
                </p:cNvSpPr>
                <p:nvPr/>
              </p:nvSpPr>
              <p:spPr bwMode="auto">
                <a:xfrm>
                  <a:off x="4839" y="3008"/>
                  <a:ext cx="34" cy="34"/>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0" name="Freeform 677">
                  <a:extLst>
                    <a:ext uri="{FF2B5EF4-FFF2-40B4-BE49-F238E27FC236}">
                      <a16:creationId xmlns:a16="http://schemas.microsoft.com/office/drawing/2014/main" id="{03DFC318-9FA0-45C0-8B1E-E7E411C3977F}"/>
                    </a:ext>
                  </a:extLst>
                </p:cNvPr>
                <p:cNvSpPr>
                  <a:spLocks/>
                </p:cNvSpPr>
                <p:nvPr/>
              </p:nvSpPr>
              <p:spPr bwMode="auto">
                <a:xfrm>
                  <a:off x="4831" y="3022"/>
                  <a:ext cx="34" cy="33"/>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1" name="Freeform 678">
                  <a:extLst>
                    <a:ext uri="{FF2B5EF4-FFF2-40B4-BE49-F238E27FC236}">
                      <a16:creationId xmlns:a16="http://schemas.microsoft.com/office/drawing/2014/main" id="{92B70862-03BE-4481-9B82-CC605D40A9A6}"/>
                    </a:ext>
                  </a:extLst>
                </p:cNvPr>
                <p:cNvSpPr>
                  <a:spLocks/>
                </p:cNvSpPr>
                <p:nvPr/>
              </p:nvSpPr>
              <p:spPr bwMode="auto">
                <a:xfrm>
                  <a:off x="4821" y="3029"/>
                  <a:ext cx="33" cy="33"/>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2" name="Freeform 679">
                  <a:extLst>
                    <a:ext uri="{FF2B5EF4-FFF2-40B4-BE49-F238E27FC236}">
                      <a16:creationId xmlns:a16="http://schemas.microsoft.com/office/drawing/2014/main" id="{ED59FB02-530A-40AF-8489-2E2418D486F5}"/>
                    </a:ext>
                  </a:extLst>
                </p:cNvPr>
                <p:cNvSpPr>
                  <a:spLocks/>
                </p:cNvSpPr>
                <p:nvPr/>
              </p:nvSpPr>
              <p:spPr bwMode="auto">
                <a:xfrm>
                  <a:off x="4820" y="3035"/>
                  <a:ext cx="32" cy="33"/>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3" name="Freeform 680">
                  <a:extLst>
                    <a:ext uri="{FF2B5EF4-FFF2-40B4-BE49-F238E27FC236}">
                      <a16:creationId xmlns:a16="http://schemas.microsoft.com/office/drawing/2014/main" id="{4C9E08E3-9708-4BD9-B9AB-90B331D62D3D}"/>
                    </a:ext>
                  </a:extLst>
                </p:cNvPr>
                <p:cNvSpPr>
                  <a:spLocks/>
                </p:cNvSpPr>
                <p:nvPr/>
              </p:nvSpPr>
              <p:spPr bwMode="auto">
                <a:xfrm>
                  <a:off x="4837" y="3050"/>
                  <a:ext cx="33"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6"/>
                        <a:pt x="25" y="4"/>
                      </a:cubicBezTo>
                      <a:cubicBezTo>
                        <a:pt x="22" y="1"/>
                        <a:pt x="19" y="0"/>
                        <a:pt x="15" y="0"/>
                      </a:cubicBezTo>
                      <a:cubicBezTo>
                        <a:pt x="11" y="0"/>
                        <a:pt x="7" y="1"/>
                        <a:pt x="4" y="4"/>
                      </a:cubicBezTo>
                      <a:cubicBezTo>
                        <a:pt x="2" y="6"/>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4" name="Freeform 681">
                  <a:extLst>
                    <a:ext uri="{FF2B5EF4-FFF2-40B4-BE49-F238E27FC236}">
                      <a16:creationId xmlns:a16="http://schemas.microsoft.com/office/drawing/2014/main" id="{000B882B-25FA-49EA-9767-5CE90D968D18}"/>
                    </a:ext>
                  </a:extLst>
                </p:cNvPr>
                <p:cNvSpPr>
                  <a:spLocks/>
                </p:cNvSpPr>
                <p:nvPr/>
              </p:nvSpPr>
              <p:spPr bwMode="auto">
                <a:xfrm>
                  <a:off x="4826" y="3057"/>
                  <a:ext cx="33" cy="33"/>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5" name="Freeform 682">
                  <a:extLst>
                    <a:ext uri="{FF2B5EF4-FFF2-40B4-BE49-F238E27FC236}">
                      <a16:creationId xmlns:a16="http://schemas.microsoft.com/office/drawing/2014/main" id="{3D69645E-C579-427C-B160-401ED0644153}"/>
                    </a:ext>
                  </a:extLst>
                </p:cNvPr>
                <p:cNvSpPr>
                  <a:spLocks/>
                </p:cNvSpPr>
                <p:nvPr/>
              </p:nvSpPr>
              <p:spPr bwMode="auto">
                <a:xfrm>
                  <a:off x="4803" y="3053"/>
                  <a:ext cx="34" cy="34"/>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6" name="Freeform 683">
                  <a:extLst>
                    <a:ext uri="{FF2B5EF4-FFF2-40B4-BE49-F238E27FC236}">
                      <a16:creationId xmlns:a16="http://schemas.microsoft.com/office/drawing/2014/main" id="{60E91477-8FBA-49DA-B339-75EA980EDAF6}"/>
                    </a:ext>
                  </a:extLst>
                </p:cNvPr>
                <p:cNvSpPr>
                  <a:spLocks/>
                </p:cNvSpPr>
                <p:nvPr/>
              </p:nvSpPr>
              <p:spPr bwMode="auto">
                <a:xfrm>
                  <a:off x="4789" y="3045"/>
                  <a:ext cx="34" cy="34"/>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7" name="Freeform 684">
                  <a:extLst>
                    <a:ext uri="{FF2B5EF4-FFF2-40B4-BE49-F238E27FC236}">
                      <a16:creationId xmlns:a16="http://schemas.microsoft.com/office/drawing/2014/main" id="{9652AFCC-3EA9-4E10-A6F3-17875995BD30}"/>
                    </a:ext>
                  </a:extLst>
                </p:cNvPr>
                <p:cNvSpPr>
                  <a:spLocks/>
                </p:cNvSpPr>
                <p:nvPr/>
              </p:nvSpPr>
              <p:spPr bwMode="auto">
                <a:xfrm>
                  <a:off x="4776" y="3044"/>
                  <a:ext cx="33" cy="34"/>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8" name="Freeform 685">
                  <a:extLst>
                    <a:ext uri="{FF2B5EF4-FFF2-40B4-BE49-F238E27FC236}">
                      <a16:creationId xmlns:a16="http://schemas.microsoft.com/office/drawing/2014/main" id="{9F0E24ED-7FE2-42D9-B0A0-0622165FC328}"/>
                    </a:ext>
                  </a:extLst>
                </p:cNvPr>
                <p:cNvSpPr>
                  <a:spLocks/>
                </p:cNvSpPr>
                <p:nvPr/>
              </p:nvSpPr>
              <p:spPr bwMode="auto">
                <a:xfrm>
                  <a:off x="4761" y="3048"/>
                  <a:ext cx="33"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89" name="Freeform 686">
                  <a:extLst>
                    <a:ext uri="{FF2B5EF4-FFF2-40B4-BE49-F238E27FC236}">
                      <a16:creationId xmlns:a16="http://schemas.microsoft.com/office/drawing/2014/main" id="{4B8180BB-6610-4AC4-8E24-45CA6BA1DEE7}"/>
                    </a:ext>
                  </a:extLst>
                </p:cNvPr>
                <p:cNvSpPr>
                  <a:spLocks/>
                </p:cNvSpPr>
                <p:nvPr/>
              </p:nvSpPr>
              <p:spPr bwMode="auto">
                <a:xfrm>
                  <a:off x="4750" y="3048"/>
                  <a:ext cx="34" cy="33"/>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0" name="Freeform 687">
                  <a:extLst>
                    <a:ext uri="{FF2B5EF4-FFF2-40B4-BE49-F238E27FC236}">
                      <a16:creationId xmlns:a16="http://schemas.microsoft.com/office/drawing/2014/main" id="{95FCCEBA-C2C6-48D2-8B7C-A6498A0067CA}"/>
                    </a:ext>
                  </a:extLst>
                </p:cNvPr>
                <p:cNvSpPr>
                  <a:spLocks/>
                </p:cNvSpPr>
                <p:nvPr/>
              </p:nvSpPr>
              <p:spPr bwMode="auto">
                <a:xfrm>
                  <a:off x="4734" y="3045"/>
                  <a:ext cx="34" cy="34"/>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1" name="Freeform 688">
                  <a:extLst>
                    <a:ext uri="{FF2B5EF4-FFF2-40B4-BE49-F238E27FC236}">
                      <a16:creationId xmlns:a16="http://schemas.microsoft.com/office/drawing/2014/main" id="{C2767522-E9C3-4F50-8AA0-4508831D4A19}"/>
                    </a:ext>
                  </a:extLst>
                </p:cNvPr>
                <p:cNvSpPr>
                  <a:spLocks/>
                </p:cNvSpPr>
                <p:nvPr/>
              </p:nvSpPr>
              <p:spPr bwMode="auto">
                <a:xfrm>
                  <a:off x="4719" y="3042"/>
                  <a:ext cx="34" cy="33"/>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2" name="Freeform 689">
                  <a:extLst>
                    <a:ext uri="{FF2B5EF4-FFF2-40B4-BE49-F238E27FC236}">
                      <a16:creationId xmlns:a16="http://schemas.microsoft.com/office/drawing/2014/main" id="{3A293853-AFEB-4EA6-B271-72D5CBD8A71B}"/>
                    </a:ext>
                  </a:extLst>
                </p:cNvPr>
                <p:cNvSpPr>
                  <a:spLocks/>
                </p:cNvSpPr>
                <p:nvPr/>
              </p:nvSpPr>
              <p:spPr bwMode="auto">
                <a:xfrm>
                  <a:off x="4698" y="3036"/>
                  <a:ext cx="34" cy="32"/>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3" name="Freeform 690">
                  <a:extLst>
                    <a:ext uri="{FF2B5EF4-FFF2-40B4-BE49-F238E27FC236}">
                      <a16:creationId xmlns:a16="http://schemas.microsoft.com/office/drawing/2014/main" id="{A866D656-7704-48D6-A6CF-3DA949AF0E1F}"/>
                    </a:ext>
                  </a:extLst>
                </p:cNvPr>
                <p:cNvSpPr>
                  <a:spLocks/>
                </p:cNvSpPr>
                <p:nvPr/>
              </p:nvSpPr>
              <p:spPr bwMode="auto">
                <a:xfrm>
                  <a:off x="4679" y="3036"/>
                  <a:ext cx="32" cy="32"/>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4" name="Freeform 691">
                  <a:extLst>
                    <a:ext uri="{FF2B5EF4-FFF2-40B4-BE49-F238E27FC236}">
                      <a16:creationId xmlns:a16="http://schemas.microsoft.com/office/drawing/2014/main" id="{2B9AFCD1-B11E-4F7C-8507-6FE21C939781}"/>
                    </a:ext>
                  </a:extLst>
                </p:cNvPr>
                <p:cNvSpPr>
                  <a:spLocks/>
                </p:cNvSpPr>
                <p:nvPr/>
              </p:nvSpPr>
              <p:spPr bwMode="auto">
                <a:xfrm>
                  <a:off x="4647" y="3034"/>
                  <a:ext cx="34"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5" name="Freeform 692">
                  <a:extLst>
                    <a:ext uri="{FF2B5EF4-FFF2-40B4-BE49-F238E27FC236}">
                      <a16:creationId xmlns:a16="http://schemas.microsoft.com/office/drawing/2014/main" id="{CF07B845-0B85-4506-8816-6FC9F216745E}"/>
                    </a:ext>
                  </a:extLst>
                </p:cNvPr>
                <p:cNvSpPr>
                  <a:spLocks/>
                </p:cNvSpPr>
                <p:nvPr/>
              </p:nvSpPr>
              <p:spPr bwMode="auto">
                <a:xfrm>
                  <a:off x="4634" y="3030"/>
                  <a:ext cx="32" cy="33"/>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596" name="Freeform 693">
                  <a:extLst>
                    <a:ext uri="{FF2B5EF4-FFF2-40B4-BE49-F238E27FC236}">
                      <a16:creationId xmlns:a16="http://schemas.microsoft.com/office/drawing/2014/main" id="{475EDD6E-E230-4880-A439-3075453DA4A7}"/>
                    </a:ext>
                  </a:extLst>
                </p:cNvPr>
                <p:cNvSpPr>
                  <a:spLocks/>
                </p:cNvSpPr>
                <p:nvPr/>
              </p:nvSpPr>
              <p:spPr bwMode="auto">
                <a:xfrm>
                  <a:off x="4606" y="3027"/>
                  <a:ext cx="33" cy="32"/>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5214" name="Freeform 695">
                <a:extLst>
                  <a:ext uri="{FF2B5EF4-FFF2-40B4-BE49-F238E27FC236}">
                    <a16:creationId xmlns:a16="http://schemas.microsoft.com/office/drawing/2014/main" id="{0FB37ED0-9F3C-4EE1-8061-4BBFC488E481}"/>
                  </a:ext>
                </a:extLst>
              </p:cNvPr>
              <p:cNvSpPr>
                <a:spLocks/>
              </p:cNvSpPr>
              <p:nvPr/>
            </p:nvSpPr>
            <p:spPr bwMode="auto">
              <a:xfrm>
                <a:off x="7285038" y="4799013"/>
                <a:ext cx="50800" cy="53975"/>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15" name="Freeform 696">
                <a:extLst>
                  <a:ext uri="{FF2B5EF4-FFF2-40B4-BE49-F238E27FC236}">
                    <a16:creationId xmlns:a16="http://schemas.microsoft.com/office/drawing/2014/main" id="{F21BB868-7578-496C-B9CA-5A43A8A9D3DA}"/>
                  </a:ext>
                </a:extLst>
              </p:cNvPr>
              <p:cNvSpPr>
                <a:spLocks/>
              </p:cNvSpPr>
              <p:nvPr/>
            </p:nvSpPr>
            <p:spPr bwMode="auto">
              <a:xfrm>
                <a:off x="7240588" y="4794250"/>
                <a:ext cx="52388" cy="52388"/>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Freeform 697">
                <a:extLst>
                  <a:ext uri="{FF2B5EF4-FFF2-40B4-BE49-F238E27FC236}">
                    <a16:creationId xmlns:a16="http://schemas.microsoft.com/office/drawing/2014/main" id="{FB6A4405-E160-4198-9275-48E4211A62F1}"/>
                  </a:ext>
                </a:extLst>
              </p:cNvPr>
              <p:cNvSpPr>
                <a:spLocks/>
              </p:cNvSpPr>
              <p:nvPr/>
            </p:nvSpPr>
            <p:spPr bwMode="auto">
              <a:xfrm>
                <a:off x="7204075" y="4792663"/>
                <a:ext cx="52388" cy="52388"/>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Freeform 698">
                <a:extLst>
                  <a:ext uri="{FF2B5EF4-FFF2-40B4-BE49-F238E27FC236}">
                    <a16:creationId xmlns:a16="http://schemas.microsoft.com/office/drawing/2014/main" id="{197F8FAF-AD44-4739-AC4B-B7FB7C973B2B}"/>
                  </a:ext>
                </a:extLst>
              </p:cNvPr>
              <p:cNvSpPr>
                <a:spLocks/>
              </p:cNvSpPr>
              <p:nvPr/>
            </p:nvSpPr>
            <p:spPr bwMode="auto">
              <a:xfrm>
                <a:off x="7159625" y="4792663"/>
                <a:ext cx="53975"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8" name="Freeform 699">
                <a:extLst>
                  <a:ext uri="{FF2B5EF4-FFF2-40B4-BE49-F238E27FC236}">
                    <a16:creationId xmlns:a16="http://schemas.microsoft.com/office/drawing/2014/main" id="{E2C7BBD3-D603-40BB-BC9C-8E84A8CB9A0C}"/>
                  </a:ext>
                </a:extLst>
              </p:cNvPr>
              <p:cNvSpPr>
                <a:spLocks/>
              </p:cNvSpPr>
              <p:nvPr/>
            </p:nvSpPr>
            <p:spPr bwMode="auto">
              <a:xfrm>
                <a:off x="7161213" y="4845050"/>
                <a:ext cx="53975" cy="53975"/>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9" name="Freeform 700">
                <a:extLst>
                  <a:ext uri="{FF2B5EF4-FFF2-40B4-BE49-F238E27FC236}">
                    <a16:creationId xmlns:a16="http://schemas.microsoft.com/office/drawing/2014/main" id="{FF0CA7D3-C130-48A7-A28A-EF337CA0A8D0}"/>
                  </a:ext>
                </a:extLst>
              </p:cNvPr>
              <p:cNvSpPr>
                <a:spLocks/>
              </p:cNvSpPr>
              <p:nvPr/>
            </p:nvSpPr>
            <p:spPr bwMode="auto">
              <a:xfrm>
                <a:off x="7196138" y="4843463"/>
                <a:ext cx="53975" cy="53975"/>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0" name="Freeform 701">
                <a:extLst>
                  <a:ext uri="{FF2B5EF4-FFF2-40B4-BE49-F238E27FC236}">
                    <a16:creationId xmlns:a16="http://schemas.microsoft.com/office/drawing/2014/main" id="{79BA1474-17E7-43CA-9250-693336928880}"/>
                  </a:ext>
                </a:extLst>
              </p:cNvPr>
              <p:cNvSpPr>
                <a:spLocks/>
              </p:cNvSpPr>
              <p:nvPr/>
            </p:nvSpPr>
            <p:spPr bwMode="auto">
              <a:xfrm>
                <a:off x="7210425" y="4843463"/>
                <a:ext cx="53975"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1" name="Freeform 702">
                <a:extLst>
                  <a:ext uri="{FF2B5EF4-FFF2-40B4-BE49-F238E27FC236}">
                    <a16:creationId xmlns:a16="http://schemas.microsoft.com/office/drawing/2014/main" id="{ED11AD88-BA56-43C8-871F-AD1613B21942}"/>
                  </a:ext>
                </a:extLst>
              </p:cNvPr>
              <p:cNvSpPr>
                <a:spLocks/>
              </p:cNvSpPr>
              <p:nvPr/>
            </p:nvSpPr>
            <p:spPr bwMode="auto">
              <a:xfrm>
                <a:off x="7227888" y="4843463"/>
                <a:ext cx="52388"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2" name="Freeform 703">
                <a:extLst>
                  <a:ext uri="{FF2B5EF4-FFF2-40B4-BE49-F238E27FC236}">
                    <a16:creationId xmlns:a16="http://schemas.microsoft.com/office/drawing/2014/main" id="{95086FED-33C6-4C7B-AD8D-90FF09EA52E7}"/>
                  </a:ext>
                </a:extLst>
              </p:cNvPr>
              <p:cNvSpPr>
                <a:spLocks/>
              </p:cNvSpPr>
              <p:nvPr/>
            </p:nvSpPr>
            <p:spPr bwMode="auto">
              <a:xfrm>
                <a:off x="7258050" y="4843463"/>
                <a:ext cx="53975" cy="53975"/>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8" name="Freeform 704">
                <a:extLst>
                  <a:ext uri="{FF2B5EF4-FFF2-40B4-BE49-F238E27FC236}">
                    <a16:creationId xmlns:a16="http://schemas.microsoft.com/office/drawing/2014/main" id="{BAA7EC18-8090-437F-B242-BEA136FB4E7C}"/>
                  </a:ext>
                </a:extLst>
              </p:cNvPr>
              <p:cNvSpPr>
                <a:spLocks/>
              </p:cNvSpPr>
              <p:nvPr/>
            </p:nvSpPr>
            <p:spPr bwMode="auto">
              <a:xfrm>
                <a:off x="7278688" y="4851400"/>
                <a:ext cx="53975" cy="52388"/>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9" name="Freeform 705">
                <a:extLst>
                  <a:ext uri="{FF2B5EF4-FFF2-40B4-BE49-F238E27FC236}">
                    <a16:creationId xmlns:a16="http://schemas.microsoft.com/office/drawing/2014/main" id="{8E1EB892-D099-4687-8511-F1D473982E0E}"/>
                  </a:ext>
                </a:extLst>
              </p:cNvPr>
              <p:cNvSpPr>
                <a:spLocks/>
              </p:cNvSpPr>
              <p:nvPr/>
            </p:nvSpPr>
            <p:spPr bwMode="auto">
              <a:xfrm>
                <a:off x="7308850" y="4860925"/>
                <a:ext cx="52388"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0" name="Freeform 706">
                <a:extLst>
                  <a:ext uri="{FF2B5EF4-FFF2-40B4-BE49-F238E27FC236}">
                    <a16:creationId xmlns:a16="http://schemas.microsoft.com/office/drawing/2014/main" id="{3D3DB4F7-80D9-4FDE-A022-56279297132E}"/>
                  </a:ext>
                </a:extLst>
              </p:cNvPr>
              <p:cNvSpPr>
                <a:spLocks/>
              </p:cNvSpPr>
              <p:nvPr/>
            </p:nvSpPr>
            <p:spPr bwMode="auto">
              <a:xfrm>
                <a:off x="7324725" y="4851400"/>
                <a:ext cx="52388" cy="52388"/>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1" name="Freeform 707">
                <a:extLst>
                  <a:ext uri="{FF2B5EF4-FFF2-40B4-BE49-F238E27FC236}">
                    <a16:creationId xmlns:a16="http://schemas.microsoft.com/office/drawing/2014/main" id="{2EC92149-58E9-45BB-A84E-E95E629CF179}"/>
                  </a:ext>
                </a:extLst>
              </p:cNvPr>
              <p:cNvSpPr>
                <a:spLocks/>
              </p:cNvSpPr>
              <p:nvPr/>
            </p:nvSpPr>
            <p:spPr bwMode="auto">
              <a:xfrm>
                <a:off x="7358063" y="4851400"/>
                <a:ext cx="52388" cy="52388"/>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2" name="Freeform 708">
                <a:extLst>
                  <a:ext uri="{FF2B5EF4-FFF2-40B4-BE49-F238E27FC236}">
                    <a16:creationId xmlns:a16="http://schemas.microsoft.com/office/drawing/2014/main" id="{05134FA6-092C-4FC2-A1BF-82B0CB660911}"/>
                  </a:ext>
                </a:extLst>
              </p:cNvPr>
              <p:cNvSpPr>
                <a:spLocks/>
              </p:cNvSpPr>
              <p:nvPr/>
            </p:nvSpPr>
            <p:spPr bwMode="auto">
              <a:xfrm>
                <a:off x="7405688" y="4854575"/>
                <a:ext cx="50800" cy="50800"/>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3" name="Freeform 709">
                <a:extLst>
                  <a:ext uri="{FF2B5EF4-FFF2-40B4-BE49-F238E27FC236}">
                    <a16:creationId xmlns:a16="http://schemas.microsoft.com/office/drawing/2014/main" id="{9C1994C5-6F69-4A92-8FFC-5782EDC313F7}"/>
                  </a:ext>
                </a:extLst>
              </p:cNvPr>
              <p:cNvSpPr>
                <a:spLocks/>
              </p:cNvSpPr>
              <p:nvPr/>
            </p:nvSpPr>
            <p:spPr bwMode="auto">
              <a:xfrm>
                <a:off x="7439025" y="4856163"/>
                <a:ext cx="52388" cy="53975"/>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4" name="Freeform 710">
                <a:extLst>
                  <a:ext uri="{FF2B5EF4-FFF2-40B4-BE49-F238E27FC236}">
                    <a16:creationId xmlns:a16="http://schemas.microsoft.com/office/drawing/2014/main" id="{03001719-E84F-4582-8788-8292671DEF35}"/>
                  </a:ext>
                </a:extLst>
              </p:cNvPr>
              <p:cNvSpPr>
                <a:spLocks/>
              </p:cNvSpPr>
              <p:nvPr/>
            </p:nvSpPr>
            <p:spPr bwMode="auto">
              <a:xfrm>
                <a:off x="7456488" y="4864100"/>
                <a:ext cx="53975" cy="52388"/>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5" name="Freeform 711">
                <a:extLst>
                  <a:ext uri="{FF2B5EF4-FFF2-40B4-BE49-F238E27FC236}">
                    <a16:creationId xmlns:a16="http://schemas.microsoft.com/office/drawing/2014/main" id="{A2A84C20-903D-41D3-9659-B4B4FFE847C0}"/>
                  </a:ext>
                </a:extLst>
              </p:cNvPr>
              <p:cNvSpPr>
                <a:spLocks/>
              </p:cNvSpPr>
              <p:nvPr/>
            </p:nvSpPr>
            <p:spPr bwMode="auto">
              <a:xfrm>
                <a:off x="7499350" y="4870450"/>
                <a:ext cx="50800" cy="53975"/>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6" name="Freeform 712">
                <a:extLst>
                  <a:ext uri="{FF2B5EF4-FFF2-40B4-BE49-F238E27FC236}">
                    <a16:creationId xmlns:a16="http://schemas.microsoft.com/office/drawing/2014/main" id="{4B8AC34E-7561-4482-B220-3FAE0592BFF7}"/>
                  </a:ext>
                </a:extLst>
              </p:cNvPr>
              <p:cNvSpPr>
                <a:spLocks/>
              </p:cNvSpPr>
              <p:nvPr/>
            </p:nvSpPr>
            <p:spPr bwMode="auto">
              <a:xfrm>
                <a:off x="7534275" y="4875213"/>
                <a:ext cx="52388" cy="52388"/>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7" name="Freeform 713">
                <a:extLst>
                  <a:ext uri="{FF2B5EF4-FFF2-40B4-BE49-F238E27FC236}">
                    <a16:creationId xmlns:a16="http://schemas.microsoft.com/office/drawing/2014/main" id="{5091DE6A-DE35-4A61-839E-C304B39FEAD2}"/>
                  </a:ext>
                </a:extLst>
              </p:cNvPr>
              <p:cNvSpPr>
                <a:spLocks/>
              </p:cNvSpPr>
              <p:nvPr/>
            </p:nvSpPr>
            <p:spPr bwMode="auto">
              <a:xfrm>
                <a:off x="7581900" y="4881563"/>
                <a:ext cx="52388" cy="53975"/>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16" name="Freeform 714">
                <a:extLst>
                  <a:ext uri="{FF2B5EF4-FFF2-40B4-BE49-F238E27FC236}">
                    <a16:creationId xmlns:a16="http://schemas.microsoft.com/office/drawing/2014/main" id="{359B7B1E-2E16-4006-BC56-85D38E2E1EC0}"/>
                  </a:ext>
                </a:extLst>
              </p:cNvPr>
              <p:cNvSpPr>
                <a:spLocks/>
              </p:cNvSpPr>
              <p:nvPr/>
            </p:nvSpPr>
            <p:spPr bwMode="auto">
              <a:xfrm>
                <a:off x="7600950" y="4889500"/>
                <a:ext cx="53975" cy="52388"/>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17" name="Freeform 715">
                <a:extLst>
                  <a:ext uri="{FF2B5EF4-FFF2-40B4-BE49-F238E27FC236}">
                    <a16:creationId xmlns:a16="http://schemas.microsoft.com/office/drawing/2014/main" id="{E0DD6B9B-FDB9-4356-A813-90BCC350DEF0}"/>
                  </a:ext>
                </a:extLst>
              </p:cNvPr>
              <p:cNvSpPr>
                <a:spLocks/>
              </p:cNvSpPr>
              <p:nvPr/>
            </p:nvSpPr>
            <p:spPr bwMode="auto">
              <a:xfrm>
                <a:off x="7620000" y="4889500"/>
                <a:ext cx="52388" cy="52388"/>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18" name="Freeform 716">
                <a:extLst>
                  <a:ext uri="{FF2B5EF4-FFF2-40B4-BE49-F238E27FC236}">
                    <a16:creationId xmlns:a16="http://schemas.microsoft.com/office/drawing/2014/main" id="{9332051B-C1D1-47CB-B7EC-F2452FF6A090}"/>
                  </a:ext>
                </a:extLst>
              </p:cNvPr>
              <p:cNvSpPr>
                <a:spLocks/>
              </p:cNvSpPr>
              <p:nvPr/>
            </p:nvSpPr>
            <p:spPr bwMode="auto">
              <a:xfrm>
                <a:off x="7645400" y="4892675"/>
                <a:ext cx="53975" cy="52388"/>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19" name="Freeform 717">
                <a:extLst>
                  <a:ext uri="{FF2B5EF4-FFF2-40B4-BE49-F238E27FC236}">
                    <a16:creationId xmlns:a16="http://schemas.microsoft.com/office/drawing/2014/main" id="{987C0E6B-02C7-46F1-A765-795D83B5AF88}"/>
                  </a:ext>
                </a:extLst>
              </p:cNvPr>
              <p:cNvSpPr>
                <a:spLocks/>
              </p:cNvSpPr>
              <p:nvPr/>
            </p:nvSpPr>
            <p:spPr bwMode="auto">
              <a:xfrm>
                <a:off x="7669213" y="4894263"/>
                <a:ext cx="53975"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0" name="Freeform 718">
                <a:extLst>
                  <a:ext uri="{FF2B5EF4-FFF2-40B4-BE49-F238E27FC236}">
                    <a16:creationId xmlns:a16="http://schemas.microsoft.com/office/drawing/2014/main" id="{3DA15555-D35E-4CE4-9E44-D94F908CAE1C}"/>
                  </a:ext>
                </a:extLst>
              </p:cNvPr>
              <p:cNvSpPr>
                <a:spLocks/>
              </p:cNvSpPr>
              <p:nvPr/>
            </p:nvSpPr>
            <p:spPr bwMode="auto">
              <a:xfrm>
                <a:off x="7699375" y="4897438"/>
                <a:ext cx="52388"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1" name="Freeform 719">
                <a:extLst>
                  <a:ext uri="{FF2B5EF4-FFF2-40B4-BE49-F238E27FC236}">
                    <a16:creationId xmlns:a16="http://schemas.microsoft.com/office/drawing/2014/main" id="{BB62F3A9-DD5E-419E-A19C-F4F7C17F67F9}"/>
                  </a:ext>
                </a:extLst>
              </p:cNvPr>
              <p:cNvSpPr>
                <a:spLocks/>
              </p:cNvSpPr>
              <p:nvPr/>
            </p:nvSpPr>
            <p:spPr bwMode="auto">
              <a:xfrm>
                <a:off x="7737475" y="4899025"/>
                <a:ext cx="52388" cy="52388"/>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2" name="Freeform 720">
                <a:extLst>
                  <a:ext uri="{FF2B5EF4-FFF2-40B4-BE49-F238E27FC236}">
                    <a16:creationId xmlns:a16="http://schemas.microsoft.com/office/drawing/2014/main" id="{CF95BDAA-F884-4720-A832-658D4C7C5483}"/>
                  </a:ext>
                </a:extLst>
              </p:cNvPr>
              <p:cNvSpPr>
                <a:spLocks/>
              </p:cNvSpPr>
              <p:nvPr/>
            </p:nvSpPr>
            <p:spPr bwMode="auto">
              <a:xfrm>
                <a:off x="7748588" y="4889500"/>
                <a:ext cx="52388" cy="52388"/>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3" name="Freeform 721">
                <a:extLst>
                  <a:ext uri="{FF2B5EF4-FFF2-40B4-BE49-F238E27FC236}">
                    <a16:creationId xmlns:a16="http://schemas.microsoft.com/office/drawing/2014/main" id="{29F6DEC0-0650-4330-B4AF-3A8C67163D7F}"/>
                  </a:ext>
                </a:extLst>
              </p:cNvPr>
              <p:cNvSpPr>
                <a:spLocks/>
              </p:cNvSpPr>
              <p:nvPr/>
            </p:nvSpPr>
            <p:spPr bwMode="auto">
              <a:xfrm>
                <a:off x="7743825" y="4868863"/>
                <a:ext cx="53975" cy="53975"/>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4" name="Freeform 722">
                <a:extLst>
                  <a:ext uri="{FF2B5EF4-FFF2-40B4-BE49-F238E27FC236}">
                    <a16:creationId xmlns:a16="http://schemas.microsoft.com/office/drawing/2014/main" id="{33A6468C-8691-4B92-A284-490E1AFFC26C}"/>
                  </a:ext>
                </a:extLst>
              </p:cNvPr>
              <p:cNvSpPr>
                <a:spLocks/>
              </p:cNvSpPr>
              <p:nvPr/>
            </p:nvSpPr>
            <p:spPr bwMode="auto">
              <a:xfrm>
                <a:off x="7739063" y="4843463"/>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5" name="Freeform 723">
                <a:extLst>
                  <a:ext uri="{FF2B5EF4-FFF2-40B4-BE49-F238E27FC236}">
                    <a16:creationId xmlns:a16="http://schemas.microsoft.com/office/drawing/2014/main" id="{C68C000A-88A7-4199-89EB-0E5F84A9E4B6}"/>
                  </a:ext>
                </a:extLst>
              </p:cNvPr>
              <p:cNvSpPr>
                <a:spLocks/>
              </p:cNvSpPr>
              <p:nvPr/>
            </p:nvSpPr>
            <p:spPr bwMode="auto">
              <a:xfrm>
                <a:off x="7735888" y="4826000"/>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6" name="Freeform 724">
                <a:extLst>
                  <a:ext uri="{FF2B5EF4-FFF2-40B4-BE49-F238E27FC236}">
                    <a16:creationId xmlns:a16="http://schemas.microsoft.com/office/drawing/2014/main" id="{73073E13-A36E-4803-9DFF-8C4D1DB50C79}"/>
                  </a:ext>
                </a:extLst>
              </p:cNvPr>
              <p:cNvSpPr>
                <a:spLocks/>
              </p:cNvSpPr>
              <p:nvPr/>
            </p:nvSpPr>
            <p:spPr bwMode="auto">
              <a:xfrm>
                <a:off x="7759700" y="4810125"/>
                <a:ext cx="52388" cy="53975"/>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7" name="Freeform 725">
                <a:extLst>
                  <a:ext uri="{FF2B5EF4-FFF2-40B4-BE49-F238E27FC236}">
                    <a16:creationId xmlns:a16="http://schemas.microsoft.com/office/drawing/2014/main" id="{FA2C10B9-5BBA-4DDD-842C-6571F1AD8F37}"/>
                  </a:ext>
                </a:extLst>
              </p:cNvPr>
              <p:cNvSpPr>
                <a:spLocks/>
              </p:cNvSpPr>
              <p:nvPr/>
            </p:nvSpPr>
            <p:spPr bwMode="auto">
              <a:xfrm>
                <a:off x="7770813" y="4826000"/>
                <a:ext cx="52388" cy="50800"/>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8" name="Freeform 726">
                <a:extLst>
                  <a:ext uri="{FF2B5EF4-FFF2-40B4-BE49-F238E27FC236}">
                    <a16:creationId xmlns:a16="http://schemas.microsoft.com/office/drawing/2014/main" id="{0F43A37F-EDD8-45FD-94D2-04F10E93794A}"/>
                  </a:ext>
                </a:extLst>
              </p:cNvPr>
              <p:cNvSpPr>
                <a:spLocks/>
              </p:cNvSpPr>
              <p:nvPr/>
            </p:nvSpPr>
            <p:spPr bwMode="auto">
              <a:xfrm>
                <a:off x="7778750" y="4845050"/>
                <a:ext cx="53975" cy="53975"/>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29" name="Freeform 727">
                <a:extLst>
                  <a:ext uri="{FF2B5EF4-FFF2-40B4-BE49-F238E27FC236}">
                    <a16:creationId xmlns:a16="http://schemas.microsoft.com/office/drawing/2014/main" id="{C39FC4EB-8F68-46B4-908E-6FF8408E0DD0}"/>
                  </a:ext>
                </a:extLst>
              </p:cNvPr>
              <p:cNvSpPr>
                <a:spLocks/>
              </p:cNvSpPr>
              <p:nvPr/>
            </p:nvSpPr>
            <p:spPr bwMode="auto">
              <a:xfrm>
                <a:off x="7791450" y="4826000"/>
                <a:ext cx="53975"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2"/>
                      <a:pt x="18" y="0"/>
                      <a:pt x="14" y="0"/>
                    </a:cubicBezTo>
                    <a:cubicBezTo>
                      <a:pt x="10" y="0"/>
                      <a:pt x="7" y="2"/>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0" name="Freeform 728">
                <a:extLst>
                  <a:ext uri="{FF2B5EF4-FFF2-40B4-BE49-F238E27FC236}">
                    <a16:creationId xmlns:a16="http://schemas.microsoft.com/office/drawing/2014/main" id="{0667B0EB-68F1-4982-9378-ABCA04212C64}"/>
                  </a:ext>
                </a:extLst>
              </p:cNvPr>
              <p:cNvSpPr>
                <a:spLocks/>
              </p:cNvSpPr>
              <p:nvPr/>
            </p:nvSpPr>
            <p:spPr bwMode="auto">
              <a:xfrm>
                <a:off x="7820025" y="4835525"/>
                <a:ext cx="52388" cy="5238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6"/>
                      <a:pt x="25" y="4"/>
                    </a:cubicBezTo>
                    <a:cubicBezTo>
                      <a:pt x="22" y="1"/>
                      <a:pt x="18" y="0"/>
                      <a:pt x="14" y="0"/>
                    </a:cubicBezTo>
                    <a:cubicBezTo>
                      <a:pt x="10" y="0"/>
                      <a:pt x="7" y="1"/>
                      <a:pt x="4" y="4"/>
                    </a:cubicBezTo>
                    <a:cubicBezTo>
                      <a:pt x="1" y="6"/>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1" name="Freeform 729">
                <a:extLst>
                  <a:ext uri="{FF2B5EF4-FFF2-40B4-BE49-F238E27FC236}">
                    <a16:creationId xmlns:a16="http://schemas.microsoft.com/office/drawing/2014/main" id="{A98B24BC-A276-4074-B1B2-B879B1ECAB0A}"/>
                  </a:ext>
                </a:extLst>
              </p:cNvPr>
              <p:cNvSpPr>
                <a:spLocks/>
              </p:cNvSpPr>
              <p:nvPr/>
            </p:nvSpPr>
            <p:spPr bwMode="auto">
              <a:xfrm>
                <a:off x="7837488" y="4830763"/>
                <a:ext cx="52388" cy="53975"/>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2"/>
                      <a:pt x="18" y="0"/>
                      <a:pt x="14" y="0"/>
                    </a:cubicBezTo>
                    <a:cubicBezTo>
                      <a:pt x="10" y="0"/>
                      <a:pt x="7" y="2"/>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2" name="Freeform 730">
                <a:extLst>
                  <a:ext uri="{FF2B5EF4-FFF2-40B4-BE49-F238E27FC236}">
                    <a16:creationId xmlns:a16="http://schemas.microsoft.com/office/drawing/2014/main" id="{E2FBCE72-F5C5-4BFB-9EBD-0929A9172AF1}"/>
                  </a:ext>
                </a:extLst>
              </p:cNvPr>
              <p:cNvSpPr>
                <a:spLocks/>
              </p:cNvSpPr>
              <p:nvPr/>
            </p:nvSpPr>
            <p:spPr bwMode="auto">
              <a:xfrm>
                <a:off x="7866063" y="4832350"/>
                <a:ext cx="52388" cy="5238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2" y="7"/>
                      <a:pt x="0" y="10"/>
                      <a:pt x="0" y="14"/>
                    </a:cubicBezTo>
                    <a:cubicBezTo>
                      <a:pt x="0" y="18"/>
                      <a:pt x="2"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3" name="Freeform 731">
                <a:extLst>
                  <a:ext uri="{FF2B5EF4-FFF2-40B4-BE49-F238E27FC236}">
                    <a16:creationId xmlns:a16="http://schemas.microsoft.com/office/drawing/2014/main" id="{399D54A8-58F5-48A9-9BF6-82D91445B9DD}"/>
                  </a:ext>
                </a:extLst>
              </p:cNvPr>
              <p:cNvSpPr>
                <a:spLocks/>
              </p:cNvSpPr>
              <p:nvPr/>
            </p:nvSpPr>
            <p:spPr bwMode="auto">
              <a:xfrm>
                <a:off x="7893050" y="4833938"/>
                <a:ext cx="52388" cy="53975"/>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4" name="Freeform 732">
                <a:extLst>
                  <a:ext uri="{FF2B5EF4-FFF2-40B4-BE49-F238E27FC236}">
                    <a16:creationId xmlns:a16="http://schemas.microsoft.com/office/drawing/2014/main" id="{265D9542-BDE2-4A3B-83FD-3D26B3B7631E}"/>
                  </a:ext>
                </a:extLst>
              </p:cNvPr>
              <p:cNvSpPr>
                <a:spLocks/>
              </p:cNvSpPr>
              <p:nvPr/>
            </p:nvSpPr>
            <p:spPr bwMode="auto">
              <a:xfrm>
                <a:off x="7913688" y="4829175"/>
                <a:ext cx="52388" cy="52388"/>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5" name="Freeform 733">
                <a:extLst>
                  <a:ext uri="{FF2B5EF4-FFF2-40B4-BE49-F238E27FC236}">
                    <a16:creationId xmlns:a16="http://schemas.microsoft.com/office/drawing/2014/main" id="{49E7D699-C949-4DCA-AA49-97E049A2CE77}"/>
                  </a:ext>
                </a:extLst>
              </p:cNvPr>
              <p:cNvSpPr>
                <a:spLocks/>
              </p:cNvSpPr>
              <p:nvPr/>
            </p:nvSpPr>
            <p:spPr bwMode="auto">
              <a:xfrm>
                <a:off x="7940675" y="4821238"/>
                <a:ext cx="52388"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6" name="Freeform 734">
                <a:extLst>
                  <a:ext uri="{FF2B5EF4-FFF2-40B4-BE49-F238E27FC236}">
                    <a16:creationId xmlns:a16="http://schemas.microsoft.com/office/drawing/2014/main" id="{3D9EC8AF-0B2E-4EF7-9813-1522BCE38C1D}"/>
                  </a:ext>
                </a:extLst>
              </p:cNvPr>
              <p:cNvSpPr>
                <a:spLocks/>
              </p:cNvSpPr>
              <p:nvPr/>
            </p:nvSpPr>
            <p:spPr bwMode="auto">
              <a:xfrm>
                <a:off x="7972425" y="4819650"/>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7" name="Freeform 735">
                <a:extLst>
                  <a:ext uri="{FF2B5EF4-FFF2-40B4-BE49-F238E27FC236}">
                    <a16:creationId xmlns:a16="http://schemas.microsoft.com/office/drawing/2014/main" id="{4D3761FC-C823-4001-8895-DAEE1301FB75}"/>
                  </a:ext>
                </a:extLst>
              </p:cNvPr>
              <p:cNvSpPr>
                <a:spLocks/>
              </p:cNvSpPr>
              <p:nvPr/>
            </p:nvSpPr>
            <p:spPr bwMode="auto">
              <a:xfrm>
                <a:off x="7996238" y="4819650"/>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8" name="Freeform 736">
                <a:extLst>
                  <a:ext uri="{FF2B5EF4-FFF2-40B4-BE49-F238E27FC236}">
                    <a16:creationId xmlns:a16="http://schemas.microsoft.com/office/drawing/2014/main" id="{9CF2E976-B7C7-426E-8D22-17E613387260}"/>
                  </a:ext>
                </a:extLst>
              </p:cNvPr>
              <p:cNvSpPr>
                <a:spLocks/>
              </p:cNvSpPr>
              <p:nvPr/>
            </p:nvSpPr>
            <p:spPr bwMode="auto">
              <a:xfrm>
                <a:off x="8024813" y="4818063"/>
                <a:ext cx="53975" cy="52388"/>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39" name="Freeform 737">
                <a:extLst>
                  <a:ext uri="{FF2B5EF4-FFF2-40B4-BE49-F238E27FC236}">
                    <a16:creationId xmlns:a16="http://schemas.microsoft.com/office/drawing/2014/main" id="{DC8822ED-90B8-4689-BD30-967A8A17E6D7}"/>
                  </a:ext>
                </a:extLst>
              </p:cNvPr>
              <p:cNvSpPr>
                <a:spLocks/>
              </p:cNvSpPr>
              <p:nvPr/>
            </p:nvSpPr>
            <p:spPr bwMode="auto">
              <a:xfrm>
                <a:off x="8043863" y="4811713"/>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0" name="Freeform 738">
                <a:extLst>
                  <a:ext uri="{FF2B5EF4-FFF2-40B4-BE49-F238E27FC236}">
                    <a16:creationId xmlns:a16="http://schemas.microsoft.com/office/drawing/2014/main" id="{8CE2C73E-BAA7-4B8B-8F8E-22B77DD9ECC7}"/>
                  </a:ext>
                </a:extLst>
              </p:cNvPr>
              <p:cNvSpPr>
                <a:spLocks/>
              </p:cNvSpPr>
              <p:nvPr/>
            </p:nvSpPr>
            <p:spPr bwMode="auto">
              <a:xfrm>
                <a:off x="8061325" y="4810125"/>
                <a:ext cx="53975" cy="5397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1" name="Freeform 739">
                <a:extLst>
                  <a:ext uri="{FF2B5EF4-FFF2-40B4-BE49-F238E27FC236}">
                    <a16:creationId xmlns:a16="http://schemas.microsoft.com/office/drawing/2014/main" id="{A3EC5227-4566-4BDC-8C24-B62387D63C8C}"/>
                  </a:ext>
                </a:extLst>
              </p:cNvPr>
              <p:cNvSpPr>
                <a:spLocks/>
              </p:cNvSpPr>
              <p:nvPr/>
            </p:nvSpPr>
            <p:spPr bwMode="auto">
              <a:xfrm>
                <a:off x="8088313" y="4808538"/>
                <a:ext cx="53975" cy="53975"/>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5"/>
                    </a:cubicBezTo>
                    <a:cubicBezTo>
                      <a:pt x="29" y="11"/>
                      <a:pt x="27" y="7"/>
                      <a:pt x="24" y="4"/>
                    </a:cubicBezTo>
                    <a:cubicBezTo>
                      <a:pt x="22" y="2"/>
                      <a:pt x="18" y="0"/>
                      <a:pt x="14" y="0"/>
                    </a:cubicBezTo>
                    <a:cubicBezTo>
                      <a:pt x="10" y="0"/>
                      <a:pt x="7" y="2"/>
                      <a:pt x="4" y="4"/>
                    </a:cubicBezTo>
                    <a:cubicBezTo>
                      <a:pt x="1" y="7"/>
                      <a:pt x="0" y="11"/>
                      <a:pt x="0" y="15"/>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2" name="Freeform 740">
                <a:extLst>
                  <a:ext uri="{FF2B5EF4-FFF2-40B4-BE49-F238E27FC236}">
                    <a16:creationId xmlns:a16="http://schemas.microsoft.com/office/drawing/2014/main" id="{F2FA2930-2F54-4D2D-BD74-AF721368D172}"/>
                  </a:ext>
                </a:extLst>
              </p:cNvPr>
              <p:cNvSpPr>
                <a:spLocks/>
              </p:cNvSpPr>
              <p:nvPr/>
            </p:nvSpPr>
            <p:spPr bwMode="auto">
              <a:xfrm>
                <a:off x="8105775" y="4805363"/>
                <a:ext cx="52388"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3" name="Freeform 741">
                <a:extLst>
                  <a:ext uri="{FF2B5EF4-FFF2-40B4-BE49-F238E27FC236}">
                    <a16:creationId xmlns:a16="http://schemas.microsoft.com/office/drawing/2014/main" id="{749BA08C-41E5-478E-8276-35EC9CB32CCA}"/>
                  </a:ext>
                </a:extLst>
              </p:cNvPr>
              <p:cNvSpPr>
                <a:spLocks/>
              </p:cNvSpPr>
              <p:nvPr/>
            </p:nvSpPr>
            <p:spPr bwMode="auto">
              <a:xfrm>
                <a:off x="8120063" y="4797425"/>
                <a:ext cx="50800" cy="52388"/>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4" name="Freeform 742">
                <a:extLst>
                  <a:ext uri="{FF2B5EF4-FFF2-40B4-BE49-F238E27FC236}">
                    <a16:creationId xmlns:a16="http://schemas.microsoft.com/office/drawing/2014/main" id="{BAA03C9E-E0E9-471A-8E77-3738D54DA89E}"/>
                  </a:ext>
                </a:extLst>
              </p:cNvPr>
              <p:cNvSpPr>
                <a:spLocks/>
              </p:cNvSpPr>
              <p:nvPr/>
            </p:nvSpPr>
            <p:spPr bwMode="auto">
              <a:xfrm>
                <a:off x="8153400" y="4797425"/>
                <a:ext cx="52388" cy="53975"/>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5" name="Freeform 743">
                <a:extLst>
                  <a:ext uri="{FF2B5EF4-FFF2-40B4-BE49-F238E27FC236}">
                    <a16:creationId xmlns:a16="http://schemas.microsoft.com/office/drawing/2014/main" id="{BB505ABC-20DE-4911-BC60-AE3389FE6D14}"/>
                  </a:ext>
                </a:extLst>
              </p:cNvPr>
              <p:cNvSpPr>
                <a:spLocks/>
              </p:cNvSpPr>
              <p:nvPr/>
            </p:nvSpPr>
            <p:spPr bwMode="auto">
              <a:xfrm>
                <a:off x="8180388" y="4795838"/>
                <a:ext cx="53975"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6" name="Freeform 744">
                <a:extLst>
                  <a:ext uri="{FF2B5EF4-FFF2-40B4-BE49-F238E27FC236}">
                    <a16:creationId xmlns:a16="http://schemas.microsoft.com/office/drawing/2014/main" id="{BF02FFF1-9C6C-4695-A915-41C90229C7FF}"/>
                  </a:ext>
                </a:extLst>
              </p:cNvPr>
              <p:cNvSpPr>
                <a:spLocks/>
              </p:cNvSpPr>
              <p:nvPr/>
            </p:nvSpPr>
            <p:spPr bwMode="auto">
              <a:xfrm>
                <a:off x="8202613" y="4795838"/>
                <a:ext cx="53975"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7" name="Freeform 745">
                <a:extLst>
                  <a:ext uri="{FF2B5EF4-FFF2-40B4-BE49-F238E27FC236}">
                    <a16:creationId xmlns:a16="http://schemas.microsoft.com/office/drawing/2014/main" id="{20C7B632-CA21-422C-951D-18BACA6651B5}"/>
                  </a:ext>
                </a:extLst>
              </p:cNvPr>
              <p:cNvSpPr>
                <a:spLocks/>
              </p:cNvSpPr>
              <p:nvPr/>
            </p:nvSpPr>
            <p:spPr bwMode="auto">
              <a:xfrm>
                <a:off x="8240713" y="4784725"/>
                <a:ext cx="53975" cy="53975"/>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8" name="Freeform 746">
                <a:extLst>
                  <a:ext uri="{FF2B5EF4-FFF2-40B4-BE49-F238E27FC236}">
                    <a16:creationId xmlns:a16="http://schemas.microsoft.com/office/drawing/2014/main" id="{A0F36377-0378-46FB-A130-CFFED2EAFCEF}"/>
                  </a:ext>
                </a:extLst>
              </p:cNvPr>
              <p:cNvSpPr>
                <a:spLocks/>
              </p:cNvSpPr>
              <p:nvPr/>
            </p:nvSpPr>
            <p:spPr bwMode="auto">
              <a:xfrm>
                <a:off x="8245475" y="4849813"/>
                <a:ext cx="50800" cy="50800"/>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49" name="Freeform 747">
                <a:extLst>
                  <a:ext uri="{FF2B5EF4-FFF2-40B4-BE49-F238E27FC236}">
                    <a16:creationId xmlns:a16="http://schemas.microsoft.com/office/drawing/2014/main" id="{2CE87A88-E28E-49EE-9BBE-0EE6016050E7}"/>
                  </a:ext>
                </a:extLst>
              </p:cNvPr>
              <p:cNvSpPr>
                <a:spLocks/>
              </p:cNvSpPr>
              <p:nvPr/>
            </p:nvSpPr>
            <p:spPr bwMode="auto">
              <a:xfrm>
                <a:off x="8218488" y="4849813"/>
                <a:ext cx="53975" cy="52388"/>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0" name="Freeform 748">
                <a:extLst>
                  <a:ext uri="{FF2B5EF4-FFF2-40B4-BE49-F238E27FC236}">
                    <a16:creationId xmlns:a16="http://schemas.microsoft.com/office/drawing/2014/main" id="{4EC48549-CA59-4C49-ADF0-D7394819D900}"/>
                  </a:ext>
                </a:extLst>
              </p:cNvPr>
              <p:cNvSpPr>
                <a:spLocks/>
              </p:cNvSpPr>
              <p:nvPr/>
            </p:nvSpPr>
            <p:spPr bwMode="auto">
              <a:xfrm>
                <a:off x="8194675" y="4849813"/>
                <a:ext cx="52388" cy="52388"/>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1" name="Freeform 749">
                <a:extLst>
                  <a:ext uri="{FF2B5EF4-FFF2-40B4-BE49-F238E27FC236}">
                    <a16:creationId xmlns:a16="http://schemas.microsoft.com/office/drawing/2014/main" id="{577A70D9-4380-4BB0-A58A-219B049A3797}"/>
                  </a:ext>
                </a:extLst>
              </p:cNvPr>
              <p:cNvSpPr>
                <a:spLocks/>
              </p:cNvSpPr>
              <p:nvPr/>
            </p:nvSpPr>
            <p:spPr bwMode="auto">
              <a:xfrm>
                <a:off x="8183563" y="4843463"/>
                <a:ext cx="53975"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2" name="Freeform 750">
                <a:extLst>
                  <a:ext uri="{FF2B5EF4-FFF2-40B4-BE49-F238E27FC236}">
                    <a16:creationId xmlns:a16="http://schemas.microsoft.com/office/drawing/2014/main" id="{0DE62764-59A3-41AF-8270-902C19C2C4EE}"/>
                  </a:ext>
                </a:extLst>
              </p:cNvPr>
              <p:cNvSpPr>
                <a:spLocks/>
              </p:cNvSpPr>
              <p:nvPr/>
            </p:nvSpPr>
            <p:spPr bwMode="auto">
              <a:xfrm>
                <a:off x="8169275" y="4845050"/>
                <a:ext cx="53975" cy="5397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3" name="Freeform 751">
                <a:extLst>
                  <a:ext uri="{FF2B5EF4-FFF2-40B4-BE49-F238E27FC236}">
                    <a16:creationId xmlns:a16="http://schemas.microsoft.com/office/drawing/2014/main" id="{0B2C415D-969C-49D3-BBBC-B6A3F8110356}"/>
                  </a:ext>
                </a:extLst>
              </p:cNvPr>
              <p:cNvSpPr>
                <a:spLocks/>
              </p:cNvSpPr>
              <p:nvPr/>
            </p:nvSpPr>
            <p:spPr bwMode="auto">
              <a:xfrm>
                <a:off x="8143875" y="4849813"/>
                <a:ext cx="53975" cy="52388"/>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4" name="Freeform 752">
                <a:extLst>
                  <a:ext uri="{FF2B5EF4-FFF2-40B4-BE49-F238E27FC236}">
                    <a16:creationId xmlns:a16="http://schemas.microsoft.com/office/drawing/2014/main" id="{EA2B714E-0506-42EB-822C-49D81A42739B}"/>
                  </a:ext>
                </a:extLst>
              </p:cNvPr>
              <p:cNvSpPr>
                <a:spLocks/>
              </p:cNvSpPr>
              <p:nvPr/>
            </p:nvSpPr>
            <p:spPr bwMode="auto">
              <a:xfrm>
                <a:off x="8116888" y="4851400"/>
                <a:ext cx="52388" cy="52388"/>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5" name="Freeform 753">
                <a:extLst>
                  <a:ext uri="{FF2B5EF4-FFF2-40B4-BE49-F238E27FC236}">
                    <a16:creationId xmlns:a16="http://schemas.microsoft.com/office/drawing/2014/main" id="{0EAF21FA-382A-49AA-8EAE-03CB08D0DDDE}"/>
                  </a:ext>
                </a:extLst>
              </p:cNvPr>
              <p:cNvSpPr>
                <a:spLocks/>
              </p:cNvSpPr>
              <p:nvPr/>
            </p:nvSpPr>
            <p:spPr bwMode="auto">
              <a:xfrm>
                <a:off x="8083550" y="4852988"/>
                <a:ext cx="52388" cy="52388"/>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6" name="Freeform 754">
                <a:extLst>
                  <a:ext uri="{FF2B5EF4-FFF2-40B4-BE49-F238E27FC236}">
                    <a16:creationId xmlns:a16="http://schemas.microsoft.com/office/drawing/2014/main" id="{74C51EB3-D716-4CBF-82AD-A9A131F04A68}"/>
                  </a:ext>
                </a:extLst>
              </p:cNvPr>
              <p:cNvSpPr>
                <a:spLocks/>
              </p:cNvSpPr>
              <p:nvPr/>
            </p:nvSpPr>
            <p:spPr bwMode="auto">
              <a:xfrm>
                <a:off x="8058150" y="4856163"/>
                <a:ext cx="52388" cy="53975"/>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7" name="Freeform 755">
                <a:extLst>
                  <a:ext uri="{FF2B5EF4-FFF2-40B4-BE49-F238E27FC236}">
                    <a16:creationId xmlns:a16="http://schemas.microsoft.com/office/drawing/2014/main" id="{44C30504-24E0-499E-B748-34C14BB66AF5}"/>
                  </a:ext>
                </a:extLst>
              </p:cNvPr>
              <p:cNvSpPr>
                <a:spLocks/>
              </p:cNvSpPr>
              <p:nvPr/>
            </p:nvSpPr>
            <p:spPr bwMode="auto">
              <a:xfrm>
                <a:off x="8039100" y="4856163"/>
                <a:ext cx="53975"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8" name="Freeform 756">
                <a:extLst>
                  <a:ext uri="{FF2B5EF4-FFF2-40B4-BE49-F238E27FC236}">
                    <a16:creationId xmlns:a16="http://schemas.microsoft.com/office/drawing/2014/main" id="{442A317A-D016-4C47-863A-05A17A21C8D3}"/>
                  </a:ext>
                </a:extLst>
              </p:cNvPr>
              <p:cNvSpPr>
                <a:spLocks/>
              </p:cNvSpPr>
              <p:nvPr/>
            </p:nvSpPr>
            <p:spPr bwMode="auto">
              <a:xfrm>
                <a:off x="8012113" y="4862513"/>
                <a:ext cx="52388" cy="52388"/>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59" name="Freeform 757">
                <a:extLst>
                  <a:ext uri="{FF2B5EF4-FFF2-40B4-BE49-F238E27FC236}">
                    <a16:creationId xmlns:a16="http://schemas.microsoft.com/office/drawing/2014/main" id="{81ABFF98-FF91-4647-85BE-646C5DC19DEE}"/>
                  </a:ext>
                </a:extLst>
              </p:cNvPr>
              <p:cNvSpPr>
                <a:spLocks/>
              </p:cNvSpPr>
              <p:nvPr/>
            </p:nvSpPr>
            <p:spPr bwMode="auto">
              <a:xfrm>
                <a:off x="7974013" y="4865688"/>
                <a:ext cx="52388"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0" name="Freeform 758">
                <a:extLst>
                  <a:ext uri="{FF2B5EF4-FFF2-40B4-BE49-F238E27FC236}">
                    <a16:creationId xmlns:a16="http://schemas.microsoft.com/office/drawing/2014/main" id="{A0C00CF6-7DF0-4F0D-9D8C-28C018017BB4}"/>
                  </a:ext>
                </a:extLst>
              </p:cNvPr>
              <p:cNvSpPr>
                <a:spLocks/>
              </p:cNvSpPr>
              <p:nvPr/>
            </p:nvSpPr>
            <p:spPr bwMode="auto">
              <a:xfrm>
                <a:off x="7945438" y="4865688"/>
                <a:ext cx="53975"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1" name="Freeform 759">
                <a:extLst>
                  <a:ext uri="{FF2B5EF4-FFF2-40B4-BE49-F238E27FC236}">
                    <a16:creationId xmlns:a16="http://schemas.microsoft.com/office/drawing/2014/main" id="{4D391D3C-758B-4941-9A5A-17C8CD5BD3E4}"/>
                  </a:ext>
                </a:extLst>
              </p:cNvPr>
              <p:cNvSpPr>
                <a:spLocks/>
              </p:cNvSpPr>
              <p:nvPr/>
            </p:nvSpPr>
            <p:spPr bwMode="auto">
              <a:xfrm>
                <a:off x="7932738" y="4867275"/>
                <a:ext cx="53975" cy="53975"/>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2" name="Freeform 760">
                <a:extLst>
                  <a:ext uri="{FF2B5EF4-FFF2-40B4-BE49-F238E27FC236}">
                    <a16:creationId xmlns:a16="http://schemas.microsoft.com/office/drawing/2014/main" id="{4D9B4DD2-7EA4-4930-A8E9-A86BD691A82A}"/>
                  </a:ext>
                </a:extLst>
              </p:cNvPr>
              <p:cNvSpPr>
                <a:spLocks/>
              </p:cNvSpPr>
              <p:nvPr/>
            </p:nvSpPr>
            <p:spPr bwMode="auto">
              <a:xfrm>
                <a:off x="7913688" y="4867275"/>
                <a:ext cx="52388"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3" name="Freeform 761">
                <a:extLst>
                  <a:ext uri="{FF2B5EF4-FFF2-40B4-BE49-F238E27FC236}">
                    <a16:creationId xmlns:a16="http://schemas.microsoft.com/office/drawing/2014/main" id="{7DB1C990-3B63-43BA-A5F8-A45A12572EF7}"/>
                  </a:ext>
                </a:extLst>
              </p:cNvPr>
              <p:cNvSpPr>
                <a:spLocks/>
              </p:cNvSpPr>
              <p:nvPr/>
            </p:nvSpPr>
            <p:spPr bwMode="auto">
              <a:xfrm>
                <a:off x="7894638" y="4868863"/>
                <a:ext cx="53975" cy="53975"/>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4" name="Freeform 762">
                <a:extLst>
                  <a:ext uri="{FF2B5EF4-FFF2-40B4-BE49-F238E27FC236}">
                    <a16:creationId xmlns:a16="http://schemas.microsoft.com/office/drawing/2014/main" id="{57A51FC7-43D8-4EAC-907B-A21A077A655A}"/>
                  </a:ext>
                </a:extLst>
              </p:cNvPr>
              <p:cNvSpPr>
                <a:spLocks/>
              </p:cNvSpPr>
              <p:nvPr/>
            </p:nvSpPr>
            <p:spPr bwMode="auto">
              <a:xfrm>
                <a:off x="7870825" y="4873625"/>
                <a:ext cx="53975" cy="52388"/>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2" y="7"/>
                      <a:pt x="0" y="10"/>
                      <a:pt x="0" y="14"/>
                    </a:cubicBezTo>
                    <a:cubicBezTo>
                      <a:pt x="0" y="18"/>
                      <a:pt x="2"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5" name="Freeform 763">
                <a:extLst>
                  <a:ext uri="{FF2B5EF4-FFF2-40B4-BE49-F238E27FC236}">
                    <a16:creationId xmlns:a16="http://schemas.microsoft.com/office/drawing/2014/main" id="{CC9D6266-843C-454E-9769-2326CC5DAEB5}"/>
                  </a:ext>
                </a:extLst>
              </p:cNvPr>
              <p:cNvSpPr>
                <a:spLocks/>
              </p:cNvSpPr>
              <p:nvPr/>
            </p:nvSpPr>
            <p:spPr bwMode="auto">
              <a:xfrm>
                <a:off x="7850188" y="4873625"/>
                <a:ext cx="53975" cy="52388"/>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6" name="Freeform 764">
                <a:extLst>
                  <a:ext uri="{FF2B5EF4-FFF2-40B4-BE49-F238E27FC236}">
                    <a16:creationId xmlns:a16="http://schemas.microsoft.com/office/drawing/2014/main" id="{5108CE5A-54DB-4675-9737-548AD6B11A24}"/>
                  </a:ext>
                </a:extLst>
              </p:cNvPr>
              <p:cNvSpPr>
                <a:spLocks/>
              </p:cNvSpPr>
              <p:nvPr/>
            </p:nvSpPr>
            <p:spPr bwMode="auto">
              <a:xfrm>
                <a:off x="7832725" y="4873625"/>
                <a:ext cx="50800" cy="52388"/>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7" name="Freeform 765">
                <a:extLst>
                  <a:ext uri="{FF2B5EF4-FFF2-40B4-BE49-F238E27FC236}">
                    <a16:creationId xmlns:a16="http://schemas.microsoft.com/office/drawing/2014/main" id="{D20CA71E-9C08-4D16-83E5-BDA59D827C64}"/>
                  </a:ext>
                </a:extLst>
              </p:cNvPr>
              <p:cNvSpPr>
                <a:spLocks/>
              </p:cNvSpPr>
              <p:nvPr/>
            </p:nvSpPr>
            <p:spPr bwMode="auto">
              <a:xfrm>
                <a:off x="7796213" y="4876800"/>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8" name="Freeform 766">
                <a:extLst>
                  <a:ext uri="{FF2B5EF4-FFF2-40B4-BE49-F238E27FC236}">
                    <a16:creationId xmlns:a16="http://schemas.microsoft.com/office/drawing/2014/main" id="{BEDF6816-EEAF-4FCE-8642-C15C51B9C071}"/>
                  </a:ext>
                </a:extLst>
              </p:cNvPr>
              <p:cNvSpPr>
                <a:spLocks/>
              </p:cNvSpPr>
              <p:nvPr/>
            </p:nvSpPr>
            <p:spPr bwMode="auto">
              <a:xfrm>
                <a:off x="7773988" y="4879975"/>
                <a:ext cx="52388" cy="53975"/>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69" name="Freeform 767">
                <a:extLst>
                  <a:ext uri="{FF2B5EF4-FFF2-40B4-BE49-F238E27FC236}">
                    <a16:creationId xmlns:a16="http://schemas.microsoft.com/office/drawing/2014/main" id="{0E1DE38D-999F-4DF8-AE02-836FC67A21C4}"/>
                  </a:ext>
                </a:extLst>
              </p:cNvPr>
              <p:cNvSpPr>
                <a:spLocks/>
              </p:cNvSpPr>
              <p:nvPr/>
            </p:nvSpPr>
            <p:spPr bwMode="auto">
              <a:xfrm>
                <a:off x="7894638" y="4913313"/>
                <a:ext cx="50800" cy="52388"/>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0" name="Freeform 768">
                <a:extLst>
                  <a:ext uri="{FF2B5EF4-FFF2-40B4-BE49-F238E27FC236}">
                    <a16:creationId xmlns:a16="http://schemas.microsoft.com/office/drawing/2014/main" id="{889B124B-BD7C-4699-84FF-9FF39F95D9B0}"/>
                  </a:ext>
                </a:extLst>
              </p:cNvPr>
              <p:cNvSpPr>
                <a:spLocks/>
              </p:cNvSpPr>
              <p:nvPr/>
            </p:nvSpPr>
            <p:spPr bwMode="auto">
              <a:xfrm>
                <a:off x="7916863" y="4913313"/>
                <a:ext cx="50800" cy="52388"/>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1" name="Freeform 769">
                <a:extLst>
                  <a:ext uri="{FF2B5EF4-FFF2-40B4-BE49-F238E27FC236}">
                    <a16:creationId xmlns:a16="http://schemas.microsoft.com/office/drawing/2014/main" id="{C75AB4E5-5876-43B8-9BA6-0A86D0AE5AAF}"/>
                  </a:ext>
                </a:extLst>
              </p:cNvPr>
              <p:cNvSpPr>
                <a:spLocks/>
              </p:cNvSpPr>
              <p:nvPr/>
            </p:nvSpPr>
            <p:spPr bwMode="auto">
              <a:xfrm>
                <a:off x="7932738" y="4910138"/>
                <a:ext cx="52388" cy="50800"/>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2" name="Freeform 770">
                <a:extLst>
                  <a:ext uri="{FF2B5EF4-FFF2-40B4-BE49-F238E27FC236}">
                    <a16:creationId xmlns:a16="http://schemas.microsoft.com/office/drawing/2014/main" id="{BA369549-6F48-4E7D-8025-DB54271EF76C}"/>
                  </a:ext>
                </a:extLst>
              </p:cNvPr>
              <p:cNvSpPr>
                <a:spLocks/>
              </p:cNvSpPr>
              <p:nvPr/>
            </p:nvSpPr>
            <p:spPr bwMode="auto">
              <a:xfrm>
                <a:off x="7951788" y="4908550"/>
                <a:ext cx="52388" cy="52388"/>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3" name="Freeform 771">
                <a:extLst>
                  <a:ext uri="{FF2B5EF4-FFF2-40B4-BE49-F238E27FC236}">
                    <a16:creationId xmlns:a16="http://schemas.microsoft.com/office/drawing/2014/main" id="{34AEE44B-6C83-438B-9DC3-3034EFB3C5CE}"/>
                  </a:ext>
                </a:extLst>
              </p:cNvPr>
              <p:cNvSpPr>
                <a:spLocks/>
              </p:cNvSpPr>
              <p:nvPr/>
            </p:nvSpPr>
            <p:spPr bwMode="auto">
              <a:xfrm>
                <a:off x="7985125" y="4908550"/>
                <a:ext cx="52388" cy="52388"/>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4" name="Freeform 772">
                <a:extLst>
                  <a:ext uri="{FF2B5EF4-FFF2-40B4-BE49-F238E27FC236}">
                    <a16:creationId xmlns:a16="http://schemas.microsoft.com/office/drawing/2014/main" id="{6171D466-A978-4910-937D-7FD5BC701BD3}"/>
                  </a:ext>
                </a:extLst>
              </p:cNvPr>
              <p:cNvSpPr>
                <a:spLocks/>
              </p:cNvSpPr>
              <p:nvPr/>
            </p:nvSpPr>
            <p:spPr bwMode="auto">
              <a:xfrm>
                <a:off x="8020050" y="4903788"/>
                <a:ext cx="52388" cy="5238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5" name="Freeform 773">
                <a:extLst>
                  <a:ext uri="{FF2B5EF4-FFF2-40B4-BE49-F238E27FC236}">
                    <a16:creationId xmlns:a16="http://schemas.microsoft.com/office/drawing/2014/main" id="{F14D32C8-B9B5-4045-A379-CB84DD615587}"/>
                  </a:ext>
                </a:extLst>
              </p:cNvPr>
              <p:cNvSpPr>
                <a:spLocks/>
              </p:cNvSpPr>
              <p:nvPr/>
            </p:nvSpPr>
            <p:spPr bwMode="auto">
              <a:xfrm>
                <a:off x="8023225" y="4922838"/>
                <a:ext cx="52388" cy="52388"/>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6" name="Freeform 774">
                <a:extLst>
                  <a:ext uri="{FF2B5EF4-FFF2-40B4-BE49-F238E27FC236}">
                    <a16:creationId xmlns:a16="http://schemas.microsoft.com/office/drawing/2014/main" id="{45C53488-3509-4FE2-971E-4C6FD4C4951A}"/>
                  </a:ext>
                </a:extLst>
              </p:cNvPr>
              <p:cNvSpPr>
                <a:spLocks/>
              </p:cNvSpPr>
              <p:nvPr/>
            </p:nvSpPr>
            <p:spPr bwMode="auto">
              <a:xfrm>
                <a:off x="8039100" y="4911725"/>
                <a:ext cx="53975" cy="52388"/>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7" name="Freeform 775">
                <a:extLst>
                  <a:ext uri="{FF2B5EF4-FFF2-40B4-BE49-F238E27FC236}">
                    <a16:creationId xmlns:a16="http://schemas.microsoft.com/office/drawing/2014/main" id="{3E79271B-E84B-45CF-9C96-A83F088E072B}"/>
                  </a:ext>
                </a:extLst>
              </p:cNvPr>
              <p:cNvSpPr>
                <a:spLocks/>
              </p:cNvSpPr>
              <p:nvPr/>
            </p:nvSpPr>
            <p:spPr bwMode="auto">
              <a:xfrm>
                <a:off x="8058150" y="4910138"/>
                <a:ext cx="52388" cy="50800"/>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8" name="Freeform 776">
                <a:extLst>
                  <a:ext uri="{FF2B5EF4-FFF2-40B4-BE49-F238E27FC236}">
                    <a16:creationId xmlns:a16="http://schemas.microsoft.com/office/drawing/2014/main" id="{15EEC3C9-DFB4-47BF-A3B0-24BABB2B010A}"/>
                  </a:ext>
                </a:extLst>
              </p:cNvPr>
              <p:cNvSpPr>
                <a:spLocks/>
              </p:cNvSpPr>
              <p:nvPr/>
            </p:nvSpPr>
            <p:spPr bwMode="auto">
              <a:xfrm>
                <a:off x="8075613" y="4905375"/>
                <a:ext cx="52388"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79" name="Freeform 777">
                <a:extLst>
                  <a:ext uri="{FF2B5EF4-FFF2-40B4-BE49-F238E27FC236}">
                    <a16:creationId xmlns:a16="http://schemas.microsoft.com/office/drawing/2014/main" id="{7920403A-E17C-4D46-A929-D36487B0255D}"/>
                  </a:ext>
                </a:extLst>
              </p:cNvPr>
              <p:cNvSpPr>
                <a:spLocks/>
              </p:cNvSpPr>
              <p:nvPr/>
            </p:nvSpPr>
            <p:spPr bwMode="auto">
              <a:xfrm>
                <a:off x="8099425" y="4900613"/>
                <a:ext cx="53975" cy="52388"/>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0" name="Freeform 778">
                <a:extLst>
                  <a:ext uri="{FF2B5EF4-FFF2-40B4-BE49-F238E27FC236}">
                    <a16:creationId xmlns:a16="http://schemas.microsoft.com/office/drawing/2014/main" id="{1138CC68-4406-4110-9EC9-2B39243F4A89}"/>
                  </a:ext>
                </a:extLst>
              </p:cNvPr>
              <p:cNvSpPr>
                <a:spLocks/>
              </p:cNvSpPr>
              <p:nvPr/>
            </p:nvSpPr>
            <p:spPr bwMode="auto">
              <a:xfrm>
                <a:off x="8110538" y="4899025"/>
                <a:ext cx="53975" cy="52388"/>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1" name="Freeform 779">
                <a:extLst>
                  <a:ext uri="{FF2B5EF4-FFF2-40B4-BE49-F238E27FC236}">
                    <a16:creationId xmlns:a16="http://schemas.microsoft.com/office/drawing/2014/main" id="{5F4F1E2B-D18F-48CE-B287-1854399FB005}"/>
                  </a:ext>
                </a:extLst>
              </p:cNvPr>
              <p:cNvSpPr>
                <a:spLocks/>
              </p:cNvSpPr>
              <p:nvPr/>
            </p:nvSpPr>
            <p:spPr bwMode="auto">
              <a:xfrm>
                <a:off x="8139113" y="4910138"/>
                <a:ext cx="52388"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2" name="Freeform 780">
                <a:extLst>
                  <a:ext uri="{FF2B5EF4-FFF2-40B4-BE49-F238E27FC236}">
                    <a16:creationId xmlns:a16="http://schemas.microsoft.com/office/drawing/2014/main" id="{B4D38EE1-122D-4876-BA5D-D602CB0844A9}"/>
                  </a:ext>
                </a:extLst>
              </p:cNvPr>
              <p:cNvSpPr>
                <a:spLocks/>
              </p:cNvSpPr>
              <p:nvPr/>
            </p:nvSpPr>
            <p:spPr bwMode="auto">
              <a:xfrm>
                <a:off x="8178800" y="4908550"/>
                <a:ext cx="53975" cy="52388"/>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3" name="Freeform 781">
                <a:extLst>
                  <a:ext uri="{FF2B5EF4-FFF2-40B4-BE49-F238E27FC236}">
                    <a16:creationId xmlns:a16="http://schemas.microsoft.com/office/drawing/2014/main" id="{73E01502-51BD-40ED-8719-BC1180C94FA9}"/>
                  </a:ext>
                </a:extLst>
              </p:cNvPr>
              <p:cNvSpPr>
                <a:spLocks/>
              </p:cNvSpPr>
              <p:nvPr/>
            </p:nvSpPr>
            <p:spPr bwMode="auto">
              <a:xfrm>
                <a:off x="8197850" y="4908550"/>
                <a:ext cx="52388" cy="52388"/>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4" name="Freeform 782">
                <a:extLst>
                  <a:ext uri="{FF2B5EF4-FFF2-40B4-BE49-F238E27FC236}">
                    <a16:creationId xmlns:a16="http://schemas.microsoft.com/office/drawing/2014/main" id="{065155DC-F024-42BB-8BC4-C40481D76471}"/>
                  </a:ext>
                </a:extLst>
              </p:cNvPr>
              <p:cNvSpPr>
                <a:spLocks/>
              </p:cNvSpPr>
              <p:nvPr/>
            </p:nvSpPr>
            <p:spPr bwMode="auto">
              <a:xfrm>
                <a:off x="8216900" y="4905375"/>
                <a:ext cx="52388"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5" name="Freeform 783">
                <a:extLst>
                  <a:ext uri="{FF2B5EF4-FFF2-40B4-BE49-F238E27FC236}">
                    <a16:creationId xmlns:a16="http://schemas.microsoft.com/office/drawing/2014/main" id="{54AA959F-81D7-4215-959B-98A6635C024A}"/>
                  </a:ext>
                </a:extLst>
              </p:cNvPr>
              <p:cNvSpPr>
                <a:spLocks/>
              </p:cNvSpPr>
              <p:nvPr/>
            </p:nvSpPr>
            <p:spPr bwMode="auto">
              <a:xfrm>
                <a:off x="8239125" y="4905375"/>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6" name="Freeform 784">
                <a:extLst>
                  <a:ext uri="{FF2B5EF4-FFF2-40B4-BE49-F238E27FC236}">
                    <a16:creationId xmlns:a16="http://schemas.microsoft.com/office/drawing/2014/main" id="{F2FA4CBA-A4E1-461A-9E2B-55D5051174F6}"/>
                  </a:ext>
                </a:extLst>
              </p:cNvPr>
              <p:cNvSpPr>
                <a:spLocks/>
              </p:cNvSpPr>
              <p:nvPr/>
            </p:nvSpPr>
            <p:spPr bwMode="auto">
              <a:xfrm>
                <a:off x="8232775" y="4975225"/>
                <a:ext cx="52388"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7" name="Freeform 785">
                <a:extLst>
                  <a:ext uri="{FF2B5EF4-FFF2-40B4-BE49-F238E27FC236}">
                    <a16:creationId xmlns:a16="http://schemas.microsoft.com/office/drawing/2014/main" id="{05175910-2472-4C3A-AA83-0B3E6761D50E}"/>
                  </a:ext>
                </a:extLst>
              </p:cNvPr>
              <p:cNvSpPr>
                <a:spLocks/>
              </p:cNvSpPr>
              <p:nvPr/>
            </p:nvSpPr>
            <p:spPr bwMode="auto">
              <a:xfrm>
                <a:off x="7175500" y="4905375"/>
                <a:ext cx="53975" cy="5397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8" name="Freeform 786">
                <a:extLst>
                  <a:ext uri="{FF2B5EF4-FFF2-40B4-BE49-F238E27FC236}">
                    <a16:creationId xmlns:a16="http://schemas.microsoft.com/office/drawing/2014/main" id="{65054252-9073-473E-AEB0-9C7D31A01F66}"/>
                  </a:ext>
                </a:extLst>
              </p:cNvPr>
              <p:cNvSpPr>
                <a:spLocks/>
              </p:cNvSpPr>
              <p:nvPr/>
            </p:nvSpPr>
            <p:spPr bwMode="auto">
              <a:xfrm>
                <a:off x="7204075" y="4905375"/>
                <a:ext cx="52388"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89" name="Freeform 787">
                <a:extLst>
                  <a:ext uri="{FF2B5EF4-FFF2-40B4-BE49-F238E27FC236}">
                    <a16:creationId xmlns:a16="http://schemas.microsoft.com/office/drawing/2014/main" id="{0402F793-8730-402E-8C5D-687B669B138D}"/>
                  </a:ext>
                </a:extLst>
              </p:cNvPr>
              <p:cNvSpPr>
                <a:spLocks/>
              </p:cNvSpPr>
              <p:nvPr/>
            </p:nvSpPr>
            <p:spPr bwMode="auto">
              <a:xfrm>
                <a:off x="7216775" y="4905375"/>
                <a:ext cx="52388" cy="53975"/>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0" name="Freeform 788">
                <a:extLst>
                  <a:ext uri="{FF2B5EF4-FFF2-40B4-BE49-F238E27FC236}">
                    <a16:creationId xmlns:a16="http://schemas.microsoft.com/office/drawing/2014/main" id="{FD380F52-35EB-45F5-A655-74644E9AC012}"/>
                  </a:ext>
                </a:extLst>
              </p:cNvPr>
              <p:cNvSpPr>
                <a:spLocks/>
              </p:cNvSpPr>
              <p:nvPr/>
            </p:nvSpPr>
            <p:spPr bwMode="auto">
              <a:xfrm>
                <a:off x="7237413" y="4908550"/>
                <a:ext cx="52388" cy="52388"/>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1" name="Freeform 789">
                <a:extLst>
                  <a:ext uri="{FF2B5EF4-FFF2-40B4-BE49-F238E27FC236}">
                    <a16:creationId xmlns:a16="http://schemas.microsoft.com/office/drawing/2014/main" id="{6129AFC2-4863-4F66-ABC0-FBB1DF69849B}"/>
                  </a:ext>
                </a:extLst>
              </p:cNvPr>
              <p:cNvSpPr>
                <a:spLocks/>
              </p:cNvSpPr>
              <p:nvPr/>
            </p:nvSpPr>
            <p:spPr bwMode="auto">
              <a:xfrm>
                <a:off x="7251700" y="4908550"/>
                <a:ext cx="50800" cy="52388"/>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2" name="Freeform 790">
                <a:extLst>
                  <a:ext uri="{FF2B5EF4-FFF2-40B4-BE49-F238E27FC236}">
                    <a16:creationId xmlns:a16="http://schemas.microsoft.com/office/drawing/2014/main" id="{8C9DD268-0076-44EB-AC31-45C431BC78B9}"/>
                  </a:ext>
                </a:extLst>
              </p:cNvPr>
              <p:cNvSpPr>
                <a:spLocks/>
              </p:cNvSpPr>
              <p:nvPr/>
            </p:nvSpPr>
            <p:spPr bwMode="auto">
              <a:xfrm>
                <a:off x="7273925" y="4908550"/>
                <a:ext cx="52388" cy="52388"/>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3" name="Freeform 791">
                <a:extLst>
                  <a:ext uri="{FF2B5EF4-FFF2-40B4-BE49-F238E27FC236}">
                    <a16:creationId xmlns:a16="http://schemas.microsoft.com/office/drawing/2014/main" id="{E91364DA-6F2A-49F3-96E9-6AAC262E15B8}"/>
                  </a:ext>
                </a:extLst>
              </p:cNvPr>
              <p:cNvSpPr>
                <a:spLocks/>
              </p:cNvSpPr>
              <p:nvPr/>
            </p:nvSpPr>
            <p:spPr bwMode="auto">
              <a:xfrm>
                <a:off x="7285038" y="4894263"/>
                <a:ext cx="50800" cy="53975"/>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4" name="Freeform 792">
                <a:extLst>
                  <a:ext uri="{FF2B5EF4-FFF2-40B4-BE49-F238E27FC236}">
                    <a16:creationId xmlns:a16="http://schemas.microsoft.com/office/drawing/2014/main" id="{9E8C93B5-3E34-427B-A86A-D61ACCB1C6E9}"/>
                  </a:ext>
                </a:extLst>
              </p:cNvPr>
              <p:cNvSpPr>
                <a:spLocks/>
              </p:cNvSpPr>
              <p:nvPr/>
            </p:nvSpPr>
            <p:spPr bwMode="auto">
              <a:xfrm>
                <a:off x="7305675" y="4905375"/>
                <a:ext cx="53975" cy="53975"/>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5" name="Freeform 793">
                <a:extLst>
                  <a:ext uri="{FF2B5EF4-FFF2-40B4-BE49-F238E27FC236}">
                    <a16:creationId xmlns:a16="http://schemas.microsoft.com/office/drawing/2014/main" id="{FF53C72F-A963-4722-9091-C4C94D8BB337}"/>
                  </a:ext>
                </a:extLst>
              </p:cNvPr>
              <p:cNvSpPr>
                <a:spLocks/>
              </p:cNvSpPr>
              <p:nvPr/>
            </p:nvSpPr>
            <p:spPr bwMode="auto">
              <a:xfrm>
                <a:off x="7334250" y="4902200"/>
                <a:ext cx="52388" cy="53975"/>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6" name="Freeform 794">
                <a:extLst>
                  <a:ext uri="{FF2B5EF4-FFF2-40B4-BE49-F238E27FC236}">
                    <a16:creationId xmlns:a16="http://schemas.microsoft.com/office/drawing/2014/main" id="{3BC65CBC-084C-4835-960B-8292C90055E4}"/>
                  </a:ext>
                </a:extLst>
              </p:cNvPr>
              <p:cNvSpPr>
                <a:spLocks/>
              </p:cNvSpPr>
              <p:nvPr/>
            </p:nvSpPr>
            <p:spPr bwMode="auto">
              <a:xfrm>
                <a:off x="7351713" y="4902200"/>
                <a:ext cx="53975" cy="53975"/>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7" name="Freeform 795">
                <a:extLst>
                  <a:ext uri="{FF2B5EF4-FFF2-40B4-BE49-F238E27FC236}">
                    <a16:creationId xmlns:a16="http://schemas.microsoft.com/office/drawing/2014/main" id="{47F1D3BD-FBBA-4448-9729-E0B7F98568BD}"/>
                  </a:ext>
                </a:extLst>
              </p:cNvPr>
              <p:cNvSpPr>
                <a:spLocks/>
              </p:cNvSpPr>
              <p:nvPr/>
            </p:nvSpPr>
            <p:spPr bwMode="auto">
              <a:xfrm>
                <a:off x="7370763" y="4918075"/>
                <a:ext cx="52388" cy="53975"/>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8" name="Freeform 796">
                <a:extLst>
                  <a:ext uri="{FF2B5EF4-FFF2-40B4-BE49-F238E27FC236}">
                    <a16:creationId xmlns:a16="http://schemas.microsoft.com/office/drawing/2014/main" id="{23B33B49-B15B-4917-AB8F-62F2F5FC88EC}"/>
                  </a:ext>
                </a:extLst>
              </p:cNvPr>
              <p:cNvSpPr>
                <a:spLocks/>
              </p:cNvSpPr>
              <p:nvPr/>
            </p:nvSpPr>
            <p:spPr bwMode="auto">
              <a:xfrm>
                <a:off x="7388225" y="4916488"/>
                <a:ext cx="53975" cy="53975"/>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299" name="Freeform 797">
                <a:extLst>
                  <a:ext uri="{FF2B5EF4-FFF2-40B4-BE49-F238E27FC236}">
                    <a16:creationId xmlns:a16="http://schemas.microsoft.com/office/drawing/2014/main" id="{0A7106F6-717A-4407-869A-D6959B073C82}"/>
                  </a:ext>
                </a:extLst>
              </p:cNvPr>
              <p:cNvSpPr>
                <a:spLocks/>
              </p:cNvSpPr>
              <p:nvPr/>
            </p:nvSpPr>
            <p:spPr bwMode="auto">
              <a:xfrm>
                <a:off x="7397750" y="4903788"/>
                <a:ext cx="53975"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0" name="Freeform 798">
                <a:extLst>
                  <a:ext uri="{FF2B5EF4-FFF2-40B4-BE49-F238E27FC236}">
                    <a16:creationId xmlns:a16="http://schemas.microsoft.com/office/drawing/2014/main" id="{DF80CD64-79AC-4873-9581-E0007C1636F7}"/>
                  </a:ext>
                </a:extLst>
              </p:cNvPr>
              <p:cNvSpPr>
                <a:spLocks/>
              </p:cNvSpPr>
              <p:nvPr/>
            </p:nvSpPr>
            <p:spPr bwMode="auto">
              <a:xfrm>
                <a:off x="7407275" y="4914900"/>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1" name="Freeform 799">
                <a:extLst>
                  <a:ext uri="{FF2B5EF4-FFF2-40B4-BE49-F238E27FC236}">
                    <a16:creationId xmlns:a16="http://schemas.microsoft.com/office/drawing/2014/main" id="{9AE5C6C2-C876-492F-8A0D-8A0B5FF74270}"/>
                  </a:ext>
                </a:extLst>
              </p:cNvPr>
              <p:cNvSpPr>
                <a:spLocks/>
              </p:cNvSpPr>
              <p:nvPr/>
            </p:nvSpPr>
            <p:spPr bwMode="auto">
              <a:xfrm>
                <a:off x="7429500" y="4911725"/>
                <a:ext cx="52388"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2" name="Freeform 800">
                <a:extLst>
                  <a:ext uri="{FF2B5EF4-FFF2-40B4-BE49-F238E27FC236}">
                    <a16:creationId xmlns:a16="http://schemas.microsoft.com/office/drawing/2014/main" id="{87B57EC1-6C10-4665-B028-3BDE5A2614EA}"/>
                  </a:ext>
                </a:extLst>
              </p:cNvPr>
              <p:cNvSpPr>
                <a:spLocks/>
              </p:cNvSpPr>
              <p:nvPr/>
            </p:nvSpPr>
            <p:spPr bwMode="auto">
              <a:xfrm>
                <a:off x="7440613" y="4905375"/>
                <a:ext cx="52388"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3" name="Freeform 801">
                <a:extLst>
                  <a:ext uri="{FF2B5EF4-FFF2-40B4-BE49-F238E27FC236}">
                    <a16:creationId xmlns:a16="http://schemas.microsoft.com/office/drawing/2014/main" id="{D2F5802C-7151-429F-A4F4-C8501C767BCD}"/>
                  </a:ext>
                </a:extLst>
              </p:cNvPr>
              <p:cNvSpPr>
                <a:spLocks/>
              </p:cNvSpPr>
              <p:nvPr/>
            </p:nvSpPr>
            <p:spPr bwMode="auto">
              <a:xfrm>
                <a:off x="7458075" y="4914900"/>
                <a:ext cx="53975" cy="50800"/>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4" name="Freeform 802">
                <a:extLst>
                  <a:ext uri="{FF2B5EF4-FFF2-40B4-BE49-F238E27FC236}">
                    <a16:creationId xmlns:a16="http://schemas.microsoft.com/office/drawing/2014/main" id="{91F78975-02D9-49D8-A62B-61DE7D1661DA}"/>
                  </a:ext>
                </a:extLst>
              </p:cNvPr>
              <p:cNvSpPr>
                <a:spLocks/>
              </p:cNvSpPr>
              <p:nvPr/>
            </p:nvSpPr>
            <p:spPr bwMode="auto">
              <a:xfrm>
                <a:off x="7469188" y="4926013"/>
                <a:ext cx="53975"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5" name="Freeform 803">
                <a:extLst>
                  <a:ext uri="{FF2B5EF4-FFF2-40B4-BE49-F238E27FC236}">
                    <a16:creationId xmlns:a16="http://schemas.microsoft.com/office/drawing/2014/main" id="{4DF9BD29-9D0F-48BD-A024-CEABE6130A42}"/>
                  </a:ext>
                </a:extLst>
              </p:cNvPr>
              <p:cNvSpPr>
                <a:spLocks/>
              </p:cNvSpPr>
              <p:nvPr/>
            </p:nvSpPr>
            <p:spPr bwMode="auto">
              <a:xfrm>
                <a:off x="7491413" y="4913313"/>
                <a:ext cx="53975"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6" name="Freeform 804">
                <a:extLst>
                  <a:ext uri="{FF2B5EF4-FFF2-40B4-BE49-F238E27FC236}">
                    <a16:creationId xmlns:a16="http://schemas.microsoft.com/office/drawing/2014/main" id="{457316E8-5FCE-4BC0-9A78-41038C239D0D}"/>
                  </a:ext>
                </a:extLst>
              </p:cNvPr>
              <p:cNvSpPr>
                <a:spLocks/>
              </p:cNvSpPr>
              <p:nvPr/>
            </p:nvSpPr>
            <p:spPr bwMode="auto">
              <a:xfrm>
                <a:off x="7504113" y="4921250"/>
                <a:ext cx="53975"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7" name="Freeform 805">
                <a:extLst>
                  <a:ext uri="{FF2B5EF4-FFF2-40B4-BE49-F238E27FC236}">
                    <a16:creationId xmlns:a16="http://schemas.microsoft.com/office/drawing/2014/main" id="{136E78E8-4AA3-4D31-B306-00E9A9D927F4}"/>
                  </a:ext>
                </a:extLst>
              </p:cNvPr>
              <p:cNvSpPr>
                <a:spLocks/>
              </p:cNvSpPr>
              <p:nvPr/>
            </p:nvSpPr>
            <p:spPr bwMode="auto">
              <a:xfrm>
                <a:off x="7527925" y="4933950"/>
                <a:ext cx="53975" cy="52388"/>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8" name="Freeform 806">
                <a:extLst>
                  <a:ext uri="{FF2B5EF4-FFF2-40B4-BE49-F238E27FC236}">
                    <a16:creationId xmlns:a16="http://schemas.microsoft.com/office/drawing/2014/main" id="{7ABD2894-4C9D-4EB8-AC9C-94BCF876B2DE}"/>
                  </a:ext>
                </a:extLst>
              </p:cNvPr>
              <p:cNvSpPr>
                <a:spLocks/>
              </p:cNvSpPr>
              <p:nvPr/>
            </p:nvSpPr>
            <p:spPr bwMode="auto">
              <a:xfrm>
                <a:off x="7551738" y="4938713"/>
                <a:ext cx="53975" cy="53975"/>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09" name="Freeform 807">
                <a:extLst>
                  <a:ext uri="{FF2B5EF4-FFF2-40B4-BE49-F238E27FC236}">
                    <a16:creationId xmlns:a16="http://schemas.microsoft.com/office/drawing/2014/main" id="{52C4D4E3-B76C-47E5-8531-C7AA9AD11AF0}"/>
                  </a:ext>
                </a:extLst>
              </p:cNvPr>
              <p:cNvSpPr>
                <a:spLocks/>
              </p:cNvSpPr>
              <p:nvPr/>
            </p:nvSpPr>
            <p:spPr bwMode="auto">
              <a:xfrm>
                <a:off x="7575550" y="4945063"/>
                <a:ext cx="52388" cy="52388"/>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0" name="Freeform 808">
                <a:extLst>
                  <a:ext uri="{FF2B5EF4-FFF2-40B4-BE49-F238E27FC236}">
                    <a16:creationId xmlns:a16="http://schemas.microsoft.com/office/drawing/2014/main" id="{955DE468-67B0-4D7D-B7A3-307BFCA53438}"/>
                  </a:ext>
                </a:extLst>
              </p:cNvPr>
              <p:cNvSpPr>
                <a:spLocks/>
              </p:cNvSpPr>
              <p:nvPr/>
            </p:nvSpPr>
            <p:spPr bwMode="auto">
              <a:xfrm>
                <a:off x="7599363" y="4948238"/>
                <a:ext cx="53975" cy="52388"/>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1" name="Freeform 809">
                <a:extLst>
                  <a:ext uri="{FF2B5EF4-FFF2-40B4-BE49-F238E27FC236}">
                    <a16:creationId xmlns:a16="http://schemas.microsoft.com/office/drawing/2014/main" id="{AB39A1B1-0B13-48EC-AD5C-D4849F760304}"/>
                  </a:ext>
                </a:extLst>
              </p:cNvPr>
              <p:cNvSpPr>
                <a:spLocks/>
              </p:cNvSpPr>
              <p:nvPr/>
            </p:nvSpPr>
            <p:spPr bwMode="auto">
              <a:xfrm>
                <a:off x="7612063" y="4953000"/>
                <a:ext cx="53975" cy="5238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2" name="Freeform 810">
                <a:extLst>
                  <a:ext uri="{FF2B5EF4-FFF2-40B4-BE49-F238E27FC236}">
                    <a16:creationId xmlns:a16="http://schemas.microsoft.com/office/drawing/2014/main" id="{BE9FBD53-FE7C-462E-8A57-3FC1FEB97C4D}"/>
                  </a:ext>
                </a:extLst>
              </p:cNvPr>
              <p:cNvSpPr>
                <a:spLocks/>
              </p:cNvSpPr>
              <p:nvPr/>
            </p:nvSpPr>
            <p:spPr bwMode="auto">
              <a:xfrm>
                <a:off x="7642225" y="4953000"/>
                <a:ext cx="52388" cy="52388"/>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3" name="Freeform 811">
                <a:extLst>
                  <a:ext uri="{FF2B5EF4-FFF2-40B4-BE49-F238E27FC236}">
                    <a16:creationId xmlns:a16="http://schemas.microsoft.com/office/drawing/2014/main" id="{7B981EB9-C26C-4725-A4F4-E425062A1A42}"/>
                  </a:ext>
                </a:extLst>
              </p:cNvPr>
              <p:cNvSpPr>
                <a:spLocks/>
              </p:cNvSpPr>
              <p:nvPr/>
            </p:nvSpPr>
            <p:spPr bwMode="auto">
              <a:xfrm>
                <a:off x="7661275" y="4949825"/>
                <a:ext cx="52388"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4" name="Freeform 812">
                <a:extLst>
                  <a:ext uri="{FF2B5EF4-FFF2-40B4-BE49-F238E27FC236}">
                    <a16:creationId xmlns:a16="http://schemas.microsoft.com/office/drawing/2014/main" id="{B4E4EAFB-CC3B-4CA4-81D5-E7B134CEE4C0}"/>
                  </a:ext>
                </a:extLst>
              </p:cNvPr>
              <p:cNvSpPr>
                <a:spLocks/>
              </p:cNvSpPr>
              <p:nvPr/>
            </p:nvSpPr>
            <p:spPr bwMode="auto">
              <a:xfrm>
                <a:off x="7658100" y="4938713"/>
                <a:ext cx="53975" cy="53975"/>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5" name="Freeform 813">
                <a:extLst>
                  <a:ext uri="{FF2B5EF4-FFF2-40B4-BE49-F238E27FC236}">
                    <a16:creationId xmlns:a16="http://schemas.microsoft.com/office/drawing/2014/main" id="{D76187FA-D5E9-4036-A0E0-CF453217A916}"/>
                  </a:ext>
                </a:extLst>
              </p:cNvPr>
              <p:cNvSpPr>
                <a:spLocks/>
              </p:cNvSpPr>
              <p:nvPr/>
            </p:nvSpPr>
            <p:spPr bwMode="auto">
              <a:xfrm>
                <a:off x="7678738" y="4960938"/>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6" name="Freeform 814">
                <a:extLst>
                  <a:ext uri="{FF2B5EF4-FFF2-40B4-BE49-F238E27FC236}">
                    <a16:creationId xmlns:a16="http://schemas.microsoft.com/office/drawing/2014/main" id="{51252699-4CF8-4EA3-88F3-CC59831C21DD}"/>
                  </a:ext>
                </a:extLst>
              </p:cNvPr>
              <p:cNvSpPr>
                <a:spLocks/>
              </p:cNvSpPr>
              <p:nvPr/>
            </p:nvSpPr>
            <p:spPr bwMode="auto">
              <a:xfrm>
                <a:off x="7702550" y="4960938"/>
                <a:ext cx="52388"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7" name="Freeform 815">
                <a:extLst>
                  <a:ext uri="{FF2B5EF4-FFF2-40B4-BE49-F238E27FC236}">
                    <a16:creationId xmlns:a16="http://schemas.microsoft.com/office/drawing/2014/main" id="{23AF9A07-D33E-4F2E-865A-33856AB1C8F4}"/>
                  </a:ext>
                </a:extLst>
              </p:cNvPr>
              <p:cNvSpPr>
                <a:spLocks/>
              </p:cNvSpPr>
              <p:nvPr/>
            </p:nvSpPr>
            <p:spPr bwMode="auto">
              <a:xfrm>
                <a:off x="7724775" y="4959350"/>
                <a:ext cx="52388" cy="52388"/>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8" name="Freeform 816">
                <a:extLst>
                  <a:ext uri="{FF2B5EF4-FFF2-40B4-BE49-F238E27FC236}">
                    <a16:creationId xmlns:a16="http://schemas.microsoft.com/office/drawing/2014/main" id="{F447687C-E254-43C0-9BA0-50F9249A13F4}"/>
                  </a:ext>
                </a:extLst>
              </p:cNvPr>
              <p:cNvSpPr>
                <a:spLocks/>
              </p:cNvSpPr>
              <p:nvPr/>
            </p:nvSpPr>
            <p:spPr bwMode="auto">
              <a:xfrm>
                <a:off x="7751763" y="4959350"/>
                <a:ext cx="52388" cy="52388"/>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19" name="Freeform 817">
                <a:extLst>
                  <a:ext uri="{FF2B5EF4-FFF2-40B4-BE49-F238E27FC236}">
                    <a16:creationId xmlns:a16="http://schemas.microsoft.com/office/drawing/2014/main" id="{C145E0A9-24BC-4674-B45A-4343BCAEDCBB}"/>
                  </a:ext>
                </a:extLst>
              </p:cNvPr>
              <p:cNvSpPr>
                <a:spLocks/>
              </p:cNvSpPr>
              <p:nvPr/>
            </p:nvSpPr>
            <p:spPr bwMode="auto">
              <a:xfrm>
                <a:off x="7747000" y="4932363"/>
                <a:ext cx="52388"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0" name="Freeform 818">
                <a:extLst>
                  <a:ext uri="{FF2B5EF4-FFF2-40B4-BE49-F238E27FC236}">
                    <a16:creationId xmlns:a16="http://schemas.microsoft.com/office/drawing/2014/main" id="{25D710DF-9307-4450-872F-78A244C9597F}"/>
                  </a:ext>
                </a:extLst>
              </p:cNvPr>
              <p:cNvSpPr>
                <a:spLocks/>
              </p:cNvSpPr>
              <p:nvPr/>
            </p:nvSpPr>
            <p:spPr bwMode="auto">
              <a:xfrm>
                <a:off x="7754938" y="4948238"/>
                <a:ext cx="53975" cy="52388"/>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1" name="Freeform 819">
                <a:extLst>
                  <a:ext uri="{FF2B5EF4-FFF2-40B4-BE49-F238E27FC236}">
                    <a16:creationId xmlns:a16="http://schemas.microsoft.com/office/drawing/2014/main" id="{F4CFB162-C1EA-44A5-904C-D7F64FE3339D}"/>
                  </a:ext>
                </a:extLst>
              </p:cNvPr>
              <p:cNvSpPr>
                <a:spLocks/>
              </p:cNvSpPr>
              <p:nvPr/>
            </p:nvSpPr>
            <p:spPr bwMode="auto">
              <a:xfrm>
                <a:off x="7785100" y="4949825"/>
                <a:ext cx="52388"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2" name="Freeform 820">
                <a:extLst>
                  <a:ext uri="{FF2B5EF4-FFF2-40B4-BE49-F238E27FC236}">
                    <a16:creationId xmlns:a16="http://schemas.microsoft.com/office/drawing/2014/main" id="{2C577F35-13A0-414D-89BD-83CFE5ECB21B}"/>
                  </a:ext>
                </a:extLst>
              </p:cNvPr>
              <p:cNvSpPr>
                <a:spLocks/>
              </p:cNvSpPr>
              <p:nvPr/>
            </p:nvSpPr>
            <p:spPr bwMode="auto">
              <a:xfrm>
                <a:off x="7812088" y="4949825"/>
                <a:ext cx="53975"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3" name="Freeform 821">
                <a:extLst>
                  <a:ext uri="{FF2B5EF4-FFF2-40B4-BE49-F238E27FC236}">
                    <a16:creationId xmlns:a16="http://schemas.microsoft.com/office/drawing/2014/main" id="{E339F2F5-1AD0-437C-811B-88B0E0A35272}"/>
                  </a:ext>
                </a:extLst>
              </p:cNvPr>
              <p:cNvSpPr>
                <a:spLocks/>
              </p:cNvSpPr>
              <p:nvPr/>
            </p:nvSpPr>
            <p:spPr bwMode="auto">
              <a:xfrm>
                <a:off x="7843838" y="4949825"/>
                <a:ext cx="52388" cy="53975"/>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4" name="Freeform 822">
                <a:extLst>
                  <a:ext uri="{FF2B5EF4-FFF2-40B4-BE49-F238E27FC236}">
                    <a16:creationId xmlns:a16="http://schemas.microsoft.com/office/drawing/2014/main" id="{DDF1DC43-B9F9-42A8-BC42-372926AA98B1}"/>
                  </a:ext>
                </a:extLst>
              </p:cNvPr>
              <p:cNvSpPr>
                <a:spLocks/>
              </p:cNvSpPr>
              <p:nvPr/>
            </p:nvSpPr>
            <p:spPr bwMode="auto">
              <a:xfrm>
                <a:off x="7859713" y="4946650"/>
                <a:ext cx="53975"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1" y="0"/>
                      <a:pt x="7" y="1"/>
                      <a:pt x="4" y="4"/>
                    </a:cubicBezTo>
                    <a:cubicBezTo>
                      <a:pt x="2" y="7"/>
                      <a:pt x="0" y="10"/>
                      <a:pt x="0" y="14"/>
                    </a:cubicBezTo>
                    <a:cubicBezTo>
                      <a:pt x="0" y="18"/>
                      <a:pt x="2" y="22"/>
                      <a:pt x="4" y="25"/>
                    </a:cubicBezTo>
                    <a:cubicBezTo>
                      <a:pt x="7" y="27"/>
                      <a:pt x="11"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5" name="Freeform 823">
                <a:extLst>
                  <a:ext uri="{FF2B5EF4-FFF2-40B4-BE49-F238E27FC236}">
                    <a16:creationId xmlns:a16="http://schemas.microsoft.com/office/drawing/2014/main" id="{3A9A4832-BD55-4BE3-A674-B0355C3A6787}"/>
                  </a:ext>
                </a:extLst>
              </p:cNvPr>
              <p:cNvSpPr>
                <a:spLocks/>
              </p:cNvSpPr>
              <p:nvPr/>
            </p:nvSpPr>
            <p:spPr bwMode="auto">
              <a:xfrm>
                <a:off x="7881938" y="4941888"/>
                <a:ext cx="52388" cy="5238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6" name="Freeform 824">
                <a:extLst>
                  <a:ext uri="{FF2B5EF4-FFF2-40B4-BE49-F238E27FC236}">
                    <a16:creationId xmlns:a16="http://schemas.microsoft.com/office/drawing/2014/main" id="{1F52F830-E6F9-405C-B433-16E65FB273DA}"/>
                  </a:ext>
                </a:extLst>
              </p:cNvPr>
              <p:cNvSpPr>
                <a:spLocks/>
              </p:cNvSpPr>
              <p:nvPr/>
            </p:nvSpPr>
            <p:spPr bwMode="auto">
              <a:xfrm>
                <a:off x="7913688" y="4932363"/>
                <a:ext cx="52388" cy="52388"/>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7" name="Freeform 825">
                <a:extLst>
                  <a:ext uri="{FF2B5EF4-FFF2-40B4-BE49-F238E27FC236}">
                    <a16:creationId xmlns:a16="http://schemas.microsoft.com/office/drawing/2014/main" id="{D5F21887-1D90-42C5-8350-A08B097862FE}"/>
                  </a:ext>
                </a:extLst>
              </p:cNvPr>
              <p:cNvSpPr>
                <a:spLocks/>
              </p:cNvSpPr>
              <p:nvPr/>
            </p:nvSpPr>
            <p:spPr bwMode="auto">
              <a:xfrm>
                <a:off x="7940675" y="4927600"/>
                <a:ext cx="52388" cy="53975"/>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8" name="Freeform 826">
                <a:extLst>
                  <a:ext uri="{FF2B5EF4-FFF2-40B4-BE49-F238E27FC236}">
                    <a16:creationId xmlns:a16="http://schemas.microsoft.com/office/drawing/2014/main" id="{CB176213-C339-41A2-A22E-654D58B1E7F5}"/>
                  </a:ext>
                </a:extLst>
              </p:cNvPr>
              <p:cNvSpPr>
                <a:spLocks/>
              </p:cNvSpPr>
              <p:nvPr/>
            </p:nvSpPr>
            <p:spPr bwMode="auto">
              <a:xfrm>
                <a:off x="7967663" y="4926013"/>
                <a:ext cx="53975"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29" name="Freeform 827">
                <a:extLst>
                  <a:ext uri="{FF2B5EF4-FFF2-40B4-BE49-F238E27FC236}">
                    <a16:creationId xmlns:a16="http://schemas.microsoft.com/office/drawing/2014/main" id="{00D75B89-24B6-4DB5-AA88-B26C61490D59}"/>
                  </a:ext>
                </a:extLst>
              </p:cNvPr>
              <p:cNvSpPr>
                <a:spLocks/>
              </p:cNvSpPr>
              <p:nvPr/>
            </p:nvSpPr>
            <p:spPr bwMode="auto">
              <a:xfrm>
                <a:off x="7181850" y="4972050"/>
                <a:ext cx="52388"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0" name="Freeform 828">
                <a:extLst>
                  <a:ext uri="{FF2B5EF4-FFF2-40B4-BE49-F238E27FC236}">
                    <a16:creationId xmlns:a16="http://schemas.microsoft.com/office/drawing/2014/main" id="{A826625A-538A-4578-82D0-C9E5B47F60FD}"/>
                  </a:ext>
                </a:extLst>
              </p:cNvPr>
              <p:cNvSpPr>
                <a:spLocks/>
              </p:cNvSpPr>
              <p:nvPr/>
            </p:nvSpPr>
            <p:spPr bwMode="auto">
              <a:xfrm>
                <a:off x="7207250" y="4972050"/>
                <a:ext cx="53975" cy="52388"/>
              </a:xfrm>
              <a:custGeom>
                <a:avLst/>
                <a:gdLst>
                  <a:gd name="T0" fmla="*/ 25 w 29"/>
                  <a:gd name="T1" fmla="*/ 25 h 29"/>
                  <a:gd name="T2" fmla="*/ 29 w 29"/>
                  <a:gd name="T3" fmla="*/ 15 h 29"/>
                  <a:gd name="T4" fmla="*/ 25 w 29"/>
                  <a:gd name="T5" fmla="*/ 5 h 29"/>
                  <a:gd name="T6" fmla="*/ 15 w 29"/>
                  <a:gd name="T7" fmla="*/ 0 h 29"/>
                  <a:gd name="T8" fmla="*/ 4 w 29"/>
                  <a:gd name="T9" fmla="*/ 5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4" y="5"/>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1" name="Freeform 829">
                <a:extLst>
                  <a:ext uri="{FF2B5EF4-FFF2-40B4-BE49-F238E27FC236}">
                    <a16:creationId xmlns:a16="http://schemas.microsoft.com/office/drawing/2014/main" id="{DB6E67DD-3916-42DF-8B72-D35A1BCF56A5}"/>
                  </a:ext>
                </a:extLst>
              </p:cNvPr>
              <p:cNvSpPr>
                <a:spLocks/>
              </p:cNvSpPr>
              <p:nvPr/>
            </p:nvSpPr>
            <p:spPr bwMode="auto">
              <a:xfrm>
                <a:off x="7216775" y="4972050"/>
                <a:ext cx="52388" cy="52388"/>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2" name="Freeform 830">
                <a:extLst>
                  <a:ext uri="{FF2B5EF4-FFF2-40B4-BE49-F238E27FC236}">
                    <a16:creationId xmlns:a16="http://schemas.microsoft.com/office/drawing/2014/main" id="{23B4C264-8E17-4A38-9942-C61A3E6918D4}"/>
                  </a:ext>
                </a:extLst>
              </p:cNvPr>
              <p:cNvSpPr>
                <a:spLocks/>
              </p:cNvSpPr>
              <p:nvPr/>
            </p:nvSpPr>
            <p:spPr bwMode="auto">
              <a:xfrm>
                <a:off x="7237413" y="4972050"/>
                <a:ext cx="52388"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3" name="Freeform 831">
                <a:extLst>
                  <a:ext uri="{FF2B5EF4-FFF2-40B4-BE49-F238E27FC236}">
                    <a16:creationId xmlns:a16="http://schemas.microsoft.com/office/drawing/2014/main" id="{AF241C97-3177-47F2-9312-09F4BE5E08A4}"/>
                  </a:ext>
                </a:extLst>
              </p:cNvPr>
              <p:cNvSpPr>
                <a:spLocks/>
              </p:cNvSpPr>
              <p:nvPr/>
            </p:nvSpPr>
            <p:spPr bwMode="auto">
              <a:xfrm>
                <a:off x="7264400" y="4972050"/>
                <a:ext cx="52388"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4" name="Freeform 832">
                <a:extLst>
                  <a:ext uri="{FF2B5EF4-FFF2-40B4-BE49-F238E27FC236}">
                    <a16:creationId xmlns:a16="http://schemas.microsoft.com/office/drawing/2014/main" id="{D67B2B12-DC43-4BAB-906F-7D1CE71EB3F0}"/>
                  </a:ext>
                </a:extLst>
              </p:cNvPr>
              <p:cNvSpPr>
                <a:spLocks/>
              </p:cNvSpPr>
              <p:nvPr/>
            </p:nvSpPr>
            <p:spPr bwMode="auto">
              <a:xfrm>
                <a:off x="7299325" y="4972050"/>
                <a:ext cx="52388" cy="52388"/>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5" name="Freeform 833">
                <a:extLst>
                  <a:ext uri="{FF2B5EF4-FFF2-40B4-BE49-F238E27FC236}">
                    <a16:creationId xmlns:a16="http://schemas.microsoft.com/office/drawing/2014/main" id="{C5AB330E-CF46-4688-97A0-FDA2C0215314}"/>
                  </a:ext>
                </a:extLst>
              </p:cNvPr>
              <p:cNvSpPr>
                <a:spLocks/>
              </p:cNvSpPr>
              <p:nvPr/>
            </p:nvSpPr>
            <p:spPr bwMode="auto">
              <a:xfrm>
                <a:off x="7316788" y="4972050"/>
                <a:ext cx="52388" cy="52388"/>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6" name="Freeform 834">
                <a:extLst>
                  <a:ext uri="{FF2B5EF4-FFF2-40B4-BE49-F238E27FC236}">
                    <a16:creationId xmlns:a16="http://schemas.microsoft.com/office/drawing/2014/main" id="{F9C88AF9-7418-41D4-BCED-637AB2D16B4B}"/>
                  </a:ext>
                </a:extLst>
              </p:cNvPr>
              <p:cNvSpPr>
                <a:spLocks/>
              </p:cNvSpPr>
              <p:nvPr/>
            </p:nvSpPr>
            <p:spPr bwMode="auto">
              <a:xfrm>
                <a:off x="7340600" y="4973638"/>
                <a:ext cx="53975" cy="53975"/>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7" name="Freeform 835">
                <a:extLst>
                  <a:ext uri="{FF2B5EF4-FFF2-40B4-BE49-F238E27FC236}">
                    <a16:creationId xmlns:a16="http://schemas.microsoft.com/office/drawing/2014/main" id="{E03D71D9-3BF4-4AD6-B434-B2221D6795BC}"/>
                  </a:ext>
                </a:extLst>
              </p:cNvPr>
              <p:cNvSpPr>
                <a:spLocks/>
              </p:cNvSpPr>
              <p:nvPr/>
            </p:nvSpPr>
            <p:spPr bwMode="auto">
              <a:xfrm>
                <a:off x="7372350" y="4975225"/>
                <a:ext cx="53975" cy="52388"/>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8" name="Freeform 836">
                <a:extLst>
                  <a:ext uri="{FF2B5EF4-FFF2-40B4-BE49-F238E27FC236}">
                    <a16:creationId xmlns:a16="http://schemas.microsoft.com/office/drawing/2014/main" id="{FEDDEAD5-928A-4F36-AB8E-7C976B1D3A0F}"/>
                  </a:ext>
                </a:extLst>
              </p:cNvPr>
              <p:cNvSpPr>
                <a:spLocks/>
              </p:cNvSpPr>
              <p:nvPr/>
            </p:nvSpPr>
            <p:spPr bwMode="auto">
              <a:xfrm>
                <a:off x="7391400" y="4976813"/>
                <a:ext cx="52388" cy="53975"/>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39" name="Freeform 837">
                <a:extLst>
                  <a:ext uri="{FF2B5EF4-FFF2-40B4-BE49-F238E27FC236}">
                    <a16:creationId xmlns:a16="http://schemas.microsoft.com/office/drawing/2014/main" id="{D8648E5A-0329-43A2-AE02-C7D74038D602}"/>
                  </a:ext>
                </a:extLst>
              </p:cNvPr>
              <p:cNvSpPr>
                <a:spLocks/>
              </p:cNvSpPr>
              <p:nvPr/>
            </p:nvSpPr>
            <p:spPr bwMode="auto">
              <a:xfrm>
                <a:off x="7416800" y="4979988"/>
                <a:ext cx="52388" cy="52388"/>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0" name="Freeform 838">
                <a:extLst>
                  <a:ext uri="{FF2B5EF4-FFF2-40B4-BE49-F238E27FC236}">
                    <a16:creationId xmlns:a16="http://schemas.microsoft.com/office/drawing/2014/main" id="{6B024F67-0335-4BE6-8FB8-4F3B5C7F1B30}"/>
                  </a:ext>
                </a:extLst>
              </p:cNvPr>
              <p:cNvSpPr>
                <a:spLocks/>
              </p:cNvSpPr>
              <p:nvPr/>
            </p:nvSpPr>
            <p:spPr bwMode="auto">
              <a:xfrm>
                <a:off x="7443788" y="4983163"/>
                <a:ext cx="50800" cy="52388"/>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1" name="Freeform 839">
                <a:extLst>
                  <a:ext uri="{FF2B5EF4-FFF2-40B4-BE49-F238E27FC236}">
                    <a16:creationId xmlns:a16="http://schemas.microsoft.com/office/drawing/2014/main" id="{82E884BD-2854-4ADA-AEFD-206AB19F3577}"/>
                  </a:ext>
                </a:extLst>
              </p:cNvPr>
              <p:cNvSpPr>
                <a:spLocks/>
              </p:cNvSpPr>
              <p:nvPr/>
            </p:nvSpPr>
            <p:spPr bwMode="auto">
              <a:xfrm>
                <a:off x="7475538" y="4986338"/>
                <a:ext cx="52388"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2" name="Freeform 840">
                <a:extLst>
                  <a:ext uri="{FF2B5EF4-FFF2-40B4-BE49-F238E27FC236}">
                    <a16:creationId xmlns:a16="http://schemas.microsoft.com/office/drawing/2014/main" id="{EC4D9F37-B0BB-4CD5-B887-2C9A9349A086}"/>
                  </a:ext>
                </a:extLst>
              </p:cNvPr>
              <p:cNvSpPr>
                <a:spLocks/>
              </p:cNvSpPr>
              <p:nvPr/>
            </p:nvSpPr>
            <p:spPr bwMode="auto">
              <a:xfrm>
                <a:off x="7494588" y="4992688"/>
                <a:ext cx="53975" cy="52388"/>
              </a:xfrm>
              <a:custGeom>
                <a:avLst/>
                <a:gdLst>
                  <a:gd name="T0" fmla="*/ 24 w 29"/>
                  <a:gd name="T1" fmla="*/ 25 h 29"/>
                  <a:gd name="T2" fmla="*/ 29 w 29"/>
                  <a:gd name="T3" fmla="*/ 15 h 29"/>
                  <a:gd name="T4" fmla="*/ 24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3" name="Freeform 841">
                <a:extLst>
                  <a:ext uri="{FF2B5EF4-FFF2-40B4-BE49-F238E27FC236}">
                    <a16:creationId xmlns:a16="http://schemas.microsoft.com/office/drawing/2014/main" id="{33034D92-6189-4442-8239-B5023AA204BB}"/>
                  </a:ext>
                </a:extLst>
              </p:cNvPr>
              <p:cNvSpPr>
                <a:spLocks/>
              </p:cNvSpPr>
              <p:nvPr/>
            </p:nvSpPr>
            <p:spPr bwMode="auto">
              <a:xfrm>
                <a:off x="7539038" y="4994275"/>
                <a:ext cx="53975"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4" name="Freeform 842">
                <a:extLst>
                  <a:ext uri="{FF2B5EF4-FFF2-40B4-BE49-F238E27FC236}">
                    <a16:creationId xmlns:a16="http://schemas.microsoft.com/office/drawing/2014/main" id="{67648057-2B5B-4F03-8C4F-D16DDA75CCAD}"/>
                  </a:ext>
                </a:extLst>
              </p:cNvPr>
              <p:cNvSpPr>
                <a:spLocks/>
              </p:cNvSpPr>
              <p:nvPr/>
            </p:nvSpPr>
            <p:spPr bwMode="auto">
              <a:xfrm>
                <a:off x="7566025" y="4999038"/>
                <a:ext cx="53975"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5" name="Freeform 843">
                <a:extLst>
                  <a:ext uri="{FF2B5EF4-FFF2-40B4-BE49-F238E27FC236}">
                    <a16:creationId xmlns:a16="http://schemas.microsoft.com/office/drawing/2014/main" id="{AE880FC7-AD05-4407-B25E-CC1906D2B5C0}"/>
                  </a:ext>
                </a:extLst>
              </p:cNvPr>
              <p:cNvSpPr>
                <a:spLocks/>
              </p:cNvSpPr>
              <p:nvPr/>
            </p:nvSpPr>
            <p:spPr bwMode="auto">
              <a:xfrm>
                <a:off x="7570788" y="4986338"/>
                <a:ext cx="50800" cy="52388"/>
              </a:xfrm>
              <a:custGeom>
                <a:avLst/>
                <a:gdLst>
                  <a:gd name="T0" fmla="*/ 24 w 28"/>
                  <a:gd name="T1" fmla="*/ 24 h 28"/>
                  <a:gd name="T2" fmla="*/ 28 w 28"/>
                  <a:gd name="T3" fmla="*/ 14 h 28"/>
                  <a:gd name="T4" fmla="*/ 24 w 28"/>
                  <a:gd name="T5" fmla="*/ 4 h 28"/>
                  <a:gd name="T6" fmla="*/ 14 w 28"/>
                  <a:gd name="T7" fmla="*/ 0 h 28"/>
                  <a:gd name="T8" fmla="*/ 4 w 28"/>
                  <a:gd name="T9" fmla="*/ 4 h 28"/>
                  <a:gd name="T10" fmla="*/ 0 w 28"/>
                  <a:gd name="T11" fmla="*/ 14 h 28"/>
                  <a:gd name="T12" fmla="*/ 4 w 28"/>
                  <a:gd name="T13" fmla="*/ 24 h 28"/>
                  <a:gd name="T14" fmla="*/ 14 w 28"/>
                  <a:gd name="T15" fmla="*/ 28 h 28"/>
                  <a:gd name="T16" fmla="*/ 24 w 28"/>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24"/>
                    </a:moveTo>
                    <a:cubicBezTo>
                      <a:pt x="27" y="21"/>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6" name="Freeform 844">
                <a:extLst>
                  <a:ext uri="{FF2B5EF4-FFF2-40B4-BE49-F238E27FC236}">
                    <a16:creationId xmlns:a16="http://schemas.microsoft.com/office/drawing/2014/main" id="{CD284EAF-3A3A-4A72-8394-99488958DCC1}"/>
                  </a:ext>
                </a:extLst>
              </p:cNvPr>
              <p:cNvSpPr>
                <a:spLocks/>
              </p:cNvSpPr>
              <p:nvPr/>
            </p:nvSpPr>
            <p:spPr bwMode="auto">
              <a:xfrm>
                <a:off x="7599363" y="5010150"/>
                <a:ext cx="53975" cy="5397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7" name="Freeform 845">
                <a:extLst>
                  <a:ext uri="{FF2B5EF4-FFF2-40B4-BE49-F238E27FC236}">
                    <a16:creationId xmlns:a16="http://schemas.microsoft.com/office/drawing/2014/main" id="{82E44E98-CE4F-46E7-A793-211AC2FA43B5}"/>
                  </a:ext>
                </a:extLst>
              </p:cNvPr>
              <p:cNvSpPr>
                <a:spLocks/>
              </p:cNvSpPr>
              <p:nvPr/>
            </p:nvSpPr>
            <p:spPr bwMode="auto">
              <a:xfrm>
                <a:off x="7627938" y="5010150"/>
                <a:ext cx="52388" cy="53975"/>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8" name="Freeform 846">
                <a:extLst>
                  <a:ext uri="{FF2B5EF4-FFF2-40B4-BE49-F238E27FC236}">
                    <a16:creationId xmlns:a16="http://schemas.microsoft.com/office/drawing/2014/main" id="{7AC932A0-7B11-4949-82BA-E4F0D7733B44}"/>
                  </a:ext>
                </a:extLst>
              </p:cNvPr>
              <p:cNvSpPr>
                <a:spLocks/>
              </p:cNvSpPr>
              <p:nvPr/>
            </p:nvSpPr>
            <p:spPr bwMode="auto">
              <a:xfrm>
                <a:off x="7653338" y="5016500"/>
                <a:ext cx="52388"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49" name="Freeform 847">
                <a:extLst>
                  <a:ext uri="{FF2B5EF4-FFF2-40B4-BE49-F238E27FC236}">
                    <a16:creationId xmlns:a16="http://schemas.microsoft.com/office/drawing/2014/main" id="{0B260AE3-31D2-4DF3-A560-F9069103C0C8}"/>
                  </a:ext>
                </a:extLst>
              </p:cNvPr>
              <p:cNvSpPr>
                <a:spLocks/>
              </p:cNvSpPr>
              <p:nvPr/>
            </p:nvSpPr>
            <p:spPr bwMode="auto">
              <a:xfrm>
                <a:off x="7688263" y="5016500"/>
                <a:ext cx="52388" cy="52388"/>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0" name="Freeform 848">
                <a:extLst>
                  <a:ext uri="{FF2B5EF4-FFF2-40B4-BE49-F238E27FC236}">
                    <a16:creationId xmlns:a16="http://schemas.microsoft.com/office/drawing/2014/main" id="{AA4CF35A-7879-4821-B953-03AD5AA6AB99}"/>
                  </a:ext>
                </a:extLst>
              </p:cNvPr>
              <p:cNvSpPr>
                <a:spLocks/>
              </p:cNvSpPr>
              <p:nvPr/>
            </p:nvSpPr>
            <p:spPr bwMode="auto">
              <a:xfrm>
                <a:off x="7713663" y="5021263"/>
                <a:ext cx="52388"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1" name="Freeform 849">
                <a:extLst>
                  <a:ext uri="{FF2B5EF4-FFF2-40B4-BE49-F238E27FC236}">
                    <a16:creationId xmlns:a16="http://schemas.microsoft.com/office/drawing/2014/main" id="{D07B41A6-B2EA-4645-98E1-5F0C637792B3}"/>
                  </a:ext>
                </a:extLst>
              </p:cNvPr>
              <p:cNvSpPr>
                <a:spLocks/>
              </p:cNvSpPr>
              <p:nvPr/>
            </p:nvSpPr>
            <p:spPr bwMode="auto">
              <a:xfrm>
                <a:off x="7729538" y="5021263"/>
                <a:ext cx="53975" cy="53975"/>
              </a:xfrm>
              <a:custGeom>
                <a:avLst/>
                <a:gdLst>
                  <a:gd name="T0" fmla="*/ 25 w 29"/>
                  <a:gd name="T1" fmla="*/ 24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2" name="Freeform 850">
                <a:extLst>
                  <a:ext uri="{FF2B5EF4-FFF2-40B4-BE49-F238E27FC236}">
                    <a16:creationId xmlns:a16="http://schemas.microsoft.com/office/drawing/2014/main" id="{9425067A-4A48-46E3-8EFB-73783DEB070B}"/>
                  </a:ext>
                </a:extLst>
              </p:cNvPr>
              <p:cNvSpPr>
                <a:spLocks/>
              </p:cNvSpPr>
              <p:nvPr/>
            </p:nvSpPr>
            <p:spPr bwMode="auto">
              <a:xfrm>
                <a:off x="7772400" y="5018088"/>
                <a:ext cx="52388" cy="52388"/>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3" name="Freeform 851">
                <a:extLst>
                  <a:ext uri="{FF2B5EF4-FFF2-40B4-BE49-F238E27FC236}">
                    <a16:creationId xmlns:a16="http://schemas.microsoft.com/office/drawing/2014/main" id="{AD25B148-6C4B-4883-BC78-C11AEE39147A}"/>
                  </a:ext>
                </a:extLst>
              </p:cNvPr>
              <p:cNvSpPr>
                <a:spLocks/>
              </p:cNvSpPr>
              <p:nvPr/>
            </p:nvSpPr>
            <p:spPr bwMode="auto">
              <a:xfrm>
                <a:off x="7785100" y="5011738"/>
                <a:ext cx="52388" cy="53975"/>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4" name="Freeform 852">
                <a:extLst>
                  <a:ext uri="{FF2B5EF4-FFF2-40B4-BE49-F238E27FC236}">
                    <a16:creationId xmlns:a16="http://schemas.microsoft.com/office/drawing/2014/main" id="{76A784AB-2DBD-42E5-9B68-F8915EF251DC}"/>
                  </a:ext>
                </a:extLst>
              </p:cNvPr>
              <p:cNvSpPr>
                <a:spLocks/>
              </p:cNvSpPr>
              <p:nvPr/>
            </p:nvSpPr>
            <p:spPr bwMode="auto">
              <a:xfrm>
                <a:off x="7810500" y="5010150"/>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5" name="Freeform 853">
                <a:extLst>
                  <a:ext uri="{FF2B5EF4-FFF2-40B4-BE49-F238E27FC236}">
                    <a16:creationId xmlns:a16="http://schemas.microsoft.com/office/drawing/2014/main" id="{E7790DCE-F32B-47CD-A4CC-F4EE16A3EF4E}"/>
                  </a:ext>
                </a:extLst>
              </p:cNvPr>
              <p:cNvSpPr>
                <a:spLocks/>
              </p:cNvSpPr>
              <p:nvPr/>
            </p:nvSpPr>
            <p:spPr bwMode="auto">
              <a:xfrm>
                <a:off x="7834313" y="5008563"/>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6" name="Freeform 854">
                <a:extLst>
                  <a:ext uri="{FF2B5EF4-FFF2-40B4-BE49-F238E27FC236}">
                    <a16:creationId xmlns:a16="http://schemas.microsoft.com/office/drawing/2014/main" id="{F2E7AB78-2F10-44ED-A0A0-9D3900CAA577}"/>
                  </a:ext>
                </a:extLst>
              </p:cNvPr>
              <p:cNvSpPr>
                <a:spLocks/>
              </p:cNvSpPr>
              <p:nvPr/>
            </p:nvSpPr>
            <p:spPr bwMode="auto">
              <a:xfrm>
                <a:off x="7829550" y="4987925"/>
                <a:ext cx="52388" cy="53975"/>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7" name="Freeform 855">
                <a:extLst>
                  <a:ext uri="{FF2B5EF4-FFF2-40B4-BE49-F238E27FC236}">
                    <a16:creationId xmlns:a16="http://schemas.microsoft.com/office/drawing/2014/main" id="{4F89F977-1E21-4391-999E-326D4A96ECA3}"/>
                  </a:ext>
                </a:extLst>
              </p:cNvPr>
              <p:cNvSpPr>
                <a:spLocks/>
              </p:cNvSpPr>
              <p:nvPr/>
            </p:nvSpPr>
            <p:spPr bwMode="auto">
              <a:xfrm>
                <a:off x="7866063" y="4999038"/>
                <a:ext cx="52388" cy="53975"/>
              </a:xfrm>
              <a:custGeom>
                <a:avLst/>
                <a:gdLst>
                  <a:gd name="T0" fmla="*/ 25 w 29"/>
                  <a:gd name="T1" fmla="*/ 24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7" y="22"/>
                      <a:pt x="29" y="18"/>
                      <a:pt x="29" y="14"/>
                    </a:cubicBezTo>
                    <a:cubicBezTo>
                      <a:pt x="29" y="10"/>
                      <a:pt x="27" y="7"/>
                      <a:pt x="25" y="4"/>
                    </a:cubicBezTo>
                    <a:cubicBezTo>
                      <a:pt x="22" y="1"/>
                      <a:pt x="18" y="0"/>
                      <a:pt x="14" y="0"/>
                    </a:cubicBezTo>
                    <a:cubicBezTo>
                      <a:pt x="10" y="0"/>
                      <a:pt x="7" y="1"/>
                      <a:pt x="4" y="4"/>
                    </a:cubicBezTo>
                    <a:cubicBezTo>
                      <a:pt x="2" y="7"/>
                      <a:pt x="0" y="10"/>
                      <a:pt x="0" y="14"/>
                    </a:cubicBezTo>
                    <a:cubicBezTo>
                      <a:pt x="0" y="18"/>
                      <a:pt x="2" y="22"/>
                      <a:pt x="4" y="24"/>
                    </a:cubicBezTo>
                    <a:cubicBezTo>
                      <a:pt x="7" y="27"/>
                      <a:pt x="10" y="29"/>
                      <a:pt x="14" y="29"/>
                    </a:cubicBezTo>
                    <a:cubicBezTo>
                      <a:pt x="18"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8" name="Freeform 856">
                <a:extLst>
                  <a:ext uri="{FF2B5EF4-FFF2-40B4-BE49-F238E27FC236}">
                    <a16:creationId xmlns:a16="http://schemas.microsoft.com/office/drawing/2014/main" id="{623A1FCF-3708-4F50-84FC-C7C6E87AD8E2}"/>
                  </a:ext>
                </a:extLst>
              </p:cNvPr>
              <p:cNvSpPr>
                <a:spLocks/>
              </p:cNvSpPr>
              <p:nvPr/>
            </p:nvSpPr>
            <p:spPr bwMode="auto">
              <a:xfrm>
                <a:off x="7889875" y="4997450"/>
                <a:ext cx="50800" cy="53975"/>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59" name="Freeform 857">
                <a:extLst>
                  <a:ext uri="{FF2B5EF4-FFF2-40B4-BE49-F238E27FC236}">
                    <a16:creationId xmlns:a16="http://schemas.microsoft.com/office/drawing/2014/main" id="{DC2B77C4-2482-4836-82D2-6A06F4BE2AB5}"/>
                  </a:ext>
                </a:extLst>
              </p:cNvPr>
              <p:cNvSpPr>
                <a:spLocks/>
              </p:cNvSpPr>
              <p:nvPr/>
            </p:nvSpPr>
            <p:spPr bwMode="auto">
              <a:xfrm>
                <a:off x="7907338" y="4997450"/>
                <a:ext cx="53975" cy="53975"/>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0" name="Freeform 858">
                <a:extLst>
                  <a:ext uri="{FF2B5EF4-FFF2-40B4-BE49-F238E27FC236}">
                    <a16:creationId xmlns:a16="http://schemas.microsoft.com/office/drawing/2014/main" id="{FDE8C667-E264-4917-AA0F-68D5B2E6F358}"/>
                  </a:ext>
                </a:extLst>
              </p:cNvPr>
              <p:cNvSpPr>
                <a:spLocks/>
              </p:cNvSpPr>
              <p:nvPr/>
            </p:nvSpPr>
            <p:spPr bwMode="auto">
              <a:xfrm>
                <a:off x="7929563" y="4992688"/>
                <a:ext cx="52388" cy="50800"/>
              </a:xfrm>
              <a:custGeom>
                <a:avLst/>
                <a:gdLst>
                  <a:gd name="T0" fmla="*/ 25 w 29"/>
                  <a:gd name="T1" fmla="*/ 24 h 28"/>
                  <a:gd name="T2" fmla="*/ 29 w 29"/>
                  <a:gd name="T3" fmla="*/ 14 h 28"/>
                  <a:gd name="T4" fmla="*/ 25 w 29"/>
                  <a:gd name="T5" fmla="*/ 4 h 28"/>
                  <a:gd name="T6" fmla="*/ 15 w 29"/>
                  <a:gd name="T7" fmla="*/ 0 h 28"/>
                  <a:gd name="T8" fmla="*/ 5 w 29"/>
                  <a:gd name="T9" fmla="*/ 4 h 28"/>
                  <a:gd name="T10" fmla="*/ 0 w 29"/>
                  <a:gd name="T11" fmla="*/ 14 h 28"/>
                  <a:gd name="T12" fmla="*/ 5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1"/>
                      <a:pt x="5"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1" name="Freeform 859">
                <a:extLst>
                  <a:ext uri="{FF2B5EF4-FFF2-40B4-BE49-F238E27FC236}">
                    <a16:creationId xmlns:a16="http://schemas.microsoft.com/office/drawing/2014/main" id="{AF0EFDAC-F4EA-4B61-9B1B-49C599CD39B4}"/>
                  </a:ext>
                </a:extLst>
              </p:cNvPr>
              <p:cNvSpPr>
                <a:spLocks/>
              </p:cNvSpPr>
              <p:nvPr/>
            </p:nvSpPr>
            <p:spPr bwMode="auto">
              <a:xfrm>
                <a:off x="7943850" y="4989513"/>
                <a:ext cx="52388" cy="53975"/>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2" name="Freeform 860">
                <a:extLst>
                  <a:ext uri="{FF2B5EF4-FFF2-40B4-BE49-F238E27FC236}">
                    <a16:creationId xmlns:a16="http://schemas.microsoft.com/office/drawing/2014/main" id="{4FF8E727-7644-47EC-BC03-6FCAC56181C9}"/>
                  </a:ext>
                </a:extLst>
              </p:cNvPr>
              <p:cNvSpPr>
                <a:spLocks/>
              </p:cNvSpPr>
              <p:nvPr/>
            </p:nvSpPr>
            <p:spPr bwMode="auto">
              <a:xfrm>
                <a:off x="7974013" y="4986338"/>
                <a:ext cx="52388" cy="52388"/>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3" name="Freeform 861">
                <a:extLst>
                  <a:ext uri="{FF2B5EF4-FFF2-40B4-BE49-F238E27FC236}">
                    <a16:creationId xmlns:a16="http://schemas.microsoft.com/office/drawing/2014/main" id="{FCA25A8D-B670-4C7A-9866-23D12D28336B}"/>
                  </a:ext>
                </a:extLst>
              </p:cNvPr>
              <p:cNvSpPr>
                <a:spLocks/>
              </p:cNvSpPr>
              <p:nvPr/>
            </p:nvSpPr>
            <p:spPr bwMode="auto">
              <a:xfrm>
                <a:off x="7986713" y="4984750"/>
                <a:ext cx="52388" cy="53975"/>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4" name="Freeform 862">
                <a:extLst>
                  <a:ext uri="{FF2B5EF4-FFF2-40B4-BE49-F238E27FC236}">
                    <a16:creationId xmlns:a16="http://schemas.microsoft.com/office/drawing/2014/main" id="{C37CBD6C-073D-4B6E-BBA6-94381FA0B190}"/>
                  </a:ext>
                </a:extLst>
              </p:cNvPr>
              <p:cNvSpPr>
                <a:spLocks/>
              </p:cNvSpPr>
              <p:nvPr/>
            </p:nvSpPr>
            <p:spPr bwMode="auto">
              <a:xfrm>
                <a:off x="8010525" y="4981575"/>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5" name="Freeform 863">
                <a:extLst>
                  <a:ext uri="{FF2B5EF4-FFF2-40B4-BE49-F238E27FC236}">
                    <a16:creationId xmlns:a16="http://schemas.microsoft.com/office/drawing/2014/main" id="{D4E6CC65-BB8C-4CA4-9E44-3FEC08D37968}"/>
                  </a:ext>
                </a:extLst>
              </p:cNvPr>
              <p:cNvSpPr>
                <a:spLocks/>
              </p:cNvSpPr>
              <p:nvPr/>
            </p:nvSpPr>
            <p:spPr bwMode="auto">
              <a:xfrm>
                <a:off x="8040688" y="4979988"/>
                <a:ext cx="53975" cy="52388"/>
              </a:xfrm>
              <a:custGeom>
                <a:avLst/>
                <a:gdLst>
                  <a:gd name="T0" fmla="*/ 25 w 29"/>
                  <a:gd name="T1" fmla="*/ 25 h 29"/>
                  <a:gd name="T2" fmla="*/ 29 w 29"/>
                  <a:gd name="T3" fmla="*/ 14 h 29"/>
                  <a:gd name="T4" fmla="*/ 25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6" name="Freeform 864">
                <a:extLst>
                  <a:ext uri="{FF2B5EF4-FFF2-40B4-BE49-F238E27FC236}">
                    <a16:creationId xmlns:a16="http://schemas.microsoft.com/office/drawing/2014/main" id="{8DFE1D26-6BC4-4E22-A987-BCC153198CBB}"/>
                  </a:ext>
                </a:extLst>
              </p:cNvPr>
              <p:cNvSpPr>
                <a:spLocks/>
              </p:cNvSpPr>
              <p:nvPr/>
            </p:nvSpPr>
            <p:spPr bwMode="auto">
              <a:xfrm>
                <a:off x="8059738" y="4975225"/>
                <a:ext cx="50800" cy="53975"/>
              </a:xfrm>
              <a:custGeom>
                <a:avLst/>
                <a:gdLst>
                  <a:gd name="T0" fmla="*/ 24 w 28"/>
                  <a:gd name="T1" fmla="*/ 25 h 29"/>
                  <a:gd name="T2" fmla="*/ 28 w 28"/>
                  <a:gd name="T3" fmla="*/ 15 h 29"/>
                  <a:gd name="T4" fmla="*/ 24 w 28"/>
                  <a:gd name="T5" fmla="*/ 4 h 29"/>
                  <a:gd name="T6" fmla="*/ 14 w 28"/>
                  <a:gd name="T7" fmla="*/ 0 h 29"/>
                  <a:gd name="T8" fmla="*/ 4 w 28"/>
                  <a:gd name="T9" fmla="*/ 4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4"/>
                    </a:cubicBezTo>
                    <a:cubicBezTo>
                      <a:pt x="21"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7" name="Freeform 865">
                <a:extLst>
                  <a:ext uri="{FF2B5EF4-FFF2-40B4-BE49-F238E27FC236}">
                    <a16:creationId xmlns:a16="http://schemas.microsoft.com/office/drawing/2014/main" id="{FFBC3C23-3C23-4EA5-9AAD-87CAE2C42A64}"/>
                  </a:ext>
                </a:extLst>
              </p:cNvPr>
              <p:cNvSpPr>
                <a:spLocks/>
              </p:cNvSpPr>
              <p:nvPr/>
            </p:nvSpPr>
            <p:spPr bwMode="auto">
              <a:xfrm>
                <a:off x="8078788" y="4976813"/>
                <a:ext cx="52388" cy="53975"/>
              </a:xfrm>
              <a:custGeom>
                <a:avLst/>
                <a:gdLst>
                  <a:gd name="T0" fmla="*/ 24 w 29"/>
                  <a:gd name="T1" fmla="*/ 24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4 h 29"/>
                  <a:gd name="T14" fmla="*/ 14 w 29"/>
                  <a:gd name="T15" fmla="*/ 29 h 29"/>
                  <a:gd name="T16" fmla="*/ 24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4"/>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8" name="Freeform 866">
                <a:extLst>
                  <a:ext uri="{FF2B5EF4-FFF2-40B4-BE49-F238E27FC236}">
                    <a16:creationId xmlns:a16="http://schemas.microsoft.com/office/drawing/2014/main" id="{8DD7B008-65A2-47D5-8ECF-4F3701CD6818}"/>
                  </a:ext>
                </a:extLst>
              </p:cNvPr>
              <p:cNvSpPr>
                <a:spLocks/>
              </p:cNvSpPr>
              <p:nvPr/>
            </p:nvSpPr>
            <p:spPr bwMode="auto">
              <a:xfrm>
                <a:off x="8107363" y="4975225"/>
                <a:ext cx="52388"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69" name="Freeform 867">
                <a:extLst>
                  <a:ext uri="{FF2B5EF4-FFF2-40B4-BE49-F238E27FC236}">
                    <a16:creationId xmlns:a16="http://schemas.microsoft.com/office/drawing/2014/main" id="{41D1FC6C-F534-4AEC-90C1-5FA1918DD167}"/>
                  </a:ext>
                </a:extLst>
              </p:cNvPr>
              <p:cNvSpPr>
                <a:spLocks/>
              </p:cNvSpPr>
              <p:nvPr/>
            </p:nvSpPr>
            <p:spPr bwMode="auto">
              <a:xfrm>
                <a:off x="8126413" y="4975225"/>
                <a:ext cx="52388" cy="53975"/>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0" name="Freeform 868">
                <a:extLst>
                  <a:ext uri="{FF2B5EF4-FFF2-40B4-BE49-F238E27FC236}">
                    <a16:creationId xmlns:a16="http://schemas.microsoft.com/office/drawing/2014/main" id="{1FCB8C1D-72DA-42BD-8AEC-81A58B996497}"/>
                  </a:ext>
                </a:extLst>
              </p:cNvPr>
              <p:cNvSpPr>
                <a:spLocks/>
              </p:cNvSpPr>
              <p:nvPr/>
            </p:nvSpPr>
            <p:spPr bwMode="auto">
              <a:xfrm>
                <a:off x="8156575" y="4973638"/>
                <a:ext cx="53975" cy="53975"/>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1" name="Freeform 869">
                <a:extLst>
                  <a:ext uri="{FF2B5EF4-FFF2-40B4-BE49-F238E27FC236}">
                    <a16:creationId xmlns:a16="http://schemas.microsoft.com/office/drawing/2014/main" id="{1B1E0671-9CE2-4569-A40F-50E51869108E}"/>
                  </a:ext>
                </a:extLst>
              </p:cNvPr>
              <p:cNvSpPr>
                <a:spLocks/>
              </p:cNvSpPr>
              <p:nvPr/>
            </p:nvSpPr>
            <p:spPr bwMode="auto">
              <a:xfrm>
                <a:off x="8178800" y="4973638"/>
                <a:ext cx="50800" cy="53975"/>
              </a:xfrm>
              <a:custGeom>
                <a:avLst/>
                <a:gdLst>
                  <a:gd name="T0" fmla="*/ 24 w 28"/>
                  <a:gd name="T1" fmla="*/ 25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1"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2" name="Freeform 870">
                <a:extLst>
                  <a:ext uri="{FF2B5EF4-FFF2-40B4-BE49-F238E27FC236}">
                    <a16:creationId xmlns:a16="http://schemas.microsoft.com/office/drawing/2014/main" id="{69BF256F-E720-4DC8-85DA-D46E0A0E0B44}"/>
                  </a:ext>
                </a:extLst>
              </p:cNvPr>
              <p:cNvSpPr>
                <a:spLocks/>
              </p:cNvSpPr>
              <p:nvPr/>
            </p:nvSpPr>
            <p:spPr bwMode="auto">
              <a:xfrm>
                <a:off x="8201025" y="4972050"/>
                <a:ext cx="52388" cy="52388"/>
              </a:xfrm>
              <a:custGeom>
                <a:avLst/>
                <a:gdLst>
                  <a:gd name="T0" fmla="*/ 25 w 29"/>
                  <a:gd name="T1" fmla="*/ 24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4 h 29"/>
                  <a:gd name="T14" fmla="*/ 15 w 29"/>
                  <a:gd name="T15" fmla="*/ 29 h 29"/>
                  <a:gd name="T16" fmla="*/ 25 w 2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4"/>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4"/>
                    </a:cubicBezTo>
                    <a:cubicBezTo>
                      <a:pt x="7" y="27"/>
                      <a:pt x="11" y="29"/>
                      <a:pt x="15" y="29"/>
                    </a:cubicBezTo>
                    <a:cubicBezTo>
                      <a:pt x="19" y="29"/>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3" name="Freeform 871">
                <a:extLst>
                  <a:ext uri="{FF2B5EF4-FFF2-40B4-BE49-F238E27FC236}">
                    <a16:creationId xmlns:a16="http://schemas.microsoft.com/office/drawing/2014/main" id="{C0F5B45A-0B60-466C-B6EE-925FB8B21477}"/>
                  </a:ext>
                </a:extLst>
              </p:cNvPr>
              <p:cNvSpPr>
                <a:spLocks/>
              </p:cNvSpPr>
              <p:nvPr/>
            </p:nvSpPr>
            <p:spPr bwMode="auto">
              <a:xfrm>
                <a:off x="7308850" y="5022850"/>
                <a:ext cx="52388" cy="53975"/>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4" name="Freeform 872">
                <a:extLst>
                  <a:ext uri="{FF2B5EF4-FFF2-40B4-BE49-F238E27FC236}">
                    <a16:creationId xmlns:a16="http://schemas.microsoft.com/office/drawing/2014/main" id="{E6FF930C-7882-4B0E-9E6C-69508AA1E2F1}"/>
                  </a:ext>
                </a:extLst>
              </p:cNvPr>
              <p:cNvSpPr>
                <a:spLocks/>
              </p:cNvSpPr>
              <p:nvPr/>
            </p:nvSpPr>
            <p:spPr bwMode="auto">
              <a:xfrm>
                <a:off x="7358063" y="5022850"/>
                <a:ext cx="52388" cy="53975"/>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5" name="Freeform 873">
                <a:extLst>
                  <a:ext uri="{FF2B5EF4-FFF2-40B4-BE49-F238E27FC236}">
                    <a16:creationId xmlns:a16="http://schemas.microsoft.com/office/drawing/2014/main" id="{06810D77-F7D8-445C-8C37-FA94DC540852}"/>
                  </a:ext>
                </a:extLst>
              </p:cNvPr>
              <p:cNvSpPr>
                <a:spLocks/>
              </p:cNvSpPr>
              <p:nvPr/>
            </p:nvSpPr>
            <p:spPr bwMode="auto">
              <a:xfrm>
                <a:off x="7412038" y="5024438"/>
                <a:ext cx="53975" cy="52388"/>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6" name="Freeform 874">
                <a:extLst>
                  <a:ext uri="{FF2B5EF4-FFF2-40B4-BE49-F238E27FC236}">
                    <a16:creationId xmlns:a16="http://schemas.microsoft.com/office/drawing/2014/main" id="{DF536C0D-90A0-4EEC-9297-E61CA67A698E}"/>
                  </a:ext>
                </a:extLst>
              </p:cNvPr>
              <p:cNvSpPr>
                <a:spLocks/>
              </p:cNvSpPr>
              <p:nvPr/>
            </p:nvSpPr>
            <p:spPr bwMode="auto">
              <a:xfrm>
                <a:off x="7475538" y="5038725"/>
                <a:ext cx="52388" cy="52388"/>
              </a:xfrm>
              <a:custGeom>
                <a:avLst/>
                <a:gdLst>
                  <a:gd name="T0" fmla="*/ 25 w 29"/>
                  <a:gd name="T1" fmla="*/ 25 h 29"/>
                  <a:gd name="T2" fmla="*/ 29 w 29"/>
                  <a:gd name="T3" fmla="*/ 15 h 29"/>
                  <a:gd name="T4" fmla="*/ 25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7" name="Freeform 875">
                <a:extLst>
                  <a:ext uri="{FF2B5EF4-FFF2-40B4-BE49-F238E27FC236}">
                    <a16:creationId xmlns:a16="http://schemas.microsoft.com/office/drawing/2014/main" id="{758DF725-0C2E-4D68-8071-AFE89DB6585D}"/>
                  </a:ext>
                </a:extLst>
              </p:cNvPr>
              <p:cNvSpPr>
                <a:spLocks/>
              </p:cNvSpPr>
              <p:nvPr/>
            </p:nvSpPr>
            <p:spPr bwMode="auto">
              <a:xfrm>
                <a:off x="7537450" y="5048250"/>
                <a:ext cx="50800" cy="53975"/>
              </a:xfrm>
              <a:custGeom>
                <a:avLst/>
                <a:gdLst>
                  <a:gd name="T0" fmla="*/ 24 w 28"/>
                  <a:gd name="T1" fmla="*/ 24 h 29"/>
                  <a:gd name="T2" fmla="*/ 28 w 28"/>
                  <a:gd name="T3" fmla="*/ 14 h 29"/>
                  <a:gd name="T4" fmla="*/ 24 w 28"/>
                  <a:gd name="T5" fmla="*/ 4 h 29"/>
                  <a:gd name="T6" fmla="*/ 14 w 28"/>
                  <a:gd name="T7" fmla="*/ 0 h 29"/>
                  <a:gd name="T8" fmla="*/ 4 w 28"/>
                  <a:gd name="T9" fmla="*/ 4 h 29"/>
                  <a:gd name="T10" fmla="*/ 0 w 28"/>
                  <a:gd name="T11" fmla="*/ 14 h 29"/>
                  <a:gd name="T12" fmla="*/ 4 w 28"/>
                  <a:gd name="T13" fmla="*/ 24 h 29"/>
                  <a:gd name="T14" fmla="*/ 14 w 28"/>
                  <a:gd name="T15" fmla="*/ 29 h 29"/>
                  <a:gd name="T16" fmla="*/ 24 w 28"/>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4"/>
                    </a:moveTo>
                    <a:cubicBezTo>
                      <a:pt x="27" y="22"/>
                      <a:pt x="28" y="18"/>
                      <a:pt x="28" y="14"/>
                    </a:cubicBezTo>
                    <a:cubicBezTo>
                      <a:pt x="28" y="10"/>
                      <a:pt x="27" y="7"/>
                      <a:pt x="24" y="4"/>
                    </a:cubicBezTo>
                    <a:cubicBezTo>
                      <a:pt x="21" y="1"/>
                      <a:pt x="18" y="0"/>
                      <a:pt x="14" y="0"/>
                    </a:cubicBezTo>
                    <a:cubicBezTo>
                      <a:pt x="10" y="0"/>
                      <a:pt x="7" y="1"/>
                      <a:pt x="4" y="4"/>
                    </a:cubicBezTo>
                    <a:cubicBezTo>
                      <a:pt x="1" y="7"/>
                      <a:pt x="0" y="10"/>
                      <a:pt x="0" y="14"/>
                    </a:cubicBezTo>
                    <a:cubicBezTo>
                      <a:pt x="0" y="18"/>
                      <a:pt x="1" y="22"/>
                      <a:pt x="4" y="24"/>
                    </a:cubicBezTo>
                    <a:cubicBezTo>
                      <a:pt x="7" y="27"/>
                      <a:pt x="10" y="29"/>
                      <a:pt x="14" y="29"/>
                    </a:cubicBezTo>
                    <a:cubicBezTo>
                      <a:pt x="18" y="29"/>
                      <a:pt x="21"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8" name="Freeform 876">
                <a:extLst>
                  <a:ext uri="{FF2B5EF4-FFF2-40B4-BE49-F238E27FC236}">
                    <a16:creationId xmlns:a16="http://schemas.microsoft.com/office/drawing/2014/main" id="{1B3110EF-85AB-4B74-910F-B94B7A297325}"/>
                  </a:ext>
                </a:extLst>
              </p:cNvPr>
              <p:cNvSpPr>
                <a:spLocks/>
              </p:cNvSpPr>
              <p:nvPr/>
            </p:nvSpPr>
            <p:spPr bwMode="auto">
              <a:xfrm>
                <a:off x="7562850" y="5046663"/>
                <a:ext cx="53975" cy="53975"/>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79" name="Freeform 877">
                <a:extLst>
                  <a:ext uri="{FF2B5EF4-FFF2-40B4-BE49-F238E27FC236}">
                    <a16:creationId xmlns:a16="http://schemas.microsoft.com/office/drawing/2014/main" id="{8C50F62C-DBF6-4267-BDE6-7B5C61543CE0}"/>
                  </a:ext>
                </a:extLst>
              </p:cNvPr>
              <p:cNvSpPr>
                <a:spLocks/>
              </p:cNvSpPr>
              <p:nvPr/>
            </p:nvSpPr>
            <p:spPr bwMode="auto">
              <a:xfrm>
                <a:off x="7585075" y="5046663"/>
                <a:ext cx="52388" cy="52388"/>
              </a:xfrm>
              <a:custGeom>
                <a:avLst/>
                <a:gdLst>
                  <a:gd name="T0" fmla="*/ 25 w 29"/>
                  <a:gd name="T1" fmla="*/ 24 h 28"/>
                  <a:gd name="T2" fmla="*/ 29 w 29"/>
                  <a:gd name="T3" fmla="*/ 14 h 28"/>
                  <a:gd name="T4" fmla="*/ 25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0" name="Freeform 878">
                <a:extLst>
                  <a:ext uri="{FF2B5EF4-FFF2-40B4-BE49-F238E27FC236}">
                    <a16:creationId xmlns:a16="http://schemas.microsoft.com/office/drawing/2014/main" id="{F3DED4B4-B186-4571-86B1-A67BCA0C86F5}"/>
                  </a:ext>
                </a:extLst>
              </p:cNvPr>
              <p:cNvSpPr>
                <a:spLocks/>
              </p:cNvSpPr>
              <p:nvPr/>
            </p:nvSpPr>
            <p:spPr bwMode="auto">
              <a:xfrm>
                <a:off x="7559675" y="5100638"/>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1" name="Freeform 879">
                <a:extLst>
                  <a:ext uri="{FF2B5EF4-FFF2-40B4-BE49-F238E27FC236}">
                    <a16:creationId xmlns:a16="http://schemas.microsoft.com/office/drawing/2014/main" id="{2265D68C-2D56-4918-B233-8870E0F3C37F}"/>
                  </a:ext>
                </a:extLst>
              </p:cNvPr>
              <p:cNvSpPr>
                <a:spLocks/>
              </p:cNvSpPr>
              <p:nvPr/>
            </p:nvSpPr>
            <p:spPr bwMode="auto">
              <a:xfrm>
                <a:off x="7651750" y="5065713"/>
                <a:ext cx="52388" cy="52388"/>
              </a:xfrm>
              <a:custGeom>
                <a:avLst/>
                <a:gdLst>
                  <a:gd name="T0" fmla="*/ 25 w 29"/>
                  <a:gd name="T1" fmla="*/ 25 h 29"/>
                  <a:gd name="T2" fmla="*/ 29 w 29"/>
                  <a:gd name="T3" fmla="*/ 14 h 29"/>
                  <a:gd name="T4" fmla="*/ 25 w 29"/>
                  <a:gd name="T5" fmla="*/ 4 h 29"/>
                  <a:gd name="T6" fmla="*/ 15 w 29"/>
                  <a:gd name="T7" fmla="*/ 0 h 29"/>
                  <a:gd name="T8" fmla="*/ 4 w 29"/>
                  <a:gd name="T9" fmla="*/ 4 h 29"/>
                  <a:gd name="T10" fmla="*/ 0 w 29"/>
                  <a:gd name="T11" fmla="*/ 14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2"/>
                      <a:pt x="4"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2" name="Freeform 880">
                <a:extLst>
                  <a:ext uri="{FF2B5EF4-FFF2-40B4-BE49-F238E27FC236}">
                    <a16:creationId xmlns:a16="http://schemas.microsoft.com/office/drawing/2014/main" id="{DEF6A74A-AC22-4236-AF26-9C9D3F63847F}"/>
                  </a:ext>
                </a:extLst>
              </p:cNvPr>
              <p:cNvSpPr>
                <a:spLocks/>
              </p:cNvSpPr>
              <p:nvPr/>
            </p:nvSpPr>
            <p:spPr bwMode="auto">
              <a:xfrm>
                <a:off x="7712075" y="5075238"/>
                <a:ext cx="50800" cy="52388"/>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3" name="Freeform 881">
                <a:extLst>
                  <a:ext uri="{FF2B5EF4-FFF2-40B4-BE49-F238E27FC236}">
                    <a16:creationId xmlns:a16="http://schemas.microsoft.com/office/drawing/2014/main" id="{6E0EACC9-856E-4502-BB22-DE056F03A130}"/>
                  </a:ext>
                </a:extLst>
              </p:cNvPr>
              <p:cNvSpPr>
                <a:spLocks/>
              </p:cNvSpPr>
              <p:nvPr/>
            </p:nvSpPr>
            <p:spPr bwMode="auto">
              <a:xfrm>
                <a:off x="7785100" y="5067300"/>
                <a:ext cx="52388" cy="50800"/>
              </a:xfrm>
              <a:custGeom>
                <a:avLst/>
                <a:gdLst>
                  <a:gd name="T0" fmla="*/ 24 w 29"/>
                  <a:gd name="T1" fmla="*/ 24 h 28"/>
                  <a:gd name="T2" fmla="*/ 29 w 29"/>
                  <a:gd name="T3" fmla="*/ 14 h 28"/>
                  <a:gd name="T4" fmla="*/ 24 w 29"/>
                  <a:gd name="T5" fmla="*/ 4 h 28"/>
                  <a:gd name="T6" fmla="*/ 14 w 29"/>
                  <a:gd name="T7" fmla="*/ 0 h 28"/>
                  <a:gd name="T8" fmla="*/ 4 w 29"/>
                  <a:gd name="T9" fmla="*/ 4 h 28"/>
                  <a:gd name="T10" fmla="*/ 0 w 29"/>
                  <a:gd name="T11" fmla="*/ 14 h 28"/>
                  <a:gd name="T12" fmla="*/ 4 w 29"/>
                  <a:gd name="T13" fmla="*/ 24 h 28"/>
                  <a:gd name="T14" fmla="*/ 14 w 29"/>
                  <a:gd name="T15" fmla="*/ 28 h 28"/>
                  <a:gd name="T16" fmla="*/ 24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4" y="24"/>
                    </a:moveTo>
                    <a:cubicBezTo>
                      <a:pt x="27" y="21"/>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1"/>
                      <a:pt x="4" y="24"/>
                    </a:cubicBezTo>
                    <a:cubicBezTo>
                      <a:pt x="7" y="27"/>
                      <a:pt x="10" y="28"/>
                      <a:pt x="14" y="28"/>
                    </a:cubicBezTo>
                    <a:cubicBezTo>
                      <a:pt x="18" y="28"/>
                      <a:pt x="22" y="27"/>
                      <a:pt x="24"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4" name="Freeform 882">
                <a:extLst>
                  <a:ext uri="{FF2B5EF4-FFF2-40B4-BE49-F238E27FC236}">
                    <a16:creationId xmlns:a16="http://schemas.microsoft.com/office/drawing/2014/main" id="{A9051FC2-E20A-4A2E-8A3C-BFECD550E32A}"/>
                  </a:ext>
                </a:extLst>
              </p:cNvPr>
              <p:cNvSpPr>
                <a:spLocks/>
              </p:cNvSpPr>
              <p:nvPr/>
            </p:nvSpPr>
            <p:spPr bwMode="auto">
              <a:xfrm>
                <a:off x="7820025" y="5078413"/>
                <a:ext cx="52388" cy="52388"/>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5" name="Freeform 883">
                <a:extLst>
                  <a:ext uri="{FF2B5EF4-FFF2-40B4-BE49-F238E27FC236}">
                    <a16:creationId xmlns:a16="http://schemas.microsoft.com/office/drawing/2014/main" id="{1D798D9C-FBF3-4BBD-8EC7-492BC63016A5}"/>
                  </a:ext>
                </a:extLst>
              </p:cNvPr>
              <p:cNvSpPr>
                <a:spLocks/>
              </p:cNvSpPr>
              <p:nvPr/>
            </p:nvSpPr>
            <p:spPr bwMode="auto">
              <a:xfrm>
                <a:off x="7843838" y="5062538"/>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7" y="21"/>
                      <a:pt x="29" y="18"/>
                      <a:pt x="29" y="14"/>
                    </a:cubicBezTo>
                    <a:cubicBezTo>
                      <a:pt x="29" y="10"/>
                      <a:pt x="27"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6" name="Freeform 884">
                <a:extLst>
                  <a:ext uri="{FF2B5EF4-FFF2-40B4-BE49-F238E27FC236}">
                    <a16:creationId xmlns:a16="http://schemas.microsoft.com/office/drawing/2014/main" id="{60DFEF31-74E4-4598-B755-4539A41702F2}"/>
                  </a:ext>
                </a:extLst>
              </p:cNvPr>
              <p:cNvSpPr>
                <a:spLocks/>
              </p:cNvSpPr>
              <p:nvPr/>
            </p:nvSpPr>
            <p:spPr bwMode="auto">
              <a:xfrm>
                <a:off x="7913688" y="5048250"/>
                <a:ext cx="52388" cy="53975"/>
              </a:xfrm>
              <a:custGeom>
                <a:avLst/>
                <a:gdLst>
                  <a:gd name="T0" fmla="*/ 24 w 29"/>
                  <a:gd name="T1" fmla="*/ 25 h 29"/>
                  <a:gd name="T2" fmla="*/ 29 w 29"/>
                  <a:gd name="T3" fmla="*/ 14 h 29"/>
                  <a:gd name="T4" fmla="*/ 24 w 29"/>
                  <a:gd name="T5" fmla="*/ 4 h 29"/>
                  <a:gd name="T6" fmla="*/ 14 w 29"/>
                  <a:gd name="T7" fmla="*/ 0 h 29"/>
                  <a:gd name="T8" fmla="*/ 4 w 29"/>
                  <a:gd name="T9" fmla="*/ 4 h 29"/>
                  <a:gd name="T10" fmla="*/ 0 w 29"/>
                  <a:gd name="T11" fmla="*/ 14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8"/>
                      <a:pt x="29" y="14"/>
                    </a:cubicBezTo>
                    <a:cubicBezTo>
                      <a:pt x="29" y="10"/>
                      <a:pt x="27" y="7"/>
                      <a:pt x="24" y="4"/>
                    </a:cubicBezTo>
                    <a:cubicBezTo>
                      <a:pt x="22" y="1"/>
                      <a:pt x="18" y="0"/>
                      <a:pt x="14" y="0"/>
                    </a:cubicBezTo>
                    <a:cubicBezTo>
                      <a:pt x="10" y="0"/>
                      <a:pt x="7" y="1"/>
                      <a:pt x="4" y="4"/>
                    </a:cubicBezTo>
                    <a:cubicBezTo>
                      <a:pt x="1" y="7"/>
                      <a:pt x="0" y="10"/>
                      <a:pt x="0" y="14"/>
                    </a:cubicBezTo>
                    <a:cubicBezTo>
                      <a:pt x="0" y="18"/>
                      <a:pt x="1" y="22"/>
                      <a:pt x="4" y="25"/>
                    </a:cubicBezTo>
                    <a:cubicBezTo>
                      <a:pt x="7" y="27"/>
                      <a:pt x="10" y="29"/>
                      <a:pt x="14" y="29"/>
                    </a:cubicBezTo>
                    <a:cubicBezTo>
                      <a:pt x="18" y="29"/>
                      <a:pt x="22" y="27"/>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7" name="Freeform 885">
                <a:extLst>
                  <a:ext uri="{FF2B5EF4-FFF2-40B4-BE49-F238E27FC236}">
                    <a16:creationId xmlns:a16="http://schemas.microsoft.com/office/drawing/2014/main" id="{00449F7C-D93C-4FA8-BC1F-D2B0E6F25ECD}"/>
                  </a:ext>
                </a:extLst>
              </p:cNvPr>
              <p:cNvSpPr>
                <a:spLocks/>
              </p:cNvSpPr>
              <p:nvPr/>
            </p:nvSpPr>
            <p:spPr bwMode="auto">
              <a:xfrm>
                <a:off x="7956550" y="5041900"/>
                <a:ext cx="53975" cy="52388"/>
              </a:xfrm>
              <a:custGeom>
                <a:avLst/>
                <a:gdLst>
                  <a:gd name="T0" fmla="*/ 25 w 29"/>
                  <a:gd name="T1" fmla="*/ 25 h 29"/>
                  <a:gd name="T2" fmla="*/ 29 w 29"/>
                  <a:gd name="T3" fmla="*/ 15 h 29"/>
                  <a:gd name="T4" fmla="*/ 25 w 29"/>
                  <a:gd name="T5" fmla="*/ 4 h 29"/>
                  <a:gd name="T6" fmla="*/ 15 w 29"/>
                  <a:gd name="T7" fmla="*/ 0 h 29"/>
                  <a:gd name="T8" fmla="*/ 5 w 29"/>
                  <a:gd name="T9" fmla="*/ 4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5" y="4"/>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8" name="Freeform 886">
                <a:extLst>
                  <a:ext uri="{FF2B5EF4-FFF2-40B4-BE49-F238E27FC236}">
                    <a16:creationId xmlns:a16="http://schemas.microsoft.com/office/drawing/2014/main" id="{CD7F54BD-EDD6-4350-A9C4-BA8C724E77C5}"/>
                  </a:ext>
                </a:extLst>
              </p:cNvPr>
              <p:cNvSpPr>
                <a:spLocks/>
              </p:cNvSpPr>
              <p:nvPr/>
            </p:nvSpPr>
            <p:spPr bwMode="auto">
              <a:xfrm>
                <a:off x="8023225" y="5038725"/>
                <a:ext cx="52388" cy="52388"/>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89" name="Freeform 887">
                <a:extLst>
                  <a:ext uri="{FF2B5EF4-FFF2-40B4-BE49-F238E27FC236}">
                    <a16:creationId xmlns:a16="http://schemas.microsoft.com/office/drawing/2014/main" id="{FCAFC165-8A73-4E97-80A4-958F4A24261D}"/>
                  </a:ext>
                </a:extLst>
              </p:cNvPr>
              <p:cNvSpPr>
                <a:spLocks/>
              </p:cNvSpPr>
              <p:nvPr/>
            </p:nvSpPr>
            <p:spPr bwMode="auto">
              <a:xfrm>
                <a:off x="8075613" y="5030788"/>
                <a:ext cx="53975" cy="52388"/>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0" name="Freeform 888">
                <a:extLst>
                  <a:ext uri="{FF2B5EF4-FFF2-40B4-BE49-F238E27FC236}">
                    <a16:creationId xmlns:a16="http://schemas.microsoft.com/office/drawing/2014/main" id="{72D2FA91-01E2-4961-B022-D6AB23845463}"/>
                  </a:ext>
                </a:extLst>
              </p:cNvPr>
              <p:cNvSpPr>
                <a:spLocks/>
              </p:cNvSpPr>
              <p:nvPr/>
            </p:nvSpPr>
            <p:spPr bwMode="auto">
              <a:xfrm>
                <a:off x="8128000" y="5029200"/>
                <a:ext cx="52388" cy="52388"/>
              </a:xfrm>
              <a:custGeom>
                <a:avLst/>
                <a:gdLst>
                  <a:gd name="T0" fmla="*/ 25 w 29"/>
                  <a:gd name="T1" fmla="*/ 25 h 29"/>
                  <a:gd name="T2" fmla="*/ 29 w 29"/>
                  <a:gd name="T3" fmla="*/ 14 h 29"/>
                  <a:gd name="T4" fmla="*/ 25 w 29"/>
                  <a:gd name="T5" fmla="*/ 4 h 29"/>
                  <a:gd name="T6" fmla="*/ 15 w 29"/>
                  <a:gd name="T7" fmla="*/ 0 h 29"/>
                  <a:gd name="T8" fmla="*/ 5 w 29"/>
                  <a:gd name="T9" fmla="*/ 4 h 29"/>
                  <a:gd name="T10" fmla="*/ 0 w 29"/>
                  <a:gd name="T11" fmla="*/ 14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8"/>
                      <a:pt x="29" y="14"/>
                    </a:cubicBezTo>
                    <a:cubicBezTo>
                      <a:pt x="29" y="10"/>
                      <a:pt x="28" y="7"/>
                      <a:pt x="25" y="4"/>
                    </a:cubicBezTo>
                    <a:cubicBezTo>
                      <a:pt x="22" y="1"/>
                      <a:pt x="19" y="0"/>
                      <a:pt x="15" y="0"/>
                    </a:cubicBezTo>
                    <a:cubicBezTo>
                      <a:pt x="11" y="0"/>
                      <a:pt x="7" y="1"/>
                      <a:pt x="5" y="4"/>
                    </a:cubicBezTo>
                    <a:cubicBezTo>
                      <a:pt x="2" y="7"/>
                      <a:pt x="0" y="10"/>
                      <a:pt x="0" y="14"/>
                    </a:cubicBezTo>
                    <a:cubicBezTo>
                      <a:pt x="0" y="18"/>
                      <a:pt x="2" y="22"/>
                      <a:pt x="5" y="25"/>
                    </a:cubicBezTo>
                    <a:cubicBezTo>
                      <a:pt x="7" y="27"/>
                      <a:pt x="11" y="29"/>
                      <a:pt x="15" y="29"/>
                    </a:cubicBezTo>
                    <a:cubicBezTo>
                      <a:pt x="19" y="29"/>
                      <a:pt x="22" y="27"/>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1" name="Freeform 889">
                <a:extLst>
                  <a:ext uri="{FF2B5EF4-FFF2-40B4-BE49-F238E27FC236}">
                    <a16:creationId xmlns:a16="http://schemas.microsoft.com/office/drawing/2014/main" id="{F1A4555A-79D5-4CD2-81A7-9D3F6BCC1B48}"/>
                  </a:ext>
                </a:extLst>
              </p:cNvPr>
              <p:cNvSpPr>
                <a:spLocks/>
              </p:cNvSpPr>
              <p:nvPr/>
            </p:nvSpPr>
            <p:spPr bwMode="auto">
              <a:xfrm>
                <a:off x="7623175" y="5113338"/>
                <a:ext cx="52388" cy="52388"/>
              </a:xfrm>
              <a:custGeom>
                <a:avLst/>
                <a:gdLst>
                  <a:gd name="T0" fmla="*/ 24 w 28"/>
                  <a:gd name="T1" fmla="*/ 25 h 29"/>
                  <a:gd name="T2" fmla="*/ 28 w 28"/>
                  <a:gd name="T3" fmla="*/ 15 h 29"/>
                  <a:gd name="T4" fmla="*/ 24 w 28"/>
                  <a:gd name="T5" fmla="*/ 5 h 29"/>
                  <a:gd name="T6" fmla="*/ 14 w 28"/>
                  <a:gd name="T7" fmla="*/ 0 h 29"/>
                  <a:gd name="T8" fmla="*/ 4 w 28"/>
                  <a:gd name="T9" fmla="*/ 5 h 29"/>
                  <a:gd name="T10" fmla="*/ 0 w 28"/>
                  <a:gd name="T11" fmla="*/ 15 h 29"/>
                  <a:gd name="T12" fmla="*/ 4 w 28"/>
                  <a:gd name="T13" fmla="*/ 25 h 29"/>
                  <a:gd name="T14" fmla="*/ 14 w 28"/>
                  <a:gd name="T15" fmla="*/ 29 h 29"/>
                  <a:gd name="T16" fmla="*/ 24 w 28"/>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24" y="25"/>
                    </a:moveTo>
                    <a:cubicBezTo>
                      <a:pt x="27" y="22"/>
                      <a:pt x="28" y="19"/>
                      <a:pt x="28" y="15"/>
                    </a:cubicBezTo>
                    <a:cubicBezTo>
                      <a:pt x="28" y="11"/>
                      <a:pt x="27" y="7"/>
                      <a:pt x="24" y="5"/>
                    </a:cubicBezTo>
                    <a:cubicBezTo>
                      <a:pt x="21"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1"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2" name="Freeform 890">
                <a:extLst>
                  <a:ext uri="{FF2B5EF4-FFF2-40B4-BE49-F238E27FC236}">
                    <a16:creationId xmlns:a16="http://schemas.microsoft.com/office/drawing/2014/main" id="{A35D475C-68C9-4E75-A435-5C78626E6755}"/>
                  </a:ext>
                </a:extLst>
              </p:cNvPr>
              <p:cNvSpPr>
                <a:spLocks/>
              </p:cNvSpPr>
              <p:nvPr/>
            </p:nvSpPr>
            <p:spPr bwMode="auto">
              <a:xfrm>
                <a:off x="7646988" y="5157788"/>
                <a:ext cx="53975" cy="52388"/>
              </a:xfrm>
              <a:custGeom>
                <a:avLst/>
                <a:gdLst>
                  <a:gd name="T0" fmla="*/ 25 w 29"/>
                  <a:gd name="T1" fmla="*/ 25 h 29"/>
                  <a:gd name="T2" fmla="*/ 29 w 29"/>
                  <a:gd name="T3" fmla="*/ 15 h 29"/>
                  <a:gd name="T4" fmla="*/ 25 w 29"/>
                  <a:gd name="T5" fmla="*/ 5 h 29"/>
                  <a:gd name="T6" fmla="*/ 15 w 29"/>
                  <a:gd name="T7" fmla="*/ 0 h 29"/>
                  <a:gd name="T8" fmla="*/ 5 w 29"/>
                  <a:gd name="T9" fmla="*/ 5 h 29"/>
                  <a:gd name="T10" fmla="*/ 0 w 29"/>
                  <a:gd name="T11" fmla="*/ 15 h 29"/>
                  <a:gd name="T12" fmla="*/ 5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5"/>
                    </a:cubicBezTo>
                    <a:cubicBezTo>
                      <a:pt x="22" y="2"/>
                      <a:pt x="19" y="0"/>
                      <a:pt x="15" y="0"/>
                    </a:cubicBezTo>
                    <a:cubicBezTo>
                      <a:pt x="11" y="0"/>
                      <a:pt x="7" y="2"/>
                      <a:pt x="5" y="5"/>
                    </a:cubicBezTo>
                    <a:cubicBezTo>
                      <a:pt x="2" y="7"/>
                      <a:pt x="0" y="11"/>
                      <a:pt x="0" y="15"/>
                    </a:cubicBezTo>
                    <a:cubicBezTo>
                      <a:pt x="0" y="19"/>
                      <a:pt x="2" y="22"/>
                      <a:pt x="5"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3" name="Freeform 891">
                <a:extLst>
                  <a:ext uri="{FF2B5EF4-FFF2-40B4-BE49-F238E27FC236}">
                    <a16:creationId xmlns:a16="http://schemas.microsoft.com/office/drawing/2014/main" id="{1FBF9B21-4F55-4BD4-8908-23D4FC4CC036}"/>
                  </a:ext>
                </a:extLst>
              </p:cNvPr>
              <p:cNvSpPr>
                <a:spLocks/>
              </p:cNvSpPr>
              <p:nvPr/>
            </p:nvSpPr>
            <p:spPr bwMode="auto">
              <a:xfrm>
                <a:off x="7712075" y="5138738"/>
                <a:ext cx="52388" cy="53975"/>
              </a:xfrm>
              <a:custGeom>
                <a:avLst/>
                <a:gdLst>
                  <a:gd name="T0" fmla="*/ 25 w 29"/>
                  <a:gd name="T1" fmla="*/ 25 h 29"/>
                  <a:gd name="T2" fmla="*/ 29 w 29"/>
                  <a:gd name="T3" fmla="*/ 15 h 29"/>
                  <a:gd name="T4" fmla="*/ 25 w 29"/>
                  <a:gd name="T5" fmla="*/ 4 h 29"/>
                  <a:gd name="T6" fmla="*/ 15 w 29"/>
                  <a:gd name="T7" fmla="*/ 0 h 29"/>
                  <a:gd name="T8" fmla="*/ 4 w 29"/>
                  <a:gd name="T9" fmla="*/ 4 h 29"/>
                  <a:gd name="T10" fmla="*/ 0 w 29"/>
                  <a:gd name="T11" fmla="*/ 15 h 29"/>
                  <a:gd name="T12" fmla="*/ 4 w 29"/>
                  <a:gd name="T13" fmla="*/ 25 h 29"/>
                  <a:gd name="T14" fmla="*/ 15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8" y="22"/>
                      <a:pt x="29" y="19"/>
                      <a:pt x="29" y="15"/>
                    </a:cubicBezTo>
                    <a:cubicBezTo>
                      <a:pt x="29" y="11"/>
                      <a:pt x="28" y="7"/>
                      <a:pt x="25" y="4"/>
                    </a:cubicBezTo>
                    <a:cubicBezTo>
                      <a:pt x="22" y="2"/>
                      <a:pt x="19" y="0"/>
                      <a:pt x="15" y="0"/>
                    </a:cubicBezTo>
                    <a:cubicBezTo>
                      <a:pt x="11" y="0"/>
                      <a:pt x="7" y="2"/>
                      <a:pt x="4" y="4"/>
                    </a:cubicBezTo>
                    <a:cubicBezTo>
                      <a:pt x="2" y="7"/>
                      <a:pt x="0" y="11"/>
                      <a:pt x="0" y="15"/>
                    </a:cubicBezTo>
                    <a:cubicBezTo>
                      <a:pt x="0" y="19"/>
                      <a:pt x="2" y="22"/>
                      <a:pt x="4" y="25"/>
                    </a:cubicBezTo>
                    <a:cubicBezTo>
                      <a:pt x="7" y="28"/>
                      <a:pt x="11" y="29"/>
                      <a:pt x="15" y="29"/>
                    </a:cubicBezTo>
                    <a:cubicBezTo>
                      <a:pt x="19"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4" name="Freeform 892">
                <a:extLst>
                  <a:ext uri="{FF2B5EF4-FFF2-40B4-BE49-F238E27FC236}">
                    <a16:creationId xmlns:a16="http://schemas.microsoft.com/office/drawing/2014/main" id="{2D7F2830-348F-4877-8AFE-511B193352B6}"/>
                  </a:ext>
                </a:extLst>
              </p:cNvPr>
              <p:cNvSpPr>
                <a:spLocks/>
              </p:cNvSpPr>
              <p:nvPr/>
            </p:nvSpPr>
            <p:spPr bwMode="auto">
              <a:xfrm>
                <a:off x="7753350" y="5111750"/>
                <a:ext cx="53975" cy="52388"/>
              </a:xfrm>
              <a:custGeom>
                <a:avLst/>
                <a:gdLst>
                  <a:gd name="T0" fmla="*/ 25 w 29"/>
                  <a:gd name="T1" fmla="*/ 25 h 29"/>
                  <a:gd name="T2" fmla="*/ 29 w 29"/>
                  <a:gd name="T3" fmla="*/ 15 h 29"/>
                  <a:gd name="T4" fmla="*/ 25 w 29"/>
                  <a:gd name="T5" fmla="*/ 4 h 29"/>
                  <a:gd name="T6" fmla="*/ 14 w 29"/>
                  <a:gd name="T7" fmla="*/ 0 h 29"/>
                  <a:gd name="T8" fmla="*/ 4 w 29"/>
                  <a:gd name="T9" fmla="*/ 4 h 29"/>
                  <a:gd name="T10" fmla="*/ 0 w 29"/>
                  <a:gd name="T11" fmla="*/ 15 h 29"/>
                  <a:gd name="T12" fmla="*/ 4 w 29"/>
                  <a:gd name="T13" fmla="*/ 25 h 29"/>
                  <a:gd name="T14" fmla="*/ 14 w 29"/>
                  <a:gd name="T15" fmla="*/ 29 h 29"/>
                  <a:gd name="T16" fmla="*/ 25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5" y="25"/>
                    </a:moveTo>
                    <a:cubicBezTo>
                      <a:pt x="27" y="22"/>
                      <a:pt x="29" y="19"/>
                      <a:pt x="29" y="15"/>
                    </a:cubicBezTo>
                    <a:cubicBezTo>
                      <a:pt x="29" y="11"/>
                      <a:pt x="27" y="7"/>
                      <a:pt x="25" y="4"/>
                    </a:cubicBezTo>
                    <a:cubicBezTo>
                      <a:pt x="22" y="2"/>
                      <a:pt x="18" y="0"/>
                      <a:pt x="14" y="0"/>
                    </a:cubicBezTo>
                    <a:cubicBezTo>
                      <a:pt x="10" y="0"/>
                      <a:pt x="7" y="2"/>
                      <a:pt x="4" y="4"/>
                    </a:cubicBezTo>
                    <a:cubicBezTo>
                      <a:pt x="1" y="7"/>
                      <a:pt x="0" y="11"/>
                      <a:pt x="0" y="15"/>
                    </a:cubicBezTo>
                    <a:cubicBezTo>
                      <a:pt x="0" y="19"/>
                      <a:pt x="1" y="22"/>
                      <a:pt x="4" y="25"/>
                    </a:cubicBezTo>
                    <a:cubicBezTo>
                      <a:pt x="7" y="28"/>
                      <a:pt x="10" y="29"/>
                      <a:pt x="14" y="29"/>
                    </a:cubicBezTo>
                    <a:cubicBezTo>
                      <a:pt x="18" y="29"/>
                      <a:pt x="22" y="28"/>
                      <a:pt x="25"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5" name="Freeform 893">
                <a:extLst>
                  <a:ext uri="{FF2B5EF4-FFF2-40B4-BE49-F238E27FC236}">
                    <a16:creationId xmlns:a16="http://schemas.microsoft.com/office/drawing/2014/main" id="{F47207CC-25A0-4C05-BDBE-C47C6862F829}"/>
                  </a:ext>
                </a:extLst>
              </p:cNvPr>
              <p:cNvSpPr>
                <a:spLocks/>
              </p:cNvSpPr>
              <p:nvPr/>
            </p:nvSpPr>
            <p:spPr bwMode="auto">
              <a:xfrm>
                <a:off x="7756525" y="5189538"/>
                <a:ext cx="53975" cy="53975"/>
              </a:xfrm>
              <a:custGeom>
                <a:avLst/>
                <a:gdLst>
                  <a:gd name="T0" fmla="*/ 24 w 29"/>
                  <a:gd name="T1" fmla="*/ 25 h 29"/>
                  <a:gd name="T2" fmla="*/ 29 w 29"/>
                  <a:gd name="T3" fmla="*/ 15 h 29"/>
                  <a:gd name="T4" fmla="*/ 24 w 29"/>
                  <a:gd name="T5" fmla="*/ 5 h 29"/>
                  <a:gd name="T6" fmla="*/ 14 w 29"/>
                  <a:gd name="T7" fmla="*/ 0 h 29"/>
                  <a:gd name="T8" fmla="*/ 4 w 29"/>
                  <a:gd name="T9" fmla="*/ 5 h 29"/>
                  <a:gd name="T10" fmla="*/ 0 w 29"/>
                  <a:gd name="T11" fmla="*/ 15 h 29"/>
                  <a:gd name="T12" fmla="*/ 4 w 29"/>
                  <a:gd name="T13" fmla="*/ 25 h 29"/>
                  <a:gd name="T14" fmla="*/ 14 w 29"/>
                  <a:gd name="T15" fmla="*/ 29 h 29"/>
                  <a:gd name="T16" fmla="*/ 24 w 29"/>
                  <a:gd name="T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24" y="25"/>
                    </a:moveTo>
                    <a:cubicBezTo>
                      <a:pt x="27" y="22"/>
                      <a:pt x="29" y="19"/>
                      <a:pt x="29" y="15"/>
                    </a:cubicBezTo>
                    <a:cubicBezTo>
                      <a:pt x="29" y="11"/>
                      <a:pt x="27" y="7"/>
                      <a:pt x="24" y="5"/>
                    </a:cubicBezTo>
                    <a:cubicBezTo>
                      <a:pt x="22" y="2"/>
                      <a:pt x="18" y="0"/>
                      <a:pt x="14" y="0"/>
                    </a:cubicBezTo>
                    <a:cubicBezTo>
                      <a:pt x="10" y="0"/>
                      <a:pt x="7" y="2"/>
                      <a:pt x="4" y="5"/>
                    </a:cubicBezTo>
                    <a:cubicBezTo>
                      <a:pt x="1" y="7"/>
                      <a:pt x="0" y="11"/>
                      <a:pt x="0" y="15"/>
                    </a:cubicBezTo>
                    <a:cubicBezTo>
                      <a:pt x="0" y="19"/>
                      <a:pt x="1" y="22"/>
                      <a:pt x="4" y="25"/>
                    </a:cubicBezTo>
                    <a:cubicBezTo>
                      <a:pt x="7" y="28"/>
                      <a:pt x="10" y="29"/>
                      <a:pt x="14" y="29"/>
                    </a:cubicBezTo>
                    <a:cubicBezTo>
                      <a:pt x="18" y="29"/>
                      <a:pt x="22" y="28"/>
                      <a:pt x="24" y="25"/>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396" name="Freeform 894">
                <a:extLst>
                  <a:ext uri="{FF2B5EF4-FFF2-40B4-BE49-F238E27FC236}">
                    <a16:creationId xmlns:a16="http://schemas.microsoft.com/office/drawing/2014/main" id="{B941B319-7756-4C46-B247-84E413804CCE}"/>
                  </a:ext>
                </a:extLst>
              </p:cNvPr>
              <p:cNvSpPr>
                <a:spLocks/>
              </p:cNvSpPr>
              <p:nvPr/>
            </p:nvSpPr>
            <p:spPr bwMode="auto">
              <a:xfrm>
                <a:off x="7712075" y="5210175"/>
                <a:ext cx="52388" cy="50800"/>
              </a:xfrm>
              <a:custGeom>
                <a:avLst/>
                <a:gdLst>
                  <a:gd name="T0" fmla="*/ 25 w 29"/>
                  <a:gd name="T1" fmla="*/ 24 h 28"/>
                  <a:gd name="T2" fmla="*/ 29 w 29"/>
                  <a:gd name="T3" fmla="*/ 14 h 28"/>
                  <a:gd name="T4" fmla="*/ 25 w 29"/>
                  <a:gd name="T5" fmla="*/ 4 h 28"/>
                  <a:gd name="T6" fmla="*/ 15 w 29"/>
                  <a:gd name="T7" fmla="*/ 0 h 28"/>
                  <a:gd name="T8" fmla="*/ 4 w 29"/>
                  <a:gd name="T9" fmla="*/ 4 h 28"/>
                  <a:gd name="T10" fmla="*/ 0 w 29"/>
                  <a:gd name="T11" fmla="*/ 14 h 28"/>
                  <a:gd name="T12" fmla="*/ 4 w 29"/>
                  <a:gd name="T13" fmla="*/ 24 h 28"/>
                  <a:gd name="T14" fmla="*/ 15 w 29"/>
                  <a:gd name="T15" fmla="*/ 28 h 28"/>
                  <a:gd name="T16" fmla="*/ 25 w 29"/>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24"/>
                    </a:moveTo>
                    <a:cubicBezTo>
                      <a:pt x="28" y="21"/>
                      <a:pt x="29" y="18"/>
                      <a:pt x="29" y="14"/>
                    </a:cubicBezTo>
                    <a:cubicBezTo>
                      <a:pt x="29" y="10"/>
                      <a:pt x="28" y="7"/>
                      <a:pt x="25" y="4"/>
                    </a:cubicBezTo>
                    <a:cubicBezTo>
                      <a:pt x="22" y="1"/>
                      <a:pt x="19" y="0"/>
                      <a:pt x="15" y="0"/>
                    </a:cubicBezTo>
                    <a:cubicBezTo>
                      <a:pt x="11" y="0"/>
                      <a:pt x="7" y="1"/>
                      <a:pt x="4" y="4"/>
                    </a:cubicBezTo>
                    <a:cubicBezTo>
                      <a:pt x="2" y="7"/>
                      <a:pt x="0" y="10"/>
                      <a:pt x="0" y="14"/>
                    </a:cubicBezTo>
                    <a:cubicBezTo>
                      <a:pt x="0" y="18"/>
                      <a:pt x="2" y="21"/>
                      <a:pt x="4" y="24"/>
                    </a:cubicBezTo>
                    <a:cubicBezTo>
                      <a:pt x="7" y="27"/>
                      <a:pt x="11" y="28"/>
                      <a:pt x="15" y="28"/>
                    </a:cubicBezTo>
                    <a:cubicBezTo>
                      <a:pt x="19" y="28"/>
                      <a:pt x="22" y="27"/>
                      <a:pt x="25" y="24"/>
                    </a:cubicBezTo>
                    <a:close/>
                  </a:path>
                </a:pathLst>
              </a:custGeom>
              <a:solidFill>
                <a:srgbClr val="92D05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5198" name="Line 896">
                <a:extLst>
                  <a:ext uri="{FF2B5EF4-FFF2-40B4-BE49-F238E27FC236}">
                    <a16:creationId xmlns:a16="http://schemas.microsoft.com/office/drawing/2014/main" id="{0172C4DD-77F2-4585-9303-5D610EC7EAC4}"/>
                  </a:ext>
                </a:extLst>
              </p:cNvPr>
              <p:cNvSpPr>
                <a:spLocks noChangeShapeType="1"/>
              </p:cNvSpPr>
              <p:nvPr/>
            </p:nvSpPr>
            <p:spPr bwMode="auto">
              <a:xfrm flipV="1">
                <a:off x="7735888" y="4668838"/>
                <a:ext cx="0" cy="9525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99" name="Line 897">
                <a:extLst>
                  <a:ext uri="{FF2B5EF4-FFF2-40B4-BE49-F238E27FC236}">
                    <a16:creationId xmlns:a16="http://schemas.microsoft.com/office/drawing/2014/main" id="{04E3CD78-FDC8-46D9-9FE5-C340DEC3D848}"/>
                  </a:ext>
                </a:extLst>
              </p:cNvPr>
              <p:cNvSpPr>
                <a:spLocks noChangeShapeType="1"/>
              </p:cNvSpPr>
              <p:nvPr/>
            </p:nvSpPr>
            <p:spPr bwMode="auto">
              <a:xfrm flipH="1">
                <a:off x="7735888" y="4668838"/>
                <a:ext cx="263525"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0" name="Line 898">
                <a:extLst>
                  <a:ext uri="{FF2B5EF4-FFF2-40B4-BE49-F238E27FC236}">
                    <a16:creationId xmlns:a16="http://schemas.microsoft.com/office/drawing/2014/main" id="{0C0A459F-6449-4624-B66E-CA4B42CFD686}"/>
                  </a:ext>
                </a:extLst>
              </p:cNvPr>
              <p:cNvSpPr>
                <a:spLocks noChangeShapeType="1"/>
              </p:cNvSpPr>
              <p:nvPr/>
            </p:nvSpPr>
            <p:spPr bwMode="auto">
              <a:xfrm flipH="1">
                <a:off x="7170738" y="4764088"/>
                <a:ext cx="565150"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1" name="Line 899">
                <a:extLst>
                  <a:ext uri="{FF2B5EF4-FFF2-40B4-BE49-F238E27FC236}">
                    <a16:creationId xmlns:a16="http://schemas.microsoft.com/office/drawing/2014/main" id="{95DF33C9-79DD-4E66-BC90-081A8D408548}"/>
                  </a:ext>
                </a:extLst>
              </p:cNvPr>
              <p:cNvSpPr>
                <a:spLocks noChangeShapeType="1"/>
              </p:cNvSpPr>
              <p:nvPr/>
            </p:nvSpPr>
            <p:spPr bwMode="auto">
              <a:xfrm flipH="1">
                <a:off x="7470775" y="4668838"/>
                <a:ext cx="265113"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2" name="Line 900">
                <a:extLst>
                  <a:ext uri="{FF2B5EF4-FFF2-40B4-BE49-F238E27FC236}">
                    <a16:creationId xmlns:a16="http://schemas.microsoft.com/office/drawing/2014/main" id="{F64B11E8-58B9-4D63-A82B-14F589FD1CD3}"/>
                  </a:ext>
                </a:extLst>
              </p:cNvPr>
              <p:cNvSpPr>
                <a:spLocks noChangeShapeType="1"/>
              </p:cNvSpPr>
              <p:nvPr/>
            </p:nvSpPr>
            <p:spPr bwMode="auto">
              <a:xfrm flipH="1">
                <a:off x="7735888" y="4887913"/>
                <a:ext cx="263525"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3" name="Line 901">
                <a:extLst>
                  <a:ext uri="{FF2B5EF4-FFF2-40B4-BE49-F238E27FC236}">
                    <a16:creationId xmlns:a16="http://schemas.microsoft.com/office/drawing/2014/main" id="{27118192-9420-4B62-BFDB-EBE308D2905F}"/>
                  </a:ext>
                </a:extLst>
              </p:cNvPr>
              <p:cNvSpPr>
                <a:spLocks noChangeShapeType="1"/>
              </p:cNvSpPr>
              <p:nvPr/>
            </p:nvSpPr>
            <p:spPr bwMode="auto">
              <a:xfrm flipH="1">
                <a:off x="7470775" y="4887913"/>
                <a:ext cx="265113"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4" name="Line 902">
                <a:extLst>
                  <a:ext uri="{FF2B5EF4-FFF2-40B4-BE49-F238E27FC236}">
                    <a16:creationId xmlns:a16="http://schemas.microsoft.com/office/drawing/2014/main" id="{B2F3EC02-7E26-4849-9784-1DFAC097B956}"/>
                  </a:ext>
                </a:extLst>
              </p:cNvPr>
              <p:cNvSpPr>
                <a:spLocks noChangeShapeType="1"/>
              </p:cNvSpPr>
              <p:nvPr/>
            </p:nvSpPr>
            <p:spPr bwMode="auto">
              <a:xfrm flipH="1">
                <a:off x="7735888" y="4764088"/>
                <a:ext cx="563563"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5" name="Line 903">
                <a:extLst>
                  <a:ext uri="{FF2B5EF4-FFF2-40B4-BE49-F238E27FC236}">
                    <a16:creationId xmlns:a16="http://schemas.microsoft.com/office/drawing/2014/main" id="{6654A085-5999-4ADF-B243-994A89111FE5}"/>
                  </a:ext>
                </a:extLst>
              </p:cNvPr>
              <p:cNvSpPr>
                <a:spLocks noChangeShapeType="1"/>
              </p:cNvSpPr>
              <p:nvPr/>
            </p:nvSpPr>
            <p:spPr bwMode="auto">
              <a:xfrm flipV="1">
                <a:off x="7735888" y="4764088"/>
                <a:ext cx="0" cy="123825"/>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6" name="Line 904">
                <a:extLst>
                  <a:ext uri="{FF2B5EF4-FFF2-40B4-BE49-F238E27FC236}">
                    <a16:creationId xmlns:a16="http://schemas.microsoft.com/office/drawing/2014/main" id="{B1D26D5B-5662-432B-A362-FB3FDEF84380}"/>
                  </a:ext>
                </a:extLst>
              </p:cNvPr>
              <p:cNvSpPr>
                <a:spLocks noChangeShapeType="1"/>
              </p:cNvSpPr>
              <p:nvPr/>
            </p:nvSpPr>
            <p:spPr bwMode="auto">
              <a:xfrm flipV="1">
                <a:off x="6051550" y="4148138"/>
                <a:ext cx="0" cy="92075"/>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7" name="Line 905">
                <a:extLst>
                  <a:ext uri="{FF2B5EF4-FFF2-40B4-BE49-F238E27FC236}">
                    <a16:creationId xmlns:a16="http://schemas.microsoft.com/office/drawing/2014/main" id="{30BE3AEB-8ED5-4605-A497-917A921957E4}"/>
                  </a:ext>
                </a:extLst>
              </p:cNvPr>
              <p:cNvSpPr>
                <a:spLocks noChangeShapeType="1"/>
              </p:cNvSpPr>
              <p:nvPr/>
            </p:nvSpPr>
            <p:spPr bwMode="auto">
              <a:xfrm flipV="1">
                <a:off x="6051550" y="4240213"/>
                <a:ext cx="0" cy="12065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8" name="Line 906">
                <a:extLst>
                  <a:ext uri="{FF2B5EF4-FFF2-40B4-BE49-F238E27FC236}">
                    <a16:creationId xmlns:a16="http://schemas.microsoft.com/office/drawing/2014/main" id="{C15782E4-C293-47D2-BBA7-A99C60239EF6}"/>
                  </a:ext>
                </a:extLst>
              </p:cNvPr>
              <p:cNvSpPr>
                <a:spLocks noChangeShapeType="1"/>
              </p:cNvSpPr>
              <p:nvPr/>
            </p:nvSpPr>
            <p:spPr bwMode="auto">
              <a:xfrm flipH="1">
                <a:off x="5786438" y="4360863"/>
                <a:ext cx="265113"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09" name="Line 907">
                <a:extLst>
                  <a:ext uri="{FF2B5EF4-FFF2-40B4-BE49-F238E27FC236}">
                    <a16:creationId xmlns:a16="http://schemas.microsoft.com/office/drawing/2014/main" id="{F7A1D827-A2D2-458D-9807-77616F9C5302}"/>
                  </a:ext>
                </a:extLst>
              </p:cNvPr>
              <p:cNvSpPr>
                <a:spLocks noChangeShapeType="1"/>
              </p:cNvSpPr>
              <p:nvPr/>
            </p:nvSpPr>
            <p:spPr bwMode="auto">
              <a:xfrm flipH="1">
                <a:off x="5786438" y="4148138"/>
                <a:ext cx="265113"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0" name="Line 908">
                <a:extLst>
                  <a:ext uri="{FF2B5EF4-FFF2-40B4-BE49-F238E27FC236}">
                    <a16:creationId xmlns:a16="http://schemas.microsoft.com/office/drawing/2014/main" id="{567435C4-BAA8-4057-A1F5-AA3CAC5E7FC3}"/>
                  </a:ext>
                </a:extLst>
              </p:cNvPr>
              <p:cNvSpPr>
                <a:spLocks noChangeShapeType="1"/>
              </p:cNvSpPr>
              <p:nvPr/>
            </p:nvSpPr>
            <p:spPr bwMode="auto">
              <a:xfrm flipH="1">
                <a:off x="6051550" y="4360863"/>
                <a:ext cx="261938"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1" name="Line 909">
                <a:extLst>
                  <a:ext uri="{FF2B5EF4-FFF2-40B4-BE49-F238E27FC236}">
                    <a16:creationId xmlns:a16="http://schemas.microsoft.com/office/drawing/2014/main" id="{7CDEC8DD-C95D-46A6-9DBE-A2EDE3D6C22E}"/>
                  </a:ext>
                </a:extLst>
              </p:cNvPr>
              <p:cNvSpPr>
                <a:spLocks noChangeShapeType="1"/>
              </p:cNvSpPr>
              <p:nvPr/>
            </p:nvSpPr>
            <p:spPr bwMode="auto">
              <a:xfrm flipH="1">
                <a:off x="6051550" y="4148138"/>
                <a:ext cx="261938"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2" name="Line 910">
                <a:extLst>
                  <a:ext uri="{FF2B5EF4-FFF2-40B4-BE49-F238E27FC236}">
                    <a16:creationId xmlns:a16="http://schemas.microsoft.com/office/drawing/2014/main" id="{9A3A77BB-67F2-4C21-986D-132D066FFF6F}"/>
                  </a:ext>
                </a:extLst>
              </p:cNvPr>
              <p:cNvSpPr>
                <a:spLocks noChangeShapeType="1"/>
              </p:cNvSpPr>
              <p:nvPr/>
            </p:nvSpPr>
            <p:spPr bwMode="auto">
              <a:xfrm flipH="1">
                <a:off x="6051550" y="4240213"/>
                <a:ext cx="561975"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13" name="Line 911">
                <a:extLst>
                  <a:ext uri="{FF2B5EF4-FFF2-40B4-BE49-F238E27FC236}">
                    <a16:creationId xmlns:a16="http://schemas.microsoft.com/office/drawing/2014/main" id="{3E763116-3619-4503-ABE8-B94FEB5D1D09}"/>
                  </a:ext>
                </a:extLst>
              </p:cNvPr>
              <p:cNvSpPr>
                <a:spLocks noChangeShapeType="1"/>
              </p:cNvSpPr>
              <p:nvPr/>
            </p:nvSpPr>
            <p:spPr bwMode="auto">
              <a:xfrm flipH="1">
                <a:off x="5486400" y="4240213"/>
                <a:ext cx="565150" cy="0"/>
              </a:xfrm>
              <a:prstGeom prst="line">
                <a:avLst/>
              </a:prstGeom>
              <a:noFill/>
              <a:ln w="14288" cap="rnd">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942" name="ZoneTexte 941">
              <a:extLst>
                <a:ext uri="{FF2B5EF4-FFF2-40B4-BE49-F238E27FC236}">
                  <a16:creationId xmlns:a16="http://schemas.microsoft.com/office/drawing/2014/main" id="{D2BB2040-B91E-4E22-A060-7CA2C96F8D1C}"/>
                </a:ext>
              </a:extLst>
            </p:cNvPr>
            <p:cNvSpPr txBox="1"/>
            <p:nvPr/>
          </p:nvSpPr>
          <p:spPr>
            <a:xfrm>
              <a:off x="4828603" y="3968221"/>
              <a:ext cx="354584" cy="276999"/>
            </a:xfrm>
            <a:prstGeom prst="rect">
              <a:avLst/>
            </a:prstGeom>
            <a:noFill/>
          </p:spPr>
          <p:txBody>
            <a:bodyPr wrap="none" rtlCol="0">
              <a:spAutoFit/>
            </a:bodyPr>
            <a:lstStyle/>
            <a:p>
              <a:pPr algn="r"/>
              <a:r>
                <a:rPr lang="fr-FR" sz="1200" dirty="0"/>
                <a:t>10</a:t>
              </a:r>
            </a:p>
          </p:txBody>
        </p:sp>
        <p:sp>
          <p:nvSpPr>
            <p:cNvPr id="943" name="ZoneTexte 942">
              <a:extLst>
                <a:ext uri="{FF2B5EF4-FFF2-40B4-BE49-F238E27FC236}">
                  <a16:creationId xmlns:a16="http://schemas.microsoft.com/office/drawing/2014/main" id="{CC6D329C-C669-4185-9C78-DCA4BA6EF7C7}"/>
                </a:ext>
              </a:extLst>
            </p:cNvPr>
            <p:cNvSpPr txBox="1"/>
            <p:nvPr/>
          </p:nvSpPr>
          <p:spPr>
            <a:xfrm>
              <a:off x="4743644" y="3211373"/>
              <a:ext cx="439543" cy="276999"/>
            </a:xfrm>
            <a:prstGeom prst="rect">
              <a:avLst/>
            </a:prstGeom>
            <a:noFill/>
          </p:spPr>
          <p:txBody>
            <a:bodyPr wrap="none" rtlCol="0">
              <a:spAutoFit/>
            </a:bodyPr>
            <a:lstStyle/>
            <a:p>
              <a:pPr algn="r"/>
              <a:r>
                <a:rPr lang="fr-FR" sz="1200" dirty="0"/>
                <a:t>100</a:t>
              </a:r>
            </a:p>
          </p:txBody>
        </p:sp>
        <p:sp>
          <p:nvSpPr>
            <p:cNvPr id="944" name="ZoneTexte 943">
              <a:extLst>
                <a:ext uri="{FF2B5EF4-FFF2-40B4-BE49-F238E27FC236}">
                  <a16:creationId xmlns:a16="http://schemas.microsoft.com/office/drawing/2014/main" id="{0D6FDC58-97E2-43CE-AED9-B58CFB218038}"/>
                </a:ext>
              </a:extLst>
            </p:cNvPr>
            <p:cNvSpPr txBox="1"/>
            <p:nvPr/>
          </p:nvSpPr>
          <p:spPr>
            <a:xfrm>
              <a:off x="4615403" y="2473182"/>
              <a:ext cx="567784" cy="276999"/>
            </a:xfrm>
            <a:prstGeom prst="rect">
              <a:avLst/>
            </a:prstGeom>
            <a:noFill/>
          </p:spPr>
          <p:txBody>
            <a:bodyPr wrap="none" rtlCol="0">
              <a:spAutoFit/>
            </a:bodyPr>
            <a:lstStyle/>
            <a:p>
              <a:pPr algn="r"/>
              <a:r>
                <a:rPr lang="fr-FR" sz="1200" dirty="0"/>
                <a:t>1 000</a:t>
              </a:r>
            </a:p>
          </p:txBody>
        </p:sp>
        <p:sp>
          <p:nvSpPr>
            <p:cNvPr id="945" name="ZoneTexte 944">
              <a:extLst>
                <a:ext uri="{FF2B5EF4-FFF2-40B4-BE49-F238E27FC236}">
                  <a16:creationId xmlns:a16="http://schemas.microsoft.com/office/drawing/2014/main" id="{0470367E-FA3E-4683-BFE7-8497940AA225}"/>
                </a:ext>
              </a:extLst>
            </p:cNvPr>
            <p:cNvSpPr txBox="1"/>
            <p:nvPr/>
          </p:nvSpPr>
          <p:spPr>
            <a:xfrm>
              <a:off x="4530444" y="1737834"/>
              <a:ext cx="652743" cy="276999"/>
            </a:xfrm>
            <a:prstGeom prst="rect">
              <a:avLst/>
            </a:prstGeom>
            <a:noFill/>
          </p:spPr>
          <p:txBody>
            <a:bodyPr wrap="none" rtlCol="0">
              <a:spAutoFit/>
            </a:bodyPr>
            <a:lstStyle/>
            <a:p>
              <a:pPr algn="r"/>
              <a:r>
                <a:rPr lang="fr-FR" sz="1200" dirty="0"/>
                <a:t>10 000</a:t>
              </a:r>
            </a:p>
          </p:txBody>
        </p:sp>
        <p:sp>
          <p:nvSpPr>
            <p:cNvPr id="946" name="ZoneTexte 945">
              <a:extLst>
                <a:ext uri="{FF2B5EF4-FFF2-40B4-BE49-F238E27FC236}">
                  <a16:creationId xmlns:a16="http://schemas.microsoft.com/office/drawing/2014/main" id="{C21C21AB-EA5F-4BAE-9086-E443FA27B620}"/>
                </a:ext>
              </a:extLst>
            </p:cNvPr>
            <p:cNvSpPr txBox="1"/>
            <p:nvPr/>
          </p:nvSpPr>
          <p:spPr>
            <a:xfrm>
              <a:off x="5280334" y="2856935"/>
              <a:ext cx="1532792" cy="276998"/>
            </a:xfrm>
            <a:prstGeom prst="rect">
              <a:avLst/>
            </a:prstGeom>
            <a:noFill/>
          </p:spPr>
          <p:txBody>
            <a:bodyPr wrap="none" rtlCol="0">
              <a:spAutoFit/>
            </a:bodyPr>
            <a:lstStyle/>
            <a:p>
              <a:r>
                <a:rPr lang="fr-FR" sz="1200" dirty="0"/>
                <a:t>paCE</a:t>
              </a:r>
              <a:r>
                <a:rPr lang="fr-FR" sz="1200" baseline="-25000" dirty="0"/>
                <a:t>95</a:t>
              </a:r>
              <a:r>
                <a:rPr lang="fr-FR" sz="1200" dirty="0"/>
                <a:t> = 162 </a:t>
              </a:r>
              <a:r>
                <a:rPr lang="fr-FR" sz="1200" dirty="0" err="1"/>
                <a:t>ng</a:t>
              </a:r>
              <a:r>
                <a:rPr lang="fr-FR" sz="1200" dirty="0"/>
                <a:t>/ml</a:t>
              </a:r>
            </a:p>
          </p:txBody>
        </p:sp>
        <p:sp>
          <p:nvSpPr>
            <p:cNvPr id="947" name="ZoneTexte 946">
              <a:extLst>
                <a:ext uri="{FF2B5EF4-FFF2-40B4-BE49-F238E27FC236}">
                  <a16:creationId xmlns:a16="http://schemas.microsoft.com/office/drawing/2014/main" id="{CF642D20-4036-4988-9BC5-957410A7C8BA}"/>
                </a:ext>
              </a:extLst>
            </p:cNvPr>
            <p:cNvSpPr txBox="1"/>
            <p:nvPr/>
          </p:nvSpPr>
          <p:spPr>
            <a:xfrm>
              <a:off x="5367067" y="4155546"/>
              <a:ext cx="1356269" cy="276999"/>
            </a:xfrm>
            <a:prstGeom prst="rect">
              <a:avLst/>
            </a:prstGeom>
            <a:noFill/>
          </p:spPr>
          <p:txBody>
            <a:bodyPr wrap="none" rtlCol="0">
              <a:spAutoFit/>
            </a:bodyPr>
            <a:lstStyle/>
            <a:p>
              <a:pPr algn="ctr"/>
              <a:r>
                <a:rPr lang="fr-FR" sz="1200" b="1" dirty="0"/>
                <a:t>BIC/FTC/TAF qd</a:t>
              </a:r>
            </a:p>
          </p:txBody>
        </p:sp>
        <p:sp>
          <p:nvSpPr>
            <p:cNvPr id="948" name="ZoneTexte 947">
              <a:extLst>
                <a:ext uri="{FF2B5EF4-FFF2-40B4-BE49-F238E27FC236}">
                  <a16:creationId xmlns:a16="http://schemas.microsoft.com/office/drawing/2014/main" id="{39C2862B-818F-4E87-99C5-B5BD4EC3957A}"/>
                </a:ext>
              </a:extLst>
            </p:cNvPr>
            <p:cNvSpPr txBox="1"/>
            <p:nvPr/>
          </p:nvSpPr>
          <p:spPr>
            <a:xfrm>
              <a:off x="6687159" y="4155546"/>
              <a:ext cx="2113335" cy="276999"/>
            </a:xfrm>
            <a:prstGeom prst="rect">
              <a:avLst/>
            </a:prstGeom>
            <a:noFill/>
          </p:spPr>
          <p:txBody>
            <a:bodyPr wrap="none" rtlCol="0">
              <a:spAutoFit/>
            </a:bodyPr>
            <a:lstStyle/>
            <a:p>
              <a:pPr algn="ctr"/>
              <a:r>
                <a:rPr lang="fr-FR" sz="1200" b="1" dirty="0"/>
                <a:t>BIC/FTC/TAF </a:t>
              </a:r>
              <a:r>
                <a:rPr lang="fr-FR" sz="1200" b="1" dirty="0" err="1"/>
                <a:t>bid</a:t>
              </a:r>
              <a:r>
                <a:rPr lang="fr-FR" sz="1200" b="1" dirty="0"/>
                <a:t> + RFP qd</a:t>
              </a:r>
            </a:p>
          </p:txBody>
        </p:sp>
        <p:sp>
          <p:nvSpPr>
            <p:cNvPr id="5998" name="Rectangle 5997">
              <a:extLst>
                <a:ext uri="{FF2B5EF4-FFF2-40B4-BE49-F238E27FC236}">
                  <a16:creationId xmlns:a16="http://schemas.microsoft.com/office/drawing/2014/main" id="{75419C4E-45F0-450C-88D0-E256AC6F071F}"/>
                </a:ext>
              </a:extLst>
            </p:cNvPr>
            <p:cNvSpPr/>
            <p:nvPr/>
          </p:nvSpPr>
          <p:spPr bwMode="auto">
            <a:xfrm>
              <a:off x="7405688" y="3210170"/>
              <a:ext cx="666750" cy="210264"/>
            </a:xfrm>
            <a:prstGeom prst="rect">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50" name="Rectangle 949">
              <a:extLst>
                <a:ext uri="{FF2B5EF4-FFF2-40B4-BE49-F238E27FC236}">
                  <a16:creationId xmlns:a16="http://schemas.microsoft.com/office/drawing/2014/main" id="{B56679CB-D64E-4251-A5BC-52729AE4BBB6}"/>
                </a:ext>
              </a:extLst>
            </p:cNvPr>
            <p:cNvSpPr/>
            <p:nvPr/>
          </p:nvSpPr>
          <p:spPr bwMode="auto">
            <a:xfrm>
              <a:off x="6843713" y="3592538"/>
              <a:ext cx="1790700" cy="443946"/>
            </a:xfrm>
            <a:prstGeom prst="rect">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fr-FR" sz="1000" dirty="0"/>
                <a:t>P</a:t>
              </a:r>
              <a:r>
                <a:rPr kumimoji="0" lang="fr-FR" sz="1000" b="0" i="0" u="none" strike="noStrike" cap="none" normalizeH="0" baseline="0" dirty="0">
                  <a:ln>
                    <a:noFill/>
                  </a:ln>
                  <a:effectLst/>
                  <a:latin typeface="Arial" charset="0"/>
                </a:rPr>
                <a:t>atients </a:t>
              </a:r>
              <a:r>
                <a:rPr lang="fr-FR" sz="1000" dirty="0"/>
                <a:t>susceptibles </a:t>
              </a:r>
              <a:r>
                <a:rPr kumimoji="0" lang="fr-FR" sz="1000" b="0" i="0" u="none" strike="noStrike" cap="none" normalizeH="0" baseline="0" dirty="0">
                  <a:ln>
                    <a:noFill/>
                  </a:ln>
                  <a:effectLst/>
                  <a:latin typeface="Arial" charset="0"/>
                </a:rPr>
                <a:t>d’être en échec virologique</a:t>
              </a:r>
              <a:endParaRPr kumimoji="0" lang="fr-FR" sz="1000" b="0" i="0" u="none" strike="noStrike" cap="none" normalizeH="0" baseline="-25000" dirty="0">
                <a:ln>
                  <a:noFill/>
                </a:ln>
                <a:effectLst/>
                <a:latin typeface="Arial" charset="0"/>
              </a:endParaRPr>
            </a:p>
          </p:txBody>
        </p:sp>
        <p:cxnSp>
          <p:nvCxnSpPr>
            <p:cNvPr id="6000" name="Connecteur droit 5999">
              <a:extLst>
                <a:ext uri="{FF2B5EF4-FFF2-40B4-BE49-F238E27FC236}">
                  <a16:creationId xmlns:a16="http://schemas.microsoft.com/office/drawing/2014/main" id="{F0345A4D-C082-4B9B-8D9B-4C74E3FD31D1}"/>
                </a:ext>
              </a:extLst>
            </p:cNvPr>
            <p:cNvCxnSpPr>
              <a:stCxn id="5998" idx="2"/>
              <a:endCxn id="950" idx="0"/>
            </p:cNvCxnSpPr>
            <p:nvPr/>
          </p:nvCxnSpPr>
          <p:spPr bwMode="auto">
            <a:xfrm>
              <a:off x="7739063" y="3420434"/>
              <a:ext cx="0" cy="172104"/>
            </a:xfrm>
            <a:prstGeom prst="line">
              <a:avLst/>
            </a:prstGeom>
            <a:solidFill>
              <a:schemeClr val="accent1"/>
            </a:solidFill>
            <a:ln w="9525" cap="flat" cmpd="sng" algn="ctr">
              <a:solidFill>
                <a:srgbClr val="FF0000"/>
              </a:solidFill>
              <a:prstDash val="solid"/>
              <a:round/>
              <a:headEnd type="none" w="med" len="med"/>
              <a:tailEnd type="none" w="med" len="med"/>
            </a:ln>
            <a:effectLst/>
          </p:spPr>
        </p:cxnSp>
        <p:sp>
          <p:nvSpPr>
            <p:cNvPr id="953" name="ZoneTexte 952">
              <a:extLst>
                <a:ext uri="{FF2B5EF4-FFF2-40B4-BE49-F238E27FC236}">
                  <a16:creationId xmlns:a16="http://schemas.microsoft.com/office/drawing/2014/main" id="{A6A3B712-2A8A-4DFE-815D-9B577812506E}"/>
                </a:ext>
              </a:extLst>
            </p:cNvPr>
            <p:cNvSpPr txBox="1"/>
            <p:nvPr/>
          </p:nvSpPr>
          <p:spPr>
            <a:xfrm>
              <a:off x="5372468" y="1631518"/>
              <a:ext cx="1279542" cy="276998"/>
            </a:xfrm>
            <a:prstGeom prst="rect">
              <a:avLst/>
            </a:prstGeom>
            <a:noFill/>
          </p:spPr>
          <p:txBody>
            <a:bodyPr wrap="none" rtlCol="0">
              <a:spAutoFit/>
            </a:bodyPr>
            <a:lstStyle/>
            <a:p>
              <a:pPr algn="ctr"/>
              <a:r>
                <a:rPr lang="fr-FR" sz="1200" dirty="0"/>
                <a:t>QI moyen : 16,1</a:t>
              </a:r>
            </a:p>
          </p:txBody>
        </p:sp>
        <p:sp>
          <p:nvSpPr>
            <p:cNvPr id="954" name="ZoneTexte 953">
              <a:extLst>
                <a:ext uri="{FF2B5EF4-FFF2-40B4-BE49-F238E27FC236}">
                  <a16:creationId xmlns:a16="http://schemas.microsoft.com/office/drawing/2014/main" id="{4E9FE435-BC95-4608-A497-850616C5C4FC}"/>
                </a:ext>
              </a:extLst>
            </p:cNvPr>
            <p:cNvSpPr txBox="1"/>
            <p:nvPr/>
          </p:nvSpPr>
          <p:spPr>
            <a:xfrm>
              <a:off x="7119860" y="2216795"/>
              <a:ext cx="1193957" cy="276999"/>
            </a:xfrm>
            <a:prstGeom prst="rect">
              <a:avLst/>
            </a:prstGeom>
            <a:noFill/>
          </p:spPr>
          <p:txBody>
            <a:bodyPr wrap="none" rtlCol="0">
              <a:spAutoFit/>
            </a:bodyPr>
            <a:lstStyle/>
            <a:p>
              <a:pPr algn="ctr"/>
              <a:r>
                <a:rPr lang="fr-FR" sz="1200" dirty="0"/>
                <a:t>QI moyen : 3,2</a:t>
              </a:r>
            </a:p>
          </p:txBody>
        </p:sp>
      </p:grpSp>
      <p:sp>
        <p:nvSpPr>
          <p:cNvPr id="941" name="Text Box 2"/>
          <p:cNvSpPr txBox="1">
            <a:spLocks noChangeArrowheads="1"/>
          </p:cNvSpPr>
          <p:nvPr/>
        </p:nvSpPr>
        <p:spPr bwMode="auto">
          <a:xfrm>
            <a:off x="85726" y="3691883"/>
            <a:ext cx="8985250"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Paramètres PK plasma moyens (CV %) de BIC </a:t>
            </a:r>
            <a:r>
              <a:rPr lang="fr-FR" sz="1600" b="1" u="sng" dirty="0">
                <a:solidFill>
                  <a:srgbClr val="0070C0"/>
                </a:solidFill>
                <a:latin typeface="Calibri" pitchFamily="34" charset="0"/>
                <a:ea typeface="ＭＳ Ｐゴシック" pitchFamily="34" charset="-128"/>
              </a:rPr>
              <a:t>+</a:t>
            </a:r>
            <a:r>
              <a:rPr lang="fr-FR" sz="1600" b="1" dirty="0">
                <a:solidFill>
                  <a:srgbClr val="0070C0"/>
                </a:solidFill>
                <a:latin typeface="Calibri" pitchFamily="34" charset="0"/>
                <a:ea typeface="ＭＳ Ｐゴシック" pitchFamily="34" charset="-128"/>
              </a:rPr>
              <a:t> RFP (26 volontaires par groupe)</a:t>
            </a:r>
          </a:p>
        </p:txBody>
      </p:sp>
      <p:graphicFrame>
        <p:nvGraphicFramePr>
          <p:cNvPr id="949" name="Tableau 948">
            <a:extLst>
              <a:ext uri="{FF2B5EF4-FFF2-40B4-BE49-F238E27FC236}">
                <a16:creationId xmlns:a16="http://schemas.microsoft.com/office/drawing/2014/main" id="{AFF050E6-A5FF-4AB1-AF45-C8A1AFEA7823}"/>
              </a:ext>
            </a:extLst>
          </p:cNvPr>
          <p:cNvGraphicFramePr>
            <a:graphicFrameLocks noGrp="1"/>
          </p:cNvGraphicFramePr>
          <p:nvPr>
            <p:extLst>
              <p:ext uri="{D42A27DB-BD31-4B8C-83A1-F6EECF244321}">
                <p14:modId xmlns:p14="http://schemas.microsoft.com/office/powerpoint/2010/main" val="1834480051"/>
              </p:ext>
            </p:extLst>
          </p:nvPr>
        </p:nvGraphicFramePr>
        <p:xfrm>
          <a:off x="614363" y="4030437"/>
          <a:ext cx="7867777" cy="1219200"/>
        </p:xfrm>
        <a:graphic>
          <a:graphicData uri="http://schemas.openxmlformats.org/drawingml/2006/table">
            <a:tbl>
              <a:tblPr firstRow="1" bandRow="1">
                <a:tableStyleId>{5C22544A-7EE6-4342-B048-85BDC9FD1C3A}</a:tableStyleId>
              </a:tblPr>
              <a:tblGrid>
                <a:gridCol w="1652905">
                  <a:extLst>
                    <a:ext uri="{9D8B030D-6E8A-4147-A177-3AD203B41FA5}">
                      <a16:colId xmlns:a16="http://schemas.microsoft.com/office/drawing/2014/main" val="783760436"/>
                    </a:ext>
                  </a:extLst>
                </a:gridCol>
                <a:gridCol w="1971485">
                  <a:extLst>
                    <a:ext uri="{9D8B030D-6E8A-4147-A177-3AD203B41FA5}">
                      <a16:colId xmlns:a16="http://schemas.microsoft.com/office/drawing/2014/main" val="2571212464"/>
                    </a:ext>
                  </a:extLst>
                </a:gridCol>
                <a:gridCol w="2495550">
                  <a:extLst>
                    <a:ext uri="{9D8B030D-6E8A-4147-A177-3AD203B41FA5}">
                      <a16:colId xmlns:a16="http://schemas.microsoft.com/office/drawing/2014/main" val="1957749108"/>
                    </a:ext>
                  </a:extLst>
                </a:gridCol>
                <a:gridCol w="1747837">
                  <a:extLst>
                    <a:ext uri="{9D8B030D-6E8A-4147-A177-3AD203B41FA5}">
                      <a16:colId xmlns:a16="http://schemas.microsoft.com/office/drawing/2014/main" val="257097311"/>
                    </a:ext>
                  </a:extLst>
                </a:gridCol>
              </a:tblGrid>
              <a:tr h="295896">
                <a:tc>
                  <a:txBody>
                    <a:bodyPr/>
                    <a:lstStyle/>
                    <a:p>
                      <a:endParaRPr lang="fr-FR" sz="1400" dirty="0">
                        <a:solidFill>
                          <a:srgbClr val="000066"/>
                        </a:solidFill>
                      </a:endParaRPr>
                    </a:p>
                  </a:txBody>
                  <a:tcPr anchor="ctr"/>
                </a:tc>
                <a:tc>
                  <a:txBody>
                    <a:bodyPr/>
                    <a:lstStyle/>
                    <a:p>
                      <a:pPr algn="ctr"/>
                      <a:r>
                        <a:rPr lang="fr-FR" sz="1400" dirty="0"/>
                        <a:t>BIC/FTC/TAF </a:t>
                      </a:r>
                      <a:r>
                        <a:rPr lang="fr-FR" sz="1400" dirty="0" err="1"/>
                        <a:t>qd</a:t>
                      </a:r>
                      <a:r>
                        <a:rPr lang="fr-FR" sz="1400" b="0" dirty="0"/>
                        <a:t> </a:t>
                      </a:r>
                      <a:r>
                        <a:rPr lang="fr-FR" sz="1400" dirty="0"/>
                        <a:t>[</a:t>
                      </a:r>
                      <a:r>
                        <a:rPr lang="fr-FR" sz="1400" dirty="0" err="1"/>
                        <a:t>ref</a:t>
                      </a:r>
                      <a:r>
                        <a:rPr lang="fr-FR" sz="1400" dirty="0"/>
                        <a:t>]</a:t>
                      </a:r>
                    </a:p>
                  </a:txBody>
                  <a:tcPr anchor="ctr">
                    <a:solidFill>
                      <a:srgbClr val="00B050"/>
                    </a:solidFill>
                  </a:tcPr>
                </a:tc>
                <a:tc>
                  <a:txBody>
                    <a:bodyPr/>
                    <a:lstStyle/>
                    <a:p>
                      <a:pPr algn="ctr"/>
                      <a:r>
                        <a:rPr lang="fr-FR" sz="1400" dirty="0">
                          <a:solidFill>
                            <a:srgbClr val="000066"/>
                          </a:solidFill>
                        </a:rPr>
                        <a:t>BIC/FTC/TAF </a:t>
                      </a:r>
                      <a:r>
                        <a:rPr lang="fr-FR" sz="1400" dirty="0" err="1">
                          <a:solidFill>
                            <a:srgbClr val="000066"/>
                          </a:solidFill>
                        </a:rPr>
                        <a:t>bid</a:t>
                      </a:r>
                      <a:r>
                        <a:rPr lang="fr-FR" sz="1400" dirty="0">
                          <a:solidFill>
                            <a:srgbClr val="000066"/>
                          </a:solidFill>
                        </a:rPr>
                        <a:t> + RFP </a:t>
                      </a:r>
                      <a:r>
                        <a:rPr lang="fr-FR" sz="1400" dirty="0" err="1">
                          <a:solidFill>
                            <a:srgbClr val="000066"/>
                          </a:solidFill>
                        </a:rPr>
                        <a:t>qd</a:t>
                      </a:r>
                      <a:endParaRPr lang="fr-FR" sz="1400" b="0" dirty="0">
                        <a:solidFill>
                          <a:srgbClr val="000066"/>
                        </a:solidFill>
                      </a:endParaRPr>
                    </a:p>
                  </a:txBody>
                  <a:tcPr anchor="ctr">
                    <a:solidFill>
                      <a:srgbClr val="92D050"/>
                    </a:solidFill>
                  </a:tcPr>
                </a:tc>
                <a:tc>
                  <a:txBody>
                    <a:bodyPr/>
                    <a:lstStyle/>
                    <a:p>
                      <a:pPr algn="ctr"/>
                      <a:r>
                        <a:rPr lang="fr-FR" sz="1400" dirty="0">
                          <a:solidFill>
                            <a:schemeClr val="bg1"/>
                          </a:solidFill>
                        </a:rPr>
                        <a:t>RMG</a:t>
                      </a:r>
                      <a:r>
                        <a:rPr lang="fr-FR" sz="1400" baseline="0" dirty="0">
                          <a:solidFill>
                            <a:schemeClr val="bg1"/>
                          </a:solidFill>
                        </a:rPr>
                        <a:t> </a:t>
                      </a:r>
                      <a:r>
                        <a:rPr lang="fr-FR" sz="1400" dirty="0">
                          <a:solidFill>
                            <a:schemeClr val="bg1"/>
                          </a:solidFill>
                        </a:rPr>
                        <a:t>(IC 90 %)</a:t>
                      </a:r>
                    </a:p>
                  </a:txBody>
                  <a:tcPr anchor="ctr">
                    <a:solidFill>
                      <a:srgbClr val="002060"/>
                    </a:solidFill>
                  </a:tcPr>
                </a:tc>
                <a:extLst>
                  <a:ext uri="{0D108BD9-81ED-4DB2-BD59-A6C34878D82A}">
                    <a16:rowId xmlns:a16="http://schemas.microsoft.com/office/drawing/2014/main" val="3986158139"/>
                  </a:ext>
                </a:extLst>
              </a:tr>
              <a:tr h="188667">
                <a:tc>
                  <a:txBody>
                    <a:bodyPr/>
                    <a:lstStyle/>
                    <a:p>
                      <a:r>
                        <a:rPr lang="fr-FR" sz="1400" dirty="0">
                          <a:solidFill>
                            <a:srgbClr val="000066"/>
                          </a:solidFill>
                        </a:rPr>
                        <a:t>ASC</a:t>
                      </a:r>
                      <a:r>
                        <a:rPr lang="fr-FR" sz="1400" baseline="-25000" dirty="0">
                          <a:solidFill>
                            <a:srgbClr val="000066"/>
                          </a:solidFill>
                        </a:rPr>
                        <a:t>0-24h</a:t>
                      </a:r>
                      <a:r>
                        <a:rPr lang="fr-FR" sz="1400" dirty="0">
                          <a:solidFill>
                            <a:srgbClr val="000066"/>
                          </a:solidFill>
                        </a:rPr>
                        <a:t> (</a:t>
                      </a:r>
                      <a:r>
                        <a:rPr lang="fr-FR" sz="1400" dirty="0" err="1">
                          <a:solidFill>
                            <a:srgbClr val="000066"/>
                          </a:solidFill>
                        </a:rPr>
                        <a:t>ng.h</a:t>
                      </a:r>
                      <a:r>
                        <a:rPr lang="fr-FR" sz="1400" dirty="0">
                          <a:solidFill>
                            <a:srgbClr val="000066"/>
                          </a:solidFill>
                        </a:rPr>
                        <a:t>/ml)</a:t>
                      </a:r>
                    </a:p>
                  </a:txBody>
                  <a:tcPr anchor="ctr"/>
                </a:tc>
                <a:tc>
                  <a:txBody>
                    <a:bodyPr/>
                    <a:lstStyle/>
                    <a:p>
                      <a:pPr algn="ctr"/>
                      <a:r>
                        <a:rPr lang="fr-FR" sz="1400" dirty="0">
                          <a:solidFill>
                            <a:srgbClr val="000066"/>
                          </a:solidFill>
                        </a:rPr>
                        <a:t>115 000 (21)</a:t>
                      </a:r>
                    </a:p>
                  </a:txBody>
                  <a:tcPr anchor="ctr"/>
                </a:tc>
                <a:tc>
                  <a:txBody>
                    <a:bodyPr/>
                    <a:lstStyle/>
                    <a:p>
                      <a:pPr algn="ctr"/>
                      <a:r>
                        <a:rPr lang="fr-FR" sz="1400" dirty="0">
                          <a:solidFill>
                            <a:srgbClr val="000066"/>
                          </a:solidFill>
                        </a:rPr>
                        <a:t>45 600 (23)</a:t>
                      </a:r>
                    </a:p>
                  </a:txBody>
                  <a:tcPr anchor="ctr"/>
                </a:tc>
                <a:tc>
                  <a:txBody>
                    <a:bodyPr/>
                    <a:lstStyle/>
                    <a:p>
                      <a:pPr algn="ctr"/>
                      <a:r>
                        <a:rPr lang="fr-FR" sz="1400" dirty="0">
                          <a:solidFill>
                            <a:srgbClr val="000066"/>
                          </a:solidFill>
                        </a:rPr>
                        <a:t>39,5 (35,7 - 43,7)</a:t>
                      </a:r>
                    </a:p>
                  </a:txBody>
                  <a:tcPr anchor="ctr"/>
                </a:tc>
                <a:extLst>
                  <a:ext uri="{0D108BD9-81ED-4DB2-BD59-A6C34878D82A}">
                    <a16:rowId xmlns:a16="http://schemas.microsoft.com/office/drawing/2014/main" val="457279932"/>
                  </a:ext>
                </a:extLst>
              </a:tr>
              <a:tr h="188667">
                <a:tc>
                  <a:txBody>
                    <a:bodyPr/>
                    <a:lstStyle/>
                    <a:p>
                      <a:r>
                        <a:rPr lang="fr-FR" sz="1400" dirty="0">
                          <a:solidFill>
                            <a:srgbClr val="000066"/>
                          </a:solidFill>
                        </a:rPr>
                        <a:t>C</a:t>
                      </a:r>
                      <a:r>
                        <a:rPr lang="fr-FR" sz="1400" baseline="-25000" dirty="0">
                          <a:solidFill>
                            <a:srgbClr val="000066"/>
                          </a:solidFill>
                        </a:rPr>
                        <a:t>max</a:t>
                      </a:r>
                      <a:r>
                        <a:rPr lang="fr-FR" sz="1400" dirty="0">
                          <a:solidFill>
                            <a:srgbClr val="000066"/>
                          </a:solidFill>
                        </a:rPr>
                        <a:t> (</a:t>
                      </a:r>
                      <a:r>
                        <a:rPr lang="fr-FR" sz="1400" dirty="0" err="1">
                          <a:solidFill>
                            <a:srgbClr val="000066"/>
                          </a:solidFill>
                        </a:rPr>
                        <a:t>ng</a:t>
                      </a:r>
                      <a:r>
                        <a:rPr lang="fr-FR" sz="1400" dirty="0">
                          <a:solidFill>
                            <a:srgbClr val="000066"/>
                          </a:solidFill>
                        </a:rPr>
                        <a:t>/ml)</a:t>
                      </a:r>
                    </a:p>
                  </a:txBody>
                  <a:tcPr anchor="ctr"/>
                </a:tc>
                <a:tc>
                  <a:txBody>
                    <a:bodyPr/>
                    <a:lstStyle/>
                    <a:p>
                      <a:pPr algn="ctr"/>
                      <a:r>
                        <a:rPr lang="fr-FR" sz="1400" dirty="0">
                          <a:solidFill>
                            <a:srgbClr val="000066"/>
                          </a:solidFill>
                        </a:rPr>
                        <a:t>8 530 (16)</a:t>
                      </a:r>
                    </a:p>
                  </a:txBody>
                  <a:tcPr anchor="ctr"/>
                </a:tc>
                <a:tc>
                  <a:txBody>
                    <a:bodyPr/>
                    <a:lstStyle/>
                    <a:p>
                      <a:pPr algn="ctr"/>
                      <a:r>
                        <a:rPr lang="fr-FR" sz="1400" dirty="0">
                          <a:solidFill>
                            <a:srgbClr val="000066"/>
                          </a:solidFill>
                        </a:rPr>
                        <a:t>4 560 (19)</a:t>
                      </a:r>
                    </a:p>
                  </a:txBody>
                  <a:tcPr anchor="ctr"/>
                </a:tc>
                <a:tc>
                  <a:txBody>
                    <a:bodyPr/>
                    <a:lstStyle/>
                    <a:p>
                      <a:pPr algn="ctr"/>
                      <a:r>
                        <a:rPr lang="fr-FR" sz="1400" dirty="0">
                          <a:solidFill>
                            <a:srgbClr val="000066"/>
                          </a:solidFill>
                        </a:rPr>
                        <a:t>53,2 (49,1 - 57,6)</a:t>
                      </a:r>
                    </a:p>
                  </a:txBody>
                  <a:tcPr anchor="ctr"/>
                </a:tc>
                <a:extLst>
                  <a:ext uri="{0D108BD9-81ED-4DB2-BD59-A6C34878D82A}">
                    <a16:rowId xmlns:a16="http://schemas.microsoft.com/office/drawing/2014/main" val="3763048205"/>
                  </a:ext>
                </a:extLst>
              </a:tr>
              <a:tr h="188667">
                <a:tc>
                  <a:txBody>
                    <a:bodyPr/>
                    <a:lstStyle/>
                    <a:p>
                      <a:r>
                        <a:rPr lang="fr-FR" sz="1400" dirty="0" err="1">
                          <a:solidFill>
                            <a:srgbClr val="000066"/>
                          </a:solidFill>
                        </a:rPr>
                        <a:t>C</a:t>
                      </a:r>
                      <a:r>
                        <a:rPr lang="fr-FR" sz="1400" baseline="-25000" dirty="0" err="1">
                          <a:solidFill>
                            <a:srgbClr val="000066"/>
                          </a:solidFill>
                        </a:rPr>
                        <a:t>min</a:t>
                      </a:r>
                      <a:r>
                        <a:rPr lang="fr-FR" sz="1400" dirty="0">
                          <a:solidFill>
                            <a:srgbClr val="000066"/>
                          </a:solidFill>
                        </a:rPr>
                        <a:t> (</a:t>
                      </a:r>
                      <a:r>
                        <a:rPr lang="fr-FR" sz="1400" dirty="0" err="1">
                          <a:solidFill>
                            <a:srgbClr val="000066"/>
                          </a:solidFill>
                        </a:rPr>
                        <a:t>ng</a:t>
                      </a:r>
                      <a:r>
                        <a:rPr lang="fr-FR" sz="1400" dirty="0">
                          <a:solidFill>
                            <a:srgbClr val="000066"/>
                          </a:solidFill>
                        </a:rPr>
                        <a:t>/ml)</a:t>
                      </a:r>
                    </a:p>
                  </a:txBody>
                  <a:tcPr anchor="ctr"/>
                </a:tc>
                <a:tc>
                  <a:txBody>
                    <a:bodyPr/>
                    <a:lstStyle/>
                    <a:p>
                      <a:pPr algn="ctr"/>
                      <a:r>
                        <a:rPr lang="fr-FR" sz="1400" dirty="0">
                          <a:solidFill>
                            <a:srgbClr val="000066"/>
                          </a:solidFill>
                        </a:rPr>
                        <a:t>3 070 (28)</a:t>
                      </a:r>
                    </a:p>
                  </a:txBody>
                  <a:tcPr anchor="ctr"/>
                </a:tc>
                <a:tc>
                  <a:txBody>
                    <a:bodyPr/>
                    <a:lstStyle/>
                    <a:p>
                      <a:pPr algn="ctr"/>
                      <a:r>
                        <a:rPr lang="fr-FR" sz="1400" dirty="0">
                          <a:solidFill>
                            <a:srgbClr val="000066"/>
                          </a:solidFill>
                        </a:rPr>
                        <a:t>608 (30)</a:t>
                      </a:r>
                    </a:p>
                  </a:txBody>
                  <a:tcPr anchor="ctr"/>
                </a:tc>
                <a:tc>
                  <a:txBody>
                    <a:bodyPr/>
                    <a:lstStyle/>
                    <a:p>
                      <a:pPr algn="ctr"/>
                      <a:r>
                        <a:rPr lang="fr-FR" sz="1400" dirty="0">
                          <a:solidFill>
                            <a:srgbClr val="000066"/>
                          </a:solidFill>
                        </a:rPr>
                        <a:t>19,7 (17,2 - 22,7)</a:t>
                      </a:r>
                    </a:p>
                  </a:txBody>
                  <a:tcPr anchor="ctr"/>
                </a:tc>
                <a:extLst>
                  <a:ext uri="{0D108BD9-81ED-4DB2-BD59-A6C34878D82A}">
                    <a16:rowId xmlns:a16="http://schemas.microsoft.com/office/drawing/2014/main" val="339949514"/>
                  </a:ext>
                </a:extLst>
              </a:tr>
            </a:tbl>
          </a:graphicData>
        </a:graphic>
      </p:graphicFrame>
      <p:sp>
        <p:nvSpPr>
          <p:cNvPr id="951" name="Rectangle 3"/>
          <p:cNvSpPr>
            <a:spLocks noGrp="1" noChangeArrowheads="1"/>
          </p:cNvSpPr>
          <p:nvPr>
            <p:ph idx="1"/>
          </p:nvPr>
        </p:nvSpPr>
        <p:spPr>
          <a:xfrm>
            <a:off x="457200" y="5324573"/>
            <a:ext cx="8613775" cy="1380710"/>
          </a:xfrm>
        </p:spPr>
        <p:txBody>
          <a:bodyPr/>
          <a:lstStyle/>
          <a:p>
            <a:pPr eaLnBrk="1" hangingPunct="1"/>
            <a:r>
              <a:rPr lang="fr-FR" sz="2000" b="1" dirty="0">
                <a:solidFill>
                  <a:srgbClr val="0070C0"/>
                </a:solidFill>
                <a:latin typeface="Calibri" panose="020F0502020204030204" pitchFamily="34" charset="0"/>
                <a:cs typeface="Calibri" panose="020F0502020204030204" pitchFamily="34" charset="0"/>
              </a:rPr>
              <a:t>Conclusion</a:t>
            </a:r>
          </a:p>
          <a:p>
            <a:pPr lvl="1" eaLnBrk="1" hangingPunct="1"/>
            <a:r>
              <a:rPr lang="fr-FR" sz="1400" dirty="0">
                <a:ea typeface="Wingdings"/>
                <a:cs typeface="Wingdings"/>
                <a:sym typeface="Wingdings" panose="05000000000000000000" pitchFamily="2" charset="2"/>
              </a:rPr>
              <a:t></a:t>
            </a:r>
            <a:r>
              <a:rPr lang="fr-FR" sz="1400" dirty="0">
                <a:sym typeface="Wingdings"/>
              </a:rPr>
              <a:t> 80 %</a:t>
            </a:r>
            <a:r>
              <a:rPr lang="fr-FR" sz="1400" dirty="0"/>
              <a:t> de </a:t>
            </a:r>
            <a:r>
              <a:rPr lang="fr-FR" sz="1400" dirty="0" err="1"/>
              <a:t>C</a:t>
            </a:r>
            <a:r>
              <a:rPr lang="fr-FR" sz="1400" baseline="-25000" dirty="0" err="1"/>
              <a:t>min</a:t>
            </a:r>
            <a:r>
              <a:rPr lang="fr-FR" sz="1400" dirty="0"/>
              <a:t> et </a:t>
            </a:r>
            <a:r>
              <a:rPr lang="fr-FR" sz="1400" dirty="0">
                <a:latin typeface="Wingdings"/>
                <a:ea typeface="Wingdings"/>
                <a:cs typeface="Wingdings"/>
                <a:sym typeface="Wingdings" panose="05000000000000000000" pitchFamily="2" charset="2"/>
              </a:rPr>
              <a:t></a:t>
            </a:r>
            <a:r>
              <a:rPr lang="fr-FR" sz="1400" dirty="0">
                <a:sym typeface="Wingdings"/>
              </a:rPr>
              <a:t> 60 % </a:t>
            </a:r>
            <a:r>
              <a:rPr lang="fr-FR" sz="1400" dirty="0"/>
              <a:t>ASC</a:t>
            </a:r>
            <a:r>
              <a:rPr lang="fr-FR" sz="1400" baseline="-25000" dirty="0"/>
              <a:t>0-24h </a:t>
            </a:r>
            <a:r>
              <a:rPr lang="fr-FR" sz="1400" dirty="0"/>
              <a:t> de BIC après BIC/FTC/TAF 50/200/25 mg </a:t>
            </a:r>
            <a:r>
              <a:rPr lang="fr-FR" sz="1400" dirty="0" err="1"/>
              <a:t>bid</a:t>
            </a:r>
            <a:r>
              <a:rPr lang="fr-FR" sz="1400" dirty="0"/>
              <a:t> </a:t>
            </a:r>
            <a:br>
              <a:rPr lang="fr-FR" sz="1400" dirty="0"/>
            </a:br>
            <a:r>
              <a:rPr lang="fr-FR" sz="1400" dirty="0"/>
              <a:t>en association à RFP 600 mg qd</a:t>
            </a:r>
          </a:p>
          <a:p>
            <a:pPr lvl="1" eaLnBrk="1" hangingPunct="1"/>
            <a:r>
              <a:rPr lang="fr-FR" sz="1400" dirty="0"/>
              <a:t>Du fait de cette interaction, le QI estimé de BIC ne garantit pas l’obtention d’un succès virologique chez tous les patients : l’association BIC/FTC/TAF et RFP n’est donc pas recommandée</a:t>
            </a:r>
          </a:p>
        </p:txBody>
      </p:sp>
      <p:sp>
        <p:nvSpPr>
          <p:cNvPr id="952" name="ZoneTexte 951">
            <a:extLst>
              <a:ext uri="{FF2B5EF4-FFF2-40B4-BE49-F238E27FC236}">
                <a16:creationId xmlns:a16="http://schemas.microsoft.com/office/drawing/2014/main" id="{9CF0E513-A793-4D0E-A998-46F425C21B4D}"/>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84</a:t>
            </a:r>
          </a:p>
        </p:txBody>
      </p:sp>
    </p:spTree>
    <p:extLst>
      <p:ext uri="{BB962C8B-B14F-4D97-AF65-F5344CB8AC3E}">
        <p14:creationId xmlns:p14="http://schemas.microsoft.com/office/powerpoint/2010/main" val="24055034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sz="2600" dirty="0"/>
              <a:t>Interactions PK entre DTG et antipaludiques (1)</a:t>
            </a:r>
          </a:p>
        </p:txBody>
      </p:sp>
      <p:sp>
        <p:nvSpPr>
          <p:cNvPr id="5123" name="Rectangle 3"/>
          <p:cNvSpPr>
            <a:spLocks noGrp="1" noChangeArrowheads="1"/>
          </p:cNvSpPr>
          <p:nvPr>
            <p:ph idx="1"/>
          </p:nvPr>
        </p:nvSpPr>
        <p:spPr>
          <a:xfrm>
            <a:off x="457200" y="1341438"/>
            <a:ext cx="8507413" cy="1940777"/>
          </a:xfrm>
        </p:spPr>
        <p:txBody>
          <a:bodyPr/>
          <a:lstStyle/>
          <a:p>
            <a:r>
              <a:rPr lang="fr-FR" sz="1600" b="1" dirty="0"/>
              <a:t>Objectif : </a:t>
            </a:r>
            <a:r>
              <a:rPr lang="fr-FR" sz="1600" dirty="0"/>
              <a:t>évaluer les interactions PK à l’état d’équilibre entre DTG (50 mg </a:t>
            </a:r>
            <a:r>
              <a:rPr lang="fr-FR" sz="1600" dirty="0" err="1"/>
              <a:t>qd</a:t>
            </a:r>
            <a:r>
              <a:rPr lang="fr-FR" sz="1600" dirty="0"/>
              <a:t>) et</a:t>
            </a:r>
          </a:p>
          <a:p>
            <a:pPr lvl="1"/>
            <a:r>
              <a:rPr lang="fr-FR" sz="1600" dirty="0" err="1"/>
              <a:t>Artéméther</a:t>
            </a:r>
            <a:r>
              <a:rPr lang="fr-FR" sz="1600" dirty="0"/>
              <a:t>/</a:t>
            </a:r>
            <a:r>
              <a:rPr lang="fr-FR" sz="1600" dirty="0" err="1"/>
              <a:t>Luméfantrine</a:t>
            </a:r>
            <a:r>
              <a:rPr lang="fr-FR" sz="1600" dirty="0"/>
              <a:t> </a:t>
            </a:r>
            <a:r>
              <a:rPr lang="fr-FR" sz="1600" dirty="0" err="1"/>
              <a:t>Riamet</a:t>
            </a:r>
            <a:r>
              <a:rPr lang="fr-FR" sz="1600" baseline="30000" dirty="0"/>
              <a:t>®</a:t>
            </a:r>
            <a:r>
              <a:rPr lang="fr-FR" sz="1600" dirty="0"/>
              <a:t> (AL 20/120 mg) </a:t>
            </a:r>
          </a:p>
          <a:p>
            <a:pPr lvl="1"/>
            <a:r>
              <a:rPr lang="fr-FR" sz="1600" dirty="0" err="1"/>
              <a:t>Artésunate</a:t>
            </a:r>
            <a:r>
              <a:rPr lang="fr-FR" sz="1600" dirty="0"/>
              <a:t>/</a:t>
            </a:r>
            <a:r>
              <a:rPr lang="fr-FR" sz="1600" dirty="0" err="1"/>
              <a:t>Amodiaquine</a:t>
            </a:r>
            <a:r>
              <a:rPr lang="fr-FR" sz="1600" dirty="0"/>
              <a:t> </a:t>
            </a:r>
            <a:r>
              <a:rPr lang="fr-FR" sz="1600" dirty="0" err="1"/>
              <a:t>Coarsucam</a:t>
            </a:r>
            <a:r>
              <a:rPr lang="fr-FR" sz="1600" baseline="30000" dirty="0"/>
              <a:t>®</a:t>
            </a:r>
            <a:r>
              <a:rPr lang="fr-FR" sz="1600" dirty="0"/>
              <a:t> (AS-AQ 100/270 mg)</a:t>
            </a:r>
          </a:p>
          <a:p>
            <a:pPr lvl="1"/>
            <a:endParaRPr lang="fr-FR" sz="1600" dirty="0"/>
          </a:p>
          <a:p>
            <a:r>
              <a:rPr lang="fr-FR" sz="1600" b="1" dirty="0"/>
              <a:t>Méthode</a:t>
            </a:r>
          </a:p>
          <a:p>
            <a:pPr lvl="1"/>
            <a:r>
              <a:rPr lang="fr-FR" sz="1600" dirty="0"/>
              <a:t>PK plasma intensives chez des volontaires sains ougandais dans 2 études d’interactions à doses standard d’AL et AS-AQ administrés avec repas léger</a:t>
            </a:r>
          </a:p>
          <a:p>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Walimbwa</a:t>
            </a:r>
            <a:r>
              <a:rPr lang="en-GB" sz="1200" i="1" dirty="0">
                <a:solidFill>
                  <a:srgbClr val="0070C0"/>
                </a:solidFill>
              </a:rPr>
              <a:t> SI, CROI 2018, Abs. 459</a:t>
            </a:r>
          </a:p>
        </p:txBody>
      </p:sp>
      <p:sp>
        <p:nvSpPr>
          <p:cNvPr id="7" name="Text Box 2"/>
          <p:cNvSpPr txBox="1">
            <a:spLocks noChangeArrowheads="1"/>
          </p:cNvSpPr>
          <p:nvPr/>
        </p:nvSpPr>
        <p:spPr bwMode="auto">
          <a:xfrm>
            <a:off x="3132138" y="3208863"/>
            <a:ext cx="2346324"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Schéma des études</a:t>
            </a:r>
          </a:p>
        </p:txBody>
      </p:sp>
      <p:grpSp>
        <p:nvGrpSpPr>
          <p:cNvPr id="8" name="Groupe 7">
            <a:extLst>
              <a:ext uri="{FF2B5EF4-FFF2-40B4-BE49-F238E27FC236}">
                <a16:creationId xmlns:a16="http://schemas.microsoft.com/office/drawing/2014/main" id="{312E76FD-1302-4DF5-8D32-C15A03662DAF}"/>
              </a:ext>
            </a:extLst>
          </p:cNvPr>
          <p:cNvGrpSpPr/>
          <p:nvPr/>
        </p:nvGrpSpPr>
        <p:grpSpPr>
          <a:xfrm>
            <a:off x="460534" y="3652842"/>
            <a:ext cx="8505910" cy="3154017"/>
            <a:chOff x="599023" y="3652842"/>
            <a:chExt cx="8505910" cy="3154017"/>
          </a:xfrm>
        </p:grpSpPr>
        <p:sp>
          <p:nvSpPr>
            <p:cNvPr id="2" name="Rectangle : coins arrondis 1">
              <a:extLst>
                <a:ext uri="{FF2B5EF4-FFF2-40B4-BE49-F238E27FC236}">
                  <a16:creationId xmlns:a16="http://schemas.microsoft.com/office/drawing/2014/main" id="{543A7EDE-8B85-4038-9BFE-E01D9A8DEEDA}"/>
                </a:ext>
              </a:extLst>
            </p:cNvPr>
            <p:cNvSpPr/>
            <p:nvPr/>
          </p:nvSpPr>
          <p:spPr bwMode="auto">
            <a:xfrm>
              <a:off x="3243263" y="3900493"/>
              <a:ext cx="514350" cy="238125"/>
            </a:xfrm>
            <a:prstGeom prst="roundRect">
              <a:avLst/>
            </a:prstGeom>
            <a:solidFill>
              <a:srgbClr val="00FF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Arial" charset="0"/>
                </a:rPr>
                <a:t>AL</a:t>
              </a:r>
            </a:p>
          </p:txBody>
        </p:sp>
        <p:sp>
          <p:nvSpPr>
            <p:cNvPr id="9" name="Rectangle : coins arrondis 8">
              <a:extLst>
                <a:ext uri="{FF2B5EF4-FFF2-40B4-BE49-F238E27FC236}">
                  <a16:creationId xmlns:a16="http://schemas.microsoft.com/office/drawing/2014/main" id="{D30FF699-C5ED-44B7-ABC2-42ECA73FA14B}"/>
                </a:ext>
              </a:extLst>
            </p:cNvPr>
            <p:cNvSpPr/>
            <p:nvPr/>
          </p:nvSpPr>
          <p:spPr bwMode="auto">
            <a:xfrm>
              <a:off x="5995988" y="4603585"/>
              <a:ext cx="514350" cy="238125"/>
            </a:xfrm>
            <a:prstGeom prst="roundRect">
              <a:avLst/>
            </a:prstGeom>
            <a:solidFill>
              <a:srgbClr val="00FF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Arial" charset="0"/>
                </a:rPr>
                <a:t>AL</a:t>
              </a:r>
            </a:p>
          </p:txBody>
        </p:sp>
        <p:sp>
          <p:nvSpPr>
            <p:cNvPr id="10" name="Rectangle : coins arrondis 9">
              <a:extLst>
                <a:ext uri="{FF2B5EF4-FFF2-40B4-BE49-F238E27FC236}">
                  <a16:creationId xmlns:a16="http://schemas.microsoft.com/office/drawing/2014/main" id="{37912B1A-9F6F-4545-9731-8A01F6E666BB}"/>
                </a:ext>
              </a:extLst>
            </p:cNvPr>
            <p:cNvSpPr/>
            <p:nvPr/>
          </p:nvSpPr>
          <p:spPr bwMode="auto">
            <a:xfrm>
              <a:off x="4160836" y="4830596"/>
              <a:ext cx="514350" cy="238125"/>
            </a:xfrm>
            <a:prstGeom prst="roundRect">
              <a:avLst/>
            </a:prstGeom>
            <a:solidFill>
              <a:srgbClr val="00FF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Arial" charset="0"/>
                </a:rPr>
                <a:t>+ AL</a:t>
              </a:r>
            </a:p>
          </p:txBody>
        </p:sp>
        <p:sp>
          <p:nvSpPr>
            <p:cNvPr id="11" name="Rectangle : coins arrondis 10">
              <a:extLst>
                <a:ext uri="{FF2B5EF4-FFF2-40B4-BE49-F238E27FC236}">
                  <a16:creationId xmlns:a16="http://schemas.microsoft.com/office/drawing/2014/main" id="{9A22A7D0-46B2-461E-9048-C4ACB4ABDCDB}"/>
                </a:ext>
              </a:extLst>
            </p:cNvPr>
            <p:cNvSpPr/>
            <p:nvPr/>
          </p:nvSpPr>
          <p:spPr bwMode="auto">
            <a:xfrm>
              <a:off x="5995988" y="3900493"/>
              <a:ext cx="514350" cy="238125"/>
            </a:xfrm>
            <a:prstGeom prst="roundRect">
              <a:avLst/>
            </a:prstGeom>
            <a:solidFill>
              <a:srgbClr val="00FF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effectLst/>
                  <a:latin typeface="Arial" charset="0"/>
                </a:rPr>
                <a:t>+ AL</a:t>
              </a:r>
            </a:p>
          </p:txBody>
        </p:sp>
        <p:sp>
          <p:nvSpPr>
            <p:cNvPr id="12" name="Rectangle : coins arrondis 11">
              <a:extLst>
                <a:ext uri="{FF2B5EF4-FFF2-40B4-BE49-F238E27FC236}">
                  <a16:creationId xmlns:a16="http://schemas.microsoft.com/office/drawing/2014/main" id="{0DC14C69-279E-4449-A6EA-14A7A0ADCAC2}"/>
                </a:ext>
              </a:extLst>
            </p:cNvPr>
            <p:cNvSpPr/>
            <p:nvPr/>
          </p:nvSpPr>
          <p:spPr bwMode="auto">
            <a:xfrm>
              <a:off x="5081588" y="3652842"/>
              <a:ext cx="1428750" cy="238125"/>
            </a:xfrm>
            <a:prstGeom prst="round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chemeClr val="bg1"/>
                  </a:solidFill>
                  <a:effectLst/>
                  <a:latin typeface="Arial" charset="0"/>
                </a:rPr>
                <a:t>DTG</a:t>
              </a:r>
            </a:p>
          </p:txBody>
        </p:sp>
        <p:sp>
          <p:nvSpPr>
            <p:cNvPr id="13" name="Rectangle : coins arrondis 12">
              <a:extLst>
                <a:ext uri="{FF2B5EF4-FFF2-40B4-BE49-F238E27FC236}">
                  <a16:creationId xmlns:a16="http://schemas.microsoft.com/office/drawing/2014/main" id="{176247BA-8617-40DD-BA55-5B8B3E42786B}"/>
                </a:ext>
              </a:extLst>
            </p:cNvPr>
            <p:cNvSpPr/>
            <p:nvPr/>
          </p:nvSpPr>
          <p:spPr bwMode="auto">
            <a:xfrm>
              <a:off x="3246436" y="4579770"/>
              <a:ext cx="1428750" cy="238125"/>
            </a:xfrm>
            <a:prstGeom prst="round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chemeClr val="bg1"/>
                  </a:solidFill>
                  <a:effectLst/>
                  <a:latin typeface="Arial" charset="0"/>
                </a:rPr>
                <a:t>DTG</a:t>
              </a:r>
            </a:p>
          </p:txBody>
        </p:sp>
        <p:sp>
          <p:nvSpPr>
            <p:cNvPr id="14" name="Rectangle : coins arrondis 13">
              <a:extLst>
                <a:ext uri="{FF2B5EF4-FFF2-40B4-BE49-F238E27FC236}">
                  <a16:creationId xmlns:a16="http://schemas.microsoft.com/office/drawing/2014/main" id="{D9FE493F-027F-40B7-B73A-68F8B60F73BF}"/>
                </a:ext>
              </a:extLst>
            </p:cNvPr>
            <p:cNvSpPr/>
            <p:nvPr/>
          </p:nvSpPr>
          <p:spPr bwMode="auto">
            <a:xfrm>
              <a:off x="3179761" y="5470819"/>
              <a:ext cx="704058" cy="246221"/>
            </a:xfrm>
            <a:prstGeom prst="roundRect">
              <a:avLst/>
            </a:prstGeom>
            <a:solidFill>
              <a:srgbClr val="FF00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chemeClr val="bg1"/>
                  </a:solidFill>
                  <a:effectLst/>
                  <a:latin typeface="Arial" charset="0"/>
                </a:rPr>
                <a:t>AS-AQ</a:t>
              </a:r>
            </a:p>
          </p:txBody>
        </p:sp>
        <p:sp>
          <p:nvSpPr>
            <p:cNvPr id="15" name="Rectangle : coins arrondis 14">
              <a:extLst>
                <a:ext uri="{FF2B5EF4-FFF2-40B4-BE49-F238E27FC236}">
                  <a16:creationId xmlns:a16="http://schemas.microsoft.com/office/drawing/2014/main" id="{4809BBDA-8534-4166-A492-D30E07ECB121}"/>
                </a:ext>
              </a:extLst>
            </p:cNvPr>
            <p:cNvSpPr/>
            <p:nvPr/>
          </p:nvSpPr>
          <p:spPr bwMode="auto">
            <a:xfrm>
              <a:off x="4003859" y="6373473"/>
              <a:ext cx="671328" cy="195262"/>
            </a:xfrm>
            <a:prstGeom prst="roundRect">
              <a:avLst/>
            </a:prstGeom>
            <a:solidFill>
              <a:srgbClr val="FF00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chemeClr val="bg1"/>
                  </a:solidFill>
                  <a:effectLst/>
                  <a:latin typeface="Arial" charset="0"/>
                </a:rPr>
                <a:t>AS-AQ</a:t>
              </a:r>
            </a:p>
          </p:txBody>
        </p:sp>
        <p:sp>
          <p:nvSpPr>
            <p:cNvPr id="16" name="Rectangle : coins arrondis 15">
              <a:extLst>
                <a:ext uri="{FF2B5EF4-FFF2-40B4-BE49-F238E27FC236}">
                  <a16:creationId xmlns:a16="http://schemas.microsoft.com/office/drawing/2014/main" id="{F388CE82-89E7-4BEB-9047-EE04C0A5A4F0}"/>
                </a:ext>
              </a:extLst>
            </p:cNvPr>
            <p:cNvSpPr/>
            <p:nvPr/>
          </p:nvSpPr>
          <p:spPr bwMode="auto">
            <a:xfrm>
              <a:off x="3246436" y="6121058"/>
              <a:ext cx="1428750" cy="238125"/>
            </a:xfrm>
            <a:prstGeom prst="round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chemeClr val="bg1"/>
                  </a:solidFill>
                  <a:effectLst/>
                  <a:latin typeface="Arial" charset="0"/>
                </a:rPr>
                <a:t>DTG</a:t>
              </a:r>
            </a:p>
          </p:txBody>
        </p:sp>
        <p:sp>
          <p:nvSpPr>
            <p:cNvPr id="3" name="Ellipse 2">
              <a:extLst>
                <a:ext uri="{FF2B5EF4-FFF2-40B4-BE49-F238E27FC236}">
                  <a16:creationId xmlns:a16="http://schemas.microsoft.com/office/drawing/2014/main" id="{E4DDB2B4-3313-440F-AED1-B28B1AD9B8E6}"/>
                </a:ext>
              </a:extLst>
            </p:cNvPr>
            <p:cNvSpPr/>
            <p:nvPr/>
          </p:nvSpPr>
          <p:spPr bwMode="auto">
            <a:xfrm>
              <a:off x="3590926" y="4136143"/>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rgbClr val="FFFFFF"/>
                  </a:solidFill>
                  <a:effectLst/>
                  <a:latin typeface="Arial" charset="0"/>
                </a:rPr>
                <a:t>1</a:t>
              </a:r>
            </a:p>
          </p:txBody>
        </p:sp>
        <p:sp>
          <p:nvSpPr>
            <p:cNvPr id="19" name="Ellipse 18">
              <a:extLst>
                <a:ext uri="{FF2B5EF4-FFF2-40B4-BE49-F238E27FC236}">
                  <a16:creationId xmlns:a16="http://schemas.microsoft.com/office/drawing/2014/main" id="{588DFCB1-2874-4DBB-9F60-7756F0FC95EF}"/>
                </a:ext>
              </a:extLst>
            </p:cNvPr>
            <p:cNvSpPr/>
            <p:nvPr/>
          </p:nvSpPr>
          <p:spPr bwMode="auto">
            <a:xfrm>
              <a:off x="3688557" y="5743234"/>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3</a:t>
              </a:r>
            </a:p>
          </p:txBody>
        </p:sp>
        <p:sp>
          <p:nvSpPr>
            <p:cNvPr id="20" name="Ellipse 19">
              <a:extLst>
                <a:ext uri="{FF2B5EF4-FFF2-40B4-BE49-F238E27FC236}">
                  <a16:creationId xmlns:a16="http://schemas.microsoft.com/office/drawing/2014/main" id="{682AB6DF-3B98-430B-8A04-41BBE3D40EB2}"/>
                </a:ext>
              </a:extLst>
            </p:cNvPr>
            <p:cNvSpPr/>
            <p:nvPr/>
          </p:nvSpPr>
          <p:spPr bwMode="auto">
            <a:xfrm>
              <a:off x="6433344" y="4133870"/>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4</a:t>
              </a:r>
            </a:p>
          </p:txBody>
        </p:sp>
        <p:sp>
          <p:nvSpPr>
            <p:cNvPr id="21" name="Ellipse 20">
              <a:extLst>
                <a:ext uri="{FF2B5EF4-FFF2-40B4-BE49-F238E27FC236}">
                  <a16:creationId xmlns:a16="http://schemas.microsoft.com/office/drawing/2014/main" id="{08105DD7-530B-4D5E-9CCE-46CE2D7DCEB6}"/>
                </a:ext>
              </a:extLst>
            </p:cNvPr>
            <p:cNvSpPr/>
            <p:nvPr/>
          </p:nvSpPr>
          <p:spPr bwMode="auto">
            <a:xfrm>
              <a:off x="6335713" y="4837209"/>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1</a:t>
              </a:r>
            </a:p>
          </p:txBody>
        </p:sp>
        <p:sp>
          <p:nvSpPr>
            <p:cNvPr id="22" name="Ellipse 21">
              <a:extLst>
                <a:ext uri="{FF2B5EF4-FFF2-40B4-BE49-F238E27FC236}">
                  <a16:creationId xmlns:a16="http://schemas.microsoft.com/office/drawing/2014/main" id="{0C8A4DB4-F75F-43AA-AAB9-E4954797A0C6}"/>
                </a:ext>
              </a:extLst>
            </p:cNvPr>
            <p:cNvSpPr/>
            <p:nvPr/>
          </p:nvSpPr>
          <p:spPr bwMode="auto">
            <a:xfrm>
              <a:off x="5859685" y="4132178"/>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2</a:t>
              </a:r>
            </a:p>
          </p:txBody>
        </p:sp>
        <p:sp>
          <p:nvSpPr>
            <p:cNvPr id="23" name="Ellipse 22">
              <a:extLst>
                <a:ext uri="{FF2B5EF4-FFF2-40B4-BE49-F238E27FC236}">
                  <a16:creationId xmlns:a16="http://schemas.microsoft.com/office/drawing/2014/main" id="{54EC7E34-5D43-4482-87B9-7110953C9548}"/>
                </a:ext>
              </a:extLst>
            </p:cNvPr>
            <p:cNvSpPr/>
            <p:nvPr/>
          </p:nvSpPr>
          <p:spPr bwMode="auto">
            <a:xfrm>
              <a:off x="4063205" y="5056017"/>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2</a:t>
              </a:r>
            </a:p>
          </p:txBody>
        </p:sp>
        <p:sp>
          <p:nvSpPr>
            <p:cNvPr id="24" name="Ellipse 23">
              <a:extLst>
                <a:ext uri="{FF2B5EF4-FFF2-40B4-BE49-F238E27FC236}">
                  <a16:creationId xmlns:a16="http://schemas.microsoft.com/office/drawing/2014/main" id="{7E3987D4-A930-412B-B494-968C562EDE7E}"/>
                </a:ext>
              </a:extLst>
            </p:cNvPr>
            <p:cNvSpPr/>
            <p:nvPr/>
          </p:nvSpPr>
          <p:spPr bwMode="auto">
            <a:xfrm>
              <a:off x="3965574" y="6607457"/>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2</a:t>
              </a:r>
            </a:p>
          </p:txBody>
        </p:sp>
        <p:sp>
          <p:nvSpPr>
            <p:cNvPr id="25" name="Ellipse 24">
              <a:extLst>
                <a:ext uri="{FF2B5EF4-FFF2-40B4-BE49-F238E27FC236}">
                  <a16:creationId xmlns:a16="http://schemas.microsoft.com/office/drawing/2014/main" id="{4C457730-DD75-42D1-881B-4900F7F7AC51}"/>
                </a:ext>
              </a:extLst>
            </p:cNvPr>
            <p:cNvSpPr/>
            <p:nvPr/>
          </p:nvSpPr>
          <p:spPr bwMode="auto">
            <a:xfrm>
              <a:off x="4577555" y="5059504"/>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4</a:t>
              </a:r>
            </a:p>
          </p:txBody>
        </p:sp>
        <p:sp>
          <p:nvSpPr>
            <p:cNvPr id="26" name="Ellipse 25">
              <a:extLst>
                <a:ext uri="{FF2B5EF4-FFF2-40B4-BE49-F238E27FC236}">
                  <a16:creationId xmlns:a16="http://schemas.microsoft.com/office/drawing/2014/main" id="{AC5DC801-47ED-4D45-B527-4FD6C4E8A0E5}"/>
                </a:ext>
              </a:extLst>
            </p:cNvPr>
            <p:cNvSpPr/>
            <p:nvPr/>
          </p:nvSpPr>
          <p:spPr bwMode="auto">
            <a:xfrm>
              <a:off x="4572000" y="6611597"/>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4</a:t>
              </a:r>
            </a:p>
          </p:txBody>
        </p:sp>
        <p:sp>
          <p:nvSpPr>
            <p:cNvPr id="27" name="Ellipse 26">
              <a:extLst>
                <a:ext uri="{FF2B5EF4-FFF2-40B4-BE49-F238E27FC236}">
                  <a16:creationId xmlns:a16="http://schemas.microsoft.com/office/drawing/2014/main" id="{258BC0D7-B069-44DF-B9D5-0184121B8F1B}"/>
                </a:ext>
              </a:extLst>
            </p:cNvPr>
            <p:cNvSpPr/>
            <p:nvPr/>
          </p:nvSpPr>
          <p:spPr bwMode="auto">
            <a:xfrm>
              <a:off x="5036067" y="5373134"/>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1</a:t>
              </a:r>
            </a:p>
          </p:txBody>
        </p:sp>
        <p:sp>
          <p:nvSpPr>
            <p:cNvPr id="28" name="Ellipse 27">
              <a:extLst>
                <a:ext uri="{FF2B5EF4-FFF2-40B4-BE49-F238E27FC236}">
                  <a16:creationId xmlns:a16="http://schemas.microsoft.com/office/drawing/2014/main" id="{2BD0492C-9F29-4295-8814-60216AC709B7}"/>
                </a:ext>
              </a:extLst>
            </p:cNvPr>
            <p:cNvSpPr/>
            <p:nvPr/>
          </p:nvSpPr>
          <p:spPr bwMode="auto">
            <a:xfrm>
              <a:off x="5036067" y="5703886"/>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2</a:t>
              </a:r>
            </a:p>
          </p:txBody>
        </p:sp>
        <p:sp>
          <p:nvSpPr>
            <p:cNvPr id="29" name="Ellipse 28">
              <a:extLst>
                <a:ext uri="{FF2B5EF4-FFF2-40B4-BE49-F238E27FC236}">
                  <a16:creationId xmlns:a16="http://schemas.microsoft.com/office/drawing/2014/main" id="{54047EF8-FDCF-4D77-85B0-08C3C7AC1D7C}"/>
                </a:ext>
              </a:extLst>
            </p:cNvPr>
            <p:cNvSpPr/>
            <p:nvPr/>
          </p:nvSpPr>
          <p:spPr bwMode="auto">
            <a:xfrm>
              <a:off x="5036067" y="6034638"/>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3</a:t>
              </a:r>
            </a:p>
          </p:txBody>
        </p:sp>
        <p:sp>
          <p:nvSpPr>
            <p:cNvPr id="30" name="Ellipse 29">
              <a:extLst>
                <a:ext uri="{FF2B5EF4-FFF2-40B4-BE49-F238E27FC236}">
                  <a16:creationId xmlns:a16="http://schemas.microsoft.com/office/drawing/2014/main" id="{E3E12A25-08F8-4FBA-A9AA-EBEF114DC5A0}"/>
                </a:ext>
              </a:extLst>
            </p:cNvPr>
            <p:cNvSpPr/>
            <p:nvPr/>
          </p:nvSpPr>
          <p:spPr bwMode="auto">
            <a:xfrm>
              <a:off x="5036067" y="6365389"/>
              <a:ext cx="195262" cy="195262"/>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chemeClr val="bg1"/>
                  </a:solidFill>
                  <a:effectLst/>
                  <a:latin typeface="Arial" charset="0"/>
                </a:rPr>
                <a:t>4</a:t>
              </a:r>
            </a:p>
          </p:txBody>
        </p:sp>
        <p:sp>
          <p:nvSpPr>
            <p:cNvPr id="4" name="ZoneTexte 3">
              <a:extLst>
                <a:ext uri="{FF2B5EF4-FFF2-40B4-BE49-F238E27FC236}">
                  <a16:creationId xmlns:a16="http://schemas.microsoft.com/office/drawing/2014/main" id="{DBEECD72-D82D-431F-B913-8407E5C2956F}"/>
                </a:ext>
              </a:extLst>
            </p:cNvPr>
            <p:cNvSpPr txBox="1"/>
            <p:nvPr/>
          </p:nvSpPr>
          <p:spPr>
            <a:xfrm>
              <a:off x="2134129" y="3881443"/>
              <a:ext cx="1039067" cy="276999"/>
            </a:xfrm>
            <a:prstGeom prst="rect">
              <a:avLst/>
            </a:prstGeom>
            <a:noFill/>
          </p:spPr>
          <p:txBody>
            <a:bodyPr wrap="none" rtlCol="0">
              <a:spAutoFit/>
            </a:bodyPr>
            <a:lstStyle/>
            <a:p>
              <a:r>
                <a:rPr lang="fr-FR" sz="1200" b="1" dirty="0"/>
                <a:t>Séquence 1</a:t>
              </a:r>
            </a:p>
          </p:txBody>
        </p:sp>
        <p:sp>
          <p:nvSpPr>
            <p:cNvPr id="32" name="ZoneTexte 31">
              <a:extLst>
                <a:ext uri="{FF2B5EF4-FFF2-40B4-BE49-F238E27FC236}">
                  <a16:creationId xmlns:a16="http://schemas.microsoft.com/office/drawing/2014/main" id="{E65E9E8B-9802-4EE1-BA5C-B0D275EBA835}"/>
                </a:ext>
              </a:extLst>
            </p:cNvPr>
            <p:cNvSpPr txBox="1"/>
            <p:nvPr/>
          </p:nvSpPr>
          <p:spPr>
            <a:xfrm>
              <a:off x="2134129" y="4555829"/>
              <a:ext cx="1039067" cy="276999"/>
            </a:xfrm>
            <a:prstGeom prst="rect">
              <a:avLst/>
            </a:prstGeom>
            <a:noFill/>
          </p:spPr>
          <p:txBody>
            <a:bodyPr wrap="none" rtlCol="0">
              <a:spAutoFit/>
            </a:bodyPr>
            <a:lstStyle/>
            <a:p>
              <a:r>
                <a:rPr lang="fr-FR" sz="1200" b="1" dirty="0"/>
                <a:t>Séquence 2</a:t>
              </a:r>
            </a:p>
          </p:txBody>
        </p:sp>
        <p:sp>
          <p:nvSpPr>
            <p:cNvPr id="33" name="ZoneTexte 32">
              <a:extLst>
                <a:ext uri="{FF2B5EF4-FFF2-40B4-BE49-F238E27FC236}">
                  <a16:creationId xmlns:a16="http://schemas.microsoft.com/office/drawing/2014/main" id="{026A0742-9929-4434-AEE4-BB951E90FB67}"/>
                </a:ext>
              </a:extLst>
            </p:cNvPr>
            <p:cNvSpPr txBox="1"/>
            <p:nvPr/>
          </p:nvSpPr>
          <p:spPr>
            <a:xfrm>
              <a:off x="2134129" y="5466235"/>
              <a:ext cx="652743" cy="276999"/>
            </a:xfrm>
            <a:prstGeom prst="rect">
              <a:avLst/>
            </a:prstGeom>
            <a:noFill/>
          </p:spPr>
          <p:txBody>
            <a:bodyPr wrap="none" rtlCol="0">
              <a:spAutoFit/>
            </a:bodyPr>
            <a:lstStyle/>
            <a:p>
              <a:r>
                <a:rPr lang="fr-FR" sz="1200" b="1" dirty="0"/>
                <a:t>Bras 1</a:t>
              </a:r>
            </a:p>
          </p:txBody>
        </p:sp>
        <p:sp>
          <p:nvSpPr>
            <p:cNvPr id="34" name="ZoneTexte 33">
              <a:extLst>
                <a:ext uri="{FF2B5EF4-FFF2-40B4-BE49-F238E27FC236}">
                  <a16:creationId xmlns:a16="http://schemas.microsoft.com/office/drawing/2014/main" id="{0E050244-BD95-4415-AAEB-373B2568534E}"/>
                </a:ext>
              </a:extLst>
            </p:cNvPr>
            <p:cNvSpPr txBox="1"/>
            <p:nvPr/>
          </p:nvSpPr>
          <p:spPr>
            <a:xfrm>
              <a:off x="2134129" y="6082184"/>
              <a:ext cx="652743" cy="276999"/>
            </a:xfrm>
            <a:prstGeom prst="rect">
              <a:avLst/>
            </a:prstGeom>
            <a:noFill/>
          </p:spPr>
          <p:txBody>
            <a:bodyPr wrap="none" rtlCol="0">
              <a:spAutoFit/>
            </a:bodyPr>
            <a:lstStyle/>
            <a:p>
              <a:r>
                <a:rPr lang="fr-FR" sz="1200" b="1" dirty="0"/>
                <a:t>Bras 2</a:t>
              </a:r>
            </a:p>
          </p:txBody>
        </p:sp>
        <p:sp>
          <p:nvSpPr>
            <p:cNvPr id="35" name="ZoneTexte 34">
              <a:extLst>
                <a:ext uri="{FF2B5EF4-FFF2-40B4-BE49-F238E27FC236}">
                  <a16:creationId xmlns:a16="http://schemas.microsoft.com/office/drawing/2014/main" id="{827CAB34-9830-4978-88DF-7A8FAEECA5C9}"/>
                </a:ext>
              </a:extLst>
            </p:cNvPr>
            <p:cNvSpPr txBox="1"/>
            <p:nvPr/>
          </p:nvSpPr>
          <p:spPr>
            <a:xfrm>
              <a:off x="4003859" y="3833838"/>
              <a:ext cx="878503" cy="276999"/>
            </a:xfrm>
            <a:prstGeom prst="rect">
              <a:avLst/>
            </a:prstGeom>
            <a:noFill/>
          </p:spPr>
          <p:txBody>
            <a:bodyPr wrap="none" rtlCol="0">
              <a:spAutoFit/>
            </a:bodyPr>
            <a:lstStyle/>
            <a:p>
              <a:pPr algn="ctr"/>
              <a:r>
                <a:rPr lang="fr-FR" sz="1200" i="1" dirty="0"/>
                <a:t>Wash-out</a:t>
              </a:r>
            </a:p>
          </p:txBody>
        </p:sp>
        <p:sp>
          <p:nvSpPr>
            <p:cNvPr id="36" name="ZoneTexte 35">
              <a:extLst>
                <a:ext uri="{FF2B5EF4-FFF2-40B4-BE49-F238E27FC236}">
                  <a16:creationId xmlns:a16="http://schemas.microsoft.com/office/drawing/2014/main" id="{F9001F99-118B-46BC-A71B-B567F22303F1}"/>
                </a:ext>
              </a:extLst>
            </p:cNvPr>
            <p:cNvSpPr txBox="1"/>
            <p:nvPr/>
          </p:nvSpPr>
          <p:spPr>
            <a:xfrm>
              <a:off x="4840093" y="4547411"/>
              <a:ext cx="878503" cy="276999"/>
            </a:xfrm>
            <a:prstGeom prst="rect">
              <a:avLst/>
            </a:prstGeom>
            <a:noFill/>
          </p:spPr>
          <p:txBody>
            <a:bodyPr wrap="none" rtlCol="0">
              <a:spAutoFit/>
            </a:bodyPr>
            <a:lstStyle/>
            <a:p>
              <a:pPr algn="ctr"/>
              <a:r>
                <a:rPr lang="fr-FR" sz="1200" i="1" dirty="0"/>
                <a:t>Wash-out</a:t>
              </a:r>
            </a:p>
          </p:txBody>
        </p:sp>
        <p:sp>
          <p:nvSpPr>
            <p:cNvPr id="37" name="ZoneTexte 36">
              <a:extLst>
                <a:ext uri="{FF2B5EF4-FFF2-40B4-BE49-F238E27FC236}">
                  <a16:creationId xmlns:a16="http://schemas.microsoft.com/office/drawing/2014/main" id="{CCD2380A-6A69-4AD8-8DE1-115F0A79A29B}"/>
                </a:ext>
              </a:extLst>
            </p:cNvPr>
            <p:cNvSpPr txBox="1"/>
            <p:nvPr/>
          </p:nvSpPr>
          <p:spPr>
            <a:xfrm>
              <a:off x="599023" y="3954708"/>
              <a:ext cx="1146468" cy="830997"/>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sz="1200" b="1" dirty="0">
                  <a:solidFill>
                    <a:srgbClr val="000066"/>
                  </a:solidFill>
                </a:rPr>
                <a:t>Etude A</a:t>
              </a:r>
              <a:br>
                <a:rPr lang="fr-FR" sz="1200" b="1" dirty="0">
                  <a:solidFill>
                    <a:srgbClr val="000066"/>
                  </a:solidFill>
                </a:rPr>
              </a:br>
              <a:r>
                <a:rPr lang="fr-FR" sz="1200" dirty="0">
                  <a:solidFill>
                    <a:srgbClr val="000066"/>
                  </a:solidFill>
                </a:rPr>
                <a:t>(n = 16)</a:t>
              </a:r>
              <a:br>
                <a:rPr lang="fr-FR" sz="1200" dirty="0">
                  <a:solidFill>
                    <a:srgbClr val="000066"/>
                  </a:solidFill>
                </a:rPr>
              </a:br>
              <a:r>
                <a:rPr lang="fr-FR" sz="1200" dirty="0">
                  <a:solidFill>
                    <a:srgbClr val="000066"/>
                  </a:solidFill>
                </a:rPr>
                <a:t>randomisation</a:t>
              </a:r>
            </a:p>
            <a:p>
              <a:pPr algn="ctr"/>
              <a:r>
                <a:rPr lang="fr-FR" sz="1200" dirty="0">
                  <a:solidFill>
                    <a:srgbClr val="000066"/>
                  </a:solidFill>
                </a:rPr>
                <a:t>1:1</a:t>
              </a:r>
            </a:p>
          </p:txBody>
        </p:sp>
        <p:sp>
          <p:nvSpPr>
            <p:cNvPr id="38" name="ZoneTexte 37">
              <a:extLst>
                <a:ext uri="{FF2B5EF4-FFF2-40B4-BE49-F238E27FC236}">
                  <a16:creationId xmlns:a16="http://schemas.microsoft.com/office/drawing/2014/main" id="{6DD33A09-476D-46BE-8DE4-7A8D8E1CAFD1}"/>
                </a:ext>
              </a:extLst>
            </p:cNvPr>
            <p:cNvSpPr txBox="1"/>
            <p:nvPr/>
          </p:nvSpPr>
          <p:spPr>
            <a:xfrm>
              <a:off x="599023" y="5505109"/>
              <a:ext cx="1146468" cy="830997"/>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sz="1200" b="1" dirty="0">
                  <a:solidFill>
                    <a:srgbClr val="000066"/>
                  </a:solidFill>
                </a:rPr>
                <a:t>Etude B</a:t>
              </a:r>
              <a:br>
                <a:rPr lang="fr-FR" sz="1200" b="1" dirty="0">
                  <a:solidFill>
                    <a:srgbClr val="000066"/>
                  </a:solidFill>
                </a:rPr>
              </a:br>
              <a:r>
                <a:rPr lang="fr-FR" sz="1200" dirty="0">
                  <a:solidFill>
                    <a:srgbClr val="000066"/>
                  </a:solidFill>
                </a:rPr>
                <a:t>(n = 30)</a:t>
              </a:r>
              <a:br>
                <a:rPr lang="fr-FR" sz="1200" dirty="0">
                  <a:solidFill>
                    <a:srgbClr val="000066"/>
                  </a:solidFill>
                </a:rPr>
              </a:br>
              <a:r>
                <a:rPr lang="fr-FR" sz="1200" dirty="0">
                  <a:solidFill>
                    <a:srgbClr val="000066"/>
                  </a:solidFill>
                </a:rPr>
                <a:t>randomisation</a:t>
              </a:r>
            </a:p>
            <a:p>
              <a:pPr algn="ctr"/>
              <a:r>
                <a:rPr lang="fr-FR" sz="1200" dirty="0">
                  <a:solidFill>
                    <a:srgbClr val="000066"/>
                  </a:solidFill>
                </a:rPr>
                <a:t>1:1</a:t>
              </a:r>
            </a:p>
          </p:txBody>
        </p:sp>
        <p:cxnSp>
          <p:nvCxnSpPr>
            <p:cNvPr id="31" name="Connecteur droit avec flèche 30">
              <a:extLst>
                <a:ext uri="{FF2B5EF4-FFF2-40B4-BE49-F238E27FC236}">
                  <a16:creationId xmlns:a16="http://schemas.microsoft.com/office/drawing/2014/main" id="{8F9A3E63-85CC-4ABB-88F7-AA8A1CDDE0E5}"/>
                </a:ext>
              </a:extLst>
            </p:cNvPr>
            <p:cNvCxnSpPr>
              <a:stCxn id="37" idx="3"/>
              <a:endCxn id="4" idx="1"/>
            </p:cNvCxnSpPr>
            <p:nvPr/>
          </p:nvCxnSpPr>
          <p:spPr bwMode="auto">
            <a:xfrm flipV="1">
              <a:off x="1745491" y="4019943"/>
              <a:ext cx="388638" cy="350264"/>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40" name="Connecteur droit avec flèche 39">
              <a:extLst>
                <a:ext uri="{FF2B5EF4-FFF2-40B4-BE49-F238E27FC236}">
                  <a16:creationId xmlns:a16="http://schemas.microsoft.com/office/drawing/2014/main" id="{88922B58-D7A4-4C5C-B359-6B73E8BCE9EC}"/>
                </a:ext>
              </a:extLst>
            </p:cNvPr>
            <p:cNvCxnSpPr>
              <a:stCxn id="37" idx="3"/>
              <a:endCxn id="32" idx="1"/>
            </p:cNvCxnSpPr>
            <p:nvPr/>
          </p:nvCxnSpPr>
          <p:spPr bwMode="auto">
            <a:xfrm>
              <a:off x="1745491" y="4370207"/>
              <a:ext cx="388638" cy="324122"/>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42" name="Connecteur droit avec flèche 41">
              <a:extLst>
                <a:ext uri="{FF2B5EF4-FFF2-40B4-BE49-F238E27FC236}">
                  <a16:creationId xmlns:a16="http://schemas.microsoft.com/office/drawing/2014/main" id="{7CACCA9D-229E-4E2D-89A8-3E0647888457}"/>
                </a:ext>
              </a:extLst>
            </p:cNvPr>
            <p:cNvCxnSpPr>
              <a:stCxn id="38" idx="3"/>
              <a:endCxn id="33" idx="1"/>
            </p:cNvCxnSpPr>
            <p:nvPr/>
          </p:nvCxnSpPr>
          <p:spPr bwMode="auto">
            <a:xfrm flipV="1">
              <a:off x="1745491" y="5604735"/>
              <a:ext cx="388638" cy="315873"/>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cxnSp>
          <p:nvCxnSpPr>
            <p:cNvPr id="44" name="Connecteur droit avec flèche 43">
              <a:extLst>
                <a:ext uri="{FF2B5EF4-FFF2-40B4-BE49-F238E27FC236}">
                  <a16:creationId xmlns:a16="http://schemas.microsoft.com/office/drawing/2014/main" id="{13E86190-BBA2-419B-ADC5-FF920AA77DED}"/>
                </a:ext>
              </a:extLst>
            </p:cNvPr>
            <p:cNvCxnSpPr>
              <a:stCxn id="38" idx="3"/>
              <a:endCxn id="34" idx="1"/>
            </p:cNvCxnSpPr>
            <p:nvPr/>
          </p:nvCxnSpPr>
          <p:spPr bwMode="auto">
            <a:xfrm>
              <a:off x="1745491" y="5920608"/>
              <a:ext cx="388638" cy="300076"/>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sp>
          <p:nvSpPr>
            <p:cNvPr id="47" name="ZoneTexte 46">
              <a:extLst>
                <a:ext uri="{FF2B5EF4-FFF2-40B4-BE49-F238E27FC236}">
                  <a16:creationId xmlns:a16="http://schemas.microsoft.com/office/drawing/2014/main" id="{C5231E49-6CA3-4699-97FE-07AA85ABF9DE}"/>
                </a:ext>
              </a:extLst>
            </p:cNvPr>
            <p:cNvSpPr txBox="1"/>
            <p:nvPr/>
          </p:nvSpPr>
          <p:spPr>
            <a:xfrm>
              <a:off x="5231329" y="5337004"/>
              <a:ext cx="3339376" cy="246221"/>
            </a:xfrm>
            <a:prstGeom prst="rect">
              <a:avLst/>
            </a:prstGeom>
            <a:noFill/>
          </p:spPr>
          <p:txBody>
            <a:bodyPr wrap="none" rtlCol="0">
              <a:spAutoFit/>
            </a:bodyPr>
            <a:lstStyle/>
            <a:p>
              <a:r>
                <a:rPr lang="fr-FR" sz="1000" b="1" dirty="0"/>
                <a:t>AL-</a:t>
              </a:r>
              <a:r>
                <a:rPr lang="fr-FR" sz="1000" dirty="0"/>
                <a:t>0,1,2,3,4,8,12,24,48,72,96,168,264 h post 6</a:t>
              </a:r>
              <a:r>
                <a:rPr lang="fr-FR" sz="1000" baseline="30000" dirty="0"/>
                <a:t>ème</a:t>
              </a:r>
              <a:r>
                <a:rPr lang="fr-FR" sz="1000" dirty="0"/>
                <a:t> dose</a:t>
              </a:r>
            </a:p>
          </p:txBody>
        </p:sp>
        <p:sp>
          <p:nvSpPr>
            <p:cNvPr id="48" name="ZoneTexte 47">
              <a:extLst>
                <a:ext uri="{FF2B5EF4-FFF2-40B4-BE49-F238E27FC236}">
                  <a16:creationId xmlns:a16="http://schemas.microsoft.com/office/drawing/2014/main" id="{CA005623-0BA3-4B80-9509-31DF6BA6475A}"/>
                </a:ext>
              </a:extLst>
            </p:cNvPr>
            <p:cNvSpPr txBox="1"/>
            <p:nvPr/>
          </p:nvSpPr>
          <p:spPr>
            <a:xfrm>
              <a:off x="5231329" y="5674436"/>
              <a:ext cx="1592103" cy="246221"/>
            </a:xfrm>
            <a:prstGeom prst="rect">
              <a:avLst/>
            </a:prstGeom>
            <a:noFill/>
          </p:spPr>
          <p:txBody>
            <a:bodyPr wrap="none" rtlCol="0">
              <a:spAutoFit/>
            </a:bodyPr>
            <a:lstStyle/>
            <a:p>
              <a:r>
                <a:rPr lang="fr-FR" sz="1000" b="1" dirty="0"/>
                <a:t>DTG-</a:t>
              </a:r>
              <a:r>
                <a:rPr lang="fr-FR" sz="1000" dirty="0"/>
                <a:t>0,1,2,3,4,8,12,24 h</a:t>
              </a:r>
            </a:p>
          </p:txBody>
        </p:sp>
        <p:sp>
          <p:nvSpPr>
            <p:cNvPr id="49" name="ZoneTexte 48">
              <a:extLst>
                <a:ext uri="{FF2B5EF4-FFF2-40B4-BE49-F238E27FC236}">
                  <a16:creationId xmlns:a16="http://schemas.microsoft.com/office/drawing/2014/main" id="{63725081-0E29-4CA5-9B41-BA2F2E538ADB}"/>
                </a:ext>
              </a:extLst>
            </p:cNvPr>
            <p:cNvSpPr txBox="1"/>
            <p:nvPr/>
          </p:nvSpPr>
          <p:spPr>
            <a:xfrm>
              <a:off x="5231329" y="6011869"/>
              <a:ext cx="3873604" cy="246221"/>
            </a:xfrm>
            <a:prstGeom prst="rect">
              <a:avLst/>
            </a:prstGeom>
            <a:noFill/>
          </p:spPr>
          <p:txBody>
            <a:bodyPr wrap="square" rtlCol="0">
              <a:spAutoFit/>
            </a:bodyPr>
            <a:lstStyle/>
            <a:p>
              <a:r>
                <a:rPr lang="fr-FR" sz="1000" b="1" dirty="0"/>
                <a:t>AS-AQ-</a:t>
              </a:r>
              <a:r>
                <a:rPr lang="fr-FR" sz="1000" dirty="0"/>
                <a:t>0,1,2,3,4,8,12,24,48,72,96,120,228,624 h post 3</a:t>
              </a:r>
              <a:r>
                <a:rPr lang="fr-FR" sz="1000" baseline="30000" dirty="0"/>
                <a:t>ème</a:t>
              </a:r>
              <a:r>
                <a:rPr lang="fr-FR" sz="1000" dirty="0"/>
                <a:t> dose</a:t>
              </a:r>
            </a:p>
          </p:txBody>
        </p:sp>
        <p:sp>
          <p:nvSpPr>
            <p:cNvPr id="50" name="ZoneTexte 49">
              <a:extLst>
                <a:ext uri="{FF2B5EF4-FFF2-40B4-BE49-F238E27FC236}">
                  <a16:creationId xmlns:a16="http://schemas.microsoft.com/office/drawing/2014/main" id="{25AE6B0F-A8E4-4800-8BE3-9534FFE930D2}"/>
                </a:ext>
              </a:extLst>
            </p:cNvPr>
            <p:cNvSpPr txBox="1"/>
            <p:nvPr/>
          </p:nvSpPr>
          <p:spPr>
            <a:xfrm>
              <a:off x="5231329" y="6349300"/>
              <a:ext cx="3118161" cy="246221"/>
            </a:xfrm>
            <a:prstGeom prst="rect">
              <a:avLst/>
            </a:prstGeom>
            <a:noFill/>
          </p:spPr>
          <p:txBody>
            <a:bodyPr wrap="none" rtlCol="0">
              <a:spAutoFit/>
            </a:bodyPr>
            <a:lstStyle/>
            <a:p>
              <a:r>
                <a:rPr lang="fr-FR" sz="1000" b="1" dirty="0"/>
                <a:t>DTG et ACT </a:t>
              </a:r>
              <a:r>
                <a:rPr lang="fr-FR" sz="1000" dirty="0"/>
                <a:t>points de prélèvements </a:t>
              </a:r>
              <a:r>
                <a:rPr lang="fr-FR" sz="1000" i="1" dirty="0"/>
                <a:t>(Cf ci-dessus) </a:t>
              </a:r>
            </a:p>
          </p:txBody>
        </p:sp>
        <p:sp>
          <p:nvSpPr>
            <p:cNvPr id="51" name="ZoneTexte 50">
              <a:extLst>
                <a:ext uri="{FF2B5EF4-FFF2-40B4-BE49-F238E27FC236}">
                  <a16:creationId xmlns:a16="http://schemas.microsoft.com/office/drawing/2014/main" id="{C6049F58-4F17-403F-9E47-DBEBCEEE7150}"/>
                </a:ext>
              </a:extLst>
            </p:cNvPr>
            <p:cNvSpPr txBox="1"/>
            <p:nvPr/>
          </p:nvSpPr>
          <p:spPr>
            <a:xfrm>
              <a:off x="4974154" y="5089272"/>
              <a:ext cx="1232504" cy="246221"/>
            </a:xfrm>
            <a:prstGeom prst="rect">
              <a:avLst/>
            </a:prstGeom>
            <a:noFill/>
          </p:spPr>
          <p:txBody>
            <a:bodyPr wrap="none" rtlCol="0">
              <a:spAutoFit/>
            </a:bodyPr>
            <a:lstStyle/>
            <a:p>
              <a:r>
                <a:rPr lang="fr-FR" sz="1000" b="1" dirty="0"/>
                <a:t>Prélèvements PK</a:t>
              </a:r>
            </a:p>
          </p:txBody>
        </p:sp>
      </p:grpSp>
      <p:sp>
        <p:nvSpPr>
          <p:cNvPr id="60" name="ZoneTexte 59">
            <a:extLst>
              <a:ext uri="{FF2B5EF4-FFF2-40B4-BE49-F238E27FC236}">
                <a16:creationId xmlns:a16="http://schemas.microsoft.com/office/drawing/2014/main" id="{09394F53-0D01-4D2D-B63B-E3B6F301218D}"/>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85</a:t>
            </a:r>
          </a:p>
        </p:txBody>
      </p:sp>
    </p:spTree>
    <p:extLst>
      <p:ext uri="{BB962C8B-B14F-4D97-AF65-F5344CB8AC3E}">
        <p14:creationId xmlns:p14="http://schemas.microsoft.com/office/powerpoint/2010/main" val="19386196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re 2"/>
          <p:cNvSpPr>
            <a:spLocks noGrp="1"/>
          </p:cNvSpPr>
          <p:nvPr>
            <p:ph type="title"/>
          </p:nvPr>
        </p:nvSpPr>
        <p:spPr/>
        <p:txBody>
          <a:bodyPr/>
          <a:lstStyle/>
          <a:p>
            <a:r>
              <a:rPr lang="fr-FR"/>
              <a:t>Analyse de la transmission de résistance </a:t>
            </a:r>
            <a:br>
              <a:rPr lang="fr-FR"/>
            </a:br>
            <a:r>
              <a:rPr lang="fr-FR"/>
              <a:t>dans l’essai START (2)</a:t>
            </a:r>
          </a:p>
        </p:txBody>
      </p:sp>
      <p:sp>
        <p:nvSpPr>
          <p:cNvPr id="11" name="Rectangle 10"/>
          <p:cNvSpPr/>
          <p:nvPr/>
        </p:nvSpPr>
        <p:spPr>
          <a:xfrm>
            <a:off x="1021278" y="1180183"/>
            <a:ext cx="2624447" cy="535531"/>
          </a:xfrm>
          <a:prstGeom prst="rect">
            <a:avLst/>
          </a:prstGeom>
          <a:noFill/>
        </p:spPr>
        <p:txBody>
          <a:bodyPr wrap="square">
            <a:spAutoFit/>
          </a:bodyPr>
          <a:lstStyle/>
          <a:p>
            <a:pPr algn="ctr">
              <a:lnSpc>
                <a:spcPct val="90000"/>
              </a:lnSpc>
            </a:pPr>
            <a:r>
              <a:rPr lang="fr-FR" sz="1600" b="1">
                <a:solidFill>
                  <a:srgbClr val="0070C0"/>
                </a:solidFill>
                <a:latin typeface="Calibri" pitchFamily="34" charset="0"/>
                <a:ea typeface="ＭＳ Ｐゴシック" pitchFamily="34" charset="-128"/>
              </a:rPr>
              <a:t>Transmission de la résistance </a:t>
            </a:r>
          </a:p>
          <a:p>
            <a:pPr algn="ctr">
              <a:lnSpc>
                <a:spcPct val="90000"/>
              </a:lnSpc>
            </a:pPr>
            <a:r>
              <a:rPr lang="fr-FR" sz="1600" b="1">
                <a:solidFill>
                  <a:srgbClr val="0070C0"/>
                </a:solidFill>
                <a:latin typeface="Calibri" pitchFamily="34" charset="0"/>
                <a:ea typeface="ＭＳ Ｐゴシック" pitchFamily="34" charset="-128"/>
              </a:rPr>
              <a:t>aux INTI</a:t>
            </a:r>
          </a:p>
        </p:txBody>
      </p:sp>
      <p:sp>
        <p:nvSpPr>
          <p:cNvPr id="12" name="Rectangle 11"/>
          <p:cNvSpPr/>
          <p:nvPr/>
        </p:nvSpPr>
        <p:spPr>
          <a:xfrm>
            <a:off x="5852556" y="1180183"/>
            <a:ext cx="2624447" cy="535531"/>
          </a:xfrm>
          <a:prstGeom prst="rect">
            <a:avLst/>
          </a:prstGeom>
          <a:noFill/>
        </p:spPr>
        <p:txBody>
          <a:bodyPr wrap="square">
            <a:spAutoFit/>
          </a:bodyPr>
          <a:lstStyle/>
          <a:p>
            <a:pPr algn="ctr">
              <a:lnSpc>
                <a:spcPct val="90000"/>
              </a:lnSpc>
            </a:pPr>
            <a:r>
              <a:rPr lang="fr-FR" sz="1600" b="1">
                <a:solidFill>
                  <a:srgbClr val="0070C0"/>
                </a:solidFill>
                <a:latin typeface="Calibri" pitchFamily="34" charset="0"/>
                <a:ea typeface="ＭＳ Ｐゴシック" pitchFamily="34" charset="-128"/>
              </a:rPr>
              <a:t>Transmission de la résistance </a:t>
            </a:r>
          </a:p>
          <a:p>
            <a:pPr algn="ctr">
              <a:lnSpc>
                <a:spcPct val="90000"/>
              </a:lnSpc>
            </a:pPr>
            <a:r>
              <a:rPr lang="fr-FR" sz="1600" b="1">
                <a:solidFill>
                  <a:srgbClr val="0070C0"/>
                </a:solidFill>
                <a:latin typeface="Calibri" pitchFamily="34" charset="0"/>
                <a:ea typeface="ＭＳ Ｐゴシック" pitchFamily="34" charset="-128"/>
              </a:rPr>
              <a:t>aux INNTI</a:t>
            </a:r>
          </a:p>
        </p:txBody>
      </p:sp>
      <p:sp>
        <p:nvSpPr>
          <p:cNvPr id="13" name="Rectangle 12"/>
          <p:cNvSpPr/>
          <p:nvPr/>
        </p:nvSpPr>
        <p:spPr>
          <a:xfrm>
            <a:off x="1420509" y="4189746"/>
            <a:ext cx="2624447" cy="535531"/>
          </a:xfrm>
          <a:prstGeom prst="rect">
            <a:avLst/>
          </a:prstGeom>
          <a:noFill/>
        </p:spPr>
        <p:txBody>
          <a:bodyPr wrap="square">
            <a:spAutoFit/>
          </a:bodyPr>
          <a:lstStyle/>
          <a:p>
            <a:pPr algn="ctr">
              <a:lnSpc>
                <a:spcPct val="90000"/>
              </a:lnSpc>
            </a:pPr>
            <a:r>
              <a:rPr lang="fr-FR" sz="1600" b="1">
                <a:solidFill>
                  <a:srgbClr val="0070C0"/>
                </a:solidFill>
                <a:latin typeface="Calibri" pitchFamily="34" charset="0"/>
                <a:ea typeface="ＭＳ Ｐゴシック" pitchFamily="34" charset="-128"/>
              </a:rPr>
              <a:t>Transmission de la résistance </a:t>
            </a:r>
          </a:p>
          <a:p>
            <a:pPr algn="ctr">
              <a:lnSpc>
                <a:spcPct val="90000"/>
              </a:lnSpc>
            </a:pPr>
            <a:r>
              <a:rPr lang="fr-FR" sz="1600" b="1">
                <a:solidFill>
                  <a:srgbClr val="0070C0"/>
                </a:solidFill>
                <a:latin typeface="Calibri" pitchFamily="34" charset="0"/>
                <a:ea typeface="ＭＳ Ｐゴシック" pitchFamily="34" charset="-128"/>
              </a:rPr>
              <a:t>aux IP</a:t>
            </a:r>
          </a:p>
        </p:txBody>
      </p:sp>
      <p:sp>
        <p:nvSpPr>
          <p:cNvPr id="14" name="Rectangle 13"/>
          <p:cNvSpPr/>
          <p:nvPr/>
        </p:nvSpPr>
        <p:spPr>
          <a:xfrm>
            <a:off x="5963810" y="4220900"/>
            <a:ext cx="2624447" cy="535531"/>
          </a:xfrm>
          <a:prstGeom prst="rect">
            <a:avLst/>
          </a:prstGeom>
          <a:noFill/>
        </p:spPr>
        <p:txBody>
          <a:bodyPr wrap="square">
            <a:spAutoFit/>
          </a:bodyPr>
          <a:lstStyle/>
          <a:p>
            <a:pPr algn="ctr">
              <a:lnSpc>
                <a:spcPct val="90000"/>
              </a:lnSpc>
            </a:pPr>
            <a:r>
              <a:rPr lang="fr-FR" sz="1600" b="1">
                <a:solidFill>
                  <a:srgbClr val="0070C0"/>
                </a:solidFill>
                <a:latin typeface="Calibri" pitchFamily="34" charset="0"/>
                <a:ea typeface="ＭＳ Ｐゴシック" pitchFamily="34" charset="-128"/>
              </a:rPr>
              <a:t>Transmission de la résistance </a:t>
            </a:r>
          </a:p>
          <a:p>
            <a:pPr algn="ctr">
              <a:lnSpc>
                <a:spcPct val="90000"/>
              </a:lnSpc>
            </a:pPr>
            <a:r>
              <a:rPr lang="fr-FR" sz="1600" b="1">
                <a:solidFill>
                  <a:srgbClr val="0070C0"/>
                </a:solidFill>
                <a:latin typeface="Calibri" pitchFamily="34" charset="0"/>
                <a:ea typeface="ＭＳ Ｐゴシック" pitchFamily="34" charset="-128"/>
              </a:rPr>
              <a:t>aux INI</a:t>
            </a:r>
          </a:p>
        </p:txBody>
      </p:sp>
      <p:grpSp>
        <p:nvGrpSpPr>
          <p:cNvPr id="7" name="Groupe 6">
            <a:extLst>
              <a:ext uri="{FF2B5EF4-FFF2-40B4-BE49-F238E27FC236}">
                <a16:creationId xmlns:a16="http://schemas.microsoft.com/office/drawing/2014/main" id="{A24A0221-D7EA-49CC-A7D6-AE3C706DDA8A}"/>
              </a:ext>
            </a:extLst>
          </p:cNvPr>
          <p:cNvGrpSpPr/>
          <p:nvPr/>
        </p:nvGrpSpPr>
        <p:grpSpPr>
          <a:xfrm>
            <a:off x="245843" y="4375713"/>
            <a:ext cx="4336488" cy="2453868"/>
            <a:chOff x="245843" y="4375713"/>
            <a:chExt cx="4336488" cy="2453868"/>
          </a:xfrm>
        </p:grpSpPr>
        <p:graphicFrame>
          <p:nvGraphicFramePr>
            <p:cNvPr id="17" name="Graphique 16">
              <a:extLst>
                <a:ext uri="{FF2B5EF4-FFF2-40B4-BE49-F238E27FC236}">
                  <a16:creationId xmlns:a16="http://schemas.microsoft.com/office/drawing/2014/main" id="{B042595C-5CB9-4E17-A56F-4821882D407A}"/>
                </a:ext>
              </a:extLst>
            </p:cNvPr>
            <p:cNvGraphicFramePr/>
            <p:nvPr>
              <p:extLst>
                <p:ext uri="{D42A27DB-BD31-4B8C-83A1-F6EECF244321}">
                  <p14:modId xmlns:p14="http://schemas.microsoft.com/office/powerpoint/2010/main" val="1589258627"/>
                </p:ext>
              </p:extLst>
            </p:nvPr>
          </p:nvGraphicFramePr>
          <p:xfrm>
            <a:off x="245843" y="4549875"/>
            <a:ext cx="4336488" cy="2279706"/>
          </p:xfrm>
          <a:graphic>
            <a:graphicData uri="http://schemas.openxmlformats.org/drawingml/2006/chart">
              <c:chart xmlns:c="http://schemas.openxmlformats.org/drawingml/2006/chart" xmlns:r="http://schemas.openxmlformats.org/officeDocument/2006/relationships" r:id="rId3"/>
            </a:graphicData>
          </a:graphic>
        </p:graphicFrame>
        <p:cxnSp>
          <p:nvCxnSpPr>
            <p:cNvPr id="20" name="Connecteur droit 19">
              <a:extLst>
                <a:ext uri="{FF2B5EF4-FFF2-40B4-BE49-F238E27FC236}">
                  <a16:creationId xmlns:a16="http://schemas.microsoft.com/office/drawing/2014/main" id="{5B55F4D4-25E9-4AEE-BB1F-041EF73B3B42}"/>
                </a:ext>
              </a:extLst>
            </p:cNvPr>
            <p:cNvCxnSpPr>
              <a:cxnSpLocks/>
            </p:cNvCxnSpPr>
            <p:nvPr/>
          </p:nvCxnSpPr>
          <p:spPr bwMode="auto">
            <a:xfrm flipV="1">
              <a:off x="1121042" y="4653197"/>
              <a:ext cx="0" cy="125019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7" name="ZoneTexte 26"/>
            <p:cNvSpPr txBox="1"/>
            <p:nvPr/>
          </p:nvSpPr>
          <p:spPr>
            <a:xfrm>
              <a:off x="313693" y="4375713"/>
              <a:ext cx="320922" cy="276999"/>
            </a:xfrm>
            <a:prstGeom prst="rect">
              <a:avLst/>
            </a:prstGeom>
            <a:noFill/>
          </p:spPr>
          <p:txBody>
            <a:bodyPr wrap="none" rtlCol="0">
              <a:spAutoFit/>
            </a:bodyPr>
            <a:lstStyle/>
            <a:p>
              <a:pPr algn="r"/>
              <a:r>
                <a:rPr lang="fr-FR" sz="1200"/>
                <a:t>%</a:t>
              </a:r>
            </a:p>
          </p:txBody>
        </p:sp>
      </p:grpSp>
      <p:grpSp>
        <p:nvGrpSpPr>
          <p:cNvPr id="8" name="Groupe 7">
            <a:extLst>
              <a:ext uri="{FF2B5EF4-FFF2-40B4-BE49-F238E27FC236}">
                <a16:creationId xmlns:a16="http://schemas.microsoft.com/office/drawing/2014/main" id="{0E798E15-1A17-428E-B044-47F7629A03FA}"/>
              </a:ext>
            </a:extLst>
          </p:cNvPr>
          <p:cNvGrpSpPr/>
          <p:nvPr/>
        </p:nvGrpSpPr>
        <p:grpSpPr>
          <a:xfrm>
            <a:off x="4757978" y="4375713"/>
            <a:ext cx="4336488" cy="2453867"/>
            <a:chOff x="4757978" y="4375713"/>
            <a:chExt cx="4336488" cy="2453867"/>
          </a:xfrm>
        </p:grpSpPr>
        <p:graphicFrame>
          <p:nvGraphicFramePr>
            <p:cNvPr id="18" name="Graphique 17">
              <a:extLst>
                <a:ext uri="{FF2B5EF4-FFF2-40B4-BE49-F238E27FC236}">
                  <a16:creationId xmlns:a16="http://schemas.microsoft.com/office/drawing/2014/main" id="{2F9E0342-DABE-4E8B-986E-5E284CD0B249}"/>
                </a:ext>
              </a:extLst>
            </p:cNvPr>
            <p:cNvGraphicFramePr/>
            <p:nvPr>
              <p:extLst>
                <p:ext uri="{D42A27DB-BD31-4B8C-83A1-F6EECF244321}">
                  <p14:modId xmlns:p14="http://schemas.microsoft.com/office/powerpoint/2010/main" val="1413677732"/>
                </p:ext>
              </p:extLst>
            </p:nvPr>
          </p:nvGraphicFramePr>
          <p:xfrm>
            <a:off x="4757978" y="4549873"/>
            <a:ext cx="4336488" cy="2279707"/>
          </p:xfrm>
          <a:graphic>
            <a:graphicData uri="http://schemas.openxmlformats.org/drawingml/2006/chart">
              <c:chart xmlns:c="http://schemas.openxmlformats.org/drawingml/2006/chart" xmlns:r="http://schemas.openxmlformats.org/officeDocument/2006/relationships" r:id="rId4"/>
            </a:graphicData>
          </a:graphic>
        </p:graphicFrame>
        <p:cxnSp>
          <p:nvCxnSpPr>
            <p:cNvPr id="22" name="Connecteur droit 21">
              <a:extLst>
                <a:ext uri="{FF2B5EF4-FFF2-40B4-BE49-F238E27FC236}">
                  <a16:creationId xmlns:a16="http://schemas.microsoft.com/office/drawing/2014/main" id="{9F17364A-88A5-4BF7-860B-383463937CE8}"/>
                </a:ext>
              </a:extLst>
            </p:cNvPr>
            <p:cNvCxnSpPr>
              <a:cxnSpLocks/>
            </p:cNvCxnSpPr>
            <p:nvPr/>
          </p:nvCxnSpPr>
          <p:spPr bwMode="auto">
            <a:xfrm flipV="1">
              <a:off x="5625883" y="4653197"/>
              <a:ext cx="0" cy="125019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8" name="ZoneTexte 27"/>
            <p:cNvSpPr txBox="1"/>
            <p:nvPr/>
          </p:nvSpPr>
          <p:spPr>
            <a:xfrm>
              <a:off x="4809300" y="4375713"/>
              <a:ext cx="320922" cy="276999"/>
            </a:xfrm>
            <a:prstGeom prst="rect">
              <a:avLst/>
            </a:prstGeom>
            <a:noFill/>
          </p:spPr>
          <p:txBody>
            <a:bodyPr wrap="none" rtlCol="0">
              <a:spAutoFit/>
            </a:bodyPr>
            <a:lstStyle/>
            <a:p>
              <a:pPr algn="r"/>
              <a:r>
                <a:rPr lang="fr-FR" sz="1200" dirty="0"/>
                <a:t>%</a:t>
              </a:r>
            </a:p>
          </p:txBody>
        </p:sp>
      </p:grpSp>
      <p:grpSp>
        <p:nvGrpSpPr>
          <p:cNvPr id="5" name="Groupe 4">
            <a:extLst>
              <a:ext uri="{FF2B5EF4-FFF2-40B4-BE49-F238E27FC236}">
                <a16:creationId xmlns:a16="http://schemas.microsoft.com/office/drawing/2014/main" id="{BC5066FA-3FCB-4920-AF17-42EC52A0AFB0}"/>
              </a:ext>
            </a:extLst>
          </p:cNvPr>
          <p:cNvGrpSpPr/>
          <p:nvPr/>
        </p:nvGrpSpPr>
        <p:grpSpPr>
          <a:xfrm>
            <a:off x="245843" y="1503913"/>
            <a:ext cx="4336488" cy="2545321"/>
            <a:chOff x="245843" y="1503913"/>
            <a:chExt cx="4336488" cy="2545321"/>
          </a:xfrm>
        </p:grpSpPr>
        <p:graphicFrame>
          <p:nvGraphicFramePr>
            <p:cNvPr id="15" name="Graphique 14">
              <a:extLst>
                <a:ext uri="{FF2B5EF4-FFF2-40B4-BE49-F238E27FC236}">
                  <a16:creationId xmlns:a16="http://schemas.microsoft.com/office/drawing/2014/main" id="{3C51C790-353F-43C4-A809-F0C8A94D6CBF}"/>
                </a:ext>
              </a:extLst>
            </p:cNvPr>
            <p:cNvGraphicFramePr/>
            <p:nvPr>
              <p:extLst>
                <p:ext uri="{D42A27DB-BD31-4B8C-83A1-F6EECF244321}">
                  <p14:modId xmlns:p14="http://schemas.microsoft.com/office/powerpoint/2010/main" val="1575462376"/>
                </p:ext>
              </p:extLst>
            </p:nvPr>
          </p:nvGraphicFramePr>
          <p:xfrm>
            <a:off x="245843" y="1675698"/>
            <a:ext cx="4336488" cy="2373536"/>
          </p:xfrm>
          <a:graphic>
            <a:graphicData uri="http://schemas.openxmlformats.org/drawingml/2006/chart">
              <c:chart xmlns:c="http://schemas.openxmlformats.org/drawingml/2006/chart" xmlns:r="http://schemas.openxmlformats.org/officeDocument/2006/relationships" r:id="rId5"/>
            </a:graphicData>
          </a:graphic>
        </p:graphicFrame>
        <p:cxnSp>
          <p:nvCxnSpPr>
            <p:cNvPr id="19" name="Connecteur droit 18">
              <a:extLst>
                <a:ext uri="{FF2B5EF4-FFF2-40B4-BE49-F238E27FC236}">
                  <a16:creationId xmlns:a16="http://schemas.microsoft.com/office/drawing/2014/main" id="{A9A31A76-F9C7-44FE-9DD9-AA979537935B}"/>
                </a:ext>
              </a:extLst>
            </p:cNvPr>
            <p:cNvCxnSpPr>
              <a:cxnSpLocks/>
            </p:cNvCxnSpPr>
            <p:nvPr/>
          </p:nvCxnSpPr>
          <p:spPr bwMode="auto">
            <a:xfrm flipV="1">
              <a:off x="1121042" y="1862973"/>
              <a:ext cx="0" cy="124200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1" name="ZoneTexte 30"/>
            <p:cNvSpPr txBox="1"/>
            <p:nvPr/>
          </p:nvSpPr>
          <p:spPr>
            <a:xfrm flipV="1">
              <a:off x="313693" y="1503913"/>
              <a:ext cx="304800" cy="276999"/>
            </a:xfrm>
            <a:prstGeom prst="rect">
              <a:avLst/>
            </a:prstGeom>
            <a:noFill/>
          </p:spPr>
          <p:txBody>
            <a:bodyPr wrap="square" rtlCol="0">
              <a:spAutoFit/>
            </a:bodyPr>
            <a:lstStyle/>
            <a:p>
              <a:pPr algn="r"/>
              <a:r>
                <a:rPr lang="fr-FR" sz="1200"/>
                <a:t>%</a:t>
              </a:r>
            </a:p>
          </p:txBody>
        </p:sp>
      </p:grpSp>
      <p:grpSp>
        <p:nvGrpSpPr>
          <p:cNvPr id="6" name="Groupe 5">
            <a:extLst>
              <a:ext uri="{FF2B5EF4-FFF2-40B4-BE49-F238E27FC236}">
                <a16:creationId xmlns:a16="http://schemas.microsoft.com/office/drawing/2014/main" id="{D6344F4C-DD67-4E31-852B-199B1EC50DBB}"/>
              </a:ext>
            </a:extLst>
          </p:cNvPr>
          <p:cNvGrpSpPr/>
          <p:nvPr/>
        </p:nvGrpSpPr>
        <p:grpSpPr>
          <a:xfrm>
            <a:off x="4757978" y="1503913"/>
            <a:ext cx="4336488" cy="2575718"/>
            <a:chOff x="4757978" y="1503913"/>
            <a:chExt cx="4336488" cy="2575718"/>
          </a:xfrm>
        </p:grpSpPr>
        <p:graphicFrame>
          <p:nvGraphicFramePr>
            <p:cNvPr id="16" name="Graphique 15">
              <a:extLst>
                <a:ext uri="{FF2B5EF4-FFF2-40B4-BE49-F238E27FC236}">
                  <a16:creationId xmlns:a16="http://schemas.microsoft.com/office/drawing/2014/main" id="{D9BD355D-1CB4-46B6-AE12-383150EEC865}"/>
                </a:ext>
              </a:extLst>
            </p:cNvPr>
            <p:cNvGraphicFramePr/>
            <p:nvPr>
              <p:extLst>
                <p:ext uri="{D42A27DB-BD31-4B8C-83A1-F6EECF244321}">
                  <p14:modId xmlns:p14="http://schemas.microsoft.com/office/powerpoint/2010/main" val="1601582261"/>
                </p:ext>
              </p:extLst>
            </p:nvPr>
          </p:nvGraphicFramePr>
          <p:xfrm>
            <a:off x="4757978" y="1675698"/>
            <a:ext cx="4336488" cy="2403933"/>
          </p:xfrm>
          <a:graphic>
            <a:graphicData uri="http://schemas.openxmlformats.org/drawingml/2006/chart">
              <c:chart xmlns:c="http://schemas.openxmlformats.org/drawingml/2006/chart" xmlns:r="http://schemas.openxmlformats.org/officeDocument/2006/relationships" r:id="rId6"/>
            </a:graphicData>
          </a:graphic>
        </p:graphicFrame>
        <p:cxnSp>
          <p:nvCxnSpPr>
            <p:cNvPr id="21" name="Connecteur droit 20">
              <a:extLst>
                <a:ext uri="{FF2B5EF4-FFF2-40B4-BE49-F238E27FC236}">
                  <a16:creationId xmlns:a16="http://schemas.microsoft.com/office/drawing/2014/main" id="{EA167B81-6476-42CF-8CEE-DA5EF3C84C71}"/>
                </a:ext>
              </a:extLst>
            </p:cNvPr>
            <p:cNvCxnSpPr>
              <a:cxnSpLocks/>
            </p:cNvCxnSpPr>
            <p:nvPr/>
          </p:nvCxnSpPr>
          <p:spPr bwMode="auto">
            <a:xfrm flipV="1">
              <a:off x="5625883" y="1913908"/>
              <a:ext cx="0" cy="125019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3" name="ZoneTexte 32"/>
            <p:cNvSpPr txBox="1"/>
            <p:nvPr/>
          </p:nvSpPr>
          <p:spPr>
            <a:xfrm>
              <a:off x="4809300" y="1503913"/>
              <a:ext cx="320922" cy="276999"/>
            </a:xfrm>
            <a:prstGeom prst="rect">
              <a:avLst/>
            </a:prstGeom>
            <a:noFill/>
          </p:spPr>
          <p:txBody>
            <a:bodyPr wrap="none" rtlCol="0">
              <a:spAutoFit/>
            </a:bodyPr>
            <a:lstStyle/>
            <a:p>
              <a:pPr algn="r"/>
              <a:r>
                <a:rPr lang="fr-FR" sz="1200"/>
                <a:t>%</a:t>
              </a:r>
            </a:p>
          </p:txBody>
        </p:sp>
      </p:grpSp>
      <p:grpSp>
        <p:nvGrpSpPr>
          <p:cNvPr id="4" name="Groupe 3">
            <a:extLst>
              <a:ext uri="{FF2B5EF4-FFF2-40B4-BE49-F238E27FC236}">
                <a16:creationId xmlns:a16="http://schemas.microsoft.com/office/drawing/2014/main" id="{FB8287B6-62AD-4BE3-9680-D14F58AFE390}"/>
              </a:ext>
            </a:extLst>
          </p:cNvPr>
          <p:cNvGrpSpPr/>
          <p:nvPr/>
        </p:nvGrpSpPr>
        <p:grpSpPr>
          <a:xfrm>
            <a:off x="4220603" y="3659069"/>
            <a:ext cx="946612" cy="523220"/>
            <a:chOff x="4135409" y="1282126"/>
            <a:chExt cx="946612" cy="523220"/>
          </a:xfrm>
        </p:grpSpPr>
        <p:sp>
          <p:nvSpPr>
            <p:cNvPr id="2" name="ZoneTexte 1">
              <a:extLst>
                <a:ext uri="{FF2B5EF4-FFF2-40B4-BE49-F238E27FC236}">
                  <a16:creationId xmlns:a16="http://schemas.microsoft.com/office/drawing/2014/main" id="{78BF1778-BDF4-414F-B79C-1AB7C04D57FC}"/>
                </a:ext>
              </a:extLst>
            </p:cNvPr>
            <p:cNvSpPr txBox="1"/>
            <p:nvPr/>
          </p:nvSpPr>
          <p:spPr>
            <a:xfrm>
              <a:off x="4334701" y="1282126"/>
              <a:ext cx="747320" cy="523220"/>
            </a:xfrm>
            <a:prstGeom prst="rect">
              <a:avLst/>
            </a:prstGeom>
            <a:noFill/>
          </p:spPr>
          <p:txBody>
            <a:bodyPr wrap="none" rtlCol="0">
              <a:spAutoFit/>
            </a:bodyPr>
            <a:lstStyle/>
            <a:p>
              <a:r>
                <a:rPr lang="fr-FR" sz="1400" b="1" u="sng" dirty="0"/>
                <a:t>&gt;</a:t>
              </a:r>
              <a:r>
                <a:rPr lang="fr-FR" sz="1400" b="1" dirty="0"/>
                <a:t> 2 %</a:t>
              </a:r>
              <a:br>
                <a:rPr lang="fr-FR" sz="1400" b="1" dirty="0"/>
              </a:br>
              <a:r>
                <a:rPr lang="fr-FR" sz="1400" b="1" dirty="0"/>
                <a:t>&gt; 20 %</a:t>
              </a:r>
            </a:p>
          </p:txBody>
        </p:sp>
        <p:sp>
          <p:nvSpPr>
            <p:cNvPr id="3" name="Rectangle 2">
              <a:extLst>
                <a:ext uri="{FF2B5EF4-FFF2-40B4-BE49-F238E27FC236}">
                  <a16:creationId xmlns:a16="http://schemas.microsoft.com/office/drawing/2014/main" id="{F321A33A-E7F6-49B3-B4B7-29231FE45616}"/>
                </a:ext>
              </a:extLst>
            </p:cNvPr>
            <p:cNvSpPr/>
            <p:nvPr/>
          </p:nvSpPr>
          <p:spPr bwMode="auto">
            <a:xfrm>
              <a:off x="4135409" y="1376765"/>
              <a:ext cx="199292" cy="154462"/>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3" name="Rectangle 22">
              <a:extLst>
                <a:ext uri="{FF2B5EF4-FFF2-40B4-BE49-F238E27FC236}">
                  <a16:creationId xmlns:a16="http://schemas.microsoft.com/office/drawing/2014/main" id="{417FF192-3630-4914-A9E0-293B7B6CAA98}"/>
                </a:ext>
              </a:extLst>
            </p:cNvPr>
            <p:cNvSpPr/>
            <p:nvPr/>
          </p:nvSpPr>
          <p:spPr bwMode="auto">
            <a:xfrm>
              <a:off x="4135409" y="1591055"/>
              <a:ext cx="199292" cy="154462"/>
            </a:xfrm>
            <a:prstGeom prst="rect">
              <a:avLst/>
            </a:prstGeom>
            <a:solidFill>
              <a:srgbClr val="FF993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24" name="Text Box 3"/>
          <p:cNvSpPr txBox="1">
            <a:spLocks noChangeArrowheads="1"/>
          </p:cNvSpPr>
          <p:nvPr/>
        </p:nvSpPr>
        <p:spPr bwMode="auto">
          <a:xfrm>
            <a:off x="6335713" y="6581198"/>
            <a:ext cx="2808287" cy="276999"/>
          </a:xfrm>
          <a:prstGeom prst="rect">
            <a:avLst/>
          </a:prstGeom>
          <a:noFill/>
          <a:ln w="9525">
            <a:noFill/>
            <a:miter lim="800000"/>
            <a:headEnd/>
            <a:tailEnd/>
          </a:ln>
        </p:spPr>
        <p:txBody>
          <a:bodyPr>
            <a:spAutoFit/>
          </a:bodyPr>
          <a:lstStyle/>
          <a:p>
            <a:pPr algn="r" eaLnBrk="0" hangingPunct="0"/>
            <a:r>
              <a:rPr lang="en-GB" sz="1200" i="1" dirty="0">
                <a:solidFill>
                  <a:srgbClr val="0070C0"/>
                </a:solidFill>
              </a:rPr>
              <a:t>Baxter JD, CROI 2018, Abs. 527</a:t>
            </a:r>
          </a:p>
        </p:txBody>
      </p:sp>
      <p:sp>
        <p:nvSpPr>
          <p:cNvPr id="25" name="ZoneTexte 24">
            <a:extLst>
              <a:ext uri="{FF2B5EF4-FFF2-40B4-BE49-F238E27FC236}">
                <a16:creationId xmlns:a16="http://schemas.microsoft.com/office/drawing/2014/main" id="{E348F066-735D-4F42-93C3-0749109F5D5B}"/>
              </a:ext>
            </a:extLst>
          </p:cNvPr>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5</a:t>
            </a:r>
          </a:p>
        </p:txBody>
      </p:sp>
    </p:spTree>
    <p:extLst>
      <p:ext uri="{BB962C8B-B14F-4D97-AF65-F5344CB8AC3E}">
        <p14:creationId xmlns:p14="http://schemas.microsoft.com/office/powerpoint/2010/main" val="3949873199"/>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3" y="115888"/>
            <a:ext cx="7523162" cy="936625"/>
          </a:xfrm>
        </p:spPr>
        <p:txBody>
          <a:bodyPr/>
          <a:lstStyle/>
          <a:p>
            <a:pPr eaLnBrk="1" hangingPunct="1">
              <a:defRPr/>
            </a:pPr>
            <a:r>
              <a:rPr lang="fr-FR" sz="2600" dirty="0"/>
              <a:t>Interactions PK entre DTG et antipaludiques (2)</a:t>
            </a:r>
          </a:p>
        </p:txBody>
      </p:sp>
      <p:sp>
        <p:nvSpPr>
          <p:cNvPr id="5123" name="Rectangle 3"/>
          <p:cNvSpPr>
            <a:spLocks noGrp="1" noChangeArrowheads="1"/>
          </p:cNvSpPr>
          <p:nvPr>
            <p:ph idx="1"/>
          </p:nvPr>
        </p:nvSpPr>
        <p:spPr>
          <a:xfrm>
            <a:off x="457200" y="1491449"/>
            <a:ext cx="8507413" cy="2050819"/>
          </a:xfrm>
        </p:spPr>
        <p:txBody>
          <a:bodyPr/>
          <a:lstStyle/>
          <a:p>
            <a:pPr eaLnBrk="1" hangingPunct="1"/>
            <a:r>
              <a:rPr lang="fr-FR" sz="1600" b="1" dirty="0"/>
              <a:t>Etude A : interaction entre DTG et </a:t>
            </a:r>
            <a:r>
              <a:rPr lang="fr-FR" sz="1600" b="1" dirty="0" err="1"/>
              <a:t>artéméther</a:t>
            </a:r>
            <a:r>
              <a:rPr lang="fr-FR" sz="1600" b="1" dirty="0"/>
              <a:t>/</a:t>
            </a:r>
            <a:r>
              <a:rPr lang="fr-FR" sz="1600" b="1" dirty="0" err="1"/>
              <a:t>luméfantrine</a:t>
            </a:r>
            <a:r>
              <a:rPr lang="fr-FR" sz="1600" b="1" dirty="0"/>
              <a:t> </a:t>
            </a:r>
            <a:r>
              <a:rPr lang="fr-FR" sz="1600" b="1" dirty="0" err="1"/>
              <a:t>Riamet</a:t>
            </a:r>
            <a:r>
              <a:rPr lang="fr-FR" sz="1600" b="1" baseline="30000" dirty="0"/>
              <a:t>®</a:t>
            </a:r>
            <a:endParaRPr lang="fr-FR" sz="1600" b="1" dirty="0"/>
          </a:p>
          <a:p>
            <a:pPr lvl="1" eaLnBrk="1" hangingPunct="1"/>
            <a:r>
              <a:rPr lang="fr-FR" sz="1600" dirty="0"/>
              <a:t>Aucune différence statistique des paramètres PK plasma </a:t>
            </a:r>
            <a:r>
              <a:rPr lang="fr-FR" sz="1600" dirty="0" err="1"/>
              <a:t>C</a:t>
            </a:r>
            <a:r>
              <a:rPr lang="fr-FR" sz="1600" baseline="-25000" dirty="0" err="1"/>
              <a:t>max</a:t>
            </a:r>
            <a:r>
              <a:rPr lang="fr-FR" sz="1600" dirty="0"/>
              <a:t>, </a:t>
            </a:r>
            <a:r>
              <a:rPr lang="fr-FR" sz="1600" dirty="0" err="1"/>
              <a:t>T</a:t>
            </a:r>
            <a:r>
              <a:rPr lang="fr-FR" sz="1600" baseline="-25000" dirty="0" err="1"/>
              <a:t>max</a:t>
            </a:r>
            <a:r>
              <a:rPr lang="fr-FR" sz="1600" dirty="0"/>
              <a:t> et ASC</a:t>
            </a:r>
            <a:r>
              <a:rPr lang="fr-FR" sz="1600" baseline="-25000" dirty="0"/>
              <a:t>0-τ</a:t>
            </a:r>
            <a:r>
              <a:rPr lang="fr-FR" sz="1600" dirty="0"/>
              <a:t> d’</a:t>
            </a:r>
            <a:r>
              <a:rPr lang="fr-FR" sz="1600" dirty="0" err="1"/>
              <a:t>artéméther</a:t>
            </a:r>
            <a:r>
              <a:rPr lang="fr-FR" sz="1600" dirty="0"/>
              <a:t>, </a:t>
            </a:r>
            <a:r>
              <a:rPr lang="fr-FR" sz="1600" dirty="0" err="1"/>
              <a:t>dihydroartémisinine</a:t>
            </a:r>
            <a:r>
              <a:rPr lang="fr-FR" sz="1600" dirty="0"/>
              <a:t>, </a:t>
            </a:r>
            <a:r>
              <a:rPr lang="fr-FR" sz="1600" dirty="0" err="1"/>
              <a:t>luméfantrine</a:t>
            </a:r>
            <a:r>
              <a:rPr lang="fr-FR" sz="1600" dirty="0"/>
              <a:t> et </a:t>
            </a:r>
            <a:r>
              <a:rPr lang="fr-FR" sz="1600" dirty="0" err="1"/>
              <a:t>desbutyl-luméfantrine</a:t>
            </a:r>
            <a:endParaRPr lang="fr-FR" sz="1600" dirty="0"/>
          </a:p>
          <a:p>
            <a:pPr marL="714375" lvl="1" indent="0" eaLnBrk="1" hangingPunct="1">
              <a:buNone/>
            </a:pPr>
            <a:r>
              <a:rPr lang="fr-FR" sz="1600" dirty="0">
                <a:ea typeface="Wingdings"/>
                <a:cs typeface="Wingdings"/>
                <a:sym typeface="Wingdings" panose="05000000000000000000" pitchFamily="2" charset="2"/>
              </a:rPr>
              <a:t></a:t>
            </a:r>
            <a:r>
              <a:rPr lang="fr-FR" sz="1600" dirty="0">
                <a:ea typeface="+mn-ea"/>
                <a:cs typeface="+mn-cs"/>
                <a:sym typeface="Wingdings"/>
              </a:rPr>
              <a:t> 37 % des</a:t>
            </a:r>
            <a:r>
              <a:rPr lang="fr-FR" sz="1600" dirty="0">
                <a:ea typeface="+mn-ea"/>
                <a:cs typeface="+mn-cs"/>
              </a:rPr>
              <a:t> C</a:t>
            </a:r>
            <a:r>
              <a:rPr lang="fr-FR" sz="1600" baseline="-25000" dirty="0">
                <a:ea typeface="+mn-ea"/>
                <a:cs typeface="+mn-cs"/>
              </a:rPr>
              <a:t>24h</a:t>
            </a:r>
            <a:r>
              <a:rPr lang="fr-FR" sz="1600" dirty="0">
                <a:ea typeface="+mn-ea"/>
                <a:cs typeface="+mn-cs"/>
              </a:rPr>
              <a:t> de DTG inexpliquée, alors que </a:t>
            </a:r>
            <a:r>
              <a:rPr lang="fr-FR" sz="1600" dirty="0" err="1">
                <a:ea typeface="+mn-ea"/>
                <a:cs typeface="+mn-cs"/>
              </a:rPr>
              <a:t>C</a:t>
            </a:r>
            <a:r>
              <a:rPr lang="fr-FR" sz="1600" baseline="-25000" dirty="0" err="1">
                <a:ea typeface="+mn-ea"/>
                <a:cs typeface="+mn-cs"/>
              </a:rPr>
              <a:t>max</a:t>
            </a:r>
            <a:r>
              <a:rPr lang="fr-FR" sz="1600" dirty="0">
                <a:ea typeface="+mn-ea"/>
                <a:cs typeface="+mn-cs"/>
              </a:rPr>
              <a:t> et ASC</a:t>
            </a:r>
            <a:r>
              <a:rPr lang="fr-FR" sz="1600" baseline="-25000" dirty="0">
                <a:ea typeface="+mn-ea"/>
                <a:cs typeface="+mn-cs"/>
              </a:rPr>
              <a:t>0-24h </a:t>
            </a:r>
            <a:r>
              <a:rPr lang="fr-FR" sz="1600" dirty="0">
                <a:ea typeface="+mn-ea"/>
                <a:cs typeface="+mn-cs"/>
              </a:rPr>
              <a:t>sont inchangées</a:t>
            </a:r>
            <a:endParaRPr lang="fr-FR" sz="1600" dirty="0"/>
          </a:p>
          <a:p>
            <a:pPr eaLnBrk="1" hangingPunct="1"/>
            <a:r>
              <a:rPr lang="fr-FR" sz="1600" b="1" dirty="0"/>
              <a:t>Etude B : interactions PK entre DTG et </a:t>
            </a:r>
            <a:r>
              <a:rPr lang="fr-FR" sz="1600" b="1" dirty="0" err="1"/>
              <a:t>artésunate</a:t>
            </a:r>
            <a:r>
              <a:rPr lang="fr-FR" sz="1600" b="1" dirty="0"/>
              <a:t>/</a:t>
            </a:r>
            <a:r>
              <a:rPr lang="fr-FR" sz="1600" b="1" dirty="0" err="1"/>
              <a:t>amodiaquine</a:t>
            </a:r>
            <a:r>
              <a:rPr lang="fr-FR" sz="1600" b="1" dirty="0"/>
              <a:t> </a:t>
            </a:r>
            <a:r>
              <a:rPr lang="fr-FR" sz="1600" b="1" dirty="0" err="1"/>
              <a:t>Coarsucam</a:t>
            </a:r>
            <a:r>
              <a:rPr lang="fr-FR" sz="1600" b="1" baseline="30000" dirty="0"/>
              <a:t>®</a:t>
            </a:r>
            <a:r>
              <a:rPr lang="fr-FR" sz="1600" b="1" dirty="0"/>
              <a:t>  </a:t>
            </a:r>
          </a:p>
          <a:p>
            <a:pPr lvl="1" eaLnBrk="1" hangingPunct="1"/>
            <a:r>
              <a:rPr lang="fr-FR" sz="1600" dirty="0"/>
              <a:t>Aucune différence statistique des paramètres PK plasma </a:t>
            </a:r>
            <a:r>
              <a:rPr lang="fr-FR" sz="1600" dirty="0" err="1"/>
              <a:t>C</a:t>
            </a:r>
            <a:r>
              <a:rPr lang="fr-FR" sz="1600" baseline="-25000" dirty="0" err="1"/>
              <a:t>max</a:t>
            </a:r>
            <a:r>
              <a:rPr lang="fr-FR" sz="1600" dirty="0"/>
              <a:t>, </a:t>
            </a:r>
            <a:r>
              <a:rPr lang="fr-FR" sz="1600" dirty="0" err="1"/>
              <a:t>T</a:t>
            </a:r>
            <a:r>
              <a:rPr lang="fr-FR" sz="1600" baseline="-25000" dirty="0" err="1"/>
              <a:t>max</a:t>
            </a:r>
            <a:r>
              <a:rPr lang="fr-FR" sz="1600" dirty="0"/>
              <a:t> et ASC</a:t>
            </a:r>
            <a:r>
              <a:rPr lang="fr-FR" sz="1600" baseline="-25000" dirty="0"/>
              <a:t>0-τ</a:t>
            </a:r>
            <a:r>
              <a:rPr lang="fr-FR" sz="1600" dirty="0"/>
              <a:t> d’</a:t>
            </a:r>
            <a:r>
              <a:rPr lang="fr-FR" sz="1600" dirty="0" err="1"/>
              <a:t>artésunate</a:t>
            </a:r>
            <a:r>
              <a:rPr lang="fr-FR" sz="1600" dirty="0"/>
              <a:t>, </a:t>
            </a:r>
            <a:r>
              <a:rPr lang="fr-FR" sz="1600" dirty="0" err="1"/>
              <a:t>dihydroartémisinine</a:t>
            </a:r>
            <a:r>
              <a:rPr lang="fr-FR" sz="1600" dirty="0"/>
              <a:t>, </a:t>
            </a:r>
            <a:r>
              <a:rPr lang="fr-FR" sz="1600" dirty="0" err="1"/>
              <a:t>amodiaquine</a:t>
            </a:r>
            <a:r>
              <a:rPr lang="fr-FR" sz="1600" dirty="0"/>
              <a:t> et </a:t>
            </a:r>
            <a:r>
              <a:rPr lang="fr-FR" sz="1600" dirty="0" err="1"/>
              <a:t>desethyl-amodiaquine</a:t>
            </a:r>
            <a:r>
              <a:rPr lang="fr-FR" sz="1600" dirty="0"/>
              <a:t> </a:t>
            </a:r>
          </a:p>
          <a:p>
            <a:pPr marL="714375" lvl="1" indent="0" eaLnBrk="1" hangingPunct="1">
              <a:buNone/>
            </a:pPr>
            <a:r>
              <a:rPr lang="fr-FR" sz="1600" dirty="0">
                <a:ea typeface="Wingdings"/>
                <a:cs typeface="Wingdings"/>
                <a:sym typeface="Wingdings" panose="05000000000000000000" pitchFamily="2" charset="2"/>
              </a:rPr>
              <a:t></a:t>
            </a:r>
            <a:r>
              <a:rPr lang="fr-FR" sz="1600" dirty="0">
                <a:sym typeface="Wingdings"/>
              </a:rPr>
              <a:t> 42 % des</a:t>
            </a:r>
            <a:r>
              <a:rPr lang="fr-FR" sz="1600" dirty="0"/>
              <a:t> C</a:t>
            </a:r>
            <a:r>
              <a:rPr lang="fr-FR" sz="1600" baseline="-25000" dirty="0"/>
              <a:t>24h</a:t>
            </a:r>
            <a:r>
              <a:rPr lang="fr-FR" sz="1600" dirty="0"/>
              <a:t> et </a:t>
            </a:r>
            <a:r>
              <a:rPr lang="fr-FR" sz="1600" dirty="0">
                <a:ea typeface="Wingdings"/>
                <a:cs typeface="Wingdings"/>
                <a:sym typeface="Wingdings" panose="05000000000000000000" pitchFamily="2" charset="2"/>
              </a:rPr>
              <a:t></a:t>
            </a:r>
            <a:r>
              <a:rPr lang="fr-FR" sz="1600" dirty="0">
                <a:sym typeface="Wingdings"/>
              </a:rPr>
              <a:t> 24 % </a:t>
            </a:r>
            <a:r>
              <a:rPr lang="fr-FR" sz="1600" dirty="0"/>
              <a:t>ASC</a:t>
            </a:r>
            <a:r>
              <a:rPr lang="fr-FR" sz="1600" baseline="-25000" dirty="0"/>
              <a:t>0-24h </a:t>
            </a:r>
            <a:r>
              <a:rPr lang="fr-FR" sz="1600" dirty="0"/>
              <a:t>de DTG</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Walimbwa</a:t>
            </a:r>
            <a:r>
              <a:rPr lang="en-GB" sz="1200" i="1" dirty="0">
                <a:solidFill>
                  <a:srgbClr val="0070C0"/>
                </a:solidFill>
              </a:rPr>
              <a:t> SI, CROI 2018, Abs. 459</a:t>
            </a:r>
          </a:p>
        </p:txBody>
      </p:sp>
      <p:sp>
        <p:nvSpPr>
          <p:cNvPr id="7" name="Text Box 2"/>
          <p:cNvSpPr txBox="1">
            <a:spLocks noChangeArrowheads="1"/>
          </p:cNvSpPr>
          <p:nvPr/>
        </p:nvSpPr>
        <p:spPr bwMode="auto">
          <a:xfrm>
            <a:off x="4602479" y="3542268"/>
            <a:ext cx="4468495" cy="584775"/>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Concentrations plasma de DTG (</a:t>
            </a:r>
            <a:r>
              <a:rPr lang="fr-FR" sz="1600" b="1" dirty="0" err="1">
                <a:solidFill>
                  <a:srgbClr val="0070C0"/>
                </a:solidFill>
                <a:latin typeface="Calibri" pitchFamily="34" charset="0"/>
                <a:ea typeface="ＭＳ Ｐゴシック" pitchFamily="34" charset="-128"/>
              </a:rPr>
              <a:t>ng</a:t>
            </a:r>
            <a:r>
              <a:rPr lang="fr-FR" sz="1600" b="1" dirty="0">
                <a:solidFill>
                  <a:srgbClr val="0070C0"/>
                </a:solidFill>
                <a:latin typeface="Calibri" pitchFamily="34" charset="0"/>
                <a:ea typeface="ＭＳ Ｐゴシック" pitchFamily="34" charset="-128"/>
              </a:rPr>
              <a:t>/ml) </a:t>
            </a:r>
            <a:br>
              <a:rPr lang="fr-FR" sz="1600" b="1" dirty="0">
                <a:solidFill>
                  <a:srgbClr val="0070C0"/>
                </a:solidFill>
                <a:latin typeface="Calibri" pitchFamily="34" charset="0"/>
                <a:ea typeface="ＭＳ Ｐゴシック" pitchFamily="34" charset="-128"/>
              </a:rPr>
            </a:br>
            <a:r>
              <a:rPr lang="fr-FR" sz="1600" b="1" dirty="0">
                <a:solidFill>
                  <a:srgbClr val="0070C0"/>
                </a:solidFill>
                <a:latin typeface="Calibri" pitchFamily="34" charset="0"/>
                <a:ea typeface="ＭＳ Ｐゴシック" pitchFamily="34" charset="-128"/>
              </a:rPr>
              <a:t>Etude B</a:t>
            </a:r>
          </a:p>
        </p:txBody>
      </p:sp>
      <p:sp>
        <p:nvSpPr>
          <p:cNvPr id="11" name="Text Box 2"/>
          <p:cNvSpPr txBox="1">
            <a:spLocks noChangeArrowheads="1"/>
          </p:cNvSpPr>
          <p:nvPr/>
        </p:nvSpPr>
        <p:spPr bwMode="auto">
          <a:xfrm>
            <a:off x="375672" y="3542268"/>
            <a:ext cx="4374128" cy="584775"/>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Concentrations plasma de DTG (</a:t>
            </a:r>
            <a:r>
              <a:rPr lang="fr-FR" sz="1600" b="1" dirty="0" err="1">
                <a:solidFill>
                  <a:srgbClr val="0070C0"/>
                </a:solidFill>
                <a:latin typeface="Calibri" pitchFamily="34" charset="0"/>
                <a:ea typeface="ＭＳ Ｐゴシック" pitchFamily="34" charset="-128"/>
              </a:rPr>
              <a:t>ng</a:t>
            </a:r>
            <a:r>
              <a:rPr lang="fr-FR" sz="1600" b="1" dirty="0">
                <a:solidFill>
                  <a:srgbClr val="0070C0"/>
                </a:solidFill>
                <a:latin typeface="Calibri" pitchFamily="34" charset="0"/>
                <a:ea typeface="ＭＳ Ｐゴシック" pitchFamily="34" charset="-128"/>
              </a:rPr>
              <a:t>/ml) </a:t>
            </a:r>
            <a:br>
              <a:rPr lang="fr-FR" sz="1600" b="1" dirty="0">
                <a:solidFill>
                  <a:srgbClr val="0070C0"/>
                </a:solidFill>
                <a:latin typeface="Calibri" pitchFamily="34" charset="0"/>
                <a:ea typeface="ＭＳ Ｐゴシック" pitchFamily="34" charset="-128"/>
              </a:rPr>
            </a:br>
            <a:r>
              <a:rPr lang="fr-FR" sz="1600" b="1" dirty="0">
                <a:solidFill>
                  <a:srgbClr val="0070C0"/>
                </a:solidFill>
                <a:latin typeface="Calibri" pitchFamily="34" charset="0"/>
                <a:ea typeface="ＭＳ Ｐゴシック" pitchFamily="34" charset="-128"/>
              </a:rPr>
              <a:t>Etude A</a:t>
            </a:r>
          </a:p>
        </p:txBody>
      </p:sp>
      <p:grpSp>
        <p:nvGrpSpPr>
          <p:cNvPr id="2" name="Groupe 1">
            <a:extLst>
              <a:ext uri="{FF2B5EF4-FFF2-40B4-BE49-F238E27FC236}">
                <a16:creationId xmlns:a16="http://schemas.microsoft.com/office/drawing/2014/main" id="{661066D3-E39D-4BFE-BE52-134A19F09F85}"/>
              </a:ext>
            </a:extLst>
          </p:cNvPr>
          <p:cNvGrpSpPr/>
          <p:nvPr/>
        </p:nvGrpSpPr>
        <p:grpSpPr>
          <a:xfrm>
            <a:off x="644058" y="3961067"/>
            <a:ext cx="3594592" cy="1821402"/>
            <a:chOff x="644058" y="3961067"/>
            <a:chExt cx="3594592" cy="1821402"/>
          </a:xfrm>
        </p:grpSpPr>
        <p:sp>
          <p:nvSpPr>
            <p:cNvPr id="10" name="Rectangle 51"/>
            <p:cNvSpPr>
              <a:spLocks noChangeArrowheads="1"/>
            </p:cNvSpPr>
            <p:nvPr/>
          </p:nvSpPr>
          <p:spPr bwMode="auto">
            <a:xfrm>
              <a:off x="644058" y="3961067"/>
              <a:ext cx="385096" cy="184666"/>
            </a:xfrm>
            <a:prstGeom prst="rect">
              <a:avLst/>
            </a:prstGeom>
            <a:noFill/>
            <a:ln w="9525">
              <a:noFill/>
              <a:miter lim="800000"/>
              <a:headEnd/>
              <a:tailEnd/>
            </a:ln>
          </p:spPr>
          <p:txBody>
            <a:bodyPr wrap="none" lIns="0" tIns="0" rIns="0" bIns="0">
              <a:spAutoFit/>
            </a:bodyPr>
            <a:lstStyle/>
            <a:p>
              <a:pPr algn="r"/>
              <a:r>
                <a:rPr lang="fr-FR" sz="1200" dirty="0"/>
                <a:t>6 000</a:t>
              </a:r>
            </a:p>
          </p:txBody>
        </p:sp>
        <p:sp>
          <p:nvSpPr>
            <p:cNvPr id="12" name="Freeform 8"/>
            <p:cNvSpPr>
              <a:spLocks/>
            </p:cNvSpPr>
            <p:nvPr/>
          </p:nvSpPr>
          <p:spPr bwMode="auto">
            <a:xfrm>
              <a:off x="1076544" y="4058263"/>
              <a:ext cx="3087480" cy="1508898"/>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4"/>
            <p:cNvSpPr>
              <a:spLocks noChangeShapeType="1"/>
            </p:cNvSpPr>
            <p:nvPr/>
          </p:nvSpPr>
          <p:spPr bwMode="auto">
            <a:xfrm>
              <a:off x="1048588" y="4058263"/>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4"/>
            <p:cNvSpPr>
              <a:spLocks noChangeShapeType="1"/>
            </p:cNvSpPr>
            <p:nvPr/>
          </p:nvSpPr>
          <p:spPr bwMode="auto">
            <a:xfrm>
              <a:off x="1048588" y="5044511"/>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Rectangle 51"/>
            <p:cNvSpPr>
              <a:spLocks noChangeArrowheads="1"/>
            </p:cNvSpPr>
            <p:nvPr/>
          </p:nvSpPr>
          <p:spPr bwMode="auto">
            <a:xfrm>
              <a:off x="3179064" y="4084883"/>
              <a:ext cx="701218" cy="369332"/>
            </a:xfrm>
            <a:prstGeom prst="rect">
              <a:avLst/>
            </a:prstGeom>
            <a:noFill/>
            <a:ln w="9525">
              <a:noFill/>
              <a:miter lim="800000"/>
              <a:headEnd/>
              <a:tailEnd/>
            </a:ln>
          </p:spPr>
          <p:txBody>
            <a:bodyPr wrap="none" lIns="0" tIns="0" rIns="0" bIns="0">
              <a:spAutoFit/>
            </a:bodyPr>
            <a:lstStyle/>
            <a:p>
              <a:r>
                <a:rPr lang="fr-FR" sz="1200" b="1" dirty="0"/>
                <a:t>DTG seul</a:t>
              </a:r>
            </a:p>
            <a:p>
              <a:r>
                <a:rPr lang="fr-FR" sz="1200" b="1" dirty="0"/>
                <a:t>DTG + AL</a:t>
              </a:r>
            </a:p>
          </p:txBody>
        </p:sp>
        <p:sp>
          <p:nvSpPr>
            <p:cNvPr id="25" name="Rectangle 51"/>
            <p:cNvSpPr>
              <a:spLocks noChangeArrowheads="1"/>
            </p:cNvSpPr>
            <p:nvPr/>
          </p:nvSpPr>
          <p:spPr bwMode="auto">
            <a:xfrm>
              <a:off x="1052158" y="5597803"/>
              <a:ext cx="54962" cy="119463"/>
            </a:xfrm>
            <a:prstGeom prst="rect">
              <a:avLst/>
            </a:prstGeom>
            <a:noFill/>
            <a:ln w="9525">
              <a:noFill/>
              <a:miter lim="800000"/>
              <a:headEnd/>
              <a:tailEnd/>
            </a:ln>
          </p:spPr>
          <p:txBody>
            <a:bodyPr wrap="none" lIns="0" tIns="0" rIns="0" bIns="0">
              <a:spAutoFit/>
            </a:bodyPr>
            <a:lstStyle/>
            <a:p>
              <a:pPr algn="r"/>
              <a:r>
                <a:rPr lang="fr-FR" sz="1200" dirty="0"/>
                <a:t>0</a:t>
              </a:r>
            </a:p>
          </p:txBody>
        </p:sp>
        <p:sp>
          <p:nvSpPr>
            <p:cNvPr id="26" name="Line 14"/>
            <p:cNvSpPr>
              <a:spLocks noChangeShapeType="1"/>
            </p:cNvSpPr>
            <p:nvPr/>
          </p:nvSpPr>
          <p:spPr bwMode="auto">
            <a:xfrm>
              <a:off x="1076544"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Rectangle 51"/>
            <p:cNvSpPr>
              <a:spLocks noChangeArrowheads="1"/>
            </p:cNvSpPr>
            <p:nvPr/>
          </p:nvSpPr>
          <p:spPr bwMode="auto">
            <a:xfrm>
              <a:off x="1280136" y="5597803"/>
              <a:ext cx="84960" cy="184666"/>
            </a:xfrm>
            <a:prstGeom prst="rect">
              <a:avLst/>
            </a:prstGeom>
            <a:noFill/>
            <a:ln w="9525">
              <a:noFill/>
              <a:miter lim="800000"/>
              <a:headEnd/>
              <a:tailEnd/>
            </a:ln>
          </p:spPr>
          <p:txBody>
            <a:bodyPr wrap="none" lIns="0" tIns="0" rIns="0" bIns="0">
              <a:spAutoFit/>
            </a:bodyPr>
            <a:lstStyle/>
            <a:p>
              <a:pPr algn="r"/>
              <a:r>
                <a:rPr lang="fr-FR" sz="1200" dirty="0"/>
                <a:t>2</a:t>
              </a:r>
            </a:p>
          </p:txBody>
        </p:sp>
        <p:sp>
          <p:nvSpPr>
            <p:cNvPr id="28" name="Line 14"/>
            <p:cNvSpPr>
              <a:spLocks noChangeShapeType="1"/>
            </p:cNvSpPr>
            <p:nvPr/>
          </p:nvSpPr>
          <p:spPr bwMode="auto">
            <a:xfrm>
              <a:off x="1334521"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Rectangle 51"/>
            <p:cNvSpPr>
              <a:spLocks noChangeArrowheads="1"/>
            </p:cNvSpPr>
            <p:nvPr/>
          </p:nvSpPr>
          <p:spPr bwMode="auto">
            <a:xfrm>
              <a:off x="1799375" y="5597803"/>
              <a:ext cx="84960" cy="184666"/>
            </a:xfrm>
            <a:prstGeom prst="rect">
              <a:avLst/>
            </a:prstGeom>
            <a:noFill/>
            <a:ln w="9525">
              <a:noFill/>
              <a:miter lim="800000"/>
              <a:headEnd/>
              <a:tailEnd/>
            </a:ln>
          </p:spPr>
          <p:txBody>
            <a:bodyPr wrap="none" lIns="0" tIns="0" rIns="0" bIns="0">
              <a:spAutoFit/>
            </a:bodyPr>
            <a:lstStyle/>
            <a:p>
              <a:pPr algn="r"/>
              <a:r>
                <a:rPr lang="fr-FR" sz="1200" dirty="0"/>
                <a:t>6</a:t>
              </a:r>
            </a:p>
          </p:txBody>
        </p:sp>
        <p:sp>
          <p:nvSpPr>
            <p:cNvPr id="30" name="Line 14"/>
            <p:cNvSpPr>
              <a:spLocks noChangeShapeType="1"/>
            </p:cNvSpPr>
            <p:nvPr/>
          </p:nvSpPr>
          <p:spPr bwMode="auto">
            <a:xfrm>
              <a:off x="1845544"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14"/>
            <p:cNvSpPr>
              <a:spLocks noChangeShapeType="1"/>
            </p:cNvSpPr>
            <p:nvPr/>
          </p:nvSpPr>
          <p:spPr bwMode="auto">
            <a:xfrm>
              <a:off x="4160929"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grpSp>
          <p:nvGrpSpPr>
            <p:cNvPr id="51" name="Groupe 50"/>
            <p:cNvGrpSpPr/>
            <p:nvPr/>
          </p:nvGrpSpPr>
          <p:grpSpPr>
            <a:xfrm>
              <a:off x="4158958" y="4846738"/>
              <a:ext cx="52456" cy="201965"/>
              <a:chOff x="8071104" y="2685545"/>
              <a:chExt cx="85344" cy="498733"/>
            </a:xfrm>
          </p:grpSpPr>
          <p:cxnSp>
            <p:nvCxnSpPr>
              <p:cNvPr id="52" name="Connecteur droit 51"/>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3" name="Connecteur droit 52"/>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4" name="Connecteur droit 53"/>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72" name="Rectangle 51"/>
            <p:cNvSpPr>
              <a:spLocks noChangeArrowheads="1"/>
            </p:cNvSpPr>
            <p:nvPr/>
          </p:nvSpPr>
          <p:spPr bwMode="auto">
            <a:xfrm>
              <a:off x="644058" y="4212514"/>
              <a:ext cx="385096" cy="184666"/>
            </a:xfrm>
            <a:prstGeom prst="rect">
              <a:avLst/>
            </a:prstGeom>
            <a:noFill/>
            <a:ln w="9525">
              <a:noFill/>
              <a:miter lim="800000"/>
              <a:headEnd/>
              <a:tailEnd/>
            </a:ln>
          </p:spPr>
          <p:txBody>
            <a:bodyPr wrap="none" lIns="0" tIns="0" rIns="0" bIns="0">
              <a:spAutoFit/>
            </a:bodyPr>
            <a:lstStyle/>
            <a:p>
              <a:pPr algn="r"/>
              <a:r>
                <a:rPr lang="fr-FR" sz="1200" dirty="0"/>
                <a:t>5 000</a:t>
              </a:r>
            </a:p>
          </p:txBody>
        </p:sp>
        <p:sp>
          <p:nvSpPr>
            <p:cNvPr id="73" name="Line 14"/>
            <p:cNvSpPr>
              <a:spLocks noChangeShapeType="1"/>
            </p:cNvSpPr>
            <p:nvPr/>
          </p:nvSpPr>
          <p:spPr bwMode="auto">
            <a:xfrm>
              <a:off x="1048588" y="4306942"/>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 name="Rectangle 51"/>
            <p:cNvSpPr>
              <a:spLocks noChangeArrowheads="1"/>
            </p:cNvSpPr>
            <p:nvPr/>
          </p:nvSpPr>
          <p:spPr bwMode="auto">
            <a:xfrm>
              <a:off x="644058" y="4463961"/>
              <a:ext cx="385096" cy="184666"/>
            </a:xfrm>
            <a:prstGeom prst="rect">
              <a:avLst/>
            </a:prstGeom>
            <a:noFill/>
            <a:ln w="9525">
              <a:noFill/>
              <a:miter lim="800000"/>
              <a:headEnd/>
              <a:tailEnd/>
            </a:ln>
          </p:spPr>
          <p:txBody>
            <a:bodyPr wrap="none" lIns="0" tIns="0" rIns="0" bIns="0">
              <a:spAutoFit/>
            </a:bodyPr>
            <a:lstStyle/>
            <a:p>
              <a:pPr algn="r"/>
              <a:r>
                <a:rPr lang="fr-FR" sz="1200" dirty="0"/>
                <a:t>4 000</a:t>
              </a:r>
            </a:p>
          </p:txBody>
        </p:sp>
        <p:sp>
          <p:nvSpPr>
            <p:cNvPr id="75" name="Line 14"/>
            <p:cNvSpPr>
              <a:spLocks noChangeShapeType="1"/>
            </p:cNvSpPr>
            <p:nvPr/>
          </p:nvSpPr>
          <p:spPr bwMode="auto">
            <a:xfrm>
              <a:off x="1048588" y="4563649"/>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 name="Rectangle 51"/>
            <p:cNvSpPr>
              <a:spLocks noChangeArrowheads="1"/>
            </p:cNvSpPr>
            <p:nvPr/>
          </p:nvSpPr>
          <p:spPr bwMode="auto">
            <a:xfrm>
              <a:off x="644058" y="4715408"/>
              <a:ext cx="385096" cy="184666"/>
            </a:xfrm>
            <a:prstGeom prst="rect">
              <a:avLst/>
            </a:prstGeom>
            <a:noFill/>
            <a:ln w="9525">
              <a:noFill/>
              <a:miter lim="800000"/>
              <a:headEnd/>
              <a:tailEnd/>
            </a:ln>
          </p:spPr>
          <p:txBody>
            <a:bodyPr wrap="none" lIns="0" tIns="0" rIns="0" bIns="0">
              <a:spAutoFit/>
            </a:bodyPr>
            <a:lstStyle/>
            <a:p>
              <a:pPr algn="r"/>
              <a:r>
                <a:rPr lang="fr-FR" sz="1200" dirty="0"/>
                <a:t>3 000</a:t>
              </a:r>
            </a:p>
          </p:txBody>
        </p:sp>
        <p:sp>
          <p:nvSpPr>
            <p:cNvPr id="77" name="Line 14"/>
            <p:cNvSpPr>
              <a:spLocks noChangeShapeType="1"/>
            </p:cNvSpPr>
            <p:nvPr/>
          </p:nvSpPr>
          <p:spPr bwMode="auto">
            <a:xfrm>
              <a:off x="1048588" y="4796442"/>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 name="Rectangle 51"/>
            <p:cNvSpPr>
              <a:spLocks noChangeArrowheads="1"/>
            </p:cNvSpPr>
            <p:nvPr/>
          </p:nvSpPr>
          <p:spPr bwMode="auto">
            <a:xfrm>
              <a:off x="644058" y="4966855"/>
              <a:ext cx="385096" cy="184666"/>
            </a:xfrm>
            <a:prstGeom prst="rect">
              <a:avLst/>
            </a:prstGeom>
            <a:noFill/>
            <a:ln w="9525">
              <a:noFill/>
              <a:miter lim="800000"/>
              <a:headEnd/>
              <a:tailEnd/>
            </a:ln>
          </p:spPr>
          <p:txBody>
            <a:bodyPr wrap="none" lIns="0" tIns="0" rIns="0" bIns="0">
              <a:spAutoFit/>
            </a:bodyPr>
            <a:lstStyle/>
            <a:p>
              <a:pPr algn="r"/>
              <a:r>
                <a:rPr lang="fr-FR" sz="1200" dirty="0"/>
                <a:t>2 000</a:t>
              </a:r>
            </a:p>
          </p:txBody>
        </p:sp>
        <p:sp>
          <p:nvSpPr>
            <p:cNvPr id="79" name="Line 14"/>
            <p:cNvSpPr>
              <a:spLocks noChangeShapeType="1"/>
            </p:cNvSpPr>
            <p:nvPr/>
          </p:nvSpPr>
          <p:spPr bwMode="auto">
            <a:xfrm>
              <a:off x="1048588" y="5065851"/>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 name="Rectangle 51"/>
            <p:cNvSpPr>
              <a:spLocks noChangeArrowheads="1"/>
            </p:cNvSpPr>
            <p:nvPr/>
          </p:nvSpPr>
          <p:spPr bwMode="auto">
            <a:xfrm>
              <a:off x="644058" y="5218302"/>
              <a:ext cx="385096" cy="184666"/>
            </a:xfrm>
            <a:prstGeom prst="rect">
              <a:avLst/>
            </a:prstGeom>
            <a:noFill/>
            <a:ln w="9525">
              <a:noFill/>
              <a:miter lim="800000"/>
              <a:headEnd/>
              <a:tailEnd/>
            </a:ln>
          </p:spPr>
          <p:txBody>
            <a:bodyPr wrap="none" lIns="0" tIns="0" rIns="0" bIns="0">
              <a:spAutoFit/>
            </a:bodyPr>
            <a:lstStyle/>
            <a:p>
              <a:pPr algn="r"/>
              <a:r>
                <a:rPr lang="fr-FR" sz="1200" dirty="0"/>
                <a:t>1 000</a:t>
              </a:r>
            </a:p>
          </p:txBody>
        </p:sp>
        <p:sp>
          <p:nvSpPr>
            <p:cNvPr id="81" name="Line 14"/>
            <p:cNvSpPr>
              <a:spLocks noChangeShapeType="1"/>
            </p:cNvSpPr>
            <p:nvPr/>
          </p:nvSpPr>
          <p:spPr bwMode="auto">
            <a:xfrm>
              <a:off x="1048588" y="5298494"/>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 name="Rectangle 51"/>
            <p:cNvSpPr>
              <a:spLocks noChangeArrowheads="1"/>
            </p:cNvSpPr>
            <p:nvPr/>
          </p:nvSpPr>
          <p:spPr bwMode="auto">
            <a:xfrm>
              <a:off x="943569" y="5469748"/>
              <a:ext cx="85585" cy="184666"/>
            </a:xfrm>
            <a:prstGeom prst="rect">
              <a:avLst/>
            </a:prstGeom>
            <a:noFill/>
            <a:ln w="9525">
              <a:noFill/>
              <a:miter lim="800000"/>
              <a:headEnd/>
              <a:tailEnd/>
            </a:ln>
          </p:spPr>
          <p:txBody>
            <a:bodyPr wrap="none" lIns="0" tIns="0" rIns="0" bIns="0">
              <a:spAutoFit/>
            </a:bodyPr>
            <a:lstStyle/>
            <a:p>
              <a:pPr algn="r"/>
              <a:r>
                <a:rPr lang="fr-FR" sz="1200" dirty="0"/>
                <a:t>0</a:t>
              </a:r>
            </a:p>
          </p:txBody>
        </p:sp>
        <p:sp>
          <p:nvSpPr>
            <p:cNvPr id="83" name="Line 14"/>
            <p:cNvSpPr>
              <a:spLocks noChangeShapeType="1"/>
            </p:cNvSpPr>
            <p:nvPr/>
          </p:nvSpPr>
          <p:spPr bwMode="auto">
            <a:xfrm>
              <a:off x="1048588" y="5566944"/>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grpSp>
          <p:nvGrpSpPr>
            <p:cNvPr id="84" name="Groupe 83"/>
            <p:cNvGrpSpPr/>
            <p:nvPr/>
          </p:nvGrpSpPr>
          <p:grpSpPr>
            <a:xfrm>
              <a:off x="4181452" y="5065851"/>
              <a:ext cx="52456" cy="201965"/>
              <a:chOff x="8071104" y="2685545"/>
              <a:chExt cx="85344" cy="498733"/>
            </a:xfrm>
          </p:grpSpPr>
          <p:cxnSp>
            <p:nvCxnSpPr>
              <p:cNvPr id="85" name="Connecteur droit 84"/>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6" name="Connecteur droit 85"/>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88" name="Groupe 87"/>
            <p:cNvGrpSpPr/>
            <p:nvPr/>
          </p:nvGrpSpPr>
          <p:grpSpPr>
            <a:xfrm>
              <a:off x="2638511" y="4695459"/>
              <a:ext cx="52456" cy="227061"/>
              <a:chOff x="8071104" y="2685545"/>
              <a:chExt cx="85344" cy="498733"/>
            </a:xfrm>
          </p:grpSpPr>
          <p:cxnSp>
            <p:nvCxnSpPr>
              <p:cNvPr id="89" name="Connecteur droit 88"/>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0" name="Connecteur droit 89"/>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1" name="Connecteur droit 90"/>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2" name="Groupe 91"/>
            <p:cNvGrpSpPr/>
            <p:nvPr/>
          </p:nvGrpSpPr>
          <p:grpSpPr>
            <a:xfrm>
              <a:off x="2609356" y="4695459"/>
              <a:ext cx="52456" cy="196419"/>
              <a:chOff x="8071104" y="2685545"/>
              <a:chExt cx="85344" cy="498733"/>
            </a:xfrm>
          </p:grpSpPr>
          <p:cxnSp>
            <p:nvCxnSpPr>
              <p:cNvPr id="93" name="Connecteur droit 92"/>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4" name="Connecteur droit 93"/>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5" name="Connecteur droit 94"/>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96" name="Groupe 95"/>
            <p:cNvGrpSpPr/>
            <p:nvPr/>
          </p:nvGrpSpPr>
          <p:grpSpPr>
            <a:xfrm>
              <a:off x="2075956" y="4491049"/>
              <a:ext cx="52456" cy="196419"/>
              <a:chOff x="8071104" y="2685545"/>
              <a:chExt cx="85344" cy="498733"/>
            </a:xfrm>
          </p:grpSpPr>
          <p:cxnSp>
            <p:nvCxnSpPr>
              <p:cNvPr id="97" name="Connecteur droit 96"/>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8" name="Connecteur droit 97"/>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9" name="Connecteur droit 98"/>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0" name="Groupe 99"/>
            <p:cNvGrpSpPr/>
            <p:nvPr/>
          </p:nvGrpSpPr>
          <p:grpSpPr>
            <a:xfrm>
              <a:off x="2120793" y="4454215"/>
              <a:ext cx="45719" cy="245031"/>
              <a:chOff x="8071104" y="2685545"/>
              <a:chExt cx="85344" cy="498733"/>
            </a:xfrm>
          </p:grpSpPr>
          <p:cxnSp>
            <p:nvCxnSpPr>
              <p:cNvPr id="101" name="Connecteur droit 100"/>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2" name="Connecteur droit 101"/>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4" name="Groupe 103"/>
            <p:cNvGrpSpPr/>
            <p:nvPr/>
          </p:nvGrpSpPr>
          <p:grpSpPr>
            <a:xfrm>
              <a:off x="1602779" y="4269549"/>
              <a:ext cx="45719" cy="320231"/>
              <a:chOff x="8071104" y="2685545"/>
              <a:chExt cx="85344" cy="498733"/>
            </a:xfrm>
          </p:grpSpPr>
          <p:cxnSp>
            <p:nvCxnSpPr>
              <p:cNvPr id="105" name="Connecteur droit 104"/>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6" name="Connecteur droit 105"/>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7" name="Connecteur droit 106"/>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08" name="Groupe 107"/>
            <p:cNvGrpSpPr/>
            <p:nvPr/>
          </p:nvGrpSpPr>
          <p:grpSpPr>
            <a:xfrm>
              <a:off x="1566973" y="4312081"/>
              <a:ext cx="56290" cy="290400"/>
              <a:chOff x="8071104" y="2685545"/>
              <a:chExt cx="85344" cy="498733"/>
            </a:xfrm>
          </p:grpSpPr>
          <p:cxnSp>
            <p:nvCxnSpPr>
              <p:cNvPr id="109" name="Connecteur droit 108"/>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0" name="Connecteur droit 109"/>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1" name="Connecteur droit 110"/>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2" name="Groupe 111"/>
            <p:cNvGrpSpPr/>
            <p:nvPr/>
          </p:nvGrpSpPr>
          <p:grpSpPr>
            <a:xfrm>
              <a:off x="1463642" y="4284463"/>
              <a:ext cx="56290" cy="366655"/>
              <a:chOff x="8071104" y="2685545"/>
              <a:chExt cx="85344" cy="498733"/>
            </a:xfrm>
          </p:grpSpPr>
          <p:cxnSp>
            <p:nvCxnSpPr>
              <p:cNvPr id="113" name="Connecteur droit 112"/>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4" name="Connecteur droit 113"/>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5" name="Connecteur droit 114"/>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16" name="Groupe 115"/>
            <p:cNvGrpSpPr/>
            <p:nvPr/>
          </p:nvGrpSpPr>
          <p:grpSpPr>
            <a:xfrm>
              <a:off x="1440854" y="4315140"/>
              <a:ext cx="56290" cy="366655"/>
              <a:chOff x="8071104" y="2685545"/>
              <a:chExt cx="85344" cy="498733"/>
            </a:xfrm>
          </p:grpSpPr>
          <p:cxnSp>
            <p:nvCxnSpPr>
              <p:cNvPr id="117" name="Connecteur droit 116"/>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8" name="Connecteur droit 117"/>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9" name="Connecteur droit 118"/>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20" name="Groupe 119"/>
            <p:cNvGrpSpPr/>
            <p:nvPr/>
          </p:nvGrpSpPr>
          <p:grpSpPr>
            <a:xfrm>
              <a:off x="1338529" y="4353575"/>
              <a:ext cx="49057" cy="433664"/>
              <a:chOff x="8071104" y="2685545"/>
              <a:chExt cx="85344" cy="498733"/>
            </a:xfrm>
          </p:grpSpPr>
          <p:cxnSp>
            <p:nvCxnSpPr>
              <p:cNvPr id="121" name="Connecteur droit 120"/>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2" name="Connecteur droit 121"/>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3" name="Connecteur droit 122"/>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24" name="Groupe 123"/>
            <p:cNvGrpSpPr/>
            <p:nvPr/>
          </p:nvGrpSpPr>
          <p:grpSpPr>
            <a:xfrm>
              <a:off x="1293936" y="4473128"/>
              <a:ext cx="59565" cy="410784"/>
              <a:chOff x="8071104" y="2685545"/>
              <a:chExt cx="85344" cy="498733"/>
            </a:xfrm>
          </p:grpSpPr>
          <p:cxnSp>
            <p:nvCxnSpPr>
              <p:cNvPr id="125" name="Connecteur droit 124"/>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6" name="Connecteur droit 125"/>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7" name="Connecteur droit 126"/>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28" name="Groupe 127"/>
            <p:cNvGrpSpPr/>
            <p:nvPr/>
          </p:nvGrpSpPr>
          <p:grpSpPr>
            <a:xfrm>
              <a:off x="1207949" y="4796442"/>
              <a:ext cx="59565" cy="410784"/>
              <a:chOff x="8071104" y="2685545"/>
              <a:chExt cx="85344" cy="498733"/>
            </a:xfrm>
          </p:grpSpPr>
          <p:cxnSp>
            <p:nvCxnSpPr>
              <p:cNvPr id="129" name="Connecteur droit 128"/>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0" name="Connecteur droit 129"/>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1" name="Connecteur droit 130"/>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32" name="Groupe 131"/>
            <p:cNvGrpSpPr/>
            <p:nvPr/>
          </p:nvGrpSpPr>
          <p:grpSpPr>
            <a:xfrm>
              <a:off x="1174531" y="4826419"/>
              <a:ext cx="45719" cy="294221"/>
              <a:chOff x="8071104" y="2685545"/>
              <a:chExt cx="85344" cy="498733"/>
            </a:xfrm>
          </p:grpSpPr>
          <p:cxnSp>
            <p:nvCxnSpPr>
              <p:cNvPr id="133" name="Connecteur droit 132"/>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4" name="Connecteur droit 133"/>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5" name="Connecteur droit 134"/>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136" name="Groupe 135"/>
            <p:cNvGrpSpPr/>
            <p:nvPr/>
          </p:nvGrpSpPr>
          <p:grpSpPr>
            <a:xfrm>
              <a:off x="1062399" y="4988845"/>
              <a:ext cx="56992" cy="251176"/>
              <a:chOff x="8071104" y="2685545"/>
              <a:chExt cx="85344" cy="498733"/>
            </a:xfrm>
          </p:grpSpPr>
          <p:cxnSp>
            <p:nvCxnSpPr>
              <p:cNvPr id="137" name="Connecteur droit 136"/>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8" name="Connecteur droit 137"/>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9" name="Connecteur droit 138"/>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8" name="Forme libre 7"/>
            <p:cNvSpPr/>
            <p:nvPr/>
          </p:nvSpPr>
          <p:spPr bwMode="auto">
            <a:xfrm>
              <a:off x="1069340" y="4411980"/>
              <a:ext cx="3141980" cy="764540"/>
            </a:xfrm>
            <a:custGeom>
              <a:avLst/>
              <a:gdLst>
                <a:gd name="connsiteX0" fmla="*/ 3141980 w 3141980"/>
                <a:gd name="connsiteY0" fmla="*/ 764540 h 764540"/>
                <a:gd name="connsiteX1" fmla="*/ 1592580 w 3141980"/>
                <a:gd name="connsiteY1" fmla="*/ 391160 h 764540"/>
                <a:gd name="connsiteX2" fmla="*/ 1064260 w 3141980"/>
                <a:gd name="connsiteY2" fmla="*/ 154940 h 764540"/>
                <a:gd name="connsiteX3" fmla="*/ 558800 w 3141980"/>
                <a:gd name="connsiteY3" fmla="*/ 0 h 764540"/>
                <a:gd name="connsiteX4" fmla="*/ 421640 w 3141980"/>
                <a:gd name="connsiteY4" fmla="*/ 60960 h 764540"/>
                <a:gd name="connsiteX5" fmla="*/ 281940 w 3141980"/>
                <a:gd name="connsiteY5" fmla="*/ 160020 h 764540"/>
                <a:gd name="connsiteX6" fmla="*/ 160020 w 3141980"/>
                <a:gd name="connsiteY6" fmla="*/ 596900 h 764540"/>
                <a:gd name="connsiteX7" fmla="*/ 0 w 3141980"/>
                <a:gd name="connsiteY7" fmla="*/ 711200 h 7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1980" h="764540">
                  <a:moveTo>
                    <a:pt x="3141980" y="764540"/>
                  </a:moveTo>
                  <a:lnTo>
                    <a:pt x="1592580" y="391160"/>
                  </a:lnTo>
                  <a:lnTo>
                    <a:pt x="1064260" y="154940"/>
                  </a:lnTo>
                  <a:lnTo>
                    <a:pt x="558800" y="0"/>
                  </a:lnTo>
                  <a:lnTo>
                    <a:pt x="421640" y="60960"/>
                  </a:lnTo>
                  <a:lnTo>
                    <a:pt x="281940" y="160020"/>
                  </a:lnTo>
                  <a:lnTo>
                    <a:pt x="160020" y="596900"/>
                  </a:lnTo>
                  <a:lnTo>
                    <a:pt x="0" y="711200"/>
                  </a:lnTo>
                </a:path>
              </a:pathLst>
            </a:custGeom>
            <a:noFill/>
            <a:ln w="19050"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 name="Forme libre 8"/>
            <p:cNvSpPr/>
            <p:nvPr/>
          </p:nvSpPr>
          <p:spPr bwMode="auto">
            <a:xfrm>
              <a:off x="1076960" y="4467860"/>
              <a:ext cx="3103880" cy="617220"/>
            </a:xfrm>
            <a:custGeom>
              <a:avLst/>
              <a:gdLst>
                <a:gd name="connsiteX0" fmla="*/ 3103880 w 3103880"/>
                <a:gd name="connsiteY0" fmla="*/ 474980 h 617220"/>
                <a:gd name="connsiteX1" fmla="*/ 1554480 w 3103880"/>
                <a:gd name="connsiteY1" fmla="*/ 327660 h 617220"/>
                <a:gd name="connsiteX2" fmla="*/ 1026160 w 3103880"/>
                <a:gd name="connsiteY2" fmla="*/ 116840 h 617220"/>
                <a:gd name="connsiteX3" fmla="*/ 515620 w 3103880"/>
                <a:gd name="connsiteY3" fmla="*/ 0 h 617220"/>
                <a:gd name="connsiteX4" fmla="*/ 375920 w 3103880"/>
                <a:gd name="connsiteY4" fmla="*/ 27940 h 617220"/>
                <a:gd name="connsiteX5" fmla="*/ 261620 w 3103880"/>
                <a:gd name="connsiteY5" fmla="*/ 215900 h 617220"/>
                <a:gd name="connsiteX6" fmla="*/ 121920 w 3103880"/>
                <a:gd name="connsiteY6" fmla="*/ 505460 h 617220"/>
                <a:gd name="connsiteX7" fmla="*/ 0 w 3103880"/>
                <a:gd name="connsiteY7" fmla="*/ 617220 h 61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3880" h="617220">
                  <a:moveTo>
                    <a:pt x="3103880" y="474980"/>
                  </a:moveTo>
                  <a:lnTo>
                    <a:pt x="1554480" y="327660"/>
                  </a:lnTo>
                  <a:lnTo>
                    <a:pt x="1026160" y="116840"/>
                  </a:lnTo>
                  <a:lnTo>
                    <a:pt x="515620" y="0"/>
                  </a:lnTo>
                  <a:lnTo>
                    <a:pt x="375920" y="27940"/>
                  </a:lnTo>
                  <a:lnTo>
                    <a:pt x="261620" y="215900"/>
                  </a:lnTo>
                  <a:lnTo>
                    <a:pt x="121920" y="505460"/>
                  </a:lnTo>
                  <a:lnTo>
                    <a:pt x="0" y="617220"/>
                  </a:lnTo>
                </a:path>
              </a:pathLst>
            </a:custGeom>
            <a:noFill/>
            <a:ln w="28575" cap="flat" cmpd="sng" algn="ctr">
              <a:solidFill>
                <a:srgbClr val="00206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41" name="Connecteur droit 140"/>
            <p:cNvCxnSpPr/>
            <p:nvPr/>
          </p:nvCxnSpPr>
          <p:spPr bwMode="auto">
            <a:xfrm>
              <a:off x="2918460" y="4183108"/>
              <a:ext cx="185420" cy="0"/>
            </a:xfrm>
            <a:prstGeom prst="line">
              <a:avLst/>
            </a:prstGeom>
            <a:noFill/>
            <a:ln w="28575" cap="flat" cmpd="sng" algn="ctr">
              <a:solidFill>
                <a:srgbClr val="002060"/>
              </a:solidFill>
              <a:prstDash val="solid"/>
              <a:round/>
              <a:headEnd type="none" w="med" len="med"/>
              <a:tailEnd type="none" w="med" len="med"/>
            </a:ln>
            <a:effectLst/>
          </p:spPr>
        </p:cxnSp>
        <p:cxnSp>
          <p:nvCxnSpPr>
            <p:cNvPr id="144" name="Connecteur droit 143"/>
            <p:cNvCxnSpPr/>
            <p:nvPr/>
          </p:nvCxnSpPr>
          <p:spPr bwMode="auto">
            <a:xfrm>
              <a:off x="2918460" y="4353575"/>
              <a:ext cx="185420" cy="0"/>
            </a:xfrm>
            <a:prstGeom prst="line">
              <a:avLst/>
            </a:prstGeom>
            <a:noFill/>
            <a:ln w="28575" cap="flat" cmpd="sng" algn="ctr">
              <a:solidFill>
                <a:srgbClr val="00FFFF"/>
              </a:solidFill>
              <a:prstDash val="solid"/>
              <a:round/>
              <a:headEnd type="none" w="med" len="med"/>
              <a:tailEnd type="none" w="med" len="med"/>
            </a:ln>
            <a:effectLst/>
          </p:spPr>
        </p:cxnSp>
        <p:sp>
          <p:nvSpPr>
            <p:cNvPr id="145" name="Rectangle 51"/>
            <p:cNvSpPr>
              <a:spLocks noChangeArrowheads="1"/>
            </p:cNvSpPr>
            <p:nvPr/>
          </p:nvSpPr>
          <p:spPr bwMode="auto">
            <a:xfrm>
              <a:off x="1556659" y="5597803"/>
              <a:ext cx="84960" cy="184666"/>
            </a:xfrm>
            <a:prstGeom prst="rect">
              <a:avLst/>
            </a:prstGeom>
            <a:noFill/>
            <a:ln w="9525">
              <a:noFill/>
              <a:miter lim="800000"/>
              <a:headEnd/>
              <a:tailEnd/>
            </a:ln>
          </p:spPr>
          <p:txBody>
            <a:bodyPr wrap="none" lIns="0" tIns="0" rIns="0" bIns="0">
              <a:spAutoFit/>
            </a:bodyPr>
            <a:lstStyle/>
            <a:p>
              <a:pPr algn="r"/>
              <a:r>
                <a:rPr lang="fr-FR" sz="1200" dirty="0"/>
                <a:t>4</a:t>
              </a:r>
            </a:p>
          </p:txBody>
        </p:sp>
        <p:sp>
          <p:nvSpPr>
            <p:cNvPr id="146" name="Line 14"/>
            <p:cNvSpPr>
              <a:spLocks noChangeShapeType="1"/>
            </p:cNvSpPr>
            <p:nvPr/>
          </p:nvSpPr>
          <p:spPr bwMode="auto">
            <a:xfrm>
              <a:off x="1611044"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7" name="Rectangle 51"/>
            <p:cNvSpPr>
              <a:spLocks noChangeArrowheads="1"/>
            </p:cNvSpPr>
            <p:nvPr/>
          </p:nvSpPr>
          <p:spPr bwMode="auto">
            <a:xfrm>
              <a:off x="2066694" y="5597803"/>
              <a:ext cx="84960" cy="184666"/>
            </a:xfrm>
            <a:prstGeom prst="rect">
              <a:avLst/>
            </a:prstGeom>
            <a:noFill/>
            <a:ln w="9525">
              <a:noFill/>
              <a:miter lim="800000"/>
              <a:headEnd/>
              <a:tailEnd/>
            </a:ln>
          </p:spPr>
          <p:txBody>
            <a:bodyPr wrap="none" lIns="0" tIns="0" rIns="0" bIns="0">
              <a:spAutoFit/>
            </a:bodyPr>
            <a:lstStyle/>
            <a:p>
              <a:pPr algn="r"/>
              <a:r>
                <a:rPr lang="fr-FR" sz="1200" dirty="0"/>
                <a:t>8</a:t>
              </a:r>
            </a:p>
          </p:txBody>
        </p:sp>
        <p:sp>
          <p:nvSpPr>
            <p:cNvPr id="148" name="Line 14"/>
            <p:cNvSpPr>
              <a:spLocks noChangeShapeType="1"/>
            </p:cNvSpPr>
            <p:nvPr/>
          </p:nvSpPr>
          <p:spPr bwMode="auto">
            <a:xfrm>
              <a:off x="2112863"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9" name="Rectangle 51"/>
            <p:cNvSpPr>
              <a:spLocks noChangeArrowheads="1"/>
            </p:cNvSpPr>
            <p:nvPr/>
          </p:nvSpPr>
          <p:spPr bwMode="auto">
            <a:xfrm>
              <a:off x="2281199" y="5597803"/>
              <a:ext cx="169919" cy="184666"/>
            </a:xfrm>
            <a:prstGeom prst="rect">
              <a:avLst/>
            </a:prstGeom>
            <a:noFill/>
            <a:ln w="9525">
              <a:noFill/>
              <a:miter lim="800000"/>
              <a:headEnd/>
              <a:tailEnd/>
            </a:ln>
          </p:spPr>
          <p:txBody>
            <a:bodyPr wrap="none" lIns="0" tIns="0" rIns="0" bIns="0">
              <a:spAutoFit/>
            </a:bodyPr>
            <a:lstStyle/>
            <a:p>
              <a:pPr algn="r"/>
              <a:r>
                <a:rPr lang="fr-FR" sz="1200" dirty="0"/>
                <a:t>10</a:t>
              </a:r>
            </a:p>
          </p:txBody>
        </p:sp>
        <p:sp>
          <p:nvSpPr>
            <p:cNvPr id="150" name="Line 14"/>
            <p:cNvSpPr>
              <a:spLocks noChangeShapeType="1"/>
            </p:cNvSpPr>
            <p:nvPr/>
          </p:nvSpPr>
          <p:spPr bwMode="auto">
            <a:xfrm>
              <a:off x="2380181"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1" name="Rectangle 51"/>
            <p:cNvSpPr>
              <a:spLocks noChangeArrowheads="1"/>
            </p:cNvSpPr>
            <p:nvPr/>
          </p:nvSpPr>
          <p:spPr bwMode="auto">
            <a:xfrm>
              <a:off x="2537847" y="5597803"/>
              <a:ext cx="169919" cy="184666"/>
            </a:xfrm>
            <a:prstGeom prst="rect">
              <a:avLst/>
            </a:prstGeom>
            <a:noFill/>
            <a:ln w="9525">
              <a:noFill/>
              <a:miter lim="800000"/>
              <a:headEnd/>
              <a:tailEnd/>
            </a:ln>
          </p:spPr>
          <p:txBody>
            <a:bodyPr wrap="none" lIns="0" tIns="0" rIns="0" bIns="0">
              <a:spAutoFit/>
            </a:bodyPr>
            <a:lstStyle/>
            <a:p>
              <a:pPr algn="r"/>
              <a:r>
                <a:rPr lang="fr-FR" sz="1200" dirty="0"/>
                <a:t>12</a:t>
              </a:r>
            </a:p>
          </p:txBody>
        </p:sp>
        <p:sp>
          <p:nvSpPr>
            <p:cNvPr id="152" name="Line 14"/>
            <p:cNvSpPr>
              <a:spLocks noChangeShapeType="1"/>
            </p:cNvSpPr>
            <p:nvPr/>
          </p:nvSpPr>
          <p:spPr bwMode="auto">
            <a:xfrm>
              <a:off x="2636829"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3" name="Rectangle 51"/>
            <p:cNvSpPr>
              <a:spLocks noChangeArrowheads="1"/>
            </p:cNvSpPr>
            <p:nvPr/>
          </p:nvSpPr>
          <p:spPr bwMode="auto">
            <a:xfrm>
              <a:off x="2805483" y="5597803"/>
              <a:ext cx="169919" cy="184666"/>
            </a:xfrm>
            <a:prstGeom prst="rect">
              <a:avLst/>
            </a:prstGeom>
            <a:noFill/>
            <a:ln w="9525">
              <a:noFill/>
              <a:miter lim="800000"/>
              <a:headEnd/>
              <a:tailEnd/>
            </a:ln>
          </p:spPr>
          <p:txBody>
            <a:bodyPr wrap="none" lIns="0" tIns="0" rIns="0" bIns="0">
              <a:spAutoFit/>
            </a:bodyPr>
            <a:lstStyle/>
            <a:p>
              <a:pPr algn="r"/>
              <a:r>
                <a:rPr lang="fr-FR" sz="1200" dirty="0"/>
                <a:t>14</a:t>
              </a:r>
            </a:p>
          </p:txBody>
        </p:sp>
        <p:sp>
          <p:nvSpPr>
            <p:cNvPr id="154" name="Line 14"/>
            <p:cNvSpPr>
              <a:spLocks noChangeShapeType="1"/>
            </p:cNvSpPr>
            <p:nvPr/>
          </p:nvSpPr>
          <p:spPr bwMode="auto">
            <a:xfrm>
              <a:off x="2904465"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5" name="Rectangle 51"/>
            <p:cNvSpPr>
              <a:spLocks noChangeArrowheads="1"/>
            </p:cNvSpPr>
            <p:nvPr/>
          </p:nvSpPr>
          <p:spPr bwMode="auto">
            <a:xfrm>
              <a:off x="3062725" y="5597803"/>
              <a:ext cx="169919" cy="184666"/>
            </a:xfrm>
            <a:prstGeom prst="rect">
              <a:avLst/>
            </a:prstGeom>
            <a:noFill/>
            <a:ln w="9525">
              <a:noFill/>
              <a:miter lim="800000"/>
              <a:headEnd/>
              <a:tailEnd/>
            </a:ln>
          </p:spPr>
          <p:txBody>
            <a:bodyPr wrap="none" lIns="0" tIns="0" rIns="0" bIns="0">
              <a:spAutoFit/>
            </a:bodyPr>
            <a:lstStyle/>
            <a:p>
              <a:pPr algn="r"/>
              <a:r>
                <a:rPr lang="fr-FR" sz="1200" dirty="0"/>
                <a:t>16</a:t>
              </a:r>
            </a:p>
          </p:txBody>
        </p:sp>
        <p:sp>
          <p:nvSpPr>
            <p:cNvPr id="156" name="Line 14"/>
            <p:cNvSpPr>
              <a:spLocks noChangeShapeType="1"/>
            </p:cNvSpPr>
            <p:nvPr/>
          </p:nvSpPr>
          <p:spPr bwMode="auto">
            <a:xfrm>
              <a:off x="3161707"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7" name="Rectangle 51"/>
            <p:cNvSpPr>
              <a:spLocks noChangeArrowheads="1"/>
            </p:cNvSpPr>
            <p:nvPr/>
          </p:nvSpPr>
          <p:spPr bwMode="auto">
            <a:xfrm>
              <a:off x="3333187" y="5597803"/>
              <a:ext cx="169919" cy="184666"/>
            </a:xfrm>
            <a:prstGeom prst="rect">
              <a:avLst/>
            </a:prstGeom>
            <a:noFill/>
            <a:ln w="9525">
              <a:noFill/>
              <a:miter lim="800000"/>
              <a:headEnd/>
              <a:tailEnd/>
            </a:ln>
          </p:spPr>
          <p:txBody>
            <a:bodyPr wrap="none" lIns="0" tIns="0" rIns="0" bIns="0">
              <a:spAutoFit/>
            </a:bodyPr>
            <a:lstStyle/>
            <a:p>
              <a:pPr algn="r"/>
              <a:r>
                <a:rPr lang="fr-FR" sz="1200" dirty="0"/>
                <a:t>18</a:t>
              </a:r>
            </a:p>
          </p:txBody>
        </p:sp>
        <p:sp>
          <p:nvSpPr>
            <p:cNvPr id="158" name="Line 14"/>
            <p:cNvSpPr>
              <a:spLocks noChangeShapeType="1"/>
            </p:cNvSpPr>
            <p:nvPr/>
          </p:nvSpPr>
          <p:spPr bwMode="auto">
            <a:xfrm>
              <a:off x="3432169"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9" name="Rectangle 51"/>
            <p:cNvSpPr>
              <a:spLocks noChangeArrowheads="1"/>
            </p:cNvSpPr>
            <p:nvPr/>
          </p:nvSpPr>
          <p:spPr bwMode="auto">
            <a:xfrm>
              <a:off x="3565836" y="5597803"/>
              <a:ext cx="169919" cy="184666"/>
            </a:xfrm>
            <a:prstGeom prst="rect">
              <a:avLst/>
            </a:prstGeom>
            <a:noFill/>
            <a:ln w="9525">
              <a:noFill/>
              <a:miter lim="800000"/>
              <a:headEnd/>
              <a:tailEnd/>
            </a:ln>
          </p:spPr>
          <p:txBody>
            <a:bodyPr wrap="none" lIns="0" tIns="0" rIns="0" bIns="0">
              <a:spAutoFit/>
            </a:bodyPr>
            <a:lstStyle/>
            <a:p>
              <a:pPr algn="r"/>
              <a:r>
                <a:rPr lang="fr-FR" sz="1200" dirty="0"/>
                <a:t>20</a:t>
              </a:r>
            </a:p>
          </p:txBody>
        </p:sp>
        <p:sp>
          <p:nvSpPr>
            <p:cNvPr id="160" name="Line 14"/>
            <p:cNvSpPr>
              <a:spLocks noChangeShapeType="1"/>
            </p:cNvSpPr>
            <p:nvPr/>
          </p:nvSpPr>
          <p:spPr bwMode="auto">
            <a:xfrm>
              <a:off x="3664818"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1" name="Rectangle 51"/>
            <p:cNvSpPr>
              <a:spLocks noChangeArrowheads="1"/>
            </p:cNvSpPr>
            <p:nvPr/>
          </p:nvSpPr>
          <p:spPr bwMode="auto">
            <a:xfrm>
              <a:off x="3846713" y="5597803"/>
              <a:ext cx="169919" cy="184666"/>
            </a:xfrm>
            <a:prstGeom prst="rect">
              <a:avLst/>
            </a:prstGeom>
            <a:noFill/>
            <a:ln w="9525">
              <a:noFill/>
              <a:miter lim="800000"/>
              <a:headEnd/>
              <a:tailEnd/>
            </a:ln>
          </p:spPr>
          <p:txBody>
            <a:bodyPr wrap="none" lIns="0" tIns="0" rIns="0" bIns="0">
              <a:spAutoFit/>
            </a:bodyPr>
            <a:lstStyle/>
            <a:p>
              <a:pPr algn="r"/>
              <a:r>
                <a:rPr lang="fr-FR" sz="1200" dirty="0"/>
                <a:t>22</a:t>
              </a:r>
            </a:p>
          </p:txBody>
        </p:sp>
        <p:sp>
          <p:nvSpPr>
            <p:cNvPr id="162" name="Line 14"/>
            <p:cNvSpPr>
              <a:spLocks noChangeShapeType="1"/>
            </p:cNvSpPr>
            <p:nvPr/>
          </p:nvSpPr>
          <p:spPr bwMode="auto">
            <a:xfrm>
              <a:off x="3945695"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3" name="Rectangle 51"/>
            <p:cNvSpPr>
              <a:spLocks noChangeArrowheads="1"/>
            </p:cNvSpPr>
            <p:nvPr/>
          </p:nvSpPr>
          <p:spPr bwMode="auto">
            <a:xfrm>
              <a:off x="4068731" y="5597803"/>
              <a:ext cx="169919" cy="184666"/>
            </a:xfrm>
            <a:prstGeom prst="rect">
              <a:avLst/>
            </a:prstGeom>
            <a:noFill/>
            <a:ln w="9525">
              <a:noFill/>
              <a:miter lim="800000"/>
              <a:headEnd/>
              <a:tailEnd/>
            </a:ln>
          </p:spPr>
          <p:txBody>
            <a:bodyPr wrap="none" lIns="0" tIns="0" rIns="0" bIns="0">
              <a:spAutoFit/>
            </a:bodyPr>
            <a:lstStyle/>
            <a:p>
              <a:pPr algn="r"/>
              <a:r>
                <a:rPr lang="fr-FR" sz="1200" dirty="0"/>
                <a:t>24</a:t>
              </a:r>
            </a:p>
          </p:txBody>
        </p:sp>
      </p:grpSp>
      <p:grpSp>
        <p:nvGrpSpPr>
          <p:cNvPr id="3" name="Groupe 2">
            <a:extLst>
              <a:ext uri="{FF2B5EF4-FFF2-40B4-BE49-F238E27FC236}">
                <a16:creationId xmlns:a16="http://schemas.microsoft.com/office/drawing/2014/main" id="{3764264E-CB00-4797-8909-BBFCB480FD3C}"/>
              </a:ext>
            </a:extLst>
          </p:cNvPr>
          <p:cNvGrpSpPr/>
          <p:nvPr/>
        </p:nvGrpSpPr>
        <p:grpSpPr>
          <a:xfrm>
            <a:off x="4317203" y="3961067"/>
            <a:ext cx="4247832" cy="1824688"/>
            <a:chOff x="4317203" y="3961067"/>
            <a:chExt cx="4247832" cy="1824688"/>
          </a:xfrm>
        </p:grpSpPr>
        <p:sp>
          <p:nvSpPr>
            <p:cNvPr id="164" name="Rectangle 51"/>
            <p:cNvSpPr>
              <a:spLocks noChangeArrowheads="1"/>
            </p:cNvSpPr>
            <p:nvPr/>
          </p:nvSpPr>
          <p:spPr bwMode="auto">
            <a:xfrm>
              <a:off x="4317203" y="5512599"/>
              <a:ext cx="519374" cy="184666"/>
            </a:xfrm>
            <a:prstGeom prst="rect">
              <a:avLst/>
            </a:prstGeom>
            <a:noFill/>
            <a:ln w="9525">
              <a:noFill/>
              <a:miter lim="800000"/>
              <a:headEnd/>
              <a:tailEnd/>
            </a:ln>
          </p:spPr>
          <p:txBody>
            <a:bodyPr wrap="none" lIns="0" tIns="0" rIns="0" bIns="0">
              <a:spAutoFit/>
            </a:bodyPr>
            <a:lstStyle/>
            <a:p>
              <a:pPr algn="r"/>
              <a:r>
                <a:rPr lang="fr-FR" sz="1200" b="1" dirty="0"/>
                <a:t>Heures</a:t>
              </a:r>
            </a:p>
          </p:txBody>
        </p:sp>
        <p:sp>
          <p:nvSpPr>
            <p:cNvPr id="165" name="Rectangle 51"/>
            <p:cNvSpPr>
              <a:spLocks noChangeArrowheads="1"/>
            </p:cNvSpPr>
            <p:nvPr/>
          </p:nvSpPr>
          <p:spPr bwMode="auto">
            <a:xfrm>
              <a:off x="4629657" y="3961067"/>
              <a:ext cx="385096" cy="184666"/>
            </a:xfrm>
            <a:prstGeom prst="rect">
              <a:avLst/>
            </a:prstGeom>
            <a:noFill/>
            <a:ln w="9525">
              <a:noFill/>
              <a:miter lim="800000"/>
              <a:headEnd/>
              <a:tailEnd/>
            </a:ln>
          </p:spPr>
          <p:txBody>
            <a:bodyPr wrap="none" lIns="0" tIns="0" rIns="0" bIns="0">
              <a:spAutoFit/>
            </a:bodyPr>
            <a:lstStyle/>
            <a:p>
              <a:pPr algn="r"/>
              <a:r>
                <a:rPr lang="fr-FR" sz="1200" dirty="0"/>
                <a:t>6 000</a:t>
              </a:r>
            </a:p>
          </p:txBody>
        </p:sp>
        <p:sp>
          <p:nvSpPr>
            <p:cNvPr id="166" name="Freeform 8"/>
            <p:cNvSpPr>
              <a:spLocks/>
            </p:cNvSpPr>
            <p:nvPr/>
          </p:nvSpPr>
          <p:spPr bwMode="auto">
            <a:xfrm>
              <a:off x="5062142" y="4058263"/>
              <a:ext cx="3441777" cy="1508898"/>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7" name="Line 14"/>
            <p:cNvSpPr>
              <a:spLocks noChangeShapeType="1"/>
            </p:cNvSpPr>
            <p:nvPr/>
          </p:nvSpPr>
          <p:spPr bwMode="auto">
            <a:xfrm>
              <a:off x="5034187" y="4058263"/>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8" name="Line 14"/>
            <p:cNvSpPr>
              <a:spLocks noChangeShapeType="1"/>
            </p:cNvSpPr>
            <p:nvPr/>
          </p:nvSpPr>
          <p:spPr bwMode="auto">
            <a:xfrm>
              <a:off x="5034187" y="5044511"/>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9" name="Rectangle 51"/>
            <p:cNvSpPr>
              <a:spLocks noChangeArrowheads="1"/>
            </p:cNvSpPr>
            <p:nvPr/>
          </p:nvSpPr>
          <p:spPr bwMode="auto">
            <a:xfrm>
              <a:off x="7164663" y="4084883"/>
              <a:ext cx="991362" cy="369332"/>
            </a:xfrm>
            <a:prstGeom prst="rect">
              <a:avLst/>
            </a:prstGeom>
            <a:noFill/>
            <a:ln w="9525">
              <a:noFill/>
              <a:miter lim="800000"/>
              <a:headEnd/>
              <a:tailEnd/>
            </a:ln>
          </p:spPr>
          <p:txBody>
            <a:bodyPr wrap="none" lIns="0" tIns="0" rIns="0" bIns="0">
              <a:spAutoFit/>
            </a:bodyPr>
            <a:lstStyle/>
            <a:p>
              <a:r>
                <a:rPr lang="fr-FR" sz="1200" b="1" dirty="0"/>
                <a:t>DTG seul</a:t>
              </a:r>
            </a:p>
            <a:p>
              <a:r>
                <a:rPr lang="fr-FR" sz="1200" b="1" dirty="0"/>
                <a:t>DTG + AS-AQ</a:t>
              </a:r>
            </a:p>
          </p:txBody>
        </p:sp>
        <p:sp>
          <p:nvSpPr>
            <p:cNvPr id="170" name="Rectangle 51"/>
            <p:cNvSpPr>
              <a:spLocks noChangeArrowheads="1"/>
            </p:cNvSpPr>
            <p:nvPr/>
          </p:nvSpPr>
          <p:spPr bwMode="auto">
            <a:xfrm>
              <a:off x="5037757" y="5597803"/>
              <a:ext cx="54962" cy="119463"/>
            </a:xfrm>
            <a:prstGeom prst="rect">
              <a:avLst/>
            </a:prstGeom>
            <a:noFill/>
            <a:ln w="9525">
              <a:noFill/>
              <a:miter lim="800000"/>
              <a:headEnd/>
              <a:tailEnd/>
            </a:ln>
          </p:spPr>
          <p:txBody>
            <a:bodyPr wrap="none" lIns="0" tIns="0" rIns="0" bIns="0">
              <a:spAutoFit/>
            </a:bodyPr>
            <a:lstStyle/>
            <a:p>
              <a:pPr algn="r"/>
              <a:r>
                <a:rPr lang="fr-FR" sz="1200" dirty="0"/>
                <a:t>0</a:t>
              </a:r>
            </a:p>
          </p:txBody>
        </p:sp>
        <p:sp>
          <p:nvSpPr>
            <p:cNvPr id="171" name="Line 14"/>
            <p:cNvSpPr>
              <a:spLocks noChangeShapeType="1"/>
            </p:cNvSpPr>
            <p:nvPr/>
          </p:nvSpPr>
          <p:spPr bwMode="auto">
            <a:xfrm>
              <a:off x="5062143"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2" name="Rectangle 51"/>
            <p:cNvSpPr>
              <a:spLocks noChangeArrowheads="1"/>
            </p:cNvSpPr>
            <p:nvPr/>
          </p:nvSpPr>
          <p:spPr bwMode="auto">
            <a:xfrm>
              <a:off x="5296301" y="5597803"/>
              <a:ext cx="84960" cy="184666"/>
            </a:xfrm>
            <a:prstGeom prst="rect">
              <a:avLst/>
            </a:prstGeom>
            <a:noFill/>
            <a:ln w="9525">
              <a:noFill/>
              <a:miter lim="800000"/>
              <a:headEnd/>
              <a:tailEnd/>
            </a:ln>
          </p:spPr>
          <p:txBody>
            <a:bodyPr wrap="none" lIns="0" tIns="0" rIns="0" bIns="0">
              <a:spAutoFit/>
            </a:bodyPr>
            <a:lstStyle/>
            <a:p>
              <a:pPr algn="r"/>
              <a:r>
                <a:rPr lang="fr-FR" sz="1200" dirty="0"/>
                <a:t>2</a:t>
              </a:r>
            </a:p>
          </p:txBody>
        </p:sp>
        <p:sp>
          <p:nvSpPr>
            <p:cNvPr id="173" name="Line 14"/>
            <p:cNvSpPr>
              <a:spLocks noChangeShapeType="1"/>
            </p:cNvSpPr>
            <p:nvPr/>
          </p:nvSpPr>
          <p:spPr bwMode="auto">
            <a:xfrm>
              <a:off x="5350686"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4" name="Rectangle 51"/>
            <p:cNvSpPr>
              <a:spLocks noChangeArrowheads="1"/>
            </p:cNvSpPr>
            <p:nvPr/>
          </p:nvSpPr>
          <p:spPr bwMode="auto">
            <a:xfrm>
              <a:off x="5878247" y="5597803"/>
              <a:ext cx="84960" cy="184666"/>
            </a:xfrm>
            <a:prstGeom prst="rect">
              <a:avLst/>
            </a:prstGeom>
            <a:noFill/>
            <a:ln w="9525">
              <a:noFill/>
              <a:miter lim="800000"/>
              <a:headEnd/>
              <a:tailEnd/>
            </a:ln>
          </p:spPr>
          <p:txBody>
            <a:bodyPr wrap="none" lIns="0" tIns="0" rIns="0" bIns="0">
              <a:spAutoFit/>
            </a:bodyPr>
            <a:lstStyle/>
            <a:p>
              <a:pPr algn="r"/>
              <a:r>
                <a:rPr lang="fr-FR" sz="1200" dirty="0"/>
                <a:t>6</a:t>
              </a:r>
            </a:p>
          </p:txBody>
        </p:sp>
        <p:sp>
          <p:nvSpPr>
            <p:cNvPr id="175" name="Line 14"/>
            <p:cNvSpPr>
              <a:spLocks noChangeShapeType="1"/>
            </p:cNvSpPr>
            <p:nvPr/>
          </p:nvSpPr>
          <p:spPr bwMode="auto">
            <a:xfrm>
              <a:off x="5924416"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6" name="Line 14"/>
            <p:cNvSpPr>
              <a:spLocks noChangeShapeType="1"/>
            </p:cNvSpPr>
            <p:nvPr/>
          </p:nvSpPr>
          <p:spPr bwMode="auto">
            <a:xfrm>
              <a:off x="8487314" y="5573162"/>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1" name="Rectangle 51"/>
            <p:cNvSpPr>
              <a:spLocks noChangeArrowheads="1"/>
            </p:cNvSpPr>
            <p:nvPr/>
          </p:nvSpPr>
          <p:spPr bwMode="auto">
            <a:xfrm>
              <a:off x="4629657" y="4212514"/>
              <a:ext cx="385096" cy="184666"/>
            </a:xfrm>
            <a:prstGeom prst="rect">
              <a:avLst/>
            </a:prstGeom>
            <a:noFill/>
            <a:ln w="9525">
              <a:noFill/>
              <a:miter lim="800000"/>
              <a:headEnd/>
              <a:tailEnd/>
            </a:ln>
          </p:spPr>
          <p:txBody>
            <a:bodyPr wrap="none" lIns="0" tIns="0" rIns="0" bIns="0">
              <a:spAutoFit/>
            </a:bodyPr>
            <a:lstStyle/>
            <a:p>
              <a:pPr algn="r"/>
              <a:r>
                <a:rPr lang="fr-FR" sz="1200" dirty="0"/>
                <a:t>5 000</a:t>
              </a:r>
            </a:p>
          </p:txBody>
        </p:sp>
        <p:sp>
          <p:nvSpPr>
            <p:cNvPr id="182" name="Line 14"/>
            <p:cNvSpPr>
              <a:spLocks noChangeShapeType="1"/>
            </p:cNvSpPr>
            <p:nvPr/>
          </p:nvSpPr>
          <p:spPr bwMode="auto">
            <a:xfrm>
              <a:off x="5034187" y="4306942"/>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3" name="Rectangle 51"/>
            <p:cNvSpPr>
              <a:spLocks noChangeArrowheads="1"/>
            </p:cNvSpPr>
            <p:nvPr/>
          </p:nvSpPr>
          <p:spPr bwMode="auto">
            <a:xfrm>
              <a:off x="4629657" y="4463961"/>
              <a:ext cx="385096" cy="184666"/>
            </a:xfrm>
            <a:prstGeom prst="rect">
              <a:avLst/>
            </a:prstGeom>
            <a:noFill/>
            <a:ln w="9525">
              <a:noFill/>
              <a:miter lim="800000"/>
              <a:headEnd/>
              <a:tailEnd/>
            </a:ln>
          </p:spPr>
          <p:txBody>
            <a:bodyPr wrap="none" lIns="0" tIns="0" rIns="0" bIns="0">
              <a:spAutoFit/>
            </a:bodyPr>
            <a:lstStyle/>
            <a:p>
              <a:pPr algn="r"/>
              <a:r>
                <a:rPr lang="fr-FR" sz="1200" dirty="0"/>
                <a:t>4 000</a:t>
              </a:r>
            </a:p>
          </p:txBody>
        </p:sp>
        <p:sp>
          <p:nvSpPr>
            <p:cNvPr id="184" name="Line 14"/>
            <p:cNvSpPr>
              <a:spLocks noChangeShapeType="1"/>
            </p:cNvSpPr>
            <p:nvPr/>
          </p:nvSpPr>
          <p:spPr bwMode="auto">
            <a:xfrm>
              <a:off x="5034187" y="4563649"/>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5" name="Rectangle 51"/>
            <p:cNvSpPr>
              <a:spLocks noChangeArrowheads="1"/>
            </p:cNvSpPr>
            <p:nvPr/>
          </p:nvSpPr>
          <p:spPr bwMode="auto">
            <a:xfrm>
              <a:off x="4629657" y="4715408"/>
              <a:ext cx="385096" cy="184666"/>
            </a:xfrm>
            <a:prstGeom prst="rect">
              <a:avLst/>
            </a:prstGeom>
            <a:noFill/>
            <a:ln w="9525">
              <a:noFill/>
              <a:miter lim="800000"/>
              <a:headEnd/>
              <a:tailEnd/>
            </a:ln>
          </p:spPr>
          <p:txBody>
            <a:bodyPr wrap="none" lIns="0" tIns="0" rIns="0" bIns="0">
              <a:spAutoFit/>
            </a:bodyPr>
            <a:lstStyle/>
            <a:p>
              <a:pPr algn="r"/>
              <a:r>
                <a:rPr lang="fr-FR" sz="1200" dirty="0"/>
                <a:t>3 000</a:t>
              </a:r>
            </a:p>
          </p:txBody>
        </p:sp>
        <p:sp>
          <p:nvSpPr>
            <p:cNvPr id="186" name="Line 14"/>
            <p:cNvSpPr>
              <a:spLocks noChangeShapeType="1"/>
            </p:cNvSpPr>
            <p:nvPr/>
          </p:nvSpPr>
          <p:spPr bwMode="auto">
            <a:xfrm>
              <a:off x="5034187" y="4796442"/>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7" name="Rectangle 51"/>
            <p:cNvSpPr>
              <a:spLocks noChangeArrowheads="1"/>
            </p:cNvSpPr>
            <p:nvPr/>
          </p:nvSpPr>
          <p:spPr bwMode="auto">
            <a:xfrm>
              <a:off x="4629657" y="4966855"/>
              <a:ext cx="385096" cy="184666"/>
            </a:xfrm>
            <a:prstGeom prst="rect">
              <a:avLst/>
            </a:prstGeom>
            <a:noFill/>
            <a:ln w="9525">
              <a:noFill/>
              <a:miter lim="800000"/>
              <a:headEnd/>
              <a:tailEnd/>
            </a:ln>
          </p:spPr>
          <p:txBody>
            <a:bodyPr wrap="none" lIns="0" tIns="0" rIns="0" bIns="0">
              <a:spAutoFit/>
            </a:bodyPr>
            <a:lstStyle/>
            <a:p>
              <a:pPr algn="r"/>
              <a:r>
                <a:rPr lang="fr-FR" sz="1200" dirty="0"/>
                <a:t>2 000</a:t>
              </a:r>
            </a:p>
          </p:txBody>
        </p:sp>
        <p:sp>
          <p:nvSpPr>
            <p:cNvPr id="189" name="Rectangle 51"/>
            <p:cNvSpPr>
              <a:spLocks noChangeArrowheads="1"/>
            </p:cNvSpPr>
            <p:nvPr/>
          </p:nvSpPr>
          <p:spPr bwMode="auto">
            <a:xfrm>
              <a:off x="4629657" y="5218302"/>
              <a:ext cx="385096" cy="184666"/>
            </a:xfrm>
            <a:prstGeom prst="rect">
              <a:avLst/>
            </a:prstGeom>
            <a:noFill/>
            <a:ln w="9525">
              <a:noFill/>
              <a:miter lim="800000"/>
              <a:headEnd/>
              <a:tailEnd/>
            </a:ln>
          </p:spPr>
          <p:txBody>
            <a:bodyPr wrap="none" lIns="0" tIns="0" rIns="0" bIns="0">
              <a:spAutoFit/>
            </a:bodyPr>
            <a:lstStyle/>
            <a:p>
              <a:pPr algn="r"/>
              <a:r>
                <a:rPr lang="fr-FR" sz="1200" dirty="0"/>
                <a:t>1 000</a:t>
              </a:r>
            </a:p>
          </p:txBody>
        </p:sp>
        <p:sp>
          <p:nvSpPr>
            <p:cNvPr id="190" name="Line 14"/>
            <p:cNvSpPr>
              <a:spLocks noChangeShapeType="1"/>
            </p:cNvSpPr>
            <p:nvPr/>
          </p:nvSpPr>
          <p:spPr bwMode="auto">
            <a:xfrm>
              <a:off x="5034187" y="5298494"/>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1" name="Rectangle 51"/>
            <p:cNvSpPr>
              <a:spLocks noChangeArrowheads="1"/>
            </p:cNvSpPr>
            <p:nvPr/>
          </p:nvSpPr>
          <p:spPr bwMode="auto">
            <a:xfrm>
              <a:off x="4929168" y="5469748"/>
              <a:ext cx="85585" cy="184666"/>
            </a:xfrm>
            <a:prstGeom prst="rect">
              <a:avLst/>
            </a:prstGeom>
            <a:noFill/>
            <a:ln w="9525">
              <a:noFill/>
              <a:miter lim="800000"/>
              <a:headEnd/>
              <a:tailEnd/>
            </a:ln>
          </p:spPr>
          <p:txBody>
            <a:bodyPr wrap="none" lIns="0" tIns="0" rIns="0" bIns="0">
              <a:spAutoFit/>
            </a:bodyPr>
            <a:lstStyle/>
            <a:p>
              <a:pPr algn="r"/>
              <a:r>
                <a:rPr lang="fr-FR" sz="1200" dirty="0"/>
                <a:t>0</a:t>
              </a:r>
            </a:p>
          </p:txBody>
        </p:sp>
        <p:sp>
          <p:nvSpPr>
            <p:cNvPr id="192" name="Line 14"/>
            <p:cNvSpPr>
              <a:spLocks noChangeShapeType="1"/>
            </p:cNvSpPr>
            <p:nvPr/>
          </p:nvSpPr>
          <p:spPr bwMode="auto">
            <a:xfrm>
              <a:off x="5034187" y="5566944"/>
              <a:ext cx="27956"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grpSp>
          <p:nvGrpSpPr>
            <p:cNvPr id="245" name="Groupe 244"/>
            <p:cNvGrpSpPr/>
            <p:nvPr/>
          </p:nvGrpSpPr>
          <p:grpSpPr>
            <a:xfrm>
              <a:off x="6779260" y="4911918"/>
              <a:ext cx="56992" cy="136785"/>
              <a:chOff x="8071104" y="2685545"/>
              <a:chExt cx="85344" cy="498733"/>
            </a:xfrm>
          </p:grpSpPr>
          <p:cxnSp>
            <p:nvCxnSpPr>
              <p:cNvPr id="246" name="Connecteur droit 245"/>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7" name="Connecteur droit 246"/>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8" name="Connecteur droit 247"/>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cxnSp>
          <p:nvCxnSpPr>
            <p:cNvPr id="251" name="Connecteur droit 250"/>
            <p:cNvCxnSpPr/>
            <p:nvPr/>
          </p:nvCxnSpPr>
          <p:spPr bwMode="auto">
            <a:xfrm>
              <a:off x="6904059" y="4183108"/>
              <a:ext cx="185420" cy="0"/>
            </a:xfrm>
            <a:prstGeom prst="line">
              <a:avLst/>
            </a:prstGeom>
            <a:noFill/>
            <a:ln w="28575" cap="flat" cmpd="sng" algn="ctr">
              <a:solidFill>
                <a:srgbClr val="002060"/>
              </a:solidFill>
              <a:prstDash val="solid"/>
              <a:round/>
              <a:headEnd type="none" w="med" len="med"/>
              <a:tailEnd type="none" w="med" len="med"/>
            </a:ln>
            <a:effectLst/>
          </p:spPr>
        </p:cxnSp>
        <p:cxnSp>
          <p:nvCxnSpPr>
            <p:cNvPr id="252" name="Connecteur droit 251"/>
            <p:cNvCxnSpPr/>
            <p:nvPr/>
          </p:nvCxnSpPr>
          <p:spPr bwMode="auto">
            <a:xfrm>
              <a:off x="6904059" y="4353575"/>
              <a:ext cx="185420" cy="0"/>
            </a:xfrm>
            <a:prstGeom prst="line">
              <a:avLst/>
            </a:prstGeom>
            <a:noFill/>
            <a:ln w="28575" cap="flat" cmpd="sng" algn="ctr">
              <a:solidFill>
                <a:srgbClr val="FF00FF"/>
              </a:solidFill>
              <a:prstDash val="solid"/>
              <a:round/>
              <a:headEnd type="none" w="med" len="med"/>
              <a:tailEnd type="none" w="med" len="med"/>
            </a:ln>
            <a:effectLst/>
          </p:spPr>
        </p:cxnSp>
        <p:sp>
          <p:nvSpPr>
            <p:cNvPr id="253" name="Rectangle 51"/>
            <p:cNvSpPr>
              <a:spLocks noChangeArrowheads="1"/>
            </p:cNvSpPr>
            <p:nvPr/>
          </p:nvSpPr>
          <p:spPr bwMode="auto">
            <a:xfrm>
              <a:off x="5584738" y="5597803"/>
              <a:ext cx="84960" cy="184666"/>
            </a:xfrm>
            <a:prstGeom prst="rect">
              <a:avLst/>
            </a:prstGeom>
            <a:noFill/>
            <a:ln w="9525">
              <a:noFill/>
              <a:miter lim="800000"/>
              <a:headEnd/>
              <a:tailEnd/>
            </a:ln>
          </p:spPr>
          <p:txBody>
            <a:bodyPr wrap="none" lIns="0" tIns="0" rIns="0" bIns="0">
              <a:spAutoFit/>
            </a:bodyPr>
            <a:lstStyle/>
            <a:p>
              <a:pPr algn="r"/>
              <a:r>
                <a:rPr lang="fr-FR" sz="1200" dirty="0"/>
                <a:t>4</a:t>
              </a:r>
            </a:p>
          </p:txBody>
        </p:sp>
        <p:sp>
          <p:nvSpPr>
            <p:cNvPr id="254" name="Line 14"/>
            <p:cNvSpPr>
              <a:spLocks noChangeShapeType="1"/>
            </p:cNvSpPr>
            <p:nvPr/>
          </p:nvSpPr>
          <p:spPr bwMode="auto">
            <a:xfrm>
              <a:off x="5639123"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5" name="Rectangle 51"/>
            <p:cNvSpPr>
              <a:spLocks noChangeArrowheads="1"/>
            </p:cNvSpPr>
            <p:nvPr/>
          </p:nvSpPr>
          <p:spPr bwMode="auto">
            <a:xfrm>
              <a:off x="6170297" y="5597803"/>
              <a:ext cx="84960" cy="184666"/>
            </a:xfrm>
            <a:prstGeom prst="rect">
              <a:avLst/>
            </a:prstGeom>
            <a:noFill/>
            <a:ln w="9525">
              <a:noFill/>
              <a:miter lim="800000"/>
              <a:headEnd/>
              <a:tailEnd/>
            </a:ln>
          </p:spPr>
          <p:txBody>
            <a:bodyPr wrap="none" lIns="0" tIns="0" rIns="0" bIns="0">
              <a:spAutoFit/>
            </a:bodyPr>
            <a:lstStyle/>
            <a:p>
              <a:pPr algn="r"/>
              <a:r>
                <a:rPr lang="fr-FR" sz="1200" dirty="0"/>
                <a:t>8</a:t>
              </a:r>
            </a:p>
          </p:txBody>
        </p:sp>
        <p:sp>
          <p:nvSpPr>
            <p:cNvPr id="256" name="Line 14"/>
            <p:cNvSpPr>
              <a:spLocks noChangeShapeType="1"/>
            </p:cNvSpPr>
            <p:nvPr/>
          </p:nvSpPr>
          <p:spPr bwMode="auto">
            <a:xfrm>
              <a:off x="6216466"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7" name="Rectangle 51"/>
            <p:cNvSpPr>
              <a:spLocks noChangeArrowheads="1"/>
            </p:cNvSpPr>
            <p:nvPr/>
          </p:nvSpPr>
          <p:spPr bwMode="auto">
            <a:xfrm>
              <a:off x="6407112" y="5597803"/>
              <a:ext cx="169919" cy="184666"/>
            </a:xfrm>
            <a:prstGeom prst="rect">
              <a:avLst/>
            </a:prstGeom>
            <a:noFill/>
            <a:ln w="9525">
              <a:noFill/>
              <a:miter lim="800000"/>
              <a:headEnd/>
              <a:tailEnd/>
            </a:ln>
          </p:spPr>
          <p:txBody>
            <a:bodyPr wrap="none" lIns="0" tIns="0" rIns="0" bIns="0">
              <a:spAutoFit/>
            </a:bodyPr>
            <a:lstStyle/>
            <a:p>
              <a:pPr algn="r"/>
              <a:r>
                <a:rPr lang="fr-FR" sz="1200" dirty="0"/>
                <a:t>10</a:t>
              </a:r>
            </a:p>
          </p:txBody>
        </p:sp>
        <p:sp>
          <p:nvSpPr>
            <p:cNvPr id="258" name="Line 14"/>
            <p:cNvSpPr>
              <a:spLocks noChangeShapeType="1"/>
            </p:cNvSpPr>
            <p:nvPr/>
          </p:nvSpPr>
          <p:spPr bwMode="auto">
            <a:xfrm>
              <a:off x="6506094"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9" name="Rectangle 51"/>
            <p:cNvSpPr>
              <a:spLocks noChangeArrowheads="1"/>
            </p:cNvSpPr>
            <p:nvPr/>
          </p:nvSpPr>
          <p:spPr bwMode="auto">
            <a:xfrm>
              <a:off x="6691793" y="5597803"/>
              <a:ext cx="169919" cy="184666"/>
            </a:xfrm>
            <a:prstGeom prst="rect">
              <a:avLst/>
            </a:prstGeom>
            <a:noFill/>
            <a:ln w="9525">
              <a:noFill/>
              <a:miter lim="800000"/>
              <a:headEnd/>
              <a:tailEnd/>
            </a:ln>
          </p:spPr>
          <p:txBody>
            <a:bodyPr wrap="none" lIns="0" tIns="0" rIns="0" bIns="0">
              <a:spAutoFit/>
            </a:bodyPr>
            <a:lstStyle/>
            <a:p>
              <a:pPr algn="r"/>
              <a:r>
                <a:rPr lang="fr-FR" sz="1200" dirty="0"/>
                <a:t>12</a:t>
              </a:r>
            </a:p>
          </p:txBody>
        </p:sp>
        <p:sp>
          <p:nvSpPr>
            <p:cNvPr id="260" name="Line 14"/>
            <p:cNvSpPr>
              <a:spLocks noChangeShapeType="1"/>
            </p:cNvSpPr>
            <p:nvPr/>
          </p:nvSpPr>
          <p:spPr bwMode="auto">
            <a:xfrm>
              <a:off x="6790775"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1" name="Rectangle 51"/>
            <p:cNvSpPr>
              <a:spLocks noChangeArrowheads="1"/>
            </p:cNvSpPr>
            <p:nvPr/>
          </p:nvSpPr>
          <p:spPr bwMode="auto">
            <a:xfrm>
              <a:off x="6983111" y="5597803"/>
              <a:ext cx="169919" cy="184666"/>
            </a:xfrm>
            <a:prstGeom prst="rect">
              <a:avLst/>
            </a:prstGeom>
            <a:noFill/>
            <a:ln w="9525">
              <a:noFill/>
              <a:miter lim="800000"/>
              <a:headEnd/>
              <a:tailEnd/>
            </a:ln>
          </p:spPr>
          <p:txBody>
            <a:bodyPr wrap="none" lIns="0" tIns="0" rIns="0" bIns="0">
              <a:spAutoFit/>
            </a:bodyPr>
            <a:lstStyle/>
            <a:p>
              <a:pPr algn="r"/>
              <a:r>
                <a:rPr lang="fr-FR" sz="1200" dirty="0"/>
                <a:t>14</a:t>
              </a:r>
            </a:p>
          </p:txBody>
        </p:sp>
        <p:sp>
          <p:nvSpPr>
            <p:cNvPr id="262" name="Line 14"/>
            <p:cNvSpPr>
              <a:spLocks noChangeShapeType="1"/>
            </p:cNvSpPr>
            <p:nvPr/>
          </p:nvSpPr>
          <p:spPr bwMode="auto">
            <a:xfrm>
              <a:off x="7082093"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3" name="Rectangle 51"/>
            <p:cNvSpPr>
              <a:spLocks noChangeArrowheads="1"/>
            </p:cNvSpPr>
            <p:nvPr/>
          </p:nvSpPr>
          <p:spPr bwMode="auto">
            <a:xfrm>
              <a:off x="7258160" y="5597803"/>
              <a:ext cx="169919" cy="184666"/>
            </a:xfrm>
            <a:prstGeom prst="rect">
              <a:avLst/>
            </a:prstGeom>
            <a:noFill/>
            <a:ln w="9525">
              <a:noFill/>
              <a:miter lim="800000"/>
              <a:headEnd/>
              <a:tailEnd/>
            </a:ln>
          </p:spPr>
          <p:txBody>
            <a:bodyPr wrap="none" lIns="0" tIns="0" rIns="0" bIns="0">
              <a:spAutoFit/>
            </a:bodyPr>
            <a:lstStyle/>
            <a:p>
              <a:pPr algn="r"/>
              <a:r>
                <a:rPr lang="fr-FR" sz="1200" dirty="0"/>
                <a:t>16</a:t>
              </a:r>
            </a:p>
          </p:txBody>
        </p:sp>
        <p:sp>
          <p:nvSpPr>
            <p:cNvPr id="264" name="Line 14"/>
            <p:cNvSpPr>
              <a:spLocks noChangeShapeType="1"/>
            </p:cNvSpPr>
            <p:nvPr/>
          </p:nvSpPr>
          <p:spPr bwMode="auto">
            <a:xfrm>
              <a:off x="7357142"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5" name="Rectangle 51"/>
            <p:cNvSpPr>
              <a:spLocks noChangeArrowheads="1"/>
            </p:cNvSpPr>
            <p:nvPr/>
          </p:nvSpPr>
          <p:spPr bwMode="auto">
            <a:xfrm>
              <a:off x="7545838" y="5597803"/>
              <a:ext cx="169919" cy="184666"/>
            </a:xfrm>
            <a:prstGeom prst="rect">
              <a:avLst/>
            </a:prstGeom>
            <a:noFill/>
            <a:ln w="9525">
              <a:noFill/>
              <a:miter lim="800000"/>
              <a:headEnd/>
              <a:tailEnd/>
            </a:ln>
          </p:spPr>
          <p:txBody>
            <a:bodyPr wrap="none" lIns="0" tIns="0" rIns="0" bIns="0">
              <a:spAutoFit/>
            </a:bodyPr>
            <a:lstStyle/>
            <a:p>
              <a:pPr algn="r"/>
              <a:r>
                <a:rPr lang="fr-FR" sz="1200" dirty="0"/>
                <a:t>18</a:t>
              </a:r>
            </a:p>
          </p:txBody>
        </p:sp>
        <p:sp>
          <p:nvSpPr>
            <p:cNvPr id="266" name="Line 14"/>
            <p:cNvSpPr>
              <a:spLocks noChangeShapeType="1"/>
            </p:cNvSpPr>
            <p:nvPr/>
          </p:nvSpPr>
          <p:spPr bwMode="auto">
            <a:xfrm>
              <a:off x="7644820"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7" name="Rectangle 51"/>
            <p:cNvSpPr>
              <a:spLocks noChangeArrowheads="1"/>
            </p:cNvSpPr>
            <p:nvPr/>
          </p:nvSpPr>
          <p:spPr bwMode="auto">
            <a:xfrm>
              <a:off x="7850491" y="5597803"/>
              <a:ext cx="169919" cy="184666"/>
            </a:xfrm>
            <a:prstGeom prst="rect">
              <a:avLst/>
            </a:prstGeom>
            <a:noFill/>
            <a:ln w="9525">
              <a:noFill/>
              <a:miter lim="800000"/>
              <a:headEnd/>
              <a:tailEnd/>
            </a:ln>
          </p:spPr>
          <p:txBody>
            <a:bodyPr wrap="none" lIns="0" tIns="0" rIns="0" bIns="0">
              <a:spAutoFit/>
            </a:bodyPr>
            <a:lstStyle/>
            <a:p>
              <a:pPr algn="r"/>
              <a:r>
                <a:rPr lang="fr-FR" sz="1200" dirty="0"/>
                <a:t>20</a:t>
              </a:r>
            </a:p>
          </p:txBody>
        </p:sp>
        <p:sp>
          <p:nvSpPr>
            <p:cNvPr id="268" name="Line 14"/>
            <p:cNvSpPr>
              <a:spLocks noChangeShapeType="1"/>
            </p:cNvSpPr>
            <p:nvPr/>
          </p:nvSpPr>
          <p:spPr bwMode="auto">
            <a:xfrm>
              <a:off x="7949473"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9" name="Rectangle 51"/>
            <p:cNvSpPr>
              <a:spLocks noChangeArrowheads="1"/>
            </p:cNvSpPr>
            <p:nvPr/>
          </p:nvSpPr>
          <p:spPr bwMode="auto">
            <a:xfrm>
              <a:off x="8120953" y="5597803"/>
              <a:ext cx="169919" cy="184666"/>
            </a:xfrm>
            <a:prstGeom prst="rect">
              <a:avLst/>
            </a:prstGeom>
            <a:noFill/>
            <a:ln w="9525">
              <a:noFill/>
              <a:miter lim="800000"/>
              <a:headEnd/>
              <a:tailEnd/>
            </a:ln>
          </p:spPr>
          <p:txBody>
            <a:bodyPr wrap="none" lIns="0" tIns="0" rIns="0" bIns="0">
              <a:spAutoFit/>
            </a:bodyPr>
            <a:lstStyle/>
            <a:p>
              <a:pPr algn="r"/>
              <a:r>
                <a:rPr lang="fr-FR" sz="1200" dirty="0"/>
                <a:t>22</a:t>
              </a:r>
            </a:p>
          </p:txBody>
        </p:sp>
        <p:sp>
          <p:nvSpPr>
            <p:cNvPr id="270" name="Line 14"/>
            <p:cNvSpPr>
              <a:spLocks noChangeShapeType="1"/>
            </p:cNvSpPr>
            <p:nvPr/>
          </p:nvSpPr>
          <p:spPr bwMode="auto">
            <a:xfrm>
              <a:off x="8219935" y="5569876"/>
              <a:ext cx="0" cy="3121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1" name="Rectangle 51"/>
            <p:cNvSpPr>
              <a:spLocks noChangeArrowheads="1"/>
            </p:cNvSpPr>
            <p:nvPr/>
          </p:nvSpPr>
          <p:spPr bwMode="auto">
            <a:xfrm>
              <a:off x="8395116" y="5601089"/>
              <a:ext cx="169919" cy="184666"/>
            </a:xfrm>
            <a:prstGeom prst="rect">
              <a:avLst/>
            </a:prstGeom>
            <a:noFill/>
            <a:ln w="9525">
              <a:noFill/>
              <a:miter lim="800000"/>
              <a:headEnd/>
              <a:tailEnd/>
            </a:ln>
          </p:spPr>
          <p:txBody>
            <a:bodyPr wrap="none" lIns="0" tIns="0" rIns="0" bIns="0">
              <a:spAutoFit/>
            </a:bodyPr>
            <a:lstStyle/>
            <a:p>
              <a:pPr algn="r"/>
              <a:r>
                <a:rPr lang="fr-FR" sz="1200" dirty="0"/>
                <a:t>24</a:t>
              </a:r>
            </a:p>
          </p:txBody>
        </p:sp>
        <p:sp>
          <p:nvSpPr>
            <p:cNvPr id="142" name="Forme libre 141"/>
            <p:cNvSpPr/>
            <p:nvPr/>
          </p:nvSpPr>
          <p:spPr bwMode="auto">
            <a:xfrm>
              <a:off x="5054600" y="4368800"/>
              <a:ext cx="3449320" cy="759460"/>
            </a:xfrm>
            <a:custGeom>
              <a:avLst/>
              <a:gdLst>
                <a:gd name="connsiteX0" fmla="*/ 3449320 w 3449320"/>
                <a:gd name="connsiteY0" fmla="*/ 640080 h 759460"/>
                <a:gd name="connsiteX1" fmla="*/ 1732280 w 3449320"/>
                <a:gd name="connsiteY1" fmla="*/ 386080 h 759460"/>
                <a:gd name="connsiteX2" fmla="*/ 1148080 w 3449320"/>
                <a:gd name="connsiteY2" fmla="*/ 185420 h 759460"/>
                <a:gd name="connsiteX3" fmla="*/ 579120 w 3449320"/>
                <a:gd name="connsiteY3" fmla="*/ 0 h 759460"/>
                <a:gd name="connsiteX4" fmla="*/ 426720 w 3449320"/>
                <a:gd name="connsiteY4" fmla="*/ 88900 h 759460"/>
                <a:gd name="connsiteX5" fmla="*/ 289560 w 3449320"/>
                <a:gd name="connsiteY5" fmla="*/ 345440 h 759460"/>
                <a:gd name="connsiteX6" fmla="*/ 149860 w 3449320"/>
                <a:gd name="connsiteY6" fmla="*/ 627380 h 759460"/>
                <a:gd name="connsiteX7" fmla="*/ 0 w 3449320"/>
                <a:gd name="connsiteY7" fmla="*/ 759460 h 75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9320" h="759460">
                  <a:moveTo>
                    <a:pt x="3449320" y="640080"/>
                  </a:moveTo>
                  <a:lnTo>
                    <a:pt x="1732280" y="386080"/>
                  </a:lnTo>
                  <a:lnTo>
                    <a:pt x="1148080" y="185420"/>
                  </a:lnTo>
                  <a:lnTo>
                    <a:pt x="579120" y="0"/>
                  </a:lnTo>
                  <a:lnTo>
                    <a:pt x="426720" y="88900"/>
                  </a:lnTo>
                  <a:lnTo>
                    <a:pt x="289560" y="345440"/>
                  </a:lnTo>
                  <a:lnTo>
                    <a:pt x="149860" y="627380"/>
                  </a:lnTo>
                  <a:lnTo>
                    <a:pt x="0" y="759460"/>
                  </a:lnTo>
                </a:path>
              </a:pathLst>
            </a:custGeom>
            <a:noFill/>
            <a:ln w="28575" cap="flat" cmpd="sng" algn="ctr">
              <a:solidFill>
                <a:srgbClr val="00206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3" name="Forme libre 142"/>
            <p:cNvSpPr/>
            <p:nvPr/>
          </p:nvSpPr>
          <p:spPr bwMode="auto">
            <a:xfrm>
              <a:off x="5057140" y="4538980"/>
              <a:ext cx="3487420" cy="713740"/>
            </a:xfrm>
            <a:custGeom>
              <a:avLst/>
              <a:gdLst>
                <a:gd name="connsiteX0" fmla="*/ 3487420 w 3487420"/>
                <a:gd name="connsiteY0" fmla="*/ 701040 h 713740"/>
                <a:gd name="connsiteX1" fmla="*/ 1755140 w 3487420"/>
                <a:gd name="connsiteY1" fmla="*/ 447040 h 713740"/>
                <a:gd name="connsiteX2" fmla="*/ 1183640 w 3487420"/>
                <a:gd name="connsiteY2" fmla="*/ 205740 h 713740"/>
                <a:gd name="connsiteX3" fmla="*/ 596900 w 3487420"/>
                <a:gd name="connsiteY3" fmla="*/ 60960 h 713740"/>
                <a:gd name="connsiteX4" fmla="*/ 464820 w 3487420"/>
                <a:gd name="connsiteY4" fmla="*/ 0 h 713740"/>
                <a:gd name="connsiteX5" fmla="*/ 312420 w 3487420"/>
                <a:gd name="connsiteY5" fmla="*/ 99060 h 713740"/>
                <a:gd name="connsiteX6" fmla="*/ 175260 w 3487420"/>
                <a:gd name="connsiteY6" fmla="*/ 538480 h 713740"/>
                <a:gd name="connsiteX7" fmla="*/ 0 w 3487420"/>
                <a:gd name="connsiteY7" fmla="*/ 713740 h 71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420" h="713740">
                  <a:moveTo>
                    <a:pt x="3487420" y="701040"/>
                  </a:moveTo>
                  <a:lnTo>
                    <a:pt x="1755140" y="447040"/>
                  </a:lnTo>
                  <a:lnTo>
                    <a:pt x="1183640" y="205740"/>
                  </a:lnTo>
                  <a:lnTo>
                    <a:pt x="596900" y="60960"/>
                  </a:lnTo>
                  <a:lnTo>
                    <a:pt x="464820" y="0"/>
                  </a:lnTo>
                  <a:lnTo>
                    <a:pt x="312420" y="99060"/>
                  </a:lnTo>
                  <a:lnTo>
                    <a:pt x="175260" y="538480"/>
                  </a:lnTo>
                  <a:lnTo>
                    <a:pt x="0" y="713740"/>
                  </a:lnTo>
                </a:path>
              </a:pathLst>
            </a:custGeom>
            <a:noFill/>
            <a:ln w="2857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nvGrpSpPr>
            <p:cNvPr id="275" name="Groupe 274"/>
            <p:cNvGrpSpPr/>
            <p:nvPr/>
          </p:nvGrpSpPr>
          <p:grpSpPr>
            <a:xfrm>
              <a:off x="6750763" y="4648627"/>
              <a:ext cx="76215" cy="216207"/>
              <a:chOff x="8071104" y="2685545"/>
              <a:chExt cx="85344" cy="498733"/>
            </a:xfrm>
          </p:grpSpPr>
          <p:cxnSp>
            <p:nvCxnSpPr>
              <p:cNvPr id="276" name="Connecteur droit 275"/>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7" name="Connecteur droit 276"/>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8" name="Connecteur droit 277"/>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79" name="Groupe 278"/>
            <p:cNvGrpSpPr/>
            <p:nvPr/>
          </p:nvGrpSpPr>
          <p:grpSpPr>
            <a:xfrm>
              <a:off x="6202989" y="4538980"/>
              <a:ext cx="63810" cy="397351"/>
              <a:chOff x="8071104" y="2685545"/>
              <a:chExt cx="85344" cy="498733"/>
            </a:xfrm>
          </p:grpSpPr>
          <p:cxnSp>
            <p:nvCxnSpPr>
              <p:cNvPr id="280" name="Connecteur droit 279"/>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1" name="Connecteur droit 280"/>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2" name="Connecteur droit 281"/>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83" name="Groupe 282"/>
            <p:cNvGrpSpPr/>
            <p:nvPr/>
          </p:nvGrpSpPr>
          <p:grpSpPr>
            <a:xfrm>
              <a:off x="6175096" y="4349017"/>
              <a:ext cx="63810" cy="397351"/>
              <a:chOff x="8071104" y="2685545"/>
              <a:chExt cx="85344" cy="498733"/>
            </a:xfrm>
          </p:grpSpPr>
          <p:cxnSp>
            <p:nvCxnSpPr>
              <p:cNvPr id="284" name="Connecteur droit 283"/>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5" name="Connecteur droit 284"/>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6" name="Connecteur droit 285"/>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87" name="Groupe 286"/>
            <p:cNvGrpSpPr/>
            <p:nvPr/>
          </p:nvGrpSpPr>
          <p:grpSpPr>
            <a:xfrm>
              <a:off x="5607758" y="4240212"/>
              <a:ext cx="58398" cy="250837"/>
              <a:chOff x="8071104" y="2685545"/>
              <a:chExt cx="85344" cy="498733"/>
            </a:xfrm>
          </p:grpSpPr>
          <p:cxnSp>
            <p:nvCxnSpPr>
              <p:cNvPr id="288" name="Connecteur droit 287"/>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9" name="Connecteur droit 288"/>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0" name="Connecteur droit 289"/>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91" name="Groupe 290"/>
            <p:cNvGrpSpPr/>
            <p:nvPr/>
          </p:nvGrpSpPr>
          <p:grpSpPr>
            <a:xfrm>
              <a:off x="5633520" y="4473128"/>
              <a:ext cx="66278" cy="238389"/>
              <a:chOff x="8071104" y="2685545"/>
              <a:chExt cx="85344" cy="498733"/>
            </a:xfrm>
          </p:grpSpPr>
          <p:cxnSp>
            <p:nvCxnSpPr>
              <p:cNvPr id="292" name="Connecteur droit 291"/>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3" name="Connecteur droit 292"/>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4" name="Connecteur droit 293"/>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95" name="Groupe 294"/>
            <p:cNvGrpSpPr/>
            <p:nvPr/>
          </p:nvGrpSpPr>
          <p:grpSpPr>
            <a:xfrm>
              <a:off x="5486865" y="4417070"/>
              <a:ext cx="66278" cy="238389"/>
              <a:chOff x="8071104" y="2685545"/>
              <a:chExt cx="85344" cy="498733"/>
            </a:xfrm>
          </p:grpSpPr>
          <p:cxnSp>
            <p:nvCxnSpPr>
              <p:cNvPr id="296" name="Connecteur droit 295"/>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7" name="Connecteur droit 296"/>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8" name="Connecteur droit 297"/>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99" name="Groupe 298"/>
            <p:cNvGrpSpPr/>
            <p:nvPr/>
          </p:nvGrpSpPr>
          <p:grpSpPr>
            <a:xfrm>
              <a:off x="5458613" y="4292610"/>
              <a:ext cx="66278" cy="314579"/>
              <a:chOff x="8071104" y="2685545"/>
              <a:chExt cx="85344" cy="498733"/>
            </a:xfrm>
          </p:grpSpPr>
          <p:cxnSp>
            <p:nvCxnSpPr>
              <p:cNvPr id="300" name="Connecteur droit 299"/>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1" name="Connecteur droit 300"/>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2" name="Connecteur droit 301"/>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03" name="Groupe 302"/>
            <p:cNvGrpSpPr/>
            <p:nvPr/>
          </p:nvGrpSpPr>
          <p:grpSpPr>
            <a:xfrm>
              <a:off x="5344368" y="4417071"/>
              <a:ext cx="60009" cy="422014"/>
              <a:chOff x="8071104" y="2685545"/>
              <a:chExt cx="85344" cy="498733"/>
            </a:xfrm>
          </p:grpSpPr>
          <p:cxnSp>
            <p:nvCxnSpPr>
              <p:cNvPr id="304" name="Connecteur droit 303"/>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5" name="Connecteur droit 304"/>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6" name="Connecteur droit 305"/>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07" name="Groupe 306"/>
            <p:cNvGrpSpPr/>
            <p:nvPr/>
          </p:nvGrpSpPr>
          <p:grpSpPr>
            <a:xfrm>
              <a:off x="5316799" y="4518509"/>
              <a:ext cx="52244" cy="381565"/>
              <a:chOff x="8071104" y="2685545"/>
              <a:chExt cx="85344" cy="498733"/>
            </a:xfrm>
          </p:grpSpPr>
          <p:cxnSp>
            <p:nvCxnSpPr>
              <p:cNvPr id="308" name="Connecteur droit 307"/>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9" name="Connecteur droit 308"/>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0" name="Connecteur droit 309"/>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11" name="Groupe 310"/>
            <p:cNvGrpSpPr/>
            <p:nvPr/>
          </p:nvGrpSpPr>
          <p:grpSpPr>
            <a:xfrm>
              <a:off x="5199498" y="4846739"/>
              <a:ext cx="52244" cy="438634"/>
              <a:chOff x="8071104" y="2685545"/>
              <a:chExt cx="85344" cy="498733"/>
            </a:xfrm>
          </p:grpSpPr>
          <p:cxnSp>
            <p:nvCxnSpPr>
              <p:cNvPr id="312" name="Connecteur droit 311"/>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3" name="Connecteur droit 312"/>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4" name="Connecteur droit 313"/>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15" name="Groupe 314"/>
            <p:cNvGrpSpPr/>
            <p:nvPr/>
          </p:nvGrpSpPr>
          <p:grpSpPr>
            <a:xfrm>
              <a:off x="5174309" y="4834556"/>
              <a:ext cx="49923" cy="316965"/>
              <a:chOff x="8071104" y="2685545"/>
              <a:chExt cx="85344" cy="498733"/>
            </a:xfrm>
          </p:grpSpPr>
          <p:cxnSp>
            <p:nvCxnSpPr>
              <p:cNvPr id="316" name="Connecteur droit 315"/>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7" name="Connecteur droit 316"/>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8" name="Connecteur droit 317"/>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19" name="Groupe 318"/>
            <p:cNvGrpSpPr/>
            <p:nvPr/>
          </p:nvGrpSpPr>
          <p:grpSpPr>
            <a:xfrm>
              <a:off x="5047034" y="5027043"/>
              <a:ext cx="49923" cy="316965"/>
              <a:chOff x="8071104" y="2685545"/>
              <a:chExt cx="85344" cy="498733"/>
            </a:xfrm>
          </p:grpSpPr>
          <p:cxnSp>
            <p:nvCxnSpPr>
              <p:cNvPr id="320" name="Connecteur droit 319"/>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1" name="Connecteur droit 320"/>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2" name="Connecteur droit 321"/>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23" name="Groupe 322"/>
            <p:cNvGrpSpPr/>
            <p:nvPr/>
          </p:nvGrpSpPr>
          <p:grpSpPr>
            <a:xfrm>
              <a:off x="8499603" y="5181786"/>
              <a:ext cx="56992" cy="136785"/>
              <a:chOff x="8071104" y="2685545"/>
              <a:chExt cx="85344" cy="498733"/>
            </a:xfrm>
          </p:grpSpPr>
          <p:cxnSp>
            <p:nvCxnSpPr>
              <p:cNvPr id="324" name="Connecteur droit 323"/>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5" name="Connecteur droit 324"/>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6" name="Connecteur droit 325"/>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27" name="Groupe 326"/>
            <p:cNvGrpSpPr/>
            <p:nvPr/>
          </p:nvGrpSpPr>
          <p:grpSpPr>
            <a:xfrm>
              <a:off x="8475538" y="4852036"/>
              <a:ext cx="72038" cy="299485"/>
              <a:chOff x="8071104" y="2685545"/>
              <a:chExt cx="85344" cy="498733"/>
            </a:xfrm>
          </p:grpSpPr>
          <p:cxnSp>
            <p:nvCxnSpPr>
              <p:cNvPr id="328" name="Connecteur droit 327"/>
              <p:cNvCxnSpPr/>
              <p:nvPr/>
            </p:nvCxnSpPr>
            <p:spPr bwMode="auto">
              <a:xfrm>
                <a:off x="8071104" y="2685545"/>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9" name="Connecteur droit 328"/>
              <p:cNvCxnSpPr/>
              <p:nvPr/>
            </p:nvCxnSpPr>
            <p:spPr bwMode="auto">
              <a:xfrm>
                <a:off x="8071104" y="3184278"/>
                <a:ext cx="853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0" name="Connecteur droit 329"/>
              <p:cNvCxnSpPr/>
              <p:nvPr/>
            </p:nvCxnSpPr>
            <p:spPr bwMode="auto">
              <a:xfrm flipH="1">
                <a:off x="8115300" y="2685545"/>
                <a:ext cx="0" cy="498733"/>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sp>
        <p:nvSpPr>
          <p:cNvPr id="5120" name="Rectangle 5119"/>
          <p:cNvSpPr/>
          <p:nvPr/>
        </p:nvSpPr>
        <p:spPr>
          <a:xfrm>
            <a:off x="3419284" y="1092466"/>
            <a:ext cx="2276339" cy="461665"/>
          </a:xfrm>
          <a:prstGeom prst="rect">
            <a:avLst/>
          </a:prstGeom>
          <a:noFill/>
          <a:ln w="9525">
            <a:noFill/>
            <a:miter lim="800000"/>
            <a:headEnd/>
            <a:tailEnd/>
          </a:ln>
        </p:spPr>
        <p:txBody>
          <a:bodyPr wrap="square">
            <a:spAutoFit/>
          </a:bodyPr>
          <a:lstStyle/>
          <a:p>
            <a:pPr algn="ctr"/>
            <a:r>
              <a:rPr lang="fr-FR" sz="2400" b="1" dirty="0">
                <a:solidFill>
                  <a:srgbClr val="0070C0"/>
                </a:solidFill>
                <a:latin typeface="Calibri" pitchFamily="34" charset="0"/>
                <a:ea typeface="ＭＳ Ｐゴシック" pitchFamily="34" charset="-128"/>
              </a:rPr>
              <a:t>Résultats</a:t>
            </a:r>
          </a:p>
        </p:txBody>
      </p:sp>
      <p:sp>
        <p:nvSpPr>
          <p:cNvPr id="332" name="Rectangle 3"/>
          <p:cNvSpPr txBox="1">
            <a:spLocks noChangeArrowheads="1"/>
          </p:cNvSpPr>
          <p:nvPr/>
        </p:nvSpPr>
        <p:spPr bwMode="auto">
          <a:xfrm>
            <a:off x="457200" y="5819146"/>
            <a:ext cx="8197273" cy="78050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2000" b="1" kern="0" dirty="0">
                <a:solidFill>
                  <a:srgbClr val="0070C0"/>
                </a:solidFill>
                <a:latin typeface="Calibri" panose="020F0502020204030204" pitchFamily="34" charset="0"/>
                <a:cs typeface="Calibri" panose="020F0502020204030204" pitchFamily="34" charset="0"/>
              </a:rPr>
              <a:t>Conclusion : </a:t>
            </a:r>
            <a:r>
              <a:rPr lang="fr-FR" sz="1600" kern="0" dirty="0"/>
              <a:t>la baisse de C</a:t>
            </a:r>
            <a:r>
              <a:rPr lang="fr-FR" sz="1600" kern="0" baseline="-25000" dirty="0"/>
              <a:t>24h</a:t>
            </a:r>
            <a:r>
              <a:rPr lang="fr-FR" sz="1600" kern="0" dirty="0"/>
              <a:t> de DTG, bien que non expliqué sur un plan mécanistique, ne devrait pas avoir de conséquences cliniques, du fait de valeurs toujours </a:t>
            </a:r>
            <a:r>
              <a:rPr lang="fr-FR" sz="1600" u="sng" kern="0" dirty="0"/>
              <a:t>&gt;</a:t>
            </a:r>
            <a:r>
              <a:rPr lang="fr-FR" sz="1600" kern="0" dirty="0"/>
              <a:t> 1 100 </a:t>
            </a:r>
            <a:r>
              <a:rPr lang="fr-FR" sz="1600" kern="0" dirty="0" err="1"/>
              <a:t>ng</a:t>
            </a:r>
            <a:r>
              <a:rPr lang="fr-FR" sz="1600" kern="0" dirty="0"/>
              <a:t>/ml et de la courte durée des traitements antipaludiques</a:t>
            </a:r>
          </a:p>
        </p:txBody>
      </p:sp>
      <p:sp>
        <p:nvSpPr>
          <p:cNvPr id="223" name="ZoneTexte 222">
            <a:extLst>
              <a:ext uri="{FF2B5EF4-FFF2-40B4-BE49-F238E27FC236}">
                <a16:creationId xmlns:a16="http://schemas.microsoft.com/office/drawing/2014/main" id="{BEEF1EF0-5C88-4AF4-9D20-46C40E616F5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86</a:t>
            </a:r>
          </a:p>
        </p:txBody>
      </p:sp>
    </p:spTree>
    <p:extLst>
      <p:ext uri="{BB962C8B-B14F-4D97-AF65-F5344CB8AC3E}">
        <p14:creationId xmlns:p14="http://schemas.microsoft.com/office/powerpoint/2010/main" val="61853887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III. Traitements antirétroviraux</a:t>
            </a:r>
            <a:br>
              <a:rPr lang="fr-FR" sz="4000" dirty="0"/>
            </a:br>
            <a:endParaRPr lang="fr-FR" sz="4000" dirty="0"/>
          </a:p>
          <a:p>
            <a:r>
              <a:rPr lang="fr-FR" sz="3200" dirty="0"/>
              <a:t>III. 1. Première ligne de traitement</a:t>
            </a:r>
          </a:p>
        </p:txBody>
      </p:sp>
      <p:sp>
        <p:nvSpPr>
          <p:cNvPr id="6" name="ZoneTexte 5">
            <a:extLst>
              <a:ext uri="{FF2B5EF4-FFF2-40B4-BE49-F238E27FC236}">
                <a16:creationId xmlns:a16="http://schemas.microsoft.com/office/drawing/2014/main" id="{AFAA2CE5-F1C7-4EE5-B840-698D8AB0092A}"/>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87</a:t>
            </a:r>
          </a:p>
        </p:txBody>
      </p:sp>
    </p:spTree>
    <p:custDataLst>
      <p:tags r:id="rId1"/>
    </p:custDataLst>
    <p:extLst>
      <p:ext uri="{BB962C8B-B14F-4D97-AF65-F5344CB8AC3E}">
        <p14:creationId xmlns:p14="http://schemas.microsoft.com/office/powerpoint/2010/main" val="1689247078"/>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IRIS : l’initiation avec un INI est-elle un facteur de risque dans l’essai OPTIMAL ?</a:t>
            </a:r>
          </a:p>
        </p:txBody>
      </p:sp>
      <p:sp>
        <p:nvSpPr>
          <p:cNvPr id="4" name="Espace réservé du contenu 3"/>
          <p:cNvSpPr>
            <a:spLocks noGrp="1"/>
          </p:cNvSpPr>
          <p:nvPr>
            <p:ph idx="1"/>
          </p:nvPr>
        </p:nvSpPr>
        <p:spPr>
          <a:xfrm>
            <a:off x="457201" y="1266742"/>
            <a:ext cx="4415425" cy="5418524"/>
          </a:xfrm>
        </p:spPr>
        <p:txBody>
          <a:bodyPr/>
          <a:lstStyle/>
          <a:p>
            <a:r>
              <a:rPr lang="fr-FR" sz="1800" dirty="0"/>
              <a:t>Rappel : essai randomisé en double aveugle, 416 patients naïfs d’ARV avec CD4 ≤ 200/mm</a:t>
            </a:r>
            <a:r>
              <a:rPr lang="fr-FR" sz="1800" baseline="30000" dirty="0"/>
              <a:t>3</a:t>
            </a:r>
            <a:r>
              <a:rPr lang="fr-FR" sz="1800" dirty="0"/>
              <a:t> ou sida</a:t>
            </a:r>
          </a:p>
          <a:p>
            <a:pPr lvl="1"/>
            <a:r>
              <a:rPr lang="fr-FR" sz="1600" dirty="0"/>
              <a:t>Trithérapie (IP, INNTI, ou INI </a:t>
            </a:r>
            <a:br>
              <a:rPr lang="fr-FR" sz="1600" dirty="0"/>
            </a:br>
            <a:r>
              <a:rPr lang="fr-FR" sz="1600" dirty="0"/>
              <a:t>= 15,2 %) + </a:t>
            </a:r>
            <a:r>
              <a:rPr lang="fr-FR" sz="1600" dirty="0" err="1"/>
              <a:t>maraviroc</a:t>
            </a:r>
            <a:endParaRPr lang="fr-FR" sz="1600" dirty="0"/>
          </a:p>
          <a:p>
            <a:pPr lvl="1"/>
            <a:r>
              <a:rPr lang="fr-FR" sz="1600" dirty="0"/>
              <a:t>Trithérapie + placebo</a:t>
            </a:r>
            <a:br>
              <a:rPr lang="fr-FR" sz="1600" dirty="0"/>
            </a:br>
            <a:endParaRPr lang="fr-FR" sz="1600" dirty="0"/>
          </a:p>
          <a:p>
            <a:r>
              <a:rPr lang="fr-FR" sz="1800" dirty="0"/>
              <a:t>Absence d’impact de MVC sur le risque de survenue d’infections sida, d'événements sévères non sida, d’IRIS et de décès </a:t>
            </a:r>
            <a:br>
              <a:rPr lang="fr-FR" sz="1800" dirty="0"/>
            </a:br>
            <a:r>
              <a:rPr lang="fr-FR" sz="1400" i="1" dirty="0"/>
              <a:t>(Lévy Y. IAS 2018, Abs.MOAB0102)</a:t>
            </a:r>
            <a:br>
              <a:rPr lang="fr-FR" sz="1400" dirty="0"/>
            </a:br>
            <a:endParaRPr lang="fr-FR" sz="1400" dirty="0"/>
          </a:p>
          <a:p>
            <a:r>
              <a:rPr lang="fr-FR" sz="1800" dirty="0"/>
              <a:t>Parmi les 28 IRIS survenus (documentation par un comité de validation indépendant), dont 26 au cours des 6 premiers mois : 6 étaient sous INI et 22 sous autre trithérapie</a:t>
            </a:r>
          </a:p>
        </p:txBody>
      </p:sp>
      <p:sp>
        <p:nvSpPr>
          <p:cNvPr id="6" name="Text Box 2"/>
          <p:cNvSpPr txBox="1">
            <a:spLocks noChangeArrowheads="1"/>
          </p:cNvSpPr>
          <p:nvPr/>
        </p:nvSpPr>
        <p:spPr bwMode="auto">
          <a:xfrm>
            <a:off x="5414782" y="1166749"/>
            <a:ext cx="3383083" cy="584775"/>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sz="1600" b="1" dirty="0">
                <a:solidFill>
                  <a:srgbClr val="0070C0"/>
                </a:solidFill>
                <a:latin typeface="Calibri" pitchFamily="34" charset="0"/>
                <a:ea typeface="ＭＳ Ｐゴシック" pitchFamily="34" charset="-128"/>
                <a:cs typeface="Arial" charset="0"/>
              </a:rPr>
              <a:t>Probabilité IRIS selon trithérapie (avec ou sans INI)</a:t>
            </a:r>
          </a:p>
        </p:txBody>
      </p:sp>
      <p:sp>
        <p:nvSpPr>
          <p:cNvPr id="8" name="ZoneTexte 7"/>
          <p:cNvSpPr txBox="1"/>
          <p:nvPr/>
        </p:nvSpPr>
        <p:spPr>
          <a:xfrm>
            <a:off x="5058426" y="5152750"/>
            <a:ext cx="4051616" cy="1169551"/>
          </a:xfrm>
          <a:prstGeom prst="rect">
            <a:avLst/>
          </a:prstGeom>
          <a:noFill/>
        </p:spPr>
        <p:txBody>
          <a:bodyPr wrap="square" rtlCol="0">
            <a:spAutoFit/>
          </a:bodyPr>
          <a:lstStyle/>
          <a:p>
            <a:r>
              <a:rPr lang="fr-FR" sz="1400" dirty="0"/>
              <a:t>Analyse multivariée : seul facteur associé </a:t>
            </a:r>
            <a:br>
              <a:rPr lang="fr-FR" sz="1400" dirty="0"/>
            </a:br>
            <a:r>
              <a:rPr lang="fr-FR" sz="1400" dirty="0"/>
              <a:t>à survenue IRIS = CV J0 &gt; 500 000 c/ml </a:t>
            </a:r>
            <a:br>
              <a:rPr lang="fr-FR" sz="1400" dirty="0"/>
            </a:br>
            <a:r>
              <a:rPr lang="fr-FR" sz="1400" dirty="0"/>
              <a:t>(</a:t>
            </a:r>
            <a:r>
              <a:rPr lang="fr-FR" sz="1400" dirty="0" err="1"/>
              <a:t>HRa</a:t>
            </a:r>
            <a:r>
              <a:rPr lang="fr-FR" sz="1400" dirty="0"/>
              <a:t> = 4,06)</a:t>
            </a:r>
          </a:p>
          <a:p>
            <a:r>
              <a:rPr lang="fr-FR" sz="1400" dirty="0"/>
              <a:t>Tendance (non significative) pour CD4 &lt; 50/mm</a:t>
            </a:r>
            <a:r>
              <a:rPr lang="fr-FR" sz="1400" baseline="30000" dirty="0"/>
              <a:t>3</a:t>
            </a:r>
            <a:r>
              <a:rPr lang="fr-FR" sz="1400" dirty="0"/>
              <a:t> ou CV 100 000 </a:t>
            </a:r>
            <a:r>
              <a:rPr lang="mr-IN" sz="1400" dirty="0"/>
              <a:t>–</a:t>
            </a:r>
            <a:r>
              <a:rPr lang="fr-FR" sz="1400" dirty="0"/>
              <a:t> 500 000 c/ml</a:t>
            </a:r>
          </a:p>
        </p:txBody>
      </p:sp>
      <p:sp>
        <p:nvSpPr>
          <p:cNvPr id="9"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Lelievre</a:t>
            </a:r>
            <a:r>
              <a:rPr lang="en-GB" sz="1200" i="1" dirty="0">
                <a:solidFill>
                  <a:srgbClr val="0070C0"/>
                </a:solidFill>
              </a:rPr>
              <a:t> JD, CROI 2018, Abs. 495</a:t>
            </a:r>
          </a:p>
        </p:txBody>
      </p:sp>
      <p:grpSp>
        <p:nvGrpSpPr>
          <p:cNvPr id="2" name="Grouper 1"/>
          <p:cNvGrpSpPr/>
          <p:nvPr/>
        </p:nvGrpSpPr>
        <p:grpSpPr>
          <a:xfrm>
            <a:off x="5058425" y="1778530"/>
            <a:ext cx="3609165" cy="2685038"/>
            <a:chOff x="5482611" y="1778530"/>
            <a:chExt cx="3609165" cy="2685038"/>
          </a:xfrm>
        </p:grpSpPr>
        <p:sp>
          <p:nvSpPr>
            <p:cNvPr id="7" name="Rectangle 6"/>
            <p:cNvSpPr/>
            <p:nvPr/>
          </p:nvSpPr>
          <p:spPr>
            <a:xfrm>
              <a:off x="6672524" y="2921803"/>
              <a:ext cx="2419252" cy="461665"/>
            </a:xfrm>
            <a:prstGeom prst="rect">
              <a:avLst/>
            </a:prstGeom>
          </p:spPr>
          <p:txBody>
            <a:bodyPr wrap="none">
              <a:spAutoFit/>
            </a:bodyPr>
            <a:lstStyle/>
            <a:p>
              <a:pPr algn="ctr"/>
              <a:r>
                <a:rPr lang="fr-FR" sz="1200" dirty="0" err="1"/>
                <a:t>HRa</a:t>
              </a:r>
              <a:r>
                <a:rPr lang="fr-FR" sz="1200" dirty="0"/>
                <a:t> = 1,49 ; IC 95 % : 0,60-3,71</a:t>
              </a:r>
            </a:p>
            <a:p>
              <a:pPr algn="ctr"/>
              <a:r>
                <a:rPr lang="fr-FR" sz="1200" dirty="0"/>
                <a:t>Non significatif  </a:t>
              </a:r>
            </a:p>
          </p:txBody>
        </p:sp>
        <p:sp>
          <p:nvSpPr>
            <p:cNvPr id="37" name="Freeform 5">
              <a:extLst>
                <a:ext uri="{FF2B5EF4-FFF2-40B4-BE49-F238E27FC236}">
                  <a16:creationId xmlns:a16="http://schemas.microsoft.com/office/drawing/2014/main" id="{12C79B46-7ECA-4E95-9F3D-A590828DEE92}"/>
                </a:ext>
              </a:extLst>
            </p:cNvPr>
            <p:cNvSpPr>
              <a:spLocks noEditPoints="1"/>
            </p:cNvSpPr>
            <p:nvPr/>
          </p:nvSpPr>
          <p:spPr bwMode="auto">
            <a:xfrm>
              <a:off x="5818710" y="1891925"/>
              <a:ext cx="2986904" cy="2311205"/>
            </a:xfrm>
            <a:custGeom>
              <a:avLst/>
              <a:gdLst>
                <a:gd name="T0" fmla="*/ 2939 w 2939"/>
                <a:gd name="T1" fmla="*/ 1975 h 2057"/>
                <a:gd name="T2" fmla="*/ 74 w 2939"/>
                <a:gd name="T3" fmla="*/ 1975 h 2057"/>
                <a:gd name="T4" fmla="*/ 74 w 2939"/>
                <a:gd name="T5" fmla="*/ 0 h 2057"/>
                <a:gd name="T6" fmla="*/ 2867 w 2939"/>
                <a:gd name="T7" fmla="*/ 2057 h 2057"/>
                <a:gd name="T8" fmla="*/ 2867 w 2939"/>
                <a:gd name="T9" fmla="*/ 1975 h 2057"/>
                <a:gd name="T10" fmla="*/ 1958 w 2939"/>
                <a:gd name="T11" fmla="*/ 2057 h 2057"/>
                <a:gd name="T12" fmla="*/ 1958 w 2939"/>
                <a:gd name="T13" fmla="*/ 1975 h 2057"/>
                <a:gd name="T14" fmla="*/ 139 w 2939"/>
                <a:gd name="T15" fmla="*/ 2057 h 2057"/>
                <a:gd name="T16" fmla="*/ 139 w 2939"/>
                <a:gd name="T17" fmla="*/ 1975 h 2057"/>
                <a:gd name="T18" fmla="*/ 1049 w 2939"/>
                <a:gd name="T19" fmla="*/ 2057 h 2057"/>
                <a:gd name="T20" fmla="*/ 1049 w 2939"/>
                <a:gd name="T21" fmla="*/ 1975 h 2057"/>
                <a:gd name="T22" fmla="*/ 1503 w 2939"/>
                <a:gd name="T23" fmla="*/ 2057 h 2057"/>
                <a:gd name="T24" fmla="*/ 1503 w 2939"/>
                <a:gd name="T25" fmla="*/ 1975 h 2057"/>
                <a:gd name="T26" fmla="*/ 594 w 2939"/>
                <a:gd name="T27" fmla="*/ 2057 h 2057"/>
                <a:gd name="T28" fmla="*/ 594 w 2939"/>
                <a:gd name="T29" fmla="*/ 1975 h 2057"/>
                <a:gd name="T30" fmla="*/ 2413 w 2939"/>
                <a:gd name="T31" fmla="*/ 2057 h 2057"/>
                <a:gd name="T32" fmla="*/ 2413 w 2939"/>
                <a:gd name="T33" fmla="*/ 1975 h 2057"/>
                <a:gd name="T34" fmla="*/ 0 w 2939"/>
                <a:gd name="T35" fmla="*/ 435 h 2057"/>
                <a:gd name="T36" fmla="*/ 74 w 2939"/>
                <a:gd name="T37" fmla="*/ 435 h 2057"/>
                <a:gd name="T38" fmla="*/ 0 w 2939"/>
                <a:gd name="T39" fmla="*/ 803 h 2057"/>
                <a:gd name="T40" fmla="*/ 74 w 2939"/>
                <a:gd name="T41" fmla="*/ 803 h 2057"/>
                <a:gd name="T42" fmla="*/ 0 w 2939"/>
                <a:gd name="T43" fmla="*/ 1172 h 2057"/>
                <a:gd name="T44" fmla="*/ 74 w 2939"/>
                <a:gd name="T45" fmla="*/ 1172 h 2057"/>
                <a:gd name="T46" fmla="*/ 0 w 2939"/>
                <a:gd name="T47" fmla="*/ 1541 h 2057"/>
                <a:gd name="T48" fmla="*/ 74 w 2939"/>
                <a:gd name="T49" fmla="*/ 1541 h 2057"/>
                <a:gd name="T50" fmla="*/ 0 w 2939"/>
                <a:gd name="T51" fmla="*/ 1910 h 2057"/>
                <a:gd name="T52" fmla="*/ 74 w 2939"/>
                <a:gd name="T53" fmla="*/ 1910 h 2057"/>
                <a:gd name="T54" fmla="*/ 0 w 2939"/>
                <a:gd name="T55" fmla="*/ 66 h 2057"/>
                <a:gd name="T56" fmla="*/ 74 w 2939"/>
                <a:gd name="T57" fmla="*/ 66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39" h="2057">
                  <a:moveTo>
                    <a:pt x="2939" y="1975"/>
                  </a:moveTo>
                  <a:lnTo>
                    <a:pt x="74" y="1975"/>
                  </a:lnTo>
                  <a:lnTo>
                    <a:pt x="74" y="0"/>
                  </a:lnTo>
                  <a:moveTo>
                    <a:pt x="2867" y="2057"/>
                  </a:moveTo>
                  <a:lnTo>
                    <a:pt x="2867" y="1975"/>
                  </a:lnTo>
                  <a:moveTo>
                    <a:pt x="1958" y="2057"/>
                  </a:moveTo>
                  <a:lnTo>
                    <a:pt x="1958" y="1975"/>
                  </a:lnTo>
                  <a:moveTo>
                    <a:pt x="139" y="2057"/>
                  </a:moveTo>
                  <a:lnTo>
                    <a:pt x="139" y="1975"/>
                  </a:lnTo>
                  <a:moveTo>
                    <a:pt x="1049" y="2057"/>
                  </a:moveTo>
                  <a:lnTo>
                    <a:pt x="1049" y="1975"/>
                  </a:lnTo>
                  <a:moveTo>
                    <a:pt x="1503" y="2057"/>
                  </a:moveTo>
                  <a:lnTo>
                    <a:pt x="1503" y="1975"/>
                  </a:lnTo>
                  <a:moveTo>
                    <a:pt x="594" y="2057"/>
                  </a:moveTo>
                  <a:lnTo>
                    <a:pt x="594" y="1975"/>
                  </a:lnTo>
                  <a:moveTo>
                    <a:pt x="2413" y="2057"/>
                  </a:moveTo>
                  <a:lnTo>
                    <a:pt x="2413" y="1975"/>
                  </a:lnTo>
                  <a:moveTo>
                    <a:pt x="0" y="435"/>
                  </a:moveTo>
                  <a:lnTo>
                    <a:pt x="74" y="435"/>
                  </a:lnTo>
                  <a:moveTo>
                    <a:pt x="0" y="803"/>
                  </a:moveTo>
                  <a:lnTo>
                    <a:pt x="74" y="803"/>
                  </a:lnTo>
                  <a:moveTo>
                    <a:pt x="0" y="1172"/>
                  </a:moveTo>
                  <a:lnTo>
                    <a:pt x="74" y="1172"/>
                  </a:lnTo>
                  <a:moveTo>
                    <a:pt x="0" y="1541"/>
                  </a:moveTo>
                  <a:lnTo>
                    <a:pt x="74" y="1541"/>
                  </a:lnTo>
                  <a:moveTo>
                    <a:pt x="0" y="1910"/>
                  </a:moveTo>
                  <a:lnTo>
                    <a:pt x="74" y="1910"/>
                  </a:lnTo>
                  <a:moveTo>
                    <a:pt x="0" y="66"/>
                  </a:moveTo>
                  <a:lnTo>
                    <a:pt x="74" y="66"/>
                  </a:lnTo>
                </a:path>
              </a:pathLst>
            </a:custGeom>
            <a:noFill/>
            <a:ln w="12700"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Freeform 6">
              <a:extLst>
                <a:ext uri="{FF2B5EF4-FFF2-40B4-BE49-F238E27FC236}">
                  <a16:creationId xmlns:a16="http://schemas.microsoft.com/office/drawing/2014/main" id="{1FB83015-9B69-4C58-8C5B-A199D33F45E7}"/>
                </a:ext>
              </a:extLst>
            </p:cNvPr>
            <p:cNvSpPr>
              <a:spLocks noEditPoints="1"/>
            </p:cNvSpPr>
            <p:nvPr/>
          </p:nvSpPr>
          <p:spPr bwMode="auto">
            <a:xfrm>
              <a:off x="5997579" y="1952598"/>
              <a:ext cx="2738927" cy="1758403"/>
            </a:xfrm>
            <a:custGeom>
              <a:avLst/>
              <a:gdLst>
                <a:gd name="T0" fmla="*/ 914 w 2695"/>
                <a:gd name="T1" fmla="*/ 1454 h 1565"/>
                <a:gd name="T2" fmla="*/ 594 w 2695"/>
                <a:gd name="T3" fmla="*/ 1454 h 1565"/>
                <a:gd name="T4" fmla="*/ 2695 w 2695"/>
                <a:gd name="T5" fmla="*/ 0 h 1565"/>
                <a:gd name="T6" fmla="*/ 338 w 2695"/>
                <a:gd name="T7" fmla="*/ 0 h 1565"/>
                <a:gd name="T8" fmla="*/ 338 w 2695"/>
                <a:gd name="T9" fmla="*/ 323 h 1565"/>
                <a:gd name="T10" fmla="*/ 287 w 2695"/>
                <a:gd name="T11" fmla="*/ 323 h 1565"/>
                <a:gd name="T12" fmla="*/ 287 w 2695"/>
                <a:gd name="T13" fmla="*/ 637 h 1565"/>
                <a:gd name="T14" fmla="*/ 246 w 2695"/>
                <a:gd name="T15" fmla="*/ 637 h 1565"/>
                <a:gd name="T16" fmla="*/ 246 w 2695"/>
                <a:gd name="T17" fmla="*/ 954 h 1565"/>
                <a:gd name="T18" fmla="*/ 117 w 2695"/>
                <a:gd name="T19" fmla="*/ 954 h 1565"/>
                <a:gd name="T20" fmla="*/ 117 w 2695"/>
                <a:gd name="T21" fmla="*/ 1259 h 1565"/>
                <a:gd name="T22" fmla="*/ 60 w 2695"/>
                <a:gd name="T23" fmla="*/ 1259 h 1565"/>
                <a:gd name="T24" fmla="*/ 60 w 2695"/>
                <a:gd name="T25" fmla="*/ 1565 h 1565"/>
                <a:gd name="T26" fmla="*/ 0 w 2695"/>
                <a:gd name="T27" fmla="*/ 1565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5" h="1565">
                  <a:moveTo>
                    <a:pt x="914" y="1454"/>
                  </a:moveTo>
                  <a:lnTo>
                    <a:pt x="594" y="1454"/>
                  </a:lnTo>
                  <a:moveTo>
                    <a:pt x="2695" y="0"/>
                  </a:moveTo>
                  <a:lnTo>
                    <a:pt x="338" y="0"/>
                  </a:lnTo>
                  <a:lnTo>
                    <a:pt x="338" y="323"/>
                  </a:lnTo>
                  <a:lnTo>
                    <a:pt x="287" y="323"/>
                  </a:lnTo>
                  <a:lnTo>
                    <a:pt x="287" y="637"/>
                  </a:lnTo>
                  <a:lnTo>
                    <a:pt x="246" y="637"/>
                  </a:lnTo>
                  <a:lnTo>
                    <a:pt x="246" y="954"/>
                  </a:lnTo>
                  <a:lnTo>
                    <a:pt x="117" y="954"/>
                  </a:lnTo>
                  <a:lnTo>
                    <a:pt x="117" y="1259"/>
                  </a:lnTo>
                  <a:lnTo>
                    <a:pt x="60" y="1259"/>
                  </a:lnTo>
                  <a:lnTo>
                    <a:pt x="60" y="1565"/>
                  </a:lnTo>
                  <a:lnTo>
                    <a:pt x="0" y="1565"/>
                  </a:lnTo>
                </a:path>
              </a:pathLst>
            </a:custGeom>
            <a:noFill/>
            <a:ln w="39688" cap="rnd">
              <a:solidFill>
                <a:srgbClr val="00B05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Freeform 7">
              <a:extLst>
                <a:ext uri="{FF2B5EF4-FFF2-40B4-BE49-F238E27FC236}">
                  <a16:creationId xmlns:a16="http://schemas.microsoft.com/office/drawing/2014/main" id="{322BAB8A-6A3C-4EAF-93AE-44BC1792A7B6}"/>
                </a:ext>
              </a:extLst>
            </p:cNvPr>
            <p:cNvSpPr>
              <a:spLocks noEditPoints="1"/>
            </p:cNvSpPr>
            <p:nvPr/>
          </p:nvSpPr>
          <p:spPr bwMode="auto">
            <a:xfrm>
              <a:off x="5995546" y="2668319"/>
              <a:ext cx="2742992" cy="1325825"/>
            </a:xfrm>
            <a:custGeom>
              <a:avLst/>
              <a:gdLst>
                <a:gd name="T0" fmla="*/ 916 w 2699"/>
                <a:gd name="T1" fmla="*/ 1096 h 1180"/>
                <a:gd name="T2" fmla="*/ 596 w 2699"/>
                <a:gd name="T3" fmla="*/ 1096 h 1180"/>
                <a:gd name="T4" fmla="*/ 2699 w 2699"/>
                <a:gd name="T5" fmla="*/ 0 h 1180"/>
                <a:gd name="T6" fmla="*/ 1993 w 2699"/>
                <a:gd name="T7" fmla="*/ 0 h 1180"/>
                <a:gd name="T8" fmla="*/ 1993 w 2699"/>
                <a:gd name="T9" fmla="*/ 65 h 1180"/>
                <a:gd name="T10" fmla="*/ 1448 w 2699"/>
                <a:gd name="T11" fmla="*/ 65 h 1180"/>
                <a:gd name="T12" fmla="*/ 1448 w 2699"/>
                <a:gd name="T13" fmla="*/ 121 h 1180"/>
                <a:gd name="T14" fmla="*/ 447 w 2699"/>
                <a:gd name="T15" fmla="*/ 121 h 1180"/>
                <a:gd name="T16" fmla="*/ 447 w 2699"/>
                <a:gd name="T17" fmla="*/ 180 h 1180"/>
                <a:gd name="T18" fmla="*/ 416 w 2699"/>
                <a:gd name="T19" fmla="*/ 180 h 1180"/>
                <a:gd name="T20" fmla="*/ 416 w 2699"/>
                <a:gd name="T21" fmla="*/ 243 h 1180"/>
                <a:gd name="T22" fmla="*/ 307 w 2699"/>
                <a:gd name="T23" fmla="*/ 243 h 1180"/>
                <a:gd name="T24" fmla="*/ 307 w 2699"/>
                <a:gd name="T25" fmla="*/ 299 h 1180"/>
                <a:gd name="T26" fmla="*/ 195 w 2699"/>
                <a:gd name="T27" fmla="*/ 299 h 1180"/>
                <a:gd name="T28" fmla="*/ 195 w 2699"/>
                <a:gd name="T29" fmla="*/ 411 h 1180"/>
                <a:gd name="T30" fmla="*/ 154 w 2699"/>
                <a:gd name="T31" fmla="*/ 411 h 1180"/>
                <a:gd name="T32" fmla="*/ 154 w 2699"/>
                <a:gd name="T33" fmla="*/ 465 h 1180"/>
                <a:gd name="T34" fmla="*/ 117 w 2699"/>
                <a:gd name="T35" fmla="*/ 465 h 1180"/>
                <a:gd name="T36" fmla="*/ 117 w 2699"/>
                <a:gd name="T37" fmla="*/ 575 h 1180"/>
                <a:gd name="T38" fmla="*/ 103 w 2699"/>
                <a:gd name="T39" fmla="*/ 575 h 1180"/>
                <a:gd name="T40" fmla="*/ 103 w 2699"/>
                <a:gd name="T41" fmla="*/ 682 h 1180"/>
                <a:gd name="T42" fmla="*/ 90 w 2699"/>
                <a:gd name="T43" fmla="*/ 682 h 1180"/>
                <a:gd name="T44" fmla="*/ 90 w 2699"/>
                <a:gd name="T45" fmla="*/ 801 h 1180"/>
                <a:gd name="T46" fmla="*/ 72 w 2699"/>
                <a:gd name="T47" fmla="*/ 801 h 1180"/>
                <a:gd name="T48" fmla="*/ 72 w 2699"/>
                <a:gd name="T49" fmla="*/ 854 h 1180"/>
                <a:gd name="T50" fmla="*/ 39 w 2699"/>
                <a:gd name="T51" fmla="*/ 854 h 1180"/>
                <a:gd name="T52" fmla="*/ 39 w 2699"/>
                <a:gd name="T53" fmla="*/ 901 h 1180"/>
                <a:gd name="T54" fmla="*/ 19 w 2699"/>
                <a:gd name="T55" fmla="*/ 901 h 1180"/>
                <a:gd name="T56" fmla="*/ 19 w 2699"/>
                <a:gd name="T57" fmla="*/ 1120 h 1180"/>
                <a:gd name="T58" fmla="*/ 0 w 2699"/>
                <a:gd name="T59" fmla="*/ 1120 h 1180"/>
                <a:gd name="T60" fmla="*/ 0 w 2699"/>
                <a:gd name="T61" fmla="*/ 118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9" h="1180">
                  <a:moveTo>
                    <a:pt x="916" y="1096"/>
                  </a:moveTo>
                  <a:lnTo>
                    <a:pt x="596" y="1096"/>
                  </a:lnTo>
                  <a:moveTo>
                    <a:pt x="2699" y="0"/>
                  </a:moveTo>
                  <a:lnTo>
                    <a:pt x="1993" y="0"/>
                  </a:lnTo>
                  <a:lnTo>
                    <a:pt x="1993" y="65"/>
                  </a:lnTo>
                  <a:lnTo>
                    <a:pt x="1448" y="65"/>
                  </a:lnTo>
                  <a:lnTo>
                    <a:pt x="1448" y="121"/>
                  </a:lnTo>
                  <a:lnTo>
                    <a:pt x="447" y="121"/>
                  </a:lnTo>
                  <a:lnTo>
                    <a:pt x="447" y="180"/>
                  </a:lnTo>
                  <a:lnTo>
                    <a:pt x="416" y="180"/>
                  </a:lnTo>
                  <a:lnTo>
                    <a:pt x="416" y="243"/>
                  </a:lnTo>
                  <a:lnTo>
                    <a:pt x="307" y="243"/>
                  </a:lnTo>
                  <a:lnTo>
                    <a:pt x="307" y="299"/>
                  </a:lnTo>
                  <a:lnTo>
                    <a:pt x="195" y="299"/>
                  </a:lnTo>
                  <a:lnTo>
                    <a:pt x="195" y="411"/>
                  </a:lnTo>
                  <a:lnTo>
                    <a:pt x="154" y="411"/>
                  </a:lnTo>
                  <a:lnTo>
                    <a:pt x="154" y="465"/>
                  </a:lnTo>
                  <a:lnTo>
                    <a:pt x="117" y="465"/>
                  </a:lnTo>
                  <a:lnTo>
                    <a:pt x="117" y="575"/>
                  </a:lnTo>
                  <a:lnTo>
                    <a:pt x="103" y="575"/>
                  </a:lnTo>
                  <a:lnTo>
                    <a:pt x="103" y="682"/>
                  </a:lnTo>
                  <a:lnTo>
                    <a:pt x="90" y="682"/>
                  </a:lnTo>
                  <a:lnTo>
                    <a:pt x="90" y="801"/>
                  </a:lnTo>
                  <a:lnTo>
                    <a:pt x="72" y="801"/>
                  </a:lnTo>
                  <a:lnTo>
                    <a:pt x="72" y="854"/>
                  </a:lnTo>
                  <a:lnTo>
                    <a:pt x="39" y="854"/>
                  </a:lnTo>
                  <a:lnTo>
                    <a:pt x="39" y="901"/>
                  </a:lnTo>
                  <a:lnTo>
                    <a:pt x="19" y="901"/>
                  </a:lnTo>
                  <a:lnTo>
                    <a:pt x="19" y="1120"/>
                  </a:lnTo>
                  <a:lnTo>
                    <a:pt x="0" y="1120"/>
                  </a:lnTo>
                  <a:lnTo>
                    <a:pt x="0" y="1180"/>
                  </a:lnTo>
                </a:path>
              </a:pathLst>
            </a:custGeom>
            <a:noFill/>
            <a:ln w="39688" cap="rnd">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ZoneTexte 11">
              <a:extLst>
                <a:ext uri="{FF2B5EF4-FFF2-40B4-BE49-F238E27FC236}">
                  <a16:creationId xmlns:a16="http://schemas.microsoft.com/office/drawing/2014/main" id="{CE32EC81-EB9F-4BC1-BDD2-170548E852F7}"/>
                </a:ext>
              </a:extLst>
            </p:cNvPr>
            <p:cNvSpPr txBox="1"/>
            <p:nvPr/>
          </p:nvSpPr>
          <p:spPr>
            <a:xfrm>
              <a:off x="5827050" y="4186569"/>
              <a:ext cx="269626" cy="276999"/>
            </a:xfrm>
            <a:prstGeom prst="rect">
              <a:avLst/>
            </a:prstGeom>
            <a:noFill/>
          </p:spPr>
          <p:txBody>
            <a:bodyPr wrap="none" rtlCol="0">
              <a:spAutoFit/>
            </a:bodyPr>
            <a:lstStyle/>
            <a:p>
              <a:pPr algn="ctr"/>
              <a:r>
                <a:rPr lang="fr-FR" sz="1200" dirty="0"/>
                <a:t>0</a:t>
              </a:r>
            </a:p>
          </p:txBody>
        </p:sp>
        <p:sp>
          <p:nvSpPr>
            <p:cNvPr id="13" name="ZoneTexte 12">
              <a:extLst>
                <a:ext uri="{FF2B5EF4-FFF2-40B4-BE49-F238E27FC236}">
                  <a16:creationId xmlns:a16="http://schemas.microsoft.com/office/drawing/2014/main" id="{292AE22F-E9DE-4EF9-A9CE-0142F41E4514}"/>
                </a:ext>
              </a:extLst>
            </p:cNvPr>
            <p:cNvSpPr txBox="1"/>
            <p:nvPr/>
          </p:nvSpPr>
          <p:spPr>
            <a:xfrm>
              <a:off x="6246399" y="4186569"/>
              <a:ext cx="354585" cy="276999"/>
            </a:xfrm>
            <a:prstGeom prst="rect">
              <a:avLst/>
            </a:prstGeom>
            <a:noFill/>
          </p:spPr>
          <p:txBody>
            <a:bodyPr wrap="none" rtlCol="0">
              <a:spAutoFit/>
            </a:bodyPr>
            <a:lstStyle/>
            <a:p>
              <a:pPr algn="ctr"/>
              <a:r>
                <a:rPr lang="fr-FR" sz="1200" dirty="0"/>
                <a:t>12</a:t>
              </a:r>
            </a:p>
          </p:txBody>
        </p:sp>
        <p:sp>
          <p:nvSpPr>
            <p:cNvPr id="14" name="ZoneTexte 13">
              <a:extLst>
                <a:ext uri="{FF2B5EF4-FFF2-40B4-BE49-F238E27FC236}">
                  <a16:creationId xmlns:a16="http://schemas.microsoft.com/office/drawing/2014/main" id="{BE11F8AE-5C52-425D-BCA5-AC82FA221616}"/>
                </a:ext>
              </a:extLst>
            </p:cNvPr>
            <p:cNvSpPr txBox="1"/>
            <p:nvPr/>
          </p:nvSpPr>
          <p:spPr>
            <a:xfrm>
              <a:off x="6708227" y="4186569"/>
              <a:ext cx="354585" cy="276999"/>
            </a:xfrm>
            <a:prstGeom prst="rect">
              <a:avLst/>
            </a:prstGeom>
            <a:noFill/>
          </p:spPr>
          <p:txBody>
            <a:bodyPr wrap="none" rtlCol="0">
              <a:spAutoFit/>
            </a:bodyPr>
            <a:lstStyle/>
            <a:p>
              <a:pPr algn="ctr"/>
              <a:r>
                <a:rPr lang="fr-FR" sz="1200" dirty="0"/>
                <a:t>24</a:t>
              </a:r>
            </a:p>
          </p:txBody>
        </p:sp>
        <p:sp>
          <p:nvSpPr>
            <p:cNvPr id="15" name="ZoneTexte 14">
              <a:extLst>
                <a:ext uri="{FF2B5EF4-FFF2-40B4-BE49-F238E27FC236}">
                  <a16:creationId xmlns:a16="http://schemas.microsoft.com/office/drawing/2014/main" id="{848319C2-274C-4D78-8E50-B4B23A027D5A}"/>
                </a:ext>
              </a:extLst>
            </p:cNvPr>
            <p:cNvSpPr txBox="1"/>
            <p:nvPr/>
          </p:nvSpPr>
          <p:spPr>
            <a:xfrm>
              <a:off x="7170054" y="4186569"/>
              <a:ext cx="354585" cy="276999"/>
            </a:xfrm>
            <a:prstGeom prst="rect">
              <a:avLst/>
            </a:prstGeom>
            <a:noFill/>
          </p:spPr>
          <p:txBody>
            <a:bodyPr wrap="none" rtlCol="0">
              <a:spAutoFit/>
            </a:bodyPr>
            <a:lstStyle/>
            <a:p>
              <a:pPr algn="ctr"/>
              <a:r>
                <a:rPr lang="fr-FR" sz="1200" dirty="0"/>
                <a:t>36</a:t>
              </a:r>
            </a:p>
          </p:txBody>
        </p:sp>
        <p:sp>
          <p:nvSpPr>
            <p:cNvPr id="16" name="ZoneTexte 15">
              <a:extLst>
                <a:ext uri="{FF2B5EF4-FFF2-40B4-BE49-F238E27FC236}">
                  <a16:creationId xmlns:a16="http://schemas.microsoft.com/office/drawing/2014/main" id="{B4B08A3C-5986-4041-8C0B-3D6DBB34DDFA}"/>
                </a:ext>
              </a:extLst>
            </p:cNvPr>
            <p:cNvSpPr txBox="1"/>
            <p:nvPr/>
          </p:nvSpPr>
          <p:spPr>
            <a:xfrm>
              <a:off x="7631882" y="4186569"/>
              <a:ext cx="354585" cy="276999"/>
            </a:xfrm>
            <a:prstGeom prst="rect">
              <a:avLst/>
            </a:prstGeom>
            <a:noFill/>
          </p:spPr>
          <p:txBody>
            <a:bodyPr wrap="none" rtlCol="0">
              <a:spAutoFit/>
            </a:bodyPr>
            <a:lstStyle/>
            <a:p>
              <a:pPr algn="ctr"/>
              <a:r>
                <a:rPr lang="fr-FR" sz="1200" dirty="0"/>
                <a:t>48</a:t>
              </a:r>
            </a:p>
          </p:txBody>
        </p:sp>
        <p:sp>
          <p:nvSpPr>
            <p:cNvPr id="17" name="ZoneTexte 16">
              <a:extLst>
                <a:ext uri="{FF2B5EF4-FFF2-40B4-BE49-F238E27FC236}">
                  <a16:creationId xmlns:a16="http://schemas.microsoft.com/office/drawing/2014/main" id="{6EE2C0AA-ADD3-4E22-840F-4F0D46767BC8}"/>
                </a:ext>
              </a:extLst>
            </p:cNvPr>
            <p:cNvSpPr txBox="1"/>
            <p:nvPr/>
          </p:nvSpPr>
          <p:spPr>
            <a:xfrm>
              <a:off x="8093710" y="4186569"/>
              <a:ext cx="354585" cy="276999"/>
            </a:xfrm>
            <a:prstGeom prst="rect">
              <a:avLst/>
            </a:prstGeom>
            <a:noFill/>
          </p:spPr>
          <p:txBody>
            <a:bodyPr wrap="none" rtlCol="0">
              <a:spAutoFit/>
            </a:bodyPr>
            <a:lstStyle/>
            <a:p>
              <a:pPr algn="ctr"/>
              <a:r>
                <a:rPr lang="fr-FR" sz="1200" dirty="0"/>
                <a:t>60</a:t>
              </a:r>
            </a:p>
          </p:txBody>
        </p:sp>
        <p:sp>
          <p:nvSpPr>
            <p:cNvPr id="18" name="ZoneTexte 17">
              <a:extLst>
                <a:ext uri="{FF2B5EF4-FFF2-40B4-BE49-F238E27FC236}">
                  <a16:creationId xmlns:a16="http://schemas.microsoft.com/office/drawing/2014/main" id="{DB454965-ED8B-45EB-BC53-B07DA384340D}"/>
                </a:ext>
              </a:extLst>
            </p:cNvPr>
            <p:cNvSpPr txBox="1"/>
            <p:nvPr/>
          </p:nvSpPr>
          <p:spPr>
            <a:xfrm>
              <a:off x="8555537" y="4186569"/>
              <a:ext cx="354585" cy="276999"/>
            </a:xfrm>
            <a:prstGeom prst="rect">
              <a:avLst/>
            </a:prstGeom>
            <a:noFill/>
          </p:spPr>
          <p:txBody>
            <a:bodyPr wrap="none" rtlCol="0">
              <a:spAutoFit/>
            </a:bodyPr>
            <a:lstStyle/>
            <a:p>
              <a:pPr algn="ctr"/>
              <a:r>
                <a:rPr lang="fr-FR" sz="1200" dirty="0"/>
                <a:t>72</a:t>
              </a:r>
            </a:p>
          </p:txBody>
        </p:sp>
        <p:sp>
          <p:nvSpPr>
            <p:cNvPr id="19" name="ZoneTexte 18">
              <a:extLst>
                <a:ext uri="{FF2B5EF4-FFF2-40B4-BE49-F238E27FC236}">
                  <a16:creationId xmlns:a16="http://schemas.microsoft.com/office/drawing/2014/main" id="{F01A027B-4A4E-41D1-B51E-816C5EFB7B38}"/>
                </a:ext>
              </a:extLst>
            </p:cNvPr>
            <p:cNvSpPr txBox="1"/>
            <p:nvPr/>
          </p:nvSpPr>
          <p:spPr>
            <a:xfrm>
              <a:off x="5567568" y="3856308"/>
              <a:ext cx="269626" cy="276999"/>
            </a:xfrm>
            <a:prstGeom prst="rect">
              <a:avLst/>
            </a:prstGeom>
            <a:noFill/>
          </p:spPr>
          <p:txBody>
            <a:bodyPr wrap="none" rtlCol="0">
              <a:spAutoFit/>
            </a:bodyPr>
            <a:lstStyle/>
            <a:p>
              <a:pPr algn="r"/>
              <a:r>
                <a:rPr lang="fr-FR" sz="1200" dirty="0"/>
                <a:t>0</a:t>
              </a:r>
            </a:p>
          </p:txBody>
        </p:sp>
        <p:sp>
          <p:nvSpPr>
            <p:cNvPr id="20" name="ZoneTexte 19">
              <a:extLst>
                <a:ext uri="{FF2B5EF4-FFF2-40B4-BE49-F238E27FC236}">
                  <a16:creationId xmlns:a16="http://schemas.microsoft.com/office/drawing/2014/main" id="{BEA5095A-B88C-4A54-B7EC-3225461C1920}"/>
                </a:ext>
              </a:extLst>
            </p:cNvPr>
            <p:cNvSpPr txBox="1"/>
            <p:nvPr/>
          </p:nvSpPr>
          <p:spPr>
            <a:xfrm>
              <a:off x="5567570" y="3440753"/>
              <a:ext cx="269625" cy="276999"/>
            </a:xfrm>
            <a:prstGeom prst="rect">
              <a:avLst/>
            </a:prstGeom>
            <a:noFill/>
          </p:spPr>
          <p:txBody>
            <a:bodyPr wrap="none" rtlCol="0">
              <a:spAutoFit/>
            </a:bodyPr>
            <a:lstStyle/>
            <a:p>
              <a:pPr algn="r"/>
              <a:r>
                <a:rPr lang="fr-FR" sz="1200" dirty="0"/>
                <a:t>2</a:t>
              </a:r>
            </a:p>
          </p:txBody>
        </p:sp>
        <p:sp>
          <p:nvSpPr>
            <p:cNvPr id="21" name="ZoneTexte 20">
              <a:extLst>
                <a:ext uri="{FF2B5EF4-FFF2-40B4-BE49-F238E27FC236}">
                  <a16:creationId xmlns:a16="http://schemas.microsoft.com/office/drawing/2014/main" id="{A47F4F76-CADA-4CED-85EA-676CE8011495}"/>
                </a:ext>
              </a:extLst>
            </p:cNvPr>
            <p:cNvSpPr txBox="1"/>
            <p:nvPr/>
          </p:nvSpPr>
          <p:spPr>
            <a:xfrm>
              <a:off x="5567570" y="3025198"/>
              <a:ext cx="269625" cy="276999"/>
            </a:xfrm>
            <a:prstGeom prst="rect">
              <a:avLst/>
            </a:prstGeom>
            <a:noFill/>
          </p:spPr>
          <p:txBody>
            <a:bodyPr wrap="none" rtlCol="0">
              <a:spAutoFit/>
            </a:bodyPr>
            <a:lstStyle/>
            <a:p>
              <a:pPr algn="r"/>
              <a:r>
                <a:rPr lang="fr-FR" sz="1200" dirty="0"/>
                <a:t>4</a:t>
              </a:r>
            </a:p>
          </p:txBody>
        </p:sp>
        <p:sp>
          <p:nvSpPr>
            <p:cNvPr id="22" name="ZoneTexte 21">
              <a:extLst>
                <a:ext uri="{FF2B5EF4-FFF2-40B4-BE49-F238E27FC236}">
                  <a16:creationId xmlns:a16="http://schemas.microsoft.com/office/drawing/2014/main" id="{FAA39F26-1CAD-4509-A169-D45D326DAF5B}"/>
                </a:ext>
              </a:extLst>
            </p:cNvPr>
            <p:cNvSpPr txBox="1"/>
            <p:nvPr/>
          </p:nvSpPr>
          <p:spPr>
            <a:xfrm>
              <a:off x="5567570" y="2609642"/>
              <a:ext cx="269625" cy="276999"/>
            </a:xfrm>
            <a:prstGeom prst="rect">
              <a:avLst/>
            </a:prstGeom>
            <a:noFill/>
          </p:spPr>
          <p:txBody>
            <a:bodyPr wrap="none" rtlCol="0">
              <a:spAutoFit/>
            </a:bodyPr>
            <a:lstStyle/>
            <a:p>
              <a:pPr algn="r"/>
              <a:r>
                <a:rPr lang="fr-FR" sz="1200" dirty="0"/>
                <a:t>6</a:t>
              </a:r>
            </a:p>
          </p:txBody>
        </p:sp>
        <p:sp>
          <p:nvSpPr>
            <p:cNvPr id="23" name="ZoneTexte 22">
              <a:extLst>
                <a:ext uri="{FF2B5EF4-FFF2-40B4-BE49-F238E27FC236}">
                  <a16:creationId xmlns:a16="http://schemas.microsoft.com/office/drawing/2014/main" id="{F6C59F0C-1823-4FE2-B0CE-4198B867B2B0}"/>
                </a:ext>
              </a:extLst>
            </p:cNvPr>
            <p:cNvSpPr txBox="1"/>
            <p:nvPr/>
          </p:nvSpPr>
          <p:spPr>
            <a:xfrm>
              <a:off x="5567570" y="2194086"/>
              <a:ext cx="269625" cy="276999"/>
            </a:xfrm>
            <a:prstGeom prst="rect">
              <a:avLst/>
            </a:prstGeom>
            <a:noFill/>
          </p:spPr>
          <p:txBody>
            <a:bodyPr wrap="none" rtlCol="0">
              <a:spAutoFit/>
            </a:bodyPr>
            <a:lstStyle/>
            <a:p>
              <a:pPr algn="r"/>
              <a:r>
                <a:rPr lang="fr-FR" sz="1200" dirty="0"/>
                <a:t>8</a:t>
              </a:r>
            </a:p>
          </p:txBody>
        </p:sp>
        <p:sp>
          <p:nvSpPr>
            <p:cNvPr id="24" name="ZoneTexte 23">
              <a:extLst>
                <a:ext uri="{FF2B5EF4-FFF2-40B4-BE49-F238E27FC236}">
                  <a16:creationId xmlns:a16="http://schemas.microsoft.com/office/drawing/2014/main" id="{631D7E16-770F-4427-9F02-62831E224E51}"/>
                </a:ext>
              </a:extLst>
            </p:cNvPr>
            <p:cNvSpPr txBox="1"/>
            <p:nvPr/>
          </p:nvSpPr>
          <p:spPr>
            <a:xfrm>
              <a:off x="5482611" y="1778530"/>
              <a:ext cx="354584" cy="276999"/>
            </a:xfrm>
            <a:prstGeom prst="rect">
              <a:avLst/>
            </a:prstGeom>
            <a:noFill/>
          </p:spPr>
          <p:txBody>
            <a:bodyPr wrap="none" rtlCol="0">
              <a:spAutoFit/>
            </a:bodyPr>
            <a:lstStyle/>
            <a:p>
              <a:pPr algn="r"/>
              <a:r>
                <a:rPr lang="fr-FR" sz="1200" dirty="0"/>
                <a:t>10</a:t>
              </a:r>
            </a:p>
          </p:txBody>
        </p:sp>
        <p:sp>
          <p:nvSpPr>
            <p:cNvPr id="25" name="ZoneTexte 24">
              <a:extLst>
                <a:ext uri="{FF2B5EF4-FFF2-40B4-BE49-F238E27FC236}">
                  <a16:creationId xmlns:a16="http://schemas.microsoft.com/office/drawing/2014/main" id="{F2A90226-A834-4992-8AFC-8D6E3E534FAA}"/>
                </a:ext>
              </a:extLst>
            </p:cNvPr>
            <p:cNvSpPr txBox="1"/>
            <p:nvPr/>
          </p:nvSpPr>
          <p:spPr>
            <a:xfrm>
              <a:off x="6954090" y="3441953"/>
              <a:ext cx="381836" cy="276999"/>
            </a:xfrm>
            <a:prstGeom prst="rect">
              <a:avLst/>
            </a:prstGeom>
            <a:noFill/>
          </p:spPr>
          <p:txBody>
            <a:bodyPr wrap="none" rtlCol="0">
              <a:spAutoFit/>
            </a:bodyPr>
            <a:lstStyle/>
            <a:p>
              <a:r>
                <a:rPr lang="fr-FR" sz="1200" b="1" dirty="0"/>
                <a:t>INI</a:t>
              </a:r>
            </a:p>
          </p:txBody>
        </p:sp>
        <p:sp>
          <p:nvSpPr>
            <p:cNvPr id="26" name="ZoneTexte 25">
              <a:extLst>
                <a:ext uri="{FF2B5EF4-FFF2-40B4-BE49-F238E27FC236}">
                  <a16:creationId xmlns:a16="http://schemas.microsoft.com/office/drawing/2014/main" id="{159E5B9B-B9ED-4CC7-BB9C-0D898013216D}"/>
                </a:ext>
              </a:extLst>
            </p:cNvPr>
            <p:cNvSpPr txBox="1"/>
            <p:nvPr/>
          </p:nvSpPr>
          <p:spPr>
            <a:xfrm>
              <a:off x="6954090" y="3751454"/>
              <a:ext cx="585417" cy="276999"/>
            </a:xfrm>
            <a:prstGeom prst="rect">
              <a:avLst/>
            </a:prstGeom>
            <a:noFill/>
          </p:spPr>
          <p:txBody>
            <a:bodyPr wrap="none" rtlCol="0">
              <a:spAutoFit/>
            </a:bodyPr>
            <a:lstStyle/>
            <a:p>
              <a:r>
                <a:rPr lang="fr-FR" sz="1200" b="1" dirty="0"/>
                <a:t>Autre</a:t>
              </a:r>
            </a:p>
          </p:txBody>
        </p:sp>
      </p:grpSp>
      <p:sp>
        <p:nvSpPr>
          <p:cNvPr id="27" name="ZoneTexte 26">
            <a:extLst>
              <a:ext uri="{FF2B5EF4-FFF2-40B4-BE49-F238E27FC236}">
                <a16:creationId xmlns:a16="http://schemas.microsoft.com/office/drawing/2014/main" id="{1B30B02C-6ED4-409E-84BE-E39900BBC1A9}"/>
              </a:ext>
            </a:extLst>
          </p:cNvPr>
          <p:cNvSpPr txBox="1"/>
          <p:nvPr/>
        </p:nvSpPr>
        <p:spPr>
          <a:xfrm>
            <a:off x="5317905" y="4606431"/>
            <a:ext cx="439544" cy="461665"/>
          </a:xfrm>
          <a:prstGeom prst="rect">
            <a:avLst/>
          </a:prstGeom>
          <a:noFill/>
        </p:spPr>
        <p:txBody>
          <a:bodyPr wrap="none" rtlCol="0">
            <a:spAutoFit/>
          </a:bodyPr>
          <a:lstStyle/>
          <a:p>
            <a:pPr algn="ctr"/>
            <a:r>
              <a:rPr lang="fr-FR" sz="1200" dirty="0"/>
              <a:t>62</a:t>
            </a:r>
          </a:p>
          <a:p>
            <a:pPr algn="ctr"/>
            <a:r>
              <a:rPr lang="fr-FR" sz="1200" dirty="0"/>
              <a:t>347</a:t>
            </a:r>
          </a:p>
        </p:txBody>
      </p:sp>
      <p:sp>
        <p:nvSpPr>
          <p:cNvPr id="28" name="ZoneTexte 27">
            <a:extLst>
              <a:ext uri="{FF2B5EF4-FFF2-40B4-BE49-F238E27FC236}">
                <a16:creationId xmlns:a16="http://schemas.microsoft.com/office/drawing/2014/main" id="{A4DFF05F-F9F1-4FDF-B137-52A0FC0C735B}"/>
              </a:ext>
            </a:extLst>
          </p:cNvPr>
          <p:cNvSpPr txBox="1"/>
          <p:nvPr/>
        </p:nvSpPr>
        <p:spPr>
          <a:xfrm>
            <a:off x="5779733" y="4606431"/>
            <a:ext cx="439544" cy="461665"/>
          </a:xfrm>
          <a:prstGeom prst="rect">
            <a:avLst/>
          </a:prstGeom>
          <a:noFill/>
        </p:spPr>
        <p:txBody>
          <a:bodyPr wrap="none" rtlCol="0">
            <a:spAutoFit/>
          </a:bodyPr>
          <a:lstStyle/>
          <a:p>
            <a:pPr algn="ctr"/>
            <a:r>
              <a:rPr lang="fr-FR" sz="1200" dirty="0"/>
              <a:t>56</a:t>
            </a:r>
          </a:p>
          <a:p>
            <a:pPr algn="ctr"/>
            <a:r>
              <a:rPr lang="fr-FR" sz="1200" dirty="0"/>
              <a:t>312</a:t>
            </a:r>
          </a:p>
        </p:txBody>
      </p:sp>
      <p:sp>
        <p:nvSpPr>
          <p:cNvPr id="29" name="ZoneTexte 28">
            <a:extLst>
              <a:ext uri="{FF2B5EF4-FFF2-40B4-BE49-F238E27FC236}">
                <a16:creationId xmlns:a16="http://schemas.microsoft.com/office/drawing/2014/main" id="{19950448-199F-4764-8A8D-B605E8536C91}"/>
              </a:ext>
            </a:extLst>
          </p:cNvPr>
          <p:cNvSpPr txBox="1"/>
          <p:nvPr/>
        </p:nvSpPr>
        <p:spPr>
          <a:xfrm>
            <a:off x="6241560" y="4606431"/>
            <a:ext cx="439544" cy="461665"/>
          </a:xfrm>
          <a:prstGeom prst="rect">
            <a:avLst/>
          </a:prstGeom>
          <a:noFill/>
        </p:spPr>
        <p:txBody>
          <a:bodyPr wrap="none" rtlCol="0">
            <a:spAutoFit/>
          </a:bodyPr>
          <a:lstStyle/>
          <a:p>
            <a:pPr algn="ctr"/>
            <a:r>
              <a:rPr lang="fr-FR" sz="1200" dirty="0"/>
              <a:t>56</a:t>
            </a:r>
          </a:p>
          <a:p>
            <a:pPr algn="ctr"/>
            <a:r>
              <a:rPr lang="fr-FR" sz="1200" dirty="0"/>
              <a:t>306</a:t>
            </a:r>
          </a:p>
        </p:txBody>
      </p:sp>
      <p:sp>
        <p:nvSpPr>
          <p:cNvPr id="30" name="ZoneTexte 29">
            <a:extLst>
              <a:ext uri="{FF2B5EF4-FFF2-40B4-BE49-F238E27FC236}">
                <a16:creationId xmlns:a16="http://schemas.microsoft.com/office/drawing/2014/main" id="{B28F3759-1BFC-4E2E-A7B4-F1AAB94F5367}"/>
              </a:ext>
            </a:extLst>
          </p:cNvPr>
          <p:cNvSpPr txBox="1"/>
          <p:nvPr/>
        </p:nvSpPr>
        <p:spPr>
          <a:xfrm>
            <a:off x="6703388" y="4606431"/>
            <a:ext cx="439544" cy="461665"/>
          </a:xfrm>
          <a:prstGeom prst="rect">
            <a:avLst/>
          </a:prstGeom>
          <a:noFill/>
        </p:spPr>
        <p:txBody>
          <a:bodyPr wrap="none" rtlCol="0">
            <a:spAutoFit/>
          </a:bodyPr>
          <a:lstStyle/>
          <a:p>
            <a:pPr algn="ctr"/>
            <a:r>
              <a:rPr lang="fr-FR" sz="1200" dirty="0"/>
              <a:t>56</a:t>
            </a:r>
          </a:p>
          <a:p>
            <a:pPr algn="ctr"/>
            <a:r>
              <a:rPr lang="fr-FR" sz="1200" dirty="0"/>
              <a:t>305</a:t>
            </a:r>
          </a:p>
        </p:txBody>
      </p:sp>
      <p:sp>
        <p:nvSpPr>
          <p:cNvPr id="31" name="ZoneTexte 30">
            <a:extLst>
              <a:ext uri="{FF2B5EF4-FFF2-40B4-BE49-F238E27FC236}">
                <a16:creationId xmlns:a16="http://schemas.microsoft.com/office/drawing/2014/main" id="{81DF9C0F-B228-4CEA-B81B-18BEF3615649}"/>
              </a:ext>
            </a:extLst>
          </p:cNvPr>
          <p:cNvSpPr txBox="1"/>
          <p:nvPr/>
        </p:nvSpPr>
        <p:spPr>
          <a:xfrm>
            <a:off x="7165216" y="4606431"/>
            <a:ext cx="439544" cy="461665"/>
          </a:xfrm>
          <a:prstGeom prst="rect">
            <a:avLst/>
          </a:prstGeom>
          <a:noFill/>
        </p:spPr>
        <p:txBody>
          <a:bodyPr wrap="none" rtlCol="0">
            <a:spAutoFit/>
          </a:bodyPr>
          <a:lstStyle/>
          <a:p>
            <a:pPr algn="ctr"/>
            <a:r>
              <a:rPr lang="fr-FR" sz="1200" dirty="0"/>
              <a:t>56</a:t>
            </a:r>
          </a:p>
          <a:p>
            <a:pPr algn="ctr"/>
            <a:r>
              <a:rPr lang="fr-FR" sz="1200" dirty="0"/>
              <a:t>298</a:t>
            </a:r>
          </a:p>
        </p:txBody>
      </p:sp>
      <p:sp>
        <p:nvSpPr>
          <p:cNvPr id="32" name="ZoneTexte 31">
            <a:extLst>
              <a:ext uri="{FF2B5EF4-FFF2-40B4-BE49-F238E27FC236}">
                <a16:creationId xmlns:a16="http://schemas.microsoft.com/office/drawing/2014/main" id="{D3530B45-4EB4-45C7-904A-1F6C9483D1AD}"/>
              </a:ext>
            </a:extLst>
          </p:cNvPr>
          <p:cNvSpPr txBox="1"/>
          <p:nvPr/>
        </p:nvSpPr>
        <p:spPr>
          <a:xfrm>
            <a:off x="7627044" y="4606431"/>
            <a:ext cx="439544" cy="461665"/>
          </a:xfrm>
          <a:prstGeom prst="rect">
            <a:avLst/>
          </a:prstGeom>
          <a:noFill/>
        </p:spPr>
        <p:txBody>
          <a:bodyPr wrap="none" rtlCol="0">
            <a:spAutoFit/>
          </a:bodyPr>
          <a:lstStyle/>
          <a:p>
            <a:pPr algn="ctr"/>
            <a:r>
              <a:rPr lang="fr-FR" sz="1200" dirty="0"/>
              <a:t>56</a:t>
            </a:r>
          </a:p>
          <a:p>
            <a:pPr algn="ctr"/>
            <a:r>
              <a:rPr lang="fr-FR" sz="1200" dirty="0"/>
              <a:t>293</a:t>
            </a:r>
          </a:p>
        </p:txBody>
      </p:sp>
      <p:sp>
        <p:nvSpPr>
          <p:cNvPr id="33" name="ZoneTexte 32">
            <a:extLst>
              <a:ext uri="{FF2B5EF4-FFF2-40B4-BE49-F238E27FC236}">
                <a16:creationId xmlns:a16="http://schemas.microsoft.com/office/drawing/2014/main" id="{890CCAEE-D363-4CEF-926C-19BA3CD81392}"/>
              </a:ext>
            </a:extLst>
          </p:cNvPr>
          <p:cNvSpPr txBox="1"/>
          <p:nvPr/>
        </p:nvSpPr>
        <p:spPr>
          <a:xfrm>
            <a:off x="8088871" y="4606431"/>
            <a:ext cx="439544" cy="461665"/>
          </a:xfrm>
          <a:prstGeom prst="rect">
            <a:avLst/>
          </a:prstGeom>
          <a:noFill/>
        </p:spPr>
        <p:txBody>
          <a:bodyPr wrap="none" rtlCol="0">
            <a:spAutoFit/>
          </a:bodyPr>
          <a:lstStyle/>
          <a:p>
            <a:pPr algn="ctr"/>
            <a:r>
              <a:rPr lang="fr-FR" sz="1200" dirty="0"/>
              <a:t>56</a:t>
            </a:r>
          </a:p>
          <a:p>
            <a:pPr algn="ctr"/>
            <a:r>
              <a:rPr lang="fr-FR" sz="1200" dirty="0"/>
              <a:t>285</a:t>
            </a:r>
          </a:p>
        </p:txBody>
      </p:sp>
      <p:sp>
        <p:nvSpPr>
          <p:cNvPr id="34" name="ZoneTexte 33">
            <a:extLst>
              <a:ext uri="{FF2B5EF4-FFF2-40B4-BE49-F238E27FC236}">
                <a16:creationId xmlns:a16="http://schemas.microsoft.com/office/drawing/2014/main" id="{644091A7-30D3-4E3C-A776-B417B9345326}"/>
              </a:ext>
            </a:extLst>
          </p:cNvPr>
          <p:cNvSpPr txBox="1"/>
          <p:nvPr/>
        </p:nvSpPr>
        <p:spPr>
          <a:xfrm>
            <a:off x="4832400" y="4606431"/>
            <a:ext cx="551754" cy="461665"/>
          </a:xfrm>
          <a:prstGeom prst="rect">
            <a:avLst/>
          </a:prstGeom>
          <a:noFill/>
        </p:spPr>
        <p:txBody>
          <a:bodyPr wrap="none" rtlCol="0">
            <a:spAutoFit/>
          </a:bodyPr>
          <a:lstStyle/>
          <a:p>
            <a:pPr algn="r"/>
            <a:r>
              <a:rPr lang="fr-FR" sz="1200" dirty="0"/>
              <a:t>INI</a:t>
            </a:r>
          </a:p>
          <a:p>
            <a:pPr algn="r"/>
            <a:r>
              <a:rPr lang="fr-FR" sz="1200" dirty="0"/>
              <a:t>Autre</a:t>
            </a:r>
          </a:p>
        </p:txBody>
      </p:sp>
      <p:sp>
        <p:nvSpPr>
          <p:cNvPr id="35" name="ZoneTexte 34">
            <a:extLst>
              <a:ext uri="{FF2B5EF4-FFF2-40B4-BE49-F238E27FC236}">
                <a16:creationId xmlns:a16="http://schemas.microsoft.com/office/drawing/2014/main" id="{485A2E08-A128-4AA2-8C19-66DA8272A032}"/>
              </a:ext>
            </a:extLst>
          </p:cNvPr>
          <p:cNvSpPr txBox="1"/>
          <p:nvPr/>
        </p:nvSpPr>
        <p:spPr>
          <a:xfrm>
            <a:off x="6467667" y="4398688"/>
            <a:ext cx="901209" cy="276999"/>
          </a:xfrm>
          <a:prstGeom prst="rect">
            <a:avLst/>
          </a:prstGeom>
          <a:noFill/>
        </p:spPr>
        <p:txBody>
          <a:bodyPr wrap="none" rtlCol="0">
            <a:spAutoFit/>
          </a:bodyPr>
          <a:lstStyle/>
          <a:p>
            <a:pPr algn="ctr"/>
            <a:r>
              <a:rPr lang="fr-FR" sz="1200" b="1" dirty="0"/>
              <a:t>Semaines</a:t>
            </a:r>
          </a:p>
        </p:txBody>
      </p:sp>
      <p:sp>
        <p:nvSpPr>
          <p:cNvPr id="36" name="ZoneTexte 35">
            <a:extLst>
              <a:ext uri="{FF2B5EF4-FFF2-40B4-BE49-F238E27FC236}">
                <a16:creationId xmlns:a16="http://schemas.microsoft.com/office/drawing/2014/main" id="{7BE73FDD-3250-4DAC-A1CA-4EC69DAA3E92}"/>
              </a:ext>
            </a:extLst>
          </p:cNvPr>
          <p:cNvSpPr txBox="1"/>
          <p:nvPr/>
        </p:nvSpPr>
        <p:spPr>
          <a:xfrm>
            <a:off x="4823267" y="4399562"/>
            <a:ext cx="928459" cy="276999"/>
          </a:xfrm>
          <a:prstGeom prst="rect">
            <a:avLst/>
          </a:prstGeom>
          <a:noFill/>
        </p:spPr>
        <p:txBody>
          <a:bodyPr wrap="none" rtlCol="0">
            <a:spAutoFit/>
          </a:bodyPr>
          <a:lstStyle/>
          <a:p>
            <a:pPr algn="r"/>
            <a:r>
              <a:rPr lang="fr-FR" sz="1200" b="1" dirty="0"/>
              <a:t>N à risque</a:t>
            </a:r>
          </a:p>
        </p:txBody>
      </p:sp>
      <p:sp>
        <p:nvSpPr>
          <p:cNvPr id="5" name="ZoneTexte 4"/>
          <p:cNvSpPr txBox="1"/>
          <p:nvPr/>
        </p:nvSpPr>
        <p:spPr>
          <a:xfrm>
            <a:off x="8277443" y="2483435"/>
            <a:ext cx="397866" cy="276999"/>
          </a:xfrm>
          <a:prstGeom prst="rect">
            <a:avLst/>
          </a:prstGeom>
          <a:noFill/>
        </p:spPr>
        <p:txBody>
          <a:bodyPr wrap="none" rtlCol="0">
            <a:spAutoFit/>
          </a:bodyPr>
          <a:lstStyle/>
          <a:p>
            <a:r>
              <a:rPr lang="fr-FR" sz="1200" b="1" dirty="0"/>
              <a:t>6,5</a:t>
            </a:r>
          </a:p>
        </p:txBody>
      </p:sp>
      <p:sp>
        <p:nvSpPr>
          <p:cNvPr id="10" name="Rectangle 9"/>
          <p:cNvSpPr/>
          <p:nvPr/>
        </p:nvSpPr>
        <p:spPr>
          <a:xfrm>
            <a:off x="5218051" y="1582323"/>
            <a:ext cx="320922" cy="276999"/>
          </a:xfrm>
          <a:prstGeom prst="rect">
            <a:avLst/>
          </a:prstGeom>
        </p:spPr>
        <p:txBody>
          <a:bodyPr wrap="none">
            <a:spAutoFit/>
          </a:bodyPr>
          <a:lstStyle/>
          <a:p>
            <a:r>
              <a:rPr lang="fr-FR" sz="1200" dirty="0"/>
              <a:t>%</a:t>
            </a:r>
          </a:p>
        </p:txBody>
      </p:sp>
      <p:sp>
        <p:nvSpPr>
          <p:cNvPr id="40" name="ZoneTexte 39"/>
          <p:cNvSpPr txBox="1"/>
          <p:nvPr/>
        </p:nvSpPr>
        <p:spPr>
          <a:xfrm>
            <a:off x="8277443" y="1807587"/>
            <a:ext cx="397866" cy="276999"/>
          </a:xfrm>
          <a:prstGeom prst="rect">
            <a:avLst/>
          </a:prstGeom>
          <a:noFill/>
        </p:spPr>
        <p:txBody>
          <a:bodyPr wrap="none" rtlCol="0">
            <a:spAutoFit/>
          </a:bodyPr>
          <a:lstStyle/>
          <a:p>
            <a:r>
              <a:rPr lang="fr-FR" sz="1200" b="1" dirty="0"/>
              <a:t>9,7</a:t>
            </a:r>
          </a:p>
        </p:txBody>
      </p:sp>
      <p:sp>
        <p:nvSpPr>
          <p:cNvPr id="41" name="ZoneTexte 40">
            <a:extLst>
              <a:ext uri="{FF2B5EF4-FFF2-40B4-BE49-F238E27FC236}">
                <a16:creationId xmlns:a16="http://schemas.microsoft.com/office/drawing/2014/main" id="{2202639B-E994-441F-B487-A98DE06AC2A1}"/>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88</a:t>
            </a:r>
          </a:p>
        </p:txBody>
      </p:sp>
    </p:spTree>
    <p:extLst>
      <p:ext uri="{BB962C8B-B14F-4D97-AF65-F5344CB8AC3E}">
        <p14:creationId xmlns:p14="http://schemas.microsoft.com/office/powerpoint/2010/main" val="416400016"/>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IRIS : impacts de l’intensification par RAL et d’une prophylaxie renforcée dans l’essai REALITY (1)</a:t>
            </a:r>
          </a:p>
        </p:txBody>
      </p:sp>
      <p:sp>
        <p:nvSpPr>
          <p:cNvPr id="5123" name="Rectangle 3"/>
          <p:cNvSpPr>
            <a:spLocks noGrp="1" noChangeArrowheads="1"/>
          </p:cNvSpPr>
          <p:nvPr>
            <p:ph idx="1"/>
          </p:nvPr>
        </p:nvSpPr>
        <p:spPr/>
        <p:txBody>
          <a:bodyPr/>
          <a:lstStyle/>
          <a:p>
            <a:pPr eaLnBrk="1" hangingPunct="1"/>
            <a:r>
              <a:rPr lang="fr-FR" sz="1800" dirty="0"/>
              <a:t>REALITY : </a:t>
            </a:r>
            <a:r>
              <a:rPr lang="fr-FR" sz="1600" dirty="0"/>
              <a:t>essai randomisé ouvert chez adultes/enfants avec CD4 &lt; 100/mm</a:t>
            </a:r>
            <a:r>
              <a:rPr lang="fr-FR" sz="1600" baseline="30000" dirty="0"/>
              <a:t>3</a:t>
            </a:r>
            <a:r>
              <a:rPr lang="fr-FR" sz="1600" dirty="0"/>
              <a:t> initiant un traitement ARV en Afrique sub-saharienne</a:t>
            </a:r>
            <a:br>
              <a:rPr lang="fr-FR" sz="1600" dirty="0"/>
            </a:br>
            <a:endParaRPr lang="fr-FR" sz="1600" dirty="0"/>
          </a:p>
          <a:p>
            <a:pPr eaLnBrk="1" hangingPunct="1"/>
            <a:r>
              <a:rPr lang="fr-FR" sz="1800" dirty="0"/>
              <a:t>Randomisations simultanées pour évaluer : </a:t>
            </a:r>
          </a:p>
          <a:p>
            <a:pPr lvl="1" eaLnBrk="1" hangingPunct="1"/>
            <a:r>
              <a:rPr lang="fr-FR" sz="1600" dirty="0"/>
              <a:t>Intensification ARV par RAL pendant 12 semaines vs trithérapie standard </a:t>
            </a:r>
            <a:br>
              <a:rPr lang="fr-FR" sz="1600" dirty="0"/>
            </a:br>
            <a:r>
              <a:rPr lang="fr-FR" sz="1600" dirty="0"/>
              <a:t>(2 INTI + 1 INNTI)</a:t>
            </a:r>
          </a:p>
          <a:p>
            <a:pPr lvl="1" eaLnBrk="1" hangingPunct="1"/>
            <a:r>
              <a:rPr lang="fr-FR" sz="1600" dirty="0"/>
              <a:t>Prophylaxie antimicrobienne renforcée par ajout INH/Vit B6 (12 sem.), </a:t>
            </a:r>
            <a:r>
              <a:rPr lang="fr-FR" sz="1600" dirty="0" err="1"/>
              <a:t>fluconazole</a:t>
            </a:r>
            <a:r>
              <a:rPr lang="fr-FR" sz="1600" dirty="0"/>
              <a:t> 100 mg (12 sem.), </a:t>
            </a:r>
            <a:r>
              <a:rPr lang="fr-FR" sz="1600" dirty="0" err="1"/>
              <a:t>azithromycine</a:t>
            </a:r>
            <a:r>
              <a:rPr lang="fr-FR" sz="1600" dirty="0"/>
              <a:t> 500 mg (5 j), </a:t>
            </a:r>
            <a:r>
              <a:rPr lang="fr-FR" sz="1600" dirty="0" err="1"/>
              <a:t>albendazole</a:t>
            </a:r>
            <a:r>
              <a:rPr lang="fr-FR" sz="1600" dirty="0"/>
              <a:t> 400 mg (1 fois) vs prophylaxie standard (</a:t>
            </a:r>
            <a:r>
              <a:rPr lang="fr-FR" sz="1600" dirty="0" err="1"/>
              <a:t>cotrimoxazole</a:t>
            </a:r>
            <a:r>
              <a:rPr lang="fr-FR" sz="1600" dirty="0"/>
              <a:t>)</a:t>
            </a:r>
            <a:r>
              <a:rPr lang="fr-FR" sz="1600" i="1" dirty="0"/>
              <a:t> </a:t>
            </a:r>
            <a:r>
              <a:rPr lang="fr-FR" sz="1400" i="1" dirty="0"/>
              <a:t>(Hakim J, NEJM 2017;337:233-45)</a:t>
            </a:r>
          </a:p>
          <a:p>
            <a:pPr lvl="1" eaLnBrk="1" hangingPunct="1"/>
            <a:r>
              <a:rPr lang="fr-FR" sz="1600" dirty="0"/>
              <a:t>Apport alimentaire supplémentaire vs pas de supplémentation</a:t>
            </a:r>
            <a:br>
              <a:rPr lang="fr-FR" sz="1600" dirty="0"/>
            </a:br>
            <a:endParaRPr lang="fr-FR" sz="1600" dirty="0"/>
          </a:p>
          <a:p>
            <a:r>
              <a:rPr lang="fr-FR" sz="1800" dirty="0"/>
              <a:t>Analyse « aveugle » par un comité de validation des : </a:t>
            </a:r>
          </a:p>
          <a:p>
            <a:pPr lvl="1"/>
            <a:r>
              <a:rPr lang="fr-FR" sz="1600" dirty="0"/>
              <a:t>Evénements indésirables grade 3/4</a:t>
            </a:r>
          </a:p>
          <a:p>
            <a:pPr lvl="1"/>
            <a:r>
              <a:rPr lang="fr-FR" sz="1600" dirty="0"/>
              <a:t>Causes de décès</a:t>
            </a:r>
          </a:p>
          <a:p>
            <a:pPr lvl="1"/>
            <a:r>
              <a:rPr lang="fr-FR" sz="1600" dirty="0"/>
              <a:t>Evénements fatals/non fatals compatibles avec un diagnostic d’IRIS </a:t>
            </a:r>
            <a:br>
              <a:rPr lang="fr-FR" sz="1600" dirty="0"/>
            </a:br>
            <a:endParaRPr lang="fr-FR" sz="1600" dirty="0"/>
          </a:p>
          <a:p>
            <a:pPr eaLnBrk="1" hangingPunct="1"/>
            <a:r>
              <a:rPr lang="fr-FR" sz="1800" dirty="0"/>
              <a:t>Caractéristiques initiales </a:t>
            </a:r>
          </a:p>
          <a:p>
            <a:pPr lvl="1" eaLnBrk="1" hangingPunct="1"/>
            <a:r>
              <a:rPr lang="fr-FR" sz="1600" dirty="0"/>
              <a:t>1 805 patients randomisés (1 733 adultes, 72 enfants)</a:t>
            </a:r>
          </a:p>
          <a:p>
            <a:pPr lvl="1" eaLnBrk="1" hangingPunct="1"/>
            <a:r>
              <a:rPr lang="fr-FR" sz="1600" dirty="0"/>
              <a:t>Médiane CD4 : 37/mm</a:t>
            </a:r>
            <a:r>
              <a:rPr lang="fr-FR" sz="1600" baseline="30000" dirty="0"/>
              <a:t>3</a:t>
            </a:r>
          </a:p>
          <a:p>
            <a:pPr lvl="1" eaLnBrk="1" hangingPunct="1"/>
            <a:r>
              <a:rPr lang="fr-FR" sz="1600" dirty="0"/>
              <a:t>CV </a:t>
            </a:r>
            <a:r>
              <a:rPr lang="fr-FR" sz="1600" u="sng" dirty="0"/>
              <a:t>&gt;</a:t>
            </a:r>
            <a:r>
              <a:rPr lang="fr-FR" sz="1600" dirty="0"/>
              <a:t> 100 000 c/ml : 74 %</a:t>
            </a:r>
          </a:p>
          <a:p>
            <a:pPr eaLnBrk="1" hangingPunct="1"/>
            <a:endParaRPr lang="fr-FR" sz="1600" dirty="0"/>
          </a:p>
        </p:txBody>
      </p:sp>
      <p:sp>
        <p:nvSpPr>
          <p:cNvPr id="5" name="Text Box 3"/>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a:solidFill>
                  <a:srgbClr val="0070C0"/>
                </a:solidFill>
              </a:rPr>
              <a:t>Gibb D, CROI 2018, Abs. 23 ; Post F, CROI 2018, Abs. 490</a:t>
            </a:r>
          </a:p>
        </p:txBody>
      </p:sp>
      <p:sp>
        <p:nvSpPr>
          <p:cNvPr id="6" name="ZoneTexte 5">
            <a:extLst>
              <a:ext uri="{FF2B5EF4-FFF2-40B4-BE49-F238E27FC236}">
                <a16:creationId xmlns:a16="http://schemas.microsoft.com/office/drawing/2014/main" id="{C6751725-F93B-4734-A553-067FC70D3EF8}"/>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89</a:t>
            </a:r>
          </a:p>
        </p:txBody>
      </p:sp>
    </p:spTree>
    <p:extLst>
      <p:ext uri="{BB962C8B-B14F-4D97-AF65-F5344CB8AC3E}">
        <p14:creationId xmlns:p14="http://schemas.microsoft.com/office/powerpoint/2010/main" val="173334969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IRIS : impacts de l’intensification par RAL et d’une prophylaxie renforcée dans l’essai REALITY (2)</a:t>
            </a:r>
          </a:p>
        </p:txBody>
      </p:sp>
      <p:sp>
        <p:nvSpPr>
          <p:cNvPr id="7" name="Text Box 2">
            <a:extLst>
              <a:ext uri="{FF2B5EF4-FFF2-40B4-BE49-F238E27FC236}">
                <a16:creationId xmlns:a16="http://schemas.microsoft.com/office/drawing/2014/main" id="{FF7A1ED1-4033-A847-A858-1F6BD42FA779}"/>
              </a:ext>
            </a:extLst>
          </p:cNvPr>
          <p:cNvSpPr txBox="1">
            <a:spLocks noChangeArrowheads="1"/>
          </p:cNvSpPr>
          <p:nvPr/>
        </p:nvSpPr>
        <p:spPr bwMode="auto">
          <a:xfrm>
            <a:off x="680537" y="1164995"/>
            <a:ext cx="7905979"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Evaluation de l’intensification initiale par RAL </a:t>
            </a:r>
            <a:r>
              <a:rPr lang="fr-FR" sz="1600" i="1" dirty="0">
                <a:solidFill>
                  <a:srgbClr val="0070C0"/>
                </a:solidFill>
                <a:latin typeface="Calibri" pitchFamily="34" charset="0"/>
                <a:ea typeface="ＭＳ Ｐゴシック" pitchFamily="34" charset="-128"/>
              </a:rPr>
              <a:t>(</a:t>
            </a:r>
            <a:r>
              <a:rPr lang="fr-FR" sz="1600" i="1" dirty="0" err="1">
                <a:solidFill>
                  <a:srgbClr val="0070C0"/>
                </a:solidFill>
                <a:latin typeface="Calibri" pitchFamily="34" charset="0"/>
                <a:ea typeface="ＭＳ Ｐゴシック" pitchFamily="34" charset="-128"/>
              </a:rPr>
              <a:t>Kityo</a:t>
            </a:r>
            <a:r>
              <a:rPr lang="fr-FR" sz="1600" i="1" dirty="0">
                <a:solidFill>
                  <a:srgbClr val="0070C0"/>
                </a:solidFill>
                <a:latin typeface="Calibri" pitchFamily="34" charset="0"/>
                <a:ea typeface="ＭＳ Ｐゴシック" pitchFamily="34" charset="-128"/>
              </a:rPr>
              <a:t> C, IAC 2016)</a:t>
            </a:r>
          </a:p>
        </p:txBody>
      </p:sp>
      <p:sp>
        <p:nvSpPr>
          <p:cNvPr id="8" name="Rectangle 3">
            <a:extLst>
              <a:ext uri="{FF2B5EF4-FFF2-40B4-BE49-F238E27FC236}">
                <a16:creationId xmlns:a16="http://schemas.microsoft.com/office/drawing/2014/main" id="{7E0836AB-2EB6-2F47-8CAF-2B9D036478CB}"/>
              </a:ext>
            </a:extLst>
          </p:cNvPr>
          <p:cNvSpPr>
            <a:spLocks noGrp="1" noChangeArrowheads="1"/>
          </p:cNvSpPr>
          <p:nvPr>
            <p:ph idx="1"/>
          </p:nvPr>
        </p:nvSpPr>
        <p:spPr>
          <a:xfrm>
            <a:off x="457200" y="5696712"/>
            <a:ext cx="8507413" cy="756476"/>
          </a:xfrm>
        </p:spPr>
        <p:txBody>
          <a:bodyPr/>
          <a:lstStyle/>
          <a:p>
            <a:pPr eaLnBrk="1" hangingPunct="1"/>
            <a:r>
              <a:rPr lang="fr-FR" sz="1800" dirty="0"/>
              <a:t>Mortalité toutes causes : pas de différence à S24 (10,9 % vs 10,2 %) et S48 (12,4 % vs 13 %) selon ajout ou pas de RAL, pas d’interaction avec les autres randomisations </a:t>
            </a:r>
          </a:p>
        </p:txBody>
      </p:sp>
      <p:sp>
        <p:nvSpPr>
          <p:cNvPr id="9" name="TextBox 1">
            <a:extLst>
              <a:ext uri="{FF2B5EF4-FFF2-40B4-BE49-F238E27FC236}">
                <a16:creationId xmlns:a16="http://schemas.microsoft.com/office/drawing/2014/main" id="{706C5AEE-AAB5-674D-BFCD-A349777F776C}"/>
              </a:ext>
            </a:extLst>
          </p:cNvPr>
          <p:cNvSpPr txBox="1">
            <a:spLocks noChangeArrowheads="1"/>
          </p:cNvSpPr>
          <p:nvPr/>
        </p:nvSpPr>
        <p:spPr bwMode="auto">
          <a:xfrm>
            <a:off x="356597" y="1791942"/>
            <a:ext cx="3936265" cy="369332"/>
          </a:xfrm>
          <a:prstGeom prst="rect">
            <a:avLst/>
          </a:prstGeom>
          <a:noFill/>
          <a:ln w="9525">
            <a:noFill/>
            <a:miter lim="800000"/>
            <a:headEnd/>
            <a:tailEnd/>
          </a:ln>
          <a:extLst/>
        </p:spPr>
        <p:txBody>
          <a:bodyPr wrap="square">
            <a:spAutoFit/>
          </a:bodyPr>
          <a:lstStyle>
            <a:defPPr>
              <a:defRPr lang="fr-FR"/>
            </a:defPPr>
            <a:lvl1pPr algn="ctr">
              <a:defRPr sz="2400" b="1">
                <a:solidFill>
                  <a:srgbClr val="0070C0"/>
                </a:solidFill>
                <a:latin typeface="Calibri" pitchFamily="34" charset="0"/>
                <a:ea typeface="ＭＳ Ｐゴシック" pitchFamily="34" charset="-128"/>
              </a:defRPr>
            </a:lvl1pPr>
          </a:lstStyle>
          <a:p>
            <a:r>
              <a:rPr lang="fr-FR" altLang="en-US" sz="1800" dirty="0"/>
              <a:t>CV &lt; 50 c/ml (%)</a:t>
            </a:r>
          </a:p>
        </p:txBody>
      </p:sp>
      <p:sp>
        <p:nvSpPr>
          <p:cNvPr id="48" name="TextBox 1">
            <a:extLst>
              <a:ext uri="{FF2B5EF4-FFF2-40B4-BE49-F238E27FC236}">
                <a16:creationId xmlns:a16="http://schemas.microsoft.com/office/drawing/2014/main" id="{A88E4667-3C71-3244-9446-C0AE9499BB44}"/>
              </a:ext>
            </a:extLst>
          </p:cNvPr>
          <p:cNvSpPr txBox="1">
            <a:spLocks noChangeArrowheads="1"/>
          </p:cNvSpPr>
          <p:nvPr/>
        </p:nvSpPr>
        <p:spPr bwMode="auto">
          <a:xfrm>
            <a:off x="4891797" y="1791942"/>
            <a:ext cx="3872738" cy="369332"/>
          </a:xfrm>
          <a:prstGeom prst="rect">
            <a:avLst/>
          </a:prstGeom>
          <a:noFill/>
          <a:ln w="9525">
            <a:noFill/>
            <a:miter lim="800000"/>
            <a:headEnd/>
            <a:tailEnd/>
          </a:ln>
          <a:extLst/>
        </p:spPr>
        <p:txBody>
          <a:bodyPr wrap="square">
            <a:spAutoFit/>
          </a:bodyPr>
          <a:lstStyle>
            <a:defPPr>
              <a:defRPr lang="fr-FR"/>
            </a:defPPr>
            <a:lvl1pPr algn="ctr">
              <a:defRPr sz="1800" b="1">
                <a:solidFill>
                  <a:srgbClr val="0070C0"/>
                </a:solidFill>
                <a:latin typeface="Calibri" pitchFamily="34" charset="0"/>
                <a:ea typeface="ＭＳ Ｐゴシック" pitchFamily="34" charset="-128"/>
              </a:defRPr>
            </a:lvl1pPr>
          </a:lstStyle>
          <a:p>
            <a:r>
              <a:rPr lang="en-GB" altLang="en-US" dirty="0"/>
              <a:t>CD4/mm</a:t>
            </a:r>
            <a:r>
              <a:rPr lang="en-GB" altLang="en-US" baseline="30000" dirty="0"/>
              <a:t>3</a:t>
            </a:r>
            <a:r>
              <a:rPr lang="en-GB" altLang="en-US" dirty="0"/>
              <a:t> (</a:t>
            </a:r>
            <a:r>
              <a:rPr lang="fr-FR" altLang="en-US" dirty="0"/>
              <a:t>moyenne)</a:t>
            </a:r>
            <a:r>
              <a:rPr lang="en-GB" altLang="en-US" dirty="0"/>
              <a:t> </a:t>
            </a:r>
          </a:p>
        </p:txBody>
      </p:sp>
      <p:sp>
        <p:nvSpPr>
          <p:cNvPr id="109" name="Text Box 3">
            <a:extLst>
              <a:ext uri="{FF2B5EF4-FFF2-40B4-BE49-F238E27FC236}">
                <a16:creationId xmlns:a16="http://schemas.microsoft.com/office/drawing/2014/main" id="{64E65078-C059-4249-9863-9B4B0C983496}"/>
              </a:ext>
            </a:extLst>
          </p:cNvPr>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a:solidFill>
                  <a:srgbClr val="0070C0"/>
                </a:solidFill>
              </a:rPr>
              <a:t>Gibb D, CROI 2018, Abs. 23 ; Post F, CROI 2018, Abs. 490</a:t>
            </a:r>
          </a:p>
        </p:txBody>
      </p:sp>
      <p:grpSp>
        <p:nvGrpSpPr>
          <p:cNvPr id="2" name="Groupe 1">
            <a:extLst>
              <a:ext uri="{FF2B5EF4-FFF2-40B4-BE49-F238E27FC236}">
                <a16:creationId xmlns:a16="http://schemas.microsoft.com/office/drawing/2014/main" id="{A4D29626-E353-4F2C-AFF5-BCDCB3EBE0EE}"/>
              </a:ext>
            </a:extLst>
          </p:cNvPr>
          <p:cNvGrpSpPr/>
          <p:nvPr/>
        </p:nvGrpSpPr>
        <p:grpSpPr>
          <a:xfrm>
            <a:off x="356597" y="2341521"/>
            <a:ext cx="3906493" cy="3175516"/>
            <a:chOff x="356597" y="2341521"/>
            <a:chExt cx="3906493" cy="3175516"/>
          </a:xfrm>
        </p:grpSpPr>
        <p:sp>
          <p:nvSpPr>
            <p:cNvPr id="111" name="Line 23">
              <a:extLst>
                <a:ext uri="{FF2B5EF4-FFF2-40B4-BE49-F238E27FC236}">
                  <a16:creationId xmlns:a16="http://schemas.microsoft.com/office/drawing/2014/main" id="{50DEB984-5E54-4D41-962C-569FB1B3ADE9}"/>
                </a:ext>
              </a:extLst>
            </p:cNvPr>
            <p:cNvSpPr>
              <a:spLocks noChangeShapeType="1"/>
            </p:cNvSpPr>
            <p:nvPr/>
          </p:nvSpPr>
          <p:spPr bwMode="auto">
            <a:xfrm flipV="1">
              <a:off x="1543050" y="3041608"/>
              <a:ext cx="0" cy="74613"/>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27">
              <a:extLst>
                <a:ext uri="{FF2B5EF4-FFF2-40B4-BE49-F238E27FC236}">
                  <a16:creationId xmlns:a16="http://schemas.microsoft.com/office/drawing/2014/main" id="{6FB9F287-19BB-4A8C-A58B-9753FC601E6B}"/>
                </a:ext>
              </a:extLst>
            </p:cNvPr>
            <p:cNvSpPr>
              <a:spLocks noChangeShapeType="1"/>
            </p:cNvSpPr>
            <p:nvPr/>
          </p:nvSpPr>
          <p:spPr bwMode="auto">
            <a:xfrm flipV="1">
              <a:off x="2357438" y="2952708"/>
              <a:ext cx="0" cy="71438"/>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Freeform 28">
              <a:extLst>
                <a:ext uri="{FF2B5EF4-FFF2-40B4-BE49-F238E27FC236}">
                  <a16:creationId xmlns:a16="http://schemas.microsoft.com/office/drawing/2014/main" id="{CEF9495A-7CB1-4EDB-853E-EC6CB7A7C035}"/>
                </a:ext>
              </a:extLst>
            </p:cNvPr>
            <p:cNvSpPr>
              <a:spLocks/>
            </p:cNvSpPr>
            <p:nvPr/>
          </p:nvSpPr>
          <p:spPr bwMode="auto">
            <a:xfrm>
              <a:off x="1543050" y="3024146"/>
              <a:ext cx="814387" cy="92075"/>
            </a:xfrm>
            <a:custGeom>
              <a:avLst/>
              <a:gdLst>
                <a:gd name="T0" fmla="*/ 0 w 513"/>
                <a:gd name="T1" fmla="*/ 58 h 58"/>
                <a:gd name="T2" fmla="*/ 486 w 513"/>
                <a:gd name="T3" fmla="*/ 2 h 58"/>
                <a:gd name="T4" fmla="*/ 513 w 513"/>
                <a:gd name="T5" fmla="*/ 0 h 58"/>
              </a:gdLst>
              <a:ahLst/>
              <a:cxnLst>
                <a:cxn ang="0">
                  <a:pos x="T0" y="T1"/>
                </a:cxn>
                <a:cxn ang="0">
                  <a:pos x="T2" y="T3"/>
                </a:cxn>
                <a:cxn ang="0">
                  <a:pos x="T4" y="T5"/>
                </a:cxn>
              </a:cxnLst>
              <a:rect l="0" t="0" r="r" b="b"/>
              <a:pathLst>
                <a:path w="513" h="58">
                  <a:moveTo>
                    <a:pt x="0" y="58"/>
                  </a:moveTo>
                  <a:lnTo>
                    <a:pt x="486" y="2"/>
                  </a:lnTo>
                  <a:lnTo>
                    <a:pt x="513" y="0"/>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29">
              <a:extLst>
                <a:ext uri="{FF2B5EF4-FFF2-40B4-BE49-F238E27FC236}">
                  <a16:creationId xmlns:a16="http://schemas.microsoft.com/office/drawing/2014/main" id="{85F0536C-953F-4E22-B0DF-5590AFCAEFE1}"/>
                </a:ext>
              </a:extLst>
            </p:cNvPr>
            <p:cNvSpPr>
              <a:spLocks noChangeShapeType="1"/>
            </p:cNvSpPr>
            <p:nvPr/>
          </p:nvSpPr>
          <p:spPr bwMode="auto">
            <a:xfrm flipV="1">
              <a:off x="1543050" y="3116221"/>
              <a:ext cx="0" cy="74613"/>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Line 30">
              <a:extLst>
                <a:ext uri="{FF2B5EF4-FFF2-40B4-BE49-F238E27FC236}">
                  <a16:creationId xmlns:a16="http://schemas.microsoft.com/office/drawing/2014/main" id="{F08699E6-8D5D-4A70-9002-77C71DEE954C}"/>
                </a:ext>
              </a:extLst>
            </p:cNvPr>
            <p:cNvSpPr>
              <a:spLocks noChangeShapeType="1"/>
            </p:cNvSpPr>
            <p:nvPr/>
          </p:nvSpPr>
          <p:spPr bwMode="auto">
            <a:xfrm flipV="1">
              <a:off x="993775" y="3857583"/>
              <a:ext cx="0" cy="74613"/>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Line 33">
              <a:extLst>
                <a:ext uri="{FF2B5EF4-FFF2-40B4-BE49-F238E27FC236}">
                  <a16:creationId xmlns:a16="http://schemas.microsoft.com/office/drawing/2014/main" id="{AB702AA2-FD71-4BE8-8F1E-DF1FEC8BFE85}"/>
                </a:ext>
              </a:extLst>
            </p:cNvPr>
            <p:cNvSpPr>
              <a:spLocks noChangeShapeType="1"/>
            </p:cNvSpPr>
            <p:nvPr/>
          </p:nvSpPr>
          <p:spPr bwMode="auto">
            <a:xfrm flipV="1">
              <a:off x="993775" y="3932196"/>
              <a:ext cx="0" cy="74613"/>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Freeform 34">
              <a:extLst>
                <a:ext uri="{FF2B5EF4-FFF2-40B4-BE49-F238E27FC236}">
                  <a16:creationId xmlns:a16="http://schemas.microsoft.com/office/drawing/2014/main" id="{2388D65D-DAA3-46D7-9BD2-652CA3DF1ED1}"/>
                </a:ext>
              </a:extLst>
            </p:cNvPr>
            <p:cNvSpPr>
              <a:spLocks/>
            </p:cNvSpPr>
            <p:nvPr/>
          </p:nvSpPr>
          <p:spPr bwMode="auto">
            <a:xfrm>
              <a:off x="4002088" y="2803483"/>
              <a:ext cx="0" cy="147638"/>
            </a:xfrm>
            <a:custGeom>
              <a:avLst/>
              <a:gdLst>
                <a:gd name="T0" fmla="*/ 93 h 93"/>
                <a:gd name="T1" fmla="*/ 47 h 93"/>
                <a:gd name="T2" fmla="*/ 0 h 93"/>
              </a:gdLst>
              <a:ahLst/>
              <a:cxnLst>
                <a:cxn ang="0">
                  <a:pos x="0" y="T0"/>
                </a:cxn>
                <a:cxn ang="0">
                  <a:pos x="0" y="T1"/>
                </a:cxn>
                <a:cxn ang="0">
                  <a:pos x="0" y="T2"/>
                </a:cxn>
              </a:cxnLst>
              <a:rect l="0" t="0" r="r" b="b"/>
              <a:pathLst>
                <a:path h="93">
                  <a:moveTo>
                    <a:pt x="0" y="93"/>
                  </a:moveTo>
                  <a:lnTo>
                    <a:pt x="0" y="47"/>
                  </a:lnTo>
                  <a:lnTo>
                    <a:pt x="0" y="0"/>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Line 35">
              <a:extLst>
                <a:ext uri="{FF2B5EF4-FFF2-40B4-BE49-F238E27FC236}">
                  <a16:creationId xmlns:a16="http://schemas.microsoft.com/office/drawing/2014/main" id="{BF60A347-EB45-48A1-82D9-491872451C26}"/>
                </a:ext>
              </a:extLst>
            </p:cNvPr>
            <p:cNvSpPr>
              <a:spLocks noChangeShapeType="1"/>
            </p:cNvSpPr>
            <p:nvPr/>
          </p:nvSpPr>
          <p:spPr bwMode="auto">
            <a:xfrm flipV="1">
              <a:off x="993775" y="3116221"/>
              <a:ext cx="549275" cy="815975"/>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Line 36">
              <a:extLst>
                <a:ext uri="{FF2B5EF4-FFF2-40B4-BE49-F238E27FC236}">
                  <a16:creationId xmlns:a16="http://schemas.microsoft.com/office/drawing/2014/main" id="{71E089EB-0808-47FC-9696-D6526283D369}"/>
                </a:ext>
              </a:extLst>
            </p:cNvPr>
            <p:cNvSpPr>
              <a:spLocks noChangeShapeType="1"/>
            </p:cNvSpPr>
            <p:nvPr/>
          </p:nvSpPr>
          <p:spPr bwMode="auto">
            <a:xfrm flipV="1">
              <a:off x="2357438" y="2878096"/>
              <a:ext cx="1644650" cy="146050"/>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Line 39">
              <a:extLst>
                <a:ext uri="{FF2B5EF4-FFF2-40B4-BE49-F238E27FC236}">
                  <a16:creationId xmlns:a16="http://schemas.microsoft.com/office/drawing/2014/main" id="{6BF44785-92E5-4C13-B98E-F223D09443CE}"/>
                </a:ext>
              </a:extLst>
            </p:cNvPr>
            <p:cNvSpPr>
              <a:spLocks noChangeShapeType="1"/>
            </p:cNvSpPr>
            <p:nvPr/>
          </p:nvSpPr>
          <p:spPr bwMode="auto">
            <a:xfrm flipV="1">
              <a:off x="725488" y="3932196"/>
              <a:ext cx="268287" cy="1108075"/>
            </a:xfrm>
            <a:prstGeom prst="line">
              <a:avLst/>
            </a:prstGeom>
            <a:noFill/>
            <a:ln w="19050">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1" name="Freeform 40">
              <a:extLst>
                <a:ext uri="{FF2B5EF4-FFF2-40B4-BE49-F238E27FC236}">
                  <a16:creationId xmlns:a16="http://schemas.microsoft.com/office/drawing/2014/main" id="{E7850D24-6812-4DBC-B0A4-CA52C99353BE}"/>
                </a:ext>
              </a:extLst>
            </p:cNvPr>
            <p:cNvSpPr>
              <a:spLocks/>
            </p:cNvSpPr>
            <p:nvPr/>
          </p:nvSpPr>
          <p:spPr bwMode="auto">
            <a:xfrm>
              <a:off x="2357438" y="3024146"/>
              <a:ext cx="0" cy="76200"/>
            </a:xfrm>
            <a:custGeom>
              <a:avLst/>
              <a:gdLst>
                <a:gd name="T0" fmla="*/ 48 h 48"/>
                <a:gd name="T1" fmla="*/ 23 h 48"/>
                <a:gd name="T2" fmla="*/ 0 h 48"/>
              </a:gdLst>
              <a:ahLst/>
              <a:cxnLst>
                <a:cxn ang="0">
                  <a:pos x="0" y="T0"/>
                </a:cxn>
                <a:cxn ang="0">
                  <a:pos x="0" y="T1"/>
                </a:cxn>
                <a:cxn ang="0">
                  <a:pos x="0" y="T2"/>
                </a:cxn>
              </a:cxnLst>
              <a:rect l="0" t="0" r="r" b="b"/>
              <a:pathLst>
                <a:path h="48">
                  <a:moveTo>
                    <a:pt x="0" y="48"/>
                  </a:moveTo>
                  <a:lnTo>
                    <a:pt x="0" y="23"/>
                  </a:lnTo>
                  <a:lnTo>
                    <a:pt x="0" y="0"/>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2" name="Line 41">
              <a:extLst>
                <a:ext uri="{FF2B5EF4-FFF2-40B4-BE49-F238E27FC236}">
                  <a16:creationId xmlns:a16="http://schemas.microsoft.com/office/drawing/2014/main" id="{E37A8CDD-4DC0-4E56-986F-AE19676FADBB}"/>
                </a:ext>
              </a:extLst>
            </p:cNvPr>
            <p:cNvSpPr>
              <a:spLocks noChangeShapeType="1"/>
            </p:cNvSpPr>
            <p:nvPr/>
          </p:nvSpPr>
          <p:spPr bwMode="auto">
            <a:xfrm flipV="1">
              <a:off x="3884613" y="2971758"/>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3" name="Line 42">
              <a:extLst>
                <a:ext uri="{FF2B5EF4-FFF2-40B4-BE49-F238E27FC236}">
                  <a16:creationId xmlns:a16="http://schemas.microsoft.com/office/drawing/2014/main" id="{FC0AE707-A0B5-48C0-A63E-B37A109077A0}"/>
                </a:ext>
              </a:extLst>
            </p:cNvPr>
            <p:cNvSpPr>
              <a:spLocks noChangeShapeType="1"/>
            </p:cNvSpPr>
            <p:nvPr/>
          </p:nvSpPr>
          <p:spPr bwMode="auto">
            <a:xfrm flipV="1">
              <a:off x="3884613" y="2897146"/>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4" name="Line 46">
              <a:extLst>
                <a:ext uri="{FF2B5EF4-FFF2-40B4-BE49-F238E27FC236}">
                  <a16:creationId xmlns:a16="http://schemas.microsoft.com/office/drawing/2014/main" id="{A02FFB57-49EF-48AE-8958-B4B561D7076F}"/>
                </a:ext>
              </a:extLst>
            </p:cNvPr>
            <p:cNvSpPr>
              <a:spLocks noChangeShapeType="1"/>
            </p:cNvSpPr>
            <p:nvPr/>
          </p:nvSpPr>
          <p:spPr bwMode="auto">
            <a:xfrm flipV="1">
              <a:off x="2314575" y="3062246"/>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5" name="Freeform 47">
              <a:extLst>
                <a:ext uri="{FF2B5EF4-FFF2-40B4-BE49-F238E27FC236}">
                  <a16:creationId xmlns:a16="http://schemas.microsoft.com/office/drawing/2014/main" id="{B926DBA6-417C-4B3E-8B9C-B03D4173C684}"/>
                </a:ext>
              </a:extLst>
            </p:cNvPr>
            <p:cNvSpPr>
              <a:spLocks/>
            </p:cNvSpPr>
            <p:nvPr/>
          </p:nvSpPr>
          <p:spPr bwMode="auto">
            <a:xfrm>
              <a:off x="2314575" y="2987633"/>
              <a:ext cx="0" cy="74613"/>
            </a:xfrm>
            <a:custGeom>
              <a:avLst/>
              <a:gdLst>
                <a:gd name="T0" fmla="*/ 47 h 47"/>
                <a:gd name="T1" fmla="*/ 25 h 47"/>
                <a:gd name="T2" fmla="*/ 0 h 47"/>
              </a:gdLst>
              <a:ahLst/>
              <a:cxnLst>
                <a:cxn ang="0">
                  <a:pos x="0" y="T0"/>
                </a:cxn>
                <a:cxn ang="0">
                  <a:pos x="0" y="T1"/>
                </a:cxn>
                <a:cxn ang="0">
                  <a:pos x="0" y="T2"/>
                </a:cxn>
              </a:cxnLst>
              <a:rect l="0" t="0" r="r" b="b"/>
              <a:pathLst>
                <a:path h="47">
                  <a:moveTo>
                    <a:pt x="0" y="47"/>
                  </a:moveTo>
                  <a:lnTo>
                    <a:pt x="0" y="25"/>
                  </a:lnTo>
                  <a:lnTo>
                    <a:pt x="0" y="0"/>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6" name="Freeform 50">
              <a:extLst>
                <a:ext uri="{FF2B5EF4-FFF2-40B4-BE49-F238E27FC236}">
                  <a16:creationId xmlns:a16="http://schemas.microsoft.com/office/drawing/2014/main" id="{D30349B1-FFDF-4252-B883-B012E3C21E18}"/>
                </a:ext>
              </a:extLst>
            </p:cNvPr>
            <p:cNvSpPr>
              <a:spLocks/>
            </p:cNvSpPr>
            <p:nvPr/>
          </p:nvSpPr>
          <p:spPr bwMode="auto">
            <a:xfrm>
              <a:off x="2314575" y="2971758"/>
              <a:ext cx="1570037" cy="90488"/>
            </a:xfrm>
            <a:custGeom>
              <a:avLst/>
              <a:gdLst>
                <a:gd name="T0" fmla="*/ 0 w 989"/>
                <a:gd name="T1" fmla="*/ 57 h 57"/>
                <a:gd name="T2" fmla="*/ 27 w 989"/>
                <a:gd name="T3" fmla="*/ 56 h 57"/>
                <a:gd name="T4" fmla="*/ 989 w 989"/>
                <a:gd name="T5" fmla="*/ 0 h 57"/>
              </a:gdLst>
              <a:ahLst/>
              <a:cxnLst>
                <a:cxn ang="0">
                  <a:pos x="T0" y="T1"/>
                </a:cxn>
                <a:cxn ang="0">
                  <a:pos x="T2" y="T3"/>
                </a:cxn>
                <a:cxn ang="0">
                  <a:pos x="T4" y="T5"/>
                </a:cxn>
              </a:cxnLst>
              <a:rect l="0" t="0" r="r" b="b"/>
              <a:pathLst>
                <a:path w="989" h="57">
                  <a:moveTo>
                    <a:pt x="0" y="57"/>
                  </a:moveTo>
                  <a:lnTo>
                    <a:pt x="27" y="56"/>
                  </a:lnTo>
                  <a:lnTo>
                    <a:pt x="989" y="0"/>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7" name="Line 53">
              <a:extLst>
                <a:ext uri="{FF2B5EF4-FFF2-40B4-BE49-F238E27FC236}">
                  <a16:creationId xmlns:a16="http://schemas.microsoft.com/office/drawing/2014/main" id="{6876567F-5B70-4EBE-9331-C6A08C943598}"/>
                </a:ext>
              </a:extLst>
            </p:cNvPr>
            <p:cNvSpPr>
              <a:spLocks noChangeShapeType="1"/>
            </p:cNvSpPr>
            <p:nvPr/>
          </p:nvSpPr>
          <p:spPr bwMode="auto">
            <a:xfrm flipV="1">
              <a:off x="1524000" y="3552783"/>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8" name="Line 54">
              <a:extLst>
                <a:ext uri="{FF2B5EF4-FFF2-40B4-BE49-F238E27FC236}">
                  <a16:creationId xmlns:a16="http://schemas.microsoft.com/office/drawing/2014/main" id="{08819282-F456-4F20-9DF9-A71650CCDF59}"/>
                </a:ext>
              </a:extLst>
            </p:cNvPr>
            <p:cNvSpPr>
              <a:spLocks noChangeShapeType="1"/>
            </p:cNvSpPr>
            <p:nvPr/>
          </p:nvSpPr>
          <p:spPr bwMode="auto">
            <a:xfrm flipV="1">
              <a:off x="1524000" y="3627396"/>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9" name="Line 57">
              <a:extLst>
                <a:ext uri="{FF2B5EF4-FFF2-40B4-BE49-F238E27FC236}">
                  <a16:creationId xmlns:a16="http://schemas.microsoft.com/office/drawing/2014/main" id="{6D9CE7EB-F532-4CB7-A559-442CE2DE8888}"/>
                </a:ext>
              </a:extLst>
            </p:cNvPr>
            <p:cNvSpPr>
              <a:spLocks noChangeShapeType="1"/>
            </p:cNvSpPr>
            <p:nvPr/>
          </p:nvSpPr>
          <p:spPr bwMode="auto">
            <a:xfrm flipV="1">
              <a:off x="987425" y="4608471"/>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0" name="Line 58">
              <a:extLst>
                <a:ext uri="{FF2B5EF4-FFF2-40B4-BE49-F238E27FC236}">
                  <a16:creationId xmlns:a16="http://schemas.microsoft.com/office/drawing/2014/main" id="{37BB6BE7-1E98-4191-84B2-C436CC4F9206}"/>
                </a:ext>
              </a:extLst>
            </p:cNvPr>
            <p:cNvSpPr>
              <a:spLocks noChangeShapeType="1"/>
            </p:cNvSpPr>
            <p:nvPr/>
          </p:nvSpPr>
          <p:spPr bwMode="auto">
            <a:xfrm flipV="1">
              <a:off x="987425" y="4683083"/>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1" name="Line 59">
              <a:extLst>
                <a:ext uri="{FF2B5EF4-FFF2-40B4-BE49-F238E27FC236}">
                  <a16:creationId xmlns:a16="http://schemas.microsoft.com/office/drawing/2014/main" id="{A957DDD9-73F9-40FD-97A5-43431325B374}"/>
                </a:ext>
              </a:extLst>
            </p:cNvPr>
            <p:cNvSpPr>
              <a:spLocks noChangeShapeType="1"/>
            </p:cNvSpPr>
            <p:nvPr/>
          </p:nvSpPr>
          <p:spPr bwMode="auto">
            <a:xfrm flipV="1">
              <a:off x="987425" y="3627396"/>
              <a:ext cx="536575" cy="1055688"/>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2" name="Line 60">
              <a:extLst>
                <a:ext uri="{FF2B5EF4-FFF2-40B4-BE49-F238E27FC236}">
                  <a16:creationId xmlns:a16="http://schemas.microsoft.com/office/drawing/2014/main" id="{25DF92CE-4C7E-410D-A4F6-3030655878FB}"/>
                </a:ext>
              </a:extLst>
            </p:cNvPr>
            <p:cNvSpPr>
              <a:spLocks noChangeShapeType="1"/>
            </p:cNvSpPr>
            <p:nvPr/>
          </p:nvSpPr>
          <p:spPr bwMode="auto">
            <a:xfrm flipV="1">
              <a:off x="1524000" y="3062246"/>
              <a:ext cx="790575" cy="565150"/>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 name="Freeform 62">
              <a:extLst>
                <a:ext uri="{FF2B5EF4-FFF2-40B4-BE49-F238E27FC236}">
                  <a16:creationId xmlns:a16="http://schemas.microsoft.com/office/drawing/2014/main" id="{7852872F-E835-46BF-9CD2-06E4AFA68C14}"/>
                </a:ext>
              </a:extLst>
            </p:cNvPr>
            <p:cNvSpPr>
              <a:spLocks/>
            </p:cNvSpPr>
            <p:nvPr/>
          </p:nvSpPr>
          <p:spPr bwMode="auto">
            <a:xfrm>
              <a:off x="711200" y="4683083"/>
              <a:ext cx="276225" cy="376238"/>
            </a:xfrm>
            <a:custGeom>
              <a:avLst/>
              <a:gdLst>
                <a:gd name="T0" fmla="*/ 0 w 174"/>
                <a:gd name="T1" fmla="*/ 237 h 237"/>
                <a:gd name="T2" fmla="*/ 9 w 174"/>
                <a:gd name="T3" fmla="*/ 225 h 237"/>
                <a:gd name="T4" fmla="*/ 174 w 174"/>
                <a:gd name="T5" fmla="*/ 0 h 237"/>
              </a:gdLst>
              <a:ahLst/>
              <a:cxnLst>
                <a:cxn ang="0">
                  <a:pos x="T0" y="T1"/>
                </a:cxn>
                <a:cxn ang="0">
                  <a:pos x="T2" y="T3"/>
                </a:cxn>
                <a:cxn ang="0">
                  <a:pos x="T4" y="T5"/>
                </a:cxn>
              </a:cxnLst>
              <a:rect l="0" t="0" r="r" b="b"/>
              <a:pathLst>
                <a:path w="174" h="237">
                  <a:moveTo>
                    <a:pt x="0" y="237"/>
                  </a:moveTo>
                  <a:lnTo>
                    <a:pt x="9" y="225"/>
                  </a:lnTo>
                  <a:lnTo>
                    <a:pt x="174" y="0"/>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4" name="Line 65">
              <a:extLst>
                <a:ext uri="{FF2B5EF4-FFF2-40B4-BE49-F238E27FC236}">
                  <a16:creationId xmlns:a16="http://schemas.microsoft.com/office/drawing/2014/main" id="{F2E0F823-78C6-4B7A-91F9-51C2328E14A6}"/>
                </a:ext>
              </a:extLst>
            </p:cNvPr>
            <p:cNvSpPr>
              <a:spLocks noChangeShapeType="1"/>
            </p:cNvSpPr>
            <p:nvPr/>
          </p:nvSpPr>
          <p:spPr bwMode="auto">
            <a:xfrm>
              <a:off x="2360613"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5" name="Line 66">
              <a:extLst>
                <a:ext uri="{FF2B5EF4-FFF2-40B4-BE49-F238E27FC236}">
                  <a16:creationId xmlns:a16="http://schemas.microsoft.com/office/drawing/2014/main" id="{27BA080A-E008-47A3-B621-D0BDF858D3CE}"/>
                </a:ext>
              </a:extLst>
            </p:cNvPr>
            <p:cNvSpPr>
              <a:spLocks noChangeShapeType="1"/>
            </p:cNvSpPr>
            <p:nvPr/>
          </p:nvSpPr>
          <p:spPr bwMode="auto">
            <a:xfrm>
              <a:off x="1535113"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6" name="Line 67">
              <a:extLst>
                <a:ext uri="{FF2B5EF4-FFF2-40B4-BE49-F238E27FC236}">
                  <a16:creationId xmlns:a16="http://schemas.microsoft.com/office/drawing/2014/main" id="{AD2A1F56-5FD5-45E6-B19C-8CB5771D39CB}"/>
                </a:ext>
              </a:extLst>
            </p:cNvPr>
            <p:cNvSpPr>
              <a:spLocks noChangeShapeType="1"/>
            </p:cNvSpPr>
            <p:nvPr/>
          </p:nvSpPr>
          <p:spPr bwMode="auto">
            <a:xfrm>
              <a:off x="1535113" y="5059321"/>
              <a:ext cx="825500"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latin typeface="+mj-lt"/>
              </a:endParaRPr>
            </a:p>
          </p:txBody>
        </p:sp>
        <p:sp>
          <p:nvSpPr>
            <p:cNvPr id="137" name="Line 68">
              <a:extLst>
                <a:ext uri="{FF2B5EF4-FFF2-40B4-BE49-F238E27FC236}">
                  <a16:creationId xmlns:a16="http://schemas.microsoft.com/office/drawing/2014/main" id="{7BDF7EF5-3E94-4878-B4F6-7EE684DBC33C}"/>
                </a:ext>
              </a:extLst>
            </p:cNvPr>
            <p:cNvSpPr>
              <a:spLocks noChangeShapeType="1"/>
            </p:cNvSpPr>
            <p:nvPr/>
          </p:nvSpPr>
          <p:spPr bwMode="auto">
            <a:xfrm>
              <a:off x="4010025" y="5059321"/>
              <a:ext cx="60325"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latin typeface="+mj-lt"/>
              </a:endParaRPr>
            </a:p>
          </p:txBody>
        </p:sp>
        <p:sp>
          <p:nvSpPr>
            <p:cNvPr id="138" name="Line 69">
              <a:extLst>
                <a:ext uri="{FF2B5EF4-FFF2-40B4-BE49-F238E27FC236}">
                  <a16:creationId xmlns:a16="http://schemas.microsoft.com/office/drawing/2014/main" id="{21452B6D-157E-4C3D-A001-4AF7B705110D}"/>
                </a:ext>
              </a:extLst>
            </p:cNvPr>
            <p:cNvSpPr>
              <a:spLocks noChangeShapeType="1"/>
            </p:cNvSpPr>
            <p:nvPr/>
          </p:nvSpPr>
          <p:spPr bwMode="auto">
            <a:xfrm>
              <a:off x="4010025"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9" name="Line 70">
              <a:extLst>
                <a:ext uri="{FF2B5EF4-FFF2-40B4-BE49-F238E27FC236}">
                  <a16:creationId xmlns:a16="http://schemas.microsoft.com/office/drawing/2014/main" id="{7E33CC72-DF0E-4388-8480-7C65823A7FD8}"/>
                </a:ext>
              </a:extLst>
            </p:cNvPr>
            <p:cNvSpPr>
              <a:spLocks noChangeShapeType="1"/>
            </p:cNvSpPr>
            <p:nvPr/>
          </p:nvSpPr>
          <p:spPr bwMode="auto">
            <a:xfrm>
              <a:off x="2360613" y="5059321"/>
              <a:ext cx="1649412"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latin typeface="+mj-lt"/>
              </a:endParaRPr>
            </a:p>
          </p:txBody>
        </p:sp>
        <p:sp>
          <p:nvSpPr>
            <p:cNvPr id="140" name="Line 71">
              <a:extLst>
                <a:ext uri="{FF2B5EF4-FFF2-40B4-BE49-F238E27FC236}">
                  <a16:creationId xmlns:a16="http://schemas.microsoft.com/office/drawing/2014/main" id="{0783DDDB-5928-4693-B3D2-8B87A8039066}"/>
                </a:ext>
              </a:extLst>
            </p:cNvPr>
            <p:cNvSpPr>
              <a:spLocks noChangeShapeType="1"/>
            </p:cNvSpPr>
            <p:nvPr/>
          </p:nvSpPr>
          <p:spPr bwMode="auto">
            <a:xfrm>
              <a:off x="620713" y="2424071"/>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1" name="Line 72">
              <a:extLst>
                <a:ext uri="{FF2B5EF4-FFF2-40B4-BE49-F238E27FC236}">
                  <a16:creationId xmlns:a16="http://schemas.microsoft.com/office/drawing/2014/main" id="{1935EA4E-98F4-4361-AD8F-DCC0B84F4A34}"/>
                </a:ext>
              </a:extLst>
            </p:cNvPr>
            <p:cNvSpPr>
              <a:spLocks noChangeShapeType="1"/>
            </p:cNvSpPr>
            <p:nvPr/>
          </p:nvSpPr>
          <p:spPr bwMode="auto">
            <a:xfrm>
              <a:off x="620713" y="2951121"/>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2" name="Freeform 73">
              <a:extLst>
                <a:ext uri="{FF2B5EF4-FFF2-40B4-BE49-F238E27FC236}">
                  <a16:creationId xmlns:a16="http://schemas.microsoft.com/office/drawing/2014/main" id="{F8A4A203-F2CF-47E6-ADA4-FECDF3C71BD1}"/>
                </a:ext>
              </a:extLst>
            </p:cNvPr>
            <p:cNvSpPr>
              <a:spLocks/>
            </p:cNvSpPr>
            <p:nvPr/>
          </p:nvSpPr>
          <p:spPr bwMode="auto">
            <a:xfrm>
              <a:off x="660400" y="2424071"/>
              <a:ext cx="0" cy="2635250"/>
            </a:xfrm>
            <a:custGeom>
              <a:avLst/>
              <a:gdLst>
                <a:gd name="T0" fmla="*/ 0 h 1660"/>
                <a:gd name="T1" fmla="*/ 332 h 1660"/>
                <a:gd name="T2" fmla="*/ 664 h 1660"/>
                <a:gd name="T3" fmla="*/ 996 h 1660"/>
                <a:gd name="T4" fmla="*/ 1328 h 1660"/>
                <a:gd name="T5" fmla="*/ 1660 h 1660"/>
              </a:gdLst>
              <a:ahLst/>
              <a:cxnLst>
                <a:cxn ang="0">
                  <a:pos x="0" y="T0"/>
                </a:cxn>
                <a:cxn ang="0">
                  <a:pos x="0" y="T1"/>
                </a:cxn>
                <a:cxn ang="0">
                  <a:pos x="0" y="T2"/>
                </a:cxn>
                <a:cxn ang="0">
                  <a:pos x="0" y="T3"/>
                </a:cxn>
                <a:cxn ang="0">
                  <a:pos x="0" y="T4"/>
                </a:cxn>
                <a:cxn ang="0">
                  <a:pos x="0" y="T5"/>
                </a:cxn>
              </a:cxnLst>
              <a:rect l="0" t="0" r="r" b="b"/>
              <a:pathLst>
                <a:path h="1660">
                  <a:moveTo>
                    <a:pt x="0" y="0"/>
                  </a:moveTo>
                  <a:lnTo>
                    <a:pt x="0" y="332"/>
                  </a:lnTo>
                  <a:lnTo>
                    <a:pt x="0" y="664"/>
                  </a:lnTo>
                  <a:lnTo>
                    <a:pt x="0" y="996"/>
                  </a:lnTo>
                  <a:lnTo>
                    <a:pt x="0" y="1328"/>
                  </a:lnTo>
                  <a:lnTo>
                    <a:pt x="0" y="1660"/>
                  </a:lnTo>
                </a:path>
              </a:pathLst>
            </a:custGeom>
            <a:noFill/>
            <a:ln w="5">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3" name="Line 74">
              <a:extLst>
                <a:ext uri="{FF2B5EF4-FFF2-40B4-BE49-F238E27FC236}">
                  <a16:creationId xmlns:a16="http://schemas.microsoft.com/office/drawing/2014/main" id="{5EC97F36-F2AC-44E2-A3B0-473C51AED733}"/>
                </a:ext>
              </a:extLst>
            </p:cNvPr>
            <p:cNvSpPr>
              <a:spLocks noChangeShapeType="1"/>
            </p:cNvSpPr>
            <p:nvPr/>
          </p:nvSpPr>
          <p:spPr bwMode="auto">
            <a:xfrm>
              <a:off x="620713" y="3478171"/>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 name="Line 75">
              <a:extLst>
                <a:ext uri="{FF2B5EF4-FFF2-40B4-BE49-F238E27FC236}">
                  <a16:creationId xmlns:a16="http://schemas.microsoft.com/office/drawing/2014/main" id="{128B108A-A8CC-4CC2-805F-76899E60984F}"/>
                </a:ext>
              </a:extLst>
            </p:cNvPr>
            <p:cNvSpPr>
              <a:spLocks noChangeShapeType="1"/>
            </p:cNvSpPr>
            <p:nvPr/>
          </p:nvSpPr>
          <p:spPr bwMode="auto">
            <a:xfrm>
              <a:off x="620713" y="4005221"/>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 name="Line 76">
              <a:extLst>
                <a:ext uri="{FF2B5EF4-FFF2-40B4-BE49-F238E27FC236}">
                  <a16:creationId xmlns:a16="http://schemas.microsoft.com/office/drawing/2014/main" id="{C6C44A25-22DC-4DF3-9EBC-4769EACB08EC}"/>
                </a:ext>
              </a:extLst>
            </p:cNvPr>
            <p:cNvSpPr>
              <a:spLocks noChangeShapeType="1"/>
            </p:cNvSpPr>
            <p:nvPr/>
          </p:nvSpPr>
          <p:spPr bwMode="auto">
            <a:xfrm>
              <a:off x="620713" y="4532271"/>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 name="Line 77">
              <a:extLst>
                <a:ext uri="{FF2B5EF4-FFF2-40B4-BE49-F238E27FC236}">
                  <a16:creationId xmlns:a16="http://schemas.microsoft.com/office/drawing/2014/main" id="{6A37326C-7E0A-4F73-B6F6-D1FA187683C9}"/>
                </a:ext>
              </a:extLst>
            </p:cNvPr>
            <p:cNvSpPr>
              <a:spLocks noChangeShapeType="1"/>
            </p:cNvSpPr>
            <p:nvPr/>
          </p:nvSpPr>
          <p:spPr bwMode="auto">
            <a:xfrm>
              <a:off x="985838"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7" name="Line 78">
              <a:extLst>
                <a:ext uri="{FF2B5EF4-FFF2-40B4-BE49-F238E27FC236}">
                  <a16:creationId xmlns:a16="http://schemas.microsoft.com/office/drawing/2014/main" id="{E14F1E3A-B2F4-4428-8506-8B08C05002E3}"/>
                </a:ext>
              </a:extLst>
            </p:cNvPr>
            <p:cNvSpPr>
              <a:spLocks noChangeShapeType="1"/>
            </p:cNvSpPr>
            <p:nvPr/>
          </p:nvSpPr>
          <p:spPr bwMode="auto">
            <a:xfrm>
              <a:off x="711200"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8" name="Line 79">
              <a:extLst>
                <a:ext uri="{FF2B5EF4-FFF2-40B4-BE49-F238E27FC236}">
                  <a16:creationId xmlns:a16="http://schemas.microsoft.com/office/drawing/2014/main" id="{6BF644C3-A8DD-48F1-92A7-D0496FD96D1D}"/>
                </a:ext>
              </a:extLst>
            </p:cNvPr>
            <p:cNvSpPr>
              <a:spLocks noChangeShapeType="1"/>
            </p:cNvSpPr>
            <p:nvPr/>
          </p:nvSpPr>
          <p:spPr bwMode="auto">
            <a:xfrm>
              <a:off x="711200" y="5059321"/>
              <a:ext cx="27463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latin typeface="+mj-lt"/>
              </a:endParaRPr>
            </a:p>
          </p:txBody>
        </p:sp>
        <p:sp>
          <p:nvSpPr>
            <p:cNvPr id="149" name="Freeform 80">
              <a:extLst>
                <a:ext uri="{FF2B5EF4-FFF2-40B4-BE49-F238E27FC236}">
                  <a16:creationId xmlns:a16="http://schemas.microsoft.com/office/drawing/2014/main" id="{CFF8CD70-1936-4A69-A316-46052C6C0161}"/>
                </a:ext>
              </a:extLst>
            </p:cNvPr>
            <p:cNvSpPr>
              <a:spLocks/>
            </p:cNvSpPr>
            <p:nvPr/>
          </p:nvSpPr>
          <p:spPr bwMode="auto">
            <a:xfrm>
              <a:off x="620713" y="5059321"/>
              <a:ext cx="90487" cy="0"/>
            </a:xfrm>
            <a:custGeom>
              <a:avLst/>
              <a:gdLst>
                <a:gd name="T0" fmla="*/ 0 w 57"/>
                <a:gd name="T1" fmla="*/ 25 w 57"/>
                <a:gd name="T2" fmla="*/ 57 w 57"/>
              </a:gdLst>
              <a:ahLst/>
              <a:cxnLst>
                <a:cxn ang="0">
                  <a:pos x="T0" y="0"/>
                </a:cxn>
                <a:cxn ang="0">
                  <a:pos x="T1" y="0"/>
                </a:cxn>
                <a:cxn ang="0">
                  <a:pos x="T2" y="0"/>
                </a:cxn>
              </a:cxnLst>
              <a:rect l="0" t="0" r="r" b="b"/>
              <a:pathLst>
                <a:path w="57">
                  <a:moveTo>
                    <a:pt x="0" y="0"/>
                  </a:moveTo>
                  <a:lnTo>
                    <a:pt x="25" y="0"/>
                  </a:lnTo>
                  <a:lnTo>
                    <a:pt x="57" y="0"/>
                  </a:lnTo>
                </a:path>
              </a:pathLst>
            </a:custGeom>
            <a:noFill/>
            <a:ln w="5">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0" name="Line 81">
              <a:extLst>
                <a:ext uri="{FF2B5EF4-FFF2-40B4-BE49-F238E27FC236}">
                  <a16:creationId xmlns:a16="http://schemas.microsoft.com/office/drawing/2014/main" id="{561D9EAF-6E93-4EE0-9B26-116BC3832FCC}"/>
                </a:ext>
              </a:extLst>
            </p:cNvPr>
            <p:cNvSpPr>
              <a:spLocks noChangeShapeType="1"/>
            </p:cNvSpPr>
            <p:nvPr/>
          </p:nvSpPr>
          <p:spPr bwMode="auto">
            <a:xfrm>
              <a:off x="985838" y="5059321"/>
              <a:ext cx="549275"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latin typeface="+mj-lt"/>
              </a:endParaRPr>
            </a:p>
          </p:txBody>
        </p:sp>
        <p:sp>
          <p:nvSpPr>
            <p:cNvPr id="151" name="Rectangle 82">
              <a:extLst>
                <a:ext uri="{FF2B5EF4-FFF2-40B4-BE49-F238E27FC236}">
                  <a16:creationId xmlns:a16="http://schemas.microsoft.com/office/drawing/2014/main" id="{2FACC607-5184-4671-8C8E-EC0ABE6EF688}"/>
                </a:ext>
              </a:extLst>
            </p:cNvPr>
            <p:cNvSpPr>
              <a:spLocks noChangeArrowheads="1"/>
            </p:cNvSpPr>
            <p:nvPr/>
          </p:nvSpPr>
          <p:spPr bwMode="auto">
            <a:xfrm>
              <a:off x="671892" y="514980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0</a:t>
              </a:r>
            </a:p>
          </p:txBody>
        </p:sp>
        <p:sp>
          <p:nvSpPr>
            <p:cNvPr id="152" name="Rectangle 83">
              <a:extLst>
                <a:ext uri="{FF2B5EF4-FFF2-40B4-BE49-F238E27FC236}">
                  <a16:creationId xmlns:a16="http://schemas.microsoft.com/office/drawing/2014/main" id="{6C6A2277-57DF-43F9-857E-4510436F3A50}"/>
                </a:ext>
              </a:extLst>
            </p:cNvPr>
            <p:cNvSpPr>
              <a:spLocks noChangeArrowheads="1"/>
            </p:cNvSpPr>
            <p:nvPr/>
          </p:nvSpPr>
          <p:spPr bwMode="auto">
            <a:xfrm>
              <a:off x="946530" y="514980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4</a:t>
              </a:r>
            </a:p>
          </p:txBody>
        </p:sp>
        <p:sp>
          <p:nvSpPr>
            <p:cNvPr id="153" name="Rectangle 84">
              <a:extLst>
                <a:ext uri="{FF2B5EF4-FFF2-40B4-BE49-F238E27FC236}">
                  <a16:creationId xmlns:a16="http://schemas.microsoft.com/office/drawing/2014/main" id="{D8CA0741-A2DF-4D66-9722-43B16FAD715D}"/>
                </a:ext>
              </a:extLst>
            </p:cNvPr>
            <p:cNvSpPr>
              <a:spLocks noChangeArrowheads="1"/>
            </p:cNvSpPr>
            <p:nvPr/>
          </p:nvSpPr>
          <p:spPr bwMode="auto">
            <a:xfrm>
              <a:off x="1454120" y="51498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12</a:t>
              </a:r>
            </a:p>
          </p:txBody>
        </p:sp>
        <p:sp>
          <p:nvSpPr>
            <p:cNvPr id="154" name="Rectangle 85">
              <a:extLst>
                <a:ext uri="{FF2B5EF4-FFF2-40B4-BE49-F238E27FC236}">
                  <a16:creationId xmlns:a16="http://schemas.microsoft.com/office/drawing/2014/main" id="{BEFB0B00-845A-442A-96F3-D956D3675E67}"/>
                </a:ext>
              </a:extLst>
            </p:cNvPr>
            <p:cNvSpPr>
              <a:spLocks noChangeArrowheads="1"/>
            </p:cNvSpPr>
            <p:nvPr/>
          </p:nvSpPr>
          <p:spPr bwMode="auto">
            <a:xfrm>
              <a:off x="2278032" y="51498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24</a:t>
              </a:r>
            </a:p>
          </p:txBody>
        </p:sp>
        <p:sp>
          <p:nvSpPr>
            <p:cNvPr id="155" name="Rectangle 86">
              <a:extLst>
                <a:ext uri="{FF2B5EF4-FFF2-40B4-BE49-F238E27FC236}">
                  <a16:creationId xmlns:a16="http://schemas.microsoft.com/office/drawing/2014/main" id="{966E85FC-B04B-4850-986A-B9660FE45C10}"/>
                </a:ext>
              </a:extLst>
            </p:cNvPr>
            <p:cNvSpPr>
              <a:spLocks noChangeArrowheads="1"/>
            </p:cNvSpPr>
            <p:nvPr/>
          </p:nvSpPr>
          <p:spPr bwMode="auto">
            <a:xfrm>
              <a:off x="3927445" y="51498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48</a:t>
              </a:r>
            </a:p>
          </p:txBody>
        </p:sp>
        <p:sp>
          <p:nvSpPr>
            <p:cNvPr id="156" name="Rectangle 87">
              <a:extLst>
                <a:ext uri="{FF2B5EF4-FFF2-40B4-BE49-F238E27FC236}">
                  <a16:creationId xmlns:a16="http://schemas.microsoft.com/office/drawing/2014/main" id="{6A9BEB87-735F-4945-8D7C-8401B47F3CAA}"/>
                </a:ext>
              </a:extLst>
            </p:cNvPr>
            <p:cNvSpPr>
              <a:spLocks noChangeArrowheads="1"/>
            </p:cNvSpPr>
            <p:nvPr/>
          </p:nvSpPr>
          <p:spPr bwMode="auto">
            <a:xfrm>
              <a:off x="484953" y="497518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Arial" pitchFamily="34" charset="0"/>
                  <a:cs typeface="Arial" pitchFamily="34" charset="0"/>
                </a:rPr>
                <a:t>0</a:t>
              </a:r>
              <a:endParaRPr kumimoji="0" lang="fr-FR" sz="2800" b="0" i="0" u="none" strike="noStrike" cap="none" normalizeH="0" baseline="0">
                <a:ln>
                  <a:noFill/>
                </a:ln>
                <a:effectLst/>
                <a:latin typeface="Arial" pitchFamily="34" charset="0"/>
                <a:cs typeface="Arial" pitchFamily="34" charset="0"/>
              </a:endParaRPr>
            </a:p>
          </p:txBody>
        </p:sp>
        <p:sp>
          <p:nvSpPr>
            <p:cNvPr id="157" name="Rectangle 88">
              <a:extLst>
                <a:ext uri="{FF2B5EF4-FFF2-40B4-BE49-F238E27FC236}">
                  <a16:creationId xmlns:a16="http://schemas.microsoft.com/office/drawing/2014/main" id="{DD096E7F-8171-49C2-B8C0-479C28488BBF}"/>
                </a:ext>
              </a:extLst>
            </p:cNvPr>
            <p:cNvSpPr>
              <a:spLocks noChangeArrowheads="1"/>
            </p:cNvSpPr>
            <p:nvPr/>
          </p:nvSpPr>
          <p:spPr bwMode="auto">
            <a:xfrm>
              <a:off x="401582" y="444813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Arial" pitchFamily="34" charset="0"/>
                  <a:cs typeface="Arial" pitchFamily="34" charset="0"/>
                </a:rPr>
                <a:t>20</a:t>
              </a:r>
              <a:endParaRPr kumimoji="0" lang="fr-FR" sz="2800" b="0" i="0" u="none" strike="noStrike" cap="none" normalizeH="0" baseline="0">
                <a:ln>
                  <a:noFill/>
                </a:ln>
                <a:effectLst/>
                <a:latin typeface="Arial" pitchFamily="34" charset="0"/>
                <a:cs typeface="Arial" pitchFamily="34" charset="0"/>
              </a:endParaRPr>
            </a:p>
          </p:txBody>
        </p:sp>
        <p:sp>
          <p:nvSpPr>
            <p:cNvPr id="158" name="Rectangle 89">
              <a:extLst>
                <a:ext uri="{FF2B5EF4-FFF2-40B4-BE49-F238E27FC236}">
                  <a16:creationId xmlns:a16="http://schemas.microsoft.com/office/drawing/2014/main" id="{71B43D01-DA2E-429A-8CE1-13821C8BC047}"/>
                </a:ext>
              </a:extLst>
            </p:cNvPr>
            <p:cNvSpPr>
              <a:spLocks noChangeArrowheads="1"/>
            </p:cNvSpPr>
            <p:nvPr/>
          </p:nvSpPr>
          <p:spPr bwMode="auto">
            <a:xfrm>
              <a:off x="401582" y="392108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Arial" pitchFamily="34" charset="0"/>
                  <a:cs typeface="Arial" pitchFamily="34" charset="0"/>
                </a:rPr>
                <a:t>40</a:t>
              </a:r>
              <a:endParaRPr kumimoji="0" lang="fr-FR" sz="2800" b="0" i="0" u="none" strike="noStrike" cap="none" normalizeH="0" baseline="0">
                <a:ln>
                  <a:noFill/>
                </a:ln>
                <a:effectLst/>
                <a:latin typeface="Arial" pitchFamily="34" charset="0"/>
                <a:cs typeface="Arial" pitchFamily="34" charset="0"/>
              </a:endParaRPr>
            </a:p>
          </p:txBody>
        </p:sp>
        <p:sp>
          <p:nvSpPr>
            <p:cNvPr id="159" name="Rectangle 90">
              <a:extLst>
                <a:ext uri="{FF2B5EF4-FFF2-40B4-BE49-F238E27FC236}">
                  <a16:creationId xmlns:a16="http://schemas.microsoft.com/office/drawing/2014/main" id="{B0255E0E-9F6B-4B9E-A07E-AA25929511E7}"/>
                </a:ext>
              </a:extLst>
            </p:cNvPr>
            <p:cNvSpPr>
              <a:spLocks noChangeArrowheads="1"/>
            </p:cNvSpPr>
            <p:nvPr/>
          </p:nvSpPr>
          <p:spPr bwMode="auto">
            <a:xfrm>
              <a:off x="401582" y="339403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Arial" pitchFamily="34" charset="0"/>
                  <a:cs typeface="Arial" pitchFamily="34" charset="0"/>
                </a:rPr>
                <a:t>60</a:t>
              </a:r>
              <a:endParaRPr kumimoji="0" lang="fr-FR" sz="2800" b="0" i="0" u="none" strike="noStrike" cap="none" normalizeH="0" baseline="0">
                <a:ln>
                  <a:noFill/>
                </a:ln>
                <a:effectLst/>
                <a:latin typeface="Arial" pitchFamily="34" charset="0"/>
                <a:cs typeface="Arial" pitchFamily="34" charset="0"/>
              </a:endParaRPr>
            </a:p>
          </p:txBody>
        </p:sp>
        <p:sp>
          <p:nvSpPr>
            <p:cNvPr id="160" name="Rectangle 91">
              <a:extLst>
                <a:ext uri="{FF2B5EF4-FFF2-40B4-BE49-F238E27FC236}">
                  <a16:creationId xmlns:a16="http://schemas.microsoft.com/office/drawing/2014/main" id="{1862A647-20E2-4E37-97A7-84AB47549889}"/>
                </a:ext>
              </a:extLst>
            </p:cNvPr>
            <p:cNvSpPr>
              <a:spLocks noChangeArrowheads="1"/>
            </p:cNvSpPr>
            <p:nvPr/>
          </p:nvSpPr>
          <p:spPr bwMode="auto">
            <a:xfrm>
              <a:off x="401582" y="286698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Arial" pitchFamily="34" charset="0"/>
                  <a:cs typeface="Arial" pitchFamily="34" charset="0"/>
                </a:rPr>
                <a:t>80</a:t>
              </a:r>
              <a:endParaRPr kumimoji="0" lang="fr-FR" sz="2800" b="0" i="0" u="none" strike="noStrike" cap="none" normalizeH="0" baseline="0">
                <a:ln>
                  <a:noFill/>
                </a:ln>
                <a:effectLst/>
                <a:latin typeface="Arial" pitchFamily="34" charset="0"/>
                <a:cs typeface="Arial" pitchFamily="34" charset="0"/>
              </a:endParaRPr>
            </a:p>
          </p:txBody>
        </p:sp>
        <p:sp>
          <p:nvSpPr>
            <p:cNvPr id="161" name="Rectangle 92">
              <a:extLst>
                <a:ext uri="{FF2B5EF4-FFF2-40B4-BE49-F238E27FC236}">
                  <a16:creationId xmlns:a16="http://schemas.microsoft.com/office/drawing/2014/main" id="{5507FB71-5E71-4976-A00F-51D4FA9D7AA2}"/>
                </a:ext>
              </a:extLst>
            </p:cNvPr>
            <p:cNvSpPr>
              <a:spLocks noChangeArrowheads="1"/>
            </p:cNvSpPr>
            <p:nvPr/>
          </p:nvSpPr>
          <p:spPr bwMode="auto">
            <a:xfrm>
              <a:off x="356597" y="2341521"/>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Arial" pitchFamily="34" charset="0"/>
                  <a:cs typeface="Arial" pitchFamily="34" charset="0"/>
                </a:rPr>
                <a:t>100</a:t>
              </a:r>
              <a:endParaRPr kumimoji="0" lang="fr-FR" sz="2800" b="0" i="0" u="none" strike="noStrike" cap="none" normalizeH="0" baseline="0">
                <a:ln>
                  <a:noFill/>
                </a:ln>
                <a:effectLst/>
                <a:latin typeface="Arial" pitchFamily="34" charset="0"/>
                <a:cs typeface="Arial" pitchFamily="34" charset="0"/>
              </a:endParaRPr>
            </a:p>
          </p:txBody>
        </p:sp>
        <p:sp>
          <p:nvSpPr>
            <p:cNvPr id="162" name="Rectangle 93">
              <a:extLst>
                <a:ext uri="{FF2B5EF4-FFF2-40B4-BE49-F238E27FC236}">
                  <a16:creationId xmlns:a16="http://schemas.microsoft.com/office/drawing/2014/main" id="{B589788C-87DE-4BF3-B65C-56169B8F3308}"/>
                </a:ext>
              </a:extLst>
            </p:cNvPr>
            <p:cNvSpPr>
              <a:spLocks noChangeArrowheads="1"/>
            </p:cNvSpPr>
            <p:nvPr/>
          </p:nvSpPr>
          <p:spPr bwMode="auto">
            <a:xfrm>
              <a:off x="786915" y="5332371"/>
              <a:ext cx="31727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200" b="1">
                  <a:latin typeface="+mj-lt"/>
                  <a:cs typeface="Arial" pitchFamily="34" charset="0"/>
                </a:rPr>
                <a:t>Semaines après randomisation (début ARV)</a:t>
              </a:r>
            </a:p>
          </p:txBody>
        </p:sp>
        <p:sp>
          <p:nvSpPr>
            <p:cNvPr id="163" name="Rectangle 94">
              <a:extLst>
                <a:ext uri="{FF2B5EF4-FFF2-40B4-BE49-F238E27FC236}">
                  <a16:creationId xmlns:a16="http://schemas.microsoft.com/office/drawing/2014/main" id="{F8A7AB5A-E7FD-4888-B460-E3679BCC34FC}"/>
                </a:ext>
              </a:extLst>
            </p:cNvPr>
            <p:cNvSpPr>
              <a:spLocks noChangeArrowheads="1"/>
            </p:cNvSpPr>
            <p:nvPr/>
          </p:nvSpPr>
          <p:spPr bwMode="auto">
            <a:xfrm>
              <a:off x="831026" y="4880036"/>
              <a:ext cx="5338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effectLst/>
                  <a:latin typeface="+mj-lt"/>
                  <a:cs typeface="Arial" pitchFamily="34" charset="0"/>
                </a:rPr>
                <a:t>p &lt; 0,001</a:t>
              </a:r>
              <a:endParaRPr kumimoji="0" lang="fr-FR" sz="2000" b="0" i="0" u="none" strike="noStrike" cap="none" normalizeH="0" baseline="0">
                <a:ln>
                  <a:noFill/>
                </a:ln>
                <a:effectLst/>
                <a:latin typeface="+mj-lt"/>
                <a:cs typeface="Arial" pitchFamily="34" charset="0"/>
              </a:endParaRPr>
            </a:p>
          </p:txBody>
        </p:sp>
        <p:sp>
          <p:nvSpPr>
            <p:cNvPr id="164" name="Rectangle 95">
              <a:extLst>
                <a:ext uri="{FF2B5EF4-FFF2-40B4-BE49-F238E27FC236}">
                  <a16:creationId xmlns:a16="http://schemas.microsoft.com/office/drawing/2014/main" id="{B1BCA5B4-1104-4657-879C-26BD0008E132}"/>
                </a:ext>
              </a:extLst>
            </p:cNvPr>
            <p:cNvSpPr>
              <a:spLocks noChangeArrowheads="1"/>
            </p:cNvSpPr>
            <p:nvPr/>
          </p:nvSpPr>
          <p:spPr bwMode="auto">
            <a:xfrm>
              <a:off x="1380301" y="4880036"/>
              <a:ext cx="5338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effectLst/>
                  <a:latin typeface="+mj-lt"/>
                  <a:cs typeface="Arial" pitchFamily="34" charset="0"/>
                </a:rPr>
                <a:t>p &lt; 0,001</a:t>
              </a:r>
              <a:endParaRPr kumimoji="0" lang="fr-FR" sz="2000" b="0" i="0" u="none" strike="noStrike" cap="none" normalizeH="0" baseline="0">
                <a:ln>
                  <a:noFill/>
                </a:ln>
                <a:effectLst/>
                <a:latin typeface="+mj-lt"/>
                <a:cs typeface="Arial" pitchFamily="34" charset="0"/>
              </a:endParaRPr>
            </a:p>
          </p:txBody>
        </p:sp>
        <p:sp>
          <p:nvSpPr>
            <p:cNvPr id="165" name="Rectangle 96">
              <a:extLst>
                <a:ext uri="{FF2B5EF4-FFF2-40B4-BE49-F238E27FC236}">
                  <a16:creationId xmlns:a16="http://schemas.microsoft.com/office/drawing/2014/main" id="{F4647E78-1E4A-4256-90DE-780B28DA5A74}"/>
                </a:ext>
              </a:extLst>
            </p:cNvPr>
            <p:cNvSpPr>
              <a:spLocks noChangeArrowheads="1"/>
            </p:cNvSpPr>
            <p:nvPr/>
          </p:nvSpPr>
          <p:spPr bwMode="auto">
            <a:xfrm>
              <a:off x="2187860" y="4880036"/>
              <a:ext cx="46326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effectLst/>
                  <a:latin typeface="+mj-lt"/>
                  <a:cs typeface="Arial" pitchFamily="34" charset="0"/>
                </a:rPr>
                <a:t>p = 0,59</a:t>
              </a:r>
              <a:endParaRPr kumimoji="0" lang="fr-FR" sz="2000" b="0" i="0" u="none" strike="noStrike" cap="none" normalizeH="0" baseline="0">
                <a:ln>
                  <a:noFill/>
                </a:ln>
                <a:effectLst/>
                <a:latin typeface="+mj-lt"/>
                <a:cs typeface="Arial" pitchFamily="34" charset="0"/>
              </a:endParaRPr>
            </a:p>
          </p:txBody>
        </p:sp>
        <p:sp>
          <p:nvSpPr>
            <p:cNvPr id="166" name="Rectangle 97">
              <a:extLst>
                <a:ext uri="{FF2B5EF4-FFF2-40B4-BE49-F238E27FC236}">
                  <a16:creationId xmlns:a16="http://schemas.microsoft.com/office/drawing/2014/main" id="{F1BF7D56-8343-42EE-8F80-5F52EE0F4D31}"/>
                </a:ext>
              </a:extLst>
            </p:cNvPr>
            <p:cNvSpPr>
              <a:spLocks noChangeArrowheads="1"/>
            </p:cNvSpPr>
            <p:nvPr/>
          </p:nvSpPr>
          <p:spPr bwMode="auto">
            <a:xfrm>
              <a:off x="3799822" y="4880036"/>
              <a:ext cx="46326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effectLst/>
                  <a:latin typeface="+mj-lt"/>
                  <a:cs typeface="Arial" pitchFamily="34" charset="0"/>
                </a:rPr>
                <a:t>p = 0,12</a:t>
              </a:r>
              <a:endParaRPr kumimoji="0" lang="fr-FR" sz="2000" b="0" i="0" u="none" strike="noStrike" cap="none" normalizeH="0" baseline="0" dirty="0">
                <a:ln>
                  <a:noFill/>
                </a:ln>
                <a:effectLst/>
                <a:latin typeface="+mj-lt"/>
                <a:cs typeface="Arial" pitchFamily="34" charset="0"/>
              </a:endParaRPr>
            </a:p>
          </p:txBody>
        </p:sp>
        <p:sp>
          <p:nvSpPr>
            <p:cNvPr id="167" name="Rectangle 98">
              <a:extLst>
                <a:ext uri="{FF2B5EF4-FFF2-40B4-BE49-F238E27FC236}">
                  <a16:creationId xmlns:a16="http://schemas.microsoft.com/office/drawing/2014/main" id="{EE1D513B-5229-49B3-8773-21CACFCF0B3E}"/>
                </a:ext>
              </a:extLst>
            </p:cNvPr>
            <p:cNvSpPr>
              <a:spLocks noChangeArrowheads="1"/>
            </p:cNvSpPr>
            <p:nvPr/>
          </p:nvSpPr>
          <p:spPr bwMode="auto">
            <a:xfrm>
              <a:off x="782289" y="3583108"/>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42,8</a:t>
              </a:r>
              <a:endParaRPr kumimoji="0" lang="fr-FR" sz="2400" b="0" i="0" u="none" strike="noStrike" cap="none" normalizeH="0" baseline="0">
                <a:ln>
                  <a:noFill/>
                </a:ln>
                <a:effectLst/>
                <a:latin typeface="Arial" pitchFamily="34" charset="0"/>
                <a:cs typeface="Arial" pitchFamily="34" charset="0"/>
              </a:endParaRPr>
            </a:p>
          </p:txBody>
        </p:sp>
        <p:sp>
          <p:nvSpPr>
            <p:cNvPr id="168" name="Rectangle 99">
              <a:extLst>
                <a:ext uri="{FF2B5EF4-FFF2-40B4-BE49-F238E27FC236}">
                  <a16:creationId xmlns:a16="http://schemas.microsoft.com/office/drawing/2014/main" id="{1B160B9C-89BA-4F99-9274-21E2B4ED13A2}"/>
                </a:ext>
              </a:extLst>
            </p:cNvPr>
            <p:cNvSpPr>
              <a:spLocks noChangeArrowheads="1"/>
            </p:cNvSpPr>
            <p:nvPr/>
          </p:nvSpPr>
          <p:spPr bwMode="auto">
            <a:xfrm>
              <a:off x="1377139" y="2792371"/>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74,1</a:t>
              </a:r>
              <a:endParaRPr kumimoji="0" lang="fr-FR" sz="2400" b="0" i="0" u="none" strike="noStrike" cap="none" normalizeH="0" baseline="0">
                <a:ln>
                  <a:noFill/>
                </a:ln>
                <a:effectLst/>
                <a:latin typeface="Arial" pitchFamily="34" charset="0"/>
                <a:cs typeface="Arial" pitchFamily="34" charset="0"/>
              </a:endParaRPr>
            </a:p>
          </p:txBody>
        </p:sp>
        <p:sp>
          <p:nvSpPr>
            <p:cNvPr id="169" name="Rectangle 100">
              <a:extLst>
                <a:ext uri="{FF2B5EF4-FFF2-40B4-BE49-F238E27FC236}">
                  <a16:creationId xmlns:a16="http://schemas.microsoft.com/office/drawing/2014/main" id="{186FE7A7-A2CD-4956-82A5-5E3CA92BCC53}"/>
                </a:ext>
              </a:extLst>
            </p:cNvPr>
            <p:cNvSpPr>
              <a:spLocks noChangeArrowheads="1"/>
            </p:cNvSpPr>
            <p:nvPr/>
          </p:nvSpPr>
          <p:spPr bwMode="auto">
            <a:xfrm>
              <a:off x="2260069" y="2782846"/>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77,2</a:t>
              </a:r>
              <a:endParaRPr kumimoji="0" lang="fr-FR" sz="2400" b="0" i="0" u="none" strike="noStrike" cap="none" normalizeH="0" baseline="0">
                <a:ln>
                  <a:noFill/>
                </a:ln>
                <a:effectLst/>
                <a:latin typeface="Arial" pitchFamily="34" charset="0"/>
                <a:cs typeface="Arial" pitchFamily="34" charset="0"/>
              </a:endParaRPr>
            </a:p>
          </p:txBody>
        </p:sp>
        <p:sp>
          <p:nvSpPr>
            <p:cNvPr id="170" name="Rectangle 101">
              <a:extLst>
                <a:ext uri="{FF2B5EF4-FFF2-40B4-BE49-F238E27FC236}">
                  <a16:creationId xmlns:a16="http://schemas.microsoft.com/office/drawing/2014/main" id="{C3A979F1-C97E-4946-9DF3-8BE8E8301DA8}"/>
                </a:ext>
              </a:extLst>
            </p:cNvPr>
            <p:cNvSpPr>
              <a:spLocks noChangeArrowheads="1"/>
            </p:cNvSpPr>
            <p:nvPr/>
          </p:nvSpPr>
          <p:spPr bwMode="auto">
            <a:xfrm>
              <a:off x="3852331" y="2624096"/>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82,9</a:t>
              </a:r>
              <a:endParaRPr kumimoji="0" lang="fr-FR" sz="2400" b="0" i="0" u="none" strike="noStrike" cap="none" normalizeH="0" baseline="0">
                <a:ln>
                  <a:noFill/>
                </a:ln>
                <a:effectLst/>
                <a:latin typeface="Arial" pitchFamily="34" charset="0"/>
                <a:cs typeface="Arial" pitchFamily="34" charset="0"/>
              </a:endParaRPr>
            </a:p>
          </p:txBody>
        </p:sp>
        <p:sp>
          <p:nvSpPr>
            <p:cNvPr id="171" name="Rectangle 102">
              <a:extLst>
                <a:ext uri="{FF2B5EF4-FFF2-40B4-BE49-F238E27FC236}">
                  <a16:creationId xmlns:a16="http://schemas.microsoft.com/office/drawing/2014/main" id="{C55AEDF1-BCC9-43A0-8E5D-D81FC81AC5EB}"/>
                </a:ext>
              </a:extLst>
            </p:cNvPr>
            <p:cNvSpPr>
              <a:spLocks noChangeArrowheads="1"/>
            </p:cNvSpPr>
            <p:nvPr/>
          </p:nvSpPr>
          <p:spPr bwMode="auto">
            <a:xfrm>
              <a:off x="1555669" y="3802521"/>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54,6</a:t>
              </a:r>
              <a:endParaRPr kumimoji="0" lang="fr-FR" sz="2400" b="0" i="0" u="none" strike="noStrike" cap="none" normalizeH="0" baseline="0">
                <a:ln>
                  <a:noFill/>
                </a:ln>
                <a:effectLst/>
                <a:latin typeface="Arial" pitchFamily="34" charset="0"/>
                <a:cs typeface="Arial" pitchFamily="34" charset="0"/>
              </a:endParaRPr>
            </a:p>
          </p:txBody>
        </p:sp>
        <p:sp>
          <p:nvSpPr>
            <p:cNvPr id="172" name="Rectangle 103">
              <a:extLst>
                <a:ext uri="{FF2B5EF4-FFF2-40B4-BE49-F238E27FC236}">
                  <a16:creationId xmlns:a16="http://schemas.microsoft.com/office/drawing/2014/main" id="{97F9B249-D4C6-482E-A457-6616E3BA6266}"/>
                </a:ext>
              </a:extLst>
            </p:cNvPr>
            <p:cNvSpPr>
              <a:spLocks noChangeArrowheads="1"/>
            </p:cNvSpPr>
            <p:nvPr/>
          </p:nvSpPr>
          <p:spPr bwMode="auto">
            <a:xfrm>
              <a:off x="2331049" y="3241633"/>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76,0</a:t>
              </a:r>
              <a:endParaRPr kumimoji="0" lang="fr-FR" sz="2400" b="0" i="0" u="none" strike="noStrike" cap="none" normalizeH="0" baseline="0">
                <a:ln>
                  <a:noFill/>
                </a:ln>
                <a:effectLst/>
                <a:latin typeface="Arial" pitchFamily="34" charset="0"/>
                <a:cs typeface="Arial" pitchFamily="34" charset="0"/>
              </a:endParaRPr>
            </a:p>
          </p:txBody>
        </p:sp>
        <p:sp>
          <p:nvSpPr>
            <p:cNvPr id="173" name="Rectangle 104">
              <a:extLst>
                <a:ext uri="{FF2B5EF4-FFF2-40B4-BE49-F238E27FC236}">
                  <a16:creationId xmlns:a16="http://schemas.microsoft.com/office/drawing/2014/main" id="{BFD298C2-0BFB-4155-AF5A-B898AEEF33AF}"/>
                </a:ext>
              </a:extLst>
            </p:cNvPr>
            <p:cNvSpPr>
              <a:spLocks noChangeArrowheads="1"/>
            </p:cNvSpPr>
            <p:nvPr/>
          </p:nvSpPr>
          <p:spPr bwMode="auto">
            <a:xfrm>
              <a:off x="3814231" y="3079708"/>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79,5</a:t>
              </a:r>
              <a:endParaRPr kumimoji="0" lang="fr-FR" sz="2400" b="0" i="0" u="none" strike="noStrike" cap="none" normalizeH="0" baseline="0">
                <a:ln>
                  <a:noFill/>
                </a:ln>
                <a:effectLst/>
                <a:latin typeface="Arial" pitchFamily="34" charset="0"/>
                <a:cs typeface="Arial" pitchFamily="34" charset="0"/>
              </a:endParaRPr>
            </a:p>
          </p:txBody>
        </p:sp>
        <p:sp>
          <p:nvSpPr>
            <p:cNvPr id="174" name="Rectangle 105">
              <a:extLst>
                <a:ext uri="{FF2B5EF4-FFF2-40B4-BE49-F238E27FC236}">
                  <a16:creationId xmlns:a16="http://schemas.microsoft.com/office/drawing/2014/main" id="{9A85FC36-DD6A-444C-AC37-A1B9608901DA}"/>
                </a:ext>
              </a:extLst>
            </p:cNvPr>
            <p:cNvSpPr>
              <a:spLocks noChangeArrowheads="1"/>
            </p:cNvSpPr>
            <p:nvPr/>
          </p:nvSpPr>
          <p:spPr bwMode="auto">
            <a:xfrm>
              <a:off x="2049222" y="3532088"/>
              <a:ext cx="11813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400" b="1">
                  <a:solidFill>
                    <a:srgbClr val="FF6600"/>
                  </a:solidFill>
                  <a:latin typeface="Arial" pitchFamily="34" charset="0"/>
                  <a:cs typeface="Arial" pitchFamily="34" charset="0"/>
                </a:rPr>
                <a:t>ARV standard</a:t>
              </a:r>
            </a:p>
          </p:txBody>
        </p:sp>
        <p:sp>
          <p:nvSpPr>
            <p:cNvPr id="175" name="Rectangle 106">
              <a:extLst>
                <a:ext uri="{FF2B5EF4-FFF2-40B4-BE49-F238E27FC236}">
                  <a16:creationId xmlns:a16="http://schemas.microsoft.com/office/drawing/2014/main" id="{7E6B6831-518B-44FE-95B8-848AD0888F19}"/>
                </a:ext>
              </a:extLst>
            </p:cNvPr>
            <p:cNvSpPr>
              <a:spLocks noChangeArrowheads="1"/>
            </p:cNvSpPr>
            <p:nvPr/>
          </p:nvSpPr>
          <p:spPr bwMode="auto">
            <a:xfrm>
              <a:off x="1618098" y="2444740"/>
              <a:ext cx="195720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400" b="1">
                  <a:solidFill>
                    <a:srgbClr val="008000"/>
                  </a:solidFill>
                  <a:latin typeface="Arial" pitchFamily="34" charset="0"/>
                  <a:cs typeface="Arial" pitchFamily="34" charset="0"/>
                </a:rPr>
                <a:t>ARV intensifié par RAL</a:t>
              </a:r>
            </a:p>
          </p:txBody>
        </p:sp>
        <p:sp>
          <p:nvSpPr>
            <p:cNvPr id="176" name="Rectangle 127">
              <a:extLst>
                <a:ext uri="{FF2B5EF4-FFF2-40B4-BE49-F238E27FC236}">
                  <a16:creationId xmlns:a16="http://schemas.microsoft.com/office/drawing/2014/main" id="{24B802F4-198F-442D-890F-6D15C65AF181}"/>
                </a:ext>
              </a:extLst>
            </p:cNvPr>
            <p:cNvSpPr>
              <a:spLocks noChangeArrowheads="1"/>
            </p:cNvSpPr>
            <p:nvPr/>
          </p:nvSpPr>
          <p:spPr bwMode="auto">
            <a:xfrm>
              <a:off x="1121188" y="4664296"/>
              <a:ext cx="2741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14,5</a:t>
              </a:r>
              <a:endParaRPr kumimoji="0" lang="fr-FR" sz="2400" b="0" i="0" u="none" strike="noStrike" cap="none" normalizeH="0" baseline="0">
                <a:ln>
                  <a:noFill/>
                </a:ln>
                <a:effectLst/>
                <a:latin typeface="Arial" pitchFamily="34" charset="0"/>
                <a:cs typeface="Arial" pitchFamily="34" charset="0"/>
              </a:endParaRPr>
            </a:p>
          </p:txBody>
        </p:sp>
      </p:grpSp>
      <p:grpSp>
        <p:nvGrpSpPr>
          <p:cNvPr id="3" name="Groupe 2">
            <a:extLst>
              <a:ext uri="{FF2B5EF4-FFF2-40B4-BE49-F238E27FC236}">
                <a16:creationId xmlns:a16="http://schemas.microsoft.com/office/drawing/2014/main" id="{4F7E2D47-6F4F-40D6-9B01-30B52B9EF43F}"/>
              </a:ext>
            </a:extLst>
          </p:cNvPr>
          <p:cNvGrpSpPr/>
          <p:nvPr/>
        </p:nvGrpSpPr>
        <p:grpSpPr>
          <a:xfrm>
            <a:off x="4891797" y="2352407"/>
            <a:ext cx="3982420" cy="3164630"/>
            <a:chOff x="4891797" y="2352407"/>
            <a:chExt cx="3982420" cy="3164630"/>
          </a:xfrm>
        </p:grpSpPr>
        <p:sp>
          <p:nvSpPr>
            <p:cNvPr id="179" name="Line 6">
              <a:extLst>
                <a:ext uri="{FF2B5EF4-FFF2-40B4-BE49-F238E27FC236}">
                  <a16:creationId xmlns:a16="http://schemas.microsoft.com/office/drawing/2014/main" id="{205609B5-F1C8-4353-A060-849C22F7F74A}"/>
                </a:ext>
              </a:extLst>
            </p:cNvPr>
            <p:cNvSpPr>
              <a:spLocks noChangeShapeType="1"/>
            </p:cNvSpPr>
            <p:nvPr/>
          </p:nvSpPr>
          <p:spPr bwMode="auto">
            <a:xfrm flipV="1">
              <a:off x="6108700"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0" name="Line 7">
              <a:extLst>
                <a:ext uri="{FF2B5EF4-FFF2-40B4-BE49-F238E27FC236}">
                  <a16:creationId xmlns:a16="http://schemas.microsoft.com/office/drawing/2014/main" id="{9311F01F-DE6E-4F68-AAF1-1FE3E4F96354}"/>
                </a:ext>
              </a:extLst>
            </p:cNvPr>
            <p:cNvSpPr>
              <a:spLocks noChangeShapeType="1"/>
            </p:cNvSpPr>
            <p:nvPr/>
          </p:nvSpPr>
          <p:spPr bwMode="auto">
            <a:xfrm>
              <a:off x="5233988" y="5059321"/>
              <a:ext cx="50800"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1" name="Line 8">
              <a:extLst>
                <a:ext uri="{FF2B5EF4-FFF2-40B4-BE49-F238E27FC236}">
                  <a16:creationId xmlns:a16="http://schemas.microsoft.com/office/drawing/2014/main" id="{521B6DB6-43FF-4FE3-AFDA-94976F42C22E}"/>
                </a:ext>
              </a:extLst>
            </p:cNvPr>
            <p:cNvSpPr>
              <a:spLocks noChangeShapeType="1"/>
            </p:cNvSpPr>
            <p:nvPr/>
          </p:nvSpPr>
          <p:spPr bwMode="auto">
            <a:xfrm flipV="1">
              <a:off x="5284788"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2" name="Line 9">
              <a:extLst>
                <a:ext uri="{FF2B5EF4-FFF2-40B4-BE49-F238E27FC236}">
                  <a16:creationId xmlns:a16="http://schemas.microsoft.com/office/drawing/2014/main" id="{CD9768E5-1F72-4F8B-BC33-85EE69BD7B96}"/>
                </a:ext>
              </a:extLst>
            </p:cNvPr>
            <p:cNvSpPr>
              <a:spLocks noChangeShapeType="1"/>
            </p:cNvSpPr>
            <p:nvPr/>
          </p:nvSpPr>
          <p:spPr bwMode="auto">
            <a:xfrm flipV="1">
              <a:off x="8583613"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3" name="Line 10">
              <a:extLst>
                <a:ext uri="{FF2B5EF4-FFF2-40B4-BE49-F238E27FC236}">
                  <a16:creationId xmlns:a16="http://schemas.microsoft.com/office/drawing/2014/main" id="{4123AEDE-8AE4-4F28-8374-94C6C4077A90}"/>
                </a:ext>
              </a:extLst>
            </p:cNvPr>
            <p:cNvSpPr>
              <a:spLocks noChangeShapeType="1"/>
            </p:cNvSpPr>
            <p:nvPr/>
          </p:nvSpPr>
          <p:spPr bwMode="auto">
            <a:xfrm>
              <a:off x="8583613" y="5059321"/>
              <a:ext cx="60325"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 name="Line 11">
              <a:extLst>
                <a:ext uri="{FF2B5EF4-FFF2-40B4-BE49-F238E27FC236}">
                  <a16:creationId xmlns:a16="http://schemas.microsoft.com/office/drawing/2014/main" id="{E1CD53E2-FC7C-4FB3-8AC3-6123201DCEB3}"/>
                </a:ext>
              </a:extLst>
            </p:cNvPr>
            <p:cNvSpPr>
              <a:spLocks noChangeShapeType="1"/>
            </p:cNvSpPr>
            <p:nvPr/>
          </p:nvSpPr>
          <p:spPr bwMode="auto">
            <a:xfrm>
              <a:off x="5194300" y="2424071"/>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 name="Line 12">
              <a:extLst>
                <a:ext uri="{FF2B5EF4-FFF2-40B4-BE49-F238E27FC236}">
                  <a16:creationId xmlns:a16="http://schemas.microsoft.com/office/drawing/2014/main" id="{AB5F2F65-DC59-4607-A3AC-3D563800F1FA}"/>
                </a:ext>
              </a:extLst>
            </p:cNvPr>
            <p:cNvSpPr>
              <a:spLocks noChangeShapeType="1"/>
            </p:cNvSpPr>
            <p:nvPr/>
          </p:nvSpPr>
          <p:spPr bwMode="auto">
            <a:xfrm>
              <a:off x="5194300" y="3082883"/>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 name="Freeform 13">
              <a:extLst>
                <a:ext uri="{FF2B5EF4-FFF2-40B4-BE49-F238E27FC236}">
                  <a16:creationId xmlns:a16="http://schemas.microsoft.com/office/drawing/2014/main" id="{F0810388-5478-4480-B442-FB087122FD51}"/>
                </a:ext>
              </a:extLst>
            </p:cNvPr>
            <p:cNvSpPr>
              <a:spLocks/>
            </p:cNvSpPr>
            <p:nvPr/>
          </p:nvSpPr>
          <p:spPr bwMode="auto">
            <a:xfrm>
              <a:off x="5233988" y="2424071"/>
              <a:ext cx="0" cy="2635250"/>
            </a:xfrm>
            <a:custGeom>
              <a:avLst/>
              <a:gdLst>
                <a:gd name="T0" fmla="*/ 0 h 1660"/>
                <a:gd name="T1" fmla="*/ 415 h 1660"/>
                <a:gd name="T2" fmla="*/ 830 h 1660"/>
                <a:gd name="T3" fmla="*/ 1245 h 1660"/>
                <a:gd name="T4" fmla="*/ 1659 h 1660"/>
                <a:gd name="T5" fmla="*/ 1660 h 1660"/>
              </a:gdLst>
              <a:ahLst/>
              <a:cxnLst>
                <a:cxn ang="0">
                  <a:pos x="0" y="T0"/>
                </a:cxn>
                <a:cxn ang="0">
                  <a:pos x="0" y="T1"/>
                </a:cxn>
                <a:cxn ang="0">
                  <a:pos x="0" y="T2"/>
                </a:cxn>
                <a:cxn ang="0">
                  <a:pos x="0" y="T3"/>
                </a:cxn>
                <a:cxn ang="0">
                  <a:pos x="0" y="T4"/>
                </a:cxn>
                <a:cxn ang="0">
                  <a:pos x="0" y="T5"/>
                </a:cxn>
              </a:cxnLst>
              <a:rect l="0" t="0" r="r" b="b"/>
              <a:pathLst>
                <a:path h="1660">
                  <a:moveTo>
                    <a:pt x="0" y="0"/>
                  </a:moveTo>
                  <a:lnTo>
                    <a:pt x="0" y="415"/>
                  </a:lnTo>
                  <a:lnTo>
                    <a:pt x="0" y="830"/>
                  </a:lnTo>
                  <a:lnTo>
                    <a:pt x="0" y="1245"/>
                  </a:lnTo>
                  <a:lnTo>
                    <a:pt x="0" y="1659"/>
                  </a:lnTo>
                  <a:lnTo>
                    <a:pt x="0" y="1660"/>
                  </a:lnTo>
                </a:path>
              </a:pathLst>
            </a:custGeom>
            <a:noFill/>
            <a:ln w="5">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7" name="Line 14">
              <a:extLst>
                <a:ext uri="{FF2B5EF4-FFF2-40B4-BE49-F238E27FC236}">
                  <a16:creationId xmlns:a16="http://schemas.microsoft.com/office/drawing/2014/main" id="{64E033DA-FEA2-4609-979C-597C041FDFE4}"/>
                </a:ext>
              </a:extLst>
            </p:cNvPr>
            <p:cNvSpPr>
              <a:spLocks noChangeShapeType="1"/>
            </p:cNvSpPr>
            <p:nvPr/>
          </p:nvSpPr>
          <p:spPr bwMode="auto">
            <a:xfrm>
              <a:off x="5559425"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8" name="Line 15">
              <a:extLst>
                <a:ext uri="{FF2B5EF4-FFF2-40B4-BE49-F238E27FC236}">
                  <a16:creationId xmlns:a16="http://schemas.microsoft.com/office/drawing/2014/main" id="{27A3AFAF-F7EB-43E7-AFE6-C5F642496B2E}"/>
                </a:ext>
              </a:extLst>
            </p:cNvPr>
            <p:cNvSpPr>
              <a:spLocks noChangeShapeType="1"/>
            </p:cNvSpPr>
            <p:nvPr/>
          </p:nvSpPr>
          <p:spPr bwMode="auto">
            <a:xfrm>
              <a:off x="6934200" y="5059321"/>
              <a:ext cx="0" cy="53975"/>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9" name="Line 16">
              <a:extLst>
                <a:ext uri="{FF2B5EF4-FFF2-40B4-BE49-F238E27FC236}">
                  <a16:creationId xmlns:a16="http://schemas.microsoft.com/office/drawing/2014/main" id="{0654D424-EFBA-4714-B902-2195B27213FF}"/>
                </a:ext>
              </a:extLst>
            </p:cNvPr>
            <p:cNvSpPr>
              <a:spLocks noChangeShapeType="1"/>
            </p:cNvSpPr>
            <p:nvPr/>
          </p:nvSpPr>
          <p:spPr bwMode="auto">
            <a:xfrm>
              <a:off x="5284788" y="5059321"/>
              <a:ext cx="27463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0" name="Line 17">
              <a:extLst>
                <a:ext uri="{FF2B5EF4-FFF2-40B4-BE49-F238E27FC236}">
                  <a16:creationId xmlns:a16="http://schemas.microsoft.com/office/drawing/2014/main" id="{2381416F-B9D9-4882-AC0D-73C195A20658}"/>
                </a:ext>
              </a:extLst>
            </p:cNvPr>
            <p:cNvSpPr>
              <a:spLocks noChangeShapeType="1"/>
            </p:cNvSpPr>
            <p:nvPr/>
          </p:nvSpPr>
          <p:spPr bwMode="auto">
            <a:xfrm>
              <a:off x="5559425" y="5059321"/>
              <a:ext cx="549275"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1" name="Line 18">
              <a:extLst>
                <a:ext uri="{FF2B5EF4-FFF2-40B4-BE49-F238E27FC236}">
                  <a16:creationId xmlns:a16="http://schemas.microsoft.com/office/drawing/2014/main" id="{B2E74391-420D-4015-8147-162B03386B13}"/>
                </a:ext>
              </a:extLst>
            </p:cNvPr>
            <p:cNvSpPr>
              <a:spLocks noChangeShapeType="1"/>
            </p:cNvSpPr>
            <p:nvPr/>
          </p:nvSpPr>
          <p:spPr bwMode="auto">
            <a:xfrm>
              <a:off x="6108700" y="5059321"/>
              <a:ext cx="825500"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2" name="Line 19">
              <a:extLst>
                <a:ext uri="{FF2B5EF4-FFF2-40B4-BE49-F238E27FC236}">
                  <a16:creationId xmlns:a16="http://schemas.microsoft.com/office/drawing/2014/main" id="{80B2AEBB-899D-4B46-AFFF-455EA1BD74D1}"/>
                </a:ext>
              </a:extLst>
            </p:cNvPr>
            <p:cNvSpPr>
              <a:spLocks noChangeShapeType="1"/>
            </p:cNvSpPr>
            <p:nvPr/>
          </p:nvSpPr>
          <p:spPr bwMode="auto">
            <a:xfrm>
              <a:off x="5194300" y="3741696"/>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3" name="Line 20">
              <a:extLst>
                <a:ext uri="{FF2B5EF4-FFF2-40B4-BE49-F238E27FC236}">
                  <a16:creationId xmlns:a16="http://schemas.microsoft.com/office/drawing/2014/main" id="{097A0FF7-6E88-443F-94D1-CB30AE09C852}"/>
                </a:ext>
              </a:extLst>
            </p:cNvPr>
            <p:cNvSpPr>
              <a:spLocks noChangeShapeType="1"/>
            </p:cNvSpPr>
            <p:nvPr/>
          </p:nvSpPr>
          <p:spPr bwMode="auto">
            <a:xfrm>
              <a:off x="6934200" y="5059321"/>
              <a:ext cx="1649412"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4" name="Line 21">
              <a:extLst>
                <a:ext uri="{FF2B5EF4-FFF2-40B4-BE49-F238E27FC236}">
                  <a16:creationId xmlns:a16="http://schemas.microsoft.com/office/drawing/2014/main" id="{D6E39CCA-6F9C-4FF7-874A-D817EB355C15}"/>
                </a:ext>
              </a:extLst>
            </p:cNvPr>
            <p:cNvSpPr>
              <a:spLocks noChangeShapeType="1"/>
            </p:cNvSpPr>
            <p:nvPr/>
          </p:nvSpPr>
          <p:spPr bwMode="auto">
            <a:xfrm>
              <a:off x="5194300" y="4400508"/>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5" name="Line 22">
              <a:extLst>
                <a:ext uri="{FF2B5EF4-FFF2-40B4-BE49-F238E27FC236}">
                  <a16:creationId xmlns:a16="http://schemas.microsoft.com/office/drawing/2014/main" id="{0F1C3E36-D71A-46DB-8F38-44EB7D47DC9A}"/>
                </a:ext>
              </a:extLst>
            </p:cNvPr>
            <p:cNvSpPr>
              <a:spLocks noChangeShapeType="1"/>
            </p:cNvSpPr>
            <p:nvPr/>
          </p:nvSpPr>
          <p:spPr bwMode="auto">
            <a:xfrm>
              <a:off x="5194300" y="5057733"/>
              <a:ext cx="39687" cy="0"/>
            </a:xfrm>
            <a:prstGeom prst="line">
              <a:avLst/>
            </a:prstGeom>
            <a:noFill/>
            <a:ln w="5">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6" name="Line 24">
              <a:extLst>
                <a:ext uri="{FF2B5EF4-FFF2-40B4-BE49-F238E27FC236}">
                  <a16:creationId xmlns:a16="http://schemas.microsoft.com/office/drawing/2014/main" id="{4B78F66D-2025-4B11-B198-4F5E09B69500}"/>
                </a:ext>
              </a:extLst>
            </p:cNvPr>
            <p:cNvSpPr>
              <a:spLocks noChangeShapeType="1"/>
            </p:cNvSpPr>
            <p:nvPr/>
          </p:nvSpPr>
          <p:spPr bwMode="auto">
            <a:xfrm>
              <a:off x="5567363" y="4162383"/>
              <a:ext cx="0" cy="33338"/>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7" name="Freeform 25">
              <a:extLst>
                <a:ext uri="{FF2B5EF4-FFF2-40B4-BE49-F238E27FC236}">
                  <a16:creationId xmlns:a16="http://schemas.microsoft.com/office/drawing/2014/main" id="{22E6B853-F6FA-47EC-9215-592029BECC1A}"/>
                </a:ext>
              </a:extLst>
            </p:cNvPr>
            <p:cNvSpPr>
              <a:spLocks/>
            </p:cNvSpPr>
            <p:nvPr/>
          </p:nvSpPr>
          <p:spPr bwMode="auto">
            <a:xfrm>
              <a:off x="5411788" y="4210008"/>
              <a:ext cx="155575" cy="474663"/>
            </a:xfrm>
            <a:custGeom>
              <a:avLst/>
              <a:gdLst>
                <a:gd name="T0" fmla="*/ 0 w 98"/>
                <a:gd name="T1" fmla="*/ 299 h 299"/>
                <a:gd name="T2" fmla="*/ 94 w 98"/>
                <a:gd name="T3" fmla="*/ 14 h 299"/>
                <a:gd name="T4" fmla="*/ 98 w 98"/>
                <a:gd name="T5" fmla="*/ 0 h 299"/>
              </a:gdLst>
              <a:ahLst/>
              <a:cxnLst>
                <a:cxn ang="0">
                  <a:pos x="T0" y="T1"/>
                </a:cxn>
                <a:cxn ang="0">
                  <a:pos x="T2" y="T3"/>
                </a:cxn>
                <a:cxn ang="0">
                  <a:pos x="T4" y="T5"/>
                </a:cxn>
              </a:cxnLst>
              <a:rect l="0" t="0" r="r" b="b"/>
              <a:pathLst>
                <a:path w="98" h="299">
                  <a:moveTo>
                    <a:pt x="0" y="299"/>
                  </a:moveTo>
                  <a:lnTo>
                    <a:pt x="94" y="14"/>
                  </a:lnTo>
                  <a:lnTo>
                    <a:pt x="98" y="0"/>
                  </a:lnTo>
                </a:path>
              </a:pathLst>
            </a:custGeom>
            <a:noFill/>
            <a:ln w="19050">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8" name="Freeform 26">
              <a:extLst>
                <a:ext uri="{FF2B5EF4-FFF2-40B4-BE49-F238E27FC236}">
                  <a16:creationId xmlns:a16="http://schemas.microsoft.com/office/drawing/2014/main" id="{9C7E4B97-AFD6-465E-9292-AF32ED5E36AA}"/>
                </a:ext>
              </a:extLst>
            </p:cNvPr>
            <p:cNvSpPr>
              <a:spLocks/>
            </p:cNvSpPr>
            <p:nvPr/>
          </p:nvSpPr>
          <p:spPr bwMode="auto">
            <a:xfrm>
              <a:off x="5567363" y="4210008"/>
              <a:ext cx="0" cy="61913"/>
            </a:xfrm>
            <a:custGeom>
              <a:avLst/>
              <a:gdLst>
                <a:gd name="T0" fmla="*/ 0 h 39"/>
                <a:gd name="T1" fmla="*/ 5 h 39"/>
                <a:gd name="T2" fmla="*/ 39 h 39"/>
              </a:gdLst>
              <a:ahLst/>
              <a:cxnLst>
                <a:cxn ang="0">
                  <a:pos x="0" y="T0"/>
                </a:cxn>
                <a:cxn ang="0">
                  <a:pos x="0" y="T1"/>
                </a:cxn>
                <a:cxn ang="0">
                  <a:pos x="0" y="T2"/>
                </a:cxn>
              </a:cxnLst>
              <a:rect l="0" t="0" r="r" b="b"/>
              <a:pathLst>
                <a:path h="39">
                  <a:moveTo>
                    <a:pt x="0" y="0"/>
                  </a:moveTo>
                  <a:lnTo>
                    <a:pt x="0" y="5"/>
                  </a:lnTo>
                  <a:lnTo>
                    <a:pt x="0" y="39"/>
                  </a:lnTo>
                </a:path>
              </a:pathLst>
            </a:custGeom>
            <a:noFill/>
            <a:ln w="19050">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9" name="Freeform 31">
              <a:extLst>
                <a:ext uri="{FF2B5EF4-FFF2-40B4-BE49-F238E27FC236}">
                  <a16:creationId xmlns:a16="http://schemas.microsoft.com/office/drawing/2014/main" id="{03319EC1-9773-4D26-93FE-B9D1658E5EE6}"/>
                </a:ext>
              </a:extLst>
            </p:cNvPr>
            <p:cNvSpPr>
              <a:spLocks/>
            </p:cNvSpPr>
            <p:nvPr/>
          </p:nvSpPr>
          <p:spPr bwMode="auto">
            <a:xfrm>
              <a:off x="6932613" y="3452771"/>
              <a:ext cx="0" cy="149225"/>
            </a:xfrm>
            <a:custGeom>
              <a:avLst/>
              <a:gdLst>
                <a:gd name="T0" fmla="*/ 94 h 94"/>
                <a:gd name="T1" fmla="*/ 47 h 94"/>
                <a:gd name="T2" fmla="*/ 0 h 94"/>
              </a:gdLst>
              <a:ahLst/>
              <a:cxnLst>
                <a:cxn ang="0">
                  <a:pos x="0" y="T0"/>
                </a:cxn>
                <a:cxn ang="0">
                  <a:pos x="0" y="T1"/>
                </a:cxn>
                <a:cxn ang="0">
                  <a:pos x="0" y="T2"/>
                </a:cxn>
              </a:cxnLst>
              <a:rect l="0" t="0" r="r" b="b"/>
              <a:pathLst>
                <a:path h="94">
                  <a:moveTo>
                    <a:pt x="0" y="94"/>
                  </a:moveTo>
                  <a:lnTo>
                    <a:pt x="0" y="47"/>
                  </a:lnTo>
                  <a:lnTo>
                    <a:pt x="0" y="0"/>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0" name="Freeform 32">
              <a:extLst>
                <a:ext uri="{FF2B5EF4-FFF2-40B4-BE49-F238E27FC236}">
                  <a16:creationId xmlns:a16="http://schemas.microsoft.com/office/drawing/2014/main" id="{E3F2B753-6BA8-4D97-A4B2-A43AAD1668F8}"/>
                </a:ext>
              </a:extLst>
            </p:cNvPr>
            <p:cNvSpPr>
              <a:spLocks/>
            </p:cNvSpPr>
            <p:nvPr/>
          </p:nvSpPr>
          <p:spPr bwMode="auto">
            <a:xfrm>
              <a:off x="5567363" y="2911433"/>
              <a:ext cx="3009900" cy="1306513"/>
            </a:xfrm>
            <a:custGeom>
              <a:avLst/>
              <a:gdLst>
                <a:gd name="T0" fmla="*/ 1896 w 1896"/>
                <a:gd name="T1" fmla="*/ 0 h 823"/>
                <a:gd name="T2" fmla="*/ 860 w 1896"/>
                <a:gd name="T3" fmla="*/ 388 h 823"/>
                <a:gd name="T4" fmla="*/ 451 w 1896"/>
                <a:gd name="T5" fmla="*/ 524 h 823"/>
                <a:gd name="T6" fmla="*/ 347 w 1896"/>
                <a:gd name="T7" fmla="*/ 558 h 823"/>
                <a:gd name="T8" fmla="*/ 334 w 1896"/>
                <a:gd name="T9" fmla="*/ 565 h 823"/>
                <a:gd name="T10" fmla="*/ 0 w 1896"/>
                <a:gd name="T11" fmla="*/ 823 h 823"/>
              </a:gdLst>
              <a:ahLst/>
              <a:cxnLst>
                <a:cxn ang="0">
                  <a:pos x="T0" y="T1"/>
                </a:cxn>
                <a:cxn ang="0">
                  <a:pos x="T2" y="T3"/>
                </a:cxn>
                <a:cxn ang="0">
                  <a:pos x="T4" y="T5"/>
                </a:cxn>
                <a:cxn ang="0">
                  <a:pos x="T6" y="T7"/>
                </a:cxn>
                <a:cxn ang="0">
                  <a:pos x="T8" y="T9"/>
                </a:cxn>
                <a:cxn ang="0">
                  <a:pos x="T10" y="T11"/>
                </a:cxn>
              </a:cxnLst>
              <a:rect l="0" t="0" r="r" b="b"/>
              <a:pathLst>
                <a:path w="1896" h="823">
                  <a:moveTo>
                    <a:pt x="1896" y="0"/>
                  </a:moveTo>
                  <a:lnTo>
                    <a:pt x="860" y="388"/>
                  </a:lnTo>
                  <a:lnTo>
                    <a:pt x="451" y="524"/>
                  </a:lnTo>
                  <a:lnTo>
                    <a:pt x="347" y="558"/>
                  </a:lnTo>
                  <a:lnTo>
                    <a:pt x="334" y="565"/>
                  </a:lnTo>
                  <a:lnTo>
                    <a:pt x="0" y="823"/>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1" name="Freeform 37">
              <a:extLst>
                <a:ext uri="{FF2B5EF4-FFF2-40B4-BE49-F238E27FC236}">
                  <a16:creationId xmlns:a16="http://schemas.microsoft.com/office/drawing/2014/main" id="{B0ED0A55-3672-43DD-B04A-42132CC90614}"/>
                </a:ext>
              </a:extLst>
            </p:cNvPr>
            <p:cNvSpPr>
              <a:spLocks/>
            </p:cNvSpPr>
            <p:nvPr/>
          </p:nvSpPr>
          <p:spPr bwMode="auto">
            <a:xfrm>
              <a:off x="6118225" y="3727408"/>
              <a:ext cx="0" cy="128588"/>
            </a:xfrm>
            <a:custGeom>
              <a:avLst/>
              <a:gdLst>
                <a:gd name="T0" fmla="*/ 0 h 81"/>
                <a:gd name="T1" fmla="*/ 29 h 81"/>
                <a:gd name="T2" fmla="*/ 44 h 81"/>
                <a:gd name="T3" fmla="*/ 81 h 81"/>
              </a:gdLst>
              <a:ahLst/>
              <a:cxnLst>
                <a:cxn ang="0">
                  <a:pos x="0" y="T0"/>
                </a:cxn>
                <a:cxn ang="0">
                  <a:pos x="0" y="T1"/>
                </a:cxn>
                <a:cxn ang="0">
                  <a:pos x="0" y="T2"/>
                </a:cxn>
                <a:cxn ang="0">
                  <a:pos x="0" y="T3"/>
                </a:cxn>
              </a:cxnLst>
              <a:rect l="0" t="0" r="r" b="b"/>
              <a:pathLst>
                <a:path h="81">
                  <a:moveTo>
                    <a:pt x="0" y="0"/>
                  </a:moveTo>
                  <a:lnTo>
                    <a:pt x="0" y="29"/>
                  </a:lnTo>
                  <a:lnTo>
                    <a:pt x="0" y="44"/>
                  </a:lnTo>
                  <a:lnTo>
                    <a:pt x="0" y="81"/>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2" name="Freeform 38">
              <a:extLst>
                <a:ext uri="{FF2B5EF4-FFF2-40B4-BE49-F238E27FC236}">
                  <a16:creationId xmlns:a16="http://schemas.microsoft.com/office/drawing/2014/main" id="{6D660D56-9AC6-4886-A6D9-5E3149C59782}"/>
                </a:ext>
              </a:extLst>
            </p:cNvPr>
            <p:cNvSpPr>
              <a:spLocks/>
            </p:cNvSpPr>
            <p:nvPr/>
          </p:nvSpPr>
          <p:spPr bwMode="auto">
            <a:xfrm>
              <a:off x="8577263" y="2792371"/>
              <a:ext cx="0" cy="238125"/>
            </a:xfrm>
            <a:custGeom>
              <a:avLst/>
              <a:gdLst>
                <a:gd name="T0" fmla="*/ 150 h 150"/>
                <a:gd name="T1" fmla="*/ 75 h 150"/>
                <a:gd name="T2" fmla="*/ 0 h 150"/>
              </a:gdLst>
              <a:ahLst/>
              <a:cxnLst>
                <a:cxn ang="0">
                  <a:pos x="0" y="T0"/>
                </a:cxn>
                <a:cxn ang="0">
                  <a:pos x="0" y="T1"/>
                </a:cxn>
                <a:cxn ang="0">
                  <a:pos x="0" y="T2"/>
                </a:cxn>
              </a:cxnLst>
              <a:rect l="0" t="0" r="r" b="b"/>
              <a:pathLst>
                <a:path h="150">
                  <a:moveTo>
                    <a:pt x="0" y="150"/>
                  </a:moveTo>
                  <a:lnTo>
                    <a:pt x="0" y="75"/>
                  </a:lnTo>
                  <a:lnTo>
                    <a:pt x="0" y="0"/>
                  </a:lnTo>
                </a:path>
              </a:pathLst>
            </a:cu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3" name="Line 43">
              <a:extLst>
                <a:ext uri="{FF2B5EF4-FFF2-40B4-BE49-F238E27FC236}">
                  <a16:creationId xmlns:a16="http://schemas.microsoft.com/office/drawing/2014/main" id="{163E94F5-AB07-4685-ACBF-E3E5A259EA78}"/>
                </a:ext>
              </a:extLst>
            </p:cNvPr>
            <p:cNvSpPr>
              <a:spLocks noChangeShapeType="1"/>
            </p:cNvSpPr>
            <p:nvPr/>
          </p:nvSpPr>
          <p:spPr bwMode="auto">
            <a:xfrm flipV="1">
              <a:off x="6911975" y="3627396"/>
              <a:ext cx="0" cy="619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4" name="Line 44">
              <a:extLst>
                <a:ext uri="{FF2B5EF4-FFF2-40B4-BE49-F238E27FC236}">
                  <a16:creationId xmlns:a16="http://schemas.microsoft.com/office/drawing/2014/main" id="{18E3F750-9A04-4B90-B9CC-D0098787738E}"/>
                </a:ext>
              </a:extLst>
            </p:cNvPr>
            <p:cNvSpPr>
              <a:spLocks noChangeShapeType="1"/>
            </p:cNvSpPr>
            <p:nvPr/>
          </p:nvSpPr>
          <p:spPr bwMode="auto">
            <a:xfrm flipV="1">
              <a:off x="6911975" y="3540083"/>
              <a:ext cx="0" cy="873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 name="Line 45">
              <a:extLst>
                <a:ext uri="{FF2B5EF4-FFF2-40B4-BE49-F238E27FC236}">
                  <a16:creationId xmlns:a16="http://schemas.microsoft.com/office/drawing/2014/main" id="{FD8861AC-DC7D-45EB-96D7-7B09ECC146E5}"/>
                </a:ext>
              </a:extLst>
            </p:cNvPr>
            <p:cNvSpPr>
              <a:spLocks noChangeShapeType="1"/>
            </p:cNvSpPr>
            <p:nvPr/>
          </p:nvSpPr>
          <p:spPr bwMode="auto">
            <a:xfrm flipV="1">
              <a:off x="6911975" y="3098758"/>
              <a:ext cx="1651000" cy="528638"/>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 name="Line 48">
              <a:extLst>
                <a:ext uri="{FF2B5EF4-FFF2-40B4-BE49-F238E27FC236}">
                  <a16:creationId xmlns:a16="http://schemas.microsoft.com/office/drawing/2014/main" id="{56A64F07-1178-47B3-AB70-6618D5CB88D5}"/>
                </a:ext>
              </a:extLst>
            </p:cNvPr>
            <p:cNvSpPr>
              <a:spLocks noChangeShapeType="1"/>
            </p:cNvSpPr>
            <p:nvPr/>
          </p:nvSpPr>
          <p:spPr bwMode="auto">
            <a:xfrm flipV="1">
              <a:off x="5561013" y="4138571"/>
              <a:ext cx="0" cy="619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 name="Freeform 49">
              <a:extLst>
                <a:ext uri="{FF2B5EF4-FFF2-40B4-BE49-F238E27FC236}">
                  <a16:creationId xmlns:a16="http://schemas.microsoft.com/office/drawing/2014/main" id="{90C44686-CE8D-4A0E-9CDB-CEBE6D853977}"/>
                </a:ext>
              </a:extLst>
            </p:cNvPr>
            <p:cNvSpPr>
              <a:spLocks/>
            </p:cNvSpPr>
            <p:nvPr/>
          </p:nvSpPr>
          <p:spPr bwMode="auto">
            <a:xfrm>
              <a:off x="5284788" y="4200483"/>
              <a:ext cx="276225" cy="858838"/>
            </a:xfrm>
            <a:custGeom>
              <a:avLst/>
              <a:gdLst>
                <a:gd name="T0" fmla="*/ 174 w 174"/>
                <a:gd name="T1" fmla="*/ 0 h 541"/>
                <a:gd name="T2" fmla="*/ 80 w 174"/>
                <a:gd name="T3" fmla="*/ 305 h 541"/>
                <a:gd name="T4" fmla="*/ 9 w 174"/>
                <a:gd name="T5" fmla="*/ 529 h 541"/>
                <a:gd name="T6" fmla="*/ 0 w 174"/>
                <a:gd name="T7" fmla="*/ 541 h 541"/>
              </a:gdLst>
              <a:ahLst/>
              <a:cxnLst>
                <a:cxn ang="0">
                  <a:pos x="T0" y="T1"/>
                </a:cxn>
                <a:cxn ang="0">
                  <a:pos x="T2" y="T3"/>
                </a:cxn>
                <a:cxn ang="0">
                  <a:pos x="T4" y="T5"/>
                </a:cxn>
                <a:cxn ang="0">
                  <a:pos x="T6" y="T7"/>
                </a:cxn>
              </a:cxnLst>
              <a:rect l="0" t="0" r="r" b="b"/>
              <a:pathLst>
                <a:path w="174" h="541">
                  <a:moveTo>
                    <a:pt x="174" y="0"/>
                  </a:moveTo>
                  <a:lnTo>
                    <a:pt x="80" y="305"/>
                  </a:lnTo>
                  <a:lnTo>
                    <a:pt x="9" y="529"/>
                  </a:lnTo>
                  <a:lnTo>
                    <a:pt x="0" y="541"/>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 name="Freeform 51">
              <a:extLst>
                <a:ext uri="{FF2B5EF4-FFF2-40B4-BE49-F238E27FC236}">
                  <a16:creationId xmlns:a16="http://schemas.microsoft.com/office/drawing/2014/main" id="{E4E6D2A0-9CC5-4D96-99D4-4034BF824447}"/>
                </a:ext>
              </a:extLst>
            </p:cNvPr>
            <p:cNvSpPr>
              <a:spLocks/>
            </p:cNvSpPr>
            <p:nvPr/>
          </p:nvSpPr>
          <p:spPr bwMode="auto">
            <a:xfrm>
              <a:off x="5561013" y="3776621"/>
              <a:ext cx="536575" cy="423863"/>
            </a:xfrm>
            <a:custGeom>
              <a:avLst/>
              <a:gdLst>
                <a:gd name="T0" fmla="*/ 338 w 338"/>
                <a:gd name="T1" fmla="*/ 0 h 267"/>
                <a:gd name="T2" fmla="*/ 4 w 338"/>
                <a:gd name="T3" fmla="*/ 264 h 267"/>
                <a:gd name="T4" fmla="*/ 0 w 338"/>
                <a:gd name="T5" fmla="*/ 267 h 267"/>
              </a:gdLst>
              <a:ahLst/>
              <a:cxnLst>
                <a:cxn ang="0">
                  <a:pos x="T0" y="T1"/>
                </a:cxn>
                <a:cxn ang="0">
                  <a:pos x="T2" y="T3"/>
                </a:cxn>
                <a:cxn ang="0">
                  <a:pos x="T4" y="T5"/>
                </a:cxn>
              </a:cxnLst>
              <a:rect l="0" t="0" r="r" b="b"/>
              <a:pathLst>
                <a:path w="338" h="267">
                  <a:moveTo>
                    <a:pt x="338" y="0"/>
                  </a:moveTo>
                  <a:lnTo>
                    <a:pt x="4" y="264"/>
                  </a:lnTo>
                  <a:lnTo>
                    <a:pt x="0" y="267"/>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 name="Freeform 52">
              <a:extLst>
                <a:ext uri="{FF2B5EF4-FFF2-40B4-BE49-F238E27FC236}">
                  <a16:creationId xmlns:a16="http://schemas.microsoft.com/office/drawing/2014/main" id="{EF8F841E-5786-45D0-AB72-087FF2D7ECAD}"/>
                </a:ext>
              </a:extLst>
            </p:cNvPr>
            <p:cNvSpPr>
              <a:spLocks/>
            </p:cNvSpPr>
            <p:nvPr/>
          </p:nvSpPr>
          <p:spPr bwMode="auto">
            <a:xfrm>
              <a:off x="5561013" y="4200483"/>
              <a:ext cx="0" cy="87313"/>
            </a:xfrm>
            <a:custGeom>
              <a:avLst/>
              <a:gdLst>
                <a:gd name="T0" fmla="*/ 55 h 55"/>
                <a:gd name="T1" fmla="*/ 20 h 55"/>
                <a:gd name="T2" fmla="*/ 0 h 55"/>
              </a:gdLst>
              <a:ahLst/>
              <a:cxnLst>
                <a:cxn ang="0">
                  <a:pos x="0" y="T0"/>
                </a:cxn>
                <a:cxn ang="0">
                  <a:pos x="0" y="T1"/>
                </a:cxn>
                <a:cxn ang="0">
                  <a:pos x="0" y="T2"/>
                </a:cxn>
              </a:cxnLst>
              <a:rect l="0" t="0" r="r" b="b"/>
              <a:pathLst>
                <a:path h="55">
                  <a:moveTo>
                    <a:pt x="0" y="55"/>
                  </a:moveTo>
                  <a:lnTo>
                    <a:pt x="0" y="20"/>
                  </a:lnTo>
                  <a:lnTo>
                    <a:pt x="0" y="0"/>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 name="Line 55">
              <a:extLst>
                <a:ext uri="{FF2B5EF4-FFF2-40B4-BE49-F238E27FC236}">
                  <a16:creationId xmlns:a16="http://schemas.microsoft.com/office/drawing/2014/main" id="{D6471E62-0298-4E6E-9D6B-D0DB403998B6}"/>
                </a:ext>
              </a:extLst>
            </p:cNvPr>
            <p:cNvSpPr>
              <a:spLocks noChangeShapeType="1"/>
            </p:cNvSpPr>
            <p:nvPr/>
          </p:nvSpPr>
          <p:spPr bwMode="auto">
            <a:xfrm flipV="1">
              <a:off x="6097588" y="3702008"/>
              <a:ext cx="0" cy="74613"/>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1" name="Freeform 56">
              <a:extLst>
                <a:ext uri="{FF2B5EF4-FFF2-40B4-BE49-F238E27FC236}">
                  <a16:creationId xmlns:a16="http://schemas.microsoft.com/office/drawing/2014/main" id="{C9494D1D-5A74-476C-AC4D-58F0C9A2BEB3}"/>
                </a:ext>
              </a:extLst>
            </p:cNvPr>
            <p:cNvSpPr>
              <a:spLocks/>
            </p:cNvSpPr>
            <p:nvPr/>
          </p:nvSpPr>
          <p:spPr bwMode="auto">
            <a:xfrm>
              <a:off x="6097588" y="3627396"/>
              <a:ext cx="814387" cy="149225"/>
            </a:xfrm>
            <a:custGeom>
              <a:avLst/>
              <a:gdLst>
                <a:gd name="T0" fmla="*/ 513 w 513"/>
                <a:gd name="T1" fmla="*/ 0 h 94"/>
                <a:gd name="T2" fmla="*/ 117 w 513"/>
                <a:gd name="T3" fmla="*/ 73 h 94"/>
                <a:gd name="T4" fmla="*/ 13 w 513"/>
                <a:gd name="T5" fmla="*/ 92 h 94"/>
                <a:gd name="T6" fmla="*/ 0 w 513"/>
                <a:gd name="T7" fmla="*/ 94 h 94"/>
              </a:gdLst>
              <a:ahLst/>
              <a:cxnLst>
                <a:cxn ang="0">
                  <a:pos x="T0" y="T1"/>
                </a:cxn>
                <a:cxn ang="0">
                  <a:pos x="T2" y="T3"/>
                </a:cxn>
                <a:cxn ang="0">
                  <a:pos x="T4" y="T5"/>
                </a:cxn>
                <a:cxn ang="0">
                  <a:pos x="T6" y="T7"/>
                </a:cxn>
              </a:cxnLst>
              <a:rect l="0" t="0" r="r" b="b"/>
              <a:pathLst>
                <a:path w="513" h="94">
                  <a:moveTo>
                    <a:pt x="513" y="0"/>
                  </a:moveTo>
                  <a:lnTo>
                    <a:pt x="117" y="73"/>
                  </a:lnTo>
                  <a:lnTo>
                    <a:pt x="13" y="92"/>
                  </a:lnTo>
                  <a:lnTo>
                    <a:pt x="0" y="94"/>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2" name="Freeform 61">
              <a:extLst>
                <a:ext uri="{FF2B5EF4-FFF2-40B4-BE49-F238E27FC236}">
                  <a16:creationId xmlns:a16="http://schemas.microsoft.com/office/drawing/2014/main" id="{BCC376ED-CCBA-4DC4-8E90-4CDB643A99EE}"/>
                </a:ext>
              </a:extLst>
            </p:cNvPr>
            <p:cNvSpPr>
              <a:spLocks/>
            </p:cNvSpPr>
            <p:nvPr/>
          </p:nvSpPr>
          <p:spPr bwMode="auto">
            <a:xfrm>
              <a:off x="6097588" y="3776621"/>
              <a:ext cx="0" cy="74613"/>
            </a:xfrm>
            <a:custGeom>
              <a:avLst/>
              <a:gdLst>
                <a:gd name="T0" fmla="*/ 47 h 47"/>
                <a:gd name="T1" fmla="*/ 20 h 47"/>
                <a:gd name="T2" fmla="*/ 0 h 47"/>
              </a:gdLst>
              <a:ahLst/>
              <a:cxnLst>
                <a:cxn ang="0">
                  <a:pos x="0" y="T0"/>
                </a:cxn>
                <a:cxn ang="0">
                  <a:pos x="0" y="T1"/>
                </a:cxn>
                <a:cxn ang="0">
                  <a:pos x="0" y="T2"/>
                </a:cxn>
              </a:cxnLst>
              <a:rect l="0" t="0" r="r" b="b"/>
              <a:pathLst>
                <a:path h="47">
                  <a:moveTo>
                    <a:pt x="0" y="47"/>
                  </a:moveTo>
                  <a:lnTo>
                    <a:pt x="0" y="20"/>
                  </a:lnTo>
                  <a:lnTo>
                    <a:pt x="0" y="0"/>
                  </a:lnTo>
                </a:path>
              </a:pathLst>
            </a:custGeom>
            <a:noFill/>
            <a:ln w="1905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3" name="Line 63">
              <a:extLst>
                <a:ext uri="{FF2B5EF4-FFF2-40B4-BE49-F238E27FC236}">
                  <a16:creationId xmlns:a16="http://schemas.microsoft.com/office/drawing/2014/main" id="{72286986-FEB0-4D77-A7F1-A1E771FD8FF6}"/>
                </a:ext>
              </a:extLst>
            </p:cNvPr>
            <p:cNvSpPr>
              <a:spLocks noChangeShapeType="1"/>
            </p:cNvSpPr>
            <p:nvPr/>
          </p:nvSpPr>
          <p:spPr bwMode="auto">
            <a:xfrm>
              <a:off x="8562975" y="3098758"/>
              <a:ext cx="0" cy="101600"/>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4" name="Line 64">
              <a:extLst>
                <a:ext uri="{FF2B5EF4-FFF2-40B4-BE49-F238E27FC236}">
                  <a16:creationId xmlns:a16="http://schemas.microsoft.com/office/drawing/2014/main" id="{F72D73CC-9B74-4A4C-A799-A92897D73FEC}"/>
                </a:ext>
              </a:extLst>
            </p:cNvPr>
            <p:cNvSpPr>
              <a:spLocks noChangeShapeType="1"/>
            </p:cNvSpPr>
            <p:nvPr/>
          </p:nvSpPr>
          <p:spPr bwMode="auto">
            <a:xfrm>
              <a:off x="8562975" y="2997158"/>
              <a:ext cx="0" cy="101600"/>
            </a:xfrm>
            <a:prstGeom prst="line">
              <a:avLst/>
            </a:prstGeom>
            <a:noFill/>
            <a:ln w="19050">
              <a:solidFill>
                <a:srgbClr val="FF66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5" name="Rectangle 107">
              <a:extLst>
                <a:ext uri="{FF2B5EF4-FFF2-40B4-BE49-F238E27FC236}">
                  <a16:creationId xmlns:a16="http://schemas.microsoft.com/office/drawing/2014/main" id="{F565C763-A2B8-4F3F-847E-C0624AAC29F6}"/>
                </a:ext>
              </a:extLst>
            </p:cNvPr>
            <p:cNvSpPr>
              <a:spLocks noChangeArrowheads="1"/>
            </p:cNvSpPr>
            <p:nvPr/>
          </p:nvSpPr>
          <p:spPr bwMode="auto">
            <a:xfrm>
              <a:off x="5245480" y="514980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0</a:t>
              </a:r>
            </a:p>
          </p:txBody>
        </p:sp>
        <p:sp>
          <p:nvSpPr>
            <p:cNvPr id="216" name="Rectangle 108">
              <a:extLst>
                <a:ext uri="{FF2B5EF4-FFF2-40B4-BE49-F238E27FC236}">
                  <a16:creationId xmlns:a16="http://schemas.microsoft.com/office/drawing/2014/main" id="{35BF92F4-6B82-46D0-8A6C-5DB2F7A4FC71}"/>
                </a:ext>
              </a:extLst>
            </p:cNvPr>
            <p:cNvSpPr>
              <a:spLocks noChangeArrowheads="1"/>
            </p:cNvSpPr>
            <p:nvPr/>
          </p:nvSpPr>
          <p:spPr bwMode="auto">
            <a:xfrm>
              <a:off x="5520117" y="514980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4</a:t>
              </a:r>
            </a:p>
          </p:txBody>
        </p:sp>
        <p:sp>
          <p:nvSpPr>
            <p:cNvPr id="217" name="Rectangle 109">
              <a:extLst>
                <a:ext uri="{FF2B5EF4-FFF2-40B4-BE49-F238E27FC236}">
                  <a16:creationId xmlns:a16="http://schemas.microsoft.com/office/drawing/2014/main" id="{0730C92D-017C-4E4A-8E82-EA37D546436A}"/>
                </a:ext>
              </a:extLst>
            </p:cNvPr>
            <p:cNvSpPr>
              <a:spLocks noChangeArrowheads="1"/>
            </p:cNvSpPr>
            <p:nvPr/>
          </p:nvSpPr>
          <p:spPr bwMode="auto">
            <a:xfrm>
              <a:off x="6027707" y="51498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12</a:t>
              </a:r>
            </a:p>
          </p:txBody>
        </p:sp>
        <p:sp>
          <p:nvSpPr>
            <p:cNvPr id="218" name="Rectangle 110">
              <a:extLst>
                <a:ext uri="{FF2B5EF4-FFF2-40B4-BE49-F238E27FC236}">
                  <a16:creationId xmlns:a16="http://schemas.microsoft.com/office/drawing/2014/main" id="{DF01D6FC-BD43-40F7-A1A5-7DEF7B05A175}"/>
                </a:ext>
              </a:extLst>
            </p:cNvPr>
            <p:cNvSpPr>
              <a:spLocks noChangeArrowheads="1"/>
            </p:cNvSpPr>
            <p:nvPr/>
          </p:nvSpPr>
          <p:spPr bwMode="auto">
            <a:xfrm>
              <a:off x="6851620" y="51498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24</a:t>
              </a:r>
            </a:p>
          </p:txBody>
        </p:sp>
        <p:sp>
          <p:nvSpPr>
            <p:cNvPr id="219" name="Rectangle 111">
              <a:extLst>
                <a:ext uri="{FF2B5EF4-FFF2-40B4-BE49-F238E27FC236}">
                  <a16:creationId xmlns:a16="http://schemas.microsoft.com/office/drawing/2014/main" id="{D634F440-AEBC-4AD0-823A-9CAC6C46A0F9}"/>
                </a:ext>
              </a:extLst>
            </p:cNvPr>
            <p:cNvSpPr>
              <a:spLocks noChangeArrowheads="1"/>
            </p:cNvSpPr>
            <p:nvPr/>
          </p:nvSpPr>
          <p:spPr bwMode="auto">
            <a:xfrm>
              <a:off x="8501032" y="51498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48</a:t>
              </a:r>
            </a:p>
          </p:txBody>
        </p:sp>
        <p:sp>
          <p:nvSpPr>
            <p:cNvPr id="220" name="Rectangle 112">
              <a:extLst>
                <a:ext uri="{FF2B5EF4-FFF2-40B4-BE49-F238E27FC236}">
                  <a16:creationId xmlns:a16="http://schemas.microsoft.com/office/drawing/2014/main" id="{8B18DB2D-85C5-4C2A-8659-1AF8775957EF}"/>
                </a:ext>
              </a:extLst>
            </p:cNvPr>
            <p:cNvSpPr>
              <a:spLocks noChangeArrowheads="1"/>
            </p:cNvSpPr>
            <p:nvPr/>
          </p:nvSpPr>
          <p:spPr bwMode="auto">
            <a:xfrm>
              <a:off x="5058540" y="497518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0</a:t>
              </a:r>
              <a:endParaRPr kumimoji="0" lang="fr-FR" sz="2800" b="0" i="0" u="none" strike="noStrike" cap="none" normalizeH="0" baseline="0">
                <a:ln>
                  <a:noFill/>
                </a:ln>
                <a:effectLst/>
                <a:latin typeface="+mj-lt"/>
                <a:cs typeface="Arial" pitchFamily="34" charset="0"/>
              </a:endParaRPr>
            </a:p>
          </p:txBody>
        </p:sp>
        <p:sp>
          <p:nvSpPr>
            <p:cNvPr id="221" name="Rectangle 113">
              <a:extLst>
                <a:ext uri="{FF2B5EF4-FFF2-40B4-BE49-F238E27FC236}">
                  <a16:creationId xmlns:a16="http://schemas.microsoft.com/office/drawing/2014/main" id="{1430FDFC-7DDE-4439-BC25-F869786B9E2A}"/>
                </a:ext>
              </a:extLst>
            </p:cNvPr>
            <p:cNvSpPr>
              <a:spLocks noChangeArrowheads="1"/>
            </p:cNvSpPr>
            <p:nvPr/>
          </p:nvSpPr>
          <p:spPr bwMode="auto">
            <a:xfrm>
              <a:off x="4975169" y="431637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50</a:t>
              </a:r>
              <a:endParaRPr kumimoji="0" lang="fr-FR" sz="2800" b="0" i="0" u="none" strike="noStrike" cap="none" normalizeH="0" baseline="0">
                <a:ln>
                  <a:noFill/>
                </a:ln>
                <a:effectLst/>
                <a:latin typeface="+mj-lt"/>
                <a:cs typeface="Arial" pitchFamily="34" charset="0"/>
              </a:endParaRPr>
            </a:p>
          </p:txBody>
        </p:sp>
        <p:sp>
          <p:nvSpPr>
            <p:cNvPr id="222" name="Rectangle 114">
              <a:extLst>
                <a:ext uri="{FF2B5EF4-FFF2-40B4-BE49-F238E27FC236}">
                  <a16:creationId xmlns:a16="http://schemas.microsoft.com/office/drawing/2014/main" id="{B1F9A7C5-8255-4757-A91B-1C57E0A1EEA9}"/>
                </a:ext>
              </a:extLst>
            </p:cNvPr>
            <p:cNvSpPr>
              <a:spLocks noChangeArrowheads="1"/>
            </p:cNvSpPr>
            <p:nvPr/>
          </p:nvSpPr>
          <p:spPr bwMode="auto">
            <a:xfrm>
              <a:off x="4891797" y="365755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100</a:t>
              </a:r>
              <a:endParaRPr kumimoji="0" lang="fr-FR" sz="2800" b="0" i="0" u="none" strike="noStrike" cap="none" normalizeH="0" baseline="0">
                <a:ln>
                  <a:noFill/>
                </a:ln>
                <a:effectLst/>
                <a:latin typeface="+mj-lt"/>
                <a:cs typeface="Arial" pitchFamily="34" charset="0"/>
              </a:endParaRPr>
            </a:p>
          </p:txBody>
        </p:sp>
        <p:sp>
          <p:nvSpPr>
            <p:cNvPr id="223" name="Rectangle 115">
              <a:extLst>
                <a:ext uri="{FF2B5EF4-FFF2-40B4-BE49-F238E27FC236}">
                  <a16:creationId xmlns:a16="http://schemas.microsoft.com/office/drawing/2014/main" id="{CE4424B0-0EDD-4CA6-AFB5-A449EB0B29EA}"/>
                </a:ext>
              </a:extLst>
            </p:cNvPr>
            <p:cNvSpPr>
              <a:spLocks noChangeArrowheads="1"/>
            </p:cNvSpPr>
            <p:nvPr/>
          </p:nvSpPr>
          <p:spPr bwMode="auto">
            <a:xfrm>
              <a:off x="4891797" y="2998746"/>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150</a:t>
              </a:r>
              <a:endParaRPr kumimoji="0" lang="fr-FR" sz="2800" b="0" i="0" u="none" strike="noStrike" cap="none" normalizeH="0" baseline="0">
                <a:ln>
                  <a:noFill/>
                </a:ln>
                <a:effectLst/>
                <a:latin typeface="+mj-lt"/>
                <a:cs typeface="Arial" pitchFamily="34" charset="0"/>
              </a:endParaRPr>
            </a:p>
          </p:txBody>
        </p:sp>
        <p:sp>
          <p:nvSpPr>
            <p:cNvPr id="224" name="Rectangle 116">
              <a:extLst>
                <a:ext uri="{FF2B5EF4-FFF2-40B4-BE49-F238E27FC236}">
                  <a16:creationId xmlns:a16="http://schemas.microsoft.com/office/drawing/2014/main" id="{EC577B12-65AD-40F9-964A-5EF6C8D3D1E4}"/>
                </a:ext>
              </a:extLst>
            </p:cNvPr>
            <p:cNvSpPr>
              <a:spLocks noChangeArrowheads="1"/>
            </p:cNvSpPr>
            <p:nvPr/>
          </p:nvSpPr>
          <p:spPr bwMode="auto">
            <a:xfrm>
              <a:off x="4891797" y="2352407"/>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0" i="0" u="none" strike="noStrike" cap="none" normalizeH="0" baseline="0">
                  <a:ln>
                    <a:noFill/>
                  </a:ln>
                  <a:effectLst/>
                  <a:latin typeface="+mj-lt"/>
                  <a:cs typeface="Arial" pitchFamily="34" charset="0"/>
                </a:rPr>
                <a:t>200</a:t>
              </a:r>
              <a:endParaRPr kumimoji="0" lang="fr-FR" sz="2800" b="0" i="0" u="none" strike="noStrike" cap="none" normalizeH="0" baseline="30000">
                <a:ln>
                  <a:noFill/>
                </a:ln>
                <a:effectLst/>
                <a:latin typeface="+mj-lt"/>
                <a:cs typeface="Arial" pitchFamily="34" charset="0"/>
              </a:endParaRPr>
            </a:p>
          </p:txBody>
        </p:sp>
        <p:sp>
          <p:nvSpPr>
            <p:cNvPr id="225" name="Rectangle 117">
              <a:extLst>
                <a:ext uri="{FF2B5EF4-FFF2-40B4-BE49-F238E27FC236}">
                  <a16:creationId xmlns:a16="http://schemas.microsoft.com/office/drawing/2014/main" id="{7CB55361-552F-4287-B9BC-D17E79DA9574}"/>
                </a:ext>
              </a:extLst>
            </p:cNvPr>
            <p:cNvSpPr>
              <a:spLocks noChangeArrowheads="1"/>
            </p:cNvSpPr>
            <p:nvPr/>
          </p:nvSpPr>
          <p:spPr bwMode="auto">
            <a:xfrm>
              <a:off x="5360502" y="5332371"/>
              <a:ext cx="31727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200" b="1">
                  <a:latin typeface="+mj-lt"/>
                  <a:cs typeface="Arial" pitchFamily="34" charset="0"/>
                </a:rPr>
                <a:t>Semaines après randomisation (début ARV)</a:t>
              </a:r>
            </a:p>
          </p:txBody>
        </p:sp>
        <p:sp>
          <p:nvSpPr>
            <p:cNvPr id="226" name="Rectangle 118">
              <a:extLst>
                <a:ext uri="{FF2B5EF4-FFF2-40B4-BE49-F238E27FC236}">
                  <a16:creationId xmlns:a16="http://schemas.microsoft.com/office/drawing/2014/main" id="{779ECAB4-F6CA-4BE3-8076-443FBD98A945}"/>
                </a:ext>
              </a:extLst>
            </p:cNvPr>
            <p:cNvSpPr>
              <a:spLocks noChangeArrowheads="1"/>
            </p:cNvSpPr>
            <p:nvPr/>
          </p:nvSpPr>
          <p:spPr bwMode="auto">
            <a:xfrm>
              <a:off x="5479689" y="3887160"/>
              <a:ext cx="23884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+63</a:t>
              </a:r>
              <a:endParaRPr kumimoji="0" lang="fr-FR" sz="2400" b="0" i="0" u="none" strike="noStrike" cap="none" normalizeH="0" baseline="0">
                <a:ln>
                  <a:noFill/>
                </a:ln>
                <a:effectLst/>
                <a:latin typeface="Arial" pitchFamily="34" charset="0"/>
                <a:cs typeface="Arial" pitchFamily="34" charset="0"/>
              </a:endParaRPr>
            </a:p>
          </p:txBody>
        </p:sp>
        <p:sp>
          <p:nvSpPr>
            <p:cNvPr id="227" name="Rectangle 119">
              <a:extLst>
                <a:ext uri="{FF2B5EF4-FFF2-40B4-BE49-F238E27FC236}">
                  <a16:creationId xmlns:a16="http://schemas.microsoft.com/office/drawing/2014/main" id="{AFC2BC0A-8FDD-42E9-ACDA-6DE19C17CD80}"/>
                </a:ext>
              </a:extLst>
            </p:cNvPr>
            <p:cNvSpPr>
              <a:spLocks noChangeArrowheads="1"/>
            </p:cNvSpPr>
            <p:nvPr/>
          </p:nvSpPr>
          <p:spPr bwMode="auto">
            <a:xfrm>
              <a:off x="6109927" y="3559133"/>
              <a:ext cx="23884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+96</a:t>
              </a:r>
              <a:endParaRPr kumimoji="0" lang="fr-FR" sz="2400" b="0" i="0" u="none" strike="noStrike" cap="none" normalizeH="0" baseline="0">
                <a:ln>
                  <a:noFill/>
                </a:ln>
                <a:effectLst/>
                <a:latin typeface="Arial" pitchFamily="34" charset="0"/>
                <a:cs typeface="Arial" pitchFamily="34" charset="0"/>
              </a:endParaRPr>
            </a:p>
          </p:txBody>
        </p:sp>
        <p:sp>
          <p:nvSpPr>
            <p:cNvPr id="228" name="Rectangle 120">
              <a:extLst>
                <a:ext uri="{FF2B5EF4-FFF2-40B4-BE49-F238E27FC236}">
                  <a16:creationId xmlns:a16="http://schemas.microsoft.com/office/drawing/2014/main" id="{C7E9DB77-96E1-4B02-B19E-B0A7F78F073A}"/>
                </a:ext>
              </a:extLst>
            </p:cNvPr>
            <p:cNvSpPr>
              <a:spLocks noChangeArrowheads="1"/>
            </p:cNvSpPr>
            <p:nvPr/>
          </p:nvSpPr>
          <p:spPr bwMode="auto">
            <a:xfrm>
              <a:off x="6846940" y="3262271"/>
              <a:ext cx="3173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+115</a:t>
              </a:r>
              <a:endParaRPr kumimoji="0" lang="fr-FR" sz="2400" b="0" i="0" u="none" strike="noStrike" cap="none" normalizeH="0" baseline="0">
                <a:ln>
                  <a:noFill/>
                </a:ln>
                <a:effectLst/>
                <a:latin typeface="Arial" pitchFamily="34" charset="0"/>
                <a:cs typeface="Arial" pitchFamily="34" charset="0"/>
              </a:endParaRPr>
            </a:p>
          </p:txBody>
        </p:sp>
        <p:sp>
          <p:nvSpPr>
            <p:cNvPr id="229" name="Rectangle 121">
              <a:extLst>
                <a:ext uri="{FF2B5EF4-FFF2-40B4-BE49-F238E27FC236}">
                  <a16:creationId xmlns:a16="http://schemas.microsoft.com/office/drawing/2014/main" id="{15DE28B2-E6E3-4271-B457-C68ED1FDF3EF}"/>
                </a:ext>
              </a:extLst>
            </p:cNvPr>
            <p:cNvSpPr>
              <a:spLocks noChangeArrowheads="1"/>
            </p:cNvSpPr>
            <p:nvPr/>
          </p:nvSpPr>
          <p:spPr bwMode="auto">
            <a:xfrm>
              <a:off x="8432853" y="2627271"/>
              <a:ext cx="3173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+163</a:t>
              </a:r>
              <a:endParaRPr kumimoji="0" lang="fr-FR" sz="2400" b="0" i="0" u="none" strike="noStrike" cap="none" normalizeH="0" baseline="0">
                <a:ln>
                  <a:noFill/>
                </a:ln>
                <a:effectLst/>
                <a:latin typeface="Arial" pitchFamily="34" charset="0"/>
                <a:cs typeface="Arial" pitchFamily="34" charset="0"/>
              </a:endParaRPr>
            </a:p>
          </p:txBody>
        </p:sp>
        <p:sp>
          <p:nvSpPr>
            <p:cNvPr id="230" name="Rectangle 122">
              <a:extLst>
                <a:ext uri="{FF2B5EF4-FFF2-40B4-BE49-F238E27FC236}">
                  <a16:creationId xmlns:a16="http://schemas.microsoft.com/office/drawing/2014/main" id="{F9E8718F-9BC2-4995-8D40-E3F62008EE26}"/>
                </a:ext>
              </a:extLst>
            </p:cNvPr>
            <p:cNvSpPr>
              <a:spLocks noChangeArrowheads="1"/>
            </p:cNvSpPr>
            <p:nvPr/>
          </p:nvSpPr>
          <p:spPr bwMode="auto">
            <a:xfrm>
              <a:off x="6092464" y="3870283"/>
              <a:ext cx="23884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+97</a:t>
              </a:r>
              <a:endParaRPr kumimoji="0" lang="fr-FR" sz="2400" b="0" i="0" u="none" strike="noStrike" cap="none" normalizeH="0" baseline="0">
                <a:ln>
                  <a:noFill/>
                </a:ln>
                <a:effectLst/>
                <a:latin typeface="Arial" pitchFamily="34" charset="0"/>
                <a:cs typeface="Arial" pitchFamily="34" charset="0"/>
              </a:endParaRPr>
            </a:p>
          </p:txBody>
        </p:sp>
        <p:sp>
          <p:nvSpPr>
            <p:cNvPr id="231" name="Rectangle 123">
              <a:extLst>
                <a:ext uri="{FF2B5EF4-FFF2-40B4-BE49-F238E27FC236}">
                  <a16:creationId xmlns:a16="http://schemas.microsoft.com/office/drawing/2014/main" id="{7320589D-677E-4B6F-B209-B23BD7AB1FE4}"/>
                </a:ext>
              </a:extLst>
            </p:cNvPr>
            <p:cNvSpPr>
              <a:spLocks noChangeArrowheads="1"/>
            </p:cNvSpPr>
            <p:nvPr/>
          </p:nvSpPr>
          <p:spPr bwMode="auto">
            <a:xfrm>
              <a:off x="6840590" y="3717883"/>
              <a:ext cx="3173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+109</a:t>
              </a:r>
              <a:endParaRPr kumimoji="0" lang="fr-FR" sz="2400" b="0" i="0" u="none" strike="noStrike" cap="none" normalizeH="0" baseline="0">
                <a:ln>
                  <a:noFill/>
                </a:ln>
                <a:effectLst/>
                <a:latin typeface="Arial" pitchFamily="34" charset="0"/>
                <a:cs typeface="Arial" pitchFamily="34" charset="0"/>
              </a:endParaRPr>
            </a:p>
          </p:txBody>
        </p:sp>
        <p:sp>
          <p:nvSpPr>
            <p:cNvPr id="232" name="Rectangle 124">
              <a:extLst>
                <a:ext uri="{FF2B5EF4-FFF2-40B4-BE49-F238E27FC236}">
                  <a16:creationId xmlns:a16="http://schemas.microsoft.com/office/drawing/2014/main" id="{F0C61054-AB38-4931-BEC1-806FC43A0F0F}"/>
                </a:ext>
              </a:extLst>
            </p:cNvPr>
            <p:cNvSpPr>
              <a:spLocks noChangeArrowheads="1"/>
            </p:cNvSpPr>
            <p:nvPr/>
          </p:nvSpPr>
          <p:spPr bwMode="auto">
            <a:xfrm>
              <a:off x="8447140" y="3249571"/>
              <a:ext cx="3173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+148</a:t>
              </a:r>
              <a:endParaRPr kumimoji="0" lang="fr-FR" sz="2400" b="0" i="0" u="none" strike="noStrike" cap="none" normalizeH="0" baseline="0">
                <a:ln>
                  <a:noFill/>
                </a:ln>
                <a:effectLst/>
                <a:latin typeface="Arial" pitchFamily="34" charset="0"/>
                <a:cs typeface="Arial" pitchFamily="34" charset="0"/>
              </a:endParaRPr>
            </a:p>
          </p:txBody>
        </p:sp>
        <p:sp>
          <p:nvSpPr>
            <p:cNvPr id="233" name="Rectangle 125">
              <a:extLst>
                <a:ext uri="{FF2B5EF4-FFF2-40B4-BE49-F238E27FC236}">
                  <a16:creationId xmlns:a16="http://schemas.microsoft.com/office/drawing/2014/main" id="{59602B32-6E53-4F74-AC0A-7876A8902EBA}"/>
                </a:ext>
              </a:extLst>
            </p:cNvPr>
            <p:cNvSpPr>
              <a:spLocks noChangeArrowheads="1"/>
            </p:cNvSpPr>
            <p:nvPr/>
          </p:nvSpPr>
          <p:spPr bwMode="auto">
            <a:xfrm>
              <a:off x="6175430" y="4126322"/>
              <a:ext cx="11813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400" b="1">
                  <a:solidFill>
                    <a:srgbClr val="FF6600"/>
                  </a:solidFill>
                  <a:latin typeface="Arial" pitchFamily="34" charset="0"/>
                  <a:cs typeface="Arial" pitchFamily="34" charset="0"/>
                </a:rPr>
                <a:t>ARV standard</a:t>
              </a:r>
            </a:p>
          </p:txBody>
        </p:sp>
        <p:sp>
          <p:nvSpPr>
            <p:cNvPr id="234" name="Rectangle 126">
              <a:extLst>
                <a:ext uri="{FF2B5EF4-FFF2-40B4-BE49-F238E27FC236}">
                  <a16:creationId xmlns:a16="http://schemas.microsoft.com/office/drawing/2014/main" id="{B09317EB-91A1-4E16-A807-921DA6275310}"/>
                </a:ext>
              </a:extLst>
            </p:cNvPr>
            <p:cNvSpPr>
              <a:spLocks noChangeArrowheads="1"/>
            </p:cNvSpPr>
            <p:nvPr/>
          </p:nvSpPr>
          <p:spPr bwMode="auto">
            <a:xfrm>
              <a:off x="6063986" y="2852502"/>
              <a:ext cx="195720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400" b="1">
                  <a:solidFill>
                    <a:srgbClr val="008000"/>
                  </a:solidFill>
                  <a:latin typeface="Arial" pitchFamily="34" charset="0"/>
                  <a:cs typeface="Arial" pitchFamily="34" charset="0"/>
                </a:rPr>
                <a:t>ARV intensifié par RAL</a:t>
              </a:r>
            </a:p>
          </p:txBody>
        </p:sp>
        <p:sp>
          <p:nvSpPr>
            <p:cNvPr id="235" name="Rectangle 128">
              <a:extLst>
                <a:ext uri="{FF2B5EF4-FFF2-40B4-BE49-F238E27FC236}">
                  <a16:creationId xmlns:a16="http://schemas.microsoft.com/office/drawing/2014/main" id="{BB687E51-AA8A-4532-B18B-8403B29579F7}"/>
                </a:ext>
              </a:extLst>
            </p:cNvPr>
            <p:cNvSpPr>
              <a:spLocks noChangeArrowheads="1"/>
            </p:cNvSpPr>
            <p:nvPr/>
          </p:nvSpPr>
          <p:spPr bwMode="auto">
            <a:xfrm>
              <a:off x="5640027" y="4267158"/>
              <a:ext cx="23884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a:ln>
                    <a:noFill/>
                  </a:ln>
                  <a:effectLst/>
                  <a:latin typeface="Arial" pitchFamily="34" charset="0"/>
                  <a:cs typeface="Arial" pitchFamily="34" charset="0"/>
                </a:rPr>
                <a:t>+66</a:t>
              </a:r>
              <a:endParaRPr kumimoji="0" lang="fr-FR" sz="2400" b="0" i="0" u="none" strike="noStrike" cap="none" normalizeH="0" baseline="0">
                <a:ln>
                  <a:noFill/>
                </a:ln>
                <a:effectLst/>
                <a:latin typeface="Arial" pitchFamily="34" charset="0"/>
                <a:cs typeface="Arial" pitchFamily="34" charset="0"/>
              </a:endParaRPr>
            </a:p>
          </p:txBody>
        </p:sp>
        <p:sp>
          <p:nvSpPr>
            <p:cNvPr id="236" name="Rectangle 129">
              <a:extLst>
                <a:ext uri="{FF2B5EF4-FFF2-40B4-BE49-F238E27FC236}">
                  <a16:creationId xmlns:a16="http://schemas.microsoft.com/office/drawing/2014/main" id="{09B9708A-6CB5-46C1-B1CE-8C1ED1EDA4E8}"/>
                </a:ext>
              </a:extLst>
            </p:cNvPr>
            <p:cNvSpPr>
              <a:spLocks noChangeArrowheads="1"/>
            </p:cNvSpPr>
            <p:nvPr/>
          </p:nvSpPr>
          <p:spPr bwMode="auto">
            <a:xfrm>
              <a:off x="8362859" y="3440071"/>
              <a:ext cx="51135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b="0" i="0" u="none" strike="noStrike" cap="none" normalizeH="0" baseline="0">
                  <a:ln>
                    <a:noFill/>
                  </a:ln>
                  <a:effectLst/>
                  <a:latin typeface="Arial" pitchFamily="34" charset="0"/>
                  <a:cs typeface="Arial" pitchFamily="34" charset="0"/>
                </a:rPr>
                <a:t>p = 0,04</a:t>
              </a:r>
              <a:endParaRPr kumimoji="0" lang="fr-FR" sz="2400" b="0" i="0" u="none" strike="noStrike" cap="none" normalizeH="0" baseline="0">
                <a:ln>
                  <a:noFill/>
                </a:ln>
                <a:effectLst/>
                <a:latin typeface="Arial" pitchFamily="34" charset="0"/>
                <a:cs typeface="Arial" pitchFamily="34" charset="0"/>
              </a:endParaRPr>
            </a:p>
          </p:txBody>
        </p:sp>
      </p:grpSp>
      <p:sp>
        <p:nvSpPr>
          <p:cNvPr id="177" name="ZoneTexte 176">
            <a:extLst>
              <a:ext uri="{FF2B5EF4-FFF2-40B4-BE49-F238E27FC236}">
                <a16:creationId xmlns:a16="http://schemas.microsoft.com/office/drawing/2014/main" id="{C995902C-B91C-4221-9580-7AA97804A65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90</a:t>
            </a:r>
          </a:p>
        </p:txBody>
      </p:sp>
    </p:spTree>
    <p:extLst>
      <p:ext uri="{BB962C8B-B14F-4D97-AF65-F5344CB8AC3E}">
        <p14:creationId xmlns:p14="http://schemas.microsoft.com/office/powerpoint/2010/main" val="220168461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sz="2600" dirty="0"/>
              <a:t>IRIS : impacts de l’intensification par RAL et d’une prophylaxie renforcée dans l’essai REALITY (3)</a:t>
            </a:r>
          </a:p>
        </p:txBody>
      </p:sp>
      <p:sp>
        <p:nvSpPr>
          <p:cNvPr id="11" name="AutoShape 4">
            <a:extLst>
              <a:ext uri="{FF2B5EF4-FFF2-40B4-BE49-F238E27FC236}">
                <a16:creationId xmlns:a16="http://schemas.microsoft.com/office/drawing/2014/main" id="{956C3290-F165-FD41-84EA-6E45E500BB00}"/>
              </a:ext>
            </a:extLst>
          </p:cNvPr>
          <p:cNvSpPr>
            <a:spLocks noChangeAspect="1" noChangeArrowheads="1" noTextEdit="1"/>
          </p:cNvSpPr>
          <p:nvPr/>
        </p:nvSpPr>
        <p:spPr bwMode="auto">
          <a:xfrm>
            <a:off x="157734" y="3384219"/>
            <a:ext cx="4704633" cy="342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5" name="Text Box 3">
            <a:extLst>
              <a:ext uri="{FF2B5EF4-FFF2-40B4-BE49-F238E27FC236}">
                <a16:creationId xmlns:a16="http://schemas.microsoft.com/office/drawing/2014/main" id="{2AA073BB-6B37-41B9-BF6E-C72F895D390C}"/>
              </a:ext>
            </a:extLst>
          </p:cNvPr>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a:solidFill>
                  <a:srgbClr val="0070C0"/>
                </a:solidFill>
              </a:rPr>
              <a:t>Gibb D, CROI 2018, Abs. 23 ; Post F, CROI 2018, Abs. 490</a:t>
            </a:r>
          </a:p>
        </p:txBody>
      </p:sp>
      <p:graphicFrame>
        <p:nvGraphicFramePr>
          <p:cNvPr id="547" name="Tableau 546">
            <a:extLst>
              <a:ext uri="{FF2B5EF4-FFF2-40B4-BE49-F238E27FC236}">
                <a16:creationId xmlns:a16="http://schemas.microsoft.com/office/drawing/2014/main" id="{C627A2EA-F7DC-0E41-B11B-F773115F024D}"/>
              </a:ext>
            </a:extLst>
          </p:cNvPr>
          <p:cNvGraphicFramePr>
            <a:graphicFrameLocks noGrp="1"/>
          </p:cNvGraphicFramePr>
          <p:nvPr>
            <p:extLst/>
          </p:nvPr>
        </p:nvGraphicFramePr>
        <p:xfrm>
          <a:off x="4777946" y="4319782"/>
          <a:ext cx="4168347" cy="1737360"/>
        </p:xfrm>
        <a:graphic>
          <a:graphicData uri="http://schemas.openxmlformats.org/drawingml/2006/table">
            <a:tbl>
              <a:tblPr firstRow="1" bandRow="1">
                <a:tableStyleId>{5C22544A-7EE6-4342-B048-85BDC9FD1C3A}</a:tableStyleId>
              </a:tblPr>
              <a:tblGrid>
                <a:gridCol w="1688756">
                  <a:extLst>
                    <a:ext uri="{9D8B030D-6E8A-4147-A177-3AD203B41FA5}">
                      <a16:colId xmlns:a16="http://schemas.microsoft.com/office/drawing/2014/main" val="20000"/>
                    </a:ext>
                  </a:extLst>
                </a:gridCol>
                <a:gridCol w="906163">
                  <a:extLst>
                    <a:ext uri="{9D8B030D-6E8A-4147-A177-3AD203B41FA5}">
                      <a16:colId xmlns:a16="http://schemas.microsoft.com/office/drawing/2014/main" val="20001"/>
                    </a:ext>
                  </a:extLst>
                </a:gridCol>
                <a:gridCol w="964472">
                  <a:extLst>
                    <a:ext uri="{9D8B030D-6E8A-4147-A177-3AD203B41FA5}">
                      <a16:colId xmlns:a16="http://schemas.microsoft.com/office/drawing/2014/main" val="20002"/>
                    </a:ext>
                  </a:extLst>
                </a:gridCol>
                <a:gridCol w="608956">
                  <a:extLst>
                    <a:ext uri="{9D8B030D-6E8A-4147-A177-3AD203B41FA5}">
                      <a16:colId xmlns:a16="http://schemas.microsoft.com/office/drawing/2014/main" val="1809460268"/>
                    </a:ext>
                  </a:extLst>
                </a:gridCol>
              </a:tblGrid>
              <a:tr h="261673">
                <a:tc>
                  <a:txBody>
                    <a:bodyPr/>
                    <a:lstStyle/>
                    <a:p>
                      <a:endParaRPr lang="fr-FR" sz="1200" dirty="0">
                        <a:solidFill>
                          <a:srgbClr val="000066"/>
                        </a:solidFill>
                      </a:endParaRP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RAL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Standard</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p</a:t>
                      </a:r>
                    </a:p>
                  </a:txBody>
                  <a:tcPr anchor="ctr" horzOverflow="overflow"/>
                </a:tc>
                <a:extLst>
                  <a:ext uri="{0D108BD9-81ED-4DB2-BD59-A6C34878D82A}">
                    <a16:rowId xmlns:a16="http://schemas.microsoft.com/office/drawing/2014/main" val="10000"/>
                  </a:ext>
                </a:extLst>
              </a:tr>
              <a:tr h="261673">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Nombre d’IRIS fatals</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kern="1200" cap="none" normalizeH="0" baseline="0" dirty="0">
                          <a:ln>
                            <a:noFill/>
                          </a:ln>
                          <a:solidFill>
                            <a:srgbClr val="000066"/>
                          </a:solidFill>
                          <a:effectLst/>
                          <a:latin typeface="Arial" charset="0"/>
                          <a:ea typeface="+mn-ea"/>
                          <a:cs typeface="+mn-cs"/>
                        </a:rPr>
                        <a:t>36 (4,0 %)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kern="1200" cap="none" normalizeH="0" baseline="0" dirty="0">
                          <a:ln>
                            <a:noFill/>
                          </a:ln>
                          <a:solidFill>
                            <a:srgbClr val="000066"/>
                          </a:solidFill>
                          <a:effectLst/>
                          <a:latin typeface="Arial" charset="0"/>
                          <a:ea typeface="+mn-ea"/>
                          <a:cs typeface="+mn-cs"/>
                        </a:rPr>
                        <a:t>31 (3,4 %)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kern="1200" cap="none" normalizeH="0" baseline="0" dirty="0">
                          <a:ln>
                            <a:noFill/>
                          </a:ln>
                          <a:solidFill>
                            <a:srgbClr val="000066"/>
                          </a:solidFill>
                          <a:effectLst/>
                          <a:latin typeface="Arial" charset="0"/>
                          <a:ea typeface="+mn-ea"/>
                          <a:cs typeface="+mn-cs"/>
                        </a:rPr>
                        <a:t>0,54</a:t>
                      </a:r>
                    </a:p>
                  </a:txBody>
                  <a:tcPr anchor="ctr" horzOverflow="overflow"/>
                </a:tc>
                <a:extLst>
                  <a:ext uri="{0D108BD9-81ED-4DB2-BD59-A6C34878D82A}">
                    <a16:rowId xmlns:a16="http://schemas.microsoft.com/office/drawing/2014/main" val="10001"/>
                  </a:ext>
                </a:extLst>
              </a:tr>
              <a:tr h="959466">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b="1" i="0" u="none" strike="noStrike" kern="1200" cap="none" normalizeH="0" baseline="0" dirty="0">
                          <a:ln>
                            <a:noFill/>
                          </a:ln>
                          <a:solidFill>
                            <a:srgbClr val="000066"/>
                          </a:solidFill>
                          <a:effectLst/>
                          <a:latin typeface="Arial" charset="0"/>
                          <a:ea typeface="+mn-ea"/>
                          <a:cs typeface="+mn-cs"/>
                        </a:rPr>
                        <a:t>Principales causes d’IRIS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Tuberculose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Cryptococcose</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Kaposi</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Autres causes</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br>
                        <a:rPr kumimoji="0" lang="fr-FR" sz="1200" b="0" i="0" u="none" strike="noStrike" kern="1200" cap="none" normalizeH="0" baseline="0" dirty="0">
                          <a:ln>
                            <a:noFill/>
                          </a:ln>
                          <a:solidFill>
                            <a:srgbClr val="000066"/>
                          </a:solidFill>
                          <a:effectLst/>
                          <a:latin typeface="Arial" charset="0"/>
                          <a:ea typeface="+mn-ea"/>
                          <a:cs typeface="+mn-cs"/>
                        </a:rPr>
                      </a:b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20 (2,2 %) 8 (0,9 %)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1 (0,1 %)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7 (0,8 %)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br>
                        <a:rPr kumimoji="0" lang="fr-FR" sz="1200" b="0" i="0" u="none" strike="noStrike" kern="1200" cap="none" normalizeH="0" baseline="0" dirty="0">
                          <a:ln>
                            <a:noFill/>
                          </a:ln>
                          <a:solidFill>
                            <a:srgbClr val="000066"/>
                          </a:solidFill>
                          <a:effectLst/>
                          <a:latin typeface="Arial" charset="0"/>
                          <a:ea typeface="+mn-ea"/>
                          <a:cs typeface="+mn-cs"/>
                        </a:rPr>
                      </a:b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21 (2,3 %)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5 (0,6 %)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2 (0,2 %)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3 (0,3 %)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kern="1200" cap="none" normalizeH="0" baseline="0" dirty="0">
                        <a:ln>
                          <a:noFill/>
                        </a:ln>
                        <a:solidFill>
                          <a:srgbClr val="000066"/>
                        </a:solidFill>
                        <a:effectLst/>
                        <a:latin typeface="Arial" charset="0"/>
                        <a:ea typeface="+mn-ea"/>
                        <a:cs typeface="+mn-cs"/>
                      </a:endParaRPr>
                    </a:p>
                  </a:txBody>
                  <a:tcPr anchor="ctr" horzOverflow="overflow"/>
                </a:tc>
                <a:extLst>
                  <a:ext uri="{0D108BD9-81ED-4DB2-BD59-A6C34878D82A}">
                    <a16:rowId xmlns:a16="http://schemas.microsoft.com/office/drawing/2014/main" val="10002"/>
                  </a:ext>
                </a:extLst>
              </a:tr>
            </a:tbl>
          </a:graphicData>
        </a:graphic>
      </p:graphicFrame>
      <p:sp>
        <p:nvSpPr>
          <p:cNvPr id="3" name="Rectangle 2">
            <a:extLst>
              <a:ext uri="{FF2B5EF4-FFF2-40B4-BE49-F238E27FC236}">
                <a16:creationId xmlns:a16="http://schemas.microsoft.com/office/drawing/2014/main" id="{0BB87EB2-C453-614C-876A-6D30A3C098F5}"/>
              </a:ext>
            </a:extLst>
          </p:cNvPr>
          <p:cNvSpPr/>
          <p:nvPr/>
        </p:nvSpPr>
        <p:spPr>
          <a:xfrm>
            <a:off x="4790002" y="6064120"/>
            <a:ext cx="4246906" cy="461665"/>
          </a:xfrm>
          <a:prstGeom prst="rect">
            <a:avLst/>
          </a:prstGeom>
        </p:spPr>
        <p:txBody>
          <a:bodyPr wrap="square">
            <a:spAutoFit/>
          </a:bodyPr>
          <a:lstStyle/>
          <a:p>
            <a:r>
              <a:rPr lang="fr-FR" sz="1200" b="1" kern="0" dirty="0"/>
              <a:t>Délai médian de survenue </a:t>
            </a:r>
            <a:r>
              <a:rPr lang="fr-FR" sz="1200" kern="0" dirty="0"/>
              <a:t>après initiation ARV : </a:t>
            </a:r>
            <a:br>
              <a:rPr lang="fr-FR" sz="1200" kern="0" dirty="0"/>
            </a:br>
            <a:r>
              <a:rPr lang="fr-FR" sz="1200" kern="0" dirty="0"/>
              <a:t>4,4 semaines (IQR = 2,6 - 9,4)</a:t>
            </a:r>
            <a:endParaRPr lang="fr-FR" sz="1200" b="1" kern="0" dirty="0"/>
          </a:p>
        </p:txBody>
      </p:sp>
      <p:sp>
        <p:nvSpPr>
          <p:cNvPr id="7" name="Text Box 2">
            <a:extLst>
              <a:ext uri="{FF2B5EF4-FFF2-40B4-BE49-F238E27FC236}">
                <a16:creationId xmlns:a16="http://schemas.microsoft.com/office/drawing/2014/main" id="{FF7A1ED1-4033-A847-A858-1F6BD42FA779}"/>
              </a:ext>
            </a:extLst>
          </p:cNvPr>
          <p:cNvSpPr txBox="1">
            <a:spLocks noChangeArrowheads="1"/>
          </p:cNvSpPr>
          <p:nvPr/>
        </p:nvSpPr>
        <p:spPr bwMode="auto">
          <a:xfrm>
            <a:off x="5089621" y="1548712"/>
            <a:ext cx="3508764"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Taux de décès / 100 patient-années</a:t>
            </a:r>
          </a:p>
        </p:txBody>
      </p:sp>
      <p:grpSp>
        <p:nvGrpSpPr>
          <p:cNvPr id="2" name="Groupe 1">
            <a:extLst>
              <a:ext uri="{FF2B5EF4-FFF2-40B4-BE49-F238E27FC236}">
                <a16:creationId xmlns:a16="http://schemas.microsoft.com/office/drawing/2014/main" id="{9CFDAA1E-FDB9-47E4-86AA-2621C5153E84}"/>
              </a:ext>
            </a:extLst>
          </p:cNvPr>
          <p:cNvGrpSpPr/>
          <p:nvPr/>
        </p:nvGrpSpPr>
        <p:grpSpPr>
          <a:xfrm>
            <a:off x="4790002" y="1715944"/>
            <a:ext cx="4137665" cy="2410593"/>
            <a:chOff x="4513674" y="1683286"/>
            <a:chExt cx="4413993" cy="2410593"/>
          </a:xfrm>
        </p:grpSpPr>
        <p:sp>
          <p:nvSpPr>
            <p:cNvPr id="343" name="Rectangle 10">
              <a:extLst>
                <a:ext uri="{FF2B5EF4-FFF2-40B4-BE49-F238E27FC236}">
                  <a16:creationId xmlns:a16="http://schemas.microsoft.com/office/drawing/2014/main" id="{20D3E116-1B75-CD45-B54B-06B495785B07}"/>
                </a:ext>
              </a:extLst>
            </p:cNvPr>
            <p:cNvSpPr>
              <a:spLocks noChangeArrowheads="1"/>
            </p:cNvSpPr>
            <p:nvPr/>
          </p:nvSpPr>
          <p:spPr bwMode="auto">
            <a:xfrm>
              <a:off x="4762404" y="1720091"/>
              <a:ext cx="4114178" cy="2015481"/>
            </a:xfrm>
            <a:prstGeom prst="rect">
              <a:avLst/>
            </a:prstGeom>
            <a:noFill/>
            <a:ln w="9525"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0" name="Oval 17">
              <a:extLst>
                <a:ext uri="{FF2B5EF4-FFF2-40B4-BE49-F238E27FC236}">
                  <a16:creationId xmlns:a16="http://schemas.microsoft.com/office/drawing/2014/main" id="{6CAF11BD-17C6-3D48-910B-5072D61D337F}"/>
                </a:ext>
              </a:extLst>
            </p:cNvPr>
            <p:cNvSpPr>
              <a:spLocks noChangeArrowheads="1"/>
            </p:cNvSpPr>
            <p:nvPr/>
          </p:nvSpPr>
          <p:spPr bwMode="auto">
            <a:xfrm>
              <a:off x="4919225" y="2797584"/>
              <a:ext cx="65342" cy="5139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1" name="Oval 18">
              <a:extLst>
                <a:ext uri="{FF2B5EF4-FFF2-40B4-BE49-F238E27FC236}">
                  <a16:creationId xmlns:a16="http://schemas.microsoft.com/office/drawing/2014/main" id="{EBE71641-1BB7-7644-8BCF-D5CE9745B030}"/>
                </a:ext>
              </a:extLst>
            </p:cNvPr>
            <p:cNvSpPr>
              <a:spLocks noChangeArrowheads="1"/>
            </p:cNvSpPr>
            <p:nvPr/>
          </p:nvSpPr>
          <p:spPr bwMode="auto">
            <a:xfrm>
              <a:off x="4925166" y="2802173"/>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2" name="Oval 19">
              <a:extLst>
                <a:ext uri="{FF2B5EF4-FFF2-40B4-BE49-F238E27FC236}">
                  <a16:creationId xmlns:a16="http://schemas.microsoft.com/office/drawing/2014/main" id="{18779FC5-F343-0341-99D8-547444B02CD9}"/>
                </a:ext>
              </a:extLst>
            </p:cNvPr>
            <p:cNvSpPr>
              <a:spLocks noChangeArrowheads="1"/>
            </p:cNvSpPr>
            <p:nvPr/>
          </p:nvSpPr>
          <p:spPr bwMode="auto">
            <a:xfrm>
              <a:off x="5014268" y="2324919"/>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3" name="Oval 20">
              <a:extLst>
                <a:ext uri="{FF2B5EF4-FFF2-40B4-BE49-F238E27FC236}">
                  <a16:creationId xmlns:a16="http://schemas.microsoft.com/office/drawing/2014/main" id="{4A775412-429F-B743-859D-DB7E63391306}"/>
                </a:ext>
              </a:extLst>
            </p:cNvPr>
            <p:cNvSpPr>
              <a:spLocks noChangeArrowheads="1"/>
            </p:cNvSpPr>
            <p:nvPr/>
          </p:nvSpPr>
          <p:spPr bwMode="auto">
            <a:xfrm>
              <a:off x="5019021" y="2329508"/>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4" name="Oval 21">
              <a:extLst>
                <a:ext uri="{FF2B5EF4-FFF2-40B4-BE49-F238E27FC236}">
                  <a16:creationId xmlns:a16="http://schemas.microsoft.com/office/drawing/2014/main" id="{E94FDE6A-2684-4C4D-8616-CB19AAA05911}"/>
                </a:ext>
              </a:extLst>
            </p:cNvPr>
            <p:cNvSpPr>
              <a:spLocks noChangeArrowheads="1"/>
            </p:cNvSpPr>
            <p:nvPr/>
          </p:nvSpPr>
          <p:spPr bwMode="auto">
            <a:xfrm>
              <a:off x="5073670" y="2815022"/>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5" name="Oval 22">
              <a:extLst>
                <a:ext uri="{FF2B5EF4-FFF2-40B4-BE49-F238E27FC236}">
                  <a16:creationId xmlns:a16="http://schemas.microsoft.com/office/drawing/2014/main" id="{26ED747B-A0F9-AC4A-8469-B202A2E2009E}"/>
                </a:ext>
              </a:extLst>
            </p:cNvPr>
            <p:cNvSpPr>
              <a:spLocks noChangeArrowheads="1"/>
            </p:cNvSpPr>
            <p:nvPr/>
          </p:nvSpPr>
          <p:spPr bwMode="auto">
            <a:xfrm>
              <a:off x="5078423" y="2818693"/>
              <a:ext cx="54650"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 name="Oval 23">
              <a:extLst>
                <a:ext uri="{FF2B5EF4-FFF2-40B4-BE49-F238E27FC236}">
                  <a16:creationId xmlns:a16="http://schemas.microsoft.com/office/drawing/2014/main" id="{547C2253-C320-514F-9F83-7927B97C99BE}"/>
                </a:ext>
              </a:extLst>
            </p:cNvPr>
            <p:cNvSpPr>
              <a:spLocks noChangeArrowheads="1"/>
            </p:cNvSpPr>
            <p:nvPr/>
          </p:nvSpPr>
          <p:spPr bwMode="auto">
            <a:xfrm>
              <a:off x="4966747" y="2245071"/>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7" name="Oval 24">
              <a:extLst>
                <a:ext uri="{FF2B5EF4-FFF2-40B4-BE49-F238E27FC236}">
                  <a16:creationId xmlns:a16="http://schemas.microsoft.com/office/drawing/2014/main" id="{121EE832-3B79-B541-84ED-83EE320A80F7}"/>
                </a:ext>
              </a:extLst>
            </p:cNvPr>
            <p:cNvSpPr>
              <a:spLocks noChangeArrowheads="1"/>
            </p:cNvSpPr>
            <p:nvPr/>
          </p:nvSpPr>
          <p:spPr bwMode="auto">
            <a:xfrm>
              <a:off x="4971499" y="2249660"/>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8" name="Oval 25">
              <a:extLst>
                <a:ext uri="{FF2B5EF4-FFF2-40B4-BE49-F238E27FC236}">
                  <a16:creationId xmlns:a16="http://schemas.microsoft.com/office/drawing/2014/main" id="{21C3D2A4-778E-294F-B811-CBEEDA656083}"/>
                </a:ext>
              </a:extLst>
            </p:cNvPr>
            <p:cNvSpPr>
              <a:spLocks noChangeArrowheads="1"/>
            </p:cNvSpPr>
            <p:nvPr/>
          </p:nvSpPr>
          <p:spPr bwMode="auto">
            <a:xfrm>
              <a:off x="5368304" y="3239962"/>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9" name="Oval 26">
              <a:extLst>
                <a:ext uri="{FF2B5EF4-FFF2-40B4-BE49-F238E27FC236}">
                  <a16:creationId xmlns:a16="http://schemas.microsoft.com/office/drawing/2014/main" id="{7E4DECB0-3FCB-1947-B753-7B16954A348C}"/>
                </a:ext>
              </a:extLst>
            </p:cNvPr>
            <p:cNvSpPr>
              <a:spLocks noChangeArrowheads="1"/>
            </p:cNvSpPr>
            <p:nvPr/>
          </p:nvSpPr>
          <p:spPr bwMode="auto">
            <a:xfrm>
              <a:off x="5374244" y="3243633"/>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 name="Oval 27">
              <a:extLst>
                <a:ext uri="{FF2B5EF4-FFF2-40B4-BE49-F238E27FC236}">
                  <a16:creationId xmlns:a16="http://schemas.microsoft.com/office/drawing/2014/main" id="{1AC7797F-6B4E-1347-BB32-89AB55BD7808}"/>
                </a:ext>
              </a:extLst>
            </p:cNvPr>
            <p:cNvSpPr>
              <a:spLocks noChangeArrowheads="1"/>
            </p:cNvSpPr>
            <p:nvPr/>
          </p:nvSpPr>
          <p:spPr bwMode="auto">
            <a:xfrm>
              <a:off x="4895465" y="3147265"/>
              <a:ext cx="65342" cy="5139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1" name="Oval 28">
              <a:extLst>
                <a:ext uri="{FF2B5EF4-FFF2-40B4-BE49-F238E27FC236}">
                  <a16:creationId xmlns:a16="http://schemas.microsoft.com/office/drawing/2014/main" id="{1848108F-2F8A-AE43-9264-079F75D15E54}"/>
                </a:ext>
              </a:extLst>
            </p:cNvPr>
            <p:cNvSpPr>
              <a:spLocks noChangeArrowheads="1"/>
            </p:cNvSpPr>
            <p:nvPr/>
          </p:nvSpPr>
          <p:spPr bwMode="auto">
            <a:xfrm>
              <a:off x="4901405" y="3151853"/>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 name="Oval 29">
              <a:extLst>
                <a:ext uri="{FF2B5EF4-FFF2-40B4-BE49-F238E27FC236}">
                  <a16:creationId xmlns:a16="http://schemas.microsoft.com/office/drawing/2014/main" id="{B2B404D6-4479-FD49-AF31-9731600A1C97}"/>
                </a:ext>
              </a:extLst>
            </p:cNvPr>
            <p:cNvSpPr>
              <a:spLocks noChangeArrowheads="1"/>
            </p:cNvSpPr>
            <p:nvPr/>
          </p:nvSpPr>
          <p:spPr bwMode="auto">
            <a:xfrm>
              <a:off x="8381170" y="3647464"/>
              <a:ext cx="66530"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3" name="Oval 30">
              <a:extLst>
                <a:ext uri="{FF2B5EF4-FFF2-40B4-BE49-F238E27FC236}">
                  <a16:creationId xmlns:a16="http://schemas.microsoft.com/office/drawing/2014/main" id="{B294E313-06B5-1642-BE0C-F2ED6BFE0751}"/>
                </a:ext>
              </a:extLst>
            </p:cNvPr>
            <p:cNvSpPr>
              <a:spLocks noChangeArrowheads="1"/>
            </p:cNvSpPr>
            <p:nvPr/>
          </p:nvSpPr>
          <p:spPr bwMode="auto">
            <a:xfrm>
              <a:off x="8387110" y="3651135"/>
              <a:ext cx="54650"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 name="Oval 31">
              <a:extLst>
                <a:ext uri="{FF2B5EF4-FFF2-40B4-BE49-F238E27FC236}">
                  <a16:creationId xmlns:a16="http://schemas.microsoft.com/office/drawing/2014/main" id="{108C18B0-9C23-8243-80C5-82E5C87DEC2A}"/>
                </a:ext>
              </a:extLst>
            </p:cNvPr>
            <p:cNvSpPr>
              <a:spLocks noChangeArrowheads="1"/>
            </p:cNvSpPr>
            <p:nvPr/>
          </p:nvSpPr>
          <p:spPr bwMode="auto">
            <a:xfrm>
              <a:off x="5924306" y="3517136"/>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5" name="Oval 32">
              <a:extLst>
                <a:ext uri="{FF2B5EF4-FFF2-40B4-BE49-F238E27FC236}">
                  <a16:creationId xmlns:a16="http://schemas.microsoft.com/office/drawing/2014/main" id="{8C178FE7-6836-B542-BFDF-3CA5EB000F1E}"/>
                </a:ext>
              </a:extLst>
            </p:cNvPr>
            <p:cNvSpPr>
              <a:spLocks noChangeArrowheads="1"/>
            </p:cNvSpPr>
            <p:nvPr/>
          </p:nvSpPr>
          <p:spPr bwMode="auto">
            <a:xfrm>
              <a:off x="5929058" y="3521726"/>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 name="Oval 33">
              <a:extLst>
                <a:ext uri="{FF2B5EF4-FFF2-40B4-BE49-F238E27FC236}">
                  <a16:creationId xmlns:a16="http://schemas.microsoft.com/office/drawing/2014/main" id="{562AAA4F-07DD-BE46-994A-D4344ADAF4B2}"/>
                </a:ext>
              </a:extLst>
            </p:cNvPr>
            <p:cNvSpPr>
              <a:spLocks noChangeArrowheads="1"/>
            </p:cNvSpPr>
            <p:nvPr/>
          </p:nvSpPr>
          <p:spPr bwMode="auto">
            <a:xfrm>
              <a:off x="5131884" y="3072005"/>
              <a:ext cx="66530"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7" name="Oval 34">
              <a:extLst>
                <a:ext uri="{FF2B5EF4-FFF2-40B4-BE49-F238E27FC236}">
                  <a16:creationId xmlns:a16="http://schemas.microsoft.com/office/drawing/2014/main" id="{39D35D45-E36B-4D46-88EC-D3A28A3179A5}"/>
                </a:ext>
              </a:extLst>
            </p:cNvPr>
            <p:cNvSpPr>
              <a:spLocks noChangeArrowheads="1"/>
            </p:cNvSpPr>
            <p:nvPr/>
          </p:nvSpPr>
          <p:spPr bwMode="auto">
            <a:xfrm>
              <a:off x="5137824" y="3075677"/>
              <a:ext cx="54650"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 name="Oval 35">
              <a:extLst>
                <a:ext uri="{FF2B5EF4-FFF2-40B4-BE49-F238E27FC236}">
                  <a16:creationId xmlns:a16="http://schemas.microsoft.com/office/drawing/2014/main" id="{35DE3590-CE3E-0F4B-8216-F6F122CA7D7B}"/>
                </a:ext>
              </a:extLst>
            </p:cNvPr>
            <p:cNvSpPr>
              <a:spLocks noChangeArrowheads="1"/>
            </p:cNvSpPr>
            <p:nvPr/>
          </p:nvSpPr>
          <p:spPr bwMode="auto">
            <a:xfrm>
              <a:off x="5403945" y="3262907"/>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9" name="Oval 36">
              <a:extLst>
                <a:ext uri="{FF2B5EF4-FFF2-40B4-BE49-F238E27FC236}">
                  <a16:creationId xmlns:a16="http://schemas.microsoft.com/office/drawing/2014/main" id="{B1B8B8F1-3FD1-374E-9B38-387CC35E9E76}"/>
                </a:ext>
              </a:extLst>
            </p:cNvPr>
            <p:cNvSpPr>
              <a:spLocks noChangeArrowheads="1"/>
            </p:cNvSpPr>
            <p:nvPr/>
          </p:nvSpPr>
          <p:spPr bwMode="auto">
            <a:xfrm>
              <a:off x="5408697" y="3266578"/>
              <a:ext cx="55838"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0" name="Oval 37">
              <a:extLst>
                <a:ext uri="{FF2B5EF4-FFF2-40B4-BE49-F238E27FC236}">
                  <a16:creationId xmlns:a16="http://schemas.microsoft.com/office/drawing/2014/main" id="{1CF21E7A-36CE-F342-B082-2F2580BB6916}"/>
                </a:ext>
              </a:extLst>
            </p:cNvPr>
            <p:cNvSpPr>
              <a:spLocks noChangeArrowheads="1"/>
            </p:cNvSpPr>
            <p:nvPr/>
          </p:nvSpPr>
          <p:spPr bwMode="auto">
            <a:xfrm>
              <a:off x="6644257" y="3615341"/>
              <a:ext cx="66530"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1" name="Oval 38">
              <a:extLst>
                <a:ext uri="{FF2B5EF4-FFF2-40B4-BE49-F238E27FC236}">
                  <a16:creationId xmlns:a16="http://schemas.microsoft.com/office/drawing/2014/main" id="{5C0E52E4-96DA-8C41-8890-63EE69E453B7}"/>
                </a:ext>
              </a:extLst>
            </p:cNvPr>
            <p:cNvSpPr>
              <a:spLocks noChangeArrowheads="1"/>
            </p:cNvSpPr>
            <p:nvPr/>
          </p:nvSpPr>
          <p:spPr bwMode="auto">
            <a:xfrm>
              <a:off x="6650198" y="3619012"/>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2" name="Oval 39">
              <a:extLst>
                <a:ext uri="{FF2B5EF4-FFF2-40B4-BE49-F238E27FC236}">
                  <a16:creationId xmlns:a16="http://schemas.microsoft.com/office/drawing/2014/main" id="{D03B645B-C02C-E54A-A022-30E4C996A6FF}"/>
                </a:ext>
              </a:extLst>
            </p:cNvPr>
            <p:cNvSpPr>
              <a:spLocks noChangeArrowheads="1"/>
            </p:cNvSpPr>
            <p:nvPr/>
          </p:nvSpPr>
          <p:spPr bwMode="auto">
            <a:xfrm>
              <a:off x="5073670" y="2815022"/>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3" name="Oval 40">
              <a:extLst>
                <a:ext uri="{FF2B5EF4-FFF2-40B4-BE49-F238E27FC236}">
                  <a16:creationId xmlns:a16="http://schemas.microsoft.com/office/drawing/2014/main" id="{5777938D-6EEC-2344-8942-A9183D294624}"/>
                </a:ext>
              </a:extLst>
            </p:cNvPr>
            <p:cNvSpPr>
              <a:spLocks noChangeArrowheads="1"/>
            </p:cNvSpPr>
            <p:nvPr/>
          </p:nvSpPr>
          <p:spPr bwMode="auto">
            <a:xfrm>
              <a:off x="5078423" y="2818693"/>
              <a:ext cx="54650"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4" name="Oval 41">
              <a:extLst>
                <a:ext uri="{FF2B5EF4-FFF2-40B4-BE49-F238E27FC236}">
                  <a16:creationId xmlns:a16="http://schemas.microsoft.com/office/drawing/2014/main" id="{C63D385A-4B05-B241-A4A4-365D96CE0EBC}"/>
                </a:ext>
              </a:extLst>
            </p:cNvPr>
            <p:cNvSpPr>
              <a:spLocks noChangeArrowheads="1"/>
            </p:cNvSpPr>
            <p:nvPr/>
          </p:nvSpPr>
          <p:spPr bwMode="auto">
            <a:xfrm>
              <a:off x="5061790" y="2732421"/>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5" name="Oval 42">
              <a:extLst>
                <a:ext uri="{FF2B5EF4-FFF2-40B4-BE49-F238E27FC236}">
                  <a16:creationId xmlns:a16="http://schemas.microsoft.com/office/drawing/2014/main" id="{C43F724D-8D0D-2343-BF92-9A7D07602DD0}"/>
                </a:ext>
              </a:extLst>
            </p:cNvPr>
            <p:cNvSpPr>
              <a:spLocks noChangeArrowheads="1"/>
            </p:cNvSpPr>
            <p:nvPr/>
          </p:nvSpPr>
          <p:spPr bwMode="auto">
            <a:xfrm>
              <a:off x="5066542" y="2736092"/>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6" name="Oval 43">
              <a:extLst>
                <a:ext uri="{FF2B5EF4-FFF2-40B4-BE49-F238E27FC236}">
                  <a16:creationId xmlns:a16="http://schemas.microsoft.com/office/drawing/2014/main" id="{7A1AACFB-2049-2D46-9528-CCE480086B9B}"/>
                </a:ext>
              </a:extLst>
            </p:cNvPr>
            <p:cNvSpPr>
              <a:spLocks noChangeArrowheads="1"/>
            </p:cNvSpPr>
            <p:nvPr/>
          </p:nvSpPr>
          <p:spPr bwMode="auto">
            <a:xfrm>
              <a:off x="6266461" y="3581382"/>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7" name="Oval 44">
              <a:extLst>
                <a:ext uri="{FF2B5EF4-FFF2-40B4-BE49-F238E27FC236}">
                  <a16:creationId xmlns:a16="http://schemas.microsoft.com/office/drawing/2014/main" id="{AD75476C-044A-F447-98F5-DBA41DE524FF}"/>
                </a:ext>
              </a:extLst>
            </p:cNvPr>
            <p:cNvSpPr>
              <a:spLocks noChangeArrowheads="1"/>
            </p:cNvSpPr>
            <p:nvPr/>
          </p:nvSpPr>
          <p:spPr bwMode="auto">
            <a:xfrm>
              <a:off x="6272401" y="3585053"/>
              <a:ext cx="54650"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8" name="Oval 45">
              <a:extLst>
                <a:ext uri="{FF2B5EF4-FFF2-40B4-BE49-F238E27FC236}">
                  <a16:creationId xmlns:a16="http://schemas.microsoft.com/office/drawing/2014/main" id="{70CE5BAF-E566-004F-810A-2971BFBD9627}"/>
                </a:ext>
              </a:extLst>
            </p:cNvPr>
            <p:cNvSpPr>
              <a:spLocks noChangeArrowheads="1"/>
            </p:cNvSpPr>
            <p:nvPr/>
          </p:nvSpPr>
          <p:spPr bwMode="auto">
            <a:xfrm>
              <a:off x="6963840" y="3630025"/>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9" name="Oval 46">
              <a:extLst>
                <a:ext uri="{FF2B5EF4-FFF2-40B4-BE49-F238E27FC236}">
                  <a16:creationId xmlns:a16="http://schemas.microsoft.com/office/drawing/2014/main" id="{20F9C74C-D298-EF46-817D-582332F63FE2}"/>
                </a:ext>
              </a:extLst>
            </p:cNvPr>
            <p:cNvSpPr>
              <a:spLocks noChangeArrowheads="1"/>
            </p:cNvSpPr>
            <p:nvPr/>
          </p:nvSpPr>
          <p:spPr bwMode="auto">
            <a:xfrm>
              <a:off x="6968592" y="3633696"/>
              <a:ext cx="55838"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0" name="Oval 47">
              <a:extLst>
                <a:ext uri="{FF2B5EF4-FFF2-40B4-BE49-F238E27FC236}">
                  <a16:creationId xmlns:a16="http://schemas.microsoft.com/office/drawing/2014/main" id="{FCB3AA7F-E685-C54D-9737-26F3699A8B2E}"/>
                </a:ext>
              </a:extLst>
            </p:cNvPr>
            <p:cNvSpPr>
              <a:spLocks noChangeArrowheads="1"/>
            </p:cNvSpPr>
            <p:nvPr/>
          </p:nvSpPr>
          <p:spPr bwMode="auto">
            <a:xfrm>
              <a:off x="5320782" y="3207839"/>
              <a:ext cx="66530" cy="5139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1" name="Oval 48">
              <a:extLst>
                <a:ext uri="{FF2B5EF4-FFF2-40B4-BE49-F238E27FC236}">
                  <a16:creationId xmlns:a16="http://schemas.microsoft.com/office/drawing/2014/main" id="{B326010F-2AE9-844C-B908-D5BF093BC8FB}"/>
                </a:ext>
              </a:extLst>
            </p:cNvPr>
            <p:cNvSpPr>
              <a:spLocks noChangeArrowheads="1"/>
            </p:cNvSpPr>
            <p:nvPr/>
          </p:nvSpPr>
          <p:spPr bwMode="auto">
            <a:xfrm>
              <a:off x="5326723" y="3212428"/>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2" name="Oval 49">
              <a:extLst>
                <a:ext uri="{FF2B5EF4-FFF2-40B4-BE49-F238E27FC236}">
                  <a16:creationId xmlns:a16="http://schemas.microsoft.com/office/drawing/2014/main" id="{166A1C2C-16E6-7246-8A5A-08D61E2CCD1B}"/>
                </a:ext>
              </a:extLst>
            </p:cNvPr>
            <p:cNvSpPr>
              <a:spLocks noChangeArrowheads="1"/>
            </p:cNvSpPr>
            <p:nvPr/>
          </p:nvSpPr>
          <p:spPr bwMode="auto">
            <a:xfrm>
              <a:off x="6065683" y="3549260"/>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3" name="Oval 50">
              <a:extLst>
                <a:ext uri="{FF2B5EF4-FFF2-40B4-BE49-F238E27FC236}">
                  <a16:creationId xmlns:a16="http://schemas.microsoft.com/office/drawing/2014/main" id="{788AC9D6-FB88-7C40-8BE7-35BD20B389B4}"/>
                </a:ext>
              </a:extLst>
            </p:cNvPr>
            <p:cNvSpPr>
              <a:spLocks noChangeArrowheads="1"/>
            </p:cNvSpPr>
            <p:nvPr/>
          </p:nvSpPr>
          <p:spPr bwMode="auto">
            <a:xfrm>
              <a:off x="6070435" y="3553848"/>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 name="Oval 51">
              <a:extLst>
                <a:ext uri="{FF2B5EF4-FFF2-40B4-BE49-F238E27FC236}">
                  <a16:creationId xmlns:a16="http://schemas.microsoft.com/office/drawing/2014/main" id="{71E58705-6F76-F24D-91CF-FE2639DBC166}"/>
                </a:ext>
              </a:extLst>
            </p:cNvPr>
            <p:cNvSpPr>
              <a:spLocks noChangeArrowheads="1"/>
            </p:cNvSpPr>
            <p:nvPr/>
          </p:nvSpPr>
          <p:spPr bwMode="auto">
            <a:xfrm>
              <a:off x="5368304" y="3239962"/>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5" name="Oval 52">
              <a:extLst>
                <a:ext uri="{FF2B5EF4-FFF2-40B4-BE49-F238E27FC236}">
                  <a16:creationId xmlns:a16="http://schemas.microsoft.com/office/drawing/2014/main" id="{F01B0102-83E3-2045-BCD3-BD692BCA0288}"/>
                </a:ext>
              </a:extLst>
            </p:cNvPr>
            <p:cNvSpPr>
              <a:spLocks noChangeArrowheads="1"/>
            </p:cNvSpPr>
            <p:nvPr/>
          </p:nvSpPr>
          <p:spPr bwMode="auto">
            <a:xfrm>
              <a:off x="5374244" y="3243633"/>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 name="Oval 53">
              <a:extLst>
                <a:ext uri="{FF2B5EF4-FFF2-40B4-BE49-F238E27FC236}">
                  <a16:creationId xmlns:a16="http://schemas.microsoft.com/office/drawing/2014/main" id="{BC7B7121-85A2-8647-9C1B-71415AD0F850}"/>
                </a:ext>
              </a:extLst>
            </p:cNvPr>
            <p:cNvSpPr>
              <a:spLocks noChangeArrowheads="1"/>
            </p:cNvSpPr>
            <p:nvPr/>
          </p:nvSpPr>
          <p:spPr bwMode="auto">
            <a:xfrm>
              <a:off x="4919225" y="2797584"/>
              <a:ext cx="65342" cy="5139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7" name="Oval 54">
              <a:extLst>
                <a:ext uri="{FF2B5EF4-FFF2-40B4-BE49-F238E27FC236}">
                  <a16:creationId xmlns:a16="http://schemas.microsoft.com/office/drawing/2014/main" id="{86D44CD1-AB31-D347-A015-597EB2097391}"/>
                </a:ext>
              </a:extLst>
            </p:cNvPr>
            <p:cNvSpPr>
              <a:spLocks noChangeArrowheads="1"/>
            </p:cNvSpPr>
            <p:nvPr/>
          </p:nvSpPr>
          <p:spPr bwMode="auto">
            <a:xfrm>
              <a:off x="4925166" y="2802173"/>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 name="Oval 55">
              <a:extLst>
                <a:ext uri="{FF2B5EF4-FFF2-40B4-BE49-F238E27FC236}">
                  <a16:creationId xmlns:a16="http://schemas.microsoft.com/office/drawing/2014/main" id="{4C309721-B804-8B49-B20A-089C7BD9B3D2}"/>
                </a:ext>
              </a:extLst>
            </p:cNvPr>
            <p:cNvSpPr>
              <a:spLocks noChangeArrowheads="1"/>
            </p:cNvSpPr>
            <p:nvPr/>
          </p:nvSpPr>
          <p:spPr bwMode="auto">
            <a:xfrm>
              <a:off x="5026149" y="2431384"/>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9" name="Oval 56">
              <a:extLst>
                <a:ext uri="{FF2B5EF4-FFF2-40B4-BE49-F238E27FC236}">
                  <a16:creationId xmlns:a16="http://schemas.microsoft.com/office/drawing/2014/main" id="{3C7BD838-FAE9-5F40-B310-F6677CFC36F2}"/>
                </a:ext>
              </a:extLst>
            </p:cNvPr>
            <p:cNvSpPr>
              <a:spLocks noChangeArrowheads="1"/>
            </p:cNvSpPr>
            <p:nvPr/>
          </p:nvSpPr>
          <p:spPr bwMode="auto">
            <a:xfrm>
              <a:off x="5030901" y="2435055"/>
              <a:ext cx="55838"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 name="Oval 57">
              <a:extLst>
                <a:ext uri="{FF2B5EF4-FFF2-40B4-BE49-F238E27FC236}">
                  <a16:creationId xmlns:a16="http://schemas.microsoft.com/office/drawing/2014/main" id="{EFA7CEE9-3138-5848-BD1C-D04B9F31FEC9}"/>
                </a:ext>
              </a:extLst>
            </p:cNvPr>
            <p:cNvSpPr>
              <a:spLocks noChangeArrowheads="1"/>
            </p:cNvSpPr>
            <p:nvPr/>
          </p:nvSpPr>
          <p:spPr bwMode="auto">
            <a:xfrm>
              <a:off x="5415825" y="3271167"/>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1" name="Oval 58">
              <a:extLst>
                <a:ext uri="{FF2B5EF4-FFF2-40B4-BE49-F238E27FC236}">
                  <a16:creationId xmlns:a16="http://schemas.microsoft.com/office/drawing/2014/main" id="{971E6350-AB2B-214E-9F15-AADB14362FBF}"/>
                </a:ext>
              </a:extLst>
            </p:cNvPr>
            <p:cNvSpPr>
              <a:spLocks noChangeArrowheads="1"/>
            </p:cNvSpPr>
            <p:nvPr/>
          </p:nvSpPr>
          <p:spPr bwMode="auto">
            <a:xfrm>
              <a:off x="5420578" y="3274838"/>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 name="Oval 59">
              <a:extLst>
                <a:ext uri="{FF2B5EF4-FFF2-40B4-BE49-F238E27FC236}">
                  <a16:creationId xmlns:a16="http://schemas.microsoft.com/office/drawing/2014/main" id="{428AC8B5-924C-FF4F-BD2B-73930D3ABDD2}"/>
                </a:ext>
              </a:extLst>
            </p:cNvPr>
            <p:cNvSpPr>
              <a:spLocks noChangeArrowheads="1"/>
            </p:cNvSpPr>
            <p:nvPr/>
          </p:nvSpPr>
          <p:spPr bwMode="auto">
            <a:xfrm>
              <a:off x="5580963" y="3376714"/>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3" name="Oval 60">
              <a:extLst>
                <a:ext uri="{FF2B5EF4-FFF2-40B4-BE49-F238E27FC236}">
                  <a16:creationId xmlns:a16="http://schemas.microsoft.com/office/drawing/2014/main" id="{47C03C23-E490-0F4C-B291-445C03B43BA2}"/>
                </a:ext>
              </a:extLst>
            </p:cNvPr>
            <p:cNvSpPr>
              <a:spLocks noChangeArrowheads="1"/>
            </p:cNvSpPr>
            <p:nvPr/>
          </p:nvSpPr>
          <p:spPr bwMode="auto">
            <a:xfrm>
              <a:off x="5586903" y="3380385"/>
              <a:ext cx="54650"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 name="Oval 61">
              <a:extLst>
                <a:ext uri="{FF2B5EF4-FFF2-40B4-BE49-F238E27FC236}">
                  <a16:creationId xmlns:a16="http://schemas.microsoft.com/office/drawing/2014/main" id="{05813B52-892A-EC41-93A2-9F494551C5CB}"/>
                </a:ext>
              </a:extLst>
            </p:cNvPr>
            <p:cNvSpPr>
              <a:spLocks noChangeArrowheads="1"/>
            </p:cNvSpPr>
            <p:nvPr/>
          </p:nvSpPr>
          <p:spPr bwMode="auto">
            <a:xfrm>
              <a:off x="4978627" y="2198263"/>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5" name="Oval 62">
              <a:extLst>
                <a:ext uri="{FF2B5EF4-FFF2-40B4-BE49-F238E27FC236}">
                  <a16:creationId xmlns:a16="http://schemas.microsoft.com/office/drawing/2014/main" id="{43759C68-AA8B-A34C-8EF0-4A28E8BE3B34}"/>
                </a:ext>
              </a:extLst>
            </p:cNvPr>
            <p:cNvSpPr>
              <a:spLocks noChangeArrowheads="1"/>
            </p:cNvSpPr>
            <p:nvPr/>
          </p:nvSpPr>
          <p:spPr bwMode="auto">
            <a:xfrm>
              <a:off x="4983379" y="2201934"/>
              <a:ext cx="55838" cy="4313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 name="Oval 63">
              <a:extLst>
                <a:ext uri="{FF2B5EF4-FFF2-40B4-BE49-F238E27FC236}">
                  <a16:creationId xmlns:a16="http://schemas.microsoft.com/office/drawing/2014/main" id="{FAE839AA-752D-7247-A81C-AF1036751B73}"/>
                </a:ext>
              </a:extLst>
            </p:cNvPr>
            <p:cNvSpPr>
              <a:spLocks noChangeArrowheads="1"/>
            </p:cNvSpPr>
            <p:nvPr/>
          </p:nvSpPr>
          <p:spPr bwMode="auto">
            <a:xfrm>
              <a:off x="4895465" y="3147265"/>
              <a:ext cx="65342" cy="5139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7" name="Oval 64">
              <a:extLst>
                <a:ext uri="{FF2B5EF4-FFF2-40B4-BE49-F238E27FC236}">
                  <a16:creationId xmlns:a16="http://schemas.microsoft.com/office/drawing/2014/main" id="{716231AD-76F9-B84A-B050-80E8C0E7A7C9}"/>
                </a:ext>
              </a:extLst>
            </p:cNvPr>
            <p:cNvSpPr>
              <a:spLocks noChangeArrowheads="1"/>
            </p:cNvSpPr>
            <p:nvPr/>
          </p:nvSpPr>
          <p:spPr bwMode="auto">
            <a:xfrm>
              <a:off x="4901405" y="3151853"/>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 name="Oval 65">
              <a:extLst>
                <a:ext uri="{FF2B5EF4-FFF2-40B4-BE49-F238E27FC236}">
                  <a16:creationId xmlns:a16="http://schemas.microsoft.com/office/drawing/2014/main" id="{BFB9E0AF-E66D-724C-8549-AC6FA577D210}"/>
                </a:ext>
              </a:extLst>
            </p:cNvPr>
            <p:cNvSpPr>
              <a:spLocks noChangeArrowheads="1"/>
            </p:cNvSpPr>
            <p:nvPr/>
          </p:nvSpPr>
          <p:spPr bwMode="auto">
            <a:xfrm>
              <a:off x="5439586" y="3286770"/>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9" name="Oval 66">
              <a:extLst>
                <a:ext uri="{FF2B5EF4-FFF2-40B4-BE49-F238E27FC236}">
                  <a16:creationId xmlns:a16="http://schemas.microsoft.com/office/drawing/2014/main" id="{F6AA737C-C510-E943-B2E3-0CA19E190F67}"/>
                </a:ext>
              </a:extLst>
            </p:cNvPr>
            <p:cNvSpPr>
              <a:spLocks noChangeArrowheads="1"/>
            </p:cNvSpPr>
            <p:nvPr/>
          </p:nvSpPr>
          <p:spPr bwMode="auto">
            <a:xfrm>
              <a:off x="5444338" y="3290441"/>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 name="Oval 67">
              <a:extLst>
                <a:ext uri="{FF2B5EF4-FFF2-40B4-BE49-F238E27FC236}">
                  <a16:creationId xmlns:a16="http://schemas.microsoft.com/office/drawing/2014/main" id="{DC5792A1-9960-9941-88F3-B07D0C7A5BC1}"/>
                </a:ext>
              </a:extLst>
            </p:cNvPr>
            <p:cNvSpPr>
              <a:spLocks noChangeArrowheads="1"/>
            </p:cNvSpPr>
            <p:nvPr/>
          </p:nvSpPr>
          <p:spPr bwMode="auto">
            <a:xfrm>
              <a:off x="5014268" y="2324919"/>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1" name="Oval 68">
              <a:extLst>
                <a:ext uri="{FF2B5EF4-FFF2-40B4-BE49-F238E27FC236}">
                  <a16:creationId xmlns:a16="http://schemas.microsoft.com/office/drawing/2014/main" id="{A0C4061E-DD4A-EA4A-AE47-83CC0A2B9547}"/>
                </a:ext>
              </a:extLst>
            </p:cNvPr>
            <p:cNvSpPr>
              <a:spLocks noChangeArrowheads="1"/>
            </p:cNvSpPr>
            <p:nvPr/>
          </p:nvSpPr>
          <p:spPr bwMode="auto">
            <a:xfrm>
              <a:off x="5019021" y="2329508"/>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 name="Oval 69">
              <a:extLst>
                <a:ext uri="{FF2B5EF4-FFF2-40B4-BE49-F238E27FC236}">
                  <a16:creationId xmlns:a16="http://schemas.microsoft.com/office/drawing/2014/main" id="{D2498D8F-319C-244A-9FB4-C961CC7DDE52}"/>
                </a:ext>
              </a:extLst>
            </p:cNvPr>
            <p:cNvSpPr>
              <a:spLocks noChangeArrowheads="1"/>
            </p:cNvSpPr>
            <p:nvPr/>
          </p:nvSpPr>
          <p:spPr bwMode="auto">
            <a:xfrm>
              <a:off x="5167525" y="3118813"/>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3" name="Oval 70">
              <a:extLst>
                <a:ext uri="{FF2B5EF4-FFF2-40B4-BE49-F238E27FC236}">
                  <a16:creationId xmlns:a16="http://schemas.microsoft.com/office/drawing/2014/main" id="{2789C102-B933-8A40-BA06-FE70DCC62C68}"/>
                </a:ext>
              </a:extLst>
            </p:cNvPr>
            <p:cNvSpPr>
              <a:spLocks noChangeArrowheads="1"/>
            </p:cNvSpPr>
            <p:nvPr/>
          </p:nvSpPr>
          <p:spPr bwMode="auto">
            <a:xfrm>
              <a:off x="5172278" y="3123402"/>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 name="Oval 71">
              <a:extLst>
                <a:ext uri="{FF2B5EF4-FFF2-40B4-BE49-F238E27FC236}">
                  <a16:creationId xmlns:a16="http://schemas.microsoft.com/office/drawing/2014/main" id="{37675308-B074-B445-9619-17A1DBDA1BDC}"/>
                </a:ext>
              </a:extLst>
            </p:cNvPr>
            <p:cNvSpPr>
              <a:spLocks noChangeArrowheads="1"/>
            </p:cNvSpPr>
            <p:nvPr/>
          </p:nvSpPr>
          <p:spPr bwMode="auto">
            <a:xfrm>
              <a:off x="5439586" y="3286770"/>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5" name="Oval 72">
              <a:extLst>
                <a:ext uri="{FF2B5EF4-FFF2-40B4-BE49-F238E27FC236}">
                  <a16:creationId xmlns:a16="http://schemas.microsoft.com/office/drawing/2014/main" id="{B75CD6B6-8325-FD4F-8279-783FAB12B41B}"/>
                </a:ext>
              </a:extLst>
            </p:cNvPr>
            <p:cNvSpPr>
              <a:spLocks noChangeArrowheads="1"/>
            </p:cNvSpPr>
            <p:nvPr/>
          </p:nvSpPr>
          <p:spPr bwMode="auto">
            <a:xfrm>
              <a:off x="5444338" y="3290441"/>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 name="Oval 73">
              <a:extLst>
                <a:ext uri="{FF2B5EF4-FFF2-40B4-BE49-F238E27FC236}">
                  <a16:creationId xmlns:a16="http://schemas.microsoft.com/office/drawing/2014/main" id="{2A5445BE-5FAF-4846-8705-485436D80F6D}"/>
                </a:ext>
              </a:extLst>
            </p:cNvPr>
            <p:cNvSpPr>
              <a:spLocks noChangeArrowheads="1"/>
            </p:cNvSpPr>
            <p:nvPr/>
          </p:nvSpPr>
          <p:spPr bwMode="auto">
            <a:xfrm>
              <a:off x="5735408" y="3453809"/>
              <a:ext cx="65342" cy="5139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7" name="Oval 74">
              <a:extLst>
                <a:ext uri="{FF2B5EF4-FFF2-40B4-BE49-F238E27FC236}">
                  <a16:creationId xmlns:a16="http://schemas.microsoft.com/office/drawing/2014/main" id="{DFB8EDDA-4EC0-144A-8FD6-559375A784C4}"/>
                </a:ext>
              </a:extLst>
            </p:cNvPr>
            <p:cNvSpPr>
              <a:spLocks noChangeArrowheads="1"/>
            </p:cNvSpPr>
            <p:nvPr/>
          </p:nvSpPr>
          <p:spPr bwMode="auto">
            <a:xfrm>
              <a:off x="5740160" y="3458398"/>
              <a:ext cx="54650"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 name="Oval 75">
              <a:extLst>
                <a:ext uri="{FF2B5EF4-FFF2-40B4-BE49-F238E27FC236}">
                  <a16:creationId xmlns:a16="http://schemas.microsoft.com/office/drawing/2014/main" id="{6B1EF79F-8895-134C-B013-65E4E00B4585}"/>
                </a:ext>
              </a:extLst>
            </p:cNvPr>
            <p:cNvSpPr>
              <a:spLocks noChangeArrowheads="1"/>
            </p:cNvSpPr>
            <p:nvPr/>
          </p:nvSpPr>
          <p:spPr bwMode="auto">
            <a:xfrm>
              <a:off x="5002388" y="2240482"/>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9" name="Oval 76">
              <a:extLst>
                <a:ext uri="{FF2B5EF4-FFF2-40B4-BE49-F238E27FC236}">
                  <a16:creationId xmlns:a16="http://schemas.microsoft.com/office/drawing/2014/main" id="{B6658627-52DF-3942-98FD-0B81818D1E89}"/>
                </a:ext>
              </a:extLst>
            </p:cNvPr>
            <p:cNvSpPr>
              <a:spLocks noChangeArrowheads="1"/>
            </p:cNvSpPr>
            <p:nvPr/>
          </p:nvSpPr>
          <p:spPr bwMode="auto">
            <a:xfrm>
              <a:off x="5007140" y="2244153"/>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 name="Oval 77">
              <a:extLst>
                <a:ext uri="{FF2B5EF4-FFF2-40B4-BE49-F238E27FC236}">
                  <a16:creationId xmlns:a16="http://schemas.microsoft.com/office/drawing/2014/main" id="{E73AD50D-03BB-934B-93A4-549147500A74}"/>
                </a:ext>
              </a:extLst>
            </p:cNvPr>
            <p:cNvSpPr>
              <a:spLocks noChangeArrowheads="1"/>
            </p:cNvSpPr>
            <p:nvPr/>
          </p:nvSpPr>
          <p:spPr bwMode="auto">
            <a:xfrm>
              <a:off x="4990508" y="2196428"/>
              <a:ext cx="65342" cy="50479"/>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1" name="Oval 78">
              <a:extLst>
                <a:ext uri="{FF2B5EF4-FFF2-40B4-BE49-F238E27FC236}">
                  <a16:creationId xmlns:a16="http://schemas.microsoft.com/office/drawing/2014/main" id="{5BDA6A23-66DA-7B42-8928-25B2705D210E}"/>
                </a:ext>
              </a:extLst>
            </p:cNvPr>
            <p:cNvSpPr>
              <a:spLocks noChangeArrowheads="1"/>
            </p:cNvSpPr>
            <p:nvPr/>
          </p:nvSpPr>
          <p:spPr bwMode="auto">
            <a:xfrm>
              <a:off x="4995260" y="2201016"/>
              <a:ext cx="55838" cy="42219"/>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 name="Oval 79">
              <a:extLst>
                <a:ext uri="{FF2B5EF4-FFF2-40B4-BE49-F238E27FC236}">
                  <a16:creationId xmlns:a16="http://schemas.microsoft.com/office/drawing/2014/main" id="{03C2AD7A-5D57-BD4B-9768-A6D09B067F7D}"/>
                </a:ext>
              </a:extLst>
            </p:cNvPr>
            <p:cNvSpPr>
              <a:spLocks noChangeArrowheads="1"/>
            </p:cNvSpPr>
            <p:nvPr/>
          </p:nvSpPr>
          <p:spPr bwMode="auto">
            <a:xfrm>
              <a:off x="5403945" y="3196826"/>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3" name="Oval 80">
              <a:extLst>
                <a:ext uri="{FF2B5EF4-FFF2-40B4-BE49-F238E27FC236}">
                  <a16:creationId xmlns:a16="http://schemas.microsoft.com/office/drawing/2014/main" id="{79B5139B-3E31-2E46-A58A-680A7F0BF75E}"/>
                </a:ext>
              </a:extLst>
            </p:cNvPr>
            <p:cNvSpPr>
              <a:spLocks noChangeArrowheads="1"/>
            </p:cNvSpPr>
            <p:nvPr/>
          </p:nvSpPr>
          <p:spPr bwMode="auto">
            <a:xfrm>
              <a:off x="5408697" y="3200497"/>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 name="Oval 81">
              <a:extLst>
                <a:ext uri="{FF2B5EF4-FFF2-40B4-BE49-F238E27FC236}">
                  <a16:creationId xmlns:a16="http://schemas.microsoft.com/office/drawing/2014/main" id="{51AFD41C-6BFF-484E-8C6B-E60B571D6127}"/>
                </a:ext>
              </a:extLst>
            </p:cNvPr>
            <p:cNvSpPr>
              <a:spLocks noChangeArrowheads="1"/>
            </p:cNvSpPr>
            <p:nvPr/>
          </p:nvSpPr>
          <p:spPr bwMode="auto">
            <a:xfrm>
              <a:off x="5427706" y="3215182"/>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5" name="Oval 82">
              <a:extLst>
                <a:ext uri="{FF2B5EF4-FFF2-40B4-BE49-F238E27FC236}">
                  <a16:creationId xmlns:a16="http://schemas.microsoft.com/office/drawing/2014/main" id="{1916AD8C-035A-734E-968A-91AA4FF6F60D}"/>
                </a:ext>
              </a:extLst>
            </p:cNvPr>
            <p:cNvSpPr>
              <a:spLocks noChangeArrowheads="1"/>
            </p:cNvSpPr>
            <p:nvPr/>
          </p:nvSpPr>
          <p:spPr bwMode="auto">
            <a:xfrm>
              <a:off x="5432458" y="3218853"/>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 name="Oval 83">
              <a:extLst>
                <a:ext uri="{FF2B5EF4-FFF2-40B4-BE49-F238E27FC236}">
                  <a16:creationId xmlns:a16="http://schemas.microsoft.com/office/drawing/2014/main" id="{7F96CC1D-58CE-304B-BBEF-DA61F9949969}"/>
                </a:ext>
              </a:extLst>
            </p:cNvPr>
            <p:cNvSpPr>
              <a:spLocks noChangeArrowheads="1"/>
            </p:cNvSpPr>
            <p:nvPr/>
          </p:nvSpPr>
          <p:spPr bwMode="auto">
            <a:xfrm>
              <a:off x="5604724" y="3346426"/>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7" name="Oval 84">
              <a:extLst>
                <a:ext uri="{FF2B5EF4-FFF2-40B4-BE49-F238E27FC236}">
                  <a16:creationId xmlns:a16="http://schemas.microsoft.com/office/drawing/2014/main" id="{09C5627E-D413-5940-A616-4564BFDDC9C3}"/>
                </a:ext>
              </a:extLst>
            </p:cNvPr>
            <p:cNvSpPr>
              <a:spLocks noChangeArrowheads="1"/>
            </p:cNvSpPr>
            <p:nvPr/>
          </p:nvSpPr>
          <p:spPr bwMode="auto">
            <a:xfrm>
              <a:off x="5610664" y="3350097"/>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 name="Oval 85">
              <a:extLst>
                <a:ext uri="{FF2B5EF4-FFF2-40B4-BE49-F238E27FC236}">
                  <a16:creationId xmlns:a16="http://schemas.microsoft.com/office/drawing/2014/main" id="{5AEB9B92-D8B5-C94A-9791-D6CEDDA86F74}"/>
                </a:ext>
              </a:extLst>
            </p:cNvPr>
            <p:cNvSpPr>
              <a:spLocks noChangeArrowheads="1"/>
            </p:cNvSpPr>
            <p:nvPr/>
          </p:nvSpPr>
          <p:spPr bwMode="auto">
            <a:xfrm>
              <a:off x="5841143" y="3465740"/>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9" name="Oval 86">
              <a:extLst>
                <a:ext uri="{FF2B5EF4-FFF2-40B4-BE49-F238E27FC236}">
                  <a16:creationId xmlns:a16="http://schemas.microsoft.com/office/drawing/2014/main" id="{B6987542-9B08-AD44-A197-ABDFB42E74B2}"/>
                </a:ext>
              </a:extLst>
            </p:cNvPr>
            <p:cNvSpPr>
              <a:spLocks noChangeArrowheads="1"/>
            </p:cNvSpPr>
            <p:nvPr/>
          </p:nvSpPr>
          <p:spPr bwMode="auto">
            <a:xfrm>
              <a:off x="5845895" y="3469411"/>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 name="Oval 87">
              <a:extLst>
                <a:ext uri="{FF2B5EF4-FFF2-40B4-BE49-F238E27FC236}">
                  <a16:creationId xmlns:a16="http://schemas.microsoft.com/office/drawing/2014/main" id="{FEE13C0A-4A49-1943-AC77-4AE5CBA9D495}"/>
                </a:ext>
              </a:extLst>
            </p:cNvPr>
            <p:cNvSpPr>
              <a:spLocks noChangeArrowheads="1"/>
            </p:cNvSpPr>
            <p:nvPr/>
          </p:nvSpPr>
          <p:spPr bwMode="auto">
            <a:xfrm>
              <a:off x="5155645" y="3017856"/>
              <a:ext cx="65342" cy="5139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1" name="Oval 88">
              <a:extLst>
                <a:ext uri="{FF2B5EF4-FFF2-40B4-BE49-F238E27FC236}">
                  <a16:creationId xmlns:a16="http://schemas.microsoft.com/office/drawing/2014/main" id="{38FAB52E-6F48-4D45-98B8-425A2E323117}"/>
                </a:ext>
              </a:extLst>
            </p:cNvPr>
            <p:cNvSpPr>
              <a:spLocks noChangeArrowheads="1"/>
            </p:cNvSpPr>
            <p:nvPr/>
          </p:nvSpPr>
          <p:spPr bwMode="auto">
            <a:xfrm>
              <a:off x="5161585" y="3022445"/>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 name="Oval 89">
              <a:extLst>
                <a:ext uri="{FF2B5EF4-FFF2-40B4-BE49-F238E27FC236}">
                  <a16:creationId xmlns:a16="http://schemas.microsoft.com/office/drawing/2014/main" id="{41AAEDAF-8B9E-5C44-973E-5BCAD9FE290B}"/>
                </a:ext>
              </a:extLst>
            </p:cNvPr>
            <p:cNvSpPr>
              <a:spLocks noChangeArrowheads="1"/>
            </p:cNvSpPr>
            <p:nvPr/>
          </p:nvSpPr>
          <p:spPr bwMode="auto">
            <a:xfrm>
              <a:off x="4919225" y="2652572"/>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3" name="Oval 90">
              <a:extLst>
                <a:ext uri="{FF2B5EF4-FFF2-40B4-BE49-F238E27FC236}">
                  <a16:creationId xmlns:a16="http://schemas.microsoft.com/office/drawing/2014/main" id="{CBB4B4CE-49FE-1F47-8749-BC81D3BA345A}"/>
                </a:ext>
              </a:extLst>
            </p:cNvPr>
            <p:cNvSpPr>
              <a:spLocks noChangeArrowheads="1"/>
            </p:cNvSpPr>
            <p:nvPr/>
          </p:nvSpPr>
          <p:spPr bwMode="auto">
            <a:xfrm>
              <a:off x="4925166" y="2657161"/>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 name="Oval 91">
              <a:extLst>
                <a:ext uri="{FF2B5EF4-FFF2-40B4-BE49-F238E27FC236}">
                  <a16:creationId xmlns:a16="http://schemas.microsoft.com/office/drawing/2014/main" id="{E379A68B-3D18-9B45-93A0-DD0B38960911}"/>
                </a:ext>
              </a:extLst>
            </p:cNvPr>
            <p:cNvSpPr>
              <a:spLocks noChangeArrowheads="1"/>
            </p:cNvSpPr>
            <p:nvPr/>
          </p:nvSpPr>
          <p:spPr bwMode="auto">
            <a:xfrm>
              <a:off x="5191286" y="3041718"/>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5" name="Oval 92">
              <a:extLst>
                <a:ext uri="{FF2B5EF4-FFF2-40B4-BE49-F238E27FC236}">
                  <a16:creationId xmlns:a16="http://schemas.microsoft.com/office/drawing/2014/main" id="{FBDED888-E451-3C46-BE55-FC4814D0A03D}"/>
                </a:ext>
              </a:extLst>
            </p:cNvPr>
            <p:cNvSpPr>
              <a:spLocks noChangeArrowheads="1"/>
            </p:cNvSpPr>
            <p:nvPr/>
          </p:nvSpPr>
          <p:spPr bwMode="auto">
            <a:xfrm>
              <a:off x="5196038" y="3045389"/>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 name="Oval 93">
              <a:extLst>
                <a:ext uri="{FF2B5EF4-FFF2-40B4-BE49-F238E27FC236}">
                  <a16:creationId xmlns:a16="http://schemas.microsoft.com/office/drawing/2014/main" id="{B85B5F95-4352-D449-A0CF-F605DC0C3876}"/>
                </a:ext>
              </a:extLst>
            </p:cNvPr>
            <p:cNvSpPr>
              <a:spLocks noChangeArrowheads="1"/>
            </p:cNvSpPr>
            <p:nvPr/>
          </p:nvSpPr>
          <p:spPr bwMode="auto">
            <a:xfrm>
              <a:off x="5026149" y="2223961"/>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7" name="Oval 94">
              <a:extLst>
                <a:ext uri="{FF2B5EF4-FFF2-40B4-BE49-F238E27FC236}">
                  <a16:creationId xmlns:a16="http://schemas.microsoft.com/office/drawing/2014/main" id="{3EDA1156-D362-284F-9076-4FE6D94CA3D3}"/>
                </a:ext>
              </a:extLst>
            </p:cNvPr>
            <p:cNvSpPr>
              <a:spLocks noChangeArrowheads="1"/>
            </p:cNvSpPr>
            <p:nvPr/>
          </p:nvSpPr>
          <p:spPr bwMode="auto">
            <a:xfrm>
              <a:off x="5030901" y="2228550"/>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 name="Oval 95">
              <a:extLst>
                <a:ext uri="{FF2B5EF4-FFF2-40B4-BE49-F238E27FC236}">
                  <a16:creationId xmlns:a16="http://schemas.microsoft.com/office/drawing/2014/main" id="{FC37B475-9C12-DA4F-AA41-5BF1CCDEA33B}"/>
                </a:ext>
              </a:extLst>
            </p:cNvPr>
            <p:cNvSpPr>
              <a:spLocks noChangeArrowheads="1"/>
            </p:cNvSpPr>
            <p:nvPr/>
          </p:nvSpPr>
          <p:spPr bwMode="auto">
            <a:xfrm>
              <a:off x="5073670" y="2672764"/>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9" name="Oval 96">
              <a:extLst>
                <a:ext uri="{FF2B5EF4-FFF2-40B4-BE49-F238E27FC236}">
                  <a16:creationId xmlns:a16="http://schemas.microsoft.com/office/drawing/2014/main" id="{114342CA-87F0-0D4F-A5FA-51F67A69931C}"/>
                </a:ext>
              </a:extLst>
            </p:cNvPr>
            <p:cNvSpPr>
              <a:spLocks noChangeArrowheads="1"/>
            </p:cNvSpPr>
            <p:nvPr/>
          </p:nvSpPr>
          <p:spPr bwMode="auto">
            <a:xfrm>
              <a:off x="5078423" y="2676435"/>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 name="Oval 97">
              <a:extLst>
                <a:ext uri="{FF2B5EF4-FFF2-40B4-BE49-F238E27FC236}">
                  <a16:creationId xmlns:a16="http://schemas.microsoft.com/office/drawing/2014/main" id="{6CDDD6CD-D10C-E74E-9E0F-07098BE92E73}"/>
                </a:ext>
              </a:extLst>
            </p:cNvPr>
            <p:cNvSpPr>
              <a:spLocks noChangeArrowheads="1"/>
            </p:cNvSpPr>
            <p:nvPr/>
          </p:nvSpPr>
          <p:spPr bwMode="auto">
            <a:xfrm>
              <a:off x="4954867" y="2112909"/>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1" name="Oval 98">
              <a:extLst>
                <a:ext uri="{FF2B5EF4-FFF2-40B4-BE49-F238E27FC236}">
                  <a16:creationId xmlns:a16="http://schemas.microsoft.com/office/drawing/2014/main" id="{9EA14397-4475-C949-B9AB-EABA7C91A8AA}"/>
                </a:ext>
              </a:extLst>
            </p:cNvPr>
            <p:cNvSpPr>
              <a:spLocks noChangeArrowheads="1"/>
            </p:cNvSpPr>
            <p:nvPr/>
          </p:nvSpPr>
          <p:spPr bwMode="auto">
            <a:xfrm>
              <a:off x="4959619" y="2116580"/>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 name="Oval 99">
              <a:extLst>
                <a:ext uri="{FF2B5EF4-FFF2-40B4-BE49-F238E27FC236}">
                  <a16:creationId xmlns:a16="http://schemas.microsoft.com/office/drawing/2014/main" id="{C836744E-CB94-9A40-8FF4-5F16174AFF45}"/>
                </a:ext>
              </a:extLst>
            </p:cNvPr>
            <p:cNvSpPr>
              <a:spLocks noChangeArrowheads="1"/>
            </p:cNvSpPr>
            <p:nvPr/>
          </p:nvSpPr>
          <p:spPr bwMode="auto">
            <a:xfrm>
              <a:off x="5026149" y="2223961"/>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3" name="Oval 100">
              <a:extLst>
                <a:ext uri="{FF2B5EF4-FFF2-40B4-BE49-F238E27FC236}">
                  <a16:creationId xmlns:a16="http://schemas.microsoft.com/office/drawing/2014/main" id="{3CDE9EF3-CB63-6942-99E7-916AC1B644E7}"/>
                </a:ext>
              </a:extLst>
            </p:cNvPr>
            <p:cNvSpPr>
              <a:spLocks noChangeArrowheads="1"/>
            </p:cNvSpPr>
            <p:nvPr/>
          </p:nvSpPr>
          <p:spPr bwMode="auto">
            <a:xfrm>
              <a:off x="5030901" y="2228550"/>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 name="Oval 101">
              <a:extLst>
                <a:ext uri="{FF2B5EF4-FFF2-40B4-BE49-F238E27FC236}">
                  <a16:creationId xmlns:a16="http://schemas.microsoft.com/office/drawing/2014/main" id="{757BBD05-860F-E245-B61D-68765A2A3A3A}"/>
                </a:ext>
              </a:extLst>
            </p:cNvPr>
            <p:cNvSpPr>
              <a:spLocks noChangeArrowheads="1"/>
            </p:cNvSpPr>
            <p:nvPr/>
          </p:nvSpPr>
          <p:spPr bwMode="auto">
            <a:xfrm>
              <a:off x="5994400" y="3514383"/>
              <a:ext cx="66530"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5" name="Oval 102">
              <a:extLst>
                <a:ext uri="{FF2B5EF4-FFF2-40B4-BE49-F238E27FC236}">
                  <a16:creationId xmlns:a16="http://schemas.microsoft.com/office/drawing/2014/main" id="{0BBBBF64-2DB5-654B-A66A-0B24613404F0}"/>
                </a:ext>
              </a:extLst>
            </p:cNvPr>
            <p:cNvSpPr>
              <a:spLocks noChangeArrowheads="1"/>
            </p:cNvSpPr>
            <p:nvPr/>
          </p:nvSpPr>
          <p:spPr bwMode="auto">
            <a:xfrm>
              <a:off x="6000340" y="3518054"/>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 name="Oval 103">
              <a:extLst>
                <a:ext uri="{FF2B5EF4-FFF2-40B4-BE49-F238E27FC236}">
                  <a16:creationId xmlns:a16="http://schemas.microsoft.com/office/drawing/2014/main" id="{38A1D2EB-4BA8-D446-A71E-3EDBDD99F68F}"/>
                </a:ext>
              </a:extLst>
            </p:cNvPr>
            <p:cNvSpPr>
              <a:spLocks noChangeArrowheads="1"/>
            </p:cNvSpPr>
            <p:nvPr/>
          </p:nvSpPr>
          <p:spPr bwMode="auto">
            <a:xfrm>
              <a:off x="6858104" y="3620848"/>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7" name="Oval 104">
              <a:extLst>
                <a:ext uri="{FF2B5EF4-FFF2-40B4-BE49-F238E27FC236}">
                  <a16:creationId xmlns:a16="http://schemas.microsoft.com/office/drawing/2014/main" id="{42ACA289-5D67-1D46-A801-736A28E30D2C}"/>
                </a:ext>
              </a:extLst>
            </p:cNvPr>
            <p:cNvSpPr>
              <a:spLocks noChangeArrowheads="1"/>
            </p:cNvSpPr>
            <p:nvPr/>
          </p:nvSpPr>
          <p:spPr bwMode="auto">
            <a:xfrm>
              <a:off x="6862857" y="3624519"/>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 name="Oval 105">
              <a:extLst>
                <a:ext uri="{FF2B5EF4-FFF2-40B4-BE49-F238E27FC236}">
                  <a16:creationId xmlns:a16="http://schemas.microsoft.com/office/drawing/2014/main" id="{025181CA-633C-1847-8749-CD2BE8DEF692}"/>
                </a:ext>
              </a:extLst>
            </p:cNvPr>
            <p:cNvSpPr>
              <a:spLocks noChangeArrowheads="1"/>
            </p:cNvSpPr>
            <p:nvPr/>
          </p:nvSpPr>
          <p:spPr bwMode="auto">
            <a:xfrm>
              <a:off x="5155645" y="3017856"/>
              <a:ext cx="65342" cy="5139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9" name="Oval 106">
              <a:extLst>
                <a:ext uri="{FF2B5EF4-FFF2-40B4-BE49-F238E27FC236}">
                  <a16:creationId xmlns:a16="http://schemas.microsoft.com/office/drawing/2014/main" id="{7FE04240-8A9E-9245-8D4F-85751300EAC5}"/>
                </a:ext>
              </a:extLst>
            </p:cNvPr>
            <p:cNvSpPr>
              <a:spLocks noChangeArrowheads="1"/>
            </p:cNvSpPr>
            <p:nvPr/>
          </p:nvSpPr>
          <p:spPr bwMode="auto">
            <a:xfrm>
              <a:off x="5161585" y="3022445"/>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 name="Oval 107">
              <a:extLst>
                <a:ext uri="{FF2B5EF4-FFF2-40B4-BE49-F238E27FC236}">
                  <a16:creationId xmlns:a16="http://schemas.microsoft.com/office/drawing/2014/main" id="{BF29F660-3FB5-0D43-A225-AA73A2DF3678}"/>
                </a:ext>
              </a:extLst>
            </p:cNvPr>
            <p:cNvSpPr>
              <a:spLocks noChangeArrowheads="1"/>
            </p:cNvSpPr>
            <p:nvPr/>
          </p:nvSpPr>
          <p:spPr bwMode="auto">
            <a:xfrm>
              <a:off x="4954867" y="2112909"/>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1" name="Oval 108">
              <a:extLst>
                <a:ext uri="{FF2B5EF4-FFF2-40B4-BE49-F238E27FC236}">
                  <a16:creationId xmlns:a16="http://schemas.microsoft.com/office/drawing/2014/main" id="{DD1068AC-6B72-5D46-9CED-0190322B4480}"/>
                </a:ext>
              </a:extLst>
            </p:cNvPr>
            <p:cNvSpPr>
              <a:spLocks noChangeArrowheads="1"/>
            </p:cNvSpPr>
            <p:nvPr/>
          </p:nvSpPr>
          <p:spPr bwMode="auto">
            <a:xfrm>
              <a:off x="4959619" y="2116580"/>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 name="Oval 109">
              <a:extLst>
                <a:ext uri="{FF2B5EF4-FFF2-40B4-BE49-F238E27FC236}">
                  <a16:creationId xmlns:a16="http://schemas.microsoft.com/office/drawing/2014/main" id="{3FBC888D-FA5D-3343-A87A-9F47C7132E9E}"/>
                </a:ext>
              </a:extLst>
            </p:cNvPr>
            <p:cNvSpPr>
              <a:spLocks noChangeArrowheads="1"/>
            </p:cNvSpPr>
            <p:nvPr/>
          </p:nvSpPr>
          <p:spPr bwMode="auto">
            <a:xfrm>
              <a:off x="5427706" y="3215182"/>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3" name="Oval 110">
              <a:extLst>
                <a:ext uri="{FF2B5EF4-FFF2-40B4-BE49-F238E27FC236}">
                  <a16:creationId xmlns:a16="http://schemas.microsoft.com/office/drawing/2014/main" id="{1B5487E7-5B1E-0A44-AE45-F300E4F0D916}"/>
                </a:ext>
              </a:extLst>
            </p:cNvPr>
            <p:cNvSpPr>
              <a:spLocks noChangeArrowheads="1"/>
            </p:cNvSpPr>
            <p:nvPr/>
          </p:nvSpPr>
          <p:spPr bwMode="auto">
            <a:xfrm>
              <a:off x="5432458" y="3218853"/>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 name="Oval 111">
              <a:extLst>
                <a:ext uri="{FF2B5EF4-FFF2-40B4-BE49-F238E27FC236}">
                  <a16:creationId xmlns:a16="http://schemas.microsoft.com/office/drawing/2014/main" id="{2FCED076-5DA8-B744-B890-2BB04731C33F}"/>
                </a:ext>
              </a:extLst>
            </p:cNvPr>
            <p:cNvSpPr>
              <a:spLocks noChangeArrowheads="1"/>
            </p:cNvSpPr>
            <p:nvPr/>
          </p:nvSpPr>
          <p:spPr bwMode="auto">
            <a:xfrm>
              <a:off x="5014268" y="2100059"/>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5" name="Oval 112">
              <a:extLst>
                <a:ext uri="{FF2B5EF4-FFF2-40B4-BE49-F238E27FC236}">
                  <a16:creationId xmlns:a16="http://schemas.microsoft.com/office/drawing/2014/main" id="{F55F5428-BE1B-8C47-9E40-F08AE09B3537}"/>
                </a:ext>
              </a:extLst>
            </p:cNvPr>
            <p:cNvSpPr>
              <a:spLocks noChangeArrowheads="1"/>
            </p:cNvSpPr>
            <p:nvPr/>
          </p:nvSpPr>
          <p:spPr bwMode="auto">
            <a:xfrm>
              <a:off x="5019021" y="2103730"/>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 name="Oval 113">
              <a:extLst>
                <a:ext uri="{FF2B5EF4-FFF2-40B4-BE49-F238E27FC236}">
                  <a16:creationId xmlns:a16="http://schemas.microsoft.com/office/drawing/2014/main" id="{FA7084F1-1380-8240-B4C3-EC9EA2B16936}"/>
                </a:ext>
              </a:extLst>
            </p:cNvPr>
            <p:cNvSpPr>
              <a:spLocks noChangeArrowheads="1"/>
            </p:cNvSpPr>
            <p:nvPr/>
          </p:nvSpPr>
          <p:spPr bwMode="auto">
            <a:xfrm>
              <a:off x="5084363" y="2757202"/>
              <a:ext cx="66530"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7" name="Oval 114">
              <a:extLst>
                <a:ext uri="{FF2B5EF4-FFF2-40B4-BE49-F238E27FC236}">
                  <a16:creationId xmlns:a16="http://schemas.microsoft.com/office/drawing/2014/main" id="{23F45BED-BDF7-1845-A8D5-253DD95EF647}"/>
                </a:ext>
              </a:extLst>
            </p:cNvPr>
            <p:cNvSpPr>
              <a:spLocks noChangeArrowheads="1"/>
            </p:cNvSpPr>
            <p:nvPr/>
          </p:nvSpPr>
          <p:spPr bwMode="auto">
            <a:xfrm>
              <a:off x="5090303" y="2760873"/>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 name="Oval 115">
              <a:extLst>
                <a:ext uri="{FF2B5EF4-FFF2-40B4-BE49-F238E27FC236}">
                  <a16:creationId xmlns:a16="http://schemas.microsoft.com/office/drawing/2014/main" id="{67EAF1AB-717C-7247-B7B7-6F628F352A3B}"/>
                </a:ext>
              </a:extLst>
            </p:cNvPr>
            <p:cNvSpPr>
              <a:spLocks noChangeArrowheads="1"/>
            </p:cNvSpPr>
            <p:nvPr/>
          </p:nvSpPr>
          <p:spPr bwMode="auto">
            <a:xfrm>
              <a:off x="6739300" y="3614423"/>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9" name="Oval 116">
              <a:extLst>
                <a:ext uri="{FF2B5EF4-FFF2-40B4-BE49-F238E27FC236}">
                  <a16:creationId xmlns:a16="http://schemas.microsoft.com/office/drawing/2014/main" id="{16FC80E5-B377-D746-9C25-31F835CF4D60}"/>
                </a:ext>
              </a:extLst>
            </p:cNvPr>
            <p:cNvSpPr>
              <a:spLocks noChangeArrowheads="1"/>
            </p:cNvSpPr>
            <p:nvPr/>
          </p:nvSpPr>
          <p:spPr bwMode="auto">
            <a:xfrm>
              <a:off x="6744053" y="3618094"/>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 name="Oval 117">
              <a:extLst>
                <a:ext uri="{FF2B5EF4-FFF2-40B4-BE49-F238E27FC236}">
                  <a16:creationId xmlns:a16="http://schemas.microsoft.com/office/drawing/2014/main" id="{2DF683CF-E715-5F44-BF7B-6F9D074435A5}"/>
                </a:ext>
              </a:extLst>
            </p:cNvPr>
            <p:cNvSpPr>
              <a:spLocks noChangeArrowheads="1"/>
            </p:cNvSpPr>
            <p:nvPr/>
          </p:nvSpPr>
          <p:spPr bwMode="auto">
            <a:xfrm>
              <a:off x="4907345" y="2862748"/>
              <a:ext cx="66530"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1" name="Oval 118">
              <a:extLst>
                <a:ext uri="{FF2B5EF4-FFF2-40B4-BE49-F238E27FC236}">
                  <a16:creationId xmlns:a16="http://schemas.microsoft.com/office/drawing/2014/main" id="{1F92BE80-EE1A-7944-B124-26A4B3596AE0}"/>
                </a:ext>
              </a:extLst>
            </p:cNvPr>
            <p:cNvSpPr>
              <a:spLocks noChangeArrowheads="1"/>
            </p:cNvSpPr>
            <p:nvPr/>
          </p:nvSpPr>
          <p:spPr bwMode="auto">
            <a:xfrm>
              <a:off x="4913285" y="2866419"/>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 name="Oval 119">
              <a:extLst>
                <a:ext uri="{FF2B5EF4-FFF2-40B4-BE49-F238E27FC236}">
                  <a16:creationId xmlns:a16="http://schemas.microsoft.com/office/drawing/2014/main" id="{B8931EAD-E863-6C44-9FB5-CAE636D45511}"/>
                </a:ext>
              </a:extLst>
            </p:cNvPr>
            <p:cNvSpPr>
              <a:spLocks noChangeArrowheads="1"/>
            </p:cNvSpPr>
            <p:nvPr/>
          </p:nvSpPr>
          <p:spPr bwMode="auto">
            <a:xfrm>
              <a:off x="4942986" y="2263427"/>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3" name="Oval 120">
              <a:extLst>
                <a:ext uri="{FF2B5EF4-FFF2-40B4-BE49-F238E27FC236}">
                  <a16:creationId xmlns:a16="http://schemas.microsoft.com/office/drawing/2014/main" id="{940E2ECD-5951-8643-93DF-4630557F8B65}"/>
                </a:ext>
              </a:extLst>
            </p:cNvPr>
            <p:cNvSpPr>
              <a:spLocks noChangeArrowheads="1"/>
            </p:cNvSpPr>
            <p:nvPr/>
          </p:nvSpPr>
          <p:spPr bwMode="auto">
            <a:xfrm>
              <a:off x="4947738" y="2268016"/>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 name="Oval 121">
              <a:extLst>
                <a:ext uri="{FF2B5EF4-FFF2-40B4-BE49-F238E27FC236}">
                  <a16:creationId xmlns:a16="http://schemas.microsoft.com/office/drawing/2014/main" id="{DE4A330E-50DF-594D-A9F6-7DAE84025BAC}"/>
                </a:ext>
              </a:extLst>
            </p:cNvPr>
            <p:cNvSpPr>
              <a:spLocks noChangeArrowheads="1"/>
            </p:cNvSpPr>
            <p:nvPr/>
          </p:nvSpPr>
          <p:spPr bwMode="auto">
            <a:xfrm>
              <a:off x="5026149" y="2223961"/>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5" name="Oval 122">
              <a:extLst>
                <a:ext uri="{FF2B5EF4-FFF2-40B4-BE49-F238E27FC236}">
                  <a16:creationId xmlns:a16="http://schemas.microsoft.com/office/drawing/2014/main" id="{BCDB35E5-4B03-BD40-B2B5-572E729CF396}"/>
                </a:ext>
              </a:extLst>
            </p:cNvPr>
            <p:cNvSpPr>
              <a:spLocks noChangeArrowheads="1"/>
            </p:cNvSpPr>
            <p:nvPr/>
          </p:nvSpPr>
          <p:spPr bwMode="auto">
            <a:xfrm>
              <a:off x="5030901" y="2228550"/>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 name="Oval 123">
              <a:extLst>
                <a:ext uri="{FF2B5EF4-FFF2-40B4-BE49-F238E27FC236}">
                  <a16:creationId xmlns:a16="http://schemas.microsoft.com/office/drawing/2014/main" id="{DD65FA72-DCA8-954C-A0AE-70EE350169D7}"/>
                </a:ext>
              </a:extLst>
            </p:cNvPr>
            <p:cNvSpPr>
              <a:spLocks noChangeArrowheads="1"/>
            </p:cNvSpPr>
            <p:nvPr/>
          </p:nvSpPr>
          <p:spPr bwMode="auto">
            <a:xfrm>
              <a:off x="5155645" y="3017856"/>
              <a:ext cx="65342" cy="5139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7" name="Oval 124">
              <a:extLst>
                <a:ext uri="{FF2B5EF4-FFF2-40B4-BE49-F238E27FC236}">
                  <a16:creationId xmlns:a16="http://schemas.microsoft.com/office/drawing/2014/main" id="{31E6F7CC-412A-4A47-9045-601265A9D007}"/>
                </a:ext>
              </a:extLst>
            </p:cNvPr>
            <p:cNvSpPr>
              <a:spLocks noChangeArrowheads="1"/>
            </p:cNvSpPr>
            <p:nvPr/>
          </p:nvSpPr>
          <p:spPr bwMode="auto">
            <a:xfrm>
              <a:off x="5161585" y="3022445"/>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 name="Oval 125">
              <a:extLst>
                <a:ext uri="{FF2B5EF4-FFF2-40B4-BE49-F238E27FC236}">
                  <a16:creationId xmlns:a16="http://schemas.microsoft.com/office/drawing/2014/main" id="{05412116-F6E5-8E4D-9DCD-DE55231F252C}"/>
                </a:ext>
              </a:extLst>
            </p:cNvPr>
            <p:cNvSpPr>
              <a:spLocks noChangeArrowheads="1"/>
            </p:cNvSpPr>
            <p:nvPr/>
          </p:nvSpPr>
          <p:spPr bwMode="auto">
            <a:xfrm>
              <a:off x="5167525" y="3027951"/>
              <a:ext cx="65342" cy="5139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9" name="Oval 126">
              <a:extLst>
                <a:ext uri="{FF2B5EF4-FFF2-40B4-BE49-F238E27FC236}">
                  <a16:creationId xmlns:a16="http://schemas.microsoft.com/office/drawing/2014/main" id="{EAEB77C9-D8B7-5345-8549-FE5C84089D83}"/>
                </a:ext>
              </a:extLst>
            </p:cNvPr>
            <p:cNvSpPr>
              <a:spLocks noChangeArrowheads="1"/>
            </p:cNvSpPr>
            <p:nvPr/>
          </p:nvSpPr>
          <p:spPr bwMode="auto">
            <a:xfrm>
              <a:off x="5172278" y="3032540"/>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0" name="Oval 127">
              <a:extLst>
                <a:ext uri="{FF2B5EF4-FFF2-40B4-BE49-F238E27FC236}">
                  <a16:creationId xmlns:a16="http://schemas.microsoft.com/office/drawing/2014/main" id="{241FB259-B87F-3D4C-B509-EE76868A46EB}"/>
                </a:ext>
              </a:extLst>
            </p:cNvPr>
            <p:cNvSpPr>
              <a:spLocks noChangeArrowheads="1"/>
            </p:cNvSpPr>
            <p:nvPr/>
          </p:nvSpPr>
          <p:spPr bwMode="auto">
            <a:xfrm>
              <a:off x="5380184" y="3178469"/>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1" name="Oval 128">
              <a:extLst>
                <a:ext uri="{FF2B5EF4-FFF2-40B4-BE49-F238E27FC236}">
                  <a16:creationId xmlns:a16="http://schemas.microsoft.com/office/drawing/2014/main" id="{F5A8F85C-F4A8-B04F-BC8C-72A0DD21E863}"/>
                </a:ext>
              </a:extLst>
            </p:cNvPr>
            <p:cNvSpPr>
              <a:spLocks noChangeArrowheads="1"/>
            </p:cNvSpPr>
            <p:nvPr/>
          </p:nvSpPr>
          <p:spPr bwMode="auto">
            <a:xfrm>
              <a:off x="5386125" y="3182141"/>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2" name="Oval 129">
              <a:extLst>
                <a:ext uri="{FF2B5EF4-FFF2-40B4-BE49-F238E27FC236}">
                  <a16:creationId xmlns:a16="http://schemas.microsoft.com/office/drawing/2014/main" id="{4F0F924A-1DE2-2644-B458-A7E1A2E50D65}"/>
                </a:ext>
              </a:extLst>
            </p:cNvPr>
            <p:cNvSpPr>
              <a:spLocks noChangeArrowheads="1"/>
            </p:cNvSpPr>
            <p:nvPr/>
          </p:nvSpPr>
          <p:spPr bwMode="auto">
            <a:xfrm>
              <a:off x="4907345" y="2862748"/>
              <a:ext cx="66530"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3" name="Oval 130">
              <a:extLst>
                <a:ext uri="{FF2B5EF4-FFF2-40B4-BE49-F238E27FC236}">
                  <a16:creationId xmlns:a16="http://schemas.microsoft.com/office/drawing/2014/main" id="{10E6A29E-CC9D-764F-A969-15F315A8FC82}"/>
                </a:ext>
              </a:extLst>
            </p:cNvPr>
            <p:cNvSpPr>
              <a:spLocks noChangeArrowheads="1"/>
            </p:cNvSpPr>
            <p:nvPr/>
          </p:nvSpPr>
          <p:spPr bwMode="auto">
            <a:xfrm>
              <a:off x="4913285" y="2866419"/>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4" name="Oval 131">
              <a:extLst>
                <a:ext uri="{FF2B5EF4-FFF2-40B4-BE49-F238E27FC236}">
                  <a16:creationId xmlns:a16="http://schemas.microsoft.com/office/drawing/2014/main" id="{D8EA729A-42F7-254F-8DE9-EF3CED771955}"/>
                </a:ext>
              </a:extLst>
            </p:cNvPr>
            <p:cNvSpPr>
              <a:spLocks noChangeArrowheads="1"/>
            </p:cNvSpPr>
            <p:nvPr/>
          </p:nvSpPr>
          <p:spPr bwMode="auto">
            <a:xfrm>
              <a:off x="5131884" y="2972884"/>
              <a:ext cx="66530"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5" name="Oval 132">
              <a:extLst>
                <a:ext uri="{FF2B5EF4-FFF2-40B4-BE49-F238E27FC236}">
                  <a16:creationId xmlns:a16="http://schemas.microsoft.com/office/drawing/2014/main" id="{421621F8-DF14-AB4D-B5AC-0FCB20564592}"/>
                </a:ext>
              </a:extLst>
            </p:cNvPr>
            <p:cNvSpPr>
              <a:spLocks noChangeArrowheads="1"/>
            </p:cNvSpPr>
            <p:nvPr/>
          </p:nvSpPr>
          <p:spPr bwMode="auto">
            <a:xfrm>
              <a:off x="5137824" y="2976555"/>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 name="Oval 133">
              <a:extLst>
                <a:ext uri="{FF2B5EF4-FFF2-40B4-BE49-F238E27FC236}">
                  <a16:creationId xmlns:a16="http://schemas.microsoft.com/office/drawing/2014/main" id="{E5AC0FC0-1598-2742-B8FC-F57E690EF95D}"/>
                </a:ext>
              </a:extLst>
            </p:cNvPr>
            <p:cNvSpPr>
              <a:spLocks noChangeArrowheads="1"/>
            </p:cNvSpPr>
            <p:nvPr/>
          </p:nvSpPr>
          <p:spPr bwMode="auto">
            <a:xfrm>
              <a:off x="5026149" y="2223961"/>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7" name="Oval 134">
              <a:extLst>
                <a:ext uri="{FF2B5EF4-FFF2-40B4-BE49-F238E27FC236}">
                  <a16:creationId xmlns:a16="http://schemas.microsoft.com/office/drawing/2014/main" id="{6428AC48-9B17-DF47-AFD7-51739E5AC493}"/>
                </a:ext>
              </a:extLst>
            </p:cNvPr>
            <p:cNvSpPr>
              <a:spLocks noChangeArrowheads="1"/>
            </p:cNvSpPr>
            <p:nvPr/>
          </p:nvSpPr>
          <p:spPr bwMode="auto">
            <a:xfrm>
              <a:off x="5030901" y="2228550"/>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 name="Oval 135">
              <a:extLst>
                <a:ext uri="{FF2B5EF4-FFF2-40B4-BE49-F238E27FC236}">
                  <a16:creationId xmlns:a16="http://schemas.microsoft.com/office/drawing/2014/main" id="{4EA1A51D-43C6-8248-940E-7F6E976DD681}"/>
                </a:ext>
              </a:extLst>
            </p:cNvPr>
            <p:cNvSpPr>
              <a:spLocks noChangeArrowheads="1"/>
            </p:cNvSpPr>
            <p:nvPr/>
          </p:nvSpPr>
          <p:spPr bwMode="auto">
            <a:xfrm>
              <a:off x="5747288" y="3426275"/>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9" name="Oval 136">
              <a:extLst>
                <a:ext uri="{FF2B5EF4-FFF2-40B4-BE49-F238E27FC236}">
                  <a16:creationId xmlns:a16="http://schemas.microsoft.com/office/drawing/2014/main" id="{483DA3DA-4FA7-614D-B4DC-AA4A17363561}"/>
                </a:ext>
              </a:extLst>
            </p:cNvPr>
            <p:cNvSpPr>
              <a:spLocks noChangeArrowheads="1"/>
            </p:cNvSpPr>
            <p:nvPr/>
          </p:nvSpPr>
          <p:spPr bwMode="auto">
            <a:xfrm>
              <a:off x="5752040" y="3429946"/>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 name="Oval 137">
              <a:extLst>
                <a:ext uri="{FF2B5EF4-FFF2-40B4-BE49-F238E27FC236}">
                  <a16:creationId xmlns:a16="http://schemas.microsoft.com/office/drawing/2014/main" id="{61F3A6AF-9444-3244-B8D5-4E16DE71B384}"/>
                </a:ext>
              </a:extLst>
            </p:cNvPr>
            <p:cNvSpPr>
              <a:spLocks noChangeArrowheads="1"/>
            </p:cNvSpPr>
            <p:nvPr/>
          </p:nvSpPr>
          <p:spPr bwMode="auto">
            <a:xfrm>
              <a:off x="5308902" y="3123402"/>
              <a:ext cx="66530"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1" name="Oval 138">
              <a:extLst>
                <a:ext uri="{FF2B5EF4-FFF2-40B4-BE49-F238E27FC236}">
                  <a16:creationId xmlns:a16="http://schemas.microsoft.com/office/drawing/2014/main" id="{5992436F-5E52-E24D-9BF1-A5935F09727D}"/>
                </a:ext>
              </a:extLst>
            </p:cNvPr>
            <p:cNvSpPr>
              <a:spLocks noChangeArrowheads="1"/>
            </p:cNvSpPr>
            <p:nvPr/>
          </p:nvSpPr>
          <p:spPr bwMode="auto">
            <a:xfrm>
              <a:off x="5314842" y="3127991"/>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 name="Oval 139">
              <a:extLst>
                <a:ext uri="{FF2B5EF4-FFF2-40B4-BE49-F238E27FC236}">
                  <a16:creationId xmlns:a16="http://schemas.microsoft.com/office/drawing/2014/main" id="{683602FD-7977-5F49-8D7A-F9B4F201EC65}"/>
                </a:ext>
              </a:extLst>
            </p:cNvPr>
            <p:cNvSpPr>
              <a:spLocks noChangeArrowheads="1"/>
            </p:cNvSpPr>
            <p:nvPr/>
          </p:nvSpPr>
          <p:spPr bwMode="auto">
            <a:xfrm>
              <a:off x="5829263" y="3461151"/>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3" name="Oval 140">
              <a:extLst>
                <a:ext uri="{FF2B5EF4-FFF2-40B4-BE49-F238E27FC236}">
                  <a16:creationId xmlns:a16="http://schemas.microsoft.com/office/drawing/2014/main" id="{F35B1F98-2EA7-2D47-872F-98A0DA5D8228}"/>
                </a:ext>
              </a:extLst>
            </p:cNvPr>
            <p:cNvSpPr>
              <a:spLocks noChangeArrowheads="1"/>
            </p:cNvSpPr>
            <p:nvPr/>
          </p:nvSpPr>
          <p:spPr bwMode="auto">
            <a:xfrm>
              <a:off x="5835203" y="3464822"/>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 name="Oval 141">
              <a:extLst>
                <a:ext uri="{FF2B5EF4-FFF2-40B4-BE49-F238E27FC236}">
                  <a16:creationId xmlns:a16="http://schemas.microsoft.com/office/drawing/2014/main" id="{9F2ACF2B-C24C-1B46-A371-D9F2B018B384}"/>
                </a:ext>
              </a:extLst>
            </p:cNvPr>
            <p:cNvSpPr>
              <a:spLocks noChangeArrowheads="1"/>
            </p:cNvSpPr>
            <p:nvPr/>
          </p:nvSpPr>
          <p:spPr bwMode="auto">
            <a:xfrm>
              <a:off x="5592843" y="3338166"/>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5" name="Oval 142">
              <a:extLst>
                <a:ext uri="{FF2B5EF4-FFF2-40B4-BE49-F238E27FC236}">
                  <a16:creationId xmlns:a16="http://schemas.microsoft.com/office/drawing/2014/main" id="{D9623056-3DAD-CC4F-BDC8-B5EB72CB5957}"/>
                </a:ext>
              </a:extLst>
            </p:cNvPr>
            <p:cNvSpPr>
              <a:spLocks noChangeArrowheads="1"/>
            </p:cNvSpPr>
            <p:nvPr/>
          </p:nvSpPr>
          <p:spPr bwMode="auto">
            <a:xfrm>
              <a:off x="5598783" y="3341837"/>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 name="Oval 143">
              <a:extLst>
                <a:ext uri="{FF2B5EF4-FFF2-40B4-BE49-F238E27FC236}">
                  <a16:creationId xmlns:a16="http://schemas.microsoft.com/office/drawing/2014/main" id="{BB13D48F-89C2-7841-AB8D-FFDC4B928042}"/>
                </a:ext>
              </a:extLst>
            </p:cNvPr>
            <p:cNvSpPr>
              <a:spLocks noChangeArrowheads="1"/>
            </p:cNvSpPr>
            <p:nvPr/>
          </p:nvSpPr>
          <p:spPr bwMode="auto">
            <a:xfrm>
              <a:off x="5038029" y="2348782"/>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7" name="Oval 144">
              <a:extLst>
                <a:ext uri="{FF2B5EF4-FFF2-40B4-BE49-F238E27FC236}">
                  <a16:creationId xmlns:a16="http://schemas.microsoft.com/office/drawing/2014/main" id="{114D7EFC-5BB1-A54C-BCC1-DD21A3AC0909}"/>
                </a:ext>
              </a:extLst>
            </p:cNvPr>
            <p:cNvSpPr>
              <a:spLocks noChangeArrowheads="1"/>
            </p:cNvSpPr>
            <p:nvPr/>
          </p:nvSpPr>
          <p:spPr bwMode="auto">
            <a:xfrm>
              <a:off x="5042781" y="2352453"/>
              <a:ext cx="55838"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 name="Oval 145">
              <a:extLst>
                <a:ext uri="{FF2B5EF4-FFF2-40B4-BE49-F238E27FC236}">
                  <a16:creationId xmlns:a16="http://schemas.microsoft.com/office/drawing/2014/main" id="{5E1A3CE1-3294-5A49-9B37-68B4884751E1}"/>
                </a:ext>
              </a:extLst>
            </p:cNvPr>
            <p:cNvSpPr>
              <a:spLocks noChangeArrowheads="1"/>
            </p:cNvSpPr>
            <p:nvPr/>
          </p:nvSpPr>
          <p:spPr bwMode="auto">
            <a:xfrm>
              <a:off x="5427706" y="3215182"/>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9" name="Oval 146">
              <a:extLst>
                <a:ext uri="{FF2B5EF4-FFF2-40B4-BE49-F238E27FC236}">
                  <a16:creationId xmlns:a16="http://schemas.microsoft.com/office/drawing/2014/main" id="{37C293B1-AA73-BE43-8A5D-202D9FAF7865}"/>
                </a:ext>
              </a:extLst>
            </p:cNvPr>
            <p:cNvSpPr>
              <a:spLocks noChangeArrowheads="1"/>
            </p:cNvSpPr>
            <p:nvPr/>
          </p:nvSpPr>
          <p:spPr bwMode="auto">
            <a:xfrm>
              <a:off x="5432458" y="3218853"/>
              <a:ext cx="55838"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 name="Oval 147">
              <a:extLst>
                <a:ext uri="{FF2B5EF4-FFF2-40B4-BE49-F238E27FC236}">
                  <a16:creationId xmlns:a16="http://schemas.microsoft.com/office/drawing/2014/main" id="{21BFE082-AAF3-EA4D-B9B2-85FAEC7BBF84}"/>
                </a:ext>
              </a:extLst>
            </p:cNvPr>
            <p:cNvSpPr>
              <a:spLocks noChangeArrowheads="1"/>
            </p:cNvSpPr>
            <p:nvPr/>
          </p:nvSpPr>
          <p:spPr bwMode="auto">
            <a:xfrm>
              <a:off x="5699767" y="3402412"/>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81" name="Oval 148">
              <a:extLst>
                <a:ext uri="{FF2B5EF4-FFF2-40B4-BE49-F238E27FC236}">
                  <a16:creationId xmlns:a16="http://schemas.microsoft.com/office/drawing/2014/main" id="{7D98B80C-5B97-1049-BE4B-7CC17424E16E}"/>
                </a:ext>
              </a:extLst>
            </p:cNvPr>
            <p:cNvSpPr>
              <a:spLocks noChangeArrowheads="1"/>
            </p:cNvSpPr>
            <p:nvPr/>
          </p:nvSpPr>
          <p:spPr bwMode="auto">
            <a:xfrm>
              <a:off x="5704519" y="3406083"/>
              <a:ext cx="54650" cy="4313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 name="Oval 149">
              <a:extLst>
                <a:ext uri="{FF2B5EF4-FFF2-40B4-BE49-F238E27FC236}">
                  <a16:creationId xmlns:a16="http://schemas.microsoft.com/office/drawing/2014/main" id="{FA401631-699D-9447-A493-8A3A362C18B5}"/>
                </a:ext>
              </a:extLst>
            </p:cNvPr>
            <p:cNvSpPr>
              <a:spLocks noChangeArrowheads="1"/>
            </p:cNvSpPr>
            <p:nvPr/>
          </p:nvSpPr>
          <p:spPr bwMode="auto">
            <a:xfrm>
              <a:off x="5356424" y="3160113"/>
              <a:ext cx="65342" cy="50479"/>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83" name="Oval 150">
              <a:extLst>
                <a:ext uri="{FF2B5EF4-FFF2-40B4-BE49-F238E27FC236}">
                  <a16:creationId xmlns:a16="http://schemas.microsoft.com/office/drawing/2014/main" id="{CA53CA8D-FB1A-0B4B-8149-FB6C3675F502}"/>
                </a:ext>
              </a:extLst>
            </p:cNvPr>
            <p:cNvSpPr>
              <a:spLocks noChangeArrowheads="1"/>
            </p:cNvSpPr>
            <p:nvPr/>
          </p:nvSpPr>
          <p:spPr bwMode="auto">
            <a:xfrm>
              <a:off x="5362364" y="3163785"/>
              <a:ext cx="54650" cy="42219"/>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 name="Line 151">
              <a:extLst>
                <a:ext uri="{FF2B5EF4-FFF2-40B4-BE49-F238E27FC236}">
                  <a16:creationId xmlns:a16="http://schemas.microsoft.com/office/drawing/2014/main" id="{94B41F63-D5CD-194A-B229-4B63F1AB88CC}"/>
                </a:ext>
              </a:extLst>
            </p:cNvPr>
            <p:cNvSpPr>
              <a:spLocks noChangeShapeType="1"/>
            </p:cNvSpPr>
            <p:nvPr/>
          </p:nvSpPr>
          <p:spPr bwMode="auto">
            <a:xfrm flipV="1">
              <a:off x="4839627" y="3677751"/>
              <a:ext cx="5940"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 name="Line 152">
              <a:extLst>
                <a:ext uri="{FF2B5EF4-FFF2-40B4-BE49-F238E27FC236}">
                  <a16:creationId xmlns:a16="http://schemas.microsoft.com/office/drawing/2014/main" id="{7F199913-2A6B-DA45-AC46-F4308EAB7685}"/>
                </a:ext>
              </a:extLst>
            </p:cNvPr>
            <p:cNvSpPr>
              <a:spLocks noChangeShapeType="1"/>
            </p:cNvSpPr>
            <p:nvPr/>
          </p:nvSpPr>
          <p:spPr bwMode="auto">
            <a:xfrm flipV="1">
              <a:off x="4845567" y="3594232"/>
              <a:ext cx="35641" cy="8352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 name="Line 153">
              <a:extLst>
                <a:ext uri="{FF2B5EF4-FFF2-40B4-BE49-F238E27FC236}">
                  <a16:creationId xmlns:a16="http://schemas.microsoft.com/office/drawing/2014/main" id="{4C2202A6-25F8-B840-848E-4C8A07389B5E}"/>
                </a:ext>
              </a:extLst>
            </p:cNvPr>
            <p:cNvSpPr>
              <a:spLocks noChangeShapeType="1"/>
            </p:cNvSpPr>
            <p:nvPr/>
          </p:nvSpPr>
          <p:spPr bwMode="auto">
            <a:xfrm flipV="1">
              <a:off x="4881208" y="3528150"/>
              <a:ext cx="11880" cy="6608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 name="Line 154">
              <a:extLst>
                <a:ext uri="{FF2B5EF4-FFF2-40B4-BE49-F238E27FC236}">
                  <a16:creationId xmlns:a16="http://schemas.microsoft.com/office/drawing/2014/main" id="{D423856E-7B58-084A-BF4E-04B6C2EF437A}"/>
                </a:ext>
              </a:extLst>
            </p:cNvPr>
            <p:cNvSpPr>
              <a:spLocks noChangeShapeType="1"/>
            </p:cNvSpPr>
            <p:nvPr/>
          </p:nvSpPr>
          <p:spPr bwMode="auto">
            <a:xfrm flipV="1">
              <a:off x="4893088" y="3319810"/>
              <a:ext cx="23761" cy="20834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 name="Line 155">
              <a:extLst>
                <a:ext uri="{FF2B5EF4-FFF2-40B4-BE49-F238E27FC236}">
                  <a16:creationId xmlns:a16="http://schemas.microsoft.com/office/drawing/2014/main" id="{4A4445EC-C028-9348-ACC3-B49391C9A34D}"/>
                </a:ext>
              </a:extLst>
            </p:cNvPr>
            <p:cNvSpPr>
              <a:spLocks noChangeShapeType="1"/>
            </p:cNvSpPr>
            <p:nvPr/>
          </p:nvSpPr>
          <p:spPr bwMode="auto">
            <a:xfrm flipV="1">
              <a:off x="4916849" y="3172963"/>
              <a:ext cx="11880" cy="14684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 name="Line 156">
              <a:extLst>
                <a:ext uri="{FF2B5EF4-FFF2-40B4-BE49-F238E27FC236}">
                  <a16:creationId xmlns:a16="http://schemas.microsoft.com/office/drawing/2014/main" id="{90628183-E906-7847-908F-7E510D8AC57F}"/>
                </a:ext>
              </a:extLst>
            </p:cNvPr>
            <p:cNvSpPr>
              <a:spLocks noChangeShapeType="1"/>
            </p:cNvSpPr>
            <p:nvPr/>
          </p:nvSpPr>
          <p:spPr bwMode="auto">
            <a:xfrm flipV="1">
              <a:off x="4928730" y="3002253"/>
              <a:ext cx="11880" cy="17071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 name="Line 157">
              <a:extLst>
                <a:ext uri="{FF2B5EF4-FFF2-40B4-BE49-F238E27FC236}">
                  <a16:creationId xmlns:a16="http://schemas.microsoft.com/office/drawing/2014/main" id="{F0A381AF-E6E7-6447-85AB-C302ABBA86DF}"/>
                </a:ext>
              </a:extLst>
            </p:cNvPr>
            <p:cNvSpPr>
              <a:spLocks noChangeShapeType="1"/>
            </p:cNvSpPr>
            <p:nvPr/>
          </p:nvSpPr>
          <p:spPr bwMode="auto">
            <a:xfrm flipV="1">
              <a:off x="4940610" y="2823282"/>
              <a:ext cx="11880" cy="1789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 name="Line 158">
              <a:extLst>
                <a:ext uri="{FF2B5EF4-FFF2-40B4-BE49-F238E27FC236}">
                  <a16:creationId xmlns:a16="http://schemas.microsoft.com/office/drawing/2014/main" id="{1B597963-0F66-A146-91C4-541710FCD6C2}"/>
                </a:ext>
              </a:extLst>
            </p:cNvPr>
            <p:cNvSpPr>
              <a:spLocks noChangeShapeType="1"/>
            </p:cNvSpPr>
            <p:nvPr/>
          </p:nvSpPr>
          <p:spPr bwMode="auto">
            <a:xfrm flipV="1">
              <a:off x="4952490" y="2647983"/>
              <a:ext cx="11880" cy="17529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 name="Line 159">
              <a:extLst>
                <a:ext uri="{FF2B5EF4-FFF2-40B4-BE49-F238E27FC236}">
                  <a16:creationId xmlns:a16="http://schemas.microsoft.com/office/drawing/2014/main" id="{154B0928-BB3A-0344-949D-F19E6430B39E}"/>
                </a:ext>
              </a:extLst>
            </p:cNvPr>
            <p:cNvSpPr>
              <a:spLocks noChangeShapeType="1"/>
            </p:cNvSpPr>
            <p:nvPr/>
          </p:nvSpPr>
          <p:spPr bwMode="auto">
            <a:xfrm flipV="1">
              <a:off x="4964371" y="2490122"/>
              <a:ext cx="11880" cy="15786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 name="Line 160">
              <a:extLst>
                <a:ext uri="{FF2B5EF4-FFF2-40B4-BE49-F238E27FC236}">
                  <a16:creationId xmlns:a16="http://schemas.microsoft.com/office/drawing/2014/main" id="{6774F723-1926-9444-A042-FFEBA68B9DBD}"/>
                </a:ext>
              </a:extLst>
            </p:cNvPr>
            <p:cNvSpPr>
              <a:spLocks noChangeShapeType="1"/>
            </p:cNvSpPr>
            <p:nvPr/>
          </p:nvSpPr>
          <p:spPr bwMode="auto">
            <a:xfrm flipV="1">
              <a:off x="4976251" y="2361631"/>
              <a:ext cx="11880" cy="12849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 name="Line 161">
              <a:extLst>
                <a:ext uri="{FF2B5EF4-FFF2-40B4-BE49-F238E27FC236}">
                  <a16:creationId xmlns:a16="http://schemas.microsoft.com/office/drawing/2014/main" id="{D2313108-30CF-534D-BEF3-35873115FCEF}"/>
                </a:ext>
              </a:extLst>
            </p:cNvPr>
            <p:cNvSpPr>
              <a:spLocks noChangeShapeType="1"/>
            </p:cNvSpPr>
            <p:nvPr/>
          </p:nvSpPr>
          <p:spPr bwMode="auto">
            <a:xfrm flipV="1">
              <a:off x="4988132" y="2270769"/>
              <a:ext cx="11880" cy="9086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 name="Line 162">
              <a:extLst>
                <a:ext uri="{FF2B5EF4-FFF2-40B4-BE49-F238E27FC236}">
                  <a16:creationId xmlns:a16="http://schemas.microsoft.com/office/drawing/2014/main" id="{B8A6219D-7057-CF48-B91D-BD31567C7928}"/>
                </a:ext>
              </a:extLst>
            </p:cNvPr>
            <p:cNvSpPr>
              <a:spLocks noChangeShapeType="1"/>
            </p:cNvSpPr>
            <p:nvPr/>
          </p:nvSpPr>
          <p:spPr bwMode="auto">
            <a:xfrm flipV="1">
              <a:off x="5000012" y="2223044"/>
              <a:ext cx="11880" cy="4772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 name="Line 163">
              <a:extLst>
                <a:ext uri="{FF2B5EF4-FFF2-40B4-BE49-F238E27FC236}">
                  <a16:creationId xmlns:a16="http://schemas.microsoft.com/office/drawing/2014/main" id="{F246B7BD-159A-9F41-9A1C-0CB55C347D8A}"/>
                </a:ext>
              </a:extLst>
            </p:cNvPr>
            <p:cNvSpPr>
              <a:spLocks noChangeShapeType="1"/>
            </p:cNvSpPr>
            <p:nvPr/>
          </p:nvSpPr>
          <p:spPr bwMode="auto">
            <a:xfrm flipV="1">
              <a:off x="5011892" y="2222126"/>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 name="Line 164">
              <a:extLst>
                <a:ext uri="{FF2B5EF4-FFF2-40B4-BE49-F238E27FC236}">
                  <a16:creationId xmlns:a16="http://schemas.microsoft.com/office/drawing/2014/main" id="{128A2C57-41F6-494A-90D2-CC1EADE87788}"/>
                </a:ext>
              </a:extLst>
            </p:cNvPr>
            <p:cNvSpPr>
              <a:spLocks noChangeShapeType="1"/>
            </p:cNvSpPr>
            <p:nvPr/>
          </p:nvSpPr>
          <p:spPr bwMode="auto">
            <a:xfrm>
              <a:off x="5023773" y="2222126"/>
              <a:ext cx="11880" cy="4313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 name="Line 165">
              <a:extLst>
                <a:ext uri="{FF2B5EF4-FFF2-40B4-BE49-F238E27FC236}">
                  <a16:creationId xmlns:a16="http://schemas.microsoft.com/office/drawing/2014/main" id="{5FBB95A0-E2FA-3542-B7B1-FC9C097D339A}"/>
                </a:ext>
              </a:extLst>
            </p:cNvPr>
            <p:cNvSpPr>
              <a:spLocks noChangeShapeType="1"/>
            </p:cNvSpPr>
            <p:nvPr/>
          </p:nvSpPr>
          <p:spPr bwMode="auto">
            <a:xfrm>
              <a:off x="5035653" y="2265262"/>
              <a:ext cx="10692" cy="8535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 name="Line 166">
              <a:extLst>
                <a:ext uri="{FF2B5EF4-FFF2-40B4-BE49-F238E27FC236}">
                  <a16:creationId xmlns:a16="http://schemas.microsoft.com/office/drawing/2014/main" id="{39E539A3-2FAD-F94B-90D4-6856E4A2AA13}"/>
                </a:ext>
              </a:extLst>
            </p:cNvPr>
            <p:cNvSpPr>
              <a:spLocks noChangeShapeType="1"/>
            </p:cNvSpPr>
            <p:nvPr/>
          </p:nvSpPr>
          <p:spPr bwMode="auto">
            <a:xfrm>
              <a:off x="5046345" y="2350618"/>
              <a:ext cx="11880" cy="10646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 name="Line 167">
              <a:extLst>
                <a:ext uri="{FF2B5EF4-FFF2-40B4-BE49-F238E27FC236}">
                  <a16:creationId xmlns:a16="http://schemas.microsoft.com/office/drawing/2014/main" id="{BDDC09E9-DB4E-584A-ACDE-E8735267BB02}"/>
                </a:ext>
              </a:extLst>
            </p:cNvPr>
            <p:cNvSpPr>
              <a:spLocks noChangeShapeType="1"/>
            </p:cNvSpPr>
            <p:nvPr/>
          </p:nvSpPr>
          <p:spPr bwMode="auto">
            <a:xfrm>
              <a:off x="5058226" y="2457082"/>
              <a:ext cx="11880" cy="10554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 name="Line 168">
              <a:extLst>
                <a:ext uri="{FF2B5EF4-FFF2-40B4-BE49-F238E27FC236}">
                  <a16:creationId xmlns:a16="http://schemas.microsoft.com/office/drawing/2014/main" id="{5B718AFE-11BF-044D-B706-4FF72D7B0B89}"/>
                </a:ext>
              </a:extLst>
            </p:cNvPr>
            <p:cNvSpPr>
              <a:spLocks noChangeShapeType="1"/>
            </p:cNvSpPr>
            <p:nvPr/>
          </p:nvSpPr>
          <p:spPr bwMode="auto">
            <a:xfrm>
              <a:off x="5070106" y="2562628"/>
              <a:ext cx="11880" cy="10187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 name="Line 169">
              <a:extLst>
                <a:ext uri="{FF2B5EF4-FFF2-40B4-BE49-F238E27FC236}">
                  <a16:creationId xmlns:a16="http://schemas.microsoft.com/office/drawing/2014/main" id="{13DBF390-41F8-8A4A-B6AF-69D8AA98F0DB}"/>
                </a:ext>
              </a:extLst>
            </p:cNvPr>
            <p:cNvSpPr>
              <a:spLocks noChangeShapeType="1"/>
            </p:cNvSpPr>
            <p:nvPr/>
          </p:nvSpPr>
          <p:spPr bwMode="auto">
            <a:xfrm>
              <a:off x="5081987" y="2664504"/>
              <a:ext cx="11880" cy="9269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 name="Line 170">
              <a:extLst>
                <a:ext uri="{FF2B5EF4-FFF2-40B4-BE49-F238E27FC236}">
                  <a16:creationId xmlns:a16="http://schemas.microsoft.com/office/drawing/2014/main" id="{45D135CD-FC88-5B45-A20A-6155B5A960AD}"/>
                </a:ext>
              </a:extLst>
            </p:cNvPr>
            <p:cNvSpPr>
              <a:spLocks noChangeShapeType="1"/>
            </p:cNvSpPr>
            <p:nvPr/>
          </p:nvSpPr>
          <p:spPr bwMode="auto">
            <a:xfrm>
              <a:off x="5093867" y="2757202"/>
              <a:ext cx="11880" cy="8352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 name="Line 171">
              <a:extLst>
                <a:ext uri="{FF2B5EF4-FFF2-40B4-BE49-F238E27FC236}">
                  <a16:creationId xmlns:a16="http://schemas.microsoft.com/office/drawing/2014/main" id="{8B4AEAE2-70EA-2041-AE2A-7D3622E3C27D}"/>
                </a:ext>
              </a:extLst>
            </p:cNvPr>
            <p:cNvSpPr>
              <a:spLocks noChangeShapeType="1"/>
            </p:cNvSpPr>
            <p:nvPr/>
          </p:nvSpPr>
          <p:spPr bwMode="auto">
            <a:xfrm>
              <a:off x="5105747" y="2840721"/>
              <a:ext cx="11880" cy="7158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 name="Line 172">
              <a:extLst>
                <a:ext uri="{FF2B5EF4-FFF2-40B4-BE49-F238E27FC236}">
                  <a16:creationId xmlns:a16="http://schemas.microsoft.com/office/drawing/2014/main" id="{10942CDA-3591-A047-975C-678BBB20760C}"/>
                </a:ext>
              </a:extLst>
            </p:cNvPr>
            <p:cNvSpPr>
              <a:spLocks noChangeShapeType="1"/>
            </p:cNvSpPr>
            <p:nvPr/>
          </p:nvSpPr>
          <p:spPr bwMode="auto">
            <a:xfrm>
              <a:off x="5117628" y="2912309"/>
              <a:ext cx="11880" cy="6149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 name="Line 173">
              <a:extLst>
                <a:ext uri="{FF2B5EF4-FFF2-40B4-BE49-F238E27FC236}">
                  <a16:creationId xmlns:a16="http://schemas.microsoft.com/office/drawing/2014/main" id="{9315B253-4739-3146-BE6E-D4BE9CAE5A29}"/>
                </a:ext>
              </a:extLst>
            </p:cNvPr>
            <p:cNvSpPr>
              <a:spLocks noChangeShapeType="1"/>
            </p:cNvSpPr>
            <p:nvPr/>
          </p:nvSpPr>
          <p:spPr bwMode="auto">
            <a:xfrm>
              <a:off x="5129508" y="2973801"/>
              <a:ext cx="11880" cy="5047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 name="Line 174">
              <a:extLst>
                <a:ext uri="{FF2B5EF4-FFF2-40B4-BE49-F238E27FC236}">
                  <a16:creationId xmlns:a16="http://schemas.microsoft.com/office/drawing/2014/main" id="{F264BAE7-811F-B44B-9862-076034C7E714}"/>
                </a:ext>
              </a:extLst>
            </p:cNvPr>
            <p:cNvSpPr>
              <a:spLocks noChangeShapeType="1"/>
            </p:cNvSpPr>
            <p:nvPr/>
          </p:nvSpPr>
          <p:spPr bwMode="auto">
            <a:xfrm>
              <a:off x="5141389" y="3024280"/>
              <a:ext cx="11880" cy="4130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 name="Line 175">
              <a:extLst>
                <a:ext uri="{FF2B5EF4-FFF2-40B4-BE49-F238E27FC236}">
                  <a16:creationId xmlns:a16="http://schemas.microsoft.com/office/drawing/2014/main" id="{FF147094-7C6D-5345-83CD-64F302C40477}"/>
                </a:ext>
              </a:extLst>
            </p:cNvPr>
            <p:cNvSpPr>
              <a:spLocks noChangeShapeType="1"/>
            </p:cNvSpPr>
            <p:nvPr/>
          </p:nvSpPr>
          <p:spPr bwMode="auto">
            <a:xfrm>
              <a:off x="5153269" y="3065581"/>
              <a:ext cx="11880" cy="3120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 name="Line 176">
              <a:extLst>
                <a:ext uri="{FF2B5EF4-FFF2-40B4-BE49-F238E27FC236}">
                  <a16:creationId xmlns:a16="http://schemas.microsoft.com/office/drawing/2014/main" id="{6A4C675A-72B0-A144-BF40-339557852440}"/>
                </a:ext>
              </a:extLst>
            </p:cNvPr>
            <p:cNvSpPr>
              <a:spLocks noChangeShapeType="1"/>
            </p:cNvSpPr>
            <p:nvPr/>
          </p:nvSpPr>
          <p:spPr bwMode="auto">
            <a:xfrm>
              <a:off x="5165149" y="3096786"/>
              <a:ext cx="11880" cy="2386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 name="Line 177">
              <a:extLst>
                <a:ext uri="{FF2B5EF4-FFF2-40B4-BE49-F238E27FC236}">
                  <a16:creationId xmlns:a16="http://schemas.microsoft.com/office/drawing/2014/main" id="{2F06E6FA-39C3-A14F-9091-3D374EE65396}"/>
                </a:ext>
              </a:extLst>
            </p:cNvPr>
            <p:cNvSpPr>
              <a:spLocks noChangeShapeType="1"/>
            </p:cNvSpPr>
            <p:nvPr/>
          </p:nvSpPr>
          <p:spPr bwMode="auto">
            <a:xfrm>
              <a:off x="5177030" y="3120649"/>
              <a:ext cx="11880" cy="1468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 name="Line 178">
              <a:extLst>
                <a:ext uri="{FF2B5EF4-FFF2-40B4-BE49-F238E27FC236}">
                  <a16:creationId xmlns:a16="http://schemas.microsoft.com/office/drawing/2014/main" id="{F5C1EA7B-43BF-354C-821E-AB55AAE96A1B}"/>
                </a:ext>
              </a:extLst>
            </p:cNvPr>
            <p:cNvSpPr>
              <a:spLocks noChangeShapeType="1"/>
            </p:cNvSpPr>
            <p:nvPr/>
          </p:nvSpPr>
          <p:spPr bwMode="auto">
            <a:xfrm>
              <a:off x="5188910" y="3135333"/>
              <a:ext cx="11880" cy="917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 name="Line 179">
              <a:extLst>
                <a:ext uri="{FF2B5EF4-FFF2-40B4-BE49-F238E27FC236}">
                  <a16:creationId xmlns:a16="http://schemas.microsoft.com/office/drawing/2014/main" id="{EC87F1F7-D790-5C4F-A2F5-AD95AB91A424}"/>
                </a:ext>
              </a:extLst>
            </p:cNvPr>
            <p:cNvSpPr>
              <a:spLocks noChangeShapeType="1"/>
            </p:cNvSpPr>
            <p:nvPr/>
          </p:nvSpPr>
          <p:spPr bwMode="auto">
            <a:xfrm>
              <a:off x="5200790" y="3144511"/>
              <a:ext cx="11880" cy="550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 name="Line 180">
              <a:extLst>
                <a:ext uri="{FF2B5EF4-FFF2-40B4-BE49-F238E27FC236}">
                  <a16:creationId xmlns:a16="http://schemas.microsoft.com/office/drawing/2014/main" id="{887E1ACC-4C64-F74B-BD35-FA9B5081148B}"/>
                </a:ext>
              </a:extLst>
            </p:cNvPr>
            <p:cNvSpPr>
              <a:spLocks noChangeShapeType="1"/>
            </p:cNvSpPr>
            <p:nvPr/>
          </p:nvSpPr>
          <p:spPr bwMode="auto">
            <a:xfrm>
              <a:off x="5212671" y="3150018"/>
              <a:ext cx="11880" cy="550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 name="Line 181">
              <a:extLst>
                <a:ext uri="{FF2B5EF4-FFF2-40B4-BE49-F238E27FC236}">
                  <a16:creationId xmlns:a16="http://schemas.microsoft.com/office/drawing/2014/main" id="{DE80B39E-981E-1E41-9EEC-FDE3447625F2}"/>
                </a:ext>
              </a:extLst>
            </p:cNvPr>
            <p:cNvSpPr>
              <a:spLocks noChangeShapeType="1"/>
            </p:cNvSpPr>
            <p:nvPr/>
          </p:nvSpPr>
          <p:spPr bwMode="auto">
            <a:xfrm>
              <a:off x="5224551" y="3155525"/>
              <a:ext cx="11880" cy="642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 name="Line 182">
              <a:extLst>
                <a:ext uri="{FF2B5EF4-FFF2-40B4-BE49-F238E27FC236}">
                  <a16:creationId xmlns:a16="http://schemas.microsoft.com/office/drawing/2014/main" id="{C99FFA58-0882-3248-8B28-93FB4D0EA3DA}"/>
                </a:ext>
              </a:extLst>
            </p:cNvPr>
            <p:cNvSpPr>
              <a:spLocks noChangeShapeType="1"/>
            </p:cNvSpPr>
            <p:nvPr/>
          </p:nvSpPr>
          <p:spPr bwMode="auto">
            <a:xfrm>
              <a:off x="5236432" y="3161950"/>
              <a:ext cx="11880" cy="642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 name="Line 183">
              <a:extLst>
                <a:ext uri="{FF2B5EF4-FFF2-40B4-BE49-F238E27FC236}">
                  <a16:creationId xmlns:a16="http://schemas.microsoft.com/office/drawing/2014/main" id="{ED869528-1B56-6045-9037-ED33FBA46A81}"/>
                </a:ext>
              </a:extLst>
            </p:cNvPr>
            <p:cNvSpPr>
              <a:spLocks noChangeShapeType="1"/>
            </p:cNvSpPr>
            <p:nvPr/>
          </p:nvSpPr>
          <p:spPr bwMode="auto">
            <a:xfrm>
              <a:off x="5248312" y="3168374"/>
              <a:ext cx="70094" cy="4221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 name="Line 184">
              <a:extLst>
                <a:ext uri="{FF2B5EF4-FFF2-40B4-BE49-F238E27FC236}">
                  <a16:creationId xmlns:a16="http://schemas.microsoft.com/office/drawing/2014/main" id="{7504B5A3-06B5-1F49-B1D9-6D1F9D540BD5}"/>
                </a:ext>
              </a:extLst>
            </p:cNvPr>
            <p:cNvSpPr>
              <a:spLocks noChangeShapeType="1"/>
            </p:cNvSpPr>
            <p:nvPr/>
          </p:nvSpPr>
          <p:spPr bwMode="auto">
            <a:xfrm>
              <a:off x="5318406" y="3210593"/>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 name="Line 185">
              <a:extLst>
                <a:ext uri="{FF2B5EF4-FFF2-40B4-BE49-F238E27FC236}">
                  <a16:creationId xmlns:a16="http://schemas.microsoft.com/office/drawing/2014/main" id="{D45D10E9-D182-4045-93EB-B19087FAE11E}"/>
                </a:ext>
              </a:extLst>
            </p:cNvPr>
            <p:cNvSpPr>
              <a:spLocks noChangeShapeType="1"/>
            </p:cNvSpPr>
            <p:nvPr/>
          </p:nvSpPr>
          <p:spPr bwMode="auto">
            <a:xfrm>
              <a:off x="5330287" y="3217935"/>
              <a:ext cx="11880"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 name="Line 186">
              <a:extLst>
                <a:ext uri="{FF2B5EF4-FFF2-40B4-BE49-F238E27FC236}">
                  <a16:creationId xmlns:a16="http://schemas.microsoft.com/office/drawing/2014/main" id="{CF38B2BC-0859-B840-9963-BF60AD7DD41D}"/>
                </a:ext>
              </a:extLst>
            </p:cNvPr>
            <p:cNvSpPr>
              <a:spLocks noChangeShapeType="1"/>
            </p:cNvSpPr>
            <p:nvPr/>
          </p:nvSpPr>
          <p:spPr bwMode="auto">
            <a:xfrm>
              <a:off x="5342167" y="3226195"/>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 name="Line 187">
              <a:extLst>
                <a:ext uri="{FF2B5EF4-FFF2-40B4-BE49-F238E27FC236}">
                  <a16:creationId xmlns:a16="http://schemas.microsoft.com/office/drawing/2014/main" id="{5C0E6AA6-B0C9-AF4E-9137-914CABF4708D}"/>
                </a:ext>
              </a:extLst>
            </p:cNvPr>
            <p:cNvSpPr>
              <a:spLocks noChangeShapeType="1"/>
            </p:cNvSpPr>
            <p:nvPr/>
          </p:nvSpPr>
          <p:spPr bwMode="auto">
            <a:xfrm>
              <a:off x="5354047" y="3233538"/>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 name="Line 188">
              <a:extLst>
                <a:ext uri="{FF2B5EF4-FFF2-40B4-BE49-F238E27FC236}">
                  <a16:creationId xmlns:a16="http://schemas.microsoft.com/office/drawing/2014/main" id="{4E7AEC43-512A-E14B-B24B-069CE2412CCD}"/>
                </a:ext>
              </a:extLst>
            </p:cNvPr>
            <p:cNvSpPr>
              <a:spLocks noChangeShapeType="1"/>
            </p:cNvSpPr>
            <p:nvPr/>
          </p:nvSpPr>
          <p:spPr bwMode="auto">
            <a:xfrm>
              <a:off x="5365928" y="3240880"/>
              <a:ext cx="11880"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 name="Line 189">
              <a:extLst>
                <a:ext uri="{FF2B5EF4-FFF2-40B4-BE49-F238E27FC236}">
                  <a16:creationId xmlns:a16="http://schemas.microsoft.com/office/drawing/2014/main" id="{643040A5-F48F-BC41-8E22-4708AA2755B9}"/>
                </a:ext>
              </a:extLst>
            </p:cNvPr>
            <p:cNvSpPr>
              <a:spLocks noChangeShapeType="1"/>
            </p:cNvSpPr>
            <p:nvPr/>
          </p:nvSpPr>
          <p:spPr bwMode="auto">
            <a:xfrm>
              <a:off x="5377808" y="3249140"/>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 name="Line 190">
              <a:extLst>
                <a:ext uri="{FF2B5EF4-FFF2-40B4-BE49-F238E27FC236}">
                  <a16:creationId xmlns:a16="http://schemas.microsoft.com/office/drawing/2014/main" id="{1398A64D-B0E7-D84F-964A-7B653F446F5A}"/>
                </a:ext>
              </a:extLst>
            </p:cNvPr>
            <p:cNvSpPr>
              <a:spLocks noChangeShapeType="1"/>
            </p:cNvSpPr>
            <p:nvPr/>
          </p:nvSpPr>
          <p:spPr bwMode="auto">
            <a:xfrm>
              <a:off x="5389689" y="3256483"/>
              <a:ext cx="11880"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 name="Line 191">
              <a:extLst>
                <a:ext uri="{FF2B5EF4-FFF2-40B4-BE49-F238E27FC236}">
                  <a16:creationId xmlns:a16="http://schemas.microsoft.com/office/drawing/2014/main" id="{940EA552-975E-884B-B7DB-18F87DFC1903}"/>
                </a:ext>
              </a:extLst>
            </p:cNvPr>
            <p:cNvSpPr>
              <a:spLocks noChangeShapeType="1"/>
            </p:cNvSpPr>
            <p:nvPr/>
          </p:nvSpPr>
          <p:spPr bwMode="auto">
            <a:xfrm>
              <a:off x="5401569" y="3264743"/>
              <a:ext cx="11880"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 name="Line 192">
              <a:extLst>
                <a:ext uri="{FF2B5EF4-FFF2-40B4-BE49-F238E27FC236}">
                  <a16:creationId xmlns:a16="http://schemas.microsoft.com/office/drawing/2014/main" id="{AE2E2A53-FAC8-D34E-9D1A-520D95A1D360}"/>
                </a:ext>
              </a:extLst>
            </p:cNvPr>
            <p:cNvSpPr>
              <a:spLocks noChangeShapeType="1"/>
            </p:cNvSpPr>
            <p:nvPr/>
          </p:nvSpPr>
          <p:spPr bwMode="auto">
            <a:xfrm>
              <a:off x="5413449" y="3273003"/>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 name="Line 193">
              <a:extLst>
                <a:ext uri="{FF2B5EF4-FFF2-40B4-BE49-F238E27FC236}">
                  <a16:creationId xmlns:a16="http://schemas.microsoft.com/office/drawing/2014/main" id="{B1E20F83-44B0-484D-8F31-B5D562768309}"/>
                </a:ext>
              </a:extLst>
            </p:cNvPr>
            <p:cNvSpPr>
              <a:spLocks noChangeShapeType="1"/>
            </p:cNvSpPr>
            <p:nvPr/>
          </p:nvSpPr>
          <p:spPr bwMode="auto">
            <a:xfrm>
              <a:off x="5425330" y="3280345"/>
              <a:ext cx="11880"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 name="Line 194">
              <a:extLst>
                <a:ext uri="{FF2B5EF4-FFF2-40B4-BE49-F238E27FC236}">
                  <a16:creationId xmlns:a16="http://schemas.microsoft.com/office/drawing/2014/main" id="{0C17B631-66C7-DD44-9100-5A95D3D74F9D}"/>
                </a:ext>
              </a:extLst>
            </p:cNvPr>
            <p:cNvSpPr>
              <a:spLocks noChangeShapeType="1"/>
            </p:cNvSpPr>
            <p:nvPr/>
          </p:nvSpPr>
          <p:spPr bwMode="auto">
            <a:xfrm>
              <a:off x="5437210" y="3288605"/>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 name="Line 195">
              <a:extLst>
                <a:ext uri="{FF2B5EF4-FFF2-40B4-BE49-F238E27FC236}">
                  <a16:creationId xmlns:a16="http://schemas.microsoft.com/office/drawing/2014/main" id="{A1B282F3-346F-824E-8B1F-0A5EF0424818}"/>
                </a:ext>
              </a:extLst>
            </p:cNvPr>
            <p:cNvSpPr>
              <a:spLocks noChangeShapeType="1"/>
            </p:cNvSpPr>
            <p:nvPr/>
          </p:nvSpPr>
          <p:spPr bwMode="auto">
            <a:xfrm>
              <a:off x="5449091" y="3295947"/>
              <a:ext cx="11880"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 name="Line 196">
              <a:extLst>
                <a:ext uri="{FF2B5EF4-FFF2-40B4-BE49-F238E27FC236}">
                  <a16:creationId xmlns:a16="http://schemas.microsoft.com/office/drawing/2014/main" id="{8C446CAC-8417-0648-BB72-5F45D28D89EA}"/>
                </a:ext>
              </a:extLst>
            </p:cNvPr>
            <p:cNvSpPr>
              <a:spLocks noChangeShapeType="1"/>
            </p:cNvSpPr>
            <p:nvPr/>
          </p:nvSpPr>
          <p:spPr bwMode="auto">
            <a:xfrm>
              <a:off x="5460971" y="3304208"/>
              <a:ext cx="10692"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 name="Line 197">
              <a:extLst>
                <a:ext uri="{FF2B5EF4-FFF2-40B4-BE49-F238E27FC236}">
                  <a16:creationId xmlns:a16="http://schemas.microsoft.com/office/drawing/2014/main" id="{CDFEB508-A561-5241-B3F2-98EB83F9ABFF}"/>
                </a:ext>
              </a:extLst>
            </p:cNvPr>
            <p:cNvSpPr>
              <a:spLocks noChangeShapeType="1"/>
            </p:cNvSpPr>
            <p:nvPr/>
          </p:nvSpPr>
          <p:spPr bwMode="auto">
            <a:xfrm>
              <a:off x="5471663" y="3311550"/>
              <a:ext cx="23761" cy="1560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 name="Line 198">
              <a:extLst>
                <a:ext uri="{FF2B5EF4-FFF2-40B4-BE49-F238E27FC236}">
                  <a16:creationId xmlns:a16="http://schemas.microsoft.com/office/drawing/2014/main" id="{A318982D-EFF2-8C40-B51B-4E76BA20E5C0}"/>
                </a:ext>
              </a:extLst>
            </p:cNvPr>
            <p:cNvSpPr>
              <a:spLocks noChangeShapeType="1"/>
            </p:cNvSpPr>
            <p:nvPr/>
          </p:nvSpPr>
          <p:spPr bwMode="auto">
            <a:xfrm>
              <a:off x="5495424" y="3327152"/>
              <a:ext cx="35641" cy="2294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 name="Line 199">
              <a:extLst>
                <a:ext uri="{FF2B5EF4-FFF2-40B4-BE49-F238E27FC236}">
                  <a16:creationId xmlns:a16="http://schemas.microsoft.com/office/drawing/2014/main" id="{6FEE2182-5FE5-AB42-8690-1BEE3808D5E7}"/>
                </a:ext>
              </a:extLst>
            </p:cNvPr>
            <p:cNvSpPr>
              <a:spLocks noChangeShapeType="1"/>
            </p:cNvSpPr>
            <p:nvPr/>
          </p:nvSpPr>
          <p:spPr bwMode="auto">
            <a:xfrm>
              <a:off x="5531065" y="3350097"/>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 name="Line 200">
              <a:extLst>
                <a:ext uri="{FF2B5EF4-FFF2-40B4-BE49-F238E27FC236}">
                  <a16:creationId xmlns:a16="http://schemas.microsoft.com/office/drawing/2014/main" id="{7337EAD2-AA63-9C40-AC4A-1A718EACF15D}"/>
                </a:ext>
              </a:extLst>
            </p:cNvPr>
            <p:cNvSpPr>
              <a:spLocks noChangeShapeType="1"/>
            </p:cNvSpPr>
            <p:nvPr/>
          </p:nvSpPr>
          <p:spPr bwMode="auto">
            <a:xfrm>
              <a:off x="5542946" y="3357440"/>
              <a:ext cx="23761" cy="1560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 name="Line 201">
              <a:extLst>
                <a:ext uri="{FF2B5EF4-FFF2-40B4-BE49-F238E27FC236}">
                  <a16:creationId xmlns:a16="http://schemas.microsoft.com/office/drawing/2014/main" id="{8B88897B-ACE4-5742-813E-AD7403A6E43E}"/>
                </a:ext>
              </a:extLst>
            </p:cNvPr>
            <p:cNvSpPr>
              <a:spLocks noChangeShapeType="1"/>
            </p:cNvSpPr>
            <p:nvPr/>
          </p:nvSpPr>
          <p:spPr bwMode="auto">
            <a:xfrm>
              <a:off x="5566706" y="3373042"/>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 name="Line 202">
              <a:extLst>
                <a:ext uri="{FF2B5EF4-FFF2-40B4-BE49-F238E27FC236}">
                  <a16:creationId xmlns:a16="http://schemas.microsoft.com/office/drawing/2014/main" id="{D6F1E2EF-AB4F-D045-9539-D4E21D2F96B3}"/>
                </a:ext>
              </a:extLst>
            </p:cNvPr>
            <p:cNvSpPr>
              <a:spLocks noChangeShapeType="1"/>
            </p:cNvSpPr>
            <p:nvPr/>
          </p:nvSpPr>
          <p:spPr bwMode="auto">
            <a:xfrm>
              <a:off x="5578587" y="3380385"/>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 name="Line 203">
              <a:extLst>
                <a:ext uri="{FF2B5EF4-FFF2-40B4-BE49-F238E27FC236}">
                  <a16:creationId xmlns:a16="http://schemas.microsoft.com/office/drawing/2014/main" id="{C870494D-5C89-6E48-BAA2-49566885A522}"/>
                </a:ext>
              </a:extLst>
            </p:cNvPr>
            <p:cNvSpPr>
              <a:spLocks noChangeShapeType="1"/>
            </p:cNvSpPr>
            <p:nvPr/>
          </p:nvSpPr>
          <p:spPr bwMode="auto">
            <a:xfrm>
              <a:off x="5590467" y="3387727"/>
              <a:ext cx="23761" cy="1468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 name="Line 204">
              <a:extLst>
                <a:ext uri="{FF2B5EF4-FFF2-40B4-BE49-F238E27FC236}">
                  <a16:creationId xmlns:a16="http://schemas.microsoft.com/office/drawing/2014/main" id="{FD130440-0EEC-B241-B0B9-66B841BD611F}"/>
                </a:ext>
              </a:extLst>
            </p:cNvPr>
            <p:cNvSpPr>
              <a:spLocks noChangeShapeType="1"/>
            </p:cNvSpPr>
            <p:nvPr/>
          </p:nvSpPr>
          <p:spPr bwMode="auto">
            <a:xfrm>
              <a:off x="5614228" y="3402412"/>
              <a:ext cx="11880" cy="642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 name="Line 205">
              <a:extLst>
                <a:ext uri="{FF2B5EF4-FFF2-40B4-BE49-F238E27FC236}">
                  <a16:creationId xmlns:a16="http://schemas.microsoft.com/office/drawing/2014/main" id="{95AA98EB-85DF-5942-8545-A2ACDF8C54A7}"/>
                </a:ext>
              </a:extLst>
            </p:cNvPr>
            <p:cNvSpPr>
              <a:spLocks noChangeShapeType="1"/>
            </p:cNvSpPr>
            <p:nvPr/>
          </p:nvSpPr>
          <p:spPr bwMode="auto">
            <a:xfrm>
              <a:off x="5626108" y="3408837"/>
              <a:ext cx="11880"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9" name="Line 207">
              <a:extLst>
                <a:ext uri="{FF2B5EF4-FFF2-40B4-BE49-F238E27FC236}">
                  <a16:creationId xmlns:a16="http://schemas.microsoft.com/office/drawing/2014/main" id="{084ACF22-884E-E54C-8180-DA485E694419}"/>
                </a:ext>
              </a:extLst>
            </p:cNvPr>
            <p:cNvSpPr>
              <a:spLocks noChangeShapeType="1"/>
            </p:cNvSpPr>
            <p:nvPr/>
          </p:nvSpPr>
          <p:spPr bwMode="auto">
            <a:xfrm>
              <a:off x="5637989" y="3416180"/>
              <a:ext cx="23761" cy="1285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0" name="Line 208">
              <a:extLst>
                <a:ext uri="{FF2B5EF4-FFF2-40B4-BE49-F238E27FC236}">
                  <a16:creationId xmlns:a16="http://schemas.microsoft.com/office/drawing/2014/main" id="{9E9426B1-ED6D-6144-B07A-F24ABA3BF298}"/>
                </a:ext>
              </a:extLst>
            </p:cNvPr>
            <p:cNvSpPr>
              <a:spLocks noChangeShapeType="1"/>
            </p:cNvSpPr>
            <p:nvPr/>
          </p:nvSpPr>
          <p:spPr bwMode="auto">
            <a:xfrm>
              <a:off x="5661750" y="3429028"/>
              <a:ext cx="23761" cy="1285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1" name="Line 209">
              <a:extLst>
                <a:ext uri="{FF2B5EF4-FFF2-40B4-BE49-F238E27FC236}">
                  <a16:creationId xmlns:a16="http://schemas.microsoft.com/office/drawing/2014/main" id="{84CB8B61-FA46-B346-B5DD-96D8B99E95A4}"/>
                </a:ext>
              </a:extLst>
            </p:cNvPr>
            <p:cNvSpPr>
              <a:spLocks noChangeShapeType="1"/>
            </p:cNvSpPr>
            <p:nvPr/>
          </p:nvSpPr>
          <p:spPr bwMode="auto">
            <a:xfrm>
              <a:off x="5685511" y="3441878"/>
              <a:ext cx="22573" cy="1101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2" name="Line 210">
              <a:extLst>
                <a:ext uri="{FF2B5EF4-FFF2-40B4-BE49-F238E27FC236}">
                  <a16:creationId xmlns:a16="http://schemas.microsoft.com/office/drawing/2014/main" id="{E051C4B4-81DE-3B4E-8372-70EF1A40BFB3}"/>
                </a:ext>
              </a:extLst>
            </p:cNvPr>
            <p:cNvSpPr>
              <a:spLocks noChangeShapeType="1"/>
            </p:cNvSpPr>
            <p:nvPr/>
          </p:nvSpPr>
          <p:spPr bwMode="auto">
            <a:xfrm>
              <a:off x="5708083" y="3452891"/>
              <a:ext cx="11880" cy="550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3" name="Line 211">
              <a:extLst>
                <a:ext uri="{FF2B5EF4-FFF2-40B4-BE49-F238E27FC236}">
                  <a16:creationId xmlns:a16="http://schemas.microsoft.com/office/drawing/2014/main" id="{596E2FE4-7304-3446-B0F6-B2D0DA146FFE}"/>
                </a:ext>
              </a:extLst>
            </p:cNvPr>
            <p:cNvSpPr>
              <a:spLocks noChangeShapeType="1"/>
            </p:cNvSpPr>
            <p:nvPr/>
          </p:nvSpPr>
          <p:spPr bwMode="auto">
            <a:xfrm>
              <a:off x="5719964" y="3458398"/>
              <a:ext cx="11880" cy="550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Line 212">
              <a:extLst>
                <a:ext uri="{FF2B5EF4-FFF2-40B4-BE49-F238E27FC236}">
                  <a16:creationId xmlns:a16="http://schemas.microsoft.com/office/drawing/2014/main" id="{8E860E68-7B63-9B45-8771-57B6AD3CF139}"/>
                </a:ext>
              </a:extLst>
            </p:cNvPr>
            <p:cNvSpPr>
              <a:spLocks noChangeShapeType="1"/>
            </p:cNvSpPr>
            <p:nvPr/>
          </p:nvSpPr>
          <p:spPr bwMode="auto">
            <a:xfrm>
              <a:off x="5731844" y="3463905"/>
              <a:ext cx="35641" cy="1560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5" name="Line 213">
              <a:extLst>
                <a:ext uri="{FF2B5EF4-FFF2-40B4-BE49-F238E27FC236}">
                  <a16:creationId xmlns:a16="http://schemas.microsoft.com/office/drawing/2014/main" id="{0F2B99B8-6EAA-094F-8B15-6DD1BEBE7DC7}"/>
                </a:ext>
              </a:extLst>
            </p:cNvPr>
            <p:cNvSpPr>
              <a:spLocks noChangeShapeType="1"/>
            </p:cNvSpPr>
            <p:nvPr/>
          </p:nvSpPr>
          <p:spPr bwMode="auto">
            <a:xfrm>
              <a:off x="5767485" y="3479508"/>
              <a:ext cx="11880"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6" name="Line 214">
              <a:extLst>
                <a:ext uri="{FF2B5EF4-FFF2-40B4-BE49-F238E27FC236}">
                  <a16:creationId xmlns:a16="http://schemas.microsoft.com/office/drawing/2014/main" id="{4F405A62-81E6-684C-8AB5-411C5725FA63}"/>
                </a:ext>
              </a:extLst>
            </p:cNvPr>
            <p:cNvSpPr>
              <a:spLocks noChangeShapeType="1"/>
            </p:cNvSpPr>
            <p:nvPr/>
          </p:nvSpPr>
          <p:spPr bwMode="auto">
            <a:xfrm>
              <a:off x="5779366" y="3484097"/>
              <a:ext cx="23761" cy="917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Line 215">
              <a:extLst>
                <a:ext uri="{FF2B5EF4-FFF2-40B4-BE49-F238E27FC236}">
                  <a16:creationId xmlns:a16="http://schemas.microsoft.com/office/drawing/2014/main" id="{B93DF33D-19BB-724A-858A-E8A323960E90}"/>
                </a:ext>
              </a:extLst>
            </p:cNvPr>
            <p:cNvSpPr>
              <a:spLocks noChangeShapeType="1"/>
            </p:cNvSpPr>
            <p:nvPr/>
          </p:nvSpPr>
          <p:spPr bwMode="auto">
            <a:xfrm>
              <a:off x="5803126" y="3493274"/>
              <a:ext cx="11880"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8" name="Line 216">
              <a:extLst>
                <a:ext uri="{FF2B5EF4-FFF2-40B4-BE49-F238E27FC236}">
                  <a16:creationId xmlns:a16="http://schemas.microsoft.com/office/drawing/2014/main" id="{BE3BAB60-BFF7-9D49-B823-7A653F5BE257}"/>
                </a:ext>
              </a:extLst>
            </p:cNvPr>
            <p:cNvSpPr>
              <a:spLocks noChangeShapeType="1"/>
            </p:cNvSpPr>
            <p:nvPr/>
          </p:nvSpPr>
          <p:spPr bwMode="auto">
            <a:xfrm>
              <a:off x="5815007" y="3497863"/>
              <a:ext cx="11880"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9" name="Line 217">
              <a:extLst>
                <a:ext uri="{FF2B5EF4-FFF2-40B4-BE49-F238E27FC236}">
                  <a16:creationId xmlns:a16="http://schemas.microsoft.com/office/drawing/2014/main" id="{43D1F4BC-8514-A84F-9671-6B4B857AD0CA}"/>
                </a:ext>
              </a:extLst>
            </p:cNvPr>
            <p:cNvSpPr>
              <a:spLocks noChangeShapeType="1"/>
            </p:cNvSpPr>
            <p:nvPr/>
          </p:nvSpPr>
          <p:spPr bwMode="auto">
            <a:xfrm>
              <a:off x="5826887" y="3502453"/>
              <a:ext cx="11880"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0" name="Line 218">
              <a:extLst>
                <a:ext uri="{FF2B5EF4-FFF2-40B4-BE49-F238E27FC236}">
                  <a16:creationId xmlns:a16="http://schemas.microsoft.com/office/drawing/2014/main" id="{AD7DF358-268C-A243-B1B0-71971EAC74B7}"/>
                </a:ext>
              </a:extLst>
            </p:cNvPr>
            <p:cNvSpPr>
              <a:spLocks noChangeShapeType="1"/>
            </p:cNvSpPr>
            <p:nvPr/>
          </p:nvSpPr>
          <p:spPr bwMode="auto">
            <a:xfrm>
              <a:off x="5838768" y="3506124"/>
              <a:ext cx="23761" cy="826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Line 219">
              <a:extLst>
                <a:ext uri="{FF2B5EF4-FFF2-40B4-BE49-F238E27FC236}">
                  <a16:creationId xmlns:a16="http://schemas.microsoft.com/office/drawing/2014/main" id="{D349360F-358D-224F-915B-5F3D323CB52B}"/>
                </a:ext>
              </a:extLst>
            </p:cNvPr>
            <p:cNvSpPr>
              <a:spLocks noChangeShapeType="1"/>
            </p:cNvSpPr>
            <p:nvPr/>
          </p:nvSpPr>
          <p:spPr bwMode="auto">
            <a:xfrm>
              <a:off x="5862528" y="3514384"/>
              <a:ext cx="11880"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220">
              <a:extLst>
                <a:ext uri="{FF2B5EF4-FFF2-40B4-BE49-F238E27FC236}">
                  <a16:creationId xmlns:a16="http://schemas.microsoft.com/office/drawing/2014/main" id="{B35C17C6-F76A-4A42-890F-052FC55BBD84}"/>
                </a:ext>
              </a:extLst>
            </p:cNvPr>
            <p:cNvSpPr>
              <a:spLocks noChangeShapeType="1"/>
            </p:cNvSpPr>
            <p:nvPr/>
          </p:nvSpPr>
          <p:spPr bwMode="auto">
            <a:xfrm>
              <a:off x="5874409" y="3518055"/>
              <a:ext cx="22573"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3" name="Line 221">
              <a:extLst>
                <a:ext uri="{FF2B5EF4-FFF2-40B4-BE49-F238E27FC236}">
                  <a16:creationId xmlns:a16="http://schemas.microsoft.com/office/drawing/2014/main" id="{A04514A2-2EF4-DF41-92D9-1C095B06188F}"/>
                </a:ext>
              </a:extLst>
            </p:cNvPr>
            <p:cNvSpPr>
              <a:spLocks noChangeShapeType="1"/>
            </p:cNvSpPr>
            <p:nvPr/>
          </p:nvSpPr>
          <p:spPr bwMode="auto">
            <a:xfrm>
              <a:off x="5896981" y="3525397"/>
              <a:ext cx="23761" cy="73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4" name="Line 222">
              <a:extLst>
                <a:ext uri="{FF2B5EF4-FFF2-40B4-BE49-F238E27FC236}">
                  <a16:creationId xmlns:a16="http://schemas.microsoft.com/office/drawing/2014/main" id="{94494C9F-1D74-654D-8AFB-F323FA492AAB}"/>
                </a:ext>
              </a:extLst>
            </p:cNvPr>
            <p:cNvSpPr>
              <a:spLocks noChangeShapeType="1"/>
            </p:cNvSpPr>
            <p:nvPr/>
          </p:nvSpPr>
          <p:spPr bwMode="auto">
            <a:xfrm>
              <a:off x="5920742" y="3532740"/>
              <a:ext cx="11880"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5" name="Line 223">
              <a:extLst>
                <a:ext uri="{FF2B5EF4-FFF2-40B4-BE49-F238E27FC236}">
                  <a16:creationId xmlns:a16="http://schemas.microsoft.com/office/drawing/2014/main" id="{2243DE73-90AD-074A-B25D-6592A85EB518}"/>
                </a:ext>
              </a:extLst>
            </p:cNvPr>
            <p:cNvSpPr>
              <a:spLocks noChangeShapeType="1"/>
            </p:cNvSpPr>
            <p:nvPr/>
          </p:nvSpPr>
          <p:spPr bwMode="auto">
            <a:xfrm>
              <a:off x="5932623" y="3536411"/>
              <a:ext cx="23761" cy="642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Line 224">
              <a:extLst>
                <a:ext uri="{FF2B5EF4-FFF2-40B4-BE49-F238E27FC236}">
                  <a16:creationId xmlns:a16="http://schemas.microsoft.com/office/drawing/2014/main" id="{84C24945-220E-1243-91FB-AB34AD1F2504}"/>
                </a:ext>
              </a:extLst>
            </p:cNvPr>
            <p:cNvSpPr>
              <a:spLocks noChangeShapeType="1"/>
            </p:cNvSpPr>
            <p:nvPr/>
          </p:nvSpPr>
          <p:spPr bwMode="auto">
            <a:xfrm>
              <a:off x="5956383" y="3542835"/>
              <a:ext cx="59402" cy="1468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Line 225">
              <a:extLst>
                <a:ext uri="{FF2B5EF4-FFF2-40B4-BE49-F238E27FC236}">
                  <a16:creationId xmlns:a16="http://schemas.microsoft.com/office/drawing/2014/main" id="{ABC72593-84C3-804E-9363-D2BB3414ADD6}"/>
                </a:ext>
              </a:extLst>
            </p:cNvPr>
            <p:cNvSpPr>
              <a:spLocks noChangeShapeType="1"/>
            </p:cNvSpPr>
            <p:nvPr/>
          </p:nvSpPr>
          <p:spPr bwMode="auto">
            <a:xfrm>
              <a:off x="6015785" y="3557520"/>
              <a:ext cx="11880" cy="275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8" name="Line 226">
              <a:extLst>
                <a:ext uri="{FF2B5EF4-FFF2-40B4-BE49-F238E27FC236}">
                  <a16:creationId xmlns:a16="http://schemas.microsoft.com/office/drawing/2014/main" id="{76E6F019-A985-254C-85D2-B322276F98DE}"/>
                </a:ext>
              </a:extLst>
            </p:cNvPr>
            <p:cNvSpPr>
              <a:spLocks noChangeShapeType="1"/>
            </p:cNvSpPr>
            <p:nvPr/>
          </p:nvSpPr>
          <p:spPr bwMode="auto">
            <a:xfrm>
              <a:off x="6027666" y="3560273"/>
              <a:ext cx="11880" cy="275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Line 227">
              <a:extLst>
                <a:ext uri="{FF2B5EF4-FFF2-40B4-BE49-F238E27FC236}">
                  <a16:creationId xmlns:a16="http://schemas.microsoft.com/office/drawing/2014/main" id="{90378ABF-9B67-4747-A528-8788BDF87526}"/>
                </a:ext>
              </a:extLst>
            </p:cNvPr>
            <p:cNvSpPr>
              <a:spLocks noChangeShapeType="1"/>
            </p:cNvSpPr>
            <p:nvPr/>
          </p:nvSpPr>
          <p:spPr bwMode="auto">
            <a:xfrm>
              <a:off x="6039546" y="3563027"/>
              <a:ext cx="23761"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0" name="Line 228">
              <a:extLst>
                <a:ext uri="{FF2B5EF4-FFF2-40B4-BE49-F238E27FC236}">
                  <a16:creationId xmlns:a16="http://schemas.microsoft.com/office/drawing/2014/main" id="{28AC8EFF-4C96-F148-8617-A894C6A8DBCF}"/>
                </a:ext>
              </a:extLst>
            </p:cNvPr>
            <p:cNvSpPr>
              <a:spLocks noChangeShapeType="1"/>
            </p:cNvSpPr>
            <p:nvPr/>
          </p:nvSpPr>
          <p:spPr bwMode="auto">
            <a:xfrm>
              <a:off x="6063307" y="3567616"/>
              <a:ext cx="23761"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1" name="Line 229">
              <a:extLst>
                <a:ext uri="{FF2B5EF4-FFF2-40B4-BE49-F238E27FC236}">
                  <a16:creationId xmlns:a16="http://schemas.microsoft.com/office/drawing/2014/main" id="{9C45507F-E713-FF45-8E73-0885567D7619}"/>
                </a:ext>
              </a:extLst>
            </p:cNvPr>
            <p:cNvSpPr>
              <a:spLocks noChangeShapeType="1"/>
            </p:cNvSpPr>
            <p:nvPr/>
          </p:nvSpPr>
          <p:spPr bwMode="auto">
            <a:xfrm>
              <a:off x="6087068" y="3572204"/>
              <a:ext cx="11880" cy="275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230">
              <a:extLst>
                <a:ext uri="{FF2B5EF4-FFF2-40B4-BE49-F238E27FC236}">
                  <a16:creationId xmlns:a16="http://schemas.microsoft.com/office/drawing/2014/main" id="{A015A155-3B11-8B4F-94C8-D453AA22F3DA}"/>
                </a:ext>
              </a:extLst>
            </p:cNvPr>
            <p:cNvSpPr>
              <a:spLocks noChangeShapeType="1"/>
            </p:cNvSpPr>
            <p:nvPr/>
          </p:nvSpPr>
          <p:spPr bwMode="auto">
            <a:xfrm>
              <a:off x="6098948" y="3574959"/>
              <a:ext cx="11880"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Line 231">
              <a:extLst>
                <a:ext uri="{FF2B5EF4-FFF2-40B4-BE49-F238E27FC236}">
                  <a16:creationId xmlns:a16="http://schemas.microsoft.com/office/drawing/2014/main" id="{B1CF9E83-75DE-FB48-9836-27B46EB31DB2}"/>
                </a:ext>
              </a:extLst>
            </p:cNvPr>
            <p:cNvSpPr>
              <a:spLocks noChangeShapeType="1"/>
            </p:cNvSpPr>
            <p:nvPr/>
          </p:nvSpPr>
          <p:spPr bwMode="auto">
            <a:xfrm>
              <a:off x="6110828" y="3576794"/>
              <a:ext cx="22573"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Line 232">
              <a:extLst>
                <a:ext uri="{FF2B5EF4-FFF2-40B4-BE49-F238E27FC236}">
                  <a16:creationId xmlns:a16="http://schemas.microsoft.com/office/drawing/2014/main" id="{00B96BF7-953C-F141-AF43-F83BEE8076CC}"/>
                </a:ext>
              </a:extLst>
            </p:cNvPr>
            <p:cNvSpPr>
              <a:spLocks noChangeShapeType="1"/>
            </p:cNvSpPr>
            <p:nvPr/>
          </p:nvSpPr>
          <p:spPr bwMode="auto">
            <a:xfrm>
              <a:off x="6133401" y="3581383"/>
              <a:ext cx="11880"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5" name="Line 233">
              <a:extLst>
                <a:ext uri="{FF2B5EF4-FFF2-40B4-BE49-F238E27FC236}">
                  <a16:creationId xmlns:a16="http://schemas.microsoft.com/office/drawing/2014/main" id="{FE0BA140-D886-7E47-AFE5-7029F9F1F116}"/>
                </a:ext>
              </a:extLst>
            </p:cNvPr>
            <p:cNvSpPr>
              <a:spLocks noChangeShapeType="1"/>
            </p:cNvSpPr>
            <p:nvPr/>
          </p:nvSpPr>
          <p:spPr bwMode="auto">
            <a:xfrm>
              <a:off x="6145281" y="3583218"/>
              <a:ext cx="11880"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6" name="Line 234">
              <a:extLst>
                <a:ext uri="{FF2B5EF4-FFF2-40B4-BE49-F238E27FC236}">
                  <a16:creationId xmlns:a16="http://schemas.microsoft.com/office/drawing/2014/main" id="{7ACF08F6-DCDE-D14B-B1EE-1CE63CDF0502}"/>
                </a:ext>
              </a:extLst>
            </p:cNvPr>
            <p:cNvSpPr>
              <a:spLocks noChangeShapeType="1"/>
            </p:cNvSpPr>
            <p:nvPr/>
          </p:nvSpPr>
          <p:spPr bwMode="auto">
            <a:xfrm>
              <a:off x="6157162" y="3585054"/>
              <a:ext cx="35641" cy="642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235">
              <a:extLst>
                <a:ext uri="{FF2B5EF4-FFF2-40B4-BE49-F238E27FC236}">
                  <a16:creationId xmlns:a16="http://schemas.microsoft.com/office/drawing/2014/main" id="{8BD7833D-8313-5E42-9567-A2EF826A6C2E}"/>
                </a:ext>
              </a:extLst>
            </p:cNvPr>
            <p:cNvSpPr>
              <a:spLocks noChangeShapeType="1"/>
            </p:cNvSpPr>
            <p:nvPr/>
          </p:nvSpPr>
          <p:spPr bwMode="auto">
            <a:xfrm>
              <a:off x="6192803" y="3591478"/>
              <a:ext cx="83163" cy="1193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8" name="Line 236">
              <a:extLst>
                <a:ext uri="{FF2B5EF4-FFF2-40B4-BE49-F238E27FC236}">
                  <a16:creationId xmlns:a16="http://schemas.microsoft.com/office/drawing/2014/main" id="{089B69D9-AA28-CD4D-91CA-8C07C4247A80}"/>
                </a:ext>
              </a:extLst>
            </p:cNvPr>
            <p:cNvSpPr>
              <a:spLocks noChangeShapeType="1"/>
            </p:cNvSpPr>
            <p:nvPr/>
          </p:nvSpPr>
          <p:spPr bwMode="auto">
            <a:xfrm>
              <a:off x="6275966" y="3603410"/>
              <a:ext cx="23761" cy="275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Line 237">
              <a:extLst>
                <a:ext uri="{FF2B5EF4-FFF2-40B4-BE49-F238E27FC236}">
                  <a16:creationId xmlns:a16="http://schemas.microsoft.com/office/drawing/2014/main" id="{46E506F1-1554-B24C-BCD4-B534317D455B}"/>
                </a:ext>
              </a:extLst>
            </p:cNvPr>
            <p:cNvSpPr>
              <a:spLocks noChangeShapeType="1"/>
            </p:cNvSpPr>
            <p:nvPr/>
          </p:nvSpPr>
          <p:spPr bwMode="auto">
            <a:xfrm>
              <a:off x="6299727" y="3606163"/>
              <a:ext cx="35641"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0" name="Line 238">
              <a:extLst>
                <a:ext uri="{FF2B5EF4-FFF2-40B4-BE49-F238E27FC236}">
                  <a16:creationId xmlns:a16="http://schemas.microsoft.com/office/drawing/2014/main" id="{74158E1A-B17A-2B43-A9E0-7E8D1ED5A5F4}"/>
                </a:ext>
              </a:extLst>
            </p:cNvPr>
            <p:cNvSpPr>
              <a:spLocks noChangeShapeType="1"/>
            </p:cNvSpPr>
            <p:nvPr/>
          </p:nvSpPr>
          <p:spPr bwMode="auto">
            <a:xfrm>
              <a:off x="6335368" y="3610752"/>
              <a:ext cx="10692"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1" name="Line 239">
              <a:extLst>
                <a:ext uri="{FF2B5EF4-FFF2-40B4-BE49-F238E27FC236}">
                  <a16:creationId xmlns:a16="http://schemas.microsoft.com/office/drawing/2014/main" id="{187D82C6-5480-924F-8FF4-2B9A3192B9D2}"/>
                </a:ext>
              </a:extLst>
            </p:cNvPr>
            <p:cNvSpPr>
              <a:spLocks noChangeShapeType="1"/>
            </p:cNvSpPr>
            <p:nvPr/>
          </p:nvSpPr>
          <p:spPr bwMode="auto">
            <a:xfrm>
              <a:off x="6346060" y="3612588"/>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2" name="Line 240">
              <a:extLst>
                <a:ext uri="{FF2B5EF4-FFF2-40B4-BE49-F238E27FC236}">
                  <a16:creationId xmlns:a16="http://schemas.microsoft.com/office/drawing/2014/main" id="{CF9D1A57-218A-CC4B-8339-9F73BC076B69}"/>
                </a:ext>
              </a:extLst>
            </p:cNvPr>
            <p:cNvSpPr>
              <a:spLocks noChangeShapeType="1"/>
            </p:cNvSpPr>
            <p:nvPr/>
          </p:nvSpPr>
          <p:spPr bwMode="auto">
            <a:xfrm>
              <a:off x="6357940" y="3613505"/>
              <a:ext cx="35641"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3" name="Line 241">
              <a:extLst>
                <a:ext uri="{FF2B5EF4-FFF2-40B4-BE49-F238E27FC236}">
                  <a16:creationId xmlns:a16="http://schemas.microsoft.com/office/drawing/2014/main" id="{1FA6E1F2-2864-E44D-908C-9EAA4E1B32AC}"/>
                </a:ext>
              </a:extLst>
            </p:cNvPr>
            <p:cNvSpPr>
              <a:spLocks noChangeShapeType="1"/>
            </p:cNvSpPr>
            <p:nvPr/>
          </p:nvSpPr>
          <p:spPr bwMode="auto">
            <a:xfrm>
              <a:off x="6393582" y="3617177"/>
              <a:ext cx="59402" cy="642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Line 242">
              <a:extLst>
                <a:ext uri="{FF2B5EF4-FFF2-40B4-BE49-F238E27FC236}">
                  <a16:creationId xmlns:a16="http://schemas.microsoft.com/office/drawing/2014/main" id="{A2568D81-38EF-EC41-8170-951CDF833E8D}"/>
                </a:ext>
              </a:extLst>
            </p:cNvPr>
            <p:cNvSpPr>
              <a:spLocks noChangeShapeType="1"/>
            </p:cNvSpPr>
            <p:nvPr/>
          </p:nvSpPr>
          <p:spPr bwMode="auto">
            <a:xfrm>
              <a:off x="6452983" y="3623602"/>
              <a:ext cx="23761"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5" name="Line 243">
              <a:extLst>
                <a:ext uri="{FF2B5EF4-FFF2-40B4-BE49-F238E27FC236}">
                  <a16:creationId xmlns:a16="http://schemas.microsoft.com/office/drawing/2014/main" id="{624F6A39-B111-A94F-B3F1-1D98B992A26A}"/>
                </a:ext>
              </a:extLst>
            </p:cNvPr>
            <p:cNvSpPr>
              <a:spLocks noChangeShapeType="1"/>
            </p:cNvSpPr>
            <p:nvPr/>
          </p:nvSpPr>
          <p:spPr bwMode="auto">
            <a:xfrm>
              <a:off x="6476744" y="3625437"/>
              <a:ext cx="23761"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6" name="Line 244">
              <a:extLst>
                <a:ext uri="{FF2B5EF4-FFF2-40B4-BE49-F238E27FC236}">
                  <a16:creationId xmlns:a16="http://schemas.microsoft.com/office/drawing/2014/main" id="{46FF0F2A-8732-5A46-86C2-52505085C09A}"/>
                </a:ext>
              </a:extLst>
            </p:cNvPr>
            <p:cNvSpPr>
              <a:spLocks noChangeShapeType="1"/>
            </p:cNvSpPr>
            <p:nvPr/>
          </p:nvSpPr>
          <p:spPr bwMode="auto">
            <a:xfrm>
              <a:off x="6500505" y="3627273"/>
              <a:ext cx="23761"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245">
              <a:extLst>
                <a:ext uri="{FF2B5EF4-FFF2-40B4-BE49-F238E27FC236}">
                  <a16:creationId xmlns:a16="http://schemas.microsoft.com/office/drawing/2014/main" id="{9C0CB4D9-A8A6-3A48-BC22-4A74F5D2ED58}"/>
                </a:ext>
              </a:extLst>
            </p:cNvPr>
            <p:cNvSpPr>
              <a:spLocks noChangeShapeType="1"/>
            </p:cNvSpPr>
            <p:nvPr/>
          </p:nvSpPr>
          <p:spPr bwMode="auto">
            <a:xfrm>
              <a:off x="6524266" y="3629108"/>
              <a:ext cx="58214" cy="458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8" name="Line 246">
              <a:extLst>
                <a:ext uri="{FF2B5EF4-FFF2-40B4-BE49-F238E27FC236}">
                  <a16:creationId xmlns:a16="http://schemas.microsoft.com/office/drawing/2014/main" id="{3327BA1D-5C2B-FB45-BCA7-C337D0395A33}"/>
                </a:ext>
              </a:extLst>
            </p:cNvPr>
            <p:cNvSpPr>
              <a:spLocks noChangeShapeType="1"/>
            </p:cNvSpPr>
            <p:nvPr/>
          </p:nvSpPr>
          <p:spPr bwMode="auto">
            <a:xfrm>
              <a:off x="6582480" y="3633697"/>
              <a:ext cx="47522"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Line 247">
              <a:extLst>
                <a:ext uri="{FF2B5EF4-FFF2-40B4-BE49-F238E27FC236}">
                  <a16:creationId xmlns:a16="http://schemas.microsoft.com/office/drawing/2014/main" id="{31F0DFCE-E357-814E-8758-B4D463B8CC11}"/>
                </a:ext>
              </a:extLst>
            </p:cNvPr>
            <p:cNvSpPr>
              <a:spLocks noChangeShapeType="1"/>
            </p:cNvSpPr>
            <p:nvPr/>
          </p:nvSpPr>
          <p:spPr bwMode="auto">
            <a:xfrm>
              <a:off x="6630001" y="3637368"/>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0" name="Line 248">
              <a:extLst>
                <a:ext uri="{FF2B5EF4-FFF2-40B4-BE49-F238E27FC236}">
                  <a16:creationId xmlns:a16="http://schemas.microsoft.com/office/drawing/2014/main" id="{AC2DEE27-05DA-C846-A8C7-04D92CC75DEB}"/>
                </a:ext>
              </a:extLst>
            </p:cNvPr>
            <p:cNvSpPr>
              <a:spLocks noChangeShapeType="1"/>
            </p:cNvSpPr>
            <p:nvPr/>
          </p:nvSpPr>
          <p:spPr bwMode="auto">
            <a:xfrm>
              <a:off x="6641882" y="3638286"/>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Line 249">
              <a:extLst>
                <a:ext uri="{FF2B5EF4-FFF2-40B4-BE49-F238E27FC236}">
                  <a16:creationId xmlns:a16="http://schemas.microsoft.com/office/drawing/2014/main" id="{2A075C3A-B0FB-DE44-9E81-8A983CFDF4F5}"/>
                </a:ext>
              </a:extLst>
            </p:cNvPr>
            <p:cNvSpPr>
              <a:spLocks noChangeShapeType="1"/>
            </p:cNvSpPr>
            <p:nvPr/>
          </p:nvSpPr>
          <p:spPr bwMode="auto">
            <a:xfrm>
              <a:off x="6653762" y="3639204"/>
              <a:ext cx="23761"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250">
              <a:extLst>
                <a:ext uri="{FF2B5EF4-FFF2-40B4-BE49-F238E27FC236}">
                  <a16:creationId xmlns:a16="http://schemas.microsoft.com/office/drawing/2014/main" id="{763B0CF4-6AD6-DF45-A7CC-95CF3B0EBEBF}"/>
                </a:ext>
              </a:extLst>
            </p:cNvPr>
            <p:cNvSpPr>
              <a:spLocks noChangeShapeType="1"/>
            </p:cNvSpPr>
            <p:nvPr/>
          </p:nvSpPr>
          <p:spPr bwMode="auto">
            <a:xfrm>
              <a:off x="6677523" y="3640121"/>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3" name="Line 251">
              <a:extLst>
                <a:ext uri="{FF2B5EF4-FFF2-40B4-BE49-F238E27FC236}">
                  <a16:creationId xmlns:a16="http://schemas.microsoft.com/office/drawing/2014/main" id="{E3316E33-E501-DE49-B458-F778B9913BAA}"/>
                </a:ext>
              </a:extLst>
            </p:cNvPr>
            <p:cNvSpPr>
              <a:spLocks noChangeShapeType="1"/>
            </p:cNvSpPr>
            <p:nvPr/>
          </p:nvSpPr>
          <p:spPr bwMode="auto">
            <a:xfrm>
              <a:off x="6689403" y="3641039"/>
              <a:ext cx="59402"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Line 252">
              <a:extLst>
                <a:ext uri="{FF2B5EF4-FFF2-40B4-BE49-F238E27FC236}">
                  <a16:creationId xmlns:a16="http://schemas.microsoft.com/office/drawing/2014/main" id="{3E0DBF85-D7AC-B44C-8733-C21B7E58DA25}"/>
                </a:ext>
              </a:extLst>
            </p:cNvPr>
            <p:cNvSpPr>
              <a:spLocks noChangeShapeType="1"/>
            </p:cNvSpPr>
            <p:nvPr/>
          </p:nvSpPr>
          <p:spPr bwMode="auto">
            <a:xfrm>
              <a:off x="6748805" y="3644711"/>
              <a:ext cx="22573"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5" name="Line 253">
              <a:extLst>
                <a:ext uri="{FF2B5EF4-FFF2-40B4-BE49-F238E27FC236}">
                  <a16:creationId xmlns:a16="http://schemas.microsoft.com/office/drawing/2014/main" id="{0C8C02D6-4888-EA43-BA4E-841E14F2697E}"/>
                </a:ext>
              </a:extLst>
            </p:cNvPr>
            <p:cNvSpPr>
              <a:spLocks noChangeShapeType="1"/>
            </p:cNvSpPr>
            <p:nvPr/>
          </p:nvSpPr>
          <p:spPr bwMode="auto">
            <a:xfrm>
              <a:off x="6771378" y="3645629"/>
              <a:ext cx="23761"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6" name="Line 254">
              <a:extLst>
                <a:ext uri="{FF2B5EF4-FFF2-40B4-BE49-F238E27FC236}">
                  <a16:creationId xmlns:a16="http://schemas.microsoft.com/office/drawing/2014/main" id="{00E146A5-1FCE-704F-BDB6-F9318F61E7E3}"/>
                </a:ext>
              </a:extLst>
            </p:cNvPr>
            <p:cNvSpPr>
              <a:spLocks noChangeShapeType="1"/>
            </p:cNvSpPr>
            <p:nvPr/>
          </p:nvSpPr>
          <p:spPr bwMode="auto">
            <a:xfrm>
              <a:off x="6795139" y="3646547"/>
              <a:ext cx="23761"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255">
              <a:extLst>
                <a:ext uri="{FF2B5EF4-FFF2-40B4-BE49-F238E27FC236}">
                  <a16:creationId xmlns:a16="http://schemas.microsoft.com/office/drawing/2014/main" id="{587571D2-1315-1A4D-A659-A42683C48507}"/>
                </a:ext>
              </a:extLst>
            </p:cNvPr>
            <p:cNvSpPr>
              <a:spLocks noChangeShapeType="1"/>
            </p:cNvSpPr>
            <p:nvPr/>
          </p:nvSpPr>
          <p:spPr bwMode="auto">
            <a:xfrm>
              <a:off x="6818899" y="3647464"/>
              <a:ext cx="59402" cy="275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8" name="Line 256">
              <a:extLst>
                <a:ext uri="{FF2B5EF4-FFF2-40B4-BE49-F238E27FC236}">
                  <a16:creationId xmlns:a16="http://schemas.microsoft.com/office/drawing/2014/main" id="{84E7C1A4-C142-C748-A9E9-99841758C231}"/>
                </a:ext>
              </a:extLst>
            </p:cNvPr>
            <p:cNvSpPr>
              <a:spLocks noChangeShapeType="1"/>
            </p:cNvSpPr>
            <p:nvPr/>
          </p:nvSpPr>
          <p:spPr bwMode="auto">
            <a:xfrm>
              <a:off x="6878301" y="3650218"/>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9" name="Line 257">
              <a:extLst>
                <a:ext uri="{FF2B5EF4-FFF2-40B4-BE49-F238E27FC236}">
                  <a16:creationId xmlns:a16="http://schemas.microsoft.com/office/drawing/2014/main" id="{8B37084B-E6C1-F74D-BE18-B4A9840DD6A3}"/>
                </a:ext>
              </a:extLst>
            </p:cNvPr>
            <p:cNvSpPr>
              <a:spLocks noChangeShapeType="1"/>
            </p:cNvSpPr>
            <p:nvPr/>
          </p:nvSpPr>
          <p:spPr bwMode="auto">
            <a:xfrm>
              <a:off x="6890182" y="3651135"/>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0" name="Line 258">
              <a:extLst>
                <a:ext uri="{FF2B5EF4-FFF2-40B4-BE49-F238E27FC236}">
                  <a16:creationId xmlns:a16="http://schemas.microsoft.com/office/drawing/2014/main" id="{D8AC37CB-4FBD-B748-9275-4A9C0C209491}"/>
                </a:ext>
              </a:extLst>
            </p:cNvPr>
            <p:cNvSpPr>
              <a:spLocks noChangeShapeType="1"/>
            </p:cNvSpPr>
            <p:nvPr/>
          </p:nvSpPr>
          <p:spPr bwMode="auto">
            <a:xfrm>
              <a:off x="6902062" y="3652053"/>
              <a:ext cx="35641"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1" name="Line 259">
              <a:extLst>
                <a:ext uri="{FF2B5EF4-FFF2-40B4-BE49-F238E27FC236}">
                  <a16:creationId xmlns:a16="http://schemas.microsoft.com/office/drawing/2014/main" id="{D95CB97E-62BB-3C4D-AF91-EF73C6DF7E73}"/>
                </a:ext>
              </a:extLst>
            </p:cNvPr>
            <p:cNvSpPr>
              <a:spLocks noChangeShapeType="1"/>
            </p:cNvSpPr>
            <p:nvPr/>
          </p:nvSpPr>
          <p:spPr bwMode="auto">
            <a:xfrm>
              <a:off x="6937703" y="3652971"/>
              <a:ext cx="58214"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Line 260">
              <a:extLst>
                <a:ext uri="{FF2B5EF4-FFF2-40B4-BE49-F238E27FC236}">
                  <a16:creationId xmlns:a16="http://schemas.microsoft.com/office/drawing/2014/main" id="{CE93FA22-B8F1-1643-A0ED-AC23292C4DA8}"/>
                </a:ext>
              </a:extLst>
            </p:cNvPr>
            <p:cNvSpPr>
              <a:spLocks noChangeShapeType="1"/>
            </p:cNvSpPr>
            <p:nvPr/>
          </p:nvSpPr>
          <p:spPr bwMode="auto">
            <a:xfrm>
              <a:off x="6995917" y="3654807"/>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3" name="Line 261">
              <a:extLst>
                <a:ext uri="{FF2B5EF4-FFF2-40B4-BE49-F238E27FC236}">
                  <a16:creationId xmlns:a16="http://schemas.microsoft.com/office/drawing/2014/main" id="{9E4619A6-B6C7-BD42-83DE-DE99CD6BBBD2}"/>
                </a:ext>
              </a:extLst>
            </p:cNvPr>
            <p:cNvSpPr>
              <a:spLocks noChangeShapeType="1"/>
            </p:cNvSpPr>
            <p:nvPr/>
          </p:nvSpPr>
          <p:spPr bwMode="auto">
            <a:xfrm>
              <a:off x="7007798" y="3655724"/>
              <a:ext cx="130684" cy="36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4" name="Line 262">
              <a:extLst>
                <a:ext uri="{FF2B5EF4-FFF2-40B4-BE49-F238E27FC236}">
                  <a16:creationId xmlns:a16="http://schemas.microsoft.com/office/drawing/2014/main" id="{1D8516F4-A24D-BF41-A2F1-F2873D94A649}"/>
                </a:ext>
              </a:extLst>
            </p:cNvPr>
            <p:cNvSpPr>
              <a:spLocks noChangeShapeType="1"/>
            </p:cNvSpPr>
            <p:nvPr/>
          </p:nvSpPr>
          <p:spPr bwMode="auto">
            <a:xfrm>
              <a:off x="7138482" y="3659395"/>
              <a:ext cx="59402"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5" name="Line 263">
              <a:extLst>
                <a:ext uri="{FF2B5EF4-FFF2-40B4-BE49-F238E27FC236}">
                  <a16:creationId xmlns:a16="http://schemas.microsoft.com/office/drawing/2014/main" id="{6EC62E6D-C90C-894B-99C3-2D4088052B91}"/>
                </a:ext>
              </a:extLst>
            </p:cNvPr>
            <p:cNvSpPr>
              <a:spLocks noChangeShapeType="1"/>
            </p:cNvSpPr>
            <p:nvPr/>
          </p:nvSpPr>
          <p:spPr bwMode="auto">
            <a:xfrm>
              <a:off x="7197884" y="3661231"/>
              <a:ext cx="58214"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6" name="Line 264">
              <a:extLst>
                <a:ext uri="{FF2B5EF4-FFF2-40B4-BE49-F238E27FC236}">
                  <a16:creationId xmlns:a16="http://schemas.microsoft.com/office/drawing/2014/main" id="{AD7D801E-4D15-2B47-933E-2149296C1111}"/>
                </a:ext>
              </a:extLst>
            </p:cNvPr>
            <p:cNvSpPr>
              <a:spLocks noChangeShapeType="1"/>
            </p:cNvSpPr>
            <p:nvPr/>
          </p:nvSpPr>
          <p:spPr bwMode="auto">
            <a:xfrm>
              <a:off x="7256098" y="3662149"/>
              <a:ext cx="23761"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7" name="Line 265">
              <a:extLst>
                <a:ext uri="{FF2B5EF4-FFF2-40B4-BE49-F238E27FC236}">
                  <a16:creationId xmlns:a16="http://schemas.microsoft.com/office/drawing/2014/main" id="{D9356CC7-E979-E145-84D5-F0C817380F02}"/>
                </a:ext>
              </a:extLst>
            </p:cNvPr>
            <p:cNvSpPr>
              <a:spLocks noChangeShapeType="1"/>
            </p:cNvSpPr>
            <p:nvPr/>
          </p:nvSpPr>
          <p:spPr bwMode="auto">
            <a:xfrm>
              <a:off x="7279858" y="3663066"/>
              <a:ext cx="95043" cy="183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8" name="Line 266">
              <a:extLst>
                <a:ext uri="{FF2B5EF4-FFF2-40B4-BE49-F238E27FC236}">
                  <a16:creationId xmlns:a16="http://schemas.microsoft.com/office/drawing/2014/main" id="{C5AE1FF2-5CA0-5648-BEE4-205ACA5D5367}"/>
                </a:ext>
              </a:extLst>
            </p:cNvPr>
            <p:cNvSpPr>
              <a:spLocks noChangeShapeType="1"/>
            </p:cNvSpPr>
            <p:nvPr/>
          </p:nvSpPr>
          <p:spPr bwMode="auto">
            <a:xfrm>
              <a:off x="7374901" y="3664902"/>
              <a:ext cx="93855"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9" name="Line 267">
              <a:extLst>
                <a:ext uri="{FF2B5EF4-FFF2-40B4-BE49-F238E27FC236}">
                  <a16:creationId xmlns:a16="http://schemas.microsoft.com/office/drawing/2014/main" id="{A432FD50-EE31-A14C-853C-F5D4F259E812}"/>
                </a:ext>
              </a:extLst>
            </p:cNvPr>
            <p:cNvSpPr>
              <a:spLocks noChangeShapeType="1"/>
            </p:cNvSpPr>
            <p:nvPr/>
          </p:nvSpPr>
          <p:spPr bwMode="auto">
            <a:xfrm>
              <a:off x="7468757" y="3665820"/>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0" name="Line 268">
              <a:extLst>
                <a:ext uri="{FF2B5EF4-FFF2-40B4-BE49-F238E27FC236}">
                  <a16:creationId xmlns:a16="http://schemas.microsoft.com/office/drawing/2014/main" id="{C5455FE0-149B-F540-BEAD-9619E818E0B0}"/>
                </a:ext>
              </a:extLst>
            </p:cNvPr>
            <p:cNvSpPr>
              <a:spLocks noChangeShapeType="1"/>
            </p:cNvSpPr>
            <p:nvPr/>
          </p:nvSpPr>
          <p:spPr bwMode="auto">
            <a:xfrm>
              <a:off x="7480637" y="3665820"/>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1" name="Line 269">
              <a:extLst>
                <a:ext uri="{FF2B5EF4-FFF2-40B4-BE49-F238E27FC236}">
                  <a16:creationId xmlns:a16="http://schemas.microsoft.com/office/drawing/2014/main" id="{558942DB-35E7-014D-AA3F-485EB1422A38}"/>
                </a:ext>
              </a:extLst>
            </p:cNvPr>
            <p:cNvSpPr>
              <a:spLocks noChangeShapeType="1"/>
            </p:cNvSpPr>
            <p:nvPr/>
          </p:nvSpPr>
          <p:spPr bwMode="auto">
            <a:xfrm>
              <a:off x="7492517" y="3666737"/>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2" name="Line 270">
              <a:extLst>
                <a:ext uri="{FF2B5EF4-FFF2-40B4-BE49-F238E27FC236}">
                  <a16:creationId xmlns:a16="http://schemas.microsoft.com/office/drawing/2014/main" id="{B6D34604-6E56-FA4D-AA57-90A54E688494}"/>
                </a:ext>
              </a:extLst>
            </p:cNvPr>
            <p:cNvSpPr>
              <a:spLocks noChangeShapeType="1"/>
            </p:cNvSpPr>
            <p:nvPr/>
          </p:nvSpPr>
          <p:spPr bwMode="auto">
            <a:xfrm>
              <a:off x="7504398" y="3666737"/>
              <a:ext cx="71282"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3" name="Line 271">
              <a:extLst>
                <a:ext uri="{FF2B5EF4-FFF2-40B4-BE49-F238E27FC236}">
                  <a16:creationId xmlns:a16="http://schemas.microsoft.com/office/drawing/2014/main" id="{16D97CE0-3D9F-3941-BF45-9AA6E15A4EDB}"/>
                </a:ext>
              </a:extLst>
            </p:cNvPr>
            <p:cNvSpPr>
              <a:spLocks noChangeShapeType="1"/>
            </p:cNvSpPr>
            <p:nvPr/>
          </p:nvSpPr>
          <p:spPr bwMode="auto">
            <a:xfrm>
              <a:off x="7575680" y="3667655"/>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4" name="Line 272">
              <a:extLst>
                <a:ext uri="{FF2B5EF4-FFF2-40B4-BE49-F238E27FC236}">
                  <a16:creationId xmlns:a16="http://schemas.microsoft.com/office/drawing/2014/main" id="{D836F3C8-D849-9848-A657-FFCF341FF453}"/>
                </a:ext>
              </a:extLst>
            </p:cNvPr>
            <p:cNvSpPr>
              <a:spLocks noChangeShapeType="1"/>
            </p:cNvSpPr>
            <p:nvPr/>
          </p:nvSpPr>
          <p:spPr bwMode="auto">
            <a:xfrm>
              <a:off x="7599441" y="3667655"/>
              <a:ext cx="47522"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5" name="Line 273">
              <a:extLst>
                <a:ext uri="{FF2B5EF4-FFF2-40B4-BE49-F238E27FC236}">
                  <a16:creationId xmlns:a16="http://schemas.microsoft.com/office/drawing/2014/main" id="{360AB439-51E4-954C-AEC4-AC45E95A364C}"/>
                </a:ext>
              </a:extLst>
            </p:cNvPr>
            <p:cNvSpPr>
              <a:spLocks noChangeShapeType="1"/>
            </p:cNvSpPr>
            <p:nvPr/>
          </p:nvSpPr>
          <p:spPr bwMode="auto">
            <a:xfrm>
              <a:off x="7646962" y="3668574"/>
              <a:ext cx="46334"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6" name="Line 274">
              <a:extLst>
                <a:ext uri="{FF2B5EF4-FFF2-40B4-BE49-F238E27FC236}">
                  <a16:creationId xmlns:a16="http://schemas.microsoft.com/office/drawing/2014/main" id="{BC8F99E9-3426-E741-86F5-89724A56B305}"/>
                </a:ext>
              </a:extLst>
            </p:cNvPr>
            <p:cNvSpPr>
              <a:spLocks noChangeShapeType="1"/>
            </p:cNvSpPr>
            <p:nvPr/>
          </p:nvSpPr>
          <p:spPr bwMode="auto">
            <a:xfrm>
              <a:off x="7693296" y="3668574"/>
              <a:ext cx="71282"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7" name="Line 275">
              <a:extLst>
                <a:ext uri="{FF2B5EF4-FFF2-40B4-BE49-F238E27FC236}">
                  <a16:creationId xmlns:a16="http://schemas.microsoft.com/office/drawing/2014/main" id="{4A1370D9-732B-AB43-8AEB-297AAB3A18B5}"/>
                </a:ext>
              </a:extLst>
            </p:cNvPr>
            <p:cNvSpPr>
              <a:spLocks noChangeShapeType="1"/>
            </p:cNvSpPr>
            <p:nvPr/>
          </p:nvSpPr>
          <p:spPr bwMode="auto">
            <a:xfrm>
              <a:off x="7764578" y="3669492"/>
              <a:ext cx="47522"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8" name="Line 276">
              <a:extLst>
                <a:ext uri="{FF2B5EF4-FFF2-40B4-BE49-F238E27FC236}">
                  <a16:creationId xmlns:a16="http://schemas.microsoft.com/office/drawing/2014/main" id="{95004DC5-D370-DF43-B07F-F7FAD0C6721E}"/>
                </a:ext>
              </a:extLst>
            </p:cNvPr>
            <p:cNvSpPr>
              <a:spLocks noChangeShapeType="1"/>
            </p:cNvSpPr>
            <p:nvPr/>
          </p:nvSpPr>
          <p:spPr bwMode="auto">
            <a:xfrm>
              <a:off x="7812100" y="3669492"/>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9" name="Line 277">
              <a:extLst>
                <a:ext uri="{FF2B5EF4-FFF2-40B4-BE49-F238E27FC236}">
                  <a16:creationId xmlns:a16="http://schemas.microsoft.com/office/drawing/2014/main" id="{E4AE94A3-F0D2-BF4F-A058-303BC1550F17}"/>
                </a:ext>
              </a:extLst>
            </p:cNvPr>
            <p:cNvSpPr>
              <a:spLocks noChangeShapeType="1"/>
            </p:cNvSpPr>
            <p:nvPr/>
          </p:nvSpPr>
          <p:spPr bwMode="auto">
            <a:xfrm>
              <a:off x="7823980" y="3669492"/>
              <a:ext cx="11880"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0" name="Line 278">
              <a:extLst>
                <a:ext uri="{FF2B5EF4-FFF2-40B4-BE49-F238E27FC236}">
                  <a16:creationId xmlns:a16="http://schemas.microsoft.com/office/drawing/2014/main" id="{EC06CD71-03FC-CC4F-8D1A-14B2A78A2F7A}"/>
                </a:ext>
              </a:extLst>
            </p:cNvPr>
            <p:cNvSpPr>
              <a:spLocks noChangeShapeType="1"/>
            </p:cNvSpPr>
            <p:nvPr/>
          </p:nvSpPr>
          <p:spPr bwMode="auto">
            <a:xfrm>
              <a:off x="7835860" y="3670409"/>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1" name="Line 279">
              <a:extLst>
                <a:ext uri="{FF2B5EF4-FFF2-40B4-BE49-F238E27FC236}">
                  <a16:creationId xmlns:a16="http://schemas.microsoft.com/office/drawing/2014/main" id="{ED043180-347E-7247-9BD5-72BCDB55ABE1}"/>
                </a:ext>
              </a:extLst>
            </p:cNvPr>
            <p:cNvSpPr>
              <a:spLocks noChangeShapeType="1"/>
            </p:cNvSpPr>
            <p:nvPr/>
          </p:nvSpPr>
          <p:spPr bwMode="auto">
            <a:xfrm>
              <a:off x="7847741" y="3670409"/>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2" name="Line 280">
              <a:extLst>
                <a:ext uri="{FF2B5EF4-FFF2-40B4-BE49-F238E27FC236}">
                  <a16:creationId xmlns:a16="http://schemas.microsoft.com/office/drawing/2014/main" id="{95F933A5-2C36-0D42-86D0-07D0564A642E}"/>
                </a:ext>
              </a:extLst>
            </p:cNvPr>
            <p:cNvSpPr>
              <a:spLocks noChangeShapeType="1"/>
            </p:cNvSpPr>
            <p:nvPr/>
          </p:nvSpPr>
          <p:spPr bwMode="auto">
            <a:xfrm>
              <a:off x="7871502" y="3670409"/>
              <a:ext cx="81975"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3" name="Line 281">
              <a:extLst>
                <a:ext uri="{FF2B5EF4-FFF2-40B4-BE49-F238E27FC236}">
                  <a16:creationId xmlns:a16="http://schemas.microsoft.com/office/drawing/2014/main" id="{44F9CF84-3F0E-AF4A-93B5-1DA2DC3056A2}"/>
                </a:ext>
              </a:extLst>
            </p:cNvPr>
            <p:cNvSpPr>
              <a:spLocks noChangeShapeType="1"/>
            </p:cNvSpPr>
            <p:nvPr/>
          </p:nvSpPr>
          <p:spPr bwMode="auto">
            <a:xfrm>
              <a:off x="7953476" y="3671327"/>
              <a:ext cx="95043"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4" name="Line 282">
              <a:extLst>
                <a:ext uri="{FF2B5EF4-FFF2-40B4-BE49-F238E27FC236}">
                  <a16:creationId xmlns:a16="http://schemas.microsoft.com/office/drawing/2014/main" id="{8CC2B7FD-0D55-714B-B9BE-3AD8AD589184}"/>
                </a:ext>
              </a:extLst>
            </p:cNvPr>
            <p:cNvSpPr>
              <a:spLocks noChangeShapeType="1"/>
            </p:cNvSpPr>
            <p:nvPr/>
          </p:nvSpPr>
          <p:spPr bwMode="auto">
            <a:xfrm>
              <a:off x="8048519" y="3671327"/>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5" name="Line 283">
              <a:extLst>
                <a:ext uri="{FF2B5EF4-FFF2-40B4-BE49-F238E27FC236}">
                  <a16:creationId xmlns:a16="http://schemas.microsoft.com/office/drawing/2014/main" id="{E7ED88FD-2C22-0449-9B18-028E6C9B1A84}"/>
                </a:ext>
              </a:extLst>
            </p:cNvPr>
            <p:cNvSpPr>
              <a:spLocks noChangeShapeType="1"/>
            </p:cNvSpPr>
            <p:nvPr/>
          </p:nvSpPr>
          <p:spPr bwMode="auto">
            <a:xfrm>
              <a:off x="8072280" y="3671327"/>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6" name="Line 284">
              <a:extLst>
                <a:ext uri="{FF2B5EF4-FFF2-40B4-BE49-F238E27FC236}">
                  <a16:creationId xmlns:a16="http://schemas.microsoft.com/office/drawing/2014/main" id="{8096E35B-ADDC-8542-9754-26F0C51FAD64}"/>
                </a:ext>
              </a:extLst>
            </p:cNvPr>
            <p:cNvSpPr>
              <a:spLocks noChangeShapeType="1"/>
            </p:cNvSpPr>
            <p:nvPr/>
          </p:nvSpPr>
          <p:spPr bwMode="auto">
            <a:xfrm>
              <a:off x="8084161" y="3671327"/>
              <a:ext cx="58214"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7" name="Line 285">
              <a:extLst>
                <a:ext uri="{FF2B5EF4-FFF2-40B4-BE49-F238E27FC236}">
                  <a16:creationId xmlns:a16="http://schemas.microsoft.com/office/drawing/2014/main" id="{4FBBB94D-85EA-1243-BAE0-63307CF84F1A}"/>
                </a:ext>
              </a:extLst>
            </p:cNvPr>
            <p:cNvSpPr>
              <a:spLocks noChangeShapeType="1"/>
            </p:cNvSpPr>
            <p:nvPr/>
          </p:nvSpPr>
          <p:spPr bwMode="auto">
            <a:xfrm>
              <a:off x="8142374" y="3672245"/>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8" name="Line 286">
              <a:extLst>
                <a:ext uri="{FF2B5EF4-FFF2-40B4-BE49-F238E27FC236}">
                  <a16:creationId xmlns:a16="http://schemas.microsoft.com/office/drawing/2014/main" id="{60FA6A40-761C-EF4A-BFAE-A581D41093CC}"/>
                </a:ext>
              </a:extLst>
            </p:cNvPr>
            <p:cNvSpPr>
              <a:spLocks noChangeShapeType="1"/>
            </p:cNvSpPr>
            <p:nvPr/>
          </p:nvSpPr>
          <p:spPr bwMode="auto">
            <a:xfrm>
              <a:off x="8166135" y="3672245"/>
              <a:ext cx="3564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9" name="Line 287">
              <a:extLst>
                <a:ext uri="{FF2B5EF4-FFF2-40B4-BE49-F238E27FC236}">
                  <a16:creationId xmlns:a16="http://schemas.microsoft.com/office/drawing/2014/main" id="{F5145ACB-6246-6F4B-87DA-D0CA32C61979}"/>
                </a:ext>
              </a:extLst>
            </p:cNvPr>
            <p:cNvSpPr>
              <a:spLocks noChangeShapeType="1"/>
            </p:cNvSpPr>
            <p:nvPr/>
          </p:nvSpPr>
          <p:spPr bwMode="auto">
            <a:xfrm>
              <a:off x="8201776" y="3672245"/>
              <a:ext cx="3564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0" name="Line 288">
              <a:extLst>
                <a:ext uri="{FF2B5EF4-FFF2-40B4-BE49-F238E27FC236}">
                  <a16:creationId xmlns:a16="http://schemas.microsoft.com/office/drawing/2014/main" id="{21DE1725-B9E1-0441-9297-BD4C44CA55C1}"/>
                </a:ext>
              </a:extLst>
            </p:cNvPr>
            <p:cNvSpPr>
              <a:spLocks noChangeShapeType="1"/>
            </p:cNvSpPr>
            <p:nvPr/>
          </p:nvSpPr>
          <p:spPr bwMode="auto">
            <a:xfrm>
              <a:off x="8237418" y="3672245"/>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1" name="Line 289">
              <a:extLst>
                <a:ext uri="{FF2B5EF4-FFF2-40B4-BE49-F238E27FC236}">
                  <a16:creationId xmlns:a16="http://schemas.microsoft.com/office/drawing/2014/main" id="{7917DE35-DAB8-A44D-9F93-A8F33B28932F}"/>
                </a:ext>
              </a:extLst>
            </p:cNvPr>
            <p:cNvSpPr>
              <a:spLocks noChangeShapeType="1"/>
            </p:cNvSpPr>
            <p:nvPr/>
          </p:nvSpPr>
          <p:spPr bwMode="auto">
            <a:xfrm>
              <a:off x="8249298" y="3672245"/>
              <a:ext cx="3564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2" name="Line 290">
              <a:extLst>
                <a:ext uri="{FF2B5EF4-FFF2-40B4-BE49-F238E27FC236}">
                  <a16:creationId xmlns:a16="http://schemas.microsoft.com/office/drawing/2014/main" id="{151941B4-56C9-2F42-8B88-A530993BB83B}"/>
                </a:ext>
              </a:extLst>
            </p:cNvPr>
            <p:cNvSpPr>
              <a:spLocks noChangeShapeType="1"/>
            </p:cNvSpPr>
            <p:nvPr/>
          </p:nvSpPr>
          <p:spPr bwMode="auto">
            <a:xfrm>
              <a:off x="8284939" y="3672245"/>
              <a:ext cx="117616"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3" name="Line 291">
              <a:extLst>
                <a:ext uri="{FF2B5EF4-FFF2-40B4-BE49-F238E27FC236}">
                  <a16:creationId xmlns:a16="http://schemas.microsoft.com/office/drawing/2014/main" id="{4F2EFE21-03EF-8E40-B6EE-D71C1DA7D781}"/>
                </a:ext>
              </a:extLst>
            </p:cNvPr>
            <p:cNvSpPr>
              <a:spLocks noChangeShapeType="1"/>
            </p:cNvSpPr>
            <p:nvPr/>
          </p:nvSpPr>
          <p:spPr bwMode="auto">
            <a:xfrm>
              <a:off x="8402555" y="3672245"/>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4" name="Line 292">
              <a:extLst>
                <a:ext uri="{FF2B5EF4-FFF2-40B4-BE49-F238E27FC236}">
                  <a16:creationId xmlns:a16="http://schemas.microsoft.com/office/drawing/2014/main" id="{9AEA9074-6317-0545-9990-000A1916E771}"/>
                </a:ext>
              </a:extLst>
            </p:cNvPr>
            <p:cNvSpPr>
              <a:spLocks noChangeShapeType="1"/>
            </p:cNvSpPr>
            <p:nvPr/>
          </p:nvSpPr>
          <p:spPr bwMode="auto">
            <a:xfrm>
              <a:off x="8414435" y="3672245"/>
              <a:ext cx="47522"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5" name="Line 293">
              <a:extLst>
                <a:ext uri="{FF2B5EF4-FFF2-40B4-BE49-F238E27FC236}">
                  <a16:creationId xmlns:a16="http://schemas.microsoft.com/office/drawing/2014/main" id="{CFFF5CC9-4EC7-CA44-A34B-DBE5317A461D}"/>
                </a:ext>
              </a:extLst>
            </p:cNvPr>
            <p:cNvSpPr>
              <a:spLocks noChangeShapeType="1"/>
            </p:cNvSpPr>
            <p:nvPr/>
          </p:nvSpPr>
          <p:spPr bwMode="auto">
            <a:xfrm>
              <a:off x="8461957" y="3672245"/>
              <a:ext cx="35641" cy="9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6" name="Line 294">
              <a:extLst>
                <a:ext uri="{FF2B5EF4-FFF2-40B4-BE49-F238E27FC236}">
                  <a16:creationId xmlns:a16="http://schemas.microsoft.com/office/drawing/2014/main" id="{B416E62E-D7D0-644F-B016-55E1160407D8}"/>
                </a:ext>
              </a:extLst>
            </p:cNvPr>
            <p:cNvSpPr>
              <a:spLocks noChangeShapeType="1"/>
            </p:cNvSpPr>
            <p:nvPr/>
          </p:nvSpPr>
          <p:spPr bwMode="auto">
            <a:xfrm>
              <a:off x="8497598" y="3673163"/>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7" name="Line 295">
              <a:extLst>
                <a:ext uri="{FF2B5EF4-FFF2-40B4-BE49-F238E27FC236}">
                  <a16:creationId xmlns:a16="http://schemas.microsoft.com/office/drawing/2014/main" id="{0010FF3A-D54C-E040-979F-DD4CE6E45F8C}"/>
                </a:ext>
              </a:extLst>
            </p:cNvPr>
            <p:cNvSpPr>
              <a:spLocks noChangeShapeType="1"/>
            </p:cNvSpPr>
            <p:nvPr/>
          </p:nvSpPr>
          <p:spPr bwMode="auto">
            <a:xfrm>
              <a:off x="8521359"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8" name="Line 296">
              <a:extLst>
                <a:ext uri="{FF2B5EF4-FFF2-40B4-BE49-F238E27FC236}">
                  <a16:creationId xmlns:a16="http://schemas.microsoft.com/office/drawing/2014/main" id="{4AB3B354-E648-8C4F-A554-53FE012CC4D4}"/>
                </a:ext>
              </a:extLst>
            </p:cNvPr>
            <p:cNvSpPr>
              <a:spLocks noChangeShapeType="1"/>
            </p:cNvSpPr>
            <p:nvPr/>
          </p:nvSpPr>
          <p:spPr bwMode="auto">
            <a:xfrm>
              <a:off x="8533239"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9" name="Line 297">
              <a:extLst>
                <a:ext uri="{FF2B5EF4-FFF2-40B4-BE49-F238E27FC236}">
                  <a16:creationId xmlns:a16="http://schemas.microsoft.com/office/drawing/2014/main" id="{8C8A52D4-1FDC-C645-9002-93017E8D8200}"/>
                </a:ext>
              </a:extLst>
            </p:cNvPr>
            <p:cNvSpPr>
              <a:spLocks noChangeShapeType="1"/>
            </p:cNvSpPr>
            <p:nvPr/>
          </p:nvSpPr>
          <p:spPr bwMode="auto">
            <a:xfrm>
              <a:off x="8545120" y="3673163"/>
              <a:ext cx="70094"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0" name="Line 298">
              <a:extLst>
                <a:ext uri="{FF2B5EF4-FFF2-40B4-BE49-F238E27FC236}">
                  <a16:creationId xmlns:a16="http://schemas.microsoft.com/office/drawing/2014/main" id="{ADAD6F29-9065-DD49-9188-AFA0CF830830}"/>
                </a:ext>
              </a:extLst>
            </p:cNvPr>
            <p:cNvSpPr>
              <a:spLocks noChangeShapeType="1"/>
            </p:cNvSpPr>
            <p:nvPr/>
          </p:nvSpPr>
          <p:spPr bwMode="auto">
            <a:xfrm>
              <a:off x="8615214" y="3673163"/>
              <a:ext cx="3564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1" name="Line 299">
              <a:extLst>
                <a:ext uri="{FF2B5EF4-FFF2-40B4-BE49-F238E27FC236}">
                  <a16:creationId xmlns:a16="http://schemas.microsoft.com/office/drawing/2014/main" id="{5FC71076-7C63-A948-86E9-11E095BAE16F}"/>
                </a:ext>
              </a:extLst>
            </p:cNvPr>
            <p:cNvSpPr>
              <a:spLocks noChangeShapeType="1"/>
            </p:cNvSpPr>
            <p:nvPr/>
          </p:nvSpPr>
          <p:spPr bwMode="auto">
            <a:xfrm>
              <a:off x="8650855" y="3673163"/>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2" name="Line 300">
              <a:extLst>
                <a:ext uri="{FF2B5EF4-FFF2-40B4-BE49-F238E27FC236}">
                  <a16:creationId xmlns:a16="http://schemas.microsoft.com/office/drawing/2014/main" id="{CCFA521B-FB89-0848-9F83-3D644491750E}"/>
                </a:ext>
              </a:extLst>
            </p:cNvPr>
            <p:cNvSpPr>
              <a:spLocks noChangeShapeType="1"/>
            </p:cNvSpPr>
            <p:nvPr/>
          </p:nvSpPr>
          <p:spPr bwMode="auto">
            <a:xfrm>
              <a:off x="8674616" y="3673163"/>
              <a:ext cx="23761"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3" name="Line 301">
              <a:extLst>
                <a:ext uri="{FF2B5EF4-FFF2-40B4-BE49-F238E27FC236}">
                  <a16:creationId xmlns:a16="http://schemas.microsoft.com/office/drawing/2014/main" id="{595B3916-5DD4-A840-A589-D21C94661AED}"/>
                </a:ext>
              </a:extLst>
            </p:cNvPr>
            <p:cNvSpPr>
              <a:spLocks noChangeShapeType="1"/>
            </p:cNvSpPr>
            <p:nvPr/>
          </p:nvSpPr>
          <p:spPr bwMode="auto">
            <a:xfrm>
              <a:off x="8698377"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4" name="Line 302">
              <a:extLst>
                <a:ext uri="{FF2B5EF4-FFF2-40B4-BE49-F238E27FC236}">
                  <a16:creationId xmlns:a16="http://schemas.microsoft.com/office/drawing/2014/main" id="{D971CDFD-D3C6-E645-B494-8B7CAE0DB031}"/>
                </a:ext>
              </a:extLst>
            </p:cNvPr>
            <p:cNvSpPr>
              <a:spLocks noChangeShapeType="1"/>
            </p:cNvSpPr>
            <p:nvPr/>
          </p:nvSpPr>
          <p:spPr bwMode="auto">
            <a:xfrm>
              <a:off x="8710257"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5" name="Line 303">
              <a:extLst>
                <a:ext uri="{FF2B5EF4-FFF2-40B4-BE49-F238E27FC236}">
                  <a16:creationId xmlns:a16="http://schemas.microsoft.com/office/drawing/2014/main" id="{084E9A5B-2717-8D48-A47C-64844104C19A}"/>
                </a:ext>
              </a:extLst>
            </p:cNvPr>
            <p:cNvSpPr>
              <a:spLocks noChangeShapeType="1"/>
            </p:cNvSpPr>
            <p:nvPr/>
          </p:nvSpPr>
          <p:spPr bwMode="auto">
            <a:xfrm>
              <a:off x="8722137"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6" name="Line 304">
              <a:extLst>
                <a:ext uri="{FF2B5EF4-FFF2-40B4-BE49-F238E27FC236}">
                  <a16:creationId xmlns:a16="http://schemas.microsoft.com/office/drawing/2014/main" id="{5E124693-1A9F-814F-9487-0341401472E5}"/>
                </a:ext>
              </a:extLst>
            </p:cNvPr>
            <p:cNvSpPr>
              <a:spLocks noChangeShapeType="1"/>
            </p:cNvSpPr>
            <p:nvPr/>
          </p:nvSpPr>
          <p:spPr bwMode="auto">
            <a:xfrm>
              <a:off x="8734018"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7" name="Line 305">
              <a:extLst>
                <a:ext uri="{FF2B5EF4-FFF2-40B4-BE49-F238E27FC236}">
                  <a16:creationId xmlns:a16="http://schemas.microsoft.com/office/drawing/2014/main" id="{A8954A96-6F1A-D845-9A18-89311E46D81C}"/>
                </a:ext>
              </a:extLst>
            </p:cNvPr>
            <p:cNvSpPr>
              <a:spLocks noChangeShapeType="1"/>
            </p:cNvSpPr>
            <p:nvPr/>
          </p:nvSpPr>
          <p:spPr bwMode="auto">
            <a:xfrm>
              <a:off x="8745898"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8" name="Line 306">
              <a:extLst>
                <a:ext uri="{FF2B5EF4-FFF2-40B4-BE49-F238E27FC236}">
                  <a16:creationId xmlns:a16="http://schemas.microsoft.com/office/drawing/2014/main" id="{B34D183F-2BD3-AF4F-B2D4-6AA9DE7C3EF6}"/>
                </a:ext>
              </a:extLst>
            </p:cNvPr>
            <p:cNvSpPr>
              <a:spLocks noChangeShapeType="1"/>
            </p:cNvSpPr>
            <p:nvPr/>
          </p:nvSpPr>
          <p:spPr bwMode="auto">
            <a:xfrm>
              <a:off x="8757778" y="3673163"/>
              <a:ext cx="10692"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9" name="Line 307">
              <a:extLst>
                <a:ext uri="{FF2B5EF4-FFF2-40B4-BE49-F238E27FC236}">
                  <a16:creationId xmlns:a16="http://schemas.microsoft.com/office/drawing/2014/main" id="{FA0FA8D7-8BAD-814D-912C-5FBDC628E596}"/>
                </a:ext>
              </a:extLst>
            </p:cNvPr>
            <p:cNvSpPr>
              <a:spLocks noChangeShapeType="1"/>
            </p:cNvSpPr>
            <p:nvPr/>
          </p:nvSpPr>
          <p:spPr bwMode="auto">
            <a:xfrm>
              <a:off x="8768471"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0" name="Line 308">
              <a:extLst>
                <a:ext uri="{FF2B5EF4-FFF2-40B4-BE49-F238E27FC236}">
                  <a16:creationId xmlns:a16="http://schemas.microsoft.com/office/drawing/2014/main" id="{324F38B3-2200-9C4E-8122-DEA044D419AC}"/>
                </a:ext>
              </a:extLst>
            </p:cNvPr>
            <p:cNvSpPr>
              <a:spLocks noChangeShapeType="1"/>
            </p:cNvSpPr>
            <p:nvPr/>
          </p:nvSpPr>
          <p:spPr bwMode="auto">
            <a:xfrm>
              <a:off x="8780351"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1" name="Line 309">
              <a:extLst>
                <a:ext uri="{FF2B5EF4-FFF2-40B4-BE49-F238E27FC236}">
                  <a16:creationId xmlns:a16="http://schemas.microsoft.com/office/drawing/2014/main" id="{DA2A8303-BF62-0E48-A2A9-66914644945E}"/>
                </a:ext>
              </a:extLst>
            </p:cNvPr>
            <p:cNvSpPr>
              <a:spLocks noChangeShapeType="1"/>
            </p:cNvSpPr>
            <p:nvPr/>
          </p:nvSpPr>
          <p:spPr bwMode="auto">
            <a:xfrm>
              <a:off x="8792232" y="3673163"/>
              <a:ext cx="1188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2" name="Line 310">
              <a:extLst>
                <a:ext uri="{FF2B5EF4-FFF2-40B4-BE49-F238E27FC236}">
                  <a16:creationId xmlns:a16="http://schemas.microsoft.com/office/drawing/2014/main" id="{B3DFCFC7-3B86-964A-950E-597094022E29}"/>
                </a:ext>
              </a:extLst>
            </p:cNvPr>
            <p:cNvSpPr>
              <a:spLocks noChangeShapeType="1"/>
            </p:cNvSpPr>
            <p:nvPr/>
          </p:nvSpPr>
          <p:spPr bwMode="auto">
            <a:xfrm flipV="1">
              <a:off x="4839627" y="3676834"/>
              <a:ext cx="5940"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3" name="Line 311">
              <a:extLst>
                <a:ext uri="{FF2B5EF4-FFF2-40B4-BE49-F238E27FC236}">
                  <a16:creationId xmlns:a16="http://schemas.microsoft.com/office/drawing/2014/main" id="{1ABB8E49-FA21-5241-8FA2-122A2CCB318A}"/>
                </a:ext>
              </a:extLst>
            </p:cNvPr>
            <p:cNvSpPr>
              <a:spLocks noChangeShapeType="1"/>
            </p:cNvSpPr>
            <p:nvPr/>
          </p:nvSpPr>
          <p:spPr bwMode="auto">
            <a:xfrm flipV="1">
              <a:off x="4845567" y="3579547"/>
              <a:ext cx="35641" cy="9728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4" name="Line 312">
              <a:extLst>
                <a:ext uri="{FF2B5EF4-FFF2-40B4-BE49-F238E27FC236}">
                  <a16:creationId xmlns:a16="http://schemas.microsoft.com/office/drawing/2014/main" id="{3B5ABB2A-3E7F-414C-AE23-7D21302D5346}"/>
                </a:ext>
              </a:extLst>
            </p:cNvPr>
            <p:cNvSpPr>
              <a:spLocks noChangeShapeType="1"/>
            </p:cNvSpPr>
            <p:nvPr/>
          </p:nvSpPr>
          <p:spPr bwMode="auto">
            <a:xfrm flipV="1">
              <a:off x="4881208" y="3501534"/>
              <a:ext cx="11880" cy="7801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5" name="Line 313">
              <a:extLst>
                <a:ext uri="{FF2B5EF4-FFF2-40B4-BE49-F238E27FC236}">
                  <a16:creationId xmlns:a16="http://schemas.microsoft.com/office/drawing/2014/main" id="{6D07E128-C2F6-1A4D-A4C4-E6CFEAAE3EE1}"/>
                </a:ext>
              </a:extLst>
            </p:cNvPr>
            <p:cNvSpPr>
              <a:spLocks noChangeShapeType="1"/>
            </p:cNvSpPr>
            <p:nvPr/>
          </p:nvSpPr>
          <p:spPr bwMode="auto">
            <a:xfrm flipV="1">
              <a:off x="4893089" y="3258318"/>
              <a:ext cx="23761" cy="24321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6" name="Line 314">
              <a:extLst>
                <a:ext uri="{FF2B5EF4-FFF2-40B4-BE49-F238E27FC236}">
                  <a16:creationId xmlns:a16="http://schemas.microsoft.com/office/drawing/2014/main" id="{9515A70A-DFBE-B84E-AEBB-17D593773F98}"/>
                </a:ext>
              </a:extLst>
            </p:cNvPr>
            <p:cNvSpPr>
              <a:spLocks noChangeShapeType="1"/>
            </p:cNvSpPr>
            <p:nvPr/>
          </p:nvSpPr>
          <p:spPr bwMode="auto">
            <a:xfrm flipV="1">
              <a:off x="4916850" y="3086691"/>
              <a:ext cx="11880" cy="17162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7" name="Line 315">
              <a:extLst>
                <a:ext uri="{FF2B5EF4-FFF2-40B4-BE49-F238E27FC236}">
                  <a16:creationId xmlns:a16="http://schemas.microsoft.com/office/drawing/2014/main" id="{C62B472E-0DB3-9443-96E1-7E65A9C51B66}"/>
                </a:ext>
              </a:extLst>
            </p:cNvPr>
            <p:cNvSpPr>
              <a:spLocks noChangeShapeType="1"/>
            </p:cNvSpPr>
            <p:nvPr/>
          </p:nvSpPr>
          <p:spPr bwMode="auto">
            <a:xfrm flipV="1">
              <a:off x="4928730" y="2887529"/>
              <a:ext cx="11880" cy="19916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8" name="Line 316">
              <a:extLst>
                <a:ext uri="{FF2B5EF4-FFF2-40B4-BE49-F238E27FC236}">
                  <a16:creationId xmlns:a16="http://schemas.microsoft.com/office/drawing/2014/main" id="{264DC984-C5C9-1A48-AE6D-844505DE8954}"/>
                </a:ext>
              </a:extLst>
            </p:cNvPr>
            <p:cNvSpPr>
              <a:spLocks noChangeShapeType="1"/>
            </p:cNvSpPr>
            <p:nvPr/>
          </p:nvSpPr>
          <p:spPr bwMode="auto">
            <a:xfrm flipV="1">
              <a:off x="4940610" y="2678271"/>
              <a:ext cx="11880" cy="20925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9" name="Line 317">
              <a:extLst>
                <a:ext uri="{FF2B5EF4-FFF2-40B4-BE49-F238E27FC236}">
                  <a16:creationId xmlns:a16="http://schemas.microsoft.com/office/drawing/2014/main" id="{27B40760-9B7F-9043-8C6F-10DA95C41076}"/>
                </a:ext>
              </a:extLst>
            </p:cNvPr>
            <p:cNvSpPr>
              <a:spLocks noChangeShapeType="1"/>
            </p:cNvSpPr>
            <p:nvPr/>
          </p:nvSpPr>
          <p:spPr bwMode="auto">
            <a:xfrm flipV="1">
              <a:off x="4952491" y="2473602"/>
              <a:ext cx="11880" cy="20466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0" name="Line 318">
              <a:extLst>
                <a:ext uri="{FF2B5EF4-FFF2-40B4-BE49-F238E27FC236}">
                  <a16:creationId xmlns:a16="http://schemas.microsoft.com/office/drawing/2014/main" id="{D1E7634E-AC06-A242-BDEC-3021B293CD35}"/>
                </a:ext>
              </a:extLst>
            </p:cNvPr>
            <p:cNvSpPr>
              <a:spLocks noChangeShapeType="1"/>
            </p:cNvSpPr>
            <p:nvPr/>
          </p:nvSpPr>
          <p:spPr bwMode="auto">
            <a:xfrm flipV="1">
              <a:off x="4964371" y="2289125"/>
              <a:ext cx="11880" cy="18447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1" name="Line 319">
              <a:extLst>
                <a:ext uri="{FF2B5EF4-FFF2-40B4-BE49-F238E27FC236}">
                  <a16:creationId xmlns:a16="http://schemas.microsoft.com/office/drawing/2014/main" id="{76EB9330-FC84-DA49-B6C3-462A2E08A4D6}"/>
                </a:ext>
              </a:extLst>
            </p:cNvPr>
            <p:cNvSpPr>
              <a:spLocks noChangeShapeType="1"/>
            </p:cNvSpPr>
            <p:nvPr/>
          </p:nvSpPr>
          <p:spPr bwMode="auto">
            <a:xfrm flipV="1">
              <a:off x="4976251" y="2138607"/>
              <a:ext cx="11880" cy="1505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2" name="Line 320">
              <a:extLst>
                <a:ext uri="{FF2B5EF4-FFF2-40B4-BE49-F238E27FC236}">
                  <a16:creationId xmlns:a16="http://schemas.microsoft.com/office/drawing/2014/main" id="{2B42EF91-D5B3-B041-AB04-F3A90B836E29}"/>
                </a:ext>
              </a:extLst>
            </p:cNvPr>
            <p:cNvSpPr>
              <a:spLocks noChangeShapeType="1"/>
            </p:cNvSpPr>
            <p:nvPr/>
          </p:nvSpPr>
          <p:spPr bwMode="auto">
            <a:xfrm flipV="1">
              <a:off x="4988132" y="2032142"/>
              <a:ext cx="11880" cy="10646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3" name="Line 321">
              <a:extLst>
                <a:ext uri="{FF2B5EF4-FFF2-40B4-BE49-F238E27FC236}">
                  <a16:creationId xmlns:a16="http://schemas.microsoft.com/office/drawing/2014/main" id="{A11A79A2-C3FF-3D43-94EF-136D4E207349}"/>
                </a:ext>
              </a:extLst>
            </p:cNvPr>
            <p:cNvSpPr>
              <a:spLocks noChangeShapeType="1"/>
            </p:cNvSpPr>
            <p:nvPr/>
          </p:nvSpPr>
          <p:spPr bwMode="auto">
            <a:xfrm flipV="1">
              <a:off x="5000012" y="1976157"/>
              <a:ext cx="11880" cy="5598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4" name="Line 322">
              <a:extLst>
                <a:ext uri="{FF2B5EF4-FFF2-40B4-BE49-F238E27FC236}">
                  <a16:creationId xmlns:a16="http://schemas.microsoft.com/office/drawing/2014/main" id="{5819BF92-A1F1-F246-A413-F7DC63911289}"/>
                </a:ext>
              </a:extLst>
            </p:cNvPr>
            <p:cNvSpPr>
              <a:spLocks noChangeShapeType="1"/>
            </p:cNvSpPr>
            <p:nvPr/>
          </p:nvSpPr>
          <p:spPr bwMode="auto">
            <a:xfrm flipV="1">
              <a:off x="5011893" y="1975239"/>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5" name="Line 323">
              <a:extLst>
                <a:ext uri="{FF2B5EF4-FFF2-40B4-BE49-F238E27FC236}">
                  <a16:creationId xmlns:a16="http://schemas.microsoft.com/office/drawing/2014/main" id="{D101ED8A-F985-2540-8912-452E37A2ABFE}"/>
                </a:ext>
              </a:extLst>
            </p:cNvPr>
            <p:cNvSpPr>
              <a:spLocks noChangeShapeType="1"/>
            </p:cNvSpPr>
            <p:nvPr/>
          </p:nvSpPr>
          <p:spPr bwMode="auto">
            <a:xfrm>
              <a:off x="5023773" y="1975239"/>
              <a:ext cx="11880" cy="5047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6" name="Line 324">
              <a:extLst>
                <a:ext uri="{FF2B5EF4-FFF2-40B4-BE49-F238E27FC236}">
                  <a16:creationId xmlns:a16="http://schemas.microsoft.com/office/drawing/2014/main" id="{AFB2B2D6-3540-F344-9D52-6C517B3E754F}"/>
                </a:ext>
              </a:extLst>
            </p:cNvPr>
            <p:cNvSpPr>
              <a:spLocks noChangeShapeType="1"/>
            </p:cNvSpPr>
            <p:nvPr/>
          </p:nvSpPr>
          <p:spPr bwMode="auto">
            <a:xfrm>
              <a:off x="5035653" y="2025718"/>
              <a:ext cx="10692" cy="10004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7" name="Line 325">
              <a:extLst>
                <a:ext uri="{FF2B5EF4-FFF2-40B4-BE49-F238E27FC236}">
                  <a16:creationId xmlns:a16="http://schemas.microsoft.com/office/drawing/2014/main" id="{025EC48B-5535-3543-A175-6EDA5EAEAD16}"/>
                </a:ext>
              </a:extLst>
            </p:cNvPr>
            <p:cNvSpPr>
              <a:spLocks noChangeShapeType="1"/>
            </p:cNvSpPr>
            <p:nvPr/>
          </p:nvSpPr>
          <p:spPr bwMode="auto">
            <a:xfrm>
              <a:off x="5046346" y="2125757"/>
              <a:ext cx="11880" cy="12390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8" name="Line 326">
              <a:extLst>
                <a:ext uri="{FF2B5EF4-FFF2-40B4-BE49-F238E27FC236}">
                  <a16:creationId xmlns:a16="http://schemas.microsoft.com/office/drawing/2014/main" id="{2B262946-4C49-E047-AF82-2E4AE63725F6}"/>
                </a:ext>
              </a:extLst>
            </p:cNvPr>
            <p:cNvSpPr>
              <a:spLocks noChangeShapeType="1"/>
            </p:cNvSpPr>
            <p:nvPr/>
          </p:nvSpPr>
          <p:spPr bwMode="auto">
            <a:xfrm>
              <a:off x="5058226" y="2249660"/>
              <a:ext cx="11880" cy="12390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9" name="Line 327">
              <a:extLst>
                <a:ext uri="{FF2B5EF4-FFF2-40B4-BE49-F238E27FC236}">
                  <a16:creationId xmlns:a16="http://schemas.microsoft.com/office/drawing/2014/main" id="{3329E09A-B78B-A64D-9A5C-F990DDF46B74}"/>
                </a:ext>
              </a:extLst>
            </p:cNvPr>
            <p:cNvSpPr>
              <a:spLocks noChangeShapeType="1"/>
            </p:cNvSpPr>
            <p:nvPr/>
          </p:nvSpPr>
          <p:spPr bwMode="auto">
            <a:xfrm>
              <a:off x="5070106" y="2373563"/>
              <a:ext cx="11880" cy="11839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0" name="Line 328">
              <a:extLst>
                <a:ext uri="{FF2B5EF4-FFF2-40B4-BE49-F238E27FC236}">
                  <a16:creationId xmlns:a16="http://schemas.microsoft.com/office/drawing/2014/main" id="{F32EF0F4-AF1B-7745-8141-8FCB64249D9E}"/>
                </a:ext>
              </a:extLst>
            </p:cNvPr>
            <p:cNvSpPr>
              <a:spLocks noChangeShapeType="1"/>
            </p:cNvSpPr>
            <p:nvPr/>
          </p:nvSpPr>
          <p:spPr bwMode="auto">
            <a:xfrm>
              <a:off x="5081987" y="2491959"/>
              <a:ext cx="11880" cy="1092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1" name="Line 329">
              <a:extLst>
                <a:ext uri="{FF2B5EF4-FFF2-40B4-BE49-F238E27FC236}">
                  <a16:creationId xmlns:a16="http://schemas.microsoft.com/office/drawing/2014/main" id="{E514766E-2AD0-444C-837A-065BC6DDF4CE}"/>
                </a:ext>
              </a:extLst>
            </p:cNvPr>
            <p:cNvSpPr>
              <a:spLocks noChangeShapeType="1"/>
            </p:cNvSpPr>
            <p:nvPr/>
          </p:nvSpPr>
          <p:spPr bwMode="auto">
            <a:xfrm>
              <a:off x="5093867" y="2601176"/>
              <a:ext cx="11880" cy="9728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2" name="Line 330">
              <a:extLst>
                <a:ext uri="{FF2B5EF4-FFF2-40B4-BE49-F238E27FC236}">
                  <a16:creationId xmlns:a16="http://schemas.microsoft.com/office/drawing/2014/main" id="{BFD0E41B-319B-514E-A3BA-1817786D0E42}"/>
                </a:ext>
              </a:extLst>
            </p:cNvPr>
            <p:cNvSpPr>
              <a:spLocks noChangeShapeType="1"/>
            </p:cNvSpPr>
            <p:nvPr/>
          </p:nvSpPr>
          <p:spPr bwMode="auto">
            <a:xfrm>
              <a:off x="5105748" y="2698463"/>
              <a:ext cx="11880" cy="8443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3" name="Line 331">
              <a:extLst>
                <a:ext uri="{FF2B5EF4-FFF2-40B4-BE49-F238E27FC236}">
                  <a16:creationId xmlns:a16="http://schemas.microsoft.com/office/drawing/2014/main" id="{B3D432FC-7EFE-5C4D-B3B2-841C2A8C5F2E}"/>
                </a:ext>
              </a:extLst>
            </p:cNvPr>
            <p:cNvSpPr>
              <a:spLocks noChangeShapeType="1"/>
            </p:cNvSpPr>
            <p:nvPr/>
          </p:nvSpPr>
          <p:spPr bwMode="auto">
            <a:xfrm>
              <a:off x="5117628" y="2782900"/>
              <a:ext cx="11880" cy="7158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4" name="Line 332">
              <a:extLst>
                <a:ext uri="{FF2B5EF4-FFF2-40B4-BE49-F238E27FC236}">
                  <a16:creationId xmlns:a16="http://schemas.microsoft.com/office/drawing/2014/main" id="{E20F9414-65F3-644B-999D-161C1488EC06}"/>
                </a:ext>
              </a:extLst>
            </p:cNvPr>
            <p:cNvSpPr>
              <a:spLocks noChangeShapeType="1"/>
            </p:cNvSpPr>
            <p:nvPr/>
          </p:nvSpPr>
          <p:spPr bwMode="auto">
            <a:xfrm>
              <a:off x="5129508" y="2854488"/>
              <a:ext cx="11880" cy="5873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5" name="Line 333">
              <a:extLst>
                <a:ext uri="{FF2B5EF4-FFF2-40B4-BE49-F238E27FC236}">
                  <a16:creationId xmlns:a16="http://schemas.microsoft.com/office/drawing/2014/main" id="{B5A09BA5-6C15-764B-B350-F8812E681908}"/>
                </a:ext>
              </a:extLst>
            </p:cNvPr>
            <p:cNvSpPr>
              <a:spLocks noChangeShapeType="1"/>
            </p:cNvSpPr>
            <p:nvPr/>
          </p:nvSpPr>
          <p:spPr bwMode="auto">
            <a:xfrm>
              <a:off x="5141389" y="2913227"/>
              <a:ext cx="11880" cy="4772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6" name="Line 334">
              <a:extLst>
                <a:ext uri="{FF2B5EF4-FFF2-40B4-BE49-F238E27FC236}">
                  <a16:creationId xmlns:a16="http://schemas.microsoft.com/office/drawing/2014/main" id="{8836B669-70B7-CA47-A181-D229BEBD5647}"/>
                </a:ext>
              </a:extLst>
            </p:cNvPr>
            <p:cNvSpPr>
              <a:spLocks noChangeShapeType="1"/>
            </p:cNvSpPr>
            <p:nvPr/>
          </p:nvSpPr>
          <p:spPr bwMode="auto">
            <a:xfrm>
              <a:off x="5153269" y="2960953"/>
              <a:ext cx="11880" cy="3763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7" name="Line 335">
              <a:extLst>
                <a:ext uri="{FF2B5EF4-FFF2-40B4-BE49-F238E27FC236}">
                  <a16:creationId xmlns:a16="http://schemas.microsoft.com/office/drawing/2014/main" id="{22CDF478-721E-4D4B-99EC-74FEC25A6AF7}"/>
                </a:ext>
              </a:extLst>
            </p:cNvPr>
            <p:cNvSpPr>
              <a:spLocks noChangeShapeType="1"/>
            </p:cNvSpPr>
            <p:nvPr/>
          </p:nvSpPr>
          <p:spPr bwMode="auto">
            <a:xfrm>
              <a:off x="5165150" y="2998582"/>
              <a:ext cx="11880" cy="2661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8" name="Line 336">
              <a:extLst>
                <a:ext uri="{FF2B5EF4-FFF2-40B4-BE49-F238E27FC236}">
                  <a16:creationId xmlns:a16="http://schemas.microsoft.com/office/drawing/2014/main" id="{E8BA3E80-1F0E-EC4A-B67C-076E30D7E5B4}"/>
                </a:ext>
              </a:extLst>
            </p:cNvPr>
            <p:cNvSpPr>
              <a:spLocks noChangeShapeType="1"/>
            </p:cNvSpPr>
            <p:nvPr/>
          </p:nvSpPr>
          <p:spPr bwMode="auto">
            <a:xfrm>
              <a:off x="5177030" y="3025198"/>
              <a:ext cx="11880" cy="1835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9" name="Line 337">
              <a:extLst>
                <a:ext uri="{FF2B5EF4-FFF2-40B4-BE49-F238E27FC236}">
                  <a16:creationId xmlns:a16="http://schemas.microsoft.com/office/drawing/2014/main" id="{CB6FE010-801A-A941-AD85-25C55AAA3B29}"/>
                </a:ext>
              </a:extLst>
            </p:cNvPr>
            <p:cNvSpPr>
              <a:spLocks noChangeShapeType="1"/>
            </p:cNvSpPr>
            <p:nvPr/>
          </p:nvSpPr>
          <p:spPr bwMode="auto">
            <a:xfrm>
              <a:off x="5188910" y="3043554"/>
              <a:ext cx="11880" cy="1009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0" name="Line 338">
              <a:extLst>
                <a:ext uri="{FF2B5EF4-FFF2-40B4-BE49-F238E27FC236}">
                  <a16:creationId xmlns:a16="http://schemas.microsoft.com/office/drawing/2014/main" id="{ADD55FDF-9111-3848-A792-C49899D7AC38}"/>
                </a:ext>
              </a:extLst>
            </p:cNvPr>
            <p:cNvSpPr>
              <a:spLocks noChangeShapeType="1"/>
            </p:cNvSpPr>
            <p:nvPr/>
          </p:nvSpPr>
          <p:spPr bwMode="auto">
            <a:xfrm>
              <a:off x="5200791" y="3053650"/>
              <a:ext cx="11880" cy="642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1" name="Line 339">
              <a:extLst>
                <a:ext uri="{FF2B5EF4-FFF2-40B4-BE49-F238E27FC236}">
                  <a16:creationId xmlns:a16="http://schemas.microsoft.com/office/drawing/2014/main" id="{07F77D1A-292B-1743-890A-F0CC66B1832D}"/>
                </a:ext>
              </a:extLst>
            </p:cNvPr>
            <p:cNvSpPr>
              <a:spLocks noChangeShapeType="1"/>
            </p:cNvSpPr>
            <p:nvPr/>
          </p:nvSpPr>
          <p:spPr bwMode="auto">
            <a:xfrm>
              <a:off x="5212671" y="3060075"/>
              <a:ext cx="11880" cy="642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2" name="Line 340">
              <a:extLst>
                <a:ext uri="{FF2B5EF4-FFF2-40B4-BE49-F238E27FC236}">
                  <a16:creationId xmlns:a16="http://schemas.microsoft.com/office/drawing/2014/main" id="{CC1D086E-88A0-F747-8FF1-7DB1C199BFDA}"/>
                </a:ext>
              </a:extLst>
            </p:cNvPr>
            <p:cNvSpPr>
              <a:spLocks noChangeShapeType="1"/>
            </p:cNvSpPr>
            <p:nvPr/>
          </p:nvSpPr>
          <p:spPr bwMode="auto">
            <a:xfrm>
              <a:off x="5224552" y="3066499"/>
              <a:ext cx="11880" cy="734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3" name="Line 341">
              <a:extLst>
                <a:ext uri="{FF2B5EF4-FFF2-40B4-BE49-F238E27FC236}">
                  <a16:creationId xmlns:a16="http://schemas.microsoft.com/office/drawing/2014/main" id="{AEFA0686-CAAD-9B4B-B3E7-49715FE9A531}"/>
                </a:ext>
              </a:extLst>
            </p:cNvPr>
            <p:cNvSpPr>
              <a:spLocks noChangeShapeType="1"/>
            </p:cNvSpPr>
            <p:nvPr/>
          </p:nvSpPr>
          <p:spPr bwMode="auto">
            <a:xfrm>
              <a:off x="5236432" y="3073841"/>
              <a:ext cx="11880" cy="734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4" name="Line 342">
              <a:extLst>
                <a:ext uri="{FF2B5EF4-FFF2-40B4-BE49-F238E27FC236}">
                  <a16:creationId xmlns:a16="http://schemas.microsoft.com/office/drawing/2014/main" id="{45FCD885-146E-324F-AFF5-EB8077501109}"/>
                </a:ext>
              </a:extLst>
            </p:cNvPr>
            <p:cNvSpPr>
              <a:spLocks noChangeShapeType="1"/>
            </p:cNvSpPr>
            <p:nvPr/>
          </p:nvSpPr>
          <p:spPr bwMode="auto">
            <a:xfrm>
              <a:off x="5248312" y="3081184"/>
              <a:ext cx="70094" cy="5047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5" name="Line 343">
              <a:extLst>
                <a:ext uri="{FF2B5EF4-FFF2-40B4-BE49-F238E27FC236}">
                  <a16:creationId xmlns:a16="http://schemas.microsoft.com/office/drawing/2014/main" id="{10AEDC86-3B06-5341-B2D6-256A16FF22A5}"/>
                </a:ext>
              </a:extLst>
            </p:cNvPr>
            <p:cNvSpPr>
              <a:spLocks noChangeShapeType="1"/>
            </p:cNvSpPr>
            <p:nvPr/>
          </p:nvSpPr>
          <p:spPr bwMode="auto">
            <a:xfrm>
              <a:off x="5318407" y="3131663"/>
              <a:ext cx="11880" cy="826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6" name="Line 344">
              <a:extLst>
                <a:ext uri="{FF2B5EF4-FFF2-40B4-BE49-F238E27FC236}">
                  <a16:creationId xmlns:a16="http://schemas.microsoft.com/office/drawing/2014/main" id="{FC4B1B0F-4069-5641-977F-4B2404A0D3F8}"/>
                </a:ext>
              </a:extLst>
            </p:cNvPr>
            <p:cNvSpPr>
              <a:spLocks noChangeShapeType="1"/>
            </p:cNvSpPr>
            <p:nvPr/>
          </p:nvSpPr>
          <p:spPr bwMode="auto">
            <a:xfrm>
              <a:off x="5330287" y="3139923"/>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7" name="Line 345">
              <a:extLst>
                <a:ext uri="{FF2B5EF4-FFF2-40B4-BE49-F238E27FC236}">
                  <a16:creationId xmlns:a16="http://schemas.microsoft.com/office/drawing/2014/main" id="{1FBDE2C7-02A6-B24C-80D2-64EE5D2900F3}"/>
                </a:ext>
              </a:extLst>
            </p:cNvPr>
            <p:cNvSpPr>
              <a:spLocks noChangeShapeType="1"/>
            </p:cNvSpPr>
            <p:nvPr/>
          </p:nvSpPr>
          <p:spPr bwMode="auto">
            <a:xfrm>
              <a:off x="5342167" y="3149101"/>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8" name="Line 346">
              <a:extLst>
                <a:ext uri="{FF2B5EF4-FFF2-40B4-BE49-F238E27FC236}">
                  <a16:creationId xmlns:a16="http://schemas.microsoft.com/office/drawing/2014/main" id="{E43C014B-DC19-FD44-AB3A-18FB33DCBD98}"/>
                </a:ext>
              </a:extLst>
            </p:cNvPr>
            <p:cNvSpPr>
              <a:spLocks noChangeShapeType="1"/>
            </p:cNvSpPr>
            <p:nvPr/>
          </p:nvSpPr>
          <p:spPr bwMode="auto">
            <a:xfrm>
              <a:off x="5354048" y="3158279"/>
              <a:ext cx="11880" cy="826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9" name="Line 347">
              <a:extLst>
                <a:ext uri="{FF2B5EF4-FFF2-40B4-BE49-F238E27FC236}">
                  <a16:creationId xmlns:a16="http://schemas.microsoft.com/office/drawing/2014/main" id="{CF26FC53-F128-344B-9EF3-1BE2B22A0B8D}"/>
                </a:ext>
              </a:extLst>
            </p:cNvPr>
            <p:cNvSpPr>
              <a:spLocks noChangeShapeType="1"/>
            </p:cNvSpPr>
            <p:nvPr/>
          </p:nvSpPr>
          <p:spPr bwMode="auto">
            <a:xfrm>
              <a:off x="5365928" y="3166539"/>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0" name="Line 348">
              <a:extLst>
                <a:ext uri="{FF2B5EF4-FFF2-40B4-BE49-F238E27FC236}">
                  <a16:creationId xmlns:a16="http://schemas.microsoft.com/office/drawing/2014/main" id="{E47040EF-55BF-5A4C-85F4-73AEF96AFB57}"/>
                </a:ext>
              </a:extLst>
            </p:cNvPr>
            <p:cNvSpPr>
              <a:spLocks noChangeShapeType="1"/>
            </p:cNvSpPr>
            <p:nvPr/>
          </p:nvSpPr>
          <p:spPr bwMode="auto">
            <a:xfrm>
              <a:off x="5377809" y="3175717"/>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1" name="Line 349">
              <a:extLst>
                <a:ext uri="{FF2B5EF4-FFF2-40B4-BE49-F238E27FC236}">
                  <a16:creationId xmlns:a16="http://schemas.microsoft.com/office/drawing/2014/main" id="{2B15193C-BEB2-3647-9C89-19675D199F66}"/>
                </a:ext>
              </a:extLst>
            </p:cNvPr>
            <p:cNvSpPr>
              <a:spLocks noChangeShapeType="1"/>
            </p:cNvSpPr>
            <p:nvPr/>
          </p:nvSpPr>
          <p:spPr bwMode="auto">
            <a:xfrm>
              <a:off x="5389689" y="3184895"/>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2" name="Line 350">
              <a:extLst>
                <a:ext uri="{FF2B5EF4-FFF2-40B4-BE49-F238E27FC236}">
                  <a16:creationId xmlns:a16="http://schemas.microsoft.com/office/drawing/2014/main" id="{943E8358-450A-A144-8EA2-C686299868AC}"/>
                </a:ext>
              </a:extLst>
            </p:cNvPr>
            <p:cNvSpPr>
              <a:spLocks noChangeShapeType="1"/>
            </p:cNvSpPr>
            <p:nvPr/>
          </p:nvSpPr>
          <p:spPr bwMode="auto">
            <a:xfrm>
              <a:off x="5401569" y="3194072"/>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3" name="Line 351">
              <a:extLst>
                <a:ext uri="{FF2B5EF4-FFF2-40B4-BE49-F238E27FC236}">
                  <a16:creationId xmlns:a16="http://schemas.microsoft.com/office/drawing/2014/main" id="{789D9932-FFEF-8C4A-A43C-9D35BED2CD73}"/>
                </a:ext>
              </a:extLst>
            </p:cNvPr>
            <p:cNvSpPr>
              <a:spLocks noChangeShapeType="1"/>
            </p:cNvSpPr>
            <p:nvPr/>
          </p:nvSpPr>
          <p:spPr bwMode="auto">
            <a:xfrm>
              <a:off x="5413450" y="3203251"/>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4" name="Line 352">
              <a:extLst>
                <a:ext uri="{FF2B5EF4-FFF2-40B4-BE49-F238E27FC236}">
                  <a16:creationId xmlns:a16="http://schemas.microsoft.com/office/drawing/2014/main" id="{8B803864-8D63-5D46-A668-49192FFA1AA1}"/>
                </a:ext>
              </a:extLst>
            </p:cNvPr>
            <p:cNvSpPr>
              <a:spLocks noChangeShapeType="1"/>
            </p:cNvSpPr>
            <p:nvPr/>
          </p:nvSpPr>
          <p:spPr bwMode="auto">
            <a:xfrm>
              <a:off x="5425330" y="3212428"/>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5" name="Line 353">
              <a:extLst>
                <a:ext uri="{FF2B5EF4-FFF2-40B4-BE49-F238E27FC236}">
                  <a16:creationId xmlns:a16="http://schemas.microsoft.com/office/drawing/2014/main" id="{30776835-03D0-F04D-B346-AE65FB14160B}"/>
                </a:ext>
              </a:extLst>
            </p:cNvPr>
            <p:cNvSpPr>
              <a:spLocks noChangeShapeType="1"/>
            </p:cNvSpPr>
            <p:nvPr/>
          </p:nvSpPr>
          <p:spPr bwMode="auto">
            <a:xfrm>
              <a:off x="5437210" y="3221607"/>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6" name="Line 354">
              <a:extLst>
                <a:ext uri="{FF2B5EF4-FFF2-40B4-BE49-F238E27FC236}">
                  <a16:creationId xmlns:a16="http://schemas.microsoft.com/office/drawing/2014/main" id="{DC209CB9-DBE6-B24C-B5DC-64D25D713CC4}"/>
                </a:ext>
              </a:extLst>
            </p:cNvPr>
            <p:cNvSpPr>
              <a:spLocks noChangeShapeType="1"/>
            </p:cNvSpPr>
            <p:nvPr/>
          </p:nvSpPr>
          <p:spPr bwMode="auto">
            <a:xfrm>
              <a:off x="5449091" y="3230784"/>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7" name="Line 355">
              <a:extLst>
                <a:ext uri="{FF2B5EF4-FFF2-40B4-BE49-F238E27FC236}">
                  <a16:creationId xmlns:a16="http://schemas.microsoft.com/office/drawing/2014/main" id="{20D4F97E-D814-664D-AECA-06598B6BE7AE}"/>
                </a:ext>
              </a:extLst>
            </p:cNvPr>
            <p:cNvSpPr>
              <a:spLocks noChangeShapeType="1"/>
            </p:cNvSpPr>
            <p:nvPr/>
          </p:nvSpPr>
          <p:spPr bwMode="auto">
            <a:xfrm>
              <a:off x="5460971" y="3239962"/>
              <a:ext cx="10692"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8" name="Line 356">
              <a:extLst>
                <a:ext uri="{FF2B5EF4-FFF2-40B4-BE49-F238E27FC236}">
                  <a16:creationId xmlns:a16="http://schemas.microsoft.com/office/drawing/2014/main" id="{E63A44BE-33E4-184B-895D-B615E08E2805}"/>
                </a:ext>
              </a:extLst>
            </p:cNvPr>
            <p:cNvSpPr>
              <a:spLocks noChangeShapeType="1"/>
            </p:cNvSpPr>
            <p:nvPr/>
          </p:nvSpPr>
          <p:spPr bwMode="auto">
            <a:xfrm>
              <a:off x="5471664" y="3249141"/>
              <a:ext cx="23761" cy="1835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9" name="Line 357">
              <a:extLst>
                <a:ext uri="{FF2B5EF4-FFF2-40B4-BE49-F238E27FC236}">
                  <a16:creationId xmlns:a16="http://schemas.microsoft.com/office/drawing/2014/main" id="{812137C5-23BA-9240-A790-C09316A52822}"/>
                </a:ext>
              </a:extLst>
            </p:cNvPr>
            <p:cNvSpPr>
              <a:spLocks noChangeShapeType="1"/>
            </p:cNvSpPr>
            <p:nvPr/>
          </p:nvSpPr>
          <p:spPr bwMode="auto">
            <a:xfrm>
              <a:off x="5495424" y="3267497"/>
              <a:ext cx="35641" cy="2661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0" name="Line 358">
              <a:extLst>
                <a:ext uri="{FF2B5EF4-FFF2-40B4-BE49-F238E27FC236}">
                  <a16:creationId xmlns:a16="http://schemas.microsoft.com/office/drawing/2014/main" id="{EDE2D48B-1AE3-1B43-AF91-AC8974BBF221}"/>
                </a:ext>
              </a:extLst>
            </p:cNvPr>
            <p:cNvSpPr>
              <a:spLocks noChangeShapeType="1"/>
            </p:cNvSpPr>
            <p:nvPr/>
          </p:nvSpPr>
          <p:spPr bwMode="auto">
            <a:xfrm>
              <a:off x="5531065" y="3294113"/>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1" name="Line 359">
              <a:extLst>
                <a:ext uri="{FF2B5EF4-FFF2-40B4-BE49-F238E27FC236}">
                  <a16:creationId xmlns:a16="http://schemas.microsoft.com/office/drawing/2014/main" id="{D45E6CBB-E016-0542-8B92-29C4DFCC8F89}"/>
                </a:ext>
              </a:extLst>
            </p:cNvPr>
            <p:cNvSpPr>
              <a:spLocks noChangeShapeType="1"/>
            </p:cNvSpPr>
            <p:nvPr/>
          </p:nvSpPr>
          <p:spPr bwMode="auto">
            <a:xfrm>
              <a:off x="5542946" y="3303290"/>
              <a:ext cx="23761" cy="1743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2" name="Line 360">
              <a:extLst>
                <a:ext uri="{FF2B5EF4-FFF2-40B4-BE49-F238E27FC236}">
                  <a16:creationId xmlns:a16="http://schemas.microsoft.com/office/drawing/2014/main" id="{AD714629-ACD5-B046-A912-0D6D3072B2FC}"/>
                </a:ext>
              </a:extLst>
            </p:cNvPr>
            <p:cNvSpPr>
              <a:spLocks noChangeShapeType="1"/>
            </p:cNvSpPr>
            <p:nvPr/>
          </p:nvSpPr>
          <p:spPr bwMode="auto">
            <a:xfrm>
              <a:off x="5566707" y="3320729"/>
              <a:ext cx="11880"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3" name="Line 361">
              <a:extLst>
                <a:ext uri="{FF2B5EF4-FFF2-40B4-BE49-F238E27FC236}">
                  <a16:creationId xmlns:a16="http://schemas.microsoft.com/office/drawing/2014/main" id="{FE951F53-1FCF-B74D-99DD-1BBFEEED9FE0}"/>
                </a:ext>
              </a:extLst>
            </p:cNvPr>
            <p:cNvSpPr>
              <a:spLocks noChangeShapeType="1"/>
            </p:cNvSpPr>
            <p:nvPr/>
          </p:nvSpPr>
          <p:spPr bwMode="auto">
            <a:xfrm>
              <a:off x="5578587" y="3329906"/>
              <a:ext cx="11880" cy="826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4" name="Line 362">
              <a:extLst>
                <a:ext uri="{FF2B5EF4-FFF2-40B4-BE49-F238E27FC236}">
                  <a16:creationId xmlns:a16="http://schemas.microsoft.com/office/drawing/2014/main" id="{44CB7F4F-AE0E-E048-B879-BBA403DBF044}"/>
                </a:ext>
              </a:extLst>
            </p:cNvPr>
            <p:cNvSpPr>
              <a:spLocks noChangeShapeType="1"/>
            </p:cNvSpPr>
            <p:nvPr/>
          </p:nvSpPr>
          <p:spPr bwMode="auto">
            <a:xfrm>
              <a:off x="5590467" y="3338167"/>
              <a:ext cx="23761" cy="1652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5" name="Line 363">
              <a:extLst>
                <a:ext uri="{FF2B5EF4-FFF2-40B4-BE49-F238E27FC236}">
                  <a16:creationId xmlns:a16="http://schemas.microsoft.com/office/drawing/2014/main" id="{D182472E-ADED-804D-8318-074122BA1C44}"/>
                </a:ext>
              </a:extLst>
            </p:cNvPr>
            <p:cNvSpPr>
              <a:spLocks noChangeShapeType="1"/>
            </p:cNvSpPr>
            <p:nvPr/>
          </p:nvSpPr>
          <p:spPr bwMode="auto">
            <a:xfrm>
              <a:off x="5614228" y="3354687"/>
              <a:ext cx="11880" cy="826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6" name="Line 364">
              <a:extLst>
                <a:ext uri="{FF2B5EF4-FFF2-40B4-BE49-F238E27FC236}">
                  <a16:creationId xmlns:a16="http://schemas.microsoft.com/office/drawing/2014/main" id="{06F64F8B-13EC-564C-8C2E-F2EDE9CF17C5}"/>
                </a:ext>
              </a:extLst>
            </p:cNvPr>
            <p:cNvSpPr>
              <a:spLocks noChangeShapeType="1"/>
            </p:cNvSpPr>
            <p:nvPr/>
          </p:nvSpPr>
          <p:spPr bwMode="auto">
            <a:xfrm>
              <a:off x="5626109" y="3362948"/>
              <a:ext cx="11880" cy="826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7" name="Line 365">
              <a:extLst>
                <a:ext uri="{FF2B5EF4-FFF2-40B4-BE49-F238E27FC236}">
                  <a16:creationId xmlns:a16="http://schemas.microsoft.com/office/drawing/2014/main" id="{697EBB47-A661-FD4F-ADE1-F7C3B398D2E6}"/>
                </a:ext>
              </a:extLst>
            </p:cNvPr>
            <p:cNvSpPr>
              <a:spLocks noChangeShapeType="1"/>
            </p:cNvSpPr>
            <p:nvPr/>
          </p:nvSpPr>
          <p:spPr bwMode="auto">
            <a:xfrm>
              <a:off x="5637989" y="3371207"/>
              <a:ext cx="23761" cy="1560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8" name="Line 366">
              <a:extLst>
                <a:ext uri="{FF2B5EF4-FFF2-40B4-BE49-F238E27FC236}">
                  <a16:creationId xmlns:a16="http://schemas.microsoft.com/office/drawing/2014/main" id="{EEC3359C-F067-264D-930F-8834D77266ED}"/>
                </a:ext>
              </a:extLst>
            </p:cNvPr>
            <p:cNvSpPr>
              <a:spLocks noChangeShapeType="1"/>
            </p:cNvSpPr>
            <p:nvPr/>
          </p:nvSpPr>
          <p:spPr bwMode="auto">
            <a:xfrm>
              <a:off x="5661750" y="3386810"/>
              <a:ext cx="23761" cy="1468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9" name="Line 367">
              <a:extLst>
                <a:ext uri="{FF2B5EF4-FFF2-40B4-BE49-F238E27FC236}">
                  <a16:creationId xmlns:a16="http://schemas.microsoft.com/office/drawing/2014/main" id="{3B4DA8B8-C764-AD48-807C-023807050B9A}"/>
                </a:ext>
              </a:extLst>
            </p:cNvPr>
            <p:cNvSpPr>
              <a:spLocks noChangeShapeType="1"/>
            </p:cNvSpPr>
            <p:nvPr/>
          </p:nvSpPr>
          <p:spPr bwMode="auto">
            <a:xfrm>
              <a:off x="5685511" y="3401494"/>
              <a:ext cx="22573" cy="1285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0" name="Line 368">
              <a:extLst>
                <a:ext uri="{FF2B5EF4-FFF2-40B4-BE49-F238E27FC236}">
                  <a16:creationId xmlns:a16="http://schemas.microsoft.com/office/drawing/2014/main" id="{1130D6E5-71ED-1B45-9593-C79B317099FC}"/>
                </a:ext>
              </a:extLst>
            </p:cNvPr>
            <p:cNvSpPr>
              <a:spLocks noChangeShapeType="1"/>
            </p:cNvSpPr>
            <p:nvPr/>
          </p:nvSpPr>
          <p:spPr bwMode="auto">
            <a:xfrm>
              <a:off x="5708083" y="3414344"/>
              <a:ext cx="11880" cy="734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1" name="Line 369">
              <a:extLst>
                <a:ext uri="{FF2B5EF4-FFF2-40B4-BE49-F238E27FC236}">
                  <a16:creationId xmlns:a16="http://schemas.microsoft.com/office/drawing/2014/main" id="{ADCB8304-3CE1-974E-BA47-5D1CBE27A806}"/>
                </a:ext>
              </a:extLst>
            </p:cNvPr>
            <p:cNvSpPr>
              <a:spLocks noChangeShapeType="1"/>
            </p:cNvSpPr>
            <p:nvPr/>
          </p:nvSpPr>
          <p:spPr bwMode="auto">
            <a:xfrm>
              <a:off x="5719964" y="3421686"/>
              <a:ext cx="11880"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2" name="Line 370">
              <a:extLst>
                <a:ext uri="{FF2B5EF4-FFF2-40B4-BE49-F238E27FC236}">
                  <a16:creationId xmlns:a16="http://schemas.microsoft.com/office/drawing/2014/main" id="{61BD9A33-A0B8-CD4A-9CE3-12278EC46BEC}"/>
                </a:ext>
              </a:extLst>
            </p:cNvPr>
            <p:cNvSpPr>
              <a:spLocks noChangeShapeType="1"/>
            </p:cNvSpPr>
            <p:nvPr/>
          </p:nvSpPr>
          <p:spPr bwMode="auto">
            <a:xfrm>
              <a:off x="5731844" y="3427193"/>
              <a:ext cx="35641" cy="1835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3" name="Line 371">
              <a:extLst>
                <a:ext uri="{FF2B5EF4-FFF2-40B4-BE49-F238E27FC236}">
                  <a16:creationId xmlns:a16="http://schemas.microsoft.com/office/drawing/2014/main" id="{1CDE8063-8DAD-454E-AEE9-F02E22A8CFA9}"/>
                </a:ext>
              </a:extLst>
            </p:cNvPr>
            <p:cNvSpPr>
              <a:spLocks noChangeShapeType="1"/>
            </p:cNvSpPr>
            <p:nvPr/>
          </p:nvSpPr>
          <p:spPr bwMode="auto">
            <a:xfrm>
              <a:off x="5767485" y="3445549"/>
              <a:ext cx="11880"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4" name="Line 372">
              <a:extLst>
                <a:ext uri="{FF2B5EF4-FFF2-40B4-BE49-F238E27FC236}">
                  <a16:creationId xmlns:a16="http://schemas.microsoft.com/office/drawing/2014/main" id="{0B366CBF-8466-654D-B5C6-07F2D6A89B1A}"/>
                </a:ext>
              </a:extLst>
            </p:cNvPr>
            <p:cNvSpPr>
              <a:spLocks noChangeShapeType="1"/>
            </p:cNvSpPr>
            <p:nvPr/>
          </p:nvSpPr>
          <p:spPr bwMode="auto">
            <a:xfrm>
              <a:off x="5779366" y="3451055"/>
              <a:ext cx="23761" cy="1101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5" name="Line 373">
              <a:extLst>
                <a:ext uri="{FF2B5EF4-FFF2-40B4-BE49-F238E27FC236}">
                  <a16:creationId xmlns:a16="http://schemas.microsoft.com/office/drawing/2014/main" id="{EB3AB5C9-EF19-CC43-94AE-F86C9B466C19}"/>
                </a:ext>
              </a:extLst>
            </p:cNvPr>
            <p:cNvSpPr>
              <a:spLocks noChangeShapeType="1"/>
            </p:cNvSpPr>
            <p:nvPr/>
          </p:nvSpPr>
          <p:spPr bwMode="auto">
            <a:xfrm>
              <a:off x="5803126" y="3462069"/>
              <a:ext cx="11880"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6" name="Line 374">
              <a:extLst>
                <a:ext uri="{FF2B5EF4-FFF2-40B4-BE49-F238E27FC236}">
                  <a16:creationId xmlns:a16="http://schemas.microsoft.com/office/drawing/2014/main" id="{2FA180F0-5C49-DB41-9AE3-3298B3C01D28}"/>
                </a:ext>
              </a:extLst>
            </p:cNvPr>
            <p:cNvSpPr>
              <a:spLocks noChangeShapeType="1"/>
            </p:cNvSpPr>
            <p:nvPr/>
          </p:nvSpPr>
          <p:spPr bwMode="auto">
            <a:xfrm>
              <a:off x="5815007" y="3467576"/>
              <a:ext cx="11880" cy="458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7" name="Line 375">
              <a:extLst>
                <a:ext uri="{FF2B5EF4-FFF2-40B4-BE49-F238E27FC236}">
                  <a16:creationId xmlns:a16="http://schemas.microsoft.com/office/drawing/2014/main" id="{8A028714-D9AA-9C4A-93A9-8246506CC323}"/>
                </a:ext>
              </a:extLst>
            </p:cNvPr>
            <p:cNvSpPr>
              <a:spLocks noChangeShapeType="1"/>
            </p:cNvSpPr>
            <p:nvPr/>
          </p:nvSpPr>
          <p:spPr bwMode="auto">
            <a:xfrm>
              <a:off x="5826887" y="3472165"/>
              <a:ext cx="11880" cy="458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8" name="Line 376">
              <a:extLst>
                <a:ext uri="{FF2B5EF4-FFF2-40B4-BE49-F238E27FC236}">
                  <a16:creationId xmlns:a16="http://schemas.microsoft.com/office/drawing/2014/main" id="{6255189D-CA67-4B40-AEB7-7A6BA063F87A}"/>
                </a:ext>
              </a:extLst>
            </p:cNvPr>
            <p:cNvSpPr>
              <a:spLocks noChangeShapeType="1"/>
            </p:cNvSpPr>
            <p:nvPr/>
          </p:nvSpPr>
          <p:spPr bwMode="auto">
            <a:xfrm>
              <a:off x="5838768" y="3476754"/>
              <a:ext cx="23761" cy="1009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9" name="Line 377">
              <a:extLst>
                <a:ext uri="{FF2B5EF4-FFF2-40B4-BE49-F238E27FC236}">
                  <a16:creationId xmlns:a16="http://schemas.microsoft.com/office/drawing/2014/main" id="{514D7238-F446-594B-A1C3-95C4549F5B6D}"/>
                </a:ext>
              </a:extLst>
            </p:cNvPr>
            <p:cNvSpPr>
              <a:spLocks noChangeShapeType="1"/>
            </p:cNvSpPr>
            <p:nvPr/>
          </p:nvSpPr>
          <p:spPr bwMode="auto">
            <a:xfrm>
              <a:off x="5862528" y="3486850"/>
              <a:ext cx="11880" cy="36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0" name="Line 378">
              <a:extLst>
                <a:ext uri="{FF2B5EF4-FFF2-40B4-BE49-F238E27FC236}">
                  <a16:creationId xmlns:a16="http://schemas.microsoft.com/office/drawing/2014/main" id="{641B7272-727A-BA4F-810C-C18C745DCF28}"/>
                </a:ext>
              </a:extLst>
            </p:cNvPr>
            <p:cNvSpPr>
              <a:spLocks noChangeShapeType="1"/>
            </p:cNvSpPr>
            <p:nvPr/>
          </p:nvSpPr>
          <p:spPr bwMode="auto">
            <a:xfrm>
              <a:off x="5874409" y="3490521"/>
              <a:ext cx="22573" cy="917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1" name="Line 379">
              <a:extLst>
                <a:ext uri="{FF2B5EF4-FFF2-40B4-BE49-F238E27FC236}">
                  <a16:creationId xmlns:a16="http://schemas.microsoft.com/office/drawing/2014/main" id="{3FB26BC9-811C-D34C-AC10-6E415C0C544A}"/>
                </a:ext>
              </a:extLst>
            </p:cNvPr>
            <p:cNvSpPr>
              <a:spLocks noChangeShapeType="1"/>
            </p:cNvSpPr>
            <p:nvPr/>
          </p:nvSpPr>
          <p:spPr bwMode="auto">
            <a:xfrm>
              <a:off x="5896981" y="3499699"/>
              <a:ext cx="23761" cy="826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 name="Line 380">
              <a:extLst>
                <a:ext uri="{FF2B5EF4-FFF2-40B4-BE49-F238E27FC236}">
                  <a16:creationId xmlns:a16="http://schemas.microsoft.com/office/drawing/2014/main" id="{614E6059-9DB5-864C-85F0-6A0DF4888F14}"/>
                </a:ext>
              </a:extLst>
            </p:cNvPr>
            <p:cNvSpPr>
              <a:spLocks noChangeShapeType="1"/>
            </p:cNvSpPr>
            <p:nvPr/>
          </p:nvSpPr>
          <p:spPr bwMode="auto">
            <a:xfrm>
              <a:off x="5920742" y="3507959"/>
              <a:ext cx="11880" cy="36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 name="Line 381">
              <a:extLst>
                <a:ext uri="{FF2B5EF4-FFF2-40B4-BE49-F238E27FC236}">
                  <a16:creationId xmlns:a16="http://schemas.microsoft.com/office/drawing/2014/main" id="{D7988796-CE48-7B40-BBF8-23CB8600AD62}"/>
                </a:ext>
              </a:extLst>
            </p:cNvPr>
            <p:cNvSpPr>
              <a:spLocks noChangeShapeType="1"/>
            </p:cNvSpPr>
            <p:nvPr/>
          </p:nvSpPr>
          <p:spPr bwMode="auto">
            <a:xfrm>
              <a:off x="5932623" y="3511630"/>
              <a:ext cx="23761" cy="734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 name="Line 382">
              <a:extLst>
                <a:ext uri="{FF2B5EF4-FFF2-40B4-BE49-F238E27FC236}">
                  <a16:creationId xmlns:a16="http://schemas.microsoft.com/office/drawing/2014/main" id="{E592258D-9E63-8E4C-BA45-7E198B0B1158}"/>
                </a:ext>
              </a:extLst>
            </p:cNvPr>
            <p:cNvSpPr>
              <a:spLocks noChangeShapeType="1"/>
            </p:cNvSpPr>
            <p:nvPr/>
          </p:nvSpPr>
          <p:spPr bwMode="auto">
            <a:xfrm>
              <a:off x="5956383" y="3518972"/>
              <a:ext cx="59402" cy="1743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 name="Line 383">
              <a:extLst>
                <a:ext uri="{FF2B5EF4-FFF2-40B4-BE49-F238E27FC236}">
                  <a16:creationId xmlns:a16="http://schemas.microsoft.com/office/drawing/2014/main" id="{0AD0AAC2-601E-F541-9B15-C144D53E877A}"/>
                </a:ext>
              </a:extLst>
            </p:cNvPr>
            <p:cNvSpPr>
              <a:spLocks noChangeShapeType="1"/>
            </p:cNvSpPr>
            <p:nvPr/>
          </p:nvSpPr>
          <p:spPr bwMode="auto">
            <a:xfrm>
              <a:off x="6015785" y="3536411"/>
              <a:ext cx="11880"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 name="Line 384">
              <a:extLst>
                <a:ext uri="{FF2B5EF4-FFF2-40B4-BE49-F238E27FC236}">
                  <a16:creationId xmlns:a16="http://schemas.microsoft.com/office/drawing/2014/main" id="{2F79AC85-5155-2C48-BB5E-F722A0D46060}"/>
                </a:ext>
              </a:extLst>
            </p:cNvPr>
            <p:cNvSpPr>
              <a:spLocks noChangeShapeType="1"/>
            </p:cNvSpPr>
            <p:nvPr/>
          </p:nvSpPr>
          <p:spPr bwMode="auto">
            <a:xfrm>
              <a:off x="6027666" y="3539164"/>
              <a:ext cx="11880" cy="36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 name="Line 385">
              <a:extLst>
                <a:ext uri="{FF2B5EF4-FFF2-40B4-BE49-F238E27FC236}">
                  <a16:creationId xmlns:a16="http://schemas.microsoft.com/office/drawing/2014/main" id="{99FFA7E3-0AF1-8C4B-8BAA-0DA7FC083A99}"/>
                </a:ext>
              </a:extLst>
            </p:cNvPr>
            <p:cNvSpPr>
              <a:spLocks noChangeShapeType="1"/>
            </p:cNvSpPr>
            <p:nvPr/>
          </p:nvSpPr>
          <p:spPr bwMode="auto">
            <a:xfrm>
              <a:off x="6039546" y="3542835"/>
              <a:ext cx="23761"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8" name="Line 386">
              <a:extLst>
                <a:ext uri="{FF2B5EF4-FFF2-40B4-BE49-F238E27FC236}">
                  <a16:creationId xmlns:a16="http://schemas.microsoft.com/office/drawing/2014/main" id="{D3FC9D46-4487-5343-A878-A3A1569C498B}"/>
                </a:ext>
              </a:extLst>
            </p:cNvPr>
            <p:cNvSpPr>
              <a:spLocks noChangeShapeType="1"/>
            </p:cNvSpPr>
            <p:nvPr/>
          </p:nvSpPr>
          <p:spPr bwMode="auto">
            <a:xfrm>
              <a:off x="6063307" y="3548342"/>
              <a:ext cx="23761"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9" name="Line 387">
              <a:extLst>
                <a:ext uri="{FF2B5EF4-FFF2-40B4-BE49-F238E27FC236}">
                  <a16:creationId xmlns:a16="http://schemas.microsoft.com/office/drawing/2014/main" id="{EAB1D14F-F754-B648-93EE-538382E9307D}"/>
                </a:ext>
              </a:extLst>
            </p:cNvPr>
            <p:cNvSpPr>
              <a:spLocks noChangeShapeType="1"/>
            </p:cNvSpPr>
            <p:nvPr/>
          </p:nvSpPr>
          <p:spPr bwMode="auto">
            <a:xfrm>
              <a:off x="6087068" y="3553849"/>
              <a:ext cx="11880"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0" name="Line 388">
              <a:extLst>
                <a:ext uri="{FF2B5EF4-FFF2-40B4-BE49-F238E27FC236}">
                  <a16:creationId xmlns:a16="http://schemas.microsoft.com/office/drawing/2014/main" id="{1A2DF7DE-BB40-2849-868A-43C2F157684B}"/>
                </a:ext>
              </a:extLst>
            </p:cNvPr>
            <p:cNvSpPr>
              <a:spLocks noChangeShapeType="1"/>
            </p:cNvSpPr>
            <p:nvPr/>
          </p:nvSpPr>
          <p:spPr bwMode="auto">
            <a:xfrm>
              <a:off x="6098948" y="3556602"/>
              <a:ext cx="11880"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1" name="Line 389">
              <a:extLst>
                <a:ext uri="{FF2B5EF4-FFF2-40B4-BE49-F238E27FC236}">
                  <a16:creationId xmlns:a16="http://schemas.microsoft.com/office/drawing/2014/main" id="{2DDFC640-52BC-6640-9ED8-B7119240B4A8}"/>
                </a:ext>
              </a:extLst>
            </p:cNvPr>
            <p:cNvSpPr>
              <a:spLocks noChangeShapeType="1"/>
            </p:cNvSpPr>
            <p:nvPr/>
          </p:nvSpPr>
          <p:spPr bwMode="auto">
            <a:xfrm>
              <a:off x="6110828" y="3559356"/>
              <a:ext cx="22573"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2" name="Line 390">
              <a:extLst>
                <a:ext uri="{FF2B5EF4-FFF2-40B4-BE49-F238E27FC236}">
                  <a16:creationId xmlns:a16="http://schemas.microsoft.com/office/drawing/2014/main" id="{997F508E-6BD9-7845-8C43-BFFE8B7C0C34}"/>
                </a:ext>
              </a:extLst>
            </p:cNvPr>
            <p:cNvSpPr>
              <a:spLocks noChangeShapeType="1"/>
            </p:cNvSpPr>
            <p:nvPr/>
          </p:nvSpPr>
          <p:spPr bwMode="auto">
            <a:xfrm>
              <a:off x="6133401" y="3564862"/>
              <a:ext cx="11880"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3" name="Line 391">
              <a:extLst>
                <a:ext uri="{FF2B5EF4-FFF2-40B4-BE49-F238E27FC236}">
                  <a16:creationId xmlns:a16="http://schemas.microsoft.com/office/drawing/2014/main" id="{E4C89225-1E7F-A34F-917D-B410806EB602}"/>
                </a:ext>
              </a:extLst>
            </p:cNvPr>
            <p:cNvSpPr>
              <a:spLocks noChangeShapeType="1"/>
            </p:cNvSpPr>
            <p:nvPr/>
          </p:nvSpPr>
          <p:spPr bwMode="auto">
            <a:xfrm>
              <a:off x="6145281" y="3566698"/>
              <a:ext cx="11880"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 name="Line 392">
              <a:extLst>
                <a:ext uri="{FF2B5EF4-FFF2-40B4-BE49-F238E27FC236}">
                  <a16:creationId xmlns:a16="http://schemas.microsoft.com/office/drawing/2014/main" id="{EAD4E794-09CA-8E43-9EA2-BDA9FBE203E0}"/>
                </a:ext>
              </a:extLst>
            </p:cNvPr>
            <p:cNvSpPr>
              <a:spLocks noChangeShapeType="1"/>
            </p:cNvSpPr>
            <p:nvPr/>
          </p:nvSpPr>
          <p:spPr bwMode="auto">
            <a:xfrm>
              <a:off x="6157162" y="3569451"/>
              <a:ext cx="35641" cy="642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 name="Line 393">
              <a:extLst>
                <a:ext uri="{FF2B5EF4-FFF2-40B4-BE49-F238E27FC236}">
                  <a16:creationId xmlns:a16="http://schemas.microsoft.com/office/drawing/2014/main" id="{3AFB95DF-5C35-EA41-8C18-FDC98BF2F4ED}"/>
                </a:ext>
              </a:extLst>
            </p:cNvPr>
            <p:cNvSpPr>
              <a:spLocks noChangeShapeType="1"/>
            </p:cNvSpPr>
            <p:nvPr/>
          </p:nvSpPr>
          <p:spPr bwMode="auto">
            <a:xfrm>
              <a:off x="6192803" y="3575876"/>
              <a:ext cx="83163" cy="1468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 name="Line 394">
              <a:extLst>
                <a:ext uri="{FF2B5EF4-FFF2-40B4-BE49-F238E27FC236}">
                  <a16:creationId xmlns:a16="http://schemas.microsoft.com/office/drawing/2014/main" id="{0E2D6F81-F10B-E543-ADBF-2B4EC309D792}"/>
                </a:ext>
              </a:extLst>
            </p:cNvPr>
            <p:cNvSpPr>
              <a:spLocks noChangeShapeType="1"/>
            </p:cNvSpPr>
            <p:nvPr/>
          </p:nvSpPr>
          <p:spPr bwMode="auto">
            <a:xfrm>
              <a:off x="6275966" y="3590561"/>
              <a:ext cx="23761" cy="36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7" name="Line 395">
              <a:extLst>
                <a:ext uri="{FF2B5EF4-FFF2-40B4-BE49-F238E27FC236}">
                  <a16:creationId xmlns:a16="http://schemas.microsoft.com/office/drawing/2014/main" id="{7D65312F-420E-7B4B-A739-C1F2BE415A44}"/>
                </a:ext>
              </a:extLst>
            </p:cNvPr>
            <p:cNvSpPr>
              <a:spLocks noChangeShapeType="1"/>
            </p:cNvSpPr>
            <p:nvPr/>
          </p:nvSpPr>
          <p:spPr bwMode="auto">
            <a:xfrm>
              <a:off x="6299727" y="3594232"/>
              <a:ext cx="35641" cy="458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8" name="Line 396">
              <a:extLst>
                <a:ext uri="{FF2B5EF4-FFF2-40B4-BE49-F238E27FC236}">
                  <a16:creationId xmlns:a16="http://schemas.microsoft.com/office/drawing/2014/main" id="{1F7EA412-2886-854E-8502-ADCE44DE1355}"/>
                </a:ext>
              </a:extLst>
            </p:cNvPr>
            <p:cNvSpPr>
              <a:spLocks noChangeShapeType="1"/>
            </p:cNvSpPr>
            <p:nvPr/>
          </p:nvSpPr>
          <p:spPr bwMode="auto">
            <a:xfrm>
              <a:off x="6335368" y="3598821"/>
              <a:ext cx="10692"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9" name="Line 397">
              <a:extLst>
                <a:ext uri="{FF2B5EF4-FFF2-40B4-BE49-F238E27FC236}">
                  <a16:creationId xmlns:a16="http://schemas.microsoft.com/office/drawing/2014/main" id="{AE908912-F70B-F946-8046-304F2A807B7D}"/>
                </a:ext>
              </a:extLst>
            </p:cNvPr>
            <p:cNvSpPr>
              <a:spLocks noChangeShapeType="1"/>
            </p:cNvSpPr>
            <p:nvPr/>
          </p:nvSpPr>
          <p:spPr bwMode="auto">
            <a:xfrm>
              <a:off x="6346060" y="3600657"/>
              <a:ext cx="11880"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0" name="Line 398">
              <a:extLst>
                <a:ext uri="{FF2B5EF4-FFF2-40B4-BE49-F238E27FC236}">
                  <a16:creationId xmlns:a16="http://schemas.microsoft.com/office/drawing/2014/main" id="{75455680-E679-A14B-8F04-0D123DC2B76A}"/>
                </a:ext>
              </a:extLst>
            </p:cNvPr>
            <p:cNvSpPr>
              <a:spLocks noChangeShapeType="1"/>
            </p:cNvSpPr>
            <p:nvPr/>
          </p:nvSpPr>
          <p:spPr bwMode="auto">
            <a:xfrm>
              <a:off x="6357940" y="3602492"/>
              <a:ext cx="35641" cy="458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1" name="Line 399">
              <a:extLst>
                <a:ext uri="{FF2B5EF4-FFF2-40B4-BE49-F238E27FC236}">
                  <a16:creationId xmlns:a16="http://schemas.microsoft.com/office/drawing/2014/main" id="{0B108413-C8CA-D549-9ED6-923975E8E592}"/>
                </a:ext>
              </a:extLst>
            </p:cNvPr>
            <p:cNvSpPr>
              <a:spLocks noChangeShapeType="1"/>
            </p:cNvSpPr>
            <p:nvPr/>
          </p:nvSpPr>
          <p:spPr bwMode="auto">
            <a:xfrm>
              <a:off x="6393582" y="3607081"/>
              <a:ext cx="59402" cy="642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2" name="Line 400">
              <a:extLst>
                <a:ext uri="{FF2B5EF4-FFF2-40B4-BE49-F238E27FC236}">
                  <a16:creationId xmlns:a16="http://schemas.microsoft.com/office/drawing/2014/main" id="{7DEA8E9B-C876-4342-82C8-41F61A6E31BB}"/>
                </a:ext>
              </a:extLst>
            </p:cNvPr>
            <p:cNvSpPr>
              <a:spLocks noChangeShapeType="1"/>
            </p:cNvSpPr>
            <p:nvPr/>
          </p:nvSpPr>
          <p:spPr bwMode="auto">
            <a:xfrm>
              <a:off x="6452983" y="3613505"/>
              <a:ext cx="23761"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3" name="Line 401">
              <a:extLst>
                <a:ext uri="{FF2B5EF4-FFF2-40B4-BE49-F238E27FC236}">
                  <a16:creationId xmlns:a16="http://schemas.microsoft.com/office/drawing/2014/main" id="{BDA913F8-AECF-E44A-B45D-61D4608F4BE8}"/>
                </a:ext>
              </a:extLst>
            </p:cNvPr>
            <p:cNvSpPr>
              <a:spLocks noChangeShapeType="1"/>
            </p:cNvSpPr>
            <p:nvPr/>
          </p:nvSpPr>
          <p:spPr bwMode="auto">
            <a:xfrm>
              <a:off x="6476744" y="3616259"/>
              <a:ext cx="23761"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 name="Line 402">
              <a:extLst>
                <a:ext uri="{FF2B5EF4-FFF2-40B4-BE49-F238E27FC236}">
                  <a16:creationId xmlns:a16="http://schemas.microsoft.com/office/drawing/2014/main" id="{A3F83CA0-8E23-D34D-8D04-46A8724FECCA}"/>
                </a:ext>
              </a:extLst>
            </p:cNvPr>
            <p:cNvSpPr>
              <a:spLocks noChangeShapeType="1"/>
            </p:cNvSpPr>
            <p:nvPr/>
          </p:nvSpPr>
          <p:spPr bwMode="auto">
            <a:xfrm>
              <a:off x="6500505" y="3618094"/>
              <a:ext cx="23761"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 name="Line 403">
              <a:extLst>
                <a:ext uri="{FF2B5EF4-FFF2-40B4-BE49-F238E27FC236}">
                  <a16:creationId xmlns:a16="http://schemas.microsoft.com/office/drawing/2014/main" id="{EFFDB65E-7012-3143-B895-27562E9A7A8B}"/>
                </a:ext>
              </a:extLst>
            </p:cNvPr>
            <p:cNvSpPr>
              <a:spLocks noChangeShapeType="1"/>
            </p:cNvSpPr>
            <p:nvPr/>
          </p:nvSpPr>
          <p:spPr bwMode="auto">
            <a:xfrm>
              <a:off x="6524266" y="3620848"/>
              <a:ext cx="58214" cy="550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 name="Line 404">
              <a:extLst>
                <a:ext uri="{FF2B5EF4-FFF2-40B4-BE49-F238E27FC236}">
                  <a16:creationId xmlns:a16="http://schemas.microsoft.com/office/drawing/2014/main" id="{A3EEC336-3E8F-784B-8694-D5D2B84F5A0E}"/>
                </a:ext>
              </a:extLst>
            </p:cNvPr>
            <p:cNvSpPr>
              <a:spLocks noChangeShapeType="1"/>
            </p:cNvSpPr>
            <p:nvPr/>
          </p:nvSpPr>
          <p:spPr bwMode="auto">
            <a:xfrm>
              <a:off x="6582480" y="3626355"/>
              <a:ext cx="47522" cy="36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 name="Line 405">
              <a:extLst>
                <a:ext uri="{FF2B5EF4-FFF2-40B4-BE49-F238E27FC236}">
                  <a16:creationId xmlns:a16="http://schemas.microsoft.com/office/drawing/2014/main" id="{255E3EC9-6FEB-8148-AA20-CB91B39D5BA6}"/>
                </a:ext>
              </a:extLst>
            </p:cNvPr>
            <p:cNvSpPr>
              <a:spLocks noChangeShapeType="1"/>
            </p:cNvSpPr>
            <p:nvPr/>
          </p:nvSpPr>
          <p:spPr bwMode="auto">
            <a:xfrm>
              <a:off x="6630001" y="3630026"/>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 name="Line 406">
              <a:extLst>
                <a:ext uri="{FF2B5EF4-FFF2-40B4-BE49-F238E27FC236}">
                  <a16:creationId xmlns:a16="http://schemas.microsoft.com/office/drawing/2014/main" id="{0C8B9C3E-9051-204A-A120-1EA58054FBE0}"/>
                </a:ext>
              </a:extLst>
            </p:cNvPr>
            <p:cNvSpPr>
              <a:spLocks noChangeShapeType="1"/>
            </p:cNvSpPr>
            <p:nvPr/>
          </p:nvSpPr>
          <p:spPr bwMode="auto">
            <a:xfrm>
              <a:off x="6641882" y="3630944"/>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 name="Line 408">
              <a:extLst>
                <a:ext uri="{FF2B5EF4-FFF2-40B4-BE49-F238E27FC236}">
                  <a16:creationId xmlns:a16="http://schemas.microsoft.com/office/drawing/2014/main" id="{12D51C2A-5715-EA41-BB42-3432D1BA36EC}"/>
                </a:ext>
              </a:extLst>
            </p:cNvPr>
            <p:cNvSpPr>
              <a:spLocks noChangeShapeType="1"/>
            </p:cNvSpPr>
            <p:nvPr/>
          </p:nvSpPr>
          <p:spPr bwMode="auto">
            <a:xfrm>
              <a:off x="6653762" y="3631861"/>
              <a:ext cx="23761"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 name="Line 409">
              <a:extLst>
                <a:ext uri="{FF2B5EF4-FFF2-40B4-BE49-F238E27FC236}">
                  <a16:creationId xmlns:a16="http://schemas.microsoft.com/office/drawing/2014/main" id="{DD65EA1F-62D6-B943-B335-DAA85BFE392E}"/>
                </a:ext>
              </a:extLst>
            </p:cNvPr>
            <p:cNvSpPr>
              <a:spLocks noChangeShapeType="1"/>
            </p:cNvSpPr>
            <p:nvPr/>
          </p:nvSpPr>
          <p:spPr bwMode="auto">
            <a:xfrm>
              <a:off x="6677522" y="3633696"/>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 name="Line 410">
              <a:extLst>
                <a:ext uri="{FF2B5EF4-FFF2-40B4-BE49-F238E27FC236}">
                  <a16:creationId xmlns:a16="http://schemas.microsoft.com/office/drawing/2014/main" id="{838CD648-D15F-D746-9D1B-DBE0346386CE}"/>
                </a:ext>
              </a:extLst>
            </p:cNvPr>
            <p:cNvSpPr>
              <a:spLocks noChangeShapeType="1"/>
            </p:cNvSpPr>
            <p:nvPr/>
          </p:nvSpPr>
          <p:spPr bwMode="auto">
            <a:xfrm>
              <a:off x="6689403" y="3634614"/>
              <a:ext cx="59402" cy="36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 name="Line 411">
              <a:extLst>
                <a:ext uri="{FF2B5EF4-FFF2-40B4-BE49-F238E27FC236}">
                  <a16:creationId xmlns:a16="http://schemas.microsoft.com/office/drawing/2014/main" id="{AC113147-AEAD-AF40-B945-1B772A157BD4}"/>
                </a:ext>
              </a:extLst>
            </p:cNvPr>
            <p:cNvSpPr>
              <a:spLocks noChangeShapeType="1"/>
            </p:cNvSpPr>
            <p:nvPr/>
          </p:nvSpPr>
          <p:spPr bwMode="auto">
            <a:xfrm>
              <a:off x="6748805" y="3638286"/>
              <a:ext cx="22573"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 name="Line 412">
              <a:extLst>
                <a:ext uri="{FF2B5EF4-FFF2-40B4-BE49-F238E27FC236}">
                  <a16:creationId xmlns:a16="http://schemas.microsoft.com/office/drawing/2014/main" id="{459FA50E-2FAC-E443-BC0E-D3B1239FC80C}"/>
                </a:ext>
              </a:extLst>
            </p:cNvPr>
            <p:cNvSpPr>
              <a:spLocks noChangeShapeType="1"/>
            </p:cNvSpPr>
            <p:nvPr/>
          </p:nvSpPr>
          <p:spPr bwMode="auto">
            <a:xfrm>
              <a:off x="6771378" y="3640121"/>
              <a:ext cx="23761"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 name="Line 413">
              <a:extLst>
                <a:ext uri="{FF2B5EF4-FFF2-40B4-BE49-F238E27FC236}">
                  <a16:creationId xmlns:a16="http://schemas.microsoft.com/office/drawing/2014/main" id="{860053A6-7235-7A41-BF2C-3859EF1E9686}"/>
                </a:ext>
              </a:extLst>
            </p:cNvPr>
            <p:cNvSpPr>
              <a:spLocks noChangeShapeType="1"/>
            </p:cNvSpPr>
            <p:nvPr/>
          </p:nvSpPr>
          <p:spPr bwMode="auto">
            <a:xfrm>
              <a:off x="6795138" y="3641039"/>
              <a:ext cx="23761"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Line 414">
              <a:extLst>
                <a:ext uri="{FF2B5EF4-FFF2-40B4-BE49-F238E27FC236}">
                  <a16:creationId xmlns:a16="http://schemas.microsoft.com/office/drawing/2014/main" id="{8A8C4373-CD8E-D043-AB6F-2D592FF22AD5}"/>
                </a:ext>
              </a:extLst>
            </p:cNvPr>
            <p:cNvSpPr>
              <a:spLocks noChangeShapeType="1"/>
            </p:cNvSpPr>
            <p:nvPr/>
          </p:nvSpPr>
          <p:spPr bwMode="auto">
            <a:xfrm>
              <a:off x="6818899" y="3642875"/>
              <a:ext cx="59402"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 name="Line 415">
              <a:extLst>
                <a:ext uri="{FF2B5EF4-FFF2-40B4-BE49-F238E27FC236}">
                  <a16:creationId xmlns:a16="http://schemas.microsoft.com/office/drawing/2014/main" id="{6DF5DFF8-9079-9549-8570-A795C96E8BB2}"/>
                </a:ext>
              </a:extLst>
            </p:cNvPr>
            <p:cNvSpPr>
              <a:spLocks noChangeShapeType="1"/>
            </p:cNvSpPr>
            <p:nvPr/>
          </p:nvSpPr>
          <p:spPr bwMode="auto">
            <a:xfrm>
              <a:off x="6878301" y="3645628"/>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 name="Line 416">
              <a:extLst>
                <a:ext uri="{FF2B5EF4-FFF2-40B4-BE49-F238E27FC236}">
                  <a16:creationId xmlns:a16="http://schemas.microsoft.com/office/drawing/2014/main" id="{FBDB4059-C4EE-8C4F-8ABA-1AF5EE74A924}"/>
                </a:ext>
              </a:extLst>
            </p:cNvPr>
            <p:cNvSpPr>
              <a:spLocks noChangeShapeType="1"/>
            </p:cNvSpPr>
            <p:nvPr/>
          </p:nvSpPr>
          <p:spPr bwMode="auto">
            <a:xfrm>
              <a:off x="6890181" y="3646546"/>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 name="Line 417">
              <a:extLst>
                <a:ext uri="{FF2B5EF4-FFF2-40B4-BE49-F238E27FC236}">
                  <a16:creationId xmlns:a16="http://schemas.microsoft.com/office/drawing/2014/main" id="{CC171536-5B76-0D4F-9253-9BC4D1F3AD42}"/>
                </a:ext>
              </a:extLst>
            </p:cNvPr>
            <p:cNvSpPr>
              <a:spLocks noChangeShapeType="1"/>
            </p:cNvSpPr>
            <p:nvPr/>
          </p:nvSpPr>
          <p:spPr bwMode="auto">
            <a:xfrm>
              <a:off x="6902062" y="3646546"/>
              <a:ext cx="35641"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 name="Line 418">
              <a:extLst>
                <a:ext uri="{FF2B5EF4-FFF2-40B4-BE49-F238E27FC236}">
                  <a16:creationId xmlns:a16="http://schemas.microsoft.com/office/drawing/2014/main" id="{41A77B7A-4C12-9940-9FA0-78186A2CB34C}"/>
                </a:ext>
              </a:extLst>
            </p:cNvPr>
            <p:cNvSpPr>
              <a:spLocks noChangeShapeType="1"/>
            </p:cNvSpPr>
            <p:nvPr/>
          </p:nvSpPr>
          <p:spPr bwMode="auto">
            <a:xfrm>
              <a:off x="6937703" y="3648381"/>
              <a:ext cx="58214"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5" name="Line 419">
              <a:extLst>
                <a:ext uri="{FF2B5EF4-FFF2-40B4-BE49-F238E27FC236}">
                  <a16:creationId xmlns:a16="http://schemas.microsoft.com/office/drawing/2014/main" id="{EE37E98B-838F-5640-86ED-0EACF38013E9}"/>
                </a:ext>
              </a:extLst>
            </p:cNvPr>
            <p:cNvSpPr>
              <a:spLocks noChangeShapeType="1"/>
            </p:cNvSpPr>
            <p:nvPr/>
          </p:nvSpPr>
          <p:spPr bwMode="auto">
            <a:xfrm>
              <a:off x="6995917" y="3651135"/>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 name="Line 420">
              <a:extLst>
                <a:ext uri="{FF2B5EF4-FFF2-40B4-BE49-F238E27FC236}">
                  <a16:creationId xmlns:a16="http://schemas.microsoft.com/office/drawing/2014/main" id="{74759D30-BC77-B145-92C4-BFF0E892D076}"/>
                </a:ext>
              </a:extLst>
            </p:cNvPr>
            <p:cNvSpPr>
              <a:spLocks noChangeShapeType="1"/>
            </p:cNvSpPr>
            <p:nvPr/>
          </p:nvSpPr>
          <p:spPr bwMode="auto">
            <a:xfrm>
              <a:off x="7007797" y="3651135"/>
              <a:ext cx="130684" cy="458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 name="Line 421">
              <a:extLst>
                <a:ext uri="{FF2B5EF4-FFF2-40B4-BE49-F238E27FC236}">
                  <a16:creationId xmlns:a16="http://schemas.microsoft.com/office/drawing/2014/main" id="{A85B160B-E88A-464F-B98B-753BD8E5A3DC}"/>
                </a:ext>
              </a:extLst>
            </p:cNvPr>
            <p:cNvSpPr>
              <a:spLocks noChangeShapeType="1"/>
            </p:cNvSpPr>
            <p:nvPr/>
          </p:nvSpPr>
          <p:spPr bwMode="auto">
            <a:xfrm>
              <a:off x="7138481" y="3655724"/>
              <a:ext cx="59402"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 name="Line 422">
              <a:extLst>
                <a:ext uri="{FF2B5EF4-FFF2-40B4-BE49-F238E27FC236}">
                  <a16:creationId xmlns:a16="http://schemas.microsoft.com/office/drawing/2014/main" id="{7F133F98-ACB9-B147-91B3-8464B4F7E75E}"/>
                </a:ext>
              </a:extLst>
            </p:cNvPr>
            <p:cNvSpPr>
              <a:spLocks noChangeShapeType="1"/>
            </p:cNvSpPr>
            <p:nvPr/>
          </p:nvSpPr>
          <p:spPr bwMode="auto">
            <a:xfrm>
              <a:off x="7197883" y="3657559"/>
              <a:ext cx="58214"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 name="Line 423">
              <a:extLst>
                <a:ext uri="{FF2B5EF4-FFF2-40B4-BE49-F238E27FC236}">
                  <a16:creationId xmlns:a16="http://schemas.microsoft.com/office/drawing/2014/main" id="{A392EF15-C51D-F541-B0B0-6B6D64D64990}"/>
                </a:ext>
              </a:extLst>
            </p:cNvPr>
            <p:cNvSpPr>
              <a:spLocks noChangeShapeType="1"/>
            </p:cNvSpPr>
            <p:nvPr/>
          </p:nvSpPr>
          <p:spPr bwMode="auto">
            <a:xfrm>
              <a:off x="7256097" y="3659395"/>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 name="Line 424">
              <a:extLst>
                <a:ext uri="{FF2B5EF4-FFF2-40B4-BE49-F238E27FC236}">
                  <a16:creationId xmlns:a16="http://schemas.microsoft.com/office/drawing/2014/main" id="{D561D5A6-E4BC-B040-A6E1-B90033BF9844}"/>
                </a:ext>
              </a:extLst>
            </p:cNvPr>
            <p:cNvSpPr>
              <a:spLocks noChangeShapeType="1"/>
            </p:cNvSpPr>
            <p:nvPr/>
          </p:nvSpPr>
          <p:spPr bwMode="auto">
            <a:xfrm>
              <a:off x="7279858" y="3659395"/>
              <a:ext cx="95043" cy="27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Line 425">
              <a:extLst>
                <a:ext uri="{FF2B5EF4-FFF2-40B4-BE49-F238E27FC236}">
                  <a16:creationId xmlns:a16="http://schemas.microsoft.com/office/drawing/2014/main" id="{4C99E3A6-0F72-7E4D-8AA7-734052CDEE9D}"/>
                </a:ext>
              </a:extLst>
            </p:cNvPr>
            <p:cNvSpPr>
              <a:spLocks noChangeShapeType="1"/>
            </p:cNvSpPr>
            <p:nvPr/>
          </p:nvSpPr>
          <p:spPr bwMode="auto">
            <a:xfrm>
              <a:off x="7374901" y="3662149"/>
              <a:ext cx="93855"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Line 426">
              <a:extLst>
                <a:ext uri="{FF2B5EF4-FFF2-40B4-BE49-F238E27FC236}">
                  <a16:creationId xmlns:a16="http://schemas.microsoft.com/office/drawing/2014/main" id="{DD78E445-F1BD-524D-BE86-A009E389AA8C}"/>
                </a:ext>
              </a:extLst>
            </p:cNvPr>
            <p:cNvSpPr>
              <a:spLocks noChangeShapeType="1"/>
            </p:cNvSpPr>
            <p:nvPr/>
          </p:nvSpPr>
          <p:spPr bwMode="auto">
            <a:xfrm>
              <a:off x="7468756" y="366398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 name="Line 427">
              <a:extLst>
                <a:ext uri="{FF2B5EF4-FFF2-40B4-BE49-F238E27FC236}">
                  <a16:creationId xmlns:a16="http://schemas.microsoft.com/office/drawing/2014/main" id="{DBE58C99-6BD4-7D45-9515-310E08D130C3}"/>
                </a:ext>
              </a:extLst>
            </p:cNvPr>
            <p:cNvSpPr>
              <a:spLocks noChangeShapeType="1"/>
            </p:cNvSpPr>
            <p:nvPr/>
          </p:nvSpPr>
          <p:spPr bwMode="auto">
            <a:xfrm>
              <a:off x="7480637" y="366398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 name="Line 428">
              <a:extLst>
                <a:ext uri="{FF2B5EF4-FFF2-40B4-BE49-F238E27FC236}">
                  <a16:creationId xmlns:a16="http://schemas.microsoft.com/office/drawing/2014/main" id="{18EEA365-6A6A-5A49-9DC2-D808B78DCF17}"/>
                </a:ext>
              </a:extLst>
            </p:cNvPr>
            <p:cNvSpPr>
              <a:spLocks noChangeShapeType="1"/>
            </p:cNvSpPr>
            <p:nvPr/>
          </p:nvSpPr>
          <p:spPr bwMode="auto">
            <a:xfrm>
              <a:off x="7492517" y="366398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 name="Line 429">
              <a:extLst>
                <a:ext uri="{FF2B5EF4-FFF2-40B4-BE49-F238E27FC236}">
                  <a16:creationId xmlns:a16="http://schemas.microsoft.com/office/drawing/2014/main" id="{E21079F1-B211-564E-A989-C9819872BB18}"/>
                </a:ext>
              </a:extLst>
            </p:cNvPr>
            <p:cNvSpPr>
              <a:spLocks noChangeShapeType="1"/>
            </p:cNvSpPr>
            <p:nvPr/>
          </p:nvSpPr>
          <p:spPr bwMode="auto">
            <a:xfrm>
              <a:off x="7504397" y="3663984"/>
              <a:ext cx="71282" cy="183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 name="Line 430">
              <a:extLst>
                <a:ext uri="{FF2B5EF4-FFF2-40B4-BE49-F238E27FC236}">
                  <a16:creationId xmlns:a16="http://schemas.microsoft.com/office/drawing/2014/main" id="{C18C36FC-9363-1740-A2DA-FC3875BE0379}"/>
                </a:ext>
              </a:extLst>
            </p:cNvPr>
            <p:cNvSpPr>
              <a:spLocks noChangeShapeType="1"/>
            </p:cNvSpPr>
            <p:nvPr/>
          </p:nvSpPr>
          <p:spPr bwMode="auto">
            <a:xfrm>
              <a:off x="7575680" y="3665820"/>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 name="Line 431">
              <a:extLst>
                <a:ext uri="{FF2B5EF4-FFF2-40B4-BE49-F238E27FC236}">
                  <a16:creationId xmlns:a16="http://schemas.microsoft.com/office/drawing/2014/main" id="{BE29CD7A-69A7-AC44-88A7-16BA9D3D29D3}"/>
                </a:ext>
              </a:extLst>
            </p:cNvPr>
            <p:cNvSpPr>
              <a:spLocks noChangeShapeType="1"/>
            </p:cNvSpPr>
            <p:nvPr/>
          </p:nvSpPr>
          <p:spPr bwMode="auto">
            <a:xfrm>
              <a:off x="7599440" y="3665820"/>
              <a:ext cx="47522"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 name="Line 432">
              <a:extLst>
                <a:ext uri="{FF2B5EF4-FFF2-40B4-BE49-F238E27FC236}">
                  <a16:creationId xmlns:a16="http://schemas.microsoft.com/office/drawing/2014/main" id="{5EE3F330-AE21-3843-B0E3-7FED462CBCC6}"/>
                </a:ext>
              </a:extLst>
            </p:cNvPr>
            <p:cNvSpPr>
              <a:spLocks noChangeShapeType="1"/>
            </p:cNvSpPr>
            <p:nvPr/>
          </p:nvSpPr>
          <p:spPr bwMode="auto">
            <a:xfrm>
              <a:off x="7646962" y="3666737"/>
              <a:ext cx="46334"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 name="Line 433">
              <a:extLst>
                <a:ext uri="{FF2B5EF4-FFF2-40B4-BE49-F238E27FC236}">
                  <a16:creationId xmlns:a16="http://schemas.microsoft.com/office/drawing/2014/main" id="{7337722E-C44C-3148-8666-00EBFB6E1909}"/>
                </a:ext>
              </a:extLst>
            </p:cNvPr>
            <p:cNvSpPr>
              <a:spLocks noChangeShapeType="1"/>
            </p:cNvSpPr>
            <p:nvPr/>
          </p:nvSpPr>
          <p:spPr bwMode="auto">
            <a:xfrm>
              <a:off x="7693295" y="3666737"/>
              <a:ext cx="71282"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 name="Line 434">
              <a:extLst>
                <a:ext uri="{FF2B5EF4-FFF2-40B4-BE49-F238E27FC236}">
                  <a16:creationId xmlns:a16="http://schemas.microsoft.com/office/drawing/2014/main" id="{6D364994-A775-9345-B55A-B3E3BB5FDE72}"/>
                </a:ext>
              </a:extLst>
            </p:cNvPr>
            <p:cNvSpPr>
              <a:spLocks noChangeShapeType="1"/>
            </p:cNvSpPr>
            <p:nvPr/>
          </p:nvSpPr>
          <p:spPr bwMode="auto">
            <a:xfrm>
              <a:off x="7764578" y="3667655"/>
              <a:ext cx="47522"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 name="Line 435">
              <a:extLst>
                <a:ext uri="{FF2B5EF4-FFF2-40B4-BE49-F238E27FC236}">
                  <a16:creationId xmlns:a16="http://schemas.microsoft.com/office/drawing/2014/main" id="{10214711-AA00-434A-B517-F479C03B56D9}"/>
                </a:ext>
              </a:extLst>
            </p:cNvPr>
            <p:cNvSpPr>
              <a:spLocks noChangeShapeType="1"/>
            </p:cNvSpPr>
            <p:nvPr/>
          </p:nvSpPr>
          <p:spPr bwMode="auto">
            <a:xfrm>
              <a:off x="7812099" y="3668573"/>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 name="Line 436">
              <a:extLst>
                <a:ext uri="{FF2B5EF4-FFF2-40B4-BE49-F238E27FC236}">
                  <a16:creationId xmlns:a16="http://schemas.microsoft.com/office/drawing/2014/main" id="{7BD00588-77D6-F14D-957C-55F502AFB975}"/>
                </a:ext>
              </a:extLst>
            </p:cNvPr>
            <p:cNvSpPr>
              <a:spLocks noChangeShapeType="1"/>
            </p:cNvSpPr>
            <p:nvPr/>
          </p:nvSpPr>
          <p:spPr bwMode="auto">
            <a:xfrm>
              <a:off x="7823980" y="3668573"/>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 name="Line 437">
              <a:extLst>
                <a:ext uri="{FF2B5EF4-FFF2-40B4-BE49-F238E27FC236}">
                  <a16:creationId xmlns:a16="http://schemas.microsoft.com/office/drawing/2014/main" id="{D02EB2B3-3750-0B48-A973-0229372E47D8}"/>
                </a:ext>
              </a:extLst>
            </p:cNvPr>
            <p:cNvSpPr>
              <a:spLocks noChangeShapeType="1"/>
            </p:cNvSpPr>
            <p:nvPr/>
          </p:nvSpPr>
          <p:spPr bwMode="auto">
            <a:xfrm>
              <a:off x="7835860" y="3668573"/>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 name="Line 438">
              <a:extLst>
                <a:ext uri="{FF2B5EF4-FFF2-40B4-BE49-F238E27FC236}">
                  <a16:creationId xmlns:a16="http://schemas.microsoft.com/office/drawing/2014/main" id="{9BE0F539-82CE-5B40-9275-0821691DB1FD}"/>
                </a:ext>
              </a:extLst>
            </p:cNvPr>
            <p:cNvSpPr>
              <a:spLocks noChangeShapeType="1"/>
            </p:cNvSpPr>
            <p:nvPr/>
          </p:nvSpPr>
          <p:spPr bwMode="auto">
            <a:xfrm>
              <a:off x="7847741" y="3668573"/>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 name="Line 439">
              <a:extLst>
                <a:ext uri="{FF2B5EF4-FFF2-40B4-BE49-F238E27FC236}">
                  <a16:creationId xmlns:a16="http://schemas.microsoft.com/office/drawing/2014/main" id="{A31EA2EC-DFC5-2B47-B73F-D3F085E8FF64}"/>
                </a:ext>
              </a:extLst>
            </p:cNvPr>
            <p:cNvSpPr>
              <a:spLocks noChangeShapeType="1"/>
            </p:cNvSpPr>
            <p:nvPr/>
          </p:nvSpPr>
          <p:spPr bwMode="auto">
            <a:xfrm>
              <a:off x="7871501" y="3668573"/>
              <a:ext cx="81975"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 name="Line 440">
              <a:extLst>
                <a:ext uri="{FF2B5EF4-FFF2-40B4-BE49-F238E27FC236}">
                  <a16:creationId xmlns:a16="http://schemas.microsoft.com/office/drawing/2014/main" id="{A55FA6D4-F931-944C-8E0E-92CECE9C5EB5}"/>
                </a:ext>
              </a:extLst>
            </p:cNvPr>
            <p:cNvSpPr>
              <a:spLocks noChangeShapeType="1"/>
            </p:cNvSpPr>
            <p:nvPr/>
          </p:nvSpPr>
          <p:spPr bwMode="auto">
            <a:xfrm>
              <a:off x="7953476" y="3669491"/>
              <a:ext cx="95043"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 name="Line 441">
              <a:extLst>
                <a:ext uri="{FF2B5EF4-FFF2-40B4-BE49-F238E27FC236}">
                  <a16:creationId xmlns:a16="http://schemas.microsoft.com/office/drawing/2014/main" id="{258FD50F-A053-0641-8008-A62D72346B9B}"/>
                </a:ext>
              </a:extLst>
            </p:cNvPr>
            <p:cNvSpPr>
              <a:spLocks noChangeShapeType="1"/>
            </p:cNvSpPr>
            <p:nvPr/>
          </p:nvSpPr>
          <p:spPr bwMode="auto">
            <a:xfrm>
              <a:off x="8048519" y="3669491"/>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Line 442">
              <a:extLst>
                <a:ext uri="{FF2B5EF4-FFF2-40B4-BE49-F238E27FC236}">
                  <a16:creationId xmlns:a16="http://schemas.microsoft.com/office/drawing/2014/main" id="{E8F660F0-BD3F-4445-B10E-93844AE86DC9}"/>
                </a:ext>
              </a:extLst>
            </p:cNvPr>
            <p:cNvSpPr>
              <a:spLocks noChangeShapeType="1"/>
            </p:cNvSpPr>
            <p:nvPr/>
          </p:nvSpPr>
          <p:spPr bwMode="auto">
            <a:xfrm>
              <a:off x="8072280" y="3669491"/>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Line 443">
              <a:extLst>
                <a:ext uri="{FF2B5EF4-FFF2-40B4-BE49-F238E27FC236}">
                  <a16:creationId xmlns:a16="http://schemas.microsoft.com/office/drawing/2014/main" id="{0706A300-3BB2-0545-B55C-355DF7E3DE97}"/>
                </a:ext>
              </a:extLst>
            </p:cNvPr>
            <p:cNvSpPr>
              <a:spLocks noChangeShapeType="1"/>
            </p:cNvSpPr>
            <p:nvPr/>
          </p:nvSpPr>
          <p:spPr bwMode="auto">
            <a:xfrm>
              <a:off x="8084160" y="3670409"/>
              <a:ext cx="58214"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Line 444">
              <a:extLst>
                <a:ext uri="{FF2B5EF4-FFF2-40B4-BE49-F238E27FC236}">
                  <a16:creationId xmlns:a16="http://schemas.microsoft.com/office/drawing/2014/main" id="{5C3038FE-DF9A-2D40-B677-4922594FABC9}"/>
                </a:ext>
              </a:extLst>
            </p:cNvPr>
            <p:cNvSpPr>
              <a:spLocks noChangeShapeType="1"/>
            </p:cNvSpPr>
            <p:nvPr/>
          </p:nvSpPr>
          <p:spPr bwMode="auto">
            <a:xfrm>
              <a:off x="8142374" y="3670409"/>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Line 445">
              <a:extLst>
                <a:ext uri="{FF2B5EF4-FFF2-40B4-BE49-F238E27FC236}">
                  <a16:creationId xmlns:a16="http://schemas.microsoft.com/office/drawing/2014/main" id="{F88B98DE-975C-8C4F-BD73-8C1B4FF6A328}"/>
                </a:ext>
              </a:extLst>
            </p:cNvPr>
            <p:cNvSpPr>
              <a:spLocks noChangeShapeType="1"/>
            </p:cNvSpPr>
            <p:nvPr/>
          </p:nvSpPr>
          <p:spPr bwMode="auto">
            <a:xfrm>
              <a:off x="8166135" y="3670409"/>
              <a:ext cx="3564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Line 446">
              <a:extLst>
                <a:ext uri="{FF2B5EF4-FFF2-40B4-BE49-F238E27FC236}">
                  <a16:creationId xmlns:a16="http://schemas.microsoft.com/office/drawing/2014/main" id="{3B2A9083-9AFB-264C-A2EF-5A5BFBB2A072}"/>
                </a:ext>
              </a:extLst>
            </p:cNvPr>
            <p:cNvSpPr>
              <a:spLocks noChangeShapeType="1"/>
            </p:cNvSpPr>
            <p:nvPr/>
          </p:nvSpPr>
          <p:spPr bwMode="auto">
            <a:xfrm>
              <a:off x="8201776" y="3670409"/>
              <a:ext cx="3564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 name="Line 447">
              <a:extLst>
                <a:ext uri="{FF2B5EF4-FFF2-40B4-BE49-F238E27FC236}">
                  <a16:creationId xmlns:a16="http://schemas.microsoft.com/office/drawing/2014/main" id="{9D8E4AD2-09AC-4A44-BEBE-3D1D827CBBA5}"/>
                </a:ext>
              </a:extLst>
            </p:cNvPr>
            <p:cNvSpPr>
              <a:spLocks noChangeShapeType="1"/>
            </p:cNvSpPr>
            <p:nvPr/>
          </p:nvSpPr>
          <p:spPr bwMode="auto">
            <a:xfrm>
              <a:off x="8237417" y="3670409"/>
              <a:ext cx="11880"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 name="Line 448">
              <a:extLst>
                <a:ext uri="{FF2B5EF4-FFF2-40B4-BE49-F238E27FC236}">
                  <a16:creationId xmlns:a16="http://schemas.microsoft.com/office/drawing/2014/main" id="{F1F3ED30-5E89-2A4C-B371-5CC2D551D623}"/>
                </a:ext>
              </a:extLst>
            </p:cNvPr>
            <p:cNvSpPr>
              <a:spLocks noChangeShapeType="1"/>
            </p:cNvSpPr>
            <p:nvPr/>
          </p:nvSpPr>
          <p:spPr bwMode="auto">
            <a:xfrm>
              <a:off x="8249298" y="3671326"/>
              <a:ext cx="3564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 name="Line 449">
              <a:extLst>
                <a:ext uri="{FF2B5EF4-FFF2-40B4-BE49-F238E27FC236}">
                  <a16:creationId xmlns:a16="http://schemas.microsoft.com/office/drawing/2014/main" id="{1B1ACF7C-41DA-C44D-8DDD-C684D03CC799}"/>
                </a:ext>
              </a:extLst>
            </p:cNvPr>
            <p:cNvSpPr>
              <a:spLocks noChangeShapeType="1"/>
            </p:cNvSpPr>
            <p:nvPr/>
          </p:nvSpPr>
          <p:spPr bwMode="auto">
            <a:xfrm>
              <a:off x="8284939" y="3671326"/>
              <a:ext cx="1176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 name="Line 450">
              <a:extLst>
                <a:ext uri="{FF2B5EF4-FFF2-40B4-BE49-F238E27FC236}">
                  <a16:creationId xmlns:a16="http://schemas.microsoft.com/office/drawing/2014/main" id="{38A812FA-E137-264A-82AB-28820F3FB626}"/>
                </a:ext>
              </a:extLst>
            </p:cNvPr>
            <p:cNvSpPr>
              <a:spLocks noChangeShapeType="1"/>
            </p:cNvSpPr>
            <p:nvPr/>
          </p:nvSpPr>
          <p:spPr bwMode="auto">
            <a:xfrm>
              <a:off x="8402555" y="3671326"/>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 name="Line 451">
              <a:extLst>
                <a:ext uri="{FF2B5EF4-FFF2-40B4-BE49-F238E27FC236}">
                  <a16:creationId xmlns:a16="http://schemas.microsoft.com/office/drawing/2014/main" id="{CDB302B3-A8E0-8A45-8865-15E2AB9CBEE9}"/>
                </a:ext>
              </a:extLst>
            </p:cNvPr>
            <p:cNvSpPr>
              <a:spLocks noChangeShapeType="1"/>
            </p:cNvSpPr>
            <p:nvPr/>
          </p:nvSpPr>
          <p:spPr bwMode="auto">
            <a:xfrm>
              <a:off x="8414435" y="3671326"/>
              <a:ext cx="47522"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 name="Line 452">
              <a:extLst>
                <a:ext uri="{FF2B5EF4-FFF2-40B4-BE49-F238E27FC236}">
                  <a16:creationId xmlns:a16="http://schemas.microsoft.com/office/drawing/2014/main" id="{88A6F099-AB62-934E-BD8F-B6972F8E2E64}"/>
                </a:ext>
              </a:extLst>
            </p:cNvPr>
            <p:cNvSpPr>
              <a:spLocks noChangeShapeType="1"/>
            </p:cNvSpPr>
            <p:nvPr/>
          </p:nvSpPr>
          <p:spPr bwMode="auto">
            <a:xfrm>
              <a:off x="8461956" y="3671326"/>
              <a:ext cx="3564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 name="Line 453">
              <a:extLst>
                <a:ext uri="{FF2B5EF4-FFF2-40B4-BE49-F238E27FC236}">
                  <a16:creationId xmlns:a16="http://schemas.microsoft.com/office/drawing/2014/main" id="{E1C94314-0A5B-484C-B783-B7A24D9EEB4D}"/>
                </a:ext>
              </a:extLst>
            </p:cNvPr>
            <p:cNvSpPr>
              <a:spLocks noChangeShapeType="1"/>
            </p:cNvSpPr>
            <p:nvPr/>
          </p:nvSpPr>
          <p:spPr bwMode="auto">
            <a:xfrm>
              <a:off x="8497598" y="3671326"/>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 name="Line 454">
              <a:extLst>
                <a:ext uri="{FF2B5EF4-FFF2-40B4-BE49-F238E27FC236}">
                  <a16:creationId xmlns:a16="http://schemas.microsoft.com/office/drawing/2014/main" id="{3F307B11-4F86-2740-8FF9-339267BF7F6E}"/>
                </a:ext>
              </a:extLst>
            </p:cNvPr>
            <p:cNvSpPr>
              <a:spLocks noChangeShapeType="1"/>
            </p:cNvSpPr>
            <p:nvPr/>
          </p:nvSpPr>
          <p:spPr bwMode="auto">
            <a:xfrm>
              <a:off x="8521358" y="3671326"/>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 name="Line 455">
              <a:extLst>
                <a:ext uri="{FF2B5EF4-FFF2-40B4-BE49-F238E27FC236}">
                  <a16:creationId xmlns:a16="http://schemas.microsoft.com/office/drawing/2014/main" id="{AFD5B103-8817-6A4A-984C-E56A50E1EF94}"/>
                </a:ext>
              </a:extLst>
            </p:cNvPr>
            <p:cNvSpPr>
              <a:spLocks noChangeShapeType="1"/>
            </p:cNvSpPr>
            <p:nvPr/>
          </p:nvSpPr>
          <p:spPr bwMode="auto">
            <a:xfrm>
              <a:off x="8533239" y="3671326"/>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 name="Line 456">
              <a:extLst>
                <a:ext uri="{FF2B5EF4-FFF2-40B4-BE49-F238E27FC236}">
                  <a16:creationId xmlns:a16="http://schemas.microsoft.com/office/drawing/2014/main" id="{8F7B5A98-F8D2-3F43-9414-F9B2FE1F8943}"/>
                </a:ext>
              </a:extLst>
            </p:cNvPr>
            <p:cNvSpPr>
              <a:spLocks noChangeShapeType="1"/>
            </p:cNvSpPr>
            <p:nvPr/>
          </p:nvSpPr>
          <p:spPr bwMode="auto">
            <a:xfrm>
              <a:off x="8545119" y="3671326"/>
              <a:ext cx="70094" cy="9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 name="Line 457">
              <a:extLst>
                <a:ext uri="{FF2B5EF4-FFF2-40B4-BE49-F238E27FC236}">
                  <a16:creationId xmlns:a16="http://schemas.microsoft.com/office/drawing/2014/main" id="{9B878CD3-00F0-834A-9BF7-A1110CF873B5}"/>
                </a:ext>
              </a:extLst>
            </p:cNvPr>
            <p:cNvSpPr>
              <a:spLocks noChangeShapeType="1"/>
            </p:cNvSpPr>
            <p:nvPr/>
          </p:nvSpPr>
          <p:spPr bwMode="auto">
            <a:xfrm>
              <a:off x="8615213" y="3672244"/>
              <a:ext cx="3564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 name="Line 458">
              <a:extLst>
                <a:ext uri="{FF2B5EF4-FFF2-40B4-BE49-F238E27FC236}">
                  <a16:creationId xmlns:a16="http://schemas.microsoft.com/office/drawing/2014/main" id="{07B2244A-D023-2B44-9785-30C214BDD41F}"/>
                </a:ext>
              </a:extLst>
            </p:cNvPr>
            <p:cNvSpPr>
              <a:spLocks noChangeShapeType="1"/>
            </p:cNvSpPr>
            <p:nvPr/>
          </p:nvSpPr>
          <p:spPr bwMode="auto">
            <a:xfrm>
              <a:off x="8650855" y="3672244"/>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 name="Line 459">
              <a:extLst>
                <a:ext uri="{FF2B5EF4-FFF2-40B4-BE49-F238E27FC236}">
                  <a16:creationId xmlns:a16="http://schemas.microsoft.com/office/drawing/2014/main" id="{D7F75A3E-F0A5-434F-8CAB-A2E19C3A9113}"/>
                </a:ext>
              </a:extLst>
            </p:cNvPr>
            <p:cNvSpPr>
              <a:spLocks noChangeShapeType="1"/>
            </p:cNvSpPr>
            <p:nvPr/>
          </p:nvSpPr>
          <p:spPr bwMode="auto">
            <a:xfrm>
              <a:off x="8674615" y="3672244"/>
              <a:ext cx="2376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 name="Line 460">
              <a:extLst>
                <a:ext uri="{FF2B5EF4-FFF2-40B4-BE49-F238E27FC236}">
                  <a16:creationId xmlns:a16="http://schemas.microsoft.com/office/drawing/2014/main" id="{303AAEF2-366A-1945-B569-82E1DD894A90}"/>
                </a:ext>
              </a:extLst>
            </p:cNvPr>
            <p:cNvSpPr>
              <a:spLocks noChangeShapeType="1"/>
            </p:cNvSpPr>
            <p:nvPr/>
          </p:nvSpPr>
          <p:spPr bwMode="auto">
            <a:xfrm>
              <a:off x="8698376"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 name="Line 461">
              <a:extLst>
                <a:ext uri="{FF2B5EF4-FFF2-40B4-BE49-F238E27FC236}">
                  <a16:creationId xmlns:a16="http://schemas.microsoft.com/office/drawing/2014/main" id="{86E20BB7-8D97-414B-87F7-35A6C8CAE116}"/>
                </a:ext>
              </a:extLst>
            </p:cNvPr>
            <p:cNvSpPr>
              <a:spLocks noChangeShapeType="1"/>
            </p:cNvSpPr>
            <p:nvPr/>
          </p:nvSpPr>
          <p:spPr bwMode="auto">
            <a:xfrm>
              <a:off x="8710257"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 name="Line 462">
              <a:extLst>
                <a:ext uri="{FF2B5EF4-FFF2-40B4-BE49-F238E27FC236}">
                  <a16:creationId xmlns:a16="http://schemas.microsoft.com/office/drawing/2014/main" id="{BCE4C916-0130-204F-A36A-0F6D4218A7EA}"/>
                </a:ext>
              </a:extLst>
            </p:cNvPr>
            <p:cNvSpPr>
              <a:spLocks noChangeShapeType="1"/>
            </p:cNvSpPr>
            <p:nvPr/>
          </p:nvSpPr>
          <p:spPr bwMode="auto">
            <a:xfrm>
              <a:off x="8722137"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 name="Line 463">
              <a:extLst>
                <a:ext uri="{FF2B5EF4-FFF2-40B4-BE49-F238E27FC236}">
                  <a16:creationId xmlns:a16="http://schemas.microsoft.com/office/drawing/2014/main" id="{1BEEABF5-70A4-9B4E-BFF7-53485B8A7934}"/>
                </a:ext>
              </a:extLst>
            </p:cNvPr>
            <p:cNvSpPr>
              <a:spLocks noChangeShapeType="1"/>
            </p:cNvSpPr>
            <p:nvPr/>
          </p:nvSpPr>
          <p:spPr bwMode="auto">
            <a:xfrm>
              <a:off x="8734017"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 name="Line 464">
              <a:extLst>
                <a:ext uri="{FF2B5EF4-FFF2-40B4-BE49-F238E27FC236}">
                  <a16:creationId xmlns:a16="http://schemas.microsoft.com/office/drawing/2014/main" id="{7F487BFB-1ADC-394F-AC16-F3FE77C5D946}"/>
                </a:ext>
              </a:extLst>
            </p:cNvPr>
            <p:cNvSpPr>
              <a:spLocks noChangeShapeType="1"/>
            </p:cNvSpPr>
            <p:nvPr/>
          </p:nvSpPr>
          <p:spPr bwMode="auto">
            <a:xfrm>
              <a:off x="8745898"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 name="Line 465">
              <a:extLst>
                <a:ext uri="{FF2B5EF4-FFF2-40B4-BE49-F238E27FC236}">
                  <a16:creationId xmlns:a16="http://schemas.microsoft.com/office/drawing/2014/main" id="{E7293FB1-0165-4243-A4F6-1EBE4CB5C7B0}"/>
                </a:ext>
              </a:extLst>
            </p:cNvPr>
            <p:cNvSpPr>
              <a:spLocks noChangeShapeType="1"/>
            </p:cNvSpPr>
            <p:nvPr/>
          </p:nvSpPr>
          <p:spPr bwMode="auto">
            <a:xfrm>
              <a:off x="8757778" y="3672244"/>
              <a:ext cx="10692"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 name="Line 466">
              <a:extLst>
                <a:ext uri="{FF2B5EF4-FFF2-40B4-BE49-F238E27FC236}">
                  <a16:creationId xmlns:a16="http://schemas.microsoft.com/office/drawing/2014/main" id="{7B46365D-AFDF-584C-8D5F-EDAA1E6E54BE}"/>
                </a:ext>
              </a:extLst>
            </p:cNvPr>
            <p:cNvSpPr>
              <a:spLocks noChangeShapeType="1"/>
            </p:cNvSpPr>
            <p:nvPr/>
          </p:nvSpPr>
          <p:spPr bwMode="auto">
            <a:xfrm>
              <a:off x="8768470"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 name="Line 467">
              <a:extLst>
                <a:ext uri="{FF2B5EF4-FFF2-40B4-BE49-F238E27FC236}">
                  <a16:creationId xmlns:a16="http://schemas.microsoft.com/office/drawing/2014/main" id="{9B3F0541-8307-7644-9593-DEF7ED242395}"/>
                </a:ext>
              </a:extLst>
            </p:cNvPr>
            <p:cNvSpPr>
              <a:spLocks noChangeShapeType="1"/>
            </p:cNvSpPr>
            <p:nvPr/>
          </p:nvSpPr>
          <p:spPr bwMode="auto">
            <a:xfrm>
              <a:off x="8780351"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 name="Line 468">
              <a:extLst>
                <a:ext uri="{FF2B5EF4-FFF2-40B4-BE49-F238E27FC236}">
                  <a16:creationId xmlns:a16="http://schemas.microsoft.com/office/drawing/2014/main" id="{BB8CBE49-2D0A-3042-8D73-31C82B008127}"/>
                </a:ext>
              </a:extLst>
            </p:cNvPr>
            <p:cNvSpPr>
              <a:spLocks noChangeShapeType="1"/>
            </p:cNvSpPr>
            <p:nvPr/>
          </p:nvSpPr>
          <p:spPr bwMode="auto">
            <a:xfrm>
              <a:off x="8792231" y="3672244"/>
              <a:ext cx="1188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 name="Line 469">
              <a:extLst>
                <a:ext uri="{FF2B5EF4-FFF2-40B4-BE49-F238E27FC236}">
                  <a16:creationId xmlns:a16="http://schemas.microsoft.com/office/drawing/2014/main" id="{CF2070F4-AE6A-1E4C-AAF0-DED0F4AFE5E4}"/>
                </a:ext>
              </a:extLst>
            </p:cNvPr>
            <p:cNvSpPr>
              <a:spLocks noChangeShapeType="1"/>
            </p:cNvSpPr>
            <p:nvPr/>
          </p:nvSpPr>
          <p:spPr bwMode="auto">
            <a:xfrm flipV="1">
              <a:off x="4758840" y="1717338"/>
              <a:ext cx="0" cy="2020988"/>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 name="Line 470">
              <a:extLst>
                <a:ext uri="{FF2B5EF4-FFF2-40B4-BE49-F238E27FC236}">
                  <a16:creationId xmlns:a16="http://schemas.microsoft.com/office/drawing/2014/main" id="{28109270-4812-E44D-A1CD-9AB5D4924DF1}"/>
                </a:ext>
              </a:extLst>
            </p:cNvPr>
            <p:cNvSpPr>
              <a:spLocks noChangeShapeType="1"/>
            </p:cNvSpPr>
            <p:nvPr/>
          </p:nvSpPr>
          <p:spPr bwMode="auto">
            <a:xfrm flipH="1">
              <a:off x="4711319" y="3680504"/>
              <a:ext cx="47522"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 name="Line 472">
              <a:extLst>
                <a:ext uri="{FF2B5EF4-FFF2-40B4-BE49-F238E27FC236}">
                  <a16:creationId xmlns:a16="http://schemas.microsoft.com/office/drawing/2014/main" id="{CF773148-9874-A44E-BFD8-0C0F5A28797C}"/>
                </a:ext>
              </a:extLst>
            </p:cNvPr>
            <p:cNvSpPr>
              <a:spLocks noChangeShapeType="1"/>
            </p:cNvSpPr>
            <p:nvPr/>
          </p:nvSpPr>
          <p:spPr bwMode="auto">
            <a:xfrm flipH="1">
              <a:off x="4711319" y="3299619"/>
              <a:ext cx="47522"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 name="Line 475">
              <a:extLst>
                <a:ext uri="{FF2B5EF4-FFF2-40B4-BE49-F238E27FC236}">
                  <a16:creationId xmlns:a16="http://schemas.microsoft.com/office/drawing/2014/main" id="{93FD9453-F0E2-7B4F-9F22-3865A7D26D5E}"/>
                </a:ext>
              </a:extLst>
            </p:cNvPr>
            <p:cNvSpPr>
              <a:spLocks noChangeShapeType="1"/>
            </p:cNvSpPr>
            <p:nvPr/>
          </p:nvSpPr>
          <p:spPr bwMode="auto">
            <a:xfrm flipH="1">
              <a:off x="4711319" y="2917815"/>
              <a:ext cx="47522"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 name="Line 478">
              <a:extLst>
                <a:ext uri="{FF2B5EF4-FFF2-40B4-BE49-F238E27FC236}">
                  <a16:creationId xmlns:a16="http://schemas.microsoft.com/office/drawing/2014/main" id="{86FA55FE-7549-E546-A3C2-269C0D8301EA}"/>
                </a:ext>
              </a:extLst>
            </p:cNvPr>
            <p:cNvSpPr>
              <a:spLocks noChangeShapeType="1"/>
            </p:cNvSpPr>
            <p:nvPr/>
          </p:nvSpPr>
          <p:spPr bwMode="auto">
            <a:xfrm flipH="1">
              <a:off x="4711319" y="2536930"/>
              <a:ext cx="47522"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 name="Line 481">
              <a:extLst>
                <a:ext uri="{FF2B5EF4-FFF2-40B4-BE49-F238E27FC236}">
                  <a16:creationId xmlns:a16="http://schemas.microsoft.com/office/drawing/2014/main" id="{1E9BE55E-80B4-FD40-A9E3-2B1FD42E6908}"/>
                </a:ext>
              </a:extLst>
            </p:cNvPr>
            <p:cNvSpPr>
              <a:spLocks noChangeShapeType="1"/>
            </p:cNvSpPr>
            <p:nvPr/>
          </p:nvSpPr>
          <p:spPr bwMode="auto">
            <a:xfrm flipH="1">
              <a:off x="4711319" y="2156044"/>
              <a:ext cx="47522"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 name="Line 484">
              <a:extLst>
                <a:ext uri="{FF2B5EF4-FFF2-40B4-BE49-F238E27FC236}">
                  <a16:creationId xmlns:a16="http://schemas.microsoft.com/office/drawing/2014/main" id="{75556EB4-B4BA-FD40-AE8F-F8F313AE96ED}"/>
                </a:ext>
              </a:extLst>
            </p:cNvPr>
            <p:cNvSpPr>
              <a:spLocks noChangeShapeType="1"/>
            </p:cNvSpPr>
            <p:nvPr/>
          </p:nvSpPr>
          <p:spPr bwMode="auto">
            <a:xfrm flipH="1">
              <a:off x="4711319" y="1775159"/>
              <a:ext cx="47522"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 name="Line 513">
              <a:extLst>
                <a:ext uri="{FF2B5EF4-FFF2-40B4-BE49-F238E27FC236}">
                  <a16:creationId xmlns:a16="http://schemas.microsoft.com/office/drawing/2014/main" id="{525FBB6F-2675-A942-BD20-6F7622C57148}"/>
                </a:ext>
              </a:extLst>
            </p:cNvPr>
            <p:cNvSpPr>
              <a:spLocks noChangeShapeType="1"/>
            </p:cNvSpPr>
            <p:nvPr/>
          </p:nvSpPr>
          <p:spPr bwMode="auto">
            <a:xfrm>
              <a:off x="4758840" y="3738326"/>
              <a:ext cx="4121306"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 name="Line 514">
              <a:extLst>
                <a:ext uri="{FF2B5EF4-FFF2-40B4-BE49-F238E27FC236}">
                  <a16:creationId xmlns:a16="http://schemas.microsoft.com/office/drawing/2014/main" id="{8242FA9F-4BD7-4348-8D0F-C5C32412FAE1}"/>
                </a:ext>
              </a:extLst>
            </p:cNvPr>
            <p:cNvSpPr>
              <a:spLocks noChangeShapeType="1"/>
            </p:cNvSpPr>
            <p:nvPr/>
          </p:nvSpPr>
          <p:spPr bwMode="auto">
            <a:xfrm>
              <a:off x="4833687"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 name="Rectangle 515">
              <a:extLst>
                <a:ext uri="{FF2B5EF4-FFF2-40B4-BE49-F238E27FC236}">
                  <a16:creationId xmlns:a16="http://schemas.microsoft.com/office/drawing/2014/main" id="{8B0BA470-3275-AD44-B570-80B7C1676AE4}"/>
                </a:ext>
              </a:extLst>
            </p:cNvPr>
            <p:cNvSpPr>
              <a:spLocks noChangeArrowheads="1"/>
            </p:cNvSpPr>
            <p:nvPr/>
          </p:nvSpPr>
          <p:spPr bwMode="auto">
            <a:xfrm>
              <a:off x="4800421" y="3793393"/>
              <a:ext cx="84960"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0</a:t>
              </a:r>
            </a:p>
          </p:txBody>
        </p:sp>
        <p:sp>
          <p:nvSpPr>
            <p:cNvPr id="122" name="Line 516">
              <a:extLst>
                <a:ext uri="{FF2B5EF4-FFF2-40B4-BE49-F238E27FC236}">
                  <a16:creationId xmlns:a16="http://schemas.microsoft.com/office/drawing/2014/main" id="{267B190D-2C96-DF4B-A376-1B05E44062BA}"/>
                </a:ext>
              </a:extLst>
            </p:cNvPr>
            <p:cNvSpPr>
              <a:spLocks noChangeShapeType="1"/>
            </p:cNvSpPr>
            <p:nvPr/>
          </p:nvSpPr>
          <p:spPr bwMode="auto">
            <a:xfrm>
              <a:off x="5495424"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 name="Rectangle 517">
              <a:extLst>
                <a:ext uri="{FF2B5EF4-FFF2-40B4-BE49-F238E27FC236}">
                  <a16:creationId xmlns:a16="http://schemas.microsoft.com/office/drawing/2014/main" id="{6EB5C613-405A-674F-9B5B-AAD623E699AC}"/>
                </a:ext>
              </a:extLst>
            </p:cNvPr>
            <p:cNvSpPr>
              <a:spLocks noChangeArrowheads="1"/>
            </p:cNvSpPr>
            <p:nvPr/>
          </p:nvSpPr>
          <p:spPr bwMode="auto">
            <a:xfrm>
              <a:off x="5463347" y="3793393"/>
              <a:ext cx="122368" cy="12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8</a:t>
              </a:r>
            </a:p>
          </p:txBody>
        </p:sp>
        <p:sp>
          <p:nvSpPr>
            <p:cNvPr id="124" name="Line 518">
              <a:extLst>
                <a:ext uri="{FF2B5EF4-FFF2-40B4-BE49-F238E27FC236}">
                  <a16:creationId xmlns:a16="http://schemas.microsoft.com/office/drawing/2014/main" id="{3AED4391-9DA8-0A4A-8318-B8ECA316331F}"/>
                </a:ext>
              </a:extLst>
            </p:cNvPr>
            <p:cNvSpPr>
              <a:spLocks noChangeShapeType="1"/>
            </p:cNvSpPr>
            <p:nvPr/>
          </p:nvSpPr>
          <p:spPr bwMode="auto">
            <a:xfrm>
              <a:off x="6157162"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5" name="Rectangle 519">
              <a:extLst>
                <a:ext uri="{FF2B5EF4-FFF2-40B4-BE49-F238E27FC236}">
                  <a16:creationId xmlns:a16="http://schemas.microsoft.com/office/drawing/2014/main" id="{23D89DF9-657C-4249-A733-24DE63A5C47B}"/>
                </a:ext>
              </a:extLst>
            </p:cNvPr>
            <p:cNvSpPr>
              <a:spLocks noChangeArrowheads="1"/>
            </p:cNvSpPr>
            <p:nvPr/>
          </p:nvSpPr>
          <p:spPr bwMode="auto">
            <a:xfrm>
              <a:off x="6090631" y="3793393"/>
              <a:ext cx="188898" cy="12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16</a:t>
              </a:r>
            </a:p>
          </p:txBody>
        </p:sp>
        <p:sp>
          <p:nvSpPr>
            <p:cNvPr id="126" name="Line 520">
              <a:extLst>
                <a:ext uri="{FF2B5EF4-FFF2-40B4-BE49-F238E27FC236}">
                  <a16:creationId xmlns:a16="http://schemas.microsoft.com/office/drawing/2014/main" id="{EA5CB493-4578-C14E-A49A-2B139B88C7CD}"/>
                </a:ext>
              </a:extLst>
            </p:cNvPr>
            <p:cNvSpPr>
              <a:spLocks noChangeShapeType="1"/>
            </p:cNvSpPr>
            <p:nvPr/>
          </p:nvSpPr>
          <p:spPr bwMode="auto">
            <a:xfrm>
              <a:off x="6818899"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7" name="Rectangle 521">
              <a:extLst>
                <a:ext uri="{FF2B5EF4-FFF2-40B4-BE49-F238E27FC236}">
                  <a16:creationId xmlns:a16="http://schemas.microsoft.com/office/drawing/2014/main" id="{81CB14B9-DEA4-7048-97FB-608375F7561C}"/>
                </a:ext>
              </a:extLst>
            </p:cNvPr>
            <p:cNvSpPr>
              <a:spLocks noChangeArrowheads="1"/>
            </p:cNvSpPr>
            <p:nvPr/>
          </p:nvSpPr>
          <p:spPr bwMode="auto">
            <a:xfrm>
              <a:off x="6752369" y="3793393"/>
              <a:ext cx="188898" cy="12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24</a:t>
              </a:r>
            </a:p>
          </p:txBody>
        </p:sp>
        <p:sp>
          <p:nvSpPr>
            <p:cNvPr id="128" name="Line 522">
              <a:extLst>
                <a:ext uri="{FF2B5EF4-FFF2-40B4-BE49-F238E27FC236}">
                  <a16:creationId xmlns:a16="http://schemas.microsoft.com/office/drawing/2014/main" id="{304D4A6E-BFE6-E74D-B11A-80E4903B6F11}"/>
                </a:ext>
              </a:extLst>
            </p:cNvPr>
            <p:cNvSpPr>
              <a:spLocks noChangeShapeType="1"/>
            </p:cNvSpPr>
            <p:nvPr/>
          </p:nvSpPr>
          <p:spPr bwMode="auto">
            <a:xfrm>
              <a:off x="7480637"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9" name="Rectangle 523">
              <a:extLst>
                <a:ext uri="{FF2B5EF4-FFF2-40B4-BE49-F238E27FC236}">
                  <a16:creationId xmlns:a16="http://schemas.microsoft.com/office/drawing/2014/main" id="{B62CA3FE-600D-FF47-B4D0-E73D3A62B1D1}"/>
                </a:ext>
              </a:extLst>
            </p:cNvPr>
            <p:cNvSpPr>
              <a:spLocks noChangeArrowheads="1"/>
            </p:cNvSpPr>
            <p:nvPr/>
          </p:nvSpPr>
          <p:spPr bwMode="auto">
            <a:xfrm>
              <a:off x="7414106" y="3793393"/>
              <a:ext cx="188898" cy="12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32</a:t>
              </a:r>
            </a:p>
          </p:txBody>
        </p:sp>
        <p:sp>
          <p:nvSpPr>
            <p:cNvPr id="130" name="Line 524">
              <a:extLst>
                <a:ext uri="{FF2B5EF4-FFF2-40B4-BE49-F238E27FC236}">
                  <a16:creationId xmlns:a16="http://schemas.microsoft.com/office/drawing/2014/main" id="{1CFB7D55-A7C3-8A48-B3ED-706B42E43821}"/>
                </a:ext>
              </a:extLst>
            </p:cNvPr>
            <p:cNvSpPr>
              <a:spLocks noChangeShapeType="1"/>
            </p:cNvSpPr>
            <p:nvPr/>
          </p:nvSpPr>
          <p:spPr bwMode="auto">
            <a:xfrm>
              <a:off x="8142374"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1" name="Rectangle 525">
              <a:extLst>
                <a:ext uri="{FF2B5EF4-FFF2-40B4-BE49-F238E27FC236}">
                  <a16:creationId xmlns:a16="http://schemas.microsoft.com/office/drawing/2014/main" id="{AE7CB9C4-EFA5-8540-A737-5F3D65E9C3DD}"/>
                </a:ext>
              </a:extLst>
            </p:cNvPr>
            <p:cNvSpPr>
              <a:spLocks noChangeArrowheads="1"/>
            </p:cNvSpPr>
            <p:nvPr/>
          </p:nvSpPr>
          <p:spPr bwMode="auto">
            <a:xfrm>
              <a:off x="8077032" y="3793393"/>
              <a:ext cx="188898" cy="12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40</a:t>
              </a:r>
            </a:p>
          </p:txBody>
        </p:sp>
        <p:sp>
          <p:nvSpPr>
            <p:cNvPr id="132" name="Line 526">
              <a:extLst>
                <a:ext uri="{FF2B5EF4-FFF2-40B4-BE49-F238E27FC236}">
                  <a16:creationId xmlns:a16="http://schemas.microsoft.com/office/drawing/2014/main" id="{222E8843-75A0-0442-A3F2-1995E608C3A1}"/>
                </a:ext>
              </a:extLst>
            </p:cNvPr>
            <p:cNvSpPr>
              <a:spLocks noChangeShapeType="1"/>
            </p:cNvSpPr>
            <p:nvPr/>
          </p:nvSpPr>
          <p:spPr bwMode="auto">
            <a:xfrm>
              <a:off x="8804112" y="3738326"/>
              <a:ext cx="0" cy="36712"/>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3" name="Rectangle 527">
              <a:extLst>
                <a:ext uri="{FF2B5EF4-FFF2-40B4-BE49-F238E27FC236}">
                  <a16:creationId xmlns:a16="http://schemas.microsoft.com/office/drawing/2014/main" id="{C3FAA5C0-C3E4-7341-A15D-834AB88AEE75}"/>
                </a:ext>
              </a:extLst>
            </p:cNvPr>
            <p:cNvSpPr>
              <a:spLocks noChangeArrowheads="1"/>
            </p:cNvSpPr>
            <p:nvPr/>
          </p:nvSpPr>
          <p:spPr bwMode="auto">
            <a:xfrm>
              <a:off x="8738769" y="3793393"/>
              <a:ext cx="188898" cy="12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a:r>
                <a:rPr lang="en-US" altLang="en-US" sz="1200">
                  <a:solidFill>
                    <a:srgbClr val="000066"/>
                  </a:solidFill>
                  <a:latin typeface="+mj-lt"/>
                </a:rPr>
                <a:t>48</a:t>
              </a:r>
            </a:p>
          </p:txBody>
        </p:sp>
        <p:sp>
          <p:nvSpPr>
            <p:cNvPr id="134" name="Rectangle 528">
              <a:extLst>
                <a:ext uri="{FF2B5EF4-FFF2-40B4-BE49-F238E27FC236}">
                  <a16:creationId xmlns:a16="http://schemas.microsoft.com/office/drawing/2014/main" id="{B58B1A03-AE56-8540-BA92-269D10C2489E}"/>
                </a:ext>
              </a:extLst>
            </p:cNvPr>
            <p:cNvSpPr>
              <a:spLocks noChangeArrowheads="1"/>
            </p:cNvSpPr>
            <p:nvPr/>
          </p:nvSpPr>
          <p:spPr bwMode="auto">
            <a:xfrm>
              <a:off x="5144027" y="3951219"/>
              <a:ext cx="355340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altLang="en-US" sz="1200" b="1" i="0" u="none" strike="noStrike" cap="none" normalizeH="0" baseline="0" dirty="0">
                  <a:ln>
                    <a:noFill/>
                  </a:ln>
                  <a:solidFill>
                    <a:srgbClr val="000066"/>
                  </a:solidFill>
                  <a:effectLst/>
                  <a:latin typeface="Arial" pitchFamily="34" charset="0"/>
                  <a:cs typeface="Arial" pitchFamily="34" charset="0"/>
                </a:rPr>
                <a:t>Semaines depuis randomisation (initiation ARV)</a:t>
              </a:r>
              <a:endParaRPr kumimoji="0" lang="fr-FR" altLang="en-US" sz="1600" b="1" i="0" u="none" strike="noStrike" cap="none" normalizeH="0" baseline="0" dirty="0">
                <a:ln>
                  <a:noFill/>
                </a:ln>
                <a:solidFill>
                  <a:srgbClr val="000066"/>
                </a:solidFill>
                <a:effectLst/>
                <a:latin typeface="Arial" pitchFamily="34" charset="0"/>
                <a:cs typeface="Arial" pitchFamily="34" charset="0"/>
              </a:endParaRPr>
            </a:p>
          </p:txBody>
        </p:sp>
        <p:sp>
          <p:nvSpPr>
            <p:cNvPr id="539" name="Rectangle 39">
              <a:extLst>
                <a:ext uri="{FF2B5EF4-FFF2-40B4-BE49-F238E27FC236}">
                  <a16:creationId xmlns:a16="http://schemas.microsoft.com/office/drawing/2014/main" id="{57B2721E-542E-834F-8E18-3524C66A892D}"/>
                </a:ext>
              </a:extLst>
            </p:cNvPr>
            <p:cNvSpPr>
              <a:spLocks noChangeArrowheads="1"/>
            </p:cNvSpPr>
            <p:nvPr/>
          </p:nvSpPr>
          <p:spPr bwMode="auto">
            <a:xfrm>
              <a:off x="4513674" y="1683286"/>
              <a:ext cx="16991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200" b="0">
                  <a:solidFill>
                    <a:srgbClr val="000066"/>
                  </a:solidFill>
                  <a:latin typeface="+mj-lt"/>
                </a:rPr>
                <a:t>50</a:t>
              </a:r>
              <a:endParaRPr lang="fr-FR" altLang="en-US" sz="1600">
                <a:solidFill>
                  <a:srgbClr val="000066"/>
                </a:solidFill>
                <a:latin typeface="+mj-lt"/>
              </a:endParaRPr>
            </a:p>
          </p:txBody>
        </p:sp>
        <p:sp>
          <p:nvSpPr>
            <p:cNvPr id="540" name="Rectangle 39">
              <a:extLst>
                <a:ext uri="{FF2B5EF4-FFF2-40B4-BE49-F238E27FC236}">
                  <a16:creationId xmlns:a16="http://schemas.microsoft.com/office/drawing/2014/main" id="{C2F514EC-0BC5-E64C-8E04-BFA05536C87D}"/>
                </a:ext>
              </a:extLst>
            </p:cNvPr>
            <p:cNvSpPr>
              <a:spLocks noChangeArrowheads="1"/>
            </p:cNvSpPr>
            <p:nvPr/>
          </p:nvSpPr>
          <p:spPr bwMode="auto">
            <a:xfrm>
              <a:off x="4513674" y="2067350"/>
              <a:ext cx="16991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200" b="0">
                  <a:solidFill>
                    <a:srgbClr val="000066"/>
                  </a:solidFill>
                  <a:latin typeface="+mj-lt"/>
                </a:rPr>
                <a:t>40</a:t>
              </a:r>
              <a:endParaRPr lang="fr-FR" altLang="en-US" sz="1600">
                <a:solidFill>
                  <a:srgbClr val="000066"/>
                </a:solidFill>
                <a:latin typeface="+mj-lt"/>
              </a:endParaRPr>
            </a:p>
          </p:txBody>
        </p:sp>
        <p:sp>
          <p:nvSpPr>
            <p:cNvPr id="541" name="Rectangle 39">
              <a:extLst>
                <a:ext uri="{FF2B5EF4-FFF2-40B4-BE49-F238E27FC236}">
                  <a16:creationId xmlns:a16="http://schemas.microsoft.com/office/drawing/2014/main" id="{A7AAA6B5-A0D9-E64B-8DF5-DD3C5374F633}"/>
                </a:ext>
              </a:extLst>
            </p:cNvPr>
            <p:cNvSpPr>
              <a:spLocks noChangeArrowheads="1"/>
            </p:cNvSpPr>
            <p:nvPr/>
          </p:nvSpPr>
          <p:spPr bwMode="auto">
            <a:xfrm>
              <a:off x="4513674" y="2423980"/>
              <a:ext cx="16991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200" b="0">
                  <a:solidFill>
                    <a:srgbClr val="000066"/>
                  </a:solidFill>
                  <a:latin typeface="+mj-lt"/>
                </a:rPr>
                <a:t>30</a:t>
              </a:r>
              <a:endParaRPr lang="fr-FR" altLang="en-US" sz="1600">
                <a:solidFill>
                  <a:srgbClr val="000066"/>
                </a:solidFill>
                <a:latin typeface="+mj-lt"/>
              </a:endParaRPr>
            </a:p>
          </p:txBody>
        </p:sp>
        <p:sp>
          <p:nvSpPr>
            <p:cNvPr id="542" name="Rectangle 39">
              <a:extLst>
                <a:ext uri="{FF2B5EF4-FFF2-40B4-BE49-F238E27FC236}">
                  <a16:creationId xmlns:a16="http://schemas.microsoft.com/office/drawing/2014/main" id="{DADBA197-C877-6D4B-96C8-712A24C3FDD0}"/>
                </a:ext>
              </a:extLst>
            </p:cNvPr>
            <p:cNvSpPr>
              <a:spLocks noChangeArrowheads="1"/>
            </p:cNvSpPr>
            <p:nvPr/>
          </p:nvSpPr>
          <p:spPr bwMode="auto">
            <a:xfrm>
              <a:off x="4513674" y="2828618"/>
              <a:ext cx="16991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200" b="0">
                  <a:solidFill>
                    <a:srgbClr val="000066"/>
                  </a:solidFill>
                  <a:latin typeface="+mj-lt"/>
                </a:rPr>
                <a:t>20</a:t>
              </a:r>
              <a:endParaRPr lang="fr-FR" altLang="en-US" sz="1600">
                <a:solidFill>
                  <a:srgbClr val="000066"/>
                </a:solidFill>
                <a:latin typeface="+mj-lt"/>
              </a:endParaRPr>
            </a:p>
          </p:txBody>
        </p:sp>
        <p:sp>
          <p:nvSpPr>
            <p:cNvPr id="543" name="Rectangle 39">
              <a:extLst>
                <a:ext uri="{FF2B5EF4-FFF2-40B4-BE49-F238E27FC236}">
                  <a16:creationId xmlns:a16="http://schemas.microsoft.com/office/drawing/2014/main" id="{1B36FCB9-69E6-E146-B053-16DDE8A0052A}"/>
                </a:ext>
              </a:extLst>
            </p:cNvPr>
            <p:cNvSpPr>
              <a:spLocks noChangeArrowheads="1"/>
            </p:cNvSpPr>
            <p:nvPr/>
          </p:nvSpPr>
          <p:spPr bwMode="auto">
            <a:xfrm>
              <a:off x="4513674" y="3212682"/>
              <a:ext cx="16991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200" b="0">
                  <a:solidFill>
                    <a:srgbClr val="000066"/>
                  </a:solidFill>
                  <a:latin typeface="+mj-lt"/>
                </a:rPr>
                <a:t>10</a:t>
              </a:r>
              <a:endParaRPr lang="fr-FR" altLang="en-US" sz="1600">
                <a:solidFill>
                  <a:srgbClr val="000066"/>
                </a:solidFill>
                <a:latin typeface="+mj-lt"/>
              </a:endParaRPr>
            </a:p>
          </p:txBody>
        </p:sp>
        <p:sp>
          <p:nvSpPr>
            <p:cNvPr id="544" name="Rectangle 39">
              <a:extLst>
                <a:ext uri="{FF2B5EF4-FFF2-40B4-BE49-F238E27FC236}">
                  <a16:creationId xmlns:a16="http://schemas.microsoft.com/office/drawing/2014/main" id="{6B1AE4B5-3B2D-164B-A5D8-007FC21A5311}"/>
                </a:ext>
              </a:extLst>
            </p:cNvPr>
            <p:cNvSpPr>
              <a:spLocks noChangeArrowheads="1"/>
            </p:cNvSpPr>
            <p:nvPr/>
          </p:nvSpPr>
          <p:spPr bwMode="auto">
            <a:xfrm>
              <a:off x="4598634" y="3589886"/>
              <a:ext cx="84959" cy="142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b="1">
                  <a:solidFill>
                    <a:schemeClr val="tx1"/>
                  </a:solidFill>
                  <a:latin typeface="Trebuchet MS" pitchFamily="34" charset="0"/>
                </a:defRPr>
              </a:lvl1pPr>
              <a:lvl2pPr>
                <a:defRPr b="1">
                  <a:solidFill>
                    <a:schemeClr val="tx1"/>
                  </a:solidFill>
                  <a:latin typeface="Trebuchet MS" pitchFamily="34" charset="0"/>
                </a:defRPr>
              </a:lvl2pPr>
              <a:lvl3pPr>
                <a:defRPr b="1">
                  <a:solidFill>
                    <a:schemeClr val="tx1"/>
                  </a:solidFill>
                  <a:latin typeface="Trebuchet MS" pitchFamily="34" charset="0"/>
                </a:defRPr>
              </a:lvl3pPr>
              <a:lvl4pPr>
                <a:defRPr b="1">
                  <a:solidFill>
                    <a:schemeClr val="tx1"/>
                  </a:solidFill>
                  <a:latin typeface="Trebuchet MS" pitchFamily="34" charset="0"/>
                </a:defRPr>
              </a:lvl4pPr>
              <a:lvl5pPr>
                <a:defRPr b="1">
                  <a:solidFill>
                    <a:schemeClr val="tx1"/>
                  </a:solidFill>
                  <a:latin typeface="Trebuchet MS" pitchFamily="34" charset="0"/>
                </a:defRPr>
              </a:lvl5pPr>
              <a:lvl6pPr algn="ctr" eaLnBrk="0" fontAlgn="base" hangingPunct="0">
                <a:spcBef>
                  <a:spcPct val="0"/>
                </a:spcBef>
                <a:spcAft>
                  <a:spcPct val="0"/>
                </a:spcAft>
                <a:defRPr b="1">
                  <a:solidFill>
                    <a:schemeClr val="tx1"/>
                  </a:solidFill>
                  <a:latin typeface="Trebuchet MS" pitchFamily="34" charset="0"/>
                </a:defRPr>
              </a:lvl6pPr>
              <a:lvl7pPr algn="ctr" eaLnBrk="0" fontAlgn="base" hangingPunct="0">
                <a:spcBef>
                  <a:spcPct val="0"/>
                </a:spcBef>
                <a:spcAft>
                  <a:spcPct val="0"/>
                </a:spcAft>
                <a:defRPr b="1">
                  <a:solidFill>
                    <a:schemeClr val="tx1"/>
                  </a:solidFill>
                  <a:latin typeface="Trebuchet MS" pitchFamily="34" charset="0"/>
                </a:defRPr>
              </a:lvl7pPr>
              <a:lvl8pPr algn="ctr" eaLnBrk="0" fontAlgn="base" hangingPunct="0">
                <a:spcBef>
                  <a:spcPct val="0"/>
                </a:spcBef>
                <a:spcAft>
                  <a:spcPct val="0"/>
                </a:spcAft>
                <a:defRPr b="1">
                  <a:solidFill>
                    <a:schemeClr val="tx1"/>
                  </a:solidFill>
                  <a:latin typeface="Trebuchet MS" pitchFamily="34" charset="0"/>
                </a:defRPr>
              </a:lvl8pPr>
              <a:lvl9pPr algn="ctr" eaLnBrk="0" fontAlgn="base" hangingPunct="0">
                <a:spcBef>
                  <a:spcPct val="0"/>
                </a:spcBef>
                <a:spcAft>
                  <a:spcPct val="0"/>
                </a:spcAft>
                <a:defRPr b="1">
                  <a:solidFill>
                    <a:schemeClr val="tx1"/>
                  </a:solidFill>
                  <a:latin typeface="Trebuchet MS" pitchFamily="34" charset="0"/>
                </a:defRPr>
              </a:lvl9pPr>
            </a:lstStyle>
            <a:p>
              <a:pPr algn="r">
                <a:defRPr/>
              </a:pPr>
              <a:r>
                <a:rPr lang="fr-FR" altLang="en-US" sz="1200" b="0">
                  <a:solidFill>
                    <a:srgbClr val="000066"/>
                  </a:solidFill>
                  <a:latin typeface="+mj-lt"/>
                </a:rPr>
                <a:t>0</a:t>
              </a:r>
              <a:endParaRPr lang="fr-FR" altLang="en-US" sz="1600">
                <a:solidFill>
                  <a:srgbClr val="000066"/>
                </a:solidFill>
                <a:latin typeface="+mj-lt"/>
              </a:endParaRPr>
            </a:p>
          </p:txBody>
        </p:sp>
      </p:grpSp>
      <p:graphicFrame>
        <p:nvGraphicFramePr>
          <p:cNvPr id="549" name="Tableau 548">
            <a:extLst>
              <a:ext uri="{FF2B5EF4-FFF2-40B4-BE49-F238E27FC236}">
                <a16:creationId xmlns:a16="http://schemas.microsoft.com/office/drawing/2014/main" id="{3E1991B7-9B53-CB49-B356-28F88FB0F8EC}"/>
              </a:ext>
            </a:extLst>
          </p:cNvPr>
          <p:cNvGraphicFramePr>
            <a:graphicFrameLocks noGrp="1"/>
          </p:cNvGraphicFramePr>
          <p:nvPr>
            <p:extLst/>
          </p:nvPr>
        </p:nvGraphicFramePr>
        <p:xfrm>
          <a:off x="164757" y="4308602"/>
          <a:ext cx="4341341" cy="1737360"/>
        </p:xfrm>
        <a:graphic>
          <a:graphicData uri="http://schemas.openxmlformats.org/drawingml/2006/table">
            <a:tbl>
              <a:tblPr firstRow="1" bandRow="1">
                <a:tableStyleId>{5C22544A-7EE6-4342-B048-85BDC9FD1C3A}</a:tableStyleId>
              </a:tblPr>
              <a:tblGrid>
                <a:gridCol w="1639329">
                  <a:extLst>
                    <a:ext uri="{9D8B030D-6E8A-4147-A177-3AD203B41FA5}">
                      <a16:colId xmlns:a16="http://schemas.microsoft.com/office/drawing/2014/main" val="20000"/>
                    </a:ext>
                  </a:extLst>
                </a:gridCol>
                <a:gridCol w="949996">
                  <a:extLst>
                    <a:ext uri="{9D8B030D-6E8A-4147-A177-3AD203B41FA5}">
                      <a16:colId xmlns:a16="http://schemas.microsoft.com/office/drawing/2014/main" val="20001"/>
                    </a:ext>
                  </a:extLst>
                </a:gridCol>
                <a:gridCol w="1117787">
                  <a:extLst>
                    <a:ext uri="{9D8B030D-6E8A-4147-A177-3AD203B41FA5}">
                      <a16:colId xmlns:a16="http://schemas.microsoft.com/office/drawing/2014/main" val="20002"/>
                    </a:ext>
                  </a:extLst>
                </a:gridCol>
                <a:gridCol w="634229">
                  <a:extLst>
                    <a:ext uri="{9D8B030D-6E8A-4147-A177-3AD203B41FA5}">
                      <a16:colId xmlns:a16="http://schemas.microsoft.com/office/drawing/2014/main" val="1809460268"/>
                    </a:ext>
                  </a:extLst>
                </a:gridCol>
              </a:tblGrid>
              <a:tr h="150599">
                <a:tc>
                  <a:txBody>
                    <a:bodyPr/>
                    <a:lstStyle/>
                    <a:p>
                      <a:endParaRPr lang="fr-FR" sz="1200" dirty="0">
                        <a:solidFill>
                          <a:srgbClr val="000066"/>
                        </a:solidFill>
                        <a:latin typeface="+mj-lt"/>
                      </a:endParaRP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mj-lt"/>
                        </a:rPr>
                        <a:t>RAL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mj-lt"/>
                        </a:rPr>
                        <a:t>Standard</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mj-lt"/>
                        </a:rPr>
                        <a:t>p</a:t>
                      </a:r>
                    </a:p>
                  </a:txBody>
                  <a:tcPr anchor="ctr" horzOverflow="overflow"/>
                </a:tc>
                <a:extLst>
                  <a:ext uri="{0D108BD9-81ED-4DB2-BD59-A6C34878D82A}">
                    <a16:rowId xmlns:a16="http://schemas.microsoft.com/office/drawing/2014/main" val="10000"/>
                  </a:ext>
                </a:extLst>
              </a:tr>
              <a:tr h="14119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1" i="0" u="none" strike="noStrike" cap="none" normalizeH="0" baseline="0" dirty="0">
                          <a:ln>
                            <a:noFill/>
                          </a:ln>
                          <a:solidFill>
                            <a:srgbClr val="000066"/>
                          </a:solidFill>
                          <a:effectLst/>
                          <a:latin typeface="Arial" charset="0"/>
                        </a:rPr>
                        <a:t>Nombre total d’IRIS</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kern="1200" cap="none" normalizeH="0" baseline="0" dirty="0">
                          <a:ln>
                            <a:noFill/>
                          </a:ln>
                          <a:solidFill>
                            <a:srgbClr val="000066"/>
                          </a:solidFill>
                          <a:effectLst/>
                          <a:latin typeface="Arial" charset="0"/>
                          <a:ea typeface="+mn-ea"/>
                          <a:cs typeface="+mn-cs"/>
                        </a:rPr>
                        <a:t>89 (9,9 %)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kern="1200" cap="none" normalizeH="0" baseline="0" dirty="0">
                          <a:ln>
                            <a:noFill/>
                          </a:ln>
                          <a:solidFill>
                            <a:srgbClr val="000066"/>
                          </a:solidFill>
                          <a:effectLst/>
                          <a:latin typeface="Arial" charset="0"/>
                          <a:ea typeface="+mn-ea"/>
                          <a:cs typeface="+mn-cs"/>
                        </a:rPr>
                        <a:t>86 (9,5 %)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kern="1200" cap="none" normalizeH="0" baseline="0" dirty="0">
                          <a:ln>
                            <a:noFill/>
                          </a:ln>
                          <a:solidFill>
                            <a:srgbClr val="000066"/>
                          </a:solidFill>
                          <a:effectLst/>
                          <a:latin typeface="Arial" charset="0"/>
                          <a:ea typeface="+mn-ea"/>
                          <a:cs typeface="+mn-cs"/>
                        </a:rPr>
                        <a:t>0,79</a:t>
                      </a:r>
                    </a:p>
                  </a:txBody>
                  <a:tcPr anchor="ctr" horzOverflow="overflow"/>
                </a:tc>
                <a:extLst>
                  <a:ext uri="{0D108BD9-81ED-4DB2-BD59-A6C34878D82A}">
                    <a16:rowId xmlns:a16="http://schemas.microsoft.com/office/drawing/2014/main" val="10001"/>
                  </a:ext>
                </a:extLst>
              </a:tr>
              <a:tr h="552196">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200" b="1" i="0" u="none" strike="noStrike" kern="1200" cap="none" normalizeH="0" baseline="0" dirty="0">
                          <a:ln>
                            <a:noFill/>
                          </a:ln>
                          <a:solidFill>
                            <a:srgbClr val="000066"/>
                          </a:solidFill>
                          <a:effectLst/>
                          <a:latin typeface="Arial" charset="0"/>
                          <a:ea typeface="+mn-ea"/>
                          <a:cs typeface="+mn-cs"/>
                        </a:rPr>
                        <a:t>Principales causes d’IRIS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Tuberculose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Cryptococcose</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Kaposi</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Autres causes</a:t>
                      </a:r>
                    </a:p>
                  </a:txBody>
                  <a:tcP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br>
                        <a:rPr kumimoji="0" lang="fr-FR" sz="1200" b="0" i="0" u="none" strike="noStrike" kern="1200" cap="none" normalizeH="0" baseline="0" dirty="0">
                          <a:ln>
                            <a:noFill/>
                          </a:ln>
                          <a:solidFill>
                            <a:srgbClr val="000066"/>
                          </a:solidFill>
                          <a:effectLst/>
                          <a:latin typeface="Arial" charset="0"/>
                          <a:ea typeface="+mn-ea"/>
                          <a:cs typeface="+mn-cs"/>
                        </a:rPr>
                      </a:b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53 (5,9 %) 15 (1,7 %)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8 (0,9 %)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9 (1 %)</a:t>
                      </a:r>
                    </a:p>
                  </a:txBody>
                  <a:tcP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br>
                        <a:rPr kumimoji="0" lang="fr-FR" sz="1200" b="0" i="0" u="none" strike="noStrike" kern="1200" cap="none" normalizeH="0" baseline="0" dirty="0">
                          <a:ln>
                            <a:noFill/>
                          </a:ln>
                          <a:solidFill>
                            <a:srgbClr val="000066"/>
                          </a:solidFill>
                          <a:effectLst/>
                          <a:latin typeface="Arial" charset="0"/>
                          <a:ea typeface="+mn-ea"/>
                          <a:cs typeface="+mn-cs"/>
                        </a:rPr>
                      </a:b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54 (6,0 %)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16 (1,8 %)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4 (0,5 %) </a:t>
                      </a:r>
                      <a:br>
                        <a:rPr kumimoji="0" lang="fr-FR" sz="1200" b="0" i="0" u="none" strike="noStrike" kern="1200" cap="none" normalizeH="0" baseline="0" dirty="0">
                          <a:ln>
                            <a:noFill/>
                          </a:ln>
                          <a:solidFill>
                            <a:srgbClr val="000066"/>
                          </a:solidFill>
                          <a:effectLst/>
                          <a:latin typeface="Arial" charset="0"/>
                          <a:ea typeface="+mn-ea"/>
                          <a:cs typeface="+mn-cs"/>
                        </a:rPr>
                      </a:br>
                      <a:r>
                        <a:rPr kumimoji="0" lang="fr-FR" sz="1200" b="0" i="0" u="none" strike="noStrike" kern="1200" cap="none" normalizeH="0" baseline="0" dirty="0">
                          <a:ln>
                            <a:noFill/>
                          </a:ln>
                          <a:solidFill>
                            <a:srgbClr val="000066"/>
                          </a:solidFill>
                          <a:effectLst/>
                          <a:latin typeface="Arial" charset="0"/>
                          <a:ea typeface="+mn-ea"/>
                          <a:cs typeface="+mn-cs"/>
                        </a:rPr>
                        <a:t>10 (1,1 %)</a:t>
                      </a:r>
                    </a:p>
                  </a:txBody>
                  <a:tcP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200" b="0" i="0" u="none" strike="noStrike" kern="1200" cap="none" normalizeH="0" baseline="0" dirty="0">
                        <a:ln>
                          <a:noFill/>
                        </a:ln>
                        <a:solidFill>
                          <a:srgbClr val="000066"/>
                        </a:solidFill>
                        <a:effectLst/>
                        <a:latin typeface="Arial" charset="0"/>
                        <a:ea typeface="+mn-ea"/>
                        <a:cs typeface="+mn-cs"/>
                      </a:endParaRPr>
                    </a:p>
                  </a:txBody>
                  <a:tcPr horzOverflow="overflow"/>
                </a:tc>
                <a:extLst>
                  <a:ext uri="{0D108BD9-81ED-4DB2-BD59-A6C34878D82A}">
                    <a16:rowId xmlns:a16="http://schemas.microsoft.com/office/drawing/2014/main" val="10002"/>
                  </a:ext>
                </a:extLst>
              </a:tr>
            </a:tbl>
          </a:graphicData>
        </a:graphic>
      </p:graphicFrame>
      <p:sp>
        <p:nvSpPr>
          <p:cNvPr id="550" name="Text Box 2">
            <a:extLst>
              <a:ext uri="{FF2B5EF4-FFF2-40B4-BE49-F238E27FC236}">
                <a16:creationId xmlns:a16="http://schemas.microsoft.com/office/drawing/2014/main" id="{E9B4429B-7129-664C-AE38-75C9C2F509C6}"/>
              </a:ext>
            </a:extLst>
          </p:cNvPr>
          <p:cNvSpPr txBox="1">
            <a:spLocks noChangeArrowheads="1"/>
          </p:cNvSpPr>
          <p:nvPr/>
        </p:nvSpPr>
        <p:spPr bwMode="auto">
          <a:xfrm>
            <a:off x="722436" y="1548712"/>
            <a:ext cx="3700379" cy="338554"/>
          </a:xfrm>
          <a:prstGeom prst="rect">
            <a:avLst/>
          </a:prstGeom>
          <a:noFill/>
          <a:ln w="9525">
            <a:noFill/>
            <a:miter lim="800000"/>
            <a:headEnd/>
            <a:tailEnd/>
          </a:ln>
        </p:spPr>
        <p:txBody>
          <a:bodyPr wrap="square">
            <a:spAutoFit/>
          </a:bodyPr>
          <a:lstStyle/>
          <a:p>
            <a:pPr algn="ctr"/>
            <a:r>
              <a:rPr lang="fr-FR" sz="1600" b="1" dirty="0">
                <a:solidFill>
                  <a:srgbClr val="0070C0"/>
                </a:solidFill>
                <a:latin typeface="Calibri" pitchFamily="34" charset="0"/>
                <a:ea typeface="ＭＳ Ｐゴシック" pitchFamily="34" charset="-128"/>
              </a:rPr>
              <a:t>Taux d’événements / 100 patient-années</a:t>
            </a:r>
          </a:p>
        </p:txBody>
      </p:sp>
      <p:grpSp>
        <p:nvGrpSpPr>
          <p:cNvPr id="4" name="Groupe 3">
            <a:extLst>
              <a:ext uri="{FF2B5EF4-FFF2-40B4-BE49-F238E27FC236}">
                <a16:creationId xmlns:a16="http://schemas.microsoft.com/office/drawing/2014/main" id="{D59FD965-A692-4155-9FC5-F70A8A9B627A}"/>
              </a:ext>
            </a:extLst>
          </p:cNvPr>
          <p:cNvGrpSpPr/>
          <p:nvPr/>
        </p:nvGrpSpPr>
        <p:grpSpPr>
          <a:xfrm>
            <a:off x="197708" y="1588781"/>
            <a:ext cx="3992431" cy="2577413"/>
            <a:chOff x="197708" y="1588781"/>
            <a:chExt cx="4168412" cy="2577413"/>
          </a:xfrm>
        </p:grpSpPr>
        <p:sp>
          <p:nvSpPr>
            <p:cNvPr id="552" name="Oval 15">
              <a:extLst>
                <a:ext uri="{FF2B5EF4-FFF2-40B4-BE49-F238E27FC236}">
                  <a16:creationId xmlns:a16="http://schemas.microsoft.com/office/drawing/2014/main" id="{F74C6091-E7C2-FD49-A571-0C94D82591C0}"/>
                </a:ext>
              </a:extLst>
            </p:cNvPr>
            <p:cNvSpPr>
              <a:spLocks noChangeArrowheads="1"/>
            </p:cNvSpPr>
            <p:nvPr/>
          </p:nvSpPr>
          <p:spPr bwMode="auto">
            <a:xfrm>
              <a:off x="1935131" y="362746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3" name="Oval 16">
              <a:extLst>
                <a:ext uri="{FF2B5EF4-FFF2-40B4-BE49-F238E27FC236}">
                  <a16:creationId xmlns:a16="http://schemas.microsoft.com/office/drawing/2014/main" id="{0F290611-91EC-A544-9F34-DA381008A8F4}"/>
                </a:ext>
              </a:extLst>
            </p:cNvPr>
            <p:cNvSpPr>
              <a:spLocks noChangeArrowheads="1"/>
            </p:cNvSpPr>
            <p:nvPr/>
          </p:nvSpPr>
          <p:spPr bwMode="auto">
            <a:xfrm>
              <a:off x="1939534" y="3631398"/>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4" name="Oval 17">
              <a:extLst>
                <a:ext uri="{FF2B5EF4-FFF2-40B4-BE49-F238E27FC236}">
                  <a16:creationId xmlns:a16="http://schemas.microsoft.com/office/drawing/2014/main" id="{7812B573-3518-5546-BDFD-30CFD31C359D}"/>
                </a:ext>
              </a:extLst>
            </p:cNvPr>
            <p:cNvSpPr>
              <a:spLocks noChangeArrowheads="1"/>
            </p:cNvSpPr>
            <p:nvPr/>
          </p:nvSpPr>
          <p:spPr bwMode="auto">
            <a:xfrm>
              <a:off x="1968156" y="3629433"/>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5" name="Oval 18">
              <a:extLst>
                <a:ext uri="{FF2B5EF4-FFF2-40B4-BE49-F238E27FC236}">
                  <a16:creationId xmlns:a16="http://schemas.microsoft.com/office/drawing/2014/main" id="{5705EDC5-B906-C746-9434-466D872F424A}"/>
                </a:ext>
              </a:extLst>
            </p:cNvPr>
            <p:cNvSpPr>
              <a:spLocks noChangeArrowheads="1"/>
            </p:cNvSpPr>
            <p:nvPr/>
          </p:nvSpPr>
          <p:spPr bwMode="auto">
            <a:xfrm>
              <a:off x="1972559" y="3633364"/>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6" name="Oval 19">
              <a:extLst>
                <a:ext uri="{FF2B5EF4-FFF2-40B4-BE49-F238E27FC236}">
                  <a16:creationId xmlns:a16="http://schemas.microsoft.com/office/drawing/2014/main" id="{F29DB83F-74DF-574E-8389-610417659780}"/>
                </a:ext>
              </a:extLst>
            </p:cNvPr>
            <p:cNvSpPr>
              <a:spLocks noChangeArrowheads="1"/>
            </p:cNvSpPr>
            <p:nvPr/>
          </p:nvSpPr>
          <p:spPr bwMode="auto">
            <a:xfrm>
              <a:off x="1036872" y="33699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7" name="Oval 20">
              <a:extLst>
                <a:ext uri="{FF2B5EF4-FFF2-40B4-BE49-F238E27FC236}">
                  <a16:creationId xmlns:a16="http://schemas.microsoft.com/office/drawing/2014/main" id="{E680B0FF-031E-7045-85EB-438FB5818753}"/>
                </a:ext>
              </a:extLst>
            </p:cNvPr>
            <p:cNvSpPr>
              <a:spLocks noChangeArrowheads="1"/>
            </p:cNvSpPr>
            <p:nvPr/>
          </p:nvSpPr>
          <p:spPr bwMode="auto">
            <a:xfrm>
              <a:off x="1042376" y="3373860"/>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8" name="Oval 21">
              <a:extLst>
                <a:ext uri="{FF2B5EF4-FFF2-40B4-BE49-F238E27FC236}">
                  <a16:creationId xmlns:a16="http://schemas.microsoft.com/office/drawing/2014/main" id="{04FBFDC1-2D58-3A48-9D87-10D4144C8F05}"/>
                </a:ext>
              </a:extLst>
            </p:cNvPr>
            <p:cNvSpPr>
              <a:spLocks noChangeArrowheads="1"/>
            </p:cNvSpPr>
            <p:nvPr/>
          </p:nvSpPr>
          <p:spPr bwMode="auto">
            <a:xfrm>
              <a:off x="653791" y="2495082"/>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9" name="Oval 22">
              <a:extLst>
                <a:ext uri="{FF2B5EF4-FFF2-40B4-BE49-F238E27FC236}">
                  <a16:creationId xmlns:a16="http://schemas.microsoft.com/office/drawing/2014/main" id="{4FAAC498-49A0-0245-8F4B-E434E40124CD}"/>
                </a:ext>
              </a:extLst>
            </p:cNvPr>
            <p:cNvSpPr>
              <a:spLocks noChangeArrowheads="1"/>
            </p:cNvSpPr>
            <p:nvPr/>
          </p:nvSpPr>
          <p:spPr bwMode="auto">
            <a:xfrm>
              <a:off x="659295" y="2499014"/>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0" name="Oval 23">
              <a:extLst>
                <a:ext uri="{FF2B5EF4-FFF2-40B4-BE49-F238E27FC236}">
                  <a16:creationId xmlns:a16="http://schemas.microsoft.com/office/drawing/2014/main" id="{B8B945F3-8176-104F-8077-1D24C21BF6DA}"/>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1" name="Oval 24">
              <a:extLst>
                <a:ext uri="{FF2B5EF4-FFF2-40B4-BE49-F238E27FC236}">
                  <a16:creationId xmlns:a16="http://schemas.microsoft.com/office/drawing/2014/main" id="{6A4ACFB8-C5E6-4E4F-AF31-E2B1F5C8CA9E}"/>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2" name="Oval 25">
              <a:extLst>
                <a:ext uri="{FF2B5EF4-FFF2-40B4-BE49-F238E27FC236}">
                  <a16:creationId xmlns:a16="http://schemas.microsoft.com/office/drawing/2014/main" id="{4C020848-7690-2845-9574-DDAE787DD9BC}"/>
                </a:ext>
              </a:extLst>
            </p:cNvPr>
            <p:cNvSpPr>
              <a:spLocks noChangeArrowheads="1"/>
            </p:cNvSpPr>
            <p:nvPr/>
          </p:nvSpPr>
          <p:spPr bwMode="auto">
            <a:xfrm>
              <a:off x="653791" y="2495082"/>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3" name="Oval 26">
              <a:extLst>
                <a:ext uri="{FF2B5EF4-FFF2-40B4-BE49-F238E27FC236}">
                  <a16:creationId xmlns:a16="http://schemas.microsoft.com/office/drawing/2014/main" id="{FC3A3EC6-DE17-BF46-B3F2-FEC1809B5F28}"/>
                </a:ext>
              </a:extLst>
            </p:cNvPr>
            <p:cNvSpPr>
              <a:spLocks noChangeArrowheads="1"/>
            </p:cNvSpPr>
            <p:nvPr/>
          </p:nvSpPr>
          <p:spPr bwMode="auto">
            <a:xfrm>
              <a:off x="659295" y="2499014"/>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4" name="Oval 27">
              <a:extLst>
                <a:ext uri="{FF2B5EF4-FFF2-40B4-BE49-F238E27FC236}">
                  <a16:creationId xmlns:a16="http://schemas.microsoft.com/office/drawing/2014/main" id="{382C0BC6-9696-7F43-A574-1B3E8E04667B}"/>
                </a:ext>
              </a:extLst>
            </p:cNvPr>
            <p:cNvSpPr>
              <a:spLocks noChangeArrowheads="1"/>
            </p:cNvSpPr>
            <p:nvPr/>
          </p:nvSpPr>
          <p:spPr bwMode="auto">
            <a:xfrm>
              <a:off x="1224009" y="349771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5" name="Oval 28">
              <a:extLst>
                <a:ext uri="{FF2B5EF4-FFF2-40B4-BE49-F238E27FC236}">
                  <a16:creationId xmlns:a16="http://schemas.microsoft.com/office/drawing/2014/main" id="{13B1C714-CF51-AE4E-8256-5ADFBB0F7C77}"/>
                </a:ext>
              </a:extLst>
            </p:cNvPr>
            <p:cNvSpPr>
              <a:spLocks noChangeArrowheads="1"/>
            </p:cNvSpPr>
            <p:nvPr/>
          </p:nvSpPr>
          <p:spPr bwMode="auto">
            <a:xfrm>
              <a:off x="1228413" y="3501646"/>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6" name="Oval 29">
              <a:extLst>
                <a:ext uri="{FF2B5EF4-FFF2-40B4-BE49-F238E27FC236}">
                  <a16:creationId xmlns:a16="http://schemas.microsoft.com/office/drawing/2014/main" id="{03BFCE00-8CEC-FD47-8B7A-A1B32387E738}"/>
                </a:ext>
              </a:extLst>
            </p:cNvPr>
            <p:cNvSpPr>
              <a:spLocks noChangeArrowheads="1"/>
            </p:cNvSpPr>
            <p:nvPr/>
          </p:nvSpPr>
          <p:spPr bwMode="auto">
            <a:xfrm>
              <a:off x="620766" y="2704455"/>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7" name="Oval 30">
              <a:extLst>
                <a:ext uri="{FF2B5EF4-FFF2-40B4-BE49-F238E27FC236}">
                  <a16:creationId xmlns:a16="http://schemas.microsoft.com/office/drawing/2014/main" id="{8BE9BC36-E2B2-5741-8398-CDB87BDB8FD2}"/>
                </a:ext>
              </a:extLst>
            </p:cNvPr>
            <p:cNvSpPr>
              <a:spLocks noChangeArrowheads="1"/>
            </p:cNvSpPr>
            <p:nvPr/>
          </p:nvSpPr>
          <p:spPr bwMode="auto">
            <a:xfrm>
              <a:off x="626270" y="2708387"/>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8" name="Oval 31">
              <a:extLst>
                <a:ext uri="{FF2B5EF4-FFF2-40B4-BE49-F238E27FC236}">
                  <a16:creationId xmlns:a16="http://schemas.microsoft.com/office/drawing/2014/main" id="{FA0DD9A7-05D7-344B-B9FF-FE929B09CA52}"/>
                </a:ext>
              </a:extLst>
            </p:cNvPr>
            <p:cNvSpPr>
              <a:spLocks noChangeArrowheads="1"/>
            </p:cNvSpPr>
            <p:nvPr/>
          </p:nvSpPr>
          <p:spPr bwMode="auto">
            <a:xfrm>
              <a:off x="1015956" y="3346336"/>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9" name="Oval 32">
              <a:extLst>
                <a:ext uri="{FF2B5EF4-FFF2-40B4-BE49-F238E27FC236}">
                  <a16:creationId xmlns:a16="http://schemas.microsoft.com/office/drawing/2014/main" id="{350ABD8D-55B1-0449-B9C9-349370AEEA9C}"/>
                </a:ext>
              </a:extLst>
            </p:cNvPr>
            <p:cNvSpPr>
              <a:spLocks noChangeArrowheads="1"/>
            </p:cNvSpPr>
            <p:nvPr/>
          </p:nvSpPr>
          <p:spPr bwMode="auto">
            <a:xfrm>
              <a:off x="1020360" y="3350268"/>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0" name="Oval 33">
              <a:extLst>
                <a:ext uri="{FF2B5EF4-FFF2-40B4-BE49-F238E27FC236}">
                  <a16:creationId xmlns:a16="http://schemas.microsoft.com/office/drawing/2014/main" id="{DB3117E0-DA85-6E4B-B724-607141E4FE49}"/>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1" name="Oval 34">
              <a:extLst>
                <a:ext uri="{FF2B5EF4-FFF2-40B4-BE49-F238E27FC236}">
                  <a16:creationId xmlns:a16="http://schemas.microsoft.com/office/drawing/2014/main" id="{82CE2F32-C492-4B45-A163-7E414848E3BD}"/>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2" name="Oval 35">
              <a:extLst>
                <a:ext uri="{FF2B5EF4-FFF2-40B4-BE49-F238E27FC236}">
                  <a16:creationId xmlns:a16="http://schemas.microsoft.com/office/drawing/2014/main" id="{F3E85A5B-3249-0F40-BCCA-362D111AA452}"/>
                </a:ext>
              </a:extLst>
            </p:cNvPr>
            <p:cNvSpPr>
              <a:spLocks noChangeArrowheads="1"/>
            </p:cNvSpPr>
            <p:nvPr/>
          </p:nvSpPr>
          <p:spPr bwMode="auto">
            <a:xfrm>
              <a:off x="1168969" y="346920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3" name="Oval 36">
              <a:extLst>
                <a:ext uri="{FF2B5EF4-FFF2-40B4-BE49-F238E27FC236}">
                  <a16:creationId xmlns:a16="http://schemas.microsoft.com/office/drawing/2014/main" id="{DF0DABC0-4774-A044-A26B-FC7B618BDF35}"/>
                </a:ext>
              </a:extLst>
            </p:cNvPr>
            <p:cNvSpPr>
              <a:spLocks noChangeArrowheads="1"/>
            </p:cNvSpPr>
            <p:nvPr/>
          </p:nvSpPr>
          <p:spPr bwMode="auto">
            <a:xfrm>
              <a:off x="1173372" y="3473140"/>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4" name="Oval 37">
              <a:extLst>
                <a:ext uri="{FF2B5EF4-FFF2-40B4-BE49-F238E27FC236}">
                  <a16:creationId xmlns:a16="http://schemas.microsoft.com/office/drawing/2014/main" id="{F23FB743-B53D-074E-B6CD-733490C6DE53}"/>
                </a:ext>
              </a:extLst>
            </p:cNvPr>
            <p:cNvSpPr>
              <a:spLocks noChangeArrowheads="1"/>
            </p:cNvSpPr>
            <p:nvPr/>
          </p:nvSpPr>
          <p:spPr bwMode="auto">
            <a:xfrm>
              <a:off x="697823" y="217954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5" name="Oval 38">
              <a:extLst>
                <a:ext uri="{FF2B5EF4-FFF2-40B4-BE49-F238E27FC236}">
                  <a16:creationId xmlns:a16="http://schemas.microsoft.com/office/drawing/2014/main" id="{E1EAE9F8-A5A2-5A44-B908-539A8C122142}"/>
                </a:ext>
              </a:extLst>
            </p:cNvPr>
            <p:cNvSpPr>
              <a:spLocks noChangeArrowheads="1"/>
            </p:cNvSpPr>
            <p:nvPr/>
          </p:nvSpPr>
          <p:spPr bwMode="auto">
            <a:xfrm>
              <a:off x="702227" y="21844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6" name="Oval 39">
              <a:extLst>
                <a:ext uri="{FF2B5EF4-FFF2-40B4-BE49-F238E27FC236}">
                  <a16:creationId xmlns:a16="http://schemas.microsoft.com/office/drawing/2014/main" id="{B1FE0635-85A0-954A-9DB5-68B3B2DDC730}"/>
                </a:ext>
              </a:extLst>
            </p:cNvPr>
            <p:cNvSpPr>
              <a:spLocks noChangeArrowheads="1"/>
            </p:cNvSpPr>
            <p:nvPr/>
          </p:nvSpPr>
          <p:spPr bwMode="auto">
            <a:xfrm>
              <a:off x="916883" y="3165469"/>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7" name="Oval 40">
              <a:extLst>
                <a:ext uri="{FF2B5EF4-FFF2-40B4-BE49-F238E27FC236}">
                  <a16:creationId xmlns:a16="http://schemas.microsoft.com/office/drawing/2014/main" id="{6874824B-8721-5D46-BA14-770D7522A2B1}"/>
                </a:ext>
              </a:extLst>
            </p:cNvPr>
            <p:cNvSpPr>
              <a:spLocks noChangeArrowheads="1"/>
            </p:cNvSpPr>
            <p:nvPr/>
          </p:nvSpPr>
          <p:spPr bwMode="auto">
            <a:xfrm>
              <a:off x="921288" y="3170384"/>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8" name="Oval 41">
              <a:extLst>
                <a:ext uri="{FF2B5EF4-FFF2-40B4-BE49-F238E27FC236}">
                  <a16:creationId xmlns:a16="http://schemas.microsoft.com/office/drawing/2014/main" id="{C1BE57F9-693B-454B-8193-7B83908F5700}"/>
                </a:ext>
              </a:extLst>
            </p:cNvPr>
            <p:cNvSpPr>
              <a:spLocks noChangeArrowheads="1"/>
            </p:cNvSpPr>
            <p:nvPr/>
          </p:nvSpPr>
          <p:spPr bwMode="auto">
            <a:xfrm>
              <a:off x="861844" y="29600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9" name="Oval 42">
              <a:extLst>
                <a:ext uri="{FF2B5EF4-FFF2-40B4-BE49-F238E27FC236}">
                  <a16:creationId xmlns:a16="http://schemas.microsoft.com/office/drawing/2014/main" id="{FDD91CBF-BC1F-314B-8FAD-0FEF2053E9AF}"/>
                </a:ext>
              </a:extLst>
            </p:cNvPr>
            <p:cNvSpPr>
              <a:spLocks noChangeArrowheads="1"/>
            </p:cNvSpPr>
            <p:nvPr/>
          </p:nvSpPr>
          <p:spPr bwMode="auto">
            <a:xfrm>
              <a:off x="867348" y="296396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0" name="Oval 43">
              <a:extLst>
                <a:ext uri="{FF2B5EF4-FFF2-40B4-BE49-F238E27FC236}">
                  <a16:creationId xmlns:a16="http://schemas.microsoft.com/office/drawing/2014/main" id="{F1EB47CE-DC79-744B-BD45-660C727C157D}"/>
                </a:ext>
              </a:extLst>
            </p:cNvPr>
            <p:cNvSpPr>
              <a:spLocks noChangeArrowheads="1"/>
            </p:cNvSpPr>
            <p:nvPr/>
          </p:nvSpPr>
          <p:spPr bwMode="auto">
            <a:xfrm>
              <a:off x="1069896" y="3400399"/>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1" name="Oval 44">
              <a:extLst>
                <a:ext uri="{FF2B5EF4-FFF2-40B4-BE49-F238E27FC236}">
                  <a16:creationId xmlns:a16="http://schemas.microsoft.com/office/drawing/2014/main" id="{F1562B3B-5826-A449-9AE6-47C3854A97DF}"/>
                </a:ext>
              </a:extLst>
            </p:cNvPr>
            <p:cNvSpPr>
              <a:spLocks noChangeArrowheads="1"/>
            </p:cNvSpPr>
            <p:nvPr/>
          </p:nvSpPr>
          <p:spPr bwMode="auto">
            <a:xfrm>
              <a:off x="1075400" y="3404331"/>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 name="Oval 45">
              <a:extLst>
                <a:ext uri="{FF2B5EF4-FFF2-40B4-BE49-F238E27FC236}">
                  <a16:creationId xmlns:a16="http://schemas.microsoft.com/office/drawing/2014/main" id="{A411CF15-27B5-B14A-B760-6C366CBAEB64}"/>
                </a:ext>
              </a:extLst>
            </p:cNvPr>
            <p:cNvSpPr>
              <a:spLocks noChangeArrowheads="1"/>
            </p:cNvSpPr>
            <p:nvPr/>
          </p:nvSpPr>
          <p:spPr bwMode="auto">
            <a:xfrm>
              <a:off x="1102921" y="3425957"/>
              <a:ext cx="60544" cy="5504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3" name="Oval 46">
              <a:extLst>
                <a:ext uri="{FF2B5EF4-FFF2-40B4-BE49-F238E27FC236}">
                  <a16:creationId xmlns:a16="http://schemas.microsoft.com/office/drawing/2014/main" id="{041F10DE-2688-BF49-A6EF-36B11FFEA317}"/>
                </a:ext>
              </a:extLst>
            </p:cNvPr>
            <p:cNvSpPr>
              <a:spLocks noChangeArrowheads="1"/>
            </p:cNvSpPr>
            <p:nvPr/>
          </p:nvSpPr>
          <p:spPr bwMode="auto">
            <a:xfrm>
              <a:off x="1107324" y="3430872"/>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 name="Oval 47">
              <a:extLst>
                <a:ext uri="{FF2B5EF4-FFF2-40B4-BE49-F238E27FC236}">
                  <a16:creationId xmlns:a16="http://schemas.microsoft.com/office/drawing/2014/main" id="{361C620A-A662-DC45-B524-23211AE0B05D}"/>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5" name="Oval 48">
              <a:extLst>
                <a:ext uri="{FF2B5EF4-FFF2-40B4-BE49-F238E27FC236}">
                  <a16:creationId xmlns:a16="http://schemas.microsoft.com/office/drawing/2014/main" id="{51F98EA9-1785-9344-A23D-F6837B6610D6}"/>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 name="Oval 49">
              <a:extLst>
                <a:ext uri="{FF2B5EF4-FFF2-40B4-BE49-F238E27FC236}">
                  <a16:creationId xmlns:a16="http://schemas.microsoft.com/office/drawing/2014/main" id="{A37BF24E-9AC0-EB47-8EA7-9107040169E6}"/>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7" name="Oval 50">
              <a:extLst>
                <a:ext uri="{FF2B5EF4-FFF2-40B4-BE49-F238E27FC236}">
                  <a16:creationId xmlns:a16="http://schemas.microsoft.com/office/drawing/2014/main" id="{D5751C41-1901-A641-AA35-6FA17B30985C}"/>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 name="Oval 51">
              <a:extLst>
                <a:ext uri="{FF2B5EF4-FFF2-40B4-BE49-F238E27FC236}">
                  <a16:creationId xmlns:a16="http://schemas.microsoft.com/office/drawing/2014/main" id="{512E64C9-2B81-A241-90E8-9DF226D88012}"/>
                </a:ext>
              </a:extLst>
            </p:cNvPr>
            <p:cNvSpPr>
              <a:spLocks noChangeArrowheads="1"/>
            </p:cNvSpPr>
            <p:nvPr/>
          </p:nvSpPr>
          <p:spPr bwMode="auto">
            <a:xfrm>
              <a:off x="675807" y="234173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9" name="Oval 52">
              <a:extLst>
                <a:ext uri="{FF2B5EF4-FFF2-40B4-BE49-F238E27FC236}">
                  <a16:creationId xmlns:a16="http://schemas.microsoft.com/office/drawing/2014/main" id="{976E8249-A9CE-004D-ADAB-DFB6E545B4BE}"/>
                </a:ext>
              </a:extLst>
            </p:cNvPr>
            <p:cNvSpPr>
              <a:spLocks noChangeArrowheads="1"/>
            </p:cNvSpPr>
            <p:nvPr/>
          </p:nvSpPr>
          <p:spPr bwMode="auto">
            <a:xfrm>
              <a:off x="681311" y="234567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0" name="Oval 53">
              <a:extLst>
                <a:ext uri="{FF2B5EF4-FFF2-40B4-BE49-F238E27FC236}">
                  <a16:creationId xmlns:a16="http://schemas.microsoft.com/office/drawing/2014/main" id="{4CC6AD3B-42A3-9A45-A7B6-392507A6AABA}"/>
                </a:ext>
              </a:extLst>
            </p:cNvPr>
            <p:cNvSpPr>
              <a:spLocks noChangeArrowheads="1"/>
            </p:cNvSpPr>
            <p:nvPr/>
          </p:nvSpPr>
          <p:spPr bwMode="auto">
            <a:xfrm>
              <a:off x="839827" y="2846003"/>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1" name="Oval 54">
              <a:extLst>
                <a:ext uri="{FF2B5EF4-FFF2-40B4-BE49-F238E27FC236}">
                  <a16:creationId xmlns:a16="http://schemas.microsoft.com/office/drawing/2014/main" id="{C618FFF5-05C8-FD41-B192-099E39BDCC5D}"/>
                </a:ext>
              </a:extLst>
            </p:cNvPr>
            <p:cNvSpPr>
              <a:spLocks noChangeArrowheads="1"/>
            </p:cNvSpPr>
            <p:nvPr/>
          </p:nvSpPr>
          <p:spPr bwMode="auto">
            <a:xfrm>
              <a:off x="845331" y="2849935"/>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2" name="Oval 55">
              <a:extLst>
                <a:ext uri="{FF2B5EF4-FFF2-40B4-BE49-F238E27FC236}">
                  <a16:creationId xmlns:a16="http://schemas.microsoft.com/office/drawing/2014/main" id="{E4F6FA01-7460-8247-A492-646C8AD125FE}"/>
                </a:ext>
              </a:extLst>
            </p:cNvPr>
            <p:cNvSpPr>
              <a:spLocks noChangeArrowheads="1"/>
            </p:cNvSpPr>
            <p:nvPr/>
          </p:nvSpPr>
          <p:spPr bwMode="auto">
            <a:xfrm>
              <a:off x="741855" y="211663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3" name="Oval 56">
              <a:extLst>
                <a:ext uri="{FF2B5EF4-FFF2-40B4-BE49-F238E27FC236}">
                  <a16:creationId xmlns:a16="http://schemas.microsoft.com/office/drawing/2014/main" id="{EB891100-E4A6-1E48-86E3-7D48DB28D8C8}"/>
                </a:ext>
              </a:extLst>
            </p:cNvPr>
            <p:cNvSpPr>
              <a:spLocks noChangeArrowheads="1"/>
            </p:cNvSpPr>
            <p:nvPr/>
          </p:nvSpPr>
          <p:spPr bwMode="auto">
            <a:xfrm>
              <a:off x="746259" y="2121552"/>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4" name="Oval 57">
              <a:extLst>
                <a:ext uri="{FF2B5EF4-FFF2-40B4-BE49-F238E27FC236}">
                  <a16:creationId xmlns:a16="http://schemas.microsoft.com/office/drawing/2014/main" id="{A62F8BFE-9AE4-4F45-BF12-653F8B979037}"/>
                </a:ext>
              </a:extLst>
            </p:cNvPr>
            <p:cNvSpPr>
              <a:spLocks noChangeArrowheads="1"/>
            </p:cNvSpPr>
            <p:nvPr/>
          </p:nvSpPr>
          <p:spPr bwMode="auto">
            <a:xfrm>
              <a:off x="719839" y="208223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5" name="Oval 58">
              <a:extLst>
                <a:ext uri="{FF2B5EF4-FFF2-40B4-BE49-F238E27FC236}">
                  <a16:creationId xmlns:a16="http://schemas.microsoft.com/office/drawing/2014/main" id="{B0B5F909-A438-734E-B67E-88E0E3137E2C}"/>
                </a:ext>
              </a:extLst>
            </p:cNvPr>
            <p:cNvSpPr>
              <a:spLocks noChangeArrowheads="1"/>
            </p:cNvSpPr>
            <p:nvPr/>
          </p:nvSpPr>
          <p:spPr bwMode="auto">
            <a:xfrm>
              <a:off x="724242" y="2087148"/>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6" name="Oval 59">
              <a:extLst>
                <a:ext uri="{FF2B5EF4-FFF2-40B4-BE49-F238E27FC236}">
                  <a16:creationId xmlns:a16="http://schemas.microsoft.com/office/drawing/2014/main" id="{305D52D6-AAB2-2443-82E8-954A993482FD}"/>
                </a:ext>
              </a:extLst>
            </p:cNvPr>
            <p:cNvSpPr>
              <a:spLocks noChangeArrowheads="1"/>
            </p:cNvSpPr>
            <p:nvPr/>
          </p:nvSpPr>
          <p:spPr bwMode="auto">
            <a:xfrm>
              <a:off x="697823" y="217954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7" name="Oval 60">
              <a:extLst>
                <a:ext uri="{FF2B5EF4-FFF2-40B4-BE49-F238E27FC236}">
                  <a16:creationId xmlns:a16="http://schemas.microsoft.com/office/drawing/2014/main" id="{A24FE222-D029-DB4F-B438-9F4119DB6816}"/>
                </a:ext>
              </a:extLst>
            </p:cNvPr>
            <p:cNvSpPr>
              <a:spLocks noChangeArrowheads="1"/>
            </p:cNvSpPr>
            <p:nvPr/>
          </p:nvSpPr>
          <p:spPr bwMode="auto">
            <a:xfrm>
              <a:off x="702227" y="21844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8" name="Oval 61">
              <a:extLst>
                <a:ext uri="{FF2B5EF4-FFF2-40B4-BE49-F238E27FC236}">
                  <a16:creationId xmlns:a16="http://schemas.microsoft.com/office/drawing/2014/main" id="{3F4C9F5A-8C19-584A-AB03-57C85CA59167}"/>
                </a:ext>
              </a:extLst>
            </p:cNvPr>
            <p:cNvSpPr>
              <a:spLocks noChangeArrowheads="1"/>
            </p:cNvSpPr>
            <p:nvPr/>
          </p:nvSpPr>
          <p:spPr bwMode="auto">
            <a:xfrm>
              <a:off x="730847" y="2084200"/>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9" name="Oval 62">
              <a:extLst>
                <a:ext uri="{FF2B5EF4-FFF2-40B4-BE49-F238E27FC236}">
                  <a16:creationId xmlns:a16="http://schemas.microsoft.com/office/drawing/2014/main" id="{F8C12661-387F-2B40-8EE0-425988861D0F}"/>
                </a:ext>
              </a:extLst>
            </p:cNvPr>
            <p:cNvSpPr>
              <a:spLocks noChangeArrowheads="1"/>
            </p:cNvSpPr>
            <p:nvPr/>
          </p:nvSpPr>
          <p:spPr bwMode="auto">
            <a:xfrm>
              <a:off x="735250" y="2088131"/>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0" name="Oval 63">
              <a:extLst>
                <a:ext uri="{FF2B5EF4-FFF2-40B4-BE49-F238E27FC236}">
                  <a16:creationId xmlns:a16="http://schemas.microsoft.com/office/drawing/2014/main" id="{C0127745-81C7-F340-BBD4-1FD23C05587A}"/>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1" name="Oval 64">
              <a:extLst>
                <a:ext uri="{FF2B5EF4-FFF2-40B4-BE49-F238E27FC236}">
                  <a16:creationId xmlns:a16="http://schemas.microsoft.com/office/drawing/2014/main" id="{39A12388-4575-3445-9943-95503BCD4281}"/>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2" name="Oval 65">
              <a:extLst>
                <a:ext uri="{FF2B5EF4-FFF2-40B4-BE49-F238E27FC236}">
                  <a16:creationId xmlns:a16="http://schemas.microsoft.com/office/drawing/2014/main" id="{A176094B-F1D2-9F4C-9245-A614FB73704E}"/>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3" name="Oval 66">
              <a:extLst>
                <a:ext uri="{FF2B5EF4-FFF2-40B4-BE49-F238E27FC236}">
                  <a16:creationId xmlns:a16="http://schemas.microsoft.com/office/drawing/2014/main" id="{36670E13-8D84-A844-9783-D9CEDF19C660}"/>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4" name="Oval 67">
              <a:extLst>
                <a:ext uri="{FF2B5EF4-FFF2-40B4-BE49-F238E27FC236}">
                  <a16:creationId xmlns:a16="http://schemas.microsoft.com/office/drawing/2014/main" id="{D4D4231A-EC82-2A45-A887-DFC52911E5E5}"/>
                </a:ext>
              </a:extLst>
            </p:cNvPr>
            <p:cNvSpPr>
              <a:spLocks noChangeArrowheads="1"/>
            </p:cNvSpPr>
            <p:nvPr/>
          </p:nvSpPr>
          <p:spPr bwMode="auto">
            <a:xfrm>
              <a:off x="960916" y="3268682"/>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5" name="Oval 68">
              <a:extLst>
                <a:ext uri="{FF2B5EF4-FFF2-40B4-BE49-F238E27FC236}">
                  <a16:creationId xmlns:a16="http://schemas.microsoft.com/office/drawing/2014/main" id="{C9FFBD68-0983-324C-9546-36D225D5E837}"/>
                </a:ext>
              </a:extLst>
            </p:cNvPr>
            <p:cNvSpPr>
              <a:spLocks noChangeArrowheads="1"/>
            </p:cNvSpPr>
            <p:nvPr/>
          </p:nvSpPr>
          <p:spPr bwMode="auto">
            <a:xfrm>
              <a:off x="965319" y="3272613"/>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6" name="Oval 69">
              <a:extLst>
                <a:ext uri="{FF2B5EF4-FFF2-40B4-BE49-F238E27FC236}">
                  <a16:creationId xmlns:a16="http://schemas.microsoft.com/office/drawing/2014/main" id="{6EE54CD4-999A-C646-BBD2-23B2EA665D2B}"/>
                </a:ext>
              </a:extLst>
            </p:cNvPr>
            <p:cNvSpPr>
              <a:spLocks noChangeArrowheads="1"/>
            </p:cNvSpPr>
            <p:nvPr/>
          </p:nvSpPr>
          <p:spPr bwMode="auto">
            <a:xfrm>
              <a:off x="774880" y="2365329"/>
              <a:ext cx="60544" cy="5504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7" name="Oval 70">
              <a:extLst>
                <a:ext uri="{FF2B5EF4-FFF2-40B4-BE49-F238E27FC236}">
                  <a16:creationId xmlns:a16="http://schemas.microsoft.com/office/drawing/2014/main" id="{BEAD9D1C-FF08-2346-8542-F1DFE49B8DEF}"/>
                </a:ext>
              </a:extLst>
            </p:cNvPr>
            <p:cNvSpPr>
              <a:spLocks noChangeArrowheads="1"/>
            </p:cNvSpPr>
            <p:nvPr/>
          </p:nvSpPr>
          <p:spPr bwMode="auto">
            <a:xfrm>
              <a:off x="779283" y="2370244"/>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8" name="Oval 71">
              <a:extLst>
                <a:ext uri="{FF2B5EF4-FFF2-40B4-BE49-F238E27FC236}">
                  <a16:creationId xmlns:a16="http://schemas.microsoft.com/office/drawing/2014/main" id="{CF83B39F-CCB5-1044-8D1B-0AF4B6F98B98}"/>
                </a:ext>
              </a:extLst>
            </p:cNvPr>
            <p:cNvSpPr>
              <a:spLocks noChangeArrowheads="1"/>
            </p:cNvSpPr>
            <p:nvPr/>
          </p:nvSpPr>
          <p:spPr bwMode="auto">
            <a:xfrm>
              <a:off x="1749095" y="361370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09" name="Oval 72">
              <a:extLst>
                <a:ext uri="{FF2B5EF4-FFF2-40B4-BE49-F238E27FC236}">
                  <a16:creationId xmlns:a16="http://schemas.microsoft.com/office/drawing/2014/main" id="{128E91B8-D414-0640-86C6-95D3D6FD198D}"/>
                </a:ext>
              </a:extLst>
            </p:cNvPr>
            <p:cNvSpPr>
              <a:spLocks noChangeArrowheads="1"/>
            </p:cNvSpPr>
            <p:nvPr/>
          </p:nvSpPr>
          <p:spPr bwMode="auto">
            <a:xfrm>
              <a:off x="1753498" y="3617636"/>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0" name="Oval 73">
              <a:extLst>
                <a:ext uri="{FF2B5EF4-FFF2-40B4-BE49-F238E27FC236}">
                  <a16:creationId xmlns:a16="http://schemas.microsoft.com/office/drawing/2014/main" id="{65171854-0B57-4140-9DAA-B1BF04B954AE}"/>
                </a:ext>
              </a:extLst>
            </p:cNvPr>
            <p:cNvSpPr>
              <a:spLocks noChangeArrowheads="1"/>
            </p:cNvSpPr>
            <p:nvPr/>
          </p:nvSpPr>
          <p:spPr bwMode="auto">
            <a:xfrm>
              <a:off x="653791" y="2495082"/>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1" name="Oval 74">
              <a:extLst>
                <a:ext uri="{FF2B5EF4-FFF2-40B4-BE49-F238E27FC236}">
                  <a16:creationId xmlns:a16="http://schemas.microsoft.com/office/drawing/2014/main" id="{4B07DDEC-A9B5-8246-B6B6-88C01C73EE4C}"/>
                </a:ext>
              </a:extLst>
            </p:cNvPr>
            <p:cNvSpPr>
              <a:spLocks noChangeArrowheads="1"/>
            </p:cNvSpPr>
            <p:nvPr/>
          </p:nvSpPr>
          <p:spPr bwMode="auto">
            <a:xfrm>
              <a:off x="659295" y="2499014"/>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 name="Oval 75">
              <a:extLst>
                <a:ext uri="{FF2B5EF4-FFF2-40B4-BE49-F238E27FC236}">
                  <a16:creationId xmlns:a16="http://schemas.microsoft.com/office/drawing/2014/main" id="{301AF208-5F8F-2F42-BF05-6CB97779D741}"/>
                </a:ext>
              </a:extLst>
            </p:cNvPr>
            <p:cNvSpPr>
              <a:spLocks noChangeArrowheads="1"/>
            </p:cNvSpPr>
            <p:nvPr/>
          </p:nvSpPr>
          <p:spPr bwMode="auto">
            <a:xfrm>
              <a:off x="763872" y="2267032"/>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3" name="Oval 76">
              <a:extLst>
                <a:ext uri="{FF2B5EF4-FFF2-40B4-BE49-F238E27FC236}">
                  <a16:creationId xmlns:a16="http://schemas.microsoft.com/office/drawing/2014/main" id="{A8295326-CDD8-B54E-8282-8D66356ECF17}"/>
                </a:ext>
              </a:extLst>
            </p:cNvPr>
            <p:cNvSpPr>
              <a:spLocks noChangeArrowheads="1"/>
            </p:cNvSpPr>
            <p:nvPr/>
          </p:nvSpPr>
          <p:spPr bwMode="auto">
            <a:xfrm>
              <a:off x="768275" y="2271947"/>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 name="Oval 77">
              <a:extLst>
                <a:ext uri="{FF2B5EF4-FFF2-40B4-BE49-F238E27FC236}">
                  <a16:creationId xmlns:a16="http://schemas.microsoft.com/office/drawing/2014/main" id="{905F693B-993D-F342-9ADB-996C4656E236}"/>
                </a:ext>
              </a:extLst>
            </p:cNvPr>
            <p:cNvSpPr>
              <a:spLocks noChangeArrowheads="1"/>
            </p:cNvSpPr>
            <p:nvPr/>
          </p:nvSpPr>
          <p:spPr bwMode="auto">
            <a:xfrm>
              <a:off x="861844" y="29600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5" name="Oval 78">
              <a:extLst>
                <a:ext uri="{FF2B5EF4-FFF2-40B4-BE49-F238E27FC236}">
                  <a16:creationId xmlns:a16="http://schemas.microsoft.com/office/drawing/2014/main" id="{DF3E48F6-E91D-124F-85D2-944825FEC37F}"/>
                </a:ext>
              </a:extLst>
            </p:cNvPr>
            <p:cNvSpPr>
              <a:spLocks noChangeArrowheads="1"/>
            </p:cNvSpPr>
            <p:nvPr/>
          </p:nvSpPr>
          <p:spPr bwMode="auto">
            <a:xfrm>
              <a:off x="867348" y="296396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 name="Oval 79">
              <a:extLst>
                <a:ext uri="{FF2B5EF4-FFF2-40B4-BE49-F238E27FC236}">
                  <a16:creationId xmlns:a16="http://schemas.microsoft.com/office/drawing/2014/main" id="{F009877C-7F32-0F40-96E6-3F9337FEDED0}"/>
                </a:ext>
              </a:extLst>
            </p:cNvPr>
            <p:cNvSpPr>
              <a:spLocks noChangeArrowheads="1"/>
            </p:cNvSpPr>
            <p:nvPr/>
          </p:nvSpPr>
          <p:spPr bwMode="auto">
            <a:xfrm>
              <a:off x="1168969" y="346920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7" name="Oval 80">
              <a:extLst>
                <a:ext uri="{FF2B5EF4-FFF2-40B4-BE49-F238E27FC236}">
                  <a16:creationId xmlns:a16="http://schemas.microsoft.com/office/drawing/2014/main" id="{BB0E40D2-40C1-9A4E-825C-372A535971E5}"/>
                </a:ext>
              </a:extLst>
            </p:cNvPr>
            <p:cNvSpPr>
              <a:spLocks noChangeArrowheads="1"/>
            </p:cNvSpPr>
            <p:nvPr/>
          </p:nvSpPr>
          <p:spPr bwMode="auto">
            <a:xfrm>
              <a:off x="1173372" y="3473140"/>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8" name="Oval 81">
              <a:extLst>
                <a:ext uri="{FF2B5EF4-FFF2-40B4-BE49-F238E27FC236}">
                  <a16:creationId xmlns:a16="http://schemas.microsoft.com/office/drawing/2014/main" id="{0532E056-FF30-5A48-8A54-D2FB59B18DB2}"/>
                </a:ext>
              </a:extLst>
            </p:cNvPr>
            <p:cNvSpPr>
              <a:spLocks noChangeArrowheads="1"/>
            </p:cNvSpPr>
            <p:nvPr/>
          </p:nvSpPr>
          <p:spPr bwMode="auto">
            <a:xfrm>
              <a:off x="653791" y="2495082"/>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19" name="Oval 82">
              <a:extLst>
                <a:ext uri="{FF2B5EF4-FFF2-40B4-BE49-F238E27FC236}">
                  <a16:creationId xmlns:a16="http://schemas.microsoft.com/office/drawing/2014/main" id="{BD3FACE1-B15E-1746-96A7-02D9D32998C5}"/>
                </a:ext>
              </a:extLst>
            </p:cNvPr>
            <p:cNvSpPr>
              <a:spLocks noChangeArrowheads="1"/>
            </p:cNvSpPr>
            <p:nvPr/>
          </p:nvSpPr>
          <p:spPr bwMode="auto">
            <a:xfrm>
              <a:off x="659295" y="2499014"/>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 name="Oval 83">
              <a:extLst>
                <a:ext uri="{FF2B5EF4-FFF2-40B4-BE49-F238E27FC236}">
                  <a16:creationId xmlns:a16="http://schemas.microsoft.com/office/drawing/2014/main" id="{18BEE6D6-70E0-CD45-8726-F8CB969218BF}"/>
                </a:ext>
              </a:extLst>
            </p:cNvPr>
            <p:cNvSpPr>
              <a:spLocks noChangeArrowheads="1"/>
            </p:cNvSpPr>
            <p:nvPr/>
          </p:nvSpPr>
          <p:spPr bwMode="auto">
            <a:xfrm>
              <a:off x="894868" y="309567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1" name="Oval 84">
              <a:extLst>
                <a:ext uri="{FF2B5EF4-FFF2-40B4-BE49-F238E27FC236}">
                  <a16:creationId xmlns:a16="http://schemas.microsoft.com/office/drawing/2014/main" id="{5B91DE53-75EE-F849-8889-EFEC0622606B}"/>
                </a:ext>
              </a:extLst>
            </p:cNvPr>
            <p:cNvSpPr>
              <a:spLocks noChangeArrowheads="1"/>
            </p:cNvSpPr>
            <p:nvPr/>
          </p:nvSpPr>
          <p:spPr bwMode="auto">
            <a:xfrm>
              <a:off x="899271" y="3099610"/>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 name="Oval 85">
              <a:extLst>
                <a:ext uri="{FF2B5EF4-FFF2-40B4-BE49-F238E27FC236}">
                  <a16:creationId xmlns:a16="http://schemas.microsoft.com/office/drawing/2014/main" id="{8EAE30E4-6F47-1F44-ADD5-A7D194AFBA84}"/>
                </a:ext>
              </a:extLst>
            </p:cNvPr>
            <p:cNvSpPr>
              <a:spLocks noChangeArrowheads="1"/>
            </p:cNvSpPr>
            <p:nvPr/>
          </p:nvSpPr>
          <p:spPr bwMode="auto">
            <a:xfrm>
              <a:off x="861844" y="29600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3" name="Oval 86">
              <a:extLst>
                <a:ext uri="{FF2B5EF4-FFF2-40B4-BE49-F238E27FC236}">
                  <a16:creationId xmlns:a16="http://schemas.microsoft.com/office/drawing/2014/main" id="{FA357C2E-9720-CF41-BB94-77ABD1F86943}"/>
                </a:ext>
              </a:extLst>
            </p:cNvPr>
            <p:cNvSpPr>
              <a:spLocks noChangeArrowheads="1"/>
            </p:cNvSpPr>
            <p:nvPr/>
          </p:nvSpPr>
          <p:spPr bwMode="auto">
            <a:xfrm>
              <a:off x="867348" y="296396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 name="Oval 87">
              <a:extLst>
                <a:ext uri="{FF2B5EF4-FFF2-40B4-BE49-F238E27FC236}">
                  <a16:creationId xmlns:a16="http://schemas.microsoft.com/office/drawing/2014/main" id="{3747975D-C043-F944-909C-22BE3555D512}"/>
                </a:ext>
              </a:extLst>
            </p:cNvPr>
            <p:cNvSpPr>
              <a:spLocks noChangeArrowheads="1"/>
            </p:cNvSpPr>
            <p:nvPr/>
          </p:nvSpPr>
          <p:spPr bwMode="auto">
            <a:xfrm>
              <a:off x="741855" y="211663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5" name="Oval 88">
              <a:extLst>
                <a:ext uri="{FF2B5EF4-FFF2-40B4-BE49-F238E27FC236}">
                  <a16:creationId xmlns:a16="http://schemas.microsoft.com/office/drawing/2014/main" id="{7EF76E4F-4C73-E947-966C-ABC54A13ECAC}"/>
                </a:ext>
              </a:extLst>
            </p:cNvPr>
            <p:cNvSpPr>
              <a:spLocks noChangeArrowheads="1"/>
            </p:cNvSpPr>
            <p:nvPr/>
          </p:nvSpPr>
          <p:spPr bwMode="auto">
            <a:xfrm>
              <a:off x="746259" y="2121552"/>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6" name="Oval 89">
              <a:extLst>
                <a:ext uri="{FF2B5EF4-FFF2-40B4-BE49-F238E27FC236}">
                  <a16:creationId xmlns:a16="http://schemas.microsoft.com/office/drawing/2014/main" id="{1B2ADADB-4906-3242-AE7A-9F58A8C41BB8}"/>
                </a:ext>
              </a:extLst>
            </p:cNvPr>
            <p:cNvSpPr>
              <a:spLocks noChangeArrowheads="1"/>
            </p:cNvSpPr>
            <p:nvPr/>
          </p:nvSpPr>
          <p:spPr bwMode="auto">
            <a:xfrm>
              <a:off x="719839" y="208223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7" name="Oval 90">
              <a:extLst>
                <a:ext uri="{FF2B5EF4-FFF2-40B4-BE49-F238E27FC236}">
                  <a16:creationId xmlns:a16="http://schemas.microsoft.com/office/drawing/2014/main" id="{3F24B914-78DA-5B48-8DB5-9EFC5812BE04}"/>
                </a:ext>
              </a:extLst>
            </p:cNvPr>
            <p:cNvSpPr>
              <a:spLocks noChangeArrowheads="1"/>
            </p:cNvSpPr>
            <p:nvPr/>
          </p:nvSpPr>
          <p:spPr bwMode="auto">
            <a:xfrm>
              <a:off x="724242" y="2087148"/>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8" name="Oval 91">
              <a:extLst>
                <a:ext uri="{FF2B5EF4-FFF2-40B4-BE49-F238E27FC236}">
                  <a16:creationId xmlns:a16="http://schemas.microsoft.com/office/drawing/2014/main" id="{240E2710-9FDD-CC46-9E8A-DD8F9B56C9A1}"/>
                </a:ext>
              </a:extLst>
            </p:cNvPr>
            <p:cNvSpPr>
              <a:spLocks noChangeArrowheads="1"/>
            </p:cNvSpPr>
            <p:nvPr/>
          </p:nvSpPr>
          <p:spPr bwMode="auto">
            <a:xfrm>
              <a:off x="807904" y="2631715"/>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29" name="Oval 92">
              <a:extLst>
                <a:ext uri="{FF2B5EF4-FFF2-40B4-BE49-F238E27FC236}">
                  <a16:creationId xmlns:a16="http://schemas.microsoft.com/office/drawing/2014/main" id="{9C3FD934-9019-3548-8E11-6CFDA28E9574}"/>
                </a:ext>
              </a:extLst>
            </p:cNvPr>
            <p:cNvSpPr>
              <a:spLocks noChangeArrowheads="1"/>
            </p:cNvSpPr>
            <p:nvPr/>
          </p:nvSpPr>
          <p:spPr bwMode="auto">
            <a:xfrm>
              <a:off x="812308" y="2635647"/>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0" name="Oval 93">
              <a:extLst>
                <a:ext uri="{FF2B5EF4-FFF2-40B4-BE49-F238E27FC236}">
                  <a16:creationId xmlns:a16="http://schemas.microsoft.com/office/drawing/2014/main" id="{1195D347-C2A0-B246-A280-D577C0FA2EEC}"/>
                </a:ext>
              </a:extLst>
            </p:cNvPr>
            <p:cNvSpPr>
              <a:spLocks noChangeArrowheads="1"/>
            </p:cNvSpPr>
            <p:nvPr/>
          </p:nvSpPr>
          <p:spPr bwMode="auto">
            <a:xfrm>
              <a:off x="719839" y="208223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31" name="Oval 94">
              <a:extLst>
                <a:ext uri="{FF2B5EF4-FFF2-40B4-BE49-F238E27FC236}">
                  <a16:creationId xmlns:a16="http://schemas.microsoft.com/office/drawing/2014/main" id="{E3720CCD-9A7C-D54D-B940-6A0D98CBD433}"/>
                </a:ext>
              </a:extLst>
            </p:cNvPr>
            <p:cNvSpPr>
              <a:spLocks noChangeArrowheads="1"/>
            </p:cNvSpPr>
            <p:nvPr/>
          </p:nvSpPr>
          <p:spPr bwMode="auto">
            <a:xfrm>
              <a:off x="724242" y="2087148"/>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2" name="Oval 95">
              <a:extLst>
                <a:ext uri="{FF2B5EF4-FFF2-40B4-BE49-F238E27FC236}">
                  <a16:creationId xmlns:a16="http://schemas.microsoft.com/office/drawing/2014/main" id="{51BE425D-788F-574D-8391-11B938BA7425}"/>
                </a:ext>
              </a:extLst>
            </p:cNvPr>
            <p:cNvSpPr>
              <a:spLocks noChangeArrowheads="1"/>
            </p:cNvSpPr>
            <p:nvPr/>
          </p:nvSpPr>
          <p:spPr bwMode="auto">
            <a:xfrm>
              <a:off x="1025864" y="3358131"/>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33" name="Oval 96">
              <a:extLst>
                <a:ext uri="{FF2B5EF4-FFF2-40B4-BE49-F238E27FC236}">
                  <a16:creationId xmlns:a16="http://schemas.microsoft.com/office/drawing/2014/main" id="{54845AA9-150A-D34A-8D61-6AB60E73386C}"/>
                </a:ext>
              </a:extLst>
            </p:cNvPr>
            <p:cNvSpPr>
              <a:spLocks noChangeArrowheads="1"/>
            </p:cNvSpPr>
            <p:nvPr/>
          </p:nvSpPr>
          <p:spPr bwMode="auto">
            <a:xfrm>
              <a:off x="1031367" y="336206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4" name="Oval 97">
              <a:extLst>
                <a:ext uri="{FF2B5EF4-FFF2-40B4-BE49-F238E27FC236}">
                  <a16:creationId xmlns:a16="http://schemas.microsoft.com/office/drawing/2014/main" id="{CFD23E70-779E-6242-9A4E-753BA9C27D78}"/>
                </a:ext>
              </a:extLst>
            </p:cNvPr>
            <p:cNvSpPr>
              <a:spLocks noChangeArrowheads="1"/>
            </p:cNvSpPr>
            <p:nvPr/>
          </p:nvSpPr>
          <p:spPr bwMode="auto">
            <a:xfrm>
              <a:off x="653791" y="2495082"/>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35" name="Oval 98">
              <a:extLst>
                <a:ext uri="{FF2B5EF4-FFF2-40B4-BE49-F238E27FC236}">
                  <a16:creationId xmlns:a16="http://schemas.microsoft.com/office/drawing/2014/main" id="{98DC4153-80C8-DC41-9A31-AB19BFF07AD7}"/>
                </a:ext>
              </a:extLst>
            </p:cNvPr>
            <p:cNvSpPr>
              <a:spLocks noChangeArrowheads="1"/>
            </p:cNvSpPr>
            <p:nvPr/>
          </p:nvSpPr>
          <p:spPr bwMode="auto">
            <a:xfrm>
              <a:off x="659295" y="2499014"/>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6" name="Oval 99">
              <a:extLst>
                <a:ext uri="{FF2B5EF4-FFF2-40B4-BE49-F238E27FC236}">
                  <a16:creationId xmlns:a16="http://schemas.microsoft.com/office/drawing/2014/main" id="{3E334FED-01DE-8742-8166-A6F152BC1D67}"/>
                </a:ext>
              </a:extLst>
            </p:cNvPr>
            <p:cNvSpPr>
              <a:spLocks noChangeArrowheads="1"/>
            </p:cNvSpPr>
            <p:nvPr/>
          </p:nvSpPr>
          <p:spPr bwMode="auto">
            <a:xfrm>
              <a:off x="927892" y="319594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37" name="Oval 100">
              <a:extLst>
                <a:ext uri="{FF2B5EF4-FFF2-40B4-BE49-F238E27FC236}">
                  <a16:creationId xmlns:a16="http://schemas.microsoft.com/office/drawing/2014/main" id="{377DC73A-E6B2-C94A-A784-A514A3D88A6D}"/>
                </a:ext>
              </a:extLst>
            </p:cNvPr>
            <p:cNvSpPr>
              <a:spLocks noChangeArrowheads="1"/>
            </p:cNvSpPr>
            <p:nvPr/>
          </p:nvSpPr>
          <p:spPr bwMode="auto">
            <a:xfrm>
              <a:off x="932295" y="3199873"/>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8" name="Oval 101">
              <a:extLst>
                <a:ext uri="{FF2B5EF4-FFF2-40B4-BE49-F238E27FC236}">
                  <a16:creationId xmlns:a16="http://schemas.microsoft.com/office/drawing/2014/main" id="{8C2A192D-94C7-054B-9A7F-87FEB1D54B70}"/>
                </a:ext>
              </a:extLst>
            </p:cNvPr>
            <p:cNvSpPr>
              <a:spLocks noChangeArrowheads="1"/>
            </p:cNvSpPr>
            <p:nvPr/>
          </p:nvSpPr>
          <p:spPr bwMode="auto">
            <a:xfrm>
              <a:off x="1574066" y="3592079"/>
              <a:ext cx="60544" cy="5504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39" name="Oval 102">
              <a:extLst>
                <a:ext uri="{FF2B5EF4-FFF2-40B4-BE49-F238E27FC236}">
                  <a16:creationId xmlns:a16="http://schemas.microsoft.com/office/drawing/2014/main" id="{70A4C2C9-257D-1845-9888-3FCFF6F99BF2}"/>
                </a:ext>
              </a:extLst>
            </p:cNvPr>
            <p:cNvSpPr>
              <a:spLocks noChangeArrowheads="1"/>
            </p:cNvSpPr>
            <p:nvPr/>
          </p:nvSpPr>
          <p:spPr bwMode="auto">
            <a:xfrm>
              <a:off x="1578469" y="3596994"/>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0" name="Oval 103">
              <a:extLst>
                <a:ext uri="{FF2B5EF4-FFF2-40B4-BE49-F238E27FC236}">
                  <a16:creationId xmlns:a16="http://schemas.microsoft.com/office/drawing/2014/main" id="{B79D7985-226C-724E-830B-E2A632022F65}"/>
                </a:ext>
              </a:extLst>
            </p:cNvPr>
            <p:cNvSpPr>
              <a:spLocks noChangeArrowheads="1"/>
            </p:cNvSpPr>
            <p:nvPr/>
          </p:nvSpPr>
          <p:spPr bwMode="auto">
            <a:xfrm>
              <a:off x="1201993" y="348690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41" name="Oval 104">
              <a:extLst>
                <a:ext uri="{FF2B5EF4-FFF2-40B4-BE49-F238E27FC236}">
                  <a16:creationId xmlns:a16="http://schemas.microsoft.com/office/drawing/2014/main" id="{14A29AB7-7227-C04D-A0D3-2AF2DAEF370B}"/>
                </a:ext>
              </a:extLst>
            </p:cNvPr>
            <p:cNvSpPr>
              <a:spLocks noChangeArrowheads="1"/>
            </p:cNvSpPr>
            <p:nvPr/>
          </p:nvSpPr>
          <p:spPr bwMode="auto">
            <a:xfrm>
              <a:off x="1206397" y="349083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2" name="Oval 105">
              <a:extLst>
                <a:ext uri="{FF2B5EF4-FFF2-40B4-BE49-F238E27FC236}">
                  <a16:creationId xmlns:a16="http://schemas.microsoft.com/office/drawing/2014/main" id="{6BA77408-8C06-B541-8A17-6EE873EB3158}"/>
                </a:ext>
              </a:extLst>
            </p:cNvPr>
            <p:cNvSpPr>
              <a:spLocks noChangeArrowheads="1"/>
            </p:cNvSpPr>
            <p:nvPr/>
          </p:nvSpPr>
          <p:spPr bwMode="auto">
            <a:xfrm>
              <a:off x="1113929" y="343480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43" name="Oval 106">
              <a:extLst>
                <a:ext uri="{FF2B5EF4-FFF2-40B4-BE49-F238E27FC236}">
                  <a16:creationId xmlns:a16="http://schemas.microsoft.com/office/drawing/2014/main" id="{AAEE2378-BA0A-1E48-B05E-811692C41DF4}"/>
                </a:ext>
              </a:extLst>
            </p:cNvPr>
            <p:cNvSpPr>
              <a:spLocks noChangeArrowheads="1"/>
            </p:cNvSpPr>
            <p:nvPr/>
          </p:nvSpPr>
          <p:spPr bwMode="auto">
            <a:xfrm>
              <a:off x="1118332" y="3438736"/>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4" name="Oval 107">
              <a:extLst>
                <a:ext uri="{FF2B5EF4-FFF2-40B4-BE49-F238E27FC236}">
                  <a16:creationId xmlns:a16="http://schemas.microsoft.com/office/drawing/2014/main" id="{A1180393-2182-6D46-9CA3-5B8A1EC2019B}"/>
                </a:ext>
              </a:extLst>
            </p:cNvPr>
            <p:cNvSpPr>
              <a:spLocks noChangeArrowheads="1"/>
            </p:cNvSpPr>
            <p:nvPr/>
          </p:nvSpPr>
          <p:spPr bwMode="auto">
            <a:xfrm>
              <a:off x="861844" y="29600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45" name="Oval 108">
              <a:extLst>
                <a:ext uri="{FF2B5EF4-FFF2-40B4-BE49-F238E27FC236}">
                  <a16:creationId xmlns:a16="http://schemas.microsoft.com/office/drawing/2014/main" id="{6856C928-40F3-4145-B71D-2605FFB18649}"/>
                </a:ext>
              </a:extLst>
            </p:cNvPr>
            <p:cNvSpPr>
              <a:spLocks noChangeArrowheads="1"/>
            </p:cNvSpPr>
            <p:nvPr/>
          </p:nvSpPr>
          <p:spPr bwMode="auto">
            <a:xfrm>
              <a:off x="867348" y="296396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6" name="Oval 109">
              <a:extLst>
                <a:ext uri="{FF2B5EF4-FFF2-40B4-BE49-F238E27FC236}">
                  <a16:creationId xmlns:a16="http://schemas.microsoft.com/office/drawing/2014/main" id="{02722138-8A13-9748-ACFC-2C05663929D5}"/>
                </a:ext>
              </a:extLst>
            </p:cNvPr>
            <p:cNvSpPr>
              <a:spLocks noChangeArrowheads="1"/>
            </p:cNvSpPr>
            <p:nvPr/>
          </p:nvSpPr>
          <p:spPr bwMode="auto">
            <a:xfrm>
              <a:off x="938900" y="3222482"/>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47" name="Oval 110">
              <a:extLst>
                <a:ext uri="{FF2B5EF4-FFF2-40B4-BE49-F238E27FC236}">
                  <a16:creationId xmlns:a16="http://schemas.microsoft.com/office/drawing/2014/main" id="{EF445891-E534-A34C-9B88-153DD726CC97}"/>
                </a:ext>
              </a:extLst>
            </p:cNvPr>
            <p:cNvSpPr>
              <a:spLocks noChangeArrowheads="1"/>
            </p:cNvSpPr>
            <p:nvPr/>
          </p:nvSpPr>
          <p:spPr bwMode="auto">
            <a:xfrm>
              <a:off x="943303" y="3227397"/>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8" name="Oval 111">
              <a:extLst>
                <a:ext uri="{FF2B5EF4-FFF2-40B4-BE49-F238E27FC236}">
                  <a16:creationId xmlns:a16="http://schemas.microsoft.com/office/drawing/2014/main" id="{D34AA9A0-88D8-E74F-BB51-253B73C60E06}"/>
                </a:ext>
              </a:extLst>
            </p:cNvPr>
            <p:cNvSpPr>
              <a:spLocks noChangeArrowheads="1"/>
            </p:cNvSpPr>
            <p:nvPr/>
          </p:nvSpPr>
          <p:spPr bwMode="auto">
            <a:xfrm>
              <a:off x="3347468" y="3654006"/>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49" name="Oval 112">
              <a:extLst>
                <a:ext uri="{FF2B5EF4-FFF2-40B4-BE49-F238E27FC236}">
                  <a16:creationId xmlns:a16="http://schemas.microsoft.com/office/drawing/2014/main" id="{29BFAAB4-4012-874C-AA12-FBBBC83DAEB6}"/>
                </a:ext>
              </a:extLst>
            </p:cNvPr>
            <p:cNvSpPr>
              <a:spLocks noChangeArrowheads="1"/>
            </p:cNvSpPr>
            <p:nvPr/>
          </p:nvSpPr>
          <p:spPr bwMode="auto">
            <a:xfrm>
              <a:off x="3351871" y="3657938"/>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0" name="Oval 113">
              <a:extLst>
                <a:ext uri="{FF2B5EF4-FFF2-40B4-BE49-F238E27FC236}">
                  <a16:creationId xmlns:a16="http://schemas.microsoft.com/office/drawing/2014/main" id="{4924B5F6-6E6B-9B47-B1BE-509F814548DE}"/>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1" name="Oval 114">
              <a:extLst>
                <a:ext uri="{FF2B5EF4-FFF2-40B4-BE49-F238E27FC236}">
                  <a16:creationId xmlns:a16="http://schemas.microsoft.com/office/drawing/2014/main" id="{AB436BFA-5C08-924B-99A1-EEE810B3134E}"/>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2" name="Oval 115">
              <a:extLst>
                <a:ext uri="{FF2B5EF4-FFF2-40B4-BE49-F238E27FC236}">
                  <a16:creationId xmlns:a16="http://schemas.microsoft.com/office/drawing/2014/main" id="{40B4D9B7-CF1D-1B40-8D17-FA7CDB85AB32}"/>
                </a:ext>
              </a:extLst>
            </p:cNvPr>
            <p:cNvSpPr>
              <a:spLocks noChangeArrowheads="1"/>
            </p:cNvSpPr>
            <p:nvPr/>
          </p:nvSpPr>
          <p:spPr bwMode="auto">
            <a:xfrm>
              <a:off x="561323" y="269659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3" name="Oval 116">
              <a:extLst>
                <a:ext uri="{FF2B5EF4-FFF2-40B4-BE49-F238E27FC236}">
                  <a16:creationId xmlns:a16="http://schemas.microsoft.com/office/drawing/2014/main" id="{1C9210AE-0A24-144A-8BCA-FC4E03C25E56}"/>
                </a:ext>
              </a:extLst>
            </p:cNvPr>
            <p:cNvSpPr>
              <a:spLocks noChangeArrowheads="1"/>
            </p:cNvSpPr>
            <p:nvPr/>
          </p:nvSpPr>
          <p:spPr bwMode="auto">
            <a:xfrm>
              <a:off x="565726" y="270052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4" name="Oval 117">
              <a:extLst>
                <a:ext uri="{FF2B5EF4-FFF2-40B4-BE49-F238E27FC236}">
                  <a16:creationId xmlns:a16="http://schemas.microsoft.com/office/drawing/2014/main" id="{E72D42ED-D32D-9740-A395-7EBEBC93E42C}"/>
                </a:ext>
              </a:extLst>
            </p:cNvPr>
            <p:cNvSpPr>
              <a:spLocks noChangeArrowheads="1"/>
            </p:cNvSpPr>
            <p:nvPr/>
          </p:nvSpPr>
          <p:spPr bwMode="auto">
            <a:xfrm>
              <a:off x="599851" y="2826344"/>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5" name="Oval 118">
              <a:extLst>
                <a:ext uri="{FF2B5EF4-FFF2-40B4-BE49-F238E27FC236}">
                  <a16:creationId xmlns:a16="http://schemas.microsoft.com/office/drawing/2014/main" id="{D7A9108A-F658-7448-9973-E420EB596E3A}"/>
                </a:ext>
              </a:extLst>
            </p:cNvPr>
            <p:cNvSpPr>
              <a:spLocks noChangeArrowheads="1"/>
            </p:cNvSpPr>
            <p:nvPr/>
          </p:nvSpPr>
          <p:spPr bwMode="auto">
            <a:xfrm>
              <a:off x="604254" y="2830275"/>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6" name="Oval 119">
              <a:extLst>
                <a:ext uri="{FF2B5EF4-FFF2-40B4-BE49-F238E27FC236}">
                  <a16:creationId xmlns:a16="http://schemas.microsoft.com/office/drawing/2014/main" id="{DF55C63F-3C73-F043-9930-6C7021000914}"/>
                </a:ext>
              </a:extLst>
            </p:cNvPr>
            <p:cNvSpPr>
              <a:spLocks noChangeArrowheads="1"/>
            </p:cNvSpPr>
            <p:nvPr/>
          </p:nvSpPr>
          <p:spPr bwMode="auto">
            <a:xfrm>
              <a:off x="561323" y="269659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7" name="Oval 120">
              <a:extLst>
                <a:ext uri="{FF2B5EF4-FFF2-40B4-BE49-F238E27FC236}">
                  <a16:creationId xmlns:a16="http://schemas.microsoft.com/office/drawing/2014/main" id="{7B14C3EF-5884-6E42-84DD-0F2CFAD43933}"/>
                </a:ext>
              </a:extLst>
            </p:cNvPr>
            <p:cNvSpPr>
              <a:spLocks noChangeArrowheads="1"/>
            </p:cNvSpPr>
            <p:nvPr/>
          </p:nvSpPr>
          <p:spPr bwMode="auto">
            <a:xfrm>
              <a:off x="565726" y="270052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8" name="Oval 121">
              <a:extLst>
                <a:ext uri="{FF2B5EF4-FFF2-40B4-BE49-F238E27FC236}">
                  <a16:creationId xmlns:a16="http://schemas.microsoft.com/office/drawing/2014/main" id="{DF3411F2-C62D-744D-AAA7-65891266C298}"/>
                </a:ext>
              </a:extLst>
            </p:cNvPr>
            <p:cNvSpPr>
              <a:spLocks noChangeArrowheads="1"/>
            </p:cNvSpPr>
            <p:nvPr/>
          </p:nvSpPr>
          <p:spPr bwMode="auto">
            <a:xfrm>
              <a:off x="730847" y="2084200"/>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9" name="Oval 122">
              <a:extLst>
                <a:ext uri="{FF2B5EF4-FFF2-40B4-BE49-F238E27FC236}">
                  <a16:creationId xmlns:a16="http://schemas.microsoft.com/office/drawing/2014/main" id="{A1B2588B-3F40-DC41-9C66-C32230926DE3}"/>
                </a:ext>
              </a:extLst>
            </p:cNvPr>
            <p:cNvSpPr>
              <a:spLocks noChangeArrowheads="1"/>
            </p:cNvSpPr>
            <p:nvPr/>
          </p:nvSpPr>
          <p:spPr bwMode="auto">
            <a:xfrm>
              <a:off x="735250" y="2088131"/>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0" name="Oval 123">
              <a:extLst>
                <a:ext uri="{FF2B5EF4-FFF2-40B4-BE49-F238E27FC236}">
                  <a16:creationId xmlns:a16="http://schemas.microsoft.com/office/drawing/2014/main" id="{4C439AD9-FD80-B346-B422-F61B3CDDB48E}"/>
                </a:ext>
              </a:extLst>
            </p:cNvPr>
            <p:cNvSpPr>
              <a:spLocks noChangeArrowheads="1"/>
            </p:cNvSpPr>
            <p:nvPr/>
          </p:nvSpPr>
          <p:spPr bwMode="auto">
            <a:xfrm>
              <a:off x="1168969" y="346920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1" name="Oval 124">
              <a:extLst>
                <a:ext uri="{FF2B5EF4-FFF2-40B4-BE49-F238E27FC236}">
                  <a16:creationId xmlns:a16="http://schemas.microsoft.com/office/drawing/2014/main" id="{026FC9E9-5ADA-3C41-8FD7-72EE1A6E9474}"/>
                </a:ext>
              </a:extLst>
            </p:cNvPr>
            <p:cNvSpPr>
              <a:spLocks noChangeArrowheads="1"/>
            </p:cNvSpPr>
            <p:nvPr/>
          </p:nvSpPr>
          <p:spPr bwMode="auto">
            <a:xfrm>
              <a:off x="1173372" y="3473140"/>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2" name="Oval 125">
              <a:extLst>
                <a:ext uri="{FF2B5EF4-FFF2-40B4-BE49-F238E27FC236}">
                  <a16:creationId xmlns:a16="http://schemas.microsoft.com/office/drawing/2014/main" id="{7E30A50D-9A97-874A-8481-C97A3FF59A30}"/>
                </a:ext>
              </a:extLst>
            </p:cNvPr>
            <p:cNvSpPr>
              <a:spLocks noChangeArrowheads="1"/>
            </p:cNvSpPr>
            <p:nvPr/>
          </p:nvSpPr>
          <p:spPr bwMode="auto">
            <a:xfrm>
              <a:off x="561323" y="269659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3" name="Oval 126">
              <a:extLst>
                <a:ext uri="{FF2B5EF4-FFF2-40B4-BE49-F238E27FC236}">
                  <a16:creationId xmlns:a16="http://schemas.microsoft.com/office/drawing/2014/main" id="{EA8C0770-C71A-3049-9F7A-FDF3FF7EA4D6}"/>
                </a:ext>
              </a:extLst>
            </p:cNvPr>
            <p:cNvSpPr>
              <a:spLocks noChangeArrowheads="1"/>
            </p:cNvSpPr>
            <p:nvPr/>
          </p:nvSpPr>
          <p:spPr bwMode="auto">
            <a:xfrm>
              <a:off x="565726" y="270052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4" name="Oval 127">
              <a:extLst>
                <a:ext uri="{FF2B5EF4-FFF2-40B4-BE49-F238E27FC236}">
                  <a16:creationId xmlns:a16="http://schemas.microsoft.com/office/drawing/2014/main" id="{D02375AA-2C40-C548-8E7E-6DB2715671C5}"/>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5" name="Oval 128">
              <a:extLst>
                <a:ext uri="{FF2B5EF4-FFF2-40B4-BE49-F238E27FC236}">
                  <a16:creationId xmlns:a16="http://schemas.microsoft.com/office/drawing/2014/main" id="{ACCC1A00-ACBC-6140-BC95-46A020C8C598}"/>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6" name="Oval 129">
              <a:extLst>
                <a:ext uri="{FF2B5EF4-FFF2-40B4-BE49-F238E27FC236}">
                  <a16:creationId xmlns:a16="http://schemas.microsoft.com/office/drawing/2014/main" id="{3530363F-8FAF-524E-82C1-6E08D4F8096A}"/>
                </a:ext>
              </a:extLst>
            </p:cNvPr>
            <p:cNvSpPr>
              <a:spLocks noChangeArrowheads="1"/>
            </p:cNvSpPr>
            <p:nvPr/>
          </p:nvSpPr>
          <p:spPr bwMode="auto">
            <a:xfrm>
              <a:off x="741855" y="211663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7" name="Oval 130">
              <a:extLst>
                <a:ext uri="{FF2B5EF4-FFF2-40B4-BE49-F238E27FC236}">
                  <a16:creationId xmlns:a16="http://schemas.microsoft.com/office/drawing/2014/main" id="{24CE46F0-9F24-9B4D-A204-3805EFE6154B}"/>
                </a:ext>
              </a:extLst>
            </p:cNvPr>
            <p:cNvSpPr>
              <a:spLocks noChangeArrowheads="1"/>
            </p:cNvSpPr>
            <p:nvPr/>
          </p:nvSpPr>
          <p:spPr bwMode="auto">
            <a:xfrm>
              <a:off x="746259" y="2121552"/>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8" name="Oval 131">
              <a:extLst>
                <a:ext uri="{FF2B5EF4-FFF2-40B4-BE49-F238E27FC236}">
                  <a16:creationId xmlns:a16="http://schemas.microsoft.com/office/drawing/2014/main" id="{AA8C64C0-4363-964A-BF8B-7C2C3A6A8263}"/>
                </a:ext>
              </a:extLst>
            </p:cNvPr>
            <p:cNvSpPr>
              <a:spLocks noChangeArrowheads="1"/>
            </p:cNvSpPr>
            <p:nvPr/>
          </p:nvSpPr>
          <p:spPr bwMode="auto">
            <a:xfrm>
              <a:off x="2373253" y="364417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9" name="Oval 132">
              <a:extLst>
                <a:ext uri="{FF2B5EF4-FFF2-40B4-BE49-F238E27FC236}">
                  <a16:creationId xmlns:a16="http://schemas.microsoft.com/office/drawing/2014/main" id="{165D2230-E346-4349-A33D-C52979FE508D}"/>
                </a:ext>
              </a:extLst>
            </p:cNvPr>
            <p:cNvSpPr>
              <a:spLocks noChangeArrowheads="1"/>
            </p:cNvSpPr>
            <p:nvPr/>
          </p:nvSpPr>
          <p:spPr bwMode="auto">
            <a:xfrm>
              <a:off x="2377656" y="3648109"/>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0" name="Oval 133">
              <a:extLst>
                <a:ext uri="{FF2B5EF4-FFF2-40B4-BE49-F238E27FC236}">
                  <a16:creationId xmlns:a16="http://schemas.microsoft.com/office/drawing/2014/main" id="{C71CE0EB-ADC0-D147-911A-F6AF8503943F}"/>
                </a:ext>
              </a:extLst>
            </p:cNvPr>
            <p:cNvSpPr>
              <a:spLocks noChangeArrowheads="1"/>
            </p:cNvSpPr>
            <p:nvPr/>
          </p:nvSpPr>
          <p:spPr bwMode="auto">
            <a:xfrm>
              <a:off x="752864" y="2178564"/>
              <a:ext cx="60544" cy="55046"/>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1" name="Oval 134">
              <a:extLst>
                <a:ext uri="{FF2B5EF4-FFF2-40B4-BE49-F238E27FC236}">
                  <a16:creationId xmlns:a16="http://schemas.microsoft.com/office/drawing/2014/main" id="{BD4A4FE8-64AB-1949-BD54-11D84DE9B7ED}"/>
                </a:ext>
              </a:extLst>
            </p:cNvPr>
            <p:cNvSpPr>
              <a:spLocks noChangeArrowheads="1"/>
            </p:cNvSpPr>
            <p:nvPr/>
          </p:nvSpPr>
          <p:spPr bwMode="auto">
            <a:xfrm>
              <a:off x="757267" y="2183479"/>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2" name="Oval 135">
              <a:extLst>
                <a:ext uri="{FF2B5EF4-FFF2-40B4-BE49-F238E27FC236}">
                  <a16:creationId xmlns:a16="http://schemas.microsoft.com/office/drawing/2014/main" id="{64A0C0D3-F776-FB43-9BCA-9ADDEC14B029}"/>
                </a:ext>
              </a:extLst>
            </p:cNvPr>
            <p:cNvSpPr>
              <a:spLocks noChangeArrowheads="1"/>
            </p:cNvSpPr>
            <p:nvPr/>
          </p:nvSpPr>
          <p:spPr bwMode="auto">
            <a:xfrm>
              <a:off x="905876" y="313303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3" name="Oval 136">
              <a:extLst>
                <a:ext uri="{FF2B5EF4-FFF2-40B4-BE49-F238E27FC236}">
                  <a16:creationId xmlns:a16="http://schemas.microsoft.com/office/drawing/2014/main" id="{EF569D07-5A5C-9D43-B074-50A134782FFA}"/>
                </a:ext>
              </a:extLst>
            </p:cNvPr>
            <p:cNvSpPr>
              <a:spLocks noChangeArrowheads="1"/>
            </p:cNvSpPr>
            <p:nvPr/>
          </p:nvSpPr>
          <p:spPr bwMode="auto">
            <a:xfrm>
              <a:off x="910279" y="31369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4" name="Oval 137">
              <a:extLst>
                <a:ext uri="{FF2B5EF4-FFF2-40B4-BE49-F238E27FC236}">
                  <a16:creationId xmlns:a16="http://schemas.microsoft.com/office/drawing/2014/main" id="{0F0091F8-1AFA-0C4A-AA0E-6030185558EC}"/>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5" name="Oval 138">
              <a:extLst>
                <a:ext uri="{FF2B5EF4-FFF2-40B4-BE49-F238E27FC236}">
                  <a16:creationId xmlns:a16="http://schemas.microsoft.com/office/drawing/2014/main" id="{CB1A09FF-5BD1-9444-9BA0-725593F88B10}"/>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6" name="Oval 139">
              <a:extLst>
                <a:ext uri="{FF2B5EF4-FFF2-40B4-BE49-F238E27FC236}">
                  <a16:creationId xmlns:a16="http://schemas.microsoft.com/office/drawing/2014/main" id="{69EF54BF-D208-A140-80B6-1458A3AE669C}"/>
                </a:ext>
              </a:extLst>
            </p:cNvPr>
            <p:cNvSpPr>
              <a:spLocks noChangeArrowheads="1"/>
            </p:cNvSpPr>
            <p:nvPr/>
          </p:nvSpPr>
          <p:spPr bwMode="auto">
            <a:xfrm>
              <a:off x="1474993" y="3575369"/>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7" name="Oval 140">
              <a:extLst>
                <a:ext uri="{FF2B5EF4-FFF2-40B4-BE49-F238E27FC236}">
                  <a16:creationId xmlns:a16="http://schemas.microsoft.com/office/drawing/2014/main" id="{A6559510-EE5F-7541-96C9-D1870CA6C734}"/>
                </a:ext>
              </a:extLst>
            </p:cNvPr>
            <p:cNvSpPr>
              <a:spLocks noChangeArrowheads="1"/>
            </p:cNvSpPr>
            <p:nvPr/>
          </p:nvSpPr>
          <p:spPr bwMode="auto">
            <a:xfrm>
              <a:off x="1480497" y="3579301"/>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8" name="Oval 141">
              <a:extLst>
                <a:ext uri="{FF2B5EF4-FFF2-40B4-BE49-F238E27FC236}">
                  <a16:creationId xmlns:a16="http://schemas.microsoft.com/office/drawing/2014/main" id="{E45EDAC6-3472-2C4E-B133-C5870FECE2C4}"/>
                </a:ext>
              </a:extLst>
            </p:cNvPr>
            <p:cNvSpPr>
              <a:spLocks noChangeArrowheads="1"/>
            </p:cNvSpPr>
            <p:nvPr/>
          </p:nvSpPr>
          <p:spPr bwMode="auto">
            <a:xfrm>
              <a:off x="960916" y="3268682"/>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9" name="Oval 142">
              <a:extLst>
                <a:ext uri="{FF2B5EF4-FFF2-40B4-BE49-F238E27FC236}">
                  <a16:creationId xmlns:a16="http://schemas.microsoft.com/office/drawing/2014/main" id="{BE89244F-A20E-214B-8F19-AC867206699C}"/>
                </a:ext>
              </a:extLst>
            </p:cNvPr>
            <p:cNvSpPr>
              <a:spLocks noChangeArrowheads="1"/>
            </p:cNvSpPr>
            <p:nvPr/>
          </p:nvSpPr>
          <p:spPr bwMode="auto">
            <a:xfrm>
              <a:off x="965319" y="3272613"/>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0" name="Oval 143">
              <a:extLst>
                <a:ext uri="{FF2B5EF4-FFF2-40B4-BE49-F238E27FC236}">
                  <a16:creationId xmlns:a16="http://schemas.microsoft.com/office/drawing/2014/main" id="{697AE116-0F65-CB4D-962F-308D7CAC6E01}"/>
                </a:ext>
              </a:extLst>
            </p:cNvPr>
            <p:cNvSpPr>
              <a:spLocks noChangeArrowheads="1"/>
            </p:cNvSpPr>
            <p:nvPr/>
          </p:nvSpPr>
          <p:spPr bwMode="auto">
            <a:xfrm>
              <a:off x="1474993" y="3575369"/>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81" name="Oval 144">
              <a:extLst>
                <a:ext uri="{FF2B5EF4-FFF2-40B4-BE49-F238E27FC236}">
                  <a16:creationId xmlns:a16="http://schemas.microsoft.com/office/drawing/2014/main" id="{5447B34F-5F52-7B43-A752-54DB8A3A2C0A}"/>
                </a:ext>
              </a:extLst>
            </p:cNvPr>
            <p:cNvSpPr>
              <a:spLocks noChangeArrowheads="1"/>
            </p:cNvSpPr>
            <p:nvPr/>
          </p:nvSpPr>
          <p:spPr bwMode="auto">
            <a:xfrm>
              <a:off x="1480497" y="3579301"/>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2" name="Oval 145">
              <a:extLst>
                <a:ext uri="{FF2B5EF4-FFF2-40B4-BE49-F238E27FC236}">
                  <a16:creationId xmlns:a16="http://schemas.microsoft.com/office/drawing/2014/main" id="{CB5A9898-8701-704F-B7BA-3924DF3B5AAC}"/>
                </a:ext>
              </a:extLst>
            </p:cNvPr>
            <p:cNvSpPr>
              <a:spLocks noChangeArrowheads="1"/>
            </p:cNvSpPr>
            <p:nvPr/>
          </p:nvSpPr>
          <p:spPr bwMode="auto">
            <a:xfrm>
              <a:off x="1266941" y="3516390"/>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83" name="Oval 146">
              <a:extLst>
                <a:ext uri="{FF2B5EF4-FFF2-40B4-BE49-F238E27FC236}">
                  <a16:creationId xmlns:a16="http://schemas.microsoft.com/office/drawing/2014/main" id="{91A1E41F-7699-7947-8D56-016C583FB98D}"/>
                </a:ext>
              </a:extLst>
            </p:cNvPr>
            <p:cNvSpPr>
              <a:spLocks noChangeArrowheads="1"/>
            </p:cNvSpPr>
            <p:nvPr/>
          </p:nvSpPr>
          <p:spPr bwMode="auto">
            <a:xfrm>
              <a:off x="1272445" y="3520322"/>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4" name="Oval 147">
              <a:extLst>
                <a:ext uri="{FF2B5EF4-FFF2-40B4-BE49-F238E27FC236}">
                  <a16:creationId xmlns:a16="http://schemas.microsoft.com/office/drawing/2014/main" id="{F12499AD-F425-1E4D-9228-9EFA99A0AE0D}"/>
                </a:ext>
              </a:extLst>
            </p:cNvPr>
            <p:cNvSpPr>
              <a:spLocks noChangeArrowheads="1"/>
            </p:cNvSpPr>
            <p:nvPr/>
          </p:nvSpPr>
          <p:spPr bwMode="auto">
            <a:xfrm>
              <a:off x="1036872" y="33699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85" name="Oval 148">
              <a:extLst>
                <a:ext uri="{FF2B5EF4-FFF2-40B4-BE49-F238E27FC236}">
                  <a16:creationId xmlns:a16="http://schemas.microsoft.com/office/drawing/2014/main" id="{4D9A185A-562C-C44D-AE8E-A48E26D0D19C}"/>
                </a:ext>
              </a:extLst>
            </p:cNvPr>
            <p:cNvSpPr>
              <a:spLocks noChangeArrowheads="1"/>
            </p:cNvSpPr>
            <p:nvPr/>
          </p:nvSpPr>
          <p:spPr bwMode="auto">
            <a:xfrm>
              <a:off x="1042376" y="3373860"/>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6" name="Oval 149">
              <a:extLst>
                <a:ext uri="{FF2B5EF4-FFF2-40B4-BE49-F238E27FC236}">
                  <a16:creationId xmlns:a16="http://schemas.microsoft.com/office/drawing/2014/main" id="{FF108334-EBAF-4046-8BB3-4C19BF9F71CB}"/>
                </a:ext>
              </a:extLst>
            </p:cNvPr>
            <p:cNvSpPr>
              <a:spLocks noChangeArrowheads="1"/>
            </p:cNvSpPr>
            <p:nvPr/>
          </p:nvSpPr>
          <p:spPr bwMode="auto">
            <a:xfrm>
              <a:off x="697823" y="217954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87" name="Oval 150">
              <a:extLst>
                <a:ext uri="{FF2B5EF4-FFF2-40B4-BE49-F238E27FC236}">
                  <a16:creationId xmlns:a16="http://schemas.microsoft.com/office/drawing/2014/main" id="{EB7DF718-B02B-B04F-89EC-23E27A3753DB}"/>
                </a:ext>
              </a:extLst>
            </p:cNvPr>
            <p:cNvSpPr>
              <a:spLocks noChangeArrowheads="1"/>
            </p:cNvSpPr>
            <p:nvPr/>
          </p:nvSpPr>
          <p:spPr bwMode="auto">
            <a:xfrm>
              <a:off x="702227" y="21844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8" name="Oval 151">
              <a:extLst>
                <a:ext uri="{FF2B5EF4-FFF2-40B4-BE49-F238E27FC236}">
                  <a16:creationId xmlns:a16="http://schemas.microsoft.com/office/drawing/2014/main" id="{495CD08C-A651-5543-8037-AF0FDFB17A66}"/>
                </a:ext>
              </a:extLst>
            </p:cNvPr>
            <p:cNvSpPr>
              <a:spLocks noChangeArrowheads="1"/>
            </p:cNvSpPr>
            <p:nvPr/>
          </p:nvSpPr>
          <p:spPr bwMode="auto">
            <a:xfrm>
              <a:off x="828819" y="2780144"/>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89" name="Oval 152">
              <a:extLst>
                <a:ext uri="{FF2B5EF4-FFF2-40B4-BE49-F238E27FC236}">
                  <a16:creationId xmlns:a16="http://schemas.microsoft.com/office/drawing/2014/main" id="{2A001629-90B7-3747-9032-D4DD91B57F48}"/>
                </a:ext>
              </a:extLst>
            </p:cNvPr>
            <p:cNvSpPr>
              <a:spLocks noChangeArrowheads="1"/>
            </p:cNvSpPr>
            <p:nvPr/>
          </p:nvSpPr>
          <p:spPr bwMode="auto">
            <a:xfrm>
              <a:off x="834323" y="2784076"/>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0" name="Oval 153">
              <a:extLst>
                <a:ext uri="{FF2B5EF4-FFF2-40B4-BE49-F238E27FC236}">
                  <a16:creationId xmlns:a16="http://schemas.microsoft.com/office/drawing/2014/main" id="{DAFEEC51-24AE-A24F-AC2B-0511846A3F0B}"/>
                </a:ext>
              </a:extLst>
            </p:cNvPr>
            <p:cNvSpPr>
              <a:spLocks noChangeArrowheads="1"/>
            </p:cNvSpPr>
            <p:nvPr/>
          </p:nvSpPr>
          <p:spPr bwMode="auto">
            <a:xfrm>
              <a:off x="807904" y="2631715"/>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1" name="Oval 154">
              <a:extLst>
                <a:ext uri="{FF2B5EF4-FFF2-40B4-BE49-F238E27FC236}">
                  <a16:creationId xmlns:a16="http://schemas.microsoft.com/office/drawing/2014/main" id="{8F239E23-A51F-BE44-9CA3-D8AA40143F89}"/>
                </a:ext>
              </a:extLst>
            </p:cNvPr>
            <p:cNvSpPr>
              <a:spLocks noChangeArrowheads="1"/>
            </p:cNvSpPr>
            <p:nvPr/>
          </p:nvSpPr>
          <p:spPr bwMode="auto">
            <a:xfrm>
              <a:off x="812308" y="2635647"/>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2" name="Oval 155">
              <a:extLst>
                <a:ext uri="{FF2B5EF4-FFF2-40B4-BE49-F238E27FC236}">
                  <a16:creationId xmlns:a16="http://schemas.microsoft.com/office/drawing/2014/main" id="{D4531B4D-9A53-D545-AC46-7E795F1D73BD}"/>
                </a:ext>
              </a:extLst>
            </p:cNvPr>
            <p:cNvSpPr>
              <a:spLocks noChangeArrowheads="1"/>
            </p:cNvSpPr>
            <p:nvPr/>
          </p:nvSpPr>
          <p:spPr bwMode="auto">
            <a:xfrm>
              <a:off x="561323" y="269659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3" name="Oval 156">
              <a:extLst>
                <a:ext uri="{FF2B5EF4-FFF2-40B4-BE49-F238E27FC236}">
                  <a16:creationId xmlns:a16="http://schemas.microsoft.com/office/drawing/2014/main" id="{BBBE29AE-2D80-B649-BB2E-6B9FAA439AE3}"/>
                </a:ext>
              </a:extLst>
            </p:cNvPr>
            <p:cNvSpPr>
              <a:spLocks noChangeArrowheads="1"/>
            </p:cNvSpPr>
            <p:nvPr/>
          </p:nvSpPr>
          <p:spPr bwMode="auto">
            <a:xfrm>
              <a:off x="565726" y="270052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4" name="Oval 157">
              <a:extLst>
                <a:ext uri="{FF2B5EF4-FFF2-40B4-BE49-F238E27FC236}">
                  <a16:creationId xmlns:a16="http://schemas.microsoft.com/office/drawing/2014/main" id="{DFB92E26-F037-4E4B-BDBC-010504C6720E}"/>
                </a:ext>
              </a:extLst>
            </p:cNvPr>
            <p:cNvSpPr>
              <a:spLocks noChangeArrowheads="1"/>
            </p:cNvSpPr>
            <p:nvPr/>
          </p:nvSpPr>
          <p:spPr bwMode="auto">
            <a:xfrm>
              <a:off x="675807" y="234173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5" name="Oval 158">
              <a:extLst>
                <a:ext uri="{FF2B5EF4-FFF2-40B4-BE49-F238E27FC236}">
                  <a16:creationId xmlns:a16="http://schemas.microsoft.com/office/drawing/2014/main" id="{5E23A332-9F30-FA48-A08C-8D3BBEF1CC0B}"/>
                </a:ext>
              </a:extLst>
            </p:cNvPr>
            <p:cNvSpPr>
              <a:spLocks noChangeArrowheads="1"/>
            </p:cNvSpPr>
            <p:nvPr/>
          </p:nvSpPr>
          <p:spPr bwMode="auto">
            <a:xfrm>
              <a:off x="681311" y="234567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6" name="Oval 159">
              <a:extLst>
                <a:ext uri="{FF2B5EF4-FFF2-40B4-BE49-F238E27FC236}">
                  <a16:creationId xmlns:a16="http://schemas.microsoft.com/office/drawing/2014/main" id="{89C5D39F-51CC-D546-AE0F-478D168BEE0C}"/>
                </a:ext>
              </a:extLst>
            </p:cNvPr>
            <p:cNvSpPr>
              <a:spLocks noChangeArrowheads="1"/>
            </p:cNvSpPr>
            <p:nvPr/>
          </p:nvSpPr>
          <p:spPr bwMode="auto">
            <a:xfrm>
              <a:off x="697823" y="2179547"/>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7" name="Oval 160">
              <a:extLst>
                <a:ext uri="{FF2B5EF4-FFF2-40B4-BE49-F238E27FC236}">
                  <a16:creationId xmlns:a16="http://schemas.microsoft.com/office/drawing/2014/main" id="{BF9C7E5B-CD97-D443-8BCB-2816C9AADACE}"/>
                </a:ext>
              </a:extLst>
            </p:cNvPr>
            <p:cNvSpPr>
              <a:spLocks noChangeArrowheads="1"/>
            </p:cNvSpPr>
            <p:nvPr/>
          </p:nvSpPr>
          <p:spPr bwMode="auto">
            <a:xfrm>
              <a:off x="702227" y="21844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8" name="Oval 161">
              <a:extLst>
                <a:ext uri="{FF2B5EF4-FFF2-40B4-BE49-F238E27FC236}">
                  <a16:creationId xmlns:a16="http://schemas.microsoft.com/office/drawing/2014/main" id="{E1572F3F-4CBA-FB46-B75D-4783C1BB8FB1}"/>
                </a:ext>
              </a:extLst>
            </p:cNvPr>
            <p:cNvSpPr>
              <a:spLocks noChangeArrowheads="1"/>
            </p:cNvSpPr>
            <p:nvPr/>
          </p:nvSpPr>
          <p:spPr bwMode="auto">
            <a:xfrm>
              <a:off x="631775" y="2637613"/>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9" name="Oval 162">
              <a:extLst>
                <a:ext uri="{FF2B5EF4-FFF2-40B4-BE49-F238E27FC236}">
                  <a16:creationId xmlns:a16="http://schemas.microsoft.com/office/drawing/2014/main" id="{4C209A1A-22CE-F64E-89D0-FE4BB7A2563E}"/>
                </a:ext>
              </a:extLst>
            </p:cNvPr>
            <p:cNvSpPr>
              <a:spLocks noChangeArrowheads="1"/>
            </p:cNvSpPr>
            <p:nvPr/>
          </p:nvSpPr>
          <p:spPr bwMode="auto">
            <a:xfrm>
              <a:off x="637279" y="2641544"/>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0" name="Oval 163">
              <a:extLst>
                <a:ext uri="{FF2B5EF4-FFF2-40B4-BE49-F238E27FC236}">
                  <a16:creationId xmlns:a16="http://schemas.microsoft.com/office/drawing/2014/main" id="{64381C43-B1DE-6548-8E51-67E73DD3CAA1}"/>
                </a:ext>
              </a:extLst>
            </p:cNvPr>
            <p:cNvSpPr>
              <a:spLocks noChangeArrowheads="1"/>
            </p:cNvSpPr>
            <p:nvPr/>
          </p:nvSpPr>
          <p:spPr bwMode="auto">
            <a:xfrm>
              <a:off x="631775" y="2637613"/>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01" name="Oval 164">
              <a:extLst>
                <a:ext uri="{FF2B5EF4-FFF2-40B4-BE49-F238E27FC236}">
                  <a16:creationId xmlns:a16="http://schemas.microsoft.com/office/drawing/2014/main" id="{DF3D5B50-4C2F-DD4D-AADD-A2503B5C4AA7}"/>
                </a:ext>
              </a:extLst>
            </p:cNvPr>
            <p:cNvSpPr>
              <a:spLocks noChangeArrowheads="1"/>
            </p:cNvSpPr>
            <p:nvPr/>
          </p:nvSpPr>
          <p:spPr bwMode="auto">
            <a:xfrm>
              <a:off x="637279" y="2641544"/>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2" name="Oval 165">
              <a:extLst>
                <a:ext uri="{FF2B5EF4-FFF2-40B4-BE49-F238E27FC236}">
                  <a16:creationId xmlns:a16="http://schemas.microsoft.com/office/drawing/2014/main" id="{C62C2E61-19F4-D24D-9979-2860D0088698}"/>
                </a:ext>
              </a:extLst>
            </p:cNvPr>
            <p:cNvSpPr>
              <a:spLocks noChangeArrowheads="1"/>
            </p:cNvSpPr>
            <p:nvPr/>
          </p:nvSpPr>
          <p:spPr bwMode="auto">
            <a:xfrm>
              <a:off x="2756334" y="3650075"/>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03" name="Oval 166">
              <a:extLst>
                <a:ext uri="{FF2B5EF4-FFF2-40B4-BE49-F238E27FC236}">
                  <a16:creationId xmlns:a16="http://schemas.microsoft.com/office/drawing/2014/main" id="{C9CF62B7-5C65-A647-9839-CCF3B63421E4}"/>
                </a:ext>
              </a:extLst>
            </p:cNvPr>
            <p:cNvSpPr>
              <a:spLocks noChangeArrowheads="1"/>
            </p:cNvSpPr>
            <p:nvPr/>
          </p:nvSpPr>
          <p:spPr bwMode="auto">
            <a:xfrm>
              <a:off x="2760737" y="3654006"/>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4" name="Oval 167">
              <a:extLst>
                <a:ext uri="{FF2B5EF4-FFF2-40B4-BE49-F238E27FC236}">
                  <a16:creationId xmlns:a16="http://schemas.microsoft.com/office/drawing/2014/main" id="{D262827B-DC64-3D4E-9817-3B458A45A618}"/>
                </a:ext>
              </a:extLst>
            </p:cNvPr>
            <p:cNvSpPr>
              <a:spLocks noChangeArrowheads="1"/>
            </p:cNvSpPr>
            <p:nvPr/>
          </p:nvSpPr>
          <p:spPr bwMode="auto">
            <a:xfrm>
              <a:off x="561323" y="269659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05" name="Oval 168">
              <a:extLst>
                <a:ext uri="{FF2B5EF4-FFF2-40B4-BE49-F238E27FC236}">
                  <a16:creationId xmlns:a16="http://schemas.microsoft.com/office/drawing/2014/main" id="{7CB0F46B-198B-5F4B-8D11-1FBA25CA16C5}"/>
                </a:ext>
              </a:extLst>
            </p:cNvPr>
            <p:cNvSpPr>
              <a:spLocks noChangeArrowheads="1"/>
            </p:cNvSpPr>
            <p:nvPr/>
          </p:nvSpPr>
          <p:spPr bwMode="auto">
            <a:xfrm>
              <a:off x="565726" y="2700523"/>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6" name="Oval 169">
              <a:extLst>
                <a:ext uri="{FF2B5EF4-FFF2-40B4-BE49-F238E27FC236}">
                  <a16:creationId xmlns:a16="http://schemas.microsoft.com/office/drawing/2014/main" id="{9D5FBE9B-3FFC-0E49-81E1-8A4ABC193400}"/>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07" name="Oval 170">
              <a:extLst>
                <a:ext uri="{FF2B5EF4-FFF2-40B4-BE49-F238E27FC236}">
                  <a16:creationId xmlns:a16="http://schemas.microsoft.com/office/drawing/2014/main" id="{C56A719E-F378-7A47-8155-2342FB6D9D93}"/>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8" name="Oval 171">
              <a:extLst>
                <a:ext uri="{FF2B5EF4-FFF2-40B4-BE49-F238E27FC236}">
                  <a16:creationId xmlns:a16="http://schemas.microsoft.com/office/drawing/2014/main" id="{2B35ECC7-A69A-8644-A079-4DBB8A2BE9B8}"/>
                </a:ext>
              </a:extLst>
            </p:cNvPr>
            <p:cNvSpPr>
              <a:spLocks noChangeArrowheads="1"/>
            </p:cNvSpPr>
            <p:nvPr/>
          </p:nvSpPr>
          <p:spPr bwMode="auto">
            <a:xfrm>
              <a:off x="2176208" y="3638279"/>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09" name="Oval 172">
              <a:extLst>
                <a:ext uri="{FF2B5EF4-FFF2-40B4-BE49-F238E27FC236}">
                  <a16:creationId xmlns:a16="http://schemas.microsoft.com/office/drawing/2014/main" id="{D5B9BA7D-A69C-DA49-BFD1-0F8C11C062CF}"/>
                </a:ext>
              </a:extLst>
            </p:cNvPr>
            <p:cNvSpPr>
              <a:spLocks noChangeArrowheads="1"/>
            </p:cNvSpPr>
            <p:nvPr/>
          </p:nvSpPr>
          <p:spPr bwMode="auto">
            <a:xfrm>
              <a:off x="2180612" y="3642211"/>
              <a:ext cx="51738"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0" name="Oval 173">
              <a:extLst>
                <a:ext uri="{FF2B5EF4-FFF2-40B4-BE49-F238E27FC236}">
                  <a16:creationId xmlns:a16="http://schemas.microsoft.com/office/drawing/2014/main" id="{61F382A1-78BA-CD4F-A5FC-6ACEFA6BBCF4}"/>
                </a:ext>
              </a:extLst>
            </p:cNvPr>
            <p:cNvSpPr>
              <a:spLocks noChangeArrowheads="1"/>
            </p:cNvSpPr>
            <p:nvPr/>
          </p:nvSpPr>
          <p:spPr bwMode="auto">
            <a:xfrm>
              <a:off x="905876" y="313303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1" name="Oval 174">
              <a:extLst>
                <a:ext uri="{FF2B5EF4-FFF2-40B4-BE49-F238E27FC236}">
                  <a16:creationId xmlns:a16="http://schemas.microsoft.com/office/drawing/2014/main" id="{C8E97976-177C-A649-9ABE-D84DE629049F}"/>
                </a:ext>
              </a:extLst>
            </p:cNvPr>
            <p:cNvSpPr>
              <a:spLocks noChangeArrowheads="1"/>
            </p:cNvSpPr>
            <p:nvPr/>
          </p:nvSpPr>
          <p:spPr bwMode="auto">
            <a:xfrm>
              <a:off x="910279" y="31369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2" name="Oval 175">
              <a:extLst>
                <a:ext uri="{FF2B5EF4-FFF2-40B4-BE49-F238E27FC236}">
                  <a16:creationId xmlns:a16="http://schemas.microsoft.com/office/drawing/2014/main" id="{DBC614B3-F58F-204B-8E17-33F728908530}"/>
                </a:ext>
              </a:extLst>
            </p:cNvPr>
            <p:cNvSpPr>
              <a:spLocks noChangeArrowheads="1"/>
            </p:cNvSpPr>
            <p:nvPr/>
          </p:nvSpPr>
          <p:spPr bwMode="auto">
            <a:xfrm>
              <a:off x="861844" y="29600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3" name="Oval 176">
              <a:extLst>
                <a:ext uri="{FF2B5EF4-FFF2-40B4-BE49-F238E27FC236}">
                  <a16:creationId xmlns:a16="http://schemas.microsoft.com/office/drawing/2014/main" id="{1F3595B8-A679-6545-A5E8-E3A683B071D5}"/>
                </a:ext>
              </a:extLst>
            </p:cNvPr>
            <p:cNvSpPr>
              <a:spLocks noChangeArrowheads="1"/>
            </p:cNvSpPr>
            <p:nvPr/>
          </p:nvSpPr>
          <p:spPr bwMode="auto">
            <a:xfrm>
              <a:off x="867348" y="296396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4" name="Oval 177">
              <a:extLst>
                <a:ext uri="{FF2B5EF4-FFF2-40B4-BE49-F238E27FC236}">
                  <a16:creationId xmlns:a16="http://schemas.microsoft.com/office/drawing/2014/main" id="{8C2AACC1-314B-864E-95C8-D66C135333FE}"/>
                </a:ext>
              </a:extLst>
            </p:cNvPr>
            <p:cNvSpPr>
              <a:spLocks noChangeArrowheads="1"/>
            </p:cNvSpPr>
            <p:nvPr/>
          </p:nvSpPr>
          <p:spPr bwMode="auto">
            <a:xfrm>
              <a:off x="861844" y="2960028"/>
              <a:ext cx="61645"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5" name="Oval 178">
              <a:extLst>
                <a:ext uri="{FF2B5EF4-FFF2-40B4-BE49-F238E27FC236}">
                  <a16:creationId xmlns:a16="http://schemas.microsoft.com/office/drawing/2014/main" id="{BF09286E-FB14-7F4E-B581-3FC373266DCA}"/>
                </a:ext>
              </a:extLst>
            </p:cNvPr>
            <p:cNvSpPr>
              <a:spLocks noChangeArrowheads="1"/>
            </p:cNvSpPr>
            <p:nvPr/>
          </p:nvSpPr>
          <p:spPr bwMode="auto">
            <a:xfrm>
              <a:off x="867348" y="2963960"/>
              <a:ext cx="50637" cy="46200"/>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6" name="Oval 179">
              <a:extLst>
                <a:ext uri="{FF2B5EF4-FFF2-40B4-BE49-F238E27FC236}">
                  <a16:creationId xmlns:a16="http://schemas.microsoft.com/office/drawing/2014/main" id="{83DC630E-2B48-904C-9878-CC452A897FE6}"/>
                </a:ext>
              </a:extLst>
            </p:cNvPr>
            <p:cNvSpPr>
              <a:spLocks noChangeArrowheads="1"/>
            </p:cNvSpPr>
            <p:nvPr/>
          </p:nvSpPr>
          <p:spPr bwMode="auto">
            <a:xfrm>
              <a:off x="730847" y="2084200"/>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7" name="Oval 180">
              <a:extLst>
                <a:ext uri="{FF2B5EF4-FFF2-40B4-BE49-F238E27FC236}">
                  <a16:creationId xmlns:a16="http://schemas.microsoft.com/office/drawing/2014/main" id="{DC028DEE-C93A-3249-AF68-A39F3CB48E29}"/>
                </a:ext>
              </a:extLst>
            </p:cNvPr>
            <p:cNvSpPr>
              <a:spLocks noChangeArrowheads="1"/>
            </p:cNvSpPr>
            <p:nvPr/>
          </p:nvSpPr>
          <p:spPr bwMode="auto">
            <a:xfrm>
              <a:off x="735250" y="2088131"/>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8" name="Oval 181">
              <a:extLst>
                <a:ext uri="{FF2B5EF4-FFF2-40B4-BE49-F238E27FC236}">
                  <a16:creationId xmlns:a16="http://schemas.microsoft.com/office/drawing/2014/main" id="{33BA0AD3-B29A-6E43-8E2B-F6AC5C0AF78C}"/>
                </a:ext>
              </a:extLst>
            </p:cNvPr>
            <p:cNvSpPr>
              <a:spLocks noChangeArrowheads="1"/>
            </p:cNvSpPr>
            <p:nvPr/>
          </p:nvSpPr>
          <p:spPr bwMode="auto">
            <a:xfrm>
              <a:off x="588843" y="2875492"/>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9" name="Oval 182">
              <a:extLst>
                <a:ext uri="{FF2B5EF4-FFF2-40B4-BE49-F238E27FC236}">
                  <a16:creationId xmlns:a16="http://schemas.microsoft.com/office/drawing/2014/main" id="{3738A2BA-E43D-DA43-8D52-464ACB6E9A93}"/>
                </a:ext>
              </a:extLst>
            </p:cNvPr>
            <p:cNvSpPr>
              <a:spLocks noChangeArrowheads="1"/>
            </p:cNvSpPr>
            <p:nvPr/>
          </p:nvSpPr>
          <p:spPr bwMode="auto">
            <a:xfrm>
              <a:off x="593247" y="2879424"/>
              <a:ext cx="50637"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0" name="Oval 183">
              <a:extLst>
                <a:ext uri="{FF2B5EF4-FFF2-40B4-BE49-F238E27FC236}">
                  <a16:creationId xmlns:a16="http://schemas.microsoft.com/office/drawing/2014/main" id="{FF741D4F-B546-4B49-A840-2094BB313C19}"/>
                </a:ext>
              </a:extLst>
            </p:cNvPr>
            <p:cNvSpPr>
              <a:spLocks noChangeArrowheads="1"/>
            </p:cNvSpPr>
            <p:nvPr/>
          </p:nvSpPr>
          <p:spPr bwMode="auto">
            <a:xfrm>
              <a:off x="905876" y="3133031"/>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1" name="Oval 184">
              <a:extLst>
                <a:ext uri="{FF2B5EF4-FFF2-40B4-BE49-F238E27FC236}">
                  <a16:creationId xmlns:a16="http://schemas.microsoft.com/office/drawing/2014/main" id="{9A863A67-2B21-8547-A2D6-AC7D65F03118}"/>
                </a:ext>
              </a:extLst>
            </p:cNvPr>
            <p:cNvSpPr>
              <a:spLocks noChangeArrowheads="1"/>
            </p:cNvSpPr>
            <p:nvPr/>
          </p:nvSpPr>
          <p:spPr bwMode="auto">
            <a:xfrm>
              <a:off x="910279" y="313696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2" name="Oval 185">
              <a:extLst>
                <a:ext uri="{FF2B5EF4-FFF2-40B4-BE49-F238E27FC236}">
                  <a16:creationId xmlns:a16="http://schemas.microsoft.com/office/drawing/2014/main" id="{F85F0C29-B021-1B4A-9A6F-D0A2E442F0AE}"/>
                </a:ext>
              </a:extLst>
            </p:cNvPr>
            <p:cNvSpPr>
              <a:spLocks noChangeArrowheads="1"/>
            </p:cNvSpPr>
            <p:nvPr/>
          </p:nvSpPr>
          <p:spPr bwMode="auto">
            <a:xfrm>
              <a:off x="708831" y="2113688"/>
              <a:ext cx="60544" cy="54063"/>
            </a:xfrm>
            <a:prstGeom prst="ellipse">
              <a:avLst/>
            </a:prstGeom>
            <a:solidFill>
              <a:srgbClr val="FF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3" name="Oval 186">
              <a:extLst>
                <a:ext uri="{FF2B5EF4-FFF2-40B4-BE49-F238E27FC236}">
                  <a16:creationId xmlns:a16="http://schemas.microsoft.com/office/drawing/2014/main" id="{C46AEB58-949E-7940-8610-2893EF176F2E}"/>
                </a:ext>
              </a:extLst>
            </p:cNvPr>
            <p:cNvSpPr>
              <a:spLocks noChangeArrowheads="1"/>
            </p:cNvSpPr>
            <p:nvPr/>
          </p:nvSpPr>
          <p:spPr bwMode="auto">
            <a:xfrm>
              <a:off x="713235" y="2118603"/>
              <a:ext cx="51738" cy="45217"/>
            </a:xfrm>
            <a:prstGeom prst="ellipse">
              <a:avLst/>
            </a:prstGeom>
            <a:noFill/>
            <a:ln w="14288" cap="flat">
              <a:solidFill>
                <a:srgbClr val="FF66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4" name="Oval 187">
              <a:extLst>
                <a:ext uri="{FF2B5EF4-FFF2-40B4-BE49-F238E27FC236}">
                  <a16:creationId xmlns:a16="http://schemas.microsoft.com/office/drawing/2014/main" id="{7B2AB247-F706-B541-97D8-31FF4E8D1F5E}"/>
                </a:ext>
              </a:extLst>
            </p:cNvPr>
            <p:cNvSpPr>
              <a:spLocks noChangeArrowheads="1"/>
            </p:cNvSpPr>
            <p:nvPr/>
          </p:nvSpPr>
          <p:spPr bwMode="auto">
            <a:xfrm>
              <a:off x="817811" y="2663170"/>
              <a:ext cx="61645"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5" name="Oval 188">
              <a:extLst>
                <a:ext uri="{FF2B5EF4-FFF2-40B4-BE49-F238E27FC236}">
                  <a16:creationId xmlns:a16="http://schemas.microsoft.com/office/drawing/2014/main" id="{36D8A531-8E8C-074A-B162-0FE9A25E7621}"/>
                </a:ext>
              </a:extLst>
            </p:cNvPr>
            <p:cNvSpPr>
              <a:spLocks noChangeArrowheads="1"/>
            </p:cNvSpPr>
            <p:nvPr/>
          </p:nvSpPr>
          <p:spPr bwMode="auto">
            <a:xfrm>
              <a:off x="823315" y="2667102"/>
              <a:ext cx="50637" cy="4521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6" name="Oval 189">
              <a:extLst>
                <a:ext uri="{FF2B5EF4-FFF2-40B4-BE49-F238E27FC236}">
                  <a16:creationId xmlns:a16="http://schemas.microsoft.com/office/drawing/2014/main" id="{C29C25CD-6FEF-3547-AF63-432F461BD75C}"/>
                </a:ext>
              </a:extLst>
            </p:cNvPr>
            <p:cNvSpPr>
              <a:spLocks noChangeArrowheads="1"/>
            </p:cNvSpPr>
            <p:nvPr/>
          </p:nvSpPr>
          <p:spPr bwMode="auto">
            <a:xfrm>
              <a:off x="1058888" y="3376808"/>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7" name="Oval 190">
              <a:extLst>
                <a:ext uri="{FF2B5EF4-FFF2-40B4-BE49-F238E27FC236}">
                  <a16:creationId xmlns:a16="http://schemas.microsoft.com/office/drawing/2014/main" id="{DF63E21C-6205-3C4D-BB03-ED320A5055B7}"/>
                </a:ext>
              </a:extLst>
            </p:cNvPr>
            <p:cNvSpPr>
              <a:spLocks noChangeArrowheads="1"/>
            </p:cNvSpPr>
            <p:nvPr/>
          </p:nvSpPr>
          <p:spPr bwMode="auto">
            <a:xfrm>
              <a:off x="1064392" y="3381723"/>
              <a:ext cx="50637" cy="4521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8" name="Oval 191">
              <a:extLst>
                <a:ext uri="{FF2B5EF4-FFF2-40B4-BE49-F238E27FC236}">
                  <a16:creationId xmlns:a16="http://schemas.microsoft.com/office/drawing/2014/main" id="{6D4CA17B-1F2D-5D4C-996C-139C856EE5C5}"/>
                </a:ext>
              </a:extLst>
            </p:cNvPr>
            <p:cNvSpPr>
              <a:spLocks noChangeArrowheads="1"/>
            </p:cNvSpPr>
            <p:nvPr/>
          </p:nvSpPr>
          <p:spPr bwMode="auto">
            <a:xfrm>
              <a:off x="708831" y="2038983"/>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9" name="Oval 192">
              <a:extLst>
                <a:ext uri="{FF2B5EF4-FFF2-40B4-BE49-F238E27FC236}">
                  <a16:creationId xmlns:a16="http://schemas.microsoft.com/office/drawing/2014/main" id="{978338FB-3027-8548-A064-7F02E4CEEEE1}"/>
                </a:ext>
              </a:extLst>
            </p:cNvPr>
            <p:cNvSpPr>
              <a:spLocks noChangeArrowheads="1"/>
            </p:cNvSpPr>
            <p:nvPr/>
          </p:nvSpPr>
          <p:spPr bwMode="auto">
            <a:xfrm>
              <a:off x="713235" y="2042915"/>
              <a:ext cx="51738" cy="46200"/>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0" name="Oval 193">
              <a:extLst>
                <a:ext uri="{FF2B5EF4-FFF2-40B4-BE49-F238E27FC236}">
                  <a16:creationId xmlns:a16="http://schemas.microsoft.com/office/drawing/2014/main" id="{C427C593-DD0B-9D47-8108-7B73A17FC92D}"/>
                </a:ext>
              </a:extLst>
            </p:cNvPr>
            <p:cNvSpPr>
              <a:spLocks noChangeArrowheads="1"/>
            </p:cNvSpPr>
            <p:nvPr/>
          </p:nvSpPr>
          <p:spPr bwMode="auto">
            <a:xfrm>
              <a:off x="763872" y="2200190"/>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31" name="Oval 194">
              <a:extLst>
                <a:ext uri="{FF2B5EF4-FFF2-40B4-BE49-F238E27FC236}">
                  <a16:creationId xmlns:a16="http://schemas.microsoft.com/office/drawing/2014/main" id="{B5D0B93C-6DC2-3945-97B7-50BC72581DB8}"/>
                </a:ext>
              </a:extLst>
            </p:cNvPr>
            <p:cNvSpPr>
              <a:spLocks noChangeArrowheads="1"/>
            </p:cNvSpPr>
            <p:nvPr/>
          </p:nvSpPr>
          <p:spPr bwMode="auto">
            <a:xfrm>
              <a:off x="768275" y="2204122"/>
              <a:ext cx="51738" cy="4521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2" name="Oval 195">
              <a:extLst>
                <a:ext uri="{FF2B5EF4-FFF2-40B4-BE49-F238E27FC236}">
                  <a16:creationId xmlns:a16="http://schemas.microsoft.com/office/drawing/2014/main" id="{403C6CEE-0DD5-544C-B513-7C3643C04C98}"/>
                </a:ext>
              </a:extLst>
            </p:cNvPr>
            <p:cNvSpPr>
              <a:spLocks noChangeArrowheads="1"/>
            </p:cNvSpPr>
            <p:nvPr/>
          </p:nvSpPr>
          <p:spPr bwMode="auto">
            <a:xfrm>
              <a:off x="620766" y="2658255"/>
              <a:ext cx="61645"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33" name="Oval 196">
              <a:extLst>
                <a:ext uri="{FF2B5EF4-FFF2-40B4-BE49-F238E27FC236}">
                  <a16:creationId xmlns:a16="http://schemas.microsoft.com/office/drawing/2014/main" id="{A507492D-6A62-684A-85B9-3761292439DE}"/>
                </a:ext>
              </a:extLst>
            </p:cNvPr>
            <p:cNvSpPr>
              <a:spLocks noChangeArrowheads="1"/>
            </p:cNvSpPr>
            <p:nvPr/>
          </p:nvSpPr>
          <p:spPr bwMode="auto">
            <a:xfrm>
              <a:off x="626270" y="2662187"/>
              <a:ext cx="50637" cy="46200"/>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4" name="Oval 197">
              <a:extLst>
                <a:ext uri="{FF2B5EF4-FFF2-40B4-BE49-F238E27FC236}">
                  <a16:creationId xmlns:a16="http://schemas.microsoft.com/office/drawing/2014/main" id="{C38D4B7A-8ACC-AF40-9FCC-6AC4E8CB01A5}"/>
                </a:ext>
              </a:extLst>
            </p:cNvPr>
            <p:cNvSpPr>
              <a:spLocks noChangeArrowheads="1"/>
            </p:cNvSpPr>
            <p:nvPr/>
          </p:nvSpPr>
          <p:spPr bwMode="auto">
            <a:xfrm>
              <a:off x="774880" y="2303402"/>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35" name="Oval 198">
              <a:extLst>
                <a:ext uri="{FF2B5EF4-FFF2-40B4-BE49-F238E27FC236}">
                  <a16:creationId xmlns:a16="http://schemas.microsoft.com/office/drawing/2014/main" id="{F3E77194-7AE8-3C49-A220-551A2ACC1C0E}"/>
                </a:ext>
              </a:extLst>
            </p:cNvPr>
            <p:cNvSpPr>
              <a:spLocks noChangeArrowheads="1"/>
            </p:cNvSpPr>
            <p:nvPr/>
          </p:nvSpPr>
          <p:spPr bwMode="auto">
            <a:xfrm>
              <a:off x="779283" y="2307334"/>
              <a:ext cx="51738" cy="46200"/>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6" name="Oval 199">
              <a:extLst>
                <a:ext uri="{FF2B5EF4-FFF2-40B4-BE49-F238E27FC236}">
                  <a16:creationId xmlns:a16="http://schemas.microsoft.com/office/drawing/2014/main" id="{8E331EA6-DD49-534D-96AD-397FE71CDB20}"/>
                </a:ext>
              </a:extLst>
            </p:cNvPr>
            <p:cNvSpPr>
              <a:spLocks noChangeArrowheads="1"/>
            </p:cNvSpPr>
            <p:nvPr/>
          </p:nvSpPr>
          <p:spPr bwMode="auto">
            <a:xfrm>
              <a:off x="708831" y="2038983"/>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37" name="Oval 200">
              <a:extLst>
                <a:ext uri="{FF2B5EF4-FFF2-40B4-BE49-F238E27FC236}">
                  <a16:creationId xmlns:a16="http://schemas.microsoft.com/office/drawing/2014/main" id="{20D3A619-5126-5C42-A42E-E03B437FC6C8}"/>
                </a:ext>
              </a:extLst>
            </p:cNvPr>
            <p:cNvSpPr>
              <a:spLocks noChangeArrowheads="1"/>
            </p:cNvSpPr>
            <p:nvPr/>
          </p:nvSpPr>
          <p:spPr bwMode="auto">
            <a:xfrm>
              <a:off x="713235" y="2042915"/>
              <a:ext cx="51738" cy="46200"/>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8" name="Oval 201">
              <a:extLst>
                <a:ext uri="{FF2B5EF4-FFF2-40B4-BE49-F238E27FC236}">
                  <a16:creationId xmlns:a16="http://schemas.microsoft.com/office/drawing/2014/main" id="{9C4111F8-8BDF-C34A-995A-D33D2B2F14AF}"/>
                </a:ext>
              </a:extLst>
            </p:cNvPr>
            <p:cNvSpPr>
              <a:spLocks noChangeArrowheads="1"/>
            </p:cNvSpPr>
            <p:nvPr/>
          </p:nvSpPr>
          <p:spPr bwMode="auto">
            <a:xfrm>
              <a:off x="708831" y="2038983"/>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39" name="Oval 202">
              <a:extLst>
                <a:ext uri="{FF2B5EF4-FFF2-40B4-BE49-F238E27FC236}">
                  <a16:creationId xmlns:a16="http://schemas.microsoft.com/office/drawing/2014/main" id="{16440D37-5300-1D4B-BD7D-EE09C60E5F1E}"/>
                </a:ext>
              </a:extLst>
            </p:cNvPr>
            <p:cNvSpPr>
              <a:spLocks noChangeArrowheads="1"/>
            </p:cNvSpPr>
            <p:nvPr/>
          </p:nvSpPr>
          <p:spPr bwMode="auto">
            <a:xfrm>
              <a:off x="713235" y="2042915"/>
              <a:ext cx="51738" cy="46200"/>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0" name="Oval 203">
              <a:extLst>
                <a:ext uri="{FF2B5EF4-FFF2-40B4-BE49-F238E27FC236}">
                  <a16:creationId xmlns:a16="http://schemas.microsoft.com/office/drawing/2014/main" id="{028FC0FF-45D0-0B42-8EA1-B38FA384DA67}"/>
                </a:ext>
              </a:extLst>
            </p:cNvPr>
            <p:cNvSpPr>
              <a:spLocks noChangeArrowheads="1"/>
            </p:cNvSpPr>
            <p:nvPr/>
          </p:nvSpPr>
          <p:spPr bwMode="auto">
            <a:xfrm>
              <a:off x="719839" y="2005561"/>
              <a:ext cx="60544" cy="5504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41" name="Oval 204">
              <a:extLst>
                <a:ext uri="{FF2B5EF4-FFF2-40B4-BE49-F238E27FC236}">
                  <a16:creationId xmlns:a16="http://schemas.microsoft.com/office/drawing/2014/main" id="{8C9EB7C6-8C10-BD4C-824D-D21AB15408FE}"/>
                </a:ext>
              </a:extLst>
            </p:cNvPr>
            <p:cNvSpPr>
              <a:spLocks noChangeArrowheads="1"/>
            </p:cNvSpPr>
            <p:nvPr/>
          </p:nvSpPr>
          <p:spPr bwMode="auto">
            <a:xfrm>
              <a:off x="724242" y="2010476"/>
              <a:ext cx="51738" cy="4521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2" name="Oval 205">
              <a:extLst>
                <a:ext uri="{FF2B5EF4-FFF2-40B4-BE49-F238E27FC236}">
                  <a16:creationId xmlns:a16="http://schemas.microsoft.com/office/drawing/2014/main" id="{48B7EDC2-4A0C-AB40-A311-36E84679CF6A}"/>
                </a:ext>
              </a:extLst>
            </p:cNvPr>
            <p:cNvSpPr>
              <a:spLocks noChangeArrowheads="1"/>
            </p:cNvSpPr>
            <p:nvPr/>
          </p:nvSpPr>
          <p:spPr bwMode="auto">
            <a:xfrm>
              <a:off x="1224009" y="3489850"/>
              <a:ext cx="60544" cy="54063"/>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743" name="Group 407">
              <a:extLst>
                <a:ext uri="{FF2B5EF4-FFF2-40B4-BE49-F238E27FC236}">
                  <a16:creationId xmlns:a16="http://schemas.microsoft.com/office/drawing/2014/main" id="{FE1EBFF3-58A3-A644-A3F2-EF8D3EFF03FA}"/>
                </a:ext>
              </a:extLst>
            </p:cNvPr>
            <p:cNvGrpSpPr>
              <a:grpSpLocks/>
            </p:cNvGrpSpPr>
            <p:nvPr/>
          </p:nvGrpSpPr>
          <p:grpSpPr bwMode="auto">
            <a:xfrm>
              <a:off x="561323" y="2005561"/>
              <a:ext cx="2824673" cy="1701525"/>
              <a:chOff x="1333" y="1246"/>
              <a:chExt cx="2566" cy="1731"/>
            </a:xfrm>
          </p:grpSpPr>
          <p:sp>
            <p:nvSpPr>
              <p:cNvPr id="744" name="Oval 207">
                <a:extLst>
                  <a:ext uri="{FF2B5EF4-FFF2-40B4-BE49-F238E27FC236}">
                    <a16:creationId xmlns:a16="http://schemas.microsoft.com/office/drawing/2014/main" id="{6BDE18A9-D134-1249-A2B0-03A41C8622CD}"/>
                  </a:ext>
                </a:extLst>
              </p:cNvPr>
              <p:cNvSpPr>
                <a:spLocks noChangeArrowheads="1"/>
              </p:cNvSpPr>
              <p:nvPr/>
            </p:nvSpPr>
            <p:spPr bwMode="auto">
              <a:xfrm>
                <a:off x="1939" y="2760"/>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5" name="Oval 208">
                <a:extLst>
                  <a:ext uri="{FF2B5EF4-FFF2-40B4-BE49-F238E27FC236}">
                    <a16:creationId xmlns:a16="http://schemas.microsoft.com/office/drawing/2014/main" id="{B99CEB90-09F4-2A42-8393-1A9984385EA6}"/>
                  </a:ext>
                </a:extLst>
              </p:cNvPr>
              <p:cNvSpPr>
                <a:spLocks noChangeArrowheads="1"/>
              </p:cNvSpPr>
              <p:nvPr/>
            </p:nvSpPr>
            <p:spPr bwMode="auto">
              <a:xfrm>
                <a:off x="1507" y="1349"/>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46" name="Oval 209">
                <a:extLst>
                  <a:ext uri="{FF2B5EF4-FFF2-40B4-BE49-F238E27FC236}">
                    <a16:creationId xmlns:a16="http://schemas.microsoft.com/office/drawing/2014/main" id="{8DB090AE-B58D-5140-826E-7FE3DED694D1}"/>
                  </a:ext>
                </a:extLst>
              </p:cNvPr>
              <p:cNvSpPr>
                <a:spLocks noChangeArrowheads="1"/>
              </p:cNvSpPr>
              <p:nvPr/>
            </p:nvSpPr>
            <p:spPr bwMode="auto">
              <a:xfrm>
                <a:off x="1511" y="1354"/>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7" name="Oval 210">
                <a:extLst>
                  <a:ext uri="{FF2B5EF4-FFF2-40B4-BE49-F238E27FC236}">
                    <a16:creationId xmlns:a16="http://schemas.microsoft.com/office/drawing/2014/main" id="{E9E6E57B-BCA9-A74E-BD67-B60DADAF1BC0}"/>
                  </a:ext>
                </a:extLst>
              </p:cNvPr>
              <p:cNvSpPr>
                <a:spLocks noChangeArrowheads="1"/>
              </p:cNvSpPr>
              <p:nvPr/>
            </p:nvSpPr>
            <p:spPr bwMode="auto">
              <a:xfrm>
                <a:off x="1457" y="135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48" name="Oval 211">
                <a:extLst>
                  <a:ext uri="{FF2B5EF4-FFF2-40B4-BE49-F238E27FC236}">
                    <a16:creationId xmlns:a16="http://schemas.microsoft.com/office/drawing/2014/main" id="{5DBAAA86-EDC8-3F47-8033-52C263D46C9A}"/>
                  </a:ext>
                </a:extLst>
              </p:cNvPr>
              <p:cNvSpPr>
                <a:spLocks noChangeArrowheads="1"/>
              </p:cNvSpPr>
              <p:nvPr/>
            </p:nvSpPr>
            <p:spPr bwMode="auto">
              <a:xfrm>
                <a:off x="1461" y="1355"/>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9" name="Oval 212">
                <a:extLst>
                  <a:ext uri="{FF2B5EF4-FFF2-40B4-BE49-F238E27FC236}">
                    <a16:creationId xmlns:a16="http://schemas.microsoft.com/office/drawing/2014/main" id="{DD6FA473-24D2-404E-98E7-55FA03D85066}"/>
                  </a:ext>
                </a:extLst>
              </p:cNvPr>
              <p:cNvSpPr>
                <a:spLocks noChangeArrowheads="1"/>
              </p:cNvSpPr>
              <p:nvPr/>
            </p:nvSpPr>
            <p:spPr bwMode="auto">
              <a:xfrm>
                <a:off x="1895" y="2732"/>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50" name="Oval 213">
                <a:extLst>
                  <a:ext uri="{FF2B5EF4-FFF2-40B4-BE49-F238E27FC236}">
                    <a16:creationId xmlns:a16="http://schemas.microsoft.com/office/drawing/2014/main" id="{220675EE-B66A-3644-8391-78F50CB34238}"/>
                  </a:ext>
                </a:extLst>
              </p:cNvPr>
              <p:cNvSpPr>
                <a:spLocks noChangeArrowheads="1"/>
              </p:cNvSpPr>
              <p:nvPr/>
            </p:nvSpPr>
            <p:spPr bwMode="auto">
              <a:xfrm>
                <a:off x="1899" y="2736"/>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1" name="Oval 214">
                <a:extLst>
                  <a:ext uri="{FF2B5EF4-FFF2-40B4-BE49-F238E27FC236}">
                    <a16:creationId xmlns:a16="http://schemas.microsoft.com/office/drawing/2014/main" id="{2B936C9D-30EE-BE40-A07C-AF3FE6BD013C}"/>
                  </a:ext>
                </a:extLst>
              </p:cNvPr>
              <p:cNvSpPr>
                <a:spLocks noChangeArrowheads="1"/>
              </p:cNvSpPr>
              <p:nvPr/>
            </p:nvSpPr>
            <p:spPr bwMode="auto">
              <a:xfrm>
                <a:off x="1387" y="1910"/>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52" name="Oval 215">
                <a:extLst>
                  <a:ext uri="{FF2B5EF4-FFF2-40B4-BE49-F238E27FC236}">
                    <a16:creationId xmlns:a16="http://schemas.microsoft.com/office/drawing/2014/main" id="{70855A23-9D9A-AD49-AC22-78F796A543C9}"/>
                  </a:ext>
                </a:extLst>
              </p:cNvPr>
              <p:cNvSpPr>
                <a:spLocks noChangeArrowheads="1"/>
              </p:cNvSpPr>
              <p:nvPr/>
            </p:nvSpPr>
            <p:spPr bwMode="auto">
              <a:xfrm>
                <a:off x="1392" y="1914"/>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3" name="Oval 216">
                <a:extLst>
                  <a:ext uri="{FF2B5EF4-FFF2-40B4-BE49-F238E27FC236}">
                    <a16:creationId xmlns:a16="http://schemas.microsoft.com/office/drawing/2014/main" id="{C7DB5893-55FF-0444-B104-B0A6AF5D0893}"/>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54" name="Oval 217">
                <a:extLst>
                  <a:ext uri="{FF2B5EF4-FFF2-40B4-BE49-F238E27FC236}">
                    <a16:creationId xmlns:a16="http://schemas.microsoft.com/office/drawing/2014/main" id="{1F442EB4-4E4E-D648-AAE7-F14A4736DCC0}"/>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5" name="Oval 218">
                <a:extLst>
                  <a:ext uri="{FF2B5EF4-FFF2-40B4-BE49-F238E27FC236}">
                    <a16:creationId xmlns:a16="http://schemas.microsoft.com/office/drawing/2014/main" id="{D7FAA71B-2073-CE42-A264-E034F87C7FDB}"/>
                  </a:ext>
                </a:extLst>
              </p:cNvPr>
              <p:cNvSpPr>
                <a:spLocks noChangeArrowheads="1"/>
              </p:cNvSpPr>
              <p:nvPr/>
            </p:nvSpPr>
            <p:spPr bwMode="auto">
              <a:xfrm>
                <a:off x="1736" y="2581"/>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56" name="Oval 219">
                <a:extLst>
                  <a:ext uri="{FF2B5EF4-FFF2-40B4-BE49-F238E27FC236}">
                    <a16:creationId xmlns:a16="http://schemas.microsoft.com/office/drawing/2014/main" id="{10339D3E-7D37-C24E-A8B3-667DF48F0F1F}"/>
                  </a:ext>
                </a:extLst>
              </p:cNvPr>
              <p:cNvSpPr>
                <a:spLocks noChangeArrowheads="1"/>
              </p:cNvSpPr>
              <p:nvPr/>
            </p:nvSpPr>
            <p:spPr bwMode="auto">
              <a:xfrm>
                <a:off x="1740" y="258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7" name="Oval 220">
                <a:extLst>
                  <a:ext uri="{FF2B5EF4-FFF2-40B4-BE49-F238E27FC236}">
                    <a16:creationId xmlns:a16="http://schemas.microsoft.com/office/drawing/2014/main" id="{F71C487F-607A-9543-8702-CD2F259622B0}"/>
                  </a:ext>
                </a:extLst>
              </p:cNvPr>
              <p:cNvSpPr>
                <a:spLocks noChangeArrowheads="1"/>
              </p:cNvSpPr>
              <p:nvPr/>
            </p:nvSpPr>
            <p:spPr bwMode="auto">
              <a:xfrm>
                <a:off x="1636" y="2327"/>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58" name="Oval 221">
                <a:extLst>
                  <a:ext uri="{FF2B5EF4-FFF2-40B4-BE49-F238E27FC236}">
                    <a16:creationId xmlns:a16="http://schemas.microsoft.com/office/drawing/2014/main" id="{6A6B65AF-DAF3-3F42-B1CD-86E10006B22B}"/>
                  </a:ext>
                </a:extLst>
              </p:cNvPr>
              <p:cNvSpPr>
                <a:spLocks noChangeArrowheads="1"/>
              </p:cNvSpPr>
              <p:nvPr/>
            </p:nvSpPr>
            <p:spPr bwMode="auto">
              <a:xfrm>
                <a:off x="1640" y="2331"/>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9" name="Oval 222">
                <a:extLst>
                  <a:ext uri="{FF2B5EF4-FFF2-40B4-BE49-F238E27FC236}">
                    <a16:creationId xmlns:a16="http://schemas.microsoft.com/office/drawing/2014/main" id="{B82AFE91-E144-DE46-8881-992074FA134F}"/>
                  </a:ext>
                </a:extLst>
              </p:cNvPr>
              <p:cNvSpPr>
                <a:spLocks noChangeArrowheads="1"/>
              </p:cNvSpPr>
              <p:nvPr/>
            </p:nvSpPr>
            <p:spPr bwMode="auto">
              <a:xfrm>
                <a:off x="1333" y="1901"/>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0" name="Oval 223">
                <a:extLst>
                  <a:ext uri="{FF2B5EF4-FFF2-40B4-BE49-F238E27FC236}">
                    <a16:creationId xmlns:a16="http://schemas.microsoft.com/office/drawing/2014/main" id="{0CEA4290-CC4E-0443-A1C9-81A1D06357EC}"/>
                  </a:ext>
                </a:extLst>
              </p:cNvPr>
              <p:cNvSpPr>
                <a:spLocks noChangeArrowheads="1"/>
              </p:cNvSpPr>
              <p:nvPr/>
            </p:nvSpPr>
            <p:spPr bwMode="auto">
              <a:xfrm>
                <a:off x="1337" y="190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1" name="Oval 224">
                <a:extLst>
                  <a:ext uri="{FF2B5EF4-FFF2-40B4-BE49-F238E27FC236}">
                    <a16:creationId xmlns:a16="http://schemas.microsoft.com/office/drawing/2014/main" id="{498A9622-48AD-B344-A76A-69CE4AB196E6}"/>
                  </a:ext>
                </a:extLst>
              </p:cNvPr>
              <p:cNvSpPr>
                <a:spLocks noChangeArrowheads="1"/>
              </p:cNvSpPr>
              <p:nvPr/>
            </p:nvSpPr>
            <p:spPr bwMode="auto">
              <a:xfrm>
                <a:off x="2074" y="281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2" name="Oval 225">
                <a:extLst>
                  <a:ext uri="{FF2B5EF4-FFF2-40B4-BE49-F238E27FC236}">
                    <a16:creationId xmlns:a16="http://schemas.microsoft.com/office/drawing/2014/main" id="{D458052C-BA58-174B-AC95-393D6B66A7ED}"/>
                  </a:ext>
                </a:extLst>
              </p:cNvPr>
              <p:cNvSpPr>
                <a:spLocks noChangeArrowheads="1"/>
              </p:cNvSpPr>
              <p:nvPr/>
            </p:nvSpPr>
            <p:spPr bwMode="auto">
              <a:xfrm>
                <a:off x="2078" y="2819"/>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3" name="Oval 226">
                <a:extLst>
                  <a:ext uri="{FF2B5EF4-FFF2-40B4-BE49-F238E27FC236}">
                    <a16:creationId xmlns:a16="http://schemas.microsoft.com/office/drawing/2014/main" id="{EADE6B03-E0FF-D24E-B88D-886CD114BBCE}"/>
                  </a:ext>
                </a:extLst>
              </p:cNvPr>
              <p:cNvSpPr>
                <a:spLocks noChangeArrowheads="1"/>
              </p:cNvSpPr>
              <p:nvPr/>
            </p:nvSpPr>
            <p:spPr bwMode="auto">
              <a:xfrm>
                <a:off x="1447" y="1438"/>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4" name="Oval 227">
                <a:extLst>
                  <a:ext uri="{FF2B5EF4-FFF2-40B4-BE49-F238E27FC236}">
                    <a16:creationId xmlns:a16="http://schemas.microsoft.com/office/drawing/2014/main" id="{4CC09BF4-7A3B-A844-82AA-7CBC9C1D6610}"/>
                  </a:ext>
                </a:extLst>
              </p:cNvPr>
              <p:cNvSpPr>
                <a:spLocks noChangeArrowheads="1"/>
              </p:cNvSpPr>
              <p:nvPr/>
            </p:nvSpPr>
            <p:spPr bwMode="auto">
              <a:xfrm>
                <a:off x="1451" y="1442"/>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5" name="Oval 228">
                <a:extLst>
                  <a:ext uri="{FF2B5EF4-FFF2-40B4-BE49-F238E27FC236}">
                    <a16:creationId xmlns:a16="http://schemas.microsoft.com/office/drawing/2014/main" id="{96776C00-23B2-CD4F-86D2-770AB5427E0E}"/>
                  </a:ext>
                </a:extLst>
              </p:cNvPr>
              <p:cNvSpPr>
                <a:spLocks noChangeArrowheads="1"/>
              </p:cNvSpPr>
              <p:nvPr/>
            </p:nvSpPr>
            <p:spPr bwMode="auto">
              <a:xfrm>
                <a:off x="2104" y="2823"/>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6" name="Oval 229">
                <a:extLst>
                  <a:ext uri="{FF2B5EF4-FFF2-40B4-BE49-F238E27FC236}">
                    <a16:creationId xmlns:a16="http://schemas.microsoft.com/office/drawing/2014/main" id="{F8A563A5-96D9-2F4F-8F64-1F617006A425}"/>
                  </a:ext>
                </a:extLst>
              </p:cNvPr>
              <p:cNvSpPr>
                <a:spLocks noChangeArrowheads="1"/>
              </p:cNvSpPr>
              <p:nvPr/>
            </p:nvSpPr>
            <p:spPr bwMode="auto">
              <a:xfrm>
                <a:off x="2108" y="2828"/>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7" name="Oval 230">
                <a:extLst>
                  <a:ext uri="{FF2B5EF4-FFF2-40B4-BE49-F238E27FC236}">
                    <a16:creationId xmlns:a16="http://schemas.microsoft.com/office/drawing/2014/main" id="{41F14601-C7D5-AA44-B092-5D443AC55BFA}"/>
                  </a:ext>
                </a:extLst>
              </p:cNvPr>
              <p:cNvSpPr>
                <a:spLocks noChangeArrowheads="1"/>
              </p:cNvSpPr>
              <p:nvPr/>
            </p:nvSpPr>
            <p:spPr bwMode="auto">
              <a:xfrm>
                <a:off x="1348" y="212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8" name="Oval 231">
                <a:extLst>
                  <a:ext uri="{FF2B5EF4-FFF2-40B4-BE49-F238E27FC236}">
                    <a16:creationId xmlns:a16="http://schemas.microsoft.com/office/drawing/2014/main" id="{81B955F5-C827-1C40-94F9-58797EF2D726}"/>
                  </a:ext>
                </a:extLst>
              </p:cNvPr>
              <p:cNvSpPr>
                <a:spLocks noChangeArrowheads="1"/>
              </p:cNvSpPr>
              <p:nvPr/>
            </p:nvSpPr>
            <p:spPr bwMode="auto">
              <a:xfrm>
                <a:off x="1352" y="212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9" name="Oval 232">
                <a:extLst>
                  <a:ext uri="{FF2B5EF4-FFF2-40B4-BE49-F238E27FC236}">
                    <a16:creationId xmlns:a16="http://schemas.microsoft.com/office/drawing/2014/main" id="{B5B08C54-E7EE-F843-A69B-ACC9EC7173FC}"/>
                  </a:ext>
                </a:extLst>
              </p:cNvPr>
              <p:cNvSpPr>
                <a:spLocks noChangeArrowheads="1"/>
              </p:cNvSpPr>
              <p:nvPr/>
            </p:nvSpPr>
            <p:spPr bwMode="auto">
              <a:xfrm>
                <a:off x="1517" y="144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70" name="Oval 233">
                <a:extLst>
                  <a:ext uri="{FF2B5EF4-FFF2-40B4-BE49-F238E27FC236}">
                    <a16:creationId xmlns:a16="http://schemas.microsoft.com/office/drawing/2014/main" id="{5781E8BE-353F-2C46-931F-552143570423}"/>
                  </a:ext>
                </a:extLst>
              </p:cNvPr>
              <p:cNvSpPr>
                <a:spLocks noChangeArrowheads="1"/>
              </p:cNvSpPr>
              <p:nvPr/>
            </p:nvSpPr>
            <p:spPr bwMode="auto">
              <a:xfrm>
                <a:off x="1521" y="1448"/>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1" name="Oval 234">
                <a:extLst>
                  <a:ext uri="{FF2B5EF4-FFF2-40B4-BE49-F238E27FC236}">
                    <a16:creationId xmlns:a16="http://schemas.microsoft.com/office/drawing/2014/main" id="{A7D2437D-DAF3-AC46-9E8A-63986A723B36}"/>
                  </a:ext>
                </a:extLst>
              </p:cNvPr>
              <p:cNvSpPr>
                <a:spLocks noChangeArrowheads="1"/>
              </p:cNvSpPr>
              <p:nvPr/>
            </p:nvSpPr>
            <p:spPr bwMode="auto">
              <a:xfrm>
                <a:off x="1387" y="1910"/>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72" name="Oval 235">
                <a:extLst>
                  <a:ext uri="{FF2B5EF4-FFF2-40B4-BE49-F238E27FC236}">
                    <a16:creationId xmlns:a16="http://schemas.microsoft.com/office/drawing/2014/main" id="{C917C405-F6DD-BE42-9081-4CC8A069DA71}"/>
                  </a:ext>
                </a:extLst>
              </p:cNvPr>
              <p:cNvSpPr>
                <a:spLocks noChangeArrowheads="1"/>
              </p:cNvSpPr>
              <p:nvPr/>
            </p:nvSpPr>
            <p:spPr bwMode="auto">
              <a:xfrm>
                <a:off x="1392" y="1914"/>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3" name="Oval 236">
                <a:extLst>
                  <a:ext uri="{FF2B5EF4-FFF2-40B4-BE49-F238E27FC236}">
                    <a16:creationId xmlns:a16="http://schemas.microsoft.com/office/drawing/2014/main" id="{304A2D0F-2A63-0D42-A7D5-3057800DC0CC}"/>
                  </a:ext>
                </a:extLst>
              </p:cNvPr>
              <p:cNvSpPr>
                <a:spLocks noChangeArrowheads="1"/>
              </p:cNvSpPr>
              <p:nvPr/>
            </p:nvSpPr>
            <p:spPr bwMode="auto">
              <a:xfrm>
                <a:off x="1387" y="1910"/>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74" name="Oval 237">
                <a:extLst>
                  <a:ext uri="{FF2B5EF4-FFF2-40B4-BE49-F238E27FC236}">
                    <a16:creationId xmlns:a16="http://schemas.microsoft.com/office/drawing/2014/main" id="{5A41AD4B-6C96-8346-8418-D68B8216B804}"/>
                  </a:ext>
                </a:extLst>
              </p:cNvPr>
              <p:cNvSpPr>
                <a:spLocks noChangeArrowheads="1"/>
              </p:cNvSpPr>
              <p:nvPr/>
            </p:nvSpPr>
            <p:spPr bwMode="auto">
              <a:xfrm>
                <a:off x="1392" y="1914"/>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5" name="Oval 238">
                <a:extLst>
                  <a:ext uri="{FF2B5EF4-FFF2-40B4-BE49-F238E27FC236}">
                    <a16:creationId xmlns:a16="http://schemas.microsoft.com/office/drawing/2014/main" id="{F3BED4BE-EEB1-9442-B931-2BF6BA00D748}"/>
                  </a:ext>
                </a:extLst>
              </p:cNvPr>
              <p:cNvSpPr>
                <a:spLocks noChangeArrowheads="1"/>
              </p:cNvSpPr>
              <p:nvPr/>
            </p:nvSpPr>
            <p:spPr bwMode="auto">
              <a:xfrm>
                <a:off x="1616" y="2235"/>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76" name="Oval 239">
                <a:extLst>
                  <a:ext uri="{FF2B5EF4-FFF2-40B4-BE49-F238E27FC236}">
                    <a16:creationId xmlns:a16="http://schemas.microsoft.com/office/drawing/2014/main" id="{022D1F76-707C-F941-B24B-D413DC2096F6}"/>
                  </a:ext>
                </a:extLst>
              </p:cNvPr>
              <p:cNvSpPr>
                <a:spLocks noChangeArrowheads="1"/>
              </p:cNvSpPr>
              <p:nvPr/>
            </p:nvSpPr>
            <p:spPr bwMode="auto">
              <a:xfrm>
                <a:off x="1621" y="2240"/>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7" name="Oval 240">
                <a:extLst>
                  <a:ext uri="{FF2B5EF4-FFF2-40B4-BE49-F238E27FC236}">
                    <a16:creationId xmlns:a16="http://schemas.microsoft.com/office/drawing/2014/main" id="{F81688D2-153C-FA4B-9E69-1DB60944E46C}"/>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78" name="Oval 241">
                <a:extLst>
                  <a:ext uri="{FF2B5EF4-FFF2-40B4-BE49-F238E27FC236}">
                    <a16:creationId xmlns:a16="http://schemas.microsoft.com/office/drawing/2014/main" id="{F8C3F915-97F0-0342-9409-D63080316450}"/>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9" name="Oval 242">
                <a:extLst>
                  <a:ext uri="{FF2B5EF4-FFF2-40B4-BE49-F238E27FC236}">
                    <a16:creationId xmlns:a16="http://schemas.microsoft.com/office/drawing/2014/main" id="{67BB1625-61BD-4B4B-B3C0-8CCC42B6B174}"/>
                  </a:ext>
                </a:extLst>
              </p:cNvPr>
              <p:cNvSpPr>
                <a:spLocks noChangeArrowheads="1"/>
              </p:cNvSpPr>
              <p:nvPr/>
            </p:nvSpPr>
            <p:spPr bwMode="auto">
              <a:xfrm>
                <a:off x="1527" y="1549"/>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0" name="Oval 243">
                <a:extLst>
                  <a:ext uri="{FF2B5EF4-FFF2-40B4-BE49-F238E27FC236}">
                    <a16:creationId xmlns:a16="http://schemas.microsoft.com/office/drawing/2014/main" id="{4FDEADE2-FCF6-EF40-ACB9-610D05429375}"/>
                  </a:ext>
                </a:extLst>
              </p:cNvPr>
              <p:cNvSpPr>
                <a:spLocks noChangeArrowheads="1"/>
              </p:cNvSpPr>
              <p:nvPr/>
            </p:nvSpPr>
            <p:spPr bwMode="auto">
              <a:xfrm>
                <a:off x="1531" y="1553"/>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1" name="Oval 244">
                <a:extLst>
                  <a:ext uri="{FF2B5EF4-FFF2-40B4-BE49-F238E27FC236}">
                    <a16:creationId xmlns:a16="http://schemas.microsoft.com/office/drawing/2014/main" id="{9E176FD0-EFD5-0747-8DB5-9C10FE95C9AF}"/>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2" name="Oval 245">
                <a:extLst>
                  <a:ext uri="{FF2B5EF4-FFF2-40B4-BE49-F238E27FC236}">
                    <a16:creationId xmlns:a16="http://schemas.microsoft.com/office/drawing/2014/main" id="{4EE7A77F-E761-F642-817D-32E45A3F7794}"/>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3" name="Oval 246">
                <a:extLst>
                  <a:ext uri="{FF2B5EF4-FFF2-40B4-BE49-F238E27FC236}">
                    <a16:creationId xmlns:a16="http://schemas.microsoft.com/office/drawing/2014/main" id="{4AC922C5-E116-8344-B5A8-4F9C0AF38F66}"/>
                  </a:ext>
                </a:extLst>
              </p:cNvPr>
              <p:cNvSpPr>
                <a:spLocks noChangeArrowheads="1"/>
              </p:cNvSpPr>
              <p:nvPr/>
            </p:nvSpPr>
            <p:spPr bwMode="auto">
              <a:xfrm>
                <a:off x="1566" y="1915"/>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4" name="Oval 247">
                <a:extLst>
                  <a:ext uri="{FF2B5EF4-FFF2-40B4-BE49-F238E27FC236}">
                    <a16:creationId xmlns:a16="http://schemas.microsoft.com/office/drawing/2014/main" id="{37140CE7-8314-2043-BF95-64DFD9359127}"/>
                  </a:ext>
                </a:extLst>
              </p:cNvPr>
              <p:cNvSpPr>
                <a:spLocks noChangeArrowheads="1"/>
              </p:cNvSpPr>
              <p:nvPr/>
            </p:nvSpPr>
            <p:spPr bwMode="auto">
              <a:xfrm>
                <a:off x="1571" y="191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5" name="Oval 248">
                <a:extLst>
                  <a:ext uri="{FF2B5EF4-FFF2-40B4-BE49-F238E27FC236}">
                    <a16:creationId xmlns:a16="http://schemas.microsoft.com/office/drawing/2014/main" id="{337D23E7-77EA-E843-92A0-ECF78112D3DF}"/>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6" name="Oval 249">
                <a:extLst>
                  <a:ext uri="{FF2B5EF4-FFF2-40B4-BE49-F238E27FC236}">
                    <a16:creationId xmlns:a16="http://schemas.microsoft.com/office/drawing/2014/main" id="{05178632-4842-444F-9214-EBA1025CC76A}"/>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7" name="Oval 250">
                <a:extLst>
                  <a:ext uri="{FF2B5EF4-FFF2-40B4-BE49-F238E27FC236}">
                    <a16:creationId xmlns:a16="http://schemas.microsoft.com/office/drawing/2014/main" id="{557713D9-4C6C-9E44-B904-356F5C65229D}"/>
                  </a:ext>
                </a:extLst>
              </p:cNvPr>
              <p:cNvSpPr>
                <a:spLocks noChangeArrowheads="1"/>
              </p:cNvSpPr>
              <p:nvPr/>
            </p:nvSpPr>
            <p:spPr bwMode="auto">
              <a:xfrm>
                <a:off x="1616" y="2235"/>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8" name="Oval 251">
                <a:extLst>
                  <a:ext uri="{FF2B5EF4-FFF2-40B4-BE49-F238E27FC236}">
                    <a16:creationId xmlns:a16="http://schemas.microsoft.com/office/drawing/2014/main" id="{5D9279E5-8058-AA44-8B36-75E265974EFB}"/>
                  </a:ext>
                </a:extLst>
              </p:cNvPr>
              <p:cNvSpPr>
                <a:spLocks noChangeArrowheads="1"/>
              </p:cNvSpPr>
              <p:nvPr/>
            </p:nvSpPr>
            <p:spPr bwMode="auto">
              <a:xfrm>
                <a:off x="1621" y="2240"/>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9" name="Oval 252">
                <a:extLst>
                  <a:ext uri="{FF2B5EF4-FFF2-40B4-BE49-F238E27FC236}">
                    <a16:creationId xmlns:a16="http://schemas.microsoft.com/office/drawing/2014/main" id="{F7D8710C-3E43-B04A-A11A-0CDF5A72C3A4}"/>
                  </a:ext>
                </a:extLst>
              </p:cNvPr>
              <p:cNvSpPr>
                <a:spLocks noChangeArrowheads="1"/>
              </p:cNvSpPr>
              <p:nvPr/>
            </p:nvSpPr>
            <p:spPr bwMode="auto">
              <a:xfrm>
                <a:off x="1805" y="2661"/>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90" name="Oval 253">
                <a:extLst>
                  <a:ext uri="{FF2B5EF4-FFF2-40B4-BE49-F238E27FC236}">
                    <a16:creationId xmlns:a16="http://schemas.microsoft.com/office/drawing/2014/main" id="{321FC171-D83E-C642-9486-8AB95F794401}"/>
                  </a:ext>
                </a:extLst>
              </p:cNvPr>
              <p:cNvSpPr>
                <a:spLocks noChangeArrowheads="1"/>
              </p:cNvSpPr>
              <p:nvPr/>
            </p:nvSpPr>
            <p:spPr bwMode="auto">
              <a:xfrm>
                <a:off x="1810" y="266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1" name="Oval 254">
                <a:extLst>
                  <a:ext uri="{FF2B5EF4-FFF2-40B4-BE49-F238E27FC236}">
                    <a16:creationId xmlns:a16="http://schemas.microsoft.com/office/drawing/2014/main" id="{451B276F-A330-AE48-A76A-9E3E7FC023A6}"/>
                  </a:ext>
                </a:extLst>
              </p:cNvPr>
              <p:cNvSpPr>
                <a:spLocks noChangeArrowheads="1"/>
              </p:cNvSpPr>
              <p:nvPr/>
            </p:nvSpPr>
            <p:spPr bwMode="auto">
              <a:xfrm>
                <a:off x="1397" y="1838"/>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92" name="Oval 255">
                <a:extLst>
                  <a:ext uri="{FF2B5EF4-FFF2-40B4-BE49-F238E27FC236}">
                    <a16:creationId xmlns:a16="http://schemas.microsoft.com/office/drawing/2014/main" id="{C3165154-045D-BD42-BDF4-B894D49944A3}"/>
                  </a:ext>
                </a:extLst>
              </p:cNvPr>
              <p:cNvSpPr>
                <a:spLocks noChangeArrowheads="1"/>
              </p:cNvSpPr>
              <p:nvPr/>
            </p:nvSpPr>
            <p:spPr bwMode="auto">
              <a:xfrm>
                <a:off x="1402" y="1843"/>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3" name="Oval 256">
                <a:extLst>
                  <a:ext uri="{FF2B5EF4-FFF2-40B4-BE49-F238E27FC236}">
                    <a16:creationId xmlns:a16="http://schemas.microsoft.com/office/drawing/2014/main" id="{8B51F06D-E76A-B24E-B863-C5041C96462F}"/>
                  </a:ext>
                </a:extLst>
              </p:cNvPr>
              <p:cNvSpPr>
                <a:spLocks noChangeArrowheads="1"/>
              </p:cNvSpPr>
              <p:nvPr/>
            </p:nvSpPr>
            <p:spPr bwMode="auto">
              <a:xfrm>
                <a:off x="1676" y="2463"/>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94" name="Oval 257">
                <a:extLst>
                  <a:ext uri="{FF2B5EF4-FFF2-40B4-BE49-F238E27FC236}">
                    <a16:creationId xmlns:a16="http://schemas.microsoft.com/office/drawing/2014/main" id="{5A981F1A-A82F-404D-9180-0A786338ECE5}"/>
                  </a:ext>
                </a:extLst>
              </p:cNvPr>
              <p:cNvSpPr>
                <a:spLocks noChangeArrowheads="1"/>
              </p:cNvSpPr>
              <p:nvPr/>
            </p:nvSpPr>
            <p:spPr bwMode="auto">
              <a:xfrm>
                <a:off x="1680" y="2467"/>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5" name="Oval 258">
                <a:extLst>
                  <a:ext uri="{FF2B5EF4-FFF2-40B4-BE49-F238E27FC236}">
                    <a16:creationId xmlns:a16="http://schemas.microsoft.com/office/drawing/2014/main" id="{0009ADD7-3455-F94E-B73A-6F79895A8A2D}"/>
                  </a:ext>
                </a:extLst>
              </p:cNvPr>
              <p:cNvSpPr>
                <a:spLocks noChangeArrowheads="1"/>
              </p:cNvSpPr>
              <p:nvPr/>
            </p:nvSpPr>
            <p:spPr bwMode="auto">
              <a:xfrm>
                <a:off x="2790" y="2905"/>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96" name="Oval 259">
                <a:extLst>
                  <a:ext uri="{FF2B5EF4-FFF2-40B4-BE49-F238E27FC236}">
                    <a16:creationId xmlns:a16="http://schemas.microsoft.com/office/drawing/2014/main" id="{7DEBF6CD-C8CA-4541-B202-101987B8F85B}"/>
                  </a:ext>
                </a:extLst>
              </p:cNvPr>
              <p:cNvSpPr>
                <a:spLocks noChangeArrowheads="1"/>
              </p:cNvSpPr>
              <p:nvPr/>
            </p:nvSpPr>
            <p:spPr bwMode="auto">
              <a:xfrm>
                <a:off x="2794" y="2910"/>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7" name="Oval 260">
                <a:extLst>
                  <a:ext uri="{FF2B5EF4-FFF2-40B4-BE49-F238E27FC236}">
                    <a16:creationId xmlns:a16="http://schemas.microsoft.com/office/drawing/2014/main" id="{CAEC7C76-0794-6A4F-9C3D-C72EC049D48E}"/>
                  </a:ext>
                </a:extLst>
              </p:cNvPr>
              <p:cNvSpPr>
                <a:spLocks noChangeArrowheads="1"/>
              </p:cNvSpPr>
              <p:nvPr/>
            </p:nvSpPr>
            <p:spPr bwMode="auto">
              <a:xfrm>
                <a:off x="1527" y="1549"/>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98" name="Oval 261">
                <a:extLst>
                  <a:ext uri="{FF2B5EF4-FFF2-40B4-BE49-F238E27FC236}">
                    <a16:creationId xmlns:a16="http://schemas.microsoft.com/office/drawing/2014/main" id="{6B2800E2-B941-AD4E-A03D-EB4269205B9C}"/>
                  </a:ext>
                </a:extLst>
              </p:cNvPr>
              <p:cNvSpPr>
                <a:spLocks noChangeArrowheads="1"/>
              </p:cNvSpPr>
              <p:nvPr/>
            </p:nvSpPr>
            <p:spPr bwMode="auto">
              <a:xfrm>
                <a:off x="1531" y="1553"/>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9" name="Oval 262">
                <a:extLst>
                  <a:ext uri="{FF2B5EF4-FFF2-40B4-BE49-F238E27FC236}">
                    <a16:creationId xmlns:a16="http://schemas.microsoft.com/office/drawing/2014/main" id="{FE0ADFDC-8A63-1244-85F2-6B0D18F3AC7D}"/>
                  </a:ext>
                </a:extLst>
              </p:cNvPr>
              <p:cNvSpPr>
                <a:spLocks noChangeArrowheads="1"/>
              </p:cNvSpPr>
              <p:nvPr/>
            </p:nvSpPr>
            <p:spPr bwMode="auto">
              <a:xfrm>
                <a:off x="1566" y="1915"/>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00" name="Oval 263">
                <a:extLst>
                  <a:ext uri="{FF2B5EF4-FFF2-40B4-BE49-F238E27FC236}">
                    <a16:creationId xmlns:a16="http://schemas.microsoft.com/office/drawing/2014/main" id="{9431E632-07AB-D048-9267-DBAF7BEE7C85}"/>
                  </a:ext>
                </a:extLst>
              </p:cNvPr>
              <p:cNvSpPr>
                <a:spLocks noChangeArrowheads="1"/>
              </p:cNvSpPr>
              <p:nvPr/>
            </p:nvSpPr>
            <p:spPr bwMode="auto">
              <a:xfrm>
                <a:off x="1571" y="191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1" name="Oval 264">
                <a:extLst>
                  <a:ext uri="{FF2B5EF4-FFF2-40B4-BE49-F238E27FC236}">
                    <a16:creationId xmlns:a16="http://schemas.microsoft.com/office/drawing/2014/main" id="{656FA3D7-CDD4-6C49-8A2D-171842E1F4CB}"/>
                  </a:ext>
                </a:extLst>
              </p:cNvPr>
              <p:cNvSpPr>
                <a:spLocks noChangeArrowheads="1"/>
              </p:cNvSpPr>
              <p:nvPr/>
            </p:nvSpPr>
            <p:spPr bwMode="auto">
              <a:xfrm>
                <a:off x="1457" y="135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02" name="Oval 265">
                <a:extLst>
                  <a:ext uri="{FF2B5EF4-FFF2-40B4-BE49-F238E27FC236}">
                    <a16:creationId xmlns:a16="http://schemas.microsoft.com/office/drawing/2014/main" id="{939A095C-1D3C-9C4A-9B37-9260AD58785C}"/>
                  </a:ext>
                </a:extLst>
              </p:cNvPr>
              <p:cNvSpPr>
                <a:spLocks noChangeArrowheads="1"/>
              </p:cNvSpPr>
              <p:nvPr/>
            </p:nvSpPr>
            <p:spPr bwMode="auto">
              <a:xfrm>
                <a:off x="1461" y="1355"/>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3" name="Oval 266">
                <a:extLst>
                  <a:ext uri="{FF2B5EF4-FFF2-40B4-BE49-F238E27FC236}">
                    <a16:creationId xmlns:a16="http://schemas.microsoft.com/office/drawing/2014/main" id="{15F50D55-6A3E-F14F-8C1D-C947D81F7AA3}"/>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04" name="Oval 267">
                <a:extLst>
                  <a:ext uri="{FF2B5EF4-FFF2-40B4-BE49-F238E27FC236}">
                    <a16:creationId xmlns:a16="http://schemas.microsoft.com/office/drawing/2014/main" id="{E31E2F4B-E779-CE41-8DC6-FB8D5167FBC5}"/>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5" name="Oval 268">
                <a:extLst>
                  <a:ext uri="{FF2B5EF4-FFF2-40B4-BE49-F238E27FC236}">
                    <a16:creationId xmlns:a16="http://schemas.microsoft.com/office/drawing/2014/main" id="{272701D8-41E0-CA4C-B685-87ABCC5C4591}"/>
                  </a:ext>
                </a:extLst>
              </p:cNvPr>
              <p:cNvSpPr>
                <a:spLocks noChangeArrowheads="1"/>
              </p:cNvSpPr>
              <p:nvPr/>
            </p:nvSpPr>
            <p:spPr bwMode="auto">
              <a:xfrm>
                <a:off x="1626" y="228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06" name="Oval 269">
                <a:extLst>
                  <a:ext uri="{FF2B5EF4-FFF2-40B4-BE49-F238E27FC236}">
                    <a16:creationId xmlns:a16="http://schemas.microsoft.com/office/drawing/2014/main" id="{C3FC3774-CF62-BF4F-A78C-FFF5CD43E53C}"/>
                  </a:ext>
                </a:extLst>
              </p:cNvPr>
              <p:cNvSpPr>
                <a:spLocks noChangeArrowheads="1"/>
              </p:cNvSpPr>
              <p:nvPr/>
            </p:nvSpPr>
            <p:spPr bwMode="auto">
              <a:xfrm>
                <a:off x="1631" y="2288"/>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7" name="Oval 270">
                <a:extLst>
                  <a:ext uri="{FF2B5EF4-FFF2-40B4-BE49-F238E27FC236}">
                    <a16:creationId xmlns:a16="http://schemas.microsoft.com/office/drawing/2014/main" id="{11B90733-6A6B-A942-B8A1-73C2D713E767}"/>
                  </a:ext>
                </a:extLst>
              </p:cNvPr>
              <p:cNvSpPr>
                <a:spLocks noChangeArrowheads="1"/>
              </p:cNvSpPr>
              <p:nvPr/>
            </p:nvSpPr>
            <p:spPr bwMode="auto">
              <a:xfrm>
                <a:off x="1333" y="1901"/>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08" name="Oval 271">
                <a:extLst>
                  <a:ext uri="{FF2B5EF4-FFF2-40B4-BE49-F238E27FC236}">
                    <a16:creationId xmlns:a16="http://schemas.microsoft.com/office/drawing/2014/main" id="{F780B595-13FE-434E-BAC3-4B2837A74E75}"/>
                  </a:ext>
                </a:extLst>
              </p:cNvPr>
              <p:cNvSpPr>
                <a:spLocks noChangeArrowheads="1"/>
              </p:cNvSpPr>
              <p:nvPr/>
            </p:nvSpPr>
            <p:spPr bwMode="auto">
              <a:xfrm>
                <a:off x="1337" y="190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9" name="Oval 272">
                <a:extLst>
                  <a:ext uri="{FF2B5EF4-FFF2-40B4-BE49-F238E27FC236}">
                    <a16:creationId xmlns:a16="http://schemas.microsoft.com/office/drawing/2014/main" id="{9BC7D1D0-BB3A-D341-83B3-6F36B968DF7B}"/>
                  </a:ext>
                </a:extLst>
              </p:cNvPr>
              <p:cNvSpPr>
                <a:spLocks noChangeArrowheads="1"/>
              </p:cNvSpPr>
              <p:nvPr/>
            </p:nvSpPr>
            <p:spPr bwMode="auto">
              <a:xfrm>
                <a:off x="2163" y="2839"/>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10" name="Oval 273">
                <a:extLst>
                  <a:ext uri="{FF2B5EF4-FFF2-40B4-BE49-F238E27FC236}">
                    <a16:creationId xmlns:a16="http://schemas.microsoft.com/office/drawing/2014/main" id="{927FD6F4-49B7-284F-8C98-75166A58FAE9}"/>
                  </a:ext>
                </a:extLst>
              </p:cNvPr>
              <p:cNvSpPr>
                <a:spLocks noChangeArrowheads="1"/>
              </p:cNvSpPr>
              <p:nvPr/>
            </p:nvSpPr>
            <p:spPr bwMode="auto">
              <a:xfrm>
                <a:off x="2168" y="2843"/>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1" name="Oval 274">
                <a:extLst>
                  <a:ext uri="{FF2B5EF4-FFF2-40B4-BE49-F238E27FC236}">
                    <a16:creationId xmlns:a16="http://schemas.microsoft.com/office/drawing/2014/main" id="{8FD98DA0-7437-954D-B4D6-45B6815796DC}"/>
                  </a:ext>
                </a:extLst>
              </p:cNvPr>
              <p:cNvSpPr>
                <a:spLocks noChangeArrowheads="1"/>
              </p:cNvSpPr>
              <p:nvPr/>
            </p:nvSpPr>
            <p:spPr bwMode="auto">
              <a:xfrm>
                <a:off x="1397" y="1838"/>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12" name="Oval 275">
                <a:extLst>
                  <a:ext uri="{FF2B5EF4-FFF2-40B4-BE49-F238E27FC236}">
                    <a16:creationId xmlns:a16="http://schemas.microsoft.com/office/drawing/2014/main" id="{8F712604-2EC0-A74E-9F90-EE65DACA5EFC}"/>
                  </a:ext>
                </a:extLst>
              </p:cNvPr>
              <p:cNvSpPr>
                <a:spLocks noChangeArrowheads="1"/>
              </p:cNvSpPr>
              <p:nvPr/>
            </p:nvSpPr>
            <p:spPr bwMode="auto">
              <a:xfrm>
                <a:off x="1402" y="1843"/>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3" name="Oval 276">
                <a:extLst>
                  <a:ext uri="{FF2B5EF4-FFF2-40B4-BE49-F238E27FC236}">
                    <a16:creationId xmlns:a16="http://schemas.microsoft.com/office/drawing/2014/main" id="{9F038EAB-694D-834E-B96B-9906675CEF26}"/>
                  </a:ext>
                </a:extLst>
              </p:cNvPr>
              <p:cNvSpPr>
                <a:spLocks noChangeArrowheads="1"/>
              </p:cNvSpPr>
              <p:nvPr/>
            </p:nvSpPr>
            <p:spPr bwMode="auto">
              <a:xfrm>
                <a:off x="1427" y="1606"/>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14" name="Oval 277">
                <a:extLst>
                  <a:ext uri="{FF2B5EF4-FFF2-40B4-BE49-F238E27FC236}">
                    <a16:creationId xmlns:a16="http://schemas.microsoft.com/office/drawing/2014/main" id="{1333DE67-524B-4F48-98FF-9E25A707494F}"/>
                  </a:ext>
                </a:extLst>
              </p:cNvPr>
              <p:cNvSpPr>
                <a:spLocks noChangeArrowheads="1"/>
              </p:cNvSpPr>
              <p:nvPr/>
            </p:nvSpPr>
            <p:spPr bwMode="auto">
              <a:xfrm>
                <a:off x="1432" y="1610"/>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5" name="Oval 278">
                <a:extLst>
                  <a:ext uri="{FF2B5EF4-FFF2-40B4-BE49-F238E27FC236}">
                    <a16:creationId xmlns:a16="http://schemas.microsoft.com/office/drawing/2014/main" id="{6B021B94-68B4-474E-B498-E80C1017BA94}"/>
                  </a:ext>
                </a:extLst>
              </p:cNvPr>
              <p:cNvSpPr>
                <a:spLocks noChangeArrowheads="1"/>
              </p:cNvSpPr>
              <p:nvPr/>
            </p:nvSpPr>
            <p:spPr bwMode="auto">
              <a:xfrm>
                <a:off x="1397" y="1838"/>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16" name="Oval 279">
                <a:extLst>
                  <a:ext uri="{FF2B5EF4-FFF2-40B4-BE49-F238E27FC236}">
                    <a16:creationId xmlns:a16="http://schemas.microsoft.com/office/drawing/2014/main" id="{D1D34D9C-D2BA-FD48-A8ED-4BCA6A17AB7C}"/>
                  </a:ext>
                </a:extLst>
              </p:cNvPr>
              <p:cNvSpPr>
                <a:spLocks noChangeArrowheads="1"/>
              </p:cNvSpPr>
              <p:nvPr/>
            </p:nvSpPr>
            <p:spPr bwMode="auto">
              <a:xfrm>
                <a:off x="1402" y="1843"/>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7" name="Oval 280">
                <a:extLst>
                  <a:ext uri="{FF2B5EF4-FFF2-40B4-BE49-F238E27FC236}">
                    <a16:creationId xmlns:a16="http://schemas.microsoft.com/office/drawing/2014/main" id="{A8645EB2-D72C-6F48-A6F0-3BDFD356CA18}"/>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18" name="Oval 281">
                <a:extLst>
                  <a:ext uri="{FF2B5EF4-FFF2-40B4-BE49-F238E27FC236}">
                    <a16:creationId xmlns:a16="http://schemas.microsoft.com/office/drawing/2014/main" id="{C9ACA30D-B596-4646-BD61-528744FA75D4}"/>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9" name="Oval 282">
                <a:extLst>
                  <a:ext uri="{FF2B5EF4-FFF2-40B4-BE49-F238E27FC236}">
                    <a16:creationId xmlns:a16="http://schemas.microsoft.com/office/drawing/2014/main" id="{4D06AD81-65A7-0E41-95B0-7D0551A357B2}"/>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20" name="Oval 283">
                <a:extLst>
                  <a:ext uri="{FF2B5EF4-FFF2-40B4-BE49-F238E27FC236}">
                    <a16:creationId xmlns:a16="http://schemas.microsoft.com/office/drawing/2014/main" id="{6F522DF1-EB52-1246-9E74-B5321D864A6C}"/>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1" name="Oval 284">
                <a:extLst>
                  <a:ext uri="{FF2B5EF4-FFF2-40B4-BE49-F238E27FC236}">
                    <a16:creationId xmlns:a16="http://schemas.microsoft.com/office/drawing/2014/main" id="{5ED1D849-838A-C54D-B6CD-825F07F59C23}"/>
                  </a:ext>
                </a:extLst>
              </p:cNvPr>
              <p:cNvSpPr>
                <a:spLocks noChangeArrowheads="1"/>
              </p:cNvSpPr>
              <p:nvPr/>
            </p:nvSpPr>
            <p:spPr bwMode="auto">
              <a:xfrm>
                <a:off x="2143" y="2834"/>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22" name="Oval 285">
                <a:extLst>
                  <a:ext uri="{FF2B5EF4-FFF2-40B4-BE49-F238E27FC236}">
                    <a16:creationId xmlns:a16="http://schemas.microsoft.com/office/drawing/2014/main" id="{64F56C92-FF29-B44D-96F6-50DE54350715}"/>
                  </a:ext>
                </a:extLst>
              </p:cNvPr>
              <p:cNvSpPr>
                <a:spLocks noChangeArrowheads="1"/>
              </p:cNvSpPr>
              <p:nvPr/>
            </p:nvSpPr>
            <p:spPr bwMode="auto">
              <a:xfrm>
                <a:off x="2148" y="2838"/>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3" name="Oval 286">
                <a:extLst>
                  <a:ext uri="{FF2B5EF4-FFF2-40B4-BE49-F238E27FC236}">
                    <a16:creationId xmlns:a16="http://schemas.microsoft.com/office/drawing/2014/main" id="{27A5186E-26BC-084D-BE0A-9C7BD85C79CA}"/>
                  </a:ext>
                </a:extLst>
              </p:cNvPr>
              <p:cNvSpPr>
                <a:spLocks noChangeArrowheads="1"/>
              </p:cNvSpPr>
              <p:nvPr/>
            </p:nvSpPr>
            <p:spPr bwMode="auto">
              <a:xfrm>
                <a:off x="1706" y="2532"/>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24" name="Oval 287">
                <a:extLst>
                  <a:ext uri="{FF2B5EF4-FFF2-40B4-BE49-F238E27FC236}">
                    <a16:creationId xmlns:a16="http://schemas.microsoft.com/office/drawing/2014/main" id="{C6A6AE5E-3B70-904A-8A84-43EF6967D032}"/>
                  </a:ext>
                </a:extLst>
              </p:cNvPr>
              <p:cNvSpPr>
                <a:spLocks noChangeArrowheads="1"/>
              </p:cNvSpPr>
              <p:nvPr/>
            </p:nvSpPr>
            <p:spPr bwMode="auto">
              <a:xfrm>
                <a:off x="1710" y="2537"/>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5" name="Oval 288">
                <a:extLst>
                  <a:ext uri="{FF2B5EF4-FFF2-40B4-BE49-F238E27FC236}">
                    <a16:creationId xmlns:a16="http://schemas.microsoft.com/office/drawing/2014/main" id="{F63E7B7B-53C8-624F-B4EF-07CDDDE3B10A}"/>
                  </a:ext>
                </a:extLst>
              </p:cNvPr>
              <p:cNvSpPr>
                <a:spLocks noChangeArrowheads="1"/>
              </p:cNvSpPr>
              <p:nvPr/>
            </p:nvSpPr>
            <p:spPr bwMode="auto">
              <a:xfrm>
                <a:off x="1716" y="2551"/>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26" name="Oval 289">
                <a:extLst>
                  <a:ext uri="{FF2B5EF4-FFF2-40B4-BE49-F238E27FC236}">
                    <a16:creationId xmlns:a16="http://schemas.microsoft.com/office/drawing/2014/main" id="{67F8BB90-3E2F-DD45-9733-A09CC3AC90C2}"/>
                  </a:ext>
                </a:extLst>
              </p:cNvPr>
              <p:cNvSpPr>
                <a:spLocks noChangeArrowheads="1"/>
              </p:cNvSpPr>
              <p:nvPr/>
            </p:nvSpPr>
            <p:spPr bwMode="auto">
              <a:xfrm>
                <a:off x="1720" y="2555"/>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7" name="Oval 290">
                <a:extLst>
                  <a:ext uri="{FF2B5EF4-FFF2-40B4-BE49-F238E27FC236}">
                    <a16:creationId xmlns:a16="http://schemas.microsoft.com/office/drawing/2014/main" id="{AE9604C9-A1A5-984D-8070-DE69D419523C}"/>
                  </a:ext>
                </a:extLst>
              </p:cNvPr>
              <p:cNvSpPr>
                <a:spLocks noChangeArrowheads="1"/>
              </p:cNvSpPr>
              <p:nvPr/>
            </p:nvSpPr>
            <p:spPr bwMode="auto">
              <a:xfrm>
                <a:off x="1805" y="2661"/>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28" name="Oval 291">
                <a:extLst>
                  <a:ext uri="{FF2B5EF4-FFF2-40B4-BE49-F238E27FC236}">
                    <a16:creationId xmlns:a16="http://schemas.microsoft.com/office/drawing/2014/main" id="{F26740A5-1430-E647-B67C-228D7ABBC6EE}"/>
                  </a:ext>
                </a:extLst>
              </p:cNvPr>
              <p:cNvSpPr>
                <a:spLocks noChangeArrowheads="1"/>
              </p:cNvSpPr>
              <p:nvPr/>
            </p:nvSpPr>
            <p:spPr bwMode="auto">
              <a:xfrm>
                <a:off x="1810" y="266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9" name="Oval 292">
                <a:extLst>
                  <a:ext uri="{FF2B5EF4-FFF2-40B4-BE49-F238E27FC236}">
                    <a16:creationId xmlns:a16="http://schemas.microsoft.com/office/drawing/2014/main" id="{EED99DCC-1440-5241-9DF4-7EC7ABC0D6E1}"/>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0" name="Oval 293">
                <a:extLst>
                  <a:ext uri="{FF2B5EF4-FFF2-40B4-BE49-F238E27FC236}">
                    <a16:creationId xmlns:a16="http://schemas.microsoft.com/office/drawing/2014/main" id="{837737B7-349D-3349-AF60-5E4086E78DC2}"/>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31" name="Oval 294">
                <a:extLst>
                  <a:ext uri="{FF2B5EF4-FFF2-40B4-BE49-F238E27FC236}">
                    <a16:creationId xmlns:a16="http://schemas.microsoft.com/office/drawing/2014/main" id="{4D05401F-6641-B746-8677-E696EFD14740}"/>
                  </a:ext>
                </a:extLst>
              </p:cNvPr>
              <p:cNvSpPr>
                <a:spLocks noChangeArrowheads="1"/>
              </p:cNvSpPr>
              <p:nvPr/>
            </p:nvSpPr>
            <p:spPr bwMode="auto">
              <a:xfrm>
                <a:off x="1626" y="228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2" name="Oval 295">
                <a:extLst>
                  <a:ext uri="{FF2B5EF4-FFF2-40B4-BE49-F238E27FC236}">
                    <a16:creationId xmlns:a16="http://schemas.microsoft.com/office/drawing/2014/main" id="{8E3F8188-3E1C-F148-B20B-0FB39E09D41E}"/>
                  </a:ext>
                </a:extLst>
              </p:cNvPr>
              <p:cNvSpPr>
                <a:spLocks noChangeArrowheads="1"/>
              </p:cNvSpPr>
              <p:nvPr/>
            </p:nvSpPr>
            <p:spPr bwMode="auto">
              <a:xfrm>
                <a:off x="1631" y="2288"/>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33" name="Oval 296">
                <a:extLst>
                  <a:ext uri="{FF2B5EF4-FFF2-40B4-BE49-F238E27FC236}">
                    <a16:creationId xmlns:a16="http://schemas.microsoft.com/office/drawing/2014/main" id="{781B2E77-9E60-E84B-AEC8-13C439D96E5D}"/>
                  </a:ext>
                </a:extLst>
              </p:cNvPr>
              <p:cNvSpPr>
                <a:spLocks noChangeArrowheads="1"/>
              </p:cNvSpPr>
              <p:nvPr/>
            </p:nvSpPr>
            <p:spPr bwMode="auto">
              <a:xfrm>
                <a:off x="1397" y="1838"/>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4" name="Oval 297">
                <a:extLst>
                  <a:ext uri="{FF2B5EF4-FFF2-40B4-BE49-F238E27FC236}">
                    <a16:creationId xmlns:a16="http://schemas.microsoft.com/office/drawing/2014/main" id="{F6A3AF14-1262-4541-9403-0DD34513060C}"/>
                  </a:ext>
                </a:extLst>
              </p:cNvPr>
              <p:cNvSpPr>
                <a:spLocks noChangeArrowheads="1"/>
              </p:cNvSpPr>
              <p:nvPr/>
            </p:nvSpPr>
            <p:spPr bwMode="auto">
              <a:xfrm>
                <a:off x="1402" y="1843"/>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35" name="Oval 298">
                <a:extLst>
                  <a:ext uri="{FF2B5EF4-FFF2-40B4-BE49-F238E27FC236}">
                    <a16:creationId xmlns:a16="http://schemas.microsoft.com/office/drawing/2014/main" id="{C4B2DD56-CAB3-F045-B9D7-E11BCE1DDD02}"/>
                  </a:ext>
                </a:extLst>
              </p:cNvPr>
              <p:cNvSpPr>
                <a:spLocks noChangeArrowheads="1"/>
              </p:cNvSpPr>
              <p:nvPr/>
            </p:nvSpPr>
            <p:spPr bwMode="auto">
              <a:xfrm>
                <a:off x="1517" y="144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6" name="Oval 299">
                <a:extLst>
                  <a:ext uri="{FF2B5EF4-FFF2-40B4-BE49-F238E27FC236}">
                    <a16:creationId xmlns:a16="http://schemas.microsoft.com/office/drawing/2014/main" id="{E7D88C2F-02A2-EE4F-AE44-68F1065B303F}"/>
                  </a:ext>
                </a:extLst>
              </p:cNvPr>
              <p:cNvSpPr>
                <a:spLocks noChangeArrowheads="1"/>
              </p:cNvSpPr>
              <p:nvPr/>
            </p:nvSpPr>
            <p:spPr bwMode="auto">
              <a:xfrm>
                <a:off x="1521" y="1448"/>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37" name="Oval 300">
                <a:extLst>
                  <a:ext uri="{FF2B5EF4-FFF2-40B4-BE49-F238E27FC236}">
                    <a16:creationId xmlns:a16="http://schemas.microsoft.com/office/drawing/2014/main" id="{789518A9-958B-214C-B9FE-D00A927B4A5D}"/>
                  </a:ext>
                </a:extLst>
              </p:cNvPr>
              <p:cNvSpPr>
                <a:spLocks noChangeArrowheads="1"/>
              </p:cNvSpPr>
              <p:nvPr/>
            </p:nvSpPr>
            <p:spPr bwMode="auto">
              <a:xfrm>
                <a:off x="1387" y="1910"/>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8" name="Oval 301">
                <a:extLst>
                  <a:ext uri="{FF2B5EF4-FFF2-40B4-BE49-F238E27FC236}">
                    <a16:creationId xmlns:a16="http://schemas.microsoft.com/office/drawing/2014/main" id="{131E8562-C42A-D741-87A7-5B4D695D4D8A}"/>
                  </a:ext>
                </a:extLst>
              </p:cNvPr>
              <p:cNvSpPr>
                <a:spLocks noChangeArrowheads="1"/>
              </p:cNvSpPr>
              <p:nvPr/>
            </p:nvSpPr>
            <p:spPr bwMode="auto">
              <a:xfrm>
                <a:off x="1392" y="1914"/>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39" name="Oval 302">
                <a:extLst>
                  <a:ext uri="{FF2B5EF4-FFF2-40B4-BE49-F238E27FC236}">
                    <a16:creationId xmlns:a16="http://schemas.microsoft.com/office/drawing/2014/main" id="{AC4F3793-049B-C840-9BD4-7B0FE5B8F057}"/>
                  </a:ext>
                </a:extLst>
              </p:cNvPr>
              <p:cNvSpPr>
                <a:spLocks noChangeArrowheads="1"/>
              </p:cNvSpPr>
              <p:nvPr/>
            </p:nvSpPr>
            <p:spPr bwMode="auto">
              <a:xfrm>
                <a:off x="1487" y="1248"/>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40" name="Oval 303">
                <a:extLst>
                  <a:ext uri="{FF2B5EF4-FFF2-40B4-BE49-F238E27FC236}">
                    <a16:creationId xmlns:a16="http://schemas.microsoft.com/office/drawing/2014/main" id="{64E3BBF1-8FE3-F743-97B9-7D01831FFC44}"/>
                  </a:ext>
                </a:extLst>
              </p:cNvPr>
              <p:cNvSpPr>
                <a:spLocks noChangeArrowheads="1"/>
              </p:cNvSpPr>
              <p:nvPr/>
            </p:nvSpPr>
            <p:spPr bwMode="auto">
              <a:xfrm>
                <a:off x="1491" y="1252"/>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1" name="Oval 304">
                <a:extLst>
                  <a:ext uri="{FF2B5EF4-FFF2-40B4-BE49-F238E27FC236}">
                    <a16:creationId xmlns:a16="http://schemas.microsoft.com/office/drawing/2014/main" id="{BD6D7A08-C65C-DE43-979E-0EA6A97D5200}"/>
                  </a:ext>
                </a:extLst>
              </p:cNvPr>
              <p:cNvSpPr>
                <a:spLocks noChangeArrowheads="1"/>
              </p:cNvSpPr>
              <p:nvPr/>
            </p:nvSpPr>
            <p:spPr bwMode="auto">
              <a:xfrm>
                <a:off x="1457" y="135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42" name="Oval 305">
                <a:extLst>
                  <a:ext uri="{FF2B5EF4-FFF2-40B4-BE49-F238E27FC236}">
                    <a16:creationId xmlns:a16="http://schemas.microsoft.com/office/drawing/2014/main" id="{175C344A-A4C7-8F47-AEE2-3FD8BDB55350}"/>
                  </a:ext>
                </a:extLst>
              </p:cNvPr>
              <p:cNvSpPr>
                <a:spLocks noChangeArrowheads="1"/>
              </p:cNvSpPr>
              <p:nvPr/>
            </p:nvSpPr>
            <p:spPr bwMode="auto">
              <a:xfrm>
                <a:off x="1461" y="1355"/>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3" name="Oval 306">
                <a:extLst>
                  <a:ext uri="{FF2B5EF4-FFF2-40B4-BE49-F238E27FC236}">
                    <a16:creationId xmlns:a16="http://schemas.microsoft.com/office/drawing/2014/main" id="{9CF7E97C-E203-E049-B8B5-F7F45A897917}"/>
                  </a:ext>
                </a:extLst>
              </p:cNvPr>
              <p:cNvSpPr>
                <a:spLocks noChangeArrowheads="1"/>
              </p:cNvSpPr>
              <p:nvPr/>
            </p:nvSpPr>
            <p:spPr bwMode="auto">
              <a:xfrm>
                <a:off x="2362" y="2873"/>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44" name="Oval 307">
                <a:extLst>
                  <a:ext uri="{FF2B5EF4-FFF2-40B4-BE49-F238E27FC236}">
                    <a16:creationId xmlns:a16="http://schemas.microsoft.com/office/drawing/2014/main" id="{61550912-EE71-544F-BDD4-0BD87ADC0901}"/>
                  </a:ext>
                </a:extLst>
              </p:cNvPr>
              <p:cNvSpPr>
                <a:spLocks noChangeArrowheads="1"/>
              </p:cNvSpPr>
              <p:nvPr/>
            </p:nvSpPr>
            <p:spPr bwMode="auto">
              <a:xfrm>
                <a:off x="2367" y="2878"/>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5" name="Oval 308">
                <a:extLst>
                  <a:ext uri="{FF2B5EF4-FFF2-40B4-BE49-F238E27FC236}">
                    <a16:creationId xmlns:a16="http://schemas.microsoft.com/office/drawing/2014/main" id="{554D9C17-70BA-C341-BC35-5BACA0DEF181}"/>
                  </a:ext>
                </a:extLst>
              </p:cNvPr>
              <p:cNvSpPr>
                <a:spLocks noChangeArrowheads="1"/>
              </p:cNvSpPr>
              <p:nvPr/>
            </p:nvSpPr>
            <p:spPr bwMode="auto">
              <a:xfrm>
                <a:off x="1378" y="1977"/>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46" name="Oval 309">
                <a:extLst>
                  <a:ext uri="{FF2B5EF4-FFF2-40B4-BE49-F238E27FC236}">
                    <a16:creationId xmlns:a16="http://schemas.microsoft.com/office/drawing/2014/main" id="{E51550A6-4A51-2644-97D9-BAB8CC803156}"/>
                  </a:ext>
                </a:extLst>
              </p:cNvPr>
              <p:cNvSpPr>
                <a:spLocks noChangeArrowheads="1"/>
              </p:cNvSpPr>
              <p:nvPr/>
            </p:nvSpPr>
            <p:spPr bwMode="auto">
              <a:xfrm>
                <a:off x="1382" y="1982"/>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7" name="Oval 310">
                <a:extLst>
                  <a:ext uri="{FF2B5EF4-FFF2-40B4-BE49-F238E27FC236}">
                    <a16:creationId xmlns:a16="http://schemas.microsoft.com/office/drawing/2014/main" id="{A016BF74-7627-9747-93BD-9E61F5B78FE0}"/>
                  </a:ext>
                </a:extLst>
              </p:cNvPr>
              <p:cNvSpPr>
                <a:spLocks noChangeArrowheads="1"/>
              </p:cNvSpPr>
              <p:nvPr/>
            </p:nvSpPr>
            <p:spPr bwMode="auto">
              <a:xfrm>
                <a:off x="1333" y="1901"/>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48" name="Oval 311">
                <a:extLst>
                  <a:ext uri="{FF2B5EF4-FFF2-40B4-BE49-F238E27FC236}">
                    <a16:creationId xmlns:a16="http://schemas.microsoft.com/office/drawing/2014/main" id="{C4784EC7-23E2-9340-93FA-563EC7E7491F}"/>
                  </a:ext>
                </a:extLst>
              </p:cNvPr>
              <p:cNvSpPr>
                <a:spLocks noChangeArrowheads="1"/>
              </p:cNvSpPr>
              <p:nvPr/>
            </p:nvSpPr>
            <p:spPr bwMode="auto">
              <a:xfrm>
                <a:off x="1337" y="190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9" name="Oval 312">
                <a:extLst>
                  <a:ext uri="{FF2B5EF4-FFF2-40B4-BE49-F238E27FC236}">
                    <a16:creationId xmlns:a16="http://schemas.microsoft.com/office/drawing/2014/main" id="{8B359E06-346A-4545-91E7-FB777F80EB4F}"/>
                  </a:ext>
                </a:extLst>
              </p:cNvPr>
              <p:cNvSpPr>
                <a:spLocks noChangeArrowheads="1"/>
              </p:cNvSpPr>
              <p:nvPr/>
            </p:nvSpPr>
            <p:spPr bwMode="auto">
              <a:xfrm>
                <a:off x="3844" y="2922"/>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50" name="Oval 313">
                <a:extLst>
                  <a:ext uri="{FF2B5EF4-FFF2-40B4-BE49-F238E27FC236}">
                    <a16:creationId xmlns:a16="http://schemas.microsoft.com/office/drawing/2014/main" id="{4C2CB2A0-A0EC-EC40-81C4-DD26AD474D28}"/>
                  </a:ext>
                </a:extLst>
              </p:cNvPr>
              <p:cNvSpPr>
                <a:spLocks noChangeArrowheads="1"/>
              </p:cNvSpPr>
              <p:nvPr/>
            </p:nvSpPr>
            <p:spPr bwMode="auto">
              <a:xfrm>
                <a:off x="3849" y="2927"/>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1" name="Oval 314">
                <a:extLst>
                  <a:ext uri="{FF2B5EF4-FFF2-40B4-BE49-F238E27FC236}">
                    <a16:creationId xmlns:a16="http://schemas.microsoft.com/office/drawing/2014/main" id="{FCACFB2C-C073-C54A-A732-36B3AFBDAE51}"/>
                  </a:ext>
                </a:extLst>
              </p:cNvPr>
              <p:cNvSpPr>
                <a:spLocks noChangeArrowheads="1"/>
              </p:cNvSpPr>
              <p:nvPr/>
            </p:nvSpPr>
            <p:spPr bwMode="auto">
              <a:xfrm>
                <a:off x="1596" y="212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52" name="Oval 315">
                <a:extLst>
                  <a:ext uri="{FF2B5EF4-FFF2-40B4-BE49-F238E27FC236}">
                    <a16:creationId xmlns:a16="http://schemas.microsoft.com/office/drawing/2014/main" id="{CE5D38C1-9689-E040-9565-823CD9FD33E4}"/>
                  </a:ext>
                </a:extLst>
              </p:cNvPr>
              <p:cNvSpPr>
                <a:spLocks noChangeArrowheads="1"/>
              </p:cNvSpPr>
              <p:nvPr/>
            </p:nvSpPr>
            <p:spPr bwMode="auto">
              <a:xfrm>
                <a:off x="1601" y="212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3" name="Oval 316">
                <a:extLst>
                  <a:ext uri="{FF2B5EF4-FFF2-40B4-BE49-F238E27FC236}">
                    <a16:creationId xmlns:a16="http://schemas.microsoft.com/office/drawing/2014/main" id="{EEDA7865-2F10-F141-A4C4-2A7EA6CD96DD}"/>
                  </a:ext>
                </a:extLst>
              </p:cNvPr>
              <p:cNvSpPr>
                <a:spLocks noChangeArrowheads="1"/>
              </p:cNvSpPr>
              <p:nvPr/>
            </p:nvSpPr>
            <p:spPr bwMode="auto">
              <a:xfrm>
                <a:off x="1596" y="212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54" name="Oval 317">
                <a:extLst>
                  <a:ext uri="{FF2B5EF4-FFF2-40B4-BE49-F238E27FC236}">
                    <a16:creationId xmlns:a16="http://schemas.microsoft.com/office/drawing/2014/main" id="{C145E3FC-FBD2-5E4D-9FD4-11068F96E335}"/>
                  </a:ext>
                </a:extLst>
              </p:cNvPr>
              <p:cNvSpPr>
                <a:spLocks noChangeArrowheads="1"/>
              </p:cNvSpPr>
              <p:nvPr/>
            </p:nvSpPr>
            <p:spPr bwMode="auto">
              <a:xfrm>
                <a:off x="1601" y="212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5" name="Oval 318">
                <a:extLst>
                  <a:ext uri="{FF2B5EF4-FFF2-40B4-BE49-F238E27FC236}">
                    <a16:creationId xmlns:a16="http://schemas.microsoft.com/office/drawing/2014/main" id="{26980DDA-4A4F-9743-A323-AF6881DC74CB}"/>
                  </a:ext>
                </a:extLst>
              </p:cNvPr>
              <p:cNvSpPr>
                <a:spLocks noChangeArrowheads="1"/>
              </p:cNvSpPr>
              <p:nvPr/>
            </p:nvSpPr>
            <p:spPr bwMode="auto">
              <a:xfrm>
                <a:off x="2114" y="2826"/>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56" name="Oval 319">
                <a:extLst>
                  <a:ext uri="{FF2B5EF4-FFF2-40B4-BE49-F238E27FC236}">
                    <a16:creationId xmlns:a16="http://schemas.microsoft.com/office/drawing/2014/main" id="{8D5B3DF4-B90F-6C4B-A2B2-77407F1AB346}"/>
                  </a:ext>
                </a:extLst>
              </p:cNvPr>
              <p:cNvSpPr>
                <a:spLocks noChangeArrowheads="1"/>
              </p:cNvSpPr>
              <p:nvPr/>
            </p:nvSpPr>
            <p:spPr bwMode="auto">
              <a:xfrm>
                <a:off x="2118" y="2830"/>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7" name="Oval 320">
                <a:extLst>
                  <a:ext uri="{FF2B5EF4-FFF2-40B4-BE49-F238E27FC236}">
                    <a16:creationId xmlns:a16="http://schemas.microsoft.com/office/drawing/2014/main" id="{0E2D0454-CE46-5A4D-AE49-CDE097D9CE10}"/>
                  </a:ext>
                </a:extLst>
              </p:cNvPr>
              <p:cNvSpPr>
                <a:spLocks noChangeArrowheads="1"/>
              </p:cNvSpPr>
              <p:nvPr/>
            </p:nvSpPr>
            <p:spPr bwMode="auto">
              <a:xfrm>
                <a:off x="1775" y="2631"/>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58" name="Oval 321">
                <a:extLst>
                  <a:ext uri="{FF2B5EF4-FFF2-40B4-BE49-F238E27FC236}">
                    <a16:creationId xmlns:a16="http://schemas.microsoft.com/office/drawing/2014/main" id="{EFBE1284-7DBA-7246-A32F-0B49C6841ED0}"/>
                  </a:ext>
                </a:extLst>
              </p:cNvPr>
              <p:cNvSpPr>
                <a:spLocks noChangeArrowheads="1"/>
              </p:cNvSpPr>
              <p:nvPr/>
            </p:nvSpPr>
            <p:spPr bwMode="auto">
              <a:xfrm>
                <a:off x="1780" y="2635"/>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9" name="Oval 322">
                <a:extLst>
                  <a:ext uri="{FF2B5EF4-FFF2-40B4-BE49-F238E27FC236}">
                    <a16:creationId xmlns:a16="http://schemas.microsoft.com/office/drawing/2014/main" id="{62595A7C-8788-F843-BA7A-074ADC532C55}"/>
                  </a:ext>
                </a:extLst>
              </p:cNvPr>
              <p:cNvSpPr>
                <a:spLocks noChangeArrowheads="1"/>
              </p:cNvSpPr>
              <p:nvPr/>
            </p:nvSpPr>
            <p:spPr bwMode="auto">
              <a:xfrm>
                <a:off x="1427" y="1606"/>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60" name="Oval 323">
                <a:extLst>
                  <a:ext uri="{FF2B5EF4-FFF2-40B4-BE49-F238E27FC236}">
                    <a16:creationId xmlns:a16="http://schemas.microsoft.com/office/drawing/2014/main" id="{8C0114EB-9362-0D40-97E1-82179344ECFB}"/>
                  </a:ext>
                </a:extLst>
              </p:cNvPr>
              <p:cNvSpPr>
                <a:spLocks noChangeArrowheads="1"/>
              </p:cNvSpPr>
              <p:nvPr/>
            </p:nvSpPr>
            <p:spPr bwMode="auto">
              <a:xfrm>
                <a:off x="1432" y="1610"/>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1" name="Oval 324">
                <a:extLst>
                  <a:ext uri="{FF2B5EF4-FFF2-40B4-BE49-F238E27FC236}">
                    <a16:creationId xmlns:a16="http://schemas.microsoft.com/office/drawing/2014/main" id="{39FA115F-810C-5F49-8322-0ADF6B013F14}"/>
                  </a:ext>
                </a:extLst>
              </p:cNvPr>
              <p:cNvSpPr>
                <a:spLocks noChangeArrowheads="1"/>
              </p:cNvSpPr>
              <p:nvPr/>
            </p:nvSpPr>
            <p:spPr bwMode="auto">
              <a:xfrm>
                <a:off x="2332" y="2869"/>
                <a:ext cx="56"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62" name="Oval 325">
                <a:extLst>
                  <a:ext uri="{FF2B5EF4-FFF2-40B4-BE49-F238E27FC236}">
                    <a16:creationId xmlns:a16="http://schemas.microsoft.com/office/drawing/2014/main" id="{7C893191-F2AD-F844-9AE3-7178302706ED}"/>
                  </a:ext>
                </a:extLst>
              </p:cNvPr>
              <p:cNvSpPr>
                <a:spLocks noChangeArrowheads="1"/>
              </p:cNvSpPr>
              <p:nvPr/>
            </p:nvSpPr>
            <p:spPr bwMode="auto">
              <a:xfrm>
                <a:off x="2337" y="2874"/>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3" name="Oval 326">
                <a:extLst>
                  <a:ext uri="{FF2B5EF4-FFF2-40B4-BE49-F238E27FC236}">
                    <a16:creationId xmlns:a16="http://schemas.microsoft.com/office/drawing/2014/main" id="{F195DE7D-B631-BE4D-A379-558657489635}"/>
                  </a:ext>
                </a:extLst>
              </p:cNvPr>
              <p:cNvSpPr>
                <a:spLocks noChangeArrowheads="1"/>
              </p:cNvSpPr>
              <p:nvPr/>
            </p:nvSpPr>
            <p:spPr bwMode="auto">
              <a:xfrm>
                <a:off x="1333" y="1901"/>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64" name="Oval 327">
                <a:extLst>
                  <a:ext uri="{FF2B5EF4-FFF2-40B4-BE49-F238E27FC236}">
                    <a16:creationId xmlns:a16="http://schemas.microsoft.com/office/drawing/2014/main" id="{2692A7A4-9CB1-084E-A5BB-BFDDC116BF7D}"/>
                  </a:ext>
                </a:extLst>
              </p:cNvPr>
              <p:cNvSpPr>
                <a:spLocks noChangeArrowheads="1"/>
              </p:cNvSpPr>
              <p:nvPr/>
            </p:nvSpPr>
            <p:spPr bwMode="auto">
              <a:xfrm>
                <a:off x="1337" y="190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5" name="Oval 328">
                <a:extLst>
                  <a:ext uri="{FF2B5EF4-FFF2-40B4-BE49-F238E27FC236}">
                    <a16:creationId xmlns:a16="http://schemas.microsoft.com/office/drawing/2014/main" id="{BEA97443-44ED-5A42-B0F0-5C900D509DBF}"/>
                  </a:ext>
                </a:extLst>
              </p:cNvPr>
              <p:cNvSpPr>
                <a:spLocks noChangeArrowheads="1"/>
              </p:cNvSpPr>
              <p:nvPr/>
            </p:nvSpPr>
            <p:spPr bwMode="auto">
              <a:xfrm>
                <a:off x="3834" y="2922"/>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66" name="Oval 329">
                <a:extLst>
                  <a:ext uri="{FF2B5EF4-FFF2-40B4-BE49-F238E27FC236}">
                    <a16:creationId xmlns:a16="http://schemas.microsoft.com/office/drawing/2014/main" id="{3D2D6009-5516-C143-95B4-826F2340ED04}"/>
                  </a:ext>
                </a:extLst>
              </p:cNvPr>
              <p:cNvSpPr>
                <a:spLocks noChangeArrowheads="1"/>
              </p:cNvSpPr>
              <p:nvPr/>
            </p:nvSpPr>
            <p:spPr bwMode="auto">
              <a:xfrm>
                <a:off x="3839" y="2927"/>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7" name="Oval 330">
                <a:extLst>
                  <a:ext uri="{FF2B5EF4-FFF2-40B4-BE49-F238E27FC236}">
                    <a16:creationId xmlns:a16="http://schemas.microsoft.com/office/drawing/2014/main" id="{578193AE-3F36-AD4B-80A1-E00694B70324}"/>
                  </a:ext>
                </a:extLst>
              </p:cNvPr>
              <p:cNvSpPr>
                <a:spLocks noChangeArrowheads="1"/>
              </p:cNvSpPr>
              <p:nvPr/>
            </p:nvSpPr>
            <p:spPr bwMode="auto">
              <a:xfrm>
                <a:off x="1447" y="1438"/>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68" name="Oval 331">
                <a:extLst>
                  <a:ext uri="{FF2B5EF4-FFF2-40B4-BE49-F238E27FC236}">
                    <a16:creationId xmlns:a16="http://schemas.microsoft.com/office/drawing/2014/main" id="{4822DD73-FC18-844F-956F-CD1E14915CB7}"/>
                  </a:ext>
                </a:extLst>
              </p:cNvPr>
              <p:cNvSpPr>
                <a:spLocks noChangeArrowheads="1"/>
              </p:cNvSpPr>
              <p:nvPr/>
            </p:nvSpPr>
            <p:spPr bwMode="auto">
              <a:xfrm>
                <a:off x="1451" y="1442"/>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9" name="Oval 332">
                <a:extLst>
                  <a:ext uri="{FF2B5EF4-FFF2-40B4-BE49-F238E27FC236}">
                    <a16:creationId xmlns:a16="http://schemas.microsoft.com/office/drawing/2014/main" id="{71BEE200-F337-284C-8300-4CBE71451036}"/>
                  </a:ext>
                </a:extLst>
              </p:cNvPr>
              <p:cNvSpPr>
                <a:spLocks noChangeArrowheads="1"/>
              </p:cNvSpPr>
              <p:nvPr/>
            </p:nvSpPr>
            <p:spPr bwMode="auto">
              <a:xfrm>
                <a:off x="1736" y="2581"/>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70" name="Oval 333">
                <a:extLst>
                  <a:ext uri="{FF2B5EF4-FFF2-40B4-BE49-F238E27FC236}">
                    <a16:creationId xmlns:a16="http://schemas.microsoft.com/office/drawing/2014/main" id="{A0FB9412-CAFE-3943-9A36-4C5763681554}"/>
                  </a:ext>
                </a:extLst>
              </p:cNvPr>
              <p:cNvSpPr>
                <a:spLocks noChangeArrowheads="1"/>
              </p:cNvSpPr>
              <p:nvPr/>
            </p:nvSpPr>
            <p:spPr bwMode="auto">
              <a:xfrm>
                <a:off x="1740" y="2586"/>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1" name="Oval 334">
                <a:extLst>
                  <a:ext uri="{FF2B5EF4-FFF2-40B4-BE49-F238E27FC236}">
                    <a16:creationId xmlns:a16="http://schemas.microsoft.com/office/drawing/2014/main" id="{014291A4-17FD-6547-880D-EDD19317693F}"/>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72" name="Oval 335">
                <a:extLst>
                  <a:ext uri="{FF2B5EF4-FFF2-40B4-BE49-F238E27FC236}">
                    <a16:creationId xmlns:a16="http://schemas.microsoft.com/office/drawing/2014/main" id="{C671D1C1-3B12-B14F-98B3-99C9992E0C3F}"/>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3" name="Oval 336">
                <a:extLst>
                  <a:ext uri="{FF2B5EF4-FFF2-40B4-BE49-F238E27FC236}">
                    <a16:creationId xmlns:a16="http://schemas.microsoft.com/office/drawing/2014/main" id="{65F7E9A5-4014-2448-AF62-E70E2ED837EB}"/>
                  </a:ext>
                </a:extLst>
              </p:cNvPr>
              <p:cNvSpPr>
                <a:spLocks noChangeArrowheads="1"/>
              </p:cNvSpPr>
              <p:nvPr/>
            </p:nvSpPr>
            <p:spPr bwMode="auto">
              <a:xfrm>
                <a:off x="1457" y="135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74" name="Oval 337">
                <a:extLst>
                  <a:ext uri="{FF2B5EF4-FFF2-40B4-BE49-F238E27FC236}">
                    <a16:creationId xmlns:a16="http://schemas.microsoft.com/office/drawing/2014/main" id="{AD65C91D-47FC-DA40-B1DF-6F2A644B0A00}"/>
                  </a:ext>
                </a:extLst>
              </p:cNvPr>
              <p:cNvSpPr>
                <a:spLocks noChangeArrowheads="1"/>
              </p:cNvSpPr>
              <p:nvPr/>
            </p:nvSpPr>
            <p:spPr bwMode="auto">
              <a:xfrm>
                <a:off x="1461" y="1355"/>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5" name="Oval 338">
                <a:extLst>
                  <a:ext uri="{FF2B5EF4-FFF2-40B4-BE49-F238E27FC236}">
                    <a16:creationId xmlns:a16="http://schemas.microsoft.com/office/drawing/2014/main" id="{AC14F20A-2AB1-8743-97FF-6C791F5D5A60}"/>
                  </a:ext>
                </a:extLst>
              </p:cNvPr>
              <p:cNvSpPr>
                <a:spLocks noChangeArrowheads="1"/>
              </p:cNvSpPr>
              <p:nvPr/>
            </p:nvSpPr>
            <p:spPr bwMode="auto">
              <a:xfrm>
                <a:off x="1636" y="2327"/>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76" name="Oval 339">
                <a:extLst>
                  <a:ext uri="{FF2B5EF4-FFF2-40B4-BE49-F238E27FC236}">
                    <a16:creationId xmlns:a16="http://schemas.microsoft.com/office/drawing/2014/main" id="{130BEE95-3624-1846-AEFC-B4683E3EB787}"/>
                  </a:ext>
                </a:extLst>
              </p:cNvPr>
              <p:cNvSpPr>
                <a:spLocks noChangeArrowheads="1"/>
              </p:cNvSpPr>
              <p:nvPr/>
            </p:nvSpPr>
            <p:spPr bwMode="auto">
              <a:xfrm>
                <a:off x="1640" y="2331"/>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7" name="Oval 340">
                <a:extLst>
                  <a:ext uri="{FF2B5EF4-FFF2-40B4-BE49-F238E27FC236}">
                    <a16:creationId xmlns:a16="http://schemas.microsoft.com/office/drawing/2014/main" id="{FF9DE93E-52AC-0F47-ADDD-897BC3D9E39A}"/>
                  </a:ext>
                </a:extLst>
              </p:cNvPr>
              <p:cNvSpPr>
                <a:spLocks noChangeArrowheads="1"/>
              </p:cNvSpPr>
              <p:nvPr/>
            </p:nvSpPr>
            <p:spPr bwMode="auto">
              <a:xfrm>
                <a:off x="1566" y="1915"/>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78" name="Oval 341">
                <a:extLst>
                  <a:ext uri="{FF2B5EF4-FFF2-40B4-BE49-F238E27FC236}">
                    <a16:creationId xmlns:a16="http://schemas.microsoft.com/office/drawing/2014/main" id="{8845A33D-B878-F147-8BE7-3B347DE7C212}"/>
                  </a:ext>
                </a:extLst>
              </p:cNvPr>
              <p:cNvSpPr>
                <a:spLocks noChangeArrowheads="1"/>
              </p:cNvSpPr>
              <p:nvPr/>
            </p:nvSpPr>
            <p:spPr bwMode="auto">
              <a:xfrm>
                <a:off x="1571" y="191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9" name="Oval 342">
                <a:extLst>
                  <a:ext uri="{FF2B5EF4-FFF2-40B4-BE49-F238E27FC236}">
                    <a16:creationId xmlns:a16="http://schemas.microsoft.com/office/drawing/2014/main" id="{124768B5-D0E7-314B-A048-10EC98ED5D89}"/>
                  </a:ext>
                </a:extLst>
              </p:cNvPr>
              <p:cNvSpPr>
                <a:spLocks noChangeArrowheads="1"/>
              </p:cNvSpPr>
              <p:nvPr/>
            </p:nvSpPr>
            <p:spPr bwMode="auto">
              <a:xfrm>
                <a:off x="1835" y="2688"/>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80" name="Oval 343">
                <a:extLst>
                  <a:ext uri="{FF2B5EF4-FFF2-40B4-BE49-F238E27FC236}">
                    <a16:creationId xmlns:a16="http://schemas.microsoft.com/office/drawing/2014/main" id="{BE253723-9E44-0C4C-8902-E1F00392FA66}"/>
                  </a:ext>
                </a:extLst>
              </p:cNvPr>
              <p:cNvSpPr>
                <a:spLocks noChangeArrowheads="1"/>
              </p:cNvSpPr>
              <p:nvPr/>
            </p:nvSpPr>
            <p:spPr bwMode="auto">
              <a:xfrm>
                <a:off x="1839" y="2692"/>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81" name="Oval 344">
                <a:extLst>
                  <a:ext uri="{FF2B5EF4-FFF2-40B4-BE49-F238E27FC236}">
                    <a16:creationId xmlns:a16="http://schemas.microsoft.com/office/drawing/2014/main" id="{89052CBA-EEA3-D14C-8111-1108C8D11793}"/>
                  </a:ext>
                </a:extLst>
              </p:cNvPr>
              <p:cNvSpPr>
                <a:spLocks noChangeArrowheads="1"/>
              </p:cNvSpPr>
              <p:nvPr/>
            </p:nvSpPr>
            <p:spPr bwMode="auto">
              <a:xfrm>
                <a:off x="2531" y="289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82" name="Oval 345">
                <a:extLst>
                  <a:ext uri="{FF2B5EF4-FFF2-40B4-BE49-F238E27FC236}">
                    <a16:creationId xmlns:a16="http://schemas.microsoft.com/office/drawing/2014/main" id="{F0F484DF-AE69-5448-B42E-A408358951CB}"/>
                  </a:ext>
                </a:extLst>
              </p:cNvPr>
              <p:cNvSpPr>
                <a:spLocks noChangeArrowheads="1"/>
              </p:cNvSpPr>
              <p:nvPr/>
            </p:nvSpPr>
            <p:spPr bwMode="auto">
              <a:xfrm>
                <a:off x="2536" y="2895"/>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83" name="Oval 346">
                <a:extLst>
                  <a:ext uri="{FF2B5EF4-FFF2-40B4-BE49-F238E27FC236}">
                    <a16:creationId xmlns:a16="http://schemas.microsoft.com/office/drawing/2014/main" id="{37CF40F4-1D27-2845-A30A-18EAB1293148}"/>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84" name="Oval 347">
                <a:extLst>
                  <a:ext uri="{FF2B5EF4-FFF2-40B4-BE49-F238E27FC236}">
                    <a16:creationId xmlns:a16="http://schemas.microsoft.com/office/drawing/2014/main" id="{4090ED8C-1597-EB4B-9F19-6352FEB74C6E}"/>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85" name="Oval 348">
                <a:extLst>
                  <a:ext uri="{FF2B5EF4-FFF2-40B4-BE49-F238E27FC236}">
                    <a16:creationId xmlns:a16="http://schemas.microsoft.com/office/drawing/2014/main" id="{A89E91C3-5ADF-E04B-B30D-67ED9E869B13}"/>
                  </a:ext>
                </a:extLst>
              </p:cNvPr>
              <p:cNvSpPr>
                <a:spLocks noChangeArrowheads="1"/>
              </p:cNvSpPr>
              <p:nvPr/>
            </p:nvSpPr>
            <p:spPr bwMode="auto">
              <a:xfrm>
                <a:off x="1477" y="1246"/>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86" name="Oval 349">
                <a:extLst>
                  <a:ext uri="{FF2B5EF4-FFF2-40B4-BE49-F238E27FC236}">
                    <a16:creationId xmlns:a16="http://schemas.microsoft.com/office/drawing/2014/main" id="{33DB4436-DB1F-8940-8285-BCE18ECD767D}"/>
                  </a:ext>
                </a:extLst>
              </p:cNvPr>
              <p:cNvSpPr>
                <a:spLocks noChangeArrowheads="1"/>
              </p:cNvSpPr>
              <p:nvPr/>
            </p:nvSpPr>
            <p:spPr bwMode="auto">
              <a:xfrm>
                <a:off x="1481" y="1251"/>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87" name="Oval 350">
                <a:extLst>
                  <a:ext uri="{FF2B5EF4-FFF2-40B4-BE49-F238E27FC236}">
                    <a16:creationId xmlns:a16="http://schemas.microsoft.com/office/drawing/2014/main" id="{2364E9B7-857D-7440-850F-7D316B56BD19}"/>
                  </a:ext>
                </a:extLst>
              </p:cNvPr>
              <p:cNvSpPr>
                <a:spLocks noChangeArrowheads="1"/>
              </p:cNvSpPr>
              <p:nvPr/>
            </p:nvSpPr>
            <p:spPr bwMode="auto">
              <a:xfrm>
                <a:off x="1547" y="1744"/>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88" name="Oval 351">
                <a:extLst>
                  <a:ext uri="{FF2B5EF4-FFF2-40B4-BE49-F238E27FC236}">
                    <a16:creationId xmlns:a16="http://schemas.microsoft.com/office/drawing/2014/main" id="{67095CB6-F6FC-BC4C-8494-05A45EAB3B3C}"/>
                  </a:ext>
                </a:extLst>
              </p:cNvPr>
              <p:cNvSpPr>
                <a:spLocks noChangeArrowheads="1"/>
              </p:cNvSpPr>
              <p:nvPr/>
            </p:nvSpPr>
            <p:spPr bwMode="auto">
              <a:xfrm>
                <a:off x="1551" y="1748"/>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89" name="Oval 352">
                <a:extLst>
                  <a:ext uri="{FF2B5EF4-FFF2-40B4-BE49-F238E27FC236}">
                    <a16:creationId xmlns:a16="http://schemas.microsoft.com/office/drawing/2014/main" id="{1BF95422-C5AC-6241-B5F0-82537F3E1EAB}"/>
                  </a:ext>
                </a:extLst>
              </p:cNvPr>
              <p:cNvSpPr>
                <a:spLocks noChangeArrowheads="1"/>
              </p:cNvSpPr>
              <p:nvPr/>
            </p:nvSpPr>
            <p:spPr bwMode="auto">
              <a:xfrm>
                <a:off x="1537" y="1649"/>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90" name="Oval 353">
                <a:extLst>
                  <a:ext uri="{FF2B5EF4-FFF2-40B4-BE49-F238E27FC236}">
                    <a16:creationId xmlns:a16="http://schemas.microsoft.com/office/drawing/2014/main" id="{926B01B3-DFDE-594D-B779-E916F5C99C2B}"/>
                  </a:ext>
                </a:extLst>
              </p:cNvPr>
              <p:cNvSpPr>
                <a:spLocks noChangeArrowheads="1"/>
              </p:cNvSpPr>
              <p:nvPr/>
            </p:nvSpPr>
            <p:spPr bwMode="auto">
              <a:xfrm>
                <a:off x="1541" y="1653"/>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1" name="Oval 354">
                <a:extLst>
                  <a:ext uri="{FF2B5EF4-FFF2-40B4-BE49-F238E27FC236}">
                    <a16:creationId xmlns:a16="http://schemas.microsoft.com/office/drawing/2014/main" id="{9658D14E-78C3-3E4B-B3AC-F9C013F70828}"/>
                  </a:ext>
                </a:extLst>
              </p:cNvPr>
              <p:cNvSpPr>
                <a:spLocks noChangeArrowheads="1"/>
              </p:cNvSpPr>
              <p:nvPr/>
            </p:nvSpPr>
            <p:spPr bwMode="auto">
              <a:xfrm>
                <a:off x="1467" y="1280"/>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92" name="Oval 355">
                <a:extLst>
                  <a:ext uri="{FF2B5EF4-FFF2-40B4-BE49-F238E27FC236}">
                    <a16:creationId xmlns:a16="http://schemas.microsoft.com/office/drawing/2014/main" id="{1582C265-2805-4647-BABD-F6031DE8D2BF}"/>
                  </a:ext>
                </a:extLst>
              </p:cNvPr>
              <p:cNvSpPr>
                <a:spLocks noChangeArrowheads="1"/>
              </p:cNvSpPr>
              <p:nvPr/>
            </p:nvSpPr>
            <p:spPr bwMode="auto">
              <a:xfrm>
                <a:off x="1471" y="1284"/>
                <a:ext cx="47"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3" name="Oval 356">
                <a:extLst>
                  <a:ext uri="{FF2B5EF4-FFF2-40B4-BE49-F238E27FC236}">
                    <a16:creationId xmlns:a16="http://schemas.microsoft.com/office/drawing/2014/main" id="{76A880DB-92F0-D740-A306-F29BBF9125B0}"/>
                  </a:ext>
                </a:extLst>
              </p:cNvPr>
              <p:cNvSpPr>
                <a:spLocks noChangeArrowheads="1"/>
              </p:cNvSpPr>
              <p:nvPr/>
            </p:nvSpPr>
            <p:spPr bwMode="auto">
              <a:xfrm>
                <a:off x="1566" y="1915"/>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94" name="Oval 357">
                <a:extLst>
                  <a:ext uri="{FF2B5EF4-FFF2-40B4-BE49-F238E27FC236}">
                    <a16:creationId xmlns:a16="http://schemas.microsoft.com/office/drawing/2014/main" id="{C94594BC-0405-1A48-A395-220D2E632480}"/>
                  </a:ext>
                </a:extLst>
              </p:cNvPr>
              <p:cNvSpPr>
                <a:spLocks noChangeArrowheads="1"/>
              </p:cNvSpPr>
              <p:nvPr/>
            </p:nvSpPr>
            <p:spPr bwMode="auto">
              <a:xfrm>
                <a:off x="1571" y="1919"/>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5" name="Oval 358">
                <a:extLst>
                  <a:ext uri="{FF2B5EF4-FFF2-40B4-BE49-F238E27FC236}">
                    <a16:creationId xmlns:a16="http://schemas.microsoft.com/office/drawing/2014/main" id="{F90C3878-AA72-FC48-8E48-F48236DAC0AB}"/>
                  </a:ext>
                </a:extLst>
              </p:cNvPr>
              <p:cNvSpPr>
                <a:spLocks noChangeArrowheads="1"/>
              </p:cNvSpPr>
              <p:nvPr/>
            </p:nvSpPr>
            <p:spPr bwMode="auto">
              <a:xfrm>
                <a:off x="1507" y="1349"/>
                <a:ext cx="55"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96" name="Oval 359">
                <a:extLst>
                  <a:ext uri="{FF2B5EF4-FFF2-40B4-BE49-F238E27FC236}">
                    <a16:creationId xmlns:a16="http://schemas.microsoft.com/office/drawing/2014/main" id="{A90F924B-0B80-F241-967B-AAF8C0159A60}"/>
                  </a:ext>
                </a:extLst>
              </p:cNvPr>
              <p:cNvSpPr>
                <a:spLocks noChangeArrowheads="1"/>
              </p:cNvSpPr>
              <p:nvPr/>
            </p:nvSpPr>
            <p:spPr bwMode="auto">
              <a:xfrm>
                <a:off x="1511" y="1354"/>
                <a:ext cx="47"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7" name="Oval 360">
                <a:extLst>
                  <a:ext uri="{FF2B5EF4-FFF2-40B4-BE49-F238E27FC236}">
                    <a16:creationId xmlns:a16="http://schemas.microsoft.com/office/drawing/2014/main" id="{08852B8C-5BAE-C042-A5FF-47776D1D876C}"/>
                  </a:ext>
                </a:extLst>
              </p:cNvPr>
              <p:cNvSpPr>
                <a:spLocks noChangeArrowheads="1"/>
              </p:cNvSpPr>
              <p:nvPr/>
            </p:nvSpPr>
            <p:spPr bwMode="auto">
              <a:xfrm>
                <a:off x="1437" y="1523"/>
                <a:ext cx="55"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98" name="Oval 361">
                <a:extLst>
                  <a:ext uri="{FF2B5EF4-FFF2-40B4-BE49-F238E27FC236}">
                    <a16:creationId xmlns:a16="http://schemas.microsoft.com/office/drawing/2014/main" id="{A0A772AD-89A0-7C42-816B-C5250D77D940}"/>
                  </a:ext>
                </a:extLst>
              </p:cNvPr>
              <p:cNvSpPr>
                <a:spLocks noChangeArrowheads="1"/>
              </p:cNvSpPr>
              <p:nvPr/>
            </p:nvSpPr>
            <p:spPr bwMode="auto">
              <a:xfrm>
                <a:off x="1442" y="1527"/>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9" name="Oval 362">
                <a:extLst>
                  <a:ext uri="{FF2B5EF4-FFF2-40B4-BE49-F238E27FC236}">
                    <a16:creationId xmlns:a16="http://schemas.microsoft.com/office/drawing/2014/main" id="{1098BEEE-7247-7944-91B6-88310526B73E}"/>
                  </a:ext>
                </a:extLst>
              </p:cNvPr>
              <p:cNvSpPr>
                <a:spLocks noChangeArrowheads="1"/>
              </p:cNvSpPr>
              <p:nvPr/>
            </p:nvSpPr>
            <p:spPr bwMode="auto">
              <a:xfrm>
                <a:off x="2899" y="2909"/>
                <a:ext cx="56" cy="56"/>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00" name="Oval 363">
                <a:extLst>
                  <a:ext uri="{FF2B5EF4-FFF2-40B4-BE49-F238E27FC236}">
                    <a16:creationId xmlns:a16="http://schemas.microsoft.com/office/drawing/2014/main" id="{65438AD4-D08C-DB43-865C-90FF76065C8A}"/>
                  </a:ext>
                </a:extLst>
              </p:cNvPr>
              <p:cNvSpPr>
                <a:spLocks noChangeArrowheads="1"/>
              </p:cNvSpPr>
              <p:nvPr/>
            </p:nvSpPr>
            <p:spPr bwMode="auto">
              <a:xfrm>
                <a:off x="2904" y="2914"/>
                <a:ext cx="46" cy="46"/>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1" name="Oval 364">
                <a:extLst>
                  <a:ext uri="{FF2B5EF4-FFF2-40B4-BE49-F238E27FC236}">
                    <a16:creationId xmlns:a16="http://schemas.microsoft.com/office/drawing/2014/main" id="{C68FAD2D-C09C-E84F-A479-836E00D5A76F}"/>
                  </a:ext>
                </a:extLst>
              </p:cNvPr>
              <p:cNvSpPr>
                <a:spLocks noChangeArrowheads="1"/>
              </p:cNvSpPr>
              <p:nvPr/>
            </p:nvSpPr>
            <p:spPr bwMode="auto">
              <a:xfrm>
                <a:off x="1387" y="1910"/>
                <a:ext cx="56" cy="55"/>
              </a:xfrm>
              <a:prstGeom prst="ellipse">
                <a:avLst/>
              </a:prstGeom>
              <a:solidFill>
                <a:srgbClr val="008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02" name="Oval 365">
                <a:extLst>
                  <a:ext uri="{FF2B5EF4-FFF2-40B4-BE49-F238E27FC236}">
                    <a16:creationId xmlns:a16="http://schemas.microsoft.com/office/drawing/2014/main" id="{3E992A54-933F-884C-A59A-32F25D0352E8}"/>
                  </a:ext>
                </a:extLst>
              </p:cNvPr>
              <p:cNvSpPr>
                <a:spLocks noChangeArrowheads="1"/>
              </p:cNvSpPr>
              <p:nvPr/>
            </p:nvSpPr>
            <p:spPr bwMode="auto">
              <a:xfrm>
                <a:off x="1392" y="1914"/>
                <a:ext cx="46" cy="47"/>
              </a:xfrm>
              <a:prstGeom prst="ellipse">
                <a:avLst/>
              </a:prstGeom>
              <a:noFill/>
              <a:ln w="14288" cap="flat">
                <a:solidFill>
                  <a:srgbClr val="008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3" name="Line 366">
                <a:extLst>
                  <a:ext uri="{FF2B5EF4-FFF2-40B4-BE49-F238E27FC236}">
                    <a16:creationId xmlns:a16="http://schemas.microsoft.com/office/drawing/2014/main" id="{FFFA2E25-1FF1-E246-9527-7FC38AC481D8}"/>
                  </a:ext>
                </a:extLst>
              </p:cNvPr>
              <p:cNvSpPr>
                <a:spLocks noChangeShapeType="1"/>
              </p:cNvSpPr>
              <p:nvPr/>
            </p:nvSpPr>
            <p:spPr bwMode="auto">
              <a:xfrm>
                <a:off x="1360" y="1977"/>
                <a:ext cx="5" cy="17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4" name="Line 367">
                <a:extLst>
                  <a:ext uri="{FF2B5EF4-FFF2-40B4-BE49-F238E27FC236}">
                    <a16:creationId xmlns:a16="http://schemas.microsoft.com/office/drawing/2014/main" id="{895AA9DD-B4CA-FF46-8507-2EB11253F406}"/>
                  </a:ext>
                </a:extLst>
              </p:cNvPr>
              <p:cNvSpPr>
                <a:spLocks noChangeShapeType="1"/>
              </p:cNvSpPr>
              <p:nvPr/>
            </p:nvSpPr>
            <p:spPr bwMode="auto">
              <a:xfrm>
                <a:off x="1365" y="2147"/>
                <a:ext cx="10" cy="4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5" name="Line 368">
                <a:extLst>
                  <a:ext uri="{FF2B5EF4-FFF2-40B4-BE49-F238E27FC236}">
                    <a16:creationId xmlns:a16="http://schemas.microsoft.com/office/drawing/2014/main" id="{4BEF0EAC-54D6-194D-A03D-29F402CC1A4A}"/>
                  </a:ext>
                </a:extLst>
              </p:cNvPr>
              <p:cNvSpPr>
                <a:spLocks noChangeShapeType="1"/>
              </p:cNvSpPr>
              <p:nvPr/>
            </p:nvSpPr>
            <p:spPr bwMode="auto">
              <a:xfrm flipV="1">
                <a:off x="1375" y="2158"/>
                <a:ext cx="10" cy="3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6" name="Line 369">
                <a:extLst>
                  <a:ext uri="{FF2B5EF4-FFF2-40B4-BE49-F238E27FC236}">
                    <a16:creationId xmlns:a16="http://schemas.microsoft.com/office/drawing/2014/main" id="{29432E2E-965C-7849-A3BC-732C179446E7}"/>
                  </a:ext>
                </a:extLst>
              </p:cNvPr>
              <p:cNvSpPr>
                <a:spLocks noChangeShapeType="1"/>
              </p:cNvSpPr>
              <p:nvPr/>
            </p:nvSpPr>
            <p:spPr bwMode="auto">
              <a:xfrm flipV="1">
                <a:off x="1385" y="2108"/>
                <a:ext cx="10" cy="5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7" name="Line 370">
                <a:extLst>
                  <a:ext uri="{FF2B5EF4-FFF2-40B4-BE49-F238E27FC236}">
                    <a16:creationId xmlns:a16="http://schemas.microsoft.com/office/drawing/2014/main" id="{D213701C-A104-7B4C-A36D-27492AFAC84F}"/>
                  </a:ext>
                </a:extLst>
              </p:cNvPr>
              <p:cNvSpPr>
                <a:spLocks noChangeShapeType="1"/>
              </p:cNvSpPr>
              <p:nvPr/>
            </p:nvSpPr>
            <p:spPr bwMode="auto">
              <a:xfrm flipV="1">
                <a:off x="1395" y="2049"/>
                <a:ext cx="10" cy="5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8" name="Line 371">
                <a:extLst>
                  <a:ext uri="{FF2B5EF4-FFF2-40B4-BE49-F238E27FC236}">
                    <a16:creationId xmlns:a16="http://schemas.microsoft.com/office/drawing/2014/main" id="{D63A2308-095A-2F45-9168-92875B950122}"/>
                  </a:ext>
                </a:extLst>
              </p:cNvPr>
              <p:cNvSpPr>
                <a:spLocks noChangeShapeType="1"/>
              </p:cNvSpPr>
              <p:nvPr/>
            </p:nvSpPr>
            <p:spPr bwMode="auto">
              <a:xfrm flipV="1">
                <a:off x="1405" y="1985"/>
                <a:ext cx="10" cy="6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9" name="Line 372">
                <a:extLst>
                  <a:ext uri="{FF2B5EF4-FFF2-40B4-BE49-F238E27FC236}">
                    <a16:creationId xmlns:a16="http://schemas.microsoft.com/office/drawing/2014/main" id="{048C3AC0-A6CF-2546-A92B-CA21736BD26D}"/>
                  </a:ext>
                </a:extLst>
              </p:cNvPr>
              <p:cNvSpPr>
                <a:spLocks noChangeShapeType="1"/>
              </p:cNvSpPr>
              <p:nvPr/>
            </p:nvSpPr>
            <p:spPr bwMode="auto">
              <a:xfrm flipV="1">
                <a:off x="1415" y="1916"/>
                <a:ext cx="10" cy="6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0" name="Line 373">
                <a:extLst>
                  <a:ext uri="{FF2B5EF4-FFF2-40B4-BE49-F238E27FC236}">
                    <a16:creationId xmlns:a16="http://schemas.microsoft.com/office/drawing/2014/main" id="{646310C6-8639-3D43-963C-FBD93F5FD476}"/>
                  </a:ext>
                </a:extLst>
              </p:cNvPr>
              <p:cNvSpPr>
                <a:spLocks noChangeShapeType="1"/>
              </p:cNvSpPr>
              <p:nvPr/>
            </p:nvSpPr>
            <p:spPr bwMode="auto">
              <a:xfrm flipV="1">
                <a:off x="1425" y="1845"/>
                <a:ext cx="10" cy="7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1" name="Line 374">
                <a:extLst>
                  <a:ext uri="{FF2B5EF4-FFF2-40B4-BE49-F238E27FC236}">
                    <a16:creationId xmlns:a16="http://schemas.microsoft.com/office/drawing/2014/main" id="{AF7ACE5E-ED60-5645-9866-4E45A390D916}"/>
                  </a:ext>
                </a:extLst>
              </p:cNvPr>
              <p:cNvSpPr>
                <a:spLocks noChangeShapeType="1"/>
              </p:cNvSpPr>
              <p:nvPr/>
            </p:nvSpPr>
            <p:spPr bwMode="auto">
              <a:xfrm flipV="1">
                <a:off x="1435" y="1771"/>
                <a:ext cx="10" cy="7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2" name="Line 375">
                <a:extLst>
                  <a:ext uri="{FF2B5EF4-FFF2-40B4-BE49-F238E27FC236}">
                    <a16:creationId xmlns:a16="http://schemas.microsoft.com/office/drawing/2014/main" id="{E9C6ED01-AB6C-3241-915F-420340D04672}"/>
                  </a:ext>
                </a:extLst>
              </p:cNvPr>
              <p:cNvSpPr>
                <a:spLocks noChangeShapeType="1"/>
              </p:cNvSpPr>
              <p:nvPr/>
            </p:nvSpPr>
            <p:spPr bwMode="auto">
              <a:xfrm flipV="1">
                <a:off x="1445" y="1695"/>
                <a:ext cx="10" cy="7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3" name="Line 376">
                <a:extLst>
                  <a:ext uri="{FF2B5EF4-FFF2-40B4-BE49-F238E27FC236}">
                    <a16:creationId xmlns:a16="http://schemas.microsoft.com/office/drawing/2014/main" id="{3F9391ED-AA48-7B45-AF41-AF4BA336484E}"/>
                  </a:ext>
                </a:extLst>
              </p:cNvPr>
              <p:cNvSpPr>
                <a:spLocks noChangeShapeType="1"/>
              </p:cNvSpPr>
              <p:nvPr/>
            </p:nvSpPr>
            <p:spPr bwMode="auto">
              <a:xfrm flipV="1">
                <a:off x="1455" y="1616"/>
                <a:ext cx="10" cy="7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4" name="Line 377">
                <a:extLst>
                  <a:ext uri="{FF2B5EF4-FFF2-40B4-BE49-F238E27FC236}">
                    <a16:creationId xmlns:a16="http://schemas.microsoft.com/office/drawing/2014/main" id="{7D0E47A2-245F-A842-8237-669CCF7F007E}"/>
                  </a:ext>
                </a:extLst>
              </p:cNvPr>
              <p:cNvSpPr>
                <a:spLocks noChangeShapeType="1"/>
              </p:cNvSpPr>
              <p:nvPr/>
            </p:nvSpPr>
            <p:spPr bwMode="auto">
              <a:xfrm flipV="1">
                <a:off x="1465" y="1534"/>
                <a:ext cx="10" cy="8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5" name="Line 378">
                <a:extLst>
                  <a:ext uri="{FF2B5EF4-FFF2-40B4-BE49-F238E27FC236}">
                    <a16:creationId xmlns:a16="http://schemas.microsoft.com/office/drawing/2014/main" id="{67F4E2F4-83B6-AE41-97FE-68DE5AD9AD7A}"/>
                  </a:ext>
                </a:extLst>
              </p:cNvPr>
              <p:cNvSpPr>
                <a:spLocks noChangeShapeType="1"/>
              </p:cNvSpPr>
              <p:nvPr/>
            </p:nvSpPr>
            <p:spPr bwMode="auto">
              <a:xfrm flipV="1">
                <a:off x="1475" y="1451"/>
                <a:ext cx="10" cy="8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6" name="Line 379">
                <a:extLst>
                  <a:ext uri="{FF2B5EF4-FFF2-40B4-BE49-F238E27FC236}">
                    <a16:creationId xmlns:a16="http://schemas.microsoft.com/office/drawing/2014/main" id="{67B8C24B-4020-5540-BEF1-78F315F0C782}"/>
                  </a:ext>
                </a:extLst>
              </p:cNvPr>
              <p:cNvSpPr>
                <a:spLocks noChangeShapeType="1"/>
              </p:cNvSpPr>
              <p:nvPr/>
            </p:nvSpPr>
            <p:spPr bwMode="auto">
              <a:xfrm flipV="1">
                <a:off x="1485" y="1384"/>
                <a:ext cx="10" cy="6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7" name="Line 380">
                <a:extLst>
                  <a:ext uri="{FF2B5EF4-FFF2-40B4-BE49-F238E27FC236}">
                    <a16:creationId xmlns:a16="http://schemas.microsoft.com/office/drawing/2014/main" id="{47EA1AB3-9F1C-6F48-AFAB-D36F70E730E0}"/>
                  </a:ext>
                </a:extLst>
              </p:cNvPr>
              <p:cNvSpPr>
                <a:spLocks noChangeShapeType="1"/>
              </p:cNvSpPr>
              <p:nvPr/>
            </p:nvSpPr>
            <p:spPr bwMode="auto">
              <a:xfrm flipV="1">
                <a:off x="1495" y="1352"/>
                <a:ext cx="10" cy="3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8" name="Line 381">
                <a:extLst>
                  <a:ext uri="{FF2B5EF4-FFF2-40B4-BE49-F238E27FC236}">
                    <a16:creationId xmlns:a16="http://schemas.microsoft.com/office/drawing/2014/main" id="{C17460EA-3B94-514C-B77D-D53043CBA2C9}"/>
                  </a:ext>
                </a:extLst>
              </p:cNvPr>
              <p:cNvSpPr>
                <a:spLocks noChangeShapeType="1"/>
              </p:cNvSpPr>
              <p:nvPr/>
            </p:nvSpPr>
            <p:spPr bwMode="auto">
              <a:xfrm>
                <a:off x="1505" y="1352"/>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9" name="Line 382">
                <a:extLst>
                  <a:ext uri="{FF2B5EF4-FFF2-40B4-BE49-F238E27FC236}">
                    <a16:creationId xmlns:a16="http://schemas.microsoft.com/office/drawing/2014/main" id="{10849979-06DC-FF40-8737-DEFC4B747932}"/>
                  </a:ext>
                </a:extLst>
              </p:cNvPr>
              <p:cNvSpPr>
                <a:spLocks noChangeShapeType="1"/>
              </p:cNvSpPr>
              <p:nvPr/>
            </p:nvSpPr>
            <p:spPr bwMode="auto">
              <a:xfrm>
                <a:off x="1515" y="1353"/>
                <a:ext cx="10" cy="3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0" name="Line 383">
                <a:extLst>
                  <a:ext uri="{FF2B5EF4-FFF2-40B4-BE49-F238E27FC236}">
                    <a16:creationId xmlns:a16="http://schemas.microsoft.com/office/drawing/2014/main" id="{B25C00AD-EC16-664C-9D3D-5FD014D2EE91}"/>
                  </a:ext>
                </a:extLst>
              </p:cNvPr>
              <p:cNvSpPr>
                <a:spLocks noChangeShapeType="1"/>
              </p:cNvSpPr>
              <p:nvPr/>
            </p:nvSpPr>
            <p:spPr bwMode="auto">
              <a:xfrm>
                <a:off x="1525" y="1387"/>
                <a:ext cx="9" cy="6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1" name="Line 384">
                <a:extLst>
                  <a:ext uri="{FF2B5EF4-FFF2-40B4-BE49-F238E27FC236}">
                    <a16:creationId xmlns:a16="http://schemas.microsoft.com/office/drawing/2014/main" id="{752727D0-0F60-8B44-B49D-A7A0E4F54025}"/>
                  </a:ext>
                </a:extLst>
              </p:cNvPr>
              <p:cNvSpPr>
                <a:spLocks noChangeShapeType="1"/>
              </p:cNvSpPr>
              <p:nvPr/>
            </p:nvSpPr>
            <p:spPr bwMode="auto">
              <a:xfrm>
                <a:off x="1534" y="1450"/>
                <a:ext cx="10" cy="9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2" name="Line 385">
                <a:extLst>
                  <a:ext uri="{FF2B5EF4-FFF2-40B4-BE49-F238E27FC236}">
                    <a16:creationId xmlns:a16="http://schemas.microsoft.com/office/drawing/2014/main" id="{ED4192B3-6B82-6047-8E6E-542656EE0CE2}"/>
                  </a:ext>
                </a:extLst>
              </p:cNvPr>
              <p:cNvSpPr>
                <a:spLocks noChangeShapeType="1"/>
              </p:cNvSpPr>
              <p:nvPr/>
            </p:nvSpPr>
            <p:spPr bwMode="auto">
              <a:xfrm>
                <a:off x="1544" y="1540"/>
                <a:ext cx="10" cy="10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3" name="Line 386">
                <a:extLst>
                  <a:ext uri="{FF2B5EF4-FFF2-40B4-BE49-F238E27FC236}">
                    <a16:creationId xmlns:a16="http://schemas.microsoft.com/office/drawing/2014/main" id="{D1CDCB95-4E25-B74E-9353-C909335539EB}"/>
                  </a:ext>
                </a:extLst>
              </p:cNvPr>
              <p:cNvSpPr>
                <a:spLocks noChangeShapeType="1"/>
              </p:cNvSpPr>
              <p:nvPr/>
            </p:nvSpPr>
            <p:spPr bwMode="auto">
              <a:xfrm>
                <a:off x="1554" y="1640"/>
                <a:ext cx="10" cy="9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4" name="Line 387">
                <a:extLst>
                  <a:ext uri="{FF2B5EF4-FFF2-40B4-BE49-F238E27FC236}">
                    <a16:creationId xmlns:a16="http://schemas.microsoft.com/office/drawing/2014/main" id="{667C7467-DBDE-C149-9A12-54C1D9318F39}"/>
                  </a:ext>
                </a:extLst>
              </p:cNvPr>
              <p:cNvSpPr>
                <a:spLocks noChangeShapeType="1"/>
              </p:cNvSpPr>
              <p:nvPr/>
            </p:nvSpPr>
            <p:spPr bwMode="auto">
              <a:xfrm>
                <a:off x="1564" y="1736"/>
                <a:ext cx="10" cy="9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5" name="Line 388">
                <a:extLst>
                  <a:ext uri="{FF2B5EF4-FFF2-40B4-BE49-F238E27FC236}">
                    <a16:creationId xmlns:a16="http://schemas.microsoft.com/office/drawing/2014/main" id="{A429F17D-4F3A-DF44-A812-34AB85DE7806}"/>
                  </a:ext>
                </a:extLst>
              </p:cNvPr>
              <p:cNvSpPr>
                <a:spLocks noChangeShapeType="1"/>
              </p:cNvSpPr>
              <p:nvPr/>
            </p:nvSpPr>
            <p:spPr bwMode="auto">
              <a:xfrm>
                <a:off x="1574" y="1826"/>
                <a:ext cx="10" cy="8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6" name="Line 389">
                <a:extLst>
                  <a:ext uri="{FF2B5EF4-FFF2-40B4-BE49-F238E27FC236}">
                    <a16:creationId xmlns:a16="http://schemas.microsoft.com/office/drawing/2014/main" id="{5BED5827-20D3-4C48-9D19-DA060195B80D}"/>
                  </a:ext>
                </a:extLst>
              </p:cNvPr>
              <p:cNvSpPr>
                <a:spLocks noChangeShapeType="1"/>
              </p:cNvSpPr>
              <p:nvPr/>
            </p:nvSpPr>
            <p:spPr bwMode="auto">
              <a:xfrm>
                <a:off x="1584" y="1911"/>
                <a:ext cx="10" cy="7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7" name="Line 390">
                <a:extLst>
                  <a:ext uri="{FF2B5EF4-FFF2-40B4-BE49-F238E27FC236}">
                    <a16:creationId xmlns:a16="http://schemas.microsoft.com/office/drawing/2014/main" id="{FEA9F5A2-086A-6744-BBE5-A7E141D0D783}"/>
                  </a:ext>
                </a:extLst>
              </p:cNvPr>
              <p:cNvSpPr>
                <a:spLocks noChangeShapeType="1"/>
              </p:cNvSpPr>
              <p:nvPr/>
            </p:nvSpPr>
            <p:spPr bwMode="auto">
              <a:xfrm>
                <a:off x="1594" y="1989"/>
                <a:ext cx="10" cy="7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8" name="Line 391">
                <a:extLst>
                  <a:ext uri="{FF2B5EF4-FFF2-40B4-BE49-F238E27FC236}">
                    <a16:creationId xmlns:a16="http://schemas.microsoft.com/office/drawing/2014/main" id="{43D7E55B-9EC0-1048-98C8-233B96E73ECC}"/>
                  </a:ext>
                </a:extLst>
              </p:cNvPr>
              <p:cNvSpPr>
                <a:spLocks noChangeShapeType="1"/>
              </p:cNvSpPr>
              <p:nvPr/>
            </p:nvSpPr>
            <p:spPr bwMode="auto">
              <a:xfrm>
                <a:off x="1604" y="2062"/>
                <a:ext cx="10" cy="6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9" name="Line 392">
                <a:extLst>
                  <a:ext uri="{FF2B5EF4-FFF2-40B4-BE49-F238E27FC236}">
                    <a16:creationId xmlns:a16="http://schemas.microsoft.com/office/drawing/2014/main" id="{9C063330-3FF5-BA45-AC10-3B54270312EA}"/>
                  </a:ext>
                </a:extLst>
              </p:cNvPr>
              <p:cNvSpPr>
                <a:spLocks noChangeShapeType="1"/>
              </p:cNvSpPr>
              <p:nvPr/>
            </p:nvSpPr>
            <p:spPr bwMode="auto">
              <a:xfrm>
                <a:off x="1614" y="2128"/>
                <a:ext cx="10" cy="6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0" name="Line 393">
                <a:extLst>
                  <a:ext uri="{FF2B5EF4-FFF2-40B4-BE49-F238E27FC236}">
                    <a16:creationId xmlns:a16="http://schemas.microsoft.com/office/drawing/2014/main" id="{775BBDCD-D26C-7C4B-B183-2B30476AFCF7}"/>
                  </a:ext>
                </a:extLst>
              </p:cNvPr>
              <p:cNvSpPr>
                <a:spLocks noChangeShapeType="1"/>
              </p:cNvSpPr>
              <p:nvPr/>
            </p:nvSpPr>
            <p:spPr bwMode="auto">
              <a:xfrm>
                <a:off x="1624" y="2189"/>
                <a:ext cx="10" cy="5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1" name="Line 394">
                <a:extLst>
                  <a:ext uri="{FF2B5EF4-FFF2-40B4-BE49-F238E27FC236}">
                    <a16:creationId xmlns:a16="http://schemas.microsoft.com/office/drawing/2014/main" id="{D2FA7C0D-9D82-1E47-84F5-E2EEC3FD4F16}"/>
                  </a:ext>
                </a:extLst>
              </p:cNvPr>
              <p:cNvSpPr>
                <a:spLocks noChangeShapeType="1"/>
              </p:cNvSpPr>
              <p:nvPr/>
            </p:nvSpPr>
            <p:spPr bwMode="auto">
              <a:xfrm>
                <a:off x="1634" y="2245"/>
                <a:ext cx="10" cy="5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2" name="Line 395">
                <a:extLst>
                  <a:ext uri="{FF2B5EF4-FFF2-40B4-BE49-F238E27FC236}">
                    <a16:creationId xmlns:a16="http://schemas.microsoft.com/office/drawing/2014/main" id="{5447D32B-403E-F043-8BF1-4AE798A74BFB}"/>
                  </a:ext>
                </a:extLst>
              </p:cNvPr>
              <p:cNvSpPr>
                <a:spLocks noChangeShapeType="1"/>
              </p:cNvSpPr>
              <p:nvPr/>
            </p:nvSpPr>
            <p:spPr bwMode="auto">
              <a:xfrm>
                <a:off x="1644" y="2295"/>
                <a:ext cx="10" cy="4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3" name="Line 396">
                <a:extLst>
                  <a:ext uri="{FF2B5EF4-FFF2-40B4-BE49-F238E27FC236}">
                    <a16:creationId xmlns:a16="http://schemas.microsoft.com/office/drawing/2014/main" id="{DDBCFA63-4F34-9047-A72D-5B54B0B5EC37}"/>
                  </a:ext>
                </a:extLst>
              </p:cNvPr>
              <p:cNvSpPr>
                <a:spLocks noChangeShapeType="1"/>
              </p:cNvSpPr>
              <p:nvPr/>
            </p:nvSpPr>
            <p:spPr bwMode="auto">
              <a:xfrm>
                <a:off x="1654" y="2341"/>
                <a:ext cx="10" cy="4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4" name="Line 397">
                <a:extLst>
                  <a:ext uri="{FF2B5EF4-FFF2-40B4-BE49-F238E27FC236}">
                    <a16:creationId xmlns:a16="http://schemas.microsoft.com/office/drawing/2014/main" id="{26F4BBE1-E98F-6843-8B1A-130C633AB2EA}"/>
                  </a:ext>
                </a:extLst>
              </p:cNvPr>
              <p:cNvSpPr>
                <a:spLocks noChangeShapeType="1"/>
              </p:cNvSpPr>
              <p:nvPr/>
            </p:nvSpPr>
            <p:spPr bwMode="auto">
              <a:xfrm>
                <a:off x="1664" y="2382"/>
                <a:ext cx="10" cy="3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5" name="Line 398">
                <a:extLst>
                  <a:ext uri="{FF2B5EF4-FFF2-40B4-BE49-F238E27FC236}">
                    <a16:creationId xmlns:a16="http://schemas.microsoft.com/office/drawing/2014/main" id="{C008C0CE-5B96-B74A-91F1-5669FED69E6C}"/>
                  </a:ext>
                </a:extLst>
              </p:cNvPr>
              <p:cNvSpPr>
                <a:spLocks noChangeShapeType="1"/>
              </p:cNvSpPr>
              <p:nvPr/>
            </p:nvSpPr>
            <p:spPr bwMode="auto">
              <a:xfrm>
                <a:off x="1674" y="2420"/>
                <a:ext cx="10" cy="3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6" name="Line 399">
                <a:extLst>
                  <a:ext uri="{FF2B5EF4-FFF2-40B4-BE49-F238E27FC236}">
                    <a16:creationId xmlns:a16="http://schemas.microsoft.com/office/drawing/2014/main" id="{7C603AE4-6AAE-7B4F-B735-B4BE9A3C4D60}"/>
                  </a:ext>
                </a:extLst>
              </p:cNvPr>
              <p:cNvSpPr>
                <a:spLocks noChangeShapeType="1"/>
              </p:cNvSpPr>
              <p:nvPr/>
            </p:nvSpPr>
            <p:spPr bwMode="auto">
              <a:xfrm>
                <a:off x="1684" y="2454"/>
                <a:ext cx="10" cy="3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7" name="Line 400">
                <a:extLst>
                  <a:ext uri="{FF2B5EF4-FFF2-40B4-BE49-F238E27FC236}">
                    <a16:creationId xmlns:a16="http://schemas.microsoft.com/office/drawing/2014/main" id="{0BD7F8FD-466A-3245-B7EA-A83849411886}"/>
                  </a:ext>
                </a:extLst>
              </p:cNvPr>
              <p:cNvSpPr>
                <a:spLocks noChangeShapeType="1"/>
              </p:cNvSpPr>
              <p:nvPr/>
            </p:nvSpPr>
            <p:spPr bwMode="auto">
              <a:xfrm>
                <a:off x="1694" y="2484"/>
                <a:ext cx="10" cy="2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8" name="Line 401">
                <a:extLst>
                  <a:ext uri="{FF2B5EF4-FFF2-40B4-BE49-F238E27FC236}">
                    <a16:creationId xmlns:a16="http://schemas.microsoft.com/office/drawing/2014/main" id="{21BD9ED9-CC56-854E-A679-EF5637B54945}"/>
                  </a:ext>
                </a:extLst>
              </p:cNvPr>
              <p:cNvSpPr>
                <a:spLocks noChangeShapeType="1"/>
              </p:cNvSpPr>
              <p:nvPr/>
            </p:nvSpPr>
            <p:spPr bwMode="auto">
              <a:xfrm>
                <a:off x="1704" y="2512"/>
                <a:ext cx="19" cy="4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9" name="Line 402">
                <a:extLst>
                  <a:ext uri="{FF2B5EF4-FFF2-40B4-BE49-F238E27FC236}">
                    <a16:creationId xmlns:a16="http://schemas.microsoft.com/office/drawing/2014/main" id="{EC0DDB81-29FA-4E48-BD60-D082CC0BCCAF}"/>
                  </a:ext>
                </a:extLst>
              </p:cNvPr>
              <p:cNvSpPr>
                <a:spLocks noChangeShapeType="1"/>
              </p:cNvSpPr>
              <p:nvPr/>
            </p:nvSpPr>
            <p:spPr bwMode="auto">
              <a:xfrm>
                <a:off x="1723" y="2558"/>
                <a:ext cx="10" cy="2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0" name="Line 403">
                <a:extLst>
                  <a:ext uri="{FF2B5EF4-FFF2-40B4-BE49-F238E27FC236}">
                    <a16:creationId xmlns:a16="http://schemas.microsoft.com/office/drawing/2014/main" id="{D94C8C40-E13A-4C48-9486-E8848FEB10C4}"/>
                  </a:ext>
                </a:extLst>
              </p:cNvPr>
              <p:cNvSpPr>
                <a:spLocks noChangeShapeType="1"/>
              </p:cNvSpPr>
              <p:nvPr/>
            </p:nvSpPr>
            <p:spPr bwMode="auto">
              <a:xfrm>
                <a:off x="1733" y="2578"/>
                <a:ext cx="10" cy="1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1" name="Line 404">
                <a:extLst>
                  <a:ext uri="{FF2B5EF4-FFF2-40B4-BE49-F238E27FC236}">
                    <a16:creationId xmlns:a16="http://schemas.microsoft.com/office/drawing/2014/main" id="{29E4BB0C-203E-9240-8A69-7495F17C1F70}"/>
                  </a:ext>
                </a:extLst>
              </p:cNvPr>
              <p:cNvSpPr>
                <a:spLocks noChangeShapeType="1"/>
              </p:cNvSpPr>
              <p:nvPr/>
            </p:nvSpPr>
            <p:spPr bwMode="auto">
              <a:xfrm>
                <a:off x="1743" y="2596"/>
                <a:ext cx="20" cy="2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2" name="Line 405">
                <a:extLst>
                  <a:ext uri="{FF2B5EF4-FFF2-40B4-BE49-F238E27FC236}">
                    <a16:creationId xmlns:a16="http://schemas.microsoft.com/office/drawing/2014/main" id="{B9569C75-47C2-C242-8721-35F9369CEE94}"/>
                  </a:ext>
                </a:extLst>
              </p:cNvPr>
              <p:cNvSpPr>
                <a:spLocks noChangeShapeType="1"/>
              </p:cNvSpPr>
              <p:nvPr/>
            </p:nvSpPr>
            <p:spPr bwMode="auto">
              <a:xfrm>
                <a:off x="1763" y="2625"/>
                <a:ext cx="10" cy="1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3" name="Line 406">
                <a:extLst>
                  <a:ext uri="{FF2B5EF4-FFF2-40B4-BE49-F238E27FC236}">
                    <a16:creationId xmlns:a16="http://schemas.microsoft.com/office/drawing/2014/main" id="{5CBB716C-8A5B-B447-BFC4-251CB12E9D7C}"/>
                  </a:ext>
                </a:extLst>
              </p:cNvPr>
              <p:cNvSpPr>
                <a:spLocks noChangeShapeType="1"/>
              </p:cNvSpPr>
              <p:nvPr/>
            </p:nvSpPr>
            <p:spPr bwMode="auto">
              <a:xfrm>
                <a:off x="1773" y="2638"/>
                <a:ext cx="10" cy="1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944" name="Group 608">
              <a:extLst>
                <a:ext uri="{FF2B5EF4-FFF2-40B4-BE49-F238E27FC236}">
                  <a16:creationId xmlns:a16="http://schemas.microsoft.com/office/drawing/2014/main" id="{B8EA5A98-B052-5A4D-97F4-DBBD6851E284}"/>
                </a:ext>
              </a:extLst>
            </p:cNvPr>
            <p:cNvGrpSpPr>
              <a:grpSpLocks/>
            </p:cNvGrpSpPr>
            <p:nvPr/>
          </p:nvGrpSpPr>
          <p:grpSpPr bwMode="auto">
            <a:xfrm>
              <a:off x="591045" y="2033085"/>
              <a:ext cx="3673396" cy="1650411"/>
              <a:chOff x="1360" y="1274"/>
              <a:chExt cx="3337" cy="1679"/>
            </a:xfrm>
          </p:grpSpPr>
          <p:sp>
            <p:nvSpPr>
              <p:cNvPr id="945" name="Line 408">
                <a:extLst>
                  <a:ext uri="{FF2B5EF4-FFF2-40B4-BE49-F238E27FC236}">
                    <a16:creationId xmlns:a16="http://schemas.microsoft.com/office/drawing/2014/main" id="{195625BB-C33A-C445-A659-10934311D75B}"/>
                  </a:ext>
                </a:extLst>
              </p:cNvPr>
              <p:cNvSpPr>
                <a:spLocks noChangeShapeType="1"/>
              </p:cNvSpPr>
              <p:nvPr/>
            </p:nvSpPr>
            <p:spPr bwMode="auto">
              <a:xfrm>
                <a:off x="1783" y="2650"/>
                <a:ext cx="10" cy="1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6" name="Line 409">
                <a:extLst>
                  <a:ext uri="{FF2B5EF4-FFF2-40B4-BE49-F238E27FC236}">
                    <a16:creationId xmlns:a16="http://schemas.microsoft.com/office/drawing/2014/main" id="{59609120-A404-934F-B61F-AB6A8145381B}"/>
                  </a:ext>
                </a:extLst>
              </p:cNvPr>
              <p:cNvSpPr>
                <a:spLocks noChangeShapeType="1"/>
              </p:cNvSpPr>
              <p:nvPr/>
            </p:nvSpPr>
            <p:spPr bwMode="auto">
              <a:xfrm>
                <a:off x="1793" y="2661"/>
                <a:ext cx="10" cy="1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7" name="Line 410">
                <a:extLst>
                  <a:ext uri="{FF2B5EF4-FFF2-40B4-BE49-F238E27FC236}">
                    <a16:creationId xmlns:a16="http://schemas.microsoft.com/office/drawing/2014/main" id="{FBD9D072-4FF2-7049-85E8-F8AAC820C3C8}"/>
                  </a:ext>
                </a:extLst>
              </p:cNvPr>
              <p:cNvSpPr>
                <a:spLocks noChangeShapeType="1"/>
              </p:cNvSpPr>
              <p:nvPr/>
            </p:nvSpPr>
            <p:spPr bwMode="auto">
              <a:xfrm>
                <a:off x="1803" y="2672"/>
                <a:ext cx="10" cy="1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8" name="Line 411">
                <a:extLst>
                  <a:ext uri="{FF2B5EF4-FFF2-40B4-BE49-F238E27FC236}">
                    <a16:creationId xmlns:a16="http://schemas.microsoft.com/office/drawing/2014/main" id="{D58C5FA2-AFDA-D048-8B91-D6D7F8BECBF6}"/>
                  </a:ext>
                </a:extLst>
              </p:cNvPr>
              <p:cNvSpPr>
                <a:spLocks noChangeShapeType="1"/>
              </p:cNvSpPr>
              <p:nvPr/>
            </p:nvSpPr>
            <p:spPr bwMode="auto">
              <a:xfrm>
                <a:off x="1813" y="2682"/>
                <a:ext cx="10" cy="1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9" name="Line 412">
                <a:extLst>
                  <a:ext uri="{FF2B5EF4-FFF2-40B4-BE49-F238E27FC236}">
                    <a16:creationId xmlns:a16="http://schemas.microsoft.com/office/drawing/2014/main" id="{0CD5ABB6-6B82-7A41-93CE-4DC8C02D288B}"/>
                  </a:ext>
                </a:extLst>
              </p:cNvPr>
              <p:cNvSpPr>
                <a:spLocks noChangeShapeType="1"/>
              </p:cNvSpPr>
              <p:nvPr/>
            </p:nvSpPr>
            <p:spPr bwMode="auto">
              <a:xfrm>
                <a:off x="1823" y="2692"/>
                <a:ext cx="10" cy="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0" name="Line 413">
                <a:extLst>
                  <a:ext uri="{FF2B5EF4-FFF2-40B4-BE49-F238E27FC236}">
                    <a16:creationId xmlns:a16="http://schemas.microsoft.com/office/drawing/2014/main" id="{D43EF7B1-2335-F946-BE9B-191DBDE8DD18}"/>
                  </a:ext>
                </a:extLst>
              </p:cNvPr>
              <p:cNvSpPr>
                <a:spLocks noChangeShapeType="1"/>
              </p:cNvSpPr>
              <p:nvPr/>
            </p:nvSpPr>
            <p:spPr bwMode="auto">
              <a:xfrm>
                <a:off x="1833" y="2701"/>
                <a:ext cx="10" cy="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1" name="Line 414">
                <a:extLst>
                  <a:ext uri="{FF2B5EF4-FFF2-40B4-BE49-F238E27FC236}">
                    <a16:creationId xmlns:a16="http://schemas.microsoft.com/office/drawing/2014/main" id="{1657E43E-0884-2F4F-AD05-5F72A0D77846}"/>
                  </a:ext>
                </a:extLst>
              </p:cNvPr>
              <p:cNvSpPr>
                <a:spLocks noChangeShapeType="1"/>
              </p:cNvSpPr>
              <p:nvPr/>
            </p:nvSpPr>
            <p:spPr bwMode="auto">
              <a:xfrm>
                <a:off x="1843" y="2710"/>
                <a:ext cx="10" cy="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 name="Line 415">
                <a:extLst>
                  <a:ext uri="{FF2B5EF4-FFF2-40B4-BE49-F238E27FC236}">
                    <a16:creationId xmlns:a16="http://schemas.microsoft.com/office/drawing/2014/main" id="{A942D1AC-2ACA-A54E-BD31-7421FE304B7E}"/>
                  </a:ext>
                </a:extLst>
              </p:cNvPr>
              <p:cNvSpPr>
                <a:spLocks noChangeShapeType="1"/>
              </p:cNvSpPr>
              <p:nvPr/>
            </p:nvSpPr>
            <p:spPr bwMode="auto">
              <a:xfrm>
                <a:off x="1853" y="2719"/>
                <a:ext cx="10" cy="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3" name="Line 416">
                <a:extLst>
                  <a:ext uri="{FF2B5EF4-FFF2-40B4-BE49-F238E27FC236}">
                    <a16:creationId xmlns:a16="http://schemas.microsoft.com/office/drawing/2014/main" id="{929D1355-6136-014E-B154-BE5F0E8BCF2D}"/>
                  </a:ext>
                </a:extLst>
              </p:cNvPr>
              <p:cNvSpPr>
                <a:spLocks noChangeShapeType="1"/>
              </p:cNvSpPr>
              <p:nvPr/>
            </p:nvSpPr>
            <p:spPr bwMode="auto">
              <a:xfrm>
                <a:off x="1863" y="2727"/>
                <a:ext cx="20" cy="1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4" name="Line 417">
                <a:extLst>
                  <a:ext uri="{FF2B5EF4-FFF2-40B4-BE49-F238E27FC236}">
                    <a16:creationId xmlns:a16="http://schemas.microsoft.com/office/drawing/2014/main" id="{4B4DB4EB-D965-064F-9E52-AAD728A8BB79}"/>
                  </a:ext>
                </a:extLst>
              </p:cNvPr>
              <p:cNvSpPr>
                <a:spLocks noChangeShapeType="1"/>
              </p:cNvSpPr>
              <p:nvPr/>
            </p:nvSpPr>
            <p:spPr bwMode="auto">
              <a:xfrm>
                <a:off x="1883" y="2742"/>
                <a:ext cx="9" cy="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5" name="Line 418">
                <a:extLst>
                  <a:ext uri="{FF2B5EF4-FFF2-40B4-BE49-F238E27FC236}">
                    <a16:creationId xmlns:a16="http://schemas.microsoft.com/office/drawing/2014/main" id="{BF2BAFB7-739A-C844-AD3E-27D373CE4B85}"/>
                  </a:ext>
                </a:extLst>
              </p:cNvPr>
              <p:cNvSpPr>
                <a:spLocks noChangeShapeType="1"/>
              </p:cNvSpPr>
              <p:nvPr/>
            </p:nvSpPr>
            <p:spPr bwMode="auto">
              <a:xfrm>
                <a:off x="1892" y="2749"/>
                <a:ext cx="20" cy="1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6" name="Line 419">
                <a:extLst>
                  <a:ext uri="{FF2B5EF4-FFF2-40B4-BE49-F238E27FC236}">
                    <a16:creationId xmlns:a16="http://schemas.microsoft.com/office/drawing/2014/main" id="{B405A21B-7503-A348-B030-774C4CFA73F9}"/>
                  </a:ext>
                </a:extLst>
              </p:cNvPr>
              <p:cNvSpPr>
                <a:spLocks noChangeShapeType="1"/>
              </p:cNvSpPr>
              <p:nvPr/>
            </p:nvSpPr>
            <p:spPr bwMode="auto">
              <a:xfrm>
                <a:off x="1912" y="2763"/>
                <a:ext cx="10" cy="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7" name="Line 420">
                <a:extLst>
                  <a:ext uri="{FF2B5EF4-FFF2-40B4-BE49-F238E27FC236}">
                    <a16:creationId xmlns:a16="http://schemas.microsoft.com/office/drawing/2014/main" id="{319D1B7B-8D32-064C-9C6F-8DC1B952D5D3}"/>
                  </a:ext>
                </a:extLst>
              </p:cNvPr>
              <p:cNvSpPr>
                <a:spLocks noChangeShapeType="1"/>
              </p:cNvSpPr>
              <p:nvPr/>
            </p:nvSpPr>
            <p:spPr bwMode="auto">
              <a:xfrm>
                <a:off x="1922" y="2769"/>
                <a:ext cx="20" cy="1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8" name="Line 421">
                <a:extLst>
                  <a:ext uri="{FF2B5EF4-FFF2-40B4-BE49-F238E27FC236}">
                    <a16:creationId xmlns:a16="http://schemas.microsoft.com/office/drawing/2014/main" id="{8D4BE410-8357-7E49-9253-7BA8542AB500}"/>
                  </a:ext>
                </a:extLst>
              </p:cNvPr>
              <p:cNvSpPr>
                <a:spLocks noChangeShapeType="1"/>
              </p:cNvSpPr>
              <p:nvPr/>
            </p:nvSpPr>
            <p:spPr bwMode="auto">
              <a:xfrm>
                <a:off x="1942" y="2781"/>
                <a:ext cx="10" cy="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9" name="Line 422">
                <a:extLst>
                  <a:ext uri="{FF2B5EF4-FFF2-40B4-BE49-F238E27FC236}">
                    <a16:creationId xmlns:a16="http://schemas.microsoft.com/office/drawing/2014/main" id="{4FF034DF-92C2-C246-B2E8-487A25C59115}"/>
                  </a:ext>
                </a:extLst>
              </p:cNvPr>
              <p:cNvSpPr>
                <a:spLocks noChangeShapeType="1"/>
              </p:cNvSpPr>
              <p:nvPr/>
            </p:nvSpPr>
            <p:spPr bwMode="auto">
              <a:xfrm>
                <a:off x="1952" y="2786"/>
                <a:ext cx="10" cy="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0" name="Line 423">
                <a:extLst>
                  <a:ext uri="{FF2B5EF4-FFF2-40B4-BE49-F238E27FC236}">
                    <a16:creationId xmlns:a16="http://schemas.microsoft.com/office/drawing/2014/main" id="{62D0A6AE-08C8-BD4B-ADDE-CC042E1F9163}"/>
                  </a:ext>
                </a:extLst>
              </p:cNvPr>
              <p:cNvSpPr>
                <a:spLocks noChangeShapeType="1"/>
              </p:cNvSpPr>
              <p:nvPr/>
            </p:nvSpPr>
            <p:spPr bwMode="auto">
              <a:xfrm>
                <a:off x="1962" y="2791"/>
                <a:ext cx="10" cy="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1" name="Line 424">
                <a:extLst>
                  <a:ext uri="{FF2B5EF4-FFF2-40B4-BE49-F238E27FC236}">
                    <a16:creationId xmlns:a16="http://schemas.microsoft.com/office/drawing/2014/main" id="{30BED47C-22F0-604C-9057-A6C06871CF9A}"/>
                  </a:ext>
                </a:extLst>
              </p:cNvPr>
              <p:cNvSpPr>
                <a:spLocks noChangeShapeType="1"/>
              </p:cNvSpPr>
              <p:nvPr/>
            </p:nvSpPr>
            <p:spPr bwMode="auto">
              <a:xfrm>
                <a:off x="1972" y="2797"/>
                <a:ext cx="10" cy="4"/>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2" name="Line 425">
                <a:extLst>
                  <a:ext uri="{FF2B5EF4-FFF2-40B4-BE49-F238E27FC236}">
                    <a16:creationId xmlns:a16="http://schemas.microsoft.com/office/drawing/2014/main" id="{64889443-FE10-FC47-A930-906F62B836C5}"/>
                  </a:ext>
                </a:extLst>
              </p:cNvPr>
              <p:cNvSpPr>
                <a:spLocks noChangeShapeType="1"/>
              </p:cNvSpPr>
              <p:nvPr/>
            </p:nvSpPr>
            <p:spPr bwMode="auto">
              <a:xfrm>
                <a:off x="1982" y="2801"/>
                <a:ext cx="10" cy="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3" name="Line 426">
                <a:extLst>
                  <a:ext uri="{FF2B5EF4-FFF2-40B4-BE49-F238E27FC236}">
                    <a16:creationId xmlns:a16="http://schemas.microsoft.com/office/drawing/2014/main" id="{248C5C8D-EC47-9845-A51A-971517B2C8FC}"/>
                  </a:ext>
                </a:extLst>
              </p:cNvPr>
              <p:cNvSpPr>
                <a:spLocks noChangeShapeType="1"/>
              </p:cNvSpPr>
              <p:nvPr/>
            </p:nvSpPr>
            <p:spPr bwMode="auto">
              <a:xfrm>
                <a:off x="1992" y="2806"/>
                <a:ext cx="10" cy="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4" name="Line 427">
                <a:extLst>
                  <a:ext uri="{FF2B5EF4-FFF2-40B4-BE49-F238E27FC236}">
                    <a16:creationId xmlns:a16="http://schemas.microsoft.com/office/drawing/2014/main" id="{1D14655B-DB3B-8040-A35A-C35EE494D13A}"/>
                  </a:ext>
                </a:extLst>
              </p:cNvPr>
              <p:cNvSpPr>
                <a:spLocks noChangeShapeType="1"/>
              </p:cNvSpPr>
              <p:nvPr/>
            </p:nvSpPr>
            <p:spPr bwMode="auto">
              <a:xfrm>
                <a:off x="2002" y="2811"/>
                <a:ext cx="30" cy="1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5" name="Line 428">
                <a:extLst>
                  <a:ext uri="{FF2B5EF4-FFF2-40B4-BE49-F238E27FC236}">
                    <a16:creationId xmlns:a16="http://schemas.microsoft.com/office/drawing/2014/main" id="{2E45510C-E565-DE49-86D6-8322293CDC13}"/>
                  </a:ext>
                </a:extLst>
              </p:cNvPr>
              <p:cNvSpPr>
                <a:spLocks noChangeShapeType="1"/>
              </p:cNvSpPr>
              <p:nvPr/>
            </p:nvSpPr>
            <p:spPr bwMode="auto">
              <a:xfrm>
                <a:off x="2032" y="2823"/>
                <a:ext cx="20" cy="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6" name="Line 429">
                <a:extLst>
                  <a:ext uri="{FF2B5EF4-FFF2-40B4-BE49-F238E27FC236}">
                    <a16:creationId xmlns:a16="http://schemas.microsoft.com/office/drawing/2014/main" id="{328D0F8D-5D59-274F-BFB5-77B013822E25}"/>
                  </a:ext>
                </a:extLst>
              </p:cNvPr>
              <p:cNvSpPr>
                <a:spLocks noChangeShapeType="1"/>
              </p:cNvSpPr>
              <p:nvPr/>
            </p:nvSpPr>
            <p:spPr bwMode="auto">
              <a:xfrm>
                <a:off x="2052" y="2831"/>
                <a:ext cx="20" cy="6"/>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7" name="Line 430">
                <a:extLst>
                  <a:ext uri="{FF2B5EF4-FFF2-40B4-BE49-F238E27FC236}">
                    <a16:creationId xmlns:a16="http://schemas.microsoft.com/office/drawing/2014/main" id="{B87A6423-F11A-FE4F-9FDD-DA61B909FC38}"/>
                  </a:ext>
                </a:extLst>
              </p:cNvPr>
              <p:cNvSpPr>
                <a:spLocks noChangeShapeType="1"/>
              </p:cNvSpPr>
              <p:nvPr/>
            </p:nvSpPr>
            <p:spPr bwMode="auto">
              <a:xfrm>
                <a:off x="2072" y="2837"/>
                <a:ext cx="19" cy="7"/>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8" name="Line 431">
                <a:extLst>
                  <a:ext uri="{FF2B5EF4-FFF2-40B4-BE49-F238E27FC236}">
                    <a16:creationId xmlns:a16="http://schemas.microsoft.com/office/drawing/2014/main" id="{DA747841-3768-CD4C-8FF8-04D120895730}"/>
                  </a:ext>
                </a:extLst>
              </p:cNvPr>
              <p:cNvSpPr>
                <a:spLocks noChangeShapeType="1"/>
              </p:cNvSpPr>
              <p:nvPr/>
            </p:nvSpPr>
            <p:spPr bwMode="auto">
              <a:xfrm>
                <a:off x="2091" y="2844"/>
                <a:ext cx="1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9" name="Line 432">
                <a:extLst>
                  <a:ext uri="{FF2B5EF4-FFF2-40B4-BE49-F238E27FC236}">
                    <a16:creationId xmlns:a16="http://schemas.microsoft.com/office/drawing/2014/main" id="{A9775218-7A3A-6B45-87D3-2E6F25D4B983}"/>
                  </a:ext>
                </a:extLst>
              </p:cNvPr>
              <p:cNvSpPr>
                <a:spLocks noChangeShapeType="1"/>
              </p:cNvSpPr>
              <p:nvPr/>
            </p:nvSpPr>
            <p:spPr bwMode="auto">
              <a:xfrm>
                <a:off x="2101" y="2847"/>
                <a:ext cx="30" cy="9"/>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0" name="Line 433">
                <a:extLst>
                  <a:ext uri="{FF2B5EF4-FFF2-40B4-BE49-F238E27FC236}">
                    <a16:creationId xmlns:a16="http://schemas.microsoft.com/office/drawing/2014/main" id="{C24A08A5-C9D9-A143-86C9-855414072880}"/>
                  </a:ext>
                </a:extLst>
              </p:cNvPr>
              <p:cNvSpPr>
                <a:spLocks noChangeShapeType="1"/>
              </p:cNvSpPr>
              <p:nvPr/>
            </p:nvSpPr>
            <p:spPr bwMode="auto">
              <a:xfrm>
                <a:off x="2131" y="2856"/>
                <a:ext cx="1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1" name="Line 434">
                <a:extLst>
                  <a:ext uri="{FF2B5EF4-FFF2-40B4-BE49-F238E27FC236}">
                    <a16:creationId xmlns:a16="http://schemas.microsoft.com/office/drawing/2014/main" id="{821CED37-B6E5-B94B-BDC2-913A0C1953A3}"/>
                  </a:ext>
                </a:extLst>
              </p:cNvPr>
              <p:cNvSpPr>
                <a:spLocks noChangeShapeType="1"/>
              </p:cNvSpPr>
              <p:nvPr/>
            </p:nvSpPr>
            <p:spPr bwMode="auto">
              <a:xfrm>
                <a:off x="2141" y="2859"/>
                <a:ext cx="1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2" name="Line 435">
                <a:extLst>
                  <a:ext uri="{FF2B5EF4-FFF2-40B4-BE49-F238E27FC236}">
                    <a16:creationId xmlns:a16="http://schemas.microsoft.com/office/drawing/2014/main" id="{D24CEEB6-209F-D347-97C4-EC50B6EC273D}"/>
                  </a:ext>
                </a:extLst>
              </p:cNvPr>
              <p:cNvSpPr>
                <a:spLocks noChangeShapeType="1"/>
              </p:cNvSpPr>
              <p:nvPr/>
            </p:nvSpPr>
            <p:spPr bwMode="auto">
              <a:xfrm>
                <a:off x="2151" y="2861"/>
                <a:ext cx="20" cy="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3" name="Line 436">
                <a:extLst>
                  <a:ext uri="{FF2B5EF4-FFF2-40B4-BE49-F238E27FC236}">
                    <a16:creationId xmlns:a16="http://schemas.microsoft.com/office/drawing/2014/main" id="{2E8898D4-A525-984A-A0FD-6C37540CDC6A}"/>
                  </a:ext>
                </a:extLst>
              </p:cNvPr>
              <p:cNvSpPr>
                <a:spLocks noChangeShapeType="1"/>
              </p:cNvSpPr>
              <p:nvPr/>
            </p:nvSpPr>
            <p:spPr bwMode="auto">
              <a:xfrm>
                <a:off x="2171" y="2866"/>
                <a:ext cx="1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4" name="Line 437">
                <a:extLst>
                  <a:ext uri="{FF2B5EF4-FFF2-40B4-BE49-F238E27FC236}">
                    <a16:creationId xmlns:a16="http://schemas.microsoft.com/office/drawing/2014/main" id="{039FADE5-A93B-2645-832E-B45AF5C8B4B5}"/>
                  </a:ext>
                </a:extLst>
              </p:cNvPr>
              <p:cNvSpPr>
                <a:spLocks noChangeShapeType="1"/>
              </p:cNvSpPr>
              <p:nvPr/>
            </p:nvSpPr>
            <p:spPr bwMode="auto">
              <a:xfrm>
                <a:off x="2181" y="2868"/>
                <a:ext cx="1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5" name="Line 438">
                <a:extLst>
                  <a:ext uri="{FF2B5EF4-FFF2-40B4-BE49-F238E27FC236}">
                    <a16:creationId xmlns:a16="http://schemas.microsoft.com/office/drawing/2014/main" id="{1C9AEBDC-207B-9945-BB1F-3D29C41A2E16}"/>
                  </a:ext>
                </a:extLst>
              </p:cNvPr>
              <p:cNvSpPr>
                <a:spLocks noChangeShapeType="1"/>
              </p:cNvSpPr>
              <p:nvPr/>
            </p:nvSpPr>
            <p:spPr bwMode="auto">
              <a:xfrm>
                <a:off x="2191" y="2871"/>
                <a:ext cx="1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6" name="Line 439">
                <a:extLst>
                  <a:ext uri="{FF2B5EF4-FFF2-40B4-BE49-F238E27FC236}">
                    <a16:creationId xmlns:a16="http://schemas.microsoft.com/office/drawing/2014/main" id="{711E31B2-F4AF-FB4D-AEC4-C14BD2DACD3C}"/>
                  </a:ext>
                </a:extLst>
              </p:cNvPr>
              <p:cNvSpPr>
                <a:spLocks noChangeShapeType="1"/>
              </p:cNvSpPr>
              <p:nvPr/>
            </p:nvSpPr>
            <p:spPr bwMode="auto">
              <a:xfrm>
                <a:off x="2201" y="2873"/>
                <a:ext cx="69" cy="1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7" name="Line 440">
                <a:extLst>
                  <a:ext uri="{FF2B5EF4-FFF2-40B4-BE49-F238E27FC236}">
                    <a16:creationId xmlns:a16="http://schemas.microsoft.com/office/drawing/2014/main" id="{992D3132-522D-6D42-AFFD-CC6C8ACBCCCC}"/>
                  </a:ext>
                </a:extLst>
              </p:cNvPr>
              <p:cNvSpPr>
                <a:spLocks noChangeShapeType="1"/>
              </p:cNvSpPr>
              <p:nvPr/>
            </p:nvSpPr>
            <p:spPr bwMode="auto">
              <a:xfrm>
                <a:off x="2270" y="2886"/>
                <a:ext cx="1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8" name="Line 441">
                <a:extLst>
                  <a:ext uri="{FF2B5EF4-FFF2-40B4-BE49-F238E27FC236}">
                    <a16:creationId xmlns:a16="http://schemas.microsoft.com/office/drawing/2014/main" id="{1B93155F-2F98-C841-87C0-843F6E24C07B}"/>
                  </a:ext>
                </a:extLst>
              </p:cNvPr>
              <p:cNvSpPr>
                <a:spLocks noChangeShapeType="1"/>
              </p:cNvSpPr>
              <p:nvPr/>
            </p:nvSpPr>
            <p:spPr bwMode="auto">
              <a:xfrm>
                <a:off x="2280" y="2888"/>
                <a:ext cx="2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9" name="Line 442">
                <a:extLst>
                  <a:ext uri="{FF2B5EF4-FFF2-40B4-BE49-F238E27FC236}">
                    <a16:creationId xmlns:a16="http://schemas.microsoft.com/office/drawing/2014/main" id="{41051B6E-9F9E-F044-A411-F75C745BBDF3}"/>
                  </a:ext>
                </a:extLst>
              </p:cNvPr>
              <p:cNvSpPr>
                <a:spLocks noChangeShapeType="1"/>
              </p:cNvSpPr>
              <p:nvPr/>
            </p:nvSpPr>
            <p:spPr bwMode="auto">
              <a:xfrm>
                <a:off x="2300" y="2891"/>
                <a:ext cx="50" cy="8"/>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0" name="Line 443">
                <a:extLst>
                  <a:ext uri="{FF2B5EF4-FFF2-40B4-BE49-F238E27FC236}">
                    <a16:creationId xmlns:a16="http://schemas.microsoft.com/office/drawing/2014/main" id="{CB2F07ED-AC0A-8D49-A776-EA21CEF7423B}"/>
                  </a:ext>
                </a:extLst>
              </p:cNvPr>
              <p:cNvSpPr>
                <a:spLocks noChangeShapeType="1"/>
              </p:cNvSpPr>
              <p:nvPr/>
            </p:nvSpPr>
            <p:spPr bwMode="auto">
              <a:xfrm>
                <a:off x="2350" y="2899"/>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1" name="Line 444">
                <a:extLst>
                  <a:ext uri="{FF2B5EF4-FFF2-40B4-BE49-F238E27FC236}">
                    <a16:creationId xmlns:a16="http://schemas.microsoft.com/office/drawing/2014/main" id="{5FF06F4D-FE64-324F-AC48-2A48436A574E}"/>
                  </a:ext>
                </a:extLst>
              </p:cNvPr>
              <p:cNvSpPr>
                <a:spLocks noChangeShapeType="1"/>
              </p:cNvSpPr>
              <p:nvPr/>
            </p:nvSpPr>
            <p:spPr bwMode="auto">
              <a:xfrm>
                <a:off x="2360" y="2900"/>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2" name="Line 445">
                <a:extLst>
                  <a:ext uri="{FF2B5EF4-FFF2-40B4-BE49-F238E27FC236}">
                    <a16:creationId xmlns:a16="http://schemas.microsoft.com/office/drawing/2014/main" id="{95E867A8-615B-6045-9D4D-044DD2FD038D}"/>
                  </a:ext>
                </a:extLst>
              </p:cNvPr>
              <p:cNvSpPr>
                <a:spLocks noChangeShapeType="1"/>
              </p:cNvSpPr>
              <p:nvPr/>
            </p:nvSpPr>
            <p:spPr bwMode="auto">
              <a:xfrm>
                <a:off x="2370" y="2901"/>
                <a:ext cx="2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3" name="Line 446">
                <a:extLst>
                  <a:ext uri="{FF2B5EF4-FFF2-40B4-BE49-F238E27FC236}">
                    <a16:creationId xmlns:a16="http://schemas.microsoft.com/office/drawing/2014/main" id="{55C62AB4-70B3-604B-90D0-DA0AF566AEFA}"/>
                  </a:ext>
                </a:extLst>
              </p:cNvPr>
              <p:cNvSpPr>
                <a:spLocks noChangeShapeType="1"/>
              </p:cNvSpPr>
              <p:nvPr/>
            </p:nvSpPr>
            <p:spPr bwMode="auto">
              <a:xfrm>
                <a:off x="2390" y="2904"/>
                <a:ext cx="2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4" name="Line 447">
                <a:extLst>
                  <a:ext uri="{FF2B5EF4-FFF2-40B4-BE49-F238E27FC236}">
                    <a16:creationId xmlns:a16="http://schemas.microsoft.com/office/drawing/2014/main" id="{4E507F00-E7F6-F04C-9761-339AA97C07A5}"/>
                  </a:ext>
                </a:extLst>
              </p:cNvPr>
              <p:cNvSpPr>
                <a:spLocks noChangeShapeType="1"/>
              </p:cNvSpPr>
              <p:nvPr/>
            </p:nvSpPr>
            <p:spPr bwMode="auto">
              <a:xfrm>
                <a:off x="2410" y="2906"/>
                <a:ext cx="29"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5" name="Line 448">
                <a:extLst>
                  <a:ext uri="{FF2B5EF4-FFF2-40B4-BE49-F238E27FC236}">
                    <a16:creationId xmlns:a16="http://schemas.microsoft.com/office/drawing/2014/main" id="{BF5FB8FC-EB8D-324C-AC92-75E2B1D51011}"/>
                  </a:ext>
                </a:extLst>
              </p:cNvPr>
              <p:cNvSpPr>
                <a:spLocks noChangeShapeType="1"/>
              </p:cNvSpPr>
              <p:nvPr/>
            </p:nvSpPr>
            <p:spPr bwMode="auto">
              <a:xfrm>
                <a:off x="2439" y="2909"/>
                <a:ext cx="3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6" name="Line 449">
                <a:extLst>
                  <a:ext uri="{FF2B5EF4-FFF2-40B4-BE49-F238E27FC236}">
                    <a16:creationId xmlns:a16="http://schemas.microsoft.com/office/drawing/2014/main" id="{ACE9C010-B7B1-F648-AA28-6970911CDB7B}"/>
                  </a:ext>
                </a:extLst>
              </p:cNvPr>
              <p:cNvSpPr>
                <a:spLocks noChangeShapeType="1"/>
              </p:cNvSpPr>
              <p:nvPr/>
            </p:nvSpPr>
            <p:spPr bwMode="auto">
              <a:xfrm>
                <a:off x="2469" y="2912"/>
                <a:ext cx="3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7" name="Line 450">
                <a:extLst>
                  <a:ext uri="{FF2B5EF4-FFF2-40B4-BE49-F238E27FC236}">
                    <a16:creationId xmlns:a16="http://schemas.microsoft.com/office/drawing/2014/main" id="{0C786AFB-0B70-BD4A-8405-45F61D055A52}"/>
                  </a:ext>
                </a:extLst>
              </p:cNvPr>
              <p:cNvSpPr>
                <a:spLocks noChangeShapeType="1"/>
              </p:cNvSpPr>
              <p:nvPr/>
            </p:nvSpPr>
            <p:spPr bwMode="auto">
              <a:xfrm>
                <a:off x="2499" y="2915"/>
                <a:ext cx="60" cy="5"/>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8" name="Line 451">
                <a:extLst>
                  <a:ext uri="{FF2B5EF4-FFF2-40B4-BE49-F238E27FC236}">
                    <a16:creationId xmlns:a16="http://schemas.microsoft.com/office/drawing/2014/main" id="{3DBDB055-828C-3544-B632-036B7C129153}"/>
                  </a:ext>
                </a:extLst>
              </p:cNvPr>
              <p:cNvSpPr>
                <a:spLocks noChangeShapeType="1"/>
              </p:cNvSpPr>
              <p:nvPr/>
            </p:nvSpPr>
            <p:spPr bwMode="auto">
              <a:xfrm>
                <a:off x="2559" y="2920"/>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9" name="Line 452">
                <a:extLst>
                  <a:ext uri="{FF2B5EF4-FFF2-40B4-BE49-F238E27FC236}">
                    <a16:creationId xmlns:a16="http://schemas.microsoft.com/office/drawing/2014/main" id="{6B86623D-21C7-9241-B290-8EDAE12D9EAC}"/>
                  </a:ext>
                </a:extLst>
              </p:cNvPr>
              <p:cNvSpPr>
                <a:spLocks noChangeShapeType="1"/>
              </p:cNvSpPr>
              <p:nvPr/>
            </p:nvSpPr>
            <p:spPr bwMode="auto">
              <a:xfrm>
                <a:off x="2569" y="2921"/>
                <a:ext cx="39"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0" name="Line 453">
                <a:extLst>
                  <a:ext uri="{FF2B5EF4-FFF2-40B4-BE49-F238E27FC236}">
                    <a16:creationId xmlns:a16="http://schemas.microsoft.com/office/drawing/2014/main" id="{1E42974C-A653-A640-8461-AE583DD233ED}"/>
                  </a:ext>
                </a:extLst>
              </p:cNvPr>
              <p:cNvSpPr>
                <a:spLocks noChangeShapeType="1"/>
              </p:cNvSpPr>
              <p:nvPr/>
            </p:nvSpPr>
            <p:spPr bwMode="auto">
              <a:xfrm>
                <a:off x="2608" y="2923"/>
                <a:ext cx="11"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1" name="Line 454">
                <a:extLst>
                  <a:ext uri="{FF2B5EF4-FFF2-40B4-BE49-F238E27FC236}">
                    <a16:creationId xmlns:a16="http://schemas.microsoft.com/office/drawing/2014/main" id="{8C61829B-6468-F04B-9756-375B12355D41}"/>
                  </a:ext>
                </a:extLst>
              </p:cNvPr>
              <p:cNvSpPr>
                <a:spLocks noChangeShapeType="1"/>
              </p:cNvSpPr>
              <p:nvPr/>
            </p:nvSpPr>
            <p:spPr bwMode="auto">
              <a:xfrm>
                <a:off x="2619" y="2924"/>
                <a:ext cx="9"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2" name="Line 455">
                <a:extLst>
                  <a:ext uri="{FF2B5EF4-FFF2-40B4-BE49-F238E27FC236}">
                    <a16:creationId xmlns:a16="http://schemas.microsoft.com/office/drawing/2014/main" id="{837B3449-8844-9242-9732-9BF48991D6F5}"/>
                  </a:ext>
                </a:extLst>
              </p:cNvPr>
              <p:cNvSpPr>
                <a:spLocks noChangeShapeType="1"/>
              </p:cNvSpPr>
              <p:nvPr/>
            </p:nvSpPr>
            <p:spPr bwMode="auto">
              <a:xfrm>
                <a:off x="2628" y="2925"/>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3" name="Line 456">
                <a:extLst>
                  <a:ext uri="{FF2B5EF4-FFF2-40B4-BE49-F238E27FC236}">
                    <a16:creationId xmlns:a16="http://schemas.microsoft.com/office/drawing/2014/main" id="{AF2C73EC-B184-4F44-949E-54DBFF62A9CE}"/>
                  </a:ext>
                </a:extLst>
              </p:cNvPr>
              <p:cNvSpPr>
                <a:spLocks noChangeShapeType="1"/>
              </p:cNvSpPr>
              <p:nvPr/>
            </p:nvSpPr>
            <p:spPr bwMode="auto">
              <a:xfrm>
                <a:off x="2638" y="2925"/>
                <a:ext cx="3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4" name="Line 457">
                <a:extLst>
                  <a:ext uri="{FF2B5EF4-FFF2-40B4-BE49-F238E27FC236}">
                    <a16:creationId xmlns:a16="http://schemas.microsoft.com/office/drawing/2014/main" id="{31EACBA0-BAB2-4F4D-9E6D-67092A85FBB9}"/>
                  </a:ext>
                </a:extLst>
              </p:cNvPr>
              <p:cNvSpPr>
                <a:spLocks noChangeShapeType="1"/>
              </p:cNvSpPr>
              <p:nvPr/>
            </p:nvSpPr>
            <p:spPr bwMode="auto">
              <a:xfrm>
                <a:off x="2668" y="2927"/>
                <a:ext cx="50" cy="3"/>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5" name="Line 458">
                <a:extLst>
                  <a:ext uri="{FF2B5EF4-FFF2-40B4-BE49-F238E27FC236}">
                    <a16:creationId xmlns:a16="http://schemas.microsoft.com/office/drawing/2014/main" id="{2E4061AF-7D95-434F-A559-84CB4CBB7CEE}"/>
                  </a:ext>
                </a:extLst>
              </p:cNvPr>
              <p:cNvSpPr>
                <a:spLocks noChangeShapeType="1"/>
              </p:cNvSpPr>
              <p:nvPr/>
            </p:nvSpPr>
            <p:spPr bwMode="auto">
              <a:xfrm>
                <a:off x="2718" y="2930"/>
                <a:ext cx="2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6" name="Line 459">
                <a:extLst>
                  <a:ext uri="{FF2B5EF4-FFF2-40B4-BE49-F238E27FC236}">
                    <a16:creationId xmlns:a16="http://schemas.microsoft.com/office/drawing/2014/main" id="{2491C4BC-8823-1D4C-8661-D4EB6CB26671}"/>
                  </a:ext>
                </a:extLst>
              </p:cNvPr>
              <p:cNvSpPr>
                <a:spLocks noChangeShapeType="1"/>
              </p:cNvSpPr>
              <p:nvPr/>
            </p:nvSpPr>
            <p:spPr bwMode="auto">
              <a:xfrm>
                <a:off x="2738" y="2931"/>
                <a:ext cx="2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7" name="Line 460">
                <a:extLst>
                  <a:ext uri="{FF2B5EF4-FFF2-40B4-BE49-F238E27FC236}">
                    <a16:creationId xmlns:a16="http://schemas.microsoft.com/office/drawing/2014/main" id="{8505A9F5-581E-0749-B067-F1192F18D61C}"/>
                  </a:ext>
                </a:extLst>
              </p:cNvPr>
              <p:cNvSpPr>
                <a:spLocks noChangeShapeType="1"/>
              </p:cNvSpPr>
              <p:nvPr/>
            </p:nvSpPr>
            <p:spPr bwMode="auto">
              <a:xfrm>
                <a:off x="2758" y="2932"/>
                <a:ext cx="2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8" name="Line 461">
                <a:extLst>
                  <a:ext uri="{FF2B5EF4-FFF2-40B4-BE49-F238E27FC236}">
                    <a16:creationId xmlns:a16="http://schemas.microsoft.com/office/drawing/2014/main" id="{71A072D9-F2AC-5041-8B5F-A1B21D249F1A}"/>
                  </a:ext>
                </a:extLst>
              </p:cNvPr>
              <p:cNvSpPr>
                <a:spLocks noChangeShapeType="1"/>
              </p:cNvSpPr>
              <p:nvPr/>
            </p:nvSpPr>
            <p:spPr bwMode="auto">
              <a:xfrm>
                <a:off x="2778" y="2933"/>
                <a:ext cx="39"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9" name="Line 462">
                <a:extLst>
                  <a:ext uri="{FF2B5EF4-FFF2-40B4-BE49-F238E27FC236}">
                    <a16:creationId xmlns:a16="http://schemas.microsoft.com/office/drawing/2014/main" id="{CD55EBAC-272A-E24D-B3D4-954FF91E0D9D}"/>
                  </a:ext>
                </a:extLst>
              </p:cNvPr>
              <p:cNvSpPr>
                <a:spLocks noChangeShapeType="1"/>
              </p:cNvSpPr>
              <p:nvPr/>
            </p:nvSpPr>
            <p:spPr bwMode="auto">
              <a:xfrm>
                <a:off x="2817" y="2934"/>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0" name="Line 463">
                <a:extLst>
                  <a:ext uri="{FF2B5EF4-FFF2-40B4-BE49-F238E27FC236}">
                    <a16:creationId xmlns:a16="http://schemas.microsoft.com/office/drawing/2014/main" id="{5B324D7E-AA9C-0945-A81A-42B495B1070A}"/>
                  </a:ext>
                </a:extLst>
              </p:cNvPr>
              <p:cNvSpPr>
                <a:spLocks noChangeShapeType="1"/>
              </p:cNvSpPr>
              <p:nvPr/>
            </p:nvSpPr>
            <p:spPr bwMode="auto">
              <a:xfrm>
                <a:off x="2827" y="2935"/>
                <a:ext cx="4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1" name="Line 464">
                <a:extLst>
                  <a:ext uri="{FF2B5EF4-FFF2-40B4-BE49-F238E27FC236}">
                    <a16:creationId xmlns:a16="http://schemas.microsoft.com/office/drawing/2014/main" id="{A9E295AD-A627-AD4E-B30F-8F1D56D99A7E}"/>
                  </a:ext>
                </a:extLst>
              </p:cNvPr>
              <p:cNvSpPr>
                <a:spLocks noChangeShapeType="1"/>
              </p:cNvSpPr>
              <p:nvPr/>
            </p:nvSpPr>
            <p:spPr bwMode="auto">
              <a:xfrm>
                <a:off x="2867" y="2936"/>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2" name="Line 465">
                <a:extLst>
                  <a:ext uri="{FF2B5EF4-FFF2-40B4-BE49-F238E27FC236}">
                    <a16:creationId xmlns:a16="http://schemas.microsoft.com/office/drawing/2014/main" id="{56A1EAE3-83C5-8244-B86F-C108A9301A66}"/>
                  </a:ext>
                </a:extLst>
              </p:cNvPr>
              <p:cNvSpPr>
                <a:spLocks noChangeShapeType="1"/>
              </p:cNvSpPr>
              <p:nvPr/>
            </p:nvSpPr>
            <p:spPr bwMode="auto">
              <a:xfrm>
                <a:off x="2877" y="2936"/>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3" name="Line 466">
                <a:extLst>
                  <a:ext uri="{FF2B5EF4-FFF2-40B4-BE49-F238E27FC236}">
                    <a16:creationId xmlns:a16="http://schemas.microsoft.com/office/drawing/2014/main" id="{425A401A-0135-9641-89A0-2E23C0CC1217}"/>
                  </a:ext>
                </a:extLst>
              </p:cNvPr>
              <p:cNvSpPr>
                <a:spLocks noChangeShapeType="1"/>
              </p:cNvSpPr>
              <p:nvPr/>
            </p:nvSpPr>
            <p:spPr bwMode="auto">
              <a:xfrm>
                <a:off x="2887" y="2937"/>
                <a:ext cx="3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4" name="Line 467">
                <a:extLst>
                  <a:ext uri="{FF2B5EF4-FFF2-40B4-BE49-F238E27FC236}">
                    <a16:creationId xmlns:a16="http://schemas.microsoft.com/office/drawing/2014/main" id="{3BF57E94-6477-3F40-B923-D7355D444752}"/>
                  </a:ext>
                </a:extLst>
              </p:cNvPr>
              <p:cNvSpPr>
                <a:spLocks noChangeShapeType="1"/>
              </p:cNvSpPr>
              <p:nvPr/>
            </p:nvSpPr>
            <p:spPr bwMode="auto">
              <a:xfrm>
                <a:off x="2917" y="2938"/>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5" name="Line 468">
                <a:extLst>
                  <a:ext uri="{FF2B5EF4-FFF2-40B4-BE49-F238E27FC236}">
                    <a16:creationId xmlns:a16="http://schemas.microsoft.com/office/drawing/2014/main" id="{AD38A746-621B-324B-A1CB-5549EA635FD9}"/>
                  </a:ext>
                </a:extLst>
              </p:cNvPr>
              <p:cNvSpPr>
                <a:spLocks noChangeShapeType="1"/>
              </p:cNvSpPr>
              <p:nvPr/>
            </p:nvSpPr>
            <p:spPr bwMode="auto">
              <a:xfrm>
                <a:off x="2927" y="2938"/>
                <a:ext cx="4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6" name="Line 469">
                <a:extLst>
                  <a:ext uri="{FF2B5EF4-FFF2-40B4-BE49-F238E27FC236}">
                    <a16:creationId xmlns:a16="http://schemas.microsoft.com/office/drawing/2014/main" id="{6A08E576-4409-BD43-8C85-44E6F74351C3}"/>
                  </a:ext>
                </a:extLst>
              </p:cNvPr>
              <p:cNvSpPr>
                <a:spLocks noChangeShapeType="1"/>
              </p:cNvSpPr>
              <p:nvPr/>
            </p:nvSpPr>
            <p:spPr bwMode="auto">
              <a:xfrm>
                <a:off x="2967" y="2939"/>
                <a:ext cx="39"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7" name="Line 470">
                <a:extLst>
                  <a:ext uri="{FF2B5EF4-FFF2-40B4-BE49-F238E27FC236}">
                    <a16:creationId xmlns:a16="http://schemas.microsoft.com/office/drawing/2014/main" id="{7DECF064-975E-7643-B3D8-7E02B2C0461A}"/>
                  </a:ext>
                </a:extLst>
              </p:cNvPr>
              <p:cNvSpPr>
                <a:spLocks noChangeShapeType="1"/>
              </p:cNvSpPr>
              <p:nvPr/>
            </p:nvSpPr>
            <p:spPr bwMode="auto">
              <a:xfrm>
                <a:off x="3006" y="2940"/>
                <a:ext cx="2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8" name="Line 471">
                <a:extLst>
                  <a:ext uri="{FF2B5EF4-FFF2-40B4-BE49-F238E27FC236}">
                    <a16:creationId xmlns:a16="http://schemas.microsoft.com/office/drawing/2014/main" id="{378FAF7B-05B1-4049-AF61-4F88EC360F86}"/>
                  </a:ext>
                </a:extLst>
              </p:cNvPr>
              <p:cNvSpPr>
                <a:spLocks noChangeShapeType="1"/>
              </p:cNvSpPr>
              <p:nvPr/>
            </p:nvSpPr>
            <p:spPr bwMode="auto">
              <a:xfrm>
                <a:off x="3026" y="2941"/>
                <a:ext cx="5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9" name="Line 472">
                <a:extLst>
                  <a:ext uri="{FF2B5EF4-FFF2-40B4-BE49-F238E27FC236}">
                    <a16:creationId xmlns:a16="http://schemas.microsoft.com/office/drawing/2014/main" id="{EB733F87-F208-9646-BF74-9A81B6716A32}"/>
                  </a:ext>
                </a:extLst>
              </p:cNvPr>
              <p:cNvSpPr>
                <a:spLocks noChangeShapeType="1"/>
              </p:cNvSpPr>
              <p:nvPr/>
            </p:nvSpPr>
            <p:spPr bwMode="auto">
              <a:xfrm>
                <a:off x="3076" y="2942"/>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0" name="Line 473">
                <a:extLst>
                  <a:ext uri="{FF2B5EF4-FFF2-40B4-BE49-F238E27FC236}">
                    <a16:creationId xmlns:a16="http://schemas.microsoft.com/office/drawing/2014/main" id="{4FBC2F15-4CCE-2C4B-94E3-1882A6F656FC}"/>
                  </a:ext>
                </a:extLst>
              </p:cNvPr>
              <p:cNvSpPr>
                <a:spLocks noChangeShapeType="1"/>
              </p:cNvSpPr>
              <p:nvPr/>
            </p:nvSpPr>
            <p:spPr bwMode="auto">
              <a:xfrm>
                <a:off x="3086" y="2942"/>
                <a:ext cx="99"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1" name="Line 474">
                <a:extLst>
                  <a:ext uri="{FF2B5EF4-FFF2-40B4-BE49-F238E27FC236}">
                    <a16:creationId xmlns:a16="http://schemas.microsoft.com/office/drawing/2014/main" id="{2732015F-401E-824E-B2A0-2FFC9617C94E}"/>
                  </a:ext>
                </a:extLst>
              </p:cNvPr>
              <p:cNvSpPr>
                <a:spLocks noChangeShapeType="1"/>
              </p:cNvSpPr>
              <p:nvPr/>
            </p:nvSpPr>
            <p:spPr bwMode="auto">
              <a:xfrm>
                <a:off x="3185" y="2944"/>
                <a:ext cx="160" cy="2"/>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2" name="Line 475">
                <a:extLst>
                  <a:ext uri="{FF2B5EF4-FFF2-40B4-BE49-F238E27FC236}">
                    <a16:creationId xmlns:a16="http://schemas.microsoft.com/office/drawing/2014/main" id="{930ACB76-87D9-0F4A-8FEF-73DC702E51BC}"/>
                  </a:ext>
                </a:extLst>
              </p:cNvPr>
              <p:cNvSpPr>
                <a:spLocks noChangeShapeType="1"/>
              </p:cNvSpPr>
              <p:nvPr/>
            </p:nvSpPr>
            <p:spPr bwMode="auto">
              <a:xfrm>
                <a:off x="3345" y="2946"/>
                <a:ext cx="1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3" name="Line 476">
                <a:extLst>
                  <a:ext uri="{FF2B5EF4-FFF2-40B4-BE49-F238E27FC236}">
                    <a16:creationId xmlns:a16="http://schemas.microsoft.com/office/drawing/2014/main" id="{1F06CB75-E7ED-5B47-BF88-0A574AB2961F}"/>
                  </a:ext>
                </a:extLst>
              </p:cNvPr>
              <p:cNvSpPr>
                <a:spLocks noChangeShapeType="1"/>
              </p:cNvSpPr>
              <p:nvPr/>
            </p:nvSpPr>
            <p:spPr bwMode="auto">
              <a:xfrm>
                <a:off x="3355" y="2947"/>
                <a:ext cx="3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4" name="Line 477">
                <a:extLst>
                  <a:ext uri="{FF2B5EF4-FFF2-40B4-BE49-F238E27FC236}">
                    <a16:creationId xmlns:a16="http://schemas.microsoft.com/office/drawing/2014/main" id="{3F0E415B-2A42-4E4B-8CB1-4C7BDC79F523}"/>
                  </a:ext>
                </a:extLst>
              </p:cNvPr>
              <p:cNvSpPr>
                <a:spLocks noChangeShapeType="1"/>
              </p:cNvSpPr>
              <p:nvPr/>
            </p:nvSpPr>
            <p:spPr bwMode="auto">
              <a:xfrm>
                <a:off x="3394" y="2947"/>
                <a:ext cx="2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5" name="Line 478">
                <a:extLst>
                  <a:ext uri="{FF2B5EF4-FFF2-40B4-BE49-F238E27FC236}">
                    <a16:creationId xmlns:a16="http://schemas.microsoft.com/office/drawing/2014/main" id="{C77F44AE-D59D-F046-88D1-F698DF2E5924}"/>
                  </a:ext>
                </a:extLst>
              </p:cNvPr>
              <p:cNvSpPr>
                <a:spLocks noChangeShapeType="1"/>
              </p:cNvSpPr>
              <p:nvPr/>
            </p:nvSpPr>
            <p:spPr bwMode="auto">
              <a:xfrm>
                <a:off x="3414" y="2947"/>
                <a:ext cx="8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6" name="Line 479">
                <a:extLst>
                  <a:ext uri="{FF2B5EF4-FFF2-40B4-BE49-F238E27FC236}">
                    <a16:creationId xmlns:a16="http://schemas.microsoft.com/office/drawing/2014/main" id="{A6538CB1-66F5-614F-BAB9-D2DF9E277A5C}"/>
                  </a:ext>
                </a:extLst>
              </p:cNvPr>
              <p:cNvSpPr>
                <a:spLocks noChangeShapeType="1"/>
              </p:cNvSpPr>
              <p:nvPr/>
            </p:nvSpPr>
            <p:spPr bwMode="auto">
              <a:xfrm>
                <a:off x="3494" y="2948"/>
                <a:ext cx="89"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7" name="Line 480">
                <a:extLst>
                  <a:ext uri="{FF2B5EF4-FFF2-40B4-BE49-F238E27FC236}">
                    <a16:creationId xmlns:a16="http://schemas.microsoft.com/office/drawing/2014/main" id="{4E096EDA-7F0E-5D48-B809-48CB33B55FCC}"/>
                  </a:ext>
                </a:extLst>
              </p:cNvPr>
              <p:cNvSpPr>
                <a:spLocks noChangeShapeType="1"/>
              </p:cNvSpPr>
              <p:nvPr/>
            </p:nvSpPr>
            <p:spPr bwMode="auto">
              <a:xfrm>
                <a:off x="3583" y="2949"/>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8" name="Line 481">
                <a:extLst>
                  <a:ext uri="{FF2B5EF4-FFF2-40B4-BE49-F238E27FC236}">
                    <a16:creationId xmlns:a16="http://schemas.microsoft.com/office/drawing/2014/main" id="{EE8B7003-49FE-8F44-B486-128268CBB446}"/>
                  </a:ext>
                </a:extLst>
              </p:cNvPr>
              <p:cNvSpPr>
                <a:spLocks noChangeShapeType="1"/>
              </p:cNvSpPr>
              <p:nvPr/>
            </p:nvSpPr>
            <p:spPr bwMode="auto">
              <a:xfrm>
                <a:off x="3593" y="2949"/>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9" name="Line 482">
                <a:extLst>
                  <a:ext uri="{FF2B5EF4-FFF2-40B4-BE49-F238E27FC236}">
                    <a16:creationId xmlns:a16="http://schemas.microsoft.com/office/drawing/2014/main" id="{BD28BED2-5CB3-4140-A3DA-4F208E11A985}"/>
                  </a:ext>
                </a:extLst>
              </p:cNvPr>
              <p:cNvSpPr>
                <a:spLocks noChangeShapeType="1"/>
              </p:cNvSpPr>
              <p:nvPr/>
            </p:nvSpPr>
            <p:spPr bwMode="auto">
              <a:xfrm>
                <a:off x="3603" y="2949"/>
                <a:ext cx="6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0" name="Line 483">
                <a:extLst>
                  <a:ext uri="{FF2B5EF4-FFF2-40B4-BE49-F238E27FC236}">
                    <a16:creationId xmlns:a16="http://schemas.microsoft.com/office/drawing/2014/main" id="{6F46C22B-2C14-9644-B06A-2093D90F8A1C}"/>
                  </a:ext>
                </a:extLst>
              </p:cNvPr>
              <p:cNvSpPr>
                <a:spLocks noChangeShapeType="1"/>
              </p:cNvSpPr>
              <p:nvPr/>
            </p:nvSpPr>
            <p:spPr bwMode="auto">
              <a:xfrm>
                <a:off x="3663" y="2949"/>
                <a:ext cx="2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1" name="Line 484">
                <a:extLst>
                  <a:ext uri="{FF2B5EF4-FFF2-40B4-BE49-F238E27FC236}">
                    <a16:creationId xmlns:a16="http://schemas.microsoft.com/office/drawing/2014/main" id="{8F555CDD-F0D5-E249-844B-48250FAA02E0}"/>
                  </a:ext>
                </a:extLst>
              </p:cNvPr>
              <p:cNvSpPr>
                <a:spLocks noChangeShapeType="1"/>
              </p:cNvSpPr>
              <p:nvPr/>
            </p:nvSpPr>
            <p:spPr bwMode="auto">
              <a:xfrm>
                <a:off x="3683" y="2949"/>
                <a:ext cx="4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2" name="Line 485">
                <a:extLst>
                  <a:ext uri="{FF2B5EF4-FFF2-40B4-BE49-F238E27FC236}">
                    <a16:creationId xmlns:a16="http://schemas.microsoft.com/office/drawing/2014/main" id="{31686CC3-867C-4A4E-B725-D6D48B0696D0}"/>
                  </a:ext>
                </a:extLst>
              </p:cNvPr>
              <p:cNvSpPr>
                <a:spLocks noChangeShapeType="1"/>
              </p:cNvSpPr>
              <p:nvPr/>
            </p:nvSpPr>
            <p:spPr bwMode="auto">
              <a:xfrm>
                <a:off x="3723" y="2950"/>
                <a:ext cx="3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3" name="Line 486">
                <a:extLst>
                  <a:ext uri="{FF2B5EF4-FFF2-40B4-BE49-F238E27FC236}">
                    <a16:creationId xmlns:a16="http://schemas.microsoft.com/office/drawing/2014/main" id="{C0F446A4-2C2C-5340-94F0-4B283B64639B}"/>
                  </a:ext>
                </a:extLst>
              </p:cNvPr>
              <p:cNvSpPr>
                <a:spLocks noChangeShapeType="1"/>
              </p:cNvSpPr>
              <p:nvPr/>
            </p:nvSpPr>
            <p:spPr bwMode="auto">
              <a:xfrm>
                <a:off x="3762" y="2950"/>
                <a:ext cx="6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4" name="Line 487">
                <a:extLst>
                  <a:ext uri="{FF2B5EF4-FFF2-40B4-BE49-F238E27FC236}">
                    <a16:creationId xmlns:a16="http://schemas.microsoft.com/office/drawing/2014/main" id="{B52790A9-37E9-1544-89C5-19A85DF1C2D8}"/>
                  </a:ext>
                </a:extLst>
              </p:cNvPr>
              <p:cNvSpPr>
                <a:spLocks noChangeShapeType="1"/>
              </p:cNvSpPr>
              <p:nvPr/>
            </p:nvSpPr>
            <p:spPr bwMode="auto">
              <a:xfrm>
                <a:off x="3822" y="2950"/>
                <a:ext cx="4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5" name="Line 488">
                <a:extLst>
                  <a:ext uri="{FF2B5EF4-FFF2-40B4-BE49-F238E27FC236}">
                    <a16:creationId xmlns:a16="http://schemas.microsoft.com/office/drawing/2014/main" id="{3EB655DE-775A-B540-BBA5-6E9B2B86BB9B}"/>
                  </a:ext>
                </a:extLst>
              </p:cNvPr>
              <p:cNvSpPr>
                <a:spLocks noChangeShapeType="1"/>
              </p:cNvSpPr>
              <p:nvPr/>
            </p:nvSpPr>
            <p:spPr bwMode="auto">
              <a:xfrm>
                <a:off x="3862" y="2950"/>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6" name="Line 489">
                <a:extLst>
                  <a:ext uri="{FF2B5EF4-FFF2-40B4-BE49-F238E27FC236}">
                    <a16:creationId xmlns:a16="http://schemas.microsoft.com/office/drawing/2014/main" id="{42E66038-1257-BA4F-A423-953E3D61D486}"/>
                  </a:ext>
                </a:extLst>
              </p:cNvPr>
              <p:cNvSpPr>
                <a:spLocks noChangeShapeType="1"/>
              </p:cNvSpPr>
              <p:nvPr/>
            </p:nvSpPr>
            <p:spPr bwMode="auto">
              <a:xfrm>
                <a:off x="3872" y="2950"/>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7" name="Line 490">
                <a:extLst>
                  <a:ext uri="{FF2B5EF4-FFF2-40B4-BE49-F238E27FC236}">
                    <a16:creationId xmlns:a16="http://schemas.microsoft.com/office/drawing/2014/main" id="{C2456A98-A6B8-5249-B186-E0D327A18CDF}"/>
                  </a:ext>
                </a:extLst>
              </p:cNvPr>
              <p:cNvSpPr>
                <a:spLocks noChangeShapeType="1"/>
              </p:cNvSpPr>
              <p:nvPr/>
            </p:nvSpPr>
            <p:spPr bwMode="auto">
              <a:xfrm>
                <a:off x="3882" y="2950"/>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8" name="Line 491">
                <a:extLst>
                  <a:ext uri="{FF2B5EF4-FFF2-40B4-BE49-F238E27FC236}">
                    <a16:creationId xmlns:a16="http://schemas.microsoft.com/office/drawing/2014/main" id="{14131F6E-B8C4-B848-B7A4-3750F5BA0E8C}"/>
                  </a:ext>
                </a:extLst>
              </p:cNvPr>
              <p:cNvSpPr>
                <a:spLocks noChangeShapeType="1"/>
              </p:cNvSpPr>
              <p:nvPr/>
            </p:nvSpPr>
            <p:spPr bwMode="auto">
              <a:xfrm>
                <a:off x="3892" y="2950"/>
                <a:ext cx="2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9" name="Line 492">
                <a:extLst>
                  <a:ext uri="{FF2B5EF4-FFF2-40B4-BE49-F238E27FC236}">
                    <a16:creationId xmlns:a16="http://schemas.microsoft.com/office/drawing/2014/main" id="{A5B2102A-BA23-E842-B8D1-97B419B8DC41}"/>
                  </a:ext>
                </a:extLst>
              </p:cNvPr>
              <p:cNvSpPr>
                <a:spLocks noChangeShapeType="1"/>
              </p:cNvSpPr>
              <p:nvPr/>
            </p:nvSpPr>
            <p:spPr bwMode="auto">
              <a:xfrm>
                <a:off x="3912" y="2951"/>
                <a:ext cx="14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0" name="Line 493">
                <a:extLst>
                  <a:ext uri="{FF2B5EF4-FFF2-40B4-BE49-F238E27FC236}">
                    <a16:creationId xmlns:a16="http://schemas.microsoft.com/office/drawing/2014/main" id="{E77DC307-6367-6746-B0B5-86830CC729DB}"/>
                  </a:ext>
                </a:extLst>
              </p:cNvPr>
              <p:cNvSpPr>
                <a:spLocks noChangeShapeType="1"/>
              </p:cNvSpPr>
              <p:nvPr/>
            </p:nvSpPr>
            <p:spPr bwMode="auto">
              <a:xfrm>
                <a:off x="4061" y="2951"/>
                <a:ext cx="2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1" name="Line 494">
                <a:extLst>
                  <a:ext uri="{FF2B5EF4-FFF2-40B4-BE49-F238E27FC236}">
                    <a16:creationId xmlns:a16="http://schemas.microsoft.com/office/drawing/2014/main" id="{ABBD8671-694F-E54F-9BBD-506DF1C5A6EB}"/>
                  </a:ext>
                </a:extLst>
              </p:cNvPr>
              <p:cNvSpPr>
                <a:spLocks noChangeShapeType="1"/>
              </p:cNvSpPr>
              <p:nvPr/>
            </p:nvSpPr>
            <p:spPr bwMode="auto">
              <a:xfrm>
                <a:off x="4081" y="2951"/>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2" name="Line 495">
                <a:extLst>
                  <a:ext uri="{FF2B5EF4-FFF2-40B4-BE49-F238E27FC236}">
                    <a16:creationId xmlns:a16="http://schemas.microsoft.com/office/drawing/2014/main" id="{4E056BCA-AF63-8D47-BAF9-4B4BDA01025D}"/>
                  </a:ext>
                </a:extLst>
              </p:cNvPr>
              <p:cNvSpPr>
                <a:spLocks noChangeShapeType="1"/>
              </p:cNvSpPr>
              <p:nvPr/>
            </p:nvSpPr>
            <p:spPr bwMode="auto">
              <a:xfrm>
                <a:off x="4091" y="2951"/>
                <a:ext cx="4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3" name="Line 496">
                <a:extLst>
                  <a:ext uri="{FF2B5EF4-FFF2-40B4-BE49-F238E27FC236}">
                    <a16:creationId xmlns:a16="http://schemas.microsoft.com/office/drawing/2014/main" id="{262F5456-83B7-4A43-9A09-652AE0EB9B5E}"/>
                  </a:ext>
                </a:extLst>
              </p:cNvPr>
              <p:cNvSpPr>
                <a:spLocks noChangeShapeType="1"/>
              </p:cNvSpPr>
              <p:nvPr/>
            </p:nvSpPr>
            <p:spPr bwMode="auto">
              <a:xfrm>
                <a:off x="4140" y="2951"/>
                <a:ext cx="2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4" name="Line 497">
                <a:extLst>
                  <a:ext uri="{FF2B5EF4-FFF2-40B4-BE49-F238E27FC236}">
                    <a16:creationId xmlns:a16="http://schemas.microsoft.com/office/drawing/2014/main" id="{EE01E28F-B7A0-BD4A-BAA5-AC41028DAA73}"/>
                  </a:ext>
                </a:extLst>
              </p:cNvPr>
              <p:cNvSpPr>
                <a:spLocks noChangeShapeType="1"/>
              </p:cNvSpPr>
              <p:nvPr/>
            </p:nvSpPr>
            <p:spPr bwMode="auto">
              <a:xfrm>
                <a:off x="4160" y="2951"/>
                <a:ext cx="3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5" name="Line 498">
                <a:extLst>
                  <a:ext uri="{FF2B5EF4-FFF2-40B4-BE49-F238E27FC236}">
                    <a16:creationId xmlns:a16="http://schemas.microsoft.com/office/drawing/2014/main" id="{1CCCDA3E-062B-A54B-927E-A53885F40ACF}"/>
                  </a:ext>
                </a:extLst>
              </p:cNvPr>
              <p:cNvSpPr>
                <a:spLocks noChangeShapeType="1"/>
              </p:cNvSpPr>
              <p:nvPr/>
            </p:nvSpPr>
            <p:spPr bwMode="auto">
              <a:xfrm>
                <a:off x="4190" y="2951"/>
                <a:ext cx="3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6" name="Line 499">
                <a:extLst>
                  <a:ext uri="{FF2B5EF4-FFF2-40B4-BE49-F238E27FC236}">
                    <a16:creationId xmlns:a16="http://schemas.microsoft.com/office/drawing/2014/main" id="{6474BECA-077B-0949-8453-5D66BE298EF5}"/>
                  </a:ext>
                </a:extLst>
              </p:cNvPr>
              <p:cNvSpPr>
                <a:spLocks noChangeShapeType="1"/>
              </p:cNvSpPr>
              <p:nvPr/>
            </p:nvSpPr>
            <p:spPr bwMode="auto">
              <a:xfrm>
                <a:off x="4220" y="2952"/>
                <a:ext cx="4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7" name="Line 500">
                <a:extLst>
                  <a:ext uri="{FF2B5EF4-FFF2-40B4-BE49-F238E27FC236}">
                    <a16:creationId xmlns:a16="http://schemas.microsoft.com/office/drawing/2014/main" id="{D7903466-9A01-A645-853F-F63B8487A9D3}"/>
                  </a:ext>
                </a:extLst>
              </p:cNvPr>
              <p:cNvSpPr>
                <a:spLocks noChangeShapeType="1"/>
              </p:cNvSpPr>
              <p:nvPr/>
            </p:nvSpPr>
            <p:spPr bwMode="auto">
              <a:xfrm>
                <a:off x="4260" y="2952"/>
                <a:ext cx="9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8" name="Line 501">
                <a:extLst>
                  <a:ext uri="{FF2B5EF4-FFF2-40B4-BE49-F238E27FC236}">
                    <a16:creationId xmlns:a16="http://schemas.microsoft.com/office/drawing/2014/main" id="{7456FEB6-142C-054E-A732-96C4B24FDA64}"/>
                  </a:ext>
                </a:extLst>
              </p:cNvPr>
              <p:cNvSpPr>
                <a:spLocks noChangeShapeType="1"/>
              </p:cNvSpPr>
              <p:nvPr/>
            </p:nvSpPr>
            <p:spPr bwMode="auto">
              <a:xfrm>
                <a:off x="4359" y="2952"/>
                <a:ext cx="5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9" name="Line 502">
                <a:extLst>
                  <a:ext uri="{FF2B5EF4-FFF2-40B4-BE49-F238E27FC236}">
                    <a16:creationId xmlns:a16="http://schemas.microsoft.com/office/drawing/2014/main" id="{35178B81-C238-6741-BDAA-147945CD9577}"/>
                  </a:ext>
                </a:extLst>
              </p:cNvPr>
              <p:cNvSpPr>
                <a:spLocks noChangeShapeType="1"/>
              </p:cNvSpPr>
              <p:nvPr/>
            </p:nvSpPr>
            <p:spPr bwMode="auto">
              <a:xfrm>
                <a:off x="4409" y="2952"/>
                <a:ext cx="3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0" name="Line 503">
                <a:extLst>
                  <a:ext uri="{FF2B5EF4-FFF2-40B4-BE49-F238E27FC236}">
                    <a16:creationId xmlns:a16="http://schemas.microsoft.com/office/drawing/2014/main" id="{8E6DD2EF-9748-314B-A328-D99EFEFBCAAE}"/>
                  </a:ext>
                </a:extLst>
              </p:cNvPr>
              <p:cNvSpPr>
                <a:spLocks noChangeShapeType="1"/>
              </p:cNvSpPr>
              <p:nvPr/>
            </p:nvSpPr>
            <p:spPr bwMode="auto">
              <a:xfrm>
                <a:off x="4439" y="2952"/>
                <a:ext cx="2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1" name="Line 504">
                <a:extLst>
                  <a:ext uri="{FF2B5EF4-FFF2-40B4-BE49-F238E27FC236}">
                    <a16:creationId xmlns:a16="http://schemas.microsoft.com/office/drawing/2014/main" id="{B6911969-49CA-0D40-BA95-BA6521BF4D36}"/>
                  </a:ext>
                </a:extLst>
              </p:cNvPr>
              <p:cNvSpPr>
                <a:spLocks noChangeShapeType="1"/>
              </p:cNvSpPr>
              <p:nvPr/>
            </p:nvSpPr>
            <p:spPr bwMode="auto">
              <a:xfrm>
                <a:off x="4459" y="2952"/>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2" name="Line 505">
                <a:extLst>
                  <a:ext uri="{FF2B5EF4-FFF2-40B4-BE49-F238E27FC236}">
                    <a16:creationId xmlns:a16="http://schemas.microsoft.com/office/drawing/2014/main" id="{E5C477F6-25E1-DE45-A969-F04B117C37D3}"/>
                  </a:ext>
                </a:extLst>
              </p:cNvPr>
              <p:cNvSpPr>
                <a:spLocks noChangeShapeType="1"/>
              </p:cNvSpPr>
              <p:nvPr/>
            </p:nvSpPr>
            <p:spPr bwMode="auto">
              <a:xfrm>
                <a:off x="4469" y="2952"/>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3" name="Line 506">
                <a:extLst>
                  <a:ext uri="{FF2B5EF4-FFF2-40B4-BE49-F238E27FC236}">
                    <a16:creationId xmlns:a16="http://schemas.microsoft.com/office/drawing/2014/main" id="{44BB459D-8B63-E744-9D42-F35A2791C4E4}"/>
                  </a:ext>
                </a:extLst>
              </p:cNvPr>
              <p:cNvSpPr>
                <a:spLocks noChangeShapeType="1"/>
              </p:cNvSpPr>
              <p:nvPr/>
            </p:nvSpPr>
            <p:spPr bwMode="auto">
              <a:xfrm>
                <a:off x="4479" y="2952"/>
                <a:ext cx="5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4" name="Line 507">
                <a:extLst>
                  <a:ext uri="{FF2B5EF4-FFF2-40B4-BE49-F238E27FC236}">
                    <a16:creationId xmlns:a16="http://schemas.microsoft.com/office/drawing/2014/main" id="{BCF8A820-B15C-7544-A3F5-50E60A19249A}"/>
                  </a:ext>
                </a:extLst>
              </p:cNvPr>
              <p:cNvSpPr>
                <a:spLocks noChangeShapeType="1"/>
              </p:cNvSpPr>
              <p:nvPr/>
            </p:nvSpPr>
            <p:spPr bwMode="auto">
              <a:xfrm>
                <a:off x="4538" y="2952"/>
                <a:ext cx="3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5" name="Line 508">
                <a:extLst>
                  <a:ext uri="{FF2B5EF4-FFF2-40B4-BE49-F238E27FC236}">
                    <a16:creationId xmlns:a16="http://schemas.microsoft.com/office/drawing/2014/main" id="{EDE4257C-6D79-AB4B-A916-33110BB6A100}"/>
                  </a:ext>
                </a:extLst>
              </p:cNvPr>
              <p:cNvSpPr>
                <a:spLocks noChangeShapeType="1"/>
              </p:cNvSpPr>
              <p:nvPr/>
            </p:nvSpPr>
            <p:spPr bwMode="auto">
              <a:xfrm>
                <a:off x="4568" y="2952"/>
                <a:ext cx="2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6" name="Line 509">
                <a:extLst>
                  <a:ext uri="{FF2B5EF4-FFF2-40B4-BE49-F238E27FC236}">
                    <a16:creationId xmlns:a16="http://schemas.microsoft.com/office/drawing/2014/main" id="{B7026C96-E5A9-904F-8E98-0748387E6C82}"/>
                  </a:ext>
                </a:extLst>
              </p:cNvPr>
              <p:cNvSpPr>
                <a:spLocks noChangeShapeType="1"/>
              </p:cNvSpPr>
              <p:nvPr/>
            </p:nvSpPr>
            <p:spPr bwMode="auto">
              <a:xfrm>
                <a:off x="4588" y="2952"/>
                <a:ext cx="20" cy="1"/>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7" name="Line 510">
                <a:extLst>
                  <a:ext uri="{FF2B5EF4-FFF2-40B4-BE49-F238E27FC236}">
                    <a16:creationId xmlns:a16="http://schemas.microsoft.com/office/drawing/2014/main" id="{578055F1-EF6D-7444-85CB-99A228393B97}"/>
                  </a:ext>
                </a:extLst>
              </p:cNvPr>
              <p:cNvSpPr>
                <a:spLocks noChangeShapeType="1"/>
              </p:cNvSpPr>
              <p:nvPr/>
            </p:nvSpPr>
            <p:spPr bwMode="auto">
              <a:xfrm>
                <a:off x="4608"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8" name="Line 511">
                <a:extLst>
                  <a:ext uri="{FF2B5EF4-FFF2-40B4-BE49-F238E27FC236}">
                    <a16:creationId xmlns:a16="http://schemas.microsoft.com/office/drawing/2014/main" id="{FD666B5C-1A5A-A243-8154-E2FAB55F4E11}"/>
                  </a:ext>
                </a:extLst>
              </p:cNvPr>
              <p:cNvSpPr>
                <a:spLocks noChangeShapeType="1"/>
              </p:cNvSpPr>
              <p:nvPr/>
            </p:nvSpPr>
            <p:spPr bwMode="auto">
              <a:xfrm>
                <a:off x="4618"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9" name="Line 512">
                <a:extLst>
                  <a:ext uri="{FF2B5EF4-FFF2-40B4-BE49-F238E27FC236}">
                    <a16:creationId xmlns:a16="http://schemas.microsoft.com/office/drawing/2014/main" id="{3F0521D6-AC85-8747-A2AB-7D247B7EB409}"/>
                  </a:ext>
                </a:extLst>
              </p:cNvPr>
              <p:cNvSpPr>
                <a:spLocks noChangeShapeType="1"/>
              </p:cNvSpPr>
              <p:nvPr/>
            </p:nvSpPr>
            <p:spPr bwMode="auto">
              <a:xfrm>
                <a:off x="4628"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0" name="Line 513">
                <a:extLst>
                  <a:ext uri="{FF2B5EF4-FFF2-40B4-BE49-F238E27FC236}">
                    <a16:creationId xmlns:a16="http://schemas.microsoft.com/office/drawing/2014/main" id="{F6171B4C-2DB8-CA4A-AB7B-EB693680FCA8}"/>
                  </a:ext>
                </a:extLst>
              </p:cNvPr>
              <p:cNvSpPr>
                <a:spLocks noChangeShapeType="1"/>
              </p:cNvSpPr>
              <p:nvPr/>
            </p:nvSpPr>
            <p:spPr bwMode="auto">
              <a:xfrm>
                <a:off x="4638"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1" name="Line 514">
                <a:extLst>
                  <a:ext uri="{FF2B5EF4-FFF2-40B4-BE49-F238E27FC236}">
                    <a16:creationId xmlns:a16="http://schemas.microsoft.com/office/drawing/2014/main" id="{51DE4219-33F1-1E42-A3D8-E987E0F7C436}"/>
                  </a:ext>
                </a:extLst>
              </p:cNvPr>
              <p:cNvSpPr>
                <a:spLocks noChangeShapeType="1"/>
              </p:cNvSpPr>
              <p:nvPr/>
            </p:nvSpPr>
            <p:spPr bwMode="auto">
              <a:xfrm>
                <a:off x="4648"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2" name="Line 515">
                <a:extLst>
                  <a:ext uri="{FF2B5EF4-FFF2-40B4-BE49-F238E27FC236}">
                    <a16:creationId xmlns:a16="http://schemas.microsoft.com/office/drawing/2014/main" id="{325117CB-A111-5040-8BFF-B8F2BFE315ED}"/>
                  </a:ext>
                </a:extLst>
              </p:cNvPr>
              <p:cNvSpPr>
                <a:spLocks noChangeShapeType="1"/>
              </p:cNvSpPr>
              <p:nvPr/>
            </p:nvSpPr>
            <p:spPr bwMode="auto">
              <a:xfrm>
                <a:off x="4658" y="2953"/>
                <a:ext cx="9"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3" name="Line 516">
                <a:extLst>
                  <a:ext uri="{FF2B5EF4-FFF2-40B4-BE49-F238E27FC236}">
                    <a16:creationId xmlns:a16="http://schemas.microsoft.com/office/drawing/2014/main" id="{088E0D6A-584A-0A4A-B2F2-E07A2F015C22}"/>
                  </a:ext>
                </a:extLst>
              </p:cNvPr>
              <p:cNvSpPr>
                <a:spLocks noChangeShapeType="1"/>
              </p:cNvSpPr>
              <p:nvPr/>
            </p:nvSpPr>
            <p:spPr bwMode="auto">
              <a:xfrm>
                <a:off x="4667"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4" name="Line 517">
                <a:extLst>
                  <a:ext uri="{FF2B5EF4-FFF2-40B4-BE49-F238E27FC236}">
                    <a16:creationId xmlns:a16="http://schemas.microsoft.com/office/drawing/2014/main" id="{5011BC8C-A63A-6047-BE79-391972FB23B9}"/>
                  </a:ext>
                </a:extLst>
              </p:cNvPr>
              <p:cNvSpPr>
                <a:spLocks noChangeShapeType="1"/>
              </p:cNvSpPr>
              <p:nvPr/>
            </p:nvSpPr>
            <p:spPr bwMode="auto">
              <a:xfrm>
                <a:off x="4677"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5" name="Line 518">
                <a:extLst>
                  <a:ext uri="{FF2B5EF4-FFF2-40B4-BE49-F238E27FC236}">
                    <a16:creationId xmlns:a16="http://schemas.microsoft.com/office/drawing/2014/main" id="{687CD3A3-21BE-5441-BB5C-25F9C9798F80}"/>
                  </a:ext>
                </a:extLst>
              </p:cNvPr>
              <p:cNvSpPr>
                <a:spLocks noChangeShapeType="1"/>
              </p:cNvSpPr>
              <p:nvPr/>
            </p:nvSpPr>
            <p:spPr bwMode="auto">
              <a:xfrm>
                <a:off x="4687" y="2953"/>
                <a:ext cx="10" cy="0"/>
              </a:xfrm>
              <a:prstGeom prst="line">
                <a:avLst/>
              </a:prstGeom>
              <a:noFill/>
              <a:ln w="14288" cap="rnd">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6" name="Line 519">
                <a:extLst>
                  <a:ext uri="{FF2B5EF4-FFF2-40B4-BE49-F238E27FC236}">
                    <a16:creationId xmlns:a16="http://schemas.microsoft.com/office/drawing/2014/main" id="{FCEA544E-2863-BE4D-8D7C-6ED4E90DC746}"/>
                  </a:ext>
                </a:extLst>
              </p:cNvPr>
              <p:cNvSpPr>
                <a:spLocks noChangeShapeType="1"/>
              </p:cNvSpPr>
              <p:nvPr/>
            </p:nvSpPr>
            <p:spPr bwMode="auto">
              <a:xfrm>
                <a:off x="1360" y="1929"/>
                <a:ext cx="5" cy="17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7" name="Line 520">
                <a:extLst>
                  <a:ext uri="{FF2B5EF4-FFF2-40B4-BE49-F238E27FC236}">
                    <a16:creationId xmlns:a16="http://schemas.microsoft.com/office/drawing/2014/main" id="{C97F653B-3AF2-A446-871D-2706DD4F7566}"/>
                  </a:ext>
                </a:extLst>
              </p:cNvPr>
              <p:cNvSpPr>
                <a:spLocks noChangeShapeType="1"/>
              </p:cNvSpPr>
              <p:nvPr/>
            </p:nvSpPr>
            <p:spPr bwMode="auto">
              <a:xfrm>
                <a:off x="1365" y="2108"/>
                <a:ext cx="10" cy="4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8" name="Line 521">
                <a:extLst>
                  <a:ext uri="{FF2B5EF4-FFF2-40B4-BE49-F238E27FC236}">
                    <a16:creationId xmlns:a16="http://schemas.microsoft.com/office/drawing/2014/main" id="{DF94B2CF-EE56-B647-ABB4-02A28FD5D9CB}"/>
                  </a:ext>
                </a:extLst>
              </p:cNvPr>
              <p:cNvSpPr>
                <a:spLocks noChangeShapeType="1"/>
              </p:cNvSpPr>
              <p:nvPr/>
            </p:nvSpPr>
            <p:spPr bwMode="auto">
              <a:xfrm flipV="1">
                <a:off x="1375" y="2120"/>
                <a:ext cx="10" cy="3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9" name="Line 522">
                <a:extLst>
                  <a:ext uri="{FF2B5EF4-FFF2-40B4-BE49-F238E27FC236}">
                    <a16:creationId xmlns:a16="http://schemas.microsoft.com/office/drawing/2014/main" id="{BA6E6012-891C-0748-AEEA-9D2744615779}"/>
                  </a:ext>
                </a:extLst>
              </p:cNvPr>
              <p:cNvSpPr>
                <a:spLocks noChangeShapeType="1"/>
              </p:cNvSpPr>
              <p:nvPr/>
            </p:nvSpPr>
            <p:spPr bwMode="auto">
              <a:xfrm flipV="1">
                <a:off x="1385" y="2067"/>
                <a:ext cx="10" cy="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0" name="Line 523">
                <a:extLst>
                  <a:ext uri="{FF2B5EF4-FFF2-40B4-BE49-F238E27FC236}">
                    <a16:creationId xmlns:a16="http://schemas.microsoft.com/office/drawing/2014/main" id="{A6F6114B-830C-EC4B-9767-CBBE1708F17C}"/>
                  </a:ext>
                </a:extLst>
              </p:cNvPr>
              <p:cNvSpPr>
                <a:spLocks noChangeShapeType="1"/>
              </p:cNvSpPr>
              <p:nvPr/>
            </p:nvSpPr>
            <p:spPr bwMode="auto">
              <a:xfrm flipV="1">
                <a:off x="1395" y="2005"/>
                <a:ext cx="10" cy="6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1" name="Line 524">
                <a:extLst>
                  <a:ext uri="{FF2B5EF4-FFF2-40B4-BE49-F238E27FC236}">
                    <a16:creationId xmlns:a16="http://schemas.microsoft.com/office/drawing/2014/main" id="{C33D0D68-DDCC-F749-B0FE-DFFC047B507C}"/>
                  </a:ext>
                </a:extLst>
              </p:cNvPr>
              <p:cNvSpPr>
                <a:spLocks noChangeShapeType="1"/>
              </p:cNvSpPr>
              <p:nvPr/>
            </p:nvSpPr>
            <p:spPr bwMode="auto">
              <a:xfrm flipV="1">
                <a:off x="1405" y="1937"/>
                <a:ext cx="10" cy="6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2" name="Line 525">
                <a:extLst>
                  <a:ext uri="{FF2B5EF4-FFF2-40B4-BE49-F238E27FC236}">
                    <a16:creationId xmlns:a16="http://schemas.microsoft.com/office/drawing/2014/main" id="{EAB3CA69-7E5B-6543-AEB0-44BD5A6BB506}"/>
                  </a:ext>
                </a:extLst>
              </p:cNvPr>
              <p:cNvSpPr>
                <a:spLocks noChangeShapeType="1"/>
              </p:cNvSpPr>
              <p:nvPr/>
            </p:nvSpPr>
            <p:spPr bwMode="auto">
              <a:xfrm flipV="1">
                <a:off x="1415" y="1866"/>
                <a:ext cx="10" cy="7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3" name="Line 526">
                <a:extLst>
                  <a:ext uri="{FF2B5EF4-FFF2-40B4-BE49-F238E27FC236}">
                    <a16:creationId xmlns:a16="http://schemas.microsoft.com/office/drawing/2014/main" id="{77B9E22F-E270-C24C-90D1-A318E6C1EACB}"/>
                  </a:ext>
                </a:extLst>
              </p:cNvPr>
              <p:cNvSpPr>
                <a:spLocks noChangeShapeType="1"/>
              </p:cNvSpPr>
              <p:nvPr/>
            </p:nvSpPr>
            <p:spPr bwMode="auto">
              <a:xfrm flipV="1">
                <a:off x="1425" y="1791"/>
                <a:ext cx="10" cy="7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4" name="Line 527">
                <a:extLst>
                  <a:ext uri="{FF2B5EF4-FFF2-40B4-BE49-F238E27FC236}">
                    <a16:creationId xmlns:a16="http://schemas.microsoft.com/office/drawing/2014/main" id="{70CC6DC5-99C8-D046-93D7-7A2764F640FA}"/>
                  </a:ext>
                </a:extLst>
              </p:cNvPr>
              <p:cNvSpPr>
                <a:spLocks noChangeShapeType="1"/>
              </p:cNvSpPr>
              <p:nvPr/>
            </p:nvSpPr>
            <p:spPr bwMode="auto">
              <a:xfrm flipV="1">
                <a:off x="1435" y="1714"/>
                <a:ext cx="10" cy="7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5" name="Line 528">
                <a:extLst>
                  <a:ext uri="{FF2B5EF4-FFF2-40B4-BE49-F238E27FC236}">
                    <a16:creationId xmlns:a16="http://schemas.microsoft.com/office/drawing/2014/main" id="{5DC70167-602F-8640-8E77-B119F29E7F49}"/>
                  </a:ext>
                </a:extLst>
              </p:cNvPr>
              <p:cNvSpPr>
                <a:spLocks noChangeShapeType="1"/>
              </p:cNvSpPr>
              <p:nvPr/>
            </p:nvSpPr>
            <p:spPr bwMode="auto">
              <a:xfrm flipV="1">
                <a:off x="1445" y="1633"/>
                <a:ext cx="10" cy="8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6" name="Line 529">
                <a:extLst>
                  <a:ext uri="{FF2B5EF4-FFF2-40B4-BE49-F238E27FC236}">
                    <a16:creationId xmlns:a16="http://schemas.microsoft.com/office/drawing/2014/main" id="{032DD384-3447-0F4F-A057-32A91D1BA440}"/>
                  </a:ext>
                </a:extLst>
              </p:cNvPr>
              <p:cNvSpPr>
                <a:spLocks noChangeShapeType="1"/>
              </p:cNvSpPr>
              <p:nvPr/>
            </p:nvSpPr>
            <p:spPr bwMode="auto">
              <a:xfrm flipV="1">
                <a:off x="1455" y="1551"/>
                <a:ext cx="10" cy="8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7" name="Line 530">
                <a:extLst>
                  <a:ext uri="{FF2B5EF4-FFF2-40B4-BE49-F238E27FC236}">
                    <a16:creationId xmlns:a16="http://schemas.microsoft.com/office/drawing/2014/main" id="{F1F276F4-4579-4C40-BDE3-F581FACF3D41}"/>
                  </a:ext>
                </a:extLst>
              </p:cNvPr>
              <p:cNvSpPr>
                <a:spLocks noChangeShapeType="1"/>
              </p:cNvSpPr>
              <p:nvPr/>
            </p:nvSpPr>
            <p:spPr bwMode="auto">
              <a:xfrm flipV="1">
                <a:off x="1465" y="1466"/>
                <a:ext cx="10" cy="8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8" name="Line 531">
                <a:extLst>
                  <a:ext uri="{FF2B5EF4-FFF2-40B4-BE49-F238E27FC236}">
                    <a16:creationId xmlns:a16="http://schemas.microsoft.com/office/drawing/2014/main" id="{91F1527F-F087-7E4D-8129-F9370C8FD940}"/>
                  </a:ext>
                </a:extLst>
              </p:cNvPr>
              <p:cNvSpPr>
                <a:spLocks noChangeShapeType="1"/>
              </p:cNvSpPr>
              <p:nvPr/>
            </p:nvSpPr>
            <p:spPr bwMode="auto">
              <a:xfrm flipV="1">
                <a:off x="1475" y="1378"/>
                <a:ext cx="10" cy="8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9" name="Line 532">
                <a:extLst>
                  <a:ext uri="{FF2B5EF4-FFF2-40B4-BE49-F238E27FC236}">
                    <a16:creationId xmlns:a16="http://schemas.microsoft.com/office/drawing/2014/main" id="{A8EFED87-BA52-9B44-B9C7-D6BF048CE804}"/>
                  </a:ext>
                </a:extLst>
              </p:cNvPr>
              <p:cNvSpPr>
                <a:spLocks noChangeShapeType="1"/>
              </p:cNvSpPr>
              <p:nvPr/>
            </p:nvSpPr>
            <p:spPr bwMode="auto">
              <a:xfrm flipV="1">
                <a:off x="1485" y="1308"/>
                <a:ext cx="10" cy="7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0" name="Line 533">
                <a:extLst>
                  <a:ext uri="{FF2B5EF4-FFF2-40B4-BE49-F238E27FC236}">
                    <a16:creationId xmlns:a16="http://schemas.microsoft.com/office/drawing/2014/main" id="{473B101E-39A8-7249-B157-B538538B7CD9}"/>
                  </a:ext>
                </a:extLst>
              </p:cNvPr>
              <p:cNvSpPr>
                <a:spLocks noChangeShapeType="1"/>
              </p:cNvSpPr>
              <p:nvPr/>
            </p:nvSpPr>
            <p:spPr bwMode="auto">
              <a:xfrm flipV="1">
                <a:off x="1495" y="1274"/>
                <a:ext cx="10" cy="3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1" name="Line 534">
                <a:extLst>
                  <a:ext uri="{FF2B5EF4-FFF2-40B4-BE49-F238E27FC236}">
                    <a16:creationId xmlns:a16="http://schemas.microsoft.com/office/drawing/2014/main" id="{7296048F-F902-7B4E-8669-CFE50A5C67D8}"/>
                  </a:ext>
                </a:extLst>
              </p:cNvPr>
              <p:cNvSpPr>
                <a:spLocks noChangeShapeType="1"/>
              </p:cNvSpPr>
              <p:nvPr/>
            </p:nvSpPr>
            <p:spPr bwMode="auto">
              <a:xfrm>
                <a:off x="1505" y="1274"/>
                <a:ext cx="10" cy="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2" name="Line 535">
                <a:extLst>
                  <a:ext uri="{FF2B5EF4-FFF2-40B4-BE49-F238E27FC236}">
                    <a16:creationId xmlns:a16="http://schemas.microsoft.com/office/drawing/2014/main" id="{91AADE6C-9DD7-384F-B961-3AD94DE7B02B}"/>
                  </a:ext>
                </a:extLst>
              </p:cNvPr>
              <p:cNvSpPr>
                <a:spLocks noChangeShapeType="1"/>
              </p:cNvSpPr>
              <p:nvPr/>
            </p:nvSpPr>
            <p:spPr bwMode="auto">
              <a:xfrm>
                <a:off x="1515" y="1276"/>
                <a:ext cx="10" cy="3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3" name="Line 536">
                <a:extLst>
                  <a:ext uri="{FF2B5EF4-FFF2-40B4-BE49-F238E27FC236}">
                    <a16:creationId xmlns:a16="http://schemas.microsoft.com/office/drawing/2014/main" id="{8EB11995-92CE-4743-85FA-535C2D5A647A}"/>
                  </a:ext>
                </a:extLst>
              </p:cNvPr>
              <p:cNvSpPr>
                <a:spLocks noChangeShapeType="1"/>
              </p:cNvSpPr>
              <p:nvPr/>
            </p:nvSpPr>
            <p:spPr bwMode="auto">
              <a:xfrm>
                <a:off x="1525" y="1311"/>
                <a:ext cx="9" cy="6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4" name="Line 537">
                <a:extLst>
                  <a:ext uri="{FF2B5EF4-FFF2-40B4-BE49-F238E27FC236}">
                    <a16:creationId xmlns:a16="http://schemas.microsoft.com/office/drawing/2014/main" id="{2534094E-3AFF-2843-98CE-FEF9E8FC4E86}"/>
                  </a:ext>
                </a:extLst>
              </p:cNvPr>
              <p:cNvSpPr>
                <a:spLocks noChangeShapeType="1"/>
              </p:cNvSpPr>
              <p:nvPr/>
            </p:nvSpPr>
            <p:spPr bwMode="auto">
              <a:xfrm>
                <a:off x="1534" y="1377"/>
                <a:ext cx="10" cy="9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5" name="Line 538">
                <a:extLst>
                  <a:ext uri="{FF2B5EF4-FFF2-40B4-BE49-F238E27FC236}">
                    <a16:creationId xmlns:a16="http://schemas.microsoft.com/office/drawing/2014/main" id="{53E77395-7A6B-2842-B1E6-1558BFC522B1}"/>
                  </a:ext>
                </a:extLst>
              </p:cNvPr>
              <p:cNvSpPr>
                <a:spLocks noChangeShapeType="1"/>
              </p:cNvSpPr>
              <p:nvPr/>
            </p:nvSpPr>
            <p:spPr bwMode="auto">
              <a:xfrm>
                <a:off x="1544" y="1471"/>
                <a:ext cx="10" cy="10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6" name="Line 539">
                <a:extLst>
                  <a:ext uri="{FF2B5EF4-FFF2-40B4-BE49-F238E27FC236}">
                    <a16:creationId xmlns:a16="http://schemas.microsoft.com/office/drawing/2014/main" id="{AF8D1EF8-EAC1-264B-9EB9-EA49920FD03C}"/>
                  </a:ext>
                </a:extLst>
              </p:cNvPr>
              <p:cNvSpPr>
                <a:spLocks noChangeShapeType="1"/>
              </p:cNvSpPr>
              <p:nvPr/>
            </p:nvSpPr>
            <p:spPr bwMode="auto">
              <a:xfrm>
                <a:off x="1554" y="1576"/>
                <a:ext cx="10" cy="10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7" name="Line 540">
                <a:extLst>
                  <a:ext uri="{FF2B5EF4-FFF2-40B4-BE49-F238E27FC236}">
                    <a16:creationId xmlns:a16="http://schemas.microsoft.com/office/drawing/2014/main" id="{5601BE69-50A0-BC44-A940-99FFD88352FA}"/>
                  </a:ext>
                </a:extLst>
              </p:cNvPr>
              <p:cNvSpPr>
                <a:spLocks noChangeShapeType="1"/>
              </p:cNvSpPr>
              <p:nvPr/>
            </p:nvSpPr>
            <p:spPr bwMode="auto">
              <a:xfrm>
                <a:off x="1564" y="1677"/>
                <a:ext cx="10" cy="9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8" name="Line 541">
                <a:extLst>
                  <a:ext uri="{FF2B5EF4-FFF2-40B4-BE49-F238E27FC236}">
                    <a16:creationId xmlns:a16="http://schemas.microsoft.com/office/drawing/2014/main" id="{EDF787B9-567D-B341-A598-2E19719D6BD7}"/>
                  </a:ext>
                </a:extLst>
              </p:cNvPr>
              <p:cNvSpPr>
                <a:spLocks noChangeShapeType="1"/>
              </p:cNvSpPr>
              <p:nvPr/>
            </p:nvSpPr>
            <p:spPr bwMode="auto">
              <a:xfrm>
                <a:off x="1574" y="1771"/>
                <a:ext cx="10" cy="8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9" name="Line 542">
                <a:extLst>
                  <a:ext uri="{FF2B5EF4-FFF2-40B4-BE49-F238E27FC236}">
                    <a16:creationId xmlns:a16="http://schemas.microsoft.com/office/drawing/2014/main" id="{8CA3E469-F4C5-5C4B-9657-995679A62AAC}"/>
                  </a:ext>
                </a:extLst>
              </p:cNvPr>
              <p:cNvSpPr>
                <a:spLocks noChangeShapeType="1"/>
              </p:cNvSpPr>
              <p:nvPr/>
            </p:nvSpPr>
            <p:spPr bwMode="auto">
              <a:xfrm>
                <a:off x="1584" y="1860"/>
                <a:ext cx="10" cy="8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0" name="Line 543">
                <a:extLst>
                  <a:ext uri="{FF2B5EF4-FFF2-40B4-BE49-F238E27FC236}">
                    <a16:creationId xmlns:a16="http://schemas.microsoft.com/office/drawing/2014/main" id="{34AE0A9B-70C6-5C4D-B78E-37A86AC63804}"/>
                  </a:ext>
                </a:extLst>
              </p:cNvPr>
              <p:cNvSpPr>
                <a:spLocks noChangeShapeType="1"/>
              </p:cNvSpPr>
              <p:nvPr/>
            </p:nvSpPr>
            <p:spPr bwMode="auto">
              <a:xfrm>
                <a:off x="1594" y="1942"/>
                <a:ext cx="10" cy="7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1" name="Line 544">
                <a:extLst>
                  <a:ext uri="{FF2B5EF4-FFF2-40B4-BE49-F238E27FC236}">
                    <a16:creationId xmlns:a16="http://schemas.microsoft.com/office/drawing/2014/main" id="{A685A612-166D-634C-8AD0-91EC63C59D57}"/>
                  </a:ext>
                </a:extLst>
              </p:cNvPr>
              <p:cNvSpPr>
                <a:spLocks noChangeShapeType="1"/>
              </p:cNvSpPr>
              <p:nvPr/>
            </p:nvSpPr>
            <p:spPr bwMode="auto">
              <a:xfrm>
                <a:off x="1604" y="2018"/>
                <a:ext cx="10" cy="7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2" name="Line 545">
                <a:extLst>
                  <a:ext uri="{FF2B5EF4-FFF2-40B4-BE49-F238E27FC236}">
                    <a16:creationId xmlns:a16="http://schemas.microsoft.com/office/drawing/2014/main" id="{323D1FCB-7880-5345-A7F6-4CB61AAA0D92}"/>
                  </a:ext>
                </a:extLst>
              </p:cNvPr>
              <p:cNvSpPr>
                <a:spLocks noChangeShapeType="1"/>
              </p:cNvSpPr>
              <p:nvPr/>
            </p:nvSpPr>
            <p:spPr bwMode="auto">
              <a:xfrm>
                <a:off x="1614" y="2088"/>
                <a:ext cx="10" cy="6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3" name="Line 546">
                <a:extLst>
                  <a:ext uri="{FF2B5EF4-FFF2-40B4-BE49-F238E27FC236}">
                    <a16:creationId xmlns:a16="http://schemas.microsoft.com/office/drawing/2014/main" id="{E69E99A4-065B-3140-9F28-2595F0A91BCD}"/>
                  </a:ext>
                </a:extLst>
              </p:cNvPr>
              <p:cNvSpPr>
                <a:spLocks noChangeShapeType="1"/>
              </p:cNvSpPr>
              <p:nvPr/>
            </p:nvSpPr>
            <p:spPr bwMode="auto">
              <a:xfrm>
                <a:off x="1624" y="2152"/>
                <a:ext cx="10" cy="5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4" name="Line 547">
                <a:extLst>
                  <a:ext uri="{FF2B5EF4-FFF2-40B4-BE49-F238E27FC236}">
                    <a16:creationId xmlns:a16="http://schemas.microsoft.com/office/drawing/2014/main" id="{D0789FD7-C638-9649-8581-6700DB2136C7}"/>
                  </a:ext>
                </a:extLst>
              </p:cNvPr>
              <p:cNvSpPr>
                <a:spLocks noChangeShapeType="1"/>
              </p:cNvSpPr>
              <p:nvPr/>
            </p:nvSpPr>
            <p:spPr bwMode="auto">
              <a:xfrm>
                <a:off x="1634" y="2210"/>
                <a:ext cx="10" cy="5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5" name="Line 548">
                <a:extLst>
                  <a:ext uri="{FF2B5EF4-FFF2-40B4-BE49-F238E27FC236}">
                    <a16:creationId xmlns:a16="http://schemas.microsoft.com/office/drawing/2014/main" id="{83803249-F32F-D749-8FA0-8DE50DD66348}"/>
                  </a:ext>
                </a:extLst>
              </p:cNvPr>
              <p:cNvSpPr>
                <a:spLocks noChangeShapeType="1"/>
              </p:cNvSpPr>
              <p:nvPr/>
            </p:nvSpPr>
            <p:spPr bwMode="auto">
              <a:xfrm>
                <a:off x="1644" y="2263"/>
                <a:ext cx="10" cy="4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6" name="Line 549">
                <a:extLst>
                  <a:ext uri="{FF2B5EF4-FFF2-40B4-BE49-F238E27FC236}">
                    <a16:creationId xmlns:a16="http://schemas.microsoft.com/office/drawing/2014/main" id="{BD8111B8-D01C-A949-862F-FB31339DA245}"/>
                  </a:ext>
                </a:extLst>
              </p:cNvPr>
              <p:cNvSpPr>
                <a:spLocks noChangeShapeType="1"/>
              </p:cNvSpPr>
              <p:nvPr/>
            </p:nvSpPr>
            <p:spPr bwMode="auto">
              <a:xfrm>
                <a:off x="1654" y="2311"/>
                <a:ext cx="10" cy="4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7" name="Line 550">
                <a:extLst>
                  <a:ext uri="{FF2B5EF4-FFF2-40B4-BE49-F238E27FC236}">
                    <a16:creationId xmlns:a16="http://schemas.microsoft.com/office/drawing/2014/main" id="{899343FE-BD93-554E-856C-0954A2B3D80B}"/>
                  </a:ext>
                </a:extLst>
              </p:cNvPr>
              <p:cNvSpPr>
                <a:spLocks noChangeShapeType="1"/>
              </p:cNvSpPr>
              <p:nvPr/>
            </p:nvSpPr>
            <p:spPr bwMode="auto">
              <a:xfrm>
                <a:off x="1664" y="2355"/>
                <a:ext cx="10" cy="3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8" name="Line 551">
                <a:extLst>
                  <a:ext uri="{FF2B5EF4-FFF2-40B4-BE49-F238E27FC236}">
                    <a16:creationId xmlns:a16="http://schemas.microsoft.com/office/drawing/2014/main" id="{E3080010-161A-124B-985A-F253B1470FE4}"/>
                  </a:ext>
                </a:extLst>
              </p:cNvPr>
              <p:cNvSpPr>
                <a:spLocks noChangeShapeType="1"/>
              </p:cNvSpPr>
              <p:nvPr/>
            </p:nvSpPr>
            <p:spPr bwMode="auto">
              <a:xfrm>
                <a:off x="1674" y="2394"/>
                <a:ext cx="10" cy="3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9" name="Line 552">
                <a:extLst>
                  <a:ext uri="{FF2B5EF4-FFF2-40B4-BE49-F238E27FC236}">
                    <a16:creationId xmlns:a16="http://schemas.microsoft.com/office/drawing/2014/main" id="{215269B6-3566-0A48-A692-5158A97124BE}"/>
                  </a:ext>
                </a:extLst>
              </p:cNvPr>
              <p:cNvSpPr>
                <a:spLocks noChangeShapeType="1"/>
              </p:cNvSpPr>
              <p:nvPr/>
            </p:nvSpPr>
            <p:spPr bwMode="auto">
              <a:xfrm>
                <a:off x="1684" y="2429"/>
                <a:ext cx="10" cy="3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0" name="Line 553">
                <a:extLst>
                  <a:ext uri="{FF2B5EF4-FFF2-40B4-BE49-F238E27FC236}">
                    <a16:creationId xmlns:a16="http://schemas.microsoft.com/office/drawing/2014/main" id="{E2FF00F1-D6D6-8D44-886D-BC9C73BEAC05}"/>
                  </a:ext>
                </a:extLst>
              </p:cNvPr>
              <p:cNvSpPr>
                <a:spLocks noChangeShapeType="1"/>
              </p:cNvSpPr>
              <p:nvPr/>
            </p:nvSpPr>
            <p:spPr bwMode="auto">
              <a:xfrm>
                <a:off x="1694" y="2461"/>
                <a:ext cx="10" cy="2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1" name="Line 554">
                <a:extLst>
                  <a:ext uri="{FF2B5EF4-FFF2-40B4-BE49-F238E27FC236}">
                    <a16:creationId xmlns:a16="http://schemas.microsoft.com/office/drawing/2014/main" id="{77B92D9B-F872-314D-A711-15400FBF0CE7}"/>
                  </a:ext>
                </a:extLst>
              </p:cNvPr>
              <p:cNvSpPr>
                <a:spLocks noChangeShapeType="1"/>
              </p:cNvSpPr>
              <p:nvPr/>
            </p:nvSpPr>
            <p:spPr bwMode="auto">
              <a:xfrm>
                <a:off x="1704" y="2490"/>
                <a:ext cx="19" cy="4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2" name="Line 555">
                <a:extLst>
                  <a:ext uri="{FF2B5EF4-FFF2-40B4-BE49-F238E27FC236}">
                    <a16:creationId xmlns:a16="http://schemas.microsoft.com/office/drawing/2014/main" id="{7E8DB7AC-814F-1C41-B8EF-AEA076EFEA1C}"/>
                  </a:ext>
                </a:extLst>
              </p:cNvPr>
              <p:cNvSpPr>
                <a:spLocks noChangeShapeType="1"/>
              </p:cNvSpPr>
              <p:nvPr/>
            </p:nvSpPr>
            <p:spPr bwMode="auto">
              <a:xfrm>
                <a:off x="1723" y="2539"/>
                <a:ext cx="10" cy="2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3" name="Line 556">
                <a:extLst>
                  <a:ext uri="{FF2B5EF4-FFF2-40B4-BE49-F238E27FC236}">
                    <a16:creationId xmlns:a16="http://schemas.microsoft.com/office/drawing/2014/main" id="{90AB4EC5-E4CA-FC44-9630-5E96CF08EAD8}"/>
                  </a:ext>
                </a:extLst>
              </p:cNvPr>
              <p:cNvSpPr>
                <a:spLocks noChangeShapeType="1"/>
              </p:cNvSpPr>
              <p:nvPr/>
            </p:nvSpPr>
            <p:spPr bwMode="auto">
              <a:xfrm>
                <a:off x="1733" y="2560"/>
                <a:ext cx="10" cy="1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4" name="Line 557">
                <a:extLst>
                  <a:ext uri="{FF2B5EF4-FFF2-40B4-BE49-F238E27FC236}">
                    <a16:creationId xmlns:a16="http://schemas.microsoft.com/office/drawing/2014/main" id="{9F469B84-47AC-E643-81DA-0B272ADC4BF3}"/>
                  </a:ext>
                </a:extLst>
              </p:cNvPr>
              <p:cNvSpPr>
                <a:spLocks noChangeShapeType="1"/>
              </p:cNvSpPr>
              <p:nvPr/>
            </p:nvSpPr>
            <p:spPr bwMode="auto">
              <a:xfrm>
                <a:off x="1743" y="2578"/>
                <a:ext cx="20" cy="3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5" name="Line 558">
                <a:extLst>
                  <a:ext uri="{FF2B5EF4-FFF2-40B4-BE49-F238E27FC236}">
                    <a16:creationId xmlns:a16="http://schemas.microsoft.com/office/drawing/2014/main" id="{A71289D6-6A64-7F43-A2AB-A932B00C36F2}"/>
                  </a:ext>
                </a:extLst>
              </p:cNvPr>
              <p:cNvSpPr>
                <a:spLocks noChangeShapeType="1"/>
              </p:cNvSpPr>
              <p:nvPr/>
            </p:nvSpPr>
            <p:spPr bwMode="auto">
              <a:xfrm>
                <a:off x="1763" y="2609"/>
                <a:ext cx="10" cy="1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6" name="Line 559">
                <a:extLst>
                  <a:ext uri="{FF2B5EF4-FFF2-40B4-BE49-F238E27FC236}">
                    <a16:creationId xmlns:a16="http://schemas.microsoft.com/office/drawing/2014/main" id="{4997463F-2E96-074A-8183-00552035D1BC}"/>
                  </a:ext>
                </a:extLst>
              </p:cNvPr>
              <p:cNvSpPr>
                <a:spLocks noChangeShapeType="1"/>
              </p:cNvSpPr>
              <p:nvPr/>
            </p:nvSpPr>
            <p:spPr bwMode="auto">
              <a:xfrm>
                <a:off x="1773" y="2622"/>
                <a:ext cx="10" cy="1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7" name="Line 560">
                <a:extLst>
                  <a:ext uri="{FF2B5EF4-FFF2-40B4-BE49-F238E27FC236}">
                    <a16:creationId xmlns:a16="http://schemas.microsoft.com/office/drawing/2014/main" id="{3813718A-C674-E74F-A88A-6C580DA310F7}"/>
                  </a:ext>
                </a:extLst>
              </p:cNvPr>
              <p:cNvSpPr>
                <a:spLocks noChangeShapeType="1"/>
              </p:cNvSpPr>
              <p:nvPr/>
            </p:nvSpPr>
            <p:spPr bwMode="auto">
              <a:xfrm>
                <a:off x="1783" y="2635"/>
                <a:ext cx="10" cy="1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8" name="Line 561">
                <a:extLst>
                  <a:ext uri="{FF2B5EF4-FFF2-40B4-BE49-F238E27FC236}">
                    <a16:creationId xmlns:a16="http://schemas.microsoft.com/office/drawing/2014/main" id="{F34D8783-FF1F-5345-A911-32AF6F4380AE}"/>
                  </a:ext>
                </a:extLst>
              </p:cNvPr>
              <p:cNvSpPr>
                <a:spLocks noChangeShapeType="1"/>
              </p:cNvSpPr>
              <p:nvPr/>
            </p:nvSpPr>
            <p:spPr bwMode="auto">
              <a:xfrm>
                <a:off x="1793" y="2647"/>
                <a:ext cx="10" cy="1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9" name="Line 562">
                <a:extLst>
                  <a:ext uri="{FF2B5EF4-FFF2-40B4-BE49-F238E27FC236}">
                    <a16:creationId xmlns:a16="http://schemas.microsoft.com/office/drawing/2014/main" id="{05E92260-E1A1-3442-9962-EB516FD3296F}"/>
                  </a:ext>
                </a:extLst>
              </p:cNvPr>
              <p:cNvSpPr>
                <a:spLocks noChangeShapeType="1"/>
              </p:cNvSpPr>
              <p:nvPr/>
            </p:nvSpPr>
            <p:spPr bwMode="auto">
              <a:xfrm>
                <a:off x="1803" y="2658"/>
                <a:ext cx="10" cy="1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0" name="Line 563">
                <a:extLst>
                  <a:ext uri="{FF2B5EF4-FFF2-40B4-BE49-F238E27FC236}">
                    <a16:creationId xmlns:a16="http://schemas.microsoft.com/office/drawing/2014/main" id="{2D1B3F9B-8CF9-CB49-B844-AC44D0E086F5}"/>
                  </a:ext>
                </a:extLst>
              </p:cNvPr>
              <p:cNvSpPr>
                <a:spLocks noChangeShapeType="1"/>
              </p:cNvSpPr>
              <p:nvPr/>
            </p:nvSpPr>
            <p:spPr bwMode="auto">
              <a:xfrm>
                <a:off x="1813" y="2669"/>
                <a:ext cx="10" cy="1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1" name="Line 564">
                <a:extLst>
                  <a:ext uri="{FF2B5EF4-FFF2-40B4-BE49-F238E27FC236}">
                    <a16:creationId xmlns:a16="http://schemas.microsoft.com/office/drawing/2014/main" id="{C4CAA49D-A92F-7343-803C-FAADA52E47BC}"/>
                  </a:ext>
                </a:extLst>
              </p:cNvPr>
              <p:cNvSpPr>
                <a:spLocks noChangeShapeType="1"/>
              </p:cNvSpPr>
              <p:nvPr/>
            </p:nvSpPr>
            <p:spPr bwMode="auto">
              <a:xfrm>
                <a:off x="1823" y="2679"/>
                <a:ext cx="10" cy="1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2" name="Line 565">
                <a:extLst>
                  <a:ext uri="{FF2B5EF4-FFF2-40B4-BE49-F238E27FC236}">
                    <a16:creationId xmlns:a16="http://schemas.microsoft.com/office/drawing/2014/main" id="{3F905916-0E59-DB47-9AE2-DB4E272AFE9F}"/>
                  </a:ext>
                </a:extLst>
              </p:cNvPr>
              <p:cNvSpPr>
                <a:spLocks noChangeShapeType="1"/>
              </p:cNvSpPr>
              <p:nvPr/>
            </p:nvSpPr>
            <p:spPr bwMode="auto">
              <a:xfrm>
                <a:off x="1833" y="2689"/>
                <a:ext cx="10" cy="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3" name="Line 566">
                <a:extLst>
                  <a:ext uri="{FF2B5EF4-FFF2-40B4-BE49-F238E27FC236}">
                    <a16:creationId xmlns:a16="http://schemas.microsoft.com/office/drawing/2014/main" id="{A162B469-0416-7B4C-86B3-5DBB01133994}"/>
                  </a:ext>
                </a:extLst>
              </p:cNvPr>
              <p:cNvSpPr>
                <a:spLocks noChangeShapeType="1"/>
              </p:cNvSpPr>
              <p:nvPr/>
            </p:nvSpPr>
            <p:spPr bwMode="auto">
              <a:xfrm>
                <a:off x="1843" y="2698"/>
                <a:ext cx="10" cy="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4" name="Line 567">
                <a:extLst>
                  <a:ext uri="{FF2B5EF4-FFF2-40B4-BE49-F238E27FC236}">
                    <a16:creationId xmlns:a16="http://schemas.microsoft.com/office/drawing/2014/main" id="{8151647D-2316-D341-9325-884D11A34D5A}"/>
                  </a:ext>
                </a:extLst>
              </p:cNvPr>
              <p:cNvSpPr>
                <a:spLocks noChangeShapeType="1"/>
              </p:cNvSpPr>
              <p:nvPr/>
            </p:nvSpPr>
            <p:spPr bwMode="auto">
              <a:xfrm>
                <a:off x="1853" y="2707"/>
                <a:ext cx="10" cy="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5" name="Line 568">
                <a:extLst>
                  <a:ext uri="{FF2B5EF4-FFF2-40B4-BE49-F238E27FC236}">
                    <a16:creationId xmlns:a16="http://schemas.microsoft.com/office/drawing/2014/main" id="{A4F1F4C3-C0EA-9D4F-BA8F-FB5635D3416E}"/>
                  </a:ext>
                </a:extLst>
              </p:cNvPr>
              <p:cNvSpPr>
                <a:spLocks noChangeShapeType="1"/>
              </p:cNvSpPr>
              <p:nvPr/>
            </p:nvSpPr>
            <p:spPr bwMode="auto">
              <a:xfrm>
                <a:off x="1863" y="2716"/>
                <a:ext cx="20" cy="1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6" name="Line 569">
                <a:extLst>
                  <a:ext uri="{FF2B5EF4-FFF2-40B4-BE49-F238E27FC236}">
                    <a16:creationId xmlns:a16="http://schemas.microsoft.com/office/drawing/2014/main" id="{D60A4078-7D65-6441-9CEA-E3469A34CE62}"/>
                  </a:ext>
                </a:extLst>
              </p:cNvPr>
              <p:cNvSpPr>
                <a:spLocks noChangeShapeType="1"/>
              </p:cNvSpPr>
              <p:nvPr/>
            </p:nvSpPr>
            <p:spPr bwMode="auto">
              <a:xfrm>
                <a:off x="1883" y="2732"/>
                <a:ext cx="9" cy="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7" name="Line 570">
                <a:extLst>
                  <a:ext uri="{FF2B5EF4-FFF2-40B4-BE49-F238E27FC236}">
                    <a16:creationId xmlns:a16="http://schemas.microsoft.com/office/drawing/2014/main" id="{148A8B70-EFA9-AB4F-91BE-181FE5681B86}"/>
                  </a:ext>
                </a:extLst>
              </p:cNvPr>
              <p:cNvSpPr>
                <a:spLocks noChangeShapeType="1"/>
              </p:cNvSpPr>
              <p:nvPr/>
            </p:nvSpPr>
            <p:spPr bwMode="auto">
              <a:xfrm>
                <a:off x="1892" y="2739"/>
                <a:ext cx="20" cy="1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8" name="Line 571">
                <a:extLst>
                  <a:ext uri="{FF2B5EF4-FFF2-40B4-BE49-F238E27FC236}">
                    <a16:creationId xmlns:a16="http://schemas.microsoft.com/office/drawing/2014/main" id="{3448618F-3C98-8B40-A486-4BCC2B7D2DB1}"/>
                  </a:ext>
                </a:extLst>
              </p:cNvPr>
              <p:cNvSpPr>
                <a:spLocks noChangeShapeType="1"/>
              </p:cNvSpPr>
              <p:nvPr/>
            </p:nvSpPr>
            <p:spPr bwMode="auto">
              <a:xfrm>
                <a:off x="1912" y="2753"/>
                <a:ext cx="10" cy="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9" name="Line 572">
                <a:extLst>
                  <a:ext uri="{FF2B5EF4-FFF2-40B4-BE49-F238E27FC236}">
                    <a16:creationId xmlns:a16="http://schemas.microsoft.com/office/drawing/2014/main" id="{C7D1DF2D-2135-C940-B340-B40897C32C93}"/>
                  </a:ext>
                </a:extLst>
              </p:cNvPr>
              <p:cNvSpPr>
                <a:spLocks noChangeShapeType="1"/>
              </p:cNvSpPr>
              <p:nvPr/>
            </p:nvSpPr>
            <p:spPr bwMode="auto">
              <a:xfrm>
                <a:off x="1922" y="2760"/>
                <a:ext cx="20" cy="1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0" name="Line 573">
                <a:extLst>
                  <a:ext uri="{FF2B5EF4-FFF2-40B4-BE49-F238E27FC236}">
                    <a16:creationId xmlns:a16="http://schemas.microsoft.com/office/drawing/2014/main" id="{AF5A0536-D97F-1649-A48C-5E7E1961F9EE}"/>
                  </a:ext>
                </a:extLst>
              </p:cNvPr>
              <p:cNvSpPr>
                <a:spLocks noChangeShapeType="1"/>
              </p:cNvSpPr>
              <p:nvPr/>
            </p:nvSpPr>
            <p:spPr bwMode="auto">
              <a:xfrm>
                <a:off x="1942" y="2772"/>
                <a:ext cx="10" cy="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1" name="Line 574">
                <a:extLst>
                  <a:ext uri="{FF2B5EF4-FFF2-40B4-BE49-F238E27FC236}">
                    <a16:creationId xmlns:a16="http://schemas.microsoft.com/office/drawing/2014/main" id="{6EBEE67C-6184-334A-935D-E6BB6B588576}"/>
                  </a:ext>
                </a:extLst>
              </p:cNvPr>
              <p:cNvSpPr>
                <a:spLocks noChangeShapeType="1"/>
              </p:cNvSpPr>
              <p:nvPr/>
            </p:nvSpPr>
            <p:spPr bwMode="auto">
              <a:xfrm>
                <a:off x="1952" y="2778"/>
                <a:ext cx="10" cy="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2" name="Line 575">
                <a:extLst>
                  <a:ext uri="{FF2B5EF4-FFF2-40B4-BE49-F238E27FC236}">
                    <a16:creationId xmlns:a16="http://schemas.microsoft.com/office/drawing/2014/main" id="{30D1EEFB-5655-1341-A890-AA1837EA4F62}"/>
                  </a:ext>
                </a:extLst>
              </p:cNvPr>
              <p:cNvSpPr>
                <a:spLocks noChangeShapeType="1"/>
              </p:cNvSpPr>
              <p:nvPr/>
            </p:nvSpPr>
            <p:spPr bwMode="auto">
              <a:xfrm>
                <a:off x="1962" y="2783"/>
                <a:ext cx="10" cy="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3" name="Line 576">
                <a:extLst>
                  <a:ext uri="{FF2B5EF4-FFF2-40B4-BE49-F238E27FC236}">
                    <a16:creationId xmlns:a16="http://schemas.microsoft.com/office/drawing/2014/main" id="{D5301DEE-B7B6-B74C-9990-81806531422A}"/>
                  </a:ext>
                </a:extLst>
              </p:cNvPr>
              <p:cNvSpPr>
                <a:spLocks noChangeShapeType="1"/>
              </p:cNvSpPr>
              <p:nvPr/>
            </p:nvSpPr>
            <p:spPr bwMode="auto">
              <a:xfrm>
                <a:off x="1972" y="2789"/>
                <a:ext cx="10" cy="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4" name="Line 577">
                <a:extLst>
                  <a:ext uri="{FF2B5EF4-FFF2-40B4-BE49-F238E27FC236}">
                    <a16:creationId xmlns:a16="http://schemas.microsoft.com/office/drawing/2014/main" id="{A6EE6908-770B-BC4B-B75F-CAADBB41D39B}"/>
                  </a:ext>
                </a:extLst>
              </p:cNvPr>
              <p:cNvSpPr>
                <a:spLocks noChangeShapeType="1"/>
              </p:cNvSpPr>
              <p:nvPr/>
            </p:nvSpPr>
            <p:spPr bwMode="auto">
              <a:xfrm>
                <a:off x="1982" y="2794"/>
                <a:ext cx="10" cy="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5" name="Line 578">
                <a:extLst>
                  <a:ext uri="{FF2B5EF4-FFF2-40B4-BE49-F238E27FC236}">
                    <a16:creationId xmlns:a16="http://schemas.microsoft.com/office/drawing/2014/main" id="{13028223-E101-DF4E-A565-C897B8CE3C87}"/>
                  </a:ext>
                </a:extLst>
              </p:cNvPr>
              <p:cNvSpPr>
                <a:spLocks noChangeShapeType="1"/>
              </p:cNvSpPr>
              <p:nvPr/>
            </p:nvSpPr>
            <p:spPr bwMode="auto">
              <a:xfrm>
                <a:off x="1992" y="2799"/>
                <a:ext cx="10" cy="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6" name="Line 579">
                <a:extLst>
                  <a:ext uri="{FF2B5EF4-FFF2-40B4-BE49-F238E27FC236}">
                    <a16:creationId xmlns:a16="http://schemas.microsoft.com/office/drawing/2014/main" id="{ADEB6B67-EA40-0B4F-A8D7-CA4A5F4DFA7E}"/>
                  </a:ext>
                </a:extLst>
              </p:cNvPr>
              <p:cNvSpPr>
                <a:spLocks noChangeShapeType="1"/>
              </p:cNvSpPr>
              <p:nvPr/>
            </p:nvSpPr>
            <p:spPr bwMode="auto">
              <a:xfrm>
                <a:off x="2002" y="2803"/>
                <a:ext cx="30" cy="1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7" name="Line 580">
                <a:extLst>
                  <a:ext uri="{FF2B5EF4-FFF2-40B4-BE49-F238E27FC236}">
                    <a16:creationId xmlns:a16="http://schemas.microsoft.com/office/drawing/2014/main" id="{B2946650-0C73-FC4A-9723-DF8DC20EC403}"/>
                  </a:ext>
                </a:extLst>
              </p:cNvPr>
              <p:cNvSpPr>
                <a:spLocks noChangeShapeType="1"/>
              </p:cNvSpPr>
              <p:nvPr/>
            </p:nvSpPr>
            <p:spPr bwMode="auto">
              <a:xfrm>
                <a:off x="2032" y="2816"/>
                <a:ext cx="20" cy="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8" name="Line 581">
                <a:extLst>
                  <a:ext uri="{FF2B5EF4-FFF2-40B4-BE49-F238E27FC236}">
                    <a16:creationId xmlns:a16="http://schemas.microsoft.com/office/drawing/2014/main" id="{696BC096-221C-F04D-A105-9F339110EAEA}"/>
                  </a:ext>
                </a:extLst>
              </p:cNvPr>
              <p:cNvSpPr>
                <a:spLocks noChangeShapeType="1"/>
              </p:cNvSpPr>
              <p:nvPr/>
            </p:nvSpPr>
            <p:spPr bwMode="auto">
              <a:xfrm>
                <a:off x="2052" y="2824"/>
                <a:ext cx="20" cy="8"/>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9" name="Line 582">
                <a:extLst>
                  <a:ext uri="{FF2B5EF4-FFF2-40B4-BE49-F238E27FC236}">
                    <a16:creationId xmlns:a16="http://schemas.microsoft.com/office/drawing/2014/main" id="{0292B1D6-C4EB-9B40-BEE7-B684126C4EB3}"/>
                  </a:ext>
                </a:extLst>
              </p:cNvPr>
              <p:cNvSpPr>
                <a:spLocks noChangeShapeType="1"/>
              </p:cNvSpPr>
              <p:nvPr/>
            </p:nvSpPr>
            <p:spPr bwMode="auto">
              <a:xfrm>
                <a:off x="2072" y="2832"/>
                <a:ext cx="19" cy="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0" name="Line 583">
                <a:extLst>
                  <a:ext uri="{FF2B5EF4-FFF2-40B4-BE49-F238E27FC236}">
                    <a16:creationId xmlns:a16="http://schemas.microsoft.com/office/drawing/2014/main" id="{3137DB22-49A4-0C41-9B78-3CE53C9BD2E8}"/>
                  </a:ext>
                </a:extLst>
              </p:cNvPr>
              <p:cNvSpPr>
                <a:spLocks noChangeShapeType="1"/>
              </p:cNvSpPr>
              <p:nvPr/>
            </p:nvSpPr>
            <p:spPr bwMode="auto">
              <a:xfrm>
                <a:off x="2091" y="2838"/>
                <a:ext cx="10" cy="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1" name="Line 584">
                <a:extLst>
                  <a:ext uri="{FF2B5EF4-FFF2-40B4-BE49-F238E27FC236}">
                    <a16:creationId xmlns:a16="http://schemas.microsoft.com/office/drawing/2014/main" id="{B556BFB4-43E9-ED4E-9878-4389ED1461C7}"/>
                  </a:ext>
                </a:extLst>
              </p:cNvPr>
              <p:cNvSpPr>
                <a:spLocks noChangeShapeType="1"/>
              </p:cNvSpPr>
              <p:nvPr/>
            </p:nvSpPr>
            <p:spPr bwMode="auto">
              <a:xfrm>
                <a:off x="2101" y="2842"/>
                <a:ext cx="30" cy="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2" name="Line 585">
                <a:extLst>
                  <a:ext uri="{FF2B5EF4-FFF2-40B4-BE49-F238E27FC236}">
                    <a16:creationId xmlns:a16="http://schemas.microsoft.com/office/drawing/2014/main" id="{A125B3B3-C6F0-384B-9B1A-6EEDBFE96AF2}"/>
                  </a:ext>
                </a:extLst>
              </p:cNvPr>
              <p:cNvSpPr>
                <a:spLocks noChangeShapeType="1"/>
              </p:cNvSpPr>
              <p:nvPr/>
            </p:nvSpPr>
            <p:spPr bwMode="auto">
              <a:xfrm>
                <a:off x="2131" y="2851"/>
                <a:ext cx="10"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3" name="Line 586">
                <a:extLst>
                  <a:ext uri="{FF2B5EF4-FFF2-40B4-BE49-F238E27FC236}">
                    <a16:creationId xmlns:a16="http://schemas.microsoft.com/office/drawing/2014/main" id="{91F670D6-5B0F-D948-B32B-131A428FC63A}"/>
                  </a:ext>
                </a:extLst>
              </p:cNvPr>
              <p:cNvSpPr>
                <a:spLocks noChangeShapeType="1"/>
              </p:cNvSpPr>
              <p:nvPr/>
            </p:nvSpPr>
            <p:spPr bwMode="auto">
              <a:xfrm>
                <a:off x="2141" y="2854"/>
                <a:ext cx="10" cy="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4" name="Line 587">
                <a:extLst>
                  <a:ext uri="{FF2B5EF4-FFF2-40B4-BE49-F238E27FC236}">
                    <a16:creationId xmlns:a16="http://schemas.microsoft.com/office/drawing/2014/main" id="{C8B2D612-69FE-1F42-BB6F-7154FEE5CEA9}"/>
                  </a:ext>
                </a:extLst>
              </p:cNvPr>
              <p:cNvSpPr>
                <a:spLocks noChangeShapeType="1"/>
              </p:cNvSpPr>
              <p:nvPr/>
            </p:nvSpPr>
            <p:spPr bwMode="auto">
              <a:xfrm>
                <a:off x="2151" y="2856"/>
                <a:ext cx="20" cy="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5" name="Line 588">
                <a:extLst>
                  <a:ext uri="{FF2B5EF4-FFF2-40B4-BE49-F238E27FC236}">
                    <a16:creationId xmlns:a16="http://schemas.microsoft.com/office/drawing/2014/main" id="{92607E25-1D75-B946-B8E1-FA141843F085}"/>
                  </a:ext>
                </a:extLst>
              </p:cNvPr>
              <p:cNvSpPr>
                <a:spLocks noChangeShapeType="1"/>
              </p:cNvSpPr>
              <p:nvPr/>
            </p:nvSpPr>
            <p:spPr bwMode="auto">
              <a:xfrm>
                <a:off x="2171" y="2861"/>
                <a:ext cx="10"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6" name="Line 589">
                <a:extLst>
                  <a:ext uri="{FF2B5EF4-FFF2-40B4-BE49-F238E27FC236}">
                    <a16:creationId xmlns:a16="http://schemas.microsoft.com/office/drawing/2014/main" id="{4B4848CE-4D98-2045-A88C-5F1DFA4DE9BB}"/>
                  </a:ext>
                </a:extLst>
              </p:cNvPr>
              <p:cNvSpPr>
                <a:spLocks noChangeShapeType="1"/>
              </p:cNvSpPr>
              <p:nvPr/>
            </p:nvSpPr>
            <p:spPr bwMode="auto">
              <a:xfrm>
                <a:off x="2181" y="2864"/>
                <a:ext cx="10" cy="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7" name="Line 590">
                <a:extLst>
                  <a:ext uri="{FF2B5EF4-FFF2-40B4-BE49-F238E27FC236}">
                    <a16:creationId xmlns:a16="http://schemas.microsoft.com/office/drawing/2014/main" id="{9895C5D7-1A77-EB45-B334-164E05EBA01A}"/>
                  </a:ext>
                </a:extLst>
              </p:cNvPr>
              <p:cNvSpPr>
                <a:spLocks noChangeShapeType="1"/>
              </p:cNvSpPr>
              <p:nvPr/>
            </p:nvSpPr>
            <p:spPr bwMode="auto">
              <a:xfrm>
                <a:off x="2191" y="2866"/>
                <a:ext cx="10"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8" name="Line 591">
                <a:extLst>
                  <a:ext uri="{FF2B5EF4-FFF2-40B4-BE49-F238E27FC236}">
                    <a16:creationId xmlns:a16="http://schemas.microsoft.com/office/drawing/2014/main" id="{3D48CAE2-83CA-4A44-99A6-D3378995EAB6}"/>
                  </a:ext>
                </a:extLst>
              </p:cNvPr>
              <p:cNvSpPr>
                <a:spLocks noChangeShapeType="1"/>
              </p:cNvSpPr>
              <p:nvPr/>
            </p:nvSpPr>
            <p:spPr bwMode="auto">
              <a:xfrm>
                <a:off x="2201" y="2869"/>
                <a:ext cx="69" cy="1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9" name="Line 592">
                <a:extLst>
                  <a:ext uri="{FF2B5EF4-FFF2-40B4-BE49-F238E27FC236}">
                    <a16:creationId xmlns:a16="http://schemas.microsoft.com/office/drawing/2014/main" id="{AEE9FB72-5D99-E24D-9C3A-66C4038612B5}"/>
                  </a:ext>
                </a:extLst>
              </p:cNvPr>
              <p:cNvSpPr>
                <a:spLocks noChangeShapeType="1"/>
              </p:cNvSpPr>
              <p:nvPr/>
            </p:nvSpPr>
            <p:spPr bwMode="auto">
              <a:xfrm>
                <a:off x="2270" y="2883"/>
                <a:ext cx="10" cy="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0" name="Line 593">
                <a:extLst>
                  <a:ext uri="{FF2B5EF4-FFF2-40B4-BE49-F238E27FC236}">
                    <a16:creationId xmlns:a16="http://schemas.microsoft.com/office/drawing/2014/main" id="{0BB55014-440B-C846-B186-F5EA273E1906}"/>
                  </a:ext>
                </a:extLst>
              </p:cNvPr>
              <p:cNvSpPr>
                <a:spLocks noChangeShapeType="1"/>
              </p:cNvSpPr>
              <p:nvPr/>
            </p:nvSpPr>
            <p:spPr bwMode="auto">
              <a:xfrm>
                <a:off x="2280" y="2884"/>
                <a:ext cx="20" cy="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1" name="Line 594">
                <a:extLst>
                  <a:ext uri="{FF2B5EF4-FFF2-40B4-BE49-F238E27FC236}">
                    <a16:creationId xmlns:a16="http://schemas.microsoft.com/office/drawing/2014/main" id="{77E91FA7-341E-F642-9015-CE6B92212A6D}"/>
                  </a:ext>
                </a:extLst>
              </p:cNvPr>
              <p:cNvSpPr>
                <a:spLocks noChangeShapeType="1"/>
              </p:cNvSpPr>
              <p:nvPr/>
            </p:nvSpPr>
            <p:spPr bwMode="auto">
              <a:xfrm>
                <a:off x="2300" y="2888"/>
                <a:ext cx="50" cy="7"/>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2" name="Line 595">
                <a:extLst>
                  <a:ext uri="{FF2B5EF4-FFF2-40B4-BE49-F238E27FC236}">
                    <a16:creationId xmlns:a16="http://schemas.microsoft.com/office/drawing/2014/main" id="{8D398FA4-6AD0-394A-9AC4-DA1D083DA7E4}"/>
                  </a:ext>
                </a:extLst>
              </p:cNvPr>
              <p:cNvSpPr>
                <a:spLocks noChangeShapeType="1"/>
              </p:cNvSpPr>
              <p:nvPr/>
            </p:nvSpPr>
            <p:spPr bwMode="auto">
              <a:xfrm>
                <a:off x="2350" y="2895"/>
                <a:ext cx="10" cy="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3" name="Line 596">
                <a:extLst>
                  <a:ext uri="{FF2B5EF4-FFF2-40B4-BE49-F238E27FC236}">
                    <a16:creationId xmlns:a16="http://schemas.microsoft.com/office/drawing/2014/main" id="{49319936-E4CA-A143-93A1-23A45D852E9E}"/>
                  </a:ext>
                </a:extLst>
              </p:cNvPr>
              <p:cNvSpPr>
                <a:spLocks noChangeShapeType="1"/>
              </p:cNvSpPr>
              <p:nvPr/>
            </p:nvSpPr>
            <p:spPr bwMode="auto">
              <a:xfrm>
                <a:off x="2360" y="2897"/>
                <a:ext cx="10" cy="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4" name="Line 597">
                <a:extLst>
                  <a:ext uri="{FF2B5EF4-FFF2-40B4-BE49-F238E27FC236}">
                    <a16:creationId xmlns:a16="http://schemas.microsoft.com/office/drawing/2014/main" id="{BAFF143D-A72D-3A42-A4D6-F0C73C409E54}"/>
                  </a:ext>
                </a:extLst>
              </p:cNvPr>
              <p:cNvSpPr>
                <a:spLocks noChangeShapeType="1"/>
              </p:cNvSpPr>
              <p:nvPr/>
            </p:nvSpPr>
            <p:spPr bwMode="auto">
              <a:xfrm>
                <a:off x="2370" y="2898"/>
                <a:ext cx="20"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5" name="Line 598">
                <a:extLst>
                  <a:ext uri="{FF2B5EF4-FFF2-40B4-BE49-F238E27FC236}">
                    <a16:creationId xmlns:a16="http://schemas.microsoft.com/office/drawing/2014/main" id="{61351920-7769-6D41-A6B1-0E2521FF4A8A}"/>
                  </a:ext>
                </a:extLst>
              </p:cNvPr>
              <p:cNvSpPr>
                <a:spLocks noChangeShapeType="1"/>
              </p:cNvSpPr>
              <p:nvPr/>
            </p:nvSpPr>
            <p:spPr bwMode="auto">
              <a:xfrm>
                <a:off x="2390" y="2901"/>
                <a:ext cx="20" cy="2"/>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6" name="Line 599">
                <a:extLst>
                  <a:ext uri="{FF2B5EF4-FFF2-40B4-BE49-F238E27FC236}">
                    <a16:creationId xmlns:a16="http://schemas.microsoft.com/office/drawing/2014/main" id="{0604CC9D-4A4A-C949-80AC-B48EC4B2A0FC}"/>
                  </a:ext>
                </a:extLst>
              </p:cNvPr>
              <p:cNvSpPr>
                <a:spLocks noChangeShapeType="1"/>
              </p:cNvSpPr>
              <p:nvPr/>
            </p:nvSpPr>
            <p:spPr bwMode="auto">
              <a:xfrm>
                <a:off x="2410" y="2903"/>
                <a:ext cx="29" cy="4"/>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7" name="Line 600">
                <a:extLst>
                  <a:ext uri="{FF2B5EF4-FFF2-40B4-BE49-F238E27FC236}">
                    <a16:creationId xmlns:a16="http://schemas.microsoft.com/office/drawing/2014/main" id="{7DF7E596-8879-6C46-88F8-5DDD553A6D52}"/>
                  </a:ext>
                </a:extLst>
              </p:cNvPr>
              <p:cNvSpPr>
                <a:spLocks noChangeShapeType="1"/>
              </p:cNvSpPr>
              <p:nvPr/>
            </p:nvSpPr>
            <p:spPr bwMode="auto">
              <a:xfrm>
                <a:off x="2439" y="2907"/>
                <a:ext cx="30"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8" name="Line 601">
                <a:extLst>
                  <a:ext uri="{FF2B5EF4-FFF2-40B4-BE49-F238E27FC236}">
                    <a16:creationId xmlns:a16="http://schemas.microsoft.com/office/drawing/2014/main" id="{D79B9EE7-803B-0C48-85F3-93ECB87C601A}"/>
                  </a:ext>
                </a:extLst>
              </p:cNvPr>
              <p:cNvSpPr>
                <a:spLocks noChangeShapeType="1"/>
              </p:cNvSpPr>
              <p:nvPr/>
            </p:nvSpPr>
            <p:spPr bwMode="auto">
              <a:xfrm>
                <a:off x="2469" y="2910"/>
                <a:ext cx="30"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9" name="Line 602">
                <a:extLst>
                  <a:ext uri="{FF2B5EF4-FFF2-40B4-BE49-F238E27FC236}">
                    <a16:creationId xmlns:a16="http://schemas.microsoft.com/office/drawing/2014/main" id="{0F348829-A994-334E-BCEF-69464E343FE1}"/>
                  </a:ext>
                </a:extLst>
              </p:cNvPr>
              <p:cNvSpPr>
                <a:spLocks noChangeShapeType="1"/>
              </p:cNvSpPr>
              <p:nvPr/>
            </p:nvSpPr>
            <p:spPr bwMode="auto">
              <a:xfrm>
                <a:off x="2499" y="2913"/>
                <a:ext cx="60" cy="5"/>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0" name="Line 603">
                <a:extLst>
                  <a:ext uri="{FF2B5EF4-FFF2-40B4-BE49-F238E27FC236}">
                    <a16:creationId xmlns:a16="http://schemas.microsoft.com/office/drawing/2014/main" id="{40FF3C26-CA6A-3740-9F36-1D0D03B8D52F}"/>
                  </a:ext>
                </a:extLst>
              </p:cNvPr>
              <p:cNvSpPr>
                <a:spLocks noChangeShapeType="1"/>
              </p:cNvSpPr>
              <p:nvPr/>
            </p:nvSpPr>
            <p:spPr bwMode="auto">
              <a:xfrm>
                <a:off x="2559" y="2918"/>
                <a:ext cx="10" cy="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1" name="Line 604">
                <a:extLst>
                  <a:ext uri="{FF2B5EF4-FFF2-40B4-BE49-F238E27FC236}">
                    <a16:creationId xmlns:a16="http://schemas.microsoft.com/office/drawing/2014/main" id="{8E96B006-A7C3-5D46-BB89-01AD01CB386B}"/>
                  </a:ext>
                </a:extLst>
              </p:cNvPr>
              <p:cNvSpPr>
                <a:spLocks noChangeShapeType="1"/>
              </p:cNvSpPr>
              <p:nvPr/>
            </p:nvSpPr>
            <p:spPr bwMode="auto">
              <a:xfrm>
                <a:off x="2569" y="2919"/>
                <a:ext cx="39" cy="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2" name="Line 605">
                <a:extLst>
                  <a:ext uri="{FF2B5EF4-FFF2-40B4-BE49-F238E27FC236}">
                    <a16:creationId xmlns:a16="http://schemas.microsoft.com/office/drawing/2014/main" id="{CBB8E268-6314-2D4B-A6E2-49A0B0250EDF}"/>
                  </a:ext>
                </a:extLst>
              </p:cNvPr>
              <p:cNvSpPr>
                <a:spLocks noChangeShapeType="1"/>
              </p:cNvSpPr>
              <p:nvPr/>
            </p:nvSpPr>
            <p:spPr bwMode="auto">
              <a:xfrm>
                <a:off x="2608" y="2922"/>
                <a:ext cx="11"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3" name="Line 606">
                <a:extLst>
                  <a:ext uri="{FF2B5EF4-FFF2-40B4-BE49-F238E27FC236}">
                    <a16:creationId xmlns:a16="http://schemas.microsoft.com/office/drawing/2014/main" id="{07570C2D-499A-0E48-BB32-622465C9E4C9}"/>
                  </a:ext>
                </a:extLst>
              </p:cNvPr>
              <p:cNvSpPr>
                <a:spLocks noChangeShapeType="1"/>
              </p:cNvSpPr>
              <p:nvPr/>
            </p:nvSpPr>
            <p:spPr bwMode="auto">
              <a:xfrm>
                <a:off x="2619" y="2922"/>
                <a:ext cx="9" cy="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4" name="Line 607">
                <a:extLst>
                  <a:ext uri="{FF2B5EF4-FFF2-40B4-BE49-F238E27FC236}">
                    <a16:creationId xmlns:a16="http://schemas.microsoft.com/office/drawing/2014/main" id="{08C19277-0E1D-6B49-988D-7CAF95D56212}"/>
                  </a:ext>
                </a:extLst>
              </p:cNvPr>
              <p:cNvSpPr>
                <a:spLocks noChangeShapeType="1"/>
              </p:cNvSpPr>
              <p:nvPr/>
            </p:nvSpPr>
            <p:spPr bwMode="auto">
              <a:xfrm>
                <a:off x="2628" y="2923"/>
                <a:ext cx="10" cy="1"/>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1145" name="Line 609">
              <a:extLst>
                <a:ext uri="{FF2B5EF4-FFF2-40B4-BE49-F238E27FC236}">
                  <a16:creationId xmlns:a16="http://schemas.microsoft.com/office/drawing/2014/main" id="{F73C4C76-6FF5-3A4C-B9AE-77C00B659C16}"/>
                </a:ext>
              </a:extLst>
            </p:cNvPr>
            <p:cNvSpPr>
              <a:spLocks noChangeShapeType="1"/>
            </p:cNvSpPr>
            <p:nvPr/>
          </p:nvSpPr>
          <p:spPr bwMode="auto">
            <a:xfrm>
              <a:off x="1997877" y="3654989"/>
              <a:ext cx="33025"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6" name="Line 610">
              <a:extLst>
                <a:ext uri="{FF2B5EF4-FFF2-40B4-BE49-F238E27FC236}">
                  <a16:creationId xmlns:a16="http://schemas.microsoft.com/office/drawing/2014/main" id="{57A2E06D-70FB-154D-8583-39D015EB88D7}"/>
                </a:ext>
              </a:extLst>
            </p:cNvPr>
            <p:cNvSpPr>
              <a:spLocks noChangeShapeType="1"/>
            </p:cNvSpPr>
            <p:nvPr/>
          </p:nvSpPr>
          <p:spPr bwMode="auto">
            <a:xfrm>
              <a:off x="2030902" y="3655972"/>
              <a:ext cx="55040" cy="294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7" name="Line 611">
              <a:extLst>
                <a:ext uri="{FF2B5EF4-FFF2-40B4-BE49-F238E27FC236}">
                  <a16:creationId xmlns:a16="http://schemas.microsoft.com/office/drawing/2014/main" id="{31029D80-065C-CD43-843C-64815C76BD25}"/>
                </a:ext>
              </a:extLst>
            </p:cNvPr>
            <p:cNvSpPr>
              <a:spLocks noChangeShapeType="1"/>
            </p:cNvSpPr>
            <p:nvPr/>
          </p:nvSpPr>
          <p:spPr bwMode="auto">
            <a:xfrm>
              <a:off x="2085942" y="3658921"/>
              <a:ext cx="22016"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8" name="Line 612">
              <a:extLst>
                <a:ext uri="{FF2B5EF4-FFF2-40B4-BE49-F238E27FC236}">
                  <a16:creationId xmlns:a16="http://schemas.microsoft.com/office/drawing/2014/main" id="{2F1E5668-4728-0A4D-A4E5-E510D0C316A1}"/>
                </a:ext>
              </a:extLst>
            </p:cNvPr>
            <p:cNvSpPr>
              <a:spLocks noChangeShapeType="1"/>
            </p:cNvSpPr>
            <p:nvPr/>
          </p:nvSpPr>
          <p:spPr bwMode="auto">
            <a:xfrm>
              <a:off x="2107958" y="3659904"/>
              <a:ext cx="22016"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9" name="Line 613">
              <a:extLst>
                <a:ext uri="{FF2B5EF4-FFF2-40B4-BE49-F238E27FC236}">
                  <a16:creationId xmlns:a16="http://schemas.microsoft.com/office/drawing/2014/main" id="{7EA21244-B7A5-A74A-8A88-F3EB68590409}"/>
                </a:ext>
              </a:extLst>
            </p:cNvPr>
            <p:cNvSpPr>
              <a:spLocks noChangeShapeType="1"/>
            </p:cNvSpPr>
            <p:nvPr/>
          </p:nvSpPr>
          <p:spPr bwMode="auto">
            <a:xfrm>
              <a:off x="2129974" y="3660887"/>
              <a:ext cx="22016"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0" name="Line 614">
              <a:extLst>
                <a:ext uri="{FF2B5EF4-FFF2-40B4-BE49-F238E27FC236}">
                  <a16:creationId xmlns:a16="http://schemas.microsoft.com/office/drawing/2014/main" id="{7BE3F5CC-D634-4F40-92C4-2FC9675251EB}"/>
                </a:ext>
              </a:extLst>
            </p:cNvPr>
            <p:cNvSpPr>
              <a:spLocks noChangeShapeType="1"/>
            </p:cNvSpPr>
            <p:nvPr/>
          </p:nvSpPr>
          <p:spPr bwMode="auto">
            <a:xfrm>
              <a:off x="2151990" y="3661870"/>
              <a:ext cx="42932" cy="196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1" name="Line 615">
              <a:extLst>
                <a:ext uri="{FF2B5EF4-FFF2-40B4-BE49-F238E27FC236}">
                  <a16:creationId xmlns:a16="http://schemas.microsoft.com/office/drawing/2014/main" id="{F51FB2C7-E324-1547-9DB6-22C31FA326A5}"/>
                </a:ext>
              </a:extLst>
            </p:cNvPr>
            <p:cNvSpPr>
              <a:spLocks noChangeShapeType="1"/>
            </p:cNvSpPr>
            <p:nvPr/>
          </p:nvSpPr>
          <p:spPr bwMode="auto">
            <a:xfrm>
              <a:off x="2194922" y="3663836"/>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2" name="Line 616">
              <a:extLst>
                <a:ext uri="{FF2B5EF4-FFF2-40B4-BE49-F238E27FC236}">
                  <a16:creationId xmlns:a16="http://schemas.microsoft.com/office/drawing/2014/main" id="{8B0EC9C4-356F-F747-9513-57EA68491FBE}"/>
                </a:ext>
              </a:extLst>
            </p:cNvPr>
            <p:cNvSpPr>
              <a:spLocks noChangeShapeType="1"/>
            </p:cNvSpPr>
            <p:nvPr/>
          </p:nvSpPr>
          <p:spPr bwMode="auto">
            <a:xfrm>
              <a:off x="2205930" y="3663836"/>
              <a:ext cx="44033" cy="196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3" name="Line 617">
              <a:extLst>
                <a:ext uri="{FF2B5EF4-FFF2-40B4-BE49-F238E27FC236}">
                  <a16:creationId xmlns:a16="http://schemas.microsoft.com/office/drawing/2014/main" id="{838C1924-FA45-CA47-80E9-D028AE922C5D}"/>
                </a:ext>
              </a:extLst>
            </p:cNvPr>
            <p:cNvSpPr>
              <a:spLocks noChangeShapeType="1"/>
            </p:cNvSpPr>
            <p:nvPr/>
          </p:nvSpPr>
          <p:spPr bwMode="auto">
            <a:xfrm>
              <a:off x="2249962" y="3665802"/>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4" name="Line 618">
              <a:extLst>
                <a:ext uri="{FF2B5EF4-FFF2-40B4-BE49-F238E27FC236}">
                  <a16:creationId xmlns:a16="http://schemas.microsoft.com/office/drawing/2014/main" id="{34B1F392-0E0D-EB4A-9D9C-3D3467C9CB83}"/>
                </a:ext>
              </a:extLst>
            </p:cNvPr>
            <p:cNvSpPr>
              <a:spLocks noChangeShapeType="1"/>
            </p:cNvSpPr>
            <p:nvPr/>
          </p:nvSpPr>
          <p:spPr bwMode="auto">
            <a:xfrm>
              <a:off x="2260970" y="3665802"/>
              <a:ext cx="11008"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5" name="Line 619">
              <a:extLst>
                <a:ext uri="{FF2B5EF4-FFF2-40B4-BE49-F238E27FC236}">
                  <a16:creationId xmlns:a16="http://schemas.microsoft.com/office/drawing/2014/main" id="{2402D7FD-4DAD-6D4F-94FF-99CF7D17AE77}"/>
                </a:ext>
              </a:extLst>
            </p:cNvPr>
            <p:cNvSpPr>
              <a:spLocks noChangeShapeType="1"/>
            </p:cNvSpPr>
            <p:nvPr/>
          </p:nvSpPr>
          <p:spPr bwMode="auto">
            <a:xfrm>
              <a:off x="2271978" y="3666785"/>
              <a:ext cx="33025"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6" name="Line 620">
              <a:extLst>
                <a:ext uri="{FF2B5EF4-FFF2-40B4-BE49-F238E27FC236}">
                  <a16:creationId xmlns:a16="http://schemas.microsoft.com/office/drawing/2014/main" id="{485DCC2E-858F-6748-B29A-26CC1C323A96}"/>
                </a:ext>
              </a:extLst>
            </p:cNvPr>
            <p:cNvSpPr>
              <a:spLocks noChangeShapeType="1"/>
            </p:cNvSpPr>
            <p:nvPr/>
          </p:nvSpPr>
          <p:spPr bwMode="auto">
            <a:xfrm>
              <a:off x="2305003" y="3667768"/>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7" name="Line 621">
              <a:extLst>
                <a:ext uri="{FF2B5EF4-FFF2-40B4-BE49-F238E27FC236}">
                  <a16:creationId xmlns:a16="http://schemas.microsoft.com/office/drawing/2014/main" id="{11FA4E40-53E9-E64D-AF77-1D1C84026A47}"/>
                </a:ext>
              </a:extLst>
            </p:cNvPr>
            <p:cNvSpPr>
              <a:spLocks noChangeShapeType="1"/>
            </p:cNvSpPr>
            <p:nvPr/>
          </p:nvSpPr>
          <p:spPr bwMode="auto">
            <a:xfrm>
              <a:off x="2316011" y="3667768"/>
              <a:ext cx="44033"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8" name="Line 622">
              <a:extLst>
                <a:ext uri="{FF2B5EF4-FFF2-40B4-BE49-F238E27FC236}">
                  <a16:creationId xmlns:a16="http://schemas.microsoft.com/office/drawing/2014/main" id="{9D384800-AC9D-0449-A67B-C48A1DCC4F45}"/>
                </a:ext>
              </a:extLst>
            </p:cNvPr>
            <p:cNvSpPr>
              <a:spLocks noChangeShapeType="1"/>
            </p:cNvSpPr>
            <p:nvPr/>
          </p:nvSpPr>
          <p:spPr bwMode="auto">
            <a:xfrm>
              <a:off x="2360043" y="3668751"/>
              <a:ext cx="42932"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9" name="Line 623">
              <a:extLst>
                <a:ext uri="{FF2B5EF4-FFF2-40B4-BE49-F238E27FC236}">
                  <a16:creationId xmlns:a16="http://schemas.microsoft.com/office/drawing/2014/main" id="{FE81988D-AD94-974A-B989-315AE692F7A5}"/>
                </a:ext>
              </a:extLst>
            </p:cNvPr>
            <p:cNvSpPr>
              <a:spLocks noChangeShapeType="1"/>
            </p:cNvSpPr>
            <p:nvPr/>
          </p:nvSpPr>
          <p:spPr bwMode="auto">
            <a:xfrm>
              <a:off x="2402974" y="3669734"/>
              <a:ext cx="22016"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0" name="Line 624">
              <a:extLst>
                <a:ext uri="{FF2B5EF4-FFF2-40B4-BE49-F238E27FC236}">
                  <a16:creationId xmlns:a16="http://schemas.microsoft.com/office/drawing/2014/main" id="{E7E88E23-170F-D846-8D67-08E835A04277}"/>
                </a:ext>
              </a:extLst>
            </p:cNvPr>
            <p:cNvSpPr>
              <a:spLocks noChangeShapeType="1"/>
            </p:cNvSpPr>
            <p:nvPr/>
          </p:nvSpPr>
          <p:spPr bwMode="auto">
            <a:xfrm>
              <a:off x="2424991" y="3670717"/>
              <a:ext cx="55040"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1" name="Line 625">
              <a:extLst>
                <a:ext uri="{FF2B5EF4-FFF2-40B4-BE49-F238E27FC236}">
                  <a16:creationId xmlns:a16="http://schemas.microsoft.com/office/drawing/2014/main" id="{FBB791F0-C4DB-5341-8012-B9F0A6BED2A3}"/>
                </a:ext>
              </a:extLst>
            </p:cNvPr>
            <p:cNvSpPr>
              <a:spLocks noChangeShapeType="1"/>
            </p:cNvSpPr>
            <p:nvPr/>
          </p:nvSpPr>
          <p:spPr bwMode="auto">
            <a:xfrm>
              <a:off x="2480031" y="3671700"/>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2" name="Line 626">
              <a:extLst>
                <a:ext uri="{FF2B5EF4-FFF2-40B4-BE49-F238E27FC236}">
                  <a16:creationId xmlns:a16="http://schemas.microsoft.com/office/drawing/2014/main" id="{06EDA8B1-6EB6-0B44-B1E8-355D2B4E8FD1}"/>
                </a:ext>
              </a:extLst>
            </p:cNvPr>
            <p:cNvSpPr>
              <a:spLocks noChangeShapeType="1"/>
            </p:cNvSpPr>
            <p:nvPr/>
          </p:nvSpPr>
          <p:spPr bwMode="auto">
            <a:xfrm>
              <a:off x="2491039" y="3671700"/>
              <a:ext cx="108980" cy="1966"/>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3" name="Line 627">
              <a:extLst>
                <a:ext uri="{FF2B5EF4-FFF2-40B4-BE49-F238E27FC236}">
                  <a16:creationId xmlns:a16="http://schemas.microsoft.com/office/drawing/2014/main" id="{EA6B07DF-6F14-0B4A-A262-C89728F97D26}"/>
                </a:ext>
              </a:extLst>
            </p:cNvPr>
            <p:cNvSpPr>
              <a:spLocks noChangeShapeType="1"/>
            </p:cNvSpPr>
            <p:nvPr/>
          </p:nvSpPr>
          <p:spPr bwMode="auto">
            <a:xfrm>
              <a:off x="2600019" y="3673666"/>
              <a:ext cx="176129" cy="2949"/>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4" name="Line 628">
              <a:extLst>
                <a:ext uri="{FF2B5EF4-FFF2-40B4-BE49-F238E27FC236}">
                  <a16:creationId xmlns:a16="http://schemas.microsoft.com/office/drawing/2014/main" id="{C7AB7F5E-682F-6947-BF75-7B11040A23D0}"/>
                </a:ext>
              </a:extLst>
            </p:cNvPr>
            <p:cNvSpPr>
              <a:spLocks noChangeShapeType="1"/>
            </p:cNvSpPr>
            <p:nvPr/>
          </p:nvSpPr>
          <p:spPr bwMode="auto">
            <a:xfrm>
              <a:off x="2776148" y="3676614"/>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5" name="Line 629">
              <a:extLst>
                <a:ext uri="{FF2B5EF4-FFF2-40B4-BE49-F238E27FC236}">
                  <a16:creationId xmlns:a16="http://schemas.microsoft.com/office/drawing/2014/main" id="{96D76A89-0ECC-1446-B975-EE7514593EE4}"/>
                </a:ext>
              </a:extLst>
            </p:cNvPr>
            <p:cNvSpPr>
              <a:spLocks noChangeShapeType="1"/>
            </p:cNvSpPr>
            <p:nvPr/>
          </p:nvSpPr>
          <p:spPr bwMode="auto">
            <a:xfrm>
              <a:off x="2787156" y="3676614"/>
              <a:ext cx="42932"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6" name="Line 630">
              <a:extLst>
                <a:ext uri="{FF2B5EF4-FFF2-40B4-BE49-F238E27FC236}">
                  <a16:creationId xmlns:a16="http://schemas.microsoft.com/office/drawing/2014/main" id="{2CEB7DEF-5331-1541-A84C-DE55AC2BAC1A}"/>
                </a:ext>
              </a:extLst>
            </p:cNvPr>
            <p:cNvSpPr>
              <a:spLocks noChangeShapeType="1"/>
            </p:cNvSpPr>
            <p:nvPr/>
          </p:nvSpPr>
          <p:spPr bwMode="auto">
            <a:xfrm>
              <a:off x="2830088" y="3676614"/>
              <a:ext cx="22016"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7" name="Line 631">
              <a:extLst>
                <a:ext uri="{FF2B5EF4-FFF2-40B4-BE49-F238E27FC236}">
                  <a16:creationId xmlns:a16="http://schemas.microsoft.com/office/drawing/2014/main" id="{2817E234-C713-8046-83B7-D5A8CDB94BCC}"/>
                </a:ext>
              </a:extLst>
            </p:cNvPr>
            <p:cNvSpPr>
              <a:spLocks noChangeShapeType="1"/>
            </p:cNvSpPr>
            <p:nvPr/>
          </p:nvSpPr>
          <p:spPr bwMode="auto">
            <a:xfrm>
              <a:off x="2852104" y="3677598"/>
              <a:ext cx="88065"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8" name="Line 632">
              <a:extLst>
                <a:ext uri="{FF2B5EF4-FFF2-40B4-BE49-F238E27FC236}">
                  <a16:creationId xmlns:a16="http://schemas.microsoft.com/office/drawing/2014/main" id="{153823D7-C51F-B944-AFD4-7DC9B708AF4B}"/>
                </a:ext>
              </a:extLst>
            </p:cNvPr>
            <p:cNvSpPr>
              <a:spLocks noChangeShapeType="1"/>
            </p:cNvSpPr>
            <p:nvPr/>
          </p:nvSpPr>
          <p:spPr bwMode="auto">
            <a:xfrm>
              <a:off x="2940169" y="3677598"/>
              <a:ext cx="97972"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9" name="Line 633">
              <a:extLst>
                <a:ext uri="{FF2B5EF4-FFF2-40B4-BE49-F238E27FC236}">
                  <a16:creationId xmlns:a16="http://schemas.microsoft.com/office/drawing/2014/main" id="{0B27EFB9-B772-AF4D-B085-A588BEFD3028}"/>
                </a:ext>
              </a:extLst>
            </p:cNvPr>
            <p:cNvSpPr>
              <a:spLocks noChangeShapeType="1"/>
            </p:cNvSpPr>
            <p:nvPr/>
          </p:nvSpPr>
          <p:spPr bwMode="auto">
            <a:xfrm>
              <a:off x="3038140" y="3678581"/>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0" name="Line 634">
              <a:extLst>
                <a:ext uri="{FF2B5EF4-FFF2-40B4-BE49-F238E27FC236}">
                  <a16:creationId xmlns:a16="http://schemas.microsoft.com/office/drawing/2014/main" id="{83CB7255-EE1F-2043-A817-47A2D0CDF91F}"/>
                </a:ext>
              </a:extLst>
            </p:cNvPr>
            <p:cNvSpPr>
              <a:spLocks noChangeShapeType="1"/>
            </p:cNvSpPr>
            <p:nvPr/>
          </p:nvSpPr>
          <p:spPr bwMode="auto">
            <a:xfrm>
              <a:off x="3049149" y="3678581"/>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1" name="Line 635">
              <a:extLst>
                <a:ext uri="{FF2B5EF4-FFF2-40B4-BE49-F238E27FC236}">
                  <a16:creationId xmlns:a16="http://schemas.microsoft.com/office/drawing/2014/main" id="{958367DC-FC1F-2245-9E63-2FE5DB53EA7F}"/>
                </a:ext>
              </a:extLst>
            </p:cNvPr>
            <p:cNvSpPr>
              <a:spLocks noChangeShapeType="1"/>
            </p:cNvSpPr>
            <p:nvPr/>
          </p:nvSpPr>
          <p:spPr bwMode="auto">
            <a:xfrm>
              <a:off x="3060157" y="3678581"/>
              <a:ext cx="66048"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2" name="Line 636">
              <a:extLst>
                <a:ext uri="{FF2B5EF4-FFF2-40B4-BE49-F238E27FC236}">
                  <a16:creationId xmlns:a16="http://schemas.microsoft.com/office/drawing/2014/main" id="{097B7F9C-5897-8945-A3CB-7E753D738C88}"/>
                </a:ext>
              </a:extLst>
            </p:cNvPr>
            <p:cNvSpPr>
              <a:spLocks noChangeShapeType="1"/>
            </p:cNvSpPr>
            <p:nvPr/>
          </p:nvSpPr>
          <p:spPr bwMode="auto">
            <a:xfrm>
              <a:off x="3126205" y="3679564"/>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3" name="Line 637">
              <a:extLst>
                <a:ext uri="{FF2B5EF4-FFF2-40B4-BE49-F238E27FC236}">
                  <a16:creationId xmlns:a16="http://schemas.microsoft.com/office/drawing/2014/main" id="{46FE2CE0-84D8-0D41-826C-3B15DFED66F5}"/>
                </a:ext>
              </a:extLst>
            </p:cNvPr>
            <p:cNvSpPr>
              <a:spLocks noChangeShapeType="1"/>
            </p:cNvSpPr>
            <p:nvPr/>
          </p:nvSpPr>
          <p:spPr bwMode="auto">
            <a:xfrm>
              <a:off x="3148221" y="3679564"/>
              <a:ext cx="44033"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4" name="Line 638">
              <a:extLst>
                <a:ext uri="{FF2B5EF4-FFF2-40B4-BE49-F238E27FC236}">
                  <a16:creationId xmlns:a16="http://schemas.microsoft.com/office/drawing/2014/main" id="{2CEC9957-B195-9B4F-93EA-E52D81F53532}"/>
                </a:ext>
              </a:extLst>
            </p:cNvPr>
            <p:cNvSpPr>
              <a:spLocks noChangeShapeType="1"/>
            </p:cNvSpPr>
            <p:nvPr/>
          </p:nvSpPr>
          <p:spPr bwMode="auto">
            <a:xfrm>
              <a:off x="3192254" y="3679564"/>
              <a:ext cx="42932"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5" name="Line 639">
              <a:extLst>
                <a:ext uri="{FF2B5EF4-FFF2-40B4-BE49-F238E27FC236}">
                  <a16:creationId xmlns:a16="http://schemas.microsoft.com/office/drawing/2014/main" id="{E0B3BF4D-A181-B64C-9A4B-83B27C48EC35}"/>
                </a:ext>
              </a:extLst>
            </p:cNvPr>
            <p:cNvSpPr>
              <a:spLocks noChangeShapeType="1"/>
            </p:cNvSpPr>
            <p:nvPr/>
          </p:nvSpPr>
          <p:spPr bwMode="auto">
            <a:xfrm>
              <a:off x="3235185" y="3679564"/>
              <a:ext cx="66048"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6" name="Line 640">
              <a:extLst>
                <a:ext uri="{FF2B5EF4-FFF2-40B4-BE49-F238E27FC236}">
                  <a16:creationId xmlns:a16="http://schemas.microsoft.com/office/drawing/2014/main" id="{A19A0014-FA27-B94E-80EF-F0FD4F13D0CA}"/>
                </a:ext>
              </a:extLst>
            </p:cNvPr>
            <p:cNvSpPr>
              <a:spLocks noChangeShapeType="1"/>
            </p:cNvSpPr>
            <p:nvPr/>
          </p:nvSpPr>
          <p:spPr bwMode="auto">
            <a:xfrm>
              <a:off x="3301234" y="3680547"/>
              <a:ext cx="44033"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7" name="Line 641">
              <a:extLst>
                <a:ext uri="{FF2B5EF4-FFF2-40B4-BE49-F238E27FC236}">
                  <a16:creationId xmlns:a16="http://schemas.microsoft.com/office/drawing/2014/main" id="{CA1FB32B-4879-7E44-92D1-392FD38D6ED6}"/>
                </a:ext>
              </a:extLst>
            </p:cNvPr>
            <p:cNvSpPr>
              <a:spLocks noChangeShapeType="1"/>
            </p:cNvSpPr>
            <p:nvPr/>
          </p:nvSpPr>
          <p:spPr bwMode="auto">
            <a:xfrm>
              <a:off x="3345266" y="3680547"/>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8" name="Line 642">
              <a:extLst>
                <a:ext uri="{FF2B5EF4-FFF2-40B4-BE49-F238E27FC236}">
                  <a16:creationId xmlns:a16="http://schemas.microsoft.com/office/drawing/2014/main" id="{170D9BCF-262C-EE48-9AB9-5B81407F0643}"/>
                </a:ext>
              </a:extLst>
            </p:cNvPr>
            <p:cNvSpPr>
              <a:spLocks noChangeShapeType="1"/>
            </p:cNvSpPr>
            <p:nvPr/>
          </p:nvSpPr>
          <p:spPr bwMode="auto">
            <a:xfrm>
              <a:off x="3356274" y="3680547"/>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9" name="Line 643">
              <a:extLst>
                <a:ext uri="{FF2B5EF4-FFF2-40B4-BE49-F238E27FC236}">
                  <a16:creationId xmlns:a16="http://schemas.microsoft.com/office/drawing/2014/main" id="{13FB788C-97F3-EC49-9253-C55B54EADA68}"/>
                </a:ext>
              </a:extLst>
            </p:cNvPr>
            <p:cNvSpPr>
              <a:spLocks noChangeShapeType="1"/>
            </p:cNvSpPr>
            <p:nvPr/>
          </p:nvSpPr>
          <p:spPr bwMode="auto">
            <a:xfrm>
              <a:off x="3367282" y="3680547"/>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0" name="Line 644">
              <a:extLst>
                <a:ext uri="{FF2B5EF4-FFF2-40B4-BE49-F238E27FC236}">
                  <a16:creationId xmlns:a16="http://schemas.microsoft.com/office/drawing/2014/main" id="{B04F1FB5-D7B0-7146-BF82-11A6820D02F4}"/>
                </a:ext>
              </a:extLst>
            </p:cNvPr>
            <p:cNvSpPr>
              <a:spLocks noChangeShapeType="1"/>
            </p:cNvSpPr>
            <p:nvPr/>
          </p:nvSpPr>
          <p:spPr bwMode="auto">
            <a:xfrm>
              <a:off x="3378290" y="3680547"/>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1" name="Line 645">
              <a:extLst>
                <a:ext uri="{FF2B5EF4-FFF2-40B4-BE49-F238E27FC236}">
                  <a16:creationId xmlns:a16="http://schemas.microsoft.com/office/drawing/2014/main" id="{7F3BE203-8205-1C47-BBE0-7F853650BED6}"/>
                </a:ext>
              </a:extLst>
            </p:cNvPr>
            <p:cNvSpPr>
              <a:spLocks noChangeShapeType="1"/>
            </p:cNvSpPr>
            <p:nvPr/>
          </p:nvSpPr>
          <p:spPr bwMode="auto">
            <a:xfrm>
              <a:off x="3400307" y="3680547"/>
              <a:ext cx="164020"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2" name="Line 646">
              <a:extLst>
                <a:ext uri="{FF2B5EF4-FFF2-40B4-BE49-F238E27FC236}">
                  <a16:creationId xmlns:a16="http://schemas.microsoft.com/office/drawing/2014/main" id="{48506884-671D-F24B-9A57-C2DA7EF4EDAC}"/>
                </a:ext>
              </a:extLst>
            </p:cNvPr>
            <p:cNvSpPr>
              <a:spLocks noChangeShapeType="1"/>
            </p:cNvSpPr>
            <p:nvPr/>
          </p:nvSpPr>
          <p:spPr bwMode="auto">
            <a:xfrm>
              <a:off x="3564327" y="3681530"/>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3" name="Line 647">
              <a:extLst>
                <a:ext uri="{FF2B5EF4-FFF2-40B4-BE49-F238E27FC236}">
                  <a16:creationId xmlns:a16="http://schemas.microsoft.com/office/drawing/2014/main" id="{9445D710-569B-274E-8456-778AFBDCC18C}"/>
                </a:ext>
              </a:extLst>
            </p:cNvPr>
            <p:cNvSpPr>
              <a:spLocks noChangeShapeType="1"/>
            </p:cNvSpPr>
            <p:nvPr/>
          </p:nvSpPr>
          <p:spPr bwMode="auto">
            <a:xfrm>
              <a:off x="3586343" y="3681530"/>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4" name="Line 648">
              <a:extLst>
                <a:ext uri="{FF2B5EF4-FFF2-40B4-BE49-F238E27FC236}">
                  <a16:creationId xmlns:a16="http://schemas.microsoft.com/office/drawing/2014/main" id="{035831CF-D55E-0344-A49A-549C1AA5E882}"/>
                </a:ext>
              </a:extLst>
            </p:cNvPr>
            <p:cNvSpPr>
              <a:spLocks noChangeShapeType="1"/>
            </p:cNvSpPr>
            <p:nvPr/>
          </p:nvSpPr>
          <p:spPr bwMode="auto">
            <a:xfrm>
              <a:off x="3597351" y="3681530"/>
              <a:ext cx="5394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5" name="Line 649">
              <a:extLst>
                <a:ext uri="{FF2B5EF4-FFF2-40B4-BE49-F238E27FC236}">
                  <a16:creationId xmlns:a16="http://schemas.microsoft.com/office/drawing/2014/main" id="{DC1AF7D1-92FB-BD4C-92DB-E215E996C767}"/>
                </a:ext>
              </a:extLst>
            </p:cNvPr>
            <p:cNvSpPr>
              <a:spLocks noChangeShapeType="1"/>
            </p:cNvSpPr>
            <p:nvPr/>
          </p:nvSpPr>
          <p:spPr bwMode="auto">
            <a:xfrm>
              <a:off x="3651290" y="3681530"/>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6" name="Line 650">
              <a:extLst>
                <a:ext uri="{FF2B5EF4-FFF2-40B4-BE49-F238E27FC236}">
                  <a16:creationId xmlns:a16="http://schemas.microsoft.com/office/drawing/2014/main" id="{515F17ED-F7E1-8445-8F78-C86F03F5022D}"/>
                </a:ext>
              </a:extLst>
            </p:cNvPr>
            <p:cNvSpPr>
              <a:spLocks noChangeShapeType="1"/>
            </p:cNvSpPr>
            <p:nvPr/>
          </p:nvSpPr>
          <p:spPr bwMode="auto">
            <a:xfrm>
              <a:off x="3673307" y="3681530"/>
              <a:ext cx="33025"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7" name="Line 651">
              <a:extLst>
                <a:ext uri="{FF2B5EF4-FFF2-40B4-BE49-F238E27FC236}">
                  <a16:creationId xmlns:a16="http://schemas.microsoft.com/office/drawing/2014/main" id="{5B984FE4-CB42-134F-8586-002919A8DBE1}"/>
                </a:ext>
              </a:extLst>
            </p:cNvPr>
            <p:cNvSpPr>
              <a:spLocks noChangeShapeType="1"/>
            </p:cNvSpPr>
            <p:nvPr/>
          </p:nvSpPr>
          <p:spPr bwMode="auto">
            <a:xfrm>
              <a:off x="3706331" y="3681530"/>
              <a:ext cx="33025"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8" name="Line 652">
              <a:extLst>
                <a:ext uri="{FF2B5EF4-FFF2-40B4-BE49-F238E27FC236}">
                  <a16:creationId xmlns:a16="http://schemas.microsoft.com/office/drawing/2014/main" id="{61564E8C-6D45-4C46-99DE-E5673312B17C}"/>
                </a:ext>
              </a:extLst>
            </p:cNvPr>
            <p:cNvSpPr>
              <a:spLocks noChangeShapeType="1"/>
            </p:cNvSpPr>
            <p:nvPr/>
          </p:nvSpPr>
          <p:spPr bwMode="auto">
            <a:xfrm>
              <a:off x="3739355" y="3681530"/>
              <a:ext cx="44033"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9" name="Line 653">
              <a:extLst>
                <a:ext uri="{FF2B5EF4-FFF2-40B4-BE49-F238E27FC236}">
                  <a16:creationId xmlns:a16="http://schemas.microsoft.com/office/drawing/2014/main" id="{B72E5595-F6C4-094D-B987-D5283EF8E4B1}"/>
                </a:ext>
              </a:extLst>
            </p:cNvPr>
            <p:cNvSpPr>
              <a:spLocks noChangeShapeType="1"/>
            </p:cNvSpPr>
            <p:nvPr/>
          </p:nvSpPr>
          <p:spPr bwMode="auto">
            <a:xfrm>
              <a:off x="3783387" y="3681530"/>
              <a:ext cx="108980" cy="983"/>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0" name="Line 654">
              <a:extLst>
                <a:ext uri="{FF2B5EF4-FFF2-40B4-BE49-F238E27FC236}">
                  <a16:creationId xmlns:a16="http://schemas.microsoft.com/office/drawing/2014/main" id="{A907EC9B-8AF4-FF44-9516-C843C01BEE11}"/>
                </a:ext>
              </a:extLst>
            </p:cNvPr>
            <p:cNvSpPr>
              <a:spLocks noChangeShapeType="1"/>
            </p:cNvSpPr>
            <p:nvPr/>
          </p:nvSpPr>
          <p:spPr bwMode="auto">
            <a:xfrm>
              <a:off x="3892367" y="3682513"/>
              <a:ext cx="55040"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1" name="Line 655">
              <a:extLst>
                <a:ext uri="{FF2B5EF4-FFF2-40B4-BE49-F238E27FC236}">
                  <a16:creationId xmlns:a16="http://schemas.microsoft.com/office/drawing/2014/main" id="{953A2E14-FA9F-C247-8575-A963EA54508D}"/>
                </a:ext>
              </a:extLst>
            </p:cNvPr>
            <p:cNvSpPr>
              <a:spLocks noChangeShapeType="1"/>
            </p:cNvSpPr>
            <p:nvPr/>
          </p:nvSpPr>
          <p:spPr bwMode="auto">
            <a:xfrm>
              <a:off x="3947408" y="3682513"/>
              <a:ext cx="33025"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2" name="Line 656">
              <a:extLst>
                <a:ext uri="{FF2B5EF4-FFF2-40B4-BE49-F238E27FC236}">
                  <a16:creationId xmlns:a16="http://schemas.microsoft.com/office/drawing/2014/main" id="{4B4218CF-1041-8248-B178-4744C171D20F}"/>
                </a:ext>
              </a:extLst>
            </p:cNvPr>
            <p:cNvSpPr>
              <a:spLocks noChangeShapeType="1"/>
            </p:cNvSpPr>
            <p:nvPr/>
          </p:nvSpPr>
          <p:spPr bwMode="auto">
            <a:xfrm>
              <a:off x="3980432" y="3682513"/>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3" name="Line 657">
              <a:extLst>
                <a:ext uri="{FF2B5EF4-FFF2-40B4-BE49-F238E27FC236}">
                  <a16:creationId xmlns:a16="http://schemas.microsoft.com/office/drawing/2014/main" id="{14F42F31-0AF7-544A-A3E2-003F4B45B29F}"/>
                </a:ext>
              </a:extLst>
            </p:cNvPr>
            <p:cNvSpPr>
              <a:spLocks noChangeShapeType="1"/>
            </p:cNvSpPr>
            <p:nvPr/>
          </p:nvSpPr>
          <p:spPr bwMode="auto">
            <a:xfrm>
              <a:off x="4002448"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4" name="Line 658">
              <a:extLst>
                <a:ext uri="{FF2B5EF4-FFF2-40B4-BE49-F238E27FC236}">
                  <a16:creationId xmlns:a16="http://schemas.microsoft.com/office/drawing/2014/main" id="{B35117C8-AB68-F547-ACCE-4206A9FE3A2F}"/>
                </a:ext>
              </a:extLst>
            </p:cNvPr>
            <p:cNvSpPr>
              <a:spLocks noChangeShapeType="1"/>
            </p:cNvSpPr>
            <p:nvPr/>
          </p:nvSpPr>
          <p:spPr bwMode="auto">
            <a:xfrm>
              <a:off x="4013456"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5" name="Line 659">
              <a:extLst>
                <a:ext uri="{FF2B5EF4-FFF2-40B4-BE49-F238E27FC236}">
                  <a16:creationId xmlns:a16="http://schemas.microsoft.com/office/drawing/2014/main" id="{BD978D0B-03BF-C940-AE31-61DD32712976}"/>
                </a:ext>
              </a:extLst>
            </p:cNvPr>
            <p:cNvSpPr>
              <a:spLocks noChangeShapeType="1"/>
            </p:cNvSpPr>
            <p:nvPr/>
          </p:nvSpPr>
          <p:spPr bwMode="auto">
            <a:xfrm>
              <a:off x="4024465" y="3682513"/>
              <a:ext cx="6494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6" name="Line 660">
              <a:extLst>
                <a:ext uri="{FF2B5EF4-FFF2-40B4-BE49-F238E27FC236}">
                  <a16:creationId xmlns:a16="http://schemas.microsoft.com/office/drawing/2014/main" id="{BD7616CA-44A1-2441-BFCD-5325399A7D15}"/>
                </a:ext>
              </a:extLst>
            </p:cNvPr>
            <p:cNvSpPr>
              <a:spLocks noChangeShapeType="1"/>
            </p:cNvSpPr>
            <p:nvPr/>
          </p:nvSpPr>
          <p:spPr bwMode="auto">
            <a:xfrm>
              <a:off x="4089412" y="3682513"/>
              <a:ext cx="33025"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7" name="Line 661">
              <a:extLst>
                <a:ext uri="{FF2B5EF4-FFF2-40B4-BE49-F238E27FC236}">
                  <a16:creationId xmlns:a16="http://schemas.microsoft.com/office/drawing/2014/main" id="{F567D74E-DB32-FC4A-B30C-8BC793670BAC}"/>
                </a:ext>
              </a:extLst>
            </p:cNvPr>
            <p:cNvSpPr>
              <a:spLocks noChangeShapeType="1"/>
            </p:cNvSpPr>
            <p:nvPr/>
          </p:nvSpPr>
          <p:spPr bwMode="auto">
            <a:xfrm>
              <a:off x="4122436" y="3682513"/>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8" name="Line 662">
              <a:extLst>
                <a:ext uri="{FF2B5EF4-FFF2-40B4-BE49-F238E27FC236}">
                  <a16:creationId xmlns:a16="http://schemas.microsoft.com/office/drawing/2014/main" id="{612AAA2E-23C2-F044-A661-49840AE7F2A6}"/>
                </a:ext>
              </a:extLst>
            </p:cNvPr>
            <p:cNvSpPr>
              <a:spLocks noChangeShapeType="1"/>
            </p:cNvSpPr>
            <p:nvPr/>
          </p:nvSpPr>
          <p:spPr bwMode="auto">
            <a:xfrm>
              <a:off x="4144453" y="3682513"/>
              <a:ext cx="22016"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9" name="Line 663">
              <a:extLst>
                <a:ext uri="{FF2B5EF4-FFF2-40B4-BE49-F238E27FC236}">
                  <a16:creationId xmlns:a16="http://schemas.microsoft.com/office/drawing/2014/main" id="{7DE97FDE-564C-AF47-9BB7-80C69922260B}"/>
                </a:ext>
              </a:extLst>
            </p:cNvPr>
            <p:cNvSpPr>
              <a:spLocks noChangeShapeType="1"/>
            </p:cNvSpPr>
            <p:nvPr/>
          </p:nvSpPr>
          <p:spPr bwMode="auto">
            <a:xfrm>
              <a:off x="4166468"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0" name="Line 664">
              <a:extLst>
                <a:ext uri="{FF2B5EF4-FFF2-40B4-BE49-F238E27FC236}">
                  <a16:creationId xmlns:a16="http://schemas.microsoft.com/office/drawing/2014/main" id="{126FDBE2-3618-684D-B233-1FE9D3734E63}"/>
                </a:ext>
              </a:extLst>
            </p:cNvPr>
            <p:cNvSpPr>
              <a:spLocks noChangeShapeType="1"/>
            </p:cNvSpPr>
            <p:nvPr/>
          </p:nvSpPr>
          <p:spPr bwMode="auto">
            <a:xfrm>
              <a:off x="4177476"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1" name="Line 665">
              <a:extLst>
                <a:ext uri="{FF2B5EF4-FFF2-40B4-BE49-F238E27FC236}">
                  <a16:creationId xmlns:a16="http://schemas.microsoft.com/office/drawing/2014/main" id="{45B6E931-A631-C942-B5EF-9D8319F6DDB1}"/>
                </a:ext>
              </a:extLst>
            </p:cNvPr>
            <p:cNvSpPr>
              <a:spLocks noChangeShapeType="1"/>
            </p:cNvSpPr>
            <p:nvPr/>
          </p:nvSpPr>
          <p:spPr bwMode="auto">
            <a:xfrm>
              <a:off x="4188484"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2" name="Line 666">
              <a:extLst>
                <a:ext uri="{FF2B5EF4-FFF2-40B4-BE49-F238E27FC236}">
                  <a16:creationId xmlns:a16="http://schemas.microsoft.com/office/drawing/2014/main" id="{D5671E70-88C6-1A45-9455-9344C0CDDB75}"/>
                </a:ext>
              </a:extLst>
            </p:cNvPr>
            <p:cNvSpPr>
              <a:spLocks noChangeShapeType="1"/>
            </p:cNvSpPr>
            <p:nvPr/>
          </p:nvSpPr>
          <p:spPr bwMode="auto">
            <a:xfrm>
              <a:off x="4199493"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3" name="Line 667">
              <a:extLst>
                <a:ext uri="{FF2B5EF4-FFF2-40B4-BE49-F238E27FC236}">
                  <a16:creationId xmlns:a16="http://schemas.microsoft.com/office/drawing/2014/main" id="{AB7F79E8-4DCF-4F49-A8DE-1E5D791656EB}"/>
                </a:ext>
              </a:extLst>
            </p:cNvPr>
            <p:cNvSpPr>
              <a:spLocks noChangeShapeType="1"/>
            </p:cNvSpPr>
            <p:nvPr/>
          </p:nvSpPr>
          <p:spPr bwMode="auto">
            <a:xfrm>
              <a:off x="4210501"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4" name="Line 668">
              <a:extLst>
                <a:ext uri="{FF2B5EF4-FFF2-40B4-BE49-F238E27FC236}">
                  <a16:creationId xmlns:a16="http://schemas.microsoft.com/office/drawing/2014/main" id="{A12B8094-8B7A-F24E-9509-397014ACE668}"/>
                </a:ext>
              </a:extLst>
            </p:cNvPr>
            <p:cNvSpPr>
              <a:spLocks noChangeShapeType="1"/>
            </p:cNvSpPr>
            <p:nvPr/>
          </p:nvSpPr>
          <p:spPr bwMode="auto">
            <a:xfrm>
              <a:off x="4221509" y="3682513"/>
              <a:ext cx="9907"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5" name="Line 669">
              <a:extLst>
                <a:ext uri="{FF2B5EF4-FFF2-40B4-BE49-F238E27FC236}">
                  <a16:creationId xmlns:a16="http://schemas.microsoft.com/office/drawing/2014/main" id="{14D2D89D-95B5-444C-AB4F-3D75495DABAC}"/>
                </a:ext>
              </a:extLst>
            </p:cNvPr>
            <p:cNvSpPr>
              <a:spLocks noChangeShapeType="1"/>
            </p:cNvSpPr>
            <p:nvPr/>
          </p:nvSpPr>
          <p:spPr bwMode="auto">
            <a:xfrm>
              <a:off x="4231416"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6" name="Line 670">
              <a:extLst>
                <a:ext uri="{FF2B5EF4-FFF2-40B4-BE49-F238E27FC236}">
                  <a16:creationId xmlns:a16="http://schemas.microsoft.com/office/drawing/2014/main" id="{30CD761A-C5C3-1241-856D-2DB3BADB73A2}"/>
                </a:ext>
              </a:extLst>
            </p:cNvPr>
            <p:cNvSpPr>
              <a:spLocks noChangeShapeType="1"/>
            </p:cNvSpPr>
            <p:nvPr/>
          </p:nvSpPr>
          <p:spPr bwMode="auto">
            <a:xfrm>
              <a:off x="4242424"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7" name="Line 671">
              <a:extLst>
                <a:ext uri="{FF2B5EF4-FFF2-40B4-BE49-F238E27FC236}">
                  <a16:creationId xmlns:a16="http://schemas.microsoft.com/office/drawing/2014/main" id="{4A68DFBA-B4CB-A443-BC86-FB4D3A735E44}"/>
                </a:ext>
              </a:extLst>
            </p:cNvPr>
            <p:cNvSpPr>
              <a:spLocks noChangeShapeType="1"/>
            </p:cNvSpPr>
            <p:nvPr/>
          </p:nvSpPr>
          <p:spPr bwMode="auto">
            <a:xfrm>
              <a:off x="4253433" y="3682513"/>
              <a:ext cx="11008" cy="0"/>
            </a:xfrm>
            <a:prstGeom prst="line">
              <a:avLst/>
            </a:prstGeom>
            <a:noFill/>
            <a:ln w="14288" cap="rnd">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8" name="Line 672">
              <a:extLst>
                <a:ext uri="{FF2B5EF4-FFF2-40B4-BE49-F238E27FC236}">
                  <a16:creationId xmlns:a16="http://schemas.microsoft.com/office/drawing/2014/main" id="{B5B21259-E81F-A748-854D-2184AC3EA190}"/>
                </a:ext>
              </a:extLst>
            </p:cNvPr>
            <p:cNvSpPr>
              <a:spLocks noChangeShapeType="1"/>
            </p:cNvSpPr>
            <p:nvPr/>
          </p:nvSpPr>
          <p:spPr bwMode="auto">
            <a:xfrm flipV="1">
              <a:off x="516190" y="1588781"/>
              <a:ext cx="0" cy="2164506"/>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9" name="Line 673">
              <a:extLst>
                <a:ext uri="{FF2B5EF4-FFF2-40B4-BE49-F238E27FC236}">
                  <a16:creationId xmlns:a16="http://schemas.microsoft.com/office/drawing/2014/main" id="{2D13A452-0532-9843-9490-A57C776149B1}"/>
                </a:ext>
              </a:extLst>
            </p:cNvPr>
            <p:cNvSpPr>
              <a:spLocks noChangeShapeType="1"/>
            </p:cNvSpPr>
            <p:nvPr/>
          </p:nvSpPr>
          <p:spPr bwMode="auto">
            <a:xfrm flipH="1">
              <a:off x="472158" y="3691360"/>
              <a:ext cx="44033"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0" name="Line 675">
              <a:extLst>
                <a:ext uri="{FF2B5EF4-FFF2-40B4-BE49-F238E27FC236}">
                  <a16:creationId xmlns:a16="http://schemas.microsoft.com/office/drawing/2014/main" id="{D2199D39-CEE3-6841-8585-C429EB24783B}"/>
                </a:ext>
              </a:extLst>
            </p:cNvPr>
            <p:cNvSpPr>
              <a:spLocks noChangeShapeType="1"/>
            </p:cNvSpPr>
            <p:nvPr/>
          </p:nvSpPr>
          <p:spPr bwMode="auto">
            <a:xfrm flipH="1">
              <a:off x="472158" y="3011143"/>
              <a:ext cx="44033"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1" name="Line 678">
              <a:extLst>
                <a:ext uri="{FF2B5EF4-FFF2-40B4-BE49-F238E27FC236}">
                  <a16:creationId xmlns:a16="http://schemas.microsoft.com/office/drawing/2014/main" id="{B94AC62C-C8FB-2746-88F4-0019A045420D}"/>
                </a:ext>
              </a:extLst>
            </p:cNvPr>
            <p:cNvSpPr>
              <a:spLocks noChangeShapeType="1"/>
            </p:cNvSpPr>
            <p:nvPr/>
          </p:nvSpPr>
          <p:spPr bwMode="auto">
            <a:xfrm flipH="1">
              <a:off x="472158" y="2330925"/>
              <a:ext cx="44033"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2" name="Line 682">
              <a:extLst>
                <a:ext uri="{FF2B5EF4-FFF2-40B4-BE49-F238E27FC236}">
                  <a16:creationId xmlns:a16="http://schemas.microsoft.com/office/drawing/2014/main" id="{16BC1E71-A358-E24E-A04A-CDF660CF4B97}"/>
                </a:ext>
              </a:extLst>
            </p:cNvPr>
            <p:cNvSpPr>
              <a:spLocks noChangeShapeType="1"/>
            </p:cNvSpPr>
            <p:nvPr/>
          </p:nvSpPr>
          <p:spPr bwMode="auto">
            <a:xfrm flipH="1">
              <a:off x="472158" y="1650708"/>
              <a:ext cx="44033"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3" name="Line 712">
              <a:extLst>
                <a:ext uri="{FF2B5EF4-FFF2-40B4-BE49-F238E27FC236}">
                  <a16:creationId xmlns:a16="http://schemas.microsoft.com/office/drawing/2014/main" id="{2D688EEE-846B-F841-AA38-5882197CB35E}"/>
                </a:ext>
              </a:extLst>
            </p:cNvPr>
            <p:cNvSpPr>
              <a:spLocks noChangeShapeType="1"/>
            </p:cNvSpPr>
            <p:nvPr/>
          </p:nvSpPr>
          <p:spPr bwMode="auto">
            <a:xfrm>
              <a:off x="516190" y="3753287"/>
              <a:ext cx="3818703"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4" name="Line 713">
              <a:extLst>
                <a:ext uri="{FF2B5EF4-FFF2-40B4-BE49-F238E27FC236}">
                  <a16:creationId xmlns:a16="http://schemas.microsoft.com/office/drawing/2014/main" id="{A02F2F57-9FE0-3C48-A57F-EEBD5F701AF4}"/>
                </a:ext>
              </a:extLst>
            </p:cNvPr>
            <p:cNvSpPr>
              <a:spLocks noChangeShapeType="1"/>
            </p:cNvSpPr>
            <p:nvPr/>
          </p:nvSpPr>
          <p:spPr bwMode="auto">
            <a:xfrm>
              <a:off x="585541"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5" name="Rectangle 714">
              <a:extLst>
                <a:ext uri="{FF2B5EF4-FFF2-40B4-BE49-F238E27FC236}">
                  <a16:creationId xmlns:a16="http://schemas.microsoft.com/office/drawing/2014/main" id="{E980C2EE-12DF-8844-90BC-F2E3E0E7D5C0}"/>
                </a:ext>
              </a:extLst>
            </p:cNvPr>
            <p:cNvSpPr>
              <a:spLocks noChangeArrowheads="1"/>
            </p:cNvSpPr>
            <p:nvPr/>
          </p:nvSpPr>
          <p:spPr bwMode="auto">
            <a:xfrm>
              <a:off x="554718" y="3812265"/>
              <a:ext cx="81113"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16" name="Line 715">
              <a:extLst>
                <a:ext uri="{FF2B5EF4-FFF2-40B4-BE49-F238E27FC236}">
                  <a16:creationId xmlns:a16="http://schemas.microsoft.com/office/drawing/2014/main" id="{FD582C6D-27DC-CA48-A87E-610BC2712220}"/>
                </a:ext>
              </a:extLst>
            </p:cNvPr>
            <p:cNvSpPr>
              <a:spLocks noChangeShapeType="1"/>
            </p:cNvSpPr>
            <p:nvPr/>
          </p:nvSpPr>
          <p:spPr bwMode="auto">
            <a:xfrm>
              <a:off x="1198690"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7" name="Rectangle 716">
              <a:extLst>
                <a:ext uri="{FF2B5EF4-FFF2-40B4-BE49-F238E27FC236}">
                  <a16:creationId xmlns:a16="http://schemas.microsoft.com/office/drawing/2014/main" id="{FF0B08A4-86F6-3446-9005-467BE29A1C7B}"/>
                </a:ext>
              </a:extLst>
            </p:cNvPr>
            <p:cNvSpPr>
              <a:spLocks noChangeArrowheads="1"/>
            </p:cNvSpPr>
            <p:nvPr/>
          </p:nvSpPr>
          <p:spPr bwMode="auto">
            <a:xfrm>
              <a:off x="1168969" y="3812265"/>
              <a:ext cx="81113"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8</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18" name="Line 717">
              <a:extLst>
                <a:ext uri="{FF2B5EF4-FFF2-40B4-BE49-F238E27FC236}">
                  <a16:creationId xmlns:a16="http://schemas.microsoft.com/office/drawing/2014/main" id="{339EACDA-1B89-874E-B770-F7FCA220B4C7}"/>
                </a:ext>
              </a:extLst>
            </p:cNvPr>
            <p:cNvSpPr>
              <a:spLocks noChangeShapeType="1"/>
            </p:cNvSpPr>
            <p:nvPr/>
          </p:nvSpPr>
          <p:spPr bwMode="auto">
            <a:xfrm>
              <a:off x="1811841"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9" name="Rectangle 718">
              <a:extLst>
                <a:ext uri="{FF2B5EF4-FFF2-40B4-BE49-F238E27FC236}">
                  <a16:creationId xmlns:a16="http://schemas.microsoft.com/office/drawing/2014/main" id="{28239F00-1B21-184D-B62B-31BF11743611}"/>
                </a:ext>
              </a:extLst>
            </p:cNvPr>
            <p:cNvSpPr>
              <a:spLocks noChangeArrowheads="1"/>
            </p:cNvSpPr>
            <p:nvPr/>
          </p:nvSpPr>
          <p:spPr bwMode="auto">
            <a:xfrm>
              <a:off x="1750195" y="3812265"/>
              <a:ext cx="162224"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16</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20" name="Line 719">
              <a:extLst>
                <a:ext uri="{FF2B5EF4-FFF2-40B4-BE49-F238E27FC236}">
                  <a16:creationId xmlns:a16="http://schemas.microsoft.com/office/drawing/2014/main" id="{38900941-B541-E346-857E-5711CACDCB7B}"/>
                </a:ext>
              </a:extLst>
            </p:cNvPr>
            <p:cNvSpPr>
              <a:spLocks noChangeShapeType="1"/>
            </p:cNvSpPr>
            <p:nvPr/>
          </p:nvSpPr>
          <p:spPr bwMode="auto">
            <a:xfrm>
              <a:off x="2424991"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1" name="Rectangle 720">
              <a:extLst>
                <a:ext uri="{FF2B5EF4-FFF2-40B4-BE49-F238E27FC236}">
                  <a16:creationId xmlns:a16="http://schemas.microsoft.com/office/drawing/2014/main" id="{0D814087-59EB-ED4C-8723-8DC6A629F583}"/>
                </a:ext>
              </a:extLst>
            </p:cNvPr>
            <p:cNvSpPr>
              <a:spLocks noChangeArrowheads="1"/>
            </p:cNvSpPr>
            <p:nvPr/>
          </p:nvSpPr>
          <p:spPr bwMode="auto">
            <a:xfrm>
              <a:off x="2363346" y="3812265"/>
              <a:ext cx="162224"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24</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22" name="Line 721">
              <a:extLst>
                <a:ext uri="{FF2B5EF4-FFF2-40B4-BE49-F238E27FC236}">
                  <a16:creationId xmlns:a16="http://schemas.microsoft.com/office/drawing/2014/main" id="{1A761BFC-4D72-8348-9A4E-E74599F70331}"/>
                </a:ext>
              </a:extLst>
            </p:cNvPr>
            <p:cNvSpPr>
              <a:spLocks noChangeShapeType="1"/>
            </p:cNvSpPr>
            <p:nvPr/>
          </p:nvSpPr>
          <p:spPr bwMode="auto">
            <a:xfrm>
              <a:off x="3038140"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3" name="Rectangle 722">
              <a:extLst>
                <a:ext uri="{FF2B5EF4-FFF2-40B4-BE49-F238E27FC236}">
                  <a16:creationId xmlns:a16="http://schemas.microsoft.com/office/drawing/2014/main" id="{1401F7F5-7E43-9544-8F5D-6664EA13C9D5}"/>
                </a:ext>
              </a:extLst>
            </p:cNvPr>
            <p:cNvSpPr>
              <a:spLocks noChangeArrowheads="1"/>
            </p:cNvSpPr>
            <p:nvPr/>
          </p:nvSpPr>
          <p:spPr bwMode="auto">
            <a:xfrm>
              <a:off x="2976495" y="3812265"/>
              <a:ext cx="162224"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32</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24" name="Line 723">
              <a:extLst>
                <a:ext uri="{FF2B5EF4-FFF2-40B4-BE49-F238E27FC236}">
                  <a16:creationId xmlns:a16="http://schemas.microsoft.com/office/drawing/2014/main" id="{C6E0A748-EF74-E24B-8990-F6B5662FA8D2}"/>
                </a:ext>
              </a:extLst>
            </p:cNvPr>
            <p:cNvSpPr>
              <a:spLocks noChangeShapeType="1"/>
            </p:cNvSpPr>
            <p:nvPr/>
          </p:nvSpPr>
          <p:spPr bwMode="auto">
            <a:xfrm>
              <a:off x="3651290"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5" name="Rectangle 724">
              <a:extLst>
                <a:ext uri="{FF2B5EF4-FFF2-40B4-BE49-F238E27FC236}">
                  <a16:creationId xmlns:a16="http://schemas.microsoft.com/office/drawing/2014/main" id="{07CFC200-6272-6E47-8F47-D3F8F01CD69E}"/>
                </a:ext>
              </a:extLst>
            </p:cNvPr>
            <p:cNvSpPr>
              <a:spLocks noChangeArrowheads="1"/>
            </p:cNvSpPr>
            <p:nvPr/>
          </p:nvSpPr>
          <p:spPr bwMode="auto">
            <a:xfrm>
              <a:off x="3590746" y="3812265"/>
              <a:ext cx="162224"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40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26" name="Line 725">
              <a:extLst>
                <a:ext uri="{FF2B5EF4-FFF2-40B4-BE49-F238E27FC236}">
                  <a16:creationId xmlns:a16="http://schemas.microsoft.com/office/drawing/2014/main" id="{CE62B291-EA26-1141-8057-9B807FC8B8F8}"/>
                </a:ext>
              </a:extLst>
            </p:cNvPr>
            <p:cNvSpPr>
              <a:spLocks noChangeShapeType="1"/>
            </p:cNvSpPr>
            <p:nvPr/>
          </p:nvSpPr>
          <p:spPr bwMode="auto">
            <a:xfrm>
              <a:off x="4264441" y="3753287"/>
              <a:ext cx="0" cy="39319"/>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7" name="Rectangle 726">
              <a:extLst>
                <a:ext uri="{FF2B5EF4-FFF2-40B4-BE49-F238E27FC236}">
                  <a16:creationId xmlns:a16="http://schemas.microsoft.com/office/drawing/2014/main" id="{C05961B9-A4A4-144D-AB07-A7D69B185209}"/>
                </a:ext>
              </a:extLst>
            </p:cNvPr>
            <p:cNvSpPr>
              <a:spLocks noChangeArrowheads="1"/>
            </p:cNvSpPr>
            <p:nvPr/>
          </p:nvSpPr>
          <p:spPr bwMode="auto">
            <a:xfrm>
              <a:off x="4203896" y="3812265"/>
              <a:ext cx="162224"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48</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28" name="Rectangle 714">
              <a:extLst>
                <a:ext uri="{FF2B5EF4-FFF2-40B4-BE49-F238E27FC236}">
                  <a16:creationId xmlns:a16="http://schemas.microsoft.com/office/drawing/2014/main" id="{B2FC393C-E9ED-624E-A87F-C8E93E4425A3}"/>
                </a:ext>
              </a:extLst>
            </p:cNvPr>
            <p:cNvSpPr>
              <a:spLocks noChangeArrowheads="1"/>
            </p:cNvSpPr>
            <p:nvPr/>
          </p:nvSpPr>
          <p:spPr bwMode="auto">
            <a:xfrm>
              <a:off x="197708" y="1596543"/>
              <a:ext cx="243337"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150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29" name="Rectangle 714">
              <a:extLst>
                <a:ext uri="{FF2B5EF4-FFF2-40B4-BE49-F238E27FC236}">
                  <a16:creationId xmlns:a16="http://schemas.microsoft.com/office/drawing/2014/main" id="{F877CF07-0E4F-AE4C-8C4B-A68827FDE8C9}"/>
                </a:ext>
              </a:extLst>
            </p:cNvPr>
            <p:cNvSpPr>
              <a:spLocks noChangeArrowheads="1"/>
            </p:cNvSpPr>
            <p:nvPr/>
          </p:nvSpPr>
          <p:spPr bwMode="auto">
            <a:xfrm>
              <a:off x="197708" y="2252070"/>
              <a:ext cx="243337"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100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30" name="Rectangle 714">
              <a:extLst>
                <a:ext uri="{FF2B5EF4-FFF2-40B4-BE49-F238E27FC236}">
                  <a16:creationId xmlns:a16="http://schemas.microsoft.com/office/drawing/2014/main" id="{ADDA27AF-FBFC-B141-9F88-50DDC99A529B}"/>
                </a:ext>
              </a:extLst>
            </p:cNvPr>
            <p:cNvSpPr>
              <a:spLocks noChangeArrowheads="1"/>
            </p:cNvSpPr>
            <p:nvPr/>
          </p:nvSpPr>
          <p:spPr bwMode="auto">
            <a:xfrm>
              <a:off x="278821" y="2907596"/>
              <a:ext cx="162224"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50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31" name="Rectangle 714">
              <a:extLst>
                <a:ext uri="{FF2B5EF4-FFF2-40B4-BE49-F238E27FC236}">
                  <a16:creationId xmlns:a16="http://schemas.microsoft.com/office/drawing/2014/main" id="{4AE8D202-D01C-8944-BAD0-9708A1BF6735}"/>
                </a:ext>
              </a:extLst>
            </p:cNvPr>
            <p:cNvSpPr>
              <a:spLocks noChangeArrowheads="1"/>
            </p:cNvSpPr>
            <p:nvPr/>
          </p:nvSpPr>
          <p:spPr bwMode="auto">
            <a:xfrm>
              <a:off x="359933" y="3598557"/>
              <a:ext cx="81112"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232" name="Rectangle 528">
              <a:extLst>
                <a:ext uri="{FF2B5EF4-FFF2-40B4-BE49-F238E27FC236}">
                  <a16:creationId xmlns:a16="http://schemas.microsoft.com/office/drawing/2014/main" id="{2C7A46DA-1BE3-E34E-B025-BD8E1D2F3CD7}"/>
                </a:ext>
              </a:extLst>
            </p:cNvPr>
            <p:cNvSpPr>
              <a:spLocks noChangeArrowheads="1"/>
            </p:cNvSpPr>
            <p:nvPr/>
          </p:nvSpPr>
          <p:spPr bwMode="auto">
            <a:xfrm>
              <a:off x="891605" y="4008762"/>
              <a:ext cx="3351181" cy="157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altLang="en-US" sz="1200" b="1" i="0" u="none" strike="noStrike" cap="none" normalizeH="0" baseline="0" dirty="0">
                  <a:ln>
                    <a:noFill/>
                  </a:ln>
                  <a:solidFill>
                    <a:srgbClr val="000066"/>
                  </a:solidFill>
                  <a:effectLst/>
                  <a:latin typeface="Arial" pitchFamily="34" charset="0"/>
                  <a:cs typeface="Arial" pitchFamily="34" charset="0"/>
                </a:rPr>
                <a:t>Semaines depuis randomisation (initiation ARV)</a:t>
              </a:r>
              <a:endParaRPr kumimoji="0" lang="fr-FR" altLang="en-US" b="1" i="0" u="none" strike="noStrike" cap="none" normalizeH="0" baseline="0" dirty="0">
                <a:ln>
                  <a:noFill/>
                </a:ln>
                <a:solidFill>
                  <a:srgbClr val="000066"/>
                </a:solidFill>
                <a:effectLst/>
                <a:latin typeface="Arial" pitchFamily="34" charset="0"/>
                <a:cs typeface="Arial" pitchFamily="34" charset="0"/>
              </a:endParaRPr>
            </a:p>
          </p:txBody>
        </p:sp>
      </p:grpSp>
      <p:grpSp>
        <p:nvGrpSpPr>
          <p:cNvPr id="5" name="Groupe 4">
            <a:extLst>
              <a:ext uri="{FF2B5EF4-FFF2-40B4-BE49-F238E27FC236}">
                <a16:creationId xmlns:a16="http://schemas.microsoft.com/office/drawing/2014/main" id="{1CE4EC9A-183C-44C6-9E7C-7217285CDF6E}"/>
              </a:ext>
            </a:extLst>
          </p:cNvPr>
          <p:cNvGrpSpPr/>
          <p:nvPr/>
        </p:nvGrpSpPr>
        <p:grpSpPr>
          <a:xfrm>
            <a:off x="2717689" y="2283563"/>
            <a:ext cx="1852822" cy="396063"/>
            <a:chOff x="2717689" y="2283563"/>
            <a:chExt cx="1852822" cy="396063"/>
          </a:xfrm>
        </p:grpSpPr>
        <p:sp>
          <p:nvSpPr>
            <p:cNvPr id="1233" name="Line 529">
              <a:extLst>
                <a:ext uri="{FF2B5EF4-FFF2-40B4-BE49-F238E27FC236}">
                  <a16:creationId xmlns:a16="http://schemas.microsoft.com/office/drawing/2014/main" id="{5EFAE6AC-5BBF-AF4B-ABDF-8D8192F860D9}"/>
                </a:ext>
              </a:extLst>
            </p:cNvPr>
            <p:cNvSpPr>
              <a:spLocks noChangeShapeType="1"/>
            </p:cNvSpPr>
            <p:nvPr/>
          </p:nvSpPr>
          <p:spPr bwMode="auto">
            <a:xfrm>
              <a:off x="2717689" y="2362806"/>
              <a:ext cx="212103" cy="0"/>
            </a:xfrm>
            <a:prstGeom prst="line">
              <a:avLst/>
            </a:prstGeom>
            <a:noFill/>
            <a:ln w="28575" cap="flat">
              <a:solidFill>
                <a:srgbClr val="FF66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4" name="Line 530">
              <a:extLst>
                <a:ext uri="{FF2B5EF4-FFF2-40B4-BE49-F238E27FC236}">
                  <a16:creationId xmlns:a16="http://schemas.microsoft.com/office/drawing/2014/main" id="{F2CBFF05-E8F8-BB42-B302-BA765248F392}"/>
                </a:ext>
              </a:extLst>
            </p:cNvPr>
            <p:cNvSpPr>
              <a:spLocks noChangeShapeType="1"/>
            </p:cNvSpPr>
            <p:nvPr/>
          </p:nvSpPr>
          <p:spPr bwMode="auto">
            <a:xfrm>
              <a:off x="2718742" y="2584057"/>
              <a:ext cx="212103" cy="0"/>
            </a:xfrm>
            <a:prstGeom prst="line">
              <a:avLst/>
            </a:prstGeom>
            <a:noFill/>
            <a:ln w="28575" cap="flat">
              <a:solidFill>
                <a:srgbClr val="008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5" name="Rectangle 531">
              <a:extLst>
                <a:ext uri="{FF2B5EF4-FFF2-40B4-BE49-F238E27FC236}">
                  <a16:creationId xmlns:a16="http://schemas.microsoft.com/office/drawing/2014/main" id="{6B857449-A2FC-EE4A-B88E-5D5228DA3978}"/>
                </a:ext>
              </a:extLst>
            </p:cNvPr>
            <p:cNvSpPr>
              <a:spLocks noChangeArrowheads="1"/>
            </p:cNvSpPr>
            <p:nvPr/>
          </p:nvSpPr>
          <p:spPr bwMode="auto">
            <a:xfrm>
              <a:off x="3014556" y="2283563"/>
              <a:ext cx="740721" cy="183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400" b="1" i="0" u="none" strike="noStrike" cap="none" normalizeH="0" baseline="0" dirty="0">
                  <a:ln>
                    <a:noFill/>
                  </a:ln>
                  <a:solidFill>
                    <a:srgbClr val="000066"/>
                  </a:solidFill>
                  <a:effectLst/>
                  <a:latin typeface="Arial" pitchFamily="34" charset="0"/>
                  <a:cs typeface="Arial" pitchFamily="34" charset="0"/>
                </a:rPr>
                <a:t>Standard</a:t>
              </a:r>
              <a:endParaRPr kumimoji="0" lang="en-US" altLang="en-US" sz="2000" b="1" i="0" u="none" strike="noStrike" cap="none" normalizeH="0" baseline="0" dirty="0">
                <a:ln>
                  <a:noFill/>
                </a:ln>
                <a:solidFill>
                  <a:srgbClr val="000066"/>
                </a:solidFill>
                <a:effectLst/>
                <a:latin typeface="Arial" pitchFamily="34" charset="0"/>
                <a:cs typeface="Arial" pitchFamily="34" charset="0"/>
              </a:endParaRPr>
            </a:p>
          </p:txBody>
        </p:sp>
        <p:sp>
          <p:nvSpPr>
            <p:cNvPr id="1236" name="Rectangle 532">
              <a:extLst>
                <a:ext uri="{FF2B5EF4-FFF2-40B4-BE49-F238E27FC236}">
                  <a16:creationId xmlns:a16="http://schemas.microsoft.com/office/drawing/2014/main" id="{402A3B81-FA8D-AF46-BCD5-CE68D8AE7C2F}"/>
                </a:ext>
              </a:extLst>
            </p:cNvPr>
            <p:cNvSpPr>
              <a:spLocks noChangeArrowheads="1"/>
            </p:cNvSpPr>
            <p:nvPr/>
          </p:nvSpPr>
          <p:spPr bwMode="auto">
            <a:xfrm>
              <a:off x="3015609" y="2495956"/>
              <a:ext cx="1554902" cy="183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66"/>
                  </a:solidFill>
                  <a:effectLst/>
                  <a:latin typeface="Arial" pitchFamily="34" charset="0"/>
                  <a:cs typeface="Arial" pitchFamily="34" charset="0"/>
                </a:rPr>
                <a:t>Intensification RAL</a:t>
              </a:r>
              <a:endParaRPr kumimoji="0" lang="en-US" altLang="en-US" sz="2000" b="1" i="0" u="none" strike="noStrike" cap="none" normalizeH="0" baseline="0">
                <a:ln>
                  <a:noFill/>
                </a:ln>
                <a:solidFill>
                  <a:srgbClr val="000066"/>
                </a:solidFill>
                <a:effectLst/>
                <a:latin typeface="Arial" pitchFamily="34" charset="0"/>
                <a:cs typeface="Arial" pitchFamily="34" charset="0"/>
              </a:endParaRPr>
            </a:p>
          </p:txBody>
        </p:sp>
      </p:grpSp>
      <p:sp>
        <p:nvSpPr>
          <p:cNvPr id="1237" name="Rectangle 1236">
            <a:extLst>
              <a:ext uri="{FF2B5EF4-FFF2-40B4-BE49-F238E27FC236}">
                <a16:creationId xmlns:a16="http://schemas.microsoft.com/office/drawing/2014/main" id="{6F049614-6292-9145-81E7-C218A4C561E5}"/>
              </a:ext>
            </a:extLst>
          </p:cNvPr>
          <p:cNvSpPr/>
          <p:nvPr/>
        </p:nvSpPr>
        <p:spPr>
          <a:xfrm>
            <a:off x="930632" y="1173891"/>
            <a:ext cx="2854658" cy="400110"/>
          </a:xfrm>
          <a:prstGeom prst="rect">
            <a:avLst/>
          </a:prstGeom>
        </p:spPr>
        <p:txBody>
          <a:bodyPr wrap="square">
            <a:spAutoFit/>
          </a:bodyPr>
          <a:lstStyle/>
          <a:p>
            <a:pPr algn="ctr"/>
            <a:r>
              <a:rPr lang="fr-FR" sz="2000" b="1" dirty="0">
                <a:solidFill>
                  <a:srgbClr val="0070C0"/>
                </a:solidFill>
                <a:latin typeface="Calibri" pitchFamily="34" charset="0"/>
                <a:ea typeface="ＭＳ Ｐゴシック" pitchFamily="34" charset="-128"/>
              </a:rPr>
              <a:t>IRIS fatals et non fatals</a:t>
            </a:r>
          </a:p>
        </p:txBody>
      </p:sp>
      <p:sp>
        <p:nvSpPr>
          <p:cNvPr id="77" name="Rectangle 76">
            <a:extLst>
              <a:ext uri="{FF2B5EF4-FFF2-40B4-BE49-F238E27FC236}">
                <a16:creationId xmlns:a16="http://schemas.microsoft.com/office/drawing/2014/main" id="{6A239191-B9D8-8E4E-80EC-4AAF6651EC6B}"/>
              </a:ext>
            </a:extLst>
          </p:cNvPr>
          <p:cNvSpPr/>
          <p:nvPr/>
        </p:nvSpPr>
        <p:spPr>
          <a:xfrm>
            <a:off x="6310551" y="1173891"/>
            <a:ext cx="1225657" cy="400110"/>
          </a:xfrm>
          <a:prstGeom prst="rect">
            <a:avLst/>
          </a:prstGeom>
        </p:spPr>
        <p:txBody>
          <a:bodyPr wrap="none">
            <a:spAutoFit/>
          </a:bodyPr>
          <a:lstStyle/>
          <a:p>
            <a:pPr algn="ctr"/>
            <a:r>
              <a:rPr lang="fr-FR" sz="2000" b="1" dirty="0">
                <a:solidFill>
                  <a:srgbClr val="0070C0"/>
                </a:solidFill>
                <a:latin typeface="Calibri" pitchFamily="34" charset="0"/>
                <a:ea typeface="ＭＳ Ｐゴシック" pitchFamily="34" charset="-128"/>
              </a:rPr>
              <a:t>IRIS fatals</a:t>
            </a:r>
          </a:p>
        </p:txBody>
      </p:sp>
      <p:sp>
        <p:nvSpPr>
          <p:cNvPr id="1238" name="ZoneTexte 1237">
            <a:extLst>
              <a:ext uri="{FF2B5EF4-FFF2-40B4-BE49-F238E27FC236}">
                <a16:creationId xmlns:a16="http://schemas.microsoft.com/office/drawing/2014/main" id="{68BB78EC-7AD2-4ED7-8DCE-D0A92DA43B70}"/>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91</a:t>
            </a:r>
          </a:p>
        </p:txBody>
      </p:sp>
    </p:spTree>
    <p:extLst>
      <p:ext uri="{BB962C8B-B14F-4D97-AF65-F5344CB8AC3E}">
        <p14:creationId xmlns:p14="http://schemas.microsoft.com/office/powerpoint/2010/main" val="74698978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re 1"/>
          <p:cNvSpPr>
            <a:spLocks noGrp="1"/>
          </p:cNvSpPr>
          <p:nvPr>
            <p:ph type="title"/>
          </p:nvPr>
        </p:nvSpPr>
        <p:spPr/>
        <p:txBody>
          <a:bodyPr/>
          <a:lstStyle/>
          <a:p>
            <a:pPr eaLnBrk="1" hangingPunct="1">
              <a:defRPr/>
            </a:pPr>
            <a:r>
              <a:rPr lang="fr-FR" sz="2600" dirty="0"/>
              <a:t>IRIS : impacts de l’intensification par RAL et d’une prophylaxie renforcée dans l’essai REALITY (4)</a:t>
            </a:r>
          </a:p>
        </p:txBody>
      </p:sp>
      <p:sp>
        <p:nvSpPr>
          <p:cNvPr id="10" name="Rectangle 83"/>
          <p:cNvSpPr txBox="1">
            <a:spLocks noChangeArrowheads="1"/>
          </p:cNvSpPr>
          <p:nvPr/>
        </p:nvSpPr>
        <p:spPr bwMode="auto">
          <a:xfrm>
            <a:off x="354854" y="5130666"/>
            <a:ext cx="7793836" cy="1133094"/>
          </a:xfrm>
          <a:prstGeom prst="rect">
            <a:avLst/>
          </a:prstGeom>
          <a:noFill/>
          <a:ln w="9525">
            <a:noFill/>
            <a:miter lim="800000"/>
            <a:headEnd/>
            <a:tailEnd/>
          </a:ln>
        </p:spPr>
        <p:txBody>
          <a:bodyPr/>
          <a:lstStyle/>
          <a:p>
            <a:pPr marL="342900" indent="-342900">
              <a:spcBef>
                <a:spcPts val="0"/>
              </a:spcBef>
              <a:buClr>
                <a:srgbClr val="0070C0"/>
              </a:buClr>
              <a:buFontTx/>
              <a:buChar char="•"/>
              <a:defRPr/>
            </a:pPr>
            <a:r>
              <a:rPr lang="fr-FR" sz="2000" kern="0" dirty="0">
                <a:latin typeface="+mn-lt"/>
              </a:rPr>
              <a:t>Pas d’effet significatif additionnel </a:t>
            </a:r>
          </a:p>
          <a:p>
            <a:pPr marL="800100" lvl="1" indent="-342900">
              <a:spcBef>
                <a:spcPts val="0"/>
              </a:spcBef>
              <a:buClr>
                <a:srgbClr val="0070C0"/>
              </a:buClr>
              <a:buFont typeface="Arial" panose="020B0604020202020204" pitchFamily="34" charset="0"/>
              <a:buChar char="‒"/>
              <a:defRPr/>
            </a:pPr>
            <a:r>
              <a:rPr lang="fr-FR" kern="0" dirty="0">
                <a:latin typeface="+mn-lt"/>
              </a:rPr>
              <a:t>de la CV pré-ARV</a:t>
            </a:r>
          </a:p>
          <a:p>
            <a:pPr marL="800100" lvl="1" indent="-342900">
              <a:spcBef>
                <a:spcPts val="0"/>
              </a:spcBef>
              <a:buClr>
                <a:srgbClr val="0070C0"/>
              </a:buClr>
              <a:buFont typeface="Arial" panose="020B0604020202020204" pitchFamily="34" charset="0"/>
              <a:buChar char="‒"/>
              <a:defRPr/>
            </a:pPr>
            <a:r>
              <a:rPr lang="fr-FR" kern="0" dirty="0">
                <a:latin typeface="+mn-lt"/>
              </a:rPr>
              <a:t>d’un traitement corticoïde à l’initiation des ARV</a:t>
            </a:r>
          </a:p>
          <a:p>
            <a:pPr marL="800100" lvl="1" indent="-342900">
              <a:spcBef>
                <a:spcPts val="0"/>
              </a:spcBef>
              <a:buClr>
                <a:srgbClr val="0070C0"/>
              </a:buClr>
              <a:buFont typeface="Arial" panose="020B0604020202020204" pitchFamily="34" charset="0"/>
              <a:buChar char="‒"/>
              <a:defRPr/>
            </a:pPr>
            <a:r>
              <a:rPr lang="fr-FR" kern="0" dirty="0">
                <a:latin typeface="+mn-lt"/>
              </a:rPr>
              <a:t>du sexe</a:t>
            </a:r>
          </a:p>
        </p:txBody>
      </p:sp>
      <p:sp>
        <p:nvSpPr>
          <p:cNvPr id="11" name="Text Box 2"/>
          <p:cNvSpPr txBox="1">
            <a:spLocks noChangeArrowheads="1"/>
          </p:cNvSpPr>
          <p:nvPr/>
        </p:nvSpPr>
        <p:spPr bwMode="auto">
          <a:xfrm>
            <a:off x="1433513" y="1177617"/>
            <a:ext cx="6019800" cy="400110"/>
          </a:xfrm>
          <a:prstGeom prst="rect">
            <a:avLst/>
          </a:prstGeom>
          <a:noFill/>
          <a:ln w="9525">
            <a:noFill/>
            <a:miter lim="800000"/>
            <a:headEnd/>
            <a:tailEnd/>
          </a:ln>
        </p:spPr>
        <p:txBody>
          <a:bodyPr>
            <a:spAutoFit/>
          </a:bodyPr>
          <a:lstStyle/>
          <a:p>
            <a:pPr algn="ctr"/>
            <a:r>
              <a:rPr lang="fr-FR" sz="2000" b="1" dirty="0">
                <a:solidFill>
                  <a:srgbClr val="0070C0"/>
                </a:solidFill>
                <a:latin typeface="Calibri" pitchFamily="34" charset="0"/>
                <a:ea typeface="ＭＳ Ｐゴシック" pitchFamily="34" charset="-128"/>
              </a:rPr>
              <a:t>Facteurs prédictifs des IRIS fatals et non fatals</a:t>
            </a:r>
          </a:p>
        </p:txBody>
      </p:sp>
      <p:graphicFrame>
        <p:nvGraphicFramePr>
          <p:cNvPr id="12" name="Tableau 11"/>
          <p:cNvGraphicFramePr>
            <a:graphicFrameLocks noGrp="1"/>
          </p:cNvGraphicFramePr>
          <p:nvPr>
            <p:extLst/>
          </p:nvPr>
        </p:nvGraphicFramePr>
        <p:xfrm>
          <a:off x="566928" y="1636561"/>
          <a:ext cx="7964424" cy="3174500"/>
        </p:xfrm>
        <a:graphic>
          <a:graphicData uri="http://schemas.openxmlformats.org/drawingml/2006/table">
            <a:tbl>
              <a:tblPr firstRow="1" bandRow="1">
                <a:tableStyleId>{5C22544A-7EE6-4342-B048-85BDC9FD1C3A}</a:tableStyleId>
              </a:tblPr>
              <a:tblGrid>
                <a:gridCol w="4361332">
                  <a:extLst>
                    <a:ext uri="{9D8B030D-6E8A-4147-A177-3AD203B41FA5}">
                      <a16:colId xmlns:a16="http://schemas.microsoft.com/office/drawing/2014/main" val="20000"/>
                    </a:ext>
                  </a:extLst>
                </a:gridCol>
                <a:gridCol w="2505693">
                  <a:extLst>
                    <a:ext uri="{9D8B030D-6E8A-4147-A177-3AD203B41FA5}">
                      <a16:colId xmlns:a16="http://schemas.microsoft.com/office/drawing/2014/main" val="20001"/>
                    </a:ext>
                  </a:extLst>
                </a:gridCol>
                <a:gridCol w="1097399">
                  <a:extLst>
                    <a:ext uri="{9D8B030D-6E8A-4147-A177-3AD203B41FA5}">
                      <a16:colId xmlns:a16="http://schemas.microsoft.com/office/drawing/2014/main" val="20002"/>
                    </a:ext>
                  </a:extLst>
                </a:gridCol>
              </a:tblGrid>
              <a:tr h="634900">
                <a:tc>
                  <a:txBody>
                    <a:bodyPr/>
                    <a:lstStyle/>
                    <a:p>
                      <a:endParaRPr lang="fr-FR" sz="1600" dirty="0">
                        <a:solidFill>
                          <a:srgbClr val="000066"/>
                        </a:solidFill>
                      </a:endParaRP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a:ln>
                            <a:noFill/>
                          </a:ln>
                          <a:solidFill>
                            <a:srgbClr val="000066"/>
                          </a:solidFill>
                          <a:effectLst/>
                        </a:rPr>
                        <a:t>Hazard ratio (IC 95 %)</a:t>
                      </a:r>
                      <a:endParaRPr kumimoji="0" lang="fr-FR" sz="1600" b="1" i="0" u="none" strike="noStrike" cap="none" normalizeH="0" baseline="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u="none" strike="noStrike" cap="none" normalizeH="0" baseline="0">
                          <a:ln>
                            <a:noFill/>
                          </a:ln>
                          <a:solidFill>
                            <a:srgbClr val="000066"/>
                          </a:solidFill>
                          <a:effectLst/>
                        </a:rPr>
                        <a:t>p</a:t>
                      </a:r>
                      <a:endParaRPr kumimoji="0" lang="fr-FR" sz="1600" b="1" i="0" u="none" strike="noStrike" cap="none" normalizeH="0" baseline="0">
                        <a:ln>
                          <a:noFill/>
                        </a:ln>
                        <a:solidFill>
                          <a:srgbClr val="000066"/>
                        </a:solidFill>
                        <a:effectLst/>
                        <a:latin typeface="Arial" charset="0"/>
                      </a:endParaRPr>
                    </a:p>
                  </a:txBody>
                  <a:tcPr anchor="ctr" horzOverflow="overflow"/>
                </a:tc>
                <a:extLst>
                  <a:ext uri="{0D108BD9-81ED-4DB2-BD59-A6C34878D82A}">
                    <a16:rowId xmlns:a16="http://schemas.microsoft.com/office/drawing/2014/main" val="10000"/>
                  </a:ext>
                </a:extLst>
              </a:tr>
              <a:tr h="63490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Intensification RAL vs ARV standard</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1,08 (0,80 - 1,45)</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0,63</a:t>
                      </a:r>
                    </a:p>
                  </a:txBody>
                  <a:tcPr anchor="ctr" horzOverflow="overflow"/>
                </a:tc>
                <a:extLst>
                  <a:ext uri="{0D108BD9-81ED-4DB2-BD59-A6C34878D82A}">
                    <a16:rowId xmlns:a16="http://schemas.microsoft.com/office/drawing/2014/main" val="10001"/>
                  </a:ext>
                </a:extLst>
              </a:tr>
              <a:tr h="63490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Prophylaxie renforcée vs prophylaxie standard</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0,60 (0,44 - 0,82)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0,001</a:t>
                      </a:r>
                    </a:p>
                  </a:txBody>
                  <a:tcPr anchor="ctr" horzOverflow="overflow"/>
                </a:tc>
                <a:extLst>
                  <a:ext uri="{0D108BD9-81ED-4DB2-BD59-A6C34878D82A}">
                    <a16:rowId xmlns:a16="http://schemas.microsoft.com/office/drawing/2014/main" val="10002"/>
                  </a:ext>
                </a:extLst>
              </a:tr>
              <a:tr h="63490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CD4 pré-ARV (/10 CD4/mm</a:t>
                      </a:r>
                      <a:r>
                        <a:rPr kumimoji="0" lang="fr-FR" sz="1600" b="0" i="0" u="none" strike="noStrike" cap="none" normalizeH="0" baseline="30000" dirty="0">
                          <a:ln>
                            <a:noFill/>
                          </a:ln>
                          <a:solidFill>
                            <a:srgbClr val="000066"/>
                          </a:solidFill>
                          <a:effectLst/>
                          <a:latin typeface="Arial" charset="0"/>
                        </a:rPr>
                        <a:t>3</a:t>
                      </a:r>
                      <a:r>
                        <a:rPr kumimoji="0" lang="fr-FR" sz="1600" b="0" i="0" u="none" strike="noStrike" cap="none" normalizeH="0" baseline="0" dirty="0">
                          <a:ln>
                            <a:noFill/>
                          </a:ln>
                          <a:solidFill>
                            <a:srgbClr val="000066"/>
                          </a:solidFill>
                          <a:effectLst/>
                          <a:latin typeface="Arial" charset="0"/>
                        </a:rPr>
                        <a:t>)</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0,87 (0,82 - 0,93)</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&lt; 0,001</a:t>
                      </a:r>
                    </a:p>
                  </a:txBody>
                  <a:tcPr anchor="ctr" horzOverflow="overflow"/>
                </a:tc>
                <a:extLst>
                  <a:ext uri="{0D108BD9-81ED-4DB2-BD59-A6C34878D82A}">
                    <a16:rowId xmlns:a16="http://schemas.microsoft.com/office/drawing/2014/main" val="10003"/>
                  </a:ext>
                </a:extLst>
              </a:tr>
              <a:tr h="63490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Tuberculose présente à l’initiation des ARV</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a:ln>
                            <a:noFill/>
                          </a:ln>
                          <a:solidFill>
                            <a:srgbClr val="000066"/>
                          </a:solidFill>
                          <a:effectLst/>
                          <a:latin typeface="Arial" charset="0"/>
                        </a:rPr>
                        <a:t>1,62 (1,11 - 2,37)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0,01</a:t>
                      </a:r>
                    </a:p>
                  </a:txBody>
                  <a:tcPr anchor="ctr" horzOverflow="overflow"/>
                </a:tc>
                <a:extLst>
                  <a:ext uri="{0D108BD9-81ED-4DB2-BD59-A6C34878D82A}">
                    <a16:rowId xmlns:a16="http://schemas.microsoft.com/office/drawing/2014/main" val="10004"/>
                  </a:ext>
                </a:extLst>
              </a:tr>
            </a:tbl>
          </a:graphicData>
        </a:graphic>
      </p:graphicFrame>
      <p:sp>
        <p:nvSpPr>
          <p:cNvPr id="7" name="Text Box 3">
            <a:extLst>
              <a:ext uri="{FF2B5EF4-FFF2-40B4-BE49-F238E27FC236}">
                <a16:creationId xmlns:a16="http://schemas.microsoft.com/office/drawing/2014/main" id="{D044E2B7-0B6D-4CF6-8FC0-D55E7381AA83}"/>
              </a:ext>
            </a:extLst>
          </p:cNvPr>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a:solidFill>
                  <a:srgbClr val="0070C0"/>
                </a:solidFill>
              </a:rPr>
              <a:t>Gibb D, CROI 2018, Abs. 23 ; Post F, CROI 2018, Abs. 490</a:t>
            </a:r>
          </a:p>
        </p:txBody>
      </p:sp>
      <p:sp>
        <p:nvSpPr>
          <p:cNvPr id="8" name="ZoneTexte 7">
            <a:extLst>
              <a:ext uri="{FF2B5EF4-FFF2-40B4-BE49-F238E27FC236}">
                <a16:creationId xmlns:a16="http://schemas.microsoft.com/office/drawing/2014/main" id="{6384EA88-27D2-4850-B4A8-072AC5410EC3}"/>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92</a:t>
            </a:r>
          </a:p>
        </p:txBody>
      </p:sp>
    </p:spTree>
    <p:extLst>
      <p:ext uri="{BB962C8B-B14F-4D97-AF65-F5344CB8AC3E}">
        <p14:creationId xmlns:p14="http://schemas.microsoft.com/office/powerpoint/2010/main" val="243116334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re 1"/>
          <p:cNvSpPr>
            <a:spLocks noGrp="1"/>
          </p:cNvSpPr>
          <p:nvPr>
            <p:ph type="title"/>
          </p:nvPr>
        </p:nvSpPr>
        <p:spPr/>
        <p:txBody>
          <a:bodyPr/>
          <a:lstStyle/>
          <a:p>
            <a:r>
              <a:rPr lang="fr-FR" sz="2600" dirty="0"/>
              <a:t>IRIS : impacts de l’intensification par RAL et d’une prophylaxie renforcée dans l’essai REALITY (5)</a:t>
            </a:r>
          </a:p>
        </p:txBody>
      </p:sp>
      <p:sp>
        <p:nvSpPr>
          <p:cNvPr id="3" name="Espace réservé du contenu 2">
            <a:extLst>
              <a:ext uri="{FF2B5EF4-FFF2-40B4-BE49-F238E27FC236}">
                <a16:creationId xmlns:a16="http://schemas.microsoft.com/office/drawing/2014/main" id="{F8449ADC-A9DC-DE41-B794-CC211730382A}"/>
              </a:ext>
            </a:extLst>
          </p:cNvPr>
          <p:cNvSpPr>
            <a:spLocks noGrp="1"/>
          </p:cNvSpPr>
          <p:nvPr>
            <p:ph idx="1"/>
          </p:nvPr>
        </p:nvSpPr>
        <p:spPr>
          <a:xfrm>
            <a:off x="287102" y="4733495"/>
            <a:ext cx="8683246" cy="1614960"/>
          </a:xfrm>
        </p:spPr>
        <p:txBody>
          <a:bodyPr/>
          <a:lstStyle/>
          <a:p>
            <a:r>
              <a:rPr lang="fr-FR" sz="2000" b="1" dirty="0">
                <a:solidFill>
                  <a:srgbClr val="0070C0"/>
                </a:solidFill>
                <a:latin typeface="Calibri" panose="020F0502020204030204" pitchFamily="34" charset="0"/>
                <a:cs typeface="Calibri" panose="020F0502020204030204" pitchFamily="34" charset="0"/>
              </a:rPr>
              <a:t>Conclusions</a:t>
            </a:r>
            <a:r>
              <a:rPr lang="fr-FR" sz="1400" b="1" dirty="0">
                <a:solidFill>
                  <a:srgbClr val="0070C0"/>
                </a:solidFill>
              </a:rPr>
              <a:t>  </a:t>
            </a:r>
          </a:p>
          <a:p>
            <a:pPr lvl="1"/>
            <a:r>
              <a:rPr lang="fr-FR" sz="1600" dirty="0"/>
              <a:t>Taux d’IRIS plus faibles que dans d’autres études (effet de l’analyse en aveugle </a:t>
            </a:r>
            <a:br>
              <a:rPr lang="fr-FR" sz="1600" dirty="0"/>
            </a:br>
            <a:r>
              <a:rPr lang="fr-FR" sz="1600" dirty="0"/>
              <a:t>par comité de validation ?)</a:t>
            </a:r>
          </a:p>
          <a:p>
            <a:pPr lvl="1"/>
            <a:r>
              <a:rPr lang="fr-FR" sz="1600" dirty="0"/>
              <a:t>L’initiation avec un INI n’a pas augmenté le nombre d’IRIS</a:t>
            </a:r>
          </a:p>
          <a:p>
            <a:pPr lvl="1"/>
            <a:r>
              <a:rPr lang="fr-FR" sz="1600" dirty="0"/>
              <a:t>La prophylaxie renforcée chez les patients avec CD4 pré-ARV très bas est bénéfique à S24, tant au niveau de la mortalité globale (8,9 % vs 12,2 %) que de l’incidence des IRIS (7,4 % vs 12 %) </a:t>
            </a:r>
            <a:r>
              <a:rPr lang="fr-FR" sz="1400" dirty="0"/>
              <a:t>(</a:t>
            </a:r>
            <a:r>
              <a:rPr lang="fr-FR" sz="1400" i="1" dirty="0"/>
              <a:t>Hakim J, NEJM 2017;337:233-45)</a:t>
            </a:r>
            <a:endParaRPr lang="fr-FR" sz="1600" i="1" dirty="0"/>
          </a:p>
        </p:txBody>
      </p:sp>
      <p:sp>
        <p:nvSpPr>
          <p:cNvPr id="13" name="Rectangle 12">
            <a:extLst>
              <a:ext uri="{FF2B5EF4-FFF2-40B4-BE49-F238E27FC236}">
                <a16:creationId xmlns:a16="http://schemas.microsoft.com/office/drawing/2014/main" id="{E2F0C36B-223C-124B-BA59-3BF20EDDE4F9}"/>
              </a:ext>
            </a:extLst>
          </p:cNvPr>
          <p:cNvSpPr/>
          <p:nvPr/>
        </p:nvSpPr>
        <p:spPr>
          <a:xfrm>
            <a:off x="293531" y="1133563"/>
            <a:ext cx="8850469" cy="646331"/>
          </a:xfrm>
          <a:prstGeom prst="rect">
            <a:avLst/>
          </a:prstGeom>
        </p:spPr>
        <p:txBody>
          <a:bodyPr wrap="square">
            <a:spAutoFit/>
          </a:bodyPr>
          <a:lstStyle/>
          <a:p>
            <a:pPr algn="ctr"/>
            <a:r>
              <a:rPr lang="fr-FR" b="1" dirty="0">
                <a:solidFill>
                  <a:srgbClr val="0070C0"/>
                </a:solidFill>
                <a:latin typeface="Calibri" pitchFamily="34" charset="0"/>
                <a:ea typeface="ＭＳ Ｐゴシック" pitchFamily="34" charset="-128"/>
              </a:rPr>
              <a:t>Incidence</a:t>
            </a:r>
            <a:r>
              <a:rPr lang="fr-FR" dirty="0"/>
              <a:t> </a:t>
            </a:r>
            <a:r>
              <a:rPr lang="fr-FR" b="1" dirty="0">
                <a:solidFill>
                  <a:srgbClr val="0070C0"/>
                </a:solidFill>
                <a:latin typeface="Calibri" pitchFamily="34" charset="0"/>
                <a:ea typeface="ＭＳ Ｐゴシック" pitchFamily="34" charset="-128"/>
              </a:rPr>
              <a:t>(pour 100 </a:t>
            </a:r>
            <a:r>
              <a:rPr lang="fr-FR" b="1" dirty="0" err="1">
                <a:solidFill>
                  <a:srgbClr val="0070C0"/>
                </a:solidFill>
                <a:latin typeface="Calibri" pitchFamily="34" charset="0"/>
                <a:ea typeface="ＭＳ Ｐゴシック" pitchFamily="34" charset="-128"/>
              </a:rPr>
              <a:t>p-a</a:t>
            </a:r>
            <a:r>
              <a:rPr lang="fr-FR" b="1" dirty="0">
                <a:solidFill>
                  <a:srgbClr val="0070C0"/>
                </a:solidFill>
                <a:latin typeface="Calibri" pitchFamily="34" charset="0"/>
                <a:ea typeface="ＭＳ Ｐゴシック" pitchFamily="34" charset="-128"/>
              </a:rPr>
              <a:t>)</a:t>
            </a:r>
            <a:r>
              <a:rPr lang="fr-FR" dirty="0"/>
              <a:t> </a:t>
            </a:r>
            <a:r>
              <a:rPr lang="fr-FR" b="1" dirty="0">
                <a:solidFill>
                  <a:srgbClr val="0070C0"/>
                </a:solidFill>
                <a:latin typeface="Calibri" pitchFamily="34" charset="0"/>
                <a:ea typeface="ＭＳ Ｐゴシック" pitchFamily="34" charset="-128"/>
              </a:rPr>
              <a:t>des IRIS fatals et non fatals selon le bras de randomisation prophylaxie renforcée ou prophylaxie standard (</a:t>
            </a:r>
            <a:r>
              <a:rPr lang="fr-FR" b="1" dirty="0" err="1">
                <a:solidFill>
                  <a:srgbClr val="0070C0"/>
                </a:solidFill>
                <a:latin typeface="Calibri" pitchFamily="34" charset="0"/>
                <a:ea typeface="ＭＳ Ｐゴシック" pitchFamily="34" charset="-128"/>
              </a:rPr>
              <a:t>cotrimoxazole</a:t>
            </a:r>
            <a:r>
              <a:rPr lang="fr-FR" b="1" dirty="0">
                <a:solidFill>
                  <a:srgbClr val="0070C0"/>
                </a:solidFill>
                <a:latin typeface="Calibri" pitchFamily="34" charset="0"/>
                <a:ea typeface="ＭＳ Ｐゴシック" pitchFamily="34" charset="-128"/>
              </a:rPr>
              <a:t>)</a:t>
            </a:r>
          </a:p>
        </p:txBody>
      </p:sp>
      <p:sp>
        <p:nvSpPr>
          <p:cNvPr id="14" name="Rectangle 3">
            <a:extLst>
              <a:ext uri="{FF2B5EF4-FFF2-40B4-BE49-F238E27FC236}">
                <a16:creationId xmlns:a16="http://schemas.microsoft.com/office/drawing/2014/main" id="{AF0581BF-F84C-A74F-B55A-567580285D85}"/>
              </a:ext>
            </a:extLst>
          </p:cNvPr>
          <p:cNvSpPr txBox="1">
            <a:spLocks noChangeArrowheads="1"/>
          </p:cNvSpPr>
          <p:nvPr/>
        </p:nvSpPr>
        <p:spPr bwMode="auto">
          <a:xfrm>
            <a:off x="4742100" y="2374051"/>
            <a:ext cx="4398710" cy="139141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kern="0" dirty="0"/>
              <a:t>IRIS fatals et non fatals</a:t>
            </a:r>
          </a:p>
          <a:p>
            <a:pPr lvl="1"/>
            <a:r>
              <a:rPr lang="fr-FR" sz="1600" kern="0" dirty="0"/>
              <a:t>67 (7,4 %) prophylaxie renforcée </a:t>
            </a:r>
            <a:br>
              <a:rPr lang="fr-FR" sz="1600" kern="0" dirty="0"/>
            </a:br>
            <a:r>
              <a:rPr lang="fr-FR" sz="1600" kern="0" dirty="0"/>
              <a:t>vs </a:t>
            </a:r>
          </a:p>
          <a:p>
            <a:pPr lvl="1"/>
            <a:r>
              <a:rPr lang="fr-FR" sz="1600" kern="0" dirty="0"/>
              <a:t>108 (12 %) prophylaxie standard</a:t>
            </a:r>
            <a:br>
              <a:rPr lang="fr-FR" sz="1600" kern="0" dirty="0"/>
            </a:br>
            <a:r>
              <a:rPr lang="fr-FR" sz="1600" kern="0" dirty="0"/>
              <a:t>(p = 0,001)</a:t>
            </a:r>
          </a:p>
        </p:txBody>
      </p:sp>
      <p:grpSp>
        <p:nvGrpSpPr>
          <p:cNvPr id="2" name="Groupe 1">
            <a:extLst>
              <a:ext uri="{FF2B5EF4-FFF2-40B4-BE49-F238E27FC236}">
                <a16:creationId xmlns:a16="http://schemas.microsoft.com/office/drawing/2014/main" id="{17FFBACA-72CE-4F00-A605-773738EA85EC}"/>
              </a:ext>
            </a:extLst>
          </p:cNvPr>
          <p:cNvGrpSpPr/>
          <p:nvPr/>
        </p:nvGrpSpPr>
        <p:grpSpPr>
          <a:xfrm>
            <a:off x="321145" y="1629604"/>
            <a:ext cx="8081731" cy="3021930"/>
            <a:chOff x="321145" y="1629604"/>
            <a:chExt cx="8081731" cy="3114483"/>
          </a:xfrm>
        </p:grpSpPr>
        <p:sp>
          <p:nvSpPr>
            <p:cNvPr id="85" name="Line 672">
              <a:extLst>
                <a:ext uri="{FF2B5EF4-FFF2-40B4-BE49-F238E27FC236}">
                  <a16:creationId xmlns:a16="http://schemas.microsoft.com/office/drawing/2014/main" id="{FED1E4F9-17D8-4240-88BC-2571F13B027B}"/>
                </a:ext>
              </a:extLst>
            </p:cNvPr>
            <p:cNvSpPr>
              <a:spLocks noChangeShapeType="1"/>
            </p:cNvSpPr>
            <p:nvPr/>
          </p:nvSpPr>
          <p:spPr bwMode="auto">
            <a:xfrm flipH="1" flipV="1">
              <a:off x="649550" y="1720514"/>
              <a:ext cx="5183" cy="2769726"/>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 name="Line 673">
              <a:extLst>
                <a:ext uri="{FF2B5EF4-FFF2-40B4-BE49-F238E27FC236}">
                  <a16:creationId xmlns:a16="http://schemas.microsoft.com/office/drawing/2014/main" id="{6FB66D53-251F-F844-B7BA-2DF37678725A}"/>
                </a:ext>
              </a:extLst>
            </p:cNvPr>
            <p:cNvSpPr>
              <a:spLocks noChangeShapeType="1"/>
            </p:cNvSpPr>
            <p:nvPr/>
          </p:nvSpPr>
          <p:spPr bwMode="auto">
            <a:xfrm flipH="1">
              <a:off x="608612" y="4417600"/>
              <a:ext cx="46121"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 name="Line 675">
              <a:extLst>
                <a:ext uri="{FF2B5EF4-FFF2-40B4-BE49-F238E27FC236}">
                  <a16:creationId xmlns:a16="http://schemas.microsoft.com/office/drawing/2014/main" id="{5C9736A6-EF87-7043-9222-F025F158EFE0}"/>
                </a:ext>
              </a:extLst>
            </p:cNvPr>
            <p:cNvSpPr>
              <a:spLocks noChangeShapeType="1"/>
            </p:cNvSpPr>
            <p:nvPr/>
          </p:nvSpPr>
          <p:spPr bwMode="auto">
            <a:xfrm flipH="1">
              <a:off x="608612" y="3529367"/>
              <a:ext cx="46121"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8" name="Line 678">
              <a:extLst>
                <a:ext uri="{FF2B5EF4-FFF2-40B4-BE49-F238E27FC236}">
                  <a16:creationId xmlns:a16="http://schemas.microsoft.com/office/drawing/2014/main" id="{B2DD8C72-830E-424E-9CB1-DF69897757CF}"/>
                </a:ext>
              </a:extLst>
            </p:cNvPr>
            <p:cNvSpPr>
              <a:spLocks noChangeShapeType="1"/>
            </p:cNvSpPr>
            <p:nvPr/>
          </p:nvSpPr>
          <p:spPr bwMode="auto">
            <a:xfrm flipH="1">
              <a:off x="608612" y="2622935"/>
              <a:ext cx="46121"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 name="Line 682">
              <a:extLst>
                <a:ext uri="{FF2B5EF4-FFF2-40B4-BE49-F238E27FC236}">
                  <a16:creationId xmlns:a16="http://schemas.microsoft.com/office/drawing/2014/main" id="{FC8DBFAF-E666-4C4F-83C6-C7532D95F615}"/>
                </a:ext>
              </a:extLst>
            </p:cNvPr>
            <p:cNvSpPr>
              <a:spLocks noChangeShapeType="1"/>
            </p:cNvSpPr>
            <p:nvPr/>
          </p:nvSpPr>
          <p:spPr bwMode="auto">
            <a:xfrm flipH="1">
              <a:off x="608612" y="1720514"/>
              <a:ext cx="46121"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 name="Line 712">
              <a:extLst>
                <a:ext uri="{FF2B5EF4-FFF2-40B4-BE49-F238E27FC236}">
                  <a16:creationId xmlns:a16="http://schemas.microsoft.com/office/drawing/2014/main" id="{432A35BF-3A74-8D49-BAEA-17330CAB6F3D}"/>
                </a:ext>
              </a:extLst>
            </p:cNvPr>
            <p:cNvSpPr>
              <a:spLocks noChangeShapeType="1"/>
            </p:cNvSpPr>
            <p:nvPr/>
          </p:nvSpPr>
          <p:spPr bwMode="auto">
            <a:xfrm>
              <a:off x="654732" y="4490240"/>
              <a:ext cx="4114801" cy="0"/>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 name="Line 713">
              <a:extLst>
                <a:ext uri="{FF2B5EF4-FFF2-40B4-BE49-F238E27FC236}">
                  <a16:creationId xmlns:a16="http://schemas.microsoft.com/office/drawing/2014/main" id="{F7C1BF59-D26C-EE4B-B4E6-DE0ACAEB2E7B}"/>
                </a:ext>
              </a:extLst>
            </p:cNvPr>
            <p:cNvSpPr>
              <a:spLocks noChangeShapeType="1"/>
            </p:cNvSpPr>
            <p:nvPr/>
          </p:nvSpPr>
          <p:spPr bwMode="auto">
            <a:xfrm>
              <a:off x="727373"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 name="Rectangle 714">
              <a:extLst>
                <a:ext uri="{FF2B5EF4-FFF2-40B4-BE49-F238E27FC236}">
                  <a16:creationId xmlns:a16="http://schemas.microsoft.com/office/drawing/2014/main" id="{29EE0467-F43E-0C45-A482-4CABE4BDBAB8}"/>
                </a:ext>
              </a:extLst>
            </p:cNvPr>
            <p:cNvSpPr>
              <a:spLocks noChangeArrowheads="1"/>
            </p:cNvSpPr>
            <p:nvPr/>
          </p:nvSpPr>
          <p:spPr bwMode="auto">
            <a:xfrm>
              <a:off x="695088" y="4559421"/>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93" name="Line 715">
              <a:extLst>
                <a:ext uri="{FF2B5EF4-FFF2-40B4-BE49-F238E27FC236}">
                  <a16:creationId xmlns:a16="http://schemas.microsoft.com/office/drawing/2014/main" id="{317E215C-9D49-C548-B087-52C2779A2196}"/>
                </a:ext>
              </a:extLst>
            </p:cNvPr>
            <p:cNvSpPr>
              <a:spLocks noChangeShapeType="1"/>
            </p:cNvSpPr>
            <p:nvPr/>
          </p:nvSpPr>
          <p:spPr bwMode="auto">
            <a:xfrm>
              <a:off x="1391504"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 name="Rectangle 716">
              <a:extLst>
                <a:ext uri="{FF2B5EF4-FFF2-40B4-BE49-F238E27FC236}">
                  <a16:creationId xmlns:a16="http://schemas.microsoft.com/office/drawing/2014/main" id="{99A149D9-D814-EB41-9390-8909D8329BD8}"/>
                </a:ext>
              </a:extLst>
            </p:cNvPr>
            <p:cNvSpPr>
              <a:spLocks noChangeArrowheads="1"/>
            </p:cNvSpPr>
            <p:nvPr/>
          </p:nvSpPr>
          <p:spPr bwMode="auto">
            <a:xfrm>
              <a:off x="1360373" y="4559421"/>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8</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95" name="Line 717">
              <a:extLst>
                <a:ext uri="{FF2B5EF4-FFF2-40B4-BE49-F238E27FC236}">
                  <a16:creationId xmlns:a16="http://schemas.microsoft.com/office/drawing/2014/main" id="{81A1A8FA-79AC-8B4B-9F9C-B56D6AD9A8E8}"/>
                </a:ext>
              </a:extLst>
            </p:cNvPr>
            <p:cNvSpPr>
              <a:spLocks noChangeShapeType="1"/>
            </p:cNvSpPr>
            <p:nvPr/>
          </p:nvSpPr>
          <p:spPr bwMode="auto">
            <a:xfrm>
              <a:off x="2061111"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 name="Rectangle 718">
              <a:extLst>
                <a:ext uri="{FF2B5EF4-FFF2-40B4-BE49-F238E27FC236}">
                  <a16:creationId xmlns:a16="http://schemas.microsoft.com/office/drawing/2014/main" id="{E1F266C7-64ED-6248-BA77-A343EE3A21C0}"/>
                </a:ext>
              </a:extLst>
            </p:cNvPr>
            <p:cNvSpPr>
              <a:spLocks noChangeArrowheads="1"/>
            </p:cNvSpPr>
            <p:nvPr/>
          </p:nvSpPr>
          <p:spPr bwMode="auto">
            <a:xfrm>
              <a:off x="1996542" y="455942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16</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97" name="Line 719">
              <a:extLst>
                <a:ext uri="{FF2B5EF4-FFF2-40B4-BE49-F238E27FC236}">
                  <a16:creationId xmlns:a16="http://schemas.microsoft.com/office/drawing/2014/main" id="{026C7FCC-5B7A-9248-8D1D-347393C9A0EF}"/>
                </a:ext>
              </a:extLst>
            </p:cNvPr>
            <p:cNvSpPr>
              <a:spLocks noChangeShapeType="1"/>
            </p:cNvSpPr>
            <p:nvPr/>
          </p:nvSpPr>
          <p:spPr bwMode="auto">
            <a:xfrm>
              <a:off x="2708818"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 name="Rectangle 720">
              <a:extLst>
                <a:ext uri="{FF2B5EF4-FFF2-40B4-BE49-F238E27FC236}">
                  <a16:creationId xmlns:a16="http://schemas.microsoft.com/office/drawing/2014/main" id="{EA0EEFE4-A920-B74F-89EE-5AE697ACA9AC}"/>
                </a:ext>
              </a:extLst>
            </p:cNvPr>
            <p:cNvSpPr>
              <a:spLocks noChangeArrowheads="1"/>
            </p:cNvSpPr>
            <p:nvPr/>
          </p:nvSpPr>
          <p:spPr bwMode="auto">
            <a:xfrm>
              <a:off x="2644249" y="455942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24</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99" name="Line 721">
              <a:extLst>
                <a:ext uri="{FF2B5EF4-FFF2-40B4-BE49-F238E27FC236}">
                  <a16:creationId xmlns:a16="http://schemas.microsoft.com/office/drawing/2014/main" id="{EE06CD9D-02BF-8847-BC67-7EA0B1420F5C}"/>
                </a:ext>
              </a:extLst>
            </p:cNvPr>
            <p:cNvSpPr>
              <a:spLocks noChangeShapeType="1"/>
            </p:cNvSpPr>
            <p:nvPr/>
          </p:nvSpPr>
          <p:spPr bwMode="auto">
            <a:xfrm>
              <a:off x="3378425"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 name="Rectangle 722">
              <a:extLst>
                <a:ext uri="{FF2B5EF4-FFF2-40B4-BE49-F238E27FC236}">
                  <a16:creationId xmlns:a16="http://schemas.microsoft.com/office/drawing/2014/main" id="{DE04231A-57BD-9D4A-8A1B-ADA7BB08D4E2}"/>
                </a:ext>
              </a:extLst>
            </p:cNvPr>
            <p:cNvSpPr>
              <a:spLocks noChangeArrowheads="1"/>
            </p:cNvSpPr>
            <p:nvPr/>
          </p:nvSpPr>
          <p:spPr bwMode="auto">
            <a:xfrm>
              <a:off x="3313856" y="455942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32</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1" name="Line 723">
              <a:extLst>
                <a:ext uri="{FF2B5EF4-FFF2-40B4-BE49-F238E27FC236}">
                  <a16:creationId xmlns:a16="http://schemas.microsoft.com/office/drawing/2014/main" id="{8A96D8C2-9B98-D44D-AF5C-B77EF6590102}"/>
                </a:ext>
              </a:extLst>
            </p:cNvPr>
            <p:cNvSpPr>
              <a:spLocks noChangeShapeType="1"/>
            </p:cNvSpPr>
            <p:nvPr/>
          </p:nvSpPr>
          <p:spPr bwMode="auto">
            <a:xfrm>
              <a:off x="4031607"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 name="Rectangle 724">
              <a:extLst>
                <a:ext uri="{FF2B5EF4-FFF2-40B4-BE49-F238E27FC236}">
                  <a16:creationId xmlns:a16="http://schemas.microsoft.com/office/drawing/2014/main" id="{985F215A-4F6D-2340-9735-1DEF5613D04C}"/>
                </a:ext>
              </a:extLst>
            </p:cNvPr>
            <p:cNvSpPr>
              <a:spLocks noChangeArrowheads="1"/>
            </p:cNvSpPr>
            <p:nvPr/>
          </p:nvSpPr>
          <p:spPr bwMode="auto">
            <a:xfrm>
              <a:off x="3968191" y="455942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40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3" name="Line 725">
              <a:extLst>
                <a:ext uri="{FF2B5EF4-FFF2-40B4-BE49-F238E27FC236}">
                  <a16:creationId xmlns:a16="http://schemas.microsoft.com/office/drawing/2014/main" id="{6933FD3E-758F-D744-94C2-93CB40F0EAEB}"/>
                </a:ext>
              </a:extLst>
            </p:cNvPr>
            <p:cNvSpPr>
              <a:spLocks noChangeShapeType="1"/>
            </p:cNvSpPr>
            <p:nvPr/>
          </p:nvSpPr>
          <p:spPr bwMode="auto">
            <a:xfrm>
              <a:off x="4690268" y="4490240"/>
              <a:ext cx="0" cy="46121"/>
            </a:xfrm>
            <a:prstGeom prst="line">
              <a:avLst/>
            </a:prstGeom>
            <a:noFill/>
            <a:ln w="952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 name="Rectangle 726">
              <a:extLst>
                <a:ext uri="{FF2B5EF4-FFF2-40B4-BE49-F238E27FC236}">
                  <a16:creationId xmlns:a16="http://schemas.microsoft.com/office/drawing/2014/main" id="{5DDEA6A1-25ED-9A42-868C-AD46DF9FFF66}"/>
                </a:ext>
              </a:extLst>
            </p:cNvPr>
            <p:cNvSpPr>
              <a:spLocks noChangeArrowheads="1"/>
            </p:cNvSpPr>
            <p:nvPr/>
          </p:nvSpPr>
          <p:spPr bwMode="auto">
            <a:xfrm>
              <a:off x="4626852" y="455942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48</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5" name="Rectangle 714">
              <a:extLst>
                <a:ext uri="{FF2B5EF4-FFF2-40B4-BE49-F238E27FC236}">
                  <a16:creationId xmlns:a16="http://schemas.microsoft.com/office/drawing/2014/main" id="{F6F4420F-0EB6-2748-B7B9-B01FE83FCAFB}"/>
                </a:ext>
              </a:extLst>
            </p:cNvPr>
            <p:cNvSpPr>
              <a:spLocks noChangeArrowheads="1"/>
            </p:cNvSpPr>
            <p:nvPr/>
          </p:nvSpPr>
          <p:spPr bwMode="auto">
            <a:xfrm>
              <a:off x="321145" y="1629604"/>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150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6" name="Rectangle 714">
              <a:extLst>
                <a:ext uri="{FF2B5EF4-FFF2-40B4-BE49-F238E27FC236}">
                  <a16:creationId xmlns:a16="http://schemas.microsoft.com/office/drawing/2014/main" id="{10697C0E-09AA-084B-844C-8DD396BD33C3}"/>
                </a:ext>
              </a:extLst>
            </p:cNvPr>
            <p:cNvSpPr>
              <a:spLocks noChangeArrowheads="1"/>
            </p:cNvSpPr>
            <p:nvPr/>
          </p:nvSpPr>
          <p:spPr bwMode="auto">
            <a:xfrm>
              <a:off x="321145" y="2530439"/>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100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7" name="Rectangle 714">
              <a:extLst>
                <a:ext uri="{FF2B5EF4-FFF2-40B4-BE49-F238E27FC236}">
                  <a16:creationId xmlns:a16="http://schemas.microsoft.com/office/drawing/2014/main" id="{8E6556DC-3B40-EF41-B9E5-8A75912F68DF}"/>
                </a:ext>
              </a:extLst>
            </p:cNvPr>
            <p:cNvSpPr>
              <a:spLocks noChangeArrowheads="1"/>
            </p:cNvSpPr>
            <p:nvPr/>
          </p:nvSpPr>
          <p:spPr bwMode="auto">
            <a:xfrm>
              <a:off x="406105" y="340790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50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8" name="Rectangle 714">
              <a:extLst>
                <a:ext uri="{FF2B5EF4-FFF2-40B4-BE49-F238E27FC236}">
                  <a16:creationId xmlns:a16="http://schemas.microsoft.com/office/drawing/2014/main" id="{07738C54-FAEB-CD41-802E-BF16AD9F3163}"/>
                </a:ext>
              </a:extLst>
            </p:cNvPr>
            <p:cNvSpPr>
              <a:spLocks noChangeArrowheads="1"/>
            </p:cNvSpPr>
            <p:nvPr/>
          </p:nvSpPr>
          <p:spPr bwMode="auto">
            <a:xfrm>
              <a:off x="491064" y="4308743"/>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a:ln>
                    <a:noFill/>
                  </a:ln>
                  <a:solidFill>
                    <a:srgbClr val="000066"/>
                  </a:solidFill>
                  <a:effectLst/>
                  <a:latin typeface="Arial" pitchFamily="34" charset="0"/>
                  <a:cs typeface="Arial" pitchFamily="34" charset="0"/>
                </a:rPr>
                <a:t>0</a:t>
              </a:r>
              <a:endParaRPr kumimoji="0" lang="en-US" altLang="en-US" sz="1600" b="0" i="0" u="none" strike="noStrike" cap="none" normalizeH="0" baseline="0">
                <a:ln>
                  <a:noFill/>
                </a:ln>
                <a:solidFill>
                  <a:srgbClr val="000066"/>
                </a:solidFill>
                <a:effectLst/>
                <a:latin typeface="Arial" pitchFamily="34" charset="0"/>
                <a:cs typeface="Arial" pitchFamily="34" charset="0"/>
              </a:endParaRPr>
            </a:p>
          </p:txBody>
        </p:sp>
        <p:sp>
          <p:nvSpPr>
            <p:cNvPr id="109" name="Rectangle 528">
              <a:extLst>
                <a:ext uri="{FF2B5EF4-FFF2-40B4-BE49-F238E27FC236}">
                  <a16:creationId xmlns:a16="http://schemas.microsoft.com/office/drawing/2014/main" id="{6AC0B037-B062-A548-ADAF-8FDFD18E35B0}"/>
                </a:ext>
              </a:extLst>
            </p:cNvPr>
            <p:cNvSpPr>
              <a:spLocks noChangeArrowheads="1"/>
            </p:cNvSpPr>
            <p:nvPr/>
          </p:nvSpPr>
          <p:spPr bwMode="auto">
            <a:xfrm>
              <a:off x="4815804" y="4559421"/>
              <a:ext cx="35870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altLang="en-US" sz="1200" b="1" i="0" u="none" strike="noStrike" cap="none" normalizeH="0" baseline="0" dirty="0">
                  <a:ln>
                    <a:noFill/>
                  </a:ln>
                  <a:solidFill>
                    <a:srgbClr val="000066"/>
                  </a:solidFill>
                  <a:effectLst/>
                  <a:latin typeface="Arial" pitchFamily="34" charset="0"/>
                  <a:cs typeface="Arial" pitchFamily="34" charset="0"/>
                </a:rPr>
                <a:t>Semaines depuis randomisation (initiation ARV)</a:t>
              </a:r>
              <a:endParaRPr kumimoji="0" lang="fr-FR" altLang="en-US" sz="1600" b="1" i="0" u="none" strike="noStrike" cap="none" normalizeH="0" baseline="0" dirty="0">
                <a:ln>
                  <a:noFill/>
                </a:ln>
                <a:solidFill>
                  <a:srgbClr val="000066"/>
                </a:solidFill>
                <a:effectLst/>
                <a:latin typeface="Arial" pitchFamily="34" charset="0"/>
                <a:cs typeface="Arial" pitchFamily="34" charset="0"/>
              </a:endParaRPr>
            </a:p>
          </p:txBody>
        </p:sp>
        <p:sp>
          <p:nvSpPr>
            <p:cNvPr id="111" name="Line 529">
              <a:extLst>
                <a:ext uri="{FF2B5EF4-FFF2-40B4-BE49-F238E27FC236}">
                  <a16:creationId xmlns:a16="http://schemas.microsoft.com/office/drawing/2014/main" id="{21CE2B9A-E5E2-294C-9CD0-61B1CDEEC1C7}"/>
                </a:ext>
              </a:extLst>
            </p:cNvPr>
            <p:cNvSpPr>
              <a:spLocks noChangeShapeType="1"/>
            </p:cNvSpPr>
            <p:nvPr/>
          </p:nvSpPr>
          <p:spPr bwMode="auto">
            <a:xfrm>
              <a:off x="1978075" y="2814734"/>
              <a:ext cx="222163" cy="0"/>
            </a:xfrm>
            <a:prstGeom prst="line">
              <a:avLst/>
            </a:prstGeom>
            <a:noFill/>
            <a:ln w="28575" cap="flat">
              <a:solidFill>
                <a:srgbClr val="00808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 name="Line 530">
              <a:extLst>
                <a:ext uri="{FF2B5EF4-FFF2-40B4-BE49-F238E27FC236}">
                  <a16:creationId xmlns:a16="http://schemas.microsoft.com/office/drawing/2014/main" id="{7BCEC3D1-791A-B645-80AB-1363D8CEC026}"/>
                </a:ext>
              </a:extLst>
            </p:cNvPr>
            <p:cNvSpPr>
              <a:spLocks noChangeShapeType="1"/>
            </p:cNvSpPr>
            <p:nvPr/>
          </p:nvSpPr>
          <p:spPr bwMode="auto">
            <a:xfrm>
              <a:off x="1979178" y="3074261"/>
              <a:ext cx="222163" cy="0"/>
            </a:xfrm>
            <a:prstGeom prst="line">
              <a:avLst/>
            </a:prstGeom>
            <a:noFill/>
            <a:ln w="28575" cap="flat">
              <a:solidFill>
                <a:srgbClr val="FF018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Rectangle 531">
              <a:extLst>
                <a:ext uri="{FF2B5EF4-FFF2-40B4-BE49-F238E27FC236}">
                  <a16:creationId xmlns:a16="http://schemas.microsoft.com/office/drawing/2014/main" id="{EA894320-D063-F94A-BE70-805CF3CBCC22}"/>
                </a:ext>
              </a:extLst>
            </p:cNvPr>
            <p:cNvSpPr>
              <a:spLocks noChangeArrowheads="1"/>
            </p:cNvSpPr>
            <p:nvPr/>
          </p:nvSpPr>
          <p:spPr bwMode="auto">
            <a:xfrm>
              <a:off x="2289022" y="2708557"/>
              <a:ext cx="181940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lvl="0"/>
              <a:r>
                <a:rPr lang="fr-FR" altLang="en-US" sz="1400" b="1" dirty="0">
                  <a:solidFill>
                    <a:srgbClr val="000066"/>
                  </a:solidFill>
                </a:rPr>
                <a:t>Prophylaxie standard</a:t>
              </a:r>
              <a:endParaRPr kumimoji="0" lang="fr-FR" altLang="en-US" sz="1400" b="1" i="0" u="none" strike="noStrike" cap="none" normalizeH="0" baseline="0" dirty="0">
                <a:ln>
                  <a:noFill/>
                </a:ln>
                <a:solidFill>
                  <a:srgbClr val="000066"/>
                </a:solidFill>
                <a:effectLst/>
              </a:endParaRPr>
            </a:p>
          </p:txBody>
        </p:sp>
        <p:sp>
          <p:nvSpPr>
            <p:cNvPr id="114" name="Rectangle 532">
              <a:extLst>
                <a:ext uri="{FF2B5EF4-FFF2-40B4-BE49-F238E27FC236}">
                  <a16:creationId xmlns:a16="http://schemas.microsoft.com/office/drawing/2014/main" id="{7B8537FC-5490-5542-85FE-2DCC859FC0B7}"/>
                </a:ext>
              </a:extLst>
            </p:cNvPr>
            <p:cNvSpPr>
              <a:spLocks noChangeArrowheads="1"/>
            </p:cNvSpPr>
            <p:nvPr/>
          </p:nvSpPr>
          <p:spPr bwMode="auto">
            <a:xfrm>
              <a:off x="2290125" y="2957692"/>
              <a:ext cx="188032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en-US" sz="1400" b="1" i="0" u="none" strike="noStrike" cap="none" normalizeH="0" baseline="0" dirty="0">
                  <a:ln>
                    <a:noFill/>
                  </a:ln>
                  <a:solidFill>
                    <a:srgbClr val="000066"/>
                  </a:solidFill>
                  <a:effectLst/>
                  <a:latin typeface="Arial" pitchFamily="34" charset="0"/>
                  <a:cs typeface="Arial" pitchFamily="34" charset="0"/>
                </a:rPr>
                <a:t>Prophylaxie renforcée</a:t>
              </a:r>
            </a:p>
          </p:txBody>
        </p:sp>
        <p:sp>
          <p:nvSpPr>
            <p:cNvPr id="5" name="Forme libre 4">
              <a:extLst>
                <a:ext uri="{FF2B5EF4-FFF2-40B4-BE49-F238E27FC236}">
                  <a16:creationId xmlns:a16="http://schemas.microsoft.com/office/drawing/2014/main" id="{DE160189-EB3B-6540-BEE0-FA98BC0D25F7}"/>
                </a:ext>
              </a:extLst>
            </p:cNvPr>
            <p:cNvSpPr/>
            <p:nvPr/>
          </p:nvSpPr>
          <p:spPr bwMode="auto">
            <a:xfrm>
              <a:off x="737568" y="1714564"/>
              <a:ext cx="3955309" cy="2695332"/>
            </a:xfrm>
            <a:custGeom>
              <a:avLst/>
              <a:gdLst>
                <a:gd name="connsiteX0" fmla="*/ 2034 w 3955309"/>
                <a:gd name="connsiteY0" fmla="*/ 1057918 h 2695332"/>
                <a:gd name="connsiteX1" fmla="*/ 23936 w 3955309"/>
                <a:gd name="connsiteY1" fmla="*/ 1413822 h 2695332"/>
                <a:gd name="connsiteX2" fmla="*/ 171773 w 3955309"/>
                <a:gd name="connsiteY2" fmla="*/ 1156 h 2695332"/>
                <a:gd name="connsiteX3" fmla="*/ 292233 w 3955309"/>
                <a:gd name="connsiteY3" fmla="*/ 1189329 h 2695332"/>
                <a:gd name="connsiteX4" fmla="*/ 445546 w 3955309"/>
                <a:gd name="connsiteY4" fmla="*/ 2070876 h 2695332"/>
                <a:gd name="connsiteX5" fmla="*/ 713843 w 3955309"/>
                <a:gd name="connsiteY5" fmla="*/ 2421305 h 2695332"/>
                <a:gd name="connsiteX6" fmla="*/ 1485881 w 3955309"/>
                <a:gd name="connsiteY6" fmla="*/ 2651274 h 2695332"/>
                <a:gd name="connsiteX7" fmla="*/ 3955309 w 3955309"/>
                <a:gd name="connsiteY7" fmla="*/ 2695077 h 269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5309" h="2695332">
                  <a:moveTo>
                    <a:pt x="2034" y="1057918"/>
                  </a:moveTo>
                  <a:cubicBezTo>
                    <a:pt x="-1160" y="1323933"/>
                    <a:pt x="-4354" y="1589949"/>
                    <a:pt x="23936" y="1413822"/>
                  </a:cubicBezTo>
                  <a:cubicBezTo>
                    <a:pt x="52226" y="1237695"/>
                    <a:pt x="127057" y="38572"/>
                    <a:pt x="171773" y="1156"/>
                  </a:cubicBezTo>
                  <a:cubicBezTo>
                    <a:pt x="216489" y="-36260"/>
                    <a:pt x="246604" y="844376"/>
                    <a:pt x="292233" y="1189329"/>
                  </a:cubicBezTo>
                  <a:cubicBezTo>
                    <a:pt x="337862" y="1534282"/>
                    <a:pt x="375278" y="1865547"/>
                    <a:pt x="445546" y="2070876"/>
                  </a:cubicBezTo>
                  <a:cubicBezTo>
                    <a:pt x="515814" y="2276205"/>
                    <a:pt x="540454" y="2324572"/>
                    <a:pt x="713843" y="2421305"/>
                  </a:cubicBezTo>
                  <a:cubicBezTo>
                    <a:pt x="887232" y="2518038"/>
                    <a:pt x="945637" y="2605645"/>
                    <a:pt x="1485881" y="2651274"/>
                  </a:cubicBezTo>
                  <a:cubicBezTo>
                    <a:pt x="2026125" y="2696903"/>
                    <a:pt x="2990717" y="2695990"/>
                    <a:pt x="3955309" y="2695077"/>
                  </a:cubicBezTo>
                </a:path>
              </a:pathLst>
            </a:custGeom>
            <a:noFill/>
            <a:ln w="19050"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 name="Forme libre 5">
              <a:extLst>
                <a:ext uri="{FF2B5EF4-FFF2-40B4-BE49-F238E27FC236}">
                  <a16:creationId xmlns:a16="http://schemas.microsoft.com/office/drawing/2014/main" id="{0DA8EB87-1A03-A044-9227-D1C3F22F2B8E}"/>
                </a:ext>
              </a:extLst>
            </p:cNvPr>
            <p:cNvSpPr/>
            <p:nvPr/>
          </p:nvSpPr>
          <p:spPr bwMode="auto">
            <a:xfrm>
              <a:off x="729657" y="2789435"/>
              <a:ext cx="3957744" cy="1627054"/>
            </a:xfrm>
            <a:custGeom>
              <a:avLst/>
              <a:gdLst>
                <a:gd name="connsiteX0" fmla="*/ 4470 w 3957744"/>
                <a:gd name="connsiteY0" fmla="*/ 651052 h 1627054"/>
                <a:gd name="connsiteX1" fmla="*/ 20896 w 3957744"/>
                <a:gd name="connsiteY1" fmla="*/ 870070 h 1627054"/>
                <a:gd name="connsiteX2" fmla="*/ 168733 w 3957744"/>
                <a:gd name="connsiteY2" fmla="*/ 21375 h 1627054"/>
                <a:gd name="connsiteX3" fmla="*/ 245390 w 3957744"/>
                <a:gd name="connsiteY3" fmla="*/ 322525 h 1627054"/>
                <a:gd name="connsiteX4" fmla="*/ 371325 w 3957744"/>
                <a:gd name="connsiteY4" fmla="*/ 1056235 h 1627054"/>
                <a:gd name="connsiteX5" fmla="*/ 595819 w 3957744"/>
                <a:gd name="connsiteY5" fmla="*/ 1390238 h 1627054"/>
                <a:gd name="connsiteX6" fmla="*/ 995526 w 3957744"/>
                <a:gd name="connsiteY6" fmla="*/ 1549026 h 1627054"/>
                <a:gd name="connsiteX7" fmla="*/ 2983114 w 3957744"/>
                <a:gd name="connsiteY7" fmla="*/ 1620206 h 1627054"/>
                <a:gd name="connsiteX8" fmla="*/ 3957744 w 3957744"/>
                <a:gd name="connsiteY8" fmla="*/ 1620206 h 1627054"/>
                <a:gd name="connsiteX0" fmla="*/ 4470 w 3957744"/>
                <a:gd name="connsiteY0" fmla="*/ 651052 h 1627054"/>
                <a:gd name="connsiteX1" fmla="*/ 20896 w 3957744"/>
                <a:gd name="connsiteY1" fmla="*/ 870070 h 1627054"/>
                <a:gd name="connsiteX2" fmla="*/ 168733 w 3957744"/>
                <a:gd name="connsiteY2" fmla="*/ 21375 h 1627054"/>
                <a:gd name="connsiteX3" fmla="*/ 245390 w 3957744"/>
                <a:gd name="connsiteY3" fmla="*/ 322525 h 1627054"/>
                <a:gd name="connsiteX4" fmla="*/ 371325 w 3957744"/>
                <a:gd name="connsiteY4" fmla="*/ 1056235 h 1627054"/>
                <a:gd name="connsiteX5" fmla="*/ 995526 w 3957744"/>
                <a:gd name="connsiteY5" fmla="*/ 1549026 h 1627054"/>
                <a:gd name="connsiteX6" fmla="*/ 2983114 w 3957744"/>
                <a:gd name="connsiteY6" fmla="*/ 1620206 h 1627054"/>
                <a:gd name="connsiteX7" fmla="*/ 3957744 w 3957744"/>
                <a:gd name="connsiteY7" fmla="*/ 1620206 h 1627054"/>
                <a:gd name="connsiteX0" fmla="*/ 4470 w 3957744"/>
                <a:gd name="connsiteY0" fmla="*/ 651052 h 1627054"/>
                <a:gd name="connsiteX1" fmla="*/ 20896 w 3957744"/>
                <a:gd name="connsiteY1" fmla="*/ 870070 h 1627054"/>
                <a:gd name="connsiteX2" fmla="*/ 168733 w 3957744"/>
                <a:gd name="connsiteY2" fmla="*/ 21375 h 1627054"/>
                <a:gd name="connsiteX3" fmla="*/ 245390 w 3957744"/>
                <a:gd name="connsiteY3" fmla="*/ 322525 h 1627054"/>
                <a:gd name="connsiteX4" fmla="*/ 371325 w 3957744"/>
                <a:gd name="connsiteY4" fmla="*/ 1056235 h 1627054"/>
                <a:gd name="connsiteX5" fmla="*/ 995526 w 3957744"/>
                <a:gd name="connsiteY5" fmla="*/ 1549026 h 1627054"/>
                <a:gd name="connsiteX6" fmla="*/ 2983114 w 3957744"/>
                <a:gd name="connsiteY6" fmla="*/ 1620206 h 1627054"/>
                <a:gd name="connsiteX7" fmla="*/ 3957744 w 3957744"/>
                <a:gd name="connsiteY7" fmla="*/ 1620206 h 162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744" h="1627054">
                  <a:moveTo>
                    <a:pt x="4470" y="651052"/>
                  </a:moveTo>
                  <a:cubicBezTo>
                    <a:pt x="-1006" y="813034"/>
                    <a:pt x="-6481" y="975016"/>
                    <a:pt x="20896" y="870070"/>
                  </a:cubicBezTo>
                  <a:cubicBezTo>
                    <a:pt x="48273" y="765124"/>
                    <a:pt x="131317" y="112632"/>
                    <a:pt x="168733" y="21375"/>
                  </a:cubicBezTo>
                  <a:cubicBezTo>
                    <a:pt x="206149" y="-69882"/>
                    <a:pt x="211625" y="150048"/>
                    <a:pt x="245390" y="322525"/>
                  </a:cubicBezTo>
                  <a:cubicBezTo>
                    <a:pt x="279155" y="495002"/>
                    <a:pt x="279155" y="846342"/>
                    <a:pt x="371325" y="1056235"/>
                  </a:cubicBezTo>
                  <a:cubicBezTo>
                    <a:pt x="463495" y="1266128"/>
                    <a:pt x="560228" y="1455031"/>
                    <a:pt x="995526" y="1549026"/>
                  </a:cubicBezTo>
                  <a:cubicBezTo>
                    <a:pt x="1393409" y="1587354"/>
                    <a:pt x="2489411" y="1608343"/>
                    <a:pt x="2983114" y="1620206"/>
                  </a:cubicBezTo>
                  <a:cubicBezTo>
                    <a:pt x="3476817" y="1632069"/>
                    <a:pt x="3717280" y="1626137"/>
                    <a:pt x="3957744" y="1620206"/>
                  </a:cubicBezTo>
                </a:path>
              </a:pathLst>
            </a:custGeom>
            <a:noFill/>
            <a:ln w="19050"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 name="Ellipse 6">
              <a:extLst>
                <a:ext uri="{FF2B5EF4-FFF2-40B4-BE49-F238E27FC236}">
                  <a16:creationId xmlns:a16="http://schemas.microsoft.com/office/drawing/2014/main" id="{39698FA5-0B4B-314B-A9E5-C9333568BC15}"/>
                </a:ext>
              </a:extLst>
            </p:cNvPr>
            <p:cNvSpPr/>
            <p:nvPr/>
          </p:nvSpPr>
          <p:spPr bwMode="auto">
            <a:xfrm>
              <a:off x="710568" y="342469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5" name="Ellipse 114">
              <a:extLst>
                <a:ext uri="{FF2B5EF4-FFF2-40B4-BE49-F238E27FC236}">
                  <a16:creationId xmlns:a16="http://schemas.microsoft.com/office/drawing/2014/main" id="{740BBC85-2C47-7C4F-BCF6-C3E608C2D0D1}"/>
                </a:ext>
              </a:extLst>
            </p:cNvPr>
            <p:cNvSpPr/>
            <p:nvPr/>
          </p:nvSpPr>
          <p:spPr bwMode="auto">
            <a:xfrm>
              <a:off x="737085" y="3632984"/>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6" name="Ellipse 115">
              <a:extLst>
                <a:ext uri="{FF2B5EF4-FFF2-40B4-BE49-F238E27FC236}">
                  <a16:creationId xmlns:a16="http://schemas.microsoft.com/office/drawing/2014/main" id="{90FD80CD-0247-4749-80CC-AB802B98C864}"/>
                </a:ext>
              </a:extLst>
            </p:cNvPr>
            <p:cNvSpPr/>
            <p:nvPr/>
          </p:nvSpPr>
          <p:spPr bwMode="auto">
            <a:xfrm>
              <a:off x="759310" y="3488968"/>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7" name="Ellipse 116">
              <a:extLst>
                <a:ext uri="{FF2B5EF4-FFF2-40B4-BE49-F238E27FC236}">
                  <a16:creationId xmlns:a16="http://schemas.microsoft.com/office/drawing/2014/main" id="{5ECCAD85-71CF-2845-BDED-B7B58790EDF4}"/>
                </a:ext>
              </a:extLst>
            </p:cNvPr>
            <p:cNvSpPr/>
            <p:nvPr/>
          </p:nvSpPr>
          <p:spPr bwMode="auto">
            <a:xfrm>
              <a:off x="777343" y="341696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8" name="Ellipse 117">
              <a:extLst>
                <a:ext uri="{FF2B5EF4-FFF2-40B4-BE49-F238E27FC236}">
                  <a16:creationId xmlns:a16="http://schemas.microsoft.com/office/drawing/2014/main" id="{4209F88B-9A3D-F746-B4ED-38D0E931A318}"/>
                </a:ext>
              </a:extLst>
            </p:cNvPr>
            <p:cNvSpPr/>
            <p:nvPr/>
          </p:nvSpPr>
          <p:spPr bwMode="auto">
            <a:xfrm>
              <a:off x="790043" y="334495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9" name="Ellipse 118">
              <a:extLst>
                <a:ext uri="{FF2B5EF4-FFF2-40B4-BE49-F238E27FC236}">
                  <a16:creationId xmlns:a16="http://schemas.microsoft.com/office/drawing/2014/main" id="{428D0903-B09B-124F-B75F-1310811AFFBB}"/>
                </a:ext>
              </a:extLst>
            </p:cNvPr>
            <p:cNvSpPr/>
            <p:nvPr/>
          </p:nvSpPr>
          <p:spPr bwMode="auto">
            <a:xfrm>
              <a:off x="809093" y="3200936"/>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0" name="Ellipse 119">
              <a:extLst>
                <a:ext uri="{FF2B5EF4-FFF2-40B4-BE49-F238E27FC236}">
                  <a16:creationId xmlns:a16="http://schemas.microsoft.com/office/drawing/2014/main" id="{C8CB4D7E-F9C6-3442-AFE7-F648197F640D}"/>
                </a:ext>
              </a:extLst>
            </p:cNvPr>
            <p:cNvSpPr/>
            <p:nvPr/>
          </p:nvSpPr>
          <p:spPr bwMode="auto">
            <a:xfrm>
              <a:off x="828143" y="3047395"/>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1" name="Ellipse 120">
              <a:extLst>
                <a:ext uri="{FF2B5EF4-FFF2-40B4-BE49-F238E27FC236}">
                  <a16:creationId xmlns:a16="http://schemas.microsoft.com/office/drawing/2014/main" id="{AD58DBC1-CED5-894B-B80F-7DC0C34CC7AC}"/>
                </a:ext>
              </a:extLst>
            </p:cNvPr>
            <p:cNvSpPr/>
            <p:nvPr/>
          </p:nvSpPr>
          <p:spPr bwMode="auto">
            <a:xfrm>
              <a:off x="852526" y="296586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2" name="Ellipse 121">
              <a:extLst>
                <a:ext uri="{FF2B5EF4-FFF2-40B4-BE49-F238E27FC236}">
                  <a16:creationId xmlns:a16="http://schemas.microsoft.com/office/drawing/2014/main" id="{63757C51-9F54-5744-AD7A-1257F3B84A44}"/>
                </a:ext>
              </a:extLst>
            </p:cNvPr>
            <p:cNvSpPr/>
            <p:nvPr/>
          </p:nvSpPr>
          <p:spPr bwMode="auto">
            <a:xfrm>
              <a:off x="858876" y="2874804"/>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3" name="Ellipse 122">
              <a:extLst>
                <a:ext uri="{FF2B5EF4-FFF2-40B4-BE49-F238E27FC236}">
                  <a16:creationId xmlns:a16="http://schemas.microsoft.com/office/drawing/2014/main" id="{BE6A4A6E-B4B4-0844-ABF0-B57DE8262F45}"/>
                </a:ext>
              </a:extLst>
            </p:cNvPr>
            <p:cNvSpPr/>
            <p:nvPr/>
          </p:nvSpPr>
          <p:spPr bwMode="auto">
            <a:xfrm>
              <a:off x="881101" y="2840896"/>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4" name="Ellipse 123">
              <a:extLst>
                <a:ext uri="{FF2B5EF4-FFF2-40B4-BE49-F238E27FC236}">
                  <a16:creationId xmlns:a16="http://schemas.microsoft.com/office/drawing/2014/main" id="{4A037C8D-C1BB-694B-8299-E0AE8E1373B3}"/>
                </a:ext>
              </a:extLst>
            </p:cNvPr>
            <p:cNvSpPr/>
            <p:nvPr/>
          </p:nvSpPr>
          <p:spPr bwMode="auto">
            <a:xfrm>
              <a:off x="881101" y="2768888"/>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5" name="Ellipse 124">
              <a:extLst>
                <a:ext uri="{FF2B5EF4-FFF2-40B4-BE49-F238E27FC236}">
                  <a16:creationId xmlns:a16="http://schemas.microsoft.com/office/drawing/2014/main" id="{9AE12A38-3770-EA4C-B110-E7CF69EF1D77}"/>
                </a:ext>
              </a:extLst>
            </p:cNvPr>
            <p:cNvSpPr/>
            <p:nvPr/>
          </p:nvSpPr>
          <p:spPr bwMode="auto">
            <a:xfrm>
              <a:off x="946759" y="308232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6" name="Ellipse 125">
              <a:extLst>
                <a:ext uri="{FF2B5EF4-FFF2-40B4-BE49-F238E27FC236}">
                  <a16:creationId xmlns:a16="http://schemas.microsoft.com/office/drawing/2014/main" id="{0695D1F3-0997-C446-B177-13DD96876407}"/>
                </a:ext>
              </a:extLst>
            </p:cNvPr>
            <p:cNvSpPr/>
            <p:nvPr/>
          </p:nvSpPr>
          <p:spPr bwMode="auto">
            <a:xfrm>
              <a:off x="975334" y="334495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7" name="Ellipse 126">
              <a:extLst>
                <a:ext uri="{FF2B5EF4-FFF2-40B4-BE49-F238E27FC236}">
                  <a16:creationId xmlns:a16="http://schemas.microsoft.com/office/drawing/2014/main" id="{9FF8D26E-AE65-CE48-8996-3501D2D86CD1}"/>
                </a:ext>
              </a:extLst>
            </p:cNvPr>
            <p:cNvSpPr/>
            <p:nvPr/>
          </p:nvSpPr>
          <p:spPr bwMode="auto">
            <a:xfrm>
              <a:off x="984859" y="3426485"/>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8" name="Ellipse 127">
              <a:extLst>
                <a:ext uri="{FF2B5EF4-FFF2-40B4-BE49-F238E27FC236}">
                  <a16:creationId xmlns:a16="http://schemas.microsoft.com/office/drawing/2014/main" id="{9EE554E3-BA16-E440-AB27-559D82A96311}"/>
                </a:ext>
              </a:extLst>
            </p:cNvPr>
            <p:cNvSpPr/>
            <p:nvPr/>
          </p:nvSpPr>
          <p:spPr bwMode="auto">
            <a:xfrm>
              <a:off x="1031467" y="367324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29" name="Ellipse 128">
              <a:extLst>
                <a:ext uri="{FF2B5EF4-FFF2-40B4-BE49-F238E27FC236}">
                  <a16:creationId xmlns:a16="http://schemas.microsoft.com/office/drawing/2014/main" id="{0A19CA55-85B6-7243-A46B-1AE3C79491C8}"/>
                </a:ext>
              </a:extLst>
            </p:cNvPr>
            <p:cNvSpPr/>
            <p:nvPr/>
          </p:nvSpPr>
          <p:spPr bwMode="auto">
            <a:xfrm>
              <a:off x="1071725" y="382145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0" name="Ellipse 129">
              <a:extLst>
                <a:ext uri="{FF2B5EF4-FFF2-40B4-BE49-F238E27FC236}">
                  <a16:creationId xmlns:a16="http://schemas.microsoft.com/office/drawing/2014/main" id="{F2376C26-AE31-A943-AA43-BC64647BBFFC}"/>
                </a:ext>
              </a:extLst>
            </p:cNvPr>
            <p:cNvSpPr/>
            <p:nvPr/>
          </p:nvSpPr>
          <p:spPr bwMode="auto">
            <a:xfrm>
              <a:off x="1090775" y="3852183"/>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1" name="Ellipse 130">
              <a:extLst>
                <a:ext uri="{FF2B5EF4-FFF2-40B4-BE49-F238E27FC236}">
                  <a16:creationId xmlns:a16="http://schemas.microsoft.com/office/drawing/2014/main" id="{47A320CF-3635-AF4F-97A5-51271865C6E2}"/>
                </a:ext>
              </a:extLst>
            </p:cNvPr>
            <p:cNvSpPr/>
            <p:nvPr/>
          </p:nvSpPr>
          <p:spPr bwMode="auto">
            <a:xfrm>
              <a:off x="1116175" y="3936891"/>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2" name="Ellipse 131">
              <a:extLst>
                <a:ext uri="{FF2B5EF4-FFF2-40B4-BE49-F238E27FC236}">
                  <a16:creationId xmlns:a16="http://schemas.microsoft.com/office/drawing/2014/main" id="{BE7342C5-F78E-9C47-8D18-9005C8BF9DAB}"/>
                </a:ext>
              </a:extLst>
            </p:cNvPr>
            <p:cNvSpPr/>
            <p:nvPr/>
          </p:nvSpPr>
          <p:spPr bwMode="auto">
            <a:xfrm>
              <a:off x="1146908" y="3993024"/>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3" name="Ellipse 132">
              <a:extLst>
                <a:ext uri="{FF2B5EF4-FFF2-40B4-BE49-F238E27FC236}">
                  <a16:creationId xmlns:a16="http://schemas.microsoft.com/office/drawing/2014/main" id="{A4EAA301-6125-E748-ABA4-F26F0995B0A3}"/>
                </a:ext>
              </a:extLst>
            </p:cNvPr>
            <p:cNvSpPr/>
            <p:nvPr/>
          </p:nvSpPr>
          <p:spPr bwMode="auto">
            <a:xfrm>
              <a:off x="1188183" y="406503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4" name="Ellipse 133">
              <a:extLst>
                <a:ext uri="{FF2B5EF4-FFF2-40B4-BE49-F238E27FC236}">
                  <a16:creationId xmlns:a16="http://schemas.microsoft.com/office/drawing/2014/main" id="{CF9F2EE0-F0B7-3547-98D0-B9EC8C3E27AD}"/>
                </a:ext>
              </a:extLst>
            </p:cNvPr>
            <p:cNvSpPr/>
            <p:nvPr/>
          </p:nvSpPr>
          <p:spPr bwMode="auto">
            <a:xfrm>
              <a:off x="1210408" y="4080907"/>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5" name="Ellipse 134">
              <a:extLst>
                <a:ext uri="{FF2B5EF4-FFF2-40B4-BE49-F238E27FC236}">
                  <a16:creationId xmlns:a16="http://schemas.microsoft.com/office/drawing/2014/main" id="{5A4E4339-A196-C04D-B85A-29B8CDC5D536}"/>
                </a:ext>
              </a:extLst>
            </p:cNvPr>
            <p:cNvSpPr/>
            <p:nvPr/>
          </p:nvSpPr>
          <p:spPr bwMode="auto">
            <a:xfrm>
              <a:off x="1241141" y="411164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6" name="Ellipse 135">
              <a:extLst>
                <a:ext uri="{FF2B5EF4-FFF2-40B4-BE49-F238E27FC236}">
                  <a16:creationId xmlns:a16="http://schemas.microsoft.com/office/drawing/2014/main" id="{9DB54B72-B25F-0641-B65D-E02E53317FC3}"/>
                </a:ext>
              </a:extLst>
            </p:cNvPr>
            <p:cNvSpPr/>
            <p:nvPr/>
          </p:nvSpPr>
          <p:spPr bwMode="auto">
            <a:xfrm>
              <a:off x="1300449" y="414974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7" name="Ellipse 136">
              <a:extLst>
                <a:ext uri="{FF2B5EF4-FFF2-40B4-BE49-F238E27FC236}">
                  <a16:creationId xmlns:a16="http://schemas.microsoft.com/office/drawing/2014/main" id="{94203245-73AD-1046-BFBB-BA8FFDDBF7F5}"/>
                </a:ext>
              </a:extLst>
            </p:cNvPr>
            <p:cNvSpPr/>
            <p:nvPr/>
          </p:nvSpPr>
          <p:spPr bwMode="auto">
            <a:xfrm>
              <a:off x="1319499" y="4165615"/>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8" name="Ellipse 137">
              <a:extLst>
                <a:ext uri="{FF2B5EF4-FFF2-40B4-BE49-F238E27FC236}">
                  <a16:creationId xmlns:a16="http://schemas.microsoft.com/office/drawing/2014/main" id="{65B74CE1-EB19-FC42-BDD9-34BE3BE0AA7A}"/>
                </a:ext>
              </a:extLst>
            </p:cNvPr>
            <p:cNvSpPr/>
            <p:nvPr/>
          </p:nvSpPr>
          <p:spPr bwMode="auto">
            <a:xfrm>
              <a:off x="1385157" y="4199523"/>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9" name="Ellipse 138">
              <a:extLst>
                <a:ext uri="{FF2B5EF4-FFF2-40B4-BE49-F238E27FC236}">
                  <a16:creationId xmlns:a16="http://schemas.microsoft.com/office/drawing/2014/main" id="{14C19719-3FF2-374F-8DDF-00A77E0DC688}"/>
                </a:ext>
              </a:extLst>
            </p:cNvPr>
            <p:cNvSpPr/>
            <p:nvPr/>
          </p:nvSpPr>
          <p:spPr bwMode="auto">
            <a:xfrm>
              <a:off x="1369282" y="4189998"/>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5" name="Ellipse 64">
              <a:extLst>
                <a:ext uri="{FF2B5EF4-FFF2-40B4-BE49-F238E27FC236}">
                  <a16:creationId xmlns:a16="http://schemas.microsoft.com/office/drawing/2014/main" id="{14C19719-3FF2-374F-8DDF-00A77E0DC688}"/>
                </a:ext>
              </a:extLst>
            </p:cNvPr>
            <p:cNvSpPr/>
            <p:nvPr/>
          </p:nvSpPr>
          <p:spPr bwMode="auto">
            <a:xfrm>
              <a:off x="1432011" y="4224789"/>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6" name="Ellipse 65">
              <a:extLst>
                <a:ext uri="{FF2B5EF4-FFF2-40B4-BE49-F238E27FC236}">
                  <a16:creationId xmlns:a16="http://schemas.microsoft.com/office/drawing/2014/main" id="{14C19719-3FF2-374F-8DDF-00A77E0DC688}"/>
                </a:ext>
              </a:extLst>
            </p:cNvPr>
            <p:cNvSpPr/>
            <p:nvPr/>
          </p:nvSpPr>
          <p:spPr bwMode="auto">
            <a:xfrm>
              <a:off x="1673311" y="429518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7" name="Ellipse 66">
              <a:extLst>
                <a:ext uri="{FF2B5EF4-FFF2-40B4-BE49-F238E27FC236}">
                  <a16:creationId xmlns:a16="http://schemas.microsoft.com/office/drawing/2014/main" id="{14C19719-3FF2-374F-8DDF-00A77E0DC688}"/>
                </a:ext>
              </a:extLst>
            </p:cNvPr>
            <p:cNvSpPr/>
            <p:nvPr/>
          </p:nvSpPr>
          <p:spPr bwMode="auto">
            <a:xfrm>
              <a:off x="1704489" y="4295180"/>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8" name="Ellipse 67">
              <a:extLst>
                <a:ext uri="{FF2B5EF4-FFF2-40B4-BE49-F238E27FC236}">
                  <a16:creationId xmlns:a16="http://schemas.microsoft.com/office/drawing/2014/main" id="{14C19719-3FF2-374F-8DDF-00A77E0DC688}"/>
                </a:ext>
              </a:extLst>
            </p:cNvPr>
            <p:cNvSpPr/>
            <p:nvPr/>
          </p:nvSpPr>
          <p:spPr bwMode="auto">
            <a:xfrm>
              <a:off x="1996542" y="433106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9" name="Ellipse 68">
              <a:extLst>
                <a:ext uri="{FF2B5EF4-FFF2-40B4-BE49-F238E27FC236}">
                  <a16:creationId xmlns:a16="http://schemas.microsoft.com/office/drawing/2014/main" id="{14C19719-3FF2-374F-8DDF-00A77E0DC688}"/>
                </a:ext>
              </a:extLst>
            </p:cNvPr>
            <p:cNvSpPr/>
            <p:nvPr/>
          </p:nvSpPr>
          <p:spPr bwMode="auto">
            <a:xfrm>
              <a:off x="2450106" y="4358825"/>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0" name="Ellipse 69">
              <a:extLst>
                <a:ext uri="{FF2B5EF4-FFF2-40B4-BE49-F238E27FC236}">
                  <a16:creationId xmlns:a16="http://schemas.microsoft.com/office/drawing/2014/main" id="{14C19719-3FF2-374F-8DDF-00A77E0DC688}"/>
                </a:ext>
              </a:extLst>
            </p:cNvPr>
            <p:cNvSpPr/>
            <p:nvPr/>
          </p:nvSpPr>
          <p:spPr bwMode="auto">
            <a:xfrm>
              <a:off x="2579029" y="4366742"/>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Ellipse 70">
              <a:extLst>
                <a:ext uri="{FF2B5EF4-FFF2-40B4-BE49-F238E27FC236}">
                  <a16:creationId xmlns:a16="http://schemas.microsoft.com/office/drawing/2014/main" id="{14C19719-3FF2-374F-8DDF-00A77E0DC688}"/>
                </a:ext>
              </a:extLst>
            </p:cNvPr>
            <p:cNvSpPr/>
            <p:nvPr/>
          </p:nvSpPr>
          <p:spPr bwMode="auto">
            <a:xfrm>
              <a:off x="3671460" y="4375689"/>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2" name="Ellipse 71">
              <a:extLst>
                <a:ext uri="{FF2B5EF4-FFF2-40B4-BE49-F238E27FC236}">
                  <a16:creationId xmlns:a16="http://schemas.microsoft.com/office/drawing/2014/main" id="{14C19719-3FF2-374F-8DDF-00A77E0DC688}"/>
                </a:ext>
              </a:extLst>
            </p:cNvPr>
            <p:cNvSpPr/>
            <p:nvPr/>
          </p:nvSpPr>
          <p:spPr bwMode="auto">
            <a:xfrm>
              <a:off x="3716991" y="4375689"/>
              <a:ext cx="54000" cy="54754"/>
            </a:xfrm>
            <a:prstGeom prst="ellipse">
              <a:avLst/>
            </a:prstGeom>
            <a:solidFill>
              <a:srgbClr val="FF0180"/>
            </a:solidFill>
            <a:ln w="9525" cap="flat" cmpd="sng" algn="ctr">
              <a:solidFill>
                <a:srgbClr val="FF01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Ellipse 72">
              <a:extLst>
                <a:ext uri="{FF2B5EF4-FFF2-40B4-BE49-F238E27FC236}">
                  <a16:creationId xmlns:a16="http://schemas.microsoft.com/office/drawing/2014/main" id="{39698FA5-0B4B-314B-A9E5-C9333568BC15}"/>
                </a:ext>
              </a:extLst>
            </p:cNvPr>
            <p:cNvSpPr/>
            <p:nvPr/>
          </p:nvSpPr>
          <p:spPr bwMode="auto">
            <a:xfrm>
              <a:off x="716518" y="274594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4" name="Ellipse 73">
              <a:extLst>
                <a:ext uri="{FF2B5EF4-FFF2-40B4-BE49-F238E27FC236}">
                  <a16:creationId xmlns:a16="http://schemas.microsoft.com/office/drawing/2014/main" id="{39698FA5-0B4B-314B-A9E5-C9333568BC15}"/>
                </a:ext>
              </a:extLst>
            </p:cNvPr>
            <p:cNvSpPr/>
            <p:nvPr/>
          </p:nvSpPr>
          <p:spPr bwMode="auto">
            <a:xfrm>
              <a:off x="743518" y="305494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5" name="Ellipse 74">
              <a:extLst>
                <a:ext uri="{FF2B5EF4-FFF2-40B4-BE49-F238E27FC236}">
                  <a16:creationId xmlns:a16="http://schemas.microsoft.com/office/drawing/2014/main" id="{39698FA5-0B4B-314B-A9E5-C9333568BC15}"/>
                </a:ext>
              </a:extLst>
            </p:cNvPr>
            <p:cNvSpPr/>
            <p:nvPr/>
          </p:nvSpPr>
          <p:spPr bwMode="auto">
            <a:xfrm>
              <a:off x="750780" y="2961282"/>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6" name="Ellipse 75">
              <a:extLst>
                <a:ext uri="{FF2B5EF4-FFF2-40B4-BE49-F238E27FC236}">
                  <a16:creationId xmlns:a16="http://schemas.microsoft.com/office/drawing/2014/main" id="{39698FA5-0B4B-314B-A9E5-C9333568BC15}"/>
                </a:ext>
              </a:extLst>
            </p:cNvPr>
            <p:cNvSpPr/>
            <p:nvPr/>
          </p:nvSpPr>
          <p:spPr bwMode="auto">
            <a:xfrm>
              <a:off x="778897" y="2750171"/>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7" name="Ellipse 76">
              <a:extLst>
                <a:ext uri="{FF2B5EF4-FFF2-40B4-BE49-F238E27FC236}">
                  <a16:creationId xmlns:a16="http://schemas.microsoft.com/office/drawing/2014/main" id="{39698FA5-0B4B-314B-A9E5-C9333568BC15}"/>
                </a:ext>
              </a:extLst>
            </p:cNvPr>
            <p:cNvSpPr/>
            <p:nvPr/>
          </p:nvSpPr>
          <p:spPr bwMode="auto">
            <a:xfrm>
              <a:off x="789395" y="2643132"/>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8" name="Ellipse 77">
              <a:extLst>
                <a:ext uri="{FF2B5EF4-FFF2-40B4-BE49-F238E27FC236}">
                  <a16:creationId xmlns:a16="http://schemas.microsoft.com/office/drawing/2014/main" id="{39698FA5-0B4B-314B-A9E5-C9333568BC15}"/>
                </a:ext>
              </a:extLst>
            </p:cNvPr>
            <p:cNvSpPr/>
            <p:nvPr/>
          </p:nvSpPr>
          <p:spPr bwMode="auto">
            <a:xfrm>
              <a:off x="809280" y="2403295"/>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9" name="Ellipse 78">
              <a:extLst>
                <a:ext uri="{FF2B5EF4-FFF2-40B4-BE49-F238E27FC236}">
                  <a16:creationId xmlns:a16="http://schemas.microsoft.com/office/drawing/2014/main" id="{39698FA5-0B4B-314B-A9E5-C9333568BC15}"/>
                </a:ext>
              </a:extLst>
            </p:cNvPr>
            <p:cNvSpPr/>
            <p:nvPr/>
          </p:nvSpPr>
          <p:spPr bwMode="auto">
            <a:xfrm>
              <a:off x="827101" y="2261075"/>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Ellipse 79">
              <a:extLst>
                <a:ext uri="{FF2B5EF4-FFF2-40B4-BE49-F238E27FC236}">
                  <a16:creationId xmlns:a16="http://schemas.microsoft.com/office/drawing/2014/main" id="{39698FA5-0B4B-314B-A9E5-C9333568BC15}"/>
                </a:ext>
              </a:extLst>
            </p:cNvPr>
            <p:cNvSpPr/>
            <p:nvPr/>
          </p:nvSpPr>
          <p:spPr bwMode="auto">
            <a:xfrm>
              <a:off x="942119" y="217273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1" name="Ellipse 80">
              <a:extLst>
                <a:ext uri="{FF2B5EF4-FFF2-40B4-BE49-F238E27FC236}">
                  <a16:creationId xmlns:a16="http://schemas.microsoft.com/office/drawing/2014/main" id="{39698FA5-0B4B-314B-A9E5-C9333568BC15}"/>
                </a:ext>
              </a:extLst>
            </p:cNvPr>
            <p:cNvSpPr/>
            <p:nvPr/>
          </p:nvSpPr>
          <p:spPr bwMode="auto">
            <a:xfrm>
              <a:off x="928380" y="2011598"/>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2" name="Ellipse 81">
              <a:extLst>
                <a:ext uri="{FF2B5EF4-FFF2-40B4-BE49-F238E27FC236}">
                  <a16:creationId xmlns:a16="http://schemas.microsoft.com/office/drawing/2014/main" id="{39698FA5-0B4B-314B-A9E5-C9333568BC15}"/>
                </a:ext>
              </a:extLst>
            </p:cNvPr>
            <p:cNvSpPr/>
            <p:nvPr/>
          </p:nvSpPr>
          <p:spPr bwMode="auto">
            <a:xfrm>
              <a:off x="911263" y="185805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3" name="Ellipse 82">
              <a:extLst>
                <a:ext uri="{FF2B5EF4-FFF2-40B4-BE49-F238E27FC236}">
                  <a16:creationId xmlns:a16="http://schemas.microsoft.com/office/drawing/2014/main" id="{39698FA5-0B4B-314B-A9E5-C9333568BC15}"/>
                </a:ext>
              </a:extLst>
            </p:cNvPr>
            <p:cNvSpPr/>
            <p:nvPr/>
          </p:nvSpPr>
          <p:spPr bwMode="auto">
            <a:xfrm>
              <a:off x="857263" y="1863270"/>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0" name="Ellipse 109">
              <a:extLst>
                <a:ext uri="{FF2B5EF4-FFF2-40B4-BE49-F238E27FC236}">
                  <a16:creationId xmlns:a16="http://schemas.microsoft.com/office/drawing/2014/main" id="{39698FA5-0B4B-314B-A9E5-C9333568BC15}"/>
                </a:ext>
              </a:extLst>
            </p:cNvPr>
            <p:cNvSpPr/>
            <p:nvPr/>
          </p:nvSpPr>
          <p:spPr bwMode="auto">
            <a:xfrm>
              <a:off x="863093" y="1752518"/>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0" name="Ellipse 139">
              <a:extLst>
                <a:ext uri="{FF2B5EF4-FFF2-40B4-BE49-F238E27FC236}">
                  <a16:creationId xmlns:a16="http://schemas.microsoft.com/office/drawing/2014/main" id="{39698FA5-0B4B-314B-A9E5-C9333568BC15}"/>
                </a:ext>
              </a:extLst>
            </p:cNvPr>
            <p:cNvSpPr/>
            <p:nvPr/>
          </p:nvSpPr>
          <p:spPr bwMode="auto">
            <a:xfrm>
              <a:off x="906186" y="1752518"/>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1" name="Ellipse 140">
              <a:extLst>
                <a:ext uri="{FF2B5EF4-FFF2-40B4-BE49-F238E27FC236}">
                  <a16:creationId xmlns:a16="http://schemas.microsoft.com/office/drawing/2014/main" id="{39698FA5-0B4B-314B-A9E5-C9333568BC15}"/>
                </a:ext>
              </a:extLst>
            </p:cNvPr>
            <p:cNvSpPr/>
            <p:nvPr/>
          </p:nvSpPr>
          <p:spPr bwMode="auto">
            <a:xfrm>
              <a:off x="888119" y="169776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2" name="Ellipse 141">
              <a:extLst>
                <a:ext uri="{FF2B5EF4-FFF2-40B4-BE49-F238E27FC236}">
                  <a16:creationId xmlns:a16="http://schemas.microsoft.com/office/drawing/2014/main" id="{39698FA5-0B4B-314B-A9E5-C9333568BC15}"/>
                </a:ext>
              </a:extLst>
            </p:cNvPr>
            <p:cNvSpPr/>
            <p:nvPr/>
          </p:nvSpPr>
          <p:spPr bwMode="auto">
            <a:xfrm>
              <a:off x="960186" y="2337252"/>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3" name="Ellipse 142">
              <a:extLst>
                <a:ext uri="{FF2B5EF4-FFF2-40B4-BE49-F238E27FC236}">
                  <a16:creationId xmlns:a16="http://schemas.microsoft.com/office/drawing/2014/main" id="{39698FA5-0B4B-314B-A9E5-C9333568BC15}"/>
                </a:ext>
              </a:extLst>
            </p:cNvPr>
            <p:cNvSpPr/>
            <p:nvPr/>
          </p:nvSpPr>
          <p:spPr bwMode="auto">
            <a:xfrm>
              <a:off x="965263" y="248520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4" name="Ellipse 143">
              <a:extLst>
                <a:ext uri="{FF2B5EF4-FFF2-40B4-BE49-F238E27FC236}">
                  <a16:creationId xmlns:a16="http://schemas.microsoft.com/office/drawing/2014/main" id="{39698FA5-0B4B-314B-A9E5-C9333568BC15}"/>
                </a:ext>
              </a:extLst>
            </p:cNvPr>
            <p:cNvSpPr/>
            <p:nvPr/>
          </p:nvSpPr>
          <p:spPr bwMode="auto">
            <a:xfrm>
              <a:off x="982380" y="2622419"/>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5" name="Ellipse 144">
              <a:extLst>
                <a:ext uri="{FF2B5EF4-FFF2-40B4-BE49-F238E27FC236}">
                  <a16:creationId xmlns:a16="http://schemas.microsoft.com/office/drawing/2014/main" id="{39698FA5-0B4B-314B-A9E5-C9333568BC15}"/>
                </a:ext>
              </a:extLst>
            </p:cNvPr>
            <p:cNvSpPr/>
            <p:nvPr/>
          </p:nvSpPr>
          <p:spPr bwMode="auto">
            <a:xfrm>
              <a:off x="996119" y="2757051"/>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6" name="Ellipse 145">
              <a:extLst>
                <a:ext uri="{FF2B5EF4-FFF2-40B4-BE49-F238E27FC236}">
                  <a16:creationId xmlns:a16="http://schemas.microsoft.com/office/drawing/2014/main" id="{39698FA5-0B4B-314B-A9E5-C9333568BC15}"/>
                </a:ext>
              </a:extLst>
            </p:cNvPr>
            <p:cNvSpPr/>
            <p:nvPr/>
          </p:nvSpPr>
          <p:spPr bwMode="auto">
            <a:xfrm>
              <a:off x="1001628" y="289293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7" name="Ellipse 146">
              <a:extLst>
                <a:ext uri="{FF2B5EF4-FFF2-40B4-BE49-F238E27FC236}">
                  <a16:creationId xmlns:a16="http://schemas.microsoft.com/office/drawing/2014/main" id="{39698FA5-0B4B-314B-A9E5-C9333568BC15}"/>
                </a:ext>
              </a:extLst>
            </p:cNvPr>
            <p:cNvSpPr/>
            <p:nvPr/>
          </p:nvSpPr>
          <p:spPr bwMode="auto">
            <a:xfrm>
              <a:off x="1019263" y="2993239"/>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8" name="Ellipse 147">
              <a:extLst>
                <a:ext uri="{FF2B5EF4-FFF2-40B4-BE49-F238E27FC236}">
                  <a16:creationId xmlns:a16="http://schemas.microsoft.com/office/drawing/2014/main" id="{39698FA5-0B4B-314B-A9E5-C9333568BC15}"/>
                </a:ext>
              </a:extLst>
            </p:cNvPr>
            <p:cNvSpPr/>
            <p:nvPr/>
          </p:nvSpPr>
          <p:spPr bwMode="auto">
            <a:xfrm>
              <a:off x="1032281" y="3094622"/>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9" name="Ellipse 148">
              <a:extLst>
                <a:ext uri="{FF2B5EF4-FFF2-40B4-BE49-F238E27FC236}">
                  <a16:creationId xmlns:a16="http://schemas.microsoft.com/office/drawing/2014/main" id="{39698FA5-0B4B-314B-A9E5-C9333568BC15}"/>
                </a:ext>
              </a:extLst>
            </p:cNvPr>
            <p:cNvSpPr/>
            <p:nvPr/>
          </p:nvSpPr>
          <p:spPr bwMode="auto">
            <a:xfrm>
              <a:off x="1038859" y="318179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0" name="Ellipse 149">
              <a:extLst>
                <a:ext uri="{FF2B5EF4-FFF2-40B4-BE49-F238E27FC236}">
                  <a16:creationId xmlns:a16="http://schemas.microsoft.com/office/drawing/2014/main" id="{39698FA5-0B4B-314B-A9E5-C9333568BC15}"/>
                </a:ext>
              </a:extLst>
            </p:cNvPr>
            <p:cNvSpPr/>
            <p:nvPr/>
          </p:nvSpPr>
          <p:spPr bwMode="auto">
            <a:xfrm>
              <a:off x="1050119" y="3273345"/>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1" name="Ellipse 150">
              <a:extLst>
                <a:ext uri="{FF2B5EF4-FFF2-40B4-BE49-F238E27FC236}">
                  <a16:creationId xmlns:a16="http://schemas.microsoft.com/office/drawing/2014/main" id="{39698FA5-0B4B-314B-A9E5-C9333568BC15}"/>
                </a:ext>
              </a:extLst>
            </p:cNvPr>
            <p:cNvSpPr/>
            <p:nvPr/>
          </p:nvSpPr>
          <p:spPr bwMode="auto">
            <a:xfrm>
              <a:off x="1065859" y="3344370"/>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2" name="Ellipse 151">
              <a:extLst>
                <a:ext uri="{FF2B5EF4-FFF2-40B4-BE49-F238E27FC236}">
                  <a16:creationId xmlns:a16="http://schemas.microsoft.com/office/drawing/2014/main" id="{39698FA5-0B4B-314B-A9E5-C9333568BC15}"/>
                </a:ext>
              </a:extLst>
            </p:cNvPr>
            <p:cNvSpPr/>
            <p:nvPr/>
          </p:nvSpPr>
          <p:spPr bwMode="auto">
            <a:xfrm>
              <a:off x="1093027" y="352815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3" name="Ellipse 152">
              <a:extLst>
                <a:ext uri="{FF2B5EF4-FFF2-40B4-BE49-F238E27FC236}">
                  <a16:creationId xmlns:a16="http://schemas.microsoft.com/office/drawing/2014/main" id="{39698FA5-0B4B-314B-A9E5-C9333568BC15}"/>
                </a:ext>
              </a:extLst>
            </p:cNvPr>
            <p:cNvSpPr/>
            <p:nvPr/>
          </p:nvSpPr>
          <p:spPr bwMode="auto">
            <a:xfrm>
              <a:off x="1111934" y="358950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4" name="Ellipse 153">
              <a:extLst>
                <a:ext uri="{FF2B5EF4-FFF2-40B4-BE49-F238E27FC236}">
                  <a16:creationId xmlns:a16="http://schemas.microsoft.com/office/drawing/2014/main" id="{39698FA5-0B4B-314B-A9E5-C9333568BC15}"/>
                </a:ext>
              </a:extLst>
            </p:cNvPr>
            <p:cNvSpPr/>
            <p:nvPr/>
          </p:nvSpPr>
          <p:spPr bwMode="auto">
            <a:xfrm>
              <a:off x="1125073" y="3630035"/>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5" name="Ellipse 154">
              <a:extLst>
                <a:ext uri="{FF2B5EF4-FFF2-40B4-BE49-F238E27FC236}">
                  <a16:creationId xmlns:a16="http://schemas.microsoft.com/office/drawing/2014/main" id="{39698FA5-0B4B-314B-A9E5-C9333568BC15}"/>
                </a:ext>
              </a:extLst>
            </p:cNvPr>
            <p:cNvSpPr/>
            <p:nvPr/>
          </p:nvSpPr>
          <p:spPr bwMode="auto">
            <a:xfrm>
              <a:off x="1140769" y="370960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6" name="Ellipse 155">
              <a:extLst>
                <a:ext uri="{FF2B5EF4-FFF2-40B4-BE49-F238E27FC236}">
                  <a16:creationId xmlns:a16="http://schemas.microsoft.com/office/drawing/2014/main" id="{39698FA5-0B4B-314B-A9E5-C9333568BC15}"/>
                </a:ext>
              </a:extLst>
            </p:cNvPr>
            <p:cNvSpPr/>
            <p:nvPr/>
          </p:nvSpPr>
          <p:spPr bwMode="auto">
            <a:xfrm>
              <a:off x="1156371" y="3745150"/>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7" name="Ellipse 156">
              <a:extLst>
                <a:ext uri="{FF2B5EF4-FFF2-40B4-BE49-F238E27FC236}">
                  <a16:creationId xmlns:a16="http://schemas.microsoft.com/office/drawing/2014/main" id="{39698FA5-0B4B-314B-A9E5-C9333568BC15}"/>
                </a:ext>
              </a:extLst>
            </p:cNvPr>
            <p:cNvSpPr/>
            <p:nvPr/>
          </p:nvSpPr>
          <p:spPr bwMode="auto">
            <a:xfrm>
              <a:off x="1172468" y="377950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8" name="Ellipse 157">
              <a:extLst>
                <a:ext uri="{FF2B5EF4-FFF2-40B4-BE49-F238E27FC236}">
                  <a16:creationId xmlns:a16="http://schemas.microsoft.com/office/drawing/2014/main" id="{39698FA5-0B4B-314B-A9E5-C9333568BC15}"/>
                </a:ext>
              </a:extLst>
            </p:cNvPr>
            <p:cNvSpPr/>
            <p:nvPr/>
          </p:nvSpPr>
          <p:spPr bwMode="auto">
            <a:xfrm>
              <a:off x="1190534" y="381737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9" name="Ellipse 158">
              <a:extLst>
                <a:ext uri="{FF2B5EF4-FFF2-40B4-BE49-F238E27FC236}">
                  <a16:creationId xmlns:a16="http://schemas.microsoft.com/office/drawing/2014/main" id="{39698FA5-0B4B-314B-A9E5-C9333568BC15}"/>
                </a:ext>
              </a:extLst>
            </p:cNvPr>
            <p:cNvSpPr/>
            <p:nvPr/>
          </p:nvSpPr>
          <p:spPr bwMode="auto">
            <a:xfrm>
              <a:off x="1208559" y="3858887"/>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0" name="Ellipse 159">
              <a:extLst>
                <a:ext uri="{FF2B5EF4-FFF2-40B4-BE49-F238E27FC236}">
                  <a16:creationId xmlns:a16="http://schemas.microsoft.com/office/drawing/2014/main" id="{39698FA5-0B4B-314B-A9E5-C9333568BC15}"/>
                </a:ext>
              </a:extLst>
            </p:cNvPr>
            <p:cNvSpPr/>
            <p:nvPr/>
          </p:nvSpPr>
          <p:spPr bwMode="auto">
            <a:xfrm>
              <a:off x="1226468" y="3884205"/>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1" name="Ellipse 160">
              <a:extLst>
                <a:ext uri="{FF2B5EF4-FFF2-40B4-BE49-F238E27FC236}">
                  <a16:creationId xmlns:a16="http://schemas.microsoft.com/office/drawing/2014/main" id="{39698FA5-0B4B-314B-A9E5-C9333568BC15}"/>
                </a:ext>
              </a:extLst>
            </p:cNvPr>
            <p:cNvSpPr/>
            <p:nvPr/>
          </p:nvSpPr>
          <p:spPr bwMode="auto">
            <a:xfrm>
              <a:off x="1251434" y="3929934"/>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2" name="Ellipse 161">
              <a:extLst>
                <a:ext uri="{FF2B5EF4-FFF2-40B4-BE49-F238E27FC236}">
                  <a16:creationId xmlns:a16="http://schemas.microsoft.com/office/drawing/2014/main" id="{39698FA5-0B4B-314B-A9E5-C9333568BC15}"/>
                </a:ext>
              </a:extLst>
            </p:cNvPr>
            <p:cNvSpPr/>
            <p:nvPr/>
          </p:nvSpPr>
          <p:spPr bwMode="auto">
            <a:xfrm>
              <a:off x="1259345" y="394600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3" name="Ellipse 162">
              <a:extLst>
                <a:ext uri="{FF2B5EF4-FFF2-40B4-BE49-F238E27FC236}">
                  <a16:creationId xmlns:a16="http://schemas.microsoft.com/office/drawing/2014/main" id="{39698FA5-0B4B-314B-A9E5-C9333568BC15}"/>
                </a:ext>
              </a:extLst>
            </p:cNvPr>
            <p:cNvSpPr/>
            <p:nvPr/>
          </p:nvSpPr>
          <p:spPr bwMode="auto">
            <a:xfrm>
              <a:off x="1300449" y="398655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4" name="Ellipse 163">
              <a:extLst>
                <a:ext uri="{FF2B5EF4-FFF2-40B4-BE49-F238E27FC236}">
                  <a16:creationId xmlns:a16="http://schemas.microsoft.com/office/drawing/2014/main" id="{39698FA5-0B4B-314B-A9E5-C9333568BC15}"/>
                </a:ext>
              </a:extLst>
            </p:cNvPr>
            <p:cNvSpPr/>
            <p:nvPr/>
          </p:nvSpPr>
          <p:spPr bwMode="auto">
            <a:xfrm>
              <a:off x="1369282" y="405688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5" name="Ellipse 164">
              <a:extLst>
                <a:ext uri="{FF2B5EF4-FFF2-40B4-BE49-F238E27FC236}">
                  <a16:creationId xmlns:a16="http://schemas.microsoft.com/office/drawing/2014/main" id="{39698FA5-0B4B-314B-A9E5-C9333568BC15}"/>
                </a:ext>
              </a:extLst>
            </p:cNvPr>
            <p:cNvSpPr/>
            <p:nvPr/>
          </p:nvSpPr>
          <p:spPr bwMode="auto">
            <a:xfrm>
              <a:off x="1402686" y="408426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6" name="Ellipse 165">
              <a:extLst>
                <a:ext uri="{FF2B5EF4-FFF2-40B4-BE49-F238E27FC236}">
                  <a16:creationId xmlns:a16="http://schemas.microsoft.com/office/drawing/2014/main" id="{39698FA5-0B4B-314B-A9E5-C9333568BC15}"/>
                </a:ext>
              </a:extLst>
            </p:cNvPr>
            <p:cNvSpPr/>
            <p:nvPr/>
          </p:nvSpPr>
          <p:spPr bwMode="auto">
            <a:xfrm>
              <a:off x="1428590" y="410188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7" name="Ellipse 166">
              <a:extLst>
                <a:ext uri="{FF2B5EF4-FFF2-40B4-BE49-F238E27FC236}">
                  <a16:creationId xmlns:a16="http://schemas.microsoft.com/office/drawing/2014/main" id="{39698FA5-0B4B-314B-A9E5-C9333568BC15}"/>
                </a:ext>
              </a:extLst>
            </p:cNvPr>
            <p:cNvSpPr/>
            <p:nvPr/>
          </p:nvSpPr>
          <p:spPr bwMode="auto">
            <a:xfrm>
              <a:off x="1474679" y="4139017"/>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8" name="Ellipse 167">
              <a:extLst>
                <a:ext uri="{FF2B5EF4-FFF2-40B4-BE49-F238E27FC236}">
                  <a16:creationId xmlns:a16="http://schemas.microsoft.com/office/drawing/2014/main" id="{39698FA5-0B4B-314B-A9E5-C9333568BC15}"/>
                </a:ext>
              </a:extLst>
            </p:cNvPr>
            <p:cNvSpPr/>
            <p:nvPr/>
          </p:nvSpPr>
          <p:spPr bwMode="auto">
            <a:xfrm>
              <a:off x="1579852" y="4192992"/>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9" name="Ellipse 168">
              <a:extLst>
                <a:ext uri="{FF2B5EF4-FFF2-40B4-BE49-F238E27FC236}">
                  <a16:creationId xmlns:a16="http://schemas.microsoft.com/office/drawing/2014/main" id="{39698FA5-0B4B-314B-A9E5-C9333568BC15}"/>
                </a:ext>
              </a:extLst>
            </p:cNvPr>
            <p:cNvSpPr/>
            <p:nvPr/>
          </p:nvSpPr>
          <p:spPr bwMode="auto">
            <a:xfrm>
              <a:off x="1620760" y="4209792"/>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0" name="Ellipse 169">
              <a:extLst>
                <a:ext uri="{FF2B5EF4-FFF2-40B4-BE49-F238E27FC236}">
                  <a16:creationId xmlns:a16="http://schemas.microsoft.com/office/drawing/2014/main" id="{39698FA5-0B4B-314B-A9E5-C9333568BC15}"/>
                </a:ext>
              </a:extLst>
            </p:cNvPr>
            <p:cNvSpPr/>
            <p:nvPr/>
          </p:nvSpPr>
          <p:spPr bwMode="auto">
            <a:xfrm>
              <a:off x="1696983" y="4237169"/>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1" name="Ellipse 170">
              <a:extLst>
                <a:ext uri="{FF2B5EF4-FFF2-40B4-BE49-F238E27FC236}">
                  <a16:creationId xmlns:a16="http://schemas.microsoft.com/office/drawing/2014/main" id="{39698FA5-0B4B-314B-A9E5-C9333568BC15}"/>
                </a:ext>
              </a:extLst>
            </p:cNvPr>
            <p:cNvSpPr/>
            <p:nvPr/>
          </p:nvSpPr>
          <p:spPr bwMode="auto">
            <a:xfrm>
              <a:off x="1807712" y="426454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2" name="Ellipse 171">
              <a:extLst>
                <a:ext uri="{FF2B5EF4-FFF2-40B4-BE49-F238E27FC236}">
                  <a16:creationId xmlns:a16="http://schemas.microsoft.com/office/drawing/2014/main" id="{39698FA5-0B4B-314B-A9E5-C9333568BC15}"/>
                </a:ext>
              </a:extLst>
            </p:cNvPr>
            <p:cNvSpPr/>
            <p:nvPr/>
          </p:nvSpPr>
          <p:spPr bwMode="auto">
            <a:xfrm>
              <a:off x="1897672" y="428136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3" name="Ellipse 172">
              <a:extLst>
                <a:ext uri="{FF2B5EF4-FFF2-40B4-BE49-F238E27FC236}">
                  <a16:creationId xmlns:a16="http://schemas.microsoft.com/office/drawing/2014/main" id="{39698FA5-0B4B-314B-A9E5-C9333568BC15}"/>
                </a:ext>
              </a:extLst>
            </p:cNvPr>
            <p:cNvSpPr/>
            <p:nvPr/>
          </p:nvSpPr>
          <p:spPr bwMode="auto">
            <a:xfrm>
              <a:off x="1927855" y="428173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4" name="Ellipse 173">
              <a:extLst>
                <a:ext uri="{FF2B5EF4-FFF2-40B4-BE49-F238E27FC236}">
                  <a16:creationId xmlns:a16="http://schemas.microsoft.com/office/drawing/2014/main" id="{39698FA5-0B4B-314B-A9E5-C9333568BC15}"/>
                </a:ext>
              </a:extLst>
            </p:cNvPr>
            <p:cNvSpPr/>
            <p:nvPr/>
          </p:nvSpPr>
          <p:spPr bwMode="auto">
            <a:xfrm>
              <a:off x="2133129" y="4322557"/>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5" name="Ellipse 174">
              <a:extLst>
                <a:ext uri="{FF2B5EF4-FFF2-40B4-BE49-F238E27FC236}">
                  <a16:creationId xmlns:a16="http://schemas.microsoft.com/office/drawing/2014/main" id="{39698FA5-0B4B-314B-A9E5-C9333568BC15}"/>
                </a:ext>
              </a:extLst>
            </p:cNvPr>
            <p:cNvSpPr/>
            <p:nvPr/>
          </p:nvSpPr>
          <p:spPr bwMode="auto">
            <a:xfrm>
              <a:off x="2185862" y="431931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6" name="Ellipse 175">
              <a:extLst>
                <a:ext uri="{FF2B5EF4-FFF2-40B4-BE49-F238E27FC236}">
                  <a16:creationId xmlns:a16="http://schemas.microsoft.com/office/drawing/2014/main" id="{39698FA5-0B4B-314B-A9E5-C9333568BC15}"/>
                </a:ext>
              </a:extLst>
            </p:cNvPr>
            <p:cNvSpPr/>
            <p:nvPr/>
          </p:nvSpPr>
          <p:spPr bwMode="auto">
            <a:xfrm>
              <a:off x="2220773" y="4326526"/>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7" name="Ellipse 176">
              <a:extLst>
                <a:ext uri="{FF2B5EF4-FFF2-40B4-BE49-F238E27FC236}">
                  <a16:creationId xmlns:a16="http://schemas.microsoft.com/office/drawing/2014/main" id="{39698FA5-0B4B-314B-A9E5-C9333568BC15}"/>
                </a:ext>
              </a:extLst>
            </p:cNvPr>
            <p:cNvSpPr/>
            <p:nvPr/>
          </p:nvSpPr>
          <p:spPr bwMode="auto">
            <a:xfrm>
              <a:off x="2667232" y="4353903"/>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8" name="Ellipse 177">
              <a:extLst>
                <a:ext uri="{FF2B5EF4-FFF2-40B4-BE49-F238E27FC236}">
                  <a16:creationId xmlns:a16="http://schemas.microsoft.com/office/drawing/2014/main" id="{39698FA5-0B4B-314B-A9E5-C9333568BC15}"/>
                </a:ext>
              </a:extLst>
            </p:cNvPr>
            <p:cNvSpPr/>
            <p:nvPr/>
          </p:nvSpPr>
          <p:spPr bwMode="auto">
            <a:xfrm>
              <a:off x="3084214" y="4368948"/>
              <a:ext cx="54000" cy="54754"/>
            </a:xfrm>
            <a:prstGeom prst="ellipse">
              <a:avLst/>
            </a:prstGeom>
            <a:solidFill>
              <a:srgbClr val="008080"/>
            </a:solidFill>
            <a:ln w="9525" cap="flat" cmpd="sng" algn="ctr">
              <a:solidFill>
                <a:srgbClr val="00808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179" name="Text Box 3">
            <a:extLst>
              <a:ext uri="{FF2B5EF4-FFF2-40B4-BE49-F238E27FC236}">
                <a16:creationId xmlns:a16="http://schemas.microsoft.com/office/drawing/2014/main" id="{ED4F01D4-EE52-4C4D-A339-4BE28338ADC6}"/>
              </a:ext>
            </a:extLst>
          </p:cNvPr>
          <p:cNvSpPr txBox="1">
            <a:spLocks noChangeArrowheads="1"/>
          </p:cNvSpPr>
          <p:nvPr/>
        </p:nvSpPr>
        <p:spPr bwMode="auto">
          <a:xfrm>
            <a:off x="4489705" y="6583363"/>
            <a:ext cx="4654296" cy="276999"/>
          </a:xfrm>
          <a:prstGeom prst="rect">
            <a:avLst/>
          </a:prstGeom>
          <a:noFill/>
          <a:ln w="9525">
            <a:noFill/>
            <a:miter lim="800000"/>
            <a:headEnd/>
            <a:tailEnd/>
          </a:ln>
        </p:spPr>
        <p:txBody>
          <a:bodyPr wrap="square">
            <a:spAutoFit/>
          </a:bodyPr>
          <a:lstStyle/>
          <a:p>
            <a:pPr algn="r" eaLnBrk="0" hangingPunct="0"/>
            <a:r>
              <a:rPr lang="en-GB" sz="1200" i="1">
                <a:solidFill>
                  <a:srgbClr val="0070C0"/>
                </a:solidFill>
              </a:rPr>
              <a:t>Gibb D, CROI 2018, Abs. 23 ; Post F, CROI 2018, Abs. 490</a:t>
            </a:r>
          </a:p>
        </p:txBody>
      </p:sp>
      <p:sp>
        <p:nvSpPr>
          <p:cNvPr id="180" name="ZoneTexte 179">
            <a:extLst>
              <a:ext uri="{FF2B5EF4-FFF2-40B4-BE49-F238E27FC236}">
                <a16:creationId xmlns:a16="http://schemas.microsoft.com/office/drawing/2014/main" id="{EB873B6B-B28D-444B-B00B-9E9D7B406F1B}"/>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93</a:t>
            </a:r>
          </a:p>
        </p:txBody>
      </p:sp>
    </p:spTree>
    <p:extLst>
      <p:ext uri="{BB962C8B-B14F-4D97-AF65-F5344CB8AC3E}">
        <p14:creationId xmlns:p14="http://schemas.microsoft.com/office/powerpoint/2010/main" val="232778124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1547813" y="115888"/>
            <a:ext cx="7523162" cy="936625"/>
          </a:xfrm>
        </p:spPr>
        <p:txBody>
          <a:bodyPr/>
          <a:lstStyle/>
          <a:p>
            <a:r>
              <a:rPr lang="fr-FR" sz="2600" dirty="0"/>
              <a:t>Infection VIH avancée : essai randomisé d’un symbiotique, en association au traitement ARV</a:t>
            </a:r>
          </a:p>
        </p:txBody>
      </p:sp>
      <p:sp>
        <p:nvSpPr>
          <p:cNvPr id="7" name="Rectangle : coins arrondis 7">
            <a:extLst>
              <a:ext uri="{FF2B5EF4-FFF2-40B4-BE49-F238E27FC236}">
                <a16:creationId xmlns:a16="http://schemas.microsoft.com/office/drawing/2014/main" id="{DBD33521-87C7-4604-8889-453E4607E01E}"/>
              </a:ext>
            </a:extLst>
          </p:cNvPr>
          <p:cNvSpPr/>
          <p:nvPr/>
        </p:nvSpPr>
        <p:spPr bwMode="auto">
          <a:xfrm>
            <a:off x="2823450" y="1845191"/>
            <a:ext cx="2914719" cy="617619"/>
          </a:xfrm>
          <a:prstGeom prst="roundRect">
            <a:avLst/>
          </a:prstGeom>
          <a:solidFill>
            <a:srgbClr val="0070C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914400" fontAlgn="base">
              <a:spcBef>
                <a:spcPct val="20000"/>
              </a:spcBef>
              <a:spcAft>
                <a:spcPct val="0"/>
              </a:spcAft>
              <a:buClr>
                <a:srgbClr val="990000"/>
              </a:buClr>
              <a:buSzPct val="120000"/>
              <a:defRPr/>
            </a:pPr>
            <a:r>
              <a:rPr lang="fr-FR" sz="1400" b="1" dirty="0">
                <a:solidFill>
                  <a:schemeClr val="bg1"/>
                </a:solidFill>
                <a:latin typeface="Arial"/>
                <a:ea typeface="MS Mincho" pitchFamily="49" charset="-128"/>
                <a:cs typeface="Arial" charset="0"/>
              </a:rPr>
              <a:t>Trithérapie ARV + symbiotique</a:t>
            </a:r>
            <a:br>
              <a:rPr lang="fr-FR" sz="1400" b="1" dirty="0">
                <a:solidFill>
                  <a:schemeClr val="bg1"/>
                </a:solidFill>
                <a:latin typeface="Arial"/>
                <a:ea typeface="MS Mincho" pitchFamily="49" charset="-128"/>
                <a:cs typeface="Arial" charset="0"/>
              </a:rPr>
            </a:br>
            <a:r>
              <a:rPr lang="fr-FR" sz="1400" dirty="0">
                <a:solidFill>
                  <a:schemeClr val="bg1"/>
                </a:solidFill>
                <a:latin typeface="Arial"/>
                <a:ea typeface="MS Mincho" pitchFamily="49" charset="-128"/>
                <a:cs typeface="Arial" charset="0"/>
              </a:rPr>
              <a:t>(n = 41)</a:t>
            </a:r>
          </a:p>
        </p:txBody>
      </p:sp>
      <p:sp>
        <p:nvSpPr>
          <p:cNvPr id="8" name="TextBox 21">
            <a:extLst>
              <a:ext uri="{FF2B5EF4-FFF2-40B4-BE49-F238E27FC236}">
                <a16:creationId xmlns:a16="http://schemas.microsoft.com/office/drawing/2014/main" id="{8084C769-FC96-4947-866A-F05C51D615C1}"/>
              </a:ext>
            </a:extLst>
          </p:cNvPr>
          <p:cNvSpPr txBox="1">
            <a:spLocks noChangeArrowheads="1"/>
          </p:cNvSpPr>
          <p:nvPr/>
        </p:nvSpPr>
        <p:spPr bwMode="auto">
          <a:xfrm>
            <a:off x="181005" y="1930155"/>
            <a:ext cx="1863768" cy="1077766"/>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gn="ctr" defTabSz="914400" fontAlgn="base">
              <a:lnSpc>
                <a:spcPct val="110000"/>
              </a:lnSpc>
              <a:spcBef>
                <a:spcPct val="0"/>
              </a:spcBef>
              <a:spcAft>
                <a:spcPct val="0"/>
              </a:spcAft>
              <a:defRPr/>
            </a:pPr>
            <a:r>
              <a:rPr lang="fr-FR" sz="1400" b="1" dirty="0">
                <a:solidFill>
                  <a:srgbClr val="000066"/>
                </a:solidFill>
                <a:latin typeface="Arial"/>
              </a:rPr>
              <a:t>Patients VIH </a:t>
            </a:r>
            <a:br>
              <a:rPr lang="fr-FR" sz="1400" b="1" dirty="0">
                <a:solidFill>
                  <a:srgbClr val="000066"/>
                </a:solidFill>
                <a:latin typeface="Arial"/>
              </a:rPr>
            </a:br>
            <a:r>
              <a:rPr lang="fr-FR" sz="1400" b="1" dirty="0">
                <a:solidFill>
                  <a:srgbClr val="000066"/>
                </a:solidFill>
                <a:latin typeface="Arial"/>
              </a:rPr>
              <a:t>Naïfs d’ARV</a:t>
            </a:r>
          </a:p>
          <a:p>
            <a:pPr algn="ctr" defTabSz="914400" fontAlgn="base">
              <a:lnSpc>
                <a:spcPct val="110000"/>
              </a:lnSpc>
              <a:spcBef>
                <a:spcPct val="0"/>
              </a:spcBef>
              <a:spcAft>
                <a:spcPct val="0"/>
              </a:spcAft>
              <a:defRPr/>
            </a:pPr>
            <a:r>
              <a:rPr lang="fr-FR" sz="1400" b="1" dirty="0">
                <a:solidFill>
                  <a:srgbClr val="000066"/>
                </a:solidFill>
                <a:latin typeface="Arial"/>
              </a:rPr>
              <a:t>CD4 &lt; 350/mm</a:t>
            </a:r>
            <a:r>
              <a:rPr lang="fr-FR" sz="1400" b="1" baseline="30000" dirty="0">
                <a:solidFill>
                  <a:srgbClr val="000066"/>
                </a:solidFill>
                <a:latin typeface="Arial"/>
              </a:rPr>
              <a:t>3</a:t>
            </a:r>
            <a:r>
              <a:rPr lang="fr-FR" sz="1400" b="1" dirty="0">
                <a:solidFill>
                  <a:srgbClr val="000066"/>
                </a:solidFill>
                <a:latin typeface="Arial"/>
              </a:rPr>
              <a:t> ou sida</a:t>
            </a:r>
          </a:p>
        </p:txBody>
      </p:sp>
      <p:sp>
        <p:nvSpPr>
          <p:cNvPr id="9" name="Rectangle : coins arrondis 22">
            <a:extLst>
              <a:ext uri="{FF2B5EF4-FFF2-40B4-BE49-F238E27FC236}">
                <a16:creationId xmlns:a16="http://schemas.microsoft.com/office/drawing/2014/main" id="{FD7E82AA-9E09-4B47-A511-4AECBD6CD630}"/>
              </a:ext>
            </a:extLst>
          </p:cNvPr>
          <p:cNvSpPr/>
          <p:nvPr/>
        </p:nvSpPr>
        <p:spPr bwMode="auto">
          <a:xfrm>
            <a:off x="2823450" y="2506188"/>
            <a:ext cx="2914720" cy="617619"/>
          </a:xfrm>
          <a:prstGeom prst="roundRect">
            <a:avLst/>
          </a:prstGeom>
          <a:solidFill>
            <a:schemeClr val="bg1">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914400" fontAlgn="base">
              <a:spcBef>
                <a:spcPct val="20000"/>
              </a:spcBef>
              <a:spcAft>
                <a:spcPct val="0"/>
              </a:spcAft>
              <a:buClr>
                <a:srgbClr val="990000"/>
              </a:buClr>
              <a:buSzPct val="120000"/>
              <a:defRPr/>
            </a:pPr>
            <a:r>
              <a:rPr lang="fr-FR" sz="1400" b="1" dirty="0">
                <a:solidFill>
                  <a:schemeClr val="bg1"/>
                </a:solidFill>
                <a:latin typeface="Arial"/>
                <a:ea typeface="MS Mincho" pitchFamily="49" charset="-128"/>
                <a:cs typeface="Arial" charset="0"/>
              </a:rPr>
              <a:t>Trithérapie ARV + placebo</a:t>
            </a:r>
            <a:br>
              <a:rPr lang="fr-FR" sz="1400" b="1" dirty="0">
                <a:solidFill>
                  <a:schemeClr val="bg1"/>
                </a:solidFill>
                <a:latin typeface="Arial"/>
                <a:ea typeface="MS Mincho" pitchFamily="49" charset="-128"/>
                <a:cs typeface="Arial" charset="0"/>
              </a:rPr>
            </a:br>
            <a:r>
              <a:rPr lang="fr-FR" sz="1400" dirty="0">
                <a:solidFill>
                  <a:schemeClr val="bg1"/>
                </a:solidFill>
                <a:latin typeface="Arial"/>
                <a:ea typeface="MS Mincho" pitchFamily="49" charset="-128"/>
                <a:cs typeface="Arial" charset="0"/>
              </a:rPr>
              <a:t>(n = 38)</a:t>
            </a:r>
          </a:p>
        </p:txBody>
      </p:sp>
      <p:sp>
        <p:nvSpPr>
          <p:cNvPr id="10" name="Espace réservé du contenu 3"/>
          <p:cNvSpPr txBox="1">
            <a:spLocks/>
          </p:cNvSpPr>
          <p:nvPr/>
        </p:nvSpPr>
        <p:spPr bwMode="auto">
          <a:xfrm>
            <a:off x="293017" y="1120343"/>
            <a:ext cx="8507413" cy="44481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defTabSz="914400">
              <a:buNone/>
            </a:pPr>
            <a:r>
              <a:rPr lang="fr-FR" sz="2000" b="1" dirty="0">
                <a:solidFill>
                  <a:srgbClr val="0070C0"/>
                </a:solidFill>
                <a:latin typeface="Calibri"/>
                <a:cs typeface="Calibri"/>
              </a:rPr>
              <a:t>Schéma étude</a:t>
            </a:r>
          </a:p>
        </p:txBody>
      </p:sp>
      <p:sp>
        <p:nvSpPr>
          <p:cNvPr id="11" name="ZoneTexte 10"/>
          <p:cNvSpPr txBox="1"/>
          <p:nvPr/>
        </p:nvSpPr>
        <p:spPr>
          <a:xfrm>
            <a:off x="1510251" y="1479147"/>
            <a:ext cx="1476686" cy="523220"/>
          </a:xfrm>
          <a:prstGeom prst="rect">
            <a:avLst/>
          </a:prstGeom>
          <a:noFill/>
        </p:spPr>
        <p:txBody>
          <a:bodyPr wrap="none" rtlCol="0">
            <a:spAutoFit/>
          </a:bodyPr>
          <a:lstStyle/>
          <a:p>
            <a:pPr algn="ctr" defTabSz="914400" fontAlgn="base">
              <a:spcBef>
                <a:spcPct val="0"/>
              </a:spcBef>
              <a:spcAft>
                <a:spcPct val="0"/>
              </a:spcAft>
            </a:pPr>
            <a:r>
              <a:rPr lang="fr-FR" sz="1400" b="1" dirty="0">
                <a:solidFill>
                  <a:srgbClr val="000066"/>
                </a:solidFill>
                <a:latin typeface="Arial" charset="0"/>
                <a:cs typeface="Arial" charset="0"/>
              </a:rPr>
              <a:t>Randomisation</a:t>
            </a:r>
          </a:p>
          <a:p>
            <a:pPr algn="ctr" defTabSz="914400" fontAlgn="base">
              <a:spcBef>
                <a:spcPct val="0"/>
              </a:spcBef>
              <a:spcAft>
                <a:spcPct val="0"/>
              </a:spcAft>
            </a:pPr>
            <a:r>
              <a:rPr lang="fr-FR" sz="1400" b="1" dirty="0">
                <a:solidFill>
                  <a:srgbClr val="000066"/>
                </a:solidFill>
                <a:latin typeface="Arial" charset="0"/>
                <a:cs typeface="Arial" charset="0"/>
              </a:rPr>
              <a:t>1:1</a:t>
            </a:r>
          </a:p>
        </p:txBody>
      </p:sp>
      <p:cxnSp>
        <p:nvCxnSpPr>
          <p:cNvPr id="13" name="Connecteur droit avec flèche 12"/>
          <p:cNvCxnSpPr/>
          <p:nvPr/>
        </p:nvCxnSpPr>
        <p:spPr bwMode="auto">
          <a:xfrm>
            <a:off x="5813508" y="2473426"/>
            <a:ext cx="396000" cy="0"/>
          </a:xfrm>
          <a:prstGeom prst="straightConnector1">
            <a:avLst/>
          </a:prstGeom>
          <a:solidFill>
            <a:schemeClr val="accent1"/>
          </a:solidFill>
          <a:ln w="19050" cap="flat" cmpd="sng" algn="ctr">
            <a:solidFill>
              <a:srgbClr val="0070C0"/>
            </a:solidFill>
            <a:prstDash val="solid"/>
            <a:round/>
            <a:headEnd type="none" w="med" len="med"/>
            <a:tailEnd type="triangle" w="med" len="med"/>
          </a:ln>
          <a:effectLst/>
        </p:spPr>
      </p:cxnSp>
      <p:sp>
        <p:nvSpPr>
          <p:cNvPr id="15" name="ZoneTexte 14"/>
          <p:cNvSpPr txBox="1"/>
          <p:nvPr/>
        </p:nvSpPr>
        <p:spPr>
          <a:xfrm>
            <a:off x="6217883" y="1985235"/>
            <a:ext cx="2708003" cy="817245"/>
          </a:xfrm>
          <a:prstGeom prst="roundRect">
            <a:avLst/>
          </a:prstGeom>
          <a:ln/>
        </p:spPr>
        <p:style>
          <a:lnRef idx="1">
            <a:schemeClr val="accent1"/>
          </a:lnRef>
          <a:fillRef idx="2">
            <a:schemeClr val="accent1"/>
          </a:fillRef>
          <a:effectRef idx="1">
            <a:schemeClr val="accent1"/>
          </a:effectRef>
          <a:fontRef idx="minor">
            <a:schemeClr val="dk1"/>
          </a:fontRef>
        </p:style>
        <p:txBody>
          <a:bodyPr wrap="square" rtlCol="0">
            <a:spAutoFit/>
          </a:bodyPr>
          <a:lstStyle/>
          <a:p>
            <a:pPr defTabSz="914400" fontAlgn="base">
              <a:spcBef>
                <a:spcPct val="0"/>
              </a:spcBef>
              <a:spcAft>
                <a:spcPct val="0"/>
              </a:spcAft>
            </a:pPr>
            <a:r>
              <a:rPr lang="fr-FR" sz="1400" b="1" dirty="0">
                <a:solidFill>
                  <a:srgbClr val="000066"/>
                </a:solidFill>
                <a:latin typeface="Arial" charset="0"/>
                <a:cs typeface="Arial" charset="0"/>
              </a:rPr>
              <a:t>Critères de jugement</a:t>
            </a:r>
          </a:p>
          <a:p>
            <a:pPr marL="285750" indent="-285750" defTabSz="914400" fontAlgn="base">
              <a:spcBef>
                <a:spcPct val="0"/>
              </a:spcBef>
              <a:spcAft>
                <a:spcPct val="0"/>
              </a:spcAft>
              <a:buFont typeface="Arial" panose="020B0604020202020204" pitchFamily="34" charset="0"/>
              <a:buChar char="•"/>
            </a:pPr>
            <a:r>
              <a:rPr lang="fr-FR" sz="1400" b="1" dirty="0">
                <a:solidFill>
                  <a:srgbClr val="000066"/>
                </a:solidFill>
                <a:latin typeface="Arial" charset="0"/>
                <a:cs typeface="Arial" charset="0"/>
              </a:rPr>
              <a:t>Tolérance</a:t>
            </a:r>
          </a:p>
          <a:p>
            <a:pPr marL="285750" indent="-285750" defTabSz="914400" fontAlgn="base">
              <a:spcBef>
                <a:spcPct val="0"/>
              </a:spcBef>
              <a:spcAft>
                <a:spcPct val="0"/>
              </a:spcAft>
              <a:buFont typeface="Arial" panose="020B0604020202020204" pitchFamily="34" charset="0"/>
              <a:buChar char="•"/>
            </a:pPr>
            <a:r>
              <a:rPr lang="fr-FR" sz="1400" b="1" dirty="0">
                <a:solidFill>
                  <a:srgbClr val="000066"/>
                </a:solidFill>
                <a:latin typeface="Arial" charset="0"/>
                <a:cs typeface="Arial" charset="0"/>
              </a:rPr>
              <a:t>Réponse immunologique</a:t>
            </a:r>
          </a:p>
        </p:txBody>
      </p:sp>
      <p:sp>
        <p:nvSpPr>
          <p:cNvPr id="17" name="ZoneTexte 16"/>
          <p:cNvSpPr txBox="1"/>
          <p:nvPr/>
        </p:nvSpPr>
        <p:spPr>
          <a:xfrm>
            <a:off x="5738170" y="2167141"/>
            <a:ext cx="504114" cy="307777"/>
          </a:xfrm>
          <a:prstGeom prst="rect">
            <a:avLst/>
          </a:prstGeom>
          <a:noFill/>
        </p:spPr>
        <p:txBody>
          <a:bodyPr wrap="none" rtlCol="0">
            <a:spAutoFit/>
          </a:bodyPr>
          <a:lstStyle/>
          <a:p>
            <a:pPr defTabSz="914400" fontAlgn="base">
              <a:spcBef>
                <a:spcPct val="0"/>
              </a:spcBef>
              <a:spcAft>
                <a:spcPct val="0"/>
              </a:spcAft>
            </a:pPr>
            <a:r>
              <a:rPr lang="fr-FR" sz="1400" b="1" dirty="0">
                <a:latin typeface="Arial" charset="0"/>
                <a:cs typeface="Arial" charset="0"/>
              </a:rPr>
              <a:t>S48</a:t>
            </a:r>
          </a:p>
        </p:txBody>
      </p:sp>
      <p:sp>
        <p:nvSpPr>
          <p:cNvPr id="20" name="Text Box 2"/>
          <p:cNvSpPr txBox="1">
            <a:spLocks noChangeArrowheads="1"/>
          </p:cNvSpPr>
          <p:nvPr/>
        </p:nvSpPr>
        <p:spPr bwMode="auto">
          <a:xfrm>
            <a:off x="208925" y="3203615"/>
            <a:ext cx="5743265" cy="400110"/>
          </a:xfrm>
          <a:prstGeom prst="rect">
            <a:avLst/>
          </a:prstGeom>
          <a:noFill/>
          <a:ln w="9525">
            <a:noFill/>
            <a:miter lim="800000"/>
            <a:headEnd/>
            <a:tailEnd/>
          </a:ln>
        </p:spPr>
        <p:txBody>
          <a:bodyPr wrap="square">
            <a:spAutoFit/>
          </a:bodyPr>
          <a:lstStyle/>
          <a:p>
            <a:pPr algn="ctr" defTabSz="914400" fontAlgn="base">
              <a:spcBef>
                <a:spcPct val="0"/>
              </a:spcBef>
              <a:spcAft>
                <a:spcPct val="0"/>
              </a:spcAft>
            </a:pPr>
            <a:r>
              <a:rPr lang="fr-FR" sz="2000" b="1" dirty="0">
                <a:solidFill>
                  <a:srgbClr val="0070C0"/>
                </a:solidFill>
                <a:latin typeface="Calibri" pitchFamily="34" charset="0"/>
                <a:ea typeface="ＭＳ Ｐゴシック" pitchFamily="34" charset="-128"/>
                <a:cs typeface="Arial" charset="0"/>
              </a:rPr>
              <a:t>Caractéristiques à l’inclusion (patients évaluables)</a:t>
            </a:r>
          </a:p>
        </p:txBody>
      </p:sp>
      <p:sp>
        <p:nvSpPr>
          <p:cNvPr id="23" name="Espace réservé du contenu 3"/>
          <p:cNvSpPr txBox="1">
            <a:spLocks/>
          </p:cNvSpPr>
          <p:nvPr/>
        </p:nvSpPr>
        <p:spPr bwMode="auto">
          <a:xfrm>
            <a:off x="126329" y="6181841"/>
            <a:ext cx="6273582" cy="44481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defTabSz="914400"/>
            <a:r>
              <a:rPr lang="fr-FR" sz="1800" dirty="0">
                <a:latin typeface="Arial"/>
                <a:cs typeface="Calibri"/>
              </a:rPr>
              <a:t>Amélioration </a:t>
            </a:r>
            <a:r>
              <a:rPr lang="fr-FR" sz="1800" dirty="0">
                <a:cs typeface="Calibri"/>
              </a:rPr>
              <a:t>similaire des </a:t>
            </a:r>
            <a:r>
              <a:rPr lang="fr-FR" sz="1800" dirty="0">
                <a:latin typeface="Arial"/>
                <a:cs typeface="Calibri"/>
              </a:rPr>
              <a:t>marqueurs de l’inflammation et de la translocation bactérienne </a:t>
            </a:r>
            <a:r>
              <a:rPr lang="fr-FR" sz="1800" dirty="0">
                <a:cs typeface="Calibri"/>
              </a:rPr>
              <a:t>dans les 2 groupes </a:t>
            </a:r>
            <a:endParaRPr lang="fr-FR" sz="1800" dirty="0">
              <a:latin typeface="Arial"/>
              <a:cs typeface="Calibri"/>
            </a:endParaRPr>
          </a:p>
        </p:txBody>
      </p:sp>
      <p:sp>
        <p:nvSpPr>
          <p:cNvPr id="24"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en-GB" sz="1200" i="1" dirty="0">
                <a:solidFill>
                  <a:srgbClr val="0070C0"/>
                </a:solidFill>
                <a:latin typeface="Arial" charset="0"/>
                <a:cs typeface="Arial" charset="0"/>
              </a:rPr>
              <a:t>Serrano-</a:t>
            </a:r>
            <a:r>
              <a:rPr lang="en-GB" sz="1200" i="1" dirty="0" err="1">
                <a:solidFill>
                  <a:srgbClr val="0070C0"/>
                </a:solidFill>
                <a:latin typeface="Arial" charset="0"/>
                <a:cs typeface="Arial" charset="0"/>
              </a:rPr>
              <a:t>Villar</a:t>
            </a:r>
            <a:r>
              <a:rPr lang="en-GB" sz="1200" i="1" dirty="0">
                <a:solidFill>
                  <a:srgbClr val="0070C0"/>
                </a:solidFill>
                <a:latin typeface="Arial" charset="0"/>
                <a:cs typeface="Arial" charset="0"/>
              </a:rPr>
              <a:t> S, CROI 2018, Abs. 275</a:t>
            </a:r>
          </a:p>
        </p:txBody>
      </p:sp>
      <p:graphicFrame>
        <p:nvGraphicFramePr>
          <p:cNvPr id="2" name="Tableau 1">
            <a:extLst>
              <a:ext uri="{FF2B5EF4-FFF2-40B4-BE49-F238E27FC236}">
                <a16:creationId xmlns:a16="http://schemas.microsoft.com/office/drawing/2014/main" id="{43345736-4FB5-44B4-AB40-850B44F208BA}"/>
              </a:ext>
            </a:extLst>
          </p:cNvPr>
          <p:cNvGraphicFramePr>
            <a:graphicFrameLocks noGrp="1"/>
          </p:cNvGraphicFramePr>
          <p:nvPr>
            <p:extLst/>
          </p:nvPr>
        </p:nvGraphicFramePr>
        <p:xfrm>
          <a:off x="337513" y="3593598"/>
          <a:ext cx="5388934" cy="2545080"/>
        </p:xfrm>
        <a:graphic>
          <a:graphicData uri="http://schemas.openxmlformats.org/drawingml/2006/table">
            <a:tbl>
              <a:tblPr firstRow="1" bandRow="1">
                <a:tableStyleId>{5C22544A-7EE6-4342-B048-85BDC9FD1C3A}</a:tableStyleId>
              </a:tblPr>
              <a:tblGrid>
                <a:gridCol w="2816133">
                  <a:extLst>
                    <a:ext uri="{9D8B030D-6E8A-4147-A177-3AD203B41FA5}">
                      <a16:colId xmlns:a16="http://schemas.microsoft.com/office/drawing/2014/main" val="2486388063"/>
                    </a:ext>
                  </a:extLst>
                </a:gridCol>
                <a:gridCol w="1251285">
                  <a:extLst>
                    <a:ext uri="{9D8B030D-6E8A-4147-A177-3AD203B41FA5}">
                      <a16:colId xmlns:a16="http://schemas.microsoft.com/office/drawing/2014/main" val="2321390545"/>
                    </a:ext>
                  </a:extLst>
                </a:gridCol>
                <a:gridCol w="1321516">
                  <a:extLst>
                    <a:ext uri="{9D8B030D-6E8A-4147-A177-3AD203B41FA5}">
                      <a16:colId xmlns:a16="http://schemas.microsoft.com/office/drawing/2014/main" val="1704921807"/>
                    </a:ext>
                  </a:extLst>
                </a:gridCol>
              </a:tblGrid>
              <a:tr h="396913">
                <a:tc>
                  <a:txBody>
                    <a:bodyPr/>
                    <a:lstStyle/>
                    <a:p>
                      <a:endParaRPr lang="fr-FR" sz="1400" dirty="0">
                        <a:solidFill>
                          <a:srgbClr val="002060"/>
                        </a:solidFill>
                      </a:endParaRPr>
                    </a:p>
                  </a:txBody>
                  <a:tcPr/>
                </a:tc>
                <a:tc>
                  <a:txBody>
                    <a:bodyPr/>
                    <a:lstStyle/>
                    <a:p>
                      <a:pPr algn="ctr"/>
                      <a:r>
                        <a:rPr lang="fr-FR" sz="1400" dirty="0">
                          <a:solidFill>
                            <a:schemeClr val="bg1"/>
                          </a:solidFill>
                        </a:rPr>
                        <a:t>Symbiotique </a:t>
                      </a:r>
                    </a:p>
                    <a:p>
                      <a:pPr algn="ctr"/>
                      <a:r>
                        <a:rPr lang="fr-FR" sz="1400" dirty="0">
                          <a:solidFill>
                            <a:schemeClr val="bg1"/>
                          </a:solidFill>
                        </a:rPr>
                        <a:t>(n = 32)</a:t>
                      </a:r>
                    </a:p>
                  </a:txBody>
                  <a:tcPr>
                    <a:solidFill>
                      <a:srgbClr val="0070C0"/>
                    </a:solidFill>
                  </a:tcPr>
                </a:tc>
                <a:tc>
                  <a:txBody>
                    <a:bodyPr/>
                    <a:lstStyle/>
                    <a:p>
                      <a:pPr algn="ctr"/>
                      <a:r>
                        <a:rPr lang="fr-FR" sz="1400" dirty="0">
                          <a:solidFill>
                            <a:schemeClr val="bg1"/>
                          </a:solidFill>
                        </a:rPr>
                        <a:t>Placebo </a:t>
                      </a:r>
                    </a:p>
                    <a:p>
                      <a:pPr algn="ctr"/>
                      <a:r>
                        <a:rPr lang="fr-FR" sz="1400" dirty="0">
                          <a:solidFill>
                            <a:schemeClr val="bg1"/>
                          </a:solidFill>
                        </a:rPr>
                        <a:t>(n = 27)</a:t>
                      </a:r>
                    </a:p>
                  </a:txBody>
                  <a:tcPr>
                    <a:solidFill>
                      <a:schemeClr val="bg1">
                        <a:lumMod val="50000"/>
                      </a:schemeClr>
                    </a:solidFill>
                  </a:tcPr>
                </a:tc>
                <a:extLst>
                  <a:ext uri="{0D108BD9-81ED-4DB2-BD59-A6C34878D82A}">
                    <a16:rowId xmlns:a16="http://schemas.microsoft.com/office/drawing/2014/main" val="3964539434"/>
                  </a:ext>
                </a:extLst>
              </a:tr>
              <a:tr h="221804">
                <a:tc>
                  <a:txBody>
                    <a:bodyPr/>
                    <a:lstStyle/>
                    <a:p>
                      <a:r>
                        <a:rPr lang="fr-FR" sz="1300" dirty="0">
                          <a:solidFill>
                            <a:srgbClr val="000066"/>
                          </a:solidFill>
                        </a:rPr>
                        <a:t>Sida, %</a:t>
                      </a:r>
                    </a:p>
                  </a:txBody>
                  <a:tcPr/>
                </a:tc>
                <a:tc>
                  <a:txBody>
                    <a:bodyPr/>
                    <a:lstStyle/>
                    <a:p>
                      <a:pPr algn="ctr"/>
                      <a:r>
                        <a:rPr lang="fr-FR" sz="1300" dirty="0">
                          <a:solidFill>
                            <a:srgbClr val="000066"/>
                          </a:solidFill>
                        </a:rPr>
                        <a:t>12,5</a:t>
                      </a:r>
                    </a:p>
                  </a:txBody>
                  <a:tcPr/>
                </a:tc>
                <a:tc>
                  <a:txBody>
                    <a:bodyPr/>
                    <a:lstStyle/>
                    <a:p>
                      <a:pPr algn="ctr"/>
                      <a:r>
                        <a:rPr lang="fr-FR" sz="1300" dirty="0">
                          <a:solidFill>
                            <a:srgbClr val="000066"/>
                          </a:solidFill>
                        </a:rPr>
                        <a:t>7,4</a:t>
                      </a:r>
                    </a:p>
                  </a:txBody>
                  <a:tcPr/>
                </a:tc>
                <a:extLst>
                  <a:ext uri="{0D108BD9-81ED-4DB2-BD59-A6C34878D82A}">
                    <a16:rowId xmlns:a16="http://schemas.microsoft.com/office/drawing/2014/main" val="1724682725"/>
                  </a:ext>
                </a:extLst>
              </a:tr>
              <a:tr h="221804">
                <a:tc>
                  <a:txBody>
                    <a:bodyPr/>
                    <a:lstStyle/>
                    <a:p>
                      <a:r>
                        <a:rPr lang="fr-FR" sz="1300" dirty="0">
                          <a:solidFill>
                            <a:srgbClr val="000066"/>
                          </a:solidFill>
                        </a:rPr>
                        <a:t>CV, c/ml (médiane)</a:t>
                      </a:r>
                    </a:p>
                  </a:txBody>
                  <a:tcPr/>
                </a:tc>
                <a:tc>
                  <a:txBody>
                    <a:bodyPr/>
                    <a:lstStyle/>
                    <a:p>
                      <a:pPr algn="ctr"/>
                      <a:r>
                        <a:rPr lang="fr-FR" sz="1300" dirty="0">
                          <a:solidFill>
                            <a:srgbClr val="000066"/>
                          </a:solidFill>
                        </a:rPr>
                        <a:t>77 595</a:t>
                      </a:r>
                    </a:p>
                  </a:txBody>
                  <a:tcPr/>
                </a:tc>
                <a:tc>
                  <a:txBody>
                    <a:bodyPr/>
                    <a:lstStyle/>
                    <a:p>
                      <a:pPr algn="ctr"/>
                      <a:r>
                        <a:rPr lang="fr-FR" sz="1300" dirty="0">
                          <a:solidFill>
                            <a:srgbClr val="000066"/>
                          </a:solidFill>
                        </a:rPr>
                        <a:t>50 119</a:t>
                      </a:r>
                    </a:p>
                  </a:txBody>
                  <a:tcPr/>
                </a:tc>
                <a:extLst>
                  <a:ext uri="{0D108BD9-81ED-4DB2-BD59-A6C34878D82A}">
                    <a16:rowId xmlns:a16="http://schemas.microsoft.com/office/drawing/2014/main" val="1884069742"/>
                  </a:ext>
                </a:extLst>
              </a:tr>
              <a:tr h="221804">
                <a:tc>
                  <a:txBody>
                    <a:bodyPr/>
                    <a:lstStyle/>
                    <a:p>
                      <a:r>
                        <a:rPr lang="fr-FR" sz="1300" dirty="0">
                          <a:solidFill>
                            <a:srgbClr val="000066"/>
                          </a:solidFill>
                        </a:rPr>
                        <a:t>CD4/mm</a:t>
                      </a:r>
                      <a:r>
                        <a:rPr lang="fr-FR" sz="1300" baseline="30000" dirty="0">
                          <a:solidFill>
                            <a:srgbClr val="000066"/>
                          </a:solidFill>
                        </a:rPr>
                        <a:t>3</a:t>
                      </a:r>
                      <a:r>
                        <a:rPr lang="fr-FR" sz="1300" dirty="0">
                          <a:solidFill>
                            <a:srgbClr val="000066"/>
                          </a:solidFill>
                        </a:rPr>
                        <a:t>, médiane</a:t>
                      </a:r>
                    </a:p>
                  </a:txBody>
                  <a:tcPr/>
                </a:tc>
                <a:tc>
                  <a:txBody>
                    <a:bodyPr/>
                    <a:lstStyle/>
                    <a:p>
                      <a:pPr algn="ctr"/>
                      <a:r>
                        <a:rPr lang="fr-FR" sz="1300" dirty="0">
                          <a:solidFill>
                            <a:srgbClr val="000066"/>
                          </a:solidFill>
                        </a:rPr>
                        <a:t>226</a:t>
                      </a:r>
                    </a:p>
                  </a:txBody>
                  <a:tcPr/>
                </a:tc>
                <a:tc>
                  <a:txBody>
                    <a:bodyPr/>
                    <a:lstStyle/>
                    <a:p>
                      <a:pPr algn="ctr"/>
                      <a:r>
                        <a:rPr lang="fr-FR" sz="1300" dirty="0">
                          <a:solidFill>
                            <a:srgbClr val="000066"/>
                          </a:solidFill>
                        </a:rPr>
                        <a:t>221</a:t>
                      </a:r>
                    </a:p>
                  </a:txBody>
                  <a:tcPr/>
                </a:tc>
                <a:extLst>
                  <a:ext uri="{0D108BD9-81ED-4DB2-BD59-A6C34878D82A}">
                    <a16:rowId xmlns:a16="http://schemas.microsoft.com/office/drawing/2014/main" val="2426141213"/>
                  </a:ext>
                </a:extLst>
              </a:tr>
              <a:tr h="221804">
                <a:tc>
                  <a:txBody>
                    <a:bodyPr/>
                    <a:lstStyle/>
                    <a:p>
                      <a:r>
                        <a:rPr lang="fr-FR" sz="1300" dirty="0">
                          <a:solidFill>
                            <a:srgbClr val="000066"/>
                          </a:solidFill>
                        </a:rPr>
                        <a:t>Rapport CD4/CD8, médiane</a:t>
                      </a:r>
                    </a:p>
                  </a:txBody>
                  <a:tcPr/>
                </a:tc>
                <a:tc>
                  <a:txBody>
                    <a:bodyPr/>
                    <a:lstStyle/>
                    <a:p>
                      <a:pPr algn="ctr"/>
                      <a:r>
                        <a:rPr lang="fr-FR" sz="1300" dirty="0">
                          <a:solidFill>
                            <a:srgbClr val="000066"/>
                          </a:solidFill>
                        </a:rPr>
                        <a:t>0,21</a:t>
                      </a:r>
                    </a:p>
                  </a:txBody>
                  <a:tcPr/>
                </a:tc>
                <a:tc>
                  <a:txBody>
                    <a:bodyPr/>
                    <a:lstStyle/>
                    <a:p>
                      <a:pPr algn="ctr"/>
                      <a:r>
                        <a:rPr lang="fr-FR" sz="1300" dirty="0">
                          <a:solidFill>
                            <a:srgbClr val="000066"/>
                          </a:solidFill>
                        </a:rPr>
                        <a:t>0,22</a:t>
                      </a:r>
                    </a:p>
                  </a:txBody>
                  <a:tcPr/>
                </a:tc>
                <a:extLst>
                  <a:ext uri="{0D108BD9-81ED-4DB2-BD59-A6C34878D82A}">
                    <a16:rowId xmlns:a16="http://schemas.microsoft.com/office/drawing/2014/main" val="349409802"/>
                  </a:ext>
                </a:extLst>
              </a:tr>
              <a:tr h="221804">
                <a:tc>
                  <a:txBody>
                    <a:bodyPr/>
                    <a:lstStyle/>
                    <a:p>
                      <a:r>
                        <a:rPr lang="fr-FR" sz="1300" dirty="0" err="1">
                          <a:solidFill>
                            <a:srgbClr val="000066"/>
                          </a:solidFill>
                        </a:rPr>
                        <a:t>Co-infection</a:t>
                      </a:r>
                      <a:r>
                        <a:rPr lang="fr-FR" sz="1300" dirty="0">
                          <a:solidFill>
                            <a:srgbClr val="000066"/>
                          </a:solidFill>
                        </a:rPr>
                        <a:t> VHC, %</a:t>
                      </a:r>
                    </a:p>
                  </a:txBody>
                  <a:tcPr/>
                </a:tc>
                <a:tc>
                  <a:txBody>
                    <a:bodyPr/>
                    <a:lstStyle/>
                    <a:p>
                      <a:pPr algn="ctr"/>
                      <a:r>
                        <a:rPr lang="fr-FR" sz="1300" dirty="0">
                          <a:solidFill>
                            <a:srgbClr val="000066"/>
                          </a:solidFill>
                        </a:rPr>
                        <a:t>3,1</a:t>
                      </a:r>
                    </a:p>
                  </a:txBody>
                  <a:tcPr/>
                </a:tc>
                <a:tc>
                  <a:txBody>
                    <a:bodyPr/>
                    <a:lstStyle/>
                    <a:p>
                      <a:pPr algn="ctr"/>
                      <a:r>
                        <a:rPr lang="fr-FR" sz="1300" dirty="0">
                          <a:solidFill>
                            <a:srgbClr val="000066"/>
                          </a:solidFill>
                        </a:rPr>
                        <a:t>11,1</a:t>
                      </a:r>
                    </a:p>
                  </a:txBody>
                  <a:tcPr/>
                </a:tc>
                <a:extLst>
                  <a:ext uri="{0D108BD9-81ED-4DB2-BD59-A6C34878D82A}">
                    <a16:rowId xmlns:a16="http://schemas.microsoft.com/office/drawing/2014/main" val="2648488823"/>
                  </a:ext>
                </a:extLst>
              </a:tr>
              <a:tr h="221804">
                <a:tc>
                  <a:txBody>
                    <a:bodyPr/>
                    <a:lstStyle/>
                    <a:p>
                      <a:r>
                        <a:rPr lang="fr-FR" sz="1300" dirty="0">
                          <a:solidFill>
                            <a:srgbClr val="000066"/>
                          </a:solidFill>
                        </a:rPr>
                        <a:t>Sous prophylaxie antibiotique, %</a:t>
                      </a:r>
                    </a:p>
                  </a:txBody>
                  <a:tcPr/>
                </a:tc>
                <a:tc>
                  <a:txBody>
                    <a:bodyPr/>
                    <a:lstStyle/>
                    <a:p>
                      <a:pPr algn="ctr"/>
                      <a:r>
                        <a:rPr lang="fr-FR" sz="1300" dirty="0">
                          <a:solidFill>
                            <a:srgbClr val="000066"/>
                          </a:solidFill>
                        </a:rPr>
                        <a:t>18,5</a:t>
                      </a:r>
                    </a:p>
                  </a:txBody>
                  <a:tcPr/>
                </a:tc>
                <a:tc>
                  <a:txBody>
                    <a:bodyPr/>
                    <a:lstStyle/>
                    <a:p>
                      <a:pPr algn="ctr"/>
                      <a:r>
                        <a:rPr lang="fr-FR" sz="1300" dirty="0">
                          <a:solidFill>
                            <a:srgbClr val="000066"/>
                          </a:solidFill>
                        </a:rPr>
                        <a:t>28,1</a:t>
                      </a:r>
                    </a:p>
                  </a:txBody>
                  <a:tcPr/>
                </a:tc>
                <a:extLst>
                  <a:ext uri="{0D108BD9-81ED-4DB2-BD59-A6C34878D82A}">
                    <a16:rowId xmlns:a16="http://schemas.microsoft.com/office/drawing/2014/main" val="3217056309"/>
                  </a:ext>
                </a:extLst>
              </a:tr>
              <a:tr h="221804">
                <a:tc>
                  <a:txBody>
                    <a:bodyPr/>
                    <a:lstStyle/>
                    <a:p>
                      <a:r>
                        <a:rPr lang="fr-FR" sz="1300" dirty="0">
                          <a:solidFill>
                            <a:srgbClr val="000066"/>
                          </a:solidFill>
                        </a:rPr>
                        <a:t>1</a:t>
                      </a:r>
                      <a:r>
                        <a:rPr lang="fr-FR" sz="1300" baseline="30000" dirty="0">
                          <a:solidFill>
                            <a:srgbClr val="000066"/>
                          </a:solidFill>
                        </a:rPr>
                        <a:t>ère</a:t>
                      </a:r>
                      <a:r>
                        <a:rPr lang="fr-FR" sz="1300" dirty="0">
                          <a:solidFill>
                            <a:srgbClr val="000066"/>
                          </a:solidFill>
                        </a:rPr>
                        <a:t> ligne ARV (INI</a:t>
                      </a:r>
                      <a:r>
                        <a:rPr lang="fr-FR" sz="1300" baseline="0" dirty="0">
                          <a:solidFill>
                            <a:srgbClr val="000066"/>
                          </a:solidFill>
                        </a:rPr>
                        <a:t> / IP/r / INNTI), %</a:t>
                      </a:r>
                      <a:endParaRPr lang="fr-FR" sz="1300" dirty="0">
                        <a:solidFill>
                          <a:srgbClr val="000066"/>
                        </a:solidFill>
                      </a:endParaRPr>
                    </a:p>
                  </a:txBody>
                  <a:tcPr/>
                </a:tc>
                <a:tc>
                  <a:txBody>
                    <a:bodyPr/>
                    <a:lstStyle/>
                    <a:p>
                      <a:pPr algn="ctr"/>
                      <a:r>
                        <a:rPr lang="fr-FR" sz="1300" dirty="0">
                          <a:solidFill>
                            <a:srgbClr val="000066"/>
                          </a:solidFill>
                        </a:rPr>
                        <a:t>59 / 16 / 25</a:t>
                      </a:r>
                    </a:p>
                  </a:txBody>
                  <a:tcPr/>
                </a:tc>
                <a:tc>
                  <a:txBody>
                    <a:bodyPr/>
                    <a:lstStyle/>
                    <a:p>
                      <a:pPr algn="ctr"/>
                      <a:r>
                        <a:rPr lang="fr-FR" sz="1300" dirty="0">
                          <a:solidFill>
                            <a:srgbClr val="000066"/>
                          </a:solidFill>
                        </a:rPr>
                        <a:t>63 / 15 / 22</a:t>
                      </a:r>
                    </a:p>
                  </a:txBody>
                  <a:tcPr/>
                </a:tc>
                <a:extLst>
                  <a:ext uri="{0D108BD9-81ED-4DB2-BD59-A6C34878D82A}">
                    <a16:rowId xmlns:a16="http://schemas.microsoft.com/office/drawing/2014/main" val="917767919"/>
                  </a:ext>
                </a:extLst>
              </a:tr>
            </a:tbl>
          </a:graphicData>
        </a:graphic>
      </p:graphicFrame>
      <p:cxnSp>
        <p:nvCxnSpPr>
          <p:cNvPr id="12" name="Connecteur : en angle 11">
            <a:extLst>
              <a:ext uri="{FF2B5EF4-FFF2-40B4-BE49-F238E27FC236}">
                <a16:creationId xmlns:a16="http://schemas.microsoft.com/office/drawing/2014/main" id="{08BF7934-EBB7-4D88-88D5-0660D9AD788A}"/>
              </a:ext>
            </a:extLst>
          </p:cNvPr>
          <p:cNvCxnSpPr>
            <a:cxnSpLocks/>
            <a:stCxn id="8" idx="3"/>
            <a:endCxn id="7" idx="1"/>
          </p:cNvCxnSpPr>
          <p:nvPr/>
        </p:nvCxnSpPr>
        <p:spPr bwMode="auto">
          <a:xfrm flipV="1">
            <a:off x="2044773" y="2154001"/>
            <a:ext cx="778677" cy="315037"/>
          </a:xfrm>
          <a:prstGeom prst="bentConnector3">
            <a:avLst/>
          </a:prstGeom>
          <a:solidFill>
            <a:schemeClr val="accent1"/>
          </a:solidFill>
          <a:ln w="19050" cap="flat" cmpd="sng" algn="ctr">
            <a:solidFill>
              <a:srgbClr val="0070C0"/>
            </a:solidFill>
            <a:prstDash val="solid"/>
            <a:round/>
            <a:headEnd type="none" w="med" len="med"/>
            <a:tailEnd type="none" w="med" len="med"/>
          </a:ln>
          <a:effectLst/>
        </p:spPr>
      </p:cxnSp>
      <p:cxnSp>
        <p:nvCxnSpPr>
          <p:cNvPr id="18" name="Connecteur : en angle 17">
            <a:extLst>
              <a:ext uri="{FF2B5EF4-FFF2-40B4-BE49-F238E27FC236}">
                <a16:creationId xmlns:a16="http://schemas.microsoft.com/office/drawing/2014/main" id="{5AC73309-4F4B-46B7-9878-6D9363A10FFA}"/>
              </a:ext>
            </a:extLst>
          </p:cNvPr>
          <p:cNvCxnSpPr>
            <a:cxnSpLocks/>
            <a:stCxn id="8" idx="3"/>
            <a:endCxn id="9" idx="1"/>
          </p:cNvCxnSpPr>
          <p:nvPr/>
        </p:nvCxnSpPr>
        <p:spPr bwMode="auto">
          <a:xfrm>
            <a:off x="2044773" y="2469038"/>
            <a:ext cx="778677" cy="345960"/>
          </a:xfrm>
          <a:prstGeom prst="bentConnector3">
            <a:avLst/>
          </a:prstGeom>
          <a:solidFill>
            <a:schemeClr val="accent1"/>
          </a:solidFill>
          <a:ln w="19050" cap="flat" cmpd="sng" algn="ctr">
            <a:solidFill>
              <a:srgbClr val="0070C0"/>
            </a:solidFill>
            <a:prstDash val="solid"/>
            <a:round/>
            <a:headEnd type="none" w="med" len="med"/>
            <a:tailEnd type="none" w="med" len="med"/>
          </a:ln>
          <a:effectLst/>
        </p:spPr>
      </p:cxnSp>
      <p:sp>
        <p:nvSpPr>
          <p:cNvPr id="87" name="ZoneTexte 86">
            <a:extLst>
              <a:ext uri="{FF2B5EF4-FFF2-40B4-BE49-F238E27FC236}">
                <a16:creationId xmlns:a16="http://schemas.microsoft.com/office/drawing/2014/main" id="{0C00B769-07DC-4CAB-B69F-CD9DE532CBC9}"/>
              </a:ext>
            </a:extLst>
          </p:cNvPr>
          <p:cNvSpPr txBox="1"/>
          <p:nvPr/>
        </p:nvSpPr>
        <p:spPr>
          <a:xfrm>
            <a:off x="6976880" y="3148958"/>
            <a:ext cx="1018227"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CD4/mm</a:t>
            </a:r>
            <a:r>
              <a:rPr lang="fr-FR" sz="1600" b="1" baseline="30000" dirty="0">
                <a:solidFill>
                  <a:srgbClr val="0070C0"/>
                </a:solidFill>
                <a:latin typeface="Calibri" panose="020F0502020204030204" pitchFamily="34" charset="0"/>
                <a:cs typeface="Calibri" panose="020F0502020204030204" pitchFamily="34" charset="0"/>
              </a:rPr>
              <a:t>3</a:t>
            </a:r>
          </a:p>
        </p:txBody>
      </p:sp>
      <p:sp>
        <p:nvSpPr>
          <p:cNvPr id="88" name="ZoneTexte 87">
            <a:extLst>
              <a:ext uri="{FF2B5EF4-FFF2-40B4-BE49-F238E27FC236}">
                <a16:creationId xmlns:a16="http://schemas.microsoft.com/office/drawing/2014/main" id="{71D5F9EB-C265-4806-83B2-59F4A5CB6630}"/>
              </a:ext>
            </a:extLst>
          </p:cNvPr>
          <p:cNvSpPr txBox="1"/>
          <p:nvPr/>
        </p:nvSpPr>
        <p:spPr>
          <a:xfrm>
            <a:off x="6759865" y="4902234"/>
            <a:ext cx="1697901"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Rapport CD4/CD8</a:t>
            </a:r>
            <a:endParaRPr lang="fr-FR" sz="1600" b="1" baseline="30000" dirty="0">
              <a:solidFill>
                <a:srgbClr val="0070C0"/>
              </a:solidFill>
              <a:latin typeface="Calibri" panose="020F0502020204030204" pitchFamily="34" charset="0"/>
              <a:cs typeface="Calibri" panose="020F0502020204030204" pitchFamily="34" charset="0"/>
            </a:endParaRPr>
          </a:p>
        </p:txBody>
      </p:sp>
      <p:grpSp>
        <p:nvGrpSpPr>
          <p:cNvPr id="4" name="Groupe 3">
            <a:extLst>
              <a:ext uri="{FF2B5EF4-FFF2-40B4-BE49-F238E27FC236}">
                <a16:creationId xmlns:a16="http://schemas.microsoft.com/office/drawing/2014/main" id="{5EBD03EC-AAA3-4530-8E25-5B2765E03D6A}"/>
              </a:ext>
            </a:extLst>
          </p:cNvPr>
          <p:cNvGrpSpPr/>
          <p:nvPr/>
        </p:nvGrpSpPr>
        <p:grpSpPr>
          <a:xfrm>
            <a:off x="6103750" y="3133679"/>
            <a:ext cx="2714440" cy="1557419"/>
            <a:chOff x="6103750" y="3133679"/>
            <a:chExt cx="2714440" cy="1557419"/>
          </a:xfrm>
        </p:grpSpPr>
        <p:grpSp>
          <p:nvGrpSpPr>
            <p:cNvPr id="63" name="Groupe 62">
              <a:extLst>
                <a:ext uri="{FF2B5EF4-FFF2-40B4-BE49-F238E27FC236}">
                  <a16:creationId xmlns:a16="http://schemas.microsoft.com/office/drawing/2014/main" id="{B6714AF1-1120-4A49-BE05-2790BF398321}"/>
                </a:ext>
              </a:extLst>
            </p:cNvPr>
            <p:cNvGrpSpPr/>
            <p:nvPr/>
          </p:nvGrpSpPr>
          <p:grpSpPr>
            <a:xfrm>
              <a:off x="6566894" y="3239601"/>
              <a:ext cx="1644035" cy="1246117"/>
              <a:chOff x="6927850" y="3267075"/>
              <a:chExt cx="996950" cy="755651"/>
            </a:xfrm>
          </p:grpSpPr>
          <p:sp>
            <p:nvSpPr>
              <p:cNvPr id="33" name="Line 5">
                <a:extLst>
                  <a:ext uri="{FF2B5EF4-FFF2-40B4-BE49-F238E27FC236}">
                    <a16:creationId xmlns:a16="http://schemas.microsoft.com/office/drawing/2014/main" id="{728C1FD4-E309-4199-9D48-B4C3D334E106}"/>
                  </a:ext>
                </a:extLst>
              </p:cNvPr>
              <p:cNvSpPr>
                <a:spLocks noChangeShapeType="1"/>
              </p:cNvSpPr>
              <p:nvPr/>
            </p:nvSpPr>
            <p:spPr bwMode="auto">
              <a:xfrm flipV="1">
                <a:off x="7116763" y="3765550"/>
                <a:ext cx="0" cy="130175"/>
              </a:xfrm>
              <a:prstGeom prst="line">
                <a:avLst/>
              </a:prstGeom>
              <a:noFill/>
              <a:ln w="9525" cap="rnd">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Freeform 6">
                <a:extLst>
                  <a:ext uri="{FF2B5EF4-FFF2-40B4-BE49-F238E27FC236}">
                    <a16:creationId xmlns:a16="http://schemas.microsoft.com/office/drawing/2014/main" id="{67D39A32-835D-4194-9C83-3514EF7AFE94}"/>
                  </a:ext>
                </a:extLst>
              </p:cNvPr>
              <p:cNvSpPr>
                <a:spLocks/>
              </p:cNvSpPr>
              <p:nvPr/>
            </p:nvSpPr>
            <p:spPr bwMode="auto">
              <a:xfrm>
                <a:off x="7559675" y="3563938"/>
                <a:ext cx="0" cy="258763"/>
              </a:xfrm>
              <a:custGeom>
                <a:avLst/>
                <a:gdLst>
                  <a:gd name="T0" fmla="*/ 163 h 163"/>
                  <a:gd name="T1" fmla="*/ 94 h 163"/>
                  <a:gd name="T2" fmla="*/ 0 h 163"/>
                </a:gdLst>
                <a:ahLst/>
                <a:cxnLst>
                  <a:cxn ang="0">
                    <a:pos x="0" y="T0"/>
                  </a:cxn>
                  <a:cxn ang="0">
                    <a:pos x="0" y="T1"/>
                  </a:cxn>
                  <a:cxn ang="0">
                    <a:pos x="0" y="T2"/>
                  </a:cxn>
                </a:cxnLst>
                <a:rect l="0" t="0" r="r" b="b"/>
                <a:pathLst>
                  <a:path h="163">
                    <a:moveTo>
                      <a:pt x="0" y="163"/>
                    </a:moveTo>
                    <a:lnTo>
                      <a:pt x="0" y="94"/>
                    </a:lnTo>
                    <a:lnTo>
                      <a:pt x="0" y="0"/>
                    </a:lnTo>
                  </a:path>
                </a:pathLst>
              </a:custGeom>
              <a:noFill/>
              <a:ln w="9525"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Freeform 7">
                <a:extLst>
                  <a:ext uri="{FF2B5EF4-FFF2-40B4-BE49-F238E27FC236}">
                    <a16:creationId xmlns:a16="http://schemas.microsoft.com/office/drawing/2014/main" id="{84385E5E-DCD2-4670-A007-0313452012D5}"/>
                  </a:ext>
                </a:extLst>
              </p:cNvPr>
              <p:cNvSpPr>
                <a:spLocks/>
              </p:cNvSpPr>
              <p:nvPr/>
            </p:nvSpPr>
            <p:spPr bwMode="auto">
              <a:xfrm>
                <a:off x="7337425" y="3625850"/>
                <a:ext cx="0" cy="242888"/>
              </a:xfrm>
              <a:custGeom>
                <a:avLst/>
                <a:gdLst>
                  <a:gd name="T0" fmla="*/ 153 h 153"/>
                  <a:gd name="T1" fmla="*/ 79 h 153"/>
                  <a:gd name="T2" fmla="*/ 0 h 153"/>
                </a:gdLst>
                <a:ahLst/>
                <a:cxnLst>
                  <a:cxn ang="0">
                    <a:pos x="0" y="T0"/>
                  </a:cxn>
                  <a:cxn ang="0">
                    <a:pos x="0" y="T1"/>
                  </a:cxn>
                  <a:cxn ang="0">
                    <a:pos x="0" y="T2"/>
                  </a:cxn>
                </a:cxnLst>
                <a:rect l="0" t="0" r="r" b="b"/>
                <a:pathLst>
                  <a:path h="153">
                    <a:moveTo>
                      <a:pt x="0" y="153"/>
                    </a:moveTo>
                    <a:lnTo>
                      <a:pt x="0" y="79"/>
                    </a:lnTo>
                    <a:lnTo>
                      <a:pt x="0" y="0"/>
                    </a:lnTo>
                  </a:path>
                </a:pathLst>
              </a:custGeom>
              <a:noFill/>
              <a:ln w="9525"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Freeform 8">
                <a:extLst>
                  <a:ext uri="{FF2B5EF4-FFF2-40B4-BE49-F238E27FC236}">
                    <a16:creationId xmlns:a16="http://schemas.microsoft.com/office/drawing/2014/main" id="{75F84E69-CFB4-4A2F-8E92-BC3D90823028}"/>
                  </a:ext>
                </a:extLst>
              </p:cNvPr>
              <p:cNvSpPr>
                <a:spLocks/>
              </p:cNvSpPr>
              <p:nvPr/>
            </p:nvSpPr>
            <p:spPr bwMode="auto">
              <a:xfrm>
                <a:off x="7781925" y="3532188"/>
                <a:ext cx="0" cy="234950"/>
              </a:xfrm>
              <a:custGeom>
                <a:avLst/>
                <a:gdLst>
                  <a:gd name="T0" fmla="*/ 148 h 148"/>
                  <a:gd name="T1" fmla="*/ 90 h 148"/>
                  <a:gd name="T2" fmla="*/ 0 h 148"/>
                </a:gdLst>
                <a:ahLst/>
                <a:cxnLst>
                  <a:cxn ang="0">
                    <a:pos x="0" y="T0"/>
                  </a:cxn>
                  <a:cxn ang="0">
                    <a:pos x="0" y="T1"/>
                  </a:cxn>
                  <a:cxn ang="0">
                    <a:pos x="0" y="T2"/>
                  </a:cxn>
                </a:cxnLst>
                <a:rect l="0" t="0" r="r" b="b"/>
                <a:pathLst>
                  <a:path h="148">
                    <a:moveTo>
                      <a:pt x="0" y="148"/>
                    </a:moveTo>
                    <a:lnTo>
                      <a:pt x="0" y="90"/>
                    </a:lnTo>
                    <a:lnTo>
                      <a:pt x="0" y="0"/>
                    </a:lnTo>
                  </a:path>
                </a:pathLst>
              </a:custGeom>
              <a:noFill/>
              <a:ln w="9525"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Freeform 9">
                <a:extLst>
                  <a:ext uri="{FF2B5EF4-FFF2-40B4-BE49-F238E27FC236}">
                    <a16:creationId xmlns:a16="http://schemas.microsoft.com/office/drawing/2014/main" id="{45F0FD3F-14A8-46DA-BB96-DC5966CBF822}"/>
                  </a:ext>
                </a:extLst>
              </p:cNvPr>
              <p:cNvSpPr>
                <a:spLocks/>
              </p:cNvSpPr>
              <p:nvPr/>
            </p:nvSpPr>
            <p:spPr bwMode="auto">
              <a:xfrm>
                <a:off x="7118350" y="3675063"/>
                <a:ext cx="663575" cy="152400"/>
              </a:xfrm>
              <a:custGeom>
                <a:avLst/>
                <a:gdLst>
                  <a:gd name="T0" fmla="*/ 418 w 418"/>
                  <a:gd name="T1" fmla="*/ 0 h 96"/>
                  <a:gd name="T2" fmla="*/ 278 w 418"/>
                  <a:gd name="T3" fmla="*/ 24 h 96"/>
                  <a:gd name="T4" fmla="*/ 139 w 418"/>
                  <a:gd name="T5" fmla="*/ 48 h 96"/>
                  <a:gd name="T6" fmla="*/ 138 w 418"/>
                  <a:gd name="T7" fmla="*/ 48 h 96"/>
                  <a:gd name="T8" fmla="*/ 0 w 418"/>
                  <a:gd name="T9" fmla="*/ 96 h 96"/>
                </a:gdLst>
                <a:ahLst/>
                <a:cxnLst>
                  <a:cxn ang="0">
                    <a:pos x="T0" y="T1"/>
                  </a:cxn>
                  <a:cxn ang="0">
                    <a:pos x="T2" y="T3"/>
                  </a:cxn>
                  <a:cxn ang="0">
                    <a:pos x="T4" y="T5"/>
                  </a:cxn>
                  <a:cxn ang="0">
                    <a:pos x="T6" y="T7"/>
                  </a:cxn>
                  <a:cxn ang="0">
                    <a:pos x="T8" y="T9"/>
                  </a:cxn>
                </a:cxnLst>
                <a:rect l="0" t="0" r="r" b="b"/>
                <a:pathLst>
                  <a:path w="418" h="96">
                    <a:moveTo>
                      <a:pt x="418" y="0"/>
                    </a:moveTo>
                    <a:lnTo>
                      <a:pt x="278" y="24"/>
                    </a:lnTo>
                    <a:lnTo>
                      <a:pt x="139" y="48"/>
                    </a:lnTo>
                    <a:lnTo>
                      <a:pt x="138" y="48"/>
                    </a:lnTo>
                    <a:lnTo>
                      <a:pt x="0" y="96"/>
                    </a:lnTo>
                  </a:path>
                </a:pathLst>
              </a:custGeom>
              <a:noFill/>
              <a:ln w="1270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Freeform 18">
                <a:extLst>
                  <a:ext uri="{FF2B5EF4-FFF2-40B4-BE49-F238E27FC236}">
                    <a16:creationId xmlns:a16="http://schemas.microsoft.com/office/drawing/2014/main" id="{3B0E8E02-6396-45B2-8729-40B3293366E1}"/>
                  </a:ext>
                </a:extLst>
              </p:cNvPr>
              <p:cNvSpPr>
                <a:spLocks/>
              </p:cNvSpPr>
              <p:nvPr/>
            </p:nvSpPr>
            <p:spPr bwMode="auto">
              <a:xfrm>
                <a:off x="6965950" y="3267075"/>
                <a:ext cx="958850" cy="712788"/>
              </a:xfrm>
              <a:custGeom>
                <a:avLst/>
                <a:gdLst>
                  <a:gd name="T0" fmla="*/ 0 w 604"/>
                  <a:gd name="T1" fmla="*/ 0 h 449"/>
                  <a:gd name="T2" fmla="*/ 0 w 604"/>
                  <a:gd name="T3" fmla="*/ 449 h 449"/>
                  <a:gd name="T4" fmla="*/ 604 w 604"/>
                  <a:gd name="T5" fmla="*/ 449 h 449"/>
                </a:gdLst>
                <a:ahLst/>
                <a:cxnLst>
                  <a:cxn ang="0">
                    <a:pos x="T0" y="T1"/>
                  </a:cxn>
                  <a:cxn ang="0">
                    <a:pos x="T2" y="T3"/>
                  </a:cxn>
                  <a:cxn ang="0">
                    <a:pos x="T4" y="T5"/>
                  </a:cxn>
                </a:cxnLst>
                <a:rect l="0" t="0" r="r" b="b"/>
                <a:pathLst>
                  <a:path w="604" h="449">
                    <a:moveTo>
                      <a:pt x="0" y="0"/>
                    </a:moveTo>
                    <a:lnTo>
                      <a:pt x="0" y="449"/>
                    </a:lnTo>
                    <a:lnTo>
                      <a:pt x="604" y="449"/>
                    </a:lnTo>
                  </a:path>
                </a:pathLst>
              </a:custGeom>
              <a:noFill/>
              <a:ln w="476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19">
                <a:extLst>
                  <a:ext uri="{FF2B5EF4-FFF2-40B4-BE49-F238E27FC236}">
                    <a16:creationId xmlns:a16="http://schemas.microsoft.com/office/drawing/2014/main" id="{0690D06C-CEB4-4DEE-83F1-9BB1EF14A96F}"/>
                  </a:ext>
                </a:extLst>
              </p:cNvPr>
              <p:cNvSpPr>
                <a:spLocks noChangeShapeType="1"/>
              </p:cNvSpPr>
              <p:nvPr/>
            </p:nvSpPr>
            <p:spPr bwMode="auto">
              <a:xfrm>
                <a:off x="6927850" y="3276600"/>
                <a:ext cx="38100" cy="0"/>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20">
                <a:extLst>
                  <a:ext uri="{FF2B5EF4-FFF2-40B4-BE49-F238E27FC236}">
                    <a16:creationId xmlns:a16="http://schemas.microsoft.com/office/drawing/2014/main" id="{6466E97F-AA29-49DE-9EAB-1A1A80413411}"/>
                  </a:ext>
                </a:extLst>
              </p:cNvPr>
              <p:cNvSpPr>
                <a:spLocks noChangeShapeType="1"/>
              </p:cNvSpPr>
              <p:nvPr/>
            </p:nvSpPr>
            <p:spPr bwMode="auto">
              <a:xfrm>
                <a:off x="6927850" y="3557588"/>
                <a:ext cx="38100" cy="0"/>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Line 21">
                <a:extLst>
                  <a:ext uri="{FF2B5EF4-FFF2-40B4-BE49-F238E27FC236}">
                    <a16:creationId xmlns:a16="http://schemas.microsoft.com/office/drawing/2014/main" id="{A386C6DB-DB4F-4A12-A9E8-3ED2D0C3714E}"/>
                  </a:ext>
                </a:extLst>
              </p:cNvPr>
              <p:cNvSpPr>
                <a:spLocks noChangeShapeType="1"/>
              </p:cNvSpPr>
              <p:nvPr/>
            </p:nvSpPr>
            <p:spPr bwMode="auto">
              <a:xfrm>
                <a:off x="6927850" y="3416300"/>
                <a:ext cx="38100" cy="0"/>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22">
                <a:extLst>
                  <a:ext uri="{FF2B5EF4-FFF2-40B4-BE49-F238E27FC236}">
                    <a16:creationId xmlns:a16="http://schemas.microsoft.com/office/drawing/2014/main" id="{E512E198-AE04-4100-A3FF-25D522D9D513}"/>
                  </a:ext>
                </a:extLst>
              </p:cNvPr>
              <p:cNvSpPr>
                <a:spLocks noChangeShapeType="1"/>
              </p:cNvSpPr>
              <p:nvPr/>
            </p:nvSpPr>
            <p:spPr bwMode="auto">
              <a:xfrm>
                <a:off x="6927850" y="3698875"/>
                <a:ext cx="38100" cy="0"/>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23">
                <a:extLst>
                  <a:ext uri="{FF2B5EF4-FFF2-40B4-BE49-F238E27FC236}">
                    <a16:creationId xmlns:a16="http://schemas.microsoft.com/office/drawing/2014/main" id="{52454C87-A939-4876-8B43-0585454258D9}"/>
                  </a:ext>
                </a:extLst>
              </p:cNvPr>
              <p:cNvSpPr>
                <a:spLocks noChangeShapeType="1"/>
              </p:cNvSpPr>
              <p:nvPr/>
            </p:nvSpPr>
            <p:spPr bwMode="auto">
              <a:xfrm>
                <a:off x="6927850" y="3840163"/>
                <a:ext cx="38100" cy="0"/>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24">
                <a:extLst>
                  <a:ext uri="{FF2B5EF4-FFF2-40B4-BE49-F238E27FC236}">
                    <a16:creationId xmlns:a16="http://schemas.microsoft.com/office/drawing/2014/main" id="{1926628D-9BC1-4677-A343-1F74EF8185E8}"/>
                  </a:ext>
                </a:extLst>
              </p:cNvPr>
              <p:cNvSpPr>
                <a:spLocks noChangeShapeType="1"/>
              </p:cNvSpPr>
              <p:nvPr/>
            </p:nvSpPr>
            <p:spPr bwMode="auto">
              <a:xfrm>
                <a:off x="6927850" y="3979863"/>
                <a:ext cx="38100" cy="0"/>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25">
                <a:extLst>
                  <a:ext uri="{FF2B5EF4-FFF2-40B4-BE49-F238E27FC236}">
                    <a16:creationId xmlns:a16="http://schemas.microsoft.com/office/drawing/2014/main" id="{67CFC052-4B96-46CC-9ADF-1192E8C1FACD}"/>
                  </a:ext>
                </a:extLst>
              </p:cNvPr>
              <p:cNvSpPr>
                <a:spLocks noChangeShapeType="1"/>
              </p:cNvSpPr>
              <p:nvPr/>
            </p:nvSpPr>
            <p:spPr bwMode="auto">
              <a:xfrm flipV="1">
                <a:off x="7337425" y="3979863"/>
                <a:ext cx="0" cy="42863"/>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26">
                <a:extLst>
                  <a:ext uri="{FF2B5EF4-FFF2-40B4-BE49-F238E27FC236}">
                    <a16:creationId xmlns:a16="http://schemas.microsoft.com/office/drawing/2014/main" id="{67B6AFC8-5495-4431-ABF3-9A610F500ABF}"/>
                  </a:ext>
                </a:extLst>
              </p:cNvPr>
              <p:cNvSpPr>
                <a:spLocks noChangeShapeType="1"/>
              </p:cNvSpPr>
              <p:nvPr/>
            </p:nvSpPr>
            <p:spPr bwMode="auto">
              <a:xfrm flipV="1">
                <a:off x="7558088" y="3979863"/>
                <a:ext cx="0" cy="42863"/>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27">
                <a:extLst>
                  <a:ext uri="{FF2B5EF4-FFF2-40B4-BE49-F238E27FC236}">
                    <a16:creationId xmlns:a16="http://schemas.microsoft.com/office/drawing/2014/main" id="{E9836770-6C01-430C-B047-C081875AE7C5}"/>
                  </a:ext>
                </a:extLst>
              </p:cNvPr>
              <p:cNvSpPr>
                <a:spLocks noChangeShapeType="1"/>
              </p:cNvSpPr>
              <p:nvPr/>
            </p:nvSpPr>
            <p:spPr bwMode="auto">
              <a:xfrm flipV="1">
                <a:off x="7116763" y="3979863"/>
                <a:ext cx="0" cy="42863"/>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28">
                <a:extLst>
                  <a:ext uri="{FF2B5EF4-FFF2-40B4-BE49-F238E27FC236}">
                    <a16:creationId xmlns:a16="http://schemas.microsoft.com/office/drawing/2014/main" id="{B0886324-EFC9-4874-AB50-95C33F3D290B}"/>
                  </a:ext>
                </a:extLst>
              </p:cNvPr>
              <p:cNvSpPr>
                <a:spLocks noChangeShapeType="1"/>
              </p:cNvSpPr>
              <p:nvPr/>
            </p:nvSpPr>
            <p:spPr bwMode="auto">
              <a:xfrm flipV="1">
                <a:off x="7781925" y="3979863"/>
                <a:ext cx="0" cy="42863"/>
              </a:xfrm>
              <a:prstGeom prst="line">
                <a:avLst/>
              </a:prstGeom>
              <a:noFill/>
              <a:ln w="4763" cap="rnd">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Freeform 29">
                <a:extLst>
                  <a:ext uri="{FF2B5EF4-FFF2-40B4-BE49-F238E27FC236}">
                    <a16:creationId xmlns:a16="http://schemas.microsoft.com/office/drawing/2014/main" id="{98973BB5-E8FB-4A6F-8F42-4643A024A268}"/>
                  </a:ext>
                </a:extLst>
              </p:cNvPr>
              <p:cNvSpPr>
                <a:spLocks/>
              </p:cNvSpPr>
              <p:nvPr/>
            </p:nvSpPr>
            <p:spPr bwMode="auto">
              <a:xfrm>
                <a:off x="7558088" y="3573463"/>
                <a:ext cx="0" cy="203200"/>
              </a:xfrm>
              <a:custGeom>
                <a:avLst/>
                <a:gdLst>
                  <a:gd name="T0" fmla="*/ 128 h 128"/>
                  <a:gd name="T1" fmla="*/ 115 h 128"/>
                  <a:gd name="T2" fmla="*/ 0 h 128"/>
                </a:gdLst>
                <a:ahLst/>
                <a:cxnLst>
                  <a:cxn ang="0">
                    <a:pos x="0" y="T0"/>
                  </a:cxn>
                  <a:cxn ang="0">
                    <a:pos x="0" y="T1"/>
                  </a:cxn>
                  <a:cxn ang="0">
                    <a:pos x="0" y="T2"/>
                  </a:cxn>
                </a:cxnLst>
                <a:rect l="0" t="0" r="r" b="b"/>
                <a:pathLst>
                  <a:path h="128">
                    <a:moveTo>
                      <a:pt x="0" y="128"/>
                    </a:moveTo>
                    <a:lnTo>
                      <a:pt x="0" y="115"/>
                    </a:lnTo>
                    <a:lnTo>
                      <a:pt x="0" y="0"/>
                    </a:lnTo>
                  </a:path>
                </a:pathLst>
              </a:custGeom>
              <a:noFill/>
              <a:ln w="9525"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30">
                <a:extLst>
                  <a:ext uri="{FF2B5EF4-FFF2-40B4-BE49-F238E27FC236}">
                    <a16:creationId xmlns:a16="http://schemas.microsoft.com/office/drawing/2014/main" id="{2DE31A6D-AD1F-4955-819F-CA46EEA63434}"/>
                  </a:ext>
                </a:extLst>
              </p:cNvPr>
              <p:cNvSpPr>
                <a:spLocks/>
              </p:cNvSpPr>
              <p:nvPr/>
            </p:nvSpPr>
            <p:spPr bwMode="auto">
              <a:xfrm>
                <a:off x="7781925" y="3568700"/>
                <a:ext cx="0" cy="217488"/>
              </a:xfrm>
              <a:custGeom>
                <a:avLst/>
                <a:gdLst>
                  <a:gd name="T0" fmla="*/ 137 h 137"/>
                  <a:gd name="T1" fmla="*/ 77 h 137"/>
                  <a:gd name="T2" fmla="*/ 0 h 137"/>
                </a:gdLst>
                <a:ahLst/>
                <a:cxnLst>
                  <a:cxn ang="0">
                    <a:pos x="0" y="T0"/>
                  </a:cxn>
                  <a:cxn ang="0">
                    <a:pos x="0" y="T1"/>
                  </a:cxn>
                  <a:cxn ang="0">
                    <a:pos x="0" y="T2"/>
                  </a:cxn>
                </a:cxnLst>
                <a:rect l="0" t="0" r="r" b="b"/>
                <a:pathLst>
                  <a:path h="137">
                    <a:moveTo>
                      <a:pt x="0" y="137"/>
                    </a:moveTo>
                    <a:lnTo>
                      <a:pt x="0" y="77"/>
                    </a:lnTo>
                    <a:lnTo>
                      <a:pt x="0" y="0"/>
                    </a:lnTo>
                  </a:path>
                </a:pathLst>
              </a:custGeom>
              <a:noFill/>
              <a:ln w="9525"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Freeform 31">
                <a:extLst>
                  <a:ext uri="{FF2B5EF4-FFF2-40B4-BE49-F238E27FC236}">
                    <a16:creationId xmlns:a16="http://schemas.microsoft.com/office/drawing/2014/main" id="{6965A706-CEC2-411D-ACBE-E9789A8C3CD7}"/>
                  </a:ext>
                </a:extLst>
              </p:cNvPr>
              <p:cNvSpPr>
                <a:spLocks/>
              </p:cNvSpPr>
              <p:nvPr/>
            </p:nvSpPr>
            <p:spPr bwMode="auto">
              <a:xfrm>
                <a:off x="7115175" y="3783013"/>
                <a:ext cx="0" cy="117475"/>
              </a:xfrm>
              <a:custGeom>
                <a:avLst/>
                <a:gdLst>
                  <a:gd name="T0" fmla="*/ 74 h 74"/>
                  <a:gd name="T1" fmla="*/ 25 h 74"/>
                  <a:gd name="T2" fmla="*/ 0 h 74"/>
                </a:gdLst>
                <a:ahLst/>
                <a:cxnLst>
                  <a:cxn ang="0">
                    <a:pos x="0" y="T0"/>
                  </a:cxn>
                  <a:cxn ang="0">
                    <a:pos x="0" y="T1"/>
                  </a:cxn>
                  <a:cxn ang="0">
                    <a:pos x="0" y="T2"/>
                  </a:cxn>
                </a:cxnLst>
                <a:rect l="0" t="0" r="r" b="b"/>
                <a:pathLst>
                  <a:path h="74">
                    <a:moveTo>
                      <a:pt x="0" y="74"/>
                    </a:moveTo>
                    <a:lnTo>
                      <a:pt x="0" y="25"/>
                    </a:lnTo>
                    <a:lnTo>
                      <a:pt x="0" y="0"/>
                    </a:lnTo>
                  </a:path>
                </a:pathLst>
              </a:custGeom>
              <a:noFill/>
              <a:ln w="9525"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Freeform 32">
                <a:extLst>
                  <a:ext uri="{FF2B5EF4-FFF2-40B4-BE49-F238E27FC236}">
                    <a16:creationId xmlns:a16="http://schemas.microsoft.com/office/drawing/2014/main" id="{131B707F-AF70-4011-AFC8-6CF6AB634DBC}"/>
                  </a:ext>
                </a:extLst>
              </p:cNvPr>
              <p:cNvSpPr>
                <a:spLocks/>
              </p:cNvSpPr>
              <p:nvPr/>
            </p:nvSpPr>
            <p:spPr bwMode="auto">
              <a:xfrm>
                <a:off x="7337425" y="3667125"/>
                <a:ext cx="0" cy="144463"/>
              </a:xfrm>
              <a:custGeom>
                <a:avLst/>
                <a:gdLst>
                  <a:gd name="T0" fmla="*/ 91 h 91"/>
                  <a:gd name="T1" fmla="*/ 47 h 91"/>
                  <a:gd name="T2" fmla="*/ 0 h 91"/>
                </a:gdLst>
                <a:ahLst/>
                <a:cxnLst>
                  <a:cxn ang="0">
                    <a:pos x="0" y="T0"/>
                  </a:cxn>
                  <a:cxn ang="0">
                    <a:pos x="0" y="T1"/>
                  </a:cxn>
                  <a:cxn ang="0">
                    <a:pos x="0" y="T2"/>
                  </a:cxn>
                </a:cxnLst>
                <a:rect l="0" t="0" r="r" b="b"/>
                <a:pathLst>
                  <a:path h="91">
                    <a:moveTo>
                      <a:pt x="0" y="91"/>
                    </a:moveTo>
                    <a:lnTo>
                      <a:pt x="0" y="47"/>
                    </a:lnTo>
                    <a:lnTo>
                      <a:pt x="0" y="0"/>
                    </a:lnTo>
                  </a:path>
                </a:pathLst>
              </a:custGeom>
              <a:noFill/>
              <a:ln w="9525"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Freeform 33">
                <a:extLst>
                  <a:ext uri="{FF2B5EF4-FFF2-40B4-BE49-F238E27FC236}">
                    <a16:creationId xmlns:a16="http://schemas.microsoft.com/office/drawing/2014/main" id="{6051CFB7-2F5F-41B1-AE9A-D23F42870164}"/>
                  </a:ext>
                </a:extLst>
              </p:cNvPr>
              <p:cNvSpPr>
                <a:spLocks/>
              </p:cNvSpPr>
              <p:nvPr/>
            </p:nvSpPr>
            <p:spPr bwMode="auto">
              <a:xfrm>
                <a:off x="7115175" y="3690938"/>
                <a:ext cx="666750" cy="131763"/>
              </a:xfrm>
              <a:custGeom>
                <a:avLst/>
                <a:gdLst>
                  <a:gd name="T0" fmla="*/ 420 w 420"/>
                  <a:gd name="T1" fmla="*/ 0 h 83"/>
                  <a:gd name="T2" fmla="*/ 279 w 420"/>
                  <a:gd name="T3" fmla="*/ 41 h 83"/>
                  <a:gd name="T4" fmla="*/ 279 w 420"/>
                  <a:gd name="T5" fmla="*/ 41 h 83"/>
                  <a:gd name="T6" fmla="*/ 140 w 420"/>
                  <a:gd name="T7" fmla="*/ 32 h 83"/>
                  <a:gd name="T8" fmla="*/ 140 w 420"/>
                  <a:gd name="T9" fmla="*/ 32 h 83"/>
                  <a:gd name="T10" fmla="*/ 0 w 420"/>
                  <a:gd name="T11" fmla="*/ 83 h 83"/>
                </a:gdLst>
                <a:ahLst/>
                <a:cxnLst>
                  <a:cxn ang="0">
                    <a:pos x="T0" y="T1"/>
                  </a:cxn>
                  <a:cxn ang="0">
                    <a:pos x="T2" y="T3"/>
                  </a:cxn>
                  <a:cxn ang="0">
                    <a:pos x="T4" y="T5"/>
                  </a:cxn>
                  <a:cxn ang="0">
                    <a:pos x="T6" y="T7"/>
                  </a:cxn>
                  <a:cxn ang="0">
                    <a:pos x="T8" y="T9"/>
                  </a:cxn>
                  <a:cxn ang="0">
                    <a:pos x="T10" y="T11"/>
                  </a:cxn>
                </a:cxnLst>
                <a:rect l="0" t="0" r="r" b="b"/>
                <a:pathLst>
                  <a:path w="420" h="83">
                    <a:moveTo>
                      <a:pt x="420" y="0"/>
                    </a:moveTo>
                    <a:lnTo>
                      <a:pt x="279" y="41"/>
                    </a:lnTo>
                    <a:lnTo>
                      <a:pt x="279" y="41"/>
                    </a:lnTo>
                    <a:lnTo>
                      <a:pt x="140" y="32"/>
                    </a:lnTo>
                    <a:lnTo>
                      <a:pt x="140" y="32"/>
                    </a:lnTo>
                    <a:lnTo>
                      <a:pt x="0" y="83"/>
                    </a:lnTo>
                  </a:path>
                </a:pathLst>
              </a:custGeom>
              <a:noFill/>
              <a:ln w="12700"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64" name="ZoneTexte 63">
              <a:extLst>
                <a:ext uri="{FF2B5EF4-FFF2-40B4-BE49-F238E27FC236}">
                  <a16:creationId xmlns:a16="http://schemas.microsoft.com/office/drawing/2014/main" id="{826091EF-370B-4902-AB28-B13EE21E1FF3}"/>
                </a:ext>
              </a:extLst>
            </p:cNvPr>
            <p:cNvSpPr txBox="1"/>
            <p:nvPr/>
          </p:nvSpPr>
          <p:spPr>
            <a:xfrm>
              <a:off x="6753096" y="4444877"/>
              <a:ext cx="255198" cy="246221"/>
            </a:xfrm>
            <a:prstGeom prst="rect">
              <a:avLst/>
            </a:prstGeom>
            <a:noFill/>
          </p:spPr>
          <p:txBody>
            <a:bodyPr wrap="none" rtlCol="0">
              <a:spAutoFit/>
            </a:bodyPr>
            <a:lstStyle/>
            <a:p>
              <a:pPr algn="ctr"/>
              <a:r>
                <a:rPr lang="fr-FR" sz="1000" dirty="0"/>
                <a:t>0</a:t>
              </a:r>
            </a:p>
          </p:txBody>
        </p:sp>
        <p:sp>
          <p:nvSpPr>
            <p:cNvPr id="65" name="ZoneTexte 64">
              <a:extLst>
                <a:ext uri="{FF2B5EF4-FFF2-40B4-BE49-F238E27FC236}">
                  <a16:creationId xmlns:a16="http://schemas.microsoft.com/office/drawing/2014/main" id="{FC6F07CD-1475-426C-9A94-8C58A20E913E}"/>
                </a:ext>
              </a:extLst>
            </p:cNvPr>
            <p:cNvSpPr txBox="1"/>
            <p:nvPr/>
          </p:nvSpPr>
          <p:spPr>
            <a:xfrm>
              <a:off x="7119947" y="4444877"/>
              <a:ext cx="255198" cy="246221"/>
            </a:xfrm>
            <a:prstGeom prst="rect">
              <a:avLst/>
            </a:prstGeom>
            <a:noFill/>
          </p:spPr>
          <p:txBody>
            <a:bodyPr wrap="none" rtlCol="0">
              <a:spAutoFit/>
            </a:bodyPr>
            <a:lstStyle/>
            <a:p>
              <a:pPr algn="ctr"/>
              <a:r>
                <a:rPr lang="fr-FR" sz="1000" dirty="0"/>
                <a:t>4</a:t>
              </a:r>
            </a:p>
          </p:txBody>
        </p:sp>
        <p:sp>
          <p:nvSpPr>
            <p:cNvPr id="66" name="ZoneTexte 65">
              <a:extLst>
                <a:ext uri="{FF2B5EF4-FFF2-40B4-BE49-F238E27FC236}">
                  <a16:creationId xmlns:a16="http://schemas.microsoft.com/office/drawing/2014/main" id="{88F94F76-C0E4-4B13-837F-894C6D9004BC}"/>
                </a:ext>
              </a:extLst>
            </p:cNvPr>
            <p:cNvSpPr txBox="1"/>
            <p:nvPr/>
          </p:nvSpPr>
          <p:spPr>
            <a:xfrm>
              <a:off x="7445949" y="4444877"/>
              <a:ext cx="325731" cy="246221"/>
            </a:xfrm>
            <a:prstGeom prst="rect">
              <a:avLst/>
            </a:prstGeom>
            <a:noFill/>
          </p:spPr>
          <p:txBody>
            <a:bodyPr wrap="none" rtlCol="0">
              <a:spAutoFit/>
            </a:bodyPr>
            <a:lstStyle/>
            <a:p>
              <a:pPr algn="ctr"/>
              <a:r>
                <a:rPr lang="fr-FR" sz="1000" dirty="0"/>
                <a:t>24</a:t>
              </a:r>
            </a:p>
          </p:txBody>
        </p:sp>
        <p:sp>
          <p:nvSpPr>
            <p:cNvPr id="67" name="ZoneTexte 66">
              <a:extLst>
                <a:ext uri="{FF2B5EF4-FFF2-40B4-BE49-F238E27FC236}">
                  <a16:creationId xmlns:a16="http://schemas.microsoft.com/office/drawing/2014/main" id="{09F26338-2D85-4BCC-85C9-6271DAC3A166}"/>
                </a:ext>
              </a:extLst>
            </p:cNvPr>
            <p:cNvSpPr txBox="1"/>
            <p:nvPr/>
          </p:nvSpPr>
          <p:spPr>
            <a:xfrm>
              <a:off x="7816955" y="4444877"/>
              <a:ext cx="325731" cy="246221"/>
            </a:xfrm>
            <a:prstGeom prst="rect">
              <a:avLst/>
            </a:prstGeom>
            <a:noFill/>
          </p:spPr>
          <p:txBody>
            <a:bodyPr wrap="none" rtlCol="0">
              <a:spAutoFit/>
            </a:bodyPr>
            <a:lstStyle/>
            <a:p>
              <a:pPr algn="ctr"/>
              <a:r>
                <a:rPr lang="fr-FR" sz="1000" dirty="0"/>
                <a:t>48</a:t>
              </a:r>
            </a:p>
          </p:txBody>
        </p:sp>
        <p:sp>
          <p:nvSpPr>
            <p:cNvPr id="68" name="ZoneTexte 67">
              <a:extLst>
                <a:ext uri="{FF2B5EF4-FFF2-40B4-BE49-F238E27FC236}">
                  <a16:creationId xmlns:a16="http://schemas.microsoft.com/office/drawing/2014/main" id="{99B12FF0-1C01-468F-A9EB-A16B1B10913A}"/>
                </a:ext>
              </a:extLst>
            </p:cNvPr>
            <p:cNvSpPr txBox="1"/>
            <p:nvPr/>
          </p:nvSpPr>
          <p:spPr>
            <a:xfrm>
              <a:off x="6350613" y="4301028"/>
              <a:ext cx="255198" cy="246221"/>
            </a:xfrm>
            <a:prstGeom prst="rect">
              <a:avLst/>
            </a:prstGeom>
            <a:noFill/>
          </p:spPr>
          <p:txBody>
            <a:bodyPr wrap="none" rtlCol="0">
              <a:spAutoFit/>
            </a:bodyPr>
            <a:lstStyle/>
            <a:p>
              <a:pPr algn="r"/>
              <a:r>
                <a:rPr lang="fr-FR" sz="1000" dirty="0"/>
                <a:t>0</a:t>
              </a:r>
            </a:p>
          </p:txBody>
        </p:sp>
        <p:sp>
          <p:nvSpPr>
            <p:cNvPr id="69" name="ZoneTexte 68">
              <a:extLst>
                <a:ext uri="{FF2B5EF4-FFF2-40B4-BE49-F238E27FC236}">
                  <a16:creationId xmlns:a16="http://schemas.microsoft.com/office/drawing/2014/main" id="{123AE9DC-ECE5-4D91-A232-1ABA9A66E44C}"/>
                </a:ext>
              </a:extLst>
            </p:cNvPr>
            <p:cNvSpPr txBox="1"/>
            <p:nvPr/>
          </p:nvSpPr>
          <p:spPr>
            <a:xfrm>
              <a:off x="8038809" y="4425079"/>
              <a:ext cx="779381" cy="246221"/>
            </a:xfrm>
            <a:prstGeom prst="rect">
              <a:avLst/>
            </a:prstGeom>
            <a:noFill/>
          </p:spPr>
          <p:txBody>
            <a:bodyPr wrap="none" rtlCol="0">
              <a:spAutoFit/>
            </a:bodyPr>
            <a:lstStyle/>
            <a:p>
              <a:pPr algn="ctr"/>
              <a:r>
                <a:rPr lang="fr-FR" sz="1000" b="1" dirty="0"/>
                <a:t>Semaines</a:t>
              </a:r>
            </a:p>
          </p:txBody>
        </p:sp>
        <p:sp>
          <p:nvSpPr>
            <p:cNvPr id="75" name="ZoneTexte 74">
              <a:extLst>
                <a:ext uri="{FF2B5EF4-FFF2-40B4-BE49-F238E27FC236}">
                  <a16:creationId xmlns:a16="http://schemas.microsoft.com/office/drawing/2014/main" id="{FEA7AFC6-B792-42AD-B100-083401D5BCE3}"/>
                </a:ext>
              </a:extLst>
            </p:cNvPr>
            <p:cNvSpPr txBox="1"/>
            <p:nvPr/>
          </p:nvSpPr>
          <p:spPr>
            <a:xfrm>
              <a:off x="6209548" y="4067559"/>
              <a:ext cx="396263" cy="246221"/>
            </a:xfrm>
            <a:prstGeom prst="rect">
              <a:avLst/>
            </a:prstGeom>
            <a:noFill/>
          </p:spPr>
          <p:txBody>
            <a:bodyPr wrap="none" rtlCol="0">
              <a:spAutoFit/>
            </a:bodyPr>
            <a:lstStyle/>
            <a:p>
              <a:pPr algn="r"/>
              <a:r>
                <a:rPr lang="fr-FR" sz="1000" dirty="0"/>
                <a:t>200</a:t>
              </a:r>
            </a:p>
          </p:txBody>
        </p:sp>
        <p:sp>
          <p:nvSpPr>
            <p:cNvPr id="76" name="ZoneTexte 75">
              <a:extLst>
                <a:ext uri="{FF2B5EF4-FFF2-40B4-BE49-F238E27FC236}">
                  <a16:creationId xmlns:a16="http://schemas.microsoft.com/office/drawing/2014/main" id="{4F1A4198-E8F3-4792-8E69-37766BE21B51}"/>
                </a:ext>
              </a:extLst>
            </p:cNvPr>
            <p:cNvSpPr txBox="1"/>
            <p:nvPr/>
          </p:nvSpPr>
          <p:spPr>
            <a:xfrm>
              <a:off x="6209548" y="3834089"/>
              <a:ext cx="396263" cy="246221"/>
            </a:xfrm>
            <a:prstGeom prst="rect">
              <a:avLst/>
            </a:prstGeom>
            <a:noFill/>
          </p:spPr>
          <p:txBody>
            <a:bodyPr wrap="none" rtlCol="0">
              <a:spAutoFit/>
            </a:bodyPr>
            <a:lstStyle/>
            <a:p>
              <a:pPr algn="r"/>
              <a:r>
                <a:rPr lang="fr-FR" sz="1000" dirty="0"/>
                <a:t>400</a:t>
              </a:r>
            </a:p>
          </p:txBody>
        </p:sp>
        <p:sp>
          <p:nvSpPr>
            <p:cNvPr id="77" name="ZoneTexte 76">
              <a:extLst>
                <a:ext uri="{FF2B5EF4-FFF2-40B4-BE49-F238E27FC236}">
                  <a16:creationId xmlns:a16="http://schemas.microsoft.com/office/drawing/2014/main" id="{B7A15558-47C2-4548-A093-EF3B4B797A59}"/>
                </a:ext>
              </a:extLst>
            </p:cNvPr>
            <p:cNvSpPr txBox="1"/>
            <p:nvPr/>
          </p:nvSpPr>
          <p:spPr>
            <a:xfrm>
              <a:off x="6209548" y="3600619"/>
              <a:ext cx="396263" cy="246221"/>
            </a:xfrm>
            <a:prstGeom prst="rect">
              <a:avLst/>
            </a:prstGeom>
            <a:noFill/>
          </p:spPr>
          <p:txBody>
            <a:bodyPr wrap="none" rtlCol="0">
              <a:spAutoFit/>
            </a:bodyPr>
            <a:lstStyle/>
            <a:p>
              <a:pPr algn="r"/>
              <a:r>
                <a:rPr lang="fr-FR" sz="1000" dirty="0"/>
                <a:t>600</a:t>
              </a:r>
            </a:p>
          </p:txBody>
        </p:sp>
        <p:sp>
          <p:nvSpPr>
            <p:cNvPr id="78" name="ZoneTexte 77">
              <a:extLst>
                <a:ext uri="{FF2B5EF4-FFF2-40B4-BE49-F238E27FC236}">
                  <a16:creationId xmlns:a16="http://schemas.microsoft.com/office/drawing/2014/main" id="{C35220CE-2398-4B29-BA17-B0369C806328}"/>
                </a:ext>
              </a:extLst>
            </p:cNvPr>
            <p:cNvSpPr txBox="1"/>
            <p:nvPr/>
          </p:nvSpPr>
          <p:spPr>
            <a:xfrm>
              <a:off x="6209548" y="3367149"/>
              <a:ext cx="396263" cy="246221"/>
            </a:xfrm>
            <a:prstGeom prst="rect">
              <a:avLst/>
            </a:prstGeom>
            <a:noFill/>
          </p:spPr>
          <p:txBody>
            <a:bodyPr wrap="none" rtlCol="0">
              <a:spAutoFit/>
            </a:bodyPr>
            <a:lstStyle/>
            <a:p>
              <a:pPr algn="r"/>
              <a:r>
                <a:rPr lang="fr-FR" sz="1000" dirty="0"/>
                <a:t>800</a:t>
              </a:r>
            </a:p>
          </p:txBody>
        </p:sp>
        <p:sp>
          <p:nvSpPr>
            <p:cNvPr id="79" name="ZoneTexte 78">
              <a:extLst>
                <a:ext uri="{FF2B5EF4-FFF2-40B4-BE49-F238E27FC236}">
                  <a16:creationId xmlns:a16="http://schemas.microsoft.com/office/drawing/2014/main" id="{14E00E84-A1D3-4228-8BF4-5374CCF98433}"/>
                </a:ext>
              </a:extLst>
            </p:cNvPr>
            <p:cNvSpPr txBox="1"/>
            <p:nvPr/>
          </p:nvSpPr>
          <p:spPr>
            <a:xfrm>
              <a:off x="6103750" y="3133679"/>
              <a:ext cx="502061" cy="246221"/>
            </a:xfrm>
            <a:prstGeom prst="rect">
              <a:avLst/>
            </a:prstGeom>
            <a:noFill/>
          </p:spPr>
          <p:txBody>
            <a:bodyPr wrap="none" rtlCol="0">
              <a:spAutoFit/>
            </a:bodyPr>
            <a:lstStyle/>
            <a:p>
              <a:pPr algn="r"/>
              <a:r>
                <a:rPr lang="fr-FR" sz="1000" dirty="0"/>
                <a:t>1 000</a:t>
              </a:r>
            </a:p>
          </p:txBody>
        </p:sp>
        <p:sp>
          <p:nvSpPr>
            <p:cNvPr id="91" name="ZoneTexte 90">
              <a:extLst>
                <a:ext uri="{FF2B5EF4-FFF2-40B4-BE49-F238E27FC236}">
                  <a16:creationId xmlns:a16="http://schemas.microsoft.com/office/drawing/2014/main" id="{C29DCBB8-0C87-4140-85B1-2E3EB3E2BAD7}"/>
                </a:ext>
              </a:extLst>
            </p:cNvPr>
            <p:cNvSpPr txBox="1"/>
            <p:nvPr/>
          </p:nvSpPr>
          <p:spPr>
            <a:xfrm>
              <a:off x="8095141" y="3763060"/>
              <a:ext cx="723049" cy="246221"/>
            </a:xfrm>
            <a:prstGeom prst="rect">
              <a:avLst/>
            </a:prstGeom>
            <a:noFill/>
          </p:spPr>
          <p:txBody>
            <a:bodyPr wrap="none" rtlCol="0">
              <a:spAutoFit/>
            </a:bodyPr>
            <a:lstStyle/>
            <a:p>
              <a:r>
                <a:rPr lang="fr-FR" sz="1000" dirty="0"/>
                <a:t>p = 0,461</a:t>
              </a:r>
            </a:p>
          </p:txBody>
        </p:sp>
      </p:grpSp>
      <p:grpSp>
        <p:nvGrpSpPr>
          <p:cNvPr id="5" name="Groupe 4">
            <a:extLst>
              <a:ext uri="{FF2B5EF4-FFF2-40B4-BE49-F238E27FC236}">
                <a16:creationId xmlns:a16="http://schemas.microsoft.com/office/drawing/2014/main" id="{FA601987-5DBF-477B-9793-A473ED683699}"/>
              </a:ext>
            </a:extLst>
          </p:cNvPr>
          <p:cNvGrpSpPr/>
          <p:nvPr/>
        </p:nvGrpSpPr>
        <p:grpSpPr>
          <a:xfrm>
            <a:off x="6262232" y="4891605"/>
            <a:ext cx="2636577" cy="1595774"/>
            <a:chOff x="6262232" y="4891605"/>
            <a:chExt cx="2636577" cy="1595774"/>
          </a:xfrm>
        </p:grpSpPr>
        <p:sp>
          <p:nvSpPr>
            <p:cNvPr id="38" name="Freeform 10">
              <a:extLst>
                <a:ext uri="{FF2B5EF4-FFF2-40B4-BE49-F238E27FC236}">
                  <a16:creationId xmlns:a16="http://schemas.microsoft.com/office/drawing/2014/main" id="{1B18CCD7-C6A8-449A-A36F-7AB313464933}"/>
                </a:ext>
              </a:extLst>
            </p:cNvPr>
            <p:cNvSpPr>
              <a:spLocks/>
            </p:cNvSpPr>
            <p:nvPr/>
          </p:nvSpPr>
          <p:spPr bwMode="auto">
            <a:xfrm>
              <a:off x="6629722" y="5012447"/>
              <a:ext cx="1581207" cy="1188331"/>
            </a:xfrm>
            <a:custGeom>
              <a:avLst/>
              <a:gdLst>
                <a:gd name="T0" fmla="*/ 604 w 604"/>
                <a:gd name="T1" fmla="*/ 449 h 449"/>
                <a:gd name="T2" fmla="*/ 0 w 604"/>
                <a:gd name="T3" fmla="*/ 449 h 449"/>
                <a:gd name="T4" fmla="*/ 0 w 604"/>
                <a:gd name="T5" fmla="*/ 0 h 449"/>
              </a:gdLst>
              <a:ahLst/>
              <a:cxnLst>
                <a:cxn ang="0">
                  <a:pos x="T0" y="T1"/>
                </a:cxn>
                <a:cxn ang="0">
                  <a:pos x="T2" y="T3"/>
                </a:cxn>
                <a:cxn ang="0">
                  <a:pos x="T4" y="T5"/>
                </a:cxn>
              </a:cxnLst>
              <a:rect l="0" t="0" r="r" b="b"/>
              <a:pathLst>
                <a:path w="604" h="449">
                  <a:moveTo>
                    <a:pt x="604" y="449"/>
                  </a:moveTo>
                  <a:lnTo>
                    <a:pt x="0" y="449"/>
                  </a:lnTo>
                  <a:lnTo>
                    <a:pt x="0" y="0"/>
                  </a:lnTo>
                </a:path>
              </a:pathLst>
            </a:custGeom>
            <a:noFill/>
            <a:ln w="476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Freeform 13">
              <a:extLst>
                <a:ext uri="{FF2B5EF4-FFF2-40B4-BE49-F238E27FC236}">
                  <a16:creationId xmlns:a16="http://schemas.microsoft.com/office/drawing/2014/main" id="{BA3E8D51-66F7-42E2-A1C4-48B60C310247}"/>
                </a:ext>
              </a:extLst>
            </p:cNvPr>
            <p:cNvSpPr>
              <a:spLocks noEditPoints="1"/>
            </p:cNvSpPr>
            <p:nvPr/>
          </p:nvSpPr>
          <p:spPr bwMode="auto">
            <a:xfrm>
              <a:off x="6566895" y="5012448"/>
              <a:ext cx="1408424" cy="1260000"/>
            </a:xfrm>
            <a:custGeom>
              <a:avLst/>
              <a:gdLst>
                <a:gd name="T0" fmla="*/ 0 w 538"/>
                <a:gd name="T1" fmla="*/ 74 h 470"/>
                <a:gd name="T2" fmla="*/ 24 w 538"/>
                <a:gd name="T3" fmla="*/ 74 h 470"/>
                <a:gd name="T4" fmla="*/ 0 w 538"/>
                <a:gd name="T5" fmla="*/ 0 h 470"/>
                <a:gd name="T6" fmla="*/ 24 w 538"/>
                <a:gd name="T7" fmla="*/ 0 h 470"/>
                <a:gd name="T8" fmla="*/ 0 w 538"/>
                <a:gd name="T9" fmla="*/ 147 h 470"/>
                <a:gd name="T10" fmla="*/ 24 w 538"/>
                <a:gd name="T11" fmla="*/ 147 h 470"/>
                <a:gd name="T12" fmla="*/ 0 w 538"/>
                <a:gd name="T13" fmla="*/ 221 h 470"/>
                <a:gd name="T14" fmla="*/ 24 w 538"/>
                <a:gd name="T15" fmla="*/ 221 h 470"/>
                <a:gd name="T16" fmla="*/ 0 w 538"/>
                <a:gd name="T17" fmla="*/ 295 h 470"/>
                <a:gd name="T18" fmla="*/ 24 w 538"/>
                <a:gd name="T19" fmla="*/ 295 h 470"/>
                <a:gd name="T20" fmla="*/ 0 w 538"/>
                <a:gd name="T21" fmla="*/ 443 h 470"/>
                <a:gd name="T22" fmla="*/ 24 w 538"/>
                <a:gd name="T23" fmla="*/ 443 h 470"/>
                <a:gd name="T24" fmla="*/ 0 w 538"/>
                <a:gd name="T25" fmla="*/ 369 h 470"/>
                <a:gd name="T26" fmla="*/ 24 w 538"/>
                <a:gd name="T27" fmla="*/ 369 h 470"/>
                <a:gd name="T28" fmla="*/ 119 w 538"/>
                <a:gd name="T29" fmla="*/ 470 h 470"/>
                <a:gd name="T30" fmla="*/ 119 w 538"/>
                <a:gd name="T31" fmla="*/ 443 h 470"/>
                <a:gd name="T32" fmla="*/ 397 w 538"/>
                <a:gd name="T33" fmla="*/ 470 h 470"/>
                <a:gd name="T34" fmla="*/ 397 w 538"/>
                <a:gd name="T35" fmla="*/ 443 h 470"/>
                <a:gd name="T36" fmla="*/ 538 w 538"/>
                <a:gd name="T37" fmla="*/ 470 h 470"/>
                <a:gd name="T38" fmla="*/ 538 w 538"/>
                <a:gd name="T39" fmla="*/ 443 h 470"/>
                <a:gd name="T40" fmla="*/ 258 w 538"/>
                <a:gd name="T41" fmla="*/ 470 h 470"/>
                <a:gd name="T42" fmla="*/ 258 w 538"/>
                <a:gd name="T43" fmla="*/ 443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8" h="470">
                  <a:moveTo>
                    <a:pt x="0" y="74"/>
                  </a:moveTo>
                  <a:lnTo>
                    <a:pt x="24" y="74"/>
                  </a:lnTo>
                  <a:moveTo>
                    <a:pt x="0" y="0"/>
                  </a:moveTo>
                  <a:lnTo>
                    <a:pt x="24" y="0"/>
                  </a:lnTo>
                  <a:moveTo>
                    <a:pt x="0" y="147"/>
                  </a:moveTo>
                  <a:lnTo>
                    <a:pt x="24" y="147"/>
                  </a:lnTo>
                  <a:moveTo>
                    <a:pt x="0" y="221"/>
                  </a:moveTo>
                  <a:lnTo>
                    <a:pt x="24" y="221"/>
                  </a:lnTo>
                  <a:moveTo>
                    <a:pt x="0" y="295"/>
                  </a:moveTo>
                  <a:lnTo>
                    <a:pt x="24" y="295"/>
                  </a:lnTo>
                  <a:moveTo>
                    <a:pt x="0" y="443"/>
                  </a:moveTo>
                  <a:lnTo>
                    <a:pt x="24" y="443"/>
                  </a:lnTo>
                  <a:moveTo>
                    <a:pt x="0" y="369"/>
                  </a:moveTo>
                  <a:lnTo>
                    <a:pt x="24" y="369"/>
                  </a:lnTo>
                  <a:moveTo>
                    <a:pt x="119" y="470"/>
                  </a:moveTo>
                  <a:lnTo>
                    <a:pt x="119" y="443"/>
                  </a:lnTo>
                  <a:moveTo>
                    <a:pt x="397" y="470"/>
                  </a:moveTo>
                  <a:lnTo>
                    <a:pt x="397" y="443"/>
                  </a:lnTo>
                  <a:moveTo>
                    <a:pt x="538" y="470"/>
                  </a:moveTo>
                  <a:lnTo>
                    <a:pt x="538" y="443"/>
                  </a:lnTo>
                  <a:moveTo>
                    <a:pt x="258" y="470"/>
                  </a:moveTo>
                  <a:lnTo>
                    <a:pt x="258" y="443"/>
                  </a:lnTo>
                </a:path>
              </a:pathLst>
            </a:custGeom>
            <a:noFill/>
            <a:ln w="4763" cap="rnd">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Freeform 14">
              <a:extLst>
                <a:ext uri="{FF2B5EF4-FFF2-40B4-BE49-F238E27FC236}">
                  <a16:creationId xmlns:a16="http://schemas.microsoft.com/office/drawing/2014/main" id="{86288313-D71B-41FE-960C-3CC2D72F27C2}"/>
                </a:ext>
              </a:extLst>
            </p:cNvPr>
            <p:cNvSpPr>
              <a:spLocks noEditPoints="1"/>
            </p:cNvSpPr>
            <p:nvPr/>
          </p:nvSpPr>
          <p:spPr bwMode="auto">
            <a:xfrm>
              <a:off x="6873189" y="5391849"/>
              <a:ext cx="1102132" cy="693741"/>
            </a:xfrm>
            <a:custGeom>
              <a:avLst/>
              <a:gdLst>
                <a:gd name="T0" fmla="*/ 141 w 421"/>
                <a:gd name="T1" fmla="*/ 265 h 265"/>
                <a:gd name="T2" fmla="*/ 141 w 421"/>
                <a:gd name="T3" fmla="*/ 215 h 265"/>
                <a:gd name="T4" fmla="*/ 141 w 421"/>
                <a:gd name="T5" fmla="*/ 143 h 265"/>
                <a:gd name="T6" fmla="*/ 0 w 421"/>
                <a:gd name="T7" fmla="*/ 263 h 265"/>
                <a:gd name="T8" fmla="*/ 0 w 421"/>
                <a:gd name="T9" fmla="*/ 163 h 265"/>
                <a:gd name="T10" fmla="*/ 281 w 421"/>
                <a:gd name="T11" fmla="*/ 219 h 265"/>
                <a:gd name="T12" fmla="*/ 281 w 421"/>
                <a:gd name="T13" fmla="*/ 170 h 265"/>
                <a:gd name="T14" fmla="*/ 281 w 421"/>
                <a:gd name="T15" fmla="*/ 91 h 265"/>
                <a:gd name="T16" fmla="*/ 421 w 421"/>
                <a:gd name="T17" fmla="*/ 228 h 265"/>
                <a:gd name="T18" fmla="*/ 421 w 421"/>
                <a:gd name="T19" fmla="*/ 151 h 265"/>
                <a:gd name="T20" fmla="*/ 421 w 421"/>
                <a:gd name="T2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1" h="265">
                  <a:moveTo>
                    <a:pt x="141" y="265"/>
                  </a:moveTo>
                  <a:lnTo>
                    <a:pt x="141" y="215"/>
                  </a:lnTo>
                  <a:lnTo>
                    <a:pt x="141" y="143"/>
                  </a:lnTo>
                  <a:moveTo>
                    <a:pt x="0" y="263"/>
                  </a:moveTo>
                  <a:lnTo>
                    <a:pt x="0" y="163"/>
                  </a:lnTo>
                  <a:moveTo>
                    <a:pt x="281" y="219"/>
                  </a:moveTo>
                  <a:lnTo>
                    <a:pt x="281" y="170"/>
                  </a:lnTo>
                  <a:lnTo>
                    <a:pt x="281" y="91"/>
                  </a:lnTo>
                  <a:moveTo>
                    <a:pt x="421" y="228"/>
                  </a:moveTo>
                  <a:lnTo>
                    <a:pt x="421" y="151"/>
                  </a:lnTo>
                  <a:lnTo>
                    <a:pt x="421" y="0"/>
                  </a:lnTo>
                </a:path>
              </a:pathLst>
            </a:custGeom>
            <a:noFill/>
            <a:ln w="9525"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Freeform 15">
              <a:extLst>
                <a:ext uri="{FF2B5EF4-FFF2-40B4-BE49-F238E27FC236}">
                  <a16:creationId xmlns:a16="http://schemas.microsoft.com/office/drawing/2014/main" id="{7F40DFA5-BAF2-472B-B779-8225806BCC70}"/>
                </a:ext>
              </a:extLst>
            </p:cNvPr>
            <p:cNvSpPr>
              <a:spLocks/>
            </p:cNvSpPr>
            <p:nvPr/>
          </p:nvSpPr>
          <p:spPr bwMode="auto">
            <a:xfrm>
              <a:off x="6878425" y="5787151"/>
              <a:ext cx="1096896" cy="206814"/>
            </a:xfrm>
            <a:custGeom>
              <a:avLst/>
              <a:gdLst>
                <a:gd name="T0" fmla="*/ 419 w 419"/>
                <a:gd name="T1" fmla="*/ 0 h 79"/>
                <a:gd name="T2" fmla="*/ 279 w 419"/>
                <a:gd name="T3" fmla="*/ 19 h 79"/>
                <a:gd name="T4" fmla="*/ 139 w 419"/>
                <a:gd name="T5" fmla="*/ 64 h 79"/>
                <a:gd name="T6" fmla="*/ 0 w 419"/>
                <a:gd name="T7" fmla="*/ 79 h 79"/>
              </a:gdLst>
              <a:ahLst/>
              <a:cxnLst>
                <a:cxn ang="0">
                  <a:pos x="T0" y="T1"/>
                </a:cxn>
                <a:cxn ang="0">
                  <a:pos x="T2" y="T3"/>
                </a:cxn>
                <a:cxn ang="0">
                  <a:pos x="T4" y="T5"/>
                </a:cxn>
                <a:cxn ang="0">
                  <a:pos x="T6" y="T7"/>
                </a:cxn>
              </a:cxnLst>
              <a:rect l="0" t="0" r="r" b="b"/>
              <a:pathLst>
                <a:path w="419" h="79">
                  <a:moveTo>
                    <a:pt x="419" y="0"/>
                  </a:moveTo>
                  <a:lnTo>
                    <a:pt x="279" y="19"/>
                  </a:lnTo>
                  <a:lnTo>
                    <a:pt x="139" y="64"/>
                  </a:lnTo>
                  <a:lnTo>
                    <a:pt x="0" y="79"/>
                  </a:lnTo>
                </a:path>
              </a:pathLst>
            </a:custGeom>
            <a:noFill/>
            <a:ln w="12700" cap="rnd">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Freeform 16">
              <a:extLst>
                <a:ext uri="{FF2B5EF4-FFF2-40B4-BE49-F238E27FC236}">
                  <a16:creationId xmlns:a16="http://schemas.microsoft.com/office/drawing/2014/main" id="{9CD7AC3D-CCEE-4652-B3A1-F7DD4EA0161B}"/>
                </a:ext>
              </a:extLst>
            </p:cNvPr>
            <p:cNvSpPr>
              <a:spLocks noEditPoints="1"/>
            </p:cNvSpPr>
            <p:nvPr/>
          </p:nvSpPr>
          <p:spPr bwMode="auto">
            <a:xfrm>
              <a:off x="6873189" y="5514891"/>
              <a:ext cx="1102132" cy="575936"/>
            </a:xfrm>
            <a:custGeom>
              <a:avLst/>
              <a:gdLst>
                <a:gd name="T0" fmla="*/ 140 w 421"/>
                <a:gd name="T1" fmla="*/ 199 h 220"/>
                <a:gd name="T2" fmla="*/ 140 w 421"/>
                <a:gd name="T3" fmla="*/ 123 h 220"/>
                <a:gd name="T4" fmla="*/ 140 w 421"/>
                <a:gd name="T5" fmla="*/ 27 h 220"/>
                <a:gd name="T6" fmla="*/ 0 w 421"/>
                <a:gd name="T7" fmla="*/ 220 h 220"/>
                <a:gd name="T8" fmla="*/ 0 w 421"/>
                <a:gd name="T9" fmla="*/ 187 h 220"/>
                <a:gd name="T10" fmla="*/ 0 w 421"/>
                <a:gd name="T11" fmla="*/ 138 h 220"/>
                <a:gd name="T12" fmla="*/ 421 w 421"/>
                <a:gd name="T13" fmla="*/ 166 h 220"/>
                <a:gd name="T14" fmla="*/ 421 w 421"/>
                <a:gd name="T15" fmla="*/ 107 h 220"/>
                <a:gd name="T16" fmla="*/ 421 w 421"/>
                <a:gd name="T17" fmla="*/ 0 h 220"/>
                <a:gd name="T18" fmla="*/ 281 w 421"/>
                <a:gd name="T19" fmla="*/ 169 h 220"/>
                <a:gd name="T20" fmla="*/ 281 w 421"/>
                <a:gd name="T21" fmla="*/ 123 h 220"/>
                <a:gd name="T22" fmla="*/ 281 w 421"/>
                <a:gd name="T23" fmla="*/ 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1" h="220">
                  <a:moveTo>
                    <a:pt x="140" y="199"/>
                  </a:moveTo>
                  <a:lnTo>
                    <a:pt x="140" y="123"/>
                  </a:lnTo>
                  <a:lnTo>
                    <a:pt x="140" y="27"/>
                  </a:lnTo>
                  <a:moveTo>
                    <a:pt x="0" y="220"/>
                  </a:moveTo>
                  <a:lnTo>
                    <a:pt x="0" y="187"/>
                  </a:lnTo>
                  <a:lnTo>
                    <a:pt x="0" y="138"/>
                  </a:lnTo>
                  <a:moveTo>
                    <a:pt x="421" y="166"/>
                  </a:moveTo>
                  <a:lnTo>
                    <a:pt x="421" y="107"/>
                  </a:lnTo>
                  <a:lnTo>
                    <a:pt x="421" y="0"/>
                  </a:lnTo>
                  <a:moveTo>
                    <a:pt x="281" y="169"/>
                  </a:moveTo>
                  <a:lnTo>
                    <a:pt x="281" y="123"/>
                  </a:lnTo>
                  <a:lnTo>
                    <a:pt x="281" y="36"/>
                  </a:lnTo>
                </a:path>
              </a:pathLst>
            </a:custGeom>
            <a:noFill/>
            <a:ln w="9525"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Freeform 17">
              <a:extLst>
                <a:ext uri="{FF2B5EF4-FFF2-40B4-BE49-F238E27FC236}">
                  <a16:creationId xmlns:a16="http://schemas.microsoft.com/office/drawing/2014/main" id="{C96A4650-8148-4006-95E2-CC57359CCADB}"/>
                </a:ext>
              </a:extLst>
            </p:cNvPr>
            <p:cNvSpPr>
              <a:spLocks/>
            </p:cNvSpPr>
            <p:nvPr/>
          </p:nvSpPr>
          <p:spPr bwMode="auto">
            <a:xfrm>
              <a:off x="6873189" y="5795004"/>
              <a:ext cx="1102132" cy="209431"/>
            </a:xfrm>
            <a:custGeom>
              <a:avLst/>
              <a:gdLst>
                <a:gd name="T0" fmla="*/ 421 w 421"/>
                <a:gd name="T1" fmla="*/ 0 h 80"/>
                <a:gd name="T2" fmla="*/ 281 w 421"/>
                <a:gd name="T3" fmla="*/ 16 h 80"/>
                <a:gd name="T4" fmla="*/ 279 w 421"/>
                <a:gd name="T5" fmla="*/ 16 h 80"/>
                <a:gd name="T6" fmla="*/ 140 w 421"/>
                <a:gd name="T7" fmla="*/ 16 h 80"/>
                <a:gd name="T8" fmla="*/ 139 w 421"/>
                <a:gd name="T9" fmla="*/ 16 h 80"/>
                <a:gd name="T10" fmla="*/ 0 w 421"/>
                <a:gd name="T11" fmla="*/ 80 h 80"/>
              </a:gdLst>
              <a:ahLst/>
              <a:cxnLst>
                <a:cxn ang="0">
                  <a:pos x="T0" y="T1"/>
                </a:cxn>
                <a:cxn ang="0">
                  <a:pos x="T2" y="T3"/>
                </a:cxn>
                <a:cxn ang="0">
                  <a:pos x="T4" y="T5"/>
                </a:cxn>
                <a:cxn ang="0">
                  <a:pos x="T6" y="T7"/>
                </a:cxn>
                <a:cxn ang="0">
                  <a:pos x="T8" y="T9"/>
                </a:cxn>
                <a:cxn ang="0">
                  <a:pos x="T10" y="T11"/>
                </a:cxn>
              </a:cxnLst>
              <a:rect l="0" t="0" r="r" b="b"/>
              <a:pathLst>
                <a:path w="421" h="80">
                  <a:moveTo>
                    <a:pt x="421" y="0"/>
                  </a:moveTo>
                  <a:lnTo>
                    <a:pt x="281" y="16"/>
                  </a:lnTo>
                  <a:lnTo>
                    <a:pt x="279" y="16"/>
                  </a:lnTo>
                  <a:lnTo>
                    <a:pt x="140" y="16"/>
                  </a:lnTo>
                  <a:lnTo>
                    <a:pt x="139" y="16"/>
                  </a:lnTo>
                  <a:lnTo>
                    <a:pt x="0" y="80"/>
                  </a:lnTo>
                </a:path>
              </a:pathLst>
            </a:custGeom>
            <a:noFill/>
            <a:ln w="12700" cap="rnd">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ZoneTexte 69">
              <a:extLst>
                <a:ext uri="{FF2B5EF4-FFF2-40B4-BE49-F238E27FC236}">
                  <a16:creationId xmlns:a16="http://schemas.microsoft.com/office/drawing/2014/main" id="{91AF2AA4-1AD3-43AD-A88A-D4418EDCC1EB}"/>
                </a:ext>
              </a:extLst>
            </p:cNvPr>
            <p:cNvSpPr txBox="1"/>
            <p:nvPr/>
          </p:nvSpPr>
          <p:spPr>
            <a:xfrm>
              <a:off x="6753096" y="6241158"/>
              <a:ext cx="255198" cy="246221"/>
            </a:xfrm>
            <a:prstGeom prst="rect">
              <a:avLst/>
            </a:prstGeom>
            <a:noFill/>
          </p:spPr>
          <p:txBody>
            <a:bodyPr wrap="none" rtlCol="0">
              <a:spAutoFit/>
            </a:bodyPr>
            <a:lstStyle/>
            <a:p>
              <a:pPr algn="ctr"/>
              <a:r>
                <a:rPr lang="fr-FR" sz="1000" dirty="0"/>
                <a:t>0</a:t>
              </a:r>
            </a:p>
          </p:txBody>
        </p:sp>
        <p:sp>
          <p:nvSpPr>
            <p:cNvPr id="71" name="ZoneTexte 70">
              <a:extLst>
                <a:ext uri="{FF2B5EF4-FFF2-40B4-BE49-F238E27FC236}">
                  <a16:creationId xmlns:a16="http://schemas.microsoft.com/office/drawing/2014/main" id="{CA2AEA34-5768-4125-BE58-0AC26119EC5C}"/>
                </a:ext>
              </a:extLst>
            </p:cNvPr>
            <p:cNvSpPr txBox="1"/>
            <p:nvPr/>
          </p:nvSpPr>
          <p:spPr>
            <a:xfrm>
              <a:off x="7119947" y="6241158"/>
              <a:ext cx="255198" cy="246221"/>
            </a:xfrm>
            <a:prstGeom prst="rect">
              <a:avLst/>
            </a:prstGeom>
            <a:noFill/>
          </p:spPr>
          <p:txBody>
            <a:bodyPr wrap="none" rtlCol="0">
              <a:spAutoFit/>
            </a:bodyPr>
            <a:lstStyle/>
            <a:p>
              <a:pPr algn="ctr"/>
              <a:r>
                <a:rPr lang="fr-FR" sz="1000" dirty="0"/>
                <a:t>4</a:t>
              </a:r>
            </a:p>
          </p:txBody>
        </p:sp>
        <p:sp>
          <p:nvSpPr>
            <p:cNvPr id="72" name="ZoneTexte 71">
              <a:extLst>
                <a:ext uri="{FF2B5EF4-FFF2-40B4-BE49-F238E27FC236}">
                  <a16:creationId xmlns:a16="http://schemas.microsoft.com/office/drawing/2014/main" id="{364BCB82-6488-4B21-B8E1-B84CCF5FC03F}"/>
                </a:ext>
              </a:extLst>
            </p:cNvPr>
            <p:cNvSpPr txBox="1"/>
            <p:nvPr/>
          </p:nvSpPr>
          <p:spPr>
            <a:xfrm>
              <a:off x="7445949" y="6241158"/>
              <a:ext cx="325731" cy="246221"/>
            </a:xfrm>
            <a:prstGeom prst="rect">
              <a:avLst/>
            </a:prstGeom>
            <a:noFill/>
          </p:spPr>
          <p:txBody>
            <a:bodyPr wrap="none" rtlCol="0">
              <a:spAutoFit/>
            </a:bodyPr>
            <a:lstStyle/>
            <a:p>
              <a:pPr algn="ctr"/>
              <a:r>
                <a:rPr lang="fr-FR" sz="1000" dirty="0"/>
                <a:t>24</a:t>
              </a:r>
            </a:p>
          </p:txBody>
        </p:sp>
        <p:sp>
          <p:nvSpPr>
            <p:cNvPr id="73" name="ZoneTexte 72">
              <a:extLst>
                <a:ext uri="{FF2B5EF4-FFF2-40B4-BE49-F238E27FC236}">
                  <a16:creationId xmlns:a16="http://schemas.microsoft.com/office/drawing/2014/main" id="{C449006B-55D2-4DF5-ACE9-96C2CEA11A49}"/>
                </a:ext>
              </a:extLst>
            </p:cNvPr>
            <p:cNvSpPr txBox="1"/>
            <p:nvPr/>
          </p:nvSpPr>
          <p:spPr>
            <a:xfrm>
              <a:off x="7816955" y="6241158"/>
              <a:ext cx="325731" cy="246221"/>
            </a:xfrm>
            <a:prstGeom prst="rect">
              <a:avLst/>
            </a:prstGeom>
            <a:noFill/>
          </p:spPr>
          <p:txBody>
            <a:bodyPr wrap="none" rtlCol="0">
              <a:spAutoFit/>
            </a:bodyPr>
            <a:lstStyle/>
            <a:p>
              <a:pPr algn="ctr"/>
              <a:r>
                <a:rPr lang="fr-FR" sz="1000" dirty="0"/>
                <a:t>48</a:t>
              </a:r>
            </a:p>
          </p:txBody>
        </p:sp>
        <p:sp>
          <p:nvSpPr>
            <p:cNvPr id="74" name="ZoneTexte 73">
              <a:extLst>
                <a:ext uri="{FF2B5EF4-FFF2-40B4-BE49-F238E27FC236}">
                  <a16:creationId xmlns:a16="http://schemas.microsoft.com/office/drawing/2014/main" id="{45D6C760-B9D8-417C-9C6F-C4D1B456D6A8}"/>
                </a:ext>
              </a:extLst>
            </p:cNvPr>
            <p:cNvSpPr txBox="1"/>
            <p:nvPr/>
          </p:nvSpPr>
          <p:spPr>
            <a:xfrm>
              <a:off x="8119428" y="6203457"/>
              <a:ext cx="779381" cy="246221"/>
            </a:xfrm>
            <a:prstGeom prst="rect">
              <a:avLst/>
            </a:prstGeom>
            <a:noFill/>
          </p:spPr>
          <p:txBody>
            <a:bodyPr wrap="none" rtlCol="0">
              <a:spAutoFit/>
            </a:bodyPr>
            <a:lstStyle/>
            <a:p>
              <a:pPr algn="ctr"/>
              <a:r>
                <a:rPr lang="fr-FR" sz="1000" b="1" dirty="0"/>
                <a:t>Semaines</a:t>
              </a:r>
            </a:p>
          </p:txBody>
        </p:sp>
        <p:sp>
          <p:nvSpPr>
            <p:cNvPr id="80" name="ZoneTexte 79">
              <a:extLst>
                <a:ext uri="{FF2B5EF4-FFF2-40B4-BE49-F238E27FC236}">
                  <a16:creationId xmlns:a16="http://schemas.microsoft.com/office/drawing/2014/main" id="{2B290E32-BB96-43A8-8C0E-83B1EBA99EF7}"/>
                </a:ext>
              </a:extLst>
            </p:cNvPr>
            <p:cNvSpPr txBox="1"/>
            <p:nvPr/>
          </p:nvSpPr>
          <p:spPr>
            <a:xfrm>
              <a:off x="6262232" y="5890527"/>
              <a:ext cx="360997" cy="246221"/>
            </a:xfrm>
            <a:prstGeom prst="rect">
              <a:avLst/>
            </a:prstGeom>
            <a:noFill/>
          </p:spPr>
          <p:txBody>
            <a:bodyPr wrap="none" rtlCol="0">
              <a:spAutoFit/>
            </a:bodyPr>
            <a:lstStyle/>
            <a:p>
              <a:pPr algn="r"/>
              <a:r>
                <a:rPr lang="fr-FR" sz="1000" dirty="0"/>
                <a:t>0,0</a:t>
              </a:r>
            </a:p>
          </p:txBody>
        </p:sp>
        <p:sp>
          <p:nvSpPr>
            <p:cNvPr id="81" name="ZoneTexte 80">
              <a:extLst>
                <a:ext uri="{FF2B5EF4-FFF2-40B4-BE49-F238E27FC236}">
                  <a16:creationId xmlns:a16="http://schemas.microsoft.com/office/drawing/2014/main" id="{6DF40164-E972-46F1-8544-99826D95BBCF}"/>
                </a:ext>
              </a:extLst>
            </p:cNvPr>
            <p:cNvSpPr txBox="1"/>
            <p:nvPr/>
          </p:nvSpPr>
          <p:spPr>
            <a:xfrm>
              <a:off x="6262232" y="5687259"/>
              <a:ext cx="360997" cy="246221"/>
            </a:xfrm>
            <a:prstGeom prst="rect">
              <a:avLst/>
            </a:prstGeom>
            <a:noFill/>
          </p:spPr>
          <p:txBody>
            <a:bodyPr wrap="none" rtlCol="0">
              <a:spAutoFit/>
            </a:bodyPr>
            <a:lstStyle/>
            <a:p>
              <a:pPr algn="r"/>
              <a:r>
                <a:rPr lang="fr-FR" sz="1000" dirty="0"/>
                <a:t>0,2</a:t>
              </a:r>
            </a:p>
          </p:txBody>
        </p:sp>
        <p:sp>
          <p:nvSpPr>
            <p:cNvPr id="82" name="ZoneTexte 81">
              <a:extLst>
                <a:ext uri="{FF2B5EF4-FFF2-40B4-BE49-F238E27FC236}">
                  <a16:creationId xmlns:a16="http://schemas.microsoft.com/office/drawing/2014/main" id="{EDBE267D-FDD2-45BD-BF4C-62471859C28F}"/>
                </a:ext>
              </a:extLst>
            </p:cNvPr>
            <p:cNvSpPr txBox="1"/>
            <p:nvPr/>
          </p:nvSpPr>
          <p:spPr>
            <a:xfrm>
              <a:off x="6262232" y="5475286"/>
              <a:ext cx="360997" cy="246221"/>
            </a:xfrm>
            <a:prstGeom prst="rect">
              <a:avLst/>
            </a:prstGeom>
            <a:noFill/>
          </p:spPr>
          <p:txBody>
            <a:bodyPr wrap="none" rtlCol="0">
              <a:spAutoFit/>
            </a:bodyPr>
            <a:lstStyle/>
            <a:p>
              <a:pPr algn="r"/>
              <a:r>
                <a:rPr lang="fr-FR" sz="1000" dirty="0"/>
                <a:t>0,4</a:t>
              </a:r>
            </a:p>
          </p:txBody>
        </p:sp>
        <p:sp>
          <p:nvSpPr>
            <p:cNvPr id="83" name="ZoneTexte 82">
              <a:extLst>
                <a:ext uri="{FF2B5EF4-FFF2-40B4-BE49-F238E27FC236}">
                  <a16:creationId xmlns:a16="http://schemas.microsoft.com/office/drawing/2014/main" id="{D9FB7E0C-3AC6-4F10-BB7D-3CF52A956228}"/>
                </a:ext>
              </a:extLst>
            </p:cNvPr>
            <p:cNvSpPr txBox="1"/>
            <p:nvPr/>
          </p:nvSpPr>
          <p:spPr>
            <a:xfrm>
              <a:off x="6262232" y="5086168"/>
              <a:ext cx="360997" cy="246221"/>
            </a:xfrm>
            <a:prstGeom prst="rect">
              <a:avLst/>
            </a:prstGeom>
            <a:noFill/>
          </p:spPr>
          <p:txBody>
            <a:bodyPr wrap="none" rtlCol="0">
              <a:spAutoFit/>
            </a:bodyPr>
            <a:lstStyle/>
            <a:p>
              <a:pPr algn="r"/>
              <a:r>
                <a:rPr lang="fr-FR" sz="1000" dirty="0"/>
                <a:t>0,8</a:t>
              </a:r>
            </a:p>
          </p:txBody>
        </p:sp>
        <p:sp>
          <p:nvSpPr>
            <p:cNvPr id="84" name="ZoneTexte 83">
              <a:extLst>
                <a:ext uri="{FF2B5EF4-FFF2-40B4-BE49-F238E27FC236}">
                  <a16:creationId xmlns:a16="http://schemas.microsoft.com/office/drawing/2014/main" id="{155E3DE4-118C-410B-820D-4DDDD97AC6BD}"/>
                </a:ext>
              </a:extLst>
            </p:cNvPr>
            <p:cNvSpPr txBox="1"/>
            <p:nvPr/>
          </p:nvSpPr>
          <p:spPr>
            <a:xfrm>
              <a:off x="6262232" y="4891605"/>
              <a:ext cx="360997" cy="246221"/>
            </a:xfrm>
            <a:prstGeom prst="rect">
              <a:avLst/>
            </a:prstGeom>
            <a:noFill/>
          </p:spPr>
          <p:txBody>
            <a:bodyPr wrap="none" rtlCol="0">
              <a:spAutoFit/>
            </a:bodyPr>
            <a:lstStyle/>
            <a:p>
              <a:pPr algn="r"/>
              <a:r>
                <a:rPr lang="fr-FR" sz="1000" dirty="0"/>
                <a:t>1,0</a:t>
              </a:r>
            </a:p>
          </p:txBody>
        </p:sp>
        <p:sp>
          <p:nvSpPr>
            <p:cNvPr id="86" name="ZoneTexte 85">
              <a:extLst>
                <a:ext uri="{FF2B5EF4-FFF2-40B4-BE49-F238E27FC236}">
                  <a16:creationId xmlns:a16="http://schemas.microsoft.com/office/drawing/2014/main" id="{3DED25DD-E87D-4F80-86A4-48C3B7947403}"/>
                </a:ext>
              </a:extLst>
            </p:cNvPr>
            <p:cNvSpPr txBox="1"/>
            <p:nvPr/>
          </p:nvSpPr>
          <p:spPr>
            <a:xfrm>
              <a:off x="6262232" y="5289430"/>
              <a:ext cx="360997" cy="246221"/>
            </a:xfrm>
            <a:prstGeom prst="rect">
              <a:avLst/>
            </a:prstGeom>
            <a:noFill/>
          </p:spPr>
          <p:txBody>
            <a:bodyPr wrap="none" rtlCol="0">
              <a:spAutoFit/>
            </a:bodyPr>
            <a:lstStyle/>
            <a:p>
              <a:pPr algn="r"/>
              <a:r>
                <a:rPr lang="fr-FR" sz="1000" dirty="0"/>
                <a:t>0,6</a:t>
              </a:r>
            </a:p>
          </p:txBody>
        </p:sp>
        <p:sp>
          <p:nvSpPr>
            <p:cNvPr id="92" name="ZoneTexte 91">
              <a:extLst>
                <a:ext uri="{FF2B5EF4-FFF2-40B4-BE49-F238E27FC236}">
                  <a16:creationId xmlns:a16="http://schemas.microsoft.com/office/drawing/2014/main" id="{BA1C16EB-EE23-412D-8B35-2CE06418E4B8}"/>
                </a:ext>
              </a:extLst>
            </p:cNvPr>
            <p:cNvSpPr txBox="1"/>
            <p:nvPr/>
          </p:nvSpPr>
          <p:spPr>
            <a:xfrm>
              <a:off x="7992442" y="5592211"/>
              <a:ext cx="723275" cy="246221"/>
            </a:xfrm>
            <a:prstGeom prst="rect">
              <a:avLst/>
            </a:prstGeom>
            <a:noFill/>
          </p:spPr>
          <p:txBody>
            <a:bodyPr wrap="none" rtlCol="0">
              <a:spAutoFit/>
            </a:bodyPr>
            <a:lstStyle/>
            <a:p>
              <a:r>
                <a:rPr lang="fr-FR" sz="1000" dirty="0"/>
                <a:t>p = 0,854</a:t>
              </a:r>
            </a:p>
          </p:txBody>
        </p:sp>
      </p:grpSp>
      <p:cxnSp>
        <p:nvCxnSpPr>
          <p:cNvPr id="22" name="Connecteur droit avec flèche 21">
            <a:extLst>
              <a:ext uri="{FF2B5EF4-FFF2-40B4-BE49-F238E27FC236}">
                <a16:creationId xmlns:a16="http://schemas.microsoft.com/office/drawing/2014/main" id="{75319B5A-7340-4225-868E-DD0C55603B83}"/>
              </a:ext>
            </a:extLst>
          </p:cNvPr>
          <p:cNvCxnSpPr>
            <a:stCxn id="11" idx="2"/>
          </p:cNvCxnSpPr>
          <p:nvPr/>
        </p:nvCxnSpPr>
        <p:spPr bwMode="auto">
          <a:xfrm>
            <a:off x="2248594" y="2002367"/>
            <a:ext cx="0" cy="318663"/>
          </a:xfrm>
          <a:prstGeom prst="straightConnector1">
            <a:avLst/>
          </a:prstGeom>
          <a:solidFill>
            <a:schemeClr val="accent1"/>
          </a:solidFill>
          <a:ln w="19050" cap="flat" cmpd="sng" algn="ctr">
            <a:solidFill>
              <a:srgbClr val="0070C0"/>
            </a:solidFill>
            <a:prstDash val="solid"/>
            <a:round/>
            <a:headEnd type="none" w="med" len="med"/>
            <a:tailEnd type="triangle"/>
          </a:ln>
          <a:effectLst/>
        </p:spPr>
      </p:cxnSp>
      <p:sp>
        <p:nvSpPr>
          <p:cNvPr id="85" name="ZoneTexte 84">
            <a:extLst>
              <a:ext uri="{FF2B5EF4-FFF2-40B4-BE49-F238E27FC236}">
                <a16:creationId xmlns:a16="http://schemas.microsoft.com/office/drawing/2014/main" id="{0E8233AE-385A-483B-841D-BA00B76F33CD}"/>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94</a:t>
            </a:r>
          </a:p>
        </p:txBody>
      </p:sp>
    </p:spTree>
    <p:extLst>
      <p:ext uri="{BB962C8B-B14F-4D97-AF65-F5344CB8AC3E}">
        <p14:creationId xmlns:p14="http://schemas.microsoft.com/office/powerpoint/2010/main" val="1635635366"/>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Essai ACTG A5257 : réponse virologique </a:t>
            </a:r>
            <a:br>
              <a:rPr lang="fr-FR"/>
            </a:br>
            <a:r>
              <a:rPr lang="fr-FR"/>
              <a:t>et concentration capillaire des ARV (1)</a:t>
            </a:r>
            <a:endParaRPr lang="fr-FR" dirty="0"/>
          </a:p>
        </p:txBody>
      </p:sp>
      <p:sp>
        <p:nvSpPr>
          <p:cNvPr id="5123" name="Rectangle 3"/>
          <p:cNvSpPr>
            <a:spLocks noGrp="1" noChangeArrowheads="1"/>
          </p:cNvSpPr>
          <p:nvPr>
            <p:ph idx="1"/>
          </p:nvPr>
        </p:nvSpPr>
        <p:spPr>
          <a:xfrm>
            <a:off x="457200" y="1146065"/>
            <a:ext cx="8507413" cy="1471270"/>
          </a:xfrm>
        </p:spPr>
        <p:txBody>
          <a:bodyPr/>
          <a:lstStyle/>
          <a:p>
            <a:r>
              <a:rPr lang="fr-FR" sz="1800" b="1" dirty="0"/>
              <a:t>Le dosage des médicaments dans les cheveux </a:t>
            </a:r>
            <a:r>
              <a:rPr lang="fr-FR" sz="1800" dirty="0"/>
              <a:t>est un bon marqueur d’observance du fait de leur croissance (≈ 1 cm/mois), de l’incorporation </a:t>
            </a:r>
            <a:br>
              <a:rPr lang="fr-FR" sz="1800" dirty="0"/>
            </a:br>
            <a:r>
              <a:rPr lang="fr-FR" sz="1800" dirty="0"/>
              <a:t>des xénobiotiques, de leur faible coût (prélèvement facile et non invasif) </a:t>
            </a:r>
            <a:br>
              <a:rPr lang="fr-FR" sz="1800" dirty="0"/>
            </a:br>
            <a:r>
              <a:rPr lang="fr-FR" sz="1800" dirty="0"/>
              <a:t>et du stockage à température ambiante, sans contamination</a:t>
            </a:r>
          </a:p>
        </p:txBody>
      </p:sp>
      <p:sp>
        <p:nvSpPr>
          <p:cNvPr id="6"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Ghandi M, CROI 2018, Abs. 24</a:t>
            </a:r>
          </a:p>
        </p:txBody>
      </p:sp>
      <p:sp>
        <p:nvSpPr>
          <p:cNvPr id="7" name="Text Box 2"/>
          <p:cNvSpPr txBox="1">
            <a:spLocks noChangeArrowheads="1"/>
          </p:cNvSpPr>
          <p:nvPr/>
        </p:nvSpPr>
        <p:spPr bwMode="auto">
          <a:xfrm>
            <a:off x="1125367" y="2311002"/>
            <a:ext cx="7385327" cy="369332"/>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Intérêt chronologique des différents marqueurs d’observance</a:t>
            </a:r>
          </a:p>
        </p:txBody>
      </p:sp>
      <p:grpSp>
        <p:nvGrpSpPr>
          <p:cNvPr id="27" name="Groupe 26"/>
          <p:cNvGrpSpPr/>
          <p:nvPr/>
        </p:nvGrpSpPr>
        <p:grpSpPr>
          <a:xfrm>
            <a:off x="1653540" y="2630977"/>
            <a:ext cx="6230545" cy="1714345"/>
            <a:chOff x="1653540" y="2630977"/>
            <a:chExt cx="6230545" cy="1714345"/>
          </a:xfrm>
        </p:grpSpPr>
        <p:sp>
          <p:nvSpPr>
            <p:cNvPr id="3" name="Rectangle : coins arrondis 2">
              <a:extLst>
                <a:ext uri="{FF2B5EF4-FFF2-40B4-BE49-F238E27FC236}">
                  <a16:creationId xmlns:a16="http://schemas.microsoft.com/office/drawing/2014/main" id="{58AAC6F2-365B-4D49-B752-6EA397FC119D}"/>
                </a:ext>
              </a:extLst>
            </p:cNvPr>
            <p:cNvSpPr/>
            <p:nvPr/>
          </p:nvSpPr>
          <p:spPr bwMode="auto">
            <a:xfrm>
              <a:off x="1715453" y="3437433"/>
              <a:ext cx="5524500" cy="242887"/>
            </a:xfrm>
            <a:prstGeom prst="round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fr-FR" sz="1400" b="1" dirty="0">
                  <a:solidFill>
                    <a:schemeClr val="bg1"/>
                  </a:solidFill>
                </a:rPr>
                <a:t>Cheveux</a:t>
              </a:r>
              <a:endParaRPr kumimoji="0" lang="fr-FR" sz="1400" b="1" i="0" u="none" strike="noStrike" cap="none" normalizeH="0" baseline="0" dirty="0">
                <a:ln>
                  <a:noFill/>
                </a:ln>
                <a:solidFill>
                  <a:schemeClr val="bg1"/>
                </a:solidFill>
                <a:effectLst/>
                <a:latin typeface="Arial" charset="0"/>
              </a:endParaRPr>
            </a:p>
          </p:txBody>
        </p:sp>
        <p:sp>
          <p:nvSpPr>
            <p:cNvPr id="8" name="Rectangle : coins arrondis 7">
              <a:extLst>
                <a:ext uri="{FF2B5EF4-FFF2-40B4-BE49-F238E27FC236}">
                  <a16:creationId xmlns:a16="http://schemas.microsoft.com/office/drawing/2014/main" id="{0F724F3D-B342-4767-A4F0-CAA1CA31F47C}"/>
                </a:ext>
              </a:extLst>
            </p:cNvPr>
            <p:cNvSpPr/>
            <p:nvPr/>
          </p:nvSpPr>
          <p:spPr bwMode="auto">
            <a:xfrm>
              <a:off x="2005965" y="3197246"/>
              <a:ext cx="5233988" cy="242887"/>
            </a:xfrm>
            <a:prstGeom prst="round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TFV-DP DBS</a:t>
              </a:r>
            </a:p>
          </p:txBody>
        </p:sp>
        <p:sp>
          <p:nvSpPr>
            <p:cNvPr id="9" name="Rectangle : coins arrondis 8">
              <a:extLst>
                <a:ext uri="{FF2B5EF4-FFF2-40B4-BE49-F238E27FC236}">
                  <a16:creationId xmlns:a16="http://schemas.microsoft.com/office/drawing/2014/main" id="{3AF3C2F9-07A3-4E76-874B-15B01FB49E33}"/>
                </a:ext>
              </a:extLst>
            </p:cNvPr>
            <p:cNvSpPr/>
            <p:nvPr/>
          </p:nvSpPr>
          <p:spPr bwMode="auto">
            <a:xfrm>
              <a:off x="3482339" y="2962224"/>
              <a:ext cx="3757613" cy="242887"/>
            </a:xfrm>
            <a:prstGeom prst="roundRect">
              <a:avLst/>
            </a:prstGeom>
            <a:solidFill>
              <a:srgbClr val="FF9999"/>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PBMC</a:t>
              </a:r>
            </a:p>
          </p:txBody>
        </p:sp>
        <p:sp>
          <p:nvSpPr>
            <p:cNvPr id="10" name="Rectangle : coins arrondis 9">
              <a:extLst>
                <a:ext uri="{FF2B5EF4-FFF2-40B4-BE49-F238E27FC236}">
                  <a16:creationId xmlns:a16="http://schemas.microsoft.com/office/drawing/2014/main" id="{6B09242E-7A02-45E5-93EA-0F1BA9BCDD78}"/>
                </a:ext>
              </a:extLst>
            </p:cNvPr>
            <p:cNvSpPr/>
            <p:nvPr/>
          </p:nvSpPr>
          <p:spPr bwMode="auto">
            <a:xfrm>
              <a:off x="6354128" y="2719337"/>
              <a:ext cx="885824" cy="242887"/>
            </a:xfrm>
            <a:prstGeom prst="round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chemeClr val="bg1"/>
                  </a:solidFill>
                  <a:effectLst/>
                  <a:latin typeface="Arial" charset="0"/>
                </a:rPr>
                <a:t>Plasma</a:t>
              </a:r>
            </a:p>
          </p:txBody>
        </p:sp>
        <p:cxnSp>
          <p:nvCxnSpPr>
            <p:cNvPr id="5" name="Connecteur droit avec flèche 4">
              <a:extLst>
                <a:ext uri="{FF2B5EF4-FFF2-40B4-BE49-F238E27FC236}">
                  <a16:creationId xmlns:a16="http://schemas.microsoft.com/office/drawing/2014/main" id="{0483369F-0CAB-4AD8-A274-65F1DB3DB456}"/>
                </a:ext>
              </a:extLst>
            </p:cNvPr>
            <p:cNvCxnSpPr/>
            <p:nvPr/>
          </p:nvCxnSpPr>
          <p:spPr bwMode="auto">
            <a:xfrm flipH="1">
              <a:off x="1653540" y="3782051"/>
              <a:ext cx="5586412" cy="0"/>
            </a:xfrm>
            <a:prstGeom prst="straightConnector1">
              <a:avLst/>
            </a:prstGeom>
            <a:solidFill>
              <a:schemeClr val="accent1"/>
            </a:solidFill>
            <a:ln w="38100" cap="flat" cmpd="sng" algn="ctr">
              <a:solidFill>
                <a:schemeClr val="tx1"/>
              </a:solidFill>
              <a:prstDash val="solid"/>
              <a:round/>
              <a:headEnd type="none" w="med" len="med"/>
              <a:tailEnd type="triangle"/>
            </a:ln>
            <a:effectLst/>
          </p:spPr>
        </p:cxnSp>
        <p:grpSp>
          <p:nvGrpSpPr>
            <p:cNvPr id="26" name="Groupe 25"/>
            <p:cNvGrpSpPr/>
            <p:nvPr/>
          </p:nvGrpSpPr>
          <p:grpSpPr>
            <a:xfrm>
              <a:off x="3296603" y="3723069"/>
              <a:ext cx="2890837" cy="133594"/>
              <a:chOff x="3296603" y="4064879"/>
              <a:chExt cx="2890837" cy="339725"/>
            </a:xfrm>
          </p:grpSpPr>
          <p:cxnSp>
            <p:nvCxnSpPr>
              <p:cNvPr id="12" name="Connecteur droit 11">
                <a:extLst>
                  <a:ext uri="{FF2B5EF4-FFF2-40B4-BE49-F238E27FC236}">
                    <a16:creationId xmlns:a16="http://schemas.microsoft.com/office/drawing/2014/main" id="{6032C144-C888-4BAD-B737-A6B3632502DC}"/>
                  </a:ext>
                </a:extLst>
              </p:cNvPr>
              <p:cNvCxnSpPr/>
              <p:nvPr/>
            </p:nvCxnSpPr>
            <p:spPr bwMode="auto">
              <a:xfrm flipV="1">
                <a:off x="3296603" y="4064879"/>
                <a:ext cx="0" cy="33972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 name="Connecteur droit 14">
                <a:extLst>
                  <a:ext uri="{FF2B5EF4-FFF2-40B4-BE49-F238E27FC236}">
                    <a16:creationId xmlns:a16="http://schemas.microsoft.com/office/drawing/2014/main" id="{AE4AA546-7C73-469C-BF68-561871BB9980}"/>
                  </a:ext>
                </a:extLst>
              </p:cNvPr>
              <p:cNvCxnSpPr/>
              <p:nvPr/>
            </p:nvCxnSpPr>
            <p:spPr bwMode="auto">
              <a:xfrm flipV="1">
                <a:off x="4260215" y="4064879"/>
                <a:ext cx="0" cy="33972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Connecteur droit 15">
                <a:extLst>
                  <a:ext uri="{FF2B5EF4-FFF2-40B4-BE49-F238E27FC236}">
                    <a16:creationId xmlns:a16="http://schemas.microsoft.com/office/drawing/2014/main" id="{04C4E20F-FDDE-4D97-BD6B-9C6DB69ED559}"/>
                  </a:ext>
                </a:extLst>
              </p:cNvPr>
              <p:cNvCxnSpPr/>
              <p:nvPr/>
            </p:nvCxnSpPr>
            <p:spPr bwMode="auto">
              <a:xfrm flipV="1">
                <a:off x="5223827" y="4064879"/>
                <a:ext cx="0" cy="33972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Connecteur droit 16">
                <a:extLst>
                  <a:ext uri="{FF2B5EF4-FFF2-40B4-BE49-F238E27FC236}">
                    <a16:creationId xmlns:a16="http://schemas.microsoft.com/office/drawing/2014/main" id="{100382E8-95DA-469A-8B35-C36FB541CA1B}"/>
                  </a:ext>
                </a:extLst>
              </p:cNvPr>
              <p:cNvCxnSpPr/>
              <p:nvPr/>
            </p:nvCxnSpPr>
            <p:spPr bwMode="auto">
              <a:xfrm flipV="1">
                <a:off x="6187440" y="4064879"/>
                <a:ext cx="0" cy="339725"/>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cxnSp>
          <p:nvCxnSpPr>
            <p:cNvPr id="18" name="Connecteur droit 17">
              <a:extLst>
                <a:ext uri="{FF2B5EF4-FFF2-40B4-BE49-F238E27FC236}">
                  <a16:creationId xmlns:a16="http://schemas.microsoft.com/office/drawing/2014/main" id="{16E94E5C-B691-48AF-B600-755665218403}"/>
                </a:ext>
              </a:extLst>
            </p:cNvPr>
            <p:cNvCxnSpPr>
              <a:cxnSpLocks/>
            </p:cNvCxnSpPr>
            <p:nvPr/>
          </p:nvCxnSpPr>
          <p:spPr bwMode="auto">
            <a:xfrm flipV="1">
              <a:off x="7239953" y="2630977"/>
              <a:ext cx="0" cy="1215959"/>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14" name="ZoneTexte 13">
              <a:extLst>
                <a:ext uri="{FF2B5EF4-FFF2-40B4-BE49-F238E27FC236}">
                  <a16:creationId xmlns:a16="http://schemas.microsoft.com/office/drawing/2014/main" id="{65E54CB6-3819-4922-B636-221B39A5E651}"/>
                </a:ext>
              </a:extLst>
            </p:cNvPr>
            <p:cNvSpPr txBox="1"/>
            <p:nvPr/>
          </p:nvSpPr>
          <p:spPr>
            <a:xfrm>
              <a:off x="2810797" y="3883657"/>
              <a:ext cx="971615" cy="276999"/>
            </a:xfrm>
            <a:prstGeom prst="rect">
              <a:avLst/>
            </a:prstGeom>
            <a:noFill/>
          </p:spPr>
          <p:txBody>
            <a:bodyPr wrap="none" rtlCol="0">
              <a:spAutoFit/>
            </a:bodyPr>
            <a:lstStyle/>
            <a:p>
              <a:pPr algn="ctr"/>
              <a:r>
                <a:rPr lang="fr-FR" sz="1200" dirty="0"/>
                <a:t>4 semaines</a:t>
              </a:r>
            </a:p>
          </p:txBody>
        </p:sp>
        <p:sp>
          <p:nvSpPr>
            <p:cNvPr id="21" name="ZoneTexte 20">
              <a:extLst>
                <a:ext uri="{FF2B5EF4-FFF2-40B4-BE49-F238E27FC236}">
                  <a16:creationId xmlns:a16="http://schemas.microsoft.com/office/drawing/2014/main" id="{859E106D-11E3-4198-AE63-5524D123792D}"/>
                </a:ext>
              </a:extLst>
            </p:cNvPr>
            <p:cNvSpPr txBox="1"/>
            <p:nvPr/>
          </p:nvSpPr>
          <p:spPr>
            <a:xfrm>
              <a:off x="3774409" y="3883657"/>
              <a:ext cx="971615" cy="276999"/>
            </a:xfrm>
            <a:prstGeom prst="rect">
              <a:avLst/>
            </a:prstGeom>
            <a:noFill/>
          </p:spPr>
          <p:txBody>
            <a:bodyPr wrap="none" rtlCol="0">
              <a:spAutoFit/>
            </a:bodyPr>
            <a:lstStyle/>
            <a:p>
              <a:pPr algn="ctr"/>
              <a:r>
                <a:rPr lang="fr-FR" sz="1200" dirty="0"/>
                <a:t>3 semaines</a:t>
              </a:r>
            </a:p>
          </p:txBody>
        </p:sp>
        <p:sp>
          <p:nvSpPr>
            <p:cNvPr id="22" name="ZoneTexte 21">
              <a:extLst>
                <a:ext uri="{FF2B5EF4-FFF2-40B4-BE49-F238E27FC236}">
                  <a16:creationId xmlns:a16="http://schemas.microsoft.com/office/drawing/2014/main" id="{E1128006-AF4C-4377-938D-E66C82D1A62F}"/>
                </a:ext>
              </a:extLst>
            </p:cNvPr>
            <p:cNvSpPr txBox="1"/>
            <p:nvPr/>
          </p:nvSpPr>
          <p:spPr>
            <a:xfrm>
              <a:off x="4738021" y="3883657"/>
              <a:ext cx="971615" cy="276999"/>
            </a:xfrm>
            <a:prstGeom prst="rect">
              <a:avLst/>
            </a:prstGeom>
            <a:noFill/>
          </p:spPr>
          <p:txBody>
            <a:bodyPr wrap="none" rtlCol="0">
              <a:spAutoFit/>
            </a:bodyPr>
            <a:lstStyle/>
            <a:p>
              <a:pPr algn="ctr"/>
              <a:r>
                <a:rPr lang="fr-FR" sz="1200" dirty="0"/>
                <a:t>2 semaines</a:t>
              </a:r>
            </a:p>
          </p:txBody>
        </p:sp>
        <p:sp>
          <p:nvSpPr>
            <p:cNvPr id="23" name="ZoneTexte 22">
              <a:extLst>
                <a:ext uri="{FF2B5EF4-FFF2-40B4-BE49-F238E27FC236}">
                  <a16:creationId xmlns:a16="http://schemas.microsoft.com/office/drawing/2014/main" id="{00449059-E9B5-4B47-86DD-1DD3E96EBF97}"/>
                </a:ext>
              </a:extLst>
            </p:cNvPr>
            <p:cNvSpPr txBox="1"/>
            <p:nvPr/>
          </p:nvSpPr>
          <p:spPr>
            <a:xfrm>
              <a:off x="5740104" y="3883657"/>
              <a:ext cx="894671" cy="276999"/>
            </a:xfrm>
            <a:prstGeom prst="rect">
              <a:avLst/>
            </a:prstGeom>
            <a:noFill/>
          </p:spPr>
          <p:txBody>
            <a:bodyPr wrap="none" rtlCol="0">
              <a:spAutoFit/>
            </a:bodyPr>
            <a:lstStyle/>
            <a:p>
              <a:pPr algn="ctr"/>
              <a:r>
                <a:rPr lang="fr-FR" sz="1200" dirty="0"/>
                <a:t>1 semaine</a:t>
              </a:r>
            </a:p>
          </p:txBody>
        </p:sp>
        <p:sp>
          <p:nvSpPr>
            <p:cNvPr id="24" name="ZoneTexte 23">
              <a:extLst>
                <a:ext uri="{FF2B5EF4-FFF2-40B4-BE49-F238E27FC236}">
                  <a16:creationId xmlns:a16="http://schemas.microsoft.com/office/drawing/2014/main" id="{8563BB77-81CE-4CCA-B69F-8EDFE8835E09}"/>
                </a:ext>
              </a:extLst>
            </p:cNvPr>
            <p:cNvSpPr txBox="1"/>
            <p:nvPr/>
          </p:nvSpPr>
          <p:spPr>
            <a:xfrm>
              <a:off x="6595827" y="3883657"/>
              <a:ext cx="1288258" cy="461665"/>
            </a:xfrm>
            <a:prstGeom prst="rect">
              <a:avLst/>
            </a:prstGeom>
            <a:noFill/>
          </p:spPr>
          <p:txBody>
            <a:bodyPr wrap="none" rtlCol="0">
              <a:spAutoFit/>
            </a:bodyPr>
            <a:lstStyle/>
            <a:p>
              <a:pPr algn="ctr"/>
              <a:r>
                <a:rPr lang="fr-FR" sz="1200" dirty="0"/>
                <a:t>Collection </a:t>
              </a:r>
            </a:p>
            <a:p>
              <a:pPr algn="ctr"/>
              <a:r>
                <a:rPr lang="fr-FR" sz="1200" dirty="0"/>
                <a:t>des échantillons</a:t>
              </a:r>
            </a:p>
          </p:txBody>
        </p:sp>
      </p:grpSp>
      <p:sp>
        <p:nvSpPr>
          <p:cNvPr id="31" name="Rectangle 3"/>
          <p:cNvSpPr txBox="1">
            <a:spLocks noChangeArrowheads="1"/>
          </p:cNvSpPr>
          <p:nvPr/>
        </p:nvSpPr>
        <p:spPr bwMode="auto">
          <a:xfrm>
            <a:off x="457200" y="4345322"/>
            <a:ext cx="8507413" cy="20602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b="1" kern="0" dirty="0"/>
              <a:t>Sous-étude</a:t>
            </a:r>
            <a:r>
              <a:rPr lang="fr-FR" sz="1800" kern="0" dirty="0"/>
              <a:t> de l’essai ACTG A5257 (FTC/TDF + ATV/r vs DRV/r vs RAL) : évaluation de l’association entre concentrations capillaires des ARV </a:t>
            </a:r>
            <a:br>
              <a:rPr lang="fr-FR" sz="1800" kern="0" dirty="0"/>
            </a:br>
            <a:r>
              <a:rPr lang="fr-FR" sz="1800" kern="0" dirty="0"/>
              <a:t>et réponse virologique</a:t>
            </a:r>
          </a:p>
          <a:p>
            <a:pPr lvl="1" eaLnBrk="1" hangingPunct="1"/>
            <a:r>
              <a:rPr lang="fr-FR" sz="1600" kern="0" dirty="0"/>
              <a:t>Prélèvements de cheveux à S4, S8, S16, puis tous les 4 mois : concentrations de RAL, ATV et DRV mesurées par LC-MS/MS</a:t>
            </a:r>
          </a:p>
          <a:p>
            <a:pPr lvl="1" eaLnBrk="1" hangingPunct="1"/>
            <a:r>
              <a:rPr lang="fr-FR" sz="1600" kern="0" dirty="0"/>
              <a:t>Concentrations capillaires et CV réalisées chez 599 patients (2 192 patient-visites) Caractéristiques des patients à l’inclusion : femmes : 32 % ; âge médian : 38 ans, ethnie blanche : 48 %, noire : 33 %, hispanique : 17 % ; CV &gt; 100 000 c/ml : 27,7 %</a:t>
            </a:r>
          </a:p>
          <a:p>
            <a:pPr lvl="1" eaLnBrk="1" hangingPunct="1"/>
            <a:r>
              <a:rPr lang="fr-FR" sz="1600" kern="0" dirty="0"/>
              <a:t>Suivi médian : 124 semaines</a:t>
            </a:r>
          </a:p>
        </p:txBody>
      </p:sp>
      <p:sp>
        <p:nvSpPr>
          <p:cNvPr id="25" name="ZoneTexte 24">
            <a:extLst>
              <a:ext uri="{FF2B5EF4-FFF2-40B4-BE49-F238E27FC236}">
                <a16:creationId xmlns:a16="http://schemas.microsoft.com/office/drawing/2014/main" id="{BA3649C8-D4A5-4426-9FA4-2767767D2C66}"/>
              </a:ext>
            </a:extLst>
          </p:cNvPr>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95</a:t>
            </a:r>
          </a:p>
        </p:txBody>
      </p:sp>
    </p:spTree>
    <p:extLst>
      <p:ext uri="{BB962C8B-B14F-4D97-AF65-F5344CB8AC3E}">
        <p14:creationId xmlns:p14="http://schemas.microsoft.com/office/powerpoint/2010/main" val="17714815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WMTOOLS" val="&lt;WMTools ver=&quot;1.0&quot;&gt;&lt;Timings time=&quot;03/08/2005 15:03:22&quot;&gt;&lt;Slide id=&quot;258&quot; dur=&quot;.922&quot;/&gt;&lt;Slide id=&quot;280&quot; dur=&quot;.563&quot;/&gt;&lt;Slide id=&quot;281&quot; dur=&quot;.343&quot;/&gt;&lt;Slide id=&quot;282&quot; dur=&quot;.266&quot;/&gt;&lt;Slide id=&quot;283&quot; dur=&quot;.328&quot;/&gt;&lt;Slide id=&quot;282&quot; dur=&quot;.141&quot;/&gt;&lt;Slide id=&quot;281&quot; dur=&quot;.078&quot;/&gt;&lt;Slide id=&quot;280&quot; dur=&quot;.187&quot;/&gt;&lt;Slide id=&quot;258&quot; dur=&quot;.454&quot;/&gt;&lt;/Timings&gt;&lt;/WMTools&gt;"/>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Meilleur CROI 2018">
  <a:themeElements>
    <a:clrScheme name="EACS 2007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EACS 2007">
      <a:majorFont>
        <a:latin typeface="Arial"/>
        <a:ea typeface=""/>
        <a:cs typeface="Arial"/>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24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2400" b="0" i="0" u="none" strike="noStrike" cap="none" normalizeH="0" baseline="0" smtClean="0">
            <a:ln>
              <a:noFill/>
            </a:ln>
            <a:solidFill>
              <a:schemeClr val="bg1"/>
            </a:solidFill>
            <a:effectLst/>
            <a:latin typeface="Arial" charset="0"/>
          </a:defRPr>
        </a:defPPr>
      </a:lstStyle>
    </a:lnDef>
  </a:objectDefaults>
  <a:extraClrSchemeLst>
    <a:extraClrScheme>
      <a:clrScheme name="EACS 2007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CS 2007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EACS 2007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CS 2007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EACS 2007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EACS 2007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EACS 2007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EACS 2007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EACS 2007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EACS 2007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EACS 2007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EACS 2007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409</TotalTime>
  <Words>28775</Words>
  <Application>Microsoft Macintosh PowerPoint</Application>
  <PresentationFormat>Affichage à l'écran (4:3)</PresentationFormat>
  <Paragraphs>7839</Paragraphs>
  <Slides>224</Slides>
  <Notes>224</Notes>
  <HiddenSlides>0</HiddenSlides>
  <MMClips>0</MMClips>
  <ScaleCrop>false</ScaleCrop>
  <HeadingPairs>
    <vt:vector size="8" baseType="variant">
      <vt:variant>
        <vt:lpstr>Polices utilisées</vt:lpstr>
      </vt:variant>
      <vt:variant>
        <vt:i4>13</vt:i4>
      </vt:variant>
      <vt:variant>
        <vt:lpstr>Thème</vt:lpstr>
      </vt:variant>
      <vt:variant>
        <vt:i4>1</vt:i4>
      </vt:variant>
      <vt:variant>
        <vt:lpstr>Serveurs OLE incorporés</vt:lpstr>
      </vt:variant>
      <vt:variant>
        <vt:i4>1</vt:i4>
      </vt:variant>
      <vt:variant>
        <vt:lpstr>Titres des diapositives</vt:lpstr>
      </vt:variant>
      <vt:variant>
        <vt:i4>224</vt:i4>
      </vt:variant>
    </vt:vector>
  </HeadingPairs>
  <TitlesOfParts>
    <vt:vector size="239" baseType="lpstr">
      <vt:lpstr>Arial Unicode MS</vt:lpstr>
      <vt:lpstr>MS Mincho</vt:lpstr>
      <vt:lpstr>MS PGothic</vt:lpstr>
      <vt:lpstr>MS PGothic</vt:lpstr>
      <vt:lpstr>Arial</vt:lpstr>
      <vt:lpstr>Calibri</vt:lpstr>
      <vt:lpstr>Mangal</vt:lpstr>
      <vt:lpstr>Open Sans</vt:lpstr>
      <vt:lpstr>Symbol</vt:lpstr>
      <vt:lpstr>Times New Roman</vt:lpstr>
      <vt:lpstr>Trebuchet MS</vt:lpstr>
      <vt:lpstr>Wingdings</vt:lpstr>
      <vt:lpstr>Wingdings 3</vt:lpstr>
      <vt:lpstr>Meilleur CROI 2018</vt:lpstr>
      <vt:lpstr>Document Flash</vt:lpstr>
      <vt:lpstr>Présentation PowerPoint</vt:lpstr>
      <vt:lpstr>Présentation PowerPoint</vt:lpstr>
      <vt:lpstr>Mentions légales</vt:lpstr>
      <vt:lpstr>Sommaire</vt:lpstr>
      <vt:lpstr>Présentation PowerPoint</vt:lpstr>
      <vt:lpstr>Cohorte ANRS PRIMO : prévalence 2014 - 2016 de la transmission de résistance (1)</vt:lpstr>
      <vt:lpstr>Cohorte ANRS PRIMO : prévalence 2014 - 2016 de la transmission de résistance (2)</vt:lpstr>
      <vt:lpstr>Analyse de la transmission de résistance  dans l’essai START (1)</vt:lpstr>
      <vt:lpstr>Analyse de la transmission de résistance  dans l’essai START (2)</vt:lpstr>
      <vt:lpstr>Identification de mutations dans l’enveloppe conférant de la résistance aux ARV (1)</vt:lpstr>
      <vt:lpstr>Identification de mutations dans l’enveloppe conférant de la résistance aux ARV (2)</vt:lpstr>
      <vt:lpstr>Identification de mutations dans l’enveloppe conférant de la résistance aux ARV (3)</vt:lpstr>
      <vt:lpstr>Identification de mutations dans l’enveloppe conférant de la résistance aux ARV (4)</vt:lpstr>
      <vt:lpstr>Polymorphisme E157Q dans l’intégrase : phénotype et réponse au traitement (1) </vt:lpstr>
      <vt:lpstr>Polymorphisme E157Q dans l’intégrase : phénotype et réponse au traitement (2) </vt:lpstr>
      <vt:lpstr>Polymorphisme E157Q dans l’intégrase : phénotype et réponse au traitement (3) </vt:lpstr>
      <vt:lpstr>Variants résistants minoritaires et INI (1)</vt:lpstr>
      <vt:lpstr>Variants résistants minoritaires et INI (2)</vt:lpstr>
      <vt:lpstr>Variants résistants minoritaires et INI (3)</vt:lpstr>
      <vt:lpstr>De l’ADN viral non intégré impliqué  dans un mécanisme de résistance à DTG (1)</vt:lpstr>
      <vt:lpstr>De l’ADN viral non intégré impliqué  dans un mécanisme de résistance à DTG (2)</vt:lpstr>
      <vt:lpstr>Emergence de la mutation T97A  et résistance à DTG (1)</vt:lpstr>
      <vt:lpstr>Emergence de la mutation T97A  et résistance à DTG (2)</vt:lpstr>
      <vt:lpstr>Mutation S230R et résistance à DTG</vt:lpstr>
      <vt:lpstr>Sélection de résistance in vitro  avec les différents INI</vt:lpstr>
      <vt:lpstr>Sélection de résistance in vitro  avec les INI : BIC vs DTG</vt:lpstr>
      <vt:lpstr>Sélection de résistance in vitro  avec les INI selon le sous-type de VIH (1)</vt:lpstr>
      <vt:lpstr>Sélection de résistance in vitro  avec les INI selon le sous-type de VIH (2)</vt:lpstr>
      <vt:lpstr>Présentation PowerPoint</vt:lpstr>
      <vt:lpstr>Présence et persistance d’ARN viral dans  les ganglions lymphatiques dès le stade Fiebig 1 malgré un traitement ARV précoce (1)</vt:lpstr>
      <vt:lpstr>Présence et persistance d’ARN viral dans  les ganglions lymphatiques dès le stade Fiebig 1 malgré un traitement ARV précoce (2)</vt:lpstr>
      <vt:lpstr>Persistance de l’ARN-VIH dans les ganglions de patients traités dès le stade Fiebig I</vt:lpstr>
      <vt:lpstr>Facteurs influençant la pénétration lymphoïde des ARV (1)</vt:lpstr>
      <vt:lpstr>Facteurs influençant la pénétration lymphoïde des ARV (2)</vt:lpstr>
      <vt:lpstr>Pénétration des INI dans les ganglions lymphatiques (1)</vt:lpstr>
      <vt:lpstr>Pénétration des INI dans les ganglions lymphatiques (2)</vt:lpstr>
      <vt:lpstr>Pénétration des INI dans les ganglions lymphatiques (3)</vt:lpstr>
      <vt:lpstr>Importance de la réponse immune anti-CD8 sur la constitution du réservoir (1)</vt:lpstr>
      <vt:lpstr>Importance de la réponse immune anti-CD8 sur la constitution du réservoir (2)</vt:lpstr>
      <vt:lpstr>Pas d’évidence de réplication dans les ganglions lymphatiques chez les patients avec CV &lt; 50 c/ml</vt:lpstr>
      <vt:lpstr>Essai d’intensification avec DTG :  pas de réplication virale résiduelle (1)  </vt:lpstr>
      <vt:lpstr>Essai d’intensification avec DTG :  pas de réplication virale résiduelle (2) </vt:lpstr>
      <vt:lpstr>Déterminants de la taille du réservoir ADN VIH total (1)</vt:lpstr>
      <vt:lpstr>Déterminants de la taille du réservoir ADN VIH total (2)</vt:lpstr>
      <vt:lpstr>Dynamique de l’ADN VIH sous ARV  dans différents réservoirs anatomiques </vt:lpstr>
      <vt:lpstr>Dynamique de l’ADN VIH dans les différentes sous-populations CD4</vt:lpstr>
      <vt:lpstr>Essai INDOOR : le switch IP/r pour DTG permet-il de réduire le réservoir intestinal ?</vt:lpstr>
      <vt:lpstr>Les virus du réservoir compétents à la réplication  seraient majoritairement présents dans les cellules CD4+ CD32a+ (1) </vt:lpstr>
      <vt:lpstr>Les virus du réservoir compétents à la réplication  seraient majoritairement présents dans les cellules CD4+ CD32a+ (2) </vt:lpstr>
      <vt:lpstr>Réservoir : synthèse de 4 études  ayant analysé les cellules CD4+ CD32+ (1)</vt:lpstr>
      <vt:lpstr>Réservoir : synthèse de 4 études  ayant analysé les cellules CD4+ CD32+ (2)</vt:lpstr>
      <vt:lpstr>Réservoir : synthèse de 4 études  ayant analysé les cellules CD4+ CD32+ (3)</vt:lpstr>
      <vt:lpstr>Réservoir : synthèse de 4 études  ayant analysé les cellules CD4+ CD32+ (4)</vt:lpstr>
      <vt:lpstr>CD30 : marqueur de la transcription du VIH ? </vt:lpstr>
      <vt:lpstr>Présentation PowerPoint</vt:lpstr>
      <vt:lpstr>HIV controllers HLA-B*57(+) : réponses anticorps efficaces contre le VIH</vt:lpstr>
      <vt:lpstr>HIV controllers : le traitement ARV réduit l’activation cellulaire T et l’épuisement immunitaire (1)</vt:lpstr>
      <vt:lpstr>HIV controllers : le traitement ARV réduit l’activation cellulaire T et l’épuisement immunitaire (2)</vt:lpstr>
      <vt:lpstr>HIV controllers suite à l’arrêt du traitement ARV :  9 cohortes/essais Etats-Unis - Canada (1) </vt:lpstr>
      <vt:lpstr>HIV controllers suite à l’arrêt du traitement ARV :  9 cohortes/essais Etats-Unis - Canada (2) </vt:lpstr>
      <vt:lpstr>HIV controllers suite à l’arrêt du traitement ARV :  9 cohortes/essais Etats-Unis - Canada (3) </vt:lpstr>
      <vt:lpstr>L’association d’un Ac neutralisant (PGT121) et  d’un agoniste du TLR-7 (GS-9620) retarde le rebond virologique à l’arrêt des ARV chez le macaque (1)</vt:lpstr>
      <vt:lpstr>L’association d’un Ac neutralisant (PGT121) et  d’un agoniste du TLR-7 (GS-9620) retarde le rebond virologique à l’arrêt des ARV chez le macaque (2)</vt:lpstr>
      <vt:lpstr>L’association d’un Ac neutralisant (PGT121) et  d’un agoniste du TLR-7 (GS-9620) retarde le rebond virologique à l’arrêt des ARV chez le macaque (3)</vt:lpstr>
      <vt:lpstr>L’IL-15, cytokine clé pour la guérison fonctionnelle de l’infection VIH ?</vt:lpstr>
      <vt:lpstr>ALT-803 (superagoniste de IL-15) :  phase 1 (1)</vt:lpstr>
      <vt:lpstr>ALT-803 (superagoniste de IL-15) :  phase 1 (2)</vt:lpstr>
      <vt:lpstr>Présentation PowerPoint</vt:lpstr>
      <vt:lpstr>TAF vs TDF : pénétration, activité anti-VIH  et qualité du liquide séminal (1)</vt:lpstr>
      <vt:lpstr>TAF vs TDF : pénétration, activité anti-VIH  et qualité du liquide séminal (2)</vt:lpstr>
      <vt:lpstr>PK et tolérance de MK-8591 (EFdA)  en doses répétées quotidiennes (1)</vt:lpstr>
      <vt:lpstr>PK et tolérance de MK-8591 (EFdA)  en doses répétées quotidiennes (2)</vt:lpstr>
      <vt:lpstr>PK et tolérance de MK-8591 (EFdA)  en doses répétées quotidiennes (3)</vt:lpstr>
      <vt:lpstr>PK et tolérance de MK-8591 (EFdA)  en doses répétées quotidiennes (4)</vt:lpstr>
      <vt:lpstr>Polymorphisme génétique et PK de DTG (1)</vt:lpstr>
      <vt:lpstr>Polymorphisme génétique et PK de DTG (2)</vt:lpstr>
      <vt:lpstr>Polymorphisme génétique et PK de DTG (3)</vt:lpstr>
      <vt:lpstr>Interaction PK entre DTG et DRV/c (1)</vt:lpstr>
      <vt:lpstr>Interaction PK entre DTG et DRV/c (2)</vt:lpstr>
      <vt:lpstr>Interactions PK entre RAL et antiacides  ou complexes multi-vitaminés (1)</vt:lpstr>
      <vt:lpstr>Interactions PK entre RAL et antiacides  ou complexes multi-vitaminés (2)</vt:lpstr>
      <vt:lpstr>Simulation PB/PK des interactions  entre RPV LA ou CAB LA et rifampicine (1)</vt:lpstr>
      <vt:lpstr>Simulation PB/PK des interactions  entre RPV LA ou CAB LA et rifampicine (2)</vt:lpstr>
      <vt:lpstr>Interaction PK entre TAF et rifampicine (1)</vt:lpstr>
      <vt:lpstr>Interaction PK entre TAF et rifampicine (2)</vt:lpstr>
      <vt:lpstr>Interaction PK entre TAF et rifampicine (3)</vt:lpstr>
      <vt:lpstr>Interaction PK entre BIC bid et rifampicine (1)</vt:lpstr>
      <vt:lpstr>Interaction PK entre BIC bid et rifampicine (2)</vt:lpstr>
      <vt:lpstr>Interactions PK entre DTG et antipaludiques (1)</vt:lpstr>
      <vt:lpstr>Interactions PK entre DTG et antipaludiques (2)</vt:lpstr>
      <vt:lpstr>Présentation PowerPoint</vt:lpstr>
      <vt:lpstr>IRIS : l’initiation avec un INI est-elle un facteur de risque dans l’essai OPTIMAL ?</vt:lpstr>
      <vt:lpstr>IRIS : impacts de l’intensification par RAL et d’une prophylaxie renforcée dans l’essai REALITY (1)</vt:lpstr>
      <vt:lpstr>IRIS : impacts de l’intensification par RAL et d’une prophylaxie renforcée dans l’essai REALITY (2)</vt:lpstr>
      <vt:lpstr>IRIS : impacts de l’intensification par RAL et d’une prophylaxie renforcée dans l’essai REALITY (3)</vt:lpstr>
      <vt:lpstr>IRIS : impacts de l’intensification par RAL et d’une prophylaxie renforcée dans l’essai REALITY (4)</vt:lpstr>
      <vt:lpstr>IRIS : impacts de l’intensification par RAL et d’une prophylaxie renforcée dans l’essai REALITY (5)</vt:lpstr>
      <vt:lpstr>Infection VIH avancée : essai randomisé d’un symbiotique, en association au traitement ARV</vt:lpstr>
      <vt:lpstr>Essai ACTG A5257 : réponse virologique  et concentration capillaire des ARV (1)</vt:lpstr>
      <vt:lpstr>Essai ACTG A5257 : réponse virologique  et concentration capillaire des ARV (2)</vt:lpstr>
      <vt:lpstr>Essai ACTG A5257 : réponse virologique  et concentration capillaire des ARV (3)</vt:lpstr>
      <vt:lpstr>Analyses combinées de la résistance dans les essais BIC/FTC/TAF chez les patients naïfs (1)</vt:lpstr>
      <vt:lpstr>Analyses combinées de la résistance dans les essais BIC/FTC/TAF chez les patients naïfs (2)</vt:lpstr>
      <vt:lpstr>Essai ANDES : bithérapie DRV/r + 3TC  en 1ère ligne – Résultats à S48</vt:lpstr>
      <vt:lpstr>Présentation PowerPoint</vt:lpstr>
      <vt:lpstr>Switch de RPV/FTC/TDF ou de EFV/FTC/TDF vers RPV/FTC/TAF : résultats à 96 semaines</vt:lpstr>
      <vt:lpstr>Essai GS-US-292-1825 : EVG/c/FTC/TAF chez  des adultes VIH+ en hémodialyse chronique (1)</vt:lpstr>
      <vt:lpstr>Essai GS-US-292-1825 : EVG/c/FTC/TAF chez  des adultes VIH+ en hémodialyse chronique (2)</vt:lpstr>
      <vt:lpstr>Essai 380-1844 : BIC/FTC/TAF en switch  de DTG/ABC/3TC (1)</vt:lpstr>
      <vt:lpstr>Essai 380-1844 : BIC/FTC/TAF en switch  de DTG/ABC/3TC (2)</vt:lpstr>
      <vt:lpstr>Essai 380-1844 : BIC/FTC/TAF en switch  de DTG/ABC/3TC (3)</vt:lpstr>
      <vt:lpstr>Switch pour BIC/FTC/TAF :  analyse de la résistance</vt:lpstr>
      <vt:lpstr>Essai 380-1961 : BIC/FTC/TAF en switch  chez les femmes</vt:lpstr>
      <vt:lpstr>Efficacité, tolérance et PK de FTC/TAF  chez des adolescents VIH+ (1)</vt:lpstr>
      <vt:lpstr>Efficacité, tolérance et PK de FTC/TAF  chez des adolescents VIH+ (2)</vt:lpstr>
      <vt:lpstr>Efficacité, tolérance et PK de BIC/FTC/TAF chez des adolescents VIH+ (1)</vt:lpstr>
      <vt:lpstr>Efficacité, tolérance et PK de BIC/FTC/TAF chez des adolescents VIH+ (2)</vt:lpstr>
      <vt:lpstr>Essai DOMONO : facteurs prédictifs  de l’échec de la monothérapie de DTG</vt:lpstr>
      <vt:lpstr>Essai DAWNING : DTG + 2 INTI vs LPV/r + 2 INTI   en 2ème ligne : résultats selon les INTI associés (1)</vt:lpstr>
      <vt:lpstr>Essai DAWNING : DTG + 2 INTI vs LPV/r + 2 INTI   en 2ème ligne : résultats selon les INTI associés (2)</vt:lpstr>
      <vt:lpstr>Présentation PowerPoint</vt:lpstr>
      <vt:lpstr>Passage transplacentaire des ARV : évaluation par un modèle ex vivo (1)</vt:lpstr>
      <vt:lpstr>Passage transplacentaire des ARV : évaluation par un modèle ex vivo (2)</vt:lpstr>
      <vt:lpstr>Traitement ARV et allaitement maternel (1)</vt:lpstr>
      <vt:lpstr>Traitement ARV et allaitement maternel (2)</vt:lpstr>
      <vt:lpstr>Risque élevé d’acquisition du VIH  en fin de grossesse et en post-partum (1)</vt:lpstr>
      <vt:lpstr>Risque élevé d’acquisition du VIH  en fin de grossesse et en post-partum (2)</vt:lpstr>
      <vt:lpstr>Risque élevé d’acquisition du VIH  en fin de grossesse et en post-partum (3)</vt:lpstr>
      <vt:lpstr>Risque élevé d’acquisition du VIH  en fin de grossesse et en post-partum (4)</vt:lpstr>
      <vt:lpstr>Cohorte ANRS-EPF : impact de 4 combinaisons thérapeutiques différentes sur la grossesse  et le nouveau-né entre 2005 et 2015 (1)</vt:lpstr>
      <vt:lpstr>Cohorte ANRS-EPF : impact de 4 combinaisons thérapeutiques différentes sur la grossesse  et le nouveau-né entre 2005 et 2015 (2)</vt:lpstr>
      <vt:lpstr>Utilisation de RAL pendant la grossesse  au Royaume-Uni et en Irlande (2008 - 2016)</vt:lpstr>
      <vt:lpstr>Essai DolPHIN-1 : pharmacocinétique de DTG initié au 3ème trimestre de la grossesse</vt:lpstr>
      <vt:lpstr>Etude ANRS 12174 Promise : toxicité mitochondriale inattendue de LPV/r  chez les nouveau-nés traités non-infectés</vt:lpstr>
      <vt:lpstr>Augmentation de l’inflammation/activation chez les enfants exposés non-infectés (1)</vt:lpstr>
      <vt:lpstr>Augmentation de l’inflammation/activation chez les enfants exposés non-infectés (2)</vt:lpstr>
      <vt:lpstr>Augmentation de l’inflammation/activation chez les enfants exposés non-infectés (3)</vt:lpstr>
      <vt:lpstr>Présentation PowerPoint</vt:lpstr>
      <vt:lpstr>Etude XPRES : évaluation du système Xpert sur la mortalité après l’initiation du traitement ARV (1)</vt:lpstr>
      <vt:lpstr>Etude XPRES : évaluation du système Xpert sur la mortalité après l’initiation du traitement ARV (2)</vt:lpstr>
      <vt:lpstr>Essai STAMP : tests urinaires  pour le dépistage de la tuberculose ? (1) </vt:lpstr>
      <vt:lpstr>Présentation PowerPoint</vt:lpstr>
      <vt:lpstr>Présentation PowerPoint</vt:lpstr>
      <vt:lpstr>Essai STATIS : traitement anti-tuberculeux systématique vs guidé sur tests chez les patients VIH avec CD4 &lt; 100/mm3 (1)</vt:lpstr>
      <vt:lpstr>Essai STATIS : traitement anti-tuberculeux systématique vs guidé sur tests chez les patients VIH avec CD4 &lt; 100/mm3 (2)</vt:lpstr>
      <vt:lpstr>Essai STATIS : traitement anti-tuberculeux systématique vs guidé sur tests chez les patients VIH avec CD4 &lt; 100/mm3 (3)</vt:lpstr>
      <vt:lpstr>Essai STATIS : traitement anti-tuberculeux systématique vs guidé sur tests chez les patients VIH avec CD4 &lt; 100/mm3 (4)</vt:lpstr>
      <vt:lpstr>Essai HIRIF : rifampicine à forte dose  pour le traitement de la tuberculose pulmonaire</vt:lpstr>
      <vt:lpstr>Essai INSPIRING : DTG pour le traitement  de la tuberculose (1)</vt:lpstr>
      <vt:lpstr>Présentation PowerPoint</vt:lpstr>
      <vt:lpstr>Essai BRIEF-TB : INH / rifapentine 1 mois en prévention de la tuberculose active chez les VIH (1)</vt:lpstr>
      <vt:lpstr>Essai BRIEF-TB : INH / rifapentine 1 mois en prévention de la tuberculose active chez les VIH (2)</vt:lpstr>
      <vt:lpstr>Présentation PowerPoint</vt:lpstr>
      <vt:lpstr>Perte de l’Ag HBs chez les patients VIH-VHB Ag HBs+ : plus fréquente sous TDF</vt:lpstr>
      <vt:lpstr>L’incidence de l’infection VHC chez les HSH VIH continue d’augmenter</vt:lpstr>
      <vt:lpstr>Incidence de l’infection VHC chez les HSH VIH et les HSH utilisateurs de PrEP</vt:lpstr>
      <vt:lpstr>Incidence de la réinfection VHC chez les HSH  à l’ère des antiviraux directs (1)</vt:lpstr>
      <vt:lpstr>Incidence de la réinfection VHC chez les HSH  à l’ère des antiviraux directs (2)</vt:lpstr>
      <vt:lpstr>Etude Swiss HCVree : TASP VHC  chez les HSH VIH+ suisses (1)</vt:lpstr>
      <vt:lpstr>Etude Swiss HCVree : TASP VHC  chez les HSH VIH+ suisses (2)</vt:lpstr>
      <vt:lpstr>Etude Swiss HCVree : TASP VHC  chez les HSH VIH+ suisses (3)</vt:lpstr>
      <vt:lpstr>GLE/PIB + SOF + RBV en retraitement  des échecs de GLE/PIB</vt:lpstr>
      <vt:lpstr>Présentation PowerPoint</vt:lpstr>
      <vt:lpstr>Switch TDF vers TAF chez des patients avec DMO basse : intérêt de l’ajout d’un bisphosphonate ? (1)</vt:lpstr>
      <vt:lpstr>Switch TDF vers TAF chez des patients avec DMO basse : intérêt de l’ajout d’un bisphosphonate ? (2)</vt:lpstr>
      <vt:lpstr>Atteinte coronarienne infra-clinique et exposition aux ARV (Swiss HIV Cohort Study) (1)</vt:lpstr>
      <vt:lpstr>Présentation PowerPoint</vt:lpstr>
      <vt:lpstr>Réduction du risque d’IDM chez les patients VIH : comparaison de différentes stratégies</vt:lpstr>
      <vt:lpstr>Effets sur les plaquettes du switch  de ABC/3TC vers TAF/FTC (1)</vt:lpstr>
      <vt:lpstr>Effets sur les plaquettes du switch  de ABC/3TC vers TAF/FTC (2)</vt:lpstr>
      <vt:lpstr>Essai ACTG A5314 : impact du méthotrexate sur l’activation immunitaire et la fonction endothéliale (1)</vt:lpstr>
      <vt:lpstr>Essai ACTG A5314 : impact du méthotrexate sur l’activation immunitaire et la fonction endothéliale (2)</vt:lpstr>
      <vt:lpstr>Essai ACTG A5314 : impact du méthotrexate sur l’activation immunitaire et la fonction endothéliale (3)</vt:lpstr>
      <vt:lpstr>Diminution du risque de cancer  avec les statines</vt:lpstr>
      <vt:lpstr>Pembrolizumab chez des patients VIH avec cancer avancé : analyse intermédiaire de tolérance</vt:lpstr>
      <vt:lpstr>Le VIH persiste dans les cellules du LCS chez  la moitié des patients contrôlés sous ARV (1)</vt:lpstr>
      <vt:lpstr>Le VIH persiste dans les cellules du LCS chez  la moitié des patients contrôlés sous ARV (2)</vt:lpstr>
      <vt:lpstr>Le VIH persiste dans les cellules du LCS chez  la moitié des patients contrôlés sous ARV (3)</vt:lpstr>
      <vt:lpstr>Etude NAMACO : absence d’association  entre troubles neurocognitifs et score CPE</vt:lpstr>
      <vt:lpstr>Etude Neuro+3 : l’intensification du traitement ARV améliore les troubles neurocognitifs</vt:lpstr>
      <vt:lpstr>Echappement neurologique du VIH (1)</vt:lpstr>
      <vt:lpstr>Présentation PowerPoint</vt:lpstr>
      <vt:lpstr>EI centraux de DTG : prédisposition psychiatrique ou surexposition plasmatique ? (1)</vt:lpstr>
      <vt:lpstr>EI centraux de DTG : prédisposition psychiatrique ou surexposition plasmatique ? (2)</vt:lpstr>
      <vt:lpstr>EI centraux de DTG : prédisposition psychiatrique ou surexposition plasmatique ? (3)</vt:lpstr>
      <vt:lpstr>Présentation PowerPoint</vt:lpstr>
      <vt:lpstr>PrEP par CAB LA pour prévenir de l’infection  par voie pénienne (1)</vt:lpstr>
      <vt:lpstr>PrEP par CAB LA pour prévenir de l’infection  par voie pénienne (2)</vt:lpstr>
      <vt:lpstr>PrEP par CAB LA pour prévenir de l’infection  par voie pénienne (3)</vt:lpstr>
      <vt:lpstr>PrEP par CAB LA pour prévenir de l’infection  par voie pénienne (4)</vt:lpstr>
      <vt:lpstr>PrEP par CAB LA pour prévenir de l’infection  par voie pénienne (5)</vt:lpstr>
      <vt:lpstr>PrEP orale par FTC/TAF pour prévenir l’infection  par voie vaginale chez le macaque (1)</vt:lpstr>
      <vt:lpstr>PrEP orale par FTC/TAF pour prévenir l’infection  par voie vaginale chez le macaque (2)</vt:lpstr>
      <vt:lpstr>MK-8591 en PrEP : quelle dose minimale contre l’infection SHIV par voie rectale ? (1)</vt:lpstr>
      <vt:lpstr>MK-8591 en PrEP : quelle dose minimale contre l’infection SHIV par voie rectale ? (2)</vt:lpstr>
      <vt:lpstr>Sept mauvaises idées reçues sur la PrEP orale par FTC/TDF (1)</vt:lpstr>
      <vt:lpstr>Sept mauvaises idées reçues sur la PrEP orale par FTC/TDF (2)</vt:lpstr>
      <vt:lpstr>Chemsex dans IPERGAY (1)</vt:lpstr>
      <vt:lpstr>Chemsex dans IPERGAY (2)</vt:lpstr>
      <vt:lpstr>Chemsex dans IPERGAY (3)</vt:lpstr>
      <vt:lpstr>Chemsex dans IPERGAY (4)</vt:lpstr>
      <vt:lpstr>Chemsex dans IPERGAY (5)</vt:lpstr>
      <vt:lpstr>Essai ANRS-Ipergay : pas d’impact de la PrEP  par FTC/TDF sur l’incidence d’HSV-1/2</vt:lpstr>
      <vt:lpstr>Pas d’augmentation de l’incidence des IST bactériennes sous PrEP à Amsterdam</vt:lpstr>
      <vt:lpstr>Essai ANRS-Ipergay : quels tests pour diagnostiquer précocement les hépatites C aiguës ? (1)</vt:lpstr>
      <vt:lpstr>Essai ANRS-Ipergay : quels tests pour diagnostiquer précocement les hépatites C aiguës ? (2)</vt:lpstr>
      <vt:lpstr>Taux élevé de séroconversion VIH chez les HSH qui arrêtent la PrEP (1)</vt:lpstr>
      <vt:lpstr>Taux élevé de séroconversion VIH chez les HSH qui arrêtent la PrEP (2)</vt:lpstr>
      <vt:lpstr>Efficacité protectrice d’un Ac neutralisant trispécifique chez le macaque (1)</vt:lpstr>
      <vt:lpstr>Efficacité protectrice d’un Ac neutralisant trispécifique chez le macaque (2)</vt:lpstr>
      <vt:lpstr>Présentation PowerPoint</vt:lpstr>
      <vt:lpstr>Nouveau recombinant B/CRF02 diffusant rapidement en région parisienne</vt:lpstr>
      <vt:lpstr>Quels leviers pour atteindre zéro nouveau diagnostic VIH à San Francisco ? (1) </vt:lpstr>
      <vt:lpstr>Quels leviers pour atteindre zéro nouveau diagnostic VIH à San Francisco ? (2) </vt:lpstr>
      <vt:lpstr>Quels leviers pour atteindre zéro nouveau diagnostic VIH à San Francisco ? (3) </vt:lpstr>
      <vt:lpstr>Test and Treat : programme RAPID  à San Francisco (1)</vt:lpstr>
      <vt:lpstr>Test and Treat : programme RAPID  à San Francisco (2)</vt:lpstr>
      <vt:lpstr>Essai CASCADE : Test and Treat le même jour (Lesotho) (1)</vt:lpstr>
      <vt:lpstr>Essai CASCADE : Test and Treat le même jour (Lesotho) (2)</vt:lpstr>
      <vt:lpstr>Stratégie combinée de prévention pour réduire l’incidence du VIH en zone de forte prévalence </vt:lpstr>
      <vt:lpstr>Campagne de PrEP ciblée sur les HSH à haut risque : efficacité sur la réduction de l’incidence du VIH</vt:lpstr>
      <vt:lpstr>Déterminants de la dynamique de l’épidémie VIH chez les HSH dans la cohorte Suisse (1)</vt:lpstr>
      <vt:lpstr>Déterminants de la dynamique de l’épidémie VIH chez les HSH dans la cohorte Suisse (2)</vt:lpstr>
      <vt:lpstr>Augmentation des IST aux Etats-Unis : la PrEP n’est pas le seul facteur</vt:lpstr>
    </vt:vector>
  </TitlesOfParts>
  <Company>AEI - www.aei.fr</Company>
  <LinksUpToDate>false</LinksUpToDate>
  <SharedDoc>false</SharedDoc>
  <HyperlinksChanged>false</HyperlinksChanged>
  <AppVersion>16.0011</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 Meilleur de la CROI 2018</dc:title>
  <dc:creator>C. Charpentier - J. Ghosn - G. Peytavin - F. Raffi - J. Reynes</dc:creator>
  <cp:keywords>version 26mars</cp:keywords>
  <cp:lastModifiedBy>charles dufrene</cp:lastModifiedBy>
  <cp:revision>679</cp:revision>
  <cp:lastPrinted>2018-03-14T17:32:14Z</cp:lastPrinted>
  <dcterms:created xsi:type="dcterms:W3CDTF">2005-01-17T22:37:16Z</dcterms:created>
  <dcterms:modified xsi:type="dcterms:W3CDTF">2018-03-26T12:40:56Z</dcterms:modified>
</cp:coreProperties>
</file>